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sldIdLst>
    <p:sldId id="342" r:id="rId2"/>
    <p:sldId id="266" r:id="rId3"/>
    <p:sldId id="304" r:id="rId4"/>
    <p:sldId id="259" r:id="rId5"/>
    <p:sldId id="267" r:id="rId6"/>
    <p:sldId id="288" r:id="rId7"/>
    <p:sldId id="289" r:id="rId8"/>
    <p:sldId id="300" r:id="rId9"/>
    <p:sldId id="265" r:id="rId10"/>
    <p:sldId id="260" r:id="rId11"/>
    <p:sldId id="301" r:id="rId12"/>
    <p:sldId id="305" r:id="rId13"/>
    <p:sldId id="261" r:id="rId14"/>
    <p:sldId id="264" r:id="rId15"/>
    <p:sldId id="299" r:id="rId16"/>
    <p:sldId id="262" r:id="rId17"/>
    <p:sldId id="302" r:id="rId18"/>
    <p:sldId id="303" r:id="rId19"/>
    <p:sldId id="274" r:id="rId20"/>
    <p:sldId id="296" r:id="rId21"/>
    <p:sldId id="297" r:id="rId22"/>
    <p:sldId id="332" r:id="rId23"/>
    <p:sldId id="298" r:id="rId24"/>
    <p:sldId id="330" r:id="rId25"/>
    <p:sldId id="333" r:id="rId26"/>
    <p:sldId id="338" r:id="rId27"/>
    <p:sldId id="339" r:id="rId28"/>
    <p:sldId id="340" r:id="rId29"/>
    <p:sldId id="270" r:id="rId30"/>
    <p:sldId id="275" r:id="rId31"/>
    <p:sldId id="283" r:id="rId32"/>
    <p:sldId id="321" r:id="rId33"/>
    <p:sldId id="341" r:id="rId34"/>
    <p:sldId id="285" r:id="rId35"/>
    <p:sldId id="325" r:id="rId36"/>
    <p:sldId id="336" r:id="rId37"/>
    <p:sldId id="337" r:id="rId38"/>
    <p:sldId id="287" r:id="rId39"/>
    <p:sldId id="286" r:id="rId40"/>
    <p:sldId id="316" r:id="rId41"/>
    <p:sldId id="318" r:id="rId42"/>
    <p:sldId id="334" r:id="rId43"/>
    <p:sldId id="328" r:id="rId44"/>
    <p:sldId id="326" r:id="rId45"/>
    <p:sldId id="327" r:id="rId46"/>
    <p:sldId id="290" r:id="rId47"/>
    <p:sldId id="293" r:id="rId48"/>
    <p:sldId id="291" r:id="rId49"/>
    <p:sldId id="292" r:id="rId50"/>
    <p:sldId id="319" r:id="rId51"/>
    <p:sldId id="306" r:id="rId52"/>
    <p:sldId id="307" r:id="rId53"/>
    <p:sldId id="308" r:id="rId54"/>
    <p:sldId id="322" r:id="rId55"/>
    <p:sldId id="310" r:id="rId56"/>
    <p:sldId id="312" r:id="rId57"/>
    <p:sldId id="313" r:id="rId58"/>
    <p:sldId id="314" r:id="rId59"/>
    <p:sldId id="294" r:id="rId60"/>
    <p:sldId id="295" r:id="rId61"/>
    <p:sldId id="335" r:id="rId6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214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21643-E29F-4D86-841E-0C92AA6AE97C}" type="datetimeFigureOut">
              <a:rPr lang="el-GR" smtClean="0"/>
              <a:pPr/>
              <a:t>24/5/2018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54FA0-8E8E-45A7-BCC1-E1FE854A2AB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184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r>
              <a:rPr lang="el-GR" sz="1100" dirty="0"/>
              <a:t>Πηγές βιβλιογραφίας – βασικές έννοιες  ( να προστεθεί στην ονομασία ενότητας;)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54FA0-8E8E-45A7-BCC1-E1FE854A2ABA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1652-4507-488D-BD16-CE2F6B050FF5}" type="datetime1">
              <a:rPr lang="el-GR" smtClean="0"/>
              <a:pPr/>
              <a:t>24/5/2018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8FF7-39B2-425B-BBB7-58C5D90F8672}" type="datetime1">
              <a:rPr lang="el-GR" smtClean="0"/>
              <a:pPr/>
              <a:t>24/5/2018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0F83-4DD5-4CED-A3B7-D9D672169A47}" type="datetime1">
              <a:rPr lang="el-GR" smtClean="0"/>
              <a:pPr/>
              <a:t>24/5/2018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B6D0-389F-4866-AED1-C30930F32570}" type="datetime1">
              <a:rPr lang="el-GR" smtClean="0"/>
              <a:pPr/>
              <a:t>24/5/2018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C476-FEE1-49BE-9C58-A25D3E3187E1}" type="datetime1">
              <a:rPr lang="el-GR" smtClean="0"/>
              <a:pPr/>
              <a:t>24/5/2018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D5BB-9744-44DD-B3F9-E8AF5F35385A}" type="datetime1">
              <a:rPr lang="el-GR" smtClean="0"/>
              <a:pPr/>
              <a:t>24/5/2018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E310-86B1-44A1-9146-793A1A45CDD7}" type="datetime1">
              <a:rPr lang="el-GR" smtClean="0"/>
              <a:pPr/>
              <a:t>24/5/2018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901-DBEF-45A5-8B28-7529C73F4C08}" type="datetime1">
              <a:rPr lang="el-GR" smtClean="0"/>
              <a:pPr/>
              <a:t>24/5/2018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AA45-814F-49A8-AEC1-4DAD7FE0143D}" type="datetime1">
              <a:rPr lang="el-GR" smtClean="0"/>
              <a:pPr/>
              <a:t>24/5/2018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3477-A2A3-40ED-AB2E-627F75777584}" type="datetime1">
              <a:rPr lang="el-GR" smtClean="0"/>
              <a:pPr/>
              <a:t>24/5/2018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0DA7-8B94-4630-8DB8-C1E0318A9CC5}" type="datetime1">
              <a:rPr lang="el-GR" smtClean="0"/>
              <a:pPr/>
              <a:t>24/5/2018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6A40C-7152-4C61-BA90-A659366B0D05}" type="datetime1">
              <a:rPr lang="el-GR" smtClean="0"/>
              <a:pPr/>
              <a:t>24/5/2018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gr/url?sa=i&amp;rct=j&amp;q=&amp;esrc=s&amp;source=images&amp;cd=&amp;cad=rja&amp;uact=8&amp;ved=0ahUKEwjL3IO6kPLRAhUFCBoKHbNaDJwQjRwIBw&amp;url=http://weightology.net/weightologyweekly/index.php/free-content/free-content/volume-1-issue-5-the-pitfalls-of-body-fat-measurement-parts-5-and-6-skinfolds-and-dual-energy-x-ray-absorptiometry-dexa/the-pitfalls-of-body-fat-measurement-part-6-dexa/&amp;psig=AFQjCNFT4QyFO4SUi5j_drMyUcHUsfYxhw&amp;ust=1486149232088177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gr/url?sa=i&amp;rct=j&amp;q=&amp;esrc=s&amp;source=images&amp;cd=&amp;cad=rja&amp;uact=8&amp;ved=0ahUKEwjemd7hkfLRAhWGPRoKHZNvDaUQjRwIBw&amp;url=http://superscanning.com/dexa.html&amp;psig=AFQjCNFT4QyFO4SUi5j_drMyUcHUsfYxhw&amp;ust=1486149232088177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s://www.google.gr/url?sa=i&amp;rct=j&amp;q=&amp;esrc=s&amp;source=images&amp;cd=&amp;cad=rja&amp;uact=8&amp;ved=0ahUKEwj9sZW05erRAhVDnRoKHRbnC_oQjRwIBw&amp;url=http://www.bcru.ulg.ac.be/markers.html&amp;bvm=bv.145822982,d.d2s&amp;psig=AFQjCNFGXdN232AA5dIUZhoh7L5lHgHFJw&amp;ust=1485897000067110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fbonehealth.org/europe-guidelin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scendoinfantil.wordpress.com/2016/04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gr/url?sa=i&amp;rct=j&amp;q=&amp;esrc=s&amp;source=images&amp;cd=&amp;cad=rja&amp;uact=8&amp;ved=0ahUKEwjxv-3b4erRAhUKahoKHSz5B0kQjRwIBw&amp;url=http://atlasgeneticsoncology.org/Genes/COL1A2ID411ch7q22.html&amp;psig=AFQjCNHMKUs4jHDWr81MJgaDenzDaMuMJQ&amp;ust=1485895065426912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eliost.gr/e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gr/url?sa=i&amp;rct=j&amp;q=&amp;esrc=s&amp;source=images&amp;cd=&amp;cad=rja&amp;uact=8&amp;ved=0ahUKEwiMv-mz7u_RAhWENxQKHV_yDLkQjRwIBw&amp;url=http://www.nature.com/bonekeyreports/2015/150422/bonekey201535/fig_tab/bonekey201535_F1.html&amp;psig=AFQjCNFG3Kg7Y6dkDkrNBPV7G4eLFNr9kA&amp;ust=1486071626275085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oogle.gr/url?sa=i&amp;rct=j&amp;q=&amp;esrc=s&amp;source=images&amp;cd=&amp;cad=rja&amp;uact=8&amp;ved=0ahUKEwiG39S65OrRAhVCuhoKHXqvB0kQjRwIBw&amp;url=https://openi.nlm.nih.gov/detailedresult.php?img=PMC3464725_1755-1536-5-15-3&amp;req=4&amp;bvm=bv.145822982,d.d2s&amp;psig=AFQjCNFGXdN232AA5dIUZhoh7L5lHgHFJw&amp;ust=1485897000067110" TargetMode="Externa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gr/url?sa=i&amp;rct=j&amp;q=&amp;esrc=s&amp;source=images&amp;cd=&amp;cad=rja&amp;uact=8&amp;ved=0ahUKEwjtjb_k2u_RAhWG8RQKHTqsCmAQjRwIBw&amp;url=http://www.nature.com/nrendo/journal/v9/n1/fig_tab/nrendo.2012.201_F2.html&amp;psig=AFQjCNEkzC3jRk0iTJR05AHh4YVxeVmfMg&amp;ust=1486066371088091" TargetMode="Externa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gr/url?sa=i&amp;rct=j&amp;q=&amp;esrc=s&amp;source=images&amp;cd=&amp;cad=rja&amp;uact=8&amp;ved=0ahUKEwjDkPam3-_RAhXK1hQKHXAADkcQjRwIBw&amp;url=http://www.nature.com/nature/journal/v481/n7381/fig_tab/nature10763_F3.html&amp;psig=AFQjCNEkzC3jRk0iTJR05AHh4YVxeVmfMg&amp;ust=1486066371088091" TargetMode="Externa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s://www.google.gr/url?sa=i&amp;rct=j&amp;q=&amp;esrc=s&amp;source=images&amp;cd=&amp;cad=rja&amp;uact=8&amp;ved=0ahUKEwiq95jT3e_RAhVB1RQKHdn-BnAQjRwIBw&amp;url=http://www.vitaaid.com/main2013/TF_info.asp?ID=22&amp;psig=AFQjCNEkzC3jRk0iTJR05AHh4YVxeVmfMg&amp;ust=1486066371088091" TargetMode="Externa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f.ac.uk/FRAX/tool.jsp?locationValue=9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gr/url?sa=i&amp;rct=j&amp;q=&amp;esrc=s&amp;source=images&amp;cd=&amp;cad=rja&amp;uact=8&amp;ved=0ahUKEwi0-5GB1e_RAhUFbhQKHYLXBqwQjRwIBw&amp;url=https://www.dreamstime.com/royalty-free-stock-images-rickets-osteomalacia-image28181309&amp;psig=AFQjCNH_vIGL_eOfsbR2knN6OV7xomRajA&amp;ust=1486064798534955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6295" y="1484784"/>
            <a:ext cx="7772400" cy="1470025"/>
          </a:xfrm>
        </p:spPr>
        <p:txBody>
          <a:bodyPr>
            <a:normAutofit/>
          </a:bodyPr>
          <a:lstStyle/>
          <a:p>
            <a:r>
              <a:rPr lang="el-GR" b="1" dirty="0"/>
              <a:t>Θεωρία </a:t>
            </a:r>
            <a:r>
              <a:rPr lang="el-GR" b="1" dirty="0" smtClean="0"/>
              <a:t>Κλινικής Χημείας ΙΙ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11560" y="2924944"/>
            <a:ext cx="7776863" cy="2140223"/>
          </a:xfrm>
        </p:spPr>
        <p:txBody>
          <a:bodyPr>
            <a:normAutofit fontScale="92500" lnSpcReduction="10000"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Ενότητα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2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Η οστεοπόρωση</a:t>
            </a:r>
            <a:endParaRPr lang="el-GR" sz="2000" dirty="0" smtClean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l-GR" sz="2600" dirty="0" smtClean="0">
                <a:solidFill>
                  <a:schemeClr val="tx1"/>
                </a:solidFill>
              </a:rPr>
              <a:t>Πέτρος </a:t>
            </a:r>
            <a:r>
              <a:rPr lang="el-GR" sz="2600" dirty="0" err="1">
                <a:solidFill>
                  <a:schemeClr val="tx1"/>
                </a:solidFill>
              </a:rPr>
              <a:t>Καρκαλούσος</a:t>
            </a:r>
            <a:endParaRPr lang="el-GR" sz="2600" dirty="0">
              <a:solidFill>
                <a:schemeClr val="tx1"/>
              </a:solidFill>
            </a:endParaRPr>
          </a:p>
          <a:p>
            <a:r>
              <a:rPr lang="el-GR" sz="2600" dirty="0" smtClean="0">
                <a:solidFill>
                  <a:schemeClr val="tx1"/>
                </a:solidFill>
              </a:rPr>
              <a:t>Επίκουρος καθηγητής κλινικής χημείας – </a:t>
            </a:r>
          </a:p>
          <a:p>
            <a:r>
              <a:rPr lang="el-GR" sz="2600" dirty="0" smtClean="0">
                <a:solidFill>
                  <a:schemeClr val="tx1"/>
                </a:solidFill>
              </a:rPr>
              <a:t>Μεθόδων Ελέγχου Ποιότητας</a:t>
            </a:r>
            <a:endParaRPr lang="el-GR" sz="26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8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589240"/>
            <a:ext cx="158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- TextBox"/>
          <p:cNvSpPr txBox="1"/>
          <p:nvPr/>
        </p:nvSpPr>
        <p:spPr>
          <a:xfrm>
            <a:off x="3779912" y="51571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v. </a:t>
            </a:r>
            <a:r>
              <a:rPr lang="en-US" dirty="0" smtClean="0"/>
              <a:t>2018.001</a:t>
            </a:r>
            <a:endParaRPr lang="el-GR" dirty="0"/>
          </a:p>
        </p:txBody>
      </p:sp>
      <p:pic>
        <p:nvPicPr>
          <p:cNvPr id="7" name="Picture 2" descr="C:\Users\user\OneDrive - Technological Educational Institution of Athens\Για εκτύπωση\Σήμα ΠΑΝΔ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68103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5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DEXA (</a:t>
            </a:r>
            <a:r>
              <a:rPr lang="el-GR" b="1" dirty="0" smtClean="0">
                <a:solidFill>
                  <a:srgbClr val="C00000"/>
                </a:solidFill>
              </a:rPr>
              <a:t>Μέθοδος </a:t>
            </a:r>
            <a:r>
              <a:rPr lang="el-GR" b="1" dirty="0" err="1" smtClean="0">
                <a:solidFill>
                  <a:srgbClr val="C00000"/>
                </a:solidFill>
              </a:rPr>
              <a:t>απορροφησιομετρίας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b="1" dirty="0" err="1" smtClean="0">
                <a:solidFill>
                  <a:srgbClr val="C00000"/>
                </a:solidFill>
              </a:rPr>
              <a:t>διπλοενεργειακής</a:t>
            </a:r>
            <a:r>
              <a:rPr lang="el-GR" b="1" dirty="0" smtClean="0">
                <a:solidFill>
                  <a:srgbClr val="C00000"/>
                </a:solidFill>
              </a:rPr>
              <a:t> δέσμης </a:t>
            </a:r>
            <a:r>
              <a:rPr lang="el-GR" b="1" dirty="0" err="1" smtClean="0">
                <a:solidFill>
                  <a:srgbClr val="C00000"/>
                </a:solidFill>
              </a:rPr>
              <a:t>ακτίνων</a:t>
            </a:r>
            <a:r>
              <a:rPr lang="el-GR" b="1" dirty="0" smtClean="0">
                <a:solidFill>
                  <a:srgbClr val="C00000"/>
                </a:solidFill>
              </a:rPr>
              <a:t> Χ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467544" y="1700808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Πρόκειται για την ασφαλέστερη μέθοδο διάγνωσης της οστεοπόρωσης και </a:t>
            </a:r>
            <a:r>
              <a:rPr lang="el-GR" sz="2400" dirty="0" err="1" smtClean="0"/>
              <a:t>οστεοπενίας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Γίνεται με την ακτινοβόληση των οστών με δύο ακτίνες Χ και βασίζεται στον υπολογισμό της </a:t>
            </a:r>
            <a:r>
              <a:rPr lang="el-GR" sz="2400" b="1" dirty="0" smtClean="0">
                <a:solidFill>
                  <a:srgbClr val="C00000"/>
                </a:solidFill>
              </a:rPr>
              <a:t>περιεκτικότητας του οστού σε μεταλλικά στοιχεία</a:t>
            </a:r>
            <a:r>
              <a:rPr lang="el-GR" sz="2400" dirty="0" smtClean="0"/>
              <a:t>.</a:t>
            </a:r>
          </a:p>
          <a:p>
            <a:endParaRPr lang="el-GR" sz="2400" dirty="0" smtClean="0"/>
          </a:p>
          <a:p>
            <a:r>
              <a:rPr lang="el-GR" sz="2400" dirty="0" smtClean="0"/>
              <a:t>Έτσι έμμεσα υπολογίζεται η οστική πυκνότητα (</a:t>
            </a:r>
            <a:r>
              <a:rPr lang="en-US" sz="2400" b="1" dirty="0" smtClean="0">
                <a:solidFill>
                  <a:srgbClr val="C00000"/>
                </a:solidFill>
              </a:rPr>
              <a:t>BMD </a:t>
            </a:r>
            <a:r>
              <a:rPr lang="el-GR" sz="2400" b="1" dirty="0" smtClean="0">
                <a:solidFill>
                  <a:srgbClr val="C00000"/>
                </a:solidFill>
              </a:rPr>
              <a:t>ή </a:t>
            </a:r>
            <a:r>
              <a:rPr lang="en-US" sz="2400" b="1" dirty="0" smtClean="0">
                <a:solidFill>
                  <a:srgbClr val="C00000"/>
                </a:solidFill>
              </a:rPr>
              <a:t>Bone Mineral Density</a:t>
            </a:r>
            <a:r>
              <a:rPr lang="en-US" sz="2400" dirty="0" smtClean="0"/>
              <a:t>) </a:t>
            </a:r>
            <a:r>
              <a:rPr lang="el-GR" sz="2400" dirty="0" smtClean="0"/>
              <a:t>σε </a:t>
            </a:r>
            <a:r>
              <a:rPr lang="en-US" sz="2400" dirty="0" smtClean="0"/>
              <a:t>g/cm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Η συσκευή </a:t>
            </a:r>
            <a:r>
              <a:rPr lang="en-US" b="1" dirty="0" smtClean="0">
                <a:solidFill>
                  <a:srgbClr val="C00000"/>
                </a:solidFill>
              </a:rPr>
              <a:t>DEXA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Μέτρηση Οστικής Πυκνότητας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4459696" cy="2965699"/>
          </a:xfrm>
          <a:prstGeom prst="rect">
            <a:avLst/>
          </a:prstGeom>
          <a:noFill/>
        </p:spPr>
      </p:pic>
      <p:pic>
        <p:nvPicPr>
          <p:cNvPr id="1030" name="Picture 6" descr="Αποτέλεσμα εικόνας για DEXA PHOTO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268760"/>
            <a:ext cx="4838700" cy="5334001"/>
          </a:xfrm>
          <a:prstGeom prst="rect">
            <a:avLst/>
          </a:prstGeom>
          <a:noFill/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Που χρησιμεύει το </a:t>
            </a:r>
            <a:r>
              <a:rPr lang="en-US" b="1" dirty="0" smtClean="0">
                <a:solidFill>
                  <a:srgbClr val="C00000"/>
                </a:solidFill>
              </a:rPr>
              <a:t>DEXA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611560" y="1484784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Χρησιμεύει πρωτίστως στη </a:t>
            </a:r>
            <a:r>
              <a:rPr lang="el-GR" sz="2400" u="sng" dirty="0" smtClean="0"/>
              <a:t>διάγνωση</a:t>
            </a:r>
            <a:r>
              <a:rPr lang="el-GR" sz="2400" dirty="0" smtClean="0"/>
              <a:t> της οστεοπόρωσης</a:t>
            </a:r>
          </a:p>
          <a:p>
            <a:endParaRPr lang="el-GR" sz="2400" dirty="0" smtClean="0"/>
          </a:p>
          <a:p>
            <a:r>
              <a:rPr lang="el-GR" sz="2400" dirty="0" smtClean="0"/>
              <a:t>Η παρακολούθηση της πορείας της οστεοπόρωσης (</a:t>
            </a:r>
            <a:r>
              <a:rPr lang="el-GR" sz="2400" dirty="0" err="1" smtClean="0"/>
              <a:t>αντιοστεοκλαστική</a:t>
            </a:r>
            <a:r>
              <a:rPr lang="el-GR" sz="2400" dirty="0" smtClean="0"/>
              <a:t> αγωγή) γίνεται με </a:t>
            </a:r>
            <a:r>
              <a:rPr lang="el-GR" sz="2400" b="1" dirty="0" smtClean="0">
                <a:solidFill>
                  <a:srgbClr val="C00000"/>
                </a:solidFill>
              </a:rPr>
              <a:t>βιοχημικές εξετάσεις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Ποιοι ασθενείς πρέπει να κάνουν μέτρηση οστικής πυκνότητας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611560" y="1844824"/>
            <a:ext cx="77768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l-GR" sz="2600" dirty="0" smtClean="0"/>
              <a:t>Γυναίκες άνω των 65 ετών,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l-GR" sz="2600" dirty="0" smtClean="0"/>
              <a:t>άνδρες άνω των 70 ετών,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l-GR" sz="2600" dirty="0" smtClean="0"/>
              <a:t>άτομα που έχουν υποστεί κάταγμα σε ηλικία άνω των 50 ετών,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l-GR" sz="2600" dirty="0" smtClean="0"/>
              <a:t>γυναίκες σε εμμηνόπαυση με παράγοντες κινδύνου,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l-GR" sz="2600" dirty="0" err="1" smtClean="0"/>
              <a:t>μετεμμηνοπαυσιακές</a:t>
            </a:r>
            <a:r>
              <a:rPr lang="el-GR" sz="2600" dirty="0" smtClean="0"/>
              <a:t> γυναίκες κάτω των 65 ετών με παράγοντες κινδύνου,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l-GR" sz="2600" dirty="0" smtClean="0"/>
              <a:t>άνδρες 50 έως 69 ετών με παράγοντες κινδύνου. </a:t>
            </a:r>
            <a:endParaRPr lang="el-GR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Πως εκτιμάται η οστεοπόρωση και η </a:t>
            </a:r>
            <a:r>
              <a:rPr lang="el-GR" b="1" dirty="0" err="1" smtClean="0">
                <a:solidFill>
                  <a:srgbClr val="C00000"/>
                </a:solidFill>
              </a:rPr>
              <a:t>οστεοπενία</a:t>
            </a:r>
            <a:r>
              <a:rPr lang="el-GR" b="1" dirty="0" smtClean="0">
                <a:solidFill>
                  <a:srgbClr val="C00000"/>
                </a:solidFill>
              </a:rPr>
              <a:t> με το </a:t>
            </a:r>
            <a:r>
              <a:rPr lang="en-US" b="1" dirty="0" smtClean="0">
                <a:solidFill>
                  <a:srgbClr val="C00000"/>
                </a:solidFill>
              </a:rPr>
              <a:t>DEXA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l-GR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l-GR" dirty="0" smtClean="0">
                <a:solidFill>
                  <a:srgbClr val="C00000"/>
                </a:solidFill>
              </a:rPr>
              <a:t>από 3)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395536" y="1700808"/>
            <a:ext cx="79208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/>
              <a:t>Για την εκτίμηση της οστικής πυκνότητας υπολογίζονται δύο στατιστικά μεγέθη</a:t>
            </a:r>
            <a:r>
              <a:rPr lang="en-US" sz="2600" dirty="0" smtClean="0"/>
              <a:t>: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US" sz="2600" dirty="0" smtClean="0"/>
              <a:t>To </a:t>
            </a:r>
            <a:r>
              <a:rPr lang="el-GR" sz="2600" b="1" dirty="0" smtClean="0">
                <a:solidFill>
                  <a:srgbClr val="C00000"/>
                </a:solidFill>
              </a:rPr>
              <a:t>Ζ</a:t>
            </a:r>
            <a:r>
              <a:rPr lang="en-US" sz="2600" b="1" dirty="0" smtClean="0">
                <a:solidFill>
                  <a:srgbClr val="C00000"/>
                </a:solidFill>
              </a:rPr>
              <a:t>-score </a:t>
            </a:r>
            <a:r>
              <a:rPr lang="el-GR" sz="2600" dirty="0" smtClean="0"/>
              <a:t>που είναι η σύγκριση της οστικής πυκνότητας του ασθενούς με την οστική πυκνότητα φυσιολογικών ατόμων </a:t>
            </a:r>
            <a:r>
              <a:rPr lang="el-GR" sz="2600" u="sng" dirty="0" smtClean="0"/>
              <a:t>ίδιας ηλικίας</a:t>
            </a:r>
            <a:r>
              <a:rPr lang="el-GR" sz="2600" dirty="0" smtClean="0"/>
              <a:t>.</a:t>
            </a:r>
          </a:p>
          <a:p>
            <a:pPr marL="355600" indent="-355600">
              <a:buFont typeface="Arial" pitchFamily="34" charset="0"/>
              <a:buChar char="•"/>
            </a:pPr>
            <a:endParaRPr lang="el-GR" sz="260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el-GR" sz="2600" dirty="0" smtClean="0"/>
              <a:t>Ζ-</a:t>
            </a:r>
            <a:r>
              <a:rPr lang="en-US" sz="2600" dirty="0" smtClean="0"/>
              <a:t>score = Patient’s BMD-Age matched Mean BMD/1 SD of age matched Mean BMD</a:t>
            </a:r>
            <a:endParaRPr lang="el-GR" sz="26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Πως εκτιμάται η οστεοπόρωση και η </a:t>
            </a:r>
            <a:r>
              <a:rPr lang="el-GR" b="1" dirty="0" err="1" smtClean="0">
                <a:solidFill>
                  <a:srgbClr val="C00000"/>
                </a:solidFill>
              </a:rPr>
              <a:t>οστεοπενία</a:t>
            </a:r>
            <a:r>
              <a:rPr lang="el-GR" b="1" dirty="0" smtClean="0">
                <a:solidFill>
                  <a:srgbClr val="C00000"/>
                </a:solidFill>
              </a:rPr>
              <a:t> με το </a:t>
            </a:r>
            <a:r>
              <a:rPr lang="en-US" b="1" dirty="0" smtClean="0">
                <a:solidFill>
                  <a:srgbClr val="C00000"/>
                </a:solidFill>
              </a:rPr>
              <a:t>DEXA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l-GR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l-GR" dirty="0" smtClean="0">
                <a:solidFill>
                  <a:srgbClr val="C00000"/>
                </a:solidFill>
              </a:rPr>
              <a:t>από 3)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395536" y="1700808"/>
            <a:ext cx="792088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el-GR" sz="2600" dirty="0" smtClean="0"/>
              <a:t>Το </a:t>
            </a:r>
            <a:r>
              <a:rPr lang="el-GR" sz="2600" b="1" dirty="0" smtClean="0">
                <a:solidFill>
                  <a:srgbClr val="C00000"/>
                </a:solidFill>
              </a:rPr>
              <a:t>Τ-</a:t>
            </a:r>
            <a:r>
              <a:rPr lang="en-US" sz="2600" b="1" dirty="0" smtClean="0">
                <a:solidFill>
                  <a:srgbClr val="C00000"/>
                </a:solidFill>
              </a:rPr>
              <a:t>score </a:t>
            </a:r>
            <a:r>
              <a:rPr lang="el-GR" sz="2600" dirty="0" smtClean="0"/>
              <a:t>που είναι η σύγκριση της οστικής πυκνότητας του ασθενούς με την οστική πυκνότητα φυσιολογικών ατόμων </a:t>
            </a:r>
            <a:r>
              <a:rPr lang="el-GR" sz="2600" u="sng" dirty="0" smtClean="0"/>
              <a:t>νεαρής ηλικίας </a:t>
            </a:r>
            <a:r>
              <a:rPr lang="el-GR" sz="2600" dirty="0" smtClean="0"/>
              <a:t>(30 ετών).</a:t>
            </a:r>
          </a:p>
          <a:p>
            <a:pPr marL="355600" indent="-355600">
              <a:buFont typeface="Arial" pitchFamily="34" charset="0"/>
              <a:buChar char="•"/>
            </a:pPr>
            <a:endParaRPr lang="el-GR" sz="260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el-GR" sz="2600" dirty="0" smtClean="0"/>
              <a:t>Τ-</a:t>
            </a:r>
            <a:r>
              <a:rPr lang="en-US" sz="2600" dirty="0" smtClean="0"/>
              <a:t>score = Patient’s BMD-Age Young adult BMD/1 SD of Young adult Mean BMD</a:t>
            </a:r>
            <a:endParaRPr lang="el-GR" sz="2600" dirty="0" smtClean="0"/>
          </a:p>
          <a:p>
            <a:pPr marL="355600" indent="-355600">
              <a:buFont typeface="Arial" pitchFamily="34" charset="0"/>
              <a:buChar char="•"/>
            </a:pPr>
            <a:endParaRPr lang="el-GR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Πως εκτιμάται η οστεοπόρωση και η </a:t>
            </a:r>
            <a:r>
              <a:rPr lang="el-GR" b="1" dirty="0" err="1" smtClean="0">
                <a:solidFill>
                  <a:srgbClr val="C00000"/>
                </a:solidFill>
              </a:rPr>
              <a:t>οστεοπενία</a:t>
            </a:r>
            <a:r>
              <a:rPr lang="el-GR" b="1" dirty="0" smtClean="0">
                <a:solidFill>
                  <a:srgbClr val="C00000"/>
                </a:solidFill>
              </a:rPr>
              <a:t> με το </a:t>
            </a:r>
            <a:r>
              <a:rPr lang="en-US" b="1" dirty="0" smtClean="0">
                <a:solidFill>
                  <a:srgbClr val="C00000"/>
                </a:solidFill>
              </a:rPr>
              <a:t>DEXA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l-GR" dirty="0" smtClean="0">
                <a:solidFill>
                  <a:srgbClr val="C00000"/>
                </a:solidFill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l-GR" dirty="0" smtClean="0">
                <a:solidFill>
                  <a:srgbClr val="C00000"/>
                </a:solidFill>
              </a:rPr>
              <a:t>από 3)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395536" y="1700809"/>
            <a:ext cx="78488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el-GR" sz="2600" dirty="0" smtClean="0"/>
              <a:t>Ζ</a:t>
            </a:r>
            <a:r>
              <a:rPr lang="en-US" sz="2600" dirty="0" smtClean="0"/>
              <a:t>-score </a:t>
            </a:r>
            <a:r>
              <a:rPr lang="el-GR" sz="2600" dirty="0" smtClean="0"/>
              <a:t>και </a:t>
            </a:r>
            <a:r>
              <a:rPr lang="en-US" sz="2600" dirty="0" smtClean="0"/>
              <a:t>T-score </a:t>
            </a:r>
            <a:r>
              <a:rPr lang="el-GR" sz="2600" dirty="0" smtClean="0"/>
              <a:t>μεταξύ -1 και +1</a:t>
            </a:r>
            <a:r>
              <a:rPr lang="en-US" sz="2600" dirty="0" smtClean="0"/>
              <a:t>: </a:t>
            </a:r>
            <a:r>
              <a:rPr lang="el-GR" sz="2600" dirty="0" smtClean="0"/>
              <a:t>Φυσιολογικό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l-GR" sz="2600" dirty="0" smtClean="0"/>
              <a:t>Ζ</a:t>
            </a:r>
            <a:r>
              <a:rPr lang="en-US" sz="2600" dirty="0" smtClean="0"/>
              <a:t>-score </a:t>
            </a:r>
            <a:r>
              <a:rPr lang="el-GR" sz="2600" dirty="0" smtClean="0"/>
              <a:t>και </a:t>
            </a:r>
            <a:r>
              <a:rPr lang="en-US" sz="2600" dirty="0" smtClean="0"/>
              <a:t>T-score </a:t>
            </a:r>
            <a:r>
              <a:rPr lang="el-GR" sz="2600" dirty="0" smtClean="0"/>
              <a:t>μεταξύ  -1,1 και -2,4</a:t>
            </a:r>
            <a:r>
              <a:rPr lang="en-US" sz="2600" dirty="0" smtClean="0"/>
              <a:t>: </a:t>
            </a:r>
            <a:r>
              <a:rPr lang="el-GR" sz="2600" dirty="0" smtClean="0"/>
              <a:t> </a:t>
            </a:r>
            <a:r>
              <a:rPr lang="el-GR" sz="2600" b="1" dirty="0" err="1" smtClean="0">
                <a:solidFill>
                  <a:srgbClr val="C00000"/>
                </a:solidFill>
              </a:rPr>
              <a:t>Οστεοπενία</a:t>
            </a:r>
            <a:r>
              <a:rPr lang="el-GR" sz="2600" dirty="0" smtClean="0"/>
              <a:t>.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l-GR" sz="2600" dirty="0" smtClean="0"/>
              <a:t>Ζ</a:t>
            </a:r>
            <a:r>
              <a:rPr lang="en-US" sz="2600" dirty="0" smtClean="0"/>
              <a:t>-score </a:t>
            </a:r>
            <a:r>
              <a:rPr lang="el-GR" sz="2600" dirty="0" smtClean="0"/>
              <a:t>και </a:t>
            </a:r>
            <a:r>
              <a:rPr lang="en-US" sz="2600" dirty="0" smtClean="0"/>
              <a:t>T-score </a:t>
            </a:r>
            <a:r>
              <a:rPr lang="el-GR" sz="2600" dirty="0" smtClean="0"/>
              <a:t>&lt; -2,5</a:t>
            </a:r>
            <a:r>
              <a:rPr lang="en-US" sz="2600" dirty="0" smtClean="0"/>
              <a:t>: </a:t>
            </a:r>
            <a:r>
              <a:rPr lang="el-GR" sz="2600" b="1" dirty="0" smtClean="0">
                <a:solidFill>
                  <a:srgbClr val="C00000"/>
                </a:solidFill>
              </a:rPr>
              <a:t>Οστεοπόρωση</a:t>
            </a:r>
          </a:p>
          <a:p>
            <a:endParaRPr lang="el-GR" sz="2800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467544" y="3356992"/>
            <a:ext cx="84249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el-GR" sz="2600" dirty="0" smtClean="0"/>
              <a:t>Όλοι οι ασθενείς με οστεοπόρωση λαμβάνουν φαρμακευτική αγωγή.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l-GR" sz="2600" dirty="0" smtClean="0"/>
              <a:t>Οι ασθενείς με </a:t>
            </a:r>
            <a:r>
              <a:rPr lang="el-GR" sz="2600" dirty="0" err="1" smtClean="0"/>
              <a:t>οστεοπενία</a:t>
            </a:r>
            <a:r>
              <a:rPr lang="el-GR" sz="2600" dirty="0" smtClean="0"/>
              <a:t> λαμβάνουν θεραπεία αν υπάρχουν και άλλοι </a:t>
            </a:r>
            <a:r>
              <a:rPr lang="el-GR" sz="2600" dirty="0" err="1" smtClean="0"/>
              <a:t>προδιαθεσικοί</a:t>
            </a:r>
            <a:r>
              <a:rPr lang="el-GR" sz="2600" dirty="0" smtClean="0"/>
              <a:t> παράγοντες (π.χ. προηγούμενο αυτόματο κάταγμα).</a:t>
            </a:r>
            <a:endParaRPr lang="el-GR" sz="26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DEXA scans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5302" name="Picture 6" descr="Αποτέλεσμα εικόνας για DEXA PHOTO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96752"/>
            <a:ext cx="6277919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Άλλες απεικονιστικές μέθοδοι ελέγχου της οστεοπόρωσης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467544" y="1844824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l-GR" sz="2800" dirty="0" smtClean="0"/>
              <a:t>Η ποσοτική </a:t>
            </a:r>
            <a:r>
              <a:rPr lang="el-GR" sz="2800" dirty="0" err="1" smtClean="0"/>
              <a:t>υπερηχοτομογραφία</a:t>
            </a:r>
            <a:r>
              <a:rPr lang="en-US" sz="2800" dirty="0" smtClean="0"/>
              <a:t> (QUS)</a:t>
            </a:r>
            <a:endParaRPr lang="el-GR" sz="28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l-GR" sz="2800" dirty="0" smtClean="0"/>
              <a:t>Η ποσοτική υπολογιστική τομογραφία</a:t>
            </a:r>
            <a:r>
              <a:rPr lang="en-US" sz="2800" dirty="0" smtClean="0"/>
              <a:t> (QCT)</a:t>
            </a:r>
            <a:endParaRPr lang="el-GR" sz="28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l-GR" sz="2800" dirty="0" smtClean="0"/>
              <a:t>Η περιφερική ποσοτική υπολογιστική τομογραφία (</a:t>
            </a:r>
            <a:r>
              <a:rPr lang="en-US" sz="2800" dirty="0" err="1" smtClean="0"/>
              <a:t>pQCT</a:t>
            </a:r>
            <a:r>
              <a:rPr lang="en-US" sz="2800" dirty="0" smtClean="0"/>
              <a:t>)</a:t>
            </a:r>
            <a:endParaRPr lang="el-GR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Picture 2" descr="Αποτέλεσμα εικόνας για collagen type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50000" contrast="-10000"/>
          </a:blip>
          <a:srcRect/>
          <a:stretch>
            <a:fillRect/>
          </a:stretch>
        </p:blipFill>
        <p:spPr bwMode="auto">
          <a:xfrm>
            <a:off x="1403648" y="1412776"/>
            <a:ext cx="5472608" cy="2955210"/>
          </a:xfrm>
          <a:prstGeom prst="rect">
            <a:avLst/>
          </a:prstGeom>
          <a:noFill/>
        </p:spPr>
      </p:pic>
      <p:sp>
        <p:nvSpPr>
          <p:cNvPr id="8" name="1 - Τίτλος"/>
          <p:cNvSpPr txBox="1">
            <a:spLocks/>
          </p:cNvSpPr>
          <p:nvPr/>
        </p:nvSpPr>
        <p:spPr>
          <a:xfrm>
            <a:off x="467544" y="22048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Οι δείκτες οστικής εναλλαγής και ο βιοχημικός έλεγχος των οστών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Οστεοπόρωση (</a:t>
            </a:r>
            <a:r>
              <a:rPr lang="en-US" b="1" dirty="0" smtClean="0">
                <a:solidFill>
                  <a:srgbClr val="C00000"/>
                </a:solidFill>
              </a:rPr>
              <a:t>osteoporosis) </a:t>
            </a:r>
            <a:r>
              <a:rPr lang="el-GR" b="1" dirty="0" smtClean="0">
                <a:solidFill>
                  <a:srgbClr val="C00000"/>
                </a:solidFill>
              </a:rPr>
              <a:t>ένα παγκόσμιο πρόβλημα υγείας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988841"/>
            <a:ext cx="8229600" cy="1080120"/>
          </a:xfrm>
        </p:spPr>
        <p:txBody>
          <a:bodyPr/>
          <a:lstStyle/>
          <a:p>
            <a:pPr>
              <a:buNone/>
            </a:pPr>
            <a:r>
              <a:rPr lang="el-GR" sz="2800" dirty="0" smtClean="0"/>
              <a:t>Ο Παγκόσμιος Οργανισμός Οστεοπόρωσης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12976"/>
            <a:ext cx="79152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611560" y="263691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https://www.iofbonehealth.org/europe-guidelines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611560" y="4797152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Εκδίδει διεθνείς οδηγίες (</a:t>
            </a:r>
            <a:r>
              <a:rPr lang="en-US" sz="2800" dirty="0" smtClean="0"/>
              <a:t>guidelines) </a:t>
            </a:r>
            <a:r>
              <a:rPr lang="el-GR" sz="2800" dirty="0" smtClean="0"/>
              <a:t>για την διάγνωση και θεραπεία της νόσου.</a:t>
            </a:r>
            <a:endParaRPr lang="el-GR" sz="2800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Γιατί γίνεται βιοχημικός έλεγχος για τον έλεγχο της οστεοπόρωσης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467544" y="1700808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Οι εξετάσεις αυτές γίνονται σε λίγα εργαστήρια και δεν μπορούν να αντικαταστήσουν την μέτρηση οπτικής πυκνότητας (</a:t>
            </a:r>
            <a:r>
              <a:rPr lang="en-US" sz="2400" dirty="0" smtClean="0"/>
              <a:t>DEXA)</a:t>
            </a:r>
            <a:r>
              <a:rPr lang="el-GR" sz="2400" dirty="0" smtClean="0"/>
              <a:t> που αποτελεί </a:t>
            </a:r>
            <a:r>
              <a:rPr lang="en-US" sz="2400" dirty="0" smtClean="0"/>
              <a:t>Gold Standard</a:t>
            </a:r>
            <a:r>
              <a:rPr lang="el-GR" sz="2400" dirty="0" smtClean="0"/>
              <a:t> για την διάγνωση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Γίνονται κυρίως</a:t>
            </a:r>
            <a:r>
              <a:rPr lang="en-US" sz="2400" dirty="0" smtClean="0"/>
              <a:t>:</a:t>
            </a:r>
          </a:p>
          <a:p>
            <a:pPr marL="355600" indent="-266700">
              <a:buFont typeface="Arial" pitchFamily="34" charset="0"/>
              <a:buChar char="•"/>
              <a:tabLst>
                <a:tab pos="355600" algn="l"/>
              </a:tabLst>
            </a:pPr>
            <a:r>
              <a:rPr lang="el-GR" sz="2400" dirty="0" smtClean="0"/>
              <a:t>Για την επιλογή των ασθενών για </a:t>
            </a:r>
            <a:r>
              <a:rPr lang="el-GR" sz="2400" dirty="0" err="1" smtClean="0"/>
              <a:t>αντιοστεοκλαστική</a:t>
            </a:r>
            <a:r>
              <a:rPr lang="el-GR" sz="2400" dirty="0" smtClean="0"/>
              <a:t> θεραπευτική αγωγή.</a:t>
            </a:r>
            <a:endParaRPr lang="en-US" sz="2400" dirty="0" smtClean="0"/>
          </a:p>
          <a:p>
            <a:pPr marL="355600" indent="-266700">
              <a:buFont typeface="Arial" pitchFamily="34" charset="0"/>
              <a:buChar char="•"/>
              <a:tabLst>
                <a:tab pos="355600" algn="l"/>
              </a:tabLst>
            </a:pPr>
            <a:r>
              <a:rPr lang="el-GR" sz="2400" dirty="0" smtClean="0"/>
              <a:t>Για την παρακολούθηση της θεραπείας</a:t>
            </a:r>
            <a:r>
              <a:rPr lang="en-US" sz="2400" dirty="0" smtClean="0"/>
              <a:t> </a:t>
            </a:r>
            <a:r>
              <a:rPr lang="el-GR" sz="2400" dirty="0" smtClean="0"/>
              <a:t>σε ότι αφορά την αποτελεσματικότητα της και την συμμόρφωση των ασθενών σε αυτή.</a:t>
            </a:r>
          </a:p>
          <a:p>
            <a:pPr marL="355600" indent="-266700">
              <a:buFont typeface="Arial" pitchFamily="34" charset="0"/>
              <a:buChar char="•"/>
              <a:tabLst>
                <a:tab pos="355600" algn="l"/>
              </a:tabLst>
            </a:pPr>
            <a:r>
              <a:rPr lang="el-GR" sz="2400" dirty="0" smtClean="0"/>
              <a:t>Την πρόβλεψη του συνολικού </a:t>
            </a:r>
            <a:r>
              <a:rPr lang="el-GR" sz="2400" dirty="0" err="1" smtClean="0"/>
              <a:t>καταγματικού</a:t>
            </a:r>
            <a:r>
              <a:rPr lang="el-GR" sz="2400" dirty="0" smtClean="0"/>
              <a:t> κινδύνου.</a:t>
            </a:r>
            <a:endParaRPr lang="en-US" sz="2400" dirty="0" smtClean="0"/>
          </a:p>
          <a:p>
            <a:pPr marL="355600" indent="-266700">
              <a:buFont typeface="Arial" pitchFamily="34" charset="0"/>
              <a:buChar char="•"/>
              <a:tabLst>
                <a:tab pos="355600" algn="l"/>
              </a:tabLst>
            </a:pPr>
            <a:endParaRPr lang="el-GR" sz="2400" dirty="0" smtClean="0"/>
          </a:p>
          <a:p>
            <a:pPr marL="355600" indent="-177800">
              <a:buFont typeface="Arial" pitchFamily="34" charset="0"/>
              <a:buChar char="•"/>
              <a:tabLst>
                <a:tab pos="355600" algn="l"/>
              </a:tabLst>
            </a:pP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Ποιες εξετάσεις γίνονται για τον έλεγχο της οστεοπόρωσης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611560" y="1700808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l-GR" sz="2200" dirty="0" smtClean="0"/>
              <a:t>Γενική εξέταση αίματος</a:t>
            </a:r>
            <a:endParaRPr lang="en-US" sz="22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l-GR" sz="2200" dirty="0" smtClean="0"/>
              <a:t>Βασικός βιοχημικός έλεγχος (ασβέστιο, φωσφόρος, </a:t>
            </a:r>
            <a:r>
              <a:rPr lang="el-GR" sz="2200" dirty="0" err="1" smtClean="0"/>
              <a:t>κρεατινίνη</a:t>
            </a:r>
            <a:r>
              <a:rPr lang="el-GR" sz="2200" dirty="0" smtClean="0"/>
              <a:t>, δείκτες ηπατικής λειτουργίας, λευκώματα/</a:t>
            </a:r>
            <a:r>
              <a:rPr lang="el-GR" sz="2200" dirty="0" err="1" smtClean="0"/>
              <a:t>αλβουμίνη</a:t>
            </a:r>
            <a:r>
              <a:rPr lang="el-GR" sz="2200" dirty="0" smtClean="0"/>
              <a:t>)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l-GR" sz="2200" dirty="0" smtClean="0"/>
              <a:t>Ασβέστιο ούρων 24ώρου</a:t>
            </a:r>
            <a:endParaRPr lang="en-US" sz="22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l-GR" sz="2200" dirty="0" smtClean="0"/>
              <a:t>Βιοχημικοί οστικοί δείκτες.</a:t>
            </a:r>
          </a:p>
          <a:p>
            <a:pPr marL="266700" indent="-266700"/>
            <a:endParaRPr lang="en-US" sz="2200" dirty="0" smtClean="0"/>
          </a:p>
          <a:p>
            <a:pPr marL="266700" indent="-266700"/>
            <a:r>
              <a:rPr lang="el-GR" sz="2200" dirty="0" smtClean="0"/>
              <a:t>Και για την δευτεροπαθή οστεοπόρωση</a:t>
            </a:r>
            <a:r>
              <a:rPr lang="en-US" sz="2200" dirty="0" smtClean="0"/>
              <a:t>:</a:t>
            </a:r>
            <a:endParaRPr lang="el-GR" sz="2200" dirty="0" smtClean="0"/>
          </a:p>
          <a:p>
            <a:pPr marL="985838" indent="-355600">
              <a:buFont typeface="Courier New" pitchFamily="49" charset="0"/>
              <a:buChar char="o"/>
            </a:pPr>
            <a:r>
              <a:rPr lang="el-GR" sz="2200" dirty="0" smtClean="0"/>
              <a:t>Εξετάσεις για την λειτουργία του θυρεοειδούς αδένα </a:t>
            </a:r>
          </a:p>
          <a:p>
            <a:pPr marL="985838" indent="-355600">
              <a:buFont typeface="Courier New" pitchFamily="49" charset="0"/>
              <a:buChar char="o"/>
            </a:pPr>
            <a:r>
              <a:rPr lang="el-GR" sz="2200" dirty="0" smtClean="0"/>
              <a:t>Επίπεδα </a:t>
            </a:r>
            <a:r>
              <a:rPr lang="el-GR" sz="2200" dirty="0" err="1" smtClean="0"/>
              <a:t>παραθορμόνης</a:t>
            </a:r>
            <a:r>
              <a:rPr lang="el-GR" sz="2200" dirty="0" smtClean="0"/>
              <a:t> στο αίμα </a:t>
            </a:r>
          </a:p>
          <a:p>
            <a:pPr marL="985838" indent="-355600">
              <a:buFont typeface="Courier New" pitchFamily="49" charset="0"/>
              <a:buChar char="o"/>
            </a:pPr>
            <a:r>
              <a:rPr lang="el-GR" sz="2200" dirty="0" smtClean="0"/>
              <a:t>Επίπεδα τεστοστερόνης (και γενικά ορμονών φύλου) στους άνδρες </a:t>
            </a:r>
          </a:p>
          <a:p>
            <a:pPr marL="985838" indent="-355600">
              <a:buFont typeface="Courier New" pitchFamily="49" charset="0"/>
              <a:buChar char="o"/>
            </a:pPr>
            <a:r>
              <a:rPr lang="el-GR" sz="2200" dirty="0" smtClean="0"/>
              <a:t>25-ύδροξυ-βιταμίνη D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δείκτες οστικής εναλλαγής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sz="4000" dirty="0" smtClean="0">
                <a:solidFill>
                  <a:srgbClr val="C00000"/>
                </a:solidFill>
              </a:rPr>
              <a:t>(1 από 2)</a:t>
            </a:r>
            <a:endParaRPr lang="el-GR" sz="4000" dirty="0">
              <a:solidFill>
                <a:srgbClr val="C0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539552" y="1628800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Δείκτες οστικής απορρόφησης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  <a:r>
              <a:rPr lang="el-GR" sz="2400" b="1" dirty="0" smtClean="0">
                <a:solidFill>
                  <a:srgbClr val="C00000"/>
                </a:solidFill>
              </a:rPr>
              <a:t>δείκτες αποικοδόμησης δηλ.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l-GR" sz="2400" b="1" dirty="0" smtClean="0">
                <a:solidFill>
                  <a:srgbClr val="C00000"/>
                </a:solidFill>
              </a:rPr>
              <a:t>της λειτουργίας των </a:t>
            </a:r>
            <a:r>
              <a:rPr lang="el-GR" sz="2400" b="1" dirty="0" err="1" smtClean="0">
                <a:solidFill>
                  <a:srgbClr val="C00000"/>
                </a:solidFill>
              </a:rPr>
              <a:t>οστεοκλαστών</a:t>
            </a:r>
            <a:r>
              <a:rPr lang="el-GR" sz="2400" b="1" dirty="0" smtClean="0">
                <a:solidFill>
                  <a:srgbClr val="C00000"/>
                </a:solidFill>
              </a:rPr>
              <a:t>. </a:t>
            </a:r>
          </a:p>
          <a:p>
            <a:r>
              <a:rPr lang="el-GR" sz="2400" dirty="0" smtClean="0"/>
              <a:t>Αφορούν ένζυμα και πεπτίδια που εκκρίνονται από τους </a:t>
            </a:r>
            <a:r>
              <a:rPr lang="el-GR" sz="2400" dirty="0" err="1" smtClean="0"/>
              <a:t>οστεοκλάστες</a:t>
            </a:r>
            <a:r>
              <a:rPr lang="en-US" sz="2400" dirty="0" smtClean="0"/>
              <a:t>: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CTx</a:t>
            </a:r>
            <a:r>
              <a:rPr lang="en-US" sz="2400" dirty="0" smtClean="0"/>
              <a:t> 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NTx</a:t>
            </a:r>
            <a:endParaRPr lang="en-US" sz="2400" dirty="0" smtClean="0"/>
          </a:p>
          <a:p>
            <a:pPr marL="635000" lvl="1" indent="-17780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l-GR" sz="2400" dirty="0" err="1" smtClean="0"/>
              <a:t>Υδροξυπρολίνη</a:t>
            </a:r>
            <a:endParaRPr lang="en-US" sz="2400" dirty="0" smtClean="0"/>
          </a:p>
          <a:p>
            <a:pPr marL="635000" lvl="1" indent="-177800">
              <a:buFont typeface="Arial" pitchFamily="34" charset="0"/>
              <a:buChar char="•"/>
            </a:pPr>
            <a:r>
              <a:rPr lang="el-GR" sz="2400" dirty="0" smtClean="0"/>
              <a:t> </a:t>
            </a:r>
            <a:r>
              <a:rPr lang="el-GR" sz="2400" dirty="0" err="1" smtClean="0"/>
              <a:t>Δεοξυπυρινοδίνη</a:t>
            </a:r>
            <a:endParaRPr lang="el-GR" sz="2400" dirty="0" smtClean="0"/>
          </a:p>
          <a:p>
            <a:pPr marL="635000" lvl="1" indent="-177800">
              <a:buFont typeface="Arial" pitchFamily="34" charset="0"/>
              <a:buChar char="•"/>
            </a:pPr>
            <a:r>
              <a:rPr lang="en-US" sz="2400" dirty="0" err="1" smtClean="0"/>
              <a:t>Trab</a:t>
            </a:r>
            <a:r>
              <a:rPr lang="en-US" sz="2400" dirty="0" smtClean="0"/>
              <a:t> 5b	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δείκτες οστικής εναλλαγής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sz="4000" dirty="0" smtClean="0">
                <a:solidFill>
                  <a:srgbClr val="C00000"/>
                </a:solidFill>
              </a:rPr>
              <a:t>(2 από 2)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539552" y="1556792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Δείκτες οστικής παραγωγής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  <a:r>
              <a:rPr lang="el-GR" sz="2400" b="1" dirty="0" smtClean="0">
                <a:solidFill>
                  <a:srgbClr val="C00000"/>
                </a:solidFill>
              </a:rPr>
              <a:t>δείκτες σχηματισμού του οστού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l-GR" sz="2400" b="1" dirty="0" smtClean="0">
                <a:solidFill>
                  <a:srgbClr val="C00000"/>
                </a:solidFill>
              </a:rPr>
              <a:t>δηλ. της λειτουργίας των οστεοβλαστών. </a:t>
            </a:r>
          </a:p>
          <a:p>
            <a:r>
              <a:rPr lang="el-GR" sz="2400" dirty="0" smtClean="0"/>
              <a:t>Αφορούν ένζυμα και πεπτίδια που εκκρίνονται από τους οστεοβλάστες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marL="635000" lvl="1" indent="-177800">
              <a:buFont typeface="Arial" pitchFamily="34" charset="0"/>
              <a:buChar char="•"/>
            </a:pPr>
            <a:r>
              <a:rPr lang="el-GR" sz="2400" dirty="0" smtClean="0"/>
              <a:t>Οστικό κλάσμα της </a:t>
            </a:r>
            <a:r>
              <a:rPr lang="en-US" sz="2400" dirty="0" smtClean="0"/>
              <a:t>ALP</a:t>
            </a:r>
            <a:endParaRPr lang="el-GR" sz="2400" dirty="0" smtClean="0"/>
          </a:p>
          <a:p>
            <a:pPr marL="635000" lvl="1" indent="-177800">
              <a:buFont typeface="Arial" pitchFamily="34" charset="0"/>
              <a:buChar char="•"/>
            </a:pPr>
            <a:r>
              <a:rPr lang="el-GR" sz="2400" dirty="0" err="1" smtClean="0"/>
              <a:t>Οστεοκαλσίνη</a:t>
            </a:r>
            <a:endParaRPr lang="el-GR" sz="2400" dirty="0" smtClean="0"/>
          </a:p>
          <a:p>
            <a:pPr marL="635000" lvl="1" indent="-177800">
              <a:buFont typeface="Arial" pitchFamily="34" charset="0"/>
              <a:buChar char="•"/>
            </a:pPr>
            <a:r>
              <a:rPr lang="el-GR" sz="2400" dirty="0" err="1" smtClean="0"/>
              <a:t>Προπεπτίδια</a:t>
            </a:r>
            <a:r>
              <a:rPr lang="el-GR" sz="2400" dirty="0" smtClean="0"/>
              <a:t> του ανθρώπινου </a:t>
            </a:r>
            <a:r>
              <a:rPr lang="el-GR" sz="2400" dirty="0" err="1" smtClean="0"/>
              <a:t>προκολλαγόνου</a:t>
            </a:r>
            <a:r>
              <a:rPr lang="el-GR" sz="2400" dirty="0" smtClean="0"/>
              <a:t> τύπου Ι</a:t>
            </a:r>
          </a:p>
          <a:p>
            <a:pPr marL="1092200" lvl="2" indent="-177800">
              <a:buFont typeface="Arial" pitchFamily="34" charset="0"/>
              <a:buChar char="•"/>
            </a:pPr>
            <a:r>
              <a:rPr lang="en-US" sz="2400" dirty="0" smtClean="0"/>
              <a:t>PINP</a:t>
            </a:r>
          </a:p>
          <a:p>
            <a:pPr marL="1092200" lvl="2" indent="-177800">
              <a:buFont typeface="Arial" pitchFamily="34" charset="0"/>
              <a:buChar char="•"/>
            </a:pPr>
            <a:r>
              <a:rPr lang="en-US" sz="2400" dirty="0" smtClean="0"/>
              <a:t>PICP</a:t>
            </a:r>
            <a:endParaRPr lang="el-GR" sz="24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Πλεονεκτήματα της επιλογής των δεικτών οστικής εναλλαγής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467544" y="1772816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Οι δείκτες οστικής απορρόφησης ανταποκρίνονται στη θεραπεία </a:t>
            </a:r>
            <a:r>
              <a:rPr lang="el-GR" sz="2400" b="1" dirty="0" smtClean="0">
                <a:solidFill>
                  <a:srgbClr val="C00000"/>
                </a:solidFill>
              </a:rPr>
              <a:t>3 – 6 μήνες </a:t>
            </a:r>
            <a:r>
              <a:rPr lang="el-GR" sz="2400" dirty="0" smtClean="0"/>
              <a:t>μετά την έναρξή της.</a:t>
            </a:r>
          </a:p>
          <a:p>
            <a:endParaRPr lang="el-GR" sz="2400" dirty="0" smtClean="0"/>
          </a:p>
          <a:p>
            <a:r>
              <a:rPr lang="el-GR" sz="2400" dirty="0" smtClean="0"/>
              <a:t>Οι δείκτες οστικής παραγωγής ανταποκρίνονται στη θεραπεία </a:t>
            </a:r>
            <a:r>
              <a:rPr lang="el-GR" sz="2400" b="1" dirty="0" smtClean="0">
                <a:solidFill>
                  <a:srgbClr val="C00000"/>
                </a:solidFill>
              </a:rPr>
              <a:t>6 – 12 μήνες</a:t>
            </a:r>
            <a:r>
              <a:rPr lang="el-GR" sz="2400" dirty="0" smtClean="0"/>
              <a:t> μετά την έναρξή της.</a:t>
            </a:r>
          </a:p>
          <a:p>
            <a:endParaRPr lang="el-GR" sz="2400" dirty="0" smtClean="0"/>
          </a:p>
          <a:p>
            <a:r>
              <a:rPr lang="el-GR" sz="2400" dirty="0" smtClean="0"/>
              <a:t>Αντίθετα οι μετρήσεις </a:t>
            </a:r>
            <a:r>
              <a:rPr lang="en-US" sz="2400" dirty="0" smtClean="0"/>
              <a:t>DEXA </a:t>
            </a:r>
            <a:r>
              <a:rPr lang="el-GR" sz="2400" dirty="0" smtClean="0"/>
              <a:t>ανταποκρίνονται στη θεραπεία </a:t>
            </a:r>
            <a:r>
              <a:rPr lang="el-GR" sz="2400" b="1" dirty="0" smtClean="0">
                <a:solidFill>
                  <a:srgbClr val="FF0000"/>
                </a:solidFill>
              </a:rPr>
              <a:t>τουλάχιστον 12 μήνες </a:t>
            </a:r>
            <a:r>
              <a:rPr lang="el-GR" sz="2400" dirty="0" smtClean="0"/>
              <a:t>μετά.</a:t>
            </a:r>
            <a:endParaRPr lang="el-GR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Τι θα πρέπει να μετράται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539552" y="1412776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Συνιστάται η μέτρηση τουλάχιστον ενός δείκτη οστικής απορρόφησης και ενός δείκτη οστικής παραγωγής </a:t>
            </a:r>
            <a:r>
              <a:rPr lang="el-GR" sz="2800" b="1" dirty="0" smtClean="0">
                <a:solidFill>
                  <a:srgbClr val="C00000"/>
                </a:solidFill>
              </a:rPr>
              <a:t>πριν την θεραπεία </a:t>
            </a:r>
            <a:r>
              <a:rPr lang="el-GR" sz="2800" dirty="0" smtClean="0"/>
              <a:t>και </a:t>
            </a:r>
            <a:r>
              <a:rPr lang="el-GR" sz="2800" b="1" dirty="0" smtClean="0">
                <a:solidFill>
                  <a:srgbClr val="C00000"/>
                </a:solidFill>
              </a:rPr>
              <a:t>3 – 6 μήνες </a:t>
            </a:r>
            <a:r>
              <a:rPr lang="el-GR" sz="2800" dirty="0" smtClean="0"/>
              <a:t>μετά την θεραπεία.</a:t>
            </a:r>
            <a:endParaRPr lang="el-GR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</a:t>
            </a:r>
            <a:r>
              <a:rPr lang="el-GR" b="1" dirty="0" smtClean="0">
                <a:solidFill>
                  <a:srgbClr val="C00000"/>
                </a:solidFill>
              </a:rPr>
              <a:t>α μόρια του κολλαγόνου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4000" dirty="0" smtClean="0">
                <a:solidFill>
                  <a:srgbClr val="C00000"/>
                </a:solidFill>
              </a:rPr>
              <a:t>(1 </a:t>
            </a:r>
            <a:r>
              <a:rPr lang="el-GR" sz="4000" dirty="0" smtClean="0">
                <a:solidFill>
                  <a:srgbClr val="C00000"/>
                </a:solidFill>
              </a:rPr>
              <a:t>από 3)</a:t>
            </a:r>
            <a:endParaRPr lang="el-GR" sz="4000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467544" y="134076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Τα μόρια του κολλαγόνου αποτελούνται από 19 αμινοξέα από τα οποία τα σημαντικότερα είναι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400" dirty="0" err="1" smtClean="0"/>
              <a:t>Γλυκίνη</a:t>
            </a:r>
            <a:endParaRPr lang="el-G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400" dirty="0" err="1" smtClean="0"/>
              <a:t>Προλίνη</a:t>
            </a:r>
            <a:endParaRPr lang="el-G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400" dirty="0" err="1" smtClean="0"/>
              <a:t>Αλανίνη</a:t>
            </a:r>
            <a:endParaRPr lang="el-G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400" dirty="0" err="1" smtClean="0"/>
              <a:t>Υδροξυπρολίνη</a:t>
            </a:r>
            <a:r>
              <a:rPr lang="en-US" sz="2400" dirty="0" smtClean="0"/>
              <a:t> </a:t>
            </a:r>
            <a:endParaRPr lang="el-GR" sz="2400" dirty="0" smtClean="0"/>
          </a:p>
        </p:txBody>
      </p:sp>
      <p:pic>
        <p:nvPicPr>
          <p:cNvPr id="1026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356992"/>
            <a:ext cx="5400600" cy="2706383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1907704" y="6211669"/>
            <a:ext cx="5688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1400" dirty="0" smtClean="0">
                <a:hlinkClick r:id="rId3"/>
              </a:rPr>
              <a:t>https://crescendoinfantil.wordpress.com/2016/04/</a:t>
            </a:r>
            <a:endParaRPr lang="el-GR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</a:t>
            </a:r>
            <a:r>
              <a:rPr lang="el-GR" b="1" dirty="0" smtClean="0">
                <a:solidFill>
                  <a:srgbClr val="C00000"/>
                </a:solidFill>
              </a:rPr>
              <a:t>α μόρια του κολλαγόνου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4000" dirty="0" smtClean="0">
                <a:solidFill>
                  <a:srgbClr val="C00000"/>
                </a:solidFill>
              </a:rPr>
              <a:t>(</a:t>
            </a:r>
            <a:r>
              <a:rPr lang="el-GR" sz="4000" dirty="0" smtClean="0">
                <a:solidFill>
                  <a:srgbClr val="C00000"/>
                </a:solidFill>
              </a:rPr>
              <a:t>2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από 3)</a:t>
            </a:r>
            <a:endParaRPr lang="el-GR" sz="4000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467544" y="1340768"/>
            <a:ext cx="820891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Υπάρχουν 28 μόρια κολλαγόνου. Τα πιο γνωστά όμως είναι τα μόρια </a:t>
            </a:r>
            <a:r>
              <a:rPr lang="el-GR" sz="2400" b="1" dirty="0" smtClean="0">
                <a:solidFill>
                  <a:srgbClr val="C00000"/>
                </a:solidFill>
              </a:rPr>
              <a:t>κολλαγόνου τύπου Ι, ΙΙ, ΙΙΙ</a:t>
            </a: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el-GR" sz="2400" dirty="0" smtClean="0"/>
              <a:t>Το κολλαγόνο τύπου Ι βρίσκεται κυρίως στα οστά όπου αποτελούν το 90% των οργανικών τους συστατικών. Βρίσκεται ακόμα στο δέρμα, νύχια και τένοντες. Παράγεται από </a:t>
            </a:r>
            <a:r>
              <a:rPr lang="el-GR" sz="2400" dirty="0" err="1" smtClean="0"/>
              <a:t>ινοβλάστες</a:t>
            </a:r>
            <a:r>
              <a:rPr lang="el-GR" sz="2400" dirty="0" smtClean="0"/>
              <a:t> και </a:t>
            </a:r>
            <a:r>
              <a:rPr lang="el-GR" sz="2400" b="1" dirty="0" smtClean="0">
                <a:solidFill>
                  <a:srgbClr val="C00000"/>
                </a:solidFill>
              </a:rPr>
              <a:t>οστεοβλάστες</a:t>
            </a:r>
            <a:r>
              <a:rPr lang="el-GR" sz="2400" dirty="0" smtClean="0"/>
              <a:t>.</a:t>
            </a: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el-GR" sz="2400" dirty="0" smtClean="0"/>
              <a:t>Το κολλαγόνο τύπου ΙΙ βρίσκεται στις αρθρώσεις. Παράγεται από </a:t>
            </a:r>
            <a:r>
              <a:rPr lang="el-GR" sz="2400" dirty="0" err="1" smtClean="0"/>
              <a:t>χονδροβλάστες</a:t>
            </a:r>
            <a:r>
              <a:rPr lang="el-GR" sz="2400" dirty="0" smtClean="0"/>
              <a:t>.</a:t>
            </a: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el-GR" sz="2400" dirty="0" smtClean="0"/>
              <a:t>Το κολλαγόνου τύπου ΙΙΙ  βρίσκεται κυρίως στο δέρμα, τοιχώματα οργάνων, αιμοφόρα αγγεία και </a:t>
            </a:r>
            <a:r>
              <a:rPr lang="el-GR" sz="2400" dirty="0" smtClean="0"/>
              <a:t>πνεύμονες</a:t>
            </a:r>
            <a:r>
              <a:rPr lang="el-GR" sz="2400" dirty="0" smtClean="0"/>
              <a:t>. Παράγεται από </a:t>
            </a:r>
            <a:r>
              <a:rPr lang="el-GR" sz="2400" dirty="0" err="1" smtClean="0"/>
              <a:t>ινοβλάστες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</a:t>
            </a:r>
            <a:r>
              <a:rPr lang="el-GR" b="1" dirty="0" smtClean="0">
                <a:solidFill>
                  <a:srgbClr val="C00000"/>
                </a:solidFill>
              </a:rPr>
              <a:t>α μόρια του κολλαγόνου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4000" dirty="0" smtClean="0">
                <a:solidFill>
                  <a:srgbClr val="C00000"/>
                </a:solidFill>
              </a:rPr>
              <a:t>(</a:t>
            </a:r>
            <a:r>
              <a:rPr lang="el-GR" sz="4000" dirty="0" smtClean="0">
                <a:solidFill>
                  <a:srgbClr val="C00000"/>
                </a:solidFill>
              </a:rPr>
              <a:t>3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από 3)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28</a:t>
            </a:fld>
            <a:endParaRPr lang="el-GR"/>
          </a:p>
        </p:txBody>
      </p:sp>
      <p:pic>
        <p:nvPicPr>
          <p:cNvPr id="5" name="Picture 2" descr="1bkv collagen 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48880"/>
            <a:ext cx="5655359" cy="3945815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395536" y="148478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Η ελικοειδή δομή του κολλαγόνου</a:t>
            </a:r>
            <a:endParaRPr lang="el-GR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Το κολλαγόνο τύπου Ι στα οστά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dirty="0" smtClean="0">
                <a:solidFill>
                  <a:srgbClr val="C00000"/>
                </a:solidFill>
              </a:rPr>
              <a:t>(1 από 2)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11560" y="1700808"/>
            <a:ext cx="79928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l-GR" sz="2600" dirty="0" smtClean="0"/>
              <a:t>Το κολλαγόνο τύπου Ι σχηματίζεται από το </a:t>
            </a:r>
            <a:r>
              <a:rPr lang="el-GR" sz="2600" b="1" dirty="0" err="1" smtClean="0">
                <a:solidFill>
                  <a:srgbClr val="C00000"/>
                </a:solidFill>
              </a:rPr>
              <a:t>προκολλαγόνο</a:t>
            </a:r>
            <a:r>
              <a:rPr lang="el-GR" sz="2600" dirty="0" smtClean="0"/>
              <a:t>  που εκκρίνεται από τους οστεοβλάστες.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l-GR" sz="2600" dirty="0" smtClean="0"/>
              <a:t>Διαμορφώνεται στο οστό από τον συνδυασμό δύο α1 και ενός α2 πολυπεπτιδίων που περιέχουν </a:t>
            </a:r>
            <a:r>
              <a:rPr lang="el-GR" sz="2600" u="sng" dirty="0" err="1" smtClean="0"/>
              <a:t>υδροξυλιωμένη</a:t>
            </a:r>
            <a:r>
              <a:rPr lang="el-GR" sz="2600" u="sng" dirty="0" smtClean="0"/>
              <a:t> </a:t>
            </a:r>
            <a:r>
              <a:rPr lang="el-GR" sz="2600" u="sng" dirty="0" err="1" smtClean="0"/>
              <a:t>προλίνη</a:t>
            </a:r>
            <a:r>
              <a:rPr lang="el-GR" sz="2600" u="sng" dirty="0" smtClean="0"/>
              <a:t> </a:t>
            </a:r>
            <a:r>
              <a:rPr lang="el-GR" sz="2600" dirty="0" smtClean="0"/>
              <a:t>και υπολείμματα </a:t>
            </a:r>
            <a:r>
              <a:rPr lang="el-GR" sz="2600" dirty="0" err="1" smtClean="0"/>
              <a:t>λυσίνης</a:t>
            </a:r>
            <a:r>
              <a:rPr lang="el-GR" sz="2600" dirty="0" smtClean="0"/>
              <a:t>. </a:t>
            </a:r>
          </a:p>
        </p:txBody>
      </p:sp>
      <p:pic>
        <p:nvPicPr>
          <p:cNvPr id="6" name="Picture 2" descr="Αποτέλεσμα εικόνας για collagen type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581128"/>
            <a:ext cx="5400600" cy="1764902"/>
          </a:xfrm>
          <a:prstGeom prst="rect">
            <a:avLst/>
          </a:prstGeom>
          <a:noFill/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οστεοπόρωση είναι σημαντικό πρόβλημα υγείας και στην Ελλάδα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088" y="1600200"/>
            <a:ext cx="71798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923928" y="6237312"/>
            <a:ext cx="1417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3"/>
              </a:rPr>
              <a:t>http://heliost.gr/el/</a:t>
            </a:r>
            <a:endParaRPr lang="el-GR" sz="1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683568" y="1628800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l-GR" sz="2800" dirty="0" smtClean="0"/>
              <a:t>Καθώς το </a:t>
            </a:r>
            <a:r>
              <a:rPr lang="el-GR" sz="2800" dirty="0" err="1" smtClean="0"/>
              <a:t>προκαλλαγόνο</a:t>
            </a:r>
            <a:r>
              <a:rPr lang="el-GR" sz="2800" dirty="0" smtClean="0"/>
              <a:t> εκκρίνεται από τους οστεοβλάστες οι </a:t>
            </a:r>
            <a:r>
              <a:rPr lang="el-GR" sz="2800" dirty="0" err="1" smtClean="0"/>
              <a:t>αμινο</a:t>
            </a:r>
            <a:r>
              <a:rPr lang="el-GR" sz="2800" dirty="0" smtClean="0"/>
              <a:t>-τελικές και οι </a:t>
            </a:r>
            <a:r>
              <a:rPr lang="el-GR" sz="2800" dirty="0" err="1" smtClean="0"/>
              <a:t>καρβοξυ</a:t>
            </a:r>
            <a:r>
              <a:rPr lang="el-GR" sz="2800" dirty="0" smtClean="0"/>
              <a:t>-τελικές περιοχές του αποσπώνται και απελευθερώνονται στον </a:t>
            </a:r>
            <a:r>
              <a:rPr lang="el-GR" sz="2800" dirty="0" err="1" smtClean="0"/>
              <a:t>εξωκυττάριο</a:t>
            </a:r>
            <a:r>
              <a:rPr lang="el-GR" sz="2800" dirty="0" smtClean="0"/>
              <a:t> χώρο (</a:t>
            </a:r>
            <a:r>
              <a:rPr lang="en-US" sz="2800" dirty="0" err="1" smtClean="0"/>
              <a:t>NTx</a:t>
            </a:r>
            <a:r>
              <a:rPr lang="en-US" sz="2800" dirty="0" smtClean="0"/>
              <a:t>. </a:t>
            </a:r>
            <a:r>
              <a:rPr lang="en-US" sz="2800" dirty="0" err="1" smtClean="0"/>
              <a:t>CTx</a:t>
            </a:r>
            <a:r>
              <a:rPr lang="en-US" sz="2800" dirty="0" smtClean="0"/>
              <a:t>)</a:t>
            </a:r>
          </a:p>
          <a:p>
            <a:pPr marL="266700" indent="-266700">
              <a:buFont typeface="Arial" pitchFamily="34" charset="0"/>
              <a:buChar char="•"/>
            </a:pPr>
            <a:endParaRPr lang="en-US" sz="28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n-US" sz="2800" dirty="0" smtClean="0"/>
              <a:t>O</a:t>
            </a:r>
            <a:r>
              <a:rPr lang="el-GR" sz="2800" dirty="0" smtClean="0"/>
              <a:t>ι πλευρικές άλυσοι τριών υπολειμμάτων </a:t>
            </a:r>
            <a:r>
              <a:rPr lang="el-GR" sz="2800" dirty="0" err="1" smtClean="0"/>
              <a:t>υδροξυλυσίνης</a:t>
            </a:r>
            <a:r>
              <a:rPr lang="el-GR" sz="2800" dirty="0" smtClean="0"/>
              <a:t> από διαφορετικά μόρια κολλαγόνου διαμορφώνουν από κοινού ένα δακτύλιο </a:t>
            </a:r>
            <a:r>
              <a:rPr lang="el-GR" sz="2800" dirty="0" err="1" smtClean="0"/>
              <a:t>πυριδινίου</a:t>
            </a:r>
            <a:r>
              <a:rPr lang="el-GR" sz="2800" dirty="0" smtClean="0"/>
              <a:t> που συνδέει τρία μόρια κολλαγόνου και σταθεροποιεί έτσι την δομή του.</a:t>
            </a:r>
            <a:endParaRPr lang="el-GR" sz="2800" dirty="0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Το κολλαγόνο τύπου Ι στα οστά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dirty="0" smtClean="0">
                <a:solidFill>
                  <a:srgbClr val="C00000"/>
                </a:solidFill>
              </a:rPr>
              <a:t>(2 από 2)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30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δείκτες οστικής απορρόφησης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H </a:t>
            </a:r>
            <a:r>
              <a:rPr lang="el-GR" b="1" dirty="0" err="1" smtClean="0">
                <a:solidFill>
                  <a:srgbClr val="C00000"/>
                </a:solidFill>
              </a:rPr>
              <a:t>υδροξυπρολίνη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4000" dirty="0" smtClean="0">
                <a:solidFill>
                  <a:srgbClr val="C00000"/>
                </a:solidFill>
              </a:rPr>
              <a:t>(1 </a:t>
            </a:r>
            <a:r>
              <a:rPr lang="el-GR" sz="4000" dirty="0" smtClean="0">
                <a:solidFill>
                  <a:srgbClr val="C00000"/>
                </a:solidFill>
              </a:rPr>
              <a:t>από 3)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39552" y="2060848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/>
              <a:t>Η </a:t>
            </a:r>
            <a:r>
              <a:rPr lang="el-GR" sz="2200" dirty="0" err="1" smtClean="0"/>
              <a:t>υδροξυπρολίνη</a:t>
            </a:r>
            <a:r>
              <a:rPr lang="el-GR" sz="2200" dirty="0" smtClean="0"/>
              <a:t> είναι ένα </a:t>
            </a:r>
            <a:r>
              <a:rPr lang="el-GR" sz="2200" dirty="0" err="1" smtClean="0"/>
              <a:t>αμινοξύ</a:t>
            </a:r>
            <a:r>
              <a:rPr lang="el-GR" sz="2200" dirty="0" smtClean="0"/>
              <a:t> που βρίσκεται στο κολλαγόνο και αποτελεί το 10% αυτού. Η απέκκριση της </a:t>
            </a:r>
            <a:r>
              <a:rPr lang="el-GR" sz="2200" dirty="0" err="1" smtClean="0"/>
              <a:t>υδροξυπρολίνης</a:t>
            </a:r>
            <a:r>
              <a:rPr lang="el-GR" sz="2200" dirty="0" smtClean="0"/>
              <a:t> στα ούρα(24ώρου) δείχνει τον ρυθμό αποδόμησης του κολλαγόνου.</a:t>
            </a:r>
          </a:p>
          <a:p>
            <a:endParaRPr lang="el-GR" sz="2200" dirty="0" smtClean="0"/>
          </a:p>
          <a:p>
            <a:r>
              <a:rPr lang="el-GR" sz="2200" dirty="0" smtClean="0"/>
              <a:t>Αυξάνεται</a:t>
            </a:r>
            <a:r>
              <a:rPr lang="en-US" sz="2200" dirty="0" smtClean="0"/>
              <a:t> </a:t>
            </a:r>
            <a:r>
              <a:rPr lang="el-GR" sz="2200" dirty="0" smtClean="0"/>
              <a:t>σε</a:t>
            </a:r>
            <a:r>
              <a:rPr lang="en-US" sz="2200" dirty="0" smtClean="0"/>
              <a:t>: </a:t>
            </a:r>
            <a:r>
              <a:rPr lang="el-GR" sz="2200" dirty="0" err="1" smtClean="0"/>
              <a:t>Οστεοπενία</a:t>
            </a:r>
            <a:r>
              <a:rPr lang="el-GR" sz="2200" dirty="0" smtClean="0"/>
              <a:t>, Εγκαύματα, Επούλωση τραύματος, ραχίτιδα, </a:t>
            </a:r>
            <a:r>
              <a:rPr lang="el-GR" sz="2200" b="1" dirty="0" smtClean="0">
                <a:solidFill>
                  <a:srgbClr val="C00000"/>
                </a:solidFill>
              </a:rPr>
              <a:t>νόσο </a:t>
            </a:r>
            <a:r>
              <a:rPr lang="en-US" sz="2200" b="1" dirty="0" smtClean="0">
                <a:solidFill>
                  <a:srgbClr val="C00000"/>
                </a:solidFill>
              </a:rPr>
              <a:t>Paget</a:t>
            </a:r>
            <a:r>
              <a:rPr lang="en-US" sz="2200" dirty="0" smtClean="0"/>
              <a:t>, </a:t>
            </a:r>
            <a:r>
              <a:rPr lang="el-GR" sz="2200" dirty="0" err="1" smtClean="0"/>
              <a:t>Υπερπαραθυρεοειδισμό</a:t>
            </a:r>
            <a:r>
              <a:rPr lang="el-GR" sz="2200" dirty="0" smtClean="0"/>
              <a:t>, Γαστρεντερίτιδα, Συγγενή </a:t>
            </a:r>
            <a:r>
              <a:rPr lang="el-GR" sz="2200" dirty="0" err="1" smtClean="0"/>
              <a:t>Υποφωφαταιμία</a:t>
            </a:r>
            <a:r>
              <a:rPr lang="el-GR" sz="2200" dirty="0" smtClean="0"/>
              <a:t>, Σακχαρώδη διαβήτη κ.α.</a:t>
            </a:r>
          </a:p>
          <a:p>
            <a:endParaRPr lang="el-GR" sz="2200" dirty="0" smtClean="0"/>
          </a:p>
          <a:p>
            <a:r>
              <a:rPr lang="el-GR" sz="2200" dirty="0" smtClean="0"/>
              <a:t>Μειώνεται σε</a:t>
            </a:r>
            <a:r>
              <a:rPr lang="en-US" sz="2200" dirty="0" smtClean="0"/>
              <a:t>: </a:t>
            </a:r>
            <a:r>
              <a:rPr lang="el-GR" sz="2200" dirty="0" err="1" smtClean="0"/>
              <a:t>Υποπαραθυρεοειδισμό</a:t>
            </a:r>
            <a:r>
              <a:rPr lang="el-GR" sz="2200" dirty="0" smtClean="0"/>
              <a:t>, υποθυρεοειδισμό, μυϊκή δυστροφία</a:t>
            </a:r>
            <a:endParaRPr lang="el-GR" sz="22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32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539552" y="1772816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el-GR" sz="2400" b="1" dirty="0" smtClean="0">
                <a:solidFill>
                  <a:srgbClr val="C00000"/>
                </a:solidFill>
              </a:rPr>
              <a:t>Τιμές αναφοράς </a:t>
            </a:r>
            <a:r>
              <a:rPr lang="el-GR" sz="2400" b="1" dirty="0" err="1" smtClean="0">
                <a:solidFill>
                  <a:srgbClr val="C00000"/>
                </a:solidFill>
              </a:rPr>
              <a:t>υδροξυπρολίνης</a:t>
            </a:r>
            <a:r>
              <a:rPr lang="el-GR" sz="2400" b="1" dirty="0" smtClean="0">
                <a:solidFill>
                  <a:srgbClr val="C00000"/>
                </a:solidFill>
              </a:rPr>
              <a:t> ούρων (24ώρου)</a:t>
            </a:r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 smtClean="0"/>
              <a:t>Άνδρες</a:t>
            </a:r>
            <a:r>
              <a:rPr lang="en-US" sz="2400" dirty="0" smtClean="0"/>
              <a:t>: </a:t>
            </a:r>
            <a:r>
              <a:rPr lang="el-GR" sz="2400" dirty="0" smtClean="0"/>
              <a:t>9</a:t>
            </a:r>
            <a:r>
              <a:rPr lang="en-US" sz="2400" dirty="0" smtClean="0"/>
              <a:t> – </a:t>
            </a:r>
            <a:r>
              <a:rPr lang="el-GR" sz="2400" dirty="0" smtClean="0"/>
              <a:t>73</a:t>
            </a:r>
            <a:r>
              <a:rPr lang="en-US" sz="2400" dirty="0" smtClean="0"/>
              <a:t> mg/24h</a:t>
            </a:r>
            <a:endParaRPr lang="el-GR" sz="2400" dirty="0" smtClean="0"/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 smtClean="0"/>
              <a:t>Γυναίκες</a:t>
            </a:r>
            <a:r>
              <a:rPr lang="en-US" sz="2400" dirty="0" smtClean="0"/>
              <a:t>: 7 – 49 mg/24h</a:t>
            </a:r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 smtClean="0"/>
              <a:t>Παιδιά 1 – 10 ετών</a:t>
            </a:r>
            <a:r>
              <a:rPr lang="en-US" sz="2400" dirty="0" smtClean="0"/>
              <a:t>: 15 – 150 mg/24h</a:t>
            </a:r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 smtClean="0"/>
              <a:t>Παιδιά 11 – 14 ετών</a:t>
            </a:r>
            <a:r>
              <a:rPr lang="en-US" sz="2400" dirty="0" smtClean="0"/>
              <a:t>: 68 – 169 mg/24h</a:t>
            </a:r>
            <a:endParaRPr lang="el-GR" sz="2400" dirty="0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δείκτες οστικής απορρόφησης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H </a:t>
            </a:r>
            <a:r>
              <a:rPr lang="el-GR" b="1" dirty="0" err="1" smtClean="0">
                <a:solidFill>
                  <a:srgbClr val="C00000"/>
                </a:solidFill>
              </a:rPr>
              <a:t>υδροξυπρολίνη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4000" dirty="0" smtClean="0">
                <a:solidFill>
                  <a:srgbClr val="C00000"/>
                </a:solidFill>
              </a:rPr>
              <a:t>(</a:t>
            </a:r>
            <a:r>
              <a:rPr lang="el-GR" sz="4000" dirty="0" smtClean="0">
                <a:solidFill>
                  <a:srgbClr val="C00000"/>
                </a:solidFill>
              </a:rPr>
              <a:t>2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από 3)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39552" y="5661248"/>
            <a:ext cx="8064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 smtClean="0">
                <a:solidFill>
                  <a:srgbClr val="C00000"/>
                </a:solidFill>
              </a:rPr>
              <a:t>Προσδιορίζεται με Ε</a:t>
            </a:r>
            <a:r>
              <a:rPr lang="en-US" sz="2600" b="1" dirty="0" smtClean="0">
                <a:solidFill>
                  <a:srgbClr val="C00000"/>
                </a:solidFill>
              </a:rPr>
              <a:t>LISA, HPLC</a:t>
            </a:r>
            <a:endParaRPr lang="el-GR" sz="2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δείκτες οστικής απορρόφησης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H </a:t>
            </a:r>
            <a:r>
              <a:rPr lang="el-GR" b="1" dirty="0" err="1" smtClean="0">
                <a:solidFill>
                  <a:srgbClr val="C00000"/>
                </a:solidFill>
              </a:rPr>
              <a:t>υδροξυπρολίνη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4000" dirty="0" smtClean="0">
                <a:solidFill>
                  <a:srgbClr val="C00000"/>
                </a:solidFill>
              </a:rPr>
              <a:t>(</a:t>
            </a:r>
            <a:r>
              <a:rPr lang="el-GR" sz="4000" dirty="0" smtClean="0">
                <a:solidFill>
                  <a:srgbClr val="C00000"/>
                </a:solidFill>
              </a:rPr>
              <a:t>3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από 3)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33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611560" y="1772816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Απαιτείται </a:t>
            </a:r>
            <a:r>
              <a:rPr lang="el-GR" sz="2400" b="1" dirty="0" smtClean="0">
                <a:solidFill>
                  <a:srgbClr val="C00000"/>
                </a:solidFill>
              </a:rPr>
              <a:t>κατάλληλη δίαιτα </a:t>
            </a:r>
            <a:r>
              <a:rPr lang="el-GR" sz="2400" dirty="0" smtClean="0"/>
              <a:t>πριν την μέτρηση της </a:t>
            </a:r>
            <a:r>
              <a:rPr lang="el-GR" sz="2400" dirty="0" err="1" smtClean="0"/>
              <a:t>υδροξυπρολίνης</a:t>
            </a:r>
            <a:r>
              <a:rPr lang="el-GR" sz="2400" dirty="0" smtClean="0"/>
              <a:t> ούρων 24</a:t>
            </a:r>
            <a:r>
              <a:rPr lang="en-US" sz="2400" dirty="0" smtClean="0"/>
              <a:t>h.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A</a:t>
            </a:r>
            <a:r>
              <a:rPr lang="el-GR" sz="2400" dirty="0" err="1" smtClean="0">
                <a:solidFill>
                  <a:srgbClr val="C00000"/>
                </a:solidFill>
              </a:rPr>
              <a:t>παγορεύονται</a:t>
            </a:r>
            <a:r>
              <a:rPr lang="el-GR" sz="2400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για 2 ημέρες πριν την συλλογή των ούρων, ψαρόσουπες, κοτόσουπες, κρεατόσουπες, ψάρι και προϊόντα κρέατος, παγωτά, γλυκά, σοκολάτες, ζελέδες.</a:t>
            </a:r>
          </a:p>
          <a:p>
            <a:endParaRPr lang="en-US" sz="2400" dirty="0" smtClean="0"/>
          </a:p>
          <a:p>
            <a:r>
              <a:rPr lang="el-GR" sz="2400" dirty="0" smtClean="0">
                <a:solidFill>
                  <a:srgbClr val="C00000"/>
                </a:solidFill>
              </a:rPr>
              <a:t>Επιτρέπονται</a:t>
            </a:r>
            <a:r>
              <a:rPr lang="el-GR" sz="2400" dirty="0" smtClean="0"/>
              <a:t> λαχανικά, φρούτα, γάλα, αμυλούχες τροφές και ροφήματα όπως τσάι, κακάο, καφές.</a:t>
            </a:r>
            <a:endParaRPr lang="en-US" sz="2400" dirty="0" smtClean="0"/>
          </a:p>
          <a:p>
            <a:endParaRPr lang="el-GR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δείκτες οστικής απορρόφησης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H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b="1" dirty="0" err="1" smtClean="0">
                <a:solidFill>
                  <a:srgbClr val="C00000"/>
                </a:solidFill>
              </a:rPr>
              <a:t>δεοξυπυριδινόλη</a:t>
            </a:r>
            <a:r>
              <a:rPr lang="el-GR" b="1" dirty="0" smtClean="0">
                <a:solidFill>
                  <a:srgbClr val="C00000"/>
                </a:solidFill>
              </a:rPr>
              <a:t> (</a:t>
            </a:r>
            <a:r>
              <a:rPr lang="en-US" b="1" dirty="0" smtClean="0">
                <a:solidFill>
                  <a:srgbClr val="C00000"/>
                </a:solidFill>
              </a:rPr>
              <a:t>DPD, D-</a:t>
            </a:r>
            <a:r>
              <a:rPr lang="en-US" b="1" dirty="0" err="1" smtClean="0">
                <a:solidFill>
                  <a:srgbClr val="C00000"/>
                </a:solidFill>
              </a:rPr>
              <a:t>Pyrilinks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(1 από 2)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23528" y="2132856"/>
            <a:ext cx="820891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400" dirty="0" smtClean="0"/>
              <a:t>Η </a:t>
            </a:r>
            <a:r>
              <a:rPr lang="en-US" sz="2400" dirty="0" smtClean="0"/>
              <a:t>DPD </a:t>
            </a:r>
            <a:r>
              <a:rPr lang="el-GR" sz="2400" dirty="0" smtClean="0"/>
              <a:t>σχηματίζεται κατά τη διάρκεια της ωρίμανσης του κολλαγόνου τύπου 1 κατά τη δημιουργία νέου οστού.</a:t>
            </a:r>
          </a:p>
          <a:p>
            <a:pPr>
              <a:spcAft>
                <a:spcPts val="1200"/>
              </a:spcAft>
            </a:pPr>
            <a:r>
              <a:rPr lang="el-GR" sz="2400" dirty="0" smtClean="0"/>
              <a:t>Προκύπτει από την ένωση πλευρικών αλυσίδων δύο μορίων </a:t>
            </a:r>
            <a:r>
              <a:rPr lang="el-GR" sz="2400" dirty="0" err="1" smtClean="0"/>
              <a:t>υδροξυλυσίνης</a:t>
            </a:r>
            <a:r>
              <a:rPr lang="el-GR" sz="2400" dirty="0" smtClean="0"/>
              <a:t> και ενός μορίου </a:t>
            </a:r>
            <a:r>
              <a:rPr lang="el-GR" sz="2400" dirty="0" err="1" smtClean="0"/>
              <a:t>λυσίνης</a:t>
            </a:r>
            <a:r>
              <a:rPr lang="el-GR" sz="2400" dirty="0" smtClean="0"/>
              <a:t> κατά τον σχηματισμό της τριπλής αλυσίδας του κολλαγόνου.</a:t>
            </a:r>
          </a:p>
          <a:p>
            <a:pPr>
              <a:spcAft>
                <a:spcPts val="1200"/>
              </a:spcAft>
            </a:pPr>
            <a:r>
              <a:rPr lang="el-GR" sz="2400" dirty="0" smtClean="0"/>
              <a:t>Κατά τη διάρκεια της απορρόφησης του οστού η </a:t>
            </a:r>
            <a:r>
              <a:rPr lang="en-US" sz="2400" dirty="0" smtClean="0"/>
              <a:t>DPD </a:t>
            </a:r>
            <a:r>
              <a:rPr lang="el-GR" sz="2400" dirty="0" smtClean="0"/>
              <a:t>απελευθερώνεται στην κυκλοφορία και από εκεί στα ούρα. </a:t>
            </a:r>
          </a:p>
          <a:p>
            <a:endParaRPr lang="el-GR" sz="24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δείκτες οστικής απορρόφησης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H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b="1" dirty="0" err="1" smtClean="0">
                <a:solidFill>
                  <a:srgbClr val="C00000"/>
                </a:solidFill>
              </a:rPr>
              <a:t>δεοξυπυριδινόλη</a:t>
            </a:r>
            <a:r>
              <a:rPr lang="el-GR" b="1" dirty="0" smtClean="0">
                <a:solidFill>
                  <a:srgbClr val="C00000"/>
                </a:solidFill>
              </a:rPr>
              <a:t> (</a:t>
            </a:r>
            <a:r>
              <a:rPr lang="en-US" b="1" dirty="0" smtClean="0">
                <a:solidFill>
                  <a:srgbClr val="C00000"/>
                </a:solidFill>
              </a:rPr>
              <a:t>DPD, D-</a:t>
            </a:r>
            <a:r>
              <a:rPr lang="en-US" b="1" dirty="0" err="1" smtClean="0">
                <a:solidFill>
                  <a:srgbClr val="C00000"/>
                </a:solidFill>
              </a:rPr>
              <a:t>Pyrilinks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(2 από 2)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67544" y="2060848"/>
            <a:ext cx="8136904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err="1" smtClean="0">
                <a:solidFill>
                  <a:srgbClr val="C00000"/>
                </a:solidFill>
              </a:rPr>
              <a:t>Δεοξυπυριδινολίνη</a:t>
            </a:r>
            <a:r>
              <a:rPr lang="el-GR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(DPD) </a:t>
            </a:r>
            <a:r>
              <a:rPr lang="el-GR" sz="2400" b="1" dirty="0" smtClean="0">
                <a:solidFill>
                  <a:srgbClr val="C00000"/>
                </a:solidFill>
              </a:rPr>
              <a:t>ούρων (24ώρου)</a:t>
            </a:r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 smtClean="0"/>
              <a:t> Άνδρες</a:t>
            </a:r>
            <a:r>
              <a:rPr lang="en-US" sz="2400" dirty="0" smtClean="0"/>
              <a:t>: 2,3 – 8,7 </a:t>
            </a:r>
            <a:r>
              <a:rPr lang="en-US" sz="2400" dirty="0" err="1" smtClean="0"/>
              <a:t>nmol</a:t>
            </a:r>
            <a:r>
              <a:rPr lang="en-US" sz="2400" dirty="0" smtClean="0"/>
              <a:t>/</a:t>
            </a:r>
            <a:r>
              <a:rPr lang="en-US" sz="2400" dirty="0" err="1" smtClean="0"/>
              <a:t>mmol</a:t>
            </a:r>
            <a:r>
              <a:rPr lang="en-US" sz="2400" dirty="0" smtClean="0"/>
              <a:t> </a:t>
            </a:r>
            <a:r>
              <a:rPr lang="el-GR" sz="2400" dirty="0" err="1" smtClean="0"/>
              <a:t>κρεατινίνης</a:t>
            </a:r>
            <a:endParaRPr lang="el-GR" sz="2400" dirty="0" smtClean="0"/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 smtClean="0"/>
              <a:t> Γυναίκες</a:t>
            </a:r>
            <a:r>
              <a:rPr lang="en-US" sz="2400" dirty="0" smtClean="0"/>
              <a:t>: 3,1 – 8,7 </a:t>
            </a:r>
            <a:r>
              <a:rPr lang="en-US" sz="2400" dirty="0" err="1" smtClean="0"/>
              <a:t>nmol</a:t>
            </a:r>
            <a:r>
              <a:rPr lang="en-US" sz="2400" dirty="0" smtClean="0"/>
              <a:t>/</a:t>
            </a:r>
            <a:r>
              <a:rPr lang="en-US" sz="2400" dirty="0" err="1" smtClean="0"/>
              <a:t>mmol</a:t>
            </a:r>
            <a:r>
              <a:rPr lang="en-US" sz="2400" dirty="0" smtClean="0"/>
              <a:t> </a:t>
            </a:r>
            <a:r>
              <a:rPr lang="el-GR" sz="2400" dirty="0" err="1" smtClean="0"/>
              <a:t>κρεατινίνης</a:t>
            </a:r>
            <a:endParaRPr lang="el-GR" sz="2400" dirty="0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467544" y="4509120"/>
            <a:ext cx="8064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 smtClean="0">
                <a:solidFill>
                  <a:srgbClr val="C00000"/>
                </a:solidFill>
              </a:rPr>
              <a:t>Προσδιορίζεται με </a:t>
            </a:r>
            <a:r>
              <a:rPr lang="en-US" sz="2600" b="1" dirty="0" smtClean="0">
                <a:solidFill>
                  <a:srgbClr val="C00000"/>
                </a:solidFill>
              </a:rPr>
              <a:t>ELISA, CIA</a:t>
            </a:r>
            <a:endParaRPr lang="el-GR" sz="2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δείκτες οστικής απορρόφησης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H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b="1" dirty="0" err="1" smtClean="0">
                <a:solidFill>
                  <a:srgbClr val="C00000"/>
                </a:solidFill>
              </a:rPr>
              <a:t>πυριδινόλη</a:t>
            </a:r>
            <a:r>
              <a:rPr lang="el-GR" b="1" dirty="0" smtClean="0">
                <a:solidFill>
                  <a:srgbClr val="C00000"/>
                </a:solidFill>
              </a:rPr>
              <a:t> (</a:t>
            </a:r>
            <a:r>
              <a:rPr lang="en-US" b="1" dirty="0" err="1" smtClean="0">
                <a:solidFill>
                  <a:srgbClr val="C00000"/>
                </a:solidFill>
              </a:rPr>
              <a:t>Pyr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(1 από 2)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23528" y="2132856"/>
            <a:ext cx="820891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400" dirty="0" smtClean="0"/>
              <a:t>Η </a:t>
            </a:r>
            <a:r>
              <a:rPr lang="en-US" sz="2400" dirty="0" err="1" smtClean="0"/>
              <a:t>Pyr</a:t>
            </a:r>
            <a:r>
              <a:rPr lang="en-US" sz="2400" dirty="0" smtClean="0"/>
              <a:t> </a:t>
            </a:r>
            <a:r>
              <a:rPr lang="el-GR" sz="2400" dirty="0" smtClean="0"/>
              <a:t>προκύπτει από τις πλευρικές αλυσίδες τριών μορίων </a:t>
            </a:r>
            <a:r>
              <a:rPr lang="el-GR" sz="2400" dirty="0" err="1" smtClean="0"/>
              <a:t>υδροξυλισίνης</a:t>
            </a:r>
            <a:r>
              <a:rPr lang="el-GR" sz="2400" dirty="0" smtClean="0"/>
              <a:t> στο μόριο του κολλαγόνου τύπου Ι.</a:t>
            </a:r>
          </a:p>
          <a:p>
            <a:pPr>
              <a:spcAft>
                <a:spcPts val="1200"/>
              </a:spcAft>
            </a:pPr>
            <a:r>
              <a:rPr lang="el-GR" sz="2400" dirty="0" smtClean="0"/>
              <a:t>Η </a:t>
            </a:r>
            <a:r>
              <a:rPr lang="en-US" sz="2400" dirty="0" err="1" smtClean="0"/>
              <a:t>Pyr</a:t>
            </a:r>
            <a:r>
              <a:rPr lang="en-US" sz="2400" dirty="0" smtClean="0"/>
              <a:t> </a:t>
            </a:r>
            <a:r>
              <a:rPr lang="el-GR" sz="2400" dirty="0" smtClean="0"/>
              <a:t>αφθονεί στο κολλαγόνο τύπου Ι αλλά και ιστούς με κολλαγόνου τύπου ΙΙ. </a:t>
            </a:r>
          </a:p>
          <a:p>
            <a:pPr>
              <a:spcAft>
                <a:spcPts val="1200"/>
              </a:spcAft>
            </a:pPr>
            <a:r>
              <a:rPr lang="el-GR" sz="2400" b="1" dirty="0" smtClean="0">
                <a:solidFill>
                  <a:srgbClr val="C00000"/>
                </a:solidFill>
              </a:rPr>
              <a:t>Αντίθετα η </a:t>
            </a:r>
            <a:r>
              <a:rPr lang="en-US" sz="2400" b="1" dirty="0" smtClean="0">
                <a:solidFill>
                  <a:srgbClr val="C00000"/>
                </a:solidFill>
              </a:rPr>
              <a:t>DPD </a:t>
            </a:r>
            <a:r>
              <a:rPr lang="el-GR" sz="2400" b="1" dirty="0" smtClean="0">
                <a:solidFill>
                  <a:srgbClr val="C00000"/>
                </a:solidFill>
              </a:rPr>
              <a:t>βρίσκεται μόνο σε ιστούς με κολλαγόνου τύπου Ι.</a:t>
            </a:r>
          </a:p>
          <a:p>
            <a:pPr>
              <a:spcAft>
                <a:spcPts val="1200"/>
              </a:spcAft>
            </a:pPr>
            <a:r>
              <a:rPr lang="el-GR" sz="2400" dirty="0" smtClean="0"/>
              <a:t>Σήμερα οι οστικοί δείκτες </a:t>
            </a:r>
            <a:r>
              <a:rPr lang="en-US" sz="2400" dirty="0" err="1" smtClean="0"/>
              <a:t>Pyr</a:t>
            </a:r>
            <a:r>
              <a:rPr lang="en-US" sz="2400" dirty="0" smtClean="0"/>
              <a:t>/DPD </a:t>
            </a:r>
            <a:r>
              <a:rPr lang="el-GR" sz="2400" dirty="0" smtClean="0"/>
              <a:t>χρησιμοποιούνται όλο και λιγότερο σε σχέση με τους δείκτες ΝΤ</a:t>
            </a:r>
            <a:r>
              <a:rPr lang="en-US" sz="2400" dirty="0" smtClean="0"/>
              <a:t>x, </a:t>
            </a:r>
            <a:r>
              <a:rPr lang="en-US" sz="2400" dirty="0" err="1" smtClean="0"/>
              <a:t>CTx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36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δείκτες οστικής απορρόφησης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H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b="1" dirty="0" err="1" smtClean="0">
                <a:solidFill>
                  <a:srgbClr val="C00000"/>
                </a:solidFill>
              </a:rPr>
              <a:t>πυριδινόλη</a:t>
            </a:r>
            <a:r>
              <a:rPr lang="el-GR" b="1" dirty="0" smtClean="0">
                <a:solidFill>
                  <a:srgbClr val="C00000"/>
                </a:solidFill>
              </a:rPr>
              <a:t> (</a:t>
            </a:r>
            <a:r>
              <a:rPr lang="en-US" b="1" dirty="0" err="1" smtClean="0">
                <a:solidFill>
                  <a:srgbClr val="C00000"/>
                </a:solidFill>
              </a:rPr>
              <a:t>Pyr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(1 από 2)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67544" y="2060848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err="1" smtClean="0">
                <a:solidFill>
                  <a:srgbClr val="C00000"/>
                </a:solidFill>
              </a:rPr>
              <a:t>Πυριδινολίνη</a:t>
            </a:r>
            <a:r>
              <a:rPr lang="el-GR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(</a:t>
            </a:r>
            <a:r>
              <a:rPr lang="en-US" sz="2400" b="1" dirty="0" err="1" smtClean="0">
                <a:solidFill>
                  <a:srgbClr val="C00000"/>
                </a:solidFill>
              </a:rPr>
              <a:t>Pyr</a:t>
            </a:r>
            <a:r>
              <a:rPr lang="en-US" sz="2400" b="1" dirty="0" smtClean="0">
                <a:solidFill>
                  <a:srgbClr val="C00000"/>
                </a:solidFill>
              </a:rPr>
              <a:t>) </a:t>
            </a:r>
            <a:r>
              <a:rPr lang="el-GR" sz="2400" b="1" dirty="0" smtClean="0">
                <a:solidFill>
                  <a:srgbClr val="C00000"/>
                </a:solidFill>
              </a:rPr>
              <a:t>ούρων (24ώρου)</a:t>
            </a:r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 smtClean="0"/>
              <a:t> Άνδρες</a:t>
            </a:r>
            <a:r>
              <a:rPr lang="en-US" sz="2400" dirty="0" smtClean="0"/>
              <a:t>: 2,3 – 8,7 </a:t>
            </a:r>
            <a:r>
              <a:rPr lang="en-US" sz="2400" dirty="0" err="1" smtClean="0"/>
              <a:t>nmol</a:t>
            </a:r>
            <a:r>
              <a:rPr lang="en-US" sz="2400" dirty="0" smtClean="0"/>
              <a:t>/</a:t>
            </a:r>
            <a:r>
              <a:rPr lang="en-US" sz="2400" dirty="0" err="1" smtClean="0"/>
              <a:t>mmol</a:t>
            </a:r>
            <a:r>
              <a:rPr lang="en-US" sz="2400" dirty="0" smtClean="0"/>
              <a:t> </a:t>
            </a:r>
            <a:r>
              <a:rPr lang="el-GR" sz="2400" dirty="0" err="1" smtClean="0"/>
              <a:t>κρεατινίνης</a:t>
            </a:r>
            <a:endParaRPr lang="el-GR" sz="2400" dirty="0" smtClean="0"/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 smtClean="0"/>
              <a:t> Γυναίκες</a:t>
            </a:r>
            <a:r>
              <a:rPr lang="en-US" sz="2400" dirty="0" smtClean="0"/>
              <a:t>: 3,1 – 8,7 </a:t>
            </a:r>
            <a:r>
              <a:rPr lang="en-US" sz="2400" dirty="0" err="1" smtClean="0"/>
              <a:t>nmol</a:t>
            </a:r>
            <a:r>
              <a:rPr lang="en-US" sz="2400" dirty="0" smtClean="0"/>
              <a:t>/</a:t>
            </a:r>
            <a:r>
              <a:rPr lang="en-US" sz="2400" dirty="0" err="1" smtClean="0"/>
              <a:t>mmol</a:t>
            </a:r>
            <a:r>
              <a:rPr lang="en-US" sz="2400" dirty="0" smtClean="0"/>
              <a:t> </a:t>
            </a:r>
            <a:r>
              <a:rPr lang="el-GR" sz="2400" dirty="0" err="1" smtClean="0"/>
              <a:t>κρεατινίνης</a:t>
            </a:r>
            <a:endParaRPr lang="el-GR" sz="2400" dirty="0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467544" y="4509120"/>
            <a:ext cx="8064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 smtClean="0">
                <a:solidFill>
                  <a:srgbClr val="C00000"/>
                </a:solidFill>
              </a:rPr>
              <a:t>Προσδιορίζεται με </a:t>
            </a:r>
            <a:r>
              <a:rPr lang="en-US" sz="2600" b="1" dirty="0" smtClean="0">
                <a:solidFill>
                  <a:srgbClr val="C00000"/>
                </a:solidFill>
              </a:rPr>
              <a:t>ELISA</a:t>
            </a:r>
            <a:endParaRPr lang="el-GR" sz="2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δείκτες οστικής απορρόφησης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Η ανθεκτική στο τρυγικό οξύ </a:t>
            </a:r>
            <a:r>
              <a:rPr lang="el-GR" b="1" dirty="0" err="1" smtClean="0">
                <a:solidFill>
                  <a:srgbClr val="C00000"/>
                </a:solidFill>
              </a:rPr>
              <a:t>φωσφατάση</a:t>
            </a:r>
            <a:r>
              <a:rPr lang="el-GR" b="1" dirty="0" smtClean="0">
                <a:solidFill>
                  <a:srgbClr val="C00000"/>
                </a:solidFill>
              </a:rPr>
              <a:t> (</a:t>
            </a:r>
            <a:r>
              <a:rPr lang="en-US" b="1" dirty="0" smtClean="0">
                <a:solidFill>
                  <a:srgbClr val="C00000"/>
                </a:solidFill>
              </a:rPr>
              <a:t>T</a:t>
            </a:r>
            <a:r>
              <a:rPr lang="el-GR" b="1" dirty="0" smtClean="0">
                <a:solidFill>
                  <a:srgbClr val="C00000"/>
                </a:solidFill>
              </a:rPr>
              <a:t>Ρ</a:t>
            </a:r>
            <a:r>
              <a:rPr lang="en-US" b="1" dirty="0" smtClean="0">
                <a:solidFill>
                  <a:srgbClr val="C00000"/>
                </a:solidFill>
              </a:rPr>
              <a:t>AP 5b) </a:t>
            </a:r>
            <a:r>
              <a:rPr lang="en-US" dirty="0" smtClean="0">
                <a:solidFill>
                  <a:srgbClr val="C00000"/>
                </a:solidFill>
              </a:rPr>
              <a:t>(1 </a:t>
            </a:r>
            <a:r>
              <a:rPr lang="el-GR" dirty="0" smtClean="0">
                <a:solidFill>
                  <a:srgbClr val="C00000"/>
                </a:solidFill>
              </a:rPr>
              <a:t>από 3)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23528" y="1988840"/>
            <a:ext cx="820891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400" dirty="0" smtClean="0"/>
              <a:t>Είναι μέλος των </a:t>
            </a:r>
            <a:r>
              <a:rPr lang="el-GR" sz="2400" b="1" dirty="0" smtClean="0">
                <a:solidFill>
                  <a:srgbClr val="C00000"/>
                </a:solidFill>
              </a:rPr>
              <a:t>όξινων </a:t>
            </a:r>
            <a:r>
              <a:rPr lang="el-GR" sz="2400" b="1" dirty="0" err="1" smtClean="0">
                <a:solidFill>
                  <a:srgbClr val="C00000"/>
                </a:solidFill>
              </a:rPr>
              <a:t>φωσφατασών</a:t>
            </a:r>
            <a:r>
              <a:rPr lang="en-US" sz="2400" b="1" dirty="0" smtClean="0">
                <a:solidFill>
                  <a:srgbClr val="C00000"/>
                </a:solidFill>
              </a:rPr>
              <a:t> (AP)</a:t>
            </a:r>
            <a:r>
              <a:rPr lang="el-GR" sz="2400" b="1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που καταλύουν την υδρόλυση των φωσφορικών ριζών σε όξινο </a:t>
            </a:r>
            <a:r>
              <a:rPr lang="en-US" sz="2400" dirty="0" err="1" smtClean="0"/>
              <a:t>pH.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>
              <a:spcAft>
                <a:spcPts val="1200"/>
              </a:spcAft>
            </a:pPr>
            <a:r>
              <a:rPr lang="el-GR" sz="2400" dirty="0" smtClean="0"/>
              <a:t>Τα ένζυμα αυτά προέρχονται από τα ερυθρά κύτταρα, τα </a:t>
            </a:r>
            <a:r>
              <a:rPr lang="el-GR" sz="2400" dirty="0" err="1" smtClean="0"/>
              <a:t>λυσοσώματα</a:t>
            </a:r>
            <a:r>
              <a:rPr lang="el-GR" sz="2400" dirty="0" smtClean="0"/>
              <a:t>, τον προστάτη και τα </a:t>
            </a:r>
            <a:r>
              <a:rPr lang="el-GR" sz="2400" dirty="0" err="1" smtClean="0"/>
              <a:t>μακροφάγα</a:t>
            </a:r>
            <a:r>
              <a:rPr lang="el-GR" sz="24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l-GR" sz="2400" dirty="0" smtClean="0"/>
              <a:t>Τα </a:t>
            </a:r>
            <a:r>
              <a:rPr lang="el-GR" sz="2400" dirty="0" err="1" smtClean="0"/>
              <a:t>ερυθροκυτταρικά</a:t>
            </a:r>
            <a:r>
              <a:rPr lang="el-GR" sz="2400" dirty="0" smtClean="0"/>
              <a:t> και προστατικά </a:t>
            </a:r>
            <a:r>
              <a:rPr lang="el-GR" sz="2400" dirty="0" err="1" smtClean="0"/>
              <a:t>ισοένζυμα</a:t>
            </a:r>
            <a:r>
              <a:rPr lang="el-GR" sz="2400" dirty="0" smtClean="0"/>
              <a:t> διαχωρίζονται από τα άλλα </a:t>
            </a:r>
            <a:r>
              <a:rPr lang="el-GR" sz="2400" dirty="0" err="1" smtClean="0"/>
              <a:t>ισοένζυμα</a:t>
            </a:r>
            <a:r>
              <a:rPr lang="el-GR" sz="2400" dirty="0" smtClean="0"/>
              <a:t> με την προσθήκη άλατος </a:t>
            </a:r>
            <a:r>
              <a:rPr lang="el-GR" sz="2400" b="1" dirty="0" smtClean="0">
                <a:solidFill>
                  <a:srgbClr val="C00000"/>
                </a:solidFill>
              </a:rPr>
              <a:t>τρυγικού οξέος</a:t>
            </a:r>
            <a:r>
              <a:rPr lang="en-US" sz="2400" b="1" dirty="0" smtClean="0">
                <a:solidFill>
                  <a:srgbClr val="C00000"/>
                </a:solidFill>
              </a:rPr>
              <a:t> (TRAP)</a:t>
            </a:r>
            <a:r>
              <a:rPr lang="el-GR" sz="2400" dirty="0" smtClean="0"/>
              <a:t>.</a:t>
            </a:r>
          </a:p>
          <a:p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δείκτες οστικής απορρόφησης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T</a:t>
            </a:r>
            <a:r>
              <a:rPr lang="el-GR" b="1" dirty="0" smtClean="0">
                <a:solidFill>
                  <a:srgbClr val="C00000"/>
                </a:solidFill>
              </a:rPr>
              <a:t>Ρ</a:t>
            </a:r>
            <a:r>
              <a:rPr lang="en-US" b="1" dirty="0" smtClean="0">
                <a:solidFill>
                  <a:srgbClr val="C00000"/>
                </a:solidFill>
              </a:rPr>
              <a:t>AP 5b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l-GR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l-GR" dirty="0" smtClean="0">
                <a:solidFill>
                  <a:srgbClr val="C00000"/>
                </a:solidFill>
              </a:rPr>
              <a:t>από 3)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Αποτέλεσμα εικόνας για trap 5b photos bon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1556792"/>
            <a:ext cx="9010650" cy="4524375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1259632" y="6309320"/>
            <a:ext cx="7200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http://www.nature.com/bonekeyreports/2015/150422/bonekey201535/fig_tab/bonekey201535_F1.html</a:t>
            </a:r>
            <a:endParaRPr lang="el-GR" sz="11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Οστεομαλάκυνση και ραχίτιδα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323528" y="1484784"/>
            <a:ext cx="84249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/>
              <a:t>Και τα δύο αφορούν την </a:t>
            </a:r>
            <a:r>
              <a:rPr lang="el-GR" sz="2200" b="1" dirty="0" smtClean="0">
                <a:solidFill>
                  <a:srgbClr val="C00000"/>
                </a:solidFill>
              </a:rPr>
              <a:t>μείωση του ασβεστίου και του φωσφόρου στα οστά</a:t>
            </a:r>
            <a:r>
              <a:rPr lang="el-GR" sz="2200" dirty="0" smtClean="0"/>
              <a:t>.</a:t>
            </a:r>
          </a:p>
          <a:p>
            <a:endParaRPr lang="el-GR" sz="22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l-GR" sz="2200" dirty="0" smtClean="0"/>
              <a:t>Η </a:t>
            </a:r>
            <a:r>
              <a:rPr lang="el-GR" sz="2200" b="1" dirty="0" smtClean="0">
                <a:solidFill>
                  <a:srgbClr val="C00000"/>
                </a:solidFill>
              </a:rPr>
              <a:t>οστεομαλάκυνση</a:t>
            </a:r>
            <a:r>
              <a:rPr lang="el-GR" sz="2200" dirty="0" smtClean="0"/>
              <a:t> εμφανίζεται στους </a:t>
            </a:r>
            <a:r>
              <a:rPr lang="el-GR" sz="2200" b="1" dirty="0" smtClean="0">
                <a:solidFill>
                  <a:srgbClr val="C00000"/>
                </a:solidFill>
              </a:rPr>
              <a:t>ενήλικες</a:t>
            </a:r>
            <a:r>
              <a:rPr lang="el-GR" sz="2200" dirty="0" smtClean="0"/>
              <a:t> και αφορά ολόκληρο τον σκελετό που δεν μπορεί να απορροφήσει </a:t>
            </a:r>
            <a:r>
              <a:rPr lang="en-US" sz="2200" dirty="0" smtClean="0"/>
              <a:t>Ca, P </a:t>
            </a:r>
            <a:r>
              <a:rPr lang="el-GR" sz="2200" dirty="0" smtClean="0"/>
              <a:t>και γίνεται μαλακός.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l-GR" sz="2200" dirty="0" smtClean="0"/>
              <a:t>Η </a:t>
            </a:r>
            <a:r>
              <a:rPr lang="el-GR" sz="2200" b="1" dirty="0" smtClean="0">
                <a:solidFill>
                  <a:srgbClr val="C00000"/>
                </a:solidFill>
              </a:rPr>
              <a:t>ραχίτιδα</a:t>
            </a:r>
            <a:r>
              <a:rPr lang="el-GR" sz="2200" dirty="0" smtClean="0"/>
              <a:t> αφορά τα </a:t>
            </a:r>
            <a:r>
              <a:rPr lang="el-GR" sz="2200" b="1" dirty="0" smtClean="0">
                <a:solidFill>
                  <a:srgbClr val="C00000"/>
                </a:solidFill>
              </a:rPr>
              <a:t>παιδιά</a:t>
            </a:r>
            <a:r>
              <a:rPr lang="en-US" sz="2200" dirty="0" smtClean="0"/>
              <a:t> </a:t>
            </a:r>
            <a:r>
              <a:rPr lang="el-GR" sz="2200" dirty="0" smtClean="0"/>
              <a:t>και προσβάλει κυρίως περιοχές της </a:t>
            </a:r>
            <a:r>
              <a:rPr lang="el-GR" sz="2200" dirty="0" err="1" smtClean="0"/>
              <a:t>ενδοχονδριακής</a:t>
            </a:r>
            <a:r>
              <a:rPr lang="el-GR" sz="2200" dirty="0" smtClean="0"/>
              <a:t> ανάπτυξης.</a:t>
            </a:r>
          </a:p>
          <a:p>
            <a:endParaRPr lang="el-GR" sz="2200" dirty="0" smtClean="0"/>
          </a:p>
          <a:p>
            <a:r>
              <a:rPr lang="el-GR" sz="2200" dirty="0" smtClean="0"/>
              <a:t>Και στις δύο περιπτώσεις </a:t>
            </a:r>
            <a:r>
              <a:rPr lang="en-US" sz="2200" dirty="0" smtClean="0"/>
              <a:t>[Ca] x [P] &lt; 2,4 </a:t>
            </a:r>
            <a:r>
              <a:rPr lang="en-US" sz="2200" dirty="0" err="1" smtClean="0"/>
              <a:t>mmol</a:t>
            </a:r>
            <a:r>
              <a:rPr lang="en-US" sz="2200" dirty="0" smtClean="0"/>
              <a:t>/L</a:t>
            </a:r>
            <a:endParaRPr lang="el-GR" sz="2200" dirty="0"/>
          </a:p>
        </p:txBody>
      </p:sp>
      <p:pic>
        <p:nvPicPr>
          <p:cNvPr id="28674" name="Picture 2" descr="osteomalac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941168"/>
            <a:ext cx="2286000" cy="1762126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δείκτες οστικής απορρόφησης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TRAP 5b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l-GR" dirty="0" smtClean="0">
                <a:solidFill>
                  <a:srgbClr val="C00000"/>
                </a:solidFill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l-GR" dirty="0" smtClean="0">
                <a:solidFill>
                  <a:srgbClr val="C00000"/>
                </a:solidFill>
              </a:rPr>
              <a:t>από 3)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23528" y="1700808"/>
            <a:ext cx="82089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400" dirty="0" smtClean="0"/>
              <a:t>Το </a:t>
            </a:r>
            <a:r>
              <a:rPr lang="el-GR" sz="2400" dirty="0" err="1" smtClean="0"/>
              <a:t>ισοένζυμο</a:t>
            </a:r>
            <a:r>
              <a:rPr lang="el-GR" sz="2400" dirty="0" smtClean="0"/>
              <a:t> </a:t>
            </a:r>
            <a:r>
              <a:rPr lang="en-US" sz="2400" dirty="0" smtClean="0"/>
              <a:t>TRAP </a:t>
            </a:r>
            <a:r>
              <a:rPr lang="el-GR" sz="2400" dirty="0" smtClean="0"/>
              <a:t>στην </a:t>
            </a:r>
            <a:r>
              <a:rPr lang="el-GR" sz="2400" dirty="0" err="1" smtClean="0"/>
              <a:t>ηλεκτροφόρηση</a:t>
            </a:r>
            <a:r>
              <a:rPr lang="el-GR" sz="2400" dirty="0" smtClean="0"/>
              <a:t> βρίσκεται στην θέση </a:t>
            </a:r>
            <a:r>
              <a:rPr lang="el-GR" sz="2400" b="1" dirty="0" smtClean="0">
                <a:solidFill>
                  <a:srgbClr val="C00000"/>
                </a:solidFill>
              </a:rPr>
              <a:t>5</a:t>
            </a:r>
            <a:r>
              <a:rPr lang="el-GR" sz="2400" dirty="0" smtClean="0"/>
              <a:t>. </a:t>
            </a:r>
          </a:p>
          <a:p>
            <a:pPr>
              <a:spcAft>
                <a:spcPts val="1200"/>
              </a:spcAft>
            </a:pPr>
            <a:r>
              <a:rPr lang="el-GR" sz="2400" dirty="0" smtClean="0"/>
              <a:t>Επιπλέον η </a:t>
            </a:r>
            <a:r>
              <a:rPr lang="en-US" sz="2400" dirty="0" smtClean="0"/>
              <a:t>TRAP </a:t>
            </a:r>
            <a:r>
              <a:rPr lang="el-GR" sz="2400" dirty="0" smtClean="0"/>
              <a:t>μπορεί να διαχωριστεί σε δύο άλλα </a:t>
            </a:r>
            <a:r>
              <a:rPr lang="el-GR" sz="2400" dirty="0" err="1" smtClean="0"/>
              <a:t>ισοένζυμα</a:t>
            </a:r>
            <a:r>
              <a:rPr lang="el-GR" sz="2400" dirty="0" smtClean="0"/>
              <a:t> τα </a:t>
            </a:r>
            <a:r>
              <a:rPr lang="el-GR" sz="2400" b="1" dirty="0" smtClean="0">
                <a:solidFill>
                  <a:srgbClr val="C00000"/>
                </a:solidFill>
              </a:rPr>
              <a:t>5</a:t>
            </a:r>
            <a:r>
              <a:rPr lang="en-US" sz="2400" b="1" dirty="0" smtClean="0">
                <a:solidFill>
                  <a:srgbClr val="C00000"/>
                </a:solidFill>
              </a:rPr>
              <a:t>a </a:t>
            </a:r>
            <a:r>
              <a:rPr lang="en-US" sz="2400" dirty="0" smtClean="0"/>
              <a:t>(</a:t>
            </a:r>
            <a:r>
              <a:rPr lang="el-GR" sz="2400" dirty="0" smtClean="0"/>
              <a:t>περιέχει σιαλικό οξύ) και 5</a:t>
            </a:r>
            <a:r>
              <a:rPr lang="en-US" sz="2400" dirty="0" smtClean="0"/>
              <a:t>b</a:t>
            </a:r>
            <a:r>
              <a:rPr lang="el-GR" sz="2400" dirty="0" smtClean="0"/>
              <a:t> (δεν περιέχει σιαλικό οξύ.</a:t>
            </a:r>
          </a:p>
          <a:p>
            <a:pPr>
              <a:spcAft>
                <a:spcPts val="1200"/>
              </a:spcAft>
            </a:pPr>
            <a:endParaRPr lang="el-GR" sz="2400" dirty="0" smtClean="0"/>
          </a:p>
          <a:p>
            <a:pPr>
              <a:spcAft>
                <a:spcPts val="1200"/>
              </a:spcAft>
            </a:pPr>
            <a:r>
              <a:rPr lang="el-GR" sz="2400" dirty="0" smtClean="0"/>
              <a:t>Το </a:t>
            </a:r>
            <a:r>
              <a:rPr lang="en-US" sz="2400" dirty="0" smtClean="0"/>
              <a:t>TRAP 5b </a:t>
            </a:r>
            <a:r>
              <a:rPr lang="el-GR" sz="2400" dirty="0" smtClean="0"/>
              <a:t>αποτελεί τον </a:t>
            </a:r>
            <a:r>
              <a:rPr lang="el-GR" sz="2400" b="1" dirty="0" smtClean="0">
                <a:solidFill>
                  <a:srgbClr val="C00000"/>
                </a:solidFill>
              </a:rPr>
              <a:t>καλύτερο δείκτη οστικής απορρόφησης</a:t>
            </a:r>
            <a:r>
              <a:rPr lang="el-GR" sz="24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l-GR" sz="2400" dirty="0" smtClean="0"/>
              <a:t>Είναι πολύ καλός δείκτης για την παρακολούθηση της </a:t>
            </a:r>
            <a:r>
              <a:rPr lang="el-GR" sz="2400" b="1" dirty="0" err="1" smtClean="0">
                <a:solidFill>
                  <a:srgbClr val="C00000"/>
                </a:solidFill>
              </a:rPr>
              <a:t>αντιοστεοκλαστικής</a:t>
            </a:r>
            <a:r>
              <a:rPr lang="el-GR" sz="2400" b="1" dirty="0" smtClean="0">
                <a:solidFill>
                  <a:srgbClr val="C00000"/>
                </a:solidFill>
              </a:rPr>
              <a:t> αγωγής</a:t>
            </a:r>
            <a:r>
              <a:rPr lang="el-GR" sz="24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l-GR" sz="2400" dirty="0" smtClean="0"/>
              <a:t>Χρησιμεύει επίσης και για την </a:t>
            </a:r>
            <a:r>
              <a:rPr lang="el-GR" sz="2400" b="1" dirty="0" smtClean="0">
                <a:solidFill>
                  <a:srgbClr val="C00000"/>
                </a:solidFill>
              </a:rPr>
              <a:t>πρώιμη διάγνωση μεταστάσεων στα οστά </a:t>
            </a:r>
            <a:r>
              <a:rPr lang="el-GR" sz="2400" dirty="0" smtClean="0"/>
              <a:t>από καρκίνο του μαστού.</a:t>
            </a:r>
          </a:p>
          <a:p>
            <a:pPr>
              <a:spcAft>
                <a:spcPts val="1200"/>
              </a:spcAft>
            </a:pPr>
            <a:endParaRPr lang="el-GR" sz="2400" dirty="0" smtClean="0"/>
          </a:p>
          <a:p>
            <a:pPr>
              <a:spcAft>
                <a:spcPts val="1200"/>
              </a:spcAft>
            </a:pPr>
            <a:endParaRPr lang="el-GR" sz="2400" dirty="0" smtClean="0"/>
          </a:p>
          <a:p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δείκτες οστικής απορρόφησης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TRAP 5b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l-GR" dirty="0" smtClean="0">
                <a:solidFill>
                  <a:srgbClr val="C00000"/>
                </a:solidFill>
              </a:rPr>
              <a:t>4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l-GR" dirty="0" smtClean="0">
                <a:solidFill>
                  <a:srgbClr val="C00000"/>
                </a:solidFill>
              </a:rPr>
              <a:t>από 4)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539552" y="1556792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T</a:t>
            </a:r>
            <a:r>
              <a:rPr lang="el-GR" sz="2400" b="1" dirty="0" err="1" smtClean="0">
                <a:solidFill>
                  <a:srgbClr val="C00000"/>
                </a:solidFill>
              </a:rPr>
              <a:t>ιμές</a:t>
            </a:r>
            <a:r>
              <a:rPr lang="el-GR" sz="2400" b="1" dirty="0" smtClean="0">
                <a:solidFill>
                  <a:srgbClr val="C00000"/>
                </a:solidFill>
              </a:rPr>
              <a:t> αναφοράς για </a:t>
            </a:r>
            <a:r>
              <a:rPr lang="en-US" sz="2400" b="1" dirty="0" smtClean="0">
                <a:solidFill>
                  <a:srgbClr val="C00000"/>
                </a:solidFill>
              </a:rPr>
              <a:t>TRAP 5b</a:t>
            </a:r>
            <a:endParaRPr lang="el-GR" sz="2400" b="1" dirty="0" smtClean="0">
              <a:solidFill>
                <a:srgbClr val="C00000"/>
              </a:solidFill>
            </a:endParaRPr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 smtClean="0"/>
              <a:t> Άνδρες</a:t>
            </a:r>
            <a:r>
              <a:rPr lang="en-US" sz="2400" dirty="0" smtClean="0"/>
              <a:t>: 5,7 – 3,5 U/L  </a:t>
            </a:r>
            <a:endParaRPr lang="el-GR" sz="2400" dirty="0" smtClean="0"/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 smtClean="0"/>
              <a:t> Γυναίκες</a:t>
            </a:r>
            <a:r>
              <a:rPr lang="en-US" sz="2400" dirty="0" smtClean="0"/>
              <a:t>: 5,1- 2,5 U/L </a:t>
            </a:r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l-GR" sz="2400" dirty="0" smtClean="0"/>
              <a:t>Προσδιορίζεται με </a:t>
            </a:r>
            <a:r>
              <a:rPr lang="en-US" sz="2400" b="1" dirty="0" smtClean="0">
                <a:solidFill>
                  <a:srgbClr val="C00000"/>
                </a:solidFill>
              </a:rPr>
              <a:t>ELISA</a:t>
            </a:r>
            <a:endParaRPr lang="el-GR" sz="2400" b="1" dirty="0" smtClean="0">
              <a:solidFill>
                <a:srgbClr val="C00000"/>
              </a:solidFill>
            </a:endParaRPr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sz="24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l-GR" sz="2400" b="1" dirty="0" smtClean="0">
              <a:solidFill>
                <a:srgbClr val="C00000"/>
              </a:solidFill>
            </a:endParaRPr>
          </a:p>
          <a:p>
            <a:pPr marL="444500" indent="-444500">
              <a:lnSpc>
                <a:spcPct val="150000"/>
              </a:lnSpc>
            </a:pPr>
            <a:endParaRPr lang="el-GR" sz="2400" b="1" dirty="0" smtClean="0">
              <a:solidFill>
                <a:srgbClr val="C00000"/>
              </a:solidFill>
            </a:endParaRPr>
          </a:p>
        </p:txBody>
      </p:sp>
      <p:pic>
        <p:nvPicPr>
          <p:cNvPr id="38913" name="Picture 1" descr="http://www.medisyn.eu/images/tiny_mce/fema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" cy="152400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683568" y="2060848"/>
            <a:ext cx="79208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dirty="0" smtClean="0"/>
              <a:t>Οι μη ελικοειδές περιοχές του κολλαγόνου τύπου Ι στα δύο άκρα του είναι το </a:t>
            </a:r>
            <a:r>
              <a:rPr lang="el-GR" sz="2600" b="1" dirty="0" err="1" smtClean="0">
                <a:solidFill>
                  <a:srgbClr val="C00000"/>
                </a:solidFill>
              </a:rPr>
              <a:t>αμινοτελικό</a:t>
            </a:r>
            <a:r>
              <a:rPr lang="el-GR" sz="2600" b="1" dirty="0" smtClean="0">
                <a:solidFill>
                  <a:srgbClr val="C00000"/>
                </a:solidFill>
              </a:rPr>
              <a:t> </a:t>
            </a:r>
            <a:r>
              <a:rPr lang="el-GR" sz="2600" b="1" dirty="0" err="1" smtClean="0">
                <a:solidFill>
                  <a:srgbClr val="C00000"/>
                </a:solidFill>
              </a:rPr>
              <a:t>τελοπεπτίδιο</a:t>
            </a:r>
            <a:r>
              <a:rPr lang="el-GR" sz="2600" dirty="0" smtClean="0"/>
              <a:t> (ΝΤΧ) και το </a:t>
            </a:r>
            <a:r>
              <a:rPr lang="el-GR" sz="2600" b="1" dirty="0" err="1" smtClean="0">
                <a:solidFill>
                  <a:srgbClr val="C00000"/>
                </a:solidFill>
              </a:rPr>
              <a:t>καρβοξυτελικό</a:t>
            </a:r>
            <a:r>
              <a:rPr lang="el-GR" sz="2600" b="1" dirty="0" smtClean="0">
                <a:solidFill>
                  <a:srgbClr val="C00000"/>
                </a:solidFill>
              </a:rPr>
              <a:t> </a:t>
            </a:r>
            <a:r>
              <a:rPr lang="el-GR" sz="2600" b="1" dirty="0" err="1" smtClean="0">
                <a:solidFill>
                  <a:srgbClr val="C00000"/>
                </a:solidFill>
              </a:rPr>
              <a:t>τελοπεπτίδιο</a:t>
            </a:r>
            <a:r>
              <a:rPr lang="el-GR" sz="2600" b="1" dirty="0" smtClean="0">
                <a:solidFill>
                  <a:srgbClr val="C00000"/>
                </a:solidFill>
              </a:rPr>
              <a:t> </a:t>
            </a:r>
            <a:r>
              <a:rPr lang="el-GR" sz="2600" dirty="0" smtClean="0"/>
              <a:t>(</a:t>
            </a:r>
            <a:r>
              <a:rPr lang="en-US" sz="2600" dirty="0" smtClean="0"/>
              <a:t>CTX</a:t>
            </a:r>
            <a:r>
              <a:rPr lang="el-GR" sz="2600" dirty="0" smtClean="0"/>
              <a:t>).</a:t>
            </a:r>
            <a:endParaRPr lang="el-GR" sz="2600" dirty="0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δείκτες οστικής απορρόφησης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err="1" smtClean="0">
                <a:solidFill>
                  <a:srgbClr val="C00000"/>
                </a:solidFill>
              </a:rPr>
              <a:t>NTx</a:t>
            </a:r>
            <a:r>
              <a:rPr lang="en-US" b="1" dirty="0" smtClean="0">
                <a:solidFill>
                  <a:srgbClr val="C00000"/>
                </a:solidFill>
              </a:rPr>
              <a:t> &amp; </a:t>
            </a:r>
            <a:r>
              <a:rPr lang="en-US" b="1" dirty="0" err="1" smtClean="0">
                <a:solidFill>
                  <a:srgbClr val="C00000"/>
                </a:solidFill>
              </a:rPr>
              <a:t>CTx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l-GR" b="1" dirty="0" err="1" smtClean="0">
                <a:solidFill>
                  <a:srgbClr val="C00000"/>
                </a:solidFill>
              </a:rPr>
              <a:t>Τελοπεπτίδια</a:t>
            </a:r>
            <a:r>
              <a:rPr lang="el-GR" b="1" dirty="0" smtClean="0">
                <a:solidFill>
                  <a:srgbClr val="C00000"/>
                </a:solidFill>
              </a:rPr>
              <a:t> του κολλαγόνου τύπου Ι </a:t>
            </a:r>
            <a:r>
              <a:rPr lang="el-GR" sz="4000" dirty="0" smtClean="0">
                <a:solidFill>
                  <a:srgbClr val="C00000"/>
                </a:solidFill>
              </a:rPr>
              <a:t>(1 από 4)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30724" name="Picture 4" descr="Σχετική εικόνα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573016"/>
            <a:ext cx="5544616" cy="2923920"/>
          </a:xfrm>
          <a:prstGeom prst="rect">
            <a:avLst/>
          </a:prstGeom>
          <a:noFill/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42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δείκτες οστικής απορρόφησης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err="1" smtClean="0">
                <a:solidFill>
                  <a:srgbClr val="C00000"/>
                </a:solidFill>
              </a:rPr>
              <a:t>NTx</a:t>
            </a:r>
            <a:r>
              <a:rPr lang="en-US" b="1" dirty="0" smtClean="0">
                <a:solidFill>
                  <a:srgbClr val="C00000"/>
                </a:solidFill>
              </a:rPr>
              <a:t> &amp; </a:t>
            </a:r>
            <a:r>
              <a:rPr lang="en-US" b="1" dirty="0" err="1" smtClean="0">
                <a:solidFill>
                  <a:srgbClr val="C00000"/>
                </a:solidFill>
              </a:rPr>
              <a:t>CTx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(2 από 4)</a:t>
            </a:r>
            <a:endParaRPr lang="el-GR" sz="4900" dirty="0">
              <a:solidFill>
                <a:srgbClr val="C00000"/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539552" y="1844824"/>
            <a:ext cx="77768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400" dirty="0" smtClean="0"/>
              <a:t>Τα </a:t>
            </a:r>
            <a:r>
              <a:rPr lang="el-GR" sz="2400" dirty="0" err="1" smtClean="0"/>
              <a:t>τελοπεπτίδια</a:t>
            </a:r>
            <a:r>
              <a:rPr lang="el-GR" sz="2400" dirty="0" smtClean="0"/>
              <a:t> </a:t>
            </a:r>
            <a:r>
              <a:rPr lang="en-US" sz="2400" dirty="0" smtClean="0"/>
              <a:t>CTX, NTX </a:t>
            </a:r>
            <a:r>
              <a:rPr lang="el-GR" sz="2400" dirty="0" smtClean="0"/>
              <a:t>που μετρώνται στο εργαστήριο είναι προϊόντα καταβολισμού του κολλαγόνου τύπου Ι.</a:t>
            </a:r>
          </a:p>
          <a:p>
            <a:pPr>
              <a:spcAft>
                <a:spcPts val="1200"/>
              </a:spcAft>
            </a:pPr>
            <a:r>
              <a:rPr lang="el-GR" sz="2400" dirty="0" smtClean="0"/>
              <a:t>Είναι οι πιο αξιόπιστοι δείκτες </a:t>
            </a:r>
            <a:r>
              <a:rPr lang="el-GR" sz="2400" dirty="0" err="1" smtClean="0"/>
              <a:t>οστεοκλαστικής</a:t>
            </a:r>
            <a:r>
              <a:rPr lang="el-GR" sz="2400" dirty="0" smtClean="0"/>
              <a:t> δραστηριότητας και χρησιμεύουν για</a:t>
            </a:r>
            <a:r>
              <a:rPr lang="en-US" sz="2400" dirty="0" smtClean="0"/>
              <a:t>:</a:t>
            </a:r>
          </a:p>
          <a:p>
            <a:pPr marL="541338" indent="-185738">
              <a:spcAft>
                <a:spcPts val="1200"/>
              </a:spcAft>
              <a:buFont typeface="Courier New" pitchFamily="49" charset="0"/>
              <a:buChar char="o"/>
              <a:tabLst>
                <a:tab pos="444500" algn="l"/>
                <a:tab pos="630238" algn="l"/>
              </a:tabLst>
            </a:pPr>
            <a:r>
              <a:rPr lang="en-US" sz="2400" dirty="0" smtClean="0"/>
              <a:t>	</a:t>
            </a:r>
            <a:r>
              <a:rPr lang="el-GR" sz="2400" dirty="0" smtClean="0"/>
              <a:t>την παρακολούθηση της </a:t>
            </a:r>
            <a:r>
              <a:rPr lang="el-GR" sz="2400" dirty="0" err="1" smtClean="0"/>
              <a:t>αντιοστεοκλαστικής</a:t>
            </a:r>
            <a:r>
              <a:rPr lang="el-GR" sz="2400" dirty="0" smtClean="0"/>
              <a:t> αγωγής</a:t>
            </a:r>
          </a:p>
          <a:p>
            <a:pPr marL="541338" indent="-185738">
              <a:spcAft>
                <a:spcPts val="1200"/>
              </a:spcAft>
              <a:buFont typeface="Courier New" pitchFamily="49" charset="0"/>
              <a:buChar char="o"/>
              <a:tabLst>
                <a:tab pos="444500" algn="l"/>
                <a:tab pos="630238" algn="l"/>
              </a:tabLst>
            </a:pPr>
            <a:r>
              <a:rPr lang="el-GR" sz="2400" dirty="0" smtClean="0"/>
              <a:t> την εκτίμηση του </a:t>
            </a:r>
            <a:r>
              <a:rPr lang="el-GR" sz="2400" dirty="0" err="1" smtClean="0"/>
              <a:t>καταγματικού</a:t>
            </a:r>
            <a:r>
              <a:rPr lang="el-GR" sz="2400" dirty="0" smtClean="0"/>
              <a:t> κινδύνου</a:t>
            </a:r>
          </a:p>
          <a:p>
            <a:pPr marL="541338" indent="-185738">
              <a:spcAft>
                <a:spcPts val="1200"/>
              </a:spcAft>
              <a:buFont typeface="Courier New" pitchFamily="49" charset="0"/>
              <a:buChar char="o"/>
              <a:tabLst>
                <a:tab pos="444500" algn="l"/>
                <a:tab pos="630238" algn="l"/>
              </a:tabLst>
            </a:pPr>
            <a:r>
              <a:rPr lang="el-GR" sz="2400" dirty="0" smtClean="0"/>
              <a:t> εμφανίζει πολύ καλή συσχέτιση με τις μετρήσεις οστικής πυκνότητας με </a:t>
            </a:r>
            <a:r>
              <a:rPr lang="en-US" sz="2400" dirty="0" smtClean="0"/>
              <a:t>DEXA</a:t>
            </a:r>
            <a:endParaRPr lang="el-GR" sz="2400" dirty="0" smtClean="0"/>
          </a:p>
          <a:p>
            <a:pPr marL="719138" lvl="1" indent="-363538">
              <a:spcAft>
                <a:spcPts val="1200"/>
              </a:spcAft>
            </a:pPr>
            <a:r>
              <a:rPr lang="el-GR" sz="2400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el-GR" sz="2400" dirty="0" smtClean="0"/>
              <a:t>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δείκτες οστικής απορρόφησης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err="1" smtClean="0">
                <a:solidFill>
                  <a:srgbClr val="C00000"/>
                </a:solidFill>
              </a:rPr>
              <a:t>NTx</a:t>
            </a:r>
            <a:r>
              <a:rPr lang="en-US" b="1" dirty="0" smtClean="0">
                <a:solidFill>
                  <a:srgbClr val="C00000"/>
                </a:solidFill>
              </a:rPr>
              <a:t> &amp; </a:t>
            </a:r>
            <a:r>
              <a:rPr lang="en-US" b="1" dirty="0" err="1" smtClean="0">
                <a:solidFill>
                  <a:srgbClr val="C00000"/>
                </a:solidFill>
              </a:rPr>
              <a:t>CTx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l-GR" b="1" dirty="0" err="1" smtClean="0">
                <a:solidFill>
                  <a:srgbClr val="C00000"/>
                </a:solidFill>
              </a:rPr>
              <a:t>Τελοπεπτίδια</a:t>
            </a:r>
            <a:r>
              <a:rPr lang="el-GR" b="1" dirty="0" smtClean="0">
                <a:solidFill>
                  <a:srgbClr val="C00000"/>
                </a:solidFill>
              </a:rPr>
              <a:t> ούρων </a:t>
            </a:r>
            <a:r>
              <a:rPr lang="el-GR" sz="4000" dirty="0" smtClean="0">
                <a:solidFill>
                  <a:srgbClr val="C00000"/>
                </a:solidFill>
              </a:rPr>
              <a:t>(3 από 4)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539552" y="1556792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solidFill>
                  <a:srgbClr val="C00000"/>
                </a:solidFill>
              </a:rPr>
              <a:t>ΝΤ</a:t>
            </a:r>
            <a:r>
              <a:rPr lang="en-US" sz="2000" b="1" dirty="0" smtClean="0">
                <a:solidFill>
                  <a:srgbClr val="C00000"/>
                </a:solidFill>
              </a:rPr>
              <a:t>x </a:t>
            </a:r>
            <a:r>
              <a:rPr lang="el-GR" sz="2000" b="1" dirty="0" err="1" smtClean="0">
                <a:solidFill>
                  <a:srgbClr val="C00000"/>
                </a:solidFill>
              </a:rPr>
              <a:t>Τελοπεπτίδιο</a:t>
            </a:r>
            <a:r>
              <a:rPr lang="el-GR" sz="2000" b="1" dirty="0" smtClean="0">
                <a:solidFill>
                  <a:srgbClr val="C00000"/>
                </a:solidFill>
              </a:rPr>
              <a:t> ούρων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(24ώρου)</a:t>
            </a:r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 Άνδρες και γυναίκες</a:t>
            </a:r>
            <a:r>
              <a:rPr lang="en-US" sz="2000" dirty="0" smtClean="0"/>
              <a:t> </a:t>
            </a:r>
            <a:r>
              <a:rPr lang="el-GR" sz="2000" dirty="0" smtClean="0"/>
              <a:t>&lt; 6 ετών 576 – 1,763</a:t>
            </a:r>
            <a:r>
              <a:rPr lang="en-US" sz="2000" dirty="0" smtClean="0"/>
              <a:t> </a:t>
            </a:r>
            <a:r>
              <a:rPr lang="en-US" sz="2000" dirty="0" err="1" smtClean="0"/>
              <a:t>NTx</a:t>
            </a:r>
            <a:r>
              <a:rPr lang="en-US" sz="2000" dirty="0" smtClean="0"/>
              <a:t> Units  </a:t>
            </a:r>
            <a:endParaRPr lang="el-GR" sz="2000" dirty="0" smtClean="0"/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 Άνδρες και γυναίκες 6 – 13 ετών</a:t>
            </a:r>
            <a:r>
              <a:rPr lang="en-US" sz="2000" dirty="0" smtClean="0"/>
              <a:t>: 3</a:t>
            </a:r>
            <a:r>
              <a:rPr lang="el-GR" sz="2000" dirty="0" smtClean="0"/>
              <a:t>07 – 1,367</a:t>
            </a:r>
            <a:r>
              <a:rPr lang="en-US" sz="2000" dirty="0" smtClean="0"/>
              <a:t> </a:t>
            </a:r>
            <a:r>
              <a:rPr lang="en-US" sz="2000" dirty="0" err="1" smtClean="0"/>
              <a:t>NTx</a:t>
            </a:r>
            <a:r>
              <a:rPr lang="en-US" sz="2000" dirty="0" smtClean="0"/>
              <a:t> Units </a:t>
            </a:r>
            <a:endParaRPr lang="el-GR" sz="2000" dirty="0" smtClean="0"/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 Άνδρες 14 – 17 ετών</a:t>
            </a:r>
            <a:r>
              <a:rPr lang="en-US" sz="2000" dirty="0" smtClean="0"/>
              <a:t>: 102 – 1,048 </a:t>
            </a:r>
            <a:r>
              <a:rPr lang="en-US" sz="2000" dirty="0" err="1" smtClean="0"/>
              <a:t>NTx</a:t>
            </a:r>
            <a:r>
              <a:rPr lang="en-US" sz="2000" dirty="0" smtClean="0"/>
              <a:t> Units </a:t>
            </a:r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Άνδρες ≥ 18 ετών</a:t>
            </a:r>
            <a:r>
              <a:rPr lang="en-US" sz="2000" dirty="0" smtClean="0"/>
              <a:t>: 21 – 66 </a:t>
            </a:r>
            <a:r>
              <a:rPr lang="en-US" sz="2000" dirty="0" err="1" smtClean="0"/>
              <a:t>NTx</a:t>
            </a:r>
            <a:r>
              <a:rPr lang="en-US" sz="2000" dirty="0" smtClean="0"/>
              <a:t> Units </a:t>
            </a:r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Γυναίκες 14 – 17 ετών</a:t>
            </a:r>
            <a:r>
              <a:rPr lang="en-US" sz="2000" dirty="0" smtClean="0"/>
              <a:t>: 55 – 378 </a:t>
            </a:r>
            <a:r>
              <a:rPr lang="en-US" sz="2000" dirty="0" err="1" smtClean="0"/>
              <a:t>NTx</a:t>
            </a:r>
            <a:r>
              <a:rPr lang="en-US" sz="2000" dirty="0" smtClean="0"/>
              <a:t> Units </a:t>
            </a:r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l-GR" sz="2000" dirty="0" smtClean="0"/>
              <a:t>Γυναίκες ≥ 18 ετών</a:t>
            </a:r>
            <a:r>
              <a:rPr lang="en-US" sz="2000" dirty="0" smtClean="0"/>
              <a:t>: 19 – 63 </a:t>
            </a:r>
            <a:r>
              <a:rPr lang="en-US" sz="2000" dirty="0" err="1" smtClean="0"/>
              <a:t>NTx</a:t>
            </a:r>
            <a:r>
              <a:rPr lang="en-US" sz="2000" dirty="0" smtClean="0"/>
              <a:t> Units</a:t>
            </a:r>
            <a:endParaRPr lang="el-GR" sz="2000" dirty="0" smtClean="0"/>
          </a:p>
          <a:p>
            <a:pPr marL="444500" indent="-177800">
              <a:lnSpc>
                <a:spcPct val="150000"/>
              </a:lnSpc>
            </a:pPr>
            <a:r>
              <a:rPr lang="en-US" sz="2000" dirty="0" smtClean="0"/>
              <a:t> </a:t>
            </a:r>
          </a:p>
          <a:p>
            <a:pPr marL="444500" indent="-177800">
              <a:lnSpc>
                <a:spcPct val="150000"/>
              </a:lnSpc>
            </a:pPr>
            <a:r>
              <a:rPr lang="en-US" sz="2000" dirty="0" err="1" smtClean="0"/>
              <a:t>NTx</a:t>
            </a:r>
            <a:r>
              <a:rPr lang="en-US" sz="2000" dirty="0" smtClean="0"/>
              <a:t> Units = </a:t>
            </a:r>
            <a:r>
              <a:rPr lang="en-US" sz="2000" dirty="0" err="1" smtClean="0"/>
              <a:t>nM</a:t>
            </a:r>
            <a:r>
              <a:rPr lang="en-US" sz="2000" dirty="0" smtClean="0"/>
              <a:t> BCE/</a:t>
            </a:r>
            <a:r>
              <a:rPr lang="en-US" sz="2000" dirty="0" err="1" smtClean="0"/>
              <a:t>mM</a:t>
            </a:r>
            <a:r>
              <a:rPr lang="en-US" sz="2000" dirty="0" smtClean="0"/>
              <a:t> </a:t>
            </a:r>
            <a:r>
              <a:rPr lang="el-GR" sz="2000" dirty="0" err="1" smtClean="0"/>
              <a:t>κρεατινίνης</a:t>
            </a:r>
            <a:endParaRPr lang="en-US" sz="2000" dirty="0" smtClean="0"/>
          </a:p>
          <a:p>
            <a:pPr marL="444500" indent="-177800">
              <a:lnSpc>
                <a:spcPct val="150000"/>
              </a:lnSpc>
            </a:pPr>
            <a:r>
              <a:rPr lang="en-US" sz="2000" dirty="0" smtClean="0"/>
              <a:t>BCE = Bone Collage Equivalent 		</a:t>
            </a:r>
            <a:endParaRPr lang="el-GR" sz="2000" dirty="0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δείκτες οστικής απορρόφησης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err="1" smtClean="0">
                <a:solidFill>
                  <a:srgbClr val="C00000"/>
                </a:solidFill>
              </a:rPr>
              <a:t>NTx</a:t>
            </a:r>
            <a:r>
              <a:rPr lang="en-US" b="1" dirty="0" smtClean="0">
                <a:solidFill>
                  <a:srgbClr val="C00000"/>
                </a:solidFill>
              </a:rPr>
              <a:t> &amp; </a:t>
            </a:r>
            <a:r>
              <a:rPr lang="en-US" b="1" dirty="0" err="1" smtClean="0">
                <a:solidFill>
                  <a:srgbClr val="C00000"/>
                </a:solidFill>
              </a:rPr>
              <a:t>CTx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l-GR" b="1" dirty="0" err="1" smtClean="0">
                <a:solidFill>
                  <a:srgbClr val="C00000"/>
                </a:solidFill>
              </a:rPr>
              <a:t>Τελοπεπτίδια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(4 από 4)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539552" y="1556792"/>
            <a:ext cx="813690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C</a:t>
            </a:r>
            <a:r>
              <a:rPr lang="el-GR" sz="2000" b="1" dirty="0" smtClean="0">
                <a:solidFill>
                  <a:srgbClr val="C00000"/>
                </a:solidFill>
              </a:rPr>
              <a:t>Τ</a:t>
            </a:r>
            <a:r>
              <a:rPr lang="en-US" sz="2000" b="1" dirty="0" smtClean="0">
                <a:solidFill>
                  <a:srgbClr val="C00000"/>
                </a:solidFill>
              </a:rPr>
              <a:t>x </a:t>
            </a:r>
            <a:r>
              <a:rPr lang="el-GR" sz="2000" b="1" dirty="0" err="1" smtClean="0">
                <a:solidFill>
                  <a:srgbClr val="C00000"/>
                </a:solidFill>
              </a:rPr>
              <a:t>Τελοπεπτίδιο</a:t>
            </a:r>
            <a:r>
              <a:rPr lang="el-GR" sz="2000" b="1" dirty="0" smtClean="0">
                <a:solidFill>
                  <a:srgbClr val="C00000"/>
                </a:solidFill>
              </a:rPr>
              <a:t> ούρων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(24ώρου)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  «β-</a:t>
            </a:r>
            <a:r>
              <a:rPr lang="en-US" sz="2000" b="1" dirty="0" smtClean="0">
                <a:solidFill>
                  <a:srgbClr val="C00000"/>
                </a:solidFill>
              </a:rPr>
              <a:t>Cross Laps </a:t>
            </a:r>
            <a:r>
              <a:rPr lang="el-GR" sz="2000" b="1" dirty="0" smtClean="0">
                <a:solidFill>
                  <a:srgbClr val="C00000"/>
                </a:solidFill>
              </a:rPr>
              <a:t>αντισώματα»</a:t>
            </a:r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 Άνδρες</a:t>
            </a:r>
            <a:r>
              <a:rPr lang="en-US" sz="2000" dirty="0" smtClean="0"/>
              <a:t>: 49 – 463 </a:t>
            </a:r>
            <a:r>
              <a:rPr lang="el-GR" sz="2000" dirty="0" smtClean="0"/>
              <a:t>μ</a:t>
            </a:r>
            <a:r>
              <a:rPr lang="en-US" sz="2000" dirty="0" smtClean="0"/>
              <a:t>g/</a:t>
            </a:r>
            <a:r>
              <a:rPr lang="en-US" sz="2000" dirty="0" err="1" smtClean="0"/>
              <a:t>mmol</a:t>
            </a:r>
            <a:r>
              <a:rPr lang="en-US" sz="2000" dirty="0" smtClean="0"/>
              <a:t> </a:t>
            </a:r>
            <a:r>
              <a:rPr lang="el-GR" sz="2000" dirty="0" err="1" smtClean="0"/>
              <a:t>κρεατινίνης</a:t>
            </a:r>
            <a:r>
              <a:rPr lang="en-US" sz="2000" dirty="0" smtClean="0"/>
              <a:t>  </a:t>
            </a:r>
            <a:endParaRPr lang="el-GR" sz="2000" dirty="0" smtClean="0"/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 Γυναίκες</a:t>
            </a:r>
            <a:r>
              <a:rPr lang="en-US" sz="2000" dirty="0" smtClean="0"/>
              <a:t>: </a:t>
            </a:r>
            <a:r>
              <a:rPr lang="el-GR" sz="2000" dirty="0" smtClean="0"/>
              <a:t>45 – 1035 μ</a:t>
            </a:r>
            <a:r>
              <a:rPr lang="en-US" sz="2000" dirty="0" smtClean="0"/>
              <a:t>g/</a:t>
            </a:r>
            <a:r>
              <a:rPr lang="en-US" sz="2000" dirty="0" err="1" smtClean="0"/>
              <a:t>mmol</a:t>
            </a:r>
            <a:r>
              <a:rPr lang="en-US" sz="2000" dirty="0" smtClean="0"/>
              <a:t> </a:t>
            </a:r>
            <a:r>
              <a:rPr lang="el-GR" sz="2000" dirty="0" err="1" smtClean="0"/>
              <a:t>κρεατινίνης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>
              <a:lnSpc>
                <a:spcPct val="150000"/>
              </a:lnSpc>
            </a:pPr>
            <a:r>
              <a:rPr lang="el-GR" sz="2000" dirty="0" smtClean="0"/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C</a:t>
            </a:r>
            <a:r>
              <a:rPr lang="el-GR" sz="2000" b="1" dirty="0" smtClean="0">
                <a:solidFill>
                  <a:srgbClr val="C00000"/>
                </a:solidFill>
              </a:rPr>
              <a:t>Τ</a:t>
            </a:r>
            <a:r>
              <a:rPr lang="en-US" sz="2000" b="1" dirty="0" smtClean="0">
                <a:solidFill>
                  <a:srgbClr val="C00000"/>
                </a:solidFill>
              </a:rPr>
              <a:t>x </a:t>
            </a:r>
            <a:r>
              <a:rPr lang="el-GR" sz="2000" b="1" dirty="0" err="1" smtClean="0">
                <a:solidFill>
                  <a:srgbClr val="C00000"/>
                </a:solidFill>
              </a:rPr>
              <a:t>Τελοπεπτίδιο</a:t>
            </a:r>
            <a:r>
              <a:rPr lang="el-GR" sz="2000" b="1" dirty="0" smtClean="0">
                <a:solidFill>
                  <a:srgbClr val="C00000"/>
                </a:solidFill>
              </a:rPr>
              <a:t> ορού</a:t>
            </a:r>
            <a:r>
              <a:rPr lang="en-US" sz="2000" dirty="0" smtClean="0"/>
              <a:t> </a:t>
            </a:r>
            <a:r>
              <a:rPr lang="el-GR" sz="2000" dirty="0" smtClean="0"/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«β-</a:t>
            </a:r>
            <a:r>
              <a:rPr lang="en-US" sz="2000" b="1" dirty="0" smtClean="0">
                <a:solidFill>
                  <a:srgbClr val="C00000"/>
                </a:solidFill>
              </a:rPr>
              <a:t>Cross Laps </a:t>
            </a:r>
            <a:r>
              <a:rPr lang="el-GR" sz="2000" b="1" dirty="0" smtClean="0">
                <a:solidFill>
                  <a:srgbClr val="C00000"/>
                </a:solidFill>
              </a:rPr>
              <a:t>αντισώματα»</a:t>
            </a:r>
            <a:endParaRPr lang="el-GR" sz="2000" dirty="0" smtClean="0"/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 Άνδρες 30 - 49 ετών</a:t>
            </a:r>
            <a:r>
              <a:rPr lang="en-US" sz="2000" dirty="0" smtClean="0"/>
              <a:t>: 0,06 – 0,6 </a:t>
            </a:r>
            <a:r>
              <a:rPr lang="en-US" sz="2000" dirty="0" err="1" smtClean="0"/>
              <a:t>ng</a:t>
            </a:r>
            <a:r>
              <a:rPr lang="en-US" sz="2000" dirty="0" smtClean="0"/>
              <a:t>/mL  </a:t>
            </a:r>
            <a:endParaRPr lang="el-GR" sz="2000" dirty="0" smtClean="0"/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 Άνδρες </a:t>
            </a:r>
            <a:r>
              <a:rPr lang="en-US" sz="2000" dirty="0" smtClean="0"/>
              <a:t>50 – 70 </a:t>
            </a:r>
            <a:r>
              <a:rPr lang="el-GR" sz="2000" dirty="0" smtClean="0"/>
              <a:t>ετών</a:t>
            </a:r>
            <a:r>
              <a:rPr lang="en-US" sz="2000" dirty="0" smtClean="0"/>
              <a:t>: </a:t>
            </a:r>
            <a:r>
              <a:rPr lang="el-GR" sz="2000" dirty="0" smtClean="0"/>
              <a:t>0,08 – 0,7 ετών</a:t>
            </a:r>
            <a:r>
              <a:rPr lang="en-US" sz="2000" dirty="0" smtClean="0"/>
              <a:t> </a:t>
            </a:r>
            <a:r>
              <a:rPr lang="en-US" sz="2000" dirty="0" err="1" smtClean="0"/>
              <a:t>ng</a:t>
            </a:r>
            <a:r>
              <a:rPr lang="en-US" sz="2000" dirty="0" smtClean="0"/>
              <a:t>/mL </a:t>
            </a:r>
            <a:endParaRPr lang="el-GR" sz="2000" dirty="0" smtClean="0"/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 Άνδρες </a:t>
            </a:r>
            <a:r>
              <a:rPr lang="en-US" sz="2000" dirty="0" smtClean="0"/>
              <a:t>&gt; 70</a:t>
            </a:r>
            <a:r>
              <a:rPr lang="el-GR" sz="2000" dirty="0" smtClean="0"/>
              <a:t> ετών</a:t>
            </a:r>
            <a:r>
              <a:rPr lang="en-US" sz="2000" dirty="0" smtClean="0"/>
              <a:t>: 0,08 – 1,05 </a:t>
            </a:r>
            <a:r>
              <a:rPr lang="en-US" sz="2000" dirty="0" err="1" smtClean="0"/>
              <a:t>ng</a:t>
            </a:r>
            <a:r>
              <a:rPr lang="en-US" sz="2000" dirty="0" smtClean="0"/>
              <a:t>/mL </a:t>
            </a:r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Γυναίκες σε </a:t>
            </a:r>
            <a:r>
              <a:rPr lang="el-GR" sz="2000" dirty="0" err="1" smtClean="0"/>
              <a:t>προεμμηνόπαυση</a:t>
            </a:r>
            <a:r>
              <a:rPr lang="en-US" sz="2000" dirty="0" smtClean="0"/>
              <a:t>: 0,04 – 0,6 </a:t>
            </a:r>
            <a:r>
              <a:rPr lang="en-US" sz="2000" dirty="0" err="1" smtClean="0"/>
              <a:t>ng</a:t>
            </a:r>
            <a:r>
              <a:rPr lang="en-US" sz="2000" dirty="0" smtClean="0"/>
              <a:t>/mL</a:t>
            </a:r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Γυναίκες σε εμμηνόπαυση</a:t>
            </a:r>
            <a:r>
              <a:rPr lang="en-US" sz="2000" dirty="0" smtClean="0"/>
              <a:t>: 0,1 – 1,0 </a:t>
            </a:r>
            <a:r>
              <a:rPr lang="en-US" sz="2000" dirty="0" err="1" smtClean="0"/>
              <a:t>ng</a:t>
            </a:r>
            <a:r>
              <a:rPr lang="en-US" sz="2000" dirty="0" smtClean="0"/>
              <a:t>/mL</a:t>
            </a:r>
            <a:endParaRPr lang="el-GR" sz="2000" dirty="0" smtClean="0"/>
          </a:p>
          <a:p>
            <a:pPr marL="444500" indent="-177800">
              <a:lnSpc>
                <a:spcPct val="150000"/>
              </a:lnSpc>
            </a:pPr>
            <a:endParaRPr lang="en-US" sz="2000" dirty="0" smtClean="0"/>
          </a:p>
          <a:p>
            <a:pPr marL="444500" indent="-177800">
              <a:lnSpc>
                <a:spcPct val="150000"/>
              </a:lnSpc>
            </a:pPr>
            <a:r>
              <a:rPr lang="el-GR" sz="2000" dirty="0" smtClean="0"/>
              <a:t>Οι τιμές εξαρτώνται από την μέθοδο. Εδώ </a:t>
            </a:r>
            <a:r>
              <a:rPr lang="en-US" sz="2000" b="1" dirty="0" smtClean="0">
                <a:solidFill>
                  <a:srgbClr val="C00000"/>
                </a:solidFill>
              </a:rPr>
              <a:t>eCLIA.</a:t>
            </a:r>
            <a:endParaRPr lang="el-GR" sz="2000" b="1" dirty="0" smtClean="0">
              <a:solidFill>
                <a:srgbClr val="C00000"/>
              </a:solidFill>
            </a:endParaRPr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/>
          </a:p>
          <a:p>
            <a:pPr marL="444500" indent="-177800">
              <a:lnSpc>
                <a:spcPct val="150000"/>
              </a:lnSpc>
            </a:pPr>
            <a:r>
              <a:rPr lang="en-US" sz="2000" dirty="0" smtClean="0"/>
              <a:t>		</a:t>
            </a:r>
            <a:endParaRPr lang="el-GR" sz="2000" dirty="0" smtClean="0"/>
          </a:p>
        </p:txBody>
      </p:sp>
      <p:pic>
        <p:nvPicPr>
          <p:cNvPr id="38913" name="Picture 1" descr="http://www.medisyn.eu/images/tiny_mce/fema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" cy="152400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45</a:t>
            </a:fld>
            <a:endParaRPr lang="el-G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δείκτες οστικής παραγωγής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Η </a:t>
            </a:r>
            <a:r>
              <a:rPr lang="el-GR" b="1" dirty="0" err="1" smtClean="0">
                <a:solidFill>
                  <a:srgbClr val="C00000"/>
                </a:solidFill>
              </a:rPr>
              <a:t>οστεοκαλσίνη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(1 </a:t>
            </a:r>
            <a:r>
              <a:rPr lang="el-GR" sz="3600" dirty="0" smtClean="0">
                <a:solidFill>
                  <a:srgbClr val="C00000"/>
                </a:solidFill>
              </a:rPr>
              <a:t>από 5)</a:t>
            </a:r>
            <a:endParaRPr lang="el-GR" sz="3600" dirty="0"/>
          </a:p>
        </p:txBody>
      </p:sp>
      <p:sp>
        <p:nvSpPr>
          <p:cNvPr id="3" name="2 - TextBox"/>
          <p:cNvSpPr txBox="1"/>
          <p:nvPr/>
        </p:nvSpPr>
        <p:spPr>
          <a:xfrm>
            <a:off x="539552" y="1484784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l-GR" sz="2000" dirty="0" smtClean="0"/>
              <a:t>Είναι μία μικρή πρωτεΐνη 49 αμινοξέων που παράγεται από οστεοβλάστες, </a:t>
            </a:r>
            <a:r>
              <a:rPr lang="el-GR" sz="2000" dirty="0" err="1" smtClean="0"/>
              <a:t>οδοντοβλάστες</a:t>
            </a:r>
            <a:r>
              <a:rPr lang="el-GR" sz="2000" dirty="0" smtClean="0"/>
              <a:t> και υπερτροφικά </a:t>
            </a:r>
            <a:r>
              <a:rPr lang="el-GR" sz="2000" dirty="0" err="1" smtClean="0"/>
              <a:t>χονδροκύτταρα</a:t>
            </a:r>
            <a:r>
              <a:rPr lang="el-GR" sz="2000" dirty="0" smtClean="0"/>
              <a:t>.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l-GR" sz="2000" dirty="0" smtClean="0"/>
              <a:t>Χαρακτηρίζεται από την παρουσία τριών υπολειμμάτων γ-</a:t>
            </a:r>
            <a:r>
              <a:rPr lang="el-GR" sz="2000" dirty="0" err="1" smtClean="0"/>
              <a:t>καρβοξυγλουταμινικού</a:t>
            </a:r>
            <a:r>
              <a:rPr lang="el-GR" sz="2000" dirty="0" smtClean="0"/>
              <a:t> οξέος </a:t>
            </a:r>
            <a:r>
              <a:rPr lang="en-US" sz="2000" dirty="0" smtClean="0"/>
              <a:t>(</a:t>
            </a:r>
            <a:r>
              <a:rPr lang="en-US" sz="2000" dirty="0" err="1" smtClean="0"/>
              <a:t>Gla</a:t>
            </a:r>
            <a:r>
              <a:rPr lang="en-US" sz="2000" dirty="0" smtClean="0"/>
              <a:t>). </a:t>
            </a:r>
            <a:r>
              <a:rPr lang="el-GR" sz="2000" dirty="0" smtClean="0"/>
              <a:t>Τα </a:t>
            </a:r>
            <a:r>
              <a:rPr lang="en-US" sz="2000" dirty="0" err="1" smtClean="0"/>
              <a:t>Gla</a:t>
            </a:r>
            <a:r>
              <a:rPr lang="en-US" sz="2000" dirty="0" smtClean="0"/>
              <a:t> </a:t>
            </a:r>
            <a:r>
              <a:rPr lang="el-GR" sz="2000" dirty="0" smtClean="0"/>
              <a:t>είναι υπεύθυνα για την σύνδεση της </a:t>
            </a:r>
            <a:r>
              <a:rPr lang="el-GR" sz="2000" dirty="0" err="1" smtClean="0"/>
              <a:t>οστεοκαλσίνης</a:t>
            </a:r>
            <a:r>
              <a:rPr lang="el-GR" sz="2000" dirty="0" smtClean="0"/>
              <a:t> με τον </a:t>
            </a:r>
            <a:r>
              <a:rPr lang="el-GR" sz="2000" dirty="0" err="1" smtClean="0"/>
              <a:t>υδροξυαπατίτη</a:t>
            </a:r>
            <a:r>
              <a:rPr lang="el-GR" sz="2000" dirty="0" smtClean="0"/>
              <a:t>. Η αντίδραση διευκολύνεται από την βιταμίνη Κ.</a:t>
            </a:r>
            <a:endParaRPr lang="el-GR" sz="2000" dirty="0"/>
          </a:p>
        </p:txBody>
      </p:sp>
      <p:pic>
        <p:nvPicPr>
          <p:cNvPr id="46082" name="Picture 2" descr="Αποτέλεσμα εικόνας για osteocalcin photo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068960"/>
            <a:ext cx="4186436" cy="3081217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1979712" y="6453336"/>
            <a:ext cx="53103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http://www.nature.com/nrendo/journal/v9/n1/fig_tab/nrendo.2012.201_F2.html</a:t>
            </a:r>
            <a:endParaRPr lang="el-GR" sz="11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46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Αποτέλεσμα εικόνας για osteocalcin photo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346" y="3573016"/>
            <a:ext cx="3847284" cy="2659852"/>
          </a:xfrm>
          <a:prstGeom prst="rect">
            <a:avLst/>
          </a:prstGeom>
          <a:noFill/>
        </p:spPr>
      </p:pic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δείκτες οστικής παραγωγής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Η </a:t>
            </a:r>
            <a:r>
              <a:rPr lang="el-GR" b="1" dirty="0" err="1" smtClean="0">
                <a:solidFill>
                  <a:srgbClr val="C00000"/>
                </a:solidFill>
              </a:rPr>
              <a:t>οστεοκαλσίνη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(</a:t>
            </a:r>
            <a:r>
              <a:rPr lang="el-GR" sz="3600" dirty="0" smtClean="0">
                <a:solidFill>
                  <a:srgbClr val="C00000"/>
                </a:solidFill>
              </a:rPr>
              <a:t>2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l-GR" sz="3600" dirty="0" smtClean="0">
                <a:solidFill>
                  <a:srgbClr val="C00000"/>
                </a:solidFill>
              </a:rPr>
              <a:t>από 5)</a:t>
            </a:r>
            <a:endParaRPr lang="el-GR" sz="3600" dirty="0"/>
          </a:p>
        </p:txBody>
      </p:sp>
      <p:sp>
        <p:nvSpPr>
          <p:cNvPr id="5" name="4 - Ορθογώνιο"/>
          <p:cNvSpPr/>
          <p:nvPr/>
        </p:nvSpPr>
        <p:spPr>
          <a:xfrm>
            <a:off x="1547664" y="6237312"/>
            <a:ext cx="61926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http://www.nature.com/nature/journal/v481/n7381/fig_tab/nature10763_F3.html</a:t>
            </a:r>
            <a:endParaRPr lang="el-GR" sz="1100" dirty="0"/>
          </a:p>
        </p:txBody>
      </p:sp>
      <p:sp>
        <p:nvSpPr>
          <p:cNvPr id="7" name="6 - TextBox"/>
          <p:cNvSpPr txBox="1"/>
          <p:nvPr/>
        </p:nvSpPr>
        <p:spPr>
          <a:xfrm>
            <a:off x="395536" y="1484784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l-GR" sz="2000" dirty="0" smtClean="0"/>
              <a:t>Η ινσουλίνη στέλνει σήματα στους οστεοβλάστες να μειώσουν την παραγωγή </a:t>
            </a:r>
            <a:r>
              <a:rPr lang="el-GR" sz="2000" dirty="0" err="1" smtClean="0"/>
              <a:t>Οστεοπροτεγερίνης</a:t>
            </a:r>
            <a:r>
              <a:rPr lang="el-GR" sz="2000" dirty="0" smtClean="0"/>
              <a:t> (</a:t>
            </a:r>
            <a:r>
              <a:rPr lang="en-US" sz="2000" dirty="0" smtClean="0"/>
              <a:t>OPG)</a:t>
            </a:r>
            <a:r>
              <a:rPr lang="el-GR" sz="2000" dirty="0" smtClean="0"/>
              <a:t>. Η μείωση της </a:t>
            </a:r>
            <a:r>
              <a:rPr lang="en-US" sz="2000" dirty="0" smtClean="0"/>
              <a:t>OPG </a:t>
            </a:r>
            <a:r>
              <a:rPr lang="el-GR" sz="2000" dirty="0" smtClean="0"/>
              <a:t>στον υποδοχέα </a:t>
            </a:r>
            <a:r>
              <a:rPr lang="en-US" sz="2000" dirty="0" smtClean="0"/>
              <a:t>RANKL </a:t>
            </a:r>
            <a:r>
              <a:rPr lang="el-GR" sz="2000" dirty="0" smtClean="0"/>
              <a:t>μειώνει την απορρόφηση από τους </a:t>
            </a:r>
            <a:r>
              <a:rPr lang="el-GR" sz="2000" dirty="0" err="1" smtClean="0"/>
              <a:t>οστεοκλάστες</a:t>
            </a:r>
            <a:r>
              <a:rPr lang="el-GR" sz="2000" dirty="0" smtClean="0"/>
              <a:t>.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l-GR" sz="2000" dirty="0" smtClean="0"/>
              <a:t>Αυτό διεγείρει την ενεργοποίηση της </a:t>
            </a:r>
            <a:r>
              <a:rPr lang="en-US" sz="2000" dirty="0" smtClean="0"/>
              <a:t>OCN </a:t>
            </a:r>
            <a:r>
              <a:rPr lang="el-GR" sz="2000" dirty="0" smtClean="0"/>
              <a:t>που βρίσκεται στο συμπαγές μέρος του οστού. Η μη </a:t>
            </a:r>
            <a:r>
              <a:rPr lang="el-GR" sz="2000" dirty="0" err="1" smtClean="0"/>
              <a:t>καρβοξυλιωμένη</a:t>
            </a:r>
            <a:r>
              <a:rPr lang="el-GR" sz="2000" dirty="0" smtClean="0"/>
              <a:t> </a:t>
            </a:r>
            <a:r>
              <a:rPr lang="en-US" sz="2000" dirty="0" smtClean="0"/>
              <a:t>OCN (GLU13-OCN) </a:t>
            </a:r>
            <a:r>
              <a:rPr lang="el-GR" sz="2000" dirty="0" smtClean="0"/>
              <a:t>διεγείρει την έκκριση ινσουλίνης από το πάγκρεας.</a:t>
            </a:r>
            <a:r>
              <a:rPr lang="en-US" sz="2000" dirty="0" smtClean="0"/>
              <a:t> </a:t>
            </a:r>
            <a:endParaRPr lang="el-GR" sz="2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47</a:t>
            </a:fld>
            <a:endParaRPr lang="el-G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δείκτες οστικής παραγωγής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Η </a:t>
            </a:r>
            <a:r>
              <a:rPr lang="el-GR" b="1" dirty="0" err="1" smtClean="0">
                <a:solidFill>
                  <a:srgbClr val="C00000"/>
                </a:solidFill>
              </a:rPr>
              <a:t>οστεοκαλσίνη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(</a:t>
            </a:r>
            <a:r>
              <a:rPr lang="el-GR" sz="3600" dirty="0" smtClean="0">
                <a:solidFill>
                  <a:srgbClr val="C00000"/>
                </a:solidFill>
              </a:rPr>
              <a:t>3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l-GR" sz="3600" dirty="0" smtClean="0">
                <a:solidFill>
                  <a:srgbClr val="C00000"/>
                </a:solidFill>
              </a:rPr>
              <a:t>από 5)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467544" y="1556792"/>
            <a:ext cx="7920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l-GR" sz="2200" dirty="0" smtClean="0"/>
              <a:t>Η </a:t>
            </a:r>
            <a:r>
              <a:rPr lang="el-GR" sz="2200" dirty="0" err="1" smtClean="0"/>
              <a:t>οστεοκαλσίνη</a:t>
            </a:r>
            <a:r>
              <a:rPr lang="el-GR" sz="2200" dirty="0" smtClean="0"/>
              <a:t> ακολουθεί κιρκάδιο ρυθμό (μειώνεται προς το μεσημέρι και αυξάνει προς το βράδυ).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l-GR" sz="2200" dirty="0" smtClean="0"/>
              <a:t>Στις γυναίκες τα πιο υψηλά επίπεδα παρατηρούνται κατά την </a:t>
            </a:r>
            <a:r>
              <a:rPr lang="el-GR" sz="2200" dirty="0" err="1" smtClean="0"/>
              <a:t>ωχρινική</a:t>
            </a:r>
            <a:r>
              <a:rPr lang="el-GR" sz="2200" dirty="0" smtClean="0"/>
              <a:t> φάση του εμμηνορροϊκού κύκλου.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l-GR" sz="2200" dirty="0" smtClean="0"/>
              <a:t>Παραμένει στον οργανισμό περίπου 20 λεπτά αφού διηθείται στο αγγειώδες σπείραμα.</a:t>
            </a:r>
            <a:endParaRPr lang="el-GR" sz="2200" dirty="0"/>
          </a:p>
        </p:txBody>
      </p:sp>
      <p:pic>
        <p:nvPicPr>
          <p:cNvPr id="47106" name="Picture 2" descr="Σχετική εικόνα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212976"/>
            <a:ext cx="3362697" cy="3280106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δείκτες οστικής παραγωγής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Η </a:t>
            </a:r>
            <a:r>
              <a:rPr lang="el-GR" b="1" dirty="0" err="1" smtClean="0">
                <a:solidFill>
                  <a:srgbClr val="C00000"/>
                </a:solidFill>
              </a:rPr>
              <a:t>οστεοκαλσίνη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(</a:t>
            </a:r>
            <a:r>
              <a:rPr lang="el-GR" sz="3600" dirty="0" smtClean="0">
                <a:solidFill>
                  <a:srgbClr val="C00000"/>
                </a:solidFill>
              </a:rPr>
              <a:t>4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l-GR" sz="3600" dirty="0" smtClean="0">
                <a:solidFill>
                  <a:srgbClr val="C00000"/>
                </a:solidFill>
              </a:rPr>
              <a:t>από 5)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467544" y="162880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l-GR" sz="2400" dirty="0" smtClean="0"/>
              <a:t>Στον οργανισμό κυκλοφορούν διάφορα τεμάχια </a:t>
            </a:r>
            <a:r>
              <a:rPr lang="el-GR" sz="2400" dirty="0" err="1" smtClean="0"/>
              <a:t>οστεοκαλσίνης</a:t>
            </a:r>
            <a:r>
              <a:rPr lang="en-US" sz="2400" dirty="0" smtClean="0"/>
              <a:t> </a:t>
            </a:r>
            <a:r>
              <a:rPr lang="el-GR" sz="2400" dirty="0" smtClean="0"/>
              <a:t>ή </a:t>
            </a:r>
            <a:r>
              <a:rPr lang="en-US" sz="2400" dirty="0" err="1" smtClean="0"/>
              <a:t>Osteocalsin</a:t>
            </a:r>
            <a:r>
              <a:rPr lang="en-US" sz="2400" dirty="0" smtClean="0"/>
              <a:t> </a:t>
            </a:r>
            <a:r>
              <a:rPr lang="el-GR" sz="2400" dirty="0" smtClean="0"/>
              <a:t>ή </a:t>
            </a:r>
            <a:r>
              <a:rPr lang="en-US" sz="2400" dirty="0" smtClean="0"/>
              <a:t>OCN: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en-US" sz="2400" dirty="0" smtClean="0"/>
              <a:t>To 1/3 </a:t>
            </a:r>
            <a:r>
              <a:rPr lang="el-GR" sz="2400" dirty="0" smtClean="0"/>
              <a:t>είναι το άθικτο μόριο (</a:t>
            </a:r>
            <a:r>
              <a:rPr lang="en-US" sz="2400" dirty="0" smtClean="0"/>
              <a:t>intact </a:t>
            </a:r>
            <a:r>
              <a:rPr lang="en-US" sz="2400" dirty="0" err="1" smtClean="0"/>
              <a:t>Osteocalsin</a:t>
            </a:r>
            <a:r>
              <a:rPr lang="en-US" sz="2400" dirty="0" smtClean="0"/>
              <a:t> </a:t>
            </a:r>
            <a:r>
              <a:rPr lang="el-GR" sz="2400" dirty="0" smtClean="0"/>
              <a:t>ή </a:t>
            </a:r>
            <a:r>
              <a:rPr lang="en-US" sz="2400" dirty="0" err="1" smtClean="0"/>
              <a:t>iOCN</a:t>
            </a:r>
            <a:r>
              <a:rPr lang="en-US" sz="2400" dirty="0" smtClean="0"/>
              <a:t>)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l-GR" sz="2400" dirty="0" smtClean="0"/>
              <a:t>Το 1/3 είναι ένα μεγάλο </a:t>
            </a:r>
            <a:r>
              <a:rPr lang="el-GR" sz="2400" dirty="0" err="1" smtClean="0"/>
              <a:t>αμινο</a:t>
            </a:r>
            <a:r>
              <a:rPr lang="el-GR" sz="2400" dirty="0" smtClean="0"/>
              <a:t>-τελικό τεμάχιο</a:t>
            </a:r>
            <a:r>
              <a:rPr lang="en-US" sz="2400" dirty="0" smtClean="0"/>
              <a:t> (N-MID OCN)</a:t>
            </a:r>
            <a:endParaRPr lang="el-GR" sz="2400" dirty="0" smtClean="0"/>
          </a:p>
          <a:p>
            <a:pPr marL="635000" lvl="1" indent="-177800">
              <a:buFont typeface="Arial" pitchFamily="34" charset="0"/>
              <a:buChar char="•"/>
            </a:pPr>
            <a:r>
              <a:rPr lang="el-GR" sz="2400" dirty="0" smtClean="0"/>
              <a:t>Το 1/3 αποτελείται από μικρότερα τεμάχια.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49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Οστεοπόρωση και </a:t>
            </a:r>
            <a:r>
              <a:rPr lang="el-GR" b="1" dirty="0" err="1" smtClean="0">
                <a:solidFill>
                  <a:srgbClr val="C00000"/>
                </a:solidFill>
              </a:rPr>
              <a:t>οστεοπενία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95536" y="1556792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Οστεοπόρωση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  <a:r>
              <a:rPr lang="en-US" sz="2400" dirty="0" smtClean="0"/>
              <a:t>H </a:t>
            </a:r>
            <a:r>
              <a:rPr lang="el-GR" sz="2400" dirty="0" smtClean="0"/>
              <a:t>μείωση της οστικής μάζας (του οργανικού μέρους του οστού) με φυσιολογικό μεταβολισμό ασβεστίου και φωσφόρου. Το οστό παρουσιάζει </a:t>
            </a:r>
            <a:r>
              <a:rPr lang="el-GR" sz="2400" b="1" dirty="0" smtClean="0"/>
              <a:t>αυξημένη ευθραυστότητα </a:t>
            </a:r>
            <a:r>
              <a:rPr lang="el-GR" sz="2400" dirty="0" smtClean="0"/>
              <a:t>και αυξημένο κίνδυνο για κατάγματα.</a:t>
            </a:r>
          </a:p>
          <a:p>
            <a:endParaRPr lang="el-GR" sz="2400" dirty="0" smtClean="0"/>
          </a:p>
          <a:p>
            <a:r>
              <a:rPr lang="el-GR" sz="2400" b="1" dirty="0" err="1" smtClean="0">
                <a:solidFill>
                  <a:srgbClr val="C00000"/>
                </a:solidFill>
              </a:rPr>
              <a:t>Οστεοπενία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  <a:r>
              <a:rPr lang="el-GR" sz="2400" b="1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Η μείωση της οστικής μάζας όπως στην οστεοπόρωση με την διαφορά ότι δεν αυξάνει σημαντικά η ευθραυστότητα.</a:t>
            </a:r>
            <a:endParaRPr lang="el-GR" sz="2400" dirty="0"/>
          </a:p>
        </p:txBody>
      </p:sp>
      <p:pic>
        <p:nvPicPr>
          <p:cNvPr id="26626" name="Picture 2" descr="Οστεοπόρω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510310"/>
            <a:ext cx="2016224" cy="1999561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δείκτες οστικής παραγωγής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Η </a:t>
            </a:r>
            <a:r>
              <a:rPr lang="el-GR" b="1" dirty="0" err="1" smtClean="0">
                <a:solidFill>
                  <a:srgbClr val="C00000"/>
                </a:solidFill>
              </a:rPr>
              <a:t>οστεοκαλσίνη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(</a:t>
            </a:r>
            <a:r>
              <a:rPr lang="el-GR" sz="3600" dirty="0" smtClean="0">
                <a:solidFill>
                  <a:srgbClr val="C00000"/>
                </a:solidFill>
              </a:rPr>
              <a:t>5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l-GR" sz="3600" dirty="0" smtClean="0">
                <a:solidFill>
                  <a:srgbClr val="C00000"/>
                </a:solidFill>
              </a:rPr>
              <a:t>από 5)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539552" y="1556792"/>
            <a:ext cx="8136904" cy="1563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200" b="1" dirty="0" smtClean="0">
                <a:solidFill>
                  <a:srgbClr val="C00000"/>
                </a:solidFill>
              </a:rPr>
              <a:t>Τιμές αναφοράς </a:t>
            </a:r>
            <a:r>
              <a:rPr lang="el-GR" sz="2200" b="1" dirty="0" err="1" smtClean="0">
                <a:solidFill>
                  <a:srgbClr val="C00000"/>
                </a:solidFill>
              </a:rPr>
              <a:t>οστεοκαλσίνης</a:t>
            </a:r>
            <a:r>
              <a:rPr lang="el-GR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</a:rPr>
              <a:t>(eCLIA, Roche)</a:t>
            </a:r>
            <a:endParaRPr lang="el-GR" sz="2200" b="1" dirty="0" smtClean="0">
              <a:solidFill>
                <a:srgbClr val="C00000"/>
              </a:solidFill>
            </a:endParaRPr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200" dirty="0" smtClean="0"/>
              <a:t> Άνδρες</a:t>
            </a:r>
            <a:r>
              <a:rPr lang="en-US" sz="2200" dirty="0" smtClean="0"/>
              <a:t>: &lt; 6,40 </a:t>
            </a:r>
            <a:r>
              <a:rPr lang="el-GR" sz="2200" dirty="0" smtClean="0"/>
              <a:t>μ</a:t>
            </a:r>
            <a:r>
              <a:rPr lang="en-US" sz="2200" dirty="0" smtClean="0"/>
              <a:t>g/mL  </a:t>
            </a:r>
            <a:endParaRPr lang="el-GR" sz="2200" dirty="0" smtClean="0"/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200" dirty="0" smtClean="0"/>
              <a:t> Γυναίκες</a:t>
            </a:r>
            <a:r>
              <a:rPr lang="en-US" sz="2200" dirty="0" smtClean="0"/>
              <a:t>: &lt; 9,52 </a:t>
            </a:r>
            <a:r>
              <a:rPr lang="el-GR" sz="2200" dirty="0" smtClean="0"/>
              <a:t>μ</a:t>
            </a:r>
            <a:r>
              <a:rPr lang="en-US" sz="2200" dirty="0" smtClean="0"/>
              <a:t>g/mL </a:t>
            </a:r>
            <a:endParaRPr lang="el-GR" sz="2200" b="1" dirty="0" smtClean="0">
              <a:solidFill>
                <a:srgbClr val="C00000"/>
              </a:solidFill>
            </a:endParaRPr>
          </a:p>
        </p:txBody>
      </p:sp>
      <p:pic>
        <p:nvPicPr>
          <p:cNvPr id="38913" name="Picture 1" descr="http://www.medisyn.eu/images/tiny_mce/fema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" cy="152400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611560" y="3356992"/>
            <a:ext cx="79208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C00000"/>
                </a:solidFill>
              </a:rPr>
              <a:t>O </a:t>
            </a:r>
            <a:r>
              <a:rPr lang="el-GR" sz="2200" b="1" dirty="0" smtClean="0">
                <a:solidFill>
                  <a:srgbClr val="C00000"/>
                </a:solidFill>
              </a:rPr>
              <a:t>προσδιορισμός γίνεται με </a:t>
            </a:r>
            <a:r>
              <a:rPr lang="en-US" sz="2200" b="1" dirty="0" smtClean="0">
                <a:solidFill>
                  <a:srgbClr val="C00000"/>
                </a:solidFill>
              </a:rPr>
              <a:t>ELISA, CIA, RIA</a:t>
            </a:r>
            <a:r>
              <a:rPr lang="en-US" sz="2200" dirty="0" smtClean="0"/>
              <a:t>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l-GR" sz="2200" dirty="0" smtClean="0"/>
              <a:t>Κάθε </a:t>
            </a:r>
            <a:r>
              <a:rPr lang="en-US" sz="2200" dirty="0" smtClean="0"/>
              <a:t>Kit </a:t>
            </a:r>
            <a:r>
              <a:rPr lang="el-GR" sz="2200" dirty="0" smtClean="0"/>
              <a:t>χρησιμοποιεί διαφορετικά αντισώματα που ενώνονται με το άθικτο μόριο ή το </a:t>
            </a:r>
            <a:r>
              <a:rPr lang="el-GR" sz="2200" dirty="0" err="1" smtClean="0"/>
              <a:t>αμινο</a:t>
            </a:r>
            <a:r>
              <a:rPr lang="el-GR" sz="2200" dirty="0" smtClean="0"/>
              <a:t>-τελικό τεμάχιο.</a:t>
            </a:r>
          </a:p>
          <a:p>
            <a:pPr marL="177800" indent="-177800">
              <a:buFont typeface="Arial" pitchFamily="34" charset="0"/>
              <a:buChar char="•"/>
            </a:pPr>
            <a:endParaRPr lang="el-GR" sz="22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l-GR" sz="2200" dirty="0" smtClean="0"/>
              <a:t>Π.χ. </a:t>
            </a:r>
            <a:r>
              <a:rPr lang="en-US" sz="2200" dirty="0" smtClean="0"/>
              <a:t>O</a:t>
            </a:r>
            <a:r>
              <a:rPr lang="el-GR" sz="2200" dirty="0" smtClean="0"/>
              <a:t>ι αναλυτές </a:t>
            </a:r>
            <a:r>
              <a:rPr lang="en-US" sz="2200" dirty="0" err="1" smtClean="0"/>
              <a:t>Cobas</a:t>
            </a:r>
            <a:r>
              <a:rPr lang="en-US" sz="2200" dirty="0" smtClean="0"/>
              <a:t>, </a:t>
            </a:r>
            <a:r>
              <a:rPr lang="en-US" sz="2200" dirty="0" err="1" smtClean="0"/>
              <a:t>Elecsys</a:t>
            </a:r>
            <a:r>
              <a:rPr lang="en-US" sz="2200" dirty="0" smtClean="0"/>
              <a:t> </a:t>
            </a:r>
            <a:r>
              <a:rPr lang="el-GR" sz="2200" dirty="0" smtClean="0"/>
              <a:t>μετρούν την </a:t>
            </a:r>
            <a:r>
              <a:rPr lang="en-US" sz="2200" dirty="0" smtClean="0"/>
              <a:t>N-MID OCN</a:t>
            </a:r>
          </a:p>
          <a:p>
            <a:pPr marL="177800" indent="-177800"/>
            <a:r>
              <a:rPr lang="en-US" sz="2200" dirty="0" smtClean="0"/>
              <a:t>           O</a:t>
            </a:r>
            <a:r>
              <a:rPr lang="el-GR" sz="2200" dirty="0" smtClean="0"/>
              <a:t>ι αναλυτές </a:t>
            </a:r>
            <a:r>
              <a:rPr lang="en-US" sz="2200" dirty="0" smtClean="0"/>
              <a:t>Centaur, </a:t>
            </a:r>
            <a:r>
              <a:rPr lang="en-US" sz="2200" dirty="0" err="1" smtClean="0"/>
              <a:t>immulite</a:t>
            </a:r>
            <a:r>
              <a:rPr lang="en-US" sz="2200" dirty="0" smtClean="0"/>
              <a:t> </a:t>
            </a:r>
            <a:r>
              <a:rPr lang="el-GR" sz="2200" dirty="0" smtClean="0"/>
              <a:t>μετρούν την </a:t>
            </a:r>
            <a:r>
              <a:rPr lang="en-US" sz="2200" dirty="0" err="1" smtClean="0"/>
              <a:t>iOCN</a:t>
            </a:r>
            <a:r>
              <a:rPr lang="en-US" sz="2200" dirty="0" smtClean="0"/>
              <a:t> </a:t>
            </a:r>
          </a:p>
          <a:p>
            <a:pPr marL="177800" indent="-177800">
              <a:buFont typeface="Arial" pitchFamily="34" charset="0"/>
              <a:buChar char="•"/>
            </a:pPr>
            <a:endParaRPr lang="el-GR" sz="2200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δείκτες οστικής παραγωγής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Οστικό κλάσμα της </a:t>
            </a:r>
            <a:r>
              <a:rPr lang="en-US" b="1" dirty="0" smtClean="0">
                <a:solidFill>
                  <a:srgbClr val="C00000"/>
                </a:solidFill>
              </a:rPr>
              <a:t>ALP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(1 </a:t>
            </a:r>
            <a:r>
              <a:rPr lang="el-GR" sz="3600" dirty="0" smtClean="0">
                <a:solidFill>
                  <a:srgbClr val="C00000"/>
                </a:solidFill>
              </a:rPr>
              <a:t>από 4)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467544" y="1700808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l-GR" sz="2200" dirty="0" smtClean="0"/>
              <a:t>Ως ένζυμο καταλύει την αλκαλική υδρόλυση των </a:t>
            </a:r>
            <a:r>
              <a:rPr lang="el-GR" sz="2200" dirty="0" err="1" smtClean="0"/>
              <a:t>μονοφωσφορικών</a:t>
            </a:r>
            <a:r>
              <a:rPr lang="el-GR" sz="2200" dirty="0" smtClean="0"/>
              <a:t> </a:t>
            </a:r>
            <a:r>
              <a:rPr lang="el-GR" sz="2200" dirty="0" err="1" smtClean="0"/>
              <a:t>εστερικών</a:t>
            </a:r>
            <a:r>
              <a:rPr lang="el-GR" sz="2200" dirty="0" smtClean="0"/>
              <a:t> ομάδων και βρίσκεται στο</a:t>
            </a:r>
            <a:r>
              <a:rPr lang="en-US" sz="2200" dirty="0" smtClean="0"/>
              <a:t>: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el-GR" sz="2200" dirty="0" smtClean="0"/>
              <a:t>Εντερικό επιθήλιο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el-GR" sz="2200" dirty="0" smtClean="0"/>
              <a:t>Νεφρικά σωληνάρια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el-GR" sz="2200" dirty="0" smtClean="0"/>
              <a:t>Ήπαρ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el-GR" sz="2200" dirty="0" smtClean="0"/>
              <a:t>Οστά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el-GR" sz="2200" dirty="0" smtClean="0"/>
              <a:t>Πλακούντα</a:t>
            </a:r>
          </a:p>
          <a:p>
            <a:pPr marL="0" lvl="1"/>
            <a:r>
              <a:rPr lang="el-GR" sz="2200" dirty="0" smtClean="0"/>
              <a:t>Σε φυσιολογικές συνθήκες η συγκέντρωση του οστικού και ηπατικού </a:t>
            </a:r>
            <a:r>
              <a:rPr lang="el-GR" sz="2200" dirty="0" err="1" smtClean="0"/>
              <a:t>ισοενζύμου</a:t>
            </a:r>
            <a:r>
              <a:rPr lang="el-GR" sz="2200" dirty="0" smtClean="0"/>
              <a:t> είναι 1</a:t>
            </a:r>
            <a:r>
              <a:rPr lang="en-US" sz="2200" dirty="0" smtClean="0"/>
              <a:t>:1.</a:t>
            </a:r>
          </a:p>
          <a:p>
            <a:pPr marL="0" lvl="1"/>
            <a:endParaRPr lang="en-US" sz="2200" dirty="0" smtClean="0"/>
          </a:p>
          <a:p>
            <a:pPr marL="0" lvl="1"/>
            <a:r>
              <a:rPr lang="en-US" sz="2200" dirty="0" smtClean="0"/>
              <a:t>H ALP </a:t>
            </a:r>
            <a:r>
              <a:rPr lang="el-GR" sz="2200" dirty="0" smtClean="0"/>
              <a:t>συμμετέχει στην </a:t>
            </a:r>
            <a:r>
              <a:rPr lang="el-GR" sz="2200" b="1" dirty="0" err="1" smtClean="0">
                <a:solidFill>
                  <a:srgbClr val="C00000"/>
                </a:solidFill>
              </a:rPr>
              <a:t>μετάλλωση</a:t>
            </a:r>
            <a:r>
              <a:rPr lang="el-GR" sz="2200" b="1" dirty="0" smtClean="0">
                <a:solidFill>
                  <a:srgbClr val="C00000"/>
                </a:solidFill>
              </a:rPr>
              <a:t> των οστών </a:t>
            </a:r>
            <a:r>
              <a:rPr lang="el-GR" sz="2200" dirty="0" smtClean="0"/>
              <a:t>και αυξάνει φυσιολογικά κατά την εφηβεία.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51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δείκτες οστικής παραγωγής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Οστικό κλάσμα της </a:t>
            </a:r>
            <a:r>
              <a:rPr lang="en-US" b="1" dirty="0" smtClean="0">
                <a:solidFill>
                  <a:srgbClr val="C00000"/>
                </a:solidFill>
              </a:rPr>
              <a:t>ALP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(</a:t>
            </a:r>
            <a:r>
              <a:rPr lang="el-GR" sz="3600" dirty="0" smtClean="0">
                <a:solidFill>
                  <a:srgbClr val="C00000"/>
                </a:solidFill>
              </a:rPr>
              <a:t>2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l-GR" sz="3600" dirty="0" smtClean="0">
                <a:solidFill>
                  <a:srgbClr val="C00000"/>
                </a:solidFill>
              </a:rPr>
              <a:t>από 4)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467544" y="1700808"/>
            <a:ext cx="7920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sz="2200" dirty="0" smtClean="0"/>
              <a:t>To </a:t>
            </a:r>
            <a:r>
              <a:rPr lang="el-GR" sz="2200" dirty="0" smtClean="0"/>
              <a:t>μόριο της </a:t>
            </a:r>
            <a:r>
              <a:rPr lang="en-US" sz="2200" dirty="0" smtClean="0"/>
              <a:t>ALP </a:t>
            </a:r>
            <a:r>
              <a:rPr lang="el-GR" sz="2200" dirty="0" smtClean="0"/>
              <a:t>είναι τετραμερές. Συνδέεται με την κυτταρική μεμβράνη των οστεοβλαστών με την </a:t>
            </a:r>
            <a:r>
              <a:rPr lang="el-GR" sz="2200" dirty="0" err="1" smtClean="0"/>
              <a:t>ινοσιτόλη</a:t>
            </a:r>
            <a:r>
              <a:rPr lang="el-GR" sz="2200" dirty="0" smtClean="0"/>
              <a:t> (μέσω της </a:t>
            </a:r>
            <a:r>
              <a:rPr lang="en-US" sz="2200" dirty="0" smtClean="0"/>
              <a:t>DAG: </a:t>
            </a:r>
            <a:r>
              <a:rPr lang="el-GR" sz="2200" dirty="0" err="1" smtClean="0"/>
              <a:t>γλυκονικός</a:t>
            </a:r>
            <a:r>
              <a:rPr lang="el-GR" sz="2200" dirty="0" smtClean="0"/>
              <a:t> εστέρας της </a:t>
            </a:r>
            <a:r>
              <a:rPr lang="el-GR" sz="2200" dirty="0" err="1" smtClean="0"/>
              <a:t>γλυκοσυλφωσφατιδυλινοσιτόλη</a:t>
            </a:r>
            <a:r>
              <a:rPr lang="el-GR" sz="2200" dirty="0" smtClean="0"/>
              <a:t>).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l-GR" sz="2200" dirty="0" smtClean="0"/>
              <a:t>Στη συνέχεια η οστική </a:t>
            </a:r>
            <a:r>
              <a:rPr lang="en-US" sz="2200" dirty="0" smtClean="0"/>
              <a:t>ALP </a:t>
            </a:r>
            <a:r>
              <a:rPr lang="el-GR" sz="2200" dirty="0" smtClean="0"/>
              <a:t>απελευθερώνεται από την κυτταρική μεμβράνη μέσω της </a:t>
            </a:r>
            <a:r>
              <a:rPr lang="en-US" sz="2200" dirty="0" smtClean="0"/>
              <a:t>PLD: </a:t>
            </a:r>
            <a:r>
              <a:rPr lang="el-GR" sz="2200" dirty="0" err="1" smtClean="0"/>
              <a:t>φωσφολιπάσης</a:t>
            </a:r>
            <a:r>
              <a:rPr lang="el-GR" sz="2200" dirty="0" smtClean="0"/>
              <a:t> </a:t>
            </a:r>
            <a:r>
              <a:rPr lang="en-US" sz="2200" dirty="0" smtClean="0"/>
              <a:t>D.</a:t>
            </a:r>
            <a:endParaRPr lang="el-GR" sz="2200" dirty="0" smtClean="0"/>
          </a:p>
          <a:p>
            <a:pPr marL="635000" lvl="1" indent="-177800">
              <a:buFont typeface="Arial" pitchFamily="34" charset="0"/>
              <a:buChar char="•"/>
            </a:pPr>
            <a:endParaRPr lang="el-GR" sz="2200" dirty="0" smtClean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52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645024"/>
            <a:ext cx="4608512" cy="302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δείκτες οστικής παραγωγής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Οστικό κλάσμα της </a:t>
            </a:r>
            <a:r>
              <a:rPr lang="en-US" b="1" dirty="0" smtClean="0">
                <a:solidFill>
                  <a:srgbClr val="C00000"/>
                </a:solidFill>
              </a:rPr>
              <a:t>ALP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(3 </a:t>
            </a:r>
            <a:r>
              <a:rPr lang="el-GR" sz="3600" dirty="0" smtClean="0">
                <a:solidFill>
                  <a:srgbClr val="C00000"/>
                </a:solidFill>
              </a:rPr>
              <a:t>από 4)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467544" y="1700808"/>
            <a:ext cx="79208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200" dirty="0" smtClean="0"/>
              <a:t>Στην κυκλοφορία η </a:t>
            </a:r>
            <a:r>
              <a:rPr lang="en-US" sz="2200" dirty="0" smtClean="0"/>
              <a:t>ALP </a:t>
            </a:r>
            <a:r>
              <a:rPr lang="el-GR" sz="2200" dirty="0" smtClean="0"/>
              <a:t>κυκλοφορεί ως ελεύθερο διαλυτό διμερές και ως δεσμευμένη αδιάλυτη μορφή.</a:t>
            </a:r>
          </a:p>
          <a:p>
            <a:pPr marL="177800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200" dirty="0" smtClean="0"/>
              <a:t>Η ελεύθερη διαλυτή μορφή αποτελεί το 35 – 40% της ολικής </a:t>
            </a:r>
            <a:r>
              <a:rPr lang="en-US" sz="2200" dirty="0" smtClean="0"/>
              <a:t>ALP.</a:t>
            </a:r>
          </a:p>
          <a:p>
            <a:pPr marL="177800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 smtClean="0"/>
              <a:t>H </a:t>
            </a:r>
            <a:r>
              <a:rPr lang="el-GR" sz="2200" dirty="0" smtClean="0"/>
              <a:t>οστική </a:t>
            </a:r>
            <a:r>
              <a:rPr lang="en-US" sz="2200" dirty="0" smtClean="0"/>
              <a:t>ALP </a:t>
            </a:r>
            <a:r>
              <a:rPr lang="el-GR" sz="2200" dirty="0" smtClean="0"/>
              <a:t>καταλύει την υδρόλυση φωσφορικών εστέρων στην κυτταρική μεμβράνη των οστεοβλαστών προσφέροντας φωσφορικά άλατα για την </a:t>
            </a:r>
            <a:r>
              <a:rPr lang="el-GR" sz="2200" dirty="0" err="1" smtClean="0"/>
              <a:t>μετάλλωση</a:t>
            </a:r>
            <a:r>
              <a:rPr lang="el-GR" sz="2200" dirty="0" smtClean="0"/>
              <a:t> των οστών.</a:t>
            </a:r>
          </a:p>
          <a:p>
            <a:pPr marL="177800" indent="-177800">
              <a:spcBef>
                <a:spcPts val="1200"/>
              </a:spcBef>
              <a:buFont typeface="Arial" pitchFamily="34" charset="0"/>
              <a:buChar char="•"/>
            </a:pPr>
            <a:endParaRPr lang="el-GR" sz="2200" dirty="0" smtClean="0"/>
          </a:p>
          <a:p>
            <a:pPr marL="177800" indent="-177800">
              <a:spcBef>
                <a:spcPts val="1200"/>
              </a:spcBef>
              <a:buFont typeface="Arial" pitchFamily="34" charset="0"/>
              <a:buChar char="•"/>
            </a:pPr>
            <a:endParaRPr lang="el-GR" sz="2200" dirty="0" smtClean="0"/>
          </a:p>
          <a:p>
            <a:pPr marL="635000" lvl="1" indent="-177800">
              <a:buFont typeface="Arial" pitchFamily="34" charset="0"/>
              <a:buChar char="•"/>
            </a:pPr>
            <a:endParaRPr lang="el-GR" sz="2200" dirty="0" smtClean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53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δείκτες οστικής παραγωγής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Οστικό κλάσμα της </a:t>
            </a:r>
            <a:r>
              <a:rPr lang="en-US" b="1" dirty="0" smtClean="0">
                <a:solidFill>
                  <a:srgbClr val="C00000"/>
                </a:solidFill>
              </a:rPr>
              <a:t>ALP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(</a:t>
            </a:r>
            <a:r>
              <a:rPr lang="el-GR" sz="3600" dirty="0" smtClean="0">
                <a:solidFill>
                  <a:srgbClr val="C00000"/>
                </a:solidFill>
              </a:rPr>
              <a:t>4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l-GR" sz="3600" dirty="0" smtClean="0">
                <a:solidFill>
                  <a:srgbClr val="C00000"/>
                </a:solidFill>
              </a:rPr>
              <a:t>από 4)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54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683568" y="4581128"/>
            <a:ext cx="5289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C00000"/>
                </a:solidFill>
              </a:rPr>
              <a:t>Προσδιορίζεται με </a:t>
            </a:r>
            <a:r>
              <a:rPr lang="en-US" sz="2400" b="1" dirty="0" smtClean="0">
                <a:solidFill>
                  <a:srgbClr val="C00000"/>
                </a:solidFill>
              </a:rPr>
              <a:t>ELISA, RIA </a:t>
            </a:r>
            <a:r>
              <a:rPr lang="el-GR" sz="2400" b="1" dirty="0" smtClean="0">
                <a:solidFill>
                  <a:srgbClr val="C00000"/>
                </a:solidFill>
              </a:rPr>
              <a:t>και </a:t>
            </a:r>
            <a:r>
              <a:rPr lang="en-US" sz="2400" b="1" dirty="0" smtClean="0">
                <a:solidFill>
                  <a:srgbClr val="C00000"/>
                </a:solidFill>
              </a:rPr>
              <a:t>HPLC</a:t>
            </a:r>
            <a:endParaRPr lang="el-GR" sz="2400" b="1" dirty="0" smtClean="0">
              <a:solidFill>
                <a:srgbClr val="C0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39552" y="1772816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el-GR" sz="2400" b="1" dirty="0" smtClean="0">
                <a:solidFill>
                  <a:srgbClr val="C00000"/>
                </a:solidFill>
              </a:rPr>
              <a:t>Τιμές αναφοράς οστικού κλάσματος </a:t>
            </a:r>
            <a:r>
              <a:rPr lang="en-US" sz="2400" b="1" dirty="0" smtClean="0">
                <a:solidFill>
                  <a:srgbClr val="C00000"/>
                </a:solidFill>
              </a:rPr>
              <a:t>ALP </a:t>
            </a:r>
            <a:r>
              <a:rPr lang="el-GR" sz="2400" b="1" dirty="0" smtClean="0">
                <a:solidFill>
                  <a:srgbClr val="C00000"/>
                </a:solidFill>
              </a:rPr>
              <a:t>ή </a:t>
            </a:r>
            <a:r>
              <a:rPr lang="en-US" sz="2400" b="1" dirty="0" smtClean="0">
                <a:solidFill>
                  <a:srgbClr val="C00000"/>
                </a:solidFill>
              </a:rPr>
              <a:t>BSAP </a:t>
            </a:r>
            <a:r>
              <a:rPr lang="el-GR" sz="2400" b="1" dirty="0" smtClean="0">
                <a:solidFill>
                  <a:srgbClr val="C00000"/>
                </a:solidFill>
              </a:rPr>
              <a:t>ή αλλιώς </a:t>
            </a:r>
            <a:r>
              <a:rPr lang="el-GR" sz="2400" b="1" dirty="0" err="1" smtClean="0">
                <a:solidFill>
                  <a:srgbClr val="C00000"/>
                </a:solidFill>
              </a:rPr>
              <a:t>Οστάση</a:t>
            </a:r>
            <a:endParaRPr lang="el-GR" sz="2400" b="1" dirty="0" smtClean="0">
              <a:solidFill>
                <a:srgbClr val="C00000"/>
              </a:solidFill>
            </a:endParaRPr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 smtClean="0"/>
              <a:t>8 – 67% της ολικής ή 24 – 1465 </a:t>
            </a:r>
            <a:r>
              <a:rPr lang="en-US" sz="2400" dirty="0" smtClean="0"/>
              <a:t>U/L</a:t>
            </a:r>
            <a:endParaRPr lang="el-GR" sz="2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δείκτες οστικής παραγωγής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b="1" dirty="0" err="1" smtClean="0">
                <a:solidFill>
                  <a:srgbClr val="C00000"/>
                </a:solidFill>
              </a:rPr>
              <a:t>Προπεπτίδια</a:t>
            </a:r>
            <a:r>
              <a:rPr lang="el-GR" b="1" dirty="0" smtClean="0">
                <a:solidFill>
                  <a:srgbClr val="C00000"/>
                </a:solidFill>
              </a:rPr>
              <a:t> του </a:t>
            </a:r>
            <a:r>
              <a:rPr lang="el-GR" b="1" dirty="0" err="1" smtClean="0">
                <a:solidFill>
                  <a:srgbClr val="C00000"/>
                </a:solidFill>
              </a:rPr>
              <a:t>προκαλλογόνου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(1 </a:t>
            </a:r>
            <a:r>
              <a:rPr lang="el-GR" sz="3600" dirty="0" smtClean="0">
                <a:solidFill>
                  <a:srgbClr val="C00000"/>
                </a:solidFill>
              </a:rPr>
              <a:t>από </a:t>
            </a:r>
            <a:r>
              <a:rPr lang="en-US" sz="3600" dirty="0" smtClean="0">
                <a:solidFill>
                  <a:srgbClr val="C00000"/>
                </a:solidFill>
              </a:rPr>
              <a:t>4</a:t>
            </a:r>
            <a:r>
              <a:rPr lang="el-GR" sz="3600" dirty="0" smtClean="0">
                <a:solidFill>
                  <a:srgbClr val="C00000"/>
                </a:solidFill>
              </a:rPr>
              <a:t>)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467544" y="1700808"/>
            <a:ext cx="792088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endParaRPr lang="el-GR" sz="2200" dirty="0" smtClean="0"/>
          </a:p>
          <a:p>
            <a:pPr marL="177800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200" dirty="0" smtClean="0"/>
              <a:t>Το κολλαγόνο τύπου Ι βρίσκεται στο μαλακό συνδετικό ιστό και στα οστά όπου αποτελεί το 90% της οργανικής τους ουσίας.</a:t>
            </a:r>
          </a:p>
          <a:p>
            <a:pPr marL="177800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200" dirty="0" smtClean="0"/>
              <a:t>Προέρχεται από το </a:t>
            </a:r>
            <a:r>
              <a:rPr lang="el-GR" sz="2200" dirty="0" err="1" smtClean="0"/>
              <a:t>προκολλαγόνο</a:t>
            </a:r>
            <a:r>
              <a:rPr lang="el-GR" sz="2200" dirty="0" smtClean="0"/>
              <a:t> τύπου Ι το οποίο εκκρίνεται από τους </a:t>
            </a:r>
            <a:r>
              <a:rPr lang="el-GR" sz="2200" dirty="0" err="1" smtClean="0"/>
              <a:t>ινοβλάστες</a:t>
            </a:r>
            <a:r>
              <a:rPr lang="el-GR" sz="2200" dirty="0" smtClean="0"/>
              <a:t> και τους οστεοβλάστες. </a:t>
            </a:r>
          </a:p>
          <a:p>
            <a:pPr marL="177800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200" dirty="0" smtClean="0"/>
              <a:t>Το </a:t>
            </a:r>
            <a:r>
              <a:rPr lang="el-GR" sz="2200" dirty="0" err="1" smtClean="0"/>
              <a:t>προκαλλογόνο</a:t>
            </a:r>
            <a:r>
              <a:rPr lang="el-GR" sz="2200" dirty="0" smtClean="0"/>
              <a:t> τύπου Ι περιέχει </a:t>
            </a:r>
            <a:r>
              <a:rPr lang="el-GR" sz="2200" dirty="0" err="1" smtClean="0"/>
              <a:t>αμινοτελικές</a:t>
            </a:r>
            <a:r>
              <a:rPr lang="el-GR" sz="2200" dirty="0" smtClean="0"/>
              <a:t> και </a:t>
            </a:r>
            <a:r>
              <a:rPr lang="el-GR" sz="2200" dirty="0" err="1" smtClean="0"/>
              <a:t>καρβοξυτελικές</a:t>
            </a:r>
            <a:r>
              <a:rPr lang="el-GR" sz="2200" dirty="0" smtClean="0"/>
              <a:t> προεκτάσεις</a:t>
            </a:r>
            <a:r>
              <a:rPr lang="en-US" sz="2200" dirty="0" smtClean="0"/>
              <a:t> </a:t>
            </a:r>
            <a:r>
              <a:rPr lang="el-GR" sz="2200" dirty="0" smtClean="0"/>
              <a:t>που ονομάζονται</a:t>
            </a:r>
            <a:r>
              <a:rPr lang="en-US" sz="2200" dirty="0" smtClean="0"/>
              <a:t>:</a:t>
            </a:r>
          </a:p>
          <a:p>
            <a:pPr marL="635000" lvl="1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200" b="1" dirty="0" err="1" smtClean="0">
                <a:solidFill>
                  <a:srgbClr val="C00000"/>
                </a:solidFill>
              </a:rPr>
              <a:t>Αμινοτελικό</a:t>
            </a:r>
            <a:r>
              <a:rPr lang="el-GR" sz="2200" b="1" dirty="0" smtClean="0">
                <a:solidFill>
                  <a:srgbClr val="C00000"/>
                </a:solidFill>
              </a:rPr>
              <a:t> </a:t>
            </a:r>
            <a:r>
              <a:rPr lang="el-GR" sz="2200" b="1" dirty="0" err="1" smtClean="0">
                <a:solidFill>
                  <a:srgbClr val="C00000"/>
                </a:solidFill>
              </a:rPr>
              <a:t>προπεπτίδιο</a:t>
            </a:r>
            <a:r>
              <a:rPr lang="el-GR" sz="2200" b="1" dirty="0" smtClean="0">
                <a:solidFill>
                  <a:srgbClr val="C00000"/>
                </a:solidFill>
              </a:rPr>
              <a:t> του </a:t>
            </a:r>
            <a:r>
              <a:rPr lang="el-GR" sz="2200" b="1" dirty="0" err="1" smtClean="0">
                <a:solidFill>
                  <a:srgbClr val="C00000"/>
                </a:solidFill>
              </a:rPr>
              <a:t>προκολλαγόνου</a:t>
            </a:r>
            <a:r>
              <a:rPr lang="el-GR" sz="2200" b="1" dirty="0" smtClean="0">
                <a:solidFill>
                  <a:srgbClr val="C00000"/>
                </a:solidFill>
              </a:rPr>
              <a:t> τύπου Ι (</a:t>
            </a:r>
            <a:r>
              <a:rPr lang="en-US" sz="2200" b="1" dirty="0" smtClean="0">
                <a:solidFill>
                  <a:srgbClr val="C00000"/>
                </a:solidFill>
              </a:rPr>
              <a:t>PINP)</a:t>
            </a:r>
          </a:p>
          <a:p>
            <a:pPr marL="635000" lvl="1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200" b="1" dirty="0" err="1" smtClean="0">
                <a:solidFill>
                  <a:srgbClr val="C00000"/>
                </a:solidFill>
              </a:rPr>
              <a:t>Καρβοξυτελικό</a:t>
            </a:r>
            <a:r>
              <a:rPr lang="el-GR" sz="2200" b="1" dirty="0" smtClean="0">
                <a:solidFill>
                  <a:srgbClr val="C00000"/>
                </a:solidFill>
              </a:rPr>
              <a:t> </a:t>
            </a:r>
            <a:r>
              <a:rPr lang="el-GR" sz="2200" b="1" dirty="0" err="1" smtClean="0">
                <a:solidFill>
                  <a:srgbClr val="C00000"/>
                </a:solidFill>
              </a:rPr>
              <a:t>προπεπτίδιο</a:t>
            </a:r>
            <a:r>
              <a:rPr lang="el-GR" sz="2200" b="1" dirty="0" smtClean="0">
                <a:solidFill>
                  <a:srgbClr val="C00000"/>
                </a:solidFill>
              </a:rPr>
              <a:t> του </a:t>
            </a:r>
            <a:r>
              <a:rPr lang="el-GR" sz="2200" b="1" dirty="0" err="1" smtClean="0">
                <a:solidFill>
                  <a:srgbClr val="C00000"/>
                </a:solidFill>
              </a:rPr>
              <a:t>προκολλαγόνου</a:t>
            </a:r>
            <a:r>
              <a:rPr lang="el-GR" sz="2200" b="1" dirty="0" smtClean="0">
                <a:solidFill>
                  <a:srgbClr val="C00000"/>
                </a:solidFill>
              </a:rPr>
              <a:t> τύπου Ι (</a:t>
            </a:r>
            <a:r>
              <a:rPr lang="en-US" sz="2200" b="1" dirty="0" smtClean="0">
                <a:solidFill>
                  <a:srgbClr val="C00000"/>
                </a:solidFill>
              </a:rPr>
              <a:t>PICP)</a:t>
            </a:r>
            <a:r>
              <a:rPr lang="el-GR" sz="22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55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δείκτες οστικής παραγωγής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b="1" dirty="0" err="1" smtClean="0">
                <a:solidFill>
                  <a:srgbClr val="C00000"/>
                </a:solidFill>
              </a:rPr>
              <a:t>Προπεπτίδια</a:t>
            </a:r>
            <a:r>
              <a:rPr lang="el-GR" b="1" dirty="0" smtClean="0">
                <a:solidFill>
                  <a:srgbClr val="C00000"/>
                </a:solidFill>
              </a:rPr>
              <a:t> του </a:t>
            </a:r>
            <a:r>
              <a:rPr lang="el-GR" b="1" dirty="0" err="1" smtClean="0">
                <a:solidFill>
                  <a:srgbClr val="C00000"/>
                </a:solidFill>
              </a:rPr>
              <a:t>προκαλλογόνου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(2 </a:t>
            </a:r>
            <a:r>
              <a:rPr lang="el-GR" sz="3600" dirty="0" smtClean="0">
                <a:solidFill>
                  <a:srgbClr val="C00000"/>
                </a:solidFill>
              </a:rPr>
              <a:t>από </a:t>
            </a:r>
            <a:r>
              <a:rPr lang="en-US" sz="3600" dirty="0" smtClean="0">
                <a:solidFill>
                  <a:srgbClr val="C00000"/>
                </a:solidFill>
              </a:rPr>
              <a:t>4</a:t>
            </a:r>
            <a:r>
              <a:rPr lang="el-GR" sz="3600" dirty="0" smtClean="0">
                <a:solidFill>
                  <a:srgbClr val="C00000"/>
                </a:solidFill>
              </a:rPr>
              <a:t>)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56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https://medicalnotebook.files.wordpress.com/2012/12/collagen_structure.gif?w=7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17440"/>
            <a:ext cx="432048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δείκτες οστικής παραγωγής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b="1" dirty="0" err="1" smtClean="0">
                <a:solidFill>
                  <a:srgbClr val="C00000"/>
                </a:solidFill>
              </a:rPr>
              <a:t>Προπεπτίδια</a:t>
            </a:r>
            <a:r>
              <a:rPr lang="el-GR" b="1" dirty="0" smtClean="0">
                <a:solidFill>
                  <a:srgbClr val="C00000"/>
                </a:solidFill>
              </a:rPr>
              <a:t> του </a:t>
            </a:r>
            <a:r>
              <a:rPr lang="el-GR" b="1" dirty="0" err="1" smtClean="0">
                <a:solidFill>
                  <a:srgbClr val="C00000"/>
                </a:solidFill>
              </a:rPr>
              <a:t>προκαλλογόνου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(3 </a:t>
            </a:r>
            <a:r>
              <a:rPr lang="el-GR" sz="3600" dirty="0" smtClean="0">
                <a:solidFill>
                  <a:srgbClr val="C00000"/>
                </a:solidFill>
              </a:rPr>
              <a:t>από </a:t>
            </a:r>
            <a:r>
              <a:rPr lang="en-US" sz="3600" dirty="0" smtClean="0">
                <a:solidFill>
                  <a:srgbClr val="C00000"/>
                </a:solidFill>
              </a:rPr>
              <a:t>4</a:t>
            </a:r>
            <a:r>
              <a:rPr lang="el-GR" sz="3600" dirty="0" smtClean="0">
                <a:solidFill>
                  <a:srgbClr val="C00000"/>
                </a:solidFill>
              </a:rPr>
              <a:t>)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57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611560" y="206084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 </a:t>
            </a:r>
            <a:r>
              <a:rPr lang="el-GR" sz="2400" dirty="0" smtClean="0"/>
              <a:t>δείκτης </a:t>
            </a:r>
            <a:r>
              <a:rPr lang="en-US" sz="2400" b="1" dirty="0" smtClean="0">
                <a:solidFill>
                  <a:srgbClr val="C00000"/>
                </a:solidFill>
              </a:rPr>
              <a:t>PINP </a:t>
            </a:r>
            <a:r>
              <a:rPr lang="el-GR" sz="2400" b="1" dirty="0" smtClean="0">
                <a:solidFill>
                  <a:srgbClr val="C00000"/>
                </a:solidFill>
              </a:rPr>
              <a:t>είναι πιο ευαίσθητος</a:t>
            </a:r>
            <a:r>
              <a:rPr lang="el-GR" sz="2400" dirty="0" smtClean="0"/>
              <a:t> σε σχέση με τον </a:t>
            </a:r>
            <a:r>
              <a:rPr lang="en-US" sz="2400" dirty="0" smtClean="0"/>
              <a:t>PICP </a:t>
            </a:r>
            <a:r>
              <a:rPr lang="el-GR" sz="2400" dirty="0" smtClean="0"/>
              <a:t>όσον αφορά την αύξηση και τον οστικό μεταβολισμό κατά την διαφοροποίηση του φύλου.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r>
              <a:rPr lang="el-GR" sz="2400" b="1" dirty="0" smtClean="0">
                <a:solidFill>
                  <a:srgbClr val="C00000"/>
                </a:solidFill>
              </a:rPr>
              <a:t>Ανιχνεύονται με </a:t>
            </a:r>
            <a:r>
              <a:rPr lang="en-US" sz="2400" b="1" dirty="0" smtClean="0">
                <a:solidFill>
                  <a:srgbClr val="C00000"/>
                </a:solidFill>
              </a:rPr>
              <a:t>ELISA, RIA, HPLC</a:t>
            </a:r>
            <a:endParaRPr lang="el-GR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δείκτες οστικής παραγωγής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b="1" dirty="0" err="1" smtClean="0">
                <a:solidFill>
                  <a:srgbClr val="C00000"/>
                </a:solidFill>
              </a:rPr>
              <a:t>Προπεπτίδια</a:t>
            </a:r>
            <a:r>
              <a:rPr lang="el-GR" b="1" dirty="0" smtClean="0">
                <a:solidFill>
                  <a:srgbClr val="C00000"/>
                </a:solidFill>
              </a:rPr>
              <a:t> του </a:t>
            </a:r>
            <a:r>
              <a:rPr lang="el-GR" b="1" dirty="0" err="1" smtClean="0">
                <a:solidFill>
                  <a:srgbClr val="C00000"/>
                </a:solidFill>
              </a:rPr>
              <a:t>προκαλλογόνου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(4 </a:t>
            </a:r>
            <a:r>
              <a:rPr lang="el-GR" sz="3600" dirty="0" smtClean="0">
                <a:solidFill>
                  <a:srgbClr val="C00000"/>
                </a:solidFill>
              </a:rPr>
              <a:t>από </a:t>
            </a:r>
            <a:r>
              <a:rPr lang="en-US" sz="3600" dirty="0" smtClean="0">
                <a:solidFill>
                  <a:srgbClr val="C00000"/>
                </a:solidFill>
              </a:rPr>
              <a:t>4</a:t>
            </a:r>
            <a:r>
              <a:rPr lang="el-GR" sz="3600" dirty="0" smtClean="0">
                <a:solidFill>
                  <a:srgbClr val="C00000"/>
                </a:solidFill>
              </a:rPr>
              <a:t>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539552" y="1556792"/>
            <a:ext cx="813690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PINP</a:t>
            </a:r>
            <a:r>
              <a:rPr lang="el-GR" sz="2000" b="1" dirty="0" smtClean="0">
                <a:solidFill>
                  <a:srgbClr val="C00000"/>
                </a:solidFill>
              </a:rPr>
              <a:t> ορού</a:t>
            </a:r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 Άνδρες</a:t>
            </a:r>
            <a:r>
              <a:rPr lang="en-US" sz="2000" dirty="0" smtClean="0"/>
              <a:t>: 49 – 463 </a:t>
            </a:r>
            <a:r>
              <a:rPr lang="el-GR" sz="2000" dirty="0" smtClean="0"/>
              <a:t>μ</a:t>
            </a:r>
            <a:r>
              <a:rPr lang="en-US" sz="2000" dirty="0" smtClean="0"/>
              <a:t>g/</a:t>
            </a:r>
            <a:r>
              <a:rPr lang="en-US" sz="2000" dirty="0" err="1" smtClean="0"/>
              <a:t>mmol</a:t>
            </a:r>
            <a:r>
              <a:rPr lang="en-US" sz="2000" dirty="0" smtClean="0"/>
              <a:t> </a:t>
            </a:r>
            <a:r>
              <a:rPr lang="el-GR" sz="2000" dirty="0" err="1" smtClean="0"/>
              <a:t>κρεατινίνης</a:t>
            </a:r>
            <a:r>
              <a:rPr lang="en-US" sz="2000" dirty="0" smtClean="0"/>
              <a:t>  </a:t>
            </a:r>
            <a:endParaRPr lang="el-GR" sz="2000" dirty="0" smtClean="0"/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 Γυναίκες</a:t>
            </a:r>
            <a:r>
              <a:rPr lang="en-US" sz="2000" dirty="0" smtClean="0"/>
              <a:t>: </a:t>
            </a:r>
            <a:r>
              <a:rPr lang="el-GR" sz="2000" dirty="0" smtClean="0"/>
              <a:t>45 – 1035 μ</a:t>
            </a:r>
            <a:r>
              <a:rPr lang="en-US" sz="2000" dirty="0" smtClean="0"/>
              <a:t>g/</a:t>
            </a:r>
            <a:r>
              <a:rPr lang="en-US" sz="2000" dirty="0" err="1" smtClean="0"/>
              <a:t>mmol</a:t>
            </a:r>
            <a:r>
              <a:rPr lang="en-US" sz="2000" dirty="0" smtClean="0"/>
              <a:t> </a:t>
            </a:r>
            <a:r>
              <a:rPr lang="el-GR" sz="2000" dirty="0" err="1" smtClean="0"/>
              <a:t>κρεατινίνης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>
              <a:lnSpc>
                <a:spcPct val="150000"/>
              </a:lnSpc>
            </a:pPr>
            <a:r>
              <a:rPr lang="el-GR" sz="2000" dirty="0" smtClean="0"/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PICP</a:t>
            </a:r>
            <a:r>
              <a:rPr lang="el-GR" sz="2000" b="1" dirty="0" smtClean="0">
                <a:solidFill>
                  <a:srgbClr val="C00000"/>
                </a:solidFill>
              </a:rPr>
              <a:t> ορού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 Άνδρες 30 - 49 ετών</a:t>
            </a:r>
            <a:r>
              <a:rPr lang="en-US" sz="2000" dirty="0" smtClean="0"/>
              <a:t>: 0,06 – 0,6 </a:t>
            </a:r>
            <a:r>
              <a:rPr lang="en-US" sz="2000" dirty="0" err="1" smtClean="0"/>
              <a:t>ng</a:t>
            </a:r>
            <a:r>
              <a:rPr lang="en-US" sz="2000" dirty="0" smtClean="0"/>
              <a:t>/mL  </a:t>
            </a:r>
            <a:endParaRPr lang="el-GR" sz="2000" dirty="0" smtClean="0"/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 Άνδρες </a:t>
            </a:r>
            <a:r>
              <a:rPr lang="en-US" sz="2000" dirty="0" smtClean="0"/>
              <a:t>50 – 70 </a:t>
            </a:r>
            <a:r>
              <a:rPr lang="el-GR" sz="2000" dirty="0" smtClean="0"/>
              <a:t>ετών</a:t>
            </a:r>
            <a:r>
              <a:rPr lang="en-US" sz="2000" dirty="0" smtClean="0"/>
              <a:t>: </a:t>
            </a:r>
            <a:r>
              <a:rPr lang="el-GR" sz="2000" dirty="0" smtClean="0"/>
              <a:t>0,08 – 0,7 ετών</a:t>
            </a:r>
            <a:r>
              <a:rPr lang="en-US" sz="2000" dirty="0" smtClean="0"/>
              <a:t> </a:t>
            </a:r>
            <a:r>
              <a:rPr lang="en-US" sz="2000" dirty="0" err="1" smtClean="0"/>
              <a:t>ng</a:t>
            </a:r>
            <a:r>
              <a:rPr lang="en-US" sz="2000" dirty="0" smtClean="0"/>
              <a:t>/mL </a:t>
            </a:r>
            <a:endParaRPr lang="el-GR" sz="2000" dirty="0" smtClean="0"/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 Άνδρες </a:t>
            </a:r>
            <a:r>
              <a:rPr lang="en-US" sz="2000" dirty="0" smtClean="0"/>
              <a:t>&gt; 70</a:t>
            </a:r>
            <a:r>
              <a:rPr lang="el-GR" sz="2000" dirty="0" smtClean="0"/>
              <a:t> ετών</a:t>
            </a:r>
            <a:r>
              <a:rPr lang="en-US" sz="2000" dirty="0" smtClean="0"/>
              <a:t>: 0,08 – 1,05 </a:t>
            </a:r>
            <a:r>
              <a:rPr lang="en-US" sz="2000" dirty="0" err="1" smtClean="0"/>
              <a:t>ng</a:t>
            </a:r>
            <a:r>
              <a:rPr lang="en-US" sz="2000" dirty="0" smtClean="0"/>
              <a:t>/mL </a:t>
            </a:r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Γυναίκες σε </a:t>
            </a:r>
            <a:r>
              <a:rPr lang="el-GR" sz="2000" dirty="0" err="1" smtClean="0"/>
              <a:t>προεμμηνόπαυση</a:t>
            </a:r>
            <a:r>
              <a:rPr lang="en-US" sz="2000" dirty="0" smtClean="0"/>
              <a:t>: 0,04 – 0,6 </a:t>
            </a:r>
            <a:r>
              <a:rPr lang="en-US" sz="2000" dirty="0" err="1" smtClean="0"/>
              <a:t>ng</a:t>
            </a:r>
            <a:r>
              <a:rPr lang="en-US" sz="2000" dirty="0" smtClean="0"/>
              <a:t>/mL</a:t>
            </a:r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Γυναίκες σε εμμηνόπαυση</a:t>
            </a:r>
            <a:r>
              <a:rPr lang="en-US" sz="2000" dirty="0" smtClean="0"/>
              <a:t>: 0,1 – 1,0 </a:t>
            </a:r>
            <a:r>
              <a:rPr lang="en-US" sz="2000" dirty="0" err="1" smtClean="0"/>
              <a:t>ng</a:t>
            </a:r>
            <a:r>
              <a:rPr lang="en-US" sz="2000" dirty="0" smtClean="0"/>
              <a:t>/mL</a:t>
            </a:r>
            <a:endParaRPr lang="el-GR" sz="2000" dirty="0" smtClean="0"/>
          </a:p>
          <a:p>
            <a:pPr marL="444500" indent="-177800">
              <a:lnSpc>
                <a:spcPct val="150000"/>
              </a:lnSpc>
            </a:pPr>
            <a:endParaRPr lang="en-US" sz="2000" dirty="0" smtClean="0"/>
          </a:p>
          <a:p>
            <a:pPr marL="444500" indent="-177800">
              <a:lnSpc>
                <a:spcPct val="150000"/>
              </a:lnSpc>
            </a:pPr>
            <a:r>
              <a:rPr lang="el-GR" sz="2000" dirty="0" smtClean="0"/>
              <a:t>Οι τιμές εξαρτώνται από την μέθοδο. Εδώ </a:t>
            </a:r>
            <a:r>
              <a:rPr lang="en-US" sz="2000" dirty="0" smtClean="0"/>
              <a:t>eCLIA.</a:t>
            </a:r>
            <a:endParaRPr lang="el-GR" sz="2000" dirty="0" smtClean="0"/>
          </a:p>
          <a:p>
            <a:pPr marL="4445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/>
          </a:p>
          <a:p>
            <a:pPr marL="444500" indent="-177800">
              <a:lnSpc>
                <a:spcPct val="150000"/>
              </a:lnSpc>
            </a:pPr>
            <a:r>
              <a:rPr lang="en-US" sz="2000" dirty="0" smtClean="0"/>
              <a:t>		</a:t>
            </a:r>
            <a:endParaRPr lang="el-GR" sz="2000" dirty="0" smtClean="0"/>
          </a:p>
        </p:txBody>
      </p:sp>
      <p:pic>
        <p:nvPicPr>
          <p:cNvPr id="38913" name="Picture 1" descr="http://www.medisyn.eu/images/tiny_mce/fema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" cy="152400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Πρόγραμμα υπολογισμού κινδύνου κατάγματος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5184576" cy="436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1115616" y="6237312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http://www.shef.ac.uk/FRAX/tool.jsp?locationValue=9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Ο ορισμός της οστεοπόρωσης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611560" y="1484784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Σύμφωνα με τον Παγκόσμιο Οργανισμό Υγείας, η οστεοπόρωση </a:t>
            </a:r>
            <a:r>
              <a:rPr lang="el-GR" sz="2400" dirty="0" smtClean="0">
                <a:solidFill>
                  <a:srgbClr val="C00000"/>
                </a:solidFill>
              </a:rPr>
              <a:t>υποδηλώνει την απώλεια οστικής μάζας &gt; 2,5 SD (σταθερές αποκλίσεις) από την κορυφαία οστική μάζα αποκτούμενη νωρίτερα στην ζωή ή την παρουσία </a:t>
            </a:r>
            <a:r>
              <a:rPr lang="el-GR" sz="2400" dirty="0" err="1" smtClean="0">
                <a:solidFill>
                  <a:srgbClr val="C00000"/>
                </a:solidFill>
              </a:rPr>
              <a:t>οστεοπορωτικών</a:t>
            </a:r>
            <a:r>
              <a:rPr lang="el-GR" sz="2400" dirty="0" smtClean="0">
                <a:solidFill>
                  <a:srgbClr val="C00000"/>
                </a:solidFill>
              </a:rPr>
              <a:t> καταγμάτων σε σοβαρή οστεοπόρωση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3 - TextBox"/>
          <p:cNvSpPr txBox="1"/>
          <p:nvPr/>
        </p:nvSpPr>
        <p:spPr>
          <a:xfrm>
            <a:off x="683568" y="386104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Σύμφωνα με τον ορισμό για την διάγνωση της οστεοπόρωσης συγκρίνεται η πυκνότητα του οστού με τον μέσο όρο άλλων ατόμων ίδιας ηλικίας ή άλλων νεώτερων ατόμων όπου η νόσος δεν έχει εμφανιστεί.</a:t>
            </a:r>
            <a:endParaRPr lang="el-GR" sz="24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παράγοντες κινδύνου από το πρόγραμμα </a:t>
            </a:r>
            <a:r>
              <a:rPr lang="en-US" b="1" dirty="0" err="1" smtClean="0">
                <a:solidFill>
                  <a:srgbClr val="C00000"/>
                </a:solidFill>
              </a:rPr>
              <a:t>Frax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5983554" cy="528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61</a:t>
            </a:fld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διαφορές στη δομή των οστών στις διάφορες παθήσεις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Αποτέλεσμα εικόνας για osteomalacia photo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3810000" cy="395287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348880"/>
            <a:ext cx="4896544" cy="254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Παράγοντες κινδύνου για την οστεοπόρωση</a:t>
            </a:r>
            <a:endParaRPr lang="el-GR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611560" y="1700808"/>
          <a:ext cx="7704856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3672408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Μείζονες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Ελάσσονες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Ηλικία</a:t>
                      </a:r>
                      <a:r>
                        <a:rPr lang="el-GR" baseline="0" dirty="0" smtClean="0"/>
                        <a:t> &gt; 65 ετών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Ρευματοειδής αρθρίτιδα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Πρωτοπαθής </a:t>
                      </a:r>
                      <a:r>
                        <a:rPr lang="el-GR" dirty="0" err="1" smtClean="0"/>
                        <a:t>υπερπαραθυροειδισμός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Ιστορικό υπερθυρεοειδισμού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Συστηματική λήψη </a:t>
                      </a:r>
                      <a:r>
                        <a:rPr lang="el-GR" dirty="0" err="1" smtClean="0"/>
                        <a:t>γλυκοκορτικοειδών</a:t>
                      </a:r>
                      <a:r>
                        <a:rPr lang="el-GR" baseline="0" dirty="0" smtClean="0"/>
                        <a:t> για &gt; 3 μήνες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Χρόνια αντιεπιληπτική αγωγή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Υπογοναδισμός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Χαμηλή πρόσληψη ασβεστίου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Πρώιμη εμμηνόπαυση (&lt;45</a:t>
                      </a:r>
                      <a:r>
                        <a:rPr lang="el-GR" baseline="0" dirty="0" smtClean="0"/>
                        <a:t> ετών)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Χαμηλό ΒΜΙ ή απώλεια &gt;10% του βάρους σε ηλικία 25 ετών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Σύνδρομο </a:t>
                      </a:r>
                      <a:r>
                        <a:rPr lang="el-GR" dirty="0" err="1" smtClean="0"/>
                        <a:t>δυσαπορρόφησης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Χρόνια </a:t>
                      </a:r>
                      <a:r>
                        <a:rPr lang="el-GR" dirty="0" err="1" smtClean="0"/>
                        <a:t>ηπαρινοθεραπεία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Ακτινολογική </a:t>
                      </a:r>
                      <a:r>
                        <a:rPr lang="el-GR" dirty="0" err="1" smtClean="0"/>
                        <a:t>οστεοπενία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Κατάχρηση αλκοόλ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Συμπιεστικό σπονδυλικό κάταγμα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Κατάχρηση καφεΐνης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Κάταγμα</a:t>
                      </a:r>
                      <a:r>
                        <a:rPr lang="el-GR" baseline="0" dirty="0" smtClean="0"/>
                        <a:t> χαμηλής ενέργειας σε ηλικία &gt;40 ετών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Ακινητοποίηση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Οικογενειακό</a:t>
                      </a:r>
                      <a:r>
                        <a:rPr lang="el-GR" baseline="0" dirty="0" smtClean="0"/>
                        <a:t> ιστορικό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4743745" cy="274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4067944" y="4797152"/>
            <a:ext cx="4341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DEXA</a:t>
            </a:r>
            <a:endParaRPr kumimoji="0" lang="el-GR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3467</TotalTime>
  <Words>2822</Words>
  <Application>Microsoft Office PowerPoint</Application>
  <PresentationFormat>Προβολή στην οθόνη (4:3)</PresentationFormat>
  <Paragraphs>388</Paragraphs>
  <Slides>61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61</vt:i4>
      </vt:variant>
    </vt:vector>
  </HeadingPairs>
  <TitlesOfParts>
    <vt:vector size="62" baseType="lpstr">
      <vt:lpstr>Θέμα του Office</vt:lpstr>
      <vt:lpstr>Θεωρία Κλινικής Χημείας ΙΙ</vt:lpstr>
      <vt:lpstr>Οστεοπόρωση (osteoporosis) ένα παγκόσμιο πρόβλημα υγείας</vt:lpstr>
      <vt:lpstr>Η οστεοπόρωση είναι σημαντικό πρόβλημα υγείας και στην Ελλάδα</vt:lpstr>
      <vt:lpstr>Οστεομαλάκυνση και ραχίτιδα</vt:lpstr>
      <vt:lpstr>Οστεοπόρωση και οστεοπενία</vt:lpstr>
      <vt:lpstr>Ο ορισμός της οστεοπόρωσης</vt:lpstr>
      <vt:lpstr>Οι διαφορές στη δομή των οστών στις διάφορες παθήσεις</vt:lpstr>
      <vt:lpstr>Παράγοντες κινδύνου για την οστεοπόρωση</vt:lpstr>
      <vt:lpstr>Παρουσίαση του PowerPoint</vt:lpstr>
      <vt:lpstr>DEXA (Μέθοδος απορροφησιομετρίας διπλοενεργειακής δέσμης ακτίνων Χ</vt:lpstr>
      <vt:lpstr>Η συσκευή DEXA</vt:lpstr>
      <vt:lpstr>Που χρησιμεύει το DEXA</vt:lpstr>
      <vt:lpstr>Ποιοι ασθενείς πρέπει να κάνουν μέτρηση οστικής πυκνότητας</vt:lpstr>
      <vt:lpstr>Πως εκτιμάται η οστεοπόρωση και η οστεοπενία με το DEXA (1 από 3)</vt:lpstr>
      <vt:lpstr>Πως εκτιμάται η οστεοπόρωση και η οστεοπενία με το DEXA (2 από 3)</vt:lpstr>
      <vt:lpstr>Πως εκτιμάται η οστεοπόρωση και η οστεοπενία με το DEXA (3 από 3)</vt:lpstr>
      <vt:lpstr>DEXA scans</vt:lpstr>
      <vt:lpstr>Άλλες απεικονιστικές μέθοδοι ελέγχου της οστεοπόρωσης</vt:lpstr>
      <vt:lpstr>Παρουσίαση του PowerPoint</vt:lpstr>
      <vt:lpstr>Γιατί γίνεται βιοχημικός έλεγχος για τον έλεγχο της οστεοπόρωσης</vt:lpstr>
      <vt:lpstr>Ποιες εξετάσεις γίνονται για τον έλεγχο της οστεοπόρωσης</vt:lpstr>
      <vt:lpstr>Οι δείκτες οστικής εναλλαγής  (1 από 2)</vt:lpstr>
      <vt:lpstr>Οι δείκτες οστικής εναλλαγής  (2 από 2)</vt:lpstr>
      <vt:lpstr>Πλεονεκτήματα της επιλογής των δεικτών οστικής εναλλαγής</vt:lpstr>
      <vt:lpstr>Τι θα πρέπει να μετράται</vt:lpstr>
      <vt:lpstr>Tα μόρια του κολλαγόνου (1 από 3)</vt:lpstr>
      <vt:lpstr>Tα μόρια του κολλαγόνου (2 από 3)</vt:lpstr>
      <vt:lpstr>Tα μόρια του κολλαγόνου (3 από 3)</vt:lpstr>
      <vt:lpstr>Το κολλαγόνο τύπου Ι στα οστά  (1 από 2)</vt:lpstr>
      <vt:lpstr>Το κολλαγόνο τύπου Ι στα οστά  (2 από 2)</vt:lpstr>
      <vt:lpstr>Οι δείκτες οστικής απορρόφησης H υδροξυπρολίνη (1 από 3)</vt:lpstr>
      <vt:lpstr>Οι δείκτες οστικής απορρόφησης H υδροξυπρολίνη (2 από 3)</vt:lpstr>
      <vt:lpstr>Οι δείκτες οστικής απορρόφησης H υδροξυπρολίνη (3 από 3)</vt:lpstr>
      <vt:lpstr>Οι δείκτες οστικής απορρόφησης H δεοξυπυριδινόλη (DPD, D-Pyrilinks) (1 από 2)</vt:lpstr>
      <vt:lpstr>Οι δείκτες οστικής απορρόφησης H δεοξυπυριδινόλη (DPD, D-Pyrilinks) (2 από 2)</vt:lpstr>
      <vt:lpstr>Οι δείκτες οστικής απορρόφησης H πυριδινόλη (Pyr) (1 από 2)</vt:lpstr>
      <vt:lpstr>Οι δείκτες οστικής απορρόφησης H πυριδινόλη (Pyr) (1 από 2)</vt:lpstr>
      <vt:lpstr>Οι δείκτες οστικής απορρόφησης Η ανθεκτική στο τρυγικό οξύ φωσφατάση (TΡAP 5b) (1 από 3)</vt:lpstr>
      <vt:lpstr>Οι δείκτες οστικής απορρόφησης TΡAP 5b (2 από 3)</vt:lpstr>
      <vt:lpstr>Οι δείκτες οστικής απορρόφησης TRAP 5b (3 από 3)</vt:lpstr>
      <vt:lpstr>Οι δείκτες οστικής απορρόφησης TRAP 5b (4 από 4)</vt:lpstr>
      <vt:lpstr>Οι δείκτες οστικής απορρόφησης  NTx &amp; CTx Τελοπεπτίδια του κολλαγόνου τύπου Ι (1 από 4)</vt:lpstr>
      <vt:lpstr>Οι δείκτες οστικής απορρόφησης  NTx &amp; CTx (2 από 4)</vt:lpstr>
      <vt:lpstr>Οι δείκτες οστικής απορρόφησης  NTx &amp; CTx Τελοπεπτίδια ούρων (3 από 4)</vt:lpstr>
      <vt:lpstr>Οι δείκτες οστικής απορρόφησης  NTx &amp; CTx Τελοπεπτίδια (4 από 4)</vt:lpstr>
      <vt:lpstr>Οι δείκτες οστικής παραγωγής Η οστεοκαλσίνη (1 από 5)</vt:lpstr>
      <vt:lpstr>Οι δείκτες οστικής παραγωγής Η οστεοκαλσίνη (2 από 5)</vt:lpstr>
      <vt:lpstr>Οι δείκτες οστικής παραγωγής Η οστεοκαλσίνη (3 από 5)</vt:lpstr>
      <vt:lpstr>Οι δείκτες οστικής παραγωγής Η οστεοκαλσίνη (4 από 5)</vt:lpstr>
      <vt:lpstr>Οι δείκτες οστικής παραγωγής Η οστεοκαλσίνη (5 από 5)</vt:lpstr>
      <vt:lpstr>Οι δείκτες οστικής παραγωγής Οστικό κλάσμα της ALP (1 από 4)</vt:lpstr>
      <vt:lpstr>Οι δείκτες οστικής παραγωγής Οστικό κλάσμα της ALP (2 από 4)</vt:lpstr>
      <vt:lpstr>Οι δείκτες οστικής παραγωγής Οστικό κλάσμα της ALP (3 από 4)</vt:lpstr>
      <vt:lpstr>Οι δείκτες οστικής παραγωγής Οστικό κλάσμα της ALP (4 από 4)</vt:lpstr>
      <vt:lpstr>Οι δείκτες οστικής παραγωγής Προπεπτίδια του προκαλλογόνου  (1 από 4)</vt:lpstr>
      <vt:lpstr>Οι δείκτες οστικής παραγωγής Προπεπτίδια του προκαλλογόνου  (2 από 4)</vt:lpstr>
      <vt:lpstr>Οι δείκτες οστικής παραγωγής Προπεπτίδια του προκαλλογόνου  (3 από 4)</vt:lpstr>
      <vt:lpstr>Οι δείκτες οστικής παραγωγής Προπεπτίδια του προκαλλογόνου  (4 από 4)</vt:lpstr>
      <vt:lpstr>Πρόγραμμα υπολογισμού κινδύνου κατάγματος</vt:lpstr>
      <vt:lpstr>Οι παράγοντες κινδύνου από το πρόγραμμα Frax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Θεωρία Κλινικής Χημείας ΙΙ</dc:title>
  <dc:creator>Πέτρος Καρκαλούσος</dc:creator>
  <cp:lastModifiedBy>Χρήστης των Windows</cp:lastModifiedBy>
  <cp:revision>43</cp:revision>
  <dcterms:created xsi:type="dcterms:W3CDTF">2017-01-16T18:17:24Z</dcterms:created>
  <dcterms:modified xsi:type="dcterms:W3CDTF">2018-05-24T08:59:04Z</dcterms:modified>
</cp:coreProperties>
</file>