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315" r:id="rId2"/>
    <p:sldId id="258" r:id="rId3"/>
    <p:sldId id="289" r:id="rId4"/>
    <p:sldId id="259" r:id="rId5"/>
    <p:sldId id="261" r:id="rId6"/>
    <p:sldId id="262" r:id="rId7"/>
    <p:sldId id="263" r:id="rId8"/>
    <p:sldId id="295" r:id="rId9"/>
    <p:sldId id="264" r:id="rId10"/>
    <p:sldId id="265" r:id="rId11"/>
    <p:sldId id="266" r:id="rId12"/>
    <p:sldId id="267" r:id="rId13"/>
    <p:sldId id="270" r:id="rId14"/>
    <p:sldId id="279" r:id="rId15"/>
    <p:sldId id="271" r:id="rId16"/>
    <p:sldId id="280" r:id="rId17"/>
    <p:sldId id="274" r:id="rId18"/>
    <p:sldId id="281" r:id="rId19"/>
    <p:sldId id="284" r:id="rId20"/>
    <p:sldId id="282" r:id="rId21"/>
    <p:sldId id="275" r:id="rId22"/>
    <p:sldId id="276" r:id="rId23"/>
    <p:sldId id="277" r:id="rId24"/>
    <p:sldId id="278" r:id="rId25"/>
    <p:sldId id="285" r:id="rId26"/>
    <p:sldId id="291" r:id="rId27"/>
    <p:sldId id="293" r:id="rId28"/>
    <p:sldId id="292" r:id="rId29"/>
    <p:sldId id="294" r:id="rId30"/>
    <p:sldId id="290" r:id="rId31"/>
    <p:sldId id="296" r:id="rId32"/>
    <p:sldId id="329" r:id="rId33"/>
    <p:sldId id="297" r:id="rId34"/>
    <p:sldId id="273" r:id="rId35"/>
    <p:sldId id="298" r:id="rId36"/>
    <p:sldId id="299" r:id="rId37"/>
    <p:sldId id="300" r:id="rId38"/>
    <p:sldId id="301" r:id="rId39"/>
    <p:sldId id="302" r:id="rId40"/>
    <p:sldId id="323" r:id="rId41"/>
    <p:sldId id="324" r:id="rId42"/>
    <p:sldId id="325" r:id="rId43"/>
    <p:sldId id="327" r:id="rId44"/>
    <p:sldId id="326" r:id="rId45"/>
    <p:sldId id="303" r:id="rId46"/>
    <p:sldId id="304" r:id="rId47"/>
    <p:sldId id="305" r:id="rId48"/>
    <p:sldId id="306" r:id="rId49"/>
    <p:sldId id="328" r:id="rId50"/>
    <p:sldId id="310" r:id="rId51"/>
    <p:sldId id="308" r:id="rId52"/>
    <p:sldId id="283" r:id="rId53"/>
    <p:sldId id="317" r:id="rId54"/>
    <p:sldId id="309" r:id="rId55"/>
    <p:sldId id="307" r:id="rId56"/>
    <p:sldId id="286" r:id="rId57"/>
    <p:sldId id="287" r:id="rId58"/>
    <p:sldId id="313" r:id="rId59"/>
    <p:sldId id="320" r:id="rId60"/>
    <p:sldId id="311" r:id="rId61"/>
    <p:sldId id="314" r:id="rId62"/>
    <p:sldId id="319" r:id="rId63"/>
    <p:sldId id="322" r:id="rId64"/>
    <p:sldId id="321" r:id="rId65"/>
    <p:sldId id="316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1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84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4FA0-8E8E-45A7-BCC1-E1FE854A2ABA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4FA0-8E8E-45A7-BCC1-E1FE854A2ABA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4FA0-8E8E-45A7-BCC1-E1FE854A2ABA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4FA0-8E8E-45A7-BCC1-E1FE854A2ABA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7808" y="1630515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43068"/>
            <a:ext cx="7776863" cy="2284239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4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 μεταβολισμός του σιδήρου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73" y="5805264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810952" y="53233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201</a:t>
            </a:r>
            <a:r>
              <a:rPr lang="el-GR" dirty="0" smtClean="0"/>
              <a:t>8</a:t>
            </a:r>
            <a:r>
              <a:rPr lang="en-US" dirty="0" smtClean="0"/>
              <a:t>.001</a:t>
            </a:r>
            <a:endParaRPr lang="el-GR" dirty="0"/>
          </a:p>
        </p:txBody>
      </p:sp>
      <p:pic>
        <p:nvPicPr>
          <p:cNvPr id="10" name="Untitled-2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900" r="7376" b="83486"/>
          <a:stretch>
            <a:fillRect/>
          </a:stretch>
        </p:blipFill>
        <p:spPr>
          <a:xfrm>
            <a:off x="1115616" y="258915"/>
            <a:ext cx="5938963" cy="13716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31840" y="1089785"/>
            <a:ext cx="40513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ΣΧΟΛΗ ΕΠΙΣΤΗΜΩΝ ΥΓΕΙΑΣ &amp; ΠΡΟΝΟΙΑΣ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7864" y="1496874"/>
            <a:ext cx="30194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ΤΜΗΜΑ ΒΙΟΪΑΤΡΙΚΩΝ ΕΠΙΣΤΗΜΩΝ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σίδηρος του πλάσματος </a:t>
            </a:r>
            <a:r>
              <a:rPr lang="el-GR" sz="4000" dirty="0" smtClean="0">
                <a:solidFill>
                  <a:srgbClr val="C00000"/>
                </a:solidFill>
              </a:rPr>
              <a:t>(1 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55576" y="1556792"/>
            <a:ext cx="7920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[σιδήρου] στο πλάσμα εξαρτάται από</a:t>
            </a:r>
            <a:r>
              <a:rPr lang="en-US" sz="2400" dirty="0" smtClean="0"/>
              <a:t>: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Την ημερήσια διακύμανση. </a:t>
            </a:r>
            <a:r>
              <a:rPr lang="el-GR" sz="2400" dirty="0" smtClean="0"/>
              <a:t>Οι συγκεντρώσεις είναι μικρότερες το πρωί.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Τον εμμηνορροϊκό κύκλο. </a:t>
            </a:r>
            <a:r>
              <a:rPr lang="el-GR" sz="2400" dirty="0" smtClean="0"/>
              <a:t>Χαμηλότερες τιμές παρατηρούνται πριν και κατά την διάρκεια του.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Την χρήση αντισυλληπτικών</a:t>
            </a:r>
            <a:r>
              <a:rPr lang="el-GR" sz="2400" dirty="0" smtClean="0"/>
              <a:t>. Προκαλούν αύξηση του σιδήρου σο πλάσμα.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Την εγκυμοσύνη</a:t>
            </a:r>
            <a:r>
              <a:rPr lang="el-GR" sz="2400" dirty="0" smtClean="0"/>
              <a:t>. Προκαλεί αρχικά αύξηση του σιδήρου για να ακολουθήσει η μείωση του.</a:t>
            </a:r>
          </a:p>
          <a:p>
            <a:r>
              <a:rPr lang="el-GR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σίδηρος του πλάσματος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55576" y="1556792"/>
            <a:ext cx="79208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[σιδήρου] δεν αποτελεί αξιόπιστο δείκτη για την κατάσταση του σιδήρου στον οργανισμό. </a:t>
            </a:r>
          </a:p>
          <a:p>
            <a:endParaRPr lang="el-GR" sz="2800" dirty="0" smtClean="0"/>
          </a:p>
          <a:p>
            <a:r>
              <a:rPr lang="el-GR" sz="2800" dirty="0" smtClean="0"/>
              <a:t>Αυξάνει στην υπερφόρτωση και μειώνεται στην ανεπάρκεια αλλά αυτό γίνεται ακόμα και σε περιπτώσεις που δεν σχετίζονται με την ανεπάρκεια σιδήρου.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σίδηρος του πλάσματος </a:t>
            </a:r>
            <a:r>
              <a:rPr lang="el-GR" sz="4000" dirty="0" smtClean="0">
                <a:solidFill>
                  <a:srgbClr val="C00000"/>
                </a:solidFill>
              </a:rPr>
              <a:t>(3 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8134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11560" y="11967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C00000"/>
                </a:solidFill>
              </a:rPr>
              <a:t>Οι </a:t>
            </a:r>
            <a:r>
              <a:rPr lang="el-GR" sz="2800" dirty="0" err="1" smtClean="0">
                <a:solidFill>
                  <a:srgbClr val="C00000"/>
                </a:solidFill>
              </a:rPr>
              <a:t>βιοδείκτες</a:t>
            </a:r>
            <a:r>
              <a:rPr lang="el-GR" sz="2800" dirty="0" smtClean="0">
                <a:solidFill>
                  <a:srgbClr val="C00000"/>
                </a:solidFill>
              </a:rPr>
              <a:t> μεταβολισμού του σιδήρου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 </a:t>
            </a:r>
            <a:r>
              <a:rPr lang="el-GR" b="1" dirty="0" smtClean="0">
                <a:solidFill>
                  <a:srgbClr val="C00000"/>
                </a:solidFill>
              </a:rPr>
              <a:t>μόριο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(1 </a:t>
            </a:r>
            <a:r>
              <a:rPr lang="el-GR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2052" name="Picture 4" descr="Protein TF PDB 1a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61433" cy="367240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11560" y="537321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Ονομάζεται και </a:t>
            </a:r>
            <a:r>
              <a:rPr lang="el-GR" sz="2000" dirty="0" err="1" smtClean="0"/>
              <a:t>Σιδηροφυλλίνη</a:t>
            </a:r>
            <a:r>
              <a:rPr lang="el-GR" sz="2000" dirty="0" smtClean="0"/>
              <a:t> και συμβολίζεται ως </a:t>
            </a:r>
            <a:r>
              <a:rPr lang="en-US" sz="2000" dirty="0" smtClean="0"/>
              <a:t>TRF </a:t>
            </a:r>
            <a:r>
              <a:rPr lang="el-GR" sz="2000" dirty="0" smtClean="0"/>
              <a:t>ή </a:t>
            </a:r>
            <a:r>
              <a:rPr lang="en-US" sz="2000" dirty="0" err="1" smtClean="0"/>
              <a:t>Tf</a:t>
            </a:r>
            <a:r>
              <a:rPr lang="en-US" sz="2000" dirty="0" smtClean="0"/>
              <a:t> </a:t>
            </a:r>
            <a:r>
              <a:rPr lang="el-GR" sz="2000" dirty="0" smtClean="0"/>
              <a:t>αντίστοιχα.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 </a:t>
            </a:r>
            <a:r>
              <a:rPr lang="el-GR" b="1" dirty="0" smtClean="0">
                <a:solidFill>
                  <a:srgbClr val="C00000"/>
                </a:solidFill>
              </a:rPr>
              <a:t>μόριο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39552" y="1484784"/>
            <a:ext cx="79208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dirty="0" smtClean="0"/>
              <a:t>Είναι </a:t>
            </a:r>
            <a:r>
              <a:rPr lang="el-GR" sz="2400" dirty="0" err="1" smtClean="0"/>
              <a:t>γλυκοπρωτείνη</a:t>
            </a:r>
            <a:r>
              <a:rPr lang="el-GR" sz="2400" dirty="0" smtClean="0"/>
              <a:t>, μοριακού βάρους </a:t>
            </a:r>
            <a:r>
              <a:rPr lang="en-US" sz="2400" dirty="0" smtClean="0"/>
              <a:t>80.000</a:t>
            </a:r>
            <a:r>
              <a:rPr lang="el-GR" sz="2400" dirty="0" smtClean="0"/>
              <a:t>. Συντίθεται στο ήπαρ, στο </a:t>
            </a:r>
            <a:r>
              <a:rPr lang="el-GR" sz="2400" dirty="0" err="1" smtClean="0"/>
              <a:t>δικτυοενδοθηλιακό</a:t>
            </a:r>
            <a:r>
              <a:rPr lang="el-GR" sz="2400" dirty="0" smtClean="0"/>
              <a:t> σύστημα και σε αδένες (π.χ. ωοθήκες, όρχεις).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Κάθε μόριο της μπορεί να ενωθεί με δύο μόρια σιδήρου. Περίπου το 40% των συνολικών θέσεων δέσμευσης των μορίων </a:t>
            </a:r>
            <a:r>
              <a:rPr lang="el-GR" sz="2400" dirty="0" err="1" smtClean="0"/>
              <a:t>τρανσφερίνης</a:t>
            </a:r>
            <a:r>
              <a:rPr lang="el-GR" sz="2400" dirty="0" smtClean="0"/>
              <a:t> είναι ενωμένες με  σίδηρο. 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Η </a:t>
            </a:r>
            <a:r>
              <a:rPr lang="el-GR" sz="2400" dirty="0" err="1" smtClean="0"/>
              <a:t>τρανσφερίνη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καταβολίζεται</a:t>
            </a:r>
            <a:r>
              <a:rPr lang="el-GR" sz="2400" dirty="0" smtClean="0"/>
              <a:t> στο ήπαρ.</a:t>
            </a:r>
          </a:p>
          <a:p>
            <a:pPr>
              <a:spcAft>
                <a:spcPts val="1800"/>
              </a:spcAft>
            </a:pP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δράση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55679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</a:t>
            </a:r>
            <a:r>
              <a:rPr lang="en-US" sz="2400" dirty="0" smtClean="0"/>
              <a:t> TRF </a:t>
            </a:r>
            <a:r>
              <a:rPr lang="el-GR" sz="2400" dirty="0" smtClean="0"/>
              <a:t>ενώνεται με μόρια σιδήρου που προέρχονται από την απορρόφηση της σιδήρου της τροφής από το λεπτό έντερο ή από την ανακύκλωση της αιμοσφαιρίνης.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TRF</a:t>
            </a:r>
            <a:r>
              <a:rPr lang="el-GR" sz="2400" dirty="0" smtClean="0"/>
              <a:t> μεταφέρει το σίδηρο στις θέσεις αποθήκευσης του στο ήπαρ και στο </a:t>
            </a:r>
            <a:r>
              <a:rPr lang="el-GR" sz="2400" dirty="0" err="1" smtClean="0"/>
              <a:t>δικτυοενδοθηλιακό</a:t>
            </a:r>
            <a:r>
              <a:rPr lang="el-GR" sz="2400" dirty="0" smtClean="0"/>
              <a:t> σύστημα. Εκεί η</a:t>
            </a:r>
            <a:r>
              <a:rPr lang="en-US" sz="2400" dirty="0" smtClean="0"/>
              <a:t>TRF </a:t>
            </a:r>
            <a:r>
              <a:rPr lang="el-GR" sz="2400" dirty="0" smtClean="0"/>
              <a:t>ενώνεται με υποδοχείς </a:t>
            </a:r>
            <a:r>
              <a:rPr lang="el-GR" sz="2400" dirty="0" err="1" smtClean="0"/>
              <a:t>τρασφερίνης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fTRF</a:t>
            </a:r>
            <a:r>
              <a:rPr lang="en-US" sz="2400" dirty="0" smtClean="0"/>
              <a:t>) </a:t>
            </a:r>
            <a:r>
              <a:rPr lang="el-GR" sz="2400" dirty="0" smtClean="0"/>
              <a:t>στην επιφάνεια των κυττάρων αυτών και μαζί εισέρχονται στο εσωτερικό τους.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δράση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55679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 εσωτερικό του </a:t>
            </a:r>
            <a:r>
              <a:rPr lang="el-GR" sz="2400" dirty="0" err="1" smtClean="0"/>
              <a:t>ενδοσομίου</a:t>
            </a:r>
            <a:r>
              <a:rPr lang="el-GR" sz="2400" dirty="0" smtClean="0"/>
              <a:t> το </a:t>
            </a:r>
            <a:r>
              <a:rPr lang="en-US" sz="2400" dirty="0" smtClean="0"/>
              <a:t>pH </a:t>
            </a:r>
            <a:r>
              <a:rPr lang="el-GR" sz="2400" dirty="0" smtClean="0"/>
              <a:t>είναι όξινο με αποτέλεσμα την απελευθέρωση του σιδήρου</a:t>
            </a:r>
          </a:p>
          <a:p>
            <a:endParaRPr lang="el-GR" sz="2400" dirty="0" smtClean="0"/>
          </a:p>
          <a:p>
            <a:r>
              <a:rPr lang="el-GR" sz="2400" dirty="0" smtClean="0"/>
              <a:t>Ο ελεύθερος σίδηρος ενώνεται μέσα στα κύτταρα αυτά με την </a:t>
            </a:r>
            <a:r>
              <a:rPr lang="el-GR" sz="2400" dirty="0" err="1" smtClean="0"/>
              <a:t>φερριτίνη</a:t>
            </a:r>
            <a:r>
              <a:rPr lang="el-GR" sz="2400" dirty="0" smtClean="0"/>
              <a:t> και την </a:t>
            </a:r>
            <a:r>
              <a:rPr lang="el-GR" sz="2400" dirty="0" err="1" smtClean="0"/>
              <a:t>αιμοσιδηρίνη</a:t>
            </a:r>
            <a:r>
              <a:rPr lang="el-GR" sz="2400" dirty="0" smtClean="0"/>
              <a:t> προκειμένου να χρησιμοποιηθεί στην σύνθεση αιμοσφαιρίνης, μυοσφαιρίνης και κυτοχρωμάτων.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δράση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(3 από 3)</a:t>
            </a:r>
            <a:endParaRPr lang="el-GR" sz="36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55679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l-GR" sz="2400" dirty="0" smtClean="0"/>
              <a:t>α επίπεδα της </a:t>
            </a:r>
            <a:r>
              <a:rPr lang="el-GR" sz="2400" dirty="0" err="1" smtClean="0"/>
              <a:t>τρανσφερίνης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μειώνονται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 στον υποσιτισμό πρωτεΐνης-ενέργειας </a:t>
            </a:r>
            <a:endParaRPr lang="en-US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κατά την διάρκεια της απόκρισης οξείας φάσης</a:t>
            </a:r>
            <a:r>
              <a:rPr lang="en-US" sz="2400" dirty="0" smtClean="0"/>
              <a:t> (</a:t>
            </a:r>
            <a:r>
              <a:rPr lang="el-GR" sz="2400" dirty="0" smtClean="0"/>
              <a:t>μολύνσεις,</a:t>
            </a:r>
            <a:r>
              <a:rPr lang="en-US" sz="2400" dirty="0" smtClean="0"/>
              <a:t> </a:t>
            </a:r>
            <a:r>
              <a:rPr lang="el-GR" sz="2400" dirty="0" smtClean="0"/>
              <a:t>φλεγμονές)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err="1" smtClean="0"/>
              <a:t>νεοπλασματικές</a:t>
            </a:r>
            <a:r>
              <a:rPr lang="el-GR" sz="2400" dirty="0" smtClean="0"/>
              <a:t> ασθένειες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χρόνια ηπατική ασθένεια.</a:t>
            </a:r>
          </a:p>
          <a:p>
            <a:pPr marL="177800" indent="-177800">
              <a:buFont typeface="Arial" pitchFamily="34" charset="0"/>
              <a:buChar char="•"/>
            </a:pPr>
            <a:endParaRPr lang="el-GR" sz="2400" dirty="0" smtClean="0"/>
          </a:p>
          <a:p>
            <a:pPr marL="177800" indent="-177800"/>
            <a:r>
              <a:rPr lang="el-GR" sz="2400" dirty="0" smtClean="0"/>
              <a:t>Αυξάνονται</a:t>
            </a:r>
            <a:r>
              <a:rPr lang="en-US" sz="2400" dirty="0" smtClean="0"/>
              <a:t> </a:t>
            </a:r>
            <a:r>
              <a:rPr lang="el-GR" sz="2400" dirty="0" smtClean="0"/>
              <a:t>στην </a:t>
            </a:r>
            <a:r>
              <a:rPr lang="el-GR" sz="2400" b="1" dirty="0" smtClean="0">
                <a:solidFill>
                  <a:srgbClr val="C00000"/>
                </a:solidFill>
              </a:rPr>
              <a:t>ανεπάρκεια σιδήρου.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Το μόριο της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φερριτίνης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29698" name="Picture 2" descr="http://www.chemistry.wustl.edu/~edudev/LabTutorials/Ferritin/images/ferrit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181350" cy="307657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39552" y="494116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φερριτίνη</a:t>
            </a:r>
            <a:r>
              <a:rPr lang="el-GR" sz="2400" dirty="0" smtClean="0"/>
              <a:t> (</a:t>
            </a:r>
            <a:r>
              <a:rPr lang="en-US" sz="2400" dirty="0" err="1" smtClean="0"/>
              <a:t>Ferr</a:t>
            </a:r>
            <a:r>
              <a:rPr lang="en-US" sz="2400" dirty="0" smtClean="0"/>
              <a:t>) </a:t>
            </a:r>
            <a:r>
              <a:rPr lang="el-GR" sz="2400" dirty="0" smtClean="0"/>
              <a:t>αποτελείται από 24 </a:t>
            </a:r>
            <a:r>
              <a:rPr lang="el-GR" sz="2400" dirty="0" err="1" smtClean="0"/>
              <a:t>πολυπεπτιδικές</a:t>
            </a:r>
            <a:r>
              <a:rPr lang="el-GR" sz="2400" dirty="0" smtClean="0"/>
              <a:t> αλυσίδες που σχηματίζουν μία θήκη μέσα στην οποία βρίσκεται ο σίδηρος.</a:t>
            </a:r>
          </a:p>
          <a:p>
            <a:r>
              <a:rPr lang="el-GR" sz="2400" dirty="0" smtClean="0"/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Το μόριο της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φερριτίνης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67544" y="1412776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 err="1" smtClean="0"/>
              <a:t>υπομονάδες</a:t>
            </a:r>
            <a:r>
              <a:rPr lang="el-GR" sz="2400" dirty="0" smtClean="0"/>
              <a:t> της </a:t>
            </a:r>
            <a:r>
              <a:rPr lang="en-US" sz="2400" dirty="0" err="1" smtClean="0"/>
              <a:t>Ferr</a:t>
            </a:r>
            <a:r>
              <a:rPr lang="en-US" sz="2400" dirty="0" smtClean="0"/>
              <a:t> </a:t>
            </a:r>
            <a:r>
              <a:rPr lang="el-GR" sz="2400" dirty="0" smtClean="0"/>
              <a:t>χωρίζονται σε ελαφριές (ΜΒ = 19.000) και βαριές αλυσίδες (ΜΒ = 20.000). </a:t>
            </a:r>
          </a:p>
          <a:p>
            <a:r>
              <a:rPr lang="el-GR" sz="2400" dirty="0" smtClean="0"/>
              <a:t>Κάθε </a:t>
            </a:r>
            <a:r>
              <a:rPr lang="en-US" sz="2400" dirty="0" err="1" smtClean="0"/>
              <a:t>Ferr</a:t>
            </a:r>
            <a:r>
              <a:rPr lang="en-US" sz="2400" dirty="0" smtClean="0"/>
              <a:t> </a:t>
            </a:r>
            <a:r>
              <a:rPr lang="el-GR" sz="2400" dirty="0" smtClean="0"/>
              <a:t>μπορεί να ενωθεί με </a:t>
            </a:r>
            <a:r>
              <a:rPr lang="en-US" sz="2400" dirty="0" smtClean="0"/>
              <a:t>45</a:t>
            </a:r>
            <a:r>
              <a:rPr lang="el-GR" sz="2400" dirty="0" smtClean="0"/>
              <a:t>00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+3.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H </a:t>
            </a:r>
            <a:r>
              <a:rPr lang="el-GR" sz="2400" dirty="0" smtClean="0"/>
              <a:t>σύνδεση του </a:t>
            </a:r>
            <a:r>
              <a:rPr lang="en-US" sz="2400" dirty="0" smtClean="0"/>
              <a:t>Fe </a:t>
            </a:r>
            <a:r>
              <a:rPr lang="el-GR" sz="2400" dirty="0" smtClean="0"/>
              <a:t>μέσα στην </a:t>
            </a:r>
            <a:r>
              <a:rPr lang="en-US" sz="2400" dirty="0" err="1" smtClean="0"/>
              <a:t>Ferr</a:t>
            </a:r>
            <a:r>
              <a:rPr lang="en-US" sz="2400" dirty="0" smtClean="0"/>
              <a:t> </a:t>
            </a:r>
            <a:r>
              <a:rPr lang="el-GR" sz="2400" dirty="0" smtClean="0"/>
              <a:t>γίνεται στο κυτταρόπλασμα κυττάρων του ήπατος και ΔΕΣ.  </a:t>
            </a:r>
          </a:p>
          <a:p>
            <a:r>
              <a:rPr lang="el-GR" sz="2400" dirty="0" smtClean="0"/>
              <a:t>Μικρό κλάσμα της </a:t>
            </a:r>
            <a:r>
              <a:rPr lang="en-US" sz="2400" dirty="0" err="1" smtClean="0"/>
              <a:t>Ferr</a:t>
            </a:r>
            <a:r>
              <a:rPr lang="en-US" sz="2400" dirty="0" smtClean="0"/>
              <a:t> </a:t>
            </a:r>
            <a:r>
              <a:rPr lang="el-GR" sz="2400" dirty="0" smtClean="0"/>
              <a:t>κυκλοφορεί στο πλάσμα και μπορεί να μετρηθεί στο πλάσμα.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Που βρίσκεται ο σίδηρος στον οργανισμό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91683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l-GR" sz="2800" dirty="0" smtClean="0"/>
              <a:t>Ως </a:t>
            </a:r>
            <a:r>
              <a:rPr lang="el-GR" sz="2800" dirty="0" err="1" smtClean="0"/>
              <a:t>πορφυρινικό</a:t>
            </a:r>
            <a:r>
              <a:rPr lang="el-GR" sz="2800" dirty="0" smtClean="0"/>
              <a:t> σύμπλοκο στην </a:t>
            </a:r>
            <a:r>
              <a:rPr lang="el-GR" sz="2800" dirty="0" err="1" smtClean="0">
                <a:solidFill>
                  <a:srgbClr val="C00000"/>
                </a:solidFill>
              </a:rPr>
              <a:t>αίμη</a:t>
            </a:r>
            <a:r>
              <a:rPr lang="el-GR" sz="2800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800" dirty="0" smtClean="0"/>
              <a:t>Αποθηκευμένος στις </a:t>
            </a:r>
            <a:r>
              <a:rPr lang="el-GR" sz="2800" dirty="0" err="1" smtClean="0"/>
              <a:t>αιμοπρωτείνες</a:t>
            </a:r>
            <a:r>
              <a:rPr lang="el-GR" sz="2800" dirty="0" smtClean="0"/>
              <a:t> </a:t>
            </a:r>
            <a:r>
              <a:rPr lang="el-GR" sz="2800" dirty="0" err="1" smtClean="0">
                <a:solidFill>
                  <a:srgbClr val="C00000"/>
                </a:solidFill>
              </a:rPr>
              <a:t>φερριτίνη</a:t>
            </a:r>
            <a:r>
              <a:rPr lang="el-GR" sz="2800" dirty="0" smtClean="0"/>
              <a:t> και </a:t>
            </a:r>
            <a:r>
              <a:rPr lang="el-GR" sz="2800" dirty="0" err="1" smtClean="0">
                <a:solidFill>
                  <a:srgbClr val="C00000"/>
                </a:solidFill>
              </a:rPr>
              <a:t>αιμοσιδηρίνη</a:t>
            </a:r>
            <a:r>
              <a:rPr lang="el-GR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/>
              <a:t>(σχηματίζεται από την ένωση πολλών μορίων </a:t>
            </a:r>
            <a:r>
              <a:rPr lang="el-GR" sz="2800" dirty="0" err="1" smtClean="0"/>
              <a:t>τρασφερίνης</a:t>
            </a:r>
            <a:r>
              <a:rPr lang="el-GR" sz="2800" dirty="0" smtClean="0"/>
              <a:t>).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800" dirty="0" smtClean="0"/>
              <a:t>Ως ελεύθερος σίδηρος στο αίμα που προέρχεται κυρίως από την ανακύκλωση του.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δράση της </a:t>
            </a:r>
            <a:r>
              <a:rPr lang="el-GR" sz="4000" b="1" dirty="0" err="1" smtClean="0">
                <a:solidFill>
                  <a:srgbClr val="C00000"/>
                </a:solidFill>
              </a:rPr>
              <a:t>φερριτίνης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(2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62880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[</a:t>
            </a:r>
            <a:r>
              <a:rPr lang="el-GR" sz="2400" dirty="0" err="1" smtClean="0"/>
              <a:t>φερριτίνης</a:t>
            </a:r>
            <a:r>
              <a:rPr lang="el-GR" sz="2400" dirty="0" smtClean="0"/>
              <a:t>] σχετίζεται άμεσα με την [σιδήρου] στο πλάσμα.</a:t>
            </a:r>
          </a:p>
          <a:p>
            <a:endParaRPr lang="el-GR" sz="2400" dirty="0" smtClean="0"/>
          </a:p>
          <a:p>
            <a:r>
              <a:rPr lang="el-GR" sz="2400" dirty="0" smtClean="0"/>
              <a:t>Αυξάνει όταν υπάρχει έλλειψη [σιδήρου] στο πλάσμα.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φερριτίνη</a:t>
            </a:r>
            <a:r>
              <a:rPr lang="el-GR" sz="2400" dirty="0" smtClean="0"/>
              <a:t> είναι </a:t>
            </a:r>
            <a:r>
              <a:rPr lang="el-GR" sz="2400" b="1" dirty="0" smtClean="0">
                <a:solidFill>
                  <a:srgbClr val="C00000"/>
                </a:solidFill>
              </a:rPr>
              <a:t>πρωτεΐνη οξείας φάσεως</a:t>
            </a:r>
            <a:r>
              <a:rPr lang="el-GR" sz="2400" dirty="0" smtClean="0"/>
              <a:t>. Αυξάνει δραματικά σε φλεγμονές πάσης φύσεως (σε περίπτωση ταυτόχρονης ανεπάρκειας και φλεγμονής η </a:t>
            </a:r>
            <a:r>
              <a:rPr lang="el-GR" sz="2400" dirty="0" err="1" smtClean="0"/>
              <a:t>φερριτίνη</a:t>
            </a:r>
            <a:r>
              <a:rPr lang="el-GR" sz="2400" dirty="0" smtClean="0"/>
              <a:t> είναι αυξημένη).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προσδιορισμός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170080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Προσδιορίζεται άμεσα στο εργαστήριο με </a:t>
            </a:r>
            <a:r>
              <a:rPr lang="el-GR" sz="2400" dirty="0" err="1" smtClean="0"/>
              <a:t>νεφελομετρία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Προσδιορίζεται έμμεσα ως η ικανότητα πρόσδεσης του σιδήρου να </a:t>
            </a:r>
            <a:r>
              <a:rPr lang="el-GR" sz="2400" b="1" dirty="0" smtClean="0">
                <a:solidFill>
                  <a:srgbClr val="C00000"/>
                </a:solidFill>
              </a:rPr>
              <a:t>προσδένεται στην </a:t>
            </a:r>
            <a:r>
              <a:rPr lang="el-GR" sz="2400" b="1" dirty="0" err="1" smtClean="0">
                <a:solidFill>
                  <a:srgbClr val="C00000"/>
                </a:solidFill>
              </a:rPr>
              <a:t>τρανσφερίνη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(και στις άλλες πρωτεΐνες του πλάσματος). </a:t>
            </a:r>
          </a:p>
          <a:p>
            <a:endParaRPr lang="en-US" sz="2400" dirty="0" smtClean="0"/>
          </a:p>
          <a:p>
            <a:r>
              <a:rPr lang="el-GR" sz="2400" dirty="0" smtClean="0"/>
              <a:t>Η αναλογία του </a:t>
            </a:r>
            <a:r>
              <a:rPr lang="el-GR" sz="2400" b="1" dirty="0" smtClean="0">
                <a:solidFill>
                  <a:srgbClr val="C00000"/>
                </a:solidFill>
              </a:rPr>
              <a:t>[</a:t>
            </a:r>
            <a:r>
              <a:rPr lang="en-US" sz="2400" b="1" dirty="0" smtClean="0">
                <a:solidFill>
                  <a:srgbClr val="C00000"/>
                </a:solidFill>
              </a:rPr>
              <a:t>Fe</a:t>
            </a:r>
            <a:r>
              <a:rPr lang="el-GR" sz="2400" b="1" dirty="0" smtClean="0">
                <a:solidFill>
                  <a:srgbClr val="C00000"/>
                </a:solidFill>
              </a:rPr>
              <a:t>]/[Τ</a:t>
            </a:r>
            <a:r>
              <a:rPr lang="en-US" sz="2400" b="1" dirty="0" smtClean="0">
                <a:solidFill>
                  <a:srgbClr val="C00000"/>
                </a:solidFill>
              </a:rPr>
              <a:t>RF</a:t>
            </a:r>
            <a:r>
              <a:rPr lang="el-GR" sz="2400" b="1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/>
              <a:t>ονομάζεται </a:t>
            </a:r>
            <a:r>
              <a:rPr lang="el-GR" sz="2400" b="1" dirty="0" smtClean="0"/>
              <a:t>Ολική </a:t>
            </a:r>
            <a:r>
              <a:rPr lang="el-GR" sz="2400" b="1" dirty="0" err="1" smtClean="0"/>
              <a:t>Σιδηροδεσμευτική</a:t>
            </a:r>
            <a:r>
              <a:rPr lang="el-GR" sz="2400" b="1" dirty="0" smtClean="0"/>
              <a:t> Ικανότητα του σιδήρου </a:t>
            </a:r>
            <a:r>
              <a:rPr lang="el-GR" sz="2400" b="1" dirty="0" smtClean="0">
                <a:solidFill>
                  <a:srgbClr val="C00000"/>
                </a:solidFill>
              </a:rPr>
              <a:t>[</a:t>
            </a:r>
            <a:r>
              <a:rPr lang="en-US" sz="2400" b="1" dirty="0" smtClean="0">
                <a:solidFill>
                  <a:srgbClr val="C00000"/>
                </a:solidFill>
              </a:rPr>
              <a:t>TIBC]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Πότε χρειάζεται ο προσδιορισμός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1700808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Σε ανεπάρκεια σιδήρου</a:t>
            </a:r>
            <a:r>
              <a:rPr lang="en-US" sz="2400" dirty="0" smtClean="0"/>
              <a:t> </a:t>
            </a:r>
            <a:r>
              <a:rPr lang="el-GR" sz="2400" dirty="0" smtClean="0"/>
              <a:t>μειώνεται η </a:t>
            </a:r>
            <a:r>
              <a:rPr lang="el-GR" sz="2400" b="1" dirty="0" err="1" smtClean="0">
                <a:solidFill>
                  <a:srgbClr val="C00000"/>
                </a:solidFill>
              </a:rPr>
              <a:t>Φερριτίνη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και αυξάνεται </a:t>
            </a:r>
            <a:r>
              <a:rPr lang="el-GR" sz="2400" b="1" dirty="0" smtClean="0">
                <a:solidFill>
                  <a:srgbClr val="C00000"/>
                </a:solidFill>
              </a:rPr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Τρανσφερίνη</a:t>
            </a:r>
            <a:r>
              <a:rPr lang="el-GR" sz="2400" b="1" dirty="0" smtClean="0">
                <a:solidFill>
                  <a:srgbClr val="C00000"/>
                </a:solidFill>
              </a:rPr>
              <a:t> και η ΤΙΒ</a:t>
            </a:r>
            <a:r>
              <a:rPr lang="en-US" sz="2400" b="1" dirty="0" smtClean="0">
                <a:solidFill>
                  <a:srgbClr val="C00000"/>
                </a:solidFill>
              </a:rPr>
              <a:t>C. </a:t>
            </a:r>
            <a:r>
              <a:rPr lang="el-GR" sz="2400" dirty="0" smtClean="0"/>
              <a:t>Το αντίθετο στην υπερφόρτωση όπου η Τ</a:t>
            </a:r>
            <a:r>
              <a:rPr lang="en-US" sz="2400" dirty="0" smtClean="0"/>
              <a:t>RF/TIBC </a:t>
            </a:r>
            <a:r>
              <a:rPr lang="el-GR" sz="2400" dirty="0" smtClean="0"/>
              <a:t>μπορεί να είναι χαμηλή ή φυσιολογική.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TRF/TIBC </a:t>
            </a:r>
            <a:r>
              <a:rPr lang="el-GR" sz="2400" dirty="0" smtClean="0"/>
              <a:t>είναι χρήσιμες για τον προσδιορισμό της πρόωρης ή </a:t>
            </a:r>
            <a:r>
              <a:rPr lang="el-GR" sz="2400" b="1" dirty="0" smtClean="0">
                <a:solidFill>
                  <a:srgbClr val="C00000"/>
                </a:solidFill>
              </a:rPr>
              <a:t>λανθάνουσας </a:t>
            </a:r>
            <a:r>
              <a:rPr lang="el-GR" sz="2400" b="1" dirty="0" err="1" smtClean="0">
                <a:solidFill>
                  <a:srgbClr val="C00000"/>
                </a:solidFill>
              </a:rPr>
              <a:t>αιμοχρωμάτωσης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και για την παρακολούθηση της θεραπείας με </a:t>
            </a:r>
            <a:r>
              <a:rPr lang="el-GR" sz="2400" b="1" dirty="0" err="1" smtClean="0">
                <a:solidFill>
                  <a:srgbClr val="C00000"/>
                </a:solidFill>
              </a:rPr>
              <a:t>ερυθροποιητίνη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Αυξάνεται και στις δύο καταστάσεις.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Πότε χρειάζεται ο προσδιορισμός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170080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1560" y="184482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προσδιορισμός </a:t>
            </a:r>
            <a:r>
              <a:rPr lang="en-US" sz="2400" dirty="0" smtClean="0"/>
              <a:t>TRF/TIBC </a:t>
            </a:r>
            <a:r>
              <a:rPr lang="el-GR" sz="2400" dirty="0" smtClean="0"/>
              <a:t>είναι χρήσιμος για τον προσδιορισμό της αιτίας της χαμηλής [</a:t>
            </a:r>
            <a:r>
              <a:rPr lang="en-US" sz="2400" dirty="0" err="1" smtClean="0"/>
              <a:t>Ferr</a:t>
            </a:r>
            <a:r>
              <a:rPr lang="en-US" sz="2400" dirty="0" smtClean="0"/>
              <a:t>]</a:t>
            </a:r>
            <a:r>
              <a:rPr lang="el-GR" sz="2400" dirty="0" smtClean="0"/>
              <a:t> στους ασθενείς με ηπατική βλάβη.</a:t>
            </a:r>
          </a:p>
          <a:p>
            <a:r>
              <a:rPr lang="el-GR" sz="2400" dirty="0" smtClean="0">
                <a:solidFill>
                  <a:srgbClr val="C00000"/>
                </a:solidFill>
              </a:rPr>
              <a:t>Αυξημένη [</a:t>
            </a:r>
            <a:r>
              <a:rPr lang="en-US" sz="2400" dirty="0" err="1" smtClean="0">
                <a:solidFill>
                  <a:srgbClr val="C00000"/>
                </a:solidFill>
              </a:rPr>
              <a:t>Ferr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>
                <a:solidFill>
                  <a:srgbClr val="C00000"/>
                </a:solidFill>
              </a:rPr>
              <a:t>και μειωμένη [</a:t>
            </a:r>
            <a:r>
              <a:rPr lang="en-US" sz="2400" dirty="0" smtClean="0">
                <a:solidFill>
                  <a:srgbClr val="C00000"/>
                </a:solidFill>
              </a:rPr>
              <a:t>TRF]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δείχνει ότι η αιτία είναι </a:t>
            </a:r>
            <a:r>
              <a:rPr lang="el-GR" sz="2400" b="1" dirty="0" smtClean="0">
                <a:solidFill>
                  <a:srgbClr val="C00000"/>
                </a:solidFill>
              </a:rPr>
              <a:t>καρκίνος</a:t>
            </a:r>
            <a:r>
              <a:rPr lang="el-GR" sz="2400" dirty="0" smtClean="0"/>
              <a:t>. Αν και οι δύο </a:t>
            </a:r>
            <a:r>
              <a:rPr lang="el-GR" sz="2400" dirty="0" err="1" smtClean="0"/>
              <a:t>βιοδείκτες</a:t>
            </a:r>
            <a:r>
              <a:rPr lang="el-GR" sz="2400" dirty="0" smtClean="0"/>
              <a:t> είναι αυξημένοι τότε υπάρχει </a:t>
            </a:r>
            <a:r>
              <a:rPr lang="el-GR" sz="2400" dirty="0" err="1" smtClean="0"/>
              <a:t>αιμοχρωμάτωση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Όταν </a:t>
            </a:r>
            <a:r>
              <a:rPr lang="el-GR" sz="2400" dirty="0" smtClean="0">
                <a:solidFill>
                  <a:srgbClr val="C00000"/>
                </a:solidFill>
              </a:rPr>
              <a:t>αυξάνεται [</a:t>
            </a:r>
            <a:r>
              <a:rPr lang="en-US" sz="2400" dirty="0" err="1" smtClean="0">
                <a:solidFill>
                  <a:srgbClr val="C00000"/>
                </a:solidFill>
              </a:rPr>
              <a:t>Ferr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>
                <a:solidFill>
                  <a:srgbClr val="C00000"/>
                </a:solidFill>
              </a:rPr>
              <a:t>και μειώνεται η [</a:t>
            </a:r>
            <a:r>
              <a:rPr lang="en-US" sz="2400" dirty="0" smtClean="0">
                <a:solidFill>
                  <a:srgbClr val="C00000"/>
                </a:solidFill>
              </a:rPr>
              <a:t>TRF] </a:t>
            </a:r>
            <a:r>
              <a:rPr lang="el-GR" sz="2400" dirty="0" smtClean="0"/>
              <a:t>αυτό είναι ένδειξη αύξησης της </a:t>
            </a:r>
            <a:r>
              <a:rPr lang="el-GR" sz="2400" b="1" dirty="0" smtClean="0">
                <a:solidFill>
                  <a:srgbClr val="C00000"/>
                </a:solidFill>
              </a:rPr>
              <a:t>[</a:t>
            </a:r>
            <a:r>
              <a:rPr lang="en-US" sz="2400" b="1" dirty="0" err="1" smtClean="0">
                <a:solidFill>
                  <a:srgbClr val="C00000"/>
                </a:solidFill>
              </a:rPr>
              <a:t>Ferr</a:t>
            </a:r>
            <a:r>
              <a:rPr lang="en-US" sz="2400" b="1" dirty="0" smtClean="0">
                <a:solidFill>
                  <a:srgbClr val="C00000"/>
                </a:solidFill>
              </a:rPr>
              <a:t>] </a:t>
            </a:r>
            <a:r>
              <a:rPr lang="el-GR" sz="2400" b="1" dirty="0" smtClean="0">
                <a:solidFill>
                  <a:srgbClr val="C00000"/>
                </a:solidFill>
              </a:rPr>
              <a:t>λόγω φλεγμονής </a:t>
            </a:r>
            <a:r>
              <a:rPr lang="el-GR" sz="2400" dirty="0" smtClean="0"/>
              <a:t>και όχι υπερφόρτωσης σιδήρου.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 υποδοχέας της </a:t>
            </a:r>
            <a:r>
              <a:rPr lang="el-GR" sz="4000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141277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[</a:t>
            </a:r>
            <a:r>
              <a:rPr lang="en-US" sz="2400" dirty="0" smtClean="0"/>
              <a:t>TRF] </a:t>
            </a:r>
            <a:r>
              <a:rPr lang="el-GR" sz="2400" dirty="0" smtClean="0"/>
              <a:t>ενώνεται με υποδοχείς (</a:t>
            </a:r>
            <a:r>
              <a:rPr lang="en-US" sz="2400" dirty="0" err="1" smtClean="0"/>
              <a:t>TfR</a:t>
            </a:r>
            <a:r>
              <a:rPr lang="en-US" sz="2400" dirty="0" smtClean="0"/>
              <a:t>) </a:t>
            </a:r>
            <a:r>
              <a:rPr lang="el-GR" sz="2400" dirty="0" smtClean="0"/>
              <a:t>πάνω στην κυτταρική μεμβράνη. Με αυτόν τον υποδοχέα εισέρχεται στο κυτταρόπλασμα για να απελευθερώσει τον σίδηρο.</a:t>
            </a:r>
          </a:p>
          <a:p>
            <a:endParaRPr lang="el-GR" sz="2400" dirty="0" smtClean="0"/>
          </a:p>
          <a:p>
            <a:r>
              <a:rPr lang="el-GR" sz="2400" dirty="0" smtClean="0"/>
              <a:t>Έχει μοριακό βάρος 190 </a:t>
            </a:r>
            <a:r>
              <a:rPr lang="en-US" sz="2400" dirty="0" err="1" smtClean="0"/>
              <a:t>kD</a:t>
            </a:r>
            <a:r>
              <a:rPr lang="en-US" sz="2400" dirty="0" smtClean="0"/>
              <a:t> </a:t>
            </a:r>
            <a:r>
              <a:rPr lang="el-GR" sz="2400" dirty="0" smtClean="0"/>
              <a:t>και κλάσμα αυτού απελευθερώνεται στο πλάσμα (</a:t>
            </a:r>
            <a:r>
              <a:rPr lang="en-US" sz="2400" dirty="0" err="1" smtClean="0"/>
              <a:t>sTfR</a:t>
            </a:r>
            <a:r>
              <a:rPr lang="el-GR" sz="2400" dirty="0" smtClean="0"/>
              <a:t> με ΜΒ = 320 </a:t>
            </a:r>
            <a:r>
              <a:rPr lang="en-US" sz="2400" dirty="0" err="1" smtClean="0"/>
              <a:t>kD</a:t>
            </a:r>
            <a:r>
              <a:rPr lang="en-US" sz="2400" dirty="0" smtClean="0"/>
              <a:t>) </a:t>
            </a:r>
            <a:r>
              <a:rPr lang="el-GR" sz="2400" dirty="0" smtClean="0"/>
              <a:t>και μπορεί να μετρηθεί με </a:t>
            </a:r>
            <a:r>
              <a:rPr lang="el-GR" sz="2400" dirty="0" err="1" smtClean="0"/>
              <a:t>ανοσοχημική</a:t>
            </a:r>
            <a:r>
              <a:rPr lang="el-GR" sz="2400" dirty="0" smtClean="0"/>
              <a:t> μέθοδο. </a:t>
            </a:r>
            <a:endParaRPr lang="en-US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υποδοχέας της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[</a:t>
            </a:r>
            <a:r>
              <a:rPr lang="en-US" sz="2400" dirty="0" err="1" smtClean="0"/>
              <a:t>sTfR</a:t>
            </a:r>
            <a:r>
              <a:rPr lang="en-US" sz="2400" dirty="0" smtClean="0"/>
              <a:t>] </a:t>
            </a:r>
            <a:r>
              <a:rPr lang="el-GR" sz="2400" dirty="0" smtClean="0"/>
              <a:t>αυξάνεται σε περιπτώσεις ανεπάρκειας σιδήρου  ακολουθώντας την μείωση της [</a:t>
            </a:r>
            <a:r>
              <a:rPr lang="en-US" sz="2400" dirty="0" err="1" smtClean="0"/>
              <a:t>Ferr</a:t>
            </a:r>
            <a:r>
              <a:rPr lang="en-US" sz="2400" dirty="0" smtClean="0"/>
              <a:t>].</a:t>
            </a:r>
          </a:p>
          <a:p>
            <a:endParaRPr lang="en-US" sz="2400" dirty="0" smtClean="0"/>
          </a:p>
          <a:p>
            <a:r>
              <a:rPr lang="el-GR" sz="2400" dirty="0" smtClean="0"/>
              <a:t>Επειδή τα επίπεδα της [</a:t>
            </a:r>
            <a:r>
              <a:rPr lang="en-US" sz="2400" dirty="0" err="1" smtClean="0"/>
              <a:t>sTfR</a:t>
            </a:r>
            <a:r>
              <a:rPr lang="en-US" sz="2400" dirty="0" smtClean="0"/>
              <a:t>] </a:t>
            </a:r>
            <a:r>
              <a:rPr lang="el-GR" sz="2400" dirty="0" smtClean="0"/>
              <a:t>δεν επηρεάζονται από την φλεγμονή όπως της [</a:t>
            </a:r>
            <a:r>
              <a:rPr lang="en-US" sz="2400" dirty="0" err="1" smtClean="0"/>
              <a:t>Ferr</a:t>
            </a:r>
            <a:r>
              <a:rPr lang="en-US" sz="2400" dirty="0" smtClean="0"/>
              <a:t>]</a:t>
            </a:r>
            <a:r>
              <a:rPr lang="el-GR" sz="2400" dirty="0" smtClean="0"/>
              <a:t> η μέτρηση της έχει την δυνατότητα να παρέχει ένδειξη της κατάστασης του σιδήρου σε ασθενείς με αναιμία λόγω χρόνιας ασθένειας</a:t>
            </a:r>
            <a:r>
              <a:rPr lang="en-US" sz="2400" dirty="0" smtClean="0"/>
              <a:t>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Ανεπάρκεια σιδήρου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55679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Αποτελεί την πιο συνηθισμένη διατροφική ανεπάρκεια.</a:t>
            </a:r>
          </a:p>
          <a:p>
            <a:endParaRPr lang="el-GR" sz="2400" dirty="0" smtClean="0"/>
          </a:p>
          <a:p>
            <a:r>
              <a:rPr lang="el-GR" sz="2400" dirty="0" smtClean="0"/>
              <a:t>Σταδιακά συμβαίνουν τα ακόλουθα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n-US" sz="2400" dirty="0" smtClean="0"/>
              <a:t>[</a:t>
            </a:r>
            <a:r>
              <a:rPr lang="en-US" sz="2400" dirty="0" err="1" smtClean="0"/>
              <a:t>Ferr</a:t>
            </a:r>
            <a:r>
              <a:rPr lang="en-US" sz="2400" dirty="0" smtClean="0"/>
              <a:t>] </a:t>
            </a:r>
            <a:r>
              <a:rPr lang="el-GR" sz="2400" dirty="0" smtClean="0"/>
              <a:t>του πλάσματος ελαττώνεται,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n-US" sz="2400" dirty="0" smtClean="0"/>
              <a:t>[TRF] </a:t>
            </a:r>
            <a:r>
              <a:rPr lang="el-GR" sz="2400" dirty="0" smtClean="0"/>
              <a:t>και η </a:t>
            </a:r>
            <a:r>
              <a:rPr lang="en-US" sz="2400" dirty="0" smtClean="0"/>
              <a:t>[TIBC] </a:t>
            </a:r>
            <a:r>
              <a:rPr lang="el-GR" sz="2400" dirty="0" smtClean="0"/>
              <a:t>αυξάνονται,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Η [</a:t>
            </a:r>
            <a:r>
              <a:rPr lang="en-US" sz="2400" dirty="0" smtClean="0"/>
              <a:t>Fe] </a:t>
            </a:r>
            <a:r>
              <a:rPr lang="el-GR" sz="2400" dirty="0" smtClean="0"/>
              <a:t>μειώνεται και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τελικά η αναιμία είναι εμφανής.</a:t>
            </a:r>
            <a:endParaRPr lang="el-G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Υπερφόρτωση σιδήρου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55679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Είναι σπάνια και οφείλεται συνήθως σε υπερβολική δόση</a:t>
            </a:r>
            <a:r>
              <a:rPr lang="en-US" sz="2400" dirty="0" smtClean="0"/>
              <a:t>: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/>
              <a:t>Οξεία παρατεταμένη δόση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/>
              <a:t>Χρόνια υπερφόρτωση (π.χ. από μαγειρικά σκεύη)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/>
              <a:t>Συνεχόμενες μεταγγίσεις</a:t>
            </a:r>
          </a:p>
          <a:p>
            <a:pPr indent="266700">
              <a:buFont typeface="Arial" pitchFamily="34" charset="0"/>
              <a:buChar char="•"/>
            </a:pPr>
            <a:r>
              <a:rPr lang="el-GR" sz="2400" dirty="0" smtClean="0"/>
              <a:t>Κληρονομική </a:t>
            </a:r>
            <a:r>
              <a:rPr lang="el-GR" sz="2400" dirty="0" err="1" smtClean="0"/>
              <a:t>αιμοχρωμάτωση</a:t>
            </a:r>
            <a:endParaRPr lang="el-GR" sz="2400" dirty="0" smtClean="0"/>
          </a:p>
          <a:p>
            <a:pPr indent="266700">
              <a:buFont typeface="Arial" pitchFamily="34" charset="0"/>
              <a:buChar char="•"/>
            </a:pPr>
            <a:endParaRPr lang="el-GR" sz="2400" dirty="0" smtClean="0"/>
          </a:p>
          <a:p>
            <a:endParaRPr lang="el-GR" sz="2400" dirty="0" smtClean="0"/>
          </a:p>
          <a:p>
            <a:pPr indent="266700">
              <a:buFont typeface="Arial" pitchFamily="34" charset="0"/>
              <a:buChar char="•"/>
            </a:pP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Κληρονομική </a:t>
            </a:r>
            <a:r>
              <a:rPr lang="el-GR" sz="4000" b="1" dirty="0" err="1" smtClean="0">
                <a:solidFill>
                  <a:srgbClr val="C00000"/>
                </a:solidFill>
              </a:rPr>
              <a:t>αιμοχρωμάτωση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Πρόκειται για </a:t>
            </a:r>
            <a:r>
              <a:rPr lang="el-GR" sz="2400" dirty="0" err="1" smtClean="0"/>
              <a:t>αυτοσωμική</a:t>
            </a:r>
            <a:r>
              <a:rPr lang="el-GR" sz="2400" dirty="0" smtClean="0"/>
              <a:t> υπολειπόμενη δυσλειτουργία και σχετίζεται με μια μετάλλαξη στο </a:t>
            </a:r>
            <a:r>
              <a:rPr lang="en-US" sz="2400" dirty="0" smtClean="0"/>
              <a:t>HFE </a:t>
            </a:r>
            <a:r>
              <a:rPr lang="el-GR" sz="2400" dirty="0" smtClean="0"/>
              <a:t>γονίδιο.</a:t>
            </a:r>
          </a:p>
          <a:p>
            <a:endParaRPr lang="el-GR" sz="2400" dirty="0" smtClean="0"/>
          </a:p>
          <a:p>
            <a:r>
              <a:rPr lang="el-GR" sz="2400" dirty="0" smtClean="0"/>
              <a:t>Τα άτομα με </a:t>
            </a:r>
            <a:r>
              <a:rPr lang="el-GR" sz="2400" dirty="0" err="1" smtClean="0"/>
              <a:t>ομοζυγωτία</a:t>
            </a:r>
            <a:r>
              <a:rPr lang="el-GR" sz="2400" dirty="0" smtClean="0"/>
              <a:t> έχουν θετική προδιάθεση για ανεξέλεγκτη αύξηση στην εντερική απορρόφηση του διατροφικού σιδήρου. </a:t>
            </a:r>
          </a:p>
          <a:p>
            <a:endParaRPr lang="el-GR" sz="2400" dirty="0" smtClean="0"/>
          </a:p>
          <a:p>
            <a:r>
              <a:rPr lang="el-GR" sz="2400" dirty="0" smtClean="0"/>
              <a:t>Τα προβλήματα εμφανίζονται κυρίως στους άνδρες αφού οι γυναίκες λόγω της εμμήνου ρήσεως διατηρούν την </a:t>
            </a:r>
            <a:r>
              <a:rPr lang="en-US" sz="2400" dirty="0" smtClean="0"/>
              <a:t>[Fe] </a:t>
            </a:r>
            <a:r>
              <a:rPr lang="el-GR" sz="2400" dirty="0" smtClean="0"/>
              <a:t>χαμηλά.</a:t>
            </a:r>
          </a:p>
          <a:p>
            <a:pPr indent="266700">
              <a:buFont typeface="Arial" pitchFamily="34" charset="0"/>
              <a:buChar char="•"/>
            </a:pPr>
            <a:endParaRPr lang="el-GR" sz="2400" dirty="0" smtClean="0"/>
          </a:p>
          <a:p>
            <a:endParaRPr lang="el-GR" sz="2400" dirty="0" smtClean="0"/>
          </a:p>
          <a:p>
            <a:pPr indent="266700">
              <a:buFont typeface="Arial" pitchFamily="34" charset="0"/>
              <a:buChar char="•"/>
            </a:pP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Κληρονομική </a:t>
            </a:r>
            <a:r>
              <a:rPr lang="el-GR" sz="4000" b="1" dirty="0" err="1" smtClean="0">
                <a:solidFill>
                  <a:srgbClr val="C00000"/>
                </a:solidFill>
              </a:rPr>
              <a:t>αιμοχρωμάτωση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55679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περίσσεια σιδήρου αποθηκεύεται ως </a:t>
            </a:r>
            <a:r>
              <a:rPr lang="el-GR" sz="2400" dirty="0" err="1" smtClean="0"/>
              <a:t>αιμοσιδηρίνη</a:t>
            </a:r>
            <a:r>
              <a:rPr lang="el-GR" sz="2400" dirty="0" smtClean="0"/>
              <a:t> στο ήπαρ οδηγώντας σε </a:t>
            </a:r>
            <a:r>
              <a:rPr lang="el-GR" sz="2400" dirty="0" err="1" smtClean="0"/>
              <a:t>μακρο</a:t>
            </a:r>
            <a:r>
              <a:rPr lang="el-GR" sz="2400" dirty="0" smtClean="0"/>
              <a:t>-οζώδη κίρρωση. </a:t>
            </a:r>
          </a:p>
          <a:p>
            <a:r>
              <a:rPr lang="el-GR" sz="2400" dirty="0" smtClean="0"/>
              <a:t>Άλλα συμπτώματα είναι</a:t>
            </a:r>
            <a:r>
              <a:rPr lang="en-US" sz="2400" dirty="0" smtClean="0"/>
              <a:t>:</a:t>
            </a:r>
          </a:p>
          <a:p>
            <a:pPr marL="541338" indent="-274638">
              <a:buFont typeface="Arial" pitchFamily="34" charset="0"/>
              <a:buChar char="•"/>
            </a:pPr>
            <a:r>
              <a:rPr lang="el-GR" sz="2400" dirty="0" smtClean="0"/>
              <a:t>η βλάβη στο πάγκρεας (με αποτέλεσμα τον σακχαρώδη διαβήτη)</a:t>
            </a:r>
            <a:r>
              <a:rPr lang="en-US" sz="2400" dirty="0" smtClean="0"/>
              <a:t>,</a:t>
            </a:r>
          </a:p>
          <a:p>
            <a:pPr marL="541338" indent="-274638">
              <a:buFont typeface="Arial" pitchFamily="34" charset="0"/>
              <a:buChar char="•"/>
            </a:pPr>
            <a:r>
              <a:rPr lang="el-GR" sz="2400" dirty="0" smtClean="0"/>
              <a:t>η καρδιακή ανεπάρκεια,</a:t>
            </a:r>
          </a:p>
          <a:p>
            <a:pPr marL="541338" indent="-274638">
              <a:buFont typeface="Arial" pitchFamily="34" charset="0"/>
              <a:buChar char="•"/>
            </a:pPr>
            <a:r>
              <a:rPr lang="el-GR" sz="2400" dirty="0" smtClean="0"/>
              <a:t>η ατροφία </a:t>
            </a:r>
            <a:r>
              <a:rPr lang="el-GR" sz="2400" dirty="0" err="1" smtClean="0"/>
              <a:t>ενδικρινολογικών</a:t>
            </a:r>
            <a:r>
              <a:rPr lang="el-GR" sz="2400" dirty="0" smtClean="0"/>
              <a:t> αδένων (π.χ. όρχεων),</a:t>
            </a:r>
          </a:p>
          <a:p>
            <a:pPr marL="541338" indent="-274638">
              <a:buFont typeface="Arial" pitchFamily="34" charset="0"/>
              <a:buChar char="•"/>
            </a:pPr>
            <a:r>
              <a:rPr lang="el-GR" sz="2400" dirty="0" smtClean="0"/>
              <a:t>η αρθρίτιδα με </a:t>
            </a:r>
            <a:r>
              <a:rPr lang="el-GR" sz="2400" dirty="0" err="1" smtClean="0"/>
              <a:t>χονδρασβέστωση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pPr indent="266700">
              <a:buFont typeface="Arial" pitchFamily="34" charset="0"/>
              <a:buChar char="•"/>
            </a:pP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κατανομή του σιδήρου σε πρωτεΐνες του οργανισμού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383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Δηλητηρίαση από σίδηρο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556792"/>
            <a:ext cx="820891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Τιμές πάνω από 340 μ</a:t>
            </a:r>
            <a:r>
              <a:rPr lang="en-US" sz="2400" dirty="0" smtClean="0"/>
              <a:t>g/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  <a:r>
              <a:rPr lang="el-GR" sz="2400" dirty="0" smtClean="0"/>
              <a:t>απαιτούν θεραπεία.</a:t>
            </a:r>
          </a:p>
          <a:p>
            <a:endParaRPr lang="el-GR" sz="2400" dirty="0" smtClean="0"/>
          </a:p>
          <a:p>
            <a:r>
              <a:rPr lang="el-GR" sz="2400" dirty="0" smtClean="0"/>
              <a:t>Αλλιώς θα υπάρξουν συμπτώματα όπως</a:t>
            </a:r>
            <a:r>
              <a:rPr lang="en-US" sz="2400" dirty="0" smtClean="0"/>
              <a:t>:</a:t>
            </a:r>
          </a:p>
          <a:p>
            <a:pPr marL="266700" indent="274638">
              <a:buFont typeface="Arial" pitchFamily="34" charset="0"/>
              <a:buChar char="•"/>
            </a:pPr>
            <a:r>
              <a:rPr lang="en-US" sz="2400" dirty="0" smtClean="0"/>
              <a:t>N</a:t>
            </a:r>
            <a:r>
              <a:rPr lang="el-GR" sz="2400" dirty="0" err="1" smtClean="0"/>
              <a:t>αυτία</a:t>
            </a:r>
            <a:endParaRPr lang="el-GR" sz="2400" dirty="0" smtClean="0"/>
          </a:p>
          <a:p>
            <a:pPr marL="266700" indent="274638">
              <a:buFont typeface="Arial" pitchFamily="34" charset="0"/>
              <a:buChar char="•"/>
            </a:pPr>
            <a:r>
              <a:rPr lang="el-GR" sz="2400" dirty="0" smtClean="0"/>
              <a:t>Εμετός</a:t>
            </a:r>
          </a:p>
          <a:p>
            <a:pPr marL="266700" indent="274638">
              <a:buFont typeface="Arial" pitchFamily="34" charset="0"/>
              <a:buChar char="•"/>
            </a:pPr>
            <a:r>
              <a:rPr lang="el-GR" sz="2400" dirty="0" smtClean="0"/>
              <a:t>Εγκεφαλοπάθεια</a:t>
            </a:r>
          </a:p>
          <a:p>
            <a:pPr marL="266700" indent="274638">
              <a:buFont typeface="Arial" pitchFamily="34" charset="0"/>
              <a:buChar char="•"/>
            </a:pPr>
            <a:r>
              <a:rPr lang="el-GR" sz="2400" dirty="0" smtClean="0"/>
              <a:t>Κυκλοφορική ανεπάρκεια</a:t>
            </a:r>
          </a:p>
          <a:p>
            <a:pPr marL="266700" indent="274638">
              <a:buFont typeface="Arial" pitchFamily="34" charset="0"/>
              <a:buChar char="•"/>
            </a:pPr>
            <a:r>
              <a:rPr lang="el-GR" sz="2400" dirty="0" smtClean="0"/>
              <a:t>Ηπατική ανεπάρκεια</a:t>
            </a:r>
          </a:p>
          <a:p>
            <a:pPr marL="266700" indent="274638">
              <a:buFont typeface="Arial" pitchFamily="34" charset="0"/>
              <a:buChar char="•"/>
            </a:pPr>
            <a:r>
              <a:rPr lang="el-GR" sz="2400" dirty="0" smtClean="0"/>
              <a:t>Νεφρική ανεπάρκεια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522920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Χορηγούνται στον ασθενή φάρμακα που σχηματίζουν </a:t>
            </a:r>
            <a:r>
              <a:rPr lang="el-GR" sz="2400" dirty="0" err="1" smtClean="0"/>
              <a:t>χηλικά</a:t>
            </a:r>
            <a:r>
              <a:rPr lang="el-GR" sz="2400" dirty="0" smtClean="0"/>
              <a:t> </a:t>
            </a:r>
            <a:r>
              <a:rPr lang="el-GR" sz="2400" dirty="0" err="1" smtClean="0"/>
              <a:t>σύμπλοκα</a:t>
            </a:r>
            <a:r>
              <a:rPr lang="el-GR" sz="2400" dirty="0" smtClean="0"/>
              <a:t> που απομακρύνονται με τα ούρα.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μεταβολισμός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πορφυρίνης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55576" y="1700808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dirty="0" smtClean="0"/>
              <a:t>Οι </a:t>
            </a:r>
            <a:r>
              <a:rPr lang="el-GR" sz="2400" dirty="0" err="1" smtClean="0"/>
              <a:t>πορφυρίνες</a:t>
            </a:r>
            <a:r>
              <a:rPr lang="el-GR" sz="2400" dirty="0" smtClean="0"/>
              <a:t> είναι </a:t>
            </a:r>
            <a:r>
              <a:rPr lang="el-GR" sz="2400" dirty="0" err="1" smtClean="0"/>
              <a:t>τετραπυρρόλες</a:t>
            </a:r>
            <a:r>
              <a:rPr lang="el-GR" sz="2400" dirty="0" smtClean="0"/>
              <a:t> και κάποιες από αυτές είναι ενδιάμεσα προϊόντα στον σχηματισμό της </a:t>
            </a:r>
            <a:r>
              <a:rPr lang="el-GR" sz="2400" dirty="0" err="1" smtClean="0"/>
              <a:t>αίμης</a:t>
            </a:r>
            <a:r>
              <a:rPr lang="el-GR" sz="2400" dirty="0" smtClean="0"/>
              <a:t>. 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Τα περισσότερα κύτταρα μπορούν να συνθέτουν </a:t>
            </a:r>
            <a:r>
              <a:rPr lang="el-GR" sz="2400" dirty="0" err="1" smtClean="0"/>
              <a:t>αίμη</a:t>
            </a:r>
            <a:r>
              <a:rPr lang="el-GR" sz="2400" dirty="0" smtClean="0"/>
              <a:t> αλλά κυρίως γίνεται στο </a:t>
            </a:r>
            <a:r>
              <a:rPr lang="el-GR" sz="2400" b="1" dirty="0" smtClean="0">
                <a:solidFill>
                  <a:srgbClr val="C00000"/>
                </a:solidFill>
              </a:rPr>
              <a:t>ήπαρ</a:t>
            </a:r>
            <a:r>
              <a:rPr lang="el-GR" sz="2400" dirty="0" smtClean="0"/>
              <a:t> και στον </a:t>
            </a:r>
            <a:r>
              <a:rPr lang="el-GR" sz="2400" b="1" dirty="0" smtClean="0">
                <a:solidFill>
                  <a:srgbClr val="C00000"/>
                </a:solidFill>
              </a:rPr>
              <a:t>μυελό των οστών</a:t>
            </a:r>
            <a:r>
              <a:rPr lang="el-GR" sz="2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Κληρονομικές ή επίκτητες βλάβες στα ένζυμα που σχετίζονται με τον </a:t>
            </a:r>
            <a:r>
              <a:rPr lang="el-GR" sz="2400" b="1" dirty="0" smtClean="0">
                <a:solidFill>
                  <a:srgbClr val="C00000"/>
                </a:solidFill>
              </a:rPr>
              <a:t>μεταβολισμό της </a:t>
            </a:r>
            <a:r>
              <a:rPr lang="el-GR" sz="2400" b="1" dirty="0" err="1" smtClean="0">
                <a:solidFill>
                  <a:srgbClr val="C00000"/>
                </a:solidFill>
              </a:rPr>
              <a:t>αίμης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μπορούν να οδηγήσουν σε υπερπαραγωγή των ενδιάμεσων μεταβολιτών.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6847" y="2728677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/>
              <a:t>Οι </a:t>
            </a:r>
            <a:r>
              <a:rPr lang="el-GR" sz="4800" b="1" dirty="0" err="1" smtClean="0"/>
              <a:t>πορφυρίες</a:t>
            </a:r>
            <a:endParaRPr lang="el-GR" sz="48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μεταβολισμός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πορφυρίνης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813082" cy="50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της </a:t>
            </a:r>
            <a:r>
              <a:rPr lang="el-GR" b="1" dirty="0" err="1" smtClean="0">
                <a:solidFill>
                  <a:srgbClr val="C00000"/>
                </a:solidFill>
              </a:rPr>
              <a:t>αίμης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3204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μεταβολισμός της </a:t>
            </a:r>
            <a:r>
              <a:rPr lang="el-GR" b="1" dirty="0" err="1" smtClean="0">
                <a:solidFill>
                  <a:srgbClr val="C00000"/>
                </a:solidFill>
              </a:rPr>
              <a:t>πορφυρίνης</a:t>
            </a:r>
            <a:r>
              <a:rPr lang="el-GR" b="1" dirty="0" smtClean="0">
                <a:solidFill>
                  <a:srgbClr val="C00000"/>
                </a:solidFill>
              </a:rPr>
              <a:t> και τα αίτια των </a:t>
            </a:r>
            <a:r>
              <a:rPr lang="el-GR" b="1" dirty="0" err="1" smtClean="0">
                <a:solidFill>
                  <a:srgbClr val="C00000"/>
                </a:solidFill>
              </a:rPr>
              <a:t>πορφυριών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688632" cy="4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83568" y="62373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</a:t>
            </a:r>
            <a:r>
              <a:rPr lang="en-US" dirty="0" smtClean="0"/>
              <a:t>LA: </a:t>
            </a:r>
            <a:r>
              <a:rPr lang="el-GR" dirty="0" err="1" smtClean="0"/>
              <a:t>Αμινολαεβουλινικό</a:t>
            </a:r>
            <a:r>
              <a:rPr lang="el-GR" dirty="0" smtClean="0"/>
              <a:t> οξύ, </a:t>
            </a:r>
            <a:r>
              <a:rPr lang="en-US" dirty="0" smtClean="0"/>
              <a:t>PBG: </a:t>
            </a:r>
            <a:r>
              <a:rPr lang="el-GR" dirty="0" err="1" smtClean="0"/>
              <a:t>πορφοχολινογόνο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8244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</a:t>
            </a:r>
            <a:r>
              <a:rPr lang="en-US" dirty="0" smtClean="0"/>
              <a:t>P: </a:t>
            </a:r>
            <a:r>
              <a:rPr lang="el-GR" dirty="0" smtClean="0"/>
              <a:t>οξεία διαλείπουσα </a:t>
            </a:r>
            <a:r>
              <a:rPr lang="el-GR" dirty="0" err="1" smtClean="0"/>
              <a:t>πορφυρία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HC: </a:t>
            </a:r>
            <a:r>
              <a:rPr lang="el-GR" dirty="0" smtClean="0"/>
              <a:t>Κληρονομική </a:t>
            </a:r>
            <a:r>
              <a:rPr lang="el-GR" dirty="0" err="1" smtClean="0"/>
              <a:t>κοπροπορφυρία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80437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VP: </a:t>
            </a:r>
            <a:r>
              <a:rPr lang="el-GR" dirty="0" err="1" smtClean="0"/>
              <a:t>Ποικιλόχροη</a:t>
            </a:r>
            <a:r>
              <a:rPr lang="el-GR" dirty="0" smtClean="0"/>
              <a:t> </a:t>
            </a:r>
            <a:r>
              <a:rPr lang="el-GR" dirty="0" err="1" smtClean="0"/>
              <a:t>πορφυρία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Υπερέκφραση</a:t>
            </a:r>
            <a:r>
              <a:rPr lang="el-GR" b="1" dirty="0" smtClean="0">
                <a:solidFill>
                  <a:srgbClr val="C00000"/>
                </a:solidFill>
              </a:rPr>
              <a:t> προδρόμων της </a:t>
            </a:r>
            <a:r>
              <a:rPr lang="el-GR" b="1" dirty="0" err="1" smtClean="0">
                <a:solidFill>
                  <a:srgbClr val="C00000"/>
                </a:solidFill>
              </a:rPr>
              <a:t>αίμης</a:t>
            </a:r>
            <a:r>
              <a:rPr lang="el-GR" b="1" dirty="0" smtClean="0">
                <a:solidFill>
                  <a:srgbClr val="C00000"/>
                </a:solidFill>
              </a:rPr>
              <a:t> στις </a:t>
            </a:r>
            <a:r>
              <a:rPr lang="el-GR" b="1" dirty="0" err="1" smtClean="0">
                <a:solidFill>
                  <a:srgbClr val="C00000"/>
                </a:solidFill>
              </a:rPr>
              <a:t>πορφυρίες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882588" cy="38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115616" y="56612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AIP: </a:t>
            </a:r>
            <a:r>
              <a:rPr lang="el-GR" dirty="0" smtClean="0"/>
              <a:t>οξεία διαλείπουσα </a:t>
            </a:r>
            <a:r>
              <a:rPr lang="el-GR" dirty="0" err="1" smtClean="0"/>
              <a:t>πορφυρία</a:t>
            </a:r>
            <a:r>
              <a:rPr lang="el-GR" dirty="0" smtClean="0"/>
              <a:t>, </a:t>
            </a:r>
            <a:r>
              <a:rPr lang="en-US" dirty="0" smtClean="0"/>
              <a:t>PCT: </a:t>
            </a:r>
            <a:r>
              <a:rPr lang="el-GR" dirty="0" err="1" smtClean="0"/>
              <a:t>πορφυρία</a:t>
            </a:r>
            <a:r>
              <a:rPr lang="el-GR" dirty="0" smtClean="0"/>
              <a:t> </a:t>
            </a:r>
            <a:r>
              <a:rPr lang="en-US" dirty="0" err="1" smtClean="0"/>
              <a:t>cutanea</a:t>
            </a:r>
            <a:r>
              <a:rPr lang="en-US" dirty="0" smtClean="0"/>
              <a:t> </a:t>
            </a:r>
            <a:r>
              <a:rPr lang="en-US" dirty="0" err="1" smtClean="0"/>
              <a:t>tarda</a:t>
            </a:r>
            <a:r>
              <a:rPr lang="en-US" dirty="0" smtClean="0"/>
              <a:t>, HC: </a:t>
            </a:r>
            <a:r>
              <a:rPr lang="el-GR" dirty="0" smtClean="0"/>
              <a:t>κληρονομική </a:t>
            </a:r>
            <a:r>
              <a:rPr lang="el-GR" dirty="0" err="1" smtClean="0"/>
              <a:t>κοπροπορφυρία</a:t>
            </a:r>
            <a:r>
              <a:rPr lang="el-GR" dirty="0" smtClean="0"/>
              <a:t>, </a:t>
            </a:r>
            <a:r>
              <a:rPr lang="en-US" dirty="0" smtClean="0"/>
              <a:t>VP: </a:t>
            </a:r>
            <a:r>
              <a:rPr lang="el-GR" dirty="0" err="1" smtClean="0"/>
              <a:t>ποικιλόχρους</a:t>
            </a:r>
            <a:r>
              <a:rPr lang="el-GR" dirty="0" smtClean="0"/>
              <a:t> </a:t>
            </a:r>
            <a:r>
              <a:rPr lang="el-GR" dirty="0" err="1" smtClean="0"/>
              <a:t>πορφυρία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Οικογενειακές μελέτες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6288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Λόγω του κληρονομικού χαρακτήρα των </a:t>
            </a:r>
            <a:r>
              <a:rPr lang="el-GR" sz="2400" dirty="0" err="1" smtClean="0"/>
              <a:t>πορφυριών</a:t>
            </a:r>
            <a:r>
              <a:rPr lang="el-GR" sz="2400" dirty="0" smtClean="0"/>
              <a:t> (</a:t>
            </a:r>
            <a:r>
              <a:rPr lang="en-US" sz="2400" dirty="0" smtClean="0"/>
              <a:t>AIP, HC, VP)</a:t>
            </a:r>
            <a:r>
              <a:rPr lang="el-GR" sz="2400" dirty="0" smtClean="0"/>
              <a:t>, συνιστάται να γίνονται έρευνες μέσα στην οικογένεια ακόμα και αν δεν υπάρχουν συμπτώματα.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l-GR" sz="2400" dirty="0" err="1" smtClean="0"/>
              <a:t>πειδή</a:t>
            </a:r>
            <a:r>
              <a:rPr lang="el-GR" sz="2400" dirty="0" smtClean="0"/>
              <a:t> η έκφραση του </a:t>
            </a:r>
            <a:r>
              <a:rPr lang="en-US" sz="2400" dirty="0" smtClean="0"/>
              <a:t>PBG </a:t>
            </a:r>
            <a:r>
              <a:rPr lang="el-GR" sz="2400" dirty="0" smtClean="0"/>
              <a:t>είναι </a:t>
            </a:r>
            <a:r>
              <a:rPr lang="el-GR" sz="2400" dirty="0" smtClean="0"/>
              <a:t>φυσιολογική σε παιδιά και ενήλικες που είναι φορείς σε </a:t>
            </a:r>
            <a:r>
              <a:rPr lang="el-GR" sz="2400" dirty="0" err="1" smtClean="0"/>
              <a:t>πορφυρίες</a:t>
            </a:r>
            <a:r>
              <a:rPr lang="el-GR" sz="2400" dirty="0" smtClean="0"/>
              <a:t> </a:t>
            </a:r>
            <a:r>
              <a:rPr lang="el-GR" sz="2400" dirty="0" smtClean="0"/>
              <a:t>τα τελευταία χρόνια γίνονται </a:t>
            </a:r>
            <a:r>
              <a:rPr lang="el-GR" sz="2400" dirty="0" smtClean="0"/>
              <a:t>οικογενειακές</a:t>
            </a:r>
            <a:r>
              <a:rPr lang="el-GR" sz="2400" dirty="0" smtClean="0"/>
              <a:t> </a:t>
            </a:r>
            <a:r>
              <a:rPr lang="el-GR" sz="2400" dirty="0" smtClean="0"/>
              <a:t>μελέτες.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Δερματικές </a:t>
            </a:r>
            <a:r>
              <a:rPr lang="el-GR" sz="4000" b="1" dirty="0" err="1" smtClean="0">
                <a:solidFill>
                  <a:srgbClr val="C00000"/>
                </a:solidFill>
              </a:rPr>
              <a:t>πορφυρίες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899592" y="141277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συσσώρευση των </a:t>
            </a:r>
            <a:r>
              <a:rPr lang="el-GR" sz="2400" dirty="0" err="1" smtClean="0"/>
              <a:t>πορφυρινών</a:t>
            </a:r>
            <a:r>
              <a:rPr lang="el-GR" sz="2400" dirty="0" smtClean="0"/>
              <a:t> στο δέρμα οδηγεί σε φωτοευαισθησία που μπορεί να παρουσιαστεί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l-GR" sz="2400" dirty="0" smtClean="0"/>
              <a:t>Ως </a:t>
            </a:r>
            <a:r>
              <a:rPr lang="el-GR" sz="2400" dirty="0" err="1" smtClean="0"/>
              <a:t>ερυθροποιητική</a:t>
            </a:r>
            <a:r>
              <a:rPr lang="el-GR" sz="2400" dirty="0" smtClean="0"/>
              <a:t> </a:t>
            </a:r>
            <a:r>
              <a:rPr lang="el-GR" sz="2400" dirty="0" err="1" smtClean="0"/>
              <a:t>πορφυρία</a:t>
            </a:r>
            <a:r>
              <a:rPr lang="el-GR" sz="2400" dirty="0" smtClean="0"/>
              <a:t> στην παιδική ηλικία που παρουσιάζεται με </a:t>
            </a:r>
            <a:r>
              <a:rPr lang="el-GR" sz="2400" dirty="0" smtClean="0">
                <a:solidFill>
                  <a:srgbClr val="C00000"/>
                </a:solidFill>
              </a:rPr>
              <a:t>κάψιμο, φαγούρα, </a:t>
            </a:r>
            <a:r>
              <a:rPr lang="el-GR" sz="2400" dirty="0" err="1" smtClean="0">
                <a:solidFill>
                  <a:srgbClr val="C00000"/>
                </a:solidFill>
              </a:rPr>
              <a:t>ερύθυμα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κατά την έκθεση στο φώς.</a:t>
            </a:r>
          </a:p>
          <a:p>
            <a:endParaRPr lang="en-US" sz="2400" dirty="0" smtClean="0"/>
          </a:p>
          <a:p>
            <a:r>
              <a:rPr lang="el-GR" sz="2400" dirty="0" smtClean="0"/>
              <a:t>Ως τραύματα του δέρματος στη </a:t>
            </a:r>
            <a:r>
              <a:rPr lang="el-GR" sz="2400" dirty="0" smtClean="0">
                <a:solidFill>
                  <a:srgbClr val="C00000"/>
                </a:solidFill>
              </a:rPr>
              <a:t>δερματική </a:t>
            </a:r>
            <a:r>
              <a:rPr lang="el-GR" sz="2400" dirty="0" err="1" smtClean="0">
                <a:solidFill>
                  <a:srgbClr val="C00000"/>
                </a:solidFill>
              </a:rPr>
              <a:t>πορφυρία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tarda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smtClean="0">
                <a:solidFill>
                  <a:srgbClr val="C00000"/>
                </a:solidFill>
              </a:rPr>
              <a:t>κληρονομική </a:t>
            </a:r>
            <a:r>
              <a:rPr lang="el-GR" sz="2400" dirty="0" err="1" smtClean="0">
                <a:solidFill>
                  <a:srgbClr val="C00000"/>
                </a:solidFill>
              </a:rPr>
              <a:t>κοπροπορφυρία</a:t>
            </a:r>
            <a:r>
              <a:rPr lang="el-GR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err="1" smtClean="0">
                <a:solidFill>
                  <a:srgbClr val="C00000"/>
                </a:solidFill>
              </a:rPr>
              <a:t>ποικιλόχρους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err="1" smtClean="0">
                <a:solidFill>
                  <a:srgbClr val="C00000"/>
                </a:solidFill>
              </a:rPr>
              <a:t>πορφυρία</a:t>
            </a:r>
            <a:r>
              <a:rPr lang="el-GR" sz="2400" dirty="0" smtClean="0">
                <a:solidFill>
                  <a:srgbClr val="C00000"/>
                </a:solidFill>
              </a:rPr>
              <a:t> που εμφανίζουν εύθραυστο δέρμα, υποδερμική φλύκταινα, χρώση και υπερτρίχωση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εργαστηριακή διάγνωση των </a:t>
            </a:r>
            <a:r>
              <a:rPr lang="el-GR" b="1" dirty="0" err="1" smtClean="0">
                <a:solidFill>
                  <a:srgbClr val="C00000"/>
                </a:solidFill>
              </a:rPr>
              <a:t>πορφυρινών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18448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 βασικές εξετάσεις που γίνονται είναι οι ακόλουθες</a:t>
            </a:r>
            <a:r>
              <a:rPr lang="en-US" sz="2400" dirty="0" smtClean="0"/>
              <a:t>:</a:t>
            </a:r>
          </a:p>
          <a:p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err="1" smtClean="0"/>
              <a:t>Πορφοχολινογόνο</a:t>
            </a:r>
            <a:r>
              <a:rPr lang="el-GR" sz="2400" dirty="0" smtClean="0"/>
              <a:t> ούρων (</a:t>
            </a:r>
            <a:r>
              <a:rPr lang="el-GR" sz="2400" dirty="0" err="1" smtClean="0"/>
              <a:t>Watson</a:t>
            </a:r>
            <a:r>
              <a:rPr lang="el-GR" sz="2400" dirty="0" smtClean="0"/>
              <a:t> </a:t>
            </a:r>
            <a:r>
              <a:rPr lang="el-GR" sz="2400" dirty="0" err="1" smtClean="0"/>
              <a:t>test</a:t>
            </a:r>
            <a:r>
              <a:rPr lang="el-GR" sz="2400" dirty="0" smtClean="0"/>
              <a:t>)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err="1" smtClean="0"/>
              <a:t>Πορφυρίνες</a:t>
            </a:r>
            <a:r>
              <a:rPr lang="el-GR" sz="2400" dirty="0" smtClean="0"/>
              <a:t> ούρων (ποιοτικός προσδιορισμός)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Ποσοτικός προσδιορισμός ALA/PBG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Ποσοτικός προσδιορισμός ολικών </a:t>
            </a:r>
            <a:r>
              <a:rPr lang="el-GR" sz="2400" dirty="0" err="1" smtClean="0"/>
              <a:t>πορφυρινών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Που βρίσκεται η </a:t>
            </a:r>
            <a:r>
              <a:rPr lang="el-GR" b="1" dirty="0" err="1" smtClean="0">
                <a:solidFill>
                  <a:srgbClr val="C00000"/>
                </a:solidFill>
              </a:rPr>
              <a:t>αίμη</a:t>
            </a:r>
            <a:r>
              <a:rPr lang="el-GR" b="1" dirty="0" smtClean="0">
                <a:solidFill>
                  <a:srgbClr val="C00000"/>
                </a:solidFill>
              </a:rPr>
              <a:t> στον οργανισμό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91683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Στην αιμοσφαιρίνη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Στην μυοσφαιρίνη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800" dirty="0" smtClean="0"/>
              <a:t>Στα κυτοχρώματα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611560" y="350100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αίμη</a:t>
            </a:r>
            <a:r>
              <a:rPr lang="el-GR" sz="2400" dirty="0" smtClean="0"/>
              <a:t> αποτελείται από τις πρωτεΐνες </a:t>
            </a:r>
            <a:r>
              <a:rPr lang="el-GR" sz="2400" dirty="0" err="1" smtClean="0"/>
              <a:t>πορφυρίνες</a:t>
            </a:r>
            <a:r>
              <a:rPr lang="el-GR" sz="2400" dirty="0" smtClean="0"/>
              <a:t> που ενώνονται μεταξύ τους μέσω της εισαγωγής δισθενούς σιδήρου. </a:t>
            </a:r>
          </a:p>
          <a:p>
            <a:endParaRPr lang="el-GR" sz="2400" dirty="0" smtClean="0"/>
          </a:p>
          <a:p>
            <a:r>
              <a:rPr lang="el-GR" sz="2400" dirty="0" smtClean="0"/>
              <a:t>Το άνοιγμα του δακτυλίου σηματοδοτεί την καταστροφή της </a:t>
            </a:r>
            <a:r>
              <a:rPr lang="el-GR" sz="2400" dirty="0" err="1" smtClean="0"/>
              <a:t>αίμης</a:t>
            </a:r>
            <a:r>
              <a:rPr lang="el-GR" sz="2400" dirty="0" smtClean="0"/>
              <a:t> που μετατρέπεται αρχικά σε </a:t>
            </a:r>
            <a:r>
              <a:rPr lang="el-GR" sz="2400" dirty="0" err="1" smtClean="0"/>
              <a:t>χολερυθρίνη</a:t>
            </a:r>
            <a:r>
              <a:rPr lang="el-GR" sz="2400" dirty="0" smtClean="0"/>
              <a:t> και μετά σε </a:t>
            </a:r>
            <a:r>
              <a:rPr lang="el-GR" sz="2400" dirty="0" err="1" smtClean="0"/>
              <a:t>χολινογόνο</a:t>
            </a:r>
            <a:r>
              <a:rPr lang="el-GR" sz="2400" dirty="0" smtClean="0"/>
              <a:t> κ.α.</a:t>
            </a:r>
            <a:endParaRPr lang="el-GR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Κλινική σημασία του </a:t>
            </a:r>
            <a:r>
              <a:rPr lang="el-GR" sz="4000" b="1" dirty="0" err="1" smtClean="0">
                <a:solidFill>
                  <a:srgbClr val="C00000"/>
                </a:solidFill>
              </a:rPr>
              <a:t>πορφοχολινογόνου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27584" y="148478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Παράγεται σε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Οξεία διαλείπουσα </a:t>
            </a:r>
            <a:r>
              <a:rPr lang="el-GR" sz="2800" dirty="0" err="1" smtClean="0">
                <a:latin typeface="+mn-lt"/>
              </a:rPr>
              <a:t>πορφυρία</a:t>
            </a:r>
            <a:r>
              <a:rPr lang="en-US" sz="2800" dirty="0" smtClean="0">
                <a:latin typeface="+mn-lt"/>
              </a:rPr>
              <a:t>,</a:t>
            </a:r>
            <a:endParaRPr lang="el-GR" sz="28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 err="1" smtClean="0">
                <a:latin typeface="+mn-lt"/>
              </a:rPr>
              <a:t>Πορφυρία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briegate</a:t>
            </a:r>
            <a:r>
              <a:rPr lang="en-US" sz="28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Κληρονομική </a:t>
            </a:r>
            <a:r>
              <a:rPr lang="el-GR" sz="2800" dirty="0" err="1" smtClean="0">
                <a:latin typeface="+mn-lt"/>
              </a:rPr>
              <a:t>κοπροπορφυρία</a:t>
            </a:r>
            <a:r>
              <a:rPr lang="en-US" sz="2800" dirty="0" smtClean="0">
                <a:latin typeface="+mn-lt"/>
              </a:rPr>
              <a:t>,</a:t>
            </a:r>
            <a:endParaRPr lang="el-GR" sz="28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Μετά από οξεία προσβολή του ήπατος από φάρμακα και βαρβιτουρικά.</a:t>
            </a:r>
            <a:endParaRPr lang="el-GR" sz="28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Διαφορική διάγνωση </a:t>
            </a:r>
            <a:r>
              <a:rPr lang="el-GR" sz="3600" b="1" dirty="0" err="1">
                <a:solidFill>
                  <a:srgbClr val="C00000"/>
                </a:solidFill>
              </a:rPr>
              <a:t>ουροχολινογόνου</a:t>
            </a:r>
            <a:r>
              <a:rPr lang="el-GR" sz="3600" b="1" dirty="0">
                <a:solidFill>
                  <a:srgbClr val="C00000"/>
                </a:solidFill>
              </a:rPr>
              <a:t> – </a:t>
            </a:r>
            <a:r>
              <a:rPr lang="el-GR" sz="3600" b="1" dirty="0" err="1">
                <a:solidFill>
                  <a:srgbClr val="C00000"/>
                </a:solidFill>
              </a:rPr>
              <a:t>πορφοχολινογόνου</a:t>
            </a:r>
            <a:r>
              <a:rPr lang="el-GR" sz="3600" b="1" dirty="0">
                <a:solidFill>
                  <a:srgbClr val="C0000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(1 από 2</a:t>
            </a:r>
            <a:r>
              <a:rPr lang="el-GR" sz="3200" b="1" dirty="0" smtClean="0">
                <a:solidFill>
                  <a:srgbClr val="C00000"/>
                </a:solidFill>
              </a:rPr>
              <a:t>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41277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Δύο διαφορετικές ταινίες με μέθοδο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Ehrlich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και μέθοδο </a:t>
            </a:r>
            <a:r>
              <a:rPr lang="el-GR" sz="2400" b="1" dirty="0" err="1" smtClean="0">
                <a:solidFill>
                  <a:srgbClr val="9B0000"/>
                </a:solidFill>
                <a:latin typeface="+mn-lt"/>
              </a:rPr>
              <a:t>διαζώτωσης</a:t>
            </a:r>
            <a:r>
              <a:rPr lang="el-GR" sz="2400" dirty="0" smtClean="0">
                <a:latin typeface="+mn-lt"/>
              </a:rPr>
              <a:t>. Η μέθοδος </a:t>
            </a:r>
            <a:r>
              <a:rPr lang="en-US" sz="2400" dirty="0" smtClean="0">
                <a:latin typeface="+mn-lt"/>
              </a:rPr>
              <a:t>Ehrlich </a:t>
            </a:r>
            <a:r>
              <a:rPr lang="el-GR" sz="2400" dirty="0" smtClean="0">
                <a:latin typeface="+mn-lt"/>
              </a:rPr>
              <a:t>ανιχνεύει και τα δύο ενώ η </a:t>
            </a:r>
            <a:r>
              <a:rPr lang="el-GR" sz="2400" dirty="0" err="1" smtClean="0">
                <a:latin typeface="+mn-lt"/>
              </a:rPr>
              <a:t>διαζώτωση</a:t>
            </a:r>
            <a:r>
              <a:rPr lang="el-GR" sz="2400" dirty="0" smtClean="0">
                <a:latin typeface="+mn-lt"/>
              </a:rPr>
              <a:t> μόνο το </a:t>
            </a:r>
            <a:r>
              <a:rPr lang="el-GR" sz="2400" dirty="0" err="1" smtClean="0">
                <a:latin typeface="+mn-lt"/>
              </a:rPr>
              <a:t>πορφοχολινογόνο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Μέθοδος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Watson-Schwartz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 smtClean="0">
                <a:latin typeface="+mn-lt"/>
              </a:rPr>
              <a:t> Με την κλασική μέθοδο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αντιδρούν και τα δύο αλλά όταν προστίθεται και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χλωροφόρμιο </a:t>
            </a:r>
            <a:r>
              <a:rPr lang="el-GR" sz="2400" dirty="0" smtClean="0">
                <a:latin typeface="+mn-lt"/>
              </a:rPr>
              <a:t>είναι διαλυτό σε αυτό μόνο το </a:t>
            </a:r>
            <a:r>
              <a:rPr lang="el-GR" sz="2400" dirty="0" err="1" smtClean="0">
                <a:latin typeface="+mn-lt"/>
              </a:rPr>
              <a:t>ουροχολινογόνο</a:t>
            </a:r>
            <a:r>
              <a:rPr lang="el-GR" sz="2400" dirty="0" smtClean="0">
                <a:latin typeface="+mn-lt"/>
              </a:rPr>
              <a:t> και όχι το </a:t>
            </a:r>
            <a:r>
              <a:rPr lang="el-GR" sz="2400" dirty="0" err="1" smtClean="0">
                <a:latin typeface="+mn-lt"/>
              </a:rPr>
              <a:t>πορφοχολινογόνο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Μέθοδος </a:t>
            </a:r>
            <a:r>
              <a:rPr lang="en-US" sz="2400" b="1" dirty="0" err="1" smtClean="0">
                <a:solidFill>
                  <a:srgbClr val="9B0000"/>
                </a:solidFill>
                <a:latin typeface="+mn-lt"/>
              </a:rPr>
              <a:t>Hoerch</a:t>
            </a:r>
            <a:r>
              <a:rPr lang="en-US" sz="2400" dirty="0" smtClean="0">
                <a:latin typeface="+mn-lt"/>
              </a:rPr>
              <a:t>. </a:t>
            </a:r>
            <a:r>
              <a:rPr lang="el-GR" sz="2400" dirty="0" smtClean="0">
                <a:latin typeface="+mn-lt"/>
              </a:rPr>
              <a:t>Αντιδρά μόνο το </a:t>
            </a:r>
            <a:r>
              <a:rPr lang="el-GR" sz="2400" dirty="0" err="1" smtClean="0">
                <a:latin typeface="+mn-lt"/>
              </a:rPr>
              <a:t>πορφοχολινόγονο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788-9B49-450C-8BA8-4CF5822EF203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0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40769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Διαφορική διάγνωση </a:t>
            </a:r>
            <a:r>
              <a:rPr lang="el-GR" sz="3600" b="1" dirty="0" err="1">
                <a:solidFill>
                  <a:srgbClr val="C00000"/>
                </a:solidFill>
              </a:rPr>
              <a:t>ουροχολινογόνου</a:t>
            </a:r>
            <a:r>
              <a:rPr lang="el-GR" sz="3600" b="1" dirty="0">
                <a:solidFill>
                  <a:srgbClr val="C00000"/>
                </a:solidFill>
              </a:rPr>
              <a:t> – </a:t>
            </a:r>
            <a:r>
              <a:rPr lang="el-GR" sz="3600" b="1" dirty="0" err="1">
                <a:solidFill>
                  <a:srgbClr val="C00000"/>
                </a:solidFill>
              </a:rPr>
              <a:t>πορφοχολινογόνου</a:t>
            </a:r>
            <a:r>
              <a:rPr lang="el-GR" sz="3600" b="1" dirty="0">
                <a:solidFill>
                  <a:srgbClr val="C00000"/>
                </a:solidFill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από 2)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9"/>
            <a:ext cx="4680520" cy="260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5585824" cy="24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- Ευθεία γραμμή σύνδεσης"/>
          <p:cNvCxnSpPr/>
          <p:nvPr/>
        </p:nvCxnSpPr>
        <p:spPr>
          <a:xfrm>
            <a:off x="6948264" y="1916832"/>
            <a:ext cx="0" cy="2016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flipH="1">
            <a:off x="1115616" y="3933056"/>
            <a:ext cx="58326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1115616" y="3948487"/>
            <a:ext cx="0" cy="13527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1115616" y="5301208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788-9B49-450C-8BA8-4CF5822EF203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2003222" y="6571682"/>
            <a:ext cx="505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1078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6847" y="2728677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/>
              <a:t>Η μολυβδίαση</a:t>
            </a:r>
            <a:endParaRPr lang="el-GR" sz="48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Μολυβδίαση, μια αρχαία ασθένεια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/>
          </a:p>
        </p:txBody>
      </p:sp>
      <p:pic>
        <p:nvPicPr>
          <p:cNvPr id="1026" name="Picture 2" descr="Hephaistos Thetis at Kylix by the Foundry Painter Antikensammlung Berlin F2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8427"/>
            <a:ext cx="3365556" cy="33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e/Vel%C3%A1zquez_-_La_Fragua_de_Vulcano_%28Museo_del_Prado%2C_1630%29.jpg/800px-Vel%C3%A1zquez_-_La_Fragua_de_Vulcano_%28Museo_del_Prado%2C_1630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5767"/>
            <a:ext cx="4420470" cy="34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Δηλητηρίαση μολύβδου </a:t>
            </a:r>
            <a:r>
              <a:rPr lang="el-GR" sz="3600" dirty="0" smtClean="0">
                <a:solidFill>
                  <a:srgbClr val="C00000"/>
                </a:solidFill>
              </a:rPr>
              <a:t>(1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556791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Pb</a:t>
            </a:r>
            <a:r>
              <a:rPr lang="en-US" sz="2800" dirty="0" smtClean="0"/>
              <a:t> </a:t>
            </a:r>
            <a:r>
              <a:rPr lang="el-GR" sz="2800" dirty="0" smtClean="0"/>
              <a:t>απορροφάται από τους πνεύμονες και το έντερο και μεταφέρεται στο αίμα κυρίως στην επιφάνεια των </a:t>
            </a:r>
            <a:r>
              <a:rPr lang="el-GR" sz="2800" dirty="0" err="1" smtClean="0"/>
              <a:t>ερυθροκυττάρων</a:t>
            </a:r>
            <a:r>
              <a:rPr lang="el-GR" sz="2800" dirty="0" smtClean="0"/>
              <a:t>.</a:t>
            </a:r>
          </a:p>
          <a:p>
            <a:endParaRPr lang="el-GR" sz="2800" dirty="0" smtClean="0"/>
          </a:p>
          <a:p>
            <a:r>
              <a:rPr lang="el-GR" sz="2800" dirty="0" smtClean="0"/>
              <a:t>Οι τοξικές του δράσεις είναι</a:t>
            </a:r>
            <a:r>
              <a:rPr lang="en-US" sz="2800" dirty="0" smtClean="0"/>
              <a:t>: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</a:pPr>
            <a:r>
              <a:rPr lang="el-GR" sz="2800" dirty="0" smtClean="0"/>
              <a:t>Περιφερική νευροπάθεια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</a:pPr>
            <a:r>
              <a:rPr lang="el-GR" sz="2800" dirty="0" smtClean="0"/>
              <a:t>Κοιλιακός πόνος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</a:pPr>
            <a:r>
              <a:rPr lang="el-GR" sz="2800" dirty="0" smtClean="0"/>
              <a:t>Αναιμία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</a:pPr>
            <a:r>
              <a:rPr lang="el-GR" sz="2800" dirty="0" smtClean="0"/>
              <a:t>Εγκεφαλοπάθεια</a:t>
            </a:r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Δηλητηρίαση μολύβδου </a:t>
            </a:r>
            <a:r>
              <a:rPr lang="el-GR" sz="3600" dirty="0" smtClean="0">
                <a:solidFill>
                  <a:srgbClr val="C00000"/>
                </a:solidFill>
              </a:rPr>
              <a:t>(2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556792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 </a:t>
            </a:r>
            <a:r>
              <a:rPr lang="en-US" sz="2800" dirty="0" err="1" smtClean="0"/>
              <a:t>Pb</a:t>
            </a:r>
            <a:r>
              <a:rPr lang="en-US" sz="2800" dirty="0" smtClean="0"/>
              <a:t> </a:t>
            </a:r>
            <a:r>
              <a:rPr lang="el-GR" sz="2800" dirty="0" smtClean="0"/>
              <a:t>μετράται σε τρεις διαφορετικούς πληθυσμούς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endParaRPr lang="el-GR" sz="28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2800" dirty="0" smtClean="0"/>
              <a:t>A</a:t>
            </a:r>
            <a:r>
              <a:rPr lang="el-GR" sz="2800" dirty="0" err="1" smtClean="0"/>
              <a:t>σθενείς</a:t>
            </a:r>
            <a:r>
              <a:rPr lang="el-GR" sz="2800" dirty="0" smtClean="0"/>
              <a:t> με συμπτώματα μολυβδίασης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800" dirty="0" smtClean="0"/>
              <a:t>βιομηχανικούς εργάτες που έρχονται σε επαφή με τον </a:t>
            </a:r>
            <a:r>
              <a:rPr lang="en-US" sz="2800" dirty="0" err="1" smtClean="0"/>
              <a:t>Pb</a:t>
            </a:r>
            <a:endParaRPr lang="en-US" sz="28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l-GR" sz="2800" dirty="0" smtClean="0"/>
              <a:t>άτομα που έρχονται σε επαφή με τον </a:t>
            </a:r>
            <a:r>
              <a:rPr lang="en-US" sz="2800" dirty="0" err="1" smtClean="0"/>
              <a:t>Pb</a:t>
            </a:r>
            <a:r>
              <a:rPr lang="en-US" sz="2800" dirty="0" smtClean="0"/>
              <a:t> (</a:t>
            </a:r>
            <a:r>
              <a:rPr lang="el-GR" sz="2800" dirty="0" smtClean="0"/>
              <a:t>καύσιμα, εργαλεία κ.α.)</a:t>
            </a:r>
            <a:endParaRPr lang="en-US" sz="28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Δοκιμασίες για τον έλεγχο της μολυβδίασης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Pb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>
                <a:solidFill>
                  <a:srgbClr val="C00000"/>
                </a:solidFill>
              </a:rPr>
              <a:t>στο αίμα</a:t>
            </a:r>
          </a:p>
          <a:p>
            <a:r>
              <a:rPr lang="el-GR" sz="2400" dirty="0" smtClean="0"/>
              <a:t>Η μέτρηση γίνεται με ατομική απορρόφηση με δείγμα την γενική αίματος. Αποτελεί την μέθοδο ρουτίνας.</a:t>
            </a:r>
          </a:p>
          <a:p>
            <a:endParaRPr lang="el-GR" sz="2400" dirty="0" smtClean="0"/>
          </a:p>
          <a:p>
            <a:r>
              <a:rPr lang="el-GR" sz="2400" dirty="0" smtClean="0">
                <a:solidFill>
                  <a:srgbClr val="C00000"/>
                </a:solidFill>
              </a:rPr>
              <a:t>Έκκριση </a:t>
            </a:r>
            <a:r>
              <a:rPr lang="el-GR" sz="2400" dirty="0" err="1" smtClean="0">
                <a:solidFill>
                  <a:srgbClr val="C00000"/>
                </a:solidFill>
              </a:rPr>
              <a:t>χηλικού</a:t>
            </a:r>
            <a:r>
              <a:rPr lang="el-GR" sz="2400" dirty="0" smtClean="0">
                <a:solidFill>
                  <a:srgbClr val="C00000"/>
                </a:solidFill>
              </a:rPr>
              <a:t> μολύβδου</a:t>
            </a:r>
          </a:p>
          <a:p>
            <a:r>
              <a:rPr lang="el-GR" sz="2400" dirty="0" smtClean="0"/>
              <a:t>Μετράται ο μόλυβδος των ούρων ύστερα από την χορήγηση </a:t>
            </a:r>
            <a:r>
              <a:rPr lang="en-US" sz="2400" dirty="0" smtClean="0"/>
              <a:t>Ca-EDTA. </a:t>
            </a:r>
            <a:r>
              <a:rPr lang="el-GR" sz="2400" dirty="0" smtClean="0"/>
              <a:t>Δεν εφαρμόζεται πια.</a:t>
            </a:r>
          </a:p>
          <a:p>
            <a:endParaRPr lang="el-GR" sz="2400" dirty="0" smtClean="0"/>
          </a:p>
          <a:p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Pb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>
                <a:solidFill>
                  <a:srgbClr val="C00000"/>
                </a:solidFill>
              </a:rPr>
              <a:t>στα ούρα</a:t>
            </a:r>
          </a:p>
          <a:p>
            <a:r>
              <a:rPr lang="el-GR" sz="2400" dirty="0" smtClean="0"/>
              <a:t>Η μέτρηση γίνεται με ατομική απορρόφηση με δείγμα την γενική αίματος. Αποτελεί την μέθοδο ρουτίνας.</a:t>
            </a:r>
            <a:endParaRPr lang="en-US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Δοκιμασίες για τον έλεγχο της μολυβδίασης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Δοκιμασίες για τον έλεγχο των τοξικών επιδράσεων</a:t>
            </a:r>
          </a:p>
          <a:p>
            <a:r>
              <a:rPr lang="el-GR" sz="2400" dirty="0" smtClean="0">
                <a:solidFill>
                  <a:srgbClr val="C00000"/>
                </a:solidFill>
              </a:rPr>
              <a:t>Δραστικότητα </a:t>
            </a:r>
            <a:r>
              <a:rPr lang="en-US" sz="2400" dirty="0" smtClean="0">
                <a:solidFill>
                  <a:srgbClr val="C00000"/>
                </a:solidFill>
              </a:rPr>
              <a:t>PBG </a:t>
            </a:r>
            <a:r>
              <a:rPr lang="el-GR" sz="2400" dirty="0" err="1" smtClean="0">
                <a:solidFill>
                  <a:srgbClr val="C00000"/>
                </a:solidFill>
              </a:rPr>
              <a:t>συνθετάσης</a:t>
            </a:r>
            <a:endParaRPr lang="el-GR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Η αναστολή της </a:t>
            </a:r>
            <a:r>
              <a:rPr lang="el-GR" sz="2400" dirty="0" err="1" smtClean="0"/>
              <a:t>συνθετάσης</a:t>
            </a:r>
            <a:r>
              <a:rPr lang="el-GR" sz="2400" dirty="0" smtClean="0"/>
              <a:t> </a:t>
            </a:r>
            <a:r>
              <a:rPr lang="en-US" sz="2400" dirty="0" smtClean="0"/>
              <a:t>PBG </a:t>
            </a:r>
            <a:r>
              <a:rPr lang="el-GR" sz="2400" dirty="0" smtClean="0"/>
              <a:t>αποτελεί μία από τις πρώτες ανιχνεύσιμες τοξικές δράσεις του </a:t>
            </a:r>
            <a:r>
              <a:rPr lang="en-US" sz="2400" dirty="0" err="1" smtClean="0"/>
              <a:t>Pb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l-GR" sz="2400" dirty="0" err="1" smtClean="0">
                <a:solidFill>
                  <a:srgbClr val="C00000"/>
                </a:solidFill>
              </a:rPr>
              <a:t>υρική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ALA </a:t>
            </a:r>
            <a:r>
              <a:rPr lang="el-GR" sz="2400" dirty="0" smtClean="0">
                <a:solidFill>
                  <a:srgbClr val="C00000"/>
                </a:solidFill>
              </a:rPr>
              <a:t>και </a:t>
            </a:r>
            <a:r>
              <a:rPr lang="el-GR" sz="2400" dirty="0" err="1" smtClean="0">
                <a:solidFill>
                  <a:srgbClr val="C00000"/>
                </a:solidFill>
              </a:rPr>
              <a:t>κοπροπορφυρίνη</a:t>
            </a:r>
            <a:endParaRPr lang="el-GR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Η ουρική </a:t>
            </a:r>
            <a:r>
              <a:rPr lang="en-US" sz="2400" dirty="0" smtClean="0"/>
              <a:t>ALA </a:t>
            </a:r>
            <a:r>
              <a:rPr lang="el-GR" sz="2400" dirty="0" smtClean="0"/>
              <a:t>και η </a:t>
            </a:r>
            <a:r>
              <a:rPr lang="el-GR" sz="2400" dirty="0" err="1" smtClean="0"/>
              <a:t>κοπροπορφυρίνη</a:t>
            </a:r>
            <a:r>
              <a:rPr lang="el-GR" sz="2400" dirty="0" smtClean="0"/>
              <a:t> αυξάνονται εκθετικά καθώς οι συγκεντρώσεις </a:t>
            </a:r>
            <a:r>
              <a:rPr lang="en-US" sz="2400" dirty="0" err="1" smtClean="0"/>
              <a:t>Pb</a:t>
            </a:r>
            <a:r>
              <a:rPr lang="en-US" sz="2400" dirty="0" smtClean="0"/>
              <a:t> </a:t>
            </a:r>
            <a:r>
              <a:rPr lang="el-GR" sz="2400" dirty="0" smtClean="0"/>
              <a:t>στο αίμα αυξάνονται. </a:t>
            </a:r>
          </a:p>
          <a:p>
            <a:endParaRPr lang="el-GR" sz="2400" dirty="0" smtClean="0"/>
          </a:p>
          <a:p>
            <a:r>
              <a:rPr lang="el-GR" sz="2400" dirty="0" err="1" smtClean="0">
                <a:solidFill>
                  <a:srgbClr val="C00000"/>
                </a:solidFill>
              </a:rPr>
              <a:t>Πρωτοπορφυρίνη</a:t>
            </a:r>
            <a:r>
              <a:rPr lang="el-GR" sz="2400" dirty="0" smtClean="0">
                <a:solidFill>
                  <a:srgbClr val="C00000"/>
                </a:solidFill>
              </a:rPr>
              <a:t> ψευδαργύρου</a:t>
            </a:r>
          </a:p>
          <a:p>
            <a:r>
              <a:rPr lang="el-GR" sz="2400" dirty="0" smtClean="0"/>
              <a:t>Δείχνει την μέση έκθεση των </a:t>
            </a:r>
            <a:r>
              <a:rPr lang="el-GR" sz="2400" dirty="0" err="1" smtClean="0"/>
              <a:t>ερυθροκυττάρων</a:t>
            </a:r>
            <a:r>
              <a:rPr lang="el-GR" sz="2400" dirty="0" smtClean="0"/>
              <a:t> στον μόλυβδο κατά τη διάρκεια της ζωής τους.</a:t>
            </a:r>
            <a:endParaRPr lang="en-US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6847" y="2728677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/>
              <a:t>Οι παθολογικές μορφές της αιμοσφαιρίνης</a:t>
            </a:r>
            <a:endParaRPr lang="el-GR" sz="48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συγκέντρωση του σιδήρου στο αίμα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συγκέντρωση του σιδήρου εξαρτάται από την εντερική απορρόφηση.</a:t>
            </a:r>
          </a:p>
          <a:p>
            <a:endParaRPr lang="el-GR" sz="2800" dirty="0" smtClean="0"/>
          </a:p>
          <a:p>
            <a:r>
              <a:rPr lang="el-GR" sz="2800" dirty="0" smtClean="0"/>
              <a:t>Η μεγαλύτερη απορρόφηση γίνεται στο δωδεκαδάκτυλο και είναι γύρω στα 10 – 20 </a:t>
            </a:r>
            <a:r>
              <a:rPr lang="en-US" sz="2800" dirty="0" smtClean="0"/>
              <a:t>mg/</a:t>
            </a:r>
            <a:r>
              <a:rPr lang="el-GR" sz="2800" dirty="0" smtClean="0"/>
              <a:t>ημέρα.</a:t>
            </a:r>
          </a:p>
          <a:p>
            <a:endParaRPr lang="el-GR" sz="2800" dirty="0" smtClean="0"/>
          </a:p>
          <a:p>
            <a:r>
              <a:rPr lang="el-GR" sz="2800" dirty="0" smtClean="0"/>
              <a:t>Απορρόφηση σιδήρου μικρότερη από 10 </a:t>
            </a:r>
            <a:r>
              <a:rPr lang="en-US" sz="2800" dirty="0" smtClean="0"/>
              <a:t>mg/</a:t>
            </a:r>
            <a:r>
              <a:rPr lang="el-GR" sz="2800" dirty="0" smtClean="0"/>
              <a:t>ημέρα προκαλεί αναιμία και μεγαλύτερη από 20 </a:t>
            </a:r>
            <a:r>
              <a:rPr lang="en-US" sz="2800" dirty="0" smtClean="0"/>
              <a:t>mg/</a:t>
            </a:r>
            <a:r>
              <a:rPr lang="el-GR" sz="2800" dirty="0" smtClean="0"/>
              <a:t>ημέρα δηλητηρίαση (τοξική δράση).</a:t>
            </a:r>
            <a:endParaRPr lang="el-G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l-GR" b="1" dirty="0" smtClean="0">
                <a:solidFill>
                  <a:srgbClr val="C00000"/>
                </a:solidFill>
              </a:rPr>
              <a:t>η φυσιολογικές μορφές αιμοσφαιρίνης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403648" y="1772816"/>
          <a:ext cx="609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Μεθαιμοσφαιρίνη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 Fe</a:t>
                      </a:r>
                      <a:r>
                        <a:rPr lang="en-US" baseline="30000" dirty="0" smtClean="0"/>
                        <a:t>+3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αντικαθιστά τον </a:t>
                      </a:r>
                      <a:r>
                        <a:rPr lang="en-US" baseline="0" dirty="0" smtClean="0"/>
                        <a:t>Fe</a:t>
                      </a:r>
                      <a:r>
                        <a:rPr lang="en-US" baseline="30000" dirty="0" smtClean="0"/>
                        <a:t>+2 . </a:t>
                      </a:r>
                      <a:r>
                        <a:rPr lang="el-GR" baseline="0" dirty="0" smtClean="0"/>
                        <a:t>Γενετικές ή επίκτητες αιτίες.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Αιματίνη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Πρωτοπορφυρίνη</a:t>
                      </a:r>
                      <a:r>
                        <a:rPr lang="el-GR" baseline="0" dirty="0" smtClean="0"/>
                        <a:t> που περιέχει </a:t>
                      </a:r>
                      <a:r>
                        <a:rPr lang="en-US" baseline="0" dirty="0" smtClean="0"/>
                        <a:t>Fe</a:t>
                      </a:r>
                      <a:r>
                        <a:rPr lang="en-US" baseline="30000" dirty="0" smtClean="0"/>
                        <a:t>+3 </a:t>
                      </a:r>
                      <a:r>
                        <a:rPr lang="el-GR" baseline="0" dirty="0" smtClean="0"/>
                        <a:t>απελευθερώνεται από </a:t>
                      </a:r>
                      <a:r>
                        <a:rPr lang="el-GR" baseline="0" dirty="0" err="1" smtClean="0"/>
                        <a:t>μεθαιμοσφαιρίνη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Σουλφαιμοσφαιρινη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Παράγεται</a:t>
                      </a:r>
                      <a:r>
                        <a:rPr lang="el-GR" baseline="0" dirty="0" smtClean="0"/>
                        <a:t> από την οξείδωση </a:t>
                      </a:r>
                      <a:r>
                        <a:rPr lang="en-US" baseline="0" dirty="0" err="1" smtClean="0"/>
                        <a:t>Hb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παρουσία ουσιών που περιέχουν </a:t>
                      </a:r>
                      <a:r>
                        <a:rPr lang="en-US" baseline="0" dirty="0" smtClean="0"/>
                        <a:t>SH.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Καρβοξυαιμοσφαιρίνη</a:t>
                      </a:r>
                      <a:r>
                        <a:rPr lang="el-GR" dirty="0" smtClean="0"/>
                        <a:t> (</a:t>
                      </a:r>
                      <a:r>
                        <a:rPr lang="en-US" dirty="0" err="1" smtClean="0"/>
                        <a:t>COHb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 σταθερό</a:t>
                      </a:r>
                      <a:r>
                        <a:rPr lang="el-GR" baseline="0" dirty="0" smtClean="0"/>
                        <a:t> σύμπλοκο όπου το </a:t>
                      </a:r>
                      <a:r>
                        <a:rPr lang="en-US" baseline="0" dirty="0" smtClean="0"/>
                        <a:t>CO </a:t>
                      </a:r>
                      <a:r>
                        <a:rPr lang="el-GR" baseline="0" dirty="0" smtClean="0"/>
                        <a:t>αντικαθιστά το 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στην </a:t>
                      </a:r>
                      <a:r>
                        <a:rPr lang="el-GR" baseline="0" dirty="0" err="1" smtClean="0"/>
                        <a:t>οξυαιμοσφαιρίνη</a:t>
                      </a:r>
                      <a:r>
                        <a:rPr lang="el-GR" baseline="0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</a:t>
            </a:r>
            <a:r>
              <a:rPr lang="en-US" b="1" dirty="0" err="1" smtClean="0">
                <a:solidFill>
                  <a:srgbClr val="C00000"/>
                </a:solidFill>
              </a:rPr>
              <a:t>Ferr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5576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n-US" sz="2400" dirty="0" smtClean="0"/>
              <a:t>ELISA, CLIA, RIA</a:t>
            </a:r>
            <a:endParaRPr lang="el-GR" sz="24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043608" y="2420888"/>
          <a:ext cx="66967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l-GR" dirty="0" err="1" smtClean="0"/>
                        <a:t>λικία</a:t>
                      </a:r>
                      <a:r>
                        <a:rPr lang="el-GR" baseline="0" dirty="0" smtClean="0"/>
                        <a:t> – φύλο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 – 270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 – 160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Παιδιά</a:t>
                      </a:r>
                      <a:r>
                        <a:rPr lang="el-GR" baseline="0" dirty="0" smtClean="0"/>
                        <a:t> (6 μήνες μέχρι 15 χρόνια)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 – 140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l-GR" dirty="0" err="1" smtClean="0"/>
                        <a:t>εογνά</a:t>
                      </a:r>
                      <a:r>
                        <a:rPr lang="el-GR" baseline="0" dirty="0" smtClean="0"/>
                        <a:t> (1 μέχρι 5 μήνες)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- 200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Νεογέννητα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25 - 200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</a:t>
            </a:r>
            <a:r>
              <a:rPr lang="en-US" b="1" dirty="0" smtClean="0">
                <a:solidFill>
                  <a:srgbClr val="C00000"/>
                </a:solidFill>
              </a:rPr>
              <a:t>Fe (</a:t>
            </a:r>
            <a:r>
              <a:rPr lang="el-GR" b="1" dirty="0" smtClean="0">
                <a:solidFill>
                  <a:srgbClr val="C00000"/>
                </a:solidFill>
              </a:rPr>
              <a:t>ορός)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39552" y="162880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l-GR" sz="2400" dirty="0" err="1" smtClean="0"/>
              <a:t>συμπλοκομετρική</a:t>
            </a:r>
            <a:r>
              <a:rPr lang="el-GR" sz="2400" dirty="0" smtClean="0"/>
              <a:t> </a:t>
            </a:r>
            <a:r>
              <a:rPr lang="el-GR" sz="2400" dirty="0" err="1" smtClean="0"/>
              <a:t>χρωματογραφική</a:t>
            </a:r>
            <a:r>
              <a:rPr lang="el-GR" sz="2400" dirty="0" smtClean="0"/>
              <a:t> μέθοδο</a:t>
            </a:r>
            <a:endParaRPr lang="el-GR" sz="24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043608" y="2420888"/>
          <a:ext cx="66967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l-GR" dirty="0" err="1" smtClean="0"/>
                        <a:t>λικία</a:t>
                      </a:r>
                      <a:r>
                        <a:rPr lang="el-GR" baseline="0" dirty="0" smtClean="0"/>
                        <a:t> – φύλο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 </a:t>
                      </a: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g/mL)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 – 160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45 - 150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Παιδιά</a:t>
                      </a:r>
                      <a:r>
                        <a:rPr lang="el-GR" baseline="0" dirty="0" smtClean="0"/>
                        <a:t> (&lt; 10 ετών)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 – 120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Βρέφη</a:t>
                      </a:r>
                      <a:r>
                        <a:rPr lang="el-GR" baseline="0" dirty="0" smtClean="0"/>
                        <a:t> (&lt; 40 ημερών)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 – 100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Νεογέννητα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 – </a:t>
                      </a:r>
                      <a:r>
                        <a:rPr lang="en-US" dirty="0" smtClean="0"/>
                        <a:t>250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827584" y="50851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Συντελεστής μετατροπής στο </a:t>
            </a:r>
            <a:r>
              <a:rPr lang="en-US" dirty="0" smtClean="0"/>
              <a:t>SI:  0,179 </a:t>
            </a:r>
            <a:r>
              <a:rPr lang="el-GR" dirty="0" smtClean="0"/>
              <a:t>μ</a:t>
            </a:r>
            <a:r>
              <a:rPr lang="en-US" dirty="0" smtClean="0"/>
              <a:t>mol/L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6847" y="2728677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/>
              <a:t>Χημικοί προσδιορισμοί</a:t>
            </a:r>
            <a:br>
              <a:rPr lang="el-GR" sz="4800" b="1" dirty="0" smtClean="0"/>
            </a:br>
            <a:endParaRPr lang="el-GR" sz="48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</a:t>
            </a:r>
            <a:r>
              <a:rPr lang="en-US" b="1" dirty="0" smtClean="0">
                <a:solidFill>
                  <a:srgbClr val="C00000"/>
                </a:solidFill>
              </a:rPr>
              <a:t>Fe (</a:t>
            </a:r>
            <a:r>
              <a:rPr lang="el-GR" b="1" dirty="0" smtClean="0">
                <a:solidFill>
                  <a:srgbClr val="C00000"/>
                </a:solidFill>
              </a:rPr>
              <a:t>ούρα)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39552" y="162880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l-GR" sz="2400" dirty="0" err="1" smtClean="0"/>
              <a:t>συμπλοκομετρική</a:t>
            </a:r>
            <a:r>
              <a:rPr lang="el-GR" sz="2400" dirty="0" smtClean="0"/>
              <a:t> </a:t>
            </a:r>
            <a:r>
              <a:rPr lang="el-GR" sz="2400" dirty="0" err="1" smtClean="0"/>
              <a:t>χρωματογραφική</a:t>
            </a:r>
            <a:r>
              <a:rPr lang="el-GR" sz="2400" dirty="0" smtClean="0"/>
              <a:t> μέθοδο.</a:t>
            </a:r>
          </a:p>
          <a:p>
            <a:endParaRPr lang="el-GR" sz="2400" dirty="0" smtClean="0"/>
          </a:p>
          <a:p>
            <a:r>
              <a:rPr lang="el-GR" sz="2400" dirty="0" smtClean="0"/>
              <a:t>Ούρα 24</a:t>
            </a:r>
            <a:r>
              <a:rPr lang="en-US" sz="2400" dirty="0" smtClean="0"/>
              <a:t>h. </a:t>
            </a:r>
            <a:r>
              <a:rPr lang="el-GR" sz="2400" dirty="0" smtClean="0"/>
              <a:t>Τα ούρα ρυθμίζονται σε </a:t>
            </a:r>
            <a:r>
              <a:rPr lang="en-US" sz="2400" dirty="0" smtClean="0"/>
              <a:t>pH &lt; 3 </a:t>
            </a:r>
            <a:r>
              <a:rPr lang="el-GR" sz="2400" dirty="0" smtClean="0"/>
              <a:t>με </a:t>
            </a:r>
            <a:r>
              <a:rPr lang="en-US" sz="2400" dirty="0" smtClean="0"/>
              <a:t>HCL 6,0 M </a:t>
            </a:r>
          </a:p>
          <a:p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l-GR" sz="2400" dirty="0" err="1" smtClean="0"/>
              <a:t>ιμές</a:t>
            </a:r>
            <a:r>
              <a:rPr lang="el-GR" sz="2400" dirty="0" smtClean="0"/>
              <a:t> αναφοράς</a:t>
            </a:r>
            <a:r>
              <a:rPr lang="en-US" sz="2400" dirty="0" smtClean="0"/>
              <a:t>: 60 – 102 </a:t>
            </a:r>
            <a:r>
              <a:rPr lang="el-GR" sz="2400" dirty="0" smtClean="0"/>
              <a:t>μ</a:t>
            </a:r>
            <a:r>
              <a:rPr lang="en-US" sz="2400" dirty="0" smtClean="0"/>
              <a:t>g/24h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436510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Συντελεστής μετατροπής στο </a:t>
            </a:r>
            <a:r>
              <a:rPr lang="en-US" dirty="0" smtClean="0"/>
              <a:t>SI:  0,0179 </a:t>
            </a:r>
            <a:r>
              <a:rPr lang="el-GR" dirty="0" smtClean="0"/>
              <a:t>μ</a:t>
            </a:r>
            <a:r>
              <a:rPr lang="en-US" dirty="0" smtClean="0"/>
              <a:t>mol/L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ΤΙΒ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5576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l-GR" sz="2400" dirty="0" err="1" smtClean="0"/>
              <a:t>χρωματομετρική</a:t>
            </a:r>
            <a:r>
              <a:rPr lang="el-GR" sz="2400" dirty="0" smtClean="0"/>
              <a:t> μέθοδο</a:t>
            </a:r>
            <a:endParaRPr lang="el-GR" sz="24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043608" y="2420888"/>
          <a:ext cx="66967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l-GR" dirty="0" err="1" smtClean="0"/>
                        <a:t>λικία</a:t>
                      </a:r>
                      <a:r>
                        <a:rPr lang="el-GR" baseline="0" dirty="0" smtClean="0"/>
                        <a:t> – φύλο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 </a:t>
                      </a: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</a:t>
                      </a:r>
                      <a:r>
                        <a:rPr lang="en-US" dirty="0" err="1" smtClean="0"/>
                        <a:t>dL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100 - 400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250 - 380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Παιδιά</a:t>
                      </a:r>
                      <a:r>
                        <a:rPr lang="el-GR" baseline="0" dirty="0" smtClean="0"/>
                        <a:t> (</a:t>
                      </a:r>
                      <a:r>
                        <a:rPr lang="en-US" baseline="0" dirty="0" smtClean="0"/>
                        <a:t>&lt; </a:t>
                      </a:r>
                      <a:r>
                        <a:rPr lang="el-GR" baseline="0" dirty="0" smtClean="0"/>
                        <a:t>έτους)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100 - 400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899592" y="43651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Συντελεστής μετατροπής στο </a:t>
            </a:r>
            <a:r>
              <a:rPr lang="en-US" sz="2000" dirty="0" smtClean="0"/>
              <a:t>SI: 0,179 </a:t>
            </a:r>
            <a:r>
              <a:rPr lang="el-GR" sz="2000" dirty="0" smtClean="0"/>
              <a:t>μ</a:t>
            </a:r>
            <a:r>
              <a:rPr lang="en-US" sz="2000" dirty="0" smtClean="0"/>
              <a:t>mol/L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</a:t>
            </a:r>
            <a:r>
              <a:rPr lang="en-US" b="1" dirty="0" smtClean="0">
                <a:solidFill>
                  <a:srgbClr val="C00000"/>
                </a:solidFill>
              </a:rPr>
              <a:t>TRF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55576" y="17728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l-GR" sz="2400" dirty="0" err="1" smtClean="0"/>
              <a:t>νεφελομετρία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Τιμές αναφοράς</a:t>
            </a:r>
            <a:r>
              <a:rPr lang="en-US" sz="2400" dirty="0" smtClean="0"/>
              <a:t>: 230 – 430 mg/</a:t>
            </a:r>
            <a:r>
              <a:rPr lang="en-US" sz="2400" dirty="0" err="1" smtClean="0"/>
              <a:t>dL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</a:t>
            </a:r>
            <a:r>
              <a:rPr lang="en-US" b="1" dirty="0" err="1" smtClean="0">
                <a:solidFill>
                  <a:srgbClr val="C00000"/>
                </a:solidFill>
              </a:rPr>
              <a:t>sTfR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57</a:t>
            </a:fld>
            <a:endParaRPr lang="el-GR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259632" y="249289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l-GR" dirty="0" err="1" smtClean="0"/>
                        <a:t>λικία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 (</a:t>
                      </a:r>
                      <a:r>
                        <a:rPr lang="en-US" dirty="0" smtClean="0"/>
                        <a:t>mg/L)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Γυναίκες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mg/L)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18 – 45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2,2 – 5,0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1,9 – 4,4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&gt; 45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2,2 – 5,0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 – 4,9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259632" y="170080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n-US" sz="2400" dirty="0" smtClean="0"/>
              <a:t>TIA, NIA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Προσδιορισμός και τιμές αναφοράς κορεσμού </a:t>
            </a:r>
            <a:r>
              <a:rPr lang="el-GR" b="1" dirty="0" err="1" smtClean="0">
                <a:solidFill>
                  <a:srgbClr val="C00000"/>
                </a:solidFill>
              </a:rPr>
              <a:t>τρανσφερίνης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TIBC%)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043608" y="170080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Προσδιορίζεται με </a:t>
            </a:r>
            <a:r>
              <a:rPr lang="el-GR" sz="2400" dirty="0" err="1" smtClean="0"/>
              <a:t>χρωματομετρική</a:t>
            </a:r>
            <a:r>
              <a:rPr lang="el-GR" sz="2400" dirty="0" smtClean="0"/>
              <a:t> μέθοδο</a:t>
            </a:r>
            <a:endParaRPr lang="el-GR" sz="24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043608" y="2420888"/>
          <a:ext cx="66967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l-GR" dirty="0" err="1" smtClean="0"/>
                        <a:t>λικία</a:t>
                      </a:r>
                      <a:r>
                        <a:rPr lang="el-GR" baseline="0" dirty="0" smtClean="0"/>
                        <a:t> – φύλο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 </a:t>
                      </a: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%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– 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– 45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1- 5 </a:t>
                      </a:r>
                      <a:r>
                        <a:rPr lang="el-GR" baseline="0" dirty="0" smtClean="0"/>
                        <a:t>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 – 44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 – 9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 – 42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10 – 14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 – 36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14 – 19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6 - 33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Κλινικά περιστατικά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Από τι εξαρτάται ο ρυθμός απορρόφησης του σιδήρου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84482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Την κατάσταση των αποθηκών σιδήρου στο σώμα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Τον ρυθμό </a:t>
            </a:r>
            <a:r>
              <a:rPr lang="el-GR" sz="2400" dirty="0" err="1" smtClean="0"/>
              <a:t>ερυθροποίησης</a:t>
            </a:r>
            <a:endParaRPr lang="el-GR" sz="2400" dirty="0" smtClean="0"/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Τον ρυθμό απορρόφησης </a:t>
            </a:r>
          </a:p>
          <a:p>
            <a:pPr marL="630238">
              <a:lnSpc>
                <a:spcPct val="150000"/>
              </a:lnSpc>
              <a:buFont typeface="Courier New" pitchFamily="49" charset="0"/>
              <a:buChar char="o"/>
            </a:pPr>
            <a:r>
              <a:rPr lang="el-GR" sz="2400" dirty="0" smtClean="0"/>
              <a:t>	Περιεχόμενο διατροφής</a:t>
            </a:r>
          </a:p>
          <a:p>
            <a:pPr marL="630238">
              <a:lnSpc>
                <a:spcPct val="150000"/>
              </a:lnSpc>
              <a:buFont typeface="Courier New" pitchFamily="49" charset="0"/>
              <a:buChar char="o"/>
            </a:pPr>
            <a:r>
              <a:rPr lang="el-GR" sz="2400" dirty="0" smtClean="0"/>
              <a:t>  Την χημική κατάσταση του σιδήρου. Τα ιόντα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</a:t>
            </a:r>
            <a:r>
              <a:rPr lang="el-GR" sz="2400" dirty="0" smtClean="0"/>
              <a:t>απορροφώνται πιο γρήγορα από το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endParaRPr lang="el-GR" sz="2400" baseline="30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Δύο αδερφές των οποίων τη μητέρα διαγνώστηκε </a:t>
            </a:r>
            <a:r>
              <a:rPr lang="el-GR" sz="2400" dirty="0" err="1" smtClean="0"/>
              <a:t>αιμοχρωμάτωση</a:t>
            </a:r>
            <a:r>
              <a:rPr lang="el-GR" sz="2400" dirty="0" smtClean="0"/>
              <a:t> ζήτησαν από αιματολόγο κλινική εκτίμηση.</a:t>
            </a:r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60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4663"/>
              </p:ext>
            </p:extLst>
          </p:nvPr>
        </p:nvGraphicFramePr>
        <p:xfrm>
          <a:off x="539552" y="1988840"/>
          <a:ext cx="741682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582986"/>
                <a:gridCol w="1576980"/>
                <a:gridCol w="1290128"/>
                <a:gridCol w="148336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Ασθενής</a:t>
                      </a:r>
                      <a:r>
                        <a:rPr lang="el-GR" baseline="0" dirty="0" smtClean="0"/>
                        <a:t> 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Ασθενής 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Τ.Α.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Μονάδες μέτρησης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18 - 160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Σίδηρος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45 -</a:t>
                      </a:r>
                      <a:r>
                        <a:rPr lang="el-GR" baseline="0" dirty="0" smtClean="0"/>
                        <a:t> 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g/mL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RF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 – 430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mg/</a:t>
                      </a:r>
                      <a:r>
                        <a:rPr lang="en-US" dirty="0" err="1" smtClean="0"/>
                        <a:t>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TRF%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– 51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7544" y="443711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Και οι δύο αδερφές ήταν </a:t>
            </a:r>
            <a:r>
              <a:rPr lang="el-GR" sz="2000" dirty="0" err="1" smtClean="0"/>
              <a:t>ομοζυγώτες</a:t>
            </a:r>
            <a:r>
              <a:rPr lang="el-GR" sz="2000" dirty="0" smtClean="0"/>
              <a:t> αλλά η (1) ήταν εθελοντής αιμοδότης και για αυτό προστατεύονταν από υπερφόρτωση σιδήρου.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Άνδρας 45 ετών παρουσιάστηκε με απώλεια βάρους, ατονία και αδυναμία. Το δέρμα του ήταν σκουρόχρωμο, είχε </a:t>
            </a:r>
            <a:r>
              <a:rPr lang="el-GR" sz="2400" dirty="0" err="1" smtClean="0"/>
              <a:t>ηπατοσπληνομεγαλία</a:t>
            </a:r>
            <a:r>
              <a:rPr lang="el-GR" sz="2400" dirty="0" smtClean="0"/>
              <a:t>, αραιό τρίχωμα στο σώμα και μικρούς όρχεις.</a:t>
            </a:r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61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899592" y="1988840"/>
          <a:ext cx="72008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386446"/>
                <a:gridCol w="1465016"/>
                <a:gridCol w="182905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Ασθενής</a:t>
                      </a:r>
                      <a:r>
                        <a:rPr lang="el-GR" baseline="0" dirty="0" smtClean="0"/>
                        <a:t> 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Τ.Α.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Μονάδες μέτρησης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Ούρα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Θετικά στη γλυκόζη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Σίδηρος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391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45 -</a:t>
                      </a:r>
                      <a:r>
                        <a:rPr lang="el-GR" baseline="0" dirty="0" smtClean="0"/>
                        <a:t> 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g/mL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TIBC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100 - 400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</a:t>
                      </a:r>
                      <a:r>
                        <a:rPr lang="en-US" dirty="0" err="1" smtClean="0"/>
                        <a:t>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Φερριτίνη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 – 270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Τεστοστερόνη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8,7 – 54,7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pg/mL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Ωχρινοτρόπος</a:t>
                      </a:r>
                      <a:r>
                        <a:rPr lang="el-GR" baseline="0" dirty="0" smtClean="0"/>
                        <a:t> ορμόνη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</a:t>
                      </a:r>
                      <a:r>
                        <a:rPr lang="en-US" baseline="0" dirty="0" smtClean="0"/>
                        <a:t> – 9,3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mIU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95536" y="53012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 </a:t>
            </a:r>
            <a:r>
              <a:rPr lang="el-GR" sz="2000" dirty="0" smtClean="0"/>
              <a:t>αυξημένος </a:t>
            </a:r>
            <a:r>
              <a:rPr lang="en-US" sz="2000" dirty="0" smtClean="0"/>
              <a:t>Fe, TIBC, </a:t>
            </a:r>
            <a:r>
              <a:rPr lang="en-US" sz="2000" dirty="0" err="1" smtClean="0"/>
              <a:t>Ferr</a:t>
            </a:r>
            <a:r>
              <a:rPr lang="en-US" sz="2000" dirty="0" smtClean="0"/>
              <a:t> </a:t>
            </a:r>
            <a:r>
              <a:rPr lang="el-GR" sz="2000" dirty="0" smtClean="0"/>
              <a:t>δείχνουν </a:t>
            </a:r>
            <a:r>
              <a:rPr lang="el-GR" sz="2000" dirty="0" err="1" smtClean="0"/>
              <a:t>αιμοχρωμάτωση</a:t>
            </a:r>
            <a:r>
              <a:rPr lang="el-GR" sz="2000" dirty="0" smtClean="0"/>
              <a:t>. Το χρώμα οφείλεται στην εναπόθεση </a:t>
            </a:r>
            <a:r>
              <a:rPr lang="el-GR" sz="2000" dirty="0" err="1" smtClean="0"/>
              <a:t>αιμοσιδηρίνης</a:t>
            </a:r>
            <a:r>
              <a:rPr lang="el-GR" sz="2000" dirty="0" smtClean="0"/>
              <a:t> στο αίμα και η </a:t>
            </a:r>
            <a:r>
              <a:rPr lang="el-GR" sz="2000" dirty="0" err="1" smtClean="0"/>
              <a:t>ηπατοσπληνομεγαλία</a:t>
            </a:r>
            <a:r>
              <a:rPr lang="el-GR" sz="2000" dirty="0" smtClean="0"/>
              <a:t> στην εναπόθεση σιδήρου στα δυο όργανα. Έχει προκληθεί και </a:t>
            </a:r>
            <a:r>
              <a:rPr lang="el-GR" sz="2000" smtClean="0"/>
              <a:t>δευτεροπαθής υπογοναδισμός.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Γυναίκα 19 ετών εισήχθη στο νοσοκομείο με κολικό κοιλιακό πόνο, που είχε αρχίσει ξαφνικά πριν από 12 ώρες. Είχε κάνει έμετο και δεν είχε ενεργηθεί αφότου άρχισε ο πόνος. Η πίεση 158/98 </a:t>
            </a:r>
            <a:r>
              <a:rPr lang="en-US" sz="2400" dirty="0" smtClean="0"/>
              <a:t>mm</a:t>
            </a:r>
            <a:r>
              <a:rPr lang="el-GR" sz="2400" dirty="0" smtClean="0"/>
              <a:t>Η</a:t>
            </a:r>
            <a:r>
              <a:rPr lang="en-US" sz="2400" dirty="0" smtClean="0"/>
              <a:t>g </a:t>
            </a:r>
            <a:r>
              <a:rPr lang="el-GR" sz="2400" dirty="0" smtClean="0"/>
              <a:t>και τα ούρα της ήταν κόκκινα.</a:t>
            </a:r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62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04158"/>
              </p:ext>
            </p:extLst>
          </p:nvPr>
        </p:nvGraphicFramePr>
        <p:xfrm>
          <a:off x="539552" y="1916832"/>
          <a:ext cx="6768752" cy="205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610"/>
                <a:gridCol w="2402142"/>
              </a:tblGrid>
              <a:tr h="576064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Ασθενής</a:t>
                      </a:r>
                      <a:r>
                        <a:rPr lang="el-GR" baseline="0" dirty="0" smtClean="0"/>
                        <a:t>  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Πορφοχολινογόνο</a:t>
                      </a:r>
                      <a:r>
                        <a:rPr lang="el-GR" baseline="0" dirty="0" smtClean="0"/>
                        <a:t> ούρων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δ-</a:t>
                      </a:r>
                      <a:r>
                        <a:rPr lang="el-GR" dirty="0" err="1" smtClean="0"/>
                        <a:t>αμινολεβουλινικό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οξύο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Ουροπορφυρίνη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Ελαφρά</a:t>
                      </a:r>
                      <a:r>
                        <a:rPr lang="el-GR" baseline="0" dirty="0" smtClean="0"/>
                        <a:t> 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Κοπροπορφυρίνη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Ελαφρά θετική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7544" y="42210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οξεία </a:t>
            </a:r>
            <a:r>
              <a:rPr lang="el-GR" sz="2000" dirty="0" err="1" smtClean="0"/>
              <a:t>πορφυρία</a:t>
            </a:r>
            <a:r>
              <a:rPr lang="el-GR" sz="2000" dirty="0" smtClean="0"/>
              <a:t> μπορεί να εκδηλωθεί ως οξεία κοιλία. Συχνά υπάρχει συστηματική υπέρταση και </a:t>
            </a:r>
            <a:r>
              <a:rPr lang="el-GR" sz="2000" dirty="0" err="1" smtClean="0"/>
              <a:t>φλεβοκομβική</a:t>
            </a:r>
            <a:r>
              <a:rPr lang="el-GR" sz="2000" dirty="0" smtClean="0"/>
              <a:t> ταχυκαρδία. Το βασικό εύρημα είναι το κόκκινο χρώμα των ούρων που οφείλεται στο </a:t>
            </a:r>
            <a:r>
              <a:rPr lang="el-GR" sz="2000" dirty="0" err="1" smtClean="0"/>
              <a:t>πορφοχολινογόνο</a:t>
            </a:r>
            <a:r>
              <a:rPr lang="el-GR" sz="2000" dirty="0" smtClean="0"/>
              <a:t> ούρων.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577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Γυναίκα 35 ετών εισήχθη στο νοσοκομείο με κοιλιακό πόνο, πολυήμερη δυσκοιλιότητα, μούδιασμα στους νεφρούς, πόνο στις κορυφές των ποδιών. Έπεσε στο πάτωμα και είχε παραισθήσεις. </a:t>
            </a:r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63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6607"/>
              </p:ext>
            </p:extLst>
          </p:nvPr>
        </p:nvGraphicFramePr>
        <p:xfrm>
          <a:off x="539552" y="1916832"/>
          <a:ext cx="7560841" cy="243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800200"/>
                <a:gridCol w="2952329"/>
              </a:tblGrid>
              <a:tr h="576064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 – 50 </a:t>
                      </a:r>
                      <a:r>
                        <a:rPr lang="en-US" dirty="0" smtClean="0"/>
                        <a:t>mg/</a:t>
                      </a:r>
                      <a:r>
                        <a:rPr lang="en-US" dirty="0" err="1" smtClean="0"/>
                        <a:t>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Πορφοχολινογόνο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 υψηλό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Νάτριο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132 – 144 </a:t>
                      </a:r>
                      <a:r>
                        <a:rPr lang="en-US" dirty="0" err="1" smtClean="0"/>
                        <a:t>mmol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l-GR" dirty="0" err="1" smtClean="0"/>
                        <a:t>άλιο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3,3 – 4,7 </a:t>
                      </a:r>
                      <a:r>
                        <a:rPr lang="en-US" dirty="0" err="1" smtClean="0"/>
                        <a:t>mmol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Ωσμωτικότητα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254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280 – 295 </a:t>
                      </a:r>
                      <a:r>
                        <a:rPr lang="en-US" dirty="0" err="1" smtClean="0"/>
                        <a:t>mmol</a:t>
                      </a:r>
                      <a:r>
                        <a:rPr lang="en-US" dirty="0" smtClean="0"/>
                        <a:t>/Kg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95536" y="450912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 </a:t>
            </a:r>
            <a:r>
              <a:rPr lang="el-GR" sz="2000" dirty="0" smtClean="0"/>
              <a:t>αυξημένη τιμή </a:t>
            </a:r>
            <a:r>
              <a:rPr lang="en-US" sz="2000" dirty="0" smtClean="0"/>
              <a:t>PBG </a:t>
            </a:r>
            <a:r>
              <a:rPr lang="el-GR" sz="2000" dirty="0" smtClean="0"/>
              <a:t>υποδεικνύει κάποια οξεία </a:t>
            </a:r>
            <a:r>
              <a:rPr lang="el-GR" sz="2000" dirty="0" err="1" smtClean="0"/>
              <a:t>πορφυρία</a:t>
            </a:r>
            <a:r>
              <a:rPr lang="el-GR" sz="2000" dirty="0" smtClean="0"/>
              <a:t>. Εξετάστηκαν τα κόπρανα για </a:t>
            </a:r>
            <a:r>
              <a:rPr lang="el-GR" sz="2000" dirty="0" err="1" smtClean="0"/>
              <a:t>πορφυρίνη</a:t>
            </a:r>
            <a:r>
              <a:rPr lang="el-GR" sz="2000" dirty="0" smtClean="0"/>
              <a:t> και δεν ήταν αυξημένη άρα δεν υπήρχε </a:t>
            </a:r>
            <a:r>
              <a:rPr lang="el-GR" sz="2000" dirty="0" err="1" smtClean="0"/>
              <a:t>ποικιλόχροη</a:t>
            </a:r>
            <a:r>
              <a:rPr lang="el-GR" sz="2000" dirty="0" smtClean="0"/>
              <a:t> </a:t>
            </a:r>
            <a:r>
              <a:rPr lang="el-GR" sz="2000" dirty="0" err="1" smtClean="0"/>
              <a:t>πορφυρία</a:t>
            </a:r>
            <a:r>
              <a:rPr lang="el-GR" sz="2000" dirty="0" smtClean="0"/>
              <a:t> </a:t>
            </a:r>
            <a:r>
              <a:rPr lang="en-US" sz="2000" dirty="0" smtClean="0"/>
              <a:t>(VP). H </a:t>
            </a:r>
            <a:r>
              <a:rPr lang="el-GR" sz="2000" dirty="0" smtClean="0"/>
              <a:t>δραστικότητα της </a:t>
            </a:r>
            <a:r>
              <a:rPr lang="el-GR" sz="2000" dirty="0" err="1" smtClean="0"/>
              <a:t>συνθετάσης</a:t>
            </a:r>
            <a:r>
              <a:rPr lang="el-GR" sz="2000" dirty="0" smtClean="0"/>
              <a:t> της </a:t>
            </a:r>
            <a:r>
              <a:rPr lang="el-GR" sz="2000" dirty="0" err="1" smtClean="0"/>
              <a:t>υδροξυθυλβιλάνη</a:t>
            </a:r>
            <a:r>
              <a:rPr lang="el-GR" sz="2000" dirty="0" smtClean="0"/>
              <a:t> είναι μειωμένη γεγονός που οδηγεί στην διάγνωση της οξείας διαλείπουσας </a:t>
            </a:r>
            <a:r>
              <a:rPr lang="el-GR" sz="2000" dirty="0" err="1" smtClean="0"/>
              <a:t>πορφυρίας</a:t>
            </a:r>
            <a:r>
              <a:rPr lang="el-GR" sz="2000" dirty="0" smtClean="0"/>
              <a:t> </a:t>
            </a:r>
            <a:r>
              <a:rPr lang="en-US" sz="2000" dirty="0" smtClean="0"/>
              <a:t>AIP.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44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Γυναίκα 19 ετών εισήχθη στο νοσοκομείο με κολικό κοιλιακό πόνο, που είχε αρχίσει ξαφνικά πριν από 12 ώρες. Είχε κάνει έμετο και δεν είχε ενεργηθεί αφότου άρχισε ο πόνος. Η πίεση 158/98 </a:t>
            </a:r>
            <a:r>
              <a:rPr lang="en-US" sz="2400" dirty="0" smtClean="0"/>
              <a:t>mm</a:t>
            </a:r>
            <a:r>
              <a:rPr lang="el-GR" sz="2400" dirty="0" smtClean="0"/>
              <a:t>Η</a:t>
            </a:r>
            <a:r>
              <a:rPr lang="en-US" sz="2400" dirty="0" smtClean="0"/>
              <a:t>g </a:t>
            </a:r>
            <a:r>
              <a:rPr lang="el-GR" sz="2400" dirty="0" smtClean="0"/>
              <a:t>και τα ούρα της ήταν κόκκινα.</a:t>
            </a:r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64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70884"/>
              </p:ext>
            </p:extLst>
          </p:nvPr>
        </p:nvGraphicFramePr>
        <p:xfrm>
          <a:off x="539552" y="1916832"/>
          <a:ext cx="6768752" cy="205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610"/>
                <a:gridCol w="2402142"/>
              </a:tblGrid>
              <a:tr h="576064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Πορφοχολινογόνο</a:t>
                      </a:r>
                      <a:r>
                        <a:rPr lang="el-GR" baseline="0" dirty="0" smtClean="0"/>
                        <a:t> ούρων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δ-</a:t>
                      </a:r>
                      <a:r>
                        <a:rPr lang="el-GR" dirty="0" err="1" smtClean="0"/>
                        <a:t>αμινολεβουλινικό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οξύο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Ουροπορφυρίνη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Ελαφρά</a:t>
                      </a:r>
                      <a:r>
                        <a:rPr lang="el-GR" baseline="0" dirty="0" smtClean="0"/>
                        <a:t> θετικό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Κοπροπορφυρίνη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Ελαφρά θετική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7544" y="42210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οξεία </a:t>
            </a:r>
            <a:r>
              <a:rPr lang="el-GR" sz="2000" dirty="0" err="1" smtClean="0"/>
              <a:t>πορφυρία</a:t>
            </a:r>
            <a:r>
              <a:rPr lang="el-GR" sz="2000" dirty="0" smtClean="0"/>
              <a:t> μπορεί να εκδηλωθεί ως οξεία κοιλία. Συχνά υπάρχει συστηματική υπέρταση και </a:t>
            </a:r>
            <a:r>
              <a:rPr lang="el-GR" sz="2000" dirty="0" err="1" smtClean="0"/>
              <a:t>φλεβοκομβική</a:t>
            </a:r>
            <a:r>
              <a:rPr lang="el-GR" sz="2000" dirty="0" smtClean="0"/>
              <a:t> ταχυκαρδία. Το βασικό εύρημα είναι το κόκκινο χρώμα των ούρων που οφείλεται στο </a:t>
            </a:r>
            <a:r>
              <a:rPr lang="el-GR" sz="2000" dirty="0" err="1" smtClean="0"/>
              <a:t>πορφοχολινογόνο</a:t>
            </a:r>
            <a:r>
              <a:rPr lang="el-GR" sz="2000" dirty="0" smtClean="0"/>
              <a:t> ούρων.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186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F06-8139-44E4-991D-290B69D18F44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2051" name="AutoShape 3" descr="Αποτέλεσμα εικόνας για χαρταετός"/>
          <p:cNvSpPr>
            <a:spLocks noChangeAspect="1" noChangeArrowheads="1"/>
          </p:cNvSpPr>
          <p:nvPr/>
        </p:nvSpPr>
        <p:spPr bwMode="auto">
          <a:xfrm>
            <a:off x="0" y="-136525"/>
            <a:ext cx="13525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κύκλος του σιδήρου στον οργανισμό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29871" cy="47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κύκλος του σιδήρου στον οργανισμό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286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έκκριση του σιδήρου από τον οργανισμό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844824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Η έκκριση του σιδήρου από τον οργανισμό γίνεται από τα κόπρανα.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Πρόκειται </a:t>
            </a:r>
            <a:r>
              <a:rPr lang="el-GR" sz="2800" dirty="0" smtClean="0"/>
              <a:t>κυρίως για το εξωγενές σίδηρο της διατροφής που δεν απορροφήθηκε από την </a:t>
            </a:r>
            <a:r>
              <a:rPr lang="el-GR" sz="2800" dirty="0" err="1" smtClean="0"/>
              <a:t>φερριτίνη</a:t>
            </a:r>
            <a:r>
              <a:rPr lang="el-GR" sz="2800" dirty="0" smtClean="0"/>
              <a:t> στο βλεννογόνου του εντέρου.</a:t>
            </a:r>
            <a:endParaRPr lang="el-GR" sz="28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2914</Words>
  <Application>Microsoft Office PowerPoint</Application>
  <PresentationFormat>Προβολή στην οθόνη (4:3)</PresentationFormat>
  <Paragraphs>522</Paragraphs>
  <Slides>65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Θεωρία Κλινικής Χημείας ΙΙ</vt:lpstr>
      <vt:lpstr>Που βρίσκεται ο σίδηρος στον οργανισμό</vt:lpstr>
      <vt:lpstr>H κατανομή του σιδήρου σε πρωτεΐνες του οργανισμού</vt:lpstr>
      <vt:lpstr>Που βρίσκεται η αίμη στον οργανισμό</vt:lpstr>
      <vt:lpstr>Η συγκέντρωση του σιδήρου στο αίμα</vt:lpstr>
      <vt:lpstr>Από τι εξαρτάται ο ρυθμός απορρόφησης του σιδήρου</vt:lpstr>
      <vt:lpstr>O κύκλος του σιδήρου στον οργανισμό (1 από 2)</vt:lpstr>
      <vt:lpstr>O κύκλος του σιδήρου στον οργανισμό (2 από 2)</vt:lpstr>
      <vt:lpstr>Η έκκριση του σιδήρου από τον οργανισμό</vt:lpstr>
      <vt:lpstr>Ο σίδηρος του πλάσματος (1 από 3)</vt:lpstr>
      <vt:lpstr>Ο σίδηρος του πλάσματος (2 από 2)</vt:lpstr>
      <vt:lpstr>Ο σίδηρος του πλάσματος (3 από 3)</vt:lpstr>
      <vt:lpstr>To μόριο της τρανσφερίνης (1 από 2)</vt:lpstr>
      <vt:lpstr>To μόριο της τρανσφερίνης (2 από 2)</vt:lpstr>
      <vt:lpstr>Η δράση της τρανσφερίνης (1 από 2)</vt:lpstr>
      <vt:lpstr>Η δράση της τρανσφερίνης (2 από 2)</vt:lpstr>
      <vt:lpstr>Η δράση της τρανσφερίνης (3 από 3)</vt:lpstr>
      <vt:lpstr>Το μόριο της φερριτίνης (1 από 2)</vt:lpstr>
      <vt:lpstr>Το μόριο της φερριτίνης (2 από 2)</vt:lpstr>
      <vt:lpstr>Η δράση της φερριτίνης (2 από 2)</vt:lpstr>
      <vt:lpstr>Ο προσδιορισμός της τρανσφερίνης</vt:lpstr>
      <vt:lpstr>Πότε χρειάζεται ο προσδιορισμός της τρανσφερίνης (1 από 2)</vt:lpstr>
      <vt:lpstr>Πότε χρειάζεται ο προσδιορισμός της τρανσφερίνης (2 από 2)</vt:lpstr>
      <vt:lpstr>Ο υποδοχέας της τρανσφερίνης (1 από 2)</vt:lpstr>
      <vt:lpstr>Ο υποδοχέας της τρανσφερίνης  (2 από 2)</vt:lpstr>
      <vt:lpstr>Ανεπάρκεια σιδήρου</vt:lpstr>
      <vt:lpstr>Υπερφόρτωση σιδήρου</vt:lpstr>
      <vt:lpstr>Κληρονομική αιμοχρωμάτωση (1 από 2)</vt:lpstr>
      <vt:lpstr>Κληρονομική αιμοχρωμάτωση (2 από 2)</vt:lpstr>
      <vt:lpstr>Δηλητηρίαση από σίδηρο</vt:lpstr>
      <vt:lpstr>O μεταβολισμός της πορφυρίνης  (1 από 2)</vt:lpstr>
      <vt:lpstr>Οι πορφυρίες</vt:lpstr>
      <vt:lpstr>O μεταβολισμός της πορφυρίνης  (2 από 2)</vt:lpstr>
      <vt:lpstr>Η παραγωγή της αίμης</vt:lpstr>
      <vt:lpstr>Ο μεταβολισμός της πορφυρίνης και τα αίτια των πορφυριών</vt:lpstr>
      <vt:lpstr>Υπερέκφραση προδρόμων της αίμης στις πορφυρίες</vt:lpstr>
      <vt:lpstr>Οικογενειακές μελέτες</vt:lpstr>
      <vt:lpstr>Δερματικές πορφυρίες</vt:lpstr>
      <vt:lpstr>Η εργαστηριακή διάγνωση των πορφυρινών</vt:lpstr>
      <vt:lpstr>Κλινική σημασία του πορφοχολινογόνου</vt:lpstr>
      <vt:lpstr>Διαφορική διάγνωση ουροχολινογόνου – πορφοχολινογόνου (1 από 2)</vt:lpstr>
      <vt:lpstr>Διαφορική διάγνωση ουροχολινογόνου – πορφοχολινογόνου (2 από 2)</vt:lpstr>
      <vt:lpstr>Η μολυβδίαση</vt:lpstr>
      <vt:lpstr>Μολυβδίαση, μια αρχαία ασθένεια</vt:lpstr>
      <vt:lpstr>Δηλητηρίαση μολύβδου (1 από 2)</vt:lpstr>
      <vt:lpstr>Δηλητηρίαση μολύβδου (2 από 2)</vt:lpstr>
      <vt:lpstr>Δοκιμασίες για τον έλεγχο της μολυβδίασης (1 από 2)</vt:lpstr>
      <vt:lpstr>Δοκιμασίες για τον έλεγχο της μολυβδίασης (2 από 2)</vt:lpstr>
      <vt:lpstr>Οι παθολογικές μορφές της αιμοσφαιρίνης</vt:lpstr>
      <vt:lpstr>Mη φυσιολογικές μορφές αιμοσφαιρίνης</vt:lpstr>
      <vt:lpstr>Προσδιορισμός και τιμές αναφοράς Ferr</vt:lpstr>
      <vt:lpstr>Προσδιορισμός και τιμές αναφοράς Fe (ορός)</vt:lpstr>
      <vt:lpstr>Χημικοί προσδιορισμοί </vt:lpstr>
      <vt:lpstr>Προσδιορισμός και τιμές αναφοράς Fe (ούρα)</vt:lpstr>
      <vt:lpstr>Προσδιορισμός και τιμές αναφοράς ΤΙΒC</vt:lpstr>
      <vt:lpstr>Προσδιορισμός και τιμές αναφοράς TRF</vt:lpstr>
      <vt:lpstr>Προσδιορισμός και τιμές αναφοράς sTfR</vt:lpstr>
      <vt:lpstr>Προσδιορισμός και τιμές αναφοράς κορεσμού τρανσφερίνης (TIBC%)</vt:lpstr>
      <vt:lpstr>Κλινικά περιστατικά</vt:lpstr>
      <vt:lpstr>Δύο αδερφές των οποίων τη μητέρα διαγνώστηκε αιμοχρωμάτωση ζήτησαν από αιματολόγο κλινική εκτίμηση.</vt:lpstr>
      <vt:lpstr>Άνδρας 45 ετών παρουσιάστηκε με απώλεια βάρους, ατονία και αδυναμία. Το δέρμα του ήταν σκουρόχρωμο, είχε ηπατοσπληνομεγαλία, αραιό τρίχωμα στο σώμα και μικρούς όρχεις.</vt:lpstr>
      <vt:lpstr>Γυναίκα 19 ετών εισήχθη στο νοσοκομείο με κολικό κοιλιακό πόνο, που είχε αρχίσει ξαφνικά πριν από 12 ώρες. Είχε κάνει έμετο και δεν είχε ενεργηθεί αφότου άρχισε ο πόνος. Η πίεση 158/98 mmΗg και τα ούρα της ήταν κόκκινα.</vt:lpstr>
      <vt:lpstr>Γυναίκα 35 ετών εισήχθη στο νοσοκομείο με κοιλιακό πόνο, πολυήμερη δυσκοιλιότητα, μούδιασμα στους νεφρούς, πόνο στις κορυφές των ποδιών. Έπεσε στο πάτωμα και είχε παραισθήσεις. </vt:lpstr>
      <vt:lpstr>Γυναίκα 19 ετών εισήχθη στο νοσοκομείο με κολικό κοιλιακό πόνο, που είχε αρχίσει ξαφνικά πριν από 12 ώρες. Είχε κάνει έμετο και δεν είχε ενεργηθεί αφότου άρχισε ο πόνος. Η πίεση 158/98 mmΗg και τα ούρα της ήταν κόκκινα.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Χρήστης των Windows</cp:lastModifiedBy>
  <cp:revision>77</cp:revision>
  <dcterms:created xsi:type="dcterms:W3CDTF">2017-01-16T18:17:24Z</dcterms:created>
  <dcterms:modified xsi:type="dcterms:W3CDTF">2018-05-31T16:27:28Z</dcterms:modified>
</cp:coreProperties>
</file>