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400" r:id="rId2"/>
    <p:sldId id="338" r:id="rId3"/>
    <p:sldId id="340" r:id="rId4"/>
    <p:sldId id="342" r:id="rId5"/>
    <p:sldId id="341" r:id="rId6"/>
    <p:sldId id="339" r:id="rId7"/>
    <p:sldId id="345" r:id="rId8"/>
    <p:sldId id="343" r:id="rId9"/>
    <p:sldId id="384" r:id="rId10"/>
    <p:sldId id="348" r:id="rId11"/>
    <p:sldId id="391" r:id="rId12"/>
    <p:sldId id="349" r:id="rId13"/>
    <p:sldId id="350" r:id="rId14"/>
    <p:sldId id="352" r:id="rId15"/>
    <p:sldId id="354" r:id="rId16"/>
    <p:sldId id="355" r:id="rId17"/>
    <p:sldId id="353" r:id="rId18"/>
    <p:sldId id="351" r:id="rId19"/>
    <p:sldId id="356" r:id="rId20"/>
    <p:sldId id="357" r:id="rId21"/>
    <p:sldId id="358" r:id="rId22"/>
    <p:sldId id="359" r:id="rId23"/>
    <p:sldId id="360" r:id="rId24"/>
    <p:sldId id="362" r:id="rId25"/>
    <p:sldId id="365" r:id="rId26"/>
    <p:sldId id="364" r:id="rId27"/>
    <p:sldId id="396" r:id="rId28"/>
    <p:sldId id="361" r:id="rId29"/>
    <p:sldId id="363" r:id="rId30"/>
    <p:sldId id="366" r:id="rId31"/>
    <p:sldId id="369" r:id="rId32"/>
    <p:sldId id="367" r:id="rId33"/>
    <p:sldId id="368" r:id="rId34"/>
    <p:sldId id="370" r:id="rId35"/>
    <p:sldId id="371" r:id="rId36"/>
    <p:sldId id="382" r:id="rId37"/>
    <p:sldId id="378" r:id="rId38"/>
    <p:sldId id="379" r:id="rId39"/>
    <p:sldId id="383" r:id="rId40"/>
    <p:sldId id="395" r:id="rId41"/>
    <p:sldId id="398" r:id="rId42"/>
    <p:sldId id="399" r:id="rId43"/>
    <p:sldId id="392" r:id="rId44"/>
    <p:sldId id="346" r:id="rId45"/>
    <p:sldId id="344" r:id="rId46"/>
    <p:sldId id="347" r:id="rId47"/>
    <p:sldId id="386" r:id="rId48"/>
    <p:sldId id="387" r:id="rId49"/>
    <p:sldId id="388" r:id="rId50"/>
    <p:sldId id="389" r:id="rId51"/>
    <p:sldId id="381" r:id="rId52"/>
    <p:sldId id="385" r:id="rId53"/>
    <p:sldId id="390" r:id="rId54"/>
    <p:sldId id="393" r:id="rId55"/>
    <p:sldId id="377" r:id="rId56"/>
    <p:sldId id="372" r:id="rId57"/>
    <p:sldId id="373" r:id="rId58"/>
    <p:sldId id="375" r:id="rId59"/>
    <p:sldId id="376" r:id="rId60"/>
    <p:sldId id="401" r:id="rId61"/>
    <p:sldId id="397" r:id="rId62"/>
    <p:sldId id="402" r:id="rId63"/>
    <p:sldId id="403" r:id="rId64"/>
    <p:sldId id="404" r:id="rId65"/>
    <p:sldId id="405" r:id="rId66"/>
    <p:sldId id="315"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7" d="100"/>
          <a:sy n="107" d="100"/>
        </p:scale>
        <p:origin x="-390" y="-78"/>
      </p:cViewPr>
      <p:guideLst>
        <p:guide orient="horz" pos="2160"/>
        <p:guide pos="2880"/>
      </p:guideLst>
    </p:cSldViewPr>
  </p:slideViewPr>
  <p:outlineViewPr>
    <p:cViewPr>
      <p:scale>
        <a:sx n="33" d="100"/>
        <a:sy n="33" d="100"/>
      </p:scale>
      <p:origin x="264" y="645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21643-E29F-4D86-841E-0C92AA6AE97C}" type="datetimeFigureOut">
              <a:rPr lang="el-GR" smtClean="0"/>
              <a:pPr/>
              <a:t>8/6/2018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54FA0-8E8E-45A7-BCC1-E1FE854A2ABA}" type="slidenum">
              <a:rPr lang="el-GR" smtClean="0"/>
              <a:pPr/>
              <a:t>‹#›</a:t>
            </a:fld>
            <a:endParaRPr lang="el-GR"/>
          </a:p>
        </p:txBody>
      </p:sp>
    </p:spTree>
    <p:extLst>
      <p:ext uri="{BB962C8B-B14F-4D97-AF65-F5344CB8AC3E}">
        <p14:creationId xmlns:p14="http://schemas.microsoft.com/office/powerpoint/2010/main" val="30475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r>
              <a:rPr lang="el-GR" sz="1100" dirty="0"/>
              <a:t>Πηγές βιβλιογραφίας – βασικές έννοιες  ( να προστεθεί στην ονομασία ενότητας;)</a:t>
            </a: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a:ln/>
        </p:spPr>
      </p:sp>
      <p:sp>
        <p:nvSpPr>
          <p:cNvPr id="99331" name="2 - Θέση σημειώσεων"/>
          <p:cNvSpPr>
            <a:spLocks noGrp="1"/>
          </p:cNvSpPr>
          <p:nvPr>
            <p:ph type="body" idx="1"/>
          </p:nvPr>
        </p:nvSpPr>
        <p:spPr>
          <a:noFill/>
          <a:ln/>
        </p:spPr>
        <p:txBody>
          <a:bodyPr/>
          <a:lstStyle/>
          <a:p>
            <a:pPr eaLnBrk="1" hangingPunct="1"/>
            <a:endParaRPr lang="el-GR" smtClean="0"/>
          </a:p>
        </p:txBody>
      </p:sp>
      <p:sp>
        <p:nvSpPr>
          <p:cNvPr id="99332" name="3 - Θέση αριθμού διαφάνειας"/>
          <p:cNvSpPr>
            <a:spLocks noGrp="1"/>
          </p:cNvSpPr>
          <p:nvPr>
            <p:ph type="sldNum" sz="quarter" idx="5"/>
          </p:nvPr>
        </p:nvSpPr>
        <p:spPr>
          <a:noFill/>
        </p:spPr>
        <p:txBody>
          <a:bodyPr/>
          <a:lstStyle/>
          <a:p>
            <a:fld id="{FEEFB1DF-4BF2-4946-AE33-8C93B6F3F06B}" type="slidenum">
              <a:rPr lang="el-GR" smtClean="0"/>
              <a:pPr/>
              <a:t>41</a:t>
            </a:fld>
            <a:endParaRPr lang="el-GR" smtClean="0"/>
          </a:p>
        </p:txBody>
      </p:sp>
    </p:spTree>
    <p:extLst>
      <p:ext uri="{BB962C8B-B14F-4D97-AF65-F5344CB8AC3E}">
        <p14:creationId xmlns:p14="http://schemas.microsoft.com/office/powerpoint/2010/main" val="211032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a:ln/>
        </p:spPr>
      </p:sp>
      <p:sp>
        <p:nvSpPr>
          <p:cNvPr id="100355" name="2 - Θέση σημειώσεων"/>
          <p:cNvSpPr>
            <a:spLocks noGrp="1"/>
          </p:cNvSpPr>
          <p:nvPr>
            <p:ph type="body" idx="1"/>
          </p:nvPr>
        </p:nvSpPr>
        <p:spPr>
          <a:noFill/>
          <a:ln/>
        </p:spPr>
        <p:txBody>
          <a:bodyPr/>
          <a:lstStyle/>
          <a:p>
            <a:pPr eaLnBrk="1" hangingPunct="1"/>
            <a:r>
              <a:rPr lang="el-GR" dirty="0" smtClean="0"/>
              <a:t>Εναλλακτική</a:t>
            </a:r>
            <a:r>
              <a:rPr lang="el-GR" baseline="0" dirty="0" smtClean="0"/>
              <a:t> εικόνα</a:t>
            </a:r>
            <a:r>
              <a:rPr lang="en-US" baseline="0" dirty="0" smtClean="0"/>
              <a:t>: http://en.wikipedia.org/wiki/File:Kidney_Nephron.png</a:t>
            </a:r>
            <a:endParaRPr lang="en-US" dirty="0" smtClean="0"/>
          </a:p>
          <a:p>
            <a:pPr eaLnBrk="1" hangingPunct="1"/>
            <a:endParaRPr lang="en-US" dirty="0" smtClean="0"/>
          </a:p>
          <a:p>
            <a:pPr eaLnBrk="1" hangingPunct="1"/>
            <a:r>
              <a:rPr lang="el-GR" dirty="0" smtClean="0"/>
              <a:t>Να βρεθεί</a:t>
            </a:r>
          </a:p>
        </p:txBody>
      </p:sp>
      <p:sp>
        <p:nvSpPr>
          <p:cNvPr id="100356" name="3 - Θέση αριθμού διαφάνειας"/>
          <p:cNvSpPr>
            <a:spLocks noGrp="1"/>
          </p:cNvSpPr>
          <p:nvPr>
            <p:ph type="sldNum" sz="quarter" idx="5"/>
          </p:nvPr>
        </p:nvSpPr>
        <p:spPr>
          <a:noFill/>
        </p:spPr>
        <p:txBody>
          <a:bodyPr/>
          <a:lstStyle/>
          <a:p>
            <a:fld id="{766922B8-A138-49D4-B31D-FE2B56E9FF22}" type="slidenum">
              <a:rPr lang="el-GR" smtClean="0"/>
              <a:pPr/>
              <a:t>42</a:t>
            </a:fld>
            <a:endParaRPr lang="el-GR" smtClean="0"/>
          </a:p>
        </p:txBody>
      </p:sp>
    </p:spTree>
    <p:extLst>
      <p:ext uri="{BB962C8B-B14F-4D97-AF65-F5344CB8AC3E}">
        <p14:creationId xmlns:p14="http://schemas.microsoft.com/office/powerpoint/2010/main" val="158364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4EC1652-4507-488D-BD16-CE2F6B050FF5}" type="datetime1">
              <a:rPr lang="el-GR" smtClean="0"/>
              <a:pPr/>
              <a:t>8/6/2018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FE8FF7-39B2-425B-BBB7-58C5D90F8672}" type="datetime1">
              <a:rPr lang="el-GR" smtClean="0"/>
              <a:pPr/>
              <a:t>8/6/2018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A090F83-4DD5-4CED-A3B7-D9D672169A47}" type="datetime1">
              <a:rPr lang="el-GR" smtClean="0"/>
              <a:pPr/>
              <a:t>8/6/2018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62BB6D0-389F-4866-AED1-C30930F32570}" type="datetime1">
              <a:rPr lang="el-GR" smtClean="0"/>
              <a:pPr/>
              <a:t>8/6/2018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52D1C476-FEE1-49BE-9C58-A25D3E3187E1}" type="datetime1">
              <a:rPr lang="el-GR" smtClean="0"/>
              <a:pPr/>
              <a:t>8/6/2018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C9BD5BB-9744-44DD-B3F9-E8AF5F35385A}" type="datetime1">
              <a:rPr lang="el-GR" smtClean="0"/>
              <a:pPr/>
              <a:t>8/6/2018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0ECE310-86B1-44A1-9146-793A1A45CDD7}" type="datetime1">
              <a:rPr lang="el-GR" smtClean="0"/>
              <a:pPr/>
              <a:t>8/6/2018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3D18901-DBEF-45A5-8B28-7529C73F4C08}" type="datetime1">
              <a:rPr lang="el-GR" smtClean="0"/>
              <a:pPr/>
              <a:t>8/6/2018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AFEAA45-814F-49A8-AEC1-4DAD7FE0143D}" type="datetime1">
              <a:rPr lang="el-GR" smtClean="0"/>
              <a:pPr/>
              <a:t>8/6/2018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7C673477-A2A3-40ED-AB2E-627F75777584}" type="datetime1">
              <a:rPr lang="el-GR" smtClean="0"/>
              <a:pPr/>
              <a:t>8/6/2018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60110DA7-8B94-4630-8DB8-C1E0318A9CC5}" type="datetime1">
              <a:rPr lang="el-GR" smtClean="0"/>
              <a:pPr/>
              <a:t>8/6/2018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6A40C-7152-4C61-BA90-A659366B0D05}" type="datetime1">
              <a:rPr lang="el-GR" smtClean="0"/>
              <a:pPr/>
              <a:t>8/6/2018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google.gr/url?sa=i&amp;rct=j&amp;q=&amp;esrc=s&amp;source=images&amp;cd=&amp;cad=rja&amp;uact=8&amp;ved=0ahUKEwi_psfx8eXTAhVB0xoKHSynCJgQjRwIBw&amp;url=https://answersingenesis.org/genetics/human-genome/the-highly-efficient-genome/&amp;psig=AFQjCNHKXzgmhQZskzdPdLIAbe3RvXzKaQ&amp;ust=1494525061000956"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gr/url?sa=i&amp;rct=j&amp;q=&amp;esrc=s&amp;source=images&amp;cd=&amp;cad=rja&amp;uact=8&amp;ved=0ahUKEwjJsd-v-OXTAhWIfxoKHeiGCI4QjRwIBw&amp;url=http://www.daviddarling.info/encyclopedia/A/adrenocorticotropic_hormone.html&amp;psig=AFQjCNHKXzgmhQZskzdPdLIAbe3RvXzKaQ&amp;ust=1494525061000956"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gr/url?sa=i&amp;rct=j&amp;q=&amp;esrc=s&amp;source=images&amp;cd=&amp;cad=rja&amp;uact=8&amp;ved=0ahUKEwijwfnd9uXTAhUIOhoKHanVBsMQjRwIBw&amp;url=http://journal.frontiersin.org/article/10.3389/fendo.2017.00013/full&amp;psig=AFQjCNHKXzgmhQZskzdPdLIAbe3RvXzKaQ&amp;ust=1494525061000956"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gr/url?sa=i&amp;rct=j&amp;q=&amp;esrc=s&amp;source=images&amp;cd=&amp;cad=rja&amp;uact=8&amp;ved=0ahUKEwiY9afd9OXTAhWGVhoKHS8TDZIQjRwIBw&amp;url=http://www.daviddarling.info/encyclopedia/A/adrenocorticotropic_hormone.html&amp;psig=AFQjCNHKXzgmhQZskzdPdLIAbe3RvXzKaQ&amp;ust=1494525061000956"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google.gr/url?sa=i&amp;rct=j&amp;q=&amp;esrc=s&amp;source=images&amp;cd=&amp;cad=rja&amp;uact=8&amp;ved=0ahUKEwiklurR-eXTAhVHXRoKHZxYAJEQjRwIBw&amp;url=https://www.glowm.com/resources/glowm/cd/pages/v5/v5c008.html&amp;psig=AFQjCNEo-leTgivLxO3QePZjEWkngW7hhg&amp;ust=149452713541855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google.gr/url?sa=i&amp;rct=j&amp;q=&amp;esrc=s&amp;source=images&amp;cd=&amp;cad=rja&amp;uact=8&amp;ved=0ahUKEwi50fTO_uXTAhXJJlAKHf_NBIgQjRwIBw&amp;url=http://people.upei.ca/bate/html/noteson_ndocrineprinceples.html&amp;psig=AFQjCNH5zCpJud8W8v7nXNPzNDitOU9gUg&amp;ust=1494528447505661"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gr/url?sa=i&amp;rct=j&amp;q=&amp;esrc=s&amp;source=images&amp;cd=&amp;cad=rja&amp;uact=8&amp;ved=0ahUKEwjrkOyLrubTAhUMU1AKHVX8BgYQjRwIBw&amp;url=http://www.phosphosite.org/uniprotAccAction.do?id=P01286&amp;psig=AFQjCNF8MwJAuvsN3iL61VH1trAQdz11hg&amp;ust=1494531825557463"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gr/url?sa=i&amp;rct=j&amp;q=&amp;esrc=s&amp;source=images&amp;cd=&amp;cad=rja&amp;uact=8&amp;ved=0ahUKEwjToIeuq-jTAhVGahoKHYUDCI4QjRwIBw&amp;url=http://physiologyonline.physiology.org/content/18/6/242&amp;psig=AFQjCNGLYb7VfecEDTtfy8VpKQtD2tWvqg&amp;ust=1494609153577645"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gr/url?sa=i&amp;rct=j&amp;q=&amp;esrc=s&amp;source=images&amp;cd=&amp;cad=rja&amp;uact=8&amp;ved=0ahUKEwiwoYr3sObTAhUHJ1AKHYC6DAgQjRwIBw&amp;url=https://www.qiagen.com/de/shop/genes-and-pathways/pathway-details/?pwid=199&amp;psig=AFQjCNF8MwJAuvsN3iL61VH1trAQdz11hg&amp;ust=149453182555746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300772/"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gr/url?sa=i&amp;rct=j&amp;q=&amp;esrc=s&amp;source=images&amp;cd=&amp;cad=rja&amp;uact=8&amp;ved=0ahUKEwif5JzxmOfTAhXFfFAKHZdABSwQjRwIBw&amp;url=https://www.ncbi.nlm.nih.gov/books/NBK343487/&amp;psig=AFQjCNFQ-f42aADUw3XHv-yuLBxEd0lMqg&amp;ust=1494531027553773"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orias.gr/wp-content/uploads/2015/10/ghschart.jpg"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uic.edu/classes/bios/bios100/lecturesf04am/lect21.htm" TargetMode="Externa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s://www.google.gr/imgres?imgurl=http://image2.123tagged.com/images/g/gigantism-15782.jpg&amp;imgrefurl=http://www.123tagged.com/Tags/1/gigantism.html&amp;docid=SBBcm9DyYgincM&amp;tbnid=qAdMf_40WadC6M:&amp;vet=1&amp;w=399&amp;h=510&amp;bih=940&amp;biw=1920&amp;ved=0ahUKEwiJmviWyt7TAhWB7hoKHWx-APEQxiAIFSgB&amp;iact=c&amp;ictx=1" TargetMode="External"/><Relationship Id="rId1" Type="http://schemas.openxmlformats.org/officeDocument/2006/relationships/slideLayout" Target="../slideLayouts/slideLayout6.xml"/><Relationship Id="rId6" Type="http://schemas.openxmlformats.org/officeDocument/2006/relationships/hyperlink" Target="https://www.google.gr/url?sa=i&amp;rct=j&amp;q=&amp;esrc=s&amp;source=images&amp;cd=&amp;cad=rja&amp;uact=8&amp;ved=0ahUKEwibvuW4z97TAhVGvBoKHWHCDu8QjRwIBw&amp;url=http://www.liberallylean.com/2012_12_30_archive.html&amp;psig=AFQjCNG-Gn85VE7AeFa5BHmUq4lpnvpNzw&amp;ust=1494275162022329" TargetMode="External"/><Relationship Id="rId5" Type="http://schemas.openxmlformats.org/officeDocument/2006/relationships/image" Target="../media/image33.jpeg"/><Relationship Id="rId4" Type="http://schemas.openxmlformats.org/officeDocument/2006/relationships/hyperlink" Target="https://www.google.gr/url?sa=i&amp;rct=j&amp;q=&amp;esrc=s&amp;source=images&amp;cd=&amp;cad=rja&amp;uact=8&amp;ved=0ahUKEwjV2tmazt7TAhUMWRoKHdmVBe4QjRwIBw&amp;url=http://www.il-moentitytrackers.com/Ella-Ewing.php&amp;psig=AFQjCNGJF_Ibg9X3-NFJTXd2eOK-nnG_Cg&amp;ust=149427272683210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bp0.blogger.com/_1J3-AmThybc/R1j3Xg4wd6I/AAAAAAAABiw/pOFsbAHK8og/s1600-h/3.jpg" TargetMode="External"/><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gr/url?sa=i&amp;rct=j&amp;q=&amp;esrc=s&amp;source=images&amp;cd=&amp;cad=rja&amp;uact=8&amp;ved=0ahUKEwih246cgOjTAhXEfFAKHXrcBikQjRwIBw&amp;url=http://www.aboutthemcat.org/anatomy/anterior-pituitary-gland.php&amp;psig=AFQjCNFlj_xdvfHiXOVAacDMY6VlrYUeWw&amp;ust=149459626025431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30515"/>
            <a:ext cx="7772400" cy="1470025"/>
          </a:xfrm>
        </p:spPr>
        <p:txBody>
          <a:bodyPr>
            <a:normAutofit/>
          </a:bodyPr>
          <a:lstStyle/>
          <a:p>
            <a:r>
              <a:rPr lang="el-GR" b="1" dirty="0"/>
              <a:t>Θεωρία </a:t>
            </a:r>
            <a:r>
              <a:rPr lang="el-GR" b="1" dirty="0" smtClean="0"/>
              <a:t>Κλινικής Χημείας ΙΙ</a:t>
            </a:r>
            <a:endParaRPr lang="el-GR" b="1" dirty="0"/>
          </a:p>
        </p:txBody>
      </p:sp>
      <p:sp>
        <p:nvSpPr>
          <p:cNvPr id="3" name="Υπότιτλος 2"/>
          <p:cNvSpPr>
            <a:spLocks noGrp="1"/>
          </p:cNvSpPr>
          <p:nvPr>
            <p:ph type="subTitle" idx="1"/>
          </p:nvPr>
        </p:nvSpPr>
        <p:spPr>
          <a:xfrm>
            <a:off x="611560" y="2903777"/>
            <a:ext cx="7776863" cy="2284239"/>
          </a:xfrm>
        </p:spPr>
        <p:txBody>
          <a:bodyPr>
            <a:normAutofit lnSpcReduction="10000"/>
          </a:bodyPr>
          <a:lstStyle/>
          <a:p>
            <a:r>
              <a:rPr lang="el-GR" sz="2800" b="1" dirty="0" smtClean="0">
                <a:solidFill>
                  <a:schemeClr val="tx1"/>
                </a:solidFill>
              </a:rPr>
              <a:t>Ενότητα</a:t>
            </a:r>
            <a:r>
              <a:rPr lang="en-US" sz="2800" b="1" dirty="0" smtClean="0">
                <a:solidFill>
                  <a:schemeClr val="tx1"/>
                </a:solidFill>
              </a:rPr>
              <a:t> </a:t>
            </a:r>
            <a:r>
              <a:rPr lang="el-GR" sz="2800" b="1" dirty="0" smtClean="0">
                <a:solidFill>
                  <a:schemeClr val="tx1"/>
                </a:solidFill>
              </a:rPr>
              <a:t>5 </a:t>
            </a:r>
            <a:r>
              <a:rPr lang="el-GR" sz="2800" dirty="0" smtClean="0">
                <a:solidFill>
                  <a:schemeClr val="tx1"/>
                </a:solidFill>
              </a:rPr>
              <a:t>:</a:t>
            </a:r>
            <a:r>
              <a:rPr lang="en-US" sz="2800" dirty="0" smtClean="0">
                <a:solidFill>
                  <a:schemeClr val="tx1"/>
                </a:solidFill>
              </a:rPr>
              <a:t> </a:t>
            </a:r>
            <a:r>
              <a:rPr lang="el-GR" sz="2800" dirty="0" smtClean="0">
                <a:solidFill>
                  <a:schemeClr val="tx1"/>
                </a:solidFill>
              </a:rPr>
              <a:t>Οι ορμόνες της υπόφυσης</a:t>
            </a:r>
          </a:p>
          <a:p>
            <a:r>
              <a:rPr lang="en-US" sz="2800" dirty="0">
                <a:solidFill>
                  <a:schemeClr val="tx1"/>
                </a:solidFill>
              </a:rPr>
              <a:t/>
            </a:r>
            <a:br>
              <a:rPr lang="en-US" sz="2800" dirty="0">
                <a:solidFill>
                  <a:schemeClr val="tx1"/>
                </a:solidFill>
              </a:rPr>
            </a:br>
            <a:r>
              <a:rPr lang="el-GR" sz="2600" dirty="0" smtClean="0">
                <a:solidFill>
                  <a:schemeClr val="tx1"/>
                </a:solidFill>
              </a:rPr>
              <a:t>Πέτρος </a:t>
            </a:r>
            <a:r>
              <a:rPr lang="el-GR" sz="2600" dirty="0" err="1">
                <a:solidFill>
                  <a:schemeClr val="tx1"/>
                </a:solidFill>
              </a:rPr>
              <a:t>Καρκαλούσος</a:t>
            </a:r>
            <a:endParaRPr lang="el-GR" sz="2600" dirty="0">
              <a:solidFill>
                <a:schemeClr val="tx1"/>
              </a:solidFill>
            </a:endParaRPr>
          </a:p>
          <a:p>
            <a:r>
              <a:rPr lang="el-GR" sz="2600" dirty="0" smtClean="0">
                <a:solidFill>
                  <a:schemeClr val="tx1"/>
                </a:solidFill>
              </a:rPr>
              <a:t>Επίκουρος καθηγητής κλινικής χημείας – </a:t>
            </a:r>
          </a:p>
          <a:p>
            <a:r>
              <a:rPr lang="el-GR" sz="2600" dirty="0" smtClean="0">
                <a:solidFill>
                  <a:schemeClr val="tx1"/>
                </a:solidFill>
              </a:rPr>
              <a:t>Μεθόδων Ελέγχου Ποιότητας</a:t>
            </a:r>
            <a:endParaRPr lang="el-GR" sz="2600" dirty="0">
              <a:solidFill>
                <a:schemeClr val="tx1"/>
              </a:solidFill>
            </a:endParaRPr>
          </a:p>
          <a:p>
            <a:endParaRPr lang="en-US" sz="2800" dirty="0" smtClean="0">
              <a:solidFill>
                <a:schemeClr val="tx1"/>
              </a:solidFill>
            </a:endParaRPr>
          </a:p>
        </p:txBody>
      </p:sp>
      <p:pic>
        <p:nvPicPr>
          <p:cNvPr id="8" name="7 - Εικόνα"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589240"/>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3779912" y="5157192"/>
            <a:ext cx="1728192" cy="369332"/>
          </a:xfrm>
          <a:prstGeom prst="rect">
            <a:avLst/>
          </a:prstGeom>
          <a:noFill/>
        </p:spPr>
        <p:txBody>
          <a:bodyPr wrap="square" rtlCol="0">
            <a:spAutoFit/>
          </a:bodyPr>
          <a:lstStyle/>
          <a:p>
            <a:pPr algn="ctr"/>
            <a:r>
              <a:rPr lang="en-US" dirty="0" smtClean="0"/>
              <a:t>v. 2018.001</a:t>
            </a:r>
            <a:endParaRPr lang="el-GR" dirty="0"/>
          </a:p>
        </p:txBody>
      </p:sp>
      <p:pic>
        <p:nvPicPr>
          <p:cNvPr id="7" name="Untitled-2.pdf"/>
          <p:cNvPicPr/>
          <p:nvPr/>
        </p:nvPicPr>
        <p:blipFill>
          <a:blip r:embed="rId4" cstate="print">
            <a:extLst>
              <a:ext uri="{28A0092B-C50C-407E-A947-70E740481C1C}">
                <a14:useLocalDpi xmlns:a14="http://schemas.microsoft.com/office/drawing/2010/main" val="0"/>
              </a:ext>
            </a:extLst>
          </a:blip>
          <a:srcRect l="5374" t="2900" r="7376" b="83486"/>
          <a:stretch>
            <a:fillRect/>
          </a:stretch>
        </p:blipFill>
        <p:spPr>
          <a:xfrm>
            <a:off x="1115616" y="258915"/>
            <a:ext cx="5938963" cy="1371600"/>
          </a:xfrm>
          <a:prstGeom prst="rect">
            <a:avLst/>
          </a:prstGeom>
        </p:spPr>
      </p:pic>
      <p:sp>
        <p:nvSpPr>
          <p:cNvPr id="10" name="Rectangle 2"/>
          <p:cNvSpPr>
            <a:spLocks noChangeArrowheads="1"/>
          </p:cNvSpPr>
          <p:nvPr/>
        </p:nvSpPr>
        <p:spPr bwMode="auto">
          <a:xfrm>
            <a:off x="3131840" y="1089785"/>
            <a:ext cx="4051300" cy="3492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altLang="el-GR" sz="1400" b="0" i="0" u="none" strike="noStrike" cap="none" normalizeH="0" baseline="0" dirty="0" smtClean="0">
                <a:ln>
                  <a:noFill/>
                </a:ln>
                <a:solidFill>
                  <a:schemeClr val="tx1"/>
                </a:solidFill>
                <a:effectLst/>
                <a:latin typeface="Corbel" pitchFamily="34" charset="0"/>
                <a:cs typeface="Arial" pitchFamily="34" charset="0"/>
              </a:rPr>
              <a:t>ΣΧΟΛΗ ΕΠΙΣΤΗΜΩΝ ΥΓΕΙΑΣ &amp; ΠΡΟΝΟΙΑΣ</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3347864" y="1496874"/>
            <a:ext cx="3019425" cy="4032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altLang="el-GR" sz="1400" b="0" i="0" u="none" strike="noStrike" cap="none" normalizeH="0" baseline="0" dirty="0" smtClean="0">
                <a:ln>
                  <a:noFill/>
                </a:ln>
                <a:solidFill>
                  <a:schemeClr val="tx1"/>
                </a:solidFill>
                <a:effectLst/>
                <a:latin typeface="Corbel" pitchFamily="34" charset="0"/>
                <a:cs typeface="Arial" pitchFamily="34" charset="0"/>
              </a:rPr>
              <a:t>ΤΜΗΜΑ ΒΙΟΪΑΤΡΙΚΩΝ ΕΠΙΣΤΗΜΩΝ</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455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252520" cy="1143000"/>
          </a:xfrm>
        </p:spPr>
        <p:txBody>
          <a:bodyPr>
            <a:normAutofit fontScale="90000"/>
          </a:bodyPr>
          <a:lstStyle/>
          <a:p>
            <a:r>
              <a:rPr lang="el-GR" b="1" dirty="0" smtClean="0">
                <a:solidFill>
                  <a:srgbClr val="C00000"/>
                </a:solidFill>
              </a:rPr>
              <a:t>Ορμόνες και εκκριτικοί παράγοντες του υποθαλάμου και της πρόσθιας υπόφυσης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graphicFrame>
        <p:nvGraphicFramePr>
          <p:cNvPr id="5" name="4 - Πίνακας"/>
          <p:cNvGraphicFramePr>
            <a:graphicFrameLocks noGrp="1"/>
          </p:cNvGraphicFramePr>
          <p:nvPr/>
        </p:nvGraphicFramePr>
        <p:xfrm>
          <a:off x="611560" y="1772816"/>
          <a:ext cx="7920879" cy="4485640"/>
        </p:xfrm>
        <a:graphic>
          <a:graphicData uri="http://schemas.openxmlformats.org/drawingml/2006/table">
            <a:tbl>
              <a:tblPr firstRow="1" bandRow="1">
                <a:tableStyleId>{5C22544A-7EE6-4342-B048-85BDC9FD1C3A}</a:tableStyleId>
              </a:tblPr>
              <a:tblGrid>
                <a:gridCol w="2640293"/>
                <a:gridCol w="2256251"/>
                <a:gridCol w="3024335"/>
              </a:tblGrid>
              <a:tr h="370840">
                <a:tc>
                  <a:txBody>
                    <a:bodyPr/>
                    <a:lstStyle/>
                    <a:p>
                      <a:r>
                        <a:rPr lang="el-GR" dirty="0" err="1" smtClean="0"/>
                        <a:t>Υποθαλαμική</a:t>
                      </a:r>
                      <a:r>
                        <a:rPr lang="el-GR" dirty="0" smtClean="0"/>
                        <a:t> προκαλούμενη ορμόνη</a:t>
                      </a:r>
                      <a:endParaRPr lang="el-GR" dirty="0"/>
                    </a:p>
                  </a:txBody>
                  <a:tcPr/>
                </a:tc>
                <a:tc>
                  <a:txBody>
                    <a:bodyPr/>
                    <a:lstStyle/>
                    <a:p>
                      <a:r>
                        <a:rPr lang="el-GR" dirty="0" smtClean="0"/>
                        <a:t>Έκκριση ορμόνης πρόσθιας υπόφυσης</a:t>
                      </a:r>
                      <a:endParaRPr lang="el-GR" dirty="0"/>
                    </a:p>
                  </a:txBody>
                  <a:tcPr/>
                </a:tc>
                <a:tc>
                  <a:txBody>
                    <a:bodyPr/>
                    <a:lstStyle/>
                    <a:p>
                      <a:r>
                        <a:rPr lang="el-GR" dirty="0" smtClean="0"/>
                        <a:t>Έλεγχος </a:t>
                      </a:r>
                      <a:r>
                        <a:rPr lang="el-GR" dirty="0" err="1" smtClean="0"/>
                        <a:t>επανατροφοδότησης</a:t>
                      </a:r>
                      <a:r>
                        <a:rPr lang="el-GR" baseline="0" dirty="0" smtClean="0"/>
                        <a:t> ορμόνη ή συστατικού</a:t>
                      </a:r>
                      <a:endParaRPr lang="el-GR" dirty="0"/>
                    </a:p>
                  </a:txBody>
                  <a:tcPr/>
                </a:tc>
              </a:tr>
              <a:tr h="370840">
                <a:tc>
                  <a:txBody>
                    <a:bodyPr/>
                    <a:lstStyle/>
                    <a:p>
                      <a:r>
                        <a:rPr lang="en-US" dirty="0" smtClean="0"/>
                        <a:t>E</a:t>
                      </a:r>
                      <a:r>
                        <a:rPr lang="el-GR" dirty="0" err="1" smtClean="0"/>
                        <a:t>κλυτική</a:t>
                      </a:r>
                      <a:r>
                        <a:rPr lang="el-GR" baseline="0" dirty="0" smtClean="0"/>
                        <a:t> ορμόνη της </a:t>
                      </a:r>
                      <a:r>
                        <a:rPr lang="el-GR" baseline="0" dirty="0" err="1" smtClean="0"/>
                        <a:t>κορτικοτροπίνης</a:t>
                      </a:r>
                      <a:r>
                        <a:rPr lang="el-GR" baseline="0" dirty="0" smtClean="0"/>
                        <a:t> </a:t>
                      </a:r>
                      <a:r>
                        <a:rPr lang="en-US" baseline="0" dirty="0" smtClean="0"/>
                        <a:t>(C</a:t>
                      </a:r>
                      <a:r>
                        <a:rPr lang="en-US" dirty="0" smtClean="0"/>
                        <a:t>RH)</a:t>
                      </a:r>
                      <a:endParaRPr lang="el-GR" dirty="0"/>
                    </a:p>
                  </a:txBody>
                  <a:tcPr/>
                </a:tc>
                <a:tc>
                  <a:txBody>
                    <a:bodyPr/>
                    <a:lstStyle/>
                    <a:p>
                      <a:r>
                        <a:rPr lang="el-GR" dirty="0" err="1" smtClean="0"/>
                        <a:t>Αδενοκορτικοτροπίνη</a:t>
                      </a:r>
                      <a:r>
                        <a:rPr lang="el-GR" baseline="0" dirty="0" smtClean="0"/>
                        <a:t> (</a:t>
                      </a:r>
                      <a:r>
                        <a:rPr lang="en-US" dirty="0" smtClean="0"/>
                        <a:t>ACTH</a:t>
                      </a:r>
                      <a:r>
                        <a:rPr lang="el-GR" dirty="0" smtClean="0"/>
                        <a:t>)</a:t>
                      </a:r>
                      <a:r>
                        <a:rPr lang="en-US" dirty="0" smtClean="0"/>
                        <a:t>, </a:t>
                      </a:r>
                      <a:r>
                        <a:rPr lang="el-GR" dirty="0" smtClean="0"/>
                        <a:t>β-</a:t>
                      </a:r>
                      <a:r>
                        <a:rPr lang="el-GR" dirty="0" err="1" smtClean="0"/>
                        <a:t>λιποτροπίνη</a:t>
                      </a:r>
                      <a:r>
                        <a:rPr lang="el-GR" baseline="0" dirty="0" smtClean="0"/>
                        <a:t> </a:t>
                      </a:r>
                      <a:r>
                        <a:rPr lang="en-US" baseline="0" dirty="0" smtClean="0"/>
                        <a:t>(LPH)</a:t>
                      </a:r>
                      <a:endParaRPr lang="el-GR" dirty="0"/>
                    </a:p>
                  </a:txBody>
                  <a:tcPr/>
                </a:tc>
                <a:tc>
                  <a:txBody>
                    <a:bodyPr/>
                    <a:lstStyle/>
                    <a:p>
                      <a:r>
                        <a:rPr lang="el-GR" dirty="0" err="1" smtClean="0"/>
                        <a:t>Κορτιζόλη</a:t>
                      </a:r>
                      <a:endParaRPr lang="el-GR" dirty="0"/>
                    </a:p>
                  </a:txBody>
                  <a:tcPr/>
                </a:tc>
              </a:tr>
              <a:tr h="370840">
                <a:tc>
                  <a:txBody>
                    <a:bodyPr/>
                    <a:lstStyle/>
                    <a:p>
                      <a:r>
                        <a:rPr lang="en-US" dirty="0" smtClean="0"/>
                        <a:t>GH-RH </a:t>
                      </a:r>
                      <a:endParaRPr lang="el-GR" dirty="0"/>
                    </a:p>
                  </a:txBody>
                  <a:tcPr/>
                </a:tc>
                <a:tc>
                  <a:txBody>
                    <a:bodyPr/>
                    <a:lstStyle/>
                    <a:p>
                      <a:r>
                        <a:rPr lang="el-GR" dirty="0" smtClean="0"/>
                        <a:t>Αυξητική ορμόνη (</a:t>
                      </a:r>
                      <a:r>
                        <a:rPr lang="en-US" dirty="0" smtClean="0"/>
                        <a:t>GH</a:t>
                      </a:r>
                      <a:r>
                        <a:rPr lang="el-GR" dirty="0" smtClean="0"/>
                        <a:t>)</a:t>
                      </a:r>
                      <a:endParaRPr lang="el-GR" dirty="0"/>
                    </a:p>
                  </a:txBody>
                  <a:tcPr/>
                </a:tc>
                <a:tc>
                  <a:txBody>
                    <a:bodyPr/>
                    <a:lstStyle/>
                    <a:p>
                      <a:r>
                        <a:rPr lang="el-GR" dirty="0" err="1" smtClean="0"/>
                        <a:t>Σωματοστατίνη</a:t>
                      </a:r>
                      <a:endParaRPr lang="el-GR" dirty="0"/>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Gn</a:t>
                      </a:r>
                      <a:r>
                        <a:rPr lang="en-US" dirty="0" smtClean="0"/>
                        <a:t>-RH</a:t>
                      </a:r>
                      <a:endParaRPr lang="el-GR" dirty="0" smtClean="0"/>
                    </a:p>
                    <a:p>
                      <a:endParaRPr lang="el-GR" dirty="0"/>
                    </a:p>
                  </a:txBody>
                  <a:tcPr/>
                </a:tc>
                <a:tc>
                  <a:txBody>
                    <a:bodyPr/>
                    <a:lstStyle/>
                    <a:p>
                      <a:r>
                        <a:rPr lang="el-GR" dirty="0" err="1" smtClean="0"/>
                        <a:t>Θυλακιοτρόπος</a:t>
                      </a:r>
                      <a:r>
                        <a:rPr lang="el-GR" baseline="0" dirty="0" smtClean="0"/>
                        <a:t> ορμόνη </a:t>
                      </a:r>
                      <a:r>
                        <a:rPr lang="en-US" baseline="0" dirty="0" smtClean="0"/>
                        <a:t>(</a:t>
                      </a:r>
                      <a:r>
                        <a:rPr lang="en-US" dirty="0" smtClean="0"/>
                        <a:t>FSH)</a:t>
                      </a:r>
                      <a:endParaRPr lang="el-GR" dirty="0"/>
                    </a:p>
                  </a:txBody>
                  <a:tcPr/>
                </a:tc>
                <a:tc>
                  <a:txBody>
                    <a:bodyPr/>
                    <a:lstStyle/>
                    <a:p>
                      <a:r>
                        <a:rPr lang="el-GR" dirty="0" err="1" smtClean="0"/>
                        <a:t>Γοναδικά</a:t>
                      </a:r>
                      <a:r>
                        <a:rPr lang="el-GR" baseline="0" dirty="0" smtClean="0"/>
                        <a:t> στεροειδή και </a:t>
                      </a:r>
                      <a:r>
                        <a:rPr lang="el-GR" baseline="0" dirty="0" err="1" smtClean="0"/>
                        <a:t>ινχιμπίνη</a:t>
                      </a:r>
                      <a:endParaRPr lang="el-GR" dirty="0"/>
                    </a:p>
                  </a:txBody>
                  <a:tcPr/>
                </a:tc>
              </a:tr>
              <a:tr h="370840">
                <a:tc vMerge="1">
                  <a:txBody>
                    <a:bodyPr/>
                    <a:lstStyle/>
                    <a:p>
                      <a:endParaRPr lang="el-GR" dirty="0"/>
                    </a:p>
                  </a:txBody>
                  <a:tcPr/>
                </a:tc>
                <a:tc>
                  <a:txBody>
                    <a:bodyPr/>
                    <a:lstStyle/>
                    <a:p>
                      <a:r>
                        <a:rPr lang="el-GR" dirty="0" err="1" smtClean="0"/>
                        <a:t>Ωχρινοτρόπος</a:t>
                      </a:r>
                      <a:r>
                        <a:rPr lang="el-GR" dirty="0" smtClean="0"/>
                        <a:t> ορμόνη (</a:t>
                      </a:r>
                      <a:r>
                        <a:rPr lang="en-US" dirty="0" smtClean="0"/>
                        <a:t>LH</a:t>
                      </a:r>
                      <a:r>
                        <a:rPr lang="el-GR" dirty="0" smtClean="0"/>
                        <a:t>)</a:t>
                      </a:r>
                      <a:endParaRPr lang="el-GR" dirty="0"/>
                    </a:p>
                  </a:txBody>
                  <a:tcPr/>
                </a:tc>
                <a:tc>
                  <a:txBody>
                    <a:bodyPr/>
                    <a:lstStyle/>
                    <a:p>
                      <a:r>
                        <a:rPr lang="el-GR" dirty="0" err="1" smtClean="0"/>
                        <a:t>Γοναδικά</a:t>
                      </a:r>
                      <a:r>
                        <a:rPr lang="el-GR" dirty="0" smtClean="0"/>
                        <a:t> στεροειδή</a:t>
                      </a:r>
                      <a:endParaRPr lang="el-GR" dirty="0"/>
                    </a:p>
                  </a:txBody>
                  <a:tcPr/>
                </a:tc>
              </a:tr>
              <a:tr h="370840">
                <a:tc>
                  <a:txBody>
                    <a:bodyPr/>
                    <a:lstStyle/>
                    <a:p>
                      <a:r>
                        <a:rPr lang="el-GR" dirty="0" smtClean="0"/>
                        <a:t>Δεν έχει ανιχνευτεί</a:t>
                      </a:r>
                      <a:endParaRPr lang="el-GR" dirty="0"/>
                    </a:p>
                  </a:txBody>
                  <a:tcPr/>
                </a:tc>
                <a:tc>
                  <a:txBody>
                    <a:bodyPr/>
                    <a:lstStyle/>
                    <a:p>
                      <a:r>
                        <a:rPr lang="el-GR" dirty="0" err="1" smtClean="0"/>
                        <a:t>Προλακτίνη</a:t>
                      </a:r>
                      <a:r>
                        <a:rPr lang="en-US" dirty="0" smtClean="0"/>
                        <a:t> (PRL)</a:t>
                      </a:r>
                      <a:endParaRPr lang="el-GR" dirty="0"/>
                    </a:p>
                  </a:txBody>
                  <a:tcPr/>
                </a:tc>
                <a:tc>
                  <a:txBody>
                    <a:bodyPr/>
                    <a:lstStyle/>
                    <a:p>
                      <a:r>
                        <a:rPr lang="el-GR" dirty="0" err="1" smtClean="0"/>
                        <a:t>Ντοπαμίνη</a:t>
                      </a:r>
                      <a:endParaRPr lang="el-GR" dirty="0"/>
                    </a:p>
                  </a:txBody>
                  <a:tcPr/>
                </a:tc>
              </a:tr>
              <a:tr h="370840">
                <a:tc>
                  <a:txBody>
                    <a:bodyPr/>
                    <a:lstStyle/>
                    <a:p>
                      <a:r>
                        <a:rPr lang="en-US" dirty="0" smtClean="0"/>
                        <a:t>TRH</a:t>
                      </a:r>
                      <a:r>
                        <a:rPr lang="en-US" baseline="0" dirty="0" smtClean="0"/>
                        <a:t> (</a:t>
                      </a:r>
                      <a:r>
                        <a:rPr lang="el-GR" baseline="0" dirty="0" err="1" smtClean="0"/>
                        <a:t>θυρεολιμπερίνη</a:t>
                      </a:r>
                      <a:r>
                        <a:rPr lang="el-GR" baseline="0" dirty="0" smtClean="0"/>
                        <a:t>)</a:t>
                      </a:r>
                      <a:endParaRPr lang="el-GR" dirty="0"/>
                    </a:p>
                  </a:txBody>
                  <a:tcPr/>
                </a:tc>
                <a:tc>
                  <a:txBody>
                    <a:bodyPr/>
                    <a:lstStyle/>
                    <a:p>
                      <a:r>
                        <a:rPr lang="en-US" dirty="0" smtClean="0"/>
                        <a:t>TSH (</a:t>
                      </a:r>
                      <a:r>
                        <a:rPr lang="el-GR" dirty="0" smtClean="0"/>
                        <a:t>και</a:t>
                      </a:r>
                      <a:r>
                        <a:rPr lang="el-GR" baseline="0" dirty="0" smtClean="0"/>
                        <a:t> </a:t>
                      </a:r>
                      <a:r>
                        <a:rPr lang="el-GR" baseline="0" dirty="0" err="1" smtClean="0"/>
                        <a:t>προλακτίνη</a:t>
                      </a:r>
                      <a:r>
                        <a:rPr lang="el-GR" baseline="0" dirty="0" smtClean="0"/>
                        <a:t>)</a:t>
                      </a:r>
                      <a:endParaRPr lang="el-GR" dirty="0"/>
                    </a:p>
                  </a:txBody>
                  <a:tcPr/>
                </a:tc>
                <a:tc>
                  <a:txBody>
                    <a:bodyPr/>
                    <a:lstStyle/>
                    <a:p>
                      <a:r>
                        <a:rPr lang="el-GR" dirty="0" smtClean="0"/>
                        <a:t>Ελεύθερη Τ</a:t>
                      </a:r>
                      <a:r>
                        <a:rPr lang="el-GR" baseline="-25000" dirty="0" smtClean="0"/>
                        <a:t>4</a:t>
                      </a:r>
                      <a:r>
                        <a:rPr lang="el-GR" baseline="0" dirty="0" smtClean="0"/>
                        <a:t> (</a:t>
                      </a:r>
                      <a:r>
                        <a:rPr lang="en-US" baseline="0" dirty="0" smtClean="0"/>
                        <a:t>FT</a:t>
                      </a:r>
                      <a:r>
                        <a:rPr lang="en-US" baseline="-25000" dirty="0" smtClean="0"/>
                        <a:t>4</a:t>
                      </a:r>
                      <a:r>
                        <a:rPr lang="en-US" baseline="0" dirty="0" smtClean="0"/>
                        <a:t>) </a:t>
                      </a:r>
                      <a:endParaRPr lang="el-GR" baseline="0" dirty="0" smtClean="0"/>
                    </a:p>
                    <a:p>
                      <a:r>
                        <a:rPr lang="el-GR" baseline="0" dirty="0" smtClean="0"/>
                        <a:t>Ελεύθερη Τ</a:t>
                      </a:r>
                      <a:r>
                        <a:rPr lang="el-GR" baseline="-25000" dirty="0" smtClean="0"/>
                        <a:t>3</a:t>
                      </a:r>
                      <a:r>
                        <a:rPr lang="el-GR" baseline="0" dirty="0" smtClean="0"/>
                        <a:t> (</a:t>
                      </a:r>
                      <a:r>
                        <a:rPr lang="en-US" baseline="0" dirty="0" smtClean="0"/>
                        <a:t>FT</a:t>
                      </a:r>
                      <a:r>
                        <a:rPr lang="en-US" baseline="-25000" dirty="0" smtClean="0"/>
                        <a:t>3</a:t>
                      </a:r>
                      <a:r>
                        <a:rPr lang="en-US" baseline="0" dirty="0" smtClean="0"/>
                        <a:t>)</a:t>
                      </a:r>
                      <a:endParaRPr lang="el-GR"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252520" cy="1143000"/>
          </a:xfrm>
        </p:spPr>
        <p:txBody>
          <a:bodyPr>
            <a:normAutofit fontScale="90000"/>
          </a:bodyPr>
          <a:lstStyle/>
          <a:p>
            <a:r>
              <a:rPr lang="el-GR" b="1" dirty="0" smtClean="0">
                <a:solidFill>
                  <a:srgbClr val="C00000"/>
                </a:solidFill>
              </a:rPr>
              <a:t>Ορμόνες και εκκριτικοί παράγοντες του υποθαλάμου και της οπίσθιας υπόφυσης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
        <p:nvSpPr>
          <p:cNvPr id="6" name="5 - TextBox"/>
          <p:cNvSpPr txBox="1"/>
          <p:nvPr/>
        </p:nvSpPr>
        <p:spPr>
          <a:xfrm>
            <a:off x="2627784" y="1988840"/>
            <a:ext cx="3384376" cy="954107"/>
          </a:xfrm>
          <a:prstGeom prst="rect">
            <a:avLst/>
          </a:prstGeom>
          <a:noFill/>
        </p:spPr>
        <p:txBody>
          <a:bodyPr wrap="square" rtlCol="0">
            <a:spAutoFit/>
          </a:bodyPr>
          <a:lstStyle/>
          <a:p>
            <a:pPr indent="355600">
              <a:buFont typeface="Arial" pitchFamily="34" charset="0"/>
              <a:buChar char="•"/>
            </a:pPr>
            <a:r>
              <a:rPr lang="el-GR" sz="2800" dirty="0" err="1" smtClean="0"/>
              <a:t>Βαζοπρεσίνη</a:t>
            </a:r>
            <a:r>
              <a:rPr lang="el-GR" sz="2800" dirty="0" smtClean="0"/>
              <a:t> (</a:t>
            </a:r>
            <a:r>
              <a:rPr lang="en-US" sz="2800" dirty="0" smtClean="0"/>
              <a:t>ADH)</a:t>
            </a:r>
          </a:p>
          <a:p>
            <a:pPr indent="355600">
              <a:buFont typeface="Arial" pitchFamily="34" charset="0"/>
              <a:buChar char="•"/>
            </a:pPr>
            <a:r>
              <a:rPr lang="el-GR" sz="2800" dirty="0" err="1" smtClean="0"/>
              <a:t>Ωοκυτοκίνη</a:t>
            </a:r>
            <a:endParaRPr lang="el-G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
        <p:nvSpPr>
          <p:cNvPr id="5" name="1 - Τίτλος"/>
          <p:cNvSpPr txBox="1">
            <a:spLocks/>
          </p:cNvSpPr>
          <p:nvPr/>
        </p:nvSpPr>
        <p:spPr>
          <a:xfrm>
            <a:off x="395536" y="2636912"/>
            <a:ext cx="8229600" cy="1143000"/>
          </a:xfrm>
          <a:prstGeom prst="rect">
            <a:avLst/>
          </a:prstGeom>
          <a:ln>
            <a:solidFill>
              <a:srgbClr val="C0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C00000"/>
                </a:solidFill>
                <a:effectLst/>
                <a:uLnTx/>
                <a:uFillTx/>
                <a:latin typeface="+mj-lt"/>
                <a:ea typeface="+mj-ea"/>
                <a:cs typeface="+mj-cs"/>
              </a:rPr>
              <a:t>Οι ορμόνες της </a:t>
            </a:r>
            <a:r>
              <a:rPr kumimoji="0" lang="el-GR" sz="4400" b="1" i="0" u="none" strike="noStrike" kern="1200" cap="none" spc="0" normalizeH="0" baseline="0" noProof="0" dirty="0" err="1" smtClean="0">
                <a:ln>
                  <a:noFill/>
                </a:ln>
                <a:solidFill>
                  <a:srgbClr val="C00000"/>
                </a:solidFill>
                <a:effectLst/>
                <a:uLnTx/>
                <a:uFillTx/>
                <a:latin typeface="+mj-lt"/>
                <a:ea typeface="+mj-ea"/>
                <a:cs typeface="+mj-cs"/>
              </a:rPr>
              <a:t>αδενουπόφυσης</a:t>
            </a:r>
            <a:endParaRPr kumimoji="0" lang="el-GR"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a:t>
            </a:r>
            <a:r>
              <a:rPr lang="el-GR" b="1" dirty="0" err="1" smtClean="0">
                <a:solidFill>
                  <a:srgbClr val="C00000"/>
                </a:solidFill>
              </a:rPr>
              <a:t>εκλυτική</a:t>
            </a:r>
            <a:r>
              <a:rPr lang="el-GR" b="1" dirty="0" smtClean="0">
                <a:solidFill>
                  <a:srgbClr val="C00000"/>
                </a:solidFill>
              </a:rPr>
              <a:t> ορμόνη της </a:t>
            </a:r>
            <a:r>
              <a:rPr lang="el-GR" b="1" dirty="0" err="1" smtClean="0">
                <a:solidFill>
                  <a:srgbClr val="C00000"/>
                </a:solidFill>
              </a:rPr>
              <a:t>κορτικοτροπίνης</a:t>
            </a:r>
            <a:r>
              <a:rPr lang="el-GR" b="1" dirty="0" smtClean="0">
                <a:solidFill>
                  <a:srgbClr val="C00000"/>
                </a:solidFill>
              </a:rPr>
              <a:t> (</a:t>
            </a:r>
            <a:r>
              <a:rPr lang="en-US" b="1" dirty="0" smtClean="0">
                <a:solidFill>
                  <a:srgbClr val="C00000"/>
                </a:solidFill>
              </a:rPr>
              <a:t>CRH) </a:t>
            </a:r>
            <a:r>
              <a:rPr lang="el-GR" b="1" dirty="0" smtClean="0">
                <a:solidFill>
                  <a:srgbClr val="C00000"/>
                </a:solidFill>
              </a:rPr>
              <a:t>και η </a:t>
            </a:r>
            <a:r>
              <a:rPr lang="el-GR" b="1" dirty="0" err="1" smtClean="0">
                <a:solidFill>
                  <a:srgbClr val="C00000"/>
                </a:solidFill>
              </a:rPr>
              <a:t>αδρενοκορτικοπίνη</a:t>
            </a:r>
            <a:r>
              <a:rPr lang="el-GR" b="1" dirty="0" smtClean="0">
                <a:solidFill>
                  <a:srgbClr val="C00000"/>
                </a:solidFill>
              </a:rPr>
              <a:t> </a:t>
            </a:r>
            <a:r>
              <a:rPr lang="en-US" b="1" dirty="0" smtClean="0">
                <a:solidFill>
                  <a:srgbClr val="C00000"/>
                </a:solidFill>
              </a:rPr>
              <a:t>(ACTH)</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
        <p:nvSpPr>
          <p:cNvPr id="5" name="4 - TextBox"/>
          <p:cNvSpPr txBox="1"/>
          <p:nvPr/>
        </p:nvSpPr>
        <p:spPr>
          <a:xfrm>
            <a:off x="611560" y="1988840"/>
            <a:ext cx="7848872" cy="3739485"/>
          </a:xfrm>
          <a:prstGeom prst="rect">
            <a:avLst/>
          </a:prstGeom>
          <a:noFill/>
        </p:spPr>
        <p:txBody>
          <a:bodyPr wrap="square" rtlCol="0">
            <a:spAutoFit/>
          </a:bodyPr>
          <a:lstStyle/>
          <a:p>
            <a:pPr>
              <a:spcAft>
                <a:spcPts val="1800"/>
              </a:spcAft>
            </a:pPr>
            <a:r>
              <a:rPr lang="el-GR" sz="2400" dirty="0" smtClean="0"/>
              <a:t>Η </a:t>
            </a:r>
            <a:r>
              <a:rPr lang="el-GR" sz="2400" dirty="0" err="1" smtClean="0"/>
              <a:t>υποθαλαμική</a:t>
            </a:r>
            <a:r>
              <a:rPr lang="el-GR" sz="2400" dirty="0" smtClean="0"/>
              <a:t> </a:t>
            </a:r>
            <a:r>
              <a:rPr lang="en-US" sz="2400" b="1" dirty="0" smtClean="0">
                <a:solidFill>
                  <a:srgbClr val="C00000"/>
                </a:solidFill>
              </a:rPr>
              <a:t>CRH</a:t>
            </a:r>
            <a:r>
              <a:rPr lang="en-US" sz="2400" dirty="0" smtClean="0"/>
              <a:t> </a:t>
            </a:r>
            <a:r>
              <a:rPr lang="el-GR" sz="2400" dirty="0" smtClean="0"/>
              <a:t>αποτελείται από 41 αμινοξέα και η δράση της είναι η παραγωγή της </a:t>
            </a:r>
            <a:r>
              <a:rPr lang="en-US" sz="2400" dirty="0" smtClean="0"/>
              <a:t>ACTH</a:t>
            </a:r>
            <a:r>
              <a:rPr lang="el-GR" sz="2400" dirty="0" smtClean="0"/>
              <a:t> από την πρόσθια υπόθεση.</a:t>
            </a:r>
          </a:p>
          <a:p>
            <a:pPr>
              <a:spcAft>
                <a:spcPts val="1800"/>
              </a:spcAft>
            </a:pPr>
            <a:r>
              <a:rPr lang="el-GR" sz="2400" dirty="0" smtClean="0"/>
              <a:t>Η </a:t>
            </a:r>
            <a:r>
              <a:rPr lang="en-US" sz="2400" b="1" dirty="0" smtClean="0">
                <a:solidFill>
                  <a:srgbClr val="C00000"/>
                </a:solidFill>
              </a:rPr>
              <a:t>ACTH</a:t>
            </a:r>
            <a:r>
              <a:rPr lang="en-US" sz="2400" dirty="0" smtClean="0"/>
              <a:t> </a:t>
            </a:r>
            <a:r>
              <a:rPr lang="el-GR" sz="2400" dirty="0" smtClean="0"/>
              <a:t>είναι μονομερές πολυπεπτίδιο από 39 αμινοξέα που προέρχεται από την προ-</a:t>
            </a:r>
            <a:r>
              <a:rPr lang="el-GR" sz="2400" dirty="0" err="1" smtClean="0"/>
              <a:t>οπιομελανοκορτίνη</a:t>
            </a:r>
            <a:r>
              <a:rPr lang="el-GR" sz="2400" dirty="0" smtClean="0"/>
              <a:t>.</a:t>
            </a:r>
          </a:p>
          <a:p>
            <a:pPr>
              <a:spcAft>
                <a:spcPts val="1800"/>
              </a:spcAft>
            </a:pPr>
            <a:r>
              <a:rPr lang="el-GR" sz="2400" dirty="0" smtClean="0"/>
              <a:t>Η βιολογική δραστικότητα προέρχεται από τα 24 αμινοξέα του Ν τελικού άκρου. </a:t>
            </a:r>
          </a:p>
          <a:p>
            <a:endParaRPr lang="el-GR"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παραγωγή της </a:t>
            </a:r>
            <a:r>
              <a:rPr lang="en-US" b="1" dirty="0" smtClean="0">
                <a:solidFill>
                  <a:srgbClr val="C00000"/>
                </a:solidFill>
              </a:rPr>
              <a:t>ACTH</a:t>
            </a:r>
            <a:r>
              <a:rPr lang="el-GR" b="1" dirty="0" smtClean="0">
                <a:solidFill>
                  <a:srgbClr val="C00000"/>
                </a:solidFill>
              </a:rPr>
              <a:t> από την προ-</a:t>
            </a:r>
            <a:r>
              <a:rPr lang="el-GR" b="1" dirty="0" err="1" smtClean="0">
                <a:solidFill>
                  <a:srgbClr val="C00000"/>
                </a:solidFill>
              </a:rPr>
              <a:t>οπιομελανοκορτίνη</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pic>
        <p:nvPicPr>
          <p:cNvPr id="5" name="Picture 2" descr="Αποτέλεσμα εικόνας για acth molecule">
            <a:hlinkClick r:id="rId2"/>
          </p:cNvPr>
          <p:cNvPicPr>
            <a:picLocks noChangeAspect="1" noChangeArrowheads="1"/>
          </p:cNvPicPr>
          <p:nvPr/>
        </p:nvPicPr>
        <p:blipFill>
          <a:blip r:embed="rId3" cstate="print"/>
          <a:srcRect/>
          <a:stretch>
            <a:fillRect/>
          </a:stretch>
        </p:blipFill>
        <p:spPr bwMode="auto">
          <a:xfrm>
            <a:off x="467544" y="1844824"/>
            <a:ext cx="8507592" cy="2985120"/>
          </a:xfrm>
          <a:prstGeom prst="rect">
            <a:avLst/>
          </a:prstGeom>
          <a:noFill/>
        </p:spPr>
      </p:pic>
      <p:sp>
        <p:nvSpPr>
          <p:cNvPr id="7" name="6 - Ορθογώνιο"/>
          <p:cNvSpPr/>
          <p:nvPr/>
        </p:nvSpPr>
        <p:spPr>
          <a:xfrm>
            <a:off x="1259632" y="4869160"/>
            <a:ext cx="6192688" cy="276999"/>
          </a:xfrm>
          <a:prstGeom prst="rect">
            <a:avLst/>
          </a:prstGeom>
        </p:spPr>
        <p:txBody>
          <a:bodyPr wrap="square">
            <a:spAutoFit/>
          </a:bodyPr>
          <a:lstStyle/>
          <a:p>
            <a:pPr algn="ctr"/>
            <a:r>
              <a:rPr lang="en-US" sz="1200" dirty="0" smtClean="0"/>
              <a:t>https://answersingenesis.org/genetics/human-genome/the-highly-efficient-genome/</a:t>
            </a:r>
            <a:endParaRPr lang="el-G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rPr>
              <a:t>To </a:t>
            </a:r>
            <a:r>
              <a:rPr lang="el-GR" b="1" dirty="0" smtClean="0">
                <a:solidFill>
                  <a:srgbClr val="C00000"/>
                </a:solidFill>
              </a:rPr>
              <a:t>μόριο του </a:t>
            </a:r>
            <a:r>
              <a:rPr lang="en-US" b="1" dirty="0" smtClean="0">
                <a:solidFill>
                  <a:srgbClr val="C00000"/>
                </a:solidFill>
              </a:rPr>
              <a:t>ACTH</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
        <p:nvSpPr>
          <p:cNvPr id="6" name="5 - TextBox"/>
          <p:cNvSpPr txBox="1"/>
          <p:nvPr/>
        </p:nvSpPr>
        <p:spPr>
          <a:xfrm>
            <a:off x="611560" y="5445224"/>
            <a:ext cx="7920880" cy="830997"/>
          </a:xfrm>
          <a:prstGeom prst="rect">
            <a:avLst/>
          </a:prstGeom>
          <a:noFill/>
        </p:spPr>
        <p:txBody>
          <a:bodyPr wrap="square" rtlCol="0">
            <a:spAutoFit/>
          </a:bodyPr>
          <a:lstStyle/>
          <a:p>
            <a:r>
              <a:rPr lang="el-GR" sz="2400" dirty="0" smtClean="0"/>
              <a:t>Σε παθολογικές καταστάσεις παράγεται </a:t>
            </a:r>
            <a:r>
              <a:rPr lang="en-US" sz="2400" dirty="0" smtClean="0"/>
              <a:t>ACTH </a:t>
            </a:r>
            <a:r>
              <a:rPr lang="el-GR" sz="2400" dirty="0" smtClean="0"/>
              <a:t>μεγάλου μοριακού βάρους που ονομάζεται «μεγάλη </a:t>
            </a:r>
            <a:r>
              <a:rPr lang="en-US" sz="2400" dirty="0" smtClean="0"/>
              <a:t>ACTH</a:t>
            </a:r>
            <a:r>
              <a:rPr lang="el-GR" sz="2400" dirty="0" smtClean="0"/>
              <a:t>».</a:t>
            </a:r>
            <a:endParaRPr lang="el-GR" sz="2400" dirty="0"/>
          </a:p>
        </p:txBody>
      </p:sp>
      <p:pic>
        <p:nvPicPr>
          <p:cNvPr id="31748" name="Picture 4" descr="Αποτέλεσμα εικόνας για acth molecule">
            <a:hlinkClick r:id="rId2"/>
          </p:cNvPr>
          <p:cNvPicPr>
            <a:picLocks noChangeAspect="1" noChangeArrowheads="1"/>
          </p:cNvPicPr>
          <p:nvPr/>
        </p:nvPicPr>
        <p:blipFill>
          <a:blip r:embed="rId3" cstate="print"/>
          <a:srcRect/>
          <a:stretch>
            <a:fillRect/>
          </a:stretch>
        </p:blipFill>
        <p:spPr bwMode="auto">
          <a:xfrm>
            <a:off x="2555776" y="1412776"/>
            <a:ext cx="3600400" cy="3556313"/>
          </a:xfrm>
          <a:prstGeom prst="rect">
            <a:avLst/>
          </a:prstGeom>
          <a:noFill/>
        </p:spPr>
      </p:pic>
      <p:sp>
        <p:nvSpPr>
          <p:cNvPr id="8" name="7 - Ορθογώνιο"/>
          <p:cNvSpPr/>
          <p:nvPr/>
        </p:nvSpPr>
        <p:spPr>
          <a:xfrm>
            <a:off x="1115616" y="4869160"/>
            <a:ext cx="6480720" cy="307777"/>
          </a:xfrm>
          <a:prstGeom prst="rect">
            <a:avLst/>
          </a:prstGeom>
        </p:spPr>
        <p:txBody>
          <a:bodyPr wrap="square">
            <a:spAutoFit/>
          </a:bodyPr>
          <a:lstStyle/>
          <a:p>
            <a:r>
              <a:rPr lang="en-US" sz="1400" dirty="0" smtClean="0"/>
              <a:t>http://www.daviddarling.info/encyclopedia/A/adrenocorticotropic_hormone.html</a:t>
            </a:r>
            <a:endParaRPr lang="el-G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H </a:t>
            </a:r>
            <a:r>
              <a:rPr lang="el-GR" b="1" dirty="0" smtClean="0">
                <a:solidFill>
                  <a:srgbClr val="C00000"/>
                </a:solidFill>
              </a:rPr>
              <a:t>παραγωγή του υποδοχέα της </a:t>
            </a:r>
            <a:r>
              <a:rPr lang="en-US" b="1" dirty="0" smtClean="0">
                <a:solidFill>
                  <a:srgbClr val="C00000"/>
                </a:solidFill>
              </a:rPr>
              <a:t>ACTH (MC2R)</a:t>
            </a:r>
            <a:r>
              <a:rPr lang="el-GR" b="1" dirty="0" smtClean="0">
                <a:solidFill>
                  <a:srgbClr val="C00000"/>
                </a:solidFill>
              </a:rPr>
              <a:t> πάνω στα επινεφρίδια</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pic>
        <p:nvPicPr>
          <p:cNvPr id="34818" name="Picture 2" descr="Αποτέλεσμα εικόνας για acth molecule">
            <a:hlinkClick r:id="rId2"/>
          </p:cNvPr>
          <p:cNvPicPr>
            <a:picLocks noChangeAspect="1" noChangeArrowheads="1"/>
          </p:cNvPicPr>
          <p:nvPr/>
        </p:nvPicPr>
        <p:blipFill>
          <a:blip r:embed="rId3" cstate="print"/>
          <a:srcRect/>
          <a:stretch>
            <a:fillRect/>
          </a:stretch>
        </p:blipFill>
        <p:spPr bwMode="auto">
          <a:xfrm>
            <a:off x="1403648" y="1484784"/>
            <a:ext cx="6984776" cy="4594582"/>
          </a:xfrm>
          <a:prstGeom prst="rect">
            <a:avLst/>
          </a:prstGeom>
          <a:noFill/>
        </p:spPr>
      </p:pic>
      <p:sp>
        <p:nvSpPr>
          <p:cNvPr id="6" name="5 - Ορθογώνιο"/>
          <p:cNvSpPr/>
          <p:nvPr/>
        </p:nvSpPr>
        <p:spPr>
          <a:xfrm>
            <a:off x="2123728" y="6093296"/>
            <a:ext cx="5436096" cy="307777"/>
          </a:xfrm>
          <a:prstGeom prst="rect">
            <a:avLst/>
          </a:prstGeom>
        </p:spPr>
        <p:txBody>
          <a:bodyPr wrap="square">
            <a:spAutoFit/>
          </a:bodyPr>
          <a:lstStyle/>
          <a:p>
            <a:r>
              <a:rPr lang="en-US" sz="1400" dirty="0" smtClean="0"/>
              <a:t>http://journal.frontiersin.org/article/10.3389/fendo.2017.00013/full</a:t>
            </a:r>
            <a:endParaRPr lang="el-G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Η  δράση της </a:t>
            </a:r>
            <a:r>
              <a:rPr lang="en-US" b="1" dirty="0" smtClean="0">
                <a:solidFill>
                  <a:srgbClr val="C00000"/>
                </a:solidFill>
              </a:rPr>
              <a:t>ACTH</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
        <p:nvSpPr>
          <p:cNvPr id="5" name="4 - Ορθογώνιο"/>
          <p:cNvSpPr/>
          <p:nvPr/>
        </p:nvSpPr>
        <p:spPr>
          <a:xfrm>
            <a:off x="539552" y="1628800"/>
            <a:ext cx="4752528" cy="3647152"/>
          </a:xfrm>
          <a:prstGeom prst="rect">
            <a:avLst/>
          </a:prstGeom>
        </p:spPr>
        <p:txBody>
          <a:bodyPr wrap="square">
            <a:spAutoFit/>
          </a:bodyPr>
          <a:lstStyle/>
          <a:p>
            <a:pPr>
              <a:spcAft>
                <a:spcPts val="1800"/>
              </a:spcAft>
            </a:pPr>
            <a:r>
              <a:rPr lang="el-GR" sz="2400" dirty="0" smtClean="0"/>
              <a:t>Διεγείρει την σύνθεση των </a:t>
            </a:r>
            <a:r>
              <a:rPr lang="el-GR" sz="2400" dirty="0" err="1" smtClean="0"/>
              <a:t>επινεφριδιακών</a:t>
            </a:r>
            <a:r>
              <a:rPr lang="el-GR" sz="2400" dirty="0" smtClean="0"/>
              <a:t> στεροειδών, </a:t>
            </a:r>
            <a:r>
              <a:rPr lang="el-GR" sz="2400" dirty="0" err="1" smtClean="0"/>
              <a:t>κορτιζόλης</a:t>
            </a:r>
            <a:r>
              <a:rPr lang="el-GR" sz="2400" dirty="0" smtClean="0"/>
              <a:t>, </a:t>
            </a:r>
            <a:r>
              <a:rPr lang="el-GR" sz="2400" dirty="0" err="1" smtClean="0"/>
              <a:t>αλδοστερόνης</a:t>
            </a:r>
            <a:r>
              <a:rPr lang="el-GR" sz="2400" dirty="0" smtClean="0"/>
              <a:t> και της μελανίνης.</a:t>
            </a:r>
          </a:p>
          <a:p>
            <a:pPr>
              <a:spcAft>
                <a:spcPts val="1800"/>
              </a:spcAft>
            </a:pPr>
            <a:r>
              <a:rPr lang="el-GR" sz="2400" dirty="0" smtClean="0"/>
              <a:t>Διεγείρει τα </a:t>
            </a:r>
            <a:r>
              <a:rPr lang="el-GR" sz="2400" dirty="0" err="1" smtClean="0"/>
              <a:t>μελανοκύτταρα</a:t>
            </a:r>
            <a:r>
              <a:rPr lang="el-GR" sz="2400" dirty="0" smtClean="0"/>
              <a:t> που παράγουν </a:t>
            </a:r>
            <a:r>
              <a:rPr lang="el-GR" sz="2400" b="1" dirty="0" smtClean="0">
                <a:solidFill>
                  <a:srgbClr val="C00000"/>
                </a:solidFill>
              </a:rPr>
              <a:t>μελανίνη</a:t>
            </a:r>
            <a:r>
              <a:rPr lang="el-GR" sz="2400" dirty="0" smtClean="0"/>
              <a:t>. Αυτή είναι η αιτία της αυξημένης </a:t>
            </a:r>
            <a:r>
              <a:rPr lang="el-GR" sz="2400" dirty="0" err="1" smtClean="0"/>
              <a:t>μελάγχρωσης</a:t>
            </a:r>
            <a:r>
              <a:rPr lang="el-GR" sz="2400" dirty="0" smtClean="0"/>
              <a:t> που παρατηρείται σε ασθενείς με νόσο </a:t>
            </a:r>
            <a:r>
              <a:rPr lang="en-US" sz="2400" dirty="0" smtClean="0"/>
              <a:t>Cushing </a:t>
            </a:r>
            <a:r>
              <a:rPr lang="el-GR" sz="2400" dirty="0" smtClean="0"/>
              <a:t>και σύνδρομο </a:t>
            </a:r>
            <a:r>
              <a:rPr lang="en-US" sz="2400" dirty="0" smtClean="0"/>
              <a:t>Nelson.</a:t>
            </a:r>
            <a:endParaRPr lang="el-GR" sz="2400" dirty="0"/>
          </a:p>
        </p:txBody>
      </p:sp>
      <p:pic>
        <p:nvPicPr>
          <p:cNvPr id="6" name="Picture 2" descr="Αποτέλεσμα εικόνας για acth molecule">
            <a:hlinkClick r:id="rId2"/>
          </p:cNvPr>
          <p:cNvPicPr>
            <a:picLocks noChangeAspect="1" noChangeArrowheads="1"/>
          </p:cNvPicPr>
          <p:nvPr/>
        </p:nvPicPr>
        <p:blipFill>
          <a:blip r:embed="rId3" cstate="print"/>
          <a:srcRect/>
          <a:stretch>
            <a:fillRect/>
          </a:stretch>
        </p:blipFill>
        <p:spPr bwMode="auto">
          <a:xfrm>
            <a:off x="5148064" y="1772816"/>
            <a:ext cx="3489194" cy="3384376"/>
          </a:xfrm>
          <a:prstGeom prst="rect">
            <a:avLst/>
          </a:prstGeom>
          <a:noFill/>
        </p:spPr>
      </p:pic>
      <p:sp>
        <p:nvSpPr>
          <p:cNvPr id="7" name="6 - Ορθογώνιο"/>
          <p:cNvSpPr/>
          <p:nvPr/>
        </p:nvSpPr>
        <p:spPr>
          <a:xfrm>
            <a:off x="5436096" y="5229200"/>
            <a:ext cx="2952328" cy="430887"/>
          </a:xfrm>
          <a:prstGeom prst="rect">
            <a:avLst/>
          </a:prstGeom>
        </p:spPr>
        <p:txBody>
          <a:bodyPr wrap="square">
            <a:spAutoFit/>
          </a:bodyPr>
          <a:lstStyle/>
          <a:p>
            <a:r>
              <a:rPr lang="en-US" sz="1100" dirty="0" smtClean="0"/>
              <a:t>http://www.daviddarling.info/encyclopedia/A/adrenocorticotropic_hormone.html</a:t>
            </a:r>
            <a:endParaRPr lang="el-GR"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Ο προσδιορισμός της </a:t>
            </a:r>
            <a:r>
              <a:rPr lang="en-US" sz="4000" b="1" dirty="0" smtClean="0">
                <a:solidFill>
                  <a:srgbClr val="C00000"/>
                </a:solidFill>
              </a:rPr>
              <a:t>ACTH</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
        <p:nvSpPr>
          <p:cNvPr id="5" name="4 - TextBox"/>
          <p:cNvSpPr txBox="1"/>
          <p:nvPr/>
        </p:nvSpPr>
        <p:spPr>
          <a:xfrm>
            <a:off x="683568" y="1484784"/>
            <a:ext cx="7848872" cy="4108817"/>
          </a:xfrm>
          <a:prstGeom prst="rect">
            <a:avLst/>
          </a:prstGeom>
          <a:noFill/>
        </p:spPr>
        <p:txBody>
          <a:bodyPr wrap="square" rtlCol="0">
            <a:spAutoFit/>
          </a:bodyPr>
          <a:lstStyle/>
          <a:p>
            <a:pPr>
              <a:spcAft>
                <a:spcPts val="1800"/>
              </a:spcAft>
            </a:pPr>
            <a:r>
              <a:rPr lang="el-GR" sz="2400" dirty="0" smtClean="0"/>
              <a:t>Η </a:t>
            </a:r>
            <a:r>
              <a:rPr lang="en-US" sz="2400" b="1" dirty="0" smtClean="0">
                <a:solidFill>
                  <a:srgbClr val="C00000"/>
                </a:solidFill>
              </a:rPr>
              <a:t>ACTH</a:t>
            </a:r>
            <a:r>
              <a:rPr lang="en-US" sz="2400" dirty="0" smtClean="0"/>
              <a:t> </a:t>
            </a:r>
            <a:r>
              <a:rPr lang="el-GR" sz="2400" dirty="0" smtClean="0"/>
              <a:t>παρουσιάζει ημερήσια διακύμανση με τις χαμηλότερες τιμές το πρωί (8</a:t>
            </a:r>
            <a:r>
              <a:rPr lang="en-US" sz="2400" dirty="0" smtClean="0"/>
              <a:t>:00) </a:t>
            </a:r>
            <a:r>
              <a:rPr lang="el-GR" sz="2400" dirty="0" smtClean="0"/>
              <a:t>και τις μεγαλύτερες τα μεσάνυχτα. </a:t>
            </a:r>
          </a:p>
          <a:p>
            <a:pPr>
              <a:spcAft>
                <a:spcPts val="1800"/>
              </a:spcAft>
            </a:pPr>
            <a:r>
              <a:rPr lang="el-GR" sz="2400" dirty="0" smtClean="0"/>
              <a:t>Η </a:t>
            </a:r>
            <a:r>
              <a:rPr lang="en-US" sz="2400" dirty="0" smtClean="0"/>
              <a:t>ACTH </a:t>
            </a:r>
            <a:r>
              <a:rPr lang="el-GR" sz="2400" dirty="0" smtClean="0"/>
              <a:t>αυξάνει επίσης και από </a:t>
            </a:r>
            <a:r>
              <a:rPr lang="el-GR" sz="2400" dirty="0" err="1" smtClean="0"/>
              <a:t>στρεσογόνους</a:t>
            </a:r>
            <a:r>
              <a:rPr lang="el-GR" sz="2400" dirty="0" smtClean="0"/>
              <a:t> παράγοντες π.χ. ψυχολογικό στρες. </a:t>
            </a:r>
          </a:p>
          <a:p>
            <a:pPr>
              <a:spcAft>
                <a:spcPts val="1800"/>
              </a:spcAft>
            </a:pPr>
            <a:r>
              <a:rPr lang="el-GR" sz="2400" dirty="0" smtClean="0"/>
              <a:t>Είναι </a:t>
            </a:r>
            <a:r>
              <a:rPr lang="el-GR" sz="2400" dirty="0" smtClean="0">
                <a:solidFill>
                  <a:srgbClr val="C00000"/>
                </a:solidFill>
              </a:rPr>
              <a:t>ασταθές μόριο </a:t>
            </a:r>
            <a:r>
              <a:rPr lang="el-GR" sz="2400" dirty="0" smtClean="0"/>
              <a:t>και για αυτό το δείγμα θα πρέπει μετά την φυγοκέντρηση αμέσως να ψύχεται. </a:t>
            </a:r>
          </a:p>
          <a:p>
            <a:pPr>
              <a:spcAft>
                <a:spcPts val="1800"/>
              </a:spcAft>
            </a:pPr>
            <a:r>
              <a:rPr lang="en-US" sz="2400" dirty="0" smtClean="0"/>
              <a:t>To </a:t>
            </a:r>
            <a:r>
              <a:rPr lang="el-GR" sz="2400" dirty="0" smtClean="0"/>
              <a:t>δείγμα είναι </a:t>
            </a:r>
            <a:r>
              <a:rPr lang="el-GR" sz="2400" b="1" dirty="0" smtClean="0">
                <a:solidFill>
                  <a:srgbClr val="C00000"/>
                </a:solidFill>
              </a:rPr>
              <a:t>πλάσμα</a:t>
            </a:r>
            <a:r>
              <a:rPr lang="el-GR" sz="2400" dirty="0" smtClean="0"/>
              <a:t> (λήψη πλάσματος από γενική αίματος με </a:t>
            </a:r>
            <a:r>
              <a:rPr lang="en-US" sz="2400" dirty="0" smtClean="0"/>
              <a:t>EDTA), </a:t>
            </a:r>
            <a:r>
              <a:rPr lang="el-GR" sz="2400" dirty="0" smtClean="0"/>
              <a:t>διαχωρίζεται αμέσως και ψύχεται.</a:t>
            </a:r>
            <a:endParaRPr lang="el-G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1143000"/>
          </a:xfrm>
        </p:spPr>
        <p:txBody>
          <a:bodyPr>
            <a:normAutofit fontScale="90000"/>
          </a:bodyPr>
          <a:lstStyle/>
          <a:p>
            <a:r>
              <a:rPr lang="en-US" b="1" dirty="0" smtClean="0">
                <a:solidFill>
                  <a:srgbClr val="C00000"/>
                </a:solidFill>
              </a:rPr>
              <a:t>H</a:t>
            </a:r>
            <a:r>
              <a:rPr lang="el-GR" b="1" dirty="0" smtClean="0">
                <a:solidFill>
                  <a:srgbClr val="C00000"/>
                </a:solidFill>
              </a:rPr>
              <a:t> </a:t>
            </a:r>
            <a:r>
              <a:rPr lang="en-US" b="1" dirty="0" err="1" smtClean="0">
                <a:solidFill>
                  <a:srgbClr val="C00000"/>
                </a:solidFill>
              </a:rPr>
              <a:t>GnRH</a:t>
            </a:r>
            <a:r>
              <a:rPr lang="en-US" b="1" dirty="0" smtClean="0">
                <a:solidFill>
                  <a:srgbClr val="C00000"/>
                </a:solidFill>
              </a:rPr>
              <a:t> </a:t>
            </a:r>
            <a:r>
              <a:rPr lang="el-GR" b="1" dirty="0" err="1" smtClean="0">
                <a:solidFill>
                  <a:srgbClr val="C00000"/>
                </a:solidFill>
              </a:rPr>
              <a:t>εκλυτική</a:t>
            </a:r>
            <a:r>
              <a:rPr lang="el-GR" b="1" dirty="0" smtClean="0">
                <a:solidFill>
                  <a:srgbClr val="C00000"/>
                </a:solidFill>
              </a:rPr>
              <a:t> ορμόνη της </a:t>
            </a:r>
            <a:r>
              <a:rPr lang="el-GR" b="1" dirty="0" err="1" smtClean="0">
                <a:solidFill>
                  <a:srgbClr val="C00000"/>
                </a:solidFill>
              </a:rPr>
              <a:t>γοναδοτροπίνης</a:t>
            </a:r>
            <a:r>
              <a:rPr lang="el-GR" b="1" dirty="0" smtClean="0">
                <a:solidFill>
                  <a:srgbClr val="C00000"/>
                </a:solidFill>
              </a:rPr>
              <a:t>. Η παραγωγή της </a:t>
            </a:r>
            <a:br>
              <a:rPr lang="el-GR" b="1" dirty="0" smtClean="0">
                <a:solidFill>
                  <a:srgbClr val="C00000"/>
                </a:solidFill>
              </a:rPr>
            </a:br>
            <a:r>
              <a:rPr lang="el-GR" dirty="0" smtClean="0">
                <a:solidFill>
                  <a:srgbClr val="C00000"/>
                </a:solidFill>
              </a:rPr>
              <a:t>(1 από 2</a:t>
            </a:r>
            <a:r>
              <a:rPr lang="en-US" dirty="0" smtClean="0">
                <a:solidFill>
                  <a:srgbClr val="C00000"/>
                </a:solidFill>
              </a:rPr>
              <a:t>)</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
        <p:nvSpPr>
          <p:cNvPr id="5" name="4 - TextBox"/>
          <p:cNvSpPr txBox="1"/>
          <p:nvPr/>
        </p:nvSpPr>
        <p:spPr>
          <a:xfrm>
            <a:off x="467544" y="6165304"/>
            <a:ext cx="8136904" cy="369332"/>
          </a:xfrm>
          <a:prstGeom prst="rect">
            <a:avLst/>
          </a:prstGeom>
          <a:noFill/>
        </p:spPr>
        <p:txBody>
          <a:bodyPr wrap="square" rtlCol="0">
            <a:spAutoFit/>
          </a:bodyPr>
          <a:lstStyle/>
          <a:p>
            <a:pPr algn="ctr"/>
            <a:r>
              <a:rPr lang="en-US" dirty="0" smtClean="0"/>
              <a:t>H </a:t>
            </a:r>
            <a:r>
              <a:rPr lang="en-US" dirty="0" err="1" smtClean="0"/>
              <a:t>GnR</a:t>
            </a:r>
            <a:r>
              <a:rPr lang="el-GR" dirty="0" smtClean="0"/>
              <a:t>Η έχει 10 αμινοξέα</a:t>
            </a:r>
            <a:r>
              <a:rPr lang="en-US" dirty="0" smtClean="0"/>
              <a:t> </a:t>
            </a:r>
            <a:r>
              <a:rPr lang="el-GR" dirty="0" smtClean="0"/>
              <a:t>και παράγεται σε ώσεις.</a:t>
            </a:r>
            <a:endParaRPr lang="el-GR" dirty="0"/>
          </a:p>
        </p:txBody>
      </p:sp>
      <p:pic>
        <p:nvPicPr>
          <p:cNvPr id="35844" name="Picture 4" descr="http://www.frontiersin.org/files/Articles/53688/fendo-04-00083-HTML/image_m/fendo-04-00083-g002.jpg"/>
          <p:cNvPicPr>
            <a:picLocks noChangeAspect="1" noChangeArrowheads="1"/>
          </p:cNvPicPr>
          <p:nvPr/>
        </p:nvPicPr>
        <p:blipFill>
          <a:blip r:embed="rId2" cstate="print"/>
          <a:srcRect/>
          <a:stretch>
            <a:fillRect/>
          </a:stretch>
        </p:blipFill>
        <p:spPr bwMode="auto">
          <a:xfrm>
            <a:off x="2123728" y="1700808"/>
            <a:ext cx="5301969" cy="43924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36912"/>
            <a:ext cx="8229600" cy="1143000"/>
          </a:xfrm>
          <a:ln>
            <a:solidFill>
              <a:srgbClr val="C00000"/>
            </a:solidFill>
          </a:ln>
        </p:spPr>
        <p:txBody>
          <a:bodyPr>
            <a:normAutofit/>
          </a:bodyPr>
          <a:lstStyle/>
          <a:p>
            <a:r>
              <a:rPr lang="en-US" b="1" dirty="0" smtClean="0">
                <a:solidFill>
                  <a:srgbClr val="C00000"/>
                </a:solidFill>
              </a:rPr>
              <a:t>H</a:t>
            </a:r>
            <a:r>
              <a:rPr lang="el-GR" b="1" dirty="0" smtClean="0">
                <a:solidFill>
                  <a:srgbClr val="C00000"/>
                </a:solidFill>
              </a:rPr>
              <a:t> υπόφυση και η λειτουργία της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Η </a:t>
            </a:r>
            <a:r>
              <a:rPr lang="en-US" b="1" dirty="0" err="1" smtClean="0">
                <a:solidFill>
                  <a:srgbClr val="C00000"/>
                </a:solidFill>
              </a:rPr>
              <a:t>Gn</a:t>
            </a:r>
            <a:r>
              <a:rPr lang="en-US" b="1" dirty="0" smtClean="0">
                <a:solidFill>
                  <a:srgbClr val="C00000"/>
                </a:solidFill>
              </a:rPr>
              <a:t>-RH</a:t>
            </a:r>
            <a:r>
              <a:rPr lang="el-GR" b="1" dirty="0" smtClean="0">
                <a:solidFill>
                  <a:srgbClr val="C00000"/>
                </a:solidFill>
              </a:rPr>
              <a:t>, ο υποδοχέας της στην υπόφυση </a:t>
            </a:r>
            <a:r>
              <a:rPr lang="el-GR" dirty="0" smtClean="0">
                <a:solidFill>
                  <a:srgbClr val="C00000"/>
                </a:solidFill>
              </a:rPr>
              <a:t>(2 από 3) </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pic>
        <p:nvPicPr>
          <p:cNvPr id="5" name="Picture 2" descr="Αποτέλεσμα εικόνας για GnRH molecule photo">
            <a:hlinkClick r:id="rId2"/>
          </p:cNvPr>
          <p:cNvPicPr>
            <a:picLocks noChangeAspect="1" noChangeArrowheads="1"/>
          </p:cNvPicPr>
          <p:nvPr/>
        </p:nvPicPr>
        <p:blipFill>
          <a:blip r:embed="rId3" cstate="print"/>
          <a:srcRect/>
          <a:stretch>
            <a:fillRect/>
          </a:stretch>
        </p:blipFill>
        <p:spPr bwMode="auto">
          <a:xfrm>
            <a:off x="2051720" y="1484784"/>
            <a:ext cx="4826496" cy="4362410"/>
          </a:xfrm>
          <a:prstGeom prst="rect">
            <a:avLst/>
          </a:prstGeom>
          <a:noFill/>
        </p:spPr>
      </p:pic>
      <p:sp>
        <p:nvSpPr>
          <p:cNvPr id="6" name="5 - Ορθογώνιο"/>
          <p:cNvSpPr/>
          <p:nvPr/>
        </p:nvSpPr>
        <p:spPr>
          <a:xfrm>
            <a:off x="1619672" y="6093296"/>
            <a:ext cx="5976664" cy="307777"/>
          </a:xfrm>
          <a:prstGeom prst="rect">
            <a:avLst/>
          </a:prstGeom>
        </p:spPr>
        <p:txBody>
          <a:bodyPr wrap="square">
            <a:spAutoFit/>
          </a:bodyPr>
          <a:lstStyle/>
          <a:p>
            <a:pPr algn="ctr"/>
            <a:r>
              <a:rPr lang="en-US" sz="1400" dirty="0" smtClean="0"/>
              <a:t>https://www.glowm.com/resources/glowm/cd/pages/v5/v5c008.html</a:t>
            </a:r>
            <a:endParaRPr lang="el-G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solidFill>
                  <a:srgbClr val="C00000"/>
                </a:solidFill>
              </a:rPr>
              <a:t>Gn</a:t>
            </a:r>
            <a:r>
              <a:rPr lang="el-GR" b="1" dirty="0" smtClean="0">
                <a:solidFill>
                  <a:srgbClr val="C00000"/>
                </a:solidFill>
              </a:rPr>
              <a:t>-</a:t>
            </a:r>
            <a:r>
              <a:rPr lang="en-US" b="1" dirty="0" smtClean="0">
                <a:solidFill>
                  <a:srgbClr val="C00000"/>
                </a:solidFill>
              </a:rPr>
              <a:t>RH</a:t>
            </a:r>
            <a:r>
              <a:rPr lang="el-GR" b="1" dirty="0" smtClean="0">
                <a:solidFill>
                  <a:srgbClr val="C00000"/>
                </a:solidFill>
              </a:rPr>
              <a:t>. Η δράση της </a:t>
            </a:r>
            <a:r>
              <a:rPr lang="el-GR" sz="4000" dirty="0" smtClean="0">
                <a:solidFill>
                  <a:srgbClr val="C00000"/>
                </a:solidFill>
              </a:rPr>
              <a:t>(3 από 3)</a:t>
            </a:r>
            <a:endParaRPr lang="el-GR" sz="40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
        <p:nvSpPr>
          <p:cNvPr id="5" name="4 - TextBox"/>
          <p:cNvSpPr txBox="1"/>
          <p:nvPr/>
        </p:nvSpPr>
        <p:spPr>
          <a:xfrm>
            <a:off x="683568" y="1484784"/>
            <a:ext cx="7992888" cy="2062103"/>
          </a:xfrm>
          <a:prstGeom prst="rect">
            <a:avLst/>
          </a:prstGeom>
          <a:noFill/>
        </p:spPr>
        <p:txBody>
          <a:bodyPr wrap="square" rtlCol="0">
            <a:spAutoFit/>
          </a:bodyPr>
          <a:lstStyle/>
          <a:p>
            <a:r>
              <a:rPr lang="el-GR" sz="2600" dirty="0" smtClean="0"/>
              <a:t>Διεγείρει την παραγωγή των </a:t>
            </a:r>
            <a:r>
              <a:rPr lang="el-GR" sz="2600" dirty="0" err="1" smtClean="0"/>
              <a:t>γοναδοτροπινών</a:t>
            </a:r>
            <a:r>
              <a:rPr lang="el-GR" sz="2600" dirty="0" smtClean="0"/>
              <a:t> </a:t>
            </a:r>
            <a:r>
              <a:rPr lang="en-US" sz="2600" dirty="0" smtClean="0"/>
              <a:t>LH, FSH </a:t>
            </a:r>
            <a:r>
              <a:rPr lang="el-GR" sz="2600" dirty="0" smtClean="0"/>
              <a:t>από την πρόσθια υπόφυση. Αποτελούνται από δύο πρωτεϊνικές αλυσίδες. Η παραγωγή τους γίνεται ανά 90 λεπτά.</a:t>
            </a:r>
          </a:p>
          <a:p>
            <a:endParaRPr lang="el-GR" sz="2400" dirty="0"/>
          </a:p>
        </p:txBody>
      </p:sp>
      <p:pic>
        <p:nvPicPr>
          <p:cNvPr id="37890" name="Picture 2" descr="Αποτέλεσμα εικόνας για LH MOLECULE PHOTO">
            <a:hlinkClick r:id="rId2"/>
          </p:cNvPr>
          <p:cNvPicPr>
            <a:picLocks noChangeAspect="1" noChangeArrowheads="1"/>
          </p:cNvPicPr>
          <p:nvPr/>
        </p:nvPicPr>
        <p:blipFill>
          <a:blip r:embed="rId3" cstate="print"/>
          <a:srcRect/>
          <a:stretch>
            <a:fillRect/>
          </a:stretch>
        </p:blipFill>
        <p:spPr bwMode="auto">
          <a:xfrm>
            <a:off x="2267744" y="3140968"/>
            <a:ext cx="4565516" cy="33749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H TRH (</a:t>
            </a:r>
            <a:r>
              <a:rPr lang="el-GR" b="1" dirty="0" smtClean="0">
                <a:solidFill>
                  <a:srgbClr val="C00000"/>
                </a:solidFill>
              </a:rPr>
              <a:t>θυρεοτρόπος </a:t>
            </a:r>
            <a:r>
              <a:rPr lang="el-GR" b="1" dirty="0" err="1" smtClean="0">
                <a:solidFill>
                  <a:srgbClr val="C00000"/>
                </a:solidFill>
              </a:rPr>
              <a:t>εκλυτική</a:t>
            </a:r>
            <a:r>
              <a:rPr lang="el-GR" b="1" dirty="0" smtClean="0">
                <a:solidFill>
                  <a:srgbClr val="C00000"/>
                </a:solidFill>
              </a:rPr>
              <a:t> ορμόνη</a:t>
            </a:r>
            <a:r>
              <a:rPr lang="en-US" b="1" dirty="0" smtClean="0">
                <a:solidFill>
                  <a:srgbClr val="C00000"/>
                </a:solidFill>
              </a:rPr>
              <a:t>)</a:t>
            </a:r>
            <a:r>
              <a:rPr lang="el-GR" b="1" dirty="0" smtClean="0">
                <a:solidFill>
                  <a:srgbClr val="C00000"/>
                </a:solidFill>
              </a:rPr>
              <a:t> </a:t>
            </a:r>
            <a:r>
              <a:rPr lang="el-GR" dirty="0" smtClean="0">
                <a:solidFill>
                  <a:srgbClr val="C00000"/>
                </a:solidFill>
              </a:rPr>
              <a:t>(</a:t>
            </a:r>
            <a:r>
              <a:rPr lang="en-US" dirty="0" smtClean="0">
                <a:solidFill>
                  <a:srgbClr val="C00000"/>
                </a:solidFill>
              </a:rPr>
              <a:t>1 </a:t>
            </a:r>
            <a:r>
              <a:rPr lang="el-GR" dirty="0" smtClean="0">
                <a:solidFill>
                  <a:srgbClr val="C00000"/>
                </a:solidFill>
              </a:rPr>
              <a:t>από 2</a:t>
            </a:r>
            <a:r>
              <a:rPr lang="en-US" dirty="0" smtClean="0">
                <a:solidFill>
                  <a:srgbClr val="C00000"/>
                </a:solidFill>
              </a:rPr>
              <a:t>)</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pic>
        <p:nvPicPr>
          <p:cNvPr id="38914" name="Picture 2"/>
          <p:cNvPicPr>
            <a:picLocks noChangeAspect="1" noChangeArrowheads="1"/>
          </p:cNvPicPr>
          <p:nvPr/>
        </p:nvPicPr>
        <p:blipFill>
          <a:blip r:embed="rId2" cstate="print"/>
          <a:srcRect/>
          <a:stretch>
            <a:fillRect/>
          </a:stretch>
        </p:blipFill>
        <p:spPr bwMode="auto">
          <a:xfrm>
            <a:off x="1907704" y="1484784"/>
            <a:ext cx="5337137" cy="4216127"/>
          </a:xfrm>
          <a:prstGeom prst="rect">
            <a:avLst/>
          </a:prstGeom>
          <a:noFill/>
          <a:ln w="9525">
            <a:noFill/>
            <a:miter lim="800000"/>
            <a:headEnd/>
            <a:tailEnd/>
          </a:ln>
        </p:spPr>
      </p:pic>
      <p:sp>
        <p:nvSpPr>
          <p:cNvPr id="6" name="5 - Ορθογώνιο"/>
          <p:cNvSpPr/>
          <p:nvPr/>
        </p:nvSpPr>
        <p:spPr>
          <a:xfrm>
            <a:off x="1655168" y="5733256"/>
            <a:ext cx="7488832" cy="276999"/>
          </a:xfrm>
          <a:prstGeom prst="rect">
            <a:avLst/>
          </a:prstGeom>
        </p:spPr>
        <p:txBody>
          <a:bodyPr wrap="square">
            <a:spAutoFit/>
          </a:bodyPr>
          <a:lstStyle/>
          <a:p>
            <a:r>
              <a:rPr lang="en-US" sz="1200" dirty="0" smtClean="0"/>
              <a:t>https://fineartamerica.com/featured/1-thyrotrophin-releasing-hormone-molecule-laguna-design.html</a:t>
            </a:r>
            <a:endParaRPr lang="el-G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
        <p:nvSpPr>
          <p:cNvPr id="5" name="1 - Τίτλος"/>
          <p:cNvSpPr>
            <a:spLocks noGrp="1"/>
          </p:cNvSpPr>
          <p:nvPr>
            <p:ph type="title"/>
          </p:nvPr>
        </p:nvSpPr>
        <p:spPr/>
        <p:txBody>
          <a:bodyPr>
            <a:normAutofit fontScale="90000"/>
          </a:bodyPr>
          <a:lstStyle/>
          <a:p>
            <a:r>
              <a:rPr lang="en-US" b="1" dirty="0" smtClean="0">
                <a:solidFill>
                  <a:srgbClr val="C00000"/>
                </a:solidFill>
              </a:rPr>
              <a:t>H TRH (</a:t>
            </a:r>
            <a:r>
              <a:rPr lang="el-GR" b="1" dirty="0" smtClean="0">
                <a:solidFill>
                  <a:srgbClr val="C00000"/>
                </a:solidFill>
              </a:rPr>
              <a:t>θυρεοτρόπος </a:t>
            </a:r>
            <a:r>
              <a:rPr lang="el-GR" b="1" dirty="0" err="1" smtClean="0">
                <a:solidFill>
                  <a:srgbClr val="C00000"/>
                </a:solidFill>
              </a:rPr>
              <a:t>εκλυτική</a:t>
            </a:r>
            <a:r>
              <a:rPr lang="el-GR" b="1" dirty="0" smtClean="0">
                <a:solidFill>
                  <a:srgbClr val="C00000"/>
                </a:solidFill>
              </a:rPr>
              <a:t> ορμόνη</a:t>
            </a:r>
            <a:r>
              <a:rPr lang="en-US" b="1" dirty="0" smtClean="0">
                <a:solidFill>
                  <a:srgbClr val="C00000"/>
                </a:solidFill>
              </a:rPr>
              <a:t>)</a:t>
            </a:r>
            <a:r>
              <a:rPr lang="el-GR" b="1" dirty="0" smtClean="0">
                <a:solidFill>
                  <a:srgbClr val="C00000"/>
                </a:solidFill>
              </a:rPr>
              <a:t> </a:t>
            </a:r>
            <a:r>
              <a:rPr lang="el-GR" dirty="0" smtClean="0">
                <a:solidFill>
                  <a:srgbClr val="C00000"/>
                </a:solidFill>
              </a:rPr>
              <a:t>(2</a:t>
            </a:r>
            <a:r>
              <a:rPr lang="en-US" dirty="0" smtClean="0">
                <a:solidFill>
                  <a:srgbClr val="C00000"/>
                </a:solidFill>
              </a:rPr>
              <a:t> </a:t>
            </a:r>
            <a:r>
              <a:rPr lang="el-GR" dirty="0" smtClean="0">
                <a:solidFill>
                  <a:srgbClr val="C00000"/>
                </a:solidFill>
              </a:rPr>
              <a:t>από 2</a:t>
            </a:r>
            <a:r>
              <a:rPr lang="en-US" dirty="0" smtClean="0">
                <a:solidFill>
                  <a:srgbClr val="C00000"/>
                </a:solidFill>
              </a:rPr>
              <a:t>)</a:t>
            </a:r>
            <a:endParaRPr lang="el-GR" dirty="0">
              <a:solidFill>
                <a:srgbClr val="C00000"/>
              </a:solidFill>
            </a:endParaRPr>
          </a:p>
        </p:txBody>
      </p:sp>
      <p:sp>
        <p:nvSpPr>
          <p:cNvPr id="6" name="5 - TextBox"/>
          <p:cNvSpPr txBox="1"/>
          <p:nvPr/>
        </p:nvSpPr>
        <p:spPr>
          <a:xfrm>
            <a:off x="899592" y="2132856"/>
            <a:ext cx="4248472" cy="3046988"/>
          </a:xfrm>
          <a:prstGeom prst="rect">
            <a:avLst/>
          </a:prstGeom>
          <a:noFill/>
        </p:spPr>
        <p:txBody>
          <a:bodyPr wrap="square" rtlCol="0">
            <a:spAutoFit/>
          </a:bodyPr>
          <a:lstStyle/>
          <a:p>
            <a:r>
              <a:rPr lang="el-GR" sz="2400" dirty="0" smtClean="0"/>
              <a:t>Η Τ</a:t>
            </a:r>
            <a:r>
              <a:rPr lang="en-US" sz="2400" dirty="0" smtClean="0"/>
              <a:t>RH</a:t>
            </a:r>
            <a:r>
              <a:rPr lang="el-GR" sz="2400" dirty="0" smtClean="0"/>
              <a:t> διεγείρει την παραγωγή της </a:t>
            </a:r>
            <a:r>
              <a:rPr lang="en-US" sz="2400" dirty="0" smtClean="0"/>
              <a:t>TSH </a:t>
            </a:r>
            <a:r>
              <a:rPr lang="el-GR" sz="2400" dirty="0" smtClean="0"/>
              <a:t>από την πρόσθια υπόφυση.</a:t>
            </a:r>
          </a:p>
          <a:p>
            <a:endParaRPr lang="el-GR" sz="2400" dirty="0" smtClean="0"/>
          </a:p>
          <a:p>
            <a:r>
              <a:rPr lang="el-GR" sz="2400" dirty="0" smtClean="0"/>
              <a:t>Η </a:t>
            </a:r>
            <a:r>
              <a:rPr lang="en-US" sz="2400" dirty="0" smtClean="0"/>
              <a:t>TSH </a:t>
            </a:r>
            <a:r>
              <a:rPr lang="el-GR" sz="2400" dirty="0" smtClean="0"/>
              <a:t>έχει μία </a:t>
            </a:r>
            <a:r>
              <a:rPr lang="el-GR" sz="2400" b="1" dirty="0" err="1" smtClean="0">
                <a:solidFill>
                  <a:srgbClr val="C00000"/>
                </a:solidFill>
              </a:rPr>
              <a:t>υπομονάδα</a:t>
            </a:r>
            <a:r>
              <a:rPr lang="el-GR" sz="2400" b="1" dirty="0" smtClean="0">
                <a:solidFill>
                  <a:srgbClr val="C00000"/>
                </a:solidFill>
              </a:rPr>
              <a:t> α </a:t>
            </a:r>
            <a:r>
              <a:rPr lang="el-GR" sz="2400" dirty="0" smtClean="0"/>
              <a:t>κοινή με αυτή των </a:t>
            </a:r>
            <a:r>
              <a:rPr lang="en-US" sz="2400" dirty="0" smtClean="0"/>
              <a:t>LH, FSH, </a:t>
            </a:r>
            <a:r>
              <a:rPr lang="en-US" sz="2400" dirty="0" err="1" smtClean="0"/>
              <a:t>hCG</a:t>
            </a:r>
            <a:r>
              <a:rPr lang="en-US" sz="2400" dirty="0" smtClean="0"/>
              <a:t> </a:t>
            </a:r>
            <a:r>
              <a:rPr lang="el-GR" sz="2400" dirty="0" smtClean="0"/>
              <a:t>και μία </a:t>
            </a:r>
            <a:r>
              <a:rPr lang="el-GR" sz="2400" b="1" dirty="0" err="1" smtClean="0">
                <a:solidFill>
                  <a:srgbClr val="C00000"/>
                </a:solidFill>
              </a:rPr>
              <a:t>υπομονάδα</a:t>
            </a:r>
            <a:r>
              <a:rPr lang="el-GR" sz="2400" b="1" dirty="0" smtClean="0">
                <a:solidFill>
                  <a:srgbClr val="C00000"/>
                </a:solidFill>
              </a:rPr>
              <a:t> β </a:t>
            </a:r>
            <a:r>
              <a:rPr lang="el-GR" sz="2400" dirty="0" smtClean="0"/>
              <a:t>μόνο για αυτήν. </a:t>
            </a:r>
            <a:r>
              <a:rPr lang="en-US" sz="2400" dirty="0" smtClean="0"/>
              <a:t> </a:t>
            </a:r>
            <a:endParaRPr lang="el-GR" sz="2400" dirty="0"/>
          </a:p>
        </p:txBody>
      </p:sp>
      <p:pic>
        <p:nvPicPr>
          <p:cNvPr id="39939" name="Picture 3"/>
          <p:cNvPicPr>
            <a:picLocks noChangeAspect="1" noChangeArrowheads="1"/>
          </p:cNvPicPr>
          <p:nvPr/>
        </p:nvPicPr>
        <p:blipFill>
          <a:blip r:embed="rId2" cstate="print"/>
          <a:srcRect/>
          <a:stretch>
            <a:fillRect/>
          </a:stretch>
        </p:blipFill>
        <p:spPr bwMode="auto">
          <a:xfrm>
            <a:off x="5220072" y="1772816"/>
            <a:ext cx="2633851" cy="448587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GH-RH (</a:t>
            </a:r>
            <a:r>
              <a:rPr lang="el-GR" b="1" dirty="0" err="1" smtClean="0">
                <a:solidFill>
                  <a:srgbClr val="C00000"/>
                </a:solidFill>
              </a:rPr>
              <a:t>εκλυτική</a:t>
            </a:r>
            <a:r>
              <a:rPr lang="el-GR" b="1" dirty="0" smtClean="0">
                <a:solidFill>
                  <a:srgbClr val="C00000"/>
                </a:solidFill>
              </a:rPr>
              <a:t> ορμόνη της</a:t>
            </a:r>
            <a:r>
              <a:rPr lang="en-US" b="1" dirty="0" smtClean="0">
                <a:solidFill>
                  <a:srgbClr val="C00000"/>
                </a:solidFill>
              </a:rPr>
              <a:t> </a:t>
            </a:r>
            <a:r>
              <a:rPr lang="el-GR" b="1" dirty="0" smtClean="0">
                <a:solidFill>
                  <a:srgbClr val="C00000"/>
                </a:solidFill>
              </a:rPr>
              <a:t>αυξητικής ορμόνης)</a:t>
            </a:r>
            <a:br>
              <a:rPr lang="el-GR" b="1" dirty="0" smtClean="0">
                <a:solidFill>
                  <a:srgbClr val="C00000"/>
                </a:solidFill>
              </a:rPr>
            </a:br>
            <a:r>
              <a:rPr lang="el-GR" b="1" dirty="0" smtClean="0">
                <a:solidFill>
                  <a:srgbClr val="C00000"/>
                </a:solidFill>
              </a:rPr>
              <a:t> Η παραγωγή της </a:t>
            </a:r>
            <a:r>
              <a:rPr lang="el-GR" sz="4000" dirty="0" smtClean="0">
                <a:solidFill>
                  <a:srgbClr val="C00000"/>
                </a:solidFill>
              </a:rPr>
              <a:t>(1 από 5) </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sp>
        <p:nvSpPr>
          <p:cNvPr id="5" name="4 - TextBox"/>
          <p:cNvSpPr txBox="1"/>
          <p:nvPr/>
        </p:nvSpPr>
        <p:spPr>
          <a:xfrm>
            <a:off x="755576" y="2132856"/>
            <a:ext cx="4824536" cy="4031873"/>
          </a:xfrm>
          <a:prstGeom prst="rect">
            <a:avLst/>
          </a:prstGeom>
          <a:noFill/>
        </p:spPr>
        <p:txBody>
          <a:bodyPr wrap="square" rtlCol="0">
            <a:spAutoFit/>
          </a:bodyPr>
          <a:lstStyle/>
          <a:p>
            <a:r>
              <a:rPr lang="el-GR" sz="2400" dirty="0" smtClean="0"/>
              <a:t>Αποτελείται από 44 αμινοξέα. </a:t>
            </a:r>
          </a:p>
          <a:p>
            <a:endParaRPr lang="el-GR" sz="2400" dirty="0" smtClean="0"/>
          </a:p>
          <a:p>
            <a:r>
              <a:rPr lang="el-GR" sz="2400" b="1" dirty="0" smtClean="0">
                <a:solidFill>
                  <a:srgbClr val="C00000"/>
                </a:solidFill>
              </a:rPr>
              <a:t>Η παραγωγή της διεγείρεται</a:t>
            </a:r>
            <a:r>
              <a:rPr lang="en-US" sz="2400" b="1" dirty="0" smtClean="0">
                <a:solidFill>
                  <a:srgbClr val="C00000"/>
                </a:solidFill>
              </a:rPr>
              <a:t>:</a:t>
            </a:r>
            <a:endParaRPr lang="el-GR" sz="2400" b="1" dirty="0" smtClean="0">
              <a:solidFill>
                <a:srgbClr val="C00000"/>
              </a:solidFill>
            </a:endParaRPr>
          </a:p>
          <a:p>
            <a:r>
              <a:rPr lang="el-GR" sz="2400" dirty="0" smtClean="0"/>
              <a:t>Α. Από την </a:t>
            </a:r>
            <a:r>
              <a:rPr lang="en-US" sz="2400" dirty="0" smtClean="0">
                <a:solidFill>
                  <a:srgbClr val="C00000"/>
                </a:solidFill>
              </a:rPr>
              <a:t>GH </a:t>
            </a:r>
            <a:r>
              <a:rPr lang="el-GR" sz="2400" dirty="0" smtClean="0"/>
              <a:t>που παράγεται από τις </a:t>
            </a:r>
            <a:r>
              <a:rPr lang="el-GR" sz="2400" dirty="0" err="1" smtClean="0">
                <a:solidFill>
                  <a:srgbClr val="C00000"/>
                </a:solidFill>
              </a:rPr>
              <a:t>σωματοτροπίνες</a:t>
            </a:r>
            <a:r>
              <a:rPr lang="el-GR" sz="2400" dirty="0" smtClean="0">
                <a:solidFill>
                  <a:srgbClr val="C00000"/>
                </a:solidFill>
              </a:rPr>
              <a:t> </a:t>
            </a:r>
            <a:r>
              <a:rPr lang="el-GR" sz="2400" dirty="0" smtClean="0"/>
              <a:t>στην υπόφυση.</a:t>
            </a:r>
          </a:p>
          <a:p>
            <a:endParaRPr lang="el-GR" sz="2400" dirty="0" smtClean="0"/>
          </a:p>
          <a:p>
            <a:r>
              <a:rPr lang="el-GR" sz="2400" dirty="0" smtClean="0"/>
              <a:t>Β. Από την ορμόνη </a:t>
            </a:r>
            <a:r>
              <a:rPr lang="el-GR" sz="2400" dirty="0" err="1" smtClean="0">
                <a:solidFill>
                  <a:srgbClr val="C00000"/>
                </a:solidFill>
              </a:rPr>
              <a:t>γκρελίνη</a:t>
            </a:r>
            <a:r>
              <a:rPr lang="el-GR" sz="2400" dirty="0" smtClean="0"/>
              <a:t> η οποία σε συνεργασία με την </a:t>
            </a:r>
            <a:r>
              <a:rPr lang="en-US" sz="2400" dirty="0" smtClean="0"/>
              <a:t>GH-RH </a:t>
            </a:r>
            <a:r>
              <a:rPr lang="el-GR" sz="2400" dirty="0" smtClean="0"/>
              <a:t>ρυθμίζει την έκκριση της </a:t>
            </a:r>
            <a:r>
              <a:rPr lang="en-US" sz="2400" dirty="0" smtClean="0"/>
              <a:t>GH.</a:t>
            </a:r>
            <a:endParaRPr lang="el-GR" sz="2400" dirty="0" smtClean="0"/>
          </a:p>
          <a:p>
            <a:endParaRPr lang="el-GR" sz="2000" dirty="0" smtClean="0"/>
          </a:p>
          <a:p>
            <a:r>
              <a:rPr lang="el-GR" sz="2000" dirty="0" smtClean="0"/>
              <a:t>.    </a:t>
            </a:r>
            <a:endParaRPr lang="el-GR" sz="2000" dirty="0"/>
          </a:p>
        </p:txBody>
      </p:sp>
      <p:pic>
        <p:nvPicPr>
          <p:cNvPr id="43010" name="Picture 2" descr="Αποτέλεσμα εικόνας για gh-rh molecule photo">
            <a:hlinkClick r:id="rId2"/>
          </p:cNvPr>
          <p:cNvPicPr>
            <a:picLocks noChangeAspect="1" noChangeArrowheads="1"/>
          </p:cNvPicPr>
          <p:nvPr/>
        </p:nvPicPr>
        <p:blipFill>
          <a:blip r:embed="rId3" cstate="print"/>
          <a:srcRect/>
          <a:stretch>
            <a:fillRect/>
          </a:stretch>
        </p:blipFill>
        <p:spPr bwMode="auto">
          <a:xfrm>
            <a:off x="4499992" y="2060848"/>
            <a:ext cx="4392488" cy="388734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GH-RH</a:t>
            </a:r>
            <a:r>
              <a:rPr lang="el-GR" sz="4000" b="1" dirty="0" smtClean="0">
                <a:solidFill>
                  <a:srgbClr val="C00000"/>
                </a:solidFill>
              </a:rPr>
              <a:t>. Η αναστολή της </a:t>
            </a:r>
            <a:r>
              <a:rPr lang="el-GR" sz="3600" dirty="0" smtClean="0">
                <a:solidFill>
                  <a:srgbClr val="C00000"/>
                </a:solidFill>
              </a:rPr>
              <a:t>(2 από 5) </a:t>
            </a:r>
            <a:endParaRPr lang="el-GR" sz="40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sp>
        <p:nvSpPr>
          <p:cNvPr id="5" name="4 - TextBox"/>
          <p:cNvSpPr txBox="1"/>
          <p:nvPr/>
        </p:nvSpPr>
        <p:spPr>
          <a:xfrm>
            <a:off x="755576" y="1700808"/>
            <a:ext cx="7632848" cy="1200329"/>
          </a:xfrm>
          <a:prstGeom prst="rect">
            <a:avLst/>
          </a:prstGeom>
          <a:noFill/>
        </p:spPr>
        <p:txBody>
          <a:bodyPr wrap="square" rtlCol="0">
            <a:spAutoFit/>
          </a:bodyPr>
          <a:lstStyle/>
          <a:p>
            <a:r>
              <a:rPr lang="el-GR" sz="2400" b="1" dirty="0" smtClean="0">
                <a:solidFill>
                  <a:srgbClr val="C00000"/>
                </a:solidFill>
              </a:rPr>
              <a:t>Η παραγωγή της αναστέλλεται</a:t>
            </a:r>
            <a:r>
              <a:rPr lang="en-US" sz="2400" b="1" dirty="0" smtClean="0">
                <a:solidFill>
                  <a:srgbClr val="C00000"/>
                </a:solidFill>
              </a:rPr>
              <a:t>:</a:t>
            </a:r>
            <a:endParaRPr lang="el-GR" sz="2400" b="1" dirty="0" smtClean="0">
              <a:solidFill>
                <a:srgbClr val="C00000"/>
              </a:solidFill>
            </a:endParaRPr>
          </a:p>
          <a:p>
            <a:r>
              <a:rPr lang="el-GR" sz="2400" dirty="0" smtClean="0"/>
              <a:t>Από τις </a:t>
            </a:r>
            <a:r>
              <a:rPr lang="el-GR" sz="2400" dirty="0" err="1" smtClean="0">
                <a:solidFill>
                  <a:srgbClr val="C00000"/>
                </a:solidFill>
              </a:rPr>
              <a:t>σωματοστατίνες</a:t>
            </a:r>
            <a:r>
              <a:rPr lang="el-GR" sz="2400" dirty="0" smtClean="0">
                <a:solidFill>
                  <a:srgbClr val="C00000"/>
                </a:solidFill>
              </a:rPr>
              <a:t> </a:t>
            </a:r>
            <a:r>
              <a:rPr lang="el-GR" sz="2400" dirty="0" smtClean="0"/>
              <a:t>του υποθαλάμου που διεγείρονται από την δράση σε αυτόν της </a:t>
            </a:r>
            <a:r>
              <a:rPr lang="en-US" sz="2400" dirty="0" smtClean="0"/>
              <a:t>IGF-1 </a:t>
            </a:r>
            <a:r>
              <a:rPr lang="el-GR" sz="2400" dirty="0" smtClean="0"/>
              <a:t>και της </a:t>
            </a:r>
            <a:r>
              <a:rPr lang="en-US" sz="2400" dirty="0" smtClean="0"/>
              <a:t>GH</a:t>
            </a:r>
            <a:r>
              <a:rPr lang="el-GR" sz="2400" dirty="0" smtClean="0"/>
              <a:t>.</a:t>
            </a:r>
            <a:r>
              <a:rPr lang="el-GR" sz="2000" dirty="0" smtClean="0"/>
              <a:t>    </a:t>
            </a:r>
            <a:endParaRPr lang="el-GR" sz="2000" dirty="0"/>
          </a:p>
        </p:txBody>
      </p:sp>
      <p:pic>
        <p:nvPicPr>
          <p:cNvPr id="1026" name="Picture 2" descr="C:\Users\PCPC\Desktop\Η μέτρηση TSH.jpg"/>
          <p:cNvPicPr>
            <a:picLocks noChangeAspect="1" noChangeArrowheads="1"/>
          </p:cNvPicPr>
          <p:nvPr/>
        </p:nvPicPr>
        <p:blipFill>
          <a:blip r:embed="rId2" cstate="print"/>
          <a:srcRect/>
          <a:stretch>
            <a:fillRect/>
          </a:stretch>
        </p:blipFill>
        <p:spPr bwMode="auto">
          <a:xfrm>
            <a:off x="1907704" y="3140968"/>
            <a:ext cx="5067014" cy="329725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143000"/>
          </a:xfrm>
        </p:spPr>
        <p:txBody>
          <a:bodyPr>
            <a:normAutofit fontScale="90000"/>
          </a:bodyPr>
          <a:lstStyle/>
          <a:p>
            <a:r>
              <a:rPr lang="en-US" b="1" dirty="0" smtClean="0">
                <a:solidFill>
                  <a:srgbClr val="C00000"/>
                </a:solidFill>
              </a:rPr>
              <a:t>GH-RH. </a:t>
            </a:r>
            <a:r>
              <a:rPr lang="el-GR" b="1" dirty="0" smtClean="0">
                <a:solidFill>
                  <a:srgbClr val="C00000"/>
                </a:solidFill>
              </a:rPr>
              <a:t>Σχέση </a:t>
            </a:r>
            <a:r>
              <a:rPr lang="en-US" b="1" dirty="0" smtClean="0">
                <a:solidFill>
                  <a:srgbClr val="C00000"/>
                </a:solidFill>
              </a:rPr>
              <a:t>GH, </a:t>
            </a:r>
            <a:r>
              <a:rPr lang="el-GR" b="1" dirty="0" err="1" smtClean="0">
                <a:solidFill>
                  <a:srgbClr val="C00000"/>
                </a:solidFill>
              </a:rPr>
              <a:t>γκρελίνης</a:t>
            </a:r>
            <a:r>
              <a:rPr lang="el-GR" b="1" dirty="0" smtClean="0">
                <a:solidFill>
                  <a:srgbClr val="C00000"/>
                </a:solidFill>
              </a:rPr>
              <a:t> και </a:t>
            </a:r>
            <a:r>
              <a:rPr lang="el-GR" b="1" dirty="0" err="1" smtClean="0">
                <a:solidFill>
                  <a:srgbClr val="C00000"/>
                </a:solidFill>
              </a:rPr>
              <a:t>ινσουλινοεξαρτώμενου</a:t>
            </a:r>
            <a:r>
              <a:rPr lang="el-GR" b="1" dirty="0" smtClean="0">
                <a:solidFill>
                  <a:srgbClr val="C00000"/>
                </a:solidFill>
              </a:rPr>
              <a:t> αυξητικού παράγοντα </a:t>
            </a:r>
            <a:r>
              <a:rPr lang="el-GR" sz="4000" dirty="0" smtClean="0">
                <a:solidFill>
                  <a:srgbClr val="C00000"/>
                </a:solidFill>
              </a:rPr>
              <a:t>(3 από 5)</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pic>
        <p:nvPicPr>
          <p:cNvPr id="44034" name="Picture 2"/>
          <p:cNvPicPr>
            <a:picLocks noChangeAspect="1" noChangeArrowheads="1"/>
          </p:cNvPicPr>
          <p:nvPr/>
        </p:nvPicPr>
        <p:blipFill>
          <a:blip r:embed="rId2" cstate="print"/>
          <a:srcRect/>
          <a:stretch>
            <a:fillRect/>
          </a:stretch>
        </p:blipFill>
        <p:spPr bwMode="auto">
          <a:xfrm>
            <a:off x="2051720" y="1772816"/>
            <a:ext cx="5112568" cy="4727661"/>
          </a:xfrm>
          <a:prstGeom prst="rect">
            <a:avLst/>
          </a:prstGeom>
          <a:noFill/>
          <a:ln w="9525">
            <a:noFill/>
            <a:miter lim="800000"/>
            <a:headEnd/>
            <a:tailEnd/>
          </a:ln>
        </p:spPr>
      </p:pic>
      <p:sp>
        <p:nvSpPr>
          <p:cNvPr id="6" name="5 - Ορθογώνιο"/>
          <p:cNvSpPr/>
          <p:nvPr/>
        </p:nvSpPr>
        <p:spPr>
          <a:xfrm>
            <a:off x="1475656" y="6309320"/>
            <a:ext cx="7488832" cy="276999"/>
          </a:xfrm>
          <a:prstGeom prst="rect">
            <a:avLst/>
          </a:prstGeom>
        </p:spPr>
        <p:txBody>
          <a:bodyPr wrap="square">
            <a:spAutoFit/>
          </a:bodyPr>
          <a:lstStyle/>
          <a:p>
            <a:pPr algn="ctr"/>
            <a:r>
              <a:rPr lang="en-US" sz="1200" dirty="0" smtClean="0"/>
              <a:t>www.shutterstock.com</a:t>
            </a:r>
            <a:endParaRPr lang="el-GR"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solidFill>
                  <a:srgbClr val="C00000"/>
                </a:solidFill>
              </a:rPr>
              <a:t>GH-RH. H </a:t>
            </a:r>
            <a:r>
              <a:rPr lang="el-GR" b="1" dirty="0" err="1" smtClean="0">
                <a:solidFill>
                  <a:srgbClr val="C00000"/>
                </a:solidFill>
              </a:rPr>
              <a:t>γκρελίνη</a:t>
            </a:r>
            <a:r>
              <a:rPr lang="el-GR" b="1" dirty="0" smtClean="0">
                <a:solidFill>
                  <a:srgbClr val="C00000"/>
                </a:solidFill>
              </a:rPr>
              <a:t> </a:t>
            </a:r>
            <a:r>
              <a:rPr lang="el-GR" sz="4000" dirty="0" smtClean="0">
                <a:solidFill>
                  <a:srgbClr val="C00000"/>
                </a:solidFill>
              </a:rPr>
              <a:t>(4 από 5)</a:t>
            </a:r>
            <a:endParaRPr lang="el-GR"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pic>
        <p:nvPicPr>
          <p:cNvPr id="64514" name="Picture 2" descr="Αποτέλεσμα εικόνας για GH molecule photos">
            <a:hlinkClick r:id="rId2"/>
          </p:cNvPr>
          <p:cNvPicPr>
            <a:picLocks noChangeAspect="1" noChangeArrowheads="1"/>
          </p:cNvPicPr>
          <p:nvPr/>
        </p:nvPicPr>
        <p:blipFill>
          <a:blip r:embed="rId3" cstate="print"/>
          <a:srcRect/>
          <a:stretch>
            <a:fillRect/>
          </a:stretch>
        </p:blipFill>
        <p:spPr bwMode="auto">
          <a:xfrm>
            <a:off x="3995936" y="2276872"/>
            <a:ext cx="4680520" cy="3359178"/>
          </a:xfrm>
          <a:prstGeom prst="rect">
            <a:avLst/>
          </a:prstGeom>
          <a:noFill/>
        </p:spPr>
      </p:pic>
      <p:sp>
        <p:nvSpPr>
          <p:cNvPr id="6" name="5 - Ορθογώνιο"/>
          <p:cNvSpPr/>
          <p:nvPr/>
        </p:nvSpPr>
        <p:spPr>
          <a:xfrm>
            <a:off x="539552" y="1628800"/>
            <a:ext cx="3528392" cy="4093428"/>
          </a:xfrm>
          <a:prstGeom prst="rect">
            <a:avLst/>
          </a:prstGeom>
        </p:spPr>
        <p:txBody>
          <a:bodyPr wrap="square">
            <a:spAutoFit/>
          </a:bodyPr>
          <a:lstStyle/>
          <a:p>
            <a:r>
              <a:rPr lang="el-GR" sz="2000" dirty="0" smtClean="0"/>
              <a:t>Ονομάζεται και «ορμόνη της πείνας» (</a:t>
            </a:r>
            <a:r>
              <a:rPr lang="el-GR" sz="2000" dirty="0" err="1" smtClean="0"/>
              <a:t>λενομορελίνη</a:t>
            </a:r>
            <a:r>
              <a:rPr lang="el-GR" sz="2000" dirty="0" smtClean="0"/>
              <a:t>).</a:t>
            </a:r>
          </a:p>
          <a:p>
            <a:endParaRPr lang="el-GR" sz="2000" dirty="0" smtClean="0"/>
          </a:p>
          <a:p>
            <a:r>
              <a:rPr lang="el-GR" sz="2000" dirty="0" smtClean="0"/>
              <a:t>Παράγεται από τα </a:t>
            </a:r>
            <a:r>
              <a:rPr lang="el-GR" sz="2000" dirty="0" err="1" smtClean="0"/>
              <a:t>γκρελινεργικά</a:t>
            </a:r>
            <a:r>
              <a:rPr lang="el-GR" sz="2000" dirty="0" smtClean="0"/>
              <a:t> κύτταρα στον </a:t>
            </a:r>
            <a:r>
              <a:rPr lang="el-GR" sz="2000" dirty="0" err="1" smtClean="0"/>
              <a:t>γαστροεντερικό</a:t>
            </a:r>
            <a:r>
              <a:rPr lang="el-GR" sz="2000" dirty="0" smtClean="0"/>
              <a:t> σωλήνα και λειτουργεί ως </a:t>
            </a:r>
            <a:r>
              <a:rPr lang="el-GR" sz="2000" dirty="0" err="1" smtClean="0"/>
              <a:t>νευροπεπτίδιο</a:t>
            </a:r>
            <a:r>
              <a:rPr lang="el-GR" sz="2000" dirty="0" smtClean="0"/>
              <a:t> στο κεντρικό νευρικό σύστημα.</a:t>
            </a:r>
          </a:p>
          <a:p>
            <a:endParaRPr lang="el-GR" sz="2000" dirty="0" smtClean="0"/>
          </a:p>
          <a:p>
            <a:r>
              <a:rPr lang="el-GR" sz="2000" dirty="0" smtClean="0"/>
              <a:t>Παίζει μεγάλο ρόλο στη ρύθμιση της κατανομής και του ρυθμού κατανάλωσης ενέργειας στο οργανισμό.</a:t>
            </a:r>
          </a:p>
        </p:txBody>
      </p:sp>
      <p:sp>
        <p:nvSpPr>
          <p:cNvPr id="7" name="6 - Ορθογώνιο"/>
          <p:cNvSpPr/>
          <p:nvPr/>
        </p:nvSpPr>
        <p:spPr>
          <a:xfrm>
            <a:off x="4067944" y="5805264"/>
            <a:ext cx="4572000" cy="307777"/>
          </a:xfrm>
          <a:prstGeom prst="rect">
            <a:avLst/>
          </a:prstGeom>
        </p:spPr>
        <p:txBody>
          <a:bodyPr>
            <a:spAutoFit/>
          </a:bodyPr>
          <a:lstStyle/>
          <a:p>
            <a:r>
              <a:rPr lang="en-US" sz="1400" dirty="0" smtClean="0"/>
              <a:t>http://physiologyonline.physiology.org/content/18/6/242</a:t>
            </a:r>
            <a:endParaRPr lang="el-GR"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8864" y="274638"/>
            <a:ext cx="8229600" cy="1143000"/>
          </a:xfrm>
        </p:spPr>
        <p:txBody>
          <a:bodyPr>
            <a:normAutofit fontScale="90000"/>
          </a:bodyPr>
          <a:lstStyle/>
          <a:p>
            <a:r>
              <a:rPr lang="en-US" b="1" dirty="0" smtClean="0">
                <a:solidFill>
                  <a:srgbClr val="C00000"/>
                </a:solidFill>
              </a:rPr>
              <a:t>GH-RH. H </a:t>
            </a:r>
            <a:r>
              <a:rPr lang="el-GR" b="1" dirty="0" smtClean="0">
                <a:solidFill>
                  <a:srgbClr val="C00000"/>
                </a:solidFill>
              </a:rPr>
              <a:t>δράση της </a:t>
            </a:r>
            <a:r>
              <a:rPr lang="el-GR" b="1" dirty="0" err="1" smtClean="0">
                <a:solidFill>
                  <a:srgbClr val="C00000"/>
                </a:solidFill>
              </a:rPr>
              <a:t>γκρελίνης</a:t>
            </a:r>
            <a:r>
              <a:rPr lang="el-GR" b="1" dirty="0" smtClean="0">
                <a:solidFill>
                  <a:srgbClr val="C00000"/>
                </a:solidFill>
              </a:rPr>
              <a:t> </a:t>
            </a:r>
            <a:br>
              <a:rPr lang="el-GR" b="1" dirty="0" smtClean="0">
                <a:solidFill>
                  <a:srgbClr val="C00000"/>
                </a:solidFill>
              </a:rPr>
            </a:br>
            <a:r>
              <a:rPr lang="el-GR" sz="4000" dirty="0" smtClean="0">
                <a:solidFill>
                  <a:srgbClr val="C00000"/>
                </a:solidFill>
              </a:rPr>
              <a:t>(5 από 5) </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pic>
        <p:nvPicPr>
          <p:cNvPr id="40963" name="Picture 3"/>
          <p:cNvPicPr>
            <a:picLocks noChangeAspect="1" noChangeArrowheads="1"/>
          </p:cNvPicPr>
          <p:nvPr/>
        </p:nvPicPr>
        <p:blipFill>
          <a:blip r:embed="rId2" cstate="print"/>
          <a:srcRect/>
          <a:stretch>
            <a:fillRect/>
          </a:stretch>
        </p:blipFill>
        <p:spPr bwMode="auto">
          <a:xfrm>
            <a:off x="2483768" y="1628800"/>
            <a:ext cx="4162790" cy="4126210"/>
          </a:xfrm>
          <a:prstGeom prst="rect">
            <a:avLst/>
          </a:prstGeom>
          <a:noFill/>
          <a:ln w="9525">
            <a:noFill/>
            <a:miter lim="800000"/>
            <a:headEnd/>
            <a:tailEnd/>
          </a:ln>
        </p:spPr>
      </p:pic>
      <p:sp>
        <p:nvSpPr>
          <p:cNvPr id="6" name="5 - Ορθογώνιο"/>
          <p:cNvSpPr/>
          <p:nvPr/>
        </p:nvSpPr>
        <p:spPr>
          <a:xfrm>
            <a:off x="1475656" y="5877272"/>
            <a:ext cx="5868144" cy="276999"/>
          </a:xfrm>
          <a:prstGeom prst="rect">
            <a:avLst/>
          </a:prstGeom>
        </p:spPr>
        <p:txBody>
          <a:bodyPr wrap="square">
            <a:spAutoFit/>
          </a:bodyPr>
          <a:lstStyle/>
          <a:p>
            <a:r>
              <a:rPr lang="en-US" sz="1200" dirty="0" smtClean="0"/>
              <a:t>http://www.guidetopharmacology.org/GRAC/FamilyIntroductionForward?familyId=28</a:t>
            </a:r>
            <a:endParaRPr lang="el-GR"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GH-RH. </a:t>
            </a:r>
            <a:r>
              <a:rPr lang="el-GR" b="1" dirty="0" smtClean="0">
                <a:solidFill>
                  <a:srgbClr val="C00000"/>
                </a:solidFill>
              </a:rPr>
              <a:t>Ο μηχανισμός δράσης της </a:t>
            </a:r>
            <a:br>
              <a:rPr lang="el-GR" b="1" dirty="0" smtClean="0">
                <a:solidFill>
                  <a:srgbClr val="C00000"/>
                </a:solidFill>
              </a:rPr>
            </a:br>
            <a:r>
              <a:rPr lang="el-GR" sz="4000" dirty="0" smtClean="0">
                <a:solidFill>
                  <a:srgbClr val="C00000"/>
                </a:solidFill>
              </a:rPr>
              <a:t>(4 </a:t>
            </a:r>
            <a:r>
              <a:rPr lang="el-GR" sz="4000" smtClean="0">
                <a:solidFill>
                  <a:srgbClr val="C00000"/>
                </a:solidFill>
              </a:rPr>
              <a:t>από 5)</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pic>
        <p:nvPicPr>
          <p:cNvPr id="41988" name="Picture 4" descr="Αποτέλεσμα εικόνας για gh-rh molecule photo">
            <a:hlinkClick r:id="rId2"/>
          </p:cNvPr>
          <p:cNvPicPr>
            <a:picLocks noChangeAspect="1" noChangeArrowheads="1"/>
          </p:cNvPicPr>
          <p:nvPr/>
        </p:nvPicPr>
        <p:blipFill>
          <a:blip r:embed="rId3" cstate="print"/>
          <a:srcRect/>
          <a:stretch>
            <a:fillRect/>
          </a:stretch>
        </p:blipFill>
        <p:spPr bwMode="auto">
          <a:xfrm>
            <a:off x="2267744" y="1484784"/>
            <a:ext cx="4608512" cy="52434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Τι είναι η υπόφυση</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
        <p:nvSpPr>
          <p:cNvPr id="5" name="4 - Ορθογώνιο"/>
          <p:cNvSpPr/>
          <p:nvPr/>
        </p:nvSpPr>
        <p:spPr>
          <a:xfrm>
            <a:off x="611560" y="1412776"/>
            <a:ext cx="8280920" cy="4339650"/>
          </a:xfrm>
          <a:prstGeom prst="rect">
            <a:avLst/>
          </a:prstGeom>
        </p:spPr>
        <p:txBody>
          <a:bodyPr wrap="square">
            <a:spAutoFit/>
          </a:bodyPr>
          <a:lstStyle/>
          <a:p>
            <a:r>
              <a:rPr lang="el-GR" sz="2400" dirty="0" smtClean="0"/>
              <a:t>Η υπόφυση (</a:t>
            </a:r>
            <a:r>
              <a:rPr lang="el-GR" sz="2400" dirty="0" err="1" smtClean="0"/>
              <a:t>Pituitary</a:t>
            </a:r>
            <a:r>
              <a:rPr lang="el-GR" sz="2400" dirty="0" smtClean="0"/>
              <a:t> </a:t>
            </a:r>
            <a:r>
              <a:rPr lang="el-GR" sz="2400" dirty="0" err="1" smtClean="0"/>
              <a:t>gland</a:t>
            </a:r>
            <a:r>
              <a:rPr lang="el-GR" sz="2400" dirty="0" smtClean="0"/>
              <a:t>) είναι ένας από τους πιο σημαντικούς ενδοκρινείς αδένες του ανθρωπίνου σώματος. </a:t>
            </a:r>
          </a:p>
          <a:p>
            <a:endParaRPr lang="el-GR" sz="2400" dirty="0" smtClean="0"/>
          </a:p>
          <a:p>
            <a:r>
              <a:rPr lang="el-GR" sz="2400" dirty="0" smtClean="0"/>
              <a:t>Αποτελεί το </a:t>
            </a:r>
            <a:r>
              <a:rPr lang="el-GR" sz="2400" dirty="0" smtClean="0">
                <a:solidFill>
                  <a:srgbClr val="C00000"/>
                </a:solidFill>
              </a:rPr>
              <a:t>κέντρο ελέγχου του ενδοκρινικού μας συστήματος </a:t>
            </a:r>
            <a:r>
              <a:rPr lang="el-GR" sz="2400" dirty="0" smtClean="0"/>
              <a:t>καθώς με τις ορμόνες που εκκρίνει ελέγχει τη λειτουργία του θυρεοειδή αδένα, των επινεφριδίων, των ωοθηκών, των όρχεων, την ανάπτυξη του σώματος, την είσοδο στην εφηβεία, την έμμηνο ρύση, τη σπερματογένεση, την εγκυμοσύνη και το θηλασμό.</a:t>
            </a:r>
          </a:p>
          <a:p>
            <a:endParaRPr lang="el-GR" sz="2000" dirty="0" smtClean="0"/>
          </a:p>
          <a:p>
            <a:r>
              <a:rPr lang="el-GR" sz="2000" dirty="0" smtClean="0"/>
              <a:t/>
            </a:r>
            <a:br>
              <a:rPr lang="el-GR" sz="2000" dirty="0" smtClean="0"/>
            </a:br>
            <a:endParaRPr lang="el-G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b="1" dirty="0" smtClean="0">
                <a:solidFill>
                  <a:srgbClr val="C00000"/>
                </a:solidFill>
              </a:rPr>
              <a:t>GH. H </a:t>
            </a:r>
            <a:r>
              <a:rPr lang="el-GR" sz="4000" b="1" dirty="0" smtClean="0">
                <a:solidFill>
                  <a:srgbClr val="C00000"/>
                </a:solidFill>
              </a:rPr>
              <a:t>δομή του μορίου </a:t>
            </a:r>
            <a:r>
              <a:rPr lang="el-GR" sz="3600" dirty="0" smtClean="0">
                <a:solidFill>
                  <a:srgbClr val="C00000"/>
                </a:solidFill>
              </a:rPr>
              <a:t>(1 από 6)</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
        <p:nvSpPr>
          <p:cNvPr id="5" name="4 - TextBox"/>
          <p:cNvSpPr txBox="1"/>
          <p:nvPr/>
        </p:nvSpPr>
        <p:spPr>
          <a:xfrm>
            <a:off x="539552" y="1916832"/>
            <a:ext cx="4824536" cy="3785652"/>
          </a:xfrm>
          <a:prstGeom prst="rect">
            <a:avLst/>
          </a:prstGeom>
          <a:noFill/>
        </p:spPr>
        <p:txBody>
          <a:bodyPr wrap="square" rtlCol="0">
            <a:spAutoFit/>
          </a:bodyPr>
          <a:lstStyle/>
          <a:p>
            <a:r>
              <a:rPr lang="el-GR" sz="2000" dirty="0" smtClean="0"/>
              <a:t>Το μόριο της αποτελείται από 191 αμινοξέα.</a:t>
            </a:r>
            <a:endParaRPr lang="en-US" sz="2000" dirty="0" smtClean="0"/>
          </a:p>
          <a:p>
            <a:r>
              <a:rPr lang="el-GR" sz="2000" dirty="0" smtClean="0"/>
              <a:t>Σε ποσοστό 75% κυκλοφορεί συνδεδεμένη </a:t>
            </a:r>
          </a:p>
          <a:p>
            <a:r>
              <a:rPr lang="el-GR" sz="2000" dirty="0" smtClean="0"/>
              <a:t>με πρωτεΐνες μοριακού βάρος 22 </a:t>
            </a:r>
            <a:r>
              <a:rPr lang="en-US" sz="2000" dirty="0" err="1" smtClean="0"/>
              <a:t>kD</a:t>
            </a:r>
            <a:r>
              <a:rPr lang="en-US" sz="2000" dirty="0" smtClean="0"/>
              <a:t>, 20 </a:t>
            </a:r>
            <a:r>
              <a:rPr lang="en-US" sz="2000" dirty="0" err="1" smtClean="0"/>
              <a:t>kD</a:t>
            </a:r>
            <a:r>
              <a:rPr lang="en-US" sz="2000" dirty="0" smtClean="0"/>
              <a:t> </a:t>
            </a:r>
            <a:r>
              <a:rPr lang="el-GR" sz="2000" dirty="0" smtClean="0"/>
              <a:t>ή ως </a:t>
            </a:r>
            <a:r>
              <a:rPr lang="el-GR" sz="2000" dirty="0" err="1" smtClean="0"/>
              <a:t>γλυκοζυλιωμένα</a:t>
            </a:r>
            <a:r>
              <a:rPr lang="el-GR" sz="2000" dirty="0" smtClean="0"/>
              <a:t> παράγωγα.</a:t>
            </a:r>
          </a:p>
          <a:p>
            <a:endParaRPr lang="el-GR" sz="2000" dirty="0" smtClean="0"/>
          </a:p>
          <a:p>
            <a:r>
              <a:rPr lang="el-GR" sz="2000" dirty="0" smtClean="0"/>
              <a:t>Η μισή κυκλοφορούσα </a:t>
            </a:r>
            <a:r>
              <a:rPr lang="en-US" sz="2000" dirty="0" smtClean="0"/>
              <a:t>GH </a:t>
            </a:r>
            <a:r>
              <a:rPr lang="el-GR" sz="2000" dirty="0" smtClean="0"/>
              <a:t>είναι συνδεδεμένη </a:t>
            </a:r>
            <a:r>
              <a:rPr lang="el-GR" sz="2000" dirty="0" smtClean="0">
                <a:solidFill>
                  <a:srgbClr val="C00000"/>
                </a:solidFill>
              </a:rPr>
              <a:t>με το </a:t>
            </a:r>
            <a:r>
              <a:rPr lang="el-GR" sz="2000" dirty="0" err="1" smtClean="0">
                <a:solidFill>
                  <a:srgbClr val="C00000"/>
                </a:solidFill>
              </a:rPr>
              <a:t>εξωκυττάριο</a:t>
            </a:r>
            <a:r>
              <a:rPr lang="el-GR" sz="2000" dirty="0" smtClean="0">
                <a:solidFill>
                  <a:srgbClr val="C00000"/>
                </a:solidFill>
              </a:rPr>
              <a:t> κλάσμα του κυτταρικού της υποδοχέα</a:t>
            </a:r>
            <a:r>
              <a:rPr lang="el-GR" sz="2000" dirty="0" smtClean="0"/>
              <a:t>. Το κλάσμα αυτό είναι το πιο δραστικό.</a:t>
            </a:r>
          </a:p>
          <a:p>
            <a:endParaRPr lang="el-GR" sz="2000" dirty="0" smtClean="0"/>
          </a:p>
          <a:p>
            <a:r>
              <a:rPr lang="el-GR" sz="2000" dirty="0" smtClean="0"/>
              <a:t>Ο υποδοχέας </a:t>
            </a:r>
            <a:r>
              <a:rPr lang="en-US" sz="2000" dirty="0" smtClean="0"/>
              <a:t>GH </a:t>
            </a:r>
            <a:r>
              <a:rPr lang="el-GR" sz="2000" dirty="0" smtClean="0"/>
              <a:t>βρίσκεται σε πολλούς ιστούς σε όλο το σώμα και κυρίως στο ήπαρ.</a:t>
            </a:r>
            <a:endParaRPr lang="el-GR" sz="2000" dirty="0"/>
          </a:p>
        </p:txBody>
      </p:sp>
      <p:pic>
        <p:nvPicPr>
          <p:cNvPr id="45057" name="Picture 1" descr="GH Molucule"/>
          <p:cNvPicPr>
            <a:picLocks noChangeAspect="1" noChangeArrowheads="1"/>
          </p:cNvPicPr>
          <p:nvPr/>
        </p:nvPicPr>
        <p:blipFill>
          <a:blip r:embed="rId2" cstate="print"/>
          <a:srcRect/>
          <a:stretch>
            <a:fillRect/>
          </a:stretch>
        </p:blipFill>
        <p:spPr bwMode="auto">
          <a:xfrm>
            <a:off x="5364088" y="2132856"/>
            <a:ext cx="3524250" cy="2867025"/>
          </a:xfrm>
          <a:prstGeom prst="rect">
            <a:avLst/>
          </a:prstGeom>
          <a:noFill/>
        </p:spPr>
      </p:pic>
      <p:sp>
        <p:nvSpPr>
          <p:cNvPr id="7" name="6 - Ορθογώνιο"/>
          <p:cNvSpPr/>
          <p:nvPr/>
        </p:nvSpPr>
        <p:spPr>
          <a:xfrm>
            <a:off x="5868144" y="5229200"/>
            <a:ext cx="2699792" cy="461665"/>
          </a:xfrm>
          <a:prstGeom prst="rect">
            <a:avLst/>
          </a:prstGeom>
        </p:spPr>
        <p:txBody>
          <a:bodyPr wrap="square">
            <a:spAutoFit/>
          </a:bodyPr>
          <a:lstStyle/>
          <a:p>
            <a:pPr algn="ctr"/>
            <a:r>
              <a:rPr lang="en-US" sz="1200" dirty="0" smtClean="0"/>
              <a:t>http://www.antiagingresearch.com/molecular_folding.shtml</a:t>
            </a:r>
            <a:endParaRPr lang="el-GR"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b="1" dirty="0" smtClean="0">
                <a:solidFill>
                  <a:srgbClr val="C00000"/>
                </a:solidFill>
              </a:rPr>
              <a:t>GH. H </a:t>
            </a:r>
            <a:r>
              <a:rPr lang="el-GR" sz="4000" b="1" dirty="0" smtClean="0">
                <a:solidFill>
                  <a:srgbClr val="C00000"/>
                </a:solidFill>
              </a:rPr>
              <a:t>ρύθμιση της </a:t>
            </a:r>
            <a:r>
              <a:rPr lang="el-GR" sz="3600" dirty="0" smtClean="0">
                <a:solidFill>
                  <a:srgbClr val="C00000"/>
                </a:solidFill>
              </a:rPr>
              <a:t>(2 από 6)</a:t>
            </a:r>
            <a:r>
              <a:rPr lang="el-GR" sz="3600" b="1" dirty="0" smtClean="0">
                <a:solidFill>
                  <a:srgbClr val="C00000"/>
                </a:solidFill>
              </a:rPr>
              <a:t> </a:t>
            </a:r>
            <a:endParaRPr lang="el-GR" sz="36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pic>
        <p:nvPicPr>
          <p:cNvPr id="49154" name="Picture 2" descr="Figure 2: Hormonal regulation of GH secretion, with stimulators of GH secretion shown in green and inhibitors shown in red."/>
          <p:cNvPicPr>
            <a:picLocks noChangeAspect="1" noChangeArrowheads="1"/>
          </p:cNvPicPr>
          <p:nvPr/>
        </p:nvPicPr>
        <p:blipFill>
          <a:blip r:embed="rId2" cstate="print"/>
          <a:srcRect/>
          <a:stretch>
            <a:fillRect/>
          </a:stretch>
        </p:blipFill>
        <p:spPr bwMode="auto">
          <a:xfrm>
            <a:off x="2555776" y="1340768"/>
            <a:ext cx="4036335" cy="4244879"/>
          </a:xfrm>
          <a:prstGeom prst="rect">
            <a:avLst/>
          </a:prstGeom>
          <a:noFill/>
        </p:spPr>
      </p:pic>
      <p:sp>
        <p:nvSpPr>
          <p:cNvPr id="6" name="5 - Ορθογώνιο"/>
          <p:cNvSpPr/>
          <p:nvPr/>
        </p:nvSpPr>
        <p:spPr>
          <a:xfrm>
            <a:off x="2411760" y="5733256"/>
            <a:ext cx="4572000" cy="307777"/>
          </a:xfrm>
          <a:prstGeom prst="rect">
            <a:avLst/>
          </a:prstGeom>
        </p:spPr>
        <p:txBody>
          <a:bodyPr>
            <a:spAutoFit/>
          </a:bodyPr>
          <a:lstStyle/>
          <a:p>
            <a:pPr algn="ctr"/>
            <a:r>
              <a:rPr lang="en-US" sz="1400" dirty="0" smtClean="0"/>
              <a:t>https://www.ncbi.nlm.nih.gov/books/NBK343487/</a:t>
            </a:r>
            <a:endParaRPr lang="el-GR" sz="1400" dirty="0"/>
          </a:p>
        </p:txBody>
      </p:sp>
      <p:sp>
        <p:nvSpPr>
          <p:cNvPr id="7" name="6 - TextBox"/>
          <p:cNvSpPr txBox="1"/>
          <p:nvPr/>
        </p:nvSpPr>
        <p:spPr>
          <a:xfrm>
            <a:off x="1259632" y="6165304"/>
            <a:ext cx="6984776" cy="369332"/>
          </a:xfrm>
          <a:prstGeom prst="rect">
            <a:avLst/>
          </a:prstGeom>
          <a:noFill/>
        </p:spPr>
        <p:txBody>
          <a:bodyPr wrap="square" rtlCol="0">
            <a:spAutoFit/>
          </a:bodyPr>
          <a:lstStyle/>
          <a:p>
            <a:r>
              <a:rPr lang="el-GR" dirty="0" smtClean="0"/>
              <a:t> Αναστολείς       Διεγέρτες</a:t>
            </a:r>
            <a:endParaRPr lang="el-GR" dirty="0"/>
          </a:p>
        </p:txBody>
      </p:sp>
      <p:sp>
        <p:nvSpPr>
          <p:cNvPr id="8" name="7 - Ορθογώνιο"/>
          <p:cNvSpPr/>
          <p:nvPr/>
        </p:nvSpPr>
        <p:spPr>
          <a:xfrm>
            <a:off x="1115616" y="6237312"/>
            <a:ext cx="21602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2555776" y="6237312"/>
            <a:ext cx="216024"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b="1" dirty="0" smtClean="0">
                <a:solidFill>
                  <a:srgbClr val="C00000"/>
                </a:solidFill>
              </a:rPr>
              <a:t>GH. H </a:t>
            </a:r>
            <a:r>
              <a:rPr lang="el-GR" sz="4000" b="1" dirty="0" smtClean="0">
                <a:solidFill>
                  <a:srgbClr val="C00000"/>
                </a:solidFill>
              </a:rPr>
              <a:t>δράση της </a:t>
            </a:r>
            <a:r>
              <a:rPr lang="el-GR" sz="3600" dirty="0" smtClean="0">
                <a:solidFill>
                  <a:srgbClr val="C00000"/>
                </a:solidFill>
              </a:rPr>
              <a:t>(2 από 4)</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a:t>
            </a:fld>
            <a:endParaRPr lang="el-GR"/>
          </a:p>
        </p:txBody>
      </p:sp>
      <p:sp>
        <p:nvSpPr>
          <p:cNvPr id="5" name="4 - TextBox"/>
          <p:cNvSpPr txBox="1"/>
          <p:nvPr/>
        </p:nvSpPr>
        <p:spPr>
          <a:xfrm>
            <a:off x="395536" y="1484784"/>
            <a:ext cx="8352928" cy="1569660"/>
          </a:xfrm>
          <a:prstGeom prst="rect">
            <a:avLst/>
          </a:prstGeom>
          <a:noFill/>
        </p:spPr>
        <p:txBody>
          <a:bodyPr wrap="square" rtlCol="0">
            <a:spAutoFit/>
          </a:bodyPr>
          <a:lstStyle/>
          <a:p>
            <a:r>
              <a:rPr lang="el-GR" sz="2400" dirty="0" smtClean="0"/>
              <a:t>Η </a:t>
            </a:r>
            <a:r>
              <a:rPr lang="en-US" sz="2400" dirty="0" smtClean="0"/>
              <a:t>GH </a:t>
            </a:r>
            <a:r>
              <a:rPr lang="el-GR" sz="2400" dirty="0" smtClean="0"/>
              <a:t>ενώνεται με την </a:t>
            </a:r>
            <a:r>
              <a:rPr lang="en-US" sz="2400" dirty="0" smtClean="0">
                <a:solidFill>
                  <a:srgbClr val="C00000"/>
                </a:solidFill>
              </a:rPr>
              <a:t>IGF-1</a:t>
            </a:r>
            <a:r>
              <a:rPr lang="en-US" sz="2400" dirty="0" smtClean="0"/>
              <a:t> </a:t>
            </a:r>
            <a:r>
              <a:rPr lang="el-GR" sz="2400" dirty="0" smtClean="0"/>
              <a:t>στο ήπαρ, η οποία στη συνέχεια δρα σε διάφορα όργανα.</a:t>
            </a:r>
          </a:p>
          <a:p>
            <a:r>
              <a:rPr lang="en-US" sz="2400" dirty="0" smtClean="0"/>
              <a:t>H IGF-1 </a:t>
            </a:r>
            <a:r>
              <a:rPr lang="el-GR" sz="2400" dirty="0" smtClean="0"/>
              <a:t>είναι ενωμένη με έξι πρωτεΐνες </a:t>
            </a:r>
            <a:r>
              <a:rPr lang="en-US" sz="2400" dirty="0" smtClean="0"/>
              <a:t>IGFBP </a:t>
            </a:r>
            <a:r>
              <a:rPr lang="el-GR" sz="2400" dirty="0" smtClean="0"/>
              <a:t>με σημαντικότερη την </a:t>
            </a:r>
            <a:r>
              <a:rPr lang="en-US" sz="2400" dirty="0" smtClean="0"/>
              <a:t>IGFBD</a:t>
            </a:r>
            <a:r>
              <a:rPr lang="en-US" sz="2400" baseline="-25000" dirty="0" smtClean="0"/>
              <a:t>3</a:t>
            </a:r>
            <a:r>
              <a:rPr lang="en-US" sz="2400" dirty="0" smtClean="0"/>
              <a:t>.</a:t>
            </a:r>
            <a:endParaRPr lang="el-GR" sz="2400" dirty="0"/>
          </a:p>
        </p:txBody>
      </p:sp>
      <p:pic>
        <p:nvPicPr>
          <p:cNvPr id="47106" name="Picture 2" descr="An external file that holds a picture, illustration, etc.&#10;Object name is JCI0420660.f1.jpg"/>
          <p:cNvPicPr>
            <a:picLocks noChangeAspect="1" noChangeArrowheads="1"/>
          </p:cNvPicPr>
          <p:nvPr/>
        </p:nvPicPr>
        <p:blipFill>
          <a:blip r:embed="rId2" cstate="print"/>
          <a:srcRect/>
          <a:stretch>
            <a:fillRect/>
          </a:stretch>
        </p:blipFill>
        <p:spPr bwMode="auto">
          <a:xfrm>
            <a:off x="1619672" y="2996952"/>
            <a:ext cx="5440914" cy="3240360"/>
          </a:xfrm>
          <a:prstGeom prst="rect">
            <a:avLst/>
          </a:prstGeom>
          <a:noFill/>
        </p:spPr>
      </p:pic>
      <p:sp>
        <p:nvSpPr>
          <p:cNvPr id="9" name="8 - Ορθογώνιο"/>
          <p:cNvSpPr/>
          <p:nvPr/>
        </p:nvSpPr>
        <p:spPr>
          <a:xfrm>
            <a:off x="3131840" y="6237312"/>
            <a:ext cx="2674771" cy="276999"/>
          </a:xfrm>
          <a:prstGeom prst="rect">
            <a:avLst/>
          </a:prstGeom>
        </p:spPr>
        <p:txBody>
          <a:bodyPr wrap="none">
            <a:spAutoFit/>
          </a:bodyPr>
          <a:lstStyle/>
          <a:p>
            <a:r>
              <a:rPr lang="en-US" sz="1200" dirty="0" smtClean="0">
                <a:hlinkClick r:id="rId3"/>
              </a:rPr>
              <a:t>J </a:t>
            </a:r>
            <a:r>
              <a:rPr lang="en-US" sz="1200" dirty="0" err="1" smtClean="0">
                <a:hlinkClick r:id="rId3"/>
              </a:rPr>
              <a:t>Clin</a:t>
            </a:r>
            <a:r>
              <a:rPr lang="en-US" sz="1200" dirty="0" smtClean="0">
                <a:hlinkClick r:id="rId3"/>
              </a:rPr>
              <a:t> Invest</a:t>
            </a:r>
            <a:r>
              <a:rPr lang="en-US" sz="1200" dirty="0" smtClean="0"/>
              <a:t>. 2004 Jan 1; 113(1): 25–27. </a:t>
            </a:r>
            <a:endParaRPr lang="el-G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000" b="1" dirty="0" smtClean="0">
                <a:solidFill>
                  <a:srgbClr val="C00000"/>
                </a:solidFill>
              </a:rPr>
              <a:t>GH. H </a:t>
            </a:r>
            <a:r>
              <a:rPr lang="el-GR" sz="4000" b="1" dirty="0" smtClean="0">
                <a:solidFill>
                  <a:srgbClr val="C00000"/>
                </a:solidFill>
              </a:rPr>
              <a:t>δράση της </a:t>
            </a:r>
            <a:r>
              <a:rPr lang="el-GR" sz="3600" dirty="0" smtClean="0">
                <a:solidFill>
                  <a:srgbClr val="C00000"/>
                </a:solidFill>
              </a:rPr>
              <a:t>(</a:t>
            </a:r>
            <a:r>
              <a:rPr lang="en-US" sz="3600" dirty="0" smtClean="0">
                <a:solidFill>
                  <a:srgbClr val="C00000"/>
                </a:solidFill>
              </a:rPr>
              <a:t>3</a:t>
            </a:r>
            <a:r>
              <a:rPr lang="el-GR" sz="3600" dirty="0" smtClean="0">
                <a:solidFill>
                  <a:srgbClr val="C00000"/>
                </a:solidFill>
              </a:rPr>
              <a:t> από 6)</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sp>
        <p:nvSpPr>
          <p:cNvPr id="5" name="4 - TextBox"/>
          <p:cNvSpPr txBox="1"/>
          <p:nvPr/>
        </p:nvSpPr>
        <p:spPr>
          <a:xfrm>
            <a:off x="395536" y="1628800"/>
            <a:ext cx="4824536" cy="4093428"/>
          </a:xfrm>
          <a:prstGeom prst="rect">
            <a:avLst/>
          </a:prstGeom>
          <a:noFill/>
        </p:spPr>
        <p:txBody>
          <a:bodyPr wrap="square" rtlCol="0">
            <a:spAutoFit/>
          </a:bodyPr>
          <a:lstStyle/>
          <a:p>
            <a:r>
              <a:rPr lang="el-GR" sz="2000" dirty="0" smtClean="0"/>
              <a:t>Η </a:t>
            </a:r>
            <a:r>
              <a:rPr lang="en-US" sz="2000" dirty="0" smtClean="0"/>
              <a:t>GH </a:t>
            </a:r>
            <a:r>
              <a:rPr lang="el-GR" sz="2000" dirty="0" smtClean="0"/>
              <a:t>ενώνεται με την </a:t>
            </a:r>
            <a:r>
              <a:rPr lang="en-US" sz="2000" dirty="0" smtClean="0">
                <a:solidFill>
                  <a:srgbClr val="C00000"/>
                </a:solidFill>
              </a:rPr>
              <a:t>IGF-1</a:t>
            </a:r>
            <a:r>
              <a:rPr lang="en-US" sz="2000" dirty="0" smtClean="0"/>
              <a:t> </a:t>
            </a:r>
            <a:r>
              <a:rPr lang="el-GR" sz="2000" dirty="0" smtClean="0"/>
              <a:t>στο ήπαρ, η οποία στη συνέχεια δρα σε διάφορα όργανα.</a:t>
            </a:r>
            <a:r>
              <a:rPr lang="en-US" sz="2000" dirty="0" smtClean="0"/>
              <a:t> H IGF-1 </a:t>
            </a:r>
            <a:r>
              <a:rPr lang="el-GR" sz="2000" dirty="0" smtClean="0"/>
              <a:t>είναι ενωμένη με έξι πρωτεΐνες </a:t>
            </a:r>
            <a:r>
              <a:rPr lang="en-US" sz="2000" dirty="0" smtClean="0"/>
              <a:t>IGFBP </a:t>
            </a:r>
            <a:r>
              <a:rPr lang="el-GR" sz="2000" dirty="0" smtClean="0"/>
              <a:t>με σημαντικότερη την </a:t>
            </a:r>
            <a:r>
              <a:rPr lang="en-US" sz="2000" dirty="0" smtClean="0"/>
              <a:t>IGFBD</a:t>
            </a:r>
            <a:r>
              <a:rPr lang="en-US" sz="2000" baseline="-25000" dirty="0" smtClean="0"/>
              <a:t>3</a:t>
            </a:r>
            <a:r>
              <a:rPr lang="en-US" sz="2000" dirty="0" smtClean="0"/>
              <a:t>.</a:t>
            </a:r>
          </a:p>
          <a:p>
            <a:endParaRPr lang="en-US" sz="2000" dirty="0" smtClean="0"/>
          </a:p>
          <a:p>
            <a:r>
              <a:rPr lang="en-US" sz="2000" dirty="0" smtClean="0"/>
              <a:t>H GH </a:t>
            </a:r>
            <a:r>
              <a:rPr lang="el-GR" sz="2000" dirty="0" smtClean="0"/>
              <a:t>ρυθμίζει την </a:t>
            </a:r>
            <a:r>
              <a:rPr lang="el-GR" sz="2000" dirty="0" err="1" smtClean="0"/>
              <a:t>πρωτεινοσύνθεση</a:t>
            </a:r>
            <a:r>
              <a:rPr lang="el-GR" sz="2000" dirty="0" smtClean="0"/>
              <a:t> και συγκεκριμένα</a:t>
            </a:r>
            <a:r>
              <a:rPr lang="en-US" sz="2000" dirty="0" smtClean="0"/>
              <a:t>:</a:t>
            </a:r>
          </a:p>
          <a:p>
            <a:r>
              <a:rPr lang="el-GR" sz="2000" dirty="0" smtClean="0">
                <a:solidFill>
                  <a:srgbClr val="C00000"/>
                </a:solidFill>
              </a:rPr>
              <a:t>Αυξάνει την </a:t>
            </a:r>
            <a:r>
              <a:rPr lang="el-GR" sz="2000" dirty="0" err="1" smtClean="0">
                <a:solidFill>
                  <a:srgbClr val="C00000"/>
                </a:solidFill>
              </a:rPr>
              <a:t>λιπόλυση</a:t>
            </a:r>
            <a:r>
              <a:rPr lang="el-GR" sz="2000" dirty="0" smtClean="0">
                <a:solidFill>
                  <a:srgbClr val="C00000"/>
                </a:solidFill>
              </a:rPr>
              <a:t> </a:t>
            </a:r>
            <a:r>
              <a:rPr lang="el-GR" sz="2000" dirty="0" smtClean="0"/>
              <a:t>(ίδια δράση με την </a:t>
            </a:r>
            <a:r>
              <a:rPr lang="el-GR" sz="2000" dirty="0" err="1" smtClean="0"/>
              <a:t>γλυκαγόνη</a:t>
            </a:r>
            <a:r>
              <a:rPr lang="el-GR" sz="2000" dirty="0" smtClean="0"/>
              <a:t>), </a:t>
            </a:r>
            <a:r>
              <a:rPr lang="el-GR" sz="2000" dirty="0" smtClean="0">
                <a:solidFill>
                  <a:srgbClr val="C00000"/>
                </a:solidFill>
              </a:rPr>
              <a:t>αυξάνει την παραγωγή γλυκόζης </a:t>
            </a:r>
            <a:r>
              <a:rPr lang="el-GR" sz="2000" dirty="0" smtClean="0"/>
              <a:t>από το ήπαρ (</a:t>
            </a:r>
            <a:r>
              <a:rPr lang="el-GR" sz="2000" dirty="0" err="1" smtClean="0"/>
              <a:t>νεογλυκογέννεση</a:t>
            </a:r>
            <a:r>
              <a:rPr lang="el-GR" sz="2000" dirty="0" smtClean="0"/>
              <a:t>), </a:t>
            </a:r>
            <a:r>
              <a:rPr lang="el-GR" sz="2000" dirty="0" smtClean="0">
                <a:solidFill>
                  <a:srgbClr val="C00000"/>
                </a:solidFill>
              </a:rPr>
              <a:t>αυξάνει την απορρόφηση </a:t>
            </a:r>
            <a:r>
              <a:rPr lang="en-US" sz="2000" dirty="0" smtClean="0">
                <a:solidFill>
                  <a:srgbClr val="C00000"/>
                </a:solidFill>
              </a:rPr>
              <a:t>Ca/P </a:t>
            </a:r>
            <a:r>
              <a:rPr lang="el-GR" sz="2000" dirty="0" smtClean="0">
                <a:solidFill>
                  <a:srgbClr val="C00000"/>
                </a:solidFill>
              </a:rPr>
              <a:t>από τα οστά</a:t>
            </a:r>
            <a:r>
              <a:rPr lang="en-US" sz="2000" dirty="0" smtClean="0">
                <a:solidFill>
                  <a:srgbClr val="C00000"/>
                </a:solidFill>
              </a:rPr>
              <a:t>, </a:t>
            </a:r>
            <a:r>
              <a:rPr lang="el-GR" sz="2000" dirty="0" smtClean="0">
                <a:solidFill>
                  <a:srgbClr val="C00000"/>
                </a:solidFill>
              </a:rPr>
              <a:t>αυξάνει τους μύες. </a:t>
            </a:r>
            <a:endParaRPr lang="el-GR" sz="2000" dirty="0">
              <a:solidFill>
                <a:srgbClr val="C00000"/>
              </a:solidFill>
            </a:endParaRPr>
          </a:p>
        </p:txBody>
      </p:sp>
      <p:pic>
        <p:nvPicPr>
          <p:cNvPr id="48130" name="Picture 2" descr="Αποτέλεσμα εικόνας για gh-th molecule photo">
            <a:hlinkClick r:id="rId2"/>
          </p:cNvPr>
          <p:cNvPicPr>
            <a:picLocks noChangeAspect="1" noChangeArrowheads="1"/>
          </p:cNvPicPr>
          <p:nvPr/>
        </p:nvPicPr>
        <p:blipFill>
          <a:blip r:embed="rId3" cstate="print"/>
          <a:srcRect/>
          <a:stretch>
            <a:fillRect/>
          </a:stretch>
        </p:blipFill>
        <p:spPr bwMode="auto">
          <a:xfrm>
            <a:off x="5292080" y="1988840"/>
            <a:ext cx="3653854" cy="331891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GH. H </a:t>
            </a:r>
            <a:r>
              <a:rPr lang="el-GR" b="1" dirty="0" smtClean="0">
                <a:solidFill>
                  <a:srgbClr val="C00000"/>
                </a:solidFill>
              </a:rPr>
              <a:t>ημερήσια διακύμανση της</a:t>
            </a:r>
            <a:br>
              <a:rPr lang="el-GR" b="1" dirty="0" smtClean="0">
                <a:solidFill>
                  <a:srgbClr val="C00000"/>
                </a:solidFill>
              </a:rPr>
            </a:br>
            <a:r>
              <a:rPr lang="el-GR" sz="4000" dirty="0" smtClean="0">
                <a:solidFill>
                  <a:srgbClr val="C00000"/>
                </a:solidFill>
              </a:rPr>
              <a:t>(4 από 6)</a:t>
            </a:r>
            <a:endParaRPr lang="el-GR"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sp>
        <p:nvSpPr>
          <p:cNvPr id="5" name="4 - TextBox"/>
          <p:cNvSpPr txBox="1"/>
          <p:nvPr/>
        </p:nvSpPr>
        <p:spPr>
          <a:xfrm>
            <a:off x="827584" y="1700808"/>
            <a:ext cx="7704856" cy="4524315"/>
          </a:xfrm>
          <a:prstGeom prst="rect">
            <a:avLst/>
          </a:prstGeom>
          <a:noFill/>
        </p:spPr>
        <p:txBody>
          <a:bodyPr wrap="square" rtlCol="0">
            <a:spAutoFit/>
          </a:bodyPr>
          <a:lstStyle/>
          <a:p>
            <a:r>
              <a:rPr lang="el-GR" sz="2400" dirty="0" smtClean="0"/>
              <a:t>Η έκκριση της </a:t>
            </a:r>
            <a:r>
              <a:rPr lang="en-US" sz="2400" dirty="0" smtClean="0"/>
              <a:t>GH </a:t>
            </a:r>
            <a:r>
              <a:rPr lang="el-GR" sz="2400" dirty="0" smtClean="0"/>
              <a:t>αυξάνει</a:t>
            </a:r>
            <a:r>
              <a:rPr lang="en-US" sz="2400" dirty="0" smtClean="0"/>
              <a:t> </a:t>
            </a:r>
            <a:r>
              <a:rPr lang="el-GR" sz="2400" dirty="0" smtClean="0"/>
              <a:t>κυρίως την νύχτα και διαρκεί περίπου 1-2 ώρες (μετά τις 1</a:t>
            </a:r>
            <a:r>
              <a:rPr lang="en-US" sz="2400" dirty="0" smtClean="0"/>
              <a:t>0:00)</a:t>
            </a:r>
            <a:r>
              <a:rPr lang="el-GR" sz="2400" dirty="0" smtClean="0"/>
              <a:t>.</a:t>
            </a:r>
          </a:p>
          <a:p>
            <a:r>
              <a:rPr lang="el-GR" sz="2400" dirty="0" smtClean="0"/>
              <a:t>Την ημέρα η [</a:t>
            </a:r>
            <a:r>
              <a:rPr lang="en-US" sz="2400" dirty="0" smtClean="0"/>
              <a:t>GH] </a:t>
            </a:r>
            <a:r>
              <a:rPr lang="el-GR" sz="2400" dirty="0" smtClean="0"/>
              <a:t>είναι εξαιρετικά χαμηλή.</a:t>
            </a:r>
          </a:p>
          <a:p>
            <a:endParaRPr lang="el-GR" sz="2400" dirty="0" smtClean="0"/>
          </a:p>
          <a:p>
            <a:r>
              <a:rPr lang="el-GR" sz="2400" dirty="0" smtClean="0"/>
              <a:t>Διεγείρεται η παραγωγή της από</a:t>
            </a:r>
            <a:r>
              <a:rPr lang="en-US" sz="2400" dirty="0" smtClean="0"/>
              <a:t>:</a:t>
            </a:r>
          </a:p>
          <a:p>
            <a:pPr marL="177800" indent="-177800">
              <a:buFont typeface="Arial" pitchFamily="34" charset="0"/>
              <a:buChar char="•"/>
            </a:pPr>
            <a:r>
              <a:rPr lang="el-GR" sz="2400" dirty="0" smtClean="0"/>
              <a:t>Την μειωμένη [γλυκόζη] στο αίμα  </a:t>
            </a:r>
          </a:p>
          <a:p>
            <a:pPr marL="177800" indent="-177800">
              <a:buFont typeface="Arial" pitchFamily="34" charset="0"/>
              <a:buChar char="•"/>
            </a:pPr>
            <a:r>
              <a:rPr lang="el-GR" sz="2400" dirty="0" smtClean="0"/>
              <a:t>Την νηστεία (μειώνεται στην παχυσαρκία)</a:t>
            </a:r>
          </a:p>
          <a:p>
            <a:pPr marL="177800" indent="-177800">
              <a:buFont typeface="Arial" pitchFamily="34" charset="0"/>
              <a:buChar char="•"/>
            </a:pPr>
            <a:r>
              <a:rPr lang="el-GR" sz="2400" dirty="0" smtClean="0"/>
              <a:t>Τον ύπνο (με ηρεμία σε βαθύ σκοτάδι)</a:t>
            </a:r>
          </a:p>
          <a:p>
            <a:pPr marL="177800" indent="-177800">
              <a:buFont typeface="Arial" pitchFamily="34" charset="0"/>
              <a:buChar char="•"/>
            </a:pPr>
            <a:r>
              <a:rPr lang="el-GR" sz="2400" dirty="0" smtClean="0"/>
              <a:t>Το στρες</a:t>
            </a:r>
          </a:p>
          <a:p>
            <a:pPr marL="177800" indent="-177800">
              <a:buFont typeface="Arial" pitchFamily="34" charset="0"/>
              <a:buChar char="•"/>
            </a:pPr>
            <a:r>
              <a:rPr lang="el-GR" sz="2400" dirty="0" smtClean="0"/>
              <a:t>Την σωματική άσκηση</a:t>
            </a:r>
          </a:p>
          <a:p>
            <a:pPr marL="177800" indent="-177800">
              <a:buFont typeface="Arial" pitchFamily="34" charset="0"/>
              <a:buChar char="•"/>
            </a:pPr>
            <a:r>
              <a:rPr lang="el-GR" sz="2400" dirty="0" smtClean="0"/>
              <a:t>Πρόσληψη αμινοξέων (</a:t>
            </a:r>
            <a:r>
              <a:rPr lang="en-US" sz="2400" dirty="0" smtClean="0"/>
              <a:t>L-</a:t>
            </a:r>
            <a:r>
              <a:rPr lang="el-GR" sz="2400" dirty="0" err="1" smtClean="0"/>
              <a:t>αργινίνη</a:t>
            </a:r>
            <a:r>
              <a:rPr lang="el-GR" sz="2400" dirty="0" smtClean="0"/>
              <a:t>) και Ψευδαργύρου</a:t>
            </a:r>
          </a:p>
          <a:p>
            <a:endParaRPr lang="el-G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C00000"/>
                </a:solidFill>
              </a:rPr>
              <a:t>GH. </a:t>
            </a:r>
            <a:r>
              <a:rPr lang="el-GR" b="1" dirty="0" smtClean="0">
                <a:solidFill>
                  <a:srgbClr val="C00000"/>
                </a:solidFill>
              </a:rPr>
              <a:t>Ο προσδιορισμός της </a:t>
            </a:r>
            <a:r>
              <a:rPr lang="el-GR" dirty="0" smtClean="0">
                <a:solidFill>
                  <a:srgbClr val="C00000"/>
                </a:solidFill>
              </a:rPr>
              <a:t>(5 από 6) </a:t>
            </a:r>
            <a:r>
              <a:rPr lang="el-GR" b="1" dirty="0" smtClean="0">
                <a:solidFill>
                  <a:srgbClr val="C00000"/>
                </a:solidFill>
              </a:rPr>
              <a:t/>
            </a:r>
            <a:br>
              <a:rPr lang="el-GR" b="1" dirty="0" smtClean="0">
                <a:solidFill>
                  <a:srgbClr val="C00000"/>
                </a:solidFill>
              </a:rPr>
            </a:br>
            <a:endParaRPr lang="el-GR"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sp>
        <p:nvSpPr>
          <p:cNvPr id="5" name="4 - TextBox"/>
          <p:cNvSpPr txBox="1"/>
          <p:nvPr/>
        </p:nvSpPr>
        <p:spPr>
          <a:xfrm>
            <a:off x="611560" y="1196752"/>
            <a:ext cx="8208912" cy="2308324"/>
          </a:xfrm>
          <a:prstGeom prst="rect">
            <a:avLst/>
          </a:prstGeom>
          <a:noFill/>
        </p:spPr>
        <p:txBody>
          <a:bodyPr wrap="square" rtlCol="0">
            <a:spAutoFit/>
          </a:bodyPr>
          <a:lstStyle/>
          <a:p>
            <a:r>
              <a:rPr lang="el-GR" sz="2400" dirty="0" smtClean="0"/>
              <a:t>Η </a:t>
            </a:r>
            <a:r>
              <a:rPr lang="en-US" sz="2400" dirty="0" smtClean="0"/>
              <a:t>GH </a:t>
            </a:r>
            <a:r>
              <a:rPr lang="el-GR" sz="2400" dirty="0" smtClean="0"/>
              <a:t>προσδιορίζεται με </a:t>
            </a:r>
            <a:r>
              <a:rPr lang="en-US" sz="2400" dirty="0" smtClean="0"/>
              <a:t>ELISA, </a:t>
            </a:r>
            <a:r>
              <a:rPr lang="el-GR" sz="2400" dirty="0" err="1" smtClean="0"/>
              <a:t>χημειοφωταύγεια</a:t>
            </a:r>
            <a:r>
              <a:rPr lang="el-GR" sz="2400" dirty="0" smtClean="0"/>
              <a:t>, </a:t>
            </a:r>
            <a:r>
              <a:rPr lang="en-US" sz="2400" dirty="0" smtClean="0"/>
              <a:t>RIA</a:t>
            </a:r>
            <a:r>
              <a:rPr lang="el-GR" sz="2400" dirty="0" smtClean="0"/>
              <a:t>.</a:t>
            </a:r>
          </a:p>
          <a:p>
            <a:endParaRPr lang="el-GR" sz="2400" dirty="0" smtClean="0"/>
          </a:p>
          <a:p>
            <a:r>
              <a:rPr lang="el-GR" sz="2400" dirty="0" smtClean="0"/>
              <a:t>Ο προσδιορισμός της είναι ιδιαίτερα δύσκολος γιατί υψηλές τιμές έχει μόνο αργά το βράδυ.</a:t>
            </a:r>
          </a:p>
          <a:p>
            <a:r>
              <a:rPr lang="el-GR" sz="2400" dirty="0" smtClean="0"/>
              <a:t>Προτιμούνται για αυτό </a:t>
            </a:r>
            <a:r>
              <a:rPr lang="el-GR" sz="2400" dirty="0" smtClean="0">
                <a:solidFill>
                  <a:srgbClr val="C00000"/>
                </a:solidFill>
              </a:rPr>
              <a:t>δυναμικές δοκιμασίες </a:t>
            </a:r>
            <a:r>
              <a:rPr lang="el-GR" sz="2400" dirty="0" smtClean="0"/>
              <a:t>όπου μειώνοντας κάποιους μεταβολίτες διεγείρεται η παραγωγή της.</a:t>
            </a:r>
            <a:endParaRPr lang="el-G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n-US" b="1" dirty="0" smtClean="0">
                <a:solidFill>
                  <a:srgbClr val="C00000"/>
                </a:solidFill>
              </a:rPr>
              <a:t>GH. </a:t>
            </a:r>
            <a:r>
              <a:rPr lang="el-GR" b="1" dirty="0" smtClean="0">
                <a:solidFill>
                  <a:srgbClr val="C00000"/>
                </a:solidFill>
              </a:rPr>
              <a:t>Ο προσδιορισμός της </a:t>
            </a:r>
            <a:r>
              <a:rPr lang="el-GR" dirty="0" smtClean="0">
                <a:solidFill>
                  <a:srgbClr val="C00000"/>
                </a:solidFill>
              </a:rPr>
              <a:t>(6 από 6) </a:t>
            </a:r>
            <a:r>
              <a:rPr lang="el-GR" b="1" dirty="0" smtClean="0">
                <a:solidFill>
                  <a:srgbClr val="C00000"/>
                </a:solidFill>
              </a:rPr>
              <a:t/>
            </a:r>
            <a:br>
              <a:rPr lang="el-GR" b="1" dirty="0" smtClean="0">
                <a:solidFill>
                  <a:srgbClr val="C00000"/>
                </a:solidFill>
              </a:rPr>
            </a:b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pic>
        <p:nvPicPr>
          <p:cNvPr id="58370" name="Picture 2" descr="ghschart">
            <a:hlinkClick r:id="rId2"/>
          </p:cNvPr>
          <p:cNvPicPr>
            <a:picLocks noChangeAspect="1" noChangeArrowheads="1"/>
          </p:cNvPicPr>
          <p:nvPr/>
        </p:nvPicPr>
        <p:blipFill>
          <a:blip r:embed="rId3" cstate="print"/>
          <a:srcRect/>
          <a:stretch>
            <a:fillRect/>
          </a:stretch>
        </p:blipFill>
        <p:spPr bwMode="auto">
          <a:xfrm>
            <a:off x="5652120" y="1628800"/>
            <a:ext cx="2686050" cy="2143125"/>
          </a:xfrm>
          <a:prstGeom prst="rect">
            <a:avLst/>
          </a:prstGeom>
          <a:noFill/>
        </p:spPr>
      </p:pic>
      <p:sp>
        <p:nvSpPr>
          <p:cNvPr id="6" name="5 - Ορθογώνιο"/>
          <p:cNvSpPr/>
          <p:nvPr/>
        </p:nvSpPr>
        <p:spPr>
          <a:xfrm>
            <a:off x="6156176" y="3933056"/>
            <a:ext cx="2063385" cy="261610"/>
          </a:xfrm>
          <a:prstGeom prst="rect">
            <a:avLst/>
          </a:prstGeom>
        </p:spPr>
        <p:txBody>
          <a:bodyPr wrap="none">
            <a:spAutoFit/>
          </a:bodyPr>
          <a:lstStyle/>
          <a:p>
            <a:pPr algn="ctr"/>
            <a:r>
              <a:rPr lang="en-US" sz="1100" dirty="0" smtClean="0"/>
              <a:t>http://porias.gr/2015/10/28/gh/</a:t>
            </a:r>
            <a:endParaRPr lang="el-GR" sz="1100" dirty="0"/>
          </a:p>
        </p:txBody>
      </p:sp>
      <p:sp>
        <p:nvSpPr>
          <p:cNvPr id="7" name="6 - TextBox"/>
          <p:cNvSpPr txBox="1"/>
          <p:nvPr/>
        </p:nvSpPr>
        <p:spPr>
          <a:xfrm>
            <a:off x="683568" y="1628800"/>
            <a:ext cx="4104456" cy="2169825"/>
          </a:xfrm>
          <a:prstGeom prst="rect">
            <a:avLst/>
          </a:prstGeom>
          <a:noFill/>
        </p:spPr>
        <p:txBody>
          <a:bodyPr wrap="square" rtlCol="0">
            <a:spAutoFit/>
          </a:bodyPr>
          <a:lstStyle/>
          <a:p>
            <a:pPr>
              <a:lnSpc>
                <a:spcPct val="150000"/>
              </a:lnSpc>
            </a:pPr>
            <a:r>
              <a:rPr lang="el-GR" dirty="0" smtClean="0"/>
              <a:t>Νεογέννητα 1 ημέρας</a:t>
            </a:r>
            <a:r>
              <a:rPr lang="en-US" dirty="0" smtClean="0"/>
              <a:t>: 5 – 53 </a:t>
            </a:r>
            <a:r>
              <a:rPr lang="en-US" dirty="0" err="1" smtClean="0"/>
              <a:t>ng</a:t>
            </a:r>
            <a:r>
              <a:rPr lang="en-US" dirty="0" smtClean="0"/>
              <a:t>/mL</a:t>
            </a:r>
          </a:p>
          <a:p>
            <a:pPr>
              <a:lnSpc>
                <a:spcPct val="150000"/>
              </a:lnSpc>
            </a:pPr>
            <a:r>
              <a:rPr lang="en-US" dirty="0" smtClean="0"/>
              <a:t>N</a:t>
            </a:r>
            <a:r>
              <a:rPr lang="el-GR" dirty="0" err="1" smtClean="0"/>
              <a:t>εογέννητα</a:t>
            </a:r>
            <a:r>
              <a:rPr lang="el-GR" dirty="0" smtClean="0"/>
              <a:t> &lt; 1 εβδομάδας</a:t>
            </a:r>
            <a:r>
              <a:rPr lang="en-US" dirty="0" smtClean="0"/>
              <a:t>: 5 – 27 </a:t>
            </a:r>
            <a:r>
              <a:rPr lang="en-US" dirty="0" err="1" smtClean="0"/>
              <a:t>ng</a:t>
            </a:r>
            <a:r>
              <a:rPr lang="en-US" dirty="0" smtClean="0"/>
              <a:t>/mL</a:t>
            </a:r>
          </a:p>
          <a:p>
            <a:pPr>
              <a:lnSpc>
                <a:spcPct val="150000"/>
              </a:lnSpc>
            </a:pPr>
            <a:r>
              <a:rPr lang="el-GR" dirty="0" smtClean="0"/>
              <a:t>Παιδιά 1 – 12 ετών</a:t>
            </a:r>
            <a:r>
              <a:rPr lang="en-US" dirty="0" smtClean="0"/>
              <a:t>: 2 – 20 </a:t>
            </a:r>
            <a:r>
              <a:rPr lang="en-US" dirty="0" err="1" smtClean="0"/>
              <a:t>ng</a:t>
            </a:r>
            <a:r>
              <a:rPr lang="en-US" dirty="0" smtClean="0"/>
              <a:t>/mL</a:t>
            </a:r>
          </a:p>
          <a:p>
            <a:pPr>
              <a:lnSpc>
                <a:spcPct val="150000"/>
              </a:lnSpc>
            </a:pPr>
            <a:r>
              <a:rPr lang="el-GR" dirty="0" smtClean="0"/>
              <a:t>Ενήλικες άνδρες =&lt; 5 </a:t>
            </a:r>
            <a:r>
              <a:rPr lang="en-US" dirty="0" err="1" smtClean="0"/>
              <a:t>ng</a:t>
            </a:r>
            <a:r>
              <a:rPr lang="en-US" dirty="0" smtClean="0"/>
              <a:t>/mL</a:t>
            </a:r>
          </a:p>
          <a:p>
            <a:pPr>
              <a:lnSpc>
                <a:spcPct val="150000"/>
              </a:lnSpc>
            </a:pPr>
            <a:r>
              <a:rPr lang="el-GR" dirty="0" smtClean="0"/>
              <a:t>Ενήλικες γυναίκες =&lt; 10 </a:t>
            </a:r>
            <a:r>
              <a:rPr lang="en-US" dirty="0" err="1" smtClean="0"/>
              <a:t>ng</a:t>
            </a:r>
            <a:r>
              <a:rPr lang="en-US" dirty="0" smtClean="0"/>
              <a:t>/mL</a:t>
            </a:r>
            <a:endParaRPr lang="el-GR" dirty="0"/>
          </a:p>
        </p:txBody>
      </p:sp>
      <p:sp>
        <p:nvSpPr>
          <p:cNvPr id="9" name="8 - TextBox"/>
          <p:cNvSpPr txBox="1"/>
          <p:nvPr/>
        </p:nvSpPr>
        <p:spPr>
          <a:xfrm>
            <a:off x="683568" y="4077072"/>
            <a:ext cx="5256584" cy="369332"/>
          </a:xfrm>
          <a:prstGeom prst="rect">
            <a:avLst/>
          </a:prstGeom>
          <a:noFill/>
        </p:spPr>
        <p:txBody>
          <a:bodyPr wrap="square" rtlCol="0">
            <a:spAutoFit/>
          </a:bodyPr>
          <a:lstStyle/>
          <a:p>
            <a:r>
              <a:rPr lang="el-GR" dirty="0" smtClean="0"/>
              <a:t>Συντελεστής μετατροπής στο </a:t>
            </a:r>
            <a:r>
              <a:rPr lang="en-US" dirty="0" smtClean="0"/>
              <a:t>SI x 1,0 </a:t>
            </a:r>
            <a:r>
              <a:rPr lang="el-GR" dirty="0" smtClean="0"/>
              <a:t>μ</a:t>
            </a:r>
            <a:r>
              <a:rPr lang="en-US" dirty="0" smtClean="0"/>
              <a:t>g/L </a:t>
            </a:r>
            <a:r>
              <a:rPr lang="el-GR" dirty="0" smtClean="0"/>
              <a:t>ή 2,6 </a:t>
            </a:r>
            <a:r>
              <a:rPr lang="en-US" dirty="0" err="1" smtClean="0"/>
              <a:t>mIU</a:t>
            </a:r>
            <a:r>
              <a:rPr lang="en-US" dirty="0" smtClean="0"/>
              <a:t>/L</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solidFill>
                  <a:srgbClr val="C00000"/>
                </a:solidFill>
              </a:rPr>
              <a:t>Η </a:t>
            </a:r>
            <a:r>
              <a:rPr lang="el-GR" sz="4000" b="1" dirty="0" err="1" smtClean="0">
                <a:solidFill>
                  <a:srgbClr val="C00000"/>
                </a:solidFill>
              </a:rPr>
              <a:t>Προλακτίνη</a:t>
            </a:r>
            <a:r>
              <a:rPr lang="el-GR" sz="4000" b="1" dirty="0" smtClean="0">
                <a:solidFill>
                  <a:srgbClr val="C00000"/>
                </a:solidFill>
              </a:rPr>
              <a:t> (</a:t>
            </a:r>
            <a:r>
              <a:rPr lang="en-US" sz="4000" b="1" dirty="0" smtClean="0">
                <a:solidFill>
                  <a:srgbClr val="C00000"/>
                </a:solidFill>
              </a:rPr>
              <a:t>PRL) </a:t>
            </a:r>
            <a:r>
              <a:rPr lang="en-US" sz="3600" dirty="0" smtClean="0">
                <a:solidFill>
                  <a:srgbClr val="C00000"/>
                </a:solidFill>
              </a:rPr>
              <a:t>(1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sp>
        <p:nvSpPr>
          <p:cNvPr id="5" name="4 - TextBox"/>
          <p:cNvSpPr txBox="1"/>
          <p:nvPr/>
        </p:nvSpPr>
        <p:spPr>
          <a:xfrm>
            <a:off x="611560" y="1628800"/>
            <a:ext cx="4104456" cy="4708981"/>
          </a:xfrm>
          <a:prstGeom prst="rect">
            <a:avLst/>
          </a:prstGeom>
          <a:noFill/>
        </p:spPr>
        <p:txBody>
          <a:bodyPr wrap="square" rtlCol="0">
            <a:spAutoFit/>
          </a:bodyPr>
          <a:lstStyle/>
          <a:p>
            <a:r>
              <a:rPr lang="el-GR" sz="2000" dirty="0" smtClean="0"/>
              <a:t>Η </a:t>
            </a:r>
            <a:r>
              <a:rPr lang="el-GR" sz="2000" dirty="0" err="1" smtClean="0"/>
              <a:t>προλακτίνη</a:t>
            </a:r>
            <a:r>
              <a:rPr lang="el-GR" sz="2000" dirty="0" smtClean="0"/>
              <a:t> είναι ένα απλό πολυπεπτίδιο (198) αμινοξέα που εκκρίνεται από τα </a:t>
            </a:r>
            <a:r>
              <a:rPr lang="el-GR" sz="2000" dirty="0" err="1" smtClean="0"/>
              <a:t>λακτοφόρα</a:t>
            </a:r>
            <a:r>
              <a:rPr lang="el-GR" sz="2000" dirty="0" smtClean="0"/>
              <a:t> κύτταρα της υπόφυσης.</a:t>
            </a:r>
            <a:endParaRPr lang="en-US" sz="2000" dirty="0" smtClean="0"/>
          </a:p>
          <a:p>
            <a:endParaRPr lang="el-GR" sz="2000" dirty="0" smtClean="0"/>
          </a:p>
          <a:p>
            <a:r>
              <a:rPr lang="en-US" sz="2000" dirty="0" smtClean="0"/>
              <a:t>T</a:t>
            </a:r>
            <a:r>
              <a:rPr lang="el-GR" sz="2000" dirty="0" smtClean="0"/>
              <a:t>α </a:t>
            </a:r>
            <a:r>
              <a:rPr lang="el-GR" sz="2000" dirty="0" err="1" smtClean="0"/>
              <a:t>λακτοφόρα</a:t>
            </a:r>
            <a:r>
              <a:rPr lang="el-GR" sz="2000" dirty="0" smtClean="0"/>
              <a:t> αποτελούν το 10% των κυττάρων της πρόσθιας υπόφυσης στους άνδρες και το 30% στις γυναίκες.</a:t>
            </a:r>
          </a:p>
          <a:p>
            <a:endParaRPr lang="el-GR" sz="2000" dirty="0" smtClean="0"/>
          </a:p>
          <a:p>
            <a:r>
              <a:rPr lang="el-GR" sz="2000" dirty="0" smtClean="0"/>
              <a:t>Οι υποδοχείς της βρίσκονται σε όλα τα κύτταρα αλλά κυρίως στον μαστικό αδένα.</a:t>
            </a:r>
            <a:endParaRPr lang="en-US" sz="2000" dirty="0" smtClean="0"/>
          </a:p>
          <a:p>
            <a:endParaRPr lang="en-US" sz="2000" dirty="0" smtClean="0"/>
          </a:p>
          <a:p>
            <a:endParaRPr lang="el-GR" sz="2000" dirty="0"/>
          </a:p>
        </p:txBody>
      </p:sp>
      <p:pic>
        <p:nvPicPr>
          <p:cNvPr id="1027" name="Picture 3"/>
          <p:cNvPicPr>
            <a:picLocks noChangeAspect="1" noChangeArrowheads="1"/>
          </p:cNvPicPr>
          <p:nvPr/>
        </p:nvPicPr>
        <p:blipFill>
          <a:blip r:embed="rId2" cstate="print"/>
          <a:srcRect/>
          <a:stretch>
            <a:fillRect/>
          </a:stretch>
        </p:blipFill>
        <p:spPr bwMode="auto">
          <a:xfrm>
            <a:off x="4572000" y="1556792"/>
            <a:ext cx="3609975" cy="37528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solidFill>
                  <a:srgbClr val="C00000"/>
                </a:solidFill>
              </a:rPr>
              <a:t>Η </a:t>
            </a:r>
            <a:r>
              <a:rPr lang="en-US" sz="4000" b="1" dirty="0" smtClean="0">
                <a:solidFill>
                  <a:srgbClr val="C00000"/>
                </a:solidFill>
              </a:rPr>
              <a:t>PRL</a:t>
            </a:r>
            <a:r>
              <a:rPr lang="el-GR" sz="4000" b="1" dirty="0" smtClean="0">
                <a:solidFill>
                  <a:srgbClr val="C00000"/>
                </a:solidFill>
              </a:rPr>
              <a:t>.</a:t>
            </a:r>
            <a:r>
              <a:rPr lang="en-US" sz="4000" b="1" dirty="0" smtClean="0">
                <a:solidFill>
                  <a:srgbClr val="C00000"/>
                </a:solidFill>
              </a:rPr>
              <a:t> </a:t>
            </a:r>
            <a:r>
              <a:rPr lang="el-GR" sz="4000" b="1" dirty="0" smtClean="0">
                <a:solidFill>
                  <a:srgbClr val="C00000"/>
                </a:solidFill>
              </a:rPr>
              <a:t>Η δράση της </a:t>
            </a:r>
            <a:r>
              <a:rPr lang="en-US" sz="3600" dirty="0" smtClean="0">
                <a:solidFill>
                  <a:srgbClr val="C00000"/>
                </a:solidFill>
              </a:rPr>
              <a:t>(</a:t>
            </a:r>
            <a:r>
              <a:rPr lang="el-GR" sz="3600" dirty="0" smtClean="0">
                <a:solidFill>
                  <a:srgbClr val="C00000"/>
                </a:solidFill>
              </a:rPr>
              <a:t>2</a:t>
            </a:r>
            <a:r>
              <a:rPr lang="en-US" sz="3600" dirty="0" smtClean="0">
                <a:solidFill>
                  <a:srgbClr val="C00000"/>
                </a:solidFill>
              </a:rPr>
              <a:t>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sp>
        <p:nvSpPr>
          <p:cNvPr id="5" name="4 - TextBox"/>
          <p:cNvSpPr txBox="1"/>
          <p:nvPr/>
        </p:nvSpPr>
        <p:spPr>
          <a:xfrm>
            <a:off x="611560" y="1628800"/>
            <a:ext cx="4104456" cy="3416320"/>
          </a:xfrm>
          <a:prstGeom prst="rect">
            <a:avLst/>
          </a:prstGeom>
          <a:noFill/>
        </p:spPr>
        <p:txBody>
          <a:bodyPr wrap="square" rtlCol="0">
            <a:spAutoFit/>
          </a:bodyPr>
          <a:lstStyle/>
          <a:p>
            <a:r>
              <a:rPr lang="el-GR" sz="2400" dirty="0" smtClean="0"/>
              <a:t>Η </a:t>
            </a:r>
            <a:r>
              <a:rPr lang="en-US" sz="2400" dirty="0" smtClean="0"/>
              <a:t>PRL </a:t>
            </a:r>
            <a:r>
              <a:rPr lang="el-GR" sz="2400" dirty="0" smtClean="0"/>
              <a:t>διεγείρει</a:t>
            </a:r>
            <a:r>
              <a:rPr lang="en-US" sz="2400" dirty="0" smtClean="0"/>
              <a:t>:</a:t>
            </a:r>
          </a:p>
          <a:p>
            <a:pPr marL="177800" indent="-177800">
              <a:buFont typeface="Arial" pitchFamily="34" charset="0"/>
              <a:buChar char="•"/>
            </a:pPr>
            <a:r>
              <a:rPr lang="en-US" sz="2400" dirty="0" smtClean="0"/>
              <a:t>T</a:t>
            </a:r>
            <a:r>
              <a:rPr lang="el-GR" sz="2400" dirty="0" smtClean="0"/>
              <a:t>ην γαλουχία</a:t>
            </a:r>
          </a:p>
          <a:p>
            <a:pPr marL="177800" indent="-177800">
              <a:buFont typeface="Arial" pitchFamily="34" charset="0"/>
              <a:buChar char="•"/>
            </a:pPr>
            <a:r>
              <a:rPr lang="el-GR" sz="2400" dirty="0" smtClean="0"/>
              <a:t>Την αμηνόρροια</a:t>
            </a:r>
          </a:p>
          <a:p>
            <a:pPr marL="177800" indent="-177800">
              <a:buFont typeface="Arial" pitchFamily="34" charset="0"/>
              <a:buChar char="•"/>
            </a:pPr>
            <a:r>
              <a:rPr lang="el-GR" sz="2400" dirty="0" smtClean="0"/>
              <a:t>Την γονιμότητα</a:t>
            </a:r>
          </a:p>
          <a:p>
            <a:pPr marL="177800" indent="-177800">
              <a:buFont typeface="Arial" pitchFamily="34" charset="0"/>
              <a:buChar char="•"/>
            </a:pPr>
            <a:r>
              <a:rPr lang="el-GR" sz="2400" dirty="0" smtClean="0"/>
              <a:t>Την σεξουαλικότητα</a:t>
            </a:r>
          </a:p>
          <a:p>
            <a:endParaRPr lang="el-GR" sz="2400" dirty="0" smtClean="0"/>
          </a:p>
          <a:p>
            <a:r>
              <a:rPr lang="el-GR" sz="2400" dirty="0" smtClean="0"/>
              <a:t> </a:t>
            </a:r>
            <a:endParaRPr lang="en-US" sz="2400" dirty="0" smtClean="0"/>
          </a:p>
          <a:p>
            <a:endParaRPr lang="en-US" sz="2400" dirty="0" smtClean="0"/>
          </a:p>
          <a:p>
            <a:endParaRPr lang="el-GR" sz="2400" dirty="0"/>
          </a:p>
        </p:txBody>
      </p:sp>
      <p:pic>
        <p:nvPicPr>
          <p:cNvPr id="61443" name="Picture 3"/>
          <p:cNvPicPr>
            <a:picLocks noChangeAspect="1" noChangeArrowheads="1"/>
          </p:cNvPicPr>
          <p:nvPr/>
        </p:nvPicPr>
        <p:blipFill>
          <a:blip r:embed="rId2" cstate="print"/>
          <a:srcRect/>
          <a:stretch>
            <a:fillRect/>
          </a:stretch>
        </p:blipFill>
        <p:spPr bwMode="auto">
          <a:xfrm>
            <a:off x="3491880" y="1484784"/>
            <a:ext cx="5200650" cy="3619500"/>
          </a:xfrm>
          <a:prstGeom prst="rect">
            <a:avLst/>
          </a:prstGeom>
          <a:noFill/>
          <a:ln w="9525">
            <a:noFill/>
            <a:miter lim="800000"/>
            <a:headEnd/>
            <a:tailEnd/>
          </a:ln>
        </p:spPr>
      </p:pic>
      <p:sp>
        <p:nvSpPr>
          <p:cNvPr id="9" name="8 - TextBox"/>
          <p:cNvSpPr txBox="1"/>
          <p:nvPr/>
        </p:nvSpPr>
        <p:spPr>
          <a:xfrm>
            <a:off x="3851920" y="5229200"/>
            <a:ext cx="4752528" cy="646331"/>
          </a:xfrm>
          <a:prstGeom prst="rect">
            <a:avLst/>
          </a:prstGeom>
          <a:noFill/>
        </p:spPr>
        <p:txBody>
          <a:bodyPr wrap="square" rtlCol="0">
            <a:spAutoFit/>
          </a:bodyPr>
          <a:lstStyle/>
          <a:p>
            <a:r>
              <a:rPr lang="en-US" dirty="0" smtClean="0"/>
              <a:t>H </a:t>
            </a:r>
            <a:r>
              <a:rPr lang="el-GR" dirty="0" smtClean="0"/>
              <a:t>ρύθμιση και η παραγωγή της παραγωγής γάλακτος από τις ορμόνες της υπόφυσης.</a:t>
            </a:r>
            <a:endParaRPr lang="el-GR" dirty="0"/>
          </a:p>
        </p:txBody>
      </p:sp>
      <p:sp>
        <p:nvSpPr>
          <p:cNvPr id="10" name="9 - Ορθογώνιο"/>
          <p:cNvSpPr/>
          <p:nvPr/>
        </p:nvSpPr>
        <p:spPr>
          <a:xfrm>
            <a:off x="3923928" y="5877272"/>
            <a:ext cx="4572000" cy="769441"/>
          </a:xfrm>
          <a:prstGeom prst="rect">
            <a:avLst/>
          </a:prstGeom>
        </p:spPr>
        <p:txBody>
          <a:bodyPr>
            <a:spAutoFit/>
          </a:bodyPr>
          <a:lstStyle/>
          <a:p>
            <a:r>
              <a:rPr lang="en-US" sz="1100" dirty="0" smtClean="0"/>
              <a:t>https://www.google.gr/search?q=prolactin+photos&amp;tbm=isch&amp;tbo=u&amp;source=univ&amp;sa=X&amp;ved=0ahUKEwis1ZuE--fTAhUHK1AKHcHZDT8Q7AkIMQ&amp;biw=1920&amp;bih=940#imgrc=HFuLc2tSBIn58M:&amp;spf=1494509833844</a:t>
            </a:r>
            <a:endParaRPr lang="el-GR" sz="11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b="1" dirty="0" smtClean="0">
                <a:solidFill>
                  <a:srgbClr val="C00000"/>
                </a:solidFill>
              </a:rPr>
              <a:t>Η </a:t>
            </a:r>
            <a:r>
              <a:rPr lang="en-US" sz="4000" b="1" dirty="0" smtClean="0">
                <a:solidFill>
                  <a:srgbClr val="C00000"/>
                </a:solidFill>
              </a:rPr>
              <a:t>PRL</a:t>
            </a:r>
            <a:r>
              <a:rPr lang="el-GR" sz="4000" b="1" dirty="0" smtClean="0">
                <a:solidFill>
                  <a:srgbClr val="C00000"/>
                </a:solidFill>
              </a:rPr>
              <a:t>.</a:t>
            </a:r>
            <a:r>
              <a:rPr lang="en-US" sz="4000" b="1" dirty="0" smtClean="0">
                <a:solidFill>
                  <a:srgbClr val="C00000"/>
                </a:solidFill>
              </a:rPr>
              <a:t> </a:t>
            </a:r>
            <a:r>
              <a:rPr lang="el-GR" sz="4000" b="1" dirty="0" smtClean="0">
                <a:solidFill>
                  <a:srgbClr val="C00000"/>
                </a:solidFill>
              </a:rPr>
              <a:t>Οι τιμές αναφοράς </a:t>
            </a:r>
            <a:r>
              <a:rPr lang="en-US" sz="3600" dirty="0" smtClean="0">
                <a:solidFill>
                  <a:srgbClr val="C00000"/>
                </a:solidFill>
              </a:rPr>
              <a:t>(</a:t>
            </a:r>
            <a:r>
              <a:rPr lang="el-GR" sz="3600" dirty="0" smtClean="0">
                <a:solidFill>
                  <a:srgbClr val="C00000"/>
                </a:solidFill>
              </a:rPr>
              <a:t>2</a:t>
            </a:r>
            <a:r>
              <a:rPr lang="en-US" sz="3600" dirty="0" smtClean="0">
                <a:solidFill>
                  <a:srgbClr val="C00000"/>
                </a:solidFill>
              </a:rPr>
              <a:t>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sp>
        <p:nvSpPr>
          <p:cNvPr id="6" name="5 - Ορθογώνιο"/>
          <p:cNvSpPr/>
          <p:nvPr/>
        </p:nvSpPr>
        <p:spPr>
          <a:xfrm>
            <a:off x="683568" y="1412776"/>
            <a:ext cx="7920880" cy="1200329"/>
          </a:xfrm>
          <a:prstGeom prst="rect">
            <a:avLst/>
          </a:prstGeom>
        </p:spPr>
        <p:txBody>
          <a:bodyPr wrap="square">
            <a:spAutoFit/>
          </a:bodyPr>
          <a:lstStyle/>
          <a:p>
            <a:endParaRPr lang="en-US" sz="2400" dirty="0" smtClean="0"/>
          </a:p>
          <a:p>
            <a:endParaRPr lang="en-US" sz="2400" dirty="0" smtClean="0"/>
          </a:p>
          <a:p>
            <a:endParaRPr lang="en-US" sz="2400" dirty="0" smtClean="0"/>
          </a:p>
        </p:txBody>
      </p:sp>
      <p:graphicFrame>
        <p:nvGraphicFramePr>
          <p:cNvPr id="7" name="6 - Πίνακας"/>
          <p:cNvGraphicFramePr>
            <a:graphicFrameLocks noGrp="1"/>
          </p:cNvGraphicFramePr>
          <p:nvPr/>
        </p:nvGraphicFramePr>
        <p:xfrm>
          <a:off x="755576" y="1484784"/>
          <a:ext cx="7560839" cy="3337560"/>
        </p:xfrm>
        <a:graphic>
          <a:graphicData uri="http://schemas.openxmlformats.org/drawingml/2006/table">
            <a:tbl>
              <a:tblPr firstRow="1" bandRow="1">
                <a:tableStyleId>{5C22544A-7EE6-4342-B048-85BDC9FD1C3A}</a:tableStyleId>
              </a:tblPr>
              <a:tblGrid>
                <a:gridCol w="1440160"/>
                <a:gridCol w="1728192"/>
                <a:gridCol w="1872208"/>
                <a:gridCol w="2520279"/>
              </a:tblGrid>
              <a:tr h="370840">
                <a:tc>
                  <a:txBody>
                    <a:bodyPr/>
                    <a:lstStyle/>
                    <a:p>
                      <a:endParaRPr lang="el-GR" dirty="0"/>
                    </a:p>
                  </a:txBody>
                  <a:tcPr/>
                </a:tc>
                <a:tc>
                  <a:txBody>
                    <a:bodyPr/>
                    <a:lstStyle/>
                    <a:p>
                      <a:r>
                        <a:rPr lang="el-GR" dirty="0" smtClean="0"/>
                        <a:t>Άνδρες</a:t>
                      </a:r>
                      <a:r>
                        <a:rPr lang="en-US" dirty="0" smtClean="0"/>
                        <a:t> (</a:t>
                      </a:r>
                      <a:r>
                        <a:rPr lang="en-US" dirty="0" err="1" smtClean="0"/>
                        <a:t>ng</a:t>
                      </a:r>
                      <a:r>
                        <a:rPr lang="en-US" dirty="0" smtClean="0"/>
                        <a:t>/mL)</a:t>
                      </a:r>
                      <a:endParaRPr lang="el-GR" dirty="0"/>
                    </a:p>
                  </a:txBody>
                  <a:tcPr/>
                </a:tc>
                <a:tc>
                  <a:txBody>
                    <a:bodyPr/>
                    <a:lstStyle/>
                    <a:p>
                      <a:endParaRPr lang="el-GR" dirty="0"/>
                    </a:p>
                  </a:txBody>
                  <a:tcPr/>
                </a:tc>
                <a:tc>
                  <a:txBody>
                    <a:bodyPr/>
                    <a:lstStyle/>
                    <a:p>
                      <a:r>
                        <a:rPr lang="el-GR" dirty="0" smtClean="0"/>
                        <a:t>Γυναίκες</a:t>
                      </a:r>
                      <a:r>
                        <a:rPr lang="en-US" dirty="0" smtClean="0"/>
                        <a:t> (</a:t>
                      </a:r>
                      <a:r>
                        <a:rPr lang="en-US" dirty="0" err="1" smtClean="0"/>
                        <a:t>ng</a:t>
                      </a:r>
                      <a:r>
                        <a:rPr lang="en-US" dirty="0" smtClean="0"/>
                        <a:t>/mL)</a:t>
                      </a:r>
                      <a:endParaRPr lang="el-GR" dirty="0"/>
                    </a:p>
                  </a:txBody>
                  <a:tcPr/>
                </a:tc>
              </a:tr>
              <a:tr h="370840">
                <a:tc>
                  <a:txBody>
                    <a:bodyPr/>
                    <a:lstStyle/>
                    <a:p>
                      <a:r>
                        <a:rPr lang="en-US" dirty="0" smtClean="0"/>
                        <a:t>&lt; 2 </a:t>
                      </a:r>
                      <a:r>
                        <a:rPr lang="el-GR" dirty="0" smtClean="0"/>
                        <a:t>ετών</a:t>
                      </a:r>
                      <a:endParaRPr lang="el-GR" dirty="0"/>
                    </a:p>
                  </a:txBody>
                  <a:tcPr/>
                </a:tc>
                <a:tc>
                  <a:txBody>
                    <a:bodyPr/>
                    <a:lstStyle/>
                    <a:p>
                      <a:r>
                        <a:rPr lang="el-GR" dirty="0" smtClean="0"/>
                        <a:t>2,0 – 25</a:t>
                      </a:r>
                      <a:endParaRPr lang="el-GR" dirty="0"/>
                    </a:p>
                  </a:txBody>
                  <a:tcPr/>
                </a:tc>
                <a:tc>
                  <a:txBody>
                    <a:bodyPr/>
                    <a:lstStyle/>
                    <a:p>
                      <a:r>
                        <a:rPr lang="el-GR" dirty="0" smtClean="0"/>
                        <a:t> &lt; 3 ημερών</a:t>
                      </a:r>
                      <a:endParaRPr lang="el-GR" dirty="0"/>
                    </a:p>
                  </a:txBody>
                  <a:tcPr/>
                </a:tc>
                <a:tc>
                  <a:txBody>
                    <a:bodyPr/>
                    <a:lstStyle/>
                    <a:p>
                      <a:r>
                        <a:rPr lang="el-GR" dirty="0" smtClean="0"/>
                        <a:t>1,0 – 90</a:t>
                      </a:r>
                      <a:endParaRPr lang="el-GR" dirty="0"/>
                    </a:p>
                  </a:txBody>
                  <a:tcPr/>
                </a:tc>
              </a:tr>
              <a:tr h="370840">
                <a:tc>
                  <a:txBody>
                    <a:bodyPr/>
                    <a:lstStyle/>
                    <a:p>
                      <a:r>
                        <a:rPr lang="el-GR" dirty="0" smtClean="0"/>
                        <a:t>3 – 6 ετών</a:t>
                      </a:r>
                      <a:endParaRPr lang="el-GR" dirty="0"/>
                    </a:p>
                  </a:txBody>
                  <a:tcPr/>
                </a:tc>
                <a:tc>
                  <a:txBody>
                    <a:bodyPr/>
                    <a:lstStyle/>
                    <a:p>
                      <a:r>
                        <a:rPr lang="el-GR" dirty="0" smtClean="0"/>
                        <a:t>1,9 – 16</a:t>
                      </a:r>
                      <a:endParaRPr lang="el-GR" dirty="0"/>
                    </a:p>
                  </a:txBody>
                  <a:tcPr/>
                </a:tc>
                <a:tc>
                  <a:txBody>
                    <a:bodyPr/>
                    <a:lstStyle/>
                    <a:p>
                      <a:r>
                        <a:rPr lang="el-GR" dirty="0" smtClean="0"/>
                        <a:t>1 μήνας – 2</a:t>
                      </a:r>
                      <a:r>
                        <a:rPr lang="el-GR" baseline="0" dirty="0" smtClean="0"/>
                        <a:t> ετών</a:t>
                      </a:r>
                      <a:endParaRPr lang="el-GR" dirty="0"/>
                    </a:p>
                  </a:txBody>
                  <a:tcPr/>
                </a:tc>
                <a:tc>
                  <a:txBody>
                    <a:bodyPr/>
                    <a:lstStyle/>
                    <a:p>
                      <a:r>
                        <a:rPr lang="el-GR" dirty="0" smtClean="0"/>
                        <a:t>1,9 – 20</a:t>
                      </a:r>
                      <a:endParaRPr lang="el-GR" dirty="0"/>
                    </a:p>
                  </a:txBody>
                  <a:tcPr/>
                </a:tc>
              </a:tr>
              <a:tr h="370840">
                <a:tc>
                  <a:txBody>
                    <a:bodyPr/>
                    <a:lstStyle/>
                    <a:p>
                      <a:r>
                        <a:rPr lang="el-GR" dirty="0" smtClean="0"/>
                        <a:t>7 – 10 ετών</a:t>
                      </a:r>
                      <a:endParaRPr lang="el-GR" dirty="0"/>
                    </a:p>
                  </a:txBody>
                  <a:tcPr/>
                </a:tc>
                <a:tc>
                  <a:txBody>
                    <a:bodyPr/>
                    <a:lstStyle/>
                    <a:p>
                      <a:r>
                        <a:rPr lang="el-GR" dirty="0" smtClean="0"/>
                        <a:t>2,0 – 11</a:t>
                      </a:r>
                      <a:endParaRPr lang="el-GR" dirty="0"/>
                    </a:p>
                  </a:txBody>
                  <a:tcPr/>
                </a:tc>
                <a:tc>
                  <a:txBody>
                    <a:bodyPr/>
                    <a:lstStyle/>
                    <a:p>
                      <a:r>
                        <a:rPr lang="el-GR" dirty="0" smtClean="0"/>
                        <a:t>3 – 6 </a:t>
                      </a:r>
                      <a:r>
                        <a:rPr lang="el-GR" baseline="0" dirty="0" smtClean="0"/>
                        <a:t>ετών</a:t>
                      </a:r>
                      <a:endParaRPr lang="el-GR" dirty="0"/>
                    </a:p>
                  </a:txBody>
                  <a:tcPr/>
                </a:tc>
                <a:tc>
                  <a:txBody>
                    <a:bodyPr/>
                    <a:lstStyle/>
                    <a:p>
                      <a:r>
                        <a:rPr lang="el-GR" dirty="0" smtClean="0"/>
                        <a:t>1,0 – 18,0</a:t>
                      </a:r>
                      <a:endParaRPr lang="el-GR" dirty="0"/>
                    </a:p>
                  </a:txBody>
                  <a:tcPr/>
                </a:tc>
              </a:tr>
              <a:tr h="370840">
                <a:tc>
                  <a:txBody>
                    <a:bodyPr/>
                    <a:lstStyle/>
                    <a:p>
                      <a:r>
                        <a:rPr lang="el-GR" dirty="0" smtClean="0"/>
                        <a:t>11</a:t>
                      </a:r>
                      <a:r>
                        <a:rPr lang="el-GR" baseline="0" dirty="0" smtClean="0"/>
                        <a:t> – 18 ετών</a:t>
                      </a:r>
                      <a:endParaRPr lang="el-GR" dirty="0"/>
                    </a:p>
                  </a:txBody>
                  <a:tcPr/>
                </a:tc>
                <a:tc>
                  <a:txBody>
                    <a:bodyPr/>
                    <a:lstStyle/>
                    <a:p>
                      <a:r>
                        <a:rPr lang="el-GR" dirty="0" smtClean="0"/>
                        <a:t>1,0 – 14</a:t>
                      </a:r>
                      <a:endParaRPr lang="el-GR" dirty="0"/>
                    </a:p>
                  </a:txBody>
                  <a:tcPr/>
                </a:tc>
                <a:tc>
                  <a:txBody>
                    <a:bodyPr/>
                    <a:lstStyle/>
                    <a:p>
                      <a:r>
                        <a:rPr lang="el-GR" dirty="0" smtClean="0"/>
                        <a:t>7 – 10 </a:t>
                      </a:r>
                      <a:r>
                        <a:rPr lang="el-GR" baseline="0" dirty="0" smtClean="0"/>
                        <a:t>ετών</a:t>
                      </a:r>
                      <a:endParaRPr lang="el-GR" dirty="0"/>
                    </a:p>
                  </a:txBody>
                  <a:tcPr/>
                </a:tc>
                <a:tc>
                  <a:txBody>
                    <a:bodyPr/>
                    <a:lstStyle/>
                    <a:p>
                      <a:r>
                        <a:rPr lang="el-GR" dirty="0" smtClean="0"/>
                        <a:t>2,0 – 12</a:t>
                      </a:r>
                      <a:endParaRPr lang="el-GR" dirty="0"/>
                    </a:p>
                  </a:txBody>
                  <a:tcPr/>
                </a:tc>
              </a:tr>
              <a:tr h="370840">
                <a:tc>
                  <a:txBody>
                    <a:bodyPr/>
                    <a:lstStyle/>
                    <a:p>
                      <a:r>
                        <a:rPr lang="el-GR" dirty="0" smtClean="0"/>
                        <a:t>7 – 10 </a:t>
                      </a:r>
                      <a:r>
                        <a:rPr lang="el-GR" baseline="0" dirty="0" smtClean="0"/>
                        <a:t>ετών</a:t>
                      </a:r>
                      <a:endParaRPr lang="el-GR" dirty="0"/>
                    </a:p>
                  </a:txBody>
                  <a:tcPr/>
                </a:tc>
                <a:tc>
                  <a:txBody>
                    <a:bodyPr/>
                    <a:lstStyle/>
                    <a:p>
                      <a:r>
                        <a:rPr lang="el-GR" dirty="0" smtClean="0"/>
                        <a:t>2,0 – 11,0</a:t>
                      </a:r>
                      <a:endParaRPr lang="el-GR" dirty="0"/>
                    </a:p>
                  </a:txBody>
                  <a:tcPr/>
                </a:tc>
                <a:tc>
                  <a:txBody>
                    <a:bodyPr/>
                    <a:lstStyle/>
                    <a:p>
                      <a:r>
                        <a:rPr lang="el-GR" dirty="0" smtClean="0"/>
                        <a:t>3 – 6 </a:t>
                      </a:r>
                      <a:r>
                        <a:rPr lang="el-GR" baseline="0" dirty="0" smtClean="0"/>
                        <a:t>ετών</a:t>
                      </a:r>
                      <a:endParaRPr lang="el-GR" dirty="0"/>
                    </a:p>
                  </a:txBody>
                  <a:tcPr/>
                </a:tc>
                <a:tc>
                  <a:txBody>
                    <a:bodyPr/>
                    <a:lstStyle/>
                    <a:p>
                      <a:r>
                        <a:rPr lang="el-GR" dirty="0" smtClean="0"/>
                        <a:t>1,0 – 18</a:t>
                      </a:r>
                      <a:endParaRPr lang="el-GR" dirty="0"/>
                    </a:p>
                  </a:txBody>
                  <a:tcPr/>
                </a:tc>
              </a:tr>
              <a:tr h="370840">
                <a:tc>
                  <a:txBody>
                    <a:bodyPr/>
                    <a:lstStyle/>
                    <a:p>
                      <a:r>
                        <a:rPr lang="el-GR" dirty="0" smtClean="0"/>
                        <a:t>11</a:t>
                      </a:r>
                      <a:r>
                        <a:rPr lang="el-GR" baseline="0" dirty="0" smtClean="0"/>
                        <a:t> – 18 ετών</a:t>
                      </a:r>
                      <a:endParaRPr lang="el-GR" dirty="0"/>
                    </a:p>
                  </a:txBody>
                  <a:tcPr/>
                </a:tc>
                <a:tc>
                  <a:txBody>
                    <a:bodyPr/>
                    <a:lstStyle/>
                    <a:p>
                      <a:r>
                        <a:rPr lang="el-GR" dirty="0" smtClean="0"/>
                        <a:t>2,0 – 14</a:t>
                      </a:r>
                      <a:endParaRPr lang="el-GR" dirty="0"/>
                    </a:p>
                  </a:txBody>
                  <a:tcPr/>
                </a:tc>
                <a:tc>
                  <a:txBody>
                    <a:bodyPr/>
                    <a:lstStyle/>
                    <a:p>
                      <a:r>
                        <a:rPr lang="el-GR" dirty="0" smtClean="0"/>
                        <a:t>7 – 10 </a:t>
                      </a:r>
                      <a:r>
                        <a:rPr lang="el-GR" baseline="0" dirty="0" smtClean="0"/>
                        <a:t>ετών</a:t>
                      </a:r>
                      <a:endParaRPr lang="el-GR" dirty="0"/>
                    </a:p>
                  </a:txBody>
                  <a:tcPr/>
                </a:tc>
                <a:tc>
                  <a:txBody>
                    <a:bodyPr/>
                    <a:lstStyle/>
                    <a:p>
                      <a:r>
                        <a:rPr lang="el-GR" dirty="0" smtClean="0"/>
                        <a:t>2,0 – 12</a:t>
                      </a:r>
                      <a:endParaRPr lang="el-GR" dirty="0"/>
                    </a:p>
                  </a:txBody>
                  <a:tcPr/>
                </a:tc>
              </a:tr>
              <a:tr h="370840">
                <a:tc>
                  <a:txBody>
                    <a:bodyPr/>
                    <a:lstStyle/>
                    <a:p>
                      <a:pPr>
                        <a:buFont typeface="Wingdings" pitchFamily="2" charset="2"/>
                        <a:buNone/>
                      </a:pPr>
                      <a:r>
                        <a:rPr lang="el-GR" dirty="0" smtClean="0"/>
                        <a:t>&gt;</a:t>
                      </a:r>
                      <a:r>
                        <a:rPr lang="el-GR" baseline="0" dirty="0" smtClean="0"/>
                        <a:t> </a:t>
                      </a:r>
                      <a:r>
                        <a:rPr lang="el-GR" dirty="0" smtClean="0"/>
                        <a:t>18 </a:t>
                      </a:r>
                      <a:r>
                        <a:rPr lang="el-GR" baseline="0" dirty="0" smtClean="0"/>
                        <a:t>ετών</a:t>
                      </a:r>
                      <a:endParaRPr lang="el-GR" dirty="0"/>
                    </a:p>
                  </a:txBody>
                  <a:tcPr/>
                </a:tc>
                <a:tc>
                  <a:txBody>
                    <a:bodyPr/>
                    <a:lstStyle/>
                    <a:p>
                      <a:r>
                        <a:rPr lang="el-GR" dirty="0" smtClean="0"/>
                        <a:t>2,1 – 17,7</a:t>
                      </a:r>
                      <a:endParaRPr lang="el-GR" dirty="0"/>
                    </a:p>
                  </a:txBody>
                  <a:tcPr/>
                </a:tc>
                <a:tc>
                  <a:txBody>
                    <a:bodyPr/>
                    <a:lstStyle/>
                    <a:p>
                      <a:r>
                        <a:rPr lang="el-GR" dirty="0" smtClean="0"/>
                        <a:t>11 – 18 </a:t>
                      </a:r>
                      <a:r>
                        <a:rPr lang="el-GR" baseline="0" dirty="0" smtClean="0"/>
                        <a:t>ετών</a:t>
                      </a:r>
                      <a:endParaRPr lang="el-GR" dirty="0"/>
                    </a:p>
                  </a:txBody>
                  <a:tcPr/>
                </a:tc>
                <a:tc>
                  <a:txBody>
                    <a:bodyPr/>
                    <a:lstStyle/>
                    <a:p>
                      <a:r>
                        <a:rPr lang="el-GR" dirty="0" smtClean="0"/>
                        <a:t>2,8 – 18</a:t>
                      </a:r>
                      <a:endParaRPr lang="el-GR" dirty="0"/>
                    </a:p>
                  </a:txBody>
                  <a:tcPr/>
                </a:tc>
              </a:tr>
              <a:tr h="370840">
                <a:tc>
                  <a:txBody>
                    <a:bodyPr/>
                    <a:lstStyle/>
                    <a:p>
                      <a:pPr>
                        <a:buFont typeface="Wingdings" pitchFamily="2" charset="2"/>
                        <a:buChar char="Ø"/>
                      </a:pPr>
                      <a:endParaRPr lang="el-GR" dirty="0"/>
                    </a:p>
                  </a:txBody>
                  <a:tcPr/>
                </a:tc>
                <a:tc>
                  <a:txBody>
                    <a:bodyPr/>
                    <a:lstStyle/>
                    <a:p>
                      <a:endParaRPr lang="el-GR" dirty="0"/>
                    </a:p>
                  </a:txBody>
                  <a:tcPr/>
                </a:tc>
                <a:tc>
                  <a:txBody>
                    <a:bodyPr/>
                    <a:lstStyle/>
                    <a:p>
                      <a:r>
                        <a:rPr lang="el-GR" dirty="0" smtClean="0"/>
                        <a:t>&gt; 18 ετών</a:t>
                      </a:r>
                      <a:endParaRPr lang="el-GR" dirty="0"/>
                    </a:p>
                  </a:txBody>
                  <a:tcPr/>
                </a:tc>
                <a:tc>
                  <a:txBody>
                    <a:bodyPr/>
                    <a:lstStyle/>
                    <a:p>
                      <a:r>
                        <a:rPr lang="el-GR" dirty="0" smtClean="0"/>
                        <a:t>2,8 - 26</a:t>
                      </a:r>
                      <a:endParaRPr lang="el-GR" dirty="0"/>
                    </a:p>
                  </a:txBody>
                  <a:tcPr/>
                </a:tc>
              </a:tr>
            </a:tbl>
          </a:graphicData>
        </a:graphic>
      </p:graphicFrame>
      <p:sp>
        <p:nvSpPr>
          <p:cNvPr id="8" name="7 - Ορθογώνιο"/>
          <p:cNvSpPr/>
          <p:nvPr/>
        </p:nvSpPr>
        <p:spPr>
          <a:xfrm>
            <a:off x="1187624" y="4941168"/>
            <a:ext cx="6768752" cy="1477328"/>
          </a:xfrm>
          <a:prstGeom prst="rect">
            <a:avLst/>
          </a:prstGeom>
        </p:spPr>
        <p:txBody>
          <a:bodyPr wrap="square">
            <a:spAutoFit/>
          </a:bodyPr>
          <a:lstStyle/>
          <a:p>
            <a:r>
              <a:rPr lang="en-US" dirty="0" smtClean="0"/>
              <a:t>T</a:t>
            </a:r>
            <a:r>
              <a:rPr lang="el-GR" dirty="0" smtClean="0"/>
              <a:t>α επίπεδα της είναι υψηλότερα κατά την διάρκεια του ύπνου και αμέσως μετά το πρωινό ξύπνημα και γι’ αυτό θα πρέπει να μετράται 3 ώρες μετά το ξύπνημα.</a:t>
            </a:r>
          </a:p>
          <a:p>
            <a:endParaRPr lang="el-GR" dirty="0" smtClean="0"/>
          </a:p>
          <a:p>
            <a:r>
              <a:rPr lang="el-GR" dirty="0" smtClean="0"/>
              <a:t>Μετριέται με Ε</a:t>
            </a:r>
            <a:r>
              <a:rPr lang="en-US" dirty="0" smtClean="0"/>
              <a:t>LISA, RIA, </a:t>
            </a:r>
            <a:r>
              <a:rPr lang="el-GR" dirty="0" err="1" smtClean="0"/>
              <a:t>Χημειοφωταύγεια</a:t>
            </a:r>
            <a:r>
              <a:rPr lang="el-GR"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rPr>
              <a:t>H </a:t>
            </a:r>
            <a:r>
              <a:rPr lang="el-GR" b="1" dirty="0" smtClean="0">
                <a:solidFill>
                  <a:srgbClr val="C00000"/>
                </a:solidFill>
              </a:rPr>
              <a:t>δομή και η θέση της υπόφυσης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pic>
        <p:nvPicPr>
          <p:cNvPr id="1027" name="Picture 3"/>
          <p:cNvPicPr>
            <a:picLocks noChangeAspect="1" noChangeArrowheads="1"/>
          </p:cNvPicPr>
          <p:nvPr/>
        </p:nvPicPr>
        <p:blipFill>
          <a:blip r:embed="rId2" cstate="print"/>
          <a:srcRect/>
          <a:stretch>
            <a:fillRect/>
          </a:stretch>
        </p:blipFill>
        <p:spPr bwMode="auto">
          <a:xfrm>
            <a:off x="2051720" y="1484784"/>
            <a:ext cx="4392488" cy="4089754"/>
          </a:xfrm>
          <a:prstGeom prst="rect">
            <a:avLst/>
          </a:prstGeom>
          <a:noFill/>
          <a:ln w="9525">
            <a:noFill/>
            <a:miter lim="800000"/>
            <a:headEnd/>
            <a:tailEnd/>
          </a:ln>
        </p:spPr>
      </p:pic>
      <p:sp>
        <p:nvSpPr>
          <p:cNvPr id="7" name="6 - Ορθογώνιο"/>
          <p:cNvSpPr/>
          <p:nvPr/>
        </p:nvSpPr>
        <p:spPr>
          <a:xfrm>
            <a:off x="5436096" y="5229200"/>
            <a:ext cx="2685030" cy="307777"/>
          </a:xfrm>
          <a:prstGeom prst="rect">
            <a:avLst/>
          </a:prstGeom>
        </p:spPr>
        <p:txBody>
          <a:bodyPr wrap="none">
            <a:spAutoFit/>
          </a:bodyPr>
          <a:lstStyle/>
          <a:p>
            <a:r>
              <a:rPr lang="en-US" sz="1400" dirty="0" smtClean="0"/>
              <a:t>http://afairgo.net/pituitary-gland/</a:t>
            </a:r>
            <a:endParaRPr lang="el-GR" sz="1400" dirty="0"/>
          </a:p>
        </p:txBody>
      </p:sp>
      <p:sp>
        <p:nvSpPr>
          <p:cNvPr id="8" name="7 - Ορθογώνιο"/>
          <p:cNvSpPr/>
          <p:nvPr/>
        </p:nvSpPr>
        <p:spPr>
          <a:xfrm>
            <a:off x="467544" y="5805264"/>
            <a:ext cx="8280920" cy="646331"/>
          </a:xfrm>
          <a:prstGeom prst="rect">
            <a:avLst/>
          </a:prstGeom>
        </p:spPr>
        <p:txBody>
          <a:bodyPr wrap="square">
            <a:spAutoFit/>
          </a:bodyPr>
          <a:lstStyle/>
          <a:p>
            <a:r>
              <a:rPr lang="el-GR" dirty="0" smtClean="0"/>
              <a:t>Βρίσκεται τοποθετημένη στη βάση του εγκεφάλου, πίσω από τη μύτη, και έχει διαστάσεις περίπου όσο ένα </a:t>
            </a:r>
            <a:r>
              <a:rPr lang="el-GR" dirty="0" smtClean="0">
                <a:solidFill>
                  <a:srgbClr val="C00000"/>
                </a:solidFill>
              </a:rPr>
              <a:t>μπιζέλι</a:t>
            </a:r>
            <a:r>
              <a:rPr lang="el-GR" dirty="0" smtClean="0"/>
              <a:t>, με βάρος μόλις 0,4 έως 0,9 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4000" b="1" dirty="0">
                <a:solidFill>
                  <a:srgbClr val="C00000"/>
                </a:solidFill>
              </a:rPr>
              <a:t>H </a:t>
            </a:r>
            <a:r>
              <a:rPr lang="el-GR" sz="4000" b="1" dirty="0" err="1" smtClean="0">
                <a:solidFill>
                  <a:srgbClr val="C00000"/>
                </a:solidFill>
              </a:rPr>
              <a:t>ωκυτοκίνη</a:t>
            </a:r>
            <a:endParaRPr lang="el-GR" sz="4000" b="1" dirty="0">
              <a:solidFill>
                <a:srgbClr val="C00000"/>
              </a:solidFill>
            </a:endParaRPr>
          </a:p>
        </p:txBody>
      </p:sp>
      <p:sp>
        <p:nvSpPr>
          <p:cNvPr id="3" name="2 - Ορθογώνιο"/>
          <p:cNvSpPr/>
          <p:nvPr/>
        </p:nvSpPr>
        <p:spPr>
          <a:xfrm>
            <a:off x="637159" y="1169070"/>
            <a:ext cx="7920880" cy="5121402"/>
          </a:xfrm>
          <a:prstGeom prst="rect">
            <a:avLst/>
          </a:prstGeom>
        </p:spPr>
        <p:txBody>
          <a:bodyPr wrap="square">
            <a:spAutoFit/>
          </a:bodyPr>
          <a:lstStyle/>
          <a:p>
            <a:pPr>
              <a:lnSpc>
                <a:spcPct val="120000"/>
              </a:lnSpc>
              <a:spcBef>
                <a:spcPts val="1200"/>
              </a:spcBef>
            </a:pPr>
            <a:r>
              <a:rPr lang="el-GR" sz="2400" dirty="0" smtClean="0">
                <a:latin typeface="+mn-lt"/>
              </a:rPr>
              <a:t>Η </a:t>
            </a:r>
            <a:r>
              <a:rPr lang="el-GR" sz="2400" dirty="0" err="1" smtClean="0">
                <a:latin typeface="+mn-lt"/>
              </a:rPr>
              <a:t>ωκυτοκίνη</a:t>
            </a:r>
            <a:r>
              <a:rPr lang="el-GR" sz="2400" dirty="0" smtClean="0">
                <a:latin typeface="+mn-lt"/>
              </a:rPr>
              <a:t> προκαλεί τη συστολή των </a:t>
            </a:r>
            <a:r>
              <a:rPr lang="el-GR" sz="2400" dirty="0" err="1" smtClean="0">
                <a:latin typeface="+mn-lt"/>
              </a:rPr>
              <a:t>μυοεπιθηλιακών</a:t>
            </a:r>
            <a:r>
              <a:rPr lang="el-GR" sz="2400" dirty="0" smtClean="0">
                <a:latin typeface="+mn-lt"/>
              </a:rPr>
              <a:t> κυττάρων μέσα στη μήτρα κατά τη διάρκεια του τοκετού, στα γεννητικά όργανα κατά τη διάρκεια του οργασμού και του πορώδες σπειράματος του στήθους κατά τη διάρκεια του θηλασμού.</a:t>
            </a:r>
          </a:p>
          <a:p>
            <a:pPr>
              <a:lnSpc>
                <a:spcPct val="120000"/>
              </a:lnSpc>
              <a:spcBef>
                <a:spcPts val="1200"/>
              </a:spcBef>
            </a:pPr>
            <a:r>
              <a:rPr lang="el-GR" sz="2400" dirty="0" smtClean="0">
                <a:latin typeface="+mn-lt"/>
              </a:rPr>
              <a:t>Η </a:t>
            </a:r>
            <a:r>
              <a:rPr lang="el-GR" sz="2400" dirty="0" err="1" smtClean="0">
                <a:latin typeface="+mn-lt"/>
              </a:rPr>
              <a:t>ωκυτοκίνη</a:t>
            </a:r>
            <a:r>
              <a:rPr lang="el-GR" sz="2400" dirty="0" smtClean="0">
                <a:latin typeface="+mn-lt"/>
              </a:rPr>
              <a:t> προκαλεί την </a:t>
            </a:r>
            <a:r>
              <a:rPr lang="el-GR" sz="2400" b="1" dirty="0" smtClean="0">
                <a:solidFill>
                  <a:srgbClr val="9B0000"/>
                </a:solidFill>
                <a:latin typeface="+mn-lt"/>
              </a:rPr>
              <a:t>συστολή των μυών </a:t>
            </a:r>
            <a:r>
              <a:rPr lang="el-GR" sz="2400" dirty="0" smtClean="0">
                <a:latin typeface="+mn-lt"/>
              </a:rPr>
              <a:t>γύρω από τη θηλαία άλω οι οποίοι εκδιώκουν έτσι το γάλα μέσω των γαλακτοφόρων πόρων στη θηλή. Αυτή η διαδικασία καλείται </a:t>
            </a:r>
            <a:r>
              <a:rPr lang="el-GR" sz="2400" b="1" dirty="0" smtClean="0">
                <a:solidFill>
                  <a:srgbClr val="9B0000"/>
                </a:solidFill>
                <a:latin typeface="+mn-lt"/>
              </a:rPr>
              <a:t>αντανακλαστικό εκτίναξης γάλακτος</a:t>
            </a:r>
            <a:r>
              <a:rPr lang="el-GR" sz="2400" dirty="0" smtClean="0">
                <a:latin typeface="+mn-lt"/>
              </a:rPr>
              <a:t>. Το γάλα μπορεί να βγει τόσο γρήγορα από τη θηλή που μπορεί να ξεχειλίσει από την άκρη του στόματος  του μωρού. </a:t>
            </a:r>
            <a:endParaRPr lang="el-GR" sz="2400" dirty="0">
              <a:latin typeface="+mn-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527669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a:solidFill>
                  <a:srgbClr val="C00000"/>
                </a:solidFill>
              </a:rPr>
              <a:t>Η </a:t>
            </a:r>
            <a:r>
              <a:rPr lang="el-GR" sz="4000" b="1" dirty="0" err="1" smtClean="0">
                <a:solidFill>
                  <a:srgbClr val="C00000"/>
                </a:solidFill>
              </a:rPr>
              <a:t>αντιδιουρητική</a:t>
            </a:r>
            <a:r>
              <a:rPr lang="el-GR" sz="4000" b="1" dirty="0" smtClean="0">
                <a:solidFill>
                  <a:srgbClr val="C00000"/>
                </a:solidFill>
              </a:rPr>
              <a:t> </a:t>
            </a:r>
            <a:r>
              <a:rPr lang="el-GR" sz="4000" b="1" dirty="0">
                <a:solidFill>
                  <a:srgbClr val="C00000"/>
                </a:solidFill>
              </a:rPr>
              <a:t>ορμόνη (</a:t>
            </a:r>
            <a:r>
              <a:rPr lang="en-US" sz="4000" b="1" dirty="0">
                <a:solidFill>
                  <a:srgbClr val="C00000"/>
                </a:solidFill>
              </a:rPr>
              <a:t>ADH</a:t>
            </a:r>
            <a:r>
              <a:rPr lang="en-US" sz="4000" b="1" dirty="0" smtClean="0">
                <a:solidFill>
                  <a:srgbClr val="C00000"/>
                </a:solidFill>
              </a:rPr>
              <a:t>)</a:t>
            </a:r>
            <a:endParaRPr lang="el-GR" sz="4000" b="1" dirty="0">
              <a:solidFill>
                <a:srgbClr val="C00000"/>
              </a:solidFill>
            </a:endParaRPr>
          </a:p>
        </p:txBody>
      </p:sp>
      <p:sp>
        <p:nvSpPr>
          <p:cNvPr id="51203" name="Text Box 5"/>
          <p:cNvSpPr txBox="1">
            <a:spLocks noChangeArrowheads="1"/>
          </p:cNvSpPr>
          <p:nvPr/>
        </p:nvSpPr>
        <p:spPr bwMode="auto">
          <a:xfrm>
            <a:off x="287524" y="1412776"/>
            <a:ext cx="8568952" cy="2092881"/>
          </a:xfrm>
          <a:prstGeom prst="rect">
            <a:avLst/>
          </a:prstGeom>
          <a:noFill/>
          <a:ln w="9525">
            <a:noFill/>
            <a:miter lim="800000"/>
            <a:headEnd/>
            <a:tailEnd/>
          </a:ln>
        </p:spPr>
        <p:txBody>
          <a:bodyPr wrap="square">
            <a:spAutoFit/>
          </a:bodyPr>
          <a:lstStyle/>
          <a:p>
            <a:pPr>
              <a:spcBef>
                <a:spcPts val="600"/>
              </a:spcBef>
            </a:pPr>
            <a:r>
              <a:rPr lang="el-GR" sz="2400" dirty="0" smtClean="0">
                <a:latin typeface="+mn-lt"/>
              </a:rPr>
              <a:t>Λειτουργία </a:t>
            </a:r>
            <a:r>
              <a:rPr lang="el-GR" sz="2400" dirty="0">
                <a:latin typeface="+mn-lt"/>
              </a:rPr>
              <a:t>της είναι ο </a:t>
            </a:r>
            <a:r>
              <a:rPr lang="el-GR" sz="2400" b="1" dirty="0">
                <a:solidFill>
                  <a:srgbClr val="9B0000"/>
                </a:solidFill>
                <a:latin typeface="+mn-lt"/>
              </a:rPr>
              <a:t>έλεγχος της </a:t>
            </a:r>
            <a:r>
              <a:rPr lang="el-GR" sz="2400" b="1" dirty="0" err="1">
                <a:solidFill>
                  <a:srgbClr val="9B0000"/>
                </a:solidFill>
                <a:latin typeface="+mn-lt"/>
              </a:rPr>
              <a:t>διαβατότητας</a:t>
            </a:r>
            <a:r>
              <a:rPr lang="el-GR" sz="2400" b="1" dirty="0">
                <a:solidFill>
                  <a:srgbClr val="9B0000"/>
                </a:solidFill>
                <a:latin typeface="+mn-lt"/>
              </a:rPr>
              <a:t> </a:t>
            </a:r>
            <a:r>
              <a:rPr lang="el-GR" sz="2400" dirty="0">
                <a:latin typeface="+mn-lt"/>
              </a:rPr>
              <a:t>των τοιχωμάτων των αθροιστικών σωληναρίων στο νερό.</a:t>
            </a:r>
          </a:p>
          <a:p>
            <a:pPr>
              <a:spcBef>
                <a:spcPts val="600"/>
              </a:spcBef>
            </a:pPr>
            <a:r>
              <a:rPr lang="el-GR" sz="2400" dirty="0">
                <a:latin typeface="+mn-lt"/>
              </a:rPr>
              <a:t>Ελέγχει την </a:t>
            </a:r>
            <a:r>
              <a:rPr lang="el-GR" sz="2400" b="1" dirty="0">
                <a:solidFill>
                  <a:srgbClr val="9B0000"/>
                </a:solidFill>
                <a:latin typeface="+mn-lt"/>
              </a:rPr>
              <a:t>συμπύκνωση των ούρων</a:t>
            </a:r>
            <a:r>
              <a:rPr lang="el-GR" sz="2400" dirty="0">
                <a:latin typeface="+mn-lt"/>
              </a:rPr>
              <a:t>, δηλαδή το ειδικό βάρος.</a:t>
            </a:r>
          </a:p>
          <a:p>
            <a:pPr>
              <a:spcBef>
                <a:spcPts val="600"/>
              </a:spcBef>
            </a:pPr>
            <a:r>
              <a:rPr lang="el-GR" sz="2400" b="1" dirty="0">
                <a:solidFill>
                  <a:srgbClr val="9B0000"/>
                </a:solidFill>
                <a:latin typeface="+mn-lt"/>
              </a:rPr>
              <a:t>Όταν αυξάνει η τιμή της αυξάνει η </a:t>
            </a:r>
            <a:r>
              <a:rPr lang="el-GR" sz="2400" b="1" dirty="0" err="1">
                <a:solidFill>
                  <a:srgbClr val="9B0000"/>
                </a:solidFill>
                <a:latin typeface="+mn-lt"/>
              </a:rPr>
              <a:t>διαβατότητα</a:t>
            </a:r>
            <a:r>
              <a:rPr lang="el-GR" sz="2400" b="1" dirty="0">
                <a:solidFill>
                  <a:srgbClr val="9B0000"/>
                </a:solidFill>
                <a:latin typeface="+mn-lt"/>
              </a:rPr>
              <a:t> </a:t>
            </a:r>
            <a:r>
              <a:rPr lang="el-GR" sz="2400" dirty="0">
                <a:latin typeface="+mn-lt"/>
              </a:rPr>
              <a:t>των αθροιστικών σωληναρίων. Όταν μειώνεται το αντίθετο</a:t>
            </a:r>
            <a:r>
              <a:rPr lang="el-GR" sz="2400" dirty="0" smtClean="0">
                <a:latin typeface="+mn-lt"/>
              </a:rPr>
              <a:t>.</a:t>
            </a:r>
            <a:endParaRPr lang="el-GR" sz="2400" dirty="0">
              <a:latin typeface="+mn-lt"/>
            </a:endParaRPr>
          </a:p>
        </p:txBody>
      </p:sp>
      <p:graphicFrame>
        <p:nvGraphicFramePr>
          <p:cNvPr id="3" name="Πίνακας 2"/>
          <p:cNvGraphicFramePr>
            <a:graphicFrameLocks noGrp="1"/>
          </p:cNvGraphicFramePr>
          <p:nvPr>
            <p:extLst>
              <p:ext uri="{D42A27DB-BD31-4B8C-83A1-F6EECF244321}">
                <p14:modId xmlns:p14="http://schemas.microsoft.com/office/powerpoint/2010/main" val="2961654373"/>
              </p:ext>
            </p:extLst>
          </p:nvPr>
        </p:nvGraphicFramePr>
        <p:xfrm>
          <a:off x="1524000" y="3668615"/>
          <a:ext cx="6096000" cy="2987040"/>
        </p:xfrm>
        <a:graphic>
          <a:graphicData uri="http://schemas.openxmlformats.org/drawingml/2006/table">
            <a:tbl>
              <a:tblPr firstRow="1" bandRow="1">
                <a:tableStyleId>{5940675A-B579-460E-94D1-54222C63F5DA}</a:tableStyleId>
              </a:tblPr>
              <a:tblGrid>
                <a:gridCol w="3048000"/>
                <a:gridCol w="3048000"/>
              </a:tblGrid>
              <a:tr h="144016">
                <a:tc gridSpan="2">
                  <a:txBody>
                    <a:bodyPr/>
                    <a:lstStyle/>
                    <a:p>
                      <a:pPr algn="ctr"/>
                      <a:r>
                        <a:rPr lang="el-GR" sz="2200" b="1" dirty="0" smtClean="0"/>
                        <a:t>Τιμές</a:t>
                      </a:r>
                      <a:r>
                        <a:rPr lang="el-GR" sz="2200" b="1" baseline="0" dirty="0" smtClean="0"/>
                        <a:t> αναφοράς </a:t>
                      </a:r>
                      <a:r>
                        <a:rPr lang="en-US" sz="2200" b="1" baseline="0" dirty="0" smtClean="0"/>
                        <a:t>ADH</a:t>
                      </a:r>
                      <a:endParaRPr lang="el-GR" sz="2200" b="1" dirty="0"/>
                    </a:p>
                  </a:txBody>
                  <a:tcPr/>
                </a:tc>
                <a:tc hMerge="1">
                  <a:txBody>
                    <a:bodyPr/>
                    <a:lstStyle/>
                    <a:p>
                      <a:endParaRPr lang="el-GR" dirty="0"/>
                    </a:p>
                  </a:txBody>
                  <a:tcPr/>
                </a:tc>
              </a:tr>
              <a:tr h="370840">
                <a:tc>
                  <a:txBody>
                    <a:bodyPr/>
                    <a:lstStyle/>
                    <a:p>
                      <a:pPr algn="ctr"/>
                      <a:r>
                        <a:rPr lang="en-US" sz="2200" b="1" dirty="0" err="1" smtClean="0"/>
                        <a:t>mOsm</a:t>
                      </a:r>
                      <a:r>
                        <a:rPr lang="en-US" sz="2200" b="1" dirty="0" smtClean="0"/>
                        <a:t>/Kg </a:t>
                      </a:r>
                      <a:r>
                        <a:rPr lang="el-GR" sz="2200" b="1" dirty="0" smtClean="0"/>
                        <a:t>πλάσματος</a:t>
                      </a:r>
                      <a:endParaRPr lang="el-GR" sz="2200" b="1" dirty="0"/>
                    </a:p>
                  </a:txBody>
                  <a:tcPr/>
                </a:tc>
                <a:tc>
                  <a:txBody>
                    <a:bodyPr/>
                    <a:lstStyle/>
                    <a:p>
                      <a:pPr algn="ctr"/>
                      <a:r>
                        <a:rPr lang="en-US" sz="2200" b="1" dirty="0" smtClean="0"/>
                        <a:t>pg/mL</a:t>
                      </a:r>
                      <a:endParaRPr lang="el-GR" sz="2200" b="1" dirty="0"/>
                    </a:p>
                  </a:txBody>
                  <a:tcPr/>
                </a:tc>
              </a:tr>
              <a:tr h="370840">
                <a:tc>
                  <a:txBody>
                    <a:bodyPr/>
                    <a:lstStyle/>
                    <a:p>
                      <a:pPr algn="ctr"/>
                      <a:r>
                        <a:rPr lang="en-US" sz="2200" dirty="0" smtClean="0"/>
                        <a:t>270 – 280</a:t>
                      </a:r>
                      <a:endParaRPr lang="el-GR" sz="2200" dirty="0"/>
                    </a:p>
                  </a:txBody>
                  <a:tcPr/>
                </a:tc>
                <a:tc>
                  <a:txBody>
                    <a:bodyPr/>
                    <a:lstStyle/>
                    <a:p>
                      <a:pPr algn="ctr"/>
                      <a:r>
                        <a:rPr lang="en-US" sz="2200" dirty="0" smtClean="0"/>
                        <a:t>&lt; 1,5</a:t>
                      </a:r>
                      <a:endParaRPr lang="el-GR" sz="2200" dirty="0"/>
                    </a:p>
                  </a:txBody>
                  <a:tcPr/>
                </a:tc>
              </a:tr>
              <a:tr h="370840">
                <a:tc>
                  <a:txBody>
                    <a:bodyPr/>
                    <a:lstStyle/>
                    <a:p>
                      <a:pPr algn="ctr"/>
                      <a:r>
                        <a:rPr lang="en-US" sz="2200" dirty="0" smtClean="0"/>
                        <a:t>280 – 285</a:t>
                      </a:r>
                      <a:endParaRPr lang="el-GR" sz="2200" dirty="0"/>
                    </a:p>
                  </a:txBody>
                  <a:tcPr/>
                </a:tc>
                <a:tc>
                  <a:txBody>
                    <a:bodyPr/>
                    <a:lstStyle/>
                    <a:p>
                      <a:pPr algn="ctr"/>
                      <a:r>
                        <a:rPr lang="en-US" sz="2200" dirty="0" smtClean="0"/>
                        <a:t>&lt; 2,5</a:t>
                      </a:r>
                      <a:endParaRPr lang="el-GR" sz="2200" dirty="0"/>
                    </a:p>
                  </a:txBody>
                  <a:tcPr/>
                </a:tc>
              </a:tr>
              <a:tr h="370840">
                <a:tc>
                  <a:txBody>
                    <a:bodyPr/>
                    <a:lstStyle/>
                    <a:p>
                      <a:pPr algn="ctr"/>
                      <a:r>
                        <a:rPr lang="en-US" sz="2200" dirty="0" smtClean="0"/>
                        <a:t>285 – 290</a:t>
                      </a:r>
                      <a:endParaRPr lang="el-GR" sz="2200" dirty="0"/>
                    </a:p>
                  </a:txBody>
                  <a:tcPr/>
                </a:tc>
                <a:tc>
                  <a:txBody>
                    <a:bodyPr/>
                    <a:lstStyle/>
                    <a:p>
                      <a:pPr algn="ctr"/>
                      <a:r>
                        <a:rPr lang="en-US" sz="2200" dirty="0" smtClean="0"/>
                        <a:t>1 – 5</a:t>
                      </a:r>
                      <a:endParaRPr lang="el-GR" sz="2200" dirty="0"/>
                    </a:p>
                  </a:txBody>
                  <a:tcPr/>
                </a:tc>
              </a:tr>
              <a:tr h="370840">
                <a:tc>
                  <a:txBody>
                    <a:bodyPr/>
                    <a:lstStyle/>
                    <a:p>
                      <a:pPr algn="ctr"/>
                      <a:r>
                        <a:rPr lang="en-US" sz="2200" dirty="0" smtClean="0"/>
                        <a:t>290 – 295</a:t>
                      </a:r>
                      <a:endParaRPr lang="el-GR" sz="2200" dirty="0"/>
                    </a:p>
                  </a:txBody>
                  <a:tcPr/>
                </a:tc>
                <a:tc>
                  <a:txBody>
                    <a:bodyPr/>
                    <a:lstStyle/>
                    <a:p>
                      <a:pPr algn="ctr"/>
                      <a:r>
                        <a:rPr lang="en-US" sz="2200" dirty="0" smtClean="0"/>
                        <a:t>2 – 7</a:t>
                      </a:r>
                      <a:endParaRPr lang="el-GR" sz="2200" dirty="0"/>
                    </a:p>
                  </a:txBody>
                  <a:tcPr/>
                </a:tc>
              </a:tr>
              <a:tr h="370840">
                <a:tc>
                  <a:txBody>
                    <a:bodyPr/>
                    <a:lstStyle/>
                    <a:p>
                      <a:pPr algn="ctr"/>
                      <a:r>
                        <a:rPr lang="en-US" sz="2200" dirty="0" smtClean="0"/>
                        <a:t>295 – 300</a:t>
                      </a:r>
                    </a:p>
                  </a:txBody>
                  <a:tcPr/>
                </a:tc>
                <a:tc>
                  <a:txBody>
                    <a:bodyPr/>
                    <a:lstStyle/>
                    <a:p>
                      <a:pPr algn="ctr"/>
                      <a:r>
                        <a:rPr lang="en-US" sz="2200" dirty="0" smtClean="0"/>
                        <a:t>4 – 12</a:t>
                      </a:r>
                      <a:endParaRPr lang="el-GR" sz="2200" dirty="0"/>
                    </a:p>
                  </a:txBody>
                  <a:tcPr/>
                </a:tc>
              </a:tr>
            </a:tbl>
          </a:graphicData>
        </a:graphic>
      </p:graphicFrame>
      <p:sp>
        <p:nvSpPr>
          <p:cNvPr id="5" name="4 - Θέση αριθμού διαφάνειας"/>
          <p:cNvSpPr>
            <a:spLocks noGrp="1"/>
          </p:cNvSpPr>
          <p:nvPr>
            <p:ph type="sldNum" sz="quarter" idx="12"/>
          </p:nvPr>
        </p:nvSpPr>
        <p:spPr/>
        <p:txBody>
          <a:bodyPr/>
          <a:lstStyle/>
          <a:p>
            <a:pPr>
              <a:defRPr/>
            </a:pPr>
            <a:fld id="{8CB87E42-DA2E-4C60-BE7B-2DA2E44683DC}" type="slidenum">
              <a:rPr lang="el-GR" smtClean="0"/>
              <a:pPr>
                <a:defRPr/>
              </a:pPr>
              <a:t>41</a:t>
            </a:fld>
            <a:endParaRPr lang="el-GR"/>
          </a:p>
        </p:txBody>
      </p:sp>
    </p:spTree>
    <p:extLst>
      <p:ext uri="{BB962C8B-B14F-4D97-AF65-F5344CB8AC3E}">
        <p14:creationId xmlns:p14="http://schemas.microsoft.com/office/powerpoint/2010/main" val="1730902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8229600" cy="1008112"/>
          </a:xfrm>
        </p:spPr>
        <p:txBody>
          <a:bodyPr>
            <a:noAutofit/>
          </a:bodyPr>
          <a:lstStyle/>
          <a:p>
            <a:r>
              <a:rPr lang="en-US" sz="4000" b="1" dirty="0">
                <a:solidFill>
                  <a:srgbClr val="C00000"/>
                </a:solidFill>
              </a:rPr>
              <a:t>H </a:t>
            </a:r>
            <a:r>
              <a:rPr lang="el-GR" sz="4000" b="1" dirty="0">
                <a:solidFill>
                  <a:srgbClr val="C00000"/>
                </a:solidFill>
              </a:rPr>
              <a:t>δράση της </a:t>
            </a:r>
            <a:r>
              <a:rPr lang="en-US" sz="4000" b="1" dirty="0">
                <a:solidFill>
                  <a:srgbClr val="C00000"/>
                </a:solidFill>
              </a:rPr>
              <a:t>ADH </a:t>
            </a:r>
            <a:r>
              <a:rPr lang="el-GR" sz="4000" b="1" dirty="0">
                <a:solidFill>
                  <a:srgbClr val="C00000"/>
                </a:solidFill>
              </a:rPr>
              <a:t>στο αθροιστικό </a:t>
            </a:r>
            <a:r>
              <a:rPr lang="el-GR" sz="4000" b="1" dirty="0" smtClean="0">
                <a:solidFill>
                  <a:srgbClr val="C00000"/>
                </a:solidFill>
              </a:rPr>
              <a:t>σωληνάριο</a:t>
            </a:r>
            <a:endParaRPr lang="el-GR" sz="4000" b="1" dirty="0">
              <a:solidFill>
                <a:srgbClr val="C00000"/>
              </a:solidFill>
            </a:endParaRPr>
          </a:p>
        </p:txBody>
      </p:sp>
      <p:sp>
        <p:nvSpPr>
          <p:cNvPr id="9" name="Text Box 6"/>
          <p:cNvSpPr txBox="1">
            <a:spLocks noChangeArrowheads="1"/>
          </p:cNvSpPr>
          <p:nvPr/>
        </p:nvSpPr>
        <p:spPr bwMode="auto">
          <a:xfrm>
            <a:off x="323528" y="4653136"/>
            <a:ext cx="3827883" cy="400110"/>
          </a:xfrm>
          <a:prstGeom prst="rect">
            <a:avLst/>
          </a:prstGeom>
          <a:noFill/>
          <a:ln w="9525">
            <a:noFill/>
            <a:miter lim="800000"/>
            <a:headEnd/>
            <a:tailEnd/>
          </a:ln>
        </p:spPr>
        <p:txBody>
          <a:bodyPr wrap="square">
            <a:spAutoFit/>
          </a:bodyPr>
          <a:lstStyle/>
          <a:p>
            <a:pPr algn="ctr">
              <a:spcBef>
                <a:spcPct val="50000"/>
              </a:spcBef>
            </a:pPr>
            <a:r>
              <a:rPr lang="el-GR" sz="2000" dirty="0" smtClean="0">
                <a:latin typeface="+mn-lt"/>
              </a:rPr>
              <a:t>Απουσία </a:t>
            </a:r>
            <a:r>
              <a:rPr lang="en-US" sz="2000" dirty="0" smtClean="0">
                <a:latin typeface="+mn-lt"/>
              </a:rPr>
              <a:t>ADH</a:t>
            </a:r>
            <a:endParaRPr lang="el-GR" sz="2000" dirty="0">
              <a:latin typeface="+mn-lt"/>
            </a:endParaRPr>
          </a:p>
        </p:txBody>
      </p:sp>
      <p:sp>
        <p:nvSpPr>
          <p:cNvPr id="52228" name="Text Box 6"/>
          <p:cNvSpPr txBox="1">
            <a:spLocks noChangeArrowheads="1"/>
          </p:cNvSpPr>
          <p:nvPr/>
        </p:nvSpPr>
        <p:spPr bwMode="auto">
          <a:xfrm>
            <a:off x="4915902" y="4612408"/>
            <a:ext cx="3232608" cy="400110"/>
          </a:xfrm>
          <a:prstGeom prst="rect">
            <a:avLst/>
          </a:prstGeom>
          <a:noFill/>
          <a:ln w="9525">
            <a:noFill/>
            <a:miter lim="800000"/>
            <a:headEnd/>
            <a:tailEnd/>
          </a:ln>
        </p:spPr>
        <p:txBody>
          <a:bodyPr wrap="square">
            <a:spAutoFit/>
          </a:bodyPr>
          <a:lstStyle/>
          <a:p>
            <a:pPr algn="ctr">
              <a:spcBef>
                <a:spcPct val="50000"/>
              </a:spcBef>
            </a:pPr>
            <a:r>
              <a:rPr lang="en-US" sz="2000" dirty="0" smtClean="0">
                <a:latin typeface="+mn-lt"/>
              </a:rPr>
              <a:t>ADH</a:t>
            </a:r>
            <a:endParaRPr lang="el-GR" sz="2000" dirty="0">
              <a:latin typeface="+mn-lt"/>
            </a:endParaRPr>
          </a:p>
        </p:txBody>
      </p:sp>
      <p:sp>
        <p:nvSpPr>
          <p:cNvPr id="6" name="5 - Θέση αριθμού διαφάνειας"/>
          <p:cNvSpPr>
            <a:spLocks noGrp="1"/>
          </p:cNvSpPr>
          <p:nvPr>
            <p:ph type="sldNum" sz="quarter" idx="12"/>
          </p:nvPr>
        </p:nvSpPr>
        <p:spPr/>
        <p:txBody>
          <a:bodyPr/>
          <a:lstStyle/>
          <a:p>
            <a:pPr>
              <a:defRPr/>
            </a:pPr>
            <a:fld id="{8CB87E42-DA2E-4C60-BE7B-2DA2E44683DC}" type="slidenum">
              <a:rPr lang="el-GR" smtClean="0"/>
              <a:pPr>
                <a:defRPr/>
              </a:pPr>
              <a:t>42</a:t>
            </a:fld>
            <a:endParaRPr lang="el-GR" dirty="0"/>
          </a:p>
        </p:txBody>
      </p:sp>
      <p:pic>
        <p:nvPicPr>
          <p:cNvPr id="10242" name="Picture 2" descr="http://www.uic.edu/classes/bios/bios100/lecturesf04am/adh02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29" y="1916832"/>
            <a:ext cx="34290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uic.edu/classes/bios/bios100/lecturesf04am/adh01a,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902" y="1916832"/>
            <a:ext cx="3429000" cy="27241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24983" y="5040066"/>
            <a:ext cx="2094035" cy="276999"/>
          </a:xfrm>
          <a:prstGeom prst="rect">
            <a:avLst/>
          </a:prstGeom>
        </p:spPr>
        <p:txBody>
          <a:bodyPr wrap="none">
            <a:spAutoFit/>
          </a:bodyPr>
          <a:lstStyle/>
          <a:p>
            <a:pPr algn="ctr"/>
            <a:r>
              <a:rPr lang="en-US" sz="1200" dirty="0" smtClean="0">
                <a:latin typeface="+mn-lt"/>
                <a:hlinkClick r:id="rId5"/>
              </a:rPr>
              <a:t>University of Illinois at Chicago</a:t>
            </a:r>
            <a:endParaRPr lang="el-GR" sz="1200" dirty="0">
              <a:latin typeface="+mn-lt"/>
            </a:endParaRPr>
          </a:p>
        </p:txBody>
      </p:sp>
    </p:spTree>
    <p:extLst>
      <p:ext uri="{BB962C8B-B14F-4D97-AF65-F5344CB8AC3E}">
        <p14:creationId xmlns:p14="http://schemas.microsoft.com/office/powerpoint/2010/main" val="3825524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
        <p:nvSpPr>
          <p:cNvPr id="5" name="1 - Τίτλος"/>
          <p:cNvSpPr txBox="1">
            <a:spLocks/>
          </p:cNvSpPr>
          <p:nvPr/>
        </p:nvSpPr>
        <p:spPr>
          <a:xfrm>
            <a:off x="395536" y="2636912"/>
            <a:ext cx="8229600" cy="1143000"/>
          </a:xfrm>
          <a:prstGeom prst="rect">
            <a:avLst/>
          </a:prstGeom>
          <a:ln>
            <a:solidFill>
              <a:srgbClr val="C00000"/>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C00000"/>
                </a:solidFill>
                <a:effectLst/>
                <a:uLnTx/>
                <a:uFillTx/>
                <a:latin typeface="+mj-lt"/>
                <a:ea typeface="+mj-ea"/>
                <a:cs typeface="+mj-cs"/>
              </a:rPr>
              <a:t>Παθήσεις από ορμονικές διαταραχές</a:t>
            </a:r>
            <a:r>
              <a:rPr kumimoji="0" lang="el-GR" sz="4400" b="1" i="0" u="none" strike="noStrike" kern="1200" cap="none" spc="0" normalizeH="0" noProof="0" dirty="0" smtClean="0">
                <a:ln>
                  <a:noFill/>
                </a:ln>
                <a:solidFill>
                  <a:srgbClr val="C00000"/>
                </a:solidFill>
                <a:effectLst/>
                <a:uLnTx/>
                <a:uFillTx/>
                <a:latin typeface="+mj-lt"/>
                <a:ea typeface="+mj-ea"/>
                <a:cs typeface="+mj-cs"/>
              </a:rPr>
              <a:t> της υπόφυσης</a:t>
            </a:r>
            <a:endParaRPr kumimoji="0" lang="el-GR"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Παθήσεις της</a:t>
            </a:r>
            <a:r>
              <a:rPr lang="en-US" b="1" dirty="0" smtClean="0">
                <a:solidFill>
                  <a:srgbClr val="C00000"/>
                </a:solidFill>
              </a:rPr>
              <a:t> </a:t>
            </a:r>
            <a:r>
              <a:rPr lang="el-GR" b="1" dirty="0" smtClean="0">
                <a:solidFill>
                  <a:srgbClr val="C00000"/>
                </a:solidFill>
              </a:rPr>
              <a:t>πρόσθιας υπόφυσης.</a:t>
            </a:r>
            <a:br>
              <a:rPr lang="el-GR" b="1" dirty="0" smtClean="0">
                <a:solidFill>
                  <a:srgbClr val="C00000"/>
                </a:solidFill>
              </a:rPr>
            </a:br>
            <a:r>
              <a:rPr lang="en-US" b="1" dirty="0" smtClean="0">
                <a:solidFill>
                  <a:srgbClr val="C00000"/>
                </a:solidFill>
              </a:rPr>
              <a:t>H </a:t>
            </a:r>
            <a:r>
              <a:rPr lang="el-GR" b="1" dirty="0" smtClean="0">
                <a:solidFill>
                  <a:srgbClr val="C00000"/>
                </a:solidFill>
              </a:rPr>
              <a:t>μεγαλακρία</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pic>
        <p:nvPicPr>
          <p:cNvPr id="25604" name="Picture 4" descr="Αποτέλεσμα εικόνας για acromegaly photos"/>
          <p:cNvPicPr>
            <a:picLocks noChangeAspect="1" noChangeArrowheads="1"/>
          </p:cNvPicPr>
          <p:nvPr/>
        </p:nvPicPr>
        <p:blipFill>
          <a:blip r:embed="rId2" cstate="print"/>
          <a:srcRect/>
          <a:stretch>
            <a:fillRect/>
          </a:stretch>
        </p:blipFill>
        <p:spPr bwMode="auto">
          <a:xfrm>
            <a:off x="755576" y="1844824"/>
            <a:ext cx="2978519" cy="2676898"/>
          </a:xfrm>
          <a:prstGeom prst="rect">
            <a:avLst/>
          </a:prstGeom>
          <a:noFill/>
        </p:spPr>
      </p:pic>
      <p:pic>
        <p:nvPicPr>
          <p:cNvPr id="25606" name="Picture 6" descr="Αποτέλεσμα εικόνας για acromegaly photos"/>
          <p:cNvPicPr>
            <a:picLocks noChangeAspect="1" noChangeArrowheads="1"/>
          </p:cNvPicPr>
          <p:nvPr/>
        </p:nvPicPr>
        <p:blipFill>
          <a:blip r:embed="rId3" cstate="print"/>
          <a:srcRect/>
          <a:stretch>
            <a:fillRect/>
          </a:stretch>
        </p:blipFill>
        <p:spPr bwMode="auto">
          <a:xfrm>
            <a:off x="4427984" y="1844824"/>
            <a:ext cx="3672408" cy="2434968"/>
          </a:xfrm>
          <a:prstGeom prst="rect">
            <a:avLst/>
          </a:prstGeom>
          <a:noFill/>
        </p:spPr>
      </p:pic>
      <p:sp>
        <p:nvSpPr>
          <p:cNvPr id="7" name="6 - TextBox"/>
          <p:cNvSpPr txBox="1"/>
          <p:nvPr/>
        </p:nvSpPr>
        <p:spPr>
          <a:xfrm>
            <a:off x="539552" y="5013176"/>
            <a:ext cx="8064896" cy="923330"/>
          </a:xfrm>
          <a:prstGeom prst="rect">
            <a:avLst/>
          </a:prstGeom>
          <a:noFill/>
        </p:spPr>
        <p:txBody>
          <a:bodyPr wrap="square" rtlCol="0">
            <a:spAutoFit/>
          </a:bodyPr>
          <a:lstStyle/>
          <a:p>
            <a:r>
              <a:rPr lang="el-GR" dirty="0" smtClean="0"/>
              <a:t>Οφείλεται σε αδένωμα στη πρόσθια υπόφυση ή σε έκτοπη έκκριση </a:t>
            </a:r>
            <a:r>
              <a:rPr lang="en-US" dirty="0" smtClean="0">
                <a:solidFill>
                  <a:srgbClr val="C00000"/>
                </a:solidFill>
              </a:rPr>
              <a:t>GH-RH.</a:t>
            </a:r>
            <a:r>
              <a:rPr lang="en-US" dirty="0" smtClean="0"/>
              <a:t> E</a:t>
            </a:r>
            <a:r>
              <a:rPr lang="el-GR" dirty="0" err="1" smtClean="0"/>
              <a:t>μφανίζεται</a:t>
            </a:r>
            <a:r>
              <a:rPr lang="el-GR" dirty="0" smtClean="0"/>
              <a:t> ύπουλα και η διάγνωση της καθυστερεί περίπου 7 χρόνια ή δεν γίνεται καθόλου. Οφείλεται την </a:t>
            </a:r>
            <a:r>
              <a:rPr lang="el-GR" b="1" dirty="0" smtClean="0">
                <a:solidFill>
                  <a:srgbClr val="C00000"/>
                </a:solidFill>
              </a:rPr>
              <a:t>αύξηση της </a:t>
            </a:r>
            <a:r>
              <a:rPr lang="en-US" b="1" dirty="0" smtClean="0">
                <a:solidFill>
                  <a:srgbClr val="C00000"/>
                </a:solidFill>
              </a:rPr>
              <a:t>GH</a:t>
            </a:r>
            <a:r>
              <a:rPr lang="en-US" dirty="0" smtClean="0"/>
              <a:t>.</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Παθήσεις της</a:t>
            </a:r>
            <a:r>
              <a:rPr lang="en-US" b="1" dirty="0" smtClean="0">
                <a:solidFill>
                  <a:srgbClr val="C00000"/>
                </a:solidFill>
              </a:rPr>
              <a:t> </a:t>
            </a:r>
            <a:r>
              <a:rPr lang="el-GR" b="1" dirty="0" smtClean="0">
                <a:solidFill>
                  <a:srgbClr val="C00000"/>
                </a:solidFill>
              </a:rPr>
              <a:t>πρόσθιας υπόφυσης. </a:t>
            </a:r>
            <a:r>
              <a:rPr lang="en-US" b="1" dirty="0" smtClean="0">
                <a:solidFill>
                  <a:srgbClr val="C00000"/>
                </a:solidFill>
              </a:rPr>
              <a:t/>
            </a:r>
            <a:br>
              <a:rPr lang="en-US" b="1" dirty="0" smtClean="0">
                <a:solidFill>
                  <a:srgbClr val="C00000"/>
                </a:solidFill>
              </a:rPr>
            </a:br>
            <a:r>
              <a:rPr lang="el-GR" b="1" dirty="0" smtClean="0">
                <a:solidFill>
                  <a:srgbClr val="C00000"/>
                </a:solidFill>
              </a:rPr>
              <a:t>Ο γιγαντισμός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pic>
        <p:nvPicPr>
          <p:cNvPr id="23556" name="Picture 4" descr="Σχετική εικόνα">
            <a:hlinkClick r:id="rId2"/>
          </p:cNvPr>
          <p:cNvPicPr>
            <a:picLocks noChangeAspect="1" noChangeArrowheads="1"/>
          </p:cNvPicPr>
          <p:nvPr/>
        </p:nvPicPr>
        <p:blipFill>
          <a:blip r:embed="rId3" cstate="print"/>
          <a:srcRect/>
          <a:stretch>
            <a:fillRect/>
          </a:stretch>
        </p:blipFill>
        <p:spPr bwMode="auto">
          <a:xfrm>
            <a:off x="395536" y="1707710"/>
            <a:ext cx="2736304" cy="3492570"/>
          </a:xfrm>
          <a:prstGeom prst="rect">
            <a:avLst/>
          </a:prstGeom>
          <a:noFill/>
        </p:spPr>
      </p:pic>
      <p:pic>
        <p:nvPicPr>
          <p:cNvPr id="23558" name="Picture 6" descr="Σχετική εικόνα">
            <a:hlinkClick r:id="rId4"/>
          </p:cNvPr>
          <p:cNvPicPr>
            <a:picLocks noChangeAspect="1" noChangeArrowheads="1"/>
          </p:cNvPicPr>
          <p:nvPr/>
        </p:nvPicPr>
        <p:blipFill>
          <a:blip r:embed="rId5" cstate="print"/>
          <a:srcRect/>
          <a:stretch>
            <a:fillRect/>
          </a:stretch>
        </p:blipFill>
        <p:spPr bwMode="auto">
          <a:xfrm>
            <a:off x="3563889" y="1628800"/>
            <a:ext cx="1728192" cy="3705201"/>
          </a:xfrm>
          <a:prstGeom prst="rect">
            <a:avLst/>
          </a:prstGeom>
          <a:noFill/>
        </p:spPr>
      </p:pic>
      <p:pic>
        <p:nvPicPr>
          <p:cNvPr id="23560" name="Picture 8" descr="Σχετική εικόνα">
            <a:hlinkClick r:id="rId6"/>
          </p:cNvPr>
          <p:cNvPicPr>
            <a:picLocks noChangeAspect="1" noChangeArrowheads="1"/>
          </p:cNvPicPr>
          <p:nvPr/>
        </p:nvPicPr>
        <p:blipFill>
          <a:blip r:embed="rId7" cstate="print"/>
          <a:srcRect/>
          <a:stretch>
            <a:fillRect/>
          </a:stretch>
        </p:blipFill>
        <p:spPr bwMode="auto">
          <a:xfrm>
            <a:off x="5580112" y="1628800"/>
            <a:ext cx="2664296" cy="3744416"/>
          </a:xfrm>
          <a:prstGeom prst="rect">
            <a:avLst/>
          </a:prstGeom>
          <a:noFill/>
        </p:spPr>
      </p:pic>
      <p:sp>
        <p:nvSpPr>
          <p:cNvPr id="8" name="7 - TextBox"/>
          <p:cNvSpPr txBox="1"/>
          <p:nvPr/>
        </p:nvSpPr>
        <p:spPr>
          <a:xfrm>
            <a:off x="539552" y="5517232"/>
            <a:ext cx="7848872" cy="1015663"/>
          </a:xfrm>
          <a:prstGeom prst="rect">
            <a:avLst/>
          </a:prstGeom>
          <a:noFill/>
        </p:spPr>
        <p:txBody>
          <a:bodyPr wrap="square" rtlCol="0">
            <a:spAutoFit/>
          </a:bodyPr>
          <a:lstStyle/>
          <a:p>
            <a:r>
              <a:rPr lang="en-US" sz="2000" dirty="0" smtClean="0"/>
              <a:t>H </a:t>
            </a:r>
            <a:r>
              <a:rPr lang="el-GR" sz="2000" dirty="0" smtClean="0"/>
              <a:t>αύξηση της </a:t>
            </a:r>
            <a:r>
              <a:rPr lang="en-US" sz="2000" dirty="0" smtClean="0"/>
              <a:t>GH</a:t>
            </a:r>
            <a:r>
              <a:rPr lang="el-GR" sz="2000" dirty="0" smtClean="0"/>
              <a:t>, λόγω αδενώματος, έγινε </a:t>
            </a:r>
            <a:r>
              <a:rPr lang="el-GR" sz="2000" dirty="0" smtClean="0">
                <a:solidFill>
                  <a:srgbClr val="C00000"/>
                </a:solidFill>
              </a:rPr>
              <a:t>πριν τον σχηματισμό </a:t>
            </a:r>
            <a:r>
              <a:rPr lang="el-GR" sz="2000" dirty="0" smtClean="0"/>
              <a:t>της επίφυσης των μακριών οστών. Εάν γίνει έγκαιρα η διάγνωση το αδένωμα αφαιρείται.</a:t>
            </a:r>
            <a:endParaRPr lang="el-GR"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Παθήσεις της</a:t>
            </a:r>
            <a:r>
              <a:rPr lang="en-US" b="1" dirty="0" smtClean="0">
                <a:solidFill>
                  <a:srgbClr val="C00000"/>
                </a:solidFill>
              </a:rPr>
              <a:t> </a:t>
            </a:r>
            <a:r>
              <a:rPr lang="el-GR" b="1" dirty="0" smtClean="0">
                <a:solidFill>
                  <a:srgbClr val="C00000"/>
                </a:solidFill>
              </a:rPr>
              <a:t>πρόσθιας υπόφυσης. </a:t>
            </a:r>
            <a:br>
              <a:rPr lang="el-GR" b="1" dirty="0" smtClean="0">
                <a:solidFill>
                  <a:srgbClr val="C00000"/>
                </a:solidFill>
              </a:rPr>
            </a:br>
            <a:r>
              <a:rPr lang="en-US" b="1" dirty="0" smtClean="0">
                <a:solidFill>
                  <a:srgbClr val="C00000"/>
                </a:solidFill>
              </a:rPr>
              <a:t>O </a:t>
            </a:r>
            <a:r>
              <a:rPr lang="el-GR" b="1" dirty="0" smtClean="0">
                <a:solidFill>
                  <a:srgbClr val="C00000"/>
                </a:solidFill>
              </a:rPr>
              <a:t>νανισμός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pic>
        <p:nvPicPr>
          <p:cNvPr id="26626" name="Picture 2" descr="Αποτέλεσμα εικόνας για NANISM"/>
          <p:cNvPicPr>
            <a:picLocks noChangeAspect="1" noChangeArrowheads="1"/>
          </p:cNvPicPr>
          <p:nvPr/>
        </p:nvPicPr>
        <p:blipFill>
          <a:blip r:embed="rId2" cstate="print"/>
          <a:srcRect/>
          <a:stretch>
            <a:fillRect/>
          </a:stretch>
        </p:blipFill>
        <p:spPr bwMode="auto">
          <a:xfrm>
            <a:off x="539552" y="2204864"/>
            <a:ext cx="2514600" cy="1819276"/>
          </a:xfrm>
          <a:prstGeom prst="rect">
            <a:avLst/>
          </a:prstGeom>
          <a:noFill/>
        </p:spPr>
      </p:pic>
      <p:pic>
        <p:nvPicPr>
          <p:cNvPr id="26628" name="Picture 4" descr="http://bp0.blogger.com/_1J3-AmThybc/R1j3Xg4wd6I/AAAAAAAABiw/pOFsbAHK8og/s320/3.jpg">
            <a:hlinkClick r:id="rId3"/>
          </p:cNvPr>
          <p:cNvPicPr>
            <a:picLocks noChangeAspect="1" noChangeArrowheads="1"/>
          </p:cNvPicPr>
          <p:nvPr/>
        </p:nvPicPr>
        <p:blipFill>
          <a:blip r:embed="rId4" cstate="print"/>
          <a:srcRect/>
          <a:stretch>
            <a:fillRect/>
          </a:stretch>
        </p:blipFill>
        <p:spPr bwMode="auto">
          <a:xfrm>
            <a:off x="3419872" y="1700808"/>
            <a:ext cx="1924050" cy="3048001"/>
          </a:xfrm>
          <a:prstGeom prst="rect">
            <a:avLst/>
          </a:prstGeom>
          <a:noFill/>
        </p:spPr>
      </p:pic>
      <p:pic>
        <p:nvPicPr>
          <p:cNvPr id="26630" name="Picture 6" descr="Αποτέλεσμα εικόνας για NANISM"/>
          <p:cNvPicPr>
            <a:picLocks noChangeAspect="1" noChangeArrowheads="1"/>
          </p:cNvPicPr>
          <p:nvPr/>
        </p:nvPicPr>
        <p:blipFill>
          <a:blip r:embed="rId5" cstate="print"/>
          <a:srcRect/>
          <a:stretch>
            <a:fillRect/>
          </a:stretch>
        </p:blipFill>
        <p:spPr bwMode="auto">
          <a:xfrm>
            <a:off x="5436096" y="2564904"/>
            <a:ext cx="3312368" cy="1728192"/>
          </a:xfrm>
          <a:prstGeom prst="rect">
            <a:avLst/>
          </a:prstGeom>
          <a:noFill/>
        </p:spPr>
      </p:pic>
      <p:sp>
        <p:nvSpPr>
          <p:cNvPr id="8" name="7 - TextBox"/>
          <p:cNvSpPr txBox="1"/>
          <p:nvPr/>
        </p:nvSpPr>
        <p:spPr>
          <a:xfrm>
            <a:off x="539552" y="5085184"/>
            <a:ext cx="7848872" cy="830997"/>
          </a:xfrm>
          <a:prstGeom prst="rect">
            <a:avLst/>
          </a:prstGeom>
          <a:noFill/>
        </p:spPr>
        <p:txBody>
          <a:bodyPr wrap="square" rtlCol="0">
            <a:spAutoFit/>
          </a:bodyPr>
          <a:lstStyle/>
          <a:p>
            <a:r>
              <a:rPr lang="el-GR" sz="2400" dirty="0" smtClean="0"/>
              <a:t>Στον νανισμό υπάρχει αντίθετα μείωση της παραγωγής </a:t>
            </a:r>
            <a:r>
              <a:rPr lang="en-US" sz="2400" dirty="0" smtClean="0"/>
              <a:t>GH.</a:t>
            </a:r>
            <a:r>
              <a:rPr lang="el-GR" sz="2400" dirty="0" smtClean="0"/>
              <a:t> Μόλις γίνει η διάγνωση χορηγείται ινσουλίνη.</a:t>
            </a:r>
            <a:endParaRPr lang="el-G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Ο </a:t>
            </a:r>
            <a:r>
              <a:rPr lang="el-GR" sz="4000" b="1" dirty="0" err="1" smtClean="0">
                <a:solidFill>
                  <a:srgbClr val="C00000"/>
                </a:solidFill>
              </a:rPr>
              <a:t>υποφυσισμός</a:t>
            </a:r>
            <a:r>
              <a:rPr lang="en-US" sz="4000" b="1" dirty="0" smtClean="0">
                <a:solidFill>
                  <a:srgbClr val="C00000"/>
                </a:solidFill>
              </a:rPr>
              <a:t> </a:t>
            </a:r>
            <a:r>
              <a:rPr lang="en-US" sz="3600" dirty="0" smtClean="0">
                <a:solidFill>
                  <a:srgbClr val="C00000"/>
                </a:solidFill>
              </a:rPr>
              <a:t>(1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
        <p:nvSpPr>
          <p:cNvPr id="5" name="4 - TextBox"/>
          <p:cNvSpPr txBox="1"/>
          <p:nvPr/>
        </p:nvSpPr>
        <p:spPr>
          <a:xfrm>
            <a:off x="395536" y="1340768"/>
            <a:ext cx="8352928" cy="1631216"/>
          </a:xfrm>
          <a:prstGeom prst="rect">
            <a:avLst/>
          </a:prstGeom>
          <a:noFill/>
        </p:spPr>
        <p:txBody>
          <a:bodyPr wrap="square" rtlCol="0">
            <a:spAutoFit/>
          </a:bodyPr>
          <a:lstStyle/>
          <a:p>
            <a:r>
              <a:rPr lang="el-GR" sz="2000" dirty="0" smtClean="0"/>
              <a:t>Πολλά αίτια μπορούν να προκαλέσουν </a:t>
            </a:r>
            <a:r>
              <a:rPr lang="el-GR" sz="2000" dirty="0" err="1" smtClean="0"/>
              <a:t>υποφυσισμό</a:t>
            </a:r>
            <a:r>
              <a:rPr lang="el-GR" sz="2000" dirty="0" smtClean="0"/>
              <a:t> είτε </a:t>
            </a:r>
            <a:r>
              <a:rPr lang="el-GR" sz="2000" dirty="0" smtClean="0">
                <a:solidFill>
                  <a:srgbClr val="C00000"/>
                </a:solidFill>
              </a:rPr>
              <a:t>απευθείας</a:t>
            </a:r>
            <a:r>
              <a:rPr lang="el-GR" sz="2000" dirty="0" smtClean="0"/>
              <a:t> είτε </a:t>
            </a:r>
            <a:r>
              <a:rPr lang="el-GR" sz="2000" dirty="0" smtClean="0">
                <a:solidFill>
                  <a:srgbClr val="C00000"/>
                </a:solidFill>
              </a:rPr>
              <a:t>μέσω επίδρασης στον υποθάλαμο</a:t>
            </a:r>
            <a:r>
              <a:rPr lang="el-GR" sz="2000" dirty="0" smtClean="0"/>
              <a:t>. Η πιο συνηθισμένη αιτία είναι ο υποφυσιακός όγκος. </a:t>
            </a:r>
          </a:p>
          <a:p>
            <a:r>
              <a:rPr lang="el-GR" sz="2000" dirty="0" smtClean="0"/>
              <a:t>Η ανεπάρκεια μπορεί να είναι ολική (</a:t>
            </a:r>
            <a:r>
              <a:rPr lang="el-GR" sz="2000" dirty="0" err="1" smtClean="0">
                <a:solidFill>
                  <a:srgbClr val="C00000"/>
                </a:solidFill>
              </a:rPr>
              <a:t>πανυποφυσισμός</a:t>
            </a:r>
            <a:r>
              <a:rPr lang="el-GR" sz="2000" dirty="0" smtClean="0"/>
              <a:t>) ή μερική (ορισμένων ορμονών της υπόφυσης).</a:t>
            </a:r>
            <a:endParaRPr lang="el-GR" sz="2000" dirty="0"/>
          </a:p>
        </p:txBody>
      </p:sp>
      <p:graphicFrame>
        <p:nvGraphicFramePr>
          <p:cNvPr id="6" name="5 - Πίνακας"/>
          <p:cNvGraphicFramePr>
            <a:graphicFrameLocks noGrp="1"/>
          </p:cNvGraphicFramePr>
          <p:nvPr/>
        </p:nvGraphicFramePr>
        <p:xfrm>
          <a:off x="1115616" y="2996952"/>
          <a:ext cx="7416824" cy="3672840"/>
        </p:xfrm>
        <a:graphic>
          <a:graphicData uri="http://schemas.openxmlformats.org/drawingml/2006/table">
            <a:tbl>
              <a:tblPr firstRow="1" bandRow="1">
                <a:tableStyleId>{5C22544A-7EE6-4342-B048-85BDC9FD1C3A}</a:tableStyleId>
              </a:tblPr>
              <a:tblGrid>
                <a:gridCol w="2304256"/>
                <a:gridCol w="5112568"/>
              </a:tblGrid>
              <a:tr h="370840">
                <a:tc>
                  <a:txBody>
                    <a:bodyPr/>
                    <a:lstStyle/>
                    <a:p>
                      <a:r>
                        <a:rPr lang="el-GR" dirty="0" smtClean="0"/>
                        <a:t>Αίτια</a:t>
                      </a:r>
                      <a:endParaRPr lang="el-GR" dirty="0"/>
                    </a:p>
                  </a:txBody>
                  <a:tcPr/>
                </a:tc>
                <a:tc>
                  <a:txBody>
                    <a:bodyPr/>
                    <a:lstStyle/>
                    <a:p>
                      <a:r>
                        <a:rPr lang="el-GR" dirty="0" smtClean="0"/>
                        <a:t>Παραδείγματα</a:t>
                      </a:r>
                      <a:endParaRPr lang="el-GR" dirty="0"/>
                    </a:p>
                  </a:txBody>
                  <a:tcPr/>
                </a:tc>
              </a:tr>
              <a:tr h="370840">
                <a:tc>
                  <a:txBody>
                    <a:bodyPr/>
                    <a:lstStyle/>
                    <a:p>
                      <a:r>
                        <a:rPr lang="el-GR" dirty="0" smtClean="0"/>
                        <a:t>Όγκοι</a:t>
                      </a:r>
                      <a:endParaRPr lang="el-GR" dirty="0"/>
                    </a:p>
                  </a:txBody>
                  <a:tcPr/>
                </a:tc>
                <a:tc>
                  <a:txBody>
                    <a:bodyPr/>
                    <a:lstStyle/>
                    <a:p>
                      <a:r>
                        <a:rPr lang="el-GR" dirty="0" smtClean="0"/>
                        <a:t>Υποφυσιακό αδένωμα,</a:t>
                      </a:r>
                      <a:r>
                        <a:rPr lang="el-GR" baseline="0" dirty="0" smtClean="0"/>
                        <a:t> </a:t>
                      </a:r>
                      <a:r>
                        <a:rPr lang="el-GR" baseline="0" dirty="0" err="1" smtClean="0"/>
                        <a:t>κρανιοφαρυγγίωμα</a:t>
                      </a:r>
                      <a:r>
                        <a:rPr lang="el-GR" baseline="0" dirty="0" smtClean="0"/>
                        <a:t>, εγκεφαλικοί όγκοι</a:t>
                      </a:r>
                      <a:endParaRPr lang="el-GR" dirty="0"/>
                    </a:p>
                  </a:txBody>
                  <a:tcPr/>
                </a:tc>
              </a:tr>
              <a:tr h="370840">
                <a:tc>
                  <a:txBody>
                    <a:bodyPr/>
                    <a:lstStyle/>
                    <a:p>
                      <a:r>
                        <a:rPr lang="el-GR" dirty="0" smtClean="0"/>
                        <a:t>Τραύμα, μυϊκή ασθένεια</a:t>
                      </a:r>
                      <a:endParaRPr lang="el-GR" dirty="0"/>
                    </a:p>
                  </a:txBody>
                  <a:tcPr/>
                </a:tc>
                <a:tc>
                  <a:txBody>
                    <a:bodyPr/>
                    <a:lstStyle/>
                    <a:p>
                      <a:r>
                        <a:rPr lang="el-GR" dirty="0" smtClean="0"/>
                        <a:t>Σοβαρή υπόταση,</a:t>
                      </a:r>
                      <a:r>
                        <a:rPr lang="el-GR" baseline="0" dirty="0" smtClean="0"/>
                        <a:t> κρανιακή αρτηρίτιδα, έμφραγμα σε </a:t>
                      </a:r>
                      <a:r>
                        <a:rPr lang="el-GR" baseline="0" dirty="0" err="1" smtClean="0"/>
                        <a:t>προυπάρχων</a:t>
                      </a:r>
                      <a:r>
                        <a:rPr lang="el-GR" baseline="0" dirty="0" smtClean="0"/>
                        <a:t> όγκο, νέκρωση μετά τον τοκετό</a:t>
                      </a:r>
                      <a:endParaRPr lang="el-GR" dirty="0"/>
                    </a:p>
                  </a:txBody>
                  <a:tcPr/>
                </a:tc>
              </a:tr>
              <a:tr h="370840">
                <a:tc>
                  <a:txBody>
                    <a:bodyPr/>
                    <a:lstStyle/>
                    <a:p>
                      <a:r>
                        <a:rPr lang="el-GR" dirty="0" smtClean="0"/>
                        <a:t>Μόλυνση</a:t>
                      </a:r>
                      <a:endParaRPr lang="el-GR" dirty="0"/>
                    </a:p>
                  </a:txBody>
                  <a:tcPr/>
                </a:tc>
                <a:tc>
                  <a:txBody>
                    <a:bodyPr/>
                    <a:lstStyle/>
                    <a:p>
                      <a:r>
                        <a:rPr lang="el-GR" dirty="0" smtClean="0"/>
                        <a:t>Μηνιγγίτιδα, φυματώδης</a:t>
                      </a:r>
                      <a:endParaRPr lang="el-GR" dirty="0"/>
                    </a:p>
                  </a:txBody>
                  <a:tcPr/>
                </a:tc>
              </a:tr>
              <a:tr h="370840">
                <a:tc>
                  <a:txBody>
                    <a:bodyPr/>
                    <a:lstStyle/>
                    <a:p>
                      <a:r>
                        <a:rPr lang="el-GR" dirty="0" err="1" smtClean="0"/>
                        <a:t>Ιατρογενής</a:t>
                      </a:r>
                      <a:endParaRPr lang="el-GR" dirty="0"/>
                    </a:p>
                  </a:txBody>
                  <a:tcPr/>
                </a:tc>
                <a:tc>
                  <a:txBody>
                    <a:bodyPr/>
                    <a:lstStyle/>
                    <a:p>
                      <a:r>
                        <a:rPr lang="el-GR" dirty="0" smtClean="0"/>
                        <a:t>Εγχείρηση</a:t>
                      </a:r>
                      <a:r>
                        <a:rPr lang="el-GR" baseline="0" dirty="0" smtClean="0"/>
                        <a:t> ακτινοθεραπεία</a:t>
                      </a:r>
                      <a:endParaRPr lang="el-GR" dirty="0"/>
                    </a:p>
                  </a:txBody>
                  <a:tcPr/>
                </a:tc>
              </a:tr>
              <a:tr h="370840">
                <a:tc>
                  <a:txBody>
                    <a:bodyPr/>
                    <a:lstStyle/>
                    <a:p>
                      <a:r>
                        <a:rPr lang="el-GR" dirty="0" smtClean="0"/>
                        <a:t>Υποθαλάμιες</a:t>
                      </a:r>
                      <a:endParaRPr lang="el-GR" dirty="0"/>
                    </a:p>
                  </a:txBody>
                  <a:tcPr/>
                </a:tc>
                <a:tc>
                  <a:txBody>
                    <a:bodyPr/>
                    <a:lstStyle/>
                    <a:p>
                      <a:r>
                        <a:rPr lang="el-GR" dirty="0" smtClean="0"/>
                        <a:t>Όγκοι, λειτουργικές</a:t>
                      </a:r>
                      <a:r>
                        <a:rPr lang="el-GR" baseline="0" dirty="0" smtClean="0"/>
                        <a:t> διαταραχές (ασιτία, νευρική ανορεξία), σύνδρομο </a:t>
                      </a:r>
                      <a:r>
                        <a:rPr lang="en-US" baseline="0" dirty="0" smtClean="0"/>
                        <a:t>Cushing</a:t>
                      </a:r>
                      <a:endParaRPr lang="el-GR" dirty="0"/>
                    </a:p>
                  </a:txBody>
                  <a:tcPr/>
                </a:tc>
              </a:tr>
              <a:tr h="370840">
                <a:tc>
                  <a:txBody>
                    <a:bodyPr/>
                    <a:lstStyle/>
                    <a:p>
                      <a:r>
                        <a:rPr lang="el-GR" dirty="0" err="1" smtClean="0"/>
                        <a:t>Κοκκιωματώδης</a:t>
                      </a:r>
                      <a:r>
                        <a:rPr lang="el-GR" dirty="0" smtClean="0"/>
                        <a:t> ασθένεια</a:t>
                      </a:r>
                      <a:endParaRPr lang="el-GR" dirty="0"/>
                    </a:p>
                  </a:txBody>
                  <a:tcPr/>
                </a:tc>
                <a:tc>
                  <a:txBody>
                    <a:bodyPr/>
                    <a:lstStyle/>
                    <a:p>
                      <a:r>
                        <a:rPr lang="el-GR" dirty="0" err="1" smtClean="0"/>
                        <a:t>Σαρκοείδωση</a:t>
                      </a:r>
                      <a:endParaRPr lang="el-GR" dirty="0"/>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Ο </a:t>
            </a:r>
            <a:r>
              <a:rPr lang="el-GR" sz="4000" b="1" dirty="0" err="1" smtClean="0">
                <a:solidFill>
                  <a:srgbClr val="C00000"/>
                </a:solidFill>
              </a:rPr>
              <a:t>υποφυσισμός</a:t>
            </a:r>
            <a:r>
              <a:rPr lang="en-US" sz="4000" b="1" dirty="0" smtClean="0">
                <a:solidFill>
                  <a:srgbClr val="C00000"/>
                </a:solidFill>
              </a:rPr>
              <a:t> </a:t>
            </a:r>
            <a:r>
              <a:rPr lang="en-US" sz="3600" dirty="0" smtClean="0">
                <a:solidFill>
                  <a:srgbClr val="C00000"/>
                </a:solidFill>
              </a:rPr>
              <a:t>(</a:t>
            </a:r>
            <a:r>
              <a:rPr lang="el-GR" sz="3600" dirty="0" smtClean="0">
                <a:solidFill>
                  <a:srgbClr val="C00000"/>
                </a:solidFill>
              </a:rPr>
              <a:t>2</a:t>
            </a:r>
            <a:r>
              <a:rPr lang="en-US" sz="3600" dirty="0" smtClean="0">
                <a:solidFill>
                  <a:srgbClr val="C00000"/>
                </a:solidFill>
              </a:rPr>
              <a:t>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
        <p:nvSpPr>
          <p:cNvPr id="5" name="4 - TextBox"/>
          <p:cNvSpPr txBox="1"/>
          <p:nvPr/>
        </p:nvSpPr>
        <p:spPr>
          <a:xfrm>
            <a:off x="395536" y="1340768"/>
            <a:ext cx="8352928" cy="4832092"/>
          </a:xfrm>
          <a:prstGeom prst="rect">
            <a:avLst/>
          </a:prstGeom>
          <a:noFill/>
        </p:spPr>
        <p:txBody>
          <a:bodyPr wrap="square" rtlCol="0">
            <a:spAutoFit/>
          </a:bodyPr>
          <a:lstStyle/>
          <a:p>
            <a:r>
              <a:rPr lang="el-GR" sz="2200" dirty="0" smtClean="0"/>
              <a:t>Οι υποφυσιακοί όγκοι είναι συνήθως είτε μη λειτουργικοί είτε εκκρίνουν μόνο μία ορμόνη. Άλλες φορές προκαλούν την μείωση των υπολοίπων ορμονών.</a:t>
            </a:r>
          </a:p>
          <a:p>
            <a:endParaRPr lang="en-US" sz="2200" dirty="0" smtClean="0"/>
          </a:p>
          <a:p>
            <a:r>
              <a:rPr lang="el-GR" sz="2200" dirty="0" smtClean="0"/>
              <a:t>Τα πιο κοινά αδενώματα είναι</a:t>
            </a:r>
            <a:r>
              <a:rPr lang="en-US" sz="2200" dirty="0" smtClean="0"/>
              <a:t>:</a:t>
            </a:r>
          </a:p>
          <a:p>
            <a:pPr marL="630238" indent="-274638">
              <a:buFont typeface="Arial" pitchFamily="34" charset="0"/>
              <a:buChar char="•"/>
            </a:pPr>
            <a:r>
              <a:rPr lang="en-US" sz="2200" dirty="0" smtClean="0"/>
              <a:t>M</a:t>
            </a:r>
            <a:r>
              <a:rPr lang="el-GR" sz="2200" dirty="0" smtClean="0"/>
              <a:t>η λειτουργικοί</a:t>
            </a:r>
          </a:p>
          <a:p>
            <a:pPr marL="630238" indent="-274638">
              <a:buFont typeface="Arial" pitchFamily="34" charset="0"/>
              <a:buChar char="•"/>
            </a:pPr>
            <a:r>
              <a:rPr lang="el-GR" sz="2200" dirty="0" err="1" smtClean="0"/>
              <a:t>Προλακτίνωμα</a:t>
            </a:r>
            <a:endParaRPr lang="el-GR" sz="2200" dirty="0" smtClean="0"/>
          </a:p>
          <a:p>
            <a:pPr marL="630238" indent="-274638">
              <a:buFont typeface="Arial" pitchFamily="34" charset="0"/>
              <a:buChar char="•"/>
            </a:pPr>
            <a:r>
              <a:rPr lang="el-GR" sz="2200" dirty="0" smtClean="0"/>
              <a:t>Έκκριση </a:t>
            </a:r>
            <a:r>
              <a:rPr lang="en-US" sz="2200" dirty="0" smtClean="0"/>
              <a:t>GH</a:t>
            </a:r>
          </a:p>
          <a:p>
            <a:pPr marL="630238" indent="-274638">
              <a:buFont typeface="Arial" pitchFamily="34" charset="0"/>
              <a:buChar char="•"/>
            </a:pPr>
            <a:r>
              <a:rPr lang="el-GR" sz="2200" dirty="0" smtClean="0"/>
              <a:t>Έκκριση </a:t>
            </a:r>
            <a:r>
              <a:rPr lang="en-US" sz="2200" dirty="0" smtClean="0"/>
              <a:t>ACTH</a:t>
            </a:r>
            <a:endParaRPr lang="el-GR" sz="2200" dirty="0" smtClean="0"/>
          </a:p>
          <a:p>
            <a:pPr marL="630238" indent="-274638">
              <a:buFont typeface="Arial" pitchFamily="34" charset="0"/>
              <a:buChar char="•"/>
            </a:pPr>
            <a:r>
              <a:rPr lang="el-GR" sz="2200" dirty="0" smtClean="0"/>
              <a:t>Έκκριση </a:t>
            </a:r>
            <a:r>
              <a:rPr lang="en-US" sz="2200" dirty="0" smtClean="0"/>
              <a:t>TSH</a:t>
            </a:r>
          </a:p>
          <a:p>
            <a:pPr marL="630238" indent="-274638">
              <a:buFont typeface="Arial" pitchFamily="34" charset="0"/>
              <a:buChar char="•"/>
            </a:pPr>
            <a:r>
              <a:rPr lang="el-GR" sz="2200" dirty="0" smtClean="0"/>
              <a:t>Έκκριση </a:t>
            </a:r>
            <a:r>
              <a:rPr lang="en-US" sz="2200" dirty="0" smtClean="0"/>
              <a:t>LH/FSH</a:t>
            </a:r>
          </a:p>
          <a:p>
            <a:pPr marL="630238" indent="-274638">
              <a:buFont typeface="Arial" pitchFamily="34" charset="0"/>
              <a:buChar char="•"/>
            </a:pPr>
            <a:endParaRPr lang="en-US" sz="2200" dirty="0" smtClean="0"/>
          </a:p>
          <a:p>
            <a:r>
              <a:rPr lang="en-US" sz="2200" dirty="0" smtClean="0"/>
              <a:t>A</a:t>
            </a:r>
            <a:r>
              <a:rPr lang="el-GR" sz="2200" dirty="0" err="1" smtClean="0"/>
              <a:t>νάλογα</a:t>
            </a:r>
            <a:r>
              <a:rPr lang="el-GR" sz="2200" dirty="0" smtClean="0"/>
              <a:t> με την ορμόνη που </a:t>
            </a:r>
            <a:r>
              <a:rPr lang="el-GR" sz="2200" dirty="0" err="1" smtClean="0"/>
              <a:t>υπερπαράγεται</a:t>
            </a:r>
            <a:r>
              <a:rPr lang="el-GR" sz="2200" dirty="0" smtClean="0"/>
              <a:t> εμφανίζονται και τα ακόλουθα συμπτώματα.</a:t>
            </a:r>
            <a:endParaRPr lang="el-GR"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Ο </a:t>
            </a:r>
            <a:r>
              <a:rPr lang="el-GR" sz="4000" b="1" dirty="0" err="1" smtClean="0">
                <a:solidFill>
                  <a:srgbClr val="C00000"/>
                </a:solidFill>
              </a:rPr>
              <a:t>υποφυσισμός</a:t>
            </a:r>
            <a:r>
              <a:rPr lang="en-US" sz="4000" b="1" dirty="0" smtClean="0">
                <a:solidFill>
                  <a:srgbClr val="C00000"/>
                </a:solidFill>
              </a:rPr>
              <a:t> </a:t>
            </a:r>
            <a:r>
              <a:rPr lang="en-US" sz="3600" dirty="0" smtClean="0">
                <a:solidFill>
                  <a:srgbClr val="C00000"/>
                </a:solidFill>
              </a:rPr>
              <a:t>(</a:t>
            </a:r>
            <a:r>
              <a:rPr lang="el-GR" sz="3600" dirty="0" smtClean="0">
                <a:solidFill>
                  <a:srgbClr val="C00000"/>
                </a:solidFill>
              </a:rPr>
              <a:t>3</a:t>
            </a:r>
            <a:r>
              <a:rPr lang="en-US" sz="3600" dirty="0" smtClean="0">
                <a:solidFill>
                  <a:srgbClr val="C00000"/>
                </a:solidFill>
              </a:rPr>
              <a:t> </a:t>
            </a:r>
            <a:r>
              <a:rPr lang="el-GR" sz="3600" dirty="0" smtClean="0">
                <a:solidFill>
                  <a:srgbClr val="C00000"/>
                </a:solidFill>
              </a:rPr>
              <a:t>από 3)</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
        <p:nvSpPr>
          <p:cNvPr id="5" name="4 - TextBox"/>
          <p:cNvSpPr txBox="1"/>
          <p:nvPr/>
        </p:nvSpPr>
        <p:spPr>
          <a:xfrm>
            <a:off x="395536" y="1340768"/>
            <a:ext cx="8352928" cy="430887"/>
          </a:xfrm>
          <a:prstGeom prst="rect">
            <a:avLst/>
          </a:prstGeom>
          <a:noFill/>
        </p:spPr>
        <p:txBody>
          <a:bodyPr wrap="square" rtlCol="0">
            <a:spAutoFit/>
          </a:bodyPr>
          <a:lstStyle/>
          <a:p>
            <a:r>
              <a:rPr lang="el-GR" sz="2200" dirty="0" smtClean="0"/>
              <a:t>Η αντικατάσταση ορμονών στον </a:t>
            </a:r>
            <a:r>
              <a:rPr lang="el-GR" sz="2200" dirty="0" err="1" smtClean="0"/>
              <a:t>υποφυσισμό</a:t>
            </a:r>
            <a:r>
              <a:rPr lang="el-GR" sz="2200" dirty="0" smtClean="0"/>
              <a:t>.</a:t>
            </a:r>
            <a:endParaRPr lang="el-GR" sz="2200" dirty="0"/>
          </a:p>
        </p:txBody>
      </p:sp>
      <p:graphicFrame>
        <p:nvGraphicFramePr>
          <p:cNvPr id="6" name="5 - Πίνακας"/>
          <p:cNvGraphicFramePr>
            <a:graphicFrameLocks noGrp="1"/>
          </p:cNvGraphicFramePr>
          <p:nvPr/>
        </p:nvGraphicFramePr>
        <p:xfrm>
          <a:off x="1331640" y="2060848"/>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dirty="0" smtClean="0"/>
                        <a:t>Υποφυσιακή</a:t>
                      </a:r>
                      <a:r>
                        <a:rPr lang="el-GR" baseline="0" dirty="0" smtClean="0"/>
                        <a:t> ανεπάρκεια</a:t>
                      </a:r>
                      <a:endParaRPr lang="el-GR" dirty="0"/>
                    </a:p>
                  </a:txBody>
                  <a:tcPr/>
                </a:tc>
                <a:tc>
                  <a:txBody>
                    <a:bodyPr/>
                    <a:lstStyle/>
                    <a:p>
                      <a:r>
                        <a:rPr lang="el-GR" dirty="0" smtClean="0"/>
                        <a:t>Ορμονική αντικατάσταση</a:t>
                      </a:r>
                      <a:endParaRPr lang="el-GR" dirty="0"/>
                    </a:p>
                  </a:txBody>
                  <a:tcPr/>
                </a:tc>
              </a:tr>
              <a:tr h="370840">
                <a:tc>
                  <a:txBody>
                    <a:bodyPr/>
                    <a:lstStyle/>
                    <a:p>
                      <a:r>
                        <a:rPr lang="en-US" dirty="0" smtClean="0"/>
                        <a:t>ACTH</a:t>
                      </a:r>
                      <a:endParaRPr lang="el-GR" dirty="0"/>
                    </a:p>
                  </a:txBody>
                  <a:tcPr/>
                </a:tc>
                <a:tc>
                  <a:txBody>
                    <a:bodyPr/>
                    <a:lstStyle/>
                    <a:p>
                      <a:r>
                        <a:rPr lang="el-GR" dirty="0" err="1" smtClean="0"/>
                        <a:t>Υδροκορτιζόνη</a:t>
                      </a:r>
                      <a:endParaRPr lang="el-GR" dirty="0"/>
                    </a:p>
                  </a:txBody>
                  <a:tcPr/>
                </a:tc>
              </a:tr>
              <a:tr h="370840">
                <a:tc>
                  <a:txBody>
                    <a:bodyPr/>
                    <a:lstStyle/>
                    <a:p>
                      <a:r>
                        <a:rPr lang="en-US" dirty="0" smtClean="0"/>
                        <a:t>TSH</a:t>
                      </a:r>
                      <a:endParaRPr lang="el-GR" dirty="0"/>
                    </a:p>
                  </a:txBody>
                  <a:tcPr/>
                </a:tc>
                <a:tc>
                  <a:txBody>
                    <a:bodyPr/>
                    <a:lstStyle/>
                    <a:p>
                      <a:r>
                        <a:rPr lang="el-GR" dirty="0" smtClean="0"/>
                        <a:t>Θυροξίνη</a:t>
                      </a:r>
                      <a:endParaRPr lang="el-GR" dirty="0"/>
                    </a:p>
                  </a:txBody>
                  <a:tcPr/>
                </a:tc>
              </a:tr>
              <a:tr h="370840">
                <a:tc>
                  <a:txBody>
                    <a:bodyPr/>
                    <a:lstStyle/>
                    <a:p>
                      <a:r>
                        <a:rPr lang="en-US" dirty="0" smtClean="0"/>
                        <a:t>LH/FSH </a:t>
                      </a:r>
                      <a:r>
                        <a:rPr lang="el-GR" dirty="0" smtClean="0"/>
                        <a:t>άνδρες</a:t>
                      </a:r>
                      <a:endParaRPr lang="el-GR" dirty="0"/>
                    </a:p>
                  </a:txBody>
                  <a:tcPr/>
                </a:tc>
                <a:tc>
                  <a:txBody>
                    <a:bodyPr/>
                    <a:lstStyle/>
                    <a:p>
                      <a:r>
                        <a:rPr lang="el-GR" dirty="0" smtClean="0"/>
                        <a:t>Τεστοστερόνη</a:t>
                      </a:r>
                      <a:endParaRPr lang="el-GR" dirty="0"/>
                    </a:p>
                  </a:txBody>
                  <a:tcPr/>
                </a:tc>
              </a:tr>
              <a:tr h="370840">
                <a:tc>
                  <a:txBody>
                    <a:bodyPr/>
                    <a:lstStyle/>
                    <a:p>
                      <a:r>
                        <a:rPr lang="en-US" dirty="0" smtClean="0"/>
                        <a:t>LH/FSH </a:t>
                      </a:r>
                      <a:r>
                        <a:rPr lang="el-GR" dirty="0" smtClean="0"/>
                        <a:t>γυναίκες</a:t>
                      </a:r>
                      <a:endParaRPr lang="el-GR" dirty="0"/>
                    </a:p>
                  </a:txBody>
                  <a:tcPr/>
                </a:tc>
                <a:tc>
                  <a:txBody>
                    <a:bodyPr/>
                    <a:lstStyle/>
                    <a:p>
                      <a:r>
                        <a:rPr lang="el-GR" dirty="0" smtClean="0"/>
                        <a:t>Οιστρογόνα</a:t>
                      </a:r>
                      <a:endParaRPr lang="el-GR" dirty="0"/>
                    </a:p>
                  </a:txBody>
                  <a:tcPr/>
                </a:tc>
              </a:tr>
              <a:tr h="370840">
                <a:tc>
                  <a:txBody>
                    <a:bodyPr/>
                    <a:lstStyle/>
                    <a:p>
                      <a:r>
                        <a:rPr lang="en-US" dirty="0" smtClean="0"/>
                        <a:t>GH</a:t>
                      </a:r>
                      <a:endParaRPr lang="el-GR" dirty="0"/>
                    </a:p>
                  </a:txBody>
                  <a:tcPr/>
                </a:tc>
                <a:tc>
                  <a:txBody>
                    <a:bodyPr/>
                    <a:lstStyle/>
                    <a:p>
                      <a:r>
                        <a:rPr lang="en-US" dirty="0" smtClean="0"/>
                        <a:t>GH</a:t>
                      </a:r>
                      <a:endParaRPr lang="el-GR" dirty="0"/>
                    </a:p>
                  </a:txBody>
                  <a:tcPr/>
                </a:tc>
              </a:tr>
              <a:tr h="370840">
                <a:tc>
                  <a:txBody>
                    <a:bodyPr/>
                    <a:lstStyle/>
                    <a:p>
                      <a:r>
                        <a:rPr lang="en-US" dirty="0" smtClean="0"/>
                        <a:t>ADH</a:t>
                      </a:r>
                      <a:endParaRPr lang="el-GR" dirty="0"/>
                    </a:p>
                  </a:txBody>
                  <a:tcPr/>
                </a:tc>
                <a:tc>
                  <a:txBody>
                    <a:bodyPr/>
                    <a:lstStyle/>
                    <a:p>
                      <a:r>
                        <a:rPr lang="en-US" dirty="0" smtClean="0"/>
                        <a:t>DDAVP</a:t>
                      </a:r>
                      <a:endParaRPr lang="el-GR" dirty="0"/>
                    </a:p>
                  </a:txBody>
                  <a:tcPr/>
                </a:tc>
              </a:tr>
              <a:tr h="370840">
                <a:tc>
                  <a:txBody>
                    <a:bodyPr/>
                    <a:lstStyle/>
                    <a:p>
                      <a:r>
                        <a:rPr lang="en-US" dirty="0" smtClean="0"/>
                        <a:t>PRL</a:t>
                      </a:r>
                      <a:endParaRPr lang="el-GR" dirty="0"/>
                    </a:p>
                  </a:txBody>
                  <a:tcPr/>
                </a:tc>
                <a:tc>
                  <a:txBody>
                    <a:bodyPr/>
                    <a:lstStyle/>
                    <a:p>
                      <a:r>
                        <a:rPr lang="el-GR" dirty="0" smtClean="0"/>
                        <a:t>Καμία δεν απαιτείται</a:t>
                      </a:r>
                      <a:endParaRPr lang="el-GR"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Πως ρυθμίζεται η λειτουργία της υπόφυσης</a:t>
            </a:r>
            <a:endParaRPr lang="el-GR"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
        <p:nvSpPr>
          <p:cNvPr id="5" name="4 - Ορθογώνιο"/>
          <p:cNvSpPr/>
          <p:nvPr/>
        </p:nvSpPr>
        <p:spPr>
          <a:xfrm>
            <a:off x="755576" y="1844824"/>
            <a:ext cx="7632848" cy="1569660"/>
          </a:xfrm>
          <a:prstGeom prst="rect">
            <a:avLst/>
          </a:prstGeom>
        </p:spPr>
        <p:txBody>
          <a:bodyPr wrap="square">
            <a:spAutoFit/>
          </a:bodyPr>
          <a:lstStyle/>
          <a:p>
            <a:r>
              <a:rPr lang="el-GR" sz="2400" dirty="0" smtClean="0"/>
              <a:t>Η λειτουργία της ρυθμίζεται τόσο από τον </a:t>
            </a:r>
            <a:r>
              <a:rPr lang="el-GR" sz="2400" b="1" dirty="0" smtClean="0">
                <a:solidFill>
                  <a:srgbClr val="C00000"/>
                </a:solidFill>
              </a:rPr>
              <a:t>υποθάλαμο </a:t>
            </a:r>
            <a:r>
              <a:rPr lang="el-GR" sz="2400" dirty="0" smtClean="0"/>
              <a:t>(έναν ξεχωριστό, υπερκείμενο ενδοκρινή αδένα που σχεδόν εφάπτεται μαζί της), όσο και από ορμόνες άλλων, </a:t>
            </a:r>
            <a:r>
              <a:rPr lang="el-GR" sz="2400" b="1" dirty="0" smtClean="0">
                <a:solidFill>
                  <a:srgbClr val="C00000"/>
                </a:solidFill>
              </a:rPr>
              <a:t>περιφερειακών ενδοκρινών αδένων</a:t>
            </a:r>
            <a:r>
              <a:rPr lang="el-GR" sz="2400" dirty="0" smtClean="0"/>
              <a:t>. </a:t>
            </a:r>
            <a:endParaRPr lang="el-G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Ο </a:t>
            </a:r>
            <a:r>
              <a:rPr lang="el-GR" sz="4000" b="1" dirty="0" err="1" smtClean="0">
                <a:solidFill>
                  <a:srgbClr val="C00000"/>
                </a:solidFill>
              </a:rPr>
              <a:t>υποφυσισμός</a:t>
            </a:r>
            <a:r>
              <a:rPr lang="en-US" sz="4000" b="1" dirty="0" smtClean="0">
                <a:solidFill>
                  <a:srgbClr val="C00000"/>
                </a:solidFill>
              </a:rPr>
              <a:t> </a:t>
            </a:r>
            <a:r>
              <a:rPr lang="en-US" sz="3600" dirty="0" smtClean="0">
                <a:solidFill>
                  <a:srgbClr val="C00000"/>
                </a:solidFill>
              </a:rPr>
              <a:t>(</a:t>
            </a:r>
            <a:r>
              <a:rPr lang="el-GR" sz="3600" dirty="0" smtClean="0">
                <a:solidFill>
                  <a:srgbClr val="C00000"/>
                </a:solidFill>
              </a:rPr>
              <a:t>2</a:t>
            </a:r>
            <a:r>
              <a:rPr lang="en-US" sz="3600" dirty="0" smtClean="0">
                <a:solidFill>
                  <a:srgbClr val="C00000"/>
                </a:solidFill>
              </a:rPr>
              <a:t> </a:t>
            </a:r>
            <a:r>
              <a:rPr lang="el-GR" sz="3600" dirty="0" smtClean="0">
                <a:solidFill>
                  <a:srgbClr val="C00000"/>
                </a:solidFill>
              </a:rPr>
              <a:t>από 2)</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sp>
        <p:nvSpPr>
          <p:cNvPr id="5" name="4 - TextBox"/>
          <p:cNvSpPr txBox="1"/>
          <p:nvPr/>
        </p:nvSpPr>
        <p:spPr>
          <a:xfrm>
            <a:off x="395536" y="1340768"/>
            <a:ext cx="8352928" cy="4493538"/>
          </a:xfrm>
          <a:prstGeom prst="rect">
            <a:avLst/>
          </a:prstGeom>
          <a:noFill/>
        </p:spPr>
        <p:txBody>
          <a:bodyPr wrap="square" rtlCol="0">
            <a:spAutoFit/>
          </a:bodyPr>
          <a:lstStyle/>
          <a:p>
            <a:r>
              <a:rPr lang="el-GR" sz="2200" dirty="0" smtClean="0"/>
              <a:t>Οι υποφυσιακοί όγκοι είναι συνήθως είτε μη λειτουργικοί είτε εκκρίνουν μόνο μία ορμόνη. Άλλες φορές προκαλούν την μείωση των υπολοίπων ορμονών.</a:t>
            </a:r>
          </a:p>
          <a:p>
            <a:endParaRPr lang="en-US" sz="2200" dirty="0" smtClean="0"/>
          </a:p>
          <a:p>
            <a:r>
              <a:rPr lang="el-GR" sz="2200" dirty="0" smtClean="0"/>
              <a:t>Τα πιο κοινά αδενώματα είναι</a:t>
            </a:r>
            <a:r>
              <a:rPr lang="en-US" sz="2200" dirty="0" smtClean="0"/>
              <a:t>:</a:t>
            </a:r>
          </a:p>
          <a:p>
            <a:pPr marL="630238" indent="-274638">
              <a:buFont typeface="Arial" pitchFamily="34" charset="0"/>
              <a:buChar char="•"/>
            </a:pPr>
            <a:r>
              <a:rPr lang="en-US" sz="2200" dirty="0" smtClean="0"/>
              <a:t>M</a:t>
            </a:r>
            <a:r>
              <a:rPr lang="el-GR" sz="2200" dirty="0" smtClean="0"/>
              <a:t>η λειτουργικοί</a:t>
            </a:r>
          </a:p>
          <a:p>
            <a:pPr marL="630238" indent="-274638">
              <a:buFont typeface="Arial" pitchFamily="34" charset="0"/>
              <a:buChar char="•"/>
            </a:pPr>
            <a:r>
              <a:rPr lang="el-GR" sz="2200" dirty="0" err="1" smtClean="0"/>
              <a:t>Προλακτίνωμα</a:t>
            </a:r>
            <a:endParaRPr lang="el-GR" sz="2200" dirty="0" smtClean="0"/>
          </a:p>
          <a:p>
            <a:pPr marL="630238" indent="-274638">
              <a:buFont typeface="Arial" pitchFamily="34" charset="0"/>
              <a:buChar char="•"/>
            </a:pPr>
            <a:r>
              <a:rPr lang="el-GR" sz="2200" dirty="0" smtClean="0"/>
              <a:t>Έκκριση </a:t>
            </a:r>
            <a:r>
              <a:rPr lang="en-US" sz="2200" dirty="0" smtClean="0"/>
              <a:t>GH</a:t>
            </a:r>
          </a:p>
          <a:p>
            <a:pPr marL="630238" indent="-274638">
              <a:buFont typeface="Arial" pitchFamily="34" charset="0"/>
              <a:buChar char="•"/>
            </a:pPr>
            <a:r>
              <a:rPr lang="el-GR" sz="2200" dirty="0" smtClean="0"/>
              <a:t>Έκκριση </a:t>
            </a:r>
            <a:r>
              <a:rPr lang="en-US" sz="2200" dirty="0" smtClean="0"/>
              <a:t>ACTH</a:t>
            </a:r>
            <a:endParaRPr lang="el-GR" sz="2200" dirty="0" smtClean="0"/>
          </a:p>
          <a:p>
            <a:pPr marL="630238" indent="-274638">
              <a:buFont typeface="Arial" pitchFamily="34" charset="0"/>
              <a:buChar char="•"/>
            </a:pPr>
            <a:r>
              <a:rPr lang="el-GR" sz="2200" dirty="0" smtClean="0"/>
              <a:t>Έκκριση </a:t>
            </a:r>
            <a:r>
              <a:rPr lang="en-US" sz="2200" dirty="0" smtClean="0"/>
              <a:t>TSH</a:t>
            </a:r>
          </a:p>
          <a:p>
            <a:pPr marL="630238" indent="-274638">
              <a:buFont typeface="Arial" pitchFamily="34" charset="0"/>
              <a:buChar char="•"/>
            </a:pPr>
            <a:r>
              <a:rPr lang="el-GR" sz="2200" dirty="0" smtClean="0"/>
              <a:t>Έκκριση </a:t>
            </a:r>
            <a:r>
              <a:rPr lang="en-US" sz="2200" dirty="0" smtClean="0"/>
              <a:t>LH/FSH</a:t>
            </a:r>
            <a:endParaRPr lang="el-GR" sz="2200" dirty="0" smtClean="0"/>
          </a:p>
          <a:p>
            <a:endParaRPr lang="en-US" sz="2200" dirty="0" smtClean="0"/>
          </a:p>
          <a:p>
            <a:endParaRPr lang="el-GR"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H </a:t>
            </a:r>
            <a:r>
              <a:rPr lang="el-GR" sz="4000" b="1" dirty="0" err="1" smtClean="0">
                <a:solidFill>
                  <a:srgbClr val="C00000"/>
                </a:solidFill>
              </a:rPr>
              <a:t>υπερπρολακτιναιμία</a:t>
            </a:r>
            <a:r>
              <a:rPr lang="el-GR" sz="4000" b="1" dirty="0" smtClean="0">
                <a:solidFill>
                  <a:srgbClr val="C00000"/>
                </a:solidFill>
              </a:rPr>
              <a:t> </a:t>
            </a:r>
            <a:r>
              <a:rPr lang="el-GR" sz="3600" dirty="0" smtClean="0">
                <a:solidFill>
                  <a:srgbClr val="C00000"/>
                </a:solidFill>
              </a:rPr>
              <a:t>(1 από 2)</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sp>
        <p:nvSpPr>
          <p:cNvPr id="5" name="4 - TextBox"/>
          <p:cNvSpPr txBox="1"/>
          <p:nvPr/>
        </p:nvSpPr>
        <p:spPr>
          <a:xfrm>
            <a:off x="755576" y="1412776"/>
            <a:ext cx="7200800" cy="1015663"/>
          </a:xfrm>
          <a:prstGeom prst="rect">
            <a:avLst/>
          </a:prstGeom>
          <a:noFill/>
        </p:spPr>
        <p:txBody>
          <a:bodyPr wrap="square" rtlCol="0">
            <a:spAutoFit/>
          </a:bodyPr>
          <a:lstStyle/>
          <a:p>
            <a:r>
              <a:rPr lang="el-GR" sz="2000" dirty="0" smtClean="0"/>
              <a:t>Όταν η [</a:t>
            </a:r>
            <a:r>
              <a:rPr lang="el-GR" sz="2000" dirty="0" err="1" smtClean="0"/>
              <a:t>προλακτίνης</a:t>
            </a:r>
            <a:r>
              <a:rPr lang="el-GR" sz="2000" dirty="0" smtClean="0"/>
              <a:t>] είναι μεγαλύτερη από την ανώτερη τιμή αναφοράς υποδεικνύεται η παρουσία </a:t>
            </a:r>
            <a:r>
              <a:rPr lang="el-GR" sz="2000" dirty="0" smtClean="0">
                <a:solidFill>
                  <a:srgbClr val="C00000"/>
                </a:solidFill>
              </a:rPr>
              <a:t>υποφυσιακού όγκου</a:t>
            </a:r>
            <a:r>
              <a:rPr lang="el-GR" sz="2000" dirty="0" smtClean="0"/>
              <a:t>.</a:t>
            </a:r>
            <a:r>
              <a:rPr lang="en-US" sz="2000" dirty="0" smtClean="0"/>
              <a:t> </a:t>
            </a:r>
            <a:r>
              <a:rPr lang="el-GR" sz="2000" dirty="0" smtClean="0"/>
              <a:t>Θα πρέπει όμως να αποκλειστούν τα ακόλουθα.</a:t>
            </a:r>
            <a:endParaRPr lang="el-GR" sz="2000" dirty="0"/>
          </a:p>
        </p:txBody>
      </p:sp>
      <p:graphicFrame>
        <p:nvGraphicFramePr>
          <p:cNvPr id="6" name="5 - Πίνακας"/>
          <p:cNvGraphicFramePr>
            <a:graphicFrameLocks noGrp="1"/>
          </p:cNvGraphicFramePr>
          <p:nvPr/>
        </p:nvGraphicFramePr>
        <p:xfrm>
          <a:off x="1187624" y="2636912"/>
          <a:ext cx="6096000" cy="3505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dirty="0" smtClean="0"/>
                        <a:t>Αίτια</a:t>
                      </a:r>
                      <a:endParaRPr lang="el-GR" dirty="0"/>
                    </a:p>
                  </a:txBody>
                  <a:tcPr/>
                </a:tc>
                <a:tc>
                  <a:txBody>
                    <a:bodyPr/>
                    <a:lstStyle/>
                    <a:p>
                      <a:r>
                        <a:rPr lang="el-GR" dirty="0" smtClean="0"/>
                        <a:t>Παραδείγματα</a:t>
                      </a:r>
                      <a:endParaRPr lang="el-GR" dirty="0"/>
                    </a:p>
                  </a:txBody>
                  <a:tcPr/>
                </a:tc>
              </a:tr>
              <a:tr h="370840">
                <a:tc>
                  <a:txBody>
                    <a:bodyPr/>
                    <a:lstStyle/>
                    <a:p>
                      <a:r>
                        <a:rPr lang="el-GR" dirty="0" smtClean="0"/>
                        <a:t>Φυσιολογικά</a:t>
                      </a:r>
                      <a:endParaRPr lang="el-GR" dirty="0"/>
                    </a:p>
                  </a:txBody>
                  <a:tcPr/>
                </a:tc>
                <a:tc>
                  <a:txBody>
                    <a:bodyPr/>
                    <a:lstStyle/>
                    <a:p>
                      <a:r>
                        <a:rPr lang="el-GR" dirty="0" smtClean="0"/>
                        <a:t>Εγκυμοσύνη,</a:t>
                      </a:r>
                      <a:r>
                        <a:rPr lang="el-GR" baseline="0" dirty="0" smtClean="0"/>
                        <a:t> θηλασμός, στρες</a:t>
                      </a:r>
                      <a:endParaRPr lang="el-GR" dirty="0"/>
                    </a:p>
                  </a:txBody>
                  <a:tcPr/>
                </a:tc>
              </a:tr>
              <a:tr h="370840">
                <a:tc>
                  <a:txBody>
                    <a:bodyPr/>
                    <a:lstStyle/>
                    <a:p>
                      <a:r>
                        <a:rPr lang="el-GR" dirty="0" smtClean="0"/>
                        <a:t>Φάρμακα</a:t>
                      </a:r>
                      <a:r>
                        <a:rPr lang="el-GR" baseline="0" dirty="0" smtClean="0"/>
                        <a:t> </a:t>
                      </a:r>
                      <a:endParaRPr lang="el-GR" dirty="0"/>
                    </a:p>
                  </a:txBody>
                  <a:tcPr/>
                </a:tc>
                <a:tc>
                  <a:txBody>
                    <a:bodyPr/>
                    <a:lstStyle/>
                    <a:p>
                      <a:r>
                        <a:rPr lang="el-GR" dirty="0" err="1" smtClean="0"/>
                        <a:t>Φαινοθειαζίδες</a:t>
                      </a:r>
                      <a:r>
                        <a:rPr lang="el-GR" dirty="0" smtClean="0"/>
                        <a:t>,</a:t>
                      </a:r>
                      <a:r>
                        <a:rPr lang="el-GR" baseline="0" dirty="0" smtClean="0"/>
                        <a:t> </a:t>
                      </a:r>
                      <a:r>
                        <a:rPr lang="el-GR" baseline="0" dirty="0" err="1" smtClean="0"/>
                        <a:t>Τρικυκλικά</a:t>
                      </a:r>
                      <a:r>
                        <a:rPr lang="el-GR" baseline="0" dirty="0" smtClean="0"/>
                        <a:t>, αντικαταθλιπτικά, </a:t>
                      </a:r>
                      <a:r>
                        <a:rPr lang="el-GR" baseline="0" dirty="0" err="1" smtClean="0"/>
                        <a:t>Ρεσερπίνη</a:t>
                      </a:r>
                      <a:endParaRPr lang="el-GR" dirty="0"/>
                    </a:p>
                  </a:txBody>
                  <a:tcPr/>
                </a:tc>
              </a:tr>
              <a:tr h="370840">
                <a:tc>
                  <a:txBody>
                    <a:bodyPr/>
                    <a:lstStyle/>
                    <a:p>
                      <a:r>
                        <a:rPr lang="el-GR" dirty="0" smtClean="0"/>
                        <a:t>Παθολογικά</a:t>
                      </a:r>
                      <a:endParaRPr lang="el-GR" dirty="0"/>
                    </a:p>
                  </a:txBody>
                  <a:tcPr/>
                </a:tc>
                <a:tc>
                  <a:txBody>
                    <a:bodyPr/>
                    <a:lstStyle/>
                    <a:p>
                      <a:r>
                        <a:rPr lang="el-GR" dirty="0" err="1" smtClean="0"/>
                        <a:t>Προλακτίνωμα</a:t>
                      </a:r>
                      <a:endParaRPr lang="el-GR" dirty="0"/>
                    </a:p>
                  </a:txBody>
                  <a:tcPr/>
                </a:tc>
              </a:tr>
              <a:tr h="370840">
                <a:tc>
                  <a:txBody>
                    <a:bodyPr/>
                    <a:lstStyle/>
                    <a:p>
                      <a:endParaRPr lang="el-GR" dirty="0"/>
                    </a:p>
                  </a:txBody>
                  <a:tcPr/>
                </a:tc>
                <a:tc>
                  <a:txBody>
                    <a:bodyPr/>
                    <a:lstStyle/>
                    <a:p>
                      <a:r>
                        <a:rPr lang="el-GR" dirty="0" smtClean="0"/>
                        <a:t>Άλλοι</a:t>
                      </a:r>
                      <a:r>
                        <a:rPr lang="el-GR" baseline="0" dirty="0" smtClean="0"/>
                        <a:t> υποφυσιακοί όγκοι</a:t>
                      </a:r>
                      <a:endParaRPr lang="el-GR" dirty="0"/>
                    </a:p>
                  </a:txBody>
                  <a:tcPr/>
                </a:tc>
              </a:tr>
              <a:tr h="370840">
                <a:tc>
                  <a:txBody>
                    <a:bodyPr/>
                    <a:lstStyle/>
                    <a:p>
                      <a:endParaRPr lang="el-GR" dirty="0"/>
                    </a:p>
                  </a:txBody>
                  <a:tcPr/>
                </a:tc>
                <a:tc>
                  <a:txBody>
                    <a:bodyPr/>
                    <a:lstStyle/>
                    <a:p>
                      <a:r>
                        <a:rPr lang="el-GR" dirty="0" smtClean="0"/>
                        <a:t>Χρόνια νεφρική ανεπάρκεια</a:t>
                      </a:r>
                      <a:endParaRPr lang="el-GR" dirty="0"/>
                    </a:p>
                  </a:txBody>
                  <a:tcPr/>
                </a:tc>
              </a:tr>
              <a:tr h="370840">
                <a:tc>
                  <a:txBody>
                    <a:bodyPr/>
                    <a:lstStyle/>
                    <a:p>
                      <a:endParaRPr lang="el-GR" dirty="0"/>
                    </a:p>
                  </a:txBody>
                  <a:tcPr/>
                </a:tc>
                <a:tc>
                  <a:txBody>
                    <a:bodyPr/>
                    <a:lstStyle/>
                    <a:p>
                      <a:r>
                        <a:rPr lang="el-GR" dirty="0" smtClean="0"/>
                        <a:t>Πρωτοπαθής υποθυρεοειδισμός</a:t>
                      </a:r>
                      <a:endParaRPr lang="el-GR" dirty="0"/>
                    </a:p>
                  </a:txBody>
                  <a:tcPr/>
                </a:tc>
              </a:tr>
              <a:tr h="370840">
                <a:tc>
                  <a:txBody>
                    <a:bodyPr/>
                    <a:lstStyle/>
                    <a:p>
                      <a:endParaRPr lang="el-GR" dirty="0"/>
                    </a:p>
                  </a:txBody>
                  <a:tcPr/>
                </a:tc>
                <a:tc>
                  <a:txBody>
                    <a:bodyPr/>
                    <a:lstStyle/>
                    <a:p>
                      <a:r>
                        <a:rPr lang="el-GR" dirty="0" err="1" smtClean="0"/>
                        <a:t>Μακροπρολακτιναιμία</a:t>
                      </a:r>
                      <a:endParaRPr lang="el-GR" dirty="0"/>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H </a:t>
            </a:r>
            <a:r>
              <a:rPr lang="el-GR" sz="4000" b="1" dirty="0" err="1" smtClean="0">
                <a:solidFill>
                  <a:srgbClr val="C00000"/>
                </a:solidFill>
              </a:rPr>
              <a:t>υπερπλακτιναιμία</a:t>
            </a:r>
            <a:r>
              <a:rPr lang="el-GR" sz="4000" b="1" dirty="0" smtClean="0">
                <a:solidFill>
                  <a:srgbClr val="C00000"/>
                </a:solidFill>
              </a:rPr>
              <a:t> </a:t>
            </a:r>
            <a:r>
              <a:rPr lang="el-GR" sz="3600" dirty="0" smtClean="0">
                <a:solidFill>
                  <a:srgbClr val="C00000"/>
                </a:solidFill>
              </a:rPr>
              <a:t>(2 από 2)</a:t>
            </a:r>
            <a:endParaRPr lang="el-GR" sz="3600"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a:p>
        </p:txBody>
      </p:sp>
      <p:sp>
        <p:nvSpPr>
          <p:cNvPr id="5" name="4 - TextBox"/>
          <p:cNvSpPr txBox="1"/>
          <p:nvPr/>
        </p:nvSpPr>
        <p:spPr>
          <a:xfrm>
            <a:off x="755576" y="1412776"/>
            <a:ext cx="7200800" cy="3447098"/>
          </a:xfrm>
          <a:prstGeom prst="rect">
            <a:avLst/>
          </a:prstGeom>
          <a:noFill/>
        </p:spPr>
        <p:txBody>
          <a:bodyPr wrap="square" rtlCol="0">
            <a:spAutoFit/>
          </a:bodyPr>
          <a:lstStyle/>
          <a:p>
            <a:r>
              <a:rPr lang="el-GR" sz="2200" dirty="0" smtClean="0"/>
              <a:t>Οι υποφυσιακοί όγκοι μπορούν να παράγουν </a:t>
            </a:r>
            <a:r>
              <a:rPr lang="el-GR" sz="2200" dirty="0" err="1" smtClean="0"/>
              <a:t>προλακτίνη</a:t>
            </a:r>
            <a:r>
              <a:rPr lang="el-GR" sz="2200" dirty="0" smtClean="0"/>
              <a:t> είτε</a:t>
            </a:r>
            <a:r>
              <a:rPr lang="en-US" sz="2200" dirty="0" smtClean="0"/>
              <a:t>:</a:t>
            </a:r>
          </a:p>
          <a:p>
            <a:pPr marL="266700" indent="-266700">
              <a:buFont typeface="Arial" pitchFamily="34" charset="0"/>
              <a:buChar char="•"/>
            </a:pPr>
            <a:r>
              <a:rPr lang="el-GR" sz="2200" dirty="0" smtClean="0"/>
              <a:t>Απευθείας  (</a:t>
            </a:r>
            <a:r>
              <a:rPr lang="el-GR" sz="2200" dirty="0" err="1" smtClean="0"/>
              <a:t>προλακτίνωμα</a:t>
            </a:r>
            <a:r>
              <a:rPr lang="el-GR" sz="2200" dirty="0" smtClean="0"/>
              <a:t>)</a:t>
            </a:r>
          </a:p>
          <a:p>
            <a:pPr marL="266700" indent="-266700">
              <a:buFont typeface="Arial" pitchFamily="34" charset="0"/>
              <a:buChar char="•"/>
            </a:pPr>
            <a:r>
              <a:rPr lang="el-GR" sz="2200" dirty="0" smtClean="0"/>
              <a:t>Από άλλους όγκους </a:t>
            </a:r>
          </a:p>
          <a:p>
            <a:pPr marL="266700" indent="-266700">
              <a:buFont typeface="Arial" pitchFamily="34" charset="0"/>
              <a:buChar char="•"/>
            </a:pPr>
            <a:endParaRPr lang="el-GR" sz="2200" dirty="0" smtClean="0"/>
          </a:p>
          <a:p>
            <a:pPr marL="266700" indent="-266700"/>
            <a:r>
              <a:rPr lang="en-US" sz="2200" dirty="0" smtClean="0"/>
              <a:t>[PRL] &gt; 1000 </a:t>
            </a:r>
            <a:r>
              <a:rPr lang="en-US" sz="2200" dirty="0" err="1" smtClean="0"/>
              <a:t>mU</a:t>
            </a:r>
            <a:r>
              <a:rPr lang="en-US" sz="2200" dirty="0" smtClean="0"/>
              <a:t>/L </a:t>
            </a:r>
            <a:r>
              <a:rPr lang="el-GR" sz="2200" dirty="0" smtClean="0"/>
              <a:t>είναι ένδειξη όγκου.</a:t>
            </a:r>
          </a:p>
          <a:p>
            <a:r>
              <a:rPr lang="el-GR" sz="2200" dirty="0" smtClean="0"/>
              <a:t>Η διάγνωση εκτός από τον προσδιορισμό της </a:t>
            </a:r>
            <a:r>
              <a:rPr lang="en-US" sz="2200" dirty="0" smtClean="0"/>
              <a:t>[PRL] </a:t>
            </a:r>
            <a:r>
              <a:rPr lang="el-GR" sz="2200" dirty="0" smtClean="0"/>
              <a:t>περιλαμβάνει ακτινογραφικό και άλλο έλεγχο.</a:t>
            </a:r>
          </a:p>
          <a:p>
            <a:pPr marL="266700" indent="-266700"/>
            <a:endParaRPr lang="el-GR" sz="2200" dirty="0" smtClean="0"/>
          </a:p>
          <a:p>
            <a:pPr marL="266700" indent="-266700"/>
            <a:endParaRPr lang="el-G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Νευρική ανορεξία</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a:p>
        </p:txBody>
      </p:sp>
      <p:sp>
        <p:nvSpPr>
          <p:cNvPr id="5" name="4 - TextBox"/>
          <p:cNvSpPr txBox="1"/>
          <p:nvPr/>
        </p:nvSpPr>
        <p:spPr>
          <a:xfrm>
            <a:off x="611560" y="1412776"/>
            <a:ext cx="8208912" cy="2677656"/>
          </a:xfrm>
          <a:prstGeom prst="rect">
            <a:avLst/>
          </a:prstGeom>
          <a:noFill/>
        </p:spPr>
        <p:txBody>
          <a:bodyPr wrap="square" rtlCol="0">
            <a:spAutoFit/>
          </a:bodyPr>
          <a:lstStyle/>
          <a:p>
            <a:r>
              <a:rPr lang="el-GR" sz="2400" dirty="0" smtClean="0"/>
              <a:t>Η νευρική ανορεξία οδηγεί σε έναν αριθμό ανώμαλων ενδοκρινών ευρημάτων που αναστρέφονται, αν η διατροφή και το σωματικό βάρος επανέλθουν στο φυσιολογικό.</a:t>
            </a:r>
          </a:p>
          <a:p>
            <a:endParaRPr lang="el-GR" sz="2400" dirty="0" smtClean="0"/>
          </a:p>
          <a:p>
            <a:r>
              <a:rPr lang="el-GR" sz="2400" dirty="0" smtClean="0"/>
              <a:t>Η έκκριση </a:t>
            </a:r>
            <a:r>
              <a:rPr lang="en-US" sz="2400" dirty="0" err="1" smtClean="0"/>
              <a:t>Gn</a:t>
            </a:r>
            <a:r>
              <a:rPr lang="en-US" sz="2400" dirty="0" smtClean="0"/>
              <a:t>-RH </a:t>
            </a:r>
            <a:r>
              <a:rPr lang="el-GR" sz="2400" dirty="0" smtClean="0"/>
              <a:t>ελαττώνεται ελαττώνοντας τα επίπεδα </a:t>
            </a:r>
            <a:r>
              <a:rPr lang="en-US" sz="2400" dirty="0" smtClean="0"/>
              <a:t>LH, FSH, E</a:t>
            </a:r>
            <a:r>
              <a:rPr lang="en-US" sz="2400" baseline="-25000" dirty="0" smtClean="0"/>
              <a:t>2</a:t>
            </a:r>
            <a:r>
              <a:rPr lang="en-US" sz="2400" dirty="0" smtClean="0"/>
              <a:t>. O</a:t>
            </a:r>
            <a:r>
              <a:rPr lang="el-GR" sz="2400" dirty="0" smtClean="0"/>
              <a:t>ι Τ</a:t>
            </a:r>
            <a:r>
              <a:rPr lang="el-GR" sz="2400" baseline="-25000" dirty="0" smtClean="0"/>
              <a:t>4</a:t>
            </a:r>
            <a:r>
              <a:rPr lang="el-GR" sz="2400" dirty="0" smtClean="0"/>
              <a:t>, </a:t>
            </a:r>
            <a:r>
              <a:rPr lang="en-US" sz="2400" dirty="0" smtClean="0"/>
              <a:t>FT</a:t>
            </a:r>
            <a:r>
              <a:rPr lang="en-US" sz="2400" baseline="-25000" dirty="0" smtClean="0"/>
              <a:t>4</a:t>
            </a:r>
            <a:r>
              <a:rPr lang="en-US" sz="2400" dirty="0" smtClean="0"/>
              <a:t> </a:t>
            </a:r>
            <a:r>
              <a:rPr lang="el-GR" sz="2400" dirty="0" smtClean="0"/>
              <a:t>μειώνονται σε φυσιολογικές ή χαμηλές τιμές ενώ Τ</a:t>
            </a:r>
            <a:r>
              <a:rPr lang="el-GR" sz="2400" baseline="-25000" dirty="0" smtClean="0"/>
              <a:t>3</a:t>
            </a:r>
            <a:r>
              <a:rPr lang="el-GR" sz="2400" dirty="0" smtClean="0"/>
              <a:t>, </a:t>
            </a:r>
            <a:r>
              <a:rPr lang="en-US" sz="2400" dirty="0" smtClean="0"/>
              <a:t>FT</a:t>
            </a:r>
            <a:r>
              <a:rPr lang="en-US" sz="2400" baseline="-25000" dirty="0" smtClean="0"/>
              <a:t>3</a:t>
            </a:r>
            <a:r>
              <a:rPr lang="en-US" sz="2400" dirty="0" smtClean="0"/>
              <a:t> </a:t>
            </a:r>
            <a:r>
              <a:rPr lang="el-GR" sz="2400" dirty="0" smtClean="0"/>
              <a:t>είναι σχεδόν πάντα κάτω από το φυσιολογικό.</a:t>
            </a:r>
            <a:endParaRPr lang="el-G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err="1" smtClean="0">
                <a:solidFill>
                  <a:srgbClr val="C00000"/>
                </a:solidFill>
              </a:rPr>
              <a:t>Άποιος</a:t>
            </a:r>
            <a:r>
              <a:rPr lang="el-GR" sz="4000" b="1" dirty="0" smtClean="0">
                <a:solidFill>
                  <a:srgbClr val="C00000"/>
                </a:solidFill>
              </a:rPr>
              <a:t> διαβήτης</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a:p>
        </p:txBody>
      </p:sp>
      <p:sp>
        <p:nvSpPr>
          <p:cNvPr id="5" name="4 - TextBox"/>
          <p:cNvSpPr txBox="1"/>
          <p:nvPr/>
        </p:nvSpPr>
        <p:spPr>
          <a:xfrm>
            <a:off x="539552" y="1412776"/>
            <a:ext cx="8136904" cy="3477875"/>
          </a:xfrm>
          <a:prstGeom prst="rect">
            <a:avLst/>
          </a:prstGeom>
          <a:noFill/>
        </p:spPr>
        <p:txBody>
          <a:bodyPr wrap="square" rtlCol="0">
            <a:spAutoFit/>
          </a:bodyPr>
          <a:lstStyle/>
          <a:p>
            <a:r>
              <a:rPr lang="el-GR" sz="2000" dirty="0" smtClean="0"/>
              <a:t>Πρόκειται για την έλλειψη </a:t>
            </a:r>
            <a:r>
              <a:rPr lang="en-US" sz="2000" dirty="0" smtClean="0"/>
              <a:t>ADH </a:t>
            </a:r>
            <a:r>
              <a:rPr lang="el-GR" sz="2000" dirty="0" smtClean="0"/>
              <a:t>λόγω φτωχής παραγωγής της ή λόγω ανεπάρκειας του νεφρού να την χρησιμοποιήσει.</a:t>
            </a:r>
          </a:p>
          <a:p>
            <a:endParaRPr lang="el-GR" sz="2000" dirty="0" smtClean="0"/>
          </a:p>
          <a:p>
            <a:r>
              <a:rPr lang="el-GR" sz="2000" dirty="0" smtClean="0">
                <a:solidFill>
                  <a:srgbClr val="C00000"/>
                </a:solidFill>
              </a:rPr>
              <a:t>Το αποτέλεσμα είναι η ανεξέλεγκτη παραγωγή ούρων.</a:t>
            </a:r>
          </a:p>
          <a:p>
            <a:endParaRPr lang="el-GR" sz="2000" dirty="0" smtClean="0"/>
          </a:p>
          <a:p>
            <a:r>
              <a:rPr lang="el-GR" sz="2000" dirty="0" smtClean="0"/>
              <a:t>Προκαλείται από την ανεπάρκεια </a:t>
            </a:r>
            <a:r>
              <a:rPr lang="en-US" sz="2000" dirty="0" smtClean="0"/>
              <a:t>ADH. M</a:t>
            </a:r>
            <a:r>
              <a:rPr lang="el-GR" sz="2000" dirty="0" err="1" smtClean="0"/>
              <a:t>πορεί</a:t>
            </a:r>
            <a:r>
              <a:rPr lang="el-GR" sz="2000" dirty="0" smtClean="0"/>
              <a:t> να είναι πρωτοπαθής (βλάβη στην </a:t>
            </a:r>
            <a:r>
              <a:rPr lang="el-GR" sz="2000" dirty="0" err="1" smtClean="0"/>
              <a:t>νευρουπόφυση</a:t>
            </a:r>
            <a:r>
              <a:rPr lang="el-GR" sz="2000" dirty="0" smtClean="0"/>
              <a:t>) ή δευτεροπαθής (κρανιακή βλάβη κοντά στην υπόφυση π.χ. τραυματισμό, τα αθροιστικά σωληνάρια του νεφρού δεν ανταποκρίνονται στην </a:t>
            </a:r>
            <a:r>
              <a:rPr lang="en-US" sz="2000" dirty="0" smtClean="0"/>
              <a:t>ADH</a:t>
            </a:r>
            <a:r>
              <a:rPr lang="el-GR" sz="2000" dirty="0" smtClean="0"/>
              <a:t>).</a:t>
            </a:r>
            <a:r>
              <a:rPr lang="en-US" sz="2000" dirty="0" smtClean="0"/>
              <a:t> </a:t>
            </a:r>
          </a:p>
          <a:p>
            <a:endParaRPr lang="en-US" sz="2000" dirty="0" smtClean="0"/>
          </a:p>
          <a:p>
            <a:r>
              <a:rPr lang="el-GR" sz="2000" dirty="0" smtClean="0"/>
              <a:t>Κυριότερα συμπτώματα</a:t>
            </a:r>
            <a:r>
              <a:rPr lang="en-US" sz="2000" dirty="0" smtClean="0"/>
              <a:t>: </a:t>
            </a:r>
            <a:r>
              <a:rPr lang="el-GR" sz="2000" dirty="0" smtClean="0"/>
              <a:t>Πολυδιψία, πολυουρία.</a:t>
            </a:r>
            <a:endParaRPr lang="el-GR"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36912"/>
            <a:ext cx="8229600" cy="1143000"/>
          </a:xfrm>
          <a:ln>
            <a:solidFill>
              <a:srgbClr val="C00000"/>
            </a:solidFill>
          </a:ln>
        </p:spPr>
        <p:txBody>
          <a:bodyPr>
            <a:normAutofit/>
          </a:bodyPr>
          <a:lstStyle/>
          <a:p>
            <a:r>
              <a:rPr lang="el-GR" b="1" dirty="0" smtClean="0">
                <a:solidFill>
                  <a:srgbClr val="C00000"/>
                </a:solidFill>
              </a:rPr>
              <a:t>Οι δυναμικές δοκιμασίες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Οι δυσκολίες των δυναμικών δοκιμασιών</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a:p>
        </p:txBody>
      </p:sp>
      <p:sp>
        <p:nvSpPr>
          <p:cNvPr id="5" name="4 - Ορθογώνιο"/>
          <p:cNvSpPr/>
          <p:nvPr/>
        </p:nvSpPr>
        <p:spPr>
          <a:xfrm>
            <a:off x="827584" y="1628800"/>
            <a:ext cx="7344816" cy="3170099"/>
          </a:xfrm>
          <a:prstGeom prst="rect">
            <a:avLst/>
          </a:prstGeom>
        </p:spPr>
        <p:txBody>
          <a:bodyPr wrap="square">
            <a:spAutoFit/>
          </a:bodyPr>
          <a:lstStyle/>
          <a:p>
            <a:pPr marL="266700" indent="-266700">
              <a:buFont typeface="Arial" pitchFamily="34" charset="0"/>
              <a:buChar char="•"/>
            </a:pPr>
            <a:r>
              <a:rPr lang="el-GR" sz="2000" dirty="0" smtClean="0"/>
              <a:t>Παρακολούθηση από κλινικό ιατρό  </a:t>
            </a:r>
          </a:p>
          <a:p>
            <a:pPr marL="266700" indent="-266700">
              <a:buFont typeface="Arial" pitchFamily="34" charset="0"/>
              <a:buChar char="•"/>
            </a:pPr>
            <a:r>
              <a:rPr lang="el-GR" sz="2000" dirty="0" smtClean="0"/>
              <a:t>Ειδική εκπαίδευση του ατόμου που θα κάνει την ενδοφλέβια χορήγηση (ιατρός, νοσηλευτής)</a:t>
            </a:r>
          </a:p>
          <a:p>
            <a:pPr marL="266700" indent="-266700">
              <a:buFont typeface="Arial" pitchFamily="34" charset="0"/>
              <a:buChar char="•"/>
            </a:pPr>
            <a:r>
              <a:rPr lang="el-GR" sz="2000" dirty="0" smtClean="0"/>
              <a:t>Εξασφάλιση των απαραίτητων συνθηκών για την διενέργεια της δοκιμασίας (ο ασθενής θα πρέπει να είναι πάντα νηστικός και σε ηρεμία, όχι κάπνισμα) </a:t>
            </a:r>
          </a:p>
          <a:p>
            <a:pPr marL="266700" indent="-266700">
              <a:buFont typeface="Arial" pitchFamily="34" charset="0"/>
              <a:buChar char="•"/>
            </a:pPr>
            <a:r>
              <a:rPr lang="el-GR" sz="2000" dirty="0" smtClean="0">
                <a:solidFill>
                  <a:srgbClr val="C00000"/>
                </a:solidFill>
              </a:rPr>
              <a:t>Γνώση των πιθανών παρενεργειών ύστερα από την ενδοφλέβια χορήγηση της ουσίας </a:t>
            </a:r>
            <a:r>
              <a:rPr lang="el-GR" sz="2000" dirty="0" smtClean="0"/>
              <a:t>πχ ναυτία κατά τη δοκιμασία TRH, πτώση της αρτηριακής πίεσης στη δοκιμασία </a:t>
            </a:r>
            <a:r>
              <a:rPr lang="el-GR" sz="2000" dirty="0" err="1" smtClean="0"/>
              <a:t>κλονιδίνης</a:t>
            </a:r>
            <a:r>
              <a:rPr lang="el-GR" sz="2000" dirty="0" smtClean="0"/>
              <a:t>, βαριά υπογλυκαιμία κατά τη δοκιμασία ινσουλίνης</a:t>
            </a:r>
            <a:endParaRPr lang="el-GR"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C00000"/>
                </a:solidFill>
              </a:rPr>
              <a:t>Η δοκιμασία </a:t>
            </a:r>
            <a:r>
              <a:rPr lang="en-US" sz="4000" b="1" dirty="0" smtClean="0">
                <a:solidFill>
                  <a:srgbClr val="C00000"/>
                </a:solidFill>
              </a:rPr>
              <a:t>CRH</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a:p>
        </p:txBody>
      </p:sp>
      <p:sp>
        <p:nvSpPr>
          <p:cNvPr id="5" name="4 - Ορθογώνιο"/>
          <p:cNvSpPr/>
          <p:nvPr/>
        </p:nvSpPr>
        <p:spPr>
          <a:xfrm>
            <a:off x="683568" y="1484784"/>
            <a:ext cx="7848872" cy="4524315"/>
          </a:xfrm>
          <a:prstGeom prst="rect">
            <a:avLst/>
          </a:prstGeom>
        </p:spPr>
        <p:txBody>
          <a:bodyPr wrap="square">
            <a:spAutoFit/>
          </a:bodyPr>
          <a:lstStyle/>
          <a:p>
            <a:r>
              <a:rPr lang="el-GR" sz="2400" dirty="0" smtClean="0"/>
              <a:t>Συνίσταται στη χορήγηση 100</a:t>
            </a:r>
            <a:r>
              <a:rPr lang="en-US" sz="2400" dirty="0" smtClean="0"/>
              <a:t> </a:t>
            </a:r>
            <a:r>
              <a:rPr lang="el-GR" sz="2400" dirty="0" err="1" smtClean="0"/>
              <a:t>μg</a:t>
            </a:r>
            <a:r>
              <a:rPr lang="el-GR" sz="2400" dirty="0" smtClean="0"/>
              <a:t> CRH και μέτρηση των επιπέδων ACTH και </a:t>
            </a:r>
            <a:r>
              <a:rPr lang="el-GR" sz="2400" dirty="0" err="1" smtClean="0"/>
              <a:t>κορτιζόλης</a:t>
            </a:r>
            <a:r>
              <a:rPr lang="el-GR" sz="2400" dirty="0" smtClean="0"/>
              <a:t> ανά 15min για 2-3 ώρες.</a:t>
            </a:r>
            <a:endParaRPr lang="en-US" sz="2400" dirty="0" smtClean="0"/>
          </a:p>
          <a:p>
            <a:r>
              <a:rPr lang="el-GR" sz="2400" dirty="0" smtClean="0"/>
              <a:t>Η χορήγηση CRH συνεπάγεται αύξηση της έκκρισης ACTH και </a:t>
            </a:r>
            <a:r>
              <a:rPr lang="el-GR" sz="2400" dirty="0" err="1" smtClean="0"/>
              <a:t>κορτιζόλης</a:t>
            </a:r>
            <a:r>
              <a:rPr lang="el-GR" sz="2400" dirty="0" smtClean="0"/>
              <a:t> στα φυσιολογικά άτομα. </a:t>
            </a:r>
            <a:endParaRPr lang="en-US" sz="2400" dirty="0" smtClean="0"/>
          </a:p>
          <a:p>
            <a:r>
              <a:rPr lang="el-GR" sz="2400" dirty="0" smtClean="0"/>
              <a:t>Η απάντηση στη χορήγηση CRH εμφανίζεται υπέρμετρη σε άτομα με </a:t>
            </a:r>
            <a:r>
              <a:rPr lang="el-GR" sz="2400" dirty="0" err="1" smtClean="0"/>
              <a:t>κορτικοτρόπο</a:t>
            </a:r>
            <a:r>
              <a:rPr lang="el-GR" sz="2400" dirty="0" smtClean="0"/>
              <a:t> αδένωμα της υπόφυσης,</a:t>
            </a:r>
            <a:r>
              <a:rPr lang="en-US" sz="2400" dirty="0" smtClean="0"/>
              <a:t> </a:t>
            </a:r>
            <a:r>
              <a:rPr lang="el-GR" sz="2400" dirty="0" smtClean="0"/>
              <a:t>ενώ σε περιπτώσεις έκτοπης υπερέκκρισης </a:t>
            </a:r>
            <a:r>
              <a:rPr lang="el-GR" sz="2400" smtClean="0"/>
              <a:t>ACTH δεν </a:t>
            </a:r>
            <a:r>
              <a:rPr lang="el-GR" sz="2400" dirty="0" smtClean="0"/>
              <a:t>παρατηρείται καμία απάντηση. </a:t>
            </a:r>
            <a:endParaRPr lang="en-US" sz="2400" dirty="0" smtClean="0"/>
          </a:p>
          <a:p>
            <a:endParaRPr lang="en-US" sz="2400" dirty="0" smtClean="0"/>
          </a:p>
          <a:p>
            <a:r>
              <a:rPr lang="el-GR" sz="2400" dirty="0" smtClean="0"/>
              <a:t>Εν τούτοις ποσοστό 10% των ιστολογικά επιβεβαιωμένων περιπτώσεων </a:t>
            </a:r>
            <a:r>
              <a:rPr lang="el-GR" sz="2400" dirty="0" err="1" smtClean="0"/>
              <a:t>κορτικοτρόπων</a:t>
            </a:r>
            <a:r>
              <a:rPr lang="el-GR" sz="2400" dirty="0" smtClean="0"/>
              <a:t> αδενωμάτων δεν εμφανίζουν απάντηση στη χορήγηση CRH. </a:t>
            </a:r>
            <a:endParaRPr lang="el-GR"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b="1" dirty="0" smtClean="0">
                <a:solidFill>
                  <a:srgbClr val="C00000"/>
                </a:solidFill>
              </a:rPr>
              <a:t>H </a:t>
            </a:r>
            <a:r>
              <a:rPr lang="el-GR" sz="4000" b="1" dirty="0" smtClean="0">
                <a:solidFill>
                  <a:srgbClr val="C00000"/>
                </a:solidFill>
              </a:rPr>
              <a:t>δοκιμασία ινσουλίνης</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a:p>
        </p:txBody>
      </p:sp>
      <p:sp>
        <p:nvSpPr>
          <p:cNvPr id="5" name="4 - TextBox"/>
          <p:cNvSpPr txBox="1"/>
          <p:nvPr/>
        </p:nvSpPr>
        <p:spPr>
          <a:xfrm>
            <a:off x="467544" y="1340768"/>
            <a:ext cx="8424936" cy="5324535"/>
          </a:xfrm>
          <a:prstGeom prst="rect">
            <a:avLst/>
          </a:prstGeom>
          <a:noFill/>
        </p:spPr>
        <p:txBody>
          <a:bodyPr wrap="square" rtlCol="0">
            <a:spAutoFit/>
          </a:bodyPr>
          <a:lstStyle/>
          <a:p>
            <a:r>
              <a:rPr lang="el-GR" sz="2000" dirty="0" smtClean="0"/>
              <a:t>Γίνεται για τον έλεγχο του </a:t>
            </a:r>
            <a:r>
              <a:rPr lang="el-GR" sz="2000" dirty="0" smtClean="0">
                <a:solidFill>
                  <a:srgbClr val="C00000"/>
                </a:solidFill>
              </a:rPr>
              <a:t>αποθέματος </a:t>
            </a:r>
            <a:r>
              <a:rPr lang="en-US" sz="2000" dirty="0" smtClean="0">
                <a:solidFill>
                  <a:srgbClr val="C00000"/>
                </a:solidFill>
              </a:rPr>
              <a:t>GH </a:t>
            </a:r>
            <a:r>
              <a:rPr lang="el-GR" sz="2000" dirty="0" smtClean="0"/>
              <a:t>και για την εξέταση ενηλίκων και παιδιών με υποψία </a:t>
            </a:r>
            <a:r>
              <a:rPr lang="el-GR" sz="2000" dirty="0" err="1" smtClean="0"/>
              <a:t>υποφυσιασμού</a:t>
            </a:r>
            <a:r>
              <a:rPr lang="el-GR" sz="2000" dirty="0" smtClean="0"/>
              <a:t>.</a:t>
            </a:r>
          </a:p>
          <a:p>
            <a:endParaRPr lang="el-GR" sz="2000" dirty="0" smtClean="0"/>
          </a:p>
          <a:p>
            <a:r>
              <a:rPr lang="el-GR" sz="2000" dirty="0" smtClean="0"/>
              <a:t>Χορηγείται </a:t>
            </a:r>
            <a:r>
              <a:rPr lang="el-GR" sz="2000" dirty="0" smtClean="0">
                <a:solidFill>
                  <a:srgbClr val="C00000"/>
                </a:solidFill>
              </a:rPr>
              <a:t>ενδοφλέβια ινσουλίνη </a:t>
            </a:r>
            <a:r>
              <a:rPr lang="el-GR" sz="2000" dirty="0" smtClean="0"/>
              <a:t>0,15 </a:t>
            </a:r>
            <a:r>
              <a:rPr lang="en-US" sz="2000" dirty="0" smtClean="0"/>
              <a:t>U/Kg </a:t>
            </a:r>
            <a:r>
              <a:rPr lang="el-GR" sz="2000" dirty="0" smtClean="0"/>
              <a:t>με στόχο να μειωθεί η γλυκόζη σε τιμή 40 </a:t>
            </a:r>
            <a:r>
              <a:rPr lang="en-US" sz="2000" dirty="0" smtClean="0"/>
              <a:t>mg/</a:t>
            </a:r>
            <a:r>
              <a:rPr lang="en-US" sz="2000" dirty="0" err="1" smtClean="0"/>
              <a:t>dL</a:t>
            </a:r>
            <a:r>
              <a:rPr lang="en-US" sz="2000" dirty="0" smtClean="0"/>
              <a:t> </a:t>
            </a:r>
            <a:r>
              <a:rPr lang="el-GR" sz="2000" dirty="0" smtClean="0"/>
              <a:t>ή λιγότερο. Αλλιώς χορηγείται περισσότερη ινσουλίνη.</a:t>
            </a:r>
          </a:p>
          <a:p>
            <a:endParaRPr lang="el-GR" sz="2000" dirty="0" smtClean="0"/>
          </a:p>
          <a:p>
            <a:r>
              <a:rPr lang="el-GR" sz="2000" dirty="0" smtClean="0"/>
              <a:t>Λαμβάνονται δείγματα ορού για προσδιορισμό [γλυκόζης], [</a:t>
            </a:r>
            <a:r>
              <a:rPr lang="en-US" sz="2000" dirty="0" smtClean="0"/>
              <a:t>GH], [</a:t>
            </a:r>
            <a:r>
              <a:rPr lang="el-GR" sz="2000" dirty="0" err="1" smtClean="0"/>
              <a:t>κορτιζόλης</a:t>
            </a:r>
            <a:r>
              <a:rPr lang="el-GR" sz="2000" dirty="0" smtClean="0"/>
              <a:t>] πριν την χορήγηση ινσουλίνης καθώς και 30, 45, 60 και 90 λεπτά μετά. </a:t>
            </a:r>
          </a:p>
          <a:p>
            <a:endParaRPr lang="el-GR" sz="2000" dirty="0" smtClean="0"/>
          </a:p>
          <a:p>
            <a:r>
              <a:rPr lang="el-GR" sz="2000" dirty="0" smtClean="0"/>
              <a:t>Η [</a:t>
            </a:r>
            <a:r>
              <a:rPr lang="el-GR" sz="2000" dirty="0" err="1" smtClean="0"/>
              <a:t>κορτιζόλη</a:t>
            </a:r>
            <a:r>
              <a:rPr lang="el-GR" sz="2000" dirty="0" smtClean="0"/>
              <a:t>] θα πλησιάσει το μέγιστο σε 60 – 90 λεπτά (520 </a:t>
            </a:r>
            <a:r>
              <a:rPr lang="en-US" sz="2000" dirty="0" err="1" smtClean="0"/>
              <a:t>nmol</a:t>
            </a:r>
            <a:r>
              <a:rPr lang="en-US" sz="2000" dirty="0" smtClean="0"/>
              <a:t>/L) </a:t>
            </a:r>
            <a:r>
              <a:rPr lang="el-GR" sz="2000" dirty="0" smtClean="0"/>
              <a:t>καθώς στον ίδιο χρόνο η </a:t>
            </a:r>
            <a:r>
              <a:rPr lang="en-US" sz="2000" dirty="0" smtClean="0">
                <a:solidFill>
                  <a:srgbClr val="C00000"/>
                </a:solidFill>
              </a:rPr>
              <a:t>[GH] </a:t>
            </a:r>
            <a:r>
              <a:rPr lang="el-GR" sz="2000" dirty="0" smtClean="0">
                <a:solidFill>
                  <a:srgbClr val="C00000"/>
                </a:solidFill>
              </a:rPr>
              <a:t>υπερβαίνει τα 20 </a:t>
            </a:r>
            <a:r>
              <a:rPr lang="en-US" sz="2000" dirty="0" err="1" smtClean="0">
                <a:solidFill>
                  <a:srgbClr val="C00000"/>
                </a:solidFill>
              </a:rPr>
              <a:t>mU</a:t>
            </a:r>
            <a:r>
              <a:rPr lang="en-US" sz="2000" dirty="0" smtClean="0">
                <a:solidFill>
                  <a:srgbClr val="C00000"/>
                </a:solidFill>
              </a:rPr>
              <a:t>/L.</a:t>
            </a:r>
          </a:p>
          <a:p>
            <a:endParaRPr lang="en-US" sz="2000" dirty="0" smtClean="0"/>
          </a:p>
          <a:p>
            <a:r>
              <a:rPr lang="el-GR" sz="2000" dirty="0" smtClean="0"/>
              <a:t>Στους ασθενείς με σύνδρομο </a:t>
            </a:r>
            <a:r>
              <a:rPr lang="en-US" sz="2000" dirty="0" smtClean="0"/>
              <a:t>Cushing </a:t>
            </a:r>
            <a:r>
              <a:rPr lang="el-GR" sz="2000" dirty="0" smtClean="0"/>
              <a:t>η [</a:t>
            </a:r>
            <a:r>
              <a:rPr lang="el-GR" sz="2000" dirty="0" err="1" smtClean="0"/>
              <a:t>κορτιζόλης</a:t>
            </a:r>
            <a:r>
              <a:rPr lang="el-GR" sz="2000" dirty="0" smtClean="0"/>
              <a:t>] παραμένει υψηλή και πριν και μετά την χορήγηση ινσουλίνης.</a:t>
            </a:r>
          </a:p>
          <a:p>
            <a:endParaRPr lang="el-GR" sz="2000" dirty="0" smtClean="0"/>
          </a:p>
          <a:p>
            <a:endParaRPr lang="el-GR" sz="2000" dirty="0" smtClean="0"/>
          </a:p>
          <a:p>
            <a:endParaRPr lang="el-GR"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Εναλλακτικές δοκιμασίες στη δοκιμασία ινσουλίνης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sp>
        <p:nvSpPr>
          <p:cNvPr id="6" name="5 - Ορθογώνιο"/>
          <p:cNvSpPr/>
          <p:nvPr/>
        </p:nvSpPr>
        <p:spPr>
          <a:xfrm>
            <a:off x="827584" y="2636912"/>
            <a:ext cx="7848872" cy="2677656"/>
          </a:xfrm>
          <a:prstGeom prst="rect">
            <a:avLst/>
          </a:prstGeom>
        </p:spPr>
        <p:txBody>
          <a:bodyPr wrap="square">
            <a:spAutoFit/>
          </a:bodyPr>
          <a:lstStyle/>
          <a:p>
            <a:r>
              <a:rPr lang="el-GR" sz="2400" b="1" dirty="0" smtClean="0">
                <a:solidFill>
                  <a:srgbClr val="C00000"/>
                </a:solidFill>
              </a:rPr>
              <a:t>Δοκιμασία </a:t>
            </a:r>
            <a:r>
              <a:rPr lang="el-GR" sz="2400" b="1" dirty="0" err="1" smtClean="0">
                <a:solidFill>
                  <a:srgbClr val="C00000"/>
                </a:solidFill>
              </a:rPr>
              <a:t>Γλυκαγόνης</a:t>
            </a:r>
            <a:r>
              <a:rPr lang="el-GR" sz="2400" b="1" dirty="0" smtClean="0">
                <a:solidFill>
                  <a:srgbClr val="C00000"/>
                </a:solidFill>
              </a:rPr>
              <a:t>  </a:t>
            </a:r>
            <a:r>
              <a:rPr lang="el-GR" sz="2400" dirty="0" smtClean="0"/>
              <a:t>(χορηγείται 1 </a:t>
            </a:r>
            <a:r>
              <a:rPr lang="el-GR" sz="2400" dirty="0" err="1" smtClean="0"/>
              <a:t>mg</a:t>
            </a:r>
            <a:r>
              <a:rPr lang="el-GR" sz="2400" dirty="0" smtClean="0"/>
              <a:t> </a:t>
            </a:r>
            <a:r>
              <a:rPr lang="el-GR" sz="2400" dirty="0" err="1" smtClean="0"/>
              <a:t>GlucagonIM</a:t>
            </a:r>
            <a:r>
              <a:rPr lang="el-GR" sz="2400" dirty="0" smtClean="0"/>
              <a:t>)  -</a:t>
            </a:r>
            <a:r>
              <a:rPr lang="en-US" sz="2400" dirty="0" smtClean="0"/>
              <a:t> </a:t>
            </a:r>
            <a:r>
              <a:rPr lang="el-GR" sz="2400" dirty="0" smtClean="0"/>
              <a:t>Λήψεις 0', 90', 120' ,150' &amp; 180' για GH και γλυκόζη</a:t>
            </a:r>
            <a:r>
              <a:rPr lang="en-US" sz="2400" dirty="0" smtClean="0"/>
              <a:t>.</a:t>
            </a:r>
            <a:endParaRPr lang="el-GR" sz="2400" dirty="0" smtClean="0"/>
          </a:p>
          <a:p>
            <a:r>
              <a:rPr lang="el-GR" sz="2400" b="1" dirty="0" smtClean="0">
                <a:solidFill>
                  <a:srgbClr val="C00000"/>
                </a:solidFill>
              </a:rPr>
              <a:t>Δοκιμασία </a:t>
            </a:r>
            <a:r>
              <a:rPr lang="el-GR" sz="2400" b="1" dirty="0" err="1" smtClean="0">
                <a:solidFill>
                  <a:srgbClr val="C00000"/>
                </a:solidFill>
              </a:rPr>
              <a:t>Κλονιδίνης</a:t>
            </a:r>
            <a:r>
              <a:rPr lang="el-GR" sz="2400" b="1" dirty="0" smtClean="0">
                <a:solidFill>
                  <a:srgbClr val="C00000"/>
                </a:solidFill>
              </a:rPr>
              <a:t> </a:t>
            </a:r>
            <a:r>
              <a:rPr lang="el-GR" sz="2400" dirty="0" smtClean="0"/>
              <a:t>(χορηγείται </a:t>
            </a:r>
            <a:r>
              <a:rPr lang="el-GR" sz="2400" dirty="0" err="1" smtClean="0"/>
              <a:t>κλονιδίνη</a:t>
            </a:r>
            <a:r>
              <a:rPr lang="el-GR" sz="2400" dirty="0" smtClean="0"/>
              <a:t> 300</a:t>
            </a:r>
            <a:r>
              <a:rPr lang="en-US" sz="2400" dirty="0" smtClean="0"/>
              <a:t> </a:t>
            </a:r>
            <a:r>
              <a:rPr lang="el-GR" sz="2400" dirty="0" err="1" smtClean="0"/>
              <a:t>mg</a:t>
            </a:r>
            <a:r>
              <a:rPr lang="el-GR" sz="2400" dirty="0" smtClean="0"/>
              <a:t> PO) -Λήψεις 0', 30', 60', 120‘ &amp; 150' για GH (πτώση της ΑΠ κατά 20-25</a:t>
            </a:r>
            <a:r>
              <a:rPr lang="en-US" sz="2400" dirty="0" smtClean="0"/>
              <a:t> </a:t>
            </a:r>
            <a:r>
              <a:rPr lang="el-GR" sz="2400" dirty="0" err="1" smtClean="0"/>
              <a:t>mg</a:t>
            </a:r>
            <a:r>
              <a:rPr lang="el-GR" sz="2400" dirty="0" smtClean="0"/>
              <a:t>/</a:t>
            </a:r>
            <a:r>
              <a:rPr lang="el-GR" sz="2400" dirty="0" err="1" smtClean="0"/>
              <a:t>Hg</a:t>
            </a:r>
            <a:r>
              <a:rPr lang="el-GR" sz="2400" dirty="0" smtClean="0"/>
              <a:t>)</a:t>
            </a:r>
            <a:r>
              <a:rPr lang="en-US" sz="2400" dirty="0" smtClean="0"/>
              <a:t>.</a:t>
            </a:r>
            <a:endParaRPr lang="el-GR" sz="2400" dirty="0" smtClean="0"/>
          </a:p>
          <a:p>
            <a:r>
              <a:rPr lang="el-GR" sz="2400" b="1" dirty="0" smtClean="0">
                <a:solidFill>
                  <a:srgbClr val="C00000"/>
                </a:solidFill>
              </a:rPr>
              <a:t>Δοκιμασία </a:t>
            </a:r>
            <a:r>
              <a:rPr lang="el-GR" sz="2400" b="1" dirty="0" err="1" smtClean="0">
                <a:solidFill>
                  <a:srgbClr val="C00000"/>
                </a:solidFill>
              </a:rPr>
              <a:t>Αργινίνης</a:t>
            </a:r>
            <a:r>
              <a:rPr lang="el-GR" sz="2400" b="1" dirty="0" smtClean="0">
                <a:solidFill>
                  <a:srgbClr val="C00000"/>
                </a:solidFill>
              </a:rPr>
              <a:t> </a:t>
            </a:r>
            <a:r>
              <a:rPr lang="el-GR" sz="2400" dirty="0" smtClean="0"/>
              <a:t>(χορηγούνται 0,5</a:t>
            </a:r>
            <a:r>
              <a:rPr lang="en-US" sz="2400" dirty="0" smtClean="0"/>
              <a:t> </a:t>
            </a:r>
            <a:r>
              <a:rPr lang="el-GR" sz="2400" dirty="0" smtClean="0"/>
              <a:t>g/</a:t>
            </a:r>
            <a:r>
              <a:rPr lang="el-GR" sz="2400" dirty="0" err="1" smtClean="0"/>
              <a:t>kg</a:t>
            </a:r>
            <a:r>
              <a:rPr lang="el-GR" sz="2400" dirty="0" smtClean="0"/>
              <a:t> </a:t>
            </a:r>
            <a:r>
              <a:rPr lang="el-GR" sz="2400" dirty="0" err="1" smtClean="0"/>
              <a:t>αργινίνης</a:t>
            </a:r>
            <a:r>
              <a:rPr lang="el-GR" sz="2400" dirty="0" smtClean="0"/>
              <a:t> IV) -Λήψεις 0', 30’, 60’, 90', 120‘ για GH. </a:t>
            </a:r>
          </a:p>
        </p:txBody>
      </p:sp>
      <p:sp>
        <p:nvSpPr>
          <p:cNvPr id="7" name="6 - Ορθογώνιο"/>
          <p:cNvSpPr/>
          <p:nvPr/>
        </p:nvSpPr>
        <p:spPr>
          <a:xfrm>
            <a:off x="899592" y="1700808"/>
            <a:ext cx="7344816" cy="830997"/>
          </a:xfrm>
          <a:prstGeom prst="rect">
            <a:avLst/>
          </a:prstGeom>
        </p:spPr>
        <p:txBody>
          <a:bodyPr wrap="square">
            <a:spAutoFit/>
          </a:bodyPr>
          <a:lstStyle/>
          <a:p>
            <a:r>
              <a:rPr lang="el-GR" sz="2400" dirty="0" smtClean="0">
                <a:solidFill>
                  <a:srgbClr val="C00000"/>
                </a:solidFill>
              </a:rPr>
              <a:t>Η δοκιμασία ινσουλίνης γιατί είναι επικίνδυνη και μπορεί να προκαλέσει επικίνδυνη υπογλυκαιμία.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Ποιες ορμόνες παράγονται από την </a:t>
            </a:r>
            <a:r>
              <a:rPr lang="el-GR" b="1" dirty="0" err="1" smtClean="0">
                <a:solidFill>
                  <a:srgbClr val="C00000"/>
                </a:solidFill>
              </a:rPr>
              <a:t>αδενουπόφυση</a:t>
            </a:r>
            <a:r>
              <a:rPr lang="el-GR" b="1" dirty="0" smtClean="0">
                <a:solidFill>
                  <a:srgbClr val="C00000"/>
                </a:solidFill>
              </a:rPr>
              <a:t> </a:t>
            </a:r>
            <a:r>
              <a:rPr lang="el-GR" sz="4000" dirty="0" smtClean="0">
                <a:solidFill>
                  <a:srgbClr val="C00000"/>
                </a:solidFill>
              </a:rPr>
              <a:t>(1 από 3)</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
        <p:nvSpPr>
          <p:cNvPr id="5" name="4 - Ορθογώνιο"/>
          <p:cNvSpPr/>
          <p:nvPr/>
        </p:nvSpPr>
        <p:spPr>
          <a:xfrm>
            <a:off x="683568" y="1844824"/>
            <a:ext cx="8064896" cy="4154984"/>
          </a:xfrm>
          <a:prstGeom prst="rect">
            <a:avLst/>
          </a:prstGeom>
        </p:spPr>
        <p:txBody>
          <a:bodyPr wrap="square">
            <a:spAutoFit/>
          </a:bodyPr>
          <a:lstStyle/>
          <a:p>
            <a:r>
              <a:rPr lang="el-GR" sz="2400" b="1" dirty="0" err="1" smtClean="0">
                <a:solidFill>
                  <a:srgbClr val="C00000"/>
                </a:solidFill>
              </a:rPr>
              <a:t>Θυρεοειδοτρόπος</a:t>
            </a:r>
            <a:r>
              <a:rPr lang="el-GR" sz="2400" b="1" dirty="0" smtClean="0">
                <a:solidFill>
                  <a:srgbClr val="C00000"/>
                </a:solidFill>
              </a:rPr>
              <a:t> ορμόνη </a:t>
            </a:r>
            <a:r>
              <a:rPr lang="el-GR" sz="2400" dirty="0" smtClean="0">
                <a:solidFill>
                  <a:srgbClr val="C00000"/>
                </a:solidFill>
              </a:rPr>
              <a:t>(TSH) </a:t>
            </a:r>
          </a:p>
          <a:p>
            <a:r>
              <a:rPr lang="el-GR" sz="2400" dirty="0" smtClean="0"/>
              <a:t>Έλεγχος λειτουργίας θυρεοειδούς αδένα</a:t>
            </a:r>
            <a:br>
              <a:rPr lang="el-GR" sz="2400" dirty="0" smtClean="0"/>
            </a:br>
            <a:r>
              <a:rPr lang="el-GR" sz="2400" b="1" dirty="0" err="1" smtClean="0">
                <a:solidFill>
                  <a:srgbClr val="C00000"/>
                </a:solidFill>
              </a:rPr>
              <a:t>Γοναδοτροπίνες</a:t>
            </a:r>
            <a:r>
              <a:rPr lang="el-GR" sz="2400" dirty="0" smtClean="0">
                <a:solidFill>
                  <a:srgbClr val="C00000"/>
                </a:solidFill>
              </a:rPr>
              <a:t> (LH και FSH) </a:t>
            </a:r>
          </a:p>
          <a:p>
            <a:r>
              <a:rPr lang="el-GR" sz="2400" dirty="0" smtClean="0"/>
              <a:t>Έλεγχος λειτουργίας ωοθηκών και όρχεων</a:t>
            </a:r>
            <a:br>
              <a:rPr lang="el-GR" sz="2400" dirty="0" smtClean="0"/>
            </a:br>
            <a:r>
              <a:rPr lang="el-GR" sz="2400" b="1" dirty="0" err="1" smtClean="0">
                <a:solidFill>
                  <a:srgbClr val="C00000"/>
                </a:solidFill>
              </a:rPr>
              <a:t>Προλακτίνη</a:t>
            </a:r>
            <a:r>
              <a:rPr lang="el-GR" sz="2400" dirty="0" smtClean="0">
                <a:solidFill>
                  <a:srgbClr val="C00000"/>
                </a:solidFill>
              </a:rPr>
              <a:t> (PRL) </a:t>
            </a:r>
          </a:p>
          <a:p>
            <a:r>
              <a:rPr lang="el-GR" sz="2400" dirty="0" smtClean="0"/>
              <a:t>Έλεγχος παραγωγής γάλακτος από τους μαστούς κ.α.</a:t>
            </a:r>
            <a:br>
              <a:rPr lang="el-GR" sz="2400" dirty="0" smtClean="0"/>
            </a:br>
            <a:r>
              <a:rPr lang="el-GR" sz="2400" b="1" dirty="0" err="1" smtClean="0">
                <a:solidFill>
                  <a:srgbClr val="C00000"/>
                </a:solidFill>
              </a:rPr>
              <a:t>Φλοιοεπινεφριδιοτρόπος</a:t>
            </a:r>
            <a:r>
              <a:rPr lang="el-GR" sz="2400" b="1" dirty="0" smtClean="0">
                <a:solidFill>
                  <a:srgbClr val="C00000"/>
                </a:solidFill>
              </a:rPr>
              <a:t> ορμόνη </a:t>
            </a:r>
            <a:r>
              <a:rPr lang="el-GR" sz="2400" dirty="0" smtClean="0">
                <a:solidFill>
                  <a:srgbClr val="C00000"/>
                </a:solidFill>
              </a:rPr>
              <a:t>(ACTH) </a:t>
            </a:r>
          </a:p>
          <a:p>
            <a:r>
              <a:rPr lang="el-GR" sz="2400" dirty="0" smtClean="0"/>
              <a:t>Έλεγχος λειτουργίας επινεφριδίων</a:t>
            </a:r>
            <a:br>
              <a:rPr lang="el-GR" sz="2400" dirty="0" smtClean="0"/>
            </a:br>
            <a:r>
              <a:rPr lang="el-GR" sz="2400" b="1" dirty="0" smtClean="0">
                <a:solidFill>
                  <a:srgbClr val="C00000"/>
                </a:solidFill>
              </a:rPr>
              <a:t>Αυξητική ορμόνη </a:t>
            </a:r>
            <a:r>
              <a:rPr lang="el-GR" sz="2400" dirty="0" smtClean="0">
                <a:solidFill>
                  <a:srgbClr val="C00000"/>
                </a:solidFill>
              </a:rPr>
              <a:t>(GH) </a:t>
            </a:r>
          </a:p>
          <a:p>
            <a:r>
              <a:rPr lang="el-GR" sz="2400" dirty="0" smtClean="0"/>
              <a:t>Έλεγχος ανάπτυξης / αύξησης οργανισμού</a:t>
            </a:r>
            <a:br>
              <a:rPr lang="el-GR" sz="2400" dirty="0" smtClean="0"/>
            </a:br>
            <a:endParaRPr lang="el-GR" sz="24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36912"/>
            <a:ext cx="8229600" cy="1143000"/>
          </a:xfrm>
          <a:ln>
            <a:solidFill>
              <a:srgbClr val="C00000"/>
            </a:solidFill>
          </a:ln>
        </p:spPr>
        <p:txBody>
          <a:bodyPr>
            <a:normAutofit/>
          </a:bodyPr>
          <a:lstStyle/>
          <a:p>
            <a:r>
              <a:rPr lang="en-US" b="1" dirty="0" smtClean="0">
                <a:solidFill>
                  <a:srgbClr val="C00000"/>
                </a:solidFill>
              </a:rPr>
              <a:t>K</a:t>
            </a:r>
            <a:r>
              <a:rPr lang="el-GR" b="1" dirty="0" err="1" smtClean="0">
                <a:solidFill>
                  <a:srgbClr val="C00000"/>
                </a:solidFill>
              </a:rPr>
              <a:t>λινικές</a:t>
            </a:r>
            <a:r>
              <a:rPr lang="el-GR" b="1" dirty="0" smtClean="0">
                <a:solidFill>
                  <a:srgbClr val="C00000"/>
                </a:solidFill>
              </a:rPr>
              <a:t> περιπτώσεις</a:t>
            </a:r>
            <a:endParaRPr lang="el-GR"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a:p>
        </p:txBody>
      </p:sp>
    </p:spTree>
    <p:extLst>
      <p:ext uri="{BB962C8B-B14F-4D97-AF65-F5344CB8AC3E}">
        <p14:creationId xmlns:p14="http://schemas.microsoft.com/office/powerpoint/2010/main" val="1620632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a:p>
        </p:txBody>
      </p:sp>
      <p:sp>
        <p:nvSpPr>
          <p:cNvPr id="5" name="4 - TextBox"/>
          <p:cNvSpPr txBox="1"/>
          <p:nvPr/>
        </p:nvSpPr>
        <p:spPr>
          <a:xfrm>
            <a:off x="454722" y="1412776"/>
            <a:ext cx="8352928" cy="923330"/>
          </a:xfrm>
          <a:prstGeom prst="rect">
            <a:avLst/>
          </a:prstGeom>
          <a:noFill/>
        </p:spPr>
        <p:txBody>
          <a:bodyPr wrap="square" rtlCol="0">
            <a:spAutoFit/>
          </a:bodyPr>
          <a:lstStyle/>
          <a:p>
            <a:r>
              <a:rPr lang="el-GR" dirty="0" smtClean="0"/>
              <a:t>Ένας διευθυντής τράπεζας παραπονέθηκε στον ιατρό του για τις έντονες εφιδρώσεις του, την σεξουαλική του ανικανότητα και την δυσκολία του στο περπάτημα λόγω στενότητας των παπουτσιών του.</a:t>
            </a:r>
            <a:r>
              <a:rPr lang="en-US" dirty="0" smtClean="0"/>
              <a:t> To </a:t>
            </a:r>
            <a:r>
              <a:rPr lang="el-GR" dirty="0" smtClean="0"/>
              <a:t>Μ</a:t>
            </a:r>
            <a:r>
              <a:rPr lang="en-US" dirty="0" smtClean="0"/>
              <a:t>RI </a:t>
            </a:r>
            <a:r>
              <a:rPr lang="el-GR" dirty="0" smtClean="0"/>
              <a:t>έδειξε αδένωμα στην υπόφυση.</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1594413867"/>
              </p:ext>
            </p:extLst>
          </p:nvPr>
        </p:nvGraphicFramePr>
        <p:xfrm>
          <a:off x="454722" y="2492896"/>
          <a:ext cx="4752526" cy="3004605"/>
        </p:xfrm>
        <a:graphic>
          <a:graphicData uri="http://schemas.openxmlformats.org/drawingml/2006/table">
            <a:tbl>
              <a:tblPr firstRow="1" bandRow="1">
                <a:tableStyleId>{5C22544A-7EE6-4342-B048-85BDC9FD1C3A}</a:tableStyleId>
              </a:tblPr>
              <a:tblGrid>
                <a:gridCol w="1033157"/>
                <a:gridCol w="1818358"/>
                <a:gridCol w="1901011"/>
              </a:tblGrid>
              <a:tr h="408725">
                <a:tc>
                  <a:txBody>
                    <a:bodyPr/>
                    <a:lstStyle/>
                    <a:p>
                      <a:r>
                        <a:rPr lang="el-GR" dirty="0" smtClean="0"/>
                        <a:t>Εξέταση</a:t>
                      </a:r>
                      <a:r>
                        <a:rPr lang="el-GR" baseline="0" dirty="0" smtClean="0"/>
                        <a:t> </a:t>
                      </a:r>
                      <a:endParaRPr lang="el-GR" dirty="0"/>
                    </a:p>
                  </a:txBody>
                  <a:tcPr/>
                </a:tc>
                <a:tc>
                  <a:txBody>
                    <a:bodyPr/>
                    <a:lstStyle/>
                    <a:p>
                      <a:r>
                        <a:rPr lang="el-GR" dirty="0" smtClean="0"/>
                        <a:t>Αποτέλεσμα</a:t>
                      </a:r>
                      <a:r>
                        <a:rPr lang="el-GR" baseline="0" dirty="0" smtClean="0"/>
                        <a:t> </a:t>
                      </a:r>
                      <a:endParaRPr lang="el-GR" dirty="0"/>
                    </a:p>
                  </a:txBody>
                  <a:tcPr/>
                </a:tc>
                <a:tc>
                  <a:txBody>
                    <a:bodyPr/>
                    <a:lstStyle/>
                    <a:p>
                      <a:r>
                        <a:rPr lang="el-GR" dirty="0" smtClean="0"/>
                        <a:t>Τιμές αναφοράς</a:t>
                      </a:r>
                      <a:endParaRPr lang="el-GR" dirty="0"/>
                    </a:p>
                  </a:txBody>
                  <a:tcPr/>
                </a:tc>
              </a:tr>
              <a:tr h="370840">
                <a:tc>
                  <a:txBody>
                    <a:bodyPr/>
                    <a:lstStyle/>
                    <a:p>
                      <a:r>
                        <a:rPr lang="en-US" dirty="0" err="1" smtClean="0"/>
                        <a:t>Cort</a:t>
                      </a:r>
                      <a:endParaRPr lang="el-GR" dirty="0"/>
                    </a:p>
                  </a:txBody>
                  <a:tcPr/>
                </a:tc>
                <a:tc>
                  <a:txBody>
                    <a:bodyPr/>
                    <a:lstStyle/>
                    <a:p>
                      <a:r>
                        <a:rPr lang="el-GR" dirty="0" smtClean="0"/>
                        <a:t>625 </a:t>
                      </a:r>
                      <a:r>
                        <a:rPr lang="en-US" dirty="0" err="1" smtClean="0"/>
                        <a:t>nmol</a:t>
                      </a:r>
                      <a:r>
                        <a:rPr lang="en-US" dirty="0" smtClean="0"/>
                        <a:t>/L</a:t>
                      </a:r>
                      <a:endParaRPr lang="el-GR" dirty="0"/>
                    </a:p>
                  </a:txBody>
                  <a:tcPr/>
                </a:tc>
                <a:tc>
                  <a:txBody>
                    <a:bodyPr/>
                    <a:lstStyle/>
                    <a:p>
                      <a:r>
                        <a:rPr lang="en-US" dirty="0" smtClean="0"/>
                        <a:t>160 – </a:t>
                      </a:r>
                      <a:r>
                        <a:rPr lang="el-GR" dirty="0" smtClean="0"/>
                        <a:t>5</a:t>
                      </a:r>
                      <a:r>
                        <a:rPr lang="en-US" dirty="0" smtClean="0"/>
                        <a:t>65</a:t>
                      </a:r>
                      <a:endParaRPr lang="el-GR" dirty="0"/>
                    </a:p>
                  </a:txBody>
                  <a:tcPr/>
                </a:tc>
              </a:tr>
              <a:tr h="370840">
                <a:tc>
                  <a:txBody>
                    <a:bodyPr/>
                    <a:lstStyle/>
                    <a:p>
                      <a:r>
                        <a:rPr lang="en-US" dirty="0" smtClean="0"/>
                        <a:t>FT4</a:t>
                      </a:r>
                      <a:endParaRPr lang="el-GR" dirty="0"/>
                    </a:p>
                  </a:txBody>
                  <a:tcPr/>
                </a:tc>
                <a:tc>
                  <a:txBody>
                    <a:bodyPr/>
                    <a:lstStyle/>
                    <a:p>
                      <a:r>
                        <a:rPr lang="en-US" dirty="0" smtClean="0"/>
                        <a:t>18 </a:t>
                      </a:r>
                      <a:r>
                        <a:rPr lang="en-US" dirty="0" err="1" smtClean="0"/>
                        <a:t>pmol</a:t>
                      </a:r>
                      <a:r>
                        <a:rPr lang="en-US" dirty="0" smtClean="0"/>
                        <a:t>/L</a:t>
                      </a:r>
                      <a:endParaRPr lang="el-GR" dirty="0"/>
                    </a:p>
                  </a:txBody>
                  <a:tcPr/>
                </a:tc>
                <a:tc>
                  <a:txBody>
                    <a:bodyPr/>
                    <a:lstStyle/>
                    <a:p>
                      <a:r>
                        <a:rPr lang="en-US" dirty="0" smtClean="0"/>
                        <a:t>10 – 27</a:t>
                      </a:r>
                      <a:endParaRPr lang="el-GR" dirty="0"/>
                    </a:p>
                  </a:txBody>
                  <a:tcPr/>
                </a:tc>
              </a:tr>
              <a:tr h="370840">
                <a:tc>
                  <a:txBody>
                    <a:bodyPr/>
                    <a:lstStyle/>
                    <a:p>
                      <a:r>
                        <a:rPr lang="en-US" dirty="0" smtClean="0"/>
                        <a:t>TSH</a:t>
                      </a:r>
                      <a:endParaRPr lang="el-GR" dirty="0"/>
                    </a:p>
                  </a:txBody>
                  <a:tcPr/>
                </a:tc>
                <a:tc>
                  <a:txBody>
                    <a:bodyPr/>
                    <a:lstStyle/>
                    <a:p>
                      <a:r>
                        <a:rPr lang="en-US" dirty="0" smtClean="0"/>
                        <a:t>1,3 </a:t>
                      </a:r>
                      <a:r>
                        <a:rPr lang="en-US" dirty="0" err="1" smtClean="0"/>
                        <a:t>mU</a:t>
                      </a:r>
                      <a:r>
                        <a:rPr lang="en-US" dirty="0" smtClean="0"/>
                        <a:t>/L</a:t>
                      </a:r>
                      <a:endParaRPr lang="el-GR" dirty="0"/>
                    </a:p>
                  </a:txBody>
                  <a:tcPr/>
                </a:tc>
                <a:tc>
                  <a:txBody>
                    <a:bodyPr/>
                    <a:lstStyle/>
                    <a:p>
                      <a:r>
                        <a:rPr lang="en-US" dirty="0" smtClean="0"/>
                        <a:t>0,4 – 4,5</a:t>
                      </a:r>
                      <a:endParaRPr lang="el-GR" dirty="0"/>
                    </a:p>
                  </a:txBody>
                  <a:tcPr/>
                </a:tc>
              </a:tr>
              <a:tr h="370840">
                <a:tc>
                  <a:txBody>
                    <a:bodyPr/>
                    <a:lstStyle/>
                    <a:p>
                      <a:r>
                        <a:rPr lang="en-US" dirty="0" err="1" smtClean="0"/>
                        <a:t>Testo</a:t>
                      </a:r>
                      <a:endParaRPr lang="el-GR" dirty="0"/>
                    </a:p>
                  </a:txBody>
                  <a:tcPr/>
                </a:tc>
                <a:tc>
                  <a:txBody>
                    <a:bodyPr/>
                    <a:lstStyle/>
                    <a:p>
                      <a:r>
                        <a:rPr lang="el-GR" dirty="0" smtClean="0"/>
                        <a:t>1,1 </a:t>
                      </a:r>
                      <a:r>
                        <a:rPr lang="en-US" dirty="0" err="1" smtClean="0"/>
                        <a:t>nmol</a:t>
                      </a:r>
                      <a:r>
                        <a:rPr lang="en-US" dirty="0" smtClean="0"/>
                        <a:t>/L</a:t>
                      </a:r>
                      <a:endParaRPr lang="el-GR" dirty="0"/>
                    </a:p>
                  </a:txBody>
                  <a:tcPr/>
                </a:tc>
                <a:tc>
                  <a:txBody>
                    <a:bodyPr/>
                    <a:lstStyle/>
                    <a:p>
                      <a:r>
                        <a:rPr lang="en-US" dirty="0" smtClean="0"/>
                        <a:t>10 – 30</a:t>
                      </a:r>
                      <a:endParaRPr lang="el-GR" dirty="0"/>
                    </a:p>
                  </a:txBody>
                  <a:tcPr/>
                </a:tc>
              </a:tr>
              <a:tr h="370840">
                <a:tc>
                  <a:txBody>
                    <a:bodyPr/>
                    <a:lstStyle/>
                    <a:p>
                      <a:r>
                        <a:rPr lang="en-US" dirty="0" smtClean="0"/>
                        <a:t>LH</a:t>
                      </a:r>
                      <a:endParaRPr lang="el-GR" dirty="0"/>
                    </a:p>
                  </a:txBody>
                  <a:tcPr/>
                </a:tc>
                <a:tc>
                  <a:txBody>
                    <a:bodyPr/>
                    <a:lstStyle/>
                    <a:p>
                      <a:r>
                        <a:rPr lang="en-US" dirty="0" smtClean="0"/>
                        <a:t>1,1 U/L</a:t>
                      </a:r>
                      <a:endParaRPr lang="el-GR" dirty="0"/>
                    </a:p>
                  </a:txBody>
                  <a:tcPr/>
                </a:tc>
                <a:tc>
                  <a:txBody>
                    <a:bodyPr/>
                    <a:lstStyle/>
                    <a:p>
                      <a:r>
                        <a:rPr lang="en-US" dirty="0" smtClean="0"/>
                        <a:t>1,5 – 9,0</a:t>
                      </a:r>
                      <a:endParaRPr lang="el-GR" dirty="0"/>
                    </a:p>
                  </a:txBody>
                  <a:tcPr/>
                </a:tc>
              </a:tr>
              <a:tr h="370840">
                <a:tc>
                  <a:txBody>
                    <a:bodyPr/>
                    <a:lstStyle/>
                    <a:p>
                      <a:r>
                        <a:rPr lang="en-US" dirty="0" smtClean="0"/>
                        <a:t>FSH</a:t>
                      </a:r>
                      <a:endParaRPr lang="el-GR" dirty="0"/>
                    </a:p>
                  </a:txBody>
                  <a:tcPr/>
                </a:tc>
                <a:tc>
                  <a:txBody>
                    <a:bodyPr/>
                    <a:lstStyle/>
                    <a:p>
                      <a:r>
                        <a:rPr lang="en-US" dirty="0" smtClean="0"/>
                        <a:t>1,4 U/L</a:t>
                      </a:r>
                      <a:endParaRPr lang="el-GR" dirty="0"/>
                    </a:p>
                  </a:txBody>
                  <a:tcPr/>
                </a:tc>
                <a:tc>
                  <a:txBody>
                    <a:bodyPr/>
                    <a:lstStyle/>
                    <a:p>
                      <a:r>
                        <a:rPr lang="en-US" dirty="0" smtClean="0"/>
                        <a:t>1,5 – 9,0</a:t>
                      </a:r>
                      <a:endParaRPr lang="el-GR" dirty="0"/>
                    </a:p>
                  </a:txBody>
                  <a:tcPr/>
                </a:tc>
              </a:tr>
              <a:tr h="370840">
                <a:tc>
                  <a:txBody>
                    <a:bodyPr/>
                    <a:lstStyle/>
                    <a:p>
                      <a:r>
                        <a:rPr lang="en-US" dirty="0" smtClean="0"/>
                        <a:t>PRL</a:t>
                      </a:r>
                      <a:endParaRPr lang="el-GR" dirty="0"/>
                    </a:p>
                  </a:txBody>
                  <a:tcPr/>
                </a:tc>
                <a:tc>
                  <a:txBody>
                    <a:bodyPr/>
                    <a:lstStyle/>
                    <a:p>
                      <a:r>
                        <a:rPr lang="en-US" dirty="0" smtClean="0"/>
                        <a:t>860 </a:t>
                      </a:r>
                      <a:r>
                        <a:rPr lang="en-US" dirty="0" err="1" smtClean="0"/>
                        <a:t>mU</a:t>
                      </a:r>
                      <a:r>
                        <a:rPr lang="en-US" dirty="0" smtClean="0"/>
                        <a:t>/L</a:t>
                      </a:r>
                      <a:endParaRPr lang="el-GR" dirty="0"/>
                    </a:p>
                  </a:txBody>
                  <a:tcPr/>
                </a:tc>
                <a:tc>
                  <a:txBody>
                    <a:bodyPr/>
                    <a:lstStyle/>
                    <a:p>
                      <a:r>
                        <a:rPr lang="en-US" dirty="0" smtClean="0"/>
                        <a:t>&lt; 500</a:t>
                      </a:r>
                      <a:endParaRPr lang="el-GR" dirty="0"/>
                    </a:p>
                  </a:txBody>
                  <a:tcPr/>
                </a:tc>
              </a:tr>
            </a:tbl>
          </a:graphicData>
        </a:graphic>
      </p:graphicFrame>
      <p:graphicFrame>
        <p:nvGraphicFramePr>
          <p:cNvPr id="7" name="6 - Πίνακας"/>
          <p:cNvGraphicFramePr>
            <a:graphicFrameLocks noGrp="1"/>
          </p:cNvGraphicFramePr>
          <p:nvPr>
            <p:extLst>
              <p:ext uri="{D42A27DB-BD31-4B8C-83A1-F6EECF244321}">
                <p14:modId xmlns:p14="http://schemas.microsoft.com/office/powerpoint/2010/main" val="3591821032"/>
              </p:ext>
            </p:extLst>
          </p:nvPr>
        </p:nvGraphicFramePr>
        <p:xfrm>
          <a:off x="5423274" y="2492897"/>
          <a:ext cx="3096344" cy="2638296"/>
        </p:xfrm>
        <a:graphic>
          <a:graphicData uri="http://schemas.openxmlformats.org/drawingml/2006/table">
            <a:tbl>
              <a:tblPr firstRow="1" bandRow="1">
                <a:tableStyleId>{5C22544A-7EE6-4342-B048-85BDC9FD1C3A}</a:tableStyleId>
              </a:tblPr>
              <a:tblGrid>
                <a:gridCol w="963307"/>
                <a:gridCol w="1032115"/>
                <a:gridCol w="1100922"/>
              </a:tblGrid>
              <a:tr h="784096">
                <a:tc>
                  <a:txBody>
                    <a:bodyPr/>
                    <a:lstStyle/>
                    <a:p>
                      <a:r>
                        <a:rPr lang="el-GR" dirty="0" smtClean="0"/>
                        <a:t>Χρόνος</a:t>
                      </a:r>
                      <a:endParaRPr lang="el-GR" dirty="0"/>
                    </a:p>
                  </a:txBody>
                  <a:tcPr/>
                </a:tc>
                <a:tc>
                  <a:txBody>
                    <a:bodyPr/>
                    <a:lstStyle/>
                    <a:p>
                      <a:r>
                        <a:rPr lang="el-GR" dirty="0" smtClean="0"/>
                        <a:t>Γλυκόζη</a:t>
                      </a:r>
                      <a:endParaRPr lang="en-US" dirty="0" smtClean="0"/>
                    </a:p>
                    <a:p>
                      <a:r>
                        <a:rPr lang="en-US" dirty="0" err="1" smtClean="0"/>
                        <a:t>mmol</a:t>
                      </a:r>
                      <a:r>
                        <a:rPr lang="en-US" dirty="0" smtClean="0"/>
                        <a:t>/L</a:t>
                      </a:r>
                      <a:endParaRPr lang="el-GR" dirty="0"/>
                    </a:p>
                  </a:txBody>
                  <a:tcPr/>
                </a:tc>
                <a:tc>
                  <a:txBody>
                    <a:bodyPr/>
                    <a:lstStyle/>
                    <a:p>
                      <a:r>
                        <a:rPr lang="en-US" dirty="0" smtClean="0"/>
                        <a:t>GH </a:t>
                      </a:r>
                    </a:p>
                    <a:p>
                      <a:r>
                        <a:rPr lang="en-US" dirty="0" smtClean="0"/>
                        <a:t>(</a:t>
                      </a:r>
                      <a:r>
                        <a:rPr lang="en-US" dirty="0" err="1" smtClean="0"/>
                        <a:t>mU</a:t>
                      </a:r>
                      <a:r>
                        <a:rPr lang="en-US" dirty="0" smtClean="0"/>
                        <a:t>/L)</a:t>
                      </a:r>
                      <a:endParaRPr lang="el-GR" dirty="0"/>
                    </a:p>
                  </a:txBody>
                  <a:tcPr/>
                </a:tc>
              </a:tr>
              <a:tr h="370840">
                <a:tc>
                  <a:txBody>
                    <a:bodyPr/>
                    <a:lstStyle/>
                    <a:p>
                      <a:r>
                        <a:rPr lang="en-US" dirty="0" smtClean="0"/>
                        <a:t>0</a:t>
                      </a:r>
                      <a:endParaRPr lang="el-GR" dirty="0"/>
                    </a:p>
                  </a:txBody>
                  <a:tcPr/>
                </a:tc>
                <a:tc>
                  <a:txBody>
                    <a:bodyPr/>
                    <a:lstStyle/>
                    <a:p>
                      <a:r>
                        <a:rPr lang="en-US" dirty="0" smtClean="0"/>
                        <a:t>9,2</a:t>
                      </a:r>
                      <a:endParaRPr lang="el-GR" dirty="0"/>
                    </a:p>
                  </a:txBody>
                  <a:tcPr/>
                </a:tc>
                <a:tc>
                  <a:txBody>
                    <a:bodyPr/>
                    <a:lstStyle/>
                    <a:p>
                      <a:r>
                        <a:rPr lang="en-US" dirty="0" smtClean="0"/>
                        <a:t>25</a:t>
                      </a:r>
                      <a:endParaRPr lang="el-GR" dirty="0"/>
                    </a:p>
                  </a:txBody>
                  <a:tcPr/>
                </a:tc>
              </a:tr>
              <a:tr h="370840">
                <a:tc>
                  <a:txBody>
                    <a:bodyPr/>
                    <a:lstStyle/>
                    <a:p>
                      <a:r>
                        <a:rPr lang="en-US" dirty="0" smtClean="0"/>
                        <a:t>30</a:t>
                      </a:r>
                      <a:endParaRPr lang="el-GR" dirty="0"/>
                    </a:p>
                  </a:txBody>
                  <a:tcPr/>
                </a:tc>
                <a:tc>
                  <a:txBody>
                    <a:bodyPr/>
                    <a:lstStyle/>
                    <a:p>
                      <a:r>
                        <a:rPr lang="en-US" dirty="0" smtClean="0"/>
                        <a:t>15,8</a:t>
                      </a:r>
                      <a:endParaRPr lang="el-GR" dirty="0"/>
                    </a:p>
                  </a:txBody>
                  <a:tcPr/>
                </a:tc>
                <a:tc>
                  <a:txBody>
                    <a:bodyPr/>
                    <a:lstStyle/>
                    <a:p>
                      <a:r>
                        <a:rPr lang="en-US" dirty="0" smtClean="0"/>
                        <a:t>22</a:t>
                      </a:r>
                      <a:endParaRPr lang="el-GR" dirty="0"/>
                    </a:p>
                  </a:txBody>
                  <a:tcPr/>
                </a:tc>
              </a:tr>
              <a:tr h="370840">
                <a:tc>
                  <a:txBody>
                    <a:bodyPr/>
                    <a:lstStyle/>
                    <a:p>
                      <a:r>
                        <a:rPr lang="en-US" dirty="0" smtClean="0"/>
                        <a:t>60</a:t>
                      </a:r>
                      <a:endParaRPr lang="el-GR" dirty="0"/>
                    </a:p>
                  </a:txBody>
                  <a:tcPr/>
                </a:tc>
                <a:tc>
                  <a:txBody>
                    <a:bodyPr/>
                    <a:lstStyle/>
                    <a:p>
                      <a:r>
                        <a:rPr lang="en-US" dirty="0" smtClean="0"/>
                        <a:t>14,1</a:t>
                      </a:r>
                      <a:endParaRPr lang="el-GR" dirty="0"/>
                    </a:p>
                  </a:txBody>
                  <a:tcPr/>
                </a:tc>
                <a:tc>
                  <a:txBody>
                    <a:bodyPr/>
                    <a:lstStyle/>
                    <a:p>
                      <a:r>
                        <a:rPr lang="en-US" dirty="0" smtClean="0"/>
                        <a:t>20</a:t>
                      </a:r>
                      <a:endParaRPr lang="el-GR" dirty="0"/>
                    </a:p>
                  </a:txBody>
                  <a:tcPr/>
                </a:tc>
              </a:tr>
              <a:tr h="370840">
                <a:tc>
                  <a:txBody>
                    <a:bodyPr/>
                    <a:lstStyle/>
                    <a:p>
                      <a:r>
                        <a:rPr lang="en-US" dirty="0" smtClean="0"/>
                        <a:t>90</a:t>
                      </a:r>
                      <a:endParaRPr lang="el-GR" dirty="0"/>
                    </a:p>
                  </a:txBody>
                  <a:tcPr/>
                </a:tc>
                <a:tc>
                  <a:txBody>
                    <a:bodyPr/>
                    <a:lstStyle/>
                    <a:p>
                      <a:r>
                        <a:rPr lang="en-US" dirty="0" smtClean="0"/>
                        <a:t>13,6</a:t>
                      </a:r>
                      <a:endParaRPr lang="el-GR" dirty="0"/>
                    </a:p>
                  </a:txBody>
                  <a:tcPr/>
                </a:tc>
                <a:tc>
                  <a:txBody>
                    <a:bodyPr/>
                    <a:lstStyle/>
                    <a:p>
                      <a:r>
                        <a:rPr lang="en-US" dirty="0" smtClean="0"/>
                        <a:t>22</a:t>
                      </a:r>
                      <a:endParaRPr lang="el-GR" dirty="0"/>
                    </a:p>
                  </a:txBody>
                  <a:tcPr/>
                </a:tc>
              </a:tr>
              <a:tr h="370840">
                <a:tc>
                  <a:txBody>
                    <a:bodyPr/>
                    <a:lstStyle/>
                    <a:p>
                      <a:r>
                        <a:rPr lang="en-US" dirty="0" smtClean="0"/>
                        <a:t>120</a:t>
                      </a:r>
                      <a:endParaRPr lang="el-GR" dirty="0"/>
                    </a:p>
                  </a:txBody>
                  <a:tcPr/>
                </a:tc>
                <a:tc>
                  <a:txBody>
                    <a:bodyPr/>
                    <a:lstStyle/>
                    <a:p>
                      <a:r>
                        <a:rPr lang="en-US" dirty="0" smtClean="0"/>
                        <a:t>13,5</a:t>
                      </a:r>
                      <a:endParaRPr lang="el-GR" dirty="0"/>
                    </a:p>
                  </a:txBody>
                  <a:tcPr/>
                </a:tc>
                <a:tc>
                  <a:txBody>
                    <a:bodyPr/>
                    <a:lstStyle/>
                    <a:p>
                      <a:r>
                        <a:rPr lang="en-US" dirty="0" smtClean="0"/>
                        <a:t>21</a:t>
                      </a:r>
                      <a:endParaRPr lang="el-GR" dirty="0"/>
                    </a:p>
                  </a:txBody>
                  <a:tcPr/>
                </a:tc>
              </a:tr>
            </a:tbl>
          </a:graphicData>
        </a:graphic>
      </p:graphicFrame>
      <p:sp>
        <p:nvSpPr>
          <p:cNvPr id="8" name="7 - TextBox"/>
          <p:cNvSpPr txBox="1"/>
          <p:nvPr/>
        </p:nvSpPr>
        <p:spPr>
          <a:xfrm>
            <a:off x="454722" y="5641517"/>
            <a:ext cx="8064896" cy="923330"/>
          </a:xfrm>
          <a:prstGeom prst="rect">
            <a:avLst/>
          </a:prstGeom>
          <a:noFill/>
        </p:spPr>
        <p:txBody>
          <a:bodyPr wrap="square" rtlCol="0">
            <a:spAutoFit/>
          </a:bodyPr>
          <a:lstStyle/>
          <a:p>
            <a:r>
              <a:rPr lang="el-GR" dirty="0" smtClean="0"/>
              <a:t>Υπάρχει υπερπαραγωγή </a:t>
            </a:r>
            <a:r>
              <a:rPr lang="en-US" dirty="0" smtClean="0"/>
              <a:t>GH </a:t>
            </a:r>
            <a:r>
              <a:rPr lang="el-GR" dirty="0" smtClean="0"/>
              <a:t>αφού παρά την αύξηση της γλυκόζης δεν κατεστάλη η </a:t>
            </a:r>
            <a:r>
              <a:rPr lang="en-US" dirty="0" smtClean="0"/>
              <a:t>GH. </a:t>
            </a:r>
            <a:r>
              <a:rPr lang="el-GR" dirty="0" smtClean="0"/>
              <a:t>Έχει επομένως ακρομεγαλία. Οι χαμηλές </a:t>
            </a:r>
            <a:r>
              <a:rPr lang="en-US" dirty="0" err="1" smtClean="0"/>
              <a:t>Testo</a:t>
            </a:r>
            <a:r>
              <a:rPr lang="en-US" dirty="0" smtClean="0"/>
              <a:t>/LH/FSH </a:t>
            </a:r>
            <a:r>
              <a:rPr lang="el-GR" dirty="0" smtClean="0"/>
              <a:t>δείχνουν </a:t>
            </a:r>
            <a:r>
              <a:rPr lang="el-GR" dirty="0" err="1" smtClean="0"/>
              <a:t>υπογονιμότητα</a:t>
            </a:r>
            <a:r>
              <a:rPr lang="el-GR" dirty="0" smtClean="0"/>
              <a:t> λόγω βλάβη στην υπόφυση και όχι στους όρχεις.</a:t>
            </a:r>
            <a:endParaRPr lang="el-GR" dirty="0"/>
          </a:p>
        </p:txBody>
      </p:sp>
      <p:sp>
        <p:nvSpPr>
          <p:cNvPr id="9" name="1 - Τίτλος"/>
          <p:cNvSpPr>
            <a:spLocks noGrp="1"/>
          </p:cNvSpPr>
          <p:nvPr>
            <p:ph type="title"/>
          </p:nvPr>
        </p:nvSpPr>
        <p:spPr>
          <a:xfrm>
            <a:off x="457200" y="274638"/>
            <a:ext cx="8229600" cy="1143000"/>
          </a:xfrm>
        </p:spPr>
        <p:txBody>
          <a:bodyPr>
            <a:normAutofit/>
          </a:bodyPr>
          <a:lstStyle/>
          <a:p>
            <a:r>
              <a:rPr lang="el-GR" sz="4000" b="1" dirty="0" smtClean="0">
                <a:solidFill>
                  <a:srgbClr val="C00000"/>
                </a:solidFill>
              </a:rPr>
              <a:t>Κλινική περίπτωση 1</a:t>
            </a:r>
            <a:endParaRPr lang="el-GR" sz="4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a:p>
        </p:txBody>
      </p:sp>
      <p:sp>
        <p:nvSpPr>
          <p:cNvPr id="5" name="4 - TextBox"/>
          <p:cNvSpPr txBox="1"/>
          <p:nvPr/>
        </p:nvSpPr>
        <p:spPr>
          <a:xfrm>
            <a:off x="419220" y="1556792"/>
            <a:ext cx="8352928" cy="1200329"/>
          </a:xfrm>
          <a:prstGeom prst="rect">
            <a:avLst/>
          </a:prstGeom>
          <a:noFill/>
        </p:spPr>
        <p:txBody>
          <a:bodyPr wrap="square" rtlCol="0">
            <a:spAutoFit/>
          </a:bodyPr>
          <a:lstStyle/>
          <a:p>
            <a:r>
              <a:rPr lang="en-US" dirty="0" smtClean="0"/>
              <a:t>M</a:t>
            </a:r>
            <a:r>
              <a:rPr lang="el-GR" dirty="0" smtClean="0"/>
              <a:t>ία 26χρονη γυναίκα παρουσιάστηκε στα εξωτερικά ιατρεία με γαλακτόρροια για πολλούς μήνες. Κατά την εξέταση παρατηρήθηκε έκκριση γάλακτος από το στήθος της. Η γυναίκα επειδή είχε ημικρανία έπαιρνε αναλγητικά (</a:t>
            </a:r>
            <a:r>
              <a:rPr lang="el-GR" dirty="0" err="1" smtClean="0"/>
              <a:t>παρακεταμόλη</a:t>
            </a:r>
            <a:r>
              <a:rPr lang="el-GR" dirty="0" smtClean="0"/>
              <a:t>) και αντιεμετικά (</a:t>
            </a:r>
            <a:r>
              <a:rPr lang="el-GR" dirty="0" err="1" smtClean="0"/>
              <a:t>μεταχλωπραμίδη</a:t>
            </a:r>
            <a:r>
              <a:rPr lang="el-GR" dirty="0" smtClean="0"/>
              <a:t>).</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3445088029"/>
              </p:ext>
            </p:extLst>
          </p:nvPr>
        </p:nvGraphicFramePr>
        <p:xfrm>
          <a:off x="563236" y="3193245"/>
          <a:ext cx="4752526" cy="741680"/>
        </p:xfrm>
        <a:graphic>
          <a:graphicData uri="http://schemas.openxmlformats.org/drawingml/2006/table">
            <a:tbl>
              <a:tblPr firstRow="1" bandRow="1">
                <a:tableStyleId>{5C22544A-7EE6-4342-B048-85BDC9FD1C3A}</a:tableStyleId>
              </a:tblPr>
              <a:tblGrid>
                <a:gridCol w="1033157"/>
                <a:gridCol w="1818358"/>
                <a:gridCol w="1901011"/>
              </a:tblGrid>
              <a:tr h="370840">
                <a:tc>
                  <a:txBody>
                    <a:bodyPr/>
                    <a:lstStyle/>
                    <a:p>
                      <a:r>
                        <a:rPr lang="el-GR" dirty="0" smtClean="0"/>
                        <a:t>Εξέταση</a:t>
                      </a:r>
                      <a:r>
                        <a:rPr lang="el-GR" baseline="0" dirty="0" smtClean="0"/>
                        <a:t> </a:t>
                      </a:r>
                      <a:endParaRPr lang="el-GR" dirty="0"/>
                    </a:p>
                  </a:txBody>
                  <a:tcPr/>
                </a:tc>
                <a:tc>
                  <a:txBody>
                    <a:bodyPr/>
                    <a:lstStyle/>
                    <a:p>
                      <a:r>
                        <a:rPr lang="el-GR" dirty="0" smtClean="0"/>
                        <a:t>Αποτέλεσμα</a:t>
                      </a:r>
                      <a:r>
                        <a:rPr lang="el-GR" baseline="0" dirty="0" smtClean="0"/>
                        <a:t> </a:t>
                      </a:r>
                      <a:endParaRPr lang="el-GR" dirty="0"/>
                    </a:p>
                  </a:txBody>
                  <a:tcPr/>
                </a:tc>
                <a:tc>
                  <a:txBody>
                    <a:bodyPr/>
                    <a:lstStyle/>
                    <a:p>
                      <a:r>
                        <a:rPr lang="el-GR" dirty="0" smtClean="0"/>
                        <a:t>Τιμές αναφοράς</a:t>
                      </a:r>
                      <a:endParaRPr lang="el-GR" dirty="0"/>
                    </a:p>
                  </a:txBody>
                  <a:tcPr/>
                </a:tc>
              </a:tr>
              <a:tr h="370840">
                <a:tc>
                  <a:txBody>
                    <a:bodyPr/>
                    <a:lstStyle/>
                    <a:p>
                      <a:r>
                        <a:rPr lang="en-US" dirty="0" smtClean="0"/>
                        <a:t>PRL</a:t>
                      </a:r>
                      <a:endParaRPr lang="el-GR" dirty="0"/>
                    </a:p>
                  </a:txBody>
                  <a:tcPr/>
                </a:tc>
                <a:tc>
                  <a:txBody>
                    <a:bodyPr/>
                    <a:lstStyle/>
                    <a:p>
                      <a:r>
                        <a:rPr lang="en-US" dirty="0" smtClean="0"/>
                        <a:t>860 </a:t>
                      </a:r>
                      <a:r>
                        <a:rPr lang="en-US" dirty="0" err="1" smtClean="0"/>
                        <a:t>mU</a:t>
                      </a:r>
                      <a:r>
                        <a:rPr lang="en-US" dirty="0" smtClean="0"/>
                        <a:t>/L</a:t>
                      </a:r>
                      <a:endParaRPr lang="el-GR" dirty="0"/>
                    </a:p>
                  </a:txBody>
                  <a:tcPr/>
                </a:tc>
                <a:tc>
                  <a:txBody>
                    <a:bodyPr/>
                    <a:lstStyle/>
                    <a:p>
                      <a:r>
                        <a:rPr lang="en-US" dirty="0" smtClean="0"/>
                        <a:t>&lt; 500</a:t>
                      </a:r>
                      <a:endParaRPr lang="el-GR" dirty="0"/>
                    </a:p>
                  </a:txBody>
                  <a:tcPr/>
                </a:tc>
              </a:tr>
            </a:tbl>
          </a:graphicData>
        </a:graphic>
      </p:graphicFrame>
      <p:sp>
        <p:nvSpPr>
          <p:cNvPr id="8" name="7 - TextBox"/>
          <p:cNvSpPr txBox="1"/>
          <p:nvPr/>
        </p:nvSpPr>
        <p:spPr>
          <a:xfrm>
            <a:off x="563236" y="4489389"/>
            <a:ext cx="7739380" cy="923330"/>
          </a:xfrm>
          <a:prstGeom prst="rect">
            <a:avLst/>
          </a:prstGeom>
          <a:noFill/>
        </p:spPr>
        <p:txBody>
          <a:bodyPr wrap="square" rtlCol="0">
            <a:spAutoFit/>
          </a:bodyPr>
          <a:lstStyle/>
          <a:p>
            <a:r>
              <a:rPr lang="el-GR" dirty="0" smtClean="0"/>
              <a:t>Το αντιεμετικό (</a:t>
            </a:r>
            <a:r>
              <a:rPr lang="el-GR" dirty="0" err="1" smtClean="0"/>
              <a:t>μεταχλωπραμίδη</a:t>
            </a:r>
            <a:r>
              <a:rPr lang="el-GR" dirty="0" smtClean="0"/>
              <a:t>) που λάμβανε μπορεί να προκαλέσει </a:t>
            </a:r>
            <a:r>
              <a:rPr lang="el-GR" dirty="0" err="1" smtClean="0"/>
              <a:t>υπερπρολακτιναιμία</a:t>
            </a:r>
            <a:r>
              <a:rPr lang="el-GR" dirty="0" smtClean="0"/>
              <a:t>. Μόλις σταμάτησε να το παίρνει η </a:t>
            </a:r>
            <a:r>
              <a:rPr lang="el-GR" dirty="0" err="1" smtClean="0"/>
              <a:t>γαλακτόροια</a:t>
            </a:r>
            <a:r>
              <a:rPr lang="el-GR" dirty="0" smtClean="0"/>
              <a:t> και η </a:t>
            </a:r>
            <a:r>
              <a:rPr lang="el-GR" dirty="0" err="1" smtClean="0"/>
              <a:t>υπερπρολακτιναιμία</a:t>
            </a:r>
            <a:r>
              <a:rPr lang="el-GR" dirty="0" smtClean="0"/>
              <a:t> σταμάτησαν.</a:t>
            </a:r>
            <a:endParaRPr lang="el-GR" dirty="0"/>
          </a:p>
        </p:txBody>
      </p:sp>
      <p:sp>
        <p:nvSpPr>
          <p:cNvPr id="7" name="1 - Τίτλος"/>
          <p:cNvSpPr>
            <a:spLocks noGrp="1"/>
          </p:cNvSpPr>
          <p:nvPr>
            <p:ph type="title"/>
          </p:nvPr>
        </p:nvSpPr>
        <p:spPr>
          <a:xfrm>
            <a:off x="457200" y="274638"/>
            <a:ext cx="8229600" cy="1143000"/>
          </a:xfrm>
        </p:spPr>
        <p:txBody>
          <a:bodyPr>
            <a:normAutofit/>
          </a:bodyPr>
          <a:lstStyle/>
          <a:p>
            <a:r>
              <a:rPr lang="el-GR" sz="4000" b="1" dirty="0" smtClean="0">
                <a:solidFill>
                  <a:srgbClr val="C00000"/>
                </a:solidFill>
              </a:rPr>
              <a:t>Κλινική περίπτωση 2</a:t>
            </a:r>
            <a:endParaRPr lang="el-GR" sz="4000" b="1" dirty="0">
              <a:solidFill>
                <a:srgbClr val="C00000"/>
              </a:solidFill>
            </a:endParaRPr>
          </a:p>
        </p:txBody>
      </p:sp>
    </p:spTree>
    <p:extLst>
      <p:ext uri="{BB962C8B-B14F-4D97-AF65-F5344CB8AC3E}">
        <p14:creationId xmlns:p14="http://schemas.microsoft.com/office/powerpoint/2010/main" val="31151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a:p>
        </p:txBody>
      </p:sp>
      <p:sp>
        <p:nvSpPr>
          <p:cNvPr id="5" name="4 - TextBox"/>
          <p:cNvSpPr txBox="1"/>
          <p:nvPr/>
        </p:nvSpPr>
        <p:spPr>
          <a:xfrm>
            <a:off x="427100" y="1196752"/>
            <a:ext cx="8352928" cy="1200329"/>
          </a:xfrm>
          <a:prstGeom prst="rect">
            <a:avLst/>
          </a:prstGeom>
          <a:noFill/>
        </p:spPr>
        <p:txBody>
          <a:bodyPr wrap="square" rtlCol="0">
            <a:spAutoFit/>
          </a:bodyPr>
          <a:lstStyle/>
          <a:p>
            <a:r>
              <a:rPr lang="el-GR" dirty="0" smtClean="0"/>
              <a:t>Ένας 58χρονος άνδρας είδε τον γενικό ιατρό για έλεγχο της υπέρτασης. Ανέφερε μειωμένη σεξουαλική ορμή και ανικανότητα που απέδωσε ο ίδιος στα φάρμακα της υπέρτασης. Αποκαλύφθηκε όμως ότι ο άνδρας ξυρίζονταν πλέον μόνο μια φορά την ημέρα και εμφάνιζε ωχρότητα και απώλεια μασχαλιαίων και ηβικών τριχών.</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775754068"/>
              </p:ext>
            </p:extLst>
          </p:nvPr>
        </p:nvGraphicFramePr>
        <p:xfrm>
          <a:off x="1835696" y="2458864"/>
          <a:ext cx="4752526" cy="2961640"/>
        </p:xfrm>
        <a:graphic>
          <a:graphicData uri="http://schemas.openxmlformats.org/drawingml/2006/table">
            <a:tbl>
              <a:tblPr firstRow="1" bandRow="1">
                <a:tableStyleId>{5C22544A-7EE6-4342-B048-85BDC9FD1C3A}</a:tableStyleId>
              </a:tblPr>
              <a:tblGrid>
                <a:gridCol w="1033157"/>
                <a:gridCol w="1818358"/>
                <a:gridCol w="1901011"/>
              </a:tblGrid>
              <a:tr h="0">
                <a:tc>
                  <a:txBody>
                    <a:bodyPr/>
                    <a:lstStyle/>
                    <a:p>
                      <a:r>
                        <a:rPr lang="el-GR" dirty="0" smtClean="0"/>
                        <a:t>Εξέταση</a:t>
                      </a:r>
                      <a:r>
                        <a:rPr lang="el-GR" baseline="0" dirty="0" smtClean="0"/>
                        <a:t> </a:t>
                      </a:r>
                      <a:endParaRPr lang="el-GR" dirty="0"/>
                    </a:p>
                  </a:txBody>
                  <a:tcPr/>
                </a:tc>
                <a:tc>
                  <a:txBody>
                    <a:bodyPr/>
                    <a:lstStyle/>
                    <a:p>
                      <a:r>
                        <a:rPr lang="el-GR" dirty="0" smtClean="0"/>
                        <a:t>Αποτέλεσμα</a:t>
                      </a:r>
                      <a:r>
                        <a:rPr lang="el-GR" baseline="0" dirty="0" smtClean="0"/>
                        <a:t> </a:t>
                      </a:r>
                      <a:endParaRPr lang="el-GR" dirty="0"/>
                    </a:p>
                  </a:txBody>
                  <a:tcPr/>
                </a:tc>
                <a:tc>
                  <a:txBody>
                    <a:bodyPr/>
                    <a:lstStyle/>
                    <a:p>
                      <a:r>
                        <a:rPr lang="el-GR" dirty="0" smtClean="0"/>
                        <a:t>Τιμές αναφοράς</a:t>
                      </a:r>
                      <a:endParaRPr lang="el-GR" dirty="0"/>
                    </a:p>
                  </a:txBody>
                  <a:tcPr/>
                </a:tc>
              </a:tr>
              <a:tr h="370840">
                <a:tc>
                  <a:txBody>
                    <a:bodyPr/>
                    <a:lstStyle/>
                    <a:p>
                      <a:r>
                        <a:rPr lang="en-US" dirty="0" err="1" smtClean="0"/>
                        <a:t>Cort</a:t>
                      </a:r>
                      <a:endParaRPr lang="el-GR" dirty="0"/>
                    </a:p>
                  </a:txBody>
                  <a:tcPr/>
                </a:tc>
                <a:tc>
                  <a:txBody>
                    <a:bodyPr/>
                    <a:lstStyle/>
                    <a:p>
                      <a:r>
                        <a:rPr lang="el-GR" dirty="0" smtClean="0"/>
                        <a:t>90 </a:t>
                      </a:r>
                      <a:r>
                        <a:rPr lang="en-US" dirty="0" err="1" smtClean="0"/>
                        <a:t>nmol</a:t>
                      </a:r>
                      <a:r>
                        <a:rPr lang="en-US" dirty="0" smtClean="0"/>
                        <a:t>/L</a:t>
                      </a:r>
                      <a:endParaRPr lang="el-GR" dirty="0"/>
                    </a:p>
                  </a:txBody>
                  <a:tcPr/>
                </a:tc>
                <a:tc>
                  <a:txBody>
                    <a:bodyPr/>
                    <a:lstStyle/>
                    <a:p>
                      <a:r>
                        <a:rPr lang="en-US" dirty="0" smtClean="0"/>
                        <a:t>160 – </a:t>
                      </a:r>
                      <a:r>
                        <a:rPr lang="el-GR" dirty="0" smtClean="0"/>
                        <a:t>5</a:t>
                      </a:r>
                      <a:r>
                        <a:rPr lang="en-US" dirty="0" smtClean="0"/>
                        <a:t>65</a:t>
                      </a:r>
                      <a:endParaRPr lang="el-GR" dirty="0"/>
                    </a:p>
                  </a:txBody>
                  <a:tcPr/>
                </a:tc>
              </a:tr>
              <a:tr h="370840">
                <a:tc>
                  <a:txBody>
                    <a:bodyPr/>
                    <a:lstStyle/>
                    <a:p>
                      <a:r>
                        <a:rPr lang="en-US" dirty="0" smtClean="0"/>
                        <a:t>FT</a:t>
                      </a:r>
                      <a:r>
                        <a:rPr lang="en-US" baseline="-25000" dirty="0" smtClean="0"/>
                        <a:t>4</a:t>
                      </a:r>
                      <a:endParaRPr lang="el-GR" baseline="-25000" dirty="0"/>
                    </a:p>
                  </a:txBody>
                  <a:tcPr/>
                </a:tc>
                <a:tc>
                  <a:txBody>
                    <a:bodyPr/>
                    <a:lstStyle/>
                    <a:p>
                      <a:r>
                        <a:rPr lang="en-US" dirty="0" smtClean="0"/>
                        <a:t>8 </a:t>
                      </a:r>
                      <a:r>
                        <a:rPr lang="en-US" dirty="0" err="1" smtClean="0"/>
                        <a:t>pmol</a:t>
                      </a:r>
                      <a:r>
                        <a:rPr lang="en-US" dirty="0" smtClean="0"/>
                        <a:t>/L</a:t>
                      </a:r>
                      <a:endParaRPr lang="el-GR" dirty="0"/>
                    </a:p>
                  </a:txBody>
                  <a:tcPr/>
                </a:tc>
                <a:tc>
                  <a:txBody>
                    <a:bodyPr/>
                    <a:lstStyle/>
                    <a:p>
                      <a:r>
                        <a:rPr lang="en-US" dirty="0" smtClean="0"/>
                        <a:t>10 – 27</a:t>
                      </a:r>
                      <a:endParaRPr lang="el-GR" dirty="0"/>
                    </a:p>
                  </a:txBody>
                  <a:tcPr/>
                </a:tc>
              </a:tr>
              <a:tr h="370840">
                <a:tc>
                  <a:txBody>
                    <a:bodyPr/>
                    <a:lstStyle/>
                    <a:p>
                      <a:r>
                        <a:rPr lang="en-US" dirty="0" smtClean="0"/>
                        <a:t>TSH</a:t>
                      </a:r>
                      <a:endParaRPr lang="el-GR" dirty="0"/>
                    </a:p>
                  </a:txBody>
                  <a:tcPr/>
                </a:tc>
                <a:tc>
                  <a:txBody>
                    <a:bodyPr/>
                    <a:lstStyle/>
                    <a:p>
                      <a:r>
                        <a:rPr lang="el-GR" dirty="0" smtClean="0"/>
                        <a:t>0</a:t>
                      </a:r>
                      <a:r>
                        <a:rPr lang="en-US" dirty="0" smtClean="0"/>
                        <a:t>,3 </a:t>
                      </a:r>
                      <a:r>
                        <a:rPr lang="en-US" dirty="0" err="1" smtClean="0"/>
                        <a:t>mU</a:t>
                      </a:r>
                      <a:r>
                        <a:rPr lang="en-US" dirty="0" smtClean="0"/>
                        <a:t>/L</a:t>
                      </a:r>
                      <a:endParaRPr lang="el-GR" dirty="0"/>
                    </a:p>
                  </a:txBody>
                  <a:tcPr/>
                </a:tc>
                <a:tc>
                  <a:txBody>
                    <a:bodyPr/>
                    <a:lstStyle/>
                    <a:p>
                      <a:r>
                        <a:rPr lang="en-US" dirty="0" smtClean="0"/>
                        <a:t>0,4 – 4,5</a:t>
                      </a:r>
                      <a:endParaRPr lang="el-GR" dirty="0"/>
                    </a:p>
                  </a:txBody>
                  <a:tcPr/>
                </a:tc>
              </a:tr>
              <a:tr h="370840">
                <a:tc>
                  <a:txBody>
                    <a:bodyPr/>
                    <a:lstStyle/>
                    <a:p>
                      <a:r>
                        <a:rPr lang="en-US" dirty="0" err="1" smtClean="0"/>
                        <a:t>Testo</a:t>
                      </a:r>
                      <a:endParaRPr lang="el-GR" dirty="0"/>
                    </a:p>
                  </a:txBody>
                  <a:tcPr/>
                </a:tc>
                <a:tc>
                  <a:txBody>
                    <a:bodyPr/>
                    <a:lstStyle/>
                    <a:p>
                      <a:r>
                        <a:rPr lang="el-GR" dirty="0" smtClean="0"/>
                        <a:t>4 </a:t>
                      </a:r>
                      <a:r>
                        <a:rPr lang="en-US" dirty="0" err="1" smtClean="0"/>
                        <a:t>nmol</a:t>
                      </a:r>
                      <a:r>
                        <a:rPr lang="en-US" dirty="0" smtClean="0"/>
                        <a:t>/L</a:t>
                      </a:r>
                      <a:endParaRPr lang="el-GR" dirty="0"/>
                    </a:p>
                  </a:txBody>
                  <a:tcPr/>
                </a:tc>
                <a:tc>
                  <a:txBody>
                    <a:bodyPr/>
                    <a:lstStyle/>
                    <a:p>
                      <a:r>
                        <a:rPr lang="en-US" dirty="0" smtClean="0"/>
                        <a:t>10 – 30</a:t>
                      </a:r>
                      <a:endParaRPr lang="el-GR" dirty="0"/>
                    </a:p>
                  </a:txBody>
                  <a:tcPr/>
                </a:tc>
              </a:tr>
              <a:tr h="370840">
                <a:tc>
                  <a:txBody>
                    <a:bodyPr/>
                    <a:lstStyle/>
                    <a:p>
                      <a:r>
                        <a:rPr lang="en-US" dirty="0" smtClean="0"/>
                        <a:t>LH</a:t>
                      </a:r>
                      <a:endParaRPr lang="el-GR" dirty="0"/>
                    </a:p>
                  </a:txBody>
                  <a:tcPr/>
                </a:tc>
                <a:tc>
                  <a:txBody>
                    <a:bodyPr/>
                    <a:lstStyle/>
                    <a:p>
                      <a:r>
                        <a:rPr lang="en-US" dirty="0" smtClean="0"/>
                        <a:t>1,</a:t>
                      </a:r>
                      <a:r>
                        <a:rPr lang="el-GR" dirty="0" smtClean="0"/>
                        <a:t>0 </a:t>
                      </a:r>
                      <a:r>
                        <a:rPr lang="en-US" dirty="0" smtClean="0"/>
                        <a:t>U/L</a:t>
                      </a:r>
                      <a:endParaRPr lang="el-GR" dirty="0"/>
                    </a:p>
                  </a:txBody>
                  <a:tcPr/>
                </a:tc>
                <a:tc>
                  <a:txBody>
                    <a:bodyPr/>
                    <a:lstStyle/>
                    <a:p>
                      <a:r>
                        <a:rPr lang="en-US" dirty="0" smtClean="0"/>
                        <a:t>1,5 – 9,0</a:t>
                      </a:r>
                      <a:endParaRPr lang="el-GR" dirty="0"/>
                    </a:p>
                  </a:txBody>
                  <a:tcPr/>
                </a:tc>
              </a:tr>
              <a:tr h="370840">
                <a:tc>
                  <a:txBody>
                    <a:bodyPr/>
                    <a:lstStyle/>
                    <a:p>
                      <a:r>
                        <a:rPr lang="en-US" dirty="0" smtClean="0"/>
                        <a:t>FSH</a:t>
                      </a:r>
                      <a:endParaRPr lang="el-GR" dirty="0"/>
                    </a:p>
                  </a:txBody>
                  <a:tcPr/>
                </a:tc>
                <a:tc>
                  <a:txBody>
                    <a:bodyPr/>
                    <a:lstStyle/>
                    <a:p>
                      <a:r>
                        <a:rPr lang="el-GR" dirty="0" smtClean="0"/>
                        <a:t>0</a:t>
                      </a:r>
                      <a:r>
                        <a:rPr lang="en-US" dirty="0" smtClean="0"/>
                        <a:t>,</a:t>
                      </a:r>
                      <a:r>
                        <a:rPr lang="el-GR" dirty="0" smtClean="0"/>
                        <a:t>9</a:t>
                      </a:r>
                      <a:r>
                        <a:rPr lang="en-US" dirty="0" smtClean="0"/>
                        <a:t> U/L</a:t>
                      </a:r>
                      <a:endParaRPr lang="el-GR" dirty="0"/>
                    </a:p>
                  </a:txBody>
                  <a:tcPr/>
                </a:tc>
                <a:tc>
                  <a:txBody>
                    <a:bodyPr/>
                    <a:lstStyle/>
                    <a:p>
                      <a:r>
                        <a:rPr lang="en-US" dirty="0" smtClean="0"/>
                        <a:t>1,5 – 9,0</a:t>
                      </a:r>
                      <a:endParaRPr lang="el-GR" dirty="0"/>
                    </a:p>
                  </a:txBody>
                  <a:tcPr/>
                </a:tc>
              </a:tr>
              <a:tr h="370840">
                <a:tc>
                  <a:txBody>
                    <a:bodyPr/>
                    <a:lstStyle/>
                    <a:p>
                      <a:r>
                        <a:rPr lang="en-US" dirty="0" smtClean="0"/>
                        <a:t>PRL</a:t>
                      </a:r>
                      <a:endParaRPr lang="el-GR" dirty="0"/>
                    </a:p>
                  </a:txBody>
                  <a:tcPr/>
                </a:tc>
                <a:tc>
                  <a:txBody>
                    <a:bodyPr/>
                    <a:lstStyle/>
                    <a:p>
                      <a:r>
                        <a:rPr lang="el-GR" dirty="0" smtClean="0"/>
                        <a:t>40</a:t>
                      </a:r>
                      <a:r>
                        <a:rPr lang="en-US" dirty="0" smtClean="0"/>
                        <a:t> </a:t>
                      </a:r>
                      <a:r>
                        <a:rPr lang="en-US" dirty="0" err="1" smtClean="0"/>
                        <a:t>mU</a:t>
                      </a:r>
                      <a:r>
                        <a:rPr lang="en-US" dirty="0" smtClean="0"/>
                        <a:t>/L</a:t>
                      </a:r>
                      <a:endParaRPr lang="el-GR" dirty="0"/>
                    </a:p>
                  </a:txBody>
                  <a:tcPr/>
                </a:tc>
                <a:tc>
                  <a:txBody>
                    <a:bodyPr/>
                    <a:lstStyle/>
                    <a:p>
                      <a:r>
                        <a:rPr lang="en-US" dirty="0" smtClean="0"/>
                        <a:t>&lt; 500</a:t>
                      </a:r>
                      <a:endParaRPr lang="el-GR" dirty="0"/>
                    </a:p>
                  </a:txBody>
                  <a:tcPr/>
                </a:tc>
              </a:tr>
            </a:tbl>
          </a:graphicData>
        </a:graphic>
      </p:graphicFrame>
      <p:sp>
        <p:nvSpPr>
          <p:cNvPr id="8" name="7 - TextBox"/>
          <p:cNvSpPr txBox="1"/>
          <p:nvPr/>
        </p:nvSpPr>
        <p:spPr>
          <a:xfrm>
            <a:off x="433020" y="5517232"/>
            <a:ext cx="8064896" cy="1200329"/>
          </a:xfrm>
          <a:prstGeom prst="rect">
            <a:avLst/>
          </a:prstGeom>
          <a:noFill/>
        </p:spPr>
        <p:txBody>
          <a:bodyPr wrap="square" rtlCol="0">
            <a:spAutoFit/>
          </a:bodyPr>
          <a:lstStyle/>
          <a:p>
            <a:r>
              <a:rPr lang="el-GR" dirty="0" smtClean="0"/>
              <a:t>Η υπολειτουργία τόσων διαφορετικών αδένων προτείνουν </a:t>
            </a:r>
            <a:r>
              <a:rPr lang="el-GR" dirty="0" err="1" smtClean="0"/>
              <a:t>υποφυσισμό</a:t>
            </a:r>
            <a:r>
              <a:rPr lang="el-GR" dirty="0" smtClean="0"/>
              <a:t>. Η χαμηλή </a:t>
            </a:r>
            <a:r>
              <a:rPr lang="el-GR" dirty="0" err="1" smtClean="0"/>
              <a:t>κορτιζόλη</a:t>
            </a:r>
            <a:r>
              <a:rPr lang="el-GR" dirty="0" smtClean="0"/>
              <a:t> οφείλεται στην χαμηλή </a:t>
            </a:r>
            <a:r>
              <a:rPr lang="en-US" dirty="0" smtClean="0"/>
              <a:t>ACTH </a:t>
            </a:r>
            <a:r>
              <a:rPr lang="el-GR" dirty="0" smtClean="0"/>
              <a:t>που θα πρέπει να ελεγχθεί είτε άμεσα είτε με την δοκιμασία </a:t>
            </a:r>
            <a:r>
              <a:rPr lang="en-US" dirty="0" err="1" smtClean="0"/>
              <a:t>Synachten</a:t>
            </a:r>
            <a:r>
              <a:rPr lang="en-US" dirty="0" smtClean="0"/>
              <a:t>. </a:t>
            </a:r>
            <a:r>
              <a:rPr lang="el-GR" dirty="0" smtClean="0"/>
              <a:t>Καλό είναι να γίνει στην υπόφυση μαγνητική τομογραφία. </a:t>
            </a:r>
            <a:endParaRPr lang="el-GR" dirty="0"/>
          </a:p>
        </p:txBody>
      </p:sp>
      <p:sp>
        <p:nvSpPr>
          <p:cNvPr id="7" name="1 - Τίτλος"/>
          <p:cNvSpPr>
            <a:spLocks noGrp="1"/>
          </p:cNvSpPr>
          <p:nvPr>
            <p:ph type="title"/>
          </p:nvPr>
        </p:nvSpPr>
        <p:spPr>
          <a:xfrm>
            <a:off x="405402" y="188640"/>
            <a:ext cx="8229600" cy="1143000"/>
          </a:xfrm>
        </p:spPr>
        <p:txBody>
          <a:bodyPr>
            <a:normAutofit/>
          </a:bodyPr>
          <a:lstStyle/>
          <a:p>
            <a:r>
              <a:rPr lang="el-GR" sz="4000" b="1" dirty="0" smtClean="0">
                <a:solidFill>
                  <a:srgbClr val="C00000"/>
                </a:solidFill>
              </a:rPr>
              <a:t>Κλινική περίπτωση 3</a:t>
            </a:r>
            <a:endParaRPr lang="el-GR" sz="4000" b="1" dirty="0">
              <a:solidFill>
                <a:srgbClr val="C00000"/>
              </a:solidFill>
            </a:endParaRPr>
          </a:p>
        </p:txBody>
      </p:sp>
    </p:spTree>
    <p:extLst>
      <p:ext uri="{BB962C8B-B14F-4D97-AF65-F5344CB8AC3E}">
        <p14:creationId xmlns:p14="http://schemas.microsoft.com/office/powerpoint/2010/main" val="5607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a:p>
        </p:txBody>
      </p:sp>
      <p:sp>
        <p:nvSpPr>
          <p:cNvPr id="5" name="4 - TextBox"/>
          <p:cNvSpPr txBox="1"/>
          <p:nvPr/>
        </p:nvSpPr>
        <p:spPr>
          <a:xfrm>
            <a:off x="468529" y="1268760"/>
            <a:ext cx="8352928" cy="923330"/>
          </a:xfrm>
          <a:prstGeom prst="rect">
            <a:avLst/>
          </a:prstGeom>
          <a:noFill/>
        </p:spPr>
        <p:txBody>
          <a:bodyPr wrap="square" rtlCol="0">
            <a:spAutoFit/>
          </a:bodyPr>
          <a:lstStyle/>
          <a:p>
            <a:r>
              <a:rPr lang="el-GR" dirty="0" smtClean="0"/>
              <a:t>Μία 20χρονη γυναίκα παρουσιάστηκε στ</a:t>
            </a:r>
            <a:r>
              <a:rPr lang="en-US" dirty="0" smtClean="0"/>
              <a:t>e</a:t>
            </a:r>
            <a:r>
              <a:rPr lang="el-GR" dirty="0" smtClean="0"/>
              <a:t> γενικό ιατρό 9 μήνες μετά τον τοκετό με επίμονη γαλακτόρροια παρόλο που ποτέ δεν είχε θηλάσει. Παραπονέθηκε επίσης για ταχυκαρδία και απώλεια βάρους.</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1459251922"/>
              </p:ext>
            </p:extLst>
          </p:nvPr>
        </p:nvGraphicFramePr>
        <p:xfrm>
          <a:off x="1835696" y="2348880"/>
          <a:ext cx="4752526" cy="2966720"/>
        </p:xfrm>
        <a:graphic>
          <a:graphicData uri="http://schemas.openxmlformats.org/drawingml/2006/table">
            <a:tbl>
              <a:tblPr firstRow="1" bandRow="1">
                <a:tableStyleId>{5C22544A-7EE6-4342-B048-85BDC9FD1C3A}</a:tableStyleId>
              </a:tblPr>
              <a:tblGrid>
                <a:gridCol w="1033157"/>
                <a:gridCol w="1818358"/>
                <a:gridCol w="1901011"/>
              </a:tblGrid>
              <a:tr h="370840">
                <a:tc>
                  <a:txBody>
                    <a:bodyPr/>
                    <a:lstStyle/>
                    <a:p>
                      <a:r>
                        <a:rPr lang="el-GR" dirty="0" smtClean="0"/>
                        <a:t>Εξέταση</a:t>
                      </a:r>
                      <a:r>
                        <a:rPr lang="el-GR" baseline="0" dirty="0" smtClean="0"/>
                        <a:t> </a:t>
                      </a:r>
                      <a:endParaRPr lang="el-GR" dirty="0"/>
                    </a:p>
                  </a:txBody>
                  <a:tcPr/>
                </a:tc>
                <a:tc>
                  <a:txBody>
                    <a:bodyPr/>
                    <a:lstStyle/>
                    <a:p>
                      <a:r>
                        <a:rPr lang="el-GR" dirty="0" smtClean="0"/>
                        <a:t>Αποτέλεσμα</a:t>
                      </a:r>
                      <a:r>
                        <a:rPr lang="el-GR" baseline="0" dirty="0" smtClean="0"/>
                        <a:t> </a:t>
                      </a:r>
                      <a:endParaRPr lang="el-GR" dirty="0"/>
                    </a:p>
                  </a:txBody>
                  <a:tcPr/>
                </a:tc>
                <a:tc>
                  <a:txBody>
                    <a:bodyPr/>
                    <a:lstStyle/>
                    <a:p>
                      <a:r>
                        <a:rPr lang="el-GR" dirty="0" smtClean="0"/>
                        <a:t>Τιμές αναφοράς</a:t>
                      </a:r>
                      <a:endParaRPr lang="el-GR" dirty="0"/>
                    </a:p>
                  </a:txBody>
                  <a:tcPr/>
                </a:tc>
              </a:tr>
              <a:tr h="370840">
                <a:tc>
                  <a:txBody>
                    <a:bodyPr/>
                    <a:lstStyle/>
                    <a:p>
                      <a:r>
                        <a:rPr lang="en-US" dirty="0" err="1" smtClean="0"/>
                        <a:t>Cort</a:t>
                      </a:r>
                      <a:endParaRPr lang="el-GR" dirty="0"/>
                    </a:p>
                  </a:txBody>
                  <a:tcPr/>
                </a:tc>
                <a:tc>
                  <a:txBody>
                    <a:bodyPr/>
                    <a:lstStyle/>
                    <a:p>
                      <a:r>
                        <a:rPr lang="en-US" dirty="0" smtClean="0"/>
                        <a:t>450</a:t>
                      </a:r>
                      <a:r>
                        <a:rPr lang="el-GR" dirty="0" smtClean="0"/>
                        <a:t> </a:t>
                      </a:r>
                      <a:r>
                        <a:rPr lang="en-US" dirty="0" err="1" smtClean="0"/>
                        <a:t>nmol</a:t>
                      </a:r>
                      <a:r>
                        <a:rPr lang="en-US" dirty="0" smtClean="0"/>
                        <a:t>/L</a:t>
                      </a:r>
                      <a:endParaRPr lang="el-GR" dirty="0"/>
                    </a:p>
                  </a:txBody>
                  <a:tcPr/>
                </a:tc>
                <a:tc>
                  <a:txBody>
                    <a:bodyPr/>
                    <a:lstStyle/>
                    <a:p>
                      <a:r>
                        <a:rPr lang="en-US" dirty="0" smtClean="0"/>
                        <a:t>160 – </a:t>
                      </a:r>
                      <a:r>
                        <a:rPr lang="el-GR" dirty="0" smtClean="0"/>
                        <a:t>5</a:t>
                      </a:r>
                      <a:r>
                        <a:rPr lang="en-US" dirty="0" smtClean="0"/>
                        <a:t>65</a:t>
                      </a:r>
                      <a:endParaRPr lang="el-GR" dirty="0"/>
                    </a:p>
                  </a:txBody>
                  <a:tcPr/>
                </a:tc>
              </a:tr>
              <a:tr h="370840">
                <a:tc>
                  <a:txBody>
                    <a:bodyPr/>
                    <a:lstStyle/>
                    <a:p>
                      <a:r>
                        <a:rPr lang="en-US" dirty="0" smtClean="0"/>
                        <a:t>FT</a:t>
                      </a:r>
                      <a:r>
                        <a:rPr lang="en-US" baseline="-25000" dirty="0" smtClean="0"/>
                        <a:t>4</a:t>
                      </a:r>
                      <a:endParaRPr lang="el-GR" baseline="-25000" dirty="0"/>
                    </a:p>
                  </a:txBody>
                  <a:tcPr/>
                </a:tc>
                <a:tc>
                  <a:txBody>
                    <a:bodyPr/>
                    <a:lstStyle/>
                    <a:p>
                      <a:r>
                        <a:rPr lang="en-US" dirty="0" smtClean="0"/>
                        <a:t>39 </a:t>
                      </a:r>
                      <a:r>
                        <a:rPr lang="en-US" dirty="0" err="1" smtClean="0"/>
                        <a:t>pmol</a:t>
                      </a:r>
                      <a:r>
                        <a:rPr lang="en-US" dirty="0" smtClean="0"/>
                        <a:t>/L</a:t>
                      </a:r>
                      <a:endParaRPr lang="el-GR" dirty="0"/>
                    </a:p>
                  </a:txBody>
                  <a:tcPr/>
                </a:tc>
                <a:tc>
                  <a:txBody>
                    <a:bodyPr/>
                    <a:lstStyle/>
                    <a:p>
                      <a:r>
                        <a:rPr lang="en-US" dirty="0" smtClean="0"/>
                        <a:t>10 – 27</a:t>
                      </a:r>
                      <a:endParaRPr lang="el-GR" dirty="0"/>
                    </a:p>
                  </a:txBody>
                  <a:tcPr/>
                </a:tc>
              </a:tr>
              <a:tr h="370840">
                <a:tc>
                  <a:txBody>
                    <a:bodyPr/>
                    <a:lstStyle/>
                    <a:p>
                      <a:r>
                        <a:rPr lang="en-US" dirty="0" smtClean="0"/>
                        <a:t>FT</a:t>
                      </a:r>
                      <a:r>
                        <a:rPr lang="en-US" baseline="-25000" dirty="0" smtClean="0"/>
                        <a:t>3</a:t>
                      </a:r>
                      <a:endParaRPr lang="el-GR" baseline="-25000" dirty="0"/>
                    </a:p>
                  </a:txBody>
                  <a:tcPr/>
                </a:tc>
                <a:tc>
                  <a:txBody>
                    <a:bodyPr/>
                    <a:lstStyle/>
                    <a:p>
                      <a:r>
                        <a:rPr lang="en-US" dirty="0" smtClean="0"/>
                        <a:t>9,5 </a:t>
                      </a:r>
                      <a:r>
                        <a:rPr lang="en-US" dirty="0" err="1" smtClean="0"/>
                        <a:t>pmol</a:t>
                      </a:r>
                      <a:r>
                        <a:rPr lang="en-US" dirty="0" smtClean="0"/>
                        <a:t>/L</a:t>
                      </a:r>
                      <a:endParaRPr lang="el-GR" dirty="0"/>
                    </a:p>
                  </a:txBody>
                  <a:tcPr/>
                </a:tc>
                <a:tc>
                  <a:txBody>
                    <a:bodyPr/>
                    <a:lstStyle/>
                    <a:p>
                      <a:r>
                        <a:rPr lang="en-US" dirty="0" smtClean="0"/>
                        <a:t>3,0 – 9,0</a:t>
                      </a:r>
                      <a:endParaRPr lang="el-GR" dirty="0"/>
                    </a:p>
                  </a:txBody>
                  <a:tcPr/>
                </a:tc>
              </a:tr>
              <a:tr h="370840">
                <a:tc>
                  <a:txBody>
                    <a:bodyPr/>
                    <a:lstStyle/>
                    <a:p>
                      <a:r>
                        <a:rPr lang="en-US" dirty="0" smtClean="0"/>
                        <a:t>TSH</a:t>
                      </a:r>
                      <a:endParaRPr lang="el-GR" dirty="0"/>
                    </a:p>
                  </a:txBody>
                  <a:tcPr/>
                </a:tc>
                <a:tc>
                  <a:txBody>
                    <a:bodyPr/>
                    <a:lstStyle/>
                    <a:p>
                      <a:r>
                        <a:rPr lang="en-US" dirty="0" smtClean="0"/>
                        <a:t>5,0 </a:t>
                      </a:r>
                      <a:r>
                        <a:rPr lang="en-US" dirty="0" err="1" smtClean="0"/>
                        <a:t>mU</a:t>
                      </a:r>
                      <a:r>
                        <a:rPr lang="en-US" dirty="0" smtClean="0"/>
                        <a:t>/L</a:t>
                      </a:r>
                      <a:endParaRPr lang="el-GR" dirty="0"/>
                    </a:p>
                  </a:txBody>
                  <a:tcPr/>
                </a:tc>
                <a:tc>
                  <a:txBody>
                    <a:bodyPr/>
                    <a:lstStyle/>
                    <a:p>
                      <a:r>
                        <a:rPr lang="en-US" dirty="0" smtClean="0"/>
                        <a:t>0,4 – 4,5</a:t>
                      </a:r>
                      <a:endParaRPr lang="el-GR" dirty="0"/>
                    </a:p>
                  </a:txBody>
                  <a:tcPr/>
                </a:tc>
              </a:tr>
              <a:tr h="370840">
                <a:tc>
                  <a:txBody>
                    <a:bodyPr/>
                    <a:lstStyle/>
                    <a:p>
                      <a:r>
                        <a:rPr lang="en-US" dirty="0" smtClean="0"/>
                        <a:t>LH</a:t>
                      </a:r>
                      <a:endParaRPr lang="el-GR" dirty="0"/>
                    </a:p>
                  </a:txBody>
                  <a:tcPr/>
                </a:tc>
                <a:tc>
                  <a:txBody>
                    <a:bodyPr/>
                    <a:lstStyle/>
                    <a:p>
                      <a:r>
                        <a:rPr lang="en-US" dirty="0" smtClean="0"/>
                        <a:t>1,1</a:t>
                      </a:r>
                      <a:r>
                        <a:rPr lang="el-GR" dirty="0" smtClean="0"/>
                        <a:t> </a:t>
                      </a:r>
                      <a:r>
                        <a:rPr lang="en-US" dirty="0" smtClean="0"/>
                        <a:t>U/L</a:t>
                      </a:r>
                      <a:endParaRPr lang="el-GR" dirty="0"/>
                    </a:p>
                  </a:txBody>
                  <a:tcPr/>
                </a:tc>
                <a:tc>
                  <a:txBody>
                    <a:bodyPr/>
                    <a:lstStyle/>
                    <a:p>
                      <a:r>
                        <a:rPr lang="en-US" dirty="0" smtClean="0"/>
                        <a:t>1,5 – 9,0</a:t>
                      </a:r>
                      <a:endParaRPr lang="el-GR" dirty="0"/>
                    </a:p>
                  </a:txBody>
                  <a:tcPr/>
                </a:tc>
              </a:tr>
              <a:tr h="370840">
                <a:tc>
                  <a:txBody>
                    <a:bodyPr/>
                    <a:lstStyle/>
                    <a:p>
                      <a:r>
                        <a:rPr lang="en-US" dirty="0" smtClean="0"/>
                        <a:t>FSH</a:t>
                      </a:r>
                      <a:endParaRPr lang="el-GR" dirty="0"/>
                    </a:p>
                  </a:txBody>
                  <a:tcPr/>
                </a:tc>
                <a:tc>
                  <a:txBody>
                    <a:bodyPr/>
                    <a:lstStyle/>
                    <a:p>
                      <a:r>
                        <a:rPr lang="en-US" dirty="0" smtClean="0"/>
                        <a:t>1,4 U/L</a:t>
                      </a:r>
                      <a:endParaRPr lang="el-GR" dirty="0"/>
                    </a:p>
                  </a:txBody>
                  <a:tcPr/>
                </a:tc>
                <a:tc>
                  <a:txBody>
                    <a:bodyPr/>
                    <a:lstStyle/>
                    <a:p>
                      <a:r>
                        <a:rPr lang="en-US" dirty="0" smtClean="0"/>
                        <a:t>1,5 – 9,0</a:t>
                      </a:r>
                      <a:endParaRPr lang="el-GR" dirty="0"/>
                    </a:p>
                  </a:txBody>
                  <a:tcPr/>
                </a:tc>
              </a:tr>
              <a:tr h="370840">
                <a:tc>
                  <a:txBody>
                    <a:bodyPr/>
                    <a:lstStyle/>
                    <a:p>
                      <a:r>
                        <a:rPr lang="en-US" dirty="0" smtClean="0"/>
                        <a:t>PRL</a:t>
                      </a:r>
                      <a:endParaRPr lang="el-GR" dirty="0"/>
                    </a:p>
                  </a:txBody>
                  <a:tcPr/>
                </a:tc>
                <a:tc>
                  <a:txBody>
                    <a:bodyPr/>
                    <a:lstStyle/>
                    <a:p>
                      <a:r>
                        <a:rPr lang="en-US" dirty="0" smtClean="0"/>
                        <a:t>850 </a:t>
                      </a:r>
                      <a:r>
                        <a:rPr lang="en-US" dirty="0" err="1" smtClean="0"/>
                        <a:t>mU</a:t>
                      </a:r>
                      <a:r>
                        <a:rPr lang="en-US" dirty="0" smtClean="0"/>
                        <a:t>/L</a:t>
                      </a:r>
                      <a:endParaRPr lang="el-GR" dirty="0"/>
                    </a:p>
                  </a:txBody>
                  <a:tcPr/>
                </a:tc>
                <a:tc>
                  <a:txBody>
                    <a:bodyPr/>
                    <a:lstStyle/>
                    <a:p>
                      <a:r>
                        <a:rPr lang="en-US" dirty="0" smtClean="0"/>
                        <a:t>&lt; 500</a:t>
                      </a:r>
                      <a:endParaRPr lang="el-GR" dirty="0"/>
                    </a:p>
                  </a:txBody>
                  <a:tcPr/>
                </a:tc>
              </a:tr>
            </a:tbl>
          </a:graphicData>
        </a:graphic>
      </p:graphicFrame>
      <p:sp>
        <p:nvSpPr>
          <p:cNvPr id="8" name="7 - TextBox"/>
          <p:cNvSpPr txBox="1"/>
          <p:nvPr/>
        </p:nvSpPr>
        <p:spPr>
          <a:xfrm>
            <a:off x="433020" y="5373216"/>
            <a:ext cx="8064896" cy="1200329"/>
          </a:xfrm>
          <a:prstGeom prst="rect">
            <a:avLst/>
          </a:prstGeom>
          <a:noFill/>
        </p:spPr>
        <p:txBody>
          <a:bodyPr wrap="square" rtlCol="0">
            <a:spAutoFit/>
          </a:bodyPr>
          <a:lstStyle/>
          <a:p>
            <a:r>
              <a:rPr lang="en-US" dirty="0" smtClean="0"/>
              <a:t>T</a:t>
            </a:r>
            <a:r>
              <a:rPr lang="el-GR" dirty="0" smtClean="0"/>
              <a:t>α αποτελέσματα ταιριάζουν με υπερθυρεοειδισμό που προκαλείται από υποφυσιακό όγκο που εκκρίνει </a:t>
            </a:r>
            <a:r>
              <a:rPr lang="en-US" dirty="0" smtClean="0"/>
              <a:t>TSH</a:t>
            </a:r>
            <a:r>
              <a:rPr lang="el-GR" dirty="0" smtClean="0"/>
              <a:t>. Η </a:t>
            </a:r>
            <a:r>
              <a:rPr lang="el-GR" dirty="0" err="1" smtClean="0"/>
              <a:t>υπεπρολακτιναιμία</a:t>
            </a:r>
            <a:r>
              <a:rPr lang="el-GR" dirty="0" smtClean="0"/>
              <a:t> οφείλεται στον υποφυσιακό όγκο που εμποδίζει να φτάσει η </a:t>
            </a:r>
            <a:r>
              <a:rPr lang="el-GR" dirty="0" err="1" smtClean="0"/>
              <a:t>ντοπαμίνη</a:t>
            </a:r>
            <a:r>
              <a:rPr lang="el-GR" dirty="0" smtClean="0"/>
              <a:t> στην υπόφυση και να ασκήσει ανασταλτική δράση.</a:t>
            </a:r>
            <a:endParaRPr lang="el-GR" dirty="0"/>
          </a:p>
        </p:txBody>
      </p:sp>
      <p:sp>
        <p:nvSpPr>
          <p:cNvPr id="7" name="1 - Τίτλος"/>
          <p:cNvSpPr>
            <a:spLocks noGrp="1"/>
          </p:cNvSpPr>
          <p:nvPr>
            <p:ph type="title"/>
          </p:nvPr>
        </p:nvSpPr>
        <p:spPr>
          <a:xfrm>
            <a:off x="457200" y="274638"/>
            <a:ext cx="8229600" cy="1143000"/>
          </a:xfrm>
        </p:spPr>
        <p:txBody>
          <a:bodyPr>
            <a:normAutofit/>
          </a:bodyPr>
          <a:lstStyle/>
          <a:p>
            <a:r>
              <a:rPr lang="el-GR" sz="4000" b="1" dirty="0" smtClean="0">
                <a:solidFill>
                  <a:srgbClr val="C00000"/>
                </a:solidFill>
              </a:rPr>
              <a:t>Κλινική περίπτωση 4</a:t>
            </a:r>
            <a:endParaRPr lang="el-GR" sz="4000" b="1" dirty="0">
              <a:solidFill>
                <a:srgbClr val="C00000"/>
              </a:solidFill>
            </a:endParaRPr>
          </a:p>
        </p:txBody>
      </p:sp>
    </p:spTree>
    <p:extLst>
      <p:ext uri="{BB962C8B-B14F-4D97-AF65-F5344CB8AC3E}">
        <p14:creationId xmlns:p14="http://schemas.microsoft.com/office/powerpoint/2010/main" val="43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a:p>
        </p:txBody>
      </p:sp>
      <p:sp>
        <p:nvSpPr>
          <p:cNvPr id="5" name="4 - TextBox"/>
          <p:cNvSpPr txBox="1"/>
          <p:nvPr/>
        </p:nvSpPr>
        <p:spPr>
          <a:xfrm>
            <a:off x="368914" y="1268760"/>
            <a:ext cx="8352928" cy="1200329"/>
          </a:xfrm>
          <a:prstGeom prst="rect">
            <a:avLst/>
          </a:prstGeom>
          <a:noFill/>
        </p:spPr>
        <p:txBody>
          <a:bodyPr wrap="square" rtlCol="0">
            <a:spAutoFit/>
          </a:bodyPr>
          <a:lstStyle/>
          <a:p>
            <a:r>
              <a:rPr lang="el-GR" dirty="0" smtClean="0"/>
              <a:t>Ένας σαραντάχρονος άνδρας με προβλήματα ανικανότητας συμβουλεύτηκε τον ιατρό του. Είχε υπερβολική εφίδρωση χωρίς προηγούμενη άσκηση. Τα χαρακτηριστικά του προσώπου του είχαν γίνει πιο αδρά, τα παλιά παπούτσια των στένευαν, εμφάνιζε υπέρταση και </a:t>
            </a:r>
            <a:r>
              <a:rPr lang="el-GR" dirty="0" err="1" smtClean="0"/>
              <a:t>γλυκοζουρία</a:t>
            </a:r>
            <a:r>
              <a:rPr lang="el-GR" dirty="0" smtClean="0"/>
              <a:t>.</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2218524453"/>
              </p:ext>
            </p:extLst>
          </p:nvPr>
        </p:nvGraphicFramePr>
        <p:xfrm>
          <a:off x="539552" y="2564904"/>
          <a:ext cx="4752526" cy="2966720"/>
        </p:xfrm>
        <a:graphic>
          <a:graphicData uri="http://schemas.openxmlformats.org/drawingml/2006/table">
            <a:tbl>
              <a:tblPr firstRow="1" bandRow="1">
                <a:tableStyleId>{5C22544A-7EE6-4342-B048-85BDC9FD1C3A}</a:tableStyleId>
              </a:tblPr>
              <a:tblGrid>
                <a:gridCol w="1033157"/>
                <a:gridCol w="1818358"/>
                <a:gridCol w="1901011"/>
              </a:tblGrid>
              <a:tr h="370840">
                <a:tc>
                  <a:txBody>
                    <a:bodyPr/>
                    <a:lstStyle/>
                    <a:p>
                      <a:r>
                        <a:rPr lang="el-GR" dirty="0" smtClean="0"/>
                        <a:t>Εξέταση</a:t>
                      </a:r>
                      <a:r>
                        <a:rPr lang="el-GR" baseline="0" dirty="0" smtClean="0"/>
                        <a:t> </a:t>
                      </a:r>
                      <a:endParaRPr lang="el-GR" dirty="0"/>
                    </a:p>
                  </a:txBody>
                  <a:tcPr/>
                </a:tc>
                <a:tc>
                  <a:txBody>
                    <a:bodyPr/>
                    <a:lstStyle/>
                    <a:p>
                      <a:r>
                        <a:rPr lang="el-GR" dirty="0" smtClean="0"/>
                        <a:t>Αποτέλεσμα</a:t>
                      </a:r>
                      <a:r>
                        <a:rPr lang="el-GR" baseline="0" dirty="0" smtClean="0"/>
                        <a:t> </a:t>
                      </a:r>
                      <a:endParaRPr lang="el-GR" dirty="0"/>
                    </a:p>
                  </a:txBody>
                  <a:tcPr/>
                </a:tc>
                <a:tc>
                  <a:txBody>
                    <a:bodyPr/>
                    <a:lstStyle/>
                    <a:p>
                      <a:r>
                        <a:rPr lang="el-GR" dirty="0" smtClean="0"/>
                        <a:t>Τιμές αναφοράς</a:t>
                      </a:r>
                      <a:endParaRPr lang="el-GR" dirty="0"/>
                    </a:p>
                  </a:txBody>
                  <a:tcPr/>
                </a:tc>
              </a:tr>
              <a:tr h="370840">
                <a:tc>
                  <a:txBody>
                    <a:bodyPr/>
                    <a:lstStyle/>
                    <a:p>
                      <a:r>
                        <a:rPr lang="en-US" dirty="0" err="1" smtClean="0"/>
                        <a:t>Cort</a:t>
                      </a:r>
                      <a:endParaRPr lang="el-GR" dirty="0"/>
                    </a:p>
                  </a:txBody>
                  <a:tcPr/>
                </a:tc>
                <a:tc>
                  <a:txBody>
                    <a:bodyPr/>
                    <a:lstStyle/>
                    <a:p>
                      <a:r>
                        <a:rPr lang="el-GR" dirty="0" smtClean="0"/>
                        <a:t>400 </a:t>
                      </a:r>
                      <a:r>
                        <a:rPr lang="en-US" dirty="0" err="1" smtClean="0"/>
                        <a:t>nmol</a:t>
                      </a:r>
                      <a:r>
                        <a:rPr lang="en-US" dirty="0" smtClean="0"/>
                        <a:t>/L</a:t>
                      </a:r>
                      <a:endParaRPr lang="el-GR" dirty="0"/>
                    </a:p>
                  </a:txBody>
                  <a:tcPr/>
                </a:tc>
                <a:tc>
                  <a:txBody>
                    <a:bodyPr/>
                    <a:lstStyle/>
                    <a:p>
                      <a:r>
                        <a:rPr lang="en-US" dirty="0" smtClean="0"/>
                        <a:t>160 – </a:t>
                      </a:r>
                      <a:r>
                        <a:rPr lang="el-GR" dirty="0" smtClean="0"/>
                        <a:t>5</a:t>
                      </a:r>
                      <a:r>
                        <a:rPr lang="en-US" dirty="0" smtClean="0"/>
                        <a:t>65</a:t>
                      </a:r>
                      <a:endParaRPr lang="el-GR" dirty="0"/>
                    </a:p>
                  </a:txBody>
                  <a:tcPr/>
                </a:tc>
              </a:tr>
              <a:tr h="370840">
                <a:tc>
                  <a:txBody>
                    <a:bodyPr/>
                    <a:lstStyle/>
                    <a:p>
                      <a:r>
                        <a:rPr lang="en-US" dirty="0" smtClean="0"/>
                        <a:t>FT</a:t>
                      </a:r>
                      <a:r>
                        <a:rPr lang="en-US" baseline="-25000" dirty="0" smtClean="0"/>
                        <a:t>4</a:t>
                      </a:r>
                      <a:endParaRPr lang="el-GR" baseline="-25000" dirty="0"/>
                    </a:p>
                  </a:txBody>
                  <a:tcPr/>
                </a:tc>
                <a:tc>
                  <a:txBody>
                    <a:bodyPr/>
                    <a:lstStyle/>
                    <a:p>
                      <a:r>
                        <a:rPr lang="el-GR" dirty="0" smtClean="0"/>
                        <a:t>16</a:t>
                      </a:r>
                      <a:r>
                        <a:rPr lang="en-US" dirty="0" smtClean="0"/>
                        <a:t> </a:t>
                      </a:r>
                      <a:r>
                        <a:rPr lang="en-US" dirty="0" err="1" smtClean="0"/>
                        <a:t>pmol</a:t>
                      </a:r>
                      <a:r>
                        <a:rPr lang="en-US" dirty="0" smtClean="0"/>
                        <a:t>/L</a:t>
                      </a:r>
                      <a:endParaRPr lang="el-GR" dirty="0"/>
                    </a:p>
                  </a:txBody>
                  <a:tcPr/>
                </a:tc>
                <a:tc>
                  <a:txBody>
                    <a:bodyPr/>
                    <a:lstStyle/>
                    <a:p>
                      <a:r>
                        <a:rPr lang="en-US" dirty="0" smtClean="0"/>
                        <a:t>10 – 27</a:t>
                      </a:r>
                      <a:endParaRPr lang="el-GR" dirty="0"/>
                    </a:p>
                  </a:txBody>
                  <a:tcPr/>
                </a:tc>
              </a:tr>
              <a:tr h="370840">
                <a:tc>
                  <a:txBody>
                    <a:bodyPr/>
                    <a:lstStyle/>
                    <a:p>
                      <a:r>
                        <a:rPr lang="en-US" dirty="0" smtClean="0"/>
                        <a:t>TSH</a:t>
                      </a:r>
                      <a:endParaRPr lang="el-GR" dirty="0"/>
                    </a:p>
                  </a:txBody>
                  <a:tcPr/>
                </a:tc>
                <a:tc>
                  <a:txBody>
                    <a:bodyPr/>
                    <a:lstStyle/>
                    <a:p>
                      <a:r>
                        <a:rPr lang="el-GR" dirty="0" smtClean="0"/>
                        <a:t>0,8</a:t>
                      </a:r>
                      <a:r>
                        <a:rPr lang="en-US" dirty="0" smtClean="0"/>
                        <a:t> </a:t>
                      </a:r>
                      <a:r>
                        <a:rPr lang="en-US" dirty="0" err="1" smtClean="0"/>
                        <a:t>mU</a:t>
                      </a:r>
                      <a:r>
                        <a:rPr lang="en-US" dirty="0" smtClean="0"/>
                        <a:t>/L</a:t>
                      </a:r>
                      <a:endParaRPr lang="el-GR" dirty="0"/>
                    </a:p>
                  </a:txBody>
                  <a:tcPr/>
                </a:tc>
                <a:tc>
                  <a:txBody>
                    <a:bodyPr/>
                    <a:lstStyle/>
                    <a:p>
                      <a:r>
                        <a:rPr lang="en-US" dirty="0" smtClean="0"/>
                        <a:t>0,4 – 4,5</a:t>
                      </a:r>
                      <a:endParaRPr lang="el-GR" dirty="0"/>
                    </a:p>
                  </a:txBody>
                  <a:tcPr/>
                </a:tc>
              </a:tr>
              <a:tr h="370840">
                <a:tc>
                  <a:txBody>
                    <a:bodyPr/>
                    <a:lstStyle/>
                    <a:p>
                      <a:r>
                        <a:rPr lang="en-US" dirty="0" smtClean="0"/>
                        <a:t>LH</a:t>
                      </a:r>
                      <a:endParaRPr lang="el-GR" dirty="0"/>
                    </a:p>
                  </a:txBody>
                  <a:tcPr/>
                </a:tc>
                <a:tc>
                  <a:txBody>
                    <a:bodyPr/>
                    <a:lstStyle/>
                    <a:p>
                      <a:r>
                        <a:rPr lang="el-GR" dirty="0" smtClean="0"/>
                        <a:t>2,0 </a:t>
                      </a:r>
                      <a:r>
                        <a:rPr lang="en-US" dirty="0" smtClean="0"/>
                        <a:t>U/L</a:t>
                      </a:r>
                      <a:endParaRPr lang="el-GR" dirty="0"/>
                    </a:p>
                  </a:txBody>
                  <a:tcPr/>
                </a:tc>
                <a:tc>
                  <a:txBody>
                    <a:bodyPr/>
                    <a:lstStyle/>
                    <a:p>
                      <a:r>
                        <a:rPr lang="en-US" dirty="0" smtClean="0"/>
                        <a:t>1,5 – 9,0</a:t>
                      </a:r>
                      <a:endParaRPr lang="el-GR" dirty="0"/>
                    </a:p>
                  </a:txBody>
                  <a:tcPr/>
                </a:tc>
              </a:tr>
              <a:tr h="370840">
                <a:tc>
                  <a:txBody>
                    <a:bodyPr/>
                    <a:lstStyle/>
                    <a:p>
                      <a:r>
                        <a:rPr lang="en-US" dirty="0" smtClean="0"/>
                        <a:t>FSH</a:t>
                      </a:r>
                      <a:endParaRPr lang="el-GR" dirty="0"/>
                    </a:p>
                  </a:txBody>
                  <a:tcPr/>
                </a:tc>
                <a:tc>
                  <a:txBody>
                    <a:bodyPr/>
                    <a:lstStyle/>
                    <a:p>
                      <a:r>
                        <a:rPr lang="en-US" dirty="0" smtClean="0"/>
                        <a:t>1,</a:t>
                      </a:r>
                      <a:r>
                        <a:rPr lang="el-GR" dirty="0" smtClean="0"/>
                        <a:t>5</a:t>
                      </a:r>
                      <a:r>
                        <a:rPr lang="en-US" dirty="0" smtClean="0"/>
                        <a:t> </a:t>
                      </a:r>
                      <a:r>
                        <a:rPr lang="en-US" dirty="0" smtClean="0"/>
                        <a:t>U/L</a:t>
                      </a:r>
                      <a:endParaRPr lang="el-GR" dirty="0"/>
                    </a:p>
                  </a:txBody>
                  <a:tcPr/>
                </a:tc>
                <a:tc>
                  <a:txBody>
                    <a:bodyPr/>
                    <a:lstStyle/>
                    <a:p>
                      <a:r>
                        <a:rPr lang="en-US" dirty="0" smtClean="0"/>
                        <a:t>1,5 – 9,0</a:t>
                      </a:r>
                      <a:endParaRPr lang="el-GR" dirty="0"/>
                    </a:p>
                  </a:txBody>
                  <a:tcPr/>
                </a:tc>
              </a:tr>
              <a:tr h="370840">
                <a:tc>
                  <a:txBody>
                    <a:bodyPr/>
                    <a:lstStyle/>
                    <a:p>
                      <a:r>
                        <a:rPr lang="en-US" dirty="0" smtClean="0"/>
                        <a:t>PRL</a:t>
                      </a:r>
                      <a:endParaRPr lang="el-GR" dirty="0"/>
                    </a:p>
                  </a:txBody>
                  <a:tcPr/>
                </a:tc>
                <a:tc>
                  <a:txBody>
                    <a:bodyPr/>
                    <a:lstStyle/>
                    <a:p>
                      <a:r>
                        <a:rPr lang="en-US" dirty="0" smtClean="0"/>
                        <a:t>8</a:t>
                      </a:r>
                      <a:r>
                        <a:rPr lang="el-GR" dirty="0" smtClean="0"/>
                        <a:t>0</a:t>
                      </a:r>
                      <a:r>
                        <a:rPr lang="en-US" dirty="0" smtClean="0"/>
                        <a:t>0 </a:t>
                      </a:r>
                      <a:r>
                        <a:rPr lang="en-US" dirty="0" err="1" smtClean="0"/>
                        <a:t>mU</a:t>
                      </a:r>
                      <a:r>
                        <a:rPr lang="en-US" dirty="0" smtClean="0"/>
                        <a:t>/L</a:t>
                      </a:r>
                      <a:endParaRPr lang="el-GR" dirty="0"/>
                    </a:p>
                  </a:txBody>
                  <a:tcPr/>
                </a:tc>
                <a:tc>
                  <a:txBody>
                    <a:bodyPr/>
                    <a:lstStyle/>
                    <a:p>
                      <a:r>
                        <a:rPr lang="en-US" dirty="0" smtClean="0"/>
                        <a:t>&lt; 500</a:t>
                      </a:r>
                      <a:endParaRPr lang="el-GR" dirty="0"/>
                    </a:p>
                  </a:txBody>
                  <a:tcPr/>
                </a:tc>
              </a:tr>
              <a:tr h="370840">
                <a:tc>
                  <a:txBody>
                    <a:bodyPr/>
                    <a:lstStyle/>
                    <a:p>
                      <a:r>
                        <a:rPr lang="el-GR" dirty="0" smtClean="0"/>
                        <a:t>Τ</a:t>
                      </a:r>
                      <a:r>
                        <a:rPr lang="en-US" dirty="0" err="1" smtClean="0"/>
                        <a:t>esto</a:t>
                      </a:r>
                      <a:endParaRPr lang="el-GR" dirty="0"/>
                    </a:p>
                  </a:txBody>
                  <a:tcPr/>
                </a:tc>
                <a:tc>
                  <a:txBody>
                    <a:bodyPr/>
                    <a:lstStyle/>
                    <a:p>
                      <a:r>
                        <a:rPr lang="en-US" dirty="0" smtClean="0"/>
                        <a:t>11 </a:t>
                      </a:r>
                      <a:r>
                        <a:rPr lang="en-US" dirty="0" err="1" smtClean="0"/>
                        <a:t>nmol</a:t>
                      </a:r>
                      <a:r>
                        <a:rPr lang="en-US" dirty="0" smtClean="0"/>
                        <a:t>/L</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 30</a:t>
                      </a:r>
                      <a:endParaRPr lang="el-GR" dirty="0"/>
                    </a:p>
                  </a:txBody>
                  <a:tcPr/>
                </a:tc>
              </a:tr>
            </a:tbl>
          </a:graphicData>
        </a:graphic>
      </p:graphicFrame>
      <p:sp>
        <p:nvSpPr>
          <p:cNvPr id="8" name="7 - TextBox"/>
          <p:cNvSpPr txBox="1"/>
          <p:nvPr/>
        </p:nvSpPr>
        <p:spPr>
          <a:xfrm>
            <a:off x="368914" y="5634250"/>
            <a:ext cx="8064896" cy="1200329"/>
          </a:xfrm>
          <a:prstGeom prst="rect">
            <a:avLst/>
          </a:prstGeom>
          <a:noFill/>
        </p:spPr>
        <p:txBody>
          <a:bodyPr wrap="square" rtlCol="0">
            <a:spAutoFit/>
          </a:bodyPr>
          <a:lstStyle/>
          <a:p>
            <a:r>
              <a:rPr lang="el-GR" dirty="0" smtClean="0"/>
              <a:t>Το γεγονός ότι η </a:t>
            </a:r>
            <a:r>
              <a:rPr lang="en-US" dirty="0" smtClean="0"/>
              <a:t>GH </a:t>
            </a:r>
            <a:r>
              <a:rPr lang="el-GR" dirty="0" smtClean="0"/>
              <a:t>μειώνεται με την αύξηση της γλυκόζης, σημαίνει ότι </a:t>
            </a:r>
            <a:r>
              <a:rPr lang="el-GR" dirty="0" err="1" smtClean="0"/>
              <a:t>υπερπαράγεται</a:t>
            </a:r>
            <a:r>
              <a:rPr lang="el-GR" dirty="0" smtClean="0"/>
              <a:t> δηλαδή υπάρχει μεγαλακρία</a:t>
            </a:r>
            <a:r>
              <a:rPr lang="el-GR" dirty="0" smtClean="0"/>
              <a:t>. </a:t>
            </a:r>
            <a:r>
              <a:rPr lang="el-GR" dirty="0" smtClean="0"/>
              <a:t>Διαβήτης παρατηρείται στο 35% των περιπτώσεων.</a:t>
            </a:r>
            <a:r>
              <a:rPr lang="en-US" dirty="0" smtClean="0"/>
              <a:t> H </a:t>
            </a:r>
            <a:r>
              <a:rPr lang="el-GR" dirty="0" smtClean="0"/>
              <a:t>συγκέντρωση της τεστοστερόνης είναι χαμηλή λόγω χαμηλής διέγερσης από τις </a:t>
            </a:r>
            <a:r>
              <a:rPr lang="en-US" dirty="0" smtClean="0"/>
              <a:t>LH, FSH.</a:t>
            </a:r>
            <a:endParaRPr lang="el-GR" dirty="0"/>
          </a:p>
        </p:txBody>
      </p:sp>
      <p:graphicFrame>
        <p:nvGraphicFramePr>
          <p:cNvPr id="7" name="6 - Πίνακας"/>
          <p:cNvGraphicFramePr>
            <a:graphicFrameLocks noGrp="1"/>
          </p:cNvGraphicFramePr>
          <p:nvPr>
            <p:extLst>
              <p:ext uri="{D42A27DB-BD31-4B8C-83A1-F6EECF244321}">
                <p14:modId xmlns:p14="http://schemas.microsoft.com/office/powerpoint/2010/main" val="1033330787"/>
              </p:ext>
            </p:extLst>
          </p:nvPr>
        </p:nvGraphicFramePr>
        <p:xfrm>
          <a:off x="5374943" y="2564904"/>
          <a:ext cx="3096344" cy="1381760"/>
        </p:xfrm>
        <a:graphic>
          <a:graphicData uri="http://schemas.openxmlformats.org/drawingml/2006/table">
            <a:tbl>
              <a:tblPr firstRow="1" bandRow="1">
                <a:tableStyleId>{5C22544A-7EE6-4342-B048-85BDC9FD1C3A}</a:tableStyleId>
              </a:tblPr>
              <a:tblGrid>
                <a:gridCol w="963307"/>
                <a:gridCol w="1032115"/>
                <a:gridCol w="1100922"/>
              </a:tblGrid>
              <a:tr h="370840">
                <a:tc>
                  <a:txBody>
                    <a:bodyPr/>
                    <a:lstStyle/>
                    <a:p>
                      <a:r>
                        <a:rPr lang="el-GR" dirty="0" smtClean="0"/>
                        <a:t>Χρόνος</a:t>
                      </a:r>
                      <a:endParaRPr lang="el-GR" dirty="0"/>
                    </a:p>
                  </a:txBody>
                  <a:tcPr/>
                </a:tc>
                <a:tc>
                  <a:txBody>
                    <a:bodyPr/>
                    <a:lstStyle/>
                    <a:p>
                      <a:r>
                        <a:rPr lang="el-GR" dirty="0" smtClean="0"/>
                        <a:t>Γλυκόζη</a:t>
                      </a:r>
                      <a:endParaRPr lang="en-US" dirty="0" smtClean="0"/>
                    </a:p>
                    <a:p>
                      <a:r>
                        <a:rPr lang="en-US" dirty="0" smtClean="0"/>
                        <a:t>mg/</a:t>
                      </a:r>
                      <a:r>
                        <a:rPr lang="en-US" dirty="0" err="1" smtClean="0"/>
                        <a:t>dL</a:t>
                      </a:r>
                      <a:endParaRPr lang="el-GR" dirty="0"/>
                    </a:p>
                  </a:txBody>
                  <a:tcPr/>
                </a:tc>
                <a:tc>
                  <a:txBody>
                    <a:bodyPr/>
                    <a:lstStyle/>
                    <a:p>
                      <a:r>
                        <a:rPr lang="en-US" dirty="0" smtClean="0"/>
                        <a:t>GH </a:t>
                      </a:r>
                    </a:p>
                    <a:p>
                      <a:r>
                        <a:rPr lang="en-US" dirty="0" smtClean="0"/>
                        <a:t>(</a:t>
                      </a:r>
                      <a:r>
                        <a:rPr lang="en-US" dirty="0" err="1" smtClean="0"/>
                        <a:t>mU</a:t>
                      </a:r>
                      <a:r>
                        <a:rPr lang="en-US" dirty="0" smtClean="0"/>
                        <a:t>/L)</a:t>
                      </a:r>
                      <a:endParaRPr lang="el-GR" dirty="0"/>
                    </a:p>
                  </a:txBody>
                  <a:tcPr/>
                </a:tc>
              </a:tr>
              <a:tr h="370840">
                <a:tc>
                  <a:txBody>
                    <a:bodyPr/>
                    <a:lstStyle/>
                    <a:p>
                      <a:r>
                        <a:rPr lang="en-US" dirty="0" smtClean="0"/>
                        <a:t>0</a:t>
                      </a:r>
                      <a:endParaRPr lang="el-GR" dirty="0"/>
                    </a:p>
                  </a:txBody>
                  <a:tcPr/>
                </a:tc>
                <a:tc>
                  <a:txBody>
                    <a:bodyPr/>
                    <a:lstStyle/>
                    <a:p>
                      <a:r>
                        <a:rPr lang="el-GR" dirty="0" smtClean="0"/>
                        <a:t>1</a:t>
                      </a:r>
                      <a:r>
                        <a:rPr lang="en-US" dirty="0" smtClean="0"/>
                        <a:t>4</a:t>
                      </a:r>
                      <a:r>
                        <a:rPr lang="el-GR" dirty="0" smtClean="0"/>
                        <a:t>3</a:t>
                      </a:r>
                      <a:endParaRPr lang="el-GR" dirty="0"/>
                    </a:p>
                  </a:txBody>
                  <a:tcPr/>
                </a:tc>
                <a:tc>
                  <a:txBody>
                    <a:bodyPr/>
                    <a:lstStyle/>
                    <a:p>
                      <a:r>
                        <a:rPr lang="el-GR" dirty="0" smtClean="0"/>
                        <a:t>22</a:t>
                      </a:r>
                      <a:endParaRPr lang="el-GR" dirty="0"/>
                    </a:p>
                  </a:txBody>
                  <a:tcPr/>
                </a:tc>
              </a:tr>
              <a:tr h="370840">
                <a:tc>
                  <a:txBody>
                    <a:bodyPr/>
                    <a:lstStyle/>
                    <a:p>
                      <a:r>
                        <a:rPr lang="en-US" dirty="0" smtClean="0"/>
                        <a:t>120</a:t>
                      </a:r>
                      <a:endParaRPr lang="el-GR" dirty="0"/>
                    </a:p>
                  </a:txBody>
                  <a:tcPr/>
                </a:tc>
                <a:tc>
                  <a:txBody>
                    <a:bodyPr/>
                    <a:lstStyle/>
                    <a:p>
                      <a:r>
                        <a:rPr lang="el-GR" dirty="0" smtClean="0"/>
                        <a:t>207</a:t>
                      </a:r>
                      <a:endParaRPr lang="el-GR" dirty="0"/>
                    </a:p>
                  </a:txBody>
                  <a:tcPr/>
                </a:tc>
                <a:tc>
                  <a:txBody>
                    <a:bodyPr/>
                    <a:lstStyle/>
                    <a:p>
                      <a:r>
                        <a:rPr lang="en-US" dirty="0" smtClean="0"/>
                        <a:t>2</a:t>
                      </a:r>
                      <a:r>
                        <a:rPr lang="el-GR" dirty="0" smtClean="0"/>
                        <a:t>0</a:t>
                      </a:r>
                      <a:endParaRPr lang="el-GR" dirty="0"/>
                    </a:p>
                  </a:txBody>
                  <a:tcPr/>
                </a:tc>
              </a:tr>
            </a:tbl>
          </a:graphicData>
        </a:graphic>
      </p:graphicFrame>
      <p:sp>
        <p:nvSpPr>
          <p:cNvPr id="9" name="1 - Τίτλος"/>
          <p:cNvSpPr>
            <a:spLocks noGrp="1"/>
          </p:cNvSpPr>
          <p:nvPr>
            <p:ph type="title"/>
          </p:nvPr>
        </p:nvSpPr>
        <p:spPr>
          <a:xfrm>
            <a:off x="457200" y="274638"/>
            <a:ext cx="8229600" cy="1143000"/>
          </a:xfrm>
        </p:spPr>
        <p:txBody>
          <a:bodyPr>
            <a:normAutofit/>
          </a:bodyPr>
          <a:lstStyle/>
          <a:p>
            <a:r>
              <a:rPr lang="el-GR" sz="4000" b="1" dirty="0" smtClean="0">
                <a:solidFill>
                  <a:srgbClr val="C00000"/>
                </a:solidFill>
              </a:rPr>
              <a:t>Κλινική περίπτωση 5</a:t>
            </a:r>
            <a:endParaRPr lang="el-GR" sz="4000" b="1" dirty="0">
              <a:solidFill>
                <a:srgbClr val="C00000"/>
              </a:solidFill>
            </a:endParaRPr>
          </a:p>
        </p:txBody>
      </p:sp>
    </p:spTree>
    <p:extLst>
      <p:ext uri="{BB962C8B-B14F-4D97-AF65-F5344CB8AC3E}">
        <p14:creationId xmlns:p14="http://schemas.microsoft.com/office/powerpoint/2010/main" val="10480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36912"/>
            <a:ext cx="8229600" cy="1143000"/>
          </a:xfrm>
        </p:spPr>
        <p:txBody>
          <a:bodyPr/>
          <a:lstStyle/>
          <a:p>
            <a:r>
              <a:rPr lang="el-GR" b="1" dirty="0" smtClean="0"/>
              <a:t>Τέλος ενότητας</a:t>
            </a:r>
            <a:endParaRPr lang="el-GR" b="1"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Ποιες ορμόνες παράγονται από την </a:t>
            </a:r>
            <a:r>
              <a:rPr lang="el-GR" b="1" dirty="0" err="1" smtClean="0">
                <a:solidFill>
                  <a:srgbClr val="C00000"/>
                </a:solidFill>
              </a:rPr>
              <a:t>νευρουπόφυση</a:t>
            </a:r>
            <a:r>
              <a:rPr lang="el-GR" b="1" dirty="0" smtClean="0">
                <a:solidFill>
                  <a:srgbClr val="C00000"/>
                </a:solidFill>
              </a:rPr>
              <a:t> </a:t>
            </a:r>
            <a:r>
              <a:rPr lang="el-GR" sz="4000" dirty="0" smtClean="0">
                <a:solidFill>
                  <a:srgbClr val="C00000"/>
                </a:solidFill>
              </a:rPr>
              <a:t>(2 από 3)</a:t>
            </a:r>
            <a:endParaRPr lang="el-GR"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
        <p:nvSpPr>
          <p:cNvPr id="5" name="4 - Ορθογώνιο"/>
          <p:cNvSpPr/>
          <p:nvPr/>
        </p:nvSpPr>
        <p:spPr>
          <a:xfrm>
            <a:off x="683568" y="1844824"/>
            <a:ext cx="8064896" cy="2369880"/>
          </a:xfrm>
          <a:prstGeom prst="rect">
            <a:avLst/>
          </a:prstGeom>
        </p:spPr>
        <p:txBody>
          <a:bodyPr wrap="square">
            <a:spAutoFit/>
          </a:bodyPr>
          <a:lstStyle/>
          <a:p>
            <a:pPr marL="177800" indent="-177800"/>
            <a:r>
              <a:rPr lang="el-GR" sz="2400" b="1" dirty="0" err="1" smtClean="0">
                <a:solidFill>
                  <a:srgbClr val="C00000"/>
                </a:solidFill>
              </a:rPr>
              <a:t>Ωκυτοκίνη</a:t>
            </a:r>
            <a:r>
              <a:rPr lang="el-GR" sz="2400" b="1" dirty="0" smtClean="0">
                <a:solidFill>
                  <a:srgbClr val="C00000"/>
                </a:solidFill>
              </a:rPr>
              <a:t> (</a:t>
            </a:r>
            <a:r>
              <a:rPr lang="el-GR" sz="2400" dirty="0" err="1" smtClean="0">
                <a:solidFill>
                  <a:srgbClr val="C00000"/>
                </a:solidFill>
              </a:rPr>
              <a:t>Oxytocin</a:t>
            </a:r>
            <a:r>
              <a:rPr lang="el-GR" sz="2400" dirty="0" smtClean="0">
                <a:solidFill>
                  <a:srgbClr val="C00000"/>
                </a:solidFill>
              </a:rPr>
              <a:t>) </a:t>
            </a:r>
          </a:p>
          <a:p>
            <a:pPr marL="177800" indent="-177800"/>
            <a:r>
              <a:rPr lang="el-GR" sz="2400" dirty="0" smtClean="0"/>
              <a:t>Έλεγχος λειτουργίας μήτρας στον τοκετό και γαλουχίας</a:t>
            </a:r>
            <a:br>
              <a:rPr lang="el-GR" sz="2400" dirty="0" smtClean="0"/>
            </a:br>
            <a:endParaRPr lang="el-GR" sz="2400" dirty="0" smtClean="0"/>
          </a:p>
          <a:p>
            <a:pPr marL="177800" indent="-177800"/>
            <a:r>
              <a:rPr lang="el-GR" sz="2400" b="1" dirty="0" err="1" smtClean="0">
                <a:solidFill>
                  <a:srgbClr val="C00000"/>
                </a:solidFill>
              </a:rPr>
              <a:t>Αντιδιουρητική</a:t>
            </a:r>
            <a:r>
              <a:rPr lang="el-GR" sz="2400" b="1" dirty="0" smtClean="0">
                <a:solidFill>
                  <a:srgbClr val="C00000"/>
                </a:solidFill>
              </a:rPr>
              <a:t> ορμόνη </a:t>
            </a:r>
            <a:r>
              <a:rPr lang="el-GR" sz="2400" dirty="0" smtClean="0">
                <a:solidFill>
                  <a:srgbClr val="C00000"/>
                </a:solidFill>
              </a:rPr>
              <a:t>(ADH) </a:t>
            </a:r>
          </a:p>
          <a:p>
            <a:pPr marL="177800" indent="-177800"/>
            <a:r>
              <a:rPr lang="el-GR" sz="2400" dirty="0" smtClean="0"/>
              <a:t>Ρύθμιση διούρησης &amp; ισοζυγίου ύδατος στον οργανισμό</a:t>
            </a:r>
            <a:r>
              <a:rPr lang="el-GR" sz="2800" dirty="0" smtClean="0"/>
              <a:t/>
            </a:r>
            <a:br>
              <a:rPr lang="el-GR" sz="2800" dirty="0" smtClean="0"/>
            </a:b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Ποιες ορμόνες παράγονται από την υπόφυση </a:t>
            </a:r>
            <a:r>
              <a:rPr lang="el-GR" sz="4000" dirty="0" smtClean="0">
                <a:solidFill>
                  <a:srgbClr val="C00000"/>
                </a:solidFill>
              </a:rPr>
              <a:t>(3 από 3)</a:t>
            </a:r>
            <a:endParaRPr lang="el-GR"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
        <p:nvSpPr>
          <p:cNvPr id="6" name="5 - Ορθογώνιο"/>
          <p:cNvSpPr/>
          <p:nvPr/>
        </p:nvSpPr>
        <p:spPr>
          <a:xfrm>
            <a:off x="1403648" y="6381328"/>
            <a:ext cx="7056784" cy="276999"/>
          </a:xfrm>
          <a:prstGeom prst="rect">
            <a:avLst/>
          </a:prstGeom>
        </p:spPr>
        <p:txBody>
          <a:bodyPr wrap="square">
            <a:spAutoFit/>
          </a:bodyPr>
          <a:lstStyle/>
          <a:p>
            <a:r>
              <a:rPr lang="en-US" sz="1200" dirty="0" smtClean="0"/>
              <a:t>http://www.earthslab.com/physiology/pituitary-gland-control-hormones-anterior-posterior-lobe/</a:t>
            </a:r>
            <a:endParaRPr lang="el-GR" sz="1200" dirty="0"/>
          </a:p>
        </p:txBody>
      </p:sp>
      <p:pic>
        <p:nvPicPr>
          <p:cNvPr id="7" name="Picture 2" descr="http://www.earthslab.com/wp-content/uploads/2017/01/011417_1709_PituitaryGl1.png"/>
          <p:cNvPicPr>
            <a:picLocks noChangeAspect="1" noChangeArrowheads="1"/>
          </p:cNvPicPr>
          <p:nvPr/>
        </p:nvPicPr>
        <p:blipFill>
          <a:blip r:embed="rId2" cstate="print"/>
          <a:srcRect/>
          <a:stretch>
            <a:fillRect/>
          </a:stretch>
        </p:blipFill>
        <p:spPr bwMode="auto">
          <a:xfrm>
            <a:off x="1907704" y="1556792"/>
            <a:ext cx="5040560" cy="46135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solidFill>
                  <a:srgbClr val="C00000"/>
                </a:solidFill>
              </a:rPr>
              <a:t>Ποιοι αδένες ελέγχονται </a:t>
            </a:r>
            <a:br>
              <a:rPr lang="el-GR" sz="4000" b="1" dirty="0" smtClean="0">
                <a:solidFill>
                  <a:srgbClr val="C00000"/>
                </a:solidFill>
              </a:rPr>
            </a:br>
            <a:r>
              <a:rPr lang="el-GR" sz="4000" b="1" dirty="0" smtClean="0">
                <a:solidFill>
                  <a:srgbClr val="C00000"/>
                </a:solidFill>
              </a:rPr>
              <a:t>από τις ορμόνες της υπόφυσης </a:t>
            </a:r>
            <a:endParaRPr lang="el-GR" sz="4000" b="1" dirty="0">
              <a:solidFill>
                <a:srgbClr val="C00000"/>
              </a:solidFill>
            </a:endParaRP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pic>
        <p:nvPicPr>
          <p:cNvPr id="62466" name="Picture 2" descr="Σχετική εικόνα">
            <a:hlinkClick r:id="rId2"/>
          </p:cNvPr>
          <p:cNvPicPr>
            <a:picLocks noChangeAspect="1" noChangeArrowheads="1"/>
          </p:cNvPicPr>
          <p:nvPr/>
        </p:nvPicPr>
        <p:blipFill>
          <a:blip r:embed="rId3" cstate="print"/>
          <a:srcRect/>
          <a:stretch>
            <a:fillRect/>
          </a:stretch>
        </p:blipFill>
        <p:spPr bwMode="auto">
          <a:xfrm>
            <a:off x="2267744" y="1628800"/>
            <a:ext cx="4464496" cy="4464496"/>
          </a:xfrm>
          <a:prstGeom prst="rect">
            <a:avLst/>
          </a:prstGeom>
          <a:noFill/>
        </p:spPr>
      </p:pic>
      <p:sp>
        <p:nvSpPr>
          <p:cNvPr id="6" name="5 - Ορθογώνιο"/>
          <p:cNvSpPr/>
          <p:nvPr/>
        </p:nvSpPr>
        <p:spPr>
          <a:xfrm>
            <a:off x="1763688" y="6093296"/>
            <a:ext cx="5904656" cy="307777"/>
          </a:xfrm>
          <a:prstGeom prst="rect">
            <a:avLst/>
          </a:prstGeom>
        </p:spPr>
        <p:txBody>
          <a:bodyPr wrap="square">
            <a:spAutoFit/>
          </a:bodyPr>
          <a:lstStyle/>
          <a:p>
            <a:pPr algn="ctr"/>
            <a:r>
              <a:rPr lang="en-US" sz="1400" dirty="0" smtClean="0"/>
              <a:t>http://www.aboutthemcat.org/anatomy/anterior-pituitary-gland.php</a:t>
            </a:r>
            <a:endParaRPr lang="el-GR" sz="1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9368</TotalTime>
  <Words>3423</Words>
  <Application>Microsoft Office PowerPoint</Application>
  <PresentationFormat>Προβολή στην οθόνη (4:3)</PresentationFormat>
  <Paragraphs>587</Paragraphs>
  <Slides>66</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Θέμα του Office</vt:lpstr>
      <vt:lpstr>Θεωρία Κλινικής Χημείας ΙΙ</vt:lpstr>
      <vt:lpstr>H υπόφυση και η λειτουργία της</vt:lpstr>
      <vt:lpstr>Τι είναι η υπόφυση</vt:lpstr>
      <vt:lpstr>H δομή και η θέση της υπόφυσης</vt:lpstr>
      <vt:lpstr>Πως ρυθμίζεται η λειτουργία της υπόφυσης</vt:lpstr>
      <vt:lpstr>Ποιες ορμόνες παράγονται από την αδενουπόφυση (1 από 3)</vt:lpstr>
      <vt:lpstr>Ποιες ορμόνες παράγονται από την νευρουπόφυση (2 από 3)</vt:lpstr>
      <vt:lpstr>Ποιες ορμόνες παράγονται από την υπόφυση (3 από 3)</vt:lpstr>
      <vt:lpstr>Ποιοι αδένες ελέγχονται  από τις ορμόνες της υπόφυσης </vt:lpstr>
      <vt:lpstr>Ορμόνες και εκκριτικοί παράγοντες του υποθαλάμου και της πρόσθιας υπόφυσης</vt:lpstr>
      <vt:lpstr>Ορμόνες και εκκριτικοί παράγοντες του υποθαλάμου και της οπίσθιας υπόφυσης</vt:lpstr>
      <vt:lpstr>Παρουσίαση του PowerPoint</vt:lpstr>
      <vt:lpstr>Η εκλυτική ορμόνη της κορτικοτροπίνης (CRH) και η αδρενοκορτικοπίνη (ACTH)</vt:lpstr>
      <vt:lpstr>Η παραγωγή της ACTH από την προ-οπιομελανοκορτίνη</vt:lpstr>
      <vt:lpstr>To μόριο του ACTH</vt:lpstr>
      <vt:lpstr>H παραγωγή του υποδοχέα της ACTH (MC2R) πάνω στα επινεφρίδια</vt:lpstr>
      <vt:lpstr>Η  δράση της ACTH</vt:lpstr>
      <vt:lpstr>Ο προσδιορισμός της ACTH</vt:lpstr>
      <vt:lpstr>H GnRH εκλυτική ορμόνη της γοναδοτροπίνης. Η παραγωγή της  (1 από 2)</vt:lpstr>
      <vt:lpstr>Η Gn-RH, ο υποδοχέας της στην υπόφυση (2 από 3) </vt:lpstr>
      <vt:lpstr>Gn-RH. Η δράση της (3 από 3)</vt:lpstr>
      <vt:lpstr>H TRH (θυρεοτρόπος εκλυτική ορμόνη) (1 από 2)</vt:lpstr>
      <vt:lpstr>H TRH (θυρεοτρόπος εκλυτική ορμόνη) (2 από 2)</vt:lpstr>
      <vt:lpstr>GH-RH (εκλυτική ορμόνη της αυξητικής ορμόνης)  Η παραγωγή της (1 από 5) </vt:lpstr>
      <vt:lpstr>GH-RH. Η αναστολή της (2 από 5) </vt:lpstr>
      <vt:lpstr>GH-RH. Σχέση GH, γκρελίνης και ινσουλινοεξαρτώμενου αυξητικού παράγοντα (3 από 5)</vt:lpstr>
      <vt:lpstr>GH-RH. H γκρελίνη (4 από 5)</vt:lpstr>
      <vt:lpstr>GH-RH. H δράση της γκρελίνης  (5 από 5) </vt:lpstr>
      <vt:lpstr>GH-RH. Ο μηχανισμός δράσης της  (4 από 5)</vt:lpstr>
      <vt:lpstr>GH. H δομή του μορίου (1 από 6)</vt:lpstr>
      <vt:lpstr>GH. H ρύθμιση της (2 από 6) </vt:lpstr>
      <vt:lpstr>GH. H δράση της (2 από 4)</vt:lpstr>
      <vt:lpstr>GH. H δράση της (3 από 6)</vt:lpstr>
      <vt:lpstr>GH. H ημερήσια διακύμανση της (4 από 6)</vt:lpstr>
      <vt:lpstr>GH. Ο προσδιορισμός της (5 από 6)  </vt:lpstr>
      <vt:lpstr>GH. Ο προσδιορισμός της (6 από 6)  </vt:lpstr>
      <vt:lpstr>Η Προλακτίνη (PRL) (1 από 3)</vt:lpstr>
      <vt:lpstr>Η PRL. Η δράση της (2 από 3)</vt:lpstr>
      <vt:lpstr>Η PRL. Οι τιμές αναφοράς (2 από 3)</vt:lpstr>
      <vt:lpstr>H ωκυτοκίνη</vt:lpstr>
      <vt:lpstr>Η αντιδιουρητική ορμόνη (ADH)</vt:lpstr>
      <vt:lpstr>H δράση της ADH στο αθροιστικό σωληνάριο</vt:lpstr>
      <vt:lpstr>Παρουσίαση του PowerPoint</vt:lpstr>
      <vt:lpstr>Παθήσεις της πρόσθιας υπόφυσης. H μεγαλακρία</vt:lpstr>
      <vt:lpstr>Παθήσεις της πρόσθιας υπόφυσης.  Ο γιγαντισμός</vt:lpstr>
      <vt:lpstr>Παθήσεις της πρόσθιας υπόφυσης.  O νανισμός</vt:lpstr>
      <vt:lpstr>Ο υποφυσισμός (1 από 3)</vt:lpstr>
      <vt:lpstr>Ο υποφυσισμός (2 από 3)</vt:lpstr>
      <vt:lpstr>Ο υποφυσισμός (3 από 3)</vt:lpstr>
      <vt:lpstr>Ο υποφυσισμός (2 από 2)</vt:lpstr>
      <vt:lpstr>H υπερπρολακτιναιμία (1 από 2)</vt:lpstr>
      <vt:lpstr>H υπερπλακτιναιμία (2 από 2)</vt:lpstr>
      <vt:lpstr>Νευρική ανορεξία</vt:lpstr>
      <vt:lpstr>Άποιος διαβήτης</vt:lpstr>
      <vt:lpstr>Οι δυναμικές δοκιμασίες</vt:lpstr>
      <vt:lpstr>Οι δυσκολίες των δυναμικών δοκιμασιών</vt:lpstr>
      <vt:lpstr>Η δοκιμασία CRH</vt:lpstr>
      <vt:lpstr>H δοκιμασία ινσουλίνης</vt:lpstr>
      <vt:lpstr>Εναλλακτικές δοκιμασίες στη δοκιμασία ινσουλίνης</vt:lpstr>
      <vt:lpstr>Kλινικές περιπτώσεις</vt:lpstr>
      <vt:lpstr>Κλινική περίπτωση 1</vt:lpstr>
      <vt:lpstr>Κλινική περίπτωση 2</vt:lpstr>
      <vt:lpstr>Κλινική περίπτωση 3</vt:lpstr>
      <vt:lpstr>Κλινική περίπτωση 4</vt:lpstr>
      <vt:lpstr>Κλινική περίπτωση 5</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Κλινικής Χημείας ΙΙ</dc:title>
  <dc:creator>Πέτρος Καρκαλούσος</dc:creator>
  <cp:lastModifiedBy>user</cp:lastModifiedBy>
  <cp:revision>127</cp:revision>
  <dcterms:created xsi:type="dcterms:W3CDTF">2017-01-16T18:17:24Z</dcterms:created>
  <dcterms:modified xsi:type="dcterms:W3CDTF">2018-06-07T21:42:51Z</dcterms:modified>
</cp:coreProperties>
</file>