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378" r:id="rId2"/>
    <p:sldId id="338" r:id="rId3"/>
    <p:sldId id="317" r:id="rId4"/>
    <p:sldId id="322" r:id="rId5"/>
    <p:sldId id="327" r:id="rId6"/>
    <p:sldId id="328" r:id="rId7"/>
    <p:sldId id="329" r:id="rId8"/>
    <p:sldId id="330" r:id="rId9"/>
    <p:sldId id="336" r:id="rId10"/>
    <p:sldId id="324" r:id="rId11"/>
    <p:sldId id="335" r:id="rId12"/>
    <p:sldId id="331" r:id="rId13"/>
    <p:sldId id="334" r:id="rId14"/>
    <p:sldId id="332" r:id="rId15"/>
    <p:sldId id="326" r:id="rId16"/>
    <p:sldId id="333" r:id="rId17"/>
    <p:sldId id="337" r:id="rId18"/>
    <p:sldId id="323" r:id="rId19"/>
    <p:sldId id="341" r:id="rId20"/>
    <p:sldId id="318" r:id="rId21"/>
    <p:sldId id="320" r:id="rId22"/>
    <p:sldId id="339" r:id="rId23"/>
    <p:sldId id="342" r:id="rId24"/>
    <p:sldId id="355" r:id="rId25"/>
    <p:sldId id="356" r:id="rId26"/>
    <p:sldId id="364" r:id="rId27"/>
    <p:sldId id="357" r:id="rId28"/>
    <p:sldId id="382" r:id="rId29"/>
    <p:sldId id="381" r:id="rId30"/>
    <p:sldId id="349" r:id="rId31"/>
    <p:sldId id="351" r:id="rId32"/>
    <p:sldId id="352" r:id="rId33"/>
    <p:sldId id="379" r:id="rId34"/>
    <p:sldId id="354" r:id="rId35"/>
    <p:sldId id="353" r:id="rId36"/>
    <p:sldId id="380" r:id="rId37"/>
    <p:sldId id="348" r:id="rId38"/>
    <p:sldId id="346" r:id="rId39"/>
    <p:sldId id="359" r:id="rId40"/>
    <p:sldId id="358" r:id="rId41"/>
    <p:sldId id="362" r:id="rId42"/>
    <p:sldId id="360" r:id="rId43"/>
    <p:sldId id="361" r:id="rId44"/>
    <p:sldId id="383" r:id="rId45"/>
    <p:sldId id="365" r:id="rId46"/>
    <p:sldId id="366" r:id="rId47"/>
    <p:sldId id="367" r:id="rId48"/>
    <p:sldId id="368" r:id="rId49"/>
    <p:sldId id="373" r:id="rId50"/>
    <p:sldId id="374" r:id="rId51"/>
    <p:sldId id="375" r:id="rId52"/>
    <p:sldId id="363" r:id="rId53"/>
    <p:sldId id="369" r:id="rId54"/>
    <p:sldId id="370" r:id="rId55"/>
    <p:sldId id="371" r:id="rId56"/>
    <p:sldId id="372" r:id="rId57"/>
    <p:sldId id="377" r:id="rId58"/>
    <p:sldId id="384" r:id="rId59"/>
    <p:sldId id="315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3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1643-E29F-4D86-841E-0C92AA6AE97C}" type="datetimeFigureOut">
              <a:rPr lang="el-GR" smtClean="0"/>
              <a:pPr/>
              <a:t>14/6/2018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4FA0-8E8E-45A7-BCC1-E1FE854A2A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73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r>
              <a:rPr lang="el-GR" sz="1100" dirty="0"/>
              <a:t>Πηγές βιβλιογραφίας – βασικές έννοιες  ( να προστεθεί στην ονομασία ενότητας;)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52-4507-488D-BD16-CE2F6B050FF5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8FF7-39B2-425B-BBB7-58C5D90F8672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0F83-4DD5-4CED-A3B7-D9D672169A47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B6D0-389F-4866-AED1-C30930F32570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476-FEE1-49BE-9C58-A25D3E3187E1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D5BB-9744-44DD-B3F9-E8AF5F35385A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E310-86B1-44A1-9146-793A1A45CDD7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901-DBEF-45A5-8B28-7529C73F4C08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AA45-814F-49A8-AEC1-4DAD7FE0143D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3477-A2A3-40ED-AB2E-627F75777584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0DA7-8B94-4630-8DB8-C1E0318A9CC5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A40C-7152-4C61-BA90-A659366B0D05}" type="datetime1">
              <a:rPr lang="el-GR" smtClean="0"/>
              <a:pPr/>
              <a:t>14/6/2018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4.bp.blogspot.com/-jtjy9PN77Us/TdocUokNKLI/AAAAAAAAAgg/CwfiGGyUtYM/s1600/no-smoking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ww.google.gr/url?sa=i&amp;rct=j&amp;q=&amp;esrc=s&amp;source=images&amp;cd=&amp;cad=rja&amp;uact=8&amp;ved=0ahUKEwjhwb7SvdbTAhVHCBoKHRXEDyMQjRwIBw&amp;url=http://www.medscape.com/viewarticle/584468_2&amp;psig=AFQjCNF_6Psz65KSNOpvVwH0LRJWvh1ZAw&amp;ust=149397533940682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tRkaEp_j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GrBJYlFj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jpGlnCjeA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Inln2roV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4.bp.blogspot.com/-kI-Kkma5Kvo/TdodjlqfZ7I/AAAAAAAAAgk/o0zuJq97e_E/s400/images-1.jpe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295" y="1630515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/>
              <a:t>Θεωρία </a:t>
            </a:r>
            <a:r>
              <a:rPr lang="el-GR" b="1" dirty="0" smtClean="0"/>
              <a:t>Κλινικής Χημείας ΙΙ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86469"/>
            <a:ext cx="7776863" cy="2284239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6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Ο θυρεοειδής αδένας</a:t>
            </a: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l-GR" sz="2600" dirty="0" smtClean="0">
                <a:solidFill>
                  <a:schemeClr val="tx1"/>
                </a:solidFill>
              </a:rPr>
              <a:t>Πέτρος </a:t>
            </a:r>
            <a:r>
              <a:rPr lang="el-GR" sz="2600" dirty="0" err="1">
                <a:solidFill>
                  <a:schemeClr val="tx1"/>
                </a:solidFill>
              </a:rPr>
              <a:t>Καρκαλούσος</a:t>
            </a:r>
            <a:endParaRPr lang="el-GR" sz="2600" dirty="0">
              <a:solidFill>
                <a:schemeClr val="tx1"/>
              </a:solidFill>
            </a:endParaRPr>
          </a:p>
          <a:p>
            <a:r>
              <a:rPr lang="el-GR" sz="2600" dirty="0" smtClean="0">
                <a:solidFill>
                  <a:schemeClr val="tx1"/>
                </a:solidFill>
              </a:rPr>
              <a:t>Επίκουρος καθηγητής κλινικής χημείας – 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Μεθόδων Ελέγχου Ποιότητας</a:t>
            </a:r>
            <a:endParaRPr lang="el-GR" sz="26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18" y="5865465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793197" y="549613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 </a:t>
            </a:r>
            <a:r>
              <a:rPr lang="en-US" dirty="0" smtClean="0"/>
              <a:t>201</a:t>
            </a:r>
            <a:r>
              <a:rPr lang="el-GR" dirty="0" smtClean="0"/>
              <a:t>8</a:t>
            </a:r>
            <a:r>
              <a:rPr lang="en-US" dirty="0" smtClean="0"/>
              <a:t>.001</a:t>
            </a:r>
            <a:endParaRPr lang="el-GR" dirty="0"/>
          </a:p>
        </p:txBody>
      </p:sp>
      <p:pic>
        <p:nvPicPr>
          <p:cNvPr id="7" name="Untitled-2.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2900" r="7376" b="83486"/>
          <a:stretch>
            <a:fillRect/>
          </a:stretch>
        </p:blipFill>
        <p:spPr>
          <a:xfrm>
            <a:off x="1115616" y="258915"/>
            <a:ext cx="5938963" cy="13716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131840" y="1089785"/>
            <a:ext cx="40513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ΣΧΟΛΗ ΕΠΙΣΤΗΜΩΝ ΥΓΕΙΑΣ &amp; ΠΡΟΝΟΙΑΣ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347864" y="1496874"/>
            <a:ext cx="3019425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ΤΜΗΜΑ ΒΙΟΪΑΤΡΙΚΩΝ ΕΠΙΣΤΗΜΩΝ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 </a:t>
            </a:r>
            <a:r>
              <a:rPr lang="el-GR" b="1" dirty="0" smtClean="0">
                <a:solidFill>
                  <a:srgbClr val="C00000"/>
                </a:solidFill>
              </a:rPr>
              <a:t>υποθυρεοειδισμός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67544" y="1196752"/>
            <a:ext cx="8262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Η</a:t>
            </a:r>
            <a:r>
              <a:rPr lang="en-US" sz="2000" b="1" dirty="0" err="1" smtClean="0">
                <a:solidFill>
                  <a:srgbClr val="C00000"/>
                </a:solidFill>
              </a:rPr>
              <a:t>ashimoto</a:t>
            </a:r>
            <a:r>
              <a:rPr lang="en-US" sz="2000" b="1" dirty="0" smtClean="0"/>
              <a:t> </a:t>
            </a:r>
            <a:r>
              <a:rPr lang="el-GR" sz="2000" dirty="0" smtClean="0"/>
              <a:t>(</a:t>
            </a:r>
            <a:r>
              <a:rPr lang="el-GR" sz="2000" dirty="0" err="1" smtClean="0"/>
              <a:t>αυτοάνοσης</a:t>
            </a:r>
            <a:r>
              <a:rPr lang="el-GR" sz="2000" dirty="0" smtClean="0"/>
              <a:t> αιτιολογίας).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Σιωπηλή (ανώδυνη) </a:t>
            </a:r>
            <a:r>
              <a:rPr lang="el-GR" sz="2000" dirty="0" smtClean="0"/>
              <a:t>που οφείλεται σε </a:t>
            </a:r>
            <a:r>
              <a:rPr lang="el-GR" sz="2000" dirty="0" err="1" smtClean="0"/>
              <a:t>αυτοάνοση</a:t>
            </a:r>
            <a:r>
              <a:rPr lang="el-GR" sz="2000" dirty="0" smtClean="0"/>
              <a:t> φλεγμονή του θυρεοειδούς.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Μετά τον τοκετό (</a:t>
            </a:r>
            <a:r>
              <a:rPr lang="en-US" sz="2000" b="1" dirty="0" smtClean="0">
                <a:solidFill>
                  <a:srgbClr val="C00000"/>
                </a:solidFill>
              </a:rPr>
              <a:t>post partum</a:t>
            </a:r>
            <a:r>
              <a:rPr lang="el-GR" sz="2000" b="1" dirty="0" smtClean="0">
                <a:solidFill>
                  <a:srgbClr val="C00000"/>
                </a:solidFill>
              </a:rPr>
              <a:t>),</a:t>
            </a:r>
            <a:r>
              <a:rPr lang="el-GR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/>
              <a:t>που εκδηλώνεται εντός ενός έτους από τον τοκετό, ή μετά από αυτόματη ή </a:t>
            </a:r>
            <a:r>
              <a:rPr lang="el-GR" sz="2000" dirty="0" err="1" smtClean="0"/>
              <a:t>προκλητή</a:t>
            </a:r>
            <a:r>
              <a:rPr lang="el-GR" sz="2000" dirty="0" smtClean="0"/>
              <a:t> αποβολή.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err="1" smtClean="0">
                <a:solidFill>
                  <a:srgbClr val="C00000"/>
                </a:solidFill>
              </a:rPr>
              <a:t>Υποξεία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De </a:t>
            </a:r>
            <a:r>
              <a:rPr lang="en-US" sz="2000" b="1" dirty="0" err="1" smtClean="0">
                <a:solidFill>
                  <a:srgbClr val="C00000"/>
                </a:solidFill>
              </a:rPr>
              <a:t>Quervain</a:t>
            </a:r>
            <a:r>
              <a:rPr lang="el-GR" sz="2000" dirty="0" smtClean="0">
                <a:solidFill>
                  <a:srgbClr val="C00000"/>
                </a:solidFill>
              </a:rPr>
              <a:t>, </a:t>
            </a:r>
            <a:r>
              <a:rPr lang="el-GR" sz="2000" dirty="0" smtClean="0"/>
              <a:t>που είναι μια φλεγμονώδης και επώδυνη διαταραχή για την οποία ευθύνεται μάλλον κάποια ιογενής λοίμωξη.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Οξεία πυώδης</a:t>
            </a:r>
            <a:r>
              <a:rPr lang="el-GR" sz="2000" dirty="0" smtClean="0">
                <a:solidFill>
                  <a:srgbClr val="C00000"/>
                </a:solidFill>
              </a:rPr>
              <a:t>, </a:t>
            </a:r>
            <a:r>
              <a:rPr lang="el-GR" sz="2000" dirty="0" smtClean="0"/>
              <a:t>που οφείλεται σε λοίμωξη από διάφορους μικροοργανισμούς, με τη δημιουργία αποστήματος.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Ινώδης (</a:t>
            </a:r>
            <a:r>
              <a:rPr lang="en-US" sz="2000" b="1" dirty="0" smtClean="0">
                <a:solidFill>
                  <a:srgbClr val="C00000"/>
                </a:solidFill>
              </a:rPr>
              <a:t>Riedel</a:t>
            </a:r>
            <a:r>
              <a:rPr lang="el-GR" sz="2000" b="1" dirty="0" smtClean="0">
                <a:solidFill>
                  <a:srgbClr val="C00000"/>
                </a:solidFill>
              </a:rPr>
              <a:t>)</a:t>
            </a:r>
            <a:endParaRPr lang="el-GR" sz="2000" dirty="0" smtClean="0">
              <a:solidFill>
                <a:srgbClr val="C00000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err="1" smtClean="0">
                <a:solidFill>
                  <a:srgbClr val="C00000"/>
                </a:solidFill>
              </a:rPr>
              <a:t>Μετακτινική</a:t>
            </a:r>
            <a:r>
              <a:rPr lang="el-GR" sz="2000" dirty="0" smtClean="0">
                <a:solidFill>
                  <a:srgbClr val="C00000"/>
                </a:solidFill>
              </a:rPr>
              <a:t>,</a:t>
            </a:r>
            <a:r>
              <a:rPr lang="el-GR" sz="2000" dirty="0" smtClean="0"/>
              <a:t> σε ασθενείς που έλαβαν ραδιενεργό ιώδιο για υπερθυρεοειδισμό.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err="1" smtClean="0">
                <a:solidFill>
                  <a:srgbClr val="C00000"/>
                </a:solidFill>
              </a:rPr>
              <a:t>Μετατραυματική</a:t>
            </a:r>
            <a:endParaRPr lang="el-GR" sz="2000" dirty="0" smtClean="0">
              <a:solidFill>
                <a:srgbClr val="C00000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Φαρμακευτική,</a:t>
            </a:r>
            <a:r>
              <a:rPr lang="el-GR" sz="2000" dirty="0" smtClean="0"/>
              <a:t> από </a:t>
            </a:r>
            <a:r>
              <a:rPr lang="el-GR" sz="2000" dirty="0" err="1" smtClean="0"/>
              <a:t>ιντερφερόνη</a:t>
            </a:r>
            <a:r>
              <a:rPr lang="el-GR" sz="2000" dirty="0" smtClean="0"/>
              <a:t>, </a:t>
            </a:r>
            <a:r>
              <a:rPr lang="el-GR" sz="2000" dirty="0" err="1" smtClean="0"/>
              <a:t>αμιοδαρόνη</a:t>
            </a:r>
            <a:r>
              <a:rPr lang="el-GR" sz="2000" dirty="0" smtClean="0"/>
              <a:t>, ιντερλευκίνη-2.</a:t>
            </a:r>
          </a:p>
          <a:p>
            <a:endParaRPr lang="el-GR" sz="2000" dirty="0" smtClean="0"/>
          </a:p>
          <a:p>
            <a:r>
              <a:rPr lang="el-GR" sz="1600" dirty="0" smtClean="0"/>
              <a:t>http://www.drvassiliou.gr/gr/el/content/pathiseis-thyreoeidoys#sthash.8Cm49VzI.dpuf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 υπερθυρεοειδισμός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39552" y="1340768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Οφείλεται σε υπερπαραγωγή </a:t>
            </a:r>
            <a:r>
              <a:rPr lang="el-GR" sz="2000" dirty="0" err="1" smtClean="0"/>
              <a:t>θυρεοειδικών</a:t>
            </a:r>
            <a:r>
              <a:rPr lang="el-GR" sz="2000" dirty="0" smtClean="0"/>
              <a:t> ορμονών και τα αίτιά του ποικίλουν:</a:t>
            </a:r>
          </a:p>
          <a:p>
            <a:r>
              <a:rPr lang="el-GR" sz="2000" dirty="0" smtClean="0"/>
              <a:t> 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Νόσος </a:t>
            </a:r>
            <a:r>
              <a:rPr lang="en-US" sz="2000" b="1" dirty="0" smtClean="0">
                <a:solidFill>
                  <a:srgbClr val="C00000"/>
                </a:solidFill>
              </a:rPr>
              <a:t>Graves </a:t>
            </a:r>
            <a:r>
              <a:rPr lang="el-GR" sz="2000" dirty="0" smtClean="0"/>
              <a:t>ευθύνεται για τον εξόφθαλμο που εμφανίζεται συχνά σε αυτούς τους ασθενείς.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</a:t>
            </a:r>
            <a:r>
              <a:rPr lang="el-GR" sz="2000" b="1" dirty="0" err="1" smtClean="0">
                <a:solidFill>
                  <a:srgbClr val="C00000"/>
                </a:solidFill>
              </a:rPr>
              <a:t>ξική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err="1" smtClean="0">
                <a:solidFill>
                  <a:srgbClr val="C00000"/>
                </a:solidFill>
              </a:rPr>
              <a:t>πολυοζώδης</a:t>
            </a:r>
            <a:r>
              <a:rPr lang="el-GR" sz="2000" b="1" dirty="0" smtClean="0">
                <a:solidFill>
                  <a:srgbClr val="C00000"/>
                </a:solidFill>
              </a:rPr>
              <a:t> βρογχοκήλη</a:t>
            </a:r>
            <a:r>
              <a:rPr lang="el-GR" sz="2000" dirty="0" smtClean="0"/>
              <a:t>, με την παρουσία όζων θυρεοειδούς μερικοί εκ των οποίων αναπτύσσουν αυτόνομη λειτουργία.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Τοξικό αδένωμα, </a:t>
            </a:r>
            <a:r>
              <a:rPr lang="el-GR" sz="2000" dirty="0" smtClean="0"/>
              <a:t>καλοήθης όγκος διαστάσεων συνήθως &gt; 3 εκατοστών.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err="1" smtClean="0">
                <a:solidFill>
                  <a:srgbClr val="C00000"/>
                </a:solidFill>
              </a:rPr>
              <a:t>Υποξεία</a:t>
            </a:r>
            <a:r>
              <a:rPr lang="el-GR" sz="2000" b="1" dirty="0" smtClean="0">
                <a:solidFill>
                  <a:srgbClr val="C00000"/>
                </a:solidFill>
              </a:rPr>
              <a:t> θυρεοειδίτιδα</a:t>
            </a:r>
            <a:r>
              <a:rPr lang="el-GR" sz="2000" dirty="0" smtClean="0"/>
              <a:t>, που στην αρχική οξεία της φάση μπορεί να προκαλέσει υπερθυρεοειδισμό.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err="1" smtClean="0">
                <a:solidFill>
                  <a:srgbClr val="C00000"/>
                </a:solidFill>
              </a:rPr>
              <a:t>Υπερδοσολογία</a:t>
            </a:r>
            <a:r>
              <a:rPr lang="el-GR" sz="2000" b="1" dirty="0" smtClean="0">
                <a:solidFill>
                  <a:srgbClr val="C00000"/>
                </a:solidFill>
              </a:rPr>
              <a:t> θυροξίνης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Φάρμακα </a:t>
            </a:r>
            <a:r>
              <a:rPr lang="el-GR" sz="2000" dirty="0" smtClean="0"/>
              <a:t>όπως η </a:t>
            </a:r>
            <a:r>
              <a:rPr lang="el-GR" sz="2000" dirty="0" err="1" smtClean="0"/>
              <a:t>αμιοδαρόνη</a:t>
            </a:r>
            <a:r>
              <a:rPr lang="el-GR" sz="2000" dirty="0" smtClean="0"/>
              <a:t> (</a:t>
            </a:r>
            <a:r>
              <a:rPr lang="el-GR" sz="2000" dirty="0" err="1" smtClean="0"/>
              <a:t>Αngoron</a:t>
            </a:r>
            <a:r>
              <a:rPr lang="el-GR" sz="2000" dirty="0" smtClean="0"/>
              <a:t>), </a:t>
            </a:r>
            <a:r>
              <a:rPr lang="el-GR" sz="2000" dirty="0" err="1" smtClean="0"/>
              <a:t>αντιαρρυθμικό</a:t>
            </a:r>
            <a:r>
              <a:rPr lang="el-GR" sz="2000" dirty="0" smtClean="0"/>
              <a:t> που χρησιμοποιείται ευρέως από τους καρδιολόγους.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Αδένωμα υπόφυσης</a:t>
            </a:r>
            <a:endParaRPr lang="el-GR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βρογχοκήλη </a:t>
            </a:r>
            <a:r>
              <a:rPr lang="el-GR" sz="4000" dirty="0" smtClean="0">
                <a:solidFill>
                  <a:srgbClr val="C00000"/>
                </a:solidFill>
              </a:rPr>
              <a:t>(1 από 3)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628800"/>
            <a:ext cx="4608512" cy="403244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Η βρογχοκήλη ή </a:t>
            </a:r>
            <a:r>
              <a:rPr lang="el-GR" b="1" dirty="0" smtClean="0">
                <a:solidFill>
                  <a:srgbClr val="C00000"/>
                </a:solidFill>
              </a:rPr>
              <a:t>υπερπλασία του θυρεοειδούς </a:t>
            </a:r>
            <a:r>
              <a:rPr lang="el-GR" dirty="0" smtClean="0"/>
              <a:t>μπορεί να εντοπίζεται στον έναν ή και στους δύο λοβούς του αδένα.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Η διόγκωση μπορεί να είναι διάχυτη (και στους δύο λοβούς) ή εστιακή.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E</a:t>
            </a:r>
            <a:r>
              <a:rPr lang="el-GR" dirty="0" err="1" smtClean="0"/>
              <a:t>μφανίζεται</a:t>
            </a:r>
            <a:r>
              <a:rPr lang="el-GR" dirty="0" smtClean="0"/>
              <a:t> στον </a:t>
            </a:r>
            <a:r>
              <a:rPr lang="el-GR" b="1" dirty="0" smtClean="0">
                <a:solidFill>
                  <a:srgbClr val="C00000"/>
                </a:solidFill>
              </a:rPr>
              <a:t>υπερθυρεοειδισμό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28674" name="Picture 2" descr="http://photos1.blogger.com/x/blogger/36/1125/320/476883/Goiter%20ne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298799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βρογχοκήλη </a:t>
            </a:r>
            <a:r>
              <a:rPr lang="el-GR" sz="4000" dirty="0" smtClean="0">
                <a:solidFill>
                  <a:srgbClr val="C00000"/>
                </a:solidFill>
              </a:rPr>
              <a:t>(2 από 3)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1027" name="Picture 3" descr="https://4.bp.blogspot.com/-jtjy9PN77Us/TdocUokNKLI/AAAAAAAAAgg/CwfiGGyUtYM/s400/no-smokin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3810000" cy="253365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292080" y="242088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ενδοκρινολόγος διαπιστώνει το μέγεθος του αδένα και τον αριθμό των όζων.</a:t>
            </a:r>
            <a:endParaRPr lang="el-G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βρογχοκήλη </a:t>
            </a:r>
            <a:r>
              <a:rPr lang="el-GR" sz="4000" dirty="0" smtClean="0">
                <a:solidFill>
                  <a:srgbClr val="C00000"/>
                </a:solidFill>
              </a:rPr>
              <a:t>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003232" cy="6766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Διακρίνουμε δύο είδη υπερπλασίας: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5667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4572000" y="393305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Υπερπλασία που απεικονίζεται σαν μια μεγάλη διάχυτη ανομοιογενής διόγκωση του παρεγχύματος χωρίς όζους (νόσος </a:t>
            </a:r>
            <a:r>
              <a:rPr lang="en-US" dirty="0" smtClean="0"/>
              <a:t>Graves)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827584" y="3933056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Υπερπλασία που απεικονίζεται με πολλαπλούς όζους (</a:t>
            </a:r>
            <a:r>
              <a:rPr lang="el-GR" dirty="0" err="1" smtClean="0"/>
              <a:t>πολυοζώδη</a:t>
            </a:r>
            <a:r>
              <a:rPr lang="el-GR" dirty="0" smtClean="0"/>
              <a:t> βρογχοκήλη). Σ’ αυτήν την περίπτωση υπάρχουν πολλοί όζοι διαφορετικού μεγέθους ανάμεσα σε τμήματα φυσιολογικού παρεγχύματος.</a:t>
            </a: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2627784" y="3212976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V="1">
            <a:off x="2555776" y="3284984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>
            <a:stCxn id="11" idx="0"/>
          </p:cNvCxnSpPr>
          <p:nvPr/>
        </p:nvCxnSpPr>
        <p:spPr>
          <a:xfrm flipH="1" flipV="1">
            <a:off x="5940152" y="3284984"/>
            <a:ext cx="2520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 όζοι του θυρεοειδούς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26626" name="Picture 2" descr="https://4.bp.blogspot.com/-5hNyfiXUjxU/V0QGBR7I2xI/AAAAAAAAfNA/Bd3HN1Tbq28tRqlBvbaJZRSNE-qlnYzFQCKgB/s400/thyroid-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2441848" cy="2441848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827584" y="45091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r>
              <a:rPr lang="el-GR" sz="2400" dirty="0" smtClean="0"/>
              <a:t>ι όζοι του θυρεοειδούς μπορεί να είναι καλοήθεις ή κακοήθεις.</a:t>
            </a:r>
            <a:endParaRPr lang="el-GR" sz="24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29352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3779912" y="29249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Φυσιολογικός θυρεοειδής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3779912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Παθολογικός θυρεοειδής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Κυτταρολογική εξέταση του θυρεοειδούς με λήψη λεπτής βελόνας (</a:t>
            </a:r>
            <a:r>
              <a:rPr lang="en-US" b="1" dirty="0" smtClean="0">
                <a:solidFill>
                  <a:srgbClr val="C00000"/>
                </a:solidFill>
              </a:rPr>
              <a:t>FNA)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33794" name="Picture 2" descr="http://photos1.blogger.com/x/blogger/36/1125/320/416737/f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638299" cy="237626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716016" y="256490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95% των υπερπλασιών του θυρεοειδή είναι καλοήθεις καταστάσεις σε αντίθεση με το 5% που είναι </a:t>
            </a:r>
            <a:r>
              <a:rPr lang="el-GR" sz="2400" dirty="0" err="1" smtClean="0"/>
              <a:t>νεοπλασματικές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Τύποι καρκίνου του θυρεοειδούς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484784"/>
            <a:ext cx="576064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Είναι η πιο συχνή ενδοκρινική κακοήθεια και εμφανίζεται πιο συχνά σε γυναίκες. </a:t>
            </a:r>
          </a:p>
          <a:p>
            <a:pPr marL="0" indent="0">
              <a:buNone/>
            </a:pPr>
            <a:r>
              <a:rPr lang="el-GR" sz="2000" dirty="0" smtClean="0"/>
              <a:t>Υπάρχουν διάφοροι τύποι καρκίνου, με πιο συχνούς το</a:t>
            </a:r>
            <a:r>
              <a:rPr lang="el-GR" sz="2000" b="1" dirty="0" smtClean="0"/>
              <a:t> </a:t>
            </a:r>
            <a:r>
              <a:rPr lang="el-GR" sz="2000" b="1" dirty="0" err="1" smtClean="0">
                <a:solidFill>
                  <a:srgbClr val="C00000"/>
                </a:solidFill>
              </a:rPr>
              <a:t>θηλώδες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/>
              <a:t>και το</a:t>
            </a:r>
            <a:r>
              <a:rPr lang="el-GR" sz="2000" b="1" dirty="0" smtClean="0"/>
              <a:t> </a:t>
            </a:r>
            <a:r>
              <a:rPr lang="el-GR" sz="2000" b="1" dirty="0" err="1" smtClean="0">
                <a:solidFill>
                  <a:srgbClr val="C00000"/>
                </a:solidFill>
              </a:rPr>
              <a:t>θυλακιώδες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/>
              <a:t>(αποτελούν το 90-95 % όλων των </a:t>
            </a:r>
            <a:r>
              <a:rPr lang="el-GR" sz="2000" dirty="0" err="1" smtClean="0"/>
              <a:t>θυρεοειδικών</a:t>
            </a:r>
            <a:r>
              <a:rPr lang="el-GR" sz="2000" dirty="0" smtClean="0"/>
              <a:t> καρκίνων ), που όμως έχουν πολύ καλή πρόγνωση. </a:t>
            </a:r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b="1" dirty="0" err="1" smtClean="0">
                <a:solidFill>
                  <a:srgbClr val="C00000"/>
                </a:solidFill>
              </a:rPr>
              <a:t>μυελοειδές</a:t>
            </a:r>
            <a:r>
              <a:rPr lang="el-GR" sz="2000" dirty="0" smtClean="0"/>
              <a:t> (5-10 % των καρκίνων θυρεοειδούς).</a:t>
            </a:r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b="1" dirty="0" smtClean="0">
                <a:solidFill>
                  <a:srgbClr val="C00000"/>
                </a:solidFill>
              </a:rPr>
              <a:t>αναπλαστικό</a:t>
            </a:r>
            <a:r>
              <a:rPr lang="el-GR" sz="2000" dirty="0" smtClean="0"/>
              <a:t> (ή αμετάπλαστο, πολύ σπάνιο, αλλά ένας από τους πιο θανατηφόρους καρκίνους, αφού η επιβίωση δεν ξεπερνά τους 6 μήνες).</a:t>
            </a:r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b="1" dirty="0" err="1" smtClean="0">
                <a:solidFill>
                  <a:srgbClr val="C00000"/>
                </a:solidFill>
              </a:rPr>
              <a:t>οξύφιλο</a:t>
            </a:r>
            <a:r>
              <a:rPr lang="el-GR" sz="2000" b="1" dirty="0" smtClean="0">
                <a:solidFill>
                  <a:srgbClr val="C00000"/>
                </a:solidFill>
              </a:rPr>
              <a:t> ή </a:t>
            </a:r>
            <a:r>
              <a:rPr lang="el-GR" sz="2000" b="1" dirty="0" err="1" smtClean="0">
                <a:solidFill>
                  <a:srgbClr val="C00000"/>
                </a:solidFill>
              </a:rPr>
              <a:t>ογκοκυτταρικό</a:t>
            </a:r>
            <a:r>
              <a:rPr lang="el-GR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/>
              <a:t>(που θεωρείται ποικιλία του </a:t>
            </a:r>
            <a:r>
              <a:rPr lang="el-GR" sz="2000" dirty="0" err="1" smtClean="0"/>
              <a:t>θυλακιώδους</a:t>
            </a:r>
            <a:r>
              <a:rPr lang="el-GR" sz="2000" dirty="0" smtClean="0"/>
              <a:t>) </a:t>
            </a:r>
          </a:p>
          <a:p>
            <a:pPr marL="0" indent="0">
              <a:buNone/>
            </a:pPr>
            <a:r>
              <a:rPr lang="el-GR" sz="2000" dirty="0" smtClean="0"/>
              <a:t>Το</a:t>
            </a:r>
            <a:r>
              <a:rPr lang="el-GR" sz="2000" b="1" dirty="0" smtClean="0">
                <a:solidFill>
                  <a:srgbClr val="C00000"/>
                </a:solidFill>
              </a:rPr>
              <a:t> λέμφωμα</a:t>
            </a:r>
            <a:r>
              <a:rPr lang="el-GR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/>
              <a:t>θυρεοειδούς</a:t>
            </a:r>
            <a:r>
              <a:rPr lang="el-GR" sz="1400" dirty="0" smtClean="0"/>
              <a:t>.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95536" y="6021288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600" dirty="0" smtClean="0"/>
              <a:t>http://www.drvassiliou.gr/gr/el/content/pathiseis-thyreoeidoys#sthash.8Cm49VzI.dpuf</a:t>
            </a:r>
            <a:endParaRPr lang="el-GR" sz="1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140968"/>
            <a:ext cx="17430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Παλαιότερο γνώρισμα του υπερθυρεοειδισμού </a:t>
            </a:r>
            <a:r>
              <a:rPr lang="en-US" b="1" dirty="0" smtClean="0">
                <a:solidFill>
                  <a:srgbClr val="C00000"/>
                </a:solidFill>
              </a:rPr>
              <a:t>(Graves)</a:t>
            </a:r>
            <a:r>
              <a:rPr lang="el-GR" b="1" dirty="0" smtClean="0">
                <a:solidFill>
                  <a:srgbClr val="C00000"/>
                </a:solidFill>
              </a:rPr>
              <a:t> … ο εξόφθαλμος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22530" name="AutoShape 2" descr="Αποτέλεσμα εικόνας για εξόφθαλμο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532" name="AutoShape 4" descr="Αποτέλεσμα εικόνας για εξόφθαλμο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534" name="AutoShape 6" descr="Αποτέλεσμα εικόνας για εξόφθαλμο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6" name="Picture 8" descr="http://www.drvassiliou.gr/system/uploads/asset/data/61/big_______Grav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667125" cy="3333750"/>
          </a:xfrm>
          <a:prstGeom prst="rect">
            <a:avLst/>
          </a:prstGeom>
          <a:noFill/>
        </p:spPr>
      </p:pic>
      <p:pic>
        <p:nvPicPr>
          <p:cNvPr id="22538" name="Picture 10" descr="http://www.hormones.gr/images/2013-1/HORMONES2013%2C142-145_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16832"/>
            <a:ext cx="4302646" cy="3312368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3563888" y="53012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αυτοκράτορας </a:t>
            </a:r>
            <a:r>
              <a:rPr lang="en-US" dirty="0" smtClean="0"/>
              <a:t>M</a:t>
            </a:r>
            <a:r>
              <a:rPr lang="el-GR" dirty="0" err="1" smtClean="0"/>
              <a:t>άξιμος</a:t>
            </a:r>
            <a:r>
              <a:rPr lang="el-GR" dirty="0" smtClean="0"/>
              <a:t> </a:t>
            </a:r>
            <a:r>
              <a:rPr lang="el-GR" dirty="0" err="1" smtClean="0"/>
              <a:t>Δάιος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3419872" y="566124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http://www.hormones.gr/854/article/maximinus-daia-a-roman-emperor-who%E2%80%A6.html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Θυρεοειδίτιδα και εγκυμοσύνη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988840"/>
            <a:ext cx="5050904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 έλεγχος του θυρεοειδή αποτελεί μέρος του προγεννητικού ελέγχου αφού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O </a:t>
            </a:r>
            <a:r>
              <a:rPr lang="el-GR" sz="2400" dirty="0" smtClean="0"/>
              <a:t>υποθυρεοειδισμός προκαλεί την μειωμένη ανάπτυξη του εμβρύου (ιδιαίτερα η έλλειψη Τ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41986" name="Picture 2" descr="http://www.drvassiliou.gr/system/uploads/asset/data/56/small___________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2808312" cy="222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Εισαγωγή στις παθήσεις του θυρεοειδούς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Τα κύτταρα του θυρεοειδή </a:t>
            </a:r>
            <a:r>
              <a:rPr lang="el-GR" sz="3600" dirty="0" smtClean="0">
                <a:solidFill>
                  <a:srgbClr val="C00000"/>
                </a:solidFill>
              </a:rPr>
              <a:t>(1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+mj-lt"/>
              </a:rPr>
              <a:t>Ο θυρεοειδής αδένας περιβάλλεται από μια ινώδη κάψα από την οποία ξεκινούν διαφράγματα, που χωρίζουν το παρέγχυμα του σε λόβια. </a:t>
            </a:r>
          </a:p>
          <a:p>
            <a:pPr marL="0" indent="0">
              <a:buNone/>
            </a:pPr>
            <a:r>
              <a:rPr lang="el-GR" sz="2400" dirty="0" smtClean="0">
                <a:latin typeface="+mj-lt"/>
              </a:rPr>
              <a:t>Κάθε λόβιο αποτελείται από πολυάριθμα θυλάκια, τα </a:t>
            </a:r>
            <a:r>
              <a:rPr lang="el-GR" sz="2400" b="1" dirty="0" err="1" smtClean="0">
                <a:solidFill>
                  <a:srgbClr val="C00000"/>
                </a:solidFill>
                <a:latin typeface="+mj-lt"/>
              </a:rPr>
              <a:t>θυρεοειδικά</a:t>
            </a:r>
            <a:r>
              <a:rPr lang="el-GR" sz="2400" b="1" dirty="0" smtClean="0">
                <a:solidFill>
                  <a:srgbClr val="C00000"/>
                </a:solidFill>
                <a:latin typeface="+mj-lt"/>
              </a:rPr>
              <a:t> θυλάκια</a:t>
            </a:r>
            <a:r>
              <a:rPr lang="el-GR" sz="2400" dirty="0" smtClean="0">
                <a:latin typeface="+mj-lt"/>
              </a:rPr>
              <a:t>, τα οποία είναι η δομική και λειτουργική μονάδα του αδένα. </a:t>
            </a:r>
          </a:p>
          <a:p>
            <a:pPr marL="0" indent="0">
              <a:buNone/>
            </a:pPr>
            <a:r>
              <a:rPr lang="el-GR" sz="2400" dirty="0" smtClean="0"/>
              <a:t>Το τοίχωμα του θυλακίου αποτελείται από </a:t>
            </a:r>
            <a:r>
              <a:rPr lang="el-GR" sz="2400" dirty="0" err="1" smtClean="0"/>
              <a:t>θυλακικά</a:t>
            </a:r>
            <a:r>
              <a:rPr lang="el-GR" sz="2400" dirty="0" smtClean="0"/>
              <a:t> ή </a:t>
            </a:r>
            <a:r>
              <a:rPr lang="el-GR" sz="2400" dirty="0" err="1" smtClean="0"/>
              <a:t>θυρεοειδικά</a:t>
            </a:r>
            <a:r>
              <a:rPr lang="el-GR" sz="2400" dirty="0" smtClean="0"/>
              <a:t> κύτταρα, τα οποία αποτελούν την πλειοψηφία των κυττάρων του θυλακίου. </a:t>
            </a:r>
          </a:p>
          <a:p>
            <a:pPr marL="0" indent="0">
              <a:buNone/>
            </a:pPr>
            <a:r>
              <a:rPr lang="el-GR" sz="2400" dirty="0" smtClean="0"/>
              <a:t>Στο εσωτερικού του θυλακίου φυλάσσεται το έκκριμα του θυλακίου η  </a:t>
            </a:r>
            <a:r>
              <a:rPr lang="el-GR" sz="2400" b="1" dirty="0" smtClean="0">
                <a:solidFill>
                  <a:srgbClr val="C00000"/>
                </a:solidFill>
              </a:rPr>
              <a:t>ιωδιωμένη </a:t>
            </a:r>
            <a:r>
              <a:rPr lang="el-GR" sz="2400" b="1" dirty="0" err="1" smtClean="0">
                <a:solidFill>
                  <a:srgbClr val="C00000"/>
                </a:solidFill>
              </a:rPr>
              <a:t>θυρεοσφαιρίνη</a:t>
            </a:r>
            <a:r>
              <a:rPr lang="el-GR" sz="2400" dirty="0" smtClean="0"/>
              <a:t>.</a:t>
            </a:r>
            <a:endParaRPr lang="el-GR" sz="2400" dirty="0" smtClean="0">
              <a:latin typeface="+mj-lt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Τα κύτταρα του </a:t>
            </a:r>
            <a:r>
              <a:rPr lang="el-GR" b="1" smtClean="0">
                <a:solidFill>
                  <a:srgbClr val="C00000"/>
                </a:solidFill>
              </a:rPr>
              <a:t>θυρεοειδή </a:t>
            </a:r>
            <a:r>
              <a:rPr lang="el-GR" sz="3600" smtClean="0">
                <a:solidFill>
                  <a:srgbClr val="C00000"/>
                </a:solidFill>
              </a:rPr>
              <a:t>(2 </a:t>
            </a:r>
            <a:r>
              <a:rPr lang="el-GR" sz="3600" dirty="0" smtClean="0">
                <a:solidFill>
                  <a:srgbClr val="C00000"/>
                </a:solidFill>
              </a:rPr>
              <a:t>από 2)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0579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619672" y="41490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Θυλάκια     </a:t>
            </a:r>
            <a:r>
              <a:rPr lang="el-GR" dirty="0" err="1" smtClean="0"/>
              <a:t>Θυρεοειδικά</a:t>
            </a:r>
            <a:r>
              <a:rPr lang="el-GR" dirty="0" smtClean="0"/>
              <a:t> κύτταρα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2123728" y="3068960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stCxn id="6" idx="0"/>
          </p:cNvCxnSpPr>
          <p:nvPr/>
        </p:nvCxnSpPr>
        <p:spPr>
          <a:xfrm flipH="1" flipV="1">
            <a:off x="3419872" y="2636912"/>
            <a:ext cx="3600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θυρεοειδικές</a:t>
            </a:r>
            <a:r>
              <a:rPr lang="el-GR" b="1" dirty="0" smtClean="0">
                <a:solidFill>
                  <a:srgbClr val="C00000"/>
                </a:solidFill>
              </a:rPr>
              <a:t> ορμόνες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Ποιες είναι και τι κάνουν οι ορμόνες του θυρεοειδούς </a:t>
            </a:r>
            <a:r>
              <a:rPr lang="el-GR" sz="4000" dirty="0" smtClean="0">
                <a:solidFill>
                  <a:srgbClr val="C00000"/>
                </a:solidFill>
              </a:rPr>
              <a:t>(1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Οι σημαντικότερες είναι η </a:t>
            </a:r>
            <a:r>
              <a:rPr lang="el-GR" sz="2800" b="1" dirty="0" smtClean="0">
                <a:solidFill>
                  <a:srgbClr val="C00000"/>
                </a:solidFill>
              </a:rPr>
              <a:t>Τ</a:t>
            </a:r>
            <a:r>
              <a:rPr lang="el-GR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l-GR" sz="2800" dirty="0" smtClean="0"/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rT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και η </a:t>
            </a:r>
            <a:r>
              <a:rPr lang="el-GR" sz="2800" b="1" dirty="0" smtClean="0">
                <a:solidFill>
                  <a:srgbClr val="C00000"/>
                </a:solidFill>
              </a:rPr>
              <a:t>Τ</a:t>
            </a:r>
            <a:r>
              <a:rPr lang="el-GR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l-GR" sz="2800" baseline="-25000" dirty="0" smtClean="0"/>
              <a:t>. </a:t>
            </a:r>
            <a:r>
              <a:rPr lang="el-GR" sz="2800" dirty="0" smtClean="0"/>
              <a:t>Οι </a:t>
            </a:r>
            <a:r>
              <a:rPr lang="el-GR" sz="2800" dirty="0" err="1" smtClean="0"/>
              <a:t>θυρεοειδικές</a:t>
            </a:r>
            <a:r>
              <a:rPr lang="el-GR" sz="2800" dirty="0" smtClean="0"/>
              <a:t> ορμόνες δεσμεύουν ιώδιο</a:t>
            </a:r>
            <a:r>
              <a:rPr lang="en-US" sz="2800" dirty="0" smtClean="0"/>
              <a:t> </a:t>
            </a:r>
            <a:r>
              <a:rPr lang="el-GR" sz="2800" dirty="0" smtClean="0"/>
              <a:t>σε αμινοξέα </a:t>
            </a:r>
            <a:r>
              <a:rPr lang="el-GR" sz="2800" dirty="0" err="1" smtClean="0"/>
              <a:t>τυροσίνης</a:t>
            </a:r>
            <a:r>
              <a:rPr lang="el-GR" sz="2800" dirty="0" smtClean="0"/>
              <a:t> που περιέχουν στο μόριο τους.</a:t>
            </a:r>
            <a:endParaRPr lang="el-GR" sz="2800" baseline="-25000" dirty="0" smtClean="0"/>
          </a:p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b="1" dirty="0" err="1" smtClean="0">
                <a:solidFill>
                  <a:srgbClr val="C00000"/>
                </a:solidFill>
              </a:rPr>
              <a:t>καλσιτονίνη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(CT) </a:t>
            </a:r>
            <a:r>
              <a:rPr lang="el-GR" sz="2800" dirty="0" smtClean="0"/>
              <a:t>η οποία αυξάνει την απορρόφηση ασβεστίου από τα οστά.  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παραγωγή των θυρεοειδών ορμονών </a:t>
            </a:r>
            <a:r>
              <a:rPr lang="el-GR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128792" cy="475252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παραγωγή των θυρεοειδών ορμονών </a:t>
            </a: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83568" y="1988840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παραγωγή τους διεγείρεται από την </a:t>
            </a:r>
            <a:r>
              <a:rPr lang="el-GR" sz="2400" b="1" dirty="0" err="1" smtClean="0">
                <a:solidFill>
                  <a:srgbClr val="C00000"/>
                </a:solidFill>
              </a:rPr>
              <a:t>θυρεοειδοτρόπο</a:t>
            </a:r>
            <a:r>
              <a:rPr lang="el-GR" sz="2400" b="1" dirty="0" smtClean="0">
                <a:solidFill>
                  <a:srgbClr val="C00000"/>
                </a:solidFill>
              </a:rPr>
              <a:t> ορμόνη ή </a:t>
            </a:r>
            <a:r>
              <a:rPr lang="el-GR" sz="2400" b="1" dirty="0" err="1" smtClean="0">
                <a:solidFill>
                  <a:srgbClr val="C00000"/>
                </a:solidFill>
              </a:rPr>
              <a:t>θυρεοτροπίνη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(Thyroid Stimulating Hormone </a:t>
            </a:r>
            <a:r>
              <a:rPr lang="el-GR" sz="2400" dirty="0" smtClean="0"/>
              <a:t>ή </a:t>
            </a:r>
            <a:r>
              <a:rPr lang="en-US" sz="2400" b="1" dirty="0" smtClean="0">
                <a:solidFill>
                  <a:srgbClr val="C00000"/>
                </a:solidFill>
              </a:rPr>
              <a:t>TSH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Η Τ</a:t>
            </a:r>
            <a:r>
              <a:rPr lang="en-US" sz="2400" dirty="0" smtClean="0"/>
              <a:t>SH </a:t>
            </a:r>
            <a:r>
              <a:rPr lang="el-GR" sz="2400" dirty="0" smtClean="0"/>
              <a:t>παράγεται στην υπόφυση του εγκεφάλου και κυκλοφορεί και στο πλάσμα. </a:t>
            </a:r>
          </a:p>
          <a:p>
            <a:endParaRPr lang="el-GR" sz="2400" dirty="0" smtClean="0"/>
          </a:p>
          <a:p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παραγωγή της </a:t>
            </a:r>
            <a:r>
              <a:rPr lang="en-US" sz="2400" dirty="0" smtClean="0"/>
              <a:t>TS</a:t>
            </a:r>
            <a:r>
              <a:rPr lang="el-GR" sz="2400" dirty="0" smtClean="0"/>
              <a:t>Η διεγείρεται από την </a:t>
            </a:r>
            <a:r>
              <a:rPr lang="el-GR" sz="2400" b="1" dirty="0" err="1" smtClean="0">
                <a:solidFill>
                  <a:srgbClr val="C00000"/>
                </a:solidFill>
              </a:rPr>
              <a:t>θυρεολιμπερίνη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Thyroid Receptor Hormone </a:t>
            </a:r>
            <a:r>
              <a:rPr lang="el-GR" sz="2400" dirty="0" smtClean="0"/>
              <a:t>ή </a:t>
            </a:r>
            <a:r>
              <a:rPr lang="en-US" sz="2400" dirty="0" smtClean="0"/>
              <a:t>TRH</a:t>
            </a:r>
            <a:r>
              <a:rPr lang="el-GR" sz="2400" dirty="0" smtClean="0"/>
              <a:t>)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θυρεολιμπερίνη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(TRH)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51202" name="Picture 2" descr="Αποτέλεσμα εικόνας για ts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464496" cy="491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6593" y="1484784"/>
            <a:ext cx="8229600" cy="4525963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l-GR" sz="2400" dirty="0" err="1" smtClean="0"/>
              <a:t>ποτελείται</a:t>
            </a:r>
            <a:r>
              <a:rPr lang="el-GR" sz="2400" dirty="0" smtClean="0"/>
              <a:t> από δύο </a:t>
            </a:r>
            <a:r>
              <a:rPr lang="el-GR" sz="2400" dirty="0" err="1" smtClean="0"/>
              <a:t>γλυκοπρωτεινικές</a:t>
            </a:r>
            <a:r>
              <a:rPr lang="el-GR" sz="2400" dirty="0" smtClean="0"/>
              <a:t> αλυσίδες την β που είναι </a:t>
            </a:r>
            <a:r>
              <a:rPr lang="el-GR" sz="2400" dirty="0" smtClean="0"/>
              <a:t>μοναδικ</a:t>
            </a:r>
            <a:r>
              <a:rPr lang="el-GR" sz="2400" dirty="0"/>
              <a:t>ή</a:t>
            </a:r>
            <a:r>
              <a:rPr lang="el-GR" sz="2400" dirty="0" smtClean="0"/>
              <a:t> </a:t>
            </a:r>
            <a:r>
              <a:rPr lang="el-GR" sz="2400" dirty="0" smtClean="0"/>
              <a:t>για το δικό της μόριο και την αλυσίδα α που υπάρχει και στις </a:t>
            </a:r>
            <a:r>
              <a:rPr lang="el-GR" sz="2400" dirty="0" err="1" smtClean="0"/>
              <a:t>γοναδοτροπίνες</a:t>
            </a:r>
            <a:r>
              <a:rPr lang="el-GR" sz="2400" dirty="0" smtClean="0"/>
              <a:t> και </a:t>
            </a:r>
            <a:r>
              <a:rPr lang="en-US" sz="2400" dirty="0" err="1" smtClean="0"/>
              <a:t>HcG</a:t>
            </a:r>
            <a:r>
              <a:rPr lang="el-GR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Ο β υποδοχέας είναι απαραίτητος για την σύνδεση με τον υποδοχέα </a:t>
            </a:r>
            <a:r>
              <a:rPr lang="en-US" sz="2400" dirty="0" smtClean="0"/>
              <a:t>TSH </a:t>
            </a:r>
            <a:r>
              <a:rPr lang="el-GR" sz="2400" dirty="0" smtClean="0"/>
              <a:t>(</a:t>
            </a:r>
            <a:r>
              <a:rPr lang="en-US" sz="2400" dirty="0" err="1" smtClean="0"/>
              <a:t>rTSH</a:t>
            </a:r>
            <a:r>
              <a:rPr lang="en-US" sz="2400" dirty="0" smtClean="0"/>
              <a:t>).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n-US" b="1" dirty="0" smtClean="0">
                <a:solidFill>
                  <a:srgbClr val="C00000"/>
                </a:solidFill>
              </a:rPr>
              <a:t>TSH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doctorlib.info/medical/thyroid/thyroid.files/image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728989" cy="22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7525" y="428488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96 αμινοξέα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5445224"/>
            <a:ext cx="167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92 αμινοξέα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2771800" y="6381328"/>
            <a:ext cx="457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https://doctorlib.info/medical/thyroid/11.html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</a:t>
            </a:r>
            <a:r>
              <a:rPr lang="el-GR" sz="4000" b="1" dirty="0" smtClean="0">
                <a:solidFill>
                  <a:srgbClr val="C00000"/>
                </a:solidFill>
              </a:rPr>
              <a:t>ι </a:t>
            </a:r>
            <a:r>
              <a:rPr lang="el-GR" sz="4000" b="1" dirty="0" err="1" smtClean="0">
                <a:solidFill>
                  <a:srgbClr val="C00000"/>
                </a:solidFill>
              </a:rPr>
              <a:t>υπομονάδες</a:t>
            </a:r>
            <a:r>
              <a:rPr lang="el-GR" sz="4000" b="1" dirty="0" smtClean="0">
                <a:solidFill>
                  <a:srgbClr val="C00000"/>
                </a:solidFill>
              </a:rPr>
              <a:t> της Τ</a:t>
            </a:r>
            <a:r>
              <a:rPr lang="en-US" sz="4000" b="1" dirty="0" smtClean="0">
                <a:solidFill>
                  <a:srgbClr val="C00000"/>
                </a:solidFill>
              </a:rPr>
              <a:t>SH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O</a:t>
            </a:r>
            <a:r>
              <a:rPr lang="el-GR" sz="2600" dirty="0" smtClean="0"/>
              <a:t>ι δύο </a:t>
            </a:r>
            <a:r>
              <a:rPr lang="el-GR" sz="2600" dirty="0" err="1" smtClean="0"/>
              <a:t>υπομονάδες</a:t>
            </a:r>
            <a:r>
              <a:rPr lang="el-GR" sz="2600" dirty="0" smtClean="0"/>
              <a:t> α και β περιέχουν </a:t>
            </a:r>
            <a:r>
              <a:rPr lang="el-GR" sz="2600" dirty="0" err="1" smtClean="0"/>
              <a:t>υδατανθρακικά</a:t>
            </a:r>
            <a:r>
              <a:rPr lang="el-GR" sz="2600" dirty="0" smtClean="0"/>
              <a:t> κατάλοιπα, απαραίτητα για την βιολογική δράση του μορίου.</a:t>
            </a:r>
          </a:p>
          <a:p>
            <a:pPr marL="0" indent="0">
              <a:buNone/>
            </a:pPr>
            <a:r>
              <a:rPr lang="el-GR" sz="2600" dirty="0" smtClean="0"/>
              <a:t>Αλλοίωση των </a:t>
            </a:r>
            <a:r>
              <a:rPr lang="el-GR" sz="2600" dirty="0" err="1" smtClean="0"/>
              <a:t>υδατανθρακτικών</a:t>
            </a:r>
            <a:r>
              <a:rPr lang="el-GR" sz="2600" dirty="0" smtClean="0"/>
              <a:t> καταλοίπων συμβαίνει σε μη </a:t>
            </a:r>
            <a:r>
              <a:rPr lang="el-GR" sz="2600" dirty="0" err="1" smtClean="0"/>
              <a:t>θυρεοειδικές</a:t>
            </a:r>
            <a:r>
              <a:rPr lang="el-GR" sz="2600" dirty="0" smtClean="0"/>
              <a:t> ασθένειες (</a:t>
            </a:r>
            <a:r>
              <a:rPr lang="en-US" sz="2600" dirty="0" smtClean="0"/>
              <a:t>NTI)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771800" y="6381328"/>
            <a:ext cx="457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https://doctorlib.info/medical/thyroid/11.html</a:t>
            </a:r>
            <a:endParaRPr lang="el-GR" dirty="0"/>
          </a:p>
        </p:txBody>
      </p:sp>
      <p:pic>
        <p:nvPicPr>
          <p:cNvPr id="3076" name="Picture 4" descr="https://doctorlib.info/medical/thyroid/thyroid.files/image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16910"/>
            <a:ext cx="4193785" cy="24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9330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C00000"/>
                </a:solidFill>
              </a:rPr>
              <a:t>Μεταλλάξεις στην </a:t>
            </a:r>
            <a:r>
              <a:rPr lang="en-US" dirty="0" smtClean="0">
                <a:solidFill>
                  <a:srgbClr val="C00000"/>
                </a:solidFill>
              </a:rPr>
              <a:t>TSH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 υποδοχέας της </a:t>
            </a:r>
            <a:r>
              <a:rPr lang="en-US" b="1" dirty="0" smtClean="0">
                <a:solidFill>
                  <a:srgbClr val="C00000"/>
                </a:solidFill>
              </a:rPr>
              <a:t>TSH</a:t>
            </a:r>
            <a:r>
              <a:rPr lang="el-GR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R-TSH)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6" name="Picture 7" descr="Σχετική εικόνα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9812" y="872717"/>
            <a:ext cx="3240360" cy="46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Ορθογώνιο"/>
          <p:cNvSpPr/>
          <p:nvPr/>
        </p:nvSpPr>
        <p:spPr>
          <a:xfrm>
            <a:off x="2699792" y="5085184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Πράσινο: </a:t>
            </a:r>
            <a:r>
              <a:rPr lang="el-GR" dirty="0" err="1" smtClean="0"/>
              <a:t>Εξωκυττάρια</a:t>
            </a:r>
            <a:r>
              <a:rPr lang="el-GR" dirty="0" smtClean="0"/>
              <a:t> περιοχή δέσμευσης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err="1" smtClean="0"/>
              <a:t>όκκινο</a:t>
            </a:r>
            <a:r>
              <a:rPr lang="el-GR" dirty="0" smtClean="0"/>
              <a:t>: </a:t>
            </a:r>
            <a:r>
              <a:rPr lang="el-GR" dirty="0" err="1" smtClean="0"/>
              <a:t>Ενδομεμβρανικό</a:t>
            </a:r>
            <a:r>
              <a:rPr lang="el-GR" dirty="0" smtClean="0"/>
              <a:t> τμήμα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l-GR" dirty="0" err="1" smtClean="0"/>
              <a:t>ρυσό</a:t>
            </a:r>
            <a:r>
              <a:rPr lang="el-GR" dirty="0" smtClean="0"/>
              <a:t> και ασημένιο: Ενδοκυττάριο τμήμα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l-GR" dirty="0" smtClean="0"/>
              <a:t>ωβ: </a:t>
            </a:r>
            <a:r>
              <a:rPr lang="en-US" dirty="0" smtClean="0"/>
              <a:t>TSH </a:t>
            </a:r>
            <a:r>
              <a:rPr lang="el-GR" dirty="0" smtClean="0"/>
              <a:t>α-</a:t>
            </a:r>
            <a:r>
              <a:rPr lang="el-GR" dirty="0" err="1" smtClean="0"/>
              <a:t>υπομονάδα</a:t>
            </a:r>
            <a:endParaRPr lang="en-US" dirty="0" smtClean="0"/>
          </a:p>
          <a:p>
            <a:r>
              <a:rPr lang="el-GR" dirty="0" smtClean="0"/>
              <a:t>Πορτοκαλί: </a:t>
            </a:r>
            <a:r>
              <a:rPr lang="en-US" dirty="0" smtClean="0"/>
              <a:t>TSH </a:t>
            </a:r>
            <a:r>
              <a:rPr lang="el-GR" dirty="0" smtClean="0"/>
              <a:t>β-</a:t>
            </a:r>
            <a:r>
              <a:rPr lang="el-GR" dirty="0" err="1" smtClean="0"/>
              <a:t>υπομονάδα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83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 θυρεοειδής αδένας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529721" cy="26885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683568" y="4581128"/>
            <a:ext cx="817341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143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0" algn="l"/>
              </a:tabLst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ο μεγαλύτερος αδένας του ανθρωπίνου σώματος</a:t>
            </a:r>
            <a:r>
              <a:rPr lang="el-GR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ζυγίζει 15 – 20 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g.</a:t>
            </a:r>
            <a:r>
              <a:rPr lang="el-GR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l-GR" sz="2000" noProof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Αποτελείται από δύο λοβούς (δεξιό και αριστερό), έναν πυραμοειδή λοβό και τον ισθμό.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</a:t>
            </a:r>
            <a:r>
              <a:rPr lang="el-GR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dirty="0" smtClean="0">
                <a:solidFill>
                  <a:srgbClr val="C00000"/>
                </a:solidFill>
              </a:rPr>
              <a:t>, Τ</a:t>
            </a:r>
            <a:r>
              <a:rPr lang="el-GR" b="1" baseline="-25000" dirty="0" smtClean="0">
                <a:solidFill>
                  <a:srgbClr val="C00000"/>
                </a:solidFill>
              </a:rPr>
              <a:t>4</a:t>
            </a:r>
            <a:r>
              <a:rPr lang="el-GR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rT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endParaRPr lang="el-GR" b="1" baseline="-25000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6" name="Picture 1" descr="C:\Users\Βίκυ\Desktop\Ορμόνες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9674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2555776" y="632302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https://www.youtube.com/watch?v=u2tRkaEp_j4</a:t>
            </a:r>
            <a:endParaRPr lang="el-GR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1619672" y="3861048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5013176"/>
            <a:ext cx="1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Εξωτερικός δακτύλιος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501317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Εσωτερικός δακτύλιος</a:t>
            </a:r>
            <a:endParaRPr lang="el-GR" dirty="0">
              <a:solidFill>
                <a:srgbClr val="C00000"/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 flipV="1">
            <a:off x="2843808" y="3861048"/>
            <a:ext cx="180020" cy="1152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παραγωγή των ορμονών Τ</a:t>
            </a:r>
            <a:r>
              <a:rPr lang="el-GR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dirty="0" smtClean="0">
                <a:solidFill>
                  <a:srgbClr val="C00000"/>
                </a:solidFill>
              </a:rPr>
              <a:t>, Τ</a:t>
            </a:r>
            <a:r>
              <a:rPr lang="el-GR" b="1" baseline="-25000" dirty="0" smtClean="0">
                <a:solidFill>
                  <a:srgbClr val="C00000"/>
                </a:solidFill>
              </a:rPr>
              <a:t>4</a:t>
            </a:r>
            <a:r>
              <a:rPr lang="el-GR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rT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baseline="-25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7" name="Picture 3" descr="C:\Users\Βίκυ\Desktop\Ορμόνες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παραγωγή των ορμονών Τ</a:t>
            </a:r>
            <a:r>
              <a:rPr lang="el-GR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dirty="0" smtClean="0">
                <a:solidFill>
                  <a:srgbClr val="C00000"/>
                </a:solidFill>
              </a:rPr>
              <a:t>, Τ</a:t>
            </a:r>
            <a:r>
              <a:rPr lang="el-GR" b="1" baseline="-25000" dirty="0" smtClean="0">
                <a:solidFill>
                  <a:srgbClr val="C00000"/>
                </a:solidFill>
              </a:rPr>
              <a:t>4</a:t>
            </a:r>
            <a:r>
              <a:rPr lang="el-GR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rT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baseline="-25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48130" name="Picture 2" descr="C:\Users\PCPC\Documents\Google Drive\Lessons\ΤΕΙ - Clinical Chemistry II - Theory\Clinical chemistry - icons\Παραγωγή θυρεοειδικών ορμονώ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67572"/>
            <a:ext cx="5616624" cy="4881113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755576" y="6403863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https://www.youtube.com/watch?v=11GrBJYlFjA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731131" y="1628800"/>
            <a:ext cx="6086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TPO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3818" y="1628800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TG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1026" name="Picture 2" descr="What Does an Iodine Deficiency Have to Do with Canc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παραγωγή των ορμονών Τ</a:t>
            </a:r>
            <a:r>
              <a:rPr lang="el-GR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dirty="0" smtClean="0">
                <a:solidFill>
                  <a:srgbClr val="C00000"/>
                </a:solidFill>
              </a:rPr>
              <a:t>, Τ</a:t>
            </a:r>
            <a:r>
              <a:rPr lang="el-GR" b="1" baseline="-25000" dirty="0" smtClean="0">
                <a:solidFill>
                  <a:srgbClr val="C00000"/>
                </a:solidFill>
              </a:rPr>
              <a:t>4</a:t>
            </a:r>
            <a:r>
              <a:rPr lang="el-GR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rT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baseline="-25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411760" y="58772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https://www.youtube.com/watch?v=uCjpGlnCjeA</a:t>
            </a:r>
            <a:endParaRPr lang="el-G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57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Ποια είναι η πιο δραστική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θυρεοειδική</a:t>
            </a:r>
            <a:r>
              <a:rPr lang="el-GR" b="1" dirty="0" smtClean="0">
                <a:solidFill>
                  <a:srgbClr val="C00000"/>
                </a:solidFill>
              </a:rPr>
              <a:t> ορμόνη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Τ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 είναι προ-ορμόνη για την Τ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 και </a:t>
            </a:r>
            <a:r>
              <a:rPr lang="en-US" sz="2800" dirty="0" smtClean="0"/>
              <a:t>rT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και μετατρέπεται σε αυτή στους νεφρούς, ήπαρ και μύες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</a:t>
            </a:r>
            <a:r>
              <a:rPr lang="el-GR" sz="2800" dirty="0" smtClean="0">
                <a:solidFill>
                  <a:srgbClr val="C00000"/>
                </a:solidFill>
              </a:rPr>
              <a:t>όνο η </a:t>
            </a:r>
            <a:r>
              <a:rPr lang="en-US" sz="2800" dirty="0" smtClean="0">
                <a:solidFill>
                  <a:srgbClr val="C00000"/>
                </a:solidFill>
              </a:rPr>
              <a:t>T</a:t>
            </a:r>
            <a:r>
              <a:rPr 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είναι δραστική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Η </a:t>
            </a:r>
            <a:r>
              <a:rPr lang="en-US" sz="2800" dirty="0" smtClean="0"/>
              <a:t>FT</a:t>
            </a:r>
            <a:r>
              <a:rPr lang="en-US" sz="2800" baseline="-25000" dirty="0" smtClean="0"/>
              <a:t>3</a:t>
            </a:r>
            <a:r>
              <a:rPr lang="el-GR" sz="2800" dirty="0" smtClean="0"/>
              <a:t> προσδένεται σε υποδοχείς της κυτταρικής και πυρηνικής μεμβράνης διαδοχικά για να έρθει σε επαφή με το γενετικό υλικό του κυττάρου ρυθμίζοντας την </a:t>
            </a:r>
            <a:r>
              <a:rPr lang="el-GR" sz="2800" dirty="0" err="1" smtClean="0"/>
              <a:t>πρωτεϊνοσύνθεση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907704" y="56612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https://www.youtube.com/watch?v=MpInln2roVk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μεταφορά των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θυρεοειδικών</a:t>
            </a:r>
            <a:r>
              <a:rPr lang="el-GR" b="1" dirty="0" smtClean="0">
                <a:solidFill>
                  <a:srgbClr val="C00000"/>
                </a:solidFill>
              </a:rPr>
              <a:t> ορμονών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</a:t>
            </a:r>
            <a:r>
              <a:rPr lang="el-GR" sz="2800" dirty="0" err="1" smtClean="0"/>
              <a:t>θυροειδικές</a:t>
            </a:r>
            <a:r>
              <a:rPr lang="el-GR" sz="2800" dirty="0" smtClean="0"/>
              <a:t> ορμόνες μεταφέρονται με πρωτεΐνες στο πλάσμα μέχρι να φτάσουν στα όργανα – στόχους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Το </a:t>
            </a:r>
            <a:r>
              <a:rPr lang="el-GR" sz="2800" dirty="0" smtClean="0">
                <a:solidFill>
                  <a:srgbClr val="C00000"/>
                </a:solidFill>
              </a:rPr>
              <a:t>99,8%</a:t>
            </a:r>
            <a:r>
              <a:rPr lang="el-GR" sz="2800" dirty="0" smtClean="0"/>
              <a:t> είναι συνδεδεμένο με </a:t>
            </a:r>
            <a:r>
              <a:rPr lang="el-GR" sz="2800" dirty="0" err="1" smtClean="0"/>
              <a:t>πρωτείνες</a:t>
            </a:r>
            <a:r>
              <a:rPr lang="el-GR" sz="2800" dirty="0" smtClean="0"/>
              <a:t>.</a:t>
            </a:r>
            <a:endParaRPr lang="el-GR" sz="2800" dirty="0" smtClean="0"/>
          </a:p>
          <a:p>
            <a:r>
              <a:rPr lang="en-US" sz="2800" dirty="0" smtClean="0"/>
              <a:t>M</a:t>
            </a:r>
            <a:r>
              <a:rPr lang="el-GR" sz="2800" dirty="0" smtClean="0"/>
              <a:t>όνο το 0,05% της Τ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 παραμένει ελεύθερο </a:t>
            </a:r>
            <a:r>
              <a:rPr lang="en-US" sz="2800" b="1" dirty="0" smtClean="0">
                <a:solidFill>
                  <a:srgbClr val="C00000"/>
                </a:solidFill>
              </a:rPr>
              <a:t>FT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dirty="0" smtClean="0"/>
              <a:t> </a:t>
            </a:r>
            <a:r>
              <a:rPr lang="el-GR" sz="2800" dirty="0" smtClean="0"/>
              <a:t>και το 0,2% της Τ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 (</a:t>
            </a:r>
            <a:r>
              <a:rPr lang="en-US" sz="2800" b="1" dirty="0" smtClean="0">
                <a:solidFill>
                  <a:srgbClr val="C00000"/>
                </a:solidFill>
              </a:rPr>
              <a:t>FT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dirty="0" smtClean="0"/>
              <a:t>).</a:t>
            </a:r>
          </a:p>
          <a:p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μεταφορείς ορμόνες των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θυρεοειδικών</a:t>
            </a:r>
            <a:r>
              <a:rPr lang="el-GR" b="1" dirty="0" smtClean="0">
                <a:solidFill>
                  <a:srgbClr val="C00000"/>
                </a:solidFill>
              </a:rPr>
              <a:t> ορμονών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Σφαιρίνη </a:t>
            </a:r>
            <a:r>
              <a:rPr lang="el-GR" sz="2800" dirty="0"/>
              <a:t>Δεσμεύουσα τις πρωτεΐνες του θυρεοειδούς </a:t>
            </a:r>
            <a:r>
              <a:rPr lang="en-US" sz="2800" dirty="0"/>
              <a:t>(</a:t>
            </a:r>
            <a:r>
              <a:rPr lang="el-GR" sz="2800" dirty="0">
                <a:solidFill>
                  <a:srgbClr val="C00000"/>
                </a:solidFill>
              </a:rPr>
              <a:t>ΤΒ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).</a:t>
            </a:r>
            <a:r>
              <a:rPr lang="el-GR" sz="2800" dirty="0" smtClean="0"/>
              <a:t> Μεταφέρει το 70% της Τ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 και το 80% της Τ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.</a:t>
            </a:r>
          </a:p>
          <a:p>
            <a:r>
              <a:rPr lang="el-GR" sz="2800" dirty="0" err="1" smtClean="0">
                <a:solidFill>
                  <a:srgbClr val="C00000"/>
                </a:solidFill>
              </a:rPr>
              <a:t>Αμβουμίνη</a:t>
            </a:r>
            <a:endParaRPr lang="el-GR" sz="2800" dirty="0" smtClean="0">
              <a:solidFill>
                <a:srgbClr val="C00000"/>
              </a:solidFill>
            </a:endParaRPr>
          </a:p>
          <a:p>
            <a:r>
              <a:rPr lang="el-GR" sz="2800" dirty="0" err="1" smtClean="0">
                <a:solidFill>
                  <a:srgbClr val="C00000"/>
                </a:solidFill>
              </a:rPr>
              <a:t>Τρανθυρετίνη</a:t>
            </a:r>
            <a:r>
              <a:rPr lang="el-GR" sz="2800" dirty="0" smtClean="0"/>
              <a:t> (ή </a:t>
            </a:r>
            <a:r>
              <a:rPr lang="el-GR" sz="2800" dirty="0" err="1" smtClean="0"/>
              <a:t>πρε</a:t>
            </a:r>
            <a:r>
              <a:rPr lang="el-GR" sz="2800" dirty="0" smtClean="0"/>
              <a:t>-</a:t>
            </a:r>
            <a:r>
              <a:rPr lang="el-GR" sz="2800" dirty="0" err="1" smtClean="0"/>
              <a:t>αλβουμίνη</a:t>
            </a:r>
            <a:r>
              <a:rPr lang="el-GR" sz="2800" dirty="0" smtClean="0"/>
              <a:t>), μεταφέρει Τ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.</a:t>
            </a:r>
            <a:endParaRPr lang="en-US" sz="28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9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σημασία της μέτρησης </a:t>
            </a:r>
            <a:r>
              <a:rPr lang="en-US" b="1" dirty="0" smtClean="0">
                <a:solidFill>
                  <a:srgbClr val="C00000"/>
                </a:solidFill>
              </a:rPr>
              <a:t>TSH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(1</a:t>
            </a:r>
            <a:r>
              <a:rPr lang="el-GR" dirty="0" smtClean="0">
                <a:solidFill>
                  <a:srgbClr val="C00000"/>
                </a:solidFill>
              </a:rPr>
              <a:t> από 5)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n-US" sz="2400" dirty="0" smtClean="0"/>
              <a:t>TSH </a:t>
            </a:r>
            <a:r>
              <a:rPr lang="el-GR" sz="2400" dirty="0" smtClean="0"/>
              <a:t>αυξάνει στον υποθυρεοειδισμό και μειώνεται στην υπερθυρεοειδισμό.</a:t>
            </a:r>
            <a:endParaRPr lang="en-US" sz="2400" dirty="0" smtClean="0"/>
          </a:p>
          <a:p>
            <a:r>
              <a:rPr lang="el-GR" sz="2400" dirty="0" smtClean="0"/>
              <a:t>Στον πρωτοπαθή υποθυρεοειδισμό είναι αυξημένη, ενώ στον πρωτοπαθή υπερθυρεοειδισμό είναι μειωμένη.</a:t>
            </a:r>
          </a:p>
          <a:p>
            <a:endParaRPr lang="el-GR" sz="2400" dirty="0" smtClean="0"/>
          </a:p>
          <a:p>
            <a:r>
              <a:rPr lang="el-GR" sz="2400" dirty="0" smtClean="0"/>
              <a:t>Υπάρχουν όμως και εξαιρέσεις αφού [</a:t>
            </a:r>
            <a:r>
              <a:rPr lang="en-US" sz="2400" dirty="0" smtClean="0"/>
              <a:t>TSH] </a:t>
            </a:r>
            <a:r>
              <a:rPr lang="el-GR" sz="2400" dirty="0" smtClean="0"/>
              <a:t>εκτός των ορίων αναφοράς μπορούν να παρατηρηθούν και σε </a:t>
            </a:r>
            <a:r>
              <a:rPr lang="el-GR" sz="2400" dirty="0" err="1" smtClean="0"/>
              <a:t>ευθυροειδικά</a:t>
            </a:r>
            <a:r>
              <a:rPr lang="el-GR" sz="2400" dirty="0" smtClean="0"/>
              <a:t> άτομα.</a:t>
            </a: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σημασία της μέτρησης </a:t>
            </a:r>
            <a:r>
              <a:rPr lang="en-US" b="1" dirty="0" smtClean="0">
                <a:solidFill>
                  <a:srgbClr val="C00000"/>
                </a:solidFill>
              </a:rPr>
              <a:t>TSH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2 από 5)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[TSH] χρησιμοποιείται και στην παρακολούθηση της </a:t>
            </a:r>
            <a:r>
              <a:rPr lang="el-GR" sz="2400" dirty="0" smtClean="0"/>
              <a:t>θεραπείας </a:t>
            </a:r>
            <a:r>
              <a:rPr lang="el-GR" sz="2400" dirty="0" smtClean="0"/>
              <a:t>υποκατάστασης του πρωτοπαθούς υποθυρεοειδισμού με </a:t>
            </a:r>
            <a:r>
              <a:rPr lang="el-GR" sz="2400" dirty="0" err="1" smtClean="0"/>
              <a:t>θυρεοειδικές</a:t>
            </a:r>
            <a:r>
              <a:rPr lang="el-GR" sz="2400" dirty="0" smtClean="0"/>
              <a:t> ορμόνες αφού η καταστολή της στα φυσιολογικά επίπεδα είναι η καλύτερη ένδειξη για την απαιτούμενη δόση των </a:t>
            </a:r>
            <a:r>
              <a:rPr lang="el-GR" sz="2400" dirty="0" err="1" smtClean="0"/>
              <a:t>θυρεοειδικών</a:t>
            </a:r>
            <a:r>
              <a:rPr lang="el-GR" sz="2400" dirty="0" smtClean="0"/>
              <a:t> ορμονών.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σημασία της μέτρησης </a:t>
            </a:r>
            <a:r>
              <a:rPr lang="en-US" b="1" dirty="0" smtClean="0">
                <a:solidFill>
                  <a:srgbClr val="C00000"/>
                </a:solidFill>
              </a:rPr>
              <a:t>TSH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3 από 5)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Απόλυτη καταστολή της TSH (&lt;</a:t>
            </a:r>
            <a:r>
              <a:rPr lang="en-US" sz="2400" dirty="0" smtClean="0"/>
              <a:t> </a:t>
            </a:r>
            <a:r>
              <a:rPr lang="el-GR" sz="2400" dirty="0" smtClean="0"/>
              <a:t>0,1 </a:t>
            </a:r>
            <a:r>
              <a:rPr lang="el-GR" sz="2400" dirty="0" err="1" smtClean="0"/>
              <a:t>mU</a:t>
            </a:r>
            <a:r>
              <a:rPr lang="el-GR" sz="2400" dirty="0" smtClean="0"/>
              <a:t>/L) με χορήγηση </a:t>
            </a:r>
            <a:r>
              <a:rPr lang="el-GR" sz="2400" dirty="0" err="1" smtClean="0"/>
              <a:t>θυρεοειδικών</a:t>
            </a:r>
            <a:r>
              <a:rPr lang="el-GR" sz="2400" dirty="0" smtClean="0"/>
              <a:t> ορμονών απαιτείται για την καταστολή περιπτώσεων καρκίνου του θυρεοειδούς αλλά και περιπτώσεων βρογχοκήλης ή οζιδίων του θυρεοειδούς.</a:t>
            </a: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Από πού πήρε το όνομα του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Από την λέξη «Θυρεός» λόγω του σχήματος του.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23554" name="Picture 2" descr="https://4.bp.blogspot.com/-kI-Kkma5Kvo/TdodjlqfZ7I/AAAAAAAAAgk/o0zuJq97e_E/s400/images-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48245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b="1" dirty="0" smtClean="0">
                <a:solidFill>
                  <a:srgbClr val="C00000"/>
                </a:solidFill>
              </a:rPr>
              <a:t>Η σημασία της μέτρησης </a:t>
            </a:r>
            <a:r>
              <a:rPr lang="en-US" sz="4900" b="1" dirty="0" smtClean="0">
                <a:solidFill>
                  <a:srgbClr val="C00000"/>
                </a:solidFill>
              </a:rPr>
              <a:t>TSH </a:t>
            </a:r>
            <a:r>
              <a:rPr lang="el-GR" sz="4900" b="1" dirty="0" smtClean="0">
                <a:solidFill>
                  <a:srgbClr val="C00000"/>
                </a:solidFill>
              </a:rPr>
              <a:t/>
            </a:r>
            <a:br>
              <a:rPr lang="el-GR" sz="4900" b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4 από 5)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880703" cy="468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b="1" dirty="0" smtClean="0">
                <a:solidFill>
                  <a:srgbClr val="C00000"/>
                </a:solidFill>
              </a:rPr>
              <a:t>Η σημασία της μέτρησης </a:t>
            </a:r>
            <a:r>
              <a:rPr lang="en-US" sz="4900" b="1" dirty="0" smtClean="0">
                <a:solidFill>
                  <a:srgbClr val="C00000"/>
                </a:solidFill>
              </a:rPr>
              <a:t>TSH </a:t>
            </a:r>
            <a:r>
              <a:rPr lang="el-GR" sz="4900" b="1" dirty="0" smtClean="0">
                <a:solidFill>
                  <a:srgbClr val="C00000"/>
                </a:solidFill>
              </a:rPr>
              <a:t/>
            </a:r>
            <a:br>
              <a:rPr lang="el-GR" sz="4900" b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l-GR" dirty="0" smtClean="0">
                <a:solidFill>
                  <a:srgbClr val="C00000"/>
                </a:solidFill>
              </a:rPr>
              <a:t>5 από 5)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41</a:t>
            </a:fld>
            <a:endParaRPr lang="el-G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23742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σημασία της μέτρησης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, FT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endParaRPr lang="el-GR" b="1" baseline="-250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[Τ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], [</a:t>
            </a:r>
            <a:r>
              <a:rPr lang="en-US" sz="2800" dirty="0" smtClean="0"/>
              <a:t>FT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] </a:t>
            </a:r>
            <a:r>
              <a:rPr lang="el-GR" sz="2800" dirty="0" smtClean="0"/>
              <a:t>αυξάνει στην υπερθυρεοειδισμό και μειώνεται στον υποθυρεοειδισμό.</a:t>
            </a:r>
          </a:p>
          <a:p>
            <a:r>
              <a:rPr lang="el-GR" sz="2800" dirty="0" smtClean="0"/>
              <a:t>Η [</a:t>
            </a:r>
            <a:r>
              <a:rPr lang="en-US" sz="2800" dirty="0" smtClean="0"/>
              <a:t>FT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] </a:t>
            </a:r>
            <a:r>
              <a:rPr lang="el-GR" sz="2800" dirty="0" smtClean="0"/>
              <a:t>θεωρείται πιο αξιόπιστος </a:t>
            </a:r>
            <a:r>
              <a:rPr lang="el-GR" sz="2800" dirty="0" err="1" smtClean="0"/>
              <a:t>βιοδείκτης</a:t>
            </a:r>
            <a:r>
              <a:rPr lang="el-GR" sz="2800" dirty="0" smtClean="0"/>
              <a:t> από την [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] </a:t>
            </a:r>
            <a:r>
              <a:rPr lang="el-GR" sz="2800" dirty="0" smtClean="0"/>
              <a:t>αφού δεν εξαρτάται από τις πρωτεΐνες του πλάσματος (ΤΒ</a:t>
            </a:r>
            <a:r>
              <a:rPr lang="en-US" sz="2800" dirty="0" smtClean="0"/>
              <a:t>G, ALB)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σημασία της μέτρησης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, FT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endParaRPr lang="el-GR" b="1" baseline="-250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Η [Τ</a:t>
            </a:r>
            <a:r>
              <a:rPr lang="en-US" sz="2600" baseline="-25000" dirty="0" smtClean="0"/>
              <a:t>3</a:t>
            </a:r>
            <a:r>
              <a:rPr lang="el-GR" sz="2600" dirty="0" smtClean="0"/>
              <a:t>], [</a:t>
            </a:r>
            <a:r>
              <a:rPr lang="en-US" sz="2600" dirty="0" smtClean="0"/>
              <a:t>FT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] </a:t>
            </a:r>
            <a:r>
              <a:rPr lang="el-GR" sz="2600" dirty="0" smtClean="0"/>
              <a:t>αυξάνει στην υπερθυρεοειδισμό ενώ αντίθετα μένει πολλές φορές ανέπαφη στον  υποθυρεοειδισμό.</a:t>
            </a:r>
          </a:p>
          <a:p>
            <a:r>
              <a:rPr lang="el-GR" sz="2600" dirty="0" smtClean="0"/>
              <a:t>Η [</a:t>
            </a:r>
            <a:r>
              <a:rPr lang="en-US" sz="2600" dirty="0" smtClean="0"/>
              <a:t>FT</a:t>
            </a:r>
            <a:r>
              <a:rPr lang="el-GR" sz="2600" baseline="-25000" dirty="0" smtClean="0"/>
              <a:t>3</a:t>
            </a:r>
            <a:r>
              <a:rPr lang="en-US" sz="2600" dirty="0" smtClean="0"/>
              <a:t>] </a:t>
            </a:r>
            <a:r>
              <a:rPr lang="el-GR" sz="2600" dirty="0" smtClean="0"/>
              <a:t>θεωρείται πιο αξιόπιστος </a:t>
            </a:r>
            <a:r>
              <a:rPr lang="el-GR" sz="2600" dirty="0" err="1" smtClean="0"/>
              <a:t>βιοδείκτης</a:t>
            </a:r>
            <a:r>
              <a:rPr lang="el-GR" sz="2600" dirty="0" smtClean="0"/>
              <a:t> από την [</a:t>
            </a:r>
            <a:r>
              <a:rPr lang="en-US" sz="2600" dirty="0" smtClean="0"/>
              <a:t>FT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] </a:t>
            </a:r>
            <a:r>
              <a:rPr lang="el-GR" sz="2600" dirty="0" smtClean="0"/>
              <a:t>για τον προσδιορισμό του υπερθυρεοειδισμού γιατί αυξάνει πολύ περισσότερο.</a:t>
            </a:r>
          </a:p>
          <a:p>
            <a:r>
              <a:rPr lang="el-GR" sz="2600" dirty="0" smtClean="0"/>
              <a:t>Αύξηση της [</a:t>
            </a:r>
            <a:r>
              <a:rPr lang="en-US" sz="2600" dirty="0" smtClean="0"/>
              <a:t>FT</a:t>
            </a:r>
            <a:r>
              <a:rPr lang="el-GR" sz="2600" baseline="-25000" dirty="0" smtClean="0"/>
              <a:t>3</a:t>
            </a:r>
            <a:r>
              <a:rPr lang="en-US" sz="2600" dirty="0" smtClean="0"/>
              <a:t>], </a:t>
            </a:r>
            <a:r>
              <a:rPr lang="el-GR" sz="2600" dirty="0" smtClean="0"/>
              <a:t>[</a:t>
            </a:r>
            <a:r>
              <a:rPr lang="en-US" sz="2600" dirty="0" smtClean="0"/>
              <a:t>T</a:t>
            </a:r>
            <a:r>
              <a:rPr lang="el-GR" sz="2600" baseline="-25000" dirty="0" smtClean="0"/>
              <a:t>3</a:t>
            </a:r>
            <a:r>
              <a:rPr lang="en-US" sz="2600" dirty="0" smtClean="0"/>
              <a:t>] </a:t>
            </a:r>
            <a:r>
              <a:rPr lang="el-GR" sz="2600" dirty="0" smtClean="0"/>
              <a:t>χωρίς αύξηση των [</a:t>
            </a:r>
            <a:r>
              <a:rPr lang="en-US" sz="2600" dirty="0" smtClean="0"/>
              <a:t>FT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]</a:t>
            </a:r>
            <a:r>
              <a:rPr lang="el-GR" sz="2600" dirty="0" smtClean="0"/>
              <a:t>, [</a:t>
            </a:r>
            <a:r>
              <a:rPr lang="en-US" sz="2600" dirty="0" smtClean="0"/>
              <a:t>T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] </a:t>
            </a:r>
            <a:r>
              <a:rPr lang="el-GR" sz="2600" dirty="0" smtClean="0"/>
              <a:t>στον υπερθυρεοειδισμό ονομάζεται </a:t>
            </a:r>
            <a:r>
              <a:rPr lang="el-GR" sz="2600" dirty="0" smtClean="0">
                <a:solidFill>
                  <a:srgbClr val="C00000"/>
                </a:solidFill>
              </a:rPr>
              <a:t>Τ</a:t>
            </a:r>
            <a:r>
              <a:rPr lang="el-GR" sz="2600" baseline="-25000" dirty="0" smtClean="0">
                <a:solidFill>
                  <a:srgbClr val="C00000"/>
                </a:solidFill>
              </a:rPr>
              <a:t>3</a:t>
            </a:r>
            <a:r>
              <a:rPr lang="el-GR" sz="2600" dirty="0" smtClean="0">
                <a:solidFill>
                  <a:srgbClr val="C00000"/>
                </a:solidFill>
              </a:rPr>
              <a:t> υπερθυρεοειδισμός</a:t>
            </a:r>
            <a:r>
              <a:rPr lang="el-GR" sz="2600" dirty="0" smtClean="0"/>
              <a:t> ή </a:t>
            </a:r>
            <a:r>
              <a:rPr lang="el-GR" sz="2600" dirty="0" smtClean="0">
                <a:solidFill>
                  <a:srgbClr val="C00000"/>
                </a:solidFill>
              </a:rPr>
              <a:t>Τ</a:t>
            </a:r>
            <a:r>
              <a:rPr lang="el-GR" sz="2600" baseline="-25000" dirty="0" smtClean="0">
                <a:solidFill>
                  <a:srgbClr val="C00000"/>
                </a:solidFill>
              </a:rPr>
              <a:t>3</a:t>
            </a:r>
            <a:r>
              <a:rPr lang="el-GR" sz="2600" dirty="0" smtClean="0">
                <a:solidFill>
                  <a:srgbClr val="C00000"/>
                </a:solidFill>
              </a:rPr>
              <a:t> τοξικότητα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l-GR" b="1" dirty="0" smtClean="0">
                <a:solidFill>
                  <a:srgbClr val="C00000"/>
                </a:solidFill>
              </a:rPr>
              <a:t>ι συγκεντρώσεις ολικών και ελεύθερων Τ</a:t>
            </a:r>
            <a:r>
              <a:rPr lang="el-GR" b="1" baseline="-25000" dirty="0" smtClean="0">
                <a:solidFill>
                  <a:srgbClr val="C00000"/>
                </a:solidFill>
              </a:rPr>
              <a:t>4</a:t>
            </a:r>
            <a:r>
              <a:rPr lang="el-GR" b="1" dirty="0" smtClean="0">
                <a:solidFill>
                  <a:srgbClr val="C00000"/>
                </a:solidFill>
              </a:rPr>
              <a:t>, Τ</a:t>
            </a:r>
            <a:r>
              <a:rPr lang="el-GR" b="1" baseline="-25000" dirty="0" smtClean="0">
                <a:solidFill>
                  <a:srgbClr val="C00000"/>
                </a:solidFill>
              </a:rPr>
              <a:t>3</a:t>
            </a:r>
            <a:r>
              <a:rPr lang="el-GR" b="1" dirty="0" smtClean="0">
                <a:solidFill>
                  <a:srgbClr val="C00000"/>
                </a:solidFill>
              </a:rPr>
              <a:t> συμβαδίζουν πάντα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Όχι πάντα.</a:t>
            </a:r>
          </a:p>
          <a:p>
            <a:pPr marL="0" indent="0">
              <a:buNone/>
            </a:pPr>
            <a:r>
              <a:rPr lang="el-GR" sz="2800" dirty="0" smtClean="0"/>
              <a:t>Οι </a:t>
            </a:r>
            <a:r>
              <a:rPr lang="en-US" sz="2800" dirty="0" smtClean="0"/>
              <a:t>[</a:t>
            </a:r>
            <a:r>
              <a:rPr lang="el-GR" sz="2800" dirty="0" smtClean="0"/>
              <a:t>Τ</a:t>
            </a:r>
            <a:r>
              <a:rPr lang="el-GR" sz="2800" baseline="-25000" dirty="0" smtClean="0"/>
              <a:t>3</a:t>
            </a:r>
            <a:r>
              <a:rPr lang="en-US" sz="2800" dirty="0" smtClean="0"/>
              <a:t>], [</a:t>
            </a:r>
            <a:r>
              <a:rPr lang="el-GR" sz="2800" dirty="0" smtClean="0"/>
              <a:t>Τ</a:t>
            </a:r>
            <a:r>
              <a:rPr lang="el-GR" sz="2800" baseline="-25000" dirty="0" smtClean="0"/>
              <a:t>4</a:t>
            </a:r>
            <a:r>
              <a:rPr lang="en-US" sz="2800" dirty="0" smtClean="0"/>
              <a:t>] </a:t>
            </a:r>
            <a:r>
              <a:rPr lang="el-GR" sz="2800" dirty="0" smtClean="0"/>
              <a:t>επηρεάζονται από την συγκέντρωση των πρωτεϊνών που τις μεταφέρουν.</a:t>
            </a:r>
          </a:p>
          <a:p>
            <a:pPr marL="0" indent="0">
              <a:buNone/>
            </a:pPr>
            <a:r>
              <a:rPr lang="el-GR" sz="2800" dirty="0" smtClean="0"/>
              <a:t>Σε αυτή την περίπτωση χρειάζεται να μετρήσουμε και την </a:t>
            </a:r>
            <a:r>
              <a:rPr lang="el-GR" sz="2800" dirty="0" smtClean="0">
                <a:solidFill>
                  <a:srgbClr val="C00000"/>
                </a:solidFill>
              </a:rPr>
              <a:t>ΤΒ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Διαγνωστικό πρωτόκολλο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με </a:t>
            </a:r>
            <a:r>
              <a:rPr lang="en-US" b="1" dirty="0" smtClean="0">
                <a:solidFill>
                  <a:srgbClr val="C00000"/>
                </a:solidFill>
              </a:rPr>
              <a:t>TSH, FT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endParaRPr lang="el-GR" b="1" baseline="-25000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Y</a:t>
            </a:r>
            <a:r>
              <a:rPr lang="el-GR" b="1" dirty="0" err="1" smtClean="0">
                <a:solidFill>
                  <a:srgbClr val="C00000"/>
                </a:solidFill>
              </a:rPr>
              <a:t>ποκλινικός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b="1" dirty="0" err="1" smtClean="0">
                <a:solidFill>
                  <a:srgbClr val="C00000"/>
                </a:solidFill>
              </a:rPr>
              <a:t>υπο</a:t>
            </a:r>
            <a:r>
              <a:rPr lang="el-GR" b="1" dirty="0" smtClean="0">
                <a:solidFill>
                  <a:srgbClr val="C00000"/>
                </a:solidFill>
              </a:rPr>
              <a:t>- και </a:t>
            </a:r>
            <a:r>
              <a:rPr lang="el-GR" b="1" dirty="0" err="1" smtClean="0">
                <a:solidFill>
                  <a:srgbClr val="C00000"/>
                </a:solidFill>
              </a:rPr>
              <a:t>υπερ</a:t>
            </a:r>
            <a:r>
              <a:rPr lang="el-GR" b="1" dirty="0" smtClean="0">
                <a:solidFill>
                  <a:srgbClr val="C00000"/>
                </a:solidFill>
              </a:rPr>
              <a:t>-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θυρεοειδισμός</a:t>
            </a:r>
            <a:r>
              <a:rPr lang="el-GR" b="1" dirty="0" smtClean="0">
                <a:solidFill>
                  <a:srgbClr val="C00000"/>
                </a:solidFill>
              </a:rPr>
              <a:t> –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διαγνωστικό πρόβλημα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67544" y="220486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[Τ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600" dirty="0" smtClean="0"/>
              <a:t>είναι αυξημένη ή μειωμένη και σε </a:t>
            </a:r>
            <a:r>
              <a:rPr lang="el-GR" sz="2600" dirty="0" err="1" smtClean="0"/>
              <a:t>υποκλινικές</a:t>
            </a:r>
            <a:r>
              <a:rPr lang="el-GR" sz="2600" dirty="0" smtClean="0"/>
              <a:t> καταστάσεις.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Στον 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υποκλινικό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υπερθυρεοειδισμό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600" dirty="0" smtClean="0"/>
              <a:t>οι συγκεντρώσεις [</a:t>
            </a:r>
            <a:r>
              <a:rPr lang="en-US" sz="2600" dirty="0" smtClean="0"/>
              <a:t>FT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]</a:t>
            </a:r>
            <a:r>
              <a:rPr lang="el-GR" sz="2600" dirty="0" smtClean="0"/>
              <a:t> και [</a:t>
            </a:r>
            <a:r>
              <a:rPr lang="en-US" sz="2600" dirty="0" smtClean="0"/>
              <a:t>T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]</a:t>
            </a:r>
            <a:r>
              <a:rPr lang="el-GR" sz="2600" dirty="0" smtClean="0"/>
              <a:t> είναι στα ανώτερα φυσιολογικά.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Στον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υποκλινικό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υποθυρεοειδισμό οι </a:t>
            </a:r>
            <a:r>
              <a:rPr lang="el-GR" sz="2600" dirty="0" smtClean="0"/>
              <a:t>[</a:t>
            </a:r>
            <a:r>
              <a:rPr lang="en-US" sz="2600" dirty="0" smtClean="0"/>
              <a:t>FT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]</a:t>
            </a:r>
            <a:r>
              <a:rPr lang="el-GR" sz="2600" dirty="0" smtClean="0"/>
              <a:t>, [</a:t>
            </a:r>
            <a:r>
              <a:rPr lang="en-US" sz="2600" dirty="0" smtClean="0"/>
              <a:t>FT</a:t>
            </a:r>
            <a:r>
              <a:rPr lang="el-GR" sz="2600" baseline="-25000" dirty="0" smtClean="0"/>
              <a:t>3</a:t>
            </a:r>
            <a:r>
              <a:rPr lang="en-US" sz="2600" dirty="0" smtClean="0"/>
              <a:t>]</a:t>
            </a:r>
            <a:r>
              <a:rPr lang="el-GR" sz="2600" dirty="0" smtClean="0"/>
              <a:t> είναι φυσιολογικές.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</a:t>
            </a:r>
            <a:r>
              <a:rPr lang="en-US" b="1" dirty="0" smtClean="0">
                <a:solidFill>
                  <a:srgbClr val="C00000"/>
                </a:solidFill>
              </a:rPr>
              <a:t>SH </a:t>
            </a:r>
            <a:r>
              <a:rPr lang="el-GR" b="1" dirty="0" smtClean="0">
                <a:solidFill>
                  <a:srgbClr val="C00000"/>
                </a:solidFill>
              </a:rPr>
              <a:t>και εγκυμοσύνη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62880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Τ</a:t>
            </a:r>
            <a:r>
              <a:rPr lang="en-US" sz="2400" dirty="0" smtClean="0"/>
              <a:t>SH </a:t>
            </a:r>
            <a:r>
              <a:rPr lang="el-GR" sz="2400" dirty="0" smtClean="0"/>
              <a:t>είναι αξιόπιστος δείκτης </a:t>
            </a:r>
            <a:r>
              <a:rPr lang="el-GR" sz="2400" dirty="0" err="1" smtClean="0"/>
              <a:t>θυρεοειδικής</a:t>
            </a:r>
            <a:r>
              <a:rPr lang="el-GR" sz="2400" dirty="0" smtClean="0"/>
              <a:t> λειτουργίας στο 2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και 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τρίμηνο της εγκυμοσύνης.</a:t>
            </a:r>
          </a:p>
          <a:p>
            <a:endParaRPr lang="el-GR" sz="2400" dirty="0" smtClean="0"/>
          </a:p>
          <a:p>
            <a:r>
              <a:rPr lang="el-GR" sz="2400" dirty="0" smtClean="0"/>
              <a:t>Αντίθετα στο 1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τρίμηνο το 10% των εγκύων εμφανίζει [</a:t>
            </a:r>
            <a:r>
              <a:rPr lang="en-US" sz="2400" dirty="0" smtClean="0"/>
              <a:t>TSH] &lt; 0,1 U/mL </a:t>
            </a:r>
            <a:r>
              <a:rPr lang="el-GR" sz="2400" dirty="0" smtClean="0"/>
              <a:t> λόγω της μικρής θυρεοτρόπου επίδρασης της β</a:t>
            </a:r>
            <a:r>
              <a:rPr lang="en-US" sz="2400" dirty="0" err="1" smtClean="0"/>
              <a:t>HcG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l-GR" sz="2400" dirty="0" smtClean="0"/>
              <a:t>Οι [</a:t>
            </a:r>
            <a:r>
              <a:rPr lang="en-US" sz="2400" dirty="0" smtClean="0"/>
              <a:t>FT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],</a:t>
            </a:r>
            <a:r>
              <a:rPr lang="el-GR" sz="2400" dirty="0" smtClean="0"/>
              <a:t> [</a:t>
            </a:r>
            <a:r>
              <a:rPr lang="en-US" sz="2400" dirty="0" smtClean="0"/>
              <a:t>FT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] </a:t>
            </a:r>
            <a:r>
              <a:rPr lang="el-GR" sz="2400" dirty="0" smtClean="0"/>
              <a:t>αυξάνονται στην αρχή της εγκυμοσύνης και αργότερα μειώνονται.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Τ</a:t>
            </a:r>
            <a:r>
              <a:rPr lang="en-US" b="1" dirty="0" smtClean="0">
                <a:solidFill>
                  <a:srgbClr val="C00000"/>
                </a:solidFill>
              </a:rPr>
              <a:t>SH </a:t>
            </a:r>
            <a:r>
              <a:rPr lang="el-GR" b="1" dirty="0" smtClean="0">
                <a:solidFill>
                  <a:srgbClr val="C00000"/>
                </a:solidFill>
              </a:rPr>
              <a:t>και νεογνά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55679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έλεγχος συγγενούς υποθυρεοειδισμού στα νεογνά γίνεται με μέτρηση </a:t>
            </a:r>
            <a:r>
              <a:rPr lang="en-US" sz="2400" dirty="0" smtClean="0">
                <a:solidFill>
                  <a:srgbClr val="C00000"/>
                </a:solidFill>
              </a:rPr>
              <a:t>TSH </a:t>
            </a:r>
            <a:r>
              <a:rPr lang="el-GR" sz="2400" dirty="0" smtClean="0">
                <a:solidFill>
                  <a:srgbClr val="C00000"/>
                </a:solidFill>
              </a:rPr>
              <a:t>με ειδικό </a:t>
            </a:r>
            <a:r>
              <a:rPr lang="el-GR" sz="2400" dirty="0" smtClean="0">
                <a:solidFill>
                  <a:srgbClr val="C00000"/>
                </a:solidFill>
              </a:rPr>
              <a:t>αναλυτή</a:t>
            </a:r>
            <a:r>
              <a:rPr lang="en-US" sz="2400" dirty="0" smtClean="0">
                <a:solidFill>
                  <a:srgbClr val="C00000"/>
                </a:solidFill>
              </a:rPr>
              <a:t> (I</a:t>
            </a:r>
            <a:r>
              <a:rPr lang="el-GR" sz="2400" dirty="0" err="1" smtClean="0">
                <a:solidFill>
                  <a:srgbClr val="C00000"/>
                </a:solidFill>
              </a:rPr>
              <a:t>νστιτούτο</a:t>
            </a:r>
            <a:r>
              <a:rPr lang="el-GR" sz="2400" dirty="0" smtClean="0">
                <a:solidFill>
                  <a:srgbClr val="C00000"/>
                </a:solidFill>
              </a:rPr>
              <a:t> Υγείας του Παιδιού)</a:t>
            </a:r>
            <a:r>
              <a:rPr lang="el-GR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Τα νεογνά έχουν στην αρχή αυξημένες Τ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, Τ</a:t>
            </a:r>
            <a:r>
              <a:rPr lang="el-GR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l-GR" sz="2400" dirty="0" smtClean="0"/>
              <a:t>οι οποίες όμως σταδιακά μειώνονται μέχρι να σταθεροποιηθούν στην ηλικία των 10.</a:t>
            </a:r>
          </a:p>
          <a:p>
            <a:endParaRPr lang="el-GR" sz="2400" dirty="0" smtClean="0"/>
          </a:p>
          <a:p>
            <a:r>
              <a:rPr lang="el-GR" sz="2400" dirty="0" smtClean="0"/>
              <a:t>Ο έλεγχος του συγγενούς υποθυρεοειδισμού στα νεογνά αποτελεί μέρος του ελέγχου των παιδιών μετά τον τοκετό.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Φάρμακα για την αντιμετώπιση παθήσεων του θυρεοειδούς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91515" cy="475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Σημάδια ότι θυρεοειδής δεν λειτουργεί σωστά </a:t>
            </a:r>
            <a:r>
              <a:rPr lang="el-GR" dirty="0" smtClean="0">
                <a:solidFill>
                  <a:srgbClr val="C00000"/>
                </a:solidFill>
              </a:rPr>
              <a:t>(1 από 4)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Διαρκή κούραση</a:t>
            </a:r>
          </a:p>
          <a:p>
            <a:pPr marL="0" indent="0">
              <a:buNone/>
            </a:pPr>
            <a:r>
              <a:rPr lang="el-GR" sz="2400" dirty="0" smtClean="0"/>
              <a:t>Ακόμα και μετά από αρκετές ώρες ύπνου 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</a:t>
            </a:r>
            <a:r>
              <a:rPr lang="el-GR" sz="2400" dirty="0" smtClean="0"/>
              <a:t> αισθανόμαστε διαρκώς κουρασμένοι.</a:t>
            </a:r>
          </a:p>
          <a:p>
            <a:pPr marL="0" indent="0"/>
            <a:r>
              <a:rPr lang="el-GR" sz="2400" dirty="0" smtClean="0"/>
              <a:t>   </a:t>
            </a:r>
            <a:r>
              <a:rPr lang="el-GR" sz="2800" dirty="0" smtClean="0"/>
              <a:t>Ατονία, έλλειψη διάθεσης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 μειώνεται η διάθεση και η όρεξη για δουλειά </a:t>
            </a:r>
            <a:r>
              <a:rPr lang="el-GR" sz="2400" dirty="0" smtClean="0"/>
              <a:t>(λόγω της μείωσης της </a:t>
            </a:r>
            <a:r>
              <a:rPr lang="el-GR" sz="2400" dirty="0" err="1" smtClean="0"/>
              <a:t>σεροτονίνης</a:t>
            </a:r>
            <a:r>
              <a:rPr lang="el-GR" sz="2400" dirty="0" smtClean="0"/>
              <a:t>).</a:t>
            </a:r>
          </a:p>
          <a:p>
            <a:pPr marL="0" indent="0"/>
            <a:r>
              <a:rPr lang="el-GR" sz="2400" dirty="0" smtClean="0"/>
              <a:t>  </a:t>
            </a:r>
            <a:r>
              <a:rPr lang="el-GR" sz="2800" dirty="0" smtClean="0"/>
              <a:t>Αλλαγή στην όρεξη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</a:t>
            </a:r>
            <a:r>
              <a:rPr lang="el-GR" sz="2400" dirty="0" smtClean="0"/>
              <a:t> μειώνεται η αίσθηση της γεύσης, στον </a:t>
            </a:r>
            <a:r>
              <a:rPr lang="el-GR" sz="2400" b="1" dirty="0" smtClean="0">
                <a:solidFill>
                  <a:srgbClr val="C00000"/>
                </a:solidFill>
              </a:rPr>
              <a:t>υπερθυρεοειδισμό</a:t>
            </a:r>
            <a:r>
              <a:rPr lang="el-GR" sz="2400" dirty="0" smtClean="0"/>
              <a:t> υπάρχει συνεχή αίσθηση πείνας χωρίς όμως να παίρνουμε βάρος λόγω αύξησης του μεταβολισμού.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Δυναμικές δοκιμασίες θυρεοειδούς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(1 </a:t>
            </a:r>
            <a:r>
              <a:rPr lang="el-GR" sz="4000" dirty="0" smtClean="0">
                <a:solidFill>
                  <a:srgbClr val="C00000"/>
                </a:solidFill>
              </a:rPr>
              <a:t>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5576" y="1700808"/>
            <a:ext cx="2137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Δοκιμασία </a:t>
            </a:r>
            <a:r>
              <a:rPr lang="en-US" sz="2400" b="1" dirty="0" smtClean="0">
                <a:solidFill>
                  <a:srgbClr val="C00000"/>
                </a:solidFill>
              </a:rPr>
              <a:t>TRH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44706" y="2219903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Γίνεται για τον διαχωρισμό </a:t>
            </a:r>
            <a:r>
              <a:rPr lang="el-GR" sz="2200" b="1" dirty="0" smtClean="0">
                <a:solidFill>
                  <a:srgbClr val="C00000"/>
                </a:solidFill>
              </a:rPr>
              <a:t>δευτεροπαθούς υπερθυρεοειδισμού </a:t>
            </a:r>
            <a:r>
              <a:rPr lang="el-GR" sz="2200" dirty="0" smtClean="0"/>
              <a:t>(λόγω όγκου που εκκρίνει </a:t>
            </a:r>
            <a:r>
              <a:rPr lang="en-US" sz="2200" dirty="0" smtClean="0"/>
              <a:t>TSH) </a:t>
            </a:r>
            <a:r>
              <a:rPr lang="el-GR" sz="2200" dirty="0" smtClean="0"/>
              <a:t>από </a:t>
            </a:r>
            <a:r>
              <a:rPr lang="el-GR" sz="2200" b="1" dirty="0" smtClean="0">
                <a:solidFill>
                  <a:srgbClr val="C00000"/>
                </a:solidFill>
              </a:rPr>
              <a:t>αντίσταση τελικού οργάνου</a:t>
            </a:r>
            <a:r>
              <a:rPr lang="el-GR" sz="2200" dirty="0" smtClean="0"/>
              <a:t> στη δράση </a:t>
            </a:r>
            <a:r>
              <a:rPr lang="el-GR" sz="2200" dirty="0" err="1" smtClean="0"/>
              <a:t>θυρεοειδικών</a:t>
            </a:r>
            <a:r>
              <a:rPr lang="el-GR" sz="2200" dirty="0" smtClean="0"/>
              <a:t> ορμονών (λόγω βλάβης στον πυρηνικό υποδοχέα Τ</a:t>
            </a:r>
            <a:r>
              <a:rPr lang="el-GR" sz="2200" baseline="-25000" dirty="0" smtClean="0"/>
              <a:t>3</a:t>
            </a:r>
            <a:r>
              <a:rPr lang="el-GR" sz="2200" dirty="0" smtClean="0"/>
              <a:t>).</a:t>
            </a:r>
          </a:p>
          <a:p>
            <a:endParaRPr lang="el-G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Χορηγούνται 200 </a:t>
            </a:r>
            <a:r>
              <a:rPr lang="el-GR" sz="2200" dirty="0" err="1" smtClean="0"/>
              <a:t>μg</a:t>
            </a:r>
            <a:r>
              <a:rPr lang="el-GR" sz="2200" dirty="0" smtClean="0"/>
              <a:t> </a:t>
            </a:r>
            <a:r>
              <a:rPr lang="en-US" sz="2200" dirty="0" smtClean="0"/>
              <a:t>TRH </a:t>
            </a:r>
            <a:r>
              <a:rPr lang="el-GR" sz="2200" dirty="0" smtClean="0"/>
              <a:t>(5-7 </a:t>
            </a:r>
            <a:r>
              <a:rPr lang="el-GR" sz="2200" dirty="0" err="1" smtClean="0"/>
              <a:t>μg</a:t>
            </a:r>
            <a:r>
              <a:rPr lang="el-GR" sz="2200" dirty="0" smtClean="0"/>
              <a:t>/</a:t>
            </a:r>
            <a:r>
              <a:rPr lang="el-GR" sz="2200" dirty="0" err="1" smtClean="0"/>
              <a:t>kg</a:t>
            </a:r>
            <a:r>
              <a:rPr lang="el-GR" sz="2200" dirty="0" smtClean="0"/>
              <a:t> σε παιδιά) iv</a:t>
            </a:r>
            <a:r>
              <a:rPr lang="en-US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Μετράται </a:t>
            </a:r>
            <a:r>
              <a:rPr lang="el-GR" sz="2200" dirty="0" smtClean="0"/>
              <a:t>η </a:t>
            </a:r>
            <a:r>
              <a:rPr lang="en-US" sz="2200" dirty="0" smtClean="0"/>
              <a:t>TSH </a:t>
            </a:r>
            <a:r>
              <a:rPr lang="el-GR" sz="2200" dirty="0" smtClean="0"/>
              <a:t>στους χρόνους 30’, 60’ και η </a:t>
            </a:r>
            <a:r>
              <a:rPr lang="en-US" sz="2200" dirty="0" smtClean="0"/>
              <a:t>PRL </a:t>
            </a:r>
            <a:r>
              <a:rPr lang="el-GR" sz="2200" dirty="0" smtClean="0"/>
              <a:t>στους χρόνους 15’, 30’.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Σε </a:t>
            </a:r>
            <a:r>
              <a:rPr lang="el-GR" sz="2200" dirty="0" smtClean="0"/>
              <a:t>20 λεπτά η </a:t>
            </a:r>
            <a:r>
              <a:rPr lang="en-US" sz="2200" dirty="0" smtClean="0"/>
              <a:t>TSH </a:t>
            </a:r>
            <a:r>
              <a:rPr lang="el-GR" sz="2200" dirty="0" smtClean="0"/>
              <a:t>αυξάνεται πάνω από 2 </a:t>
            </a:r>
            <a:r>
              <a:rPr lang="en-US" sz="2200" dirty="0" err="1" smtClean="0"/>
              <a:t>mU</a:t>
            </a:r>
            <a:r>
              <a:rPr lang="en-US" sz="2200" dirty="0" smtClean="0"/>
              <a:t>/L </a:t>
            </a:r>
            <a:r>
              <a:rPr lang="el-GR" sz="2200" dirty="0" smtClean="0"/>
              <a:t>και επανέρχεται σε φυσιολογικό επίπεδο σε 60 λεπτά.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Δυναμικές δοκιμασίες θυρεοειδούς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2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l-G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55576" y="1700808"/>
            <a:ext cx="5913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Δοκιμασία διέγερσης με ασβέστιο και </a:t>
            </a:r>
            <a:r>
              <a:rPr lang="el-GR" sz="2000" b="1" dirty="0" err="1" smtClean="0">
                <a:solidFill>
                  <a:srgbClr val="C00000"/>
                </a:solidFill>
              </a:rPr>
              <a:t>πενταγαστρίνη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55576" y="21328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Γίνεται για την διερεύνηση </a:t>
            </a:r>
            <a:r>
              <a:rPr lang="el-GR" b="1" dirty="0" err="1" smtClean="0">
                <a:solidFill>
                  <a:srgbClr val="C00000"/>
                </a:solidFill>
              </a:rPr>
              <a:t>μυελοειδούς</a:t>
            </a:r>
            <a:r>
              <a:rPr lang="el-GR" b="1" dirty="0" smtClean="0">
                <a:solidFill>
                  <a:srgbClr val="C00000"/>
                </a:solidFill>
              </a:rPr>
              <a:t> καρκίνου θυρεοειδούς και υπερπλασία </a:t>
            </a:r>
            <a:r>
              <a:rPr lang="en-US" b="1" dirty="0" smtClean="0">
                <a:solidFill>
                  <a:srgbClr val="C00000"/>
                </a:solidFill>
              </a:rPr>
              <a:t>C </a:t>
            </a:r>
            <a:r>
              <a:rPr lang="el-GR" b="1" dirty="0" smtClean="0">
                <a:solidFill>
                  <a:srgbClr val="C00000"/>
                </a:solidFill>
              </a:rPr>
              <a:t>κυττάρων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27584" y="285293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Ο ασθενής θα πρέπει να είναι νηστικός και σε ύπτια θέση. 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Χορηγούνται 200 </a:t>
            </a:r>
            <a:r>
              <a:rPr lang="el-GR" dirty="0" err="1" smtClean="0"/>
              <a:t>mg</a:t>
            </a:r>
            <a:r>
              <a:rPr lang="el-GR" dirty="0" smtClean="0"/>
              <a:t>/</a:t>
            </a:r>
            <a:r>
              <a:rPr lang="el-GR" dirty="0" err="1" smtClean="0"/>
              <a:t>kg</a:t>
            </a:r>
            <a:r>
              <a:rPr lang="el-GR" dirty="0" smtClean="0"/>
              <a:t> </a:t>
            </a:r>
            <a:r>
              <a:rPr lang="el-GR" dirty="0" err="1" smtClean="0"/>
              <a:t>γλυκονικό</a:t>
            </a:r>
            <a:r>
              <a:rPr lang="el-GR" dirty="0" smtClean="0"/>
              <a:t> ασβέστιο iv σε 1 λεπτό και στη συνέχεια </a:t>
            </a:r>
            <a:r>
              <a:rPr lang="el-GR" dirty="0" err="1" smtClean="0"/>
              <a:t>πενταγαστρίνη</a:t>
            </a:r>
            <a:r>
              <a:rPr lang="el-GR" dirty="0" smtClean="0"/>
              <a:t> 0,5 </a:t>
            </a:r>
            <a:r>
              <a:rPr lang="el-GR" dirty="0" err="1" smtClean="0"/>
              <a:t>μg</a:t>
            </a:r>
            <a:r>
              <a:rPr lang="el-GR" dirty="0" smtClean="0"/>
              <a:t>/</a:t>
            </a:r>
            <a:r>
              <a:rPr lang="el-GR" dirty="0" err="1" smtClean="0"/>
              <a:t>kg</a:t>
            </a:r>
            <a:r>
              <a:rPr lang="el-GR" dirty="0" smtClean="0"/>
              <a:t> σε 5’’. 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Παρατηρείται παροδική ναυτία, αίσθηση έξαψης, </a:t>
            </a:r>
            <a:r>
              <a:rPr lang="el-GR" dirty="0" err="1" smtClean="0"/>
              <a:t>έπειξη</a:t>
            </a:r>
            <a:r>
              <a:rPr lang="el-GR" dirty="0" smtClean="0"/>
              <a:t> προς ούρηση, </a:t>
            </a:r>
            <a:r>
              <a:rPr lang="el-GR" dirty="0" err="1" smtClean="0"/>
              <a:t>οπισθοστερνική</a:t>
            </a:r>
            <a:r>
              <a:rPr lang="el-GR" dirty="0" smtClean="0"/>
              <a:t> πίεση, αίσθημα γαστρικής πληρότητας διάρκειας 1-5 λεπτών. 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Γίνονται λήψεις αίματος για προσδιορισμό </a:t>
            </a:r>
            <a:r>
              <a:rPr lang="el-GR" b="1" dirty="0" err="1" smtClean="0">
                <a:solidFill>
                  <a:srgbClr val="C00000"/>
                </a:solidFill>
              </a:rPr>
              <a:t>καλσιτονίνης</a:t>
            </a:r>
            <a:r>
              <a:rPr lang="el-GR" dirty="0" smtClean="0"/>
              <a:t> σε χρόνους 0’, 2’, 5’, 10’ και 15.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Παραδείγματα μετρήσεων </a:t>
            </a:r>
            <a:r>
              <a:rPr lang="el-GR" b="1" dirty="0" err="1" smtClean="0">
                <a:solidFill>
                  <a:srgbClr val="C00000"/>
                </a:solidFill>
              </a:rPr>
              <a:t>θυρεοειδικών</a:t>
            </a:r>
            <a:r>
              <a:rPr lang="el-GR" b="1" dirty="0" smtClean="0">
                <a:solidFill>
                  <a:srgbClr val="C00000"/>
                </a:solidFill>
              </a:rPr>
              <a:t> ορμονών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1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53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39330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ασθενής έχει υποθυρεοειδισμό και του χορηγείται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. H </a:t>
            </a:r>
            <a:r>
              <a:rPr lang="el-GR" sz="2000" dirty="0" smtClean="0"/>
              <a:t>καταστροφή οφείλεται στα </a:t>
            </a:r>
            <a:r>
              <a:rPr lang="el-GR" sz="2000" dirty="0" err="1" smtClean="0"/>
              <a:t>αυτοαντισώματα</a:t>
            </a:r>
            <a:r>
              <a:rPr lang="el-GR" sz="2000" dirty="0" smtClean="0"/>
              <a:t>. </a:t>
            </a:r>
            <a:r>
              <a:rPr lang="en-US" sz="2000" dirty="0" smtClean="0"/>
              <a:t>H </a:t>
            </a:r>
            <a:r>
              <a:rPr lang="el-GR" sz="2000" dirty="0" smtClean="0"/>
              <a:t>Τ</a:t>
            </a:r>
            <a:r>
              <a:rPr lang="en-US" sz="2000" dirty="0" smtClean="0"/>
              <a:t>SH </a:t>
            </a:r>
            <a:r>
              <a:rPr lang="el-GR" sz="2000" dirty="0" smtClean="0"/>
              <a:t>είναι ακόμα αυξημένη. </a:t>
            </a:r>
            <a:endParaRPr lang="el-GR" sz="20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83560" cy="197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2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39330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ασθενής έχει </a:t>
            </a:r>
            <a:r>
              <a:rPr lang="el-GR" sz="2000" dirty="0" err="1" smtClean="0"/>
              <a:t>αυτοαντισώματα</a:t>
            </a:r>
            <a:r>
              <a:rPr lang="el-GR" sz="2000" dirty="0" smtClean="0"/>
              <a:t> που ενδέχεται να του προκαλέσουν μελλοντικά </a:t>
            </a:r>
            <a:r>
              <a:rPr lang="el-GR" sz="2000" dirty="0" err="1" smtClean="0"/>
              <a:t>θυρεοειδική</a:t>
            </a:r>
            <a:r>
              <a:rPr lang="el-GR" sz="2000" dirty="0" smtClean="0"/>
              <a:t> δυσλειτουργία. </a:t>
            </a:r>
            <a:endParaRPr lang="el-GR" sz="20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856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3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393305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ασθενής, ετών 57, έχει υποθυρεοειδισμό λόγω των </a:t>
            </a:r>
            <a:r>
              <a:rPr lang="el-GR" sz="2000" dirty="0" err="1" smtClean="0"/>
              <a:t>αυτοαντισωμάτων</a:t>
            </a:r>
            <a:r>
              <a:rPr lang="el-GR" sz="2000" dirty="0" smtClean="0"/>
              <a:t> (</a:t>
            </a:r>
            <a:r>
              <a:rPr lang="el-GR" sz="2000" dirty="0" err="1" smtClean="0"/>
              <a:t>αντι</a:t>
            </a:r>
            <a:r>
              <a:rPr lang="el-GR" sz="2000" dirty="0" smtClean="0"/>
              <a:t>-</a:t>
            </a:r>
            <a:r>
              <a:rPr lang="en-US" sz="2000" dirty="0" smtClean="0"/>
              <a:t>TG)</a:t>
            </a:r>
            <a:r>
              <a:rPr lang="el-GR" sz="2000" dirty="0" smtClean="0"/>
              <a:t>. </a:t>
            </a:r>
          </a:p>
          <a:p>
            <a:endParaRPr lang="el-GR" sz="2000" dirty="0"/>
          </a:p>
          <a:p>
            <a:r>
              <a:rPr lang="el-GR" sz="2000" dirty="0" smtClean="0"/>
              <a:t>Της </a:t>
            </a:r>
            <a:r>
              <a:rPr lang="el-GR" sz="2000" dirty="0" smtClean="0"/>
              <a:t>χορηγείται Τ</a:t>
            </a:r>
            <a:r>
              <a:rPr lang="el-GR" sz="2000" baseline="-25000" dirty="0" smtClean="0"/>
              <a:t>4</a:t>
            </a:r>
            <a:r>
              <a:rPr lang="el-GR" sz="2000" dirty="0" smtClean="0"/>
              <a:t> και για αυτό είναι </a:t>
            </a:r>
            <a:r>
              <a:rPr lang="el-GR" sz="2000" dirty="0" err="1" smtClean="0"/>
              <a:t>ευθυροειδική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068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4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39330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ασθενής έχει </a:t>
            </a:r>
            <a:r>
              <a:rPr lang="el-GR" sz="2000" dirty="0" err="1" smtClean="0"/>
              <a:t>αυτοαντισώματα</a:t>
            </a:r>
            <a:r>
              <a:rPr lang="el-GR" sz="2000" dirty="0" smtClean="0"/>
              <a:t> που ενδέχεται να του προκαλέσουν μελλοντικά </a:t>
            </a:r>
            <a:r>
              <a:rPr lang="el-GR" sz="2000" dirty="0" err="1" smtClean="0"/>
              <a:t>θυρεοειδική</a:t>
            </a:r>
            <a:r>
              <a:rPr lang="el-GR" sz="2000" dirty="0" smtClean="0"/>
              <a:t> δυσλειτουργία. </a:t>
            </a:r>
            <a:endParaRPr lang="el-GR" sz="20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856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5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3933056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Υπάρχει </a:t>
            </a:r>
            <a:r>
              <a:rPr lang="el-GR" sz="2000" dirty="0" smtClean="0"/>
              <a:t>υποθυρεοειδισμός. Η </a:t>
            </a:r>
            <a:r>
              <a:rPr lang="en-US" sz="2000" dirty="0" smtClean="0"/>
              <a:t>TSH</a:t>
            </a:r>
            <a:r>
              <a:rPr lang="el-GR" sz="2000" dirty="0" smtClean="0"/>
              <a:t> δεν μπορεί να αυξηθεί λόγω βλάβης στην υπόφυση, προφανώς από </a:t>
            </a:r>
            <a:r>
              <a:rPr lang="el-GR" sz="2000" dirty="0" err="1" smtClean="0"/>
              <a:t>προλακτίνωμα</a:t>
            </a:r>
            <a:r>
              <a:rPr lang="el-GR" sz="2000" dirty="0" smtClean="0"/>
              <a:t> (</a:t>
            </a:r>
            <a:r>
              <a:rPr lang="el-GR" sz="2000" dirty="0" smtClean="0"/>
              <a:t>αυξημένη </a:t>
            </a:r>
            <a:r>
              <a:rPr lang="en-US" sz="2000" dirty="0" smtClean="0"/>
              <a:t>PRL</a:t>
            </a:r>
            <a:r>
              <a:rPr lang="en-US" sz="2000" dirty="0" smtClean="0"/>
              <a:t>).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Πρόκειται για υποφυσιακό υποθυρεοειδισμό. Υπάρχει πιθανότατα όγκος που εκκρίνει εκτός από </a:t>
            </a:r>
            <a:r>
              <a:rPr lang="en-US" sz="2000" dirty="0" smtClean="0"/>
              <a:t>PRL </a:t>
            </a:r>
            <a:r>
              <a:rPr lang="el-GR" sz="2000" dirty="0" smtClean="0"/>
              <a:t>και </a:t>
            </a:r>
            <a:r>
              <a:rPr lang="en-US" sz="2000" dirty="0" smtClean="0"/>
              <a:t>TSH.</a:t>
            </a:r>
            <a:endParaRPr lang="el-GR" sz="20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239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Κλινική περίπτωση 6 </a:t>
            </a:r>
            <a:endParaRPr lang="el-GR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92670"/>
              </p:ext>
            </p:extLst>
          </p:nvPr>
        </p:nvGraphicFramePr>
        <p:xfrm>
          <a:off x="1043608" y="1628800"/>
          <a:ext cx="66350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1296144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Παράμετρος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Τιμή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Τιμές</a:t>
                      </a:r>
                      <a:r>
                        <a:rPr lang="el-GR" baseline="0" dirty="0" smtClean="0"/>
                        <a:t> αναφοράς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</a:t>
                      </a:r>
                      <a:r>
                        <a:rPr lang="el-GR" baseline="-25000" dirty="0" smtClean="0"/>
                        <a:t>4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135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51 – 140</a:t>
                      </a:r>
                      <a:r>
                        <a:rPr lang="el-GR" baseline="0" dirty="0" smtClean="0"/>
                        <a:t> μ</a:t>
                      </a:r>
                      <a:r>
                        <a:rPr lang="en-US" baseline="0" dirty="0" smtClean="0"/>
                        <a:t>g/L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</a:t>
                      </a:r>
                      <a:r>
                        <a:rPr lang="en-US" baseline="-25000" dirty="0" smtClean="0"/>
                        <a:t>4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– 17 ng/L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</a:t>
                      </a:r>
                      <a:r>
                        <a:rPr lang="en-US" dirty="0" smtClean="0"/>
                        <a:t>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0,01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0,27 – 4,2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U/mL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12" name="6 - TextBox"/>
          <p:cNvSpPr txBox="1"/>
          <p:nvPr/>
        </p:nvSpPr>
        <p:spPr>
          <a:xfrm>
            <a:off x="467544" y="359711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ασθενής έχει </a:t>
            </a:r>
            <a:r>
              <a:rPr lang="el-GR" sz="2400" dirty="0" err="1" smtClean="0"/>
              <a:t>υποκλινικό</a:t>
            </a:r>
            <a:r>
              <a:rPr lang="el-GR" sz="2400" dirty="0" smtClean="0"/>
              <a:t> υποθυρεοειδισμό που εκδηλώνεται με καταστολή </a:t>
            </a:r>
            <a:r>
              <a:rPr lang="en-US" sz="2400" dirty="0" smtClean="0"/>
              <a:t>TSH </a:t>
            </a:r>
            <a:r>
              <a:rPr lang="el-GR" sz="2400" dirty="0" smtClean="0"/>
              <a:t>και </a:t>
            </a:r>
            <a:r>
              <a:rPr lang="en-US" sz="2400" dirty="0" smtClean="0"/>
              <a:t>[T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], [FT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] </a:t>
            </a:r>
            <a:r>
              <a:rPr lang="el-GR" sz="2400" dirty="0" smtClean="0"/>
              <a:t>σε φυσιολογικά επίπεδα.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57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Σημάδια ότι θυρεοειδής δεν λειτουργεί σωστά </a:t>
            </a:r>
            <a:r>
              <a:rPr lang="el-GR" dirty="0" smtClean="0">
                <a:solidFill>
                  <a:srgbClr val="C00000"/>
                </a:solidFill>
              </a:rPr>
              <a:t>(2 από 4)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 εγκέφαλος δεν ανταποκρίνεται σωστά</a:t>
            </a:r>
          </a:p>
          <a:p>
            <a:pPr marL="0" indent="0">
              <a:buNone/>
            </a:pPr>
            <a:r>
              <a:rPr lang="el-GR" sz="2400" dirty="0" smtClean="0"/>
              <a:t>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</a:t>
            </a:r>
            <a:r>
              <a:rPr lang="el-GR" sz="2400" dirty="0" smtClean="0"/>
              <a:t> υπάρχουν προβλήματα στην μνήμη. Στον </a:t>
            </a:r>
            <a:r>
              <a:rPr lang="el-GR" sz="2400" b="1" dirty="0" smtClean="0">
                <a:solidFill>
                  <a:srgbClr val="C00000"/>
                </a:solidFill>
              </a:rPr>
              <a:t>υπερθυρεοειδισμό</a:t>
            </a:r>
            <a:r>
              <a:rPr lang="el-GR" sz="2400" dirty="0" smtClean="0"/>
              <a:t> υπάρχουν προβλήματα συγκέντρωσης.</a:t>
            </a:r>
          </a:p>
          <a:p>
            <a:pPr marL="0" indent="0"/>
            <a:r>
              <a:rPr lang="el-GR" sz="2400" dirty="0" smtClean="0"/>
              <a:t>   </a:t>
            </a:r>
            <a:r>
              <a:rPr lang="el-GR" sz="2800" dirty="0" err="1" smtClean="0"/>
              <a:t>Υπερλειτουργία</a:t>
            </a:r>
            <a:r>
              <a:rPr lang="el-GR" sz="2800" dirty="0" smtClean="0"/>
              <a:t> της καρδιάς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Στον </a:t>
            </a:r>
            <a:r>
              <a:rPr lang="el-GR" sz="2400" b="1" dirty="0" smtClean="0">
                <a:solidFill>
                  <a:srgbClr val="C00000"/>
                </a:solidFill>
              </a:rPr>
              <a:t>υπερθυρεοειδισμό </a:t>
            </a:r>
            <a:r>
              <a:rPr lang="el-GR" sz="2400" dirty="0" smtClean="0"/>
              <a:t>νιώθουμε την καρδιά μας να τρέχει λόγω της μείωσης της </a:t>
            </a:r>
            <a:r>
              <a:rPr lang="el-GR" sz="2400" dirty="0" err="1" smtClean="0"/>
              <a:t>σεροτονίνης</a:t>
            </a:r>
            <a:r>
              <a:rPr lang="el-GR" sz="2400" dirty="0" smtClean="0"/>
              <a:t>).</a:t>
            </a:r>
          </a:p>
          <a:p>
            <a:pPr marL="0" indent="0"/>
            <a:r>
              <a:rPr lang="el-GR" sz="2400" dirty="0" smtClean="0"/>
              <a:t>  </a:t>
            </a:r>
            <a:r>
              <a:rPr lang="el-GR" sz="2800" dirty="0" smtClean="0"/>
              <a:t>Αύξηση των λιπιδίων (χοληστερίνης)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</a:t>
            </a:r>
            <a:r>
              <a:rPr lang="el-GR" sz="2400" dirty="0" smtClean="0"/>
              <a:t> αυξάνει η χοληστερίνη και παραμένει υψηλή παρά την χορήγηση φαρμάκων και την αλλαγή της δίαιτας.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Σημάδια ότι θυρεοειδής δεν λειτουργεί σωστά </a:t>
            </a:r>
            <a:r>
              <a:rPr lang="el-GR" dirty="0" smtClean="0">
                <a:solidFill>
                  <a:srgbClr val="C00000"/>
                </a:solidFill>
              </a:rPr>
              <a:t>(3 από 4)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Πόνος στα οστά και μύες, μυρμήγκιασμα</a:t>
            </a:r>
          </a:p>
          <a:p>
            <a:pPr marL="0" indent="0">
              <a:buNone/>
            </a:pPr>
            <a:r>
              <a:rPr lang="el-GR" sz="2400" dirty="0" smtClean="0"/>
              <a:t>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</a:t>
            </a:r>
            <a:r>
              <a:rPr lang="el-GR" sz="2400" dirty="0" smtClean="0"/>
              <a:t> εμφανίζονται πόνοι στα οστά &amp; μύες. Η προσβολή του εγκεφάλου προσβάλει το ΚΝΣ με αίσθηση μυρμήγκιασμα στα χέρια κ.α.</a:t>
            </a:r>
          </a:p>
          <a:p>
            <a:pPr marL="0" indent="0"/>
            <a:r>
              <a:rPr lang="el-GR" sz="2400" dirty="0" smtClean="0"/>
              <a:t>   </a:t>
            </a:r>
            <a:r>
              <a:rPr lang="el-GR" sz="2800" dirty="0" smtClean="0"/>
              <a:t>Αυξημένη αρτηριακή πίεση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Τόσο στον </a:t>
            </a:r>
            <a:r>
              <a:rPr lang="el-GR" sz="2400" b="1" dirty="0" smtClean="0">
                <a:solidFill>
                  <a:srgbClr val="C00000"/>
                </a:solidFill>
              </a:rPr>
              <a:t>υπερθυρεοειδισμό </a:t>
            </a:r>
            <a:r>
              <a:rPr lang="el-GR" sz="2400" dirty="0" smtClean="0"/>
              <a:t>όσο και 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</a:t>
            </a:r>
            <a:r>
              <a:rPr lang="el-GR" sz="2400" dirty="0" smtClean="0"/>
              <a:t> υπάρχει αυξημένη αρτηριακή πίεση. </a:t>
            </a:r>
          </a:p>
          <a:p>
            <a:pPr marL="0" indent="0"/>
            <a:r>
              <a:rPr lang="el-GR" sz="2400" dirty="0" smtClean="0"/>
              <a:t>  </a:t>
            </a:r>
            <a:r>
              <a:rPr lang="el-GR" sz="2800" dirty="0" smtClean="0"/>
              <a:t>Αδύναμα μαλλιά, τριχόπτωση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υποθυρεοειδισμό</a:t>
            </a:r>
            <a:r>
              <a:rPr lang="el-GR" sz="2400" dirty="0" smtClean="0"/>
              <a:t> υπάρχει τριχόπτωση στο κεφάλι και στο υπόλοιπο σώμα. Στον υπερθυρεοειδισμό υπάρχει τριχόπτωση μόνο στο κεφάλι.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Σημάδια ότι θυρεοειδής δεν λειτουργεί σωστά </a:t>
            </a:r>
            <a:r>
              <a:rPr lang="el-GR" dirty="0" smtClean="0">
                <a:solidFill>
                  <a:srgbClr val="C00000"/>
                </a:solidFill>
              </a:rPr>
              <a:t>(4 από 4)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Αύξηση βάρους</a:t>
            </a:r>
          </a:p>
          <a:p>
            <a:pPr marL="0" indent="0">
              <a:buNone/>
            </a:pPr>
            <a:r>
              <a:rPr lang="el-GR" sz="2400" dirty="0" smtClean="0"/>
              <a:t>Στον υποθυρεοειδισμό αυξάνει το βάρος παρά τις προσπάθειες μείωσης του.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Ποιες παθήσεις έχουν εμφανή συμπτώματα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Αν και οι αλλαγές στην συμπεριφορά μπορούν να γίνουν εμφανείς και στο κοινωνικό περίγυρο, σωματικές αλλοιώσεις παρατηρούνται μόνο τον </a:t>
            </a:r>
            <a:r>
              <a:rPr lang="el-GR" b="1" dirty="0" smtClean="0">
                <a:solidFill>
                  <a:srgbClr val="C00000"/>
                </a:solidFill>
              </a:rPr>
              <a:t>υπερθυρεοειδισμό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Οι παθήσεις του θυρεοειδή είναι συχνότερες στις γυναίκες.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2295</Words>
  <Application>Microsoft Office PowerPoint</Application>
  <PresentationFormat>Προβολή στην οθόνη (4:3)</PresentationFormat>
  <Paragraphs>301</Paragraphs>
  <Slides>59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0" baseType="lpstr">
      <vt:lpstr>Θέμα του Office</vt:lpstr>
      <vt:lpstr>Θεωρία Κλινικής Χημείας ΙΙ</vt:lpstr>
      <vt:lpstr>Εισαγωγή στις παθήσεις του θυρεοειδούς</vt:lpstr>
      <vt:lpstr>Ο θυρεοειδής αδένας</vt:lpstr>
      <vt:lpstr>Από πού πήρε το όνομα του</vt:lpstr>
      <vt:lpstr>Σημάδια ότι θυρεοειδής δεν λειτουργεί σωστά (1 από 4)</vt:lpstr>
      <vt:lpstr>Σημάδια ότι θυρεοειδής δεν λειτουργεί σωστά (2 από 4)</vt:lpstr>
      <vt:lpstr>Σημάδια ότι θυρεοειδής δεν λειτουργεί σωστά (3 από 4)</vt:lpstr>
      <vt:lpstr>Σημάδια ότι θυρεοειδής δεν λειτουργεί σωστά (4 από 4)</vt:lpstr>
      <vt:lpstr>Ποιες παθήσεις έχουν εμφανή συμπτώματα</vt:lpstr>
      <vt:lpstr>O υποθυρεοειδισμός</vt:lpstr>
      <vt:lpstr>Ο υπερθυρεοειδισμός</vt:lpstr>
      <vt:lpstr>Η βρογχοκήλη (1 από 3)</vt:lpstr>
      <vt:lpstr>Η βρογχοκήλη (2 από 3)</vt:lpstr>
      <vt:lpstr>Η βρογχοκήλη (2 από 3)</vt:lpstr>
      <vt:lpstr>Ο όζοι του θυρεοειδούς</vt:lpstr>
      <vt:lpstr>Κυτταρολογική εξέταση του θυρεοειδούς με λήψη λεπτής βελόνας (FNA)</vt:lpstr>
      <vt:lpstr>Τύποι καρκίνου του θυρεοειδούς</vt:lpstr>
      <vt:lpstr>Παλαιότερο γνώρισμα του υπερθυρεοειδισμού (Graves) … ο εξόφθαλμος</vt:lpstr>
      <vt:lpstr>Θυρεοειδίτιδα και εγκυμοσύνη</vt:lpstr>
      <vt:lpstr>Τα κύτταρα του θυρεοειδή (1 από 2)</vt:lpstr>
      <vt:lpstr>Τα κύτταρα του θυρεοειδή (2 από 2)</vt:lpstr>
      <vt:lpstr>Οι θυρεοειδικές ορμόνες</vt:lpstr>
      <vt:lpstr>Ποιες είναι και τι κάνουν οι ορμόνες του θυρεοειδούς (1 από 3)</vt:lpstr>
      <vt:lpstr>Η παραγωγή των θυρεοειδών ορμονών (1 από 2)</vt:lpstr>
      <vt:lpstr>Η παραγωγή των θυρεοειδών ορμονών (2 από 2)</vt:lpstr>
      <vt:lpstr>Η θυρεολιμπερίνη (TRH)</vt:lpstr>
      <vt:lpstr>Η TSH</vt:lpstr>
      <vt:lpstr>Oι υπομονάδες της ΤSH</vt:lpstr>
      <vt:lpstr>Ο υποδοχέας της TSH (R-TSH)</vt:lpstr>
      <vt:lpstr>Οι ορμόνες Τ3, Τ4, rT3</vt:lpstr>
      <vt:lpstr>Η παραγωγή των ορμονών Τ3, Τ4, rT3 (1 από 3)</vt:lpstr>
      <vt:lpstr>Η παραγωγή των ορμονών Τ3, Τ4, rT3 (2 από 3)</vt:lpstr>
      <vt:lpstr>Η παραγωγή των ορμονών Τ3, Τ4, rT3 (3 από 3)</vt:lpstr>
      <vt:lpstr>Ποια είναι η πιο δραστική θυρεοειδική ορμόνη</vt:lpstr>
      <vt:lpstr>Η μεταφορά των θυρεοειδικών ορμονών</vt:lpstr>
      <vt:lpstr>Οι μεταφορείς ορμόνες των θυρεοειδικών ορμονών</vt:lpstr>
      <vt:lpstr>Η σημασία της μέτρησης TSH  (1 από 5) </vt:lpstr>
      <vt:lpstr>Η σημασία της μέτρησης TSH  (2 από 5) </vt:lpstr>
      <vt:lpstr>Η σημασία της μέτρησης TSH  (3 από 5) </vt:lpstr>
      <vt:lpstr>Η σημασία της μέτρησης TSH  (4 από 5) </vt:lpstr>
      <vt:lpstr>Η σημασία της μέτρησης TSH  (5 από 5) </vt:lpstr>
      <vt:lpstr>H σημασία της μέτρησης T4, FT4</vt:lpstr>
      <vt:lpstr>H σημασία της μέτρησης T3, FT3</vt:lpstr>
      <vt:lpstr>Oι συγκεντρώσεις ολικών και ελεύθερων Τ4, Τ3 συμβαδίζουν πάντα;</vt:lpstr>
      <vt:lpstr>Διαγνωστικό πρωτόκολλο  με TSH, FT4</vt:lpstr>
      <vt:lpstr>Yποκλινικός υπο- και υπερ- θυρεοειδισμός –  διαγνωστικό πρόβλημα</vt:lpstr>
      <vt:lpstr>ΤSH και εγκυμοσύνη</vt:lpstr>
      <vt:lpstr>ΤSH και νεογνά</vt:lpstr>
      <vt:lpstr>Φάρμακα για την αντιμετώπιση παθήσεων του θυρεοειδούς</vt:lpstr>
      <vt:lpstr>Δυναμικές δοκιμασίες θυρεοειδούς  (1 από 2)</vt:lpstr>
      <vt:lpstr>Δυναμικές δοκιμασίες θυρεοειδούς  (2 από 2)</vt:lpstr>
      <vt:lpstr>Παραδείγματα μετρήσεων θυρεοειδικών ορμονών</vt:lpstr>
      <vt:lpstr>Κλινική περίπτωση 1</vt:lpstr>
      <vt:lpstr>Κλινική περίπτωση 2</vt:lpstr>
      <vt:lpstr>Κλινική περίπτωση 3</vt:lpstr>
      <vt:lpstr>Κλινική περίπτωση 4</vt:lpstr>
      <vt:lpstr>Κλινική περίπτωση 5</vt:lpstr>
      <vt:lpstr>Κλινική περίπτωση 6 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Κλινικής Χημείας ΙΙ</dc:title>
  <dc:creator>Πέτρος Καρκαλούσος</dc:creator>
  <cp:lastModifiedBy>user</cp:lastModifiedBy>
  <cp:revision>106</cp:revision>
  <dcterms:created xsi:type="dcterms:W3CDTF">2017-01-16T18:17:24Z</dcterms:created>
  <dcterms:modified xsi:type="dcterms:W3CDTF">2018-06-14T10:32:09Z</dcterms:modified>
</cp:coreProperties>
</file>