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51"/>
  </p:notesMasterIdLst>
  <p:sldIdLst>
    <p:sldId id="390" r:id="rId2"/>
    <p:sldId id="351" r:id="rId3"/>
    <p:sldId id="339" r:id="rId4"/>
    <p:sldId id="343" r:id="rId5"/>
    <p:sldId id="346" r:id="rId6"/>
    <p:sldId id="344" r:id="rId7"/>
    <p:sldId id="357" r:id="rId8"/>
    <p:sldId id="359" r:id="rId9"/>
    <p:sldId id="352" r:id="rId10"/>
    <p:sldId id="376" r:id="rId11"/>
    <p:sldId id="360" r:id="rId12"/>
    <p:sldId id="371" r:id="rId13"/>
    <p:sldId id="361" r:id="rId14"/>
    <p:sldId id="363" r:id="rId15"/>
    <p:sldId id="380" r:id="rId16"/>
    <p:sldId id="364" r:id="rId17"/>
    <p:sldId id="365" r:id="rId18"/>
    <p:sldId id="366" r:id="rId19"/>
    <p:sldId id="377" r:id="rId20"/>
    <p:sldId id="368" r:id="rId21"/>
    <p:sldId id="369" r:id="rId22"/>
    <p:sldId id="378" r:id="rId23"/>
    <p:sldId id="370" r:id="rId24"/>
    <p:sldId id="381" r:id="rId25"/>
    <p:sldId id="374" r:id="rId26"/>
    <p:sldId id="375" r:id="rId27"/>
    <p:sldId id="347" r:id="rId28"/>
    <p:sldId id="356" r:id="rId29"/>
    <p:sldId id="348" r:id="rId30"/>
    <p:sldId id="349" r:id="rId31"/>
    <p:sldId id="372" r:id="rId32"/>
    <p:sldId id="353" r:id="rId33"/>
    <p:sldId id="373" r:id="rId34"/>
    <p:sldId id="382" r:id="rId35"/>
    <p:sldId id="340" r:id="rId36"/>
    <p:sldId id="354" r:id="rId37"/>
    <p:sldId id="341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1" r:id="rId46"/>
    <p:sldId id="379" r:id="rId47"/>
    <p:sldId id="345" r:id="rId48"/>
    <p:sldId id="358" r:id="rId49"/>
    <p:sldId id="362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64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21643-E29F-4D86-841E-0C92AA6AE97C}" type="datetimeFigureOut">
              <a:rPr lang="el-GR" smtClean="0"/>
              <a:pPr/>
              <a:t>17/6/2018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54FA0-8E8E-45A7-BCC1-E1FE854A2AB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45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r>
              <a:rPr lang="el-GR" sz="1100" dirty="0"/>
              <a:t>Πηγές βιβλιογραφίας – βασικές έννοιες  ( να προστεθεί στην ονομασία ενότητας;)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52-4507-488D-BD16-CE2F6B050FF5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8FF7-39B2-425B-BBB7-58C5D90F8672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0F83-4DD5-4CED-A3B7-D9D672169A47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B6D0-389F-4866-AED1-C30930F32570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476-FEE1-49BE-9C58-A25D3E3187E1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D5BB-9744-44DD-B3F9-E8AF5F35385A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E310-86B1-44A1-9146-793A1A45CDD7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901-DBEF-45A5-8B28-7529C73F4C08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AA45-814F-49A8-AEC1-4DAD7FE0143D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3477-A2A3-40ED-AB2E-627F75777584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0DA7-8B94-4630-8DB8-C1E0318A9CC5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A40C-7152-4C61-BA90-A659366B0D05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gialvalis.gr/wp-content/uploads/2015/04/&#957;.-Cushing.jpg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gr/url?sa=i&amp;rct=j&amp;q=&amp;esrc=s&amp;source=images&amp;cd=&amp;cad=rja&amp;uact=8&amp;ved=0ahUKEwjKtryn9vjTAhUF5xoKHeeDDsMQjRwIBw&amp;url=http://www.digestive-surgery.gr/adrenal_detail.html&amp;psig=AFQjCNHsJBrgycQTt0ae-5WGnBKYIVB40g&amp;ust=1495179067162036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gr/url?sa=i&amp;rct=j&amp;q=&amp;esrc=s&amp;source=images&amp;cd=&amp;cad=rja&amp;uact=8&amp;ved=0ahUKEwiUgMrbhfnTAhWFDxoKHS0HBpUQjRwIBw&amp;url=http://www.dr-rammos.gr/index.php/myelos-ton-epinefridion/floios-epinefridion/i-rythmisi-ton-ormonon-tou-floioy-ton-epinefridion&amp;psig=AFQjCNFIBY7QAM9Pg4Y8x9ydFGxvWWOpTw&amp;ust=1495183173506901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21804" y="1569056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/>
              <a:t>Θεωρία </a:t>
            </a:r>
            <a:r>
              <a:rPr lang="el-GR" b="1" dirty="0" smtClean="0"/>
              <a:t>Κλινικής Χημείας ΙΙ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19572" y="2872953"/>
            <a:ext cx="7776863" cy="2284239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7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Οι ορμόνες των επινεφριδίων</a:t>
            </a:r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l-GR" sz="2600" dirty="0" smtClean="0">
                <a:solidFill>
                  <a:schemeClr val="tx1"/>
                </a:solidFill>
              </a:rPr>
              <a:t>Πέτρος </a:t>
            </a:r>
            <a:r>
              <a:rPr lang="el-GR" sz="2600" dirty="0" err="1">
                <a:solidFill>
                  <a:schemeClr val="tx1"/>
                </a:solidFill>
              </a:rPr>
              <a:t>Καρκαλούσος</a:t>
            </a:r>
            <a:endParaRPr lang="el-GR" sz="2600" dirty="0">
              <a:solidFill>
                <a:schemeClr val="tx1"/>
              </a:solidFill>
            </a:endParaRPr>
          </a:p>
          <a:p>
            <a:r>
              <a:rPr lang="el-GR" sz="2600" dirty="0" smtClean="0">
                <a:solidFill>
                  <a:schemeClr val="tx1"/>
                </a:solidFill>
              </a:rPr>
              <a:t>Επίκουρος καθηγητής κλινικής χημείας – 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Μεθόδων Ελέγχου Ποιότητας</a:t>
            </a:r>
            <a:endParaRPr lang="el-GR" sz="26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6124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3920902" y="527660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v. </a:t>
            </a:r>
            <a:r>
              <a:rPr lang="en-US" dirty="0" smtClean="0"/>
              <a:t>2018.001</a:t>
            </a:r>
            <a:endParaRPr lang="el-GR" dirty="0"/>
          </a:p>
        </p:txBody>
      </p:sp>
      <p:pic>
        <p:nvPicPr>
          <p:cNvPr id="10" name="Untitled-2.pd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2900" r="7376" b="83486"/>
          <a:stretch>
            <a:fillRect/>
          </a:stretch>
        </p:blipFill>
        <p:spPr>
          <a:xfrm>
            <a:off x="1043608" y="258915"/>
            <a:ext cx="7128792" cy="137160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75856" y="1087749"/>
            <a:ext cx="40513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rPr>
              <a:t>ΣΧΟΛΗ ΕΠΙΣΤΗΜΩΝ ΥΓΕΙΑΣ &amp; ΠΡΟΝΟΙΑΣ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647777" y="1448303"/>
            <a:ext cx="3019425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rPr>
              <a:t>ΤΜΗΜΑ ΒΙΟΪΑΤΡΙΚΩΝ ΕΠΙΣΤΗΜΩΝ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Πηγή των ορμονών των επινεφριδίων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l-GR" b="1" dirty="0" smtClean="0">
                <a:solidFill>
                  <a:srgbClr val="C00000"/>
                </a:solidFill>
              </a:rPr>
              <a:t>η χοληστερόλη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17062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</a:t>
            </a:r>
            <a:r>
              <a:rPr lang="el-GR" sz="4000" b="1" dirty="0" err="1" smtClean="0">
                <a:solidFill>
                  <a:srgbClr val="C00000"/>
                </a:solidFill>
              </a:rPr>
              <a:t>κορτιζόλη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(1 από 5)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95536" y="1340768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 </a:t>
            </a:r>
            <a:r>
              <a:rPr lang="el-GR" sz="2400" dirty="0" err="1" smtClean="0"/>
              <a:t>γλυκοκορτικοειδή</a:t>
            </a:r>
            <a:r>
              <a:rPr lang="el-GR" sz="2400" dirty="0" smtClean="0"/>
              <a:t> </a:t>
            </a:r>
            <a:r>
              <a:rPr lang="el-GR" sz="2400" dirty="0" err="1" smtClean="0"/>
              <a:t>δρούν</a:t>
            </a:r>
            <a:r>
              <a:rPr lang="el-GR" sz="2400" dirty="0" smtClean="0"/>
              <a:t> στον μεταβολισμό λιπών, υδατανθράκων και πρωτεϊνών.</a:t>
            </a:r>
          </a:p>
          <a:p>
            <a:endParaRPr lang="el-GR" sz="2400" dirty="0" smtClean="0"/>
          </a:p>
          <a:p>
            <a:r>
              <a:rPr lang="el-GR" sz="2400" dirty="0" smtClean="0"/>
              <a:t>Συγκεκριμένα, μεταξύ άλλων, η </a:t>
            </a:r>
            <a:r>
              <a:rPr lang="el-GR" sz="2400" dirty="0" err="1" smtClean="0"/>
              <a:t>κορτιζόλη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endParaRPr lang="el-GR" sz="24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/>
              <a:t>Στο ήπαρ μεταβολίζει την </a:t>
            </a:r>
            <a:r>
              <a:rPr lang="el-GR" sz="2400" dirty="0" err="1" smtClean="0">
                <a:solidFill>
                  <a:srgbClr val="C00000"/>
                </a:solidFill>
              </a:rPr>
              <a:t>νεογλυκογένεση</a:t>
            </a:r>
            <a:r>
              <a:rPr lang="el-GR" sz="2400" dirty="0" smtClean="0">
                <a:solidFill>
                  <a:srgbClr val="C00000"/>
                </a:solidFill>
              </a:rPr>
              <a:t>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/>
              <a:t>Στο λιπώδη ιστό προάγει την </a:t>
            </a:r>
            <a:r>
              <a:rPr lang="el-GR" sz="2400" dirty="0" err="1" smtClean="0">
                <a:solidFill>
                  <a:srgbClr val="C00000"/>
                </a:solidFill>
              </a:rPr>
              <a:t>λιπόλυση</a:t>
            </a:r>
            <a:r>
              <a:rPr lang="el-GR" sz="2400" dirty="0" smtClean="0"/>
              <a:t> και την </a:t>
            </a:r>
            <a:r>
              <a:rPr lang="el-GR" sz="2400" dirty="0" err="1" smtClean="0">
                <a:solidFill>
                  <a:srgbClr val="C00000"/>
                </a:solidFill>
              </a:rPr>
              <a:t>κετογένεση</a:t>
            </a:r>
            <a:r>
              <a:rPr lang="el-GR" sz="2400" dirty="0" smtClean="0">
                <a:solidFill>
                  <a:srgbClr val="C00000"/>
                </a:solidFill>
              </a:rPr>
              <a:t>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/>
              <a:t>Στους μύες ανοικοδομεί πρωτεΐνες και αμινοξέα.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086698" cy="494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</a:t>
            </a:r>
            <a:r>
              <a:rPr lang="el-GR" sz="4000" b="1" dirty="0" err="1" smtClean="0">
                <a:solidFill>
                  <a:srgbClr val="C00000"/>
                </a:solidFill>
              </a:rPr>
              <a:t>κορτιζόλη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(2 από 5)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55679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l-GR" sz="2400" dirty="0" smtClean="0"/>
              <a:t>Επιπλέον τα </a:t>
            </a:r>
            <a:r>
              <a:rPr lang="el-GR" sz="2400" dirty="0" err="1" smtClean="0"/>
              <a:t>γλυκοκορτικοειδή</a:t>
            </a:r>
            <a:r>
              <a:rPr lang="el-GR" sz="2400" dirty="0" smtClean="0"/>
              <a:t> και η </a:t>
            </a:r>
            <a:r>
              <a:rPr lang="el-GR" sz="2400" dirty="0" err="1" smtClean="0"/>
              <a:t>κορτιζόλη</a:t>
            </a:r>
            <a:r>
              <a:rPr lang="en-US" sz="2400" dirty="0" smtClean="0"/>
              <a:t>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/>
              <a:t>Ρυθμίζουν την ομοιόσταση νατρίου και νερού.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/>
              <a:t>Ρυθμίζουν την απόκριση σε φλεγμονές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/>
              <a:t>Ρυθμίζουν την απόκριση στο στρες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611560" y="342900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κορτιζόλη</a:t>
            </a:r>
            <a:r>
              <a:rPr lang="el-GR" sz="2400" dirty="0" smtClean="0"/>
              <a:t> είναι επίσης απαραίτητη για την ρύθμιση του </a:t>
            </a:r>
            <a:r>
              <a:rPr lang="el-GR" sz="2400" dirty="0" err="1" smtClean="0">
                <a:solidFill>
                  <a:srgbClr val="C00000"/>
                </a:solidFill>
              </a:rPr>
              <a:t>κιρκάρδιου</a:t>
            </a:r>
            <a:r>
              <a:rPr lang="el-GR" sz="2400" dirty="0" smtClean="0">
                <a:solidFill>
                  <a:srgbClr val="C00000"/>
                </a:solidFill>
              </a:rPr>
              <a:t> ρυθμού </a:t>
            </a:r>
            <a:r>
              <a:rPr lang="el-GR" sz="2400" dirty="0" smtClean="0"/>
              <a:t>(ύπνου-έγερσης)</a:t>
            </a:r>
            <a:endParaRPr lang="el-G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κορτιζόλη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(3 από 5) </a:t>
            </a:r>
            <a:br>
              <a:rPr lang="el-GR" sz="4000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Η κυκλοφορία της στο αίμα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83568" y="18448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Βιολογικά ενεργή είναι μόνο η </a:t>
            </a:r>
            <a:r>
              <a:rPr lang="el-GR" sz="2400" b="1" dirty="0" smtClean="0">
                <a:solidFill>
                  <a:srgbClr val="C00000"/>
                </a:solidFill>
              </a:rPr>
              <a:t>ελεύθερη </a:t>
            </a:r>
            <a:r>
              <a:rPr lang="el-GR" sz="2400" b="1" dirty="0" err="1" smtClean="0">
                <a:solidFill>
                  <a:srgbClr val="C00000"/>
                </a:solidFill>
              </a:rPr>
              <a:t>κορτιζόλη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F-</a:t>
            </a:r>
            <a:r>
              <a:rPr lang="en-US" sz="2400" dirty="0" err="1" smtClean="0"/>
              <a:t>Cort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</a:t>
            </a:r>
            <a:r>
              <a:rPr lang="el-GR" sz="2400" dirty="0" smtClean="0"/>
              <a:t>ο μεγαλύτερο όμως μέρος της κυκλοφορεί στο αίμα συνδεδεμένη με πρωτεΐνες κυρίως την (</a:t>
            </a:r>
            <a:r>
              <a:rPr lang="en-US" sz="2400" b="1" dirty="0" smtClean="0">
                <a:solidFill>
                  <a:srgbClr val="C00000"/>
                </a:solidFill>
              </a:rPr>
              <a:t>CBG</a:t>
            </a:r>
            <a:r>
              <a:rPr lang="en-US" sz="2400" dirty="0" smtClean="0"/>
              <a:t> </a:t>
            </a:r>
            <a:r>
              <a:rPr lang="el-GR" sz="2400" dirty="0" smtClean="0"/>
              <a:t>ή </a:t>
            </a:r>
            <a:r>
              <a:rPr lang="en-US" sz="2400" dirty="0" smtClean="0"/>
              <a:t>Globulin binding corticoids),</a:t>
            </a:r>
          </a:p>
          <a:p>
            <a:endParaRPr lang="en-US" sz="2400" dirty="0" smtClean="0"/>
          </a:p>
          <a:p>
            <a:r>
              <a:rPr lang="en-US" sz="2400" dirty="0" smtClean="0"/>
              <a:t>H CBG </a:t>
            </a:r>
            <a:r>
              <a:rPr lang="el-GR" sz="2400" dirty="0" smtClean="0"/>
              <a:t>αυξάνει όμως σε πολλές καταστάσεις (εγκυμοσύνη, θεραπεία με οιστρογόνα κ.α.) και για αυτό επηρεάζεται η τιμή της </a:t>
            </a:r>
            <a:r>
              <a:rPr lang="el-GR" sz="2400" dirty="0" err="1" smtClean="0"/>
              <a:t>κορτιζόλης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</a:t>
            </a:r>
            <a:r>
              <a:rPr lang="el-GR" sz="4000" b="1" dirty="0" err="1" smtClean="0">
                <a:solidFill>
                  <a:srgbClr val="C00000"/>
                </a:solidFill>
              </a:rPr>
              <a:t>κορτιζόλη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(4 από 5),</a:t>
            </a:r>
            <a:br>
              <a:rPr lang="el-GR" sz="4000" dirty="0" smtClean="0">
                <a:solidFill>
                  <a:srgbClr val="C00000"/>
                </a:solidFill>
              </a:rPr>
            </a:br>
            <a:r>
              <a:rPr lang="el-GR" sz="4000" b="1" dirty="0" smtClean="0">
                <a:solidFill>
                  <a:srgbClr val="C00000"/>
                </a:solidFill>
              </a:rPr>
              <a:t>η ρύθμιση της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628800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επινεφριδιοτρόπος</a:t>
            </a:r>
            <a:r>
              <a:rPr lang="el-GR" sz="2400" dirty="0" smtClean="0"/>
              <a:t> ορμόνη είναι ο κύριος διεγέρτης έκκρισης </a:t>
            </a:r>
            <a:r>
              <a:rPr lang="el-GR" sz="2400" dirty="0" err="1" smtClean="0"/>
              <a:t>κορτιζόλης</a:t>
            </a:r>
            <a:r>
              <a:rPr lang="el-GR" sz="2400" dirty="0" smtClean="0"/>
              <a:t>. </a:t>
            </a:r>
          </a:p>
          <a:p>
            <a:endParaRPr lang="en-US" sz="2400" dirty="0" smtClean="0"/>
          </a:p>
          <a:p>
            <a:r>
              <a:rPr lang="el-GR" sz="2400" dirty="0" smtClean="0"/>
              <a:t>Τρεις παράγοντες ρυθμίζουν την έκκριση </a:t>
            </a:r>
            <a:r>
              <a:rPr lang="en-US" sz="2400" dirty="0" smtClean="0"/>
              <a:t>ACTH: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Έλεγχος αρνητικής </a:t>
            </a:r>
            <a:r>
              <a:rPr lang="el-GR" sz="2400" dirty="0" err="1" smtClean="0">
                <a:solidFill>
                  <a:srgbClr val="C00000"/>
                </a:solidFill>
              </a:rPr>
              <a:t>επανατροφοδότησης</a:t>
            </a:r>
            <a:r>
              <a:rPr lang="el-GR" sz="2400" dirty="0" smtClean="0">
                <a:solidFill>
                  <a:srgbClr val="C00000"/>
                </a:solidFill>
              </a:rPr>
              <a:t>. </a:t>
            </a:r>
            <a:r>
              <a:rPr lang="el-GR" sz="2400" dirty="0" smtClean="0"/>
              <a:t>Η αυξημένη [</a:t>
            </a:r>
            <a:r>
              <a:rPr lang="el-GR" sz="2400" dirty="0" err="1" smtClean="0"/>
              <a:t>κορτιζόλη</a:t>
            </a:r>
            <a:r>
              <a:rPr lang="el-GR" sz="2400" dirty="0" smtClean="0"/>
              <a:t>] στο πλάσμα ή συνθετικών </a:t>
            </a:r>
            <a:r>
              <a:rPr lang="el-GR" sz="2400" dirty="0" err="1" smtClean="0"/>
              <a:t>γλυκοκορτικοειδών</a:t>
            </a:r>
            <a:r>
              <a:rPr lang="el-GR" sz="2400" dirty="0" smtClean="0"/>
              <a:t> καταστέλλουν την δράση </a:t>
            </a:r>
            <a:r>
              <a:rPr lang="en-US" sz="2400" dirty="0" smtClean="0"/>
              <a:t>CRH </a:t>
            </a:r>
            <a:r>
              <a:rPr lang="el-GR" sz="2400" dirty="0" smtClean="0"/>
              <a:t>και </a:t>
            </a:r>
            <a:r>
              <a:rPr lang="en-US" sz="2400" dirty="0" smtClean="0"/>
              <a:t>ACTH.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Άγχος που οδηγεί σε ξαφνική μεγάλη αύξηση </a:t>
            </a:r>
            <a:r>
              <a:rPr lang="en-US" sz="2400" dirty="0" smtClean="0"/>
              <a:t>CRH</a:t>
            </a:r>
            <a:r>
              <a:rPr lang="el-GR" sz="2400" dirty="0" smtClean="0"/>
              <a:t> και </a:t>
            </a:r>
            <a:r>
              <a:rPr lang="en-US" sz="2400" dirty="0" smtClean="0"/>
              <a:t>ACTH.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Ημερήσιος ρυθμός [</a:t>
            </a:r>
            <a:r>
              <a:rPr lang="el-GR" sz="2400" dirty="0" err="1" smtClean="0">
                <a:solidFill>
                  <a:srgbClr val="C00000"/>
                </a:solidFill>
              </a:rPr>
              <a:t>κορτιζόλης</a:t>
            </a:r>
            <a:r>
              <a:rPr lang="el-GR" sz="2400" dirty="0" smtClean="0">
                <a:solidFill>
                  <a:srgbClr val="C00000"/>
                </a:solidFill>
              </a:rPr>
              <a:t>] στο πλάσμα</a:t>
            </a:r>
            <a:r>
              <a:rPr lang="el-GR" sz="2400" dirty="0" smtClean="0"/>
              <a:t>. Η </a:t>
            </a:r>
            <a:r>
              <a:rPr lang="el-GR" sz="2400" dirty="0" err="1" smtClean="0"/>
              <a:t>κορτιζόλη</a:t>
            </a:r>
            <a:r>
              <a:rPr lang="el-GR" sz="2400" dirty="0" smtClean="0"/>
              <a:t> είναι υψηλότερη στην αρχή της ημέρας και πέφτει μέχρι το βράδυ.</a:t>
            </a:r>
            <a:endParaRPr lang="en-US" sz="2400" dirty="0" smtClean="0"/>
          </a:p>
          <a:p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κορτιζόλη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(5 από 5),</a:t>
            </a:r>
            <a:br>
              <a:rPr lang="el-GR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τιμές αναφοράς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899592" y="1844824"/>
          <a:ext cx="756084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602"/>
                <a:gridCol w="1658818"/>
                <a:gridCol w="1890210"/>
                <a:gridCol w="1890210"/>
              </a:tblGrid>
              <a:tr h="298832">
                <a:tc>
                  <a:txBody>
                    <a:bodyPr/>
                    <a:lstStyle/>
                    <a:p>
                      <a:r>
                        <a:rPr lang="el-GR" dirty="0" smtClean="0"/>
                        <a:t>Ώρα αιμοληψίας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Ηλικία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 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(μ</a:t>
                      </a:r>
                      <a:r>
                        <a:rPr lang="en-US" dirty="0" smtClean="0"/>
                        <a:t>g/</a:t>
                      </a:r>
                      <a:r>
                        <a:rPr lang="en-US" dirty="0" err="1" smtClean="0"/>
                        <a:t>dL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Γυναίκες</a:t>
                      </a:r>
                      <a:r>
                        <a:rPr lang="en-US" dirty="0" smtClean="0"/>
                        <a:t>  </a:t>
                      </a:r>
                      <a:r>
                        <a:rPr lang="el-GR" dirty="0" smtClean="0"/>
                        <a:t>(μ</a:t>
                      </a:r>
                      <a:r>
                        <a:rPr lang="en-US" dirty="0" smtClean="0"/>
                        <a:t>g/</a:t>
                      </a:r>
                      <a:r>
                        <a:rPr lang="en-US" dirty="0" err="1" smtClean="0"/>
                        <a:t>dL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7 – 9 πμ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 – 5 ημερών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0,6 – 15,6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0,6 – 15,6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7 – 9 πμ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 – 12 μηνών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2,0 – 18,1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2,0 – 18,1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7 – 9 πμ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 – 13 ετών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2,1 – 18,1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2,1 – 18,1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7 – 9 πμ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14 – 15 ετών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2,1 – 18,1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2,0 – 27,4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7 – 9 πμ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16 – 18 ετών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2,0 – 22,5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2,0 – 27,4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7 – 9 πμ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Ενήλικες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4,3 – 22,4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4,3 – 22,4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 – 5 μμ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Ενήλικες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3,1 – 16,7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3,1 – 16,7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8 μμ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Ενήλικες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1,5 – 12,0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1,5 – 12,0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899592" y="5373216"/>
            <a:ext cx="2755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Ούρα</a:t>
            </a:r>
            <a:r>
              <a:rPr lang="en-US" sz="2000" dirty="0" smtClean="0"/>
              <a:t>: 28,5 - 215 </a:t>
            </a:r>
            <a:r>
              <a:rPr lang="el-GR" sz="2000" dirty="0" smtClean="0"/>
              <a:t>μ</a:t>
            </a:r>
            <a:r>
              <a:rPr lang="en-US" sz="2000" dirty="0" smtClean="0"/>
              <a:t>g/24h</a:t>
            </a:r>
            <a:endParaRPr lang="el-GR" sz="2000" dirty="0"/>
          </a:p>
        </p:txBody>
      </p:sp>
      <p:sp>
        <p:nvSpPr>
          <p:cNvPr id="10" name="9 - TextBox"/>
          <p:cNvSpPr txBox="1"/>
          <p:nvPr/>
        </p:nvSpPr>
        <p:spPr>
          <a:xfrm>
            <a:off x="827584" y="5805264"/>
            <a:ext cx="4680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Ο προσδιορισμός γίνεται με </a:t>
            </a:r>
            <a:r>
              <a:rPr lang="en-US" sz="2000" dirty="0" smtClean="0"/>
              <a:t>CIA, RIA, ELISA</a:t>
            </a:r>
            <a:endParaRPr lang="el-G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</a:t>
            </a:r>
            <a:r>
              <a:rPr lang="el-GR" sz="4000" b="1" dirty="0" err="1" smtClean="0">
                <a:solidFill>
                  <a:srgbClr val="C00000"/>
                </a:solidFill>
              </a:rPr>
              <a:t>αλδοστερόνη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(1 από </a:t>
            </a:r>
            <a:r>
              <a:rPr lang="en-US" sz="3600" dirty="0" smtClean="0">
                <a:solidFill>
                  <a:srgbClr val="C00000"/>
                </a:solidFill>
              </a:rPr>
              <a:t>6</a:t>
            </a:r>
            <a:r>
              <a:rPr lang="el-GR" sz="3600" dirty="0" smtClean="0">
                <a:solidFill>
                  <a:srgbClr val="C00000"/>
                </a:solidFill>
              </a:rPr>
              <a:t>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484784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βασική της λειτουργία είναι η </a:t>
            </a:r>
            <a:r>
              <a:rPr lang="el-GR" sz="2400" dirty="0" smtClean="0">
                <a:solidFill>
                  <a:srgbClr val="C00000"/>
                </a:solidFill>
              </a:rPr>
              <a:t>ρύθμιση της [</a:t>
            </a:r>
            <a:r>
              <a:rPr lang="en-US" sz="2400" dirty="0" smtClean="0">
                <a:solidFill>
                  <a:srgbClr val="C00000"/>
                </a:solidFill>
              </a:rPr>
              <a:t>Na</a:t>
            </a:r>
            <a:r>
              <a:rPr lang="en-US" sz="2400" baseline="30000" dirty="0" smtClean="0">
                <a:solidFill>
                  <a:srgbClr val="C00000"/>
                </a:solidFill>
              </a:rPr>
              <a:t>+</a:t>
            </a:r>
            <a:r>
              <a:rPr lang="el-GR" sz="2400" dirty="0" smtClean="0">
                <a:solidFill>
                  <a:srgbClr val="C00000"/>
                </a:solidFill>
              </a:rPr>
              <a:t>] </a:t>
            </a:r>
            <a:r>
              <a:rPr lang="el-GR" sz="2400" dirty="0" smtClean="0"/>
              <a:t>κυρίως με διευκολυνόμενη </a:t>
            </a:r>
            <a:r>
              <a:rPr lang="el-GR" sz="2400" dirty="0" err="1" smtClean="0"/>
              <a:t>επαναρρόφηση</a:t>
            </a:r>
            <a:r>
              <a:rPr lang="el-GR" sz="2400" dirty="0" smtClean="0"/>
              <a:t> Ν</a:t>
            </a:r>
            <a:r>
              <a:rPr lang="en-US" sz="2400" dirty="0" smtClean="0"/>
              <a:t>a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 και αμοιβαία έκκριση Κ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 ή Ν</a:t>
            </a:r>
            <a:r>
              <a:rPr lang="en-US" sz="2400" dirty="0" smtClean="0"/>
              <a:t>a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 στο απομακρυσμένο νεφρικό σωληνάριο και άλλα κύτταρα.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 </a:t>
            </a:r>
            <a:r>
              <a:rPr lang="el-GR" sz="2400" dirty="0" smtClean="0"/>
              <a:t>ρυθμός της είναι μικρότερος από το 1% της </a:t>
            </a:r>
            <a:r>
              <a:rPr lang="el-GR" sz="2400" dirty="0" err="1" smtClean="0"/>
              <a:t>κορτιζόλης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 err="1" smtClean="0"/>
              <a:t>αλδοστερόνη</a:t>
            </a:r>
            <a:r>
              <a:rPr lang="el-GR" sz="2400" dirty="0" smtClean="0"/>
              <a:t> είναι ο </a:t>
            </a:r>
            <a:r>
              <a:rPr lang="el-GR" sz="2400" dirty="0" smtClean="0">
                <a:solidFill>
                  <a:srgbClr val="C00000"/>
                </a:solidFill>
              </a:rPr>
              <a:t>κύριος ρυθμιστής ισορροπίας νερού και ηλεκτρολυτών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</a:t>
            </a:r>
            <a:r>
              <a:rPr lang="el-GR" sz="4000" b="1" dirty="0" err="1" smtClean="0">
                <a:solidFill>
                  <a:srgbClr val="C00000"/>
                </a:solidFill>
              </a:rPr>
              <a:t>αλδοστερόνη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(2 από </a:t>
            </a:r>
            <a:r>
              <a:rPr lang="en-US" sz="3600" dirty="0" smtClean="0">
                <a:solidFill>
                  <a:srgbClr val="C00000"/>
                </a:solidFill>
              </a:rPr>
              <a:t>6</a:t>
            </a:r>
            <a:r>
              <a:rPr lang="el-GR" sz="3600" dirty="0" smtClean="0">
                <a:solidFill>
                  <a:srgbClr val="C00000"/>
                </a:solidFill>
              </a:rPr>
              <a:t>), </a:t>
            </a:r>
            <a:br>
              <a:rPr lang="el-GR" sz="3600" dirty="0" smtClean="0">
                <a:solidFill>
                  <a:srgbClr val="C00000"/>
                </a:solidFill>
              </a:rPr>
            </a:br>
            <a:r>
              <a:rPr lang="el-GR" sz="4000" b="1" dirty="0" smtClean="0">
                <a:solidFill>
                  <a:srgbClr val="C00000"/>
                </a:solidFill>
              </a:rPr>
              <a:t>η ρύθμιση της</a:t>
            </a:r>
            <a:endParaRPr lang="el-GR" sz="4000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683568" y="1916832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ρύθμιση της γίνεται από το σύστημα </a:t>
            </a:r>
            <a:r>
              <a:rPr lang="el-GR" sz="2400" b="1" dirty="0" err="1" smtClean="0">
                <a:solidFill>
                  <a:srgbClr val="C00000"/>
                </a:solidFill>
              </a:rPr>
              <a:t>ρενίνης</a:t>
            </a:r>
            <a:r>
              <a:rPr lang="el-GR" sz="2400" b="1" dirty="0" smtClean="0">
                <a:solidFill>
                  <a:srgbClr val="C00000"/>
                </a:solidFill>
              </a:rPr>
              <a:t> – </a:t>
            </a:r>
            <a:r>
              <a:rPr lang="el-GR" sz="2400" b="1" dirty="0" err="1" smtClean="0">
                <a:solidFill>
                  <a:srgbClr val="C00000"/>
                </a:solidFill>
              </a:rPr>
              <a:t>αγγειοτενσίνης</a:t>
            </a:r>
            <a:r>
              <a:rPr lang="el-GR" sz="2400" dirty="0" smtClean="0"/>
              <a:t>. </a:t>
            </a:r>
          </a:p>
          <a:p>
            <a:endParaRPr lang="el-GR" sz="2400" dirty="0" smtClean="0"/>
          </a:p>
          <a:p>
            <a:r>
              <a:rPr lang="el-GR" sz="2400" dirty="0" smtClean="0"/>
              <a:t>Η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err="1" smtClean="0">
                <a:solidFill>
                  <a:srgbClr val="C00000"/>
                </a:solidFill>
              </a:rPr>
              <a:t>ρενίνη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είναι πρωτεολυτικό ένζυμο και παράγεται από τις </a:t>
            </a:r>
            <a:r>
              <a:rPr lang="el-GR" sz="2400" dirty="0" err="1" smtClean="0"/>
              <a:t>παρασπειραματικές</a:t>
            </a:r>
            <a:r>
              <a:rPr lang="el-GR" sz="2400" dirty="0" smtClean="0"/>
              <a:t> συσκευές του νεφρού. Η παραγωγή της διεγείρεται από την μείωση του όγκου αίματος, της νεφρικής πίεσης και της μείωσης </a:t>
            </a:r>
            <a:r>
              <a:rPr lang="en-US" sz="2400" dirty="0" smtClean="0"/>
              <a:t>Na.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</a:t>
            </a:r>
            <a:r>
              <a:rPr lang="el-GR" sz="4000" b="1" dirty="0" err="1" smtClean="0">
                <a:solidFill>
                  <a:srgbClr val="C00000"/>
                </a:solidFill>
              </a:rPr>
              <a:t>αλδοστερόνη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(3 από </a:t>
            </a:r>
            <a:r>
              <a:rPr lang="en-US" sz="3600" dirty="0" smtClean="0">
                <a:solidFill>
                  <a:srgbClr val="C00000"/>
                </a:solidFill>
              </a:rPr>
              <a:t>6</a:t>
            </a:r>
            <a:r>
              <a:rPr lang="el-GR" sz="3600" dirty="0" smtClean="0">
                <a:solidFill>
                  <a:srgbClr val="C00000"/>
                </a:solidFill>
              </a:rPr>
              <a:t>), </a:t>
            </a:r>
            <a:br>
              <a:rPr lang="el-GR" sz="3600" dirty="0" smtClean="0">
                <a:solidFill>
                  <a:srgbClr val="C00000"/>
                </a:solidFill>
              </a:rPr>
            </a:br>
            <a:r>
              <a:rPr lang="el-GR" sz="4000" b="1" dirty="0" smtClean="0">
                <a:solidFill>
                  <a:srgbClr val="C00000"/>
                </a:solidFill>
              </a:rPr>
              <a:t>η ρύθμιση της</a:t>
            </a:r>
            <a:endParaRPr lang="el-GR" sz="4000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683568" y="1916832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 </a:t>
            </a:r>
            <a:r>
              <a:rPr lang="el-GR" sz="2400" dirty="0" err="1" smtClean="0"/>
              <a:t>ρενίνη</a:t>
            </a:r>
            <a:r>
              <a:rPr lang="el-GR" sz="2400" dirty="0" smtClean="0"/>
              <a:t> δρα στο </a:t>
            </a:r>
            <a:r>
              <a:rPr lang="el-GR" sz="2400" dirty="0" err="1" smtClean="0"/>
              <a:t>αγγειοτενσινογόνο</a:t>
            </a:r>
            <a:r>
              <a:rPr lang="el-GR" sz="2400" dirty="0" smtClean="0"/>
              <a:t> (πεπτίδιο 248 αμινοξέων που παράγεται στο ήπαρ) και παράγει την </a:t>
            </a:r>
            <a:r>
              <a:rPr lang="el-GR" sz="2400" dirty="0" err="1" smtClean="0">
                <a:solidFill>
                  <a:srgbClr val="C00000"/>
                </a:solidFill>
              </a:rPr>
              <a:t>αγγειοτενσίνη</a:t>
            </a:r>
            <a:r>
              <a:rPr lang="el-GR" sz="2400" dirty="0" smtClean="0">
                <a:solidFill>
                  <a:srgbClr val="C00000"/>
                </a:solidFill>
              </a:rPr>
              <a:t> Ι </a:t>
            </a:r>
            <a:r>
              <a:rPr lang="el-GR" sz="2400" dirty="0" smtClean="0"/>
              <a:t>(ΑΙ). </a:t>
            </a:r>
          </a:p>
          <a:p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 err="1" smtClean="0"/>
              <a:t>αγγειοτενσίνη</a:t>
            </a:r>
            <a:r>
              <a:rPr lang="el-GR" sz="2400" dirty="0" smtClean="0"/>
              <a:t> Ι είναι ένα </a:t>
            </a:r>
            <a:r>
              <a:rPr lang="el-GR" sz="2400" dirty="0" err="1" smtClean="0"/>
              <a:t>δεκαπεπτίδιο</a:t>
            </a:r>
            <a:r>
              <a:rPr lang="el-GR" sz="2400" dirty="0" smtClean="0"/>
              <a:t> που μετατρέπεται από το </a:t>
            </a:r>
            <a:r>
              <a:rPr lang="el-GR" sz="2400" b="1" dirty="0" err="1" smtClean="0">
                <a:solidFill>
                  <a:srgbClr val="C00000"/>
                </a:solidFill>
              </a:rPr>
              <a:t>Μετατρεπτικό</a:t>
            </a:r>
            <a:r>
              <a:rPr lang="el-GR" sz="2400" b="1" dirty="0" smtClean="0">
                <a:solidFill>
                  <a:srgbClr val="C00000"/>
                </a:solidFill>
              </a:rPr>
              <a:t> Ένζυμο της </a:t>
            </a:r>
            <a:r>
              <a:rPr lang="el-GR" sz="2400" b="1" dirty="0" err="1" smtClean="0">
                <a:solidFill>
                  <a:srgbClr val="C00000"/>
                </a:solidFill>
              </a:rPr>
              <a:t>Αγγειοτενσίνης</a:t>
            </a:r>
            <a:r>
              <a:rPr lang="el-GR" sz="2400" dirty="0" smtClean="0"/>
              <a:t> (</a:t>
            </a:r>
            <a:r>
              <a:rPr lang="en-US" sz="2400" dirty="0" smtClean="0"/>
              <a:t>ACE) </a:t>
            </a:r>
            <a:r>
              <a:rPr lang="el-GR" sz="2400" dirty="0" smtClean="0"/>
              <a:t>στους πνεύμονες στο </a:t>
            </a:r>
            <a:r>
              <a:rPr lang="el-GR" sz="2400" dirty="0" err="1" smtClean="0"/>
              <a:t>οκταπεπτίδιο</a:t>
            </a:r>
            <a:r>
              <a:rPr lang="el-GR" sz="2400" dirty="0" smtClean="0"/>
              <a:t> </a:t>
            </a:r>
            <a:r>
              <a:rPr lang="el-GR" sz="2400" dirty="0" err="1" smtClean="0">
                <a:solidFill>
                  <a:srgbClr val="C00000"/>
                </a:solidFill>
              </a:rPr>
              <a:t>αγγειοτενσίνη</a:t>
            </a:r>
            <a:r>
              <a:rPr lang="el-GR" sz="2400" dirty="0" smtClean="0">
                <a:solidFill>
                  <a:srgbClr val="C00000"/>
                </a:solidFill>
              </a:rPr>
              <a:t> ΙΙ </a:t>
            </a:r>
            <a:r>
              <a:rPr lang="el-GR" sz="2400" dirty="0" smtClean="0"/>
              <a:t>(ΑΙΙ).   </a:t>
            </a:r>
          </a:p>
          <a:p>
            <a:endParaRPr lang="el-GR" sz="2400" dirty="0" smtClean="0"/>
          </a:p>
          <a:p>
            <a:r>
              <a:rPr lang="el-GR" sz="2400" dirty="0" smtClean="0"/>
              <a:t>ΟΙ </a:t>
            </a:r>
            <a:r>
              <a:rPr lang="el-GR" sz="2400" dirty="0" smtClean="0">
                <a:solidFill>
                  <a:srgbClr val="C00000"/>
                </a:solidFill>
              </a:rPr>
              <a:t>ΑΙ &amp; ΑΙΙ διεγείρουν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C00000"/>
                </a:solidFill>
              </a:rPr>
              <a:t>την παραγωγή </a:t>
            </a:r>
            <a:r>
              <a:rPr lang="el-GR" sz="2400" dirty="0" err="1" smtClean="0">
                <a:solidFill>
                  <a:srgbClr val="C00000"/>
                </a:solidFill>
              </a:rPr>
              <a:t>αλδοστερόνης</a:t>
            </a:r>
            <a:r>
              <a:rPr lang="el-GR" sz="2400" dirty="0" smtClean="0"/>
              <a:t> από το </a:t>
            </a:r>
            <a:r>
              <a:rPr lang="el-GR" sz="2400" dirty="0" err="1" smtClean="0"/>
              <a:t>επινεφριδιακό</a:t>
            </a:r>
            <a:r>
              <a:rPr lang="el-GR" sz="2400" dirty="0" smtClean="0"/>
              <a:t> σπείραμα.</a:t>
            </a:r>
            <a:endParaRPr lang="el-G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>
                <a:solidFill>
                  <a:srgbClr val="C00000"/>
                </a:solidFill>
              </a:rPr>
              <a:t>Αλδοστερόνη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(4 από </a:t>
            </a:r>
            <a:r>
              <a:rPr lang="en-US" sz="4000" dirty="0" smtClean="0">
                <a:solidFill>
                  <a:srgbClr val="C00000"/>
                </a:solidFill>
              </a:rPr>
              <a:t>6</a:t>
            </a:r>
            <a:r>
              <a:rPr lang="el-GR" sz="4000" dirty="0" smtClean="0">
                <a:solidFill>
                  <a:srgbClr val="C00000"/>
                </a:solidFill>
              </a:rPr>
              <a:t>), 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το συνολικό σχήμα της δράσης της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46082" name="Picture 2" descr="C:\Users\PCPC\Documents\Google Drive\Lessons\ΤΕΙ - Clinical Chemistry II - Theory\Clinical chemistry - icons\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86722"/>
            <a:ext cx="7128792" cy="4593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Τα επινεφρίδια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αλδοστερόνη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(5 από </a:t>
            </a:r>
            <a:r>
              <a:rPr lang="en-US" sz="4000" dirty="0" smtClean="0">
                <a:solidFill>
                  <a:srgbClr val="C00000"/>
                </a:solidFill>
              </a:rPr>
              <a:t>6</a:t>
            </a:r>
            <a:r>
              <a:rPr lang="el-GR" sz="4000" dirty="0" smtClean="0">
                <a:solidFill>
                  <a:srgbClr val="C00000"/>
                </a:solidFill>
              </a:rPr>
              <a:t>), </a:t>
            </a:r>
            <a:r>
              <a:rPr lang="el-GR" dirty="0" smtClean="0">
                <a:solidFill>
                  <a:srgbClr val="C00000"/>
                </a:solidFill>
              </a:rPr>
              <a:t/>
            </a:r>
            <a:br>
              <a:rPr lang="el-GR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η μέτρηση της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916832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αλδοστερόνη</a:t>
            </a:r>
            <a:r>
              <a:rPr lang="el-GR" sz="2400" dirty="0" smtClean="0"/>
              <a:t> μετράται δύο φορές, χωριστά σε όρθια και ύπτια θέση. </a:t>
            </a:r>
          </a:p>
          <a:p>
            <a:endParaRPr lang="el-GR" sz="2400" dirty="0" smtClean="0"/>
          </a:p>
          <a:p>
            <a:r>
              <a:rPr lang="el-GR" sz="2400" dirty="0" smtClean="0"/>
              <a:t>Μετράται με </a:t>
            </a:r>
            <a:r>
              <a:rPr lang="en-US" sz="2400" dirty="0" smtClean="0"/>
              <a:t>CIA, RIA, EIA.</a:t>
            </a:r>
          </a:p>
          <a:p>
            <a:endParaRPr lang="en-US" sz="2400" dirty="0" smtClean="0"/>
          </a:p>
          <a:p>
            <a:r>
              <a:rPr lang="el-GR" sz="2400" dirty="0" smtClean="0"/>
              <a:t>Πριν την λήψη της απαιτείται </a:t>
            </a:r>
            <a:r>
              <a:rPr lang="el-GR" sz="2400" dirty="0" smtClean="0">
                <a:solidFill>
                  <a:srgbClr val="C00000"/>
                </a:solidFill>
              </a:rPr>
              <a:t>ειδική δίαιτα </a:t>
            </a:r>
            <a:r>
              <a:rPr lang="en-US" sz="2400" dirty="0" smtClean="0">
                <a:solidFill>
                  <a:srgbClr val="C00000"/>
                </a:solidFill>
              </a:rPr>
              <a:t>Na </a:t>
            </a:r>
            <a:r>
              <a:rPr lang="el-GR" sz="2400" dirty="0" smtClean="0"/>
              <a:t>και η αποφυγή φαρμάκων που επηρεάζουν την έκκρισή της. </a:t>
            </a:r>
          </a:p>
          <a:p>
            <a:endParaRPr lang="el-GR" sz="2400" dirty="0" smtClean="0"/>
          </a:p>
          <a:p>
            <a:r>
              <a:rPr lang="el-GR" sz="2400" dirty="0" smtClean="0"/>
              <a:t>Σε χαμηλή δίαιτα </a:t>
            </a:r>
            <a:r>
              <a:rPr lang="en-US" sz="2400" dirty="0" smtClean="0"/>
              <a:t>Na </a:t>
            </a:r>
            <a:r>
              <a:rPr lang="el-GR" sz="2400" dirty="0" smtClean="0"/>
              <a:t>παρατηρούνται </a:t>
            </a:r>
            <a:r>
              <a:rPr lang="el-GR" sz="2400" dirty="0" smtClean="0">
                <a:solidFill>
                  <a:srgbClr val="C00000"/>
                </a:solidFill>
              </a:rPr>
              <a:t>2 – 5 φορές μεγαλύτερες τιμές</a:t>
            </a:r>
            <a:r>
              <a:rPr lang="el-GR" sz="2400" dirty="0" smtClean="0"/>
              <a:t>.</a:t>
            </a: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αλδοστερόνη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(6 από 6), </a:t>
            </a:r>
            <a:r>
              <a:rPr lang="el-GR" dirty="0" smtClean="0">
                <a:solidFill>
                  <a:srgbClr val="C00000"/>
                </a:solidFill>
              </a:rPr>
              <a:t/>
            </a:r>
            <a:br>
              <a:rPr lang="el-GR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Τιμές αναφοράς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916832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Νεογέννητα</a:t>
            </a:r>
            <a:r>
              <a:rPr lang="en-US" sz="2400" dirty="0" smtClean="0"/>
              <a:t>: 5,0 – 60 </a:t>
            </a:r>
            <a:r>
              <a:rPr lang="en-US" sz="2400" dirty="0" err="1" smtClean="0"/>
              <a:t>ng</a:t>
            </a:r>
            <a:r>
              <a:rPr lang="en-US" sz="2400" dirty="0" smtClean="0"/>
              <a:t>/</a:t>
            </a:r>
            <a:r>
              <a:rPr lang="en-US" sz="2400" dirty="0" err="1" smtClean="0"/>
              <a:t>dL</a:t>
            </a:r>
            <a:r>
              <a:rPr lang="en-US" sz="2400" dirty="0" smtClean="0"/>
              <a:t> </a:t>
            </a:r>
          </a:p>
          <a:p>
            <a:r>
              <a:rPr lang="el-GR" sz="2400" dirty="0" smtClean="0"/>
              <a:t>Παιδιά 1 – 12 μηνών</a:t>
            </a:r>
            <a:r>
              <a:rPr lang="en-US" sz="2400" dirty="0" smtClean="0"/>
              <a:t>: 1,0 – 160 </a:t>
            </a:r>
            <a:r>
              <a:rPr lang="en-US" sz="2400" dirty="0" err="1" smtClean="0"/>
              <a:t>ng</a:t>
            </a:r>
            <a:r>
              <a:rPr lang="en-US" sz="2400" dirty="0" smtClean="0"/>
              <a:t>/</a:t>
            </a:r>
            <a:r>
              <a:rPr lang="en-US" sz="2400" dirty="0" err="1" smtClean="0"/>
              <a:t>dL</a:t>
            </a:r>
            <a:endParaRPr lang="el-GR" sz="2400" dirty="0" smtClean="0"/>
          </a:p>
          <a:p>
            <a:r>
              <a:rPr lang="el-GR" sz="2400" dirty="0" smtClean="0"/>
              <a:t>Παιδιά 1 – 12 ετών</a:t>
            </a:r>
            <a:r>
              <a:rPr lang="en-US" sz="2400" dirty="0" smtClean="0"/>
              <a:t>: 2,0 – 70 </a:t>
            </a:r>
            <a:r>
              <a:rPr lang="en-US" sz="2400" dirty="0" err="1" smtClean="0"/>
              <a:t>ng</a:t>
            </a:r>
            <a:r>
              <a:rPr lang="en-US" sz="2400" dirty="0" smtClean="0"/>
              <a:t>/</a:t>
            </a:r>
            <a:r>
              <a:rPr lang="en-US" sz="2400" dirty="0" err="1" smtClean="0"/>
              <a:t>dL</a:t>
            </a:r>
            <a:endParaRPr lang="el-GR" sz="2400" dirty="0" smtClean="0"/>
          </a:p>
          <a:p>
            <a:r>
              <a:rPr lang="el-GR" sz="2400" dirty="0" smtClean="0"/>
              <a:t>Ενήλικες, όρθια θέση</a:t>
            </a:r>
            <a:r>
              <a:rPr lang="en-US" sz="2400" dirty="0" smtClean="0"/>
              <a:t>: 4,0 – 31,0 </a:t>
            </a:r>
            <a:r>
              <a:rPr lang="en-US" sz="2400" dirty="0" err="1" smtClean="0"/>
              <a:t>ng</a:t>
            </a:r>
            <a:r>
              <a:rPr lang="en-US" sz="2400" dirty="0" smtClean="0"/>
              <a:t>/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r>
              <a:rPr lang="el-GR" sz="2400" dirty="0" smtClean="0"/>
              <a:t>Ενήλικες, ύπτια θέση</a:t>
            </a:r>
            <a:r>
              <a:rPr lang="en-US" sz="2400" dirty="0" smtClean="0"/>
              <a:t>: 1,6 – 16,0 </a:t>
            </a:r>
            <a:r>
              <a:rPr lang="en-US" sz="2400" dirty="0" err="1" smtClean="0"/>
              <a:t>ng</a:t>
            </a:r>
            <a:r>
              <a:rPr lang="en-US" sz="2400" dirty="0" smtClean="0"/>
              <a:t>/</a:t>
            </a:r>
            <a:r>
              <a:rPr lang="en-US" sz="2400" dirty="0" err="1" smtClean="0"/>
              <a:t>dL</a:t>
            </a:r>
            <a:endParaRPr lang="el-GR" sz="2400" dirty="0" smtClean="0"/>
          </a:p>
          <a:p>
            <a:endParaRPr lang="el-GR" sz="2400" dirty="0" smtClean="0"/>
          </a:p>
          <a:p>
            <a:pPr>
              <a:spcAft>
                <a:spcPts val="1800"/>
              </a:spcAft>
            </a:pPr>
            <a:r>
              <a:rPr lang="el-GR" sz="2400" dirty="0" smtClean="0"/>
              <a:t>Η σχέση </a:t>
            </a:r>
            <a:r>
              <a:rPr lang="en-US" sz="2400" dirty="0" smtClean="0"/>
              <a:t>ALD </a:t>
            </a:r>
            <a:r>
              <a:rPr lang="el-GR" sz="2400" dirty="0" smtClean="0"/>
              <a:t>με την </a:t>
            </a:r>
            <a:r>
              <a:rPr lang="el-GR" sz="2400" dirty="0" err="1" smtClean="0"/>
              <a:t>ρενίνη</a:t>
            </a:r>
            <a:r>
              <a:rPr lang="el-GR" sz="2400" dirty="0" smtClean="0"/>
              <a:t> και την δραστικότητα της </a:t>
            </a:r>
            <a:r>
              <a:rPr lang="el-GR" sz="2400" dirty="0" err="1" smtClean="0"/>
              <a:t>ρενίνης</a:t>
            </a:r>
            <a:r>
              <a:rPr lang="el-GR" sz="2400" dirty="0" smtClean="0"/>
              <a:t> </a:t>
            </a:r>
            <a:r>
              <a:rPr lang="en-US" sz="2400" dirty="0" smtClean="0"/>
              <a:t>(PRA) </a:t>
            </a:r>
            <a:r>
              <a:rPr lang="el-GR" sz="2400" dirty="0" smtClean="0"/>
              <a:t>είναι </a:t>
            </a:r>
            <a:r>
              <a:rPr lang="el-GR" sz="2400" dirty="0" err="1" smtClean="0"/>
              <a:t>διαφοροδιαγνωστική</a:t>
            </a:r>
            <a:r>
              <a:rPr lang="el-GR" sz="2400" dirty="0" smtClean="0"/>
              <a:t> του </a:t>
            </a:r>
            <a:r>
              <a:rPr lang="el-GR" sz="2400" dirty="0" err="1" smtClean="0">
                <a:solidFill>
                  <a:srgbClr val="C00000"/>
                </a:solidFill>
              </a:rPr>
              <a:t>υπεραλδοστερινισμού</a:t>
            </a:r>
            <a:r>
              <a:rPr lang="el-GR" sz="2400" dirty="0" smtClean="0"/>
              <a:t>.</a:t>
            </a:r>
          </a:p>
          <a:p>
            <a:pPr indent="2667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400" dirty="0" err="1" smtClean="0"/>
              <a:t>Αλδοστερόνη</a:t>
            </a:r>
            <a:r>
              <a:rPr lang="el-GR" sz="2400" dirty="0" smtClean="0"/>
              <a:t>/</a:t>
            </a:r>
            <a:r>
              <a:rPr lang="el-GR" sz="2400" dirty="0" err="1" smtClean="0"/>
              <a:t>ρενίνη</a:t>
            </a:r>
            <a:r>
              <a:rPr lang="el-GR" sz="2400" dirty="0" smtClean="0"/>
              <a:t> &lt; 1,50</a:t>
            </a:r>
          </a:p>
          <a:p>
            <a:pPr indent="2667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400" dirty="0" err="1" smtClean="0"/>
              <a:t>Αλδοστερόνη</a:t>
            </a:r>
            <a:r>
              <a:rPr lang="el-GR" sz="2400" dirty="0" smtClean="0"/>
              <a:t>/</a:t>
            </a:r>
            <a:r>
              <a:rPr lang="en-US" sz="2400" dirty="0" smtClean="0"/>
              <a:t>PRA &lt; 25,0</a:t>
            </a:r>
            <a:endParaRPr lang="el-GR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err="1" smtClean="0">
                <a:solidFill>
                  <a:srgbClr val="C00000"/>
                </a:solidFill>
              </a:rPr>
              <a:t>Μετατρεπτικό</a:t>
            </a:r>
            <a:r>
              <a:rPr lang="el-GR" b="1" dirty="0" smtClean="0">
                <a:solidFill>
                  <a:srgbClr val="C00000"/>
                </a:solidFill>
              </a:rPr>
              <a:t> ένζυμο της </a:t>
            </a:r>
            <a:r>
              <a:rPr lang="el-GR" b="1" dirty="0" err="1" smtClean="0">
                <a:solidFill>
                  <a:srgbClr val="C00000"/>
                </a:solidFill>
              </a:rPr>
              <a:t>αγγειοτασίνης</a:t>
            </a:r>
            <a:r>
              <a:rPr lang="el-GR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</a:rPr>
              <a:t>ACE)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91683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</a:t>
            </a:r>
            <a:r>
              <a:rPr lang="el-GR" sz="2400" dirty="0" err="1" smtClean="0">
                <a:solidFill>
                  <a:srgbClr val="C00000"/>
                </a:solidFill>
              </a:rPr>
              <a:t>ιμές</a:t>
            </a:r>
            <a:r>
              <a:rPr lang="el-GR" sz="2400" dirty="0" smtClean="0">
                <a:solidFill>
                  <a:srgbClr val="C00000"/>
                </a:solidFill>
              </a:rPr>
              <a:t> αναφοράς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l-GR" sz="2400" dirty="0" smtClean="0"/>
              <a:t>≤ 2 ετών</a:t>
            </a:r>
            <a:r>
              <a:rPr lang="en-US" sz="2400" dirty="0" smtClean="0"/>
              <a:t>: 5,0 – </a:t>
            </a:r>
            <a:r>
              <a:rPr lang="el-GR" sz="2400" dirty="0" smtClean="0"/>
              <a:t>83</a:t>
            </a:r>
            <a:r>
              <a:rPr lang="en-US" sz="2400" dirty="0" smtClean="0"/>
              <a:t> U/L </a:t>
            </a:r>
          </a:p>
          <a:p>
            <a:r>
              <a:rPr lang="en-US" sz="2400" dirty="0" smtClean="0"/>
              <a:t>3 – 7 </a:t>
            </a:r>
            <a:r>
              <a:rPr lang="el-GR" sz="2400" dirty="0" smtClean="0"/>
              <a:t>ετών</a:t>
            </a:r>
            <a:r>
              <a:rPr lang="en-US" sz="2400" dirty="0" smtClean="0"/>
              <a:t>: 8 – 76 </a:t>
            </a:r>
            <a:endParaRPr lang="el-GR" sz="2400" dirty="0" smtClean="0"/>
          </a:p>
          <a:p>
            <a:r>
              <a:rPr lang="en-US" sz="2400" dirty="0" smtClean="0"/>
              <a:t>8 – 16: 6,0 – 89 </a:t>
            </a:r>
            <a:r>
              <a:rPr lang="en-US" sz="2400" dirty="0" err="1" smtClean="0"/>
              <a:t>ng</a:t>
            </a:r>
            <a:r>
              <a:rPr lang="en-US" sz="2400" dirty="0" smtClean="0"/>
              <a:t>/</a:t>
            </a:r>
            <a:r>
              <a:rPr lang="en-US" sz="2400" dirty="0" err="1" smtClean="0"/>
              <a:t>dL</a:t>
            </a:r>
            <a:endParaRPr lang="el-GR" sz="2400" dirty="0" smtClean="0"/>
          </a:p>
          <a:p>
            <a:r>
              <a:rPr lang="el-GR" sz="2400" dirty="0" smtClean="0"/>
              <a:t>Ενήλικες</a:t>
            </a:r>
            <a:r>
              <a:rPr lang="en-US" sz="2400" dirty="0" smtClean="0"/>
              <a:t>: </a:t>
            </a:r>
            <a:r>
              <a:rPr lang="el-GR" sz="2400" dirty="0" smtClean="0"/>
              <a:t>8,</a:t>
            </a:r>
            <a:r>
              <a:rPr lang="en-US" sz="2400" dirty="0" smtClean="0"/>
              <a:t>0 – </a:t>
            </a:r>
            <a:r>
              <a:rPr lang="el-GR" sz="2400" dirty="0" smtClean="0"/>
              <a:t>52</a:t>
            </a:r>
            <a:r>
              <a:rPr lang="en-US" sz="2400" dirty="0" smtClean="0"/>
              <a:t> </a:t>
            </a:r>
            <a:r>
              <a:rPr lang="en-US" sz="2400" dirty="0" err="1" smtClean="0"/>
              <a:t>ng</a:t>
            </a:r>
            <a:r>
              <a:rPr lang="en-US" sz="2400" dirty="0" smtClean="0"/>
              <a:t>/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r>
              <a:rPr lang="el-GR" sz="2400" dirty="0" smtClean="0"/>
              <a:t>Ενήλικες, ύπτια θέση</a:t>
            </a:r>
            <a:r>
              <a:rPr lang="en-US" sz="2400" dirty="0" smtClean="0"/>
              <a:t>: 1,6 – 16,0 </a:t>
            </a:r>
            <a:r>
              <a:rPr lang="en-US" sz="2400" dirty="0" err="1" smtClean="0"/>
              <a:t>ng</a:t>
            </a:r>
            <a:r>
              <a:rPr lang="en-US" sz="2400" dirty="0" smtClean="0"/>
              <a:t>/</a:t>
            </a:r>
            <a:r>
              <a:rPr lang="en-US" sz="2400" dirty="0" err="1" smtClean="0"/>
              <a:t>dL</a:t>
            </a:r>
            <a:endParaRPr lang="el-GR" sz="2400" dirty="0" smtClean="0"/>
          </a:p>
          <a:p>
            <a:endParaRPr lang="el-GR" sz="2400" dirty="0" smtClean="0"/>
          </a:p>
          <a:p>
            <a:pPr>
              <a:spcAft>
                <a:spcPts val="1800"/>
              </a:spcAft>
            </a:pPr>
            <a:r>
              <a:rPr lang="el-GR" sz="2400" dirty="0" smtClean="0"/>
              <a:t>Ο προσδιορισμός του ενζύμου (κινητική μέθοδος) γίνεται για την παρακολούθηση της </a:t>
            </a:r>
            <a:r>
              <a:rPr lang="el-GR" sz="2400" b="1" dirty="0" err="1" smtClean="0">
                <a:solidFill>
                  <a:srgbClr val="C00000"/>
                </a:solidFill>
              </a:rPr>
              <a:t>σαρκοείδωσης</a:t>
            </a:r>
            <a:r>
              <a:rPr lang="el-GR" sz="2400" dirty="0" smtClean="0"/>
              <a:t>, αυξάνει όμως και σε άλλες καταστάσεις.</a:t>
            </a:r>
            <a:endParaRPr lang="el-G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mtClean="0">
                <a:solidFill>
                  <a:srgbClr val="C00000"/>
                </a:solidFill>
              </a:rPr>
              <a:t>T</a:t>
            </a:r>
            <a:r>
              <a:rPr lang="el-GR" sz="4000" b="1" smtClean="0">
                <a:solidFill>
                  <a:srgbClr val="C00000"/>
                </a:solidFill>
              </a:rPr>
              <a:t>α ανδρογόνα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41277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δικτυωτή κυρίως και η λιγότερο η </a:t>
            </a:r>
            <a:r>
              <a:rPr lang="el-GR" sz="2400" dirty="0" err="1" smtClean="0"/>
              <a:t>δεσμώδης</a:t>
            </a:r>
            <a:r>
              <a:rPr lang="el-GR" sz="2400" dirty="0" smtClean="0"/>
              <a:t> ζώνη παράγουν τα ανδρογόνα </a:t>
            </a:r>
            <a:r>
              <a:rPr lang="el-GR" sz="2400" dirty="0" err="1" smtClean="0">
                <a:solidFill>
                  <a:srgbClr val="C00000"/>
                </a:solidFill>
              </a:rPr>
              <a:t>ανδροστενεδιόνη</a:t>
            </a:r>
            <a:r>
              <a:rPr lang="el-GR" sz="2400" dirty="0" smtClean="0">
                <a:solidFill>
                  <a:srgbClr val="C00000"/>
                </a:solidFill>
              </a:rPr>
              <a:t>, </a:t>
            </a:r>
            <a:r>
              <a:rPr lang="el-GR" sz="2400" dirty="0" err="1" smtClean="0">
                <a:solidFill>
                  <a:srgbClr val="C00000"/>
                </a:solidFill>
              </a:rPr>
              <a:t>δευδροεπτανδροστερόνη</a:t>
            </a:r>
            <a:r>
              <a:rPr lang="el-GR" sz="2400" dirty="0" smtClean="0">
                <a:solidFill>
                  <a:srgbClr val="C00000"/>
                </a:solidFill>
              </a:rPr>
              <a:t>.</a:t>
            </a:r>
          </a:p>
          <a:p>
            <a:endParaRPr lang="el-GR" sz="2400" dirty="0" smtClean="0">
              <a:solidFill>
                <a:srgbClr val="C00000"/>
              </a:solidFill>
            </a:endParaRPr>
          </a:p>
          <a:p>
            <a:r>
              <a:rPr lang="el-GR" sz="2400" dirty="0" smtClean="0"/>
              <a:t>Και τα δύο αυτά ανδρογόνα μετρώνται στην εξέταση της </a:t>
            </a:r>
            <a:r>
              <a:rPr lang="el-GR" sz="2400" dirty="0" err="1" smtClean="0"/>
              <a:t>τριχοφυίας</a:t>
            </a:r>
            <a:r>
              <a:rPr lang="el-GR" sz="2400" dirty="0" smtClean="0"/>
              <a:t>, της γονιμότητας.</a:t>
            </a:r>
            <a:endParaRPr lang="el-G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l-GR" b="1" dirty="0" smtClean="0">
                <a:solidFill>
                  <a:srgbClr val="C00000"/>
                </a:solidFill>
              </a:rPr>
              <a:t>α μεταβολικά μονοπάτια παραγωγής </a:t>
            </a:r>
            <a:r>
              <a:rPr lang="el-GR" b="1" dirty="0" err="1" smtClean="0">
                <a:solidFill>
                  <a:srgbClr val="C00000"/>
                </a:solidFill>
              </a:rPr>
              <a:t>κορτιζόλης</a:t>
            </a:r>
            <a:r>
              <a:rPr lang="el-GR" b="1" dirty="0" smtClean="0">
                <a:solidFill>
                  <a:srgbClr val="C00000"/>
                </a:solidFill>
              </a:rPr>
              <a:t>, </a:t>
            </a:r>
            <a:r>
              <a:rPr lang="el-GR" b="1" dirty="0" err="1" smtClean="0">
                <a:solidFill>
                  <a:srgbClr val="C00000"/>
                </a:solidFill>
              </a:rPr>
              <a:t>αλδοστερόνη</a:t>
            </a:r>
            <a:r>
              <a:rPr lang="el-GR" b="1" dirty="0" smtClean="0">
                <a:solidFill>
                  <a:srgbClr val="C00000"/>
                </a:solidFill>
              </a:rPr>
              <a:t> και </a:t>
            </a:r>
            <a:r>
              <a:rPr lang="el-GR" b="1" dirty="0" err="1" smtClean="0">
                <a:solidFill>
                  <a:srgbClr val="C00000"/>
                </a:solidFill>
              </a:rPr>
              <a:t>ανδροστενεδιόνης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60521"/>
            <a:ext cx="6696744" cy="473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παθήσεις των επινεφριδίων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διαταραχές της λειτουργίας των επινεφριδίων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39552" y="2204864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1778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400" dirty="0" smtClean="0"/>
              <a:t>Ανεπάρκεια των επινεφριδίων (νόσος του </a:t>
            </a:r>
            <a:r>
              <a:rPr lang="el-GR" sz="2400" dirty="0" err="1" smtClean="0">
                <a:solidFill>
                  <a:srgbClr val="C00000"/>
                </a:solidFill>
              </a:rPr>
              <a:t>Addison</a:t>
            </a:r>
            <a:r>
              <a:rPr lang="el-GR" sz="2400" dirty="0" smtClean="0"/>
              <a:t>)</a:t>
            </a:r>
          </a:p>
          <a:p>
            <a:pPr marL="266700" indent="-1778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400" dirty="0" smtClean="0"/>
              <a:t>Υπερδραστηριότητα των επινεφριδίων (σύνδρομο </a:t>
            </a:r>
            <a:r>
              <a:rPr lang="el-GR" sz="2400" dirty="0" err="1" smtClean="0">
                <a:solidFill>
                  <a:srgbClr val="C00000"/>
                </a:solidFill>
              </a:rPr>
              <a:t>Cushing</a:t>
            </a:r>
            <a:r>
              <a:rPr lang="el-GR" sz="2400" dirty="0" smtClean="0"/>
              <a:t>, πρωτοπαθής </a:t>
            </a:r>
            <a:r>
              <a:rPr lang="el-GR" sz="2400" dirty="0" err="1" smtClean="0"/>
              <a:t>αλδοστερονισμός</a:t>
            </a:r>
            <a:r>
              <a:rPr lang="el-GR" sz="2400" dirty="0" smtClean="0"/>
              <a:t>, </a:t>
            </a:r>
            <a:r>
              <a:rPr lang="el-GR" sz="2400" dirty="0" err="1" smtClean="0"/>
              <a:t>φαιοχρωμοκύττωμα</a:t>
            </a:r>
            <a:r>
              <a:rPr lang="el-GR" sz="2400" dirty="0" smtClean="0"/>
              <a:t>)</a:t>
            </a:r>
          </a:p>
          <a:p>
            <a:pPr marL="266700" indent="-1778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400" dirty="0" smtClean="0"/>
              <a:t>Όγκοι (καλοήθεις και κακοήθεις)</a:t>
            </a:r>
            <a:endParaRPr lang="el-GR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Το στρες</a:t>
            </a:r>
            <a:r>
              <a:rPr lang="en-US" b="1" dirty="0" smtClean="0">
                <a:solidFill>
                  <a:srgbClr val="C00000"/>
                </a:solidFill>
              </a:rPr>
              <a:t>: o </a:t>
            </a:r>
            <a:r>
              <a:rPr lang="el-GR" b="1" dirty="0" smtClean="0">
                <a:solidFill>
                  <a:srgbClr val="C00000"/>
                </a:solidFill>
              </a:rPr>
              <a:t>βασικός έλεγχος των επινεφριδίων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(1 </a:t>
            </a:r>
            <a:r>
              <a:rPr lang="el-GR" sz="4000" dirty="0" smtClean="0">
                <a:solidFill>
                  <a:srgbClr val="C00000"/>
                </a:solidFill>
              </a:rPr>
              <a:t>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77281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 στρες (ψυχοκοινωνική πίεση) επηρεάζει ακόμη και τους φαινομενικά πολύ ήρεμους ανθρώπους. </a:t>
            </a:r>
          </a:p>
          <a:p>
            <a:endParaRPr lang="el-GR" sz="2400" dirty="0" smtClean="0"/>
          </a:p>
          <a:p>
            <a:r>
              <a:rPr lang="el-GR" sz="2400" dirty="0" smtClean="0"/>
              <a:t>Μπορεί να είναι ψυχολογικό, οργανικό ή και τα δύο.</a:t>
            </a:r>
            <a:endParaRPr lang="en-US" sz="2400" dirty="0" smtClean="0"/>
          </a:p>
          <a:p>
            <a:pPr marL="266700" indent="-266700">
              <a:buFont typeface="Arial" pitchFamily="34" charset="0"/>
              <a:buChar char="•"/>
            </a:pPr>
            <a:endParaRPr lang="el-GR" sz="2400" dirty="0"/>
          </a:p>
        </p:txBody>
      </p:sp>
      <p:pic>
        <p:nvPicPr>
          <p:cNvPr id="6" name="Picture 2" descr="Αποτέλεσμα εικόνας για λαουρα ναργες στηθ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05064"/>
            <a:ext cx="3181350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Το στρες</a:t>
            </a:r>
            <a:r>
              <a:rPr lang="en-US" b="1" dirty="0" smtClean="0">
                <a:solidFill>
                  <a:srgbClr val="C00000"/>
                </a:solidFill>
              </a:rPr>
              <a:t>: o </a:t>
            </a:r>
            <a:r>
              <a:rPr lang="el-GR" b="1" dirty="0" smtClean="0">
                <a:solidFill>
                  <a:srgbClr val="C00000"/>
                </a:solidFill>
              </a:rPr>
              <a:t>βασικός έλεγχος των επινεφριδίων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2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772816"/>
            <a:ext cx="79208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l-GR" sz="2400" dirty="0" smtClean="0"/>
              <a:t>Το στρες ελέγχεται από το </a:t>
            </a:r>
            <a:r>
              <a:rPr lang="el-GR" sz="2400" dirty="0" smtClean="0">
                <a:solidFill>
                  <a:srgbClr val="C00000"/>
                </a:solidFill>
              </a:rPr>
              <a:t>συμπαθητικό νευρικό σύστημα </a:t>
            </a:r>
            <a:r>
              <a:rPr lang="el-GR" sz="2400" dirty="0" smtClean="0"/>
              <a:t>το οποίο προκαλεί</a:t>
            </a:r>
            <a:r>
              <a:rPr lang="en-US" sz="2400" dirty="0" smtClean="0"/>
              <a:t>:</a:t>
            </a:r>
          </a:p>
          <a:p>
            <a:pPr marL="266700" indent="-2667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T</a:t>
            </a:r>
            <a:r>
              <a:rPr lang="el-GR" sz="2400" dirty="0" smtClean="0"/>
              <a:t>ην παραγωγή </a:t>
            </a:r>
            <a:r>
              <a:rPr lang="el-GR" sz="2400" dirty="0" err="1" smtClean="0"/>
              <a:t>νοραδρεναλίνης</a:t>
            </a:r>
            <a:r>
              <a:rPr lang="el-GR" sz="2400" dirty="0" smtClean="0"/>
              <a:t> από διάφορες δομές και </a:t>
            </a:r>
            <a:r>
              <a:rPr lang="el-GR" sz="2400" dirty="0" smtClean="0">
                <a:solidFill>
                  <a:srgbClr val="C00000"/>
                </a:solidFill>
              </a:rPr>
              <a:t>αδρεναλίνης από τα επινεφρίδια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pPr marL="266700" indent="-2667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T</a:t>
            </a:r>
            <a:r>
              <a:rPr lang="el-GR" sz="2400" dirty="0" smtClean="0"/>
              <a:t>ην παραγωγή </a:t>
            </a:r>
            <a:r>
              <a:rPr lang="el-GR" sz="2400" dirty="0" err="1" smtClean="0">
                <a:solidFill>
                  <a:srgbClr val="C00000"/>
                </a:solidFill>
              </a:rPr>
              <a:t>κορτιζόλης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από τα επινεφρίδια.</a:t>
            </a:r>
            <a:endParaRPr lang="en-US" sz="2400" dirty="0" smtClean="0"/>
          </a:p>
          <a:p>
            <a:pPr marL="266700" indent="-266700">
              <a:buFont typeface="Arial" pitchFamily="34" charset="0"/>
              <a:buChar char="•"/>
            </a:pPr>
            <a:endParaRPr lang="el-G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Το στρες. Ο ρόλος της </a:t>
            </a:r>
            <a:r>
              <a:rPr lang="el-GR" b="1" dirty="0" err="1" smtClean="0">
                <a:solidFill>
                  <a:srgbClr val="C00000"/>
                </a:solidFill>
              </a:rPr>
              <a:t>κορτιζόλης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(3 από 5)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683568" y="1628800"/>
            <a:ext cx="79208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Αυξάνει τα καύσιμα του σώματος (</a:t>
            </a:r>
            <a:r>
              <a:rPr lang="el-GR" sz="2400" dirty="0" smtClean="0"/>
              <a:t>γλυκόζη αίματος και λιπαρά οξέα). Αυτό συμβαίνει μέσω της διάσπασης πρωτεϊνών το σάκχαρο του αίματος και την παραγωγή άλλων μεταβολικών καυσίμων, όπως τα λιπαρά οξέα. </a:t>
            </a:r>
          </a:p>
          <a:p>
            <a:pPr marL="266700" indent="-2667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Βοηθά την αδρεναλίνη να αυξήσει την αρτηριακή πίεση</a:t>
            </a:r>
            <a:r>
              <a:rPr lang="el-GR" sz="2400" dirty="0" smtClean="0"/>
              <a:t> και να βελτιώσει έτσι την φυσική κατάσταση.</a:t>
            </a:r>
          </a:p>
          <a:p>
            <a:pPr marL="266700" indent="-2667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Σταματά λειτουργίες του σώματος </a:t>
            </a:r>
            <a:r>
              <a:rPr lang="el-GR" sz="2400" dirty="0" smtClean="0"/>
              <a:t>όπως είναι η πέψη, αντιφλεγμονώδεις δράσεις, σεξουαλική δραστηριότητα και επούλωση των πληγών.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ενδοκρινείς αδένες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του σώματος μας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5" name="4 - Εικόνα" descr="C:\Users\MARIOS\Documents\ormones - eikones\23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7525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Το στρες. Ο ρόλος της </a:t>
            </a:r>
            <a:r>
              <a:rPr lang="el-GR" b="1" dirty="0" err="1" smtClean="0">
                <a:solidFill>
                  <a:srgbClr val="C00000"/>
                </a:solidFill>
              </a:rPr>
              <a:t>κορτιζόλης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(4 από 5)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755576" y="1628800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1. Η </a:t>
            </a:r>
            <a:r>
              <a:rPr lang="el-GR" sz="2400" dirty="0" err="1" smtClean="0"/>
              <a:t>κορτιζόλη</a:t>
            </a:r>
            <a:r>
              <a:rPr lang="el-GR" sz="2400" dirty="0" smtClean="0"/>
              <a:t> προκαλεί αρνητική </a:t>
            </a:r>
            <a:r>
              <a:rPr lang="el-GR" sz="2400" b="1" dirty="0" smtClean="0">
                <a:solidFill>
                  <a:srgbClr val="C00000"/>
                </a:solidFill>
              </a:rPr>
              <a:t>παλίνδρομη ανατροφοδότηση του εγκεφάλου</a:t>
            </a:r>
            <a:r>
              <a:rPr lang="el-GR" sz="2400" dirty="0" smtClean="0"/>
              <a:t>. </a:t>
            </a:r>
          </a:p>
          <a:p>
            <a:endParaRPr lang="el-GR" sz="2400" dirty="0" smtClean="0"/>
          </a:p>
          <a:p>
            <a:r>
              <a:rPr lang="el-GR" sz="2400" dirty="0" smtClean="0"/>
              <a:t>2. Η υψηλότερη πυκνότητα υποδοχέων </a:t>
            </a:r>
            <a:r>
              <a:rPr lang="el-GR" sz="2400" dirty="0" err="1" smtClean="0"/>
              <a:t>κορτιζόλης</a:t>
            </a:r>
            <a:r>
              <a:rPr lang="el-GR" sz="2400" dirty="0" smtClean="0"/>
              <a:t> εντοπίζεται στον ιππόκαμπο, την εγκεφαλική δομή για τη μάθηση και τη μνήμη</a:t>
            </a:r>
          </a:p>
          <a:p>
            <a:r>
              <a:rPr lang="el-GR" sz="2400" dirty="0" smtClean="0"/>
              <a:t>Η </a:t>
            </a:r>
            <a:r>
              <a:rPr lang="el-GR" sz="2400" dirty="0" err="1" smtClean="0"/>
              <a:t>κορτιζόλη</a:t>
            </a:r>
            <a:r>
              <a:rPr lang="el-GR" sz="2400" dirty="0" smtClean="0"/>
              <a:t> δρα και στην αμυγδαλή, στην οποία διενεργείται η διεργασία του φόβου και του άγχους. </a:t>
            </a:r>
          </a:p>
          <a:p>
            <a:endParaRPr lang="el-GR" sz="20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Το στρες. Ο ρόλος της </a:t>
            </a:r>
            <a:r>
              <a:rPr lang="el-GR" b="1" dirty="0" err="1" smtClean="0">
                <a:solidFill>
                  <a:srgbClr val="C00000"/>
                </a:solidFill>
              </a:rPr>
              <a:t>κορτιζόλης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(5 από 5)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755576" y="162880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3. Το τελικό αποτέλεσμα είναι η ενεργοποίηση της αμυγδαλής (για να επιτραπεί η εκμάθηση της πληροφορίας σχετικά με το φόβο) και η </a:t>
            </a:r>
            <a:r>
              <a:rPr lang="el-GR" sz="2400" dirty="0" smtClean="0">
                <a:solidFill>
                  <a:srgbClr val="C00000"/>
                </a:solidFill>
              </a:rPr>
              <a:t>απενεργοποίηση του </a:t>
            </a:r>
            <a:r>
              <a:rPr lang="el-GR" sz="2400" dirty="0" err="1" smtClean="0">
                <a:solidFill>
                  <a:srgbClr val="C00000"/>
                </a:solidFill>
              </a:rPr>
              <a:t>ιπποκάμπου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(για να εξασφαλισθεί ότι δε θα καταναλωθεί άδικα ενέργεια σε πιο πολύπλοκες αλλά περιττές διαστάσεις της μάθησης).</a:t>
            </a:r>
          </a:p>
          <a:p>
            <a:endParaRPr lang="el-GR" sz="2400" dirty="0" smtClean="0"/>
          </a:p>
          <a:p>
            <a:r>
              <a:rPr lang="el-GR" sz="2400" dirty="0" smtClean="0"/>
              <a:t>4. Η </a:t>
            </a:r>
            <a:r>
              <a:rPr lang="el-GR" sz="2400" dirty="0" err="1" smtClean="0"/>
              <a:t>κορτιζόλη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C00000"/>
                </a:solidFill>
              </a:rPr>
              <a:t>γενικά προκαλεί την εγκεφαλική εστίαση στο έργο</a:t>
            </a:r>
            <a:r>
              <a:rPr lang="el-GR" sz="2400" dirty="0" smtClean="0"/>
              <a:t>. </a:t>
            </a:r>
            <a:endParaRPr lang="el-GR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νόσος </a:t>
            </a:r>
            <a:r>
              <a:rPr lang="en-US" sz="4000" b="1" dirty="0" smtClean="0">
                <a:solidFill>
                  <a:srgbClr val="C00000"/>
                </a:solidFill>
              </a:rPr>
              <a:t>Cushing 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1 από 7)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32</a:t>
            </a:fld>
            <a:endParaRPr lang="el-GR"/>
          </a:p>
        </p:txBody>
      </p:sp>
      <p:pic>
        <p:nvPicPr>
          <p:cNvPr id="30722" name="Picture 2" descr="Σύνδρομο Cush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600400" cy="3504389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467544" y="1700808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Οφείλεται στην αυξημένη παραγωγή </a:t>
            </a:r>
            <a:r>
              <a:rPr lang="el-GR" sz="2400" dirty="0" err="1" smtClean="0"/>
              <a:t>κορτιζόλης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r>
              <a:rPr lang="el-GR" sz="2400" dirty="0" smtClean="0"/>
              <a:t>Προκαλεί γενική απαρίθμηση του μεταβολισμού του οργανισμού και αλλοίωσης της μορφής του σώματος και του προσώπου.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788024" y="5085184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http://www.triklopodia.gr/afxisi-varous-diavitis-ipertasi-ke-efkoli-koposi-endechete-na-sindeonte-noso-sindromo-cushing-cushings-syndrome/</a:t>
            </a:r>
            <a:endParaRPr lang="el-GR" sz="10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νόσος </a:t>
            </a:r>
            <a:r>
              <a:rPr lang="en-US" sz="4000" b="1" dirty="0" smtClean="0">
                <a:solidFill>
                  <a:srgbClr val="C00000"/>
                </a:solidFill>
              </a:rPr>
              <a:t>Cushing </a:t>
            </a:r>
            <a:r>
              <a:rPr lang="en-US" sz="3600" dirty="0" smtClean="0">
                <a:solidFill>
                  <a:srgbClr val="C00000"/>
                </a:solidFill>
              </a:rPr>
              <a:t>(</a:t>
            </a:r>
            <a:r>
              <a:rPr lang="el-GR" sz="3600" dirty="0" smtClean="0">
                <a:solidFill>
                  <a:srgbClr val="C00000"/>
                </a:solidFill>
              </a:rPr>
              <a:t>2 από 7)</a:t>
            </a:r>
            <a:endParaRPr lang="el-GR" sz="36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683568" y="1484784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αύξηση της μπορεί να οφείλεται στην </a:t>
            </a:r>
            <a:r>
              <a:rPr lang="en-US" sz="2400" dirty="0" smtClean="0"/>
              <a:t>ACTH (ACTH </a:t>
            </a:r>
            <a:r>
              <a:rPr lang="el-GR" sz="2400" dirty="0" smtClean="0"/>
              <a:t>εξαρτώμενο </a:t>
            </a:r>
            <a:r>
              <a:rPr lang="en-US" sz="2400" dirty="0" smtClean="0"/>
              <a:t>Cushing) </a:t>
            </a:r>
            <a:r>
              <a:rPr lang="el-GR" sz="2400" dirty="0" smtClean="0"/>
              <a:t>ή όχι.</a:t>
            </a:r>
          </a:p>
          <a:p>
            <a:endParaRPr lang="el-GR" sz="2400" dirty="0" smtClean="0"/>
          </a:p>
          <a:p>
            <a:r>
              <a:rPr lang="el-GR" sz="2400" dirty="0" smtClean="0"/>
              <a:t>Η αύξηση της </a:t>
            </a:r>
            <a:r>
              <a:rPr lang="el-GR" sz="2400" dirty="0" err="1" smtClean="0"/>
              <a:t>κορτιζόλης</a:t>
            </a:r>
            <a:r>
              <a:rPr lang="el-GR" sz="2400" dirty="0" smtClean="0"/>
              <a:t> μπορεί να οφείλεται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/>
              <a:t>Σε </a:t>
            </a:r>
            <a:r>
              <a:rPr lang="el-GR" sz="2400" dirty="0" err="1" smtClean="0">
                <a:solidFill>
                  <a:srgbClr val="C00000"/>
                </a:solidFill>
              </a:rPr>
              <a:t>ιατρογενείς</a:t>
            </a:r>
            <a:r>
              <a:rPr lang="el-GR" sz="2400" dirty="0" smtClean="0">
                <a:solidFill>
                  <a:srgbClr val="C00000"/>
                </a:solidFill>
              </a:rPr>
              <a:t> αιτίες </a:t>
            </a:r>
            <a:r>
              <a:rPr lang="el-GR" sz="2400" dirty="0" smtClean="0"/>
              <a:t>π.χ. </a:t>
            </a:r>
            <a:r>
              <a:rPr lang="el-GR" sz="2400" dirty="0" err="1" smtClean="0"/>
              <a:t>υδροκορτιζόνη</a:t>
            </a:r>
            <a:r>
              <a:rPr lang="el-GR" sz="2400" dirty="0" smtClean="0"/>
              <a:t>, </a:t>
            </a:r>
            <a:r>
              <a:rPr lang="el-GR" sz="2400" dirty="0" err="1" smtClean="0"/>
              <a:t>πρεντισολόνη</a:t>
            </a:r>
            <a:r>
              <a:rPr lang="el-GR" sz="2400" dirty="0" smtClean="0"/>
              <a:t>, </a:t>
            </a:r>
            <a:r>
              <a:rPr lang="el-GR" sz="2400" dirty="0" err="1" smtClean="0"/>
              <a:t>δεξαμεθαζόνη</a:t>
            </a:r>
            <a:r>
              <a:rPr lang="el-GR" sz="2400" dirty="0" smtClean="0"/>
              <a:t>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/>
              <a:t>Σε όγκους που εκκρίνουν </a:t>
            </a:r>
            <a:r>
              <a:rPr lang="el-GR" sz="2400" dirty="0" smtClean="0">
                <a:solidFill>
                  <a:srgbClr val="C00000"/>
                </a:solidFill>
              </a:rPr>
              <a:t>είτε </a:t>
            </a:r>
            <a:r>
              <a:rPr lang="en-US" sz="2400" dirty="0" smtClean="0">
                <a:solidFill>
                  <a:srgbClr val="C00000"/>
                </a:solidFill>
              </a:rPr>
              <a:t>ACTH </a:t>
            </a:r>
            <a:r>
              <a:rPr lang="el-GR" sz="2400" dirty="0" smtClean="0">
                <a:solidFill>
                  <a:srgbClr val="C00000"/>
                </a:solidFill>
              </a:rPr>
              <a:t>είτε </a:t>
            </a:r>
            <a:r>
              <a:rPr lang="el-GR" sz="2400" dirty="0" err="1" smtClean="0">
                <a:solidFill>
                  <a:srgbClr val="C00000"/>
                </a:solidFill>
              </a:rPr>
              <a:t>κορτιζόλη</a:t>
            </a:r>
            <a:r>
              <a:rPr lang="el-GR" sz="2400" dirty="0" smtClean="0">
                <a:solidFill>
                  <a:srgbClr val="C00000"/>
                </a:solidFill>
              </a:rPr>
              <a:t>. 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723900" lvl="1" indent="-266700">
              <a:buFont typeface="Courier New" pitchFamily="49" charset="0"/>
              <a:buChar char="o"/>
            </a:pPr>
            <a:r>
              <a:rPr lang="el-GR" sz="2400" dirty="0" smtClean="0"/>
              <a:t>Το 70% των αιτιών οφείλονται σε υποφυσιακό αδένωμα που εκκρίνει </a:t>
            </a:r>
            <a:r>
              <a:rPr lang="en-US" sz="2400" dirty="0" smtClean="0"/>
              <a:t>ACTH (</a:t>
            </a:r>
            <a:r>
              <a:rPr lang="el-GR" sz="2400" dirty="0" smtClean="0"/>
              <a:t>ονομάζεται σύνδρομο </a:t>
            </a:r>
            <a:r>
              <a:rPr lang="en-US" sz="2400" dirty="0" smtClean="0"/>
              <a:t>Cushing).</a:t>
            </a:r>
          </a:p>
          <a:p>
            <a:pPr marL="723900" lvl="1" indent="-266700">
              <a:buFont typeface="Courier New" pitchFamily="49" charset="0"/>
              <a:buChar char="o"/>
            </a:pPr>
            <a:r>
              <a:rPr lang="el-GR" sz="2400" dirty="0" smtClean="0"/>
              <a:t>Σε </a:t>
            </a:r>
            <a:r>
              <a:rPr lang="el-GR" sz="2400" dirty="0" smtClean="0">
                <a:solidFill>
                  <a:srgbClr val="C00000"/>
                </a:solidFill>
              </a:rPr>
              <a:t>έκτοπη έκκριση </a:t>
            </a:r>
            <a:r>
              <a:rPr lang="en-US" sz="2400" dirty="0" smtClean="0">
                <a:solidFill>
                  <a:srgbClr val="C00000"/>
                </a:solidFill>
              </a:rPr>
              <a:t>ACTH </a:t>
            </a:r>
            <a:r>
              <a:rPr lang="en-US" sz="2400" dirty="0" smtClean="0"/>
              <a:t>(</a:t>
            </a:r>
            <a:r>
              <a:rPr lang="el-GR" sz="2400" dirty="0" smtClean="0"/>
              <a:t>συχνά από μικρό κυτταρικό καρκίνωμα στους βρόγχους ή καρκινοειδή όγκο).</a:t>
            </a:r>
            <a:endParaRPr lang="en-US" sz="2400" dirty="0" smtClean="0"/>
          </a:p>
          <a:p>
            <a:endParaRPr lang="el-GR" sz="2400" dirty="0" smtClean="0"/>
          </a:p>
          <a:p>
            <a:endParaRPr lang="en-US" sz="2400" dirty="0" smtClean="0"/>
          </a:p>
          <a:p>
            <a:endParaRPr lang="el-GR" sz="24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νόσος </a:t>
            </a:r>
            <a:r>
              <a:rPr lang="en-US" b="1" dirty="0" smtClean="0">
                <a:solidFill>
                  <a:srgbClr val="C00000"/>
                </a:solidFill>
              </a:rPr>
              <a:t>Cushing, </a:t>
            </a:r>
            <a:r>
              <a:rPr lang="el-GR" b="1" dirty="0" smtClean="0">
                <a:solidFill>
                  <a:srgbClr val="C00000"/>
                </a:solidFill>
              </a:rPr>
              <a:t>τα αίτια της αυξημένης </a:t>
            </a:r>
            <a:r>
              <a:rPr lang="el-GR" b="1" dirty="0" err="1" smtClean="0">
                <a:solidFill>
                  <a:srgbClr val="C00000"/>
                </a:solidFill>
              </a:rPr>
              <a:t>κορτιζόλης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3 από 7)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34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334870" cy="46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Νόσος </a:t>
            </a:r>
            <a:r>
              <a:rPr lang="en-US" b="1" dirty="0" smtClean="0">
                <a:solidFill>
                  <a:srgbClr val="C00000"/>
                </a:solidFill>
              </a:rPr>
              <a:t>Cushing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4 από 7)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Τα συμπτώματα της νόσου 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35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187624" y="1700808"/>
          <a:ext cx="6840761" cy="3962400"/>
        </p:xfrm>
        <a:graphic>
          <a:graphicData uri="http://schemas.openxmlformats.org/drawingml/2006/table">
            <a:tbl>
              <a:tblPr/>
              <a:tblGrid>
                <a:gridCol w="5040560"/>
                <a:gridCol w="1800201"/>
              </a:tblGrid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Calibri"/>
                          <a:ea typeface="Calibri"/>
                          <a:cs typeface="Times New Roman"/>
                        </a:rPr>
                        <a:t>ΣΥΜΠΤΩΜΑΤΑ / ΣΗΜΕΙΑ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latin typeface="Calibri"/>
                          <a:ea typeface="Calibri"/>
                          <a:cs typeface="Times New Roman"/>
                        </a:rPr>
                        <a:t>ΣΥΧΝΟΤΗΤΑ (%)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-Παχυσαρκία ή πρόσληψη βάρους (&gt; 115% του ιδανικού σωματικού βάρους)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-Λεπτό δέρμα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l-GR" sz="1200" dirty="0" err="1">
                          <a:latin typeface="Calibri"/>
                          <a:ea typeface="Calibri"/>
                          <a:cs typeface="Times New Roman"/>
                        </a:rPr>
                        <a:t>Πανσεληνοειδές</a:t>
                      </a: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 προσωπείο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-Υπέρταση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-Πορφυρές ραβδώσεις δέρματος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-Υπερτρίχωση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-Διαταραγμένη ανοχή γλυκόζης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-Ανικανότητα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-Διαταραχές καταμήνιου κύκλου (συνήθως αμηνόρροια)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-Πληθώρα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-Κεντρική μυϊκή αδυναμία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-Κεντρική παχυσαρκία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-Ακμή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-Μώλωπες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-Πνευματικές μεταβολές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-Οστεοπόρωση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-Οίδημα κάτω άκρων 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-Αυξημένη εναπόθεση χρωστικής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l-GR" sz="1200" dirty="0" err="1">
                          <a:latin typeface="Calibri"/>
                          <a:ea typeface="Calibri"/>
                          <a:cs typeface="Times New Roman"/>
                        </a:rPr>
                        <a:t>Υποκαλιαιμική</a:t>
                      </a: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200" dirty="0" err="1">
                          <a:latin typeface="Calibri"/>
                          <a:ea typeface="Calibri"/>
                          <a:cs typeface="Times New Roman"/>
                        </a:rPr>
                        <a:t>αλκάλωση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-Σακχαρώδης διαβήτης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Νόσος </a:t>
            </a:r>
            <a:r>
              <a:rPr lang="en-US" b="1" dirty="0" smtClean="0">
                <a:solidFill>
                  <a:srgbClr val="C00000"/>
                </a:solidFill>
              </a:rPr>
              <a:t>Cushing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8 από 7)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Τα συμπτώματα της νόσου 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36</a:t>
            </a:fld>
            <a:endParaRPr lang="el-GR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395836" cy="498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 </a:t>
            </a:r>
            <a:br>
              <a:rPr lang="el-GR" dirty="0" smtClean="0"/>
            </a:br>
            <a:r>
              <a:rPr lang="el-GR" b="1" dirty="0" smtClean="0">
                <a:solidFill>
                  <a:srgbClr val="C00000"/>
                </a:solidFill>
              </a:rPr>
              <a:t>Νόσος </a:t>
            </a:r>
            <a:r>
              <a:rPr lang="en-US" b="1" dirty="0" smtClean="0">
                <a:solidFill>
                  <a:srgbClr val="C00000"/>
                </a:solidFill>
              </a:rPr>
              <a:t>Cushing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9 από 7)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Τα συμπτώματα της νόσου 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/>
          </a:p>
        </p:txBody>
      </p:sp>
      <p:pic>
        <p:nvPicPr>
          <p:cNvPr id="5" name="4 - Εικόνα" descr="C:\Users\MARIOS\Documents\ormones - eikones\29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0486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επινεφριδιακή</a:t>
            </a:r>
            <a:r>
              <a:rPr lang="el-GR" b="1" dirty="0" smtClean="0">
                <a:solidFill>
                  <a:srgbClr val="C00000"/>
                </a:solidFill>
              </a:rPr>
              <a:t> υπολειτουργία (νόσος </a:t>
            </a:r>
            <a:r>
              <a:rPr lang="en-US" b="1" dirty="0" smtClean="0">
                <a:solidFill>
                  <a:srgbClr val="C00000"/>
                </a:solidFill>
              </a:rPr>
              <a:t>Addison)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(1</a:t>
            </a:r>
            <a:r>
              <a:rPr lang="el-GR" sz="4000" dirty="0" smtClean="0">
                <a:solidFill>
                  <a:srgbClr val="C00000"/>
                </a:solidFill>
              </a:rPr>
              <a:t> 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83568" y="1484784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Μπορεί να είναι </a:t>
            </a:r>
            <a:r>
              <a:rPr lang="el-GR" sz="2400" dirty="0" smtClean="0">
                <a:solidFill>
                  <a:srgbClr val="C00000"/>
                </a:solidFill>
              </a:rPr>
              <a:t>πρωτοπαθής </a:t>
            </a:r>
            <a:r>
              <a:rPr lang="el-GR" sz="2400" dirty="0" smtClean="0"/>
              <a:t>π.χ. καταστροφή του αδένα λόγω φυματίωσης ή </a:t>
            </a:r>
            <a:r>
              <a:rPr lang="el-GR" sz="2400" dirty="0" err="1" smtClean="0"/>
              <a:t>αυτοάνοσης</a:t>
            </a:r>
            <a:r>
              <a:rPr lang="el-GR" sz="2400" dirty="0" smtClean="0"/>
              <a:t> ασθένειας) ή </a:t>
            </a:r>
            <a:r>
              <a:rPr lang="el-GR" sz="2400" dirty="0" smtClean="0">
                <a:solidFill>
                  <a:srgbClr val="C00000"/>
                </a:solidFill>
              </a:rPr>
              <a:t>δευτεροπαθής</a:t>
            </a:r>
            <a:r>
              <a:rPr lang="el-GR" sz="2400" dirty="0" smtClean="0"/>
              <a:t> (π.χ. </a:t>
            </a:r>
            <a:r>
              <a:rPr lang="el-GR" sz="2400" dirty="0" err="1" smtClean="0"/>
              <a:t>υποθαλαμική</a:t>
            </a:r>
            <a:r>
              <a:rPr lang="el-GR" sz="2400" dirty="0" smtClean="0"/>
              <a:t> ή υποφυσιακή ασθένεια που οδηγεί σε ανεπάρκεια </a:t>
            </a:r>
            <a:r>
              <a:rPr lang="en-US" sz="2400" dirty="0" smtClean="0"/>
              <a:t>ACTH </a:t>
            </a:r>
            <a:r>
              <a:rPr lang="el-GR" sz="2400" dirty="0" smtClean="0"/>
              <a:t>ή μετά από μακροπρόθεσμη θεραπεία με στεροειδή). </a:t>
            </a:r>
          </a:p>
          <a:p>
            <a:endParaRPr lang="el-GR" sz="2400" dirty="0"/>
          </a:p>
          <a:p>
            <a:r>
              <a:rPr lang="el-GR" sz="2400" dirty="0" smtClean="0"/>
              <a:t>Τα συμπτώματα είναι </a:t>
            </a:r>
            <a:r>
              <a:rPr lang="el-GR" sz="2400" dirty="0" smtClean="0">
                <a:solidFill>
                  <a:srgbClr val="C00000"/>
                </a:solidFill>
              </a:rPr>
              <a:t>βαρύτερα στην πρωτοπαθή νόσο </a:t>
            </a:r>
            <a:r>
              <a:rPr lang="el-GR" sz="2400" dirty="0" smtClean="0"/>
              <a:t>του </a:t>
            </a:r>
            <a:r>
              <a:rPr lang="en-US" sz="2400" dirty="0" smtClean="0"/>
              <a:t>Addison. </a:t>
            </a:r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επινεφριδιακή</a:t>
            </a:r>
            <a:r>
              <a:rPr lang="el-GR" b="1" dirty="0" smtClean="0">
                <a:solidFill>
                  <a:srgbClr val="C00000"/>
                </a:solidFill>
              </a:rPr>
              <a:t> υπολειτουργία (νόσος </a:t>
            </a:r>
            <a:r>
              <a:rPr lang="en-US" b="1" dirty="0" smtClean="0">
                <a:solidFill>
                  <a:srgbClr val="C00000"/>
                </a:solidFill>
              </a:rPr>
              <a:t>Addison)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(2</a:t>
            </a:r>
            <a:r>
              <a:rPr lang="el-GR" sz="4000" dirty="0" smtClean="0">
                <a:solidFill>
                  <a:srgbClr val="C00000"/>
                </a:solidFill>
              </a:rPr>
              <a:t> 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83568" y="1628800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Στην </a:t>
            </a:r>
            <a:r>
              <a:rPr lang="el-GR" sz="2400" dirty="0" smtClean="0">
                <a:solidFill>
                  <a:srgbClr val="C00000"/>
                </a:solidFill>
              </a:rPr>
              <a:t>πρωτοπαθή</a:t>
            </a:r>
            <a:r>
              <a:rPr lang="el-GR" sz="2400" dirty="0" smtClean="0"/>
              <a:t> νόσο του </a:t>
            </a:r>
            <a:r>
              <a:rPr lang="en-US" sz="2400" dirty="0" smtClean="0"/>
              <a:t>Addison </a:t>
            </a:r>
            <a:r>
              <a:rPr lang="el-GR" sz="2400" dirty="0" smtClean="0"/>
              <a:t>οι ασθενείς παρουσιάζουν λήθαργο, αδυναμία, ναυτία και απώλεια βάρους. Είναι τυπικά υπερτασικοί με χαρακτηριστική </a:t>
            </a:r>
            <a:r>
              <a:rPr lang="el-GR" sz="2400" dirty="0" err="1" smtClean="0"/>
              <a:t>υπέρχρωση</a:t>
            </a:r>
            <a:r>
              <a:rPr lang="el-GR" sz="2400" dirty="0" smtClean="0"/>
              <a:t>, σημάδια και πτυχές στο δέρμα. Υπάρχει υπογλυκαιμία, </a:t>
            </a:r>
            <a:r>
              <a:rPr lang="el-GR" sz="2400" dirty="0" err="1" smtClean="0"/>
              <a:t>υπονατριαιμία</a:t>
            </a:r>
            <a:r>
              <a:rPr lang="el-GR" sz="2400" dirty="0" smtClean="0"/>
              <a:t>, </a:t>
            </a:r>
            <a:r>
              <a:rPr lang="el-GR" sz="2400" dirty="0" err="1" smtClean="0"/>
              <a:t>υπερκαλιαιμία</a:t>
            </a:r>
            <a:r>
              <a:rPr lang="el-GR" sz="2400" dirty="0" smtClean="0"/>
              <a:t>. </a:t>
            </a:r>
          </a:p>
          <a:p>
            <a:endParaRPr lang="el-GR" sz="2400" dirty="0"/>
          </a:p>
          <a:p>
            <a:r>
              <a:rPr lang="el-GR" sz="2400" dirty="0" smtClean="0"/>
              <a:t>Η νόσος είναι </a:t>
            </a:r>
            <a:r>
              <a:rPr lang="el-GR" sz="2400" dirty="0" smtClean="0">
                <a:solidFill>
                  <a:srgbClr val="C00000"/>
                </a:solidFill>
              </a:rPr>
              <a:t>επικίνδυνη για την ζωή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Τα επινεφρίδια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25602" name="Picture 2" descr="Αποτέλεσμα εικόνας για επινεφρίδι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5487809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επινεφριδιακή</a:t>
            </a:r>
            <a:r>
              <a:rPr lang="el-GR" b="1" dirty="0" smtClean="0">
                <a:solidFill>
                  <a:srgbClr val="C00000"/>
                </a:solidFill>
              </a:rPr>
              <a:t> υπολειτουργία (νόσος </a:t>
            </a:r>
            <a:r>
              <a:rPr lang="en-US" b="1" dirty="0" smtClean="0">
                <a:solidFill>
                  <a:srgbClr val="C00000"/>
                </a:solidFill>
              </a:rPr>
              <a:t>Addison)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3 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83568" y="1628800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Στην </a:t>
            </a:r>
            <a:r>
              <a:rPr lang="el-GR" sz="2400" dirty="0" smtClean="0">
                <a:solidFill>
                  <a:srgbClr val="C00000"/>
                </a:solidFill>
              </a:rPr>
              <a:t>δευτεροπαθή</a:t>
            </a:r>
            <a:r>
              <a:rPr lang="el-GR" sz="2400" dirty="0" smtClean="0"/>
              <a:t> νόσο του </a:t>
            </a:r>
            <a:r>
              <a:rPr lang="en-US" sz="2400" dirty="0" smtClean="0"/>
              <a:t>Addison </a:t>
            </a:r>
            <a:r>
              <a:rPr lang="el-GR" sz="2400" dirty="0" smtClean="0"/>
              <a:t>τα συμπτώματα είναι ηπιότερα αλλά αν είναι υποφυσιακής ή </a:t>
            </a:r>
            <a:r>
              <a:rPr lang="el-GR" sz="2400" dirty="0" err="1" smtClean="0"/>
              <a:t>υποθαλαμικής</a:t>
            </a:r>
            <a:r>
              <a:rPr lang="el-GR" sz="2400" dirty="0" smtClean="0"/>
              <a:t> αιτίας </a:t>
            </a:r>
            <a:r>
              <a:rPr lang="el-GR" sz="2400" dirty="0" smtClean="0">
                <a:solidFill>
                  <a:srgbClr val="C00000"/>
                </a:solidFill>
              </a:rPr>
              <a:t>συνδυάζεται με την έλλειψη και άλλων υποφυσιακών ορμονών</a:t>
            </a:r>
            <a:r>
              <a:rPr lang="el-GR" sz="2400" dirty="0" smtClean="0"/>
              <a:t>.</a:t>
            </a:r>
          </a:p>
          <a:p>
            <a:endParaRPr lang="el-GR" sz="2400" dirty="0"/>
          </a:p>
          <a:p>
            <a:r>
              <a:rPr lang="el-GR" sz="2400" dirty="0" smtClean="0"/>
              <a:t>Π.χ. ένας υποφυσιακός όγκος θα επηρεάσει τις ορμόνες αναπαραγωγής </a:t>
            </a:r>
            <a:r>
              <a:rPr lang="en-US" sz="2400" dirty="0" smtClean="0"/>
              <a:t>LH, FSH </a:t>
            </a:r>
            <a:r>
              <a:rPr lang="el-GR" sz="2400" dirty="0" smtClean="0"/>
              <a:t>και θα μειωθεί η λίμπιντο και η γονιμότητα.</a:t>
            </a:r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διάγνωση της νόσου </a:t>
            </a:r>
            <a:r>
              <a:rPr lang="en-US" b="1" dirty="0" smtClean="0">
                <a:solidFill>
                  <a:srgbClr val="C00000"/>
                </a:solidFill>
              </a:rPr>
              <a:t>Addison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 (1 </a:t>
            </a:r>
            <a:r>
              <a:rPr lang="el-GR" sz="4000" dirty="0" smtClean="0">
                <a:solidFill>
                  <a:srgbClr val="C00000"/>
                </a:solidFill>
              </a:rPr>
              <a:t>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39552" y="177281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Όπως σε όλες τις νόσους των επινεφριδίων μετράται η </a:t>
            </a:r>
            <a:r>
              <a:rPr lang="en-US" sz="2400" dirty="0" smtClean="0"/>
              <a:t>ACTH </a:t>
            </a:r>
            <a:r>
              <a:rPr lang="el-GR" sz="2400" dirty="0" smtClean="0"/>
              <a:t>και η </a:t>
            </a:r>
            <a:r>
              <a:rPr lang="el-GR" sz="2400" dirty="0" err="1" smtClean="0"/>
              <a:t>Κορτιζόλη</a:t>
            </a:r>
            <a:r>
              <a:rPr lang="el-GR" sz="2400" dirty="0" smtClean="0"/>
              <a:t>.  Χρησιμοποιείται όμως ευρέως και η δοκιμασία </a:t>
            </a:r>
            <a:r>
              <a:rPr lang="en-US" sz="2400" dirty="0" err="1" smtClean="0">
                <a:solidFill>
                  <a:srgbClr val="C00000"/>
                </a:solidFill>
              </a:rPr>
              <a:t>Synanthen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l-GR" sz="2400" dirty="0" smtClean="0"/>
              <a:t>Στη </a:t>
            </a:r>
            <a:r>
              <a:rPr lang="en-US" sz="2400" dirty="0" err="1" smtClean="0"/>
              <a:t>Synanthen</a:t>
            </a:r>
            <a:r>
              <a:rPr lang="en-US" sz="2400" dirty="0" smtClean="0"/>
              <a:t> </a:t>
            </a:r>
            <a:r>
              <a:rPr lang="el-GR" sz="2400" dirty="0" smtClean="0"/>
              <a:t>διεγείρεται ο </a:t>
            </a:r>
            <a:r>
              <a:rPr lang="el-GR" sz="2400" dirty="0" err="1" smtClean="0"/>
              <a:t>επινεφριδιακός</a:t>
            </a:r>
            <a:r>
              <a:rPr lang="el-GR" sz="2400" dirty="0" smtClean="0"/>
              <a:t> φλοιός με συνθετική </a:t>
            </a:r>
            <a:r>
              <a:rPr lang="en-US" sz="2400" dirty="0" smtClean="0"/>
              <a:t>ACTH</a:t>
            </a:r>
            <a:r>
              <a:rPr lang="el-GR" sz="2400" dirty="0" smtClean="0"/>
              <a:t> (</a:t>
            </a:r>
            <a:r>
              <a:rPr lang="en-US" sz="2400" dirty="0" err="1" smtClean="0"/>
              <a:t>synanthen</a:t>
            </a:r>
            <a:r>
              <a:rPr lang="en-US" sz="2400" dirty="0" smtClean="0"/>
              <a:t>) </a:t>
            </a:r>
            <a:r>
              <a:rPr lang="el-GR" sz="2400" dirty="0" smtClean="0"/>
              <a:t>και μετράται η </a:t>
            </a:r>
            <a:r>
              <a:rPr lang="el-GR" sz="2400" dirty="0" err="1" smtClean="0"/>
              <a:t>κορτιζόλη</a:t>
            </a:r>
            <a:r>
              <a:rPr lang="el-GR" sz="2400" dirty="0" smtClean="0"/>
              <a:t> σε διάφορους χρόνους. Αν η [</a:t>
            </a:r>
            <a:r>
              <a:rPr lang="el-GR" sz="2400" dirty="0" err="1" smtClean="0"/>
              <a:t>κορτιζόλης</a:t>
            </a:r>
            <a:r>
              <a:rPr lang="el-GR" sz="2400" dirty="0" smtClean="0"/>
              <a:t>] αυξηθεί τουλάχιστον στα </a:t>
            </a:r>
            <a:r>
              <a:rPr lang="el-GR" sz="2400" dirty="0" smtClean="0">
                <a:solidFill>
                  <a:srgbClr val="C00000"/>
                </a:solidFill>
              </a:rPr>
              <a:t>500 </a:t>
            </a:r>
            <a:r>
              <a:rPr lang="en-US" sz="2400" dirty="0" smtClean="0">
                <a:solidFill>
                  <a:srgbClr val="C00000"/>
                </a:solidFill>
              </a:rPr>
              <a:t>mol/L </a:t>
            </a:r>
            <a:r>
              <a:rPr lang="el-GR" sz="2400" dirty="0" smtClean="0"/>
              <a:t>(στα πρώτα 30 </a:t>
            </a:r>
            <a:r>
              <a:rPr lang="en-US" sz="2400" dirty="0" smtClean="0"/>
              <a:t>min) </a:t>
            </a:r>
            <a:r>
              <a:rPr lang="el-GR" sz="2400" dirty="0" smtClean="0">
                <a:solidFill>
                  <a:srgbClr val="C00000"/>
                </a:solidFill>
              </a:rPr>
              <a:t>αποκλείεται η πρωτοπαθή </a:t>
            </a:r>
            <a:r>
              <a:rPr lang="el-GR" sz="2400" dirty="0" err="1" smtClean="0">
                <a:solidFill>
                  <a:srgbClr val="C00000"/>
                </a:solidFill>
              </a:rPr>
              <a:t>επινεφριδιακή</a:t>
            </a:r>
            <a:r>
              <a:rPr lang="el-GR" sz="2400" dirty="0" smtClean="0">
                <a:solidFill>
                  <a:srgbClr val="C00000"/>
                </a:solidFill>
              </a:rPr>
              <a:t> ανεπάρκεια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διάγνωση της νόσου </a:t>
            </a:r>
            <a:r>
              <a:rPr lang="en-US" b="1" dirty="0" smtClean="0">
                <a:solidFill>
                  <a:srgbClr val="C00000"/>
                </a:solidFill>
              </a:rPr>
              <a:t>Addison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 (2 </a:t>
            </a:r>
            <a:r>
              <a:rPr lang="el-GR" sz="4000" dirty="0" smtClean="0">
                <a:solidFill>
                  <a:srgbClr val="C00000"/>
                </a:solidFill>
              </a:rPr>
              <a:t>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39552" y="1772816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 </a:t>
            </a:r>
            <a:r>
              <a:rPr lang="el-GR" sz="2400" dirty="0" smtClean="0"/>
              <a:t>εξέταση προαπαιτεί ο ασθενής να μην έχει συναισθηματικό άγχος, να μην λαμβάνουν </a:t>
            </a:r>
            <a:r>
              <a:rPr lang="el-GR" sz="2400" dirty="0" err="1" smtClean="0"/>
              <a:t>γλυκοκορτικοειδή</a:t>
            </a:r>
            <a:r>
              <a:rPr lang="el-GR" sz="2400" dirty="0" smtClean="0"/>
              <a:t> και να μην λαμβάνουν αντισυλληπτικά. </a:t>
            </a:r>
            <a:endParaRPr lang="en-US" sz="2400" dirty="0" smtClean="0"/>
          </a:p>
          <a:p>
            <a:endParaRPr lang="en-US" sz="2400" dirty="0"/>
          </a:p>
          <a:p>
            <a:r>
              <a:rPr lang="el-GR" sz="2400" dirty="0" smtClean="0"/>
              <a:t>Υπάρχει η μικρή (βραχεία) και η μεγάλη δοκιμασία. Στη μεγάλη δοκιμασία η μέτρηση [</a:t>
            </a:r>
            <a:r>
              <a:rPr lang="el-GR" sz="2400" dirty="0" err="1" smtClean="0"/>
              <a:t>κορτιζόλης</a:t>
            </a:r>
            <a:r>
              <a:rPr lang="el-GR" sz="2400" dirty="0" smtClean="0"/>
              <a:t>] γίνεται μετά από 5 – 8 ώρες.</a:t>
            </a:r>
            <a:endParaRPr lang="el-GR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Το </a:t>
            </a:r>
            <a:r>
              <a:rPr lang="el-GR" b="1" dirty="0" err="1" smtClean="0">
                <a:solidFill>
                  <a:srgbClr val="C00000"/>
                </a:solidFill>
              </a:rPr>
              <a:t>φαιοχρωμοκύτωμα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611560" y="1628800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Το </a:t>
            </a:r>
            <a:r>
              <a:rPr lang="el-GR" sz="2400" dirty="0" err="1" smtClean="0"/>
              <a:t>φαιοχρωμοκύττωμα</a:t>
            </a:r>
            <a:r>
              <a:rPr lang="el-GR" sz="2400" dirty="0" smtClean="0"/>
              <a:t>, είναι όγκος του μυελού των επινεφριδίων</a:t>
            </a:r>
            <a:r>
              <a:rPr lang="en-US" sz="2400" dirty="0" smtClean="0"/>
              <a:t> </a:t>
            </a:r>
            <a:r>
              <a:rPr lang="el-GR" sz="2400" dirty="0" smtClean="0"/>
              <a:t>που εμφανίζει πολλά και διαφορετικά συμπτώματα. </a:t>
            </a:r>
          </a:p>
          <a:p>
            <a:endParaRPr lang="el-GR" sz="2400" dirty="0" smtClean="0"/>
          </a:p>
          <a:p>
            <a:r>
              <a:rPr lang="el-GR" sz="2400" dirty="0" smtClean="0"/>
              <a:t>Είναι μία δυνητικά θανατηφόρος ασθένεια που περιγράφηκε για πρώτη φορά από τον </a:t>
            </a:r>
            <a:r>
              <a:rPr lang="el-GR" sz="2400" dirty="0" err="1" smtClean="0"/>
              <a:t>Frankel</a:t>
            </a:r>
            <a:r>
              <a:rPr lang="el-GR" sz="2400" dirty="0" smtClean="0"/>
              <a:t> το 1886, αφορά εξίσου και τα δύο φύλα, καθώς και όλες τις ηλικίες και είναι μεγαλύτερη μεταξύ της τρίτης και τέταρτης δεκαετίας της ζωής.</a:t>
            </a:r>
            <a:endParaRPr lang="el-GR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Το </a:t>
            </a:r>
            <a:r>
              <a:rPr lang="el-GR" b="1" dirty="0" err="1" smtClean="0">
                <a:solidFill>
                  <a:srgbClr val="C00000"/>
                </a:solidFill>
              </a:rPr>
              <a:t>φαιοχρωμοκύττωμα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539552" y="1628800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Πρόκειται για όγκο των επινεφριδίων που οφείλεται σε </a:t>
            </a:r>
            <a:r>
              <a:rPr lang="el-GR" sz="2400" dirty="0" err="1" smtClean="0"/>
              <a:t>χρωμιόφιλα</a:t>
            </a:r>
            <a:r>
              <a:rPr lang="el-GR" sz="2400" dirty="0" smtClean="0"/>
              <a:t> κύτταρα που βρίσκονται στον βλεννογόνο (90%) αλλά και σε άλλα κύτταρα. </a:t>
            </a:r>
          </a:p>
          <a:p>
            <a:r>
              <a:rPr lang="el-GR" sz="2400" dirty="0" smtClean="0"/>
              <a:t>Το 10% αυτών είναι κακοήθεις και παράγουν</a:t>
            </a:r>
            <a:r>
              <a:rPr lang="en-US" sz="2400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err="1" smtClean="0"/>
              <a:t>Κατεχολαμίνες</a:t>
            </a:r>
            <a:r>
              <a:rPr lang="el-GR" sz="2400" dirty="0" smtClean="0"/>
              <a:t> (Αδρεναλίνη, </a:t>
            </a:r>
            <a:r>
              <a:rPr lang="el-GR" sz="2400" dirty="0" err="1" smtClean="0"/>
              <a:t>Νοραδρεναλίνη</a:t>
            </a:r>
            <a:r>
              <a:rPr lang="el-GR" sz="2400" dirty="0" smtClean="0"/>
              <a:t>, </a:t>
            </a:r>
            <a:r>
              <a:rPr lang="el-GR" sz="2400" dirty="0" err="1" smtClean="0"/>
              <a:t>Μεταδρεναλίνη</a:t>
            </a:r>
            <a:r>
              <a:rPr lang="el-GR" sz="24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/>
              <a:t>4-υδρόξυ-3 </a:t>
            </a:r>
            <a:r>
              <a:rPr lang="el-GR" sz="2400" dirty="0" err="1" smtClean="0"/>
              <a:t>μεθοξυμανδελικό</a:t>
            </a:r>
            <a:r>
              <a:rPr lang="el-GR" sz="2400" dirty="0" smtClean="0"/>
              <a:t> οξύ (</a:t>
            </a:r>
            <a:r>
              <a:rPr lang="el-GR" sz="2400" dirty="0" err="1" smtClean="0"/>
              <a:t>βανιλμανδελικό</a:t>
            </a:r>
            <a:r>
              <a:rPr lang="el-GR" sz="2400" dirty="0" smtClean="0"/>
              <a:t> οξύ ή </a:t>
            </a:r>
            <a:r>
              <a:rPr lang="en-US" sz="2400" dirty="0" smtClean="0"/>
              <a:t>VMA)</a:t>
            </a:r>
            <a:endParaRPr lang="el-GR" sz="2400" dirty="0" smtClean="0"/>
          </a:p>
          <a:p>
            <a:pPr marL="457200" indent="-457200"/>
            <a:r>
              <a:rPr lang="el-GR" sz="2400" dirty="0" smtClean="0"/>
              <a:t>Και τα δύο μετρώνται </a:t>
            </a:r>
            <a:r>
              <a:rPr lang="el-GR" sz="2400" dirty="0" smtClean="0">
                <a:solidFill>
                  <a:srgbClr val="C00000"/>
                </a:solidFill>
              </a:rPr>
              <a:t>στα ούρα</a:t>
            </a:r>
          </a:p>
          <a:p>
            <a:pPr marL="457200" indent="-457200">
              <a:buFont typeface="Arial" pitchFamily="34" charset="0"/>
              <a:buChar char="•"/>
            </a:pPr>
            <a:endParaRPr lang="el-GR" sz="2400" dirty="0"/>
          </a:p>
          <a:p>
            <a:pPr marL="457200" indent="-457200"/>
            <a:endParaRPr lang="el-GR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Δίαιτα για </a:t>
            </a:r>
            <a:r>
              <a:rPr lang="en-US" b="1" dirty="0" smtClean="0">
                <a:solidFill>
                  <a:srgbClr val="C00000"/>
                </a:solidFill>
              </a:rPr>
              <a:t>VMA, </a:t>
            </a:r>
            <a:r>
              <a:rPr lang="el-GR" b="1" smtClean="0">
                <a:solidFill>
                  <a:srgbClr val="C00000"/>
                </a:solidFill>
              </a:rPr>
              <a:t>μετανεφρίνες</a:t>
            </a:r>
            <a:r>
              <a:rPr lang="el-GR" b="1" dirty="0" smtClean="0">
                <a:solidFill>
                  <a:srgbClr val="C00000"/>
                </a:solidFill>
              </a:rPr>
              <a:t>, </a:t>
            </a:r>
            <a:r>
              <a:rPr lang="el-GR" b="1" dirty="0" err="1" smtClean="0">
                <a:solidFill>
                  <a:srgbClr val="C00000"/>
                </a:solidFill>
              </a:rPr>
              <a:t>κατεχολαμίνες</a:t>
            </a:r>
            <a:r>
              <a:rPr lang="el-GR" b="1" dirty="0" smtClean="0">
                <a:solidFill>
                  <a:srgbClr val="C00000"/>
                </a:solidFill>
              </a:rPr>
              <a:t> ούρων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39552" y="177281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Η δίαιτα ξεκινά </a:t>
            </a:r>
            <a:r>
              <a:rPr lang="el-GR" sz="24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τρία 24ωρα </a:t>
            </a: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πριν τη συλλογή των ούρων και διαρκεί και κατά τη διάρκεια της συλλογής.</a:t>
            </a:r>
            <a:endParaRPr lang="el-GR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Δεν επιτρέπονται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:</a:t>
            </a:r>
            <a:endParaRPr lang="el-GR" sz="2400" dirty="0" smtClean="0">
              <a:cs typeface="Arial" pitchFamily="34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Τα πάσης φύσεως φάρμακα</a:t>
            </a:r>
            <a:endParaRPr lang="el-GR" sz="2400" dirty="0" smtClean="0">
              <a:cs typeface="Arial" pitchFamily="34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Σοκολάτα, κακάο</a:t>
            </a:r>
            <a:endParaRPr lang="el-GR" sz="2400" dirty="0" smtClean="0">
              <a:cs typeface="Arial" pitchFamily="34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Τσάι, καφές</a:t>
            </a:r>
            <a:endParaRPr lang="el-GR" sz="2400" dirty="0" smtClean="0">
              <a:cs typeface="Arial" pitchFamily="34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Βανίλια και τα περιεχόμενα αυτής (γλυκά, κρέμες, παγωτά, καραμέλες κ.λπ.)</a:t>
            </a:r>
            <a:endParaRPr lang="el-GR" sz="2400" dirty="0" smtClean="0">
              <a:cs typeface="Arial" pitchFamily="34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Ξηροί καρποί</a:t>
            </a:r>
            <a:endParaRPr lang="el-GR" sz="2400" dirty="0" smtClean="0">
              <a:cs typeface="Arial" pitchFamily="34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Μπανάνες</a:t>
            </a:r>
            <a:endParaRPr lang="el-GR" sz="2400" dirty="0" smtClean="0">
              <a:cs typeface="Arial" pitchFamily="34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Οινοπνευματώδη</a:t>
            </a:r>
            <a:endParaRPr lang="el-GR" sz="2400" dirty="0" smtClean="0">
              <a:cs typeface="Arial" pitchFamily="34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Εμφιαλωμένα αναψυκτικά</a:t>
            </a:r>
            <a:endParaRPr lang="el-GR" sz="24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θεραπεία όγκων των επινεφριδίων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 χειρουργική αφαίρεση των επινεφριδίων </a:t>
            </a:r>
            <a:r>
              <a:rPr lang="el-GR" dirty="0" smtClean="0">
                <a:solidFill>
                  <a:srgbClr val="C00000"/>
                </a:solidFill>
              </a:rPr>
              <a:t>(1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683568" y="1916832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αφαίρεση μέρους των επινεφριδίων είναι επιβεβλημένη σε καλοήθεις ή κακοήθεις όγκους, όταν το αδένωμα ξεπεράσει τα </a:t>
            </a:r>
            <a:r>
              <a:rPr lang="el-GR" sz="2400" dirty="0" smtClean="0">
                <a:solidFill>
                  <a:srgbClr val="C00000"/>
                </a:solidFill>
              </a:rPr>
              <a:t>4 </a:t>
            </a:r>
            <a:r>
              <a:rPr lang="en-US" sz="2400" dirty="0" smtClean="0">
                <a:solidFill>
                  <a:srgbClr val="C00000"/>
                </a:solidFill>
              </a:rPr>
              <a:t>cm</a:t>
            </a:r>
            <a:r>
              <a:rPr lang="en-US" sz="2400" dirty="0" smtClean="0"/>
              <a:t>. H </a:t>
            </a:r>
            <a:r>
              <a:rPr lang="el-GR" sz="2400" dirty="0" smtClean="0"/>
              <a:t>χειρουργική αφαίρεση προτείνεται ακόμα και αν το αδένωμα δεν αυξάνει σημαντικά την συγκέντρωση των ορμονών.</a:t>
            </a:r>
          </a:p>
          <a:p>
            <a:endParaRPr lang="el-GR" sz="2400" dirty="0" smtClean="0"/>
          </a:p>
          <a:p>
            <a:r>
              <a:rPr lang="el-GR" sz="2400" dirty="0" smtClean="0"/>
              <a:t>Η κλασική χειρουργική είναι εξαιρετικά επώδυνη και </a:t>
            </a:r>
            <a:r>
              <a:rPr lang="el-GR" sz="2400" dirty="0" err="1" smtClean="0"/>
              <a:t>γι’αυτό</a:t>
            </a:r>
            <a:r>
              <a:rPr lang="el-GR" sz="2400" dirty="0" smtClean="0"/>
              <a:t> προτιμάται σήμερα η </a:t>
            </a:r>
            <a:r>
              <a:rPr lang="el-GR" sz="2400" dirty="0" err="1" smtClean="0">
                <a:solidFill>
                  <a:srgbClr val="C00000"/>
                </a:solidFill>
              </a:rPr>
              <a:t>λαπαροσκοπική</a:t>
            </a:r>
            <a:r>
              <a:rPr lang="el-GR" sz="2400" dirty="0" smtClean="0">
                <a:solidFill>
                  <a:srgbClr val="C00000"/>
                </a:solidFill>
              </a:rPr>
              <a:t> μέθοδος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 χειρουργική αφαίρεση των επινεφριδίων </a:t>
            </a:r>
            <a:r>
              <a:rPr lang="el-GR" dirty="0" smtClean="0">
                <a:solidFill>
                  <a:srgbClr val="C00000"/>
                </a:solidFill>
              </a:rPr>
              <a:t>(2 από 2)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48</a:t>
            </a:fld>
            <a:endParaRPr lang="el-GR"/>
          </a:p>
        </p:txBody>
      </p:sp>
      <p:pic>
        <p:nvPicPr>
          <p:cNvPr id="43012" name="Picture 4" descr="http://www.poulakis-urology.com/images/stories/adrenalectomy_open_vs_da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4181475" cy="3009901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755576" y="5157192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http://www.poulakis-urology.com/da-vinci-ourologikes-epembaseis/da-vinci-epinefridektomi</a:t>
            </a:r>
            <a:endParaRPr lang="el-GR" sz="1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δύο διαφορετικές δομές των επινεφριδίων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l-GR" b="1" dirty="0" smtClean="0">
                <a:solidFill>
                  <a:srgbClr val="C00000"/>
                </a:solidFill>
              </a:rPr>
              <a:t>ο φλοιός και ο μυελός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5137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2267744" y="602128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http://www.endocrine-surgery.gr/adrenals-diseases/adrenals-anatomy/</a:t>
            </a:r>
            <a:endParaRPr lang="el-GR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 </a:t>
            </a:r>
            <a:r>
              <a:rPr lang="el-GR" b="1" dirty="0" err="1" smtClean="0">
                <a:solidFill>
                  <a:srgbClr val="C00000"/>
                </a:solidFill>
              </a:rPr>
              <a:t>υποθαλαμο</a:t>
            </a:r>
            <a:r>
              <a:rPr lang="el-GR" b="1" dirty="0" smtClean="0">
                <a:solidFill>
                  <a:srgbClr val="C00000"/>
                </a:solidFill>
              </a:rPr>
              <a:t>-υποφυσιακός-</a:t>
            </a:r>
            <a:r>
              <a:rPr lang="el-GR" b="1" dirty="0" err="1" smtClean="0">
                <a:solidFill>
                  <a:srgbClr val="C00000"/>
                </a:solidFill>
              </a:rPr>
              <a:t>επινεφριδιακό</a:t>
            </a:r>
            <a:r>
              <a:rPr lang="el-GR" b="1" dirty="0" smtClean="0">
                <a:solidFill>
                  <a:srgbClr val="C00000"/>
                </a:solidFill>
              </a:rPr>
              <a:t>ς άξονας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4536504" cy="400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7164288" y="2996952"/>
            <a:ext cx="16561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-</a:t>
            </a:r>
            <a:r>
              <a:rPr lang="en-US" sz="1400" dirty="0" err="1" smtClean="0"/>
              <a:t>ve</a:t>
            </a:r>
            <a:r>
              <a:rPr lang="en-US" sz="1400" dirty="0" smtClean="0"/>
              <a:t>: A</a:t>
            </a:r>
            <a:r>
              <a:rPr lang="el-GR" sz="1400" dirty="0" err="1" smtClean="0"/>
              <a:t>ρνητική</a:t>
            </a:r>
            <a:r>
              <a:rPr lang="el-GR" sz="1400" dirty="0" smtClean="0"/>
              <a:t> </a:t>
            </a:r>
            <a:r>
              <a:rPr lang="el-GR" sz="1400" dirty="0" err="1" smtClean="0"/>
              <a:t>ανατροφοφότηση</a:t>
            </a:r>
            <a:endParaRPr lang="el-GR" sz="1400" dirty="0" smtClean="0"/>
          </a:p>
          <a:p>
            <a:endParaRPr lang="el-GR" sz="1400" dirty="0" smtClean="0"/>
          </a:p>
          <a:p>
            <a:r>
              <a:rPr lang="el-GR" sz="1400" dirty="0" smtClean="0"/>
              <a:t>+</a:t>
            </a:r>
            <a:r>
              <a:rPr lang="en-US" sz="1400" dirty="0" err="1" smtClean="0"/>
              <a:t>ve</a:t>
            </a:r>
            <a:r>
              <a:rPr lang="en-US" sz="1400" dirty="0" smtClean="0"/>
              <a:t>: </a:t>
            </a:r>
            <a:r>
              <a:rPr lang="el-GR" sz="1400" dirty="0" smtClean="0"/>
              <a:t>Θετική ανατροφοδότηση</a:t>
            </a:r>
            <a:endParaRPr lang="el-GR" sz="1400" dirty="0"/>
          </a:p>
        </p:txBody>
      </p:sp>
      <p:sp>
        <p:nvSpPr>
          <p:cNvPr id="8" name="7 - Ορθογώνιο"/>
          <p:cNvSpPr/>
          <p:nvPr/>
        </p:nvSpPr>
        <p:spPr>
          <a:xfrm>
            <a:off x="2195736" y="6021288"/>
            <a:ext cx="3567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http://panacea.med.uoa.gr/topic.aspx?id=894</a:t>
            </a:r>
            <a:endParaRPr lang="el-GR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ορμόνες των επινεφριδίων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(1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40962" name="Picture 2" descr="Αποτέλεσμα εικόνας για επινεφρίδι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2952328" cy="4854665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39552" y="1772816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</a:t>
            </a:r>
            <a:r>
              <a:rPr lang="el-GR" sz="2400" b="1" dirty="0" smtClean="0">
                <a:solidFill>
                  <a:srgbClr val="C00000"/>
                </a:solidFill>
              </a:rPr>
              <a:t>φλοιός</a:t>
            </a:r>
            <a:r>
              <a:rPr lang="el-GR" sz="2400" dirty="0" smtClean="0"/>
              <a:t> εκκρίνει</a:t>
            </a:r>
            <a:r>
              <a:rPr lang="en-US" sz="2400" dirty="0" smtClean="0"/>
              <a:t>:</a:t>
            </a:r>
          </a:p>
          <a:p>
            <a:pPr marL="266700" indent="-266700">
              <a:buFont typeface="Arial" pitchFamily="34" charset="0"/>
              <a:buChar char="•"/>
              <a:tabLst>
                <a:tab pos="88900" algn="l"/>
                <a:tab pos="266700" algn="l"/>
              </a:tabLst>
            </a:pPr>
            <a:r>
              <a:rPr lang="el-GR" sz="2400" dirty="0" err="1" smtClean="0"/>
              <a:t>Γλυκοκορτικοειδή</a:t>
            </a:r>
            <a:endParaRPr lang="en-US" sz="2400" dirty="0" smtClean="0"/>
          </a:p>
          <a:p>
            <a:pPr marL="266700" indent="-266700">
              <a:buFont typeface="Arial" pitchFamily="34" charset="0"/>
              <a:buChar char="•"/>
              <a:tabLst>
                <a:tab pos="88900" algn="l"/>
                <a:tab pos="266700" algn="l"/>
              </a:tabLst>
            </a:pPr>
            <a:r>
              <a:rPr lang="en-US" sz="2400" dirty="0" smtClean="0"/>
              <a:t>A</a:t>
            </a:r>
            <a:r>
              <a:rPr lang="el-GR" sz="2400" dirty="0" err="1" smtClean="0"/>
              <a:t>λατοκορτικοειδή</a:t>
            </a:r>
            <a:endParaRPr lang="en-US" sz="2400" dirty="0" smtClean="0"/>
          </a:p>
          <a:p>
            <a:pPr marL="266700" indent="-266700">
              <a:buFont typeface="Arial" pitchFamily="34" charset="0"/>
              <a:buChar char="•"/>
              <a:tabLst>
                <a:tab pos="88900" algn="l"/>
                <a:tab pos="266700" algn="l"/>
              </a:tabLst>
            </a:pPr>
            <a:r>
              <a:rPr lang="el-GR" sz="2400" dirty="0" smtClean="0"/>
              <a:t>Φυλετικές </a:t>
            </a:r>
            <a:r>
              <a:rPr lang="el-GR" sz="2400" dirty="0" err="1" smtClean="0"/>
              <a:t>στεροειδείς</a:t>
            </a:r>
            <a:r>
              <a:rPr lang="el-GR" sz="2400" dirty="0" smtClean="0"/>
              <a:t> ορμόνες που συντίθεται από τη χοληστερόλη που προέρχεται από </a:t>
            </a:r>
            <a:r>
              <a:rPr lang="en-US" sz="2400" dirty="0" smtClean="0"/>
              <a:t>HDL, LDL</a:t>
            </a:r>
            <a:endParaRPr lang="el-GR" sz="2400" dirty="0" smtClean="0"/>
          </a:p>
          <a:p>
            <a:pPr marL="266700" indent="-266700">
              <a:buFont typeface="Arial" pitchFamily="34" charset="0"/>
              <a:buChar char="•"/>
              <a:tabLst>
                <a:tab pos="88900" algn="l"/>
                <a:tab pos="266700" algn="l"/>
              </a:tabLst>
            </a:pPr>
            <a:endParaRPr lang="el-GR" sz="2400" dirty="0" smtClean="0"/>
          </a:p>
          <a:p>
            <a:pPr marL="266700" indent="-266700">
              <a:buFont typeface="Arial" pitchFamily="34" charset="0"/>
              <a:buChar char="•"/>
              <a:tabLst>
                <a:tab pos="88900" algn="l"/>
                <a:tab pos="266700" algn="l"/>
              </a:tabLst>
            </a:pPr>
            <a:r>
              <a:rPr lang="el-GR" sz="2400" dirty="0" smtClean="0"/>
              <a:t>Ο </a:t>
            </a:r>
            <a:r>
              <a:rPr lang="el-GR" sz="2400" b="1" dirty="0" smtClean="0">
                <a:solidFill>
                  <a:srgbClr val="C00000"/>
                </a:solidFill>
              </a:rPr>
              <a:t>μυελός</a:t>
            </a:r>
            <a:r>
              <a:rPr lang="el-GR" sz="2400" dirty="0" smtClean="0"/>
              <a:t> εκκρίνει </a:t>
            </a:r>
            <a:r>
              <a:rPr lang="el-GR" sz="2400" dirty="0" err="1" smtClean="0">
                <a:solidFill>
                  <a:srgbClr val="C00000"/>
                </a:solidFill>
              </a:rPr>
              <a:t>κατεχολαμίνες</a:t>
            </a:r>
            <a:r>
              <a:rPr lang="el-GR" sz="2400" dirty="0" smtClean="0"/>
              <a:t> (κυρίως αδρεναλίνη)</a:t>
            </a:r>
            <a:endParaRPr lang="el-G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ορμόνες των επινεφριδίων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(2 από 2)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705740" cy="450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ορμόνες των επινεφριδίων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7501</TotalTime>
  <Words>2106</Words>
  <Application>Microsoft Office PowerPoint</Application>
  <PresentationFormat>Προβολή στην οθόνη (4:3)</PresentationFormat>
  <Paragraphs>331</Paragraphs>
  <Slides>49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0" baseType="lpstr">
      <vt:lpstr>Θέμα του Office</vt:lpstr>
      <vt:lpstr>Θεωρία Κλινικής Χημείας ΙΙ</vt:lpstr>
      <vt:lpstr>Τα επινεφρίδια</vt:lpstr>
      <vt:lpstr>Οι ενδοκρινείς αδένες  του σώματος μας</vt:lpstr>
      <vt:lpstr>Τα επινεφρίδια</vt:lpstr>
      <vt:lpstr>Οι δύο διαφορετικές δομές των επινεφριδίων, ο φλοιός και ο μυελός</vt:lpstr>
      <vt:lpstr>Ο υποθαλαμο-υποφυσιακός-επινεφριδιακός άξονας</vt:lpstr>
      <vt:lpstr>Οι ορμόνες των επινεφριδίων  (1 από 2)</vt:lpstr>
      <vt:lpstr>Οι ορμόνες των επινεφριδίων  (2 από 2)</vt:lpstr>
      <vt:lpstr>Οι ορμόνες των επινεφριδίων</vt:lpstr>
      <vt:lpstr>Πηγή των ορμονών των επινεφριδίων: η χοληστερόλη</vt:lpstr>
      <vt:lpstr>Η κορτιζόλη (1 από 5)</vt:lpstr>
      <vt:lpstr>Η κορτιζόλη (2 από 5)</vt:lpstr>
      <vt:lpstr>Η κορτιζόλη (3 από 5)  Η κυκλοφορία της στο αίμα</vt:lpstr>
      <vt:lpstr>Η κορτιζόλη (4 από 5), η ρύθμιση της</vt:lpstr>
      <vt:lpstr>Η κορτιζόλη (5 από 5), τιμές αναφοράς</vt:lpstr>
      <vt:lpstr>Η αλδοστερόνη (1 από 6)</vt:lpstr>
      <vt:lpstr>Η αλδοστερόνη (2 από 6),  η ρύθμιση της</vt:lpstr>
      <vt:lpstr>Η αλδοστερόνη (3 από 6),  η ρύθμιση της</vt:lpstr>
      <vt:lpstr>Αλδοστερόνη (4 από 6),  το συνολικό σχήμα της δράσης της</vt:lpstr>
      <vt:lpstr>Η αλδοστερόνη (5 από 6),  η μέτρηση της</vt:lpstr>
      <vt:lpstr>Η αλδοστερόνη (6 από 6),  Τιμές αναφοράς</vt:lpstr>
      <vt:lpstr>Μετατρεπτικό ένζυμο της αγγειοτασίνης (ACE)</vt:lpstr>
      <vt:lpstr>Tα ανδρογόνα</vt:lpstr>
      <vt:lpstr>Tα μεταβολικά μονοπάτια παραγωγής κορτιζόλης, αλδοστερόνη και ανδροστενεδιόνης</vt:lpstr>
      <vt:lpstr>Οι παθήσεις των επινεφριδίων</vt:lpstr>
      <vt:lpstr>Οι διαταραχές της λειτουργίας των επινεφριδίων</vt:lpstr>
      <vt:lpstr>Το στρες: o βασικός έλεγχος των επινεφριδίων (1 από 2)</vt:lpstr>
      <vt:lpstr>Το στρες: o βασικός έλεγχος των επινεφριδίων (2 από 2)</vt:lpstr>
      <vt:lpstr>Το στρες. Ο ρόλος της κορτιζόλης  (3 από 5)</vt:lpstr>
      <vt:lpstr>Το στρες. Ο ρόλος της κορτιζόλης  (4 από 5)</vt:lpstr>
      <vt:lpstr>Το στρες. Ο ρόλος της κορτιζόλης  (5 από 5)</vt:lpstr>
      <vt:lpstr>Η νόσος Cushing (1 από 7)</vt:lpstr>
      <vt:lpstr>Η νόσος Cushing (2 από 7)</vt:lpstr>
      <vt:lpstr>Η νόσος Cushing, τα αίτια της αυξημένης κορτιζόλης (3 από 7)</vt:lpstr>
      <vt:lpstr>Νόσος Cushing (4 από 7) Τα συμπτώματα της νόσου </vt:lpstr>
      <vt:lpstr>Νόσος Cushing (8 από 7) Τα συμπτώματα της νόσου </vt:lpstr>
      <vt:lpstr>  Νόσος Cushing (9 από 7) Τα συμπτώματα της νόσου </vt:lpstr>
      <vt:lpstr>Η επινεφριδιακή υπολειτουργία (νόσος Addison) (1 από 3)</vt:lpstr>
      <vt:lpstr>Η επινεφριδιακή υπολειτουργία (νόσος Addison) (2 από 3)</vt:lpstr>
      <vt:lpstr>Η επινεφριδιακή υπολειτουργία (νόσος Addison) (3 από 3)</vt:lpstr>
      <vt:lpstr>Η διάγνωση της νόσου Addison  (1 από 2)</vt:lpstr>
      <vt:lpstr>Η διάγνωση της νόσου Addison  (2 από 2)</vt:lpstr>
      <vt:lpstr>Το φαιοχρωμοκύτωμα (1 από 2)</vt:lpstr>
      <vt:lpstr>Το φαιοχρωμοκύττωμα (2 από 2)</vt:lpstr>
      <vt:lpstr>Δίαιτα για VMA, μετανεφρίνες, κατεχολαμίνες ούρων</vt:lpstr>
      <vt:lpstr>Η θεραπεία όγκων των επινεφριδίων</vt:lpstr>
      <vt:lpstr>Η  χειρουργική αφαίρεση των επινεφριδίων (1 από 2)</vt:lpstr>
      <vt:lpstr>Η  χειρουργική αφαίρεση των επινεφριδίων (2 από 2)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Κλινικής Χημείας ΙΙ</dc:title>
  <dc:creator>Πέτρος Καρκαλούσος</dc:creator>
  <cp:lastModifiedBy>Χρήστης των Windows</cp:lastModifiedBy>
  <cp:revision>106</cp:revision>
  <dcterms:created xsi:type="dcterms:W3CDTF">2017-01-16T18:17:24Z</dcterms:created>
  <dcterms:modified xsi:type="dcterms:W3CDTF">2018-06-17T12:30:40Z</dcterms:modified>
</cp:coreProperties>
</file>