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7" r:id="rId2"/>
    <p:sldId id="351" r:id="rId3"/>
    <p:sldId id="355" r:id="rId4"/>
    <p:sldId id="360" r:id="rId5"/>
    <p:sldId id="358" r:id="rId6"/>
    <p:sldId id="364" r:id="rId7"/>
    <p:sldId id="367" r:id="rId8"/>
    <p:sldId id="368" r:id="rId9"/>
    <p:sldId id="366" r:id="rId10"/>
    <p:sldId id="370" r:id="rId11"/>
    <p:sldId id="369" r:id="rId12"/>
    <p:sldId id="352" r:id="rId13"/>
    <p:sldId id="353" r:id="rId14"/>
    <p:sldId id="37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59" r:id="rId23"/>
    <p:sldId id="384" r:id="rId24"/>
    <p:sldId id="386" r:id="rId25"/>
    <p:sldId id="387" r:id="rId26"/>
    <p:sldId id="362" r:id="rId27"/>
    <p:sldId id="388" r:id="rId28"/>
    <p:sldId id="389" r:id="rId29"/>
    <p:sldId id="365" r:id="rId30"/>
    <p:sldId id="382" r:id="rId31"/>
    <p:sldId id="390" r:id="rId32"/>
    <p:sldId id="392" r:id="rId33"/>
    <p:sldId id="394" r:id="rId34"/>
    <p:sldId id="391" r:id="rId35"/>
    <p:sldId id="393" r:id="rId36"/>
    <p:sldId id="395" r:id="rId37"/>
    <p:sldId id="361" r:id="rId38"/>
    <p:sldId id="372" r:id="rId39"/>
    <p:sldId id="403" r:id="rId40"/>
    <p:sldId id="357" r:id="rId41"/>
    <p:sldId id="404" r:id="rId42"/>
    <p:sldId id="405" r:id="rId43"/>
    <p:sldId id="407" r:id="rId44"/>
    <p:sldId id="406" r:id="rId45"/>
    <p:sldId id="408" r:id="rId46"/>
    <p:sldId id="383" r:id="rId47"/>
    <p:sldId id="396" r:id="rId48"/>
    <p:sldId id="409" r:id="rId49"/>
    <p:sldId id="410" r:id="rId50"/>
    <p:sldId id="411" r:id="rId51"/>
    <p:sldId id="413" r:id="rId52"/>
    <p:sldId id="381" r:id="rId53"/>
    <p:sldId id="397" r:id="rId54"/>
    <p:sldId id="380" r:id="rId55"/>
    <p:sldId id="399" r:id="rId56"/>
    <p:sldId id="400" r:id="rId57"/>
    <p:sldId id="398" r:id="rId58"/>
    <p:sldId id="402" r:id="rId59"/>
    <p:sldId id="401" r:id="rId60"/>
    <p:sldId id="424" r:id="rId61"/>
    <p:sldId id="425" r:id="rId62"/>
    <p:sldId id="416" r:id="rId63"/>
    <p:sldId id="412" r:id="rId64"/>
    <p:sldId id="415" r:id="rId65"/>
    <p:sldId id="417" r:id="rId66"/>
    <p:sldId id="426" r:id="rId67"/>
    <p:sldId id="418" r:id="rId68"/>
    <p:sldId id="419" r:id="rId69"/>
    <p:sldId id="420" r:id="rId70"/>
    <p:sldId id="354" r:id="rId71"/>
    <p:sldId id="421" r:id="rId72"/>
    <p:sldId id="422" r:id="rId73"/>
    <p:sldId id="423" r:id="rId74"/>
    <p:sldId id="363" r:id="rId7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1643-E29F-4D86-841E-0C92AA6AE97C}" type="datetimeFigureOut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54FA0-8E8E-45A7-BCC1-E1FE854A2A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0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r>
              <a:rPr lang="el-GR" sz="1100" dirty="0"/>
              <a:t>Πηγές βιβλιογραφίας – βασικές έννοιες  ( να προστεθεί στην ονομασία ενότητας;)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1652-4507-488D-BD16-CE2F6B050FF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8FF7-39B2-425B-BBB7-58C5D90F8672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83-4DD5-4CED-A3B7-D9D672169A4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B6D0-389F-4866-AED1-C30930F32570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C476-FEE1-49BE-9C58-A25D3E3187E1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D5BB-9744-44DD-B3F9-E8AF5F35385A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E310-86B1-44A1-9146-793A1A45CDD7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901-DBEF-45A5-8B28-7529C73F4C08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AA45-814F-49A8-AEC1-4DAD7FE0143D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3477-A2A3-40ED-AB2E-627F75777584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10DA7-8B94-4630-8DB8-C1E0318A9CC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A40C-7152-4C61-BA90-A659366B0D05}" type="datetime1">
              <a:rPr lang="el-GR" smtClean="0"/>
              <a:pPr/>
              <a:t>17/6/2018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siemens.com/siemens_hwem-hwem_ssxa_websites-context-root/wcm/idc/resources/hwem_assets/home/Html-temp/calculators/testosterone_molar_cal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ebido.com/tools/index.php/en/default/index/free-calculator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gr/url?sa=i&amp;rct=j&amp;q=&amp;esrc=s&amp;source=images&amp;cd=&amp;cad=rja&amp;uact=8&amp;ved=0ahUKEwjqkfDliInUAhWC1BoKHYE8ALEQjRwIBw&amp;url=http://periodiko.tk/waru/lh-amp-fsh-1046.php&amp;psig=AFQjCNHyB9s6y_MRrWQmT8_6mYOlH-mcIQ&amp;ust=149573312009528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gr/url?sa=i&amp;rct=j&amp;q=&amp;esrc=s&amp;source=images&amp;cd=&amp;cad=rja&amp;uact=8&amp;ved=0ahUKEwjmuKakhonUAhXDtxoKHfEJB2YQjRwIBw&amp;url=http://fertileground-nutrition.com/hormones/&amp;psig=AFQjCNHyB9s6y_MRrWQmT8_6mYOlH-mcIQ&amp;ust=149573312009528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gr/url?sa=i&amp;rct=j&amp;q=&amp;esrc=s&amp;source=images&amp;cd=&amp;cad=rja&amp;uact=8&amp;ved=0ahUKEwjZj4GVsYnUAhXDWRQKHQE-BVUQjRwIBw&amp;url=http://11e.devbio.com/wt0610.html&amp;psig=AFQjCNG1IF6smtUVZpHvOTsiPt31QskOkg&amp;ust=1495744260114623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gr/url?sa=i&amp;rct=j&amp;q=&amp;esrc=s&amp;source=images&amp;cd=&amp;cad=rja&amp;uact=8&amp;ved=0ahUKEwja9ISDhonUAhXFQBoKHW4UAg4QjRwIBw&amp;url=http://www.verigakis.gr/gunaikologia/&amp;psig=AFQjCNGRMLEKzPK-T4TuHVH_-BYyb1QKuA&amp;ust=1495732894397845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PCPC\Videos\LH%20FSH%20ESTRADIOL%20PROGESTERONE.mp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gr/url?sa=i&amp;rct=j&amp;q=&amp;esrc=s&amp;source=images&amp;cd=&amp;cad=rja&amp;uact=8&amp;ved=0ahUKEwj0qYD75JrUAhVB1xoKHZdXD6EQjRwIBw&amp;url=http://www.womens-health-advice.com/photos/pcos.html&amp;psig=AFQjCNGi4oUWIj42JIfEV53qA246aiYB1w&amp;ust=1496339324097377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295" y="1584740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/>
              <a:t>Θεωρία </a:t>
            </a:r>
            <a:r>
              <a:rPr lang="el-GR" b="1" dirty="0" smtClean="0"/>
              <a:t>Κλινικής Χημείας ΙΙ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76863" cy="2140223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8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Οι ορμόνες των </a:t>
            </a:r>
            <a:r>
              <a:rPr lang="el-GR" sz="2800" dirty="0" err="1" smtClean="0">
                <a:solidFill>
                  <a:schemeClr val="tx1"/>
                </a:solidFill>
              </a:rPr>
              <a:t>γονάδων</a:t>
            </a:r>
            <a:endParaRPr lang="el-GR" sz="20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l-GR" sz="2600" dirty="0" smtClean="0">
                <a:solidFill>
                  <a:schemeClr val="tx1"/>
                </a:solidFill>
              </a:rPr>
              <a:t>Πέτρος </a:t>
            </a:r>
            <a:r>
              <a:rPr lang="el-GR" sz="2600" dirty="0" err="1">
                <a:solidFill>
                  <a:schemeClr val="tx1"/>
                </a:solidFill>
              </a:rPr>
              <a:t>Καρκαλούσος</a:t>
            </a:r>
            <a:endParaRPr lang="el-GR" sz="2600" dirty="0">
              <a:solidFill>
                <a:schemeClr val="tx1"/>
              </a:solidFill>
            </a:endParaRPr>
          </a:p>
          <a:p>
            <a:r>
              <a:rPr lang="el-GR" sz="2600" dirty="0" smtClean="0">
                <a:solidFill>
                  <a:schemeClr val="tx1"/>
                </a:solidFill>
              </a:rPr>
              <a:t>Επίκουρος καθηγητής κλινικής χημείας – 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Μεθόδων Ελέγχου Ποιότητας</a:t>
            </a:r>
            <a:endParaRPr lang="el-GR" sz="26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89240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- TextBox"/>
          <p:cNvSpPr txBox="1"/>
          <p:nvPr/>
        </p:nvSpPr>
        <p:spPr>
          <a:xfrm>
            <a:off x="3779912" y="51571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smtClean="0"/>
              <a:t>2018.001</a:t>
            </a:r>
            <a:endParaRPr lang="el-GR" dirty="0"/>
          </a:p>
        </p:txBody>
      </p:sp>
      <p:pic>
        <p:nvPicPr>
          <p:cNvPr id="7" name="Untitled-2.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900" r="7376" b="83486"/>
          <a:stretch>
            <a:fillRect/>
          </a:stretch>
        </p:blipFill>
        <p:spPr>
          <a:xfrm>
            <a:off x="1043608" y="258915"/>
            <a:ext cx="7200800" cy="13716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131840" y="1089785"/>
            <a:ext cx="40513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ΣΧΟΛΗ ΕΠΙΣΤΗΜΩΝ ΥΓΕΙΑΣ &amp; ΠΡΟΝΟΙΑΣ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347864" y="1496874"/>
            <a:ext cx="30194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cs typeface="Arial" pitchFamily="34" charset="0"/>
              </a:rPr>
              <a:t>ΤΜΗΜΑ ΒΙΟΪΑΤΡΙΚΩΝ ΕΠΙΣΤΗΜΩΝ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δράση των ανδρογόνων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23529" y="141277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Τα ανδρογόνα ενώνονται με υποδοχείς στα κύτταρα στόχους. Στη συνέχεια διεισδύουν στο εσωτερικό των κυττάρων περνούν τον πυρήνα και ενώνονται με τα γονίδια που ρυθμίζουν.</a:t>
            </a:r>
          </a:p>
          <a:p>
            <a:endParaRPr lang="el-GR" sz="2200" dirty="0" smtClean="0"/>
          </a:p>
          <a:p>
            <a:r>
              <a:rPr lang="el-GR" sz="2200" dirty="0" smtClean="0"/>
              <a:t>Την δράση αυτή τα κάνουν είτε τα ελεύθερα κλάσματα (</a:t>
            </a:r>
            <a:r>
              <a:rPr lang="en-US" sz="2200" dirty="0" smtClean="0">
                <a:solidFill>
                  <a:srgbClr val="C00000"/>
                </a:solidFill>
              </a:rPr>
              <a:t>Free-</a:t>
            </a:r>
            <a:r>
              <a:rPr lang="en-US" sz="2200" dirty="0" err="1" smtClean="0">
                <a:solidFill>
                  <a:srgbClr val="C00000"/>
                </a:solidFill>
              </a:rPr>
              <a:t>Testo</a:t>
            </a:r>
            <a:r>
              <a:rPr lang="en-US" sz="2200" dirty="0" smtClean="0"/>
              <a:t>) </a:t>
            </a:r>
            <a:r>
              <a:rPr lang="el-GR" sz="2200" dirty="0" smtClean="0"/>
              <a:t>είτε τα </a:t>
            </a:r>
            <a:r>
              <a:rPr lang="el-GR" sz="2200" dirty="0" err="1" smtClean="0"/>
              <a:t>βιοδιαθέσιμα</a:t>
            </a:r>
            <a:r>
              <a:rPr lang="el-GR" sz="2200" dirty="0" smtClean="0"/>
              <a:t> κλάσματα (</a:t>
            </a:r>
            <a:r>
              <a:rPr lang="en-US" sz="2200" dirty="0" smtClean="0">
                <a:solidFill>
                  <a:srgbClr val="C00000"/>
                </a:solidFill>
              </a:rPr>
              <a:t>ALB-</a:t>
            </a:r>
            <a:r>
              <a:rPr lang="en-US" sz="2200" dirty="0" err="1" smtClean="0">
                <a:solidFill>
                  <a:srgbClr val="C00000"/>
                </a:solidFill>
              </a:rPr>
              <a:t>Testo</a:t>
            </a:r>
            <a:r>
              <a:rPr lang="en-US" sz="2200" dirty="0" smtClean="0"/>
              <a:t>).</a:t>
            </a:r>
          </a:p>
          <a:p>
            <a:endParaRPr lang="en-US" sz="2200" dirty="0" smtClean="0"/>
          </a:p>
          <a:p>
            <a:r>
              <a:rPr lang="el-GR" sz="2200" dirty="0" smtClean="0"/>
              <a:t>Σε πολλούς ιστούς η τεστοστερόνη μετατρέπεται σε πιο δραστικά μόρια όπως η </a:t>
            </a:r>
            <a:r>
              <a:rPr lang="el-GR" sz="2200" b="1" dirty="0" smtClean="0">
                <a:solidFill>
                  <a:srgbClr val="C00000"/>
                </a:solidFill>
              </a:rPr>
              <a:t>5α-διυδροτεστοστερόνη</a:t>
            </a:r>
            <a:r>
              <a:rPr lang="el-GR" sz="2200" dirty="0" smtClean="0"/>
              <a:t> (</a:t>
            </a:r>
            <a:r>
              <a:rPr lang="en-US" sz="2200" dirty="0" smtClean="0"/>
              <a:t>5a-DHT) </a:t>
            </a:r>
            <a:r>
              <a:rPr lang="el-GR" sz="2200" dirty="0" smtClean="0"/>
              <a:t>και η </a:t>
            </a:r>
            <a:r>
              <a:rPr lang="el-GR" sz="2200" b="1" dirty="0" smtClean="0">
                <a:solidFill>
                  <a:srgbClr val="C00000"/>
                </a:solidFill>
              </a:rPr>
              <a:t>5α-ρεδουκτάση</a:t>
            </a:r>
            <a:r>
              <a:rPr lang="el-GR" sz="2200" dirty="0" smtClean="0"/>
              <a:t>.</a:t>
            </a:r>
          </a:p>
          <a:p>
            <a:endParaRPr lang="el-GR" sz="2200" dirty="0" smtClean="0"/>
          </a:p>
          <a:p>
            <a:r>
              <a:rPr lang="el-GR" sz="2200" dirty="0" smtClean="0"/>
              <a:t>Σε άλλους ιστούς η τεστοστερόνη μετατρέπεται σε οιστρογόνα με την δράση του ενζύμου </a:t>
            </a:r>
            <a:r>
              <a:rPr lang="el-GR" sz="2200" b="1" dirty="0" err="1" smtClean="0">
                <a:solidFill>
                  <a:srgbClr val="C00000"/>
                </a:solidFill>
              </a:rPr>
              <a:t>αρωματάση</a:t>
            </a:r>
            <a:r>
              <a:rPr lang="el-GR" sz="2200" dirty="0" smtClean="0"/>
              <a:t>. </a:t>
            </a:r>
            <a:endParaRPr lang="el-GR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φυλετική ορμόνη πρόσδεσης σφαιρίνης</a:t>
            </a:r>
            <a:r>
              <a:rPr lang="en-US" b="1" dirty="0" smtClean="0">
                <a:solidFill>
                  <a:srgbClr val="C00000"/>
                </a:solidFill>
              </a:rPr>
              <a:t> (SHBG)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700808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μεταβολή της </a:t>
            </a:r>
            <a:r>
              <a:rPr lang="en-US" sz="2000" dirty="0" smtClean="0"/>
              <a:t>[SHBG] </a:t>
            </a:r>
            <a:r>
              <a:rPr lang="el-GR" sz="2000" dirty="0" smtClean="0"/>
              <a:t>επηρεάζει την συγκέντρωση της </a:t>
            </a:r>
            <a:r>
              <a:rPr lang="en-US" sz="2000" dirty="0" smtClean="0"/>
              <a:t>TESTO </a:t>
            </a:r>
            <a:r>
              <a:rPr lang="el-GR" sz="2000" dirty="0" smtClean="0"/>
              <a:t>και για αυτό μετράται μαζί με την ολική τεστοστερόνη (</a:t>
            </a:r>
            <a:r>
              <a:rPr lang="en-US" sz="2000" b="1" dirty="0" smtClean="0">
                <a:solidFill>
                  <a:srgbClr val="C00000"/>
                </a:solidFill>
              </a:rPr>
              <a:t>T-TESTO</a:t>
            </a:r>
            <a:r>
              <a:rPr lang="en-US" sz="2000" dirty="0" smtClean="0"/>
              <a:t>).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Επιπλέον η </a:t>
            </a:r>
            <a:r>
              <a:rPr lang="en-US" sz="2000" dirty="0" smtClean="0"/>
              <a:t>SHBG </a:t>
            </a:r>
            <a:r>
              <a:rPr lang="el-GR" sz="2000" dirty="0" smtClean="0"/>
              <a:t>συνδέεται και με την </a:t>
            </a:r>
            <a:r>
              <a:rPr lang="el-GR" sz="2000" dirty="0" err="1" smtClean="0"/>
              <a:t>οιστραδιόλη</a:t>
            </a:r>
            <a:r>
              <a:rPr lang="el-GR" sz="2000" dirty="0" smtClean="0"/>
              <a:t> και επηρεάζει επίσης την δράση της.</a:t>
            </a:r>
            <a:endParaRPr lang="el-GR" sz="20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187624" y="3645024"/>
          <a:ext cx="64087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l-GR" dirty="0" err="1" smtClean="0"/>
                        <a:t>υξημένη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SHBG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Μειωμένη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SHBG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Νευρική ανορεξία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Παχυσαρκία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Υπερθυρεοειδισμός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Υποθυρεοειδισμός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Υπογοναδισμός</a:t>
                      </a:r>
                      <a:r>
                        <a:rPr lang="el-GR" baseline="0" dirty="0" smtClean="0"/>
                        <a:t> (άνδρες)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Σύνδρομο </a:t>
                      </a:r>
                      <a:r>
                        <a:rPr lang="el-GR" dirty="0" err="1" smtClean="0"/>
                        <a:t>πολυκυστικών</a:t>
                      </a:r>
                      <a:r>
                        <a:rPr lang="el-GR" dirty="0" smtClean="0"/>
                        <a:t> ωοθηκών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Κίρρωση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Γλυκοκορτικοειδή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Οιστρογόνα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Ανδρογόνα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Δείκτης ελεύθερων ανδρογόνων</a:t>
            </a:r>
            <a:r>
              <a:rPr lang="en-US" b="1" dirty="0" smtClean="0">
                <a:solidFill>
                  <a:srgbClr val="C00000"/>
                </a:solidFill>
              </a:rPr>
              <a:t> (Free Androgen Index)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200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11560" y="551723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https://www.healthcare.siemens.com/siemens_hwem-hwem_ssxa_websites-context-root/wcm/idc/resources/hwem_assets/home/Html-temp/calculators/testosterone_molar_calc.html</a:t>
            </a:r>
            <a:endParaRPr lang="el-GR" sz="1200" dirty="0"/>
          </a:p>
        </p:txBody>
      </p:sp>
      <p:sp>
        <p:nvSpPr>
          <p:cNvPr id="8" name="7 - TextBox"/>
          <p:cNvSpPr txBox="1"/>
          <p:nvPr/>
        </p:nvSpPr>
        <p:spPr>
          <a:xfrm>
            <a:off x="5148064" y="314096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FAI = [</a:t>
            </a:r>
            <a:r>
              <a:rPr lang="el-GR" sz="2400" dirty="0" smtClean="0"/>
              <a:t>Ολική τεστοστερόνη]/[</a:t>
            </a:r>
            <a:r>
              <a:rPr lang="en-US" sz="2400" dirty="0" smtClean="0"/>
              <a:t>SHBG]</a:t>
            </a:r>
            <a:endParaRPr lang="el-G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Υπολογισμός </a:t>
            </a:r>
            <a:r>
              <a:rPr lang="el-GR" b="1" dirty="0" err="1" smtClean="0">
                <a:solidFill>
                  <a:srgbClr val="C00000"/>
                </a:solidFill>
              </a:rPr>
              <a:t>βιοδιαθέσιμης</a:t>
            </a:r>
            <a:r>
              <a:rPr lang="el-GR" b="1" dirty="0" smtClean="0">
                <a:solidFill>
                  <a:srgbClr val="C00000"/>
                </a:solidFill>
              </a:rPr>
              <a:t> τεστοστερόνης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827584" y="55172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https://www.nebido.com/tools/index.php/en/default/index/free-calculator</a:t>
            </a:r>
            <a:endParaRPr lang="el-G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760640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μελέτη της </a:t>
            </a:r>
            <a:r>
              <a:rPr lang="el-GR" b="1" dirty="0" err="1" smtClean="0">
                <a:solidFill>
                  <a:srgbClr val="C00000"/>
                </a:solidFill>
              </a:rPr>
              <a:t>υπογονιμότητας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στον άνδρα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022253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Αιτίες υπογοναδισμού στους άνδρες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Υποθαλαμική</a:t>
            </a:r>
            <a:r>
              <a:rPr lang="el-GR" b="1" dirty="0" smtClean="0">
                <a:solidFill>
                  <a:srgbClr val="C00000"/>
                </a:solidFill>
              </a:rPr>
              <a:t>-υποφυσιακή ασθένεια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l-GR" b="1" dirty="0" err="1" smtClean="0">
                <a:solidFill>
                  <a:srgbClr val="C00000"/>
                </a:solidFill>
              </a:rPr>
              <a:t>υπογοναδοτροπικός</a:t>
            </a:r>
            <a:r>
              <a:rPr lang="el-GR" b="1" dirty="0" smtClean="0">
                <a:solidFill>
                  <a:srgbClr val="C00000"/>
                </a:solidFill>
              </a:rPr>
              <a:t> υπογοναδισμός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844824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Πρόκειται για </a:t>
            </a:r>
            <a:r>
              <a:rPr lang="el-GR" sz="2400" dirty="0" smtClean="0">
                <a:solidFill>
                  <a:srgbClr val="C00000"/>
                </a:solidFill>
              </a:rPr>
              <a:t>ανωμαλία στον υποθάλαμο ή στην υπόφυση </a:t>
            </a:r>
            <a:r>
              <a:rPr lang="el-GR" sz="2400" dirty="0" smtClean="0"/>
              <a:t>είτε </a:t>
            </a:r>
            <a:r>
              <a:rPr lang="el-GR" sz="2400" dirty="0" err="1" smtClean="0"/>
              <a:t>οικογενείς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kleinefelter</a:t>
            </a:r>
            <a:r>
              <a:rPr lang="en-US" sz="2400" dirty="0" smtClean="0"/>
              <a:t>) </a:t>
            </a:r>
            <a:r>
              <a:rPr lang="el-GR" sz="2400" dirty="0" smtClean="0"/>
              <a:t>είτε επίκτητες (π.χ. από φάρμακα)./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Οι </a:t>
            </a:r>
            <a:r>
              <a:rPr lang="el-GR" sz="2400" dirty="0" smtClean="0">
                <a:solidFill>
                  <a:srgbClr val="C00000"/>
                </a:solidFill>
              </a:rPr>
              <a:t>[τεστοστερόνη], [</a:t>
            </a:r>
            <a:r>
              <a:rPr lang="en-US" sz="2400" dirty="0" smtClean="0">
                <a:solidFill>
                  <a:srgbClr val="C00000"/>
                </a:solidFill>
              </a:rPr>
              <a:t>LH</a:t>
            </a:r>
            <a:r>
              <a:rPr lang="el-GR" sz="2400" dirty="0" smtClean="0">
                <a:solidFill>
                  <a:srgbClr val="C00000"/>
                </a:solidFill>
              </a:rPr>
              <a:t>]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smtClean="0">
                <a:solidFill>
                  <a:srgbClr val="C00000"/>
                </a:solidFill>
              </a:rPr>
              <a:t>FSH</a:t>
            </a:r>
            <a:r>
              <a:rPr lang="el-GR" sz="2400" dirty="0" smtClean="0">
                <a:solidFill>
                  <a:srgbClr val="C00000"/>
                </a:solidFill>
              </a:rPr>
              <a:t>] είναι μειωμένες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Πρωτοπαθής </a:t>
            </a:r>
            <a:r>
              <a:rPr lang="el-GR" b="1" dirty="0" err="1" smtClean="0">
                <a:solidFill>
                  <a:srgbClr val="C00000"/>
                </a:solidFill>
              </a:rPr>
              <a:t>γοναδική</a:t>
            </a:r>
            <a:r>
              <a:rPr lang="el-GR" b="1" dirty="0" smtClean="0">
                <a:solidFill>
                  <a:srgbClr val="C00000"/>
                </a:solidFill>
              </a:rPr>
              <a:t> ανεπάρκεια, </a:t>
            </a:r>
            <a:r>
              <a:rPr lang="el-GR" b="1" dirty="0" err="1" smtClean="0">
                <a:solidFill>
                  <a:srgbClr val="C00000"/>
                </a:solidFill>
              </a:rPr>
              <a:t>υπεργοναδοτρόπος</a:t>
            </a:r>
            <a:r>
              <a:rPr lang="el-GR" b="1" dirty="0" smtClean="0">
                <a:solidFill>
                  <a:srgbClr val="C00000"/>
                </a:solidFill>
              </a:rPr>
              <a:t> υπογοναδισμός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844824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Πρόκειται για </a:t>
            </a:r>
            <a:r>
              <a:rPr lang="el-GR" sz="2400" dirty="0" smtClean="0">
                <a:solidFill>
                  <a:srgbClr val="C00000"/>
                </a:solidFill>
              </a:rPr>
              <a:t>ανωμαλία των όρχεων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είτε </a:t>
            </a:r>
            <a:r>
              <a:rPr lang="el-GR" sz="2400" dirty="0" err="1" smtClean="0"/>
              <a:t>οικογενείς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kleinefelter</a:t>
            </a:r>
            <a:r>
              <a:rPr lang="en-US" sz="2400" dirty="0" smtClean="0"/>
              <a:t>) </a:t>
            </a:r>
            <a:r>
              <a:rPr lang="el-GR" sz="2400" dirty="0" smtClean="0"/>
              <a:t>είτε επίκτητες (π.χ. από φάρμακα)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C00000"/>
                </a:solidFill>
              </a:rPr>
              <a:t>[τεστοστερόνη] στον ορό είναι μειωμένη </a:t>
            </a:r>
            <a:r>
              <a:rPr lang="el-GR" sz="2400" dirty="0" smtClean="0"/>
              <a:t>ενώ οι </a:t>
            </a:r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smtClean="0">
                <a:solidFill>
                  <a:srgbClr val="C00000"/>
                </a:solidFill>
              </a:rPr>
              <a:t>LH</a:t>
            </a:r>
            <a:r>
              <a:rPr lang="el-GR" sz="2400" dirty="0" smtClean="0">
                <a:solidFill>
                  <a:srgbClr val="C00000"/>
                </a:solidFill>
              </a:rPr>
              <a:t>]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l-GR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smtClean="0">
                <a:solidFill>
                  <a:srgbClr val="C00000"/>
                </a:solidFill>
              </a:rPr>
              <a:t>FSH</a:t>
            </a:r>
            <a:r>
              <a:rPr lang="el-GR" sz="2400" dirty="0" smtClean="0">
                <a:solidFill>
                  <a:srgbClr val="C00000"/>
                </a:solidFill>
              </a:rPr>
              <a:t>] είναι αυξημένες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Σύνδρομο </a:t>
            </a:r>
            <a:r>
              <a:rPr lang="el-GR" b="1" dirty="0" err="1" smtClean="0">
                <a:solidFill>
                  <a:srgbClr val="C00000"/>
                </a:solidFill>
              </a:rPr>
              <a:t>θυλεοποίησης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7008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Κληρονομείται ως Χ υπολειπόμενο που προκαλείται από μετάλλαξη του υποδοχέα για την τεστοστερόνη.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smtClean="0">
                <a:solidFill>
                  <a:srgbClr val="C00000"/>
                </a:solidFill>
              </a:rPr>
              <a:t>[τεστοστερόνη] είναι πάρα πολύ αυξημένη.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Στυτική δυσλειτουργία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70080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Κληρονομείται ως Χ υπολειπόμενο που προκαλείται από μετάλλαξη του υποδοχέα για την τεστοστερόνη.</a:t>
            </a:r>
          </a:p>
          <a:p>
            <a:endParaRPr lang="el-GR" sz="2400" dirty="0" smtClean="0"/>
          </a:p>
          <a:p>
            <a:r>
              <a:rPr lang="el-GR" sz="2400" dirty="0" smtClean="0"/>
              <a:t>Σε ασυνήθεις καταστάσεις οφείλεται σε</a:t>
            </a:r>
            <a:r>
              <a:rPr lang="el-GR" sz="2400" dirty="0" smtClean="0">
                <a:solidFill>
                  <a:srgbClr val="C00000"/>
                </a:solidFill>
              </a:rPr>
              <a:t> μειωμένη [τεστοστερόνη] και πολύ αυξημένη [</a:t>
            </a:r>
            <a:r>
              <a:rPr lang="en-US" sz="2400" dirty="0" smtClean="0">
                <a:solidFill>
                  <a:srgbClr val="C00000"/>
                </a:solidFill>
              </a:rPr>
              <a:t>PRL]</a:t>
            </a:r>
            <a:r>
              <a:rPr lang="el-GR" sz="2400" dirty="0" smtClean="0"/>
              <a:t>.</a:t>
            </a:r>
          </a:p>
          <a:p>
            <a:endParaRPr lang="el-GR" sz="2400" dirty="0"/>
          </a:p>
        </p:txBody>
      </p:sp>
      <p:pic>
        <p:nvPicPr>
          <p:cNvPr id="39938" name="Picture 2" descr="http://www.zougla.gr/assets/images/2195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33056"/>
            <a:ext cx="4752528" cy="267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γονάδες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Ανδρόπαυση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70080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Στους άνδρες αυτό σημαίνει μείωση της [</a:t>
            </a:r>
            <a:r>
              <a:rPr lang="en-US" sz="2400" dirty="0" smtClean="0"/>
              <a:t>TESTO</a:t>
            </a:r>
            <a:r>
              <a:rPr lang="el-GR" sz="2400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που ξεκινά από την ηλικία των 40 ετών και πάνω. Σταδιακά μειώνεται η μυϊκή δύναμη και η λίμπιντο. </a:t>
            </a:r>
            <a:endParaRPr lang="el-GR" sz="2400" dirty="0"/>
          </a:p>
        </p:txBody>
      </p:sp>
      <p:pic>
        <p:nvPicPr>
          <p:cNvPr id="27650" name="Picture 2" descr="Αποτέλεσμα εικόνας για men over 50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1700808"/>
            <a:ext cx="325984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Γυναικομαστία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225689"/>
            <a:ext cx="4824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Συνήθη αίτια</a:t>
            </a:r>
            <a:r>
              <a:rPr lang="en-US" sz="2400" dirty="0" smtClean="0"/>
              <a:t>: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Νεογνική ηλικία, εφηβεία, ηλικιωμένοι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Μειωμένα ανδρογόνα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Υπογοναδισμός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Αυξημένα οιστρογόνα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Ηπατική ασθένεια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Όγκοι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400" dirty="0" smtClean="0"/>
              <a:t>Υπερθυρεοειδισμός</a:t>
            </a:r>
          </a:p>
          <a:p>
            <a:r>
              <a:rPr lang="el-GR" sz="2400" b="1" dirty="0" err="1" smtClean="0">
                <a:solidFill>
                  <a:srgbClr val="C00000"/>
                </a:solidFill>
              </a:rPr>
              <a:t>Υπερπρολακτιναιμία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marL="355600" indent="-355600">
              <a:buFont typeface="Arial" pitchFamily="34" charset="0"/>
              <a:buChar char="•"/>
              <a:tabLst>
                <a:tab pos="0" algn="l"/>
                <a:tab pos="88900" algn="l"/>
              </a:tabLst>
            </a:pPr>
            <a:r>
              <a:rPr lang="el-GR" sz="2400" dirty="0" smtClean="0"/>
              <a:t>Τελικό στάδιο νεφρικής ανεπάρκειας</a:t>
            </a:r>
          </a:p>
          <a:p>
            <a:r>
              <a:rPr lang="el-GR" sz="2400" b="1" dirty="0" smtClean="0">
                <a:solidFill>
                  <a:srgbClr val="C00000"/>
                </a:solidFill>
              </a:rPr>
              <a:t>Φάρμακα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Οιστρογόνα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/>
              <a:t>Αντι</a:t>
            </a:r>
            <a:r>
              <a:rPr lang="el-GR" sz="2400" dirty="0" smtClean="0"/>
              <a:t>-ανδρογόνα</a:t>
            </a:r>
            <a:endParaRPr lang="el-GR" sz="2400" dirty="0"/>
          </a:p>
        </p:txBody>
      </p:sp>
      <p:pic>
        <p:nvPicPr>
          <p:cNvPr id="44034" name="Picture 2" descr="Γυναικομαστία: Τι είναι και πώς θα απαλλαγείτ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536504" cy="331236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211960" y="501317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μεγαλύτερο ποσοστό είναι </a:t>
            </a:r>
            <a:r>
              <a:rPr lang="el-GR" dirty="0" err="1" smtClean="0"/>
              <a:t>ψευδογυναικομαστία</a:t>
            </a:r>
            <a:r>
              <a:rPr lang="el-GR" dirty="0" smtClean="0"/>
              <a:t> που οφείλεται στην παχυσαρκία.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395536" y="2636912"/>
            <a:ext cx="8229600" cy="11430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μεταβολή των ορμονών γονιμότητας στην γυναίκα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ωρίμανση των ωαρίων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67544" y="1556792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Στην γυναίκα η πρώτη μειωτική διαίρεση ξεκινά στην ενδομήτρια ζωή αλλά διακόπτεται πριν ολοκληρωθεί.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Οι γαμέτες που έχουν υποστεί την πρώτη μειωτική διαίρεση στην ενδομήτρια ζωή καλούνται </a:t>
            </a:r>
            <a:r>
              <a:rPr lang="el-GR" sz="2400" dirty="0" smtClean="0">
                <a:solidFill>
                  <a:srgbClr val="C00000"/>
                </a:solidFill>
              </a:rPr>
              <a:t>πρωτογενή ωοκύτταρα</a:t>
            </a:r>
            <a:r>
              <a:rPr lang="el-GR" sz="2400" dirty="0" smtClean="0"/>
              <a:t>. 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Αυτά καλύπτονται από ένα στρώμα επίπεδων </a:t>
            </a:r>
            <a:r>
              <a:rPr lang="el-GR" sz="2400" dirty="0" err="1" smtClean="0"/>
              <a:t>θυλακικών</a:t>
            </a:r>
            <a:r>
              <a:rPr lang="el-GR" sz="2400" dirty="0" smtClean="0"/>
              <a:t> κυττάρων και ο σχηματισμός αυτός ονομάζεται </a:t>
            </a:r>
            <a:r>
              <a:rPr lang="el-GR" sz="2400" dirty="0" smtClean="0">
                <a:solidFill>
                  <a:srgbClr val="C00000"/>
                </a:solidFill>
              </a:rPr>
              <a:t>πρωτογενές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ωοθηλάκιο</a:t>
            </a:r>
            <a:r>
              <a:rPr lang="el-GR" sz="24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Το πρωτογενές </a:t>
            </a:r>
            <a:r>
              <a:rPr lang="el-GR" sz="2400" dirty="0" err="1" smtClean="0"/>
              <a:t>ωοθηλάκιο</a:t>
            </a:r>
            <a:r>
              <a:rPr lang="el-GR" sz="2400" dirty="0" smtClean="0"/>
              <a:t> παραμένει σε αυτή την κατάσταση για 40 τουλάχιστον χρόνια. </a:t>
            </a:r>
            <a:r>
              <a:rPr lang="el-GR" sz="2400" dirty="0" smtClean="0">
                <a:solidFill>
                  <a:srgbClr val="C00000"/>
                </a:solidFill>
              </a:rPr>
              <a:t>Λίγο πριν την </a:t>
            </a:r>
            <a:r>
              <a:rPr lang="el-GR" sz="2400" dirty="0" err="1" smtClean="0">
                <a:solidFill>
                  <a:srgbClr val="C00000"/>
                </a:solidFill>
              </a:rPr>
              <a:t>ωοθηλακιορρηξία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ολοκληρώνει ένα από αυτά την δεύτερη μειωτική διαίρεση (</a:t>
            </a:r>
            <a:r>
              <a:rPr lang="el-GR" sz="2400" dirty="0" smtClean="0">
                <a:solidFill>
                  <a:srgbClr val="C00000"/>
                </a:solidFill>
              </a:rPr>
              <a:t>δευτερογενές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ωοθηλάκιο</a:t>
            </a:r>
            <a:r>
              <a:rPr lang="el-GR" sz="2400" dirty="0" smtClean="0">
                <a:solidFill>
                  <a:srgbClr val="C00000"/>
                </a:solidFill>
              </a:rPr>
              <a:t> ή ωάριο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ωρίμανση των ωαρίων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1026" name="Picture 2" descr="http://www.eugonia.com.gr/wp-content/themes/eugonia2/photos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620125" cy="451485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95536" y="616530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http://www.eugonia.com.gr/anthropini-anaparagogi/embryologia/oogenesi/wrimansh-warioy/</a:t>
            </a:r>
            <a:endParaRPr lang="el-GR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ωρίμανση των ωαρίων </a:t>
            </a:r>
            <a:r>
              <a:rPr lang="el-GR" sz="4000" dirty="0" smtClean="0">
                <a:solidFill>
                  <a:srgbClr val="C00000"/>
                </a:solidFill>
              </a:rPr>
              <a:t>(3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3528" y="14127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Στην πρώτη μειωτική διαίρεσή του πριν την </a:t>
            </a:r>
            <a:r>
              <a:rPr lang="el-GR" sz="2400" dirty="0" err="1" smtClean="0"/>
              <a:t>ωοθυλακιορρηξία</a:t>
            </a:r>
            <a:r>
              <a:rPr lang="en-US" sz="2400" dirty="0" smtClean="0"/>
              <a:t> </a:t>
            </a:r>
            <a:r>
              <a:rPr lang="el-GR" sz="2400" dirty="0" smtClean="0"/>
              <a:t>το κυτταρόπλασμα του </a:t>
            </a:r>
            <a:r>
              <a:rPr lang="el-GR" sz="2400" dirty="0" smtClean="0">
                <a:solidFill>
                  <a:srgbClr val="C00000"/>
                </a:solidFill>
              </a:rPr>
              <a:t>πρωτογενούς ωοκυττάρου διαιρείται άνισα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395536" y="2420888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μεγάλο κύτταρο είναι το </a:t>
            </a:r>
            <a:r>
              <a:rPr lang="el-GR" sz="2400" dirty="0" smtClean="0">
                <a:solidFill>
                  <a:srgbClr val="C00000"/>
                </a:solidFill>
              </a:rPr>
              <a:t>δευτερογενές ωοκύτταρο</a:t>
            </a:r>
            <a:r>
              <a:rPr lang="el-GR" sz="2400" dirty="0" smtClean="0"/>
              <a:t>, </a:t>
            </a:r>
            <a:r>
              <a:rPr lang="el-GR" sz="2400" dirty="0" smtClean="0">
                <a:solidFill>
                  <a:srgbClr val="C00000"/>
                </a:solidFill>
              </a:rPr>
              <a:t>ή ωάριο</a:t>
            </a:r>
            <a:r>
              <a:rPr lang="el-GR" sz="2400" dirty="0" smtClean="0"/>
              <a:t>, που δεν αναπτύσσεται περαιτέρω, εκτός αν γονιμοποιηθεί.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Το μικρό κύτταρο ονομάζεται </a:t>
            </a:r>
            <a:r>
              <a:rPr lang="el-GR" sz="2400" dirty="0" smtClean="0">
                <a:solidFill>
                  <a:srgbClr val="C00000"/>
                </a:solidFill>
              </a:rPr>
              <a:t>πρώτο πολικό σωμάτιο</a:t>
            </a:r>
            <a:r>
              <a:rPr lang="el-GR" sz="2400" dirty="0" smtClean="0"/>
              <a:t>, περιέχει ελάχιστο κυτταρόπλασμα και το</a:t>
            </a:r>
            <a:r>
              <a:rPr lang="en-US" sz="2400" dirty="0" smtClean="0"/>
              <a:t> </a:t>
            </a:r>
            <a:r>
              <a:rPr lang="el-GR" sz="2400" dirty="0" smtClean="0"/>
              <a:t>υπόλοιπο μισό αριθμό ομολόγων χρωμοσωμάτων.</a:t>
            </a:r>
            <a:endParaRPr lang="el-GR" sz="2400" dirty="0"/>
          </a:p>
        </p:txBody>
      </p:sp>
      <p:pic>
        <p:nvPicPr>
          <p:cNvPr id="52226" name="Picture 2" descr="http://www.eugonia.com.gr/wp-content/themes/eugonia2/photos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754388" cy="3011019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932040" y="566124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Πλήρως ώριμο ωάριο στη </a:t>
            </a:r>
            <a:r>
              <a:rPr lang="el-GR" sz="1400" dirty="0" err="1" smtClean="0"/>
              <a:t>μετάφαση</a:t>
            </a:r>
            <a:r>
              <a:rPr lang="el-GR" sz="1400" dirty="0" smtClean="0"/>
              <a:t> ΙΙ της πρώτης μειωτικής διαίρεσης (αρχείο ΕΥΓΟΝΙΑΣ).</a:t>
            </a:r>
            <a:endParaRPr lang="el-GR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ωοθήκη και η ωρίμανση των ωαρίων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170762" cy="363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827584" y="5589240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http://fertileground-nutrition.com/wp-content/uploads/2015/08/follicles-e1440076172700.jpg</a:t>
            </a:r>
            <a:endParaRPr lang="el-GR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γονιμοποίηση του ωαρίου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683568" y="16288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σπερματοζωάριο εισέρχεται μέσα στο δευτερογενές ωοκύτταρο διατρυπώντας τη </a:t>
            </a:r>
            <a:r>
              <a:rPr lang="el-GR" sz="2400" dirty="0" smtClean="0">
                <a:solidFill>
                  <a:srgbClr val="C00000"/>
                </a:solidFill>
              </a:rPr>
              <a:t>διαφανή ζώνη </a:t>
            </a:r>
            <a:r>
              <a:rPr lang="el-GR" sz="2400" dirty="0" smtClean="0"/>
              <a:t>και την </a:t>
            </a:r>
            <a:r>
              <a:rPr lang="el-GR" sz="2400" dirty="0" err="1" smtClean="0">
                <a:solidFill>
                  <a:srgbClr val="C00000"/>
                </a:solidFill>
              </a:rPr>
              <a:t>κυτταροπλασματική</a:t>
            </a:r>
            <a:r>
              <a:rPr lang="el-GR" sz="2400" dirty="0" smtClean="0">
                <a:solidFill>
                  <a:srgbClr val="C00000"/>
                </a:solidFill>
              </a:rPr>
              <a:t> μεμβράνη. </a:t>
            </a:r>
            <a:endParaRPr lang="el-GR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264696" cy="337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755576" y="6237312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http://www.eugonia.com.gr/anthropini-anaparagogi/embryologia/oogenesi/wrimansh-warioy/</a:t>
            </a:r>
            <a:endParaRPr lang="el-GR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γονιμοποίηση του ωαρίου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381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83568" y="162880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κεφαλή του σπερματοζωαρίου σχηματίζει τον </a:t>
            </a:r>
            <a:r>
              <a:rPr lang="el-GR" sz="2400" dirty="0" smtClean="0">
                <a:solidFill>
                  <a:srgbClr val="C00000"/>
                </a:solidFill>
              </a:rPr>
              <a:t>αρσενικό </a:t>
            </a:r>
            <a:r>
              <a:rPr lang="el-GR" sz="2400" dirty="0" err="1" smtClean="0">
                <a:solidFill>
                  <a:srgbClr val="C00000"/>
                </a:solidFill>
              </a:rPr>
              <a:t>προπυρήνα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και ο πυρήνας του ωαρίου τον </a:t>
            </a:r>
            <a:r>
              <a:rPr lang="el-GR" sz="2400" dirty="0" smtClean="0">
                <a:solidFill>
                  <a:srgbClr val="C00000"/>
                </a:solidFill>
              </a:rPr>
              <a:t>θηλυκό </a:t>
            </a:r>
            <a:r>
              <a:rPr lang="el-GR" sz="2400" dirty="0" err="1" smtClean="0">
                <a:solidFill>
                  <a:srgbClr val="C00000"/>
                </a:solidFill>
              </a:rPr>
              <a:t>προπυρήνα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τα οποία στην συνέχεια ενσωματώνονται.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539552" y="6237312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http://www.eugonia.com.gr/anthropini-anaparagogi/embryologia/oogenesi/wrimansh-warioy/</a:t>
            </a:r>
            <a:endParaRPr lang="el-GR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ρύθμιση των ορμονών στη γυναίκα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29698" name="Picture 2" descr="Αποτέλεσμα εικόνας για fsh lh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320480" cy="474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l-GR" b="1" dirty="0" smtClean="0">
                <a:solidFill>
                  <a:srgbClr val="C00000"/>
                </a:solidFill>
              </a:rPr>
              <a:t>ι όρχεις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9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1115616" y="6093296"/>
            <a:ext cx="66967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https://www.slideshare.net/drmohammadmanzoor/histology-of-male-reproductive-system-by-dr-manzoor</a:t>
            </a:r>
            <a:endParaRPr lang="el-GR" sz="10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ατρησία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(η καταστροφή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5122" name="Picture 2" descr="Ο αριθμός των ωοθυλακίων σε σχέση με την ηλικία κατά Faddy και Gosd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286250" cy="337185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51520" y="1700808"/>
            <a:ext cx="4248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dirty="0" smtClean="0"/>
              <a:t>Στην γέννηση η ωοθήκη περιέχει 1 – 2 εκατομμύρια </a:t>
            </a:r>
            <a:r>
              <a:rPr lang="el-GR" sz="2400" dirty="0" err="1" smtClean="0"/>
              <a:t>ωοθηλάκια</a:t>
            </a:r>
            <a:r>
              <a:rPr lang="el-GR" sz="2400" dirty="0" smtClean="0"/>
              <a:t>. Μέχρι την εφηβεία καταστρέφονται διαρκώς μέχρι να παραμείνουν περίπου </a:t>
            </a:r>
            <a:r>
              <a:rPr lang="el-GR" sz="2400" dirty="0" smtClean="0">
                <a:solidFill>
                  <a:srgbClr val="C00000"/>
                </a:solidFill>
              </a:rPr>
              <a:t>300.00 – 400.000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Μέχρι τα 37 χρόνια παραμένουν περίπου </a:t>
            </a:r>
            <a:r>
              <a:rPr lang="el-GR" sz="2400" dirty="0" smtClean="0">
                <a:solidFill>
                  <a:srgbClr val="C00000"/>
                </a:solidFill>
              </a:rPr>
              <a:t>25.000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 </a:t>
            </a:r>
          </a:p>
          <a:p>
            <a:pPr>
              <a:spcAft>
                <a:spcPts val="1800"/>
              </a:spcAft>
            </a:pPr>
            <a:r>
              <a:rPr lang="el-GR" sz="2400" dirty="0" smtClean="0"/>
              <a:t>Μετά την εμμηνόπαυση και μέχρι τα 71 χρόνια έχουν παραμείνει </a:t>
            </a:r>
            <a:r>
              <a:rPr lang="el-GR" sz="2400" dirty="0" smtClean="0">
                <a:solidFill>
                  <a:srgbClr val="C00000"/>
                </a:solidFill>
              </a:rPr>
              <a:t>1000 </a:t>
            </a:r>
            <a:r>
              <a:rPr lang="el-GR" sz="2400" dirty="0" err="1" smtClean="0">
                <a:solidFill>
                  <a:srgbClr val="C00000"/>
                </a:solidFill>
              </a:rPr>
              <a:t>ωοθηλάκια</a:t>
            </a:r>
            <a:r>
              <a:rPr lang="el-GR" sz="2400" dirty="0" smtClean="0"/>
              <a:t>.</a:t>
            </a:r>
          </a:p>
          <a:p>
            <a:pPr>
              <a:spcAft>
                <a:spcPts val="1800"/>
              </a:spcAft>
            </a:pPr>
            <a:endParaRPr lang="el-GR" sz="2400" dirty="0" smtClean="0"/>
          </a:p>
          <a:p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716016" y="537321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http://www.eugonia.com.gr/anthropini-anaparagogi/embryologia/oogenesi/atehsia/</a:t>
            </a:r>
            <a:endParaRPr lang="el-GR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6)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48478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dirty="0" err="1" smtClean="0"/>
              <a:t>ωοθηλάκια</a:t>
            </a:r>
            <a:r>
              <a:rPr lang="el-GR" sz="2400" dirty="0" smtClean="0"/>
              <a:t> ανταποκρινόμενα στην δράση των </a:t>
            </a:r>
            <a:r>
              <a:rPr lang="en-US" sz="2400" dirty="0" smtClean="0"/>
              <a:t>LH, FSH </a:t>
            </a:r>
            <a:r>
              <a:rPr lang="el-GR" sz="2400" dirty="0" smtClean="0"/>
              <a:t>παράγουν δύο οιστρογόνα την</a:t>
            </a:r>
            <a:r>
              <a:rPr lang="en-US" sz="2400" dirty="0" smtClean="0"/>
              <a:t>: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l-GR" sz="2400" dirty="0" err="1" smtClean="0">
                <a:solidFill>
                  <a:srgbClr val="C00000"/>
                </a:solidFill>
              </a:rPr>
              <a:t>Οιστρόνη</a:t>
            </a:r>
            <a:r>
              <a:rPr lang="el-GR" sz="2400" dirty="0" smtClean="0">
                <a:solidFill>
                  <a:srgbClr val="C00000"/>
                </a:solidFill>
              </a:rPr>
              <a:t> ή Ε1</a:t>
            </a:r>
          </a:p>
          <a:p>
            <a:pPr marL="266700" indent="-266700"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l-GR" sz="2400" dirty="0" smtClean="0">
                <a:solidFill>
                  <a:srgbClr val="C00000"/>
                </a:solidFill>
              </a:rPr>
              <a:t>ιστραδιόλη-17β ή Ε2</a:t>
            </a:r>
          </a:p>
          <a:p>
            <a:pPr marL="266700" indent="-266700">
              <a:tabLst>
                <a:tab pos="266700" algn="l"/>
              </a:tabLst>
            </a:pPr>
            <a:r>
              <a:rPr lang="el-GR" sz="2400" dirty="0" smtClean="0"/>
              <a:t>Τα δύο οιστρογόνα μετατρέπονται στην </a:t>
            </a:r>
            <a:r>
              <a:rPr lang="el-GR" sz="2400" dirty="0" err="1" smtClean="0">
                <a:solidFill>
                  <a:srgbClr val="C00000"/>
                </a:solidFill>
              </a:rPr>
              <a:t>οιστριόλη</a:t>
            </a:r>
            <a:r>
              <a:rPr lang="el-GR" sz="2400" dirty="0" smtClean="0">
                <a:solidFill>
                  <a:srgbClr val="C00000"/>
                </a:solidFill>
              </a:rPr>
              <a:t> ή Ε3.</a:t>
            </a:r>
          </a:p>
          <a:p>
            <a:pPr marL="266700" indent="-266700">
              <a:tabLst>
                <a:tab pos="266700" algn="l"/>
              </a:tabLst>
            </a:pPr>
            <a:endParaRPr lang="el-GR" sz="2400" dirty="0" smtClean="0">
              <a:solidFill>
                <a:srgbClr val="C00000"/>
              </a:solidFill>
            </a:endParaRPr>
          </a:p>
          <a:p>
            <a:pPr>
              <a:tabLst>
                <a:tab pos="0" algn="l"/>
              </a:tabLst>
            </a:pPr>
            <a:endParaRPr lang="el-GR" sz="2400" dirty="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645024"/>
            <a:ext cx="2238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238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2333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467544" y="6021288"/>
            <a:ext cx="7632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https://el.wikipedia.org/wiki/%CE%9F%CE%B9%CF%83%CF%84%CF%81%CE%BF%CE%B3%CF%8C%CE%BD%CE%BF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6)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484784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el-GR" sz="2400" dirty="0" smtClean="0"/>
              <a:t>Μετά την </a:t>
            </a:r>
            <a:r>
              <a:rPr lang="el-GR" sz="2400" dirty="0" err="1" smtClean="0"/>
              <a:t>ωοθυλακιορρηξία</a:t>
            </a:r>
            <a:r>
              <a:rPr lang="el-GR" sz="2400" dirty="0" smtClean="0"/>
              <a:t>, </a:t>
            </a:r>
            <a:r>
              <a:rPr lang="el-GR" sz="2400" dirty="0" smtClean="0">
                <a:solidFill>
                  <a:srgbClr val="C00000"/>
                </a:solidFill>
              </a:rPr>
              <a:t>το ωχρό σωμάτιο </a:t>
            </a:r>
            <a:r>
              <a:rPr lang="el-GR" sz="2400" dirty="0" smtClean="0"/>
              <a:t>εκκρίνει </a:t>
            </a:r>
            <a:r>
              <a:rPr lang="el-GR" sz="2400" dirty="0" smtClean="0">
                <a:solidFill>
                  <a:srgbClr val="C00000"/>
                </a:solidFill>
              </a:rPr>
              <a:t>προγεστερόνη</a:t>
            </a:r>
            <a:r>
              <a:rPr lang="en-US" sz="2400" dirty="0" smtClean="0">
                <a:solidFill>
                  <a:srgbClr val="C00000"/>
                </a:solidFill>
              </a:rPr>
              <a:t> (PRG)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όπως και οιστρογόνα. </a:t>
            </a:r>
          </a:p>
          <a:p>
            <a:pPr>
              <a:tabLst>
                <a:tab pos="0" algn="l"/>
              </a:tabLst>
            </a:pPr>
            <a:endParaRPr lang="el-GR" sz="2400" dirty="0" smtClean="0"/>
          </a:p>
          <a:p>
            <a:pPr>
              <a:tabLst>
                <a:tab pos="0" algn="l"/>
              </a:tabLst>
            </a:pPr>
            <a:r>
              <a:rPr lang="el-GR" sz="2400" dirty="0" smtClean="0"/>
              <a:t>Η </a:t>
            </a:r>
            <a:r>
              <a:rPr lang="en-US" sz="2400" dirty="0" smtClean="0"/>
              <a:t>PRG </a:t>
            </a:r>
            <a:r>
              <a:rPr lang="el-GR" sz="2400" dirty="0" smtClean="0"/>
              <a:t>φτάνει στο μέγιστο της 7 ημέρες πριν τον έμμηνο ρύση, μετά μειώνεται εκτός και αν υπάρξει γονιμοποίηση.</a:t>
            </a:r>
          </a:p>
          <a:p>
            <a:pPr>
              <a:tabLst>
                <a:tab pos="0" algn="l"/>
              </a:tabLst>
            </a:pPr>
            <a:endParaRPr lang="el-GR" sz="2400" dirty="0" smtClean="0"/>
          </a:p>
          <a:p>
            <a:pPr>
              <a:tabLst>
                <a:tab pos="0" algn="l"/>
              </a:tabLst>
            </a:pPr>
            <a:r>
              <a:rPr lang="el-GR" sz="2400" dirty="0" smtClean="0"/>
              <a:t>Στη γονιμοποίηση αυξάνει, μετά την γονιμοποίηση, για να προκαλέσει την ανάπτυξη των ενδομήτριου.</a:t>
            </a:r>
          </a:p>
          <a:p>
            <a:pPr>
              <a:tabLst>
                <a:tab pos="0" algn="l"/>
              </a:tabLst>
            </a:pPr>
            <a:endParaRPr lang="el-GR" sz="2400" dirty="0" smtClean="0"/>
          </a:p>
          <a:p>
            <a:pPr>
              <a:tabLst>
                <a:tab pos="0" algn="l"/>
              </a:tabLst>
            </a:pPr>
            <a:endParaRPr lang="el-GR" sz="2400" dirty="0" smtClean="0"/>
          </a:p>
          <a:p>
            <a:pPr>
              <a:tabLst>
                <a:tab pos="0" algn="l"/>
              </a:tabLst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, η παραγωγή και δράση τους </a:t>
            </a:r>
            <a:r>
              <a:rPr lang="el-GR" sz="4000" dirty="0" smtClean="0">
                <a:solidFill>
                  <a:srgbClr val="C00000"/>
                </a:solidFill>
              </a:rPr>
              <a:t>(3 από 6)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95536" y="177281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οιστραδιόλη</a:t>
            </a:r>
            <a:r>
              <a:rPr lang="el-GR" sz="2400" b="1" dirty="0" smtClean="0">
                <a:solidFill>
                  <a:srgbClr val="C00000"/>
                </a:solidFill>
              </a:rPr>
              <a:t> (Ε2) </a:t>
            </a:r>
            <a:r>
              <a:rPr lang="el-GR" sz="2400" dirty="0" smtClean="0"/>
              <a:t>από την ορμόνη τεστοστερόνη και είναι το κύριο οιστρογόνο από την αρχή της εμμήνου ρύσεως μέχρι την εμμηνόπαυση. Έχει την μεγαλύτερη οιστρογόνο δράση και δρα μαζί με την </a:t>
            </a:r>
            <a:r>
              <a:rPr lang="el-GR" sz="2400" dirty="0" err="1" smtClean="0"/>
              <a:t>οιστραδιόλη</a:t>
            </a:r>
            <a:r>
              <a:rPr lang="el-GR" sz="2400" dirty="0" smtClean="0"/>
              <a:t> στο </a:t>
            </a:r>
            <a:r>
              <a:rPr lang="el-GR" sz="2400" b="1" dirty="0" smtClean="0">
                <a:solidFill>
                  <a:srgbClr val="C00000"/>
                </a:solidFill>
              </a:rPr>
              <a:t>ενδομήτριο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οιστρόνη</a:t>
            </a:r>
            <a:r>
              <a:rPr lang="el-GR" sz="2400" b="1" dirty="0" smtClean="0">
                <a:solidFill>
                  <a:srgbClr val="C00000"/>
                </a:solidFill>
              </a:rPr>
              <a:t> (Ε1) </a:t>
            </a:r>
            <a:r>
              <a:rPr lang="el-GR" sz="2400" dirty="0" smtClean="0"/>
              <a:t>κυριαρχεί μετά την εμμηνόπαυση και παράγεται από την τεστοστερόνη. 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οιστριόλη</a:t>
            </a:r>
            <a:r>
              <a:rPr lang="el-GR" sz="2400" b="1" dirty="0" smtClean="0">
                <a:solidFill>
                  <a:srgbClr val="C00000"/>
                </a:solidFill>
              </a:rPr>
              <a:t> (Ε3) </a:t>
            </a:r>
            <a:r>
              <a:rPr lang="el-GR" sz="2400" dirty="0" smtClean="0"/>
              <a:t>δρα διεγερτικά στον τράχηλο, στον κόλπο και στο αιδοίο.</a:t>
            </a:r>
          </a:p>
          <a:p>
            <a:r>
              <a:rPr lang="el-GR" sz="2400" dirty="0" smtClean="0"/>
              <a:t>Έχουν </a:t>
            </a:r>
            <a:r>
              <a:rPr lang="el-GR" sz="2400" dirty="0" err="1" smtClean="0"/>
              <a:t>ταυτοποιηθεί</a:t>
            </a:r>
            <a:r>
              <a:rPr lang="el-GR" sz="2400" dirty="0" smtClean="0"/>
              <a:t> πολλές φυσικές αλλά και συνθετικές ουσίες που επίσης έχουν </a:t>
            </a:r>
            <a:r>
              <a:rPr lang="el-GR" sz="2400" dirty="0" err="1" smtClean="0"/>
              <a:t>οιστρογονική</a:t>
            </a:r>
            <a:r>
              <a:rPr lang="el-GR" sz="2400" dirty="0" smtClean="0"/>
              <a:t> δραστηριότητα. </a:t>
            </a:r>
          </a:p>
          <a:p>
            <a:endParaRPr lang="el-GR" sz="24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, η </a:t>
            </a:r>
            <a:r>
              <a:rPr lang="el-GR" b="1" dirty="0" err="1" smtClean="0">
                <a:solidFill>
                  <a:srgbClr val="C00000"/>
                </a:solidFill>
              </a:rPr>
              <a:t>οιστραδιόλη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(4 από 6)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67544" y="1484784"/>
            <a:ext cx="8496944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Η </a:t>
            </a:r>
            <a:r>
              <a:rPr lang="el-GR" sz="2400" dirty="0" err="1" smtClean="0"/>
              <a:t>Οιστραδιόλη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C00000"/>
                </a:solidFill>
              </a:rPr>
              <a:t>Ε2</a:t>
            </a:r>
            <a:r>
              <a:rPr lang="el-GR" sz="2400" dirty="0" smtClean="0"/>
              <a:t>) είναι το πιο </a:t>
            </a:r>
            <a:r>
              <a:rPr lang="el-GR" sz="2400" b="1" dirty="0" smtClean="0">
                <a:solidFill>
                  <a:srgbClr val="C00000"/>
                </a:solidFill>
              </a:rPr>
              <a:t>δραστικό οιστρογόνο και αυτό με την μεγαλύτερη συγκέντρωση από την </a:t>
            </a:r>
            <a:r>
              <a:rPr lang="el-GR" sz="2400" b="1" dirty="0" err="1" smtClean="0">
                <a:solidFill>
                  <a:srgbClr val="C00000"/>
                </a:solidFill>
              </a:rPr>
              <a:t>αμμηνοαρχή</a:t>
            </a:r>
            <a:r>
              <a:rPr lang="el-GR" sz="2400" b="1" dirty="0" smtClean="0">
                <a:solidFill>
                  <a:srgbClr val="C00000"/>
                </a:solidFill>
              </a:rPr>
              <a:t> μέχρι την εμμηνόπαυση.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l-GR" sz="2400" dirty="0" smtClean="0"/>
              <a:t>Μετράται για</a:t>
            </a:r>
            <a:r>
              <a:rPr lang="en-US" sz="2400" dirty="0" smtClean="0"/>
              <a:t>: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/>
              <a:t>Για την αξιολόγηση της λειτουργίας των ωοθηκών (εκτίμηση </a:t>
            </a:r>
            <a:r>
              <a:rPr lang="el-GR" sz="2400" dirty="0" err="1" smtClean="0"/>
              <a:t>υπογονιμότητας</a:t>
            </a:r>
            <a:r>
              <a:rPr lang="el-GR" sz="2400" dirty="0" smtClean="0"/>
              <a:t>, εκτίμηση της αποτελεσματικότητας της θεραπείας ορμονικής υποκατάστασης).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Την διάγνωση των αιτιών της πρώιμης ήβης στα κορίτσια.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Για την διάγνωση της αιτίας της γυναικομαστίας τους άνδρες.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Για την εκτίμηση της αιτίας της αμηνόρροιας, αν είναι αποτέλεσμα εμμηνόπαυσης και εγκυμοσύνης ή άλλου.</a:t>
            </a:r>
            <a:endParaRPr lang="el-G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, η </a:t>
            </a:r>
            <a:r>
              <a:rPr lang="el-GR" b="1" dirty="0" err="1" smtClean="0">
                <a:solidFill>
                  <a:srgbClr val="C00000"/>
                </a:solidFill>
              </a:rPr>
              <a:t>Οιστριόλη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(5 από 6)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39552" y="170080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Οιστριόλη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C00000"/>
                </a:solidFill>
              </a:rPr>
              <a:t>Ε3</a:t>
            </a:r>
            <a:r>
              <a:rPr lang="el-GR" sz="2400" dirty="0" smtClean="0"/>
              <a:t>) μετράται συνήθως </a:t>
            </a:r>
            <a:r>
              <a:rPr lang="el-GR" sz="2400" dirty="0" smtClean="0">
                <a:solidFill>
                  <a:srgbClr val="C00000"/>
                </a:solidFill>
              </a:rPr>
              <a:t>κατά τη διάρκεια της εγκυμοσύνης </a:t>
            </a:r>
            <a:r>
              <a:rPr lang="el-GR" sz="2400" dirty="0" smtClean="0"/>
              <a:t>για να αξιολογήσει τη λειτουργία του πλακούντα και την υγεία του εμβρύου.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Η Ε3 μαζί με την </a:t>
            </a:r>
            <a:r>
              <a:rPr lang="el-GR" sz="2400" dirty="0" smtClean="0">
                <a:solidFill>
                  <a:srgbClr val="C00000"/>
                </a:solidFill>
              </a:rPr>
              <a:t>α-</a:t>
            </a:r>
            <a:r>
              <a:rPr lang="el-GR" sz="2400" dirty="0" err="1" smtClean="0">
                <a:solidFill>
                  <a:srgbClr val="C00000"/>
                </a:solidFill>
              </a:rPr>
              <a:t>φετοπρωτείνη</a:t>
            </a:r>
            <a:r>
              <a:rPr lang="el-GR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smtClean="0">
                <a:solidFill>
                  <a:srgbClr val="C00000"/>
                </a:solidFill>
              </a:rPr>
              <a:t>AFP) </a:t>
            </a:r>
            <a:r>
              <a:rPr lang="el-GR" sz="2400" dirty="0" smtClean="0"/>
              <a:t>και την </a:t>
            </a:r>
            <a:r>
              <a:rPr lang="el-GR" sz="2400" dirty="0" err="1" smtClean="0">
                <a:solidFill>
                  <a:srgbClr val="C00000"/>
                </a:solidFill>
              </a:rPr>
              <a:t>χοριακή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err="1" smtClean="0">
                <a:solidFill>
                  <a:srgbClr val="C00000"/>
                </a:solidFill>
              </a:rPr>
              <a:t>γοναδοτροπίνη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(HCG) </a:t>
            </a:r>
            <a:r>
              <a:rPr lang="el-GR" sz="2400" dirty="0" smtClean="0"/>
              <a:t>μετρώνται μαζί ως Άλφα τεστ ή Τριπλό τεστ για την εκτίμηση του κινδύνου της εγκύου να κυοφορεί έμβρυο με γενετικές ανωμαλίες, όπως το σύνδρομο </a:t>
            </a:r>
            <a:r>
              <a:rPr lang="en-US" sz="2400" dirty="0" smtClean="0"/>
              <a:t>Down.</a:t>
            </a: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ορμόνες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r>
              <a:rPr lang="el-GR" b="1" dirty="0" smtClean="0">
                <a:solidFill>
                  <a:srgbClr val="C00000"/>
                </a:solidFill>
              </a:rPr>
              <a:t>, η </a:t>
            </a:r>
            <a:r>
              <a:rPr lang="el-GR" b="1" dirty="0" err="1" smtClean="0">
                <a:solidFill>
                  <a:srgbClr val="C00000"/>
                </a:solidFill>
              </a:rPr>
              <a:t>Οιστρόνη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(6 από 6)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3568" y="184482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Αυξημένη Ε1 χωρίς υψηλά επίπεδα </a:t>
            </a:r>
            <a:r>
              <a:rPr lang="en-US" sz="2400" dirty="0" smtClean="0"/>
              <a:t>PRG, </a:t>
            </a:r>
            <a:r>
              <a:rPr lang="el-GR" sz="2400" dirty="0" smtClean="0"/>
              <a:t>έχουν συσχετιστεί με </a:t>
            </a:r>
            <a:r>
              <a:rPr lang="el-GR" sz="2400" dirty="0" smtClean="0">
                <a:solidFill>
                  <a:srgbClr val="C00000"/>
                </a:solidFill>
              </a:rPr>
              <a:t>αυξημένο κίνδυνο καρκίνου του ενδομητρίου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Τα επίπεδα της Ε1 μπορούν να χρησιμοποιηθούν επιβοηθητικά στη διάγνωση του καρκίνου των ωοθηκών, του συνδρόμου </a:t>
            </a:r>
            <a:r>
              <a:rPr lang="en-US" sz="2400" dirty="0" smtClean="0"/>
              <a:t>Turner, </a:t>
            </a:r>
            <a:r>
              <a:rPr lang="el-GR" sz="2400" dirty="0" smtClean="0"/>
              <a:t>του </a:t>
            </a:r>
            <a:r>
              <a:rPr lang="el-GR" sz="2400" dirty="0" err="1" smtClean="0"/>
              <a:t>υποφυσισμού</a:t>
            </a:r>
            <a:r>
              <a:rPr lang="el-GR" sz="2400" dirty="0" smtClean="0"/>
              <a:t>, της γυναικομαστίας (στους άνδρες) και της εμμηνόπαυσης.</a:t>
            </a:r>
            <a:endParaRPr lang="el-G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</a:t>
            </a:r>
            <a:r>
              <a:rPr lang="en-US" b="1" dirty="0" smtClean="0">
                <a:solidFill>
                  <a:srgbClr val="C00000"/>
                </a:solidFill>
              </a:rPr>
              <a:t>LH, FSH, PRG, E2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26626" name="Picture 2" descr="Αποτέλεσμα εικόνας για fsh lh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192688" cy="461771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267744" y="6309320"/>
            <a:ext cx="406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http://fertileground-nutrition.com/hormones</a:t>
            </a:r>
            <a:r>
              <a:rPr lang="en-US" dirty="0" smtClean="0"/>
              <a:t>/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</a:t>
            </a:r>
            <a:r>
              <a:rPr lang="en-US" b="1" dirty="0" smtClean="0">
                <a:solidFill>
                  <a:srgbClr val="C00000"/>
                </a:solidFill>
              </a:rPr>
              <a:t>LH, FSH, PRG, E2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1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32770" name="Picture 2" descr="Αποτέλεσμα εικόνας για follicle ovum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68376"/>
            <a:ext cx="5832648" cy="5389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ωορρηξία και οι ορμόνες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LH </a:t>
            </a:r>
            <a:r>
              <a:rPr lang="el-GR" b="1" dirty="0" smtClean="0">
                <a:solidFill>
                  <a:srgbClr val="C00000"/>
                </a:solidFill>
              </a:rPr>
              <a:t>και </a:t>
            </a:r>
            <a:r>
              <a:rPr lang="en-US" b="1" dirty="0" smtClean="0">
                <a:solidFill>
                  <a:srgbClr val="C00000"/>
                </a:solidFill>
              </a:rPr>
              <a:t>PRG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323528" y="162880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 LH </a:t>
            </a:r>
            <a:r>
              <a:rPr lang="el-GR" sz="2400" dirty="0" smtClean="0"/>
              <a:t>αυξάνει 36 ώρες πριν την ωορρηξία. Αυτή η ξαφνική αύξηση προκαλεί και την ρήξη του </a:t>
            </a:r>
            <a:r>
              <a:rPr lang="el-GR" sz="2400" dirty="0" err="1" smtClean="0"/>
              <a:t>ωοθηλακίου</a:t>
            </a:r>
            <a:r>
              <a:rPr lang="el-GR" sz="2400" dirty="0" smtClean="0"/>
              <a:t>. </a:t>
            </a:r>
          </a:p>
          <a:p>
            <a:endParaRPr lang="el-GR" sz="2400" dirty="0" smtClean="0"/>
          </a:p>
          <a:p>
            <a:r>
              <a:rPr lang="el-GR" sz="2400" dirty="0" smtClean="0"/>
              <a:t>Αμέσως μετά την ωορρηξία </a:t>
            </a:r>
            <a:r>
              <a:rPr lang="el-GR" sz="2400" dirty="0" smtClean="0">
                <a:solidFill>
                  <a:srgbClr val="C00000"/>
                </a:solidFill>
              </a:rPr>
              <a:t>αρχίζει να αυξάνει η </a:t>
            </a:r>
            <a:r>
              <a:rPr lang="en-US" sz="2400" dirty="0" smtClean="0">
                <a:solidFill>
                  <a:srgbClr val="C00000"/>
                </a:solidFill>
              </a:rPr>
              <a:t>PRG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η οποία παράγεται από το </a:t>
            </a:r>
            <a:r>
              <a:rPr lang="el-GR" sz="2400" dirty="0" err="1" smtClean="0"/>
              <a:t>ωοθηλάκιο</a:t>
            </a:r>
            <a:r>
              <a:rPr lang="el-GR" sz="2400" dirty="0" smtClean="0"/>
              <a:t>. Η προγεστερόνη αυξάνεται προοδευτικά για τις επόμενες 7 ημέρες και φτάνει στο ανώτατο σημείο την 7η ημέρα μετά την ωορρηξία. Εάν επιτευχθεί η σύλληψη σε αυτόν τον κύκλο, η προγεστερόνη θα συνεχίσει να αυξάνεται. </a:t>
            </a:r>
          </a:p>
          <a:p>
            <a:endParaRPr lang="el-GR" sz="2400" dirty="0" smtClean="0"/>
          </a:p>
          <a:p>
            <a:r>
              <a:rPr lang="el-GR" sz="2400" dirty="0" smtClean="0"/>
              <a:t>Επομένως, η μέτρηση της προγεστερόνης την 21η ημέρα ενός κύκλου 28 ημερών, μπορεί να εξακριβώσει με αρκετή σιγουριά την ύπαρξη ωορρηξίας.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Οι ωοθήκες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21508" name="Picture 4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340169" cy="427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smtClean="0">
                <a:solidFill>
                  <a:srgbClr val="C00000"/>
                </a:solidFill>
              </a:rPr>
              <a:t>μεταβολή των </a:t>
            </a:r>
            <a:r>
              <a:rPr lang="en-US" sz="4000" b="1" dirty="0" smtClean="0">
                <a:solidFill>
                  <a:srgbClr val="C00000"/>
                </a:solidFill>
              </a:rPr>
              <a:t>LH, FSH, PRG </a:t>
            </a:r>
            <a:r>
              <a:rPr lang="en-US" sz="3600" dirty="0" smtClean="0">
                <a:solidFill>
                  <a:srgbClr val="C00000"/>
                </a:solidFill>
              </a:rPr>
              <a:t>(3 </a:t>
            </a:r>
            <a:r>
              <a:rPr lang="el-GR" sz="3600" dirty="0" smtClean="0">
                <a:solidFill>
                  <a:srgbClr val="C00000"/>
                </a:solidFill>
              </a:rPr>
              <a:t>από </a:t>
            </a:r>
            <a:r>
              <a:rPr lang="en-US" sz="3600" dirty="0" smtClean="0">
                <a:solidFill>
                  <a:srgbClr val="C00000"/>
                </a:solidFill>
              </a:rPr>
              <a:t>3</a:t>
            </a:r>
            <a:r>
              <a:rPr lang="el-GR" sz="3600" dirty="0" smtClean="0">
                <a:solidFill>
                  <a:srgbClr val="C00000"/>
                </a:solidFill>
              </a:rPr>
              <a:t>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5" name="LH FSH ESTRADIOL PROGESTERO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5715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Ολιγομηνόρροια και αμηνόρροια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3)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484784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Τα συμπτώματα (εκτός από την μείωση της περιόδου)</a:t>
            </a:r>
            <a:r>
              <a:rPr lang="en-US" sz="2200" dirty="0" smtClean="0"/>
              <a:t> </a:t>
            </a:r>
            <a:r>
              <a:rPr lang="el-GR" sz="2200" dirty="0" smtClean="0"/>
              <a:t>είναι </a:t>
            </a:r>
            <a:r>
              <a:rPr lang="el-GR" sz="2200" dirty="0" smtClean="0">
                <a:solidFill>
                  <a:srgbClr val="C00000"/>
                </a:solidFill>
              </a:rPr>
              <a:t>στειρότητα, παθολογική τριχοφυΐα, </a:t>
            </a:r>
            <a:r>
              <a:rPr lang="el-GR" sz="2200" dirty="0" err="1" smtClean="0">
                <a:solidFill>
                  <a:srgbClr val="C00000"/>
                </a:solidFill>
              </a:rPr>
              <a:t>αρρενοποίηση</a:t>
            </a:r>
            <a:r>
              <a:rPr lang="el-GR" sz="2200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κ.α.</a:t>
            </a:r>
          </a:p>
          <a:p>
            <a:r>
              <a:rPr lang="el-GR" sz="2200" dirty="0" smtClean="0"/>
              <a:t>Ονομάζεται </a:t>
            </a:r>
            <a:r>
              <a:rPr lang="el-GR" sz="2200" dirty="0" smtClean="0">
                <a:solidFill>
                  <a:srgbClr val="C00000"/>
                </a:solidFill>
              </a:rPr>
              <a:t>πρωτοπαθής </a:t>
            </a:r>
            <a:r>
              <a:rPr lang="el-GR" sz="2200" dirty="0" smtClean="0"/>
              <a:t>αν η ασθενής δεν είχε ποτέ έμμηνο ρύση.</a:t>
            </a:r>
          </a:p>
          <a:p>
            <a:r>
              <a:rPr lang="el-GR" sz="2200" dirty="0" smtClean="0"/>
              <a:t>Ονομάζεται δευτεροπαθής αν είχε έμμηνο ρύση και οφείλεται στις ακόλουθες αιτίες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l-GR" sz="22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3284984"/>
          <a:ext cx="770485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Περιοχή</a:t>
                      </a:r>
                      <a:r>
                        <a:rPr lang="el-GR" baseline="0" dirty="0" smtClean="0"/>
                        <a:t> βλάβης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Υποθάλαμος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Νευρική ανορεξία σοβαρή απώλεια βάρους, στρες,</a:t>
                      </a:r>
                      <a:r>
                        <a:rPr lang="el-GR" baseline="0" dirty="0" smtClean="0"/>
                        <a:t> ανεπάρκεια </a:t>
                      </a:r>
                      <a:r>
                        <a:rPr lang="en-US" baseline="0" dirty="0" err="1" smtClean="0"/>
                        <a:t>Gn</a:t>
                      </a:r>
                      <a:r>
                        <a:rPr lang="en-US" baseline="0" dirty="0" smtClean="0"/>
                        <a:t>-RH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Πρόσθια</a:t>
                      </a:r>
                      <a:r>
                        <a:rPr lang="el-GR" baseline="0" dirty="0" smtClean="0"/>
                        <a:t> υπόφυση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Υπερπρολακτιναιμία</a:t>
                      </a:r>
                      <a:r>
                        <a:rPr lang="el-GR" dirty="0" smtClean="0"/>
                        <a:t>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Υποφυσισμός</a:t>
                      </a:r>
                      <a:r>
                        <a:rPr lang="el-GR" baseline="0" dirty="0" smtClean="0"/>
                        <a:t>, Λειτουργικοί όγκοι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Ωοθήκες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PCOS, </a:t>
                      </a:r>
                      <a:r>
                        <a:rPr lang="el-GR" dirty="0" smtClean="0"/>
                        <a:t>Ωοθηκική</a:t>
                      </a:r>
                      <a:r>
                        <a:rPr lang="el-GR" baseline="0" dirty="0" smtClean="0"/>
                        <a:t> ανεπάρκεια, Ωοθηκικοί όγκοι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Βλάβη</a:t>
                      </a:r>
                      <a:r>
                        <a:rPr lang="el-GR" baseline="0" dirty="0" smtClean="0"/>
                        <a:t> υποδοχέων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Σύνδρομο ορχικής</a:t>
                      </a:r>
                      <a:r>
                        <a:rPr lang="el-GR" baseline="0" dirty="0" smtClean="0"/>
                        <a:t> θηλεοποίησης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Άλλες</a:t>
                      </a:r>
                      <a:r>
                        <a:rPr lang="el-GR" baseline="0" dirty="0" smtClean="0"/>
                        <a:t> ενδοκρινείς ασθένειες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Σακχαρώδης διαβήτης, </a:t>
                      </a:r>
                      <a:r>
                        <a:rPr lang="el-GR" dirty="0" err="1" smtClean="0"/>
                        <a:t>θυροτοξικότητα</a:t>
                      </a:r>
                      <a:r>
                        <a:rPr lang="el-GR" dirty="0" smtClean="0"/>
                        <a:t>,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Επινεφριδική</a:t>
                      </a:r>
                      <a:r>
                        <a:rPr lang="el-GR" baseline="0" dirty="0" smtClean="0"/>
                        <a:t> δυσλειτουργία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Ολιγομηνόρροια και αμηνόρροια,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οι εξετάσεις </a:t>
            </a:r>
            <a:r>
              <a:rPr lang="el-GR" sz="4000" dirty="0" smtClean="0">
                <a:solidFill>
                  <a:srgbClr val="C00000"/>
                </a:solidFill>
              </a:rPr>
              <a:t>(2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628800"/>
            <a:ext cx="820891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</a:rPr>
              <a:t>Αυξημένη </a:t>
            </a:r>
            <a:r>
              <a:rPr lang="en-US" sz="2200" b="1" dirty="0" smtClean="0">
                <a:solidFill>
                  <a:srgbClr val="C00000"/>
                </a:solidFill>
              </a:rPr>
              <a:t>[PRL]</a:t>
            </a:r>
          </a:p>
          <a:p>
            <a:r>
              <a:rPr lang="el-GR" sz="2200" dirty="0" smtClean="0"/>
              <a:t>Το 20% των γυναικών με δευτεροπαθή ολιγομηνόρροια έχουν αυξημένη </a:t>
            </a:r>
            <a:r>
              <a:rPr lang="en-US" sz="2200" dirty="0" smtClean="0"/>
              <a:t>PRL. </a:t>
            </a:r>
            <a:r>
              <a:rPr lang="el-GR" sz="2200" dirty="0" smtClean="0"/>
              <a:t>Θα πρέπει να αποκλειστεί η </a:t>
            </a:r>
            <a:r>
              <a:rPr lang="el-GR" sz="2200" dirty="0" err="1" smtClean="0"/>
              <a:t>μακροπρολακτιναιμία</a:t>
            </a:r>
            <a:r>
              <a:rPr lang="el-GR" sz="2200" dirty="0" smtClean="0"/>
              <a:t> (</a:t>
            </a:r>
            <a:r>
              <a:rPr lang="el-GR" sz="2200" dirty="0" err="1" smtClean="0"/>
              <a:t>σύμπλοκα</a:t>
            </a:r>
            <a:r>
              <a:rPr lang="el-GR" sz="2200" dirty="0" smtClean="0"/>
              <a:t> </a:t>
            </a:r>
            <a:r>
              <a:rPr lang="en-US" sz="2200" dirty="0" smtClean="0"/>
              <a:t>PRL </a:t>
            </a:r>
            <a:r>
              <a:rPr lang="el-GR" sz="2200" dirty="0" smtClean="0"/>
              <a:t>με αντισώματα).</a:t>
            </a:r>
          </a:p>
          <a:p>
            <a:endParaRPr lang="el-GR" sz="2200" b="1" dirty="0" smtClean="0">
              <a:solidFill>
                <a:srgbClr val="C00000"/>
              </a:solidFill>
            </a:endParaRPr>
          </a:p>
          <a:p>
            <a:r>
              <a:rPr lang="el-GR" sz="2200" b="1" dirty="0" smtClean="0">
                <a:solidFill>
                  <a:srgbClr val="C00000"/>
                </a:solidFill>
              </a:rPr>
              <a:t>Φυσιολογική </a:t>
            </a:r>
            <a:r>
              <a:rPr lang="en-US" sz="2200" b="1" dirty="0" smtClean="0">
                <a:solidFill>
                  <a:srgbClr val="C00000"/>
                </a:solidFill>
              </a:rPr>
              <a:t>[PRL]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[FSH], [LH] </a:t>
            </a:r>
            <a:r>
              <a:rPr lang="el-GR" sz="2200" dirty="0" smtClean="0">
                <a:solidFill>
                  <a:srgbClr val="C00000"/>
                </a:solidFill>
              </a:rPr>
              <a:t>αυξημένες</a:t>
            </a:r>
            <a:r>
              <a:rPr lang="el-GR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[E2] </a:t>
            </a:r>
            <a:r>
              <a:rPr lang="el-GR" sz="2200" dirty="0" smtClean="0">
                <a:solidFill>
                  <a:srgbClr val="C00000"/>
                </a:solidFill>
              </a:rPr>
              <a:t>χαμηλή</a:t>
            </a:r>
            <a:r>
              <a:rPr lang="el-GR" sz="2200" dirty="0" smtClean="0"/>
              <a:t>. Υπάρχει πρωτοπαθής ωοθηκική ανεπάρκεια λόγω χημειοθεραπείας, </a:t>
            </a:r>
            <a:r>
              <a:rPr lang="el-GR" sz="2200" dirty="0" err="1" smtClean="0"/>
              <a:t>αυτοάνοσης</a:t>
            </a:r>
            <a:r>
              <a:rPr lang="el-GR" sz="2200" dirty="0" smtClean="0"/>
              <a:t> ασθένειας, </a:t>
            </a:r>
            <a:r>
              <a:rPr lang="el-GR" sz="2200" dirty="0" err="1" smtClean="0"/>
              <a:t>χρωμοσωμικής</a:t>
            </a:r>
            <a:r>
              <a:rPr lang="el-GR" sz="2200" dirty="0" smtClean="0"/>
              <a:t> ανωμαλίας.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C00000"/>
                </a:solidFill>
              </a:rPr>
              <a:t>[LH] </a:t>
            </a:r>
            <a:r>
              <a:rPr lang="el-GR" sz="2200" dirty="0" smtClean="0">
                <a:solidFill>
                  <a:srgbClr val="C00000"/>
                </a:solidFill>
              </a:rPr>
              <a:t>αυξημένη</a:t>
            </a:r>
            <a:r>
              <a:rPr lang="el-GR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[FSH] </a:t>
            </a:r>
            <a:r>
              <a:rPr lang="el-GR" sz="2200" dirty="0" smtClean="0">
                <a:solidFill>
                  <a:srgbClr val="C00000"/>
                </a:solidFill>
              </a:rPr>
              <a:t>και </a:t>
            </a:r>
            <a:r>
              <a:rPr lang="en-US" sz="2200" dirty="0" smtClean="0">
                <a:solidFill>
                  <a:srgbClr val="C00000"/>
                </a:solidFill>
              </a:rPr>
              <a:t>[E2] </a:t>
            </a:r>
            <a:r>
              <a:rPr lang="el-GR" sz="2200" dirty="0" smtClean="0">
                <a:solidFill>
                  <a:srgbClr val="C00000"/>
                </a:solidFill>
              </a:rPr>
              <a:t>χαμηλή</a:t>
            </a:r>
            <a:r>
              <a:rPr lang="el-GR" sz="2200" dirty="0" smtClean="0"/>
              <a:t>. Υπάρχει σύνδρομο </a:t>
            </a:r>
            <a:r>
              <a:rPr lang="el-GR" sz="2200" dirty="0" err="1" smtClean="0"/>
              <a:t>πολυκυστικών</a:t>
            </a:r>
            <a:r>
              <a:rPr lang="el-GR" sz="2200" dirty="0" smtClean="0"/>
              <a:t> ωοθηκών.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endParaRPr lang="el-GR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C00000"/>
                </a:solidFill>
              </a:rPr>
              <a:t>[LH],</a:t>
            </a:r>
            <a:r>
              <a:rPr lang="el-GR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[FSH], [E2] </a:t>
            </a:r>
            <a:r>
              <a:rPr lang="el-GR" sz="2200" dirty="0" smtClean="0">
                <a:solidFill>
                  <a:srgbClr val="C00000"/>
                </a:solidFill>
              </a:rPr>
              <a:t>χαμηλές</a:t>
            </a:r>
            <a:r>
              <a:rPr lang="el-GR" sz="2200" dirty="0" smtClean="0"/>
              <a:t>. Αν η ασθενής δεν παίρνει αντισυλληπτικά θα πρέπει να έχει </a:t>
            </a:r>
            <a:r>
              <a:rPr lang="el-GR" sz="2200" dirty="0" err="1" smtClean="0"/>
              <a:t>υποθαλαμική</a:t>
            </a:r>
            <a:r>
              <a:rPr lang="el-GR" sz="2200" dirty="0" smtClean="0"/>
              <a:t>, υποφυσιακή ή άλλη ενδοκρινική αιτία.</a:t>
            </a:r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l-GR" sz="2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Ολιγομηνόρροια και αμηνόρροια,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οι εξετάσεις </a:t>
            </a:r>
            <a:r>
              <a:rPr lang="el-GR" sz="4000" dirty="0" smtClean="0">
                <a:solidFill>
                  <a:srgbClr val="C00000"/>
                </a:solidFill>
              </a:rPr>
              <a:t>(3 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67586" name="Picture 2" descr="C:\Users\PCPC\Documents\Google Drive\Lessons\ΤΕΙ - Clinical Chemistry II - Theory\Clinical chemistry - icons\Μελέτη ολογομοινόρροιας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56584" cy="515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Υπογονιμότητα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(1 από 2)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484784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</a:rPr>
              <a:t>Η κρίσιμη ορμόνη είναι </a:t>
            </a:r>
            <a:r>
              <a:rPr lang="en-US" sz="2200" b="1" dirty="0" smtClean="0">
                <a:solidFill>
                  <a:srgbClr val="C00000"/>
                </a:solidFill>
              </a:rPr>
              <a:t>[PRG]</a:t>
            </a:r>
            <a:endParaRPr lang="el-GR" sz="2200" b="1" dirty="0" smtClean="0">
              <a:solidFill>
                <a:srgbClr val="C00000"/>
              </a:solidFill>
            </a:endParaRPr>
          </a:p>
          <a:p>
            <a:r>
              <a:rPr lang="el-GR" sz="2200" b="1" dirty="0" smtClean="0">
                <a:solidFill>
                  <a:srgbClr val="C00000"/>
                </a:solidFill>
              </a:rPr>
              <a:t>Ασθενείς με φυσιολογική </a:t>
            </a:r>
            <a:r>
              <a:rPr lang="el-GR" sz="2200" b="1" dirty="0" err="1" smtClean="0">
                <a:solidFill>
                  <a:srgbClr val="C00000"/>
                </a:solidFill>
              </a:rPr>
              <a:t>εμμηνορρησία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l-GR" sz="2200" dirty="0" smtClean="0"/>
              <a:t>Θα πρέπει να διευκρινιστεί αν οι κύκλοι είναι ωοθηκικοί ή </a:t>
            </a:r>
            <a:r>
              <a:rPr lang="el-GR" sz="2200" dirty="0" err="1" smtClean="0"/>
              <a:t>ανωοθηκικοί</a:t>
            </a:r>
            <a:r>
              <a:rPr lang="el-GR" sz="2200" dirty="0" smtClean="0"/>
              <a:t> με μέτρηση </a:t>
            </a:r>
            <a:r>
              <a:rPr lang="en-US" sz="2200" dirty="0" smtClean="0"/>
              <a:t>[PRG]. </a:t>
            </a:r>
            <a:endParaRPr lang="el-GR" sz="2200" dirty="0" smtClean="0"/>
          </a:p>
          <a:p>
            <a:r>
              <a:rPr lang="en-US" sz="2200" dirty="0" smtClean="0"/>
              <a:t>H [PRG] </a:t>
            </a:r>
            <a:r>
              <a:rPr lang="el-GR" sz="2200" dirty="0" smtClean="0"/>
              <a:t>μετράται μεταξύ 19 και 23 ημέρα του κύκλου επί τρεις συνεχόμενους κύκλους.</a:t>
            </a:r>
          </a:p>
          <a:p>
            <a:endParaRPr lang="el-GR" sz="2200" b="1" dirty="0" smtClean="0">
              <a:solidFill>
                <a:srgbClr val="C00000"/>
              </a:solidFill>
            </a:endParaRPr>
          </a:p>
          <a:p>
            <a:r>
              <a:rPr lang="el-GR" sz="2200" b="1" dirty="0" smtClean="0">
                <a:solidFill>
                  <a:srgbClr val="C00000"/>
                </a:solidFill>
              </a:rPr>
              <a:t>Ασθενείς με μεγάλο ή μικρό κύκλο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el-GR" sz="2200" dirty="0" smtClean="0"/>
              <a:t>Η </a:t>
            </a:r>
            <a:r>
              <a:rPr lang="en-US" sz="2200" dirty="0" smtClean="0"/>
              <a:t>[PRG] </a:t>
            </a:r>
            <a:r>
              <a:rPr lang="el-GR" sz="2200" dirty="0" smtClean="0"/>
              <a:t>θα πρέπει να μετράται 7 ημέρες πριν την αιμορραγία. </a:t>
            </a:r>
          </a:p>
          <a:p>
            <a:r>
              <a:rPr lang="el-GR" sz="2200" dirty="0" smtClean="0"/>
              <a:t>Εάν η [</a:t>
            </a:r>
            <a:r>
              <a:rPr lang="en-US" sz="2200" dirty="0" smtClean="0"/>
              <a:t>PRG] </a:t>
            </a:r>
            <a:r>
              <a:rPr lang="el-GR" sz="2200" dirty="0" smtClean="0"/>
              <a:t>του ορού είναι μεγαλύτερη από 30 </a:t>
            </a:r>
            <a:r>
              <a:rPr lang="en-US" sz="2200" dirty="0" err="1" smtClean="0"/>
              <a:t>nmol</a:t>
            </a:r>
            <a:r>
              <a:rPr lang="en-US" sz="2200" dirty="0" smtClean="0"/>
              <a:t>/L </a:t>
            </a:r>
            <a:r>
              <a:rPr lang="el-GR" sz="2200" dirty="0" smtClean="0"/>
              <a:t>υπάρχει ωοθηκικός κύκλος.</a:t>
            </a:r>
          </a:p>
          <a:p>
            <a:r>
              <a:rPr lang="el-GR" sz="2200" dirty="0" smtClean="0"/>
              <a:t>Εάν η </a:t>
            </a:r>
            <a:r>
              <a:rPr lang="en-US" sz="2200" dirty="0" smtClean="0"/>
              <a:t>[PRG] </a:t>
            </a:r>
            <a:r>
              <a:rPr lang="el-GR" sz="2200" dirty="0" smtClean="0"/>
              <a:t>του ορού είναι μικρότερη από </a:t>
            </a:r>
            <a:r>
              <a:rPr lang="en-US" sz="2200" dirty="0" smtClean="0"/>
              <a:t>10 </a:t>
            </a:r>
            <a:r>
              <a:rPr lang="en-US" sz="2200" dirty="0" err="1" smtClean="0"/>
              <a:t>nmol</a:t>
            </a:r>
            <a:r>
              <a:rPr lang="en-US" sz="2200" dirty="0" smtClean="0"/>
              <a:t>/L </a:t>
            </a:r>
            <a:r>
              <a:rPr lang="el-GR" sz="2200" dirty="0" smtClean="0"/>
              <a:t>αυτό δείχνει ωοθηκικό κύκλο. Μεταξύ 10 – 30 </a:t>
            </a:r>
            <a:r>
              <a:rPr lang="en-US" sz="2200" dirty="0" err="1" smtClean="0"/>
              <a:t>nmol</a:t>
            </a:r>
            <a:r>
              <a:rPr lang="en-US" sz="2200" dirty="0" smtClean="0"/>
              <a:t>/L </a:t>
            </a:r>
            <a:r>
              <a:rPr lang="el-GR" sz="2200" dirty="0" smtClean="0"/>
              <a:t>οι κύκλοι είναι ωοθηκικοί αλλά υπάρχει βλάβη στη </a:t>
            </a:r>
            <a:r>
              <a:rPr lang="el-GR" sz="2200" dirty="0" err="1" smtClean="0"/>
              <a:t>ωχροσωματιακή</a:t>
            </a:r>
            <a:r>
              <a:rPr lang="el-GR" sz="2200" dirty="0" smtClean="0"/>
              <a:t> φάση.</a:t>
            </a:r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l-GR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l-GR" sz="2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>
                <a:solidFill>
                  <a:srgbClr val="C00000"/>
                </a:solidFill>
              </a:rPr>
              <a:t>Υπογονιμότητα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sz="3600" dirty="0" smtClean="0">
                <a:solidFill>
                  <a:srgbClr val="C00000"/>
                </a:solidFill>
              </a:rPr>
              <a:t>(2 από 2)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215839" cy="34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 Η δράση των οιστρογόνων και η εμμηνόπαυση </a:t>
            </a:r>
            <a:r>
              <a:rPr lang="el-GR" sz="4000" dirty="0" smtClean="0">
                <a:solidFill>
                  <a:srgbClr val="C00000"/>
                </a:solidFill>
              </a:rPr>
              <a:t>(1 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1700808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οιστρογόνα Ε1, Ε2, Ε3 δεν δρουν μόνο στο αναπαραγωγικό σύστημα αλλά και στο ήπαρ, οστά,  μαστούς, νεφρά και αλλού.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Συγκεκριμένα</a:t>
            </a:r>
            <a:r>
              <a:rPr lang="en-US" sz="2400" dirty="0" smtClean="0"/>
              <a:t> </a:t>
            </a:r>
            <a:r>
              <a:rPr lang="el-GR" sz="2400" dirty="0" smtClean="0"/>
              <a:t>προσφέρουν</a:t>
            </a:r>
            <a:r>
              <a:rPr lang="en-US" sz="2400" dirty="0" smtClean="0"/>
              <a:t>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Προστασία από τη νόσο του </a:t>
            </a:r>
            <a:r>
              <a:rPr lang="el-GR" sz="2400" dirty="0" err="1" smtClean="0"/>
              <a:t>Αλτζχάιμερ</a:t>
            </a:r>
            <a:r>
              <a:rPr lang="el-GR" sz="2400" dirty="0" smtClean="0"/>
              <a:t>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Μείωση κινδύνου από τον καρκίνο του </a:t>
            </a:r>
            <a:r>
              <a:rPr lang="el-GR" sz="2400" dirty="0" err="1" smtClean="0"/>
              <a:t>παχέος</a:t>
            </a:r>
            <a:r>
              <a:rPr lang="el-GR" sz="2400" dirty="0" smtClean="0"/>
              <a:t> εντέρου.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Ανακούφιση από τα συμπτώματα της εμμηνόπαυσης καθώς και της κατάθλιψης που οφείλεται σε αυτήν.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Διατήρηση της μνήμης.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Μείωση απώλειας οστικής μάζας.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 Η δράση των οιστρογόνων και η εμμηνόπαυση </a:t>
            </a:r>
            <a:r>
              <a:rPr lang="el-GR" sz="4000" dirty="0" smtClean="0">
                <a:solidFill>
                  <a:srgbClr val="C00000"/>
                </a:solidFill>
              </a:rPr>
              <a:t>(2 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1700808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συμπτώματα από την εμμηνόπαυση κατά συνέπεια είναι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πνευματική σύγχυση,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διαταραχή στη μνήμη και τη σκέψη και τη συγκέντρωση,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κυκλοθυμία,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αίσθημα θλίψης και κάποιες φορές κατάθλιψη,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διαταραχή στον ύπνο,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απώλεια </a:t>
            </a:r>
            <a:r>
              <a:rPr lang="el-GR" sz="2400" dirty="0" err="1" smtClean="0"/>
              <a:t>Libido</a:t>
            </a:r>
            <a:r>
              <a:rPr lang="el-GR" sz="2400" dirty="0" smtClean="0"/>
              <a:t> ή ελαττωμένη επιθυμία για επαφή,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ξηρότητα στον κόλπο,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/>
              <a:t>κάποιες γυναίκες αναφέρουν χειρότερα </a:t>
            </a:r>
            <a:r>
              <a:rPr lang="el-GR" sz="2400" dirty="0" err="1" smtClean="0"/>
              <a:t>προεμμηνορρυσιακά</a:t>
            </a:r>
            <a:r>
              <a:rPr lang="el-GR" sz="2400" dirty="0" smtClean="0"/>
              <a:t> συμπτώματα (PMS).</a:t>
            </a:r>
          </a:p>
          <a:p>
            <a:endParaRPr lang="el-GR" sz="2400" dirty="0" smtClean="0"/>
          </a:p>
          <a:p>
            <a:endParaRPr lang="el-GR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 Η δράση των οιστρογόνων και η εμμηνόπαυση </a:t>
            </a:r>
            <a:r>
              <a:rPr lang="el-GR" sz="4000" dirty="0" smtClean="0">
                <a:solidFill>
                  <a:srgbClr val="C00000"/>
                </a:solidFill>
              </a:rPr>
              <a:t>(3 από 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1628800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εμμηνόπαυση φυσιολογικά γίνεται γύρω στην </a:t>
            </a:r>
            <a:r>
              <a:rPr lang="el-GR" sz="2400" b="1" dirty="0" smtClean="0">
                <a:solidFill>
                  <a:srgbClr val="C00000"/>
                </a:solidFill>
              </a:rPr>
              <a:t>ηλικία των 51 ετών</a:t>
            </a:r>
            <a:r>
              <a:rPr lang="el-GR" sz="2400" dirty="0" smtClean="0"/>
              <a:t>. Μπορεί όμως να ξεκινήσει πολύ νωρίτερα. Ως εμμηνόπαυση ορίζεται η οριστική παύση των κύκλων τουλάχιστον ένα χρόνο μετά την τελευταία έμμηνο ρύση.</a:t>
            </a:r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περιεμμηνόπαυση</a:t>
            </a:r>
            <a:r>
              <a:rPr lang="el-GR" sz="2400" dirty="0" smtClean="0"/>
              <a:t> είναι ο χρόνος από την αρχή των ανώμαλων </a:t>
            </a:r>
            <a:r>
              <a:rPr lang="el-GR" sz="2400" dirty="0" err="1" smtClean="0"/>
              <a:t>εμμηνορρυσιακών</a:t>
            </a:r>
            <a:r>
              <a:rPr lang="el-GR" sz="2400" dirty="0" smtClean="0"/>
              <a:t> κύκλων μέχρι να παύσουν τελείως οι περίοδοι. </a:t>
            </a:r>
          </a:p>
          <a:p>
            <a:endParaRPr lang="el-GR" sz="2400" dirty="0" smtClean="0"/>
          </a:p>
          <a:p>
            <a:r>
              <a:rPr lang="el-GR" sz="2400" dirty="0" smtClean="0"/>
              <a:t>Το κυριότερο εύρημα για την </a:t>
            </a:r>
            <a:r>
              <a:rPr lang="el-GR" sz="2400" dirty="0" err="1" smtClean="0"/>
              <a:t>περιεμμηνόπαυση</a:t>
            </a:r>
            <a:r>
              <a:rPr lang="el-GR" sz="2400" dirty="0" smtClean="0"/>
              <a:t> είναι η </a:t>
            </a:r>
            <a:r>
              <a:rPr lang="en-US" sz="2400" b="1" dirty="0" smtClean="0">
                <a:solidFill>
                  <a:srgbClr val="C00000"/>
                </a:solidFill>
              </a:rPr>
              <a:t>[FSH] &gt; 20 U/L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Το κυριότερο εύρημα κατά την </a:t>
            </a:r>
            <a:r>
              <a:rPr lang="el-GR" sz="2400" b="1" dirty="0" smtClean="0">
                <a:solidFill>
                  <a:srgbClr val="C00000"/>
                </a:solidFill>
              </a:rPr>
              <a:t>εμμηνόπαυση [Ε2] &lt; 110 </a:t>
            </a:r>
            <a:r>
              <a:rPr lang="en-US" sz="2400" b="1" dirty="0" err="1" smtClean="0">
                <a:solidFill>
                  <a:srgbClr val="C00000"/>
                </a:solidFill>
              </a:rPr>
              <a:t>pmol</a:t>
            </a:r>
            <a:r>
              <a:rPr lang="en-US" sz="2400" b="1" dirty="0" smtClean="0">
                <a:solidFill>
                  <a:srgbClr val="C00000"/>
                </a:solidFill>
              </a:rPr>
              <a:t>/L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Πρώιμη ωοθηκική ανεπάρκεια ή πρώιμη εμμηνόπαυση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(1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7281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Πρόκειται για την </a:t>
            </a:r>
            <a:r>
              <a:rPr lang="el-GR" sz="2400" dirty="0" err="1" smtClean="0"/>
              <a:t>περιεμμηνόπαυση</a:t>
            </a:r>
            <a:r>
              <a:rPr lang="el-GR" sz="2400" dirty="0" smtClean="0"/>
              <a:t> που εμφανίζεται πριν την ηλικία των 40. Διατηρείται για πολλά χρόνια, κατά την διάρκεια της οποία οι γυναίκες μπορούν να κάνουν παιδί και οδηγεί, μετά τα 40 στην εμμηνόπαυση. </a:t>
            </a:r>
          </a:p>
          <a:p>
            <a:endParaRPr lang="el-GR" sz="2400" dirty="0" smtClean="0"/>
          </a:p>
          <a:p>
            <a:r>
              <a:rPr lang="el-GR" sz="2400" dirty="0" smtClean="0"/>
              <a:t>Συμπτώματα είναι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 </a:t>
            </a:r>
            <a:r>
              <a:rPr lang="el-GR" sz="2400" b="1" dirty="0" smtClean="0">
                <a:solidFill>
                  <a:srgbClr val="C00000"/>
                </a:solidFill>
              </a:rPr>
              <a:t>αμηνόρροια</a:t>
            </a:r>
            <a:r>
              <a:rPr lang="en-US" sz="2400" dirty="0" smtClean="0"/>
              <a:t>: </a:t>
            </a:r>
            <a:r>
              <a:rPr lang="el-GR" sz="2400" dirty="0" smtClean="0"/>
              <a:t>διακοπή του κύκλου έμμηνης ρύσης για τουλάχιστον 6 μήνες.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 </a:t>
            </a:r>
            <a:r>
              <a:rPr lang="el-GR" sz="2400" b="1" dirty="0" err="1" smtClean="0">
                <a:solidFill>
                  <a:srgbClr val="C00000"/>
                </a:solidFill>
              </a:rPr>
              <a:t>αραιομηνόρροια</a:t>
            </a:r>
            <a:r>
              <a:rPr lang="en-US" sz="2400" dirty="0" smtClean="0"/>
              <a:t>: </a:t>
            </a:r>
            <a:r>
              <a:rPr lang="el-GR" sz="2400" dirty="0" smtClean="0"/>
              <a:t>οι κύκλοι της περιόδου απέχουν μεταξύ τους περισσότερες από 35 ημέρες και είναι λιγότεροι από 8 το χρόνο.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μεταβολή των ορμονών γονιμότητας στον άνδρα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Πρώιμη ωοθηκική ανεπάρκεια ή πρώιμη εμμηνόπαυση, οι αιτίες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2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5576" y="2060848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b="1" dirty="0" err="1" smtClean="0">
                <a:solidFill>
                  <a:srgbClr val="C00000"/>
                </a:solidFill>
              </a:rPr>
              <a:t>Αυτοάνοσα</a:t>
            </a:r>
            <a:r>
              <a:rPr lang="el-GR" sz="2200" b="1" dirty="0" smtClean="0">
                <a:solidFill>
                  <a:srgbClr val="C00000"/>
                </a:solidFill>
              </a:rPr>
              <a:t> νοσήματα </a:t>
            </a:r>
            <a:r>
              <a:rPr lang="el-GR" sz="2200" dirty="0" smtClean="0"/>
              <a:t>(</a:t>
            </a:r>
            <a:r>
              <a:rPr lang="el-GR" sz="2200" dirty="0" err="1" smtClean="0"/>
              <a:t>αυτοαντισώματα</a:t>
            </a:r>
            <a:r>
              <a:rPr lang="el-GR" sz="2200" dirty="0" smtClean="0"/>
              <a:t> σε πάγκρεας, πεπτικό σύστημα, θυρεοειδή)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>
                <a:solidFill>
                  <a:srgbClr val="C00000"/>
                </a:solidFill>
              </a:rPr>
              <a:t>Ιατρικές επεμβάσεις </a:t>
            </a:r>
            <a:r>
              <a:rPr lang="el-GR" sz="2200" dirty="0" smtClean="0"/>
              <a:t>(υστερεκτομή, χημειοθεραπεία, ακτινοθεραπεία)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>
                <a:solidFill>
                  <a:srgbClr val="C00000"/>
                </a:solidFill>
              </a:rPr>
              <a:t>Ψυχολογικά αίτια </a:t>
            </a:r>
            <a:r>
              <a:rPr lang="el-GR" sz="2200" dirty="0" smtClean="0"/>
              <a:t>(στρες)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>
                <a:solidFill>
                  <a:srgbClr val="C00000"/>
                </a:solidFill>
              </a:rPr>
              <a:t>Ανεξήγητα αίτια</a:t>
            </a:r>
          </a:p>
          <a:p>
            <a:pPr>
              <a:lnSpc>
                <a:spcPct val="150000"/>
              </a:lnSpc>
            </a:pPr>
            <a:endParaRPr lang="el-GR"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Πρώιμη ωοθηκική ανεπάρκεια ή πρώιμη εμμηνόπαυση, οι εξετάσεις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l-GR" sz="4000" dirty="0" smtClean="0">
                <a:solidFill>
                  <a:srgbClr val="C00000"/>
                </a:solidFill>
              </a:rPr>
              <a:t>3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από 3)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1916832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solidFill>
                  <a:srgbClr val="C00000"/>
                </a:solidFill>
              </a:rPr>
              <a:t>Προσδιορισμός </a:t>
            </a:r>
            <a:r>
              <a:rPr lang="en-US" sz="2200" b="1" dirty="0" smtClean="0">
                <a:solidFill>
                  <a:srgbClr val="C00000"/>
                </a:solidFill>
              </a:rPr>
              <a:t>[FS</a:t>
            </a:r>
            <a:r>
              <a:rPr lang="el-GR" sz="2200" b="1" dirty="0" smtClean="0">
                <a:solidFill>
                  <a:srgbClr val="C00000"/>
                </a:solidFill>
              </a:rPr>
              <a:t>Η</a:t>
            </a:r>
            <a:r>
              <a:rPr lang="en-US" sz="2200" b="1" dirty="0" smtClean="0">
                <a:solidFill>
                  <a:srgbClr val="C00000"/>
                </a:solidFill>
              </a:rPr>
              <a:t>] </a:t>
            </a:r>
            <a:endParaRPr lang="el-GR" sz="2200" b="1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H </a:t>
            </a:r>
            <a:r>
              <a:rPr lang="el-GR" sz="2200" dirty="0" smtClean="0"/>
              <a:t>μέτρηση γίνεται στις 2-3 πρώτες ημέρες του </a:t>
            </a:r>
            <a:r>
              <a:rPr lang="el-GR" sz="2200" dirty="0" err="1" smtClean="0"/>
              <a:t>εμμηνορρησιακού</a:t>
            </a:r>
            <a:r>
              <a:rPr lang="el-GR" sz="2200" dirty="0" smtClean="0"/>
              <a:t> κύκλου. Αύξηση της [</a:t>
            </a:r>
            <a:r>
              <a:rPr lang="en-US" sz="2200" dirty="0" smtClean="0"/>
              <a:t>FSH]</a:t>
            </a:r>
            <a:r>
              <a:rPr lang="el-GR" sz="2200" dirty="0" smtClean="0"/>
              <a:t> ισοδυναμεί με ελάττωση του αριθμού των ωαρίων</a:t>
            </a:r>
            <a:r>
              <a:rPr lang="en-US" sz="2200" dirty="0" smtClean="0"/>
              <a:t> </a:t>
            </a:r>
            <a:r>
              <a:rPr lang="el-GR" sz="2200" dirty="0" smtClean="0"/>
              <a:t>αλλά και </a:t>
            </a:r>
            <a:r>
              <a:rPr lang="el-GR" sz="2200" dirty="0" smtClean="0">
                <a:solidFill>
                  <a:srgbClr val="C00000"/>
                </a:solidFill>
              </a:rPr>
              <a:t>υποβάθμιση της ποιότητάς τους</a:t>
            </a:r>
            <a:r>
              <a:rPr lang="el-GR" sz="2200" dirty="0" smtClean="0"/>
              <a:t>. Όταν η μέτρηση της FSH ξεπεράσει το επίπεδο των 25 </a:t>
            </a:r>
            <a:r>
              <a:rPr lang="el-GR" sz="2200" dirty="0" err="1" smtClean="0"/>
              <a:t>mIU</a:t>
            </a:r>
            <a:r>
              <a:rPr lang="el-GR" sz="2200" dirty="0" smtClean="0"/>
              <a:t>/ml, η πρόβλεψη για γονιμοποίηση είναι αρνητική.</a:t>
            </a:r>
          </a:p>
          <a:p>
            <a:endParaRPr lang="el-GR" sz="2200" dirty="0" smtClean="0"/>
          </a:p>
          <a:p>
            <a:r>
              <a:rPr lang="el-GR" sz="2200" b="1" dirty="0" smtClean="0">
                <a:solidFill>
                  <a:srgbClr val="C00000"/>
                </a:solidFill>
              </a:rPr>
              <a:t>Προσδιορισμός [</a:t>
            </a:r>
            <a:r>
              <a:rPr lang="en-US" sz="2200" b="1" dirty="0" smtClean="0">
                <a:solidFill>
                  <a:srgbClr val="C00000"/>
                </a:solidFill>
              </a:rPr>
              <a:t>AMH]</a:t>
            </a:r>
          </a:p>
          <a:p>
            <a:r>
              <a:rPr lang="en-US" sz="2200" dirty="0" smtClean="0"/>
              <a:t>H </a:t>
            </a:r>
            <a:r>
              <a:rPr lang="el-GR" sz="2200" dirty="0" err="1" smtClean="0"/>
              <a:t>αντιμυλλεριανή</a:t>
            </a:r>
            <a:r>
              <a:rPr lang="el-GR" sz="2200" dirty="0" smtClean="0"/>
              <a:t> ορμόνη δίνει μία εικόνα για τον αριθμό των </a:t>
            </a:r>
            <a:r>
              <a:rPr lang="el-GR" sz="2200" dirty="0" err="1" smtClean="0"/>
              <a:t>ωοθηλακίων</a:t>
            </a:r>
            <a:r>
              <a:rPr lang="el-GR" sz="2200" dirty="0" smtClean="0"/>
              <a:t>. Οι γυναίκες που έχουν λίγα εναπομείναντα ωοθυλάκια, καθώς και αυτές που βρίσκονται κοντά</a:t>
            </a:r>
            <a:r>
              <a:rPr lang="en-US" sz="2200" dirty="0" smtClean="0"/>
              <a:t> </a:t>
            </a:r>
            <a:r>
              <a:rPr lang="el-GR" sz="2200" dirty="0" smtClean="0"/>
              <a:t>στην εμμηνόπαυση, </a:t>
            </a:r>
            <a:r>
              <a:rPr lang="el-GR" sz="2200" dirty="0" smtClean="0">
                <a:solidFill>
                  <a:srgbClr val="C00000"/>
                </a:solidFill>
              </a:rPr>
              <a:t>έχουν χαμηλά επίπεδα </a:t>
            </a:r>
            <a:r>
              <a:rPr lang="el-GR" sz="2200" dirty="0" err="1" smtClean="0">
                <a:solidFill>
                  <a:srgbClr val="C00000"/>
                </a:solidFill>
              </a:rPr>
              <a:t>αντιμυλλερίου</a:t>
            </a:r>
            <a:r>
              <a:rPr lang="el-GR" sz="2200" dirty="0" smtClean="0">
                <a:solidFill>
                  <a:srgbClr val="C00000"/>
                </a:solidFill>
              </a:rPr>
              <a:t> ορμόνης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39552" y="148478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Σύνδρομο </a:t>
            </a:r>
            <a:r>
              <a:rPr lang="el-GR" sz="2400" dirty="0" err="1" smtClean="0"/>
              <a:t>Πολυκυστικών</a:t>
            </a:r>
            <a:r>
              <a:rPr lang="el-GR" sz="2400" dirty="0" smtClean="0"/>
              <a:t> Ωοθηκών (</a:t>
            </a:r>
            <a:r>
              <a:rPr lang="en-US" sz="2400" dirty="0" smtClean="0"/>
              <a:t>PCOS</a:t>
            </a:r>
            <a:r>
              <a:rPr lang="el-GR" sz="2400" dirty="0" smtClean="0"/>
              <a:t>) είναι η </a:t>
            </a:r>
            <a:r>
              <a:rPr lang="el-GR" sz="2400" dirty="0" smtClean="0">
                <a:solidFill>
                  <a:srgbClr val="C00000"/>
                </a:solidFill>
              </a:rPr>
              <a:t>συχνότερη ορμονική πάθηση </a:t>
            </a:r>
            <a:r>
              <a:rPr lang="el-GR" sz="2400" dirty="0" smtClean="0"/>
              <a:t>της σύγχρονης γυναίκας. </a:t>
            </a:r>
          </a:p>
          <a:p>
            <a:endParaRPr lang="el-GR" sz="2400" dirty="0" smtClean="0"/>
          </a:p>
          <a:p>
            <a:r>
              <a:rPr lang="el-GR" sz="2400" dirty="0" smtClean="0"/>
              <a:t>Υπολογίζεται ότι περίπου μία στις δεκαπέντε Ελληνίδες </a:t>
            </a:r>
            <a:r>
              <a:rPr lang="el-GR" sz="2400" dirty="0" smtClean="0">
                <a:solidFill>
                  <a:srgbClr val="C00000"/>
                </a:solidFill>
              </a:rPr>
              <a:t>μεταξύ 20 - 40 ετών </a:t>
            </a:r>
            <a:r>
              <a:rPr lang="el-GR" sz="2400" dirty="0" smtClean="0"/>
              <a:t>έχει το σύνδρομο, ενώ μία στις τρεις γυναίκες εμφανίζει τουλάχιστον ένα από τα ορμονικά συμπτώματα που παραπέμπουν σε αυτό.</a:t>
            </a:r>
          </a:p>
          <a:p>
            <a:endParaRPr lang="el-GR" sz="2400" dirty="0" smtClean="0"/>
          </a:p>
          <a:p>
            <a:r>
              <a:rPr lang="el-GR" sz="2400" dirty="0" smtClean="0"/>
              <a:t>Χαρακτηριστικό της νόσου είναι η </a:t>
            </a:r>
            <a:r>
              <a:rPr lang="el-GR" sz="2400" dirty="0" smtClean="0">
                <a:solidFill>
                  <a:srgbClr val="C00000"/>
                </a:solidFill>
              </a:rPr>
              <a:t>αντίσταση στην ινσουλίνη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sz="4000" b="1" dirty="0" smtClean="0">
                <a:solidFill>
                  <a:srgbClr val="C00000"/>
                </a:solidFill>
              </a:rPr>
              <a:t> ωοθήκες </a:t>
            </a:r>
            <a:r>
              <a:rPr lang="el-GR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1</a:t>
            </a:r>
            <a:r>
              <a:rPr lang="el-GR" sz="3600" dirty="0" smtClean="0">
                <a:solidFill>
                  <a:srgbClr val="C00000"/>
                </a:solidFill>
              </a:rPr>
              <a:t> από 8)</a:t>
            </a:r>
            <a:endParaRPr lang="el-G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 </a:t>
            </a:r>
            <a:r>
              <a:rPr lang="el-GR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</a:rPr>
              <a:t>2</a:t>
            </a:r>
            <a:r>
              <a:rPr lang="el-GR" sz="4000" dirty="0" smtClean="0">
                <a:solidFill>
                  <a:srgbClr val="C00000"/>
                </a:solidFill>
              </a:rPr>
              <a:t> από 8)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1026" name="Picture 2" descr="Polycystic ov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7620000" cy="341947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39552" y="170080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Αντί να αναπτύσσεται σε κάθε κύκλο ένα ωοθυλάκιο ώστε να  μεγαλώνει αρκετά ώστε να οδηγήσει σε ωορρηξία αναπτύσσονται </a:t>
            </a:r>
            <a:r>
              <a:rPr lang="el-GR" sz="2400" dirty="0" smtClean="0">
                <a:solidFill>
                  <a:srgbClr val="C00000"/>
                </a:solidFill>
              </a:rPr>
              <a:t>πολλά μικρά ανώριμα ωοθυλάκια </a:t>
            </a:r>
            <a:r>
              <a:rPr lang="el-GR" sz="2400" dirty="0" smtClean="0"/>
              <a:t>που φαίνονται σαν </a:t>
            </a:r>
            <a:r>
              <a:rPr lang="el-GR" sz="2400" dirty="0" err="1" smtClean="0">
                <a:solidFill>
                  <a:srgbClr val="C00000"/>
                </a:solidFill>
              </a:rPr>
              <a:t>κυστίδια</a:t>
            </a:r>
            <a:r>
              <a:rPr lang="el-GR" sz="2400" dirty="0" smtClean="0"/>
              <a:t>.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67544" y="5733256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https://www.dreamstime.com/royalty-free-stock-photos-polycystic-ovaries-image18252448</a:t>
            </a:r>
            <a:endParaRPr lang="el-GR" sz="1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sz="4000" b="1" dirty="0" smtClean="0">
                <a:solidFill>
                  <a:srgbClr val="C00000"/>
                </a:solidFill>
              </a:rPr>
              <a:t> ωοθήκες </a:t>
            </a:r>
            <a:r>
              <a:rPr lang="el-GR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3</a:t>
            </a:r>
            <a:r>
              <a:rPr lang="el-GR" sz="3600" dirty="0" smtClean="0">
                <a:solidFill>
                  <a:srgbClr val="C00000"/>
                </a:solidFill>
              </a:rPr>
              <a:t> από 8)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54</a:t>
            </a:fld>
            <a:endParaRPr lang="el-GR"/>
          </a:p>
        </p:txBody>
      </p:sp>
      <p:pic>
        <p:nvPicPr>
          <p:cNvPr id="1026" name="Picture 2" descr="mri of ovarian cy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4695825" cy="319087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51520" y="1628800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μικρά αυτά θυλάκια δεν μπορούν να παράγουν τα αναγκαία οιστρογόνα για την πρόκληση ωορρηξίας και αυτό τελικά οδηγεί σε </a:t>
            </a:r>
            <a:r>
              <a:rPr lang="el-GR" sz="2400" dirty="0" err="1" smtClean="0">
                <a:solidFill>
                  <a:srgbClr val="C00000"/>
                </a:solidFill>
              </a:rPr>
              <a:t>ανωορρηκτικούς</a:t>
            </a:r>
            <a:r>
              <a:rPr lang="el-GR" sz="2400" dirty="0" smtClean="0">
                <a:solidFill>
                  <a:srgbClr val="C00000"/>
                </a:solidFill>
              </a:rPr>
              <a:t> κύκλους </a:t>
            </a:r>
            <a:r>
              <a:rPr lang="el-GR" sz="2400" dirty="0" smtClean="0"/>
              <a:t>και στην </a:t>
            </a:r>
            <a:r>
              <a:rPr lang="el-GR" sz="2400" dirty="0" err="1" smtClean="0">
                <a:solidFill>
                  <a:srgbClr val="C00000"/>
                </a:solidFill>
              </a:rPr>
              <a:t>αραιομηνόρροια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(μεγάλη καθυστέρηση μεταξύ δύο εμμήνων ρύσεων).</a:t>
            </a:r>
            <a:endParaRPr lang="el-GR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l-GR" b="1" dirty="0" smtClean="0">
                <a:solidFill>
                  <a:srgbClr val="C00000"/>
                </a:solidFill>
              </a:rPr>
              <a:t>οι ορμονικές διαταραχές </a:t>
            </a:r>
            <a:r>
              <a:rPr lang="el-GR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</a:rPr>
              <a:t>4</a:t>
            </a:r>
            <a:r>
              <a:rPr lang="el-GR" sz="4000" dirty="0" smtClean="0">
                <a:solidFill>
                  <a:srgbClr val="C00000"/>
                </a:solidFill>
              </a:rPr>
              <a:t> από 8)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62880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Η βασική </a:t>
            </a:r>
            <a:r>
              <a:rPr lang="el-GR" sz="2400" dirty="0" err="1" smtClean="0"/>
              <a:t>ορμονολογική</a:t>
            </a:r>
            <a:r>
              <a:rPr lang="el-GR" sz="2400" dirty="0" smtClean="0"/>
              <a:t> εικόνα των </a:t>
            </a:r>
            <a:r>
              <a:rPr lang="en-US" sz="2400" dirty="0" smtClean="0"/>
              <a:t>PCOS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l-GR" sz="2400" b="1" dirty="0" err="1" smtClean="0">
                <a:solidFill>
                  <a:srgbClr val="C00000"/>
                </a:solidFill>
              </a:rPr>
              <a:t>ύξηση</a:t>
            </a:r>
            <a:r>
              <a:rPr lang="el-GR" sz="2400" b="1" dirty="0" smtClean="0">
                <a:solidFill>
                  <a:srgbClr val="C00000"/>
                </a:solidFill>
              </a:rPr>
              <a:t> της </a:t>
            </a:r>
            <a:r>
              <a:rPr lang="en-US" sz="2400" b="1" dirty="0" smtClean="0">
                <a:solidFill>
                  <a:srgbClr val="C00000"/>
                </a:solidFill>
              </a:rPr>
              <a:t>[LH] </a:t>
            </a:r>
            <a:r>
              <a:rPr lang="el-GR" sz="2400" b="1" dirty="0" smtClean="0">
                <a:solidFill>
                  <a:srgbClr val="C00000"/>
                </a:solidFill>
              </a:rPr>
              <a:t>με Φυσιολογική </a:t>
            </a:r>
            <a:r>
              <a:rPr lang="en-US" sz="2400" b="1" dirty="0" smtClean="0">
                <a:solidFill>
                  <a:srgbClr val="C00000"/>
                </a:solidFill>
              </a:rPr>
              <a:t>[FSH]</a:t>
            </a:r>
            <a:r>
              <a:rPr lang="el-GR" sz="2400" dirty="0" smtClean="0">
                <a:solidFill>
                  <a:srgbClr val="C00000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Η περίσσεια της </a:t>
            </a:r>
            <a:r>
              <a:rPr lang="en-US" sz="2400" dirty="0" smtClean="0"/>
              <a:t>LH </a:t>
            </a:r>
            <a:r>
              <a:rPr lang="el-GR" sz="2400" dirty="0" smtClean="0"/>
              <a:t>προκαλεί την παραγωγή τεστοστερόνης και για αυτό χαρακτηριστικό της </a:t>
            </a:r>
            <a:r>
              <a:rPr lang="en-US" sz="2400" dirty="0" smtClean="0"/>
              <a:t>PCOS </a:t>
            </a:r>
            <a:r>
              <a:rPr lang="el-GR" sz="2400" dirty="0" smtClean="0"/>
              <a:t>είναι η</a:t>
            </a:r>
            <a:r>
              <a:rPr lang="en-US" sz="2400" dirty="0" smtClean="0"/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αύξηση [</a:t>
            </a:r>
            <a:r>
              <a:rPr lang="en-US" sz="2400" b="1" dirty="0" smtClean="0">
                <a:solidFill>
                  <a:srgbClr val="C00000"/>
                </a:solidFill>
              </a:rPr>
              <a:t>Free-</a:t>
            </a:r>
            <a:r>
              <a:rPr lang="en-US" sz="2400" b="1" dirty="0" err="1" smtClean="0">
                <a:solidFill>
                  <a:srgbClr val="C00000"/>
                </a:solidFill>
              </a:rPr>
              <a:t>testo</a:t>
            </a:r>
            <a:r>
              <a:rPr lang="en-US" sz="2400" b="1" dirty="0" smtClean="0">
                <a:solidFill>
                  <a:srgbClr val="C00000"/>
                </a:solidFill>
              </a:rPr>
              <a:t>].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Η ολική τεστοστερόνη μπορεί να μην αυξηθεί γιατί μειώνεται η </a:t>
            </a:r>
            <a:r>
              <a:rPr lang="en-US" sz="2400" dirty="0" smtClean="0"/>
              <a:t>SHBG.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Μπορεί να αυξάνεται η </a:t>
            </a:r>
            <a:r>
              <a:rPr lang="el-GR" sz="2400" dirty="0" err="1" smtClean="0">
                <a:solidFill>
                  <a:srgbClr val="C00000"/>
                </a:solidFill>
              </a:rPr>
              <a:t>ανδροστενεδιόνη</a:t>
            </a:r>
            <a:r>
              <a:rPr lang="el-GR" sz="2400" dirty="0" smtClean="0"/>
              <a:t>, η </a:t>
            </a:r>
            <a:r>
              <a:rPr lang="en-US" sz="2400" dirty="0" smtClean="0">
                <a:solidFill>
                  <a:srgbClr val="C00000"/>
                </a:solidFill>
              </a:rPr>
              <a:t>DHAS</a:t>
            </a:r>
            <a:r>
              <a:rPr lang="en-US" sz="2400" dirty="0" smtClean="0"/>
              <a:t> </a:t>
            </a:r>
            <a:r>
              <a:rPr lang="el-GR" sz="2400" dirty="0" smtClean="0"/>
              <a:t>και η </a:t>
            </a:r>
            <a:r>
              <a:rPr lang="el-GR" sz="2400" dirty="0" smtClean="0">
                <a:solidFill>
                  <a:srgbClr val="C00000"/>
                </a:solidFill>
              </a:rPr>
              <a:t>αναλογία </a:t>
            </a:r>
            <a:r>
              <a:rPr lang="en-US" sz="2400" dirty="0" smtClean="0">
                <a:solidFill>
                  <a:srgbClr val="C00000"/>
                </a:solidFill>
              </a:rPr>
              <a:t>LH/FSH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υπερινσουλιναιμία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(5 από 8)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11560" y="1556792"/>
            <a:ext cx="792088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Το 50% των γυναικών </a:t>
            </a:r>
            <a:r>
              <a:rPr lang="en-US" sz="2400" dirty="0" smtClean="0"/>
              <a:t>PCOS </a:t>
            </a:r>
            <a:r>
              <a:rPr lang="el-GR" sz="2400" dirty="0" smtClean="0"/>
              <a:t>εμφανίζουν αντίσταση στην ινσουλίνη το οποίο έχει σαν αποτέλεσμα</a:t>
            </a:r>
            <a:r>
              <a:rPr lang="en-US" sz="2400" dirty="0" smtClean="0"/>
              <a:t>: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/>
              <a:t>Ανάπτυξη διαβήτη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/>
              <a:t>Αυξημένη ωοθηκική σύνθεση τεστοστερόνης και </a:t>
            </a:r>
            <a:r>
              <a:rPr lang="el-GR" sz="2400" dirty="0" err="1" smtClean="0"/>
              <a:t>ανδροστενεδιόνης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/>
              <a:t>Μείωση της </a:t>
            </a:r>
            <a:r>
              <a:rPr lang="en-US" sz="2400" dirty="0" smtClean="0"/>
              <a:t>SHBG </a:t>
            </a:r>
            <a:r>
              <a:rPr lang="el-GR" sz="2400" dirty="0" smtClean="0"/>
              <a:t>με επακόλουθη αύξηση της </a:t>
            </a:r>
            <a:r>
              <a:rPr lang="en-US" sz="2400" dirty="0" smtClean="0"/>
              <a:t>Free-TESTO.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l-GR" sz="2400" dirty="0" smtClean="0"/>
              <a:t>α ανδρογόνα μετατρέπονται σε οιστρογόνα με την δράση της </a:t>
            </a:r>
            <a:r>
              <a:rPr lang="el-GR" sz="2400" dirty="0" err="1" smtClean="0"/>
              <a:t>αρωματάσης</a:t>
            </a:r>
            <a:r>
              <a:rPr lang="el-GR" sz="2400" dirty="0" smtClean="0"/>
              <a:t> με αποτέλεσμα να </a:t>
            </a:r>
            <a:r>
              <a:rPr lang="el-GR" sz="2400" dirty="0" smtClean="0">
                <a:solidFill>
                  <a:srgbClr val="C00000"/>
                </a:solidFill>
              </a:rPr>
              <a:t>αναστέλλεται η έκκριση </a:t>
            </a:r>
            <a:r>
              <a:rPr lang="en-US" sz="2400" dirty="0" smtClean="0">
                <a:solidFill>
                  <a:srgbClr val="C00000"/>
                </a:solidFill>
              </a:rPr>
              <a:t>FSH</a:t>
            </a:r>
            <a:r>
              <a:rPr lang="en-US" sz="2400" dirty="0" smtClean="0"/>
              <a:t> </a:t>
            </a:r>
            <a:r>
              <a:rPr lang="el-GR" sz="2400" dirty="0" smtClean="0"/>
              <a:t>και να </a:t>
            </a:r>
            <a:r>
              <a:rPr lang="el-GR" sz="2400" dirty="0" smtClean="0">
                <a:solidFill>
                  <a:srgbClr val="C00000"/>
                </a:solidFill>
              </a:rPr>
              <a:t>ενεργοποιείται η δράση της </a:t>
            </a:r>
            <a:r>
              <a:rPr lang="en-US" sz="2400" dirty="0" smtClean="0">
                <a:solidFill>
                  <a:srgbClr val="C00000"/>
                </a:solidFill>
              </a:rPr>
              <a:t>LH</a:t>
            </a:r>
            <a:r>
              <a:rPr lang="en-US" sz="2400" dirty="0" smtClean="0"/>
              <a:t>.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l-GR" sz="2400" dirty="0" smtClean="0"/>
          </a:p>
          <a:p>
            <a:pPr marL="266700" indent="-266700">
              <a:buFont typeface="Arial" pitchFamily="34" charset="0"/>
              <a:buChar char="•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ωοθήκες, συμπτώματα </a:t>
            </a:r>
            <a:r>
              <a:rPr lang="el-GR" sz="4000" dirty="0" smtClean="0">
                <a:solidFill>
                  <a:srgbClr val="C00000"/>
                </a:solidFill>
              </a:rPr>
              <a:t>(6 από 8)</a:t>
            </a:r>
            <a:endParaRPr lang="el-GR" sz="40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95536" y="1595021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πιο κοινά συμπτώματα είναι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Παχυσαρκία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Διαβήτης</a:t>
            </a:r>
            <a:r>
              <a:rPr lang="el-GR" sz="2400" dirty="0" smtClean="0"/>
              <a:t> (αντίσταση στην ινσουλίνη</a:t>
            </a:r>
            <a:r>
              <a:rPr lang="en-US" sz="2400" dirty="0" smtClean="0"/>
              <a:t> </a:t>
            </a:r>
            <a:r>
              <a:rPr lang="el-GR" sz="2400" dirty="0" smtClean="0"/>
              <a:t>η οποία αυξάνει ακόμα περισσότερο την </a:t>
            </a:r>
            <a:r>
              <a:rPr lang="en-US" sz="2400" dirty="0" smtClean="0"/>
              <a:t>TESTO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C00000"/>
                </a:solidFill>
              </a:rPr>
              <a:t>Αυξημένη τριχοφυΐα </a:t>
            </a:r>
            <a:r>
              <a:rPr lang="el-GR" sz="2400" dirty="0" smtClean="0"/>
              <a:t>σε πρόσωπο, κοιλιά, πόδια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err="1" smtClean="0">
                <a:solidFill>
                  <a:srgbClr val="C00000"/>
                </a:solidFill>
              </a:rPr>
              <a:t>Υπογονιμότητα</a:t>
            </a:r>
            <a:endParaRPr lang="el-GR" sz="2400" dirty="0" smtClean="0">
              <a:solidFill>
                <a:srgbClr val="C00000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Κατάθλιψη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l-GR" sz="2400" dirty="0" smtClean="0"/>
              <a:t>Πόνος στην κοιλιά </a:t>
            </a:r>
          </a:p>
          <a:p>
            <a:pPr marL="266700" indent="-266700"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63492" name="Picture 4" descr="Αποτέλεσμα εικόνας για pcos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867275" cy="269557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923928" y="4797152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http://www.womens-health-advice.com/photos/pcos.html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ωοθήκες,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τα εμφανή συμπτώματα </a:t>
            </a:r>
            <a:r>
              <a:rPr lang="el-GR" sz="4000" dirty="0" smtClean="0">
                <a:solidFill>
                  <a:srgbClr val="C00000"/>
                </a:solidFill>
              </a:rPr>
              <a:t>(7 από 8)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58</a:t>
            </a:fld>
            <a:endParaRPr lang="el-G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http://www.womens-health-advice.com/assets/images/photos/pcos-skin-ta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2473457" cy="1855093"/>
          </a:xfrm>
          <a:prstGeom prst="rect">
            <a:avLst/>
          </a:prstGeom>
          <a:noFill/>
        </p:spPr>
      </p:pic>
      <p:pic>
        <p:nvPicPr>
          <p:cNvPr id="66567" name="Picture 7" descr="http://www.womens-health-advice.com/assets/images/photos/pcos-facial-h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611905" cy="194421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1187624" y="34290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Απώλεια μαλλιών                                              Ακμή 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187624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       Ελιές                                                             </a:t>
            </a:r>
            <a:r>
              <a:rPr lang="el-GR" dirty="0" err="1" smtClean="0"/>
              <a:t>Τριχοφυία</a:t>
            </a: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err="1" smtClean="0">
                <a:solidFill>
                  <a:srgbClr val="C00000"/>
                </a:solidFill>
              </a:rPr>
              <a:t>πολυκυστικές</a:t>
            </a:r>
            <a:r>
              <a:rPr lang="el-GR" b="1" dirty="0" smtClean="0">
                <a:solidFill>
                  <a:srgbClr val="C00000"/>
                </a:solidFill>
              </a:rPr>
              <a:t> ωοθήκες</a:t>
            </a:r>
            <a:r>
              <a:rPr lang="en-US" b="1" dirty="0" smtClean="0">
                <a:solidFill>
                  <a:srgbClr val="C00000"/>
                </a:solidFill>
              </a:rPr>
              <a:t>, o </a:t>
            </a:r>
            <a:r>
              <a:rPr lang="el-GR" b="1" dirty="0" smtClean="0">
                <a:solidFill>
                  <a:srgbClr val="C00000"/>
                </a:solidFill>
              </a:rPr>
              <a:t>φαύλος κύκλος της αύξησης της </a:t>
            </a:r>
            <a:r>
              <a:rPr lang="en-US" b="1" dirty="0" smtClean="0">
                <a:solidFill>
                  <a:srgbClr val="C00000"/>
                </a:solidFill>
              </a:rPr>
              <a:t>LH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l-GR" dirty="0" smtClean="0">
                <a:solidFill>
                  <a:srgbClr val="C00000"/>
                </a:solidFill>
              </a:rPr>
              <a:t>(8 από 8)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53732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θεραπεία για την </a:t>
            </a:r>
            <a:r>
              <a:rPr lang="en-US" sz="2400" dirty="0" smtClean="0"/>
              <a:t>PCOS </a:t>
            </a:r>
            <a:r>
              <a:rPr lang="el-GR" sz="2400" dirty="0" smtClean="0"/>
              <a:t>είναι η μείωση των </a:t>
            </a:r>
            <a:r>
              <a:rPr lang="el-GR" sz="2400" b="1" dirty="0" smtClean="0">
                <a:solidFill>
                  <a:srgbClr val="C00000"/>
                </a:solidFill>
              </a:rPr>
              <a:t>επιπέδων της </a:t>
            </a:r>
            <a:r>
              <a:rPr lang="en-US" sz="2400" b="1" dirty="0" smtClean="0">
                <a:solidFill>
                  <a:srgbClr val="C00000"/>
                </a:solidFill>
              </a:rPr>
              <a:t>LH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776413"/>
            <a:ext cx="4238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μεταβολή των ορμονών στον άνδρα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339752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http://roseaccesorios.tk/wunyl/fsh-lh-testosterone-220.php</a:t>
            </a:r>
            <a:endParaRPr lang="el-GR" sz="1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347567" cy="42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smtClean="0">
                <a:solidFill>
                  <a:srgbClr val="C00000"/>
                </a:solidFill>
              </a:rPr>
              <a:t>τριχόπτωση (αλωπεκία) στις γυναίκες </a:t>
            </a:r>
            <a:br>
              <a:rPr lang="el-GR" sz="4000" b="1" dirty="0" smtClean="0">
                <a:solidFill>
                  <a:srgbClr val="C00000"/>
                </a:solidFill>
              </a:rPr>
            </a:br>
            <a:r>
              <a:rPr lang="el-GR" sz="3600" dirty="0" smtClean="0">
                <a:solidFill>
                  <a:srgbClr val="C00000"/>
                </a:solidFill>
              </a:rPr>
              <a:t>(1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60</a:t>
            </a:fld>
            <a:endParaRPr lang="el-GR"/>
          </a:p>
        </p:txBody>
      </p:sp>
      <p:pic>
        <p:nvPicPr>
          <p:cNvPr id="83970" name="Picture 2" descr="https://3pfizs243h34c09mn6s0ul69-wpengine.netdna-ssl.com/wp-content/uploads/2015/06/female-hair-transpla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56584" cy="402982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11560" y="134076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Η κλίμακα </a:t>
            </a:r>
            <a:r>
              <a:rPr lang="en-US" sz="2400" dirty="0" smtClean="0"/>
              <a:t>Ludwig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2267744" y="5949280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https://hassonandwong.com/hair-loss/female-pattern-hair-loss/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τριχόπτωση (αλωπεκία) στις γυναίκες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467544" y="170080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Συνοδεύει την </a:t>
            </a:r>
            <a:r>
              <a:rPr lang="el-GR" sz="2400" b="1" dirty="0" smtClean="0">
                <a:solidFill>
                  <a:srgbClr val="C00000"/>
                </a:solidFill>
              </a:rPr>
              <a:t>υπερτρίχωση/</a:t>
            </a:r>
            <a:r>
              <a:rPr lang="el-GR" sz="2400" b="1" dirty="0" err="1" smtClean="0">
                <a:solidFill>
                  <a:srgbClr val="C00000"/>
                </a:solidFill>
              </a:rPr>
              <a:t>δασυτριχισμό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 smtClean="0"/>
              <a:t>Εμφανίζεται όταν υπάρχουν αυξημένα ανδρογόνα</a:t>
            </a:r>
            <a:r>
              <a:rPr lang="en-US" sz="2400" dirty="0" smtClean="0"/>
              <a:t>, </a:t>
            </a:r>
            <a:r>
              <a:rPr lang="el-GR" sz="2400" dirty="0" smtClean="0"/>
              <a:t>από ωοθήκες ή επινεφρίδια στον </a:t>
            </a:r>
            <a:r>
              <a:rPr lang="en-US" sz="2400" dirty="0" smtClean="0"/>
              <a:t>PCOS </a:t>
            </a:r>
            <a:r>
              <a:rPr lang="el-GR" sz="2400" dirty="0" smtClean="0"/>
              <a:t>και επιπλέον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err="1" smtClean="0"/>
              <a:t>Υπερπρολακτιναιμία</a:t>
            </a:r>
            <a:endParaRPr lang="el-GR" sz="24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Υπερθυρεοειδισμό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2400" dirty="0" smtClean="0"/>
              <a:t>Αυξημένη έκκριση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 (σύνδρομο </a:t>
            </a:r>
            <a:r>
              <a:rPr lang="en-US" sz="2400" dirty="0" smtClean="0"/>
              <a:t>Cushing, </a:t>
            </a:r>
            <a:r>
              <a:rPr lang="el-GR" sz="2400" dirty="0" smtClean="0"/>
              <a:t>όγκος επινεφριδίων)</a:t>
            </a:r>
            <a:endParaRPr lang="en-US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Τιμές αναφοράς και εξετάσεις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αντιμυλλεριανή</a:t>
            </a:r>
            <a:r>
              <a:rPr lang="el-GR" b="1" dirty="0" smtClean="0">
                <a:solidFill>
                  <a:srgbClr val="C00000"/>
                </a:solidFill>
              </a:rPr>
              <a:t> ορμόνη, χρήσιμη εξέταση για την εκτίμηση του αριθμού των </a:t>
            </a:r>
            <a:r>
              <a:rPr lang="el-GR" b="1" dirty="0" err="1" smtClean="0">
                <a:solidFill>
                  <a:srgbClr val="C00000"/>
                </a:solidFill>
              </a:rPr>
              <a:t>ωοθηλακίων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95536" y="2276872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cs typeface="Arial" pitchFamily="34" charset="0"/>
              </a:rPr>
              <a:t>Στη γυναίκα, η </a:t>
            </a:r>
            <a:r>
              <a:rPr lang="el-GR" sz="2200" b="1" dirty="0" smtClean="0">
                <a:solidFill>
                  <a:srgbClr val="C00000"/>
                </a:solidFill>
                <a:cs typeface="Arial" pitchFamily="34" charset="0"/>
              </a:rPr>
              <a:t>ΑΜΗ</a:t>
            </a:r>
            <a:r>
              <a:rPr lang="el-GR" sz="2200" dirty="0" smtClean="0">
                <a:cs typeface="Arial" pitchFamily="34" charset="0"/>
              </a:rPr>
              <a:t> παράγεται από τα </a:t>
            </a:r>
            <a:r>
              <a:rPr lang="el-GR" sz="2200" b="1" dirty="0" smtClean="0">
                <a:solidFill>
                  <a:srgbClr val="C00000"/>
                </a:solidFill>
                <a:cs typeface="Arial" pitchFamily="34" charset="0"/>
              </a:rPr>
              <a:t>μικρά ωοθυλάκια </a:t>
            </a:r>
            <a:r>
              <a:rPr lang="el-GR" sz="2200" dirty="0" smtClean="0">
                <a:cs typeface="Arial" pitchFamily="34" charset="0"/>
              </a:rPr>
              <a:t>(&lt; 6 mm), των ωοθηκών. Αυξάνει έτσι υπερβολικά στο </a:t>
            </a:r>
            <a:r>
              <a:rPr lang="en-US" sz="2200" dirty="0" smtClean="0">
                <a:cs typeface="Arial" pitchFamily="34" charset="0"/>
              </a:rPr>
              <a:t>PCOS.</a:t>
            </a:r>
          </a:p>
          <a:p>
            <a:r>
              <a:rPr lang="el-GR" sz="2200" dirty="0" smtClean="0">
                <a:cs typeface="Arial" pitchFamily="34" charset="0"/>
              </a:rPr>
              <a:t>Η παραγωγή της ΑΜΗ μειώνεται προοδευτικά με την αύξηση της διαμέτρου του ωοθυλακίου και είναι </a:t>
            </a:r>
            <a:r>
              <a:rPr lang="el-GR" sz="2200" b="1" dirty="0" smtClean="0">
                <a:solidFill>
                  <a:srgbClr val="C00000"/>
                </a:solidFill>
                <a:cs typeface="Arial" pitchFamily="34" charset="0"/>
              </a:rPr>
              <a:t>πρακτικά μη ανιχνεύσιμη </a:t>
            </a:r>
            <a:r>
              <a:rPr lang="el-GR" sz="2200" dirty="0" smtClean="0">
                <a:cs typeface="Arial" pitchFamily="34" charset="0"/>
              </a:rPr>
              <a:t>σε ωοθυλάκια &gt; 8 mm.</a:t>
            </a:r>
            <a:endParaRPr lang="el-GR" sz="2200" dirty="0">
              <a:cs typeface="Arial" pitchFamily="34" charset="0"/>
            </a:endParaRP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1547664" y="4149080"/>
          <a:ext cx="5688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77"/>
                <a:gridCol w="3605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l-GR" dirty="0" err="1" smtClean="0"/>
                        <a:t>ιμή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AMH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Ερμηνεία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&gt; 3,0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Υψηλά επίπεδα (</a:t>
                      </a:r>
                      <a:r>
                        <a:rPr lang="en-US" dirty="0" smtClean="0"/>
                        <a:t>PCOS)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 1,0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Φυσιολογικά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0,7 –</a:t>
                      </a:r>
                      <a:r>
                        <a:rPr lang="el-GR" baseline="0" dirty="0" smtClean="0"/>
                        <a:t> 0,9 </a:t>
                      </a:r>
                      <a:r>
                        <a:rPr lang="en-US" baseline="0" dirty="0" err="1" smtClean="0"/>
                        <a:t>ng</a:t>
                      </a:r>
                      <a:r>
                        <a:rPr lang="en-US" baseline="0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Κατώτερα φυσιολογικά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0,3 – 0,6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Χαμηλά</a:t>
                      </a:r>
                      <a:r>
                        <a:rPr lang="el-GR" baseline="0" dirty="0" smtClean="0"/>
                        <a:t> επίπεδα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&lt; 0,3 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Πολύ</a:t>
                      </a:r>
                      <a:r>
                        <a:rPr lang="el-GR" baseline="0" dirty="0" smtClean="0"/>
                        <a:t> χαμηλά επίπεδα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4000" b="1" dirty="0" smtClean="0">
                <a:solidFill>
                  <a:srgbClr val="C00000"/>
                </a:solidFill>
              </a:rPr>
              <a:t> ή </a:t>
            </a:r>
            <a:r>
              <a:rPr lang="el-GR" sz="4000" b="1" dirty="0" err="1" smtClean="0">
                <a:solidFill>
                  <a:srgbClr val="C00000"/>
                </a:solidFill>
              </a:rPr>
              <a:t>ανασταλτίνη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br>
              <a:rPr lang="el-GR" sz="4000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67544" y="1700808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Πρόκειται για την ουσία που αναστέλλει την έκκριση της </a:t>
            </a:r>
            <a:r>
              <a:rPr lang="en-US" sz="2200" dirty="0" smtClean="0"/>
              <a:t>FSH </a:t>
            </a:r>
            <a:r>
              <a:rPr lang="el-GR" sz="2200" dirty="0" smtClean="0"/>
              <a:t>από την υπόφυση.  Στα εργαστήρια μετρώνται η </a:t>
            </a:r>
            <a:r>
              <a:rPr lang="el-GR" sz="22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2200" b="1" dirty="0" smtClean="0">
                <a:solidFill>
                  <a:srgbClr val="C00000"/>
                </a:solidFill>
              </a:rPr>
              <a:t> Α </a:t>
            </a:r>
            <a:r>
              <a:rPr lang="el-GR" sz="2200" dirty="0" smtClean="0"/>
              <a:t>και </a:t>
            </a:r>
            <a:r>
              <a:rPr lang="el-GR" sz="22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2200" b="1" dirty="0" smtClean="0">
                <a:solidFill>
                  <a:srgbClr val="C00000"/>
                </a:solidFill>
              </a:rPr>
              <a:t> Β</a:t>
            </a:r>
            <a:r>
              <a:rPr lang="el-GR" sz="2200" dirty="0" smtClean="0"/>
              <a:t>. Αποτελούν μέρος της </a:t>
            </a:r>
            <a:r>
              <a:rPr lang="el-GR" sz="2200" dirty="0" err="1" smtClean="0"/>
              <a:t>υπεροικογένειας</a:t>
            </a:r>
            <a:r>
              <a:rPr lang="el-GR" sz="2200" dirty="0" smtClean="0"/>
              <a:t> του </a:t>
            </a:r>
            <a:r>
              <a:rPr lang="en-US" sz="2200" b="1" dirty="0" smtClean="0">
                <a:solidFill>
                  <a:srgbClr val="C00000"/>
                </a:solidFill>
              </a:rPr>
              <a:t>TGF-</a:t>
            </a:r>
            <a:r>
              <a:rPr lang="el-GR" sz="2200" b="1" dirty="0" smtClean="0">
                <a:solidFill>
                  <a:srgbClr val="C00000"/>
                </a:solidFill>
              </a:rPr>
              <a:t>β</a:t>
            </a:r>
            <a:r>
              <a:rPr lang="el-GR" sz="2200" dirty="0" smtClean="0"/>
              <a:t> </a:t>
            </a:r>
            <a:r>
              <a:rPr lang="en-US" sz="2200" dirty="0" smtClean="0"/>
              <a:t>(Transforming Growth Factor </a:t>
            </a:r>
            <a:r>
              <a:rPr lang="el-GR" sz="2200" dirty="0" smtClean="0"/>
              <a:t>β).</a:t>
            </a:r>
          </a:p>
          <a:p>
            <a:endParaRPr lang="el-GR" sz="2200" dirty="0" smtClean="0"/>
          </a:p>
          <a:p>
            <a:r>
              <a:rPr lang="el-GR" sz="2200" dirty="0" smtClean="0"/>
              <a:t>Αποτελούνται από δύο </a:t>
            </a:r>
            <a:r>
              <a:rPr lang="el-GR" sz="2200" dirty="0" err="1" smtClean="0">
                <a:solidFill>
                  <a:srgbClr val="C00000"/>
                </a:solidFill>
              </a:rPr>
              <a:t>υπομονάδες</a:t>
            </a:r>
            <a:r>
              <a:rPr lang="el-GR" sz="2200" dirty="0" smtClean="0">
                <a:solidFill>
                  <a:srgbClr val="C00000"/>
                </a:solidFill>
              </a:rPr>
              <a:t> α και β</a:t>
            </a:r>
            <a:r>
              <a:rPr lang="el-GR" sz="2200" dirty="0" smtClean="0"/>
              <a:t>. </a:t>
            </a:r>
            <a:r>
              <a:rPr lang="en-US" sz="2200" dirty="0" smtClean="0"/>
              <a:t>H</a:t>
            </a:r>
            <a:r>
              <a:rPr lang="el-GR" sz="2200" dirty="0" smtClean="0"/>
              <a:t> μονάδα α είναι κοινή για </a:t>
            </a:r>
            <a:r>
              <a:rPr lang="en-US" sz="2200" dirty="0" err="1" smtClean="0"/>
              <a:t>Inhibin</a:t>
            </a:r>
            <a:r>
              <a:rPr lang="en-US" sz="2200" dirty="0" smtClean="0"/>
              <a:t> A </a:t>
            </a:r>
            <a:r>
              <a:rPr lang="el-GR" sz="2200" dirty="0" smtClean="0"/>
              <a:t>και </a:t>
            </a:r>
            <a:r>
              <a:rPr lang="en-US" sz="2200" dirty="0" err="1" smtClean="0"/>
              <a:t>Inhibin</a:t>
            </a:r>
            <a:r>
              <a:rPr lang="en-US" sz="2200" dirty="0" smtClean="0"/>
              <a:t> B</a:t>
            </a:r>
            <a:r>
              <a:rPr lang="el-GR" sz="2200" dirty="0" smtClean="0"/>
              <a:t>.</a:t>
            </a:r>
          </a:p>
          <a:p>
            <a:endParaRPr lang="el-GR" sz="2200" dirty="0" smtClean="0"/>
          </a:p>
          <a:p>
            <a:r>
              <a:rPr lang="el-GR" sz="2200" dirty="0" smtClean="0"/>
              <a:t>Φυσιολογικά οι άνδρες παράγουν πολύ μικρή ποσότητα </a:t>
            </a:r>
            <a:r>
              <a:rPr lang="el-GR" sz="2200" dirty="0" err="1" smtClean="0"/>
              <a:t>Ινχιμπίνης</a:t>
            </a:r>
            <a:r>
              <a:rPr lang="el-GR" sz="2200" dirty="0" smtClean="0"/>
              <a:t> Α.</a:t>
            </a:r>
          </a:p>
          <a:p>
            <a:endParaRPr lang="el-GR" sz="2200" dirty="0" smtClean="0"/>
          </a:p>
          <a:p>
            <a:r>
              <a:rPr lang="el-GR" sz="2200" dirty="0" smtClean="0"/>
              <a:t>Αντίθετα οι γυναίκες </a:t>
            </a:r>
            <a:r>
              <a:rPr lang="el-GR" sz="2200" b="1" dirty="0" smtClean="0">
                <a:solidFill>
                  <a:srgbClr val="C00000"/>
                </a:solidFill>
              </a:rPr>
              <a:t>παράγουν μεγάλα ποσά </a:t>
            </a:r>
            <a:r>
              <a:rPr lang="el-GR" sz="2200" dirty="0" smtClean="0"/>
              <a:t>από το κυρίαρχο </a:t>
            </a:r>
            <a:r>
              <a:rPr lang="el-GR" sz="2200" dirty="0" err="1" smtClean="0"/>
              <a:t>ωοθηλάκιο</a:t>
            </a:r>
            <a:r>
              <a:rPr lang="el-GR" sz="2200" dirty="0" smtClean="0"/>
              <a:t>/ωχρό σωμάτιο και για αυτό μειώνεται κατά την εμμηνόπαυση.</a:t>
            </a:r>
            <a:endParaRPr lang="el-GR" sz="22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b="1" dirty="0" smtClean="0">
                <a:solidFill>
                  <a:srgbClr val="C00000"/>
                </a:solidFill>
              </a:rPr>
              <a:t> ή </a:t>
            </a:r>
            <a:r>
              <a:rPr lang="el-GR" b="1" dirty="0" err="1" smtClean="0">
                <a:solidFill>
                  <a:srgbClr val="C00000"/>
                </a:solidFill>
              </a:rPr>
              <a:t>ανασταλτίνη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02153"/>
            <a:ext cx="4824536" cy="449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smtClean="0">
                <a:solidFill>
                  <a:srgbClr val="C00000"/>
                </a:solidFill>
              </a:rPr>
              <a:t>προγεστερόνη </a:t>
            </a:r>
            <a:r>
              <a:rPr lang="en-US" b="1" smtClean="0">
                <a:solidFill>
                  <a:srgbClr val="C00000"/>
                </a:solidFill>
              </a:rPr>
              <a:t>(PRG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66</a:t>
            </a:fld>
            <a:endParaRPr lang="el-GR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043608" y="1844824"/>
          <a:ext cx="67440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800200"/>
                <a:gridCol w="1775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FSH </a:t>
                      </a:r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 φυσιολογική έμμηνο</a:t>
                      </a:r>
                      <a:r>
                        <a:rPr lang="el-GR" baseline="0" dirty="0" smtClean="0"/>
                        <a:t> ρύση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Ωοθηλακική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2,5 – 10,2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Ωορρηξία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3,4 – 33,4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Εκκριτική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9,1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Εμμηνόπαυση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 – 116,3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Εγκυμοσύνη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&lt; 0,3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θηλακιοτρόπος</a:t>
            </a:r>
            <a:r>
              <a:rPr lang="el-GR" b="1" dirty="0" smtClean="0">
                <a:solidFill>
                  <a:srgbClr val="C00000"/>
                </a:solidFill>
              </a:rPr>
              <a:t> ορμόνη (</a:t>
            </a:r>
            <a:r>
              <a:rPr lang="en-US" b="1" dirty="0" smtClean="0">
                <a:solidFill>
                  <a:srgbClr val="C00000"/>
                </a:solidFill>
              </a:rPr>
              <a:t>FSH)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67</a:t>
            </a:fld>
            <a:endParaRPr lang="el-GR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547664" y="1772816"/>
          <a:ext cx="49685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FSH </a:t>
                      </a:r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12,4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Γυναίκες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Ωοθηλακική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2,5 – 10,2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Ωορρηξία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3,4 – 33,4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Εκκριτική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9,1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Εμμηνόπαυση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 – 116,3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Εγκυμοσύνη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&lt; 0,3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ωχρινοτρόπος</a:t>
            </a:r>
            <a:r>
              <a:rPr lang="el-GR" b="1" dirty="0" smtClean="0">
                <a:solidFill>
                  <a:srgbClr val="C00000"/>
                </a:solidFill>
              </a:rPr>
              <a:t> ορμόνη (</a:t>
            </a:r>
            <a:r>
              <a:rPr lang="en-US" b="1" dirty="0" smtClean="0">
                <a:solidFill>
                  <a:srgbClr val="C00000"/>
                </a:solidFill>
              </a:rPr>
              <a:t>LH)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68</a:t>
            </a:fld>
            <a:endParaRPr lang="el-GR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1691680" y="1700808"/>
          <a:ext cx="5400600" cy="320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944216"/>
              </a:tblGrid>
              <a:tr h="442848">
                <a:tc>
                  <a:txBody>
                    <a:bodyPr/>
                    <a:lstStyle/>
                    <a:p>
                      <a:r>
                        <a:rPr lang="en-US" dirty="0" smtClean="0"/>
                        <a:t>LH </a:t>
                      </a:r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Άνδρες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1,7 – 8,6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Γυναίκες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4076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Ωοθηλακική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1,9</a:t>
                      </a:r>
                      <a:r>
                        <a:rPr lang="en-US" sz="2000" baseline="0" dirty="0" smtClean="0"/>
                        <a:t> – 12,5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Ωορρηξία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8,7</a:t>
                      </a:r>
                      <a:r>
                        <a:rPr lang="en-US" sz="2000" baseline="0" dirty="0" smtClean="0"/>
                        <a:t> – 76,3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Ωχρινική</a:t>
                      </a:r>
                      <a:r>
                        <a:rPr lang="el-GR" sz="2000" baseline="0" dirty="0" smtClean="0"/>
                        <a:t> φάση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0,5 – 16,9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Εμμηνόπαυση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15,9 - 54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Εγκυμοσύνη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&lt; 1,5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err="1" smtClean="0">
                <a:solidFill>
                  <a:srgbClr val="C00000"/>
                </a:solidFill>
              </a:rPr>
              <a:t>οιστραδιόλη</a:t>
            </a:r>
            <a:r>
              <a:rPr lang="el-GR" b="1" dirty="0" smtClean="0">
                <a:solidFill>
                  <a:srgbClr val="C00000"/>
                </a:solidFill>
              </a:rPr>
              <a:t> (Ε2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69</a:t>
            </a:fld>
            <a:endParaRPr lang="el-GR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83568" y="980728"/>
          <a:ext cx="8100392" cy="559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188"/>
                <a:gridCol w="2187106"/>
                <a:gridCol w="2025098"/>
              </a:tblGrid>
              <a:tr h="0">
                <a:tc>
                  <a:txBody>
                    <a:bodyPr/>
                    <a:lstStyle/>
                    <a:p>
                      <a:r>
                        <a:rPr lang="el-GR" dirty="0" smtClean="0"/>
                        <a:t>Ε2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/mL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Άνδρες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7,6 - 43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Αντισυλληπτικά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5,0  -</a:t>
                      </a:r>
                      <a:r>
                        <a:rPr lang="el-GR" sz="1600" baseline="0" dirty="0" smtClean="0"/>
                        <a:t> 24,0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Με φυσιολογική έμμηνο</a:t>
                      </a:r>
                      <a:r>
                        <a:rPr lang="el-GR" sz="1800" baseline="0" dirty="0" smtClean="0"/>
                        <a:t> ρύση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Ωοθηλακική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12,5 - 166</a:t>
                      </a:r>
                      <a:endParaRPr lang="el-GR" sz="1800" dirty="0"/>
                    </a:p>
                  </a:txBody>
                  <a:tcPr/>
                </a:tc>
              </a:tr>
              <a:tr h="4076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Ωορρηξία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85,5 - 498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Ωχρινική</a:t>
                      </a:r>
                      <a:r>
                        <a:rPr lang="el-GR" sz="1800" baseline="0" dirty="0" smtClean="0"/>
                        <a:t> φάση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43,8 - 211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Εμμηνόπαυση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5,0 – 54,7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Εγκυμοσύνη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&lt; 1,5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Εγκυμοσύνη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 – 3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786 - 4584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 – 6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801- 5763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</a:t>
                      </a:r>
                      <a:r>
                        <a:rPr lang="el-GR" sz="1800" smtClean="0"/>
                        <a:t> – 9 </a:t>
                      </a:r>
                      <a:r>
                        <a:rPr lang="el-GR" sz="1800" dirty="0" smtClean="0"/>
                        <a:t>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1810 - 13890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16 – 17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4300 - 10000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18 – 20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5250 - 3250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21 – 25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6100 - 18250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26 – 29 εβδομάδες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7230 - 25000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Τα κύτταρα των όρχεων που ρυθμίζουν την παραγωγή σπερματοζωαρίων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755576" y="242088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κύτταρα </a:t>
            </a:r>
            <a:r>
              <a:rPr lang="en-US" sz="2400" b="1" dirty="0" err="1" smtClean="0">
                <a:solidFill>
                  <a:srgbClr val="C00000"/>
                </a:solidFill>
              </a:rPr>
              <a:t>Leydig</a:t>
            </a:r>
            <a:r>
              <a:rPr lang="en-US" sz="2400" dirty="0" smtClean="0"/>
              <a:t> </a:t>
            </a:r>
            <a:r>
              <a:rPr lang="el-GR" sz="2400" dirty="0" smtClean="0"/>
              <a:t>διεγείρονται από την </a:t>
            </a:r>
            <a:r>
              <a:rPr lang="en-US" sz="2400" b="1" dirty="0" smtClean="0">
                <a:solidFill>
                  <a:srgbClr val="C00000"/>
                </a:solidFill>
              </a:rPr>
              <a:t>LH </a:t>
            </a:r>
            <a:r>
              <a:rPr lang="el-GR" sz="2400" dirty="0" smtClean="0"/>
              <a:t>και παράγουν τεστοστερόνη υπό την επίδραση της</a:t>
            </a:r>
            <a:r>
              <a:rPr lang="en-US" sz="2400" dirty="0" smtClean="0"/>
              <a:t>. </a:t>
            </a: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r>
              <a:rPr lang="el-GR" sz="2400" dirty="0" smtClean="0"/>
              <a:t>Τα κύτταρα </a:t>
            </a:r>
            <a:r>
              <a:rPr lang="en-US" sz="2400" b="1" dirty="0" err="1" smtClean="0">
                <a:solidFill>
                  <a:srgbClr val="C00000"/>
                </a:solidFill>
              </a:rPr>
              <a:t>Sertoli</a:t>
            </a:r>
            <a:r>
              <a:rPr lang="en-US" sz="2400" dirty="0" smtClean="0"/>
              <a:t> </a:t>
            </a:r>
            <a:r>
              <a:rPr lang="el-GR" sz="2400" dirty="0" smtClean="0"/>
              <a:t>διεγείρονται από την </a:t>
            </a:r>
            <a:r>
              <a:rPr lang="en-US" sz="2400" b="1" dirty="0" smtClean="0">
                <a:solidFill>
                  <a:srgbClr val="C00000"/>
                </a:solidFill>
              </a:rPr>
              <a:t>FSH</a:t>
            </a:r>
            <a:r>
              <a:rPr lang="en-US" sz="2400" dirty="0" smtClean="0"/>
              <a:t> </a:t>
            </a:r>
            <a:r>
              <a:rPr lang="el-GR" sz="2400" dirty="0" smtClean="0"/>
              <a:t>και παρέχουν θρεπτικά συστατικά και παράγουν την </a:t>
            </a:r>
            <a:r>
              <a:rPr lang="el-GR" sz="2400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2400" dirty="0" smtClean="0"/>
              <a:t> (</a:t>
            </a:r>
            <a:r>
              <a:rPr lang="el-GR" sz="2400" b="1" dirty="0" err="1" smtClean="0">
                <a:solidFill>
                  <a:srgbClr val="C00000"/>
                </a:solidFill>
              </a:rPr>
              <a:t>ανασταλτίνη</a:t>
            </a:r>
            <a:r>
              <a:rPr lang="el-GR" sz="2400" dirty="0" smtClean="0"/>
              <a:t>), την </a:t>
            </a:r>
            <a:r>
              <a:rPr lang="el-GR" sz="2400" dirty="0" err="1" smtClean="0">
                <a:solidFill>
                  <a:srgbClr val="C00000"/>
                </a:solidFill>
              </a:rPr>
              <a:t>ακτιβίνη</a:t>
            </a:r>
            <a:r>
              <a:rPr lang="el-GR" sz="2400" dirty="0" smtClean="0"/>
              <a:t> και την </a:t>
            </a:r>
            <a:r>
              <a:rPr lang="el-GR" sz="2400" dirty="0" smtClean="0">
                <a:solidFill>
                  <a:srgbClr val="C00000"/>
                </a:solidFill>
              </a:rPr>
              <a:t>συνδεόμενη στο ανδρογόνο πρωτεΐνη (</a:t>
            </a:r>
            <a:r>
              <a:rPr lang="en-US" sz="2400" dirty="0" smtClean="0">
                <a:solidFill>
                  <a:srgbClr val="C00000"/>
                </a:solidFill>
              </a:rPr>
              <a:t>ABP)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Πως θα ανεβάσετε τα επίπεδα </a:t>
            </a:r>
            <a:r>
              <a:rPr lang="en-US" b="1" dirty="0" smtClean="0">
                <a:solidFill>
                  <a:srgbClr val="C00000"/>
                </a:solidFill>
              </a:rPr>
              <a:t>FSH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70</a:t>
            </a:fld>
            <a:endParaRPr lang="el-G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688357" cy="20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mage titled Improve FSH Levels Step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3789040"/>
            <a:ext cx="2664296" cy="2088232"/>
          </a:xfrm>
          <a:prstGeom prst="rect">
            <a:avLst/>
          </a:prstGeom>
          <a:noFill/>
        </p:spPr>
      </p:pic>
      <p:pic>
        <p:nvPicPr>
          <p:cNvPr id="18438" name="Picture 6" descr="Image titled Improve FSH Levels Step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842254" cy="2131691"/>
          </a:xfrm>
          <a:prstGeom prst="rect">
            <a:avLst/>
          </a:prstGeom>
          <a:noFill/>
        </p:spPr>
      </p:pic>
      <p:pic>
        <p:nvPicPr>
          <p:cNvPr id="18440" name="Picture 8" descr="Image titled Improve FSH Levels Step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556792"/>
            <a:ext cx="2880319" cy="2160240"/>
          </a:xfrm>
          <a:prstGeom prst="rect">
            <a:avLst/>
          </a:prstGeom>
          <a:noFill/>
        </p:spPr>
      </p:pic>
      <p:pic>
        <p:nvPicPr>
          <p:cNvPr id="18442" name="Picture 10" descr="Image titled Improve FSH Levels Step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784309" cy="2160240"/>
          </a:xfrm>
          <a:prstGeom prst="rect">
            <a:avLst/>
          </a:prstGeom>
          <a:noFill/>
        </p:spPr>
      </p:pic>
      <p:pic>
        <p:nvPicPr>
          <p:cNvPr id="18444" name="Picture 12" descr="Image titled Improve FSH Levels Step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556792"/>
            <a:ext cx="2880320" cy="2158312"/>
          </a:xfrm>
          <a:prstGeom prst="rect">
            <a:avLst/>
          </a:prstGeom>
          <a:noFill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6093296"/>
            <a:ext cx="1876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1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34076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 17χρονο αγόρι είχε </a:t>
            </a:r>
            <a:r>
              <a:rPr lang="el-GR" sz="2000" dirty="0" smtClean="0"/>
              <a:t>καθυστερημένη </a:t>
            </a:r>
            <a:r>
              <a:rPr lang="el-GR" sz="2000" dirty="0" smtClean="0"/>
              <a:t>εμφάνιση ήβης, μικρή ανάπτυξη των δευτερευόντων χαρακτηριστικών του φύλου και μικρή αίσθηση της όσφρησης.</a:t>
            </a: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55658"/>
              </p:ext>
            </p:extLst>
          </p:nvPr>
        </p:nvGraphicFramePr>
        <p:xfrm>
          <a:off x="2051720" y="2204864"/>
          <a:ext cx="655272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124236"/>
                <a:gridCol w="1909639"/>
                <a:gridCol w="136672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l-GR" dirty="0" err="1" smtClean="0"/>
                        <a:t>ιμές</a:t>
                      </a:r>
                      <a:r>
                        <a:rPr lang="el-GR" baseline="0" dirty="0" smtClean="0"/>
                        <a:t> αναφοράς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Μον. </a:t>
                      </a:r>
                      <a:r>
                        <a:rPr lang="el-GR" dirty="0" err="1" smtClean="0"/>
                        <a:t>μέτρ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1,5 – 9,0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</a:t>
                      </a:r>
                      <a:r>
                        <a:rPr lang="el-GR" baseline="0" dirty="0" smtClean="0"/>
                        <a:t> ανιχνεύσιμη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1,5 – 9,0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 – 5,0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-25000" dirty="0" smtClean="0"/>
                        <a:t>4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37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– 565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539552" y="530120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</a:t>
            </a:r>
            <a:r>
              <a:rPr lang="el-GR" sz="2000" dirty="0" smtClean="0"/>
              <a:t>αγόρι έχει </a:t>
            </a:r>
            <a:r>
              <a:rPr lang="el-GR" sz="2000" dirty="0" err="1" smtClean="0"/>
              <a:t>υπογοναδοτροπικό</a:t>
            </a:r>
            <a:r>
              <a:rPr lang="el-GR" sz="2000" dirty="0" smtClean="0"/>
              <a:t> υπογοναδισμό αλλά και πρόβλημα στην υπόφυση αφού η μείωση της όσφρησης δείχνει ανεπάρκεια της </a:t>
            </a:r>
            <a:r>
              <a:rPr lang="en-US" sz="2000" dirty="0" err="1" smtClean="0"/>
              <a:t>Gn</a:t>
            </a:r>
            <a:r>
              <a:rPr lang="en-US" sz="2000" dirty="0" smtClean="0"/>
              <a:t>-RH (</a:t>
            </a:r>
            <a:r>
              <a:rPr lang="el-GR" sz="2000" dirty="0" smtClean="0"/>
              <a:t>σύνδρομο </a:t>
            </a:r>
            <a:r>
              <a:rPr lang="en-US" sz="2000" dirty="0" err="1" smtClean="0"/>
              <a:t>Kallmann</a:t>
            </a:r>
            <a:r>
              <a:rPr lang="en-US" sz="2000" dirty="0" smtClean="0"/>
              <a:t>).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26876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 17χρονο κορίτσι εμφάνισε </a:t>
            </a:r>
            <a:r>
              <a:rPr lang="el-GR" sz="2000" dirty="0" err="1" smtClean="0"/>
              <a:t>τριχοφυία</a:t>
            </a:r>
            <a:r>
              <a:rPr lang="el-GR" sz="2000" dirty="0" smtClean="0"/>
              <a:t>, </a:t>
            </a:r>
            <a:r>
              <a:rPr lang="el-GR" sz="2000" dirty="0" err="1" smtClean="0"/>
              <a:t>αραιομηνόρροια</a:t>
            </a:r>
            <a:r>
              <a:rPr lang="el-GR" sz="2000" dirty="0" smtClean="0"/>
              <a:t> και παχυσαρκία.</a:t>
            </a: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20185"/>
              </p:ext>
            </p:extLst>
          </p:nvPr>
        </p:nvGraphicFramePr>
        <p:xfrm>
          <a:off x="899592" y="1700808"/>
          <a:ext cx="7200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84176"/>
                <a:gridCol w="2098504"/>
                <a:gridCol w="15018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l-GR" dirty="0" err="1" smtClean="0"/>
                        <a:t>ιμές</a:t>
                      </a:r>
                      <a:r>
                        <a:rPr lang="el-GR" baseline="0" dirty="0" smtClean="0"/>
                        <a:t> αναφοράς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Μον. </a:t>
                      </a:r>
                      <a:r>
                        <a:rPr lang="el-GR" dirty="0" err="1" smtClean="0"/>
                        <a:t>μέτρ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2,5 – 9,0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3,0 – 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0,3 – 5,0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 – 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r>
                        <a:rPr lang="el-GR" baseline="-25000" dirty="0" smtClean="0"/>
                        <a:t>2</a:t>
                      </a:r>
                      <a:endParaRPr lang="el-G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110 – 180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Testo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 – 2,8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SHBG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– 120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DHAS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 – 11,7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mol/L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Ανδροστενεδιόνη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0,6 – 8,8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755576" y="587727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</a:t>
            </a:r>
            <a:r>
              <a:rPr lang="el-GR" sz="2000" dirty="0" smtClean="0"/>
              <a:t>κορίτσι έχει </a:t>
            </a:r>
            <a:r>
              <a:rPr lang="el-GR" sz="2000" dirty="0" err="1" smtClean="0"/>
              <a:t>πολυκυστικές</a:t>
            </a:r>
            <a:r>
              <a:rPr lang="el-GR" sz="2000" dirty="0" smtClean="0"/>
              <a:t> ωοθήκες.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Κλινική περίπτωση 3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539552" y="134076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Ένα</a:t>
            </a:r>
            <a:r>
              <a:rPr lang="en-US" sz="2000" dirty="0" smtClean="0"/>
              <a:t> </a:t>
            </a:r>
            <a:r>
              <a:rPr lang="el-GR" sz="2000" dirty="0" smtClean="0"/>
              <a:t>κορίτσι εμφάνισε στις θηλές της λευκό έκκριμα όμοιο με γάλα ενώ ταυτόχρονα έπασχε από </a:t>
            </a:r>
            <a:r>
              <a:rPr lang="el-GR" sz="2000" dirty="0" err="1" smtClean="0"/>
              <a:t>αραιομηνορρησία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2051720" y="2204864"/>
          <a:ext cx="65527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124236"/>
                <a:gridCol w="1909639"/>
                <a:gridCol w="136672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Αποτέλεσμα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l-GR" dirty="0" err="1" smtClean="0"/>
                        <a:t>ιμές</a:t>
                      </a:r>
                      <a:r>
                        <a:rPr lang="el-GR" baseline="0" dirty="0" smtClean="0"/>
                        <a:t> αναφοράς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Μον. </a:t>
                      </a:r>
                      <a:r>
                        <a:rPr lang="el-GR" dirty="0" err="1" smtClean="0"/>
                        <a:t>μέτρ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1,6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,5 – 9,0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3,0 – 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2,2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 – 5,0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FT4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– </a:t>
                      </a:r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1.400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500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7544" y="472514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υψηλή τιμή </a:t>
            </a:r>
            <a:r>
              <a:rPr lang="en-US" sz="2000" dirty="0" smtClean="0"/>
              <a:t>PRL </a:t>
            </a:r>
            <a:r>
              <a:rPr lang="el-GR" sz="2000" dirty="0" smtClean="0"/>
              <a:t>δείχνουν την παρουσία </a:t>
            </a:r>
            <a:r>
              <a:rPr lang="el-GR" sz="2000" dirty="0" err="1" smtClean="0"/>
              <a:t>προλακτινώματος</a:t>
            </a:r>
            <a:r>
              <a:rPr lang="el-GR" sz="2000" dirty="0" smtClean="0"/>
              <a:t> πράγμα που επιβεβαιώθηκε με </a:t>
            </a:r>
            <a:r>
              <a:rPr lang="en-US" sz="2000" dirty="0" smtClean="0"/>
              <a:t>CT/ MRI </a:t>
            </a:r>
            <a:r>
              <a:rPr lang="el-GR" sz="2000" dirty="0" smtClean="0"/>
              <a:t>στην υπόφυση.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</a:t>
            </a:r>
            <a:r>
              <a:rPr lang="el-GR" sz="40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4000" b="1" dirty="0" smtClean="0">
                <a:solidFill>
                  <a:srgbClr val="C00000"/>
                </a:solidFill>
              </a:rPr>
              <a:t> και η </a:t>
            </a:r>
            <a:r>
              <a:rPr lang="el-GR" sz="4000" b="1" dirty="0" err="1" smtClean="0">
                <a:solidFill>
                  <a:srgbClr val="C00000"/>
                </a:solidFill>
              </a:rPr>
              <a:t>ακτιβίνη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83568" y="162880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2400" dirty="0" smtClean="0"/>
              <a:t> είναι διμερές </a:t>
            </a:r>
            <a:r>
              <a:rPr lang="el-GR" sz="2400" dirty="0" err="1" smtClean="0"/>
              <a:t>γλυκοπεπτίδιο</a:t>
            </a:r>
            <a:r>
              <a:rPr lang="el-GR" sz="2400" dirty="0" smtClean="0"/>
              <a:t> και αποτελείται από</a:t>
            </a:r>
            <a:r>
              <a:rPr lang="en-US" sz="2400" dirty="0" smtClean="0"/>
              <a:t>:</a:t>
            </a:r>
          </a:p>
          <a:p>
            <a:pPr marL="719138">
              <a:buFont typeface="Arial" pitchFamily="34" charset="0"/>
              <a:buChar char="•"/>
            </a:pPr>
            <a:r>
              <a:rPr lang="en-US" sz="2400" dirty="0" smtClean="0"/>
              <a:t>	</a:t>
            </a:r>
            <a:r>
              <a:rPr lang="el-GR" sz="2400" dirty="0" smtClean="0"/>
              <a:t>α-</a:t>
            </a:r>
            <a:r>
              <a:rPr lang="el-GR" sz="2400" dirty="0" err="1" smtClean="0"/>
              <a:t>υπομονάδα</a:t>
            </a:r>
            <a:r>
              <a:rPr lang="el-GR" sz="2400" dirty="0" smtClean="0"/>
              <a:t> 20 </a:t>
            </a:r>
            <a:r>
              <a:rPr lang="en-US" sz="2400" dirty="0" err="1" smtClean="0"/>
              <a:t>kDa</a:t>
            </a:r>
            <a:endParaRPr lang="en-US" sz="2400" dirty="0" smtClean="0"/>
          </a:p>
          <a:p>
            <a:pPr marL="719138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l-GR" sz="2400" dirty="0" smtClean="0"/>
              <a:t>β-</a:t>
            </a:r>
            <a:r>
              <a:rPr lang="el-GR" sz="2400" dirty="0" err="1" smtClean="0"/>
              <a:t>υπομονάδα</a:t>
            </a:r>
            <a:r>
              <a:rPr lang="el-GR" sz="2400" dirty="0" smtClean="0"/>
              <a:t> 15 </a:t>
            </a:r>
            <a:r>
              <a:rPr lang="en-US" sz="2400" dirty="0" err="1" smtClean="0"/>
              <a:t>kDa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H </a:t>
            </a:r>
            <a:r>
              <a:rPr lang="el-GR" sz="2400" dirty="0" smtClean="0"/>
              <a:t>παραγωγή της εξαρτάται από την συγκέντρωση </a:t>
            </a:r>
            <a:r>
              <a:rPr lang="en-US" sz="2400" dirty="0" smtClean="0"/>
              <a:t>FSH, TESTO </a:t>
            </a:r>
            <a:r>
              <a:rPr lang="el-GR" sz="2400" dirty="0" smtClean="0"/>
              <a:t>και έχει </a:t>
            </a:r>
            <a:r>
              <a:rPr lang="el-GR" sz="2400" b="1" dirty="0" smtClean="0">
                <a:solidFill>
                  <a:srgbClr val="C00000"/>
                </a:solidFill>
              </a:rPr>
              <a:t>ανασταλτική δράση </a:t>
            </a:r>
            <a:r>
              <a:rPr lang="el-GR" sz="2400" dirty="0" smtClean="0"/>
              <a:t>στην έκκριση </a:t>
            </a:r>
            <a:r>
              <a:rPr lang="en-US" sz="2400" dirty="0" smtClean="0"/>
              <a:t>FSH.</a:t>
            </a:r>
          </a:p>
          <a:p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err="1" smtClean="0">
                <a:solidFill>
                  <a:srgbClr val="C00000"/>
                </a:solidFill>
              </a:rPr>
              <a:t>ακτιβίνη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είναι διμερές β-</a:t>
            </a:r>
            <a:r>
              <a:rPr lang="el-GR" sz="2400" dirty="0" err="1" smtClean="0"/>
              <a:t>υπομονάδων</a:t>
            </a:r>
            <a:r>
              <a:rPr lang="el-GR" sz="2400" dirty="0" smtClean="0"/>
              <a:t> </a:t>
            </a:r>
            <a:r>
              <a:rPr lang="el-GR" sz="2400" dirty="0" err="1" smtClean="0"/>
              <a:t>ινχιμπίνης</a:t>
            </a:r>
            <a:r>
              <a:rPr lang="el-GR" sz="2400" dirty="0" smtClean="0"/>
              <a:t> και έχει </a:t>
            </a:r>
            <a:r>
              <a:rPr lang="el-GR" sz="2400" b="1" dirty="0" smtClean="0">
                <a:solidFill>
                  <a:srgbClr val="C00000"/>
                </a:solidFill>
              </a:rPr>
              <a:t>διεγερτική δράση </a:t>
            </a:r>
            <a:r>
              <a:rPr lang="el-GR" sz="2400" dirty="0" smtClean="0"/>
              <a:t>στην έκκριση </a:t>
            </a:r>
            <a:r>
              <a:rPr lang="en-US" sz="2400" dirty="0" smtClean="0"/>
              <a:t>FSH.</a:t>
            </a:r>
            <a:endParaRPr lang="el-G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κυκλοφορία της τεστοστερόνης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962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3328</Words>
  <Application>Microsoft Office PowerPoint</Application>
  <PresentationFormat>Προβολή στην οθόνη (4:3)</PresentationFormat>
  <Paragraphs>590</Paragraphs>
  <Slides>74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5" baseType="lpstr">
      <vt:lpstr>Θέμα του Office</vt:lpstr>
      <vt:lpstr>Θεωρία Κλινικής Χημείας ΙΙ</vt:lpstr>
      <vt:lpstr>Οι γονάδες</vt:lpstr>
      <vt:lpstr>Oι όρχεις</vt:lpstr>
      <vt:lpstr>Οι ωοθήκες</vt:lpstr>
      <vt:lpstr>H μεταβολή των ορμονών γονιμότητας στον άνδρα</vt:lpstr>
      <vt:lpstr>Η μεταβολή των ορμονών στον άνδρα</vt:lpstr>
      <vt:lpstr>Τα κύτταρα των όρχεων που ρυθμίζουν την παραγωγή σπερματοζωαρίων</vt:lpstr>
      <vt:lpstr>Η ινχιμπίνη και η ακτιβίνη</vt:lpstr>
      <vt:lpstr>Η κυκλοφορία της τεστοστερόνης</vt:lpstr>
      <vt:lpstr>Η δράση των ανδρογόνων</vt:lpstr>
      <vt:lpstr>H φυλετική ορμόνη πρόσδεσης σφαιρίνης (SHBG)</vt:lpstr>
      <vt:lpstr>Δείκτης ελεύθερων ανδρογόνων (Free Androgen Index)</vt:lpstr>
      <vt:lpstr>Υπολογισμός βιοδιαθέσιμης τεστοστερόνης</vt:lpstr>
      <vt:lpstr>Η μελέτη της υπογονιμότητας  στον άνδρα</vt:lpstr>
      <vt:lpstr>Αιτίες υπογοναδισμού στους άνδρες</vt:lpstr>
      <vt:lpstr>Υποθαλαμική-υποφυσιακή ασθένεια: υπογοναδοτροπικός υπογοναδισμός</vt:lpstr>
      <vt:lpstr>Πρωτοπαθής γοναδική ανεπάρκεια, υπεργοναδοτρόπος υπογοναδισμός</vt:lpstr>
      <vt:lpstr>Σύνδρομο θυλεοποίησης</vt:lpstr>
      <vt:lpstr>Στυτική δυσλειτουργία</vt:lpstr>
      <vt:lpstr>Ανδρόπαυση</vt:lpstr>
      <vt:lpstr>Γυναικομαστία</vt:lpstr>
      <vt:lpstr>Παρουσίαση του PowerPoint</vt:lpstr>
      <vt:lpstr>Η ωρίμανση των ωαρίων (1 από 2)</vt:lpstr>
      <vt:lpstr>Η ωρίμανση των ωαρίων (2 από 2)</vt:lpstr>
      <vt:lpstr>Η ωρίμανση των ωαρίων (3 από 3)</vt:lpstr>
      <vt:lpstr>Η ωοθήκη και η ωρίμανση των ωαρίων</vt:lpstr>
      <vt:lpstr>Η γονιμοποίηση του ωαρίου  (1 από 2)</vt:lpstr>
      <vt:lpstr>Η γονιμοποίηση του ωαρίου  (2 από 2)</vt:lpstr>
      <vt:lpstr>Η ρύθμιση των ορμονών στη γυναίκα</vt:lpstr>
      <vt:lpstr>Η ατρησία  (η καταστροφή των ωοθηλακίων)</vt:lpstr>
      <vt:lpstr>Οι ορμόνες των ωοθηλακίων (1 από 6)</vt:lpstr>
      <vt:lpstr>Οι ορμόνες των ωοθηλακίων (2 από 6)</vt:lpstr>
      <vt:lpstr>Οι ορμόνες των ωοθηλακίων, η παραγωγή και δράση τους (3 από 6)</vt:lpstr>
      <vt:lpstr>Οι ορμόνες των ωοθηλακίων, η οιστραδιόλη (4 από 6)</vt:lpstr>
      <vt:lpstr>Οι ορμόνες των ωοθηλακίων, η Οιστριόλη (5 από 6)</vt:lpstr>
      <vt:lpstr>Οι ορμόνες των ωοθηλακίων, η Οιστρόνη (6 από 6)</vt:lpstr>
      <vt:lpstr>H μεταβολή των LH, FSH, PRG, E2  (1 από 3)</vt:lpstr>
      <vt:lpstr>H μεταβολή των LH, FSH, PRG, E2  (1 από 3)</vt:lpstr>
      <vt:lpstr>Η ωορρηξία και οι ορμόνες  LH και PRG</vt:lpstr>
      <vt:lpstr>H μεταβολή των LH, FSH, PRG (3 από 3)</vt:lpstr>
      <vt:lpstr>Ολιγομηνόρροια και αμηνόρροια  (1 από 3)</vt:lpstr>
      <vt:lpstr>Ολιγομηνόρροια και αμηνόρροια,  οι εξετάσεις (2 από 3)</vt:lpstr>
      <vt:lpstr>Ολιγομηνόρροια και αμηνόρροια,  οι εξετάσεις (3 από 3)</vt:lpstr>
      <vt:lpstr>Υπογονιμότητα (1 από 2)</vt:lpstr>
      <vt:lpstr>Υπογονιμότητα (2 από 2)</vt:lpstr>
      <vt:lpstr> Η δράση των οιστρογόνων και η εμμηνόπαυση (1 από 3)</vt:lpstr>
      <vt:lpstr> Η δράση των οιστρογόνων και η εμμηνόπαυση (2 από 3)</vt:lpstr>
      <vt:lpstr> Η δράση των οιστρογόνων και η εμμηνόπαυση (3 από 3)</vt:lpstr>
      <vt:lpstr>Πρώιμη ωοθηκική ανεπάρκεια ή πρώιμη εμμηνόπαυση (1 από 3)</vt:lpstr>
      <vt:lpstr>Πρώιμη ωοθηκική ανεπάρκεια ή πρώιμη εμμηνόπαυση, οι αιτίες  (2 από 3)</vt:lpstr>
      <vt:lpstr>Πρώιμη ωοθηκική ανεπάρκεια ή πρώιμη εμμηνόπαυση, οι εξετάσεις  (3 από 3)</vt:lpstr>
      <vt:lpstr>Οι πολυκυστικές ωοθήκες (1 από 8)</vt:lpstr>
      <vt:lpstr>Οι πολυκυστικές ωοθήκες (2 από 8)</vt:lpstr>
      <vt:lpstr>Οι πολυκυστικές ωοθήκες (3 από 8)</vt:lpstr>
      <vt:lpstr>Οι πολυκυστικές ωοθήκες, οι ορμονικές διαταραχές (4 από 8)</vt:lpstr>
      <vt:lpstr>Οι πολυκυστικές ωοθήκες, η υπερινσουλιναιμία (5 από 8)</vt:lpstr>
      <vt:lpstr>Οι πολυκυστικές ωοθήκες, συμπτώματα (6 από 8)</vt:lpstr>
      <vt:lpstr>Οι πολυκυστικές ωοθήκες,  τα εμφανή συμπτώματα (7 από 8)</vt:lpstr>
      <vt:lpstr>Οι πολυκυστικές ωοθήκες, o φαύλος κύκλος της αύξησης της LH (8 από 8)</vt:lpstr>
      <vt:lpstr>H τριχόπτωση (αλωπεκία) στις γυναίκες  (1 από 2)</vt:lpstr>
      <vt:lpstr>H τριχόπτωση (αλωπεκία) στις γυναίκες (2 από 2)</vt:lpstr>
      <vt:lpstr>Τιμές αναφοράς και εξετάσεις</vt:lpstr>
      <vt:lpstr>H αντιμυλλεριανή ορμόνη, χρήσιμη εξέταση για την εκτίμηση του αριθμού των ωοθηλακίων</vt:lpstr>
      <vt:lpstr>Η ινχιμπίνη ή ανασταλτίνη  (1 από 2)</vt:lpstr>
      <vt:lpstr>Η ινχιμπίνη ή ανασταλτίνη  (2 από 2)</vt:lpstr>
      <vt:lpstr>H προγεστερόνη (PRG)</vt:lpstr>
      <vt:lpstr>H θηλακιοτρόπος ορμόνη (FSH)</vt:lpstr>
      <vt:lpstr>H ωχρινοτρόπος ορμόνη (LH)</vt:lpstr>
      <vt:lpstr>H οιστραδιόλη (Ε2)</vt:lpstr>
      <vt:lpstr>Πως θα ανεβάσετε τα επίπεδα FSH</vt:lpstr>
      <vt:lpstr>Κλινική περίπτωση 1</vt:lpstr>
      <vt:lpstr>Κλινική περίπτωση 2</vt:lpstr>
      <vt:lpstr>Κλινική περίπτωση 3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Κλινικής Χημείας ΙΙ</dc:title>
  <dc:creator>Πέτρος Καρκαλούσος</dc:creator>
  <cp:lastModifiedBy>Χρήστης των Windows</cp:lastModifiedBy>
  <cp:revision>139</cp:revision>
  <dcterms:created xsi:type="dcterms:W3CDTF">2017-01-16T18:17:24Z</dcterms:created>
  <dcterms:modified xsi:type="dcterms:W3CDTF">2018-06-17T12:23:32Z</dcterms:modified>
</cp:coreProperties>
</file>