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7" r:id="rId2"/>
    <p:sldId id="351" r:id="rId3"/>
    <p:sldId id="432" r:id="rId4"/>
    <p:sldId id="433" r:id="rId5"/>
    <p:sldId id="435" r:id="rId6"/>
    <p:sldId id="424" r:id="rId7"/>
    <p:sldId id="425" r:id="rId8"/>
    <p:sldId id="429" r:id="rId9"/>
    <p:sldId id="426" r:id="rId10"/>
    <p:sldId id="427" r:id="rId11"/>
    <p:sldId id="434" r:id="rId12"/>
    <p:sldId id="428" r:id="rId13"/>
    <p:sldId id="430" r:id="rId14"/>
    <p:sldId id="431" r:id="rId15"/>
    <p:sldId id="437" r:id="rId16"/>
    <p:sldId id="439" r:id="rId17"/>
    <p:sldId id="441" r:id="rId18"/>
    <p:sldId id="442" r:id="rId19"/>
    <p:sldId id="440" r:id="rId20"/>
    <p:sldId id="443" r:id="rId21"/>
    <p:sldId id="444" r:id="rId22"/>
    <p:sldId id="449" r:id="rId23"/>
    <p:sldId id="450" r:id="rId24"/>
    <p:sldId id="451" r:id="rId25"/>
    <p:sldId id="448" r:id="rId26"/>
    <p:sldId id="421" r:id="rId27"/>
    <p:sldId id="422" r:id="rId28"/>
    <p:sldId id="36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1643-E29F-4D86-841E-0C92AA6AE97C}" type="datetimeFigureOut">
              <a:rPr lang="el-GR" smtClean="0"/>
              <a:pPr/>
              <a:t>17/6/2018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4FA0-8E8E-45A7-BCC1-E1FE854A2A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0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r>
              <a:rPr lang="el-GR" sz="1100" dirty="0"/>
              <a:t>Πηγές βιβλιογραφίας – βασικές έννοιες  ( να προστεθεί στην ονομασία ενότητας;)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52-4507-488D-BD16-CE2F6B050FF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8FF7-39B2-425B-BBB7-58C5D90F8672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0F83-4DD5-4CED-A3B7-D9D672169A47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B6D0-389F-4866-AED1-C30930F32570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476-FEE1-49BE-9C58-A25D3E3187E1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D5BB-9744-44DD-B3F9-E8AF5F35385A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E310-86B1-44A1-9146-793A1A45CDD7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901-DBEF-45A5-8B28-7529C73F4C08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AA45-814F-49A8-AEC1-4DAD7FE0143D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3477-A2A3-40ED-AB2E-627F75777584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0DA7-8B94-4630-8DB8-C1E0318A9CC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A40C-7152-4C61-BA90-A659366B0D0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google.gr/url?sa=i&amp;rct=j&amp;q=&amp;esrc=s&amp;source=images&amp;cd=&amp;ved=0ahUKEwjtyL6F3JzUAhWKvRoKHUyjAS0QjRwIBw&amp;url=https://www.glowm.com/resources/glowm/cd/pages/v2/v2c011.html&amp;psig=AFQjCNHuTCbmAME_OFpMowHOdXJSKlfVyQ&amp;ust=1496408957133550&amp;cad=rjt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clearblue.com/clearblue-pregnancy-tests-range/digital-pregnancy-test-with-weeks-indicator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gr/url?sa=i&amp;rct=j&amp;q=&amp;esrc=s&amp;source=images&amp;cd=&amp;cad=rja&amp;uact=8&amp;ved=0ahUKEwjZyJ2w65zUAhXBSBQKHQIsDk0QjRwIBw&amp;url=https://www.amazon.com/Ovulation-Strips-Pregnancy-Accurate-Sinsun/dp/B01M3XHSH8&amp;psig=AFQjCNHuTCbmAME_OFpMowHOdXJSKlfVyQ&amp;ust=1496408957133550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clearblue.com/clearblue-ovulation-test-range/clearblue-digital-ovulation-test-with-dual-hormone-indicato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CPC\Videos\Pregnancy%20week1%20to%209%20-%20&#917;&#947;&#954;&#965;&#956;&#959;&#963;&#973;&#957;&#951;%20&#949;&#946;&#948;&#959;&#956;&#940;&#948;&#945;%201-9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CPC\Videos\9%20Months%20Of%20Pregnancy%20In%204%20Minutes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gr/url?sa=i&amp;rct=j&amp;q=&amp;esrc=s&amp;source=images&amp;cd=&amp;cad=rja&amp;uact=8&amp;ved=0ahUKEwiboeLB3ZzUAhXHvRoKHenRCzAQjRwIBw&amp;url=http://www.labpedia.net/test/117&amp;psig=AFQjCNHuTCbmAME_OFpMowHOdXJSKlfVyQ&amp;ust=149640895713355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295" y="1464747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/>
              <a:t>Θεωρία </a:t>
            </a:r>
            <a:r>
              <a:rPr lang="el-GR" b="1" dirty="0" smtClean="0"/>
              <a:t>Κλινικής Χημείας ΙΙ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776863" cy="2140223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9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Ο βιοχημικός έλεγχος της εγκυμοσύνης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l-GR" sz="2600" dirty="0" smtClean="0">
                <a:solidFill>
                  <a:schemeClr val="tx1"/>
                </a:solidFill>
              </a:rPr>
              <a:t>Πέτρος </a:t>
            </a:r>
            <a:r>
              <a:rPr lang="el-GR" sz="2600" dirty="0" err="1">
                <a:solidFill>
                  <a:schemeClr val="tx1"/>
                </a:solidFill>
              </a:rPr>
              <a:t>Καρκαλούσος</a:t>
            </a:r>
            <a:endParaRPr lang="el-GR" sz="2600" dirty="0">
              <a:solidFill>
                <a:schemeClr val="tx1"/>
              </a:solidFill>
            </a:endParaRPr>
          </a:p>
          <a:p>
            <a:r>
              <a:rPr lang="el-GR" sz="2600" dirty="0" smtClean="0">
                <a:solidFill>
                  <a:schemeClr val="tx1"/>
                </a:solidFill>
              </a:rPr>
              <a:t>Επίκουρος καθηγητής κλινικής χημείας – 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Μεθόδων Ελέγχου Ποιότητας</a:t>
            </a:r>
            <a:endParaRPr lang="el-GR" sz="26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89240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779912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 2017.001</a:t>
            </a:r>
            <a:endParaRPr lang="el-GR" dirty="0"/>
          </a:p>
        </p:txBody>
      </p:sp>
      <p:pic>
        <p:nvPicPr>
          <p:cNvPr id="7" name="Untitled-2.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2900" r="7376" b="83486"/>
          <a:stretch>
            <a:fillRect/>
          </a:stretch>
        </p:blipFill>
        <p:spPr>
          <a:xfrm>
            <a:off x="1043608" y="258915"/>
            <a:ext cx="7200800" cy="13716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131840" y="1089785"/>
            <a:ext cx="40513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ΣΧΟΛΗ ΕΠΙΣΤΗΜΩΝ ΥΓΕΙΑΣ &amp; ΠΡΟΝΟΙΑΣ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347864" y="1496874"/>
            <a:ext cx="3019425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ΤΜΗΜΑ ΒΙΟΪΑΤΡΙΚΩΝ ΕΠΙΣΤΗΜΩΝ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χοριακή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γοναδοτροπίνη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HcG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2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70080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Γίνεται ανιχνεύσιμη στα ούρα 10 ημέρες μετά την σύλληψη.</a:t>
            </a:r>
          </a:p>
          <a:p>
            <a:endParaRPr lang="el-GR" sz="2000" dirty="0"/>
          </a:p>
        </p:txBody>
      </p:sp>
      <p:pic>
        <p:nvPicPr>
          <p:cNvPr id="2050" name="Picture 2" descr="Αποτέλεσμα εικόνας για hcg diagram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80"/>
            <a:ext cx="4895850" cy="35814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115616" y="6021288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https://www.glowm.com/resources/glowm/cd/pages/v2/v2c011.html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προσδιορισμός γίνεται με μεθόδους </a:t>
            </a:r>
            <a:r>
              <a:rPr lang="el-GR" b="1" dirty="0" err="1" smtClean="0">
                <a:solidFill>
                  <a:srgbClr val="C00000"/>
                </a:solidFill>
              </a:rPr>
              <a:t>ανοσοχρωματογραφίας</a:t>
            </a:r>
            <a:r>
              <a:rPr lang="el-GR" b="1" dirty="0" smtClean="0">
                <a:solidFill>
                  <a:srgbClr val="C00000"/>
                </a:solidFill>
              </a:rPr>
              <a:t> ή ηλεκτροχημικής ανάλυσης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31746" name="Picture 2" descr="Clearblue pregnancy te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477350" cy="1656184"/>
          </a:xfrm>
          <a:prstGeom prst="rect">
            <a:avLst/>
          </a:prstGeom>
          <a:noFill/>
        </p:spPr>
      </p:pic>
      <p:pic>
        <p:nvPicPr>
          <p:cNvPr id="31748" name="Picture 4" descr="Positive pregnancy t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2826660" cy="133806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539552" y="551723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http://cdn.clearblue.com/sites/default/files/styles/product_thumbnail/public/positive-pregnancy-test_1.jpg?itok=oZCHd7jU</a:t>
            </a:r>
            <a:endParaRPr lang="el-GR" sz="1100" dirty="0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01008"/>
            <a:ext cx="2317358" cy="16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5508104" y="5229200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https://www.pharmakeio-store.gr/ell/product/Self_Clear_1_%CE%A4%CE%B5%CF%83%CF%84_%CE%B5%CE%B3%CE%BA%CF%85%CE%BC%CE%BF%CF%83%CF%8D%CE%BD%CE%B7%CF%82_%CE%BD%CE%AD%CE%B1%CF%82_%CE%B3%CE%B5%CE%BD%CE%B9%CE%AC%CF%82</a:t>
            </a:r>
            <a:endParaRPr lang="el-GR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χοριακή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γοναδοτροπίνη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HcG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3 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77281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Αυξάνει όμως και σε όγκους όπως τον </a:t>
            </a:r>
            <a:r>
              <a:rPr lang="el-GR" sz="2400" dirty="0" err="1" smtClean="0"/>
              <a:t>τροφοβλαστικό</a:t>
            </a:r>
            <a:r>
              <a:rPr lang="el-GR" sz="2400" dirty="0" smtClean="0"/>
              <a:t> όγκο στις γυναίκες και τον καρκίνο των όρχεων στους άνδρες.</a:t>
            </a:r>
          </a:p>
          <a:p>
            <a:endParaRPr lang="el-GR" sz="2400" dirty="0" smtClean="0"/>
          </a:p>
          <a:p>
            <a:r>
              <a:rPr lang="el-GR" sz="2400" dirty="0" smtClean="0"/>
              <a:t>Ο καρκίνος των όρχεων είναι πολύ σπάνιος (1-2% των συνολικών καρκίνων) και εμφανίζεται σε ποσοστό 80% σε άνδρες 20 – 40 ετών.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Τα στεροειδή στην εγκυμοσύνη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27650" name="Picture 2" descr="Αποτέλεσμα εικόνας για hcg diagram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44824"/>
            <a:ext cx="5256584" cy="447446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403648" y="5805264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https://www.amazon.com/Ovulation-Strips-Pregnancy-Accurate-Sinsun/dp/B01M3XHSH8</a:t>
            </a:r>
            <a:endParaRPr lang="el-GR" sz="1200" dirty="0"/>
          </a:p>
        </p:txBody>
      </p:sp>
      <p:sp>
        <p:nvSpPr>
          <p:cNvPr id="7" name="6 - TextBox"/>
          <p:cNvSpPr txBox="1"/>
          <p:nvPr/>
        </p:nvSpPr>
        <p:spPr>
          <a:xfrm>
            <a:off x="683568" y="148478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Στις πρώτες 6 εβδομάδες εκκρίνονται στεροειδή από το ωχρό σωμάτιο, στη συνέχεια παράγονται από τον πλακούντα. </a:t>
            </a:r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αναπαραγωγικές ορμόνες στην εγκυμοσύνη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84482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Κατά την εγκυμοσύνη παρουσιάζεται σταθερή αύξηση της [</a:t>
            </a:r>
            <a:r>
              <a:rPr lang="el-GR" sz="2400" dirty="0" err="1" smtClean="0"/>
              <a:t>προλακτίνης</a:t>
            </a:r>
            <a:r>
              <a:rPr lang="el-GR" sz="2400" dirty="0" smtClean="0"/>
              <a:t>], [οιστρογόνων], [τεστοστερόνης], [</a:t>
            </a:r>
            <a:r>
              <a:rPr lang="en-US" sz="2400" dirty="0" smtClean="0"/>
              <a:t>SHBG]. </a:t>
            </a:r>
          </a:p>
          <a:p>
            <a:endParaRPr lang="en-US" sz="2400" dirty="0" smtClean="0"/>
          </a:p>
          <a:p>
            <a:r>
              <a:rPr lang="el-GR" sz="2400" dirty="0" smtClean="0"/>
              <a:t>Αντίθετα μειώνονται οι [αυξητική ορμόνη], [</a:t>
            </a:r>
            <a:r>
              <a:rPr lang="en-US" sz="2400" dirty="0" smtClean="0"/>
              <a:t>LH], [FSH].</a:t>
            </a:r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μεταβολή της </a:t>
            </a:r>
            <a:r>
              <a:rPr lang="el-GR" b="1" dirty="0" err="1" smtClean="0">
                <a:solidFill>
                  <a:srgbClr val="C00000"/>
                </a:solidFill>
              </a:rPr>
              <a:t>κορτιζόλης</a:t>
            </a:r>
            <a:r>
              <a:rPr lang="el-GR" b="1" dirty="0" smtClean="0">
                <a:solidFill>
                  <a:srgbClr val="C00000"/>
                </a:solidFill>
              </a:rPr>
              <a:t> στην εγκυμοσύνη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smtClean="0">
                <a:solidFill>
                  <a:srgbClr val="C00000"/>
                </a:solidFill>
              </a:rPr>
              <a:t>[</a:t>
            </a:r>
            <a:r>
              <a:rPr lang="el-GR" sz="2400" dirty="0" err="1" smtClean="0">
                <a:solidFill>
                  <a:srgbClr val="C00000"/>
                </a:solidFill>
              </a:rPr>
              <a:t>κορτιζόλη</a:t>
            </a:r>
            <a:r>
              <a:rPr lang="el-GR" sz="2400" dirty="0" smtClean="0">
                <a:solidFill>
                  <a:srgbClr val="C00000"/>
                </a:solidFill>
              </a:rPr>
              <a:t>] αυξάνει σημαντικά </a:t>
            </a:r>
            <a:r>
              <a:rPr lang="el-GR" sz="2400" dirty="0" smtClean="0"/>
              <a:t>λόγω μεγάλης αύξησης της [σφαιρίνη προσδεμένη στην </a:t>
            </a:r>
            <a:r>
              <a:rPr lang="el-GR" sz="2400" dirty="0" err="1" smtClean="0"/>
              <a:t>κορτιζόλη</a:t>
            </a:r>
            <a:r>
              <a:rPr lang="el-GR" sz="2400" dirty="0" smtClean="0"/>
              <a:t>] (</a:t>
            </a:r>
            <a:r>
              <a:rPr lang="en-US" sz="2400" dirty="0" smtClean="0"/>
              <a:t>CBG)</a:t>
            </a:r>
            <a:r>
              <a:rPr lang="el-GR" sz="2400" dirty="0" smtClean="0"/>
              <a:t> αλλά ο ημερήσιος ρυθμός διατηρείται. </a:t>
            </a:r>
            <a:r>
              <a:rPr lang="el-GR" sz="2400" dirty="0" smtClean="0">
                <a:solidFill>
                  <a:srgbClr val="C00000"/>
                </a:solidFill>
              </a:rPr>
              <a:t>Αυξάνει επίσης και η [ελεύθερη </a:t>
            </a:r>
            <a:r>
              <a:rPr lang="el-GR" sz="2400" dirty="0" err="1" smtClean="0">
                <a:solidFill>
                  <a:srgbClr val="C00000"/>
                </a:solidFill>
              </a:rPr>
              <a:t>κορτιζόλη</a:t>
            </a:r>
            <a:r>
              <a:rPr lang="el-GR" sz="2400" dirty="0" smtClean="0">
                <a:solidFill>
                  <a:srgbClr val="C00000"/>
                </a:solidFill>
              </a:rPr>
              <a:t>].</a:t>
            </a:r>
          </a:p>
          <a:p>
            <a:endParaRPr lang="el-GR" sz="2400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Αυτό εξηγεί το γεγονός γιατί οι έγκυες εμφανίζουν δυσανεξία στη γλυκόζη και χαρακτηριστικά προσώπου τύπου </a:t>
            </a:r>
            <a:r>
              <a:rPr lang="en-US" sz="2400" dirty="0" smtClean="0"/>
              <a:t>Cushing.</a:t>
            </a: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μεταβολή των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θυρεοειδικών</a:t>
            </a:r>
            <a:r>
              <a:rPr lang="el-GR" b="1" dirty="0" smtClean="0">
                <a:solidFill>
                  <a:srgbClr val="C00000"/>
                </a:solidFill>
              </a:rPr>
              <a:t> ορμονών στην εγκυμοσύνη </a:t>
            </a:r>
            <a:r>
              <a:rPr lang="el-GR" sz="4000" dirty="0" smtClean="0">
                <a:solidFill>
                  <a:srgbClr val="C00000"/>
                </a:solidFill>
              </a:rPr>
              <a:t>(1 από 3)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7728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Κατά την εγκυμοσύνη </a:t>
            </a:r>
            <a:r>
              <a:rPr lang="el-GR" sz="2400" dirty="0" smtClean="0">
                <a:solidFill>
                  <a:srgbClr val="C00000"/>
                </a:solidFill>
              </a:rPr>
              <a:t>αυξάνονται οι [Τ</a:t>
            </a:r>
            <a:r>
              <a:rPr lang="el-GR" sz="2400" baseline="-25000" dirty="0" smtClean="0">
                <a:solidFill>
                  <a:srgbClr val="C00000"/>
                </a:solidFill>
              </a:rPr>
              <a:t>3</a:t>
            </a:r>
            <a:r>
              <a:rPr lang="el-GR" sz="2400" dirty="0" smtClean="0">
                <a:solidFill>
                  <a:srgbClr val="C00000"/>
                </a:solidFill>
              </a:rPr>
              <a:t>], [Τ</a:t>
            </a:r>
            <a:r>
              <a:rPr lang="el-GR" sz="2400" baseline="-25000" dirty="0" smtClean="0">
                <a:solidFill>
                  <a:srgbClr val="C00000"/>
                </a:solidFill>
              </a:rPr>
              <a:t>4</a:t>
            </a:r>
            <a:r>
              <a:rPr lang="el-GR" sz="2400" dirty="0" smtClean="0">
                <a:solidFill>
                  <a:srgbClr val="C00000"/>
                </a:solidFill>
              </a:rPr>
              <a:t>], [</a:t>
            </a:r>
            <a:r>
              <a:rPr lang="en-US" sz="2400" dirty="0" smtClean="0">
                <a:solidFill>
                  <a:srgbClr val="C00000"/>
                </a:solidFill>
              </a:rPr>
              <a:t>FT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], [FT</a:t>
            </a:r>
            <a:r>
              <a:rPr lang="en-US" sz="2400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l-GR" sz="2400" dirty="0" smtClean="0"/>
              <a:t>και μειώνεται η </a:t>
            </a:r>
            <a:r>
              <a:rPr lang="en-US" sz="2400" dirty="0" smtClean="0"/>
              <a:t>[TSH].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n-US" sz="2400" dirty="0" err="1" smtClean="0"/>
              <a:t>HcG</a:t>
            </a:r>
            <a:r>
              <a:rPr lang="en-US" sz="2400" dirty="0" smtClean="0"/>
              <a:t> </a:t>
            </a:r>
            <a:r>
              <a:rPr lang="el-GR" sz="2400" dirty="0" smtClean="0"/>
              <a:t>διεγείρει την παραγωγή Τ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, Τ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467544" y="321297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r>
              <a:rPr lang="el-GR" sz="2400" dirty="0" smtClean="0"/>
              <a:t>ι τιμές αναφοράς της </a:t>
            </a:r>
            <a:r>
              <a:rPr lang="en-US" sz="2400" dirty="0" smtClean="0"/>
              <a:t>TSH </a:t>
            </a:r>
            <a:r>
              <a:rPr lang="el-GR" sz="2400" dirty="0" smtClean="0"/>
              <a:t>κατά την εγκυμοσύνη είναι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l-GR" sz="2400" dirty="0" smtClean="0"/>
              <a:t>Πρώτο τρίμηνο</a:t>
            </a:r>
            <a:r>
              <a:rPr lang="en-US" sz="2400" dirty="0" smtClean="0"/>
              <a:t>: 0,1 – 2,5 </a:t>
            </a:r>
            <a:r>
              <a:rPr lang="en-US" sz="2400" dirty="0" err="1" smtClean="0"/>
              <a:t>mU</a:t>
            </a:r>
            <a:r>
              <a:rPr lang="en-US" sz="2400" dirty="0" smtClean="0"/>
              <a:t>/L</a:t>
            </a:r>
          </a:p>
          <a:p>
            <a:r>
              <a:rPr lang="el-GR" sz="2400" dirty="0" smtClean="0"/>
              <a:t>Δεύτερο τρίμηνο</a:t>
            </a:r>
            <a:r>
              <a:rPr lang="en-US" sz="2400" dirty="0" smtClean="0"/>
              <a:t>: 0,2 – 3,0 </a:t>
            </a:r>
            <a:r>
              <a:rPr lang="en-US" sz="2400" dirty="0" err="1" smtClean="0"/>
              <a:t>mU</a:t>
            </a:r>
            <a:r>
              <a:rPr lang="en-US" sz="2400" dirty="0" smtClean="0"/>
              <a:t>/L</a:t>
            </a:r>
          </a:p>
          <a:p>
            <a:r>
              <a:rPr lang="el-GR" sz="2400" dirty="0" smtClean="0"/>
              <a:t>Τρίτο τρίμηνο</a:t>
            </a:r>
            <a:r>
              <a:rPr lang="en-US" sz="2400" dirty="0" smtClean="0"/>
              <a:t>: 0,3 – 3,0 </a:t>
            </a:r>
            <a:r>
              <a:rPr lang="en-US" sz="2400" dirty="0" err="1" smtClean="0"/>
              <a:t>mU</a:t>
            </a:r>
            <a:r>
              <a:rPr lang="en-US" sz="2400" dirty="0" smtClean="0"/>
              <a:t>/L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μεταβολή των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θυρεοειδικών</a:t>
            </a:r>
            <a:r>
              <a:rPr lang="el-GR" b="1" dirty="0" smtClean="0">
                <a:solidFill>
                  <a:srgbClr val="C00000"/>
                </a:solidFill>
              </a:rPr>
              <a:t> ορμονών στην εγκυμοσύνη </a:t>
            </a:r>
            <a:r>
              <a:rPr lang="el-GR" sz="4000" dirty="0" smtClean="0">
                <a:solidFill>
                  <a:srgbClr val="C00000"/>
                </a:solidFill>
              </a:rPr>
              <a:t>(2 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36866" name="Picture 2" descr="C:\Users\PCPC\Desktop\Διαγραμμα θυρεοειδικών ορμονώ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90340" cy="415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μεταβολή των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θυρεοειδικών</a:t>
            </a:r>
            <a:r>
              <a:rPr lang="el-GR" b="1" dirty="0" smtClean="0">
                <a:solidFill>
                  <a:srgbClr val="C00000"/>
                </a:solidFill>
              </a:rPr>
              <a:t> ορμονών στην εγκυμοσύνη </a:t>
            </a:r>
            <a:r>
              <a:rPr lang="el-GR" sz="4000" dirty="0" smtClean="0">
                <a:solidFill>
                  <a:srgbClr val="C00000"/>
                </a:solidFill>
              </a:rPr>
              <a:t>(3 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700808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Κατά την διάρκεια της εγκυμοσύνης οι έγκυες θα πρέπει να ελέγχουν συνεχώς τις ορμόνες του θυρεοειδή εφόσον πάσχουν από κάποια θυρεοειδίτιδα και λαμβάνουν αγωγή.</a:t>
            </a:r>
          </a:p>
          <a:p>
            <a:endParaRPr lang="el-GR" sz="2200" dirty="0" smtClean="0"/>
          </a:p>
          <a:p>
            <a:r>
              <a:rPr lang="el-GR" sz="2200" dirty="0" smtClean="0"/>
              <a:t>Ο υποθυρεοειδισμός μπορεί να μειώσει την εμβρυική σωματική και πνευματική ανάπτυξη.</a:t>
            </a:r>
          </a:p>
          <a:p>
            <a:endParaRPr lang="el-GR" sz="2200" dirty="0" smtClean="0"/>
          </a:p>
          <a:p>
            <a:r>
              <a:rPr lang="el-GR" sz="2200" dirty="0" smtClean="0"/>
              <a:t>Ο υπερθυρεοειδισμός (νόσος</a:t>
            </a:r>
            <a:r>
              <a:rPr lang="en-US" sz="2200" dirty="0" smtClean="0"/>
              <a:t> Graves) </a:t>
            </a:r>
            <a:r>
              <a:rPr lang="el-GR" sz="2200" dirty="0" smtClean="0"/>
              <a:t>μπορεί επίσης να προκαλέσει προβλήματα στην εμβρυική ανάπτυξη. 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μεταβολή των βιοχημικών παραμέτρων στον τοκετό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(1 </a:t>
            </a:r>
            <a:r>
              <a:rPr lang="el-GR" sz="4000" dirty="0" smtClean="0">
                <a:solidFill>
                  <a:srgbClr val="C00000"/>
                </a:solidFill>
              </a:rPr>
              <a:t>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628800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srgbClr val="C00000"/>
                </a:solidFill>
              </a:rPr>
              <a:t>Ο όγκος πλάσματος και η </a:t>
            </a:r>
            <a:r>
              <a:rPr lang="en-US" sz="2200" dirty="0" smtClean="0">
                <a:solidFill>
                  <a:srgbClr val="C00000"/>
                </a:solidFill>
              </a:rPr>
              <a:t>GFR </a:t>
            </a:r>
            <a:r>
              <a:rPr lang="el-GR" sz="2200" dirty="0" smtClean="0">
                <a:solidFill>
                  <a:srgbClr val="C00000"/>
                </a:solidFill>
              </a:rPr>
              <a:t>αυξάνονται </a:t>
            </a:r>
            <a:r>
              <a:rPr lang="el-GR" sz="2200" dirty="0" smtClean="0"/>
              <a:t>μπορεί και πάνω από 50%.</a:t>
            </a:r>
          </a:p>
          <a:p>
            <a:endParaRPr lang="el-GR" sz="2200" dirty="0" smtClean="0">
              <a:solidFill>
                <a:srgbClr val="C00000"/>
              </a:solidFill>
            </a:endParaRPr>
          </a:p>
          <a:p>
            <a:r>
              <a:rPr lang="el-GR" sz="2200" dirty="0" smtClean="0">
                <a:solidFill>
                  <a:srgbClr val="C00000"/>
                </a:solidFill>
              </a:rPr>
              <a:t>Αυξάνεται πάρα πολύ (</a:t>
            </a:r>
            <a:r>
              <a:rPr lang="en-US" sz="2200" dirty="0" smtClean="0">
                <a:solidFill>
                  <a:srgbClr val="C00000"/>
                </a:solidFill>
              </a:rPr>
              <a:t>x 3) </a:t>
            </a:r>
            <a:r>
              <a:rPr lang="el-GR" sz="2200" dirty="0" smtClean="0">
                <a:solidFill>
                  <a:srgbClr val="C00000"/>
                </a:solidFill>
              </a:rPr>
              <a:t>η [</a:t>
            </a:r>
            <a:r>
              <a:rPr lang="en-US" sz="2200" dirty="0" smtClean="0">
                <a:solidFill>
                  <a:srgbClr val="C00000"/>
                </a:solidFill>
              </a:rPr>
              <a:t>TRIG] </a:t>
            </a:r>
            <a:r>
              <a:rPr lang="el-GR" sz="2200" dirty="0" smtClean="0"/>
              <a:t>του πλάσματος. Αυξάνονται επίσης οι [</a:t>
            </a:r>
            <a:r>
              <a:rPr lang="en-US" sz="2200" dirty="0" smtClean="0"/>
              <a:t>CHOL], [LDL], [HDL].</a:t>
            </a:r>
            <a:endParaRPr lang="el-GR" sz="2200" dirty="0" smtClean="0"/>
          </a:p>
          <a:p>
            <a:endParaRPr lang="el-GR" sz="2200" dirty="0" smtClean="0"/>
          </a:p>
          <a:p>
            <a:r>
              <a:rPr lang="el-GR" sz="2200" dirty="0" smtClean="0"/>
              <a:t>Η [</a:t>
            </a:r>
            <a:r>
              <a:rPr lang="en-US" sz="2200" dirty="0" smtClean="0"/>
              <a:t>ALB], [PRO-ALB] </a:t>
            </a:r>
            <a:r>
              <a:rPr lang="el-GR" sz="2200" dirty="0" smtClean="0"/>
              <a:t>μειώνονται διότι αυξάνεται ο όγκος του πλάσματος. </a:t>
            </a:r>
          </a:p>
          <a:p>
            <a:r>
              <a:rPr lang="el-GR" sz="2200" dirty="0" smtClean="0">
                <a:solidFill>
                  <a:srgbClr val="C00000"/>
                </a:solidFill>
              </a:rPr>
              <a:t>Αυξάνεται η [</a:t>
            </a:r>
            <a:r>
              <a:rPr lang="el-GR" sz="2200" dirty="0" err="1" smtClean="0">
                <a:solidFill>
                  <a:srgbClr val="C00000"/>
                </a:solidFill>
              </a:rPr>
              <a:t>Ινωδογόνου</a:t>
            </a:r>
            <a:r>
              <a:rPr lang="el-GR" sz="2200" dirty="0" smtClean="0">
                <a:solidFill>
                  <a:srgbClr val="C00000"/>
                </a:solidFill>
              </a:rPr>
              <a:t>], [</a:t>
            </a:r>
            <a:r>
              <a:rPr lang="el-GR" sz="2200" dirty="0" err="1" smtClean="0">
                <a:solidFill>
                  <a:srgbClr val="C00000"/>
                </a:solidFill>
              </a:rPr>
              <a:t>σερουλοπλασμίνης</a:t>
            </a:r>
            <a:r>
              <a:rPr lang="el-GR" sz="2200" dirty="0" smtClean="0">
                <a:solidFill>
                  <a:srgbClr val="C00000"/>
                </a:solidFill>
              </a:rPr>
              <a:t>].</a:t>
            </a:r>
          </a:p>
          <a:p>
            <a:endParaRPr lang="el-GR" sz="2200" dirty="0" smtClean="0">
              <a:solidFill>
                <a:srgbClr val="C00000"/>
              </a:solidFill>
            </a:endParaRPr>
          </a:p>
          <a:p>
            <a:r>
              <a:rPr lang="el-GR" sz="2200" dirty="0" smtClean="0">
                <a:solidFill>
                  <a:srgbClr val="C00000"/>
                </a:solidFill>
              </a:rPr>
              <a:t>Η </a:t>
            </a:r>
            <a:r>
              <a:rPr lang="el-GR" sz="2200" dirty="0" err="1" smtClean="0">
                <a:solidFill>
                  <a:srgbClr val="C00000"/>
                </a:solidFill>
              </a:rPr>
              <a:t>πλακουντιακή</a:t>
            </a:r>
            <a:r>
              <a:rPr lang="el-GR" sz="2200" dirty="0" smtClean="0">
                <a:solidFill>
                  <a:srgbClr val="C00000"/>
                </a:solidFill>
              </a:rPr>
              <a:t> αλκαλική </a:t>
            </a:r>
            <a:r>
              <a:rPr lang="el-GR" sz="2200" dirty="0" err="1" smtClean="0">
                <a:solidFill>
                  <a:srgbClr val="C00000"/>
                </a:solidFill>
              </a:rPr>
              <a:t>φωσφατάση</a:t>
            </a:r>
            <a:r>
              <a:rPr lang="el-GR" sz="2200" dirty="0" smtClean="0">
                <a:solidFill>
                  <a:srgbClr val="C00000"/>
                </a:solidFill>
              </a:rPr>
              <a:t> αυξάνεται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/>
              <a:t>ακόμα και σε τριπλάσιες τιμές των επιπέδων της μη εγκυμοσύνης.</a:t>
            </a:r>
          </a:p>
          <a:p>
            <a:endParaRPr lang="el-GR" sz="2200" dirty="0" smtClean="0"/>
          </a:p>
          <a:p>
            <a:r>
              <a:rPr lang="el-GR" sz="2200" dirty="0" smtClean="0">
                <a:solidFill>
                  <a:srgbClr val="C00000"/>
                </a:solidFill>
              </a:rPr>
              <a:t>Μειώνεται ο </a:t>
            </a:r>
            <a:r>
              <a:rPr lang="en-US" sz="2200" dirty="0" smtClean="0">
                <a:solidFill>
                  <a:srgbClr val="C00000"/>
                </a:solidFill>
              </a:rPr>
              <a:t>[Fe] </a:t>
            </a:r>
            <a:r>
              <a:rPr lang="el-GR" sz="2200" dirty="0" smtClean="0">
                <a:solidFill>
                  <a:srgbClr val="C00000"/>
                </a:solidFill>
              </a:rPr>
              <a:t>και η </a:t>
            </a:r>
            <a:r>
              <a:rPr lang="en-US" sz="2200" dirty="0" smtClean="0">
                <a:solidFill>
                  <a:srgbClr val="C00000"/>
                </a:solidFill>
              </a:rPr>
              <a:t>[</a:t>
            </a:r>
            <a:r>
              <a:rPr lang="en-US" sz="2200" dirty="0" err="1" smtClean="0">
                <a:solidFill>
                  <a:srgbClr val="C00000"/>
                </a:solidFill>
              </a:rPr>
              <a:t>Ferr</a:t>
            </a:r>
            <a:r>
              <a:rPr lang="en-US" sz="2200" dirty="0" smtClean="0">
                <a:solidFill>
                  <a:srgbClr val="C00000"/>
                </a:solidFill>
              </a:rPr>
              <a:t>] </a:t>
            </a:r>
            <a:r>
              <a:rPr lang="el-GR" sz="2200" dirty="0" smtClean="0"/>
              <a:t>και αυξάνει η </a:t>
            </a:r>
            <a:r>
              <a:rPr lang="en-US" sz="2200" dirty="0" smtClean="0"/>
              <a:t>[TRF] </a:t>
            </a:r>
            <a:r>
              <a:rPr lang="el-GR" sz="2200" dirty="0" smtClean="0"/>
              <a:t>και η </a:t>
            </a:r>
            <a:r>
              <a:rPr lang="en-US" sz="2200" dirty="0" smtClean="0"/>
              <a:t>[TIBC].</a:t>
            </a:r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εγκυμοσύνη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 έλεγχος της </a:t>
            </a:r>
            <a:r>
              <a:rPr lang="el-GR" sz="4000" b="1" dirty="0" err="1" smtClean="0">
                <a:solidFill>
                  <a:srgbClr val="C00000"/>
                </a:solidFill>
              </a:rPr>
              <a:t>προεκλαμψίας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41277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Η </a:t>
            </a:r>
            <a:r>
              <a:rPr lang="el-GR" sz="2200" dirty="0" err="1" smtClean="0"/>
              <a:t>προεκλαμψία</a:t>
            </a:r>
            <a:r>
              <a:rPr lang="el-GR" sz="2200" dirty="0" smtClean="0"/>
              <a:t> προσβάλει το </a:t>
            </a:r>
            <a:r>
              <a:rPr lang="el-GR" sz="2200" dirty="0" smtClean="0">
                <a:solidFill>
                  <a:srgbClr val="C00000"/>
                </a:solidFill>
              </a:rPr>
              <a:t>3% </a:t>
            </a:r>
            <a:r>
              <a:rPr lang="el-GR" sz="2200" dirty="0" smtClean="0"/>
              <a:t>των τοκετών και αναπτύσσεται κατά την διάρκεια του τρίτου τριμήνου, συνήθως μετά την 32 εβδομάδα. Προκαλεί αυξημένη αρτηριακή πίεση και νεφρικά προβλήματα στο έμβρυο.</a:t>
            </a:r>
          </a:p>
          <a:p>
            <a:endParaRPr lang="el-GR" sz="2200" dirty="0" smtClean="0"/>
          </a:p>
          <a:p>
            <a:r>
              <a:rPr lang="el-GR" sz="2200" dirty="0" smtClean="0"/>
              <a:t>Οι εξετάσεις που γίνονται είναι</a:t>
            </a:r>
            <a:r>
              <a:rPr lang="en-US" sz="2200" dirty="0" smtClean="0"/>
              <a:t>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C00000"/>
                </a:solidFill>
              </a:rPr>
              <a:t>Γενική εξέταση ούρων </a:t>
            </a:r>
            <a:r>
              <a:rPr lang="el-GR" sz="2200" dirty="0" smtClean="0"/>
              <a:t>(εμφάνιση </a:t>
            </a:r>
            <a:r>
              <a:rPr lang="el-GR" sz="2200" dirty="0" err="1" smtClean="0"/>
              <a:t>πρωτεϊνουρίας</a:t>
            </a:r>
            <a:r>
              <a:rPr lang="el-GR" sz="2200" dirty="0" smtClean="0"/>
              <a:t>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C00000"/>
                </a:solidFill>
              </a:rPr>
              <a:t>Αυξημένη [</a:t>
            </a:r>
            <a:r>
              <a:rPr lang="en-US" sz="2200" dirty="0" err="1" smtClean="0">
                <a:solidFill>
                  <a:srgbClr val="C00000"/>
                </a:solidFill>
              </a:rPr>
              <a:t>Creat</a:t>
            </a:r>
            <a:r>
              <a:rPr lang="en-US" sz="2200" dirty="0" smtClean="0">
                <a:solidFill>
                  <a:srgbClr val="C00000"/>
                </a:solidFill>
              </a:rPr>
              <a:t>] </a:t>
            </a:r>
            <a:r>
              <a:rPr lang="el-GR" sz="2200" dirty="0" smtClean="0">
                <a:solidFill>
                  <a:srgbClr val="C00000"/>
                </a:solidFill>
              </a:rPr>
              <a:t>ορού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A</a:t>
            </a:r>
            <a:r>
              <a:rPr lang="el-GR" sz="2200" dirty="0" err="1" smtClean="0">
                <a:solidFill>
                  <a:srgbClr val="C00000"/>
                </a:solidFill>
              </a:rPr>
              <a:t>υξημένη</a:t>
            </a:r>
            <a:r>
              <a:rPr lang="el-GR" sz="2200" dirty="0" smtClean="0">
                <a:solidFill>
                  <a:srgbClr val="C00000"/>
                </a:solidFill>
              </a:rPr>
              <a:t> [ουρία] ορού  </a:t>
            </a:r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έλεγχος των βλαβών στο νευρικό σωλήνα (</a:t>
            </a:r>
            <a:r>
              <a:rPr lang="en-US" b="1" dirty="0" smtClean="0">
                <a:solidFill>
                  <a:srgbClr val="C00000"/>
                </a:solidFill>
              </a:rPr>
              <a:t>NTD)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84482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</a:t>
            </a:r>
            <a:r>
              <a:rPr lang="el-GR" sz="2200" dirty="0" smtClean="0"/>
              <a:t> εμβρυικό ήπαρ αρχίζει να παράγει α-</a:t>
            </a:r>
            <a:r>
              <a:rPr lang="el-GR" sz="2200" dirty="0" err="1" smtClean="0"/>
              <a:t>φετοπρωτείνη</a:t>
            </a:r>
            <a:r>
              <a:rPr lang="el-GR" sz="2200" dirty="0" smtClean="0"/>
              <a:t> (</a:t>
            </a:r>
            <a:r>
              <a:rPr lang="en-US" sz="2200" dirty="0" smtClean="0"/>
              <a:t>AFP) </a:t>
            </a:r>
            <a:r>
              <a:rPr lang="el-GR" sz="2200" dirty="0" smtClean="0">
                <a:solidFill>
                  <a:srgbClr val="C00000"/>
                </a:solidFill>
              </a:rPr>
              <a:t>από την έκτη εβδομάδα της κύησης και κορυφώνεται στο δεύτερο τρίμηνο</a:t>
            </a:r>
            <a:r>
              <a:rPr lang="el-GR" sz="2200" dirty="0" smtClean="0"/>
              <a:t>. Μετά αρχίζει να μειώνεται.</a:t>
            </a:r>
          </a:p>
          <a:p>
            <a:endParaRPr lang="el-GR" sz="2200" dirty="0" smtClean="0"/>
          </a:p>
          <a:p>
            <a:r>
              <a:rPr lang="el-GR" sz="2200" dirty="0" smtClean="0"/>
              <a:t>Αντίθετα </a:t>
            </a:r>
            <a:r>
              <a:rPr lang="el-GR" sz="2200" dirty="0" smtClean="0">
                <a:solidFill>
                  <a:srgbClr val="C00000"/>
                </a:solidFill>
              </a:rPr>
              <a:t>η μητρική </a:t>
            </a:r>
            <a:r>
              <a:rPr lang="en-US" sz="2200" dirty="0" smtClean="0">
                <a:solidFill>
                  <a:srgbClr val="C00000"/>
                </a:solidFill>
              </a:rPr>
              <a:t>AFP </a:t>
            </a:r>
            <a:r>
              <a:rPr lang="el-GR" sz="2200" dirty="0" smtClean="0">
                <a:solidFill>
                  <a:srgbClr val="C00000"/>
                </a:solidFill>
              </a:rPr>
              <a:t>αυξάνει διαρκώς</a:t>
            </a:r>
            <a:r>
              <a:rPr lang="el-GR" sz="2200" dirty="0" smtClean="0"/>
              <a:t>, χωρίς να μειώνεται και φτάνει στο μέγιστο της στο τέλος της εγκυμοσύνης.</a:t>
            </a:r>
          </a:p>
          <a:p>
            <a:endParaRPr lang="el-GR" sz="2200" dirty="0" smtClean="0"/>
          </a:p>
          <a:p>
            <a:r>
              <a:rPr lang="el-GR" sz="2200" dirty="0" smtClean="0"/>
              <a:t>Η [</a:t>
            </a:r>
            <a:r>
              <a:rPr lang="en-US" sz="2200" dirty="0" smtClean="0">
                <a:solidFill>
                  <a:srgbClr val="C00000"/>
                </a:solidFill>
              </a:rPr>
              <a:t>AFP] </a:t>
            </a:r>
            <a:r>
              <a:rPr lang="el-GR" sz="2200" dirty="0" smtClean="0">
                <a:solidFill>
                  <a:srgbClr val="C00000"/>
                </a:solidFill>
              </a:rPr>
              <a:t>στο μητρικό ορό δείχνει την κατάσταση του νευρικού σωλήνα </a:t>
            </a:r>
            <a:r>
              <a:rPr lang="el-GR" sz="2200" dirty="0" smtClean="0"/>
              <a:t>του εμβρύου. Οι τιμές αναφοράς εξαρτώνται από την εβδομάδα κύησης. Συνήθως μετράται μεταξύ 14</a:t>
            </a:r>
            <a:r>
              <a:rPr lang="el-GR" sz="2200" baseline="30000" dirty="0" smtClean="0"/>
              <a:t>ης</a:t>
            </a:r>
            <a:r>
              <a:rPr lang="el-GR" sz="2200" dirty="0" smtClean="0"/>
              <a:t> και 22</a:t>
            </a:r>
            <a:r>
              <a:rPr lang="el-GR" sz="2200" baseline="30000" dirty="0" smtClean="0"/>
              <a:t>ης</a:t>
            </a:r>
            <a:r>
              <a:rPr lang="el-GR" sz="2200" dirty="0" smtClean="0"/>
              <a:t> εβδομάδας.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 έλεγχος για </a:t>
            </a:r>
            <a:r>
              <a:rPr lang="el-GR" sz="4000" b="1" dirty="0" err="1" smtClean="0">
                <a:solidFill>
                  <a:srgbClr val="C00000"/>
                </a:solidFill>
              </a:rPr>
              <a:t>τρισωμία</a:t>
            </a:r>
            <a:r>
              <a:rPr lang="el-GR" sz="4000" b="1" dirty="0" smtClean="0">
                <a:solidFill>
                  <a:srgbClr val="C00000"/>
                </a:solidFill>
              </a:rPr>
              <a:t> 21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683568" y="2636912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• Μία 20χρονη γυναίκα έχει 1 στις 1.500 κίνδυνο να αποκτήσει παιδί με σύνδρομο </a:t>
            </a:r>
            <a:r>
              <a:rPr lang="el-GR" sz="2200" dirty="0" err="1" smtClean="0"/>
              <a:t>Down</a:t>
            </a:r>
            <a:r>
              <a:rPr lang="el-GR" sz="2200" dirty="0" smtClean="0"/>
              <a:t>.</a:t>
            </a:r>
            <a:br>
              <a:rPr lang="el-GR" sz="2200" dirty="0" smtClean="0"/>
            </a:br>
            <a:r>
              <a:rPr lang="el-GR" sz="2200" dirty="0" smtClean="0"/>
              <a:t>• Μία 30χρονη γυναίκα έχει 1 στις 800 κινδύνου.</a:t>
            </a:r>
            <a:br>
              <a:rPr lang="el-GR" sz="2200" dirty="0" smtClean="0"/>
            </a:br>
            <a:r>
              <a:rPr lang="el-GR" sz="2200" dirty="0" smtClean="0"/>
              <a:t>• Μία 35χρονη γυναίκα έχει 1 στις 270 κινδύνου.</a:t>
            </a:r>
            <a:br>
              <a:rPr lang="el-GR" sz="2200" dirty="0" smtClean="0"/>
            </a:br>
            <a:r>
              <a:rPr lang="el-GR" sz="2200" dirty="0" smtClean="0"/>
              <a:t>• Μία 40χρονη γυναίκα έχει 1 στις 100 κινδύνου.</a:t>
            </a:r>
            <a:br>
              <a:rPr lang="el-GR" sz="2200" dirty="0" smtClean="0"/>
            </a:br>
            <a:r>
              <a:rPr lang="el-GR" sz="2200" dirty="0" smtClean="0"/>
              <a:t>• Μία 45χρονη γυναίκα έχει 1 στις 50 ή μεγαλύτερο κίνδυνο.</a:t>
            </a:r>
            <a:endParaRPr lang="el-GR" sz="2200" dirty="0"/>
          </a:p>
        </p:txBody>
      </p:sp>
      <p:sp>
        <p:nvSpPr>
          <p:cNvPr id="7" name="6 - TextBox"/>
          <p:cNvSpPr txBox="1"/>
          <p:nvPr/>
        </p:nvSpPr>
        <p:spPr>
          <a:xfrm>
            <a:off x="683568" y="162880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Απαραίτητη σήμερα λόγω της μεγάλης ηλικίας των υποψηφίων μητέρων.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508518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έλεγχος γίνεται με την μέτρηση της </a:t>
            </a:r>
            <a:r>
              <a:rPr lang="el-GR" sz="2400" dirty="0" err="1" smtClean="0">
                <a:solidFill>
                  <a:srgbClr val="C00000"/>
                </a:solidFill>
              </a:rPr>
              <a:t>ινχιμπίνης</a:t>
            </a:r>
            <a:r>
              <a:rPr lang="el-GR" sz="2400" dirty="0" smtClean="0">
                <a:solidFill>
                  <a:srgbClr val="C00000"/>
                </a:solidFill>
              </a:rPr>
              <a:t>, Ε2 </a:t>
            </a:r>
            <a:r>
              <a:rPr lang="el-GR" sz="2400" dirty="0" smtClean="0"/>
              <a:t>αλλά κυρίως με την μέτρηση </a:t>
            </a:r>
            <a:r>
              <a:rPr lang="el-GR" sz="2400" dirty="0" smtClean="0">
                <a:solidFill>
                  <a:srgbClr val="C00000"/>
                </a:solidFill>
              </a:rPr>
              <a:t>β-</a:t>
            </a:r>
            <a:r>
              <a:rPr lang="en-US" sz="2400" dirty="0" smtClean="0">
                <a:solidFill>
                  <a:srgbClr val="C00000"/>
                </a:solidFill>
              </a:rPr>
              <a:t>HCG, </a:t>
            </a:r>
            <a:r>
              <a:rPr lang="en-US" sz="2400" dirty="0" err="1" smtClean="0">
                <a:solidFill>
                  <a:srgbClr val="C00000"/>
                </a:solidFill>
              </a:rPr>
              <a:t>papp</a:t>
            </a:r>
            <a:r>
              <a:rPr lang="en-US" sz="2400" dirty="0" smtClean="0">
                <a:solidFill>
                  <a:srgbClr val="C00000"/>
                </a:solidFill>
              </a:rPr>
              <a:t>-A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Προγεννητικός έλεγχος Α-επιπέδου (</a:t>
            </a:r>
            <a:r>
              <a:rPr lang="en-US" b="1" dirty="0" smtClean="0">
                <a:solidFill>
                  <a:srgbClr val="C00000"/>
                </a:solidFill>
              </a:rPr>
              <a:t>PAPP-A</a:t>
            </a:r>
            <a:r>
              <a:rPr lang="el-GR" b="1" dirty="0" smtClean="0">
                <a:solidFill>
                  <a:srgbClr val="C00000"/>
                </a:solidFill>
              </a:rPr>
              <a:t> και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Αυχενική διαφάνεια)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611560" y="1772816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Πρόκειται για τον βιοχημικό έλεγχο των εμβρύων </a:t>
            </a:r>
            <a:r>
              <a:rPr lang="el-GR" sz="2200" b="1" dirty="0" smtClean="0">
                <a:solidFill>
                  <a:srgbClr val="C00000"/>
                </a:solidFill>
              </a:rPr>
              <a:t>11 έως 13</a:t>
            </a:r>
            <a:r>
              <a:rPr lang="el-GR" sz="2200" b="1" baseline="30000" dirty="0" smtClean="0">
                <a:solidFill>
                  <a:srgbClr val="C00000"/>
                </a:solidFill>
              </a:rPr>
              <a:t>ης</a:t>
            </a:r>
            <a:r>
              <a:rPr lang="el-GR" sz="2200" b="1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/>
              <a:t>εβδομάδας και αφορά </a:t>
            </a:r>
            <a:r>
              <a:rPr lang="el-GR" sz="2200" dirty="0" smtClean="0">
                <a:solidFill>
                  <a:srgbClr val="C00000"/>
                </a:solidFill>
              </a:rPr>
              <a:t>συνδυασμό βιοχημικών αναλύσεων και υπερήχου</a:t>
            </a:r>
            <a:r>
              <a:rPr lang="el-GR" sz="2200" dirty="0" smtClean="0"/>
              <a:t>.  Αποτελεί σήμερα την καλύτερη μέθοδο ανίχνευσης της </a:t>
            </a:r>
            <a:r>
              <a:rPr lang="el-GR" sz="2200" dirty="0" err="1" smtClean="0"/>
              <a:t>τρισωμίας</a:t>
            </a:r>
            <a:r>
              <a:rPr lang="el-GR" sz="2200" dirty="0" smtClean="0"/>
              <a:t> 21</a:t>
            </a:r>
            <a:r>
              <a:rPr lang="en-US" sz="2200" dirty="0" smtClean="0"/>
              <a:t> </a:t>
            </a:r>
            <a:r>
              <a:rPr lang="el-GR" sz="2200" dirty="0" smtClean="0"/>
              <a:t>και 18 χωρίς </a:t>
            </a:r>
            <a:r>
              <a:rPr lang="el-GR" sz="2200" dirty="0" err="1" smtClean="0"/>
              <a:t>αμνιοπαρακέντηση</a:t>
            </a:r>
            <a:r>
              <a:rPr lang="el-GR" sz="2200" dirty="0" smtClean="0"/>
              <a:t> και οφείλει την ανάπτυξη στον Κύπριο καθηγητή </a:t>
            </a:r>
            <a:r>
              <a:rPr lang="el-GR" sz="2200" dirty="0" smtClean="0">
                <a:solidFill>
                  <a:srgbClr val="C00000"/>
                </a:solidFill>
              </a:rPr>
              <a:t>Κύπρο </a:t>
            </a:r>
            <a:r>
              <a:rPr lang="el-GR" sz="2200" dirty="0" err="1" smtClean="0">
                <a:solidFill>
                  <a:srgbClr val="C00000"/>
                </a:solidFill>
              </a:rPr>
              <a:t>Νικολαίδη</a:t>
            </a:r>
            <a:r>
              <a:rPr lang="el-GR" sz="2200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/>
              <a:t>που εργάζεται στο Λονδίνο.</a:t>
            </a:r>
          </a:p>
          <a:p>
            <a:endParaRPr lang="el-GR" sz="2200" dirty="0" smtClean="0"/>
          </a:p>
          <a:p>
            <a:r>
              <a:rPr lang="el-GR" sz="2200" dirty="0" smtClean="0"/>
              <a:t>Η μέθοδος έχει δυνατότητα ανίχνευσης των εμβρύων με </a:t>
            </a:r>
            <a:r>
              <a:rPr lang="el-GR" sz="2200" dirty="0" err="1" smtClean="0"/>
              <a:t>τρισωμία</a:t>
            </a:r>
            <a:r>
              <a:rPr lang="el-GR" sz="2200" dirty="0" smtClean="0"/>
              <a:t> 21 σε ποσοστό 85 – 90% με ποσοστό ψευδώς θετικών αποτελεσμάτων 5%</a:t>
            </a:r>
            <a:r>
              <a:rPr lang="en-US" sz="2200" dirty="0" smtClean="0"/>
              <a:t>.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Προγεννητικός έλεγχος Α-επιπέδου (</a:t>
            </a:r>
            <a:r>
              <a:rPr lang="en-US" b="1" dirty="0" smtClean="0">
                <a:solidFill>
                  <a:srgbClr val="C00000"/>
                </a:solidFill>
              </a:rPr>
              <a:t>PAPP-A</a:t>
            </a:r>
            <a:r>
              <a:rPr lang="el-GR" b="1" dirty="0" smtClean="0">
                <a:solidFill>
                  <a:srgbClr val="C00000"/>
                </a:solidFill>
              </a:rPr>
              <a:t> και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Αυχενική διαφάνεια)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97926"/>
            <a:ext cx="7992888" cy="34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Προγεννητικός έλεγχος Α-επιπέδου (</a:t>
            </a:r>
            <a:r>
              <a:rPr lang="en-US" b="1" dirty="0" smtClean="0">
                <a:solidFill>
                  <a:srgbClr val="C00000"/>
                </a:solidFill>
              </a:rPr>
              <a:t>PAPP-A</a:t>
            </a:r>
            <a:r>
              <a:rPr lang="el-GR" b="1" dirty="0" smtClean="0">
                <a:solidFill>
                  <a:srgbClr val="C00000"/>
                </a:solidFill>
              </a:rPr>
              <a:t> και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Αυχενική διαφάνεια)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83568" y="1988840"/>
            <a:ext cx="79928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Για να βρεθεί το ποσοστό κινδύνου με το υπερηχογράφημα 2</a:t>
            </a:r>
            <a:r>
              <a:rPr lang="el-GR" sz="2200" baseline="30000" dirty="0" smtClean="0"/>
              <a:t>ου</a:t>
            </a:r>
            <a:r>
              <a:rPr lang="el-GR" sz="2200" dirty="0" smtClean="0"/>
              <a:t> τριμήνου χρειάζονται</a:t>
            </a:r>
            <a:r>
              <a:rPr lang="en-US" sz="2200" dirty="0" smtClean="0"/>
              <a:t>:</a:t>
            </a:r>
          </a:p>
          <a:p>
            <a:endParaRPr lang="en-US" sz="22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US" sz="2200" dirty="0" smtClean="0"/>
              <a:t>H </a:t>
            </a:r>
            <a:r>
              <a:rPr lang="el-GR" sz="2200" dirty="0" smtClean="0"/>
              <a:t>ηλικία της μητέρας (ή καλύτερα της γυναίκας που ανήκουν τα ωάρια)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200" dirty="0" smtClean="0"/>
              <a:t>Η τιμή της </a:t>
            </a:r>
            <a:r>
              <a:rPr lang="en-US" sz="2200" dirty="0" err="1" smtClean="0"/>
              <a:t>papp</a:t>
            </a:r>
            <a:r>
              <a:rPr lang="en-US" sz="2200" dirty="0" smtClean="0"/>
              <a:t>-A</a:t>
            </a:r>
            <a:endParaRPr lang="el-GR" sz="22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200" dirty="0" smtClean="0"/>
              <a:t>Η τιμή της β-</a:t>
            </a:r>
            <a:r>
              <a:rPr lang="en-US" sz="2200" dirty="0" smtClean="0"/>
              <a:t>HCG</a:t>
            </a:r>
            <a:endParaRPr lang="el-GR" sz="22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200" dirty="0" smtClean="0"/>
              <a:t>Εβδομάδα κύησης</a:t>
            </a:r>
            <a:endParaRPr lang="en-US" sz="22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n-US" sz="2200" dirty="0" smtClean="0"/>
              <a:t>To </a:t>
            </a:r>
            <a:r>
              <a:rPr lang="el-GR" sz="2200" dirty="0" smtClean="0"/>
              <a:t>μήκος του εμβρυικού αυχένα </a:t>
            </a:r>
            <a:r>
              <a:rPr lang="en-US" sz="2200" dirty="0" smtClean="0"/>
              <a:t>(CRL</a:t>
            </a:r>
            <a:r>
              <a:rPr lang="el-GR" sz="2200" dirty="0" smtClean="0"/>
              <a:t>) που λαμβάνεται ύστερα από πολλαπλές μετρήσεις με το έμβρυο να μην </a:t>
            </a:r>
            <a:r>
              <a:rPr lang="el-GR" sz="2200" dirty="0" err="1" smtClean="0"/>
              <a:t>ακουμπεί</a:t>
            </a:r>
            <a:r>
              <a:rPr lang="el-GR" sz="2200" dirty="0" smtClean="0"/>
              <a:t> στο τοίχωμα του αμνιακού σάκου.</a:t>
            </a:r>
          </a:p>
          <a:p>
            <a:endParaRPr lang="el-GR" sz="2200" dirty="0" smtClean="0"/>
          </a:p>
          <a:p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1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34076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l-GR" sz="2000" dirty="0" smtClean="0"/>
              <a:t>ία 24 γυναίκα έγκυος στον 4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μήνα επισκέφτηκε τον γυναικολόγο της επειδή δεν αισθανόταν άνετα. Επειδή η μητέρα της είχε νόσο </a:t>
            </a:r>
            <a:r>
              <a:rPr lang="en-US" sz="2000" dirty="0" smtClean="0"/>
              <a:t>Graves </a:t>
            </a:r>
            <a:r>
              <a:rPr lang="el-GR" sz="2000" dirty="0" smtClean="0"/>
              <a:t>φοβήθηκε μήπως είχε και η ίδια κάποια θυρεοειδίτιδα.</a:t>
            </a:r>
            <a:endParaRPr lang="el-GR" sz="20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23499"/>
              </p:ext>
            </p:extLst>
          </p:nvPr>
        </p:nvGraphicFramePr>
        <p:xfrm>
          <a:off x="1331640" y="2420888"/>
          <a:ext cx="655272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124236"/>
                <a:gridCol w="1909639"/>
                <a:gridCol w="136672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l-GR" dirty="0" err="1" smtClean="0"/>
                        <a:t>ιμές</a:t>
                      </a:r>
                      <a:r>
                        <a:rPr lang="el-GR" baseline="0" dirty="0" smtClean="0"/>
                        <a:t> αναφοράς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Μον. </a:t>
                      </a:r>
                      <a:r>
                        <a:rPr lang="el-GR" dirty="0" err="1" smtClean="0"/>
                        <a:t>μέτρ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r>
                        <a:rPr lang="en-US" baseline="-25000" dirty="0" smtClean="0"/>
                        <a:t>4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– 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Μη</a:t>
                      </a:r>
                      <a:r>
                        <a:rPr lang="el-GR" baseline="0" dirty="0" smtClean="0"/>
                        <a:t> ανιχνεύσιμη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 – 4,5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</a:t>
                      </a:r>
                      <a:r>
                        <a:rPr lang="el-GR" baseline="-25000" dirty="0" smtClean="0"/>
                        <a:t>4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70 – 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r>
                        <a:rPr lang="en-US" baseline="-25000" dirty="0" smtClean="0"/>
                        <a:t>3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3,6</a:t>
                      </a:r>
                      <a:r>
                        <a:rPr lang="en-US" baseline="0" dirty="0" smtClean="0"/>
                        <a:t> – 6,6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3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 – 2,8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2,5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r>
                        <a:rPr lang="en-US" baseline="0" dirty="0" smtClean="0"/>
                        <a:t> – 565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539552" y="544522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 </a:t>
            </a:r>
            <a:r>
              <a:rPr lang="el-GR" sz="2000" dirty="0" smtClean="0"/>
              <a:t>πολύ χαμηλή [</a:t>
            </a:r>
            <a:r>
              <a:rPr lang="en-US" sz="2000" dirty="0" smtClean="0"/>
              <a:t>TSH] </a:t>
            </a:r>
            <a:r>
              <a:rPr lang="el-GR" sz="2000" dirty="0" smtClean="0"/>
              <a:t>μπορεί να είναι αποτέλεσμα της δράσης της </a:t>
            </a:r>
            <a:r>
              <a:rPr lang="en-US" sz="2000" dirty="0" err="1" smtClean="0"/>
              <a:t>HcG</a:t>
            </a:r>
            <a:r>
              <a:rPr lang="en-US" sz="2000" dirty="0" smtClean="0"/>
              <a:t>. H TBG </a:t>
            </a:r>
            <a:r>
              <a:rPr lang="el-GR" sz="2000" dirty="0" smtClean="0"/>
              <a:t>αυξάνεται με την εγκυμοσύνη και έτσι τα Τ</a:t>
            </a:r>
            <a:r>
              <a:rPr lang="el-GR" sz="2000" baseline="-25000" dirty="0" smtClean="0"/>
              <a:t>3</a:t>
            </a:r>
            <a:r>
              <a:rPr lang="el-GR" sz="2000" dirty="0" smtClean="0"/>
              <a:t>, Τ</a:t>
            </a:r>
            <a:r>
              <a:rPr lang="el-GR" sz="2000" baseline="-25000" dirty="0" smtClean="0"/>
              <a:t>4</a:t>
            </a:r>
            <a:r>
              <a:rPr lang="el-GR" sz="2000" dirty="0" smtClean="0"/>
              <a:t> είναι αυξημένα. Δεν υπάρχουν αντισώματα έναντι του υποδοχέα Τ</a:t>
            </a:r>
            <a:r>
              <a:rPr lang="en-US" sz="2000" dirty="0" smtClean="0"/>
              <a:t>SH. H </a:t>
            </a:r>
            <a:r>
              <a:rPr lang="el-GR" sz="2000" dirty="0" smtClean="0"/>
              <a:t>γυναίκα είναι φυσιολογική.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755576" y="134076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Σε μία γυναίκα 34 χρονών έγινε έλεγχος για </a:t>
            </a:r>
            <a:r>
              <a:rPr lang="en-US" sz="2000" dirty="0" smtClean="0"/>
              <a:t>NTD </a:t>
            </a:r>
            <a:r>
              <a:rPr lang="el-GR" sz="2000" dirty="0" smtClean="0"/>
              <a:t>και </a:t>
            </a:r>
            <a:r>
              <a:rPr lang="el-GR" sz="2000" dirty="0" err="1" smtClean="0"/>
              <a:t>τρισωμία</a:t>
            </a:r>
            <a:r>
              <a:rPr lang="el-GR" sz="2000" dirty="0" smtClean="0"/>
              <a:t> 21.</a:t>
            </a:r>
            <a:endParaRPr lang="el-GR" sz="20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83568" y="1916832"/>
          <a:ext cx="74888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746"/>
                <a:gridCol w="329508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</a:t>
                      </a:r>
                      <a:r>
                        <a:rPr lang="el-GR" baseline="0" dirty="0" smtClean="0"/>
                        <a:t> μητέρας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33,9 ετών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Κίνδυνος </a:t>
                      </a:r>
                      <a:r>
                        <a:rPr lang="el-GR" dirty="0" err="1" smtClean="0"/>
                        <a:t>τρισωμίας</a:t>
                      </a:r>
                      <a:r>
                        <a:rPr lang="el-GR" baseline="0" dirty="0" smtClean="0"/>
                        <a:t> 21 με την ηλικία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προς 533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 κύησης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17 εβδομάδες 4 ημέρες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Ύψος</a:t>
                      </a:r>
                      <a:r>
                        <a:rPr lang="el-GR" baseline="0" dirty="0" smtClean="0"/>
                        <a:t> υπολογιζόμενης </a:t>
                      </a:r>
                      <a:r>
                        <a:rPr lang="en-US" baseline="0" dirty="0" err="1" smtClean="0"/>
                        <a:t>aFP</a:t>
                      </a:r>
                      <a:r>
                        <a:rPr lang="en-US" baseline="0" dirty="0" smtClean="0"/>
                        <a:t> (MOM)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Ύψος</a:t>
                      </a:r>
                      <a:r>
                        <a:rPr lang="el-GR" baseline="0" dirty="0" smtClean="0"/>
                        <a:t> υπολογιζόμενης </a:t>
                      </a:r>
                      <a:r>
                        <a:rPr lang="en-US" baseline="0" dirty="0" smtClean="0"/>
                        <a:t>HCG (MOM)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Υπολογιζόμενος</a:t>
                      </a:r>
                      <a:r>
                        <a:rPr lang="el-GR" b="1" baseline="0" dirty="0" smtClean="0"/>
                        <a:t> κίνδυνος </a:t>
                      </a:r>
                      <a:r>
                        <a:rPr lang="el-GR" b="1" baseline="0" dirty="0" err="1" smtClean="0"/>
                        <a:t>τρισωμίας</a:t>
                      </a:r>
                      <a:r>
                        <a:rPr lang="el-GR" b="1" baseline="0" dirty="0" smtClean="0"/>
                        <a:t> 21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1 προς 189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683568" y="530120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Στην </a:t>
            </a:r>
            <a:r>
              <a:rPr lang="el-GR" sz="2000" dirty="0" err="1" smtClean="0"/>
              <a:t>τρισωμία</a:t>
            </a:r>
            <a:r>
              <a:rPr lang="el-GR" sz="2000" dirty="0" smtClean="0"/>
              <a:t> 21 η </a:t>
            </a:r>
            <a:r>
              <a:rPr lang="en-US" sz="2000" dirty="0" err="1" smtClean="0"/>
              <a:t>aFP</a:t>
            </a:r>
            <a:r>
              <a:rPr lang="en-US" sz="2000" dirty="0" smtClean="0"/>
              <a:t> </a:t>
            </a:r>
            <a:r>
              <a:rPr lang="el-GR" sz="2000" dirty="0" smtClean="0"/>
              <a:t>μειώνεται ενώ η </a:t>
            </a:r>
            <a:r>
              <a:rPr lang="en-US" sz="2000" dirty="0" smtClean="0"/>
              <a:t>HCG </a:t>
            </a:r>
            <a:r>
              <a:rPr lang="el-GR" sz="2000" dirty="0" smtClean="0"/>
              <a:t>αυξάνεται. Τα όρια όμως </a:t>
            </a:r>
            <a:r>
              <a:rPr lang="el-GR" sz="2000" dirty="0" err="1" smtClean="0"/>
              <a:t>αλληλοεπικαλύπτονται</a:t>
            </a:r>
            <a:r>
              <a:rPr lang="el-GR" sz="2000" dirty="0" smtClean="0"/>
              <a:t> και τελικά η γυναίκα οδηγήθηκε στην </a:t>
            </a:r>
            <a:r>
              <a:rPr lang="el-GR" sz="2000" dirty="0" err="1" smtClean="0"/>
              <a:t>αμνιοπαρακέντηση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683568" y="458112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τιμές ΜΟΜ είναι πολλαπλάσια από την ανώτερη τιμή αναφοράς ανά εβδομάδα κύησης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έλεγχος της ωορρηξίας και ο οικογενειακός προγραμματισμός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00808"/>
            <a:ext cx="4648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83568" y="5957754"/>
            <a:ext cx="7848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https://www.amazon.com/Thermometer-Waterproof-Fertility-Temperature-Calculator/dp/B01DP0EZ3O/ref=pd_sim_121_4/147-1750299-6497815?_encoding=UTF8&amp;pd_rd_i=B01DP0EZ3O&amp;pd_rd_r=KGRHMGV27XK8SRQYRBBP&amp;pd_rd_w=RR6X2&amp;pd_rd_wg=sO44B&amp;psc=1&amp;refRID=KGRHMGV27XK8SRQYRBB</a:t>
            </a:r>
            <a:endParaRPr lang="el-GR" sz="900" dirty="0"/>
          </a:p>
        </p:txBody>
      </p:sp>
      <p:pic>
        <p:nvPicPr>
          <p:cNvPr id="29701" name="Picture 5" descr="https://images-na.ssl-images-amazon.com/images/I/81MbUJCHu2L._SX52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έλεγχος της ωορρηξίας και ο οικογενειακός προγραμματισμός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32770" name="Picture 2" descr="Clearblue ovulation te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477350" cy="1656184"/>
          </a:xfrm>
          <a:prstGeom prst="rect">
            <a:avLst/>
          </a:prstGeom>
          <a:noFill/>
        </p:spPr>
      </p:pic>
      <p:pic>
        <p:nvPicPr>
          <p:cNvPr id="32772" name="Picture 4" descr="Positive ovulation t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97152"/>
            <a:ext cx="1609725" cy="762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755576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http://uk.clearblue.com/clearblue-ovulation-test-range/clearblue-digital-ovulation-test-with-dual-hormone-indicator</a:t>
            </a:r>
            <a:endParaRPr lang="el-GR" sz="1200" dirty="0"/>
          </a:p>
        </p:txBody>
      </p:sp>
      <p:sp>
        <p:nvSpPr>
          <p:cNvPr id="8" name="7 - TextBox"/>
          <p:cNvSpPr txBox="1"/>
          <p:nvPr/>
        </p:nvSpPr>
        <p:spPr>
          <a:xfrm>
            <a:off x="539552" y="213285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Μετράται τουλάχιστον η ορμόνη </a:t>
            </a:r>
            <a:r>
              <a:rPr lang="en-US" sz="2000" dirty="0" smtClean="0"/>
              <a:t>LH</a:t>
            </a:r>
            <a:r>
              <a:rPr lang="el-GR" sz="2000" dirty="0" smtClean="0"/>
              <a:t> και έτσι προσδιορίζονται 2 – 4 γόνιμες ημέρες. Μερικά </a:t>
            </a:r>
            <a:r>
              <a:rPr lang="en-US" sz="2000" dirty="0" err="1" smtClean="0"/>
              <a:t>poct</a:t>
            </a:r>
            <a:r>
              <a:rPr lang="en-US" sz="2000" dirty="0" smtClean="0"/>
              <a:t> test </a:t>
            </a:r>
            <a:r>
              <a:rPr lang="el-GR" sz="2000" dirty="0" smtClean="0"/>
              <a:t>μετρούν και την Ε2 για να αυξήσουν τις γόνιμες ημέρες που μπορούν να προσδιορίσουν.</a:t>
            </a:r>
            <a:r>
              <a:rPr lang="en-US" sz="2000" dirty="0" smtClean="0"/>
              <a:t> </a:t>
            </a:r>
            <a:r>
              <a:rPr lang="el-GR" sz="2000" dirty="0" smtClean="0"/>
              <a:t>  </a:t>
            </a:r>
            <a:endParaRPr lang="el-GR" sz="2000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12976"/>
            <a:ext cx="3467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6012160" y="6237312"/>
            <a:ext cx="1720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https://www.jeyve.com/</a:t>
            </a:r>
            <a:endParaRPr lang="el-GR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Έλεγχος αν θα υπάρξει ωορρηξία σε αυτόν τον κύκλο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83568" y="170080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προσδιορισμός της </a:t>
            </a:r>
            <a:r>
              <a:rPr lang="en-US" sz="2400" b="1" dirty="0" smtClean="0">
                <a:solidFill>
                  <a:srgbClr val="C00000"/>
                </a:solidFill>
              </a:rPr>
              <a:t>FSH</a:t>
            </a:r>
            <a:r>
              <a:rPr lang="en-US" sz="2400" dirty="0" smtClean="0"/>
              <a:t> </a:t>
            </a:r>
            <a:r>
              <a:rPr lang="el-GR" sz="2400" dirty="0" smtClean="0"/>
              <a:t>χρησιμεύει για τον θα υπάρχει ωορρηξία στον τρέχοντα κύκλο της γυναίκας. Προσδιορίζεται έτσι η </a:t>
            </a:r>
            <a:r>
              <a:rPr lang="el-GR" sz="2400" b="1" dirty="0" smtClean="0">
                <a:solidFill>
                  <a:srgbClr val="C00000"/>
                </a:solidFill>
              </a:rPr>
              <a:t>εμμηνόπαυση</a:t>
            </a:r>
            <a:r>
              <a:rPr lang="el-GR" sz="2400" dirty="0" smtClean="0"/>
              <a:t>. Γίνεται με μεθόδους </a:t>
            </a:r>
            <a:r>
              <a:rPr lang="el-GR" sz="2400" dirty="0" err="1" smtClean="0"/>
              <a:t>ανοσοχρωματογραφίας</a:t>
            </a:r>
            <a:r>
              <a:rPr lang="el-GR" sz="2400" dirty="0" smtClean="0"/>
              <a:t> κ.α.</a:t>
            </a:r>
            <a:endParaRPr lang="el-GR" sz="2400" dirty="0"/>
          </a:p>
        </p:txBody>
      </p:sp>
      <p:pic>
        <p:nvPicPr>
          <p:cNvPr id="33795" name="Picture 3" descr="Τεστ γονιμότητας για άνδρες και γυναίκες στα... φαρμακε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203593" cy="1923679"/>
          </a:xfrm>
          <a:prstGeom prst="rect">
            <a:avLst/>
          </a:prstGeom>
          <a:noFill/>
        </p:spPr>
      </p:pic>
      <p:pic>
        <p:nvPicPr>
          <p:cNvPr id="33797" name="Picture 5" descr="One Step Τεστ Γυναικείας  Γονιμότητας FSH Ταινίες 3 τε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381250" cy="2381250"/>
          </a:xfrm>
          <a:prstGeom prst="rect">
            <a:avLst/>
          </a:prstGeom>
          <a:noFill/>
        </p:spPr>
      </p:pic>
      <p:pic>
        <p:nvPicPr>
          <p:cNvPr id="33799" name="Picture 7" descr="One Step Τεστ Γυναικείας Γονιμότητας FSH Midstream 02 Τε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429000"/>
            <a:ext cx="2381250" cy="238125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683568" y="5733256"/>
            <a:ext cx="7992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https://www.mother2be.gr/24-%CF%84%CE%B5%CF%83%CF%84-%CE%B3%CE%BF%CE%BD%CE%B9%CE%BC%CF%8C%CF%84%CE%B7%CF%84%CE%B1%CF%82-fsh</a:t>
            </a:r>
            <a:endParaRPr lang="el-GR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πρώτες 9 εβδομάδες της κύησης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6" name="Pregnancy week1 to 9 - Εγκυμοσύνη εβδομάδα 1-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793688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κύηση σε συντομία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5" name="9 Months Of Pregnancy In 4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806489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της εγκυμοσύνης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χοριακή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γοναδοτροπίνη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HcG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(1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628800"/>
            <a:ext cx="4392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Παράγεται από κάποια κύτταρα της μητέρας που ονομάζονται </a:t>
            </a:r>
            <a:r>
              <a:rPr lang="el-GR" sz="2400" b="1" dirty="0" err="1" smtClean="0">
                <a:solidFill>
                  <a:srgbClr val="C00000"/>
                </a:solidFill>
              </a:rPr>
              <a:t>τροφοβλάστες</a:t>
            </a:r>
            <a:r>
              <a:rPr lang="el-GR" sz="2400" dirty="0" smtClean="0"/>
              <a:t>. Οι </a:t>
            </a:r>
            <a:r>
              <a:rPr lang="el-GR" sz="2400" dirty="0" err="1" smtClean="0"/>
              <a:t>τροφοβλάστες</a:t>
            </a:r>
            <a:r>
              <a:rPr lang="el-GR" sz="2400" dirty="0" smtClean="0"/>
              <a:t> αποτελούν τον πρόγονο του πλακούντα. Πρόκειται για «ρίζες» μέσα στο ενδομήτριο που τρέφουν αρχικά το έμβρυο.</a:t>
            </a:r>
          </a:p>
          <a:p>
            <a:endParaRPr lang="el-GR" sz="2400" dirty="0" smtClean="0"/>
          </a:p>
          <a:p>
            <a:r>
              <a:rPr lang="el-GR" sz="2400" dirty="0" smtClean="0"/>
              <a:t>Γρήγορα οι </a:t>
            </a:r>
            <a:r>
              <a:rPr lang="el-GR" sz="2400" dirty="0" err="1" smtClean="0"/>
              <a:t>τροφοβλάστες</a:t>
            </a:r>
            <a:r>
              <a:rPr lang="el-GR" sz="2400" dirty="0" smtClean="0"/>
              <a:t> μετατρέπονται στον </a:t>
            </a:r>
            <a:r>
              <a:rPr lang="el-GR" sz="2400" b="1" dirty="0" smtClean="0">
                <a:solidFill>
                  <a:srgbClr val="C00000"/>
                </a:solidFill>
              </a:rPr>
              <a:t>πλακούντα του εμβρύου που συνδέεται με το έμβρυο με τον ομφάλιο λώρο.</a:t>
            </a:r>
            <a:r>
              <a:rPr lang="el-GR" sz="2400" dirty="0" smtClean="0"/>
              <a:t> </a:t>
            </a:r>
          </a:p>
          <a:p>
            <a:endParaRPr lang="el-GR" sz="2000" dirty="0"/>
          </a:p>
        </p:txBody>
      </p:sp>
      <p:pic>
        <p:nvPicPr>
          <p:cNvPr id="3074" name="Picture 2" descr="Αποτέλεσμα εικόνας για hcg diagram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949467" cy="389384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860032" y="5733256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http://www.labpedia.net/test/117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9966</TotalTime>
  <Words>1301</Words>
  <Application>Microsoft Office PowerPoint</Application>
  <PresentationFormat>Προβολή στην οθόνη (4:3)</PresentationFormat>
  <Paragraphs>188</Paragraphs>
  <Slides>28</Slides>
  <Notes>1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Θεωρία Κλινικής Χημείας ΙΙ</vt:lpstr>
      <vt:lpstr>Η εγκυμοσύνη</vt:lpstr>
      <vt:lpstr>O έλεγχος της ωορρηξίας και ο οικογενειακός προγραμματισμός  (1 από 2)</vt:lpstr>
      <vt:lpstr>O έλεγχος της ωορρηξίας και ο οικογενειακός προγραμματισμός  (2 από 2)</vt:lpstr>
      <vt:lpstr>Έλεγχος αν θα υπάρξει ωορρηξία σε αυτόν τον κύκλο</vt:lpstr>
      <vt:lpstr>Οι πρώτες 9 εβδομάδες της κύησης</vt:lpstr>
      <vt:lpstr>H κύηση σε συντομία</vt:lpstr>
      <vt:lpstr>Οι ορμόνες της εγκυμοσύνης</vt:lpstr>
      <vt:lpstr>H χοριακή γοναδοτροπίνη HcG  (1 από 3)</vt:lpstr>
      <vt:lpstr>H χοριακή γοναδοτροπίνη HcG  (2 από 3)</vt:lpstr>
      <vt:lpstr>O προσδιορισμός γίνεται με μεθόδους ανοσοχρωματογραφίας ή ηλεκτροχημικής ανάλυσης</vt:lpstr>
      <vt:lpstr>H χοριακή γοναδοτροπίνη HcG  (3 από 3)</vt:lpstr>
      <vt:lpstr>Τα στεροειδή στην εγκυμοσύνη</vt:lpstr>
      <vt:lpstr>Οι αναπαραγωγικές ορμόνες στην εγκυμοσύνη</vt:lpstr>
      <vt:lpstr>H μεταβολή της κορτιζόλης στην εγκυμοσύνη</vt:lpstr>
      <vt:lpstr>H μεταβολή των θυρεοειδικών ορμονών στην εγκυμοσύνη (1 από 3)</vt:lpstr>
      <vt:lpstr>H μεταβολή των θυρεοειδικών ορμονών στην εγκυμοσύνη (2 από 3)</vt:lpstr>
      <vt:lpstr>H μεταβολή των θυρεοειδικών ορμονών στην εγκυμοσύνη (3 από 3)</vt:lpstr>
      <vt:lpstr>Η μεταβολή των βιοχημικών παραμέτρων στον τοκετό (1 από 2)</vt:lpstr>
      <vt:lpstr>Ο έλεγχος της προεκλαμψίας</vt:lpstr>
      <vt:lpstr>O έλεγχος των βλαβών στο νευρικό σωλήνα (NTD)</vt:lpstr>
      <vt:lpstr>Ο έλεγχος για τρισωμία 21</vt:lpstr>
      <vt:lpstr>Προγεννητικός έλεγχος Α-επιπέδου (PAPP-A και Αυχενική διαφάνεια)</vt:lpstr>
      <vt:lpstr>Προγεννητικός έλεγχος Α-επιπέδου (PAPP-A και Αυχενική διαφάνεια)  (1 από 2)</vt:lpstr>
      <vt:lpstr>Προγεννητικός έλεγχος Α-επιπέδου (PAPP-A και Αυχενική διαφάνεια)  (2 από 2)</vt:lpstr>
      <vt:lpstr>Κλινική περίπτωση 1</vt:lpstr>
      <vt:lpstr>Κλινική περίπτωση 2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Κλινικής Χημείας ΙΙ</dc:title>
  <dc:creator>Πέτρος Καρκαλούσος</dc:creator>
  <cp:lastModifiedBy>Χρήστης των Windows</cp:lastModifiedBy>
  <cp:revision>148</cp:revision>
  <dcterms:created xsi:type="dcterms:W3CDTF">2017-01-16T18:17:24Z</dcterms:created>
  <dcterms:modified xsi:type="dcterms:W3CDTF">2018-06-17T12:22:06Z</dcterms:modified>
</cp:coreProperties>
</file>