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diagrams/quickStyle5.xml" ContentType="application/vnd.openxmlformats-officedocument.drawingml.diagramStyl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diagrams/layout8.xml" ContentType="application/vnd.openxmlformats-officedocument.drawingml.diagramLayout+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diagrams/colors8.xml" ContentType="application/vnd.openxmlformats-officedocument.drawingml.diagramColors+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commentAuthors.xml" ContentType="application/vnd.openxmlformats-officedocument.presentationml.commentAuthors+xml"/>
  <Override PartName="/ppt/diagrams/drawing9.xml" ContentType="application/vnd.ms-office.drawingml.diagramDrawing+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diagrams/quickStyle9.xml" ContentType="application/vnd.openxmlformats-officedocument.drawingml.diagramStyl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diagrams/layout4.xml" ContentType="application/vnd.openxmlformats-officedocument.drawingml.diagramLayout+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diagrams/quickStyle6.xml" ContentType="application/vnd.openxmlformats-officedocument.drawingml.diagramStyl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1"/>
  </p:notesMasterIdLst>
  <p:sldIdLst>
    <p:sldId id="929" r:id="rId2"/>
    <p:sldId id="961" r:id="rId3"/>
    <p:sldId id="962" r:id="rId4"/>
    <p:sldId id="963" r:id="rId5"/>
    <p:sldId id="978" r:id="rId6"/>
    <p:sldId id="964" r:id="rId7"/>
    <p:sldId id="976" r:id="rId8"/>
    <p:sldId id="1034" r:id="rId9"/>
    <p:sldId id="1035" r:id="rId10"/>
    <p:sldId id="965" r:id="rId11"/>
    <p:sldId id="977" r:id="rId12"/>
    <p:sldId id="1042" r:id="rId13"/>
    <p:sldId id="975" r:id="rId14"/>
    <p:sldId id="967" r:id="rId15"/>
    <p:sldId id="971" r:id="rId16"/>
    <p:sldId id="972" r:id="rId17"/>
    <p:sldId id="973" r:id="rId18"/>
    <p:sldId id="968" r:id="rId19"/>
    <p:sldId id="979" r:id="rId20"/>
    <p:sldId id="980" r:id="rId21"/>
    <p:sldId id="981" r:id="rId22"/>
    <p:sldId id="982" r:id="rId23"/>
    <p:sldId id="1036" r:id="rId24"/>
    <p:sldId id="983" r:id="rId25"/>
    <p:sldId id="984" r:id="rId26"/>
    <p:sldId id="1026" r:id="rId27"/>
    <p:sldId id="1027" r:id="rId28"/>
    <p:sldId id="1028" r:id="rId29"/>
    <p:sldId id="1029" r:id="rId30"/>
    <p:sldId id="1030" r:id="rId31"/>
    <p:sldId id="1032" r:id="rId32"/>
    <p:sldId id="1037" r:id="rId33"/>
    <p:sldId id="1033" r:id="rId34"/>
    <p:sldId id="1031" r:id="rId35"/>
    <p:sldId id="985" r:id="rId36"/>
    <p:sldId id="987" r:id="rId37"/>
    <p:sldId id="1038" r:id="rId38"/>
    <p:sldId id="988" r:id="rId39"/>
    <p:sldId id="990" r:id="rId40"/>
    <p:sldId id="989" r:id="rId41"/>
    <p:sldId id="991" r:id="rId42"/>
    <p:sldId id="992" r:id="rId43"/>
    <p:sldId id="993" r:id="rId44"/>
    <p:sldId id="994" r:id="rId45"/>
    <p:sldId id="995" r:id="rId46"/>
    <p:sldId id="996" r:id="rId47"/>
    <p:sldId id="997" r:id="rId48"/>
    <p:sldId id="998" r:id="rId49"/>
    <p:sldId id="999" r:id="rId50"/>
    <p:sldId id="1000" r:id="rId51"/>
    <p:sldId id="1001" r:id="rId52"/>
    <p:sldId id="1002" r:id="rId53"/>
    <p:sldId id="1003" r:id="rId54"/>
    <p:sldId id="1004" r:id="rId55"/>
    <p:sldId id="1005" r:id="rId56"/>
    <p:sldId id="1007" r:id="rId57"/>
    <p:sldId id="1008" r:id="rId58"/>
    <p:sldId id="1010" r:id="rId59"/>
    <p:sldId id="1009" r:id="rId60"/>
    <p:sldId id="1041" r:id="rId61"/>
    <p:sldId id="1012" r:id="rId62"/>
    <p:sldId id="1011" r:id="rId63"/>
    <p:sldId id="1013" r:id="rId64"/>
    <p:sldId id="1018" r:id="rId65"/>
    <p:sldId id="1019" r:id="rId66"/>
    <p:sldId id="1022" r:id="rId67"/>
    <p:sldId id="1023" r:id="rId68"/>
    <p:sldId id="1043" r:id="rId69"/>
    <p:sldId id="1044" r:id="rId70"/>
    <p:sldId id="1045" r:id="rId71"/>
    <p:sldId id="1046" r:id="rId72"/>
    <p:sldId id="1047" r:id="rId73"/>
    <p:sldId id="1048" r:id="rId74"/>
    <p:sldId id="1050" r:id="rId75"/>
    <p:sldId id="1145" r:id="rId76"/>
    <p:sldId id="1051" r:id="rId77"/>
    <p:sldId id="1052" r:id="rId78"/>
    <p:sldId id="1053" r:id="rId79"/>
    <p:sldId id="1061" r:id="rId80"/>
    <p:sldId id="1146" r:id="rId81"/>
    <p:sldId id="1148" r:id="rId82"/>
    <p:sldId id="1147" r:id="rId83"/>
    <p:sldId id="1149" r:id="rId84"/>
    <p:sldId id="1063" r:id="rId85"/>
    <p:sldId id="1064" r:id="rId86"/>
    <p:sldId id="1065" r:id="rId87"/>
    <p:sldId id="1066" r:id="rId88"/>
    <p:sldId id="1067" r:id="rId89"/>
    <p:sldId id="1068" r:id="rId90"/>
    <p:sldId id="1069" r:id="rId91"/>
    <p:sldId id="1070" r:id="rId92"/>
    <p:sldId id="1071" r:id="rId93"/>
    <p:sldId id="1150" r:id="rId94"/>
    <p:sldId id="1072" r:id="rId95"/>
    <p:sldId id="1151" r:id="rId96"/>
    <p:sldId id="1152" r:id="rId97"/>
    <p:sldId id="1153" r:id="rId98"/>
    <p:sldId id="1154" r:id="rId99"/>
    <p:sldId id="1155" r:id="rId100"/>
    <p:sldId id="1156" r:id="rId101"/>
    <p:sldId id="1157" r:id="rId102"/>
    <p:sldId id="1158" r:id="rId103"/>
    <p:sldId id="1074" r:id="rId104"/>
    <p:sldId id="1076" r:id="rId105"/>
    <p:sldId id="1075" r:id="rId106"/>
    <p:sldId id="1077" r:id="rId107"/>
    <p:sldId id="1078" r:id="rId108"/>
    <p:sldId id="1081" r:id="rId109"/>
    <p:sldId id="1082" r:id="rId110"/>
    <p:sldId id="1083" r:id="rId111"/>
    <p:sldId id="1160" r:id="rId112"/>
    <p:sldId id="1079" r:id="rId113"/>
    <p:sldId id="1084" r:id="rId114"/>
    <p:sldId id="1085" r:id="rId115"/>
    <p:sldId id="1086" r:id="rId116"/>
    <p:sldId id="1159" r:id="rId117"/>
    <p:sldId id="1087" r:id="rId118"/>
    <p:sldId id="1088" r:id="rId119"/>
    <p:sldId id="1089" r:id="rId120"/>
    <p:sldId id="1090" r:id="rId121"/>
    <p:sldId id="1091" r:id="rId122"/>
    <p:sldId id="1093" r:id="rId123"/>
    <p:sldId id="1094" r:id="rId124"/>
    <p:sldId id="1092" r:id="rId125"/>
    <p:sldId id="1095" r:id="rId126"/>
    <p:sldId id="1096" r:id="rId127"/>
    <p:sldId id="1097" r:id="rId128"/>
    <p:sldId id="1098" r:id="rId129"/>
    <p:sldId id="1099" r:id="rId130"/>
    <p:sldId id="1100" r:id="rId131"/>
    <p:sldId id="1101" r:id="rId132"/>
    <p:sldId id="1203" r:id="rId133"/>
    <p:sldId id="1204" r:id="rId134"/>
    <p:sldId id="1102" r:id="rId135"/>
    <p:sldId id="1105" r:id="rId136"/>
    <p:sldId id="1103" r:id="rId137"/>
    <p:sldId id="1104" r:id="rId138"/>
    <p:sldId id="1106" r:id="rId139"/>
    <p:sldId id="1107" r:id="rId140"/>
    <p:sldId id="1108" r:id="rId141"/>
    <p:sldId id="1109" r:id="rId142"/>
    <p:sldId id="1110" r:id="rId143"/>
    <p:sldId id="1111" r:id="rId144"/>
    <p:sldId id="1112" r:id="rId145"/>
    <p:sldId id="1113" r:id="rId146"/>
    <p:sldId id="1114" r:id="rId147"/>
    <p:sldId id="1115" r:id="rId148"/>
    <p:sldId id="1117" r:id="rId149"/>
    <p:sldId id="1116" r:id="rId150"/>
    <p:sldId id="1118" r:id="rId151"/>
    <p:sldId id="1119" r:id="rId152"/>
    <p:sldId id="1124" r:id="rId153"/>
    <p:sldId id="1125" r:id="rId154"/>
    <p:sldId id="1120" r:id="rId155"/>
    <p:sldId id="1121" r:id="rId156"/>
    <p:sldId id="1122" r:id="rId157"/>
    <p:sldId id="1123" r:id="rId158"/>
    <p:sldId id="1126" r:id="rId159"/>
    <p:sldId id="1127" r:id="rId160"/>
    <p:sldId id="1128" r:id="rId161"/>
    <p:sldId id="1129" r:id="rId162"/>
    <p:sldId id="1130" r:id="rId163"/>
    <p:sldId id="1131" r:id="rId164"/>
    <p:sldId id="1132" r:id="rId165"/>
    <p:sldId id="1133" r:id="rId166"/>
    <p:sldId id="1134" r:id="rId167"/>
    <p:sldId id="1135" r:id="rId168"/>
    <p:sldId id="1136" r:id="rId169"/>
    <p:sldId id="1137" r:id="rId170"/>
    <p:sldId id="1138" r:id="rId171"/>
    <p:sldId id="1139" r:id="rId172"/>
    <p:sldId id="1140" r:id="rId173"/>
    <p:sldId id="1141" r:id="rId174"/>
    <p:sldId id="1144" r:id="rId175"/>
    <p:sldId id="1142" r:id="rId176"/>
    <p:sldId id="1143" r:id="rId177"/>
    <p:sldId id="1161" r:id="rId178"/>
    <p:sldId id="1162" r:id="rId179"/>
    <p:sldId id="1164" r:id="rId180"/>
    <p:sldId id="1163" r:id="rId181"/>
    <p:sldId id="1165" r:id="rId182"/>
    <p:sldId id="1250" r:id="rId183"/>
    <p:sldId id="1252" r:id="rId184"/>
    <p:sldId id="1166" r:id="rId185"/>
    <p:sldId id="1167" r:id="rId186"/>
    <p:sldId id="1187" r:id="rId187"/>
    <p:sldId id="1254" r:id="rId188"/>
    <p:sldId id="1185" r:id="rId189"/>
    <p:sldId id="1255" r:id="rId190"/>
    <p:sldId id="1176" r:id="rId191"/>
    <p:sldId id="1256" r:id="rId192"/>
    <p:sldId id="1181" r:id="rId193"/>
    <p:sldId id="1182" r:id="rId194"/>
    <p:sldId id="1183" r:id="rId195"/>
    <p:sldId id="1257" r:id="rId196"/>
    <p:sldId id="1190" r:id="rId197"/>
    <p:sldId id="1172" r:id="rId198"/>
    <p:sldId id="1189" r:id="rId199"/>
    <p:sldId id="1191" r:id="rId200"/>
    <p:sldId id="1263" r:id="rId201"/>
    <p:sldId id="1264" r:id="rId202"/>
    <p:sldId id="1261" r:id="rId203"/>
    <p:sldId id="1262" r:id="rId204"/>
    <p:sldId id="1192" r:id="rId205"/>
    <p:sldId id="1193" r:id="rId206"/>
    <p:sldId id="1259" r:id="rId207"/>
    <p:sldId id="1194" r:id="rId208"/>
    <p:sldId id="1195" r:id="rId209"/>
    <p:sldId id="1196" r:id="rId210"/>
    <p:sldId id="1197" r:id="rId211"/>
    <p:sldId id="1199" r:id="rId212"/>
    <p:sldId id="1201" r:id="rId213"/>
    <p:sldId id="1260" r:id="rId214"/>
    <p:sldId id="1202" r:id="rId215"/>
    <p:sldId id="1205" r:id="rId216"/>
    <p:sldId id="1206" r:id="rId217"/>
    <p:sldId id="1208" r:id="rId218"/>
    <p:sldId id="1209" r:id="rId219"/>
    <p:sldId id="1210" r:id="rId220"/>
    <p:sldId id="1211" r:id="rId221"/>
    <p:sldId id="1212" r:id="rId222"/>
    <p:sldId id="1213" r:id="rId223"/>
    <p:sldId id="1214" r:id="rId224"/>
    <p:sldId id="1216" r:id="rId225"/>
    <p:sldId id="1217" r:id="rId226"/>
    <p:sldId id="1218" r:id="rId227"/>
    <p:sldId id="1219" r:id="rId228"/>
    <p:sldId id="1220" r:id="rId229"/>
    <p:sldId id="1221" r:id="rId230"/>
    <p:sldId id="1228" r:id="rId231"/>
    <p:sldId id="1227" r:id="rId232"/>
    <p:sldId id="1229" r:id="rId233"/>
    <p:sldId id="1230" r:id="rId234"/>
    <p:sldId id="1231" r:id="rId235"/>
    <p:sldId id="1232" r:id="rId236"/>
    <p:sldId id="1233" r:id="rId237"/>
    <p:sldId id="1234" r:id="rId238"/>
    <p:sldId id="1222" r:id="rId239"/>
    <p:sldId id="1224" r:id="rId240"/>
    <p:sldId id="1235" r:id="rId241"/>
    <p:sldId id="1236" r:id="rId242"/>
    <p:sldId id="1237" r:id="rId243"/>
    <p:sldId id="1238" r:id="rId244"/>
    <p:sldId id="1239" r:id="rId245"/>
    <p:sldId id="1240" r:id="rId246"/>
    <p:sldId id="1267" r:id="rId247"/>
    <p:sldId id="1341" r:id="rId248"/>
    <p:sldId id="1242" r:id="rId249"/>
    <p:sldId id="1243" r:id="rId250"/>
    <p:sldId id="1244" r:id="rId251"/>
    <p:sldId id="1245" r:id="rId252"/>
    <p:sldId id="1268" r:id="rId253"/>
    <p:sldId id="1246" r:id="rId254"/>
    <p:sldId id="1247" r:id="rId255"/>
    <p:sldId id="1248" r:id="rId256"/>
    <p:sldId id="1249" r:id="rId257"/>
    <p:sldId id="1269" r:id="rId258"/>
    <p:sldId id="1270" r:id="rId259"/>
    <p:sldId id="1271" r:id="rId260"/>
    <p:sldId id="1276" r:id="rId261"/>
    <p:sldId id="1275" r:id="rId262"/>
    <p:sldId id="1277" r:id="rId263"/>
    <p:sldId id="1280" r:id="rId264"/>
    <p:sldId id="1281" r:id="rId265"/>
    <p:sldId id="1278" r:id="rId266"/>
    <p:sldId id="1279" r:id="rId267"/>
    <p:sldId id="1274" r:id="rId268"/>
    <p:sldId id="1272" r:id="rId269"/>
    <p:sldId id="1273" r:id="rId270"/>
    <p:sldId id="1282" r:id="rId271"/>
    <p:sldId id="1283" r:id="rId272"/>
    <p:sldId id="1284" r:id="rId273"/>
    <p:sldId id="1285" r:id="rId274"/>
    <p:sldId id="1286" r:id="rId275"/>
    <p:sldId id="1287" r:id="rId276"/>
    <p:sldId id="1342" r:id="rId277"/>
    <p:sldId id="1288" r:id="rId278"/>
    <p:sldId id="1289" r:id="rId279"/>
    <p:sldId id="1292" r:id="rId280"/>
    <p:sldId id="1293" r:id="rId281"/>
    <p:sldId id="1294" r:id="rId282"/>
    <p:sldId id="1295" r:id="rId283"/>
    <p:sldId id="1296" r:id="rId284"/>
    <p:sldId id="1297" r:id="rId285"/>
    <p:sldId id="1303" r:id="rId286"/>
    <p:sldId id="1298" r:id="rId287"/>
    <p:sldId id="1299" r:id="rId288"/>
    <p:sldId id="1304" r:id="rId289"/>
    <p:sldId id="1305" r:id="rId290"/>
    <p:sldId id="1306" r:id="rId291"/>
    <p:sldId id="1308" r:id="rId292"/>
    <p:sldId id="1309" r:id="rId293"/>
    <p:sldId id="1307" r:id="rId294"/>
    <p:sldId id="1302" r:id="rId295"/>
    <p:sldId id="1310" r:id="rId296"/>
    <p:sldId id="1311" r:id="rId297"/>
    <p:sldId id="1312" r:id="rId298"/>
    <p:sldId id="1313" r:id="rId299"/>
    <p:sldId id="1314" r:id="rId300"/>
    <p:sldId id="1315" r:id="rId301"/>
    <p:sldId id="1316" r:id="rId302"/>
    <p:sldId id="1317" r:id="rId303"/>
    <p:sldId id="1318" r:id="rId304"/>
    <p:sldId id="1320" r:id="rId305"/>
    <p:sldId id="1321" r:id="rId306"/>
    <p:sldId id="1322" r:id="rId307"/>
    <p:sldId id="1323" r:id="rId308"/>
    <p:sldId id="1343" r:id="rId309"/>
    <p:sldId id="1324" r:id="rId310"/>
    <p:sldId id="1319" r:id="rId311"/>
    <p:sldId id="1344" r:id="rId312"/>
    <p:sldId id="1325" r:id="rId313"/>
    <p:sldId id="1326" r:id="rId314"/>
    <p:sldId id="1345" r:id="rId315"/>
    <p:sldId id="1327" r:id="rId316"/>
    <p:sldId id="1328" r:id="rId317"/>
    <p:sldId id="1329" r:id="rId318"/>
    <p:sldId id="1330" r:id="rId319"/>
    <p:sldId id="1331" r:id="rId320"/>
    <p:sldId id="1346" r:id="rId321"/>
    <p:sldId id="1333" r:id="rId322"/>
    <p:sldId id="1347" r:id="rId323"/>
    <p:sldId id="1348" r:id="rId324"/>
    <p:sldId id="1349" r:id="rId325"/>
    <p:sldId id="1352" r:id="rId326"/>
    <p:sldId id="1332" r:id="rId327"/>
    <p:sldId id="1339" r:id="rId328"/>
    <p:sldId id="1336" r:id="rId329"/>
    <p:sldId id="1353" r:id="rId33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0D9"/>
    <a:srgbClr val="E8E8E8"/>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Στυλ με θέμα 2 - Έμφαση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Φωτεινό στυλ 3 - Έμφαση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269" autoAdjust="0"/>
    <p:restoredTop sz="93651" autoAdjust="0"/>
  </p:normalViewPr>
  <p:slideViewPr>
    <p:cSldViewPr showGuides="1">
      <p:cViewPr>
        <p:scale>
          <a:sx n="70" d="100"/>
          <a:sy n="70" d="100"/>
        </p:scale>
        <p:origin x="-666" y="-36"/>
      </p:cViewPr>
      <p:guideLst>
        <p:guide orient="horz" pos="1888"/>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tableStyles" Target="tableStyle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commentAuthors" Target="commentAuthor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0" dirty="0" smtClean="0"/>
            <a:t>Proteobacteria</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smtClean="0"/>
            <a:t> </a:t>
          </a:r>
          <a:r>
            <a:rPr lang="en-US" i="1" dirty="0" err="1" smtClean="0"/>
            <a:t>Enterobacteriaceae</a:t>
          </a:r>
          <a:endParaRPr lang="el-GR" i="1" dirty="0"/>
        </a:p>
      </dgm:t>
    </dgm:pt>
    <dgm:pt modelId="{2CA44098-02CB-445F-920A-878AB850729D}" type="parTrans" cxnId="{816F88B8-D95E-4CDF-8185-DC512B6A5CA5}">
      <dgm:prSet/>
      <dgm:spPr/>
      <dgm:t>
        <a:bodyPr/>
        <a:lstStyle/>
        <a:p>
          <a:endParaRPr lang="el-GR" dirty="0"/>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l-GR" dirty="0" smtClean="0"/>
            <a:t>Περισσότερα από 40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dirty="0"/>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1" dirty="0" smtClean="0"/>
            <a:t>Είδος  </a:t>
          </a:r>
        </a:p>
        <a:p>
          <a:r>
            <a:rPr lang="el-GR" i="0" dirty="0" smtClean="0"/>
            <a:t>Περισσότερα από 150 είδη και υποείδη</a:t>
          </a:r>
          <a:endParaRPr lang="el-GR" i="0" dirty="0"/>
        </a:p>
      </dgm:t>
    </dgm:pt>
    <dgm:pt modelId="{BCA819F6-462F-42AF-835C-F352D0D65A50}" type="parTrans" cxnId="{A609E915-DBC9-4C8A-94AE-9BEEC624A4EB}">
      <dgm:prSet/>
      <dgm:spPr/>
      <dgm:t>
        <a:bodyPr/>
        <a:lstStyle/>
        <a:p>
          <a:endParaRPr lang="el-GR" dirty="0"/>
        </a:p>
      </dgm:t>
    </dgm:pt>
    <dgm:pt modelId="{DEA4D1FA-961E-45B1-8A60-9C6A77976E67}" type="sibTrans" cxnId="{A609E915-DBC9-4C8A-94AE-9BEEC624A4EB}">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1"/>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1"/>
      <dgm:spPr/>
    </dgm:pt>
    <dgm:pt modelId="{FC520E6A-D957-415A-99F7-1447D85BF7AD}" type="pres">
      <dgm:prSet presAssocID="{829BBBDD-F090-4652-B517-CA5118C44DA8}" presName="text4" presStyleLbl="fgAcc4" presStyleIdx="0" presStyleCnt="1" custScaleX="119353" custLinFactNeighborX="0" custLinFactNeighborY="-9224">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Lst>
  <dgm:cxnLst>
    <dgm:cxn modelId="{D1F600B9-EC7B-47A6-A65F-365CE2A17D8F}" type="presOf" srcId="{709A5DBE-6E75-4EE1-A844-F96B9331C4AC}" destId="{AC8D19F7-8467-4D8B-8819-D55F8B198D80}"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937D51A8-4584-4C1D-B011-C7E7D8D5C5A9}" type="presOf" srcId="{2CA44098-02CB-445F-920A-878AB850729D}" destId="{D2240CBC-C452-4609-B00B-C4627D218B18}" srcOrd="0" destOrd="0" presId="urn:microsoft.com/office/officeart/2005/8/layout/hierarchy1"/>
    <dgm:cxn modelId="{7F4BFBDF-0F2A-4115-871F-B3E40371D2F3}" srcId="{77A3865F-BAA3-41C0-BF75-BF29603FC37A}" destId="{02ECBB05-B2B3-4259-813A-8CF512337D7A}" srcOrd="0" destOrd="0" parTransId="{709A5DBE-6E75-4EE1-A844-F96B9331C4AC}" sibTransId="{D2BE2AD3-6804-4CED-BA36-E9D6801F8199}"/>
    <dgm:cxn modelId="{64B4E5D8-F18B-4E23-82B8-2BE843B12686}" type="presOf" srcId="{02ECBB05-B2B3-4259-813A-8CF512337D7A}" destId="{7A11ECF1-AE09-47E7-A54C-31F59E2BB827}"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0A933150-CC16-46B0-BF56-C787FDE95C9B}" type="presOf" srcId="{BCA819F6-462F-42AF-835C-F352D0D65A50}" destId="{3514E98D-FE05-4D28-A221-44CF86A58C32}" srcOrd="0" destOrd="0" presId="urn:microsoft.com/office/officeart/2005/8/layout/hierarchy1"/>
    <dgm:cxn modelId="{DD8FC201-70B4-4BB8-94D4-3F6ED6DB89C5}" type="presOf" srcId="{829BBBDD-F090-4652-B517-CA5118C44DA8}" destId="{FC520E6A-D957-415A-99F7-1447D85BF7AD}" srcOrd="0" destOrd="0" presId="urn:microsoft.com/office/officeart/2005/8/layout/hierarchy1"/>
    <dgm:cxn modelId="{EF07CB96-8A23-4003-BE15-F8DD5C129217}" type="presOf" srcId="{77EE8E58-37A2-4D67-899E-B8F71D00518D}" destId="{D0D8396B-9A93-407E-BA7C-EE7558126A5E}" srcOrd="0" destOrd="0" presId="urn:microsoft.com/office/officeart/2005/8/layout/hierarchy1"/>
    <dgm:cxn modelId="{8724462A-CB85-4A47-AE04-A09855ADCDF8}" type="presOf" srcId="{0A89F0DE-AE32-4DBA-A766-3ED8EADD81D8}" destId="{2903AA32-FAD4-4815-A3AC-40D885D8AF3A}" srcOrd="0" destOrd="0" presId="urn:microsoft.com/office/officeart/2005/8/layout/hierarchy1"/>
    <dgm:cxn modelId="{5B824348-57E2-4295-9C10-3BF3B9CF2B9A}" type="presOf" srcId="{77A3865F-BAA3-41C0-BF75-BF29603FC37A}" destId="{DA9EE976-65FE-4191-8A4D-7001FB7AC7E3}"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37B20E7A-CEBD-4D11-8B21-0C4C29830514}" type="presParOf" srcId="{D0D8396B-9A93-407E-BA7C-EE7558126A5E}" destId="{0143E8CE-04FA-4E07-A38D-53743FA4E94E}" srcOrd="0" destOrd="0" presId="urn:microsoft.com/office/officeart/2005/8/layout/hierarchy1"/>
    <dgm:cxn modelId="{AA43AA38-E947-4015-BDFF-A84271C4229D}" type="presParOf" srcId="{0143E8CE-04FA-4E07-A38D-53743FA4E94E}" destId="{6AFD1C86-DA45-4EAA-8543-7C0E8BE59A7A}" srcOrd="0" destOrd="0" presId="urn:microsoft.com/office/officeart/2005/8/layout/hierarchy1"/>
    <dgm:cxn modelId="{F0CA3BE5-9B1B-4CD1-B027-3DC7D43E4532}" type="presParOf" srcId="{6AFD1C86-DA45-4EAA-8543-7C0E8BE59A7A}" destId="{36465E60-DB33-4A6F-96D3-4521E2B781E7}" srcOrd="0" destOrd="0" presId="urn:microsoft.com/office/officeart/2005/8/layout/hierarchy1"/>
    <dgm:cxn modelId="{34652F9A-BCC0-4D9B-81AF-73C575157C8D}" type="presParOf" srcId="{6AFD1C86-DA45-4EAA-8543-7C0E8BE59A7A}" destId="{2903AA32-FAD4-4815-A3AC-40D885D8AF3A}" srcOrd="1" destOrd="0" presId="urn:microsoft.com/office/officeart/2005/8/layout/hierarchy1"/>
    <dgm:cxn modelId="{A14E21BD-075A-4289-A90A-7C9532C0E9DA}" type="presParOf" srcId="{0143E8CE-04FA-4E07-A38D-53743FA4E94E}" destId="{3B961957-2BA2-4EF6-9960-B913B0886A6E}" srcOrd="1" destOrd="0" presId="urn:microsoft.com/office/officeart/2005/8/layout/hierarchy1"/>
    <dgm:cxn modelId="{87A5B11C-50E2-47BC-9219-2CCF3323F49D}" type="presParOf" srcId="{3B961957-2BA2-4EF6-9960-B913B0886A6E}" destId="{D2240CBC-C452-4609-B00B-C4627D218B18}" srcOrd="0" destOrd="0" presId="urn:microsoft.com/office/officeart/2005/8/layout/hierarchy1"/>
    <dgm:cxn modelId="{0906CE68-2AD1-4721-AD90-0BED7AA644A9}" type="presParOf" srcId="{3B961957-2BA2-4EF6-9960-B913B0886A6E}" destId="{219AB0E3-C462-4970-83C3-9BF0C3ED50FB}" srcOrd="1" destOrd="0" presId="urn:microsoft.com/office/officeart/2005/8/layout/hierarchy1"/>
    <dgm:cxn modelId="{B1ADE4D5-AF9C-4720-98A1-632469108376}" type="presParOf" srcId="{219AB0E3-C462-4970-83C3-9BF0C3ED50FB}" destId="{652AAC3C-3FBA-41E5-B884-8B03EBBDCBE2}" srcOrd="0" destOrd="0" presId="urn:microsoft.com/office/officeart/2005/8/layout/hierarchy1"/>
    <dgm:cxn modelId="{50B3B560-0ECE-42D2-A1EF-E039459B041C}" type="presParOf" srcId="{652AAC3C-3FBA-41E5-B884-8B03EBBDCBE2}" destId="{6CBD8F5E-CF00-4349-B0CD-4AC7D96DAC8E}" srcOrd="0" destOrd="0" presId="urn:microsoft.com/office/officeart/2005/8/layout/hierarchy1"/>
    <dgm:cxn modelId="{DDCDA26E-2C21-4B26-AFFF-08E914287CBF}" type="presParOf" srcId="{652AAC3C-3FBA-41E5-B884-8B03EBBDCBE2}" destId="{DA9EE976-65FE-4191-8A4D-7001FB7AC7E3}" srcOrd="1" destOrd="0" presId="urn:microsoft.com/office/officeart/2005/8/layout/hierarchy1"/>
    <dgm:cxn modelId="{F30D1CD9-60DC-4763-B10E-400DF55B2107}" type="presParOf" srcId="{219AB0E3-C462-4970-83C3-9BF0C3ED50FB}" destId="{10E4C659-78C9-4966-BA61-F637C56D9C46}" srcOrd="1" destOrd="0" presId="urn:microsoft.com/office/officeart/2005/8/layout/hierarchy1"/>
    <dgm:cxn modelId="{54B54826-42F5-499C-BB1B-D4EE9885FED2}" type="presParOf" srcId="{10E4C659-78C9-4966-BA61-F637C56D9C46}" destId="{AC8D19F7-8467-4D8B-8819-D55F8B198D80}" srcOrd="0" destOrd="0" presId="urn:microsoft.com/office/officeart/2005/8/layout/hierarchy1"/>
    <dgm:cxn modelId="{8E2FAC45-040D-404F-A797-5FB77BA4EA68}" type="presParOf" srcId="{10E4C659-78C9-4966-BA61-F637C56D9C46}" destId="{8ABF48B5-7091-485B-BD81-CA91DA53ACEC}" srcOrd="1" destOrd="0" presId="urn:microsoft.com/office/officeart/2005/8/layout/hierarchy1"/>
    <dgm:cxn modelId="{A4134877-E146-4253-A245-5498AC274CB9}" type="presParOf" srcId="{8ABF48B5-7091-485B-BD81-CA91DA53ACEC}" destId="{07CAAE75-0972-42B0-BFB1-49DBCB0AD1C7}" srcOrd="0" destOrd="0" presId="urn:microsoft.com/office/officeart/2005/8/layout/hierarchy1"/>
    <dgm:cxn modelId="{69946B75-9461-4B2E-BF53-D314520254BC}" type="presParOf" srcId="{07CAAE75-0972-42B0-BFB1-49DBCB0AD1C7}" destId="{14D19B4F-AB73-44FA-B7A3-BBF119AEBBF9}" srcOrd="0" destOrd="0" presId="urn:microsoft.com/office/officeart/2005/8/layout/hierarchy1"/>
    <dgm:cxn modelId="{9C174AED-89DA-4C1D-B52A-73DD15C43E48}" type="presParOf" srcId="{07CAAE75-0972-42B0-BFB1-49DBCB0AD1C7}" destId="{7A11ECF1-AE09-47E7-A54C-31F59E2BB827}" srcOrd="1" destOrd="0" presId="urn:microsoft.com/office/officeart/2005/8/layout/hierarchy1"/>
    <dgm:cxn modelId="{F2B53000-B47A-4271-A5E7-237C60515891}" type="presParOf" srcId="{8ABF48B5-7091-485B-BD81-CA91DA53ACEC}" destId="{B49AF80F-7073-4D02-A6D3-F46ABDA82296}" srcOrd="1" destOrd="0" presId="urn:microsoft.com/office/officeart/2005/8/layout/hierarchy1"/>
    <dgm:cxn modelId="{F5A9909A-A7E2-4CFA-BFFC-1D7C1EA7FBF3}" type="presParOf" srcId="{B49AF80F-7073-4D02-A6D3-F46ABDA82296}" destId="{3514E98D-FE05-4D28-A221-44CF86A58C32}" srcOrd="0" destOrd="0" presId="urn:microsoft.com/office/officeart/2005/8/layout/hierarchy1"/>
    <dgm:cxn modelId="{EFF8AA67-C33C-4142-A9C8-D80E169A2AB7}" type="presParOf" srcId="{B49AF80F-7073-4D02-A6D3-F46ABDA82296}" destId="{CB68E275-58A9-4236-9D84-351771E7A8BF}" srcOrd="1" destOrd="0" presId="urn:microsoft.com/office/officeart/2005/8/layout/hierarchy1"/>
    <dgm:cxn modelId="{FC7CA41A-31A7-44B2-B5D8-F6263D1D3615}" type="presParOf" srcId="{CB68E275-58A9-4236-9D84-351771E7A8BF}" destId="{26A037E6-CFB2-483D-8436-46B29F999D11}" srcOrd="0" destOrd="0" presId="urn:microsoft.com/office/officeart/2005/8/layout/hierarchy1"/>
    <dgm:cxn modelId="{8AD4374B-50B8-4449-A77C-466995003806}" type="presParOf" srcId="{26A037E6-CFB2-483D-8436-46B29F999D11}" destId="{7C031D69-4715-416E-AD59-05B563E3B14A}" srcOrd="0" destOrd="0" presId="urn:microsoft.com/office/officeart/2005/8/layout/hierarchy1"/>
    <dgm:cxn modelId="{F6D55BD9-6117-40D5-992F-327FD341C9CD}" type="presParOf" srcId="{26A037E6-CFB2-483D-8436-46B29F999D11}" destId="{FC520E6A-D957-415A-99F7-1447D85BF7AD}" srcOrd="1" destOrd="0" presId="urn:microsoft.com/office/officeart/2005/8/layout/hierarchy1"/>
    <dgm:cxn modelId="{78EBBB88-0B0D-41A9-9CB6-5D42F9075F53}" type="presParOf" srcId="{CB68E275-58A9-4236-9D84-351771E7A8BF}" destId="{E9DD4095-ECDF-48D4-8BE5-1202631EB16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0" dirty="0" smtClean="0"/>
            <a:t>Proteobacteria</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smtClean="0"/>
            <a:t> </a:t>
          </a:r>
          <a:r>
            <a:rPr lang="en-US" i="1" dirty="0" err="1" smtClean="0"/>
            <a:t>Neisseriea</a:t>
          </a:r>
          <a:endParaRPr lang="el-GR" i="1" dirty="0"/>
        </a:p>
      </dgm:t>
    </dgm:pt>
    <dgm:pt modelId="{2CA44098-02CB-445F-920A-878AB850729D}" type="parTrans" cxnId="{816F88B8-D95E-4CDF-8185-DC512B6A5CA5}">
      <dgm:prSet/>
      <dgm:spPr/>
      <dgm:t>
        <a:bodyPr/>
        <a:lstStyle/>
        <a:p>
          <a:endParaRPr lang="el-GR" dirty="0"/>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n-US" dirty="0" smtClean="0"/>
            <a:t>Neisseria</a:t>
          </a:r>
          <a:r>
            <a:rPr lang="el-GR" dirty="0" smtClean="0"/>
            <a:t>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dirty="0"/>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1" dirty="0" smtClean="0"/>
            <a:t>Είδος  </a:t>
          </a:r>
        </a:p>
        <a:p>
          <a:r>
            <a:rPr lang="en-US" i="1" dirty="0" smtClean="0"/>
            <a:t>N. meningitides</a:t>
          </a:r>
          <a:endParaRPr lang="el-GR" i="1" dirty="0"/>
        </a:p>
      </dgm:t>
    </dgm:pt>
    <dgm:pt modelId="{BCA819F6-462F-42AF-835C-F352D0D65A50}" type="parTrans" cxnId="{A609E915-DBC9-4C8A-94AE-9BEEC624A4EB}">
      <dgm:prSet/>
      <dgm:spPr/>
      <dgm:t>
        <a:bodyPr/>
        <a:lstStyle/>
        <a:p>
          <a:endParaRPr lang="el-GR" dirty="0"/>
        </a:p>
      </dgm:t>
    </dgm:pt>
    <dgm:pt modelId="{DEA4D1FA-961E-45B1-8A60-9C6A77976E67}" type="sibTrans" cxnId="{A609E915-DBC9-4C8A-94AE-9BEEC624A4EB}">
      <dgm:prSet/>
      <dgm:spPr/>
      <dgm:t>
        <a:bodyPr/>
        <a:lstStyle/>
        <a:p>
          <a:endParaRPr lang="el-GR"/>
        </a:p>
      </dgm:t>
    </dgm:pt>
    <dgm:pt modelId="{0BAD729A-0296-40E8-9C29-10AB7F556371}">
      <dgm:prSet/>
      <dgm:spPr/>
      <dgm:t>
        <a:bodyPr/>
        <a:lstStyle/>
        <a:p>
          <a:r>
            <a:rPr lang="el-GR" i="1" dirty="0" smtClean="0"/>
            <a:t>Είδος</a:t>
          </a:r>
        </a:p>
        <a:p>
          <a:r>
            <a:rPr lang="en-US" i="1" dirty="0" smtClean="0"/>
            <a:t> N. gonorrhoeae</a:t>
          </a:r>
          <a:endParaRPr lang="el-GR" i="1" dirty="0"/>
        </a:p>
      </dgm:t>
    </dgm:pt>
    <dgm:pt modelId="{CBF752BF-9382-41A6-8A29-8441AA3E3384}" type="parTrans" cxnId="{FD191EA4-DCB7-4CC5-820D-72DE26FF390E}">
      <dgm:prSet/>
      <dgm:spPr/>
      <dgm:t>
        <a:bodyPr/>
        <a:lstStyle/>
        <a:p>
          <a:endParaRPr lang="el-GR" dirty="0"/>
        </a:p>
      </dgm:t>
    </dgm:pt>
    <dgm:pt modelId="{1D808DF3-773D-4A83-9528-A17950DB8095}" type="sibTrans" cxnId="{FD191EA4-DCB7-4CC5-820D-72DE26FF390E}">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2"/>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2"/>
      <dgm:spPr/>
    </dgm:pt>
    <dgm:pt modelId="{FC520E6A-D957-415A-99F7-1447D85BF7AD}" type="pres">
      <dgm:prSet presAssocID="{829BBBDD-F090-4652-B517-CA5118C44DA8}" presName="text4" presStyleLbl="fgAcc4" presStyleIdx="0" presStyleCnt="2" custScaleX="119353" custLinFactNeighborX="-9931" custLinFactNeighborY="-9224">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 modelId="{DE5D452F-FB1A-498B-BB7B-04F05F527A6A}" type="pres">
      <dgm:prSet presAssocID="{CBF752BF-9382-41A6-8A29-8441AA3E3384}" presName="Name23" presStyleLbl="parChTrans1D4" presStyleIdx="1" presStyleCnt="2"/>
      <dgm:spPr/>
      <dgm:t>
        <a:bodyPr/>
        <a:lstStyle/>
        <a:p>
          <a:endParaRPr lang="el-GR"/>
        </a:p>
      </dgm:t>
    </dgm:pt>
    <dgm:pt modelId="{1C813C39-C4D1-4D08-A2E3-AAC4B3C9552F}" type="pres">
      <dgm:prSet presAssocID="{0BAD729A-0296-40E8-9C29-10AB7F556371}" presName="hierRoot4" presStyleCnt="0"/>
      <dgm:spPr/>
    </dgm:pt>
    <dgm:pt modelId="{4ADE34C6-CBCC-4115-8B96-047D9C6BA973}" type="pres">
      <dgm:prSet presAssocID="{0BAD729A-0296-40E8-9C29-10AB7F556371}" presName="composite4" presStyleCnt="0"/>
      <dgm:spPr/>
    </dgm:pt>
    <dgm:pt modelId="{DBC1676D-7549-4661-946A-E0E28D7315AA}" type="pres">
      <dgm:prSet presAssocID="{0BAD729A-0296-40E8-9C29-10AB7F556371}" presName="background4" presStyleLbl="node4" presStyleIdx="1" presStyleCnt="2"/>
      <dgm:spPr/>
    </dgm:pt>
    <dgm:pt modelId="{C72BD1E8-9779-410F-AFB7-63DB9DC72608}" type="pres">
      <dgm:prSet presAssocID="{0BAD729A-0296-40E8-9C29-10AB7F556371}" presName="text4" presStyleLbl="fgAcc4" presStyleIdx="1" presStyleCnt="2" custLinFactNeighborY="-9224">
        <dgm:presLayoutVars>
          <dgm:chPref val="3"/>
        </dgm:presLayoutVars>
      </dgm:prSet>
      <dgm:spPr/>
      <dgm:t>
        <a:bodyPr/>
        <a:lstStyle/>
        <a:p>
          <a:endParaRPr lang="el-GR"/>
        </a:p>
      </dgm:t>
    </dgm:pt>
    <dgm:pt modelId="{A0925FB9-C9EE-43C8-892B-822EF0319BD5}" type="pres">
      <dgm:prSet presAssocID="{0BAD729A-0296-40E8-9C29-10AB7F556371}" presName="hierChild5" presStyleCnt="0"/>
      <dgm:spPr/>
    </dgm:pt>
  </dgm:ptLst>
  <dgm:cxnLst>
    <dgm:cxn modelId="{00988CB6-403E-4EA9-81D6-3E252742A7B4}" type="presOf" srcId="{709A5DBE-6E75-4EE1-A844-F96B9331C4AC}" destId="{AC8D19F7-8467-4D8B-8819-D55F8B198D80}" srcOrd="0" destOrd="0" presId="urn:microsoft.com/office/officeart/2005/8/layout/hierarchy1"/>
    <dgm:cxn modelId="{7A87508B-F534-45C3-9CA5-F5ACD33CE178}" type="presOf" srcId="{77EE8E58-37A2-4D67-899E-B8F71D00518D}" destId="{D0D8396B-9A93-407E-BA7C-EE7558126A5E}" srcOrd="0" destOrd="0" presId="urn:microsoft.com/office/officeart/2005/8/layout/hierarchy1"/>
    <dgm:cxn modelId="{7148C810-E4F9-4E79-A5E8-34E717D65601}" type="presOf" srcId="{2CA44098-02CB-445F-920A-878AB850729D}" destId="{D2240CBC-C452-4609-B00B-C4627D218B18}"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816F88B8-D95E-4CDF-8185-DC512B6A5CA5}" srcId="{0A89F0DE-AE32-4DBA-A766-3ED8EADD81D8}" destId="{77A3865F-BAA3-41C0-BF75-BF29603FC37A}" srcOrd="0" destOrd="0" parTransId="{2CA44098-02CB-445F-920A-878AB850729D}" sibTransId="{F0888344-A7F8-424A-953A-32D356E20AD6}"/>
    <dgm:cxn modelId="{D548FA7A-2055-4D4F-B517-55DB4AAEDE94}" type="presOf" srcId="{02ECBB05-B2B3-4259-813A-8CF512337D7A}" destId="{7A11ECF1-AE09-47E7-A54C-31F59E2BB827}" srcOrd="0" destOrd="0" presId="urn:microsoft.com/office/officeart/2005/8/layout/hierarchy1"/>
    <dgm:cxn modelId="{FD191EA4-DCB7-4CC5-820D-72DE26FF390E}" srcId="{02ECBB05-B2B3-4259-813A-8CF512337D7A}" destId="{0BAD729A-0296-40E8-9C29-10AB7F556371}" srcOrd="1" destOrd="0" parTransId="{CBF752BF-9382-41A6-8A29-8441AA3E3384}" sibTransId="{1D808DF3-773D-4A83-9528-A17950DB8095}"/>
    <dgm:cxn modelId="{F2818B16-A7CE-4304-9C02-52C499896E12}" type="presOf" srcId="{829BBBDD-F090-4652-B517-CA5118C44DA8}" destId="{FC520E6A-D957-415A-99F7-1447D85BF7AD}" srcOrd="0" destOrd="0" presId="urn:microsoft.com/office/officeart/2005/8/layout/hierarchy1"/>
    <dgm:cxn modelId="{7F4BFBDF-0F2A-4115-871F-B3E40371D2F3}" srcId="{77A3865F-BAA3-41C0-BF75-BF29603FC37A}" destId="{02ECBB05-B2B3-4259-813A-8CF512337D7A}" srcOrd="0" destOrd="0" parTransId="{709A5DBE-6E75-4EE1-A844-F96B9331C4AC}" sibTransId="{D2BE2AD3-6804-4CED-BA36-E9D6801F8199}"/>
    <dgm:cxn modelId="{935B3310-AD49-432B-84AF-AEA6873925B1}" type="presOf" srcId="{BCA819F6-462F-42AF-835C-F352D0D65A50}" destId="{3514E98D-FE05-4D28-A221-44CF86A58C32}" srcOrd="0" destOrd="0" presId="urn:microsoft.com/office/officeart/2005/8/layout/hierarchy1"/>
    <dgm:cxn modelId="{87929BFE-C702-40B1-813B-102A3FEA9F54}" type="presOf" srcId="{CBF752BF-9382-41A6-8A29-8441AA3E3384}" destId="{DE5D452F-FB1A-498B-BB7B-04F05F527A6A}"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49B41E7B-3A9A-4CA7-8E7C-41D3337D6C64}" type="presOf" srcId="{77A3865F-BAA3-41C0-BF75-BF29603FC37A}" destId="{DA9EE976-65FE-4191-8A4D-7001FB7AC7E3}" srcOrd="0" destOrd="0" presId="urn:microsoft.com/office/officeart/2005/8/layout/hierarchy1"/>
    <dgm:cxn modelId="{3A373B61-608C-41E6-93C7-020E237AE4BC}" type="presOf" srcId="{0BAD729A-0296-40E8-9C29-10AB7F556371}" destId="{C72BD1E8-9779-410F-AFB7-63DB9DC72608}" srcOrd="0" destOrd="0" presId="urn:microsoft.com/office/officeart/2005/8/layout/hierarchy1"/>
    <dgm:cxn modelId="{CF138160-49D7-4017-9E69-E58BC9A9141F}" type="presOf" srcId="{0A89F0DE-AE32-4DBA-A766-3ED8EADD81D8}" destId="{2903AA32-FAD4-4815-A3AC-40D885D8AF3A}" srcOrd="0" destOrd="0" presId="urn:microsoft.com/office/officeart/2005/8/layout/hierarchy1"/>
    <dgm:cxn modelId="{A8836B05-C92C-4638-A6BA-7D9D1755F773}" type="presParOf" srcId="{D0D8396B-9A93-407E-BA7C-EE7558126A5E}" destId="{0143E8CE-04FA-4E07-A38D-53743FA4E94E}" srcOrd="0" destOrd="0" presId="urn:microsoft.com/office/officeart/2005/8/layout/hierarchy1"/>
    <dgm:cxn modelId="{DEFDEF7C-F651-418E-B4C4-E473DDA3E9BC}" type="presParOf" srcId="{0143E8CE-04FA-4E07-A38D-53743FA4E94E}" destId="{6AFD1C86-DA45-4EAA-8543-7C0E8BE59A7A}" srcOrd="0" destOrd="0" presId="urn:microsoft.com/office/officeart/2005/8/layout/hierarchy1"/>
    <dgm:cxn modelId="{FD95A662-E63C-471B-AA67-81720D4D016E}" type="presParOf" srcId="{6AFD1C86-DA45-4EAA-8543-7C0E8BE59A7A}" destId="{36465E60-DB33-4A6F-96D3-4521E2B781E7}" srcOrd="0" destOrd="0" presId="urn:microsoft.com/office/officeart/2005/8/layout/hierarchy1"/>
    <dgm:cxn modelId="{E2437AA2-7E43-448B-91CF-71A5D6CEC124}" type="presParOf" srcId="{6AFD1C86-DA45-4EAA-8543-7C0E8BE59A7A}" destId="{2903AA32-FAD4-4815-A3AC-40D885D8AF3A}" srcOrd="1" destOrd="0" presId="urn:microsoft.com/office/officeart/2005/8/layout/hierarchy1"/>
    <dgm:cxn modelId="{989BC752-D8F7-4177-A19A-9E8EBCCE110A}" type="presParOf" srcId="{0143E8CE-04FA-4E07-A38D-53743FA4E94E}" destId="{3B961957-2BA2-4EF6-9960-B913B0886A6E}" srcOrd="1" destOrd="0" presId="urn:microsoft.com/office/officeart/2005/8/layout/hierarchy1"/>
    <dgm:cxn modelId="{0D8A3A50-351A-44FA-B82A-52F93615AECF}" type="presParOf" srcId="{3B961957-2BA2-4EF6-9960-B913B0886A6E}" destId="{D2240CBC-C452-4609-B00B-C4627D218B18}" srcOrd="0" destOrd="0" presId="urn:microsoft.com/office/officeart/2005/8/layout/hierarchy1"/>
    <dgm:cxn modelId="{8478343B-D8C9-4106-91FE-F3114CB4E642}" type="presParOf" srcId="{3B961957-2BA2-4EF6-9960-B913B0886A6E}" destId="{219AB0E3-C462-4970-83C3-9BF0C3ED50FB}" srcOrd="1" destOrd="0" presId="urn:microsoft.com/office/officeart/2005/8/layout/hierarchy1"/>
    <dgm:cxn modelId="{3EE7152D-88E6-44BB-A866-C13C57248B57}" type="presParOf" srcId="{219AB0E3-C462-4970-83C3-9BF0C3ED50FB}" destId="{652AAC3C-3FBA-41E5-B884-8B03EBBDCBE2}" srcOrd="0" destOrd="0" presId="urn:microsoft.com/office/officeart/2005/8/layout/hierarchy1"/>
    <dgm:cxn modelId="{ABBDD990-673D-4951-948F-24C83E56E27F}" type="presParOf" srcId="{652AAC3C-3FBA-41E5-B884-8B03EBBDCBE2}" destId="{6CBD8F5E-CF00-4349-B0CD-4AC7D96DAC8E}" srcOrd="0" destOrd="0" presId="urn:microsoft.com/office/officeart/2005/8/layout/hierarchy1"/>
    <dgm:cxn modelId="{6394D989-E144-464F-91C0-0D7829D4B91F}" type="presParOf" srcId="{652AAC3C-3FBA-41E5-B884-8B03EBBDCBE2}" destId="{DA9EE976-65FE-4191-8A4D-7001FB7AC7E3}" srcOrd="1" destOrd="0" presId="urn:microsoft.com/office/officeart/2005/8/layout/hierarchy1"/>
    <dgm:cxn modelId="{24D4BFD3-A07E-4876-81F8-9F76C39E8B9B}" type="presParOf" srcId="{219AB0E3-C462-4970-83C3-9BF0C3ED50FB}" destId="{10E4C659-78C9-4966-BA61-F637C56D9C46}" srcOrd="1" destOrd="0" presId="urn:microsoft.com/office/officeart/2005/8/layout/hierarchy1"/>
    <dgm:cxn modelId="{F9E00B5D-37E9-4CEA-B9CC-5EF5A6DBAD85}" type="presParOf" srcId="{10E4C659-78C9-4966-BA61-F637C56D9C46}" destId="{AC8D19F7-8467-4D8B-8819-D55F8B198D80}" srcOrd="0" destOrd="0" presId="urn:microsoft.com/office/officeart/2005/8/layout/hierarchy1"/>
    <dgm:cxn modelId="{F0E76531-CD9D-4458-81F6-6157854496C3}" type="presParOf" srcId="{10E4C659-78C9-4966-BA61-F637C56D9C46}" destId="{8ABF48B5-7091-485B-BD81-CA91DA53ACEC}" srcOrd="1" destOrd="0" presId="urn:microsoft.com/office/officeart/2005/8/layout/hierarchy1"/>
    <dgm:cxn modelId="{72120824-F320-48F2-B986-41363E32B365}" type="presParOf" srcId="{8ABF48B5-7091-485B-BD81-CA91DA53ACEC}" destId="{07CAAE75-0972-42B0-BFB1-49DBCB0AD1C7}" srcOrd="0" destOrd="0" presId="urn:microsoft.com/office/officeart/2005/8/layout/hierarchy1"/>
    <dgm:cxn modelId="{5E94EA47-26B0-4F3F-BC45-B4E6A9C3A891}" type="presParOf" srcId="{07CAAE75-0972-42B0-BFB1-49DBCB0AD1C7}" destId="{14D19B4F-AB73-44FA-B7A3-BBF119AEBBF9}" srcOrd="0" destOrd="0" presId="urn:microsoft.com/office/officeart/2005/8/layout/hierarchy1"/>
    <dgm:cxn modelId="{024DDD9C-3D30-438B-8AF6-287C93192527}" type="presParOf" srcId="{07CAAE75-0972-42B0-BFB1-49DBCB0AD1C7}" destId="{7A11ECF1-AE09-47E7-A54C-31F59E2BB827}" srcOrd="1" destOrd="0" presId="urn:microsoft.com/office/officeart/2005/8/layout/hierarchy1"/>
    <dgm:cxn modelId="{E05873E1-A138-4335-87B6-BAE963934C1B}" type="presParOf" srcId="{8ABF48B5-7091-485B-BD81-CA91DA53ACEC}" destId="{B49AF80F-7073-4D02-A6D3-F46ABDA82296}" srcOrd="1" destOrd="0" presId="urn:microsoft.com/office/officeart/2005/8/layout/hierarchy1"/>
    <dgm:cxn modelId="{7CBA67BC-2A55-4A59-8095-2B5F235CCEF8}" type="presParOf" srcId="{B49AF80F-7073-4D02-A6D3-F46ABDA82296}" destId="{3514E98D-FE05-4D28-A221-44CF86A58C32}" srcOrd="0" destOrd="0" presId="urn:microsoft.com/office/officeart/2005/8/layout/hierarchy1"/>
    <dgm:cxn modelId="{1E7A0FAD-AE75-43FB-A56B-1FE62B181ECB}" type="presParOf" srcId="{B49AF80F-7073-4D02-A6D3-F46ABDA82296}" destId="{CB68E275-58A9-4236-9D84-351771E7A8BF}" srcOrd="1" destOrd="0" presId="urn:microsoft.com/office/officeart/2005/8/layout/hierarchy1"/>
    <dgm:cxn modelId="{61F522CC-859C-44D4-A87E-5F8D7FFB2800}" type="presParOf" srcId="{CB68E275-58A9-4236-9D84-351771E7A8BF}" destId="{26A037E6-CFB2-483D-8436-46B29F999D11}" srcOrd="0" destOrd="0" presId="urn:microsoft.com/office/officeart/2005/8/layout/hierarchy1"/>
    <dgm:cxn modelId="{E1F5A892-C6F5-4935-84D2-336889184274}" type="presParOf" srcId="{26A037E6-CFB2-483D-8436-46B29F999D11}" destId="{7C031D69-4715-416E-AD59-05B563E3B14A}" srcOrd="0" destOrd="0" presId="urn:microsoft.com/office/officeart/2005/8/layout/hierarchy1"/>
    <dgm:cxn modelId="{8EA4686A-4B3E-4842-A969-2B707346167D}" type="presParOf" srcId="{26A037E6-CFB2-483D-8436-46B29F999D11}" destId="{FC520E6A-D957-415A-99F7-1447D85BF7AD}" srcOrd="1" destOrd="0" presId="urn:microsoft.com/office/officeart/2005/8/layout/hierarchy1"/>
    <dgm:cxn modelId="{6C5B97FA-A24D-4D5C-8C53-668128B37450}" type="presParOf" srcId="{CB68E275-58A9-4236-9D84-351771E7A8BF}" destId="{E9DD4095-ECDF-48D4-8BE5-1202631EB162}" srcOrd="1" destOrd="0" presId="urn:microsoft.com/office/officeart/2005/8/layout/hierarchy1"/>
    <dgm:cxn modelId="{2007A647-C264-4C89-830A-CB04D804F499}" type="presParOf" srcId="{B49AF80F-7073-4D02-A6D3-F46ABDA82296}" destId="{DE5D452F-FB1A-498B-BB7B-04F05F527A6A}" srcOrd="2" destOrd="0" presId="urn:microsoft.com/office/officeart/2005/8/layout/hierarchy1"/>
    <dgm:cxn modelId="{97FDEB88-6A91-42F9-A390-EC5043A97706}" type="presParOf" srcId="{B49AF80F-7073-4D02-A6D3-F46ABDA82296}" destId="{1C813C39-C4D1-4D08-A2E3-AAC4B3C9552F}" srcOrd="3" destOrd="0" presId="urn:microsoft.com/office/officeart/2005/8/layout/hierarchy1"/>
    <dgm:cxn modelId="{7E5DF050-41E8-4360-94D6-4E73D6D0F3AA}" type="presParOf" srcId="{1C813C39-C4D1-4D08-A2E3-AAC4B3C9552F}" destId="{4ADE34C6-CBCC-4115-8B96-047D9C6BA973}" srcOrd="0" destOrd="0" presId="urn:microsoft.com/office/officeart/2005/8/layout/hierarchy1"/>
    <dgm:cxn modelId="{3816BA8A-2E10-441D-AF3D-9F8A2B1BC033}" type="presParOf" srcId="{4ADE34C6-CBCC-4115-8B96-047D9C6BA973}" destId="{DBC1676D-7549-4661-946A-E0E28D7315AA}" srcOrd="0" destOrd="0" presId="urn:microsoft.com/office/officeart/2005/8/layout/hierarchy1"/>
    <dgm:cxn modelId="{AC47E7A4-B5FA-4F97-9599-897B8E86D196}" type="presParOf" srcId="{4ADE34C6-CBCC-4115-8B96-047D9C6BA973}" destId="{C72BD1E8-9779-410F-AFB7-63DB9DC72608}" srcOrd="1" destOrd="0" presId="urn:microsoft.com/office/officeart/2005/8/layout/hierarchy1"/>
    <dgm:cxn modelId="{8F2823AE-95BF-4978-9FFB-653582FD9594}" type="presParOf" srcId="{1C813C39-C4D1-4D08-A2E3-AAC4B3C9552F}" destId="{A0925FB9-C9EE-43C8-892B-822EF0319BD5}"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0" dirty="0" smtClean="0"/>
            <a:t>Proteobacteria</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smtClean="0"/>
            <a:t> </a:t>
          </a:r>
          <a:r>
            <a:rPr lang="en-US" i="1" dirty="0" err="1" smtClean="0"/>
            <a:t>Psedomonadaceae</a:t>
          </a:r>
          <a:endParaRPr lang="el-GR" i="1" dirty="0"/>
        </a:p>
      </dgm:t>
    </dgm:pt>
    <dgm:pt modelId="{2CA44098-02CB-445F-920A-878AB850729D}" type="parTrans" cxnId="{816F88B8-D95E-4CDF-8185-DC512B6A5CA5}">
      <dgm:prSet/>
      <dgm:spPr/>
      <dgm:t>
        <a:bodyPr/>
        <a:lstStyle/>
        <a:p>
          <a:endParaRPr lang="el-GR"/>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l-GR" dirty="0" smtClean="0"/>
            <a:t> </a:t>
          </a:r>
          <a:r>
            <a:rPr lang="en-US" i="1" dirty="0" smtClean="0"/>
            <a:t>Pseudomonas</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0" dirty="0" smtClean="0"/>
            <a:t>Είδος  </a:t>
          </a:r>
        </a:p>
        <a:p>
          <a:r>
            <a:rPr lang="en-US" i="1" dirty="0" smtClean="0"/>
            <a:t>P. aeruginosa</a:t>
          </a:r>
          <a:endParaRPr lang="el-GR" i="1" dirty="0"/>
        </a:p>
      </dgm:t>
    </dgm:pt>
    <dgm:pt modelId="{BCA819F6-462F-42AF-835C-F352D0D65A50}" type="parTrans" cxnId="{A609E915-DBC9-4C8A-94AE-9BEEC624A4EB}">
      <dgm:prSet/>
      <dgm:spPr/>
      <dgm:t>
        <a:bodyPr/>
        <a:lstStyle/>
        <a:p>
          <a:endParaRPr lang="el-GR"/>
        </a:p>
      </dgm:t>
    </dgm:pt>
    <dgm:pt modelId="{DEA4D1FA-961E-45B1-8A60-9C6A77976E67}" type="sibTrans" cxnId="{A609E915-DBC9-4C8A-94AE-9BEEC624A4EB}">
      <dgm:prSet/>
      <dgm:spPr/>
      <dgm:t>
        <a:bodyPr/>
        <a:lstStyle/>
        <a:p>
          <a:endParaRPr lang="el-GR"/>
        </a:p>
      </dgm:t>
    </dgm:pt>
    <dgm:pt modelId="{0E414AFA-72F4-4D8A-B8C1-31D8E8FFD9DF}">
      <dgm:prSet/>
      <dgm:spPr/>
      <dgm:t>
        <a:bodyPr/>
        <a:lstStyle/>
        <a:p>
          <a:r>
            <a:rPr lang="el-GR" dirty="0" smtClean="0"/>
            <a:t>Γένος</a:t>
          </a:r>
        </a:p>
        <a:p>
          <a:r>
            <a:rPr lang="en-US" i="1" dirty="0" smtClean="0"/>
            <a:t>Burkholderia</a:t>
          </a:r>
          <a:endParaRPr lang="el-GR" i="1" dirty="0"/>
        </a:p>
      </dgm:t>
    </dgm:pt>
    <dgm:pt modelId="{25635F05-6998-46BE-8842-BD796188BC92}" type="parTrans" cxnId="{31B0EFAF-AEB5-4D46-A943-7D70A0ABE910}">
      <dgm:prSet/>
      <dgm:spPr/>
      <dgm:t>
        <a:bodyPr/>
        <a:lstStyle/>
        <a:p>
          <a:endParaRPr lang="el-GR"/>
        </a:p>
      </dgm:t>
    </dgm:pt>
    <dgm:pt modelId="{36ECA055-16DB-4AD6-B5C0-008EF541408A}" type="sibTrans" cxnId="{31B0EFAF-AEB5-4D46-A943-7D70A0ABE910}">
      <dgm:prSet/>
      <dgm:spPr/>
      <dgm:t>
        <a:bodyPr/>
        <a:lstStyle/>
        <a:p>
          <a:endParaRPr lang="el-GR"/>
        </a:p>
      </dgm:t>
    </dgm:pt>
    <dgm:pt modelId="{F3718A6C-37E2-474A-918E-F326BF706262}">
      <dgm:prSet/>
      <dgm:spPr/>
      <dgm:t>
        <a:bodyPr/>
        <a:lstStyle/>
        <a:p>
          <a:r>
            <a:rPr lang="el-GR" i="0" dirty="0" smtClean="0"/>
            <a:t>Είδος</a:t>
          </a:r>
        </a:p>
        <a:p>
          <a:r>
            <a:rPr lang="en-US" i="1" dirty="0" smtClean="0"/>
            <a:t>B. </a:t>
          </a:r>
          <a:r>
            <a:rPr lang="en-US" i="1" dirty="0" err="1" smtClean="0"/>
            <a:t>mallei</a:t>
          </a:r>
          <a:endParaRPr lang="el-GR" i="1" dirty="0"/>
        </a:p>
      </dgm:t>
    </dgm:pt>
    <dgm:pt modelId="{DADC08E7-B14E-4738-8615-B4DEBCAB5161}" type="parTrans" cxnId="{38349D04-06C7-4FB0-8A89-3A85CE328ECD}">
      <dgm:prSet/>
      <dgm:spPr/>
      <dgm:t>
        <a:bodyPr/>
        <a:lstStyle/>
        <a:p>
          <a:endParaRPr lang="el-GR"/>
        </a:p>
      </dgm:t>
    </dgm:pt>
    <dgm:pt modelId="{C53A18CD-F59B-4A70-AE06-1421E888E7A2}" type="sibTrans" cxnId="{38349D04-06C7-4FB0-8A89-3A85CE328ECD}">
      <dgm:prSet/>
      <dgm:spPr/>
      <dgm:t>
        <a:bodyPr/>
        <a:lstStyle/>
        <a:p>
          <a:endParaRPr lang="el-GR"/>
        </a:p>
      </dgm:t>
    </dgm:pt>
    <dgm:pt modelId="{F41D2652-153A-4553-8EA2-9CCAC5992784}">
      <dgm:prSet/>
      <dgm:spPr/>
      <dgm:t>
        <a:bodyPr/>
        <a:lstStyle/>
        <a:p>
          <a:r>
            <a:rPr lang="el-GR" i="0" dirty="0" smtClean="0"/>
            <a:t>Είδος</a:t>
          </a:r>
        </a:p>
        <a:p>
          <a:r>
            <a:rPr lang="en-US" i="1" dirty="0" smtClean="0"/>
            <a:t>B. </a:t>
          </a:r>
          <a:r>
            <a:rPr lang="en-US" i="1" dirty="0" err="1" smtClean="0"/>
            <a:t>pseudomallei</a:t>
          </a:r>
          <a:endParaRPr lang="el-GR" i="1" dirty="0"/>
        </a:p>
      </dgm:t>
    </dgm:pt>
    <dgm:pt modelId="{72EB1175-6050-41DE-8A17-EC9476266762}" type="parTrans" cxnId="{DCB926E0-861E-491A-B66B-5560939E6CBC}">
      <dgm:prSet/>
      <dgm:spPr/>
      <dgm:t>
        <a:bodyPr/>
        <a:lstStyle/>
        <a:p>
          <a:endParaRPr lang="el-GR"/>
        </a:p>
      </dgm:t>
    </dgm:pt>
    <dgm:pt modelId="{B08C088A-AB46-4256-B2B3-09F311C9A8DE}" type="sibTrans" cxnId="{DCB926E0-861E-491A-B66B-5560939E6CBC}">
      <dgm:prSet/>
      <dgm:spPr/>
      <dgm:t>
        <a:bodyPr/>
        <a:lstStyle/>
        <a:p>
          <a:endParaRPr lang="el-GR"/>
        </a:p>
      </dgm:t>
    </dgm:pt>
    <dgm:pt modelId="{765B4987-26A0-4D52-8FCB-F33966C2A181}">
      <dgm:prSet/>
      <dgm:spPr/>
      <dgm:t>
        <a:bodyPr/>
        <a:lstStyle/>
        <a:p>
          <a:r>
            <a:rPr lang="el-GR" i="0" dirty="0" smtClean="0"/>
            <a:t>Είδος</a:t>
          </a:r>
        </a:p>
        <a:p>
          <a:r>
            <a:rPr lang="en-US" i="1" dirty="0" smtClean="0"/>
            <a:t>B. </a:t>
          </a:r>
          <a:r>
            <a:rPr lang="en-US" i="1" dirty="0" err="1" smtClean="0"/>
            <a:t>cepacia</a:t>
          </a:r>
          <a:endParaRPr lang="el-GR" i="1" dirty="0"/>
        </a:p>
      </dgm:t>
    </dgm:pt>
    <dgm:pt modelId="{5A8540C1-0652-4B77-BDE6-CEE619704D0B}" type="parTrans" cxnId="{3DA4BD67-0109-4C96-9F59-EC0B9D4AB7ED}">
      <dgm:prSet/>
      <dgm:spPr/>
      <dgm:t>
        <a:bodyPr/>
        <a:lstStyle/>
        <a:p>
          <a:endParaRPr lang="el-GR"/>
        </a:p>
      </dgm:t>
    </dgm:pt>
    <dgm:pt modelId="{5455C3E0-BC08-4FFA-B3CC-0F297673A70A}" type="sibTrans" cxnId="{3DA4BD67-0109-4C96-9F59-EC0B9D4AB7ED}">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2"/>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2"/>
      <dgm:spPr/>
    </dgm:pt>
    <dgm:pt modelId="{7A11ECF1-AE09-47E7-A54C-31F59E2BB827}" type="pres">
      <dgm:prSet presAssocID="{02ECBB05-B2B3-4259-813A-8CF512337D7A}" presName="text3" presStyleLbl="fgAcc3" presStyleIdx="0" presStyleCnt="2">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4"/>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4"/>
      <dgm:spPr/>
    </dgm:pt>
    <dgm:pt modelId="{FC520E6A-D957-415A-99F7-1447D85BF7AD}" type="pres">
      <dgm:prSet presAssocID="{829BBBDD-F090-4652-B517-CA5118C44DA8}" presName="text4" presStyleLbl="fgAcc4" presStyleIdx="0" presStyleCnt="4" custScaleX="119353" custLinFactNeighborX="0" custLinFactNeighborY="-9224">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 modelId="{7AB9F346-31FF-4AB0-BFD4-AFE1ABF3C2B9}" type="pres">
      <dgm:prSet presAssocID="{25635F05-6998-46BE-8842-BD796188BC92}" presName="Name17" presStyleLbl="parChTrans1D3" presStyleIdx="1" presStyleCnt="2"/>
      <dgm:spPr/>
      <dgm:t>
        <a:bodyPr/>
        <a:lstStyle/>
        <a:p>
          <a:endParaRPr lang="el-GR"/>
        </a:p>
      </dgm:t>
    </dgm:pt>
    <dgm:pt modelId="{4E1787A1-D828-4FF4-BF17-25A107C8195C}" type="pres">
      <dgm:prSet presAssocID="{0E414AFA-72F4-4D8A-B8C1-31D8E8FFD9DF}" presName="hierRoot3" presStyleCnt="0"/>
      <dgm:spPr/>
    </dgm:pt>
    <dgm:pt modelId="{0CEA809A-71BF-4B57-BDE9-3D6D138D65ED}" type="pres">
      <dgm:prSet presAssocID="{0E414AFA-72F4-4D8A-B8C1-31D8E8FFD9DF}" presName="composite3" presStyleCnt="0"/>
      <dgm:spPr/>
    </dgm:pt>
    <dgm:pt modelId="{F908E445-FAF5-4064-8DE6-F46664A48587}" type="pres">
      <dgm:prSet presAssocID="{0E414AFA-72F4-4D8A-B8C1-31D8E8FFD9DF}" presName="background3" presStyleLbl="node3" presStyleIdx="1" presStyleCnt="2"/>
      <dgm:spPr/>
    </dgm:pt>
    <dgm:pt modelId="{B7E34376-8230-43F6-8B10-028DB4989D47}" type="pres">
      <dgm:prSet presAssocID="{0E414AFA-72F4-4D8A-B8C1-31D8E8FFD9DF}" presName="text3" presStyleLbl="fgAcc3" presStyleIdx="1" presStyleCnt="2" custLinFactNeighborX="239" custLinFactNeighborY="-393">
        <dgm:presLayoutVars>
          <dgm:chPref val="3"/>
        </dgm:presLayoutVars>
      </dgm:prSet>
      <dgm:spPr/>
      <dgm:t>
        <a:bodyPr/>
        <a:lstStyle/>
        <a:p>
          <a:endParaRPr lang="el-GR"/>
        </a:p>
      </dgm:t>
    </dgm:pt>
    <dgm:pt modelId="{4C2A2CEB-C2C1-4B59-B039-08993614CA25}" type="pres">
      <dgm:prSet presAssocID="{0E414AFA-72F4-4D8A-B8C1-31D8E8FFD9DF}" presName="hierChild4" presStyleCnt="0"/>
      <dgm:spPr/>
    </dgm:pt>
    <dgm:pt modelId="{B6A8651D-1F70-41A7-BF31-28689E9F5129}" type="pres">
      <dgm:prSet presAssocID="{DADC08E7-B14E-4738-8615-B4DEBCAB5161}" presName="Name23" presStyleLbl="parChTrans1D4" presStyleIdx="1" presStyleCnt="4"/>
      <dgm:spPr/>
      <dgm:t>
        <a:bodyPr/>
        <a:lstStyle/>
        <a:p>
          <a:endParaRPr lang="el-GR"/>
        </a:p>
      </dgm:t>
    </dgm:pt>
    <dgm:pt modelId="{45FE9972-B7BD-43C0-BFEA-3AC6DD2F95BB}" type="pres">
      <dgm:prSet presAssocID="{F3718A6C-37E2-474A-918E-F326BF706262}" presName="hierRoot4" presStyleCnt="0"/>
      <dgm:spPr/>
    </dgm:pt>
    <dgm:pt modelId="{BAA258B7-3A93-4380-BF91-4465D10098AB}" type="pres">
      <dgm:prSet presAssocID="{F3718A6C-37E2-474A-918E-F326BF706262}" presName="composite4" presStyleCnt="0"/>
      <dgm:spPr/>
    </dgm:pt>
    <dgm:pt modelId="{1AAAE6E8-6107-488F-AB11-D902CA7AD32D}" type="pres">
      <dgm:prSet presAssocID="{F3718A6C-37E2-474A-918E-F326BF706262}" presName="background4" presStyleLbl="node4" presStyleIdx="1" presStyleCnt="4"/>
      <dgm:spPr/>
    </dgm:pt>
    <dgm:pt modelId="{CD5D91D3-8ABC-439F-98C7-3762CB4FB449}" type="pres">
      <dgm:prSet presAssocID="{F3718A6C-37E2-474A-918E-F326BF706262}" presName="text4" presStyleLbl="fgAcc4" presStyleIdx="1" presStyleCnt="4" custLinFactNeighborX="-250" custLinFactNeighborY="4597">
        <dgm:presLayoutVars>
          <dgm:chPref val="3"/>
        </dgm:presLayoutVars>
      </dgm:prSet>
      <dgm:spPr/>
      <dgm:t>
        <a:bodyPr/>
        <a:lstStyle/>
        <a:p>
          <a:endParaRPr lang="el-GR"/>
        </a:p>
      </dgm:t>
    </dgm:pt>
    <dgm:pt modelId="{6A32B34C-C9C1-4C5E-BB72-AD1E0E0C905B}" type="pres">
      <dgm:prSet presAssocID="{F3718A6C-37E2-474A-918E-F326BF706262}" presName="hierChild5" presStyleCnt="0"/>
      <dgm:spPr/>
    </dgm:pt>
    <dgm:pt modelId="{FDBE8DA6-63CA-43CB-9183-FBB31BD3FDA8}" type="pres">
      <dgm:prSet presAssocID="{72EB1175-6050-41DE-8A17-EC9476266762}" presName="Name23" presStyleLbl="parChTrans1D4" presStyleIdx="2" presStyleCnt="4"/>
      <dgm:spPr/>
      <dgm:t>
        <a:bodyPr/>
        <a:lstStyle/>
        <a:p>
          <a:endParaRPr lang="el-GR"/>
        </a:p>
      </dgm:t>
    </dgm:pt>
    <dgm:pt modelId="{3E799090-9170-4120-99EE-9D7F20C1CA5A}" type="pres">
      <dgm:prSet presAssocID="{F41D2652-153A-4553-8EA2-9CCAC5992784}" presName="hierRoot4" presStyleCnt="0"/>
      <dgm:spPr/>
    </dgm:pt>
    <dgm:pt modelId="{D2BF4FEC-EC93-4CB7-860E-9713F69BBC00}" type="pres">
      <dgm:prSet presAssocID="{F41D2652-153A-4553-8EA2-9CCAC5992784}" presName="composite4" presStyleCnt="0"/>
      <dgm:spPr/>
    </dgm:pt>
    <dgm:pt modelId="{D6F6A154-5A1A-459B-9628-655E14A8194D}" type="pres">
      <dgm:prSet presAssocID="{F41D2652-153A-4553-8EA2-9CCAC5992784}" presName="background4" presStyleLbl="node4" presStyleIdx="2" presStyleCnt="4"/>
      <dgm:spPr/>
    </dgm:pt>
    <dgm:pt modelId="{4D58CE5B-66CD-4156-830D-4A1DEE5E5033}" type="pres">
      <dgm:prSet presAssocID="{F41D2652-153A-4553-8EA2-9CCAC5992784}" presName="text4" presStyleLbl="fgAcc4" presStyleIdx="2" presStyleCnt="4" custLinFactNeighborX="-478" custLinFactNeighborY="4597">
        <dgm:presLayoutVars>
          <dgm:chPref val="3"/>
        </dgm:presLayoutVars>
      </dgm:prSet>
      <dgm:spPr/>
      <dgm:t>
        <a:bodyPr/>
        <a:lstStyle/>
        <a:p>
          <a:endParaRPr lang="el-GR"/>
        </a:p>
      </dgm:t>
    </dgm:pt>
    <dgm:pt modelId="{051B51FE-3550-4664-B095-532EAE30594E}" type="pres">
      <dgm:prSet presAssocID="{F41D2652-153A-4553-8EA2-9CCAC5992784}" presName="hierChild5" presStyleCnt="0"/>
      <dgm:spPr/>
    </dgm:pt>
    <dgm:pt modelId="{173187E9-645A-4AD8-8093-C9457E6E3A1C}" type="pres">
      <dgm:prSet presAssocID="{5A8540C1-0652-4B77-BDE6-CEE619704D0B}" presName="Name23" presStyleLbl="parChTrans1D4" presStyleIdx="3" presStyleCnt="4"/>
      <dgm:spPr/>
      <dgm:t>
        <a:bodyPr/>
        <a:lstStyle/>
        <a:p>
          <a:endParaRPr lang="el-GR"/>
        </a:p>
      </dgm:t>
    </dgm:pt>
    <dgm:pt modelId="{0D27B6EB-A42C-4DC8-A03E-7702FE203718}" type="pres">
      <dgm:prSet presAssocID="{765B4987-26A0-4D52-8FCB-F33966C2A181}" presName="hierRoot4" presStyleCnt="0"/>
      <dgm:spPr/>
    </dgm:pt>
    <dgm:pt modelId="{A9AF4FD9-07AB-4B30-BF3E-FE8257BF5C7A}" type="pres">
      <dgm:prSet presAssocID="{765B4987-26A0-4D52-8FCB-F33966C2A181}" presName="composite4" presStyleCnt="0"/>
      <dgm:spPr/>
    </dgm:pt>
    <dgm:pt modelId="{DE20F4E9-E1FE-4611-B344-21632D6A4169}" type="pres">
      <dgm:prSet presAssocID="{765B4987-26A0-4D52-8FCB-F33966C2A181}" presName="background4" presStyleLbl="node4" presStyleIdx="3" presStyleCnt="4"/>
      <dgm:spPr/>
    </dgm:pt>
    <dgm:pt modelId="{D7D7315E-3004-4F80-B9BA-69D065D5A2A2}" type="pres">
      <dgm:prSet presAssocID="{765B4987-26A0-4D52-8FCB-F33966C2A181}" presName="text4" presStyleLbl="fgAcc4" presStyleIdx="3" presStyleCnt="4" custLinFactNeighborX="2602" custLinFactNeighborY="3452">
        <dgm:presLayoutVars>
          <dgm:chPref val="3"/>
        </dgm:presLayoutVars>
      </dgm:prSet>
      <dgm:spPr/>
      <dgm:t>
        <a:bodyPr/>
        <a:lstStyle/>
        <a:p>
          <a:endParaRPr lang="el-GR"/>
        </a:p>
      </dgm:t>
    </dgm:pt>
    <dgm:pt modelId="{256ADE80-D330-4FBC-96D7-4757C6EF4274}" type="pres">
      <dgm:prSet presAssocID="{765B4987-26A0-4D52-8FCB-F33966C2A181}" presName="hierChild5" presStyleCnt="0"/>
      <dgm:spPr/>
    </dgm:pt>
  </dgm:ptLst>
  <dgm:cxnLst>
    <dgm:cxn modelId="{A609E915-DBC9-4C8A-94AE-9BEEC624A4EB}" srcId="{02ECBB05-B2B3-4259-813A-8CF512337D7A}" destId="{829BBBDD-F090-4652-B517-CA5118C44DA8}" srcOrd="0" destOrd="0" parTransId="{BCA819F6-462F-42AF-835C-F352D0D65A50}" sibTransId="{DEA4D1FA-961E-45B1-8A60-9C6A77976E67}"/>
    <dgm:cxn modelId="{D5B5218A-F657-49DB-B1DD-C7F8729DC6B8}" type="presOf" srcId="{72EB1175-6050-41DE-8A17-EC9476266762}" destId="{FDBE8DA6-63CA-43CB-9183-FBB31BD3FDA8}" srcOrd="0" destOrd="0" presId="urn:microsoft.com/office/officeart/2005/8/layout/hierarchy1"/>
    <dgm:cxn modelId="{645D0BAD-50CA-43BE-BBB8-77B7A3AE8A0A}" type="presOf" srcId="{BCA819F6-462F-42AF-835C-F352D0D65A50}" destId="{3514E98D-FE05-4D28-A221-44CF86A58C32}" srcOrd="0" destOrd="0" presId="urn:microsoft.com/office/officeart/2005/8/layout/hierarchy1"/>
    <dgm:cxn modelId="{FAC0F5A6-373B-46B5-A92C-35BC715B773A}" type="presOf" srcId="{0A89F0DE-AE32-4DBA-A766-3ED8EADD81D8}" destId="{2903AA32-FAD4-4815-A3AC-40D885D8AF3A}" srcOrd="0" destOrd="0" presId="urn:microsoft.com/office/officeart/2005/8/layout/hierarchy1"/>
    <dgm:cxn modelId="{D43A9FC8-C249-479F-BFCA-D16A4084EBA7}" type="presOf" srcId="{829BBBDD-F090-4652-B517-CA5118C44DA8}" destId="{FC520E6A-D957-415A-99F7-1447D85BF7AD}" srcOrd="0" destOrd="0" presId="urn:microsoft.com/office/officeart/2005/8/layout/hierarchy1"/>
    <dgm:cxn modelId="{74047B4A-1122-45D8-B48B-6723C15B0726}" type="presOf" srcId="{77A3865F-BAA3-41C0-BF75-BF29603FC37A}" destId="{DA9EE976-65FE-4191-8A4D-7001FB7AC7E3}" srcOrd="0" destOrd="0" presId="urn:microsoft.com/office/officeart/2005/8/layout/hierarchy1"/>
    <dgm:cxn modelId="{0B30B33F-4241-4A60-B781-89C2C4A4948B}" type="presOf" srcId="{F3718A6C-37E2-474A-918E-F326BF706262}" destId="{CD5D91D3-8ABC-439F-98C7-3762CB4FB449}" srcOrd="0" destOrd="0" presId="urn:microsoft.com/office/officeart/2005/8/layout/hierarchy1"/>
    <dgm:cxn modelId="{31B0EFAF-AEB5-4D46-A943-7D70A0ABE910}" srcId="{77A3865F-BAA3-41C0-BF75-BF29603FC37A}" destId="{0E414AFA-72F4-4D8A-B8C1-31D8E8FFD9DF}" srcOrd="1" destOrd="0" parTransId="{25635F05-6998-46BE-8842-BD796188BC92}" sibTransId="{36ECA055-16DB-4AD6-B5C0-008EF541408A}"/>
    <dgm:cxn modelId="{DCB926E0-861E-491A-B66B-5560939E6CBC}" srcId="{0E414AFA-72F4-4D8A-B8C1-31D8E8FFD9DF}" destId="{F41D2652-153A-4553-8EA2-9CCAC5992784}" srcOrd="1" destOrd="0" parTransId="{72EB1175-6050-41DE-8A17-EC9476266762}" sibTransId="{B08C088A-AB46-4256-B2B3-09F311C9A8DE}"/>
    <dgm:cxn modelId="{3DA4BD67-0109-4C96-9F59-EC0B9D4AB7ED}" srcId="{0E414AFA-72F4-4D8A-B8C1-31D8E8FFD9DF}" destId="{765B4987-26A0-4D52-8FCB-F33966C2A181}" srcOrd="2" destOrd="0" parTransId="{5A8540C1-0652-4B77-BDE6-CEE619704D0B}" sibTransId="{5455C3E0-BC08-4FFA-B3CC-0F297673A70A}"/>
    <dgm:cxn modelId="{D4597A48-A2EA-47C6-96CE-2EEF77E9613A}" type="presOf" srcId="{765B4987-26A0-4D52-8FCB-F33966C2A181}" destId="{D7D7315E-3004-4F80-B9BA-69D065D5A2A2}"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7F4BFBDF-0F2A-4115-871F-B3E40371D2F3}" srcId="{77A3865F-BAA3-41C0-BF75-BF29603FC37A}" destId="{02ECBB05-B2B3-4259-813A-8CF512337D7A}" srcOrd="0" destOrd="0" parTransId="{709A5DBE-6E75-4EE1-A844-F96B9331C4AC}" sibTransId="{D2BE2AD3-6804-4CED-BA36-E9D6801F8199}"/>
    <dgm:cxn modelId="{67B44C93-3014-420D-BA42-CA3F6484002A}" type="presOf" srcId="{02ECBB05-B2B3-4259-813A-8CF512337D7A}" destId="{7A11ECF1-AE09-47E7-A54C-31F59E2BB827}" srcOrd="0" destOrd="0" presId="urn:microsoft.com/office/officeart/2005/8/layout/hierarchy1"/>
    <dgm:cxn modelId="{4DA13BFF-D674-40F8-BF6A-3B4AB8ACC753}" type="presOf" srcId="{2CA44098-02CB-445F-920A-878AB850729D}" destId="{D2240CBC-C452-4609-B00B-C4627D218B18}" srcOrd="0" destOrd="0" presId="urn:microsoft.com/office/officeart/2005/8/layout/hierarchy1"/>
    <dgm:cxn modelId="{38349D04-06C7-4FB0-8A89-3A85CE328ECD}" srcId="{0E414AFA-72F4-4D8A-B8C1-31D8E8FFD9DF}" destId="{F3718A6C-37E2-474A-918E-F326BF706262}" srcOrd="0" destOrd="0" parTransId="{DADC08E7-B14E-4738-8615-B4DEBCAB5161}" sibTransId="{C53A18CD-F59B-4A70-AE06-1421E888E7A2}"/>
    <dgm:cxn modelId="{C2AC4F98-50C9-45DD-8ED7-3AD04DC22180}" type="presOf" srcId="{5A8540C1-0652-4B77-BDE6-CEE619704D0B}" destId="{173187E9-645A-4AD8-8093-C9457E6E3A1C}" srcOrd="0" destOrd="0" presId="urn:microsoft.com/office/officeart/2005/8/layout/hierarchy1"/>
    <dgm:cxn modelId="{8BA5C36F-5293-4F24-A34C-F42BE901E995}" type="presOf" srcId="{77EE8E58-37A2-4D67-899E-B8F71D00518D}" destId="{D0D8396B-9A93-407E-BA7C-EE7558126A5E}" srcOrd="0" destOrd="0" presId="urn:microsoft.com/office/officeart/2005/8/layout/hierarchy1"/>
    <dgm:cxn modelId="{DF35F4BD-770B-4A7C-AF2C-5405D5B96E42}" type="presOf" srcId="{0E414AFA-72F4-4D8A-B8C1-31D8E8FFD9DF}" destId="{B7E34376-8230-43F6-8B10-028DB4989D47}" srcOrd="0" destOrd="0" presId="urn:microsoft.com/office/officeart/2005/8/layout/hierarchy1"/>
    <dgm:cxn modelId="{FA3E66B1-A219-4927-AFED-3523B3D573A4}" type="presOf" srcId="{DADC08E7-B14E-4738-8615-B4DEBCAB5161}" destId="{B6A8651D-1F70-41A7-BF31-28689E9F5129}" srcOrd="0" destOrd="0" presId="urn:microsoft.com/office/officeart/2005/8/layout/hierarchy1"/>
    <dgm:cxn modelId="{A8705D72-4820-4145-B11F-61BFBD2BB102}" type="presOf" srcId="{709A5DBE-6E75-4EE1-A844-F96B9331C4AC}" destId="{AC8D19F7-8467-4D8B-8819-D55F8B198D80}"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0962B108-D9E0-47FF-97E1-DB59B974CF92}" type="presOf" srcId="{F41D2652-153A-4553-8EA2-9CCAC5992784}" destId="{4D58CE5B-66CD-4156-830D-4A1DEE5E5033}" srcOrd="0" destOrd="0" presId="urn:microsoft.com/office/officeart/2005/8/layout/hierarchy1"/>
    <dgm:cxn modelId="{E19C767C-8B21-4350-BCEA-073F0F6DA806}" type="presOf" srcId="{25635F05-6998-46BE-8842-BD796188BC92}" destId="{7AB9F346-31FF-4AB0-BFD4-AFE1ABF3C2B9}" srcOrd="0" destOrd="0" presId="urn:microsoft.com/office/officeart/2005/8/layout/hierarchy1"/>
    <dgm:cxn modelId="{B1C8CA78-5C55-4F61-A1E6-599229DA5237}" type="presParOf" srcId="{D0D8396B-9A93-407E-BA7C-EE7558126A5E}" destId="{0143E8CE-04FA-4E07-A38D-53743FA4E94E}" srcOrd="0" destOrd="0" presId="urn:microsoft.com/office/officeart/2005/8/layout/hierarchy1"/>
    <dgm:cxn modelId="{1F8693FC-A0A8-435E-BF48-68E57E526769}" type="presParOf" srcId="{0143E8CE-04FA-4E07-A38D-53743FA4E94E}" destId="{6AFD1C86-DA45-4EAA-8543-7C0E8BE59A7A}" srcOrd="0" destOrd="0" presId="urn:microsoft.com/office/officeart/2005/8/layout/hierarchy1"/>
    <dgm:cxn modelId="{15164927-9CCB-4364-A46A-E8B1B66B8376}" type="presParOf" srcId="{6AFD1C86-DA45-4EAA-8543-7C0E8BE59A7A}" destId="{36465E60-DB33-4A6F-96D3-4521E2B781E7}" srcOrd="0" destOrd="0" presId="urn:microsoft.com/office/officeart/2005/8/layout/hierarchy1"/>
    <dgm:cxn modelId="{2C4867D2-125C-4D4F-971D-7587C8DF229D}" type="presParOf" srcId="{6AFD1C86-DA45-4EAA-8543-7C0E8BE59A7A}" destId="{2903AA32-FAD4-4815-A3AC-40D885D8AF3A}" srcOrd="1" destOrd="0" presId="urn:microsoft.com/office/officeart/2005/8/layout/hierarchy1"/>
    <dgm:cxn modelId="{769FF625-97FA-4FAB-A37F-2438EB32D082}" type="presParOf" srcId="{0143E8CE-04FA-4E07-A38D-53743FA4E94E}" destId="{3B961957-2BA2-4EF6-9960-B913B0886A6E}" srcOrd="1" destOrd="0" presId="urn:microsoft.com/office/officeart/2005/8/layout/hierarchy1"/>
    <dgm:cxn modelId="{399ACC6D-B6EB-4DE2-AEDE-EC516A50C00C}" type="presParOf" srcId="{3B961957-2BA2-4EF6-9960-B913B0886A6E}" destId="{D2240CBC-C452-4609-B00B-C4627D218B18}" srcOrd="0" destOrd="0" presId="urn:microsoft.com/office/officeart/2005/8/layout/hierarchy1"/>
    <dgm:cxn modelId="{B91FB997-077E-43E5-AD0A-9C648FD6600C}" type="presParOf" srcId="{3B961957-2BA2-4EF6-9960-B913B0886A6E}" destId="{219AB0E3-C462-4970-83C3-9BF0C3ED50FB}" srcOrd="1" destOrd="0" presId="urn:microsoft.com/office/officeart/2005/8/layout/hierarchy1"/>
    <dgm:cxn modelId="{5790D4D6-0453-4D34-8F1B-A88019ABF893}" type="presParOf" srcId="{219AB0E3-C462-4970-83C3-9BF0C3ED50FB}" destId="{652AAC3C-3FBA-41E5-B884-8B03EBBDCBE2}" srcOrd="0" destOrd="0" presId="urn:microsoft.com/office/officeart/2005/8/layout/hierarchy1"/>
    <dgm:cxn modelId="{02346251-B1B5-4C97-812D-B6D0F3132516}" type="presParOf" srcId="{652AAC3C-3FBA-41E5-B884-8B03EBBDCBE2}" destId="{6CBD8F5E-CF00-4349-B0CD-4AC7D96DAC8E}" srcOrd="0" destOrd="0" presId="urn:microsoft.com/office/officeart/2005/8/layout/hierarchy1"/>
    <dgm:cxn modelId="{FC4E5677-AC5C-4D65-A5A5-AEE8386B4A28}" type="presParOf" srcId="{652AAC3C-3FBA-41E5-B884-8B03EBBDCBE2}" destId="{DA9EE976-65FE-4191-8A4D-7001FB7AC7E3}" srcOrd="1" destOrd="0" presId="urn:microsoft.com/office/officeart/2005/8/layout/hierarchy1"/>
    <dgm:cxn modelId="{B89031C7-6D72-4D02-A40D-A019293CC102}" type="presParOf" srcId="{219AB0E3-C462-4970-83C3-9BF0C3ED50FB}" destId="{10E4C659-78C9-4966-BA61-F637C56D9C46}" srcOrd="1" destOrd="0" presId="urn:microsoft.com/office/officeart/2005/8/layout/hierarchy1"/>
    <dgm:cxn modelId="{06E3E1B4-E6C8-4DB4-ACEE-EA88A4F7E674}" type="presParOf" srcId="{10E4C659-78C9-4966-BA61-F637C56D9C46}" destId="{AC8D19F7-8467-4D8B-8819-D55F8B198D80}" srcOrd="0" destOrd="0" presId="urn:microsoft.com/office/officeart/2005/8/layout/hierarchy1"/>
    <dgm:cxn modelId="{A8C2309E-47AE-42A5-B116-3699E4B5635D}" type="presParOf" srcId="{10E4C659-78C9-4966-BA61-F637C56D9C46}" destId="{8ABF48B5-7091-485B-BD81-CA91DA53ACEC}" srcOrd="1" destOrd="0" presId="urn:microsoft.com/office/officeart/2005/8/layout/hierarchy1"/>
    <dgm:cxn modelId="{C974305E-85FC-4531-8C77-840E504820C5}" type="presParOf" srcId="{8ABF48B5-7091-485B-BD81-CA91DA53ACEC}" destId="{07CAAE75-0972-42B0-BFB1-49DBCB0AD1C7}" srcOrd="0" destOrd="0" presId="urn:microsoft.com/office/officeart/2005/8/layout/hierarchy1"/>
    <dgm:cxn modelId="{F9A2B908-556D-4B85-A167-3445F7A0AC65}" type="presParOf" srcId="{07CAAE75-0972-42B0-BFB1-49DBCB0AD1C7}" destId="{14D19B4F-AB73-44FA-B7A3-BBF119AEBBF9}" srcOrd="0" destOrd="0" presId="urn:microsoft.com/office/officeart/2005/8/layout/hierarchy1"/>
    <dgm:cxn modelId="{854E56B8-6F97-4E7F-BCD5-9A20F22E74CD}" type="presParOf" srcId="{07CAAE75-0972-42B0-BFB1-49DBCB0AD1C7}" destId="{7A11ECF1-AE09-47E7-A54C-31F59E2BB827}" srcOrd="1" destOrd="0" presId="urn:microsoft.com/office/officeart/2005/8/layout/hierarchy1"/>
    <dgm:cxn modelId="{F2ED7C9A-3196-439D-AC02-FCD3287B4FB4}" type="presParOf" srcId="{8ABF48B5-7091-485B-BD81-CA91DA53ACEC}" destId="{B49AF80F-7073-4D02-A6D3-F46ABDA82296}" srcOrd="1" destOrd="0" presId="urn:microsoft.com/office/officeart/2005/8/layout/hierarchy1"/>
    <dgm:cxn modelId="{C282BDAC-60D8-470C-8B82-3F6FB21EFD96}" type="presParOf" srcId="{B49AF80F-7073-4D02-A6D3-F46ABDA82296}" destId="{3514E98D-FE05-4D28-A221-44CF86A58C32}" srcOrd="0" destOrd="0" presId="urn:microsoft.com/office/officeart/2005/8/layout/hierarchy1"/>
    <dgm:cxn modelId="{98D6586C-6D13-4C9C-990C-4E8302198E74}" type="presParOf" srcId="{B49AF80F-7073-4D02-A6D3-F46ABDA82296}" destId="{CB68E275-58A9-4236-9D84-351771E7A8BF}" srcOrd="1" destOrd="0" presId="urn:microsoft.com/office/officeart/2005/8/layout/hierarchy1"/>
    <dgm:cxn modelId="{BEE81BF1-1ACA-492E-967B-105ADC154529}" type="presParOf" srcId="{CB68E275-58A9-4236-9D84-351771E7A8BF}" destId="{26A037E6-CFB2-483D-8436-46B29F999D11}" srcOrd="0" destOrd="0" presId="urn:microsoft.com/office/officeart/2005/8/layout/hierarchy1"/>
    <dgm:cxn modelId="{808E2B86-9D74-424A-8EE9-F932D23EC047}" type="presParOf" srcId="{26A037E6-CFB2-483D-8436-46B29F999D11}" destId="{7C031D69-4715-416E-AD59-05B563E3B14A}" srcOrd="0" destOrd="0" presId="urn:microsoft.com/office/officeart/2005/8/layout/hierarchy1"/>
    <dgm:cxn modelId="{E053C6CD-3B5A-4E9F-9490-860BDC5AB655}" type="presParOf" srcId="{26A037E6-CFB2-483D-8436-46B29F999D11}" destId="{FC520E6A-D957-415A-99F7-1447D85BF7AD}" srcOrd="1" destOrd="0" presId="urn:microsoft.com/office/officeart/2005/8/layout/hierarchy1"/>
    <dgm:cxn modelId="{CCF50554-1C8A-4EC8-B457-6AD422E3A167}" type="presParOf" srcId="{CB68E275-58A9-4236-9D84-351771E7A8BF}" destId="{E9DD4095-ECDF-48D4-8BE5-1202631EB162}" srcOrd="1" destOrd="0" presId="urn:microsoft.com/office/officeart/2005/8/layout/hierarchy1"/>
    <dgm:cxn modelId="{CF1FE754-E6E1-4F23-910B-A7F71FD12963}" type="presParOf" srcId="{10E4C659-78C9-4966-BA61-F637C56D9C46}" destId="{7AB9F346-31FF-4AB0-BFD4-AFE1ABF3C2B9}" srcOrd="2" destOrd="0" presId="urn:microsoft.com/office/officeart/2005/8/layout/hierarchy1"/>
    <dgm:cxn modelId="{ED43F01E-A9C3-4F36-9CBF-980E73B9771E}" type="presParOf" srcId="{10E4C659-78C9-4966-BA61-F637C56D9C46}" destId="{4E1787A1-D828-4FF4-BF17-25A107C8195C}" srcOrd="3" destOrd="0" presId="urn:microsoft.com/office/officeart/2005/8/layout/hierarchy1"/>
    <dgm:cxn modelId="{D636F4D7-DC27-4700-B5C1-8FCF52D69FD0}" type="presParOf" srcId="{4E1787A1-D828-4FF4-BF17-25A107C8195C}" destId="{0CEA809A-71BF-4B57-BDE9-3D6D138D65ED}" srcOrd="0" destOrd="0" presId="urn:microsoft.com/office/officeart/2005/8/layout/hierarchy1"/>
    <dgm:cxn modelId="{E1251929-4C25-49A0-A613-E29A54FF8192}" type="presParOf" srcId="{0CEA809A-71BF-4B57-BDE9-3D6D138D65ED}" destId="{F908E445-FAF5-4064-8DE6-F46664A48587}" srcOrd="0" destOrd="0" presId="urn:microsoft.com/office/officeart/2005/8/layout/hierarchy1"/>
    <dgm:cxn modelId="{A8704C8E-8D5C-4A37-9D45-FD5F063464BC}" type="presParOf" srcId="{0CEA809A-71BF-4B57-BDE9-3D6D138D65ED}" destId="{B7E34376-8230-43F6-8B10-028DB4989D47}" srcOrd="1" destOrd="0" presId="urn:microsoft.com/office/officeart/2005/8/layout/hierarchy1"/>
    <dgm:cxn modelId="{33EFD60C-B854-4486-81CB-DD89BF406A65}" type="presParOf" srcId="{4E1787A1-D828-4FF4-BF17-25A107C8195C}" destId="{4C2A2CEB-C2C1-4B59-B039-08993614CA25}" srcOrd="1" destOrd="0" presId="urn:microsoft.com/office/officeart/2005/8/layout/hierarchy1"/>
    <dgm:cxn modelId="{8BF67843-175A-4557-B1F0-1C8E4B58D6C5}" type="presParOf" srcId="{4C2A2CEB-C2C1-4B59-B039-08993614CA25}" destId="{B6A8651D-1F70-41A7-BF31-28689E9F5129}" srcOrd="0" destOrd="0" presId="urn:microsoft.com/office/officeart/2005/8/layout/hierarchy1"/>
    <dgm:cxn modelId="{C1F7D656-D2B5-4B36-B43E-5A6DBC522EF9}" type="presParOf" srcId="{4C2A2CEB-C2C1-4B59-B039-08993614CA25}" destId="{45FE9972-B7BD-43C0-BFEA-3AC6DD2F95BB}" srcOrd="1" destOrd="0" presId="urn:microsoft.com/office/officeart/2005/8/layout/hierarchy1"/>
    <dgm:cxn modelId="{1C4B0A87-369B-40AD-AB9C-E395B6F757AD}" type="presParOf" srcId="{45FE9972-B7BD-43C0-BFEA-3AC6DD2F95BB}" destId="{BAA258B7-3A93-4380-BF91-4465D10098AB}" srcOrd="0" destOrd="0" presId="urn:microsoft.com/office/officeart/2005/8/layout/hierarchy1"/>
    <dgm:cxn modelId="{8C9FC463-FB58-4A60-9824-6FA55C5E4039}" type="presParOf" srcId="{BAA258B7-3A93-4380-BF91-4465D10098AB}" destId="{1AAAE6E8-6107-488F-AB11-D902CA7AD32D}" srcOrd="0" destOrd="0" presId="urn:microsoft.com/office/officeart/2005/8/layout/hierarchy1"/>
    <dgm:cxn modelId="{37201AD7-F79A-4943-B22B-E3F6F822586E}" type="presParOf" srcId="{BAA258B7-3A93-4380-BF91-4465D10098AB}" destId="{CD5D91D3-8ABC-439F-98C7-3762CB4FB449}" srcOrd="1" destOrd="0" presId="urn:microsoft.com/office/officeart/2005/8/layout/hierarchy1"/>
    <dgm:cxn modelId="{58567AA2-5134-4DE6-9FB8-C9F6D05D2F41}" type="presParOf" srcId="{45FE9972-B7BD-43C0-BFEA-3AC6DD2F95BB}" destId="{6A32B34C-C9C1-4C5E-BB72-AD1E0E0C905B}" srcOrd="1" destOrd="0" presId="urn:microsoft.com/office/officeart/2005/8/layout/hierarchy1"/>
    <dgm:cxn modelId="{222AEB69-D204-4501-955E-CC921D8137E8}" type="presParOf" srcId="{4C2A2CEB-C2C1-4B59-B039-08993614CA25}" destId="{FDBE8DA6-63CA-43CB-9183-FBB31BD3FDA8}" srcOrd="2" destOrd="0" presId="urn:microsoft.com/office/officeart/2005/8/layout/hierarchy1"/>
    <dgm:cxn modelId="{27FF8750-057B-47D0-AB61-BD1FAFE8D4FE}" type="presParOf" srcId="{4C2A2CEB-C2C1-4B59-B039-08993614CA25}" destId="{3E799090-9170-4120-99EE-9D7F20C1CA5A}" srcOrd="3" destOrd="0" presId="urn:microsoft.com/office/officeart/2005/8/layout/hierarchy1"/>
    <dgm:cxn modelId="{DC3915D4-BDCC-496D-8366-3C4B0B86DBC1}" type="presParOf" srcId="{3E799090-9170-4120-99EE-9D7F20C1CA5A}" destId="{D2BF4FEC-EC93-4CB7-860E-9713F69BBC00}" srcOrd="0" destOrd="0" presId="urn:microsoft.com/office/officeart/2005/8/layout/hierarchy1"/>
    <dgm:cxn modelId="{2D67B078-7594-48EE-B5E2-A1B9B8F45D97}" type="presParOf" srcId="{D2BF4FEC-EC93-4CB7-860E-9713F69BBC00}" destId="{D6F6A154-5A1A-459B-9628-655E14A8194D}" srcOrd="0" destOrd="0" presId="urn:microsoft.com/office/officeart/2005/8/layout/hierarchy1"/>
    <dgm:cxn modelId="{1990EDB6-8EC8-4AEA-9ABC-8C24A6F7B064}" type="presParOf" srcId="{D2BF4FEC-EC93-4CB7-860E-9713F69BBC00}" destId="{4D58CE5B-66CD-4156-830D-4A1DEE5E5033}" srcOrd="1" destOrd="0" presId="urn:microsoft.com/office/officeart/2005/8/layout/hierarchy1"/>
    <dgm:cxn modelId="{714A1AEF-5F61-4C79-8452-80AB262BA60C}" type="presParOf" srcId="{3E799090-9170-4120-99EE-9D7F20C1CA5A}" destId="{051B51FE-3550-4664-B095-532EAE30594E}" srcOrd="1" destOrd="0" presId="urn:microsoft.com/office/officeart/2005/8/layout/hierarchy1"/>
    <dgm:cxn modelId="{2CCAB172-D44E-46EB-9EBC-A9E22D26AF74}" type="presParOf" srcId="{4C2A2CEB-C2C1-4B59-B039-08993614CA25}" destId="{173187E9-645A-4AD8-8093-C9457E6E3A1C}" srcOrd="4" destOrd="0" presId="urn:microsoft.com/office/officeart/2005/8/layout/hierarchy1"/>
    <dgm:cxn modelId="{DAF771EB-607A-44CF-8769-1E6E01D760E4}" type="presParOf" srcId="{4C2A2CEB-C2C1-4B59-B039-08993614CA25}" destId="{0D27B6EB-A42C-4DC8-A03E-7702FE203718}" srcOrd="5" destOrd="0" presId="urn:microsoft.com/office/officeart/2005/8/layout/hierarchy1"/>
    <dgm:cxn modelId="{E3492913-5FA7-45BF-8002-AD4424C300BC}" type="presParOf" srcId="{0D27B6EB-A42C-4DC8-A03E-7702FE203718}" destId="{A9AF4FD9-07AB-4B30-BF3E-FE8257BF5C7A}" srcOrd="0" destOrd="0" presId="urn:microsoft.com/office/officeart/2005/8/layout/hierarchy1"/>
    <dgm:cxn modelId="{197E9D79-AF37-425F-93ED-E9DB1E09B87D}" type="presParOf" srcId="{A9AF4FD9-07AB-4B30-BF3E-FE8257BF5C7A}" destId="{DE20F4E9-E1FE-4611-B344-21632D6A4169}" srcOrd="0" destOrd="0" presId="urn:microsoft.com/office/officeart/2005/8/layout/hierarchy1"/>
    <dgm:cxn modelId="{509A2591-AC1E-4EB8-B655-72D0A8100EED}" type="presParOf" srcId="{A9AF4FD9-07AB-4B30-BF3E-FE8257BF5C7A}" destId="{D7D7315E-3004-4F80-B9BA-69D065D5A2A2}" srcOrd="1" destOrd="0" presId="urn:microsoft.com/office/officeart/2005/8/layout/hierarchy1"/>
    <dgm:cxn modelId="{65332547-018C-4EF3-B5E8-D9BDFEC534A9}" type="presParOf" srcId="{0D27B6EB-A42C-4DC8-A03E-7702FE203718}" destId="{256ADE80-D330-4FBC-96D7-4757C6EF4274}"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77A3865F-BAA3-41C0-BF75-BF29603FC37A}">
      <dgm:prSet/>
      <dgm:spPr/>
      <dgm:t>
        <a:bodyPr/>
        <a:lstStyle/>
        <a:p>
          <a:r>
            <a:rPr lang="el-GR" dirty="0" smtClean="0"/>
            <a:t>Οικογένεια </a:t>
          </a:r>
          <a:r>
            <a:rPr lang="en-US" i="1" dirty="0" smtClean="0"/>
            <a:t> </a:t>
          </a:r>
          <a:r>
            <a:rPr lang="en-US" i="1" dirty="0" err="1" smtClean="0"/>
            <a:t>Legionellaceae</a:t>
          </a:r>
          <a:endParaRPr lang="el-GR" i="1" dirty="0"/>
        </a:p>
      </dgm:t>
    </dgm:pt>
    <dgm:pt modelId="{2CA44098-02CB-445F-920A-878AB850729D}" type="parTrans" cxnId="{816F88B8-D95E-4CDF-8185-DC512B6A5CA5}">
      <dgm:prSet/>
      <dgm:spPr/>
      <dgm:t>
        <a:bodyPr/>
        <a:lstStyle/>
        <a:p>
          <a:endParaRPr lang="el-GR" dirty="0"/>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n-US" i="1" dirty="0" smtClean="0"/>
            <a:t>Legionella</a:t>
          </a:r>
          <a:r>
            <a:rPr lang="el-GR" dirty="0" smtClean="0"/>
            <a:t>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dirty="0"/>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0" dirty="0" smtClean="0"/>
            <a:t>Είδος</a:t>
          </a:r>
          <a:r>
            <a:rPr lang="el-GR" i="1" dirty="0" smtClean="0"/>
            <a:t>  </a:t>
          </a:r>
        </a:p>
        <a:p>
          <a:r>
            <a:rPr lang="el-GR" i="0" dirty="0" smtClean="0"/>
            <a:t>Περισσότερα από 50 είδη και 70 ορότυποι. Πιο γνωστό το </a:t>
          </a:r>
          <a:endParaRPr lang="en-US" i="0" dirty="0" smtClean="0"/>
        </a:p>
        <a:p>
          <a:r>
            <a:rPr lang="en-US" i="1" dirty="0" smtClean="0"/>
            <a:t>L. </a:t>
          </a:r>
          <a:r>
            <a:rPr lang="en-US" i="1" dirty="0" err="1" smtClean="0"/>
            <a:t>pneumophila</a:t>
          </a:r>
          <a:endParaRPr lang="el-GR" i="0" dirty="0"/>
        </a:p>
      </dgm:t>
    </dgm:pt>
    <dgm:pt modelId="{BCA819F6-462F-42AF-835C-F352D0D65A50}" type="parTrans" cxnId="{A609E915-DBC9-4C8A-94AE-9BEEC624A4EB}">
      <dgm:prSet/>
      <dgm:spPr/>
      <dgm:t>
        <a:bodyPr/>
        <a:lstStyle/>
        <a:p>
          <a:endParaRPr lang="el-GR" dirty="0"/>
        </a:p>
      </dgm:t>
    </dgm:pt>
    <dgm:pt modelId="{DEA4D1FA-961E-45B1-8A60-9C6A77976E67}" type="sibTrans" cxnId="{A609E915-DBC9-4C8A-94AE-9BEEC624A4EB}">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8FFE1532-01A9-46E9-A3EA-E3AB763BA79D}" type="pres">
      <dgm:prSet presAssocID="{77A3865F-BAA3-41C0-BF75-BF29603FC37A}" presName="hierRoot1" presStyleCnt="0"/>
      <dgm:spPr/>
    </dgm:pt>
    <dgm:pt modelId="{8E3ABB12-10C5-4E1F-B329-AF7F24397285}" type="pres">
      <dgm:prSet presAssocID="{77A3865F-BAA3-41C0-BF75-BF29603FC37A}" presName="composite" presStyleCnt="0"/>
      <dgm:spPr/>
    </dgm:pt>
    <dgm:pt modelId="{884CC624-3388-40C1-B45D-2C54E628A301}" type="pres">
      <dgm:prSet presAssocID="{77A3865F-BAA3-41C0-BF75-BF29603FC37A}" presName="background" presStyleLbl="node0" presStyleIdx="0" presStyleCnt="1"/>
      <dgm:spPr/>
    </dgm:pt>
    <dgm:pt modelId="{F0EFA0E1-936F-46C2-8DF4-F37A997A5164}" type="pres">
      <dgm:prSet presAssocID="{77A3865F-BAA3-41C0-BF75-BF29603FC37A}" presName="text" presStyleLbl="fgAcc0" presStyleIdx="0" presStyleCnt="1">
        <dgm:presLayoutVars>
          <dgm:chPref val="3"/>
        </dgm:presLayoutVars>
      </dgm:prSet>
      <dgm:spPr/>
      <dgm:t>
        <a:bodyPr/>
        <a:lstStyle/>
        <a:p>
          <a:endParaRPr lang="el-GR"/>
        </a:p>
      </dgm:t>
    </dgm:pt>
    <dgm:pt modelId="{D0B0533E-F46D-426E-AF0B-63244AF5AEDA}" type="pres">
      <dgm:prSet presAssocID="{77A3865F-BAA3-41C0-BF75-BF29603FC37A}" presName="hierChild2" presStyleCnt="0"/>
      <dgm:spPr/>
    </dgm:pt>
    <dgm:pt modelId="{F8A0E9B2-56D6-4B7D-985D-F9385E5343B4}" type="pres">
      <dgm:prSet presAssocID="{709A5DBE-6E75-4EE1-A844-F96B9331C4AC}" presName="Name10" presStyleLbl="parChTrans1D2" presStyleIdx="0" presStyleCnt="1"/>
      <dgm:spPr/>
      <dgm:t>
        <a:bodyPr/>
        <a:lstStyle/>
        <a:p>
          <a:endParaRPr lang="el-GR"/>
        </a:p>
      </dgm:t>
    </dgm:pt>
    <dgm:pt modelId="{AF6EB257-086A-4050-B8BC-4FE347348705}" type="pres">
      <dgm:prSet presAssocID="{02ECBB05-B2B3-4259-813A-8CF512337D7A}" presName="hierRoot2" presStyleCnt="0"/>
      <dgm:spPr/>
    </dgm:pt>
    <dgm:pt modelId="{81FFFA9E-F718-4152-B38E-2B49AB2D89B3}" type="pres">
      <dgm:prSet presAssocID="{02ECBB05-B2B3-4259-813A-8CF512337D7A}" presName="composite2" presStyleCnt="0"/>
      <dgm:spPr/>
    </dgm:pt>
    <dgm:pt modelId="{B514391A-35DF-4A80-820F-65BD6AE003B1}" type="pres">
      <dgm:prSet presAssocID="{02ECBB05-B2B3-4259-813A-8CF512337D7A}" presName="background2" presStyleLbl="node2" presStyleIdx="0" presStyleCnt="1"/>
      <dgm:spPr/>
    </dgm:pt>
    <dgm:pt modelId="{9B2C35E9-8479-45F3-B108-05BB7C381D92}" type="pres">
      <dgm:prSet presAssocID="{02ECBB05-B2B3-4259-813A-8CF512337D7A}" presName="text2" presStyleLbl="fgAcc2" presStyleIdx="0" presStyleCnt="1">
        <dgm:presLayoutVars>
          <dgm:chPref val="3"/>
        </dgm:presLayoutVars>
      </dgm:prSet>
      <dgm:spPr/>
      <dgm:t>
        <a:bodyPr/>
        <a:lstStyle/>
        <a:p>
          <a:endParaRPr lang="el-GR"/>
        </a:p>
      </dgm:t>
    </dgm:pt>
    <dgm:pt modelId="{5F70D9C4-E335-4968-846C-02686EE7AE3A}" type="pres">
      <dgm:prSet presAssocID="{02ECBB05-B2B3-4259-813A-8CF512337D7A}" presName="hierChild3" presStyleCnt="0"/>
      <dgm:spPr/>
    </dgm:pt>
    <dgm:pt modelId="{07A7B0A3-0C53-4E68-B920-D1308C5FE785}" type="pres">
      <dgm:prSet presAssocID="{BCA819F6-462F-42AF-835C-F352D0D65A50}" presName="Name17" presStyleLbl="parChTrans1D3" presStyleIdx="0" presStyleCnt="1"/>
      <dgm:spPr/>
      <dgm:t>
        <a:bodyPr/>
        <a:lstStyle/>
        <a:p>
          <a:endParaRPr lang="el-GR"/>
        </a:p>
      </dgm:t>
    </dgm:pt>
    <dgm:pt modelId="{9DD02ADD-E10C-4DB2-BC2E-8F4B208630E6}" type="pres">
      <dgm:prSet presAssocID="{829BBBDD-F090-4652-B517-CA5118C44DA8}" presName="hierRoot3" presStyleCnt="0"/>
      <dgm:spPr/>
    </dgm:pt>
    <dgm:pt modelId="{2D226ACD-AC43-4ADA-813B-FE2126F1B5C9}" type="pres">
      <dgm:prSet presAssocID="{829BBBDD-F090-4652-B517-CA5118C44DA8}" presName="composite3" presStyleCnt="0"/>
      <dgm:spPr/>
    </dgm:pt>
    <dgm:pt modelId="{5F837132-4685-4B0E-A4E5-C10B4B5245A2}" type="pres">
      <dgm:prSet presAssocID="{829BBBDD-F090-4652-B517-CA5118C44DA8}" presName="background3" presStyleLbl="node3" presStyleIdx="0" presStyleCnt="1"/>
      <dgm:spPr/>
    </dgm:pt>
    <dgm:pt modelId="{2154F027-0B85-4E5C-9756-937D7F1FABCA}" type="pres">
      <dgm:prSet presAssocID="{829BBBDD-F090-4652-B517-CA5118C44DA8}" presName="text3" presStyleLbl="fgAcc3" presStyleIdx="0" presStyleCnt="1">
        <dgm:presLayoutVars>
          <dgm:chPref val="3"/>
        </dgm:presLayoutVars>
      </dgm:prSet>
      <dgm:spPr/>
      <dgm:t>
        <a:bodyPr/>
        <a:lstStyle/>
        <a:p>
          <a:endParaRPr lang="el-GR"/>
        </a:p>
      </dgm:t>
    </dgm:pt>
    <dgm:pt modelId="{C6CB48DE-8E97-43A4-AB16-BFD39306522E}" type="pres">
      <dgm:prSet presAssocID="{829BBBDD-F090-4652-B517-CA5118C44DA8}" presName="hierChild4" presStyleCnt="0"/>
      <dgm:spPr/>
    </dgm:pt>
  </dgm:ptLst>
  <dgm:cxnLst>
    <dgm:cxn modelId="{B2079C65-6B7C-4C03-B5CC-2B13BE8B4ABC}" type="presOf" srcId="{77A3865F-BAA3-41C0-BF75-BF29603FC37A}" destId="{F0EFA0E1-936F-46C2-8DF4-F37A997A5164}"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7F4BFBDF-0F2A-4115-871F-B3E40371D2F3}" srcId="{77A3865F-BAA3-41C0-BF75-BF29603FC37A}" destId="{02ECBB05-B2B3-4259-813A-8CF512337D7A}" srcOrd="0" destOrd="0" parTransId="{709A5DBE-6E75-4EE1-A844-F96B9331C4AC}" sibTransId="{D2BE2AD3-6804-4CED-BA36-E9D6801F8199}"/>
    <dgm:cxn modelId="{1FA3E73F-0E89-404F-B54E-BF9250AFD0AE}" type="presOf" srcId="{709A5DBE-6E75-4EE1-A844-F96B9331C4AC}" destId="{F8A0E9B2-56D6-4B7D-985D-F9385E5343B4}" srcOrd="0" destOrd="0" presId="urn:microsoft.com/office/officeart/2005/8/layout/hierarchy1"/>
    <dgm:cxn modelId="{3B47FF33-5DDB-4DAE-A79E-AB65F22B3808}" type="presOf" srcId="{77EE8E58-37A2-4D67-899E-B8F71D00518D}" destId="{D0D8396B-9A93-407E-BA7C-EE7558126A5E}" srcOrd="0" destOrd="0" presId="urn:microsoft.com/office/officeart/2005/8/layout/hierarchy1"/>
    <dgm:cxn modelId="{816F88B8-D95E-4CDF-8185-DC512B6A5CA5}" srcId="{77EE8E58-37A2-4D67-899E-B8F71D00518D}" destId="{77A3865F-BAA3-41C0-BF75-BF29603FC37A}" srcOrd="0" destOrd="0" parTransId="{2CA44098-02CB-445F-920A-878AB850729D}" sibTransId="{F0888344-A7F8-424A-953A-32D356E20AD6}"/>
    <dgm:cxn modelId="{61D08B48-F9B3-44EC-8159-FD44E923AE10}" type="presOf" srcId="{829BBBDD-F090-4652-B517-CA5118C44DA8}" destId="{2154F027-0B85-4E5C-9756-937D7F1FABCA}" srcOrd="0" destOrd="0" presId="urn:microsoft.com/office/officeart/2005/8/layout/hierarchy1"/>
    <dgm:cxn modelId="{92532912-4567-476E-A580-6700146D6A49}" type="presOf" srcId="{BCA819F6-462F-42AF-835C-F352D0D65A50}" destId="{07A7B0A3-0C53-4E68-B920-D1308C5FE785}" srcOrd="0" destOrd="0" presId="urn:microsoft.com/office/officeart/2005/8/layout/hierarchy1"/>
    <dgm:cxn modelId="{35B726E9-C939-40AD-822D-25B19C4DE4F1}" type="presOf" srcId="{02ECBB05-B2B3-4259-813A-8CF512337D7A}" destId="{9B2C35E9-8479-45F3-B108-05BB7C381D92}" srcOrd="0" destOrd="0" presId="urn:microsoft.com/office/officeart/2005/8/layout/hierarchy1"/>
    <dgm:cxn modelId="{FE954957-B84C-47B7-9151-DB463B53D6CA}" type="presParOf" srcId="{D0D8396B-9A93-407E-BA7C-EE7558126A5E}" destId="{8FFE1532-01A9-46E9-A3EA-E3AB763BA79D}" srcOrd="0" destOrd="0" presId="urn:microsoft.com/office/officeart/2005/8/layout/hierarchy1"/>
    <dgm:cxn modelId="{BD7FA583-7F25-4854-A040-108D992A4A42}" type="presParOf" srcId="{8FFE1532-01A9-46E9-A3EA-E3AB763BA79D}" destId="{8E3ABB12-10C5-4E1F-B329-AF7F24397285}" srcOrd="0" destOrd="0" presId="urn:microsoft.com/office/officeart/2005/8/layout/hierarchy1"/>
    <dgm:cxn modelId="{D1316C0C-C3A6-4556-9C8B-7521E60D6F30}" type="presParOf" srcId="{8E3ABB12-10C5-4E1F-B329-AF7F24397285}" destId="{884CC624-3388-40C1-B45D-2C54E628A301}" srcOrd="0" destOrd="0" presId="urn:microsoft.com/office/officeart/2005/8/layout/hierarchy1"/>
    <dgm:cxn modelId="{ED81518A-2323-4036-BD7F-6074049C72D8}" type="presParOf" srcId="{8E3ABB12-10C5-4E1F-B329-AF7F24397285}" destId="{F0EFA0E1-936F-46C2-8DF4-F37A997A5164}" srcOrd="1" destOrd="0" presId="urn:microsoft.com/office/officeart/2005/8/layout/hierarchy1"/>
    <dgm:cxn modelId="{D7BFE326-D851-45F8-B841-CA0747010BC7}" type="presParOf" srcId="{8FFE1532-01A9-46E9-A3EA-E3AB763BA79D}" destId="{D0B0533E-F46D-426E-AF0B-63244AF5AEDA}" srcOrd="1" destOrd="0" presId="urn:microsoft.com/office/officeart/2005/8/layout/hierarchy1"/>
    <dgm:cxn modelId="{3BEDAD39-A4F9-432C-880C-6F8EF4E1F2B9}" type="presParOf" srcId="{D0B0533E-F46D-426E-AF0B-63244AF5AEDA}" destId="{F8A0E9B2-56D6-4B7D-985D-F9385E5343B4}" srcOrd="0" destOrd="0" presId="urn:microsoft.com/office/officeart/2005/8/layout/hierarchy1"/>
    <dgm:cxn modelId="{A9A452A1-EB1C-46CB-812B-8DB1C8EB1B6D}" type="presParOf" srcId="{D0B0533E-F46D-426E-AF0B-63244AF5AEDA}" destId="{AF6EB257-086A-4050-B8BC-4FE347348705}" srcOrd="1" destOrd="0" presId="urn:microsoft.com/office/officeart/2005/8/layout/hierarchy1"/>
    <dgm:cxn modelId="{770D7054-E72F-46A1-8D8C-809E132775A7}" type="presParOf" srcId="{AF6EB257-086A-4050-B8BC-4FE347348705}" destId="{81FFFA9E-F718-4152-B38E-2B49AB2D89B3}" srcOrd="0" destOrd="0" presId="urn:microsoft.com/office/officeart/2005/8/layout/hierarchy1"/>
    <dgm:cxn modelId="{801845A3-CC40-4484-A872-CE5E3FB0EF9F}" type="presParOf" srcId="{81FFFA9E-F718-4152-B38E-2B49AB2D89B3}" destId="{B514391A-35DF-4A80-820F-65BD6AE003B1}" srcOrd="0" destOrd="0" presId="urn:microsoft.com/office/officeart/2005/8/layout/hierarchy1"/>
    <dgm:cxn modelId="{A374F940-0984-4CEE-AC8B-671AF8866BF8}" type="presParOf" srcId="{81FFFA9E-F718-4152-B38E-2B49AB2D89B3}" destId="{9B2C35E9-8479-45F3-B108-05BB7C381D92}" srcOrd="1" destOrd="0" presId="urn:microsoft.com/office/officeart/2005/8/layout/hierarchy1"/>
    <dgm:cxn modelId="{5716F62F-2E55-478D-99C9-4DD4982189B7}" type="presParOf" srcId="{AF6EB257-086A-4050-B8BC-4FE347348705}" destId="{5F70D9C4-E335-4968-846C-02686EE7AE3A}" srcOrd="1" destOrd="0" presId="urn:microsoft.com/office/officeart/2005/8/layout/hierarchy1"/>
    <dgm:cxn modelId="{5612A939-8169-40B4-9A20-4631B139C720}" type="presParOf" srcId="{5F70D9C4-E335-4968-846C-02686EE7AE3A}" destId="{07A7B0A3-0C53-4E68-B920-D1308C5FE785}" srcOrd="0" destOrd="0" presId="urn:microsoft.com/office/officeart/2005/8/layout/hierarchy1"/>
    <dgm:cxn modelId="{C8DDA541-CEF8-4052-8608-2BC905D095A9}" type="presParOf" srcId="{5F70D9C4-E335-4968-846C-02686EE7AE3A}" destId="{9DD02ADD-E10C-4DB2-BC2E-8F4B208630E6}" srcOrd="1" destOrd="0" presId="urn:microsoft.com/office/officeart/2005/8/layout/hierarchy1"/>
    <dgm:cxn modelId="{2E128FE8-6E2F-4771-A462-CC0FBB5844C8}" type="presParOf" srcId="{9DD02ADD-E10C-4DB2-BC2E-8F4B208630E6}" destId="{2D226ACD-AC43-4ADA-813B-FE2126F1B5C9}" srcOrd="0" destOrd="0" presId="urn:microsoft.com/office/officeart/2005/8/layout/hierarchy1"/>
    <dgm:cxn modelId="{5C0D2C8D-8DC0-4A27-AC88-CDBD645D397A}" type="presParOf" srcId="{2D226ACD-AC43-4ADA-813B-FE2126F1B5C9}" destId="{5F837132-4685-4B0E-A4E5-C10B4B5245A2}" srcOrd="0" destOrd="0" presId="urn:microsoft.com/office/officeart/2005/8/layout/hierarchy1"/>
    <dgm:cxn modelId="{6734F8DA-4AF4-4F02-A905-C2D6FD82487E}" type="presParOf" srcId="{2D226ACD-AC43-4ADA-813B-FE2126F1B5C9}" destId="{2154F027-0B85-4E5C-9756-937D7F1FABCA}" srcOrd="1" destOrd="0" presId="urn:microsoft.com/office/officeart/2005/8/layout/hierarchy1"/>
    <dgm:cxn modelId="{F99F8D0D-80C6-4F72-9DFA-21990A3B62A3}" type="presParOf" srcId="{9DD02ADD-E10C-4DB2-BC2E-8F4B208630E6}" destId="{C6CB48DE-8E97-43A4-AB16-BFD39306522E}"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0" dirty="0" err="1" smtClean="0"/>
            <a:t>Actinobacteria</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smtClean="0"/>
            <a:t> </a:t>
          </a:r>
          <a:r>
            <a:rPr lang="en-US" i="1" dirty="0" err="1" smtClean="0"/>
            <a:t>Mycobacteriaceae</a:t>
          </a:r>
          <a:endParaRPr lang="el-GR" i="1" dirty="0"/>
        </a:p>
      </dgm:t>
    </dgm:pt>
    <dgm:pt modelId="{2CA44098-02CB-445F-920A-878AB850729D}" type="parTrans" cxnId="{816F88B8-D95E-4CDF-8185-DC512B6A5CA5}">
      <dgm:prSet/>
      <dgm:spPr/>
      <dgm:t>
        <a:bodyPr/>
        <a:lstStyle/>
        <a:p>
          <a:endParaRPr lang="el-GR" dirty="0"/>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n-US" i="1" dirty="0" smtClean="0"/>
            <a:t>Mycobacterium</a:t>
          </a:r>
          <a:r>
            <a:rPr lang="el-GR" dirty="0" smtClean="0"/>
            <a:t>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dirty="0"/>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1" dirty="0" smtClean="0"/>
            <a:t>Είδος  </a:t>
          </a:r>
        </a:p>
        <a:p>
          <a:r>
            <a:rPr lang="el-GR" i="0" dirty="0" smtClean="0"/>
            <a:t>Περισσότερα από 1</a:t>
          </a:r>
          <a:r>
            <a:rPr lang="en-US" i="0" dirty="0" smtClean="0"/>
            <a:t>0</a:t>
          </a:r>
          <a:r>
            <a:rPr lang="el-GR" i="0" dirty="0" smtClean="0"/>
            <a:t>0 είδη </a:t>
          </a:r>
          <a:endParaRPr lang="el-GR" i="0" dirty="0"/>
        </a:p>
      </dgm:t>
    </dgm:pt>
    <dgm:pt modelId="{BCA819F6-462F-42AF-835C-F352D0D65A50}" type="parTrans" cxnId="{A609E915-DBC9-4C8A-94AE-9BEEC624A4EB}">
      <dgm:prSet/>
      <dgm:spPr/>
      <dgm:t>
        <a:bodyPr/>
        <a:lstStyle/>
        <a:p>
          <a:endParaRPr lang="el-GR" dirty="0"/>
        </a:p>
      </dgm:t>
    </dgm:pt>
    <dgm:pt modelId="{DEA4D1FA-961E-45B1-8A60-9C6A77976E67}" type="sibTrans" cxnId="{A609E915-DBC9-4C8A-94AE-9BEEC624A4EB}">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1"/>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1"/>
      <dgm:spPr/>
    </dgm:pt>
    <dgm:pt modelId="{FC520E6A-D957-415A-99F7-1447D85BF7AD}" type="pres">
      <dgm:prSet presAssocID="{829BBBDD-F090-4652-B517-CA5118C44DA8}" presName="text4" presStyleLbl="fgAcc4" presStyleIdx="0" presStyleCnt="1" custScaleX="119353" custLinFactNeighborX="0" custLinFactNeighborY="-9224">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Lst>
  <dgm:cxnLst>
    <dgm:cxn modelId="{2E041A27-6E88-4386-87AB-0EAF256ECAE7}" type="presOf" srcId="{709A5DBE-6E75-4EE1-A844-F96B9331C4AC}" destId="{AC8D19F7-8467-4D8B-8819-D55F8B198D80}"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519F2997-488F-49CE-9B3B-1ED713890785}" type="presOf" srcId="{02ECBB05-B2B3-4259-813A-8CF512337D7A}" destId="{7A11ECF1-AE09-47E7-A54C-31F59E2BB827}" srcOrd="0" destOrd="0" presId="urn:microsoft.com/office/officeart/2005/8/layout/hierarchy1"/>
    <dgm:cxn modelId="{D8F8674B-E707-4372-B3C1-21BE5C5E09E6}" type="presOf" srcId="{829BBBDD-F090-4652-B517-CA5118C44DA8}" destId="{FC520E6A-D957-415A-99F7-1447D85BF7AD}" srcOrd="0" destOrd="0" presId="urn:microsoft.com/office/officeart/2005/8/layout/hierarchy1"/>
    <dgm:cxn modelId="{7F4BFBDF-0F2A-4115-871F-B3E40371D2F3}" srcId="{77A3865F-BAA3-41C0-BF75-BF29603FC37A}" destId="{02ECBB05-B2B3-4259-813A-8CF512337D7A}" srcOrd="0" destOrd="0" parTransId="{709A5DBE-6E75-4EE1-A844-F96B9331C4AC}" sibTransId="{D2BE2AD3-6804-4CED-BA36-E9D6801F8199}"/>
    <dgm:cxn modelId="{A41F3ABA-F6AA-4A91-9009-BA41790F1BAD}" srcId="{77EE8E58-37A2-4D67-899E-B8F71D00518D}" destId="{0A89F0DE-AE32-4DBA-A766-3ED8EADD81D8}" srcOrd="0" destOrd="0" parTransId="{633C6F3E-95F4-49EB-989E-635C7BE54DDD}" sibTransId="{56CDC922-18B9-46DB-B472-4FB6ADDBD64C}"/>
    <dgm:cxn modelId="{C74182DD-9237-4122-A6B3-1A743D7EE4DF}" type="presOf" srcId="{2CA44098-02CB-445F-920A-878AB850729D}" destId="{D2240CBC-C452-4609-B00B-C4627D218B18}" srcOrd="0" destOrd="0" presId="urn:microsoft.com/office/officeart/2005/8/layout/hierarchy1"/>
    <dgm:cxn modelId="{E2FD9882-387A-4067-BE3D-E47C525A94CC}" type="presOf" srcId="{0A89F0DE-AE32-4DBA-A766-3ED8EADD81D8}" destId="{2903AA32-FAD4-4815-A3AC-40D885D8AF3A}" srcOrd="0" destOrd="0" presId="urn:microsoft.com/office/officeart/2005/8/layout/hierarchy1"/>
    <dgm:cxn modelId="{938B6D1F-00C8-4199-9E9D-77CCCB3FF7A5}" type="presOf" srcId="{77A3865F-BAA3-41C0-BF75-BF29603FC37A}" destId="{DA9EE976-65FE-4191-8A4D-7001FB7AC7E3}"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A64917DC-C854-4CC7-A9A2-3EC0AB2A47A2}" type="presOf" srcId="{BCA819F6-462F-42AF-835C-F352D0D65A50}" destId="{3514E98D-FE05-4D28-A221-44CF86A58C32}" srcOrd="0" destOrd="0" presId="urn:microsoft.com/office/officeart/2005/8/layout/hierarchy1"/>
    <dgm:cxn modelId="{2525632B-989C-4254-A833-3D736A343E89}" type="presOf" srcId="{77EE8E58-37A2-4D67-899E-B8F71D00518D}" destId="{D0D8396B-9A93-407E-BA7C-EE7558126A5E}" srcOrd="0" destOrd="0" presId="urn:microsoft.com/office/officeart/2005/8/layout/hierarchy1"/>
    <dgm:cxn modelId="{177E29C5-5DE1-47D9-9FBE-3C075E41FE30}" type="presParOf" srcId="{D0D8396B-9A93-407E-BA7C-EE7558126A5E}" destId="{0143E8CE-04FA-4E07-A38D-53743FA4E94E}" srcOrd="0" destOrd="0" presId="urn:microsoft.com/office/officeart/2005/8/layout/hierarchy1"/>
    <dgm:cxn modelId="{E4B13ADD-4DEE-46F9-A75E-6742368F03D1}" type="presParOf" srcId="{0143E8CE-04FA-4E07-A38D-53743FA4E94E}" destId="{6AFD1C86-DA45-4EAA-8543-7C0E8BE59A7A}" srcOrd="0" destOrd="0" presId="urn:microsoft.com/office/officeart/2005/8/layout/hierarchy1"/>
    <dgm:cxn modelId="{BE989D5F-951B-4D65-8465-3ADB78546DE9}" type="presParOf" srcId="{6AFD1C86-DA45-4EAA-8543-7C0E8BE59A7A}" destId="{36465E60-DB33-4A6F-96D3-4521E2B781E7}" srcOrd="0" destOrd="0" presId="urn:microsoft.com/office/officeart/2005/8/layout/hierarchy1"/>
    <dgm:cxn modelId="{827E194D-9B54-4372-B79B-6B7AEE4C7A2E}" type="presParOf" srcId="{6AFD1C86-DA45-4EAA-8543-7C0E8BE59A7A}" destId="{2903AA32-FAD4-4815-A3AC-40D885D8AF3A}" srcOrd="1" destOrd="0" presId="urn:microsoft.com/office/officeart/2005/8/layout/hierarchy1"/>
    <dgm:cxn modelId="{EC8B4728-F981-4141-903F-7D8F43791D39}" type="presParOf" srcId="{0143E8CE-04FA-4E07-A38D-53743FA4E94E}" destId="{3B961957-2BA2-4EF6-9960-B913B0886A6E}" srcOrd="1" destOrd="0" presId="urn:microsoft.com/office/officeart/2005/8/layout/hierarchy1"/>
    <dgm:cxn modelId="{2D3BDBA5-D3C9-4F7A-941C-E45FD743EEB0}" type="presParOf" srcId="{3B961957-2BA2-4EF6-9960-B913B0886A6E}" destId="{D2240CBC-C452-4609-B00B-C4627D218B18}" srcOrd="0" destOrd="0" presId="urn:microsoft.com/office/officeart/2005/8/layout/hierarchy1"/>
    <dgm:cxn modelId="{F4CBCA3C-E76F-4B09-B257-17042E03D582}" type="presParOf" srcId="{3B961957-2BA2-4EF6-9960-B913B0886A6E}" destId="{219AB0E3-C462-4970-83C3-9BF0C3ED50FB}" srcOrd="1" destOrd="0" presId="urn:microsoft.com/office/officeart/2005/8/layout/hierarchy1"/>
    <dgm:cxn modelId="{9B01CB7C-70A6-44D8-98A5-9659A14AE014}" type="presParOf" srcId="{219AB0E3-C462-4970-83C3-9BF0C3ED50FB}" destId="{652AAC3C-3FBA-41E5-B884-8B03EBBDCBE2}" srcOrd="0" destOrd="0" presId="urn:microsoft.com/office/officeart/2005/8/layout/hierarchy1"/>
    <dgm:cxn modelId="{20BBF29B-64BE-43E5-9232-7174B1A9B66F}" type="presParOf" srcId="{652AAC3C-3FBA-41E5-B884-8B03EBBDCBE2}" destId="{6CBD8F5E-CF00-4349-B0CD-4AC7D96DAC8E}" srcOrd="0" destOrd="0" presId="urn:microsoft.com/office/officeart/2005/8/layout/hierarchy1"/>
    <dgm:cxn modelId="{3018AC51-4CE0-42EB-B937-9C77A5BF803E}" type="presParOf" srcId="{652AAC3C-3FBA-41E5-B884-8B03EBBDCBE2}" destId="{DA9EE976-65FE-4191-8A4D-7001FB7AC7E3}" srcOrd="1" destOrd="0" presId="urn:microsoft.com/office/officeart/2005/8/layout/hierarchy1"/>
    <dgm:cxn modelId="{50356B68-BD22-4845-A7EB-B4D7E20A757F}" type="presParOf" srcId="{219AB0E3-C462-4970-83C3-9BF0C3ED50FB}" destId="{10E4C659-78C9-4966-BA61-F637C56D9C46}" srcOrd="1" destOrd="0" presId="urn:microsoft.com/office/officeart/2005/8/layout/hierarchy1"/>
    <dgm:cxn modelId="{BD4DF6F9-0F4B-4D3C-9CA8-D22BBEA3D2FB}" type="presParOf" srcId="{10E4C659-78C9-4966-BA61-F637C56D9C46}" destId="{AC8D19F7-8467-4D8B-8819-D55F8B198D80}" srcOrd="0" destOrd="0" presId="urn:microsoft.com/office/officeart/2005/8/layout/hierarchy1"/>
    <dgm:cxn modelId="{18776C56-8392-4831-A459-4CAFD26732D9}" type="presParOf" srcId="{10E4C659-78C9-4966-BA61-F637C56D9C46}" destId="{8ABF48B5-7091-485B-BD81-CA91DA53ACEC}" srcOrd="1" destOrd="0" presId="urn:microsoft.com/office/officeart/2005/8/layout/hierarchy1"/>
    <dgm:cxn modelId="{A927AFD9-789C-4F61-AF42-F5338728A490}" type="presParOf" srcId="{8ABF48B5-7091-485B-BD81-CA91DA53ACEC}" destId="{07CAAE75-0972-42B0-BFB1-49DBCB0AD1C7}" srcOrd="0" destOrd="0" presId="urn:microsoft.com/office/officeart/2005/8/layout/hierarchy1"/>
    <dgm:cxn modelId="{7CEAA17F-4B63-4AF3-9BB2-D9B09FD860B5}" type="presParOf" srcId="{07CAAE75-0972-42B0-BFB1-49DBCB0AD1C7}" destId="{14D19B4F-AB73-44FA-B7A3-BBF119AEBBF9}" srcOrd="0" destOrd="0" presId="urn:microsoft.com/office/officeart/2005/8/layout/hierarchy1"/>
    <dgm:cxn modelId="{2A9DB73A-74A4-486A-A396-FD886F319E78}" type="presParOf" srcId="{07CAAE75-0972-42B0-BFB1-49DBCB0AD1C7}" destId="{7A11ECF1-AE09-47E7-A54C-31F59E2BB827}" srcOrd="1" destOrd="0" presId="urn:microsoft.com/office/officeart/2005/8/layout/hierarchy1"/>
    <dgm:cxn modelId="{8873FE4C-CD4F-4B4D-9FF2-977A5996EC61}" type="presParOf" srcId="{8ABF48B5-7091-485B-BD81-CA91DA53ACEC}" destId="{B49AF80F-7073-4D02-A6D3-F46ABDA82296}" srcOrd="1" destOrd="0" presId="urn:microsoft.com/office/officeart/2005/8/layout/hierarchy1"/>
    <dgm:cxn modelId="{339094D2-B33B-41BD-88BE-E95217447038}" type="presParOf" srcId="{B49AF80F-7073-4D02-A6D3-F46ABDA82296}" destId="{3514E98D-FE05-4D28-A221-44CF86A58C32}" srcOrd="0" destOrd="0" presId="urn:microsoft.com/office/officeart/2005/8/layout/hierarchy1"/>
    <dgm:cxn modelId="{E4945E8B-E676-4DE6-AA9E-3FCD912B15FC}" type="presParOf" srcId="{B49AF80F-7073-4D02-A6D3-F46ABDA82296}" destId="{CB68E275-58A9-4236-9D84-351771E7A8BF}" srcOrd="1" destOrd="0" presId="urn:microsoft.com/office/officeart/2005/8/layout/hierarchy1"/>
    <dgm:cxn modelId="{AFC76E78-FA25-4466-B51A-5C69D81DA2A5}" type="presParOf" srcId="{CB68E275-58A9-4236-9D84-351771E7A8BF}" destId="{26A037E6-CFB2-483D-8436-46B29F999D11}" srcOrd="0" destOrd="0" presId="urn:microsoft.com/office/officeart/2005/8/layout/hierarchy1"/>
    <dgm:cxn modelId="{1DDAB3C6-3F6E-4A49-922E-799CD0304187}" type="presParOf" srcId="{26A037E6-CFB2-483D-8436-46B29F999D11}" destId="{7C031D69-4715-416E-AD59-05B563E3B14A}" srcOrd="0" destOrd="0" presId="urn:microsoft.com/office/officeart/2005/8/layout/hierarchy1"/>
    <dgm:cxn modelId="{C38D252D-EE92-4B4E-8EB8-C549B8821D26}" type="presParOf" srcId="{26A037E6-CFB2-483D-8436-46B29F999D11}" destId="{FC520E6A-D957-415A-99F7-1447D85BF7AD}" srcOrd="1" destOrd="0" presId="urn:microsoft.com/office/officeart/2005/8/layout/hierarchy1"/>
    <dgm:cxn modelId="{E371C5C9-AFB9-4085-87B8-0D08C12EF294}" type="presParOf" srcId="{CB68E275-58A9-4236-9D84-351771E7A8BF}" destId="{E9DD4095-ECDF-48D4-8BE5-1202631EB16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τάξη</a:t>
          </a:r>
          <a:endParaRPr lang="en-US" i="0" dirty="0" smtClean="0"/>
        </a:p>
        <a:p>
          <a:r>
            <a:rPr lang="el-GR" i="0" dirty="0" smtClean="0"/>
            <a:t> </a:t>
          </a:r>
          <a:r>
            <a:rPr lang="en-US" i="0" dirty="0" err="1" smtClean="0"/>
            <a:t>Mollicutes</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smtClean="0"/>
            <a:t> </a:t>
          </a:r>
          <a:r>
            <a:rPr lang="en-US" i="1" dirty="0" err="1" smtClean="0"/>
            <a:t>Mycoplasmataceae</a:t>
          </a:r>
          <a:endParaRPr lang="el-GR" i="1" dirty="0"/>
        </a:p>
      </dgm:t>
    </dgm:pt>
    <dgm:pt modelId="{2CA44098-02CB-445F-920A-878AB850729D}" type="parTrans" cxnId="{816F88B8-D95E-4CDF-8185-DC512B6A5CA5}">
      <dgm:prSet/>
      <dgm:spPr/>
      <dgm:t>
        <a:bodyPr/>
        <a:lstStyle/>
        <a:p>
          <a:endParaRPr lang="el-GR" dirty="0"/>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n-US" i="1" dirty="0" smtClean="0"/>
            <a:t>Mycoplasma</a:t>
          </a:r>
          <a:r>
            <a:rPr lang="el-GR" dirty="0" smtClean="0"/>
            <a:t>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dirty="0"/>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1" dirty="0" smtClean="0"/>
            <a:t>Είδος  </a:t>
          </a:r>
        </a:p>
        <a:p>
          <a:r>
            <a:rPr lang="en-US" i="1" dirty="0" smtClean="0"/>
            <a:t>M. pneumoniae</a:t>
          </a:r>
          <a:endParaRPr lang="el-GR" i="1" dirty="0"/>
        </a:p>
      </dgm:t>
    </dgm:pt>
    <dgm:pt modelId="{BCA819F6-462F-42AF-835C-F352D0D65A50}" type="parTrans" cxnId="{A609E915-DBC9-4C8A-94AE-9BEEC624A4EB}">
      <dgm:prSet/>
      <dgm:spPr/>
      <dgm:t>
        <a:bodyPr/>
        <a:lstStyle/>
        <a:p>
          <a:endParaRPr lang="el-GR" dirty="0"/>
        </a:p>
      </dgm:t>
    </dgm:pt>
    <dgm:pt modelId="{DEA4D1FA-961E-45B1-8A60-9C6A77976E67}" type="sibTrans" cxnId="{A609E915-DBC9-4C8A-94AE-9BEEC624A4EB}">
      <dgm:prSet/>
      <dgm:spPr/>
      <dgm:t>
        <a:bodyPr/>
        <a:lstStyle/>
        <a:p>
          <a:endParaRPr lang="el-GR"/>
        </a:p>
      </dgm:t>
    </dgm:pt>
    <dgm:pt modelId="{26BDA0F4-E91E-4D04-AFEE-90CF9F1426EF}">
      <dgm:prSet/>
      <dgm:spPr/>
      <dgm:t>
        <a:bodyPr/>
        <a:lstStyle/>
        <a:p>
          <a:r>
            <a:rPr lang="el-GR" i="0" dirty="0" smtClean="0"/>
            <a:t>Γένος </a:t>
          </a:r>
        </a:p>
        <a:p>
          <a:r>
            <a:rPr lang="en-US" i="1" dirty="0" smtClean="0"/>
            <a:t>Ureaplasma</a:t>
          </a:r>
          <a:endParaRPr lang="el-GR" i="1" dirty="0"/>
        </a:p>
      </dgm:t>
    </dgm:pt>
    <dgm:pt modelId="{4B8D2D6B-62A9-43A7-9CBC-52D46F3EE7D1}" type="parTrans" cxnId="{4F9C643C-6772-4E0D-AF50-9FA47E60C5F8}">
      <dgm:prSet/>
      <dgm:spPr/>
      <dgm:t>
        <a:bodyPr/>
        <a:lstStyle/>
        <a:p>
          <a:endParaRPr lang="el-GR"/>
        </a:p>
      </dgm:t>
    </dgm:pt>
    <dgm:pt modelId="{73C65BFC-9B39-4FE5-9141-82A1B2C789EF}" type="sibTrans" cxnId="{4F9C643C-6772-4E0D-AF50-9FA47E60C5F8}">
      <dgm:prSet/>
      <dgm:spPr/>
      <dgm:t>
        <a:bodyPr/>
        <a:lstStyle/>
        <a:p>
          <a:endParaRPr lang="el-GR"/>
        </a:p>
      </dgm:t>
    </dgm:pt>
    <dgm:pt modelId="{B2B7FA91-8926-4253-8F8F-6640449C0A4E}">
      <dgm:prSet/>
      <dgm:spPr/>
      <dgm:t>
        <a:bodyPr/>
        <a:lstStyle/>
        <a:p>
          <a:r>
            <a:rPr lang="el-GR" i="0" dirty="0" smtClean="0"/>
            <a:t>Είδος </a:t>
          </a:r>
        </a:p>
        <a:p>
          <a:r>
            <a:rPr lang="en-US" i="1" dirty="0" smtClean="0"/>
            <a:t>M. hominis</a:t>
          </a:r>
          <a:endParaRPr lang="el-GR" i="1" dirty="0"/>
        </a:p>
      </dgm:t>
    </dgm:pt>
    <dgm:pt modelId="{1A605B1C-9555-474B-96E5-710EFFA58DF2}" type="parTrans" cxnId="{BA8F28E8-CCFA-40C9-BBDE-7FDA2ED3BAB7}">
      <dgm:prSet/>
      <dgm:spPr/>
      <dgm:t>
        <a:bodyPr/>
        <a:lstStyle/>
        <a:p>
          <a:endParaRPr lang="el-GR"/>
        </a:p>
      </dgm:t>
    </dgm:pt>
    <dgm:pt modelId="{E3DAFF90-4638-4499-9EF6-FAD6495D1958}" type="sibTrans" cxnId="{BA8F28E8-CCFA-40C9-BBDE-7FDA2ED3BAB7}">
      <dgm:prSet/>
      <dgm:spPr/>
      <dgm:t>
        <a:bodyPr/>
        <a:lstStyle/>
        <a:p>
          <a:endParaRPr lang="el-GR"/>
        </a:p>
      </dgm:t>
    </dgm:pt>
    <dgm:pt modelId="{159A33DC-694C-48D3-9B3D-83825D1E5057}">
      <dgm:prSet/>
      <dgm:spPr/>
      <dgm:t>
        <a:bodyPr/>
        <a:lstStyle/>
        <a:p>
          <a:r>
            <a:rPr lang="el-GR" i="0" dirty="0" smtClean="0"/>
            <a:t>Είδος</a:t>
          </a:r>
        </a:p>
        <a:p>
          <a:r>
            <a:rPr lang="en-US" i="1" dirty="0" smtClean="0"/>
            <a:t>M. genitalium</a:t>
          </a:r>
          <a:endParaRPr lang="el-GR" i="1" dirty="0"/>
        </a:p>
      </dgm:t>
    </dgm:pt>
    <dgm:pt modelId="{5CC180FA-0DA4-4C2D-8E94-885EE0EAECDF}" type="parTrans" cxnId="{B91C1AAD-E2BE-4DA9-BCE2-00D6A9F0611D}">
      <dgm:prSet/>
      <dgm:spPr/>
      <dgm:t>
        <a:bodyPr/>
        <a:lstStyle/>
        <a:p>
          <a:endParaRPr lang="el-GR"/>
        </a:p>
      </dgm:t>
    </dgm:pt>
    <dgm:pt modelId="{F2979BB5-0134-42E1-B9DC-7C19BE5415D0}" type="sibTrans" cxnId="{B91C1AAD-E2BE-4DA9-BCE2-00D6A9F0611D}">
      <dgm:prSet/>
      <dgm:spPr/>
      <dgm:t>
        <a:bodyPr/>
        <a:lstStyle/>
        <a:p>
          <a:endParaRPr lang="el-GR"/>
        </a:p>
      </dgm:t>
    </dgm:pt>
    <dgm:pt modelId="{6F7621AF-277A-46D6-94A3-016A82ECAB92}">
      <dgm:prSet/>
      <dgm:spPr/>
      <dgm:t>
        <a:bodyPr/>
        <a:lstStyle/>
        <a:p>
          <a:r>
            <a:rPr lang="el-GR" dirty="0" smtClean="0"/>
            <a:t>Είδος </a:t>
          </a:r>
        </a:p>
        <a:p>
          <a:r>
            <a:rPr lang="en-US" i="1" dirty="0" smtClean="0"/>
            <a:t>U. urealyticum</a:t>
          </a:r>
          <a:endParaRPr lang="el-GR" i="1" dirty="0"/>
        </a:p>
      </dgm:t>
    </dgm:pt>
    <dgm:pt modelId="{A941F2E7-873F-4F5E-8E20-DD652444EA4F}" type="parTrans" cxnId="{E313FFAE-8326-45CA-B9A2-EEF391A77016}">
      <dgm:prSet/>
      <dgm:spPr/>
    </dgm:pt>
    <dgm:pt modelId="{93A12704-3CA3-4F48-9008-CDFBD6956D9F}" type="sibTrans" cxnId="{E313FFAE-8326-45CA-B9A2-EEF391A77016}">
      <dgm:prSet/>
      <dgm:spPr/>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2"/>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2"/>
      <dgm:spPr/>
    </dgm:pt>
    <dgm:pt modelId="{7A11ECF1-AE09-47E7-A54C-31F59E2BB827}" type="pres">
      <dgm:prSet presAssocID="{02ECBB05-B2B3-4259-813A-8CF512337D7A}" presName="text3" presStyleLbl="fgAcc3" presStyleIdx="0" presStyleCnt="2">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4"/>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4"/>
      <dgm:spPr/>
    </dgm:pt>
    <dgm:pt modelId="{FC520E6A-D957-415A-99F7-1447D85BF7AD}" type="pres">
      <dgm:prSet presAssocID="{829BBBDD-F090-4652-B517-CA5118C44DA8}" presName="text4" presStyleLbl="fgAcc4" presStyleIdx="0" presStyleCnt="4" custScaleX="119353" custLinFactNeighborX="0" custLinFactNeighborY="-9224">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 modelId="{1E60D60D-2923-4C74-BA03-9B8BD383C1AE}" type="pres">
      <dgm:prSet presAssocID="{1A605B1C-9555-474B-96E5-710EFFA58DF2}" presName="Name23" presStyleLbl="parChTrans1D4" presStyleIdx="1" presStyleCnt="4"/>
      <dgm:spPr/>
      <dgm:t>
        <a:bodyPr/>
        <a:lstStyle/>
        <a:p>
          <a:endParaRPr lang="el-GR"/>
        </a:p>
      </dgm:t>
    </dgm:pt>
    <dgm:pt modelId="{D064B009-C3FF-4703-8459-E1A005D80D1C}" type="pres">
      <dgm:prSet presAssocID="{B2B7FA91-8926-4253-8F8F-6640449C0A4E}" presName="hierRoot4" presStyleCnt="0"/>
      <dgm:spPr/>
    </dgm:pt>
    <dgm:pt modelId="{11B20131-3615-4663-9AA7-036D41019368}" type="pres">
      <dgm:prSet presAssocID="{B2B7FA91-8926-4253-8F8F-6640449C0A4E}" presName="composite4" presStyleCnt="0"/>
      <dgm:spPr/>
    </dgm:pt>
    <dgm:pt modelId="{A4727F94-26E0-4294-8720-8172A0C86BC9}" type="pres">
      <dgm:prSet presAssocID="{B2B7FA91-8926-4253-8F8F-6640449C0A4E}" presName="background4" presStyleLbl="node4" presStyleIdx="1" presStyleCnt="4"/>
      <dgm:spPr/>
    </dgm:pt>
    <dgm:pt modelId="{9FC3E21E-6FCA-48E8-AB5D-7145CB3E3C56}" type="pres">
      <dgm:prSet presAssocID="{B2B7FA91-8926-4253-8F8F-6640449C0A4E}" presName="text4" presStyleLbl="fgAcc4" presStyleIdx="1" presStyleCnt="4" custLinFactNeighborX="-626" custLinFactNeighborY="4597">
        <dgm:presLayoutVars>
          <dgm:chPref val="3"/>
        </dgm:presLayoutVars>
      </dgm:prSet>
      <dgm:spPr/>
      <dgm:t>
        <a:bodyPr/>
        <a:lstStyle/>
        <a:p>
          <a:endParaRPr lang="el-GR"/>
        </a:p>
      </dgm:t>
    </dgm:pt>
    <dgm:pt modelId="{DF510779-9C43-45AC-B1F7-A91492EBCD80}" type="pres">
      <dgm:prSet presAssocID="{B2B7FA91-8926-4253-8F8F-6640449C0A4E}" presName="hierChild5" presStyleCnt="0"/>
      <dgm:spPr/>
    </dgm:pt>
    <dgm:pt modelId="{4984AB7E-2896-48AC-9262-E3711C89DEEC}" type="pres">
      <dgm:prSet presAssocID="{5CC180FA-0DA4-4C2D-8E94-885EE0EAECDF}" presName="Name23" presStyleLbl="parChTrans1D4" presStyleIdx="2" presStyleCnt="4"/>
      <dgm:spPr/>
      <dgm:t>
        <a:bodyPr/>
        <a:lstStyle/>
        <a:p>
          <a:endParaRPr lang="el-GR"/>
        </a:p>
      </dgm:t>
    </dgm:pt>
    <dgm:pt modelId="{080E12A1-EA8E-4871-896B-D3627C2FC669}" type="pres">
      <dgm:prSet presAssocID="{159A33DC-694C-48D3-9B3D-83825D1E5057}" presName="hierRoot4" presStyleCnt="0"/>
      <dgm:spPr/>
    </dgm:pt>
    <dgm:pt modelId="{27D00ACC-7AC7-45EC-BB05-F7A02F354A58}" type="pres">
      <dgm:prSet presAssocID="{159A33DC-694C-48D3-9B3D-83825D1E5057}" presName="composite4" presStyleCnt="0"/>
      <dgm:spPr/>
    </dgm:pt>
    <dgm:pt modelId="{4F03DFB6-9C99-404B-97AF-0B03C7FB6FBD}" type="pres">
      <dgm:prSet presAssocID="{159A33DC-694C-48D3-9B3D-83825D1E5057}" presName="background4" presStyleLbl="node4" presStyleIdx="2" presStyleCnt="4"/>
      <dgm:spPr/>
    </dgm:pt>
    <dgm:pt modelId="{E4DAA42B-30BC-4D67-BE84-9E59529595CF}" type="pres">
      <dgm:prSet presAssocID="{159A33DC-694C-48D3-9B3D-83825D1E5057}" presName="text4" presStyleLbl="fgAcc4" presStyleIdx="2" presStyleCnt="4">
        <dgm:presLayoutVars>
          <dgm:chPref val="3"/>
        </dgm:presLayoutVars>
      </dgm:prSet>
      <dgm:spPr/>
      <dgm:t>
        <a:bodyPr/>
        <a:lstStyle/>
        <a:p>
          <a:endParaRPr lang="el-GR"/>
        </a:p>
      </dgm:t>
    </dgm:pt>
    <dgm:pt modelId="{7199304E-A18C-494B-B0CA-8951A7DD4654}" type="pres">
      <dgm:prSet presAssocID="{159A33DC-694C-48D3-9B3D-83825D1E5057}" presName="hierChild5" presStyleCnt="0"/>
      <dgm:spPr/>
    </dgm:pt>
    <dgm:pt modelId="{BDF481DD-A0AF-4196-8A7B-C6AEF41567E7}" type="pres">
      <dgm:prSet presAssocID="{4B8D2D6B-62A9-43A7-9CBC-52D46F3EE7D1}" presName="Name17" presStyleLbl="parChTrans1D3" presStyleIdx="1" presStyleCnt="2"/>
      <dgm:spPr/>
      <dgm:t>
        <a:bodyPr/>
        <a:lstStyle/>
        <a:p>
          <a:endParaRPr lang="el-GR"/>
        </a:p>
      </dgm:t>
    </dgm:pt>
    <dgm:pt modelId="{1BFABC5C-9CE0-4069-AB13-F1C7CBE45E69}" type="pres">
      <dgm:prSet presAssocID="{26BDA0F4-E91E-4D04-AFEE-90CF9F1426EF}" presName="hierRoot3" presStyleCnt="0"/>
      <dgm:spPr/>
    </dgm:pt>
    <dgm:pt modelId="{1C64499C-CB0D-4504-830B-A1C90923AA16}" type="pres">
      <dgm:prSet presAssocID="{26BDA0F4-E91E-4D04-AFEE-90CF9F1426EF}" presName="composite3" presStyleCnt="0"/>
      <dgm:spPr/>
    </dgm:pt>
    <dgm:pt modelId="{E32FB512-9895-42F6-96C8-69CB818D2EF9}" type="pres">
      <dgm:prSet presAssocID="{26BDA0F4-E91E-4D04-AFEE-90CF9F1426EF}" presName="background3" presStyleLbl="node3" presStyleIdx="1" presStyleCnt="2"/>
      <dgm:spPr/>
    </dgm:pt>
    <dgm:pt modelId="{75856981-A0EB-4868-B735-87A6EF7FE628}" type="pres">
      <dgm:prSet presAssocID="{26BDA0F4-E91E-4D04-AFEE-90CF9F1426EF}" presName="text3" presStyleLbl="fgAcc3" presStyleIdx="1" presStyleCnt="2">
        <dgm:presLayoutVars>
          <dgm:chPref val="3"/>
        </dgm:presLayoutVars>
      </dgm:prSet>
      <dgm:spPr/>
      <dgm:t>
        <a:bodyPr/>
        <a:lstStyle/>
        <a:p>
          <a:endParaRPr lang="el-GR"/>
        </a:p>
      </dgm:t>
    </dgm:pt>
    <dgm:pt modelId="{DB5376AD-FF4F-455D-A463-7FB71BDFBD13}" type="pres">
      <dgm:prSet presAssocID="{26BDA0F4-E91E-4D04-AFEE-90CF9F1426EF}" presName="hierChild4" presStyleCnt="0"/>
      <dgm:spPr/>
    </dgm:pt>
    <dgm:pt modelId="{3A80D66B-72F2-4487-B4FD-DBC86418C873}" type="pres">
      <dgm:prSet presAssocID="{A941F2E7-873F-4F5E-8E20-DD652444EA4F}" presName="Name23" presStyleLbl="parChTrans1D4" presStyleIdx="3" presStyleCnt="4"/>
      <dgm:spPr/>
    </dgm:pt>
    <dgm:pt modelId="{BB56AC2B-8805-4A20-88D9-76616265929C}" type="pres">
      <dgm:prSet presAssocID="{6F7621AF-277A-46D6-94A3-016A82ECAB92}" presName="hierRoot4" presStyleCnt="0"/>
      <dgm:spPr/>
    </dgm:pt>
    <dgm:pt modelId="{BD4416D4-754C-4474-AF48-EA4DA9926897}" type="pres">
      <dgm:prSet presAssocID="{6F7621AF-277A-46D6-94A3-016A82ECAB92}" presName="composite4" presStyleCnt="0"/>
      <dgm:spPr/>
    </dgm:pt>
    <dgm:pt modelId="{DF71C9BD-DE45-4AC0-B65C-EEA6ADAD0B65}" type="pres">
      <dgm:prSet presAssocID="{6F7621AF-277A-46D6-94A3-016A82ECAB92}" presName="background4" presStyleLbl="node4" presStyleIdx="3" presStyleCnt="4"/>
      <dgm:spPr/>
    </dgm:pt>
    <dgm:pt modelId="{CAC66B9D-8796-4EAF-99A4-EB46C036E267}" type="pres">
      <dgm:prSet presAssocID="{6F7621AF-277A-46D6-94A3-016A82ECAB92}" presName="text4" presStyleLbl="fgAcc4" presStyleIdx="3" presStyleCnt="4" custLinFactNeighborX="-863" custLinFactNeighborY="4297">
        <dgm:presLayoutVars>
          <dgm:chPref val="3"/>
        </dgm:presLayoutVars>
      </dgm:prSet>
      <dgm:spPr/>
      <dgm:t>
        <a:bodyPr/>
        <a:lstStyle/>
        <a:p>
          <a:endParaRPr lang="el-GR"/>
        </a:p>
      </dgm:t>
    </dgm:pt>
    <dgm:pt modelId="{6E7CD2DD-F73B-465A-A545-CF4C16E666C0}" type="pres">
      <dgm:prSet presAssocID="{6F7621AF-277A-46D6-94A3-016A82ECAB92}" presName="hierChild5" presStyleCnt="0"/>
      <dgm:spPr/>
    </dgm:pt>
  </dgm:ptLst>
  <dgm:cxnLst>
    <dgm:cxn modelId="{02C9FBF2-9325-425A-82D3-D8F121F93134}" type="presOf" srcId="{2CA44098-02CB-445F-920A-878AB850729D}" destId="{D2240CBC-C452-4609-B00B-C4627D218B18}" srcOrd="0" destOrd="0" presId="urn:microsoft.com/office/officeart/2005/8/layout/hierarchy1"/>
    <dgm:cxn modelId="{CCEFDC6F-1E20-4AF9-90FA-4E011B72EE5D}" type="presOf" srcId="{4B8D2D6B-62A9-43A7-9CBC-52D46F3EE7D1}" destId="{BDF481DD-A0AF-4196-8A7B-C6AEF41567E7}"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A609E915-DBC9-4C8A-94AE-9BEEC624A4EB}" srcId="{02ECBB05-B2B3-4259-813A-8CF512337D7A}" destId="{829BBBDD-F090-4652-B517-CA5118C44DA8}" srcOrd="0" destOrd="0" parTransId="{BCA819F6-462F-42AF-835C-F352D0D65A50}" sibTransId="{DEA4D1FA-961E-45B1-8A60-9C6A77976E67}"/>
    <dgm:cxn modelId="{0E1E3C31-AA57-474F-B82F-5316CD33F3B9}" type="presOf" srcId="{5CC180FA-0DA4-4C2D-8E94-885EE0EAECDF}" destId="{4984AB7E-2896-48AC-9262-E3711C89DEEC}" srcOrd="0" destOrd="0" presId="urn:microsoft.com/office/officeart/2005/8/layout/hierarchy1"/>
    <dgm:cxn modelId="{BA8F28E8-CCFA-40C9-BBDE-7FDA2ED3BAB7}" srcId="{02ECBB05-B2B3-4259-813A-8CF512337D7A}" destId="{B2B7FA91-8926-4253-8F8F-6640449C0A4E}" srcOrd="1" destOrd="0" parTransId="{1A605B1C-9555-474B-96E5-710EFFA58DF2}" sibTransId="{E3DAFF90-4638-4499-9EF6-FAD6495D1958}"/>
    <dgm:cxn modelId="{816F88B8-D95E-4CDF-8185-DC512B6A5CA5}" srcId="{0A89F0DE-AE32-4DBA-A766-3ED8EADD81D8}" destId="{77A3865F-BAA3-41C0-BF75-BF29603FC37A}" srcOrd="0" destOrd="0" parTransId="{2CA44098-02CB-445F-920A-878AB850729D}" sibTransId="{F0888344-A7F8-424A-953A-32D356E20AD6}"/>
    <dgm:cxn modelId="{B91C1AAD-E2BE-4DA9-BCE2-00D6A9F0611D}" srcId="{02ECBB05-B2B3-4259-813A-8CF512337D7A}" destId="{159A33DC-694C-48D3-9B3D-83825D1E5057}" srcOrd="2" destOrd="0" parTransId="{5CC180FA-0DA4-4C2D-8E94-885EE0EAECDF}" sibTransId="{F2979BB5-0134-42E1-B9DC-7C19BE5415D0}"/>
    <dgm:cxn modelId="{0C48078C-5AE2-4B89-9478-1D7C85964A4A}" type="presOf" srcId="{6F7621AF-277A-46D6-94A3-016A82ECAB92}" destId="{CAC66B9D-8796-4EAF-99A4-EB46C036E267}" srcOrd="0" destOrd="0" presId="urn:microsoft.com/office/officeart/2005/8/layout/hierarchy1"/>
    <dgm:cxn modelId="{5E931287-EF5A-4631-865C-A23242582DA3}" type="presOf" srcId="{02ECBB05-B2B3-4259-813A-8CF512337D7A}" destId="{7A11ECF1-AE09-47E7-A54C-31F59E2BB827}" srcOrd="0" destOrd="0" presId="urn:microsoft.com/office/officeart/2005/8/layout/hierarchy1"/>
    <dgm:cxn modelId="{301C9DC6-EA51-4578-B31F-26AA39BDBEAD}" type="presOf" srcId="{709A5DBE-6E75-4EE1-A844-F96B9331C4AC}" destId="{AC8D19F7-8467-4D8B-8819-D55F8B198D80}" srcOrd="0" destOrd="0" presId="urn:microsoft.com/office/officeart/2005/8/layout/hierarchy1"/>
    <dgm:cxn modelId="{6C99DF5B-F919-4CEE-82B5-DAE07DE6EF76}" type="presOf" srcId="{829BBBDD-F090-4652-B517-CA5118C44DA8}" destId="{FC520E6A-D957-415A-99F7-1447D85BF7AD}" srcOrd="0" destOrd="0" presId="urn:microsoft.com/office/officeart/2005/8/layout/hierarchy1"/>
    <dgm:cxn modelId="{B525B334-9184-43DB-AC18-FC71B68A5085}" type="presOf" srcId="{77A3865F-BAA3-41C0-BF75-BF29603FC37A}" destId="{DA9EE976-65FE-4191-8A4D-7001FB7AC7E3}" srcOrd="0" destOrd="0" presId="urn:microsoft.com/office/officeart/2005/8/layout/hierarchy1"/>
    <dgm:cxn modelId="{303C867D-AFC7-4751-A201-40CACB16DAC1}" type="presOf" srcId="{77EE8E58-37A2-4D67-899E-B8F71D00518D}" destId="{D0D8396B-9A93-407E-BA7C-EE7558126A5E}" srcOrd="0" destOrd="0" presId="urn:microsoft.com/office/officeart/2005/8/layout/hierarchy1"/>
    <dgm:cxn modelId="{18C42AB4-F690-4161-9C31-C1F09847CE11}" type="presOf" srcId="{0A89F0DE-AE32-4DBA-A766-3ED8EADD81D8}" destId="{2903AA32-FAD4-4815-A3AC-40D885D8AF3A}" srcOrd="0" destOrd="0" presId="urn:microsoft.com/office/officeart/2005/8/layout/hierarchy1"/>
    <dgm:cxn modelId="{96B76CD9-C3DD-444F-8A72-EFB14BEC589D}" type="presOf" srcId="{BCA819F6-462F-42AF-835C-F352D0D65A50}" destId="{3514E98D-FE05-4D28-A221-44CF86A58C32}" srcOrd="0" destOrd="0" presId="urn:microsoft.com/office/officeart/2005/8/layout/hierarchy1"/>
    <dgm:cxn modelId="{7FC5F7E2-36B9-4056-9A09-0A742CA313D7}" type="presOf" srcId="{B2B7FA91-8926-4253-8F8F-6640449C0A4E}" destId="{9FC3E21E-6FCA-48E8-AB5D-7145CB3E3C56}" srcOrd="0" destOrd="0" presId="urn:microsoft.com/office/officeart/2005/8/layout/hierarchy1"/>
    <dgm:cxn modelId="{4F9C643C-6772-4E0D-AF50-9FA47E60C5F8}" srcId="{77A3865F-BAA3-41C0-BF75-BF29603FC37A}" destId="{26BDA0F4-E91E-4D04-AFEE-90CF9F1426EF}" srcOrd="1" destOrd="0" parTransId="{4B8D2D6B-62A9-43A7-9CBC-52D46F3EE7D1}" sibTransId="{73C65BFC-9B39-4FE5-9141-82A1B2C789EF}"/>
    <dgm:cxn modelId="{CAA52A57-243B-477A-8F62-57DC6EA260F6}" type="presOf" srcId="{A941F2E7-873F-4F5E-8E20-DD652444EA4F}" destId="{3A80D66B-72F2-4487-B4FD-DBC86418C873}" srcOrd="0" destOrd="0" presId="urn:microsoft.com/office/officeart/2005/8/layout/hierarchy1"/>
    <dgm:cxn modelId="{58E2EAA2-72AB-4F1C-9333-0D06E3C77CD6}" type="presOf" srcId="{26BDA0F4-E91E-4D04-AFEE-90CF9F1426EF}" destId="{75856981-A0EB-4868-B735-87A6EF7FE628}" srcOrd="0" destOrd="0" presId="urn:microsoft.com/office/officeart/2005/8/layout/hierarchy1"/>
    <dgm:cxn modelId="{1909F0A8-80CC-4E0C-8D4D-39E714110ECA}" type="presOf" srcId="{159A33DC-694C-48D3-9B3D-83825D1E5057}" destId="{E4DAA42B-30BC-4D67-BE84-9E59529595CF}" srcOrd="0" destOrd="0" presId="urn:microsoft.com/office/officeart/2005/8/layout/hierarchy1"/>
    <dgm:cxn modelId="{E313FFAE-8326-45CA-B9A2-EEF391A77016}" srcId="{26BDA0F4-E91E-4D04-AFEE-90CF9F1426EF}" destId="{6F7621AF-277A-46D6-94A3-016A82ECAB92}" srcOrd="0" destOrd="0" parTransId="{A941F2E7-873F-4F5E-8E20-DD652444EA4F}" sibTransId="{93A12704-3CA3-4F48-9008-CDFBD6956D9F}"/>
    <dgm:cxn modelId="{9C6F3ED1-D2CC-4E3A-BFE5-9CCDD404D3F4}" type="presOf" srcId="{1A605B1C-9555-474B-96E5-710EFFA58DF2}" destId="{1E60D60D-2923-4C74-BA03-9B8BD383C1AE}" srcOrd="0" destOrd="0" presId="urn:microsoft.com/office/officeart/2005/8/layout/hierarchy1"/>
    <dgm:cxn modelId="{7F4BFBDF-0F2A-4115-871F-B3E40371D2F3}" srcId="{77A3865F-BAA3-41C0-BF75-BF29603FC37A}" destId="{02ECBB05-B2B3-4259-813A-8CF512337D7A}" srcOrd="0" destOrd="0" parTransId="{709A5DBE-6E75-4EE1-A844-F96B9331C4AC}" sibTransId="{D2BE2AD3-6804-4CED-BA36-E9D6801F8199}"/>
    <dgm:cxn modelId="{306A4328-CB51-4CA5-8067-0138207F23C5}" type="presParOf" srcId="{D0D8396B-9A93-407E-BA7C-EE7558126A5E}" destId="{0143E8CE-04FA-4E07-A38D-53743FA4E94E}" srcOrd="0" destOrd="0" presId="urn:microsoft.com/office/officeart/2005/8/layout/hierarchy1"/>
    <dgm:cxn modelId="{03D8E9A5-4EFE-4C3F-BA6E-F6AEEC8C6008}" type="presParOf" srcId="{0143E8CE-04FA-4E07-A38D-53743FA4E94E}" destId="{6AFD1C86-DA45-4EAA-8543-7C0E8BE59A7A}" srcOrd="0" destOrd="0" presId="urn:microsoft.com/office/officeart/2005/8/layout/hierarchy1"/>
    <dgm:cxn modelId="{C4909653-188E-4779-B0DD-E2C4E53953DC}" type="presParOf" srcId="{6AFD1C86-DA45-4EAA-8543-7C0E8BE59A7A}" destId="{36465E60-DB33-4A6F-96D3-4521E2B781E7}" srcOrd="0" destOrd="0" presId="urn:microsoft.com/office/officeart/2005/8/layout/hierarchy1"/>
    <dgm:cxn modelId="{511E21D4-2BDD-4134-8679-CAA71680BCFD}" type="presParOf" srcId="{6AFD1C86-DA45-4EAA-8543-7C0E8BE59A7A}" destId="{2903AA32-FAD4-4815-A3AC-40D885D8AF3A}" srcOrd="1" destOrd="0" presId="urn:microsoft.com/office/officeart/2005/8/layout/hierarchy1"/>
    <dgm:cxn modelId="{09DB180B-4E7D-4C93-9485-3506BB99AA9F}" type="presParOf" srcId="{0143E8CE-04FA-4E07-A38D-53743FA4E94E}" destId="{3B961957-2BA2-4EF6-9960-B913B0886A6E}" srcOrd="1" destOrd="0" presId="urn:microsoft.com/office/officeart/2005/8/layout/hierarchy1"/>
    <dgm:cxn modelId="{C969ECC0-0F80-4383-976E-85B86140D6AA}" type="presParOf" srcId="{3B961957-2BA2-4EF6-9960-B913B0886A6E}" destId="{D2240CBC-C452-4609-B00B-C4627D218B18}" srcOrd="0" destOrd="0" presId="urn:microsoft.com/office/officeart/2005/8/layout/hierarchy1"/>
    <dgm:cxn modelId="{986AE984-C6CE-4E08-800F-90F9BE64CF00}" type="presParOf" srcId="{3B961957-2BA2-4EF6-9960-B913B0886A6E}" destId="{219AB0E3-C462-4970-83C3-9BF0C3ED50FB}" srcOrd="1" destOrd="0" presId="urn:microsoft.com/office/officeart/2005/8/layout/hierarchy1"/>
    <dgm:cxn modelId="{DA6C64A1-3F20-4DDC-A682-564B6FAE1A10}" type="presParOf" srcId="{219AB0E3-C462-4970-83C3-9BF0C3ED50FB}" destId="{652AAC3C-3FBA-41E5-B884-8B03EBBDCBE2}" srcOrd="0" destOrd="0" presId="urn:microsoft.com/office/officeart/2005/8/layout/hierarchy1"/>
    <dgm:cxn modelId="{947E3549-FDE2-46A8-929C-169333243613}" type="presParOf" srcId="{652AAC3C-3FBA-41E5-B884-8B03EBBDCBE2}" destId="{6CBD8F5E-CF00-4349-B0CD-4AC7D96DAC8E}" srcOrd="0" destOrd="0" presId="urn:microsoft.com/office/officeart/2005/8/layout/hierarchy1"/>
    <dgm:cxn modelId="{7273B907-A9E3-4488-9325-47A1635E803D}" type="presParOf" srcId="{652AAC3C-3FBA-41E5-B884-8B03EBBDCBE2}" destId="{DA9EE976-65FE-4191-8A4D-7001FB7AC7E3}" srcOrd="1" destOrd="0" presId="urn:microsoft.com/office/officeart/2005/8/layout/hierarchy1"/>
    <dgm:cxn modelId="{795BA925-A483-4918-9B1E-8403471A63FF}" type="presParOf" srcId="{219AB0E3-C462-4970-83C3-9BF0C3ED50FB}" destId="{10E4C659-78C9-4966-BA61-F637C56D9C46}" srcOrd="1" destOrd="0" presId="urn:microsoft.com/office/officeart/2005/8/layout/hierarchy1"/>
    <dgm:cxn modelId="{12D24B4D-C424-4A95-9BB7-9AF5E704FC81}" type="presParOf" srcId="{10E4C659-78C9-4966-BA61-F637C56D9C46}" destId="{AC8D19F7-8467-4D8B-8819-D55F8B198D80}" srcOrd="0" destOrd="0" presId="urn:microsoft.com/office/officeart/2005/8/layout/hierarchy1"/>
    <dgm:cxn modelId="{58719F06-7E2D-418A-A2BB-70789F0297F0}" type="presParOf" srcId="{10E4C659-78C9-4966-BA61-F637C56D9C46}" destId="{8ABF48B5-7091-485B-BD81-CA91DA53ACEC}" srcOrd="1" destOrd="0" presId="urn:microsoft.com/office/officeart/2005/8/layout/hierarchy1"/>
    <dgm:cxn modelId="{C3359295-0CFD-4F96-81D5-AD8BFB0B608F}" type="presParOf" srcId="{8ABF48B5-7091-485B-BD81-CA91DA53ACEC}" destId="{07CAAE75-0972-42B0-BFB1-49DBCB0AD1C7}" srcOrd="0" destOrd="0" presId="urn:microsoft.com/office/officeart/2005/8/layout/hierarchy1"/>
    <dgm:cxn modelId="{63C44274-9037-4D55-A009-551EE9E22C45}" type="presParOf" srcId="{07CAAE75-0972-42B0-BFB1-49DBCB0AD1C7}" destId="{14D19B4F-AB73-44FA-B7A3-BBF119AEBBF9}" srcOrd="0" destOrd="0" presId="urn:microsoft.com/office/officeart/2005/8/layout/hierarchy1"/>
    <dgm:cxn modelId="{47A12049-BBD9-4BE3-8F9E-DB682F4CD7D6}" type="presParOf" srcId="{07CAAE75-0972-42B0-BFB1-49DBCB0AD1C7}" destId="{7A11ECF1-AE09-47E7-A54C-31F59E2BB827}" srcOrd="1" destOrd="0" presId="urn:microsoft.com/office/officeart/2005/8/layout/hierarchy1"/>
    <dgm:cxn modelId="{966EAE1A-DBD4-4961-A537-8A10AC95C255}" type="presParOf" srcId="{8ABF48B5-7091-485B-BD81-CA91DA53ACEC}" destId="{B49AF80F-7073-4D02-A6D3-F46ABDA82296}" srcOrd="1" destOrd="0" presId="urn:microsoft.com/office/officeart/2005/8/layout/hierarchy1"/>
    <dgm:cxn modelId="{D0FB539E-A8F9-4BF7-9144-3DE5850409FC}" type="presParOf" srcId="{B49AF80F-7073-4D02-A6D3-F46ABDA82296}" destId="{3514E98D-FE05-4D28-A221-44CF86A58C32}" srcOrd="0" destOrd="0" presId="urn:microsoft.com/office/officeart/2005/8/layout/hierarchy1"/>
    <dgm:cxn modelId="{8E2D8C8E-3EFA-46CF-A10F-2287CD53D2BB}" type="presParOf" srcId="{B49AF80F-7073-4D02-A6D3-F46ABDA82296}" destId="{CB68E275-58A9-4236-9D84-351771E7A8BF}" srcOrd="1" destOrd="0" presId="urn:microsoft.com/office/officeart/2005/8/layout/hierarchy1"/>
    <dgm:cxn modelId="{7DFEB6D1-7F6F-4158-AD88-1B726A9D102D}" type="presParOf" srcId="{CB68E275-58A9-4236-9D84-351771E7A8BF}" destId="{26A037E6-CFB2-483D-8436-46B29F999D11}" srcOrd="0" destOrd="0" presId="urn:microsoft.com/office/officeart/2005/8/layout/hierarchy1"/>
    <dgm:cxn modelId="{33C10D7D-B4D5-4AFB-9A39-97730CF49518}" type="presParOf" srcId="{26A037E6-CFB2-483D-8436-46B29F999D11}" destId="{7C031D69-4715-416E-AD59-05B563E3B14A}" srcOrd="0" destOrd="0" presId="urn:microsoft.com/office/officeart/2005/8/layout/hierarchy1"/>
    <dgm:cxn modelId="{1945DDE8-0F9D-4030-ABEC-CE328AC507DD}" type="presParOf" srcId="{26A037E6-CFB2-483D-8436-46B29F999D11}" destId="{FC520E6A-D957-415A-99F7-1447D85BF7AD}" srcOrd="1" destOrd="0" presId="urn:microsoft.com/office/officeart/2005/8/layout/hierarchy1"/>
    <dgm:cxn modelId="{A3A5E7DF-2002-4F8C-A57F-6DEFABC190A6}" type="presParOf" srcId="{CB68E275-58A9-4236-9D84-351771E7A8BF}" destId="{E9DD4095-ECDF-48D4-8BE5-1202631EB162}" srcOrd="1" destOrd="0" presId="urn:microsoft.com/office/officeart/2005/8/layout/hierarchy1"/>
    <dgm:cxn modelId="{7001C703-A4FE-4F60-AAB3-840C605B4570}" type="presParOf" srcId="{B49AF80F-7073-4D02-A6D3-F46ABDA82296}" destId="{1E60D60D-2923-4C74-BA03-9B8BD383C1AE}" srcOrd="2" destOrd="0" presId="urn:microsoft.com/office/officeart/2005/8/layout/hierarchy1"/>
    <dgm:cxn modelId="{2CAEB57F-3278-47A6-A3D3-586CD583BE77}" type="presParOf" srcId="{B49AF80F-7073-4D02-A6D3-F46ABDA82296}" destId="{D064B009-C3FF-4703-8459-E1A005D80D1C}" srcOrd="3" destOrd="0" presId="urn:microsoft.com/office/officeart/2005/8/layout/hierarchy1"/>
    <dgm:cxn modelId="{1CE2AE42-1C7B-4AD3-ACA8-431BB0694495}" type="presParOf" srcId="{D064B009-C3FF-4703-8459-E1A005D80D1C}" destId="{11B20131-3615-4663-9AA7-036D41019368}" srcOrd="0" destOrd="0" presId="urn:microsoft.com/office/officeart/2005/8/layout/hierarchy1"/>
    <dgm:cxn modelId="{8CE0DF42-BBB0-49C8-A72C-D514537484E1}" type="presParOf" srcId="{11B20131-3615-4663-9AA7-036D41019368}" destId="{A4727F94-26E0-4294-8720-8172A0C86BC9}" srcOrd="0" destOrd="0" presId="urn:microsoft.com/office/officeart/2005/8/layout/hierarchy1"/>
    <dgm:cxn modelId="{104898CF-0D29-48FD-A5E8-CEE601AB7516}" type="presParOf" srcId="{11B20131-3615-4663-9AA7-036D41019368}" destId="{9FC3E21E-6FCA-48E8-AB5D-7145CB3E3C56}" srcOrd="1" destOrd="0" presId="urn:microsoft.com/office/officeart/2005/8/layout/hierarchy1"/>
    <dgm:cxn modelId="{6B61A2D7-5C64-4618-BD4F-3D935FE64299}" type="presParOf" srcId="{D064B009-C3FF-4703-8459-E1A005D80D1C}" destId="{DF510779-9C43-45AC-B1F7-A91492EBCD80}" srcOrd="1" destOrd="0" presId="urn:microsoft.com/office/officeart/2005/8/layout/hierarchy1"/>
    <dgm:cxn modelId="{60D10BD7-E85B-4EFC-9DA4-03B412B38AB4}" type="presParOf" srcId="{B49AF80F-7073-4D02-A6D3-F46ABDA82296}" destId="{4984AB7E-2896-48AC-9262-E3711C89DEEC}" srcOrd="4" destOrd="0" presId="urn:microsoft.com/office/officeart/2005/8/layout/hierarchy1"/>
    <dgm:cxn modelId="{3708620F-9FBF-47A0-8BC7-675E3E5FDBCC}" type="presParOf" srcId="{B49AF80F-7073-4D02-A6D3-F46ABDA82296}" destId="{080E12A1-EA8E-4871-896B-D3627C2FC669}" srcOrd="5" destOrd="0" presId="urn:microsoft.com/office/officeart/2005/8/layout/hierarchy1"/>
    <dgm:cxn modelId="{B39BF6E3-DB5D-4DDF-8566-1F8A52BE5F53}" type="presParOf" srcId="{080E12A1-EA8E-4871-896B-D3627C2FC669}" destId="{27D00ACC-7AC7-45EC-BB05-F7A02F354A58}" srcOrd="0" destOrd="0" presId="urn:microsoft.com/office/officeart/2005/8/layout/hierarchy1"/>
    <dgm:cxn modelId="{77A4604F-CC07-4D41-B568-A6C538757EFE}" type="presParOf" srcId="{27D00ACC-7AC7-45EC-BB05-F7A02F354A58}" destId="{4F03DFB6-9C99-404B-97AF-0B03C7FB6FBD}" srcOrd="0" destOrd="0" presId="urn:microsoft.com/office/officeart/2005/8/layout/hierarchy1"/>
    <dgm:cxn modelId="{D9107177-5BB8-414C-95D4-E48C727FB035}" type="presParOf" srcId="{27D00ACC-7AC7-45EC-BB05-F7A02F354A58}" destId="{E4DAA42B-30BC-4D67-BE84-9E59529595CF}" srcOrd="1" destOrd="0" presId="urn:microsoft.com/office/officeart/2005/8/layout/hierarchy1"/>
    <dgm:cxn modelId="{A36594E3-1FA9-4268-859B-D0C73D3B9F4B}" type="presParOf" srcId="{080E12A1-EA8E-4871-896B-D3627C2FC669}" destId="{7199304E-A18C-494B-B0CA-8951A7DD4654}" srcOrd="1" destOrd="0" presId="urn:microsoft.com/office/officeart/2005/8/layout/hierarchy1"/>
    <dgm:cxn modelId="{6B11786B-32B6-48A8-BF71-47CFB5800138}" type="presParOf" srcId="{10E4C659-78C9-4966-BA61-F637C56D9C46}" destId="{BDF481DD-A0AF-4196-8A7B-C6AEF41567E7}" srcOrd="2" destOrd="0" presId="urn:microsoft.com/office/officeart/2005/8/layout/hierarchy1"/>
    <dgm:cxn modelId="{50D2DFFF-3F9F-4A6C-BF73-ED3C3E73B928}" type="presParOf" srcId="{10E4C659-78C9-4966-BA61-F637C56D9C46}" destId="{1BFABC5C-9CE0-4069-AB13-F1C7CBE45E69}" srcOrd="3" destOrd="0" presId="urn:microsoft.com/office/officeart/2005/8/layout/hierarchy1"/>
    <dgm:cxn modelId="{E6BA1C10-9475-416E-978B-02C3278FD322}" type="presParOf" srcId="{1BFABC5C-9CE0-4069-AB13-F1C7CBE45E69}" destId="{1C64499C-CB0D-4504-830B-A1C90923AA16}" srcOrd="0" destOrd="0" presId="urn:microsoft.com/office/officeart/2005/8/layout/hierarchy1"/>
    <dgm:cxn modelId="{AB4A6933-3D1B-4D97-8752-AD7555700503}" type="presParOf" srcId="{1C64499C-CB0D-4504-830B-A1C90923AA16}" destId="{E32FB512-9895-42F6-96C8-69CB818D2EF9}" srcOrd="0" destOrd="0" presId="urn:microsoft.com/office/officeart/2005/8/layout/hierarchy1"/>
    <dgm:cxn modelId="{36080F40-5486-497F-A569-A9FE62FCDC0B}" type="presParOf" srcId="{1C64499C-CB0D-4504-830B-A1C90923AA16}" destId="{75856981-A0EB-4868-B735-87A6EF7FE628}" srcOrd="1" destOrd="0" presId="urn:microsoft.com/office/officeart/2005/8/layout/hierarchy1"/>
    <dgm:cxn modelId="{D1112C39-D40C-4732-8F2F-46BC9027433D}" type="presParOf" srcId="{1BFABC5C-9CE0-4069-AB13-F1C7CBE45E69}" destId="{DB5376AD-FF4F-455D-A463-7FB71BDFBD13}" srcOrd="1" destOrd="0" presId="urn:microsoft.com/office/officeart/2005/8/layout/hierarchy1"/>
    <dgm:cxn modelId="{50726BC1-A737-4843-8EDE-1963B090E7C2}" type="presParOf" srcId="{DB5376AD-FF4F-455D-A463-7FB71BDFBD13}" destId="{3A80D66B-72F2-4487-B4FD-DBC86418C873}" srcOrd="0" destOrd="0" presId="urn:microsoft.com/office/officeart/2005/8/layout/hierarchy1"/>
    <dgm:cxn modelId="{61D91105-BF5B-4EE9-B46E-865367592849}" type="presParOf" srcId="{DB5376AD-FF4F-455D-A463-7FB71BDFBD13}" destId="{BB56AC2B-8805-4A20-88D9-76616265929C}" srcOrd="1" destOrd="0" presId="urn:microsoft.com/office/officeart/2005/8/layout/hierarchy1"/>
    <dgm:cxn modelId="{AF2C3F7D-144F-4A2E-8B6F-704D13919174}" type="presParOf" srcId="{BB56AC2B-8805-4A20-88D9-76616265929C}" destId="{BD4416D4-754C-4474-AF48-EA4DA9926897}" srcOrd="0" destOrd="0" presId="urn:microsoft.com/office/officeart/2005/8/layout/hierarchy1"/>
    <dgm:cxn modelId="{C138452C-8EFE-4A49-B83D-68DBADAE2332}" type="presParOf" srcId="{BD4416D4-754C-4474-AF48-EA4DA9926897}" destId="{DF71C9BD-DE45-4AC0-B65C-EEA6ADAD0B65}" srcOrd="0" destOrd="0" presId="urn:microsoft.com/office/officeart/2005/8/layout/hierarchy1"/>
    <dgm:cxn modelId="{1343E763-6F7A-4DFA-9B7B-E2A573725490}" type="presParOf" srcId="{BD4416D4-754C-4474-AF48-EA4DA9926897}" destId="{CAC66B9D-8796-4EAF-99A4-EB46C036E267}" srcOrd="1" destOrd="0" presId="urn:microsoft.com/office/officeart/2005/8/layout/hierarchy1"/>
    <dgm:cxn modelId="{AEE6C5E2-B193-47C0-950B-63DA88E65E80}" type="presParOf" srcId="{BB56AC2B-8805-4A20-88D9-76616265929C}" destId="{6E7CD2DD-F73B-465A-A545-CF4C16E666C0}"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τάξη</a:t>
          </a:r>
          <a:endParaRPr lang="en-US" i="0" dirty="0" smtClean="0"/>
        </a:p>
        <a:p>
          <a:r>
            <a:rPr lang="el-GR" i="0" dirty="0" smtClean="0"/>
            <a:t> </a:t>
          </a:r>
          <a:r>
            <a:rPr lang="en-US" i="1" dirty="0" err="1" smtClean="0"/>
            <a:t>Chlamydiales</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smtClean="0"/>
            <a:t> </a:t>
          </a:r>
          <a:r>
            <a:rPr lang="en-US" i="1" dirty="0" err="1" smtClean="0"/>
            <a:t>Chlamydiaceae</a:t>
          </a:r>
          <a:endParaRPr lang="el-GR" i="1" dirty="0"/>
        </a:p>
      </dgm:t>
    </dgm:pt>
    <dgm:pt modelId="{2CA44098-02CB-445F-920A-878AB850729D}" type="parTrans" cxnId="{816F88B8-D95E-4CDF-8185-DC512B6A5CA5}">
      <dgm:prSet/>
      <dgm:spPr/>
      <dgm:t>
        <a:bodyPr/>
        <a:lstStyle/>
        <a:p>
          <a:endParaRPr lang="el-GR" dirty="0"/>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n-US" dirty="0" smtClean="0"/>
            <a:t>Chlamydia</a:t>
          </a:r>
          <a:r>
            <a:rPr lang="el-GR" dirty="0" smtClean="0"/>
            <a:t>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dirty="0"/>
        </a:p>
      </dgm:t>
    </dgm:pt>
    <dgm:pt modelId="{D2BE2AD3-6804-4CED-BA36-E9D6801F8199}" type="sibTrans" cxnId="{7F4BFBDF-0F2A-4115-871F-B3E40371D2F3}">
      <dgm:prSet/>
      <dgm:spPr/>
      <dgm:t>
        <a:bodyPr/>
        <a:lstStyle/>
        <a:p>
          <a:endParaRPr lang="el-GR"/>
        </a:p>
      </dgm:t>
    </dgm:pt>
    <dgm:pt modelId="{26BDA0F4-E91E-4D04-AFEE-90CF9F1426EF}">
      <dgm:prSet/>
      <dgm:spPr/>
      <dgm:t>
        <a:bodyPr/>
        <a:lstStyle/>
        <a:p>
          <a:r>
            <a:rPr lang="el-GR" i="0" dirty="0" smtClean="0"/>
            <a:t>Γένος </a:t>
          </a:r>
        </a:p>
        <a:p>
          <a:r>
            <a:rPr lang="en-US" i="1" dirty="0" err="1" smtClean="0"/>
            <a:t>Chlamydophila</a:t>
          </a:r>
          <a:endParaRPr lang="el-GR" i="1" dirty="0"/>
        </a:p>
      </dgm:t>
    </dgm:pt>
    <dgm:pt modelId="{4B8D2D6B-62A9-43A7-9CBC-52D46F3EE7D1}" type="parTrans" cxnId="{4F9C643C-6772-4E0D-AF50-9FA47E60C5F8}">
      <dgm:prSet/>
      <dgm:spPr/>
      <dgm:t>
        <a:bodyPr/>
        <a:lstStyle/>
        <a:p>
          <a:endParaRPr lang="el-GR"/>
        </a:p>
      </dgm:t>
    </dgm:pt>
    <dgm:pt modelId="{73C65BFC-9B39-4FE5-9141-82A1B2C789EF}" type="sibTrans" cxnId="{4F9C643C-6772-4E0D-AF50-9FA47E60C5F8}">
      <dgm:prSet/>
      <dgm:spPr/>
      <dgm:t>
        <a:bodyPr/>
        <a:lstStyle/>
        <a:p>
          <a:endParaRPr lang="el-GR"/>
        </a:p>
      </dgm:t>
    </dgm:pt>
    <dgm:pt modelId="{B2B7FA91-8926-4253-8F8F-6640449C0A4E}">
      <dgm:prSet/>
      <dgm:spPr/>
      <dgm:t>
        <a:bodyPr/>
        <a:lstStyle/>
        <a:p>
          <a:r>
            <a:rPr lang="el-GR" i="0" dirty="0" smtClean="0"/>
            <a:t>Είδος </a:t>
          </a:r>
        </a:p>
        <a:p>
          <a:r>
            <a:rPr lang="en-US" i="1" dirty="0" smtClean="0"/>
            <a:t>C. trachomatis</a:t>
          </a:r>
          <a:endParaRPr lang="el-GR" i="1" dirty="0"/>
        </a:p>
      </dgm:t>
    </dgm:pt>
    <dgm:pt modelId="{1A605B1C-9555-474B-96E5-710EFFA58DF2}" type="parTrans" cxnId="{BA8F28E8-CCFA-40C9-BBDE-7FDA2ED3BAB7}">
      <dgm:prSet/>
      <dgm:spPr/>
      <dgm:t>
        <a:bodyPr/>
        <a:lstStyle/>
        <a:p>
          <a:endParaRPr lang="el-GR"/>
        </a:p>
      </dgm:t>
    </dgm:pt>
    <dgm:pt modelId="{E3DAFF90-4638-4499-9EF6-FAD6495D1958}" type="sibTrans" cxnId="{BA8F28E8-CCFA-40C9-BBDE-7FDA2ED3BAB7}">
      <dgm:prSet/>
      <dgm:spPr/>
      <dgm:t>
        <a:bodyPr/>
        <a:lstStyle/>
        <a:p>
          <a:endParaRPr lang="el-GR"/>
        </a:p>
      </dgm:t>
    </dgm:pt>
    <dgm:pt modelId="{6F7621AF-277A-46D6-94A3-016A82ECAB92}">
      <dgm:prSet/>
      <dgm:spPr/>
      <dgm:t>
        <a:bodyPr/>
        <a:lstStyle/>
        <a:p>
          <a:r>
            <a:rPr lang="el-GR" dirty="0" smtClean="0"/>
            <a:t>Είδος </a:t>
          </a:r>
        </a:p>
        <a:p>
          <a:r>
            <a:rPr lang="en-US" i="1" dirty="0" smtClean="0"/>
            <a:t>C. pneumoniae</a:t>
          </a:r>
          <a:endParaRPr lang="el-GR" i="1" dirty="0"/>
        </a:p>
      </dgm:t>
    </dgm:pt>
    <dgm:pt modelId="{A941F2E7-873F-4F5E-8E20-DD652444EA4F}" type="parTrans" cxnId="{E313FFAE-8326-45CA-B9A2-EEF391A77016}">
      <dgm:prSet/>
      <dgm:spPr/>
      <dgm:t>
        <a:bodyPr/>
        <a:lstStyle/>
        <a:p>
          <a:endParaRPr lang="el-GR"/>
        </a:p>
      </dgm:t>
    </dgm:pt>
    <dgm:pt modelId="{93A12704-3CA3-4F48-9008-CDFBD6956D9F}" type="sibTrans" cxnId="{E313FFAE-8326-45CA-B9A2-EEF391A77016}">
      <dgm:prSet/>
      <dgm:spPr/>
      <dgm:t>
        <a:bodyPr/>
        <a:lstStyle/>
        <a:p>
          <a:endParaRPr lang="el-GR"/>
        </a:p>
      </dgm:t>
    </dgm:pt>
    <dgm:pt modelId="{3DDB5554-8726-4EF6-837F-78B74E49A126}">
      <dgm:prSet/>
      <dgm:spPr/>
      <dgm:t>
        <a:bodyPr/>
        <a:lstStyle/>
        <a:p>
          <a:r>
            <a:rPr lang="el-GR" dirty="0" smtClean="0"/>
            <a:t>Φύλο </a:t>
          </a:r>
        </a:p>
        <a:p>
          <a:r>
            <a:rPr lang="en-US" i="1" dirty="0" smtClean="0"/>
            <a:t>Chlamydiae</a:t>
          </a:r>
          <a:endParaRPr lang="el-GR" i="1" dirty="0"/>
        </a:p>
      </dgm:t>
    </dgm:pt>
    <dgm:pt modelId="{8E0978E9-4BEA-4E85-8370-D2D67150E265}" type="parTrans" cxnId="{BFE728CA-DDAF-4B3E-B9D3-369C82BD0648}">
      <dgm:prSet/>
      <dgm:spPr/>
      <dgm:t>
        <a:bodyPr/>
        <a:lstStyle/>
        <a:p>
          <a:endParaRPr lang="el-GR"/>
        </a:p>
      </dgm:t>
    </dgm:pt>
    <dgm:pt modelId="{344074A7-4E03-4457-960F-64C74A58F83F}" type="sibTrans" cxnId="{BFE728CA-DDAF-4B3E-B9D3-369C82BD0648}">
      <dgm:prSet/>
      <dgm:spPr/>
      <dgm:t>
        <a:bodyPr/>
        <a:lstStyle/>
        <a:p>
          <a:endParaRPr lang="el-GR"/>
        </a:p>
      </dgm:t>
    </dgm:pt>
    <dgm:pt modelId="{F8641D1F-3EC1-4959-84B9-790A67C91ADF}">
      <dgm:prSet/>
      <dgm:spPr/>
      <dgm:t>
        <a:bodyPr/>
        <a:lstStyle/>
        <a:p>
          <a:r>
            <a:rPr lang="el-GR" dirty="0" smtClean="0"/>
            <a:t>Είδος</a:t>
          </a:r>
        </a:p>
        <a:p>
          <a:r>
            <a:rPr lang="el-GR" i="1" dirty="0" smtClean="0"/>
            <a:t> </a:t>
          </a:r>
          <a:r>
            <a:rPr lang="en-US" i="1" dirty="0" smtClean="0"/>
            <a:t>C. psittaci</a:t>
          </a:r>
          <a:endParaRPr lang="el-GR" i="1" dirty="0"/>
        </a:p>
      </dgm:t>
    </dgm:pt>
    <dgm:pt modelId="{457CDDD7-FCDF-46E3-B9A7-432D83360A8F}" type="parTrans" cxnId="{8B25605C-1DC4-4BA0-95C2-869F3E265E2C}">
      <dgm:prSet/>
      <dgm:spPr/>
      <dgm:t>
        <a:bodyPr/>
        <a:lstStyle/>
        <a:p>
          <a:endParaRPr lang="el-GR"/>
        </a:p>
      </dgm:t>
    </dgm:pt>
    <dgm:pt modelId="{DDBA3990-C436-42AC-9E80-C0A27C8C33E5}" type="sibTrans" cxnId="{8B25605C-1DC4-4BA0-95C2-869F3E265E2C}">
      <dgm:prSet/>
      <dgm:spPr/>
      <dgm:t>
        <a:bodyPr/>
        <a:lstStyle/>
        <a:p>
          <a:endParaRPr lang="el-GR"/>
        </a:p>
      </dgm:t>
    </dgm:pt>
    <dgm:pt modelId="{AE795D34-46A6-4F19-A10B-709DBF50F9CD}">
      <dgm:prSet/>
      <dgm:spPr/>
      <dgm:t>
        <a:bodyPr/>
        <a:lstStyle/>
        <a:p>
          <a:r>
            <a:rPr lang="el-GR" dirty="0" smtClean="0"/>
            <a:t>Είδος</a:t>
          </a:r>
        </a:p>
        <a:p>
          <a:r>
            <a:rPr lang="en-US" i="1" dirty="0" smtClean="0"/>
            <a:t>C. </a:t>
          </a:r>
          <a:r>
            <a:rPr lang="en-US" i="1" dirty="0" err="1" smtClean="0"/>
            <a:t>abortus</a:t>
          </a:r>
          <a:endParaRPr lang="el-GR" i="1" dirty="0"/>
        </a:p>
      </dgm:t>
    </dgm:pt>
    <dgm:pt modelId="{6E52B86F-9E82-4B48-93C8-ED83117BF877}" type="parTrans" cxnId="{AC9D2ECA-051A-479A-972B-725672E4A885}">
      <dgm:prSet/>
      <dgm:spPr/>
      <dgm:t>
        <a:bodyPr/>
        <a:lstStyle/>
        <a:p>
          <a:endParaRPr lang="el-GR"/>
        </a:p>
      </dgm:t>
    </dgm:pt>
    <dgm:pt modelId="{F7B72C7B-1392-43AF-90C2-7ED07CF91ED6}" type="sibTrans" cxnId="{AC9D2ECA-051A-479A-972B-725672E4A885}">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2A39C842-2A33-4426-B44E-97783F187F53}" type="pres">
      <dgm:prSet presAssocID="{3DDB5554-8726-4EF6-837F-78B74E49A126}" presName="hierRoot1" presStyleCnt="0"/>
      <dgm:spPr/>
    </dgm:pt>
    <dgm:pt modelId="{6B8BE732-E59F-4F2F-BF82-F96C8FCCF0FF}" type="pres">
      <dgm:prSet presAssocID="{3DDB5554-8726-4EF6-837F-78B74E49A126}" presName="composite" presStyleCnt="0"/>
      <dgm:spPr/>
    </dgm:pt>
    <dgm:pt modelId="{5CED56E5-33D3-4343-9033-1F8454ECC043}" type="pres">
      <dgm:prSet presAssocID="{3DDB5554-8726-4EF6-837F-78B74E49A126}" presName="background" presStyleLbl="node0" presStyleIdx="0" presStyleCnt="1"/>
      <dgm:spPr/>
    </dgm:pt>
    <dgm:pt modelId="{FFE52E85-7BF3-4AB4-9208-072B06F74150}" type="pres">
      <dgm:prSet presAssocID="{3DDB5554-8726-4EF6-837F-78B74E49A126}" presName="text" presStyleLbl="fgAcc0" presStyleIdx="0" presStyleCnt="1">
        <dgm:presLayoutVars>
          <dgm:chPref val="3"/>
        </dgm:presLayoutVars>
      </dgm:prSet>
      <dgm:spPr/>
      <dgm:t>
        <a:bodyPr/>
        <a:lstStyle/>
        <a:p>
          <a:endParaRPr lang="el-GR"/>
        </a:p>
      </dgm:t>
    </dgm:pt>
    <dgm:pt modelId="{2F9B4BB3-61A9-4937-B621-DD022C4013F0}" type="pres">
      <dgm:prSet presAssocID="{3DDB5554-8726-4EF6-837F-78B74E49A126}" presName="hierChild2" presStyleCnt="0"/>
      <dgm:spPr/>
    </dgm:pt>
    <dgm:pt modelId="{42A90CCE-2E34-403D-AED7-56CB72B7BCF2}" type="pres">
      <dgm:prSet presAssocID="{633C6F3E-95F4-49EB-989E-635C7BE54DDD}" presName="Name10" presStyleLbl="parChTrans1D2" presStyleIdx="0" presStyleCnt="1"/>
      <dgm:spPr/>
      <dgm:t>
        <a:bodyPr/>
        <a:lstStyle/>
        <a:p>
          <a:endParaRPr lang="el-GR"/>
        </a:p>
      </dgm:t>
    </dgm:pt>
    <dgm:pt modelId="{EBA449BE-7A17-494F-96D3-E16791069CAE}" type="pres">
      <dgm:prSet presAssocID="{0A89F0DE-AE32-4DBA-A766-3ED8EADD81D8}" presName="hierRoot2" presStyleCnt="0"/>
      <dgm:spPr/>
    </dgm:pt>
    <dgm:pt modelId="{CAEAA895-C897-439A-A21E-5DF50C5F9F3B}" type="pres">
      <dgm:prSet presAssocID="{0A89F0DE-AE32-4DBA-A766-3ED8EADD81D8}" presName="composite2" presStyleCnt="0"/>
      <dgm:spPr/>
    </dgm:pt>
    <dgm:pt modelId="{EF71782B-EE7F-4BC8-B5B3-65C96DEDBFA5}" type="pres">
      <dgm:prSet presAssocID="{0A89F0DE-AE32-4DBA-A766-3ED8EADD81D8}" presName="background2" presStyleLbl="node2" presStyleIdx="0" presStyleCnt="1"/>
      <dgm:spPr/>
    </dgm:pt>
    <dgm:pt modelId="{8DE8AFFA-78A4-42EE-8377-24ACF26F8DAB}" type="pres">
      <dgm:prSet presAssocID="{0A89F0DE-AE32-4DBA-A766-3ED8EADD81D8}" presName="text2" presStyleLbl="fgAcc2" presStyleIdx="0" presStyleCnt="1">
        <dgm:presLayoutVars>
          <dgm:chPref val="3"/>
        </dgm:presLayoutVars>
      </dgm:prSet>
      <dgm:spPr/>
      <dgm:t>
        <a:bodyPr/>
        <a:lstStyle/>
        <a:p>
          <a:endParaRPr lang="el-GR"/>
        </a:p>
      </dgm:t>
    </dgm:pt>
    <dgm:pt modelId="{96EC53CB-BBF7-414E-A595-B82A4F52A3E2}" type="pres">
      <dgm:prSet presAssocID="{0A89F0DE-AE32-4DBA-A766-3ED8EADD81D8}" presName="hierChild3" presStyleCnt="0"/>
      <dgm:spPr/>
    </dgm:pt>
    <dgm:pt modelId="{1CC6D072-6595-4CDD-87CF-ABFC57640540}" type="pres">
      <dgm:prSet presAssocID="{2CA44098-02CB-445F-920A-878AB850729D}" presName="Name17" presStyleLbl="parChTrans1D3" presStyleIdx="0" presStyleCnt="1"/>
      <dgm:spPr/>
      <dgm:t>
        <a:bodyPr/>
        <a:lstStyle/>
        <a:p>
          <a:endParaRPr lang="el-GR"/>
        </a:p>
      </dgm:t>
    </dgm:pt>
    <dgm:pt modelId="{7BD43D3A-CB59-410B-8F2C-05D8AA996203}" type="pres">
      <dgm:prSet presAssocID="{77A3865F-BAA3-41C0-BF75-BF29603FC37A}" presName="hierRoot3" presStyleCnt="0"/>
      <dgm:spPr/>
    </dgm:pt>
    <dgm:pt modelId="{18101358-28F3-4564-9106-58F323EB4EB7}" type="pres">
      <dgm:prSet presAssocID="{77A3865F-BAA3-41C0-BF75-BF29603FC37A}" presName="composite3" presStyleCnt="0"/>
      <dgm:spPr/>
    </dgm:pt>
    <dgm:pt modelId="{CED51A35-A7F0-424F-978E-EF17E23BD16A}" type="pres">
      <dgm:prSet presAssocID="{77A3865F-BAA3-41C0-BF75-BF29603FC37A}" presName="background3" presStyleLbl="node3" presStyleIdx="0" presStyleCnt="1"/>
      <dgm:spPr/>
    </dgm:pt>
    <dgm:pt modelId="{570E0A19-9E81-4F7E-969B-812EE2797A60}" type="pres">
      <dgm:prSet presAssocID="{77A3865F-BAA3-41C0-BF75-BF29603FC37A}" presName="text3" presStyleLbl="fgAcc3" presStyleIdx="0" presStyleCnt="1">
        <dgm:presLayoutVars>
          <dgm:chPref val="3"/>
        </dgm:presLayoutVars>
      </dgm:prSet>
      <dgm:spPr/>
      <dgm:t>
        <a:bodyPr/>
        <a:lstStyle/>
        <a:p>
          <a:endParaRPr lang="el-GR"/>
        </a:p>
      </dgm:t>
    </dgm:pt>
    <dgm:pt modelId="{F84CE122-F89A-4EC4-A7D3-40F500E0B65E}" type="pres">
      <dgm:prSet presAssocID="{77A3865F-BAA3-41C0-BF75-BF29603FC37A}" presName="hierChild4" presStyleCnt="0"/>
      <dgm:spPr/>
    </dgm:pt>
    <dgm:pt modelId="{9A2D5B22-D7F1-4375-95F0-6FD4A30EF9AA}" type="pres">
      <dgm:prSet presAssocID="{709A5DBE-6E75-4EE1-A844-F96B9331C4AC}" presName="Name23" presStyleLbl="parChTrans1D4" presStyleIdx="0" presStyleCnt="6"/>
      <dgm:spPr/>
      <dgm:t>
        <a:bodyPr/>
        <a:lstStyle/>
        <a:p>
          <a:endParaRPr lang="el-GR"/>
        </a:p>
      </dgm:t>
    </dgm:pt>
    <dgm:pt modelId="{7FAFB3C8-163A-4805-81E9-FBA0D96E0FED}" type="pres">
      <dgm:prSet presAssocID="{02ECBB05-B2B3-4259-813A-8CF512337D7A}" presName="hierRoot4" presStyleCnt="0"/>
      <dgm:spPr/>
    </dgm:pt>
    <dgm:pt modelId="{670301F3-A8F3-4B4D-AC72-AC61043A0D15}" type="pres">
      <dgm:prSet presAssocID="{02ECBB05-B2B3-4259-813A-8CF512337D7A}" presName="composite4" presStyleCnt="0"/>
      <dgm:spPr/>
    </dgm:pt>
    <dgm:pt modelId="{F8A6EC93-4F0B-4653-83BC-64A5C42B7893}" type="pres">
      <dgm:prSet presAssocID="{02ECBB05-B2B3-4259-813A-8CF512337D7A}" presName="background4" presStyleLbl="node4" presStyleIdx="0" presStyleCnt="6"/>
      <dgm:spPr/>
    </dgm:pt>
    <dgm:pt modelId="{77ECC0CC-1C03-4D91-9989-5F1C6947C5F8}" type="pres">
      <dgm:prSet presAssocID="{02ECBB05-B2B3-4259-813A-8CF512337D7A}" presName="text4" presStyleLbl="fgAcc4" presStyleIdx="0" presStyleCnt="6">
        <dgm:presLayoutVars>
          <dgm:chPref val="3"/>
        </dgm:presLayoutVars>
      </dgm:prSet>
      <dgm:spPr/>
      <dgm:t>
        <a:bodyPr/>
        <a:lstStyle/>
        <a:p>
          <a:endParaRPr lang="el-GR"/>
        </a:p>
      </dgm:t>
    </dgm:pt>
    <dgm:pt modelId="{A7A49D41-3990-41C6-9A33-9EACB278DC10}" type="pres">
      <dgm:prSet presAssocID="{02ECBB05-B2B3-4259-813A-8CF512337D7A}" presName="hierChild5" presStyleCnt="0"/>
      <dgm:spPr/>
    </dgm:pt>
    <dgm:pt modelId="{1E60D60D-2923-4C74-BA03-9B8BD383C1AE}" type="pres">
      <dgm:prSet presAssocID="{1A605B1C-9555-474B-96E5-710EFFA58DF2}" presName="Name23" presStyleLbl="parChTrans1D4" presStyleIdx="1" presStyleCnt="6"/>
      <dgm:spPr/>
      <dgm:t>
        <a:bodyPr/>
        <a:lstStyle/>
        <a:p>
          <a:endParaRPr lang="el-GR"/>
        </a:p>
      </dgm:t>
    </dgm:pt>
    <dgm:pt modelId="{D064B009-C3FF-4703-8459-E1A005D80D1C}" type="pres">
      <dgm:prSet presAssocID="{B2B7FA91-8926-4253-8F8F-6640449C0A4E}" presName="hierRoot4" presStyleCnt="0"/>
      <dgm:spPr/>
    </dgm:pt>
    <dgm:pt modelId="{11B20131-3615-4663-9AA7-036D41019368}" type="pres">
      <dgm:prSet presAssocID="{B2B7FA91-8926-4253-8F8F-6640449C0A4E}" presName="composite4" presStyleCnt="0"/>
      <dgm:spPr/>
    </dgm:pt>
    <dgm:pt modelId="{A4727F94-26E0-4294-8720-8172A0C86BC9}" type="pres">
      <dgm:prSet presAssocID="{B2B7FA91-8926-4253-8F8F-6640449C0A4E}" presName="background4" presStyleLbl="node4" presStyleIdx="1" presStyleCnt="6"/>
      <dgm:spPr/>
    </dgm:pt>
    <dgm:pt modelId="{9FC3E21E-6FCA-48E8-AB5D-7145CB3E3C56}" type="pres">
      <dgm:prSet presAssocID="{B2B7FA91-8926-4253-8F8F-6640449C0A4E}" presName="text4" presStyleLbl="fgAcc4" presStyleIdx="1" presStyleCnt="6" custLinFactNeighborX="-626" custLinFactNeighborY="4597">
        <dgm:presLayoutVars>
          <dgm:chPref val="3"/>
        </dgm:presLayoutVars>
      </dgm:prSet>
      <dgm:spPr/>
      <dgm:t>
        <a:bodyPr/>
        <a:lstStyle/>
        <a:p>
          <a:endParaRPr lang="el-GR"/>
        </a:p>
      </dgm:t>
    </dgm:pt>
    <dgm:pt modelId="{DF510779-9C43-45AC-B1F7-A91492EBCD80}" type="pres">
      <dgm:prSet presAssocID="{B2B7FA91-8926-4253-8F8F-6640449C0A4E}" presName="hierChild5" presStyleCnt="0"/>
      <dgm:spPr/>
    </dgm:pt>
    <dgm:pt modelId="{AC1DDDE6-90F8-46A8-BC3A-F34A3CB0C60F}" type="pres">
      <dgm:prSet presAssocID="{4B8D2D6B-62A9-43A7-9CBC-52D46F3EE7D1}" presName="Name23" presStyleLbl="parChTrans1D4" presStyleIdx="2" presStyleCnt="6"/>
      <dgm:spPr/>
      <dgm:t>
        <a:bodyPr/>
        <a:lstStyle/>
        <a:p>
          <a:endParaRPr lang="el-GR"/>
        </a:p>
      </dgm:t>
    </dgm:pt>
    <dgm:pt modelId="{B81D7C26-D5C9-487E-9812-242F45105A15}" type="pres">
      <dgm:prSet presAssocID="{26BDA0F4-E91E-4D04-AFEE-90CF9F1426EF}" presName="hierRoot4" presStyleCnt="0"/>
      <dgm:spPr/>
    </dgm:pt>
    <dgm:pt modelId="{13AAE124-134B-4A49-8AF5-8F546CA43C3F}" type="pres">
      <dgm:prSet presAssocID="{26BDA0F4-E91E-4D04-AFEE-90CF9F1426EF}" presName="composite4" presStyleCnt="0"/>
      <dgm:spPr/>
    </dgm:pt>
    <dgm:pt modelId="{31214E8D-1BDD-4616-AFAF-41200B158832}" type="pres">
      <dgm:prSet presAssocID="{26BDA0F4-E91E-4D04-AFEE-90CF9F1426EF}" presName="background4" presStyleLbl="node4" presStyleIdx="2" presStyleCnt="6"/>
      <dgm:spPr/>
    </dgm:pt>
    <dgm:pt modelId="{8F096961-5E9A-4BA1-A6F5-9E582DE5E90D}" type="pres">
      <dgm:prSet presAssocID="{26BDA0F4-E91E-4D04-AFEE-90CF9F1426EF}" presName="text4" presStyleLbl="fgAcc4" presStyleIdx="2" presStyleCnt="6">
        <dgm:presLayoutVars>
          <dgm:chPref val="3"/>
        </dgm:presLayoutVars>
      </dgm:prSet>
      <dgm:spPr/>
      <dgm:t>
        <a:bodyPr/>
        <a:lstStyle/>
        <a:p>
          <a:endParaRPr lang="el-GR"/>
        </a:p>
      </dgm:t>
    </dgm:pt>
    <dgm:pt modelId="{6256EEAA-921D-4CF5-B2F2-09084447EC99}" type="pres">
      <dgm:prSet presAssocID="{26BDA0F4-E91E-4D04-AFEE-90CF9F1426EF}" presName="hierChild5" presStyleCnt="0"/>
      <dgm:spPr/>
    </dgm:pt>
    <dgm:pt modelId="{3A80D66B-72F2-4487-B4FD-DBC86418C873}" type="pres">
      <dgm:prSet presAssocID="{A941F2E7-873F-4F5E-8E20-DD652444EA4F}" presName="Name23" presStyleLbl="parChTrans1D4" presStyleIdx="3" presStyleCnt="6"/>
      <dgm:spPr/>
      <dgm:t>
        <a:bodyPr/>
        <a:lstStyle/>
        <a:p>
          <a:endParaRPr lang="el-GR"/>
        </a:p>
      </dgm:t>
    </dgm:pt>
    <dgm:pt modelId="{BB56AC2B-8805-4A20-88D9-76616265929C}" type="pres">
      <dgm:prSet presAssocID="{6F7621AF-277A-46D6-94A3-016A82ECAB92}" presName="hierRoot4" presStyleCnt="0"/>
      <dgm:spPr/>
    </dgm:pt>
    <dgm:pt modelId="{BD4416D4-754C-4474-AF48-EA4DA9926897}" type="pres">
      <dgm:prSet presAssocID="{6F7621AF-277A-46D6-94A3-016A82ECAB92}" presName="composite4" presStyleCnt="0"/>
      <dgm:spPr/>
    </dgm:pt>
    <dgm:pt modelId="{DF71C9BD-DE45-4AC0-B65C-EEA6ADAD0B65}" type="pres">
      <dgm:prSet presAssocID="{6F7621AF-277A-46D6-94A3-016A82ECAB92}" presName="background4" presStyleLbl="node4" presStyleIdx="3" presStyleCnt="6"/>
      <dgm:spPr/>
    </dgm:pt>
    <dgm:pt modelId="{CAC66B9D-8796-4EAF-99A4-EB46C036E267}" type="pres">
      <dgm:prSet presAssocID="{6F7621AF-277A-46D6-94A3-016A82ECAB92}" presName="text4" presStyleLbl="fgAcc4" presStyleIdx="3" presStyleCnt="6" custLinFactNeighborX="-863" custLinFactNeighborY="4297">
        <dgm:presLayoutVars>
          <dgm:chPref val="3"/>
        </dgm:presLayoutVars>
      </dgm:prSet>
      <dgm:spPr/>
      <dgm:t>
        <a:bodyPr/>
        <a:lstStyle/>
        <a:p>
          <a:endParaRPr lang="el-GR"/>
        </a:p>
      </dgm:t>
    </dgm:pt>
    <dgm:pt modelId="{6E7CD2DD-F73B-465A-A545-CF4C16E666C0}" type="pres">
      <dgm:prSet presAssocID="{6F7621AF-277A-46D6-94A3-016A82ECAB92}" presName="hierChild5" presStyleCnt="0"/>
      <dgm:spPr/>
    </dgm:pt>
    <dgm:pt modelId="{E0C6891F-23D6-44C3-9226-D4743EF73CE7}" type="pres">
      <dgm:prSet presAssocID="{457CDDD7-FCDF-46E3-B9A7-432D83360A8F}" presName="Name23" presStyleLbl="parChTrans1D4" presStyleIdx="4" presStyleCnt="6"/>
      <dgm:spPr/>
      <dgm:t>
        <a:bodyPr/>
        <a:lstStyle/>
        <a:p>
          <a:endParaRPr lang="el-GR"/>
        </a:p>
      </dgm:t>
    </dgm:pt>
    <dgm:pt modelId="{77610321-D49A-42D0-B7DB-FD675FFFCB73}" type="pres">
      <dgm:prSet presAssocID="{F8641D1F-3EC1-4959-84B9-790A67C91ADF}" presName="hierRoot4" presStyleCnt="0"/>
      <dgm:spPr/>
    </dgm:pt>
    <dgm:pt modelId="{4B863C39-775A-4075-ADD1-91C37B43FE8A}" type="pres">
      <dgm:prSet presAssocID="{F8641D1F-3EC1-4959-84B9-790A67C91ADF}" presName="composite4" presStyleCnt="0"/>
      <dgm:spPr/>
    </dgm:pt>
    <dgm:pt modelId="{01ABC1DD-6062-44FD-91D8-8EC8BDAF7A44}" type="pres">
      <dgm:prSet presAssocID="{F8641D1F-3EC1-4959-84B9-790A67C91ADF}" presName="background4" presStyleLbl="node4" presStyleIdx="4" presStyleCnt="6"/>
      <dgm:spPr/>
    </dgm:pt>
    <dgm:pt modelId="{22CEE4E8-DACC-48E6-BB3B-5404E717DA62}" type="pres">
      <dgm:prSet presAssocID="{F8641D1F-3EC1-4959-84B9-790A67C91ADF}" presName="text4" presStyleLbl="fgAcc4" presStyleIdx="4" presStyleCnt="6" custLinFactNeighborX="-201" custLinFactNeighborY="5494">
        <dgm:presLayoutVars>
          <dgm:chPref val="3"/>
        </dgm:presLayoutVars>
      </dgm:prSet>
      <dgm:spPr/>
      <dgm:t>
        <a:bodyPr/>
        <a:lstStyle/>
        <a:p>
          <a:endParaRPr lang="el-GR"/>
        </a:p>
      </dgm:t>
    </dgm:pt>
    <dgm:pt modelId="{D02A5276-8176-46D4-95A8-0EAF5A02C27E}" type="pres">
      <dgm:prSet presAssocID="{F8641D1F-3EC1-4959-84B9-790A67C91ADF}" presName="hierChild5" presStyleCnt="0"/>
      <dgm:spPr/>
    </dgm:pt>
    <dgm:pt modelId="{1988C07F-C5F0-4FFE-8D8F-E3F4A264AAA1}" type="pres">
      <dgm:prSet presAssocID="{6E52B86F-9E82-4B48-93C8-ED83117BF877}" presName="Name23" presStyleLbl="parChTrans1D4" presStyleIdx="5" presStyleCnt="6"/>
      <dgm:spPr/>
      <dgm:t>
        <a:bodyPr/>
        <a:lstStyle/>
        <a:p>
          <a:endParaRPr lang="el-GR"/>
        </a:p>
      </dgm:t>
    </dgm:pt>
    <dgm:pt modelId="{CD96D1FC-FD66-4C1C-AD98-87D6B0A9E47F}" type="pres">
      <dgm:prSet presAssocID="{AE795D34-46A6-4F19-A10B-709DBF50F9CD}" presName="hierRoot4" presStyleCnt="0"/>
      <dgm:spPr/>
    </dgm:pt>
    <dgm:pt modelId="{007D3EDE-CB9F-4D5D-B1E6-F7BA4862C307}" type="pres">
      <dgm:prSet presAssocID="{AE795D34-46A6-4F19-A10B-709DBF50F9CD}" presName="composite4" presStyleCnt="0"/>
      <dgm:spPr/>
    </dgm:pt>
    <dgm:pt modelId="{D8878996-270E-44B2-AB33-685F7B1F695D}" type="pres">
      <dgm:prSet presAssocID="{AE795D34-46A6-4F19-A10B-709DBF50F9CD}" presName="background4" presStyleLbl="node4" presStyleIdx="5" presStyleCnt="6"/>
      <dgm:spPr/>
    </dgm:pt>
    <dgm:pt modelId="{F7F7C32B-1C73-4F5E-B269-6CA046134E29}" type="pres">
      <dgm:prSet presAssocID="{AE795D34-46A6-4F19-A10B-709DBF50F9CD}" presName="text4" presStyleLbl="fgAcc4" presStyleIdx="5" presStyleCnt="6">
        <dgm:presLayoutVars>
          <dgm:chPref val="3"/>
        </dgm:presLayoutVars>
      </dgm:prSet>
      <dgm:spPr/>
      <dgm:t>
        <a:bodyPr/>
        <a:lstStyle/>
        <a:p>
          <a:endParaRPr lang="el-GR"/>
        </a:p>
      </dgm:t>
    </dgm:pt>
    <dgm:pt modelId="{CFA06F1D-946B-4A5E-8D7E-9ED15C5DE312}" type="pres">
      <dgm:prSet presAssocID="{AE795D34-46A6-4F19-A10B-709DBF50F9CD}" presName="hierChild5" presStyleCnt="0"/>
      <dgm:spPr/>
    </dgm:pt>
  </dgm:ptLst>
  <dgm:cxnLst>
    <dgm:cxn modelId="{E01A4654-BC01-4C6D-94AA-CB37786E59B9}" type="presOf" srcId="{633C6F3E-95F4-49EB-989E-635C7BE54DDD}" destId="{42A90CCE-2E34-403D-AED7-56CB72B7BCF2}" srcOrd="0" destOrd="0" presId="urn:microsoft.com/office/officeart/2005/8/layout/hierarchy1"/>
    <dgm:cxn modelId="{BA8F28E8-CCFA-40C9-BBDE-7FDA2ED3BAB7}" srcId="{02ECBB05-B2B3-4259-813A-8CF512337D7A}" destId="{B2B7FA91-8926-4253-8F8F-6640449C0A4E}" srcOrd="0" destOrd="0" parTransId="{1A605B1C-9555-474B-96E5-710EFFA58DF2}" sibTransId="{E3DAFF90-4638-4499-9EF6-FAD6495D1958}"/>
    <dgm:cxn modelId="{E313FFAE-8326-45CA-B9A2-EEF391A77016}" srcId="{26BDA0F4-E91E-4D04-AFEE-90CF9F1426EF}" destId="{6F7621AF-277A-46D6-94A3-016A82ECAB92}" srcOrd="0" destOrd="0" parTransId="{A941F2E7-873F-4F5E-8E20-DD652444EA4F}" sibTransId="{93A12704-3CA3-4F48-9008-CDFBD6956D9F}"/>
    <dgm:cxn modelId="{BE638E64-4540-468C-BAF2-77108859F26F}" type="presOf" srcId="{3DDB5554-8726-4EF6-837F-78B74E49A126}" destId="{FFE52E85-7BF3-4AB4-9208-072B06F74150}" srcOrd="0" destOrd="0" presId="urn:microsoft.com/office/officeart/2005/8/layout/hierarchy1"/>
    <dgm:cxn modelId="{534C7842-5EEC-45DB-88E0-16A9B036DDED}" type="presOf" srcId="{6F7621AF-277A-46D6-94A3-016A82ECAB92}" destId="{CAC66B9D-8796-4EAF-99A4-EB46C036E267}" srcOrd="0" destOrd="0" presId="urn:microsoft.com/office/officeart/2005/8/layout/hierarchy1"/>
    <dgm:cxn modelId="{833242AE-D400-4F31-8481-0EE89E9B7292}" type="presOf" srcId="{2CA44098-02CB-445F-920A-878AB850729D}" destId="{1CC6D072-6595-4CDD-87CF-ABFC57640540}" srcOrd="0" destOrd="0" presId="urn:microsoft.com/office/officeart/2005/8/layout/hierarchy1"/>
    <dgm:cxn modelId="{29BD2467-08D7-4149-83F1-487B92FE2C66}" type="presOf" srcId="{1A605B1C-9555-474B-96E5-710EFFA58DF2}" destId="{1E60D60D-2923-4C74-BA03-9B8BD383C1AE}"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7F4BFBDF-0F2A-4115-871F-B3E40371D2F3}" srcId="{77A3865F-BAA3-41C0-BF75-BF29603FC37A}" destId="{02ECBB05-B2B3-4259-813A-8CF512337D7A}" srcOrd="0" destOrd="0" parTransId="{709A5DBE-6E75-4EE1-A844-F96B9331C4AC}" sibTransId="{D2BE2AD3-6804-4CED-BA36-E9D6801F8199}"/>
    <dgm:cxn modelId="{66A90FD1-78A9-4C49-8C5D-FFFC2CB8E96E}" type="presOf" srcId="{77A3865F-BAA3-41C0-BF75-BF29603FC37A}" destId="{570E0A19-9E81-4F7E-969B-812EE2797A60}" srcOrd="0" destOrd="0" presId="urn:microsoft.com/office/officeart/2005/8/layout/hierarchy1"/>
    <dgm:cxn modelId="{AC9D2ECA-051A-479A-972B-725672E4A885}" srcId="{26BDA0F4-E91E-4D04-AFEE-90CF9F1426EF}" destId="{AE795D34-46A6-4F19-A10B-709DBF50F9CD}" srcOrd="2" destOrd="0" parTransId="{6E52B86F-9E82-4B48-93C8-ED83117BF877}" sibTransId="{F7B72C7B-1392-43AF-90C2-7ED07CF91ED6}"/>
    <dgm:cxn modelId="{E472D368-AF0E-4A2B-A697-67745319E81D}" type="presOf" srcId="{709A5DBE-6E75-4EE1-A844-F96B9331C4AC}" destId="{9A2D5B22-D7F1-4375-95F0-6FD4A30EF9AA}" srcOrd="0" destOrd="0" presId="urn:microsoft.com/office/officeart/2005/8/layout/hierarchy1"/>
    <dgm:cxn modelId="{2F1A07C1-4037-466B-B36C-D01BC57E2FB2}" type="presOf" srcId="{77EE8E58-37A2-4D67-899E-B8F71D00518D}" destId="{D0D8396B-9A93-407E-BA7C-EE7558126A5E}" srcOrd="0" destOrd="0" presId="urn:microsoft.com/office/officeart/2005/8/layout/hierarchy1"/>
    <dgm:cxn modelId="{332DAEAE-B9DF-44E2-BB1C-BC19F49BE543}" type="presOf" srcId="{B2B7FA91-8926-4253-8F8F-6640449C0A4E}" destId="{9FC3E21E-6FCA-48E8-AB5D-7145CB3E3C56}" srcOrd="0" destOrd="0" presId="urn:microsoft.com/office/officeart/2005/8/layout/hierarchy1"/>
    <dgm:cxn modelId="{AFA4873D-8CD7-4A64-93A0-FF8E351CE050}" type="presOf" srcId="{0A89F0DE-AE32-4DBA-A766-3ED8EADD81D8}" destId="{8DE8AFFA-78A4-42EE-8377-24ACF26F8DAB}" srcOrd="0" destOrd="0" presId="urn:microsoft.com/office/officeart/2005/8/layout/hierarchy1"/>
    <dgm:cxn modelId="{4F9C643C-6772-4E0D-AF50-9FA47E60C5F8}" srcId="{77A3865F-BAA3-41C0-BF75-BF29603FC37A}" destId="{26BDA0F4-E91E-4D04-AFEE-90CF9F1426EF}" srcOrd="1" destOrd="0" parTransId="{4B8D2D6B-62A9-43A7-9CBC-52D46F3EE7D1}" sibTransId="{73C65BFC-9B39-4FE5-9141-82A1B2C789EF}"/>
    <dgm:cxn modelId="{47458902-42C9-423D-8C74-865F9360E020}" type="presOf" srcId="{A941F2E7-873F-4F5E-8E20-DD652444EA4F}" destId="{3A80D66B-72F2-4487-B4FD-DBC86418C873}" srcOrd="0" destOrd="0" presId="urn:microsoft.com/office/officeart/2005/8/layout/hierarchy1"/>
    <dgm:cxn modelId="{8B25605C-1DC4-4BA0-95C2-869F3E265E2C}" srcId="{26BDA0F4-E91E-4D04-AFEE-90CF9F1426EF}" destId="{F8641D1F-3EC1-4959-84B9-790A67C91ADF}" srcOrd="1" destOrd="0" parTransId="{457CDDD7-FCDF-46E3-B9A7-432D83360A8F}" sibTransId="{DDBA3990-C436-42AC-9E80-C0A27C8C33E5}"/>
    <dgm:cxn modelId="{3DF99631-0285-4ED5-A35E-555EE4846259}" type="presOf" srcId="{F8641D1F-3EC1-4959-84B9-790A67C91ADF}" destId="{22CEE4E8-DACC-48E6-BB3B-5404E717DA62}" srcOrd="0" destOrd="0" presId="urn:microsoft.com/office/officeart/2005/8/layout/hierarchy1"/>
    <dgm:cxn modelId="{45BC74EF-1754-488D-B27D-905F176A1F4B}" type="presOf" srcId="{02ECBB05-B2B3-4259-813A-8CF512337D7A}" destId="{77ECC0CC-1C03-4D91-9989-5F1C6947C5F8}" srcOrd="0" destOrd="0" presId="urn:microsoft.com/office/officeart/2005/8/layout/hierarchy1"/>
    <dgm:cxn modelId="{31D2AE9F-B158-4703-A666-75B87AD31D4B}" type="presOf" srcId="{26BDA0F4-E91E-4D04-AFEE-90CF9F1426EF}" destId="{8F096961-5E9A-4BA1-A6F5-9E582DE5E90D}" srcOrd="0" destOrd="0" presId="urn:microsoft.com/office/officeart/2005/8/layout/hierarchy1"/>
    <dgm:cxn modelId="{9381F122-7A81-437C-A518-1F995D2E5B5C}" type="presOf" srcId="{6E52B86F-9E82-4B48-93C8-ED83117BF877}" destId="{1988C07F-C5F0-4FFE-8D8F-E3F4A264AAA1}" srcOrd="0" destOrd="0" presId="urn:microsoft.com/office/officeart/2005/8/layout/hierarchy1"/>
    <dgm:cxn modelId="{318E6C34-46D0-4C7C-8AC4-C5DEA4323F79}" type="presOf" srcId="{457CDDD7-FCDF-46E3-B9A7-432D83360A8F}" destId="{E0C6891F-23D6-44C3-9226-D4743EF73CE7}" srcOrd="0" destOrd="0" presId="urn:microsoft.com/office/officeart/2005/8/layout/hierarchy1"/>
    <dgm:cxn modelId="{ADB5EE5D-5577-4EB4-B44A-B4C97D198765}" type="presOf" srcId="{4B8D2D6B-62A9-43A7-9CBC-52D46F3EE7D1}" destId="{AC1DDDE6-90F8-46A8-BC3A-F34A3CB0C60F}" srcOrd="0" destOrd="0" presId="urn:microsoft.com/office/officeart/2005/8/layout/hierarchy1"/>
    <dgm:cxn modelId="{A41F3ABA-F6AA-4A91-9009-BA41790F1BAD}" srcId="{3DDB5554-8726-4EF6-837F-78B74E49A126}" destId="{0A89F0DE-AE32-4DBA-A766-3ED8EADD81D8}" srcOrd="0" destOrd="0" parTransId="{633C6F3E-95F4-49EB-989E-635C7BE54DDD}" sibTransId="{56CDC922-18B9-46DB-B472-4FB6ADDBD64C}"/>
    <dgm:cxn modelId="{BFE728CA-DDAF-4B3E-B9D3-369C82BD0648}" srcId="{77EE8E58-37A2-4D67-899E-B8F71D00518D}" destId="{3DDB5554-8726-4EF6-837F-78B74E49A126}" srcOrd="0" destOrd="0" parTransId="{8E0978E9-4BEA-4E85-8370-D2D67150E265}" sibTransId="{344074A7-4E03-4457-960F-64C74A58F83F}"/>
    <dgm:cxn modelId="{09A9BF6D-3A27-4A4E-B887-27E0FBDACC94}" type="presOf" srcId="{AE795D34-46A6-4F19-A10B-709DBF50F9CD}" destId="{F7F7C32B-1C73-4F5E-B269-6CA046134E29}" srcOrd="0" destOrd="0" presId="urn:microsoft.com/office/officeart/2005/8/layout/hierarchy1"/>
    <dgm:cxn modelId="{5DB5A09F-50CE-4CDF-AF71-70E9530E84BB}" type="presParOf" srcId="{D0D8396B-9A93-407E-BA7C-EE7558126A5E}" destId="{2A39C842-2A33-4426-B44E-97783F187F53}" srcOrd="0" destOrd="0" presId="urn:microsoft.com/office/officeart/2005/8/layout/hierarchy1"/>
    <dgm:cxn modelId="{606DB423-B0D6-49F8-992B-7695A01AF7A0}" type="presParOf" srcId="{2A39C842-2A33-4426-B44E-97783F187F53}" destId="{6B8BE732-E59F-4F2F-BF82-F96C8FCCF0FF}" srcOrd="0" destOrd="0" presId="urn:microsoft.com/office/officeart/2005/8/layout/hierarchy1"/>
    <dgm:cxn modelId="{9A61F449-D5BB-4BA4-8302-2246FC9D3B18}" type="presParOf" srcId="{6B8BE732-E59F-4F2F-BF82-F96C8FCCF0FF}" destId="{5CED56E5-33D3-4343-9033-1F8454ECC043}" srcOrd="0" destOrd="0" presId="urn:microsoft.com/office/officeart/2005/8/layout/hierarchy1"/>
    <dgm:cxn modelId="{89ED1064-2942-417D-97A2-9978EF63EA1D}" type="presParOf" srcId="{6B8BE732-E59F-4F2F-BF82-F96C8FCCF0FF}" destId="{FFE52E85-7BF3-4AB4-9208-072B06F74150}" srcOrd="1" destOrd="0" presId="urn:microsoft.com/office/officeart/2005/8/layout/hierarchy1"/>
    <dgm:cxn modelId="{DC45BAFE-3FAE-4F19-9C6E-836FF8479199}" type="presParOf" srcId="{2A39C842-2A33-4426-B44E-97783F187F53}" destId="{2F9B4BB3-61A9-4937-B621-DD022C4013F0}" srcOrd="1" destOrd="0" presId="urn:microsoft.com/office/officeart/2005/8/layout/hierarchy1"/>
    <dgm:cxn modelId="{B12179F1-D03B-41FD-A03E-5F6593329B27}" type="presParOf" srcId="{2F9B4BB3-61A9-4937-B621-DD022C4013F0}" destId="{42A90CCE-2E34-403D-AED7-56CB72B7BCF2}" srcOrd="0" destOrd="0" presId="urn:microsoft.com/office/officeart/2005/8/layout/hierarchy1"/>
    <dgm:cxn modelId="{E40C5CE7-8460-4746-B9B2-510F7A0174A5}" type="presParOf" srcId="{2F9B4BB3-61A9-4937-B621-DD022C4013F0}" destId="{EBA449BE-7A17-494F-96D3-E16791069CAE}" srcOrd="1" destOrd="0" presId="urn:microsoft.com/office/officeart/2005/8/layout/hierarchy1"/>
    <dgm:cxn modelId="{132C0C4E-D954-4BF2-A760-C0FA1FCEAC0E}" type="presParOf" srcId="{EBA449BE-7A17-494F-96D3-E16791069CAE}" destId="{CAEAA895-C897-439A-A21E-5DF50C5F9F3B}" srcOrd="0" destOrd="0" presId="urn:microsoft.com/office/officeart/2005/8/layout/hierarchy1"/>
    <dgm:cxn modelId="{6FF703E7-319A-4D49-8208-DACD42CC69E4}" type="presParOf" srcId="{CAEAA895-C897-439A-A21E-5DF50C5F9F3B}" destId="{EF71782B-EE7F-4BC8-B5B3-65C96DEDBFA5}" srcOrd="0" destOrd="0" presId="urn:microsoft.com/office/officeart/2005/8/layout/hierarchy1"/>
    <dgm:cxn modelId="{9D46BF29-FA9A-45E3-8744-85E56FD8336A}" type="presParOf" srcId="{CAEAA895-C897-439A-A21E-5DF50C5F9F3B}" destId="{8DE8AFFA-78A4-42EE-8377-24ACF26F8DAB}" srcOrd="1" destOrd="0" presId="urn:microsoft.com/office/officeart/2005/8/layout/hierarchy1"/>
    <dgm:cxn modelId="{14482B94-25C4-4483-A372-188A771B59E9}" type="presParOf" srcId="{EBA449BE-7A17-494F-96D3-E16791069CAE}" destId="{96EC53CB-BBF7-414E-A595-B82A4F52A3E2}" srcOrd="1" destOrd="0" presId="urn:microsoft.com/office/officeart/2005/8/layout/hierarchy1"/>
    <dgm:cxn modelId="{CE033ECA-F3B0-4096-B096-C90AE0901E1A}" type="presParOf" srcId="{96EC53CB-BBF7-414E-A595-B82A4F52A3E2}" destId="{1CC6D072-6595-4CDD-87CF-ABFC57640540}" srcOrd="0" destOrd="0" presId="urn:microsoft.com/office/officeart/2005/8/layout/hierarchy1"/>
    <dgm:cxn modelId="{C4CB1E8F-7FC6-4B59-A2CF-14E7C1C33B87}" type="presParOf" srcId="{96EC53CB-BBF7-414E-A595-B82A4F52A3E2}" destId="{7BD43D3A-CB59-410B-8F2C-05D8AA996203}" srcOrd="1" destOrd="0" presId="urn:microsoft.com/office/officeart/2005/8/layout/hierarchy1"/>
    <dgm:cxn modelId="{744B6371-E1A3-46AB-AAE2-F58187AE855A}" type="presParOf" srcId="{7BD43D3A-CB59-410B-8F2C-05D8AA996203}" destId="{18101358-28F3-4564-9106-58F323EB4EB7}" srcOrd="0" destOrd="0" presId="urn:microsoft.com/office/officeart/2005/8/layout/hierarchy1"/>
    <dgm:cxn modelId="{F14D2517-6211-49DD-9668-E8324E3A184A}" type="presParOf" srcId="{18101358-28F3-4564-9106-58F323EB4EB7}" destId="{CED51A35-A7F0-424F-978E-EF17E23BD16A}" srcOrd="0" destOrd="0" presId="urn:microsoft.com/office/officeart/2005/8/layout/hierarchy1"/>
    <dgm:cxn modelId="{F25ED6C9-8053-444B-805D-E17F80DC1C78}" type="presParOf" srcId="{18101358-28F3-4564-9106-58F323EB4EB7}" destId="{570E0A19-9E81-4F7E-969B-812EE2797A60}" srcOrd="1" destOrd="0" presId="urn:microsoft.com/office/officeart/2005/8/layout/hierarchy1"/>
    <dgm:cxn modelId="{9B7A7380-8C9C-42A1-B8B9-4AC44427B972}" type="presParOf" srcId="{7BD43D3A-CB59-410B-8F2C-05D8AA996203}" destId="{F84CE122-F89A-4EC4-A7D3-40F500E0B65E}" srcOrd="1" destOrd="0" presId="urn:microsoft.com/office/officeart/2005/8/layout/hierarchy1"/>
    <dgm:cxn modelId="{5ED973EC-BEF9-4109-8E43-C46332634AB1}" type="presParOf" srcId="{F84CE122-F89A-4EC4-A7D3-40F500E0B65E}" destId="{9A2D5B22-D7F1-4375-95F0-6FD4A30EF9AA}" srcOrd="0" destOrd="0" presId="urn:microsoft.com/office/officeart/2005/8/layout/hierarchy1"/>
    <dgm:cxn modelId="{8C3E08D3-A4FA-4218-B915-B387656592FE}" type="presParOf" srcId="{F84CE122-F89A-4EC4-A7D3-40F500E0B65E}" destId="{7FAFB3C8-163A-4805-81E9-FBA0D96E0FED}" srcOrd="1" destOrd="0" presId="urn:microsoft.com/office/officeart/2005/8/layout/hierarchy1"/>
    <dgm:cxn modelId="{6BA51AB5-C4E8-4E05-A384-83A614F4D96B}" type="presParOf" srcId="{7FAFB3C8-163A-4805-81E9-FBA0D96E0FED}" destId="{670301F3-A8F3-4B4D-AC72-AC61043A0D15}" srcOrd="0" destOrd="0" presId="urn:microsoft.com/office/officeart/2005/8/layout/hierarchy1"/>
    <dgm:cxn modelId="{2C956C7A-05B2-4243-BF57-7044EAD3A3F1}" type="presParOf" srcId="{670301F3-A8F3-4B4D-AC72-AC61043A0D15}" destId="{F8A6EC93-4F0B-4653-83BC-64A5C42B7893}" srcOrd="0" destOrd="0" presId="urn:microsoft.com/office/officeart/2005/8/layout/hierarchy1"/>
    <dgm:cxn modelId="{116D34AE-BF3A-4862-A1D9-F7CCC147F2E7}" type="presParOf" srcId="{670301F3-A8F3-4B4D-AC72-AC61043A0D15}" destId="{77ECC0CC-1C03-4D91-9989-5F1C6947C5F8}" srcOrd="1" destOrd="0" presId="urn:microsoft.com/office/officeart/2005/8/layout/hierarchy1"/>
    <dgm:cxn modelId="{2ADCBE82-0DBC-43A3-BB18-30BD050D0C1E}" type="presParOf" srcId="{7FAFB3C8-163A-4805-81E9-FBA0D96E0FED}" destId="{A7A49D41-3990-41C6-9A33-9EACB278DC10}" srcOrd="1" destOrd="0" presId="urn:microsoft.com/office/officeart/2005/8/layout/hierarchy1"/>
    <dgm:cxn modelId="{DEB89C85-6C7D-4739-A7FA-D278F3BAF050}" type="presParOf" srcId="{A7A49D41-3990-41C6-9A33-9EACB278DC10}" destId="{1E60D60D-2923-4C74-BA03-9B8BD383C1AE}" srcOrd="0" destOrd="0" presId="urn:microsoft.com/office/officeart/2005/8/layout/hierarchy1"/>
    <dgm:cxn modelId="{3D371D72-A872-456B-BFFC-DB74F69A0EC1}" type="presParOf" srcId="{A7A49D41-3990-41C6-9A33-9EACB278DC10}" destId="{D064B009-C3FF-4703-8459-E1A005D80D1C}" srcOrd="1" destOrd="0" presId="urn:microsoft.com/office/officeart/2005/8/layout/hierarchy1"/>
    <dgm:cxn modelId="{7CB640BC-A308-418C-8614-81B35BC6873F}" type="presParOf" srcId="{D064B009-C3FF-4703-8459-E1A005D80D1C}" destId="{11B20131-3615-4663-9AA7-036D41019368}" srcOrd="0" destOrd="0" presId="urn:microsoft.com/office/officeart/2005/8/layout/hierarchy1"/>
    <dgm:cxn modelId="{3EEA5F0B-0520-4388-950B-8DDBF36EA4A5}" type="presParOf" srcId="{11B20131-3615-4663-9AA7-036D41019368}" destId="{A4727F94-26E0-4294-8720-8172A0C86BC9}" srcOrd="0" destOrd="0" presId="urn:microsoft.com/office/officeart/2005/8/layout/hierarchy1"/>
    <dgm:cxn modelId="{43586647-38E0-4B2E-9D47-1D1BD405952B}" type="presParOf" srcId="{11B20131-3615-4663-9AA7-036D41019368}" destId="{9FC3E21E-6FCA-48E8-AB5D-7145CB3E3C56}" srcOrd="1" destOrd="0" presId="urn:microsoft.com/office/officeart/2005/8/layout/hierarchy1"/>
    <dgm:cxn modelId="{ACA5427B-42BD-4051-9827-2EE7A666D650}" type="presParOf" srcId="{D064B009-C3FF-4703-8459-E1A005D80D1C}" destId="{DF510779-9C43-45AC-B1F7-A91492EBCD80}" srcOrd="1" destOrd="0" presId="urn:microsoft.com/office/officeart/2005/8/layout/hierarchy1"/>
    <dgm:cxn modelId="{28210262-701D-4147-ADF1-2B0928A23A74}" type="presParOf" srcId="{F84CE122-F89A-4EC4-A7D3-40F500E0B65E}" destId="{AC1DDDE6-90F8-46A8-BC3A-F34A3CB0C60F}" srcOrd="2" destOrd="0" presId="urn:microsoft.com/office/officeart/2005/8/layout/hierarchy1"/>
    <dgm:cxn modelId="{1D9E9923-AFCB-4AD2-8A63-201C4496084B}" type="presParOf" srcId="{F84CE122-F89A-4EC4-A7D3-40F500E0B65E}" destId="{B81D7C26-D5C9-487E-9812-242F45105A15}" srcOrd="3" destOrd="0" presId="urn:microsoft.com/office/officeart/2005/8/layout/hierarchy1"/>
    <dgm:cxn modelId="{20FCE419-A7A3-4AA4-BC3E-D3848D298B75}" type="presParOf" srcId="{B81D7C26-D5C9-487E-9812-242F45105A15}" destId="{13AAE124-134B-4A49-8AF5-8F546CA43C3F}" srcOrd="0" destOrd="0" presId="urn:microsoft.com/office/officeart/2005/8/layout/hierarchy1"/>
    <dgm:cxn modelId="{527E9ECC-E9AC-4835-A113-6B9A9026BE4D}" type="presParOf" srcId="{13AAE124-134B-4A49-8AF5-8F546CA43C3F}" destId="{31214E8D-1BDD-4616-AFAF-41200B158832}" srcOrd="0" destOrd="0" presId="urn:microsoft.com/office/officeart/2005/8/layout/hierarchy1"/>
    <dgm:cxn modelId="{FD43F3A8-A334-4825-B534-1CCB41102E14}" type="presParOf" srcId="{13AAE124-134B-4A49-8AF5-8F546CA43C3F}" destId="{8F096961-5E9A-4BA1-A6F5-9E582DE5E90D}" srcOrd="1" destOrd="0" presId="urn:microsoft.com/office/officeart/2005/8/layout/hierarchy1"/>
    <dgm:cxn modelId="{9E5E4AFE-2A09-4C92-8D3E-D547E4C5A009}" type="presParOf" srcId="{B81D7C26-D5C9-487E-9812-242F45105A15}" destId="{6256EEAA-921D-4CF5-B2F2-09084447EC99}" srcOrd="1" destOrd="0" presId="urn:microsoft.com/office/officeart/2005/8/layout/hierarchy1"/>
    <dgm:cxn modelId="{FF63979C-556E-4033-9818-217C3D30DC86}" type="presParOf" srcId="{6256EEAA-921D-4CF5-B2F2-09084447EC99}" destId="{3A80D66B-72F2-4487-B4FD-DBC86418C873}" srcOrd="0" destOrd="0" presId="urn:microsoft.com/office/officeart/2005/8/layout/hierarchy1"/>
    <dgm:cxn modelId="{415B175A-4D60-444B-98FF-8756A1D53AFA}" type="presParOf" srcId="{6256EEAA-921D-4CF5-B2F2-09084447EC99}" destId="{BB56AC2B-8805-4A20-88D9-76616265929C}" srcOrd="1" destOrd="0" presId="urn:microsoft.com/office/officeart/2005/8/layout/hierarchy1"/>
    <dgm:cxn modelId="{9B6C016A-8CA2-46C1-B482-014526707304}" type="presParOf" srcId="{BB56AC2B-8805-4A20-88D9-76616265929C}" destId="{BD4416D4-754C-4474-AF48-EA4DA9926897}" srcOrd="0" destOrd="0" presId="urn:microsoft.com/office/officeart/2005/8/layout/hierarchy1"/>
    <dgm:cxn modelId="{E952C377-E4AF-4454-A3CA-BFEDCBE9BC60}" type="presParOf" srcId="{BD4416D4-754C-4474-AF48-EA4DA9926897}" destId="{DF71C9BD-DE45-4AC0-B65C-EEA6ADAD0B65}" srcOrd="0" destOrd="0" presId="urn:microsoft.com/office/officeart/2005/8/layout/hierarchy1"/>
    <dgm:cxn modelId="{B10A5FE2-92FB-4C08-B072-5A4E1779D20A}" type="presParOf" srcId="{BD4416D4-754C-4474-AF48-EA4DA9926897}" destId="{CAC66B9D-8796-4EAF-99A4-EB46C036E267}" srcOrd="1" destOrd="0" presId="urn:microsoft.com/office/officeart/2005/8/layout/hierarchy1"/>
    <dgm:cxn modelId="{B4D40119-47A8-490D-AB00-9BFE8101F537}" type="presParOf" srcId="{BB56AC2B-8805-4A20-88D9-76616265929C}" destId="{6E7CD2DD-F73B-465A-A545-CF4C16E666C0}" srcOrd="1" destOrd="0" presId="urn:microsoft.com/office/officeart/2005/8/layout/hierarchy1"/>
    <dgm:cxn modelId="{15504154-05B9-4598-A3A6-95BEF80AADEA}" type="presParOf" srcId="{6256EEAA-921D-4CF5-B2F2-09084447EC99}" destId="{E0C6891F-23D6-44C3-9226-D4743EF73CE7}" srcOrd="2" destOrd="0" presId="urn:microsoft.com/office/officeart/2005/8/layout/hierarchy1"/>
    <dgm:cxn modelId="{89A788D2-8F0D-48C5-82BE-435C530B5717}" type="presParOf" srcId="{6256EEAA-921D-4CF5-B2F2-09084447EC99}" destId="{77610321-D49A-42D0-B7DB-FD675FFFCB73}" srcOrd="3" destOrd="0" presId="urn:microsoft.com/office/officeart/2005/8/layout/hierarchy1"/>
    <dgm:cxn modelId="{91456F98-35F2-421B-8507-B1F25232E9E0}" type="presParOf" srcId="{77610321-D49A-42D0-B7DB-FD675FFFCB73}" destId="{4B863C39-775A-4075-ADD1-91C37B43FE8A}" srcOrd="0" destOrd="0" presId="urn:microsoft.com/office/officeart/2005/8/layout/hierarchy1"/>
    <dgm:cxn modelId="{E160672E-9C25-4E5B-8A75-421BD2C070A3}" type="presParOf" srcId="{4B863C39-775A-4075-ADD1-91C37B43FE8A}" destId="{01ABC1DD-6062-44FD-91D8-8EC8BDAF7A44}" srcOrd="0" destOrd="0" presId="urn:microsoft.com/office/officeart/2005/8/layout/hierarchy1"/>
    <dgm:cxn modelId="{E63F6DBD-123F-4F53-B98E-0D0C224D2AE0}" type="presParOf" srcId="{4B863C39-775A-4075-ADD1-91C37B43FE8A}" destId="{22CEE4E8-DACC-48E6-BB3B-5404E717DA62}" srcOrd="1" destOrd="0" presId="urn:microsoft.com/office/officeart/2005/8/layout/hierarchy1"/>
    <dgm:cxn modelId="{6CBDA172-4AAE-4344-8FE7-7805862C8BE4}" type="presParOf" srcId="{77610321-D49A-42D0-B7DB-FD675FFFCB73}" destId="{D02A5276-8176-46D4-95A8-0EAF5A02C27E}" srcOrd="1" destOrd="0" presId="urn:microsoft.com/office/officeart/2005/8/layout/hierarchy1"/>
    <dgm:cxn modelId="{45F57B0D-B190-4064-BDA9-80B93BBDC296}" type="presParOf" srcId="{6256EEAA-921D-4CF5-B2F2-09084447EC99}" destId="{1988C07F-C5F0-4FFE-8D8F-E3F4A264AAA1}" srcOrd="4" destOrd="0" presId="urn:microsoft.com/office/officeart/2005/8/layout/hierarchy1"/>
    <dgm:cxn modelId="{57266EA2-87DA-4671-A4F7-2DC089D1C44D}" type="presParOf" srcId="{6256EEAA-921D-4CF5-B2F2-09084447EC99}" destId="{CD96D1FC-FD66-4C1C-AD98-87D6B0A9E47F}" srcOrd="5" destOrd="0" presId="urn:microsoft.com/office/officeart/2005/8/layout/hierarchy1"/>
    <dgm:cxn modelId="{63C05B88-2269-4EB1-A762-E8A9FD7B7E65}" type="presParOf" srcId="{CD96D1FC-FD66-4C1C-AD98-87D6B0A9E47F}" destId="{007D3EDE-CB9F-4D5D-B1E6-F7BA4862C307}" srcOrd="0" destOrd="0" presId="urn:microsoft.com/office/officeart/2005/8/layout/hierarchy1"/>
    <dgm:cxn modelId="{2F6EED5D-5A76-4753-9568-F7E6BE7205E6}" type="presParOf" srcId="{007D3EDE-CB9F-4D5D-B1E6-F7BA4862C307}" destId="{D8878996-270E-44B2-AB33-685F7B1F695D}" srcOrd="0" destOrd="0" presId="urn:microsoft.com/office/officeart/2005/8/layout/hierarchy1"/>
    <dgm:cxn modelId="{57E9BAC8-046F-478E-9361-EBA1C1DEF78E}" type="presParOf" srcId="{007D3EDE-CB9F-4D5D-B1E6-F7BA4862C307}" destId="{F7F7C32B-1C73-4F5E-B269-6CA046134E29}" srcOrd="1" destOrd="0" presId="urn:microsoft.com/office/officeart/2005/8/layout/hierarchy1"/>
    <dgm:cxn modelId="{53E2DA44-0A12-4480-A03A-404FF8D86FA7}" type="presParOf" srcId="{CD96D1FC-FD66-4C1C-AD98-87D6B0A9E47F}" destId="{CFA06F1D-946B-4A5E-8D7E-9ED15C5DE31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EA7623-25F0-4E8E-99D3-CE4947E30E5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8B3C1E0D-F584-4F82-890B-10F089D59240}">
      <dgm:prSet phldrT="[Κείμενο]" custT="1"/>
      <dgm:spPr/>
      <dgm:t>
        <a:bodyPr/>
        <a:lstStyle/>
        <a:p>
          <a:r>
            <a:rPr lang="el-GR" sz="1800" b="1" dirty="0" smtClean="0"/>
            <a:t>Υπόστροφος πυρετός: </a:t>
          </a:r>
          <a:r>
            <a:rPr lang="el-GR" sz="1800" dirty="0" smtClean="0"/>
            <a:t>εμπύρετη νόσος με επαναλαμβανόμενα επεισόδια πυρετού και σηψαιμίας. </a:t>
          </a:r>
          <a:endParaRPr lang="el-GR" sz="1800" dirty="0"/>
        </a:p>
      </dgm:t>
    </dgm:pt>
    <dgm:pt modelId="{8B3CE552-D679-4801-A28A-51AF9EE150D2}" type="parTrans" cxnId="{756E926C-E1B2-4676-AE8B-C8FC524699C5}">
      <dgm:prSet/>
      <dgm:spPr/>
      <dgm:t>
        <a:bodyPr/>
        <a:lstStyle/>
        <a:p>
          <a:endParaRPr lang="el-GR"/>
        </a:p>
      </dgm:t>
    </dgm:pt>
    <dgm:pt modelId="{41BACBE0-5F6A-4994-AE53-63DEE9E844A1}" type="sibTrans" cxnId="{756E926C-E1B2-4676-AE8B-C8FC524699C5}">
      <dgm:prSet/>
      <dgm:spPr/>
      <dgm:t>
        <a:bodyPr/>
        <a:lstStyle/>
        <a:p>
          <a:endParaRPr lang="el-GR"/>
        </a:p>
      </dgm:t>
    </dgm:pt>
    <dgm:pt modelId="{F0B384DF-6C4D-42EF-89ED-019C1C496C0E}">
      <dgm:prSet phldrT="[Κείμενο]" custT="1"/>
      <dgm:spPr/>
      <dgm:t>
        <a:bodyPr/>
        <a:lstStyle/>
        <a:p>
          <a:r>
            <a:rPr lang="el-GR" sz="1600" b="1" dirty="0" smtClean="0"/>
            <a:t>Επιδημικός ή φθειρογενής υπόστροφος πυρετός:</a:t>
          </a:r>
        </a:p>
        <a:p>
          <a:r>
            <a:rPr lang="el-GR" sz="1600" b="0" dirty="0" smtClean="0"/>
            <a:t>Μεταδίδεται με την ανθρώπινη ψείρα του σώματος.  Οφείλεται στο μικρόβιο </a:t>
          </a:r>
          <a:r>
            <a:rPr lang="en-US" sz="1600" b="0" i="1" dirty="0" smtClean="0"/>
            <a:t>Borrelia </a:t>
          </a:r>
          <a:r>
            <a:rPr lang="en-US" sz="1600" b="0" i="1" dirty="0" err="1" smtClean="0"/>
            <a:t>recurrentis</a:t>
          </a:r>
          <a:r>
            <a:rPr lang="el-GR" sz="1600" b="0" dirty="0" smtClean="0"/>
            <a:t> </a:t>
          </a:r>
          <a:r>
            <a:rPr lang="el-GR" sz="1600" b="1" dirty="0" smtClean="0"/>
            <a:t> </a:t>
          </a:r>
          <a:endParaRPr lang="el-GR" sz="2800" b="0" dirty="0"/>
        </a:p>
      </dgm:t>
    </dgm:pt>
    <dgm:pt modelId="{BFB93A49-EACC-47CF-876C-646FDFF63683}" type="parTrans" cxnId="{66ABED67-7ACF-4E0F-B093-9E93D5FF55F1}">
      <dgm:prSet/>
      <dgm:spPr/>
      <dgm:t>
        <a:bodyPr/>
        <a:lstStyle/>
        <a:p>
          <a:endParaRPr lang="el-GR"/>
        </a:p>
      </dgm:t>
    </dgm:pt>
    <dgm:pt modelId="{359D7DFE-5188-4DDF-A315-EB05B4FED3CC}" type="sibTrans" cxnId="{66ABED67-7ACF-4E0F-B093-9E93D5FF55F1}">
      <dgm:prSet/>
      <dgm:spPr/>
      <dgm:t>
        <a:bodyPr/>
        <a:lstStyle/>
        <a:p>
          <a:endParaRPr lang="el-GR"/>
        </a:p>
      </dgm:t>
    </dgm:pt>
    <dgm:pt modelId="{A06777C8-EC66-431C-B307-723D78C02A69}">
      <dgm:prSet phldrT="[Κείμενο]" custT="1"/>
      <dgm:spPr/>
      <dgm:t>
        <a:bodyPr/>
        <a:lstStyle/>
        <a:p>
          <a:r>
            <a:rPr lang="el-GR" sz="1600" b="1" dirty="0" smtClean="0"/>
            <a:t>Ενδημικός υπόστροφος πυρετός:</a:t>
          </a:r>
        </a:p>
        <a:p>
          <a:r>
            <a:rPr lang="el-GR" sz="1600" b="0" dirty="0" smtClean="0"/>
            <a:t>Ζωονόσος με κύρια υποδόχα τρωκτικά, μικρά θηλαστικά και μαλακοί κρότωνες. Μεταδίδεται με μολυσμένους κρότωνες. Οφείλεται σε παραπάνω από 18 είδη μπορρελιών  </a:t>
          </a:r>
          <a:endParaRPr lang="el-GR" sz="1600" b="0" dirty="0"/>
        </a:p>
      </dgm:t>
    </dgm:pt>
    <dgm:pt modelId="{3337F9F9-0F26-4D0C-9517-9A4321F65E18}" type="parTrans" cxnId="{340F7453-E723-44B3-BBC1-51763880414F}">
      <dgm:prSet/>
      <dgm:spPr/>
      <dgm:t>
        <a:bodyPr/>
        <a:lstStyle/>
        <a:p>
          <a:endParaRPr lang="el-GR"/>
        </a:p>
      </dgm:t>
    </dgm:pt>
    <dgm:pt modelId="{935E3224-FA05-47E6-9E2B-75DF1D9C0F86}" type="sibTrans" cxnId="{340F7453-E723-44B3-BBC1-51763880414F}">
      <dgm:prSet/>
      <dgm:spPr/>
      <dgm:t>
        <a:bodyPr/>
        <a:lstStyle/>
        <a:p>
          <a:endParaRPr lang="el-GR"/>
        </a:p>
      </dgm:t>
    </dgm:pt>
    <dgm:pt modelId="{140916CC-79F5-4356-9583-126DD8C294C3}" type="pres">
      <dgm:prSet presAssocID="{37EA7623-25F0-4E8E-99D3-CE4947E30E57}" presName="composite" presStyleCnt="0">
        <dgm:presLayoutVars>
          <dgm:chMax val="1"/>
          <dgm:dir/>
          <dgm:resizeHandles val="exact"/>
        </dgm:presLayoutVars>
      </dgm:prSet>
      <dgm:spPr/>
      <dgm:t>
        <a:bodyPr/>
        <a:lstStyle/>
        <a:p>
          <a:endParaRPr lang="el-GR"/>
        </a:p>
      </dgm:t>
    </dgm:pt>
    <dgm:pt modelId="{DF393111-D049-48BB-8B4D-BC6766789AD1}" type="pres">
      <dgm:prSet presAssocID="{8B3C1E0D-F584-4F82-890B-10F089D59240}" presName="roof" presStyleLbl="dkBgShp" presStyleIdx="0" presStyleCnt="2"/>
      <dgm:spPr/>
      <dgm:t>
        <a:bodyPr/>
        <a:lstStyle/>
        <a:p>
          <a:endParaRPr lang="el-GR"/>
        </a:p>
      </dgm:t>
    </dgm:pt>
    <dgm:pt modelId="{B9574BC7-5713-42F1-87E6-67C9273D941A}" type="pres">
      <dgm:prSet presAssocID="{8B3C1E0D-F584-4F82-890B-10F089D59240}" presName="pillars" presStyleCnt="0"/>
      <dgm:spPr/>
    </dgm:pt>
    <dgm:pt modelId="{8B0347E5-D9BC-49DB-8663-2DD7B383B49E}" type="pres">
      <dgm:prSet presAssocID="{8B3C1E0D-F584-4F82-890B-10F089D59240}" presName="pillar1" presStyleLbl="node1" presStyleIdx="0" presStyleCnt="2">
        <dgm:presLayoutVars>
          <dgm:bulletEnabled val="1"/>
        </dgm:presLayoutVars>
      </dgm:prSet>
      <dgm:spPr/>
      <dgm:t>
        <a:bodyPr/>
        <a:lstStyle/>
        <a:p>
          <a:endParaRPr lang="el-GR"/>
        </a:p>
      </dgm:t>
    </dgm:pt>
    <dgm:pt modelId="{BBFF4A3D-D952-4B43-9040-E833F67B4E4B}" type="pres">
      <dgm:prSet presAssocID="{A06777C8-EC66-431C-B307-723D78C02A69}" presName="pillarX" presStyleLbl="node1" presStyleIdx="1" presStyleCnt="2" custLinFactNeighborY="-139">
        <dgm:presLayoutVars>
          <dgm:bulletEnabled val="1"/>
        </dgm:presLayoutVars>
      </dgm:prSet>
      <dgm:spPr/>
      <dgm:t>
        <a:bodyPr/>
        <a:lstStyle/>
        <a:p>
          <a:endParaRPr lang="el-GR"/>
        </a:p>
      </dgm:t>
    </dgm:pt>
    <dgm:pt modelId="{5675CB19-FE52-4118-9ED0-A1FAB5C12E76}" type="pres">
      <dgm:prSet presAssocID="{8B3C1E0D-F584-4F82-890B-10F089D59240}" presName="base" presStyleLbl="dkBgShp" presStyleIdx="1" presStyleCnt="2"/>
      <dgm:spPr/>
    </dgm:pt>
  </dgm:ptLst>
  <dgm:cxnLst>
    <dgm:cxn modelId="{66ABED67-7ACF-4E0F-B093-9E93D5FF55F1}" srcId="{8B3C1E0D-F584-4F82-890B-10F089D59240}" destId="{F0B384DF-6C4D-42EF-89ED-019C1C496C0E}" srcOrd="0" destOrd="0" parTransId="{BFB93A49-EACC-47CF-876C-646FDFF63683}" sibTransId="{359D7DFE-5188-4DDF-A315-EB05B4FED3CC}"/>
    <dgm:cxn modelId="{756E926C-E1B2-4676-AE8B-C8FC524699C5}" srcId="{37EA7623-25F0-4E8E-99D3-CE4947E30E57}" destId="{8B3C1E0D-F584-4F82-890B-10F089D59240}" srcOrd="0" destOrd="0" parTransId="{8B3CE552-D679-4801-A28A-51AF9EE150D2}" sibTransId="{41BACBE0-5F6A-4994-AE53-63DEE9E844A1}"/>
    <dgm:cxn modelId="{446878EB-FD92-4D03-A69E-7D0437CAA343}" type="presOf" srcId="{A06777C8-EC66-431C-B307-723D78C02A69}" destId="{BBFF4A3D-D952-4B43-9040-E833F67B4E4B}" srcOrd="0" destOrd="0" presId="urn:microsoft.com/office/officeart/2005/8/layout/hList3"/>
    <dgm:cxn modelId="{C228EFE3-F37C-486C-A454-AD46B445AFA7}" type="presOf" srcId="{8B3C1E0D-F584-4F82-890B-10F089D59240}" destId="{DF393111-D049-48BB-8B4D-BC6766789AD1}" srcOrd="0" destOrd="0" presId="urn:microsoft.com/office/officeart/2005/8/layout/hList3"/>
    <dgm:cxn modelId="{69EE4CD6-6258-40F0-BF66-5386CA980E6A}" type="presOf" srcId="{F0B384DF-6C4D-42EF-89ED-019C1C496C0E}" destId="{8B0347E5-D9BC-49DB-8663-2DD7B383B49E}" srcOrd="0" destOrd="0" presId="urn:microsoft.com/office/officeart/2005/8/layout/hList3"/>
    <dgm:cxn modelId="{340F7453-E723-44B3-BBC1-51763880414F}" srcId="{8B3C1E0D-F584-4F82-890B-10F089D59240}" destId="{A06777C8-EC66-431C-B307-723D78C02A69}" srcOrd="1" destOrd="0" parTransId="{3337F9F9-0F26-4D0C-9517-9A4321F65E18}" sibTransId="{935E3224-FA05-47E6-9E2B-75DF1D9C0F86}"/>
    <dgm:cxn modelId="{FA360A6E-EFFD-496B-8EF4-0242555A34B7}" type="presOf" srcId="{37EA7623-25F0-4E8E-99D3-CE4947E30E57}" destId="{140916CC-79F5-4356-9583-126DD8C294C3}" srcOrd="0" destOrd="0" presId="urn:microsoft.com/office/officeart/2005/8/layout/hList3"/>
    <dgm:cxn modelId="{7CB7F686-2799-4091-9941-D99E19D8E6E1}" type="presParOf" srcId="{140916CC-79F5-4356-9583-126DD8C294C3}" destId="{DF393111-D049-48BB-8B4D-BC6766789AD1}" srcOrd="0" destOrd="0" presId="urn:microsoft.com/office/officeart/2005/8/layout/hList3"/>
    <dgm:cxn modelId="{5D80C3EF-56E3-4731-BA90-426B02B808D0}" type="presParOf" srcId="{140916CC-79F5-4356-9583-126DD8C294C3}" destId="{B9574BC7-5713-42F1-87E6-67C9273D941A}" srcOrd="1" destOrd="0" presId="urn:microsoft.com/office/officeart/2005/8/layout/hList3"/>
    <dgm:cxn modelId="{259FA39B-377B-4A08-9058-A4CA153BD40F}" type="presParOf" srcId="{B9574BC7-5713-42F1-87E6-67C9273D941A}" destId="{8B0347E5-D9BC-49DB-8663-2DD7B383B49E}" srcOrd="0" destOrd="0" presId="urn:microsoft.com/office/officeart/2005/8/layout/hList3"/>
    <dgm:cxn modelId="{CABFE0BA-8CEE-4155-85E8-24A02B539094}" type="presParOf" srcId="{B9574BC7-5713-42F1-87E6-67C9273D941A}" destId="{BBFF4A3D-D952-4B43-9040-E833F67B4E4B}" srcOrd="1" destOrd="0" presId="urn:microsoft.com/office/officeart/2005/8/layout/hList3"/>
    <dgm:cxn modelId="{8FBCA436-30F3-47B9-BB7E-3D81260CF9EF}" type="presParOf" srcId="{140916CC-79F5-4356-9583-126DD8C294C3}" destId="{5675CB19-FE52-4118-9ED0-A1FAB5C12E76}"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A1ABC0-2523-4765-A93A-542CE4A9AEE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D6712E7C-60DA-4DC9-BA08-E45F87E7D88D}">
      <dgm:prSet phldrT="[Κείμενο]" custT="1"/>
      <dgm:spPr/>
      <dgm:t>
        <a:bodyPr/>
        <a:lstStyle/>
        <a:p>
          <a:r>
            <a:rPr lang="el-GR" sz="1800" dirty="0" smtClean="0"/>
            <a:t>Νόσος </a:t>
          </a:r>
          <a:r>
            <a:rPr lang="en-US" sz="1800" dirty="0" smtClean="0"/>
            <a:t>Lyme</a:t>
          </a:r>
          <a:endParaRPr lang="el-GR" sz="1800" dirty="0"/>
        </a:p>
      </dgm:t>
    </dgm:pt>
    <dgm:pt modelId="{3706200C-007F-408D-A507-FA2D34EEF49C}" type="parTrans" cxnId="{3A5F7E33-4F34-43FB-BD7C-26E556CC4BF0}">
      <dgm:prSet/>
      <dgm:spPr/>
      <dgm:t>
        <a:bodyPr/>
        <a:lstStyle/>
        <a:p>
          <a:endParaRPr lang="el-GR"/>
        </a:p>
      </dgm:t>
    </dgm:pt>
    <dgm:pt modelId="{C946600B-5E11-4EFF-B27E-9620125D29E7}" type="sibTrans" cxnId="{3A5F7E33-4F34-43FB-BD7C-26E556CC4BF0}">
      <dgm:prSet/>
      <dgm:spPr/>
      <dgm:t>
        <a:bodyPr/>
        <a:lstStyle/>
        <a:p>
          <a:endParaRPr lang="el-GR"/>
        </a:p>
      </dgm:t>
    </dgm:pt>
    <dgm:pt modelId="{CEB711F8-5EC0-453C-97CD-246DB474C167}">
      <dgm:prSet phldrT="[Κείμενο]" custT="1"/>
      <dgm:spPr/>
      <dgm:t>
        <a:bodyPr/>
        <a:lstStyle/>
        <a:p>
          <a:r>
            <a:rPr lang="el-GR" sz="1600" dirty="0" smtClean="0"/>
            <a:t>Κροτωνογενής νόσος με ποικιλία εκδηλώσεων, όπως καρδιολογικές, ρευματολογικές, νευρολογικές και καρδιολογικές ανωμαλίες</a:t>
          </a:r>
          <a:endParaRPr lang="el-GR" sz="1600" dirty="0"/>
        </a:p>
      </dgm:t>
    </dgm:pt>
    <dgm:pt modelId="{5DD06073-DB22-4122-A0A8-C67ACBF7A1DB}" type="parTrans" cxnId="{49437038-A6DA-4FB5-87EF-0566B8661ACA}">
      <dgm:prSet/>
      <dgm:spPr/>
      <dgm:t>
        <a:bodyPr/>
        <a:lstStyle/>
        <a:p>
          <a:endParaRPr lang="el-GR"/>
        </a:p>
      </dgm:t>
    </dgm:pt>
    <dgm:pt modelId="{039C0CDD-4C20-4938-B079-A88ED4E5040F}" type="sibTrans" cxnId="{49437038-A6DA-4FB5-87EF-0566B8661ACA}">
      <dgm:prSet/>
      <dgm:spPr/>
      <dgm:t>
        <a:bodyPr/>
        <a:lstStyle/>
        <a:p>
          <a:endParaRPr lang="el-GR"/>
        </a:p>
      </dgm:t>
    </dgm:pt>
    <dgm:pt modelId="{40D5E7CB-EB38-4D07-A28E-2E80411B91A6}" type="pres">
      <dgm:prSet presAssocID="{60A1ABC0-2523-4765-A93A-542CE4A9AEEB}" presName="composite" presStyleCnt="0">
        <dgm:presLayoutVars>
          <dgm:chMax val="1"/>
          <dgm:dir/>
          <dgm:resizeHandles val="exact"/>
        </dgm:presLayoutVars>
      </dgm:prSet>
      <dgm:spPr/>
      <dgm:t>
        <a:bodyPr/>
        <a:lstStyle/>
        <a:p>
          <a:endParaRPr lang="el-GR"/>
        </a:p>
      </dgm:t>
    </dgm:pt>
    <dgm:pt modelId="{01F5E0AC-F6D8-4D0E-A0BB-5D21B6930C4A}" type="pres">
      <dgm:prSet presAssocID="{D6712E7C-60DA-4DC9-BA08-E45F87E7D88D}" presName="roof" presStyleLbl="dkBgShp" presStyleIdx="0" presStyleCnt="2"/>
      <dgm:spPr/>
      <dgm:t>
        <a:bodyPr/>
        <a:lstStyle/>
        <a:p>
          <a:endParaRPr lang="el-GR"/>
        </a:p>
      </dgm:t>
    </dgm:pt>
    <dgm:pt modelId="{04C53123-C3FC-4A07-A3EC-9A589EA6D290}" type="pres">
      <dgm:prSet presAssocID="{D6712E7C-60DA-4DC9-BA08-E45F87E7D88D}" presName="pillars" presStyleCnt="0"/>
      <dgm:spPr/>
    </dgm:pt>
    <dgm:pt modelId="{DFA5657D-37F5-4673-AEC3-0DE62D6DB9B6}" type="pres">
      <dgm:prSet presAssocID="{D6712E7C-60DA-4DC9-BA08-E45F87E7D88D}" presName="pillar1" presStyleLbl="node1" presStyleIdx="0" presStyleCnt="1" custLinFactNeighborY="3621">
        <dgm:presLayoutVars>
          <dgm:bulletEnabled val="1"/>
        </dgm:presLayoutVars>
      </dgm:prSet>
      <dgm:spPr/>
      <dgm:t>
        <a:bodyPr/>
        <a:lstStyle/>
        <a:p>
          <a:endParaRPr lang="el-GR"/>
        </a:p>
      </dgm:t>
    </dgm:pt>
    <dgm:pt modelId="{40866878-E6F0-4389-B151-82F7B3F6BFA1}" type="pres">
      <dgm:prSet presAssocID="{D6712E7C-60DA-4DC9-BA08-E45F87E7D88D}" presName="base" presStyleLbl="dkBgShp" presStyleIdx="1" presStyleCnt="2"/>
      <dgm:spPr/>
    </dgm:pt>
  </dgm:ptLst>
  <dgm:cxnLst>
    <dgm:cxn modelId="{6E5D94B2-8083-4681-A7BA-225CB2B182BB}" type="presOf" srcId="{CEB711F8-5EC0-453C-97CD-246DB474C167}" destId="{DFA5657D-37F5-4673-AEC3-0DE62D6DB9B6}" srcOrd="0" destOrd="0" presId="urn:microsoft.com/office/officeart/2005/8/layout/hList3"/>
    <dgm:cxn modelId="{84327A97-9750-4250-95E0-DBDE903EA546}" type="presOf" srcId="{D6712E7C-60DA-4DC9-BA08-E45F87E7D88D}" destId="{01F5E0AC-F6D8-4D0E-A0BB-5D21B6930C4A}" srcOrd="0" destOrd="0" presId="urn:microsoft.com/office/officeart/2005/8/layout/hList3"/>
    <dgm:cxn modelId="{49437038-A6DA-4FB5-87EF-0566B8661ACA}" srcId="{D6712E7C-60DA-4DC9-BA08-E45F87E7D88D}" destId="{CEB711F8-5EC0-453C-97CD-246DB474C167}" srcOrd="0" destOrd="0" parTransId="{5DD06073-DB22-4122-A0A8-C67ACBF7A1DB}" sibTransId="{039C0CDD-4C20-4938-B079-A88ED4E5040F}"/>
    <dgm:cxn modelId="{4C7E781E-A0E6-4E20-A77A-56ED8550ECDD}" type="presOf" srcId="{60A1ABC0-2523-4765-A93A-542CE4A9AEEB}" destId="{40D5E7CB-EB38-4D07-A28E-2E80411B91A6}" srcOrd="0" destOrd="0" presId="urn:microsoft.com/office/officeart/2005/8/layout/hList3"/>
    <dgm:cxn modelId="{3A5F7E33-4F34-43FB-BD7C-26E556CC4BF0}" srcId="{60A1ABC0-2523-4765-A93A-542CE4A9AEEB}" destId="{D6712E7C-60DA-4DC9-BA08-E45F87E7D88D}" srcOrd="0" destOrd="0" parTransId="{3706200C-007F-408D-A507-FA2D34EEF49C}" sibTransId="{C946600B-5E11-4EFF-B27E-9620125D29E7}"/>
    <dgm:cxn modelId="{69A076C4-AD11-49E3-8061-D29714721C42}" type="presParOf" srcId="{40D5E7CB-EB38-4D07-A28E-2E80411B91A6}" destId="{01F5E0AC-F6D8-4D0E-A0BB-5D21B6930C4A}" srcOrd="0" destOrd="0" presId="urn:microsoft.com/office/officeart/2005/8/layout/hList3"/>
    <dgm:cxn modelId="{B67DC8BD-094B-490B-AD7E-5D704F300BAA}" type="presParOf" srcId="{40D5E7CB-EB38-4D07-A28E-2E80411B91A6}" destId="{04C53123-C3FC-4A07-A3EC-9A589EA6D290}" srcOrd="1" destOrd="0" presId="urn:microsoft.com/office/officeart/2005/8/layout/hList3"/>
    <dgm:cxn modelId="{3F721621-273B-4DAA-93C1-D93ADAC56D77}" type="presParOf" srcId="{04C53123-C3FC-4A07-A3EC-9A589EA6D290}" destId="{DFA5657D-37F5-4673-AEC3-0DE62D6DB9B6}" srcOrd="0" destOrd="0" presId="urn:microsoft.com/office/officeart/2005/8/layout/hList3"/>
    <dgm:cxn modelId="{D5A900EB-F305-4E11-9073-B462FB94452A}" type="presParOf" srcId="{40D5E7CB-EB38-4D07-A28E-2E80411B91A6}" destId="{40866878-E6F0-4389-B151-82F7B3F6BFA1}" srcOrd="2" destOrd="0" presId="urn:microsoft.com/office/officeart/2005/8/layout/hList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14E98D-FE05-4D28-A221-44CF86A58C32}">
      <dsp:nvSpPr>
        <dsp:cNvPr id="0" name=""/>
        <dsp:cNvSpPr/>
      </dsp:nvSpPr>
      <dsp:spPr>
        <a:xfrm>
          <a:off x="3534698" y="4121156"/>
          <a:ext cx="91440" cy="384580"/>
        </a:xfrm>
        <a:custGeom>
          <a:avLst/>
          <a:gdLst/>
          <a:ahLst/>
          <a:cxnLst/>
          <a:rect l="0" t="0" r="0" b="0"/>
          <a:pathLst>
            <a:path>
              <a:moveTo>
                <a:pt x="45720" y="0"/>
              </a:moveTo>
              <a:lnTo>
                <a:pt x="45720" y="3845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8D19F7-8467-4D8B-8819-D55F8B198D80}">
      <dsp:nvSpPr>
        <dsp:cNvPr id="0" name=""/>
        <dsp:cNvSpPr/>
      </dsp:nvSpPr>
      <dsp:spPr>
        <a:xfrm>
          <a:off x="3534698" y="2588151"/>
          <a:ext cx="91440" cy="481565"/>
        </a:xfrm>
        <a:custGeom>
          <a:avLst/>
          <a:gdLst/>
          <a:ahLst/>
          <a:cxnLst/>
          <a:rect l="0" t="0" r="0" b="0"/>
          <a:pathLst>
            <a:path>
              <a:moveTo>
                <a:pt x="45720" y="0"/>
              </a:moveTo>
              <a:lnTo>
                <a:pt x="45720" y="4815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240CBC-C452-4609-B00B-C4627D218B18}">
      <dsp:nvSpPr>
        <dsp:cNvPr id="0" name=""/>
        <dsp:cNvSpPr/>
      </dsp:nvSpPr>
      <dsp:spPr>
        <a:xfrm>
          <a:off x="3534698" y="1055146"/>
          <a:ext cx="91440" cy="481565"/>
        </a:xfrm>
        <a:custGeom>
          <a:avLst/>
          <a:gdLst/>
          <a:ahLst/>
          <a:cxnLst/>
          <a:rect l="0" t="0" r="0" b="0"/>
          <a:pathLst>
            <a:path>
              <a:moveTo>
                <a:pt x="45720" y="0"/>
              </a:moveTo>
              <a:lnTo>
                <a:pt x="45720" y="4815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465E60-DB33-4A6F-96D3-4521E2B781E7}">
      <dsp:nvSpPr>
        <dsp:cNvPr id="0" name=""/>
        <dsp:cNvSpPr/>
      </dsp:nvSpPr>
      <dsp:spPr>
        <a:xfrm>
          <a:off x="2752512" y="3705"/>
          <a:ext cx="1655811" cy="1051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3AA32-FAD4-4815-A3AC-40D885D8AF3A}">
      <dsp:nvSpPr>
        <dsp:cNvPr id="0" name=""/>
        <dsp:cNvSpPr/>
      </dsp:nvSpPr>
      <dsp:spPr>
        <a:xfrm>
          <a:off x="2936491" y="178486"/>
          <a:ext cx="1655811" cy="1051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i="0" kern="1200" dirty="0" smtClean="0"/>
            <a:t>Φύλο</a:t>
          </a:r>
          <a:endParaRPr lang="en-US" sz="1300" i="0" kern="1200" dirty="0" smtClean="0"/>
        </a:p>
        <a:p>
          <a:pPr lvl="0" algn="ctr" defTabSz="577850">
            <a:lnSpc>
              <a:spcPct val="90000"/>
            </a:lnSpc>
            <a:spcBef>
              <a:spcPct val="0"/>
            </a:spcBef>
            <a:spcAft>
              <a:spcPct val="35000"/>
            </a:spcAft>
          </a:pPr>
          <a:r>
            <a:rPr lang="el-GR" sz="1300" i="0" kern="1200" dirty="0" smtClean="0"/>
            <a:t> </a:t>
          </a:r>
          <a:r>
            <a:rPr lang="en-US" sz="1300" i="0" kern="1200" dirty="0" smtClean="0"/>
            <a:t>Proteobacteria</a:t>
          </a:r>
          <a:endParaRPr lang="el-GR" sz="1300" i="1" kern="1200" dirty="0"/>
        </a:p>
      </dsp:txBody>
      <dsp:txXfrm>
        <a:off x="2936491" y="178486"/>
        <a:ext cx="1655811" cy="1051440"/>
      </dsp:txXfrm>
    </dsp:sp>
    <dsp:sp modelId="{6CBD8F5E-CF00-4349-B0CD-4AC7D96DAC8E}">
      <dsp:nvSpPr>
        <dsp:cNvPr id="0" name=""/>
        <dsp:cNvSpPr/>
      </dsp:nvSpPr>
      <dsp:spPr>
        <a:xfrm>
          <a:off x="2752512" y="1536711"/>
          <a:ext cx="1655811" cy="1051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EE976-65FE-4191-8A4D-7001FB7AC7E3}">
      <dsp:nvSpPr>
        <dsp:cNvPr id="0" name=""/>
        <dsp:cNvSpPr/>
      </dsp:nvSpPr>
      <dsp:spPr>
        <a:xfrm>
          <a:off x="2936491" y="1711491"/>
          <a:ext cx="1655811" cy="1051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Οικογένεια </a:t>
          </a:r>
          <a:r>
            <a:rPr lang="en-US" sz="1300" i="1" kern="1200" dirty="0" smtClean="0"/>
            <a:t> </a:t>
          </a:r>
          <a:r>
            <a:rPr lang="en-US" sz="1300" i="1" kern="1200" dirty="0" err="1" smtClean="0"/>
            <a:t>Enterobacteriaceae</a:t>
          </a:r>
          <a:endParaRPr lang="el-GR" sz="1300" i="1" kern="1200" dirty="0"/>
        </a:p>
      </dsp:txBody>
      <dsp:txXfrm>
        <a:off x="2936491" y="1711491"/>
        <a:ext cx="1655811" cy="1051440"/>
      </dsp:txXfrm>
    </dsp:sp>
    <dsp:sp modelId="{14D19B4F-AB73-44FA-B7A3-BBF119AEBBF9}">
      <dsp:nvSpPr>
        <dsp:cNvPr id="0" name=""/>
        <dsp:cNvSpPr/>
      </dsp:nvSpPr>
      <dsp:spPr>
        <a:xfrm>
          <a:off x="2752512" y="3069716"/>
          <a:ext cx="1655811" cy="1051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1ECF1-AE09-47E7-A54C-31F59E2BB827}">
      <dsp:nvSpPr>
        <dsp:cNvPr id="0" name=""/>
        <dsp:cNvSpPr/>
      </dsp:nvSpPr>
      <dsp:spPr>
        <a:xfrm>
          <a:off x="2936491" y="3244496"/>
          <a:ext cx="1655811" cy="1051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Γένος</a:t>
          </a:r>
          <a:r>
            <a:rPr lang="en-US" sz="1300" kern="1200" dirty="0" smtClean="0"/>
            <a:t> </a:t>
          </a:r>
        </a:p>
        <a:p>
          <a:pPr lvl="0" algn="ctr" defTabSz="577850">
            <a:lnSpc>
              <a:spcPct val="90000"/>
            </a:lnSpc>
            <a:spcBef>
              <a:spcPct val="0"/>
            </a:spcBef>
            <a:spcAft>
              <a:spcPct val="35000"/>
            </a:spcAft>
          </a:pPr>
          <a:r>
            <a:rPr lang="el-GR" sz="1300" kern="1200" dirty="0" smtClean="0"/>
            <a:t>Περισσότερα από 40 </a:t>
          </a:r>
          <a:endParaRPr lang="en-US" sz="1300" kern="1200" dirty="0" smtClean="0"/>
        </a:p>
        <a:p>
          <a:pPr lvl="0" algn="ctr" defTabSz="577850">
            <a:lnSpc>
              <a:spcPct val="90000"/>
            </a:lnSpc>
            <a:spcBef>
              <a:spcPct val="0"/>
            </a:spcBef>
            <a:spcAft>
              <a:spcPct val="35000"/>
            </a:spcAft>
          </a:pPr>
          <a:r>
            <a:rPr lang="en-US" sz="1300" i="1" kern="1200" dirty="0" smtClean="0"/>
            <a:t> </a:t>
          </a:r>
          <a:r>
            <a:rPr lang="en-US" sz="1300" kern="1200" dirty="0" smtClean="0"/>
            <a:t> </a:t>
          </a:r>
          <a:r>
            <a:rPr lang="en-US" sz="1300" i="1" kern="1200" dirty="0" smtClean="0"/>
            <a:t> </a:t>
          </a:r>
          <a:endParaRPr lang="el-GR" sz="1300" kern="1200" dirty="0"/>
        </a:p>
      </dsp:txBody>
      <dsp:txXfrm>
        <a:off x="2936491" y="3244496"/>
        <a:ext cx="1655811" cy="1051440"/>
      </dsp:txXfrm>
    </dsp:sp>
    <dsp:sp modelId="{7C031D69-4715-416E-AD59-05B563E3B14A}">
      <dsp:nvSpPr>
        <dsp:cNvPr id="0" name=""/>
        <dsp:cNvSpPr/>
      </dsp:nvSpPr>
      <dsp:spPr>
        <a:xfrm>
          <a:off x="2592288" y="4505736"/>
          <a:ext cx="1976260" cy="1051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20E6A-D957-415A-99F7-1447D85BF7AD}">
      <dsp:nvSpPr>
        <dsp:cNvPr id="0" name=""/>
        <dsp:cNvSpPr/>
      </dsp:nvSpPr>
      <dsp:spPr>
        <a:xfrm>
          <a:off x="2776267" y="4680517"/>
          <a:ext cx="1976260" cy="1051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i="1" kern="1200" dirty="0" smtClean="0"/>
            <a:t>Είδος  </a:t>
          </a:r>
        </a:p>
        <a:p>
          <a:pPr lvl="0" algn="ctr" defTabSz="577850">
            <a:lnSpc>
              <a:spcPct val="90000"/>
            </a:lnSpc>
            <a:spcBef>
              <a:spcPct val="0"/>
            </a:spcBef>
            <a:spcAft>
              <a:spcPct val="35000"/>
            </a:spcAft>
          </a:pPr>
          <a:r>
            <a:rPr lang="el-GR" sz="1300" i="0" kern="1200" dirty="0" smtClean="0"/>
            <a:t>Περισσότερα από 150 είδη και υποείδη</a:t>
          </a:r>
          <a:endParaRPr lang="el-GR" sz="1300" i="0" kern="1200" dirty="0"/>
        </a:p>
      </dsp:txBody>
      <dsp:txXfrm>
        <a:off x="2776267" y="4680517"/>
        <a:ext cx="1976260" cy="10514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4427B8-466C-43D3-BF1A-F5002D7CE9BF}" type="datetimeFigureOut">
              <a:rPr lang="el-GR" smtClean="0"/>
              <a:pPr/>
              <a:t>24/5/2017</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2F14B-992E-48F9-A1AE-58A7997288D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6"/>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9"/>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1"/>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24/5/2017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4000" r="-4000"/>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B7C75-441A-404F-821F-C412CD8AFE00}" type="datetimeFigureOut">
              <a:rPr lang="el-GR" smtClean="0"/>
              <a:pPr/>
              <a:t>24/5/2017</a:t>
            </a:fld>
            <a:endParaRPr lang="el-GR"/>
          </a:p>
        </p:txBody>
      </p:sp>
      <p:sp>
        <p:nvSpPr>
          <p:cNvPr id="5" name="4 - Θέση υποσέλιδου"/>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1C1AA-A75F-403A-AAAE-99A3801E1A25}"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17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25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gif"/><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30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4" Type="http://schemas.openxmlformats.org/officeDocument/2006/relationships/image" Target="../media/image191.jpeg"/></Relationships>
</file>

<file path=ppt/slides/_rels/slide32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4" name="1 - Τίτλος"/>
          <p:cNvSpPr txBox="1">
            <a:spLocks/>
          </p:cNvSpPr>
          <p:nvPr/>
        </p:nvSpPr>
        <p:spPr>
          <a:xfrm>
            <a:off x="971550" y="2204864"/>
            <a:ext cx="7200900" cy="1656184"/>
          </a:xfrm>
          <a:prstGeom prst="rect">
            <a:avLst/>
          </a:prstGeom>
          <a:solidFill>
            <a:schemeClr val="tx2"/>
          </a:solidFill>
          <a:effectLst>
            <a:outerShdw blurRad="50800" dist="38100" dir="5400000" algn="t" rotWithShape="0">
              <a:prstClr val="black">
                <a:alpha val="40000"/>
              </a:prstClr>
            </a:outerShdw>
          </a:effectLst>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bg1"/>
                </a:solidFill>
                <a:effectLst/>
                <a:uLnTx/>
                <a:uFillTx/>
                <a:latin typeface="+mj-lt"/>
                <a:ea typeface="+mj-ea"/>
                <a:cs typeface="+mj-cs"/>
              </a:rPr>
              <a:t>ΒΑΚΤΗΡΙΟΛΟΓΙΑ</a:t>
            </a:r>
            <a:endParaRPr kumimoji="0" lang="en-US" sz="4400" b="1"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4400" b="1" dirty="0" smtClean="0">
              <a:solidFill>
                <a:schemeClr val="bg1"/>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4400" b="1" dirty="0" smtClean="0">
              <a:solidFill>
                <a:schemeClr val="bg1"/>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555776" y="1700808"/>
            <a:ext cx="4032448"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Χαρακτηριστικά καλλιέργειας</a:t>
            </a:r>
            <a:endParaRPr lang="el-GR" b="1" dirty="0">
              <a:solidFill>
                <a:schemeClr val="bg1"/>
              </a:solidFill>
            </a:endParaRPr>
          </a:p>
        </p:txBody>
      </p:sp>
      <p:sp>
        <p:nvSpPr>
          <p:cNvPr id="4" name="3 - TextBox"/>
          <p:cNvSpPr txBox="1"/>
          <p:nvPr/>
        </p:nvSpPr>
        <p:spPr>
          <a:xfrm>
            <a:off x="179512" y="2632844"/>
            <a:ext cx="4032448"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γένη και τα είδη ταυτοποιούνται με βάση: </a:t>
            </a:r>
          </a:p>
          <a:p>
            <a:pPr>
              <a:buFont typeface="Wingdings" pitchFamily="2" charset="2"/>
              <a:buChar char="§"/>
            </a:pPr>
            <a:r>
              <a:rPr lang="el-GR" sz="1600" dirty="0" smtClean="0"/>
              <a:t>Την ικανότητα ζύμωσης της λακτόζης (διαχωρίζονται σε αυτά που τη ζυμώνουν, σε αυτά που τη ζυμώνουν αργά και σε αυτά που δεν τη ζυμώνουν)</a:t>
            </a:r>
          </a:p>
          <a:p>
            <a:pPr>
              <a:buFont typeface="Wingdings" pitchFamily="2" charset="2"/>
              <a:buChar char="§"/>
            </a:pPr>
            <a:r>
              <a:rPr lang="el-GR" sz="1600" dirty="0" smtClean="0"/>
              <a:t>Διαφορετική μορφολογία αποικιών</a:t>
            </a:r>
          </a:p>
          <a:p>
            <a:pPr>
              <a:buFont typeface="Wingdings" pitchFamily="2" charset="2"/>
              <a:buChar char="§"/>
            </a:pPr>
            <a:r>
              <a:rPr lang="el-GR" sz="1600" dirty="0" smtClean="0"/>
              <a:t>Την ύπαρξη ελύτρου (βλεννώδεις αποικίες)</a:t>
            </a:r>
          </a:p>
          <a:p>
            <a:pPr>
              <a:buFont typeface="Wingdings" pitchFamily="2" charset="2"/>
              <a:buChar char="§"/>
            </a:pPr>
            <a:r>
              <a:rPr lang="el-GR" sz="1600" dirty="0" smtClean="0"/>
              <a:t>Την παραγωγή ή όχι αερίου κατά τη ζύμωση σακχάρων</a:t>
            </a:r>
            <a:endParaRPr lang="el-GR" sz="1600" dirty="0"/>
          </a:p>
        </p:txBody>
      </p:sp>
      <p:pic>
        <p:nvPicPr>
          <p:cNvPr id="63490" name="Picture 2" descr="Αποτέλεσμα εικόνας για enterobacteriaceae"/>
          <p:cNvPicPr>
            <a:picLocks noChangeAspect="1" noChangeArrowheads="1"/>
          </p:cNvPicPr>
          <p:nvPr/>
        </p:nvPicPr>
        <p:blipFill>
          <a:blip r:embed="rId2" cstate="print"/>
          <a:srcRect/>
          <a:stretch>
            <a:fillRect/>
          </a:stretch>
        </p:blipFill>
        <p:spPr bwMode="auto">
          <a:xfrm>
            <a:off x="4427984" y="2348880"/>
            <a:ext cx="4008909" cy="2892575"/>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844824"/>
            <a:ext cx="3888432" cy="1077218"/>
          </a:xfrm>
          <a:prstGeom prst="rect">
            <a:avLst/>
          </a:prstGeom>
          <a:solidFill>
            <a:schemeClr val="tx2">
              <a:lumMod val="20000"/>
              <a:lumOff val="80000"/>
            </a:schemeClr>
          </a:solidFill>
        </p:spPr>
        <p:txBody>
          <a:bodyPr wrap="square" rtlCol="0">
            <a:spAutoFit/>
          </a:bodyPr>
          <a:lstStyle/>
          <a:p>
            <a:r>
              <a:rPr lang="el-GR" sz="1600" dirty="0" smtClean="0"/>
              <a:t>Το γένος </a:t>
            </a:r>
            <a:r>
              <a:rPr lang="en-US" sz="1600" i="1" dirty="0" smtClean="0"/>
              <a:t>Kingella</a:t>
            </a:r>
            <a:r>
              <a:rPr lang="el-GR" sz="1600" i="1" dirty="0" smtClean="0"/>
              <a:t> </a:t>
            </a:r>
            <a:r>
              <a:rPr lang="el-GR" sz="1600" dirty="0" smtClean="0"/>
              <a:t>ανήκει στην οικογένεια </a:t>
            </a:r>
            <a:r>
              <a:rPr lang="en-US" sz="1600" i="1" dirty="0" err="1" smtClean="0"/>
              <a:t>Neisseriaceae</a:t>
            </a:r>
            <a:r>
              <a:rPr lang="el-GR" sz="1600" dirty="0" smtClean="0"/>
              <a:t>. </a:t>
            </a:r>
          </a:p>
          <a:p>
            <a:r>
              <a:rPr lang="el-GR" sz="1600" dirty="0" smtClean="0"/>
              <a:t>Το πιο συνηθισμένο παθογόνο στον άνθρωπο είναι το είδος </a:t>
            </a:r>
            <a:r>
              <a:rPr lang="en-US" sz="1600" i="1" dirty="0" smtClean="0"/>
              <a:t>K. </a:t>
            </a:r>
            <a:r>
              <a:rPr lang="en-US" sz="1600" i="1" dirty="0" err="1" smtClean="0"/>
              <a:t>kingae</a:t>
            </a:r>
            <a:endParaRPr lang="el-GR" sz="1600" dirty="0"/>
          </a:p>
        </p:txBody>
      </p:sp>
      <p:sp>
        <p:nvSpPr>
          <p:cNvPr id="3" name="2 - TextBox"/>
          <p:cNvSpPr txBox="1"/>
          <p:nvPr/>
        </p:nvSpPr>
        <p:spPr>
          <a:xfrm>
            <a:off x="539552" y="3429000"/>
            <a:ext cx="3960440" cy="19082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είδους </a:t>
            </a:r>
            <a:r>
              <a:rPr lang="en-US" b="1" i="1" dirty="0" smtClean="0"/>
              <a:t>Kingella </a:t>
            </a:r>
            <a:r>
              <a:rPr lang="en-US" b="1" i="1" dirty="0" err="1" smtClean="0"/>
              <a:t>kingae</a:t>
            </a:r>
            <a:endParaRPr lang="el-GR" b="1" i="1" dirty="0" smtClean="0"/>
          </a:p>
          <a:p>
            <a:r>
              <a:rPr lang="en-US" sz="1600" dirty="0" smtClean="0"/>
              <a:t>Gram </a:t>
            </a:r>
            <a:r>
              <a:rPr lang="el-GR" sz="1600" dirty="0" smtClean="0"/>
              <a:t>(-) κοκκοβακτηρίδια</a:t>
            </a:r>
          </a:p>
          <a:p>
            <a:r>
              <a:rPr lang="el-GR" sz="1600" dirty="0" smtClean="0"/>
              <a:t>Μέγεθος 0,6-1 Χ 1-3 μ</a:t>
            </a:r>
            <a:r>
              <a:rPr lang="en-US" sz="1600" dirty="0" smtClean="0"/>
              <a:t>m</a:t>
            </a:r>
            <a:endParaRPr lang="el-GR" sz="1600" dirty="0" smtClean="0"/>
          </a:p>
          <a:p>
            <a:r>
              <a:rPr lang="el-GR" sz="1600" dirty="0" smtClean="0"/>
              <a:t>Εμφανίζονται σε ζεύγη ή κοντές αλυσίδες</a:t>
            </a:r>
          </a:p>
          <a:p>
            <a:r>
              <a:rPr lang="el-GR" sz="1600" dirty="0" smtClean="0"/>
              <a:t>Αερόβια και προαιρετικά αναερόβια</a:t>
            </a:r>
          </a:p>
          <a:p>
            <a:r>
              <a:rPr lang="el-GR" sz="1600" dirty="0" smtClean="0"/>
              <a:t>Ακίνητα</a:t>
            </a:r>
            <a:r>
              <a:rPr lang="el-GR" b="1" dirty="0" smtClean="0"/>
              <a:t> </a:t>
            </a:r>
            <a:endParaRPr lang="el-GR" b="1" dirty="0"/>
          </a:p>
        </p:txBody>
      </p:sp>
      <p:pic>
        <p:nvPicPr>
          <p:cNvPr id="194562" name="Picture 2" descr="Αποτέλεσμα εικόνας για kingella kingae"/>
          <p:cNvPicPr>
            <a:picLocks noChangeAspect="1" noChangeArrowheads="1"/>
          </p:cNvPicPr>
          <p:nvPr/>
        </p:nvPicPr>
        <p:blipFill>
          <a:blip r:embed="rId2" cstate="print"/>
          <a:srcRect/>
          <a:stretch>
            <a:fillRect/>
          </a:stretch>
        </p:blipFill>
        <p:spPr bwMode="auto">
          <a:xfrm>
            <a:off x="4896941" y="3429000"/>
            <a:ext cx="2987427" cy="1944216"/>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691680" y="1772816"/>
            <a:ext cx="5760640" cy="406265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του βακτηρίου </a:t>
            </a:r>
            <a:r>
              <a:rPr lang="en-US" b="1" i="1" dirty="0" smtClean="0"/>
              <a:t>Kingella </a:t>
            </a:r>
            <a:r>
              <a:rPr lang="en-US" b="1" i="1" dirty="0" err="1" smtClean="0"/>
              <a:t>kingae</a:t>
            </a:r>
            <a:endParaRPr lang="el-GR" b="1" i="1" dirty="0" smtClean="0"/>
          </a:p>
          <a:p>
            <a:r>
              <a:rPr lang="el-GR" sz="1600" b="1" dirty="0" smtClean="0"/>
              <a:t> </a:t>
            </a:r>
          </a:p>
          <a:p>
            <a:pPr>
              <a:buFont typeface="Wingdings" pitchFamily="2" charset="2"/>
              <a:buChar char="Ø"/>
            </a:pPr>
            <a:r>
              <a:rPr lang="el-GR" sz="1600" b="1" dirty="0" smtClean="0"/>
              <a:t>Σηπτική αρθρίτιδα</a:t>
            </a:r>
            <a:r>
              <a:rPr lang="el-GR" sz="1600" dirty="0" smtClean="0"/>
              <a:t>. Σε παιδιά μικρότερα των 4 ετών και πολύ σπάνια σε μεγαλύτερα παιδιά και ενήλικες</a:t>
            </a:r>
          </a:p>
          <a:p>
            <a:pPr>
              <a:buFont typeface="Wingdings" pitchFamily="2" charset="2"/>
              <a:buChar char="Ø"/>
            </a:pPr>
            <a:r>
              <a:rPr lang="el-GR" sz="1600" b="1" dirty="0" smtClean="0"/>
              <a:t>Οστεομυελίτιδα.</a:t>
            </a:r>
            <a:r>
              <a:rPr lang="el-GR" sz="1600" dirty="0" smtClean="0"/>
              <a:t> Κυρίως στα μακρά οστά </a:t>
            </a:r>
          </a:p>
          <a:p>
            <a:pPr>
              <a:buFont typeface="Wingdings" pitchFamily="2" charset="2"/>
              <a:buChar char="Ø"/>
            </a:pPr>
            <a:r>
              <a:rPr lang="el-GR" sz="1600" b="1" dirty="0" err="1" smtClean="0"/>
              <a:t>Σπονδυλοδισκίτιδα</a:t>
            </a:r>
            <a:r>
              <a:rPr lang="el-GR" sz="1600" b="1" dirty="0" smtClean="0"/>
              <a:t>.</a:t>
            </a:r>
            <a:r>
              <a:rPr lang="el-GR" sz="1600" dirty="0" smtClean="0"/>
              <a:t> Το δεύτερο σε συχνότητα αίτιο μετά το </a:t>
            </a:r>
            <a:r>
              <a:rPr lang="en-US" sz="1600" i="1" dirty="0" smtClean="0"/>
              <a:t>S. aureus</a:t>
            </a:r>
            <a:endParaRPr lang="el-GR" sz="1600" i="1" dirty="0" smtClean="0"/>
          </a:p>
          <a:p>
            <a:pPr>
              <a:buFont typeface="Wingdings" pitchFamily="2" charset="2"/>
              <a:buChar char="Ø"/>
            </a:pPr>
            <a:r>
              <a:rPr lang="el-GR" sz="1600" b="1" dirty="0" smtClean="0"/>
              <a:t>Βακτηριαιμία</a:t>
            </a:r>
            <a:r>
              <a:rPr lang="el-GR" sz="1600" dirty="0" smtClean="0"/>
              <a:t>. Κυρίως σε παιδιά. Μπορεί να συνοδεύεται από </a:t>
            </a:r>
            <a:r>
              <a:rPr lang="el-GR" sz="1600" dirty="0" err="1" smtClean="0"/>
              <a:t>κηλιδοβλατιδώδες</a:t>
            </a:r>
            <a:r>
              <a:rPr lang="el-GR" sz="1600" dirty="0" smtClean="0"/>
              <a:t> εξάνθημα</a:t>
            </a:r>
          </a:p>
          <a:p>
            <a:pPr>
              <a:buFont typeface="Wingdings" pitchFamily="2" charset="2"/>
              <a:buChar char="Ø"/>
            </a:pPr>
            <a:r>
              <a:rPr lang="el-GR" sz="1600" b="1" dirty="0" smtClean="0"/>
              <a:t>Ενδοκαρδίτιδα. </a:t>
            </a:r>
            <a:r>
              <a:rPr lang="el-GR" sz="1600" dirty="0" smtClean="0"/>
              <a:t>Παρατηρείται σε όλες τις ηλικίες. Προσβάλλεται συνήθως η μιτροειδής βαλβίδα </a:t>
            </a:r>
          </a:p>
          <a:p>
            <a:pPr>
              <a:buFont typeface="Wingdings" pitchFamily="2" charset="2"/>
              <a:buChar char="Ø"/>
            </a:pPr>
            <a:r>
              <a:rPr lang="el-GR" sz="1600" b="1" dirty="0" smtClean="0"/>
              <a:t>Μηνιγγίτιδα. </a:t>
            </a:r>
            <a:r>
              <a:rPr lang="el-GR" sz="1600" dirty="0" smtClean="0"/>
              <a:t>Πιο συχνά σε εφήβους και ενήλικες</a:t>
            </a:r>
          </a:p>
          <a:p>
            <a:pPr>
              <a:buFont typeface="Wingdings" pitchFamily="2" charset="2"/>
              <a:buChar char="Ø"/>
            </a:pPr>
            <a:r>
              <a:rPr lang="el-GR" sz="1600" b="1" dirty="0" smtClean="0"/>
              <a:t>Λοιμώξεις του αναπνευστικού</a:t>
            </a:r>
            <a:r>
              <a:rPr lang="el-GR" sz="1600" dirty="0" smtClean="0"/>
              <a:t>. Έχει απομονωθεί από ασθενείς με πνευμονία, </a:t>
            </a:r>
            <a:r>
              <a:rPr lang="el-GR" sz="1600" dirty="0" err="1" smtClean="0"/>
              <a:t>λαρυγγοτραχειοβρογχίτιδα</a:t>
            </a:r>
            <a:r>
              <a:rPr lang="el-GR" sz="1600" dirty="0" smtClean="0"/>
              <a:t>, πυοθώρακα</a:t>
            </a:r>
          </a:p>
          <a:p>
            <a:pPr>
              <a:buFont typeface="Wingdings" pitchFamily="2" charset="2"/>
              <a:buChar char="Ø"/>
            </a:pPr>
            <a:r>
              <a:rPr lang="el-GR" sz="1600" b="1" dirty="0" smtClean="0"/>
              <a:t>Οφθαλμικές λοιμώξεις</a:t>
            </a:r>
            <a:r>
              <a:rPr lang="el-GR" sz="1600" dirty="0" smtClean="0"/>
              <a:t>. Προκαλεί απόστημα βλεφάρων, </a:t>
            </a:r>
            <a:r>
              <a:rPr lang="el-GR" sz="1600" dirty="0" err="1" smtClean="0"/>
              <a:t>ενδοφθαλμίτιδα</a:t>
            </a:r>
            <a:r>
              <a:rPr lang="el-GR" sz="1600" dirty="0" smtClean="0"/>
              <a:t> και απόστημα του κερατοειδούς</a:t>
            </a:r>
            <a:endParaRPr lang="el-GR" sz="16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971600" y="1988840"/>
            <a:ext cx="4464496" cy="433965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a:t>
            </a:r>
          </a:p>
          <a:p>
            <a:r>
              <a:rPr lang="el-GR" sz="1600" b="1" dirty="0" smtClean="0"/>
              <a:t>Χρώση </a:t>
            </a:r>
            <a:r>
              <a:rPr lang="en-US" sz="1600" b="1" dirty="0" smtClean="0"/>
              <a:t>Gram</a:t>
            </a:r>
            <a:r>
              <a:rPr lang="el-GR" sz="1600" b="1" dirty="0" smtClean="0"/>
              <a:t>:</a:t>
            </a:r>
            <a:endParaRPr lang="en-US" sz="1600" b="1" dirty="0" smtClean="0"/>
          </a:p>
          <a:p>
            <a:r>
              <a:rPr lang="en-US" sz="1600" dirty="0" smtClean="0"/>
              <a:t>Gram (-)</a:t>
            </a:r>
            <a:r>
              <a:rPr lang="el-GR" sz="1600" dirty="0" smtClean="0"/>
              <a:t>.  Επειδή ανθίσταται στον αποχρωματισμό  μπορεί να ληφθεί ψευδώς ως </a:t>
            </a:r>
            <a:r>
              <a:rPr lang="en-US" sz="1600" dirty="0" smtClean="0"/>
              <a:t>Gram (+)</a:t>
            </a:r>
            <a:endParaRPr lang="el-GR" sz="1600" dirty="0" smtClean="0"/>
          </a:p>
          <a:p>
            <a:endParaRPr lang="el-GR" sz="1600" dirty="0" smtClean="0"/>
          </a:p>
          <a:p>
            <a:r>
              <a:rPr lang="el-GR" sz="1600" b="1" dirty="0" smtClean="0"/>
              <a:t>Καλλιέργεια: </a:t>
            </a:r>
          </a:p>
          <a:p>
            <a:r>
              <a:rPr lang="el-GR" sz="1600" dirty="0" smtClean="0"/>
              <a:t>Αναπτύσσεται αργά (πιθανόν να χρειαστούν περισσότερο από τρεις ημέρες για την εμφάνιση αποικιών) σε αιματούχο και σοκολατόχρωμο άγαρ. Δεν αναπτύσσεται σε </a:t>
            </a:r>
            <a:r>
              <a:rPr lang="en-US" sz="1600" dirty="0" smtClean="0"/>
              <a:t>MacConkey </a:t>
            </a:r>
            <a:r>
              <a:rPr lang="el-GR" sz="1600" dirty="0" smtClean="0"/>
              <a:t>και </a:t>
            </a:r>
            <a:r>
              <a:rPr lang="en-US" sz="1600" dirty="0" smtClean="0"/>
              <a:t>Kligler</a:t>
            </a:r>
            <a:r>
              <a:rPr lang="el-GR" sz="1600" dirty="0" smtClean="0"/>
              <a:t>. Σε αιματούχο άγαρ προκαλεί β-αιμόλυση</a:t>
            </a:r>
          </a:p>
          <a:p>
            <a:endParaRPr lang="el-GR" sz="1600" dirty="0" smtClean="0"/>
          </a:p>
          <a:p>
            <a:r>
              <a:rPr lang="el-GR" sz="1600" b="1" dirty="0" smtClean="0"/>
              <a:t>Βιοχημικές εξετάσεις:</a:t>
            </a:r>
          </a:p>
          <a:p>
            <a:r>
              <a:rPr lang="el-GR" sz="1600" dirty="0" smtClean="0"/>
              <a:t>Οξειδάση θετική</a:t>
            </a:r>
          </a:p>
          <a:p>
            <a:r>
              <a:rPr lang="el-GR" sz="1600" dirty="0" smtClean="0"/>
              <a:t>Καταλάση, ουρεάση και ινδόλη αρνητική</a:t>
            </a:r>
          </a:p>
          <a:p>
            <a:r>
              <a:rPr lang="el-GR" sz="1600" dirty="0" smtClean="0"/>
              <a:t>Παράγει οξύ από τη ζύμωση των σακχάρων γλυκόζη και μαλτόζη</a:t>
            </a:r>
            <a:r>
              <a:rPr lang="el-GR" sz="1600" b="1" dirty="0" smtClean="0"/>
              <a:t> </a:t>
            </a:r>
            <a:r>
              <a:rPr lang="el-GR" b="1" dirty="0" smtClean="0"/>
              <a:t> </a:t>
            </a:r>
            <a:endParaRPr lang="el-GR" b="1" dirty="0"/>
          </a:p>
        </p:txBody>
      </p:sp>
      <p:sp>
        <p:nvSpPr>
          <p:cNvPr id="195586" name="AutoShape 2" descr="Αποτέλεσμα εικόνας για kingella kinga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95588" name="Picture 4" descr="C:\Documents and Settings\user\Τα έγγραφά μου\Downloads\images.jpg"/>
          <p:cNvPicPr>
            <a:picLocks noChangeAspect="1" noChangeArrowheads="1"/>
          </p:cNvPicPr>
          <p:nvPr/>
        </p:nvPicPr>
        <p:blipFill>
          <a:blip r:embed="rId2" cstate="print"/>
          <a:srcRect/>
          <a:stretch>
            <a:fillRect/>
          </a:stretch>
        </p:blipFill>
        <p:spPr bwMode="auto">
          <a:xfrm>
            <a:off x="5975548" y="3270101"/>
            <a:ext cx="2628900" cy="1743075"/>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79712" y="2420888"/>
            <a:ext cx="5184576" cy="369332"/>
          </a:xfrm>
          <a:prstGeom prst="rect">
            <a:avLst/>
          </a:prstGeom>
          <a:noFill/>
        </p:spPr>
        <p:txBody>
          <a:bodyPr wrap="square" rtlCol="0">
            <a:spAutoFit/>
          </a:bodyPr>
          <a:lstStyle/>
          <a:p>
            <a:pPr algn="ctr"/>
            <a:r>
              <a:rPr lang="el-GR" b="1" dirty="0" smtClean="0"/>
              <a:t>Ψευδομονάδα</a:t>
            </a:r>
            <a:endParaRPr lang="el-GR" b="1" dirty="0"/>
          </a:p>
        </p:txBody>
      </p:sp>
      <p:pic>
        <p:nvPicPr>
          <p:cNvPr id="1026" name="Picture 2" descr="Αποτέλεσμα εικόνας για pseudomona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28875" y="3284538"/>
            <a:ext cx="4286250" cy="3219451"/>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699792"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Ταξινόμηση  Ψευδομονάδας </a:t>
            </a:r>
            <a:endParaRPr lang="el-GR" b="1" dirty="0">
              <a:solidFill>
                <a:schemeClr val="bg1"/>
              </a:solidFill>
            </a:endParaRPr>
          </a:p>
        </p:txBody>
      </p:sp>
      <p:graphicFrame>
        <p:nvGraphicFramePr>
          <p:cNvPr id="4" name="3 - Διάγραμμα"/>
          <p:cNvGraphicFramePr/>
          <p:nvPr/>
        </p:nvGraphicFramePr>
        <p:xfrm>
          <a:off x="539552" y="980728"/>
          <a:ext cx="8208912"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67744" y="1916832"/>
            <a:ext cx="468052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Γενικά χαρακτηριστικά ψευδομονάδας</a:t>
            </a:r>
            <a:endParaRPr lang="el-GR" b="1" dirty="0"/>
          </a:p>
        </p:txBody>
      </p:sp>
      <p:sp>
        <p:nvSpPr>
          <p:cNvPr id="3" name="2 - TextBox"/>
          <p:cNvSpPr txBox="1"/>
          <p:nvPr/>
        </p:nvSpPr>
        <p:spPr>
          <a:xfrm>
            <a:off x="2267744" y="2420888"/>
            <a:ext cx="4680520"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βακτηρίδια</a:t>
            </a:r>
          </a:p>
          <a:p>
            <a:pPr>
              <a:buFont typeface="Wingdings" pitchFamily="2" charset="2"/>
              <a:buChar char="§"/>
            </a:pPr>
            <a:r>
              <a:rPr lang="el-GR" sz="1600" dirty="0" smtClean="0"/>
              <a:t>Ευθεία ή ελαφρώς καμπύλα με μέγεθος 0,5-1 Χ 1,5 – 5 μ</a:t>
            </a:r>
            <a:r>
              <a:rPr lang="en-US" sz="1600" dirty="0" smtClean="0"/>
              <a:t>m</a:t>
            </a:r>
          </a:p>
          <a:p>
            <a:pPr>
              <a:buFont typeface="Wingdings" pitchFamily="2" charset="2"/>
              <a:buChar char="§"/>
            </a:pPr>
            <a:r>
              <a:rPr lang="el-GR" sz="1600" dirty="0" smtClean="0"/>
              <a:t>Κινητά </a:t>
            </a:r>
          </a:p>
          <a:p>
            <a:pPr>
              <a:buFont typeface="Wingdings" pitchFamily="2" charset="2"/>
              <a:buChar char="§"/>
            </a:pPr>
            <a:r>
              <a:rPr lang="el-GR" sz="1600" dirty="0" smtClean="0"/>
              <a:t>Διατάσσονται συνήθως σε ζεύγη</a:t>
            </a:r>
          </a:p>
          <a:p>
            <a:pPr>
              <a:buFont typeface="Wingdings" pitchFamily="2" charset="2"/>
              <a:buChar char="§"/>
            </a:pPr>
            <a:r>
              <a:rPr lang="el-GR" sz="1600" dirty="0" smtClean="0"/>
              <a:t>Υποχρεωτικά αερόβια (μπορούν ωστόσο να αναπτυχθούν αναερόβια  χρησιμοποιώντας την αργινίνη ή νιτρικά ως τελικό αποδέκτη των ηλεκτρονίων)</a:t>
            </a:r>
          </a:p>
          <a:p>
            <a:pPr>
              <a:buFont typeface="Wingdings" pitchFamily="2" charset="2"/>
              <a:buChar char="§"/>
            </a:pPr>
            <a:r>
              <a:rPr lang="el-GR" sz="1600" dirty="0" smtClean="0"/>
              <a:t>Διαθέτουν οξειδάση του κυτοχρώματος (διαφορά από τα εντεροβακτηριακά)</a:t>
            </a:r>
          </a:p>
          <a:p>
            <a:pPr>
              <a:buFont typeface="Wingdings" pitchFamily="2" charset="2"/>
              <a:buChar char="§"/>
            </a:pPr>
            <a:r>
              <a:rPr lang="el-GR" sz="1600" dirty="0" smtClean="0"/>
              <a:t>Ορισμένα διαθέτουν πολυσακχαριδικό έλυτρο   </a:t>
            </a:r>
          </a:p>
          <a:p>
            <a:pPr>
              <a:buFont typeface="Wingdings" pitchFamily="2" charset="2"/>
              <a:buChar char="§"/>
            </a:pPr>
            <a:r>
              <a:rPr lang="el-GR" sz="1600" dirty="0" smtClean="0"/>
              <a:t>Ορισμένα παράγουν χρωστικές, όπως την πυοκυανίνη (μπλε), φθορισεΐνη  (κίτρινη), πυοερυθρίνη (καστανοκόκκινη)  </a:t>
            </a:r>
            <a:endParaRPr lang="el-GR" sz="16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916832"/>
            <a:ext cx="3888432"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Pseudomonas aeruginosa</a:t>
            </a:r>
          </a:p>
          <a:p>
            <a:pPr algn="ctr"/>
            <a:r>
              <a:rPr lang="el-GR" b="1" dirty="0" smtClean="0"/>
              <a:t>(Ψευδομονάς η πυοκυανική)</a:t>
            </a:r>
            <a:endParaRPr lang="el-GR" b="1" dirty="0"/>
          </a:p>
        </p:txBody>
      </p:sp>
      <p:sp>
        <p:nvSpPr>
          <p:cNvPr id="3" name="2 - TextBox"/>
          <p:cNvSpPr txBox="1"/>
          <p:nvPr/>
        </p:nvSpPr>
        <p:spPr>
          <a:xfrm>
            <a:off x="2627784" y="2780928"/>
            <a:ext cx="3888432"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βακτηρίδιο</a:t>
            </a:r>
          </a:p>
          <a:p>
            <a:pPr>
              <a:buFont typeface="Wingdings" pitchFamily="2" charset="2"/>
              <a:buChar char="§"/>
            </a:pPr>
            <a:r>
              <a:rPr lang="el-GR" sz="1600" dirty="0" smtClean="0"/>
              <a:t>Αυστηρά αερόβιο</a:t>
            </a:r>
          </a:p>
          <a:p>
            <a:pPr>
              <a:buFont typeface="Wingdings" pitchFamily="2" charset="2"/>
              <a:buChar char="§"/>
            </a:pPr>
            <a:r>
              <a:rPr lang="el-GR" sz="1600" dirty="0" smtClean="0"/>
              <a:t>Κινητό</a:t>
            </a:r>
          </a:p>
          <a:p>
            <a:pPr>
              <a:buFont typeface="Wingdings" pitchFamily="2" charset="2"/>
              <a:buChar char="§"/>
            </a:pPr>
            <a:r>
              <a:rPr lang="el-GR" sz="1600" dirty="0" smtClean="0"/>
              <a:t>Δεν σχηματίζει σπόρια</a:t>
            </a:r>
          </a:p>
          <a:p>
            <a:pPr>
              <a:buFont typeface="Wingdings" pitchFamily="2" charset="2"/>
              <a:buChar char="§"/>
            </a:pPr>
            <a:r>
              <a:rPr lang="el-GR" sz="1600" dirty="0" smtClean="0"/>
              <a:t>Δεν ζυμώνει τη γλυκόζη</a:t>
            </a:r>
          </a:p>
          <a:p>
            <a:pPr>
              <a:buFont typeface="Wingdings" pitchFamily="2" charset="2"/>
              <a:buChar char="§"/>
            </a:pPr>
            <a:r>
              <a:rPr lang="el-GR" sz="1600" dirty="0" smtClean="0"/>
              <a:t>Καταλάση θετικό</a:t>
            </a:r>
          </a:p>
          <a:p>
            <a:pPr>
              <a:buFont typeface="Wingdings" pitchFamily="2" charset="2"/>
              <a:buChar char="§"/>
            </a:pPr>
            <a:r>
              <a:rPr lang="el-GR" sz="1600" dirty="0" smtClean="0"/>
              <a:t>Οξειδάση θετικό</a:t>
            </a:r>
          </a:p>
          <a:p>
            <a:pPr>
              <a:buFont typeface="Wingdings" pitchFamily="2" charset="2"/>
              <a:buChar char="§"/>
            </a:pPr>
            <a:r>
              <a:rPr lang="el-GR" sz="1600" dirty="0" smtClean="0"/>
              <a:t>Διαθέτει πολυσακχαριδικό έλυτρο (βλεννώδης εξωπολυσακχαρίτης ή αλγινικό επίστρωμα ή γλυκοκάλυκας) </a:t>
            </a:r>
            <a:endParaRPr lang="el-GR" sz="16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1844824"/>
            <a:ext cx="352839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καλλιέργειας</a:t>
            </a:r>
            <a:endParaRPr lang="el-GR" b="1" dirty="0"/>
          </a:p>
        </p:txBody>
      </p:sp>
      <p:sp>
        <p:nvSpPr>
          <p:cNvPr id="4" name="3 - TextBox"/>
          <p:cNvSpPr txBox="1"/>
          <p:nvPr/>
        </p:nvSpPr>
        <p:spPr>
          <a:xfrm>
            <a:off x="2843808" y="2348880"/>
            <a:ext cx="3528392"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Αναπτύσσεται εύκολα σε κοινά θρεπτικά υλικά</a:t>
            </a:r>
          </a:p>
          <a:p>
            <a:pPr>
              <a:buFont typeface="Wingdings" pitchFamily="2" charset="2"/>
              <a:buChar char="ü"/>
            </a:pPr>
            <a:r>
              <a:rPr lang="el-GR" sz="1600" dirty="0" smtClean="0"/>
              <a:t> Άριστη θερμοκρασία ανάπτυξης 37</a:t>
            </a:r>
            <a:r>
              <a:rPr lang="el-GR" sz="1600" baseline="30000" dirty="0" smtClean="0"/>
              <a:t>ο</a:t>
            </a:r>
            <a:r>
              <a:rPr lang="el-GR" sz="1600" dirty="0" smtClean="0"/>
              <a:t> </a:t>
            </a:r>
            <a:r>
              <a:rPr lang="en-US" sz="1600" dirty="0" smtClean="0"/>
              <a:t>C</a:t>
            </a:r>
            <a:r>
              <a:rPr lang="el-GR" sz="1600" dirty="0" smtClean="0"/>
              <a:t>, μπορεί όμως να αναπτυχθεί σε θερμοκρασίες 4-43</a:t>
            </a:r>
            <a:r>
              <a:rPr lang="el-GR" sz="1600" baseline="30000" dirty="0" smtClean="0"/>
              <a:t>ο</a:t>
            </a:r>
            <a:r>
              <a:rPr lang="el-GR" sz="1600" dirty="0" smtClean="0"/>
              <a:t> </a:t>
            </a:r>
            <a:r>
              <a:rPr lang="en-US" sz="1600" dirty="0" smtClean="0"/>
              <a:t>C</a:t>
            </a:r>
            <a:endParaRPr lang="el-GR" sz="1600" dirty="0" smtClean="0"/>
          </a:p>
          <a:p>
            <a:pPr>
              <a:buFont typeface="Wingdings" pitchFamily="2" charset="2"/>
              <a:buChar char="ü"/>
            </a:pPr>
            <a:r>
              <a:rPr lang="el-GR" sz="1600" dirty="0" smtClean="0"/>
              <a:t>Σε ορισμένα θρεπτικά υλικά παράγει χρωστικές</a:t>
            </a:r>
          </a:p>
          <a:p>
            <a:pPr>
              <a:buFont typeface="Wingdings" pitchFamily="2" charset="2"/>
              <a:buChar char="ü"/>
            </a:pPr>
            <a:r>
              <a:rPr lang="el-GR" sz="1600" dirty="0" smtClean="0"/>
              <a:t>Οι καλλιέργειές της έχουν χαρακτηριστική οσμή</a:t>
            </a:r>
          </a:p>
          <a:p>
            <a:pPr>
              <a:buFont typeface="Wingdings" pitchFamily="2" charset="2"/>
              <a:buChar char="ü"/>
            </a:pPr>
            <a:r>
              <a:rPr lang="el-GR" sz="1600" dirty="0" smtClean="0"/>
              <a:t>Σε ζωμούς αναπτύσσεται  στην επιφάνεια, όπου είναι μεγαλύτερη η συγκέντρωση οξυγόνου</a:t>
            </a:r>
            <a:endParaRPr lang="el-GR" sz="16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475656" y="836712"/>
          <a:ext cx="4632176" cy="5486400"/>
        </p:xfrm>
        <a:graphic>
          <a:graphicData uri="http://schemas.openxmlformats.org/drawingml/2006/table">
            <a:tbl>
              <a:tblPr firstRow="1" bandRow="1">
                <a:tableStyleId>{5C22544A-7EE6-4342-B048-85BDC9FD1C3A}</a:tableStyleId>
              </a:tblPr>
              <a:tblGrid>
                <a:gridCol w="4632176"/>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Χρωστικές ψευδομονάδας</a:t>
                      </a:r>
                    </a:p>
                    <a:p>
                      <a:endParaRPr lang="el-G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Πυοκυανίνη: μπλε</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Πυοβερντίνη: πράσινη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Πυοερυθρίνη: σκούρα κόκκινη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endParaRPr lang="el-GR" sz="1600" dirty="0"/>
                    </a:p>
                  </a:txBody>
                  <a:tcPr/>
                </a:tc>
              </a:tr>
              <a:tr h="370840">
                <a:tc>
                  <a:txBody>
                    <a:bodyPr/>
                    <a:lstStyle/>
                    <a:p>
                      <a:pPr lvl="0"/>
                      <a:r>
                        <a:rPr lang="el-GR" sz="1600" dirty="0" smtClean="0"/>
                        <a:t>Πυομελανίνη: </a:t>
                      </a:r>
                      <a:r>
                        <a:rPr lang="el-GR" sz="1600" dirty="0" err="1" smtClean="0"/>
                        <a:t>καστανόμαυρη</a:t>
                      </a:r>
                      <a:endParaRPr lang="el-GR" sz="1600" dirty="0" smtClean="0"/>
                    </a:p>
                    <a:p>
                      <a:pPr lvl="0"/>
                      <a:endParaRPr lang="en-US" sz="1600" dirty="0" smtClean="0"/>
                    </a:p>
                    <a:p>
                      <a:pPr lvl="0"/>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Φθοριοσεΐνη: πράσινη φθορίζουσα χρωστική. Φαίνεται στις καλλιέργειες κάτω από υπεριώδες φως  </a:t>
                      </a:r>
                    </a:p>
                    <a:p>
                      <a:endParaRPr lang="el-GR" sz="1600" dirty="0"/>
                    </a:p>
                  </a:txBody>
                  <a:tcPr/>
                </a:tc>
              </a:tr>
            </a:tbl>
          </a:graphicData>
        </a:graphic>
      </p:graphicFrame>
      <p:pic>
        <p:nvPicPr>
          <p:cNvPr id="4" name="Picture 2" descr="Αποτέλεσμα εικόνας για pyoverdin"/>
          <p:cNvPicPr>
            <a:picLocks noChangeAspect="1" noChangeArrowheads="1"/>
          </p:cNvPicPr>
          <p:nvPr/>
        </p:nvPicPr>
        <p:blipFill>
          <a:blip r:embed="rId2" cstate="print"/>
          <a:srcRect/>
          <a:stretch>
            <a:fillRect/>
          </a:stretch>
        </p:blipFill>
        <p:spPr bwMode="auto">
          <a:xfrm>
            <a:off x="4860032" y="1484784"/>
            <a:ext cx="1224136" cy="936104"/>
          </a:xfrm>
          <a:prstGeom prst="rect">
            <a:avLst/>
          </a:prstGeom>
          <a:noFill/>
        </p:spPr>
      </p:pic>
      <p:pic>
        <p:nvPicPr>
          <p:cNvPr id="7" name="Picture 3" descr="C:\Documents and Settings\user\Τα έγγραφά μου\Downloads\pyoeryur;inh.jpg"/>
          <p:cNvPicPr>
            <a:picLocks noChangeAspect="1" noChangeArrowheads="1"/>
          </p:cNvPicPr>
          <p:nvPr/>
        </p:nvPicPr>
        <p:blipFill>
          <a:blip r:embed="rId3" cstate="print"/>
          <a:srcRect l="10874" b="12314"/>
          <a:stretch>
            <a:fillRect/>
          </a:stretch>
        </p:blipFill>
        <p:spPr bwMode="auto">
          <a:xfrm>
            <a:off x="4860032" y="3573016"/>
            <a:ext cx="1224136" cy="936550"/>
          </a:xfrm>
          <a:prstGeom prst="rect">
            <a:avLst/>
          </a:prstGeom>
          <a:noFill/>
        </p:spPr>
      </p:pic>
      <p:pic>
        <p:nvPicPr>
          <p:cNvPr id="9" name="Picture 10" descr="Αποτέλεσμα εικόνας για pseudomonas aeruginosa"/>
          <p:cNvPicPr>
            <a:picLocks noChangeAspect="1" noChangeArrowheads="1"/>
          </p:cNvPicPr>
          <p:nvPr/>
        </p:nvPicPr>
        <p:blipFill>
          <a:blip r:embed="rId4" cstate="print"/>
          <a:srcRect/>
          <a:stretch>
            <a:fillRect/>
          </a:stretch>
        </p:blipFill>
        <p:spPr bwMode="auto">
          <a:xfrm>
            <a:off x="6156176" y="5373216"/>
            <a:ext cx="2520280" cy="1152128"/>
          </a:xfrm>
          <a:prstGeom prst="rect">
            <a:avLst/>
          </a:prstGeom>
          <a:noFill/>
        </p:spPr>
      </p:pic>
      <p:pic>
        <p:nvPicPr>
          <p:cNvPr id="10" name="Picture 12" descr="Αποτέλεσμα εικόνας για pseudomonas aeruginosa"/>
          <p:cNvPicPr>
            <a:picLocks noChangeAspect="1" noChangeArrowheads="1"/>
          </p:cNvPicPr>
          <p:nvPr/>
        </p:nvPicPr>
        <p:blipFill>
          <a:blip r:embed="rId5" cstate="print"/>
          <a:srcRect l="5520" t="4909" b="9183"/>
          <a:stretch>
            <a:fillRect/>
          </a:stretch>
        </p:blipFill>
        <p:spPr bwMode="auto">
          <a:xfrm>
            <a:off x="4860032" y="4581128"/>
            <a:ext cx="1296144" cy="936104"/>
          </a:xfrm>
          <a:prstGeom prst="rect">
            <a:avLst/>
          </a:prstGeom>
          <a:noFill/>
        </p:spPr>
      </p:pic>
      <p:pic>
        <p:nvPicPr>
          <p:cNvPr id="11" name="Picture 2" descr="Αποτέλεσμα εικόνας για pseudomonas aeruginosa"/>
          <p:cNvPicPr>
            <a:picLocks noChangeAspect="1" noChangeArrowheads="1"/>
          </p:cNvPicPr>
          <p:nvPr/>
        </p:nvPicPr>
        <p:blipFill>
          <a:blip r:embed="rId6" cstate="print"/>
          <a:srcRect/>
          <a:stretch>
            <a:fillRect/>
          </a:stretch>
        </p:blipFill>
        <p:spPr bwMode="auto">
          <a:xfrm>
            <a:off x="4860031" y="2637358"/>
            <a:ext cx="1207393" cy="791642"/>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Αποτέλεσμα εικόνας για ψευδομοναδα στα ουρ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aphicFrame>
        <p:nvGraphicFramePr>
          <p:cNvPr id="5" name="4 - Πίνακας"/>
          <p:cNvGraphicFramePr>
            <a:graphicFrameLocks noGrp="1"/>
          </p:cNvGraphicFramePr>
          <p:nvPr/>
        </p:nvGraphicFramePr>
        <p:xfrm>
          <a:off x="431540" y="548680"/>
          <a:ext cx="8280920" cy="5796280"/>
        </p:xfrm>
        <a:graphic>
          <a:graphicData uri="http://schemas.openxmlformats.org/drawingml/2006/table">
            <a:tbl>
              <a:tblPr firstRow="1" bandRow="1">
                <a:tableStyleId>{5C22544A-7EE6-4342-B048-85BDC9FD1C3A}</a:tableStyleId>
              </a:tblPr>
              <a:tblGrid>
                <a:gridCol w="2520280"/>
                <a:gridCol w="5760640"/>
              </a:tblGrid>
              <a:tr h="370840">
                <a:tc gridSpan="2">
                  <a:txBody>
                    <a:bodyPr/>
                    <a:lstStyle/>
                    <a:p>
                      <a:pPr algn="ctr"/>
                      <a:r>
                        <a:rPr lang="el-GR" dirty="0" smtClean="0"/>
                        <a:t>Λοιμογόνοι</a:t>
                      </a:r>
                      <a:r>
                        <a:rPr lang="el-GR" baseline="0" dirty="0" smtClean="0"/>
                        <a:t> παράγοντες</a:t>
                      </a:r>
                      <a:endParaRPr lang="el-GR" dirty="0"/>
                    </a:p>
                  </a:txBody>
                  <a:tcPr/>
                </a:tc>
                <a:tc hMerge="1">
                  <a:txBody>
                    <a:bodyPr/>
                    <a:lstStyle/>
                    <a:p>
                      <a:endParaRPr lang="el-GR" dirty="0"/>
                    </a:p>
                  </a:txBody>
                  <a:tcPr/>
                </a:tc>
              </a:tr>
              <a:tr h="370840">
                <a:tc>
                  <a:txBody>
                    <a:bodyPr/>
                    <a:lstStyle/>
                    <a:p>
                      <a:r>
                        <a:rPr lang="el-GR" sz="1600" dirty="0" smtClean="0"/>
                        <a:t>Έλυτρο </a:t>
                      </a:r>
                      <a:endParaRPr lang="el-GR" sz="1600" dirty="0"/>
                    </a:p>
                  </a:txBody>
                  <a:tcPr/>
                </a:tc>
                <a:tc>
                  <a:txBody>
                    <a:bodyPr/>
                    <a:lstStyle/>
                    <a:p>
                      <a:r>
                        <a:rPr lang="el-GR" sz="1600" dirty="0" smtClean="0"/>
                        <a:t>Βλεννώδης πολυσακχαρίτης. Συμβάλει</a:t>
                      </a:r>
                      <a:r>
                        <a:rPr lang="el-GR" sz="1600" baseline="0" dirty="0" smtClean="0"/>
                        <a:t> στην προσκόλληση του μικροβίου στα επιθηλιακά κύτταρα και στο βλεννογόνο του πνεύμονα, στην προστασία από φαγοκυττάρωση και τα αντιβιοτικά</a:t>
                      </a:r>
                      <a:endParaRPr lang="el-GR" sz="1600" dirty="0"/>
                    </a:p>
                  </a:txBody>
                  <a:tcPr/>
                </a:tc>
              </a:tr>
              <a:tr h="370840">
                <a:tc>
                  <a:txBody>
                    <a:bodyPr/>
                    <a:lstStyle/>
                    <a:p>
                      <a:r>
                        <a:rPr lang="el-GR" sz="1600" dirty="0" smtClean="0"/>
                        <a:t>Προσκολλητίνες </a:t>
                      </a:r>
                      <a:endParaRPr lang="el-GR" sz="1600" dirty="0"/>
                    </a:p>
                  </a:txBody>
                  <a:tcPr/>
                </a:tc>
                <a:tc>
                  <a:txBody>
                    <a:bodyPr/>
                    <a:lstStyle/>
                    <a:p>
                      <a:r>
                        <a:rPr lang="el-GR" sz="1600" dirty="0" smtClean="0"/>
                        <a:t>Κυρίως τριχίδια. Συμβάλλουν στην προσκόλληση του μικροβίου στα επιθηλιακά κύτταρα</a:t>
                      </a:r>
                      <a:r>
                        <a:rPr lang="el-GR" sz="1600" baseline="0" dirty="0" smtClean="0"/>
                        <a:t> </a:t>
                      </a:r>
                      <a:endParaRPr lang="el-GR" sz="1600" dirty="0"/>
                    </a:p>
                  </a:txBody>
                  <a:tcPr/>
                </a:tc>
              </a:tr>
              <a:tr h="370840">
                <a:tc>
                  <a:txBody>
                    <a:bodyPr/>
                    <a:lstStyle/>
                    <a:p>
                      <a:r>
                        <a:rPr lang="el-GR" sz="1600" dirty="0" smtClean="0"/>
                        <a:t>Λιποπολυσακχαρίτης </a:t>
                      </a:r>
                      <a:endParaRPr lang="el-GR" sz="1600" dirty="0"/>
                    </a:p>
                  </a:txBody>
                  <a:tcPr/>
                </a:tc>
                <a:tc>
                  <a:txBody>
                    <a:bodyPr/>
                    <a:lstStyle/>
                    <a:p>
                      <a:r>
                        <a:rPr lang="el-GR" sz="1600" dirty="0" smtClean="0"/>
                        <a:t>Μείζον αντιγόνο του κυτταρικού τοιχώματος.  Είναι ενδοτοξίνη που προκαλεί σηπτικό σύνδρομο  </a:t>
                      </a:r>
                      <a:endParaRPr lang="el-GR" sz="1600" dirty="0"/>
                    </a:p>
                  </a:txBody>
                  <a:tcPr/>
                </a:tc>
              </a:tr>
              <a:tr h="370840">
                <a:tc>
                  <a:txBody>
                    <a:bodyPr/>
                    <a:lstStyle/>
                    <a:p>
                      <a:r>
                        <a:rPr lang="el-GR" sz="1600" dirty="0" smtClean="0"/>
                        <a:t>Πυοκυανίνη </a:t>
                      </a:r>
                      <a:endParaRPr lang="el-GR" sz="1600" dirty="0"/>
                    </a:p>
                  </a:txBody>
                  <a:tcPr/>
                </a:tc>
                <a:tc>
                  <a:txBody>
                    <a:bodyPr/>
                    <a:lstStyle/>
                    <a:p>
                      <a:r>
                        <a:rPr lang="el-GR" sz="1600" dirty="0" smtClean="0"/>
                        <a:t>Κυανή χρωστική. Συμβάλλει στις ιστικές βλάβες με την</a:t>
                      </a:r>
                      <a:r>
                        <a:rPr lang="el-GR" sz="1600" baseline="0" dirty="0" smtClean="0"/>
                        <a:t> </a:t>
                      </a:r>
                      <a:r>
                        <a:rPr lang="el-GR" sz="1600" dirty="0" smtClean="0"/>
                        <a:t>παραγωγή τοξικών μορφών του οξυγόνου, εμποδίζει τη λειτουργία των ,κροσσών, αυξάνει τη απελευθέρωση ιντερλευκίνης</a:t>
                      </a:r>
                      <a:r>
                        <a:rPr lang="el-GR" sz="1600" baseline="0" dirty="0" smtClean="0"/>
                        <a:t> 8 (</a:t>
                      </a:r>
                      <a:r>
                        <a:rPr lang="en-US" sz="1600" baseline="0" dirty="0" smtClean="0"/>
                        <a:t>IL-8)</a:t>
                      </a:r>
                      <a:r>
                        <a:rPr lang="el-GR" sz="1600" baseline="0" dirty="0" smtClean="0"/>
                        <a:t> με αποτέλεσμα την αύξηση της φλεγμονώδους απάντησης και την προσέλκυση φαγοκυττάρων</a:t>
                      </a:r>
                      <a:r>
                        <a:rPr lang="en-US" sz="1600" baseline="0" dirty="0" smtClean="0"/>
                        <a:t>, </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Εξωτοξίνη Α</a:t>
                      </a:r>
                    </a:p>
                    <a:p>
                      <a:endParaRPr lang="el-GR" sz="1600" dirty="0"/>
                    </a:p>
                  </a:txBody>
                  <a:tcPr/>
                </a:tc>
                <a:tc>
                  <a:txBody>
                    <a:bodyPr/>
                    <a:lstStyle/>
                    <a:p>
                      <a:r>
                        <a:rPr lang="el-GR" sz="1600" dirty="0" smtClean="0"/>
                        <a:t>Αναστέλλει την πρωτεϊνοσύνθεση, προκαλεί ανοσοκαταστολή, συμβάλλει στην νέκρωση</a:t>
                      </a:r>
                      <a:r>
                        <a:rPr lang="el-GR" sz="1600" baseline="0" dirty="0" smtClean="0"/>
                        <a:t> του δέρματος σε εγκαύματα, σε βλάβες του κερατοειδή κατά της οφθαλμικές λοιμώξεις και σε βλάβες των ιστών των πνευμόνων</a:t>
                      </a:r>
                    </a:p>
                    <a:p>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Εξωτοξίνες </a:t>
                      </a:r>
                      <a:r>
                        <a:rPr lang="en-US" sz="1600" dirty="0" smtClean="0"/>
                        <a:t>S</a:t>
                      </a:r>
                      <a:r>
                        <a:rPr lang="el-GR" sz="1600" dirty="0" smtClean="0"/>
                        <a:t> και Τ</a:t>
                      </a:r>
                    </a:p>
                    <a:p>
                      <a:endParaRPr lang="el-GR" sz="1600" dirty="0"/>
                    </a:p>
                  </a:txBody>
                  <a:tcPr/>
                </a:tc>
                <a:tc>
                  <a:txBody>
                    <a:bodyPr/>
                    <a:lstStyle/>
                    <a:p>
                      <a:r>
                        <a:rPr lang="el-GR" sz="1600" dirty="0" smtClean="0"/>
                        <a:t>Ένζυμα που προκαλούν ανοσοκαταστολή και αναστέλλουν την πρωτεϊνοσύνθεση.</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enterobacteriaceae"/>
          <p:cNvPicPr>
            <a:picLocks noChangeAspect="1" noChangeArrowheads="1"/>
          </p:cNvPicPr>
          <p:nvPr/>
        </p:nvPicPr>
        <p:blipFill>
          <a:blip r:embed="rId2" cstate="print"/>
          <a:srcRect b="8617"/>
          <a:stretch>
            <a:fillRect/>
          </a:stretch>
        </p:blipFill>
        <p:spPr bwMode="auto">
          <a:xfrm>
            <a:off x="1094184" y="1124744"/>
            <a:ext cx="6934200" cy="4752528"/>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683568" y="1147792"/>
          <a:ext cx="7776864" cy="4973320"/>
        </p:xfrm>
        <a:graphic>
          <a:graphicData uri="http://schemas.openxmlformats.org/drawingml/2006/table">
            <a:tbl>
              <a:tblPr firstRow="1" bandRow="1">
                <a:tableStyleId>{5C22544A-7EE6-4342-B048-85BDC9FD1C3A}</a:tableStyleId>
              </a:tblPr>
              <a:tblGrid>
                <a:gridCol w="2527480"/>
                <a:gridCol w="5249384"/>
              </a:tblGrid>
              <a:tr h="370840">
                <a:tc gridSpan="2">
                  <a:txBody>
                    <a:bodyPr/>
                    <a:lstStyle/>
                    <a:p>
                      <a:pPr algn="ctr"/>
                      <a:r>
                        <a:rPr lang="el-GR" dirty="0" smtClean="0"/>
                        <a:t>Λοιμογόνοι παράγοντες</a:t>
                      </a:r>
                      <a:endParaRPr lang="el-GR" dirty="0"/>
                    </a:p>
                  </a:txBody>
                  <a:tcPr/>
                </a:tc>
                <a:tc hMerge="1">
                  <a:txBody>
                    <a:bodyPr/>
                    <a:lstStyle/>
                    <a:p>
                      <a:endParaRPr lang="el-GR" dirty="0"/>
                    </a:p>
                  </a:txBody>
                  <a:tcPr/>
                </a:tc>
              </a:tr>
              <a:tr h="370840">
                <a:tc>
                  <a:txBody>
                    <a:bodyPr/>
                    <a:lstStyle/>
                    <a:p>
                      <a:r>
                        <a:rPr lang="el-GR" sz="1600" dirty="0" smtClean="0"/>
                        <a:t>Κυτταροτοξίνη </a:t>
                      </a:r>
                      <a:endParaRPr lang="el-GR" sz="1600" dirty="0"/>
                    </a:p>
                  </a:txBody>
                  <a:tcPr/>
                </a:tc>
                <a:tc>
                  <a:txBody>
                    <a:bodyPr/>
                    <a:lstStyle/>
                    <a:p>
                      <a:r>
                        <a:rPr lang="el-GR" sz="1600" dirty="0" smtClean="0"/>
                        <a:t>Προκαλεί βλάβες στις μεμβράνες των ευκαρυωτικών κυττάρων και διακόπτει τη λειτουργία των λευκοκυττάρων</a:t>
                      </a:r>
                    </a:p>
                    <a:p>
                      <a:endParaRPr lang="el-GR" sz="1600" dirty="0"/>
                    </a:p>
                  </a:txBody>
                  <a:tcPr/>
                </a:tc>
              </a:tr>
              <a:tr h="370840">
                <a:tc>
                  <a:txBody>
                    <a:bodyPr/>
                    <a:lstStyle/>
                    <a:p>
                      <a:r>
                        <a:rPr lang="el-GR" sz="1600" dirty="0" smtClean="0"/>
                        <a:t>Ελαστάσες</a:t>
                      </a:r>
                      <a:r>
                        <a:rPr lang="el-GR" sz="1600" baseline="0" dirty="0" smtClean="0"/>
                        <a:t> (</a:t>
                      </a:r>
                      <a:r>
                        <a:rPr lang="en-US" sz="1600" baseline="0" dirty="0" err="1" smtClean="0"/>
                        <a:t>LasA</a:t>
                      </a:r>
                      <a:r>
                        <a:rPr lang="en-US" sz="1600" baseline="0" dirty="0" smtClean="0"/>
                        <a:t>, </a:t>
                      </a:r>
                      <a:r>
                        <a:rPr lang="en-US" sz="1600" baseline="0" dirty="0" err="1" smtClean="0"/>
                        <a:t>LasB</a:t>
                      </a:r>
                      <a:r>
                        <a:rPr lang="en-US" sz="1600" baseline="0" dirty="0" smtClean="0"/>
                        <a:t>)</a:t>
                      </a:r>
                      <a:r>
                        <a:rPr lang="el-GR" sz="1600" baseline="0" dirty="0" smtClean="0"/>
                        <a:t> </a:t>
                      </a:r>
                      <a:endParaRPr lang="el-GR" sz="1600" dirty="0"/>
                    </a:p>
                  </a:txBody>
                  <a:tcPr/>
                </a:tc>
                <a:tc>
                  <a:txBody>
                    <a:bodyPr/>
                    <a:lstStyle/>
                    <a:p>
                      <a:r>
                        <a:rPr lang="el-GR" sz="1600" dirty="0" smtClean="0"/>
                        <a:t>Καταστρέφουν κολλαγόνο, ανοσοσφαιρίνες, παράγοντες του συμπληρώματος και ιστούς που περιέχουν ελαστίνη</a:t>
                      </a:r>
                    </a:p>
                    <a:p>
                      <a:endParaRPr lang="el-GR" sz="1600" dirty="0"/>
                    </a:p>
                  </a:txBody>
                  <a:tcPr/>
                </a:tc>
              </a:tr>
              <a:tr h="370840">
                <a:tc>
                  <a:txBody>
                    <a:bodyPr/>
                    <a:lstStyle/>
                    <a:p>
                      <a:r>
                        <a:rPr lang="el-GR" sz="1600" dirty="0" smtClean="0"/>
                        <a:t>Αλκαλική πρωτεάση</a:t>
                      </a:r>
                      <a:endParaRPr lang="el-GR" sz="1600" dirty="0"/>
                    </a:p>
                  </a:txBody>
                  <a:tcPr/>
                </a:tc>
                <a:tc>
                  <a:txBody>
                    <a:bodyPr/>
                    <a:lstStyle/>
                    <a:p>
                      <a:r>
                        <a:rPr lang="el-GR" sz="1600" dirty="0" smtClean="0"/>
                        <a:t>Συμβάλλει στις βλάβες των ιστών, την εξάπλωση της ψευδομονάδας και παρεμποδίζει την ανοσολογική απάντηση </a:t>
                      </a:r>
                    </a:p>
                    <a:p>
                      <a:endParaRPr lang="el-GR" sz="1600" dirty="0"/>
                    </a:p>
                  </a:txBody>
                  <a:tcPr/>
                </a:tc>
              </a:tr>
              <a:tr h="370840">
                <a:tc>
                  <a:txBody>
                    <a:bodyPr/>
                    <a:lstStyle/>
                    <a:p>
                      <a:r>
                        <a:rPr lang="el-GR" sz="1600" dirty="0" smtClean="0"/>
                        <a:t>Φωσφολιπάση </a:t>
                      </a:r>
                      <a:r>
                        <a:rPr lang="en-US" sz="1600" dirty="0" smtClean="0"/>
                        <a:t>C</a:t>
                      </a:r>
                      <a:endParaRPr lang="el-GR" sz="1600" dirty="0"/>
                    </a:p>
                  </a:txBody>
                  <a:tcPr/>
                </a:tc>
                <a:tc>
                  <a:txBody>
                    <a:bodyPr/>
                    <a:lstStyle/>
                    <a:p>
                      <a:r>
                        <a:rPr lang="el-GR" sz="1600" dirty="0" smtClean="0"/>
                        <a:t>Θερμοευαίσθητη αιμολυσίνη. Διασπά λιπίδια και λεκιθίνη συμβάλλοντας στις</a:t>
                      </a:r>
                      <a:r>
                        <a:rPr lang="el-GR" sz="1600" baseline="0" dirty="0" smtClean="0"/>
                        <a:t> βλάβες των ιστών και διεγείρει την φλεγμονώδη απάντηση</a:t>
                      </a:r>
                    </a:p>
                    <a:p>
                      <a:endParaRPr lang="el-GR" sz="1600" dirty="0"/>
                    </a:p>
                  </a:txBody>
                  <a:tcPr/>
                </a:tc>
              </a:tr>
              <a:tr h="370840">
                <a:tc>
                  <a:txBody>
                    <a:bodyPr/>
                    <a:lstStyle/>
                    <a:p>
                      <a:r>
                        <a:rPr lang="el-GR" sz="1600" dirty="0" smtClean="0"/>
                        <a:t>Ραμνολιπίδιο </a:t>
                      </a:r>
                      <a:endParaRPr lang="el-GR" sz="1600" dirty="0"/>
                    </a:p>
                  </a:txBody>
                  <a:tcPr/>
                </a:tc>
                <a:tc>
                  <a:txBody>
                    <a:bodyPr/>
                    <a:lstStyle/>
                    <a:p>
                      <a:r>
                        <a:rPr lang="el-GR" sz="1600" dirty="0" smtClean="0"/>
                        <a:t>Θερμοανθεκτική αιμολυσίνη. Διασπά τους ιστούς που περιέχουν λεκιθίνη και αναστέλλει την κινητικότητα των</a:t>
                      </a:r>
                      <a:r>
                        <a:rPr lang="el-GR" sz="1600" baseline="0" dirty="0" smtClean="0"/>
                        <a:t> πνευμονικών κροσσών</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1988840"/>
            <a:ext cx="468052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Αντίσταση στα αντιβιοτικά</a:t>
            </a:r>
            <a:endParaRPr lang="el-GR" b="1" dirty="0"/>
          </a:p>
        </p:txBody>
      </p:sp>
      <p:sp>
        <p:nvSpPr>
          <p:cNvPr id="3" name="2 - TextBox"/>
          <p:cNvSpPr txBox="1"/>
          <p:nvPr/>
        </p:nvSpPr>
        <p:spPr>
          <a:xfrm>
            <a:off x="2195736" y="2492896"/>
            <a:ext cx="4680520"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Είναι ανθεκτική σε πολλά αντιβιοτικά και γίνεται ακόμη περισσότερο κατά τη διάρκεια της θεραπείας.</a:t>
            </a:r>
          </a:p>
          <a:p>
            <a:endParaRPr lang="el-GR" sz="1600" dirty="0" smtClean="0"/>
          </a:p>
          <a:p>
            <a:r>
              <a:rPr lang="el-GR" sz="1600" b="1" dirty="0" smtClean="0"/>
              <a:t>Μηχανισμοί ανθεκτικότητας:</a:t>
            </a:r>
          </a:p>
          <a:p>
            <a:pPr>
              <a:buFont typeface="Wingdings" pitchFamily="2" charset="2"/>
              <a:buChar char="§"/>
            </a:pPr>
            <a:r>
              <a:rPr lang="el-GR" sz="1600" dirty="0" smtClean="0"/>
              <a:t>Μετάλλαξη των πορινών: πρωτεΐνες της μεμβράνης μέσω των οποίων εισέρχονται τα αντιβιοτικά. Με τη μετάλλαξή τους παρεμποδίζεται η είσοδος σε πολλά διαφορετικά αντιβιοτικά.</a:t>
            </a:r>
          </a:p>
          <a:p>
            <a:pPr>
              <a:buFont typeface="Wingdings" pitchFamily="2" charset="2"/>
              <a:buChar char="§"/>
            </a:pPr>
            <a:r>
              <a:rPr lang="el-GR" sz="1600" dirty="0" smtClean="0"/>
              <a:t>Παραγωγή β-</a:t>
            </a:r>
            <a:r>
              <a:rPr lang="el-GR" sz="1600" dirty="0" err="1" smtClean="0"/>
              <a:t>λακταμασών:</a:t>
            </a:r>
            <a:r>
              <a:rPr lang="el-GR" sz="1600" dirty="0" smtClean="0"/>
              <a:t> αδρανοποιούν τα β-</a:t>
            </a:r>
            <a:r>
              <a:rPr lang="el-GR" sz="1600" dirty="0" err="1" smtClean="0"/>
              <a:t>λακταμικά </a:t>
            </a:r>
            <a:r>
              <a:rPr lang="el-GR" sz="1600" dirty="0" smtClean="0"/>
              <a:t>αντιβιοτικά (όπως πενικιλίνες, κεφαλοσπορίνες, </a:t>
            </a:r>
            <a:r>
              <a:rPr lang="el-GR" sz="1600" dirty="0" err="1" smtClean="0"/>
              <a:t>καρβαπενέμες</a:t>
            </a:r>
            <a:r>
              <a:rPr lang="el-GR" sz="1600" dirty="0" smtClean="0"/>
              <a:t>)</a:t>
            </a:r>
          </a:p>
          <a:p>
            <a:pPr>
              <a:buFont typeface="Wingdings" pitchFamily="2" charset="2"/>
              <a:buChar char="§"/>
            </a:pPr>
            <a:r>
              <a:rPr lang="el-GR" sz="1600" dirty="0" smtClean="0"/>
              <a:t>Μεταφορά πλασμιδίων που φέρουν γονίδια ανθεκτικότητας  </a:t>
            </a:r>
            <a:endParaRPr lang="el-GR" sz="16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AutoShape 6" descr="Αποτέλεσμα εικόνας για pseudomonas aeruginos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2" name="AutoShape 8" descr="Αποτέλεσμα εικόνας για pseudomonas aeruginos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 name="6 - TextBox"/>
          <p:cNvSpPr txBox="1"/>
          <p:nvPr/>
        </p:nvSpPr>
        <p:spPr>
          <a:xfrm>
            <a:off x="2411760" y="1844824"/>
            <a:ext cx="4320480" cy="369332"/>
          </a:xfrm>
          <a:prstGeom prst="rect">
            <a:avLst/>
          </a:prstGeom>
          <a:solidFill>
            <a:schemeClr val="tx2">
              <a:lumMod val="20000"/>
              <a:lumOff val="80000"/>
            </a:schemeClr>
          </a:solidFill>
        </p:spPr>
        <p:txBody>
          <a:bodyPr wrap="square" rtlCol="0">
            <a:spAutoFit/>
          </a:bodyPr>
          <a:lstStyle/>
          <a:p>
            <a:pPr algn="ctr"/>
            <a:r>
              <a:rPr lang="el-GR" b="1" dirty="0" smtClean="0"/>
              <a:t>Επιδημιολογία </a:t>
            </a:r>
            <a:endParaRPr lang="el-GR" b="1" dirty="0"/>
          </a:p>
        </p:txBody>
      </p:sp>
      <p:sp>
        <p:nvSpPr>
          <p:cNvPr id="8" name="7 - TextBox"/>
          <p:cNvSpPr txBox="1"/>
          <p:nvPr/>
        </p:nvSpPr>
        <p:spPr>
          <a:xfrm>
            <a:off x="2411760" y="2276872"/>
            <a:ext cx="4320480"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Ευκαιριακά παθογόνο</a:t>
            </a:r>
          </a:p>
          <a:p>
            <a:pPr>
              <a:buFont typeface="Wingdings" pitchFamily="2" charset="2"/>
              <a:buChar char="ü"/>
            </a:pPr>
            <a:r>
              <a:rPr lang="el-GR" sz="1600" dirty="0" smtClean="0"/>
              <a:t>Βρίσκεται κυρίως στο έδαφος και το νερό</a:t>
            </a:r>
          </a:p>
          <a:p>
            <a:pPr>
              <a:buFont typeface="Wingdings" pitchFamily="2" charset="2"/>
              <a:buChar char="ü"/>
            </a:pPr>
            <a:r>
              <a:rPr lang="el-GR" sz="1600" dirty="0" smtClean="0"/>
              <a:t>Έχουν ελάχιστες διατροφικές απαιτήσεις</a:t>
            </a:r>
          </a:p>
          <a:p>
            <a:pPr>
              <a:buFont typeface="Wingdings" pitchFamily="2" charset="2"/>
              <a:buChar char="ü"/>
            </a:pPr>
            <a:r>
              <a:rPr lang="el-GR" sz="1600" dirty="0" smtClean="0"/>
              <a:t>Επιβιώνουν σε μεγάλο φάσμα θερμοκρασιών</a:t>
            </a:r>
          </a:p>
          <a:p>
            <a:pPr>
              <a:buFont typeface="Wingdings" pitchFamily="2" charset="2"/>
              <a:buChar char="ü"/>
            </a:pPr>
            <a:r>
              <a:rPr lang="el-GR" sz="1600" dirty="0" smtClean="0"/>
              <a:t>Είναι ανθεκτικές σε πολλά αντιβιοτικά και απολυμαντικά</a:t>
            </a:r>
            <a:endParaRPr lang="el-GR" dirty="0"/>
          </a:p>
        </p:txBody>
      </p:sp>
      <p:sp>
        <p:nvSpPr>
          <p:cNvPr id="9" name="8 - TextBox"/>
          <p:cNvSpPr txBox="1"/>
          <p:nvPr/>
        </p:nvSpPr>
        <p:spPr>
          <a:xfrm>
            <a:off x="2411760" y="4872062"/>
            <a:ext cx="4320480"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Παρουσία του μικροβίου σε κάποιο υγρό περιβάλλον</a:t>
            </a:r>
          </a:p>
          <a:p>
            <a:pPr>
              <a:buFont typeface="Wingdings" pitchFamily="2" charset="2"/>
              <a:buChar char="Ø"/>
            </a:pPr>
            <a:r>
              <a:rPr lang="el-GR" sz="1600" dirty="0" smtClean="0"/>
              <a:t>Εξουδετέρωση των αμυντικών φραγμών του ατόμου</a:t>
            </a:r>
            <a:endParaRPr lang="el-GR" dirty="0"/>
          </a:p>
        </p:txBody>
      </p:sp>
      <p:sp>
        <p:nvSpPr>
          <p:cNvPr id="10" name="9 - TextBox"/>
          <p:cNvSpPr txBox="1"/>
          <p:nvPr/>
        </p:nvSpPr>
        <p:spPr>
          <a:xfrm>
            <a:off x="2411760" y="4427820"/>
            <a:ext cx="4320480" cy="369332"/>
          </a:xfrm>
          <a:prstGeom prst="rect">
            <a:avLst/>
          </a:prstGeom>
          <a:solidFill>
            <a:schemeClr val="tx2">
              <a:lumMod val="20000"/>
              <a:lumOff val="80000"/>
            </a:schemeClr>
          </a:solidFill>
        </p:spPr>
        <p:txBody>
          <a:bodyPr wrap="square" rtlCol="0">
            <a:spAutoFit/>
          </a:bodyPr>
          <a:lstStyle/>
          <a:p>
            <a:pPr algn="ctr"/>
            <a:r>
              <a:rPr lang="el-GR" b="1" dirty="0" smtClean="0"/>
              <a:t>Προϋποθέσεις λοίμωξης</a:t>
            </a:r>
            <a:r>
              <a:rPr lang="el-GR" dirty="0" smtClean="0"/>
              <a:t> </a:t>
            </a:r>
            <a:endParaRPr lang="el-G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115616" y="1502504"/>
          <a:ext cx="7416824" cy="4790440"/>
        </p:xfrm>
        <a:graphic>
          <a:graphicData uri="http://schemas.openxmlformats.org/drawingml/2006/table">
            <a:tbl>
              <a:tblPr firstRow="1" bandRow="1">
                <a:tableStyleId>{5C22544A-7EE6-4342-B048-85BDC9FD1C3A}</a:tableStyleId>
              </a:tblPr>
              <a:tblGrid>
                <a:gridCol w="2694825"/>
                <a:gridCol w="4721999"/>
              </a:tblGrid>
              <a:tr h="370840">
                <a:tc gridSpan="2">
                  <a:txBody>
                    <a:bodyPr/>
                    <a:lstStyle/>
                    <a:p>
                      <a:pPr algn="ctr"/>
                      <a:r>
                        <a:rPr lang="el-GR" dirty="0" smtClean="0"/>
                        <a:t>Κλινικές νόσοι</a:t>
                      </a:r>
                      <a:endParaRPr lang="el-GR" dirty="0"/>
                    </a:p>
                  </a:txBody>
                  <a:tcPr/>
                </a:tc>
                <a:tc hMerge="1">
                  <a:txBody>
                    <a:bodyPr/>
                    <a:lstStyle/>
                    <a:p>
                      <a:endParaRPr lang="el-GR" dirty="0"/>
                    </a:p>
                  </a:txBody>
                  <a:tcPr/>
                </a:tc>
              </a:tr>
              <a:tr h="370840">
                <a:tc>
                  <a:txBody>
                    <a:bodyPr/>
                    <a:lstStyle/>
                    <a:p>
                      <a:r>
                        <a:rPr lang="el-GR" sz="1600" dirty="0" smtClean="0"/>
                        <a:t>Λοιμώξεις του πνεύμονα</a:t>
                      </a:r>
                      <a:endParaRPr lang="el-GR" sz="1600" dirty="0"/>
                    </a:p>
                  </a:txBody>
                  <a:tcPr/>
                </a:tc>
                <a:tc>
                  <a:txBody>
                    <a:bodyPr/>
                    <a:lstStyle/>
                    <a:p>
                      <a:r>
                        <a:rPr lang="el-GR" sz="1600" dirty="0" smtClean="0"/>
                        <a:t>Η βαρύτητα της λοίμωξης κυμαίνεται</a:t>
                      </a:r>
                      <a:r>
                        <a:rPr lang="el-GR" sz="1600" baseline="0" dirty="0" smtClean="0"/>
                        <a:t> από απλό αποικισμό ή καλοήθη τραχειοβρογχίτιδα μέχρι βαριά νεκρωτική βρογχοπνευμονία.  Ο αποικισμός παρατηρείται σε άτομα με κυστική ίνωση, με χρόνιες πνευμονοπάθειες και άτομα με ουδετεροπενία. Προδιαθεσιακές καταστάσεις είναι προηγούμενη θεραπεία με αντιβιοτικά ευρέως φάσματος και χρήση μηχανημάτων υποστήριξης της αναπνοής </a:t>
                      </a:r>
                      <a:endParaRPr lang="el-GR" sz="1600" dirty="0"/>
                    </a:p>
                  </a:txBody>
                  <a:tcPr/>
                </a:tc>
              </a:tr>
              <a:tr h="370840">
                <a:tc>
                  <a:txBody>
                    <a:bodyPr/>
                    <a:lstStyle/>
                    <a:p>
                      <a:r>
                        <a:rPr lang="el-GR" sz="1600" dirty="0" smtClean="0"/>
                        <a:t>Δερματικές λοιμώξεις</a:t>
                      </a:r>
                      <a:endParaRPr lang="el-GR" sz="1600" dirty="0"/>
                    </a:p>
                  </a:txBody>
                  <a:tcPr/>
                </a:tc>
                <a:tc>
                  <a:txBody>
                    <a:bodyPr/>
                    <a:lstStyle/>
                    <a:p>
                      <a:r>
                        <a:rPr lang="el-GR" sz="1600" dirty="0" smtClean="0"/>
                        <a:t>Προκαλεί: </a:t>
                      </a:r>
                      <a:r>
                        <a:rPr lang="el-GR" sz="1600" b="0" dirty="0" smtClean="0"/>
                        <a:t>μολύνσεις τραυμάτων </a:t>
                      </a:r>
                      <a:r>
                        <a:rPr lang="el-GR" sz="1600" dirty="0" smtClean="0"/>
                        <a:t>με βλάβη των τοπικών αγγείων, νέκρωση των ιστών και μικροβιαιμία, </a:t>
                      </a:r>
                      <a:r>
                        <a:rPr lang="el-GR" sz="1600" b="0" dirty="0" smtClean="0"/>
                        <a:t>θυλακίτιδα</a:t>
                      </a:r>
                      <a:r>
                        <a:rPr lang="el-GR" sz="1600" b="1" dirty="0" smtClean="0"/>
                        <a:t> </a:t>
                      </a:r>
                      <a:r>
                        <a:rPr lang="el-GR" sz="1600" dirty="0" smtClean="0"/>
                        <a:t>κυρίως από επαφή με μολυσμένο νερό, </a:t>
                      </a:r>
                      <a:r>
                        <a:rPr lang="el-GR" sz="1600" b="0" dirty="0" smtClean="0"/>
                        <a:t>δευτεροπαθείς λοιμώξεις ακμής, μετά από αποτρίχωση των ποδιών και λοιμώξεις</a:t>
                      </a:r>
                      <a:r>
                        <a:rPr lang="el-GR" sz="1600" b="0" baseline="0" dirty="0" smtClean="0"/>
                        <a:t> των νυχιών σε άτομα που έχουν τα χέρια τους πολλή ώρα στο νερό</a:t>
                      </a:r>
                      <a:endParaRPr lang="el-GR" sz="1600" dirty="0"/>
                    </a:p>
                  </a:txBody>
                  <a:tcPr/>
                </a:tc>
              </a:tr>
              <a:tr h="370840">
                <a:tc>
                  <a:txBody>
                    <a:bodyPr/>
                    <a:lstStyle/>
                    <a:p>
                      <a:r>
                        <a:rPr lang="el-GR" sz="1600" dirty="0" smtClean="0"/>
                        <a:t>Ουρολοιμώξεις </a:t>
                      </a:r>
                      <a:endParaRPr lang="el-GR" sz="1600" dirty="0"/>
                    </a:p>
                  </a:txBody>
                  <a:tcPr/>
                </a:tc>
                <a:tc>
                  <a:txBody>
                    <a:bodyPr/>
                    <a:lstStyle/>
                    <a:p>
                      <a:r>
                        <a:rPr lang="el-GR" sz="1600" dirty="0" smtClean="0"/>
                        <a:t>Κυρίως σε άτομα που</a:t>
                      </a:r>
                      <a:r>
                        <a:rPr lang="el-GR" sz="1600" baseline="0" dirty="0" smtClean="0"/>
                        <a:t> φέρουν για </a:t>
                      </a:r>
                      <a:r>
                        <a:rPr lang="el-GR" sz="1600" dirty="0" smtClean="0"/>
                        <a:t>μεγάλο χρονικό διάστημα ουροκαθετήρες</a:t>
                      </a:r>
                      <a:endParaRPr lang="el-GR" sz="1600" dirty="0"/>
                    </a:p>
                  </a:txBody>
                  <a:tcPr/>
                </a:tc>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1397000"/>
          <a:ext cx="7008440" cy="3997960"/>
        </p:xfrm>
        <a:graphic>
          <a:graphicData uri="http://schemas.openxmlformats.org/drawingml/2006/table">
            <a:tbl>
              <a:tblPr firstRow="1" bandRow="1">
                <a:tableStyleId>{5C22544A-7EE6-4342-B048-85BDC9FD1C3A}</a:tableStyleId>
              </a:tblPr>
              <a:tblGrid>
                <a:gridCol w="2759968"/>
                <a:gridCol w="4248472"/>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Κλινικές νόσοι</a:t>
                      </a:r>
                      <a:endParaRPr lang="el-GR" dirty="0"/>
                    </a:p>
                  </a:txBody>
                  <a:tcPr/>
                </a:tc>
                <a:tc hMerge="1">
                  <a:txBody>
                    <a:bodyPr/>
                    <a:lstStyle/>
                    <a:p>
                      <a:endParaRPr lang="el-GR" dirty="0"/>
                    </a:p>
                  </a:txBody>
                  <a:tcPr/>
                </a:tc>
              </a:tr>
              <a:tr h="370840">
                <a:tc>
                  <a:txBody>
                    <a:bodyPr/>
                    <a:lstStyle/>
                    <a:p>
                      <a:r>
                        <a:rPr lang="el-GR" sz="1600" dirty="0" smtClean="0"/>
                        <a:t>Ωτικές λοιμώξεις</a:t>
                      </a:r>
                      <a:endParaRPr lang="el-GR" sz="1600" dirty="0"/>
                    </a:p>
                  </a:txBody>
                  <a:tcPr/>
                </a:tc>
                <a:tc>
                  <a:txBody>
                    <a:bodyPr/>
                    <a:lstStyle/>
                    <a:p>
                      <a:r>
                        <a:rPr lang="el-GR" sz="1600" dirty="0" smtClean="0"/>
                        <a:t>Προκαλεί έξω ωτίτιδα</a:t>
                      </a:r>
                      <a:r>
                        <a:rPr lang="el-GR" sz="1600" baseline="0" dirty="0" smtClean="0"/>
                        <a:t> σε κολυμβητές, κακοήθη έξω ωτίτιδα σε ηλικιωμένα άτομα και άτομα με διαβήτη και χρόνια μέση ωτίτιδα </a:t>
                      </a:r>
                      <a:endParaRPr lang="el-GR" sz="1600" dirty="0"/>
                    </a:p>
                  </a:txBody>
                  <a:tcPr/>
                </a:tc>
              </a:tr>
              <a:tr h="370840">
                <a:tc>
                  <a:txBody>
                    <a:bodyPr/>
                    <a:lstStyle/>
                    <a:p>
                      <a:r>
                        <a:rPr lang="el-GR" sz="1600" dirty="0" smtClean="0"/>
                        <a:t>Οφθαλμικές λοιμώξεις</a:t>
                      </a:r>
                      <a:endParaRPr lang="el-GR" sz="1600" dirty="0"/>
                    </a:p>
                  </a:txBody>
                  <a:tcPr/>
                </a:tc>
                <a:tc>
                  <a:txBody>
                    <a:bodyPr/>
                    <a:lstStyle/>
                    <a:p>
                      <a:r>
                        <a:rPr lang="el-GR" sz="1600" dirty="0" smtClean="0"/>
                        <a:t>Μετά από τραυματισμό του κερατοειδή</a:t>
                      </a:r>
                      <a:r>
                        <a:rPr lang="el-GR" sz="1600" baseline="0" dirty="0" smtClean="0"/>
                        <a:t> αναπτύσσεται στο έλκος του κερατοειδή με κίνδυνο τύφλωσης</a:t>
                      </a:r>
                      <a:endParaRPr lang="el-GR" sz="1600" dirty="0"/>
                    </a:p>
                  </a:txBody>
                  <a:tcPr/>
                </a:tc>
              </a:tr>
              <a:tr h="370840">
                <a:tc>
                  <a:txBody>
                    <a:bodyPr/>
                    <a:lstStyle/>
                    <a:p>
                      <a:r>
                        <a:rPr lang="el-GR" sz="1600" dirty="0" smtClean="0"/>
                        <a:t>Μικροβιαιμία </a:t>
                      </a:r>
                      <a:endParaRPr lang="el-GR" sz="1600" dirty="0"/>
                    </a:p>
                  </a:txBody>
                  <a:tcPr/>
                </a:tc>
                <a:tc>
                  <a:txBody>
                    <a:bodyPr/>
                    <a:lstStyle/>
                    <a:p>
                      <a:r>
                        <a:rPr lang="el-GR" sz="1600" dirty="0" smtClean="0"/>
                        <a:t>Αναπτύσσεται κυρίως σε άτομα με ουδετεροπενία , σακχαρώδη διαβήτη,</a:t>
                      </a:r>
                      <a:r>
                        <a:rPr lang="el-GR" sz="1600" baseline="0" dirty="0" smtClean="0"/>
                        <a:t> εγκαύματα και αιματολογικές κακοήθειες </a:t>
                      </a:r>
                      <a:endParaRPr lang="el-GR" sz="1600" dirty="0"/>
                    </a:p>
                  </a:txBody>
                  <a:tcPr/>
                </a:tc>
              </a:tr>
              <a:tr h="370840">
                <a:tc>
                  <a:txBody>
                    <a:bodyPr/>
                    <a:lstStyle/>
                    <a:p>
                      <a:r>
                        <a:rPr lang="el-GR" sz="1600" dirty="0" smtClean="0"/>
                        <a:t>Ενδοκαρδίτιδα </a:t>
                      </a:r>
                      <a:endParaRPr lang="el-GR" sz="1600" dirty="0"/>
                    </a:p>
                  </a:txBody>
                  <a:tcPr/>
                </a:tc>
                <a:tc>
                  <a:txBody>
                    <a:bodyPr/>
                    <a:lstStyle/>
                    <a:p>
                      <a:r>
                        <a:rPr lang="el-GR" sz="1600" dirty="0" smtClean="0"/>
                        <a:t>Παρατηρείται κυρίως σε χρήστες ενδοφλέβιων</a:t>
                      </a:r>
                      <a:r>
                        <a:rPr lang="el-GR" sz="1600" baseline="0" dirty="0" smtClean="0"/>
                        <a:t> ναρκωτικών.</a:t>
                      </a:r>
                      <a:endParaRPr lang="el-GR" sz="1600" dirty="0"/>
                    </a:p>
                  </a:txBody>
                  <a:tcPr/>
                </a:tc>
              </a:tr>
              <a:tr h="370840">
                <a:tc>
                  <a:txBody>
                    <a:bodyPr/>
                    <a:lstStyle/>
                    <a:p>
                      <a:r>
                        <a:rPr lang="el-GR" sz="1600" dirty="0" smtClean="0"/>
                        <a:t>Άλλες λοιμώξεις</a:t>
                      </a:r>
                      <a:endParaRPr lang="el-GR" sz="1600" dirty="0"/>
                    </a:p>
                  </a:txBody>
                  <a:tcPr/>
                </a:tc>
                <a:tc>
                  <a:txBody>
                    <a:bodyPr/>
                    <a:lstStyle/>
                    <a:p>
                      <a:r>
                        <a:rPr lang="el-GR" sz="1600" dirty="0" smtClean="0"/>
                        <a:t>Λοιμώξεις στη</a:t>
                      </a:r>
                      <a:r>
                        <a:rPr lang="el-GR" sz="1600" baseline="0" dirty="0" smtClean="0"/>
                        <a:t> γαστρεντερική οδό, στο ΚΝΣ και στο μυοσκελετικό σύστημα</a:t>
                      </a:r>
                      <a:endParaRPr lang="el-GR" sz="1600" dirty="0"/>
                    </a:p>
                  </a:txBody>
                  <a:tcPr/>
                </a:tc>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755576" y="1340768"/>
            <a:ext cx="7416824" cy="369332"/>
          </a:xfrm>
          <a:prstGeom prst="rect">
            <a:avLst/>
          </a:prstGeom>
          <a:solidFill>
            <a:schemeClr val="tx2">
              <a:lumMod val="20000"/>
              <a:lumOff val="80000"/>
            </a:schemeClr>
          </a:solidFill>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755576" y="1988840"/>
            <a:ext cx="3672408"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Καλλιέργεια δείγματος:</a:t>
            </a:r>
          </a:p>
          <a:p>
            <a:r>
              <a:rPr lang="el-GR" sz="1600" dirty="0" smtClean="0"/>
              <a:t>Αναπτύσσεται εύκολα σε πολλά θρεπτικά υλικά, σε αερόβιες συνθήκες (αν στο υλικό υπάρχουν νιτρικά αναπτύσσεται και αναερόβια)</a:t>
            </a:r>
          </a:p>
          <a:p>
            <a:r>
              <a:rPr lang="el-GR" sz="1600" dirty="0" smtClean="0"/>
              <a:t>Στο ζωμό αναπτύσσεται στην επιφάνεια, όπου υπάρχει μεγαλύτερη συγκέντρωση οξυγόνου</a:t>
            </a:r>
          </a:p>
        </p:txBody>
      </p:sp>
      <p:pic>
        <p:nvPicPr>
          <p:cNvPr id="1030" name="Picture 6" descr="Σχετική εικόνα"/>
          <p:cNvPicPr>
            <a:picLocks noChangeAspect="1" noChangeArrowheads="1"/>
          </p:cNvPicPr>
          <p:nvPr/>
        </p:nvPicPr>
        <p:blipFill>
          <a:blip r:embed="rId2" cstate="print"/>
          <a:srcRect/>
          <a:stretch>
            <a:fillRect/>
          </a:stretch>
        </p:blipFill>
        <p:spPr bwMode="auto">
          <a:xfrm>
            <a:off x="5004048" y="4293096"/>
            <a:ext cx="3096344" cy="2016224"/>
          </a:xfrm>
          <a:prstGeom prst="rect">
            <a:avLst/>
          </a:prstGeom>
          <a:noFill/>
        </p:spPr>
      </p:pic>
      <p:sp>
        <p:nvSpPr>
          <p:cNvPr id="7" name="6 - TextBox"/>
          <p:cNvSpPr txBox="1"/>
          <p:nvPr/>
        </p:nvSpPr>
        <p:spPr>
          <a:xfrm>
            <a:off x="4644008" y="1988840"/>
            <a:ext cx="3528392"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πυοκυανική ψευδομονάδα αναπτύσσεται γρήγορα, παράγει επίπεδες αποικίες με κυματιστή παρυφή, κάνει β-αιμόλυση στο αιματούχο άγαρ, έχει πράσινη χροιά, λόγω των χρωστικών που παράγει και χαρακτηριστική οσμή </a:t>
            </a:r>
          </a:p>
          <a:p>
            <a:endParaRPr lang="el-GR" sz="1600" dirty="0"/>
          </a:p>
        </p:txBody>
      </p:sp>
      <p:sp>
        <p:nvSpPr>
          <p:cNvPr id="1032" name="AutoShape 8" descr="Αποτέλεσμα εικόνας για pseudomonas aeruginos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3" name="Picture 9" descr="C:\Documents and Settings\user\Τα έγγραφά μου\Downloads\escherichia-coli-pseudomonas-aeruginosa-tsa.jpg"/>
          <p:cNvPicPr>
            <a:picLocks noChangeAspect="1" noChangeArrowheads="1"/>
          </p:cNvPicPr>
          <p:nvPr/>
        </p:nvPicPr>
        <p:blipFill>
          <a:blip r:embed="rId3" cstate="print"/>
          <a:srcRect/>
          <a:stretch>
            <a:fillRect/>
          </a:stretch>
        </p:blipFill>
        <p:spPr bwMode="auto">
          <a:xfrm>
            <a:off x="755576" y="4269432"/>
            <a:ext cx="3528392" cy="2039888"/>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03648" y="2483604"/>
            <a:ext cx="3024336" cy="369332"/>
          </a:xfrm>
          <a:prstGeom prst="rect">
            <a:avLst/>
          </a:prstGeom>
          <a:solidFill>
            <a:schemeClr val="tx2">
              <a:lumMod val="20000"/>
              <a:lumOff val="80000"/>
            </a:schemeClr>
          </a:solidFill>
        </p:spPr>
        <p:txBody>
          <a:bodyPr wrap="square" rtlCol="0">
            <a:spAutoFit/>
          </a:bodyPr>
          <a:lstStyle/>
          <a:p>
            <a:pPr algn="ctr"/>
            <a:r>
              <a:rPr lang="el-GR" b="1" dirty="0" smtClean="0"/>
              <a:t>Ταυτοποίηση </a:t>
            </a:r>
            <a:endParaRPr lang="el-GR" b="1" dirty="0"/>
          </a:p>
        </p:txBody>
      </p:sp>
      <p:sp>
        <p:nvSpPr>
          <p:cNvPr id="3" name="2 - TextBox"/>
          <p:cNvSpPr txBox="1"/>
          <p:nvPr/>
        </p:nvSpPr>
        <p:spPr>
          <a:xfrm>
            <a:off x="1331640" y="3023081"/>
            <a:ext cx="3096344"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Μορφολογία αποικών </a:t>
            </a:r>
            <a:r>
              <a:rPr lang="el-GR" sz="1600" dirty="0" smtClean="0"/>
              <a:t>(άχρωμες αποικίες στο θρεπτικό άγαρ και το </a:t>
            </a:r>
            <a:r>
              <a:rPr lang="en-US" sz="1600" dirty="0" smtClean="0"/>
              <a:t>MacConkey),  </a:t>
            </a:r>
            <a:r>
              <a:rPr lang="el-GR" sz="1600" dirty="0" smtClean="0"/>
              <a:t>αιμόλυση στο αιματούχο άγαρ, χαρακτηριστική οσμή, παρουσία χρωστικών</a:t>
            </a:r>
          </a:p>
          <a:p>
            <a:endParaRPr lang="el-GR" sz="1600" dirty="0" smtClean="0"/>
          </a:p>
          <a:p>
            <a:r>
              <a:rPr lang="el-GR" sz="1600" b="1" dirty="0" smtClean="0"/>
              <a:t>Βιοχημικές εξετάσεις</a:t>
            </a:r>
            <a:r>
              <a:rPr lang="el-GR" sz="1600" dirty="0" smtClean="0"/>
              <a:t>: θετική αντίδραση  οξειδάσης</a:t>
            </a:r>
            <a:endParaRPr lang="el-GR" sz="1600" dirty="0"/>
          </a:p>
        </p:txBody>
      </p:sp>
      <p:pic>
        <p:nvPicPr>
          <p:cNvPr id="4" name="Picture 2" descr="Αποτέλεσμα εικόνας για pseudomonas aeruginosa"/>
          <p:cNvPicPr>
            <a:picLocks noChangeAspect="1" noChangeArrowheads="1"/>
          </p:cNvPicPr>
          <p:nvPr/>
        </p:nvPicPr>
        <p:blipFill>
          <a:blip r:embed="rId2" cstate="print"/>
          <a:srcRect/>
          <a:stretch>
            <a:fillRect/>
          </a:stretch>
        </p:blipFill>
        <p:spPr bwMode="auto">
          <a:xfrm>
            <a:off x="5868144" y="2132856"/>
            <a:ext cx="2160240" cy="1709937"/>
          </a:xfrm>
          <a:prstGeom prst="rect">
            <a:avLst/>
          </a:prstGeom>
          <a:noFill/>
        </p:spPr>
      </p:pic>
      <p:pic>
        <p:nvPicPr>
          <p:cNvPr id="5" name="Picture 4" descr="Αποτέλεσμα εικόνας για pseudomonas aeruginosa"/>
          <p:cNvPicPr>
            <a:picLocks noChangeAspect="1" noChangeArrowheads="1"/>
          </p:cNvPicPr>
          <p:nvPr/>
        </p:nvPicPr>
        <p:blipFill>
          <a:blip r:embed="rId3" cstate="print"/>
          <a:srcRect/>
          <a:stretch>
            <a:fillRect/>
          </a:stretch>
        </p:blipFill>
        <p:spPr bwMode="auto">
          <a:xfrm>
            <a:off x="5868144" y="4221088"/>
            <a:ext cx="2304256" cy="1872654"/>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17646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-Πρόληψη</a:t>
            </a:r>
            <a:endParaRPr lang="el-GR" b="1" dirty="0"/>
          </a:p>
        </p:txBody>
      </p:sp>
      <p:sp>
        <p:nvSpPr>
          <p:cNvPr id="3" name="2 - TextBox"/>
          <p:cNvSpPr txBox="1"/>
          <p:nvPr/>
        </p:nvSpPr>
        <p:spPr>
          <a:xfrm>
            <a:off x="2483768" y="2420888"/>
            <a:ext cx="4176464"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ψευδομονάδα είναι ανθεκτική στα αντιβιοτικά ή γίνεται κατά τη διάρκεια της θεραπείας. Για τη θεραπεία των λοιμώξεων από ψευδομονάδα  χρησιμοποιείται γενικά συνδυασμός δραστικών αντιβιοτικών </a:t>
            </a:r>
          </a:p>
          <a:p>
            <a:endParaRPr lang="el-GR" sz="1600" dirty="0" smtClean="0"/>
          </a:p>
          <a:p>
            <a:r>
              <a:rPr lang="el-GR" sz="1600" dirty="0" smtClean="0"/>
              <a:t>Δεν μπορεί να εξαλειφθεί από τους χώρους, ωστόσο πρέπει να λαμβάνονται μέτρα για την αποφυγή μόλυνσης του στείρου εξοπλισμού και να αποφεύγεται  η άσκοπη χρήση αντιβιοτικών ευρέως φάσματος που καταστρέφουν τη φυσιολογική μικροχλωρίδα με αποτέλεσμα την ανάπτυξη της ψευδομονάδας</a:t>
            </a:r>
            <a:endParaRPr lang="el-GR" sz="16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2132856"/>
            <a:ext cx="3960440" cy="369332"/>
          </a:xfrm>
          <a:prstGeom prst="rect">
            <a:avLst/>
          </a:prstGeom>
          <a:noFill/>
        </p:spPr>
        <p:txBody>
          <a:bodyPr wrap="square" rtlCol="0">
            <a:spAutoFit/>
          </a:bodyPr>
          <a:lstStyle/>
          <a:p>
            <a:pPr algn="ctr"/>
            <a:r>
              <a:rPr lang="el-GR" b="1" dirty="0" smtClean="0"/>
              <a:t>Γένος </a:t>
            </a:r>
            <a:r>
              <a:rPr lang="en-US" b="1" i="1" dirty="0" smtClean="0"/>
              <a:t>Burkholderia </a:t>
            </a:r>
            <a:endParaRPr lang="el-GR" b="1" dirty="0"/>
          </a:p>
        </p:txBody>
      </p:sp>
      <p:pic>
        <p:nvPicPr>
          <p:cNvPr id="126978" name="Picture 2" descr="Αποτέλεσμα εικόνας για burkholderia cepacia"/>
          <p:cNvPicPr>
            <a:picLocks noChangeAspect="1" noChangeArrowheads="1"/>
          </p:cNvPicPr>
          <p:nvPr/>
        </p:nvPicPr>
        <p:blipFill>
          <a:blip r:embed="rId2" cstate="print"/>
          <a:srcRect/>
          <a:stretch>
            <a:fillRect/>
          </a:stretch>
        </p:blipFill>
        <p:spPr bwMode="auto">
          <a:xfrm>
            <a:off x="2699792" y="2996952"/>
            <a:ext cx="3743325" cy="28575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2564904"/>
            <a:ext cx="3960440"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a:t>
            </a:r>
            <a:r>
              <a:rPr lang="en-US" sz="1600" i="1" dirty="0" smtClean="0"/>
              <a:t>Burkholderia</a:t>
            </a:r>
            <a:r>
              <a:rPr lang="el-GR" sz="1600" i="1" dirty="0" smtClean="0"/>
              <a:t> </a:t>
            </a:r>
            <a:r>
              <a:rPr lang="el-GR" sz="1600" dirty="0" smtClean="0"/>
              <a:t>περιλαμβάνει είδη τα οποία παλαιότερα κατατάσσονταν στο γένος </a:t>
            </a:r>
            <a:r>
              <a:rPr lang="en-US" sz="1600" i="1" dirty="0" smtClean="0"/>
              <a:t>Pseudomonas</a:t>
            </a:r>
            <a:r>
              <a:rPr lang="el-GR" sz="1600" i="1" dirty="0" smtClean="0"/>
              <a:t>. </a:t>
            </a:r>
            <a:r>
              <a:rPr lang="el-GR" sz="1600" dirty="0" smtClean="0"/>
              <a:t>Το</a:t>
            </a:r>
            <a:r>
              <a:rPr lang="el-GR" sz="1600" i="1" dirty="0" smtClean="0"/>
              <a:t> </a:t>
            </a:r>
            <a:r>
              <a:rPr lang="el-GR" sz="1600" dirty="0" smtClean="0"/>
              <a:t> είδος </a:t>
            </a:r>
            <a:r>
              <a:rPr lang="en-US" sz="1600" i="1" dirty="0" smtClean="0"/>
              <a:t>B</a:t>
            </a:r>
            <a:r>
              <a:rPr lang="el-GR" sz="1600" i="1" dirty="0" smtClean="0"/>
              <a:t>. </a:t>
            </a:r>
            <a:r>
              <a:rPr lang="en-US" sz="1600" i="1" dirty="0" err="1" smtClean="0"/>
              <a:t>cepacia</a:t>
            </a:r>
            <a:r>
              <a:rPr lang="en-US" sz="1600" i="1" dirty="0" smtClean="0"/>
              <a:t> </a:t>
            </a:r>
            <a:r>
              <a:rPr lang="el-GR" sz="1600" dirty="0" smtClean="0"/>
              <a:t>βρέθηκε ότι αποτελείται στην πραγματικότητα από</a:t>
            </a:r>
            <a:r>
              <a:rPr lang="en-US" sz="1600" dirty="0" smtClean="0"/>
              <a:t> </a:t>
            </a:r>
            <a:r>
              <a:rPr lang="el-GR" sz="1600" dirty="0" smtClean="0"/>
              <a:t>δέκα είδη που αναφέρονται ως σύμπλεγμα </a:t>
            </a:r>
            <a:r>
              <a:rPr lang="en-US" sz="1600" i="1" dirty="0" smtClean="0"/>
              <a:t>B</a:t>
            </a:r>
            <a:r>
              <a:rPr lang="el-GR" sz="1600" i="1" dirty="0" smtClean="0"/>
              <a:t>. </a:t>
            </a:r>
            <a:r>
              <a:rPr lang="en-US" sz="1600" i="1" dirty="0" err="1" smtClean="0"/>
              <a:t>cepacia</a:t>
            </a:r>
            <a:r>
              <a:rPr lang="el-GR" sz="1600" dirty="0" smtClean="0"/>
              <a:t>.  Το σύμπλεγμα αυτό καθώς και το είδος </a:t>
            </a:r>
            <a:r>
              <a:rPr lang="en-US" sz="1600" i="1" dirty="0" smtClean="0"/>
              <a:t>B. </a:t>
            </a:r>
            <a:r>
              <a:rPr lang="en-US" sz="1600" i="1" dirty="0" err="1" smtClean="0"/>
              <a:t>pseudomallei</a:t>
            </a:r>
            <a:r>
              <a:rPr lang="el-GR" sz="1600" i="1" dirty="0" smtClean="0"/>
              <a:t> </a:t>
            </a:r>
            <a:r>
              <a:rPr lang="el-GR" sz="1600" dirty="0" smtClean="0"/>
              <a:t>είναι παθογόνα του ανθρώπου.</a:t>
            </a:r>
            <a:r>
              <a:rPr lang="el-GR" sz="1600" i="1" dirty="0" smtClean="0"/>
              <a:t> </a:t>
            </a:r>
            <a:r>
              <a:rPr lang="en-US" sz="1600" dirty="0" smtClean="0"/>
              <a:t> </a:t>
            </a:r>
            <a:endParaRPr lang="el-GR"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755576" y="1094968"/>
          <a:ext cx="7632848" cy="4846320"/>
        </p:xfrm>
        <a:graphic>
          <a:graphicData uri="http://schemas.openxmlformats.org/drawingml/2006/table">
            <a:tbl>
              <a:tblPr firstRow="1" bandRow="1">
                <a:tableStyleId>{5C22544A-7EE6-4342-B048-85BDC9FD1C3A}</a:tableStyleId>
              </a:tblPr>
              <a:tblGrid>
                <a:gridCol w="2353462"/>
                <a:gridCol w="2607890"/>
                <a:gridCol w="2671496"/>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Λοιμογόνοι παράγοντες</a:t>
                      </a:r>
                    </a:p>
                    <a:p>
                      <a:pPr algn="ctr"/>
                      <a:endParaRPr lang="el-GR" dirty="0"/>
                    </a:p>
                  </a:txBody>
                  <a:tcPr/>
                </a:tc>
                <a:tc hMerge="1">
                  <a:txBody>
                    <a:bodyPr/>
                    <a:lstStyle/>
                    <a:p>
                      <a:endParaRPr lang="el-GR" dirty="0"/>
                    </a:p>
                  </a:txBody>
                  <a:tcPr/>
                </a:tc>
                <a:tc hMerge="1">
                  <a:txBody>
                    <a:bodyPr/>
                    <a:lstStyle/>
                    <a:p>
                      <a:pPr algn="ctr"/>
                      <a:endParaRPr lang="el-GR" dirty="0"/>
                    </a:p>
                  </a:txBody>
                  <a:tcPr/>
                </a:tc>
              </a:tr>
              <a:tr h="370840">
                <a:tc>
                  <a:txBody>
                    <a:bodyPr/>
                    <a:lstStyle/>
                    <a:p>
                      <a:r>
                        <a:rPr lang="el-GR" sz="1400" dirty="0" smtClean="0"/>
                        <a:t>Ενδοτοξίνη </a:t>
                      </a:r>
                      <a:endParaRPr lang="el-GR" sz="1400" dirty="0"/>
                    </a:p>
                  </a:txBody>
                  <a:tcPr/>
                </a:tc>
                <a:tc>
                  <a:txBody>
                    <a:bodyPr/>
                    <a:lstStyle/>
                    <a:p>
                      <a:r>
                        <a:rPr lang="el-GR" sz="1400" dirty="0" smtClean="0"/>
                        <a:t>Κοινός παράγοντας σε πολλά </a:t>
                      </a:r>
                      <a:r>
                        <a:rPr lang="en-US" sz="1400" dirty="0" smtClean="0"/>
                        <a:t>Gram </a:t>
                      </a:r>
                      <a:r>
                        <a:rPr lang="el-GR" sz="1400" dirty="0" smtClean="0"/>
                        <a:t>αρνητικά βακτήρια. Η ενεργότητά της εξαρτάται από το λιπίδιο Α που ελευθερώνεται μετά τη λύση του κυττάρου</a:t>
                      </a:r>
                      <a:endParaRPr lang="el-GR" sz="1400" dirty="0"/>
                    </a:p>
                  </a:txBody>
                  <a:tcPr/>
                </a:tc>
                <a:tc>
                  <a:txBody>
                    <a:bodyPr/>
                    <a:lstStyle/>
                    <a:p>
                      <a:r>
                        <a:rPr lang="el-GR" sz="1400" dirty="0" smtClean="0"/>
                        <a:t>Συμβάλλει στην ενεργοποίηση του συμπληρώματος, </a:t>
                      </a:r>
                      <a:r>
                        <a:rPr lang="el-GR" sz="1400" baseline="0" dirty="0" smtClean="0"/>
                        <a:t> την απελευθέρωση κυτταροκινών, την λευκοκυττάρωση, την θρομβοκυτταροπενία, τη διάσπαρτη ενδοαγγειακή πήξη, τον πυρετό, την  ελάττωση της περιφερειακής κυκλοφορίας, την καταπληξία και τον θάνατο</a:t>
                      </a:r>
                      <a:endParaRPr lang="el-GR" sz="1400" dirty="0"/>
                    </a:p>
                  </a:txBody>
                  <a:tcPr/>
                </a:tc>
              </a:tr>
              <a:tr h="370840">
                <a:tc>
                  <a:txBody>
                    <a:bodyPr/>
                    <a:lstStyle/>
                    <a:p>
                      <a:r>
                        <a:rPr lang="el-GR" sz="1400" dirty="0" smtClean="0"/>
                        <a:t>Έλυτρο </a:t>
                      </a:r>
                      <a:endParaRPr lang="el-GR" sz="1400" dirty="0"/>
                    </a:p>
                  </a:txBody>
                  <a:tcPr/>
                </a:tc>
                <a:tc>
                  <a:txBody>
                    <a:bodyPr/>
                    <a:lstStyle/>
                    <a:p>
                      <a:r>
                        <a:rPr lang="el-GR" sz="1400" dirty="0" smtClean="0"/>
                        <a:t>Υπάρχει σε ορισμένα εντεροβακτηριοειδή</a:t>
                      </a:r>
                      <a:endParaRPr lang="el-GR" sz="1400" dirty="0"/>
                    </a:p>
                  </a:txBody>
                  <a:tcPr/>
                </a:tc>
                <a:tc>
                  <a:txBody>
                    <a:bodyPr/>
                    <a:lstStyle/>
                    <a:p>
                      <a:r>
                        <a:rPr lang="el-GR" sz="1400" dirty="0" smtClean="0"/>
                        <a:t>Προστατεύει από τη φαγοκυττάρωση , ενεργοποιεί το συμπλήρωμα</a:t>
                      </a:r>
                      <a:endParaRPr lang="el-GR" sz="1400" dirty="0"/>
                    </a:p>
                  </a:txBody>
                  <a:tcPr/>
                </a:tc>
              </a:tr>
              <a:tr h="370840">
                <a:tc>
                  <a:txBody>
                    <a:bodyPr/>
                    <a:lstStyle/>
                    <a:p>
                      <a:r>
                        <a:rPr lang="el-GR" sz="1400" dirty="0" smtClean="0"/>
                        <a:t>Αντιγόνο Κ  του ελύτρου και βλεφαριδικό αντιγόνο Η </a:t>
                      </a:r>
                      <a:endParaRPr lang="el-GR" sz="1400" dirty="0"/>
                    </a:p>
                  </a:txBody>
                  <a:tcPr/>
                </a:tc>
                <a:tc>
                  <a:txBody>
                    <a:bodyPr/>
                    <a:lstStyle/>
                    <a:p>
                      <a:r>
                        <a:rPr lang="el-GR" sz="1400" dirty="0" smtClean="0"/>
                        <a:t>Ελέγχονται γενετικά και άλλοτε υπάρχουν και άλλοτε όχι</a:t>
                      </a:r>
                      <a:endParaRPr lang="el-GR" sz="1400" dirty="0"/>
                    </a:p>
                  </a:txBody>
                  <a:tcPr/>
                </a:tc>
                <a:tc>
                  <a:txBody>
                    <a:bodyPr/>
                    <a:lstStyle/>
                    <a:p>
                      <a:r>
                        <a:rPr lang="el-GR" sz="1400" dirty="0" smtClean="0"/>
                        <a:t>Προστατεύουν τα βακτήρια από τα αντισώματα</a:t>
                      </a:r>
                      <a:endParaRPr lang="el-GR" sz="1400" dirty="0"/>
                    </a:p>
                  </a:txBody>
                  <a:tcPr/>
                </a:tc>
              </a:tr>
              <a:tr h="370840">
                <a:tc>
                  <a:txBody>
                    <a:bodyPr/>
                    <a:lstStyle/>
                    <a:p>
                      <a:r>
                        <a:rPr lang="el-GR" sz="1400" dirty="0" smtClean="0"/>
                        <a:t>Εκκριτικά συστήματα</a:t>
                      </a:r>
                      <a:r>
                        <a:rPr lang="el-GR" sz="1400" baseline="0" dirty="0" smtClean="0"/>
                        <a:t> τύπου ΙΙΙ</a:t>
                      </a:r>
                      <a:endParaRPr lang="el-GR" sz="1400" dirty="0"/>
                    </a:p>
                  </a:txBody>
                  <a:tcPr/>
                </a:tc>
                <a:tc>
                  <a:txBody>
                    <a:bodyPr/>
                    <a:lstStyle/>
                    <a:p>
                      <a:r>
                        <a:rPr lang="el-GR" sz="1400" dirty="0" smtClean="0"/>
                        <a:t>Υπάρχουν σε πολλά διαφορετικά βακτήρια αποτελείται από 20 περίπου πρωτεΐνες </a:t>
                      </a:r>
                      <a:endParaRPr lang="el-GR" sz="1400" dirty="0"/>
                    </a:p>
                  </a:txBody>
                  <a:tcPr/>
                </a:tc>
                <a:tc>
                  <a:txBody>
                    <a:bodyPr/>
                    <a:lstStyle/>
                    <a:p>
                      <a:r>
                        <a:rPr lang="el-GR" sz="1400" dirty="0" smtClean="0"/>
                        <a:t>Μέσω αυτών μεταφέρονται οι λοιμογόνοι παράγοντες του μικροβίου στα κύτταρα του ξενιστή</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772816"/>
            <a:ext cx="3888432"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γένους </a:t>
            </a:r>
            <a:r>
              <a:rPr lang="en-US" b="1" i="1" dirty="0" smtClean="0"/>
              <a:t>Burkholderia</a:t>
            </a:r>
            <a:endParaRPr lang="el-GR" b="1" dirty="0"/>
          </a:p>
        </p:txBody>
      </p:sp>
      <p:sp>
        <p:nvSpPr>
          <p:cNvPr id="3" name="2 - TextBox"/>
          <p:cNvSpPr txBox="1"/>
          <p:nvPr/>
        </p:nvSpPr>
        <p:spPr>
          <a:xfrm>
            <a:off x="683568" y="2708920"/>
            <a:ext cx="3672408"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 </a:t>
            </a:r>
            <a:r>
              <a:rPr lang="el-GR" sz="1600" dirty="0" smtClean="0"/>
              <a:t>βακτηρίδια</a:t>
            </a:r>
          </a:p>
          <a:p>
            <a:pPr>
              <a:buFont typeface="Wingdings" pitchFamily="2" charset="2"/>
              <a:buChar char="§"/>
            </a:pPr>
            <a:r>
              <a:rPr lang="el-GR" sz="1600" dirty="0" smtClean="0"/>
              <a:t>Μεγέθους 1-5 Χ 0,5-1 μ</a:t>
            </a:r>
            <a:r>
              <a:rPr lang="en-US" sz="1600" dirty="0" smtClean="0"/>
              <a:t>m</a:t>
            </a:r>
            <a:endParaRPr lang="el-GR" sz="1600" dirty="0" smtClean="0"/>
          </a:p>
          <a:p>
            <a:pPr>
              <a:buFont typeface="Wingdings" pitchFamily="2" charset="2"/>
              <a:buChar char="§"/>
            </a:pPr>
            <a:r>
              <a:rPr lang="el-GR" sz="1600" dirty="0" smtClean="0"/>
              <a:t>Αερόβια</a:t>
            </a:r>
          </a:p>
          <a:p>
            <a:pPr>
              <a:buFont typeface="Wingdings" pitchFamily="2" charset="2"/>
              <a:buChar char="§"/>
            </a:pPr>
            <a:r>
              <a:rPr lang="el-GR" sz="1600" dirty="0" smtClean="0"/>
              <a:t>Δεν κάνουν σπόρια</a:t>
            </a:r>
          </a:p>
          <a:p>
            <a:pPr>
              <a:buFont typeface="Wingdings" pitchFamily="2" charset="2"/>
              <a:buChar char="§"/>
            </a:pPr>
            <a:r>
              <a:rPr lang="el-GR" sz="1600" dirty="0" smtClean="0"/>
              <a:t>Κινητά</a:t>
            </a:r>
          </a:p>
          <a:p>
            <a:pPr>
              <a:buFont typeface="Wingdings" pitchFamily="2" charset="2"/>
              <a:buChar char="§"/>
            </a:pPr>
            <a:r>
              <a:rPr lang="el-GR" sz="1600" dirty="0" smtClean="0"/>
              <a:t>Καταλάση θετικά</a:t>
            </a:r>
          </a:p>
          <a:p>
            <a:pPr>
              <a:buFont typeface="Wingdings" pitchFamily="2" charset="2"/>
              <a:buChar char="§"/>
            </a:pPr>
            <a:r>
              <a:rPr lang="el-GR" sz="1600" dirty="0" smtClean="0"/>
              <a:t>Οξειδάση θετικά</a:t>
            </a:r>
          </a:p>
          <a:p>
            <a:endParaRPr lang="el-GR" sz="1600" dirty="0"/>
          </a:p>
        </p:txBody>
      </p:sp>
      <p:pic>
        <p:nvPicPr>
          <p:cNvPr id="129026" name="Picture 2" descr="Αποτέλεσμα εικόνας για burkholderia cepacia"/>
          <p:cNvPicPr>
            <a:picLocks noChangeAspect="1" noChangeArrowheads="1"/>
          </p:cNvPicPr>
          <p:nvPr/>
        </p:nvPicPr>
        <p:blipFill>
          <a:blip r:embed="rId2" cstate="print"/>
          <a:srcRect/>
          <a:stretch>
            <a:fillRect/>
          </a:stretch>
        </p:blipFill>
        <p:spPr bwMode="auto">
          <a:xfrm>
            <a:off x="4694634" y="2708920"/>
            <a:ext cx="3333750" cy="2095501"/>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484784"/>
            <a:ext cx="439248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Burkholderia </a:t>
            </a:r>
            <a:r>
              <a:rPr lang="en-US" b="1" i="1" dirty="0" err="1" smtClean="0"/>
              <a:t>cepacia</a:t>
            </a:r>
            <a:endParaRPr lang="el-GR" b="1" i="1" dirty="0"/>
          </a:p>
        </p:txBody>
      </p:sp>
      <p:sp>
        <p:nvSpPr>
          <p:cNvPr id="3" name="2 - TextBox"/>
          <p:cNvSpPr txBox="1"/>
          <p:nvPr/>
        </p:nvSpPr>
        <p:spPr>
          <a:xfrm>
            <a:off x="179512" y="1988840"/>
            <a:ext cx="4392488"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Αποικίζει υγρές επιφάνειες</a:t>
            </a:r>
          </a:p>
          <a:p>
            <a:pPr>
              <a:buFont typeface="Wingdings" pitchFamily="2" charset="2"/>
              <a:buChar char="§"/>
            </a:pPr>
            <a:r>
              <a:rPr lang="el-GR" sz="1600" dirty="0" smtClean="0"/>
              <a:t>Προκαλεί ενδονοσοκομειακές λοιμώξεις (αναπνευστικές λοιμώξεις σε ασθενείς με κυστική ίνωση, ή χρόνια κοκκιωματώδη νόσο, ουρολοιμώξεις σε ασθενείς με ουροκαθετήρα, σηψαιμία σε ασθενείς με ενδοαγγειακό καθετήρα)</a:t>
            </a:r>
          </a:p>
          <a:p>
            <a:pPr>
              <a:buFont typeface="Wingdings" pitchFamily="2" charset="2"/>
              <a:buChar char="§"/>
            </a:pPr>
            <a:r>
              <a:rPr lang="el-GR" sz="1600" dirty="0" smtClean="0"/>
              <a:t>Έχει μικρή λοιμογόνο δύναμη, με εξαίρεση τις πνευμονικές λοιμώξεις</a:t>
            </a:r>
            <a:endParaRPr lang="el-GR" sz="1600" dirty="0"/>
          </a:p>
        </p:txBody>
      </p:sp>
      <p:sp>
        <p:nvSpPr>
          <p:cNvPr id="4" name="3 - TextBox"/>
          <p:cNvSpPr txBox="1"/>
          <p:nvPr/>
        </p:nvSpPr>
        <p:spPr>
          <a:xfrm>
            <a:off x="107504" y="4437112"/>
            <a:ext cx="4464496"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Αναπτύσσεται σε κοινά και εκλεκτικά θρεπτικά υλικά</a:t>
            </a:r>
          </a:p>
          <a:p>
            <a:pPr>
              <a:buFont typeface="Wingdings" pitchFamily="2" charset="2"/>
              <a:buChar char="§"/>
            </a:pPr>
            <a:r>
              <a:rPr lang="el-GR" sz="1600" dirty="0" smtClean="0"/>
              <a:t>Στο αιματούχο άγαρ δημιουργεί λείες, ελαφρώς κυρτές αποικίες</a:t>
            </a:r>
          </a:p>
          <a:p>
            <a:pPr>
              <a:buFont typeface="Wingdings" pitchFamily="2" charset="2"/>
              <a:buChar char="§"/>
            </a:pPr>
            <a:r>
              <a:rPr lang="el-GR" sz="1600" dirty="0" smtClean="0"/>
              <a:t>Στο </a:t>
            </a:r>
            <a:r>
              <a:rPr lang="en-US" sz="1600" dirty="0" smtClean="0"/>
              <a:t>MacConkey agar </a:t>
            </a:r>
            <a:r>
              <a:rPr lang="el-GR" sz="1600" dirty="0" smtClean="0"/>
              <a:t>και το </a:t>
            </a:r>
            <a:r>
              <a:rPr lang="en-US" sz="1600" dirty="0" smtClean="0"/>
              <a:t>Mueller Hinton agar</a:t>
            </a:r>
            <a:r>
              <a:rPr lang="el-GR" sz="1600" dirty="0" smtClean="0"/>
              <a:t> οι αποικίες της γίνονται ορατές μετά από 2-3 ημέρες και σε ορισμένα στελέχη γίνονται έντονα ροζ ή κόκκινες μετά από 4-7 ημέρες</a:t>
            </a:r>
            <a:endParaRPr lang="el-GR" dirty="0"/>
          </a:p>
        </p:txBody>
      </p:sp>
      <p:pic>
        <p:nvPicPr>
          <p:cNvPr id="131074" name="Picture 2" descr="Σχετική εικόνα"/>
          <p:cNvPicPr>
            <a:picLocks noChangeAspect="1" noChangeArrowheads="1"/>
          </p:cNvPicPr>
          <p:nvPr/>
        </p:nvPicPr>
        <p:blipFill>
          <a:blip r:embed="rId2" cstate="print"/>
          <a:srcRect/>
          <a:stretch>
            <a:fillRect/>
          </a:stretch>
        </p:blipFill>
        <p:spPr bwMode="auto">
          <a:xfrm>
            <a:off x="5292080" y="4437112"/>
            <a:ext cx="3039244" cy="2232248"/>
          </a:xfrm>
          <a:prstGeom prst="rect">
            <a:avLst/>
          </a:prstGeom>
          <a:noFill/>
        </p:spPr>
      </p:pic>
      <p:pic>
        <p:nvPicPr>
          <p:cNvPr id="131076" name="Picture 4" descr="Αποτέλεσμα εικόνας για burkholderia cepacia"/>
          <p:cNvPicPr>
            <a:picLocks noChangeAspect="1" noChangeArrowheads="1"/>
          </p:cNvPicPr>
          <p:nvPr/>
        </p:nvPicPr>
        <p:blipFill>
          <a:blip r:embed="rId3" cstate="print"/>
          <a:srcRect/>
          <a:stretch>
            <a:fillRect/>
          </a:stretch>
        </p:blipFill>
        <p:spPr bwMode="auto">
          <a:xfrm>
            <a:off x="5292080" y="1700808"/>
            <a:ext cx="3006502" cy="2448272"/>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196752"/>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Burkholderia </a:t>
            </a:r>
            <a:r>
              <a:rPr lang="en-US" b="1" i="1" dirty="0" err="1" smtClean="0"/>
              <a:t>pseudomallei</a:t>
            </a:r>
            <a:endParaRPr lang="el-GR" b="1" i="1" dirty="0"/>
          </a:p>
        </p:txBody>
      </p:sp>
      <p:sp>
        <p:nvSpPr>
          <p:cNvPr id="3" name="2 - TextBox"/>
          <p:cNvSpPr txBox="1"/>
          <p:nvPr/>
        </p:nvSpPr>
        <p:spPr>
          <a:xfrm>
            <a:off x="179512" y="1700808"/>
            <a:ext cx="4032448"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Σαπρόφυτο βακτήριο</a:t>
            </a:r>
          </a:p>
          <a:p>
            <a:pPr>
              <a:buFont typeface="Wingdings" pitchFamily="2" charset="2"/>
              <a:buChar char="ü"/>
            </a:pPr>
            <a:r>
              <a:rPr lang="el-GR" sz="1600" dirty="0" smtClean="0"/>
              <a:t>Ζει στο έδαφος, το νερό και τα φυτά</a:t>
            </a:r>
          </a:p>
          <a:p>
            <a:pPr>
              <a:buFont typeface="Wingdings" pitchFamily="2" charset="2"/>
              <a:buChar char="ü"/>
            </a:pPr>
            <a:r>
              <a:rPr lang="el-GR" sz="1600" dirty="0" smtClean="0"/>
              <a:t>Προκαλεί ευκαιριακές λοιμώξεις, με πιο σοβαρή διαπυητική λοίμωξη ή χρόνια πνευμονική λοίμωξη (μαλεοειδές), που εκδηλώνεται από μερικές ημέρες έως πολλά χρόνια μετά την προσβολή.</a:t>
            </a:r>
            <a:endParaRPr lang="el-GR" sz="1600" dirty="0"/>
          </a:p>
        </p:txBody>
      </p:sp>
      <p:sp>
        <p:nvSpPr>
          <p:cNvPr id="1026" name="AutoShape 2" descr="Αποτέλεσμα εικόνας για burkholderia pseudomalle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user\Τα έγγραφά μου\Downloads\gram-neg-burkholderia-pseudomallei.jpg"/>
          <p:cNvPicPr>
            <a:picLocks noChangeAspect="1" noChangeArrowheads="1"/>
          </p:cNvPicPr>
          <p:nvPr/>
        </p:nvPicPr>
        <p:blipFill>
          <a:blip r:embed="rId2" cstate="print"/>
          <a:srcRect/>
          <a:stretch>
            <a:fillRect/>
          </a:stretch>
        </p:blipFill>
        <p:spPr bwMode="auto">
          <a:xfrm>
            <a:off x="5656262" y="1196752"/>
            <a:ext cx="3020194" cy="1944216"/>
          </a:xfrm>
          <a:prstGeom prst="rect">
            <a:avLst/>
          </a:prstGeom>
          <a:noFill/>
        </p:spPr>
      </p:pic>
      <p:pic>
        <p:nvPicPr>
          <p:cNvPr id="7" name="Picture 2" descr="Αποτέλεσμα εικόνας για burkholderia pseudomallei"/>
          <p:cNvPicPr>
            <a:picLocks noChangeAspect="1" noChangeArrowheads="1"/>
          </p:cNvPicPr>
          <p:nvPr/>
        </p:nvPicPr>
        <p:blipFill>
          <a:blip r:embed="rId3" cstate="print"/>
          <a:srcRect/>
          <a:stretch>
            <a:fillRect/>
          </a:stretch>
        </p:blipFill>
        <p:spPr bwMode="auto">
          <a:xfrm>
            <a:off x="4644008" y="3356992"/>
            <a:ext cx="4392488" cy="3223966"/>
          </a:xfrm>
          <a:prstGeom prst="rect">
            <a:avLst/>
          </a:prstGeom>
          <a:noFill/>
        </p:spPr>
      </p:pic>
      <p:sp>
        <p:nvSpPr>
          <p:cNvPr id="8" name="7 - TextBox"/>
          <p:cNvSpPr txBox="1"/>
          <p:nvPr/>
        </p:nvSpPr>
        <p:spPr>
          <a:xfrm>
            <a:off x="179512" y="3717032"/>
            <a:ext cx="4032448"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βακτήριο </a:t>
            </a:r>
            <a:r>
              <a:rPr lang="en-US" sz="1600" i="1" dirty="0" smtClean="0"/>
              <a:t>B</a:t>
            </a:r>
            <a:r>
              <a:rPr lang="el-GR" sz="1600" i="1" dirty="0" smtClean="0"/>
              <a:t>.</a:t>
            </a:r>
            <a:r>
              <a:rPr lang="en-US" sz="1600" i="1" dirty="0" smtClean="0"/>
              <a:t> </a:t>
            </a:r>
            <a:r>
              <a:rPr lang="en-US" sz="1600" i="1" dirty="0" err="1" smtClean="0"/>
              <a:t>pseudomallei</a:t>
            </a:r>
            <a:r>
              <a:rPr lang="el-GR" sz="1600" i="1" dirty="0" smtClean="0"/>
              <a:t> </a:t>
            </a:r>
            <a:r>
              <a:rPr lang="el-GR" sz="1600" dirty="0" smtClean="0"/>
              <a:t>ενδημεί κυρίως στην ΝΑ Ασία, την Ινδία, την Αφρική και την Αυστραλία</a:t>
            </a:r>
          </a:p>
          <a:p>
            <a:endParaRPr lang="el-GR" sz="1600" dirty="0" smtClean="0"/>
          </a:p>
          <a:p>
            <a:r>
              <a:rPr lang="el-GR" sz="1600" dirty="0" smtClean="0"/>
              <a:t>Είναι πολύ λοιμογόνος οργανισμός  και εξετάζεται μόνο σε εξειδικευμένα εργαστήρια (αποτελεί πιθανό όπλο βιολογικού πολέμου). Η απομόνωση και η διάγνωσή της απαιτεί πολύ προσεκτικούς χειρισμούς </a:t>
            </a:r>
            <a:endParaRPr lang="el-GR" sz="16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descr="Αποτέλεσμα εικόνας για burkholderia pseudomallei"/>
          <p:cNvPicPr>
            <a:picLocks noChangeAspect="1" noChangeArrowheads="1"/>
          </p:cNvPicPr>
          <p:nvPr/>
        </p:nvPicPr>
        <p:blipFill>
          <a:blip r:embed="rId2" cstate="print"/>
          <a:srcRect/>
          <a:stretch>
            <a:fillRect/>
          </a:stretch>
        </p:blipFill>
        <p:spPr bwMode="auto">
          <a:xfrm>
            <a:off x="5148064" y="3846164"/>
            <a:ext cx="2619375" cy="1743076"/>
          </a:xfrm>
          <a:prstGeom prst="rect">
            <a:avLst/>
          </a:prstGeom>
          <a:noFill/>
        </p:spPr>
      </p:pic>
      <p:pic>
        <p:nvPicPr>
          <p:cNvPr id="4" name="Picture 5" descr="Αποτέλεσμα εικόνας για burkholderia pseudomallei"/>
          <p:cNvPicPr>
            <a:picLocks noChangeAspect="1" noChangeArrowheads="1"/>
          </p:cNvPicPr>
          <p:nvPr/>
        </p:nvPicPr>
        <p:blipFill>
          <a:blip r:embed="rId3" cstate="print"/>
          <a:srcRect/>
          <a:stretch>
            <a:fillRect/>
          </a:stretch>
        </p:blipFill>
        <p:spPr bwMode="auto">
          <a:xfrm>
            <a:off x="5148064" y="1916832"/>
            <a:ext cx="2667000" cy="1714500"/>
          </a:xfrm>
          <a:prstGeom prst="rect">
            <a:avLst/>
          </a:prstGeom>
          <a:noFill/>
        </p:spPr>
      </p:pic>
      <p:sp>
        <p:nvSpPr>
          <p:cNvPr id="5" name="4 - TextBox"/>
          <p:cNvSpPr txBox="1"/>
          <p:nvPr/>
        </p:nvSpPr>
        <p:spPr>
          <a:xfrm>
            <a:off x="899592" y="1844824"/>
            <a:ext cx="3672408"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περισσότεροι ασθενείς με μαλεοειδές είναι ασυμπτωματικοί. Σε ορισμένους μπορεί να εκδηλωθεί διαπυητική δερματική λοίμωξη με τοπική λεμφαδενίτιδα, πυρετό και καταβολή. Η νόσος μπορεί να παρέλθει ή να εξελιχθεί σε κατακλυσμιαία σήψη</a:t>
            </a:r>
            <a:endParaRPr lang="el-GR" sz="1600" dirty="0"/>
          </a:p>
        </p:txBody>
      </p:sp>
      <p:sp>
        <p:nvSpPr>
          <p:cNvPr id="6" name="5 - TextBox"/>
          <p:cNvSpPr txBox="1"/>
          <p:nvPr/>
        </p:nvSpPr>
        <p:spPr>
          <a:xfrm>
            <a:off x="899592" y="4005064"/>
            <a:ext cx="3672408"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Άλλη μορφή της λοίμωξης είναι πνευμονική νόσος με συμπτώματα που μοιάζουν με της ήπιας βρογχίτιδας ως νεκρωτική πνευμονία που χωρίς κατάλληλη θεραπεία μπορεί να αναπτυχθούν σπήλαια.</a:t>
            </a:r>
            <a:endParaRPr lang="el-GR" sz="16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971600" y="764704"/>
          <a:ext cx="7224464" cy="5577840"/>
        </p:xfrm>
        <a:graphic>
          <a:graphicData uri="http://schemas.openxmlformats.org/drawingml/2006/table">
            <a:tbl>
              <a:tblPr firstRow="1" bandRow="1">
                <a:tableStyleId>{5C22544A-7EE6-4342-B048-85BDC9FD1C3A}</a:tableStyleId>
              </a:tblPr>
              <a:tblGrid>
                <a:gridCol w="2304256"/>
                <a:gridCol w="4920208"/>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Συγγενή βακτήρια της ψευδομονάδας</a:t>
                      </a:r>
                    </a:p>
                    <a:p>
                      <a:endParaRPr lang="el-GR" dirty="0"/>
                    </a:p>
                  </a:txBody>
                  <a:tcPr/>
                </a:tc>
                <a:tc hMerge="1">
                  <a:txBody>
                    <a:bodyPr/>
                    <a:lstStyle/>
                    <a:p>
                      <a:endParaRPr lang="el-GR" dirty="0"/>
                    </a:p>
                  </a:txBody>
                  <a:tcPr/>
                </a:tc>
              </a:tr>
              <a:tr h="370840">
                <a:tc>
                  <a:txBody>
                    <a:bodyPr/>
                    <a:lstStyle/>
                    <a:p>
                      <a:r>
                        <a:rPr lang="en-US" i="1" dirty="0" err="1" smtClean="0"/>
                        <a:t>Stenotrophomonas</a:t>
                      </a:r>
                      <a:r>
                        <a:rPr lang="en-US" i="1" dirty="0" smtClean="0"/>
                        <a:t> </a:t>
                      </a:r>
                      <a:r>
                        <a:rPr lang="en-US" i="1" dirty="0" err="1" smtClean="0"/>
                        <a:t>maltophilia</a:t>
                      </a:r>
                      <a:endParaRPr lang="el-GR" i="1" dirty="0"/>
                    </a:p>
                  </a:txBody>
                  <a:tcPr/>
                </a:tc>
                <a:tc>
                  <a:txBody>
                    <a:bodyPr/>
                    <a:lstStyle/>
                    <a:p>
                      <a:r>
                        <a:rPr lang="el-GR" sz="1600" dirty="0" smtClean="0"/>
                        <a:t>Προκαλεί λοιμώξεις σε εξασθενημένα</a:t>
                      </a:r>
                      <a:r>
                        <a:rPr lang="el-GR" sz="1600" baseline="0" dirty="0" smtClean="0"/>
                        <a:t> άτομα με ελλιπείς αμυντικούς μηχανισμούς. Προκαλεί ενδονοσοκομειακές λοιμώξεις που περιλαμβάνουν μικροβιαιμία, πνευμονία, μηνιγγίτιδα, ουρολοιμώξεις και μολύνσεις τραυμάτων. Είναι ανθεκτικό σε πολλά αντιβιοτικά</a:t>
                      </a:r>
                      <a:endParaRPr lang="el-GR" sz="1600" dirty="0"/>
                    </a:p>
                  </a:txBody>
                  <a:tcPr/>
                </a:tc>
              </a:tr>
              <a:tr h="370840">
                <a:tc>
                  <a:txBody>
                    <a:bodyPr/>
                    <a:lstStyle/>
                    <a:p>
                      <a:r>
                        <a:rPr lang="en-US" i="1" dirty="0" err="1" smtClean="0"/>
                        <a:t>Acinetobacter</a:t>
                      </a:r>
                      <a:endParaRPr lang="el-GR"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Το γένος </a:t>
                      </a:r>
                      <a:r>
                        <a:rPr lang="en-US" sz="1600" i="1" dirty="0" err="1" smtClean="0"/>
                        <a:t>Acinetobacter</a:t>
                      </a:r>
                      <a:r>
                        <a:rPr lang="el-GR" sz="1600" i="1" dirty="0" smtClean="0"/>
                        <a:t> </a:t>
                      </a:r>
                      <a:r>
                        <a:rPr lang="en-US" sz="1600" i="1" dirty="0" smtClean="0"/>
                        <a:t> </a:t>
                      </a:r>
                      <a:r>
                        <a:rPr lang="el-GR" sz="1600" i="0" dirty="0" smtClean="0"/>
                        <a:t>περιλαμβάνει</a:t>
                      </a:r>
                      <a:r>
                        <a:rPr lang="el-GR" sz="1600" i="0" baseline="0" dirty="0" smtClean="0"/>
                        <a:t>  είδη που οξειδώνουν τη γλυκόζη και είδη που δεν την οξειδώνουν.  Είναι αυστηρά αερόβια βακτηρίδια και προκαλούν λοιμώξεις του ουροποιητικού συστήματος, της αναπνευστικής οδού και μολύνσεις τραυμάτων.  Μολύνει κυρίως άτομα που λαμβάνουν αντιβιοτικά ευρέος φάσματος, άτομα που έχουν υποβληθεί σε χειρουργική επέμβαση και άτομα που έχουν αναπνευστήρα. Είναι ανθεκτικά σε πολλά αντιβιοτικά.</a:t>
                      </a:r>
                      <a:endParaRPr lang="el-GR" sz="1600" i="0" dirty="0" smtClean="0"/>
                    </a:p>
                    <a:p>
                      <a:endParaRPr lang="el-GR" dirty="0"/>
                    </a:p>
                  </a:txBody>
                  <a:tcPr/>
                </a:tc>
              </a:tr>
              <a:tr h="370840">
                <a:tc>
                  <a:txBody>
                    <a:bodyPr/>
                    <a:lstStyle/>
                    <a:p>
                      <a:r>
                        <a:rPr lang="en-US" i="1" dirty="0" smtClean="0"/>
                        <a:t>Moraxella</a:t>
                      </a:r>
                      <a:endParaRPr lang="el-GR" i="1" dirty="0"/>
                    </a:p>
                  </a:txBody>
                  <a:tcPr/>
                </a:tc>
                <a:tc>
                  <a:txBody>
                    <a:bodyPr/>
                    <a:lstStyle/>
                    <a:p>
                      <a:r>
                        <a:rPr lang="el-GR" sz="1600" dirty="0" smtClean="0"/>
                        <a:t>Ορισμένα είδη του γένους προκαλούν βρογχίτιδα, βρογχοπνευμονία, παραρρινοκολπίτιδα</a:t>
                      </a:r>
                      <a:r>
                        <a:rPr lang="el-GR" sz="1600" baseline="0" dirty="0" smtClean="0"/>
                        <a:t> και ωτίτιδα. Είναι ανθεκτικά στην πενικιλλίνη, αλλά ευαίσθητα σε άλλα αντιβιοτικά.</a:t>
                      </a:r>
                      <a:endParaRPr lang="el-GR" sz="1600" dirty="0"/>
                    </a:p>
                  </a:txBody>
                  <a:tcPr/>
                </a:tc>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771800" y="2267580"/>
            <a:ext cx="3672408" cy="369332"/>
          </a:xfrm>
          <a:prstGeom prst="rect">
            <a:avLst/>
          </a:prstGeom>
          <a:noFill/>
        </p:spPr>
        <p:txBody>
          <a:bodyPr wrap="square" rtlCol="0">
            <a:spAutoFit/>
          </a:bodyPr>
          <a:lstStyle/>
          <a:p>
            <a:pPr algn="ctr"/>
            <a:r>
              <a:rPr lang="el-GR" b="1" dirty="0" err="1" smtClean="0"/>
              <a:t>Παστερέλλες</a:t>
            </a:r>
            <a:r>
              <a:rPr lang="el-GR" b="1" dirty="0" smtClean="0"/>
              <a:t>  </a:t>
            </a:r>
            <a:endParaRPr lang="el-GR" b="1" dirty="0"/>
          </a:p>
        </p:txBody>
      </p:sp>
      <p:sp>
        <p:nvSpPr>
          <p:cNvPr id="135170" name="AutoShape 2" descr="Αποτέλεσμα εικόνας για αιμόφιλος ινφλουέντζα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5172" name="Picture 4" descr="Αποτέλεσμα εικόνας για haemophilus influenzae"/>
          <p:cNvPicPr>
            <a:picLocks noChangeAspect="1" noChangeArrowheads="1"/>
          </p:cNvPicPr>
          <p:nvPr/>
        </p:nvPicPr>
        <p:blipFill>
          <a:blip r:embed="rId2" cstate="print"/>
          <a:srcRect/>
          <a:stretch>
            <a:fillRect/>
          </a:stretch>
        </p:blipFill>
        <p:spPr bwMode="auto">
          <a:xfrm>
            <a:off x="2123728" y="3068960"/>
            <a:ext cx="4811688" cy="2852936"/>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2068393"/>
            <a:ext cx="3672408"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Στην οικογένεια Παστερέλλα ανήκουν τα γένη Αιμόφιλος, Ακτινοβάκιλλος και Παστερέλλα με γενικά χαρακτηριστικά:</a:t>
            </a:r>
          </a:p>
          <a:p>
            <a:pPr>
              <a:buFont typeface="Wingdings" pitchFamily="2" charset="2"/>
              <a:buChar char="§"/>
            </a:pPr>
            <a:r>
              <a:rPr lang="el-GR" sz="1600" dirty="0" smtClean="0"/>
              <a:t>Μικρά </a:t>
            </a:r>
            <a:r>
              <a:rPr lang="en-US" sz="1600" dirty="0" smtClean="0"/>
              <a:t>Gram (-)</a:t>
            </a:r>
            <a:r>
              <a:rPr lang="el-GR" sz="1600" dirty="0" smtClean="0"/>
              <a:t> κοκκοβακτηρίδια μεγέθους 0,2-0,3 Χ 1-2μ</a:t>
            </a:r>
            <a:r>
              <a:rPr lang="en-US" sz="1600" dirty="0" smtClean="0"/>
              <a:t>m</a:t>
            </a:r>
            <a:endParaRPr lang="el-GR" sz="1600" dirty="0" smtClean="0"/>
          </a:p>
          <a:p>
            <a:pPr>
              <a:buFont typeface="Wingdings" pitchFamily="2" charset="2"/>
              <a:buChar char="§"/>
            </a:pPr>
            <a:r>
              <a:rPr lang="el-GR" sz="1600" dirty="0" smtClean="0"/>
              <a:t>Ακίνητα</a:t>
            </a:r>
          </a:p>
          <a:p>
            <a:pPr>
              <a:buFont typeface="Wingdings" pitchFamily="2" charset="2"/>
              <a:buChar char="§"/>
            </a:pPr>
            <a:r>
              <a:rPr lang="el-GR" sz="1600" dirty="0" smtClean="0"/>
              <a:t>Αερόβια ή προαιρετικά αναερόβια</a:t>
            </a:r>
          </a:p>
          <a:p>
            <a:pPr>
              <a:buFont typeface="Wingdings" pitchFamily="2" charset="2"/>
              <a:buChar char="§"/>
            </a:pPr>
            <a:r>
              <a:rPr lang="el-GR" sz="1600" dirty="0" smtClean="0"/>
              <a:t>Δεν παράγουν σπόρια</a:t>
            </a:r>
          </a:p>
          <a:p>
            <a:pPr>
              <a:buFont typeface="Wingdings" pitchFamily="2" charset="2"/>
              <a:buChar char="§"/>
            </a:pPr>
            <a:r>
              <a:rPr lang="el-GR" sz="1600" dirty="0" smtClean="0"/>
              <a:t>Χρειάζονται ειδικές ουσίες για την ανάπτυξή τους και για το λόγο αυτό αναπτύσσονται σε εμπλουτισμένα θρεπτικά υλικά </a:t>
            </a:r>
            <a:endParaRPr lang="el-GR" sz="160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259632" y="260648"/>
            <a:ext cx="6552728" cy="646331"/>
          </a:xfrm>
          <a:prstGeom prst="rect">
            <a:avLst/>
          </a:prstGeom>
          <a:solidFill>
            <a:schemeClr val="tx2">
              <a:lumMod val="60000"/>
              <a:lumOff val="40000"/>
            </a:schemeClr>
          </a:solidFill>
          <a:ln>
            <a:solidFill>
              <a:srgbClr val="C00000"/>
            </a:solidFill>
          </a:ln>
        </p:spPr>
        <p:txBody>
          <a:bodyPr wrap="square" rtlCol="0">
            <a:spAutoFit/>
          </a:bodyPr>
          <a:lstStyle/>
          <a:p>
            <a:pPr algn="ctr"/>
            <a:r>
              <a:rPr lang="en-US" b="1" i="1" dirty="0" smtClean="0">
                <a:solidFill>
                  <a:schemeClr val="bg1"/>
                </a:solidFill>
              </a:rPr>
              <a:t>Haemophilus</a:t>
            </a:r>
          </a:p>
          <a:p>
            <a:pPr algn="ctr"/>
            <a:r>
              <a:rPr lang="en-US" b="1" dirty="0" smtClean="0">
                <a:solidFill>
                  <a:schemeClr val="bg1"/>
                </a:solidFill>
              </a:rPr>
              <a:t>(</a:t>
            </a:r>
            <a:r>
              <a:rPr lang="el-GR" b="1" dirty="0" smtClean="0">
                <a:solidFill>
                  <a:schemeClr val="bg1"/>
                </a:solidFill>
              </a:rPr>
              <a:t>Αιμόφιλος</a:t>
            </a:r>
            <a:r>
              <a:rPr lang="en-US" b="1" dirty="0" smtClean="0">
                <a:solidFill>
                  <a:schemeClr val="bg1"/>
                </a:solidFill>
              </a:rPr>
              <a:t>)</a:t>
            </a:r>
            <a:r>
              <a:rPr lang="el-GR" b="1" dirty="0" smtClean="0">
                <a:solidFill>
                  <a:schemeClr val="bg1"/>
                </a:solidFill>
              </a:rPr>
              <a:t> </a:t>
            </a:r>
            <a:endParaRPr lang="el-GR" b="1" dirty="0">
              <a:solidFill>
                <a:schemeClr val="bg1"/>
              </a:solidFill>
            </a:endParaRPr>
          </a:p>
        </p:txBody>
      </p:sp>
      <p:sp>
        <p:nvSpPr>
          <p:cNvPr id="3" name="2 - TextBox"/>
          <p:cNvSpPr txBox="1"/>
          <p:nvPr/>
        </p:nvSpPr>
        <p:spPr>
          <a:xfrm>
            <a:off x="1259632" y="1044025"/>
            <a:ext cx="6624736" cy="584775"/>
          </a:xfrm>
          <a:prstGeom prst="rect">
            <a:avLst/>
          </a:prstGeom>
          <a:solidFill>
            <a:schemeClr val="tx2"/>
          </a:solidFill>
        </p:spPr>
        <p:txBody>
          <a:bodyPr wrap="square" rtlCol="0">
            <a:spAutoFit/>
          </a:bodyPr>
          <a:lstStyle/>
          <a:p>
            <a:pPr algn="ctr"/>
            <a:r>
              <a:rPr lang="el-GR" sz="1600" dirty="0" smtClean="0">
                <a:solidFill>
                  <a:schemeClr val="bg1"/>
                </a:solidFill>
              </a:rPr>
              <a:t>Το γένος </a:t>
            </a:r>
            <a:r>
              <a:rPr lang="en-US" sz="1600" i="1" dirty="0" smtClean="0">
                <a:solidFill>
                  <a:schemeClr val="bg1"/>
                </a:solidFill>
              </a:rPr>
              <a:t>Haemophilus</a:t>
            </a:r>
            <a:r>
              <a:rPr lang="el-GR" sz="1600" i="1" dirty="0" smtClean="0">
                <a:solidFill>
                  <a:schemeClr val="bg1"/>
                </a:solidFill>
              </a:rPr>
              <a:t> </a:t>
            </a:r>
            <a:r>
              <a:rPr lang="el-GR" sz="1600" dirty="0" smtClean="0">
                <a:solidFill>
                  <a:schemeClr val="bg1"/>
                </a:solidFill>
              </a:rPr>
              <a:t>περιλαμβάνει πολλά είδη από τα οποία 9 συνδέονται με νόσους στον άνθρωπο</a:t>
            </a:r>
            <a:endParaRPr lang="el-GR" sz="1600" dirty="0">
              <a:solidFill>
                <a:schemeClr val="bg1"/>
              </a:solidFill>
            </a:endParaRPr>
          </a:p>
        </p:txBody>
      </p:sp>
      <p:graphicFrame>
        <p:nvGraphicFramePr>
          <p:cNvPr id="4" name="3 - Πίνακας"/>
          <p:cNvGraphicFramePr>
            <a:graphicFrameLocks noGrp="1"/>
          </p:cNvGraphicFramePr>
          <p:nvPr/>
        </p:nvGraphicFramePr>
        <p:xfrm>
          <a:off x="1259632" y="1700808"/>
          <a:ext cx="6624736" cy="5201920"/>
        </p:xfrm>
        <a:graphic>
          <a:graphicData uri="http://schemas.openxmlformats.org/drawingml/2006/table">
            <a:tbl>
              <a:tblPr firstRow="1" bandRow="1">
                <a:tableStyleId>{5C22544A-7EE6-4342-B048-85BDC9FD1C3A}</a:tableStyleId>
              </a:tblPr>
              <a:tblGrid>
                <a:gridCol w="3312368"/>
                <a:gridCol w="3312368"/>
              </a:tblGrid>
              <a:tr h="370840">
                <a:tc>
                  <a:txBody>
                    <a:bodyPr/>
                    <a:lstStyle/>
                    <a:p>
                      <a:pPr algn="ctr"/>
                      <a:r>
                        <a:rPr lang="el-GR" dirty="0" smtClean="0"/>
                        <a:t>Είδος αιμόφιλου</a:t>
                      </a:r>
                      <a:endParaRPr lang="el-GR" dirty="0"/>
                    </a:p>
                  </a:txBody>
                  <a:tcPr/>
                </a:tc>
                <a:tc>
                  <a:txBody>
                    <a:bodyPr/>
                    <a:lstStyle/>
                    <a:p>
                      <a:pPr algn="ctr"/>
                      <a:r>
                        <a:rPr lang="el-GR" dirty="0" smtClean="0"/>
                        <a:t>Νόσος </a:t>
                      </a:r>
                      <a:endParaRPr lang="el-GR" dirty="0"/>
                    </a:p>
                  </a:txBody>
                  <a:tcPr/>
                </a:tc>
              </a:tr>
              <a:tr h="370840">
                <a:tc>
                  <a:txBody>
                    <a:bodyPr/>
                    <a:lstStyle/>
                    <a:p>
                      <a:r>
                        <a:rPr lang="en-US" sz="1600" i="1" dirty="0" smtClean="0"/>
                        <a:t>H. influenzae</a:t>
                      </a:r>
                      <a:r>
                        <a:rPr lang="el-GR" sz="1600" i="1" dirty="0" smtClean="0"/>
                        <a:t> </a:t>
                      </a:r>
                      <a:r>
                        <a:rPr lang="el-GR" sz="1600" i="0" dirty="0" smtClean="0"/>
                        <a:t>(Α. της </a:t>
                      </a:r>
                      <a:r>
                        <a:rPr lang="el-GR" sz="1600" i="0" dirty="0" err="1" smtClean="0"/>
                        <a:t>ινφλουένζας</a:t>
                      </a:r>
                      <a:r>
                        <a:rPr lang="el-GR" sz="1600" i="0" dirty="0" smtClean="0"/>
                        <a:t>)</a:t>
                      </a:r>
                      <a:endParaRPr lang="el-GR" sz="1600" i="0" dirty="0"/>
                    </a:p>
                  </a:txBody>
                  <a:tcPr/>
                </a:tc>
                <a:tc>
                  <a:txBody>
                    <a:bodyPr/>
                    <a:lstStyle/>
                    <a:p>
                      <a:r>
                        <a:rPr lang="el-GR" sz="1600" dirty="0" smtClean="0"/>
                        <a:t>Πνευμονία, παραρρινοκολπίτιδα, ωτίτιδα, μηνιγγίτιδα, επιγλωττίτιδα, κυτταρίτιδα, μικροβιαιμία</a:t>
                      </a:r>
                      <a:r>
                        <a:rPr lang="el-GR" sz="1600" baseline="0" dirty="0" smtClean="0"/>
                        <a:t> </a:t>
                      </a:r>
                      <a:endParaRPr lang="el-GR" sz="1600" dirty="0"/>
                    </a:p>
                  </a:txBody>
                  <a:tcPr/>
                </a:tc>
              </a:tr>
              <a:tr h="370840">
                <a:tc>
                  <a:txBody>
                    <a:bodyPr/>
                    <a:lstStyle/>
                    <a:p>
                      <a:r>
                        <a:rPr lang="en-US" sz="1600" i="1" dirty="0" smtClean="0"/>
                        <a:t>H.</a:t>
                      </a:r>
                      <a:r>
                        <a:rPr lang="en-US" sz="1600" i="1" baseline="0" dirty="0" smtClean="0"/>
                        <a:t> aegyptius </a:t>
                      </a:r>
                      <a:r>
                        <a:rPr lang="el-GR" sz="1600" i="0" baseline="0" dirty="0" smtClean="0"/>
                        <a:t>(Α. ο αιγύπτιος)</a:t>
                      </a:r>
                      <a:endParaRPr lang="el-GR" sz="1600" i="0" dirty="0"/>
                    </a:p>
                  </a:txBody>
                  <a:tcPr/>
                </a:tc>
                <a:tc>
                  <a:txBody>
                    <a:bodyPr/>
                    <a:lstStyle/>
                    <a:p>
                      <a:r>
                        <a:rPr lang="el-GR" sz="1600" dirty="0" smtClean="0"/>
                        <a:t>Επιπεφυκίτιδα</a:t>
                      </a:r>
                      <a:endParaRPr lang="el-GR" sz="1600" dirty="0"/>
                    </a:p>
                  </a:txBody>
                  <a:tcPr/>
                </a:tc>
              </a:tr>
              <a:tr h="370840">
                <a:tc>
                  <a:txBody>
                    <a:bodyPr/>
                    <a:lstStyle/>
                    <a:p>
                      <a:r>
                        <a:rPr lang="en-US" sz="1600" i="1" dirty="0" smtClean="0"/>
                        <a:t>H.</a:t>
                      </a:r>
                      <a:r>
                        <a:rPr lang="en-US" sz="1600" i="1" baseline="0" dirty="0" smtClean="0"/>
                        <a:t> ducreyi</a:t>
                      </a:r>
                      <a:r>
                        <a:rPr lang="el-GR" sz="1600" i="1" baseline="0" dirty="0" smtClean="0"/>
                        <a:t> </a:t>
                      </a:r>
                      <a:r>
                        <a:rPr lang="el-GR" sz="1600" i="0" baseline="0" dirty="0" smtClean="0"/>
                        <a:t>(Α. ο </a:t>
                      </a:r>
                      <a:r>
                        <a:rPr lang="el-GR" sz="1600" i="0" baseline="0" dirty="0" err="1" smtClean="0"/>
                        <a:t>δουκρεϊκός</a:t>
                      </a:r>
                      <a:r>
                        <a:rPr lang="el-GR" sz="1600" i="0" baseline="0" dirty="0" smtClean="0"/>
                        <a:t>)</a:t>
                      </a:r>
                      <a:endParaRPr lang="el-GR" sz="1600" i="0" dirty="0"/>
                    </a:p>
                  </a:txBody>
                  <a:tcPr/>
                </a:tc>
                <a:tc>
                  <a:txBody>
                    <a:bodyPr/>
                    <a:lstStyle/>
                    <a:p>
                      <a:r>
                        <a:rPr lang="el-GR" sz="1600" dirty="0" smtClean="0"/>
                        <a:t>Μαλακό έλκος (σεξουαλικώς μεταδιδόμενο)</a:t>
                      </a:r>
                      <a:endParaRPr lang="el-GR" sz="1600" dirty="0"/>
                    </a:p>
                  </a:txBody>
                  <a:tcPr/>
                </a:tc>
              </a:tr>
              <a:tr h="370840">
                <a:tc>
                  <a:txBody>
                    <a:bodyPr/>
                    <a:lstStyle/>
                    <a:p>
                      <a:r>
                        <a:rPr lang="en-US" sz="1600" i="1" dirty="0" smtClean="0"/>
                        <a:t>H. aphrophilus</a:t>
                      </a:r>
                      <a:r>
                        <a:rPr lang="el-GR" sz="1600" i="1" dirty="0" smtClean="0"/>
                        <a:t> </a:t>
                      </a:r>
                      <a:r>
                        <a:rPr lang="el-GR" sz="1600" i="0" dirty="0" smtClean="0"/>
                        <a:t>(Α. ο </a:t>
                      </a:r>
                      <a:r>
                        <a:rPr lang="el-GR" sz="1600" i="0" dirty="0" err="1" smtClean="0"/>
                        <a:t>αφρόφιλος</a:t>
                      </a:r>
                      <a:r>
                        <a:rPr lang="el-GR" sz="1600" i="0" dirty="0" smtClean="0"/>
                        <a:t>) </a:t>
                      </a:r>
                      <a:endParaRPr lang="el-GR" sz="1600" i="0" dirty="0"/>
                    </a:p>
                  </a:txBody>
                  <a:tcPr/>
                </a:tc>
                <a:tc>
                  <a:txBody>
                    <a:bodyPr/>
                    <a:lstStyle/>
                    <a:p>
                      <a:r>
                        <a:rPr lang="el-GR" sz="1600" dirty="0" smtClean="0"/>
                        <a:t>Ενδοκαρδίτιδα, ευκαιριακές λοιμώξεις</a:t>
                      </a:r>
                      <a:endParaRPr lang="el-GR" sz="1600" dirty="0"/>
                    </a:p>
                  </a:txBody>
                  <a:tcPr/>
                </a:tc>
              </a:tr>
              <a:tr h="370840">
                <a:tc>
                  <a:txBody>
                    <a:bodyPr/>
                    <a:lstStyle/>
                    <a:p>
                      <a:r>
                        <a:rPr lang="en-US" sz="1600" i="1" dirty="0" smtClean="0"/>
                        <a:t>H. parainfluenzae</a:t>
                      </a:r>
                      <a:r>
                        <a:rPr lang="el-GR" sz="1600" i="1" dirty="0" smtClean="0"/>
                        <a:t> </a:t>
                      </a:r>
                      <a:r>
                        <a:rPr lang="el-GR" sz="1600" dirty="0" smtClean="0"/>
                        <a:t>(Α. της </a:t>
                      </a:r>
                      <a:r>
                        <a:rPr lang="el-GR" sz="1600" dirty="0" err="1" smtClean="0"/>
                        <a:t>παραϊνφλουέζας</a:t>
                      </a:r>
                      <a:r>
                        <a:rPr lang="el-GR" sz="1600" dirty="0" smtClean="0"/>
                        <a:t>)</a:t>
                      </a:r>
                      <a:endParaRPr lang="el-GR" sz="1600" dirty="0"/>
                    </a:p>
                  </a:txBody>
                  <a:tcPr/>
                </a:tc>
                <a:tc>
                  <a:txBody>
                    <a:bodyPr/>
                    <a:lstStyle/>
                    <a:p>
                      <a:r>
                        <a:rPr lang="el-GR" sz="1600" dirty="0" smtClean="0"/>
                        <a:t>Μικροβιαιμία, ενδοκαρδίτιδα, ευκαιριακές λοιμώξεις</a:t>
                      </a:r>
                      <a:endParaRPr lang="el-GR" sz="1600" dirty="0"/>
                    </a:p>
                  </a:txBody>
                  <a:tcPr/>
                </a:tc>
              </a:tr>
              <a:tr h="370840">
                <a:tc>
                  <a:txBody>
                    <a:bodyPr/>
                    <a:lstStyle/>
                    <a:p>
                      <a:r>
                        <a:rPr lang="en-US" sz="1600" i="1" dirty="0" smtClean="0"/>
                        <a:t>H.</a:t>
                      </a:r>
                      <a:r>
                        <a:rPr lang="en-US" sz="1600" i="1" baseline="0" dirty="0" smtClean="0"/>
                        <a:t> haemolyticus</a:t>
                      </a:r>
                      <a:r>
                        <a:rPr lang="el-GR" sz="1600" i="1" baseline="0" dirty="0" smtClean="0"/>
                        <a:t> </a:t>
                      </a:r>
                      <a:r>
                        <a:rPr lang="el-GR" sz="1600" i="0" baseline="0" dirty="0" smtClean="0"/>
                        <a:t>(Α. ο αιμολυτικός)</a:t>
                      </a:r>
                      <a:endParaRPr lang="el-GR" sz="1600" i="0" dirty="0"/>
                    </a:p>
                  </a:txBody>
                  <a:tcPr/>
                </a:tc>
                <a:tc>
                  <a:txBody>
                    <a:bodyPr/>
                    <a:lstStyle/>
                    <a:p>
                      <a:r>
                        <a:rPr lang="el-GR" sz="1600" dirty="0" smtClean="0"/>
                        <a:t>Ευκαιριακές λοιμώξεις</a:t>
                      </a:r>
                      <a:endParaRPr lang="el-GR" sz="1600" dirty="0"/>
                    </a:p>
                  </a:txBody>
                  <a:tcPr/>
                </a:tc>
              </a:tr>
              <a:tr h="370840">
                <a:tc>
                  <a:txBody>
                    <a:bodyPr/>
                    <a:lstStyle/>
                    <a:p>
                      <a:r>
                        <a:rPr lang="en-US" sz="1600" i="1" dirty="0" smtClean="0"/>
                        <a:t>H. parahaemolyticus</a:t>
                      </a:r>
                      <a:r>
                        <a:rPr lang="el-GR" sz="1600" i="1" dirty="0" smtClean="0"/>
                        <a:t> </a:t>
                      </a:r>
                      <a:r>
                        <a:rPr lang="el-GR" sz="1600" i="0" dirty="0" smtClean="0"/>
                        <a:t>(Α. ο </a:t>
                      </a:r>
                      <a:r>
                        <a:rPr lang="el-GR" sz="1600" i="0" dirty="0" err="1" smtClean="0"/>
                        <a:t>παρααιμολυτικός</a:t>
                      </a:r>
                      <a:r>
                        <a:rPr lang="el-GR" sz="1600" i="0" dirty="0" smtClean="0"/>
                        <a:t>)</a:t>
                      </a:r>
                      <a:endParaRPr lang="el-GR" sz="160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Ευκαιριακές λοιμώξεις</a:t>
                      </a:r>
                      <a:endParaRPr lang="el-GR" sz="1600" dirty="0"/>
                    </a:p>
                  </a:txBody>
                  <a:tcPr/>
                </a:tc>
              </a:tr>
              <a:tr h="370840">
                <a:tc>
                  <a:txBody>
                    <a:bodyPr/>
                    <a:lstStyle/>
                    <a:p>
                      <a:r>
                        <a:rPr lang="en-US" sz="1600" i="1" dirty="0" smtClean="0"/>
                        <a:t>H. paraphrophilus</a:t>
                      </a:r>
                      <a:r>
                        <a:rPr lang="el-GR" sz="1600" i="1" dirty="0" smtClean="0"/>
                        <a:t> </a:t>
                      </a:r>
                      <a:r>
                        <a:rPr lang="el-GR" sz="1600" i="0" dirty="0" smtClean="0"/>
                        <a:t>(Α. ο </a:t>
                      </a:r>
                      <a:r>
                        <a:rPr lang="el-GR" sz="1600" i="0" dirty="0" err="1" smtClean="0"/>
                        <a:t>παρααφρόφιλος</a:t>
                      </a:r>
                      <a:r>
                        <a:rPr lang="el-GR" sz="1600" i="0" dirty="0" smtClean="0"/>
                        <a:t>)</a:t>
                      </a:r>
                      <a:endParaRPr lang="el-GR" sz="160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Ευκαιριακές λοιμώξεις</a:t>
                      </a:r>
                      <a:endParaRPr lang="el-GR" sz="1600" dirty="0"/>
                    </a:p>
                  </a:txBody>
                  <a:tcPr/>
                </a:tc>
              </a:tr>
              <a:tr h="370840">
                <a:tc>
                  <a:txBody>
                    <a:bodyPr/>
                    <a:lstStyle/>
                    <a:p>
                      <a:r>
                        <a:rPr lang="en-US" sz="1600" i="1" dirty="0" smtClean="0"/>
                        <a:t>H. segnis</a:t>
                      </a:r>
                      <a:endParaRPr lang="el-GR"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Ευκαιριακές λοιμώξεις</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47664" y="1412776"/>
            <a:ext cx="6120680"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περισσότερα είδη του αιμόφιλου απαιτούν συμπληρωματικούς παράγοντες για την ανάπτυξή τους. Οι παράγοντες υπάρχουν στο αιματούχο άγαρ, αλλά αναπτύσσεται καλύτερα σε σοκολατόχρωμο άγαρ όπου έχουν καταστραφεί οι αναστολείς του παράγοντα </a:t>
            </a:r>
            <a:r>
              <a:rPr lang="en-US" sz="1600" dirty="0" smtClean="0"/>
              <a:t>V</a:t>
            </a:r>
            <a:r>
              <a:rPr lang="el-GR" sz="1600" dirty="0" smtClean="0"/>
              <a:t> </a:t>
            </a:r>
            <a:endParaRPr lang="el-GR" sz="1600" dirty="0"/>
          </a:p>
        </p:txBody>
      </p:sp>
      <p:graphicFrame>
        <p:nvGraphicFramePr>
          <p:cNvPr id="3" name="2 - Πίνακας"/>
          <p:cNvGraphicFramePr>
            <a:graphicFrameLocks noGrp="1"/>
          </p:cNvGraphicFramePr>
          <p:nvPr/>
        </p:nvGraphicFramePr>
        <p:xfrm>
          <a:off x="1524000" y="2780928"/>
          <a:ext cx="6096000" cy="1112520"/>
        </p:xfrm>
        <a:graphic>
          <a:graphicData uri="http://schemas.openxmlformats.org/drawingml/2006/table">
            <a:tbl>
              <a:tblPr firstRow="1" bandRow="1">
                <a:tableStyleId>{5C22544A-7EE6-4342-B048-85BDC9FD1C3A}</a:tableStyleId>
              </a:tblPr>
              <a:tblGrid>
                <a:gridCol w="6096000"/>
              </a:tblGrid>
              <a:tr h="370840">
                <a:tc>
                  <a:txBody>
                    <a:bodyPr/>
                    <a:lstStyle/>
                    <a:p>
                      <a:pPr algn="ctr"/>
                      <a:r>
                        <a:rPr lang="el-GR" b="1" dirty="0" smtClean="0"/>
                        <a:t>Συμπληρωματικοί</a:t>
                      </a:r>
                      <a:r>
                        <a:rPr lang="el-GR" b="1" baseline="0" dirty="0" smtClean="0"/>
                        <a:t> παράγοντες</a:t>
                      </a:r>
                      <a:endParaRPr lang="el-GR" b="1" dirty="0"/>
                    </a:p>
                  </a:txBody>
                  <a:tcPr/>
                </a:tc>
              </a:tr>
              <a:tr h="370840">
                <a:tc>
                  <a:txBody>
                    <a:bodyPr/>
                    <a:lstStyle/>
                    <a:p>
                      <a:r>
                        <a:rPr lang="el-GR" dirty="0" err="1" smtClean="0"/>
                        <a:t>Αιμίνη</a:t>
                      </a:r>
                      <a:r>
                        <a:rPr lang="el-GR" dirty="0" smtClean="0"/>
                        <a:t> ή παράγων Χ</a:t>
                      </a:r>
                      <a:endParaRPr lang="el-GR" dirty="0"/>
                    </a:p>
                  </a:txBody>
                  <a:tcPr/>
                </a:tc>
              </a:tr>
              <a:tr h="370840">
                <a:tc>
                  <a:txBody>
                    <a:bodyPr/>
                    <a:lstStyle/>
                    <a:p>
                      <a:r>
                        <a:rPr lang="el-GR" dirty="0" err="1" smtClean="0"/>
                        <a:t>Νικοτιναμιδο</a:t>
                      </a:r>
                      <a:r>
                        <a:rPr lang="el-GR" dirty="0" smtClean="0"/>
                        <a:t>-</a:t>
                      </a:r>
                      <a:r>
                        <a:rPr lang="el-GR" dirty="0" err="1" smtClean="0"/>
                        <a:t>αδενινο</a:t>
                      </a:r>
                      <a:r>
                        <a:rPr lang="el-GR" dirty="0" smtClean="0"/>
                        <a:t>-δινουκλεοτίδιο</a:t>
                      </a:r>
                      <a:r>
                        <a:rPr lang="el-GR" baseline="0" dirty="0" smtClean="0"/>
                        <a:t> (</a:t>
                      </a:r>
                      <a:r>
                        <a:rPr lang="en-US" baseline="0" dirty="0" smtClean="0"/>
                        <a:t>NAD)</a:t>
                      </a:r>
                      <a:r>
                        <a:rPr lang="el-GR" baseline="0" dirty="0" smtClean="0"/>
                        <a:t> ή παράγων </a:t>
                      </a:r>
                      <a:r>
                        <a:rPr lang="en-US" baseline="0" dirty="0" smtClean="0"/>
                        <a:t>V</a:t>
                      </a:r>
                      <a:endParaRPr lang="el-GR" dirty="0"/>
                    </a:p>
                  </a:txBody>
                  <a:tcPr/>
                </a:tc>
              </a:tr>
            </a:tbl>
          </a:graphicData>
        </a:graphic>
      </p:graphicFrame>
      <p:pic>
        <p:nvPicPr>
          <p:cNvPr id="59394" name="Picture 2" descr="Αποτέλεσμα εικόνας για αιμίνη"/>
          <p:cNvPicPr>
            <a:picLocks noChangeAspect="1" noChangeArrowheads="1"/>
          </p:cNvPicPr>
          <p:nvPr/>
        </p:nvPicPr>
        <p:blipFill>
          <a:blip r:embed="rId2" cstate="print"/>
          <a:srcRect l="13725" t="6250" r="15686" b="9375"/>
          <a:stretch>
            <a:fillRect/>
          </a:stretch>
        </p:blipFill>
        <p:spPr bwMode="auto">
          <a:xfrm>
            <a:off x="1259632" y="4149080"/>
            <a:ext cx="2880320" cy="2448272"/>
          </a:xfrm>
          <a:prstGeom prst="rect">
            <a:avLst/>
          </a:prstGeom>
          <a:noFill/>
        </p:spPr>
      </p:pic>
      <p:pic>
        <p:nvPicPr>
          <p:cNvPr id="59396" name="Picture 4" descr="Αποτέλεσμα εικόνας για Nad"/>
          <p:cNvPicPr>
            <a:picLocks noChangeAspect="1" noChangeArrowheads="1"/>
          </p:cNvPicPr>
          <p:nvPr/>
        </p:nvPicPr>
        <p:blipFill>
          <a:blip r:embed="rId3" cstate="print"/>
          <a:srcRect/>
          <a:stretch>
            <a:fillRect/>
          </a:stretch>
        </p:blipFill>
        <p:spPr bwMode="auto">
          <a:xfrm>
            <a:off x="5220072" y="4005064"/>
            <a:ext cx="2857500" cy="2621161"/>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700808"/>
            <a:ext cx="4248472"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Υποδιαιρέσεις του </a:t>
            </a:r>
            <a:r>
              <a:rPr lang="en-US" b="1" i="1" dirty="0" smtClean="0"/>
              <a:t>Haemophilus influenzae</a:t>
            </a:r>
            <a:r>
              <a:rPr lang="el-GR" b="1" i="1" dirty="0" smtClean="0"/>
              <a:t> </a:t>
            </a:r>
            <a:endParaRPr lang="el-GR" b="1" i="1" dirty="0"/>
          </a:p>
        </p:txBody>
      </p:sp>
      <p:sp>
        <p:nvSpPr>
          <p:cNvPr id="3" name="2 - TextBox"/>
          <p:cNvSpPr txBox="1"/>
          <p:nvPr/>
        </p:nvSpPr>
        <p:spPr>
          <a:xfrm>
            <a:off x="2483768" y="2420888"/>
            <a:ext cx="4248472"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Αντιγονικά: </a:t>
            </a:r>
            <a:r>
              <a:rPr lang="el-GR" sz="1600" dirty="0" smtClean="0"/>
              <a:t>Πολλά στελέχη του αιμόφιλου της γρίπης διαθέτουν πολυσακχαριδικό έλυτρο με βάση το οποίο έχουν αναγνωριστεί 6 ορότυποι (</a:t>
            </a:r>
            <a:r>
              <a:rPr lang="en-US" sz="1600" dirty="0" smtClean="0"/>
              <a:t>a-f)</a:t>
            </a:r>
            <a:r>
              <a:rPr lang="el-GR" sz="1600" dirty="0" smtClean="0"/>
              <a:t> με πιο σημαντικό τον ορότυπο </a:t>
            </a:r>
            <a:r>
              <a:rPr lang="en-US" sz="1600" dirty="0" smtClean="0"/>
              <a:t>b</a:t>
            </a:r>
            <a:endParaRPr lang="el-GR" sz="1600" dirty="0" smtClean="0"/>
          </a:p>
          <a:p>
            <a:endParaRPr lang="en-US" sz="1600" dirty="0" smtClean="0"/>
          </a:p>
          <a:p>
            <a:r>
              <a:rPr lang="el-GR" sz="1600" b="1" dirty="0" smtClean="0"/>
              <a:t>Βιοχημικά: </a:t>
            </a:r>
            <a:r>
              <a:rPr lang="el-GR" sz="1600" dirty="0" smtClean="0"/>
              <a:t>Με βάση τις βιοχημικές αντιδράσεις παραγωγής ινδόλης, δραστικότητας ουρεάσης  και δραστικότητας της </a:t>
            </a:r>
            <a:r>
              <a:rPr lang="el-GR" sz="1600" dirty="0" err="1" smtClean="0"/>
              <a:t>αποκαρβοξυλάσης</a:t>
            </a:r>
            <a:r>
              <a:rPr lang="el-GR" sz="1600" dirty="0" smtClean="0"/>
              <a:t> της </a:t>
            </a:r>
            <a:r>
              <a:rPr lang="el-GR" sz="1600" dirty="0" err="1" smtClean="0"/>
              <a:t>ορνιθίνης</a:t>
            </a:r>
            <a:r>
              <a:rPr lang="el-GR" sz="1600" dirty="0" smtClean="0"/>
              <a:t>  διαχωρίζονται σε 8 βιότυπους (</a:t>
            </a:r>
            <a:r>
              <a:rPr lang="en-US" sz="1600" dirty="0" smtClean="0"/>
              <a:t>I – VIII)</a:t>
            </a:r>
            <a:endParaRPr lang="el-GR" sz="1600" dirty="0" smtClean="0"/>
          </a:p>
          <a:p>
            <a:endParaRPr lang="el-GR" sz="1600" dirty="0" smtClean="0"/>
          </a:p>
          <a:p>
            <a:r>
              <a:rPr lang="el-GR" sz="1600" b="1" dirty="0" smtClean="0"/>
              <a:t>Βιολογικά: </a:t>
            </a:r>
            <a:r>
              <a:rPr lang="el-GR" sz="1600" dirty="0" smtClean="0"/>
              <a:t>Με κλινικά κριτήρια υποδιαιρείται σε </a:t>
            </a:r>
            <a:r>
              <a:rPr lang="el-GR" sz="1600" dirty="0" err="1" smtClean="0"/>
              <a:t>βιοπαραλλαγές</a:t>
            </a:r>
            <a:r>
              <a:rPr lang="el-GR" sz="1600" dirty="0" smtClean="0"/>
              <a:t>  με πιο σημαντικό την </a:t>
            </a:r>
            <a:r>
              <a:rPr lang="el-GR" sz="1600" dirty="0" err="1" smtClean="0"/>
              <a:t>βιοπαραλλαγή</a:t>
            </a:r>
            <a:r>
              <a:rPr lang="el-GR" sz="1600" dirty="0" smtClean="0"/>
              <a:t> αιγύπτιος </a:t>
            </a:r>
            <a:endParaRPr lang="el-GR"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187624" y="1690464"/>
          <a:ext cx="6840759" cy="4114800"/>
        </p:xfrm>
        <a:graphic>
          <a:graphicData uri="http://schemas.openxmlformats.org/drawingml/2006/table">
            <a:tbl>
              <a:tblPr firstRow="1" bandRow="1">
                <a:tableStyleId>{5C22544A-7EE6-4342-B048-85BDC9FD1C3A}</a:tableStyleId>
              </a:tblPr>
              <a:tblGrid>
                <a:gridCol w="2109235"/>
                <a:gridCol w="2337259"/>
                <a:gridCol w="2394265"/>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Λοιμογόνοι παράγοντες</a:t>
                      </a:r>
                    </a:p>
                    <a:p>
                      <a:pPr algn="ctr"/>
                      <a:endParaRPr lang="el-GR" dirty="0"/>
                    </a:p>
                  </a:txBody>
                  <a:tcPr/>
                </a:tc>
                <a:tc hMerge="1">
                  <a:txBody>
                    <a:bodyPr/>
                    <a:lstStyle/>
                    <a:p>
                      <a:endParaRPr lang="el-GR" dirty="0"/>
                    </a:p>
                  </a:txBody>
                  <a:tcPr/>
                </a:tc>
                <a:tc hMerge="1">
                  <a:txBody>
                    <a:bodyPr/>
                    <a:lstStyle/>
                    <a:p>
                      <a:pPr algn="ctr"/>
                      <a:endParaRPr lang="el-GR" dirty="0"/>
                    </a:p>
                  </a:txBody>
                  <a:tcPr/>
                </a:tc>
              </a:tr>
              <a:tr h="370840">
                <a:tc>
                  <a:txBody>
                    <a:bodyPr/>
                    <a:lstStyle/>
                    <a:p>
                      <a:r>
                        <a:rPr lang="el-GR" sz="1400" dirty="0" smtClean="0"/>
                        <a:t>Συγκέντρωση αυξητικών παραγόντων</a:t>
                      </a:r>
                      <a:endParaRPr lang="el-GR" sz="1400" dirty="0"/>
                    </a:p>
                  </a:txBody>
                  <a:tcPr/>
                </a:tc>
                <a:tc>
                  <a:txBody>
                    <a:bodyPr/>
                    <a:lstStyle/>
                    <a:p>
                      <a:r>
                        <a:rPr lang="el-GR" sz="1400" dirty="0" smtClean="0"/>
                        <a:t>Για την ανάπτυξη των βακτηρίων </a:t>
                      </a:r>
                      <a:r>
                        <a:rPr lang="en-US" sz="1400" dirty="0" smtClean="0"/>
                        <a:t>in</a:t>
                      </a:r>
                      <a:r>
                        <a:rPr lang="en-US" sz="1400" baseline="0" dirty="0" smtClean="0"/>
                        <a:t> vivo</a:t>
                      </a:r>
                      <a:r>
                        <a:rPr lang="el-GR" sz="1400" baseline="0" dirty="0" smtClean="0"/>
                        <a:t> είναι απαραίτητος ο σίδηρος, ο οποίος όμως είναι δεσμευμένος σε διάφορα μόρια</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Ουσίες που αποδεσμεύουν</a:t>
                      </a:r>
                      <a:r>
                        <a:rPr lang="el-GR" sz="1400" baseline="0" dirty="0" smtClean="0"/>
                        <a:t> το σίδηρο από ουσίες με τις οποίες είναι συνδεδεμένος και συνδέονται με αυτό δρώντας ανταγωνιστικά </a:t>
                      </a:r>
                      <a:endParaRPr lang="el-GR" sz="1400" dirty="0" smtClean="0"/>
                    </a:p>
                    <a:p>
                      <a:endParaRPr lang="el-GR" sz="1400" dirty="0"/>
                    </a:p>
                  </a:txBody>
                  <a:tcPr/>
                </a:tc>
              </a:tr>
              <a:tr h="370840">
                <a:tc>
                  <a:txBody>
                    <a:bodyPr/>
                    <a:lstStyle/>
                    <a:p>
                      <a:r>
                        <a:rPr lang="el-GR" sz="1400" dirty="0" smtClean="0"/>
                        <a:t>Αντίσταση στη θανάτωση από ορό</a:t>
                      </a:r>
                      <a:endParaRPr lang="el-GR" sz="1400" dirty="0"/>
                    </a:p>
                  </a:txBody>
                  <a:tcPr/>
                </a:tc>
                <a:tc>
                  <a:txBody>
                    <a:bodyPr/>
                    <a:lstStyle/>
                    <a:p>
                      <a:r>
                        <a:rPr lang="el-GR" sz="1400" dirty="0" smtClean="0"/>
                        <a:t>Παράγοντες οι οποίοι εμποδίζουν τη</a:t>
                      </a:r>
                      <a:r>
                        <a:rPr lang="el-GR" sz="1400" baseline="0" dirty="0" smtClean="0"/>
                        <a:t> σύνδεση των πρωτεϊνών του συμπληρώματος στα βακτήρια</a:t>
                      </a:r>
                      <a:endParaRPr lang="el-GR" sz="1400" dirty="0"/>
                    </a:p>
                  </a:txBody>
                  <a:tcPr/>
                </a:tc>
                <a:tc>
                  <a:txBody>
                    <a:bodyPr/>
                    <a:lstStyle/>
                    <a:p>
                      <a:r>
                        <a:rPr lang="el-GR" sz="1400" dirty="0" smtClean="0"/>
                        <a:t>Ανθεκτικότητα στον</a:t>
                      </a:r>
                      <a:r>
                        <a:rPr lang="el-GR" sz="1400" baseline="0" dirty="0" smtClean="0"/>
                        <a:t> ορό του αίματος</a:t>
                      </a:r>
                      <a:endParaRPr lang="el-GR" sz="1400" dirty="0"/>
                    </a:p>
                  </a:txBody>
                  <a:tcPr/>
                </a:tc>
              </a:tr>
              <a:tr h="370840">
                <a:tc>
                  <a:txBody>
                    <a:bodyPr/>
                    <a:lstStyle/>
                    <a:p>
                      <a:r>
                        <a:rPr lang="el-GR" sz="1400" dirty="0" smtClean="0"/>
                        <a:t>Αντίσταση στα αντιμικροβιακά φάρμακα</a:t>
                      </a:r>
                      <a:endParaRPr lang="el-GR" sz="1400" dirty="0"/>
                    </a:p>
                  </a:txBody>
                  <a:tcPr/>
                </a:tc>
                <a:tc>
                  <a:txBody>
                    <a:bodyPr/>
                    <a:lstStyle/>
                    <a:p>
                      <a:r>
                        <a:rPr lang="el-GR" sz="1400" dirty="0" smtClean="0"/>
                        <a:t>Γρήγορη ανταλλαγή πλασμιδίων που φέρουν γονίδια ανθεκτικότητας</a:t>
                      </a:r>
                      <a:r>
                        <a:rPr lang="el-GR" sz="1400" baseline="0" dirty="0" smtClean="0"/>
                        <a:t> στα αντιβιοτικά</a:t>
                      </a:r>
                      <a:endParaRPr lang="el-GR" sz="1400" dirty="0"/>
                    </a:p>
                  </a:txBody>
                  <a:tcPr/>
                </a:tc>
                <a:tc>
                  <a:txBody>
                    <a:bodyPr/>
                    <a:lstStyle/>
                    <a:p>
                      <a:r>
                        <a:rPr lang="el-GR" sz="1400" dirty="0" smtClean="0"/>
                        <a:t>Ανθεκτικότητα</a:t>
                      </a:r>
                      <a:r>
                        <a:rPr lang="el-GR" sz="1400" baseline="0" dirty="0" smtClean="0"/>
                        <a:t> στη θεραπεία με αντιμικροβιακά</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916832"/>
            <a:ext cx="432048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Επιδημιολογία </a:t>
            </a:r>
            <a:endParaRPr lang="el-GR" b="1" dirty="0"/>
          </a:p>
        </p:txBody>
      </p:sp>
      <p:sp>
        <p:nvSpPr>
          <p:cNvPr id="3" name="2 - TextBox"/>
          <p:cNvSpPr txBox="1"/>
          <p:nvPr/>
        </p:nvSpPr>
        <p:spPr>
          <a:xfrm>
            <a:off x="2411760" y="2492896"/>
            <a:ext cx="4248472"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Μέλος της χλωρίδας του ανθρώπου στο στοματοφάρυγγα που μπορεί να προκαλέσει συστηματική νόσο.</a:t>
            </a:r>
          </a:p>
          <a:p>
            <a:endParaRPr lang="el-GR" sz="1600" dirty="0" smtClean="0"/>
          </a:p>
          <a:p>
            <a:r>
              <a:rPr lang="el-GR" sz="1600" dirty="0" smtClean="0"/>
              <a:t> Όταν εγκατασταθούν στο ανώτερο αναπνευστικό σύστημα μπορεί να εισέρθουν στην κυκλοφορία του αίματος και να εγκατασταθούν σε άλλα μέρη του σώματος</a:t>
            </a:r>
          </a:p>
          <a:p>
            <a:endParaRPr lang="el-GR" sz="1600" dirty="0" smtClean="0"/>
          </a:p>
          <a:p>
            <a:r>
              <a:rPr lang="el-GR" sz="1600" dirty="0" smtClean="0"/>
              <a:t>Περισσότερο ευαίσθητα είναι τα παιδιά 6 μηνών έως 6 ετών και οι ενήλικοι με χρόνια αποφρακτική πνευμονοπάθεια</a:t>
            </a:r>
            <a:endParaRPr lang="el-GR" sz="16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924272" y="1268760"/>
          <a:ext cx="7248128" cy="4881880"/>
        </p:xfrm>
        <a:graphic>
          <a:graphicData uri="http://schemas.openxmlformats.org/drawingml/2006/table">
            <a:tbl>
              <a:tblPr firstRow="1" bandRow="1">
                <a:tableStyleId>{5C22544A-7EE6-4342-B048-85BDC9FD1C3A}</a:tableStyleId>
              </a:tblPr>
              <a:tblGrid>
                <a:gridCol w="1944216"/>
                <a:gridCol w="5303912"/>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Κλινικές εκδηλώσεις </a:t>
                      </a:r>
                      <a:endParaRPr lang="el-GR" dirty="0"/>
                    </a:p>
                  </a:txBody>
                  <a:tcPr/>
                </a:tc>
                <a:tc hMerge="1">
                  <a:txBody>
                    <a:bodyPr/>
                    <a:lstStyle/>
                    <a:p>
                      <a:endParaRPr lang="el-GR" dirty="0"/>
                    </a:p>
                  </a:txBody>
                  <a:tcPr/>
                </a:tc>
              </a:tr>
              <a:tr h="370840">
                <a:tc>
                  <a:txBody>
                    <a:bodyPr/>
                    <a:lstStyle/>
                    <a:p>
                      <a:r>
                        <a:rPr lang="el-GR" sz="1600" dirty="0" smtClean="0"/>
                        <a:t>Πνευμονία </a:t>
                      </a:r>
                      <a:endParaRPr lang="el-GR" sz="1600" dirty="0"/>
                    </a:p>
                  </a:txBody>
                  <a:tcPr/>
                </a:tc>
                <a:tc>
                  <a:txBody>
                    <a:bodyPr/>
                    <a:lstStyle/>
                    <a:p>
                      <a:r>
                        <a:rPr lang="el-GR" sz="1600" dirty="0" smtClean="0"/>
                        <a:t>Φλεγμονή και πύκνωση των πνευμόνων κυρίως σε ηλικιωμένους</a:t>
                      </a:r>
                      <a:r>
                        <a:rPr lang="el-GR" sz="1600" baseline="0" dirty="0" smtClean="0"/>
                        <a:t> με χρόνια πνευμονοπάθεια</a:t>
                      </a:r>
                      <a:r>
                        <a:rPr lang="el-GR" sz="1600" dirty="0" smtClean="0"/>
                        <a:t> </a:t>
                      </a:r>
                      <a:endParaRPr lang="el-GR" sz="1600" dirty="0"/>
                    </a:p>
                  </a:txBody>
                  <a:tcPr/>
                </a:tc>
              </a:tr>
              <a:tr h="370840">
                <a:tc>
                  <a:txBody>
                    <a:bodyPr/>
                    <a:lstStyle/>
                    <a:p>
                      <a:r>
                        <a:rPr lang="el-GR" sz="1600" dirty="0" smtClean="0"/>
                        <a:t>Μηνιγγίτιδα </a:t>
                      </a:r>
                      <a:endParaRPr lang="el-GR" sz="1600" dirty="0"/>
                    </a:p>
                  </a:txBody>
                  <a:tcPr/>
                </a:tc>
                <a:tc>
                  <a:txBody>
                    <a:bodyPr/>
                    <a:lstStyle/>
                    <a:p>
                      <a:r>
                        <a:rPr lang="el-GR" sz="1600" dirty="0" smtClean="0"/>
                        <a:t>Χαρακτηρίζεται από ελαφρά συμπτώματα από το ανώτερο αναπνευστικό τις πρώτες 1-3 ημέρες που ακολουθούνται από τα τυπικά συμπτώματα μηνιγγίτιδας με πυρετό και σφοδρό πονοκέφαλο κυρίως σε παιδιά που δεν έχουν εμβολιαστεί</a:t>
                      </a:r>
                      <a:endParaRPr lang="el-GR" sz="1600" dirty="0"/>
                    </a:p>
                  </a:txBody>
                  <a:tcPr/>
                </a:tc>
              </a:tr>
              <a:tr h="370840">
                <a:tc>
                  <a:txBody>
                    <a:bodyPr/>
                    <a:lstStyle/>
                    <a:p>
                      <a:r>
                        <a:rPr lang="el-GR" sz="1600" dirty="0" smtClean="0"/>
                        <a:t>Επιγλωττίτιδα </a:t>
                      </a:r>
                      <a:endParaRPr lang="el-GR" sz="1600" dirty="0"/>
                    </a:p>
                  </a:txBody>
                  <a:tcPr/>
                </a:tc>
                <a:tc>
                  <a:txBody>
                    <a:bodyPr/>
                    <a:lstStyle/>
                    <a:p>
                      <a:r>
                        <a:rPr lang="el-GR" sz="1600" dirty="0" smtClean="0"/>
                        <a:t>Χαρακτηρίζεται αρχικά από φαρυγγίτιδα, πυρετό και δύσπνοια και εξελίσσεται σε κυτταρίτιδα</a:t>
                      </a:r>
                      <a:r>
                        <a:rPr lang="el-GR" sz="1600" baseline="0" dirty="0" smtClean="0"/>
                        <a:t> και οίδημα της επιγλωττίδας που μπορεί να προκαλέσει απόφραξη της αεροφόρας οδού. Μετά την εμφάνιση του εμβολίου η συχνότητα της νόσου ελαττώθηκε πολύ στα παιδιά και παραμένει σχετικά σπάνια στους ενήλικες</a:t>
                      </a:r>
                      <a:r>
                        <a:rPr lang="el-GR" sz="1600" dirty="0" smtClean="0"/>
                        <a:t> </a:t>
                      </a:r>
                      <a:endParaRPr lang="el-GR" sz="1600" dirty="0"/>
                    </a:p>
                  </a:txBody>
                  <a:tcPr/>
                </a:tc>
              </a:tr>
              <a:tr h="370840">
                <a:tc>
                  <a:txBody>
                    <a:bodyPr/>
                    <a:lstStyle/>
                    <a:p>
                      <a:r>
                        <a:rPr lang="el-GR" sz="1600" dirty="0" smtClean="0"/>
                        <a:t>Κυτταρίτιδα </a:t>
                      </a:r>
                      <a:endParaRPr lang="el-GR" sz="1600" dirty="0"/>
                    </a:p>
                  </a:txBody>
                  <a:tcPr/>
                </a:tc>
                <a:tc>
                  <a:txBody>
                    <a:bodyPr/>
                    <a:lstStyle/>
                    <a:p>
                      <a:r>
                        <a:rPr lang="el-GR" sz="1600" dirty="0" smtClean="0"/>
                        <a:t>Παιδιατρική νόσος που έχει εξαλειφθεί σε μεγάλο βαθμό μετά την εφαρμογή εμβολιασμών.</a:t>
                      </a:r>
                      <a:r>
                        <a:rPr lang="el-GR" sz="1600" baseline="0" dirty="0" smtClean="0"/>
                        <a:t>  Συνοδεύεται από πυρετό και ανάπτυξη κυανέρυθρων κηλίδων στις παρειές ή τις περικογχικές περιοχές</a:t>
                      </a:r>
                      <a:r>
                        <a:rPr lang="el-GR" sz="1600" dirty="0" smtClean="0"/>
                        <a:t> </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043608" y="1397000"/>
          <a:ext cx="6984776" cy="4302760"/>
        </p:xfrm>
        <a:graphic>
          <a:graphicData uri="http://schemas.openxmlformats.org/drawingml/2006/table">
            <a:tbl>
              <a:tblPr firstRow="1" bandRow="1">
                <a:tableStyleId>{5C22544A-7EE6-4342-B048-85BDC9FD1C3A}</a:tableStyleId>
              </a:tblPr>
              <a:tblGrid>
                <a:gridCol w="2419803"/>
                <a:gridCol w="4564973"/>
              </a:tblGrid>
              <a:tr h="370840">
                <a:tc gridSpan="2">
                  <a:txBody>
                    <a:bodyPr/>
                    <a:lstStyle/>
                    <a:p>
                      <a:pPr algn="ctr"/>
                      <a:r>
                        <a:rPr lang="el-GR" dirty="0" smtClean="0"/>
                        <a:t>Κλινικές εκδηλώσεις </a:t>
                      </a:r>
                      <a:endParaRPr lang="el-GR" dirty="0"/>
                    </a:p>
                  </a:txBody>
                  <a:tcPr/>
                </a:tc>
                <a:tc hMerge="1">
                  <a:txBody>
                    <a:bodyPr/>
                    <a:lstStyle/>
                    <a:p>
                      <a:endParaRPr lang="el-GR" dirty="0"/>
                    </a:p>
                  </a:txBody>
                  <a:tcPr/>
                </a:tc>
              </a:tr>
              <a:tr h="370840">
                <a:tc>
                  <a:txBody>
                    <a:bodyPr/>
                    <a:lstStyle/>
                    <a:p>
                      <a:r>
                        <a:rPr lang="el-GR" sz="1600" dirty="0" smtClean="0"/>
                        <a:t>Αρθρίτιδα </a:t>
                      </a:r>
                      <a:endParaRPr lang="el-GR" sz="1600" dirty="0"/>
                    </a:p>
                  </a:txBody>
                  <a:tcPr/>
                </a:tc>
                <a:tc>
                  <a:txBody>
                    <a:bodyPr/>
                    <a:lstStyle/>
                    <a:p>
                      <a:r>
                        <a:rPr lang="el-GR" sz="1600" dirty="0" smtClean="0"/>
                        <a:t>Λοίμωξη μιας μεγάλης</a:t>
                      </a:r>
                      <a:r>
                        <a:rPr lang="el-GR" sz="1600" baseline="0" dirty="0" smtClean="0"/>
                        <a:t> άρθρωσης λόγω μικροβιαιμικής διασποράς. Η πιο συνηθισμένη μορφή αρθρίτιδας σε παιδιά μικρότερα των 2 ετών πριν την εφαρμογή εμβολιασμού.  Σπάνια προσβάλει μεγαλύτερα παιδιά και ενήλικες</a:t>
                      </a:r>
                      <a:endParaRPr lang="el-GR" sz="1600" dirty="0"/>
                    </a:p>
                  </a:txBody>
                  <a:tcPr/>
                </a:tc>
              </a:tr>
              <a:tr h="370840">
                <a:tc>
                  <a:txBody>
                    <a:bodyPr/>
                    <a:lstStyle/>
                    <a:p>
                      <a:r>
                        <a:rPr lang="el-GR" sz="1600" dirty="0" smtClean="0"/>
                        <a:t>Ωτίτιδα, παραρρινοκολπίτιδα, νόσος του κατώτερου αναπνευστικού </a:t>
                      </a:r>
                      <a:endParaRPr lang="el-GR" sz="1600" dirty="0"/>
                    </a:p>
                  </a:txBody>
                  <a:tcPr/>
                </a:tc>
                <a:tc>
                  <a:txBody>
                    <a:bodyPr/>
                    <a:lstStyle/>
                    <a:p>
                      <a:r>
                        <a:rPr lang="el-GR" sz="1600" dirty="0" smtClean="0"/>
                        <a:t>Προκαλείται από μη </a:t>
                      </a:r>
                      <a:r>
                        <a:rPr lang="el-GR" sz="1600" dirty="0" err="1" smtClean="0"/>
                        <a:t>ελυτροφόρα</a:t>
                      </a:r>
                      <a:r>
                        <a:rPr lang="el-GR" sz="1600" dirty="0" smtClean="0"/>
                        <a:t> στελέχη,</a:t>
                      </a:r>
                      <a:r>
                        <a:rPr lang="el-GR" sz="1600" baseline="0" dirty="0" smtClean="0"/>
                        <a:t> κυρίως τους βιότυπους ΙΙ και ΙΙΙ που είναι ευκαιριακά παθογόνα. Προκαλούν οξεία και χρόνια ωτίτιδα και παραρρινοκολπίτιδα.  Λοιμώξεις στο κατώτερο αναπνευστικό  συμβαίνουν σπάνια σε άτομα με χρόνια πνευμονοπάθεια</a:t>
                      </a:r>
                      <a:endParaRPr lang="el-GR" sz="1600" dirty="0"/>
                    </a:p>
                  </a:txBody>
                  <a:tcPr/>
                </a:tc>
              </a:tr>
              <a:tr h="370840">
                <a:tc>
                  <a:txBody>
                    <a:bodyPr/>
                    <a:lstStyle/>
                    <a:p>
                      <a:r>
                        <a:rPr lang="el-GR" sz="1600" dirty="0" smtClean="0"/>
                        <a:t>Επιπεφυκίτιδα </a:t>
                      </a:r>
                      <a:endParaRPr lang="el-GR" sz="1600" dirty="0"/>
                    </a:p>
                  </a:txBody>
                  <a:tcPr/>
                </a:tc>
                <a:tc>
                  <a:txBody>
                    <a:bodyPr/>
                    <a:lstStyle/>
                    <a:p>
                      <a:r>
                        <a:rPr lang="el-GR" sz="1600" dirty="0" smtClean="0"/>
                        <a:t>Οξεία πυώδης επιπεφυκίτιδα που προκαλείται κυρίως από τον Α. τον αιγύπτιο. Το μικρόβιο σχετίζεται με επιδημίες, κυρίως τους καλοκαιρινούς</a:t>
                      </a:r>
                      <a:r>
                        <a:rPr lang="el-GR" sz="1600" baseline="0" dirty="0" smtClean="0"/>
                        <a:t> μήνες</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755576" y="1268760"/>
          <a:ext cx="7632848" cy="4790440"/>
        </p:xfrm>
        <a:graphic>
          <a:graphicData uri="http://schemas.openxmlformats.org/drawingml/2006/table">
            <a:tbl>
              <a:tblPr firstRow="1" bandRow="1">
                <a:tableStyleId>{5C22544A-7EE6-4342-B048-85BDC9FD1C3A}</a:tableStyleId>
              </a:tblPr>
              <a:tblGrid>
                <a:gridCol w="2914807"/>
                <a:gridCol w="4718041"/>
              </a:tblGrid>
              <a:tr h="370840">
                <a:tc gridSpan="2">
                  <a:txBody>
                    <a:bodyPr/>
                    <a:lstStyle/>
                    <a:p>
                      <a:pPr algn="ctr"/>
                      <a:r>
                        <a:rPr lang="el-GR" dirty="0" smtClean="0"/>
                        <a:t>Κλινικές εκδηλώσεις</a:t>
                      </a:r>
                      <a:endParaRPr lang="el-GR" dirty="0"/>
                    </a:p>
                  </a:txBody>
                  <a:tcPr/>
                </a:tc>
                <a:tc hMerge="1">
                  <a:txBody>
                    <a:bodyPr/>
                    <a:lstStyle/>
                    <a:p>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err="1" smtClean="0"/>
                        <a:t>Πορφυρικός</a:t>
                      </a:r>
                      <a:r>
                        <a:rPr lang="el-GR" sz="1600" dirty="0" smtClean="0"/>
                        <a:t> πυρετός της Βραζιλίας</a:t>
                      </a:r>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Προκαλείται από τον Α. της </a:t>
                      </a:r>
                      <a:r>
                        <a:rPr lang="el-GR" sz="1600" dirty="0" err="1" smtClean="0"/>
                        <a:t>ινφλουένζας</a:t>
                      </a:r>
                      <a:r>
                        <a:rPr lang="el-GR" sz="1600" dirty="0" smtClean="0"/>
                        <a:t>, </a:t>
                      </a:r>
                      <a:r>
                        <a:rPr lang="el-GR" sz="1600" dirty="0" err="1" smtClean="0"/>
                        <a:t>βιοπαραλλαγή</a:t>
                      </a:r>
                      <a:r>
                        <a:rPr lang="el-GR" sz="1600" dirty="0" smtClean="0"/>
                        <a:t> αιγύπτιος. Κεραυνοβόλος  παιδιατρική νόσος που αρχίζει με επιπεφυκίτιδα η οποία ακολουθείται μετά από λίγες</a:t>
                      </a:r>
                      <a:r>
                        <a:rPr lang="el-GR" sz="1600" baseline="0" dirty="0" smtClean="0"/>
                        <a:t> ημέρες από υψηλό πυρετό, εμετό και κοιλιακό άλγος. Αν δεν χορηγηθεί θεραπεία, ακολουθεί η εμφάνιση </a:t>
                      </a:r>
                      <a:r>
                        <a:rPr lang="el-GR" sz="1600" baseline="0" dirty="0" err="1" smtClean="0"/>
                        <a:t>πετεχειών</a:t>
                      </a:r>
                      <a:r>
                        <a:rPr lang="el-GR" sz="1600" baseline="0" dirty="0" smtClean="0"/>
                        <a:t>, πορφύρα, καταπληξία και σύντομα θάνατος</a:t>
                      </a:r>
                      <a:endParaRPr lang="el-GR" sz="1600" dirty="0"/>
                    </a:p>
                  </a:txBody>
                  <a:tcPr/>
                </a:tc>
              </a:tr>
              <a:tr h="370840">
                <a:tc>
                  <a:txBody>
                    <a:bodyPr/>
                    <a:lstStyle/>
                    <a:p>
                      <a:r>
                        <a:rPr lang="el-GR" sz="1600" dirty="0" smtClean="0"/>
                        <a:t>Μαλακό έλκος</a:t>
                      </a:r>
                      <a:endParaRPr lang="el-GR" sz="1600" dirty="0"/>
                    </a:p>
                  </a:txBody>
                  <a:tcPr/>
                </a:tc>
                <a:tc>
                  <a:txBody>
                    <a:bodyPr/>
                    <a:lstStyle/>
                    <a:p>
                      <a:r>
                        <a:rPr lang="el-GR" sz="1600" dirty="0" smtClean="0"/>
                        <a:t>Σεξουαλικώς μεταδιδόμενο νόσημα, πιο συχνά σε άντρες (πιθανώς</a:t>
                      </a:r>
                      <a:r>
                        <a:rPr lang="el-GR" sz="1600" baseline="0" dirty="0" smtClean="0"/>
                        <a:t> επειδή οι γυναίκες είναι ασυμπτωματικές). Στην περιοχή της μόλυνσης 5-7 ημέρες μετά την έκθεση εμφανίζεται ευαίσθητη βλατίδα σε ερυθρή βάση. Μετά από 2 ημέρες η βλατίδα </a:t>
                      </a:r>
                      <a:r>
                        <a:rPr lang="el-GR" sz="1600" baseline="0" dirty="0" err="1" smtClean="0"/>
                        <a:t>εξελκώνεται</a:t>
                      </a:r>
                      <a:r>
                        <a:rPr lang="el-GR" sz="1600" baseline="0" dirty="0" smtClean="0"/>
                        <a:t> και γίνεται επώδυνη. Πιθανόν να συνοδεύεται από βουβωνική λεμφαδενοπάθεια </a:t>
                      </a:r>
                      <a:endParaRPr lang="el-GR" sz="1600" dirty="0"/>
                    </a:p>
                  </a:txBody>
                  <a:tcPr/>
                </a:tc>
              </a:tr>
              <a:tr h="370840">
                <a:tc>
                  <a:txBody>
                    <a:bodyPr/>
                    <a:lstStyle/>
                    <a:p>
                      <a:r>
                        <a:rPr lang="el-GR" sz="1600" dirty="0" smtClean="0"/>
                        <a:t>Άλλες λοιμώξεις</a:t>
                      </a:r>
                      <a:endParaRPr lang="el-GR" sz="1600" dirty="0"/>
                    </a:p>
                  </a:txBody>
                  <a:tcPr/>
                </a:tc>
                <a:tc>
                  <a:txBody>
                    <a:bodyPr/>
                    <a:lstStyle/>
                    <a:p>
                      <a:r>
                        <a:rPr lang="el-GR" sz="1600" dirty="0" smtClean="0"/>
                        <a:t>Ευκαιριακές λοιμώξεις μπορεί να περιλαμβάνουν μέση ωτίτιδα, επιπεφυκίτιδα,</a:t>
                      </a:r>
                      <a:r>
                        <a:rPr lang="el-GR" sz="1600" baseline="0" dirty="0" smtClean="0"/>
                        <a:t> παραρρινοκολπίτιδα, μηνιγγίτιδα, οδοντικά αποστήματα, ενδοκαρδίτιδα</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916832"/>
            <a:ext cx="453650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251520" y="2420888"/>
            <a:ext cx="4536504"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Απομόνωση και ταυτοποίηση του μικροβίου</a:t>
            </a:r>
          </a:p>
          <a:p>
            <a:pPr>
              <a:buFont typeface="Wingdings" pitchFamily="2" charset="2"/>
              <a:buChar char="Ø"/>
            </a:pPr>
            <a:r>
              <a:rPr lang="el-GR" sz="1600" dirty="0" smtClean="0"/>
              <a:t>Χρώση άμεσου παρασκευάσματος: </a:t>
            </a:r>
            <a:r>
              <a:rPr lang="en-US" sz="1600" dirty="0" smtClean="0"/>
              <a:t>Gram</a:t>
            </a:r>
            <a:r>
              <a:rPr lang="el-GR" sz="1600" dirty="0" smtClean="0"/>
              <a:t>(-) κοκκοβακτηρίδια</a:t>
            </a:r>
          </a:p>
          <a:p>
            <a:pPr>
              <a:buFont typeface="Wingdings" pitchFamily="2" charset="2"/>
              <a:buChar char="Ø"/>
            </a:pPr>
            <a:r>
              <a:rPr lang="el-GR" sz="1600" dirty="0" smtClean="0"/>
              <a:t>Καλλιέργεια σε σοκολατόχρωμο άγαρ</a:t>
            </a:r>
            <a:r>
              <a:rPr lang="en-US" sz="1600" dirty="0" smtClean="0"/>
              <a:t>.</a:t>
            </a:r>
            <a:r>
              <a:rPr lang="el-GR" sz="1600" dirty="0" smtClean="0"/>
              <a:t> Απαιτούν για την ανάπτυξή τους τον παράγοντα </a:t>
            </a:r>
            <a:r>
              <a:rPr lang="en-US" sz="1600" dirty="0" smtClean="0"/>
              <a:t>V</a:t>
            </a:r>
            <a:r>
              <a:rPr lang="el-GR" sz="1600" dirty="0" smtClean="0"/>
              <a:t> (</a:t>
            </a:r>
            <a:r>
              <a:rPr lang="en-US" sz="1600" dirty="0" smtClean="0"/>
              <a:t>NAD)</a:t>
            </a:r>
            <a:r>
              <a:rPr lang="el-GR" sz="1600" dirty="0" smtClean="0"/>
              <a:t> και τον παράγοντα</a:t>
            </a:r>
            <a:r>
              <a:rPr lang="en-US" sz="1600" dirty="0" smtClean="0"/>
              <a:t> X</a:t>
            </a:r>
            <a:r>
              <a:rPr lang="el-GR" sz="1600" dirty="0" smtClean="0"/>
              <a:t> (αίμη). Αναπτύσσεται καλύτερα κοντά σε αποικίες σταφυλόκοκκου ο οποίος παράγει τον παράγοντα </a:t>
            </a:r>
            <a:r>
              <a:rPr lang="en-US" sz="1600" dirty="0" smtClean="0"/>
              <a:t>V</a:t>
            </a:r>
            <a:r>
              <a:rPr lang="el-GR" sz="1600" dirty="0" smtClean="0"/>
              <a:t> (δορυφορισμός)</a:t>
            </a:r>
          </a:p>
          <a:p>
            <a:endParaRPr lang="el-GR" sz="1600" dirty="0" smtClean="0"/>
          </a:p>
          <a:p>
            <a:r>
              <a:rPr lang="el-GR" sz="1600" dirty="0" smtClean="0"/>
              <a:t>Η διάγνωση μπορεί να γίνει επίσης με ανίχνευση αντιγόνων με συγκόλληση σωματιδίων </a:t>
            </a:r>
            <a:r>
              <a:rPr lang="en-US" sz="1600" dirty="0" smtClean="0"/>
              <a:t>Latex</a:t>
            </a:r>
            <a:r>
              <a:rPr lang="el-GR" sz="1600" dirty="0" smtClean="0"/>
              <a:t>, με  </a:t>
            </a:r>
            <a:r>
              <a:rPr lang="el-GR" sz="1600" dirty="0" err="1" smtClean="0"/>
              <a:t>ανοσοηλεκτροφόρηση</a:t>
            </a:r>
            <a:r>
              <a:rPr lang="el-GR" sz="1600" dirty="0" smtClean="0"/>
              <a:t> και με </a:t>
            </a:r>
            <a:r>
              <a:rPr lang="en-US" sz="1600" dirty="0" smtClean="0"/>
              <a:t>ELISA</a:t>
            </a:r>
            <a:endParaRPr lang="el-GR" sz="1600" dirty="0"/>
          </a:p>
        </p:txBody>
      </p:sp>
      <p:pic>
        <p:nvPicPr>
          <p:cNvPr id="19458" name="Picture 2" descr="Αποτέλεσμα εικόνας για haemophilus influenzae"/>
          <p:cNvPicPr>
            <a:picLocks noChangeAspect="1" noChangeArrowheads="1"/>
          </p:cNvPicPr>
          <p:nvPr/>
        </p:nvPicPr>
        <p:blipFill>
          <a:blip r:embed="rId2" cstate="print"/>
          <a:srcRect/>
          <a:stretch>
            <a:fillRect/>
          </a:stretch>
        </p:blipFill>
        <p:spPr bwMode="auto">
          <a:xfrm>
            <a:off x="5652120" y="2708920"/>
            <a:ext cx="3227512" cy="2232248"/>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Αποτέλεσμα εικόνας για haemophilus influenzae"/>
          <p:cNvPicPr>
            <a:picLocks noChangeAspect="1" noChangeArrowheads="1"/>
          </p:cNvPicPr>
          <p:nvPr/>
        </p:nvPicPr>
        <p:blipFill>
          <a:blip r:embed="rId2" cstate="print"/>
          <a:srcRect/>
          <a:stretch>
            <a:fillRect/>
          </a:stretch>
        </p:blipFill>
        <p:spPr bwMode="auto">
          <a:xfrm>
            <a:off x="683568" y="1340768"/>
            <a:ext cx="3888432" cy="3096344"/>
          </a:xfrm>
          <a:prstGeom prst="rect">
            <a:avLst/>
          </a:prstGeom>
          <a:noFill/>
        </p:spPr>
      </p:pic>
      <p:sp>
        <p:nvSpPr>
          <p:cNvPr id="3" name="2 - TextBox"/>
          <p:cNvSpPr txBox="1"/>
          <p:nvPr/>
        </p:nvSpPr>
        <p:spPr>
          <a:xfrm>
            <a:off x="179512" y="4653136"/>
            <a:ext cx="3888432" cy="1077218"/>
          </a:xfrm>
          <a:prstGeom prst="rect">
            <a:avLst/>
          </a:prstGeom>
          <a:solidFill>
            <a:schemeClr val="accent1">
              <a:lumMod val="20000"/>
              <a:lumOff val="80000"/>
            </a:schemeClr>
          </a:solidFill>
        </p:spPr>
        <p:txBody>
          <a:bodyPr wrap="square" rtlCol="0">
            <a:spAutoFit/>
          </a:bodyPr>
          <a:lstStyle/>
          <a:p>
            <a:r>
              <a:rPr lang="el-GR" sz="1600" dirty="0" smtClean="0"/>
              <a:t>Ανάπτυξη αποικιών του αιμόφιλου της γρίπης σε σοκολατόχρωμο άγαρ μετά από επώαση 24 ωρών. Οι αποικίες είναι λείες, κυκλικές, αδιαφανείς, διαμέτρου 1-2</a:t>
            </a:r>
            <a:r>
              <a:rPr lang="en-US" sz="1600" dirty="0" smtClean="0"/>
              <a:t>mm</a:t>
            </a:r>
            <a:r>
              <a:rPr lang="el-GR" sz="1600" dirty="0" smtClean="0"/>
              <a:t>. </a:t>
            </a:r>
            <a:endParaRPr lang="el-GR" sz="1600" dirty="0"/>
          </a:p>
        </p:txBody>
      </p:sp>
      <p:pic>
        <p:nvPicPr>
          <p:cNvPr id="4" name="Picture 4" descr="Αποτέλεσμα εικόνας για haemophilus influenzae"/>
          <p:cNvPicPr>
            <a:picLocks noChangeAspect="1" noChangeArrowheads="1"/>
          </p:cNvPicPr>
          <p:nvPr/>
        </p:nvPicPr>
        <p:blipFill>
          <a:blip r:embed="rId3" cstate="print"/>
          <a:srcRect b="2222"/>
          <a:stretch>
            <a:fillRect/>
          </a:stretch>
        </p:blipFill>
        <p:spPr bwMode="auto">
          <a:xfrm>
            <a:off x="4860032" y="1268760"/>
            <a:ext cx="3851920" cy="3240360"/>
          </a:xfrm>
          <a:prstGeom prst="rect">
            <a:avLst/>
          </a:prstGeom>
          <a:noFill/>
        </p:spPr>
      </p:pic>
      <p:sp>
        <p:nvSpPr>
          <p:cNvPr id="5" name="4 - TextBox"/>
          <p:cNvSpPr txBox="1"/>
          <p:nvPr/>
        </p:nvSpPr>
        <p:spPr>
          <a:xfrm>
            <a:off x="4572000" y="4653136"/>
            <a:ext cx="4572000" cy="1815882"/>
          </a:xfrm>
          <a:prstGeom prst="rect">
            <a:avLst/>
          </a:prstGeom>
          <a:solidFill>
            <a:schemeClr val="accent1">
              <a:lumMod val="20000"/>
              <a:lumOff val="80000"/>
            </a:schemeClr>
          </a:solidFill>
        </p:spPr>
        <p:txBody>
          <a:bodyPr wrap="square" rtlCol="0">
            <a:spAutoFit/>
          </a:bodyPr>
          <a:lstStyle/>
          <a:p>
            <a:r>
              <a:rPr lang="el-GR" sz="1600" dirty="0" smtClean="0"/>
              <a:t>Οι αποικίες του αιμόφιλου μπορεί να αναπτυχθούν και σε αιματούχο άγαρ γύρω από αποικίες του χρυσίζοντα σταφυλόκοκκου. Ο σταφυλόκοκκους  καταστρέφει τα ερυθρά, ελευθερώνοντας τους παράγοντες  </a:t>
            </a:r>
            <a:r>
              <a:rPr lang="en-US" sz="1600" dirty="0" smtClean="0"/>
              <a:t>V </a:t>
            </a:r>
            <a:r>
              <a:rPr lang="el-GR" sz="1600" dirty="0" smtClean="0"/>
              <a:t> και </a:t>
            </a:r>
            <a:r>
              <a:rPr lang="en-US" sz="1600" dirty="0" smtClean="0"/>
              <a:t>X</a:t>
            </a:r>
            <a:r>
              <a:rPr lang="el-GR" sz="1600" dirty="0" smtClean="0"/>
              <a:t>. Οι αποικίες είναι μικρότερες γιατί δεν έχουν αδρανοποιηθεί οι αναστολείς του παράγοντα </a:t>
            </a:r>
            <a:r>
              <a:rPr lang="en-US" sz="1600" dirty="0" smtClean="0"/>
              <a:t>V</a:t>
            </a:r>
            <a:r>
              <a:rPr lang="el-GR" sz="1600" dirty="0" smtClean="0"/>
              <a:t> </a:t>
            </a:r>
            <a:endParaRPr lang="el-GR" sz="16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flipH="1">
            <a:off x="2411760" y="2123564"/>
            <a:ext cx="432048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3" name="2 - TextBox"/>
          <p:cNvSpPr txBox="1"/>
          <p:nvPr/>
        </p:nvSpPr>
        <p:spPr>
          <a:xfrm>
            <a:off x="2339752" y="2564904"/>
            <a:ext cx="4392488" cy="830997"/>
          </a:xfrm>
          <a:prstGeom prst="rect">
            <a:avLst/>
          </a:prstGeom>
          <a:solidFill>
            <a:schemeClr val="accent1">
              <a:lumMod val="20000"/>
              <a:lumOff val="80000"/>
            </a:schemeClr>
          </a:solidFill>
        </p:spPr>
        <p:txBody>
          <a:bodyPr wrap="square" rtlCol="0">
            <a:spAutoFit/>
          </a:bodyPr>
          <a:lstStyle/>
          <a:p>
            <a:r>
              <a:rPr lang="el-GR" sz="1600" dirty="0" smtClean="0"/>
              <a:t>Χορήγηση ευρέος φάσματος κεφαλοσπορίνες και άλλων αντιβιοτικών. Πολλά στελέχη είναι ανθεκτικά στην αμπικιλίνη</a:t>
            </a:r>
            <a:endParaRPr lang="el-GR" sz="1600" dirty="0"/>
          </a:p>
        </p:txBody>
      </p:sp>
      <p:sp>
        <p:nvSpPr>
          <p:cNvPr id="4" name="3 - TextBox"/>
          <p:cNvSpPr txBox="1"/>
          <p:nvPr/>
        </p:nvSpPr>
        <p:spPr>
          <a:xfrm>
            <a:off x="2411760" y="3923764"/>
            <a:ext cx="432048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5" name="4 - TextBox"/>
          <p:cNvSpPr txBox="1"/>
          <p:nvPr/>
        </p:nvSpPr>
        <p:spPr>
          <a:xfrm>
            <a:off x="2411760" y="4365104"/>
            <a:ext cx="4320480" cy="830997"/>
          </a:xfrm>
          <a:prstGeom prst="rect">
            <a:avLst/>
          </a:prstGeom>
          <a:solidFill>
            <a:schemeClr val="accent1">
              <a:lumMod val="20000"/>
              <a:lumOff val="80000"/>
            </a:schemeClr>
          </a:solidFill>
        </p:spPr>
        <p:txBody>
          <a:bodyPr wrap="square" rtlCol="0">
            <a:spAutoFit/>
          </a:bodyPr>
          <a:lstStyle/>
          <a:p>
            <a:r>
              <a:rPr lang="el-GR" sz="1600" dirty="0" smtClean="0"/>
              <a:t>Χορήγηση εμβολίου σε παιδιά 2-15 μηνών</a:t>
            </a:r>
          </a:p>
          <a:p>
            <a:r>
              <a:rPr lang="el-GR" sz="1600" dirty="0" smtClean="0"/>
              <a:t>Χορήγηση </a:t>
            </a:r>
            <a:r>
              <a:rPr lang="el-GR" sz="1600" dirty="0" err="1" smtClean="0"/>
              <a:t>ριφαμπικίνης</a:t>
            </a:r>
            <a:r>
              <a:rPr lang="el-GR" sz="1600" dirty="0" smtClean="0"/>
              <a:t> σε ενήλικες που έρχονται σε επαφή με ασθενείς με μηνιγγίτιδα</a:t>
            </a:r>
            <a:endParaRPr lang="el-GR" sz="16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67744" y="1268760"/>
            <a:ext cx="4608512" cy="646331"/>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solidFill>
                  <a:schemeClr val="bg1"/>
                </a:solidFill>
              </a:rPr>
              <a:t>Actinobacillus </a:t>
            </a:r>
          </a:p>
          <a:p>
            <a:pPr algn="ctr"/>
            <a:r>
              <a:rPr lang="el-GR" b="1" dirty="0" smtClean="0">
                <a:solidFill>
                  <a:schemeClr val="bg1"/>
                </a:solidFill>
              </a:rPr>
              <a:t>(Ακτινοβάκιλλος) </a:t>
            </a:r>
            <a:endParaRPr lang="el-GR" b="1" dirty="0">
              <a:solidFill>
                <a:schemeClr val="bg1"/>
              </a:solidFill>
            </a:endParaRPr>
          </a:p>
        </p:txBody>
      </p:sp>
      <p:sp>
        <p:nvSpPr>
          <p:cNvPr id="3" name="2 - TextBox"/>
          <p:cNvSpPr txBox="1"/>
          <p:nvPr/>
        </p:nvSpPr>
        <p:spPr>
          <a:xfrm>
            <a:off x="611560" y="2204864"/>
            <a:ext cx="3960440"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βακτηρίδια</a:t>
            </a:r>
          </a:p>
          <a:p>
            <a:pPr>
              <a:buFont typeface="Wingdings" pitchFamily="2" charset="2"/>
              <a:buChar char="§"/>
            </a:pPr>
            <a:r>
              <a:rPr lang="el-GR" sz="1600" dirty="0" smtClean="0"/>
              <a:t>Μικρό μέγεθος</a:t>
            </a:r>
          </a:p>
          <a:p>
            <a:pPr>
              <a:buFont typeface="Wingdings" pitchFamily="2" charset="2"/>
              <a:buChar char="§"/>
            </a:pPr>
            <a:r>
              <a:rPr lang="el-GR" sz="1600" dirty="0" smtClean="0"/>
              <a:t>Δυνητικά αναερόβια</a:t>
            </a:r>
          </a:p>
          <a:p>
            <a:pPr>
              <a:buFont typeface="Wingdings" pitchFamily="2" charset="2"/>
              <a:buChar char="§"/>
            </a:pPr>
            <a:r>
              <a:rPr lang="el-GR" sz="1600" dirty="0" smtClean="0"/>
              <a:t>Μέλη της χλωρίδας του στοματοφάρυγγα</a:t>
            </a:r>
          </a:p>
          <a:p>
            <a:pPr>
              <a:buFont typeface="Wingdings" pitchFamily="2" charset="2"/>
              <a:buChar char="§"/>
            </a:pPr>
            <a:endParaRPr lang="el-GR" sz="1600" dirty="0" smtClean="0"/>
          </a:p>
          <a:p>
            <a:pPr>
              <a:buFont typeface="Wingdings" pitchFamily="2" charset="2"/>
              <a:buChar char="§"/>
            </a:pPr>
            <a:r>
              <a:rPr lang="el-GR" sz="1600" dirty="0" smtClean="0"/>
              <a:t>Αναπτύσσονται αργά (γενικά απαιτούν 2-3 ημέρες επώασης)</a:t>
            </a:r>
          </a:p>
          <a:p>
            <a:endParaRPr lang="el-GR" sz="1600" dirty="0" smtClean="0"/>
          </a:p>
          <a:p>
            <a:pPr>
              <a:buFont typeface="Wingdings" pitchFamily="2" charset="2"/>
              <a:buChar char="§"/>
            </a:pPr>
            <a:r>
              <a:rPr lang="el-GR" sz="1600" dirty="0" smtClean="0"/>
              <a:t>Μπορεί να προκαλέσουν περιοδοντίτιδα, ενδοκαρδίτιδα, μολύνσεις τραυμάτων και ευκαιριακές λοιμώξεις</a:t>
            </a:r>
          </a:p>
          <a:p>
            <a:endParaRPr lang="el-GR" sz="1600" dirty="0" smtClean="0"/>
          </a:p>
          <a:p>
            <a:pPr>
              <a:buFont typeface="Wingdings" pitchFamily="2" charset="2"/>
              <a:buChar char="§"/>
            </a:pPr>
            <a:r>
              <a:rPr lang="el-GR" sz="1600" dirty="0" smtClean="0"/>
              <a:t>Θεραπεία με αντιβιοτικά (κεφαλοσπορίνες, τετρακυκλίνες, φθοριοκινολόνες)</a:t>
            </a:r>
            <a:endParaRPr lang="el-GR" sz="1600" dirty="0"/>
          </a:p>
        </p:txBody>
      </p:sp>
      <p:pic>
        <p:nvPicPr>
          <p:cNvPr id="1026" name="Picture 2" descr="Αποτέλεσμα εικόνας για actinobacillus"/>
          <p:cNvPicPr>
            <a:picLocks noChangeAspect="1" noChangeArrowheads="1"/>
          </p:cNvPicPr>
          <p:nvPr/>
        </p:nvPicPr>
        <p:blipFill>
          <a:blip r:embed="rId2" cstate="print"/>
          <a:srcRect/>
          <a:stretch>
            <a:fillRect/>
          </a:stretch>
        </p:blipFill>
        <p:spPr bwMode="auto">
          <a:xfrm>
            <a:off x="5076056" y="2060848"/>
            <a:ext cx="2592288" cy="2016224"/>
          </a:xfrm>
          <a:prstGeom prst="rect">
            <a:avLst/>
          </a:prstGeom>
          <a:noFill/>
        </p:spPr>
      </p:pic>
      <p:pic>
        <p:nvPicPr>
          <p:cNvPr id="1028" name="Picture 4" descr="Αποτέλεσμα εικόνας για actinobacillus"/>
          <p:cNvPicPr>
            <a:picLocks noChangeAspect="1" noChangeArrowheads="1"/>
          </p:cNvPicPr>
          <p:nvPr/>
        </p:nvPicPr>
        <p:blipFill>
          <a:blip r:embed="rId3" cstate="print"/>
          <a:srcRect/>
          <a:stretch>
            <a:fillRect/>
          </a:stretch>
        </p:blipFill>
        <p:spPr bwMode="auto">
          <a:xfrm>
            <a:off x="5076056" y="4221089"/>
            <a:ext cx="2592288" cy="1872208"/>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1124744"/>
            <a:ext cx="5400600" cy="646331"/>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solidFill>
                  <a:schemeClr val="bg1"/>
                </a:solidFill>
              </a:rPr>
              <a:t>Pasteurella</a:t>
            </a:r>
          </a:p>
          <a:p>
            <a:pPr algn="ctr"/>
            <a:r>
              <a:rPr lang="en-US" b="1" i="1" dirty="0" smtClean="0">
                <a:solidFill>
                  <a:schemeClr val="bg1"/>
                </a:solidFill>
              </a:rPr>
              <a:t> (</a:t>
            </a:r>
            <a:r>
              <a:rPr lang="el-GR" b="1" dirty="0" smtClean="0">
                <a:solidFill>
                  <a:schemeClr val="bg1"/>
                </a:solidFill>
              </a:rPr>
              <a:t>Παστερέλλα</a:t>
            </a:r>
            <a:r>
              <a:rPr lang="en-US" b="1" dirty="0" smtClean="0">
                <a:solidFill>
                  <a:schemeClr val="bg1"/>
                </a:solidFill>
              </a:rPr>
              <a:t>)</a:t>
            </a:r>
            <a:r>
              <a:rPr lang="el-GR" b="1" dirty="0" smtClean="0">
                <a:solidFill>
                  <a:schemeClr val="bg1"/>
                </a:solidFill>
              </a:rPr>
              <a:t> </a:t>
            </a:r>
            <a:endParaRPr lang="el-GR" b="1" dirty="0">
              <a:solidFill>
                <a:schemeClr val="bg1"/>
              </a:solidFill>
            </a:endParaRPr>
          </a:p>
        </p:txBody>
      </p:sp>
      <p:sp>
        <p:nvSpPr>
          <p:cNvPr id="3" name="2 - TextBox"/>
          <p:cNvSpPr txBox="1"/>
          <p:nvPr/>
        </p:nvSpPr>
        <p:spPr>
          <a:xfrm>
            <a:off x="251520" y="1916832"/>
            <a:ext cx="5472608" cy="4770537"/>
          </a:xfrm>
          <a:prstGeom prst="rect">
            <a:avLst/>
          </a:prstGeom>
          <a:solidFill>
            <a:schemeClr val="accent1">
              <a:lumMod val="20000"/>
              <a:lumOff val="80000"/>
            </a:schemeClr>
          </a:solidFill>
        </p:spPr>
        <p:txBody>
          <a:bodyPr wrap="square" rtlCol="0">
            <a:spAutoFit/>
          </a:bodyPr>
          <a:lstStyle/>
          <a:p>
            <a:r>
              <a:rPr lang="en-US" sz="1600" dirty="0" smtClean="0"/>
              <a:t>Gram </a:t>
            </a:r>
            <a:r>
              <a:rPr lang="el-GR" sz="1600" dirty="0" smtClean="0"/>
              <a:t>(-) μικρού μεγέθους  κοκκοβακτηρίδια</a:t>
            </a:r>
          </a:p>
          <a:p>
            <a:r>
              <a:rPr lang="el-GR" sz="1600" dirty="0" smtClean="0"/>
              <a:t>Δυνητικά αναερόβια</a:t>
            </a:r>
          </a:p>
          <a:p>
            <a:r>
              <a:rPr lang="el-GR" sz="1600" dirty="0" smtClean="0"/>
              <a:t>Μέλη της χλωρίδας του στοματοφάρυγγα ορισμένων ζώων</a:t>
            </a:r>
          </a:p>
          <a:p>
            <a:endParaRPr lang="el-GR" sz="1600" dirty="0" smtClean="0"/>
          </a:p>
          <a:p>
            <a:r>
              <a:rPr lang="el-GR" sz="1600" dirty="0" smtClean="0"/>
              <a:t>Παθογόνα του ανθρώπου τα είδη </a:t>
            </a:r>
            <a:r>
              <a:rPr lang="en-US" sz="1600" i="1" dirty="0" smtClean="0"/>
              <a:t>P. multocida </a:t>
            </a:r>
            <a:r>
              <a:rPr lang="el-GR" sz="1600" dirty="0" smtClean="0"/>
              <a:t>και</a:t>
            </a:r>
            <a:r>
              <a:rPr lang="el-GR" sz="1600" i="1" dirty="0" smtClean="0"/>
              <a:t> </a:t>
            </a:r>
            <a:r>
              <a:rPr lang="en-US" sz="1600" i="1" dirty="0" smtClean="0"/>
              <a:t>P. canis</a:t>
            </a:r>
            <a:r>
              <a:rPr lang="el-GR" sz="1600" i="1" dirty="0" smtClean="0"/>
              <a:t>. </a:t>
            </a:r>
            <a:r>
              <a:rPr lang="el-GR" sz="1600" dirty="0" smtClean="0"/>
              <a:t>Μεταδίδονται στον άνθρωπο συνήθως μετά από δάγκωμα ή γρατζούνισμα του ζώου</a:t>
            </a:r>
          </a:p>
          <a:p>
            <a:endParaRPr lang="el-GR" sz="1600" dirty="0" smtClean="0"/>
          </a:p>
          <a:p>
            <a:r>
              <a:rPr lang="el-GR" sz="1600" dirty="0" smtClean="0"/>
              <a:t>Προκαλούν εντοπισμένη κυτταρίτιδα και λεμφαδενίτιδα, παροξυσμό χρόνιας αναπνευστικής νόσου και συστηματική λοίμωξη σε ανοσοκατασταλμένους ασθενείς</a:t>
            </a:r>
          </a:p>
          <a:p>
            <a:endParaRPr lang="el-GR" sz="1600" dirty="0" smtClean="0"/>
          </a:p>
          <a:p>
            <a:r>
              <a:rPr lang="el-GR" sz="1600" dirty="0" smtClean="0"/>
              <a:t>Αναπτύσσονται σε αιματούχο και σοκολατόχρωμο άγαρ, αλλά όχι σε εκλεκτικά θρεπτικά υλικά (π.χ. </a:t>
            </a:r>
            <a:r>
              <a:rPr lang="en-US" sz="1600" dirty="0" smtClean="0"/>
              <a:t>MacConkey). </a:t>
            </a:r>
            <a:r>
              <a:rPr lang="el-GR" sz="1600" dirty="0" smtClean="0"/>
              <a:t>Οι αποικίες αναπτύσσονται μετά από 24 ώρες επώασης και είναι μεγάλες, βουτυρώδεις με χαρακτηριστική οσμή μούχλας</a:t>
            </a:r>
          </a:p>
          <a:p>
            <a:endParaRPr lang="el-GR" sz="1600" dirty="0" smtClean="0"/>
          </a:p>
          <a:p>
            <a:r>
              <a:rPr lang="el-GR" sz="1600" dirty="0" smtClean="0"/>
              <a:t>Θεραπεία με χορήγηση πενικιλλίνης και εναλλακτικά κεφαλοσπορίνες ευρέος φάσματος ή άλλα αντιβιοτικά</a:t>
            </a:r>
            <a:endParaRPr lang="el-GR" dirty="0"/>
          </a:p>
        </p:txBody>
      </p:sp>
      <p:pic>
        <p:nvPicPr>
          <p:cNvPr id="146434" name="Picture 2" descr="C:\Documents and Settings\user\Τα έγγραφά μου\Downloads\8570945883_ab0beeaeba_b.jpg"/>
          <p:cNvPicPr>
            <a:picLocks noChangeAspect="1" noChangeArrowheads="1"/>
          </p:cNvPicPr>
          <p:nvPr/>
        </p:nvPicPr>
        <p:blipFill>
          <a:blip r:embed="rId2" cstate="print"/>
          <a:srcRect/>
          <a:stretch>
            <a:fillRect/>
          </a:stretch>
        </p:blipFill>
        <p:spPr bwMode="auto">
          <a:xfrm>
            <a:off x="5868144" y="2708920"/>
            <a:ext cx="3024336" cy="2808312"/>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059832" y="1916832"/>
            <a:ext cx="3312368" cy="646331"/>
          </a:xfrm>
          <a:prstGeom prst="rect">
            <a:avLst/>
          </a:prstGeom>
          <a:noFill/>
        </p:spPr>
        <p:txBody>
          <a:bodyPr wrap="square" rtlCol="0">
            <a:spAutoFit/>
          </a:bodyPr>
          <a:lstStyle/>
          <a:p>
            <a:pPr algn="ctr"/>
            <a:r>
              <a:rPr lang="en-US" b="1" i="1" dirty="0" smtClean="0"/>
              <a:t>Bordetella </a:t>
            </a:r>
          </a:p>
          <a:p>
            <a:pPr algn="ctr"/>
            <a:r>
              <a:rPr lang="el-GR" b="1" dirty="0" smtClean="0"/>
              <a:t>(</a:t>
            </a:r>
            <a:r>
              <a:rPr lang="el-GR" b="1" dirty="0" err="1" smtClean="0"/>
              <a:t>Μπορντετέλλες</a:t>
            </a:r>
            <a:r>
              <a:rPr lang="el-GR" b="1" dirty="0" smtClean="0"/>
              <a:t>)</a:t>
            </a:r>
            <a:endParaRPr lang="el-GR" b="1" i="1" dirty="0"/>
          </a:p>
        </p:txBody>
      </p:sp>
      <p:sp>
        <p:nvSpPr>
          <p:cNvPr id="147458" name="AutoShape 2" descr="Αποτέλεσμα εικόνας για bordetella pertu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47459" name="Picture 3" descr="C:\Documents and Settings\user\Τα έγγραφά μου\Downloads\93f28571-59a0-4f98-a02f-367a73a37e14.jpg"/>
          <p:cNvPicPr>
            <a:picLocks noChangeAspect="1" noChangeArrowheads="1"/>
          </p:cNvPicPr>
          <p:nvPr/>
        </p:nvPicPr>
        <p:blipFill>
          <a:blip r:embed="rId2" cstate="print"/>
          <a:srcRect/>
          <a:stretch>
            <a:fillRect/>
          </a:stretch>
        </p:blipFill>
        <p:spPr bwMode="auto">
          <a:xfrm>
            <a:off x="3275856" y="2924944"/>
            <a:ext cx="2590800" cy="23812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Σχετική εικόνα"/>
          <p:cNvPicPr>
            <a:picLocks noChangeAspect="1" noChangeArrowheads="1"/>
          </p:cNvPicPr>
          <p:nvPr/>
        </p:nvPicPr>
        <p:blipFill>
          <a:blip r:embed="rId2" cstate="print"/>
          <a:srcRect l="438" b="13235"/>
          <a:stretch>
            <a:fillRect/>
          </a:stretch>
        </p:blipFill>
        <p:spPr bwMode="auto">
          <a:xfrm>
            <a:off x="755576" y="1628800"/>
            <a:ext cx="8064896" cy="4248472"/>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2060848"/>
            <a:ext cx="338437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Γενικά χαρακτηριστικά </a:t>
            </a:r>
            <a:endParaRPr lang="el-GR" b="1" dirty="0"/>
          </a:p>
        </p:txBody>
      </p:sp>
      <p:sp>
        <p:nvSpPr>
          <p:cNvPr id="3" name="2 - TextBox"/>
          <p:cNvSpPr txBox="1"/>
          <p:nvPr/>
        </p:nvSpPr>
        <p:spPr>
          <a:xfrm>
            <a:off x="2843808" y="2564904"/>
            <a:ext cx="3384376" cy="1815882"/>
          </a:xfrm>
          <a:prstGeom prst="rect">
            <a:avLst/>
          </a:prstGeom>
          <a:solidFill>
            <a:schemeClr val="accent1">
              <a:lumMod val="20000"/>
              <a:lumOff val="80000"/>
            </a:schemeClr>
          </a:solidFill>
        </p:spPr>
        <p:txBody>
          <a:bodyPr wrap="square" rtlCol="0">
            <a:spAutoFit/>
          </a:bodyPr>
          <a:lstStyle/>
          <a:p>
            <a:pPr>
              <a:buFont typeface="Wingdings" pitchFamily="2" charset="2"/>
              <a:buChar char="§"/>
            </a:pPr>
            <a:r>
              <a:rPr lang="en-US" sz="1600" dirty="0" smtClean="0"/>
              <a:t>Gram </a:t>
            </a:r>
            <a:r>
              <a:rPr lang="el-GR" sz="1600" dirty="0" smtClean="0"/>
              <a:t>(-) βακτήρια</a:t>
            </a:r>
          </a:p>
          <a:p>
            <a:pPr>
              <a:buFont typeface="Wingdings" pitchFamily="2" charset="2"/>
              <a:buChar char="§"/>
            </a:pPr>
            <a:r>
              <a:rPr lang="el-GR" sz="1600" dirty="0" smtClean="0"/>
              <a:t>Εξαιρετικά μικρά κοκκοβακτηρίδια (0,2-0,5 Χ 1μ</a:t>
            </a:r>
            <a:r>
              <a:rPr lang="en-US" sz="1600" dirty="0" smtClean="0"/>
              <a:t>m)</a:t>
            </a:r>
            <a:endParaRPr lang="el-GR" sz="1600" dirty="0" smtClean="0"/>
          </a:p>
          <a:p>
            <a:pPr>
              <a:buFont typeface="Wingdings" pitchFamily="2" charset="2"/>
              <a:buChar char="§"/>
            </a:pPr>
            <a:r>
              <a:rPr lang="el-GR" sz="1600" dirty="0" smtClean="0"/>
              <a:t>Αερόβια</a:t>
            </a:r>
          </a:p>
          <a:p>
            <a:pPr>
              <a:buFont typeface="Wingdings" pitchFamily="2" charset="2"/>
              <a:buChar char="§"/>
            </a:pPr>
            <a:r>
              <a:rPr lang="el-GR" sz="1600" dirty="0" smtClean="0"/>
              <a:t>Ακίνητα</a:t>
            </a:r>
          </a:p>
          <a:p>
            <a:pPr>
              <a:buFont typeface="Wingdings" pitchFamily="2" charset="2"/>
              <a:buChar char="§"/>
            </a:pPr>
            <a:r>
              <a:rPr lang="el-GR" sz="1600" dirty="0" smtClean="0"/>
              <a:t>Δεν ζυμώνουν σάκχαρα</a:t>
            </a:r>
          </a:p>
          <a:p>
            <a:pPr>
              <a:buFont typeface="Wingdings" pitchFamily="2" charset="2"/>
              <a:buChar char="§"/>
            </a:pPr>
            <a:r>
              <a:rPr lang="el-GR" sz="1600" dirty="0" smtClean="0"/>
              <a:t>Οξειδώνουν αμινοξέα</a:t>
            </a:r>
            <a:endParaRPr lang="el-GR" sz="1600"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916832"/>
            <a:ext cx="432048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3" name="2 - TextBox"/>
          <p:cNvSpPr txBox="1"/>
          <p:nvPr/>
        </p:nvSpPr>
        <p:spPr>
          <a:xfrm>
            <a:off x="2411760" y="2398236"/>
            <a:ext cx="4320480" cy="3046988"/>
          </a:xfrm>
          <a:prstGeom prst="rect">
            <a:avLst/>
          </a:prstGeom>
          <a:solidFill>
            <a:schemeClr val="accent1">
              <a:lumMod val="20000"/>
              <a:lumOff val="80000"/>
            </a:schemeClr>
          </a:solidFill>
        </p:spPr>
        <p:txBody>
          <a:bodyPr wrap="square" rtlCol="0">
            <a:spAutoFit/>
          </a:bodyPr>
          <a:lstStyle/>
          <a:p>
            <a:r>
              <a:rPr lang="el-GR" sz="1600" dirty="0" smtClean="0"/>
              <a:t>Στο γένος Μπορντετέλλα ανήκουν 7 είδη, από τα οποία τρία ευθύνονται για ασθένειες του ανθρώπου:</a:t>
            </a:r>
          </a:p>
          <a:p>
            <a:r>
              <a:rPr lang="en-US" sz="1600" b="1" i="1" dirty="0" smtClean="0"/>
              <a:t>Bordetella pertussis</a:t>
            </a:r>
            <a:r>
              <a:rPr lang="el-GR" sz="1600" b="1" i="1" dirty="0" smtClean="0"/>
              <a:t> </a:t>
            </a:r>
            <a:r>
              <a:rPr lang="el-GR" sz="1600" dirty="0" smtClean="0"/>
              <a:t>(Μπορντετέλλα του κοκκύτη)</a:t>
            </a:r>
            <a:endParaRPr lang="en-US" sz="1600" i="1" dirty="0" smtClean="0"/>
          </a:p>
          <a:p>
            <a:r>
              <a:rPr lang="en-US" sz="1600" b="1" i="1" dirty="0" smtClean="0"/>
              <a:t>Bordetella parapertussis</a:t>
            </a:r>
            <a:r>
              <a:rPr lang="el-GR" sz="1600" b="1" i="1" dirty="0" smtClean="0"/>
              <a:t> </a:t>
            </a:r>
            <a:r>
              <a:rPr lang="el-GR" sz="1600" dirty="0" smtClean="0"/>
              <a:t>(Μπορντετέλλα του παρακοκκύτη) η οποία ευθύνεται για ηπιότερη μορφή κοκκύτη</a:t>
            </a:r>
            <a:endParaRPr lang="en-US" sz="1600" i="1" dirty="0" smtClean="0"/>
          </a:p>
          <a:p>
            <a:r>
              <a:rPr lang="en-US" sz="1600" b="1" i="1" dirty="0" smtClean="0"/>
              <a:t>Bordetella bronchiseptica</a:t>
            </a:r>
            <a:r>
              <a:rPr lang="el-GR" sz="1600" b="1" i="1" dirty="0" smtClean="0"/>
              <a:t> </a:t>
            </a:r>
            <a:r>
              <a:rPr lang="el-GR" sz="1600" dirty="0" smtClean="0"/>
              <a:t>(Μπορντετέλλα η βρογχοσηπτική) ευθύνεται για αναπνευστικές λοιμώξεις σε σκύλους, χοίρους και ζώα του εργαστηρίου και ορισμένες φορές σε ανθρώπους με  συμπτώματα σαν του κοκκύτη</a:t>
            </a:r>
            <a:endParaRPr lang="el-GR" sz="1600"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755576" y="332656"/>
          <a:ext cx="8064896" cy="5979160"/>
        </p:xfrm>
        <a:graphic>
          <a:graphicData uri="http://schemas.openxmlformats.org/drawingml/2006/table">
            <a:tbl>
              <a:tblPr firstRow="1" bandRow="1">
                <a:tableStyleId>{5C22544A-7EE6-4342-B048-85BDC9FD1C3A}</a:tableStyleId>
              </a:tblPr>
              <a:tblGrid>
                <a:gridCol w="2736304"/>
                <a:gridCol w="5328592"/>
              </a:tblGrid>
              <a:tr h="370840">
                <a:tc gridSpan="2">
                  <a:txBody>
                    <a:bodyPr/>
                    <a:lstStyle/>
                    <a:p>
                      <a:pPr algn="ctr"/>
                      <a:r>
                        <a:rPr lang="el-GR" dirty="0" smtClean="0"/>
                        <a:t>Λοιμογόνοι παράγοντες Μπορντενέλλας</a:t>
                      </a:r>
                      <a:r>
                        <a:rPr lang="el-GR" baseline="0" dirty="0" smtClean="0"/>
                        <a:t> του κοκκύτη</a:t>
                      </a:r>
                      <a:endParaRPr lang="el-GR" dirty="0"/>
                    </a:p>
                  </a:txBody>
                  <a:tcPr/>
                </a:tc>
                <a:tc hMerge="1">
                  <a:txBody>
                    <a:bodyPr/>
                    <a:lstStyle/>
                    <a:p>
                      <a:endParaRPr lang="el-GR" dirty="0"/>
                    </a:p>
                  </a:txBody>
                  <a:tcPr/>
                </a:tc>
              </a:tr>
              <a:tr h="370840">
                <a:tc>
                  <a:txBody>
                    <a:bodyPr/>
                    <a:lstStyle/>
                    <a:p>
                      <a:r>
                        <a:rPr lang="el-GR" sz="1600" dirty="0" smtClean="0"/>
                        <a:t>Νηματοειδής</a:t>
                      </a:r>
                      <a:r>
                        <a:rPr lang="el-GR" sz="1600" baseline="0" dirty="0" smtClean="0"/>
                        <a:t> </a:t>
                      </a:r>
                      <a:r>
                        <a:rPr lang="el-GR" sz="1600" baseline="0" dirty="0" err="1" smtClean="0"/>
                        <a:t>αιμοσυγκολλητίνη</a:t>
                      </a:r>
                      <a:r>
                        <a:rPr lang="el-GR" sz="1600" dirty="0" smtClean="0"/>
                        <a:t> </a:t>
                      </a:r>
                      <a:endParaRPr lang="el-GR" sz="1600" dirty="0"/>
                    </a:p>
                  </a:txBody>
                  <a:tcPr/>
                </a:tc>
                <a:tc>
                  <a:txBody>
                    <a:bodyPr/>
                    <a:lstStyle/>
                    <a:p>
                      <a:r>
                        <a:rPr lang="el-GR" sz="1600" dirty="0" smtClean="0"/>
                        <a:t>Σύνδεση στα κροσσωτά επιθηλιακά κύτταρα της αναπνευστικής οδού και</a:t>
                      </a:r>
                      <a:r>
                        <a:rPr lang="el-GR" sz="1600" baseline="0" dirty="0" smtClean="0"/>
                        <a:t> στην επιφάνεια των μακροφάγων</a:t>
                      </a:r>
                      <a:endParaRPr lang="el-GR" sz="1600" dirty="0"/>
                    </a:p>
                  </a:txBody>
                  <a:tcPr/>
                </a:tc>
              </a:tr>
              <a:tr h="370840">
                <a:tc>
                  <a:txBody>
                    <a:bodyPr/>
                    <a:lstStyle/>
                    <a:p>
                      <a:r>
                        <a:rPr lang="el-GR" sz="1600" dirty="0" err="1" smtClean="0"/>
                        <a:t>Περτακτίνη</a:t>
                      </a:r>
                      <a:r>
                        <a:rPr lang="el-GR" sz="1600" dirty="0" smtClean="0"/>
                        <a:t> (πρωτεΐνη Ρ69)</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Σύνδεση στα κροσσωτά επιθηλιακά κύτταρα της αναπνευστικής οδού και</a:t>
                      </a:r>
                      <a:r>
                        <a:rPr lang="el-GR" sz="1600" baseline="0" dirty="0" smtClean="0"/>
                        <a:t> στην επιφάνεια των μακροφάγων</a:t>
                      </a:r>
                      <a:endParaRPr lang="el-GR" sz="1600" dirty="0"/>
                    </a:p>
                  </a:txBody>
                  <a:tcPr/>
                </a:tc>
              </a:tr>
              <a:tr h="370840">
                <a:tc>
                  <a:txBody>
                    <a:bodyPr/>
                    <a:lstStyle/>
                    <a:p>
                      <a:r>
                        <a:rPr lang="el-GR" sz="1600" dirty="0" err="1" smtClean="0"/>
                        <a:t>Κοκκυτική</a:t>
                      </a:r>
                      <a:r>
                        <a:rPr lang="el-GR" sz="1600" dirty="0" smtClean="0"/>
                        <a:t> τοξίνη</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Σύνδεση στα κροσσωτά επιθηλιακά κύτταρα της αναπνευστικής οδού και</a:t>
                      </a:r>
                      <a:r>
                        <a:rPr lang="el-GR" sz="1600" baseline="0" dirty="0" smtClean="0"/>
                        <a:t> στην επιφάνεια των μακροφάγων</a:t>
                      </a:r>
                      <a:endParaRPr lang="el-GR" sz="1600" dirty="0" smtClean="0"/>
                    </a:p>
                    <a:p>
                      <a:endParaRPr lang="el-GR" sz="1600" dirty="0"/>
                    </a:p>
                  </a:txBody>
                  <a:tcPr/>
                </a:tc>
              </a:tr>
              <a:tr h="370840">
                <a:tc>
                  <a:txBody>
                    <a:bodyPr/>
                    <a:lstStyle/>
                    <a:p>
                      <a:r>
                        <a:rPr lang="el-GR" sz="1600" dirty="0" smtClean="0"/>
                        <a:t>Ινίδια </a:t>
                      </a:r>
                      <a:endParaRPr lang="el-GR" sz="1600" dirty="0"/>
                    </a:p>
                  </a:txBody>
                  <a:tcPr/>
                </a:tc>
                <a:tc>
                  <a:txBody>
                    <a:bodyPr/>
                    <a:lstStyle/>
                    <a:p>
                      <a:r>
                        <a:rPr lang="el-GR" sz="1600" dirty="0" smtClean="0"/>
                        <a:t>Διέγερση </a:t>
                      </a:r>
                      <a:r>
                        <a:rPr lang="en-US" sz="1600" dirty="0" smtClean="0"/>
                        <a:t>in vivo</a:t>
                      </a:r>
                      <a:r>
                        <a:rPr lang="el-GR" sz="1600" dirty="0" smtClean="0"/>
                        <a:t> της χυμικής ανοσίας. Σύνδεση του βακτηρίου σε επιθηλιακά κύτταρα σε καλλιέργεια</a:t>
                      </a:r>
                      <a:endParaRPr lang="el-GR" sz="1600" dirty="0"/>
                    </a:p>
                  </a:txBody>
                  <a:tcPr/>
                </a:tc>
              </a:tr>
              <a:tr h="370840">
                <a:tc>
                  <a:txBody>
                    <a:bodyPr/>
                    <a:lstStyle/>
                    <a:p>
                      <a:r>
                        <a:rPr lang="el-GR" sz="1600" dirty="0" smtClean="0"/>
                        <a:t>Τοξίνη </a:t>
                      </a:r>
                      <a:r>
                        <a:rPr lang="el-GR" sz="1600" dirty="0" err="1" smtClean="0"/>
                        <a:t>αδενυλικής</a:t>
                      </a:r>
                      <a:r>
                        <a:rPr lang="el-GR" sz="1600" dirty="0" smtClean="0"/>
                        <a:t> </a:t>
                      </a:r>
                      <a:r>
                        <a:rPr lang="el-GR" sz="1600" dirty="0" err="1" smtClean="0"/>
                        <a:t>κυκλάσης</a:t>
                      </a:r>
                      <a:r>
                        <a:rPr lang="el-GR" sz="1600" dirty="0" smtClean="0"/>
                        <a:t> (αιμολυσίνη)</a:t>
                      </a:r>
                      <a:endParaRPr lang="el-GR" sz="1600" dirty="0"/>
                    </a:p>
                  </a:txBody>
                  <a:tcPr/>
                </a:tc>
                <a:tc>
                  <a:txBody>
                    <a:bodyPr/>
                    <a:lstStyle/>
                    <a:p>
                      <a:r>
                        <a:rPr lang="el-GR" sz="1600" dirty="0" smtClean="0"/>
                        <a:t>Αιμολυσίνη. Ενεργοποιείται ενδοκυττάρια και καταλύει</a:t>
                      </a:r>
                      <a:r>
                        <a:rPr lang="el-GR" sz="1600" baseline="0" dirty="0" smtClean="0"/>
                        <a:t> την μετατροπή του </a:t>
                      </a:r>
                      <a:r>
                        <a:rPr lang="en-US" sz="1600" baseline="0" dirty="0" smtClean="0"/>
                        <a:t>ATP </a:t>
                      </a:r>
                      <a:r>
                        <a:rPr lang="el-GR" sz="1600" baseline="0" dirty="0" smtClean="0"/>
                        <a:t>σε </a:t>
                      </a:r>
                      <a:r>
                        <a:rPr lang="en-US" sz="1600" baseline="0" dirty="0" smtClean="0"/>
                        <a:t>cAMP</a:t>
                      </a:r>
                      <a:r>
                        <a:rPr lang="el-GR" sz="1600" baseline="0" dirty="0" smtClean="0"/>
                        <a:t>.</a:t>
                      </a:r>
                      <a:r>
                        <a:rPr lang="en-US" sz="1600" baseline="0" dirty="0" smtClean="0"/>
                        <a:t> </a:t>
                      </a:r>
                      <a:r>
                        <a:rPr lang="el-GR" sz="1600" baseline="0" dirty="0" smtClean="0"/>
                        <a:t> Αναστέλλει τη φαγοκυττάρωση προστατεύοντας το βακτήριο</a:t>
                      </a:r>
                      <a:endParaRPr lang="el-GR" sz="1600" dirty="0"/>
                    </a:p>
                  </a:txBody>
                  <a:tcPr/>
                </a:tc>
              </a:tr>
              <a:tr h="370840">
                <a:tc>
                  <a:txBody>
                    <a:bodyPr/>
                    <a:lstStyle/>
                    <a:p>
                      <a:r>
                        <a:rPr lang="el-GR" sz="1600" dirty="0" err="1" smtClean="0"/>
                        <a:t>Δερμονεκρωτική</a:t>
                      </a:r>
                      <a:r>
                        <a:rPr lang="el-GR" sz="1600" baseline="0" dirty="0" smtClean="0"/>
                        <a:t> τοξίνη</a:t>
                      </a:r>
                      <a:endParaRPr lang="el-GR" sz="1600" dirty="0"/>
                    </a:p>
                  </a:txBody>
                  <a:tcPr/>
                </a:tc>
                <a:tc>
                  <a:txBody>
                    <a:bodyPr/>
                    <a:lstStyle/>
                    <a:p>
                      <a:r>
                        <a:rPr lang="el-GR" sz="1600" dirty="0" smtClean="0"/>
                        <a:t>Προκαλεί</a:t>
                      </a:r>
                      <a:r>
                        <a:rPr lang="el-GR" sz="1600" baseline="0" dirty="0" smtClean="0"/>
                        <a:t> δερματικές βλάβες σε πειραματόζωα και πιθανόν  προκαλεί ιστική καταστροφή στον άνθρωπο</a:t>
                      </a:r>
                      <a:endParaRPr lang="el-GR" sz="1600" dirty="0"/>
                    </a:p>
                  </a:txBody>
                  <a:tcPr/>
                </a:tc>
              </a:tr>
              <a:tr h="370840">
                <a:tc>
                  <a:txBody>
                    <a:bodyPr/>
                    <a:lstStyle/>
                    <a:p>
                      <a:r>
                        <a:rPr lang="el-GR" sz="1600" dirty="0" smtClean="0"/>
                        <a:t>Τραχειακή </a:t>
                      </a:r>
                      <a:r>
                        <a:rPr lang="el-GR" sz="1600" dirty="0" err="1" smtClean="0"/>
                        <a:t>κυτταροτοξίνη</a:t>
                      </a:r>
                      <a:endParaRPr lang="el-GR" sz="1600" dirty="0"/>
                    </a:p>
                  </a:txBody>
                  <a:tcPr/>
                </a:tc>
                <a:tc>
                  <a:txBody>
                    <a:bodyPr/>
                    <a:lstStyle/>
                    <a:p>
                      <a:r>
                        <a:rPr lang="el-GR" sz="1600" dirty="0" smtClean="0"/>
                        <a:t>Σε χαμηλές συγκεντρώσεις αναστέλλει την κινητικότητα των κροσσών και σε υψηλές</a:t>
                      </a:r>
                      <a:r>
                        <a:rPr lang="el-GR" sz="1600" baseline="0" dirty="0" smtClean="0"/>
                        <a:t> προκαλεί απόπτωση των κροσσωτών κυττάρων</a:t>
                      </a:r>
                      <a:endParaRPr lang="el-GR" sz="1600" dirty="0"/>
                    </a:p>
                  </a:txBody>
                  <a:tcPr/>
                </a:tc>
              </a:tr>
              <a:tr h="370840">
                <a:tc>
                  <a:txBody>
                    <a:bodyPr/>
                    <a:lstStyle/>
                    <a:p>
                      <a:r>
                        <a:rPr lang="el-GR" sz="1600" dirty="0" smtClean="0"/>
                        <a:t>Λιποπολυσακχαρίτης </a:t>
                      </a:r>
                      <a:endParaRPr lang="el-GR" sz="1600" dirty="0"/>
                    </a:p>
                  </a:txBody>
                  <a:tcPr/>
                </a:tc>
                <a:tc>
                  <a:txBody>
                    <a:bodyPr/>
                    <a:lstStyle/>
                    <a:p>
                      <a:r>
                        <a:rPr lang="el-GR" sz="1600" dirty="0" smtClean="0"/>
                        <a:t>Διακρίνεται στο λιπίδιο Α και το λιπίδιο Χ. ενεργοποιούν την εναλλακτική οδό του συμπληρώματος και την έκκριση κυτταροκινών</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19672" y="1268760"/>
            <a:ext cx="58326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3" name="2 - TextBox"/>
          <p:cNvSpPr txBox="1"/>
          <p:nvPr/>
        </p:nvSpPr>
        <p:spPr>
          <a:xfrm>
            <a:off x="1691680" y="1700808"/>
            <a:ext cx="5760640" cy="5047536"/>
          </a:xfrm>
          <a:prstGeom prst="rect">
            <a:avLst/>
          </a:prstGeom>
          <a:solidFill>
            <a:schemeClr val="accent1">
              <a:lumMod val="20000"/>
              <a:lumOff val="80000"/>
            </a:schemeClr>
          </a:solidFill>
        </p:spPr>
        <p:txBody>
          <a:bodyPr wrap="square" rtlCol="0">
            <a:spAutoFit/>
          </a:bodyPr>
          <a:lstStyle/>
          <a:p>
            <a:pPr>
              <a:buFont typeface="Wingdings" pitchFamily="2" charset="2"/>
              <a:buChar char="Ø"/>
            </a:pPr>
            <a:r>
              <a:rPr lang="el-GR" sz="1600" dirty="0" smtClean="0"/>
              <a:t>Εισπνοή μολυσματικών αερολυμάτων</a:t>
            </a:r>
          </a:p>
          <a:p>
            <a:pPr>
              <a:buFont typeface="Wingdings" pitchFamily="2" charset="2"/>
              <a:buChar char="Ø"/>
            </a:pPr>
            <a:r>
              <a:rPr lang="el-GR" sz="1600" dirty="0" smtClean="0"/>
              <a:t>Προσκόλληση και πολλαπλασιασμός βακτηριδίων στα κροσσωτά επιθηλιακά κύτταρα</a:t>
            </a:r>
          </a:p>
          <a:p>
            <a:pPr>
              <a:buFont typeface="Wingdings" pitchFamily="2" charset="2"/>
              <a:buChar char="Ø"/>
            </a:pPr>
            <a:r>
              <a:rPr lang="el-GR" sz="1600" dirty="0" smtClean="0"/>
              <a:t>Περίοδος επώασης 7-10 ημέρες</a:t>
            </a:r>
          </a:p>
          <a:p>
            <a:r>
              <a:rPr lang="el-GR" sz="1600" b="1" dirty="0" smtClean="0"/>
              <a:t>1</a:t>
            </a:r>
            <a:r>
              <a:rPr lang="el-GR" sz="1600" b="1" baseline="30000" dirty="0" smtClean="0"/>
              <a:t>ο</a:t>
            </a:r>
            <a:r>
              <a:rPr lang="el-GR" sz="1600" b="1" dirty="0" smtClean="0"/>
              <a:t> στάδιο νόσου: </a:t>
            </a:r>
            <a:r>
              <a:rPr lang="el-GR" sz="1600" dirty="0" smtClean="0"/>
              <a:t>καταρροϊκό στάδιο</a:t>
            </a:r>
          </a:p>
          <a:p>
            <a:r>
              <a:rPr lang="el-GR" sz="1600" dirty="0" smtClean="0"/>
              <a:t>Ορώδες ρινικό έκκριμα, φτάρνισμα, αδιαθεσία, ανορεξία, χαμηλός πυρετός. Στο στάδιο αυτό είναι πιο πιθανή η μετάδοση του μικροβίου</a:t>
            </a:r>
          </a:p>
          <a:p>
            <a:endParaRPr lang="el-GR" sz="1600" dirty="0" smtClean="0"/>
          </a:p>
          <a:p>
            <a:r>
              <a:rPr lang="el-GR" sz="1600" b="1" dirty="0" smtClean="0"/>
              <a:t>2</a:t>
            </a:r>
            <a:r>
              <a:rPr lang="el-GR" sz="1600" b="1" baseline="30000" dirty="0" smtClean="0"/>
              <a:t>ο</a:t>
            </a:r>
            <a:r>
              <a:rPr lang="el-GR" sz="1600" b="1" dirty="0" smtClean="0"/>
              <a:t> στάδιο της νόσου: </a:t>
            </a:r>
            <a:r>
              <a:rPr lang="el-GR" sz="1600" dirty="0" smtClean="0"/>
              <a:t>παροξυσμικό στάδιο</a:t>
            </a:r>
          </a:p>
          <a:p>
            <a:r>
              <a:rPr lang="el-GR" sz="1600" dirty="0" smtClean="0"/>
              <a:t>Μετά από 1-2 εβδομάδες αποβάλλονται τα κροσσωτά επιθηλιακά κύτταρα από την αναπνευστική οδό και εμποδίζεται η παραγωγή βλέννας. Χαρακτηρίζεται από παροξυσμούς βήχα που συχνά τερματίζονται με εμετό και εξάντληση</a:t>
            </a:r>
          </a:p>
          <a:p>
            <a:endParaRPr lang="el-GR" sz="1600" dirty="0" smtClean="0"/>
          </a:p>
          <a:p>
            <a:r>
              <a:rPr lang="el-GR" sz="1600" b="1" dirty="0" smtClean="0"/>
              <a:t>3</a:t>
            </a:r>
            <a:r>
              <a:rPr lang="el-GR" sz="1600" b="1" baseline="30000" dirty="0" smtClean="0"/>
              <a:t>ο</a:t>
            </a:r>
            <a:r>
              <a:rPr lang="el-GR" sz="1600" b="1" dirty="0" smtClean="0"/>
              <a:t> στάδιο της νόσου: </a:t>
            </a:r>
            <a:r>
              <a:rPr lang="el-GR" sz="1600" dirty="0" smtClean="0"/>
              <a:t>στάδιο της ανάρρωσης</a:t>
            </a:r>
          </a:p>
          <a:p>
            <a:r>
              <a:rPr lang="el-GR" sz="1600" dirty="0" smtClean="0"/>
              <a:t>Μετά από 2-4 εβδομάδες οι παροξυσμοί βήχα ελαττώνονται σταδιακά, αλλά ενδέχεται να εμφανιστούν δευτεροπαθείς επιπλοκές</a:t>
            </a:r>
          </a:p>
          <a:p>
            <a:endParaRPr lang="el-GR"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2132856"/>
            <a:ext cx="345638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467544" y="2708920"/>
            <a:ext cx="4104456" cy="2800767"/>
          </a:xfrm>
          <a:prstGeom prst="rect">
            <a:avLst/>
          </a:prstGeom>
          <a:solidFill>
            <a:schemeClr val="accent1">
              <a:lumMod val="20000"/>
              <a:lumOff val="80000"/>
            </a:schemeClr>
          </a:solidFill>
        </p:spPr>
        <p:txBody>
          <a:bodyPr wrap="square" rtlCol="0">
            <a:spAutoFit/>
          </a:bodyPr>
          <a:lstStyle/>
          <a:p>
            <a:pPr>
              <a:buFont typeface="Wingdings" pitchFamily="2" charset="2"/>
              <a:buChar char="Ø"/>
            </a:pPr>
            <a:r>
              <a:rPr lang="el-GR" sz="1600" dirty="0" smtClean="0"/>
              <a:t>Δείγμα ρινοφαρυγγικού επιχρίσματος</a:t>
            </a:r>
          </a:p>
          <a:p>
            <a:pPr>
              <a:buFont typeface="Wingdings" pitchFamily="2" charset="2"/>
              <a:buChar char="Ø"/>
            </a:pPr>
            <a:r>
              <a:rPr lang="el-GR" sz="1600" dirty="0" smtClean="0"/>
              <a:t>Μικροσκοπική εξέταση με τη μέθοδο του άμεσου ανοσοφθορισμού </a:t>
            </a:r>
          </a:p>
          <a:p>
            <a:pPr>
              <a:buFont typeface="Wingdings" pitchFamily="2" charset="2"/>
              <a:buChar char="Ø"/>
            </a:pPr>
            <a:r>
              <a:rPr lang="el-GR" sz="1600" dirty="0" smtClean="0"/>
              <a:t>Ενοφθαλμισμός αμέσως σε κατάλληλο θρεπτικό υλικό (π.χ. </a:t>
            </a:r>
            <a:r>
              <a:rPr lang="en-US" sz="1600" dirty="0" smtClean="0"/>
              <a:t>Bordet-</a:t>
            </a:r>
            <a:r>
              <a:rPr lang="en-US" sz="1600" dirty="0" err="1" smtClean="0"/>
              <a:t>Gengou</a:t>
            </a:r>
            <a:r>
              <a:rPr lang="en-US" sz="1600" dirty="0" smtClean="0"/>
              <a:t>)</a:t>
            </a:r>
            <a:r>
              <a:rPr lang="el-GR" sz="1600" dirty="0" smtClean="0"/>
              <a:t> ή μεταφορά σε ειδικό θρεπτικό υλικό μεταφοράς (</a:t>
            </a:r>
            <a:r>
              <a:rPr lang="en-US" sz="1600" dirty="0" smtClean="0"/>
              <a:t>Regan-Lowe)</a:t>
            </a:r>
            <a:r>
              <a:rPr lang="el-GR" sz="1600" dirty="0" smtClean="0"/>
              <a:t> </a:t>
            </a:r>
          </a:p>
          <a:p>
            <a:pPr>
              <a:buFont typeface="Wingdings" pitchFamily="2" charset="2"/>
              <a:buChar char="Ø"/>
            </a:pPr>
            <a:r>
              <a:rPr lang="el-GR" sz="1600" dirty="0" smtClean="0"/>
              <a:t>Επώαση στους 35</a:t>
            </a:r>
            <a:r>
              <a:rPr lang="el-GR" sz="1600" baseline="30000" dirty="0" smtClean="0"/>
              <a:t>ο</a:t>
            </a:r>
            <a:r>
              <a:rPr lang="el-GR" sz="1600" dirty="0" smtClean="0"/>
              <a:t> </a:t>
            </a:r>
            <a:r>
              <a:rPr lang="en-US" sz="1600" dirty="0" smtClean="0"/>
              <a:t>C</a:t>
            </a:r>
            <a:r>
              <a:rPr lang="el-GR" sz="1600" dirty="0" smtClean="0"/>
              <a:t>, σε αερόβιες συνθήκες, σε θάλαμο με υγρασία</a:t>
            </a:r>
          </a:p>
          <a:p>
            <a:pPr>
              <a:buFont typeface="Wingdings" pitchFamily="2" charset="2"/>
              <a:buChar char="Ø"/>
            </a:pPr>
            <a:r>
              <a:rPr lang="el-GR" sz="1600" dirty="0" smtClean="0"/>
              <a:t>Εμφάνιση  χαρακτηριστικών αποικιών μετά από 3-7 ημέρες </a:t>
            </a:r>
            <a:endParaRPr lang="el-GR" sz="1600" dirty="0"/>
          </a:p>
        </p:txBody>
      </p:sp>
      <p:sp>
        <p:nvSpPr>
          <p:cNvPr id="1026" name="AutoShape 2" descr="Αποτέλεσμα εικόνας για bordetella pertu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user\Τα έγγραφά μου\Downloads\bordetella-pertussis-cultivation-on-agar.jpg"/>
          <p:cNvPicPr>
            <a:picLocks noChangeAspect="1" noChangeArrowheads="1"/>
          </p:cNvPicPr>
          <p:nvPr/>
        </p:nvPicPr>
        <p:blipFill>
          <a:blip r:embed="rId2" cstate="print"/>
          <a:srcRect/>
          <a:stretch>
            <a:fillRect/>
          </a:stretch>
        </p:blipFill>
        <p:spPr bwMode="auto">
          <a:xfrm>
            <a:off x="5148064" y="2708920"/>
            <a:ext cx="3240360" cy="2520280"/>
          </a:xfrm>
          <a:prstGeom prst="rect">
            <a:avLst/>
          </a:prstGeom>
          <a:noFill/>
        </p:spPr>
      </p:pic>
      <p:sp>
        <p:nvSpPr>
          <p:cNvPr id="1029" name="AutoShape 5" descr="Αποτέλεσμα εικόνας για bordetella pertu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Documents and Settings\user\Τα έγγραφά μου\Downloads\bordetella-pertussis-colony-morphology.jpg"/>
          <p:cNvPicPr>
            <a:picLocks noChangeAspect="1" noChangeArrowheads="1"/>
          </p:cNvPicPr>
          <p:nvPr/>
        </p:nvPicPr>
        <p:blipFill>
          <a:blip r:embed="rId2" cstate="print"/>
          <a:srcRect/>
          <a:stretch>
            <a:fillRect/>
          </a:stretch>
        </p:blipFill>
        <p:spPr bwMode="auto">
          <a:xfrm>
            <a:off x="35496" y="1561307"/>
            <a:ext cx="3695452" cy="3446462"/>
          </a:xfrm>
          <a:prstGeom prst="rect">
            <a:avLst/>
          </a:prstGeom>
          <a:noFill/>
        </p:spPr>
      </p:pic>
      <p:sp>
        <p:nvSpPr>
          <p:cNvPr id="153602" name="AutoShape 2" descr="Αποτέλεσμα εικόνας για bordetella pertu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53604" name="AutoShape 4" descr="Αποτέλεσμα εικόνας για bordetella pertu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53605" name="Picture 5" descr="C:\Documents and Settings\user\Τα έγγραφά μου\Downloads\csm_bordetella_pertussis_0a35b5e5c6.png"/>
          <p:cNvPicPr>
            <a:picLocks noChangeAspect="1" noChangeArrowheads="1"/>
          </p:cNvPicPr>
          <p:nvPr/>
        </p:nvPicPr>
        <p:blipFill>
          <a:blip r:embed="rId3" cstate="print"/>
          <a:srcRect/>
          <a:stretch>
            <a:fillRect/>
          </a:stretch>
        </p:blipFill>
        <p:spPr bwMode="auto">
          <a:xfrm>
            <a:off x="6660232" y="1536700"/>
            <a:ext cx="2286000" cy="1676400"/>
          </a:xfrm>
          <a:prstGeom prst="rect">
            <a:avLst/>
          </a:prstGeom>
          <a:noFill/>
        </p:spPr>
      </p:pic>
      <p:sp>
        <p:nvSpPr>
          <p:cNvPr id="6" name="5 - TextBox"/>
          <p:cNvSpPr txBox="1"/>
          <p:nvPr/>
        </p:nvSpPr>
        <p:spPr>
          <a:xfrm>
            <a:off x="4788024" y="3573016"/>
            <a:ext cx="3600400" cy="2308324"/>
          </a:xfrm>
          <a:prstGeom prst="rect">
            <a:avLst/>
          </a:prstGeom>
          <a:noFill/>
          <a:ln>
            <a:solidFill>
              <a:srgbClr val="C00000"/>
            </a:solidFill>
          </a:ln>
        </p:spPr>
        <p:txBody>
          <a:bodyPr wrap="square" rtlCol="0">
            <a:spAutoFit/>
          </a:bodyPr>
          <a:lstStyle/>
          <a:p>
            <a:r>
              <a:rPr lang="el-GR" sz="1600" dirty="0" smtClean="0"/>
              <a:t>Η ταυτοποίηση στηρίζεται:</a:t>
            </a:r>
          </a:p>
          <a:p>
            <a:pPr>
              <a:buFont typeface="Wingdings" pitchFamily="2" charset="2"/>
              <a:buChar char="§"/>
            </a:pPr>
            <a:r>
              <a:rPr lang="el-GR" sz="1600" dirty="0" smtClean="0"/>
              <a:t>Τη χαρακτηριστική μορφολογία του μικροβίου κατά τη μικροσκοπική εξέταση</a:t>
            </a:r>
          </a:p>
          <a:p>
            <a:pPr>
              <a:buFont typeface="Wingdings" pitchFamily="2" charset="2"/>
              <a:buChar char="§"/>
            </a:pPr>
            <a:r>
              <a:rPr lang="el-GR" sz="1600" dirty="0" smtClean="0"/>
              <a:t>Τη μορφολογία των αποικιών στα εκλεκτικά θρεπτικά υλικά</a:t>
            </a:r>
          </a:p>
          <a:p>
            <a:pPr>
              <a:buFont typeface="Wingdings" pitchFamily="2" charset="2"/>
              <a:buChar char="§"/>
            </a:pPr>
            <a:r>
              <a:rPr lang="el-GR" sz="1600" dirty="0" smtClean="0"/>
              <a:t>Την αντίδραση με ειδικό αντιορό με συγκόλληση ή άμεσο ανοσοφθορισμό </a:t>
            </a:r>
          </a:p>
          <a:p>
            <a:pPr>
              <a:buFont typeface="Wingdings" pitchFamily="2" charset="2"/>
              <a:buChar char="§"/>
            </a:pPr>
            <a:r>
              <a:rPr lang="el-GR" sz="1600" dirty="0" smtClean="0"/>
              <a:t>Σε βιοχημικές αντιδράσεις</a:t>
            </a:r>
            <a:endParaRPr lang="el-GR" sz="1600" dirty="0"/>
          </a:p>
        </p:txBody>
      </p:sp>
      <p:pic>
        <p:nvPicPr>
          <p:cNvPr id="7" name="Picture 2" descr="C:\Documents and Settings\user\Τα έγγραφά μου\Downloads\487736321.jpg"/>
          <p:cNvPicPr>
            <a:picLocks noChangeAspect="1" noChangeArrowheads="1"/>
          </p:cNvPicPr>
          <p:nvPr/>
        </p:nvPicPr>
        <p:blipFill>
          <a:blip r:embed="rId4" cstate="print"/>
          <a:srcRect/>
          <a:stretch>
            <a:fillRect/>
          </a:stretch>
        </p:blipFill>
        <p:spPr bwMode="auto">
          <a:xfrm>
            <a:off x="4211960" y="1628800"/>
            <a:ext cx="2232248" cy="158430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524000" y="1628800"/>
          <a:ext cx="6096000" cy="148336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l-GR" dirty="0" smtClean="0"/>
                        <a:t>Βιοχημικές αντιδράσεις</a:t>
                      </a:r>
                      <a:endParaRPr lang="el-GR" dirty="0"/>
                    </a:p>
                  </a:txBody>
                  <a:tcPr/>
                </a:tc>
                <a:tc hMerge="1">
                  <a:txBody>
                    <a:bodyPr/>
                    <a:lstStyle/>
                    <a:p>
                      <a:endParaRPr lang="el-GR" dirty="0"/>
                    </a:p>
                  </a:txBody>
                  <a:tcPr/>
                </a:tc>
              </a:tr>
              <a:tr h="370840">
                <a:tc>
                  <a:txBody>
                    <a:bodyPr/>
                    <a:lstStyle/>
                    <a:p>
                      <a:r>
                        <a:rPr lang="el-GR" dirty="0" smtClean="0"/>
                        <a:t>Οξειδάση</a:t>
                      </a:r>
                      <a:endParaRPr lang="el-GR" dirty="0"/>
                    </a:p>
                  </a:txBody>
                  <a:tcPr/>
                </a:tc>
                <a:tc>
                  <a:txBody>
                    <a:bodyPr/>
                    <a:lstStyle/>
                    <a:p>
                      <a:pPr algn="ctr"/>
                      <a:r>
                        <a:rPr lang="el-GR" dirty="0" smtClean="0"/>
                        <a:t>+</a:t>
                      </a:r>
                      <a:endParaRPr lang="el-GR" dirty="0"/>
                    </a:p>
                  </a:txBody>
                  <a:tcPr/>
                </a:tc>
              </a:tr>
              <a:tr h="370840">
                <a:tc>
                  <a:txBody>
                    <a:bodyPr/>
                    <a:lstStyle/>
                    <a:p>
                      <a:r>
                        <a:rPr lang="el-GR" dirty="0" smtClean="0"/>
                        <a:t>Ουρεάση</a:t>
                      </a:r>
                      <a:endParaRPr lang="el-GR" dirty="0"/>
                    </a:p>
                  </a:txBody>
                  <a:tcPr/>
                </a:tc>
                <a:tc>
                  <a:txBody>
                    <a:bodyPr/>
                    <a:lstStyle/>
                    <a:p>
                      <a:pPr algn="ctr"/>
                      <a:r>
                        <a:rPr lang="el-GR" dirty="0" smtClean="0"/>
                        <a:t>-</a:t>
                      </a:r>
                      <a:endParaRPr lang="el-GR" dirty="0"/>
                    </a:p>
                  </a:txBody>
                  <a:tcPr/>
                </a:tc>
              </a:tr>
              <a:tr h="370840">
                <a:tc>
                  <a:txBody>
                    <a:bodyPr/>
                    <a:lstStyle/>
                    <a:p>
                      <a:r>
                        <a:rPr lang="el-GR" dirty="0" smtClean="0"/>
                        <a:t>Κινητικότητα</a:t>
                      </a:r>
                      <a:endParaRPr lang="el-GR" dirty="0"/>
                    </a:p>
                  </a:txBody>
                  <a:tcPr/>
                </a:tc>
                <a:tc>
                  <a:txBody>
                    <a:bodyPr/>
                    <a:lstStyle/>
                    <a:p>
                      <a:pPr algn="ctr"/>
                      <a:r>
                        <a:rPr lang="el-GR" dirty="0" smtClean="0"/>
                        <a:t>-</a:t>
                      </a:r>
                      <a:endParaRPr lang="el-GR" dirty="0"/>
                    </a:p>
                  </a:txBody>
                  <a:tcPr/>
                </a:tc>
              </a:tr>
            </a:tbl>
          </a:graphicData>
        </a:graphic>
      </p:graphicFrame>
      <p:sp>
        <p:nvSpPr>
          <p:cNvPr id="4" name="3 - TextBox"/>
          <p:cNvSpPr txBox="1"/>
          <p:nvPr/>
        </p:nvSpPr>
        <p:spPr>
          <a:xfrm>
            <a:off x="1547664" y="3645024"/>
            <a:ext cx="6120680" cy="2369880"/>
          </a:xfrm>
          <a:prstGeom prst="rect">
            <a:avLst/>
          </a:prstGeom>
          <a:solidFill>
            <a:schemeClr val="accent1">
              <a:lumMod val="20000"/>
              <a:lumOff val="80000"/>
            </a:schemeClr>
          </a:solidFill>
        </p:spPr>
        <p:txBody>
          <a:bodyPr wrap="square" rtlCol="0">
            <a:spAutoFit/>
          </a:bodyPr>
          <a:lstStyle/>
          <a:p>
            <a:pPr algn="ctr"/>
            <a:r>
              <a:rPr lang="el-GR" b="1" dirty="0" smtClean="0"/>
              <a:t>Θεραπεία</a:t>
            </a:r>
          </a:p>
          <a:p>
            <a:r>
              <a:rPr lang="el-GR" sz="1600" dirty="0" smtClean="0"/>
              <a:t>Κυρίως υποστηρικτική</a:t>
            </a:r>
          </a:p>
          <a:p>
            <a:r>
              <a:rPr lang="el-GR" sz="1600" dirty="0" smtClean="0"/>
              <a:t>Τα αντιβιοτικά μπορεί να βελτιώσουν την κλινική πορεία. Η ερυθρομυκίνη χρησιμοποιείται  προφυλακτικά για τον περιορισμό της μετάδοσης</a:t>
            </a:r>
          </a:p>
          <a:p>
            <a:endParaRPr lang="el-GR" sz="1600" dirty="0" smtClean="0"/>
          </a:p>
          <a:p>
            <a:pPr algn="ctr"/>
            <a:r>
              <a:rPr lang="el-GR" b="1" dirty="0" smtClean="0"/>
              <a:t>Πρόληψη</a:t>
            </a:r>
          </a:p>
          <a:p>
            <a:r>
              <a:rPr lang="el-GR" sz="1600" dirty="0" err="1" smtClean="0"/>
              <a:t>Ακκυτταρικά</a:t>
            </a:r>
            <a:r>
              <a:rPr lang="el-GR" sz="1600" dirty="0" smtClean="0"/>
              <a:t> εμβόλια που χορηγούνται μαζί με τα εμβόλια της διφθερίτιδας και του τετάνου</a:t>
            </a:r>
            <a:endParaRPr lang="el-GR" sz="16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916832"/>
            <a:ext cx="3960440" cy="369332"/>
          </a:xfrm>
          <a:prstGeom prst="rect">
            <a:avLst/>
          </a:prstGeom>
          <a:noFill/>
        </p:spPr>
        <p:txBody>
          <a:bodyPr wrap="square" rtlCol="0">
            <a:spAutoFit/>
          </a:bodyPr>
          <a:lstStyle/>
          <a:p>
            <a:pPr algn="ctr"/>
            <a:r>
              <a:rPr lang="el-GR" b="1" dirty="0" smtClean="0"/>
              <a:t>Λεγεωνέλλες </a:t>
            </a:r>
            <a:endParaRPr lang="el-GR" b="1" dirty="0"/>
          </a:p>
        </p:txBody>
      </p:sp>
      <p:pic>
        <p:nvPicPr>
          <p:cNvPr id="1026" name="Picture 2" descr="Αποτέλεσμα εικόνας για legionella pneumophila"/>
          <p:cNvPicPr>
            <a:picLocks noChangeAspect="1" noChangeArrowheads="1"/>
          </p:cNvPicPr>
          <p:nvPr/>
        </p:nvPicPr>
        <p:blipFill>
          <a:blip r:embed="rId2" cstate="print"/>
          <a:srcRect/>
          <a:stretch>
            <a:fillRect/>
          </a:stretch>
        </p:blipFill>
        <p:spPr bwMode="auto">
          <a:xfrm>
            <a:off x="2295525" y="2492896"/>
            <a:ext cx="4552950" cy="3419475"/>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699792"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Ταξινόμηση  </a:t>
            </a:r>
            <a:r>
              <a:rPr lang="el-GR" b="1" dirty="0" err="1" smtClean="0">
                <a:solidFill>
                  <a:schemeClr val="bg1"/>
                </a:solidFill>
              </a:rPr>
              <a:t>Λεγεωνελλών</a:t>
            </a:r>
            <a:r>
              <a:rPr lang="el-GR" b="1" dirty="0" smtClean="0">
                <a:solidFill>
                  <a:schemeClr val="bg1"/>
                </a:solidFill>
              </a:rPr>
              <a:t> </a:t>
            </a:r>
            <a:endParaRPr lang="el-GR" b="1" dirty="0">
              <a:solidFill>
                <a:schemeClr val="bg1"/>
              </a:solidFill>
            </a:endParaRPr>
          </a:p>
        </p:txBody>
      </p:sp>
      <p:graphicFrame>
        <p:nvGraphicFramePr>
          <p:cNvPr id="4" name="3 - Διάγραμμα"/>
          <p:cNvGraphicFramePr/>
          <p:nvPr/>
        </p:nvGraphicFramePr>
        <p:xfrm>
          <a:off x="899592" y="980728"/>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23728" y="1412776"/>
            <a:ext cx="482453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Γενικά χαρακτηριστικά </a:t>
            </a:r>
            <a:endParaRPr lang="el-GR" b="1" dirty="0"/>
          </a:p>
        </p:txBody>
      </p:sp>
      <p:sp>
        <p:nvSpPr>
          <p:cNvPr id="3" name="2 - TextBox"/>
          <p:cNvSpPr txBox="1"/>
          <p:nvPr/>
        </p:nvSpPr>
        <p:spPr>
          <a:xfrm>
            <a:off x="2123728" y="1988840"/>
            <a:ext cx="4896544" cy="4031873"/>
          </a:xfrm>
          <a:prstGeom prst="rect">
            <a:avLst/>
          </a:prstGeom>
          <a:solidFill>
            <a:schemeClr val="accent1">
              <a:lumMod val="20000"/>
              <a:lumOff val="80000"/>
            </a:schemeClr>
          </a:solidFill>
        </p:spPr>
        <p:txBody>
          <a:bodyPr wrap="square" rtlCol="0">
            <a:spAutoFit/>
          </a:bodyPr>
          <a:lstStyle/>
          <a:p>
            <a:pPr>
              <a:buFont typeface="Wingdings" pitchFamily="2" charset="2"/>
              <a:buChar char="§"/>
            </a:pPr>
            <a:r>
              <a:rPr lang="en-US" sz="1600" dirty="0" smtClean="0"/>
              <a:t>Gram (-)</a:t>
            </a:r>
            <a:r>
              <a:rPr lang="el-GR" sz="1600" dirty="0" smtClean="0"/>
              <a:t> λεπτά πολύμορφα</a:t>
            </a:r>
            <a:r>
              <a:rPr lang="en-US" sz="1600" dirty="0" smtClean="0"/>
              <a:t> </a:t>
            </a:r>
            <a:r>
              <a:rPr lang="el-GR" sz="1600" dirty="0" smtClean="0"/>
              <a:t>βακτηρίδια</a:t>
            </a:r>
          </a:p>
          <a:p>
            <a:pPr>
              <a:buFont typeface="Wingdings" pitchFamily="2" charset="2"/>
              <a:buChar char="§"/>
            </a:pPr>
            <a:r>
              <a:rPr lang="el-GR" sz="1600" dirty="0" smtClean="0"/>
              <a:t>Μέγεθος 0,3-0,9 Χ 2μ</a:t>
            </a:r>
            <a:r>
              <a:rPr lang="en-US" sz="1600" dirty="0" smtClean="0"/>
              <a:t>m</a:t>
            </a:r>
            <a:endParaRPr lang="el-GR" sz="1600" dirty="0" smtClean="0"/>
          </a:p>
          <a:p>
            <a:pPr>
              <a:buFont typeface="Wingdings" pitchFamily="2" charset="2"/>
              <a:buChar char="§"/>
            </a:pPr>
            <a:r>
              <a:rPr lang="el-GR" sz="1600" dirty="0" smtClean="0"/>
              <a:t>Υποχρεωτικά αερόβια</a:t>
            </a:r>
          </a:p>
          <a:p>
            <a:pPr>
              <a:buFont typeface="Wingdings" pitchFamily="2" charset="2"/>
              <a:buChar char="§"/>
            </a:pPr>
            <a:r>
              <a:rPr lang="el-GR" sz="1600" dirty="0" smtClean="0"/>
              <a:t>Τα περισσότερα είδη είναι κινητά και καταλάση θετικά</a:t>
            </a:r>
          </a:p>
          <a:p>
            <a:pPr>
              <a:buFont typeface="Wingdings" pitchFamily="2" charset="2"/>
              <a:buChar char="§"/>
            </a:pPr>
            <a:r>
              <a:rPr lang="el-GR" sz="1600" dirty="0" smtClean="0"/>
              <a:t>Διαλυτοποιούν τη ζελατίνη</a:t>
            </a:r>
          </a:p>
          <a:p>
            <a:pPr>
              <a:buFont typeface="Wingdings" pitchFamily="2" charset="2"/>
              <a:buChar char="§"/>
            </a:pPr>
            <a:r>
              <a:rPr lang="el-GR" sz="1600" dirty="0" smtClean="0"/>
              <a:t>Δεν ανάγουν  τα νιτρικά</a:t>
            </a:r>
          </a:p>
          <a:p>
            <a:pPr>
              <a:buFont typeface="Wingdings" pitchFamily="2" charset="2"/>
              <a:buChar char="§"/>
            </a:pPr>
            <a:r>
              <a:rPr lang="el-GR" sz="1600" dirty="0" smtClean="0"/>
              <a:t>Δεν υδρολύουν την ουρία</a:t>
            </a:r>
          </a:p>
          <a:p>
            <a:pPr>
              <a:buFont typeface="Wingdings" pitchFamily="2" charset="2"/>
              <a:buChar char="§"/>
            </a:pPr>
            <a:r>
              <a:rPr lang="el-GR" sz="1600" dirty="0" smtClean="0"/>
              <a:t>Προαιρετικά ενδοκυττάρια</a:t>
            </a:r>
          </a:p>
          <a:p>
            <a:pPr>
              <a:buFont typeface="Wingdings" pitchFamily="2" charset="2"/>
              <a:buChar char="§"/>
            </a:pPr>
            <a:r>
              <a:rPr lang="el-GR" sz="1600" dirty="0" smtClean="0"/>
              <a:t>Χρωματίζονται δύσκολα</a:t>
            </a:r>
          </a:p>
          <a:p>
            <a:pPr>
              <a:buFont typeface="Wingdings" pitchFamily="2" charset="2"/>
              <a:buChar char="§"/>
            </a:pPr>
            <a:r>
              <a:rPr lang="el-GR" sz="1600" dirty="0" smtClean="0"/>
              <a:t>Απαιτούν για την ανάπτυξή τους </a:t>
            </a:r>
            <a:r>
              <a:rPr lang="en-US" sz="1600" dirty="0" smtClean="0"/>
              <a:t>L</a:t>
            </a:r>
            <a:r>
              <a:rPr lang="el-GR" sz="1600" dirty="0" smtClean="0"/>
              <a:t>-κυστεΐνη και σίδηρο</a:t>
            </a:r>
          </a:p>
          <a:p>
            <a:pPr>
              <a:buFont typeface="Wingdings" pitchFamily="2" charset="2"/>
              <a:buChar char="§"/>
            </a:pPr>
            <a:r>
              <a:rPr lang="el-GR" sz="1600" dirty="0" smtClean="0"/>
              <a:t>Δεν ζυμώνουν σάκχαρα και λαμβάνουν ενέργεια από το μεταβολισμό αμινοξέων</a:t>
            </a:r>
          </a:p>
          <a:p>
            <a:pPr>
              <a:buFont typeface="Wingdings" pitchFamily="2" charset="2"/>
              <a:buChar char="§"/>
            </a:pPr>
            <a:r>
              <a:rPr lang="el-GR" sz="1600" dirty="0" smtClean="0"/>
              <a:t>Μέσα στους ιστούς έχουν την εμφάνιση κοκκοβακτηριδίων, ενώ σε θρεπτικά υλικά παρουσιάζουν πολυμορφισμό και το μήκος τους μπορεί να φθάσει τα 20 μ</a:t>
            </a:r>
            <a:r>
              <a:rPr lang="en-US" sz="1600" dirty="0" smtClean="0"/>
              <a:t>m</a:t>
            </a:r>
            <a:r>
              <a:rPr lang="el-GR" sz="1600" dirty="0" smtClean="0"/>
              <a:t> </a:t>
            </a:r>
            <a:endParaRPr lang="el-GR"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Σχετική εικόνα"/>
          <p:cNvPicPr>
            <a:picLocks noChangeAspect="1" noChangeArrowheads="1"/>
          </p:cNvPicPr>
          <p:nvPr/>
        </p:nvPicPr>
        <p:blipFill>
          <a:blip r:embed="rId2" cstate="print"/>
          <a:srcRect/>
          <a:stretch>
            <a:fillRect/>
          </a:stretch>
        </p:blipFill>
        <p:spPr bwMode="auto">
          <a:xfrm>
            <a:off x="0" y="836712"/>
            <a:ext cx="8388424" cy="5616624"/>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628800"/>
            <a:ext cx="396044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Επιδημιολογία </a:t>
            </a:r>
            <a:endParaRPr lang="el-GR" b="1" dirty="0"/>
          </a:p>
        </p:txBody>
      </p:sp>
      <p:sp>
        <p:nvSpPr>
          <p:cNvPr id="3" name="2 - TextBox"/>
          <p:cNvSpPr txBox="1"/>
          <p:nvPr/>
        </p:nvSpPr>
        <p:spPr>
          <a:xfrm>
            <a:off x="251520" y="2204864"/>
            <a:ext cx="3960440" cy="4278094"/>
          </a:xfrm>
          <a:prstGeom prst="rect">
            <a:avLst/>
          </a:prstGeom>
          <a:solidFill>
            <a:schemeClr val="accent1">
              <a:lumMod val="20000"/>
              <a:lumOff val="80000"/>
            </a:schemeClr>
          </a:solidFill>
        </p:spPr>
        <p:txBody>
          <a:bodyPr wrap="square" rtlCol="0">
            <a:spAutoFit/>
          </a:bodyPr>
          <a:lstStyle/>
          <a:p>
            <a:pPr>
              <a:buFont typeface="Wingdings" pitchFamily="2" charset="2"/>
              <a:buChar char="ü"/>
            </a:pPr>
            <a:r>
              <a:rPr lang="el-GR" sz="1600" dirty="0" smtClean="0"/>
              <a:t>Μπορεί να βρίσκονται παντού όπου υπάρχουν στάσιμα ή τρεχούμενα νερά</a:t>
            </a:r>
          </a:p>
          <a:p>
            <a:pPr>
              <a:buFont typeface="Wingdings" pitchFamily="2" charset="2"/>
              <a:buChar char="ü"/>
            </a:pPr>
            <a:r>
              <a:rPr lang="el-GR" sz="1600" dirty="0" smtClean="0"/>
              <a:t>Επιβιώνουν στο νερό για μεγάλα χρονικά διαστήματα</a:t>
            </a:r>
            <a:r>
              <a:rPr lang="en-US" sz="1600" dirty="0" smtClean="0"/>
              <a:t> </a:t>
            </a:r>
            <a:r>
              <a:rPr lang="el-GR" sz="1600" dirty="0" smtClean="0"/>
              <a:t>σε σχετικά υψηλές θερμοκρασίες, ακόμα και παρουσία απολυμαντικών</a:t>
            </a:r>
          </a:p>
          <a:p>
            <a:pPr>
              <a:buFont typeface="Wingdings" pitchFamily="2" charset="2"/>
              <a:buChar char="ü"/>
            </a:pPr>
            <a:r>
              <a:rPr lang="el-GR" sz="1600" dirty="0" smtClean="0"/>
              <a:t>Σχηματίζουν βιομεμβράνες σε υδραυλικές εγκαταστάσεις</a:t>
            </a:r>
          </a:p>
          <a:p>
            <a:pPr>
              <a:buFont typeface="Wingdings" pitchFamily="2" charset="2"/>
              <a:buChar char="ü"/>
            </a:pPr>
            <a:r>
              <a:rPr lang="el-GR" sz="1600" dirty="0" smtClean="0"/>
              <a:t>Παρασιτούν και πολλαπλασιάζονται σε κύτταρα αμοιβάδας και άλλων πρωτόζωων</a:t>
            </a:r>
          </a:p>
          <a:p>
            <a:pPr>
              <a:buFont typeface="Wingdings" pitchFamily="2" charset="2"/>
              <a:buChar char="ü"/>
            </a:pPr>
            <a:r>
              <a:rPr lang="el-GR" sz="1600" dirty="0" smtClean="0"/>
              <a:t>Μεταδίδονται με την εισπνοή σταγονιδίων μολυσμένου ύδατος</a:t>
            </a:r>
          </a:p>
          <a:p>
            <a:pPr>
              <a:buFont typeface="Wingdings" pitchFamily="2" charset="2"/>
              <a:buChar char="ü"/>
            </a:pPr>
            <a:r>
              <a:rPr lang="el-GR" sz="1600" dirty="0" smtClean="0"/>
              <a:t>Δεν έχει αναφερθεί  μετάδοση από άτομο σε άτομο </a:t>
            </a:r>
          </a:p>
          <a:p>
            <a:pPr>
              <a:buFont typeface="Wingdings" pitchFamily="2" charset="2"/>
              <a:buChar char="ü"/>
            </a:pPr>
            <a:r>
              <a:rPr lang="el-GR" sz="1600" dirty="0" smtClean="0"/>
              <a:t>Επιβιώνουν και πολλαπλασιάζονται στα φαγοσώματα των επιθηλιακών κυττάρων του πνεύμονα και στα μακροφάγα</a:t>
            </a:r>
            <a:endParaRPr lang="el-GR" sz="1600" dirty="0"/>
          </a:p>
        </p:txBody>
      </p:sp>
      <p:pic>
        <p:nvPicPr>
          <p:cNvPr id="157698" name="Picture 2" descr="Αποτέλεσμα εικόνας για legionella pneumophila"/>
          <p:cNvPicPr>
            <a:picLocks noChangeAspect="1" noChangeArrowheads="1"/>
          </p:cNvPicPr>
          <p:nvPr/>
        </p:nvPicPr>
        <p:blipFill>
          <a:blip r:embed="rId2" cstate="print"/>
          <a:srcRect l="-1786" b="7764"/>
          <a:stretch>
            <a:fillRect/>
          </a:stretch>
        </p:blipFill>
        <p:spPr bwMode="auto">
          <a:xfrm>
            <a:off x="4572000" y="2132856"/>
            <a:ext cx="4104456" cy="3096344"/>
          </a:xfrm>
          <a:prstGeom prst="rect">
            <a:avLst/>
          </a:prstGeom>
          <a:noFill/>
        </p:spPr>
      </p:pic>
      <p:sp>
        <p:nvSpPr>
          <p:cNvPr id="5" name="4 - TextBox"/>
          <p:cNvSpPr txBox="1"/>
          <p:nvPr/>
        </p:nvSpPr>
        <p:spPr>
          <a:xfrm>
            <a:off x="4572000" y="5373216"/>
            <a:ext cx="4572000" cy="830997"/>
          </a:xfrm>
          <a:prstGeom prst="rect">
            <a:avLst/>
          </a:prstGeom>
          <a:noFill/>
        </p:spPr>
        <p:txBody>
          <a:bodyPr wrap="square" rtlCol="0">
            <a:spAutoFit/>
          </a:bodyPr>
          <a:lstStyle/>
          <a:p>
            <a:r>
              <a:rPr lang="el-GR" sz="1600" dirty="0" smtClean="0"/>
              <a:t>Βακτήρια της </a:t>
            </a:r>
            <a:r>
              <a:rPr lang="en-US" sz="1600" i="1" dirty="0" smtClean="0"/>
              <a:t>L. </a:t>
            </a:r>
            <a:r>
              <a:rPr lang="en-US" sz="1600" i="1" dirty="0" err="1" smtClean="0"/>
              <a:t>pneumophila</a:t>
            </a:r>
            <a:r>
              <a:rPr lang="el-GR" sz="1600" i="1" dirty="0" smtClean="0"/>
              <a:t> </a:t>
            </a:r>
            <a:r>
              <a:rPr lang="el-GR" sz="1600" dirty="0" smtClean="0"/>
              <a:t>που πολλαπλασιάζονται σε κύτταρο του πνεύμονα σε καλλιέργεια</a:t>
            </a:r>
            <a:r>
              <a:rPr lang="el-GR" sz="1600" i="1" dirty="0" smtClean="0"/>
              <a:t> </a:t>
            </a:r>
            <a:endParaRPr lang="el-GR" sz="1600"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Αποτέλεσμα εικόνας για legionella pneumophila"/>
          <p:cNvPicPr>
            <a:picLocks noChangeAspect="1" noChangeArrowheads="1"/>
          </p:cNvPicPr>
          <p:nvPr/>
        </p:nvPicPr>
        <p:blipFill>
          <a:blip r:embed="rId2" cstate="print"/>
          <a:srcRect/>
          <a:stretch>
            <a:fillRect/>
          </a:stretch>
        </p:blipFill>
        <p:spPr bwMode="auto">
          <a:xfrm>
            <a:off x="3779912" y="1412776"/>
            <a:ext cx="5068838" cy="4562476"/>
          </a:xfrm>
          <a:prstGeom prst="rect">
            <a:avLst/>
          </a:prstGeom>
          <a:noFill/>
        </p:spPr>
      </p:pic>
      <p:sp>
        <p:nvSpPr>
          <p:cNvPr id="3" name="2 - TextBox"/>
          <p:cNvSpPr txBox="1"/>
          <p:nvPr/>
        </p:nvSpPr>
        <p:spPr>
          <a:xfrm>
            <a:off x="179512" y="1455162"/>
            <a:ext cx="3312368" cy="4031873"/>
          </a:xfrm>
          <a:prstGeom prst="rect">
            <a:avLst/>
          </a:prstGeom>
          <a:solidFill>
            <a:schemeClr val="accent1">
              <a:lumMod val="20000"/>
              <a:lumOff val="80000"/>
            </a:schemeClr>
          </a:solidFill>
        </p:spPr>
        <p:txBody>
          <a:bodyPr wrap="square" rtlCol="0">
            <a:spAutoFit/>
          </a:bodyPr>
          <a:lstStyle/>
          <a:p>
            <a:r>
              <a:rPr lang="el-GR" sz="1600" dirty="0" smtClean="0"/>
              <a:t>Είσοδος μικροβίου στον ξενιστή</a:t>
            </a:r>
          </a:p>
          <a:p>
            <a:r>
              <a:rPr lang="el-GR" sz="1600" dirty="0" smtClean="0"/>
              <a:t>Προσκόλληση του συμπληρώματος σε μία πρωτεΐνη πορίνη της επιφάνειας του βακτηρίου και εναπόθεση του συστατικού </a:t>
            </a:r>
            <a:r>
              <a:rPr lang="en-US" sz="1600" dirty="0" smtClean="0"/>
              <a:t>C3b</a:t>
            </a:r>
            <a:r>
              <a:rPr lang="el-GR" sz="1600" dirty="0" smtClean="0"/>
              <a:t> του συμπληρώματος στην επιφάνεια.</a:t>
            </a:r>
          </a:p>
          <a:p>
            <a:r>
              <a:rPr lang="el-GR" sz="1600" dirty="0" smtClean="0"/>
              <a:t>Μέσω αυτού συνδέονται με υποδοχείς των μακροφάγων και εισέρχονται στο κύτταρο με ενδοκύττωση</a:t>
            </a:r>
          </a:p>
          <a:p>
            <a:r>
              <a:rPr lang="el-GR" sz="1600" dirty="0" smtClean="0"/>
              <a:t>Οι μικροοργανισμοί πολλαπλασιάζονται μέσα στο κενοτόπιο και παράγουν πρωτεολυτικά και άλλα ένζυμα, τα οποία τελικά θανατώνουν το κύτταρο ξενιστή</a:t>
            </a:r>
            <a:endParaRPr lang="el-GR" sz="1600" dirty="0"/>
          </a:p>
        </p:txBody>
      </p:sp>
      <p:sp>
        <p:nvSpPr>
          <p:cNvPr id="4" name="3 - TextBox"/>
          <p:cNvSpPr txBox="1"/>
          <p:nvPr/>
        </p:nvSpPr>
        <p:spPr>
          <a:xfrm>
            <a:off x="179512" y="908720"/>
            <a:ext cx="324036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555776" y="2571869"/>
            <a:ext cx="3960440" cy="1815882"/>
          </a:xfrm>
          <a:prstGeom prst="rect">
            <a:avLst/>
          </a:prstGeom>
          <a:solidFill>
            <a:schemeClr val="accent1">
              <a:lumMod val="20000"/>
              <a:lumOff val="80000"/>
            </a:schemeClr>
          </a:solidFill>
        </p:spPr>
        <p:txBody>
          <a:bodyPr wrap="square" rtlCol="0">
            <a:spAutoFit/>
          </a:bodyPr>
          <a:lstStyle/>
          <a:p>
            <a:r>
              <a:rPr lang="el-GR" sz="1600" dirty="0" smtClean="0"/>
              <a:t>Οι λοιμώξεις από Λεγεωνέλλα είναι συχνά ασυμπτωματικές. Οι συμπτωματικές λοιμώξεις αφορούν κυρίως τους πνεύμονες και εμφανίζονται με δύο μορφές:</a:t>
            </a:r>
          </a:p>
          <a:p>
            <a:r>
              <a:rPr lang="el-GR" sz="1600" dirty="0" smtClean="0"/>
              <a:t>Μία ασθένεια σαν γρίπη, τον πυρετό </a:t>
            </a:r>
            <a:r>
              <a:rPr lang="en-US" sz="1600" dirty="0" smtClean="0"/>
              <a:t>Pontiac</a:t>
            </a:r>
            <a:r>
              <a:rPr lang="el-GR" sz="1600" dirty="0" smtClean="0"/>
              <a:t> και μία βαριά μορφή πνευμονίας, τη νόσο των λεγεωνάριων</a:t>
            </a:r>
            <a:endParaRPr lang="el-GR" sz="1600" dirty="0"/>
          </a:p>
        </p:txBody>
      </p:sp>
      <p:sp>
        <p:nvSpPr>
          <p:cNvPr id="4" name="3 - TextBox"/>
          <p:cNvSpPr txBox="1"/>
          <p:nvPr/>
        </p:nvSpPr>
        <p:spPr>
          <a:xfrm>
            <a:off x="2555776" y="1988840"/>
            <a:ext cx="396044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 </a:t>
            </a:r>
            <a:endParaRPr lang="el-GR" b="1"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2132856"/>
            <a:ext cx="3960440" cy="2554545"/>
          </a:xfrm>
          <a:prstGeom prst="rect">
            <a:avLst/>
          </a:prstGeom>
          <a:solidFill>
            <a:schemeClr val="accent1">
              <a:lumMod val="20000"/>
              <a:lumOff val="80000"/>
            </a:schemeClr>
          </a:solidFill>
        </p:spPr>
        <p:txBody>
          <a:bodyPr wrap="square" rtlCol="0">
            <a:spAutoFit/>
          </a:bodyPr>
          <a:lstStyle/>
          <a:p>
            <a:r>
              <a:rPr lang="el-GR" sz="1600" b="1" dirty="0" smtClean="0"/>
              <a:t>Πυρετός </a:t>
            </a:r>
            <a:r>
              <a:rPr lang="en-US" sz="1600" b="1" dirty="0" smtClean="0"/>
              <a:t>Pontiac</a:t>
            </a:r>
            <a:endParaRPr lang="el-GR" sz="1600" b="1" dirty="0" smtClean="0"/>
          </a:p>
          <a:p>
            <a:endParaRPr lang="el-GR" sz="1600" b="1" dirty="0" smtClean="0"/>
          </a:p>
          <a:p>
            <a:r>
              <a:rPr lang="el-GR" sz="1600" dirty="0" smtClean="0"/>
              <a:t>Η νόσος χαρακτηρίζεται από πυρετό ρίγη, μυαλγία, καταβολή και κεφαλαλγία, χωρίς ενδείξεις πνευμονίας</a:t>
            </a:r>
          </a:p>
          <a:p>
            <a:endParaRPr lang="el-GR" sz="1600" dirty="0" smtClean="0"/>
          </a:p>
          <a:p>
            <a:r>
              <a:rPr lang="el-GR" sz="1600" dirty="0" smtClean="0"/>
              <a:t>Τα συμπτώματα αναπτύσσονται σε 12 ώρες μετά την προσβολή, διαρκούν 2-5 ημέρες και υποχωρούν μόνα τους χωρίς τη χορήγηση αντιβιοτικών</a:t>
            </a:r>
            <a:endParaRPr lang="el-GR" sz="160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051720" y="2132856"/>
            <a:ext cx="4968552" cy="3539430"/>
          </a:xfrm>
          <a:prstGeom prst="rect">
            <a:avLst/>
          </a:prstGeom>
          <a:solidFill>
            <a:schemeClr val="accent1">
              <a:lumMod val="20000"/>
              <a:lumOff val="80000"/>
            </a:schemeClr>
          </a:solidFill>
        </p:spPr>
        <p:txBody>
          <a:bodyPr wrap="square" rtlCol="0">
            <a:spAutoFit/>
          </a:bodyPr>
          <a:lstStyle/>
          <a:p>
            <a:r>
              <a:rPr lang="el-GR" sz="1600" b="1" dirty="0" smtClean="0"/>
              <a:t>Νόσος των λεγεωνάριων (λεγεωνέλλωση)</a:t>
            </a:r>
          </a:p>
          <a:p>
            <a:endParaRPr lang="el-GR" sz="1600" b="1" dirty="0" smtClean="0"/>
          </a:p>
          <a:p>
            <a:r>
              <a:rPr lang="el-GR" sz="1600" dirty="0" smtClean="0"/>
              <a:t>Τα συμπτώματα της νόσου εμφανίζονται ξαφνικά, μετά από επώαση 2-10 ημερών: κύρια εκδήλωση της νόσου είναι της πνευμονίας με πύκνωση του πνευμονικού ιστού, φλεγμονή και μικροαποστήματα. </a:t>
            </a:r>
          </a:p>
          <a:p>
            <a:r>
              <a:rPr lang="el-GR" sz="1600" dirty="0" smtClean="0"/>
              <a:t>Συμπτώματα: πυρετός, ρίγη, ξηρός βήχας και πονοκέφαλος.</a:t>
            </a:r>
          </a:p>
          <a:p>
            <a:endParaRPr lang="el-GR" sz="1600" dirty="0" smtClean="0"/>
          </a:p>
          <a:p>
            <a:r>
              <a:rPr lang="el-GR" sz="1600" dirty="0" smtClean="0"/>
              <a:t>Συνήθως συνυπάρχει προσβολή της γαστρεντερικής οδού, του ΚΝΣ, του ήπατος και των νεφρών</a:t>
            </a:r>
          </a:p>
          <a:p>
            <a:endParaRPr lang="el-GR" sz="1600" dirty="0" smtClean="0"/>
          </a:p>
          <a:p>
            <a:r>
              <a:rPr lang="el-GR" sz="1600" dirty="0" smtClean="0"/>
              <a:t>Αν δεν χορηγηθεί θεραπεία η πνευμονική λειτουργία επιδεινώνεται συνεχώς, με θνητότητα 15-20%</a:t>
            </a:r>
            <a:endParaRPr lang="el-GR"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771800" y="1691516"/>
            <a:ext cx="367240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2699792" y="2219380"/>
            <a:ext cx="3816424" cy="1569660"/>
          </a:xfrm>
          <a:prstGeom prst="rect">
            <a:avLst/>
          </a:prstGeom>
          <a:solidFill>
            <a:schemeClr val="accent1">
              <a:lumMod val="20000"/>
              <a:lumOff val="80000"/>
            </a:schemeClr>
          </a:solidFill>
        </p:spPr>
        <p:txBody>
          <a:bodyPr wrap="square" rtlCol="0">
            <a:spAutoFit/>
          </a:bodyPr>
          <a:lstStyle/>
          <a:p>
            <a:r>
              <a:rPr lang="el-GR" sz="1600" dirty="0" smtClean="0"/>
              <a:t>Μικροσκοπική εξέταση:</a:t>
            </a:r>
          </a:p>
          <a:p>
            <a:r>
              <a:rPr lang="el-GR" sz="1600" dirty="0" smtClean="0"/>
              <a:t>Ο πιο ευαίσθητος τρόπος παρατήρησης στο μικροσκόπιο είναι με άμεσο ανοσοφθορισμό με τη χρήση μονοκλωνικών ή πολυκλωνικών αντισωμάτων σημασμένων με φθορισεΐνη    </a:t>
            </a:r>
            <a:endParaRPr lang="el-GR" sz="1600" dirty="0"/>
          </a:p>
        </p:txBody>
      </p:sp>
      <p:pic>
        <p:nvPicPr>
          <p:cNvPr id="160772" name="Picture 4" descr="Αποτέλεσμα εικόνας για legionella pneumophila"/>
          <p:cNvPicPr>
            <a:picLocks noChangeAspect="1" noChangeArrowheads="1"/>
          </p:cNvPicPr>
          <p:nvPr/>
        </p:nvPicPr>
        <p:blipFill>
          <a:blip r:embed="rId2" cstate="print"/>
          <a:srcRect/>
          <a:stretch>
            <a:fillRect/>
          </a:stretch>
        </p:blipFill>
        <p:spPr bwMode="auto">
          <a:xfrm>
            <a:off x="539552" y="4149080"/>
            <a:ext cx="3333750" cy="2232248"/>
          </a:xfrm>
          <a:prstGeom prst="rect">
            <a:avLst/>
          </a:prstGeom>
          <a:noFill/>
        </p:spPr>
      </p:pic>
      <p:pic>
        <p:nvPicPr>
          <p:cNvPr id="160774" name="Picture 6" descr="Αποτέλεσμα εικόνας για legionella pneumophila"/>
          <p:cNvPicPr>
            <a:picLocks noChangeAspect="1" noChangeArrowheads="1"/>
          </p:cNvPicPr>
          <p:nvPr/>
        </p:nvPicPr>
        <p:blipFill>
          <a:blip r:embed="rId3" cstate="print"/>
          <a:srcRect/>
          <a:stretch>
            <a:fillRect/>
          </a:stretch>
        </p:blipFill>
        <p:spPr bwMode="auto">
          <a:xfrm>
            <a:off x="4572000" y="4005064"/>
            <a:ext cx="3810000" cy="2713484"/>
          </a:xfrm>
          <a:prstGeom prst="rect">
            <a:avLst/>
          </a:prstGeom>
          <a:noFill/>
        </p:spPr>
      </p:pic>
      <p:sp>
        <p:nvSpPr>
          <p:cNvPr id="7" name="6 - TextBox"/>
          <p:cNvSpPr txBox="1"/>
          <p:nvPr/>
        </p:nvSpPr>
        <p:spPr>
          <a:xfrm>
            <a:off x="323528" y="6330806"/>
            <a:ext cx="3600400" cy="338554"/>
          </a:xfrm>
          <a:prstGeom prst="rect">
            <a:avLst/>
          </a:prstGeom>
          <a:noFill/>
        </p:spPr>
        <p:txBody>
          <a:bodyPr wrap="square" rtlCol="0">
            <a:spAutoFit/>
          </a:bodyPr>
          <a:lstStyle/>
          <a:p>
            <a:r>
              <a:rPr lang="el-GR" sz="1600" dirty="0" smtClean="0"/>
              <a:t>Κύτταρα βακτηρίου με ανοσοφθορισμό</a:t>
            </a:r>
            <a:endParaRPr lang="el-GR" sz="1600" dirty="0"/>
          </a:p>
        </p:txBody>
      </p:sp>
      <p:sp>
        <p:nvSpPr>
          <p:cNvPr id="8" name="7 - TextBox"/>
          <p:cNvSpPr txBox="1"/>
          <p:nvPr/>
        </p:nvSpPr>
        <p:spPr>
          <a:xfrm>
            <a:off x="4572000" y="6309320"/>
            <a:ext cx="3600400" cy="338554"/>
          </a:xfrm>
          <a:prstGeom prst="rect">
            <a:avLst/>
          </a:prstGeom>
          <a:noFill/>
        </p:spPr>
        <p:txBody>
          <a:bodyPr wrap="square" rtlCol="0">
            <a:spAutoFit/>
          </a:bodyPr>
          <a:lstStyle/>
          <a:p>
            <a:r>
              <a:rPr lang="el-GR" sz="1600" dirty="0" smtClean="0"/>
              <a:t>Κύτταρα βακτηρίου με χρώση </a:t>
            </a:r>
            <a:r>
              <a:rPr lang="en-US" sz="1600" dirty="0" smtClean="0"/>
              <a:t>Gram</a:t>
            </a:r>
            <a:endParaRPr lang="el-GR" sz="16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2276872"/>
            <a:ext cx="4248472" cy="2616101"/>
          </a:xfrm>
          <a:prstGeom prst="rect">
            <a:avLst/>
          </a:prstGeom>
          <a:solidFill>
            <a:schemeClr val="accent1">
              <a:lumMod val="20000"/>
              <a:lumOff val="80000"/>
            </a:schemeClr>
          </a:solidFill>
        </p:spPr>
        <p:txBody>
          <a:bodyPr wrap="square" rtlCol="0">
            <a:spAutoFit/>
          </a:bodyPr>
          <a:lstStyle/>
          <a:p>
            <a:r>
              <a:rPr lang="el-GR" b="1" dirty="0" smtClean="0"/>
              <a:t>Καλλιέργεια:</a:t>
            </a:r>
          </a:p>
          <a:p>
            <a:endParaRPr lang="el-GR" b="1" dirty="0" smtClean="0"/>
          </a:p>
          <a:p>
            <a:r>
              <a:rPr lang="el-GR" sz="1600" dirty="0" smtClean="0"/>
              <a:t>Μπορεί να καλλιεργηθεί σε ειδικά θρεπτικά υλικά που περιέχουν </a:t>
            </a:r>
            <a:r>
              <a:rPr lang="en-US" sz="1600" dirty="0" smtClean="0"/>
              <a:t>L</a:t>
            </a:r>
            <a:r>
              <a:rPr lang="el-GR" sz="1600" dirty="0" smtClean="0"/>
              <a:t>-κυστεΐνη και άλατα σιδήρου (</a:t>
            </a:r>
            <a:r>
              <a:rPr lang="en-US" sz="1600" dirty="0" smtClean="0"/>
              <a:t>BCYE agar </a:t>
            </a:r>
            <a:r>
              <a:rPr lang="el-GR" sz="1600" dirty="0" smtClean="0"/>
              <a:t>κ.α.), σε αερόβιες συνθήκες ή σε ατμόσφαιρα </a:t>
            </a:r>
            <a:r>
              <a:rPr lang="en-US" sz="1600" dirty="0" smtClean="0"/>
              <a:t>CO</a:t>
            </a:r>
            <a:r>
              <a:rPr lang="en-US" sz="1600" baseline="-25000" dirty="0" smtClean="0"/>
              <a:t>2</a:t>
            </a:r>
            <a:r>
              <a:rPr lang="en-US" sz="1600" dirty="0" smtClean="0"/>
              <a:t> </a:t>
            </a:r>
            <a:r>
              <a:rPr lang="el-GR" sz="1600" dirty="0" smtClean="0"/>
              <a:t>3-5%, στους 35</a:t>
            </a:r>
            <a:r>
              <a:rPr lang="el-GR" sz="1600" baseline="30000" dirty="0" smtClean="0"/>
              <a:t>ο</a:t>
            </a:r>
            <a:r>
              <a:rPr lang="el-GR" sz="1600" dirty="0" smtClean="0"/>
              <a:t> </a:t>
            </a:r>
            <a:r>
              <a:rPr lang="en-US" sz="1600" dirty="0" smtClean="0"/>
              <a:t>C</a:t>
            </a:r>
            <a:r>
              <a:rPr lang="el-GR" sz="1600" dirty="0" smtClean="0"/>
              <a:t>.</a:t>
            </a:r>
          </a:p>
          <a:p>
            <a:endParaRPr lang="el-GR" sz="1600" dirty="0" smtClean="0"/>
          </a:p>
          <a:p>
            <a:r>
              <a:rPr lang="el-GR" sz="1600" dirty="0" smtClean="0"/>
              <a:t> Οι αποικίες εμφανίζονται μετά από 3-5 ημέρες. Αποικίες μικρές (1-3</a:t>
            </a:r>
            <a:r>
              <a:rPr lang="en-US" sz="1600" dirty="0" smtClean="0"/>
              <a:t>mm</a:t>
            </a:r>
            <a:r>
              <a:rPr lang="el-GR" sz="1600" dirty="0" smtClean="0"/>
              <a:t>) με χαρακτηριστική εμφάνιση θολού γυαλιού </a:t>
            </a:r>
            <a:endParaRPr lang="el-GR" sz="1600" dirty="0"/>
          </a:p>
        </p:txBody>
      </p:sp>
      <p:pic>
        <p:nvPicPr>
          <p:cNvPr id="162818" name="Picture 2" descr="C:\Documents and Settings\user\Τα έγγραφά μου\Downloads\o_18vdkg23e13ovdn13pv1g2o1e59d.jpg"/>
          <p:cNvPicPr>
            <a:picLocks noChangeAspect="1" noChangeArrowheads="1"/>
          </p:cNvPicPr>
          <p:nvPr/>
        </p:nvPicPr>
        <p:blipFill>
          <a:blip r:embed="rId2" cstate="print"/>
          <a:srcRect/>
          <a:stretch>
            <a:fillRect/>
          </a:stretch>
        </p:blipFill>
        <p:spPr bwMode="auto">
          <a:xfrm>
            <a:off x="5292080" y="2492896"/>
            <a:ext cx="2730476" cy="2160240"/>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844824"/>
            <a:ext cx="4320480" cy="3785652"/>
          </a:xfrm>
          <a:prstGeom prst="rect">
            <a:avLst/>
          </a:prstGeom>
          <a:solidFill>
            <a:schemeClr val="accent1">
              <a:lumMod val="20000"/>
              <a:lumOff val="80000"/>
            </a:schemeClr>
          </a:solidFill>
        </p:spPr>
        <p:txBody>
          <a:bodyPr wrap="square" rtlCol="0">
            <a:spAutoFit/>
          </a:bodyPr>
          <a:lstStyle/>
          <a:p>
            <a:r>
              <a:rPr lang="el-GR" sz="1600" b="1" dirty="0" smtClean="0"/>
              <a:t>Ανίχνευση αντιγόνου στα ούρα:</a:t>
            </a:r>
          </a:p>
          <a:p>
            <a:r>
              <a:rPr lang="el-GR" sz="1600" dirty="0" smtClean="0"/>
              <a:t>Με </a:t>
            </a:r>
            <a:r>
              <a:rPr lang="el-GR" sz="1600" dirty="0" err="1" smtClean="0"/>
              <a:t>ανοσοενζυμικές</a:t>
            </a:r>
            <a:r>
              <a:rPr lang="el-GR" sz="1600" dirty="0" smtClean="0"/>
              <a:t>  μεθόδους ανιχνεύονται ειδικά αντιγόνα του βακτηρίου που αποβάλλονται με τα ούρα, τα οποία παραμένουν σε αυτά για ένα ως δύο μήνες</a:t>
            </a:r>
          </a:p>
          <a:p>
            <a:endParaRPr lang="el-GR" sz="1600" dirty="0" smtClean="0"/>
          </a:p>
          <a:p>
            <a:r>
              <a:rPr lang="el-GR" sz="1600" b="1" dirty="0" smtClean="0"/>
              <a:t>Μέθοδος </a:t>
            </a:r>
            <a:r>
              <a:rPr lang="en-US" sz="1600" b="1" dirty="0" smtClean="0"/>
              <a:t>PCR</a:t>
            </a:r>
            <a:r>
              <a:rPr lang="el-GR" sz="1600" b="1" dirty="0" smtClean="0"/>
              <a:t>:</a:t>
            </a:r>
          </a:p>
          <a:p>
            <a:r>
              <a:rPr lang="el-GR" sz="1600" dirty="0" smtClean="0"/>
              <a:t>Εφαρμογή της μεθόδου σε αναπνευστικές εκκρίσεις με μεγάλη ευαισθησία</a:t>
            </a:r>
          </a:p>
          <a:p>
            <a:endParaRPr lang="el-GR" sz="1600" dirty="0" smtClean="0"/>
          </a:p>
          <a:p>
            <a:r>
              <a:rPr lang="el-GR" sz="1600" b="1" dirty="0" smtClean="0"/>
              <a:t>Ορολογικές εξετάσεις:</a:t>
            </a:r>
          </a:p>
          <a:p>
            <a:r>
              <a:rPr lang="el-GR" sz="1600" dirty="0" smtClean="0"/>
              <a:t>Μέτρηση του τίτλου των αντισωμάτων με έμμεσο ανοσοφθορισμό. Αύξηση του τίτλου τέσσερις ή περισσότερες φορές θεωρείται θετική της λοίμωξης </a:t>
            </a:r>
            <a:endParaRPr lang="el-GR" sz="1600"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771800" y="1844824"/>
            <a:ext cx="3600400" cy="3293209"/>
          </a:xfrm>
          <a:prstGeom prst="rect">
            <a:avLst/>
          </a:prstGeom>
          <a:solidFill>
            <a:schemeClr val="accent1">
              <a:lumMod val="20000"/>
              <a:lumOff val="80000"/>
            </a:schemeClr>
          </a:solidFill>
        </p:spPr>
        <p:txBody>
          <a:bodyPr wrap="square" rtlCol="0">
            <a:spAutoFit/>
          </a:bodyPr>
          <a:lstStyle/>
          <a:p>
            <a:r>
              <a:rPr lang="el-GR" sz="1600" b="1" dirty="0" smtClean="0"/>
              <a:t>Θεραπεία:</a:t>
            </a:r>
          </a:p>
          <a:p>
            <a:r>
              <a:rPr lang="el-GR" sz="1600" dirty="0" smtClean="0"/>
              <a:t>Ο πυρετός </a:t>
            </a:r>
            <a:r>
              <a:rPr lang="en-US" sz="1600" dirty="0" smtClean="0"/>
              <a:t>Pontiac</a:t>
            </a:r>
            <a:r>
              <a:rPr lang="el-GR" sz="1600" dirty="0" smtClean="0"/>
              <a:t> αυτοπεριορίζεται και δε χρειάζεται ειδική θεραπεία</a:t>
            </a:r>
          </a:p>
          <a:p>
            <a:r>
              <a:rPr lang="el-GR" sz="1600" dirty="0" smtClean="0"/>
              <a:t>Η λεγεωνέλλωση περιορίζεται με αντιβιοτικά (</a:t>
            </a:r>
            <a:r>
              <a:rPr lang="el-GR" sz="1600" dirty="0" err="1" smtClean="0"/>
              <a:t>αζιθρομυκίνη</a:t>
            </a:r>
            <a:r>
              <a:rPr lang="el-GR" sz="1600" dirty="0" smtClean="0"/>
              <a:t>, </a:t>
            </a:r>
            <a:r>
              <a:rPr lang="el-GR" sz="1600" dirty="0" err="1" smtClean="0"/>
              <a:t>κλαριθρομυκίνη</a:t>
            </a:r>
            <a:r>
              <a:rPr lang="el-GR" sz="1600" dirty="0" smtClean="0"/>
              <a:t> κ.α.)</a:t>
            </a:r>
          </a:p>
          <a:p>
            <a:endParaRPr lang="el-GR" sz="1600" dirty="0" smtClean="0"/>
          </a:p>
          <a:p>
            <a:r>
              <a:rPr lang="el-GR" sz="1600" b="1" dirty="0" smtClean="0"/>
              <a:t>Πρόληψη:</a:t>
            </a:r>
          </a:p>
          <a:p>
            <a:r>
              <a:rPr lang="el-GR" sz="1600" dirty="0" smtClean="0"/>
              <a:t>Ανεύρεση της περιβαλλοντικής πηγής του μικροβίου και ελάττωση του μικροβιακού φορτίου (η πλήρης εξάλειψη των βακτηρίων από το νερό είναι πιθανώς αδύνατη)  </a:t>
            </a:r>
            <a:endParaRPr lang="el-GR" sz="1600"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15816" y="1844824"/>
            <a:ext cx="3312368" cy="369332"/>
          </a:xfrm>
          <a:prstGeom prst="rect">
            <a:avLst/>
          </a:prstGeom>
          <a:solidFill>
            <a:schemeClr val="tx2">
              <a:lumMod val="60000"/>
              <a:lumOff val="40000"/>
            </a:schemeClr>
          </a:solidFill>
        </p:spPr>
        <p:txBody>
          <a:bodyPr wrap="square" rtlCol="0">
            <a:spAutoFit/>
          </a:bodyPr>
          <a:lstStyle/>
          <a:p>
            <a:pPr algn="ctr"/>
            <a:r>
              <a:rPr lang="el-GR" b="1" dirty="0" smtClean="0">
                <a:solidFill>
                  <a:schemeClr val="bg1"/>
                </a:solidFill>
              </a:rPr>
              <a:t>Βρουκέλλες </a:t>
            </a:r>
            <a:endParaRPr lang="el-GR" b="1" dirty="0">
              <a:solidFill>
                <a:schemeClr val="bg1"/>
              </a:solidFill>
            </a:endParaRPr>
          </a:p>
        </p:txBody>
      </p:sp>
      <p:pic>
        <p:nvPicPr>
          <p:cNvPr id="163842" name="Picture 2" descr="Αποτέλεσμα εικόνας για brucella"/>
          <p:cNvPicPr>
            <a:picLocks noChangeAspect="1" noChangeArrowheads="1"/>
          </p:cNvPicPr>
          <p:nvPr/>
        </p:nvPicPr>
        <p:blipFill>
          <a:blip r:embed="rId2" cstate="print"/>
          <a:srcRect/>
          <a:stretch>
            <a:fillRect/>
          </a:stretch>
        </p:blipFill>
        <p:spPr bwMode="auto">
          <a:xfrm>
            <a:off x="2915816" y="2492896"/>
            <a:ext cx="3384376" cy="320040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411760" y="1268760"/>
            <a:ext cx="4392488" cy="646331"/>
          </a:xfrm>
          <a:prstGeom prst="rect">
            <a:avLst/>
          </a:prstGeom>
          <a:noFill/>
        </p:spPr>
        <p:txBody>
          <a:bodyPr wrap="square" rtlCol="0">
            <a:spAutoFit/>
          </a:bodyPr>
          <a:lstStyle/>
          <a:p>
            <a:pPr algn="ctr"/>
            <a:r>
              <a:rPr lang="en-US" b="1" i="1" dirty="0" smtClean="0"/>
              <a:t>Escherichia coli </a:t>
            </a:r>
            <a:endParaRPr lang="el-GR" b="1" i="1" dirty="0" smtClean="0"/>
          </a:p>
          <a:p>
            <a:pPr algn="ctr"/>
            <a:r>
              <a:rPr lang="en-US" b="1" i="1" dirty="0" smtClean="0"/>
              <a:t>(</a:t>
            </a:r>
            <a:r>
              <a:rPr lang="el-GR" b="1" dirty="0" smtClean="0"/>
              <a:t>κολοβακτηρίδιο)</a:t>
            </a:r>
            <a:endParaRPr lang="el-GR" b="1" i="1" dirty="0"/>
          </a:p>
        </p:txBody>
      </p:sp>
      <p:pic>
        <p:nvPicPr>
          <p:cNvPr id="4" name="Picture 2" descr="Σχετική εικόνα"/>
          <p:cNvPicPr>
            <a:picLocks noChangeAspect="1" noChangeArrowheads="1"/>
          </p:cNvPicPr>
          <p:nvPr/>
        </p:nvPicPr>
        <p:blipFill>
          <a:blip r:embed="rId2" cstate="print"/>
          <a:srcRect/>
          <a:stretch>
            <a:fillRect/>
          </a:stretch>
        </p:blipFill>
        <p:spPr bwMode="auto">
          <a:xfrm>
            <a:off x="1533525" y="2132856"/>
            <a:ext cx="6076950" cy="4562476"/>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79712" y="1916832"/>
            <a:ext cx="5112568"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των βρουκελλών αποτελείται από εννέα είδη από τα οποία κύρια παθογόνα για τον άνθρωπο είναι τα είδη </a:t>
            </a:r>
            <a:r>
              <a:rPr lang="el-GR" sz="1600" dirty="0" err="1" smtClean="0"/>
              <a:t>Βρ</a:t>
            </a:r>
            <a:r>
              <a:rPr lang="el-GR" sz="1600" dirty="0" smtClean="0"/>
              <a:t>. του μελιταίου πυρετού (</a:t>
            </a:r>
            <a:r>
              <a:rPr lang="en-US" sz="1600" i="1" dirty="0" smtClean="0"/>
              <a:t>B. </a:t>
            </a:r>
            <a:r>
              <a:rPr lang="en-US" sz="1600" i="1" dirty="0" err="1" smtClean="0"/>
              <a:t>melitensis</a:t>
            </a:r>
            <a:r>
              <a:rPr lang="el-GR" sz="1600" i="1" dirty="0" smtClean="0"/>
              <a:t>)</a:t>
            </a:r>
            <a:r>
              <a:rPr lang="en-US" sz="1600" i="1" dirty="0" smtClean="0"/>
              <a:t>, </a:t>
            </a:r>
            <a:r>
              <a:rPr lang="el-GR" sz="1600" dirty="0" err="1" smtClean="0"/>
              <a:t>Βρ</a:t>
            </a:r>
            <a:r>
              <a:rPr lang="el-GR" sz="1600" dirty="0" smtClean="0"/>
              <a:t>. Της έκτρωσης </a:t>
            </a:r>
            <a:r>
              <a:rPr lang="el-GR" sz="1600" i="1" dirty="0" smtClean="0"/>
              <a:t>(</a:t>
            </a:r>
            <a:r>
              <a:rPr lang="en-US" sz="1600" i="1" dirty="0" smtClean="0"/>
              <a:t>B. </a:t>
            </a:r>
            <a:r>
              <a:rPr lang="en-US" sz="1600" i="1" dirty="0" err="1" smtClean="0"/>
              <a:t>abortus</a:t>
            </a:r>
            <a:r>
              <a:rPr lang="el-GR" sz="1600" i="1" dirty="0" smtClean="0"/>
              <a:t>)</a:t>
            </a:r>
            <a:r>
              <a:rPr lang="en-US" sz="1600" i="1" dirty="0" smtClean="0"/>
              <a:t>, </a:t>
            </a:r>
            <a:r>
              <a:rPr lang="el-GR" sz="1600" dirty="0" err="1" smtClean="0"/>
              <a:t>Βρ</a:t>
            </a:r>
            <a:r>
              <a:rPr lang="el-GR" sz="1600" dirty="0" smtClean="0"/>
              <a:t>. Των χοίρων </a:t>
            </a:r>
            <a:r>
              <a:rPr lang="el-GR" sz="1600" i="1" dirty="0" smtClean="0"/>
              <a:t>(</a:t>
            </a:r>
            <a:r>
              <a:rPr lang="en-US" sz="1600" i="1" dirty="0" smtClean="0"/>
              <a:t>B. </a:t>
            </a:r>
            <a:r>
              <a:rPr lang="en-US" sz="1600" i="1" dirty="0" err="1" smtClean="0"/>
              <a:t>suis</a:t>
            </a:r>
            <a:r>
              <a:rPr lang="el-GR" sz="1600" i="1" dirty="0" smtClean="0"/>
              <a:t>) </a:t>
            </a:r>
            <a:r>
              <a:rPr lang="el-GR" sz="1600" dirty="0" smtClean="0"/>
              <a:t>και </a:t>
            </a:r>
            <a:r>
              <a:rPr lang="el-GR" sz="1600" dirty="0" err="1" smtClean="0"/>
              <a:t>Βρ</a:t>
            </a:r>
            <a:r>
              <a:rPr lang="el-GR" sz="1600" dirty="0" smtClean="0"/>
              <a:t>. του σκύλου </a:t>
            </a:r>
            <a:r>
              <a:rPr lang="el-GR" sz="1600" i="1" dirty="0" smtClean="0"/>
              <a:t>(Β. </a:t>
            </a:r>
            <a:r>
              <a:rPr lang="en-US" sz="1600" i="1" dirty="0" smtClean="0"/>
              <a:t>canis)</a:t>
            </a:r>
            <a:r>
              <a:rPr lang="el-GR" sz="1600" dirty="0" smtClean="0"/>
              <a:t>. </a:t>
            </a:r>
          </a:p>
          <a:p>
            <a:endParaRPr lang="el-GR" sz="1600" dirty="0" smtClean="0"/>
          </a:p>
          <a:p>
            <a:r>
              <a:rPr lang="el-GR" sz="1600" dirty="0" smtClean="0"/>
              <a:t>Είναι αίτια ζωονόσων προκαλώντας την ασθένεια βρουκέλλωση.</a:t>
            </a:r>
          </a:p>
          <a:p>
            <a:endParaRPr lang="el-GR" sz="1600" dirty="0" smtClean="0"/>
          </a:p>
          <a:p>
            <a:r>
              <a:rPr lang="el-GR" sz="1600" dirty="0" smtClean="0"/>
              <a:t> Προσβάλλουν πρόβατα, κατσίκες, βοοειδή κ.α.</a:t>
            </a:r>
          </a:p>
          <a:p>
            <a:pPr>
              <a:buFont typeface="Wingdings" pitchFamily="2" charset="2"/>
              <a:buChar char="ü"/>
            </a:pPr>
            <a:r>
              <a:rPr lang="el-GR" sz="1600" dirty="0" smtClean="0"/>
              <a:t>Η Βρουκέλλα του μελιταίου πυρετού προσβάλει αιγοπρόβατα</a:t>
            </a:r>
          </a:p>
          <a:p>
            <a:pPr>
              <a:buFont typeface="Wingdings" pitchFamily="2" charset="2"/>
              <a:buChar char="ü"/>
            </a:pPr>
            <a:r>
              <a:rPr lang="el-GR" sz="1600" dirty="0" smtClean="0"/>
              <a:t>Η Βρουκέλλα της έκτρωσης προσβάλλει βοοειδή και τον Αμερικανικό βίσωνα</a:t>
            </a:r>
          </a:p>
          <a:p>
            <a:pPr>
              <a:buFont typeface="Wingdings" pitchFamily="2" charset="2"/>
              <a:buChar char="ü"/>
            </a:pPr>
            <a:r>
              <a:rPr lang="el-GR" sz="1600" dirty="0" smtClean="0"/>
              <a:t>Η Βρουκέλλα του σκύλου προσβάλλει τους σκύλους, τις αλεπούδες και τσακάλια</a:t>
            </a:r>
          </a:p>
          <a:p>
            <a:pPr>
              <a:buFont typeface="Wingdings" pitchFamily="2" charset="2"/>
              <a:buChar char="ü"/>
            </a:pPr>
            <a:r>
              <a:rPr lang="el-GR" sz="1600" dirty="0" smtClean="0"/>
              <a:t>Η Βρουκέλλα των χοίρων προσβάλλει τους χοίρους και τους τάρανδους </a:t>
            </a:r>
            <a:endParaRPr lang="el-GR" sz="1600"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24847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Βρουκέλλας </a:t>
            </a:r>
            <a:endParaRPr lang="el-GR" b="1" dirty="0"/>
          </a:p>
        </p:txBody>
      </p:sp>
      <p:sp>
        <p:nvSpPr>
          <p:cNvPr id="4" name="3 - TextBox"/>
          <p:cNvSpPr txBox="1"/>
          <p:nvPr/>
        </p:nvSpPr>
        <p:spPr>
          <a:xfrm>
            <a:off x="2483768" y="2492896"/>
            <a:ext cx="4248472" cy="280076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Πολύ μικρά </a:t>
            </a:r>
            <a:r>
              <a:rPr lang="en-US" sz="1600" dirty="0" smtClean="0"/>
              <a:t>Gram </a:t>
            </a:r>
            <a:r>
              <a:rPr lang="el-GR" sz="1600" dirty="0" smtClean="0"/>
              <a:t>(-) κοκκοβακτηρίδια (0,5 Χ 0,6-1,5μ</a:t>
            </a:r>
            <a:r>
              <a:rPr lang="en-US" sz="1600" dirty="0" smtClean="0"/>
              <a:t>m</a:t>
            </a:r>
            <a:r>
              <a:rPr lang="el-GR" sz="1600" dirty="0" smtClean="0"/>
              <a:t>)</a:t>
            </a:r>
          </a:p>
          <a:p>
            <a:pPr>
              <a:buFont typeface="Wingdings" pitchFamily="2" charset="2"/>
              <a:buChar char="§"/>
            </a:pPr>
            <a:r>
              <a:rPr lang="el-GR" sz="1600" dirty="0" smtClean="0"/>
              <a:t>αποκλειστικά αερόβια</a:t>
            </a:r>
          </a:p>
          <a:p>
            <a:pPr>
              <a:buFont typeface="Wingdings" pitchFamily="2" charset="2"/>
              <a:buChar char="§"/>
            </a:pPr>
            <a:r>
              <a:rPr lang="el-GR" sz="1600" dirty="0" smtClean="0"/>
              <a:t>Μη κινητά</a:t>
            </a:r>
          </a:p>
          <a:p>
            <a:pPr>
              <a:buFont typeface="Wingdings" pitchFamily="2" charset="2"/>
              <a:buChar char="§"/>
            </a:pPr>
            <a:r>
              <a:rPr lang="el-GR" sz="1600" dirty="0" smtClean="0"/>
              <a:t>Δεν κάνουν σπόρια</a:t>
            </a:r>
          </a:p>
          <a:p>
            <a:pPr>
              <a:buFont typeface="Wingdings" pitchFamily="2" charset="2"/>
              <a:buChar char="§"/>
            </a:pPr>
            <a:r>
              <a:rPr lang="el-GR" sz="1600" dirty="0" smtClean="0"/>
              <a:t>Δεν έχουν έλυτρο</a:t>
            </a:r>
          </a:p>
          <a:p>
            <a:pPr>
              <a:buFont typeface="Wingdings" pitchFamily="2" charset="2"/>
              <a:buChar char="§"/>
            </a:pPr>
            <a:r>
              <a:rPr lang="el-GR" sz="1600" dirty="0" smtClean="0"/>
              <a:t>Θετικά στην καταλάση και οξειδάση</a:t>
            </a:r>
          </a:p>
          <a:p>
            <a:pPr>
              <a:buFont typeface="Wingdings" pitchFamily="2" charset="2"/>
              <a:buChar char="§"/>
            </a:pPr>
            <a:r>
              <a:rPr lang="el-GR" sz="1600" dirty="0" smtClean="0"/>
              <a:t>Δεν ζυμώνουν τη γλυκόζη και τη λακτόζη</a:t>
            </a:r>
          </a:p>
          <a:p>
            <a:pPr>
              <a:buFont typeface="Wingdings" pitchFamily="2" charset="2"/>
              <a:buChar char="§"/>
            </a:pPr>
            <a:r>
              <a:rPr lang="el-GR" sz="1600" dirty="0" smtClean="0"/>
              <a:t>Έχουν αυξημένες τροφικές απαιτήσεις και χρειάζονται παρατεταμένη επώαση για την ανάπτυξή τους σε καλλιέργειες </a:t>
            </a:r>
            <a:endParaRPr lang="el-GR" sz="1600"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916832"/>
            <a:ext cx="432048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Επιδημιολογία </a:t>
            </a:r>
            <a:endParaRPr lang="el-GR" b="1" dirty="0"/>
          </a:p>
        </p:txBody>
      </p:sp>
      <p:sp>
        <p:nvSpPr>
          <p:cNvPr id="3" name="2 - TextBox"/>
          <p:cNvSpPr txBox="1"/>
          <p:nvPr/>
        </p:nvSpPr>
        <p:spPr>
          <a:xfrm>
            <a:off x="2555776" y="2636912"/>
            <a:ext cx="4248472" cy="369332"/>
          </a:xfrm>
          <a:prstGeom prst="rect">
            <a:avLst/>
          </a:prstGeom>
          <a:noFill/>
        </p:spPr>
        <p:txBody>
          <a:bodyPr wrap="square" rtlCol="0">
            <a:spAutoFit/>
          </a:bodyPr>
          <a:lstStyle/>
          <a:p>
            <a:endParaRPr lang="el-GR"/>
          </a:p>
        </p:txBody>
      </p:sp>
      <p:sp>
        <p:nvSpPr>
          <p:cNvPr id="4" name="3 - TextBox"/>
          <p:cNvSpPr txBox="1"/>
          <p:nvPr/>
        </p:nvSpPr>
        <p:spPr>
          <a:xfrm>
            <a:off x="2411760" y="2564904"/>
            <a:ext cx="4320480"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Μεταδίδεται με άμεση επαφή με το μικροοργανισμό (π.χ. έκθεση στο εργαστήριο), κατάποση (π.χ. κατανάλωση μολυσμένων τροφίμων) ή εισπνοή.</a:t>
            </a:r>
          </a:p>
          <a:p>
            <a:r>
              <a:rPr lang="el-GR" sz="1600" dirty="0" smtClean="0"/>
              <a:t>Προκαλεί ήπια ή ασυμπτωματική νόσο στο φυσικό ξενιστή. Αποβάλλονται σε μεγάλους αριθμούς στο γάλα, τα ούρα και σε προϊόντα τοκετού.</a:t>
            </a:r>
          </a:p>
          <a:p>
            <a:r>
              <a:rPr lang="el-GR" sz="1600" dirty="0" smtClean="0"/>
              <a:t>Ο άνθρωπος μολύνεται κυρίως από τη Βρουκέλλα του μελιταίου συνήθως μετά από κατανάλωση μολυσμένου, μη παστεριωμένου γάλακτος ή γαλακτοκομικών προϊόντων</a:t>
            </a:r>
            <a:endParaRPr lang="el-GR" sz="16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11560" y="2060848"/>
            <a:ext cx="396044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3" name="2 - TextBox"/>
          <p:cNvSpPr txBox="1"/>
          <p:nvPr/>
        </p:nvSpPr>
        <p:spPr>
          <a:xfrm>
            <a:off x="611560" y="2636912"/>
            <a:ext cx="3960440" cy="332398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Προσβολή του οργανισμού από βακτήρια της βρουκέλλας</a:t>
            </a:r>
          </a:p>
          <a:p>
            <a:pPr>
              <a:buFont typeface="Wingdings" pitchFamily="2" charset="2"/>
              <a:buChar char="Ø"/>
            </a:pPr>
            <a:r>
              <a:rPr lang="el-GR" sz="1600" dirty="0" smtClean="0"/>
              <a:t>Εγκόλπωση με φαγοκυττάρωση στα μακροφάγα και τα μονοκύτταρα</a:t>
            </a:r>
          </a:p>
          <a:p>
            <a:pPr>
              <a:buFont typeface="Wingdings" pitchFamily="2" charset="2"/>
              <a:buChar char="Ø"/>
            </a:pPr>
            <a:r>
              <a:rPr lang="el-GR" sz="1600" dirty="0" smtClean="0"/>
              <a:t>Οι μικροοργανισμοί πολλαπλασιάζονται στο φαγόσωμα</a:t>
            </a:r>
          </a:p>
          <a:p>
            <a:pPr>
              <a:buFont typeface="Wingdings" pitchFamily="2" charset="2"/>
              <a:buChar char="Ø"/>
            </a:pPr>
            <a:r>
              <a:rPr lang="el-GR" sz="1600" dirty="0" smtClean="0"/>
              <a:t>Μεταφορά στο σπλήνα, το ήπαρ, το μυελό των οστών τους λεμφαδένες και τους νεφρούς</a:t>
            </a:r>
          </a:p>
          <a:p>
            <a:pPr>
              <a:buFont typeface="Wingdings" pitchFamily="2" charset="2"/>
              <a:buChar char="Ø"/>
            </a:pPr>
            <a:r>
              <a:rPr lang="el-GR" sz="1600" dirty="0" smtClean="0"/>
              <a:t>Τα βακτήρια εκκρίνουν πρωτεΐνες που προκαλούν κοκκιώματα και τελικά καταστροφή των παραπάνω οργάνων </a:t>
            </a:r>
          </a:p>
          <a:p>
            <a:endParaRPr lang="el-GR" dirty="0"/>
          </a:p>
        </p:txBody>
      </p:sp>
      <p:pic>
        <p:nvPicPr>
          <p:cNvPr id="1026" name="Picture 2" descr="Αποτέλεσμα εικόνας για brucell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788024" y="2420888"/>
            <a:ext cx="4042420" cy="3562351"/>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67744" y="1844824"/>
            <a:ext cx="460851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3" name="2 - TextBox"/>
          <p:cNvSpPr txBox="1"/>
          <p:nvPr/>
        </p:nvSpPr>
        <p:spPr>
          <a:xfrm>
            <a:off x="2267744" y="2348880"/>
            <a:ext cx="4608512" cy="403187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πρώτα συμπτώματα είναι μη ειδικά και εμφανίζονται 1-3 εβδομάδες έως και 2 μήνες μετά την προσβολή.</a:t>
            </a:r>
          </a:p>
          <a:p>
            <a:r>
              <a:rPr lang="el-GR" sz="1600" dirty="0" smtClean="0"/>
              <a:t>Περιλαμβάνουν: πυρετό, αδιαθεσία, ρίγη, εφίδρωση, αδυναμία, κόπωση, μυαλγίες, απώλεια βάρους, αρθραλγίες, και μη παραγωγικό βήχα.</a:t>
            </a:r>
          </a:p>
          <a:p>
            <a:endParaRPr lang="el-GR" sz="1600" dirty="0" smtClean="0"/>
          </a:p>
          <a:p>
            <a:r>
              <a:rPr lang="el-GR" sz="1600" dirty="0" smtClean="0"/>
              <a:t>Σε προχωρημένο στάδιο μπορεί να εμφανιστούν γαστρεντερικά ενοχλήματα, οστεολυτικές βλάβες, αναπνευστικά συμπτώματα και μερικές φορές δερματικές, νευρολογικές ή καρδιαγγειακές εκδηλώσεις</a:t>
            </a:r>
          </a:p>
          <a:p>
            <a:endParaRPr lang="el-GR" sz="1600" dirty="0" smtClean="0"/>
          </a:p>
          <a:p>
            <a:r>
              <a:rPr lang="el-GR" sz="1600" dirty="0" smtClean="0"/>
              <a:t>Σε περίπτωση ανεπαρκούς θεραπείας είναι πιθανόν να αναπτυχθεί χρόνια λοίμωξη (γενικευμένη κακουχία για περισσότερο από ένα έτος)</a:t>
            </a:r>
            <a:endParaRPr lang="el-GR" sz="16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07704" y="1772816"/>
            <a:ext cx="532859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1907704" y="2276872"/>
            <a:ext cx="5328592" cy="430887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Λήψη δείγματος:</a:t>
            </a:r>
          </a:p>
          <a:p>
            <a:r>
              <a:rPr lang="el-GR" sz="1600" dirty="0" smtClean="0"/>
              <a:t>Πρέπει να ληφθούν αρκετά δείγματα αίματος για καλλιέργεια και ορολογικές εξετάσεις. Επίσης, λαμβάνονται δείγματα μυελού των οστών, λεμφαδένων και κοκκιωμάτων</a:t>
            </a:r>
          </a:p>
          <a:p>
            <a:endParaRPr lang="el-GR" sz="1600" dirty="0" smtClean="0"/>
          </a:p>
          <a:p>
            <a:r>
              <a:rPr lang="el-GR" sz="1600" b="1" dirty="0" smtClean="0"/>
              <a:t>Μικροσκοπική εξέταση:</a:t>
            </a:r>
          </a:p>
          <a:p>
            <a:r>
              <a:rPr lang="el-GR" sz="1600" dirty="0" smtClean="0"/>
              <a:t>Χρωματίζονται εύκολα, αλλά βρίσκονται δύσκολα, λόγω της ενδοκυττάριας θέσης τους και το μικρό τους μέγεθος</a:t>
            </a:r>
          </a:p>
          <a:p>
            <a:endParaRPr lang="el-GR" sz="1600" dirty="0" smtClean="0"/>
          </a:p>
          <a:p>
            <a:r>
              <a:rPr lang="el-GR" sz="1600" b="1" dirty="0" smtClean="0"/>
              <a:t>Καλλιέργεια:</a:t>
            </a:r>
          </a:p>
          <a:p>
            <a:r>
              <a:rPr lang="el-GR" sz="1600" dirty="0" smtClean="0"/>
              <a:t>Αναπτύσσονται αργά σε πολλά θρεπτικά υλικά. Το δείγμα επωάζεται αρχικά σε ζωμούς και στη συνέχεια σε στερεά θρεπτικά υλικά σε 35-37</a:t>
            </a:r>
            <a:r>
              <a:rPr lang="el-GR" sz="1600" baseline="30000" dirty="0" smtClean="0"/>
              <a:t>ο</a:t>
            </a:r>
            <a:r>
              <a:rPr lang="el-GR" sz="1600" dirty="0" smtClean="0"/>
              <a:t> </a:t>
            </a:r>
            <a:r>
              <a:rPr lang="en-US" sz="1600" dirty="0" smtClean="0"/>
              <a:t>C</a:t>
            </a:r>
            <a:r>
              <a:rPr lang="el-GR" sz="1600" dirty="0" smtClean="0"/>
              <a:t>, σε ατμόσφαιρα 5-10% </a:t>
            </a:r>
            <a:r>
              <a:rPr lang="en-US" sz="1600" dirty="0" smtClean="0"/>
              <a:t>CO</a:t>
            </a:r>
            <a:r>
              <a:rPr lang="en-US" sz="1600" baseline="-25000" dirty="0" smtClean="0"/>
              <a:t>2</a:t>
            </a:r>
            <a:r>
              <a:rPr lang="en-US" sz="1600" dirty="0" smtClean="0"/>
              <a:t>, </a:t>
            </a:r>
            <a:r>
              <a:rPr lang="el-GR" sz="1600" dirty="0" smtClean="0"/>
              <a:t>για περισσότερο από 3 ημέρες. Για να θεωρηθεί αρνητική μία καλλιέργεια πρέπει να επωάζεται τουλάχιστον για 2 εβδομάδες</a:t>
            </a:r>
          </a:p>
          <a:p>
            <a:endParaRPr lang="el-GR"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1691516"/>
            <a:ext cx="424847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Ταυτοποίηση μικροβίου</a:t>
            </a:r>
            <a:endParaRPr lang="el-GR" b="1" dirty="0"/>
          </a:p>
        </p:txBody>
      </p:sp>
      <p:sp>
        <p:nvSpPr>
          <p:cNvPr id="3" name="2 - TextBox"/>
          <p:cNvSpPr txBox="1"/>
          <p:nvPr/>
        </p:nvSpPr>
        <p:spPr>
          <a:xfrm>
            <a:off x="144016" y="2204864"/>
            <a:ext cx="4211960" cy="403187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Μικροσκόπηση:</a:t>
            </a:r>
            <a:r>
              <a:rPr lang="el-GR" sz="1600" dirty="0" smtClean="0"/>
              <a:t> πολύ μικρά </a:t>
            </a:r>
            <a:r>
              <a:rPr lang="en-US" sz="1600" dirty="0" smtClean="0"/>
              <a:t>Gram </a:t>
            </a:r>
            <a:r>
              <a:rPr lang="el-GR" sz="1600" dirty="0" smtClean="0"/>
              <a:t>(-) κοκκοβακτηρίδια (η μικροσκόπηση δεν είναι ευαίσθητη)</a:t>
            </a:r>
          </a:p>
          <a:p>
            <a:r>
              <a:rPr lang="el-GR" sz="1600" dirty="0" smtClean="0"/>
              <a:t> </a:t>
            </a:r>
          </a:p>
          <a:p>
            <a:r>
              <a:rPr lang="el-GR" sz="1600" b="1" dirty="0" smtClean="0"/>
              <a:t>Καλλιέργεια: </a:t>
            </a:r>
            <a:r>
              <a:rPr lang="el-GR" sz="1600" dirty="0" smtClean="0"/>
              <a:t>χαρακτηριστική μορφολογία αποικιών</a:t>
            </a:r>
          </a:p>
          <a:p>
            <a:endParaRPr lang="el-GR" sz="1600" dirty="0" smtClean="0"/>
          </a:p>
          <a:p>
            <a:r>
              <a:rPr lang="el-GR" sz="1600" b="1" dirty="0" smtClean="0"/>
              <a:t>Βιοχημικές αντιδράσεις</a:t>
            </a:r>
            <a:r>
              <a:rPr lang="el-GR" sz="1600" dirty="0" smtClean="0"/>
              <a:t>: θετική αντίδραση οξειδάσης και ουρεάσης</a:t>
            </a:r>
          </a:p>
          <a:p>
            <a:endParaRPr lang="el-GR" sz="1600" dirty="0" smtClean="0"/>
          </a:p>
          <a:p>
            <a:r>
              <a:rPr lang="el-GR" sz="1600" b="1" dirty="0" smtClean="0"/>
              <a:t>Ορολογικές αντιδράσεις: </a:t>
            </a:r>
            <a:r>
              <a:rPr lang="el-GR" sz="1600" dirty="0" smtClean="0"/>
              <a:t>ανίχνευση ειδικών αντισωμάτων στον ορό του ασθενή. Απαιτείται τετραπλασιασμός του τίτλου των αντισωμάτων</a:t>
            </a:r>
          </a:p>
          <a:p>
            <a:endParaRPr lang="el-GR" sz="1600" dirty="0" smtClean="0"/>
          </a:p>
          <a:p>
            <a:r>
              <a:rPr lang="el-GR" sz="1600" b="1" dirty="0" smtClean="0"/>
              <a:t>Μοριακές εξετάσεις: </a:t>
            </a:r>
            <a:r>
              <a:rPr lang="el-GR" sz="1600" dirty="0" smtClean="0"/>
              <a:t>ανάλυση της αλληλουχίας του γονιδίου του </a:t>
            </a:r>
            <a:r>
              <a:rPr lang="en-US" sz="1600" dirty="0" smtClean="0"/>
              <a:t>16S rRNA</a:t>
            </a:r>
            <a:endParaRPr lang="el-GR" sz="1600" dirty="0"/>
          </a:p>
        </p:txBody>
      </p:sp>
      <p:pic>
        <p:nvPicPr>
          <p:cNvPr id="173058" name="Picture 2" descr="Σχετική εικόνα"/>
          <p:cNvPicPr>
            <a:picLocks noChangeAspect="1" noChangeArrowheads="1"/>
          </p:cNvPicPr>
          <p:nvPr/>
        </p:nvPicPr>
        <p:blipFill>
          <a:blip r:embed="rId2" cstate="print"/>
          <a:srcRect/>
          <a:stretch>
            <a:fillRect/>
          </a:stretch>
        </p:blipFill>
        <p:spPr bwMode="auto">
          <a:xfrm>
            <a:off x="4788024" y="1268760"/>
            <a:ext cx="3240360" cy="2366640"/>
          </a:xfrm>
          <a:prstGeom prst="rect">
            <a:avLst/>
          </a:prstGeom>
          <a:noFill/>
        </p:spPr>
      </p:pic>
      <p:pic>
        <p:nvPicPr>
          <p:cNvPr id="173060" name="Picture 4" descr="Αποτέλεσμα εικόνας για brucella"/>
          <p:cNvPicPr>
            <a:picLocks noChangeAspect="1" noChangeArrowheads="1"/>
          </p:cNvPicPr>
          <p:nvPr/>
        </p:nvPicPr>
        <p:blipFill>
          <a:blip r:embed="rId3" cstate="print"/>
          <a:srcRect l="10665" t="1578" r="9945" b="6882"/>
          <a:stretch>
            <a:fillRect/>
          </a:stretch>
        </p:blipFill>
        <p:spPr bwMode="auto">
          <a:xfrm>
            <a:off x="4788024" y="3789040"/>
            <a:ext cx="3312368" cy="2808312"/>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700808"/>
            <a:ext cx="4248472" cy="233910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a:t>
            </a:r>
          </a:p>
          <a:p>
            <a:r>
              <a:rPr lang="el-GR" sz="1600" dirty="0" smtClean="0"/>
              <a:t>Χορήγηση αντιβιοτικών (τετρακυκλίνες) χορηγείται κυρίως δοξυκυκλίνη σε συνδυασμό με </a:t>
            </a:r>
            <a:r>
              <a:rPr lang="el-GR" sz="1600" dirty="0" err="1" smtClean="0"/>
              <a:t>νετιλμισίνη</a:t>
            </a:r>
            <a:r>
              <a:rPr lang="el-GR" sz="1600" dirty="0" smtClean="0"/>
              <a:t> για 4 εβδομάδες και στη συνέχεια δοξυκυκλίνη με </a:t>
            </a:r>
            <a:r>
              <a:rPr lang="el-GR" sz="1600" dirty="0" err="1" smtClean="0"/>
              <a:t>ριφαμπικίνη</a:t>
            </a:r>
            <a:r>
              <a:rPr lang="el-GR" sz="1600" dirty="0" smtClean="0"/>
              <a:t>. Σε γυναίκες σε εγκυμοσύνη και σε παιδιά μικρότερα των 8 ετών χορηγείται  </a:t>
            </a:r>
            <a:r>
              <a:rPr lang="el-GR" sz="1600" dirty="0" err="1" smtClean="0"/>
              <a:t>τριμεθοπριμηκορτιζόλη</a:t>
            </a:r>
            <a:r>
              <a:rPr lang="el-GR" sz="1600" dirty="0" smtClean="0"/>
              <a:t>  και </a:t>
            </a:r>
            <a:r>
              <a:rPr lang="el-GR" sz="1600" dirty="0" err="1" smtClean="0"/>
              <a:t>ριφαμπικίνη</a:t>
            </a:r>
            <a:r>
              <a:rPr lang="el-GR" sz="1600" dirty="0" smtClean="0"/>
              <a:t> για 8-12 εβδομάδες</a:t>
            </a:r>
          </a:p>
          <a:p>
            <a:endParaRPr lang="el-GR" sz="1600" dirty="0"/>
          </a:p>
        </p:txBody>
      </p:sp>
      <p:sp>
        <p:nvSpPr>
          <p:cNvPr id="3" name="2 - TextBox"/>
          <p:cNvSpPr txBox="1"/>
          <p:nvPr/>
        </p:nvSpPr>
        <p:spPr>
          <a:xfrm>
            <a:off x="2411760" y="4523055"/>
            <a:ext cx="4248472" cy="160043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a:t>
            </a:r>
          </a:p>
          <a:p>
            <a:pPr>
              <a:buFont typeface="Wingdings" pitchFamily="2" charset="2"/>
              <a:buChar char="Ø"/>
            </a:pPr>
            <a:r>
              <a:rPr lang="el-GR" sz="1600" dirty="0" smtClean="0"/>
              <a:t>Έλεγχος των εκτρεφόμενων ζώων</a:t>
            </a:r>
          </a:p>
          <a:p>
            <a:pPr>
              <a:buFont typeface="Wingdings" pitchFamily="2" charset="2"/>
              <a:buChar char="Ø"/>
            </a:pPr>
            <a:r>
              <a:rPr lang="el-GR" sz="1600" dirty="0" smtClean="0"/>
              <a:t>Κατανάλωση παστεριωμένου γάλακτος</a:t>
            </a:r>
          </a:p>
          <a:p>
            <a:pPr>
              <a:buFont typeface="Wingdings" pitchFamily="2" charset="2"/>
              <a:buChar char="Ø"/>
            </a:pPr>
            <a:r>
              <a:rPr lang="el-GR" sz="1600" dirty="0" smtClean="0"/>
              <a:t>Το τυρί φέτα πρέπει να καταναλώνεται τουλάχιστον τρεις μήνες μετά την παρασκευή του</a:t>
            </a:r>
            <a:endParaRPr lang="el-GR" sz="1600"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2060848"/>
            <a:ext cx="3456384" cy="369332"/>
          </a:xfrm>
          <a:prstGeom prst="rect">
            <a:avLst/>
          </a:prstGeom>
          <a:noFill/>
        </p:spPr>
        <p:txBody>
          <a:bodyPr wrap="square" rtlCol="0">
            <a:spAutoFit/>
          </a:bodyPr>
          <a:lstStyle/>
          <a:p>
            <a:pPr algn="ctr"/>
            <a:r>
              <a:rPr lang="el-GR" b="1" dirty="0" err="1" smtClean="0"/>
              <a:t>Φρανσισέλλες</a:t>
            </a:r>
            <a:r>
              <a:rPr lang="el-GR" b="1" dirty="0" smtClean="0"/>
              <a:t> </a:t>
            </a:r>
            <a:endParaRPr lang="el-GR" b="1" dirty="0"/>
          </a:p>
        </p:txBody>
      </p:sp>
      <p:pic>
        <p:nvPicPr>
          <p:cNvPr id="176130" name="Picture 2" descr="Αποτέλεσμα εικόνας για francisella tularensis"/>
          <p:cNvPicPr>
            <a:picLocks noChangeAspect="1" noChangeArrowheads="1"/>
          </p:cNvPicPr>
          <p:nvPr/>
        </p:nvPicPr>
        <p:blipFill>
          <a:blip r:embed="rId2" cstate="print"/>
          <a:srcRect/>
          <a:stretch>
            <a:fillRect/>
          </a:stretch>
        </p:blipFill>
        <p:spPr bwMode="auto">
          <a:xfrm>
            <a:off x="2483768" y="2708920"/>
            <a:ext cx="4163591" cy="3623618"/>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771800" y="2230993"/>
            <a:ext cx="3528392"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Φρανσισέλλα </a:t>
            </a:r>
            <a:r>
              <a:rPr lang="en-US" sz="1600" dirty="0" smtClean="0"/>
              <a:t>(</a:t>
            </a:r>
            <a:r>
              <a:rPr lang="en-US" sz="1600" i="1" dirty="0" smtClean="0"/>
              <a:t>Francisella)</a:t>
            </a:r>
            <a:r>
              <a:rPr lang="el-GR" sz="1600" i="1" dirty="0" smtClean="0"/>
              <a:t> </a:t>
            </a:r>
            <a:r>
              <a:rPr lang="el-GR" sz="1600" dirty="0" smtClean="0"/>
              <a:t>περιλαμβάνει δύο είδη:</a:t>
            </a:r>
          </a:p>
          <a:p>
            <a:r>
              <a:rPr lang="en-US" sz="1600" i="1" dirty="0" smtClean="0"/>
              <a:t>Francisella tularensis </a:t>
            </a:r>
            <a:r>
              <a:rPr lang="el-GR" sz="1600" i="1" dirty="0" smtClean="0"/>
              <a:t>(</a:t>
            </a:r>
            <a:r>
              <a:rPr lang="el-GR" sz="1600" dirty="0" smtClean="0"/>
              <a:t>Φρανσισέλλα της τουλαραιμίας) και</a:t>
            </a:r>
          </a:p>
          <a:p>
            <a:r>
              <a:rPr lang="en-US" sz="1600" i="1" dirty="0" smtClean="0"/>
              <a:t>Francisella philomiragia</a:t>
            </a:r>
            <a:endParaRPr lang="el-GR" sz="1600" i="1" dirty="0" smtClean="0"/>
          </a:p>
          <a:p>
            <a:endParaRPr lang="el-GR" sz="1600" dirty="0" smtClean="0"/>
          </a:p>
          <a:p>
            <a:r>
              <a:rPr lang="el-GR" sz="1600" dirty="0" smtClean="0"/>
              <a:t>Το πρώτο είδος προκαλεί </a:t>
            </a:r>
            <a:r>
              <a:rPr lang="el-GR" sz="1600" dirty="0" err="1" smtClean="0"/>
              <a:t>τουλαραιμία</a:t>
            </a:r>
            <a:r>
              <a:rPr lang="el-GR" sz="1600" dirty="0" smtClean="0"/>
              <a:t> ή αδενικό πυρετό σε ζώα και ανθρώπους</a:t>
            </a:r>
            <a:endParaRPr lang="el-GR"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835696" y="908720"/>
            <a:ext cx="5472608"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Στο γένος </a:t>
            </a:r>
            <a:r>
              <a:rPr lang="en-US" sz="1600" b="1" i="1" dirty="0" smtClean="0"/>
              <a:t>Escherichia</a:t>
            </a:r>
            <a:r>
              <a:rPr lang="en-US" sz="1600" i="1" dirty="0" smtClean="0"/>
              <a:t> </a:t>
            </a:r>
            <a:r>
              <a:rPr lang="el-GR" sz="1600" dirty="0" smtClean="0"/>
              <a:t>ανήκουν 5 είδη με πιο διαδεδομένο το είδος </a:t>
            </a:r>
            <a:r>
              <a:rPr lang="el-GR" sz="1600" b="1" i="1" dirty="0" smtClean="0"/>
              <a:t>Ε. </a:t>
            </a:r>
            <a:r>
              <a:rPr lang="en-US" sz="1600" b="1" i="1" dirty="0" smtClean="0"/>
              <a:t>coli </a:t>
            </a:r>
            <a:r>
              <a:rPr lang="el-GR" sz="1600" b="1" dirty="0" smtClean="0"/>
              <a:t>ή κολοβακτηρίδιο</a:t>
            </a:r>
            <a:r>
              <a:rPr lang="en-US" sz="1600" b="1" dirty="0" smtClean="0"/>
              <a:t>. </a:t>
            </a:r>
            <a:r>
              <a:rPr lang="el-GR" sz="1600" b="1" dirty="0" smtClean="0"/>
              <a:t> </a:t>
            </a:r>
            <a:r>
              <a:rPr lang="el-GR" sz="1600" dirty="0" smtClean="0"/>
              <a:t>Η </a:t>
            </a:r>
            <a:r>
              <a:rPr lang="en-US" sz="1600" i="1" dirty="0" smtClean="0"/>
              <a:t>E. coli </a:t>
            </a:r>
            <a:r>
              <a:rPr lang="el-GR" sz="1600" dirty="0" smtClean="0"/>
              <a:t>είναι μέλος της χλωρίδας του εντέρου, προκαλεί λοιμώξεις σε άλλα μέρη του οργανισμού και κάποια στελέχη και στον ίδιο τον εντερικό σωλήνα. Προκαλεί  ουρολοιμώξεις, σηψαιμία, μηνιγγίτιδα και γαστρεντερίτιδα.  Διακρίνεται σε πολλούς ορότυπους με διαφορετική λοιμογόνο δύναμη</a:t>
            </a:r>
            <a:endParaRPr lang="el-GR" sz="1600" dirty="0"/>
          </a:p>
        </p:txBody>
      </p:sp>
      <p:pic>
        <p:nvPicPr>
          <p:cNvPr id="4098" name="Picture 2" descr="Αποτέλεσμα εικόνας για escherichia coli"/>
          <p:cNvPicPr>
            <a:picLocks noChangeAspect="1" noChangeArrowheads="1"/>
          </p:cNvPicPr>
          <p:nvPr/>
        </p:nvPicPr>
        <p:blipFill>
          <a:blip r:embed="rId2" cstate="print"/>
          <a:srcRect/>
          <a:stretch>
            <a:fillRect/>
          </a:stretch>
        </p:blipFill>
        <p:spPr bwMode="auto">
          <a:xfrm>
            <a:off x="1835696" y="2996952"/>
            <a:ext cx="5472608" cy="3280867"/>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699792" y="1844824"/>
            <a:ext cx="374441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a:t>
            </a:r>
            <a:endParaRPr lang="el-GR" b="1" dirty="0"/>
          </a:p>
        </p:txBody>
      </p:sp>
      <p:sp>
        <p:nvSpPr>
          <p:cNvPr id="4" name="3 - TextBox"/>
          <p:cNvSpPr txBox="1"/>
          <p:nvPr/>
        </p:nvSpPr>
        <p:spPr>
          <a:xfrm>
            <a:off x="2699792" y="2420888"/>
            <a:ext cx="3744416"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a:t>
            </a:r>
            <a:r>
              <a:rPr lang="el-GR" sz="1600" dirty="0" smtClean="0"/>
              <a:t> (-) κοκκοβακτηρίδια</a:t>
            </a:r>
          </a:p>
          <a:p>
            <a:pPr>
              <a:buFont typeface="Wingdings" pitchFamily="2" charset="2"/>
              <a:buChar char="§"/>
            </a:pPr>
            <a:r>
              <a:rPr lang="el-GR" sz="1600" dirty="0" smtClean="0"/>
              <a:t>Πολύ μικρό μέγεθος (0,2 Χ 0,2-0,7μ</a:t>
            </a:r>
            <a:r>
              <a:rPr lang="en-US" sz="1600" dirty="0" smtClean="0"/>
              <a:t>m</a:t>
            </a:r>
            <a:r>
              <a:rPr lang="el-GR" sz="1600" dirty="0" smtClean="0"/>
              <a:t>)</a:t>
            </a:r>
          </a:p>
          <a:p>
            <a:pPr>
              <a:buFont typeface="Wingdings" pitchFamily="2" charset="2"/>
              <a:buChar char="§"/>
            </a:pPr>
            <a:r>
              <a:rPr lang="el-GR" sz="1600" dirty="0" smtClean="0"/>
              <a:t>Ακίνητα</a:t>
            </a:r>
          </a:p>
          <a:p>
            <a:pPr>
              <a:buFont typeface="Wingdings" pitchFamily="2" charset="2"/>
              <a:buChar char="§"/>
            </a:pPr>
            <a:r>
              <a:rPr lang="el-GR" sz="1600" dirty="0" smtClean="0"/>
              <a:t>Χρωματίζονται ασθενώς</a:t>
            </a:r>
          </a:p>
          <a:p>
            <a:pPr>
              <a:buFont typeface="Wingdings" pitchFamily="2" charset="2"/>
              <a:buChar char="§"/>
            </a:pPr>
            <a:r>
              <a:rPr lang="el-GR" sz="1600" dirty="0" smtClean="0"/>
              <a:t>Περιβάλλονται από λεπτό έλυτρο λιπιδίων</a:t>
            </a:r>
          </a:p>
          <a:p>
            <a:pPr>
              <a:buFont typeface="Wingdings" pitchFamily="2" charset="2"/>
              <a:buChar char="§"/>
            </a:pPr>
            <a:r>
              <a:rPr lang="el-GR" sz="1600" dirty="0" smtClean="0"/>
              <a:t>Αποκλειστικά αερόβια</a:t>
            </a:r>
          </a:p>
          <a:p>
            <a:pPr>
              <a:buFont typeface="Wingdings" pitchFamily="2" charset="2"/>
              <a:buChar char="§"/>
            </a:pPr>
            <a:r>
              <a:rPr lang="el-GR" sz="1600" dirty="0" smtClean="0"/>
              <a:t>Έχουν ειδικές διατροφικές απαιτήσεις (χρειάζονται κυστεΐνη για την ανάπτυξή τους)</a:t>
            </a:r>
          </a:p>
          <a:p>
            <a:pPr>
              <a:buFont typeface="Wingdings" pitchFamily="2" charset="2"/>
              <a:buChar char="§"/>
            </a:pPr>
            <a:r>
              <a:rPr lang="el-GR" sz="1600" dirty="0" smtClean="0"/>
              <a:t>Οι αποικίες τους  χρειάζονται τουλάχιστον 3 ημέρες επώασης για να γίνουν ορατές  </a:t>
            </a:r>
            <a:endParaRPr lang="el-GR" sz="1600"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772816"/>
            <a:ext cx="410445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3" name="2 - TextBox"/>
          <p:cNvSpPr txBox="1"/>
          <p:nvPr/>
        </p:nvSpPr>
        <p:spPr>
          <a:xfrm>
            <a:off x="251520" y="2420888"/>
            <a:ext cx="4104456"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Ενδοκυττάριο παράσιτο</a:t>
            </a:r>
          </a:p>
          <a:p>
            <a:r>
              <a:rPr lang="el-GR" sz="1600" dirty="0" smtClean="0"/>
              <a:t>Επιβιώνουν για μεγάλα χρονικά διαστήματα στα μακροφάγα όπου πολλαπλασιάζονται</a:t>
            </a:r>
          </a:p>
          <a:p>
            <a:r>
              <a:rPr lang="el-GR" sz="1600" dirty="0" smtClean="0"/>
              <a:t>Διαθέτουν έλυτρο που τα προστατεύει από το συμπλήρωμα</a:t>
            </a:r>
          </a:p>
          <a:p>
            <a:endParaRPr lang="el-GR" sz="1600" dirty="0" smtClean="0"/>
          </a:p>
          <a:p>
            <a:r>
              <a:rPr lang="el-GR" sz="1600" dirty="0" smtClean="0"/>
              <a:t>Η έκκριση γ-ιντερφερόνης (γ-</a:t>
            </a:r>
            <a:r>
              <a:rPr lang="en-US" sz="1600" dirty="0" smtClean="0"/>
              <a:t>IFN)</a:t>
            </a:r>
            <a:r>
              <a:rPr lang="el-GR" sz="1600" dirty="0" smtClean="0"/>
              <a:t> και του παράγοντα νέκρωσης όγκου</a:t>
            </a:r>
            <a:r>
              <a:rPr lang="en-US" sz="1600" dirty="0" smtClean="0"/>
              <a:t> (TNF</a:t>
            </a:r>
            <a:r>
              <a:rPr lang="el-GR" sz="1600" dirty="0" smtClean="0"/>
              <a:t>) περιορίζουν τον πολλαπλασιασμό του βακτηρίου στα μακροφάγα στα αρχικά στάδια της νόσου. Οι ενδοκυττάριοι μικροοργανισμοί θανατώνονται στα επόμενα στάδια με την ειδική Τ-κυτταρική ανοσία. Η χυμική ανοσία είναι λιγότερο σημαντική</a:t>
            </a:r>
            <a:endParaRPr lang="el-GR" sz="1600" dirty="0"/>
          </a:p>
        </p:txBody>
      </p:sp>
      <p:pic>
        <p:nvPicPr>
          <p:cNvPr id="182274" name="Picture 2" descr="Αποτέλεσμα εικόνας για francisella tularensis"/>
          <p:cNvPicPr>
            <a:picLocks noChangeAspect="1" noChangeArrowheads="1"/>
          </p:cNvPicPr>
          <p:nvPr/>
        </p:nvPicPr>
        <p:blipFill>
          <a:blip r:embed="rId2" cstate="print"/>
          <a:srcRect/>
          <a:stretch>
            <a:fillRect/>
          </a:stretch>
        </p:blipFill>
        <p:spPr bwMode="auto">
          <a:xfrm>
            <a:off x="4716016" y="1916832"/>
            <a:ext cx="4334694" cy="4065291"/>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988840"/>
            <a:ext cx="460851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Επιδημιολογία </a:t>
            </a:r>
            <a:endParaRPr lang="el-GR" b="1" dirty="0"/>
          </a:p>
        </p:txBody>
      </p:sp>
      <p:sp>
        <p:nvSpPr>
          <p:cNvPr id="3" name="2 - TextBox"/>
          <p:cNvSpPr txBox="1"/>
          <p:nvPr/>
        </p:nvSpPr>
        <p:spPr>
          <a:xfrm>
            <a:off x="2411760" y="2564904"/>
            <a:ext cx="4608512" cy="332398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μικρόβιο απαντάται σε διάφορα ζώα, πτηνά και αρθρόποδα (κουνέλια, τσιμπούρια, κάστορες κ.α.)</a:t>
            </a:r>
            <a:endParaRPr lang="en-US" sz="1600" dirty="0" smtClean="0"/>
          </a:p>
          <a:p>
            <a:endParaRPr lang="el-GR" sz="1600" dirty="0" smtClean="0"/>
          </a:p>
          <a:p>
            <a:r>
              <a:rPr lang="el-GR" sz="1600" dirty="0" smtClean="0"/>
              <a:t>Ο άνθρωπος μολύνεται με δήγμα τσιμπουριού, επαφή με μολυσμένο ζώο, κατανάλωση μολυσμένου κρέατος ή νερού και την εισπνοή μολυσμένων αερολυμάτων.</a:t>
            </a:r>
            <a:endParaRPr lang="en-US" sz="1600" dirty="0" smtClean="0"/>
          </a:p>
          <a:p>
            <a:endParaRPr lang="el-GR" sz="1600" dirty="0" smtClean="0"/>
          </a:p>
          <a:p>
            <a:r>
              <a:rPr lang="el-GR" sz="1600" b="1" dirty="0" smtClean="0"/>
              <a:t>Λοιμογόνος δόση:</a:t>
            </a:r>
          </a:p>
          <a:p>
            <a:r>
              <a:rPr lang="el-GR" sz="1600" dirty="0" smtClean="0"/>
              <a:t>10 μικροοργανισμοί όταν η μόλυνση γίνεται από δήγμα αρθροπόδου</a:t>
            </a:r>
          </a:p>
          <a:p>
            <a:r>
              <a:rPr lang="el-GR" sz="1600" dirty="0" smtClean="0"/>
              <a:t>50 μικροοργανισμοί από εισπνοή</a:t>
            </a:r>
          </a:p>
          <a:p>
            <a:r>
              <a:rPr lang="el-GR" sz="1600" dirty="0" smtClean="0"/>
              <a:t>108 μικροοργανισμοί από κατάποση</a:t>
            </a:r>
            <a:r>
              <a:rPr lang="el-GR" dirty="0" smtClean="0"/>
              <a:t> </a:t>
            </a:r>
            <a:endParaRPr lang="el-GR"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187624" y="1628800"/>
          <a:ext cx="6792416" cy="4765040"/>
        </p:xfrm>
        <a:graphic>
          <a:graphicData uri="http://schemas.openxmlformats.org/drawingml/2006/table">
            <a:tbl>
              <a:tblPr firstRow="1" bandRow="1">
                <a:tableStyleId>{5C22544A-7EE6-4342-B048-85BDC9FD1C3A}</a:tableStyleId>
              </a:tblPr>
              <a:tblGrid>
                <a:gridCol w="2543944"/>
                <a:gridCol w="4248472"/>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Κλινικές εκδηλώσεις</a:t>
                      </a:r>
                      <a:endParaRPr lang="el-GR" dirty="0"/>
                    </a:p>
                  </a:txBody>
                  <a:tcPr/>
                </a:tc>
                <a:tc hMerge="1">
                  <a:txBody>
                    <a:bodyPr/>
                    <a:lstStyle/>
                    <a:p>
                      <a:endParaRPr lang="el-GR" dirty="0"/>
                    </a:p>
                  </a:txBody>
                  <a:tcPr/>
                </a:tc>
              </a:tr>
              <a:tr h="370840">
                <a:tc>
                  <a:txBody>
                    <a:bodyPr/>
                    <a:lstStyle/>
                    <a:p>
                      <a:r>
                        <a:rPr lang="el-GR" sz="1600" dirty="0" err="1" smtClean="0"/>
                        <a:t>Ελκοαδενική</a:t>
                      </a:r>
                      <a:r>
                        <a:rPr lang="el-GR" sz="1600" dirty="0" smtClean="0"/>
                        <a:t> νόσος</a:t>
                      </a:r>
                      <a:endParaRPr lang="el-GR" sz="1600" dirty="0"/>
                    </a:p>
                  </a:txBody>
                  <a:tcPr/>
                </a:tc>
                <a:tc>
                  <a:txBody>
                    <a:bodyPr/>
                    <a:lstStyle/>
                    <a:p>
                      <a:r>
                        <a:rPr lang="el-GR" sz="1600" dirty="0" smtClean="0"/>
                        <a:t>Δερματικό έλκος και διογκωμένοι λεμφαδένες . Η πιο</a:t>
                      </a:r>
                      <a:r>
                        <a:rPr lang="el-GR" sz="1600" baseline="0" dirty="0" smtClean="0"/>
                        <a:t> συνηθισμένη εκδήλωση. Αρχίζει με επώδυνη βλατίδα στο σημείο του δήγματος που εξελίσσεται σε έλκος </a:t>
                      </a:r>
                      <a:endParaRPr lang="el-GR" sz="1600" dirty="0"/>
                    </a:p>
                  </a:txBody>
                  <a:tcPr/>
                </a:tc>
              </a:tr>
              <a:tr h="370840">
                <a:tc>
                  <a:txBody>
                    <a:bodyPr/>
                    <a:lstStyle/>
                    <a:p>
                      <a:r>
                        <a:rPr lang="el-GR" sz="1600" dirty="0" err="1" smtClean="0"/>
                        <a:t>Οφθαλμοαδενική</a:t>
                      </a:r>
                      <a:r>
                        <a:rPr lang="el-GR" sz="1600" baseline="0" dirty="0" smtClean="0"/>
                        <a:t> νόσος</a:t>
                      </a:r>
                      <a:endParaRPr lang="el-GR" sz="1600" dirty="0"/>
                    </a:p>
                  </a:txBody>
                  <a:tcPr/>
                </a:tc>
                <a:tc>
                  <a:txBody>
                    <a:bodyPr/>
                    <a:lstStyle/>
                    <a:p>
                      <a:r>
                        <a:rPr lang="el-GR" sz="1600" dirty="0" smtClean="0"/>
                        <a:t>Προσβολή του οφθαλμού. Είναι αποτέλεσμα άμεσης μόλυνσης του οφθαλμού με μολυσμένα δάκτυλα, νερό ή σταγονίδια.  Εκδηλώνεται  με</a:t>
                      </a:r>
                      <a:r>
                        <a:rPr lang="el-GR" sz="1600" baseline="0" dirty="0" smtClean="0"/>
                        <a:t> </a:t>
                      </a:r>
                      <a:r>
                        <a:rPr lang="el-GR" sz="1600" dirty="0" smtClean="0"/>
                        <a:t> επώδυνη επιπεφυκίτιδα και επιχώρια λεμφαδενοπάθεια</a:t>
                      </a:r>
                      <a:endParaRPr lang="el-GR" sz="1600" dirty="0"/>
                    </a:p>
                  </a:txBody>
                  <a:tcPr/>
                </a:tc>
              </a:tr>
              <a:tr h="370840">
                <a:tc>
                  <a:txBody>
                    <a:bodyPr/>
                    <a:lstStyle/>
                    <a:p>
                      <a:r>
                        <a:rPr lang="el-GR" sz="1600" dirty="0" err="1" smtClean="0"/>
                        <a:t>Τυφοειδική</a:t>
                      </a:r>
                      <a:r>
                        <a:rPr lang="el-GR" sz="1600" dirty="0" smtClean="0"/>
                        <a:t> νόσος</a:t>
                      </a:r>
                      <a:endParaRPr lang="el-GR" sz="1600" dirty="0"/>
                    </a:p>
                  </a:txBody>
                  <a:tcPr/>
                </a:tc>
                <a:tc>
                  <a:txBody>
                    <a:bodyPr/>
                    <a:lstStyle/>
                    <a:p>
                      <a:r>
                        <a:rPr lang="el-GR" sz="1600" dirty="0" smtClean="0"/>
                        <a:t>Συστηματικά σημεία σήψης</a:t>
                      </a:r>
                      <a:endParaRPr lang="el-GR" sz="1600" dirty="0"/>
                    </a:p>
                  </a:txBody>
                  <a:tcPr/>
                </a:tc>
              </a:tr>
              <a:tr h="370840">
                <a:tc>
                  <a:txBody>
                    <a:bodyPr/>
                    <a:lstStyle/>
                    <a:p>
                      <a:r>
                        <a:rPr lang="el-GR" sz="1600" dirty="0" smtClean="0"/>
                        <a:t>Πνευμονική νόσος</a:t>
                      </a:r>
                      <a:endParaRPr lang="el-GR" sz="1600" dirty="0"/>
                    </a:p>
                  </a:txBody>
                  <a:tcPr/>
                </a:tc>
                <a:tc>
                  <a:txBody>
                    <a:bodyPr/>
                    <a:lstStyle/>
                    <a:p>
                      <a:r>
                        <a:rPr lang="el-GR" sz="1600" dirty="0" smtClean="0"/>
                        <a:t>Πνευμονικά συμπτώματα. Από εισπνοή αερολυμάτων. Συνοδεύεται από υψηλή νοσηρότητα</a:t>
                      </a:r>
                      <a:r>
                        <a:rPr lang="el-GR" sz="1600" baseline="0" dirty="0" smtClean="0"/>
                        <a:t> και </a:t>
                      </a:r>
                      <a:r>
                        <a:rPr lang="el-GR" sz="1600" baseline="0" dirty="0" err="1" smtClean="0"/>
                        <a:t>φθησιμότητα</a:t>
                      </a:r>
                      <a:r>
                        <a:rPr lang="el-GR" sz="1600" baseline="0" dirty="0" smtClean="0"/>
                        <a:t> αν δεν γίνει η κατάλληλη θεραπεία</a:t>
                      </a:r>
                      <a:r>
                        <a:rPr lang="el-GR" sz="1600" dirty="0" smtClean="0"/>
                        <a:t> </a:t>
                      </a:r>
                      <a:endParaRPr lang="el-GR" sz="1600" dirty="0"/>
                    </a:p>
                  </a:txBody>
                  <a:tcPr/>
                </a:tc>
              </a:tr>
              <a:tr h="370840">
                <a:tc>
                  <a:txBody>
                    <a:bodyPr/>
                    <a:lstStyle/>
                    <a:p>
                      <a:r>
                        <a:rPr lang="el-GR" sz="1600" dirty="0" smtClean="0"/>
                        <a:t>Στοματοφαρυγγική και γαστρεντερική νόσος</a:t>
                      </a:r>
                      <a:endParaRPr lang="el-GR" sz="1600" dirty="0"/>
                    </a:p>
                  </a:txBody>
                  <a:tcPr/>
                </a:tc>
                <a:tc>
                  <a:txBody>
                    <a:bodyPr/>
                    <a:lstStyle/>
                    <a:p>
                      <a:r>
                        <a:rPr lang="el-GR" sz="1600" dirty="0" smtClean="0"/>
                        <a:t>Από κατάποση</a:t>
                      </a:r>
                      <a:endParaRPr lang="el-GR" sz="1600" dirty="0"/>
                    </a:p>
                  </a:txBody>
                  <a:tcPr/>
                </a:tc>
              </a:tr>
            </a:tbl>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Αποτέλεσμα εικόνας για francisella tularensis"/>
          <p:cNvPicPr>
            <a:picLocks noChangeAspect="1" noChangeArrowheads="1"/>
          </p:cNvPicPr>
          <p:nvPr/>
        </p:nvPicPr>
        <p:blipFill>
          <a:blip r:embed="rId2" cstate="print"/>
          <a:srcRect/>
          <a:stretch>
            <a:fillRect/>
          </a:stretch>
        </p:blipFill>
        <p:spPr bwMode="auto">
          <a:xfrm>
            <a:off x="899592" y="1844824"/>
            <a:ext cx="1714500" cy="1685926"/>
          </a:xfrm>
          <a:prstGeom prst="rect">
            <a:avLst/>
          </a:prstGeom>
          <a:noFill/>
        </p:spPr>
      </p:pic>
      <p:pic>
        <p:nvPicPr>
          <p:cNvPr id="185348" name="Picture 4" descr="Αποτέλεσμα εικόνας για francisella tularensis"/>
          <p:cNvPicPr>
            <a:picLocks noChangeAspect="1" noChangeArrowheads="1"/>
          </p:cNvPicPr>
          <p:nvPr/>
        </p:nvPicPr>
        <p:blipFill>
          <a:blip r:embed="rId3" cstate="print"/>
          <a:srcRect/>
          <a:stretch>
            <a:fillRect/>
          </a:stretch>
        </p:blipFill>
        <p:spPr bwMode="auto">
          <a:xfrm>
            <a:off x="3419872" y="1628800"/>
            <a:ext cx="3237012" cy="2787130"/>
          </a:xfrm>
          <a:prstGeom prst="rect">
            <a:avLst/>
          </a:prstGeom>
          <a:noFill/>
        </p:spPr>
      </p:pic>
      <p:pic>
        <p:nvPicPr>
          <p:cNvPr id="185350" name="Picture 6" descr="Αποτέλεσμα εικόνας για francisella tularensis"/>
          <p:cNvPicPr>
            <a:picLocks noChangeAspect="1" noChangeArrowheads="1"/>
          </p:cNvPicPr>
          <p:nvPr/>
        </p:nvPicPr>
        <p:blipFill>
          <a:blip r:embed="rId4" cstate="print"/>
          <a:srcRect/>
          <a:stretch>
            <a:fillRect/>
          </a:stretch>
        </p:blipFill>
        <p:spPr bwMode="auto">
          <a:xfrm>
            <a:off x="467544" y="3933056"/>
            <a:ext cx="1714500" cy="1362075"/>
          </a:xfrm>
          <a:prstGeom prst="rect">
            <a:avLst/>
          </a:prstGeom>
          <a:noFill/>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2060848"/>
            <a:ext cx="388843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179512" y="2542252"/>
            <a:ext cx="3960440"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Λήψη δείγματος</a:t>
            </a:r>
            <a:r>
              <a:rPr lang="el-GR" sz="1600" dirty="0" smtClean="0"/>
              <a:t>. Απαιτείται μεγάλη προσοχή για να αποφευχθεί η μόλυνση του προσωπικού</a:t>
            </a:r>
          </a:p>
          <a:p>
            <a:r>
              <a:rPr lang="el-GR" sz="1600" b="1" dirty="0" smtClean="0"/>
              <a:t>Μικροσκοπική εξέταση. </a:t>
            </a:r>
            <a:r>
              <a:rPr lang="el-GR" sz="1600" dirty="0" smtClean="0"/>
              <a:t>Απευθείας χρώση του δείγματος με φθορίζοντα αντισώματα</a:t>
            </a:r>
          </a:p>
          <a:p>
            <a:r>
              <a:rPr lang="el-GR" sz="1600" b="1" dirty="0" smtClean="0"/>
              <a:t>Καλλιέργεια.</a:t>
            </a:r>
            <a:r>
              <a:rPr lang="el-GR" sz="1600" dirty="0" smtClean="0"/>
              <a:t> Ανάπτυξη σε σοκολατόχρωμο άγαρ (δεν αναπτύσσεται σε αιματούχο άγαρ)και θρεπτικά υλικά ενισχυμένα με κυστεΐνη </a:t>
            </a:r>
          </a:p>
          <a:p>
            <a:r>
              <a:rPr lang="el-GR" sz="1600" b="1" dirty="0" smtClean="0"/>
              <a:t>Ορολογικές εξετάσεις</a:t>
            </a:r>
            <a:r>
              <a:rPr lang="el-GR" sz="1600" dirty="0" smtClean="0"/>
              <a:t>. Ανίχνευση και τιτλοποίηση των αντισωμάτων στον ορό του αίματος του ασθενούς</a:t>
            </a:r>
          </a:p>
          <a:p>
            <a:r>
              <a:rPr lang="el-GR" sz="1600" b="1" dirty="0" smtClean="0"/>
              <a:t>Μοριακές εξετάσεις</a:t>
            </a:r>
            <a:r>
              <a:rPr lang="en-US" sz="1600" dirty="0" smtClean="0"/>
              <a:t>,</a:t>
            </a:r>
            <a:r>
              <a:rPr lang="el-GR" sz="1600" dirty="0" smtClean="0"/>
              <a:t> </a:t>
            </a:r>
            <a:r>
              <a:rPr lang="el-GR" sz="1600" b="1" dirty="0" smtClean="0"/>
              <a:t>Μέθοδος  </a:t>
            </a:r>
            <a:r>
              <a:rPr lang="en-US" sz="1600" b="1" dirty="0" smtClean="0"/>
              <a:t>PCR</a:t>
            </a:r>
            <a:endParaRPr lang="el-GR" sz="1600" b="1" dirty="0"/>
          </a:p>
        </p:txBody>
      </p:sp>
      <p:pic>
        <p:nvPicPr>
          <p:cNvPr id="179202" name="Picture 2" descr="Σχετική εικόνα"/>
          <p:cNvPicPr>
            <a:picLocks noChangeAspect="1" noChangeArrowheads="1"/>
          </p:cNvPicPr>
          <p:nvPr/>
        </p:nvPicPr>
        <p:blipFill>
          <a:blip r:embed="rId2" cstate="print"/>
          <a:srcRect/>
          <a:stretch>
            <a:fillRect/>
          </a:stretch>
        </p:blipFill>
        <p:spPr bwMode="auto">
          <a:xfrm>
            <a:off x="4932040" y="3068960"/>
            <a:ext cx="3333750" cy="2466975"/>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88840"/>
            <a:ext cx="4104456" cy="166199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a:t>
            </a:r>
          </a:p>
          <a:p>
            <a:r>
              <a:rPr lang="el-GR" sz="1600" dirty="0" smtClean="0"/>
              <a:t>Χορήγηση στρεπτομυκίνης και εναλλακτικά </a:t>
            </a:r>
            <a:r>
              <a:rPr lang="el-GR" sz="1600" dirty="0" err="1" smtClean="0"/>
              <a:t>γενταμικίνη</a:t>
            </a:r>
            <a:endParaRPr lang="el-GR" sz="1600" dirty="0" smtClean="0"/>
          </a:p>
          <a:p>
            <a:endParaRPr lang="el-GR" sz="1600" dirty="0" smtClean="0"/>
          </a:p>
          <a:p>
            <a:pPr algn="ctr"/>
            <a:r>
              <a:rPr lang="el-GR" b="1" dirty="0" smtClean="0"/>
              <a:t>Πρόληψη </a:t>
            </a:r>
          </a:p>
          <a:p>
            <a:r>
              <a:rPr lang="el-GR" sz="1600" dirty="0" smtClean="0"/>
              <a:t>Αποφυγή των φορέων του μικροβίου</a:t>
            </a:r>
            <a:endParaRPr lang="el-GR" sz="1600"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2060848"/>
            <a:ext cx="4104456" cy="369332"/>
          </a:xfrm>
          <a:prstGeom prst="rect">
            <a:avLst/>
          </a:prstGeom>
          <a:noFill/>
        </p:spPr>
        <p:txBody>
          <a:bodyPr wrap="square" rtlCol="0">
            <a:spAutoFit/>
          </a:bodyPr>
          <a:lstStyle/>
          <a:p>
            <a:pPr algn="ctr"/>
            <a:r>
              <a:rPr lang="el-GR" b="1" dirty="0" smtClean="0"/>
              <a:t>Μυκοβακτηρίδια </a:t>
            </a:r>
            <a:endParaRPr lang="el-GR" b="1" dirty="0"/>
          </a:p>
        </p:txBody>
      </p:sp>
      <p:pic>
        <p:nvPicPr>
          <p:cNvPr id="1026" name="Picture 2" descr="Αποτέλεσμα εικόνας για mycobacterium"/>
          <p:cNvPicPr>
            <a:picLocks noChangeAspect="1" noChangeArrowheads="1"/>
          </p:cNvPicPr>
          <p:nvPr/>
        </p:nvPicPr>
        <p:blipFill>
          <a:blip r:embed="rId2" cstate="print"/>
          <a:srcRect/>
          <a:stretch>
            <a:fillRect/>
          </a:stretch>
        </p:blipFill>
        <p:spPr bwMode="auto">
          <a:xfrm>
            <a:off x="3143250" y="2708920"/>
            <a:ext cx="2857500" cy="2447926"/>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2200796"/>
            <a:ext cx="3816424"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a:t>
            </a:r>
            <a:r>
              <a:rPr lang="en-US" sz="1600" i="1" dirty="0" smtClean="0"/>
              <a:t>Mycobacterium</a:t>
            </a:r>
            <a:r>
              <a:rPr lang="el-GR" sz="1600" i="1" dirty="0" smtClean="0"/>
              <a:t> (</a:t>
            </a:r>
            <a:r>
              <a:rPr lang="el-GR" sz="1600" dirty="0" smtClean="0"/>
              <a:t>Μυκοβακτηρίδια) περιλαμβάνει περισσότερα από 100 είδη ορισμένα από τα οποία σχετίζονται με ανθρώπινες ασθένειες.</a:t>
            </a:r>
            <a:endParaRPr lang="en-US" sz="1600" dirty="0" smtClean="0"/>
          </a:p>
          <a:p>
            <a:endParaRPr lang="en-US" sz="1600" dirty="0" smtClean="0"/>
          </a:p>
          <a:p>
            <a:r>
              <a:rPr lang="el-GR" sz="1600" dirty="0" smtClean="0"/>
              <a:t>Τα περισσότερο παθογόνα είναι το Μυκοβακτηρίδιο της φυματίωσης (</a:t>
            </a:r>
            <a:r>
              <a:rPr lang="en-US" sz="1600" i="1" dirty="0" smtClean="0"/>
              <a:t>M. tuberculosis) </a:t>
            </a:r>
            <a:r>
              <a:rPr lang="el-GR" sz="1600" dirty="0" smtClean="0"/>
              <a:t>και το Μυκοβακτηρίδιο της λέπρας </a:t>
            </a:r>
            <a:r>
              <a:rPr lang="en-US" sz="1600" i="1" dirty="0" smtClean="0"/>
              <a:t>(M. </a:t>
            </a:r>
            <a:r>
              <a:rPr lang="en-US" sz="1600" i="1" dirty="0" err="1" smtClean="0"/>
              <a:t>leprae</a:t>
            </a:r>
            <a:r>
              <a:rPr lang="en-US" sz="1600" i="1" dirty="0" smtClean="0"/>
              <a:t> M. avium, M. kansasii, M. fortuitum, M. </a:t>
            </a:r>
            <a:r>
              <a:rPr lang="en-US" sz="1600" i="1" dirty="0" err="1" smtClean="0"/>
              <a:t>chelonae</a:t>
            </a:r>
            <a:r>
              <a:rPr lang="en-US" sz="1600" i="1" dirty="0" smtClean="0"/>
              <a:t>, M. </a:t>
            </a:r>
            <a:r>
              <a:rPr lang="en-US" sz="1600" i="1" dirty="0" err="1" smtClean="0"/>
              <a:t>abscessus</a:t>
            </a:r>
            <a:r>
              <a:rPr lang="en-US" sz="1600" i="1" dirty="0" smtClean="0"/>
              <a:t>)</a:t>
            </a:r>
            <a:r>
              <a:rPr lang="el-GR" sz="1600" i="1" dirty="0" smtClean="0"/>
              <a:t>.</a:t>
            </a:r>
            <a:endParaRPr lang="el-GR" sz="1600"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699792"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Ταξινόμηση  Μυκοβακτηριδίων </a:t>
            </a:r>
            <a:endParaRPr lang="el-GR" b="1" dirty="0">
              <a:solidFill>
                <a:schemeClr val="bg1"/>
              </a:solidFill>
            </a:endParaRPr>
          </a:p>
        </p:txBody>
      </p:sp>
      <p:graphicFrame>
        <p:nvGraphicFramePr>
          <p:cNvPr id="4" name="3 - Διάγραμμα"/>
          <p:cNvGraphicFramePr/>
          <p:nvPr/>
        </p:nvGraphicFramePr>
        <p:xfrm>
          <a:off x="899592" y="980728"/>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844824"/>
            <a:ext cx="3816424"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Χαρακτηριστικά κολοβακτηριδίου</a:t>
            </a:r>
            <a:endParaRPr lang="el-GR" b="1" dirty="0">
              <a:solidFill>
                <a:schemeClr val="bg1"/>
              </a:solidFill>
            </a:endParaRPr>
          </a:p>
        </p:txBody>
      </p:sp>
      <p:sp>
        <p:nvSpPr>
          <p:cNvPr id="3" name="2 - TextBox"/>
          <p:cNvSpPr txBox="1"/>
          <p:nvPr/>
        </p:nvSpPr>
        <p:spPr>
          <a:xfrm>
            <a:off x="251520" y="2492896"/>
            <a:ext cx="3672408" cy="286232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dirty="0" smtClean="0"/>
              <a:t>Gram</a:t>
            </a:r>
            <a:r>
              <a:rPr lang="el-GR" dirty="0" smtClean="0"/>
              <a:t> (-) βακτηρίδιο</a:t>
            </a:r>
          </a:p>
          <a:p>
            <a:pPr>
              <a:buFont typeface="Wingdings" pitchFamily="2" charset="2"/>
              <a:buChar char="§"/>
            </a:pPr>
            <a:r>
              <a:rPr lang="el-GR" dirty="0" smtClean="0"/>
              <a:t> Αερόβιο και προαιρετικά αναερόβιο</a:t>
            </a:r>
          </a:p>
          <a:p>
            <a:pPr>
              <a:buFont typeface="Wingdings" pitchFamily="2" charset="2"/>
              <a:buChar char="§"/>
            </a:pPr>
            <a:r>
              <a:rPr lang="el-GR" dirty="0" smtClean="0"/>
              <a:t>Τα περισσότερα στελέχη είναι κινητά</a:t>
            </a:r>
          </a:p>
          <a:p>
            <a:pPr>
              <a:buFont typeface="Wingdings" pitchFamily="2" charset="2"/>
              <a:buChar char="§"/>
            </a:pPr>
            <a:r>
              <a:rPr lang="el-GR" dirty="0" smtClean="0"/>
              <a:t>Πολλά στελέχη διαθέτουν έλυτρο από πολυσακχαρίτες</a:t>
            </a:r>
          </a:p>
          <a:p>
            <a:pPr>
              <a:buFont typeface="Wingdings" pitchFamily="2" charset="2"/>
              <a:buChar char="§"/>
            </a:pPr>
            <a:r>
              <a:rPr lang="el-GR" dirty="0" smtClean="0"/>
              <a:t> ζυμώνει τη γλυκόζη και τη λακτόζη</a:t>
            </a:r>
          </a:p>
          <a:p>
            <a:pPr>
              <a:buFont typeface="Wingdings" pitchFamily="2" charset="2"/>
              <a:buChar char="§"/>
            </a:pPr>
            <a:r>
              <a:rPr lang="el-GR" dirty="0" smtClean="0"/>
              <a:t>Οξειδάση αρνητικό</a:t>
            </a:r>
          </a:p>
          <a:p>
            <a:pPr>
              <a:buFont typeface="Wingdings" pitchFamily="2" charset="2"/>
              <a:buChar char="§"/>
            </a:pPr>
            <a:r>
              <a:rPr lang="el-GR" dirty="0" smtClean="0"/>
              <a:t>Ανάγει τα νιτρικά σε νιτρώδη</a:t>
            </a:r>
            <a:endParaRPr lang="el-GR" dirty="0"/>
          </a:p>
        </p:txBody>
      </p:sp>
      <p:pic>
        <p:nvPicPr>
          <p:cNvPr id="4" name="Picture 2" descr="Αποτέλεσμα εικόνας για escherichia coli"/>
          <p:cNvPicPr>
            <a:picLocks noChangeAspect="1" noChangeArrowheads="1"/>
          </p:cNvPicPr>
          <p:nvPr/>
        </p:nvPicPr>
        <p:blipFill>
          <a:blip r:embed="rId2" cstate="print"/>
          <a:srcRect/>
          <a:stretch>
            <a:fillRect/>
          </a:stretch>
        </p:blipFill>
        <p:spPr bwMode="auto">
          <a:xfrm>
            <a:off x="4572000" y="1556792"/>
            <a:ext cx="4032448" cy="4392488"/>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267744" y="1988840"/>
            <a:ext cx="453650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μυκοβακτηριδίων</a:t>
            </a:r>
            <a:endParaRPr lang="el-GR" b="1" dirty="0"/>
          </a:p>
        </p:txBody>
      </p:sp>
      <p:sp>
        <p:nvSpPr>
          <p:cNvPr id="4" name="3 - TextBox"/>
          <p:cNvSpPr txBox="1"/>
          <p:nvPr/>
        </p:nvSpPr>
        <p:spPr>
          <a:xfrm>
            <a:off x="2267744" y="2636912"/>
            <a:ext cx="4608512" cy="341632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dirty="0" smtClean="0"/>
              <a:t>Οξεάντοχα βακτήρια</a:t>
            </a:r>
          </a:p>
          <a:p>
            <a:pPr>
              <a:buFont typeface="Wingdings" pitchFamily="2" charset="2"/>
              <a:buChar char="§"/>
            </a:pPr>
            <a:r>
              <a:rPr lang="en-US" dirty="0" smtClean="0"/>
              <a:t>Gram (+)</a:t>
            </a:r>
          </a:p>
          <a:p>
            <a:pPr>
              <a:buFont typeface="Wingdings" pitchFamily="2" charset="2"/>
              <a:buChar char="§"/>
            </a:pPr>
            <a:r>
              <a:rPr lang="el-GR" dirty="0" smtClean="0"/>
              <a:t>Ακίνητα </a:t>
            </a:r>
            <a:endParaRPr lang="en-US" dirty="0" smtClean="0"/>
          </a:p>
          <a:p>
            <a:pPr>
              <a:buFont typeface="Wingdings" pitchFamily="2" charset="2"/>
              <a:buChar char="§"/>
            </a:pPr>
            <a:r>
              <a:rPr lang="el-GR" dirty="0" smtClean="0"/>
              <a:t>Δεν παράγουν σπόρια</a:t>
            </a:r>
          </a:p>
          <a:p>
            <a:pPr>
              <a:buFont typeface="Wingdings" pitchFamily="2" charset="2"/>
              <a:buChar char="§"/>
            </a:pPr>
            <a:r>
              <a:rPr lang="el-GR" dirty="0" smtClean="0"/>
              <a:t>Αερόβια</a:t>
            </a:r>
          </a:p>
          <a:p>
            <a:pPr>
              <a:buFont typeface="Wingdings" pitchFamily="2" charset="2"/>
              <a:buChar char="§"/>
            </a:pPr>
            <a:r>
              <a:rPr lang="el-GR" dirty="0" smtClean="0"/>
              <a:t>Τα περισσότερα αναπτύσσονται αργά</a:t>
            </a:r>
          </a:p>
          <a:p>
            <a:pPr>
              <a:buFont typeface="Wingdings" pitchFamily="2" charset="2"/>
              <a:buChar char="§"/>
            </a:pPr>
            <a:r>
              <a:rPr lang="el-GR" dirty="0" smtClean="0"/>
              <a:t>Διαθέτουν σύνθετο κυτταρικό τοίχωμα, πλούσιο σε λιπίδια. Είναι υπεύθυνο για την οξεαντοχή, αργή ανάπτυξη, αντοχή στα απορρυπαντικά και σε αντιβιοτικά</a:t>
            </a:r>
            <a:r>
              <a:rPr lang="en-US" dirty="0" smtClean="0"/>
              <a:t> </a:t>
            </a:r>
            <a:r>
              <a:rPr lang="el-GR" dirty="0" smtClean="0"/>
              <a:t>και την αντιγονικότητα</a:t>
            </a:r>
          </a:p>
          <a:p>
            <a:r>
              <a:rPr lang="el-GR" dirty="0" smtClean="0"/>
              <a:t> </a:t>
            </a:r>
            <a:endParaRPr lang="el-GR"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AutoShape 2"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 name="3 - TextBox"/>
          <p:cNvSpPr txBox="1"/>
          <p:nvPr/>
        </p:nvSpPr>
        <p:spPr>
          <a:xfrm>
            <a:off x="35496" y="1844824"/>
            <a:ext cx="4104456"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κυτταρικό τοίχωμα των μυκοβακτηριδίων έχει τη βασική δομή των </a:t>
            </a:r>
            <a:r>
              <a:rPr lang="en-US" sz="1600" dirty="0" smtClean="0"/>
              <a:t>Gram(+) </a:t>
            </a:r>
            <a:r>
              <a:rPr lang="el-GR" sz="1600" dirty="0" smtClean="0"/>
              <a:t>βακτηρίων, με τη διαφορά ότι είναι πολύ πιο σύνθετο.</a:t>
            </a:r>
          </a:p>
          <a:p>
            <a:r>
              <a:rPr lang="el-GR" sz="1600" dirty="0" smtClean="0"/>
              <a:t>Η κυτταροπλασματική μεμβράνη περιβάλλεται από πυκνή στιβάδα πεπτιδογλυκάνης. Από την κυτταροπλασματική μεμβράνη εκφύονται πρωτεΐνες, γλυκοπρωτεΐνες, πολυσακχαρίτες, μυκολικά οξέα</a:t>
            </a:r>
            <a:r>
              <a:rPr lang="en-US" sz="1600" dirty="0" smtClean="0"/>
              <a:t>,</a:t>
            </a:r>
            <a:r>
              <a:rPr lang="el-GR" sz="1600" dirty="0" smtClean="0"/>
              <a:t> λιπίδια, γλυκολιπίδια, </a:t>
            </a:r>
            <a:r>
              <a:rPr lang="el-GR" sz="1600" dirty="0" err="1" smtClean="0"/>
              <a:t>πεπτιδογλυκολιπίδια</a:t>
            </a:r>
            <a:r>
              <a:rPr lang="el-GR" sz="1600" dirty="0" smtClean="0"/>
              <a:t> και άλλα σύνθετα μόρια (τα λιπίδια αποτελούν το 60% του βάρους του κυτταρικού τοιχώματος).  Στο κυτταρικό τοίχωμα υπάρχουν επίσης διάσπαρτες μεταφορικές πρωτεΐνες και πρωτεΐνες πορίνες (συνιστούν το 15% του βάρους του κυτταρικού τοιχώματος). </a:t>
            </a:r>
            <a:endParaRPr lang="el-GR" sz="1600" dirty="0"/>
          </a:p>
        </p:txBody>
      </p:sp>
      <p:pic>
        <p:nvPicPr>
          <p:cNvPr id="5" name="Picture 4" descr="Αποτέλεσμα εικόνας για mycobacterium tuberculosis structure"/>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255690" y="1674836"/>
            <a:ext cx="4708798" cy="4562476"/>
          </a:xfrm>
          <a:prstGeom prst="rect">
            <a:avLst/>
          </a:prstGeom>
          <a:noFill/>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mycobacterium tuberculosis stru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 name="Picture 3" descr="C:\Documents and Settings\user\Τα έγγραφά μου\Downloads\The-structure-of-the-Mycobacterium-tuberculosis-cell-wall-This-figure-shows-a-schematic.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860032" y="1988840"/>
            <a:ext cx="4032448" cy="3528392"/>
          </a:xfrm>
          <a:prstGeom prst="rect">
            <a:avLst/>
          </a:prstGeom>
          <a:noFill/>
        </p:spPr>
      </p:pic>
      <p:pic>
        <p:nvPicPr>
          <p:cNvPr id="5" name="Picture 2" descr="Σχετική εικόνα"/>
          <p:cNvPicPr>
            <a:picLocks noChangeAspect="1" noChangeArrowheads="1"/>
          </p:cNvPicPr>
          <p:nvPr/>
        </p:nvPicPr>
        <p:blipFill>
          <a:blip r:embed="rId3" cstate="print"/>
          <a:srcRect/>
          <a:stretch>
            <a:fillRect/>
          </a:stretch>
        </p:blipFill>
        <p:spPr bwMode="auto">
          <a:xfrm>
            <a:off x="251520" y="2060848"/>
            <a:ext cx="3838575" cy="3505200"/>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Αποτέλεσμα εικόνας για mycobacterium tuberculosis structure"/>
          <p:cNvPicPr>
            <a:picLocks noChangeAspect="1" noChangeArrowheads="1"/>
          </p:cNvPicPr>
          <p:nvPr/>
        </p:nvPicPr>
        <p:blipFill>
          <a:blip r:embed="rId2" cstate="print"/>
          <a:srcRect/>
          <a:stretch>
            <a:fillRect/>
          </a:stretch>
        </p:blipFill>
        <p:spPr bwMode="auto">
          <a:xfrm>
            <a:off x="697855" y="765348"/>
            <a:ext cx="7690569" cy="5687988"/>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67744" y="2132856"/>
            <a:ext cx="4536504"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Μυκοβακτηρίδιο της φυματίωσης (</a:t>
            </a:r>
            <a:r>
              <a:rPr lang="en-US" b="1" i="1" dirty="0" smtClean="0"/>
              <a:t>Mycobacterium tuberculosis)</a:t>
            </a:r>
            <a:endParaRPr lang="el-GR" b="1" dirty="0"/>
          </a:p>
        </p:txBody>
      </p:sp>
      <p:sp>
        <p:nvSpPr>
          <p:cNvPr id="3" name="2 - TextBox"/>
          <p:cNvSpPr txBox="1"/>
          <p:nvPr/>
        </p:nvSpPr>
        <p:spPr>
          <a:xfrm>
            <a:off x="2267744" y="2997200"/>
            <a:ext cx="4536504"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Ομάδα πολύ συγγενικών ειδών βακτηρίων με πιο βασικά είδη το </a:t>
            </a:r>
            <a:r>
              <a:rPr lang="en-US" sz="1600" i="1" dirty="0" smtClean="0"/>
              <a:t>M. tuberculosis </a:t>
            </a:r>
            <a:r>
              <a:rPr lang="el-GR" sz="1600" dirty="0" smtClean="0"/>
              <a:t>και </a:t>
            </a:r>
            <a:r>
              <a:rPr lang="en-US" sz="1600" i="1" dirty="0" smtClean="0"/>
              <a:t>M bovis</a:t>
            </a:r>
            <a:endParaRPr lang="el-GR" sz="1600" i="1" dirty="0" smtClean="0"/>
          </a:p>
          <a:p>
            <a:endParaRPr lang="el-GR" sz="1600" dirty="0" smtClean="0"/>
          </a:p>
          <a:p>
            <a:pPr>
              <a:buFont typeface="Wingdings" pitchFamily="2" charset="2"/>
              <a:buChar char="Ø"/>
            </a:pPr>
            <a:r>
              <a:rPr lang="el-GR" sz="1600" dirty="0" smtClean="0"/>
              <a:t>Προκαλούν τη νόσο φυματίωση</a:t>
            </a:r>
            <a:endParaRPr lang="en-US" sz="1600" dirty="0" smtClean="0"/>
          </a:p>
          <a:p>
            <a:pPr>
              <a:buFont typeface="Wingdings" pitchFamily="2" charset="2"/>
              <a:buChar char="Ø"/>
            </a:pPr>
            <a:endParaRPr lang="el-GR" sz="1600" dirty="0" smtClean="0"/>
          </a:p>
          <a:p>
            <a:pPr>
              <a:buFont typeface="Wingdings" pitchFamily="2" charset="2"/>
              <a:buChar char="Ø"/>
            </a:pPr>
            <a:r>
              <a:rPr lang="el-GR" sz="1600" dirty="0" smtClean="0"/>
              <a:t>Το 1/3 του πληθυσμού της γης έχει μολυνθεί από το μυκοβακτηρίδιο</a:t>
            </a:r>
            <a:endParaRPr lang="en-US" sz="1600" dirty="0" smtClean="0"/>
          </a:p>
          <a:p>
            <a:pPr>
              <a:buFont typeface="Wingdings" pitchFamily="2" charset="2"/>
              <a:buChar char="Ø"/>
            </a:pPr>
            <a:endParaRPr lang="el-GR" sz="1600" dirty="0" smtClean="0"/>
          </a:p>
          <a:p>
            <a:pPr>
              <a:buFont typeface="Wingdings" pitchFamily="2" charset="2"/>
              <a:buChar char="Ø"/>
            </a:pPr>
            <a:r>
              <a:rPr lang="el-GR" sz="1600" dirty="0" smtClean="0"/>
              <a:t>Κάθε χρόνο εμφανίζονται 8.000.000 νέα κρούσματα παγκοσμίως</a:t>
            </a:r>
            <a:endParaRPr lang="en-US" sz="1600" dirty="0" smtClean="0"/>
          </a:p>
          <a:p>
            <a:pPr>
              <a:buFont typeface="Wingdings" pitchFamily="2" charset="2"/>
              <a:buChar char="Ø"/>
            </a:pPr>
            <a:endParaRPr lang="el-GR" sz="1600" dirty="0" smtClean="0"/>
          </a:p>
          <a:p>
            <a:pPr>
              <a:buFont typeface="Wingdings" pitchFamily="2" charset="2"/>
              <a:buChar char="Ø"/>
            </a:pPr>
            <a:r>
              <a:rPr lang="el-GR" sz="1600" dirty="0" smtClean="0"/>
              <a:t>3.000.000 άτομα πεθαίνουν κάθε χρόνο από τη νόσο</a:t>
            </a:r>
            <a:endParaRPr lang="el-GR" sz="1600"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539552" y="1700808"/>
            <a:ext cx="4032448"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μυκοβακτηριδίου της φυματίωσης</a:t>
            </a:r>
            <a:endParaRPr lang="el-GR" b="1" dirty="0"/>
          </a:p>
        </p:txBody>
      </p:sp>
      <p:sp>
        <p:nvSpPr>
          <p:cNvPr id="3" name="2 - TextBox"/>
          <p:cNvSpPr txBox="1"/>
          <p:nvPr/>
        </p:nvSpPr>
        <p:spPr>
          <a:xfrm>
            <a:off x="539552" y="2492896"/>
            <a:ext cx="4032448" cy="406265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a:t>
            </a:r>
            <a:r>
              <a:rPr lang="el-GR" sz="1600" dirty="0" smtClean="0"/>
              <a:t>(+) βακτηρίδια (βάφονται ασθενώς με τη χρώση)</a:t>
            </a:r>
          </a:p>
          <a:p>
            <a:pPr>
              <a:buFont typeface="Wingdings" pitchFamily="2" charset="2"/>
              <a:buChar char="§"/>
            </a:pPr>
            <a:r>
              <a:rPr lang="el-GR" sz="1600" dirty="0" smtClean="0"/>
              <a:t>Μορφολογία: λεπτά ευθέα ή ελαφρά </a:t>
            </a:r>
            <a:r>
              <a:rPr lang="el-GR" sz="1600" dirty="0" err="1" smtClean="0"/>
              <a:t>κεκκαμένα</a:t>
            </a:r>
            <a:endParaRPr lang="el-GR" sz="1600" dirty="0" smtClean="0"/>
          </a:p>
          <a:p>
            <a:pPr>
              <a:buFont typeface="Wingdings" pitchFamily="2" charset="2"/>
              <a:buChar char="§"/>
            </a:pPr>
            <a:r>
              <a:rPr lang="el-GR" sz="1600" dirty="0" smtClean="0"/>
              <a:t>Αερόβια</a:t>
            </a:r>
          </a:p>
          <a:p>
            <a:pPr>
              <a:buFont typeface="Wingdings" pitchFamily="2" charset="2"/>
              <a:buChar char="§"/>
            </a:pPr>
            <a:r>
              <a:rPr lang="el-GR" sz="1600" dirty="0" smtClean="0"/>
              <a:t>Ακίνητα</a:t>
            </a:r>
          </a:p>
          <a:p>
            <a:pPr>
              <a:buFont typeface="Wingdings" pitchFamily="2" charset="2"/>
              <a:buChar char="§"/>
            </a:pPr>
            <a:r>
              <a:rPr lang="el-GR" sz="1600" dirty="0" smtClean="0"/>
              <a:t>Δεν παράγουν σπόρια</a:t>
            </a:r>
          </a:p>
          <a:p>
            <a:pPr>
              <a:buFont typeface="Wingdings" pitchFamily="2" charset="2"/>
              <a:buChar char="§"/>
            </a:pPr>
            <a:r>
              <a:rPr lang="el-GR" sz="1600" dirty="0" smtClean="0"/>
              <a:t>Δεν διαθέτουν έλυτρο</a:t>
            </a:r>
          </a:p>
          <a:p>
            <a:pPr>
              <a:buFont typeface="Wingdings" pitchFamily="2" charset="2"/>
              <a:buChar char="§"/>
            </a:pPr>
            <a:r>
              <a:rPr lang="el-GR" sz="1600" dirty="0" smtClean="0"/>
              <a:t>Οξεοάντοχα (βάφονται κόκκινα με τη χρώση </a:t>
            </a:r>
            <a:r>
              <a:rPr lang="en-US" sz="1600" dirty="0" err="1" smtClean="0"/>
              <a:t>Ziehl-Nilsen</a:t>
            </a:r>
            <a:r>
              <a:rPr lang="el-GR" sz="1600" dirty="0" smtClean="0"/>
              <a:t>)</a:t>
            </a:r>
          </a:p>
          <a:p>
            <a:pPr>
              <a:buFont typeface="Wingdings" pitchFamily="2" charset="2"/>
              <a:buChar char="§"/>
            </a:pPr>
            <a:r>
              <a:rPr lang="el-GR" sz="1600" dirty="0" smtClean="0"/>
              <a:t>Διαθέτουν κυτταρικό τοίχωμα πλούσιο σε λιπίδια που το καθιστούν ανθεκτικό στα απολυμαντικά, τα απορρυπαντικά, τα συνήθη αντιβιοτικά και σε χρωστικές</a:t>
            </a:r>
          </a:p>
          <a:p>
            <a:pPr>
              <a:buFont typeface="Wingdings" pitchFamily="2" charset="2"/>
              <a:buChar char="§"/>
            </a:pPr>
            <a:r>
              <a:rPr lang="el-GR" sz="1600" dirty="0" smtClean="0"/>
              <a:t>Ευαίσθητο στην υπεριώδη ακτινοβολία και την ξηρασία</a:t>
            </a:r>
            <a:r>
              <a:rPr lang="el-GR" dirty="0" smtClean="0"/>
              <a:t> </a:t>
            </a:r>
            <a:endParaRPr lang="el-GR" dirty="0"/>
          </a:p>
        </p:txBody>
      </p:sp>
      <p:pic>
        <p:nvPicPr>
          <p:cNvPr id="1026" name="Picture 2" descr="Mycobacterium tuberculosis"/>
          <p:cNvPicPr>
            <a:picLocks noChangeAspect="1" noChangeArrowheads="1"/>
          </p:cNvPicPr>
          <p:nvPr/>
        </p:nvPicPr>
        <p:blipFill>
          <a:blip r:embed="rId2" cstate="print"/>
          <a:srcRect/>
          <a:stretch>
            <a:fillRect/>
          </a:stretch>
        </p:blipFill>
        <p:spPr bwMode="auto">
          <a:xfrm>
            <a:off x="5436096" y="2997200"/>
            <a:ext cx="3161928" cy="3089672"/>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63688" y="764704"/>
            <a:ext cx="532859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φυματίωσης</a:t>
            </a:r>
            <a:endParaRPr lang="el-GR" b="1" dirty="0"/>
          </a:p>
        </p:txBody>
      </p:sp>
      <p:sp>
        <p:nvSpPr>
          <p:cNvPr id="3" name="2 - TextBox"/>
          <p:cNvSpPr txBox="1"/>
          <p:nvPr/>
        </p:nvSpPr>
        <p:spPr>
          <a:xfrm>
            <a:off x="1763688" y="1340768"/>
            <a:ext cx="5328592"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Μετάδοση από άτομο σε άτομο με την εισπνοή αερολυμάτων</a:t>
            </a:r>
          </a:p>
          <a:p>
            <a:r>
              <a:rPr lang="el-GR" sz="1600" dirty="0" smtClean="0"/>
              <a:t>Τα μεγάλα αερολύματα παγιδεύονται στους βλεννογόνους και απομακρύνονται</a:t>
            </a:r>
          </a:p>
          <a:p>
            <a:r>
              <a:rPr lang="el-GR" sz="1600" dirty="0" smtClean="0"/>
              <a:t>Αερολύματα μεγέθους 1-3μ</a:t>
            </a:r>
            <a:r>
              <a:rPr lang="en-US" sz="1600" dirty="0" smtClean="0"/>
              <a:t>m </a:t>
            </a:r>
            <a:r>
              <a:rPr lang="el-GR" sz="1600" dirty="0" smtClean="0"/>
              <a:t>που περιέχουν 1-3 βακτήρια μπορεί να φθάσουν στις κυψελίδες και να εγκαταστήσουν τη λοίμωξη</a:t>
            </a:r>
          </a:p>
          <a:p>
            <a:r>
              <a:rPr lang="el-GR" sz="1600" dirty="0" smtClean="0"/>
              <a:t>Λοίμωξη μπορεί να γίνει επίσης από μολυσμένο, μη παστεριωμένο γάλα (</a:t>
            </a:r>
            <a:r>
              <a:rPr lang="en-US" sz="1600" i="1" dirty="0" smtClean="0"/>
              <a:t>M. bovis)</a:t>
            </a:r>
            <a:r>
              <a:rPr lang="el-GR" sz="1600" dirty="0" smtClean="0"/>
              <a:t> ή από ασυνέχεια του δέρματος (μικρό ποσοστό)</a:t>
            </a:r>
            <a:endParaRPr lang="el-GR" sz="1600" dirty="0"/>
          </a:p>
        </p:txBody>
      </p:sp>
      <p:pic>
        <p:nvPicPr>
          <p:cNvPr id="4" name="Picture 2" descr="Αποτέλεσμα εικόνας για mycobacterium tuberculosis"/>
          <p:cNvPicPr>
            <a:picLocks noChangeAspect="1" noChangeArrowheads="1"/>
          </p:cNvPicPr>
          <p:nvPr/>
        </p:nvPicPr>
        <p:blipFill>
          <a:blip r:embed="rId2" cstate="print"/>
          <a:srcRect/>
          <a:stretch>
            <a:fillRect/>
          </a:stretch>
        </p:blipFill>
        <p:spPr bwMode="auto">
          <a:xfrm>
            <a:off x="1691680" y="4005064"/>
            <a:ext cx="5715000" cy="2952328"/>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AutoShape 2" descr="Αποτέλεσμα εικόνας για mycobacterium tuberculo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99683" name="Picture 3" descr="C:\Documents and Settings\user\Τα έγγραφά μου\Downloads\tb_002lg.jpg"/>
          <p:cNvPicPr>
            <a:picLocks noChangeAspect="1" noChangeArrowheads="1"/>
          </p:cNvPicPr>
          <p:nvPr/>
        </p:nvPicPr>
        <p:blipFill>
          <a:blip r:embed="rId2" cstate="print"/>
          <a:srcRect/>
          <a:stretch>
            <a:fillRect/>
          </a:stretch>
        </p:blipFill>
        <p:spPr bwMode="auto">
          <a:xfrm>
            <a:off x="3563888" y="908720"/>
            <a:ext cx="5328592" cy="4968552"/>
          </a:xfrm>
          <a:prstGeom prst="rect">
            <a:avLst/>
          </a:prstGeom>
          <a:noFill/>
        </p:spPr>
      </p:pic>
      <p:sp>
        <p:nvSpPr>
          <p:cNvPr id="4" name="3 - TextBox"/>
          <p:cNvSpPr txBox="1"/>
          <p:nvPr/>
        </p:nvSpPr>
        <p:spPr>
          <a:xfrm>
            <a:off x="0" y="2132856"/>
            <a:ext cx="3419872" cy="3539430"/>
          </a:xfrm>
          <a:prstGeom prst="rect">
            <a:avLst/>
          </a:prstGeom>
          <a:noFill/>
        </p:spPr>
        <p:txBody>
          <a:bodyPr wrap="square" rtlCol="0">
            <a:spAutoFit/>
          </a:bodyPr>
          <a:lstStyle/>
          <a:p>
            <a:r>
              <a:rPr lang="el-GR" sz="1400" dirty="0" smtClean="0"/>
              <a:t>Μετά την εισπνοή των μολυσματικών αερολυμάτων τα βακτήρια καταστρέφονται από την άμυνα του οργανισμού  και δεν  εγκαθίσταται λοίμωξη  (ποσοστό μεγαλύτερο του 50% ).  Αν τα βακτήρια επιβιώσουν, πολλαπλασιάζονται στα μακροφάγα και αρχίζουν να  σχηματίζονται βλάβες (κοκκιώματα).  Σε ποσοστό 95% οι βλάβες  απομονώνονται, τα βακτήρια σταματούν να εξαπλώνονται και επανεργοποιούνται αν κατασταλεί το ανοσοποιητικό σύστημα.  Σε μικρότερο ποσοστό είναι δυνατόν οι βλάβες να ρευστοποιηθούν, τα βακτήρια να διασπαρθούν με το αίμα με αποτέλεσμα το θάνατο του ατόμου</a:t>
            </a:r>
            <a:endParaRPr lang="el-GR" sz="1400"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88840"/>
            <a:ext cx="4176464"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Παράγοντες που καθορίζουν την πορεία της λοίμωξης</a:t>
            </a:r>
            <a:endParaRPr lang="el-GR" b="1" dirty="0"/>
          </a:p>
        </p:txBody>
      </p:sp>
      <p:sp>
        <p:nvSpPr>
          <p:cNvPr id="3" name="2 - TextBox"/>
          <p:cNvSpPr txBox="1"/>
          <p:nvPr/>
        </p:nvSpPr>
        <p:spPr>
          <a:xfrm>
            <a:off x="2411760" y="2852936"/>
            <a:ext cx="4320480"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Μέγεθος των εισπνεόμενων σταγονιδίων (1-3μ</a:t>
            </a:r>
            <a:r>
              <a:rPr lang="en-US" sz="1600" dirty="0" smtClean="0"/>
              <a:t>m, </a:t>
            </a:r>
            <a:r>
              <a:rPr lang="el-GR" sz="1600" dirty="0" smtClean="0"/>
              <a:t>3 βακτήρια σε κάθε σταγονίδιο)</a:t>
            </a:r>
            <a:endParaRPr lang="en-US" sz="1600" dirty="0" smtClean="0"/>
          </a:p>
          <a:p>
            <a:endParaRPr lang="el-GR" sz="1600" dirty="0" smtClean="0"/>
          </a:p>
          <a:p>
            <a:pPr>
              <a:buFont typeface="Wingdings" pitchFamily="2" charset="2"/>
              <a:buChar char="ü"/>
            </a:pPr>
            <a:r>
              <a:rPr lang="el-GR" sz="1600" dirty="0" smtClean="0"/>
              <a:t>Λοιμογόνος δύναμη του στελέχους</a:t>
            </a:r>
            <a:endParaRPr lang="en-US" sz="1600" dirty="0" smtClean="0"/>
          </a:p>
          <a:p>
            <a:endParaRPr lang="el-GR" sz="1600" dirty="0" smtClean="0"/>
          </a:p>
          <a:p>
            <a:pPr>
              <a:buFont typeface="Wingdings" pitchFamily="2" charset="2"/>
              <a:buChar char="ü"/>
            </a:pPr>
            <a:r>
              <a:rPr lang="el-GR" sz="1600" dirty="0" smtClean="0"/>
              <a:t>Αριθμός των εισπνεόμενων μικροβίων (5-200 μικρόβια)</a:t>
            </a:r>
            <a:endParaRPr lang="en-US" sz="1600" dirty="0" smtClean="0"/>
          </a:p>
          <a:p>
            <a:endParaRPr lang="el-GR" sz="1600" dirty="0" smtClean="0"/>
          </a:p>
          <a:p>
            <a:pPr>
              <a:buFont typeface="Wingdings" pitchFamily="2" charset="2"/>
              <a:buChar char="ü"/>
            </a:pPr>
            <a:r>
              <a:rPr lang="el-GR" sz="1600" dirty="0" smtClean="0"/>
              <a:t>Δραστικότητα των μακροφάγων των κυψελίδων</a:t>
            </a:r>
            <a:endParaRPr lang="el-GR" sz="1600"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Σχετική εικόνα"/>
          <p:cNvPicPr>
            <a:picLocks noChangeAspect="1" noChangeArrowheads="1"/>
          </p:cNvPicPr>
          <p:nvPr/>
        </p:nvPicPr>
        <p:blipFill>
          <a:blip r:embed="rId2" cstate="print"/>
          <a:srcRect/>
          <a:stretch>
            <a:fillRect/>
          </a:stretch>
        </p:blipFill>
        <p:spPr bwMode="auto">
          <a:xfrm>
            <a:off x="1798662" y="1552549"/>
            <a:ext cx="5581650" cy="367665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844824"/>
            <a:ext cx="4320480" cy="369332"/>
          </a:xfrm>
          <a:prstGeom prst="rect">
            <a:avLst/>
          </a:prstGeom>
          <a:noFill/>
        </p:spPr>
        <p:txBody>
          <a:bodyPr wrap="square" rtlCol="0">
            <a:spAutoFit/>
          </a:bodyPr>
          <a:lstStyle/>
          <a:p>
            <a:pPr algn="ctr"/>
            <a:r>
              <a:rPr lang="el-GR" b="1" dirty="0" smtClean="0"/>
              <a:t>Διαχωρισμός ορότυπων της </a:t>
            </a:r>
            <a:r>
              <a:rPr lang="en-US" b="1" i="1" dirty="0" smtClean="0"/>
              <a:t>E. coli </a:t>
            </a:r>
            <a:endParaRPr lang="el-GR" b="1" dirty="0"/>
          </a:p>
        </p:txBody>
      </p:sp>
      <p:sp>
        <p:nvSpPr>
          <p:cNvPr id="3" name="2 - TextBox"/>
          <p:cNvSpPr txBox="1"/>
          <p:nvPr/>
        </p:nvSpPr>
        <p:spPr>
          <a:xfrm>
            <a:off x="251520" y="2420888"/>
            <a:ext cx="4320480" cy="2800767"/>
          </a:xfrm>
          <a:prstGeom prst="rect">
            <a:avLst/>
          </a:prstGeom>
          <a:noFill/>
          <a:ln>
            <a:solidFill>
              <a:schemeClr val="tx2">
                <a:lumMod val="60000"/>
                <a:lumOff val="40000"/>
              </a:schemeClr>
            </a:solidFill>
          </a:ln>
        </p:spPr>
        <p:txBody>
          <a:bodyPr wrap="square" rtlCol="0">
            <a:spAutoFit/>
          </a:bodyPr>
          <a:lstStyle/>
          <a:p>
            <a:r>
              <a:rPr lang="el-GR" sz="1600" dirty="0" smtClean="0"/>
              <a:t>Οι οροομάδες διαχωρίζονται με βάση τα αντιγόνα του βακτηρίου Ο, Η και Κ</a:t>
            </a:r>
            <a:endParaRPr lang="en-US" sz="1600" dirty="0" smtClean="0"/>
          </a:p>
          <a:p>
            <a:pPr>
              <a:buFont typeface="Wingdings" pitchFamily="2" charset="2"/>
              <a:buChar char="ü"/>
            </a:pPr>
            <a:r>
              <a:rPr lang="el-GR" sz="1600" dirty="0" smtClean="0"/>
              <a:t> Το αντιγόνο Ο υπάρχει σε όλα τα στελέχη. Έχουν περιγραφεί περισσότεροι από 170 τύποι αντιγόνων Ο</a:t>
            </a:r>
          </a:p>
          <a:p>
            <a:pPr>
              <a:buFont typeface="Wingdings" pitchFamily="2" charset="2"/>
              <a:buChar char="ü"/>
            </a:pPr>
            <a:r>
              <a:rPr lang="el-GR" sz="1600" dirty="0" smtClean="0"/>
              <a:t>Το αντιγόνο Η βρίσκονται στις βλεφαρίδες και ανιχνεύονται μόνο στα κινητά στελέχη. Έχουν περιγραφεί περισσότερα από 50 αντιγόνα Η.</a:t>
            </a:r>
          </a:p>
          <a:p>
            <a:pPr>
              <a:buFont typeface="Wingdings" pitchFamily="2" charset="2"/>
              <a:buChar char="ü"/>
            </a:pPr>
            <a:r>
              <a:rPr lang="el-GR" sz="1600" dirty="0" smtClean="0"/>
              <a:t>Το αντιγόνο Κ ανιχνεύονται στα στελέχη που διαθέτουν έλυτρο. Έχουν ανιχνευθεί περισσότερα από 90 αντιγόνα Κ. </a:t>
            </a:r>
            <a:endParaRPr lang="el-GR" sz="1600" dirty="0"/>
          </a:p>
        </p:txBody>
      </p:sp>
      <p:pic>
        <p:nvPicPr>
          <p:cNvPr id="6" name="Picture 6" descr="Αποτέλεσμα εικόνας για escherichia coli"/>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4882455" y="2276872"/>
            <a:ext cx="4010025" cy="3096344"/>
          </a:xfrm>
          <a:prstGeom prst="rect">
            <a:avLst/>
          </a:prstGeo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51720" y="1916832"/>
            <a:ext cx="511256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Πορεία δράσης </a:t>
            </a:r>
            <a:endParaRPr lang="el-GR" b="1" dirty="0"/>
          </a:p>
        </p:txBody>
      </p:sp>
      <p:sp>
        <p:nvSpPr>
          <p:cNvPr id="3" name="2 - TextBox"/>
          <p:cNvSpPr txBox="1"/>
          <p:nvPr/>
        </p:nvSpPr>
        <p:spPr>
          <a:xfrm>
            <a:off x="1979712" y="2492896"/>
            <a:ext cx="5184576"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Είσοδος του μυκοβακτηριδίου από την αναπνευστική οδό</a:t>
            </a:r>
          </a:p>
          <a:p>
            <a:pPr>
              <a:buFont typeface="Wingdings" pitchFamily="2" charset="2"/>
              <a:buChar char="Ø"/>
            </a:pPr>
            <a:r>
              <a:rPr lang="el-GR" sz="1600" dirty="0" smtClean="0"/>
              <a:t>Διείσδυση μικροσκοπικών λοιμογόνων σωματιδίων στις κυψελίδες</a:t>
            </a:r>
          </a:p>
          <a:p>
            <a:pPr>
              <a:buFont typeface="Wingdings" pitchFamily="2" charset="2"/>
              <a:buChar char="Ø"/>
            </a:pPr>
            <a:r>
              <a:rPr lang="el-GR" sz="1600" dirty="0" smtClean="0"/>
              <a:t>Φαγοκυττάρωση από τα μακροφάγα των κυψελίδων</a:t>
            </a:r>
          </a:p>
          <a:p>
            <a:pPr>
              <a:buFont typeface="Wingdings" pitchFamily="2" charset="2"/>
              <a:buChar char="Ø"/>
            </a:pPr>
            <a:r>
              <a:rPr lang="el-GR" sz="1600" dirty="0" smtClean="0"/>
              <a:t>Το μυκοβακτηρίδιο παρεμποδίζει την σύντηξη του φαγοσώματος με λυσοσώματα, με  αποτέλεσμα να μην καταστρέφεται</a:t>
            </a:r>
          </a:p>
          <a:p>
            <a:pPr>
              <a:buFont typeface="Wingdings" pitchFamily="2" charset="2"/>
              <a:buChar char="Ø"/>
            </a:pPr>
            <a:r>
              <a:rPr lang="el-GR" sz="1600" dirty="0" smtClean="0"/>
              <a:t>Σύντηξη του φαγοσώματος με κυστίδια που περιέχουν τροφικά συστατικά</a:t>
            </a:r>
          </a:p>
          <a:p>
            <a:pPr>
              <a:buFont typeface="Wingdings" pitchFamily="2" charset="2"/>
              <a:buChar char="Ø"/>
            </a:pPr>
            <a:r>
              <a:rPr lang="el-GR" sz="1600" dirty="0" smtClean="0"/>
              <a:t>Πολλαπλασιασμός του βακτηρίου στο εσωτερικό του φαγοσώματος</a:t>
            </a:r>
          </a:p>
          <a:p>
            <a:pPr>
              <a:buFont typeface="Wingdings" pitchFamily="2" charset="2"/>
              <a:buChar char="Ø"/>
            </a:pPr>
            <a:r>
              <a:rPr lang="el-GR" sz="1600" dirty="0" smtClean="0"/>
              <a:t>Τα μολυσμένα μακροφάγα είναι πιθανό να εξαπλωθούν στους τοπικούς λεμφαδένες ή στην κυκλοφορία του αίματος και σε άλλους ιστούς</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descr="Αποτέλεσμα εικόνας για mycobacterium tuberculosis"/>
          <p:cNvPicPr>
            <a:picLocks noChangeAspect="1" noChangeArrowheads="1"/>
          </p:cNvPicPr>
          <p:nvPr/>
        </p:nvPicPr>
        <p:blipFill>
          <a:blip r:embed="rId2" cstate="print"/>
          <a:srcRect/>
          <a:stretch>
            <a:fillRect/>
          </a:stretch>
        </p:blipFill>
        <p:spPr bwMode="auto">
          <a:xfrm>
            <a:off x="1979712" y="1484784"/>
            <a:ext cx="4968552" cy="4680520"/>
          </a:xfrm>
          <a:prstGeom prst="rect">
            <a:avLst/>
          </a:prstGeom>
          <a:noFill/>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476672"/>
            <a:ext cx="561662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Αντίδραση των αμυντικών μηχανισμών του ξενιστή </a:t>
            </a:r>
            <a:endParaRPr lang="el-GR" b="1" dirty="0"/>
          </a:p>
        </p:txBody>
      </p:sp>
      <p:sp>
        <p:nvSpPr>
          <p:cNvPr id="3" name="2 - TextBox"/>
          <p:cNvSpPr txBox="1"/>
          <p:nvPr/>
        </p:nvSpPr>
        <p:spPr>
          <a:xfrm>
            <a:off x="1763688" y="1052736"/>
            <a:ext cx="5688632"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Λεμφοκύτταρα και μακροφάγα από την κυκλοφορία του αίματος έλκονται στην εστία  της λοίμωξης</a:t>
            </a:r>
          </a:p>
          <a:p>
            <a:r>
              <a:rPr lang="el-GR" sz="1600" dirty="0" smtClean="0"/>
              <a:t>Τα μακροφάγα συντήκονται και σχηματίζουν πολυπύρηνα </a:t>
            </a:r>
            <a:r>
              <a:rPr lang="el-GR" sz="1600" dirty="0" err="1" smtClean="0"/>
              <a:t>γιγαντοκύτταρα</a:t>
            </a:r>
            <a:r>
              <a:rPr lang="el-GR" sz="1600" dirty="0" smtClean="0"/>
              <a:t> (κύτταρα </a:t>
            </a:r>
            <a:r>
              <a:rPr lang="en-US" sz="1600" dirty="0" err="1" smtClean="0"/>
              <a:t>Langhans</a:t>
            </a:r>
            <a:r>
              <a:rPr lang="el-GR" sz="1600" dirty="0" smtClean="0"/>
              <a:t>). </a:t>
            </a:r>
            <a:endParaRPr lang="el-GR" dirty="0"/>
          </a:p>
        </p:txBody>
      </p:sp>
      <p:pic>
        <p:nvPicPr>
          <p:cNvPr id="3074" name="Picture 2" descr="Αποτέλεσμα εικόνας για langhans cells tuberculosis"/>
          <p:cNvPicPr>
            <a:picLocks noChangeAspect="1" noChangeArrowheads="1"/>
          </p:cNvPicPr>
          <p:nvPr/>
        </p:nvPicPr>
        <p:blipFill>
          <a:blip r:embed="rId2" cstate="print"/>
          <a:srcRect/>
          <a:stretch>
            <a:fillRect/>
          </a:stretch>
        </p:blipFill>
        <p:spPr bwMode="auto">
          <a:xfrm>
            <a:off x="1789137" y="2492896"/>
            <a:ext cx="5591175" cy="4181475"/>
          </a:xfrm>
          <a:prstGeom prst="rect">
            <a:avLst/>
          </a:prstGeom>
          <a:noFill/>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07704" y="1772816"/>
            <a:ext cx="525658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Ανοσολογική απάντηση του ξενιστή</a:t>
            </a:r>
            <a:endParaRPr lang="el-GR" b="1" dirty="0"/>
          </a:p>
        </p:txBody>
      </p:sp>
      <p:sp>
        <p:nvSpPr>
          <p:cNvPr id="3" name="2 - TextBox"/>
          <p:cNvSpPr txBox="1"/>
          <p:nvPr/>
        </p:nvSpPr>
        <p:spPr>
          <a:xfrm>
            <a:off x="1907704" y="2276872"/>
            <a:ext cx="5256584" cy="427809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 ενδοκυττάριος πολλαπλασιασμός του μυκοβακτηριδίου διεγείρει τα βοηθητικά και κυτταροτοξικά Τ-λεμφοκύτταρα</a:t>
            </a:r>
          </a:p>
          <a:p>
            <a:r>
              <a:rPr lang="el-GR" sz="1600" dirty="0" smtClean="0"/>
              <a:t>Η διέγερση οδηγεί στην παραγωγή αντισωμάτων, τα οποία όμως δεν καταστρέφουν τα μικρόβια που βρίσκονται προστατευμένα μέσα στα κύτταρα</a:t>
            </a:r>
            <a:endParaRPr lang="en-US" sz="1600" dirty="0" smtClean="0"/>
          </a:p>
          <a:p>
            <a:r>
              <a:rPr lang="el-GR" sz="1600" dirty="0" smtClean="0"/>
              <a:t>Τα Τ-λεμφοκύτταρα ελευθερώνουν επίσης ιντερφερόνη-γ και άλλες κυτταροκίνες που ενεργοποιούν τα μακροφάγα</a:t>
            </a:r>
          </a:p>
          <a:p>
            <a:r>
              <a:rPr lang="el-GR" sz="1600" dirty="0" smtClean="0"/>
              <a:t>Τα κυτταροτοξικά Τ-λεμφοκύτταρα προκαλούν λύση των μολυσμένων φαγοκυττάρων και ελευθέρωση των βακτηρίων</a:t>
            </a:r>
          </a:p>
          <a:p>
            <a:r>
              <a:rPr lang="el-GR" sz="1600" dirty="0" smtClean="0"/>
              <a:t>Τα ενεργοποιημένα μακροφάγα καταστρέφουν τα ελευθερωμένα βακτήρια ή εγκολπώνονται  στα μολυσμένα φαγοκύτταρα και καταστρέφουν τα βακτήρια</a:t>
            </a:r>
          </a:p>
          <a:p>
            <a:endParaRPr lang="el-GR" sz="1600" dirty="0" smtClean="0"/>
          </a:p>
          <a:p>
            <a:r>
              <a:rPr lang="el-GR" sz="1600" dirty="0" smtClean="0"/>
              <a:t>Αν το μικροβιακό φορτίο είναι μικρό, τα βακτήρια καταστρέφονται με ελάχιστη βλάβη των ιστών. Αν τα βακτήρια είναι πολλά, η κυτταρική ανοσία οδηγεί στην ιστική νέκρωση </a:t>
            </a:r>
            <a:endParaRPr lang="el-GR" sz="1600"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1988840"/>
            <a:ext cx="4752528"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Αν η εστία της λοίμωξης είναι μικρή, δημιουργούνται κοκκιώματα από τα ενεργοποιημένα μακροφάγα που εμποδίζουν την εξάπλωση των μυκοβακτηριδίων. Τα ενεργοποιημένα μακροφάγα μπορεί να διεισδύσουν στα μικρά κοκκιώματα (μικρότερα από 3</a:t>
            </a:r>
            <a:r>
              <a:rPr lang="en-US" sz="1600" dirty="0" smtClean="0"/>
              <a:t>mm</a:t>
            </a:r>
            <a:r>
              <a:rPr lang="el-GR" sz="1600" dirty="0" smtClean="0"/>
              <a:t>) και να καταστρέψουν όλους τους μικροοργανισμούς που περιέχονται σε αυτούς</a:t>
            </a:r>
          </a:p>
          <a:p>
            <a:r>
              <a:rPr lang="el-GR" sz="1600" dirty="0" smtClean="0"/>
              <a:t>Μεγαλύτερα κοκκιώματα περιβάλλονται από ινική που προστατεύει τα βακτήρια. Τα βακτήρια μπορεί να παραμείνουν σε αυτό το στάδιο σε λανθάνουσα κατάσταση για πολλά χρόνια και να ενεργοποιηθούν ξανά όταν εξασθενίσει η άμυνα του ατόμου.</a:t>
            </a:r>
            <a:endParaRPr lang="el-GR" sz="1600"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2" cstate="print"/>
          <a:srcRect/>
          <a:stretch>
            <a:fillRect/>
          </a:stretch>
        </p:blipFill>
        <p:spPr bwMode="auto">
          <a:xfrm>
            <a:off x="180975" y="1772816"/>
            <a:ext cx="4391025" cy="3190875"/>
          </a:xfrm>
          <a:prstGeom prst="rect">
            <a:avLst/>
          </a:prstGeom>
          <a:noFill/>
          <a:ln w="9525">
            <a:noFill/>
            <a:miter lim="800000"/>
            <a:headEnd/>
            <a:tailEnd/>
          </a:ln>
        </p:spPr>
      </p:pic>
      <p:pic>
        <p:nvPicPr>
          <p:cNvPr id="3" name="Picture 6" descr="Σχετική εικόνα"/>
          <p:cNvPicPr>
            <a:picLocks noChangeAspect="1" noChangeArrowheads="1"/>
          </p:cNvPicPr>
          <p:nvPr/>
        </p:nvPicPr>
        <p:blipFill>
          <a:blip r:embed="rId3" cstate="print"/>
          <a:srcRect/>
          <a:stretch>
            <a:fillRect/>
          </a:stretch>
        </p:blipFill>
        <p:spPr bwMode="auto">
          <a:xfrm>
            <a:off x="5076056" y="1844824"/>
            <a:ext cx="3839419" cy="3096344"/>
          </a:xfrm>
          <a:prstGeom prst="rect">
            <a:avLst/>
          </a:prstGeom>
          <a:noFill/>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23728" y="1988840"/>
            <a:ext cx="489654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3" name="2 - TextBox"/>
          <p:cNvSpPr txBox="1"/>
          <p:nvPr/>
        </p:nvSpPr>
        <p:spPr>
          <a:xfrm>
            <a:off x="2123728" y="2564904"/>
            <a:ext cx="4896544"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Πρωτοπαθής φυματίωση</a:t>
            </a:r>
            <a:r>
              <a:rPr lang="el-GR" sz="1600" dirty="0" smtClean="0"/>
              <a:t>: Η πρώτη έκθεση στο μικρόβιο. Υποκλινική λοίμωξη συνήθως των πνευμόνων (περίπου το 90% των ατόμων παραμένουν ασυμπτωματικοί)</a:t>
            </a:r>
          </a:p>
          <a:p>
            <a:r>
              <a:rPr lang="el-GR" sz="1600" dirty="0" smtClean="0"/>
              <a:t>Είναι αποτέλεσμα της κυτταρικής ανοσίας που αναπτύσσεται στον ξενιστή. Τα μυκοβακτηρίδια περιχαρακώνονται και τα κοκκιώματα καταστέλλονται</a:t>
            </a:r>
            <a:endParaRPr lang="en-US" sz="1600" dirty="0" smtClean="0"/>
          </a:p>
          <a:p>
            <a:endParaRPr lang="el-GR" sz="1600" dirty="0" smtClean="0"/>
          </a:p>
          <a:p>
            <a:r>
              <a:rPr lang="el-GR" sz="1600" b="1" dirty="0" smtClean="0"/>
              <a:t>Δευτεροπαθής φυματίωση: </a:t>
            </a:r>
            <a:r>
              <a:rPr lang="el-GR" sz="1600" dirty="0" smtClean="0"/>
              <a:t>επανεργοποίηση των μυκοβακτηριδίων και πρόκληση νόσου</a:t>
            </a:r>
            <a:endParaRPr lang="el-GR" sz="1600" b="1"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772816"/>
            <a:ext cx="424847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3" name="2 - TextBox"/>
          <p:cNvSpPr txBox="1"/>
          <p:nvPr/>
        </p:nvSpPr>
        <p:spPr>
          <a:xfrm>
            <a:off x="2483768" y="2276872"/>
            <a:ext cx="4248472"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φυματίωση μπορεί να εκδηλωθεί σε οποιοδήποτε όργανο, κυρίως όμως στους πνεύμονες.</a:t>
            </a:r>
          </a:p>
          <a:p>
            <a:pPr>
              <a:buFont typeface="Wingdings" pitchFamily="2" charset="2"/>
              <a:buChar char="Ø"/>
            </a:pPr>
            <a:r>
              <a:rPr lang="el-GR" sz="1600" dirty="0" smtClean="0"/>
              <a:t>Αρχική πνευμονική εστία στα μέσα ή εσωτερικά πεδία του πνεύμονα</a:t>
            </a:r>
          </a:p>
          <a:p>
            <a:pPr>
              <a:buFont typeface="Wingdings" pitchFamily="2" charset="2"/>
              <a:buChar char="Ø"/>
            </a:pPr>
            <a:r>
              <a:rPr lang="el-GR" sz="1600" dirty="0" smtClean="0"/>
              <a:t>Πολλαπλασιασμός μυκοβακτηριδίων</a:t>
            </a:r>
          </a:p>
          <a:p>
            <a:pPr>
              <a:buFont typeface="Wingdings" pitchFamily="2" charset="2"/>
              <a:buChar char="Ø"/>
            </a:pPr>
            <a:r>
              <a:rPr lang="el-GR" sz="1600" dirty="0" smtClean="0"/>
              <a:t>Ενεργοποίηση κυτταρικής ανοσίας</a:t>
            </a:r>
          </a:p>
          <a:p>
            <a:pPr>
              <a:buFont typeface="Wingdings" pitchFamily="2" charset="2"/>
              <a:buChar char="Ø"/>
            </a:pPr>
            <a:r>
              <a:rPr lang="el-GR" sz="1600" dirty="0" smtClean="0"/>
              <a:t>Ο πολλαπλασιασμός των βακτηρίων συνήθως σταματάει μετά από 3-6 εβδομάδες μετά την έκθεση στο μικρόβιο</a:t>
            </a:r>
          </a:p>
          <a:p>
            <a:pPr>
              <a:buFont typeface="Wingdings" pitchFamily="2" charset="2"/>
              <a:buChar char="Ø"/>
            </a:pPr>
            <a:r>
              <a:rPr lang="el-GR" sz="1600" dirty="0" smtClean="0"/>
              <a:t>Περίπου 5% των ασθενών αναπτύσσουν ενεργό νόσο μέσα σε 2 χρόνια και 5-10% αργότερα κάποια στιγμή στη ζωή τους </a:t>
            </a:r>
            <a:endParaRPr lang="el-GR" sz="1600"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1916832"/>
            <a:ext cx="374441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Συμπτώματα </a:t>
            </a:r>
            <a:endParaRPr lang="el-GR" b="1" dirty="0"/>
          </a:p>
        </p:txBody>
      </p:sp>
      <p:sp>
        <p:nvSpPr>
          <p:cNvPr id="3" name="2 - TextBox"/>
          <p:cNvSpPr txBox="1"/>
          <p:nvPr/>
        </p:nvSpPr>
        <p:spPr>
          <a:xfrm>
            <a:off x="2627784" y="2492896"/>
            <a:ext cx="3816424"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συμπτώματα στην πρωτοπαθή φυματίωση εντοπίζονται συνήθως στην κατώτερη αναπνευστική οδό και είναι μη ειδικά της νόσου:</a:t>
            </a:r>
          </a:p>
          <a:p>
            <a:pPr>
              <a:buFont typeface="Wingdings" pitchFamily="2" charset="2"/>
              <a:buChar char="§"/>
            </a:pPr>
            <a:r>
              <a:rPr lang="el-GR" sz="1600" dirty="0" smtClean="0"/>
              <a:t>Κακουχία</a:t>
            </a:r>
          </a:p>
          <a:p>
            <a:pPr>
              <a:buFont typeface="Wingdings" pitchFamily="2" charset="2"/>
              <a:buChar char="§"/>
            </a:pPr>
            <a:r>
              <a:rPr lang="el-GR" sz="1600" dirty="0" smtClean="0"/>
              <a:t>Απώλεια βάρους</a:t>
            </a:r>
          </a:p>
          <a:p>
            <a:pPr>
              <a:buFont typeface="Wingdings" pitchFamily="2" charset="2"/>
              <a:buChar char="§"/>
            </a:pPr>
            <a:r>
              <a:rPr lang="el-GR" sz="1600" dirty="0" smtClean="0"/>
              <a:t>Βήχας</a:t>
            </a:r>
          </a:p>
          <a:p>
            <a:pPr>
              <a:buFont typeface="Wingdings" pitchFamily="2" charset="2"/>
              <a:buChar char="§"/>
            </a:pPr>
            <a:r>
              <a:rPr lang="el-GR" sz="1600" dirty="0" smtClean="0"/>
              <a:t>Νυκτερινές εφιδρώσεις</a:t>
            </a:r>
          </a:p>
          <a:p>
            <a:pPr>
              <a:buFont typeface="Wingdings" pitchFamily="2" charset="2"/>
              <a:buChar char="§"/>
            </a:pPr>
            <a:r>
              <a:rPr lang="el-GR" sz="1600" dirty="0" smtClean="0"/>
              <a:t>Απόχρεμψη αραιή, αιματηρή ή πυώδης</a:t>
            </a:r>
            <a:endParaRPr lang="el-GR" sz="1600"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75656" y="1268760"/>
            <a:ext cx="626469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1475656" y="1844824"/>
            <a:ext cx="6192688"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1. Ανίχνευση μυκοβακτηριδίου: Σ</a:t>
            </a:r>
            <a:r>
              <a:rPr lang="el-GR" sz="1600" dirty="0" smtClean="0"/>
              <a:t>ε άμεσα παρασκευάσματα ή με καλλιέργεια και ταυτοποίηση του μυκοβακτηριδίου</a:t>
            </a:r>
          </a:p>
          <a:p>
            <a:r>
              <a:rPr lang="el-GR" sz="1600" b="1" dirty="0" smtClean="0"/>
              <a:t>Άμεσα παρασκευάσματα</a:t>
            </a:r>
            <a:r>
              <a:rPr lang="el-GR" sz="1600" dirty="0" smtClean="0"/>
              <a:t>: μικροσκοπική ανίχνευση μικροβίου μετά από χρώση </a:t>
            </a:r>
            <a:r>
              <a:rPr lang="en-US" sz="1600" dirty="0" err="1" smtClean="0"/>
              <a:t>Ziehle-Neelsen</a:t>
            </a:r>
            <a:r>
              <a:rPr lang="el-GR" sz="1600" dirty="0" smtClean="0"/>
              <a:t>.  Πρέπει να υπάρχουν περισσότερα από 10</a:t>
            </a:r>
            <a:r>
              <a:rPr lang="el-GR" sz="1600" baseline="30000" dirty="0" smtClean="0"/>
              <a:t>4</a:t>
            </a:r>
            <a:r>
              <a:rPr lang="el-GR" sz="1600" dirty="0" smtClean="0"/>
              <a:t> μυκοβακτηρίδια /</a:t>
            </a:r>
            <a:r>
              <a:rPr lang="en-US" sz="1600" dirty="0" smtClean="0"/>
              <a:t>ml</a:t>
            </a:r>
            <a:r>
              <a:rPr lang="el-GR" sz="1600" dirty="0" smtClean="0"/>
              <a:t> δείγματος. </a:t>
            </a:r>
          </a:p>
          <a:p>
            <a:r>
              <a:rPr lang="el-GR" sz="1600" b="1" dirty="0" smtClean="0"/>
              <a:t>Καλλιέργεια: </a:t>
            </a:r>
            <a:r>
              <a:rPr lang="el-GR" sz="1600" dirty="0" smtClean="0"/>
              <a:t>Δεν αναπτύσσεται σε κοινά θρεπτικά υλικά. Θρεπτικό υλικό επιλογής </a:t>
            </a:r>
            <a:r>
              <a:rPr lang="en-US" sz="1600" dirty="0" err="1" smtClean="0"/>
              <a:t>Loewenstein</a:t>
            </a:r>
            <a:r>
              <a:rPr lang="en-US" sz="1600" dirty="0" smtClean="0"/>
              <a:t>-Jensen (</a:t>
            </a:r>
            <a:r>
              <a:rPr lang="el-GR" sz="1600" dirty="0" smtClean="0"/>
              <a:t>περιέχει λεύκωμα και λέκιθο αυγού όρνιθας). Συνθήκες ανάπτυξης: 37</a:t>
            </a:r>
            <a:r>
              <a:rPr lang="el-GR" sz="1600" baseline="30000" dirty="0" smtClean="0"/>
              <a:t>ο</a:t>
            </a:r>
            <a:r>
              <a:rPr lang="el-GR" sz="1600" dirty="0" smtClean="0"/>
              <a:t> </a:t>
            </a:r>
            <a:r>
              <a:rPr lang="en-US" sz="1600" dirty="0" smtClean="0"/>
              <a:t>C</a:t>
            </a:r>
            <a:r>
              <a:rPr lang="el-GR" sz="1600" dirty="0" smtClean="0"/>
              <a:t>, 6-8 εβδομάδες, σε ατμόσφαιρα </a:t>
            </a:r>
            <a:r>
              <a:rPr lang="en-US" sz="1600" dirty="0" smtClean="0"/>
              <a:t>CO</a:t>
            </a:r>
            <a:r>
              <a:rPr lang="en-US" sz="1600" baseline="-25000" dirty="0" smtClean="0"/>
              <a:t>2</a:t>
            </a:r>
            <a:r>
              <a:rPr lang="en-US" sz="1600" dirty="0" smtClean="0"/>
              <a:t> 10%. </a:t>
            </a:r>
            <a:r>
              <a:rPr lang="el-GR" sz="1600" dirty="0" smtClean="0"/>
              <a:t>Αποικίες ξηρές, υποκίτρινες, ανώμαλη επιφάνεια. Ταυτοποίηση μικροβίου με βιοχημικές αντιδράσεις </a:t>
            </a:r>
          </a:p>
          <a:p>
            <a:r>
              <a:rPr lang="el-GR" sz="1600" dirty="0" smtClean="0"/>
              <a:t>Η καλλιέργεια σε ειδικό θρεπτικό ζωμό απαιτεί 9-16 ημέρες</a:t>
            </a:r>
          </a:p>
          <a:p>
            <a:endParaRPr lang="el-GR" sz="1600" dirty="0" smtClean="0"/>
          </a:p>
          <a:p>
            <a:r>
              <a:rPr lang="el-GR" sz="1600" b="1" dirty="0" smtClean="0"/>
              <a:t>2. Ακτινογραφίες: </a:t>
            </a:r>
            <a:r>
              <a:rPr lang="el-GR" sz="1600" dirty="0" smtClean="0"/>
              <a:t>Ακτινογραφικές ενδείξεις πνευμονικής νόσου</a:t>
            </a:r>
          </a:p>
          <a:p>
            <a:endParaRPr lang="el-GR" sz="1600" dirty="0" smtClean="0"/>
          </a:p>
          <a:p>
            <a:r>
              <a:rPr lang="el-GR" sz="1600" b="1" dirty="0" smtClean="0"/>
              <a:t>3. Δερματοαντίδραση </a:t>
            </a:r>
            <a:r>
              <a:rPr lang="en-US" sz="1600" b="1" dirty="0" smtClean="0"/>
              <a:t>Mantoux</a:t>
            </a:r>
            <a:r>
              <a:rPr lang="el-GR" sz="1600" b="1" dirty="0" smtClean="0"/>
              <a:t> ή δερματοαντίδραση φυματίνης:</a:t>
            </a:r>
            <a:r>
              <a:rPr lang="el-GR" sz="1600" dirty="0" smtClean="0"/>
              <a:t> χρησιμοποιείται για να διαπιστωθεί αν το άτομο έχει έρθει σε επαφή με το μικρόβιο. Γίνεται θετική 4-6 εβδομάδες μετά τη μόλυνση και αξιολογείται 48-72 ώρες μετά τη ενδοδερμική χορήγηση φυματίνης  </a:t>
            </a:r>
            <a:r>
              <a:rPr lang="el-GR" sz="1600" b="1" dirty="0" smtClean="0"/>
              <a:t> </a:t>
            </a:r>
            <a:endParaRPr lang="el-GR" sz="16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23728" y="1988840"/>
            <a:ext cx="4896544" cy="646331"/>
          </a:xfrm>
          <a:prstGeom prst="rect">
            <a:avLst/>
          </a:prstGeom>
          <a:noFill/>
        </p:spPr>
        <p:txBody>
          <a:bodyPr wrap="square" rtlCol="0">
            <a:spAutoFit/>
          </a:bodyPr>
          <a:lstStyle/>
          <a:p>
            <a:pPr algn="ctr"/>
            <a:r>
              <a:rPr lang="en-US" b="1" dirty="0" smtClean="0"/>
              <a:t>ENTEROBACTERIACEAE</a:t>
            </a:r>
          </a:p>
          <a:p>
            <a:pPr algn="ctr"/>
            <a:r>
              <a:rPr lang="el-GR" b="1" dirty="0" smtClean="0"/>
              <a:t>(Εντεροβακτηριακά)</a:t>
            </a:r>
            <a:endParaRPr lang="el-GR" b="1" dirty="0"/>
          </a:p>
        </p:txBody>
      </p:sp>
      <p:pic>
        <p:nvPicPr>
          <p:cNvPr id="5122" name="Picture 2" descr="Αποτέλεσμα εικόνας για enterobacteriaceae"/>
          <p:cNvPicPr>
            <a:picLocks noChangeAspect="1" noChangeArrowheads="1"/>
          </p:cNvPicPr>
          <p:nvPr/>
        </p:nvPicPr>
        <p:blipFill>
          <a:blip r:embed="rId2" cstate="print"/>
          <a:srcRect/>
          <a:stretch>
            <a:fillRect/>
          </a:stretch>
        </p:blipFill>
        <p:spPr bwMode="auto">
          <a:xfrm>
            <a:off x="1763688" y="2948210"/>
            <a:ext cx="5688632" cy="321709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19672" y="1619508"/>
            <a:ext cx="5976664"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Λοιμογόνοι παράγοντες του κολοβακτηριδίου</a:t>
            </a:r>
            <a:endParaRPr lang="el-GR" b="1" dirty="0">
              <a:solidFill>
                <a:schemeClr val="bg1"/>
              </a:solidFill>
            </a:endParaRPr>
          </a:p>
        </p:txBody>
      </p:sp>
      <p:graphicFrame>
        <p:nvGraphicFramePr>
          <p:cNvPr id="3" name="2 - Πίνακας"/>
          <p:cNvGraphicFramePr>
            <a:graphicFrameLocks noGrp="1"/>
          </p:cNvGraphicFramePr>
          <p:nvPr/>
        </p:nvGraphicFramePr>
        <p:xfrm>
          <a:off x="1524000" y="2269832"/>
          <a:ext cx="6096000" cy="396748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l-GR" dirty="0" smtClean="0"/>
                        <a:t>Προσκολλητίνες </a:t>
                      </a:r>
                      <a:endParaRPr lang="el-GR" dirty="0"/>
                    </a:p>
                  </a:txBody>
                  <a:tcPr/>
                </a:tc>
                <a:tc>
                  <a:txBody>
                    <a:bodyPr/>
                    <a:lstStyle/>
                    <a:p>
                      <a:pPr algn="ctr"/>
                      <a:r>
                        <a:rPr lang="el-GR" dirty="0" smtClean="0"/>
                        <a:t>Εξωτοξίνες </a:t>
                      </a:r>
                      <a:endParaRPr lang="el-GR" dirty="0"/>
                    </a:p>
                  </a:txBody>
                  <a:tcPr/>
                </a:tc>
              </a:tr>
              <a:tr h="370840">
                <a:tc>
                  <a:txBody>
                    <a:bodyPr/>
                    <a:lstStyle/>
                    <a:p>
                      <a:r>
                        <a:rPr lang="el-GR" sz="1600" dirty="0" smtClean="0"/>
                        <a:t>Πολυάριθμες</a:t>
                      </a:r>
                      <a:r>
                        <a:rPr lang="el-GR" sz="1600" baseline="0" dirty="0" smtClean="0"/>
                        <a:t> εξειδικευμένες δομές που περιλαμβάνουν αντιγόνα του παράγοντα αποικισμού (</a:t>
                      </a:r>
                      <a:r>
                        <a:rPr lang="en-US" sz="1600" baseline="0" dirty="0" smtClean="0"/>
                        <a:t>colonization factor antigens) CFA/I, CFA/II, CFA/I</a:t>
                      </a:r>
                      <a:r>
                        <a:rPr lang="el-GR" sz="1600" baseline="0" dirty="0" smtClean="0"/>
                        <a:t>ΙΙ</a:t>
                      </a:r>
                      <a:r>
                        <a:rPr lang="en-US" sz="1600" baseline="0" dirty="0" smtClean="0"/>
                        <a:t>, </a:t>
                      </a:r>
                      <a:r>
                        <a:rPr lang="el-GR" sz="1600" baseline="0" dirty="0" smtClean="0"/>
                        <a:t>τριχίδια προσκόλλησης, τριχίδια Ρ κ.α.</a:t>
                      </a:r>
                      <a:endParaRPr lang="el-GR" sz="1600" dirty="0"/>
                    </a:p>
                  </a:txBody>
                  <a:tcPr/>
                </a:tc>
                <a:tc>
                  <a:txBody>
                    <a:bodyPr/>
                    <a:lstStyle/>
                    <a:p>
                      <a:r>
                        <a:rPr lang="el-GR" sz="1600" dirty="0" smtClean="0"/>
                        <a:t>Περιλαμβάνονται θερμοανθεκτικές και θερμοευαίσθητες τοξίνες ,</a:t>
                      </a:r>
                    </a:p>
                    <a:p>
                      <a:r>
                        <a:rPr lang="el-GR" sz="1600" dirty="0" smtClean="0"/>
                        <a:t>αιμολυσίνη</a:t>
                      </a:r>
                      <a:r>
                        <a:rPr lang="el-GR" sz="1600" baseline="0" dirty="0" smtClean="0"/>
                        <a:t> κ.α.</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Βοηθούν στην προσκόλληση στα κύτταρα της ουροφόρου οδού ή του γαστρεντερικού σωλήνα και δεν απομακρύνονται με την ροή των ούρων ή του εντερικού περιεχομένου</a:t>
                      </a:r>
                    </a:p>
                    <a:p>
                      <a:endParaRPr lang="el-GR" sz="1600" dirty="0"/>
                    </a:p>
                  </a:txBody>
                  <a:tcPr/>
                </a:tc>
                <a:tc>
                  <a:txBody>
                    <a:bodyPr/>
                    <a:lstStyle/>
                    <a:p>
                      <a:r>
                        <a:rPr lang="el-GR" sz="1600" dirty="0" smtClean="0"/>
                        <a:t>Παίζουν σημαντικό ρόλο στην παθογένεια της νόσου που προκαλεί το βακτήριο</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755576" y="2710661"/>
            <a:ext cx="4032448"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Μικροσκοπική ανίχνευση μυκοβακτηριδίου</a:t>
            </a:r>
            <a:endParaRPr lang="el-GR" b="1" dirty="0"/>
          </a:p>
        </p:txBody>
      </p:sp>
      <p:sp>
        <p:nvSpPr>
          <p:cNvPr id="3" name="2 - TextBox"/>
          <p:cNvSpPr txBox="1"/>
          <p:nvPr/>
        </p:nvSpPr>
        <p:spPr>
          <a:xfrm>
            <a:off x="611560" y="3573016"/>
            <a:ext cx="3960440"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Αποτελεί τον πιο γρήγορο τρόπο της νόσου.</a:t>
            </a:r>
          </a:p>
          <a:p>
            <a:r>
              <a:rPr lang="el-GR" sz="1600" dirty="0" smtClean="0"/>
              <a:t>Το κλινικό δείγμα βάφεται με τη μέθοδο </a:t>
            </a:r>
            <a:r>
              <a:rPr lang="en-US" sz="1600" dirty="0" err="1" smtClean="0"/>
              <a:t>Ziehl-Neelsen</a:t>
            </a:r>
            <a:r>
              <a:rPr lang="el-GR" sz="1600" dirty="0" smtClean="0"/>
              <a:t> ή με φθορίζουσες χρωστικές και εξετάζεται σε μικροσκόπιο</a:t>
            </a:r>
          </a:p>
          <a:p>
            <a:r>
              <a:rPr lang="el-GR" sz="1600" dirty="0" smtClean="0"/>
              <a:t>Η ευαισθησία της μεθόδου είναι υψηλή για δείγματα από το αναπνευστικό (ιδιαίτερα αν οι ασθενείς έχουν ακτινογραφικές ενδείξεις </a:t>
            </a:r>
            <a:r>
              <a:rPr lang="el-GR" sz="1600" dirty="0" err="1" smtClean="0"/>
              <a:t>σπηλαιοποίησης</a:t>
            </a:r>
            <a:r>
              <a:rPr lang="el-GR" sz="1600" dirty="0" smtClean="0"/>
              <a:t>) και για δείγματα που έχουν απομονωθεί από καλλιέργεια</a:t>
            </a:r>
            <a:endParaRPr lang="el-GR" sz="1600" dirty="0"/>
          </a:p>
        </p:txBody>
      </p:sp>
      <p:pic>
        <p:nvPicPr>
          <p:cNvPr id="4" name="Picture 3" descr="C:\Documents and Settings\user\Τα έγγραφά μου\Downloads\Examination-of-sputum-with-Mycobacterium-tuberculosis-MTB-positive-samples-in-762TC.png"/>
          <p:cNvPicPr>
            <a:picLocks noChangeAspect="1" noChangeArrowheads="1"/>
          </p:cNvPicPr>
          <p:nvPr/>
        </p:nvPicPr>
        <p:blipFill>
          <a:blip r:embed="rId2" cstate="print"/>
          <a:srcRect/>
          <a:stretch>
            <a:fillRect/>
          </a:stretch>
        </p:blipFill>
        <p:spPr bwMode="auto">
          <a:xfrm>
            <a:off x="5004048" y="1916832"/>
            <a:ext cx="3096344" cy="2448272"/>
          </a:xfrm>
          <a:prstGeom prst="rect">
            <a:avLst/>
          </a:prstGeom>
          <a:noFill/>
        </p:spPr>
      </p:pic>
      <p:pic>
        <p:nvPicPr>
          <p:cNvPr id="273410" name="Picture 2" descr="Σχετική εικόνα"/>
          <p:cNvPicPr>
            <a:picLocks noChangeAspect="1" noChangeArrowheads="1"/>
          </p:cNvPicPr>
          <p:nvPr/>
        </p:nvPicPr>
        <p:blipFill>
          <a:blip r:embed="rId3" cstate="print"/>
          <a:srcRect/>
          <a:stretch>
            <a:fillRect/>
          </a:stretch>
        </p:blipFill>
        <p:spPr bwMode="auto">
          <a:xfrm>
            <a:off x="5148064" y="4581128"/>
            <a:ext cx="2880320" cy="1800200"/>
          </a:xfrm>
          <a:prstGeom prst="rect">
            <a:avLst/>
          </a:prstGeom>
          <a:noFill/>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2123564"/>
            <a:ext cx="396044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Καλλιέργεια μυκοβακτηριδίου</a:t>
            </a:r>
            <a:endParaRPr lang="el-GR" b="1" dirty="0"/>
          </a:p>
        </p:txBody>
      </p:sp>
      <p:sp>
        <p:nvSpPr>
          <p:cNvPr id="3" name="2 - TextBox"/>
          <p:cNvSpPr txBox="1"/>
          <p:nvPr/>
        </p:nvSpPr>
        <p:spPr>
          <a:xfrm>
            <a:off x="179512" y="2697882"/>
            <a:ext cx="3960440"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Στους ασθενείς με ενδείξεις </a:t>
            </a:r>
            <a:r>
              <a:rPr lang="el-GR" sz="1600" dirty="0" err="1" smtClean="0"/>
              <a:t>σπηλαιοποίησης</a:t>
            </a:r>
            <a:r>
              <a:rPr lang="el-GR" sz="1600" dirty="0" smtClean="0"/>
              <a:t> υπάρχουν άφθονα μυκοβακτηρίδια στις αναπνευστικές εκκρίσεις και απομονώνονται εύκολα. Σε ασθενείς με γενικευμένη νόσο η απομόνωση είναι πιο δύσκολη και χρειάζεται συλλογή πολλών δειγμάτων.</a:t>
            </a:r>
          </a:p>
          <a:p>
            <a:r>
              <a:rPr lang="el-GR" sz="1600" dirty="0" smtClean="0"/>
              <a:t>Τα δείγματα από τα πτύελα υποβάλλονται σε μία αρχική επεξεργασία με απολυμαντικό για να απομακρυνθούν άλλοι μικροοργανισμοί</a:t>
            </a:r>
          </a:p>
          <a:p>
            <a:r>
              <a:rPr lang="el-GR" sz="1600" dirty="0" smtClean="0"/>
              <a:t>Στη συνέχεια εμβολιάζονται σε ειδικά θρεπτικά υλικά (</a:t>
            </a:r>
            <a:r>
              <a:rPr lang="en-US" sz="1600" dirty="0" smtClean="0"/>
              <a:t>Lowenstein-Jensen</a:t>
            </a:r>
            <a:r>
              <a:rPr lang="el-GR" sz="1600" dirty="0" smtClean="0"/>
              <a:t>) όπου χρειάζεται παρατεταμένη επώαση (3-4 εβδομάδες) ή σε ειδικούς ζωμούς όπου η ανάπτυξη επιταχύνεται (10-14 ημέρες).</a:t>
            </a:r>
            <a:endParaRPr lang="el-GR" sz="1600" dirty="0"/>
          </a:p>
        </p:txBody>
      </p:sp>
      <p:pic>
        <p:nvPicPr>
          <p:cNvPr id="4" name="Picture 2" descr="Σχετική εικόνα"/>
          <p:cNvPicPr>
            <a:picLocks noChangeAspect="1" noChangeArrowheads="1"/>
          </p:cNvPicPr>
          <p:nvPr/>
        </p:nvPicPr>
        <p:blipFill>
          <a:blip r:embed="rId2" cstate="print"/>
          <a:srcRect/>
          <a:stretch>
            <a:fillRect/>
          </a:stretch>
        </p:blipFill>
        <p:spPr bwMode="auto">
          <a:xfrm>
            <a:off x="5004048" y="1700808"/>
            <a:ext cx="3096344" cy="2592288"/>
          </a:xfrm>
          <a:prstGeom prst="rect">
            <a:avLst/>
          </a:prstGeom>
          <a:noFill/>
        </p:spPr>
      </p:pic>
      <p:sp>
        <p:nvSpPr>
          <p:cNvPr id="5" name="4 - TextBox"/>
          <p:cNvSpPr txBox="1"/>
          <p:nvPr/>
        </p:nvSpPr>
        <p:spPr>
          <a:xfrm>
            <a:off x="4932040" y="4365104"/>
            <a:ext cx="3168352" cy="2062103"/>
          </a:xfrm>
          <a:prstGeom prst="rect">
            <a:avLst/>
          </a:prstGeom>
          <a:noFill/>
        </p:spPr>
        <p:txBody>
          <a:bodyPr wrap="square" rtlCol="0">
            <a:spAutoFit/>
          </a:bodyPr>
          <a:lstStyle/>
          <a:p>
            <a:r>
              <a:rPr lang="el-GR" sz="1600" dirty="0" smtClean="0"/>
              <a:t>Η μορφολογία των αποικιών είναι μία πρώτη ένδειξη ταυτοποίησης του μικροβίου. Η οριστική ταυτοποίηση στηρίζεται σε ποικιλία βιοχημικών δοκιμασιών. Επειδή η ανάπτυξη των αποικιών καθυστερεί, χρησιμοποιούνται άλλες τεχνικές, όπως μοριακές</a:t>
            </a:r>
            <a:endParaRPr lang="el-GR" sz="1600"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mantoux"/>
          <p:cNvPicPr>
            <a:picLocks noChangeAspect="1" noChangeArrowheads="1"/>
          </p:cNvPicPr>
          <p:nvPr/>
        </p:nvPicPr>
        <p:blipFill>
          <a:blip r:embed="rId2" cstate="print"/>
          <a:srcRect/>
          <a:stretch>
            <a:fillRect/>
          </a:stretch>
        </p:blipFill>
        <p:spPr bwMode="auto">
          <a:xfrm>
            <a:off x="4572000" y="1916832"/>
            <a:ext cx="4572000" cy="3960440"/>
          </a:xfrm>
          <a:prstGeom prst="rect">
            <a:avLst/>
          </a:prstGeom>
          <a:noFill/>
        </p:spPr>
      </p:pic>
      <p:sp>
        <p:nvSpPr>
          <p:cNvPr id="3" name="2 - TextBox"/>
          <p:cNvSpPr txBox="1"/>
          <p:nvPr/>
        </p:nvSpPr>
        <p:spPr>
          <a:xfrm>
            <a:off x="251520" y="1268760"/>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Δερματική αντίδραση φυματίνης</a:t>
            </a:r>
            <a:endParaRPr lang="el-GR" b="1" dirty="0"/>
          </a:p>
        </p:txBody>
      </p:sp>
      <p:sp>
        <p:nvSpPr>
          <p:cNvPr id="4" name="3 - TextBox"/>
          <p:cNvSpPr txBox="1"/>
          <p:nvPr/>
        </p:nvSpPr>
        <p:spPr>
          <a:xfrm>
            <a:off x="179512" y="1772816"/>
            <a:ext cx="4104456" cy="4770537"/>
          </a:xfrm>
          <a:prstGeom prst="rect">
            <a:avLst/>
          </a:prstGeom>
          <a:noFill/>
        </p:spPr>
        <p:txBody>
          <a:bodyPr wrap="square" rtlCol="0">
            <a:spAutoFit/>
          </a:bodyPr>
          <a:lstStyle/>
          <a:p>
            <a:r>
              <a:rPr lang="el-GR" sz="1600" dirty="0" smtClean="0"/>
              <a:t>Εξετάζεται η αντίδραση του ξενιστή σε αντιγόνα του μικροβίου (πρωτεϊνικά παράγωγα - </a:t>
            </a:r>
            <a:r>
              <a:rPr lang="en-US" sz="1600" dirty="0" smtClean="0"/>
              <a:t>PPD</a:t>
            </a:r>
            <a:r>
              <a:rPr lang="el-GR" sz="1600" dirty="0" smtClean="0"/>
              <a:t>). Χρησιμοποιείται αντιγόνο φυματίνης (καθαρισμένο πρωτεϊνικό παράγωγο του κυτταρικού τοιχώματος του βακτηρίου </a:t>
            </a:r>
          </a:p>
          <a:p>
            <a:r>
              <a:rPr lang="el-GR" sz="1600" dirty="0" smtClean="0"/>
              <a:t>Ενοφθαλμισμός ενδοδερμικά ποσότητας 0,1</a:t>
            </a:r>
            <a:r>
              <a:rPr lang="en-US" sz="1600" dirty="0" smtClean="0"/>
              <a:t>mg PPD</a:t>
            </a:r>
            <a:r>
              <a:rPr lang="el-GR" sz="1600" dirty="0" smtClean="0"/>
              <a:t> (5 μονάδες φυματίνης) και αξιολόγηση του αποτελέσματος 48 ώρες μετά.</a:t>
            </a:r>
          </a:p>
          <a:p>
            <a:r>
              <a:rPr lang="el-GR" sz="1600" dirty="0" smtClean="0"/>
              <a:t>Η θετική αντίδραση αναπτύσσεται 3-4 εβδομάδες μετά την έκθεση στο μυκοβακτηρίδιο.</a:t>
            </a:r>
          </a:p>
          <a:p>
            <a:r>
              <a:rPr lang="el-GR" sz="1600" dirty="0" smtClean="0"/>
              <a:t>Η θετική αντίδραση φαίνεται με αντίδραση του δέρματος που πρέπει να έχει διάμετρο </a:t>
            </a:r>
            <a:r>
              <a:rPr lang="el-GR" sz="1600" u="sng" dirty="0" smtClean="0"/>
              <a:t>&gt; </a:t>
            </a:r>
            <a:r>
              <a:rPr lang="en-US" sz="1600" dirty="0" smtClean="0"/>
              <a:t>5mm </a:t>
            </a:r>
            <a:r>
              <a:rPr lang="el-GR" sz="1600" dirty="0" smtClean="0"/>
              <a:t>για άτομα υψηλού κινδύνου (π.χ. ασθενείς με </a:t>
            </a:r>
            <a:r>
              <a:rPr lang="en-US" sz="1600" dirty="0" smtClean="0"/>
              <a:t>HIV</a:t>
            </a:r>
            <a:r>
              <a:rPr lang="el-GR" sz="1600" dirty="0" smtClean="0"/>
              <a:t>), </a:t>
            </a:r>
            <a:r>
              <a:rPr lang="en-US" sz="1600" dirty="0" smtClean="0"/>
              <a:t>&gt;10mm </a:t>
            </a:r>
            <a:r>
              <a:rPr lang="el-GR" sz="1600" dirty="0" smtClean="0"/>
              <a:t>μέτριου κινδύνου άτομα (χρήστες ναρκωτικών, μετανάστες) και </a:t>
            </a:r>
            <a:r>
              <a:rPr lang="en-US" sz="1600" dirty="0" smtClean="0"/>
              <a:t>&gt;15mm</a:t>
            </a:r>
            <a:r>
              <a:rPr lang="el-GR" sz="1600" dirty="0" smtClean="0"/>
              <a:t> για άτομα χαμηλού κινδύνου </a:t>
            </a:r>
          </a:p>
          <a:p>
            <a:r>
              <a:rPr lang="el-GR" sz="1600" dirty="0" smtClean="0"/>
              <a:t> </a:t>
            </a:r>
            <a:endParaRPr lang="el-GR" sz="1600"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Αποτέλεσμα εικόνας για mantoux"/>
          <p:cNvPicPr>
            <a:picLocks noChangeAspect="1" noChangeArrowheads="1"/>
          </p:cNvPicPr>
          <p:nvPr/>
        </p:nvPicPr>
        <p:blipFill>
          <a:blip r:embed="rId2" cstate="print"/>
          <a:srcRect/>
          <a:stretch>
            <a:fillRect/>
          </a:stretch>
        </p:blipFill>
        <p:spPr bwMode="auto">
          <a:xfrm>
            <a:off x="3131840" y="2116137"/>
            <a:ext cx="2857500" cy="1762126"/>
          </a:xfrm>
          <a:prstGeom prst="rect">
            <a:avLst/>
          </a:prstGeom>
          <a:noFill/>
        </p:spPr>
      </p:pic>
      <p:sp>
        <p:nvSpPr>
          <p:cNvPr id="3" name="2 - TextBox"/>
          <p:cNvSpPr txBox="1"/>
          <p:nvPr/>
        </p:nvSpPr>
        <p:spPr>
          <a:xfrm>
            <a:off x="2987824" y="4005064"/>
            <a:ext cx="2808312" cy="584775"/>
          </a:xfrm>
          <a:prstGeom prst="rect">
            <a:avLst/>
          </a:prstGeom>
          <a:noFill/>
        </p:spPr>
        <p:txBody>
          <a:bodyPr wrap="square" rtlCol="0">
            <a:spAutoFit/>
          </a:bodyPr>
          <a:lstStyle/>
          <a:p>
            <a:r>
              <a:rPr lang="el-GR" sz="1600" dirty="0" smtClean="0"/>
              <a:t>Αρνητική δερματική αντίδραση φυματίνης</a:t>
            </a:r>
            <a:endParaRPr lang="el-GR" sz="1600"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2060848"/>
            <a:ext cx="410445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3" name="2 - TextBox"/>
          <p:cNvSpPr txBox="1"/>
          <p:nvPr/>
        </p:nvSpPr>
        <p:spPr>
          <a:xfrm>
            <a:off x="2555776" y="2636912"/>
            <a:ext cx="4104456" cy="83099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err="1" smtClean="0"/>
              <a:t>Πολυφαρμακευτικά</a:t>
            </a:r>
            <a:r>
              <a:rPr lang="el-GR" sz="1600" dirty="0" smtClean="0"/>
              <a:t> σχήματα και παρατεταμένη αγωγή για να αποφευχθεί η ανάπτυξη ανθεκτικών στελεχών</a:t>
            </a:r>
            <a:endParaRPr lang="el-GR" sz="1600" dirty="0"/>
          </a:p>
        </p:txBody>
      </p:sp>
      <p:sp>
        <p:nvSpPr>
          <p:cNvPr id="4" name="3 - TextBox"/>
          <p:cNvSpPr txBox="1"/>
          <p:nvPr/>
        </p:nvSpPr>
        <p:spPr>
          <a:xfrm>
            <a:off x="2555776" y="4077072"/>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5" name="4 - TextBox"/>
          <p:cNvSpPr txBox="1"/>
          <p:nvPr/>
        </p:nvSpPr>
        <p:spPr>
          <a:xfrm>
            <a:off x="2555776" y="4653136"/>
            <a:ext cx="4032448"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Εμβόλιο </a:t>
            </a:r>
            <a:r>
              <a:rPr lang="en-US" sz="1600" dirty="0" smtClean="0"/>
              <a:t>BCG (Bacillus </a:t>
            </a:r>
            <a:r>
              <a:rPr lang="en-US" sz="1600" dirty="0" err="1" smtClean="0"/>
              <a:t>Calmette</a:t>
            </a:r>
            <a:r>
              <a:rPr lang="en-US" sz="1600" dirty="0" smtClean="0"/>
              <a:t> Guerin)</a:t>
            </a:r>
            <a:r>
              <a:rPr lang="el-GR" sz="1600" dirty="0" smtClean="0"/>
              <a:t>. Περιέχει ζωντανά στελέχη του </a:t>
            </a:r>
            <a:r>
              <a:rPr lang="en-US" sz="1600" i="1" dirty="0" smtClean="0"/>
              <a:t>M. bovis</a:t>
            </a:r>
            <a:r>
              <a:rPr lang="el-GR" sz="1600" dirty="0" smtClean="0"/>
              <a:t> ελαττωμένης λοιμογόνου δύναμης.  Δεν είναι 100% αποτελεσματικό</a:t>
            </a:r>
            <a:endParaRPr lang="el-GR" sz="1600"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844824"/>
            <a:ext cx="4248472"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Μυκοβακτηρίδιο της λέπρας</a:t>
            </a:r>
          </a:p>
          <a:p>
            <a:pPr algn="ctr"/>
            <a:r>
              <a:rPr lang="en-US" b="1" i="1" dirty="0" smtClean="0"/>
              <a:t>(Mycobacterium </a:t>
            </a:r>
            <a:r>
              <a:rPr lang="en-US" b="1" i="1" dirty="0" err="1" smtClean="0"/>
              <a:t>leprae</a:t>
            </a:r>
            <a:r>
              <a:rPr lang="en-US" b="1" i="1" dirty="0" smtClean="0"/>
              <a:t>)</a:t>
            </a:r>
            <a:endParaRPr lang="el-GR" b="1" i="1" dirty="0"/>
          </a:p>
        </p:txBody>
      </p:sp>
      <p:sp>
        <p:nvSpPr>
          <p:cNvPr id="4" name="3 - TextBox"/>
          <p:cNvSpPr txBox="1"/>
          <p:nvPr/>
        </p:nvSpPr>
        <p:spPr>
          <a:xfrm>
            <a:off x="2411760" y="2636912"/>
            <a:ext cx="4248472" cy="381642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Μυκοβακτηρίδιο της λέπρας προκαλεί τη νόσο της λέπρας ή νόσο του </a:t>
            </a:r>
            <a:r>
              <a:rPr lang="en-US" sz="1600" dirty="0" smtClean="0"/>
              <a:t>Hansen</a:t>
            </a:r>
            <a:endParaRPr lang="el-GR" sz="1600" dirty="0" smtClean="0"/>
          </a:p>
          <a:p>
            <a:r>
              <a:rPr lang="el-GR" sz="1600" dirty="0" smtClean="0"/>
              <a:t>Από το 1985 ο παγκόσμιος </a:t>
            </a:r>
            <a:r>
              <a:rPr lang="el-GR" sz="1600" dirty="0" err="1" smtClean="0"/>
              <a:t>επιπολασμός</a:t>
            </a:r>
            <a:r>
              <a:rPr lang="el-GR" sz="1600" dirty="0" smtClean="0"/>
              <a:t> της νόσου έχει ελαττωθεί κατά 90%</a:t>
            </a:r>
          </a:p>
          <a:p>
            <a:r>
              <a:rPr lang="el-GR" sz="1600" dirty="0" smtClean="0"/>
              <a:t>Το 2002 καταγράφηκαν 620.000 νέα περιστατικά λέπρας</a:t>
            </a:r>
          </a:p>
          <a:p>
            <a:r>
              <a:rPr lang="el-GR" sz="1600" dirty="0" smtClean="0"/>
              <a:t>Οι χώρες με το μεγαλύτερο </a:t>
            </a:r>
            <a:r>
              <a:rPr lang="el-GR" sz="1600" dirty="0" err="1" smtClean="0"/>
              <a:t>επιπολασμό</a:t>
            </a:r>
            <a:r>
              <a:rPr lang="el-GR" sz="1600" dirty="0" smtClean="0"/>
              <a:t> της νόσου είναι η Ινδία, το Νεπάλ και η Βραζιλία</a:t>
            </a:r>
          </a:p>
          <a:p>
            <a:endParaRPr lang="el-GR" sz="1600" dirty="0" smtClean="0"/>
          </a:p>
          <a:p>
            <a:r>
              <a:rPr lang="el-GR" sz="1600" dirty="0" smtClean="0"/>
              <a:t>Μεταδίδεται από άτομο σε άτομο με άμεση επαφή,  είτε μέσω εισπνοής μολυσματικών αερολυμάτων είτε μέσω δερματικής επαφής με αναπνευστικές εκκρίσεις και τραυματικά εξιδρώματα</a:t>
            </a:r>
          </a:p>
          <a:p>
            <a:endParaRPr lang="el-GR"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988840"/>
            <a:ext cx="4680520"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μυκοβακτηριδίου της λέπρας</a:t>
            </a:r>
            <a:endParaRPr lang="el-GR" b="1" dirty="0"/>
          </a:p>
        </p:txBody>
      </p:sp>
      <p:sp>
        <p:nvSpPr>
          <p:cNvPr id="3" name="2 - TextBox"/>
          <p:cNvSpPr txBox="1"/>
          <p:nvPr/>
        </p:nvSpPr>
        <p:spPr>
          <a:xfrm>
            <a:off x="179512" y="2852936"/>
            <a:ext cx="4680520"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Ασθενώς </a:t>
            </a:r>
            <a:r>
              <a:rPr lang="en-US" sz="1600" dirty="0" smtClean="0"/>
              <a:t>Gram(+)</a:t>
            </a:r>
            <a:r>
              <a:rPr lang="el-GR" sz="1600" dirty="0" smtClean="0"/>
              <a:t> βακτηρίδιο</a:t>
            </a:r>
          </a:p>
          <a:p>
            <a:pPr>
              <a:buFont typeface="Wingdings" pitchFamily="2" charset="2"/>
              <a:buChar char="§"/>
            </a:pPr>
            <a:r>
              <a:rPr lang="el-GR" sz="1600" dirty="0" smtClean="0"/>
              <a:t>Σχήμα: λεπτό, ευθύγραμμο ή ελαφρώς </a:t>
            </a:r>
            <a:r>
              <a:rPr lang="el-GR" sz="1600" dirty="0" err="1" smtClean="0"/>
              <a:t>κεκαμμένο</a:t>
            </a:r>
            <a:endParaRPr lang="el-GR" sz="1600" dirty="0" smtClean="0"/>
          </a:p>
          <a:p>
            <a:pPr>
              <a:buFont typeface="Wingdings" pitchFamily="2" charset="2"/>
              <a:buChar char="§"/>
            </a:pPr>
            <a:r>
              <a:rPr lang="el-GR" sz="1600" dirty="0" smtClean="0"/>
              <a:t>Οξεάντοχο</a:t>
            </a:r>
          </a:p>
          <a:p>
            <a:pPr>
              <a:buFont typeface="Wingdings" pitchFamily="2" charset="2"/>
              <a:buChar char="§"/>
            </a:pPr>
            <a:r>
              <a:rPr lang="el-GR" sz="1600" dirty="0" smtClean="0"/>
              <a:t>Αυστηρώς αερόβιο</a:t>
            </a:r>
          </a:p>
          <a:p>
            <a:pPr>
              <a:buFont typeface="Wingdings" pitchFamily="2" charset="2"/>
              <a:buChar char="§"/>
            </a:pPr>
            <a:r>
              <a:rPr lang="el-GR" sz="1600" dirty="0" smtClean="0"/>
              <a:t>Ακίνητο</a:t>
            </a:r>
          </a:p>
          <a:p>
            <a:pPr>
              <a:buFont typeface="Wingdings" pitchFamily="2" charset="2"/>
              <a:buChar char="§"/>
            </a:pPr>
            <a:r>
              <a:rPr lang="el-GR" sz="1600" dirty="0" smtClean="0"/>
              <a:t>Δεν περιβάλλεται από έλυτρο</a:t>
            </a:r>
          </a:p>
          <a:p>
            <a:pPr>
              <a:buFont typeface="Wingdings" pitchFamily="2" charset="2"/>
              <a:buChar char="§"/>
            </a:pPr>
            <a:r>
              <a:rPr lang="el-GR" sz="1600" dirty="0" smtClean="0"/>
              <a:t>Διαθέτει κυτταρικό τοίχωμα πλούσιο σε λιπίδια</a:t>
            </a:r>
          </a:p>
          <a:p>
            <a:pPr>
              <a:buFont typeface="Wingdings" pitchFamily="2" charset="2"/>
              <a:buChar char="§"/>
            </a:pPr>
            <a:r>
              <a:rPr lang="el-GR" sz="1600" dirty="0" smtClean="0"/>
              <a:t>Αναπτύσσεται πολύ αργά, με ιδανική θερμοκρασία ανάπτυξης τους 30</a:t>
            </a:r>
            <a:r>
              <a:rPr lang="el-GR" sz="1600" baseline="30000" dirty="0" smtClean="0"/>
              <a:t>ο</a:t>
            </a:r>
            <a:r>
              <a:rPr lang="el-GR" sz="1600" dirty="0" smtClean="0"/>
              <a:t> </a:t>
            </a:r>
            <a:r>
              <a:rPr lang="en-US" sz="1600" dirty="0" smtClean="0"/>
              <a:t>C</a:t>
            </a:r>
            <a:r>
              <a:rPr lang="el-GR" sz="1600" dirty="0" smtClean="0"/>
              <a:t>, για το λόγο αυτό αναπτύσσεται κυρίως στο δέρμα και στα επιφανειακά νεύρα</a:t>
            </a:r>
          </a:p>
          <a:p>
            <a:pPr>
              <a:buFont typeface="Wingdings" pitchFamily="2" charset="2"/>
              <a:buChar char="§"/>
            </a:pPr>
            <a:r>
              <a:rPr lang="el-GR" sz="1600" dirty="0" smtClean="0"/>
              <a:t>Δεν καλλιεργείται σε τεχνικά θρεπτικά υλικά, αλλά μόνο σε κυτταρικές καλλιέργειες</a:t>
            </a:r>
            <a:endParaRPr lang="el-GR" dirty="0"/>
          </a:p>
        </p:txBody>
      </p:sp>
      <p:pic>
        <p:nvPicPr>
          <p:cNvPr id="1026" name="Picture 2" descr="Αποτέλεσμα εικόνας για mycobacterium leprae"/>
          <p:cNvPicPr>
            <a:picLocks noChangeAspect="1" noChangeArrowheads="1"/>
          </p:cNvPicPr>
          <p:nvPr/>
        </p:nvPicPr>
        <p:blipFill>
          <a:blip r:embed="rId2" cstate="print"/>
          <a:srcRect/>
          <a:stretch>
            <a:fillRect/>
          </a:stretch>
        </p:blipFill>
        <p:spPr bwMode="auto">
          <a:xfrm>
            <a:off x="5148064" y="2997200"/>
            <a:ext cx="3486300" cy="3168104"/>
          </a:xfrm>
          <a:prstGeom prst="rect">
            <a:avLst/>
          </a:prstGeom>
          <a:noFill/>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2060848"/>
            <a:ext cx="4680520" cy="403187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εκδηλώσεις της νόσου εξαρτώνται από την ανοσολογική αντίδραση του ξενιστή</a:t>
            </a:r>
          </a:p>
          <a:p>
            <a:r>
              <a:rPr lang="el-GR" sz="1600" dirty="0" smtClean="0"/>
              <a:t>Η κλινική εικόνα ποικίλει από την φυματιώδη ως την λεπρωματώδη  λέπρα</a:t>
            </a:r>
          </a:p>
          <a:p>
            <a:r>
              <a:rPr lang="el-GR" sz="1600" b="1" dirty="0" smtClean="0"/>
              <a:t>Η φυματιώδης λέπρα</a:t>
            </a:r>
            <a:r>
              <a:rPr lang="el-GR" sz="1600" dirty="0" smtClean="0"/>
              <a:t> ή ολιγοβακτηριδιακή νόσος του </a:t>
            </a:r>
            <a:r>
              <a:rPr lang="en-US" sz="1600" dirty="0" smtClean="0"/>
              <a:t>Hansen</a:t>
            </a:r>
            <a:r>
              <a:rPr lang="el-GR" sz="1600" dirty="0" smtClean="0"/>
              <a:t> χαρακτηρίζεται από έντονη κυτταρική ανοσιακή αντίδραση  και ασθενή χυμική, οι μολυσμένοι ιστοί έχουν πολλά λεμφοκύτταρα και κοκκιώματα αλλά σχετικά λίγα βακτήρια</a:t>
            </a:r>
          </a:p>
          <a:p>
            <a:r>
              <a:rPr lang="el-GR" sz="1600" b="1" dirty="0" smtClean="0"/>
              <a:t>Η λεπρωματώδης μορφή </a:t>
            </a:r>
            <a:r>
              <a:rPr lang="el-GR" sz="1600" dirty="0" smtClean="0"/>
              <a:t>ή πολυβακτηριδιακή νόσος του </a:t>
            </a:r>
            <a:r>
              <a:rPr lang="en-US" sz="1600" dirty="0" smtClean="0"/>
              <a:t>Hansen</a:t>
            </a:r>
            <a:r>
              <a:rPr lang="el-GR" sz="1600" dirty="0" smtClean="0"/>
              <a:t>  χαρακτηρίζεται από ισχυρή χυμική ανοσία με πολλά αντισώματα και έλλειμμα στην κυτταρική ανοσιακή απάντηση, ενώ υπάρχουν πολλά βακτήρια στους μολυσμένους ιστούς. Η μορφή αυτή είναι  η πιο μολυσματική</a:t>
            </a:r>
          </a:p>
          <a:p>
            <a:r>
              <a:rPr lang="el-GR" sz="1600" dirty="0" smtClean="0"/>
              <a:t> </a:t>
            </a:r>
            <a:endParaRPr lang="el-GR" sz="1600"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91780" y="1988840"/>
            <a:ext cx="396044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 </a:t>
            </a:r>
            <a:endParaRPr lang="el-GR" b="1" dirty="0"/>
          </a:p>
        </p:txBody>
      </p:sp>
      <p:sp>
        <p:nvSpPr>
          <p:cNvPr id="3" name="2 - TextBox"/>
          <p:cNvSpPr txBox="1"/>
          <p:nvPr/>
        </p:nvSpPr>
        <p:spPr>
          <a:xfrm>
            <a:off x="2555776" y="2492896"/>
            <a:ext cx="4032448"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Χρόνια λοίμωξη</a:t>
            </a:r>
          </a:p>
          <a:p>
            <a:pPr>
              <a:buFont typeface="Wingdings" pitchFamily="2" charset="2"/>
              <a:buChar char="ü"/>
            </a:pPr>
            <a:r>
              <a:rPr lang="el-GR" sz="1600" dirty="0" smtClean="0"/>
              <a:t>Προσβάλλει το δέρμα και τα περιφερικά νεύρα</a:t>
            </a:r>
          </a:p>
          <a:p>
            <a:pPr>
              <a:buFont typeface="Wingdings" pitchFamily="2" charset="2"/>
              <a:buChar char="ü"/>
            </a:pPr>
            <a:r>
              <a:rPr lang="el-GR" sz="1600" dirty="0" smtClean="0"/>
              <a:t>Πολλαπλασιάζεται ενδοκυττάρια</a:t>
            </a:r>
          </a:p>
          <a:p>
            <a:pPr>
              <a:buFont typeface="Wingdings" pitchFamily="2" charset="2"/>
              <a:buChar char="ü"/>
            </a:pPr>
            <a:r>
              <a:rPr lang="el-GR" sz="1600" dirty="0" smtClean="0"/>
              <a:t>Η βαρύτητα της ιστικής προσβολής επηρεάζεται από την ανοσολογική κατάσταση του ασθενή</a:t>
            </a:r>
          </a:p>
          <a:p>
            <a:endParaRPr lang="el-GR" sz="1600" dirty="0" smtClean="0"/>
          </a:p>
          <a:p>
            <a:r>
              <a:rPr lang="el-GR" sz="1600" dirty="0" smtClean="0"/>
              <a:t>Η φυματιώδης μορφή είναι  πιο ήπια και χαρακτηρίζεται από υπόχρωμες δερματικές κηλίδες</a:t>
            </a:r>
          </a:p>
          <a:p>
            <a:r>
              <a:rPr lang="el-GR" sz="1600" dirty="0" smtClean="0"/>
              <a:t>Η λεπρωματώδης μορφή σχετίζεται με παραμορφωτικές δερματικές βλάβες, οζίδια, πλάκες, πεπαχυσμένη επιδερμίδα και προσβολή του βλεννογόνου  </a:t>
            </a:r>
            <a:endParaRPr lang="el-GR" sz="1600"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323528" y="2335480"/>
            <a:ext cx="4248472" cy="280076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Φυματιώδης λέπρα (ολιγοβακτηριδιακή νόσος του </a:t>
            </a:r>
            <a:r>
              <a:rPr lang="en-US" sz="1600" b="1" dirty="0" smtClean="0"/>
              <a:t>Hansen)</a:t>
            </a:r>
            <a:r>
              <a:rPr lang="el-GR" sz="1600" b="1" dirty="0" smtClean="0"/>
              <a:t>: </a:t>
            </a:r>
            <a:r>
              <a:rPr lang="el-GR" sz="1600" dirty="0" smtClean="0"/>
              <a:t>λίγες</a:t>
            </a:r>
            <a:r>
              <a:rPr lang="el-GR" sz="1600" b="1" dirty="0" smtClean="0"/>
              <a:t> </a:t>
            </a:r>
            <a:r>
              <a:rPr lang="el-GR" sz="1600" dirty="0" smtClean="0"/>
              <a:t>ερυθηματώδεις ή υπόχρωμες πλάκες με επίπεδο κέντρο και ανυψωμένα οριοθετημένα όρια, νευρική βλάβη με πλήρη αισθητική απώλεια και ορατή διόγκωση των νεύρων</a:t>
            </a:r>
            <a:endParaRPr lang="en-US" sz="1600" dirty="0" smtClean="0"/>
          </a:p>
          <a:p>
            <a:r>
              <a:rPr lang="el-GR" sz="1600" dirty="0" smtClean="0"/>
              <a:t>Στο σημείο της μόλυνσης υπάρχουν πολλά λεμφοκύτταρα και κοκκιώματα και σχετικά λίγα βακτήρια</a:t>
            </a:r>
          </a:p>
          <a:p>
            <a:r>
              <a:rPr lang="el-GR" sz="1600" dirty="0" smtClean="0"/>
              <a:t>Μεταδοτικότητα χαμηλή</a:t>
            </a:r>
          </a:p>
          <a:p>
            <a:r>
              <a:rPr lang="el-GR" sz="1600" dirty="0" smtClean="0"/>
              <a:t> </a:t>
            </a:r>
            <a:endParaRPr lang="el-GR" sz="1600" dirty="0"/>
          </a:p>
        </p:txBody>
      </p:sp>
      <p:pic>
        <p:nvPicPr>
          <p:cNvPr id="226310" name="Picture 6" descr="Αποτέλεσμα εικόνας για λέπρα φωτογραφίες"/>
          <p:cNvPicPr>
            <a:picLocks noChangeAspect="1" noChangeArrowheads="1"/>
          </p:cNvPicPr>
          <p:nvPr/>
        </p:nvPicPr>
        <p:blipFill>
          <a:blip r:embed="rId2" cstate="print"/>
          <a:srcRect/>
          <a:stretch>
            <a:fillRect/>
          </a:stretch>
        </p:blipFill>
        <p:spPr bwMode="auto">
          <a:xfrm>
            <a:off x="5292080" y="2724893"/>
            <a:ext cx="2762250" cy="200025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762000" y="939760"/>
          <a:ext cx="7620000" cy="5369560"/>
        </p:xfrm>
        <a:graphic>
          <a:graphicData uri="http://schemas.openxmlformats.org/drawingml/2006/table">
            <a:tbl>
              <a:tblPr firstRow="1" bandRow="1">
                <a:tableStyleId>{5C22544A-7EE6-4342-B048-85BDC9FD1C3A}</a:tableStyleId>
              </a:tblPr>
              <a:tblGrid>
                <a:gridCol w="2459850"/>
                <a:gridCol w="5160150"/>
              </a:tblGrid>
              <a:tr h="370840">
                <a:tc gridSpan="2">
                  <a:txBody>
                    <a:bodyPr/>
                    <a:lstStyle/>
                    <a:p>
                      <a:pPr algn="ctr"/>
                      <a:r>
                        <a:rPr lang="el-GR" dirty="0" smtClean="0"/>
                        <a:t>Κλινικές εκδηλώσεις </a:t>
                      </a:r>
                      <a:endParaRPr lang="el-GR" dirty="0"/>
                    </a:p>
                  </a:txBody>
                  <a:tcPr/>
                </a:tc>
                <a:tc hMerge="1">
                  <a:txBody>
                    <a:bodyPr/>
                    <a:lstStyle/>
                    <a:p>
                      <a:endParaRPr lang="el-GR" dirty="0"/>
                    </a:p>
                  </a:txBody>
                  <a:tcPr/>
                </a:tc>
              </a:tr>
              <a:tr h="370840">
                <a:tc>
                  <a:txBody>
                    <a:bodyPr/>
                    <a:lstStyle/>
                    <a:p>
                      <a:r>
                        <a:rPr lang="el-GR" sz="1600" dirty="0" smtClean="0"/>
                        <a:t>Σηψαιμία </a:t>
                      </a:r>
                      <a:endParaRPr lang="el-GR" sz="1600" dirty="0"/>
                    </a:p>
                  </a:txBody>
                  <a:tcPr/>
                </a:tc>
                <a:tc>
                  <a:txBody>
                    <a:bodyPr/>
                    <a:lstStyle/>
                    <a:p>
                      <a:r>
                        <a:rPr lang="el-GR" sz="1600" dirty="0" smtClean="0"/>
                        <a:t>Εκπορεύεται από λοιμώξεις της ουροφόρου ή της γαστρεντερικής οδού. Συνοδεύεται από υψηλή θνησιμότητα</a:t>
                      </a:r>
                      <a:endParaRPr lang="el-GR" sz="1600" dirty="0"/>
                    </a:p>
                  </a:txBody>
                  <a:tcPr/>
                </a:tc>
              </a:tr>
              <a:tr h="370840">
                <a:tc>
                  <a:txBody>
                    <a:bodyPr/>
                    <a:lstStyle/>
                    <a:p>
                      <a:r>
                        <a:rPr lang="el-GR" sz="1600" dirty="0" smtClean="0"/>
                        <a:t>Ουρολοίμωξη </a:t>
                      </a:r>
                      <a:endParaRPr lang="el-GR" sz="1600" dirty="0"/>
                    </a:p>
                  </a:txBody>
                  <a:tcPr/>
                </a:tc>
                <a:tc>
                  <a:txBody>
                    <a:bodyPr/>
                    <a:lstStyle/>
                    <a:p>
                      <a:r>
                        <a:rPr lang="el-GR" sz="1600" dirty="0" smtClean="0"/>
                        <a:t>Προέρχονται από μικρόβια του</a:t>
                      </a:r>
                      <a:r>
                        <a:rPr lang="el-GR" sz="1600" baseline="0" dirty="0" smtClean="0"/>
                        <a:t> γαστρεντερικού σωλήνα που μολύνουν την ουρήθρα, ανέρχονται στην ουροδόχο κύστη και μπορεί να μεταναστεύσουν στον προστάτη ή τους νεφρούς. Προκαλούνται κυρίως από στελέχη που διαθέτουν προσκολλητίνες και αιμολυσίνη</a:t>
                      </a:r>
                      <a:endParaRPr lang="el-GR" sz="1600" dirty="0"/>
                    </a:p>
                  </a:txBody>
                  <a:tcPr/>
                </a:tc>
              </a:tr>
              <a:tr h="370840">
                <a:tc>
                  <a:txBody>
                    <a:bodyPr/>
                    <a:lstStyle/>
                    <a:p>
                      <a:r>
                        <a:rPr lang="el-GR" sz="1600" dirty="0" smtClean="0"/>
                        <a:t>Γαστρεντερίτιδα </a:t>
                      </a:r>
                      <a:endParaRPr lang="el-GR" sz="1600" dirty="0"/>
                    </a:p>
                  </a:txBody>
                  <a:tcPr/>
                </a:tc>
                <a:tc>
                  <a:txBody>
                    <a:bodyPr/>
                    <a:lstStyle/>
                    <a:p>
                      <a:r>
                        <a:rPr lang="el-GR" sz="1600" dirty="0" smtClean="0"/>
                        <a:t>Χαρακτηρίζεται από την προσκόλληση των βακτηρίων στα επιθηλιακά κύτταρα του λεπτού εντέρου, με αποτέλεσμα την καταστροφή των λαχνών.  Ακολουθεί</a:t>
                      </a:r>
                      <a:r>
                        <a:rPr lang="el-GR" sz="1600" baseline="0" dirty="0" smtClean="0"/>
                        <a:t> υδαρής διάρροια  ως αποτέλεσμα της δυσαπορρόφησης των θρεπτικών ουσιών</a:t>
                      </a:r>
                      <a:endParaRPr lang="el-GR" sz="1600" dirty="0"/>
                    </a:p>
                  </a:txBody>
                  <a:tcPr/>
                </a:tc>
              </a:tr>
              <a:tr h="370840">
                <a:tc>
                  <a:txBody>
                    <a:bodyPr/>
                    <a:lstStyle/>
                    <a:p>
                      <a:r>
                        <a:rPr lang="el-GR" sz="1600" dirty="0" smtClean="0"/>
                        <a:t>Νεογνική μηνιγγίτιδα</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Προκαλείται σε βρέφη μικρότερα του ενός μηνός από κολοβακτηρίδια που διαθέτουν το αντιγόνο Κ1 του ελύτρου (σε ποσοστό 75%). Τα μικρόβια αυτής της οροομάδας  βρίσκονται  στο</a:t>
                      </a:r>
                      <a:r>
                        <a:rPr lang="el-GR" sz="1600" baseline="0" dirty="0" smtClean="0"/>
                        <a:t> γαστρεντερικό σωλήνα των εγκύων γυναικών και των νεογνών. Άλλο συχνό αίτιο της νόσου είναι οι στρεπτόκοκκοι της ομάδας Β</a:t>
                      </a:r>
                      <a:endParaRPr lang="el-GR" sz="1600" dirty="0" smtClean="0"/>
                    </a:p>
                  </a:txBody>
                  <a:tcPr/>
                </a:tc>
              </a:tr>
            </a:tbl>
          </a:graphicData>
        </a:graphic>
      </p:graphicFrame>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Αποτέλεσμα εικόνας για λέπρα φωτογραφίες"/>
          <p:cNvPicPr>
            <a:picLocks noChangeAspect="1" noChangeArrowheads="1"/>
          </p:cNvPicPr>
          <p:nvPr/>
        </p:nvPicPr>
        <p:blipFill>
          <a:blip r:embed="rId2" cstate="print"/>
          <a:srcRect/>
          <a:stretch>
            <a:fillRect/>
          </a:stretch>
        </p:blipFill>
        <p:spPr bwMode="auto">
          <a:xfrm>
            <a:off x="5508104" y="548680"/>
            <a:ext cx="2997746" cy="3024336"/>
          </a:xfrm>
          <a:prstGeom prst="rect">
            <a:avLst/>
          </a:prstGeom>
          <a:noFill/>
        </p:spPr>
      </p:pic>
      <p:pic>
        <p:nvPicPr>
          <p:cNvPr id="3" name="Picture 4" descr="Σχετική εικόνα"/>
          <p:cNvPicPr>
            <a:picLocks noChangeAspect="1" noChangeArrowheads="1"/>
          </p:cNvPicPr>
          <p:nvPr/>
        </p:nvPicPr>
        <p:blipFill>
          <a:blip r:embed="rId3" cstate="print"/>
          <a:srcRect b="13038"/>
          <a:stretch>
            <a:fillRect/>
          </a:stretch>
        </p:blipFill>
        <p:spPr bwMode="auto">
          <a:xfrm>
            <a:off x="4572000" y="3754363"/>
            <a:ext cx="4176464" cy="2698973"/>
          </a:xfrm>
          <a:prstGeom prst="rect">
            <a:avLst/>
          </a:prstGeom>
          <a:noFill/>
        </p:spPr>
      </p:pic>
      <p:sp>
        <p:nvSpPr>
          <p:cNvPr id="4" name="3 - TextBox"/>
          <p:cNvSpPr txBox="1"/>
          <p:nvPr/>
        </p:nvSpPr>
        <p:spPr>
          <a:xfrm>
            <a:off x="467544" y="2470244"/>
            <a:ext cx="3240360"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Λεπρωματώδης λέπρα (πολυβακτηριδιακή νόσος του </a:t>
            </a:r>
            <a:r>
              <a:rPr lang="en-US" sz="1600" b="1" dirty="0" smtClean="0"/>
              <a:t>Hansen)</a:t>
            </a:r>
            <a:r>
              <a:rPr lang="el-GR" sz="1600" b="1" dirty="0" smtClean="0"/>
              <a:t>: </a:t>
            </a:r>
            <a:r>
              <a:rPr lang="el-GR" sz="1600" dirty="0" smtClean="0"/>
              <a:t>πολλές ερυθηματώδεις κηλίδες ή βλατίδες ή οζίδια, εκτεταμένη ιστική καταστροφή, διάχυτη νευρική συμμετοχή με πλάκες αισθητικής απώλειας και απουσία διόγκωσης νεύρων</a:t>
            </a:r>
          </a:p>
          <a:p>
            <a:r>
              <a:rPr lang="el-GR" sz="1600" dirty="0" smtClean="0"/>
              <a:t>Ισχυρή </a:t>
            </a:r>
            <a:r>
              <a:rPr lang="el-GR" sz="1600" dirty="0" err="1" smtClean="0"/>
              <a:t>αντισωματική</a:t>
            </a:r>
            <a:r>
              <a:rPr lang="el-GR" sz="1600" dirty="0" smtClean="0"/>
              <a:t> απάντηση, αλλά ελλειμματική κυτταρική ανοσία, αφθονία βακτηριδίων</a:t>
            </a:r>
          </a:p>
          <a:p>
            <a:r>
              <a:rPr lang="el-GR" sz="1600" dirty="0" smtClean="0"/>
              <a:t>Μεταδοτικότητα υψηλή</a:t>
            </a:r>
            <a:endParaRPr lang="el-GR" sz="1600" dirty="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2060848"/>
            <a:ext cx="374441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a:t>
            </a:r>
            <a:endParaRPr lang="el-GR" b="1" dirty="0"/>
          </a:p>
        </p:txBody>
      </p:sp>
      <p:sp>
        <p:nvSpPr>
          <p:cNvPr id="3" name="2 - TextBox"/>
          <p:cNvSpPr txBox="1"/>
          <p:nvPr/>
        </p:nvSpPr>
        <p:spPr>
          <a:xfrm>
            <a:off x="2699792" y="2708920"/>
            <a:ext cx="3744416"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μετάδοση γίνεται από άτομο σε άτομο με άμεση επαφή ή την εισπνοή μολυσμένων σωματιδίων</a:t>
            </a:r>
          </a:p>
          <a:p>
            <a:r>
              <a:rPr lang="el-GR" sz="1600" dirty="0" smtClean="0"/>
              <a:t>Η φυματιώδης μορφή της νόσου μεταδίδεται δύσκολα, ενώ η λεπρωματώδης μορφή είναι πολύ μεταδοτική</a:t>
            </a:r>
            <a:endParaRPr lang="el-GR" sz="1600"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467544" y="1340768"/>
            <a:ext cx="388843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467544" y="1772816"/>
            <a:ext cx="3888432" cy="2585323"/>
          </a:xfrm>
          <a:prstGeom prst="rect">
            <a:avLst/>
          </a:prstGeom>
          <a:solidFill>
            <a:schemeClr val="accent1">
              <a:lumMod val="20000"/>
              <a:lumOff val="80000"/>
            </a:schemeClr>
          </a:solidFill>
        </p:spPr>
        <p:txBody>
          <a:bodyPr wrap="square" rtlCol="0">
            <a:spAutoFit/>
          </a:bodyPr>
          <a:lstStyle/>
          <a:p>
            <a:pPr marL="342900" indent="-342900">
              <a:buAutoNum type="arabicPeriod"/>
            </a:pPr>
            <a:r>
              <a:rPr lang="el-GR" sz="1600" dirty="0" smtClean="0"/>
              <a:t>Εξέταση δερματικών βλαβών και διερεύνηση τυχόν υπαισθησίας</a:t>
            </a:r>
          </a:p>
          <a:p>
            <a:pPr marL="342900" indent="-342900">
              <a:buAutoNum type="arabicPeriod"/>
            </a:pPr>
            <a:r>
              <a:rPr lang="el-GR" sz="1600" dirty="0" smtClean="0"/>
              <a:t>Ιστολογική εξέταση δερματικών βλαβών</a:t>
            </a:r>
          </a:p>
          <a:p>
            <a:pPr marL="342900" indent="-342900">
              <a:buAutoNum type="arabicPeriod"/>
            </a:pPr>
            <a:r>
              <a:rPr lang="el-GR" sz="1600" dirty="0" smtClean="0"/>
              <a:t>Απομόνωση των μυκοβακτηριδίων από τη θέση της βλάβης. Η μικροσκόπηση είναι ευαίσθητη στη λεπρωματώδη αλλά όχι στη φυματιώδη λέπρα. Η διάγνωση της φυματιώδους λέπρας γίνεται με την δερματική αντίδραση </a:t>
            </a:r>
            <a:r>
              <a:rPr lang="el-GR" sz="1600" dirty="0" err="1" smtClean="0"/>
              <a:t>λεπρομίνης</a:t>
            </a:r>
            <a:r>
              <a:rPr lang="el-GR" sz="1600" dirty="0" smtClean="0"/>
              <a:t> (αντίδραση </a:t>
            </a:r>
            <a:r>
              <a:rPr lang="en-US" sz="1600" dirty="0" err="1" smtClean="0"/>
              <a:t>Mitsuda</a:t>
            </a:r>
            <a:r>
              <a:rPr lang="el-GR" dirty="0" smtClean="0"/>
              <a:t>)  </a:t>
            </a:r>
            <a:endParaRPr lang="el-GR" dirty="0"/>
          </a:p>
        </p:txBody>
      </p:sp>
      <p:pic>
        <p:nvPicPr>
          <p:cNvPr id="4" name="Picture 3" descr="C:\Documents and Settings\user\Τα έγγραφά μου\Downloads\FIGURE-3-Mitsuda-test-11mm.png"/>
          <p:cNvPicPr>
            <a:picLocks noChangeAspect="1" noChangeArrowheads="1"/>
          </p:cNvPicPr>
          <p:nvPr/>
        </p:nvPicPr>
        <p:blipFill>
          <a:blip r:embed="rId2" cstate="print"/>
          <a:srcRect/>
          <a:stretch>
            <a:fillRect/>
          </a:stretch>
        </p:blipFill>
        <p:spPr bwMode="auto">
          <a:xfrm>
            <a:off x="5004048" y="1700808"/>
            <a:ext cx="3312368" cy="2040061"/>
          </a:xfrm>
          <a:prstGeom prst="rect">
            <a:avLst/>
          </a:prstGeom>
          <a:noFill/>
        </p:spPr>
      </p:pic>
      <p:sp>
        <p:nvSpPr>
          <p:cNvPr id="5" name="4 - TextBox"/>
          <p:cNvSpPr txBox="1"/>
          <p:nvPr/>
        </p:nvSpPr>
        <p:spPr>
          <a:xfrm>
            <a:off x="4932040" y="3717032"/>
            <a:ext cx="3600400" cy="1569660"/>
          </a:xfrm>
          <a:prstGeom prst="rect">
            <a:avLst/>
          </a:prstGeom>
          <a:noFill/>
        </p:spPr>
        <p:txBody>
          <a:bodyPr wrap="square" rtlCol="0">
            <a:spAutoFit/>
          </a:bodyPr>
          <a:lstStyle/>
          <a:p>
            <a:r>
              <a:rPr lang="el-GR" sz="1600" dirty="0" smtClean="0"/>
              <a:t>Χορήγηση ενδοδερμικά </a:t>
            </a:r>
            <a:r>
              <a:rPr lang="el-GR" sz="1600" dirty="0" err="1" smtClean="0"/>
              <a:t>λεπρομίνης</a:t>
            </a:r>
            <a:r>
              <a:rPr lang="el-GR" sz="1600" dirty="0" smtClean="0"/>
              <a:t> (εκχύλισμα από δερματικές αλλοιώσεις ατόμων που πάσχουν). Σε θετική αντίδραση παρατηρείται μετά από 3-4 εβδομάδες σχηματισμός οζιδίου διαμέτρου μεγαλύτερο από 5</a:t>
            </a:r>
            <a:r>
              <a:rPr lang="en-US" sz="1600" dirty="0" smtClean="0"/>
              <a:t>mm</a:t>
            </a:r>
            <a:endParaRPr lang="el-GR" sz="1600" dirty="0"/>
          </a:p>
        </p:txBody>
      </p:sp>
      <p:pic>
        <p:nvPicPr>
          <p:cNvPr id="6" name="Picture 6" descr="Αποτέλεσμα εικόνας για mycobacterium leprae"/>
          <p:cNvPicPr>
            <a:picLocks noChangeAspect="1" noChangeArrowheads="1"/>
          </p:cNvPicPr>
          <p:nvPr/>
        </p:nvPicPr>
        <p:blipFill>
          <a:blip r:embed="rId3" cstate="print"/>
          <a:srcRect b="11209"/>
          <a:stretch>
            <a:fillRect/>
          </a:stretch>
        </p:blipFill>
        <p:spPr bwMode="auto">
          <a:xfrm>
            <a:off x="539552" y="4437112"/>
            <a:ext cx="3816424" cy="2088232"/>
          </a:xfrm>
          <a:prstGeom prst="rect">
            <a:avLst/>
          </a:prstGeom>
          <a:noFill/>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1772816"/>
            <a:ext cx="367240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 πρόληψη</a:t>
            </a:r>
            <a:endParaRPr lang="el-GR" b="1" dirty="0"/>
          </a:p>
        </p:txBody>
      </p:sp>
      <p:sp>
        <p:nvSpPr>
          <p:cNvPr id="3" name="2 - TextBox"/>
          <p:cNvSpPr txBox="1"/>
          <p:nvPr/>
        </p:nvSpPr>
        <p:spPr>
          <a:xfrm>
            <a:off x="2699792" y="2348880"/>
            <a:ext cx="3672408"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φυματιώδης μορφή θεραπεύεται με </a:t>
            </a:r>
            <a:r>
              <a:rPr lang="el-GR" sz="1600" dirty="0" err="1" smtClean="0"/>
              <a:t>ριφαμπικίνη</a:t>
            </a:r>
            <a:r>
              <a:rPr lang="el-GR" sz="1600" dirty="0" smtClean="0"/>
              <a:t> και </a:t>
            </a:r>
            <a:r>
              <a:rPr lang="el-GR" sz="1600" dirty="0" err="1" smtClean="0"/>
              <a:t>δαψόνη</a:t>
            </a:r>
            <a:r>
              <a:rPr lang="el-GR" sz="1600" dirty="0" smtClean="0"/>
              <a:t> για 6 μήνες</a:t>
            </a:r>
          </a:p>
          <a:p>
            <a:endParaRPr lang="el-GR" sz="1600" dirty="0" smtClean="0"/>
          </a:p>
          <a:p>
            <a:r>
              <a:rPr lang="el-GR" sz="1600" dirty="0" smtClean="0"/>
              <a:t>Η λεπρωματώδης μορφή θεραπεύεται με χορήγηση των παραπάνω  και επιπλέον </a:t>
            </a:r>
            <a:r>
              <a:rPr lang="el-GR" sz="1600" dirty="0" err="1" smtClean="0"/>
              <a:t>κλοφαμιζίνη</a:t>
            </a:r>
            <a:r>
              <a:rPr lang="el-GR" sz="1600" dirty="0" smtClean="0"/>
              <a:t>, ενώ η θεραπεία παρατείνεται για 12 ή παραπάνω μήνες</a:t>
            </a:r>
          </a:p>
          <a:p>
            <a:endParaRPr lang="el-GR" sz="1600" dirty="0" smtClean="0"/>
          </a:p>
          <a:p>
            <a:r>
              <a:rPr lang="el-GR" sz="1600" dirty="0" smtClean="0"/>
              <a:t>Δεν υπάρχει εμβόλιο. </a:t>
            </a:r>
            <a:endParaRPr lang="el-GR" sz="1600"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AutoShape 2" descr="Αποτέλεσμα εικόνας για mitsuda te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aphicFrame>
        <p:nvGraphicFramePr>
          <p:cNvPr id="4" name="3 - Πίνακας"/>
          <p:cNvGraphicFramePr>
            <a:graphicFrameLocks noGrp="1"/>
          </p:cNvGraphicFramePr>
          <p:nvPr/>
        </p:nvGraphicFramePr>
        <p:xfrm>
          <a:off x="611560" y="1196752"/>
          <a:ext cx="7920880" cy="4851400"/>
        </p:xfrm>
        <a:graphic>
          <a:graphicData uri="http://schemas.openxmlformats.org/drawingml/2006/table">
            <a:tbl>
              <a:tblPr firstRow="1" bandRow="1">
                <a:tableStyleId>{5C22544A-7EE6-4342-B048-85BDC9FD1C3A}</a:tableStyleId>
              </a:tblPr>
              <a:tblGrid>
                <a:gridCol w="2693099"/>
                <a:gridCol w="5227781"/>
              </a:tblGrid>
              <a:tr h="370840">
                <a:tc gridSpan="2">
                  <a:txBody>
                    <a:bodyPr/>
                    <a:lstStyle/>
                    <a:p>
                      <a:pPr algn="ctr"/>
                      <a:r>
                        <a:rPr lang="el-GR" b="0" dirty="0" smtClean="0"/>
                        <a:t>Άτυπα μυκοβακτηρίδια</a:t>
                      </a:r>
                      <a:endParaRPr lang="en-US" b="0" dirty="0" smtClean="0"/>
                    </a:p>
                    <a:p>
                      <a:pPr algn="ctr"/>
                      <a:r>
                        <a:rPr lang="el-GR" sz="1600" b="0" dirty="0" smtClean="0"/>
                        <a:t>Προκαλούν</a:t>
                      </a:r>
                      <a:r>
                        <a:rPr lang="el-GR" sz="1600" b="0" baseline="0" dirty="0" smtClean="0"/>
                        <a:t> λοιμώξεις κυρίως σε ανοσοκατεσταλμένα άτομα</a:t>
                      </a:r>
                      <a:endParaRPr lang="el-GR" sz="1600" b="0" dirty="0"/>
                    </a:p>
                  </a:txBody>
                  <a:tcPr/>
                </a:tc>
                <a:tc hMerge="1">
                  <a:txBody>
                    <a:bodyPr/>
                    <a:lstStyle/>
                    <a:p>
                      <a:endParaRPr lang="el-GR" dirty="0"/>
                    </a:p>
                  </a:txBody>
                  <a:tcPr/>
                </a:tc>
              </a:tr>
              <a:tr h="370840">
                <a:tc>
                  <a:txBody>
                    <a:bodyPr/>
                    <a:lstStyle/>
                    <a:p>
                      <a:r>
                        <a:rPr lang="en-US" sz="1600" i="1" dirty="0" smtClean="0"/>
                        <a:t>M.</a:t>
                      </a:r>
                      <a:r>
                        <a:rPr lang="en-US" sz="1600" i="1" baseline="0" dirty="0" smtClean="0"/>
                        <a:t> </a:t>
                      </a:r>
                      <a:r>
                        <a:rPr lang="en-US" sz="1600" i="1" baseline="0" dirty="0" err="1" smtClean="0"/>
                        <a:t>avion</a:t>
                      </a:r>
                      <a:r>
                        <a:rPr lang="en-US" sz="1600" i="1" baseline="0" dirty="0" smtClean="0"/>
                        <a:t> – intracellulare</a:t>
                      </a:r>
                      <a:endParaRPr lang="el-GR" sz="1600" i="1" dirty="0"/>
                    </a:p>
                  </a:txBody>
                  <a:tcPr/>
                </a:tc>
                <a:tc>
                  <a:txBody>
                    <a:bodyPr/>
                    <a:lstStyle/>
                    <a:p>
                      <a:r>
                        <a:rPr lang="el-GR" sz="1600" dirty="0" smtClean="0"/>
                        <a:t>Αναφέρεται ως σύμπλεγμα </a:t>
                      </a:r>
                      <a:r>
                        <a:rPr lang="en-US" sz="1600" i="1" dirty="0" smtClean="0"/>
                        <a:t>Mycobacterium Avium</a:t>
                      </a:r>
                      <a:r>
                        <a:rPr lang="el-GR" sz="1600" i="1" baseline="0" dirty="0" smtClean="0"/>
                        <a:t> </a:t>
                      </a:r>
                      <a:r>
                        <a:rPr lang="el-GR" sz="1600" i="0" baseline="0" dirty="0" smtClean="0"/>
                        <a:t>(</a:t>
                      </a:r>
                      <a:r>
                        <a:rPr lang="en-US" sz="1600" i="0" baseline="0" dirty="0" smtClean="0"/>
                        <a:t>MAC)</a:t>
                      </a:r>
                      <a:r>
                        <a:rPr lang="el-GR" sz="1600" i="0" baseline="0" dirty="0" smtClean="0"/>
                        <a:t>. Βρίσκονται παντού στο νερό, στα φυτά και το έδαφος. Προκαλούν πνευμονική νόσο που μοιάζει με φυματίωση</a:t>
                      </a:r>
                      <a:r>
                        <a:rPr lang="el-GR" sz="1600" i="0" dirty="0" smtClean="0"/>
                        <a:t> </a:t>
                      </a:r>
                      <a:endParaRPr lang="el-GR" sz="1600" i="0" dirty="0"/>
                    </a:p>
                  </a:txBody>
                  <a:tcPr/>
                </a:tc>
              </a:tr>
              <a:tr h="370840">
                <a:tc>
                  <a:txBody>
                    <a:bodyPr/>
                    <a:lstStyle/>
                    <a:p>
                      <a:r>
                        <a:rPr lang="en-US" sz="1600" i="1" dirty="0" smtClean="0"/>
                        <a:t>M. </a:t>
                      </a:r>
                      <a:r>
                        <a:rPr lang="en-US" sz="1600" i="1" dirty="0" err="1" smtClean="0"/>
                        <a:t>kansasi</a:t>
                      </a:r>
                      <a:r>
                        <a:rPr lang="el-GR" sz="1600" i="1" dirty="0" smtClean="0"/>
                        <a:t>, </a:t>
                      </a:r>
                      <a:r>
                        <a:rPr lang="en-US" sz="1600" i="1" dirty="0" smtClean="0"/>
                        <a:t>M. bovis</a:t>
                      </a:r>
                      <a:endParaRPr lang="el-GR" sz="1600" i="1" dirty="0"/>
                    </a:p>
                  </a:txBody>
                  <a:tcPr/>
                </a:tc>
                <a:tc>
                  <a:txBody>
                    <a:bodyPr/>
                    <a:lstStyle/>
                    <a:p>
                      <a:r>
                        <a:rPr lang="el-GR" sz="1600" dirty="0" smtClean="0"/>
                        <a:t>Προκαλούν νόσο παρόμοια με την πνευμονική  φυματίωση</a:t>
                      </a:r>
                      <a:endParaRPr lang="el-GR" sz="1600" dirty="0"/>
                    </a:p>
                  </a:txBody>
                  <a:tcPr/>
                </a:tc>
              </a:tr>
              <a:tr h="370840">
                <a:tc>
                  <a:txBody>
                    <a:bodyPr/>
                    <a:lstStyle/>
                    <a:p>
                      <a:r>
                        <a:rPr lang="en-US" sz="1600" dirty="0" smtClean="0"/>
                        <a:t>M. </a:t>
                      </a:r>
                      <a:r>
                        <a:rPr lang="en-US" sz="1600" dirty="0" err="1" smtClean="0"/>
                        <a:t>Marinum</a:t>
                      </a:r>
                      <a:endParaRPr lang="el-GR" sz="1600" dirty="0"/>
                    </a:p>
                  </a:txBody>
                  <a:tcPr/>
                </a:tc>
                <a:tc>
                  <a:txBody>
                    <a:bodyPr/>
                    <a:lstStyle/>
                    <a:p>
                      <a:r>
                        <a:rPr lang="el-GR" sz="1600" dirty="0" smtClean="0"/>
                        <a:t>Προκαλεί λοιμώξεις του δέρματος, συνήθως μετά από επαφή με μολυσμένο νερό</a:t>
                      </a:r>
                      <a:endParaRPr lang="el-GR" sz="1600" dirty="0"/>
                    </a:p>
                  </a:txBody>
                  <a:tcPr/>
                </a:tc>
              </a:tr>
              <a:tr h="370840">
                <a:tc>
                  <a:txBody>
                    <a:bodyPr/>
                    <a:lstStyle/>
                    <a:p>
                      <a:r>
                        <a:rPr lang="en-US" sz="1600" i="1" dirty="0" smtClean="0"/>
                        <a:t>M. </a:t>
                      </a:r>
                      <a:r>
                        <a:rPr lang="en-US" sz="1600" i="1" dirty="0" err="1" smtClean="0"/>
                        <a:t>ulcerans</a:t>
                      </a:r>
                      <a:endParaRPr lang="el-GR" sz="1600" i="1" dirty="0"/>
                    </a:p>
                  </a:txBody>
                  <a:tcPr/>
                </a:tc>
                <a:tc>
                  <a:txBody>
                    <a:bodyPr/>
                    <a:lstStyle/>
                    <a:p>
                      <a:r>
                        <a:rPr lang="el-GR" sz="1600" dirty="0" smtClean="0"/>
                        <a:t>Παρατηρείται σε υγρές, ελώδεις και βαλτώδεις τροπικές περιοχές της Αφρικής και της Αυστραλίας. Προκαλεί επώδυνα δερματικά έλκη που επεκτείνονται </a:t>
                      </a:r>
                      <a:r>
                        <a:rPr lang="el-GR" sz="1600" baseline="0" dirty="0" smtClean="0"/>
                        <a:t> </a:t>
                      </a:r>
                      <a:endParaRPr lang="el-GR" sz="1600" dirty="0"/>
                    </a:p>
                  </a:txBody>
                  <a:tcPr/>
                </a:tc>
              </a:tr>
              <a:tr h="370840">
                <a:tc>
                  <a:txBody>
                    <a:bodyPr/>
                    <a:lstStyle/>
                    <a:p>
                      <a:r>
                        <a:rPr lang="en-US" sz="1600" i="1" dirty="0" smtClean="0"/>
                        <a:t>M.</a:t>
                      </a:r>
                      <a:r>
                        <a:rPr lang="en-US" sz="1600" i="1" baseline="0" dirty="0" smtClean="0"/>
                        <a:t> fortuitum, M. </a:t>
                      </a:r>
                      <a:r>
                        <a:rPr lang="en-US" sz="1600" i="1" baseline="0" dirty="0" err="1" smtClean="0"/>
                        <a:t>chelonae</a:t>
                      </a:r>
                      <a:endParaRPr lang="el-GR" sz="1600" i="1" dirty="0"/>
                    </a:p>
                  </a:txBody>
                  <a:tcPr/>
                </a:tc>
                <a:tc>
                  <a:txBody>
                    <a:bodyPr/>
                    <a:lstStyle/>
                    <a:p>
                      <a:r>
                        <a:rPr lang="el-GR" sz="1600" dirty="0" smtClean="0"/>
                        <a:t>Ταχέως αναπτυσσόμενα μυκοβακτηρίδια.</a:t>
                      </a:r>
                      <a:r>
                        <a:rPr lang="el-GR" sz="1600" baseline="0" dirty="0" smtClean="0"/>
                        <a:t> Προκαλούν δερματικές βλάβες μετά από ενοφθαλμισμό των μικροβίων με τραυματισμό ή ιατρικές επεμβάσεις</a:t>
                      </a:r>
                      <a:endParaRPr lang="el-GR" sz="1600" dirty="0"/>
                    </a:p>
                  </a:txBody>
                  <a:tcPr/>
                </a:tc>
              </a:tr>
              <a:tr h="370840">
                <a:tc>
                  <a:txBody>
                    <a:bodyPr/>
                    <a:lstStyle/>
                    <a:p>
                      <a:r>
                        <a:rPr lang="en-US" sz="1600" i="1" dirty="0" smtClean="0"/>
                        <a:t>M.</a:t>
                      </a:r>
                      <a:r>
                        <a:rPr lang="en-US" sz="1600" i="1" baseline="0" dirty="0" smtClean="0"/>
                        <a:t> </a:t>
                      </a:r>
                      <a:r>
                        <a:rPr lang="en-US" sz="1600" i="1" baseline="0" dirty="0" err="1" smtClean="0"/>
                        <a:t>abscessus</a:t>
                      </a:r>
                      <a:endParaRPr lang="el-GR" sz="1600" i="1" dirty="0"/>
                    </a:p>
                  </a:txBody>
                  <a:tcPr/>
                </a:tc>
                <a:tc>
                  <a:txBody>
                    <a:bodyPr/>
                    <a:lstStyle/>
                    <a:p>
                      <a:r>
                        <a:rPr lang="el-GR" sz="1600" dirty="0" smtClean="0"/>
                        <a:t>Ταχέως αναπτυσσόμενο.</a:t>
                      </a:r>
                      <a:r>
                        <a:rPr lang="el-GR" sz="1600" baseline="0" dirty="0" smtClean="0"/>
                        <a:t> Κοινός μολυσματικός παράγοντας του νερού. Προκαλεί δερματικές βλάβες, χρόνια πνευμονική νόσο, </a:t>
                      </a:r>
                      <a:r>
                        <a:rPr lang="el-GR" sz="1600" baseline="0" dirty="0" err="1" smtClean="0"/>
                        <a:t>μετατραυματικές</a:t>
                      </a:r>
                      <a:r>
                        <a:rPr lang="el-GR" sz="1600" baseline="0" dirty="0" smtClean="0"/>
                        <a:t> μολύνσεις σε πληγές</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21328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Μυκοπλάσματα - Ουρεαπλάσματα</a:t>
            </a:r>
            <a:endParaRPr lang="el-GR" b="1" dirty="0">
              <a:solidFill>
                <a:schemeClr val="bg1"/>
              </a:solidFill>
            </a:endParaRPr>
          </a:p>
        </p:txBody>
      </p:sp>
      <p:sp>
        <p:nvSpPr>
          <p:cNvPr id="1028" name="AutoShape 4" descr="Αποτέλεσμα εικόνας για ureaplas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ureaplas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1" name="Picture 7" descr="C:\Documents and Settings\user\Τα έγγραφά μου\Downloads\αρχείο λήψης (1).jpg"/>
          <p:cNvPicPr>
            <a:picLocks noChangeAspect="1" noChangeArrowheads="1"/>
          </p:cNvPicPr>
          <p:nvPr/>
        </p:nvPicPr>
        <p:blipFill>
          <a:blip r:embed="rId2" cstate="print"/>
          <a:srcRect/>
          <a:stretch>
            <a:fillRect/>
          </a:stretch>
        </p:blipFill>
        <p:spPr bwMode="auto">
          <a:xfrm>
            <a:off x="4716016" y="2997200"/>
            <a:ext cx="3168352" cy="2808064"/>
          </a:xfrm>
          <a:prstGeom prst="rect">
            <a:avLst/>
          </a:prstGeom>
          <a:noFill/>
        </p:spPr>
      </p:pic>
      <p:pic>
        <p:nvPicPr>
          <p:cNvPr id="7" name="Picture 4" descr="Αποτέλεσμα εικόνας για mycoplasma pneumoniae"/>
          <p:cNvPicPr>
            <a:picLocks noChangeAspect="1" noChangeArrowheads="1"/>
          </p:cNvPicPr>
          <p:nvPr/>
        </p:nvPicPr>
        <p:blipFill>
          <a:blip r:embed="rId3" cstate="print"/>
          <a:srcRect/>
          <a:stretch>
            <a:fillRect/>
          </a:stretch>
        </p:blipFill>
        <p:spPr bwMode="auto">
          <a:xfrm>
            <a:off x="1138436" y="2996952"/>
            <a:ext cx="3217540" cy="2880320"/>
          </a:xfrm>
          <a:prstGeom prst="rect">
            <a:avLst/>
          </a:prstGeom>
          <a:noFill/>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771800" y="2348880"/>
            <a:ext cx="3672408"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Μυκοπλάσματα και τα Ουρεαπλάσματα είναι τα μικρότερα βακτήρια στη φύση. Περιλαμβάνουν περίπου 200 είδη, από τα οποία 16 προκαλούν νόσο στον άνθρωπο. Από τις ασθένειες που προκαλούν πιο συχνές είναι αναπνευστικές λοιμώξεις, λοιμώξεις της ουρογεννητικής οδού </a:t>
            </a:r>
            <a:endParaRPr lang="el-GR" sz="1600"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699792"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Ταξινόμηση   </a:t>
            </a:r>
            <a:endParaRPr lang="el-GR" b="1" dirty="0">
              <a:solidFill>
                <a:schemeClr val="bg1"/>
              </a:solidFill>
            </a:endParaRPr>
          </a:p>
        </p:txBody>
      </p:sp>
      <p:graphicFrame>
        <p:nvGraphicFramePr>
          <p:cNvPr id="4" name="3 - Διάγραμμα"/>
          <p:cNvGraphicFramePr/>
          <p:nvPr/>
        </p:nvGraphicFramePr>
        <p:xfrm>
          <a:off x="0" y="980728"/>
          <a:ext cx="914400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1412776"/>
            <a:ext cx="4680520"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Μυκοπλασμάτων και ουρεαπλασμάτων</a:t>
            </a:r>
            <a:endParaRPr lang="el-GR" b="1" dirty="0"/>
          </a:p>
        </p:txBody>
      </p:sp>
      <p:sp>
        <p:nvSpPr>
          <p:cNvPr id="3" name="2 - TextBox"/>
          <p:cNvSpPr txBox="1"/>
          <p:nvPr/>
        </p:nvSpPr>
        <p:spPr>
          <a:xfrm>
            <a:off x="2195736" y="2204864"/>
            <a:ext cx="4680520"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Τα πιο μικρά βακτήρια στη φύση (έχουν μέγεθος περίπου όσο ένας μεγάλος ιός) με διάμετρο 0,1-0,3μ</a:t>
            </a:r>
            <a:r>
              <a:rPr lang="en-US" sz="1600" dirty="0" smtClean="0"/>
              <a:t>m</a:t>
            </a:r>
            <a:endParaRPr lang="el-GR" sz="1600" dirty="0" smtClean="0"/>
          </a:p>
          <a:p>
            <a:pPr>
              <a:buFont typeface="Wingdings" pitchFamily="2" charset="2"/>
              <a:buChar char="ü"/>
            </a:pPr>
            <a:r>
              <a:rPr lang="el-GR" sz="1600" dirty="0" smtClean="0"/>
              <a:t>περιέχουν γονιδίωμα μήκους 580-1380</a:t>
            </a:r>
            <a:r>
              <a:rPr lang="en-US" sz="1600" dirty="0" smtClean="0"/>
              <a:t>Kb</a:t>
            </a:r>
            <a:r>
              <a:rPr lang="el-GR" sz="1600" dirty="0" smtClean="0"/>
              <a:t> (το μήκος του γονιδιώματος των βακτηρίων είναι 4000-6000</a:t>
            </a:r>
            <a:r>
              <a:rPr lang="en-US" sz="1600" dirty="0" smtClean="0"/>
              <a:t>Kb)</a:t>
            </a:r>
            <a:r>
              <a:rPr lang="el-GR" sz="1600" dirty="0" smtClean="0"/>
              <a:t> </a:t>
            </a:r>
          </a:p>
          <a:p>
            <a:pPr>
              <a:buFont typeface="Wingdings" pitchFamily="2" charset="2"/>
              <a:buChar char="ü"/>
            </a:pPr>
            <a:r>
              <a:rPr lang="el-GR" sz="1600" dirty="0" smtClean="0"/>
              <a:t>Δεν περιβάλλονται από κυτταρικό τοίχωμα</a:t>
            </a:r>
          </a:p>
          <a:p>
            <a:pPr>
              <a:buFont typeface="Wingdings" pitchFamily="2" charset="2"/>
              <a:buChar char="ü"/>
            </a:pPr>
            <a:r>
              <a:rPr lang="el-GR" sz="1600" dirty="0" smtClean="0"/>
              <a:t>Στην κυτταρική τους μεμβράνη περιέχονται στερόλες</a:t>
            </a:r>
          </a:p>
          <a:p>
            <a:pPr>
              <a:buFont typeface="Wingdings" pitchFamily="2" charset="2"/>
              <a:buChar char="ü"/>
            </a:pPr>
            <a:r>
              <a:rPr lang="el-GR" sz="1600" dirty="0" smtClean="0"/>
              <a:t>Εμφανίζουν πολυμορφισμό και δεν μπορούν να καταταχθούν ως κόκκοι ή βακτηρίδια </a:t>
            </a:r>
          </a:p>
          <a:p>
            <a:pPr>
              <a:buFont typeface="Wingdings" pitchFamily="2" charset="2"/>
              <a:buChar char="ü"/>
            </a:pPr>
            <a:r>
              <a:rPr lang="el-GR" sz="1600" dirty="0" smtClean="0"/>
              <a:t>Δεν χρωματίζονται με τη χρώση </a:t>
            </a:r>
            <a:r>
              <a:rPr lang="en-US" sz="1600" dirty="0" smtClean="0"/>
              <a:t>Gram</a:t>
            </a:r>
            <a:endParaRPr lang="el-GR" sz="1600" dirty="0" smtClean="0"/>
          </a:p>
          <a:p>
            <a:pPr>
              <a:buFont typeface="Wingdings" pitchFamily="2" charset="2"/>
              <a:buChar char="ü"/>
            </a:pPr>
            <a:r>
              <a:rPr lang="el-GR" sz="1600" dirty="0" smtClean="0"/>
              <a:t>Είναι ανθεκτικά στις </a:t>
            </a:r>
            <a:r>
              <a:rPr lang="el-GR" sz="1600" dirty="0" err="1" smtClean="0"/>
              <a:t>πενικιλλίνες</a:t>
            </a:r>
            <a:r>
              <a:rPr lang="el-GR" sz="1600" dirty="0" smtClean="0"/>
              <a:t>, κεφαλοσπορίνες και στη </a:t>
            </a:r>
            <a:r>
              <a:rPr lang="el-GR" sz="1600" dirty="0" err="1" smtClean="0"/>
              <a:t>βανκομυκίνη</a:t>
            </a:r>
            <a:r>
              <a:rPr lang="el-GR" sz="1600" dirty="0" smtClean="0"/>
              <a:t>, αλλά ευαίσθητα στις κεφαλοσπορίνες και την ερυθρομυκίνη  </a:t>
            </a:r>
            <a:endParaRPr lang="el-GR" sz="1600"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2060848"/>
            <a:ext cx="3960440"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Μυκόπλασμα της πνευμονίας</a:t>
            </a:r>
          </a:p>
          <a:p>
            <a:pPr algn="ctr"/>
            <a:r>
              <a:rPr lang="el-GR" b="1" dirty="0" smtClean="0"/>
              <a:t>(</a:t>
            </a:r>
            <a:r>
              <a:rPr lang="en-US" b="1" i="1" dirty="0" smtClean="0"/>
              <a:t>Mycoplasma pneumoniae)</a:t>
            </a:r>
            <a:r>
              <a:rPr lang="el-GR" b="1" dirty="0" smtClean="0"/>
              <a:t> </a:t>
            </a:r>
            <a:endParaRPr lang="el-GR" b="1" dirty="0"/>
          </a:p>
        </p:txBody>
      </p:sp>
      <p:sp>
        <p:nvSpPr>
          <p:cNvPr id="3" name="2 - TextBox"/>
          <p:cNvSpPr txBox="1"/>
          <p:nvPr/>
        </p:nvSpPr>
        <p:spPr>
          <a:xfrm>
            <a:off x="2627784" y="2920876"/>
            <a:ext cx="3888432"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Εξωκυττάριο παθογόνο</a:t>
            </a:r>
          </a:p>
          <a:p>
            <a:pPr>
              <a:buFont typeface="Wingdings" pitchFamily="2" charset="2"/>
              <a:buChar char="§"/>
            </a:pPr>
            <a:r>
              <a:rPr lang="el-GR" sz="1600" dirty="0" smtClean="0"/>
              <a:t>Υποχρεωτικά αερόβιο</a:t>
            </a:r>
          </a:p>
          <a:p>
            <a:pPr>
              <a:buFont typeface="Wingdings" pitchFamily="2" charset="2"/>
              <a:buChar char="§"/>
            </a:pPr>
            <a:r>
              <a:rPr lang="el-GR" sz="1600" dirty="0" smtClean="0"/>
              <a:t>Αναπτύσσεται αργά σχηματίζοντας μικρές αποικίες</a:t>
            </a:r>
          </a:p>
          <a:p>
            <a:pPr>
              <a:buFont typeface="Wingdings" pitchFamily="2" charset="2"/>
              <a:buChar char="§"/>
            </a:pPr>
            <a:r>
              <a:rPr lang="el-GR" sz="1600" dirty="0" smtClean="0"/>
              <a:t>Για την ανάπτυξή του χρειάζεται την προσθήκη  </a:t>
            </a:r>
            <a:r>
              <a:rPr lang="el-GR" sz="1600" dirty="0" err="1" smtClean="0"/>
              <a:t>στερόλης</a:t>
            </a:r>
            <a:r>
              <a:rPr lang="el-GR" sz="1600" dirty="0" smtClean="0"/>
              <a:t> στο θρεπτικό του υλικό</a:t>
            </a:r>
          </a:p>
          <a:p>
            <a:pPr>
              <a:buFont typeface="Wingdings" pitchFamily="2" charset="2"/>
              <a:buChar char="§"/>
            </a:pPr>
            <a:r>
              <a:rPr lang="el-GR" sz="1600" dirty="0" smtClean="0"/>
              <a:t>Προκαλεί λοίμωξη του αναπνευστικού συστήματος</a:t>
            </a:r>
          </a:p>
          <a:p>
            <a:pPr>
              <a:buFont typeface="Wingdings" pitchFamily="2" charset="2"/>
              <a:buChar char="§"/>
            </a:pPr>
            <a:r>
              <a:rPr lang="el-GR" sz="1600" dirty="0" smtClean="0"/>
              <a:t>Μεταδίδεται με την εισπνοή σταγονιδίων </a:t>
            </a:r>
            <a:endParaRPr lang="el-GR"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411760" y="1907540"/>
            <a:ext cx="4320480"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Γαστρεντερίτιδα - Διάρροιες  </a:t>
            </a:r>
            <a:endParaRPr lang="el-GR" b="1" dirty="0">
              <a:solidFill>
                <a:schemeClr val="bg1"/>
              </a:solidFill>
            </a:endParaRPr>
          </a:p>
        </p:txBody>
      </p:sp>
      <p:sp>
        <p:nvSpPr>
          <p:cNvPr id="4" name="3 - TextBox"/>
          <p:cNvSpPr txBox="1"/>
          <p:nvPr/>
        </p:nvSpPr>
        <p:spPr>
          <a:xfrm>
            <a:off x="2411760" y="2525995"/>
            <a:ext cx="4320480"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Ορισμένα στελέχη της </a:t>
            </a:r>
            <a:r>
              <a:rPr lang="en-US" sz="1600" i="1" dirty="0" smtClean="0"/>
              <a:t>E. coli </a:t>
            </a:r>
            <a:r>
              <a:rPr lang="el-GR" sz="1600" dirty="0" smtClean="0"/>
              <a:t>προκαλούν γαστρεντερικές διαταραχές με συμπτώματα που κυμαίνονται από ήπια μέχρι πολύ βαριά. Η μετάδοση πραγματοποιείται μέσω της κοπρανοστοματικής οδού. Τα στελέχη του κολοβακτηριδίου που προκαλούν γαστρεντερίτιδα είναι:</a:t>
            </a:r>
          </a:p>
          <a:p>
            <a:pPr>
              <a:buFont typeface="Wingdings" pitchFamily="2" charset="2"/>
              <a:buChar char="§"/>
            </a:pPr>
            <a:r>
              <a:rPr lang="el-GR" sz="1600" dirty="0" smtClean="0"/>
              <a:t>Εντεροπαθογόνα κολοβακτηρίδια (</a:t>
            </a:r>
            <a:r>
              <a:rPr lang="en-US" sz="1600" dirty="0" smtClean="0"/>
              <a:t>EPEC)</a:t>
            </a:r>
          </a:p>
          <a:p>
            <a:pPr>
              <a:buFont typeface="Wingdings" pitchFamily="2" charset="2"/>
              <a:buChar char="§"/>
            </a:pPr>
            <a:r>
              <a:rPr lang="el-GR" sz="1600" dirty="0" smtClean="0"/>
              <a:t>Εντεροτοξικά κολοβακτηρίδια (</a:t>
            </a:r>
            <a:r>
              <a:rPr lang="en-US" sz="1600" dirty="0" smtClean="0"/>
              <a:t>ETEC)</a:t>
            </a:r>
            <a:endParaRPr lang="el-GR" sz="1600" dirty="0" smtClean="0"/>
          </a:p>
          <a:p>
            <a:pPr>
              <a:buFont typeface="Wingdings" pitchFamily="2" charset="2"/>
              <a:buChar char="§"/>
            </a:pPr>
            <a:r>
              <a:rPr lang="el-GR" sz="1600" dirty="0" smtClean="0"/>
              <a:t>Εντεροαιμορραγικά κολοβακτηρίδια</a:t>
            </a:r>
            <a:r>
              <a:rPr lang="en-US" sz="1600" dirty="0" smtClean="0"/>
              <a:t> (EHEC)</a:t>
            </a:r>
            <a:endParaRPr lang="el-GR" sz="1600" dirty="0" smtClean="0"/>
          </a:p>
          <a:p>
            <a:pPr>
              <a:buFont typeface="Wingdings" pitchFamily="2" charset="2"/>
              <a:buChar char="§"/>
            </a:pPr>
            <a:r>
              <a:rPr lang="el-GR" sz="1600" dirty="0" smtClean="0"/>
              <a:t>Εντεροδιεισδυτικά κολοβακτηρίδια</a:t>
            </a:r>
            <a:r>
              <a:rPr lang="en-US" sz="1600" dirty="0" smtClean="0"/>
              <a:t> (EIEC)</a:t>
            </a:r>
            <a:endParaRPr lang="el-GR" sz="1600" dirty="0" smtClean="0"/>
          </a:p>
          <a:p>
            <a:pPr>
              <a:buFont typeface="Wingdings" pitchFamily="2" charset="2"/>
              <a:buChar char="§"/>
            </a:pPr>
            <a:r>
              <a:rPr lang="el-GR" sz="1600" dirty="0" smtClean="0"/>
              <a:t>Εντεροπροσκολλητικά κολοβακτηρίδια</a:t>
            </a:r>
            <a:r>
              <a:rPr lang="en-US" sz="1600" dirty="0" smtClean="0"/>
              <a:t> (EAEC)</a:t>
            </a:r>
            <a:endParaRPr lang="el-GR" sz="1600"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916832"/>
            <a:ext cx="381642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3" name="2 - TextBox"/>
          <p:cNvSpPr txBox="1"/>
          <p:nvPr/>
        </p:nvSpPr>
        <p:spPr>
          <a:xfrm>
            <a:off x="683568" y="2564904"/>
            <a:ext cx="3816424" cy="357020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Είσοδος μικροβίου στην αναπνευστική οδό και μεταφορά στους βρόγχους</a:t>
            </a:r>
          </a:p>
          <a:p>
            <a:pPr>
              <a:buFont typeface="Wingdings" pitchFamily="2" charset="2"/>
              <a:buChar char="Ø"/>
            </a:pPr>
            <a:r>
              <a:rPr lang="el-GR" sz="1600" dirty="0" smtClean="0"/>
              <a:t>Σύνδεση της πρωτεΐνης Ρ1 της επιφάνειας του μικροβίου με το σιαλικό οξύ της επιφάνειας των κροσσωτών κυττάρων του βλεννογόνου</a:t>
            </a:r>
          </a:p>
          <a:p>
            <a:pPr>
              <a:buFont typeface="Wingdings" pitchFamily="2" charset="2"/>
              <a:buChar char="Ø"/>
            </a:pPr>
            <a:r>
              <a:rPr lang="el-GR" sz="1600" dirty="0" smtClean="0"/>
              <a:t>Η σύνδεση μπλοκάρει τη λειτουργία των κροσσών και προκαλεί το θάνατο των κυττάρων του βλεννογόνου</a:t>
            </a:r>
          </a:p>
          <a:p>
            <a:pPr>
              <a:buFont typeface="Wingdings" pitchFamily="2" charset="2"/>
              <a:buChar char="Ø"/>
            </a:pPr>
            <a:r>
              <a:rPr lang="el-GR" sz="1600" dirty="0" smtClean="0"/>
              <a:t>Απόπτωση των κυττάρων του επιθηλίου και φλεγμονώδης αντίδραση των βρόγχων η οποία συμβάλλει αφενός στην καταστροφή του μικροβίου και αφετέρου στις εκδηλώσεις της νόσου</a:t>
            </a:r>
            <a:r>
              <a:rPr lang="el-GR" dirty="0" smtClean="0"/>
              <a:t> </a:t>
            </a:r>
            <a:endParaRPr lang="el-GR" dirty="0"/>
          </a:p>
        </p:txBody>
      </p:sp>
      <p:pic>
        <p:nvPicPr>
          <p:cNvPr id="236548" name="Picture 4" descr="Αποτέλεσμα εικόνας για mycoplasma pneumoniae"/>
          <p:cNvPicPr>
            <a:picLocks noChangeAspect="1" noChangeArrowheads="1"/>
          </p:cNvPicPr>
          <p:nvPr/>
        </p:nvPicPr>
        <p:blipFill>
          <a:blip r:embed="rId2" cstate="print"/>
          <a:srcRect/>
          <a:stretch>
            <a:fillRect/>
          </a:stretch>
        </p:blipFill>
        <p:spPr bwMode="auto">
          <a:xfrm>
            <a:off x="5076056" y="2420888"/>
            <a:ext cx="3248025" cy="4191001"/>
          </a:xfrm>
          <a:prstGeom prst="rect">
            <a:avLst/>
          </a:prstGeom>
          <a:noFill/>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mycoplasma pneumoniae"/>
          <p:cNvPicPr>
            <a:picLocks noChangeAspect="1" noChangeArrowheads="1"/>
          </p:cNvPicPr>
          <p:nvPr/>
        </p:nvPicPr>
        <p:blipFill>
          <a:blip r:embed="rId2" cstate="print"/>
          <a:srcRect/>
          <a:stretch>
            <a:fillRect/>
          </a:stretch>
        </p:blipFill>
        <p:spPr bwMode="auto">
          <a:xfrm>
            <a:off x="936104" y="1124496"/>
            <a:ext cx="7452320" cy="5184824"/>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23728" y="1628800"/>
            <a:ext cx="489654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3" name="2 - TextBox"/>
          <p:cNvSpPr txBox="1"/>
          <p:nvPr/>
        </p:nvSpPr>
        <p:spPr>
          <a:xfrm>
            <a:off x="2195736" y="2132856"/>
            <a:ext cx="4824536"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συμπτώματα εμφανίζονται 2-3 εβδομάδες μετά την έκθεση, επιδεινώνονται βαθμιαία και παραμένουν για 2 ή περισσότερες εβδομάδες</a:t>
            </a:r>
          </a:p>
          <a:p>
            <a:pPr>
              <a:buFont typeface="Wingdings" pitchFamily="2" charset="2"/>
              <a:buChar char="§"/>
            </a:pPr>
            <a:r>
              <a:rPr lang="el-GR" sz="1600" dirty="0" smtClean="0"/>
              <a:t>Χαμηλός πυρετός</a:t>
            </a:r>
          </a:p>
          <a:p>
            <a:pPr>
              <a:buFont typeface="Wingdings" pitchFamily="2" charset="2"/>
              <a:buChar char="§"/>
            </a:pPr>
            <a:r>
              <a:rPr lang="el-GR" sz="1600" dirty="0" smtClean="0"/>
              <a:t>Αδιαθεσία</a:t>
            </a:r>
          </a:p>
          <a:p>
            <a:pPr>
              <a:buFont typeface="Wingdings" pitchFamily="2" charset="2"/>
              <a:buChar char="§"/>
            </a:pPr>
            <a:r>
              <a:rPr lang="el-GR" sz="1600" dirty="0" smtClean="0"/>
              <a:t>Κεφαλαλγία</a:t>
            </a:r>
          </a:p>
          <a:p>
            <a:pPr>
              <a:buFont typeface="Wingdings" pitchFamily="2" charset="2"/>
              <a:buChar char="§"/>
            </a:pPr>
            <a:r>
              <a:rPr lang="el-GR" sz="1600" dirty="0" smtClean="0"/>
              <a:t>Ξηρός μη παραγωγικός βήχας</a:t>
            </a:r>
          </a:p>
          <a:p>
            <a:endParaRPr lang="el-GR" sz="1600" dirty="0" smtClean="0"/>
          </a:p>
          <a:p>
            <a:r>
              <a:rPr lang="el-GR" sz="1600" dirty="0" smtClean="0"/>
              <a:t>Σε μικρό ποσοστό μπορεί να εξελιχτεί σε τραχειοβρογχίτιδα ή πνευμονία (άτυπη ή περιπατητική πνευμονία)</a:t>
            </a:r>
          </a:p>
          <a:p>
            <a:endParaRPr lang="el-GR" sz="1600" dirty="0" smtClean="0"/>
          </a:p>
          <a:p>
            <a:r>
              <a:rPr lang="el-GR" sz="1600" dirty="0" smtClean="0"/>
              <a:t>Δευτερογενείς επιπλοκές: μέση ωτίτιδα, πολύμορφο ερύθημα, μυοκαρδίτιδα, περικαρδίτιδα, νευρολογικές ανωμαλίες</a:t>
            </a:r>
          </a:p>
          <a:p>
            <a:endParaRPr lang="el-GR" sz="1600" dirty="0" smtClean="0"/>
          </a:p>
          <a:p>
            <a:r>
              <a:rPr lang="el-GR" sz="1600" dirty="0" smtClean="0"/>
              <a:t>Η νόσος υποχωρεί συνήθως αυτόματα μετά από 2-4 εβδομάδες</a:t>
            </a:r>
            <a:endParaRPr lang="el-GR"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844824"/>
            <a:ext cx="324036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a:t>
            </a:r>
            <a:r>
              <a:rPr lang="el-GR" dirty="0" smtClean="0"/>
              <a:t> </a:t>
            </a:r>
            <a:endParaRPr lang="el-GR" dirty="0"/>
          </a:p>
        </p:txBody>
      </p:sp>
      <p:sp>
        <p:nvSpPr>
          <p:cNvPr id="3" name="2 - TextBox"/>
          <p:cNvSpPr txBox="1"/>
          <p:nvPr/>
        </p:nvSpPr>
        <p:spPr>
          <a:xfrm>
            <a:off x="251520" y="2348880"/>
            <a:ext cx="3168352" cy="3785652"/>
          </a:xfrm>
          <a:prstGeom prst="rect">
            <a:avLst/>
          </a:prstGeom>
          <a:noFill/>
        </p:spPr>
        <p:txBody>
          <a:bodyPr wrap="square" rtlCol="0">
            <a:spAutoFit/>
          </a:bodyPr>
          <a:lstStyle/>
          <a:p>
            <a:r>
              <a:rPr lang="el-GR" sz="1600" dirty="0" smtClean="0"/>
              <a:t>Η μικροσκοπική εξέταση του μικροβίου δεν είναι χρήσιμη, γιατί το μικρόβιο δεν χρωματίζεται</a:t>
            </a:r>
          </a:p>
          <a:p>
            <a:r>
              <a:rPr lang="el-GR" sz="1600" dirty="0" smtClean="0"/>
              <a:t>Η καλλιέργεια του μικροβίου χρειάζεται ειδικά θρεπτικά υλικά ενισχυμένα με ορό αίματος που περιέχει στερόλες, εκχύλισμα ζύμης (περιέχει προδρόμους νουκλεϊκών οξέων), γλυκόζη, δείκτη του </a:t>
            </a:r>
            <a:r>
              <a:rPr lang="en-US" sz="1600" dirty="0" smtClean="0"/>
              <a:t>pH</a:t>
            </a:r>
            <a:r>
              <a:rPr lang="el-GR" sz="1600" dirty="0" smtClean="0"/>
              <a:t> και πενικιλλίνη (για να εμποδίσει την ανάπτυξη άλλων βακτηρίων. Η ανάπτυξη του μικροβίου είναι αργή και  εμφάνιση των αποικιών χρειάζεται 2-6 εβδομάδες επώασης.</a:t>
            </a:r>
            <a:endParaRPr lang="el-GR" sz="1600" dirty="0"/>
          </a:p>
        </p:txBody>
      </p:sp>
      <p:sp>
        <p:nvSpPr>
          <p:cNvPr id="4" name="3 - TextBox"/>
          <p:cNvSpPr txBox="1"/>
          <p:nvPr/>
        </p:nvSpPr>
        <p:spPr>
          <a:xfrm>
            <a:off x="4572000" y="2135758"/>
            <a:ext cx="4320480" cy="1077218"/>
          </a:xfrm>
          <a:prstGeom prst="rect">
            <a:avLst/>
          </a:prstGeom>
          <a:noFill/>
        </p:spPr>
        <p:txBody>
          <a:bodyPr wrap="square" rtlCol="0">
            <a:spAutoFit/>
          </a:bodyPr>
          <a:lstStyle/>
          <a:p>
            <a:r>
              <a:rPr lang="el-GR" sz="1600" dirty="0" smtClean="0"/>
              <a:t>Οι αποικίες του </a:t>
            </a:r>
            <a:r>
              <a:rPr lang="en-US" sz="1600" i="1" dirty="0" smtClean="0"/>
              <a:t>M. pneumonia</a:t>
            </a:r>
            <a:r>
              <a:rPr lang="el-GR" sz="1600" i="1" dirty="0" smtClean="0"/>
              <a:t> </a:t>
            </a:r>
            <a:r>
              <a:rPr lang="el-GR" sz="1600" dirty="0" smtClean="0"/>
              <a:t>είναι μικρές με ομοιογενή κοκκώδη εμφάνιση (σχήμα μούρου), σε αντίθεση με άλλα μυκοπλάσματα που έχουν σχήμα τηγανιτού αυγού  </a:t>
            </a:r>
            <a:endParaRPr lang="el-GR" sz="1600" dirty="0"/>
          </a:p>
        </p:txBody>
      </p:sp>
      <p:pic>
        <p:nvPicPr>
          <p:cNvPr id="6" name="Picture 8" descr="Αποτέλεσμα εικόνας για mycoplasma hominis"/>
          <p:cNvPicPr>
            <a:picLocks noChangeAspect="1" noChangeArrowheads="1"/>
          </p:cNvPicPr>
          <p:nvPr/>
        </p:nvPicPr>
        <p:blipFill>
          <a:blip r:embed="rId2" cstate="print"/>
          <a:srcRect/>
          <a:stretch>
            <a:fillRect/>
          </a:stretch>
        </p:blipFill>
        <p:spPr bwMode="auto">
          <a:xfrm>
            <a:off x="6660232" y="3429000"/>
            <a:ext cx="2353444" cy="1855093"/>
          </a:xfrm>
          <a:prstGeom prst="rect">
            <a:avLst/>
          </a:prstGeom>
          <a:noFill/>
        </p:spPr>
      </p:pic>
      <p:pic>
        <p:nvPicPr>
          <p:cNvPr id="7" name="Picture 2" descr="Σχετική εικόνα"/>
          <p:cNvPicPr>
            <a:picLocks noChangeAspect="1" noChangeArrowheads="1"/>
          </p:cNvPicPr>
          <p:nvPr/>
        </p:nvPicPr>
        <p:blipFill>
          <a:blip r:embed="rId3" cstate="print"/>
          <a:srcRect/>
          <a:stretch>
            <a:fillRect/>
          </a:stretch>
        </p:blipFill>
        <p:spPr bwMode="auto">
          <a:xfrm>
            <a:off x="4139952" y="3429000"/>
            <a:ext cx="2376264" cy="1871960"/>
          </a:xfrm>
          <a:prstGeom prst="rect">
            <a:avLst/>
          </a:prstGeom>
          <a:noFill/>
        </p:spPr>
      </p:pic>
      <p:sp>
        <p:nvSpPr>
          <p:cNvPr id="8" name="7 - TextBox"/>
          <p:cNvSpPr txBox="1"/>
          <p:nvPr/>
        </p:nvSpPr>
        <p:spPr>
          <a:xfrm>
            <a:off x="4211960" y="5373216"/>
            <a:ext cx="2232248" cy="369332"/>
          </a:xfrm>
          <a:prstGeom prst="rect">
            <a:avLst/>
          </a:prstGeom>
          <a:noFill/>
        </p:spPr>
        <p:txBody>
          <a:bodyPr wrap="square" rtlCol="0">
            <a:spAutoFit/>
          </a:bodyPr>
          <a:lstStyle/>
          <a:p>
            <a:pPr algn="ctr"/>
            <a:r>
              <a:rPr lang="en-US" i="1" dirty="0" smtClean="0"/>
              <a:t>M. pneumonia  </a:t>
            </a:r>
            <a:endParaRPr lang="el-GR" i="1" dirty="0"/>
          </a:p>
        </p:txBody>
      </p:sp>
      <p:sp>
        <p:nvSpPr>
          <p:cNvPr id="9" name="8 - TextBox"/>
          <p:cNvSpPr txBox="1"/>
          <p:nvPr/>
        </p:nvSpPr>
        <p:spPr>
          <a:xfrm>
            <a:off x="6732240" y="5373216"/>
            <a:ext cx="2088232" cy="369332"/>
          </a:xfrm>
          <a:prstGeom prst="rect">
            <a:avLst/>
          </a:prstGeom>
          <a:noFill/>
        </p:spPr>
        <p:txBody>
          <a:bodyPr wrap="square" rtlCol="0">
            <a:spAutoFit/>
          </a:bodyPr>
          <a:lstStyle/>
          <a:p>
            <a:pPr algn="ctr"/>
            <a:r>
              <a:rPr lang="en-US" i="1" dirty="0" smtClean="0"/>
              <a:t>M. hominis </a:t>
            </a:r>
            <a:endParaRPr lang="el-GR" i="1"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79712" y="2060848"/>
            <a:ext cx="5184576" cy="403187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Άλλες μέθοδοι διάγνωσης είναι:</a:t>
            </a:r>
          </a:p>
          <a:p>
            <a:r>
              <a:rPr lang="el-GR" sz="1600" b="1" dirty="0" smtClean="0"/>
              <a:t>Μοριακή διάγνωση</a:t>
            </a:r>
            <a:r>
              <a:rPr lang="el-GR" sz="1600" dirty="0" smtClean="0"/>
              <a:t>. Βασίζεται στην μέθοδο </a:t>
            </a:r>
            <a:r>
              <a:rPr lang="en-US" sz="1600" dirty="0" smtClean="0"/>
              <a:t>PCR</a:t>
            </a:r>
            <a:r>
              <a:rPr lang="el-GR" sz="1600" dirty="0" smtClean="0"/>
              <a:t>, έχει μεγάλη ευαισθησία αλλά άγνωστη ειδικότητα</a:t>
            </a:r>
          </a:p>
          <a:p>
            <a:r>
              <a:rPr lang="el-GR" sz="1600" b="1" dirty="0" smtClean="0"/>
              <a:t>Ορολογική διάγνωση</a:t>
            </a:r>
            <a:r>
              <a:rPr lang="el-GR" sz="1600" dirty="0" smtClean="0"/>
              <a:t>. Ανιχνεύονται τα αντισώματα έναντι των αντιγόνων  του μικροβίου. Ο τίτλος των αντισωμάτων κορυφώνεται μετά από 4 εβδομάδες και διατηρείται 6-12 μήνες. Η μέθοδος έχει χαμηλή ευαισθησία και ειδικότητα</a:t>
            </a:r>
          </a:p>
          <a:p>
            <a:r>
              <a:rPr lang="el-GR" sz="1600" b="1" dirty="0" smtClean="0"/>
              <a:t>Ανοσοενζυμικοί προσδιορισμοί</a:t>
            </a:r>
            <a:r>
              <a:rPr lang="el-GR" sz="1600" dirty="0" smtClean="0"/>
              <a:t>. ανιχνεύεται η προσκολλητική πρωτεΐνη Ρ1</a:t>
            </a:r>
          </a:p>
          <a:p>
            <a:r>
              <a:rPr lang="el-GR" sz="1600" b="1" dirty="0" smtClean="0"/>
              <a:t>Ανίχνευση ψυχροσυγκολλητινών. </a:t>
            </a:r>
            <a:r>
              <a:rPr lang="el-GR" sz="1600" dirty="0" smtClean="0"/>
              <a:t>Χρησιμοποιείται η  μέθοδος </a:t>
            </a:r>
            <a:r>
              <a:rPr lang="en-US" sz="1600" dirty="0" smtClean="0"/>
              <a:t>ELISA </a:t>
            </a:r>
            <a:r>
              <a:rPr lang="el-GR" sz="1600" dirty="0" smtClean="0"/>
              <a:t>ή </a:t>
            </a:r>
            <a:r>
              <a:rPr lang="en-US" sz="1600" dirty="0" smtClean="0"/>
              <a:t>PCR</a:t>
            </a:r>
            <a:r>
              <a:rPr lang="el-GR" sz="1600" dirty="0" smtClean="0"/>
              <a:t> για την ανίχνευση ψυχροσυγκολλητινών (συγκολλητίνες οι οποίες συγκολλούν  τα ερυθρά αιμοσφαίρια της ομάδας Ο στους 4</a:t>
            </a:r>
            <a:r>
              <a:rPr lang="el-GR" sz="1600" baseline="30000" dirty="0" smtClean="0"/>
              <a:t>ο</a:t>
            </a:r>
            <a:r>
              <a:rPr lang="el-GR" sz="1600" dirty="0" smtClean="0"/>
              <a:t> </a:t>
            </a:r>
            <a:r>
              <a:rPr lang="en-US" sz="1600" dirty="0" smtClean="0"/>
              <a:t>C </a:t>
            </a:r>
            <a:r>
              <a:rPr lang="el-GR" sz="1600" dirty="0" smtClean="0"/>
              <a:t>αλλά όχι στους </a:t>
            </a:r>
            <a:r>
              <a:rPr lang="en-US" sz="1600" dirty="0" smtClean="0"/>
              <a:t>37</a:t>
            </a:r>
            <a:r>
              <a:rPr lang="el-GR" sz="1600" baseline="30000" dirty="0" smtClean="0"/>
              <a:t>ο</a:t>
            </a:r>
            <a:r>
              <a:rPr lang="el-GR" sz="1600" dirty="0" smtClean="0"/>
              <a:t> </a:t>
            </a:r>
            <a:r>
              <a:rPr lang="en-US" sz="1600" dirty="0" smtClean="0"/>
              <a:t>C</a:t>
            </a:r>
            <a:r>
              <a:rPr lang="el-GR" sz="1600" dirty="0" smtClean="0"/>
              <a:t>). Οι ψυχροσυγκολλητίνες είναι </a:t>
            </a:r>
            <a:r>
              <a:rPr lang="en-US" sz="1600" dirty="0" smtClean="0"/>
              <a:t>IgM</a:t>
            </a:r>
            <a:r>
              <a:rPr lang="el-GR" sz="1600" dirty="0" smtClean="0"/>
              <a:t> αντισώματα, συνδέονται με το αντιγόνο Ι της επιφάνειας των ερυθροκυττάρων και δεν είναι ειδικές </a:t>
            </a:r>
            <a:endParaRPr lang="el-GR" sz="1600"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87824" y="1916832"/>
            <a:ext cx="324036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3" name="2 - TextBox"/>
          <p:cNvSpPr txBox="1"/>
          <p:nvPr/>
        </p:nvSpPr>
        <p:spPr>
          <a:xfrm>
            <a:off x="2843808" y="2708920"/>
            <a:ext cx="3672408" cy="923330"/>
          </a:xfrm>
          <a:prstGeom prst="rect">
            <a:avLst/>
          </a:prstGeom>
          <a:noFill/>
        </p:spPr>
        <p:txBody>
          <a:bodyPr wrap="square" rtlCol="0">
            <a:spAutoFit/>
          </a:bodyPr>
          <a:lstStyle/>
          <a:p>
            <a:r>
              <a:rPr lang="el-GR" dirty="0" smtClean="0"/>
              <a:t>Η νόσος υποχωρεί αυτόματα αλλά η χορήγηση αντιβιοτικών συντομεύει τη θεραπεία</a:t>
            </a:r>
            <a:endParaRPr lang="el-GR"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115616" y="1397000"/>
          <a:ext cx="6984776" cy="4663440"/>
        </p:xfrm>
        <a:graphic>
          <a:graphicData uri="http://schemas.openxmlformats.org/drawingml/2006/table">
            <a:tbl>
              <a:tblPr firstRow="1" bandRow="1">
                <a:tableStyleId>{5C22544A-7EE6-4342-B048-85BDC9FD1C3A}</a:tableStyleId>
              </a:tblPr>
              <a:tblGrid>
                <a:gridCol w="3492388"/>
                <a:gridCol w="3492388"/>
              </a:tblGrid>
              <a:tr h="370840">
                <a:tc>
                  <a:txBody>
                    <a:bodyPr/>
                    <a:lstStyle/>
                    <a:p>
                      <a:pPr algn="ctr"/>
                      <a:r>
                        <a:rPr lang="en-US" i="1" dirty="0" smtClean="0"/>
                        <a:t>Mycoplasma hominis</a:t>
                      </a:r>
                      <a:endParaRPr lang="el-GR" i="1" dirty="0" smtClean="0"/>
                    </a:p>
                    <a:p>
                      <a:pPr algn="ctr"/>
                      <a:r>
                        <a:rPr lang="el-GR" i="1" dirty="0" smtClean="0"/>
                        <a:t>(</a:t>
                      </a:r>
                      <a:r>
                        <a:rPr lang="el-GR" i="0" dirty="0" smtClean="0"/>
                        <a:t>Μυκόπλασμα</a:t>
                      </a:r>
                      <a:r>
                        <a:rPr lang="el-GR" i="0" baseline="0" dirty="0" smtClean="0"/>
                        <a:t> του ανθρώπου)</a:t>
                      </a:r>
                      <a:endParaRPr lang="el-GR" i="1" dirty="0"/>
                    </a:p>
                  </a:txBody>
                  <a:tcPr/>
                </a:tc>
                <a:tc>
                  <a:txBody>
                    <a:bodyPr/>
                    <a:lstStyle/>
                    <a:p>
                      <a:pPr algn="ctr"/>
                      <a:r>
                        <a:rPr lang="en-US" dirty="0" smtClean="0"/>
                        <a:t>Mycoplasma genitalium</a:t>
                      </a:r>
                      <a:endParaRPr lang="el-GR" dirty="0" smtClean="0"/>
                    </a:p>
                    <a:p>
                      <a:pPr algn="ctr"/>
                      <a:r>
                        <a:rPr lang="el-GR" dirty="0" smtClean="0"/>
                        <a:t>(Μυκόπλασμα</a:t>
                      </a:r>
                      <a:r>
                        <a:rPr lang="el-GR" baseline="0" dirty="0" smtClean="0"/>
                        <a:t> των γεννητικών οργάνων)</a:t>
                      </a:r>
                      <a:endParaRPr lang="el-GR" dirty="0"/>
                    </a:p>
                  </a:txBody>
                  <a:tcPr/>
                </a:tc>
              </a:tr>
              <a:tr h="370840">
                <a:tc>
                  <a:txBody>
                    <a:bodyPr/>
                    <a:lstStyle/>
                    <a:p>
                      <a:r>
                        <a:rPr lang="el-GR" sz="1600" dirty="0" smtClean="0"/>
                        <a:t>Προαιρετικά</a:t>
                      </a:r>
                      <a:r>
                        <a:rPr lang="el-GR" sz="1600" baseline="0" dirty="0" smtClean="0"/>
                        <a:t> αναερόβιο. Αναπτύσσεται εντός 1-4 ημερών και μεταβολίζει αργινίνη αντί για γλυκόζη.  </a:t>
                      </a:r>
                      <a:r>
                        <a:rPr lang="el-GR" sz="1600" dirty="0" smtClean="0"/>
                        <a:t>Αποικίζει τον κόλπο των γυναικών και ευθύνεται πυελική φλεγμονώδη νόσο και την εμφάνιση πυρετού μετά από τοκετό ή διακοπή της κύησης. Έχει απομονωθεί από το</a:t>
                      </a:r>
                      <a:r>
                        <a:rPr lang="el-GR" sz="1600" baseline="0" dirty="0" smtClean="0"/>
                        <a:t> αμνιακό υγρό στο 30% των γυναικών με </a:t>
                      </a:r>
                      <a:r>
                        <a:rPr lang="el-GR" sz="1600" baseline="0" dirty="0" err="1" smtClean="0"/>
                        <a:t>ενδοαμνιακές</a:t>
                      </a:r>
                      <a:r>
                        <a:rPr lang="el-GR" sz="1600" baseline="0" dirty="0" smtClean="0"/>
                        <a:t> λοιμώξεις και σχετίζεται με πρόωρες γεννήσεις νεογνών (μικρότερες των 33 εβδομάδων). Είναι πιθανό αίτιο μη ειδικής βακτηριακής κολπίτιδας </a:t>
                      </a:r>
                      <a:endParaRPr lang="el-GR" sz="1600" dirty="0"/>
                    </a:p>
                  </a:txBody>
                  <a:tcPr/>
                </a:tc>
                <a:tc>
                  <a:txBody>
                    <a:bodyPr/>
                    <a:lstStyle/>
                    <a:p>
                      <a:r>
                        <a:rPr lang="el-GR" sz="1600" dirty="0" smtClean="0"/>
                        <a:t>Έχει το μικρότερο γονιδίωμα όλων των βακτηρίων. Είναι σεξουαλικώς</a:t>
                      </a:r>
                      <a:r>
                        <a:rPr lang="el-GR" sz="1600" baseline="0" dirty="0" smtClean="0"/>
                        <a:t> μεταδιδόμενο και προκαλεί ουρηθρίτιδα στους άντρες και </a:t>
                      </a:r>
                      <a:r>
                        <a:rPr lang="el-GR" sz="1600" baseline="0" dirty="0" err="1" smtClean="0"/>
                        <a:t>βλεννοπυώδη</a:t>
                      </a:r>
                      <a:r>
                        <a:rPr lang="el-GR" sz="1600" baseline="0" dirty="0" smtClean="0"/>
                        <a:t> τραχηλίτιδα στις γυναίκες. Μπορεί να προκαλέσει ασυμπτωματική ενδομητρίτιδα και πιθανή λοίμωξη των σαλπίγγων με αποτέλεσμα έκτοπο κύηση ή στείρωση λόγω σαλπιγγίτιδας. Ευθύνεται για πυελική φλεγμονώδη νόσο στις γυναίκες. </a:t>
                      </a:r>
                      <a:r>
                        <a:rPr lang="el-GR" sz="1600" dirty="0" smtClean="0"/>
                        <a:t>Έχει απομονωθεί μαζί με το μυκόπλασμα της πνευμονίας από τις εκκρίσεις του αναπνευστικού συστήματος.</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39752" y="1916832"/>
            <a:ext cx="439248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err="1" smtClean="0"/>
              <a:t>Ουρεάπλασμα</a:t>
            </a:r>
            <a:r>
              <a:rPr lang="el-GR" b="1" dirty="0" smtClean="0"/>
              <a:t> </a:t>
            </a:r>
            <a:endParaRPr lang="el-GR" b="1" dirty="0"/>
          </a:p>
        </p:txBody>
      </p:sp>
      <p:sp>
        <p:nvSpPr>
          <p:cNvPr id="4" name="3 - TextBox"/>
          <p:cNvSpPr txBox="1"/>
          <p:nvPr/>
        </p:nvSpPr>
        <p:spPr>
          <a:xfrm>
            <a:off x="2339752" y="2492896"/>
            <a:ext cx="4392488" cy="3785652"/>
          </a:xfrm>
          <a:prstGeom prst="rect">
            <a:avLst/>
          </a:prstGeom>
          <a:solidFill>
            <a:schemeClr val="accent1">
              <a:lumMod val="20000"/>
              <a:lumOff val="80000"/>
            </a:schemeClr>
          </a:solidFill>
        </p:spPr>
        <p:txBody>
          <a:bodyPr wrap="square" rtlCol="0">
            <a:spAutoFit/>
          </a:bodyPr>
          <a:lstStyle/>
          <a:p>
            <a:r>
              <a:rPr lang="el-GR" sz="1600" dirty="0" smtClean="0"/>
              <a:t>Από κλινικά δείγματα έχουν απομονωθεί τα είδη </a:t>
            </a:r>
            <a:r>
              <a:rPr lang="en-US" sz="1600" i="1" dirty="0" smtClean="0"/>
              <a:t>Ureaplasma urealyticum </a:t>
            </a:r>
            <a:r>
              <a:rPr lang="el-GR" sz="1600" dirty="0" smtClean="0"/>
              <a:t>και </a:t>
            </a:r>
            <a:r>
              <a:rPr lang="en-US" sz="1600" i="1" dirty="0" smtClean="0"/>
              <a:t>Ureaplasma </a:t>
            </a:r>
            <a:r>
              <a:rPr lang="en-US" sz="1600" i="1" dirty="0" err="1" smtClean="0"/>
              <a:t>parvum</a:t>
            </a:r>
            <a:r>
              <a:rPr lang="el-GR" sz="1600" i="1" dirty="0" smtClean="0"/>
              <a:t>. </a:t>
            </a:r>
          </a:p>
          <a:p>
            <a:r>
              <a:rPr lang="el-GR" sz="1600" dirty="0" smtClean="0"/>
              <a:t>Συμβιωτικοί οργανισμοί της ουρογεννητικής οδού των σεξουαλικώς δραστήριων γυναικών (ποσοστό 40-80%)</a:t>
            </a:r>
          </a:p>
          <a:p>
            <a:r>
              <a:rPr lang="el-GR" sz="1600" dirty="0" smtClean="0"/>
              <a:t>Η παρουσία τους στο αμνιακό υγρό σχετίζεται με πρόωρο τοκετό</a:t>
            </a:r>
          </a:p>
          <a:p>
            <a:r>
              <a:rPr lang="el-GR" sz="1600" dirty="0" smtClean="0"/>
              <a:t>Μεταδίδονται από τη μητέρα στο νεογνό ενδομητρίως ή κατά τον τοκετό</a:t>
            </a:r>
          </a:p>
          <a:p>
            <a:r>
              <a:rPr lang="el-GR" sz="1600" dirty="0" smtClean="0"/>
              <a:t>Ο αποικισμός της αναπνευστικής οδού ορισμένων νεογέννητων ή πρόωρων νεογνών συνδέεται με πνευμονία, πνευμονική υπέρταση, χρόνιες λοιμώξεις του κεντρικού νευρικού συστήματος και </a:t>
            </a:r>
            <a:r>
              <a:rPr lang="el-GR" sz="1600" dirty="0" err="1" smtClean="0"/>
              <a:t>βρογχοπνευμονικής</a:t>
            </a:r>
            <a:r>
              <a:rPr lang="el-GR" sz="1600" dirty="0" smtClean="0"/>
              <a:t> δυσπλασίας. Στους άντρες μπορεί να προκαλέσουν ουρηθρίτιδα</a:t>
            </a:r>
            <a:endParaRPr lang="el-GR" sz="1600"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691516"/>
            <a:ext cx="3816424" cy="369332"/>
          </a:xfrm>
          <a:prstGeom prst="rect">
            <a:avLst/>
          </a:prstGeom>
          <a:noFill/>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179512" y="2140401"/>
            <a:ext cx="3600400" cy="2800767"/>
          </a:xfrm>
          <a:prstGeom prst="rect">
            <a:avLst/>
          </a:prstGeom>
          <a:noFill/>
        </p:spPr>
        <p:txBody>
          <a:bodyPr wrap="square" rtlCol="0">
            <a:spAutoFit/>
          </a:bodyPr>
          <a:lstStyle/>
          <a:p>
            <a:r>
              <a:rPr lang="el-GR" sz="1600" dirty="0" smtClean="0"/>
              <a:t>Η καλλιέργεια των ουρεαπλασμάτων γίνεται σε ειδικά θρεπτικά υλικά.  Γιατί χρειάζεται ουρία για να αναπτυχθεί και ειδικές ρυθμιστικές ουσίες ρύθμισης του </a:t>
            </a:r>
            <a:r>
              <a:rPr lang="en-US" sz="1600" dirty="0" smtClean="0"/>
              <a:t>pH</a:t>
            </a:r>
            <a:r>
              <a:rPr lang="el-GR" sz="1600" dirty="0" smtClean="0"/>
              <a:t>. Δεν διατηρείται στις καλλιέργειες.</a:t>
            </a:r>
          </a:p>
          <a:p>
            <a:r>
              <a:rPr lang="el-GR" sz="1600" dirty="0" smtClean="0"/>
              <a:t>Επώαση σε </a:t>
            </a:r>
            <a:r>
              <a:rPr lang="el-GR" sz="1600" dirty="0" err="1" smtClean="0"/>
              <a:t>μικροαερόφιλες</a:t>
            </a:r>
            <a:r>
              <a:rPr lang="el-GR" sz="1600" dirty="0" smtClean="0"/>
              <a:t> συνθήκες στους 37</a:t>
            </a:r>
            <a:r>
              <a:rPr lang="el-GR" sz="1600" baseline="30000" dirty="0" smtClean="0"/>
              <a:t>ο</a:t>
            </a:r>
            <a:r>
              <a:rPr lang="en-US" sz="1600" dirty="0" smtClean="0"/>
              <a:t> C</a:t>
            </a:r>
            <a:r>
              <a:rPr lang="el-GR" sz="1600" dirty="0" smtClean="0"/>
              <a:t>.</a:t>
            </a:r>
          </a:p>
          <a:p>
            <a:r>
              <a:rPr lang="el-GR" sz="1600" dirty="0" smtClean="0"/>
              <a:t>Οι αποικίες τους είναι μικρές σκούρες, μεγέθους 10-15μ</a:t>
            </a:r>
            <a:r>
              <a:rPr lang="en-US" sz="1600" dirty="0" smtClean="0"/>
              <a:t>m</a:t>
            </a:r>
            <a:r>
              <a:rPr lang="el-GR" sz="1600" dirty="0" smtClean="0"/>
              <a:t>. Οι αποικίες δεν είναι ορατές με γυμνό μάτι και παρατηρούνται στο μικροσκόπιο</a:t>
            </a:r>
            <a:endParaRPr lang="el-GR" sz="1600" dirty="0"/>
          </a:p>
        </p:txBody>
      </p:sp>
      <p:sp>
        <p:nvSpPr>
          <p:cNvPr id="4" name="3 - TextBox"/>
          <p:cNvSpPr txBox="1"/>
          <p:nvPr/>
        </p:nvSpPr>
        <p:spPr>
          <a:xfrm>
            <a:off x="251520" y="5147900"/>
            <a:ext cx="3240360" cy="369332"/>
          </a:xfrm>
          <a:prstGeom prst="rect">
            <a:avLst/>
          </a:prstGeom>
          <a:noFill/>
        </p:spPr>
        <p:txBody>
          <a:bodyPr wrap="square" rtlCol="0">
            <a:spAutoFit/>
          </a:bodyPr>
          <a:lstStyle/>
          <a:p>
            <a:pPr algn="ctr"/>
            <a:r>
              <a:rPr lang="el-GR" b="1" dirty="0" smtClean="0"/>
              <a:t>Θεραπεία </a:t>
            </a:r>
            <a:endParaRPr lang="el-GR" b="1" dirty="0"/>
          </a:p>
        </p:txBody>
      </p:sp>
      <p:sp>
        <p:nvSpPr>
          <p:cNvPr id="5" name="4 - TextBox"/>
          <p:cNvSpPr txBox="1"/>
          <p:nvPr/>
        </p:nvSpPr>
        <p:spPr>
          <a:xfrm>
            <a:off x="251520" y="5448126"/>
            <a:ext cx="3312368" cy="1077218"/>
          </a:xfrm>
          <a:prstGeom prst="rect">
            <a:avLst/>
          </a:prstGeom>
          <a:noFill/>
        </p:spPr>
        <p:txBody>
          <a:bodyPr wrap="square" rtlCol="0">
            <a:spAutoFit/>
          </a:bodyPr>
          <a:lstStyle/>
          <a:p>
            <a:r>
              <a:rPr lang="el-GR" sz="1600" dirty="0" smtClean="0"/>
              <a:t>Χορήγηση αντιβιοτικών που αναστέλλουν τη σύνθεση πρωτεϊνών ή </a:t>
            </a:r>
            <a:r>
              <a:rPr lang="en-US" sz="1600" dirty="0" smtClean="0"/>
              <a:t>DNA</a:t>
            </a:r>
            <a:r>
              <a:rPr lang="el-GR" sz="1600" dirty="0" smtClean="0"/>
              <a:t>, όπως ερυθρομυκίνη και τετρακυκλίνη</a:t>
            </a:r>
            <a:endParaRPr lang="el-GR" sz="1600" dirty="0"/>
          </a:p>
        </p:txBody>
      </p:sp>
      <p:pic>
        <p:nvPicPr>
          <p:cNvPr id="1028" name="Picture 4" descr="Αποτέλεσμα εικόνας για ureaplasma urealyticum"/>
          <p:cNvPicPr>
            <a:picLocks noChangeAspect="1" noChangeArrowheads="1"/>
          </p:cNvPicPr>
          <p:nvPr/>
        </p:nvPicPr>
        <p:blipFill>
          <a:blip r:embed="rId2" cstate="print"/>
          <a:srcRect/>
          <a:stretch>
            <a:fillRect/>
          </a:stretch>
        </p:blipFill>
        <p:spPr bwMode="auto">
          <a:xfrm>
            <a:off x="4788024" y="2289397"/>
            <a:ext cx="3629025" cy="3371851"/>
          </a:xfrm>
          <a:prstGeom prst="rect">
            <a:avLst/>
          </a:prstGeom>
          <a:noFill/>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2060848"/>
            <a:ext cx="4032448" cy="369332"/>
          </a:xfrm>
          <a:prstGeom prst="rect">
            <a:avLst/>
          </a:prstGeom>
          <a:noFill/>
        </p:spPr>
        <p:txBody>
          <a:bodyPr wrap="square" rtlCol="0">
            <a:spAutoFit/>
          </a:bodyPr>
          <a:lstStyle/>
          <a:p>
            <a:pPr algn="ctr"/>
            <a:r>
              <a:rPr lang="el-GR" b="1" dirty="0" smtClean="0"/>
              <a:t>Χλαμύδια </a:t>
            </a:r>
            <a:endParaRPr lang="el-GR" b="1" dirty="0"/>
          </a:p>
        </p:txBody>
      </p:sp>
      <p:pic>
        <p:nvPicPr>
          <p:cNvPr id="250884" name="Picture 4" descr="Αποτέλεσμα εικόνας για chlamydia"/>
          <p:cNvPicPr>
            <a:picLocks noChangeAspect="1" noChangeArrowheads="1"/>
          </p:cNvPicPr>
          <p:nvPr/>
        </p:nvPicPr>
        <p:blipFill>
          <a:blip r:embed="rId2" cstate="print"/>
          <a:srcRect/>
          <a:stretch>
            <a:fillRect/>
          </a:stretch>
        </p:blipFill>
        <p:spPr bwMode="auto">
          <a:xfrm>
            <a:off x="2190750" y="2708920"/>
            <a:ext cx="4762500" cy="317182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79511" y="970240"/>
          <a:ext cx="8712970" cy="5552440"/>
        </p:xfrm>
        <a:graphic>
          <a:graphicData uri="http://schemas.openxmlformats.org/drawingml/2006/table">
            <a:tbl>
              <a:tblPr firstRow="1" bandRow="1">
                <a:tableStyleId>{5C22544A-7EE6-4342-B048-85BDC9FD1C3A}</a:tableStyleId>
              </a:tblPr>
              <a:tblGrid>
                <a:gridCol w="2160241"/>
                <a:gridCol w="3168352"/>
                <a:gridCol w="3384377"/>
              </a:tblGrid>
              <a:tr h="370840">
                <a:tc>
                  <a:txBody>
                    <a:bodyPr/>
                    <a:lstStyle/>
                    <a:p>
                      <a:pPr algn="ctr"/>
                      <a:r>
                        <a:rPr lang="el-GR" dirty="0" smtClean="0"/>
                        <a:t>Στέλεχος </a:t>
                      </a:r>
                      <a:endParaRPr lang="el-GR" dirty="0"/>
                    </a:p>
                  </a:txBody>
                  <a:tcPr/>
                </a:tc>
                <a:tc>
                  <a:txBody>
                    <a:bodyPr/>
                    <a:lstStyle/>
                    <a:p>
                      <a:pPr algn="ctr"/>
                      <a:r>
                        <a:rPr lang="el-GR" dirty="0" smtClean="0"/>
                        <a:t>Μετάδοση - Διάγνωση</a:t>
                      </a:r>
                      <a:r>
                        <a:rPr lang="el-GR" baseline="0" dirty="0" smtClean="0"/>
                        <a:t> </a:t>
                      </a:r>
                      <a:endParaRPr lang="el-GR" dirty="0"/>
                    </a:p>
                  </a:txBody>
                  <a:tcPr/>
                </a:tc>
                <a:tc>
                  <a:txBody>
                    <a:bodyPr/>
                    <a:lstStyle/>
                    <a:p>
                      <a:pPr algn="ctr"/>
                      <a:r>
                        <a:rPr lang="el-GR" dirty="0" smtClean="0"/>
                        <a:t>Συμπτώματα </a:t>
                      </a:r>
                      <a:endParaRPr lang="el-GR" dirty="0"/>
                    </a:p>
                  </a:txBody>
                  <a:tcPr/>
                </a:tc>
              </a:tr>
              <a:tr h="370840">
                <a:tc>
                  <a:txBody>
                    <a:bodyPr/>
                    <a:lstStyle/>
                    <a:p>
                      <a:pPr algn="ctr"/>
                      <a:r>
                        <a:rPr lang="el-GR" sz="1400" dirty="0" err="1" smtClean="0"/>
                        <a:t>Εντεροπαθογόνο</a:t>
                      </a:r>
                      <a:r>
                        <a:rPr lang="el-GR" sz="1400" dirty="0" smtClean="0"/>
                        <a:t> κολοβακτηρίδιο</a:t>
                      </a:r>
                    </a:p>
                    <a:p>
                      <a:pPr algn="ctr"/>
                      <a:r>
                        <a:rPr lang="en-US" sz="1400" dirty="0" smtClean="0"/>
                        <a:t>(EPEC)</a:t>
                      </a:r>
                      <a:endParaRPr lang="el-GR" sz="1400" dirty="0"/>
                    </a:p>
                  </a:txBody>
                  <a:tcPr/>
                </a:tc>
                <a:tc>
                  <a:txBody>
                    <a:bodyPr/>
                    <a:lstStyle/>
                    <a:p>
                      <a:pPr algn="l"/>
                      <a:r>
                        <a:rPr lang="el-GR" sz="1400" dirty="0" smtClean="0"/>
                        <a:t>Τα</a:t>
                      </a:r>
                      <a:r>
                        <a:rPr lang="el-GR" sz="1400" baseline="0" dirty="0" smtClean="0"/>
                        <a:t> βακτήρια προσκολλώνται στα επιθηλιακά κύτταρα του εντέρου με αποτέλεσμα την καταστροφή των </a:t>
                      </a:r>
                      <a:r>
                        <a:rPr lang="el-GR" sz="1400" baseline="0" dirty="0" err="1" smtClean="0"/>
                        <a:t>μικρολαχνών</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Υδαρή διάρροια</a:t>
                      </a:r>
                      <a:r>
                        <a:rPr lang="el-GR" sz="1400" baseline="0" dirty="0" smtClean="0"/>
                        <a:t> σε βρέφη, ειδικά σε περιοχές με χαμηλό επίπεδο υγιεινής.</a:t>
                      </a:r>
                      <a:r>
                        <a:rPr lang="el-GR" sz="1400" dirty="0" smtClean="0"/>
                        <a:t> </a:t>
                      </a:r>
                    </a:p>
                    <a:p>
                      <a:endParaRPr lang="el-GR" sz="1400" dirty="0"/>
                    </a:p>
                  </a:txBody>
                  <a:tcPr/>
                </a:tc>
              </a:tr>
              <a:tr h="370840">
                <a:tc>
                  <a:txBody>
                    <a:bodyPr/>
                    <a:lstStyle/>
                    <a:p>
                      <a:pPr algn="ctr"/>
                      <a:r>
                        <a:rPr lang="el-GR" sz="1400" dirty="0" err="1" smtClean="0"/>
                        <a:t>Εντεροτοξιγόνο</a:t>
                      </a:r>
                      <a:r>
                        <a:rPr lang="el-GR" sz="1400" dirty="0" smtClean="0"/>
                        <a:t> κολοβακτηρίδιο</a:t>
                      </a:r>
                    </a:p>
                    <a:p>
                      <a:pPr algn="ctr"/>
                      <a:r>
                        <a:rPr lang="en-US" sz="1400" dirty="0" smtClean="0"/>
                        <a:t>(ETEC)</a:t>
                      </a:r>
                      <a:endParaRPr lang="el-GR" sz="1400" dirty="0"/>
                    </a:p>
                  </a:txBody>
                  <a:tcPr/>
                </a:tc>
                <a:tc>
                  <a:txBody>
                    <a:bodyPr/>
                    <a:lstStyle/>
                    <a:p>
                      <a:pPr algn="l"/>
                      <a:r>
                        <a:rPr lang="el-GR" sz="1400" dirty="0" smtClean="0"/>
                        <a:t>Μεταδίδεται με την κατανάλωση μολυσμένων τροφίμων</a:t>
                      </a:r>
                      <a:r>
                        <a:rPr lang="el-GR" sz="1400" baseline="0" dirty="0" smtClean="0"/>
                        <a:t> ή νερού. Δεν μεταδίδεται από άτομο σε άτομο</a:t>
                      </a:r>
                    </a:p>
                    <a:p>
                      <a:pPr algn="l"/>
                      <a:endParaRPr lang="el-GR" sz="1400" baseline="0" dirty="0" smtClean="0"/>
                    </a:p>
                    <a:p>
                      <a:pPr algn="l"/>
                      <a:r>
                        <a:rPr lang="el-GR" sz="1400" baseline="0" dirty="0" smtClean="0"/>
                        <a:t>Διάγνωση με την ανίχνευση τοξίνης του στελέχους σε καλλιέργεια, κυρίως σε εργαστήρια αναφοράς</a:t>
                      </a:r>
                      <a:endParaRPr lang="el-GR" sz="1400" dirty="0"/>
                    </a:p>
                  </a:txBody>
                  <a:tcPr/>
                </a:tc>
                <a:tc>
                  <a:txBody>
                    <a:bodyPr/>
                    <a:lstStyle/>
                    <a:p>
                      <a:r>
                        <a:rPr lang="el-GR" sz="1400" dirty="0" smtClean="0"/>
                        <a:t>Τα συμπτώματα εμφανίζονται μετά από επώαση 1-2 ημερών και διαρκούν περίπου 3-4 ημέρες. Τα συμπτώματα περιλαμβάνουν υδαρή</a:t>
                      </a:r>
                      <a:r>
                        <a:rPr lang="el-GR" sz="1400" baseline="0" dirty="0" smtClean="0"/>
                        <a:t> διάρροια, κοιλιακές κράμπες και πιθανόν ναυτία και εμετό.  Είναι όμοια με αυτά της χολέρας αλλά πιο ήπια</a:t>
                      </a:r>
                      <a:r>
                        <a:rPr lang="el-GR" sz="1400" dirty="0" smtClean="0"/>
                        <a:t> </a:t>
                      </a:r>
                      <a:endParaRPr lang="el-GR" sz="1400" dirty="0"/>
                    </a:p>
                  </a:txBody>
                  <a:tcPr/>
                </a:tc>
              </a:tr>
              <a:tr h="370840">
                <a:tc>
                  <a:txBody>
                    <a:bodyPr/>
                    <a:lstStyle/>
                    <a:p>
                      <a:pPr algn="ctr"/>
                      <a:r>
                        <a:rPr lang="el-GR" sz="1400" dirty="0" err="1" smtClean="0"/>
                        <a:t>Εντεροαιμορραγικό</a:t>
                      </a:r>
                      <a:r>
                        <a:rPr lang="el-GR" sz="1400" dirty="0" smtClean="0"/>
                        <a:t> κολοβακτηρίδιο</a:t>
                      </a:r>
                    </a:p>
                    <a:p>
                      <a:pPr algn="ctr"/>
                      <a:r>
                        <a:rPr lang="el-GR" sz="1400" dirty="0" smtClean="0"/>
                        <a:t>(</a:t>
                      </a:r>
                      <a:r>
                        <a:rPr lang="en-US" sz="1400" dirty="0" smtClean="0"/>
                        <a:t>EH</a:t>
                      </a:r>
                      <a:r>
                        <a:rPr lang="el-GR" sz="1400" dirty="0" smtClean="0"/>
                        <a:t>Ε</a:t>
                      </a:r>
                      <a:r>
                        <a:rPr lang="en-US" sz="1400" dirty="0" smtClean="0"/>
                        <a:t>C)</a:t>
                      </a:r>
                      <a:endParaRPr lang="el-GR" sz="1400" dirty="0"/>
                    </a:p>
                  </a:txBody>
                  <a:tcPr/>
                </a:tc>
                <a:tc>
                  <a:txBody>
                    <a:bodyPr/>
                    <a:lstStyle/>
                    <a:p>
                      <a:r>
                        <a:rPr lang="el-GR" sz="1400" dirty="0" smtClean="0"/>
                        <a:t>Μετάδοση</a:t>
                      </a:r>
                      <a:r>
                        <a:rPr lang="el-GR" sz="1400" baseline="0" dirty="0" smtClean="0"/>
                        <a:t> συνήθως μετά την κατανάλωση βοδινού κιμά ή ατελώς ψημένου κρέατος, νερού, μη παστεριωμένου γάλακτος ή χυμών.  Η μετάδοση είναι πιο συχνή τους θερμούς μήνες και είναι βαρύτερη σε παιδιά κάτω των 5 ετών.  Η κατάποση λιγότερων από 100 βακτηριδίων μπορεί να προκαλέσει λοίμωξη</a:t>
                      </a:r>
                    </a:p>
                    <a:p>
                      <a:r>
                        <a:rPr lang="el-GR" sz="1400" baseline="0" dirty="0" smtClean="0"/>
                        <a:t>Διάγνωση με καλλιέργεια σε </a:t>
                      </a:r>
                      <a:r>
                        <a:rPr lang="en-US" sz="1400" baseline="0" dirty="0" smtClean="0"/>
                        <a:t>MacConkey </a:t>
                      </a:r>
                      <a:r>
                        <a:rPr lang="el-GR" sz="1400" baseline="0" dirty="0" smtClean="0"/>
                        <a:t>που περιέχει </a:t>
                      </a:r>
                      <a:r>
                        <a:rPr lang="el-GR" sz="1400" baseline="0" dirty="0" err="1" smtClean="0"/>
                        <a:t>σορβιτόλη</a:t>
                      </a:r>
                      <a:r>
                        <a:rPr lang="el-GR" sz="1400" baseline="0" dirty="0" smtClean="0"/>
                        <a:t> </a:t>
                      </a:r>
                      <a:r>
                        <a:rPr lang="en-US" sz="1400" baseline="0" dirty="0" smtClean="0"/>
                        <a:t> </a:t>
                      </a:r>
                      <a:r>
                        <a:rPr lang="el-GR" sz="1400" baseline="0" dirty="0" smtClean="0"/>
                        <a:t>(άχρωμες αποικίες) και ανίχνευση τοξίνης </a:t>
                      </a:r>
                      <a:endParaRPr lang="el-GR" sz="1400" dirty="0"/>
                    </a:p>
                  </a:txBody>
                  <a:tcPr/>
                </a:tc>
                <a:tc>
                  <a:txBody>
                    <a:bodyPr/>
                    <a:lstStyle/>
                    <a:p>
                      <a:r>
                        <a:rPr lang="el-GR" sz="1400" dirty="0" smtClean="0"/>
                        <a:t>Τα συμπτώματα εμφανίζονται μετά από 3-4 ημέρες επώασης και διαρκούν 4-10 ημέρες.  Η βαρύτητα της νόσου κυμαίνεται</a:t>
                      </a:r>
                      <a:r>
                        <a:rPr lang="el-GR" sz="1400" baseline="0" dirty="0" smtClean="0"/>
                        <a:t> από ήπια διάρροια μέχρι αιμορραγική κολίτιδα με έντονο κοιλιακό άλγος, αιματηρή διάρροια και χαμηλό ή καθόλου πυρετό.  Επιπλοκή στο 5-10% των παιδιών κάτω από 10 ετών αποτελεί το αιμολυτικό ουραιμικό σύνδρομο (ΑΟΣ), με οξεία νεφρική ανεπάρκεια, θρομβοκυτταροπενία και </a:t>
                      </a:r>
                      <a:r>
                        <a:rPr lang="el-GR" sz="1400" baseline="0" dirty="0" err="1" smtClean="0"/>
                        <a:t>μικροαγγειοπαθητική</a:t>
                      </a:r>
                      <a:r>
                        <a:rPr lang="el-GR" sz="1400" baseline="0" dirty="0" smtClean="0"/>
                        <a:t> αιμολυτική αναιμία.</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699792"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Ταξινόμηση   </a:t>
            </a:r>
            <a:endParaRPr lang="el-GR" b="1" dirty="0">
              <a:solidFill>
                <a:schemeClr val="bg1"/>
              </a:solidFill>
            </a:endParaRPr>
          </a:p>
        </p:txBody>
      </p:sp>
      <p:graphicFrame>
        <p:nvGraphicFramePr>
          <p:cNvPr id="4" name="3 - Διάγραμμα"/>
          <p:cNvGraphicFramePr/>
          <p:nvPr/>
        </p:nvGraphicFramePr>
        <p:xfrm>
          <a:off x="0" y="980728"/>
          <a:ext cx="914400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10445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χλαμυδίων</a:t>
            </a:r>
            <a:endParaRPr lang="el-GR" b="1" dirty="0"/>
          </a:p>
        </p:txBody>
      </p:sp>
      <p:sp>
        <p:nvSpPr>
          <p:cNvPr id="3" name="2 - TextBox"/>
          <p:cNvSpPr txBox="1"/>
          <p:nvPr/>
        </p:nvSpPr>
        <p:spPr>
          <a:xfrm>
            <a:off x="2483768" y="2420888"/>
            <a:ext cx="4104456"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Πολύ μικρά βακτήρια</a:t>
            </a:r>
          </a:p>
          <a:p>
            <a:pPr>
              <a:buFont typeface="Wingdings" pitchFamily="2" charset="2"/>
              <a:buChar char="§"/>
            </a:pPr>
            <a:r>
              <a:rPr lang="el-GR" sz="1600" dirty="0" smtClean="0"/>
              <a:t>Υποχρεωτικά ενδοκυττάρια</a:t>
            </a:r>
          </a:p>
          <a:p>
            <a:pPr>
              <a:buFont typeface="Wingdings" pitchFamily="2" charset="2"/>
              <a:buChar char="§"/>
            </a:pPr>
            <a:r>
              <a:rPr lang="el-GR" sz="1600" dirty="0" smtClean="0"/>
              <a:t>Δεν διαθέτουν πεπτιδογλυκάνη</a:t>
            </a:r>
          </a:p>
          <a:p>
            <a:pPr>
              <a:buFont typeface="Wingdings" pitchFamily="2" charset="2"/>
              <a:buChar char="§"/>
            </a:pPr>
            <a:r>
              <a:rPr lang="el-GR" sz="1600" dirty="0" smtClean="0"/>
              <a:t>Περιβάλλονται από εξωτερική μεμβράνη σαν των </a:t>
            </a:r>
            <a:r>
              <a:rPr lang="en-US" sz="1600" dirty="0" smtClean="0"/>
              <a:t>Gram(-)</a:t>
            </a:r>
            <a:r>
              <a:rPr lang="el-GR" sz="1600" dirty="0" smtClean="0"/>
              <a:t> βακτηρίων</a:t>
            </a:r>
          </a:p>
          <a:p>
            <a:pPr>
              <a:buFont typeface="Wingdings" pitchFamily="2" charset="2"/>
              <a:buChar char="§"/>
            </a:pPr>
            <a:r>
              <a:rPr lang="el-GR" sz="1600" dirty="0" smtClean="0"/>
              <a:t>Οι πρωτεΐνες της εξωτερικής μεμβράνης συνδέονται με δισουλφιδικούς δεσμούς</a:t>
            </a:r>
          </a:p>
          <a:p>
            <a:pPr>
              <a:buFont typeface="Wingdings" pitchFamily="2" charset="2"/>
              <a:buChar char="§"/>
            </a:pPr>
            <a:r>
              <a:rPr lang="el-GR" sz="1600" dirty="0" smtClean="0"/>
              <a:t>Εμφανίζονται σε δύο μορφές: το στοιχειώδες ή βασικό σωμάτιο (ΕΒ) και το δικτυωτό σωμάτιο (</a:t>
            </a:r>
            <a:r>
              <a:rPr lang="en-US" sz="1600" dirty="0" smtClean="0"/>
              <a:t>RB</a:t>
            </a:r>
            <a:r>
              <a:rPr lang="el-GR" sz="1600" dirty="0" smtClean="0"/>
              <a:t>)</a:t>
            </a:r>
          </a:p>
          <a:p>
            <a:pPr>
              <a:buFont typeface="Wingdings" pitchFamily="2" charset="2"/>
              <a:buChar char="§"/>
            </a:pPr>
            <a:r>
              <a:rPr lang="el-GR" sz="1600" dirty="0" smtClean="0"/>
              <a:t>Τα στοιχειώδη σωμάτια είναι πολύ ανθεκτικά σε πολλούς δυσμενείς περιβαλλοντικούς παράγοντες, όπως τα σπόρια</a:t>
            </a:r>
            <a:endParaRPr lang="el-GR"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524000" y="1397000"/>
          <a:ext cx="6096000" cy="243332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l-GR" dirty="0" smtClean="0"/>
                        <a:t>Στοιχειώδη σωμάτια (ΕΒ)</a:t>
                      </a:r>
                      <a:endParaRPr lang="el-GR" dirty="0"/>
                    </a:p>
                  </a:txBody>
                  <a:tcPr/>
                </a:tc>
                <a:tc>
                  <a:txBody>
                    <a:bodyPr/>
                    <a:lstStyle/>
                    <a:p>
                      <a:pPr algn="ctr"/>
                      <a:r>
                        <a:rPr lang="el-GR" dirty="0" smtClean="0"/>
                        <a:t>Δικτυωτά σωμάτια</a:t>
                      </a:r>
                      <a:r>
                        <a:rPr lang="el-GR" baseline="0" dirty="0" smtClean="0"/>
                        <a:t> (</a:t>
                      </a:r>
                      <a:r>
                        <a:rPr lang="en-US" baseline="0" dirty="0" smtClean="0"/>
                        <a:t>RB)</a:t>
                      </a:r>
                      <a:endParaRPr lang="el-GR" dirty="0"/>
                    </a:p>
                  </a:txBody>
                  <a:tcPr/>
                </a:tc>
              </a:tr>
              <a:tr h="370840">
                <a:tc>
                  <a:txBody>
                    <a:bodyPr/>
                    <a:lstStyle/>
                    <a:p>
                      <a:r>
                        <a:rPr lang="el-GR" sz="1600" dirty="0" smtClean="0"/>
                        <a:t>Εξωκυττάριο</a:t>
                      </a:r>
                      <a:r>
                        <a:rPr lang="el-GR" sz="1600" baseline="0" dirty="0" smtClean="0"/>
                        <a:t> </a:t>
                      </a:r>
                      <a:endParaRPr lang="el-GR" sz="1600" dirty="0"/>
                    </a:p>
                  </a:txBody>
                  <a:tcPr/>
                </a:tc>
                <a:tc>
                  <a:txBody>
                    <a:bodyPr/>
                    <a:lstStyle/>
                    <a:p>
                      <a:r>
                        <a:rPr lang="el-GR" sz="1600" dirty="0" smtClean="0"/>
                        <a:t>Ενδοκυττάριο</a:t>
                      </a:r>
                      <a:endParaRPr lang="el-GR" sz="1600" dirty="0"/>
                    </a:p>
                  </a:txBody>
                  <a:tcPr/>
                </a:tc>
              </a:tr>
              <a:tr h="370840">
                <a:tc>
                  <a:txBody>
                    <a:bodyPr/>
                    <a:lstStyle/>
                    <a:p>
                      <a:r>
                        <a:rPr lang="el-GR" sz="1600" dirty="0" smtClean="0"/>
                        <a:t>Μολυσματικό</a:t>
                      </a:r>
                      <a:endParaRPr lang="el-GR" sz="1600" dirty="0"/>
                    </a:p>
                  </a:txBody>
                  <a:tcPr/>
                </a:tc>
                <a:tc>
                  <a:txBody>
                    <a:bodyPr/>
                    <a:lstStyle/>
                    <a:p>
                      <a:r>
                        <a:rPr lang="el-GR" sz="1600" dirty="0" smtClean="0"/>
                        <a:t>Μη μολυσματικό</a:t>
                      </a:r>
                      <a:endParaRPr lang="el-GR" sz="1600" dirty="0"/>
                    </a:p>
                  </a:txBody>
                  <a:tcPr/>
                </a:tc>
              </a:tr>
              <a:tr h="370840">
                <a:tc>
                  <a:txBody>
                    <a:bodyPr/>
                    <a:lstStyle/>
                    <a:p>
                      <a:r>
                        <a:rPr lang="el-GR" sz="1600" baseline="0" dirty="0" smtClean="0"/>
                        <a:t>Μεταβολικά ανενεργό</a:t>
                      </a:r>
                      <a:endParaRPr lang="el-GR" sz="1600" dirty="0"/>
                    </a:p>
                  </a:txBody>
                  <a:tcPr/>
                </a:tc>
                <a:tc>
                  <a:txBody>
                    <a:bodyPr/>
                    <a:lstStyle/>
                    <a:p>
                      <a:r>
                        <a:rPr lang="el-GR" sz="1600" dirty="0" smtClean="0"/>
                        <a:t>Μεταβολικά ενεργό</a:t>
                      </a:r>
                      <a:endParaRPr lang="el-GR" sz="1600" dirty="0"/>
                    </a:p>
                  </a:txBody>
                  <a:tcPr/>
                </a:tc>
              </a:tr>
              <a:tr h="370840">
                <a:tc>
                  <a:txBody>
                    <a:bodyPr/>
                    <a:lstStyle/>
                    <a:p>
                      <a:r>
                        <a:rPr lang="el-GR" sz="1600" dirty="0" smtClean="0"/>
                        <a:t>Ανθεκτικό σε δυσμενείς συνθήκες του περιβάλλοντος</a:t>
                      </a:r>
                      <a:endParaRPr lang="el-GR" sz="1600" dirty="0"/>
                    </a:p>
                  </a:txBody>
                  <a:tcPr/>
                </a:tc>
                <a:tc>
                  <a:txBody>
                    <a:bodyPr/>
                    <a:lstStyle/>
                    <a:p>
                      <a:r>
                        <a:rPr lang="el-GR" sz="1600" dirty="0" smtClean="0"/>
                        <a:t>Ευαίσθητο στην ωσμωτική πίεση</a:t>
                      </a:r>
                      <a:endParaRPr lang="el-GR" sz="1600" dirty="0"/>
                    </a:p>
                  </a:txBody>
                  <a:tcPr/>
                </a:tc>
              </a:tr>
              <a:tr h="370840">
                <a:tc>
                  <a:txBody>
                    <a:bodyPr/>
                    <a:lstStyle/>
                    <a:p>
                      <a:r>
                        <a:rPr lang="el-GR" sz="1600" dirty="0" smtClean="0"/>
                        <a:t>Δεν αναπαράγεται</a:t>
                      </a:r>
                      <a:endParaRPr lang="el-GR" sz="1600" dirty="0"/>
                    </a:p>
                  </a:txBody>
                  <a:tcPr/>
                </a:tc>
                <a:tc>
                  <a:txBody>
                    <a:bodyPr/>
                    <a:lstStyle/>
                    <a:p>
                      <a:r>
                        <a:rPr lang="el-GR" sz="1600" dirty="0" smtClean="0"/>
                        <a:t>Αναπαράγεται</a:t>
                      </a:r>
                      <a:r>
                        <a:rPr lang="el-GR" sz="1600" baseline="0" dirty="0" smtClean="0"/>
                        <a:t> </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2051556"/>
            <a:ext cx="352839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Κύκλος αναπαραγωγής</a:t>
            </a:r>
            <a:endParaRPr lang="el-GR" b="1" dirty="0"/>
          </a:p>
        </p:txBody>
      </p:sp>
      <p:pic>
        <p:nvPicPr>
          <p:cNvPr id="3" name="Picture 2" descr="Σχετική εικόνα"/>
          <p:cNvPicPr>
            <a:picLocks noChangeAspect="1" noChangeArrowheads="1"/>
          </p:cNvPicPr>
          <p:nvPr/>
        </p:nvPicPr>
        <p:blipFill>
          <a:blip r:embed="rId2" cstate="print"/>
          <a:srcRect/>
          <a:stretch>
            <a:fillRect/>
          </a:stretch>
        </p:blipFill>
        <p:spPr bwMode="auto">
          <a:xfrm>
            <a:off x="3923928" y="2132856"/>
            <a:ext cx="4877172" cy="4392488"/>
          </a:xfrm>
          <a:prstGeom prst="rect">
            <a:avLst/>
          </a:prstGeom>
          <a:noFill/>
        </p:spPr>
      </p:pic>
      <p:sp>
        <p:nvSpPr>
          <p:cNvPr id="4" name="3 - TextBox"/>
          <p:cNvSpPr txBox="1"/>
          <p:nvPr/>
        </p:nvSpPr>
        <p:spPr>
          <a:xfrm>
            <a:off x="144016" y="2493471"/>
            <a:ext cx="3563888" cy="403187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Προσκόλληση των μικρών (διάμετρος 300-400</a:t>
            </a:r>
            <a:r>
              <a:rPr lang="en-US" sz="1600" dirty="0" smtClean="0"/>
              <a:t>nm</a:t>
            </a:r>
            <a:r>
              <a:rPr lang="el-GR" sz="1600" dirty="0" smtClean="0"/>
              <a:t>) μολυσματικών ΕΒ στις μικρολάχνες ευπαθών κυττάρων</a:t>
            </a:r>
          </a:p>
          <a:p>
            <a:pPr>
              <a:buFont typeface="Wingdings" pitchFamily="2" charset="2"/>
              <a:buChar char="Ø"/>
            </a:pPr>
            <a:r>
              <a:rPr lang="el-GR" sz="1600" dirty="0" smtClean="0"/>
              <a:t>Διείσδυση στο κύτταρο ξενιστή με ενδοκύττωση</a:t>
            </a:r>
          </a:p>
          <a:p>
            <a:pPr>
              <a:buFont typeface="Wingdings" pitchFamily="2" charset="2"/>
              <a:buChar char="Ø"/>
            </a:pPr>
            <a:r>
              <a:rPr lang="el-GR" sz="1600" dirty="0" smtClean="0"/>
              <a:t>Αναστολή της σύντηξης  του φαγοσώματος με λυσοσώματα και μετατροπή των ΕΒ στα μεγαλύτερα </a:t>
            </a:r>
            <a:r>
              <a:rPr lang="en-US" sz="1600" dirty="0" smtClean="0"/>
              <a:t>RB</a:t>
            </a:r>
            <a:r>
              <a:rPr lang="el-GR" sz="1600" dirty="0" smtClean="0"/>
              <a:t>  (διάμετρος 800-1000</a:t>
            </a:r>
            <a:r>
              <a:rPr lang="en-US" sz="1600" dirty="0" smtClean="0"/>
              <a:t>nm</a:t>
            </a:r>
            <a:r>
              <a:rPr lang="el-GR" sz="1600" dirty="0" smtClean="0"/>
              <a:t>) εντός 6-8 ωρών</a:t>
            </a:r>
          </a:p>
          <a:p>
            <a:pPr>
              <a:buFont typeface="Wingdings" pitchFamily="2" charset="2"/>
              <a:buChar char="Ø"/>
            </a:pPr>
            <a:r>
              <a:rPr lang="el-GR" sz="1600" dirty="0" smtClean="0"/>
              <a:t>Αναπαραγωγή των </a:t>
            </a:r>
            <a:r>
              <a:rPr lang="en-US" sz="1600" dirty="0" smtClean="0"/>
              <a:t>RB</a:t>
            </a:r>
            <a:r>
              <a:rPr lang="el-GR" sz="1600" dirty="0" smtClean="0"/>
              <a:t> με διχοτόμηση και με τη χρήση των δομικών μορίων και της ενέργειας του κυττάρου</a:t>
            </a:r>
          </a:p>
          <a:p>
            <a:pPr>
              <a:buFont typeface="Wingdings" pitchFamily="2" charset="2"/>
              <a:buChar char="Ø"/>
            </a:pPr>
            <a:r>
              <a:rPr lang="el-GR" sz="1600" dirty="0" smtClean="0"/>
              <a:t> Διαφοροποίηση των </a:t>
            </a:r>
            <a:r>
              <a:rPr lang="en-US" sz="1600" dirty="0" smtClean="0"/>
              <a:t>RB</a:t>
            </a:r>
            <a:r>
              <a:rPr lang="el-GR" sz="1600" dirty="0" smtClean="0"/>
              <a:t> σε ΕΒ</a:t>
            </a:r>
          </a:p>
          <a:p>
            <a:pPr>
              <a:buFont typeface="Wingdings" pitchFamily="2" charset="2"/>
              <a:buChar char="Ø"/>
            </a:pPr>
            <a:r>
              <a:rPr lang="el-GR" sz="1600" dirty="0" smtClean="0"/>
              <a:t>Ρήξη του κυττάρου και ελευθέρωση των μολυσματικών ΕΒ</a:t>
            </a:r>
            <a:endParaRPr lang="el-GR" sz="1600" dirty="0"/>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104456"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Χλαμύδιο του τραχώματος</a:t>
            </a:r>
          </a:p>
          <a:p>
            <a:pPr algn="ctr"/>
            <a:r>
              <a:rPr lang="el-GR" b="1" dirty="0" smtClean="0"/>
              <a:t>(</a:t>
            </a:r>
            <a:r>
              <a:rPr lang="en-US" b="1" i="1" dirty="0" smtClean="0"/>
              <a:t>Chlamydia trachomatis)</a:t>
            </a:r>
            <a:r>
              <a:rPr lang="el-GR" b="1" dirty="0" smtClean="0"/>
              <a:t> </a:t>
            </a:r>
            <a:endParaRPr lang="el-GR" b="1" dirty="0"/>
          </a:p>
        </p:txBody>
      </p:sp>
      <p:sp>
        <p:nvSpPr>
          <p:cNvPr id="3" name="2 - TextBox"/>
          <p:cNvSpPr txBox="1"/>
          <p:nvPr/>
        </p:nvSpPr>
        <p:spPr>
          <a:xfrm>
            <a:off x="2483768" y="2708920"/>
            <a:ext cx="4104456"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Προσβάλλει μόνο τον άνθρωπο</a:t>
            </a:r>
          </a:p>
          <a:p>
            <a:r>
              <a:rPr lang="el-GR" sz="1600" dirty="0" smtClean="0"/>
              <a:t>Μεταδίδεται μέσω της αναπνευστικής οδού, με σεξουαλική επαφή, μολυσμένα χέρια (τράχωμα), έντομα κ.α. Τα νεογέννητα μολύνονται από τη μητέρα κατά τον τοκετό</a:t>
            </a:r>
          </a:p>
          <a:p>
            <a:r>
              <a:rPr lang="el-GR" sz="1600" dirty="0" smtClean="0"/>
              <a:t>Διακρίνεται σε ορότυπους που προκαλούν διαφορετικές νόσους</a:t>
            </a:r>
            <a:endParaRPr lang="el-GR"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187624" y="836712"/>
          <a:ext cx="6984776" cy="4856480"/>
        </p:xfrm>
        <a:graphic>
          <a:graphicData uri="http://schemas.openxmlformats.org/drawingml/2006/table">
            <a:tbl>
              <a:tblPr firstRow="1" bandRow="1">
                <a:tableStyleId>{5C22544A-7EE6-4342-B048-85BDC9FD1C3A}</a:tableStyleId>
              </a:tblPr>
              <a:tblGrid>
                <a:gridCol w="2736304"/>
                <a:gridCol w="4248472"/>
              </a:tblGrid>
              <a:tr h="370840">
                <a:tc gridSpan="2">
                  <a:txBody>
                    <a:bodyPr/>
                    <a:lstStyle/>
                    <a:p>
                      <a:pPr algn="ctr"/>
                      <a:r>
                        <a:rPr lang="el-GR" baseline="0" dirty="0" smtClean="0"/>
                        <a:t>Κλινικές εκδηλώσεις</a:t>
                      </a:r>
                      <a:endParaRPr lang="el-GR" dirty="0"/>
                    </a:p>
                  </a:txBody>
                  <a:tcPr/>
                </a:tc>
                <a:tc hMerge="1">
                  <a:txBody>
                    <a:bodyPr/>
                    <a:lstStyle/>
                    <a:p>
                      <a:endParaRPr lang="el-GR" dirty="0"/>
                    </a:p>
                  </a:txBody>
                  <a:tcPr/>
                </a:tc>
              </a:tr>
              <a:tr h="370840">
                <a:tc>
                  <a:txBody>
                    <a:bodyPr/>
                    <a:lstStyle/>
                    <a:p>
                      <a:r>
                        <a:rPr lang="el-GR" sz="1600" dirty="0" smtClean="0"/>
                        <a:t>Τράχωμα </a:t>
                      </a:r>
                      <a:endParaRPr lang="el-GR" sz="1600" dirty="0"/>
                    </a:p>
                  </a:txBody>
                  <a:tcPr/>
                </a:tc>
                <a:tc>
                  <a:txBody>
                    <a:bodyPr/>
                    <a:lstStyle/>
                    <a:p>
                      <a:r>
                        <a:rPr lang="el-GR" sz="1600" dirty="0" smtClean="0"/>
                        <a:t>Χρόνια επιπεφυκίτιδα που μπορεί να καταλήξει</a:t>
                      </a:r>
                      <a:r>
                        <a:rPr lang="el-GR" sz="1600" baseline="0" dirty="0" smtClean="0"/>
                        <a:t> σε τύφλωση</a:t>
                      </a:r>
                      <a:endParaRPr lang="el-GR" sz="1600" dirty="0"/>
                    </a:p>
                  </a:txBody>
                  <a:tcPr/>
                </a:tc>
              </a:tr>
              <a:tr h="370840">
                <a:tc>
                  <a:txBody>
                    <a:bodyPr/>
                    <a:lstStyle/>
                    <a:p>
                      <a:r>
                        <a:rPr lang="el-GR" sz="1600" dirty="0" smtClean="0"/>
                        <a:t>Επιπεφυκίτιδα των ενηλίκων</a:t>
                      </a:r>
                      <a:endParaRPr lang="el-GR" sz="1600" dirty="0"/>
                    </a:p>
                  </a:txBody>
                  <a:tcPr/>
                </a:tc>
                <a:tc>
                  <a:txBody>
                    <a:bodyPr/>
                    <a:lstStyle/>
                    <a:p>
                      <a:r>
                        <a:rPr lang="el-GR" sz="1600" dirty="0" smtClean="0"/>
                        <a:t>Μόλυνση των οφθαλμών με βλεννοπυώδες</a:t>
                      </a:r>
                      <a:r>
                        <a:rPr lang="el-GR" sz="1600" baseline="0" dirty="0" smtClean="0"/>
                        <a:t> έκκριμα, δερματίτιδα, διηθήσεις του κερατοειδούς και αγγείωση στη χρόνια νόσο</a:t>
                      </a:r>
                      <a:endParaRPr lang="el-GR" sz="1600" dirty="0"/>
                    </a:p>
                  </a:txBody>
                  <a:tcPr/>
                </a:tc>
              </a:tr>
              <a:tr h="370840">
                <a:tc>
                  <a:txBody>
                    <a:bodyPr/>
                    <a:lstStyle/>
                    <a:p>
                      <a:r>
                        <a:rPr lang="el-GR" sz="1600" dirty="0" smtClean="0"/>
                        <a:t>Νεογνική επιπεφυκίτιδα</a:t>
                      </a:r>
                      <a:endParaRPr lang="el-GR" sz="1600" dirty="0"/>
                    </a:p>
                  </a:txBody>
                  <a:tcPr/>
                </a:tc>
                <a:tc>
                  <a:txBody>
                    <a:bodyPr/>
                    <a:lstStyle/>
                    <a:p>
                      <a:r>
                        <a:rPr lang="el-GR" sz="1600" dirty="0" smtClean="0"/>
                        <a:t>Οξεία επιπεφυκίτιδα με βλεννοπυώδες έκκριμα</a:t>
                      </a:r>
                      <a:endParaRPr lang="el-GR" sz="1600" dirty="0"/>
                    </a:p>
                  </a:txBody>
                  <a:tcPr/>
                </a:tc>
              </a:tr>
              <a:tr h="370840">
                <a:tc>
                  <a:txBody>
                    <a:bodyPr/>
                    <a:lstStyle/>
                    <a:p>
                      <a:r>
                        <a:rPr lang="el-GR" sz="1600" dirty="0" smtClean="0"/>
                        <a:t>Βρεφική πνευμονία</a:t>
                      </a:r>
                      <a:endParaRPr lang="el-GR" sz="1600" dirty="0"/>
                    </a:p>
                  </a:txBody>
                  <a:tcPr/>
                </a:tc>
                <a:tc>
                  <a:txBody>
                    <a:bodyPr/>
                    <a:lstStyle/>
                    <a:p>
                      <a:r>
                        <a:rPr lang="el-GR" sz="1600" dirty="0" smtClean="0"/>
                        <a:t>Μετά από 2-3 εβδομάδες επώαση εμφανίζεται  ρινίτιδα</a:t>
                      </a:r>
                      <a:r>
                        <a:rPr lang="el-GR" sz="1600" baseline="0" dirty="0" smtClean="0"/>
                        <a:t> και στη συνέχεια βρογχίτιδα με ξηρό βήχα</a:t>
                      </a:r>
                      <a:endParaRPr lang="el-GR" sz="1600" dirty="0"/>
                    </a:p>
                  </a:txBody>
                  <a:tcPr/>
                </a:tc>
              </a:tr>
              <a:tr h="370840">
                <a:tc>
                  <a:txBody>
                    <a:bodyPr/>
                    <a:lstStyle/>
                    <a:p>
                      <a:r>
                        <a:rPr lang="el-GR" sz="1600" dirty="0" smtClean="0"/>
                        <a:t>Ουρογεννητικές λοιμώξεις</a:t>
                      </a:r>
                      <a:endParaRPr lang="el-GR" sz="1600" dirty="0"/>
                    </a:p>
                  </a:txBody>
                  <a:tcPr/>
                </a:tc>
                <a:tc>
                  <a:txBody>
                    <a:bodyPr/>
                    <a:lstStyle/>
                    <a:p>
                      <a:r>
                        <a:rPr lang="el-GR" sz="1600" dirty="0" smtClean="0"/>
                        <a:t>Οξείες</a:t>
                      </a:r>
                      <a:r>
                        <a:rPr lang="el-GR" sz="1600" baseline="0" dirty="0" smtClean="0"/>
                        <a:t> λοιμώξεις στην ουρογεννητική οδό με βλεννοπυώδες έκκριμα ή ασυμπτωματική λοίμωξη (πιο συχνά στις γυναίκες)</a:t>
                      </a:r>
                      <a:endParaRPr lang="el-GR" sz="1600" dirty="0"/>
                    </a:p>
                  </a:txBody>
                  <a:tcPr/>
                </a:tc>
              </a:tr>
              <a:tr h="370840">
                <a:tc>
                  <a:txBody>
                    <a:bodyPr/>
                    <a:lstStyle/>
                    <a:p>
                      <a:r>
                        <a:rPr lang="el-GR" sz="1600" dirty="0" smtClean="0"/>
                        <a:t>Αφροδίσιο λεμφοκοκκίωμα</a:t>
                      </a:r>
                      <a:endParaRPr lang="el-GR" sz="1600" dirty="0"/>
                    </a:p>
                  </a:txBody>
                  <a:tcPr/>
                </a:tc>
                <a:tc>
                  <a:txBody>
                    <a:bodyPr/>
                    <a:lstStyle/>
                    <a:p>
                      <a:r>
                        <a:rPr lang="el-GR" sz="1600" dirty="0" smtClean="0"/>
                        <a:t>Εμφάνιση στην περιοχή της λοίμωξης ανώδυνου έλκους που </a:t>
                      </a:r>
                      <a:r>
                        <a:rPr lang="el-GR" sz="1600" dirty="0" err="1" smtClean="0"/>
                        <a:t>ιάται</a:t>
                      </a:r>
                      <a:r>
                        <a:rPr lang="el-GR" sz="1600" dirty="0" smtClean="0"/>
                        <a:t> μόνο του. Ακολουθεί φλεγμονή, οίδημα των επιχώριων</a:t>
                      </a:r>
                      <a:r>
                        <a:rPr lang="el-GR" sz="1600" baseline="0" dirty="0" smtClean="0"/>
                        <a:t> λεμφαδένων και τέλος συστηματικά συμπτώματα</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771800" y="1700808"/>
            <a:ext cx="367240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2771800" y="2132856"/>
            <a:ext cx="3672408"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Καλλιέργεια: Αναπτύσσονται σε κυτταροκαλλιέργειες, όπου σχηματίζουν έγκλειστα τα οποία γίνονται ορατά με ανοσοφθορισμό ή με ειδικές χρώσεις, π.χ. </a:t>
            </a:r>
            <a:r>
              <a:rPr lang="en-US" sz="1600" dirty="0" smtClean="0"/>
              <a:t>Giemsa</a:t>
            </a:r>
            <a:r>
              <a:rPr lang="el-GR" sz="1600" dirty="0" smtClean="0"/>
              <a:t>.</a:t>
            </a:r>
          </a:p>
          <a:p>
            <a:r>
              <a:rPr lang="en-US" sz="1600" dirty="0" smtClean="0"/>
              <a:t>ELISA</a:t>
            </a:r>
            <a:r>
              <a:rPr lang="el-GR" sz="1600" dirty="0" smtClean="0"/>
              <a:t>: ανιχνεύονται αντιγόνα των χλαμυδίων σε εκκρίματα ή ούρα</a:t>
            </a:r>
          </a:p>
          <a:p>
            <a:r>
              <a:rPr lang="en-US" sz="1600" dirty="0" smtClean="0"/>
              <a:t>PCR</a:t>
            </a:r>
            <a:r>
              <a:rPr lang="el-GR" sz="1600" dirty="0" smtClean="0"/>
              <a:t>: ανίχνευση γενετικού υλικού</a:t>
            </a:r>
          </a:p>
          <a:p>
            <a:endParaRPr lang="el-GR" sz="1600" dirty="0"/>
          </a:p>
        </p:txBody>
      </p:sp>
      <p:sp>
        <p:nvSpPr>
          <p:cNvPr id="4" name="3 - TextBox"/>
          <p:cNvSpPr txBox="1"/>
          <p:nvPr/>
        </p:nvSpPr>
        <p:spPr>
          <a:xfrm>
            <a:off x="2699792" y="4869160"/>
            <a:ext cx="374441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 πρόληψη</a:t>
            </a:r>
            <a:endParaRPr lang="el-GR" b="1" dirty="0"/>
          </a:p>
        </p:txBody>
      </p:sp>
      <p:sp>
        <p:nvSpPr>
          <p:cNvPr id="5" name="4 - TextBox"/>
          <p:cNvSpPr txBox="1"/>
          <p:nvPr/>
        </p:nvSpPr>
        <p:spPr>
          <a:xfrm>
            <a:off x="2699792" y="5301208"/>
            <a:ext cx="3744416"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Χορηγούνται τετρακυκλίνες, </a:t>
            </a:r>
            <a:r>
              <a:rPr lang="el-GR" sz="1600" dirty="0" err="1" smtClean="0"/>
              <a:t>μακρολίδες</a:t>
            </a:r>
            <a:r>
              <a:rPr lang="el-GR" sz="1600" dirty="0" smtClean="0"/>
              <a:t> ή </a:t>
            </a:r>
            <a:r>
              <a:rPr lang="el-GR" sz="1600" dirty="0" err="1" smtClean="0"/>
              <a:t>σουλφισοξάζόλη</a:t>
            </a:r>
            <a:r>
              <a:rPr lang="el-GR" sz="1600" dirty="0" smtClean="0"/>
              <a:t>. Σε γυναίκες σε </a:t>
            </a:r>
            <a:r>
              <a:rPr lang="el-GR" sz="1600" dirty="0" err="1" smtClean="0"/>
              <a:t>εγκυμοσίνη</a:t>
            </a:r>
            <a:r>
              <a:rPr lang="el-GR" sz="1600" dirty="0" smtClean="0"/>
              <a:t> και νεογνά δίνεται ερυθρομυκίνη</a:t>
            </a:r>
          </a:p>
          <a:p>
            <a:r>
              <a:rPr lang="el-GR" sz="1600" dirty="0" smtClean="0"/>
              <a:t>Δεν υπάρχει εμβόλιο</a:t>
            </a:r>
            <a:endParaRPr lang="el-GR" sz="160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971600" y="692696"/>
          <a:ext cx="7416824" cy="5547360"/>
        </p:xfrm>
        <a:graphic>
          <a:graphicData uri="http://schemas.openxmlformats.org/drawingml/2006/table">
            <a:tbl>
              <a:tblPr firstRow="1" bandRow="1">
                <a:tableStyleId>{5C22544A-7EE6-4342-B048-85BDC9FD1C3A}</a:tableStyleId>
              </a:tblPr>
              <a:tblGrid>
                <a:gridCol w="1656184"/>
                <a:gridCol w="5760640"/>
              </a:tblGrid>
              <a:tr h="370840">
                <a:tc gridSpan="2">
                  <a:txBody>
                    <a:bodyPr/>
                    <a:lstStyle/>
                    <a:p>
                      <a:pPr algn="ctr"/>
                      <a:r>
                        <a:rPr lang="el-GR" dirty="0" err="1" smtClean="0"/>
                        <a:t>Χλαμυδόφιλα</a:t>
                      </a:r>
                      <a:r>
                        <a:rPr lang="el-GR" dirty="0" smtClean="0"/>
                        <a:t> </a:t>
                      </a:r>
                    </a:p>
                    <a:p>
                      <a:pPr algn="ctr"/>
                      <a:r>
                        <a:rPr lang="el-GR" dirty="0" smtClean="0"/>
                        <a:t>(</a:t>
                      </a:r>
                      <a:r>
                        <a:rPr lang="en-US" i="1" dirty="0" err="1" smtClean="0"/>
                        <a:t>Chlamydophila</a:t>
                      </a:r>
                      <a:r>
                        <a:rPr lang="en-US" i="1" dirty="0" smtClean="0"/>
                        <a:t>)</a:t>
                      </a:r>
                      <a:endParaRPr lang="el-GR" dirty="0"/>
                    </a:p>
                  </a:txBody>
                  <a:tcPr/>
                </a:tc>
                <a:tc hMerge="1">
                  <a:txBody>
                    <a:bodyPr/>
                    <a:lstStyle/>
                    <a:p>
                      <a:endParaRPr lang="el-GR" dirty="0"/>
                    </a:p>
                  </a:txBody>
                  <a:tcPr/>
                </a:tc>
              </a:tr>
              <a:tr h="370840">
                <a:tc>
                  <a:txBody>
                    <a:bodyPr/>
                    <a:lstStyle/>
                    <a:p>
                      <a:r>
                        <a:rPr lang="en-US" sz="1600" i="1" dirty="0" smtClean="0"/>
                        <a:t>C. Pneumoniae</a:t>
                      </a:r>
                      <a:endParaRPr lang="el-GR" sz="1600" i="1" dirty="0"/>
                    </a:p>
                  </a:txBody>
                  <a:tcPr/>
                </a:tc>
                <a:tc>
                  <a:txBody>
                    <a:bodyPr/>
                    <a:lstStyle/>
                    <a:p>
                      <a:r>
                        <a:rPr lang="el-GR" sz="1600" dirty="0" smtClean="0"/>
                        <a:t>Προσβάλει μόνο τον άνθρωπο. Μεταδίδεται</a:t>
                      </a:r>
                      <a:r>
                        <a:rPr lang="el-GR" sz="1600" baseline="0" dirty="0" smtClean="0"/>
                        <a:t> με την εισπνοή μολυσματικών σωματιδίων. Προκαλεί λοιμώξεις του αναπνευστικού συστήματος  με συμπτώματα βήχα και κακοδιαθεσία. Οι περισσότερες λοιμώξεις είναι ασυμπτωματικές</a:t>
                      </a:r>
                      <a:endParaRPr lang="el-GR" sz="1600" dirty="0"/>
                    </a:p>
                  </a:txBody>
                  <a:tcPr/>
                </a:tc>
              </a:tr>
              <a:tr h="370840">
                <a:tc>
                  <a:txBody>
                    <a:bodyPr/>
                    <a:lstStyle/>
                    <a:p>
                      <a:r>
                        <a:rPr lang="en-US" sz="1600" i="1" dirty="0" smtClean="0"/>
                        <a:t>C. psittaci</a:t>
                      </a:r>
                      <a:endParaRPr lang="el-GR" sz="1600" i="1" dirty="0"/>
                    </a:p>
                  </a:txBody>
                  <a:tcPr/>
                </a:tc>
                <a:tc>
                  <a:txBody>
                    <a:bodyPr/>
                    <a:lstStyle/>
                    <a:p>
                      <a:r>
                        <a:rPr lang="el-GR" sz="1600" dirty="0" smtClean="0"/>
                        <a:t>Προσβάλλει τα πτηνά και πολλά θηλαστικά. Ο άνθρωπος μολύνεται με την εισπνοή μολυσμένων κοπράνων, ιδίως των πτηνών. Προκαλεί τη νόσο χλαμυδόφιλο ψιττάκωση.</a:t>
                      </a:r>
                      <a:r>
                        <a:rPr lang="el-GR" sz="1600" baseline="0" dirty="0" smtClean="0"/>
                        <a:t> Τα συμπτώματα  κυμαίνονται από βαριά βρογχοπνευμονία,  με τοπική διήθηση φλεγμονωδών κυττάρων νέκρωση και αιμορραγία μέχρι ασυμπτωματικό αποικισμό </a:t>
                      </a:r>
                      <a:endParaRPr lang="el-GR" sz="1600" dirty="0"/>
                    </a:p>
                  </a:txBody>
                  <a:tcPr/>
                </a:tc>
              </a:tr>
              <a:tr h="370840">
                <a:tc>
                  <a:txBody>
                    <a:bodyPr/>
                    <a:lstStyle/>
                    <a:p>
                      <a:r>
                        <a:rPr lang="en-US" sz="1600" i="1" dirty="0" smtClean="0"/>
                        <a:t>C. </a:t>
                      </a:r>
                      <a:r>
                        <a:rPr lang="en-US" sz="1600" i="1" dirty="0" err="1" smtClean="0"/>
                        <a:t>abortus</a:t>
                      </a:r>
                      <a:endParaRPr lang="el-GR" sz="1600" i="1" dirty="0"/>
                    </a:p>
                  </a:txBody>
                  <a:tcPr/>
                </a:tc>
                <a:tc>
                  <a:txBody>
                    <a:bodyPr/>
                    <a:lstStyle/>
                    <a:p>
                      <a:r>
                        <a:rPr lang="el-GR" sz="1600" dirty="0" smtClean="0"/>
                        <a:t>Προκαλεί αποβολές στα πρόβατα. </a:t>
                      </a:r>
                      <a:r>
                        <a:rPr lang="el-GR" sz="1600" baseline="0" dirty="0" smtClean="0"/>
                        <a:t> Αποικίζει τον πλακούντα εγκύων γυναικών και προκαλεί αποβολή του εμβρύου το πρώτο τρίμηνο της κύησης και πρόωρο τοκετό ή γέννηση νεκρού εμβρύου αν η μόλυνση γίνει αργότερα. Στην γυναίκα η λοίμωξη μπορεί να προκαλέσει νεφρική ανεπάρκεια, ηπατική δυσλειτουργία και διάχυτη ενδοαγγειακή πήξη οδηγώντας στο θάνατο. Η μετάδοση γίνεται συνήθως με άμεση επαφή με μολυσμένα ζώα και πιο σπάνια με μολυσμένα τρόφιμα, μολυσμένα χέρια και μολυσμένα ρούχα</a:t>
                      </a:r>
                      <a:endParaRPr lang="el-GR" sz="1600" dirty="0"/>
                    </a:p>
                  </a:txBody>
                  <a:tcPr/>
                </a:tc>
              </a:tr>
            </a:tbl>
          </a:graphicData>
        </a:graphic>
      </p:graphicFrame>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chlamydia"/>
          <p:cNvPicPr>
            <a:picLocks noChangeAspect="1" noChangeArrowheads="1"/>
          </p:cNvPicPr>
          <p:nvPr/>
        </p:nvPicPr>
        <p:blipFill>
          <a:blip r:embed="rId2" cstate="print"/>
          <a:srcRect/>
          <a:stretch>
            <a:fillRect/>
          </a:stretch>
        </p:blipFill>
        <p:spPr bwMode="auto">
          <a:xfrm>
            <a:off x="4211960" y="2204864"/>
            <a:ext cx="4762500" cy="3533776"/>
          </a:xfrm>
          <a:prstGeom prst="rect">
            <a:avLst/>
          </a:prstGeom>
          <a:noFill/>
        </p:spPr>
      </p:pic>
      <p:pic>
        <p:nvPicPr>
          <p:cNvPr id="3" name="Picture 2" descr="Αποτέλεσμα εικόνας για chlamydia"/>
          <p:cNvPicPr>
            <a:picLocks noChangeAspect="1" noChangeArrowheads="1"/>
          </p:cNvPicPr>
          <p:nvPr/>
        </p:nvPicPr>
        <p:blipFill>
          <a:blip r:embed="rId3" cstate="print"/>
          <a:srcRect/>
          <a:stretch>
            <a:fillRect/>
          </a:stretch>
        </p:blipFill>
        <p:spPr bwMode="auto">
          <a:xfrm>
            <a:off x="179512" y="1988840"/>
            <a:ext cx="3895725" cy="3076575"/>
          </a:xfrm>
          <a:prstGeom prst="rect">
            <a:avLst/>
          </a:prstGeom>
          <a:noFill/>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Αποτέλεσμα εικόνας για chlamydia"/>
          <p:cNvPicPr>
            <a:picLocks noChangeAspect="1" noChangeArrowheads="1"/>
          </p:cNvPicPr>
          <p:nvPr/>
        </p:nvPicPr>
        <p:blipFill>
          <a:blip r:embed="rId2" cstate="print"/>
          <a:srcRect/>
          <a:stretch>
            <a:fillRect/>
          </a:stretch>
        </p:blipFill>
        <p:spPr bwMode="auto">
          <a:xfrm>
            <a:off x="1619672" y="1988840"/>
            <a:ext cx="5847606" cy="411214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611561" y="1556792"/>
          <a:ext cx="7848871" cy="4058920"/>
        </p:xfrm>
        <a:graphic>
          <a:graphicData uri="http://schemas.openxmlformats.org/drawingml/2006/table">
            <a:tbl>
              <a:tblPr firstRow="1" bandRow="1">
                <a:tableStyleId>{5C22544A-7EE6-4342-B048-85BDC9FD1C3A}</a:tableStyleId>
              </a:tblPr>
              <a:tblGrid>
                <a:gridCol w="1946001"/>
                <a:gridCol w="2854134"/>
                <a:gridCol w="3048736"/>
              </a:tblGrid>
              <a:tr h="370840">
                <a:tc>
                  <a:txBody>
                    <a:bodyPr/>
                    <a:lstStyle/>
                    <a:p>
                      <a:pPr algn="ctr"/>
                      <a:r>
                        <a:rPr lang="el-GR" dirty="0" smtClean="0"/>
                        <a:t>Στέλεχος </a:t>
                      </a:r>
                      <a:endParaRPr lang="el-GR" dirty="0"/>
                    </a:p>
                  </a:txBody>
                  <a:tcPr/>
                </a:tc>
                <a:tc>
                  <a:txBody>
                    <a:bodyPr/>
                    <a:lstStyle/>
                    <a:p>
                      <a:pPr algn="ctr"/>
                      <a:r>
                        <a:rPr lang="el-GR" dirty="0" smtClean="0"/>
                        <a:t>Μετάδοση</a:t>
                      </a:r>
                      <a:r>
                        <a:rPr lang="el-GR" baseline="0" dirty="0" smtClean="0"/>
                        <a:t> – Διάγνωση</a:t>
                      </a:r>
                      <a:endParaRPr lang="el-GR" dirty="0"/>
                    </a:p>
                  </a:txBody>
                  <a:tcPr/>
                </a:tc>
                <a:tc>
                  <a:txBody>
                    <a:bodyPr/>
                    <a:lstStyle/>
                    <a:p>
                      <a:pPr algn="ctr"/>
                      <a:r>
                        <a:rPr lang="el-GR" dirty="0" smtClean="0"/>
                        <a:t>Συμπτώματα </a:t>
                      </a:r>
                      <a:endParaRPr lang="el-GR" dirty="0"/>
                    </a:p>
                  </a:txBody>
                  <a:tcPr/>
                </a:tc>
              </a:tr>
              <a:tr h="370840">
                <a:tc>
                  <a:txBody>
                    <a:bodyPr/>
                    <a:lstStyle/>
                    <a:p>
                      <a:pPr algn="ctr"/>
                      <a:r>
                        <a:rPr lang="el-GR" sz="1400" dirty="0" err="1" smtClean="0"/>
                        <a:t>Εντεροπροσκολλητικό</a:t>
                      </a:r>
                      <a:r>
                        <a:rPr lang="el-GR" sz="1400" dirty="0" smtClean="0"/>
                        <a:t> κολοβακτηρίδιο</a:t>
                      </a:r>
                    </a:p>
                    <a:p>
                      <a:pPr algn="ctr"/>
                      <a:r>
                        <a:rPr lang="el-GR" sz="1400" dirty="0" smtClean="0"/>
                        <a:t>(</a:t>
                      </a:r>
                      <a:r>
                        <a:rPr lang="en-US" sz="1400" dirty="0" smtClean="0"/>
                        <a:t>EAEC)</a:t>
                      </a:r>
                      <a:r>
                        <a:rPr lang="el-GR" sz="1400" dirty="0" smtClean="0"/>
                        <a:t> </a:t>
                      </a:r>
                    </a:p>
                    <a:p>
                      <a:pPr algn="ctr"/>
                      <a:endParaRPr lang="el-GR" sz="1400" dirty="0"/>
                    </a:p>
                  </a:txBody>
                  <a:tcPr/>
                </a:tc>
                <a:tc>
                  <a:txBody>
                    <a:bodyPr/>
                    <a:lstStyle/>
                    <a:p>
                      <a:r>
                        <a:rPr lang="el-GR" sz="1400" dirty="0" smtClean="0"/>
                        <a:t>Μεταδίδεται μέσω της κοπρανοστοματικής οδού κυρίως σε βρέφη και ταξιδιώτες στις αναπτυσσόμενες</a:t>
                      </a:r>
                      <a:r>
                        <a:rPr lang="el-GR" sz="1400" baseline="0" dirty="0" smtClean="0"/>
                        <a:t> χώρες</a:t>
                      </a:r>
                    </a:p>
                    <a:p>
                      <a:r>
                        <a:rPr lang="el-GR" sz="1400" baseline="0" dirty="0" smtClean="0"/>
                        <a:t>Διάγνωση μόνο σε ερευνητικά εργαστήρια</a:t>
                      </a:r>
                      <a:endParaRPr lang="el-GR" sz="1400" dirty="0" smtClean="0"/>
                    </a:p>
                    <a:p>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Επίμονη υδαρής διάρροια που συνοδεύεται σποραδικά με αίμα και βλέννες. Η διάρροια μπορεί να εξελιχθεί σε χρόνια με αποτέλεσμα την καθυστέρηση της ανάπτυξης των παιδιών.</a:t>
                      </a:r>
                    </a:p>
                    <a:p>
                      <a:endParaRPr lang="el-GR" sz="1400" dirty="0"/>
                    </a:p>
                  </a:txBody>
                  <a:tcPr/>
                </a:tc>
              </a:tr>
              <a:tr h="370840">
                <a:tc>
                  <a:txBody>
                    <a:bodyPr/>
                    <a:lstStyle/>
                    <a:p>
                      <a:pPr algn="ctr"/>
                      <a:r>
                        <a:rPr lang="el-GR" sz="1400" dirty="0" err="1" smtClean="0"/>
                        <a:t>Εντεροδιεισδυτικό</a:t>
                      </a:r>
                      <a:r>
                        <a:rPr lang="el-GR" sz="1400" dirty="0" smtClean="0"/>
                        <a:t>  κολοβακτηρίδιο</a:t>
                      </a:r>
                    </a:p>
                    <a:p>
                      <a:pPr algn="ctr"/>
                      <a:r>
                        <a:rPr lang="el-GR" sz="1400" dirty="0" smtClean="0"/>
                        <a:t>(</a:t>
                      </a:r>
                      <a:r>
                        <a:rPr lang="en-US" sz="1400" dirty="0" smtClean="0"/>
                        <a:t>E</a:t>
                      </a:r>
                      <a:r>
                        <a:rPr lang="el-GR" sz="1400" dirty="0" smtClean="0"/>
                        <a:t>ΙΕ</a:t>
                      </a:r>
                      <a:r>
                        <a:rPr lang="en-US" sz="1400" dirty="0" smtClean="0"/>
                        <a:t>C)</a:t>
                      </a:r>
                      <a:endParaRPr lang="el-GR" sz="1400" dirty="0"/>
                    </a:p>
                  </a:txBody>
                  <a:tcPr/>
                </a:tc>
                <a:tc>
                  <a:txBody>
                    <a:bodyPr/>
                    <a:lstStyle/>
                    <a:p>
                      <a:r>
                        <a:rPr lang="el-GR" sz="1400" dirty="0" smtClean="0"/>
                        <a:t>Μετάδοση</a:t>
                      </a:r>
                      <a:r>
                        <a:rPr lang="el-GR" sz="1400" baseline="0" dirty="0" smtClean="0"/>
                        <a:t> συνήθως μετά την κατανάλωση μολυσμένων τροφίμων</a:t>
                      </a:r>
                    </a:p>
                    <a:p>
                      <a:r>
                        <a:rPr lang="el-GR" sz="1400" baseline="0" dirty="0" smtClean="0"/>
                        <a:t>Διάγνωση με καλλιέργεια σε </a:t>
                      </a:r>
                      <a:r>
                        <a:rPr lang="en-US" sz="1400" baseline="0" dirty="0" smtClean="0"/>
                        <a:t>MacConkey</a:t>
                      </a:r>
                      <a:r>
                        <a:rPr lang="el-GR" sz="1400" baseline="0" dirty="0" smtClean="0"/>
                        <a:t> όπου δίνουν άχρωμες αποικίες </a:t>
                      </a:r>
                      <a:endParaRPr lang="el-GR" sz="1400" dirty="0"/>
                    </a:p>
                  </a:txBody>
                  <a:tcPr/>
                </a:tc>
                <a:tc>
                  <a:txBody>
                    <a:bodyPr/>
                    <a:lstStyle/>
                    <a:p>
                      <a:r>
                        <a:rPr lang="el-GR" sz="1400" baseline="0" dirty="0" smtClean="0"/>
                        <a:t>Κοιλιακό άλγος, αιματηρά κόπρανα και  πυρετός. </a:t>
                      </a:r>
                      <a:endParaRPr lang="el-GR" sz="1400" dirty="0"/>
                    </a:p>
                  </a:txBody>
                  <a:tcPr/>
                </a:tc>
              </a:tr>
              <a:tr h="370840">
                <a:tc>
                  <a:txBody>
                    <a:bodyPr/>
                    <a:lstStyle/>
                    <a:p>
                      <a:pPr algn="ctr"/>
                      <a:r>
                        <a:rPr lang="el-GR" sz="1400" dirty="0" smtClean="0"/>
                        <a:t>Διάχυτα-προσκολληθέντα  κολοβακτηρίδια</a:t>
                      </a:r>
                    </a:p>
                    <a:p>
                      <a:pPr algn="ctr"/>
                      <a:r>
                        <a:rPr lang="el-GR" sz="1400" dirty="0" smtClean="0"/>
                        <a:t>(</a:t>
                      </a:r>
                      <a:r>
                        <a:rPr lang="en-US" sz="1400" dirty="0" smtClean="0"/>
                        <a:t>DAEC)</a:t>
                      </a:r>
                      <a:r>
                        <a:rPr lang="el-GR" sz="1400" dirty="0" smtClean="0"/>
                        <a:t> </a:t>
                      </a:r>
                      <a:endParaRPr lang="el-GR" sz="1400" dirty="0"/>
                    </a:p>
                  </a:txBody>
                  <a:tcPr/>
                </a:tc>
                <a:tc>
                  <a:txBody>
                    <a:bodyPr/>
                    <a:lstStyle/>
                    <a:p>
                      <a:r>
                        <a:rPr lang="el-GR" sz="1400" dirty="0" smtClean="0"/>
                        <a:t>Στελέχη που διαθέτουν </a:t>
                      </a:r>
                      <a:r>
                        <a:rPr lang="el-GR" sz="1400" dirty="0" err="1" smtClean="0"/>
                        <a:t>συγκολητίνες</a:t>
                      </a:r>
                      <a:r>
                        <a:rPr lang="el-GR" sz="1400" dirty="0" smtClean="0"/>
                        <a:t>  με τις οποίες προσκολλώνται στα επιθηλιακά κύτταρα</a:t>
                      </a:r>
                      <a:endParaRPr lang="el-GR" sz="1400" dirty="0"/>
                    </a:p>
                  </a:txBody>
                  <a:tcPr/>
                </a:tc>
                <a:tc>
                  <a:txBody>
                    <a:bodyPr/>
                    <a:lstStyle/>
                    <a:p>
                      <a:r>
                        <a:rPr lang="el-GR" sz="1400" dirty="0" smtClean="0"/>
                        <a:t>Προκαλούν</a:t>
                      </a:r>
                      <a:r>
                        <a:rPr lang="el-GR" sz="1400" baseline="0" dirty="0" smtClean="0"/>
                        <a:t> εντερικές λ</a:t>
                      </a:r>
                      <a:r>
                        <a:rPr lang="el-GR" sz="1400" dirty="0" smtClean="0"/>
                        <a:t>οιμώξεις  και λοιμώξεις της ουροφόρου οδού, όπως </a:t>
                      </a:r>
                      <a:r>
                        <a:rPr lang="el-GR" sz="1400" dirty="0" err="1" smtClean="0"/>
                        <a:t>πυελονεφρίτιδα</a:t>
                      </a:r>
                      <a:r>
                        <a:rPr lang="el-GR" sz="1400" dirty="0" smtClean="0"/>
                        <a:t>, κυστίτιδα</a:t>
                      </a:r>
                      <a:r>
                        <a:rPr lang="el-GR" sz="1400" baseline="0" dirty="0" smtClean="0"/>
                        <a:t> και ασυμπτωματική βακτηριαιμία</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2060848"/>
            <a:ext cx="4176464" cy="369332"/>
          </a:xfrm>
          <a:prstGeom prst="rect">
            <a:avLst/>
          </a:prstGeom>
          <a:noFill/>
        </p:spPr>
        <p:txBody>
          <a:bodyPr wrap="square" rtlCol="0">
            <a:spAutoFit/>
          </a:bodyPr>
          <a:lstStyle/>
          <a:p>
            <a:pPr algn="ctr"/>
            <a:r>
              <a:rPr lang="el-GR" b="1" dirty="0" smtClean="0"/>
              <a:t>Σπειροχαίτες </a:t>
            </a:r>
            <a:endParaRPr lang="el-GR" b="1" dirty="0"/>
          </a:p>
        </p:txBody>
      </p:sp>
      <p:sp>
        <p:nvSpPr>
          <p:cNvPr id="1026" name="AutoShape 2" descr="Αποτέλεσμα εικόνας για spiroche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user\Τα έγγραφά μου\Downloads\research.pasteur.fr_biology-of-spirochetes1.jpg"/>
          <p:cNvPicPr>
            <a:picLocks noChangeAspect="1" noChangeArrowheads="1"/>
          </p:cNvPicPr>
          <p:nvPr/>
        </p:nvPicPr>
        <p:blipFill>
          <a:blip r:embed="rId2" cstate="print"/>
          <a:srcRect/>
          <a:stretch>
            <a:fillRect/>
          </a:stretch>
        </p:blipFill>
        <p:spPr bwMode="auto">
          <a:xfrm>
            <a:off x="1835696" y="2998068"/>
            <a:ext cx="5544616" cy="2591172"/>
          </a:xfrm>
          <a:prstGeom prst="rect">
            <a:avLst/>
          </a:prstGeom>
          <a:noFill/>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942961"/>
            <a:ext cx="4032448"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Στην τάξη Σπειροχαιτιακά (</a:t>
            </a:r>
            <a:r>
              <a:rPr lang="en-US" sz="1600" i="1" dirty="0" err="1" smtClean="0"/>
              <a:t>Spirochaetales</a:t>
            </a:r>
            <a:r>
              <a:rPr lang="el-GR" sz="1600" i="1" dirty="0" smtClean="0"/>
              <a:t>) </a:t>
            </a:r>
            <a:r>
              <a:rPr lang="el-GR" sz="1600" dirty="0" smtClean="0"/>
              <a:t>υποδιαιρείται σε τρεις οικογένειες και 13 γένη, εκ των οποίων τρία (</a:t>
            </a:r>
            <a:r>
              <a:rPr lang="en-US" sz="1600" i="1" dirty="0" smtClean="0"/>
              <a:t>Treponema, Borrelia </a:t>
            </a:r>
            <a:r>
              <a:rPr lang="el-GR" sz="1600" dirty="0" smtClean="0"/>
              <a:t>και</a:t>
            </a:r>
            <a:r>
              <a:rPr lang="el-GR" sz="1600" i="1" dirty="0" smtClean="0"/>
              <a:t> </a:t>
            </a:r>
            <a:r>
              <a:rPr lang="en-US" sz="1600" i="1" dirty="0" smtClean="0"/>
              <a:t>Leptospira</a:t>
            </a:r>
            <a:r>
              <a:rPr lang="el-GR" sz="1600" i="1" dirty="0" smtClean="0"/>
              <a:t>) </a:t>
            </a:r>
            <a:r>
              <a:rPr lang="el-GR" sz="1600" dirty="0" smtClean="0"/>
              <a:t>προκαλούν νόσους στον άνθρωπο.</a:t>
            </a:r>
          </a:p>
          <a:p>
            <a:endParaRPr lang="el-GR" sz="1600" dirty="0" smtClean="0"/>
          </a:p>
          <a:p>
            <a:r>
              <a:rPr lang="el-GR" sz="1600" dirty="0" smtClean="0"/>
              <a:t>Όλα τα μέλη της τάξης είναι λεπτά ελικοειδή, </a:t>
            </a:r>
            <a:r>
              <a:rPr lang="en-US" sz="1600" dirty="0" smtClean="0"/>
              <a:t>Gram (-)</a:t>
            </a:r>
            <a:r>
              <a:rPr lang="el-GR" sz="1600" dirty="0" smtClean="0"/>
              <a:t> βακτήρια</a:t>
            </a:r>
            <a:endParaRPr lang="el-GR" sz="1600" dirty="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412776"/>
            <a:ext cx="4032448"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Τρεπόνημα </a:t>
            </a:r>
          </a:p>
          <a:p>
            <a:pPr algn="ctr"/>
            <a:r>
              <a:rPr lang="el-GR" b="1" dirty="0" smtClean="0"/>
              <a:t>(</a:t>
            </a:r>
            <a:r>
              <a:rPr lang="en-US" b="1" i="1" dirty="0" smtClean="0"/>
              <a:t>Treponema</a:t>
            </a:r>
            <a:r>
              <a:rPr lang="en-US" i="1" dirty="0" smtClean="0"/>
              <a:t>)</a:t>
            </a:r>
            <a:endParaRPr lang="el-GR" dirty="0"/>
          </a:p>
        </p:txBody>
      </p:sp>
      <p:pic>
        <p:nvPicPr>
          <p:cNvPr id="266242" name="Picture 2" descr="Αποτέλεσμα εικόνας για treponema pallidum"/>
          <p:cNvPicPr>
            <a:picLocks noChangeAspect="1" noChangeArrowheads="1"/>
          </p:cNvPicPr>
          <p:nvPr/>
        </p:nvPicPr>
        <p:blipFill>
          <a:blip r:embed="rId2" cstate="print"/>
          <a:srcRect/>
          <a:stretch>
            <a:fillRect/>
          </a:stretch>
        </p:blipFill>
        <p:spPr bwMode="auto">
          <a:xfrm>
            <a:off x="4572000" y="2564904"/>
            <a:ext cx="3672408" cy="3466356"/>
          </a:xfrm>
          <a:prstGeom prst="rect">
            <a:avLst/>
          </a:prstGeom>
          <a:noFill/>
        </p:spPr>
      </p:pic>
      <p:sp>
        <p:nvSpPr>
          <p:cNvPr id="4" name="3 - TextBox"/>
          <p:cNvSpPr txBox="1"/>
          <p:nvPr/>
        </p:nvSpPr>
        <p:spPr>
          <a:xfrm>
            <a:off x="179512" y="2204864"/>
            <a:ext cx="4032448"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Νόσο στον άνθρωπο προκαλούν τα είδη </a:t>
            </a:r>
            <a:r>
              <a:rPr lang="en-US" sz="1600" i="1" dirty="0" smtClean="0"/>
              <a:t>Treponema pallidum</a:t>
            </a:r>
            <a:r>
              <a:rPr lang="el-GR" sz="1600" dirty="0" smtClean="0"/>
              <a:t> (Τρεπόνημα το ωχρό </a:t>
            </a:r>
            <a:r>
              <a:rPr lang="el-GR" sz="1600" i="1" dirty="0" smtClean="0"/>
              <a:t>ή</a:t>
            </a:r>
            <a:r>
              <a:rPr lang="en-US" sz="1600" i="1" dirty="0" smtClean="0"/>
              <a:t> </a:t>
            </a:r>
            <a:r>
              <a:rPr lang="el-GR" sz="1600" i="1" dirty="0" smtClean="0"/>
              <a:t>ωχρή σπειροχαίτη) </a:t>
            </a:r>
            <a:r>
              <a:rPr lang="el-GR" sz="1600" dirty="0" smtClean="0"/>
              <a:t>και το </a:t>
            </a:r>
            <a:r>
              <a:rPr lang="en-US" sz="1600" i="1" dirty="0" smtClean="0"/>
              <a:t>Treponema </a:t>
            </a:r>
            <a:r>
              <a:rPr lang="en-US" sz="1600" i="1" dirty="0" err="1" smtClean="0"/>
              <a:t>carateum</a:t>
            </a:r>
            <a:endParaRPr lang="el-GR" sz="1600" i="1" dirty="0" smtClean="0"/>
          </a:p>
          <a:p>
            <a:r>
              <a:rPr lang="el-GR" sz="1600" dirty="0" smtClean="0"/>
              <a:t>Το τρεπόνημα το ωχρό υποδιαιρείται σε τρία υποείδη με ίδια μορφολογία:</a:t>
            </a:r>
          </a:p>
          <a:p>
            <a:pPr>
              <a:buFont typeface="Wingdings" pitchFamily="2" charset="2"/>
              <a:buChar char="Ø"/>
            </a:pPr>
            <a:r>
              <a:rPr lang="el-GR" sz="1600" dirty="0" smtClean="0"/>
              <a:t>Τρεπόνημα το ωχρό υποείδος </a:t>
            </a:r>
            <a:r>
              <a:rPr lang="en-US" sz="1600" i="1" dirty="0" smtClean="0"/>
              <a:t>pallidum</a:t>
            </a:r>
            <a:r>
              <a:rPr lang="el-GR" sz="1600" i="1" dirty="0" smtClean="0"/>
              <a:t>. </a:t>
            </a:r>
            <a:r>
              <a:rPr lang="el-GR" sz="1600" dirty="0" smtClean="0"/>
              <a:t>Προκαλεί το αφροδίσιο νόσημα σύφιλη</a:t>
            </a:r>
          </a:p>
          <a:p>
            <a:pPr>
              <a:buFont typeface="Wingdings" pitchFamily="2" charset="2"/>
              <a:buChar char="Ø"/>
            </a:pPr>
            <a:r>
              <a:rPr lang="el-GR" sz="1600" i="1" dirty="0" smtClean="0"/>
              <a:t> </a:t>
            </a:r>
            <a:r>
              <a:rPr lang="el-GR" sz="1600" dirty="0" smtClean="0"/>
              <a:t>Τρεπόνημα το ωχρό υποείδος </a:t>
            </a:r>
            <a:r>
              <a:rPr lang="en-US" sz="1600" i="1" dirty="0" smtClean="0"/>
              <a:t>endemicum </a:t>
            </a:r>
            <a:r>
              <a:rPr lang="el-GR" sz="1600" dirty="0" smtClean="0"/>
              <a:t>προκαλεί ενδημική σύφιλη </a:t>
            </a:r>
            <a:r>
              <a:rPr lang="en-US" sz="1600" i="1" dirty="0" smtClean="0"/>
              <a:t>(</a:t>
            </a:r>
            <a:r>
              <a:rPr lang="en-US" sz="1600" dirty="0" err="1" smtClean="0"/>
              <a:t>bejel</a:t>
            </a:r>
            <a:r>
              <a:rPr lang="en-US" sz="1600" dirty="0" smtClean="0"/>
              <a:t>)</a:t>
            </a:r>
            <a:endParaRPr lang="el-GR" sz="1600" dirty="0" smtClean="0"/>
          </a:p>
          <a:p>
            <a:pPr>
              <a:buFont typeface="Wingdings" pitchFamily="2" charset="2"/>
              <a:buChar char="Ø"/>
            </a:pPr>
            <a:r>
              <a:rPr lang="el-GR" sz="1600" dirty="0" smtClean="0"/>
              <a:t>Τρεπόνημα το ωχρό υποείδος</a:t>
            </a:r>
            <a:r>
              <a:rPr lang="en-US" sz="1600" dirty="0" smtClean="0"/>
              <a:t> </a:t>
            </a:r>
            <a:r>
              <a:rPr lang="en-US" sz="1600" i="1" dirty="0" err="1" smtClean="0"/>
              <a:t>pentenue</a:t>
            </a:r>
            <a:r>
              <a:rPr lang="el-GR" sz="1600" i="1" dirty="0" smtClean="0"/>
              <a:t>. </a:t>
            </a:r>
            <a:r>
              <a:rPr lang="el-GR" sz="1600" dirty="0" smtClean="0"/>
              <a:t>Προκαλεί τροπική μόρωση</a:t>
            </a:r>
          </a:p>
          <a:p>
            <a:endParaRPr lang="el-GR" sz="1600" i="1" dirty="0" smtClean="0"/>
          </a:p>
          <a:p>
            <a:r>
              <a:rPr lang="el-GR" sz="1600" dirty="0" smtClean="0"/>
              <a:t>Το είδος </a:t>
            </a:r>
            <a:r>
              <a:rPr lang="en-US" sz="1600" i="1" dirty="0" smtClean="0"/>
              <a:t>Treponema </a:t>
            </a:r>
            <a:r>
              <a:rPr lang="en-US" sz="1600" i="1" dirty="0" err="1" smtClean="0"/>
              <a:t>carateum</a:t>
            </a:r>
            <a:r>
              <a:rPr lang="el-GR" sz="1600" i="1" dirty="0" smtClean="0"/>
              <a:t> </a:t>
            </a:r>
            <a:r>
              <a:rPr lang="el-GR" sz="1600" dirty="0" smtClean="0"/>
              <a:t>προκαλεί τη νόσο </a:t>
            </a:r>
            <a:r>
              <a:rPr lang="en-US" sz="1600" dirty="0" err="1" smtClean="0"/>
              <a:t>pinta</a:t>
            </a:r>
            <a:r>
              <a:rPr lang="en-US" sz="1600" dirty="0" smtClean="0"/>
              <a:t>.</a:t>
            </a:r>
          </a:p>
          <a:p>
            <a:endParaRPr lang="en-US" sz="1600" dirty="0" smtClean="0"/>
          </a:p>
          <a:p>
            <a:r>
              <a:rPr lang="el-GR" sz="1600" dirty="0" smtClean="0"/>
              <a:t>Από τις παραπάνω ασθένειες αφροδίσιο νόσημα είναι μόνο η σύφιλη</a:t>
            </a:r>
            <a:r>
              <a:rPr lang="en-US" sz="1600" dirty="0" smtClean="0"/>
              <a:t> </a:t>
            </a:r>
            <a:endParaRPr lang="el-GR" sz="1600"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79712" y="1628800"/>
            <a:ext cx="5184576"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a:t>
            </a:r>
            <a:r>
              <a:rPr lang="en-US" b="1" dirty="0" smtClean="0"/>
              <a:t> </a:t>
            </a:r>
            <a:r>
              <a:rPr lang="el-GR" b="1" dirty="0" smtClean="0"/>
              <a:t>του βακτηρίου </a:t>
            </a:r>
            <a:r>
              <a:rPr lang="en-US" b="1" i="1" dirty="0" smtClean="0"/>
              <a:t>Treponema pallidum</a:t>
            </a:r>
            <a:r>
              <a:rPr lang="el-GR" b="1" dirty="0" smtClean="0"/>
              <a:t> </a:t>
            </a:r>
            <a:endParaRPr lang="el-GR" b="1" dirty="0"/>
          </a:p>
        </p:txBody>
      </p:sp>
      <p:sp>
        <p:nvSpPr>
          <p:cNvPr id="3" name="2 - TextBox"/>
          <p:cNvSpPr txBox="1"/>
          <p:nvPr/>
        </p:nvSpPr>
        <p:spPr>
          <a:xfrm>
            <a:off x="1979712" y="2348880"/>
            <a:ext cx="5184576"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Λεπτά σπειροειδή βακτήρια με αιχμηρά ευθέα άκρα</a:t>
            </a:r>
          </a:p>
          <a:p>
            <a:pPr>
              <a:buFont typeface="Wingdings" pitchFamily="2" charset="2"/>
              <a:buChar char="§"/>
            </a:pPr>
            <a:r>
              <a:rPr lang="el-GR" sz="1600" dirty="0" smtClean="0"/>
              <a:t>Διαστάσεις 0,1-0,2 Χ 6-20μ</a:t>
            </a:r>
            <a:r>
              <a:rPr lang="en-US" sz="1600" dirty="0" smtClean="0"/>
              <a:t>m</a:t>
            </a:r>
            <a:endParaRPr lang="el-GR" sz="1600" dirty="0" smtClean="0"/>
          </a:p>
          <a:p>
            <a:pPr>
              <a:buFont typeface="Wingdings" pitchFamily="2" charset="2"/>
              <a:buChar char="§"/>
            </a:pPr>
            <a:r>
              <a:rPr lang="el-GR" sz="1600" dirty="0" smtClean="0"/>
              <a:t>Σχηματίζει 4-14 σπείρες</a:t>
            </a:r>
          </a:p>
          <a:p>
            <a:pPr>
              <a:buFont typeface="Wingdings" pitchFamily="2" charset="2"/>
              <a:buChar char="§"/>
            </a:pPr>
            <a:r>
              <a:rPr lang="el-GR" sz="1600" dirty="0" smtClean="0"/>
              <a:t>κινητό</a:t>
            </a:r>
            <a:endParaRPr lang="en-US" sz="1600" dirty="0" smtClean="0"/>
          </a:p>
          <a:p>
            <a:pPr>
              <a:buFont typeface="Wingdings" pitchFamily="2" charset="2"/>
              <a:buChar char="§"/>
            </a:pPr>
            <a:r>
              <a:rPr lang="el-GR" sz="1600" dirty="0" smtClean="0"/>
              <a:t>Σε κάθε άκρο υπάρχουν τρία </a:t>
            </a:r>
            <a:r>
              <a:rPr lang="el-GR" sz="1600" dirty="0" err="1" smtClean="0"/>
              <a:t>περιπλασματικά</a:t>
            </a:r>
            <a:r>
              <a:rPr lang="el-GR" sz="1600" dirty="0" smtClean="0"/>
              <a:t> μαστίγια</a:t>
            </a:r>
          </a:p>
          <a:p>
            <a:pPr>
              <a:buFont typeface="Wingdings" pitchFamily="2" charset="2"/>
              <a:buChar char="§"/>
            </a:pPr>
            <a:r>
              <a:rPr lang="el-GR" sz="1600" dirty="0" smtClean="0"/>
              <a:t>Δεν χρωματίζεται με τις κοινές χρωστικές ανιλίνης</a:t>
            </a:r>
          </a:p>
          <a:p>
            <a:pPr>
              <a:buFont typeface="Wingdings" pitchFamily="2" charset="2"/>
              <a:buChar char="§"/>
            </a:pPr>
            <a:r>
              <a:rPr lang="el-GR" sz="1600" dirty="0" smtClean="0"/>
              <a:t>Δεν είναι ορατό στο κοινό μικροσκόπιο με χρώση </a:t>
            </a:r>
            <a:r>
              <a:rPr lang="en-US" sz="1600" dirty="0" smtClean="0"/>
              <a:t>Gram </a:t>
            </a:r>
            <a:r>
              <a:rPr lang="el-GR" sz="1600" dirty="0" smtClean="0"/>
              <a:t>και </a:t>
            </a:r>
            <a:r>
              <a:rPr lang="en-US" sz="1600" dirty="0" smtClean="0"/>
              <a:t>Giemsa</a:t>
            </a:r>
            <a:r>
              <a:rPr lang="el-GR" sz="1600" dirty="0" smtClean="0"/>
              <a:t>. Διακρίνεται σε μικροσκόπιο σκοτεινού πεδίου ή με φθορίζουσες χρωστικές</a:t>
            </a:r>
          </a:p>
          <a:p>
            <a:pPr>
              <a:buFont typeface="Wingdings" pitchFamily="2" charset="2"/>
              <a:buChar char="§"/>
            </a:pPr>
            <a:r>
              <a:rPr lang="el-GR" sz="1600" dirty="0" smtClean="0"/>
              <a:t>Δεν καλλιεργείται σε θρεπτικά υλικά</a:t>
            </a:r>
          </a:p>
          <a:p>
            <a:pPr>
              <a:buFont typeface="Wingdings" pitchFamily="2" charset="2"/>
              <a:buChar char="§"/>
            </a:pPr>
            <a:r>
              <a:rPr lang="el-GR" sz="1600" dirty="0" smtClean="0"/>
              <a:t>Ο χρόνος διαίρεσης είναι 30-33 ώρες</a:t>
            </a:r>
          </a:p>
          <a:p>
            <a:pPr>
              <a:buFont typeface="Wingdings" pitchFamily="2" charset="2"/>
              <a:buChar char="§"/>
            </a:pPr>
            <a:r>
              <a:rPr lang="el-GR" sz="1600" dirty="0" smtClean="0"/>
              <a:t>Είναι ευαίσθητο στην ξηρασία και τη θερμοκρασία (καταστρέφεται στους 42</a:t>
            </a:r>
            <a:r>
              <a:rPr lang="el-GR" sz="1600" baseline="30000" dirty="0" smtClean="0"/>
              <a:t>ο</a:t>
            </a:r>
            <a:r>
              <a:rPr lang="el-GR" sz="1600" dirty="0" smtClean="0"/>
              <a:t> </a:t>
            </a:r>
            <a:r>
              <a:rPr lang="en-US" sz="1600" dirty="0" smtClean="0"/>
              <a:t>C</a:t>
            </a:r>
            <a:r>
              <a:rPr lang="el-GR" sz="1600" dirty="0" smtClean="0"/>
              <a:t>)</a:t>
            </a:r>
          </a:p>
          <a:p>
            <a:pPr>
              <a:buFont typeface="Wingdings" pitchFamily="2" charset="2"/>
              <a:buChar char="§"/>
            </a:pPr>
            <a:r>
              <a:rPr lang="el-GR" sz="1600" dirty="0" smtClean="0"/>
              <a:t>Επιβιώνει στο αίμα ή τον ορό στους 4</a:t>
            </a:r>
            <a:r>
              <a:rPr lang="el-GR" sz="1600" baseline="30000" dirty="0" smtClean="0"/>
              <a:t>ο</a:t>
            </a:r>
            <a:r>
              <a:rPr lang="el-GR" sz="1600" dirty="0" smtClean="0"/>
              <a:t> </a:t>
            </a:r>
            <a:r>
              <a:rPr lang="en-US" sz="1600" dirty="0" smtClean="0"/>
              <a:t>C</a:t>
            </a:r>
            <a:r>
              <a:rPr lang="el-GR" sz="1600" dirty="0" smtClean="0"/>
              <a:t> για 24-48 ώρες </a:t>
            </a:r>
            <a:endParaRPr lang="el-GR" sz="1600"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1916832"/>
            <a:ext cx="4104456"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Ωχρή σπειροχαίτη</a:t>
            </a:r>
          </a:p>
          <a:p>
            <a:pPr algn="ctr"/>
            <a:r>
              <a:rPr lang="el-GR" b="1" dirty="0" smtClean="0"/>
              <a:t>Παθογόνος δράση</a:t>
            </a:r>
            <a:endParaRPr lang="el-GR" b="1" dirty="0"/>
          </a:p>
        </p:txBody>
      </p:sp>
      <p:sp>
        <p:nvSpPr>
          <p:cNvPr id="3" name="2 - TextBox"/>
          <p:cNvSpPr txBox="1"/>
          <p:nvPr/>
        </p:nvSpPr>
        <p:spPr>
          <a:xfrm>
            <a:off x="2699792" y="2780928"/>
            <a:ext cx="4104456"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καταστροφή των ιστών που δημιουργούνται στη σύφιλη είναι συνέπεια κυρίως της </a:t>
            </a:r>
            <a:r>
              <a:rPr lang="el-GR" sz="1600" dirty="0" err="1" smtClean="0"/>
              <a:t>ανοσιακής</a:t>
            </a:r>
            <a:r>
              <a:rPr lang="el-GR" sz="1600" dirty="0" smtClean="0"/>
              <a:t> απάντησης του ξενιστή.</a:t>
            </a:r>
          </a:p>
          <a:p>
            <a:endParaRPr lang="el-GR" sz="1600" dirty="0" smtClean="0"/>
          </a:p>
          <a:p>
            <a:r>
              <a:rPr lang="el-GR" sz="1600" dirty="0" smtClean="0"/>
              <a:t> Η κλινική πορεία της σύφιλης διατρέχει τρία στάδια:</a:t>
            </a:r>
          </a:p>
          <a:p>
            <a:pPr>
              <a:buFont typeface="Wingdings" pitchFamily="2" charset="2"/>
              <a:buChar char="ü"/>
            </a:pPr>
            <a:r>
              <a:rPr lang="el-GR" sz="1600" dirty="0" smtClean="0"/>
              <a:t>Πρωτογενής σύφιλη</a:t>
            </a:r>
          </a:p>
          <a:p>
            <a:pPr>
              <a:buFont typeface="Wingdings" pitchFamily="2" charset="2"/>
              <a:buChar char="ü"/>
            </a:pPr>
            <a:r>
              <a:rPr lang="el-GR" sz="1600" dirty="0" smtClean="0"/>
              <a:t> Δευτερογενής σύφιλη</a:t>
            </a:r>
          </a:p>
          <a:p>
            <a:pPr>
              <a:buFont typeface="Wingdings" pitchFamily="2" charset="2"/>
              <a:buChar char="ü"/>
            </a:pPr>
            <a:r>
              <a:rPr lang="el-GR" sz="1600" dirty="0" smtClean="0"/>
              <a:t>Τριτογενής σύφιλη</a:t>
            </a:r>
            <a:endParaRPr lang="el-GR" sz="1600"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11560" y="1772816"/>
            <a:ext cx="3816424"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Πρωτογενής σύφιλη </a:t>
            </a:r>
          </a:p>
          <a:p>
            <a:pPr algn="ctr"/>
            <a:r>
              <a:rPr lang="el-GR" b="1" dirty="0" smtClean="0"/>
              <a:t>(πρωτοπαθές στάδιο)</a:t>
            </a:r>
            <a:endParaRPr lang="el-GR" b="1" dirty="0"/>
          </a:p>
        </p:txBody>
      </p:sp>
      <p:sp>
        <p:nvSpPr>
          <p:cNvPr id="3" name="2 - TextBox"/>
          <p:cNvSpPr txBox="1"/>
          <p:nvPr/>
        </p:nvSpPr>
        <p:spPr>
          <a:xfrm>
            <a:off x="611560" y="2492896"/>
            <a:ext cx="3816424"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μικρόβιο πολλαπλασιάζεται στο σημείο ενοφθαλμισμού</a:t>
            </a:r>
          </a:p>
          <a:p>
            <a:r>
              <a:rPr lang="el-GR" sz="1600" dirty="0" smtClean="0"/>
              <a:t>Μετά από 2-10 εβδομάδες εμφανίζεται βλατίδα, η οποία εξελίσσεται σύντομα σε σκληρό, ανώδυνο έλκος με </a:t>
            </a:r>
            <a:r>
              <a:rPr lang="el-GR" sz="1600" dirty="0" err="1" smtClean="0"/>
              <a:t>υπεγερμένη</a:t>
            </a:r>
            <a:r>
              <a:rPr lang="el-GR" sz="1600" dirty="0" smtClean="0"/>
              <a:t> παρυφή (συφιλιδικό έλκος). Συνοδεύεται από λεμφαδενίτιδα </a:t>
            </a:r>
          </a:p>
          <a:p>
            <a:r>
              <a:rPr lang="el-GR" sz="1600" dirty="0" smtClean="0"/>
              <a:t>Μετά από 3-6 εβδομάδες το έλκος επουλώνεται, ενώ οι σπειροχαίτες διασπείρονται με το αίμα στους ιστούς του οργανισμού</a:t>
            </a:r>
          </a:p>
          <a:p>
            <a:endParaRPr lang="el-GR" sz="1600" dirty="0" smtClean="0"/>
          </a:p>
          <a:p>
            <a:r>
              <a:rPr lang="el-GR" sz="1600" dirty="0" smtClean="0"/>
              <a:t>Οι βλατίδες είναι πλούσιες σε σπειροχαίτες και επομένως ιδιαίτερα μολυσματικές</a:t>
            </a:r>
            <a:endParaRPr lang="el-GR" sz="1600" dirty="0"/>
          </a:p>
        </p:txBody>
      </p:sp>
      <p:pic>
        <p:nvPicPr>
          <p:cNvPr id="269314" name="Picture 2" descr="Αποτέλεσμα εικόνας για syphili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76056" y="2780928"/>
            <a:ext cx="3139480" cy="2952328"/>
          </a:xfrm>
          <a:prstGeom prst="rect">
            <a:avLst/>
          </a:prstGeom>
          <a:noFill/>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971600" y="1556792"/>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Δευτερογενής σύφιλη</a:t>
            </a:r>
            <a:endParaRPr lang="el-GR" b="1" dirty="0"/>
          </a:p>
        </p:txBody>
      </p:sp>
      <p:sp>
        <p:nvSpPr>
          <p:cNvPr id="3" name="2 - TextBox"/>
          <p:cNvSpPr txBox="1"/>
          <p:nvPr/>
        </p:nvSpPr>
        <p:spPr>
          <a:xfrm>
            <a:off x="971600" y="2132856"/>
            <a:ext cx="3960440"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κλινικές εκδηλώσεις εμφανίζονται 1-3 μήνες μετά την εμφάνιση του συφιλιδικού έλκους και περιλαμβάνουν μικρή αύξηση της θερμοκρασίας, κακοδιαθεσία, απώλεια βάρους, μυαλγία, κεφαλαλγία , γενικευμένη λεμφαδενοπάθεια και  διάσπαρτο </a:t>
            </a:r>
            <a:r>
              <a:rPr lang="el-GR" sz="1600" dirty="0" err="1" smtClean="0"/>
              <a:t>βλεννοδερματικό</a:t>
            </a:r>
            <a:r>
              <a:rPr lang="el-GR" sz="1600" dirty="0" smtClean="0"/>
              <a:t> εξάνθημα.  Το εξάνθημα υποχωρεί αργά μετά από μερικές εβδομάδες ή μήνες. Το εξάνθημα, όπως και το συφιλιδικό έλκος είναι πολύ μολυσματικό</a:t>
            </a:r>
          </a:p>
          <a:p>
            <a:endParaRPr lang="el-GR" sz="1600" dirty="0" smtClean="0"/>
          </a:p>
          <a:p>
            <a:r>
              <a:rPr lang="el-GR" sz="1600" dirty="0" smtClean="0"/>
              <a:t>Μετά τα δύο πρώτα στάδια μπορεί να συμβεί αυτόματη υποχώρηση ή η νόσος να προχωρήσει στο τρίτο στάδιο</a:t>
            </a:r>
          </a:p>
        </p:txBody>
      </p:sp>
      <p:pic>
        <p:nvPicPr>
          <p:cNvPr id="4" name="Picture 2" descr="Αποτέλεσμα εικόνας για syphilis"/>
          <p:cNvPicPr>
            <a:picLocks noChangeAspect="1" noChangeArrowheads="1"/>
          </p:cNvPicPr>
          <p:nvPr/>
        </p:nvPicPr>
        <p:blipFill>
          <a:blip r:embed="rId2" cstate="print"/>
          <a:srcRect/>
          <a:stretch>
            <a:fillRect/>
          </a:stretch>
        </p:blipFill>
        <p:spPr bwMode="auto">
          <a:xfrm>
            <a:off x="5652120" y="1916832"/>
            <a:ext cx="2736304" cy="1714500"/>
          </a:xfrm>
          <a:prstGeom prst="rect">
            <a:avLst/>
          </a:prstGeom>
          <a:noFill/>
        </p:spPr>
      </p:pic>
      <p:pic>
        <p:nvPicPr>
          <p:cNvPr id="5" name="Picture 6" descr="Αποτέλεσμα εικόνας για syphilis"/>
          <p:cNvPicPr>
            <a:picLocks noChangeAspect="1" noChangeArrowheads="1"/>
          </p:cNvPicPr>
          <p:nvPr/>
        </p:nvPicPr>
        <p:blipFill>
          <a:blip r:embed="rId3" cstate="print"/>
          <a:srcRect/>
          <a:stretch>
            <a:fillRect/>
          </a:stretch>
        </p:blipFill>
        <p:spPr bwMode="auto">
          <a:xfrm>
            <a:off x="5580112" y="3861049"/>
            <a:ext cx="2808312" cy="1872208"/>
          </a:xfrm>
          <a:prstGeom prst="rect">
            <a:avLst/>
          </a:prstGeom>
          <a:noFill/>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07704" y="1556792"/>
            <a:ext cx="525658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Δευτερογενής σύφιλη</a:t>
            </a:r>
            <a:endParaRPr lang="el-GR" b="1" dirty="0"/>
          </a:p>
        </p:txBody>
      </p:sp>
      <p:sp>
        <p:nvSpPr>
          <p:cNvPr id="3" name="2 - TextBox"/>
          <p:cNvSpPr txBox="1"/>
          <p:nvPr/>
        </p:nvSpPr>
        <p:spPr>
          <a:xfrm>
            <a:off x="1907704" y="2091620"/>
            <a:ext cx="5256584"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διάσπαρτο εξάνθημα μπορεί να έχει τις παρακάτω μορφές:</a:t>
            </a:r>
          </a:p>
          <a:p>
            <a:pPr>
              <a:buFont typeface="Wingdings" pitchFamily="2" charset="2"/>
              <a:buChar char="§"/>
            </a:pPr>
            <a:r>
              <a:rPr lang="el-GR" sz="1600" dirty="0" err="1" smtClean="0"/>
              <a:t>Κηλιδώδες</a:t>
            </a:r>
            <a:r>
              <a:rPr lang="el-GR" sz="1600" dirty="0" smtClean="0"/>
              <a:t> εξάνθημα (</a:t>
            </a:r>
            <a:r>
              <a:rPr lang="el-GR" sz="1600" dirty="0" err="1" smtClean="0"/>
              <a:t>ροδάνθη</a:t>
            </a:r>
            <a:r>
              <a:rPr lang="el-GR" sz="1600" dirty="0" smtClean="0"/>
              <a:t>):  το πρώτο γενικευμένο εξάνθημα της νόσου. Εμφανίζεται στον κορμό ,στις παλάμες και τα πέλματα</a:t>
            </a:r>
          </a:p>
          <a:p>
            <a:pPr>
              <a:buFont typeface="Wingdings" pitchFamily="2" charset="2"/>
              <a:buChar char="§"/>
            </a:pPr>
            <a:r>
              <a:rPr lang="el-GR" sz="1600" dirty="0" err="1" smtClean="0"/>
              <a:t>Βλατιδώδη</a:t>
            </a:r>
            <a:r>
              <a:rPr lang="el-GR" sz="1600" dirty="0" smtClean="0"/>
              <a:t> εξανθήματα:  εμφανίζονται μετά τη </a:t>
            </a:r>
            <a:r>
              <a:rPr lang="el-GR" sz="1600" dirty="0" err="1" smtClean="0"/>
              <a:t>ροδάνθη</a:t>
            </a:r>
            <a:r>
              <a:rPr lang="el-GR" sz="1600" dirty="0" smtClean="0"/>
              <a:t>. Πολύμορφα, εκτεταμένα, συμμετρικά εξανθήματα</a:t>
            </a:r>
          </a:p>
          <a:p>
            <a:pPr>
              <a:buFont typeface="Wingdings" pitchFamily="2" charset="2"/>
              <a:buChar char="§"/>
            </a:pPr>
            <a:r>
              <a:rPr lang="el-GR" sz="1600" dirty="0" smtClean="0"/>
              <a:t>Πλατέα κονδυλώματα: μαλακές, επίπεδες, υγρές, ερυθρές ως ωχρές βλατίδες ή οζίδια που μπορεί να συρρέουν.  Εντοπίζονται στις πτυχές του δέρματος που διαβρέχονται και σους βλεννογόνους</a:t>
            </a:r>
          </a:p>
          <a:p>
            <a:pPr>
              <a:buFont typeface="Wingdings" pitchFamily="2" charset="2"/>
              <a:buChar char="§"/>
            </a:pPr>
            <a:r>
              <a:rPr lang="el-GR" sz="1600" dirty="0" smtClean="0"/>
              <a:t>Διαταραχές της </a:t>
            </a:r>
            <a:r>
              <a:rPr lang="el-GR" sz="1600" dirty="0" err="1" smtClean="0"/>
              <a:t>μελάχρωσης</a:t>
            </a:r>
            <a:r>
              <a:rPr lang="el-GR" sz="1600" dirty="0" smtClean="0"/>
              <a:t>:  δημιουργούνται μετά την υποχώρηση των βλαβών της δευτερογενούς σύφιλης</a:t>
            </a:r>
          </a:p>
          <a:p>
            <a:pPr>
              <a:buFont typeface="Wingdings" pitchFamily="2" charset="2"/>
              <a:buChar char="§"/>
            </a:pPr>
            <a:r>
              <a:rPr lang="el-GR" sz="1600" dirty="0" smtClean="0"/>
              <a:t>Συφιλιδική αλωπεκία: διάσπαρτη ανώμαλη κατά τόπους πτώση των μαλλιών και πιο σπάνια των φρυδιών</a:t>
            </a:r>
            <a:endParaRPr lang="el-GR" sz="1600"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8" name="Picture 4" descr="Αποτέλεσμα εικόνας για syphilis"/>
          <p:cNvPicPr>
            <a:picLocks noChangeAspect="1" noChangeArrowheads="1"/>
          </p:cNvPicPr>
          <p:nvPr/>
        </p:nvPicPr>
        <p:blipFill>
          <a:blip r:embed="rId2" cstate="print"/>
          <a:srcRect/>
          <a:stretch>
            <a:fillRect/>
          </a:stretch>
        </p:blipFill>
        <p:spPr bwMode="auto">
          <a:xfrm>
            <a:off x="2123728" y="2060848"/>
            <a:ext cx="5429250" cy="3552825"/>
          </a:xfrm>
          <a:prstGeom prst="rect">
            <a:avLst/>
          </a:prstGeom>
          <a:noFill/>
        </p:spPr>
      </p:pic>
      <p:sp>
        <p:nvSpPr>
          <p:cNvPr id="5" name="4 - TextBox"/>
          <p:cNvSpPr txBox="1"/>
          <p:nvPr/>
        </p:nvSpPr>
        <p:spPr>
          <a:xfrm>
            <a:off x="2051720" y="5733256"/>
            <a:ext cx="5472608" cy="338554"/>
          </a:xfrm>
          <a:prstGeom prst="rect">
            <a:avLst/>
          </a:prstGeom>
          <a:noFill/>
        </p:spPr>
        <p:txBody>
          <a:bodyPr wrap="square" rtlCol="0">
            <a:spAutoFit/>
          </a:bodyPr>
          <a:lstStyle/>
          <a:p>
            <a:pPr algn="ctr"/>
            <a:r>
              <a:rPr lang="el-GR" sz="1600" dirty="0" smtClean="0"/>
              <a:t>Διάσπαρτο εξάνθημα στη δευτερογενή σύφιλη</a:t>
            </a:r>
            <a:endParaRPr lang="el-GR" sz="1600"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988840"/>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Τριτογενής σύφιλη (όψιμη σύφιλη)</a:t>
            </a:r>
            <a:endParaRPr lang="el-GR" b="1" dirty="0"/>
          </a:p>
        </p:txBody>
      </p:sp>
      <p:sp>
        <p:nvSpPr>
          <p:cNvPr id="3" name="2 - TextBox"/>
          <p:cNvSpPr txBox="1"/>
          <p:nvPr/>
        </p:nvSpPr>
        <p:spPr>
          <a:xfrm>
            <a:off x="2555776" y="2564904"/>
            <a:ext cx="4032448"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εκδηλώσεις εμφανίζονται 3-7 χρόνια μετά τη μόλυνση, αλλά πιθανόν και πολύ αργότερα (10 με 25 χρόνια μετά). Περιλαμβάνουν χρόνια διάσπαρτη φλεγμονή που μπορεί να προκαλέσει μεγάλες καταστροφές σχεδόν σε κάθε όργανο και ιστό, π.χ. αρτηρίτιδα, άνοια, τύφλωση.</a:t>
            </a:r>
          </a:p>
          <a:p>
            <a:r>
              <a:rPr lang="el-GR" sz="1600" dirty="0" smtClean="0"/>
              <a:t>Μπορεί να αναπτυχθούν </a:t>
            </a:r>
            <a:r>
              <a:rPr lang="el-GR" sz="1600" dirty="0" err="1" smtClean="0"/>
              <a:t>κοκκιωματώδεις</a:t>
            </a:r>
            <a:r>
              <a:rPr lang="el-GR" sz="1600" dirty="0" smtClean="0"/>
              <a:t> βλάβες σε οστά, δέρμα και άλλους ιστούς.</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51720" y="1988840"/>
            <a:ext cx="5040560"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Θεραπεία - πρόληψη </a:t>
            </a:r>
            <a:endParaRPr lang="el-GR" b="1" dirty="0">
              <a:solidFill>
                <a:schemeClr val="bg1"/>
              </a:solidFill>
            </a:endParaRPr>
          </a:p>
        </p:txBody>
      </p:sp>
      <p:sp>
        <p:nvSpPr>
          <p:cNvPr id="3" name="2 - TextBox"/>
          <p:cNvSpPr txBox="1"/>
          <p:nvPr/>
        </p:nvSpPr>
        <p:spPr>
          <a:xfrm>
            <a:off x="2051720" y="2564904"/>
            <a:ext cx="5040560"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Χορήγηση αντιβιοτικών. Λόγω της ανθεκτικότητας πολλών στελεχών είναι απαραίτητο το αντιβιόγραμμα πριν τη χορήγηση θεραπείας</a:t>
            </a:r>
          </a:p>
          <a:p>
            <a:endParaRPr lang="el-GR" sz="1600" dirty="0" smtClean="0"/>
          </a:p>
          <a:p>
            <a:r>
              <a:rPr lang="el-GR" sz="1600" dirty="0" smtClean="0"/>
              <a:t>Προσεχτική συλλογή, προετοιμασία και κατανάλωση νερού και τροφίμων.  Δεν υπάρχει εμβόλιο</a:t>
            </a:r>
            <a:endParaRPr lang="el-GR" sz="1600" dirty="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1988840"/>
            <a:ext cx="547260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Συγγενής σύφιλη</a:t>
            </a:r>
            <a:endParaRPr lang="el-GR" b="1" dirty="0"/>
          </a:p>
        </p:txBody>
      </p:sp>
      <p:sp>
        <p:nvSpPr>
          <p:cNvPr id="3" name="2 - TextBox"/>
          <p:cNvSpPr txBox="1"/>
          <p:nvPr/>
        </p:nvSpPr>
        <p:spPr>
          <a:xfrm>
            <a:off x="1835696" y="2492896"/>
            <a:ext cx="5472608"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Μόλυνση του εμβρύου από την μητέρα, αν είναι ασθενής. Η μόλυνση γίνεται αιματογενώς μετά τον τρίτο μήνα της κύησης</a:t>
            </a:r>
          </a:p>
          <a:p>
            <a:r>
              <a:rPr lang="el-GR" sz="1600" dirty="0" smtClean="0"/>
              <a:t>Η μόλυνση μπορεί να προκαλέσει ενδομήτριο θάνατο του εμβρύου, αυτόματη αποβολή, ή θάνατο του νεογνού μετά τη γέννηση. Τα νεογνά που επιβιώνουν θα αναπτύξουν τα συμπτώματα της συγγενούς σύφιλης.</a:t>
            </a:r>
          </a:p>
          <a:p>
            <a:r>
              <a:rPr lang="el-GR" sz="1600" dirty="0" smtClean="0"/>
              <a:t>Τα περισσότερα έμβρυα που επιβιώνουν γεννιούνται χωρίς κλινικές ενδείξεις της νόσου. Τα πρώτα συμπτώματα εμφανίζονται πριν το 2</a:t>
            </a:r>
            <a:r>
              <a:rPr lang="el-GR" sz="1600" baseline="30000" dirty="0" smtClean="0"/>
              <a:t>ο</a:t>
            </a:r>
            <a:r>
              <a:rPr lang="el-GR" sz="1600" dirty="0" smtClean="0"/>
              <a:t> έτος της ηλικίας και περιλαμβάνουν ρινίτιδα και </a:t>
            </a:r>
            <a:r>
              <a:rPr lang="el-GR" sz="1600" dirty="0" err="1" smtClean="0"/>
              <a:t>απολεπιστικό</a:t>
            </a:r>
            <a:r>
              <a:rPr lang="el-GR" sz="1600" dirty="0" smtClean="0"/>
              <a:t> </a:t>
            </a:r>
            <a:r>
              <a:rPr lang="el-GR" sz="1600" dirty="0" err="1" smtClean="0"/>
              <a:t>κηλιδοβλατώδες</a:t>
            </a:r>
            <a:r>
              <a:rPr lang="el-GR" sz="1600" dirty="0" smtClean="0"/>
              <a:t> εξάνθημα (πρώιμη μορφή).</a:t>
            </a:r>
          </a:p>
          <a:p>
            <a:r>
              <a:rPr lang="el-GR" sz="1600" dirty="0" smtClean="0"/>
              <a:t>Αν επιβιώσουν και δεν τους χορηγηθεί θεραπεία εμφανίζουν δυσπλασίες δοντιών και οστών, τύφλωση, κώφωση και καρδιαγγειακή σύφιλη </a:t>
            </a:r>
            <a:endParaRPr lang="el-GR" sz="1600"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700808"/>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2483768" y="2204864"/>
            <a:ext cx="4104456"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διάγνωση βασίζεται στο ιστορικό, στην κλινική εικόνα, τη μικροσκοπική ανεύρεση των σπειροχαιτών και στην ορολογική ανίχνευση αντισωμάτων</a:t>
            </a:r>
          </a:p>
        </p:txBody>
      </p:sp>
      <p:sp>
        <p:nvSpPr>
          <p:cNvPr id="4" name="3 - TextBox"/>
          <p:cNvSpPr txBox="1"/>
          <p:nvPr/>
        </p:nvSpPr>
        <p:spPr>
          <a:xfrm>
            <a:off x="251520" y="3429000"/>
            <a:ext cx="4392488" cy="280076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Μικροσκοπική εξέταση:</a:t>
            </a:r>
          </a:p>
          <a:p>
            <a:r>
              <a:rPr lang="el-GR" sz="1600" dirty="0" smtClean="0"/>
              <a:t>Η ωχρά σπειροχαίτη δεν καλλιεργείται </a:t>
            </a:r>
            <a:r>
              <a:rPr lang="en-US" sz="1600" dirty="0" smtClean="0"/>
              <a:t>in vitro</a:t>
            </a:r>
            <a:r>
              <a:rPr lang="el-GR" sz="1600" dirty="0" smtClean="0"/>
              <a:t> σε τεχνικά θρεπτικά υλικά, σε εμβρυοφόρα αυγά ή κυτταροκαλλιέργειες</a:t>
            </a:r>
          </a:p>
          <a:p>
            <a:r>
              <a:rPr lang="el-GR" sz="1600" dirty="0" smtClean="0"/>
              <a:t>Δεν βάφεται με τις συνήθεις χρώσεις και παρατηρείται μόνο σε μικροσκόπιο σκοτεινού πεδίου. Το δείγμα λαμβάνεται από δερματικές βλάβες και πρέπει να εξετάζεται αμέσως</a:t>
            </a:r>
          </a:p>
          <a:p>
            <a:r>
              <a:rPr lang="el-GR" sz="1600" dirty="0" smtClean="0"/>
              <a:t>Με άμεσο ανοσοφθορισμό τα μικρόβια χρωματίζονται με αντισώματα σημασμένα με φθορισεΐνη. </a:t>
            </a:r>
            <a:endParaRPr lang="el-GR" dirty="0"/>
          </a:p>
        </p:txBody>
      </p:sp>
      <p:pic>
        <p:nvPicPr>
          <p:cNvPr id="6148" name="Picture 4" descr="Σχετική εικόνα"/>
          <p:cNvPicPr>
            <a:picLocks noChangeAspect="1" noChangeArrowheads="1"/>
          </p:cNvPicPr>
          <p:nvPr/>
        </p:nvPicPr>
        <p:blipFill>
          <a:blip r:embed="rId2" cstate="print"/>
          <a:srcRect/>
          <a:stretch>
            <a:fillRect/>
          </a:stretch>
        </p:blipFill>
        <p:spPr bwMode="auto">
          <a:xfrm>
            <a:off x="4932040" y="3573016"/>
            <a:ext cx="3514725" cy="2286001"/>
          </a:xfrm>
          <a:prstGeom prst="rect">
            <a:avLst/>
          </a:prstGeom>
          <a:noFill/>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Αποτέλεσμα εικόνας για treponema pallidum"/>
          <p:cNvPicPr>
            <a:picLocks noChangeAspect="1" noChangeArrowheads="1"/>
          </p:cNvPicPr>
          <p:nvPr/>
        </p:nvPicPr>
        <p:blipFill>
          <a:blip r:embed="rId2" cstate="print"/>
          <a:srcRect/>
          <a:stretch>
            <a:fillRect/>
          </a:stretch>
        </p:blipFill>
        <p:spPr bwMode="auto">
          <a:xfrm>
            <a:off x="2128837" y="2492896"/>
            <a:ext cx="4886325" cy="3171826"/>
          </a:xfrm>
          <a:prstGeom prst="rect">
            <a:avLst/>
          </a:prstGeom>
          <a:noFill/>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2204864"/>
            <a:ext cx="3888432" cy="430887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endParaRPr lang="el-GR" sz="1600" b="1" dirty="0" smtClean="0"/>
          </a:p>
          <a:p>
            <a:r>
              <a:rPr lang="el-GR" sz="1600" b="1" dirty="0" smtClean="0"/>
              <a:t>Μη ειδικές αντιδράσεις: </a:t>
            </a:r>
          </a:p>
          <a:p>
            <a:r>
              <a:rPr lang="el-GR" sz="1600" b="1" dirty="0" smtClean="0"/>
              <a:t>Α</a:t>
            </a:r>
            <a:r>
              <a:rPr lang="el-GR" sz="1600" dirty="0" smtClean="0"/>
              <a:t>νιχνεύουν αντισώματα </a:t>
            </a:r>
            <a:r>
              <a:rPr lang="en-US" sz="1600" dirty="0" smtClean="0"/>
              <a:t>IgG </a:t>
            </a:r>
            <a:r>
              <a:rPr lang="el-GR" sz="1600" dirty="0" smtClean="0"/>
              <a:t>και </a:t>
            </a:r>
            <a:r>
              <a:rPr lang="en-US" sz="1600" dirty="0" smtClean="0"/>
              <a:t>IgM</a:t>
            </a:r>
            <a:r>
              <a:rPr lang="el-GR" sz="1600" dirty="0" smtClean="0"/>
              <a:t> .  Παράγονται έναντι των λιπιδίων που ελευθερώνονται από τα κύτταρα τα οποία καταστρέφονται στα πρώτα στάδια της νόσου. Τα λιπίδια εμφανίζονται στην επιφάνεια των τρεπονημάτων. Το αντιγόνο που χρησιμοποιείται είναι </a:t>
            </a:r>
            <a:r>
              <a:rPr lang="el-GR" sz="1600" dirty="0" err="1" smtClean="0"/>
              <a:t>καρδιολιπίνη</a:t>
            </a:r>
            <a:r>
              <a:rPr lang="el-GR" sz="1600" dirty="0" smtClean="0"/>
              <a:t> που λαμβάνεται από βόειο μυοκάρδιο.</a:t>
            </a:r>
          </a:p>
          <a:p>
            <a:r>
              <a:rPr lang="el-GR" sz="1600" dirty="0" smtClean="0"/>
              <a:t> </a:t>
            </a:r>
          </a:p>
          <a:p>
            <a:r>
              <a:rPr lang="el-GR" sz="1600" dirty="0" smtClean="0"/>
              <a:t>Οι πιο συνηθισμένες δοκιμασίες είναι η </a:t>
            </a:r>
            <a:r>
              <a:rPr lang="en-US" sz="1600" b="1" dirty="0" smtClean="0"/>
              <a:t>VDRL</a:t>
            </a:r>
            <a:r>
              <a:rPr lang="en-US" sz="1600" dirty="0" smtClean="0"/>
              <a:t> (Venereal Disease Research Laboratory) </a:t>
            </a:r>
            <a:r>
              <a:rPr lang="el-GR" sz="1600" dirty="0" smtClean="0"/>
              <a:t>και </a:t>
            </a:r>
            <a:r>
              <a:rPr lang="en-US" sz="1600" b="1" dirty="0" smtClean="0"/>
              <a:t>RPR</a:t>
            </a:r>
            <a:r>
              <a:rPr lang="en-US" sz="1600" dirty="0" smtClean="0"/>
              <a:t> (Rapid Plasma </a:t>
            </a:r>
            <a:r>
              <a:rPr lang="en-US" sz="1600" dirty="0" err="1" smtClean="0"/>
              <a:t>Reagin</a:t>
            </a:r>
            <a:r>
              <a:rPr lang="en-US" sz="1600" dirty="0" smtClean="0"/>
              <a:t>)</a:t>
            </a:r>
            <a:r>
              <a:rPr lang="el-GR" sz="1600" dirty="0" smtClean="0"/>
              <a:t>.</a:t>
            </a:r>
          </a:p>
          <a:p>
            <a:r>
              <a:rPr lang="el-GR" sz="1600" dirty="0" smtClean="0"/>
              <a:t>Και οι δύο μετρούν την κροκύδωση του αντιγόνου από τον ορό του ασθενούς</a:t>
            </a:r>
          </a:p>
          <a:p>
            <a:r>
              <a:rPr lang="el-GR" dirty="0" smtClean="0"/>
              <a:t> </a:t>
            </a:r>
            <a:endParaRPr lang="el-GR" dirty="0"/>
          </a:p>
        </p:txBody>
      </p:sp>
      <p:sp>
        <p:nvSpPr>
          <p:cNvPr id="3" name="2 - TextBox"/>
          <p:cNvSpPr txBox="1"/>
          <p:nvPr/>
        </p:nvSpPr>
        <p:spPr>
          <a:xfrm>
            <a:off x="4427984" y="2204864"/>
            <a:ext cx="4464496" cy="427809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Ειδικές εξετάσεις</a:t>
            </a:r>
          </a:p>
          <a:p>
            <a:r>
              <a:rPr lang="el-GR" sz="1600" dirty="0" smtClean="0"/>
              <a:t>Ανιχνεύουν ειδικά αντισώματα και χρησιμοποιούνται προς επιβεβαίωση των θετικών μη ειδικών δοκιμασιών.</a:t>
            </a:r>
          </a:p>
          <a:p>
            <a:r>
              <a:rPr lang="el-GR" sz="1600" dirty="0" smtClean="0"/>
              <a:t>Πιο συχνά χρησιμοποιούνται οι δοκιμασίες </a:t>
            </a:r>
            <a:r>
              <a:rPr lang="en-US" sz="1600" b="1" dirty="0" smtClean="0"/>
              <a:t>FTA-ABS</a:t>
            </a:r>
            <a:r>
              <a:rPr lang="en-US" sz="1600" dirty="0" smtClean="0"/>
              <a:t> (Fluorescent </a:t>
            </a:r>
            <a:r>
              <a:rPr lang="en-US" sz="1600" dirty="0" err="1" smtClean="0"/>
              <a:t>Treponemal</a:t>
            </a:r>
            <a:r>
              <a:rPr lang="en-US" sz="1600" dirty="0" smtClean="0"/>
              <a:t> Antibody – Absorption)</a:t>
            </a:r>
            <a:r>
              <a:rPr lang="el-GR" sz="1600" dirty="0" smtClean="0"/>
              <a:t>και </a:t>
            </a:r>
            <a:r>
              <a:rPr lang="en-US" sz="1600" dirty="0" smtClean="0"/>
              <a:t> </a:t>
            </a:r>
            <a:r>
              <a:rPr lang="en-US" sz="1600" b="1" dirty="0" smtClean="0"/>
              <a:t>TP-PA</a:t>
            </a:r>
            <a:r>
              <a:rPr lang="el-GR" sz="1600" b="1" dirty="0" smtClean="0"/>
              <a:t> </a:t>
            </a:r>
            <a:r>
              <a:rPr lang="el-GR" sz="1600" dirty="0" smtClean="0"/>
              <a:t>(</a:t>
            </a:r>
            <a:r>
              <a:rPr lang="en-US" sz="1600" dirty="0" smtClean="0"/>
              <a:t>Treponema pallidum particle agglutination)</a:t>
            </a:r>
            <a:endParaRPr lang="el-GR" sz="1600" dirty="0" smtClean="0"/>
          </a:p>
          <a:p>
            <a:r>
              <a:rPr lang="el-GR" sz="1600" dirty="0" smtClean="0"/>
              <a:t>Η δοκιμασία</a:t>
            </a:r>
            <a:r>
              <a:rPr lang="en-US" sz="1600" dirty="0" smtClean="0"/>
              <a:t> FTA-ABS</a:t>
            </a:r>
            <a:r>
              <a:rPr lang="el-GR" sz="1600" dirty="0" smtClean="0"/>
              <a:t> είναι μέθοδος έμμεσου ανοσοφθορισμού που διεξάγεται σε αντικειμενοφόρο πλάκα στην οποία έχει προσκολληθεί ωχρή σπειροχαίτη</a:t>
            </a:r>
          </a:p>
          <a:p>
            <a:r>
              <a:rPr lang="el-GR" sz="1600" dirty="0" smtClean="0"/>
              <a:t>Η δοκιμασία</a:t>
            </a:r>
            <a:r>
              <a:rPr lang="en-US" sz="1600" dirty="0" smtClean="0"/>
              <a:t> TP-PA</a:t>
            </a:r>
            <a:r>
              <a:rPr lang="el-GR" sz="1600" dirty="0" smtClean="0"/>
              <a:t> είναι </a:t>
            </a:r>
            <a:r>
              <a:rPr lang="el-GR" sz="1600" dirty="0" err="1" smtClean="0"/>
              <a:t>συγκολλητινοαντίδραση</a:t>
            </a:r>
            <a:r>
              <a:rPr lang="el-GR" sz="1600" dirty="0" smtClean="0"/>
              <a:t>. Σωματίδια ζελατίνης </a:t>
            </a:r>
            <a:r>
              <a:rPr lang="el-GR" sz="1600" dirty="0" err="1" smtClean="0"/>
              <a:t>καλυμένα</a:t>
            </a:r>
            <a:r>
              <a:rPr lang="el-GR" sz="1600" dirty="0" smtClean="0"/>
              <a:t> με αντιγόνα του μικροβίου αναμειγνύονται με τον ορό του ασθενούς. Αν υπάρχουν αντισώματα τα σωματίδια συγκολλούνται </a:t>
            </a:r>
            <a:endParaRPr lang="el-GR" sz="1600" dirty="0"/>
          </a:p>
        </p:txBody>
      </p:sp>
      <p:sp>
        <p:nvSpPr>
          <p:cNvPr id="4" name="3 - TextBox"/>
          <p:cNvSpPr txBox="1"/>
          <p:nvPr/>
        </p:nvSpPr>
        <p:spPr>
          <a:xfrm>
            <a:off x="2411760" y="1124744"/>
            <a:ext cx="4104456" cy="861774"/>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Ορολογικές εξετάσεις:</a:t>
            </a:r>
          </a:p>
          <a:p>
            <a:pPr algn="ctr"/>
            <a:r>
              <a:rPr lang="el-GR" sz="1600" dirty="0" smtClean="0"/>
              <a:t> Διακρίνονται σε μη ειδικές (μη </a:t>
            </a:r>
            <a:r>
              <a:rPr lang="el-GR" sz="1600" dirty="0" err="1" smtClean="0"/>
              <a:t>τρεπονηματικές</a:t>
            </a:r>
            <a:r>
              <a:rPr lang="el-GR" sz="1600" dirty="0" smtClean="0"/>
              <a:t>)</a:t>
            </a:r>
            <a:r>
              <a:rPr lang="el-GR" dirty="0" smtClean="0"/>
              <a:t> </a:t>
            </a:r>
            <a:r>
              <a:rPr lang="el-GR" sz="1600" dirty="0" smtClean="0"/>
              <a:t>και ειδικές (</a:t>
            </a:r>
            <a:r>
              <a:rPr lang="el-GR" sz="1600" dirty="0" err="1" smtClean="0"/>
              <a:t>τρεπονηματικές</a:t>
            </a:r>
            <a:r>
              <a:rPr lang="el-GR" sz="1600" dirty="0" smtClean="0"/>
              <a:t>)</a:t>
            </a:r>
            <a:endParaRPr lang="el-GR" sz="1600"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916832"/>
            <a:ext cx="396044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 πρόληψη</a:t>
            </a:r>
            <a:endParaRPr lang="el-GR" b="1" dirty="0"/>
          </a:p>
        </p:txBody>
      </p:sp>
      <p:sp>
        <p:nvSpPr>
          <p:cNvPr id="3" name="2 - TextBox"/>
          <p:cNvSpPr txBox="1"/>
          <p:nvPr/>
        </p:nvSpPr>
        <p:spPr>
          <a:xfrm>
            <a:off x="2627784" y="2420888"/>
            <a:ext cx="3960440"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Φάρμακο επιλογής είναι η πενικιλίνη και εναλλακτικά η τετρακυκλίνη και η δοξυκυκλίνη</a:t>
            </a:r>
          </a:p>
          <a:p>
            <a:endParaRPr lang="el-GR" sz="1600" dirty="0" smtClean="0"/>
          </a:p>
          <a:p>
            <a:r>
              <a:rPr lang="el-GR" sz="1600" dirty="0" smtClean="0"/>
              <a:t>Δεν υπάρχει εμβόλιο και η πρόληψη γίνεται μόνο με πρακτικές ασφαλούς σεξ</a:t>
            </a:r>
            <a:endParaRPr lang="el-GR" sz="1600"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835696" y="1196752"/>
          <a:ext cx="6192688" cy="5034280"/>
        </p:xfrm>
        <a:graphic>
          <a:graphicData uri="http://schemas.openxmlformats.org/drawingml/2006/table">
            <a:tbl>
              <a:tblPr firstRow="1" bandRow="1">
                <a:tableStyleId>{5C22544A-7EE6-4342-B048-85BDC9FD1C3A}</a:tableStyleId>
              </a:tblPr>
              <a:tblGrid>
                <a:gridCol w="1838204"/>
                <a:gridCol w="4354484"/>
              </a:tblGrid>
              <a:tr h="370840">
                <a:tc gridSpan="2">
                  <a:txBody>
                    <a:bodyPr/>
                    <a:lstStyle/>
                    <a:p>
                      <a:pPr algn="ctr"/>
                      <a:r>
                        <a:rPr lang="el-GR" dirty="0" smtClean="0"/>
                        <a:t>Λοιμώξεις από άλλα τρεπονήματα</a:t>
                      </a:r>
                      <a:endParaRPr lang="el-GR" dirty="0"/>
                    </a:p>
                  </a:txBody>
                  <a:tcPr/>
                </a:tc>
                <a:tc hMerge="1">
                  <a:txBody>
                    <a:bodyPr/>
                    <a:lstStyle/>
                    <a:p>
                      <a:endParaRPr lang="el-GR" dirty="0"/>
                    </a:p>
                  </a:txBody>
                  <a:tcPr/>
                </a:tc>
              </a:tr>
              <a:tr h="370840">
                <a:tc>
                  <a:txBody>
                    <a:bodyPr/>
                    <a:lstStyle/>
                    <a:p>
                      <a:r>
                        <a:rPr lang="el-GR" sz="1600" dirty="0" smtClean="0"/>
                        <a:t>Τρεπόνημα το ωχρό υποείδος </a:t>
                      </a:r>
                      <a:r>
                        <a:rPr lang="en-US" sz="1600" dirty="0" smtClean="0"/>
                        <a:t>endemicum</a:t>
                      </a:r>
                      <a:endParaRPr lang="el-GR" sz="1600" dirty="0"/>
                    </a:p>
                  </a:txBody>
                  <a:tcPr/>
                </a:tc>
                <a:tc>
                  <a:txBody>
                    <a:bodyPr/>
                    <a:lstStyle/>
                    <a:p>
                      <a:r>
                        <a:rPr lang="el-GR" sz="1600" dirty="0" smtClean="0"/>
                        <a:t>Προκαλεί την ενδημική  σύφιλη (</a:t>
                      </a:r>
                      <a:r>
                        <a:rPr lang="en-US" sz="1600" dirty="0" err="1" smtClean="0"/>
                        <a:t>bejel</a:t>
                      </a:r>
                      <a:r>
                        <a:rPr lang="el-GR" sz="1600" dirty="0" smtClean="0"/>
                        <a:t>). Μεταδίδεται με μολυσμένα σκεύη φαγητού.  Εκδηλώνεται με αρχική βλάβη στο στόμα που</a:t>
                      </a:r>
                      <a:r>
                        <a:rPr lang="el-GR" sz="1600" baseline="0" dirty="0" smtClean="0"/>
                        <a:t> ακολουθείται από στοματικές βλατίδες, </a:t>
                      </a:r>
                      <a:r>
                        <a:rPr lang="el-GR" sz="1600" baseline="0" dirty="0" err="1" smtClean="0"/>
                        <a:t>βλεννογόνιες</a:t>
                      </a:r>
                      <a:r>
                        <a:rPr lang="el-GR" sz="1600" baseline="0" dirty="0" smtClean="0"/>
                        <a:t> κηλίδες και </a:t>
                      </a:r>
                      <a:r>
                        <a:rPr lang="el-GR" sz="1600" baseline="0" dirty="0" err="1" smtClean="0"/>
                        <a:t>κομμιώματα</a:t>
                      </a:r>
                      <a:r>
                        <a:rPr lang="el-GR" sz="1600" baseline="0" dirty="0" smtClean="0"/>
                        <a:t> στο δέρμα, τα οστά και στον ρινοφάρυγγα. Η νόσος απαντάται στην Αφρική, την Ασία και την Αυστραλία</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Τρεπόνημα το ωχρό υποείδος </a:t>
                      </a:r>
                      <a:r>
                        <a:rPr lang="en-US" sz="1600" dirty="0" smtClean="0"/>
                        <a:t>pertenue</a:t>
                      </a:r>
                      <a:endParaRPr lang="el-GR" sz="1600" dirty="0" smtClean="0"/>
                    </a:p>
                    <a:p>
                      <a:endParaRPr lang="el-GR" sz="1600" dirty="0"/>
                    </a:p>
                  </a:txBody>
                  <a:tcPr/>
                </a:tc>
                <a:tc>
                  <a:txBody>
                    <a:bodyPr/>
                    <a:lstStyle/>
                    <a:p>
                      <a:r>
                        <a:rPr lang="el-GR" sz="1600" dirty="0" smtClean="0"/>
                        <a:t>Προκαλεί την νόσο τροπική μόρωση. Στα</a:t>
                      </a:r>
                      <a:r>
                        <a:rPr lang="el-GR" sz="1600" baseline="0" dirty="0" smtClean="0"/>
                        <a:t> πρώτα στάδια παρουσιάζονται δερματικές βλάβες και στη συνέχεια καταστροφικές βλάβες στο δέρμα, τους λεμφαδένες και τα οστά. Μεταδίδεται με την επαφή με τις δερματικές βλάβες</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Τρεπόνημα το ωχρό υποείδος </a:t>
                      </a:r>
                      <a:r>
                        <a:rPr lang="en-US" sz="1600" dirty="0" err="1" smtClean="0"/>
                        <a:t>carateum</a:t>
                      </a:r>
                      <a:endParaRPr lang="el-GR" sz="1600" dirty="0" smtClean="0"/>
                    </a:p>
                    <a:p>
                      <a:endParaRPr lang="el-GR" sz="1600" dirty="0"/>
                    </a:p>
                  </a:txBody>
                  <a:tcPr/>
                </a:tc>
                <a:tc>
                  <a:txBody>
                    <a:bodyPr/>
                    <a:lstStyle/>
                    <a:p>
                      <a:r>
                        <a:rPr lang="el-GR" sz="1600" dirty="0" smtClean="0"/>
                        <a:t>Προκαλεί τη</a:t>
                      </a:r>
                      <a:r>
                        <a:rPr lang="el-GR" sz="1600" baseline="0" dirty="0" smtClean="0"/>
                        <a:t> νόσο </a:t>
                      </a:r>
                      <a:r>
                        <a:rPr lang="en-US" sz="1600" baseline="0" dirty="0" err="1" smtClean="0"/>
                        <a:t>pinta</a:t>
                      </a:r>
                      <a:r>
                        <a:rPr lang="el-GR" sz="1600" baseline="0" dirty="0" smtClean="0"/>
                        <a:t>. Μετά από 1-3 εβδομάδες επώασης εμφανίζονται στο δέρμα κνησμώδεις βλατίδες που μεγαλώνουν και διατηρούνται επί μήνες ή και χρόνια. Μεταδίδεται με άμεση επαφή με μολυσματικές βλατίδες</a:t>
                      </a:r>
                      <a:endParaRPr lang="el-GR" sz="1600" dirty="0"/>
                    </a:p>
                  </a:txBody>
                  <a:tcPr/>
                </a:tc>
              </a:tr>
            </a:tbl>
          </a:graphicData>
        </a:graphic>
      </p:graphicFrame>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syphilis bejel"/>
          <p:cNvPicPr>
            <a:picLocks noChangeAspect="1" noChangeArrowheads="1"/>
          </p:cNvPicPr>
          <p:nvPr/>
        </p:nvPicPr>
        <p:blipFill>
          <a:blip r:embed="rId2" cstate="print"/>
          <a:srcRect/>
          <a:stretch>
            <a:fillRect/>
          </a:stretch>
        </p:blipFill>
        <p:spPr bwMode="auto">
          <a:xfrm>
            <a:off x="755576" y="2204864"/>
            <a:ext cx="2286000" cy="2000251"/>
          </a:xfrm>
          <a:prstGeom prst="rect">
            <a:avLst/>
          </a:prstGeom>
          <a:noFill/>
        </p:spPr>
      </p:pic>
      <p:pic>
        <p:nvPicPr>
          <p:cNvPr id="3" name="Picture 6" descr="Αποτέλεσμα εικόνας για treponema pertenue"/>
          <p:cNvPicPr>
            <a:picLocks noChangeAspect="1" noChangeArrowheads="1"/>
          </p:cNvPicPr>
          <p:nvPr/>
        </p:nvPicPr>
        <p:blipFill>
          <a:blip r:embed="rId3" cstate="print"/>
          <a:srcRect/>
          <a:stretch>
            <a:fillRect/>
          </a:stretch>
        </p:blipFill>
        <p:spPr bwMode="auto">
          <a:xfrm>
            <a:off x="4283968" y="1696591"/>
            <a:ext cx="1440160" cy="2596505"/>
          </a:xfrm>
          <a:prstGeom prst="rect">
            <a:avLst/>
          </a:prstGeom>
          <a:noFill/>
        </p:spPr>
      </p:pic>
      <p:pic>
        <p:nvPicPr>
          <p:cNvPr id="4" name="Picture 4" descr="Αποτέλεσμα εικόνας για treponema carateum"/>
          <p:cNvPicPr>
            <a:picLocks noChangeAspect="1" noChangeArrowheads="1"/>
          </p:cNvPicPr>
          <p:nvPr/>
        </p:nvPicPr>
        <p:blipFill>
          <a:blip r:embed="rId4" cstate="print"/>
          <a:srcRect/>
          <a:stretch>
            <a:fillRect/>
          </a:stretch>
        </p:blipFill>
        <p:spPr bwMode="auto">
          <a:xfrm>
            <a:off x="6660232" y="1844824"/>
            <a:ext cx="1584176" cy="2448272"/>
          </a:xfrm>
          <a:prstGeom prst="rect">
            <a:avLst/>
          </a:prstGeom>
          <a:noFill/>
        </p:spPr>
      </p:pic>
      <p:sp>
        <p:nvSpPr>
          <p:cNvPr id="5" name="4 - TextBox"/>
          <p:cNvSpPr txBox="1"/>
          <p:nvPr/>
        </p:nvSpPr>
        <p:spPr>
          <a:xfrm>
            <a:off x="611560" y="4417367"/>
            <a:ext cx="2448272" cy="307777"/>
          </a:xfrm>
          <a:prstGeom prst="rect">
            <a:avLst/>
          </a:prstGeom>
          <a:noFill/>
        </p:spPr>
        <p:txBody>
          <a:bodyPr wrap="square" rtlCol="0">
            <a:spAutoFit/>
          </a:bodyPr>
          <a:lstStyle/>
          <a:p>
            <a:r>
              <a:rPr lang="el-GR" sz="1400" dirty="0" smtClean="0"/>
              <a:t>Αρχικό στάδιο της νόσου </a:t>
            </a:r>
            <a:r>
              <a:rPr lang="en-US" sz="1400" dirty="0" err="1" smtClean="0"/>
              <a:t>bejel</a:t>
            </a:r>
            <a:endParaRPr lang="el-GR" sz="1400" dirty="0"/>
          </a:p>
        </p:txBody>
      </p:sp>
      <p:sp>
        <p:nvSpPr>
          <p:cNvPr id="6" name="5 - TextBox"/>
          <p:cNvSpPr txBox="1"/>
          <p:nvPr/>
        </p:nvSpPr>
        <p:spPr>
          <a:xfrm>
            <a:off x="4139952" y="4509120"/>
            <a:ext cx="1584176" cy="307777"/>
          </a:xfrm>
          <a:prstGeom prst="rect">
            <a:avLst/>
          </a:prstGeom>
          <a:noFill/>
        </p:spPr>
        <p:txBody>
          <a:bodyPr wrap="square" rtlCol="0">
            <a:spAutoFit/>
          </a:bodyPr>
          <a:lstStyle/>
          <a:p>
            <a:r>
              <a:rPr lang="el-GR" sz="1400" dirty="0" smtClean="0"/>
              <a:t>Τροπική μόρωση</a:t>
            </a:r>
            <a:endParaRPr lang="el-GR" sz="1400" dirty="0"/>
          </a:p>
        </p:txBody>
      </p:sp>
      <p:sp>
        <p:nvSpPr>
          <p:cNvPr id="7" name="6 - TextBox"/>
          <p:cNvSpPr txBox="1"/>
          <p:nvPr/>
        </p:nvSpPr>
        <p:spPr>
          <a:xfrm>
            <a:off x="6660232" y="4509120"/>
            <a:ext cx="1656184" cy="307777"/>
          </a:xfrm>
          <a:prstGeom prst="rect">
            <a:avLst/>
          </a:prstGeom>
          <a:noFill/>
        </p:spPr>
        <p:txBody>
          <a:bodyPr wrap="square" rtlCol="0">
            <a:spAutoFit/>
          </a:bodyPr>
          <a:lstStyle/>
          <a:p>
            <a:r>
              <a:rPr lang="el-GR" sz="1400" dirty="0" smtClean="0"/>
              <a:t>Νόσος </a:t>
            </a:r>
            <a:r>
              <a:rPr lang="en-US" sz="1400" dirty="0" err="1" smtClean="0"/>
              <a:t>pinta</a:t>
            </a:r>
            <a:endParaRPr lang="el-GR" sz="1400" dirty="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176464" cy="369332"/>
          </a:xfrm>
          <a:prstGeom prst="rect">
            <a:avLst/>
          </a:prstGeom>
          <a:noFill/>
        </p:spPr>
        <p:txBody>
          <a:bodyPr wrap="square" rtlCol="0">
            <a:spAutoFit/>
          </a:bodyPr>
          <a:lstStyle/>
          <a:p>
            <a:pPr algn="ctr"/>
            <a:r>
              <a:rPr lang="el-GR" b="1" dirty="0" smtClean="0"/>
              <a:t>Μπορρέλιες</a:t>
            </a:r>
            <a:endParaRPr lang="el-GR" b="1" dirty="0"/>
          </a:p>
        </p:txBody>
      </p:sp>
      <p:pic>
        <p:nvPicPr>
          <p:cNvPr id="1026" name="Picture 2" descr="C:\Documents and Settings\user\Τα έγγραφά μου\Downloads\computer-illustration-of-borrelia-bacteria-borrelia-causes-relapsing-fmd48m.jpg"/>
          <p:cNvPicPr>
            <a:picLocks noChangeAspect="1" noChangeArrowheads="1"/>
          </p:cNvPicPr>
          <p:nvPr/>
        </p:nvPicPr>
        <p:blipFill>
          <a:blip r:embed="rId2" cstate="print"/>
          <a:srcRect/>
          <a:stretch>
            <a:fillRect/>
          </a:stretch>
        </p:blipFill>
        <p:spPr bwMode="auto">
          <a:xfrm>
            <a:off x="1763688" y="2636912"/>
            <a:ext cx="5568280" cy="3600152"/>
          </a:xfrm>
          <a:prstGeom prst="rect">
            <a:avLst/>
          </a:prstGeom>
          <a:noFill/>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39752" y="1988840"/>
            <a:ext cx="4464496"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βακτήρια ου γένους </a:t>
            </a:r>
            <a:r>
              <a:rPr lang="en-US" sz="1600" i="1" dirty="0" smtClean="0"/>
              <a:t>Borrelia</a:t>
            </a:r>
            <a:r>
              <a:rPr lang="el-GR" sz="1600" i="1" dirty="0" smtClean="0"/>
              <a:t> </a:t>
            </a:r>
            <a:r>
              <a:rPr lang="el-GR" sz="1600" dirty="0" smtClean="0"/>
              <a:t>ανήκουν στις σπειροχαίτες. Προκαλούν τον υπόστροφο πυρετό και τη νόσο </a:t>
            </a:r>
            <a:r>
              <a:rPr lang="en-US" sz="1600" dirty="0" smtClean="0"/>
              <a:t>Lyme</a:t>
            </a:r>
            <a:r>
              <a:rPr lang="el-GR" sz="1600" dirty="0" smtClean="0"/>
              <a:t>. Μεταδίδονται με τα αρθρόποδα.</a:t>
            </a:r>
          </a:p>
          <a:p>
            <a:r>
              <a:rPr lang="el-GR" sz="1600" dirty="0" smtClean="0"/>
              <a:t>Είναι μεγαλύτερες από τα τρεπονήματα και είναι ορατές στο οπτικό μικροσκόπιο</a:t>
            </a:r>
          </a:p>
          <a:p>
            <a:r>
              <a:rPr lang="el-GR" sz="1600" dirty="0" smtClean="0"/>
              <a:t>Έχουν πολύπλοκες διατροφικές απαιτήσεις και για το λόγο αυτό καλλιεργούνται δύσκολα. Η διάγνωση των λοιμώξεων γίνεται με μικροσκόπηση ή με ορολογικές εξετάσεις </a:t>
            </a:r>
            <a:endParaRPr lang="el-GR" sz="1600"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990581"/>
            <a:ext cx="3888432"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βακτηρίων του γένους </a:t>
            </a:r>
            <a:r>
              <a:rPr lang="en-US" b="1" i="1" dirty="0" smtClean="0"/>
              <a:t>Borrelia</a:t>
            </a:r>
            <a:endParaRPr lang="el-GR" b="1" dirty="0"/>
          </a:p>
        </p:txBody>
      </p:sp>
      <p:sp>
        <p:nvSpPr>
          <p:cNvPr id="3" name="2 - TextBox"/>
          <p:cNvSpPr txBox="1"/>
          <p:nvPr/>
        </p:nvSpPr>
        <p:spPr>
          <a:xfrm>
            <a:off x="251520" y="2997200"/>
            <a:ext cx="3888432"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 </a:t>
            </a:r>
            <a:r>
              <a:rPr lang="el-GR" sz="1600" dirty="0" smtClean="0"/>
              <a:t>σπειροχαίτες</a:t>
            </a:r>
          </a:p>
          <a:p>
            <a:pPr>
              <a:buFont typeface="Wingdings" pitchFamily="2" charset="2"/>
              <a:buChar char="§"/>
            </a:pPr>
            <a:r>
              <a:rPr lang="el-GR" sz="1600" dirty="0" smtClean="0"/>
              <a:t>Μέγεθος 0,2-0,5 Χ 8-30μ</a:t>
            </a:r>
            <a:r>
              <a:rPr lang="en-US" sz="1600" dirty="0" smtClean="0"/>
              <a:t>m</a:t>
            </a:r>
            <a:endParaRPr lang="el-GR" sz="1600" dirty="0" smtClean="0"/>
          </a:p>
          <a:p>
            <a:pPr>
              <a:buFont typeface="Wingdings" pitchFamily="2" charset="2"/>
              <a:buChar char="§"/>
            </a:pPr>
            <a:r>
              <a:rPr lang="el-GR" sz="1600" dirty="0" err="1" smtClean="0"/>
              <a:t>Μικροαερόφιλες</a:t>
            </a:r>
            <a:r>
              <a:rPr lang="el-GR" sz="1600" dirty="0" smtClean="0"/>
              <a:t> </a:t>
            </a:r>
          </a:p>
          <a:p>
            <a:pPr>
              <a:buFont typeface="Wingdings" pitchFamily="2" charset="2"/>
              <a:buChar char="§"/>
            </a:pPr>
            <a:r>
              <a:rPr lang="el-GR" sz="1600" dirty="0" smtClean="0"/>
              <a:t>Διαθέτουν 7-20 </a:t>
            </a:r>
            <a:r>
              <a:rPr lang="el-GR" sz="1600" dirty="0" err="1" smtClean="0"/>
              <a:t>περιπλασματικές</a:t>
            </a:r>
            <a:r>
              <a:rPr lang="el-GR" sz="1600" dirty="0" smtClean="0"/>
              <a:t> βλεφαρίδες και κινούνται περιστροφικά</a:t>
            </a:r>
          </a:p>
          <a:p>
            <a:pPr>
              <a:buFont typeface="Wingdings" pitchFamily="2" charset="2"/>
              <a:buChar char="§"/>
            </a:pPr>
            <a:r>
              <a:rPr lang="el-GR" sz="1600" dirty="0" smtClean="0"/>
              <a:t>Γίνονται ορατές  στο οπτικό μικροσκόπιο με χρώσεις ανιλίνης (</a:t>
            </a:r>
            <a:r>
              <a:rPr lang="en-US" sz="1600" dirty="0" smtClean="0"/>
              <a:t>Giemsa, Wright)</a:t>
            </a:r>
            <a:endParaRPr lang="el-GR" sz="1600" dirty="0" smtClean="0"/>
          </a:p>
          <a:p>
            <a:endParaRPr lang="el-GR" sz="1600" dirty="0"/>
          </a:p>
        </p:txBody>
      </p:sp>
      <p:pic>
        <p:nvPicPr>
          <p:cNvPr id="4" name="Picture 11" descr="Σχετική εικόνα"/>
          <p:cNvPicPr>
            <a:picLocks noChangeAspect="1" noChangeArrowheads="1"/>
          </p:cNvPicPr>
          <p:nvPr/>
        </p:nvPicPr>
        <p:blipFill>
          <a:blip r:embed="rId2" cstate="print">
            <a:clrChange>
              <a:clrFrom>
                <a:srgbClr val="A4A4A4"/>
              </a:clrFrom>
              <a:clrTo>
                <a:srgbClr val="A4A4A4">
                  <a:alpha val="0"/>
                </a:srgbClr>
              </a:clrTo>
            </a:clrChange>
          </a:blip>
          <a:srcRect/>
          <a:stretch>
            <a:fillRect/>
          </a:stretch>
        </p:blipFill>
        <p:spPr bwMode="auto">
          <a:xfrm>
            <a:off x="4716016" y="1916832"/>
            <a:ext cx="4187552" cy="393536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1700808"/>
            <a:ext cx="4680520" cy="369332"/>
          </a:xfrm>
          <a:prstGeom prst="rect">
            <a:avLst/>
          </a:prstGeom>
          <a:noFill/>
        </p:spPr>
        <p:txBody>
          <a:bodyPr wrap="square" rtlCol="0">
            <a:spAutoFit/>
          </a:bodyPr>
          <a:lstStyle/>
          <a:p>
            <a:pPr algn="ctr"/>
            <a:r>
              <a:rPr lang="el-GR" b="1" dirty="0" smtClean="0"/>
              <a:t>Γένος </a:t>
            </a:r>
            <a:r>
              <a:rPr lang="en-US" b="1" i="1" dirty="0" smtClean="0"/>
              <a:t>Klebsiella</a:t>
            </a:r>
            <a:endParaRPr lang="el-GR" b="1" i="1" dirty="0"/>
          </a:p>
        </p:txBody>
      </p:sp>
      <p:pic>
        <p:nvPicPr>
          <p:cNvPr id="5122" name="Picture 2" descr="Αποτέλεσμα εικόνας για klebsiella"/>
          <p:cNvPicPr>
            <a:picLocks noChangeAspect="1" noChangeArrowheads="1"/>
          </p:cNvPicPr>
          <p:nvPr/>
        </p:nvPicPr>
        <p:blipFill>
          <a:blip r:embed="rId2" cstate="print"/>
          <a:srcRect/>
          <a:stretch>
            <a:fillRect/>
          </a:stretch>
        </p:blipFill>
        <p:spPr bwMode="auto">
          <a:xfrm>
            <a:off x="1718270" y="2480269"/>
            <a:ext cx="5734050" cy="3829051"/>
          </a:xfrm>
          <a:prstGeom prst="rect">
            <a:avLst/>
          </a:prstGeom>
          <a:noFill/>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87824" y="1475492"/>
            <a:ext cx="3240360" cy="369332"/>
          </a:xfrm>
          <a:prstGeom prst="rect">
            <a:avLst/>
          </a:prstGeom>
          <a:noFill/>
        </p:spPr>
        <p:txBody>
          <a:bodyPr wrap="square" rtlCol="0">
            <a:spAutoFit/>
          </a:bodyPr>
          <a:lstStyle/>
          <a:p>
            <a:pPr algn="ctr"/>
            <a:r>
              <a:rPr lang="el-GR" b="1" dirty="0" smtClean="0"/>
              <a:t>Παθογένεια </a:t>
            </a:r>
            <a:endParaRPr lang="el-GR" b="1" dirty="0"/>
          </a:p>
        </p:txBody>
      </p:sp>
      <p:graphicFrame>
        <p:nvGraphicFramePr>
          <p:cNvPr id="4" name="3 - Διάγραμμα"/>
          <p:cNvGraphicFramePr/>
          <p:nvPr/>
        </p:nvGraphicFramePr>
        <p:xfrm>
          <a:off x="179512" y="2060848"/>
          <a:ext cx="515989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 Διάγραμμα"/>
          <p:cNvGraphicFramePr/>
          <p:nvPr/>
        </p:nvGraphicFramePr>
        <p:xfrm>
          <a:off x="5796136" y="2060848"/>
          <a:ext cx="3048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91680" y="1268760"/>
            <a:ext cx="5832648"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και Παθογόνος δράση των μπορρελιών που προκαλούν τον υπόστροφο πυρετό</a:t>
            </a:r>
            <a:endParaRPr lang="el-GR" b="1" dirty="0"/>
          </a:p>
        </p:txBody>
      </p:sp>
      <p:sp>
        <p:nvSpPr>
          <p:cNvPr id="3" name="2 - TextBox"/>
          <p:cNvSpPr txBox="1"/>
          <p:nvPr/>
        </p:nvSpPr>
        <p:spPr>
          <a:xfrm>
            <a:off x="1691680" y="1988840"/>
            <a:ext cx="5832648"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Μόλυνση ψείρας από το αίμα μολυσμένου ατόμου</a:t>
            </a:r>
          </a:p>
          <a:p>
            <a:pPr>
              <a:buFont typeface="Wingdings" pitchFamily="2" charset="2"/>
              <a:buChar char="Ø"/>
            </a:pPr>
            <a:r>
              <a:rPr lang="el-GR" sz="1600" dirty="0" smtClean="0"/>
              <a:t>Τα μικρόβια διέρχονται από το τοίχωμα του εντέρου της ψείρας και πολλαπλασιάζονται στο αίμα και τη λέμφο</a:t>
            </a:r>
          </a:p>
          <a:p>
            <a:pPr>
              <a:buFont typeface="Wingdings" pitchFamily="2" charset="2"/>
              <a:buChar char="Ø"/>
            </a:pPr>
            <a:r>
              <a:rPr lang="el-GR" sz="1600" dirty="0" smtClean="0"/>
              <a:t>Μεταφορά της ψείρας σε υγιή άτομο. Το μικρόβιο δε μεταδίδεται με το σάλιο της ψείρας αλλά ελευθερώνεται όταν  καταστραφεί το εξωτερικό του τοίχωμα κατά τη σύνθλιψη του εντόμου</a:t>
            </a:r>
          </a:p>
          <a:p>
            <a:pPr>
              <a:buFont typeface="Wingdings" pitchFamily="2" charset="2"/>
              <a:buChar char="Ø"/>
            </a:pPr>
            <a:r>
              <a:rPr lang="el-GR" sz="1600" dirty="0" smtClean="0"/>
              <a:t> το μικρόβιο διαπερνά το δέρμα και εισέρχονται στην κυκλοφορία του αίματος (εμφάνιση πυρετού)</a:t>
            </a:r>
          </a:p>
          <a:p>
            <a:pPr>
              <a:buFont typeface="Wingdings" pitchFamily="2" charset="2"/>
              <a:buChar char="Ø"/>
            </a:pPr>
            <a:r>
              <a:rPr lang="el-GR" sz="1600" dirty="0" smtClean="0"/>
              <a:t>Διασπορά με το αίμα σε διάφορα όργανα</a:t>
            </a:r>
          </a:p>
          <a:p>
            <a:pPr>
              <a:buFont typeface="Wingdings" pitchFamily="2" charset="2"/>
              <a:buChar char="Ø"/>
            </a:pPr>
            <a:r>
              <a:rPr lang="el-GR" sz="1600" dirty="0" smtClean="0"/>
              <a:t>Παραγωγή αντισωμάτων και καταστροφή των μικροβίων που βρίσκονται στο αίμα (πτώση του πυρετού)</a:t>
            </a:r>
          </a:p>
          <a:p>
            <a:pPr>
              <a:buFont typeface="Wingdings" pitchFamily="2" charset="2"/>
              <a:buChar char="Ø"/>
            </a:pPr>
            <a:r>
              <a:rPr lang="el-GR" sz="1600" dirty="0" smtClean="0"/>
              <a:t>Τα μικρόβια που βρίσκονται στους ιστούς μεταβάλλουν τις εξωτερικές πρωτεΐνες του ελύτρου με αποτέλεσμα την εμφάνιση αντιγονικά νέων μπορρελιών (επανεμφάνιση πυρετού)</a:t>
            </a:r>
          </a:p>
          <a:p>
            <a:pPr>
              <a:buFont typeface="Wingdings" pitchFamily="2" charset="2"/>
              <a:buChar char="Ø"/>
            </a:pPr>
            <a:r>
              <a:rPr lang="el-GR" sz="1600" dirty="0" smtClean="0"/>
              <a:t>Παραγωγή νέων αντισωμάτων (πτώση πυρετού)</a:t>
            </a:r>
          </a:p>
          <a:p>
            <a:pPr>
              <a:buFont typeface="Wingdings" pitchFamily="2" charset="2"/>
              <a:buChar char="Ø"/>
            </a:pPr>
            <a:r>
              <a:rPr lang="el-GR" sz="1600" dirty="0" smtClean="0"/>
              <a:t>Η διαδικασία επαναλαμβάνεται 3-10 φορές, αλλά οι υποτροπές γίνονται μικρότερες σε διάρκεια και τα απύρετα διαστήματα γίνονται μεγαλύτερα </a:t>
            </a:r>
            <a:endParaRPr lang="el-GR" dirty="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03648" y="908720"/>
            <a:ext cx="633670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Κλινικά σημεία υπόστροφου πυρετού</a:t>
            </a:r>
            <a:endParaRPr lang="el-GR" b="1" dirty="0"/>
          </a:p>
        </p:txBody>
      </p:sp>
      <p:sp>
        <p:nvSpPr>
          <p:cNvPr id="3" name="2 - TextBox"/>
          <p:cNvSpPr txBox="1"/>
          <p:nvPr/>
        </p:nvSpPr>
        <p:spPr>
          <a:xfrm>
            <a:off x="1403648" y="1412776"/>
            <a:ext cx="6336704"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συμπτώματα επιδημικού και ενδημικού υπόστροφου πυρετού είναι σχεδόν ίδια.</a:t>
            </a:r>
          </a:p>
          <a:p>
            <a:r>
              <a:rPr lang="el-GR" sz="1600" dirty="0" smtClean="0"/>
              <a:t>Στο σημείο του δείγματος του κρότων μπορεί να σχηματιστεί μικρή κνησμώδεις εσχάρα</a:t>
            </a:r>
          </a:p>
          <a:p>
            <a:r>
              <a:rPr lang="el-GR" sz="1600" dirty="0" smtClean="0"/>
              <a:t>Τα συμπτώματα εμφανίζονται αιφνίδια μετά από  μία εβδομάδα επώασης και περιλαμβάνουν:</a:t>
            </a:r>
          </a:p>
          <a:p>
            <a:pPr>
              <a:buFont typeface="Wingdings" pitchFamily="2" charset="2"/>
              <a:buChar char="§"/>
            </a:pPr>
            <a:r>
              <a:rPr lang="el-GR" sz="1600" dirty="0" smtClean="0"/>
              <a:t>Ρίγη</a:t>
            </a:r>
          </a:p>
          <a:p>
            <a:pPr>
              <a:buFont typeface="Wingdings" pitchFamily="2" charset="2"/>
              <a:buChar char="§"/>
            </a:pPr>
            <a:r>
              <a:rPr lang="el-GR" sz="1600" dirty="0" smtClean="0"/>
              <a:t>Πυρετό</a:t>
            </a:r>
          </a:p>
          <a:p>
            <a:pPr>
              <a:buFont typeface="Wingdings" pitchFamily="2" charset="2"/>
              <a:buChar char="§"/>
            </a:pPr>
            <a:r>
              <a:rPr lang="el-GR" sz="1600" dirty="0" smtClean="0"/>
              <a:t>Μυαλγίες</a:t>
            </a:r>
          </a:p>
          <a:p>
            <a:pPr>
              <a:buFont typeface="Wingdings" pitchFamily="2" charset="2"/>
              <a:buChar char="§"/>
            </a:pPr>
            <a:r>
              <a:rPr lang="el-GR" sz="1600" dirty="0" smtClean="0"/>
              <a:t>Κεφαλαλγίες</a:t>
            </a:r>
          </a:p>
          <a:p>
            <a:pPr>
              <a:buFont typeface="Wingdings" pitchFamily="2" charset="2"/>
              <a:buChar char="§"/>
            </a:pPr>
            <a:r>
              <a:rPr lang="el-GR" sz="1600" dirty="0" smtClean="0"/>
              <a:t>Μεγαλοσπληνία και διόγκωση του ήπατος (συνήθως)</a:t>
            </a:r>
          </a:p>
          <a:p>
            <a:endParaRPr lang="el-GR" sz="1600" dirty="0" smtClean="0"/>
          </a:p>
          <a:p>
            <a:r>
              <a:rPr lang="el-GR" sz="1600" dirty="0" smtClean="0"/>
              <a:t>Τα συμπτώματα εμφανίζονται στη μικροβιαιμική φάση της νόσου και σταματούν  μετά από 3-7 ημέρες, όταν εξαφανιστούν οι μπορρέλιες από το αίμα. Επανεμφανίζονται μετά από μία εβδομάδα με την επανεμφάνιση των μικροβίων στο αίμα.</a:t>
            </a:r>
          </a:p>
          <a:p>
            <a:endParaRPr lang="el-GR" sz="1600" dirty="0" smtClean="0"/>
          </a:p>
          <a:p>
            <a:r>
              <a:rPr lang="el-GR" sz="1600" dirty="0" smtClean="0"/>
              <a:t>Η μία και μοναδική υποτροπή είναι χαρακτηριστική της επιδημικής νόσου, ενώ οι επανειλημμένες της ενδημικής. Η θνητότητα της ενδημικής νόσου είναι κάτω του 5%, ενώ της επιδημικής μπορεί να φθάσει στο 40% </a:t>
            </a:r>
            <a:endParaRPr lang="el-GR" sz="1600" dirty="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2123564"/>
            <a:ext cx="432048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υπόστροφου πυρετού</a:t>
            </a:r>
            <a:endParaRPr lang="el-GR" b="1" dirty="0"/>
          </a:p>
        </p:txBody>
      </p:sp>
      <p:sp>
        <p:nvSpPr>
          <p:cNvPr id="3" name="2 - TextBox"/>
          <p:cNvSpPr txBox="1"/>
          <p:nvPr/>
        </p:nvSpPr>
        <p:spPr>
          <a:xfrm>
            <a:off x="251520" y="2708920"/>
            <a:ext cx="4320480"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err="1" smtClean="0"/>
              <a:t>Μικροσκόπιση</a:t>
            </a:r>
            <a:r>
              <a:rPr lang="el-GR" sz="1600" b="1" dirty="0" smtClean="0"/>
              <a:t> μικροβίου: </a:t>
            </a:r>
            <a:r>
              <a:rPr lang="el-GR" sz="1600" dirty="0" smtClean="0"/>
              <a:t>Οι μπορρέλιες του υπόστροφου πυρετού είναι μεγάλες  και γίνονται εύκολα ορατές στο μικροσκόπιο  μετά από χρώση </a:t>
            </a:r>
            <a:r>
              <a:rPr lang="en-US" sz="1600" dirty="0" smtClean="0"/>
              <a:t>Giemsa  </a:t>
            </a:r>
            <a:r>
              <a:rPr lang="el-GR" sz="1600" dirty="0" smtClean="0"/>
              <a:t>ή </a:t>
            </a:r>
            <a:r>
              <a:rPr lang="en-US" sz="1600" dirty="0" err="1" smtClean="0"/>
              <a:t>Wtight</a:t>
            </a:r>
            <a:r>
              <a:rPr lang="el-GR" sz="1600" dirty="0" smtClean="0"/>
              <a:t> παρασκευασμάτων αίματος κατά την εμπύρετη περίοδο </a:t>
            </a:r>
          </a:p>
          <a:p>
            <a:r>
              <a:rPr lang="el-GR" sz="1600" b="1" dirty="0" smtClean="0"/>
              <a:t>Καλλιέργεια: </a:t>
            </a:r>
            <a:r>
              <a:rPr lang="el-GR" sz="1600" dirty="0" smtClean="0"/>
              <a:t>Οι μπορρέλιες μπορούν να καλλιεργηθούν σε ειδικά θρεπτικά υλικά, αλλά η καλλιέργειά τους απαιτεί μεγάλο χρονικό διάστημα </a:t>
            </a:r>
            <a:endParaRPr lang="el-GR" sz="1600" dirty="0"/>
          </a:p>
        </p:txBody>
      </p:sp>
      <p:pic>
        <p:nvPicPr>
          <p:cNvPr id="4" name="Picture 2" descr="Αποτέλεσμα εικόνας για borrelia"/>
          <p:cNvPicPr>
            <a:picLocks noChangeAspect="1" noChangeArrowheads="1"/>
          </p:cNvPicPr>
          <p:nvPr/>
        </p:nvPicPr>
        <p:blipFill>
          <a:blip r:embed="rId2" cstate="print"/>
          <a:srcRect/>
          <a:stretch>
            <a:fillRect/>
          </a:stretch>
        </p:blipFill>
        <p:spPr bwMode="auto">
          <a:xfrm>
            <a:off x="5076056" y="2708920"/>
            <a:ext cx="2286000" cy="2286001"/>
          </a:xfrm>
          <a:prstGeom prst="rect">
            <a:avLst/>
          </a:prstGeom>
          <a:noFill/>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916832"/>
            <a:ext cx="4032448"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 Πρόληψη υπόστροφου πυρετού</a:t>
            </a:r>
            <a:endParaRPr lang="el-GR" b="1" dirty="0"/>
          </a:p>
        </p:txBody>
      </p:sp>
      <p:sp>
        <p:nvSpPr>
          <p:cNvPr id="3" name="2 - TextBox"/>
          <p:cNvSpPr txBox="1"/>
          <p:nvPr/>
        </p:nvSpPr>
        <p:spPr>
          <a:xfrm>
            <a:off x="2555776" y="2780928"/>
            <a:ext cx="3960440"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Φάρμακο επιλογής η τετρακυκλίνη και εναλλακτικά με ερυθρομυκίνη</a:t>
            </a:r>
          </a:p>
          <a:p>
            <a:endParaRPr lang="el-GR" sz="1600" dirty="0" smtClean="0"/>
          </a:p>
          <a:p>
            <a:r>
              <a:rPr lang="el-GR" sz="1600" dirty="0" smtClean="0"/>
              <a:t>Δεν υπάρχει εμβόλιο. Η πρόληψη συνίσταται στην βελτίωση της υγιεινής, στην αποφυγή των κροτώνων, τη χρησιμοποίηση προστατευτικής ενδυμασίας και τη χρήση εντομοαπωθητικών</a:t>
            </a:r>
            <a:endParaRPr lang="el-GR" sz="1600"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268760"/>
            <a:ext cx="4248472" cy="92333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και Παθογόνος δράση των μπορρελιών που προκαλούν τη νόσο </a:t>
            </a:r>
            <a:r>
              <a:rPr lang="en-US" b="1" dirty="0" smtClean="0"/>
              <a:t>Lyme (</a:t>
            </a:r>
            <a:r>
              <a:rPr lang="en-US" b="1" i="1" dirty="0" smtClean="0"/>
              <a:t>Borrelia </a:t>
            </a:r>
            <a:r>
              <a:rPr lang="en-US" b="1" i="1" dirty="0" err="1" smtClean="0"/>
              <a:t>burgdorferi</a:t>
            </a:r>
            <a:r>
              <a:rPr lang="en-US" b="1" i="1" dirty="0" smtClean="0"/>
              <a:t>)</a:t>
            </a:r>
            <a:endParaRPr lang="el-GR" b="1" dirty="0"/>
          </a:p>
        </p:txBody>
      </p:sp>
      <p:sp>
        <p:nvSpPr>
          <p:cNvPr id="3" name="2 - TextBox"/>
          <p:cNvSpPr txBox="1"/>
          <p:nvPr/>
        </p:nvSpPr>
        <p:spPr>
          <a:xfrm>
            <a:off x="179512" y="2348880"/>
            <a:ext cx="4248472"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Κύριος ξενιστής στην Ευρώπη τα ποντίκια με μαύρες γραμμές, ενώ στις ΗΠΑ τα ποντίκια με λευκά πόδια και τα ελάφια.</a:t>
            </a:r>
          </a:p>
          <a:p>
            <a:r>
              <a:rPr lang="el-GR" sz="1600" dirty="0" smtClean="0"/>
              <a:t>Ενδιάμεσος ξενιστής οι κρότωνες του γένους </a:t>
            </a:r>
            <a:r>
              <a:rPr lang="en-US" sz="1600" i="1" dirty="0" err="1" smtClean="0"/>
              <a:t>Ixodes</a:t>
            </a:r>
            <a:r>
              <a:rPr lang="el-GR" sz="1600" i="1" dirty="0" smtClean="0"/>
              <a:t>.</a:t>
            </a:r>
          </a:p>
          <a:p>
            <a:r>
              <a:rPr lang="el-GR" sz="1600" dirty="0" smtClean="0"/>
              <a:t>Οι κρότωνες μολύνονται στο στάδιο της προνύμφης ή της νύμφης, όταν τραφούν με αίμα μολυσμένου ζώου.</a:t>
            </a:r>
          </a:p>
          <a:p>
            <a:r>
              <a:rPr lang="el-GR" sz="1600" dirty="0" smtClean="0"/>
              <a:t>Ο άνθρωπος μολύνεται από το σάλιο της μολυσμένης νύμφης κρότωνα κατά τη διάρκεια που τρέφεται με το αίμα του (παρατεταμένη διάρκεια γεύματος 24- 48 ώρες)</a:t>
            </a:r>
          </a:p>
          <a:p>
            <a:r>
              <a:rPr lang="el-GR" sz="1600" dirty="0" smtClean="0"/>
              <a:t>Οι περισσότεροι ασθενείς δεν αντιλαμβάνονται το αρχικό τσίμπημα γιατί οι κρότωνες αυτού του γένους είναι πολύ μικροί.</a:t>
            </a:r>
            <a:endParaRPr lang="el-GR" sz="1600" dirty="0"/>
          </a:p>
        </p:txBody>
      </p:sp>
      <p:pic>
        <p:nvPicPr>
          <p:cNvPr id="4" name="Picture 9" descr="C:\Documents and Settings\user\Τα έγγραφά μου\Downloads\b395962182947311cc0c3bcbe3d8300b.jpg"/>
          <p:cNvPicPr>
            <a:picLocks noChangeAspect="1" noChangeArrowheads="1"/>
          </p:cNvPicPr>
          <p:nvPr/>
        </p:nvPicPr>
        <p:blipFill>
          <a:blip r:embed="rId2" cstate="print"/>
          <a:srcRect/>
          <a:stretch>
            <a:fillRect/>
          </a:stretch>
        </p:blipFill>
        <p:spPr bwMode="auto">
          <a:xfrm>
            <a:off x="4572000" y="2136601"/>
            <a:ext cx="4274840" cy="4028703"/>
          </a:xfrm>
          <a:prstGeom prst="rect">
            <a:avLst/>
          </a:prstGeom>
          <a:noFill/>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63688" y="1844824"/>
            <a:ext cx="561662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 νόσου </a:t>
            </a:r>
            <a:r>
              <a:rPr lang="en-US" b="1" dirty="0" smtClean="0"/>
              <a:t>Lyme</a:t>
            </a:r>
            <a:endParaRPr lang="el-GR" b="1" dirty="0"/>
          </a:p>
        </p:txBody>
      </p:sp>
      <p:sp>
        <p:nvSpPr>
          <p:cNvPr id="4" name="3 - TextBox"/>
          <p:cNvSpPr txBox="1"/>
          <p:nvPr/>
        </p:nvSpPr>
        <p:spPr>
          <a:xfrm>
            <a:off x="1763688" y="2348880"/>
            <a:ext cx="5616624"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Μετά από επώαση 3-10 ημέρες εμφανίζεται στο σημείο του δήγματος του κρότωνα δερματικές βλάβες (μεταναστευτικό ερύθημα)</a:t>
            </a:r>
          </a:p>
          <a:p>
            <a:r>
              <a:rPr lang="el-GR" sz="1600" dirty="0" smtClean="0"/>
              <a:t>Η βλάβη αρχίζει σαν μικρή βλατίδα ή κηλίδα που μεγεθύνεται τις επόμενες εβδομάδες και φθάνει σε διάμετρο 5-50 </a:t>
            </a:r>
            <a:r>
              <a:rPr lang="en-US" sz="1600" dirty="0" smtClean="0"/>
              <a:t>cm</a:t>
            </a:r>
            <a:endParaRPr lang="el-GR" sz="1600" dirty="0" smtClean="0"/>
          </a:p>
          <a:p>
            <a:r>
              <a:rPr lang="el-GR" sz="1600" dirty="0" smtClean="0"/>
              <a:t>Η βλάβη υποχωρεί και εξαφανίζεται μετά από μερικές εβδομάδες, αν και μπορεί να εμφανιστούν νέες πρόσκαιρες βλάβες.</a:t>
            </a:r>
          </a:p>
          <a:p>
            <a:r>
              <a:rPr lang="el-GR" sz="1600" dirty="0" smtClean="0"/>
              <a:t>Άλλα συμπτώματα της νόσου είναι αδιαθεσία, μεγάλη κόπωση, κεφαλαλγία, πυρετός, ρίγη, μυοσκελετικοί πόνοι, μυαλγίες, και λεμφαδενοπάθεια. Τα συμπτώματα διαρκούν 4 εβδομάδες</a:t>
            </a:r>
          </a:p>
          <a:p>
            <a:r>
              <a:rPr lang="el-GR" sz="1600" dirty="0" smtClean="0"/>
              <a:t>Αν δε χορηγηθεί θεραπεία, μπορεί να γίνει </a:t>
            </a:r>
            <a:r>
              <a:rPr lang="el-GR" sz="1600" dirty="0" err="1" smtClean="0"/>
              <a:t>αιματογενής</a:t>
            </a:r>
            <a:r>
              <a:rPr lang="el-GR" sz="1600" dirty="0" smtClean="0"/>
              <a:t> διασπορά με επιπλέον συμπτώματα καρδιακή δυσλειτουργία, και νευρολογικά σημεία</a:t>
            </a:r>
            <a:endParaRPr lang="el-GR" sz="1600"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Σχετική εικόνα"/>
          <p:cNvPicPr>
            <a:picLocks noChangeAspect="1" noChangeArrowheads="1"/>
          </p:cNvPicPr>
          <p:nvPr/>
        </p:nvPicPr>
        <p:blipFill>
          <a:blip r:embed="rId2" cstate="print"/>
          <a:srcRect/>
          <a:stretch>
            <a:fillRect/>
          </a:stretch>
        </p:blipFill>
        <p:spPr bwMode="auto">
          <a:xfrm>
            <a:off x="4572000" y="3429000"/>
            <a:ext cx="4084712" cy="3333750"/>
          </a:xfrm>
          <a:prstGeom prst="rect">
            <a:avLst/>
          </a:prstGeom>
          <a:noFill/>
        </p:spPr>
      </p:pic>
      <p:pic>
        <p:nvPicPr>
          <p:cNvPr id="280580" name="Picture 4" descr="Αποτέλεσμα εικόνας για borrelia"/>
          <p:cNvPicPr>
            <a:picLocks noChangeAspect="1" noChangeArrowheads="1"/>
          </p:cNvPicPr>
          <p:nvPr/>
        </p:nvPicPr>
        <p:blipFill>
          <a:blip r:embed="rId3" cstate="print"/>
          <a:srcRect/>
          <a:stretch>
            <a:fillRect/>
          </a:stretch>
        </p:blipFill>
        <p:spPr bwMode="auto">
          <a:xfrm>
            <a:off x="4572000" y="404664"/>
            <a:ext cx="4095750" cy="2886076"/>
          </a:xfrm>
          <a:prstGeom prst="rect">
            <a:avLst/>
          </a:prstGeom>
          <a:noFill/>
        </p:spPr>
      </p:pic>
      <p:sp>
        <p:nvSpPr>
          <p:cNvPr id="4" name="3 - TextBox"/>
          <p:cNvSpPr txBox="1"/>
          <p:nvPr/>
        </p:nvSpPr>
        <p:spPr>
          <a:xfrm>
            <a:off x="539552" y="3429000"/>
            <a:ext cx="3456384" cy="1569660"/>
          </a:xfrm>
          <a:prstGeom prst="rect">
            <a:avLst/>
          </a:prstGeom>
          <a:noFill/>
        </p:spPr>
        <p:txBody>
          <a:bodyPr wrap="square" rtlCol="0">
            <a:spAutoFit/>
          </a:bodyPr>
          <a:lstStyle/>
          <a:p>
            <a:r>
              <a:rPr lang="el-GR" sz="1600" dirty="0" smtClean="0"/>
              <a:t>Η τυπική δερματική βλάβη έχει επίπεδο, ερυθρό όριο και κεντρική κάθαρση.</a:t>
            </a:r>
          </a:p>
          <a:p>
            <a:r>
              <a:rPr lang="el-GR" sz="1600" dirty="0" smtClean="0"/>
              <a:t>Μπορεί να εμφανιστεί ερύθημα, σχηματισμός φυσαλίδων και κεντρική νέκρωση </a:t>
            </a:r>
            <a:endParaRPr lang="el-GR" sz="1600" dirty="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AutoShape 8" descr="Αποτέλεσμα εικόνας για borre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 name="5 - TextBox"/>
          <p:cNvSpPr txBox="1"/>
          <p:nvPr/>
        </p:nvSpPr>
        <p:spPr>
          <a:xfrm>
            <a:off x="683568" y="1916832"/>
            <a:ext cx="388843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νόσου </a:t>
            </a:r>
            <a:r>
              <a:rPr lang="en-US" b="1" dirty="0" smtClean="0"/>
              <a:t>Lyme</a:t>
            </a:r>
            <a:endParaRPr lang="el-GR" b="1" dirty="0"/>
          </a:p>
        </p:txBody>
      </p:sp>
      <p:pic>
        <p:nvPicPr>
          <p:cNvPr id="6146" name="Picture 2" descr="Αποτέλεσμα εικόνας για borrelia burgdorferi"/>
          <p:cNvPicPr>
            <a:picLocks noChangeAspect="1" noChangeArrowheads="1"/>
          </p:cNvPicPr>
          <p:nvPr/>
        </p:nvPicPr>
        <p:blipFill>
          <a:blip r:embed="rId2" cstate="print"/>
          <a:srcRect/>
          <a:stretch>
            <a:fillRect/>
          </a:stretch>
        </p:blipFill>
        <p:spPr bwMode="auto">
          <a:xfrm>
            <a:off x="5220072" y="2780928"/>
            <a:ext cx="2376264" cy="2232248"/>
          </a:xfrm>
          <a:prstGeom prst="rect">
            <a:avLst/>
          </a:prstGeom>
          <a:noFill/>
        </p:spPr>
      </p:pic>
      <p:sp>
        <p:nvSpPr>
          <p:cNvPr id="8" name="7 - TextBox"/>
          <p:cNvSpPr txBox="1"/>
          <p:nvPr/>
        </p:nvSpPr>
        <p:spPr>
          <a:xfrm>
            <a:off x="611560" y="2492896"/>
            <a:ext cx="3960440"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Μικροσκόπηση μικροβίου: </a:t>
            </a:r>
            <a:r>
              <a:rPr lang="el-GR" sz="1600" dirty="0" smtClean="0"/>
              <a:t>Η </a:t>
            </a:r>
            <a:r>
              <a:rPr lang="en-US" sz="1600" i="1" dirty="0" smtClean="0"/>
              <a:t>B. </a:t>
            </a:r>
            <a:r>
              <a:rPr lang="en-US" sz="1600" i="1" dirty="0" err="1" smtClean="0"/>
              <a:t>burgdorferi</a:t>
            </a:r>
            <a:r>
              <a:rPr lang="el-GR" sz="1600" i="1" dirty="0" smtClean="0"/>
              <a:t> </a:t>
            </a:r>
            <a:r>
              <a:rPr lang="el-GR" sz="1600" dirty="0" smtClean="0"/>
              <a:t>εμφανίζεται σπάνια σε κλινικά δείγματα και για το λόγο αυτό δεν συνιστάται η μικροσκοπική εξέταση</a:t>
            </a:r>
          </a:p>
          <a:p>
            <a:r>
              <a:rPr lang="el-GR" sz="1600" b="1" dirty="0" smtClean="0"/>
              <a:t>Καλλιέργεια: </a:t>
            </a:r>
            <a:r>
              <a:rPr lang="el-GR" sz="1600" dirty="0" smtClean="0"/>
              <a:t>καλλιεργείται δείγμα από το άκρο δερματικής βλάβης σε ειδικά θρεπτικά υλικά</a:t>
            </a:r>
          </a:p>
          <a:p>
            <a:r>
              <a:rPr lang="el-GR" sz="1600" b="1" dirty="0" smtClean="0"/>
              <a:t>Ορολογικές εξετάσεις: </a:t>
            </a:r>
            <a:r>
              <a:rPr lang="el-GR" sz="1600" dirty="0" smtClean="0"/>
              <a:t>Χρησιμοποιούνται οι τεχνικές ανοσοφθορισμού (</a:t>
            </a:r>
            <a:r>
              <a:rPr lang="en-US" sz="1600" dirty="0" smtClean="0"/>
              <a:t>IFA) </a:t>
            </a:r>
            <a:r>
              <a:rPr lang="el-GR" sz="1600" dirty="0" smtClean="0"/>
              <a:t>και </a:t>
            </a:r>
            <a:r>
              <a:rPr lang="en-US" sz="1600" dirty="0" smtClean="0"/>
              <a:t>ELISA</a:t>
            </a:r>
            <a:r>
              <a:rPr lang="el-GR" sz="1600" dirty="0" smtClean="0"/>
              <a:t> για την ανίχνευση αντισωμάτων έναντι του μικροβίου. Οι θετικές ορολογικές αντιδράσεις επιβεβαιώνονται με την τεχνική </a:t>
            </a:r>
            <a:r>
              <a:rPr lang="en-US" sz="1600" dirty="0" smtClean="0"/>
              <a:t>Western blot</a:t>
            </a:r>
            <a:endParaRPr lang="el-GR" sz="1600" b="1" dirty="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700808"/>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 Πρόληψη</a:t>
            </a:r>
            <a:endParaRPr lang="el-GR" b="1" dirty="0"/>
          </a:p>
        </p:txBody>
      </p:sp>
      <p:sp>
        <p:nvSpPr>
          <p:cNvPr id="3" name="2 - TextBox"/>
          <p:cNvSpPr txBox="1"/>
          <p:nvPr/>
        </p:nvSpPr>
        <p:spPr>
          <a:xfrm>
            <a:off x="2627784" y="2276872"/>
            <a:ext cx="4032448"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νόσος στα αρχικά στάδια θεραπεύεται με </a:t>
            </a:r>
            <a:r>
              <a:rPr lang="el-GR" sz="1600" dirty="0" err="1" smtClean="0"/>
              <a:t>αμοξικιλλίνη</a:t>
            </a:r>
            <a:r>
              <a:rPr lang="el-GR" sz="1600" dirty="0" smtClean="0"/>
              <a:t>, δοξυκυκλίνη ή </a:t>
            </a:r>
            <a:r>
              <a:rPr lang="el-GR" sz="1600" dirty="0" err="1" smtClean="0"/>
              <a:t>κεφουροξίμη</a:t>
            </a:r>
            <a:r>
              <a:rPr lang="el-GR" sz="1600" dirty="0" smtClean="0"/>
              <a:t>.</a:t>
            </a:r>
          </a:p>
          <a:p>
            <a:r>
              <a:rPr lang="el-GR" sz="1600" dirty="0" smtClean="0"/>
              <a:t>Σε προχωρημένα στάδια ή βαρύτερες περιπτώσεις χορηγείται </a:t>
            </a:r>
            <a:r>
              <a:rPr lang="el-GR" sz="1600" dirty="0" err="1" smtClean="0"/>
              <a:t>κεφτριαξόνη</a:t>
            </a:r>
            <a:r>
              <a:rPr lang="el-GR" sz="1600" dirty="0" smtClean="0"/>
              <a:t> ή παρατεταμένη ενδοφλέβια πενικιλλίνη </a:t>
            </a:r>
            <a:r>
              <a:rPr lang="en-US" sz="1600" dirty="0" smtClean="0"/>
              <a:t>G</a:t>
            </a:r>
            <a:r>
              <a:rPr lang="el-GR" sz="1600" dirty="0" smtClean="0"/>
              <a:t>.</a:t>
            </a:r>
          </a:p>
          <a:p>
            <a:endParaRPr lang="el-GR" sz="1600" dirty="0" smtClean="0"/>
          </a:p>
          <a:p>
            <a:r>
              <a:rPr lang="el-GR" sz="1600" dirty="0" smtClean="0"/>
              <a:t>Δεν υπάρχει εμβόλιο. Η πρόληψη συνιστάται από την βελτίωση των συνθηκών υγιεινής  </a:t>
            </a:r>
            <a:endParaRPr lang="el-GR"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2132856"/>
            <a:ext cx="3456384"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a:t>
            </a:r>
            <a:r>
              <a:rPr lang="en-US" sz="1600" i="1" dirty="0" smtClean="0"/>
              <a:t>Klebsiella</a:t>
            </a:r>
            <a:r>
              <a:rPr lang="en-US" sz="1600" dirty="0" smtClean="0"/>
              <a:t> </a:t>
            </a:r>
            <a:r>
              <a:rPr lang="el-GR" sz="1600" dirty="0" smtClean="0"/>
              <a:t>ανήκει στην οικογένεια των εντεροβακτηριακών.</a:t>
            </a:r>
          </a:p>
          <a:p>
            <a:r>
              <a:rPr lang="el-GR" sz="1600" dirty="0" smtClean="0"/>
              <a:t>Περιλαμβάνει πολλά είδη ορισμένα αποτελούν μέλη της φυσιολογικής χλωρίδας του εντέρου, άλλα είναι ευκαιριακά παθογόνα και άλλα παθογόνα. Διαθέτουν χαρακτηριστικό έλυτρο  και παράγουν βλεννώδεις αποικίες σε στερεά θρεπτικά υλικά</a:t>
            </a:r>
            <a:endParaRPr lang="el-GR" sz="1600" dirty="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988840"/>
            <a:ext cx="3960440" cy="369332"/>
          </a:xfrm>
          <a:prstGeom prst="rect">
            <a:avLst/>
          </a:prstGeom>
          <a:noFill/>
        </p:spPr>
        <p:txBody>
          <a:bodyPr wrap="square" rtlCol="0">
            <a:spAutoFit/>
          </a:bodyPr>
          <a:lstStyle/>
          <a:p>
            <a:pPr algn="ctr"/>
            <a:r>
              <a:rPr lang="el-GR" b="1" dirty="0" err="1" smtClean="0"/>
              <a:t>Λεπτόσπειρες</a:t>
            </a:r>
            <a:r>
              <a:rPr lang="el-GR" b="1" dirty="0" smtClean="0"/>
              <a:t> (</a:t>
            </a:r>
            <a:r>
              <a:rPr lang="en-US" b="1" i="1" dirty="0" smtClean="0"/>
              <a:t>Leptospira)</a:t>
            </a:r>
            <a:endParaRPr lang="el-GR" b="1" dirty="0"/>
          </a:p>
        </p:txBody>
      </p:sp>
      <p:pic>
        <p:nvPicPr>
          <p:cNvPr id="288770" name="Picture 2" descr="Αποτέλεσμα εικόνας για leptospira"/>
          <p:cNvPicPr>
            <a:picLocks noChangeAspect="1" noChangeArrowheads="1"/>
          </p:cNvPicPr>
          <p:nvPr/>
        </p:nvPicPr>
        <p:blipFill>
          <a:blip r:embed="rId2" cstate="print"/>
          <a:srcRect/>
          <a:stretch>
            <a:fillRect/>
          </a:stretch>
        </p:blipFill>
        <p:spPr bwMode="auto">
          <a:xfrm>
            <a:off x="2339752" y="2780928"/>
            <a:ext cx="4428753" cy="2952328"/>
          </a:xfrm>
          <a:prstGeom prst="rect">
            <a:avLst/>
          </a:prstGeom>
          <a:noFill/>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1844824"/>
            <a:ext cx="3528392"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a:t>
            </a:r>
            <a:r>
              <a:rPr lang="en-US" sz="1600" i="1" dirty="0" smtClean="0"/>
              <a:t>Leptospira </a:t>
            </a:r>
            <a:r>
              <a:rPr lang="el-GR" sz="1600" i="1" dirty="0" smtClean="0"/>
              <a:t> </a:t>
            </a:r>
            <a:r>
              <a:rPr lang="el-GR" sz="1600" dirty="0" smtClean="0"/>
              <a:t>περιλαμβάνει το είδος </a:t>
            </a:r>
            <a:r>
              <a:rPr lang="en-US" sz="1600" i="1" dirty="0" smtClean="0"/>
              <a:t>Leptospira </a:t>
            </a:r>
            <a:r>
              <a:rPr lang="en-US" sz="1600" i="1" dirty="0" err="1" smtClean="0"/>
              <a:t>interrogans</a:t>
            </a:r>
            <a:r>
              <a:rPr lang="en-US" sz="1600" i="1" dirty="0" smtClean="0"/>
              <a:t> </a:t>
            </a:r>
            <a:r>
              <a:rPr lang="el-GR" sz="1600" i="1" dirty="0" smtClean="0"/>
              <a:t> που περιλαμβάνει τα παθογόνα στελέχη και το είδος </a:t>
            </a:r>
            <a:r>
              <a:rPr lang="en-US" sz="1600" i="1" dirty="0" smtClean="0"/>
              <a:t>Leptospira </a:t>
            </a:r>
            <a:r>
              <a:rPr lang="en-US" sz="1600" i="1" dirty="0" err="1" smtClean="0"/>
              <a:t>biflexa</a:t>
            </a:r>
            <a:r>
              <a:rPr lang="el-GR" sz="1600" i="1" dirty="0" smtClean="0"/>
              <a:t> </a:t>
            </a:r>
            <a:r>
              <a:rPr lang="el-GR" sz="1600" dirty="0" smtClean="0"/>
              <a:t>που περιλαμβάνει τα μη παθογόνα</a:t>
            </a:r>
          </a:p>
          <a:p>
            <a:r>
              <a:rPr lang="el-GR" sz="1600" dirty="0" smtClean="0"/>
              <a:t>Σύμφωνα με νεότερη κατάταξη που στηρίζεται στην ανάλυση των νουκλεϊκών οξέων το γένος  υποδιαιρείται σε 3 διαφορετικά γένη και 17 είδη </a:t>
            </a:r>
            <a:endParaRPr lang="el-GR" sz="1600"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916832"/>
            <a:ext cx="388843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Χαρακτηριστικά λεπτοσπειρών</a:t>
            </a:r>
            <a:endParaRPr lang="el-GR" dirty="0"/>
          </a:p>
        </p:txBody>
      </p:sp>
      <p:sp>
        <p:nvSpPr>
          <p:cNvPr id="3" name="2 - TextBox"/>
          <p:cNvSpPr txBox="1"/>
          <p:nvPr/>
        </p:nvSpPr>
        <p:spPr>
          <a:xfrm>
            <a:off x="251520" y="2564904"/>
            <a:ext cx="3888432"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sz="1600" dirty="0" smtClean="0"/>
              <a:t>Gram</a:t>
            </a:r>
            <a:r>
              <a:rPr lang="el-GR" sz="1600" dirty="0" smtClean="0"/>
              <a:t> (-) βακτήρια</a:t>
            </a:r>
          </a:p>
          <a:p>
            <a:r>
              <a:rPr lang="el-GR" sz="1600" dirty="0" smtClean="0"/>
              <a:t>Πολύ λεπτές σπειροειδείς σπειροχαίτες</a:t>
            </a:r>
          </a:p>
          <a:p>
            <a:r>
              <a:rPr lang="el-GR" sz="1600" dirty="0" smtClean="0"/>
              <a:t>Μέγεθος 0,1 Χ 6-20μ</a:t>
            </a:r>
            <a:r>
              <a:rPr lang="en-US" sz="1600" dirty="0" smtClean="0"/>
              <a:t>m</a:t>
            </a:r>
            <a:endParaRPr lang="el-GR" sz="1600" dirty="0" smtClean="0"/>
          </a:p>
          <a:p>
            <a:r>
              <a:rPr lang="el-GR" sz="1600" dirty="0" smtClean="0"/>
              <a:t>Το ένα ή και τα δύο άκρα του κυττάρου τους είναι κεκαμμένα (σαν αγκίστρι) </a:t>
            </a:r>
            <a:endParaRPr lang="en-US" sz="1600" dirty="0" smtClean="0"/>
          </a:p>
          <a:p>
            <a:r>
              <a:rPr lang="el-GR" sz="1600" dirty="0" smtClean="0"/>
              <a:t>Κινούνται με τη βοήθεια δύο </a:t>
            </a:r>
            <a:r>
              <a:rPr lang="el-GR" sz="1600" dirty="0" err="1" smtClean="0"/>
              <a:t>περιπλασματικών</a:t>
            </a:r>
            <a:r>
              <a:rPr lang="el-GR" sz="1600" dirty="0" smtClean="0"/>
              <a:t> μαστιγίων με κάμψεις και περιστροφή του σώματος</a:t>
            </a:r>
          </a:p>
          <a:p>
            <a:r>
              <a:rPr lang="el-GR" sz="1600" dirty="0" smtClean="0"/>
              <a:t>Υποχρεωτικά αερόβιες</a:t>
            </a:r>
          </a:p>
          <a:p>
            <a:r>
              <a:rPr lang="el-GR" sz="1600" dirty="0" smtClean="0"/>
              <a:t>Καλλιεργούνται στους 28-30</a:t>
            </a:r>
            <a:r>
              <a:rPr lang="el-GR" sz="1600" baseline="30000" dirty="0" smtClean="0"/>
              <a:t>ο</a:t>
            </a:r>
            <a:r>
              <a:rPr lang="el-GR" sz="1600" dirty="0" smtClean="0"/>
              <a:t> </a:t>
            </a:r>
            <a:r>
              <a:rPr lang="en-US" sz="1600" dirty="0" smtClean="0"/>
              <a:t>C</a:t>
            </a:r>
            <a:r>
              <a:rPr lang="el-GR" sz="1600" dirty="0" smtClean="0"/>
              <a:t> σε ειδικά θρεπτικά υλικά (υλικό </a:t>
            </a:r>
            <a:r>
              <a:rPr lang="en-US" sz="1600" dirty="0" smtClean="0"/>
              <a:t>Fletcher)</a:t>
            </a:r>
            <a:endParaRPr lang="el-GR" sz="1600" dirty="0" smtClean="0"/>
          </a:p>
          <a:p>
            <a:r>
              <a:rPr lang="el-GR" sz="1600" dirty="0" smtClean="0"/>
              <a:t>  </a:t>
            </a:r>
            <a:endParaRPr lang="el-GR" sz="1600" dirty="0"/>
          </a:p>
        </p:txBody>
      </p:sp>
      <p:pic>
        <p:nvPicPr>
          <p:cNvPr id="289794" name="Picture 2" descr="Σχετική εικόνα"/>
          <p:cNvPicPr>
            <a:picLocks noChangeAspect="1" noChangeArrowheads="1"/>
          </p:cNvPicPr>
          <p:nvPr/>
        </p:nvPicPr>
        <p:blipFill>
          <a:blip r:embed="rId2" cstate="print"/>
          <a:srcRect/>
          <a:stretch>
            <a:fillRect/>
          </a:stretch>
        </p:blipFill>
        <p:spPr bwMode="auto">
          <a:xfrm>
            <a:off x="4860032" y="2708920"/>
            <a:ext cx="2808312" cy="2592040"/>
          </a:xfrm>
          <a:prstGeom prst="rect">
            <a:avLst/>
          </a:prstGeom>
          <a:noFill/>
        </p:spPr>
      </p:pic>
      <p:sp>
        <p:nvSpPr>
          <p:cNvPr id="289796" name="AutoShape 4" descr="Αποτέλεσμα εικόνας για leptospi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844824"/>
            <a:ext cx="453650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a:t>
            </a:r>
            <a:endParaRPr lang="el-GR" b="1" dirty="0"/>
          </a:p>
        </p:txBody>
      </p:sp>
      <p:sp>
        <p:nvSpPr>
          <p:cNvPr id="3" name="2 - TextBox"/>
          <p:cNvSpPr txBox="1"/>
          <p:nvPr/>
        </p:nvSpPr>
        <p:spPr>
          <a:xfrm>
            <a:off x="251520" y="2348880"/>
            <a:ext cx="4536504"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λεπτοσπείρωση είναι ζωονόσος.  Προσβάλει περισσότερα από 160 είδη θηλαστικών με πιο συνηθισμένα τα τρωκτικά στα οποία προκαλούνται ασυμπτωματικές λοιμώξεις.</a:t>
            </a:r>
          </a:p>
          <a:p>
            <a:r>
              <a:rPr lang="el-GR" sz="1600" dirty="0" smtClean="0"/>
              <a:t>Οι λεπτοσπείρες αποβάλλονται σε μεγάλους αριθμούς με τα ούρα και μολύνουν το νερό και υγρό έδαφος</a:t>
            </a:r>
          </a:p>
          <a:p>
            <a:r>
              <a:rPr lang="el-GR" sz="1600" dirty="0" smtClean="0"/>
              <a:t>Το μικρόβιο μεταδίδεται στον άνθρωπο ή άλλο ζώο με το μολυσμένο νερό ή την άμεση επαφή με μολυσμένο ζώο.</a:t>
            </a:r>
          </a:p>
          <a:p>
            <a:r>
              <a:rPr lang="el-GR" sz="1600" dirty="0" smtClean="0"/>
              <a:t>Το μικρόβιο διαπερνά το βλεννογόνο ή το δέρμα που έχει εκδορές</a:t>
            </a:r>
          </a:p>
          <a:p>
            <a:r>
              <a:rPr lang="el-GR" sz="1600" dirty="0" smtClean="0"/>
              <a:t>Η μετάδοση από άνθρωπο σε άνθρωπο είναι σπάνια</a:t>
            </a:r>
            <a:endParaRPr lang="el-GR" dirty="0"/>
          </a:p>
        </p:txBody>
      </p:sp>
      <p:sp>
        <p:nvSpPr>
          <p:cNvPr id="291842" name="AutoShape 2"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91843" name="Picture 3" descr="C:\Documents and Settings\user\Τα έγγραφά μου\Downloads\research.pasteur.fr_cycleen2.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292080" y="2348880"/>
            <a:ext cx="3096344" cy="3456384"/>
          </a:xfrm>
          <a:prstGeom prst="rect">
            <a:avLst/>
          </a:prstGeom>
          <a:noFill/>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988840"/>
            <a:ext cx="360040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3" name="2 - TextBox"/>
          <p:cNvSpPr txBox="1"/>
          <p:nvPr/>
        </p:nvSpPr>
        <p:spPr>
          <a:xfrm>
            <a:off x="251520" y="2636912"/>
            <a:ext cx="3600400"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Διείσδυση των μικροβίων στο εσωτερικό του σώματος</a:t>
            </a:r>
          </a:p>
          <a:p>
            <a:pPr>
              <a:buFont typeface="Wingdings" pitchFamily="2" charset="2"/>
              <a:buChar char="Ø"/>
            </a:pPr>
            <a:r>
              <a:rPr lang="el-GR" sz="1600" dirty="0" smtClean="0"/>
              <a:t>Διασπορά με το αίμα στους ιστούς</a:t>
            </a:r>
          </a:p>
          <a:p>
            <a:pPr>
              <a:buFont typeface="Wingdings" pitchFamily="2" charset="2"/>
              <a:buChar char="Ø"/>
            </a:pPr>
            <a:r>
              <a:rPr lang="el-GR" sz="1600" dirty="0" smtClean="0"/>
              <a:t>Πολλαπλασιασμός του μικροβίου με αποτέλεσμα την πρόκληση βλαβών στο ενδοθήλιο των μικρών αγγείων</a:t>
            </a:r>
          </a:p>
          <a:p>
            <a:pPr>
              <a:buFont typeface="Wingdings" pitchFamily="2" charset="2"/>
              <a:buChar char="Ø"/>
            </a:pPr>
            <a:r>
              <a:rPr lang="el-GR" sz="1600" dirty="0" smtClean="0"/>
              <a:t>Βλάβες στα διάφορα όργανα και εκδηλώσεις τις νόσου (μηνιγγίτιδα, ηπατική και νεφρική δυσλειτουργία, αιμορραγία)</a:t>
            </a:r>
          </a:p>
          <a:p>
            <a:pPr>
              <a:buFont typeface="Wingdings" pitchFamily="2" charset="2"/>
              <a:buChar char="Ø"/>
            </a:pPr>
            <a:r>
              <a:rPr lang="el-GR" sz="1600" dirty="0" smtClean="0"/>
              <a:t>Ανάπτυξη χυμικής ανοσίας και καταστροφή των μικροβίων</a:t>
            </a:r>
            <a:endParaRPr lang="el-GR" sz="1600" dirty="0"/>
          </a:p>
        </p:txBody>
      </p:sp>
      <p:pic>
        <p:nvPicPr>
          <p:cNvPr id="4" name="Picture 2" descr="Αποτέλεσμα εικόνας για leptospir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23109" y="2060848"/>
            <a:ext cx="4913387" cy="3924301"/>
          </a:xfrm>
          <a:prstGeom prst="rect">
            <a:avLst/>
          </a:prstGeom>
          <a:noFill/>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39752" y="1916832"/>
            <a:ext cx="446449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3" name="2 - TextBox"/>
          <p:cNvSpPr txBox="1"/>
          <p:nvPr/>
        </p:nvSpPr>
        <p:spPr>
          <a:xfrm>
            <a:off x="2339752" y="2420888"/>
            <a:ext cx="4464496"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περισσότερες λοιμώξεις είναι ασυμπτωματικές. Οι συμπτωματικές λοιμώξεις εκδηλώνονται σε δύο φάσεις:</a:t>
            </a:r>
          </a:p>
          <a:p>
            <a:r>
              <a:rPr lang="el-GR" sz="1600" dirty="0" smtClean="0"/>
              <a:t>1</a:t>
            </a:r>
            <a:r>
              <a:rPr lang="el-GR" sz="1600" baseline="30000" dirty="0" smtClean="0"/>
              <a:t>η</a:t>
            </a:r>
            <a:r>
              <a:rPr lang="el-GR" sz="1600" dirty="0" smtClean="0"/>
              <a:t> φάση: Αντιστοιχεί στην περίοδο της μικροβιαιμίας. Τα συμπτώματα εμφανίζονται μετά από 1-2 εβδομάδες επώασης και περιλαμβάνουν πυρετό και μυαλγία. Μετά από 1 εβδομάδα τα συμπτώματα υποχωρούν ή η νόσος εισέρχεται στη δεύτερη φάση</a:t>
            </a:r>
          </a:p>
          <a:p>
            <a:r>
              <a:rPr lang="el-GR" sz="1600" dirty="0" smtClean="0"/>
              <a:t>2</a:t>
            </a:r>
            <a:r>
              <a:rPr lang="el-GR" sz="1600" baseline="30000" dirty="0" smtClean="0"/>
              <a:t>η</a:t>
            </a:r>
            <a:r>
              <a:rPr lang="el-GR" sz="1600" dirty="0" smtClean="0"/>
              <a:t> φάση: αιφνίδια έναρξη κεφαλαλγίας, μυαλγίας, ρίγη, κοιλιακό άλγος, υπεραιμία του επιπεφυκότα.</a:t>
            </a:r>
          </a:p>
          <a:p>
            <a:r>
              <a:rPr lang="el-GR" sz="1600" dirty="0" smtClean="0"/>
              <a:t>Οι σοβαρές λοιμώξεις μπορεί να εξελιχθούν σε αγγειακή κατάρρευση, θρομβοκυτταροπενία, αιμορραγία και ηπατική και νεφρική δυσλειτουργία </a:t>
            </a:r>
            <a:endParaRPr lang="el-GR" sz="1600"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Αποτέλεσμα εικόνας για leptospira"/>
          <p:cNvPicPr>
            <a:picLocks noChangeAspect="1" noChangeArrowheads="1"/>
          </p:cNvPicPr>
          <p:nvPr/>
        </p:nvPicPr>
        <p:blipFill>
          <a:blip r:embed="rId2" cstate="print"/>
          <a:srcRect/>
          <a:stretch>
            <a:fillRect/>
          </a:stretch>
        </p:blipFill>
        <p:spPr bwMode="auto">
          <a:xfrm>
            <a:off x="539552" y="2348880"/>
            <a:ext cx="4314825" cy="3381375"/>
          </a:xfrm>
          <a:prstGeom prst="rect">
            <a:avLst/>
          </a:prstGeom>
          <a:noFill/>
        </p:spPr>
      </p:pic>
      <p:pic>
        <p:nvPicPr>
          <p:cNvPr id="296964" name="Picture 4" descr="Σχετική εικόνα"/>
          <p:cNvPicPr>
            <a:picLocks noChangeAspect="1" noChangeArrowheads="1"/>
          </p:cNvPicPr>
          <p:nvPr/>
        </p:nvPicPr>
        <p:blipFill>
          <a:blip r:embed="rId3" cstate="print"/>
          <a:srcRect/>
          <a:stretch>
            <a:fillRect/>
          </a:stretch>
        </p:blipFill>
        <p:spPr bwMode="auto">
          <a:xfrm>
            <a:off x="5436096" y="2420888"/>
            <a:ext cx="3096344" cy="3168352"/>
          </a:xfrm>
          <a:prstGeom prst="rect">
            <a:avLst/>
          </a:prstGeom>
          <a:noFill/>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10445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2555776" y="2564904"/>
            <a:ext cx="4032448"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Μικροσκόπηση:</a:t>
            </a:r>
            <a:r>
              <a:rPr lang="el-GR" sz="1600" dirty="0" smtClean="0"/>
              <a:t> Οι  </a:t>
            </a:r>
            <a:r>
              <a:rPr lang="el-GR" sz="1600" dirty="0" err="1" smtClean="0"/>
              <a:t>λεπτόσπειρες</a:t>
            </a:r>
            <a:r>
              <a:rPr lang="el-GR" sz="1600" dirty="0" smtClean="0"/>
              <a:t> είναι πολύ λεπτές και γίνονται δύσκολα ορατές στο μικροσκόπιο.</a:t>
            </a:r>
          </a:p>
          <a:p>
            <a:r>
              <a:rPr lang="el-GR" sz="1600" b="1" dirty="0" smtClean="0"/>
              <a:t>Καλλιέργεια: </a:t>
            </a:r>
            <a:r>
              <a:rPr lang="el-GR" sz="1600" dirty="0" smtClean="0"/>
              <a:t>καλλιεργούνται σε ειδικά θρεπτικά υλικά στους 28-30</a:t>
            </a:r>
            <a:r>
              <a:rPr lang="en-US" sz="1600" baseline="30000" dirty="0" smtClean="0"/>
              <a:t>o</a:t>
            </a:r>
            <a:r>
              <a:rPr lang="en-US" sz="1600" dirty="0" smtClean="0"/>
              <a:t> C</a:t>
            </a:r>
            <a:r>
              <a:rPr lang="el-GR" sz="1600" dirty="0" smtClean="0"/>
              <a:t>. Αναπτύσσονται αργά (επώαση από 2 εβδομάδες μέχρι και 4 μήνες) </a:t>
            </a:r>
          </a:p>
          <a:p>
            <a:r>
              <a:rPr lang="el-GR" sz="1600" b="1" dirty="0" smtClean="0"/>
              <a:t>Ορολογικές εξετάσεις: </a:t>
            </a:r>
            <a:r>
              <a:rPr lang="el-GR" sz="1600" dirty="0" smtClean="0"/>
              <a:t>Ανίχνευση αντισωμάτων με τη μέθοδο της </a:t>
            </a:r>
            <a:r>
              <a:rPr lang="el-GR" sz="1600" dirty="0" err="1" smtClean="0"/>
              <a:t>μικροσυγκόλλησης</a:t>
            </a:r>
            <a:r>
              <a:rPr lang="el-GR" sz="1600" dirty="0" smtClean="0"/>
              <a:t>.  Γίνεται έλεγχος της ικανότητας του ορού του ασθενούς να συγκολλά ζωντανές λεπτοσπείρες. Η πιθανή συγκόλληση ελέγχεται στο μικροσκόπιο .</a:t>
            </a:r>
            <a:endParaRPr lang="el-GR" sz="1600"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15816" y="1916832"/>
            <a:ext cx="331236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 Πρόληψη</a:t>
            </a:r>
            <a:endParaRPr lang="el-GR" b="1" dirty="0"/>
          </a:p>
        </p:txBody>
      </p:sp>
      <p:sp>
        <p:nvSpPr>
          <p:cNvPr id="3" name="2 - TextBox"/>
          <p:cNvSpPr txBox="1"/>
          <p:nvPr/>
        </p:nvSpPr>
        <p:spPr>
          <a:xfrm>
            <a:off x="2843808" y="2564904"/>
            <a:ext cx="3384376"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Χορήγηση ενδοφλέβια πενικιλλίνης και δοξυκυκλίνης</a:t>
            </a:r>
          </a:p>
          <a:p>
            <a:endParaRPr lang="el-GR" sz="1600" dirty="0" smtClean="0"/>
          </a:p>
          <a:p>
            <a:r>
              <a:rPr lang="el-GR" sz="1600" dirty="0" smtClean="0"/>
              <a:t>Για την πρόληψη εμβολιάζονται τα οικόσιτα ζώα και καταπολεμούνται τα   τρωκτικά</a:t>
            </a:r>
            <a:endParaRPr lang="el-GR" sz="1600"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844824"/>
            <a:ext cx="4032448" cy="369332"/>
          </a:xfrm>
          <a:prstGeom prst="rect">
            <a:avLst/>
          </a:prstGeom>
          <a:noFill/>
        </p:spPr>
        <p:txBody>
          <a:bodyPr wrap="square" rtlCol="0">
            <a:spAutoFit/>
          </a:bodyPr>
          <a:lstStyle/>
          <a:p>
            <a:pPr algn="ctr"/>
            <a:r>
              <a:rPr lang="el-GR" b="1" dirty="0" smtClean="0"/>
              <a:t>Δονάκια </a:t>
            </a:r>
            <a:endParaRPr lang="el-GR" b="1" dirty="0"/>
          </a:p>
        </p:txBody>
      </p:sp>
      <p:pic>
        <p:nvPicPr>
          <p:cNvPr id="1026" name="Picture 2" descr="Αποτέλεσμα εικόνας για vibrio"/>
          <p:cNvPicPr>
            <a:picLocks noChangeAspect="1" noChangeArrowheads="1"/>
          </p:cNvPicPr>
          <p:nvPr/>
        </p:nvPicPr>
        <p:blipFill>
          <a:blip r:embed="rId2" cstate="print"/>
          <a:srcRect/>
          <a:stretch>
            <a:fillRect/>
          </a:stretch>
        </p:blipFill>
        <p:spPr bwMode="auto">
          <a:xfrm>
            <a:off x="1668946" y="2780928"/>
            <a:ext cx="5806108" cy="305345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88840"/>
            <a:ext cx="4176464" cy="369332"/>
          </a:xfrm>
          <a:prstGeom prst="rect">
            <a:avLst/>
          </a:prstGeom>
          <a:noFill/>
        </p:spPr>
        <p:txBody>
          <a:bodyPr wrap="square" rtlCol="0">
            <a:spAutoFit/>
          </a:bodyPr>
          <a:lstStyle/>
          <a:p>
            <a:pPr algn="ctr"/>
            <a:r>
              <a:rPr lang="el-GR" b="1" dirty="0" smtClean="0"/>
              <a:t>Χαρακτηριστικά του βακτηρίου </a:t>
            </a:r>
            <a:r>
              <a:rPr lang="en-US" b="1" i="1" dirty="0" smtClean="0"/>
              <a:t>Klebsiella</a:t>
            </a:r>
            <a:endParaRPr lang="el-GR" b="1" i="1" dirty="0"/>
          </a:p>
        </p:txBody>
      </p:sp>
      <p:sp>
        <p:nvSpPr>
          <p:cNvPr id="3" name="2 - TextBox"/>
          <p:cNvSpPr txBox="1"/>
          <p:nvPr/>
        </p:nvSpPr>
        <p:spPr>
          <a:xfrm>
            <a:off x="1115616" y="2564904"/>
            <a:ext cx="3960440" cy="2308324"/>
          </a:xfrm>
          <a:prstGeom prst="rect">
            <a:avLst/>
          </a:prstGeom>
          <a:noFill/>
          <a:ln>
            <a:solidFill>
              <a:schemeClr val="accent1"/>
            </a:solidFill>
          </a:ln>
        </p:spPr>
        <p:txBody>
          <a:bodyPr wrap="square" rtlCol="0">
            <a:spAutoFit/>
          </a:bodyPr>
          <a:lstStyle/>
          <a:p>
            <a:pPr>
              <a:buFont typeface="Arial" pitchFamily="34" charset="0"/>
              <a:buChar char="•"/>
            </a:pPr>
            <a:r>
              <a:rPr lang="en-US" sz="1600" dirty="0" smtClean="0"/>
              <a:t>Gram (-)</a:t>
            </a:r>
            <a:r>
              <a:rPr lang="el-GR" sz="1600" dirty="0" smtClean="0"/>
              <a:t> βακτηρίδια</a:t>
            </a:r>
          </a:p>
          <a:p>
            <a:pPr>
              <a:buFont typeface="Arial" pitchFamily="34" charset="0"/>
              <a:buChar char="•"/>
            </a:pPr>
            <a:r>
              <a:rPr lang="el-GR" sz="1600" dirty="0" smtClean="0"/>
              <a:t>Ακίνητα</a:t>
            </a:r>
          </a:p>
          <a:p>
            <a:pPr>
              <a:buFont typeface="Arial" pitchFamily="34" charset="0"/>
              <a:buChar char="•"/>
            </a:pPr>
            <a:r>
              <a:rPr lang="el-GR" sz="1600" dirty="0" smtClean="0"/>
              <a:t>Αερόβια και προαιρετικά αναερόβια</a:t>
            </a:r>
          </a:p>
          <a:p>
            <a:pPr>
              <a:buFont typeface="Arial" pitchFamily="34" charset="0"/>
              <a:buChar char="•"/>
            </a:pPr>
            <a:r>
              <a:rPr lang="el-GR" sz="1600" dirty="0" smtClean="0"/>
              <a:t>Φέρουν χαρακτηριστικό έλυτρο από πολυσακχαρίτες</a:t>
            </a:r>
          </a:p>
          <a:p>
            <a:pPr>
              <a:buFont typeface="Arial" pitchFamily="34" charset="0"/>
              <a:buChar char="•"/>
            </a:pPr>
            <a:r>
              <a:rPr lang="el-GR" sz="1600" dirty="0" smtClean="0"/>
              <a:t>Σχηματίζουν βλεννώδεις αποικίες</a:t>
            </a:r>
          </a:p>
          <a:p>
            <a:pPr>
              <a:buFont typeface="Arial" pitchFamily="34" charset="0"/>
              <a:buChar char="•"/>
            </a:pPr>
            <a:r>
              <a:rPr lang="el-GR" sz="1600" dirty="0" smtClean="0"/>
              <a:t>Διασπούν τη λακτόζη</a:t>
            </a:r>
          </a:p>
          <a:p>
            <a:pPr>
              <a:buFont typeface="Arial" pitchFamily="34" charset="0"/>
              <a:buChar char="•"/>
            </a:pPr>
            <a:r>
              <a:rPr lang="el-GR" sz="1600" dirty="0" smtClean="0"/>
              <a:t>Δίνουν θετική τη δοκιμασία κιτρικού νατρίου</a:t>
            </a:r>
            <a:endParaRPr lang="el-GR" sz="1600" dirty="0"/>
          </a:p>
        </p:txBody>
      </p:sp>
      <p:sp>
        <p:nvSpPr>
          <p:cNvPr id="109570" name="AutoShape 2" descr="Αποτέλεσμα εικόνας για klebsiell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9571" name="Picture 3" descr="C:\Documents and Settings\user\Επιφάνεια εργασίας\klebsiella.JPG"/>
          <p:cNvPicPr>
            <a:picLocks noChangeAspect="1" noChangeArrowheads="1"/>
          </p:cNvPicPr>
          <p:nvPr/>
        </p:nvPicPr>
        <p:blipFill>
          <a:blip r:embed="rId2" cstate="print"/>
          <a:srcRect/>
          <a:stretch>
            <a:fillRect/>
          </a:stretch>
        </p:blipFill>
        <p:spPr bwMode="auto">
          <a:xfrm>
            <a:off x="5436096" y="2564904"/>
            <a:ext cx="3194126" cy="2376264"/>
          </a:xfrm>
          <a:prstGeom prst="rect">
            <a:avLst/>
          </a:prstGeom>
          <a:noFill/>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15816" y="1988840"/>
            <a:ext cx="3240360"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των Δονακίων </a:t>
            </a:r>
            <a:r>
              <a:rPr lang="en-US" sz="1600" dirty="0" smtClean="0"/>
              <a:t>(</a:t>
            </a:r>
            <a:r>
              <a:rPr lang="en-US" sz="1600" i="1" dirty="0" smtClean="0"/>
              <a:t>Vibrio) </a:t>
            </a:r>
            <a:r>
              <a:rPr lang="el-GR" sz="1600" dirty="0" smtClean="0"/>
              <a:t>περιλαμβάνει περισσότερα από 60 είδη από τα οποία 10 εμπλέκονται σε λοιμώξεις του ανθρώπου. Τα πιο σημαντικά είναι το Δονάκιο της χολέρας </a:t>
            </a:r>
            <a:r>
              <a:rPr lang="el-GR" sz="1600" i="1" dirty="0" smtClean="0"/>
              <a:t>(</a:t>
            </a:r>
            <a:r>
              <a:rPr lang="en-US" sz="1600" i="1" dirty="0" smtClean="0"/>
              <a:t>Vibrio cholerae)</a:t>
            </a:r>
            <a:r>
              <a:rPr lang="el-GR" sz="1600" i="1" dirty="0" smtClean="0"/>
              <a:t>,</a:t>
            </a:r>
            <a:r>
              <a:rPr lang="el-GR" sz="1600" dirty="0" smtClean="0"/>
              <a:t> το παρααιμολυτικό Δονάκιο </a:t>
            </a:r>
            <a:r>
              <a:rPr lang="en-US" sz="1600" dirty="0" smtClean="0"/>
              <a:t>(</a:t>
            </a:r>
            <a:r>
              <a:rPr lang="en-US" sz="1600" i="1" dirty="0" smtClean="0"/>
              <a:t>Vibrio parahaemolyticus)</a:t>
            </a:r>
            <a:r>
              <a:rPr lang="en-US" sz="1600" dirty="0" smtClean="0"/>
              <a:t> </a:t>
            </a:r>
            <a:r>
              <a:rPr lang="el-GR" sz="1600" dirty="0" smtClean="0"/>
              <a:t>και το Δονάκιο των τραυμάτων</a:t>
            </a:r>
            <a:r>
              <a:rPr lang="en-US" sz="1600" dirty="0" smtClean="0"/>
              <a:t> (</a:t>
            </a:r>
            <a:r>
              <a:rPr lang="en-US" sz="1600" i="1" dirty="0" smtClean="0"/>
              <a:t>Vibrio vulnificus)</a:t>
            </a:r>
            <a:endParaRPr lang="el-GR" sz="1600"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844824"/>
            <a:ext cx="417646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Γενικά χαρακτηριστικά δονακίων</a:t>
            </a:r>
            <a:endParaRPr lang="el-GR" b="1" dirty="0"/>
          </a:p>
        </p:txBody>
      </p:sp>
      <p:sp>
        <p:nvSpPr>
          <p:cNvPr id="3" name="2 - TextBox"/>
          <p:cNvSpPr txBox="1"/>
          <p:nvPr/>
        </p:nvSpPr>
        <p:spPr>
          <a:xfrm>
            <a:off x="2483768" y="2348880"/>
            <a:ext cx="4176464"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a:t>
            </a:r>
            <a:r>
              <a:rPr lang="el-GR" sz="1600" dirty="0" smtClean="0"/>
              <a:t> (-) βακτηρίδια με ελαφρά καμπύλο σχήμα</a:t>
            </a:r>
          </a:p>
          <a:p>
            <a:pPr>
              <a:buFont typeface="Wingdings" pitchFamily="2" charset="2"/>
              <a:buChar char="§"/>
            </a:pPr>
            <a:r>
              <a:rPr lang="el-GR" sz="1600" dirty="0" smtClean="0"/>
              <a:t>Διαθέτουν δύο κυκλικά χρωμοσώματα και πολλές φορές πλασμίδια</a:t>
            </a:r>
          </a:p>
          <a:p>
            <a:pPr>
              <a:buFont typeface="Wingdings" pitchFamily="2" charset="2"/>
              <a:buChar char="§"/>
            </a:pPr>
            <a:r>
              <a:rPr lang="el-GR" sz="1600" dirty="0" smtClean="0"/>
              <a:t>Αερόβια</a:t>
            </a:r>
          </a:p>
          <a:p>
            <a:pPr>
              <a:buFont typeface="Wingdings" pitchFamily="2" charset="2"/>
              <a:buChar char="§"/>
            </a:pPr>
            <a:r>
              <a:rPr lang="el-GR" sz="1600" dirty="0" smtClean="0"/>
              <a:t>Κινητά (διαθέτουν μία πολική βλεφαρίδα)</a:t>
            </a:r>
          </a:p>
          <a:p>
            <a:pPr>
              <a:buFont typeface="Wingdings" pitchFamily="2" charset="2"/>
              <a:buChar char="§"/>
            </a:pPr>
            <a:r>
              <a:rPr lang="el-GR" sz="1600" dirty="0" smtClean="0"/>
              <a:t>Δεν παράγουν σπόρια</a:t>
            </a:r>
          </a:p>
          <a:p>
            <a:pPr>
              <a:buFont typeface="Wingdings" pitchFamily="2" charset="2"/>
              <a:buChar char="§"/>
            </a:pPr>
            <a:r>
              <a:rPr lang="el-GR" sz="1600" dirty="0" smtClean="0"/>
              <a:t>Δεν περιβάλλονται από έλυτρο</a:t>
            </a:r>
          </a:p>
          <a:p>
            <a:pPr>
              <a:buFont typeface="Wingdings" pitchFamily="2" charset="2"/>
              <a:buChar char="§"/>
            </a:pPr>
            <a:r>
              <a:rPr lang="el-GR" sz="1600" dirty="0" smtClean="0"/>
              <a:t>Οξειδάση θετικά</a:t>
            </a:r>
          </a:p>
          <a:p>
            <a:pPr>
              <a:buFont typeface="Wingdings" pitchFamily="2" charset="2"/>
              <a:buChar char="§"/>
            </a:pPr>
            <a:r>
              <a:rPr lang="el-GR" sz="1600" dirty="0" smtClean="0"/>
              <a:t>Αναπτύσσονται σε διάφορα θρεπτικά υλικά</a:t>
            </a:r>
          </a:p>
          <a:p>
            <a:pPr>
              <a:buFont typeface="Wingdings" pitchFamily="2" charset="2"/>
              <a:buChar char="§"/>
            </a:pPr>
            <a:r>
              <a:rPr lang="el-GR" sz="1600" dirty="0" smtClean="0"/>
              <a:t>Αναπτύσσονται παρουσία υψηλής συγκέντρωσης </a:t>
            </a:r>
            <a:r>
              <a:rPr lang="en-US" sz="1600" dirty="0" smtClean="0"/>
              <a:t>NaCl</a:t>
            </a:r>
            <a:r>
              <a:rPr lang="el-GR" sz="1600" dirty="0" smtClean="0"/>
              <a:t> (αλόφιλα βακτήρια)</a:t>
            </a:r>
          </a:p>
          <a:p>
            <a:pPr>
              <a:buFont typeface="Wingdings" pitchFamily="2" charset="2"/>
              <a:buChar char="§"/>
            </a:pPr>
            <a:r>
              <a:rPr lang="el-GR" sz="1600" dirty="0" smtClean="0"/>
              <a:t>Αντέχουν σε υψηλό </a:t>
            </a:r>
            <a:r>
              <a:rPr lang="en-US" sz="1600" dirty="0" smtClean="0"/>
              <a:t>pH</a:t>
            </a:r>
            <a:r>
              <a:rPr lang="el-GR" sz="1600" dirty="0" smtClean="0"/>
              <a:t> (6,5 -9)</a:t>
            </a:r>
          </a:p>
          <a:p>
            <a:pPr>
              <a:buFont typeface="Wingdings" pitchFamily="2" charset="2"/>
              <a:buChar char="§"/>
            </a:pPr>
            <a:r>
              <a:rPr lang="el-GR" sz="1600" dirty="0" smtClean="0"/>
              <a:t>Διαθέτουν λιποπολυσακχαρίτες </a:t>
            </a:r>
            <a:endParaRPr lang="el-GR"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844824"/>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Δονάκιο της χολέρας</a:t>
            </a:r>
            <a:endParaRPr lang="el-GR" b="1" dirty="0"/>
          </a:p>
        </p:txBody>
      </p:sp>
      <p:sp>
        <p:nvSpPr>
          <p:cNvPr id="3" name="2 - TextBox"/>
          <p:cNvSpPr txBox="1"/>
          <p:nvPr/>
        </p:nvSpPr>
        <p:spPr>
          <a:xfrm>
            <a:off x="179512" y="2420888"/>
            <a:ext cx="3960440"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Προαιρετικά αναερόβιο</a:t>
            </a:r>
          </a:p>
          <a:p>
            <a:r>
              <a:rPr lang="el-GR" sz="1600" dirty="0" smtClean="0"/>
              <a:t>Ζυμώνει  τη γλυκόζη και τη σουκρόζη</a:t>
            </a:r>
          </a:p>
          <a:p>
            <a:r>
              <a:rPr lang="el-GR" sz="1600" dirty="0" smtClean="0"/>
              <a:t>Δε ζυμώνει τη λακτόζη</a:t>
            </a:r>
          </a:p>
          <a:p>
            <a:r>
              <a:rPr lang="el-GR" sz="1600" dirty="0" smtClean="0"/>
              <a:t>Δίνει θετική την αντίδραση οξειδάσης</a:t>
            </a:r>
          </a:p>
          <a:p>
            <a:r>
              <a:rPr lang="el-GR" sz="1600" dirty="0" smtClean="0"/>
              <a:t>Δεν παράγει </a:t>
            </a:r>
            <a:r>
              <a:rPr lang="en-US" sz="1600" dirty="0" smtClean="0"/>
              <a:t>H</a:t>
            </a:r>
            <a:r>
              <a:rPr lang="en-US" sz="1600" baseline="-25000" dirty="0" smtClean="0"/>
              <a:t>2</a:t>
            </a:r>
            <a:r>
              <a:rPr lang="en-US" sz="1600" dirty="0" smtClean="0"/>
              <a:t>S</a:t>
            </a:r>
            <a:endParaRPr lang="el-GR" sz="1600" dirty="0" smtClean="0"/>
          </a:p>
          <a:p>
            <a:r>
              <a:rPr lang="el-GR" sz="1600" dirty="0" smtClean="0"/>
              <a:t>Παράγει ινδόλη</a:t>
            </a:r>
          </a:p>
          <a:p>
            <a:r>
              <a:rPr lang="el-GR" sz="1600" dirty="0" smtClean="0"/>
              <a:t>Ανάγει τα νιτρικά σε νιτρώδη </a:t>
            </a:r>
          </a:p>
          <a:p>
            <a:r>
              <a:rPr lang="el-GR" sz="1600" dirty="0" smtClean="0"/>
              <a:t>Έχει απλές διατροφικές απαιτήσεις</a:t>
            </a:r>
          </a:p>
          <a:p>
            <a:r>
              <a:rPr lang="el-GR" sz="1600" dirty="0" smtClean="0"/>
              <a:t>Δε χρειάζεται </a:t>
            </a:r>
            <a:r>
              <a:rPr lang="en-US" sz="1600" dirty="0" smtClean="0"/>
              <a:t>NaCl</a:t>
            </a:r>
            <a:r>
              <a:rPr lang="el-GR" sz="1600" dirty="0" smtClean="0"/>
              <a:t> για την ανάπτυξή του αλλά το ανέχεται</a:t>
            </a:r>
          </a:p>
        </p:txBody>
      </p:sp>
      <p:pic>
        <p:nvPicPr>
          <p:cNvPr id="4" name="Picture 2" descr="Αποτέλεσμα εικόνας για vibrio cholerae"/>
          <p:cNvPicPr>
            <a:picLocks noChangeAspect="1" noChangeArrowheads="1"/>
          </p:cNvPicPr>
          <p:nvPr/>
        </p:nvPicPr>
        <p:blipFill>
          <a:blip r:embed="rId2" cstate="print"/>
          <a:srcRect/>
          <a:stretch>
            <a:fillRect/>
          </a:stretch>
        </p:blipFill>
        <p:spPr bwMode="auto">
          <a:xfrm>
            <a:off x="4572000" y="2420888"/>
            <a:ext cx="4266456" cy="2500511"/>
          </a:xfrm>
          <a:prstGeom prst="rect">
            <a:avLst/>
          </a:prstGeom>
          <a:noFill/>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2060848"/>
            <a:ext cx="396044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Αντιγονική δομή</a:t>
            </a:r>
            <a:endParaRPr lang="el-GR" b="1" dirty="0"/>
          </a:p>
        </p:txBody>
      </p:sp>
      <p:sp>
        <p:nvSpPr>
          <p:cNvPr id="3" name="2 - TextBox"/>
          <p:cNvSpPr txBox="1"/>
          <p:nvPr/>
        </p:nvSpPr>
        <p:spPr>
          <a:xfrm>
            <a:off x="2627784" y="2708920"/>
            <a:ext cx="3960440"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Φέρει σωματικό αντιγόνο Ο και βλεφαριδικό αντιγόνο Η</a:t>
            </a:r>
          </a:p>
          <a:p>
            <a:pPr>
              <a:buFont typeface="Wingdings" pitchFamily="2" charset="2"/>
              <a:buChar char="ü"/>
            </a:pPr>
            <a:r>
              <a:rPr lang="el-GR" sz="1600" dirty="0" smtClean="0"/>
              <a:t>Με βάση τα αντιγόνα υποδιαιρείται σε </a:t>
            </a:r>
            <a:r>
              <a:rPr lang="en-US" sz="1600" dirty="0" smtClean="0"/>
              <a:t>200</a:t>
            </a:r>
            <a:r>
              <a:rPr lang="el-GR" sz="1600" dirty="0" smtClean="0"/>
              <a:t> οροομάδες, ενώ με βάση τις βιοχημικές του ιδιότητες σε βιότυπους</a:t>
            </a:r>
          </a:p>
          <a:p>
            <a:pPr>
              <a:buFont typeface="Wingdings" pitchFamily="2" charset="2"/>
              <a:buChar char="ü"/>
            </a:pPr>
            <a:r>
              <a:rPr lang="el-GR" sz="1600" dirty="0" smtClean="0"/>
              <a:t>Οι οροομάδες Ο1 και Ο139 έχουν συσχετιστεί με επιδημίες χολέρας, ενώ οι άλλες οροομάδες προκαλούν σποραδικά κρούσματα</a:t>
            </a:r>
            <a:endParaRPr lang="el-GR"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524000" y="1700808"/>
          <a:ext cx="6096000" cy="412496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l-GR" dirty="0" smtClean="0"/>
                        <a:t>Λοιμογόνοι παράγοντες</a:t>
                      </a:r>
                      <a:endParaRPr lang="el-GR" dirty="0"/>
                    </a:p>
                  </a:txBody>
                  <a:tcPr/>
                </a:tc>
                <a:tc hMerge="1">
                  <a:txBody>
                    <a:bodyPr/>
                    <a:lstStyle/>
                    <a:p>
                      <a:endParaRPr lang="el-GR" dirty="0"/>
                    </a:p>
                  </a:txBody>
                  <a:tcPr/>
                </a:tc>
              </a:tr>
              <a:tr h="370840">
                <a:tc>
                  <a:txBody>
                    <a:bodyPr/>
                    <a:lstStyle/>
                    <a:p>
                      <a:r>
                        <a:rPr lang="el-GR" sz="1600" dirty="0" smtClean="0"/>
                        <a:t>Χολερική τοξίνη</a:t>
                      </a:r>
                      <a:endParaRPr lang="el-GR" sz="1600" dirty="0"/>
                    </a:p>
                  </a:txBody>
                  <a:tcPr/>
                </a:tc>
                <a:tc>
                  <a:txBody>
                    <a:bodyPr/>
                    <a:lstStyle/>
                    <a:p>
                      <a:r>
                        <a:rPr lang="el-GR" sz="1600" dirty="0" smtClean="0"/>
                        <a:t>Υπερέκκριση ηλεκτρολυτών και νερού</a:t>
                      </a:r>
                      <a:endParaRPr lang="el-GR" sz="1600" dirty="0"/>
                    </a:p>
                  </a:txBody>
                  <a:tcPr/>
                </a:tc>
              </a:tr>
              <a:tr h="370840">
                <a:tc>
                  <a:txBody>
                    <a:bodyPr/>
                    <a:lstStyle/>
                    <a:p>
                      <a:r>
                        <a:rPr lang="el-GR" sz="1600" dirty="0" smtClean="0"/>
                        <a:t>Τριχίδια </a:t>
                      </a:r>
                      <a:endParaRPr lang="el-GR" sz="1600" dirty="0"/>
                    </a:p>
                  </a:txBody>
                  <a:tcPr/>
                </a:tc>
                <a:tc>
                  <a:txBody>
                    <a:bodyPr/>
                    <a:lstStyle/>
                    <a:p>
                      <a:r>
                        <a:rPr lang="el-GR" sz="1600" dirty="0" smtClean="0"/>
                        <a:t>Προσκόλληση στα κύτταρα του εντερικού βλεννογόνου</a:t>
                      </a:r>
                      <a:endParaRPr lang="el-GR" sz="1600" dirty="0"/>
                    </a:p>
                  </a:txBody>
                  <a:tcPr/>
                </a:tc>
              </a:tr>
              <a:tr h="370840">
                <a:tc>
                  <a:txBody>
                    <a:bodyPr/>
                    <a:lstStyle/>
                    <a:p>
                      <a:r>
                        <a:rPr lang="el-GR" sz="1600" dirty="0" smtClean="0"/>
                        <a:t>Επικουρική εντεροτοξίνης της χολέρας</a:t>
                      </a:r>
                      <a:endParaRPr lang="el-GR" sz="1600" dirty="0"/>
                    </a:p>
                  </a:txBody>
                  <a:tcPr/>
                </a:tc>
                <a:tc>
                  <a:txBody>
                    <a:bodyPr/>
                    <a:lstStyle/>
                    <a:p>
                      <a:r>
                        <a:rPr lang="el-GR" sz="1600" dirty="0" smtClean="0"/>
                        <a:t>Αυξάνει την έκκριση εντερικών υγρών</a:t>
                      </a:r>
                      <a:endParaRPr lang="el-GR" sz="1600" dirty="0"/>
                    </a:p>
                  </a:txBody>
                  <a:tcPr/>
                </a:tc>
              </a:tr>
              <a:tr h="370840">
                <a:tc>
                  <a:txBody>
                    <a:bodyPr/>
                    <a:lstStyle/>
                    <a:p>
                      <a:r>
                        <a:rPr lang="el-GR" sz="1600" dirty="0" smtClean="0"/>
                        <a:t>Τοξίνη</a:t>
                      </a:r>
                      <a:r>
                        <a:rPr lang="el-GR" sz="1600" baseline="0" dirty="0" smtClean="0"/>
                        <a:t> της αποφρακτικής ζώνης</a:t>
                      </a:r>
                      <a:endParaRPr lang="el-GR" sz="1600" dirty="0"/>
                    </a:p>
                  </a:txBody>
                  <a:tcPr/>
                </a:tc>
                <a:tc>
                  <a:txBody>
                    <a:bodyPr/>
                    <a:lstStyle/>
                    <a:p>
                      <a:r>
                        <a:rPr lang="el-GR" sz="1600" dirty="0" smtClean="0"/>
                        <a:t>Αυξάνει την εντερική δραστηριότητα</a:t>
                      </a:r>
                      <a:endParaRPr lang="el-GR" sz="1600" dirty="0"/>
                    </a:p>
                  </a:txBody>
                  <a:tcPr/>
                </a:tc>
              </a:tr>
              <a:tr h="370840">
                <a:tc>
                  <a:txBody>
                    <a:bodyPr/>
                    <a:lstStyle/>
                    <a:p>
                      <a:r>
                        <a:rPr lang="el-GR" sz="1600" dirty="0" smtClean="0"/>
                        <a:t>Παράγων αποικισμού</a:t>
                      </a:r>
                      <a:endParaRPr lang="el-GR" sz="1600" dirty="0"/>
                    </a:p>
                  </a:txBody>
                  <a:tcPr/>
                </a:tc>
                <a:tc>
                  <a:txBody>
                    <a:bodyPr/>
                    <a:lstStyle/>
                    <a:p>
                      <a:r>
                        <a:rPr lang="el-GR" sz="1600" dirty="0" smtClean="0"/>
                        <a:t>Προσκολλητίνη</a:t>
                      </a:r>
                      <a:endParaRPr lang="el-GR" sz="1600" dirty="0"/>
                    </a:p>
                  </a:txBody>
                  <a:tcPr/>
                </a:tc>
              </a:tr>
              <a:tr h="370840">
                <a:tc>
                  <a:txBody>
                    <a:bodyPr/>
                    <a:lstStyle/>
                    <a:p>
                      <a:r>
                        <a:rPr lang="el-GR" sz="1600" dirty="0" smtClean="0"/>
                        <a:t>Νευραμινιδάση</a:t>
                      </a:r>
                      <a:r>
                        <a:rPr lang="el-GR" sz="1600" baseline="0" dirty="0" smtClean="0"/>
                        <a:t> </a:t>
                      </a:r>
                      <a:endParaRPr lang="el-GR" sz="1600" dirty="0"/>
                    </a:p>
                  </a:txBody>
                  <a:tcPr/>
                </a:tc>
                <a:tc>
                  <a:txBody>
                    <a:bodyPr/>
                    <a:lstStyle/>
                    <a:p>
                      <a:r>
                        <a:rPr lang="el-GR" sz="1600" dirty="0" smtClean="0"/>
                        <a:t>Τροποποιεί</a:t>
                      </a:r>
                      <a:r>
                        <a:rPr lang="el-GR" sz="1600" baseline="0" dirty="0" smtClean="0"/>
                        <a:t> την κυτταρική επιφάνεια με αποτέλεσμα την αύξηση των θέσεων προσκόλλησης</a:t>
                      </a:r>
                      <a:endParaRPr lang="el-GR" sz="1600" dirty="0"/>
                    </a:p>
                  </a:txBody>
                  <a:tcPr/>
                </a:tc>
              </a:tr>
            </a:tbl>
          </a:graphicData>
        </a:graphic>
      </p:graphicFrame>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980728"/>
            <a:ext cx="5544616"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στελέχη του βακτηρίου της χολέρας που είναι παθογόνα φέρουν γενετικό υλικό του βακτηριοφάγου </a:t>
            </a:r>
            <a:r>
              <a:rPr lang="en-US" sz="1600" dirty="0" smtClean="0"/>
              <a:t>CTX.</a:t>
            </a:r>
          </a:p>
          <a:p>
            <a:r>
              <a:rPr lang="el-GR" sz="1600" dirty="0" smtClean="0"/>
              <a:t>Τα γονίδια της χολερικής τοξίνης, της επικουρικής εντεροτοξίνης της τοξίνης της αποφρακτικής ζώνης  και το γονίδιο </a:t>
            </a:r>
            <a:r>
              <a:rPr lang="en-US" sz="1600" dirty="0" err="1" smtClean="0"/>
              <a:t>cep</a:t>
            </a:r>
            <a:r>
              <a:rPr lang="en-US" sz="1600" dirty="0" smtClean="0"/>
              <a:t> </a:t>
            </a:r>
            <a:r>
              <a:rPr lang="el-GR" sz="1600" dirty="0" smtClean="0"/>
              <a:t>του παράγοντα αποικισμού βρίσκονται στο γενετικό υλικό του βακτηριοφάγου </a:t>
            </a:r>
            <a:r>
              <a:rPr lang="en-US" sz="1600" dirty="0" smtClean="0"/>
              <a:t>CTX</a:t>
            </a:r>
            <a:r>
              <a:rPr lang="el-GR" sz="1600" dirty="0" smtClean="0"/>
              <a:t>φ</a:t>
            </a:r>
          </a:p>
          <a:p>
            <a:r>
              <a:rPr lang="el-GR" sz="1600" dirty="0" smtClean="0"/>
              <a:t>Ο βακτηριοφάγος εισέρχεται στο κύτταρο του βακτηρίου με τη βοήθεια των τριχιδίων προσκόλλησης </a:t>
            </a:r>
            <a:r>
              <a:rPr lang="en-US" sz="1600" dirty="0" err="1" smtClean="0"/>
              <a:t>tcp</a:t>
            </a:r>
            <a:r>
              <a:rPr lang="en-US" sz="1600" dirty="0" smtClean="0"/>
              <a:t>.</a:t>
            </a:r>
          </a:p>
          <a:p>
            <a:r>
              <a:rPr lang="el-GR" sz="1600" dirty="0" smtClean="0"/>
              <a:t>Μετά την είσοδό του ο φάγος ενσωματώνει στο γενετικό του υλικό στο γενετικό υλικό του ξενιστή</a:t>
            </a:r>
            <a:endParaRPr lang="el-GR" sz="1600" dirty="0"/>
          </a:p>
        </p:txBody>
      </p:sp>
      <p:pic>
        <p:nvPicPr>
          <p:cNvPr id="3" name="Picture 4" descr="Αποτέλεσμα εικόνας για vibrio cholerae tcp pili"/>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67408" y="3717032"/>
            <a:ext cx="5684912" cy="2924944"/>
          </a:xfrm>
          <a:prstGeom prst="rect">
            <a:avLst/>
          </a:prstGeom>
          <a:noFill/>
        </p:spPr>
      </p:pic>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836712"/>
            <a:ext cx="489654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4" name="3 - TextBox"/>
          <p:cNvSpPr txBox="1"/>
          <p:nvPr/>
        </p:nvSpPr>
        <p:spPr>
          <a:xfrm>
            <a:off x="179512" y="1340768"/>
            <a:ext cx="4896544"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δονάκιο της χολέρας προσκολλάται στον βλεννογόνο του εντέρου και παράγει της τοξίνη της χολέρας</a:t>
            </a:r>
          </a:p>
          <a:p>
            <a:r>
              <a:rPr lang="el-GR" sz="1600" dirty="0" smtClean="0"/>
              <a:t>Οι τοξίνη της χολέρας αποτελείται από τις υπομονάδες Α και Β.</a:t>
            </a:r>
          </a:p>
          <a:p>
            <a:r>
              <a:rPr lang="el-GR" sz="1600" dirty="0" smtClean="0"/>
              <a:t>Πέντε όμοιες υπομονάδες Β σχηματίζουν ένα δακτύλιο που συνδέεται σε υποδοχείς των εντερικών επιθηλιακών κυττάρων.</a:t>
            </a:r>
          </a:p>
          <a:p>
            <a:r>
              <a:rPr lang="el-GR" sz="1600" dirty="0" smtClean="0"/>
              <a:t>Οι υπομονάδες Α εισέρχονται στο κύτταρο και προκαλούν τη μετατροπή του ΑΤΡ σε </a:t>
            </a:r>
            <a:r>
              <a:rPr lang="en-US" sz="1600" dirty="0" smtClean="0"/>
              <a:t>cAMP</a:t>
            </a:r>
            <a:r>
              <a:rPr lang="el-GR" sz="1600" dirty="0" smtClean="0"/>
              <a:t>, με αποτέλεσμα την υπερέκκριση νερού και ηλεκτρολυτών  </a:t>
            </a:r>
            <a:endParaRPr lang="el-GR" sz="1600" dirty="0"/>
          </a:p>
        </p:txBody>
      </p:sp>
      <p:sp>
        <p:nvSpPr>
          <p:cNvPr id="1028" name="AutoShape 4" descr="Αποτέλεσμα εικόνας για vibrio cholera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 name="Picture 2" descr="Αποτέλεσμα εικόνας για vibrio cholerae"/>
          <p:cNvPicPr>
            <a:picLocks noChangeAspect="1" noChangeArrowheads="1"/>
          </p:cNvPicPr>
          <p:nvPr/>
        </p:nvPicPr>
        <p:blipFill>
          <a:blip r:embed="rId2" cstate="print"/>
          <a:srcRect l="49217" t="37988" r="2323" b="11761"/>
          <a:stretch>
            <a:fillRect/>
          </a:stretch>
        </p:blipFill>
        <p:spPr bwMode="auto">
          <a:xfrm>
            <a:off x="5364088" y="2348880"/>
            <a:ext cx="3744416" cy="2952328"/>
          </a:xfrm>
          <a:prstGeom prst="rect">
            <a:avLst/>
          </a:prstGeom>
          <a:noFill/>
        </p:spPr>
      </p:pic>
      <p:sp>
        <p:nvSpPr>
          <p:cNvPr id="8" name="7 - TextBox"/>
          <p:cNvSpPr txBox="1"/>
          <p:nvPr/>
        </p:nvSpPr>
        <p:spPr>
          <a:xfrm>
            <a:off x="179512" y="4073004"/>
            <a:ext cx="4896544"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Σε σοβαρές λοιμώξεις ο ασθενής μπορεί να χάνει μέχρι και ένα λίτρο υγρών την ώρα.</a:t>
            </a:r>
          </a:p>
          <a:p>
            <a:r>
              <a:rPr lang="el-GR" sz="1600" dirty="0" smtClean="0"/>
              <a:t>Οι απώλειες υγρών δεν απομακρύνουν τα μικρόβια γιατί είναι ικανά να προσκολλώνται στον βλεννογόνο με τη βοήθεια τριχιδίων.</a:t>
            </a:r>
          </a:p>
          <a:p>
            <a:r>
              <a:rPr lang="el-GR" sz="1600" dirty="0" smtClean="0"/>
              <a:t>Η τοξίνη της αποφρακτικής ζώνης χαλαρώνει τις συνδέσεις στον βλεννογόνο του λεπτού εντέρου, με αποτέλεσμα την αύξηση της εντερικής διαπερατότητας</a:t>
            </a:r>
          </a:p>
          <a:p>
            <a:r>
              <a:rPr lang="el-GR" sz="1600" dirty="0" smtClean="0"/>
              <a:t>Η επικουρική εντεροτοξίνη αυξάνει την έκκριση υγρών </a:t>
            </a:r>
            <a:endParaRPr lang="el-GR" sz="1600"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691680" y="1556792"/>
            <a:ext cx="568863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4" name="3 - TextBox"/>
          <p:cNvSpPr txBox="1"/>
          <p:nvPr/>
        </p:nvSpPr>
        <p:spPr>
          <a:xfrm>
            <a:off x="1691680" y="2060848"/>
            <a:ext cx="5688632" cy="477053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μετάδοση γίνεται με τη κοπρανοστοματική οδό</a:t>
            </a:r>
          </a:p>
          <a:p>
            <a:r>
              <a:rPr lang="el-GR" sz="1600" dirty="0" smtClean="0"/>
              <a:t>Προκαλεί από ασυμπτωματικό αποικισμό ή ήπια διάρροια έως βαριά και  θανατηφόρο διάρροια</a:t>
            </a:r>
          </a:p>
          <a:p>
            <a:r>
              <a:rPr lang="el-GR" sz="1600" dirty="0" smtClean="0"/>
              <a:t>Τα συμπτώματα ξεκινούν με αιφνίδια  υδαρή διάρροια και εμετό 2-3 ημέρες μετά την μόλυνση</a:t>
            </a:r>
          </a:p>
          <a:p>
            <a:r>
              <a:rPr lang="el-GR" sz="1600" dirty="0" smtClean="0"/>
              <a:t>Στη συνέχεια, τα υδαρή κόπρανα γίνονται άχρωμα, άοσμα, χωρίς πρωτεΐνες και διάστικτα από βλέννη. Περιέχουν επιθηλιακά κύτταρα κε μεγάλο αριθμό βακτηρίων</a:t>
            </a:r>
          </a:p>
          <a:p>
            <a:r>
              <a:rPr lang="el-GR" sz="1600" dirty="0" smtClean="0"/>
              <a:t>Η απώλεια υγρών μπορεί να φθάσει τα 10-15 λίτρα την ημέρα και  είναι πιθανό να οδηγήσει σε αφυδάτωση, μεταβολική οξέωση (απώλεια </a:t>
            </a:r>
            <a:r>
              <a:rPr lang="el-GR" sz="1600" dirty="0" err="1" smtClean="0"/>
              <a:t>διτανθρακικών</a:t>
            </a:r>
            <a:r>
              <a:rPr lang="el-GR" sz="1600" dirty="0" smtClean="0"/>
              <a:t>), </a:t>
            </a:r>
            <a:r>
              <a:rPr lang="el-GR" sz="1600" dirty="0" err="1" smtClean="0"/>
              <a:t>υποκαλιαιμία</a:t>
            </a:r>
            <a:r>
              <a:rPr lang="el-GR" sz="1600" dirty="0" smtClean="0"/>
              <a:t>, καρδιακές αρρυθμίες και νεφρική ανεπάρκεια.</a:t>
            </a:r>
          </a:p>
          <a:p>
            <a:r>
              <a:rPr lang="el-GR" sz="1600" dirty="0" smtClean="0"/>
              <a:t>Χωρίς θεραπεία η θνησιμότητα μπορεί να φθάσει το 60%, ενώ με αναπλήρωση υγρών και ηλεκτρολυτών είναι κάτω από 1%</a:t>
            </a:r>
          </a:p>
          <a:p>
            <a:r>
              <a:rPr lang="el-GR" sz="1600" dirty="0" smtClean="0"/>
              <a:t>Η αποδρομή της νόσου μπορεί να γίνει αυτόματα μετά από λίγες ημέρες </a:t>
            </a:r>
          </a:p>
          <a:p>
            <a:endParaRPr lang="el-GR" sz="1600" dirty="0" smtClean="0"/>
          </a:p>
          <a:p>
            <a:r>
              <a:rPr lang="el-GR" sz="1600" dirty="0" smtClean="0"/>
              <a:t>Τα στελέχη της οροομάδας Ο1 που δεν παράγουν τοξίνες και τους άλλους ορότυπους ήπια διάρροια </a:t>
            </a:r>
            <a:endParaRPr lang="el-GR" sz="1600"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17646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a:t>
            </a:r>
            <a:endParaRPr lang="el-GR" b="1" dirty="0"/>
          </a:p>
        </p:txBody>
      </p:sp>
      <p:sp>
        <p:nvSpPr>
          <p:cNvPr id="3" name="2 - TextBox"/>
          <p:cNvSpPr txBox="1"/>
          <p:nvPr/>
        </p:nvSpPr>
        <p:spPr>
          <a:xfrm>
            <a:off x="2483768" y="2492896"/>
            <a:ext cx="4176464"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δονάκια  βρίσκονται σε εκβολές ποταμών και στις θάλασσες.  Επιβιώνουν και αναπαράγονται σε μολυσμένα νερά με αυξημένη αλμυρότητα</a:t>
            </a:r>
          </a:p>
          <a:p>
            <a:r>
              <a:rPr lang="el-GR" sz="1600" dirty="0" smtClean="0"/>
              <a:t>Μεταδίδεται με μολυσμένο νερό και τρόφιμα. Η άμεση μετάδοση από άτομο σε άτομο είναι σπάνια</a:t>
            </a:r>
          </a:p>
          <a:p>
            <a:r>
              <a:rPr lang="el-GR" sz="1600" dirty="0" smtClean="0"/>
              <a:t>Η νόσος εμφανίζεται συνήθως σε κοινότητες με κακές συνθήκες υγιεινής</a:t>
            </a:r>
            <a:endParaRPr lang="el-GR" sz="1600" dirty="0"/>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1628800"/>
            <a:ext cx="453650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395536" y="2132856"/>
            <a:ext cx="4464496" cy="427809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Μικροσκόπηση: </a:t>
            </a:r>
            <a:r>
              <a:rPr lang="en-US" sz="1600" dirty="0" smtClean="0"/>
              <a:t>Gram (-) </a:t>
            </a:r>
            <a:r>
              <a:rPr lang="el-GR" sz="1600" dirty="0" smtClean="0"/>
              <a:t>μικρά, καμπύλα βακτηρίδια. Φαίνονται δύσκολα στα παρασκευάσματα. Μπορούν να παρατηρηθούν σε μικροσκόπιο σκοτεινού πεδίου</a:t>
            </a:r>
          </a:p>
          <a:p>
            <a:r>
              <a:rPr lang="el-GR" sz="1600" b="1" dirty="0" smtClean="0"/>
              <a:t>Καλλιέργεια: </a:t>
            </a:r>
            <a:r>
              <a:rPr lang="el-GR" sz="1600" dirty="0" smtClean="0"/>
              <a:t>τα δείγματα πρέπει να συλλέγονται στην αρχή της νόσου και να εμβολιάζονται αμέσως σε θρεπτικό υλικό ή να τοποθετούνται σε υλικό μεταφοράς και να φυλάσσονται σε ψυγείο για μικρό χρονικό διάστημα. Αναπτύσσονται σε θρεπτικά υλικά με αλκαλικό </a:t>
            </a:r>
            <a:r>
              <a:rPr lang="en-US" sz="1600" dirty="0" smtClean="0"/>
              <a:t>pH</a:t>
            </a:r>
            <a:r>
              <a:rPr lang="el-GR" sz="1600" dirty="0" smtClean="0"/>
              <a:t>, ενώ καταστρέφεται σε όξινο. Οι αποικίες του είναι στρογγυλές και λείες και σε υλικό </a:t>
            </a:r>
            <a:r>
              <a:rPr lang="en-US" sz="1600" dirty="0" smtClean="0"/>
              <a:t>TCBS</a:t>
            </a:r>
            <a:r>
              <a:rPr lang="el-GR" sz="1600" dirty="0" smtClean="0"/>
              <a:t> δίνει κίτρινες αποικίες, ενώ στο</a:t>
            </a:r>
            <a:r>
              <a:rPr lang="en-US" sz="1600" dirty="0" smtClean="0"/>
              <a:t> TTGA</a:t>
            </a:r>
            <a:r>
              <a:rPr lang="el-GR" sz="1600" dirty="0" smtClean="0"/>
              <a:t> γκρίζες με μαύρο κέντρο.</a:t>
            </a:r>
          </a:p>
          <a:p>
            <a:r>
              <a:rPr lang="el-GR" sz="1600" dirty="0" smtClean="0"/>
              <a:t>Η ταυτοποίηση γίνεται με βιοχημικές δοκιμασίες και ο προσδιορισμός του ορότυπου με πολυδύναμο ορό</a:t>
            </a:r>
            <a:endParaRPr lang="el-GR" sz="1600" dirty="0"/>
          </a:p>
        </p:txBody>
      </p:sp>
      <p:pic>
        <p:nvPicPr>
          <p:cNvPr id="4" name="Picture 2" descr="Αποτέλεσμα εικόνας για vibrio cholerae"/>
          <p:cNvPicPr>
            <a:picLocks noChangeAspect="1" noChangeArrowheads="1"/>
          </p:cNvPicPr>
          <p:nvPr/>
        </p:nvPicPr>
        <p:blipFill>
          <a:blip r:embed="rId2" cstate="print"/>
          <a:srcRect l="17774" t="31566" r="7575" b="6882"/>
          <a:stretch>
            <a:fillRect/>
          </a:stretch>
        </p:blipFill>
        <p:spPr bwMode="auto">
          <a:xfrm>
            <a:off x="5292080" y="2564904"/>
            <a:ext cx="2808312" cy="223224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03648" y="1700808"/>
            <a:ext cx="6336704"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a:t>
            </a:r>
            <a:r>
              <a:rPr lang="en-US" b="1" i="1" dirty="0" smtClean="0"/>
              <a:t>Klebsiella</a:t>
            </a:r>
            <a:endParaRPr lang="el-GR" b="1" dirty="0"/>
          </a:p>
        </p:txBody>
      </p:sp>
      <p:sp>
        <p:nvSpPr>
          <p:cNvPr id="3" name="2 - TextBox"/>
          <p:cNvSpPr txBox="1"/>
          <p:nvPr/>
        </p:nvSpPr>
        <p:spPr>
          <a:xfrm>
            <a:off x="1403648" y="2204864"/>
            <a:ext cx="6336704" cy="4278094"/>
          </a:xfrm>
          <a:prstGeom prst="rect">
            <a:avLst/>
          </a:prstGeom>
          <a:noFill/>
          <a:ln>
            <a:solidFill>
              <a:schemeClr val="tx2">
                <a:lumMod val="40000"/>
                <a:lumOff val="60000"/>
              </a:schemeClr>
            </a:solidFill>
          </a:ln>
        </p:spPr>
        <p:txBody>
          <a:bodyPr wrap="square" rtlCol="0">
            <a:spAutoFit/>
          </a:bodyPr>
          <a:lstStyle/>
          <a:p>
            <a:r>
              <a:rPr lang="el-GR" sz="1600" b="1" dirty="0" smtClean="0"/>
              <a:t>Κλεμπσιέλλα της πνευμονίας (</a:t>
            </a:r>
            <a:r>
              <a:rPr lang="en-US" sz="1600" b="1" i="1" dirty="0" smtClean="0"/>
              <a:t>Klebsiella pneumoniae)</a:t>
            </a:r>
            <a:r>
              <a:rPr lang="el-GR" sz="1600" dirty="0" smtClean="0"/>
              <a:t>:  Μέλος της φυσιολογικής χλωρίδας του εντέρου και σε μικρό ποσοστό του ανώτερου αναπνευστικού συστήματος. Ευκαιριακά παθογόνο μικρόβιο. Προκαλεί πνευμονία και ουρολοιμώξεις. Ευθύνεται για ενδονοσοκομειακές λοιμώξεις και έχει αναπτύξει ανθεκτικότητα σε πολλά αντιβιοτικά</a:t>
            </a:r>
          </a:p>
          <a:p>
            <a:endParaRPr lang="el-GR" sz="1600" dirty="0" smtClean="0"/>
          </a:p>
          <a:p>
            <a:r>
              <a:rPr lang="el-GR" sz="1600" b="1" dirty="0" smtClean="0"/>
              <a:t>Κλεμπσιέλλα η </a:t>
            </a:r>
            <a:r>
              <a:rPr lang="el-GR" sz="1600" b="1" dirty="0" err="1" smtClean="0"/>
              <a:t>οξυπαραγωγός</a:t>
            </a:r>
            <a:r>
              <a:rPr lang="el-GR" sz="1600" b="1" dirty="0" smtClean="0"/>
              <a:t> (</a:t>
            </a:r>
            <a:r>
              <a:rPr lang="en-US" sz="1600" b="1" i="1" dirty="0" smtClean="0"/>
              <a:t>K. </a:t>
            </a:r>
            <a:r>
              <a:rPr lang="en-US" sz="1600" b="1" i="1" dirty="0" err="1" smtClean="0"/>
              <a:t>oxytoca</a:t>
            </a:r>
            <a:r>
              <a:rPr lang="el-GR" sz="1600" b="1" i="1" dirty="0" smtClean="0"/>
              <a:t>): </a:t>
            </a:r>
            <a:r>
              <a:rPr lang="el-GR" sz="1600" dirty="0" smtClean="0"/>
              <a:t>βρίσκεται στο περιβάλλον  αλλά και στο δέρμα, τους βλεννογόνους και το έντερο του ανθρώπου και των ζώων.  Διαχωρίζεται από την Κλεμπσιέλλα της πνευμονίας με την δοκιμασία ινδόλης την οποία δίνει θετική. Προκαλεί λοιμώξεις του αναπνευστικού και ουροποιητικού συστήματος</a:t>
            </a:r>
          </a:p>
          <a:p>
            <a:endParaRPr lang="el-GR" sz="1600" dirty="0" smtClean="0"/>
          </a:p>
          <a:p>
            <a:r>
              <a:rPr lang="en-US" sz="1600" b="1" i="1" dirty="0" smtClean="0"/>
              <a:t>Klebsiella granulomatis (</a:t>
            </a:r>
            <a:r>
              <a:rPr lang="el-GR" sz="1600" b="1" dirty="0" smtClean="0"/>
              <a:t>παλαιότερα</a:t>
            </a:r>
            <a:r>
              <a:rPr lang="en-US" sz="1600" b="1" i="1" dirty="0" smtClean="0"/>
              <a:t> </a:t>
            </a:r>
            <a:r>
              <a:rPr lang="en-US" sz="1600" b="1" i="1" dirty="0" err="1" smtClean="0"/>
              <a:t>Donovania</a:t>
            </a:r>
            <a:r>
              <a:rPr lang="en-US" sz="1600" b="1" i="1" dirty="0" smtClean="0"/>
              <a:t> granulomatis</a:t>
            </a:r>
            <a:r>
              <a:rPr lang="el-GR" sz="1600" b="1" i="1" dirty="0" smtClean="0"/>
              <a:t>): </a:t>
            </a:r>
            <a:r>
              <a:rPr lang="el-GR" sz="1600" dirty="0" smtClean="0"/>
              <a:t>Προσβάλλει τα γεννητικά όργανα και τη βουβωνική χώρα και προκαλεί αφροδίσιο ή βουβωνικό κοκκίωμα. Μεταδίδεται μετά από επανειλημμένες εκθέσεις μέσω σεξουαλικής επαφής ή από μη σεξουαλικό τραυματισμό των γεννητικών οργάνων.</a:t>
            </a:r>
            <a:endParaRPr lang="el-GR" sz="1600" dirty="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Αποτέλεσμα εικόνας για vibrio cholerae aga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72000" y="2564904"/>
            <a:ext cx="4355976" cy="3024336"/>
          </a:xfrm>
          <a:prstGeom prst="rect">
            <a:avLst/>
          </a:prstGeom>
          <a:noFill/>
        </p:spPr>
      </p:pic>
      <p:pic>
        <p:nvPicPr>
          <p:cNvPr id="3" name="Picture 4" descr="Αποτέλεσμα εικόνας για vibrio cholerae aga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8032" y="2492896"/>
            <a:ext cx="4211960" cy="2952328"/>
          </a:xfrm>
          <a:prstGeom prst="rect">
            <a:avLst/>
          </a:prstGeom>
          <a:noFill/>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17646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 Πρόληψη</a:t>
            </a:r>
            <a:endParaRPr lang="el-GR" b="1" dirty="0"/>
          </a:p>
        </p:txBody>
      </p:sp>
      <p:sp>
        <p:nvSpPr>
          <p:cNvPr id="3" name="2 - TextBox"/>
          <p:cNvSpPr txBox="1"/>
          <p:nvPr/>
        </p:nvSpPr>
        <p:spPr>
          <a:xfrm>
            <a:off x="2483768" y="2492896"/>
            <a:ext cx="4176464"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Άμεση αναπλήρωση υγρών και ηλεκτρολυτών. Η χορήγηση αντιβίωσης μπορεί να ελαττώσει την παραγωγή τοξίνης και να εξαλείψει ταχύτερα το μικρόβιο</a:t>
            </a:r>
          </a:p>
          <a:p>
            <a:endParaRPr lang="el-GR" sz="1600" dirty="0" smtClean="0"/>
          </a:p>
          <a:p>
            <a:r>
              <a:rPr lang="el-GR" sz="1600" dirty="0" smtClean="0"/>
              <a:t>Για την πρόληψη απαιτείται βελτίωση των συνθηκών υγιεινής. Έχουν αναπτυχθεί διάφορα εμβόλια αλλά δεν προσφέρουν μακροχρόνια προστασία</a:t>
            </a:r>
            <a:endParaRPr lang="el-GR" sz="1600" dirty="0"/>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827584" y="692696"/>
          <a:ext cx="7512497" cy="5168384"/>
        </p:xfrm>
        <a:graphic>
          <a:graphicData uri="http://schemas.openxmlformats.org/drawingml/2006/table">
            <a:tbl>
              <a:tblPr firstRow="1" bandRow="1">
                <a:tableStyleId>{5C22544A-7EE6-4342-B048-85BDC9FD1C3A}</a:tableStyleId>
              </a:tblPr>
              <a:tblGrid>
                <a:gridCol w="1368153"/>
                <a:gridCol w="3096344"/>
                <a:gridCol w="3048000"/>
              </a:tblGrid>
              <a:tr h="370840">
                <a:tc>
                  <a:txBody>
                    <a:bodyPr/>
                    <a:lstStyle/>
                    <a:p>
                      <a:endParaRPr lang="el-GR" dirty="0"/>
                    </a:p>
                  </a:txBody>
                  <a:tcPr/>
                </a:tc>
                <a:tc>
                  <a:txBody>
                    <a:bodyPr/>
                    <a:lstStyle/>
                    <a:p>
                      <a:pPr algn="ctr"/>
                      <a:r>
                        <a:rPr lang="el-GR" dirty="0" smtClean="0"/>
                        <a:t>Δονάκιο παρααιμολυτικό (</a:t>
                      </a:r>
                      <a:r>
                        <a:rPr lang="en-US" i="1" dirty="0" smtClean="0"/>
                        <a:t>Vibrio parahaemolyticus)</a:t>
                      </a:r>
                      <a:endParaRPr lang="el-GR" dirty="0"/>
                    </a:p>
                  </a:txBody>
                  <a:tcPr/>
                </a:tc>
                <a:tc>
                  <a:txBody>
                    <a:bodyPr/>
                    <a:lstStyle/>
                    <a:p>
                      <a:pPr algn="ctr"/>
                      <a:r>
                        <a:rPr lang="el-GR" dirty="0" smtClean="0"/>
                        <a:t>Δονάκιο των τραυμάτων</a:t>
                      </a:r>
                    </a:p>
                    <a:p>
                      <a:pPr algn="ctr"/>
                      <a:r>
                        <a:rPr lang="en-US" dirty="0" smtClean="0"/>
                        <a:t>(</a:t>
                      </a:r>
                      <a:r>
                        <a:rPr lang="en-US" i="1" dirty="0" smtClean="0"/>
                        <a:t>Vibrio vulnificus)</a:t>
                      </a:r>
                      <a:endParaRPr lang="el-GR" dirty="0"/>
                    </a:p>
                  </a:txBody>
                  <a:tcPr/>
                </a:tc>
              </a:tr>
              <a:tr h="1419344">
                <a:tc>
                  <a:txBody>
                    <a:bodyPr/>
                    <a:lstStyle/>
                    <a:p>
                      <a:r>
                        <a:rPr lang="el-GR" sz="1600" dirty="0" smtClean="0"/>
                        <a:t>Μετάδοση </a:t>
                      </a:r>
                      <a:endParaRPr lang="el-GR" sz="1600" dirty="0"/>
                    </a:p>
                  </a:txBody>
                  <a:tcPr/>
                </a:tc>
                <a:tc>
                  <a:txBody>
                    <a:bodyPr/>
                    <a:lstStyle/>
                    <a:p>
                      <a:r>
                        <a:rPr lang="el-GR" sz="1600" dirty="0" smtClean="0"/>
                        <a:t>Κατανάλωση</a:t>
                      </a:r>
                      <a:r>
                        <a:rPr lang="el-GR" sz="1600" baseline="0" dirty="0" smtClean="0"/>
                        <a:t> ωμών θαλασσινών, κυρίως στρειδιών ή έκθεση σε μολυσμένο θαλασσινό νερό</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Κατανάλωση</a:t>
                      </a:r>
                      <a:r>
                        <a:rPr lang="el-GR" sz="1600" baseline="0" dirty="0" smtClean="0"/>
                        <a:t> ωμών θαλασσινών, κυρίως στρειδιών ή έκθεση σε μολυσμένο θαλασσινό νερό</a:t>
                      </a:r>
                      <a:endParaRPr lang="el-GR" sz="1600" dirty="0" smtClean="0"/>
                    </a:p>
                    <a:p>
                      <a:endParaRPr lang="el-GR" sz="1600" dirty="0"/>
                    </a:p>
                  </a:txBody>
                  <a:tcPr/>
                </a:tc>
              </a:tr>
              <a:tr h="370840">
                <a:tc>
                  <a:txBody>
                    <a:bodyPr/>
                    <a:lstStyle/>
                    <a:p>
                      <a:r>
                        <a:rPr lang="el-GR" sz="1600" dirty="0" smtClean="0"/>
                        <a:t>Παθογένεια</a:t>
                      </a:r>
                      <a:endParaRPr lang="el-GR" sz="1600" dirty="0"/>
                    </a:p>
                  </a:txBody>
                  <a:tcPr/>
                </a:tc>
                <a:tc>
                  <a:txBody>
                    <a:bodyPr/>
                    <a:lstStyle/>
                    <a:p>
                      <a:pPr>
                        <a:buFont typeface="Wingdings" pitchFamily="2" charset="2"/>
                        <a:buChar char="§"/>
                      </a:pPr>
                      <a:r>
                        <a:rPr lang="el-GR" sz="1600" dirty="0" smtClean="0"/>
                        <a:t>Γαστρεντερίτιδα, με υδαρή διάρροια, ναυτία, εμετούς, κοιλιακές κράμπες, κεφαλαλγία και δέκατα.  Η νόσος εμφανίζεται αιφνίδια μετά από επώαση 5-72 ώρες. Τα συμπτώματα μπορεί να διαρκέσουν περισσότερο από 72 ώρες. </a:t>
                      </a:r>
                    </a:p>
                    <a:p>
                      <a:pPr>
                        <a:buFont typeface="Wingdings" pitchFamily="2" charset="2"/>
                        <a:buChar char="§"/>
                      </a:pPr>
                      <a:r>
                        <a:rPr lang="el-GR" sz="1600" dirty="0" smtClean="0"/>
                        <a:t>Μολύνσεις τραυμάτων μετά από έκθεση σε μολυσμένο νερό </a:t>
                      </a:r>
                      <a:endParaRPr lang="el-GR" sz="1600" dirty="0"/>
                    </a:p>
                  </a:txBody>
                  <a:tcPr/>
                </a:tc>
                <a:tc>
                  <a:txBody>
                    <a:bodyPr/>
                    <a:lstStyle/>
                    <a:p>
                      <a:r>
                        <a:rPr lang="el-GR" sz="1600" dirty="0" smtClean="0"/>
                        <a:t>Μολύνσεις τραυμάτων.</a:t>
                      </a:r>
                      <a:r>
                        <a:rPr lang="el-GR" sz="1600" baseline="0" dirty="0" smtClean="0"/>
                        <a:t> Σοβαρές, δυνητικά θανατηφόρες λοιμώξεις που χαρακτηρίζονται από αρχικό οίδημα, ερύθημα και πόνο. Ακολουθεί ανάπτυξη φυσαλίδων, ιστική νέκρωση και σηψαιμία με 50% θνητότητα χωρίς την κατάλληλη θεραπεία. Οι ασθενείς συνήθως έχουν πυρετό και ρίγη</a:t>
                      </a:r>
                      <a:endParaRPr lang="el-GR" sz="1600" dirty="0"/>
                    </a:p>
                  </a:txBody>
                  <a:tcPr/>
                </a:tc>
              </a:tr>
              <a:tr h="370840">
                <a:tc>
                  <a:txBody>
                    <a:bodyPr/>
                    <a:lstStyle/>
                    <a:p>
                      <a:r>
                        <a:rPr lang="el-GR" sz="1600" dirty="0" smtClean="0"/>
                        <a:t>Θεραπεία</a:t>
                      </a:r>
                      <a:r>
                        <a:rPr lang="el-GR" sz="1600" baseline="0" dirty="0" smtClean="0"/>
                        <a:t> </a:t>
                      </a:r>
                      <a:endParaRPr lang="el-GR" sz="1600" dirty="0"/>
                    </a:p>
                  </a:txBody>
                  <a:tcPr/>
                </a:tc>
                <a:tc>
                  <a:txBody>
                    <a:bodyPr/>
                    <a:lstStyle/>
                    <a:p>
                      <a:r>
                        <a:rPr lang="el-GR" sz="1600" dirty="0" smtClean="0"/>
                        <a:t>Η ασθένεια</a:t>
                      </a:r>
                      <a:r>
                        <a:rPr lang="el-GR" sz="1600" baseline="0" dirty="0" smtClean="0"/>
                        <a:t> αυτοπεριορίζεται και η ανάρρωση είναι συνήθως ομαλή</a:t>
                      </a:r>
                      <a:endParaRPr lang="el-GR" sz="1600" dirty="0"/>
                    </a:p>
                  </a:txBody>
                  <a:tcPr/>
                </a:tc>
                <a:tc>
                  <a:txBody>
                    <a:bodyPr/>
                    <a:lstStyle/>
                    <a:p>
                      <a:r>
                        <a:rPr lang="el-GR" sz="1600" dirty="0" smtClean="0"/>
                        <a:t>Χορήγηση</a:t>
                      </a:r>
                      <a:r>
                        <a:rPr lang="el-GR" sz="1600" baseline="0" dirty="0" smtClean="0"/>
                        <a:t> αντιβιοτικών</a:t>
                      </a:r>
                      <a:endParaRPr lang="el-GR" sz="1600" dirty="0"/>
                    </a:p>
                  </a:txBody>
                  <a:tcPr/>
                </a:tc>
              </a:tr>
            </a:tbl>
          </a:graphicData>
        </a:graphic>
      </p:graphicFrame>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Αποτέλεσμα εικόνας για vibrio cholerae"/>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15616" y="2160239"/>
            <a:ext cx="6191250" cy="3429001"/>
          </a:xfrm>
          <a:prstGeom prst="rect">
            <a:avLst/>
          </a:prstGeom>
          <a:noFill/>
        </p:spPr>
      </p:pic>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Αποτέλεσμα εικόνας για vibrio vulnificus"/>
          <p:cNvPicPr>
            <a:picLocks noChangeAspect="1" noChangeArrowheads="1"/>
          </p:cNvPicPr>
          <p:nvPr/>
        </p:nvPicPr>
        <p:blipFill>
          <a:blip r:embed="rId2" cstate="print"/>
          <a:srcRect/>
          <a:stretch>
            <a:fillRect/>
          </a:stretch>
        </p:blipFill>
        <p:spPr bwMode="auto">
          <a:xfrm>
            <a:off x="4860032" y="1916832"/>
            <a:ext cx="2619375" cy="3495675"/>
          </a:xfrm>
          <a:prstGeom prst="rect">
            <a:avLst/>
          </a:prstGeom>
          <a:noFill/>
        </p:spPr>
      </p:pic>
      <p:pic>
        <p:nvPicPr>
          <p:cNvPr id="23556" name="Picture 4" descr="Αποτέλεσμα εικόνας για vibrio vulnificus"/>
          <p:cNvPicPr>
            <a:picLocks noChangeAspect="1" noChangeArrowheads="1"/>
          </p:cNvPicPr>
          <p:nvPr/>
        </p:nvPicPr>
        <p:blipFill>
          <a:blip r:embed="rId3" cstate="print"/>
          <a:srcRect/>
          <a:stretch>
            <a:fillRect/>
          </a:stretch>
        </p:blipFill>
        <p:spPr bwMode="auto">
          <a:xfrm>
            <a:off x="251520" y="1892299"/>
            <a:ext cx="3590925" cy="2209801"/>
          </a:xfrm>
          <a:prstGeom prst="rect">
            <a:avLst/>
          </a:prstGeom>
          <a:noFill/>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1844824"/>
            <a:ext cx="3672408" cy="369332"/>
          </a:xfrm>
          <a:prstGeom prst="rect">
            <a:avLst/>
          </a:prstGeom>
          <a:noFill/>
        </p:spPr>
        <p:txBody>
          <a:bodyPr wrap="square" rtlCol="0">
            <a:spAutoFit/>
          </a:bodyPr>
          <a:lstStyle/>
          <a:p>
            <a:pPr algn="ctr"/>
            <a:r>
              <a:rPr lang="el-GR" b="1" dirty="0" smtClean="0"/>
              <a:t>Αερομονάδα (</a:t>
            </a:r>
            <a:r>
              <a:rPr lang="en-US" b="1" i="1" dirty="0" smtClean="0"/>
              <a:t>Aeromonas)</a:t>
            </a:r>
            <a:endParaRPr lang="el-GR" b="1" dirty="0"/>
          </a:p>
        </p:txBody>
      </p:sp>
      <p:sp>
        <p:nvSpPr>
          <p:cNvPr id="3" name="2 - TextBox"/>
          <p:cNvSpPr txBox="1"/>
          <p:nvPr/>
        </p:nvSpPr>
        <p:spPr>
          <a:xfrm>
            <a:off x="611560" y="2492896"/>
            <a:ext cx="3600400" cy="1815882"/>
          </a:xfrm>
          <a:prstGeom prst="rect">
            <a:avLst/>
          </a:prstGeom>
          <a:noFill/>
        </p:spPr>
        <p:txBody>
          <a:bodyPr wrap="square" rtlCol="0">
            <a:spAutoFit/>
          </a:bodyPr>
          <a:lstStyle/>
          <a:p>
            <a:r>
              <a:rPr lang="el-GR" sz="1600" dirty="0" smtClean="0"/>
              <a:t>Τα βακτήρια του γένους </a:t>
            </a:r>
            <a:r>
              <a:rPr lang="en-US" sz="1600" i="1" dirty="0" smtClean="0"/>
              <a:t>Aeromonas</a:t>
            </a:r>
            <a:r>
              <a:rPr lang="el-GR" sz="1600" i="1" dirty="0" smtClean="0"/>
              <a:t> </a:t>
            </a:r>
            <a:r>
              <a:rPr lang="el-GR" sz="1600" dirty="0" smtClean="0"/>
              <a:t>έχουν πολλές ομοιότητες με τα βακτήρια του γένους </a:t>
            </a:r>
            <a:r>
              <a:rPr lang="en-US" sz="1600" i="1" dirty="0" smtClean="0"/>
              <a:t>Vibrio</a:t>
            </a:r>
            <a:r>
              <a:rPr lang="el-GR" sz="1600" i="1" dirty="0" smtClean="0"/>
              <a:t>  </a:t>
            </a:r>
            <a:r>
              <a:rPr lang="el-GR" sz="1600" dirty="0" smtClean="0"/>
              <a:t>και παλαιότερα κατατάσσονταν μαζί. Ωστόσο, με τεχνικές της μοριακής Βιολογίας αποδείχθηκε ότι ανήκουν σε διαφορετικές οικογένειες. </a:t>
            </a:r>
            <a:endParaRPr lang="el-GR" sz="1600" dirty="0"/>
          </a:p>
        </p:txBody>
      </p:sp>
      <p:pic>
        <p:nvPicPr>
          <p:cNvPr id="315394" name="Picture 2" descr="C:\Documents and Settings\user\Τα έγγραφά μου\Downloads\6438143f0f587b93bdac8680910e14ef.jpg"/>
          <p:cNvPicPr>
            <a:picLocks noChangeAspect="1" noChangeArrowheads="1"/>
          </p:cNvPicPr>
          <p:nvPr/>
        </p:nvPicPr>
        <p:blipFill>
          <a:blip r:embed="rId2" cstate="print"/>
          <a:srcRect/>
          <a:stretch>
            <a:fillRect/>
          </a:stretch>
        </p:blipFill>
        <p:spPr bwMode="auto">
          <a:xfrm>
            <a:off x="4572000" y="2708920"/>
            <a:ext cx="3563937" cy="1882775"/>
          </a:xfrm>
          <a:prstGeom prst="rect">
            <a:avLst/>
          </a:prstGeom>
          <a:noFill/>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971600" y="2339588"/>
            <a:ext cx="345638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a:t>
            </a:r>
            <a:endParaRPr lang="el-GR" b="1" dirty="0"/>
          </a:p>
        </p:txBody>
      </p:sp>
      <p:sp>
        <p:nvSpPr>
          <p:cNvPr id="3" name="2 - TextBox"/>
          <p:cNvSpPr txBox="1"/>
          <p:nvPr/>
        </p:nvSpPr>
        <p:spPr>
          <a:xfrm>
            <a:off x="971600" y="2909262"/>
            <a:ext cx="3456384"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βακτηρίδιο</a:t>
            </a:r>
          </a:p>
          <a:p>
            <a:pPr>
              <a:buFont typeface="Wingdings" pitchFamily="2" charset="2"/>
              <a:buChar char="§"/>
            </a:pPr>
            <a:r>
              <a:rPr lang="el-GR" sz="1600" dirty="0" smtClean="0"/>
              <a:t>Προαιρετικά αναερόβιο</a:t>
            </a:r>
          </a:p>
          <a:p>
            <a:pPr>
              <a:buFont typeface="Wingdings" pitchFamily="2" charset="2"/>
              <a:buChar char="§"/>
            </a:pPr>
            <a:r>
              <a:rPr lang="el-GR" sz="1600" dirty="0" smtClean="0"/>
              <a:t>Υπάρχουν στα γλυκά και υφάλμυρα νερά</a:t>
            </a:r>
          </a:p>
          <a:p>
            <a:pPr>
              <a:buFont typeface="Wingdings" pitchFamily="2" charset="2"/>
              <a:buChar char="§"/>
            </a:pPr>
            <a:r>
              <a:rPr lang="el-GR" sz="1600" dirty="0" smtClean="0"/>
              <a:t>Διαθέτουν πολική βλεφαρίδα</a:t>
            </a:r>
          </a:p>
          <a:p>
            <a:pPr>
              <a:buFont typeface="Wingdings" pitchFamily="2" charset="2"/>
              <a:buChar char="§"/>
            </a:pPr>
            <a:r>
              <a:rPr lang="el-GR" sz="1600" dirty="0" smtClean="0"/>
              <a:t>Δίνουν θετική την αντίδραση οξειδάσης</a:t>
            </a:r>
          </a:p>
        </p:txBody>
      </p:sp>
      <p:pic>
        <p:nvPicPr>
          <p:cNvPr id="317442" name="Picture 2" descr="Αποτέλεσμα εικόνας για aeromonas"/>
          <p:cNvPicPr>
            <a:picLocks noChangeAspect="1" noChangeArrowheads="1"/>
          </p:cNvPicPr>
          <p:nvPr/>
        </p:nvPicPr>
        <p:blipFill>
          <a:blip r:embed="rId2" cstate="print"/>
          <a:srcRect/>
          <a:stretch>
            <a:fillRect/>
          </a:stretch>
        </p:blipFill>
        <p:spPr bwMode="auto">
          <a:xfrm>
            <a:off x="4932040" y="2420888"/>
            <a:ext cx="3563888" cy="2448272"/>
          </a:xfrm>
          <a:prstGeom prst="rect">
            <a:avLst/>
          </a:prstGeom>
          <a:noFill/>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1916832"/>
            <a:ext cx="374441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 Θεραπεία</a:t>
            </a:r>
            <a:endParaRPr lang="el-GR" b="1" dirty="0"/>
          </a:p>
        </p:txBody>
      </p:sp>
      <p:sp>
        <p:nvSpPr>
          <p:cNvPr id="4" name="3 - TextBox"/>
          <p:cNvSpPr txBox="1"/>
          <p:nvPr/>
        </p:nvSpPr>
        <p:spPr>
          <a:xfrm>
            <a:off x="2627784" y="2500441"/>
            <a:ext cx="3888432"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Προκαλούν γαστρεντερίτιδα (από κατάποση μολυσμένου νερού) και μολύνσεις τραυμάτων (από επαφή με μολυσμένο νερό)</a:t>
            </a:r>
          </a:p>
          <a:p>
            <a:endParaRPr lang="el-GR" sz="1600" dirty="0" smtClean="0"/>
          </a:p>
          <a:p>
            <a:r>
              <a:rPr lang="el-GR" sz="1600" dirty="0" smtClean="0"/>
              <a:t>Η γαστρεντερική νόσος στα παιδιά είναι συνήθως οξείας και βαριάς μορφής, ενώ στους ενήλικες συνήθως χρόνια διάρροια</a:t>
            </a:r>
          </a:p>
          <a:p>
            <a:endParaRPr lang="el-GR" sz="1600" dirty="0" smtClean="0"/>
          </a:p>
          <a:p>
            <a:r>
              <a:rPr lang="el-GR" sz="1600" dirty="0" smtClean="0"/>
              <a:t>Η οξεία διάρροια είναι αυτοπεριοριζόμενη και χρειάζεται μόνο υποστηρικτική θεραπεία. Στη  χρόνια διάρροια χορηγούνται αντιβιοτικά</a:t>
            </a:r>
            <a:endParaRPr lang="el-GR" dirty="0"/>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07540"/>
            <a:ext cx="4248472" cy="369332"/>
          </a:xfrm>
          <a:prstGeom prst="rect">
            <a:avLst/>
          </a:prstGeom>
          <a:noFill/>
        </p:spPr>
        <p:txBody>
          <a:bodyPr wrap="square" rtlCol="0">
            <a:spAutoFit/>
          </a:bodyPr>
          <a:lstStyle/>
          <a:p>
            <a:pPr algn="ctr"/>
            <a:r>
              <a:rPr lang="el-GR" b="1" dirty="0" smtClean="0"/>
              <a:t>Καμπυλοβακτηρίδια </a:t>
            </a:r>
            <a:endParaRPr lang="el-GR" b="1" dirty="0"/>
          </a:p>
        </p:txBody>
      </p:sp>
      <p:pic>
        <p:nvPicPr>
          <p:cNvPr id="318466" name="Picture 2" descr="Αποτέλεσμα εικόνας για campylobacter"/>
          <p:cNvPicPr>
            <a:picLocks noChangeAspect="1" noChangeArrowheads="1"/>
          </p:cNvPicPr>
          <p:nvPr/>
        </p:nvPicPr>
        <p:blipFill>
          <a:blip r:embed="rId2" cstate="print"/>
          <a:srcRect/>
          <a:stretch>
            <a:fillRect/>
          </a:stretch>
        </p:blipFill>
        <p:spPr bwMode="auto">
          <a:xfrm>
            <a:off x="2987824" y="2708920"/>
            <a:ext cx="3619500" cy="2381250"/>
          </a:xfrm>
          <a:prstGeom prst="rect">
            <a:avLst/>
          </a:prstGeom>
          <a:noFill/>
        </p:spPr>
      </p:pic>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988840"/>
            <a:ext cx="3888432" cy="280076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Στα Καμπυλοβακτηρίδια  (</a:t>
            </a:r>
            <a:r>
              <a:rPr lang="en-US" sz="1600" i="1" dirty="0" smtClean="0"/>
              <a:t>Campylobacter</a:t>
            </a:r>
            <a:r>
              <a:rPr lang="el-GR" sz="1600" i="1" dirty="0" smtClean="0"/>
              <a:t>) </a:t>
            </a:r>
            <a:r>
              <a:rPr lang="el-GR" sz="1600" dirty="0" smtClean="0"/>
              <a:t>περιλαμβάνονται γένη βακτηρίων τα οποία:</a:t>
            </a:r>
          </a:p>
          <a:p>
            <a:pPr>
              <a:buFont typeface="Wingdings" pitchFamily="2" charset="2"/>
              <a:buChar char="§"/>
            </a:pPr>
            <a:r>
              <a:rPr lang="el-GR" sz="1600" dirty="0" smtClean="0"/>
              <a:t> Είναι </a:t>
            </a:r>
            <a:r>
              <a:rPr lang="en-US" sz="1600" dirty="0" smtClean="0"/>
              <a:t>Gram</a:t>
            </a:r>
            <a:r>
              <a:rPr lang="el-GR" sz="1600" dirty="0" smtClean="0"/>
              <a:t> (-) σπειροειδή βακτήρια</a:t>
            </a:r>
          </a:p>
          <a:p>
            <a:pPr>
              <a:buFont typeface="Wingdings" pitchFamily="2" charset="2"/>
              <a:buChar char="§"/>
            </a:pPr>
            <a:r>
              <a:rPr lang="el-GR" sz="1600" dirty="0" smtClean="0"/>
              <a:t>δεν ζυμώνουν ούτε οξειδώνουν υδατάνθρακες</a:t>
            </a:r>
          </a:p>
          <a:p>
            <a:pPr>
              <a:buFont typeface="Wingdings" pitchFamily="2" charset="2"/>
              <a:buChar char="§"/>
            </a:pPr>
            <a:r>
              <a:rPr lang="el-GR" sz="1600" dirty="0" smtClean="0"/>
              <a:t>Είναι μικροαερόφιλα</a:t>
            </a:r>
          </a:p>
          <a:p>
            <a:pPr>
              <a:buFont typeface="Wingdings" pitchFamily="2" charset="2"/>
              <a:buChar char="§"/>
            </a:pPr>
            <a:r>
              <a:rPr lang="el-GR" sz="1600" dirty="0" smtClean="0"/>
              <a:t>Περιέχουν χαμηλή αναλογία γουανίνης και κυτοσίνης</a:t>
            </a:r>
          </a:p>
          <a:p>
            <a:endParaRPr lang="el-GR" sz="1600" dirty="0" smtClean="0"/>
          </a:p>
          <a:p>
            <a:r>
              <a:rPr lang="el-GR" sz="1600" dirty="0" smtClean="0"/>
              <a:t>Σημαντικότερα είναι τα γένη </a:t>
            </a:r>
            <a:r>
              <a:rPr lang="en-US" sz="1600" dirty="0" smtClean="0"/>
              <a:t>Campylobacter</a:t>
            </a:r>
            <a:r>
              <a:rPr lang="el-GR" sz="1600" i="1" dirty="0" smtClean="0"/>
              <a:t> </a:t>
            </a:r>
            <a:r>
              <a:rPr lang="el-GR" sz="1600" dirty="0" smtClean="0"/>
              <a:t>και </a:t>
            </a:r>
            <a:r>
              <a:rPr lang="en-US" sz="1600" dirty="0" smtClean="0"/>
              <a:t> </a:t>
            </a:r>
            <a:r>
              <a:rPr lang="en-US" sz="1600" i="1" dirty="0" smtClean="0"/>
              <a:t>Helicobacter</a:t>
            </a:r>
            <a:endParaRPr lang="el-GR" sz="16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699792"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Ταξινόμηση  Εντεροβακτηριοειδών </a:t>
            </a:r>
            <a:endParaRPr lang="el-GR" b="1" dirty="0">
              <a:solidFill>
                <a:schemeClr val="bg1"/>
              </a:solidFill>
            </a:endParaRPr>
          </a:p>
        </p:txBody>
      </p:sp>
      <p:graphicFrame>
        <p:nvGraphicFramePr>
          <p:cNvPr id="4" name="3 - Διάγραμμα"/>
          <p:cNvGraphicFramePr/>
          <p:nvPr/>
        </p:nvGraphicFramePr>
        <p:xfrm>
          <a:off x="899592" y="980728"/>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23728" y="1556792"/>
            <a:ext cx="4896544"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Γένος </a:t>
            </a:r>
            <a:r>
              <a:rPr lang="en-US" b="1" i="1" dirty="0" smtClean="0"/>
              <a:t>Enterobacter</a:t>
            </a:r>
            <a:endParaRPr lang="el-GR" b="1" dirty="0"/>
          </a:p>
        </p:txBody>
      </p:sp>
      <p:sp>
        <p:nvSpPr>
          <p:cNvPr id="3" name="2 - TextBox"/>
          <p:cNvSpPr txBox="1"/>
          <p:nvPr/>
        </p:nvSpPr>
        <p:spPr>
          <a:xfrm>
            <a:off x="2123728" y="2060848"/>
            <a:ext cx="4896544" cy="1569660"/>
          </a:xfrm>
          <a:prstGeom prst="rect">
            <a:avLst/>
          </a:prstGeom>
          <a:noFill/>
          <a:ln>
            <a:solidFill>
              <a:schemeClr val="tx2">
                <a:lumMod val="40000"/>
                <a:lumOff val="60000"/>
              </a:schemeClr>
            </a:solidFill>
          </a:ln>
        </p:spPr>
        <p:txBody>
          <a:bodyPr wrap="square" rtlCol="0">
            <a:spAutoFit/>
          </a:bodyPr>
          <a:lstStyle/>
          <a:p>
            <a:r>
              <a:rPr lang="el-GR" sz="1600" dirty="0" smtClean="0"/>
              <a:t>Ανήκει στα λακτόζη θετικά εντεροβακτηριακά. </a:t>
            </a:r>
            <a:r>
              <a:rPr lang="en-US" sz="1600" dirty="0" smtClean="0"/>
              <a:t> </a:t>
            </a:r>
            <a:r>
              <a:rPr lang="el-GR" sz="1600" dirty="0" smtClean="0"/>
              <a:t>Εντοπίζεται στο περιβάλλον και περιστασιακά απομονώνεται από τα κόπρανα ανθρώπων. Προκαλεί ενδονοσοκομειακές λοιμώξεις κυρίως σε ανοσοκατασταλμένους ασθενείς. Μπορεί να προκαλέσει ουρολοιμώξεις, βακτηριαιμία και σηψαιμία.</a:t>
            </a:r>
            <a:endParaRPr lang="el-GR" sz="1600" dirty="0"/>
          </a:p>
        </p:txBody>
      </p:sp>
      <p:sp>
        <p:nvSpPr>
          <p:cNvPr id="4" name="3 - TextBox"/>
          <p:cNvSpPr txBox="1"/>
          <p:nvPr/>
        </p:nvSpPr>
        <p:spPr>
          <a:xfrm>
            <a:off x="2123728" y="3995772"/>
            <a:ext cx="4896544"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Γένος </a:t>
            </a:r>
            <a:r>
              <a:rPr lang="en-US" b="1" i="1" dirty="0" smtClean="0"/>
              <a:t>Citrobacter</a:t>
            </a:r>
            <a:endParaRPr lang="el-GR" b="1" dirty="0"/>
          </a:p>
        </p:txBody>
      </p:sp>
      <p:sp>
        <p:nvSpPr>
          <p:cNvPr id="5" name="4 - TextBox"/>
          <p:cNvSpPr txBox="1"/>
          <p:nvPr/>
        </p:nvSpPr>
        <p:spPr>
          <a:xfrm>
            <a:off x="2123728" y="4481825"/>
            <a:ext cx="4896544" cy="1077218"/>
          </a:xfrm>
          <a:prstGeom prst="rect">
            <a:avLst/>
          </a:prstGeom>
          <a:noFill/>
          <a:ln>
            <a:solidFill>
              <a:schemeClr val="tx2">
                <a:lumMod val="40000"/>
                <a:lumOff val="60000"/>
              </a:schemeClr>
            </a:solidFill>
          </a:ln>
        </p:spPr>
        <p:txBody>
          <a:bodyPr wrap="square" rtlCol="0">
            <a:spAutoFit/>
          </a:bodyPr>
          <a:lstStyle/>
          <a:p>
            <a:r>
              <a:rPr lang="el-GR" sz="1600" dirty="0" smtClean="0"/>
              <a:t>Ζυμώνει τη λακτόζη βραδέως ή και καθόλου. Μπορεί να προκαλέσει ουρολοιμώξεις, μολύνσεις τραυμάτων, μηνιγγίτιδα σε βρέφη και σηψαιμία σε εξασθενημένα άτομα</a:t>
            </a:r>
            <a:endParaRPr lang="el-GR" sz="1600"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771800" y="1844824"/>
            <a:ext cx="3672408"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γένους </a:t>
            </a:r>
            <a:r>
              <a:rPr lang="en-US" b="1" i="1" dirty="0" smtClean="0"/>
              <a:t>Campylobacter</a:t>
            </a:r>
            <a:endParaRPr lang="el-GR" b="1" i="1" dirty="0"/>
          </a:p>
        </p:txBody>
      </p:sp>
      <p:sp>
        <p:nvSpPr>
          <p:cNvPr id="3" name="2 - TextBox"/>
          <p:cNvSpPr txBox="1"/>
          <p:nvPr/>
        </p:nvSpPr>
        <p:spPr>
          <a:xfrm>
            <a:off x="2771800" y="2636912"/>
            <a:ext cx="3672408"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μικρά βακτηρίδια</a:t>
            </a:r>
          </a:p>
          <a:p>
            <a:pPr>
              <a:buFont typeface="Wingdings" pitchFamily="2" charset="2"/>
              <a:buChar char="§"/>
            </a:pPr>
            <a:r>
              <a:rPr lang="el-GR" sz="1600" dirty="0" smtClean="0"/>
              <a:t>Μέγεθος 0,2-0,5 Χ 0,5-5 μ</a:t>
            </a:r>
            <a:r>
              <a:rPr lang="en-US" sz="1600" dirty="0" smtClean="0"/>
              <a:t>m</a:t>
            </a:r>
            <a:endParaRPr lang="el-GR" sz="1600" dirty="0" smtClean="0"/>
          </a:p>
          <a:p>
            <a:pPr>
              <a:buFont typeface="Wingdings" pitchFamily="2" charset="2"/>
              <a:buChar char="§"/>
            </a:pPr>
            <a:r>
              <a:rPr lang="el-GR" sz="1600" dirty="0" smtClean="0"/>
              <a:t>Σχήμα σαν κόμμα, σπιράλ ή σαν </a:t>
            </a:r>
            <a:r>
              <a:rPr lang="en-US" sz="1600" dirty="0" smtClean="0"/>
              <a:t>S</a:t>
            </a:r>
            <a:r>
              <a:rPr lang="el-GR" sz="1600" dirty="0" smtClean="0"/>
              <a:t> </a:t>
            </a:r>
          </a:p>
          <a:p>
            <a:pPr>
              <a:buFont typeface="Wingdings" pitchFamily="2" charset="2"/>
              <a:buChar char="§"/>
            </a:pPr>
            <a:r>
              <a:rPr lang="el-GR" sz="1600" dirty="0" smtClean="0"/>
              <a:t>Κινητά</a:t>
            </a:r>
          </a:p>
          <a:p>
            <a:pPr>
              <a:buFont typeface="Wingdings" pitchFamily="2" charset="2"/>
              <a:buChar char="§"/>
            </a:pPr>
            <a:r>
              <a:rPr lang="el-GR" sz="1600" dirty="0" smtClean="0"/>
              <a:t>Διαθέτουν πολική βλεφαρίδα</a:t>
            </a:r>
          </a:p>
          <a:p>
            <a:pPr>
              <a:buFont typeface="Wingdings" pitchFamily="2" charset="2"/>
              <a:buChar char="§"/>
            </a:pPr>
            <a:r>
              <a:rPr lang="el-GR" sz="1600" dirty="0" smtClean="0"/>
              <a:t>Μικροαερόφιλα</a:t>
            </a:r>
          </a:p>
          <a:p>
            <a:pPr>
              <a:buFont typeface="Wingdings" pitchFamily="2" charset="2"/>
              <a:buChar char="§"/>
            </a:pPr>
            <a:r>
              <a:rPr lang="el-GR" sz="1600" dirty="0" smtClean="0"/>
              <a:t>Αναπτύσσονται σε ειδικά θρεπτικά υλικά σε ατμόσφαιρα μειωμένου οξυγόνου (5-7%) και αυξημένου </a:t>
            </a:r>
            <a:r>
              <a:rPr lang="en-US" sz="1600" dirty="0" smtClean="0"/>
              <a:t>CO</a:t>
            </a:r>
            <a:r>
              <a:rPr lang="en-US" sz="1600" baseline="-25000" dirty="0" smtClean="0"/>
              <a:t>2</a:t>
            </a:r>
            <a:r>
              <a:rPr lang="en-US" sz="1600" dirty="0" smtClean="0"/>
              <a:t> </a:t>
            </a:r>
            <a:r>
              <a:rPr lang="el-GR" sz="1600" dirty="0" smtClean="0"/>
              <a:t>και υδρογόνου</a:t>
            </a:r>
          </a:p>
          <a:p>
            <a:endParaRPr lang="el-GR" sz="1600" dirty="0" smtClean="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4016" y="1052736"/>
            <a:ext cx="5076056" cy="477053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καμπυλοβακτηρίδια έχουν κυτταρικό τοίχωμα τυπικό των </a:t>
            </a:r>
            <a:r>
              <a:rPr lang="en-US" sz="1600" dirty="0" smtClean="0"/>
              <a:t>Gram (-)</a:t>
            </a:r>
            <a:r>
              <a:rPr lang="el-GR" sz="1600" dirty="0" smtClean="0"/>
              <a:t> βακτηρίων.</a:t>
            </a:r>
          </a:p>
          <a:p>
            <a:r>
              <a:rPr lang="el-GR" sz="1600" dirty="0" smtClean="0"/>
              <a:t>Το κύριο αντιγόνο τους είναι ο λιποπολυσακχαρίτης της εξωτερικής μεμβράνης</a:t>
            </a:r>
          </a:p>
          <a:p>
            <a:r>
              <a:rPr lang="el-GR" sz="1600" dirty="0" smtClean="0"/>
              <a:t>Διαθέτουν επιπλέον πολυσακχαριτικά σωματικά αντιγόνα Ο και τα θερμοευαίσθητα αντιγόνα του ελύτρου και της βλεφαρίδας</a:t>
            </a:r>
          </a:p>
          <a:p>
            <a:endParaRPr lang="el-GR" sz="1600" dirty="0" smtClean="0"/>
          </a:p>
          <a:p>
            <a:r>
              <a:rPr lang="el-GR" sz="1600" dirty="0" smtClean="0"/>
              <a:t>Τα καμπυλοβακτηρίδια ζουν στο έντερο των ζώων.</a:t>
            </a:r>
          </a:p>
          <a:p>
            <a:r>
              <a:rPr lang="el-GR" sz="1600" dirty="0" smtClean="0"/>
              <a:t>Στο γένος περιλαμβάνονται τουλάχιστον 19 είδη που πολλά εμπλέκονται σε λοιμώξεις του ανθρώπου. Τα είδη που απομονώνονται πιο συχνά από λοιμώξεις είναι τα </a:t>
            </a:r>
            <a:r>
              <a:rPr lang="en-US" sz="1600" dirty="0" smtClean="0"/>
              <a:t>C. fetus,</a:t>
            </a:r>
            <a:r>
              <a:rPr lang="el-GR" sz="1600" dirty="0" smtClean="0"/>
              <a:t> </a:t>
            </a:r>
            <a:r>
              <a:rPr lang="en-US" sz="1600" i="1" dirty="0" smtClean="0"/>
              <a:t>C. </a:t>
            </a:r>
            <a:r>
              <a:rPr lang="en-US" sz="1600" i="1" dirty="0" err="1" smtClean="0"/>
              <a:t>jejuni</a:t>
            </a:r>
            <a:r>
              <a:rPr lang="el-GR" sz="1600" i="1" dirty="0" smtClean="0"/>
              <a:t> , </a:t>
            </a:r>
            <a:r>
              <a:rPr lang="en-US" sz="1600" i="1" dirty="0" smtClean="0"/>
              <a:t> C. coli </a:t>
            </a:r>
            <a:r>
              <a:rPr lang="el-GR" sz="1600" dirty="0" smtClean="0"/>
              <a:t>και λιγότερο συχνά </a:t>
            </a:r>
            <a:r>
              <a:rPr lang="en-US" sz="1600" i="1" dirty="0" smtClean="0"/>
              <a:t>C. </a:t>
            </a:r>
            <a:r>
              <a:rPr lang="en-US" sz="1600" i="1" dirty="0" err="1" smtClean="0"/>
              <a:t>lari</a:t>
            </a:r>
            <a:r>
              <a:rPr lang="el-GR" sz="1600" i="1" dirty="0" smtClean="0"/>
              <a:t> </a:t>
            </a:r>
            <a:r>
              <a:rPr lang="el-GR" sz="1600" dirty="0" smtClean="0"/>
              <a:t>και</a:t>
            </a:r>
            <a:r>
              <a:rPr lang="en-US" sz="1600" i="1" dirty="0" smtClean="0"/>
              <a:t> C. </a:t>
            </a:r>
            <a:r>
              <a:rPr lang="en-US" sz="1600" i="1" dirty="0" err="1" smtClean="0"/>
              <a:t>upsaliensis</a:t>
            </a:r>
            <a:endParaRPr lang="el-GR" sz="1600" dirty="0" smtClean="0"/>
          </a:p>
          <a:p>
            <a:endParaRPr lang="el-GR" sz="1600" dirty="0" smtClean="0"/>
          </a:p>
          <a:p>
            <a:r>
              <a:rPr lang="el-GR" sz="1600" dirty="0" smtClean="0"/>
              <a:t>Ο άνθρωπος μολύνεται από μολυσμένα τρόφιμα και νερό ή άλλα μολυσμένα άτομα</a:t>
            </a:r>
          </a:p>
          <a:p>
            <a:r>
              <a:rPr lang="el-GR" sz="1600" dirty="0" smtClean="0"/>
              <a:t>Προκαλούν κυρίως γαστρεντερίτιδα, αλλά και βακτηριαιμία και λοιμώξεις σε άλλα μέρη του οργανισμού.</a:t>
            </a:r>
            <a:endParaRPr lang="el-GR" sz="1600" dirty="0"/>
          </a:p>
        </p:txBody>
      </p:sp>
      <p:pic>
        <p:nvPicPr>
          <p:cNvPr id="3" name="Picture 2" descr="Σχετική εικόνα"/>
          <p:cNvPicPr>
            <a:picLocks noChangeAspect="1" noChangeArrowheads="1"/>
          </p:cNvPicPr>
          <p:nvPr/>
        </p:nvPicPr>
        <p:blipFill>
          <a:blip r:embed="rId2" cstate="print"/>
          <a:srcRect/>
          <a:stretch>
            <a:fillRect/>
          </a:stretch>
        </p:blipFill>
        <p:spPr bwMode="auto">
          <a:xfrm>
            <a:off x="5508104" y="2060848"/>
            <a:ext cx="2664296" cy="3005696"/>
          </a:xfrm>
          <a:prstGeom prst="rect">
            <a:avLst/>
          </a:prstGeom>
          <a:noFill/>
        </p:spPr>
      </p:pic>
      <p:sp>
        <p:nvSpPr>
          <p:cNvPr id="4" name="3 - TextBox"/>
          <p:cNvSpPr txBox="1"/>
          <p:nvPr/>
        </p:nvSpPr>
        <p:spPr>
          <a:xfrm>
            <a:off x="5508104" y="5013176"/>
            <a:ext cx="2592288" cy="338554"/>
          </a:xfrm>
          <a:prstGeom prst="rect">
            <a:avLst/>
          </a:prstGeom>
          <a:noFill/>
        </p:spPr>
        <p:txBody>
          <a:bodyPr wrap="square" rtlCol="0">
            <a:spAutoFit/>
          </a:bodyPr>
          <a:lstStyle/>
          <a:p>
            <a:pPr algn="ctr"/>
            <a:r>
              <a:rPr lang="en-US" sz="1600" i="1" dirty="0" smtClean="0"/>
              <a:t>C. </a:t>
            </a:r>
            <a:r>
              <a:rPr lang="en-US" sz="1600" i="1" dirty="0" err="1" smtClean="0"/>
              <a:t>jejuni</a:t>
            </a:r>
            <a:r>
              <a:rPr lang="en-US" sz="1600" i="1" dirty="0" smtClean="0"/>
              <a:t> </a:t>
            </a:r>
            <a:endParaRPr lang="el-GR" sz="1600" i="1" dirty="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1397000"/>
          <a:ext cx="6216352" cy="3906520"/>
        </p:xfrm>
        <a:graphic>
          <a:graphicData uri="http://schemas.openxmlformats.org/drawingml/2006/table">
            <a:tbl>
              <a:tblPr firstRow="1" bandRow="1">
                <a:tableStyleId>{5C22544A-7EE6-4342-B048-85BDC9FD1C3A}</a:tableStyleId>
              </a:tblPr>
              <a:tblGrid>
                <a:gridCol w="2399928"/>
                <a:gridCol w="3816424"/>
              </a:tblGrid>
              <a:tr h="370840">
                <a:tc>
                  <a:txBody>
                    <a:bodyPr/>
                    <a:lstStyle/>
                    <a:p>
                      <a:pPr algn="ctr"/>
                      <a:r>
                        <a:rPr lang="el-GR" dirty="0" smtClean="0"/>
                        <a:t>Είδος </a:t>
                      </a:r>
                      <a:endParaRPr lang="el-GR" dirty="0"/>
                    </a:p>
                  </a:txBody>
                  <a:tcPr/>
                </a:tc>
                <a:tc>
                  <a:txBody>
                    <a:bodyPr/>
                    <a:lstStyle/>
                    <a:p>
                      <a:pPr algn="ctr"/>
                      <a:r>
                        <a:rPr lang="el-GR" dirty="0" smtClean="0"/>
                        <a:t>Παθογένεια </a:t>
                      </a:r>
                      <a:endParaRPr lang="el-GR" dirty="0"/>
                    </a:p>
                  </a:txBody>
                  <a:tcPr/>
                </a:tc>
              </a:tr>
              <a:tr h="370840">
                <a:tc>
                  <a:txBody>
                    <a:bodyPr/>
                    <a:lstStyle/>
                    <a:p>
                      <a:r>
                        <a:rPr lang="en-US" i="1" dirty="0" smtClean="0"/>
                        <a:t>C.</a:t>
                      </a:r>
                      <a:r>
                        <a:rPr lang="en-US" i="1" baseline="0" dirty="0" smtClean="0"/>
                        <a:t> </a:t>
                      </a:r>
                      <a:r>
                        <a:rPr lang="en-US" i="1" baseline="0" dirty="0" err="1" smtClean="0"/>
                        <a:t>jejuni</a:t>
                      </a:r>
                      <a:endParaRPr lang="el-GR" i="1" dirty="0"/>
                    </a:p>
                  </a:txBody>
                  <a:tcPr/>
                </a:tc>
                <a:tc>
                  <a:txBody>
                    <a:bodyPr/>
                    <a:lstStyle/>
                    <a:p>
                      <a:r>
                        <a:rPr lang="el-GR" sz="1600" dirty="0" smtClean="0"/>
                        <a:t>Γαστρεντερίτιδα</a:t>
                      </a:r>
                      <a:r>
                        <a:rPr lang="el-GR" sz="1600" baseline="0" dirty="0" smtClean="0"/>
                        <a:t> (η πιο συνηθισμένη αιτία στις ΗΠΑ)</a:t>
                      </a:r>
                      <a:endParaRPr lang="el-GR" sz="1600" dirty="0"/>
                    </a:p>
                  </a:txBody>
                  <a:tcPr/>
                </a:tc>
              </a:tr>
              <a:tr h="370840">
                <a:tc>
                  <a:txBody>
                    <a:bodyPr/>
                    <a:lstStyle/>
                    <a:p>
                      <a:r>
                        <a:rPr lang="en-US" i="1" dirty="0" smtClean="0"/>
                        <a:t>C.</a:t>
                      </a:r>
                      <a:r>
                        <a:rPr lang="en-US" i="1" baseline="0" dirty="0" smtClean="0"/>
                        <a:t> coli</a:t>
                      </a:r>
                      <a:endParaRPr lang="el-GR" i="1" dirty="0"/>
                    </a:p>
                  </a:txBody>
                  <a:tcPr/>
                </a:tc>
                <a:tc>
                  <a:txBody>
                    <a:bodyPr/>
                    <a:lstStyle/>
                    <a:p>
                      <a:r>
                        <a:rPr lang="el-GR" sz="1600" dirty="0" smtClean="0"/>
                        <a:t>Γαστρεντερίτιδα.</a:t>
                      </a:r>
                      <a:r>
                        <a:rPr lang="el-GR" sz="1600" baseline="0" dirty="0" smtClean="0"/>
                        <a:t> </a:t>
                      </a:r>
                      <a:r>
                        <a:rPr lang="el-GR" sz="1600" dirty="0" smtClean="0"/>
                        <a:t>Υπεύθυνο για το 2-5% γαστρεντερίτιδων από καμπυλοβακτηρίδια</a:t>
                      </a:r>
                      <a:endParaRPr lang="el-GR" sz="1600" dirty="0"/>
                    </a:p>
                  </a:txBody>
                  <a:tcPr/>
                </a:tc>
              </a:tr>
              <a:tr h="370840">
                <a:tc>
                  <a:txBody>
                    <a:bodyPr/>
                    <a:lstStyle/>
                    <a:p>
                      <a:r>
                        <a:rPr lang="en-US" i="1" dirty="0" smtClean="0"/>
                        <a:t>C. </a:t>
                      </a:r>
                      <a:r>
                        <a:rPr lang="en-US" i="1" dirty="0" err="1" smtClean="0"/>
                        <a:t>upsaliensis</a:t>
                      </a:r>
                      <a:endParaRPr lang="el-GR" i="1" dirty="0"/>
                    </a:p>
                  </a:txBody>
                  <a:tcPr/>
                </a:tc>
                <a:tc>
                  <a:txBody>
                    <a:bodyPr/>
                    <a:lstStyle/>
                    <a:p>
                      <a:r>
                        <a:rPr lang="el-GR" sz="1600" dirty="0" smtClean="0"/>
                        <a:t>Γαστρεντερίτιδα</a:t>
                      </a:r>
                      <a:r>
                        <a:rPr lang="el-GR" sz="1600" baseline="0" dirty="0" smtClean="0"/>
                        <a:t>. Απομονώνεται δύσκολα γιατί αναστέλλεται από τα αντιβιοτικά που χρησιμοποιούνται για την απομόνωση των άλλων καμπυλοβακτηριδίων</a:t>
                      </a:r>
                      <a:endParaRPr lang="el-GR" sz="1600" dirty="0"/>
                    </a:p>
                  </a:txBody>
                  <a:tcPr/>
                </a:tc>
              </a:tr>
              <a:tr h="370840">
                <a:tc>
                  <a:txBody>
                    <a:bodyPr/>
                    <a:lstStyle/>
                    <a:p>
                      <a:r>
                        <a:rPr lang="en-US" i="1" dirty="0" smtClean="0"/>
                        <a:t>C. fetus</a:t>
                      </a:r>
                      <a:endParaRPr lang="el-GR" i="1" dirty="0"/>
                    </a:p>
                  </a:txBody>
                  <a:tcPr/>
                </a:tc>
                <a:tc>
                  <a:txBody>
                    <a:bodyPr/>
                    <a:lstStyle/>
                    <a:p>
                      <a:r>
                        <a:rPr lang="el-GR" sz="1600" dirty="0" smtClean="0"/>
                        <a:t>Γαστρεντερίτιδα. Προκαλεί συχνά και συστηματικές λοιμώξεις,</a:t>
                      </a:r>
                      <a:r>
                        <a:rPr lang="el-GR" sz="1600" baseline="0" dirty="0" smtClean="0"/>
                        <a:t> </a:t>
                      </a:r>
                      <a:r>
                        <a:rPr lang="el-GR" sz="1600" dirty="0" smtClean="0"/>
                        <a:t>όπως μικροβιαιμία, αρθρίτιδα, σηπτική θρομβοφλεβίτιδα, σηπτική αποβολή και μηνιγγίτιδα</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1268760"/>
            <a:ext cx="345638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3" name="2 - TextBox"/>
          <p:cNvSpPr txBox="1"/>
          <p:nvPr/>
        </p:nvSpPr>
        <p:spPr>
          <a:xfrm>
            <a:off x="107504" y="2348880"/>
            <a:ext cx="3888432"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καλύτερα μελετημένο είδος είναι το </a:t>
            </a:r>
            <a:r>
              <a:rPr lang="en-US" sz="1600" i="1" dirty="0" smtClean="0"/>
              <a:t>C. </a:t>
            </a:r>
            <a:r>
              <a:rPr lang="en-US" sz="1600" i="1" dirty="0" err="1" smtClean="0"/>
              <a:t>jejuni</a:t>
            </a:r>
            <a:r>
              <a:rPr lang="en-US" sz="1600" i="1" dirty="0" smtClean="0"/>
              <a:t> </a:t>
            </a:r>
          </a:p>
          <a:p>
            <a:r>
              <a:rPr lang="el-GR" sz="1600" dirty="0" smtClean="0"/>
              <a:t>Διαθέτει προσκολλητίνες, κυτταροτοξικά ένζυμα και εντεροτοξίνες, αλλά δεν είναι γνωστός ο ρόλος τους στην παθογένεια του μικροβίου.</a:t>
            </a:r>
          </a:p>
          <a:p>
            <a:r>
              <a:rPr lang="el-GR" sz="1600" dirty="0" smtClean="0"/>
              <a:t>Η πιθανότητα να προκληθεί νόσος εξαρτάται από τη λοιμογόνο δόση και από τα εκκρινόμενα οξέα από το βλεννογόνο του στομάχου, γιατί το μικρόβιο καταστρέφεται από τα γαστρικά υγρά</a:t>
            </a:r>
          </a:p>
          <a:p>
            <a:r>
              <a:rPr lang="el-GR" sz="1600" dirty="0" smtClean="0"/>
              <a:t>Η σοβαρότητα της νόσου εξαρτάται από την ανοσιακή απάντηση του οργανισμού</a:t>
            </a:r>
            <a:endParaRPr lang="el-GR" sz="1600" dirty="0"/>
          </a:p>
        </p:txBody>
      </p:sp>
      <p:sp>
        <p:nvSpPr>
          <p:cNvPr id="4" name="3 - TextBox"/>
          <p:cNvSpPr txBox="1"/>
          <p:nvPr/>
        </p:nvSpPr>
        <p:spPr>
          <a:xfrm>
            <a:off x="4427984" y="1844824"/>
            <a:ext cx="4464496" cy="187743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sz="1600" dirty="0" smtClean="0"/>
              <a:t>To </a:t>
            </a:r>
            <a:r>
              <a:rPr lang="en-US" sz="1600" i="1" dirty="0" smtClean="0"/>
              <a:t>C. </a:t>
            </a:r>
            <a:r>
              <a:rPr lang="en-US" sz="1600" i="1" dirty="0" err="1" smtClean="0"/>
              <a:t>jejuni</a:t>
            </a:r>
            <a:r>
              <a:rPr lang="en-US" sz="1600" i="1" dirty="0" smtClean="0"/>
              <a:t> </a:t>
            </a:r>
            <a:r>
              <a:rPr lang="el-GR" sz="1600" dirty="0" smtClean="0"/>
              <a:t>προκαλεί ιστολογικές αλλοιώσεις στη νήστιδα, τον ειλεό και το κόλον.</a:t>
            </a:r>
          </a:p>
          <a:p>
            <a:r>
              <a:rPr lang="el-GR" sz="1600" dirty="0" smtClean="0"/>
              <a:t>Η επιφάνεια του βλεννογόνου εμφανίζεται εξελκωμένη, οιδηματώδεις, αιμορραγική, με αποστήματα στους επιθηλιακούς αδένες. Υπάρχει διήθηση του χορίου από λευκά αιμοσφαίρια λόγω της εισβολής των μικροβίων στον εντερικό ιστ</a:t>
            </a:r>
            <a:r>
              <a:rPr lang="el-GR" dirty="0" smtClean="0"/>
              <a:t>ό  </a:t>
            </a:r>
            <a:endParaRPr lang="el-GR" dirty="0"/>
          </a:p>
        </p:txBody>
      </p:sp>
      <p:sp>
        <p:nvSpPr>
          <p:cNvPr id="5" name="4 - TextBox"/>
          <p:cNvSpPr txBox="1"/>
          <p:nvPr/>
        </p:nvSpPr>
        <p:spPr>
          <a:xfrm>
            <a:off x="4427984" y="3861048"/>
            <a:ext cx="4464496" cy="830997"/>
          </a:xfrm>
          <a:prstGeom prst="rect">
            <a:avLst/>
          </a:prstGeom>
          <a:solidFill>
            <a:schemeClr val="accent1">
              <a:lumMod val="20000"/>
              <a:lumOff val="80000"/>
            </a:schemeClr>
          </a:solidFill>
          <a:ln>
            <a:solidFill>
              <a:srgbClr val="FF0000"/>
            </a:solidFill>
          </a:ln>
        </p:spPr>
        <p:txBody>
          <a:bodyPr wrap="square" rtlCol="0">
            <a:spAutoFit/>
          </a:bodyPr>
          <a:lstStyle/>
          <a:p>
            <a:r>
              <a:rPr lang="el-GR" sz="1600" dirty="0" smtClean="0"/>
              <a:t>Το </a:t>
            </a:r>
            <a:r>
              <a:rPr lang="en-US" sz="1600" i="1" dirty="0" smtClean="0"/>
              <a:t>C. </a:t>
            </a:r>
            <a:r>
              <a:rPr lang="en-US" sz="1600" i="1" dirty="0" err="1" smtClean="0"/>
              <a:t>jejuni</a:t>
            </a:r>
            <a:r>
              <a:rPr lang="en-US" sz="1600" i="1" dirty="0" smtClean="0"/>
              <a:t> </a:t>
            </a:r>
            <a:r>
              <a:rPr lang="el-GR" sz="1600" dirty="0" smtClean="0"/>
              <a:t>και το</a:t>
            </a:r>
            <a:r>
              <a:rPr lang="el-GR" sz="1600" i="1" dirty="0" smtClean="0"/>
              <a:t> </a:t>
            </a:r>
            <a:r>
              <a:rPr lang="en-US" sz="1600" i="1" dirty="0" smtClean="0"/>
              <a:t>C. </a:t>
            </a:r>
            <a:r>
              <a:rPr lang="en-US" sz="1600" i="1" dirty="0" err="1" smtClean="0"/>
              <a:t>upsalientis</a:t>
            </a:r>
            <a:r>
              <a:rPr lang="el-GR" sz="1600" i="1" dirty="0" smtClean="0"/>
              <a:t> </a:t>
            </a:r>
            <a:r>
              <a:rPr lang="el-GR" sz="1600" dirty="0" smtClean="0"/>
              <a:t>έχουν συσχετιστεί με το σύνδρομο </a:t>
            </a:r>
            <a:r>
              <a:rPr lang="en-US" sz="1600" dirty="0" err="1" smtClean="0"/>
              <a:t>Guillain-Barre</a:t>
            </a:r>
            <a:r>
              <a:rPr lang="el-GR" sz="1600" dirty="0" smtClean="0"/>
              <a:t> (αυτοάνοση πάθηση του περιφερικού νευρικού συστήματος)</a:t>
            </a:r>
            <a:endParaRPr lang="el-GR" sz="1600" i="1" dirty="0"/>
          </a:p>
        </p:txBody>
      </p:sp>
      <p:sp>
        <p:nvSpPr>
          <p:cNvPr id="6" name="5 - TextBox"/>
          <p:cNvSpPr txBox="1"/>
          <p:nvPr/>
        </p:nvSpPr>
        <p:spPr>
          <a:xfrm>
            <a:off x="4427984" y="4797152"/>
            <a:ext cx="4464496" cy="1569660"/>
          </a:xfrm>
          <a:prstGeom prst="rect">
            <a:avLst/>
          </a:prstGeom>
          <a:solidFill>
            <a:schemeClr val="accent1">
              <a:lumMod val="20000"/>
              <a:lumOff val="80000"/>
            </a:schemeClr>
          </a:solidFill>
          <a:ln>
            <a:solidFill>
              <a:schemeClr val="accent4">
                <a:lumMod val="75000"/>
              </a:schemeClr>
            </a:solidFill>
          </a:ln>
        </p:spPr>
        <p:txBody>
          <a:bodyPr wrap="square" rtlCol="0">
            <a:spAutoFit/>
          </a:bodyPr>
          <a:lstStyle/>
          <a:p>
            <a:r>
              <a:rPr lang="en-US" sz="1600" dirty="0" smtClean="0"/>
              <a:t>To </a:t>
            </a:r>
            <a:r>
              <a:rPr lang="en-US" sz="1600" i="1" dirty="0" smtClean="0"/>
              <a:t>C. fetus </a:t>
            </a:r>
            <a:r>
              <a:rPr lang="el-GR" sz="1600" dirty="0" smtClean="0"/>
              <a:t>μπορεί να μεταφερθεί από τη γαστρεντερική οδό στο αίμα και μέσω αυτού να διασπαρθεί  σε ολόκληρο το σώμα. Το μικρόβιο είναι ανθεκτικό στη δράση του συμπληρώματος και των αντισωμάτων λόγω μιας θερμοανθεκτικής πρωτεΐνης (πρωτεΐνη </a:t>
            </a:r>
            <a:r>
              <a:rPr lang="en-US" sz="1600" dirty="0" smtClean="0"/>
              <a:t>S</a:t>
            </a:r>
            <a:r>
              <a:rPr lang="el-GR" sz="1600" dirty="0" smtClean="0"/>
              <a:t>)</a:t>
            </a:r>
            <a:endParaRPr lang="el-GR" sz="1600" dirty="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844824"/>
            <a:ext cx="410445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a:t>
            </a:r>
            <a:endParaRPr lang="el-GR" b="1" dirty="0"/>
          </a:p>
        </p:txBody>
      </p:sp>
      <p:sp>
        <p:nvSpPr>
          <p:cNvPr id="3" name="2 - TextBox"/>
          <p:cNvSpPr txBox="1"/>
          <p:nvPr/>
        </p:nvSpPr>
        <p:spPr>
          <a:xfrm>
            <a:off x="2555776" y="2348880"/>
            <a:ext cx="4032448"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Τα καμπυλοβακτηρίδια προκαλούν ζωονόσους</a:t>
            </a:r>
          </a:p>
          <a:p>
            <a:pPr>
              <a:buFont typeface="Wingdings" pitchFamily="2" charset="2"/>
              <a:buChar char="ü"/>
            </a:pPr>
            <a:r>
              <a:rPr lang="el-GR" sz="1600" dirty="0" smtClean="0"/>
              <a:t>Η μετάδοση στον άνθρωπο γίνεται με την κατανάλωση μολυσμένων τροφίμων και νερού</a:t>
            </a:r>
          </a:p>
          <a:p>
            <a:pPr>
              <a:buFont typeface="Wingdings" pitchFamily="2" charset="2"/>
              <a:buChar char="ü"/>
            </a:pPr>
            <a:r>
              <a:rPr lang="el-GR" sz="1600" dirty="0" smtClean="0"/>
              <a:t>Το </a:t>
            </a:r>
            <a:r>
              <a:rPr lang="en-US" sz="1600" i="1" dirty="0" smtClean="0"/>
              <a:t>C. </a:t>
            </a:r>
            <a:r>
              <a:rPr lang="en-US" sz="1600" i="1" dirty="0" err="1" smtClean="0"/>
              <a:t>upsaliensis</a:t>
            </a:r>
            <a:r>
              <a:rPr lang="el-GR" sz="1600" i="1" dirty="0" smtClean="0"/>
              <a:t> </a:t>
            </a:r>
            <a:r>
              <a:rPr lang="el-GR" sz="1600" dirty="0" smtClean="0"/>
              <a:t>μεταδίδεται κυρίως με την επαφή με μολυσμένους σκύλους</a:t>
            </a:r>
          </a:p>
          <a:p>
            <a:pPr>
              <a:buFont typeface="Wingdings" pitchFamily="2" charset="2"/>
              <a:buChar char="ü"/>
            </a:pPr>
            <a:r>
              <a:rPr lang="el-GR" sz="1600" dirty="0" smtClean="0"/>
              <a:t>Λιγότερο συχνή είναι η μετάδοση από άνθρωπο σε άνθρωπο με την κοπρανοστοματική οδό </a:t>
            </a:r>
            <a:endParaRPr lang="el-GR" sz="1600" dirty="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39752" y="1772816"/>
            <a:ext cx="446449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 </a:t>
            </a:r>
            <a:endParaRPr lang="el-GR" b="1" dirty="0"/>
          </a:p>
        </p:txBody>
      </p:sp>
      <p:sp>
        <p:nvSpPr>
          <p:cNvPr id="3" name="2 - TextBox"/>
          <p:cNvSpPr txBox="1"/>
          <p:nvPr/>
        </p:nvSpPr>
        <p:spPr>
          <a:xfrm>
            <a:off x="2339752" y="2276872"/>
            <a:ext cx="4464496"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Διάρροια</a:t>
            </a:r>
          </a:p>
          <a:p>
            <a:pPr>
              <a:buFont typeface="Wingdings" pitchFamily="2" charset="2"/>
              <a:buChar char="§"/>
            </a:pPr>
            <a:r>
              <a:rPr lang="el-GR" sz="1600" dirty="0" smtClean="0"/>
              <a:t>Καταβολή</a:t>
            </a:r>
          </a:p>
          <a:p>
            <a:pPr>
              <a:buFont typeface="Wingdings" pitchFamily="2" charset="2"/>
              <a:buChar char="§"/>
            </a:pPr>
            <a:r>
              <a:rPr lang="el-GR" sz="1600" dirty="0" smtClean="0"/>
              <a:t>Πυρετός</a:t>
            </a:r>
          </a:p>
          <a:p>
            <a:pPr>
              <a:buFont typeface="Wingdings" pitchFamily="2" charset="2"/>
              <a:buChar char="§"/>
            </a:pPr>
            <a:r>
              <a:rPr lang="el-GR" sz="1600" dirty="0" smtClean="0"/>
              <a:t>Κοιλιακό άλγος</a:t>
            </a:r>
          </a:p>
          <a:p>
            <a:endParaRPr lang="el-GR" sz="1600" dirty="0" smtClean="0"/>
          </a:p>
          <a:p>
            <a:pPr>
              <a:buFont typeface="Wingdings" pitchFamily="2" charset="2"/>
              <a:buChar char="Ø"/>
            </a:pPr>
            <a:r>
              <a:rPr lang="el-GR" sz="1600" dirty="0" smtClean="0"/>
              <a:t>Στην αιχμή της νόσου ο ασθενής μπορεί να έχει και 10 κενώσεις την ημέρα και τα κόπρανα περιέχουν ορατό αίμα</a:t>
            </a:r>
          </a:p>
          <a:p>
            <a:pPr>
              <a:buFont typeface="Wingdings" pitchFamily="2" charset="2"/>
              <a:buChar char="Ø"/>
            </a:pPr>
            <a:endParaRPr lang="el-GR" sz="1600" dirty="0" smtClean="0"/>
          </a:p>
          <a:p>
            <a:pPr>
              <a:buFont typeface="Wingdings" pitchFamily="2" charset="2"/>
              <a:buChar char="Ø"/>
            </a:pPr>
            <a:r>
              <a:rPr lang="el-GR" sz="1600" dirty="0" smtClean="0"/>
              <a:t>Η νόσος διαρκεί συνήθως μία εβδομάδα ή και περισσότερο και αυτοπεριορίζεται</a:t>
            </a:r>
          </a:p>
          <a:p>
            <a:pPr>
              <a:buFont typeface="Wingdings" pitchFamily="2" charset="2"/>
              <a:buChar char="Ø"/>
            </a:pPr>
            <a:endParaRPr lang="el-GR" sz="1600" dirty="0" smtClean="0"/>
          </a:p>
          <a:p>
            <a:pPr>
              <a:buFont typeface="Wingdings" pitchFamily="2" charset="2"/>
              <a:buChar char="Ø"/>
            </a:pPr>
            <a:r>
              <a:rPr lang="el-GR" sz="1600" dirty="0" smtClean="0"/>
              <a:t>Η προσβολή από το </a:t>
            </a:r>
            <a:r>
              <a:rPr lang="en-US" sz="1600" i="1" dirty="0" smtClean="0"/>
              <a:t>C. fetus</a:t>
            </a:r>
            <a:r>
              <a:rPr lang="el-GR" sz="1600" i="1" dirty="0" smtClean="0"/>
              <a:t> </a:t>
            </a:r>
            <a:r>
              <a:rPr lang="el-GR" sz="1600" dirty="0" smtClean="0"/>
              <a:t>εκδηλώνεται  αρχικά με γαστρεντερίτιδα και στη συνέχεια με μικροβιαιμία και διασπορά σε άλλα όργανα</a:t>
            </a:r>
            <a:endParaRPr lang="el-GR" sz="1600" dirty="0"/>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556792"/>
            <a:ext cx="417646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251520" y="1988840"/>
            <a:ext cx="4176464" cy="4278094"/>
          </a:xfrm>
          <a:prstGeom prst="rect">
            <a:avLst/>
          </a:prstGeom>
          <a:solidFill>
            <a:schemeClr val="accent1">
              <a:lumMod val="20000"/>
              <a:lumOff val="80000"/>
            </a:schemeClr>
          </a:solidFill>
        </p:spPr>
        <p:txBody>
          <a:bodyPr wrap="square" rtlCol="0">
            <a:spAutoFit/>
          </a:bodyPr>
          <a:lstStyle/>
          <a:p>
            <a:r>
              <a:rPr lang="el-GR" sz="1600" b="1" dirty="0" smtClean="0"/>
              <a:t>Μικροσκόπηση:  </a:t>
            </a:r>
            <a:r>
              <a:rPr lang="el-GR" sz="1600" dirty="0" smtClean="0"/>
              <a:t>Δεν διακρίνονται εύκολα σε χρωματισμένα παρασκευάσματα γιατί είναι πολύ λεπτά.</a:t>
            </a:r>
          </a:p>
          <a:p>
            <a:r>
              <a:rPr lang="el-GR" sz="1600" dirty="0" smtClean="0"/>
              <a:t>Γίνονται ορατά σε νωπά παρασκευάσματα </a:t>
            </a:r>
            <a:r>
              <a:rPr lang="el-GR" sz="1600" dirty="0" smtClean="0"/>
              <a:t>κοπράνων σε </a:t>
            </a:r>
            <a:r>
              <a:rPr lang="el-GR" sz="1600" dirty="0" smtClean="0"/>
              <a:t>μικροσκόπιο σκοτεινού πεδίου </a:t>
            </a:r>
            <a:r>
              <a:rPr lang="el-GR" sz="1600" dirty="0" smtClean="0"/>
              <a:t>λόγω </a:t>
            </a:r>
            <a:r>
              <a:rPr lang="el-GR" sz="1600" dirty="0" smtClean="0"/>
              <a:t>της χαρακτηριστικής τους κίνησης</a:t>
            </a:r>
          </a:p>
          <a:p>
            <a:r>
              <a:rPr lang="el-GR" sz="1600" dirty="0" smtClean="0"/>
              <a:t>Σε δείγματα από καλλιέργεια φαίνονται σαν μικρά καμπύλα ραβδιά μεμονωμένα ή σε ζεύγη</a:t>
            </a:r>
          </a:p>
          <a:p>
            <a:r>
              <a:rPr lang="el-GR" sz="1600" b="1" dirty="0" smtClean="0"/>
              <a:t>Καλλιέργεια: </a:t>
            </a:r>
            <a:r>
              <a:rPr lang="el-GR" sz="1600" dirty="0" smtClean="0"/>
              <a:t>καλλιεργούνται σε εκλεκτικά θρεπτικά υλικά σε ατμόσφαιρα με 5-7% οξυγόνο, 5-10% </a:t>
            </a:r>
            <a:r>
              <a:rPr lang="en-US" sz="1600" dirty="0" smtClean="0"/>
              <a:t>CO</a:t>
            </a:r>
            <a:r>
              <a:rPr lang="en-US" sz="1600" baseline="-25000" dirty="0" smtClean="0"/>
              <a:t>2</a:t>
            </a:r>
            <a:r>
              <a:rPr lang="en-US" sz="1600" dirty="0" smtClean="0"/>
              <a:t>, </a:t>
            </a:r>
            <a:r>
              <a:rPr lang="el-GR" sz="1600" dirty="0" smtClean="0"/>
              <a:t>στους 42</a:t>
            </a:r>
            <a:r>
              <a:rPr lang="el-GR" sz="1600" baseline="30000" dirty="0" smtClean="0"/>
              <a:t>ο</a:t>
            </a:r>
            <a:r>
              <a:rPr lang="el-GR" sz="1600" dirty="0" smtClean="0"/>
              <a:t> </a:t>
            </a:r>
            <a:r>
              <a:rPr lang="en-US" sz="1600" dirty="0" smtClean="0"/>
              <a:t>C</a:t>
            </a:r>
            <a:r>
              <a:rPr lang="el-GR" sz="1600" dirty="0" smtClean="0"/>
              <a:t> (εκτός από το </a:t>
            </a:r>
            <a:r>
              <a:rPr lang="en-US" sz="1600" i="1" dirty="0" smtClean="0"/>
              <a:t>C. fetus</a:t>
            </a:r>
            <a:r>
              <a:rPr lang="el-GR" sz="1600" i="1" dirty="0" smtClean="0"/>
              <a:t> </a:t>
            </a:r>
            <a:r>
              <a:rPr lang="el-GR" sz="1600" dirty="0" smtClean="0"/>
              <a:t>που χρειάζεται χαμηλότερη θερμοκρασία)</a:t>
            </a:r>
          </a:p>
          <a:p>
            <a:r>
              <a:rPr lang="el-GR" sz="1600" dirty="0" smtClean="0"/>
              <a:t>Η ανάπτυξη τους απαιτεί επώαση 48-72 ώρες</a:t>
            </a:r>
          </a:p>
          <a:p>
            <a:endParaRPr lang="el-GR" sz="1600" dirty="0" smtClean="0"/>
          </a:p>
          <a:p>
            <a:r>
              <a:rPr lang="el-GR" sz="1600" dirty="0" smtClean="0"/>
              <a:t>Η ταυτοποίηση βασίζεται σε βιοχημικές δοκιμασίες</a:t>
            </a:r>
            <a:endParaRPr lang="el-GR" sz="1600" dirty="0"/>
          </a:p>
        </p:txBody>
      </p:sp>
      <p:sp>
        <p:nvSpPr>
          <p:cNvPr id="324610" name="AutoShape 2" descr="Αποτέλεσμα εικόνας για campylobacter jeju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24612" name="AutoShape 4" descr="Αποτέλεσμα εικόνας για campylobacter jeju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24614" name="AutoShape 6" descr="Αποτέλεσμα εικόνας για campylobacter jeju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24617" name="Picture 9" descr="Αποτέλεσμα εικόνας για campylobacter jejuni"/>
          <p:cNvPicPr>
            <a:picLocks noChangeAspect="1" noChangeArrowheads="1"/>
          </p:cNvPicPr>
          <p:nvPr/>
        </p:nvPicPr>
        <p:blipFill>
          <a:blip r:embed="rId2" cstate="print"/>
          <a:srcRect/>
          <a:stretch>
            <a:fillRect/>
          </a:stretch>
        </p:blipFill>
        <p:spPr bwMode="auto">
          <a:xfrm>
            <a:off x="4838650" y="2125587"/>
            <a:ext cx="3333750" cy="2095501"/>
          </a:xfrm>
          <a:prstGeom prst="rect">
            <a:avLst/>
          </a:prstGeom>
          <a:noFill/>
        </p:spPr>
      </p:pic>
      <p:pic>
        <p:nvPicPr>
          <p:cNvPr id="10" name="Picture 2" descr="Αποτέλεσμα εικόνας για campylobacter jejuni"/>
          <p:cNvPicPr>
            <a:picLocks noChangeAspect="1" noChangeArrowheads="1"/>
          </p:cNvPicPr>
          <p:nvPr/>
        </p:nvPicPr>
        <p:blipFill>
          <a:blip r:embed="rId3" cstate="print"/>
          <a:srcRect/>
          <a:stretch>
            <a:fillRect/>
          </a:stretch>
        </p:blipFill>
        <p:spPr bwMode="auto">
          <a:xfrm>
            <a:off x="4572000" y="4581129"/>
            <a:ext cx="2232248" cy="1440160"/>
          </a:xfrm>
          <a:prstGeom prst="rect">
            <a:avLst/>
          </a:prstGeom>
          <a:noFill/>
        </p:spPr>
      </p:pic>
      <p:pic>
        <p:nvPicPr>
          <p:cNvPr id="11" name="Picture 4" descr="Αποτέλεσμα εικόνας για campylobacter jejuni"/>
          <p:cNvPicPr>
            <a:picLocks noChangeAspect="1" noChangeArrowheads="1"/>
          </p:cNvPicPr>
          <p:nvPr/>
        </p:nvPicPr>
        <p:blipFill>
          <a:blip r:embed="rId4" cstate="print"/>
          <a:srcRect/>
          <a:stretch>
            <a:fillRect/>
          </a:stretch>
        </p:blipFill>
        <p:spPr bwMode="auto">
          <a:xfrm>
            <a:off x="6876256" y="4581129"/>
            <a:ext cx="2051720" cy="1440159"/>
          </a:xfrm>
          <a:prstGeom prst="rect">
            <a:avLst/>
          </a:prstGeom>
          <a:noFill/>
        </p:spPr>
      </p:pic>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AutoShape 2" descr="Αποτέλεσμα εικόνας για campylobacter jeju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27684" name="AutoShape 4" descr="Αποτέλεσμα εικόνας για campylobacter jeju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 name="Picture 6" descr="C:\Documents and Settings\user\Τα έγγραφά μου\Downloads\04- Campylobacter sp.jpg"/>
          <p:cNvPicPr>
            <a:picLocks noChangeAspect="1" noChangeArrowheads="1"/>
          </p:cNvPicPr>
          <p:nvPr/>
        </p:nvPicPr>
        <p:blipFill>
          <a:blip r:embed="rId2" cstate="print"/>
          <a:srcRect/>
          <a:stretch>
            <a:fillRect/>
          </a:stretch>
        </p:blipFill>
        <p:spPr bwMode="auto">
          <a:xfrm>
            <a:off x="971600" y="1124744"/>
            <a:ext cx="7200900" cy="5397500"/>
          </a:xfrm>
          <a:prstGeom prst="rect">
            <a:avLst/>
          </a:prstGeom>
          <a:noFill/>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51720" y="1844824"/>
            <a:ext cx="496855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 Πρόληψη</a:t>
            </a:r>
            <a:endParaRPr lang="el-GR" b="1" dirty="0"/>
          </a:p>
        </p:txBody>
      </p:sp>
      <p:sp>
        <p:nvSpPr>
          <p:cNvPr id="3" name="2 - TextBox"/>
          <p:cNvSpPr txBox="1"/>
          <p:nvPr/>
        </p:nvSpPr>
        <p:spPr>
          <a:xfrm>
            <a:off x="2051720" y="2420888"/>
            <a:ext cx="4968552"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γαστρεντερίτιδα από τα καμπυλοβακτηρίδια είναι αυτοπεριοριζόμενη νόσος.</a:t>
            </a:r>
          </a:p>
          <a:p>
            <a:r>
              <a:rPr lang="el-GR" sz="1600" dirty="0" smtClean="0"/>
              <a:t>Χορηγείται υποστηρικτική θεραπεία με αναπλήρωση των υγρών και ηλεκτρολυτών. Αντιβιοτικά χορηγούνται σε περιπτώσεις σοβαρής νόσου ή σηψαιμίας</a:t>
            </a:r>
          </a:p>
          <a:p>
            <a:endParaRPr lang="el-GR" sz="1600" dirty="0" smtClean="0"/>
          </a:p>
          <a:p>
            <a:r>
              <a:rPr lang="el-GR" sz="1600" dirty="0" smtClean="0"/>
              <a:t>Δεν υπάρχει εμβόλιο και η εξάλειψη του μικροβίου από τα υποδόχα είναι αδύνατη</a:t>
            </a:r>
          </a:p>
          <a:p>
            <a:endParaRPr lang="el-GR" sz="1600" dirty="0" smtClean="0"/>
          </a:p>
          <a:p>
            <a:r>
              <a:rPr lang="el-GR" sz="1600" b="1" dirty="0" smtClean="0"/>
              <a:t>Η πρόληψη επιτυγχάνεται με</a:t>
            </a:r>
            <a:r>
              <a:rPr lang="el-GR" sz="1600" dirty="0" smtClean="0"/>
              <a:t>:</a:t>
            </a:r>
          </a:p>
          <a:p>
            <a:pPr>
              <a:buFont typeface="Arial" pitchFamily="34" charset="0"/>
              <a:buChar char="•"/>
            </a:pPr>
            <a:r>
              <a:rPr lang="el-GR" sz="1600" dirty="0" smtClean="0"/>
              <a:t>Κατάλληλη παρασκευή των φαγητών (ιδιαίτερα των πουλερικών)</a:t>
            </a:r>
          </a:p>
          <a:p>
            <a:pPr>
              <a:buFont typeface="Arial" pitchFamily="34" charset="0"/>
              <a:buChar char="•"/>
            </a:pPr>
            <a:r>
              <a:rPr lang="el-GR" sz="1600" dirty="0" smtClean="0"/>
              <a:t>Αποφυγή κατανάλωσης μη παστεριωμένων γαλακτοκομικών προϊόντων</a:t>
            </a:r>
          </a:p>
          <a:p>
            <a:pPr>
              <a:buFont typeface="Arial" pitchFamily="34" charset="0"/>
              <a:buChar char="•"/>
            </a:pPr>
            <a:r>
              <a:rPr lang="el-GR" sz="1600" dirty="0" smtClean="0"/>
              <a:t>Αποτροπή της ρύπανσης των αποθεμάτων νερού  </a:t>
            </a:r>
            <a:endParaRPr lang="el-GR" sz="1600" dirty="0"/>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55776" y="1916832"/>
            <a:ext cx="3960440" cy="369332"/>
          </a:xfrm>
          <a:prstGeom prst="rect">
            <a:avLst/>
          </a:prstGeom>
          <a:noFill/>
        </p:spPr>
        <p:txBody>
          <a:bodyPr wrap="square" rtlCol="0">
            <a:spAutoFit/>
          </a:bodyPr>
          <a:lstStyle/>
          <a:p>
            <a:pPr algn="ctr"/>
            <a:r>
              <a:rPr lang="el-GR" b="1" dirty="0" smtClean="0"/>
              <a:t>Ελικοβακτηρίδιο </a:t>
            </a:r>
            <a:endParaRPr lang="el-GR" b="1" dirty="0"/>
          </a:p>
        </p:txBody>
      </p:sp>
      <p:pic>
        <p:nvPicPr>
          <p:cNvPr id="328710" name="Picture 6" descr="Αποτέλεσμα εικόνας για helicobacter pylori"/>
          <p:cNvPicPr>
            <a:picLocks noChangeAspect="1" noChangeArrowheads="1"/>
          </p:cNvPicPr>
          <p:nvPr/>
        </p:nvPicPr>
        <p:blipFill>
          <a:blip r:embed="rId2" cstate="print"/>
          <a:srcRect/>
          <a:stretch>
            <a:fillRect/>
          </a:stretch>
        </p:blipFill>
        <p:spPr bwMode="auto">
          <a:xfrm>
            <a:off x="1839416" y="2852936"/>
            <a:ext cx="5540896" cy="302490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79548"/>
            <a:ext cx="4104456" cy="369332"/>
          </a:xfrm>
          <a:prstGeom prst="rect">
            <a:avLst/>
          </a:prstGeom>
          <a:solidFill>
            <a:schemeClr val="tx2">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Γένος </a:t>
            </a:r>
            <a:r>
              <a:rPr lang="en-US" b="1" i="1" dirty="0" smtClean="0">
                <a:solidFill>
                  <a:schemeClr val="bg1"/>
                </a:solidFill>
              </a:rPr>
              <a:t>Proteus</a:t>
            </a:r>
            <a:endParaRPr lang="el-GR" b="1" dirty="0">
              <a:solidFill>
                <a:schemeClr val="bg1"/>
              </a:solidFill>
            </a:endParaRPr>
          </a:p>
        </p:txBody>
      </p:sp>
      <p:pic>
        <p:nvPicPr>
          <p:cNvPr id="117762" name="Picture 2" descr="C:\Documents and Settings\user\Επιφάνεια εργασίας\C0058146-Proteus_mirabilis_Bacteria_with_flagella-SPL.jpg"/>
          <p:cNvPicPr>
            <a:picLocks noChangeAspect="1" noChangeArrowheads="1"/>
          </p:cNvPicPr>
          <p:nvPr/>
        </p:nvPicPr>
        <p:blipFill>
          <a:blip r:embed="rId2" cstate="print"/>
          <a:srcRect/>
          <a:stretch>
            <a:fillRect/>
          </a:stretch>
        </p:blipFill>
        <p:spPr bwMode="auto">
          <a:xfrm>
            <a:off x="2483768" y="2780928"/>
            <a:ext cx="4104456" cy="2928516"/>
          </a:xfrm>
          <a:prstGeom prst="rect">
            <a:avLst/>
          </a:prstGeom>
          <a:noFill/>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627784" y="2060848"/>
            <a:ext cx="3888432"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ελικοβακτηρίδια (</a:t>
            </a:r>
            <a:r>
              <a:rPr lang="en-US" sz="1600" i="1" dirty="0" smtClean="0"/>
              <a:t>Helicobacter) </a:t>
            </a:r>
            <a:r>
              <a:rPr lang="el-GR" sz="1600" dirty="0" smtClean="0"/>
              <a:t>μοιάζουν με τα καμπυλοβακτηρίδια, αλλά κατατάσσονται σε ξεχωριστό γένος γιατί διαφέρουν σε πολλές βιοχημικές ιδιότητες.</a:t>
            </a:r>
          </a:p>
          <a:p>
            <a:r>
              <a:rPr lang="el-GR" sz="1600" dirty="0" smtClean="0"/>
              <a:t>Στο γένος κατατάσσονται περισσότερα από 22 είδη, ορισμένα από τα οποία αποικίζουν το στομάχι ή το έντερο ζώων</a:t>
            </a:r>
          </a:p>
          <a:p>
            <a:r>
              <a:rPr lang="el-GR" sz="1600" dirty="0" smtClean="0"/>
              <a:t>Το πιο γνωστό είδος είναι το </a:t>
            </a:r>
            <a:r>
              <a:rPr lang="en-US" sz="1600" i="1" dirty="0" smtClean="0"/>
              <a:t>Helicobacter pylori</a:t>
            </a:r>
            <a:r>
              <a:rPr lang="el-GR" sz="1600" i="1" dirty="0" smtClean="0"/>
              <a:t> </a:t>
            </a:r>
            <a:endParaRPr lang="el-GR" sz="1600" dirty="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827584" y="1435184"/>
          <a:ext cx="7416824" cy="5090160"/>
        </p:xfrm>
        <a:graphic>
          <a:graphicData uri="http://schemas.openxmlformats.org/drawingml/2006/table">
            <a:tbl>
              <a:tblPr firstRow="1" bandRow="1">
                <a:tableStyleId>{5C22544A-7EE6-4342-B048-85BDC9FD1C3A}</a:tableStyleId>
              </a:tblPr>
              <a:tblGrid>
                <a:gridCol w="1854206"/>
                <a:gridCol w="1854206"/>
                <a:gridCol w="2124236"/>
                <a:gridCol w="1584176"/>
              </a:tblGrid>
              <a:tr h="370840">
                <a:tc>
                  <a:txBody>
                    <a:bodyPr/>
                    <a:lstStyle/>
                    <a:p>
                      <a:pPr algn="ctr"/>
                      <a:r>
                        <a:rPr lang="el-GR" dirty="0" smtClean="0"/>
                        <a:t>Είδος </a:t>
                      </a:r>
                      <a:endParaRPr lang="el-GR" dirty="0"/>
                    </a:p>
                  </a:txBody>
                  <a:tcPr/>
                </a:tc>
                <a:tc>
                  <a:txBody>
                    <a:bodyPr/>
                    <a:lstStyle/>
                    <a:p>
                      <a:pPr algn="ctr"/>
                      <a:r>
                        <a:rPr lang="el-GR" dirty="0" smtClean="0"/>
                        <a:t>Υποδόχο </a:t>
                      </a:r>
                      <a:endParaRPr lang="el-GR" dirty="0"/>
                    </a:p>
                  </a:txBody>
                  <a:tcPr/>
                </a:tc>
                <a:tc>
                  <a:txBody>
                    <a:bodyPr/>
                    <a:lstStyle/>
                    <a:p>
                      <a:pPr algn="ctr"/>
                      <a:r>
                        <a:rPr lang="el-GR" dirty="0" smtClean="0"/>
                        <a:t>Νόσος στον άνθρωπο</a:t>
                      </a:r>
                      <a:endParaRPr lang="el-GR" dirty="0"/>
                    </a:p>
                  </a:txBody>
                  <a:tcPr/>
                </a:tc>
                <a:tc>
                  <a:txBody>
                    <a:bodyPr/>
                    <a:lstStyle/>
                    <a:p>
                      <a:pPr algn="ctr"/>
                      <a:r>
                        <a:rPr lang="el-GR" dirty="0" smtClean="0"/>
                        <a:t>Συχνότητα </a:t>
                      </a:r>
                      <a:endParaRPr lang="el-GR" dirty="0"/>
                    </a:p>
                  </a:txBody>
                  <a:tcPr/>
                </a:tc>
              </a:tr>
              <a:tr h="370840">
                <a:tc>
                  <a:txBody>
                    <a:bodyPr/>
                    <a:lstStyle/>
                    <a:p>
                      <a:r>
                        <a:rPr lang="en-US" sz="1600" i="1" dirty="0" smtClean="0"/>
                        <a:t>H.</a:t>
                      </a:r>
                      <a:r>
                        <a:rPr lang="en-US" sz="1600" i="1" baseline="0" dirty="0" smtClean="0"/>
                        <a:t> pylori </a:t>
                      </a:r>
                      <a:endParaRPr lang="el-GR" sz="1600" i="1" dirty="0"/>
                    </a:p>
                  </a:txBody>
                  <a:tcPr/>
                </a:tc>
                <a:tc>
                  <a:txBody>
                    <a:bodyPr/>
                    <a:lstStyle/>
                    <a:p>
                      <a:r>
                        <a:rPr lang="el-GR" sz="1600" dirty="0" smtClean="0"/>
                        <a:t>Άνθρωπος, πρωτεύοντα, χοίρος</a:t>
                      </a:r>
                      <a:endParaRPr lang="el-GR" sz="1600" dirty="0"/>
                    </a:p>
                  </a:txBody>
                  <a:tcPr/>
                </a:tc>
                <a:tc>
                  <a:txBody>
                    <a:bodyPr/>
                    <a:lstStyle/>
                    <a:p>
                      <a:r>
                        <a:rPr lang="el-GR" sz="1600" dirty="0" smtClean="0"/>
                        <a:t>Γαστρεντερίτιδα, πεπτικό έλκος, αδενοκαρκίνωμα στομάχου</a:t>
                      </a:r>
                      <a:endParaRPr lang="el-GR" sz="1600" dirty="0"/>
                    </a:p>
                  </a:txBody>
                  <a:tcPr/>
                </a:tc>
                <a:tc>
                  <a:txBody>
                    <a:bodyPr/>
                    <a:lstStyle/>
                    <a:p>
                      <a:r>
                        <a:rPr lang="el-GR" sz="1600" dirty="0" smtClean="0"/>
                        <a:t>Μεγάλη </a:t>
                      </a:r>
                      <a:endParaRPr lang="el-GR" sz="1600" dirty="0"/>
                    </a:p>
                  </a:txBody>
                  <a:tcPr/>
                </a:tc>
              </a:tr>
              <a:tr h="370840">
                <a:tc>
                  <a:txBody>
                    <a:bodyPr/>
                    <a:lstStyle/>
                    <a:p>
                      <a:r>
                        <a:rPr lang="en-US" sz="1600" i="1" dirty="0" smtClean="0"/>
                        <a:t>H. </a:t>
                      </a:r>
                      <a:r>
                        <a:rPr lang="en-US" sz="1600" i="1" dirty="0" err="1" smtClean="0"/>
                        <a:t>cinaedi</a:t>
                      </a:r>
                      <a:endParaRPr lang="el-GR" sz="1600" i="1" dirty="0"/>
                    </a:p>
                  </a:txBody>
                  <a:tcPr/>
                </a:tc>
                <a:tc>
                  <a:txBody>
                    <a:bodyPr/>
                    <a:lstStyle/>
                    <a:p>
                      <a:r>
                        <a:rPr lang="el-GR" sz="1600" dirty="0" smtClean="0"/>
                        <a:t>Άνθρωπος, </a:t>
                      </a:r>
                      <a:r>
                        <a:rPr lang="el-GR" sz="1600" dirty="0" err="1" smtClean="0"/>
                        <a:t>χάμστερ</a:t>
                      </a:r>
                      <a:endParaRPr lang="el-GR" sz="1600" dirty="0"/>
                    </a:p>
                  </a:txBody>
                  <a:tcPr/>
                </a:tc>
                <a:tc>
                  <a:txBody>
                    <a:bodyPr/>
                    <a:lstStyle/>
                    <a:p>
                      <a:r>
                        <a:rPr lang="el-GR" sz="1600" dirty="0" smtClean="0"/>
                        <a:t>Γαστρεντερίτιδα, σηψαιμία, πρωκτοκολίτιδα, κυτταρίτιδα</a:t>
                      </a:r>
                      <a:endParaRPr lang="el-GR" sz="1600" dirty="0"/>
                    </a:p>
                  </a:txBody>
                  <a:tcPr/>
                </a:tc>
                <a:tc>
                  <a:txBody>
                    <a:bodyPr/>
                    <a:lstStyle/>
                    <a:p>
                      <a:r>
                        <a:rPr lang="el-GR" sz="1600" dirty="0" smtClean="0"/>
                        <a:t>Μικρή </a:t>
                      </a:r>
                      <a:endParaRPr lang="el-GR" sz="1600" dirty="0"/>
                    </a:p>
                  </a:txBody>
                  <a:tcPr/>
                </a:tc>
              </a:tr>
              <a:tr h="370840">
                <a:tc>
                  <a:txBody>
                    <a:bodyPr/>
                    <a:lstStyle/>
                    <a:p>
                      <a:r>
                        <a:rPr lang="en-US" sz="1600" dirty="0" smtClean="0"/>
                        <a:t>H. </a:t>
                      </a:r>
                      <a:r>
                        <a:rPr lang="en-US" sz="1600" dirty="0" err="1" smtClean="0"/>
                        <a:t>fenneliae</a:t>
                      </a:r>
                      <a:endParaRPr lang="el-GR" sz="1600" dirty="0"/>
                    </a:p>
                  </a:txBody>
                  <a:tcPr/>
                </a:tc>
                <a:tc>
                  <a:txBody>
                    <a:bodyPr/>
                    <a:lstStyle/>
                    <a:p>
                      <a:r>
                        <a:rPr lang="el-GR" sz="1600" dirty="0" smtClean="0"/>
                        <a:t>Άνθρωπος </a:t>
                      </a:r>
                      <a:endParaRPr lang="el-GR" sz="1600" dirty="0"/>
                    </a:p>
                  </a:txBody>
                  <a:tcPr/>
                </a:tc>
                <a:tc>
                  <a:txBody>
                    <a:bodyPr/>
                    <a:lstStyle/>
                    <a:p>
                      <a:r>
                        <a:rPr lang="el-GR" sz="1600" dirty="0" smtClean="0"/>
                        <a:t>Γαστρεντερίτιδα</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Μικρή </a:t>
                      </a:r>
                    </a:p>
                    <a:p>
                      <a:endParaRPr lang="el-GR" sz="1600" dirty="0"/>
                    </a:p>
                  </a:txBody>
                  <a:tcPr/>
                </a:tc>
              </a:tr>
              <a:tr h="370840">
                <a:tc>
                  <a:txBody>
                    <a:bodyPr/>
                    <a:lstStyle/>
                    <a:p>
                      <a:r>
                        <a:rPr lang="en-US" sz="1600" dirty="0" smtClean="0"/>
                        <a:t>H. </a:t>
                      </a:r>
                      <a:r>
                        <a:rPr lang="en-US" sz="1600" dirty="0" err="1" smtClean="0"/>
                        <a:t>canadensis</a:t>
                      </a:r>
                      <a:endParaRPr lang="el-GR" sz="1600" dirty="0"/>
                    </a:p>
                  </a:txBody>
                  <a:tcPr/>
                </a:tc>
                <a:tc>
                  <a:txBody>
                    <a:bodyPr/>
                    <a:lstStyle/>
                    <a:p>
                      <a:r>
                        <a:rPr lang="el-GR" sz="1600" dirty="0" smtClean="0"/>
                        <a:t>Άνθρωπος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Γαστρεντερίτιδα</a:t>
                      </a:r>
                    </a:p>
                    <a:p>
                      <a:endParaRPr lang="el-GR" sz="1600" dirty="0"/>
                    </a:p>
                  </a:txBody>
                  <a:tcPr/>
                </a:tc>
                <a:tc>
                  <a:txBody>
                    <a:bodyPr/>
                    <a:lstStyle/>
                    <a:p>
                      <a:r>
                        <a:rPr lang="el-GR" sz="1600" dirty="0" smtClean="0"/>
                        <a:t>Σπάνια </a:t>
                      </a:r>
                      <a:endParaRPr lang="el-GR" sz="1600" dirty="0"/>
                    </a:p>
                  </a:txBody>
                  <a:tcPr/>
                </a:tc>
              </a:tr>
              <a:tr h="370840">
                <a:tc>
                  <a:txBody>
                    <a:bodyPr/>
                    <a:lstStyle/>
                    <a:p>
                      <a:r>
                        <a:rPr lang="en-US" sz="1600" dirty="0" smtClean="0"/>
                        <a:t>H. canis</a:t>
                      </a:r>
                      <a:endParaRPr lang="el-GR" sz="1600" dirty="0"/>
                    </a:p>
                  </a:txBody>
                  <a:tcPr/>
                </a:tc>
                <a:tc>
                  <a:txBody>
                    <a:bodyPr/>
                    <a:lstStyle/>
                    <a:p>
                      <a:r>
                        <a:rPr lang="el-GR" sz="1600" dirty="0" smtClean="0"/>
                        <a:t>Σκύλος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Γαστρεντερίτιδα</a:t>
                      </a:r>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Σπάνια </a:t>
                      </a:r>
                    </a:p>
                    <a:p>
                      <a:endParaRPr lang="el-GR" sz="1600" dirty="0"/>
                    </a:p>
                  </a:txBody>
                  <a:tcPr/>
                </a:tc>
              </a:tr>
              <a:tr h="370840">
                <a:tc>
                  <a:txBody>
                    <a:bodyPr/>
                    <a:lstStyle/>
                    <a:p>
                      <a:r>
                        <a:rPr lang="en-US" sz="1600" dirty="0" smtClean="0"/>
                        <a:t>H. </a:t>
                      </a:r>
                      <a:r>
                        <a:rPr lang="en-US" sz="1600" dirty="0" err="1" smtClean="0"/>
                        <a:t>pullorum</a:t>
                      </a:r>
                      <a:r>
                        <a:rPr lang="en-US" sz="1600" dirty="0" smtClean="0"/>
                        <a:t> </a:t>
                      </a:r>
                      <a:endParaRPr lang="el-GR" sz="1600" dirty="0"/>
                    </a:p>
                  </a:txBody>
                  <a:tcPr/>
                </a:tc>
                <a:tc>
                  <a:txBody>
                    <a:bodyPr/>
                    <a:lstStyle/>
                    <a:p>
                      <a:r>
                        <a:rPr lang="el-GR" sz="1600" dirty="0" smtClean="0"/>
                        <a:t>Πουλερικά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Γαστρεντερίτιδα</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Σπάνια </a:t>
                      </a:r>
                    </a:p>
                    <a:p>
                      <a:endParaRPr lang="el-GR" sz="1600" dirty="0"/>
                    </a:p>
                  </a:txBody>
                  <a:tcPr/>
                </a:tc>
              </a:tr>
            </a:tbl>
          </a:graphicData>
        </a:graphic>
      </p:graphicFrame>
      <p:sp>
        <p:nvSpPr>
          <p:cNvPr id="3" name="2 - TextBox"/>
          <p:cNvSpPr txBox="1"/>
          <p:nvPr/>
        </p:nvSpPr>
        <p:spPr>
          <a:xfrm>
            <a:off x="755576" y="908720"/>
            <a:ext cx="7560840" cy="369332"/>
          </a:xfrm>
          <a:prstGeom prst="rect">
            <a:avLst/>
          </a:prstGeom>
          <a:solidFill>
            <a:schemeClr val="tx2">
              <a:lumMod val="20000"/>
              <a:lumOff val="80000"/>
            </a:schemeClr>
          </a:solidFill>
        </p:spPr>
        <p:txBody>
          <a:bodyPr wrap="square" rtlCol="0">
            <a:spAutoFit/>
          </a:bodyPr>
          <a:lstStyle/>
          <a:p>
            <a:pPr algn="ctr"/>
            <a:r>
              <a:rPr lang="el-GR" b="1" dirty="0" smtClean="0"/>
              <a:t>Ελικοβακτηρίδια που έχουν συσχετιστεί με νόσους στον άνθρωπο</a:t>
            </a:r>
            <a:endParaRPr lang="el-GR" b="1" dirty="0"/>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2132856"/>
            <a:ext cx="396044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a:t>
            </a:r>
            <a:r>
              <a:rPr lang="en-US" b="1" i="1" dirty="0" smtClean="0"/>
              <a:t>Helicobacter pylori</a:t>
            </a:r>
            <a:endParaRPr lang="el-GR" b="1" dirty="0"/>
          </a:p>
        </p:txBody>
      </p:sp>
      <p:sp>
        <p:nvSpPr>
          <p:cNvPr id="3" name="2 - TextBox"/>
          <p:cNvSpPr txBox="1"/>
          <p:nvPr/>
        </p:nvSpPr>
        <p:spPr>
          <a:xfrm>
            <a:off x="2627784" y="2636912"/>
            <a:ext cx="3960440"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βακτηρίδιο</a:t>
            </a:r>
          </a:p>
          <a:p>
            <a:pPr>
              <a:buFont typeface="Wingdings" pitchFamily="2" charset="2"/>
              <a:buChar char="§"/>
            </a:pPr>
            <a:r>
              <a:rPr lang="el-GR" sz="1600" dirty="0" smtClean="0"/>
              <a:t>Σπειροειδές ή ατρακτοειδές (από παλιές καλλιέργειες μπορεί το σχήμα του να είναι κοκκοειδές) </a:t>
            </a:r>
          </a:p>
          <a:p>
            <a:pPr>
              <a:buFont typeface="Wingdings" pitchFamily="2" charset="2"/>
              <a:buChar char="§"/>
            </a:pPr>
            <a:r>
              <a:rPr lang="el-GR" sz="1600" dirty="0" smtClean="0"/>
              <a:t>Κινητό</a:t>
            </a:r>
          </a:p>
          <a:p>
            <a:pPr>
              <a:buFont typeface="Wingdings" pitchFamily="2" charset="2"/>
              <a:buChar char="§"/>
            </a:pPr>
            <a:r>
              <a:rPr lang="el-GR" sz="1600" dirty="0" smtClean="0"/>
              <a:t>Φέρει 4-6 βλεφαρίδες στον ένα πόλο</a:t>
            </a:r>
          </a:p>
          <a:p>
            <a:pPr>
              <a:buFont typeface="Wingdings" pitchFamily="2" charset="2"/>
              <a:buChar char="§"/>
            </a:pPr>
            <a:r>
              <a:rPr lang="el-GR" sz="1600" dirty="0" smtClean="0"/>
              <a:t>Δε ζυμώνουν ούτε οξειδώνουν υδατάνθρακες</a:t>
            </a:r>
          </a:p>
          <a:p>
            <a:pPr>
              <a:buFont typeface="Wingdings" pitchFamily="2" charset="2"/>
              <a:buChar char="§"/>
            </a:pPr>
            <a:r>
              <a:rPr lang="el-GR" sz="1600" dirty="0" smtClean="0"/>
              <a:t>Μεταβολίζουν αμινοξέα</a:t>
            </a:r>
          </a:p>
          <a:p>
            <a:pPr>
              <a:buFont typeface="Wingdings" pitchFamily="2" charset="2"/>
              <a:buChar char="§"/>
            </a:pPr>
            <a:r>
              <a:rPr lang="el-GR" sz="1600" dirty="0" smtClean="0"/>
              <a:t>Καταλάση θετικό</a:t>
            </a:r>
          </a:p>
          <a:p>
            <a:pPr>
              <a:buFont typeface="Wingdings" pitchFamily="2" charset="2"/>
              <a:buChar char="§"/>
            </a:pPr>
            <a:r>
              <a:rPr lang="el-GR" sz="1600" dirty="0" smtClean="0"/>
              <a:t>Μικροαερόφιλο</a:t>
            </a:r>
          </a:p>
          <a:p>
            <a:pPr>
              <a:buFont typeface="Wingdings" pitchFamily="2" charset="2"/>
              <a:buChar char="§"/>
            </a:pPr>
            <a:r>
              <a:rPr lang="el-GR" sz="1600" dirty="0" smtClean="0"/>
              <a:t>Χρειάζεται </a:t>
            </a:r>
            <a:r>
              <a:rPr lang="en-US" sz="1600" dirty="0" smtClean="0"/>
              <a:t>CO</a:t>
            </a:r>
            <a:r>
              <a:rPr lang="en-US" sz="1600" baseline="-25000" dirty="0" smtClean="0"/>
              <a:t>2</a:t>
            </a:r>
            <a:r>
              <a:rPr lang="en-US" sz="1600" dirty="0" smtClean="0"/>
              <a:t> </a:t>
            </a:r>
            <a:r>
              <a:rPr lang="el-GR" sz="1600" dirty="0" smtClean="0"/>
              <a:t>για την ανάπτυξή </a:t>
            </a:r>
            <a:r>
              <a:rPr lang="el-GR" sz="1600" dirty="0" smtClean="0"/>
              <a:t>του</a:t>
            </a:r>
            <a:endParaRPr lang="el-GR" sz="1600" dirty="0" smtClean="0"/>
          </a:p>
          <a:p>
            <a:pPr>
              <a:buFont typeface="Wingdings" pitchFamily="2" charset="2"/>
              <a:buChar char="§"/>
            </a:pPr>
            <a:r>
              <a:rPr lang="el-GR" sz="1600" dirty="0" smtClean="0"/>
              <a:t>Παράγει μεγάλη ποσότητα ουρεάσης </a:t>
            </a:r>
            <a:endParaRPr lang="el-GR" sz="1600" dirty="0"/>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988840"/>
            <a:ext cx="388843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3" name="2 - TextBox"/>
          <p:cNvSpPr txBox="1"/>
          <p:nvPr/>
        </p:nvSpPr>
        <p:spPr>
          <a:xfrm>
            <a:off x="179512" y="2483604"/>
            <a:ext cx="3960440"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μικρόβιο αποικίζει το βλεννογόνο του στομάχου με τη βοήθεια:</a:t>
            </a:r>
          </a:p>
          <a:p>
            <a:pPr>
              <a:buFont typeface="Wingdings" pitchFamily="2" charset="2"/>
              <a:buChar char="§"/>
            </a:pPr>
            <a:r>
              <a:rPr lang="el-GR" sz="1600" dirty="0" smtClean="0"/>
              <a:t>Μιας βακτηριακής ανασταλτικής πρωτεΐνης που σταματά την παραγωγή οξέων</a:t>
            </a:r>
          </a:p>
          <a:p>
            <a:pPr>
              <a:buFont typeface="Wingdings" pitchFamily="2" charset="2"/>
              <a:buChar char="§"/>
            </a:pPr>
            <a:r>
              <a:rPr lang="el-GR" sz="1600" dirty="0" smtClean="0"/>
              <a:t>Αμμωνίας που παράγει το </a:t>
            </a:r>
            <a:r>
              <a:rPr lang="el-GR" sz="1600" dirty="0" smtClean="0"/>
              <a:t>βακτήριο με τη βοήθεια </a:t>
            </a:r>
            <a:r>
              <a:rPr lang="el-GR" sz="1600" dirty="0" smtClean="0"/>
              <a:t>ουρεάσης και μιας πρωτεΐνης θερμικής καταπληξίας  που εξουδετερώνουν τα γαστρικά οξέα</a:t>
            </a:r>
          </a:p>
          <a:p>
            <a:r>
              <a:rPr lang="el-GR" sz="1600" dirty="0" smtClean="0"/>
              <a:t>Στη συνέχεια τα βακτήρια διασχίζουν τη βακτηριακή βλέννη και προσκολλώνται στα επιθηλιακά κύτταρα</a:t>
            </a:r>
          </a:p>
          <a:p>
            <a:r>
              <a:rPr lang="el-GR" sz="1600" dirty="0" smtClean="0"/>
              <a:t>Προϊόντα του βακτηρίου προκαλούν βλάβες στα κύτταρα και διεγείρουν την φλεγμονώδη απάντηση του ξενιστή</a:t>
            </a:r>
          </a:p>
          <a:p>
            <a:r>
              <a:rPr lang="el-GR" sz="1600" dirty="0" smtClean="0"/>
              <a:t> </a:t>
            </a:r>
            <a:endParaRPr lang="el-GR" sz="1600" dirty="0"/>
          </a:p>
        </p:txBody>
      </p:sp>
      <p:pic>
        <p:nvPicPr>
          <p:cNvPr id="329730" name="Picture 2" descr="Αποτέλεσμα εικόνας για helicobacter pylori"/>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355976" y="2564904"/>
            <a:ext cx="4418856" cy="3528392"/>
          </a:xfrm>
          <a:prstGeom prst="rect">
            <a:avLst/>
          </a:prstGeom>
          <a:noFill/>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51520" y="620688"/>
          <a:ext cx="8712968" cy="5735320"/>
        </p:xfrm>
        <a:graphic>
          <a:graphicData uri="http://schemas.openxmlformats.org/drawingml/2006/table">
            <a:tbl>
              <a:tblPr firstRow="1" bandRow="1">
                <a:tableStyleId>{5C22544A-7EE6-4342-B048-85BDC9FD1C3A}</a:tableStyleId>
              </a:tblPr>
              <a:tblGrid>
                <a:gridCol w="3240360"/>
                <a:gridCol w="5472608"/>
              </a:tblGrid>
              <a:tr h="370840">
                <a:tc gridSpan="2">
                  <a:txBody>
                    <a:bodyPr/>
                    <a:lstStyle/>
                    <a:p>
                      <a:pPr algn="ctr"/>
                      <a:r>
                        <a:rPr lang="el-GR" dirty="0" smtClean="0"/>
                        <a:t>Λοιμογόνοι παράγοντες</a:t>
                      </a:r>
                      <a:endParaRPr lang="el-GR" dirty="0"/>
                    </a:p>
                  </a:txBody>
                  <a:tcPr/>
                </a:tc>
                <a:tc hMerge="1">
                  <a:txBody>
                    <a:bodyPr/>
                    <a:lstStyle/>
                    <a:p>
                      <a:pPr algn="ctr"/>
                      <a:endParaRPr lang="el-GR" dirty="0"/>
                    </a:p>
                  </a:txBody>
                  <a:tcPr/>
                </a:tc>
              </a:tr>
              <a:tr h="370840">
                <a:tc>
                  <a:txBody>
                    <a:bodyPr/>
                    <a:lstStyle/>
                    <a:p>
                      <a:r>
                        <a:rPr lang="el-GR" sz="1600" dirty="0" smtClean="0"/>
                        <a:t>Πρωτεΐνη κατασταλτική</a:t>
                      </a:r>
                      <a:r>
                        <a:rPr lang="el-GR" sz="1600" baseline="0" dirty="0" smtClean="0"/>
                        <a:t> του οξέος</a:t>
                      </a:r>
                      <a:endParaRPr lang="el-GR" sz="1600" dirty="0"/>
                    </a:p>
                  </a:txBody>
                  <a:tcPr/>
                </a:tc>
                <a:tc>
                  <a:txBody>
                    <a:bodyPr/>
                    <a:lstStyle/>
                    <a:p>
                      <a:r>
                        <a:rPr lang="el-GR" sz="1400" dirty="0" smtClean="0"/>
                        <a:t>Αποκλείει την παραγωγή οξέος από τα κύτταρα του τοιχώματος</a:t>
                      </a:r>
                      <a:endParaRPr lang="el-GR"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Ουρεάση </a:t>
                      </a:r>
                    </a:p>
                    <a:p>
                      <a:endParaRPr lang="el-GR" sz="1600" dirty="0"/>
                    </a:p>
                  </a:txBody>
                  <a:tcPr/>
                </a:tc>
                <a:tc>
                  <a:txBody>
                    <a:bodyPr/>
                    <a:lstStyle/>
                    <a:p>
                      <a:r>
                        <a:rPr lang="el-GR" sz="1400" dirty="0" smtClean="0"/>
                        <a:t>Εξουδετερώνει</a:t>
                      </a:r>
                      <a:r>
                        <a:rPr lang="el-GR" sz="1400" baseline="0" dirty="0" smtClean="0"/>
                        <a:t> τα γαστρικά υγρά, διεγείρει τη </a:t>
                      </a:r>
                      <a:r>
                        <a:rPr lang="el-GR" sz="1400" baseline="0" dirty="0" err="1" smtClean="0"/>
                        <a:t>χημειοταξία</a:t>
                      </a:r>
                      <a:r>
                        <a:rPr lang="el-GR" sz="1400" baseline="0" dirty="0" smtClean="0"/>
                        <a:t> των μονοκύτταρων και των ουδετερόφιλων, διεγείρει την παραγωγή φλεγμονωδών κυτταροκινών</a:t>
                      </a:r>
                      <a:endParaRPr lang="el-GR" sz="1400" dirty="0"/>
                    </a:p>
                  </a:txBody>
                  <a:tcPr/>
                </a:tc>
              </a:tr>
              <a:tr h="370840">
                <a:tc>
                  <a:txBody>
                    <a:bodyPr/>
                    <a:lstStyle/>
                    <a:p>
                      <a:r>
                        <a:rPr lang="el-GR" sz="1600" dirty="0" smtClean="0"/>
                        <a:t>Πρωτεΐνη θερμικής καταπληξίας (</a:t>
                      </a:r>
                      <a:r>
                        <a:rPr lang="en-US" sz="1600" dirty="0" err="1" smtClean="0"/>
                        <a:t>HspB</a:t>
                      </a:r>
                      <a:r>
                        <a:rPr lang="en-US" sz="1600" dirty="0" smtClean="0"/>
                        <a:t>)</a:t>
                      </a:r>
                      <a:endParaRPr lang="el-GR" sz="1600" dirty="0"/>
                    </a:p>
                  </a:txBody>
                  <a:tcPr/>
                </a:tc>
                <a:tc>
                  <a:txBody>
                    <a:bodyPr/>
                    <a:lstStyle/>
                    <a:p>
                      <a:r>
                        <a:rPr lang="el-GR" sz="1400" dirty="0" smtClean="0"/>
                        <a:t>Ενισχύει την έκφραση της ουρεάσης</a:t>
                      </a:r>
                      <a:endParaRPr lang="el-GR" sz="1400" dirty="0"/>
                    </a:p>
                  </a:txBody>
                  <a:tcPr/>
                </a:tc>
              </a:tr>
              <a:tr h="370840">
                <a:tc>
                  <a:txBody>
                    <a:bodyPr/>
                    <a:lstStyle/>
                    <a:p>
                      <a:r>
                        <a:rPr lang="el-GR" sz="1600" dirty="0" smtClean="0"/>
                        <a:t>Βλεφαρίδες</a:t>
                      </a:r>
                      <a:r>
                        <a:rPr lang="el-GR" sz="1600" baseline="0" dirty="0" smtClean="0"/>
                        <a:t> </a:t>
                      </a:r>
                      <a:endParaRPr lang="el-GR" sz="1600" dirty="0"/>
                    </a:p>
                  </a:txBody>
                  <a:tcPr/>
                </a:tc>
                <a:tc>
                  <a:txBody>
                    <a:bodyPr/>
                    <a:lstStyle/>
                    <a:p>
                      <a:r>
                        <a:rPr lang="el-GR" sz="1400" dirty="0" smtClean="0"/>
                        <a:t>Επιτρέπουν την διείσδυση στη</a:t>
                      </a:r>
                      <a:r>
                        <a:rPr lang="el-GR" sz="1400" baseline="0" dirty="0" smtClean="0"/>
                        <a:t> βλεννώδη στιβάδα και την προστασία στο όξινο περιβάλλον</a:t>
                      </a:r>
                      <a:endParaRPr lang="el-GR" sz="1400" dirty="0"/>
                    </a:p>
                  </a:txBody>
                  <a:tcPr/>
                </a:tc>
              </a:tr>
              <a:tr h="370840">
                <a:tc>
                  <a:txBody>
                    <a:bodyPr/>
                    <a:lstStyle/>
                    <a:p>
                      <a:r>
                        <a:rPr lang="el-GR" sz="1600" dirty="0" smtClean="0"/>
                        <a:t>Προσκολλητίνες</a:t>
                      </a:r>
                      <a:endParaRPr lang="el-GR" sz="1600" dirty="0"/>
                    </a:p>
                  </a:txBody>
                  <a:tcPr/>
                </a:tc>
                <a:tc>
                  <a:txBody>
                    <a:bodyPr/>
                    <a:lstStyle/>
                    <a:p>
                      <a:r>
                        <a:rPr lang="el-GR" sz="1400" dirty="0" smtClean="0"/>
                        <a:t>Μεσολαβούν στην προσκόλληση στα κύτταρα του ξενιστή</a:t>
                      </a:r>
                      <a:endParaRPr lang="el-GR" sz="1400" dirty="0"/>
                    </a:p>
                  </a:txBody>
                  <a:tcPr/>
                </a:tc>
              </a:tr>
              <a:tr h="370840">
                <a:tc>
                  <a:txBody>
                    <a:bodyPr/>
                    <a:lstStyle/>
                    <a:p>
                      <a:r>
                        <a:rPr lang="el-GR" sz="1600" dirty="0" err="1" smtClean="0"/>
                        <a:t>Βλεννισάση</a:t>
                      </a:r>
                      <a:endParaRPr lang="el-GR" sz="1600" dirty="0"/>
                    </a:p>
                  </a:txBody>
                  <a:tcPr/>
                </a:tc>
                <a:tc>
                  <a:txBody>
                    <a:bodyPr/>
                    <a:lstStyle/>
                    <a:p>
                      <a:r>
                        <a:rPr lang="el-GR" sz="1400" dirty="0" smtClean="0"/>
                        <a:t>Διασπά τη</a:t>
                      </a:r>
                      <a:r>
                        <a:rPr lang="el-GR" sz="1400" baseline="0" dirty="0" smtClean="0"/>
                        <a:t> γαστρική βλέννη</a:t>
                      </a:r>
                      <a:endParaRPr lang="el-GR" sz="1400" dirty="0"/>
                    </a:p>
                  </a:txBody>
                  <a:tcPr/>
                </a:tc>
              </a:tr>
              <a:tr h="370840">
                <a:tc>
                  <a:txBody>
                    <a:bodyPr/>
                    <a:lstStyle/>
                    <a:p>
                      <a:r>
                        <a:rPr lang="el-GR" sz="1600" dirty="0" err="1" smtClean="0"/>
                        <a:t>φωσφολιπάσες</a:t>
                      </a:r>
                      <a:endParaRPr lang="el-GR" sz="1600" dirty="0"/>
                    </a:p>
                  </a:txBody>
                  <a:tcPr/>
                </a:tc>
                <a:tc>
                  <a:txBody>
                    <a:bodyPr/>
                    <a:lstStyle/>
                    <a:p>
                      <a:r>
                        <a:rPr lang="el-GR" sz="1400" dirty="0" smtClean="0"/>
                        <a:t>Διασπούν τη γαστρική βλέννη</a:t>
                      </a:r>
                      <a:endParaRPr lang="el-GR" sz="1400" dirty="0"/>
                    </a:p>
                  </a:txBody>
                  <a:tcPr/>
                </a:tc>
              </a:tr>
              <a:tr h="370840">
                <a:tc>
                  <a:txBody>
                    <a:bodyPr/>
                    <a:lstStyle/>
                    <a:p>
                      <a:r>
                        <a:rPr lang="el-GR" sz="1600" dirty="0" err="1" smtClean="0"/>
                        <a:t>Υπεροξειδική</a:t>
                      </a:r>
                      <a:r>
                        <a:rPr lang="el-GR" sz="1600" dirty="0" smtClean="0"/>
                        <a:t> </a:t>
                      </a:r>
                      <a:r>
                        <a:rPr lang="el-GR" sz="1600" dirty="0" err="1" smtClean="0"/>
                        <a:t>δισμουτάση</a:t>
                      </a:r>
                      <a:endParaRPr lang="el-GR" sz="1600" dirty="0"/>
                    </a:p>
                  </a:txBody>
                  <a:tcPr/>
                </a:tc>
                <a:tc>
                  <a:txBody>
                    <a:bodyPr/>
                    <a:lstStyle/>
                    <a:p>
                      <a:r>
                        <a:rPr lang="el-GR" sz="1400" dirty="0" smtClean="0"/>
                        <a:t>Εμποδίζει την θανάτωση από τα φαγοκύτταρα</a:t>
                      </a:r>
                      <a:endParaRPr lang="el-GR" sz="1400" dirty="0"/>
                    </a:p>
                  </a:txBody>
                  <a:tcPr/>
                </a:tc>
              </a:tr>
              <a:tr h="370840">
                <a:tc>
                  <a:txBody>
                    <a:bodyPr/>
                    <a:lstStyle/>
                    <a:p>
                      <a:r>
                        <a:rPr lang="el-GR" sz="1600" dirty="0" smtClean="0"/>
                        <a:t>Καταλάση </a:t>
                      </a:r>
                      <a:endParaRPr lang="el-GR" sz="1600" dirty="0"/>
                    </a:p>
                  </a:txBody>
                  <a:tcPr/>
                </a:tc>
                <a:tc>
                  <a:txBody>
                    <a:bodyPr/>
                    <a:lstStyle/>
                    <a:p>
                      <a:r>
                        <a:rPr lang="el-GR" sz="1400" dirty="0" smtClean="0"/>
                        <a:t>Εμποδίζει την θανάτωση από τα φαγοκύτταρα</a:t>
                      </a:r>
                      <a:endParaRPr lang="el-GR" sz="1400" dirty="0"/>
                    </a:p>
                  </a:txBody>
                  <a:tcPr/>
                </a:tc>
              </a:tr>
              <a:tr h="370840">
                <a:tc>
                  <a:txBody>
                    <a:bodyPr/>
                    <a:lstStyle/>
                    <a:p>
                      <a:r>
                        <a:rPr lang="el-GR" sz="1600" dirty="0" smtClean="0"/>
                        <a:t>Κυτταροτοξίνη παραγωγής </a:t>
                      </a:r>
                      <a:r>
                        <a:rPr lang="el-GR" sz="1600" dirty="0" err="1" smtClean="0"/>
                        <a:t>κενοτοπίων</a:t>
                      </a:r>
                      <a:endParaRPr lang="el-GR" sz="1600" dirty="0"/>
                    </a:p>
                  </a:txBody>
                  <a:tcPr/>
                </a:tc>
                <a:tc>
                  <a:txBody>
                    <a:bodyPr/>
                    <a:lstStyle/>
                    <a:p>
                      <a:r>
                        <a:rPr lang="el-GR" sz="1400" dirty="0" smtClean="0"/>
                        <a:t>Σχηματίζει κενοτόπια στο εσωτερικό των επιθηλιακών κυττάρων, διεγείρει τη μετανάστευση ουδετερόφιλων</a:t>
                      </a:r>
                      <a:r>
                        <a:rPr lang="el-GR" sz="1400" baseline="0" dirty="0" smtClean="0"/>
                        <a:t> στο βλεννογόνο</a:t>
                      </a:r>
                      <a:endParaRPr lang="el-GR" sz="1400" dirty="0"/>
                    </a:p>
                  </a:txBody>
                  <a:tcPr/>
                </a:tc>
              </a:tr>
              <a:tr h="370840">
                <a:tc>
                  <a:txBody>
                    <a:bodyPr/>
                    <a:lstStyle/>
                    <a:p>
                      <a:r>
                        <a:rPr lang="el-GR" sz="1600" dirty="0" smtClean="0"/>
                        <a:t>Άγνωστοι</a:t>
                      </a:r>
                      <a:r>
                        <a:rPr lang="el-GR" sz="1600" baseline="0" dirty="0" smtClean="0"/>
                        <a:t> παράγοντες</a:t>
                      </a:r>
                      <a:endParaRPr lang="el-GR" sz="1600" dirty="0"/>
                    </a:p>
                  </a:txBody>
                  <a:tcPr/>
                </a:tc>
                <a:tc>
                  <a:txBody>
                    <a:bodyPr/>
                    <a:lstStyle/>
                    <a:p>
                      <a:r>
                        <a:rPr lang="el-GR" sz="1400" dirty="0" smtClean="0"/>
                        <a:t>Διεγείρουν ην έκκριση ιντερλευκίνης, την έκκριση γαστρικού οξέος, ενισχύουν</a:t>
                      </a:r>
                      <a:r>
                        <a:rPr lang="el-GR" sz="1400" baseline="0" dirty="0" smtClean="0"/>
                        <a:t> τις ιστικές βλάβες και τον προγραμματισμένο θάνατο των κυττάρων του στομάχου</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51720" y="1772816"/>
            <a:ext cx="504056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4" name="3 - TextBox"/>
          <p:cNvSpPr txBox="1"/>
          <p:nvPr/>
        </p:nvSpPr>
        <p:spPr>
          <a:xfrm>
            <a:off x="2051720" y="2276872"/>
            <a:ext cx="5040560" cy="280076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ελικοβακτηρίδια διακρίνονται σε γαστρικά (</a:t>
            </a:r>
            <a:r>
              <a:rPr lang="en-US" sz="1600" i="1" dirty="0" smtClean="0"/>
              <a:t>H. pylori)</a:t>
            </a:r>
            <a:r>
              <a:rPr lang="el-GR" sz="1600" i="1" dirty="0" smtClean="0"/>
              <a:t> </a:t>
            </a:r>
            <a:r>
              <a:rPr lang="el-GR" sz="1600" dirty="0" smtClean="0"/>
              <a:t>που προκαλούν γαστρίτιδα</a:t>
            </a:r>
            <a:r>
              <a:rPr lang="en-US" sz="1600" dirty="0" smtClean="0"/>
              <a:t> </a:t>
            </a:r>
            <a:r>
              <a:rPr lang="el-GR" sz="1600" dirty="0" smtClean="0"/>
              <a:t>και εντερικά που προκαλούν γαστρεντερίτιδα</a:t>
            </a:r>
          </a:p>
          <a:p>
            <a:endParaRPr lang="el-GR" sz="1600" dirty="0" smtClean="0"/>
          </a:p>
          <a:p>
            <a:r>
              <a:rPr lang="el-GR" sz="1600" dirty="0" smtClean="0"/>
              <a:t>Το </a:t>
            </a:r>
            <a:r>
              <a:rPr lang="en-US" sz="1600" i="1" dirty="0" smtClean="0"/>
              <a:t>H. pylori</a:t>
            </a:r>
            <a:r>
              <a:rPr lang="el-GR" sz="1600" i="1" dirty="0" smtClean="0"/>
              <a:t> </a:t>
            </a:r>
            <a:r>
              <a:rPr lang="el-GR" sz="1600" dirty="0" smtClean="0"/>
              <a:t>προκαλεί γαστρικό και δωδεκαδακτυλικό έλκος, και χρόνια γαστρίτιδα η  οποία θεωρείται παράγων κινδύνου για τον καρκίνο του στομάχου και λεμφώματος</a:t>
            </a:r>
          </a:p>
          <a:p>
            <a:endParaRPr lang="el-GR" sz="1600" dirty="0" smtClean="0"/>
          </a:p>
          <a:p>
            <a:r>
              <a:rPr lang="el-GR" sz="1600" dirty="0" smtClean="0"/>
              <a:t>Τα εντερικά ελικοβακτηρίδια μπορεί να προκαλέσουν σε ομοφυλόφιλους άντρες γαστρεντερίτιδα και πρωκτοκολίτιδα με σηψαιμία</a:t>
            </a:r>
            <a:endParaRPr lang="el-GR" sz="1600" dirty="0"/>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340768"/>
            <a:ext cx="410445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179512" y="1916832"/>
            <a:ext cx="4104456"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Μικροσκόπηση: </a:t>
            </a:r>
            <a:r>
              <a:rPr lang="el-GR" sz="1600" dirty="0" smtClean="0"/>
              <a:t>ο μικροοργανισμός γίνεται ορατός σε ιστολογικά παρασκευάσματα βιοψίας μετά από χρώση</a:t>
            </a:r>
          </a:p>
          <a:p>
            <a:r>
              <a:rPr lang="el-GR" sz="1600" b="1" dirty="0" smtClean="0"/>
              <a:t>Δοκιμασία ουρεάσης: </a:t>
            </a:r>
            <a:r>
              <a:rPr lang="el-GR" sz="1600" dirty="0" smtClean="0"/>
              <a:t>Η ουρεάση ανιχνεύεται από την παρουσία αλκαλικών προϊόντων σε δείγματα βιοψίας</a:t>
            </a:r>
          </a:p>
          <a:p>
            <a:r>
              <a:rPr lang="el-GR" sz="1600" b="1" dirty="0" smtClean="0"/>
              <a:t>Ανίχνευση αντιγόνου: </a:t>
            </a:r>
            <a:r>
              <a:rPr lang="el-GR" sz="1600" dirty="0" smtClean="0"/>
              <a:t>ανίχνευση ειδικών αντιγόνων του μικροβίου σε κόπρανα </a:t>
            </a:r>
            <a:r>
              <a:rPr lang="el-GR" sz="1600" dirty="0" smtClean="0"/>
              <a:t>με ενζυμικό </a:t>
            </a:r>
            <a:r>
              <a:rPr lang="el-GR" sz="1600" dirty="0" err="1" smtClean="0"/>
              <a:t>ανοσοπροσδιορισμό</a:t>
            </a:r>
            <a:endParaRPr lang="el-GR" sz="1600" dirty="0" smtClean="0"/>
          </a:p>
          <a:p>
            <a:r>
              <a:rPr lang="el-GR" sz="1600" b="1" dirty="0" smtClean="0"/>
              <a:t>Καλλιέργεια: </a:t>
            </a:r>
            <a:r>
              <a:rPr lang="el-GR" sz="1600" dirty="0" smtClean="0"/>
              <a:t>ανάπτυξη σε εμπλουτισμένα ειδικά θρεπτικά υλικά, με μειωμένο οξυγόνο και αυξημένο </a:t>
            </a:r>
            <a:r>
              <a:rPr lang="en-US" sz="1600" dirty="0" smtClean="0"/>
              <a:t>CO</a:t>
            </a:r>
            <a:r>
              <a:rPr lang="en-US" sz="1600" baseline="-25000" dirty="0" smtClean="0"/>
              <a:t>2</a:t>
            </a:r>
            <a:r>
              <a:rPr lang="el-GR" sz="1600" baseline="-25000" dirty="0" smtClean="0"/>
              <a:t>,</a:t>
            </a:r>
            <a:r>
              <a:rPr lang="en-US" sz="1600" dirty="0" smtClean="0"/>
              <a:t> </a:t>
            </a:r>
            <a:r>
              <a:rPr lang="el-GR" sz="1600" dirty="0" smtClean="0"/>
              <a:t>στους</a:t>
            </a:r>
            <a:r>
              <a:rPr lang="en-US" sz="1600" dirty="0" smtClean="0"/>
              <a:t> 30-</a:t>
            </a:r>
            <a:r>
              <a:rPr lang="el-GR" sz="1600" dirty="0" smtClean="0"/>
              <a:t>37</a:t>
            </a:r>
            <a:r>
              <a:rPr lang="el-GR" sz="1600" baseline="30000" dirty="0" smtClean="0"/>
              <a:t>ο</a:t>
            </a:r>
            <a:r>
              <a:rPr lang="el-GR" sz="1600" dirty="0" smtClean="0"/>
              <a:t> </a:t>
            </a:r>
            <a:r>
              <a:rPr lang="en-US" sz="1600" dirty="0" smtClean="0"/>
              <a:t>C</a:t>
            </a:r>
            <a:endParaRPr lang="el-GR" sz="1600" dirty="0" smtClean="0"/>
          </a:p>
          <a:p>
            <a:r>
              <a:rPr lang="el-GR" sz="1600" dirty="0" smtClean="0"/>
              <a:t>Η ταυτοποίηση του μικροβίου βασίζεται στη μορφολογία των αποικιών και του μικροβίου και σε βιοχημικές εξετάσεις</a:t>
            </a:r>
          </a:p>
          <a:p>
            <a:r>
              <a:rPr lang="el-GR" sz="1600" b="1" dirty="0" smtClean="0"/>
              <a:t>Ορολογικές εξετάσεις: </a:t>
            </a:r>
            <a:r>
              <a:rPr lang="el-GR" sz="1600" dirty="0" smtClean="0"/>
              <a:t>ανίχνευση των ειδικών αντισωμάτων για το μικρόβιο στον ορό του ασθενή  </a:t>
            </a:r>
            <a:endParaRPr lang="el-GR" sz="1600" b="1" dirty="0"/>
          </a:p>
        </p:txBody>
      </p:sp>
      <p:pic>
        <p:nvPicPr>
          <p:cNvPr id="331780" name="Picture 4" descr="Αποτέλεσμα εικόνας για helicobacter pylori"/>
          <p:cNvPicPr>
            <a:picLocks noChangeAspect="1" noChangeArrowheads="1"/>
          </p:cNvPicPr>
          <p:nvPr/>
        </p:nvPicPr>
        <p:blipFill>
          <a:blip r:embed="rId2" cstate="print"/>
          <a:srcRect/>
          <a:stretch>
            <a:fillRect/>
          </a:stretch>
        </p:blipFill>
        <p:spPr bwMode="auto">
          <a:xfrm rot="5400000">
            <a:off x="5626980" y="1221892"/>
            <a:ext cx="2445644" cy="3115444"/>
          </a:xfrm>
          <a:prstGeom prst="rect">
            <a:avLst/>
          </a:prstGeom>
          <a:noFill/>
        </p:spPr>
      </p:pic>
      <p:pic>
        <p:nvPicPr>
          <p:cNvPr id="331782" name="Picture 6" descr="Αποτέλεσμα εικόνας για helicobacter pylori"/>
          <p:cNvPicPr>
            <a:picLocks noChangeAspect="1" noChangeArrowheads="1"/>
          </p:cNvPicPr>
          <p:nvPr/>
        </p:nvPicPr>
        <p:blipFill>
          <a:blip r:embed="rId3" cstate="print"/>
          <a:srcRect l="3862" r="7326" b="2573"/>
          <a:stretch>
            <a:fillRect/>
          </a:stretch>
        </p:blipFill>
        <p:spPr bwMode="auto">
          <a:xfrm>
            <a:off x="5292080" y="4149080"/>
            <a:ext cx="3168352" cy="2448272"/>
          </a:xfrm>
          <a:prstGeom prst="rect">
            <a:avLst/>
          </a:prstGeom>
          <a:noFill/>
        </p:spPr>
      </p:pic>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1844824"/>
            <a:ext cx="388843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 Θεραπεία - Πρόληψη</a:t>
            </a:r>
            <a:endParaRPr lang="el-GR" b="1" dirty="0"/>
          </a:p>
        </p:txBody>
      </p:sp>
      <p:sp>
        <p:nvSpPr>
          <p:cNvPr id="3" name="2 - TextBox"/>
          <p:cNvSpPr txBox="1"/>
          <p:nvPr/>
        </p:nvSpPr>
        <p:spPr>
          <a:xfrm>
            <a:off x="2627784" y="2420888"/>
            <a:ext cx="3960440"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 άνθρωπος είναι το κύριο υποδόχο του μικροβίου. Μεταδίδεται με την κοπρανοστοματική οδό από άτομο σε άτομο</a:t>
            </a:r>
          </a:p>
          <a:p>
            <a:endParaRPr lang="el-GR" sz="1600" dirty="0" smtClean="0"/>
          </a:p>
          <a:p>
            <a:r>
              <a:rPr lang="el-GR" sz="1600" dirty="0" smtClean="0"/>
              <a:t>Η θεραπεία επιτυγχάνεται με τη χορήγηση σύνθετων θεραπευτικών σχημάτων με αντιβιοτικά και αναστολείς της </a:t>
            </a:r>
            <a:r>
              <a:rPr lang="el-GR" sz="1600" dirty="0" smtClean="0"/>
              <a:t>αντλίας </a:t>
            </a:r>
            <a:r>
              <a:rPr lang="el-GR" sz="1600" dirty="0" smtClean="0"/>
              <a:t>πρωτονίων (π.χ. </a:t>
            </a:r>
            <a:r>
              <a:rPr lang="el-GR" sz="1600" dirty="0" err="1" smtClean="0"/>
              <a:t>ομεπραζόλης</a:t>
            </a:r>
            <a:r>
              <a:rPr lang="el-GR" sz="1600" dirty="0" smtClean="0"/>
              <a:t>)</a:t>
            </a:r>
          </a:p>
          <a:p>
            <a:endParaRPr lang="el-GR" sz="1600" dirty="0" smtClean="0"/>
          </a:p>
          <a:p>
            <a:r>
              <a:rPr lang="el-GR" sz="1600" dirty="0" smtClean="0"/>
              <a:t>Εμβόλιο δεν έχει παρασκευαστεί ακόμη</a:t>
            </a:r>
            <a:endParaRPr lang="el-GR" sz="1600" dirty="0"/>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1916832"/>
            <a:ext cx="345638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Ρικέτσιες </a:t>
            </a:r>
            <a:endParaRPr lang="el-GR" b="1" dirty="0"/>
          </a:p>
        </p:txBody>
      </p:sp>
      <p:pic>
        <p:nvPicPr>
          <p:cNvPr id="333826" name="Picture 2" descr="Αποτέλεσμα εικόνας για rickettsia"/>
          <p:cNvPicPr>
            <a:picLocks noChangeAspect="1" noChangeArrowheads="1"/>
          </p:cNvPicPr>
          <p:nvPr/>
        </p:nvPicPr>
        <p:blipFill>
          <a:blip r:embed="rId2" cstate="print"/>
          <a:srcRect/>
          <a:stretch>
            <a:fillRect/>
          </a:stretch>
        </p:blipFill>
        <p:spPr bwMode="auto">
          <a:xfrm>
            <a:off x="2843808" y="2693788"/>
            <a:ext cx="3384376" cy="2463404"/>
          </a:xfrm>
          <a:prstGeom prst="rect">
            <a:avLst/>
          </a:prstGeom>
          <a:noFill/>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43808" y="2405206"/>
            <a:ext cx="3384376"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Στην οικογένεια </a:t>
            </a:r>
            <a:r>
              <a:rPr lang="en-US" sz="1600" i="1" dirty="0" smtClean="0"/>
              <a:t>Rickettsiaceae </a:t>
            </a:r>
            <a:r>
              <a:rPr lang="el-GR" sz="1600" dirty="0" smtClean="0"/>
              <a:t>ανήκουν  τα γένη </a:t>
            </a:r>
            <a:r>
              <a:rPr lang="en-US" sz="1600" i="1" dirty="0" smtClean="0"/>
              <a:t>Rickettsia </a:t>
            </a:r>
            <a:r>
              <a:rPr lang="el-GR" sz="1600" dirty="0" smtClean="0"/>
              <a:t>και </a:t>
            </a:r>
            <a:r>
              <a:rPr lang="en-US" sz="1600" i="1" dirty="0" smtClean="0"/>
              <a:t>Orientia</a:t>
            </a:r>
            <a:r>
              <a:rPr lang="el-GR" sz="1600" i="1" dirty="0" smtClean="0"/>
              <a:t>. </a:t>
            </a:r>
            <a:r>
              <a:rPr lang="el-GR" sz="1600" dirty="0" smtClean="0"/>
              <a:t>Περιλαμβάνει είδη που μοιάζουν με τα χλαμύδια τα οποία είναι μικρά, </a:t>
            </a:r>
            <a:r>
              <a:rPr lang="en-US" sz="1600" dirty="0" smtClean="0"/>
              <a:t>Gram (-)</a:t>
            </a:r>
            <a:r>
              <a:rPr lang="el-GR" sz="1600" dirty="0" smtClean="0"/>
              <a:t>,</a:t>
            </a:r>
            <a:r>
              <a:rPr lang="en-US" sz="1600" dirty="0" smtClean="0"/>
              <a:t> </a:t>
            </a:r>
            <a:r>
              <a:rPr lang="el-GR" sz="1600" dirty="0" smtClean="0"/>
              <a:t>ενδοκυττάρια, πολύμορφα βακτήρια.  Πολλά από τα είδη αυτά προκαλούν νόσους στον άνθρωπο. Μεταδίδονται με τα αρθρόποδα. </a:t>
            </a:r>
            <a:endParaRPr lang="el-GR"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467544" y="2878485"/>
            <a:ext cx="3960440" cy="2092881"/>
          </a:xfrm>
          <a:prstGeom prst="rect">
            <a:avLst/>
          </a:prstGeom>
          <a:noFill/>
          <a:ln>
            <a:solidFill>
              <a:schemeClr val="accent1"/>
            </a:solidFill>
          </a:ln>
        </p:spPr>
        <p:txBody>
          <a:bodyPr wrap="square" rtlCol="0">
            <a:spAutoFit/>
          </a:bodyPr>
          <a:lstStyle/>
          <a:p>
            <a:pPr>
              <a:buFont typeface="Arial" pitchFamily="34" charset="0"/>
              <a:buChar char="•"/>
            </a:pPr>
            <a:r>
              <a:rPr lang="en-US" sz="1600" dirty="0" smtClean="0"/>
              <a:t>Gram (-)</a:t>
            </a:r>
            <a:r>
              <a:rPr lang="el-GR" sz="1600" dirty="0" smtClean="0"/>
              <a:t> βακτηρίδια</a:t>
            </a:r>
          </a:p>
          <a:p>
            <a:pPr>
              <a:buFont typeface="Arial" pitchFamily="34" charset="0"/>
              <a:buChar char="•"/>
            </a:pPr>
            <a:r>
              <a:rPr lang="el-GR" sz="1600" dirty="0" smtClean="0"/>
              <a:t>Δεν ζυμώνουν τη λακτόζη</a:t>
            </a:r>
          </a:p>
          <a:p>
            <a:pPr>
              <a:buFont typeface="Arial" pitchFamily="34" charset="0"/>
              <a:buChar char="•"/>
            </a:pPr>
            <a:r>
              <a:rPr lang="el-GR" sz="1600" dirty="0" smtClean="0"/>
              <a:t>Παράγουν </a:t>
            </a:r>
            <a:r>
              <a:rPr lang="en-US" sz="1600" dirty="0" smtClean="0"/>
              <a:t>H</a:t>
            </a:r>
            <a:r>
              <a:rPr lang="en-US" sz="1600" baseline="-25000" dirty="0" smtClean="0"/>
              <a:t>2</a:t>
            </a:r>
            <a:r>
              <a:rPr lang="en-US" sz="1600" dirty="0" smtClean="0"/>
              <a:t>S</a:t>
            </a:r>
            <a:r>
              <a:rPr lang="el-GR" sz="1600" dirty="0" smtClean="0"/>
              <a:t> και ουρεάση</a:t>
            </a:r>
          </a:p>
          <a:p>
            <a:pPr>
              <a:buFont typeface="Arial" pitchFamily="34" charset="0"/>
              <a:buChar char="•"/>
            </a:pPr>
            <a:r>
              <a:rPr lang="el-GR" sz="1600" dirty="0" smtClean="0"/>
              <a:t>Διαθέτουν πολυάριθμες μακριές βλεφαρίδες και έχουν ιδιαίτερη κίνηση (ερπυσμός)</a:t>
            </a:r>
          </a:p>
          <a:p>
            <a:pPr>
              <a:buFont typeface="Arial" pitchFamily="34" charset="0"/>
              <a:buChar char="•"/>
            </a:pPr>
            <a:r>
              <a:rPr lang="el-GR" sz="1600" dirty="0" smtClean="0"/>
              <a:t>Παράγουν φαινυλοπυροσταφυλικό οξύ</a:t>
            </a:r>
          </a:p>
          <a:p>
            <a:endParaRPr lang="el-GR" dirty="0"/>
          </a:p>
        </p:txBody>
      </p:sp>
      <p:pic>
        <p:nvPicPr>
          <p:cNvPr id="3" name="Picture 4" descr="Αποτέλεσμα εικόνας για proteus mirabili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716016" y="2276872"/>
            <a:ext cx="3048000" cy="2852936"/>
          </a:xfrm>
          <a:prstGeom prst="rect">
            <a:avLst/>
          </a:prstGeom>
          <a:noFill/>
        </p:spPr>
      </p:pic>
      <p:sp>
        <p:nvSpPr>
          <p:cNvPr id="4" name="3 - TextBox"/>
          <p:cNvSpPr txBox="1"/>
          <p:nvPr/>
        </p:nvSpPr>
        <p:spPr>
          <a:xfrm>
            <a:off x="467544" y="2195572"/>
            <a:ext cx="396044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a:t>
            </a:r>
            <a:r>
              <a:rPr lang="en-US" b="1" i="1" dirty="0" smtClean="0"/>
              <a:t>Proteus</a:t>
            </a:r>
            <a:r>
              <a:rPr lang="el-GR" b="1" dirty="0" smtClean="0"/>
              <a:t> </a:t>
            </a:r>
            <a:endParaRPr lang="el-GR" b="1"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844824"/>
            <a:ext cx="4248472" cy="1200329"/>
          </a:xfrm>
          <a:prstGeom prst="rect">
            <a:avLst/>
          </a:prstGeom>
          <a:noFill/>
        </p:spPr>
        <p:txBody>
          <a:bodyPr wrap="square" rtlCol="0">
            <a:spAutoFit/>
          </a:bodyPr>
          <a:lstStyle/>
          <a:p>
            <a:r>
              <a:rPr lang="el-GR" dirty="0" smtClean="0"/>
              <a:t>Αρχικά τα μικρόβια της οικογένειας </a:t>
            </a:r>
            <a:r>
              <a:rPr lang="en-US" i="1" dirty="0" smtClean="0"/>
              <a:t>Rickettsiaceae</a:t>
            </a:r>
            <a:r>
              <a:rPr lang="el-GR" i="1" dirty="0" smtClean="0"/>
              <a:t> </a:t>
            </a:r>
            <a:r>
              <a:rPr lang="el-GR" dirty="0" smtClean="0"/>
              <a:t>είχαν θεωρηθεί ιοί, αλλά σήμερα κατατάσσονται στα βακτήρια λόγω βασικών ομοιοτήτων με αυτά</a:t>
            </a:r>
            <a:endParaRPr lang="el-GR" dirty="0"/>
          </a:p>
        </p:txBody>
      </p:sp>
      <p:graphicFrame>
        <p:nvGraphicFramePr>
          <p:cNvPr id="3" name="2 - Πίνακας"/>
          <p:cNvGraphicFramePr>
            <a:graphicFrameLocks noGrp="1"/>
          </p:cNvGraphicFramePr>
          <p:nvPr/>
        </p:nvGraphicFramePr>
        <p:xfrm>
          <a:off x="1524000" y="1925672"/>
          <a:ext cx="6096000" cy="359156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l-GR" dirty="0" smtClean="0"/>
                        <a:t>Ομοιότητες με ιούς</a:t>
                      </a:r>
                      <a:endParaRPr lang="el-GR" dirty="0"/>
                    </a:p>
                  </a:txBody>
                  <a:tcPr/>
                </a:tc>
                <a:tc>
                  <a:txBody>
                    <a:bodyPr/>
                    <a:lstStyle/>
                    <a:p>
                      <a:pPr algn="ctr"/>
                      <a:r>
                        <a:rPr lang="el-GR" dirty="0" smtClean="0"/>
                        <a:t>Ομοιότητες με βακτήρια</a:t>
                      </a:r>
                      <a:endParaRPr lang="el-GR" dirty="0"/>
                    </a:p>
                  </a:txBody>
                  <a:tcPr/>
                </a:tc>
              </a:tr>
              <a:tr h="370840">
                <a:tc>
                  <a:txBody>
                    <a:bodyPr/>
                    <a:lstStyle/>
                    <a:p>
                      <a:r>
                        <a:rPr lang="el-GR" sz="1600" dirty="0" smtClean="0"/>
                        <a:t>Έχουν πολύ μικρό μέγεθος (0,3Χ1-2μ</a:t>
                      </a:r>
                      <a:r>
                        <a:rPr lang="en-US" sz="1600" dirty="0" smtClean="0"/>
                        <a:t>m</a:t>
                      </a:r>
                      <a:r>
                        <a:rPr lang="el-GR" sz="1600" dirty="0" smtClean="0"/>
                        <a:t>)</a:t>
                      </a:r>
                      <a:endParaRPr lang="el-GR" sz="1600" dirty="0"/>
                    </a:p>
                  </a:txBody>
                  <a:tcPr/>
                </a:tc>
                <a:tc>
                  <a:txBody>
                    <a:bodyPr/>
                    <a:lstStyle/>
                    <a:p>
                      <a:r>
                        <a:rPr lang="el-GR" sz="1600" dirty="0" smtClean="0"/>
                        <a:t>Είναι</a:t>
                      </a:r>
                      <a:r>
                        <a:rPr lang="el-GR" sz="1600" baseline="0" dirty="0" smtClean="0"/>
                        <a:t> δομικά όμοια με τα </a:t>
                      </a:r>
                      <a:r>
                        <a:rPr lang="en-US" sz="1600" baseline="0" dirty="0" smtClean="0"/>
                        <a:t>Gram (-)</a:t>
                      </a:r>
                      <a:r>
                        <a:rPr lang="el-GR" sz="1600" baseline="0" dirty="0" smtClean="0"/>
                        <a:t> βακτήρια</a:t>
                      </a:r>
                      <a:endParaRPr lang="el-GR" sz="1600" dirty="0"/>
                    </a:p>
                  </a:txBody>
                  <a:tcPr/>
                </a:tc>
              </a:tr>
              <a:tr h="370840">
                <a:tc>
                  <a:txBody>
                    <a:bodyPr/>
                    <a:lstStyle/>
                    <a:p>
                      <a:r>
                        <a:rPr lang="el-GR" sz="1600" dirty="0" smtClean="0"/>
                        <a:t>Είναι υποχρεωτικά ενδοκυττάρια</a:t>
                      </a:r>
                      <a:endParaRPr lang="el-GR" sz="1600" dirty="0"/>
                    </a:p>
                  </a:txBody>
                  <a:tcPr/>
                </a:tc>
                <a:tc>
                  <a:txBody>
                    <a:bodyPr/>
                    <a:lstStyle/>
                    <a:p>
                      <a:r>
                        <a:rPr lang="el-GR" sz="1600" dirty="0" smtClean="0"/>
                        <a:t>Περιέχουν </a:t>
                      </a:r>
                      <a:r>
                        <a:rPr lang="en-US" sz="1600" dirty="0" smtClean="0"/>
                        <a:t>DNA</a:t>
                      </a:r>
                      <a:r>
                        <a:rPr lang="el-GR" sz="1600" dirty="0" smtClean="0"/>
                        <a:t>, </a:t>
                      </a:r>
                      <a:r>
                        <a:rPr lang="en-US" sz="1600" dirty="0" smtClean="0"/>
                        <a:t>RNA</a:t>
                      </a:r>
                      <a:r>
                        <a:rPr lang="el-GR" sz="1600" dirty="0" smtClean="0"/>
                        <a:t>,</a:t>
                      </a:r>
                      <a:r>
                        <a:rPr lang="en-US" sz="1600" dirty="0" smtClean="0"/>
                        <a:t> </a:t>
                      </a:r>
                      <a:r>
                        <a:rPr lang="el-GR" sz="1600" dirty="0" smtClean="0"/>
                        <a:t>ένζυμα του κύκλου του </a:t>
                      </a:r>
                      <a:r>
                        <a:rPr lang="en-US" sz="1600" dirty="0" smtClean="0"/>
                        <a:t>Krebs</a:t>
                      </a:r>
                      <a:r>
                        <a:rPr lang="el-GR" sz="1600" dirty="0" smtClean="0"/>
                        <a:t> και ριβοσώματα</a:t>
                      </a:r>
                      <a:endParaRPr lang="el-GR" sz="1600" dirty="0"/>
                    </a:p>
                  </a:txBody>
                  <a:tcPr/>
                </a:tc>
              </a:tr>
              <a:tr h="370840">
                <a:tc>
                  <a:txBody>
                    <a:bodyPr/>
                    <a:lstStyle/>
                    <a:p>
                      <a:r>
                        <a:rPr lang="el-GR" sz="1600" dirty="0" smtClean="0"/>
                        <a:t>Δεν χρωματίζονται καλά με τη χρώση </a:t>
                      </a:r>
                      <a:r>
                        <a:rPr lang="en-US" sz="1600" dirty="0" smtClean="0"/>
                        <a:t>Gram </a:t>
                      </a:r>
                      <a:endParaRPr lang="el-GR" sz="1600" dirty="0"/>
                    </a:p>
                  </a:txBody>
                  <a:tcPr/>
                </a:tc>
                <a:tc>
                  <a:txBody>
                    <a:bodyPr/>
                    <a:lstStyle/>
                    <a:p>
                      <a:r>
                        <a:rPr lang="el-GR" sz="1600" dirty="0" smtClean="0"/>
                        <a:t>Πολλαπλασιάζονται με διχοτόμηση</a:t>
                      </a:r>
                      <a:endParaRPr lang="el-GR" sz="1600" dirty="0"/>
                    </a:p>
                  </a:txBody>
                  <a:tcPr/>
                </a:tc>
              </a:tr>
              <a:tr h="370840">
                <a:tc>
                  <a:txBody>
                    <a:bodyPr/>
                    <a:lstStyle/>
                    <a:p>
                      <a:endParaRPr lang="el-GR" sz="1600"/>
                    </a:p>
                  </a:txBody>
                  <a:tcPr/>
                </a:tc>
                <a:tc>
                  <a:txBody>
                    <a:bodyPr/>
                    <a:lstStyle/>
                    <a:p>
                      <a:r>
                        <a:rPr lang="el-GR" sz="1600" dirty="0" smtClean="0"/>
                        <a:t>Αναστέλλονται με αντιβιοτικά</a:t>
                      </a:r>
                      <a:endParaRPr lang="el-GR" sz="1600" dirty="0"/>
                    </a:p>
                  </a:txBody>
                  <a:tcPr/>
                </a:tc>
              </a:tr>
              <a:tr h="370840">
                <a:tc>
                  <a:txBody>
                    <a:bodyPr/>
                    <a:lstStyle/>
                    <a:p>
                      <a:endParaRPr lang="el-GR" sz="1600" dirty="0"/>
                    </a:p>
                  </a:txBody>
                  <a:tcPr/>
                </a:tc>
                <a:tc>
                  <a:txBody>
                    <a:bodyPr/>
                    <a:lstStyle/>
                    <a:p>
                      <a:endParaRPr lang="el-GR" sz="1600" dirty="0"/>
                    </a:p>
                  </a:txBody>
                  <a:tcPr/>
                </a:tc>
              </a:tr>
              <a:tr h="370840">
                <a:tc>
                  <a:txBody>
                    <a:bodyPr/>
                    <a:lstStyle/>
                    <a:p>
                      <a:endParaRPr lang="el-GR" sz="1600"/>
                    </a:p>
                  </a:txBody>
                  <a:tcPr/>
                </a:tc>
                <a:tc>
                  <a:txBody>
                    <a:bodyPr/>
                    <a:lstStyle/>
                    <a:p>
                      <a:endParaRPr lang="el-GR" sz="1600" dirty="0"/>
                    </a:p>
                  </a:txBody>
                  <a:tcPr/>
                </a:tc>
              </a:tr>
              <a:tr h="370840">
                <a:tc>
                  <a:txBody>
                    <a:bodyPr/>
                    <a:lstStyle/>
                    <a:p>
                      <a:endParaRPr lang="el-GR" sz="1600"/>
                    </a:p>
                  </a:txBody>
                  <a:tcPr/>
                </a:tc>
                <a:tc>
                  <a:txBody>
                    <a:bodyPr/>
                    <a:lstStyle/>
                    <a:p>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2333848"/>
          <a:ext cx="6096000" cy="332740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l-GR" dirty="0" smtClean="0"/>
                        <a:t>Ομοιότητες </a:t>
                      </a:r>
                      <a:endParaRPr lang="el-GR" dirty="0"/>
                    </a:p>
                  </a:txBody>
                  <a:tcPr/>
                </a:tc>
                <a:tc>
                  <a:txBody>
                    <a:bodyPr/>
                    <a:lstStyle/>
                    <a:p>
                      <a:pPr algn="ctr"/>
                      <a:r>
                        <a:rPr lang="el-GR" dirty="0" smtClean="0"/>
                        <a:t>Διαφορές </a:t>
                      </a:r>
                      <a:endParaRPr lang="el-GR" dirty="0"/>
                    </a:p>
                  </a:txBody>
                  <a:tcPr/>
                </a:tc>
              </a:tr>
              <a:tr h="370840">
                <a:tc>
                  <a:txBody>
                    <a:bodyPr/>
                    <a:lstStyle/>
                    <a:p>
                      <a:r>
                        <a:rPr lang="en-US" sz="1600" dirty="0" smtClean="0"/>
                        <a:t>Gram</a:t>
                      </a:r>
                      <a:r>
                        <a:rPr lang="en-US" sz="1600" baseline="0" dirty="0" smtClean="0"/>
                        <a:t> (-)</a:t>
                      </a:r>
                      <a:endParaRPr lang="el-GR" sz="1600" dirty="0"/>
                    </a:p>
                  </a:txBody>
                  <a:tcPr/>
                </a:tc>
                <a:tc>
                  <a:txBody>
                    <a:bodyPr/>
                    <a:lstStyle/>
                    <a:p>
                      <a:r>
                        <a:rPr lang="el-GR" sz="1600" dirty="0" smtClean="0"/>
                        <a:t>Οι ρικέτσιες απαιτούν για τη μετάδοσή τους ένα ενδιάμεσο ξενιστή</a:t>
                      </a:r>
                      <a:endParaRPr lang="el-GR" sz="1600" dirty="0"/>
                    </a:p>
                  </a:txBody>
                  <a:tcPr/>
                </a:tc>
              </a:tr>
              <a:tr h="370840">
                <a:tc>
                  <a:txBody>
                    <a:bodyPr/>
                    <a:lstStyle/>
                    <a:p>
                      <a:r>
                        <a:rPr lang="el-GR" sz="1600" dirty="0" smtClean="0"/>
                        <a:t>Πολύ μικρά βακτήρια (μέγεθος ιών)</a:t>
                      </a:r>
                      <a:endParaRPr lang="el-GR" sz="1600" dirty="0"/>
                    </a:p>
                  </a:txBody>
                  <a:tcPr/>
                </a:tc>
                <a:tc>
                  <a:txBody>
                    <a:bodyPr/>
                    <a:lstStyle/>
                    <a:p>
                      <a:r>
                        <a:rPr lang="el-GR" sz="1600" dirty="0" smtClean="0"/>
                        <a:t>Οι</a:t>
                      </a:r>
                      <a:r>
                        <a:rPr lang="el-GR" sz="1600" baseline="0" dirty="0" smtClean="0"/>
                        <a:t> ρικέτσιες παρουσιάζουν τροπισμό για τα ενδοθηλιακά κύτταρα των αγγείων, ενώ τα χλαμύδια για τα κυλινδρικά κύτταρα </a:t>
                      </a:r>
                      <a:endParaRPr lang="el-GR" sz="1600" dirty="0"/>
                    </a:p>
                  </a:txBody>
                  <a:tcPr/>
                </a:tc>
              </a:tr>
              <a:tr h="370840">
                <a:tc>
                  <a:txBody>
                    <a:bodyPr/>
                    <a:lstStyle/>
                    <a:p>
                      <a:r>
                        <a:rPr lang="el-GR" sz="1600" dirty="0" smtClean="0"/>
                        <a:t>Ενδοκυττάρια </a:t>
                      </a:r>
                      <a:endParaRPr lang="el-GR" sz="1600" dirty="0"/>
                    </a:p>
                  </a:txBody>
                  <a:tcPr/>
                </a:tc>
                <a:tc>
                  <a:txBody>
                    <a:bodyPr/>
                    <a:lstStyle/>
                    <a:p>
                      <a:r>
                        <a:rPr lang="el-GR" sz="1600" dirty="0" smtClean="0"/>
                        <a:t>Οι ρικέτσιες πολλαπλασιάζονται στο</a:t>
                      </a:r>
                      <a:r>
                        <a:rPr lang="el-GR" sz="1600" baseline="0" dirty="0" smtClean="0"/>
                        <a:t> κυτταρόπλασμα, ενώ τα χλαμύδια σε έγκλειστα</a:t>
                      </a:r>
                      <a:endParaRPr lang="el-GR" sz="1600" dirty="0"/>
                    </a:p>
                  </a:txBody>
                  <a:tcPr/>
                </a:tc>
              </a:tr>
            </a:tbl>
          </a:graphicData>
        </a:graphic>
      </p:graphicFrame>
      <p:sp>
        <p:nvSpPr>
          <p:cNvPr id="3" name="2 - TextBox"/>
          <p:cNvSpPr txBox="1"/>
          <p:nvPr/>
        </p:nvSpPr>
        <p:spPr>
          <a:xfrm>
            <a:off x="1547664" y="1772816"/>
            <a:ext cx="6048672" cy="338554"/>
          </a:xfrm>
          <a:prstGeom prst="rect">
            <a:avLst/>
          </a:prstGeom>
          <a:solidFill>
            <a:schemeClr val="tx2">
              <a:lumMod val="20000"/>
              <a:lumOff val="80000"/>
            </a:schemeClr>
          </a:solidFill>
        </p:spPr>
        <p:txBody>
          <a:bodyPr wrap="square" rtlCol="0">
            <a:spAutoFit/>
          </a:bodyPr>
          <a:lstStyle/>
          <a:p>
            <a:pPr algn="ctr"/>
            <a:r>
              <a:rPr lang="el-GR" sz="1600" b="1" dirty="0" smtClean="0"/>
              <a:t>Ομοιότητες και διαφορές των ρικετσιών και των χλαμυδίων</a:t>
            </a:r>
            <a:endParaRPr lang="el-GR" sz="1600" b="1" dirty="0"/>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755576" y="1412776"/>
            <a:ext cx="3528392"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ρικέτσιας </a:t>
            </a:r>
            <a:endParaRPr lang="el-GR" b="1" dirty="0"/>
          </a:p>
        </p:txBody>
      </p:sp>
      <p:sp>
        <p:nvSpPr>
          <p:cNvPr id="3" name="2 - TextBox"/>
          <p:cNvSpPr txBox="1"/>
          <p:nvPr/>
        </p:nvSpPr>
        <p:spPr>
          <a:xfrm>
            <a:off x="755576" y="1916832"/>
            <a:ext cx="3528392"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βακτήρια</a:t>
            </a:r>
          </a:p>
          <a:p>
            <a:pPr>
              <a:buFont typeface="Wingdings" pitchFamily="2" charset="2"/>
              <a:buChar char="§"/>
            </a:pPr>
            <a:r>
              <a:rPr lang="el-GR" sz="1600" dirty="0" smtClean="0"/>
              <a:t>Πολύ μικρά</a:t>
            </a:r>
          </a:p>
          <a:p>
            <a:pPr>
              <a:buFont typeface="Wingdings" pitchFamily="2" charset="2"/>
              <a:buChar char="§"/>
            </a:pPr>
            <a:r>
              <a:rPr lang="el-GR" sz="1600" dirty="0" smtClean="0"/>
              <a:t>Πολύμορφα. Εμφανίζονται ως: κόκκοι (διάμετρος 0,1μ</a:t>
            </a:r>
            <a:r>
              <a:rPr lang="en-US" sz="1600" dirty="0" smtClean="0"/>
              <a:t>m), </a:t>
            </a:r>
            <a:r>
              <a:rPr lang="el-GR" sz="1600" dirty="0" smtClean="0"/>
              <a:t>βακτηρίδια (μήκος 1-4μ</a:t>
            </a:r>
            <a:r>
              <a:rPr lang="en-US" sz="1600" dirty="0" smtClean="0"/>
              <a:t>m</a:t>
            </a:r>
            <a:r>
              <a:rPr lang="el-GR" sz="1600" dirty="0" smtClean="0"/>
              <a:t>) ή νημάτια (μήκος 10μ</a:t>
            </a:r>
            <a:r>
              <a:rPr lang="en-US" sz="1600" dirty="0" smtClean="0"/>
              <a:t>m</a:t>
            </a:r>
            <a:r>
              <a:rPr lang="el-GR" sz="1600" dirty="0" smtClean="0"/>
              <a:t>)</a:t>
            </a:r>
          </a:p>
          <a:p>
            <a:pPr>
              <a:buFont typeface="Wingdings" pitchFamily="2" charset="2"/>
              <a:buChar char="§"/>
            </a:pPr>
            <a:r>
              <a:rPr lang="el-GR" sz="1600" dirty="0" smtClean="0"/>
              <a:t>Ακίνητα</a:t>
            </a:r>
          </a:p>
          <a:p>
            <a:pPr>
              <a:buFont typeface="Wingdings" pitchFamily="2" charset="2"/>
              <a:buChar char="§"/>
            </a:pPr>
            <a:r>
              <a:rPr lang="el-GR" sz="1600" dirty="0" smtClean="0"/>
              <a:t>Δεν παράγουν σπόρια</a:t>
            </a:r>
          </a:p>
          <a:p>
            <a:pPr>
              <a:buFont typeface="Wingdings" pitchFamily="2" charset="2"/>
              <a:buChar char="§"/>
            </a:pPr>
            <a:r>
              <a:rPr lang="el-GR" sz="1600" dirty="0" smtClean="0"/>
              <a:t>Δεν έχουν βλεφαρίδες</a:t>
            </a:r>
          </a:p>
          <a:p>
            <a:pPr>
              <a:buFont typeface="Wingdings" pitchFamily="2" charset="2"/>
              <a:buChar char="§"/>
            </a:pPr>
            <a:r>
              <a:rPr lang="el-GR" sz="1600" dirty="0" smtClean="0"/>
              <a:t>Περιβάλλονται από χαλαρά προσκολλημένη βλεννοστιβάδα</a:t>
            </a:r>
          </a:p>
          <a:p>
            <a:pPr>
              <a:buFont typeface="Wingdings" pitchFamily="2" charset="2"/>
              <a:buChar char="§"/>
            </a:pPr>
            <a:r>
              <a:rPr lang="el-GR" sz="1600" dirty="0" smtClean="0"/>
              <a:t>Υποχρεωτικά ενδοκυττάρια παράσιτα</a:t>
            </a:r>
          </a:p>
          <a:p>
            <a:pPr>
              <a:buFont typeface="Wingdings" pitchFamily="2" charset="2"/>
              <a:buChar char="§"/>
            </a:pPr>
            <a:r>
              <a:rPr lang="el-GR" sz="1600" dirty="0" smtClean="0"/>
              <a:t>Δεν καλλιεργούνται σε κοινά θρεπτικά υλικά, αλλά σε πειραματόζωα, σε εμβρυοφόρα αυγά όρνιθας ή κυτταροκαλλιέργειες</a:t>
            </a:r>
            <a:r>
              <a:rPr lang="el-GR" sz="1600" b="1" dirty="0" smtClean="0"/>
              <a:t> </a:t>
            </a:r>
            <a:r>
              <a:rPr lang="el-GR" sz="1600" dirty="0" smtClean="0"/>
              <a:t> </a:t>
            </a:r>
            <a:endParaRPr lang="el-GR" sz="1600" dirty="0"/>
          </a:p>
        </p:txBody>
      </p:sp>
      <p:pic>
        <p:nvPicPr>
          <p:cNvPr id="4" name="Picture 4" descr="Αποτέλεσμα εικόνας για rickettsia typhi"/>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4395539" y="1804391"/>
            <a:ext cx="4352925" cy="3352801"/>
          </a:xfrm>
          <a:prstGeom prst="rect">
            <a:avLst/>
          </a:prstGeom>
          <a:noFill/>
        </p:spPr>
      </p:pic>
      <p:sp>
        <p:nvSpPr>
          <p:cNvPr id="5" name="4 - TextBox"/>
          <p:cNvSpPr txBox="1"/>
          <p:nvPr/>
        </p:nvSpPr>
        <p:spPr>
          <a:xfrm>
            <a:off x="6012160" y="4890646"/>
            <a:ext cx="1728192" cy="338554"/>
          </a:xfrm>
          <a:prstGeom prst="rect">
            <a:avLst/>
          </a:prstGeom>
          <a:noFill/>
        </p:spPr>
        <p:txBody>
          <a:bodyPr wrap="square" rtlCol="0">
            <a:spAutoFit/>
          </a:bodyPr>
          <a:lstStyle/>
          <a:p>
            <a:r>
              <a:rPr lang="en-US" sz="1600" i="1" dirty="0" smtClean="0"/>
              <a:t>R. typhi</a:t>
            </a:r>
            <a:endParaRPr lang="el-GR" sz="1600" i="1" dirty="0"/>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916832"/>
            <a:ext cx="381642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Δομή του κυτταρικού τοιχώματος</a:t>
            </a:r>
            <a:endParaRPr lang="el-GR" b="1" dirty="0"/>
          </a:p>
        </p:txBody>
      </p:sp>
      <p:sp>
        <p:nvSpPr>
          <p:cNvPr id="3" name="2 - TextBox"/>
          <p:cNvSpPr txBox="1"/>
          <p:nvPr/>
        </p:nvSpPr>
        <p:spPr>
          <a:xfrm>
            <a:off x="2627784" y="2492896"/>
            <a:ext cx="3816424"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Τυπική δομή των </a:t>
            </a:r>
            <a:r>
              <a:rPr lang="en-US" sz="1600" dirty="0" smtClean="0"/>
              <a:t>Gram (-) </a:t>
            </a:r>
            <a:r>
              <a:rPr lang="el-GR" sz="1600" dirty="0" smtClean="0"/>
              <a:t>βακτηρίων με τις διαφορές:</a:t>
            </a:r>
          </a:p>
          <a:p>
            <a:r>
              <a:rPr lang="el-GR" sz="1600" dirty="0" smtClean="0"/>
              <a:t>Η στιβάδα πεπτιδογλυκάνης είναι ελάχιστη και χρωματίζεται αμυδρά με τη χρώση </a:t>
            </a:r>
            <a:r>
              <a:rPr lang="en-US" sz="1600" dirty="0" smtClean="0"/>
              <a:t>Gram</a:t>
            </a:r>
            <a:endParaRPr lang="el-GR" sz="1600" dirty="0" smtClean="0"/>
          </a:p>
          <a:p>
            <a:r>
              <a:rPr lang="el-GR" sz="1600" dirty="0" smtClean="0"/>
              <a:t>Ο λιποπολυσακχαρίτης (</a:t>
            </a:r>
            <a:r>
              <a:rPr lang="en-US" sz="1600" dirty="0" smtClean="0"/>
              <a:t>LPS</a:t>
            </a:r>
            <a:r>
              <a:rPr lang="el-GR" sz="1600" dirty="0" smtClean="0"/>
              <a:t>) έχει ασθενείς ιδιότητες ενδοτοξίνης</a:t>
            </a:r>
          </a:p>
          <a:p>
            <a:r>
              <a:rPr lang="el-GR" sz="1600" dirty="0" smtClean="0"/>
              <a:t>Το γένος </a:t>
            </a:r>
            <a:r>
              <a:rPr lang="en-US" sz="1600" dirty="0" smtClean="0"/>
              <a:t>Orientia </a:t>
            </a:r>
            <a:r>
              <a:rPr lang="el-GR" sz="1600" dirty="0" smtClean="0"/>
              <a:t>στερείται και της στιβάδας πεπτιδογλυκάνης και του </a:t>
            </a:r>
            <a:r>
              <a:rPr lang="en-US" sz="1600" dirty="0" smtClean="0"/>
              <a:t>LPS</a:t>
            </a:r>
            <a:endParaRPr lang="el-GR" sz="1600" dirty="0"/>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700808"/>
            <a:ext cx="475252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3" name="2 - TextBox"/>
          <p:cNvSpPr txBox="1"/>
          <p:nvPr/>
        </p:nvSpPr>
        <p:spPr>
          <a:xfrm>
            <a:off x="251520" y="2212409"/>
            <a:ext cx="4752528"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Μετάδοση με τη νύξη αρθροπόδου</a:t>
            </a:r>
          </a:p>
          <a:p>
            <a:r>
              <a:rPr lang="el-GR" sz="1600" dirty="0" smtClean="0"/>
              <a:t>Πολλαπλασιασμός του μικροβίου στην πύλη εισόδου</a:t>
            </a:r>
          </a:p>
          <a:p>
            <a:r>
              <a:rPr lang="el-GR" sz="1600" dirty="0" smtClean="0"/>
              <a:t>Είσοδος στην κυκλοφορία του αίματος και πολλαπλασιασμός στα ενδοθηλιακά κύτταρα των αγγείων</a:t>
            </a:r>
          </a:p>
          <a:p>
            <a:r>
              <a:rPr lang="el-GR" sz="1600" dirty="0" smtClean="0"/>
              <a:t>Ρήξη των κυττάρων των αγγείων (ρικέτσιες του εξανθηματικού τύφου) ή μετακίνηση εντός του κυττάρου και από κύτταρο σε κύτταρο με πολυμερισμό της ακτίνης (ρικέτσιες του κηλιδώδους πυρετού) </a:t>
            </a:r>
            <a:endParaRPr lang="el-GR" sz="1600" dirty="0"/>
          </a:p>
        </p:txBody>
      </p:sp>
      <p:pic>
        <p:nvPicPr>
          <p:cNvPr id="4" name="Picture 4" descr="Αποτέλεσμα εικόνας για rickettsia"/>
          <p:cNvPicPr>
            <a:picLocks noChangeAspect="1" noChangeArrowheads="1"/>
          </p:cNvPicPr>
          <p:nvPr/>
        </p:nvPicPr>
        <p:blipFill>
          <a:blip r:embed="rId2" cstate="print"/>
          <a:srcRect/>
          <a:stretch>
            <a:fillRect/>
          </a:stretch>
        </p:blipFill>
        <p:spPr bwMode="auto">
          <a:xfrm>
            <a:off x="5436096" y="2204864"/>
            <a:ext cx="3240360" cy="2952328"/>
          </a:xfrm>
          <a:prstGeom prst="rect">
            <a:avLst/>
          </a:prstGeom>
          <a:noFill/>
        </p:spPr>
      </p:pic>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124744"/>
            <a:ext cx="3672408" cy="5016758"/>
          </a:xfrm>
          <a:prstGeom prst="rect">
            <a:avLst/>
          </a:prstGeom>
          <a:solidFill>
            <a:schemeClr val="accent1">
              <a:lumMod val="20000"/>
              <a:lumOff val="80000"/>
            </a:schemeClr>
          </a:solidFill>
        </p:spPr>
        <p:txBody>
          <a:bodyPr wrap="square" rtlCol="0">
            <a:spAutoFit/>
          </a:bodyPr>
          <a:lstStyle/>
          <a:p>
            <a:pPr>
              <a:buFont typeface="Wingdings" pitchFamily="2" charset="2"/>
              <a:buChar char="§"/>
            </a:pPr>
            <a:r>
              <a:rPr lang="el-GR" sz="1600" dirty="0" smtClean="0"/>
              <a:t>Η είσοδος στα κύτταρα με φαγοκυττάρωση. </a:t>
            </a:r>
          </a:p>
          <a:p>
            <a:pPr>
              <a:buFont typeface="Wingdings" pitchFamily="2" charset="2"/>
              <a:buChar char="§"/>
            </a:pPr>
            <a:r>
              <a:rPr lang="el-GR" sz="1600" dirty="0" smtClean="0"/>
              <a:t>Διάσπαση της μεμβράνης του φαγοσώματος με φωσφολιπάση του βακτηρίου και ελευθέρωση στο κυτταρόπλασμα </a:t>
            </a:r>
          </a:p>
          <a:p>
            <a:pPr>
              <a:buFont typeface="Wingdings" pitchFamily="2" charset="2"/>
              <a:buChar char="§"/>
            </a:pPr>
            <a:r>
              <a:rPr lang="el-GR" sz="1600" dirty="0" smtClean="0"/>
              <a:t>Πολλαπλασιασμός με διχοτόμηση στο κυτταρόπλασμα και τον πυρήνα του ξενιστή</a:t>
            </a:r>
          </a:p>
          <a:p>
            <a:pPr>
              <a:buFont typeface="Wingdings" pitchFamily="2" charset="2"/>
              <a:buChar char="§"/>
            </a:pPr>
            <a:r>
              <a:rPr lang="el-GR" sz="1600" dirty="0" smtClean="0"/>
              <a:t>Απελευθέρωση  μέσω κυτταρικών προεκτάσεων (μικρόβια της ομάδας του κηλιδώδους πυρετού ) ή με συσσώρευση στο κυτταρόπλασμα μέχρι διάλυση της κυτταρικής μεμβράνης και θάνατο του κυττάρου (μικρόβια της ομάδας του τύφου)</a:t>
            </a:r>
          </a:p>
          <a:p>
            <a:endParaRPr lang="el-GR" sz="1600" dirty="0" smtClean="0"/>
          </a:p>
          <a:p>
            <a:r>
              <a:rPr lang="el-GR" sz="1600" dirty="0" smtClean="0"/>
              <a:t>Τα βακτήρια μετά την απελευθέρωσή τους από το κύτταρο ξενιστή γίνονται ασταθή και πεθαίνουν γρήγορα</a:t>
            </a:r>
            <a:endParaRPr lang="el-GR" sz="1600" dirty="0"/>
          </a:p>
        </p:txBody>
      </p:sp>
      <p:pic>
        <p:nvPicPr>
          <p:cNvPr id="3" name="Picture 6" descr="Σχετική εικόνα"/>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72000" y="3645024"/>
            <a:ext cx="3923928" cy="2880320"/>
          </a:xfrm>
          <a:prstGeom prst="rect">
            <a:avLst/>
          </a:prstGeom>
          <a:noFill/>
        </p:spPr>
      </p:pic>
      <p:pic>
        <p:nvPicPr>
          <p:cNvPr id="5" name="Picture 2" descr="Αποτέλεσμα εικόνας για rickettsia"/>
          <p:cNvPicPr>
            <a:picLocks noChangeAspect="1" noChangeArrowheads="1"/>
          </p:cNvPicPr>
          <p:nvPr/>
        </p:nvPicPr>
        <p:blipFill>
          <a:blip r:embed="rId3" cstate="print"/>
          <a:srcRect/>
          <a:stretch>
            <a:fillRect/>
          </a:stretch>
        </p:blipFill>
        <p:spPr bwMode="auto">
          <a:xfrm>
            <a:off x="4572000" y="764704"/>
            <a:ext cx="3888432" cy="2808312"/>
          </a:xfrm>
          <a:prstGeom prst="rect">
            <a:avLst/>
          </a:prstGeom>
          <a:noFill/>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323528" y="1484784"/>
          <a:ext cx="8568953" cy="5215689"/>
        </p:xfrm>
        <a:graphic>
          <a:graphicData uri="http://schemas.openxmlformats.org/drawingml/2006/table">
            <a:tbl>
              <a:tblPr firstRow="1" bandRow="1">
                <a:tableStyleId>{5C22544A-7EE6-4342-B048-85BDC9FD1C3A}</a:tableStyleId>
              </a:tblPr>
              <a:tblGrid>
                <a:gridCol w="3096241"/>
                <a:gridCol w="2616395"/>
                <a:gridCol w="2856317"/>
              </a:tblGrid>
              <a:tr h="857049">
                <a:tc>
                  <a:txBody>
                    <a:bodyPr/>
                    <a:lstStyle/>
                    <a:p>
                      <a:pPr algn="ctr"/>
                      <a:r>
                        <a:rPr lang="el-GR" dirty="0" smtClean="0"/>
                        <a:t>Ενδημικός και εξανθηματικός τύφος</a:t>
                      </a:r>
                      <a:endParaRPr lang="el-GR" dirty="0"/>
                    </a:p>
                  </a:txBody>
                  <a:tcPr/>
                </a:tc>
                <a:tc>
                  <a:txBody>
                    <a:bodyPr/>
                    <a:lstStyle/>
                    <a:p>
                      <a:pPr algn="ctr"/>
                      <a:r>
                        <a:rPr lang="el-GR" dirty="0" smtClean="0"/>
                        <a:t>Κηλιδώδης πυρετός</a:t>
                      </a:r>
                      <a:endParaRPr lang="el-GR" dirty="0"/>
                    </a:p>
                  </a:txBody>
                  <a:tcPr/>
                </a:tc>
                <a:tc>
                  <a:txBody>
                    <a:bodyPr/>
                    <a:lstStyle/>
                    <a:p>
                      <a:pPr algn="ctr"/>
                      <a:r>
                        <a:rPr lang="el-GR" dirty="0" smtClean="0"/>
                        <a:t>Τύφος των θάμνων</a:t>
                      </a:r>
                      <a:endParaRPr lang="el-GR" dirty="0"/>
                    </a:p>
                  </a:txBody>
                  <a:tcPr/>
                </a:tc>
              </a:tr>
              <a:tr h="4039495">
                <a:tc>
                  <a:txBody>
                    <a:bodyPr/>
                    <a:lstStyle/>
                    <a:p>
                      <a:r>
                        <a:rPr lang="el-GR" sz="1400" dirty="0" smtClean="0"/>
                        <a:t>Ο </a:t>
                      </a:r>
                      <a:r>
                        <a:rPr lang="el-GR" sz="1400" b="1" dirty="0" smtClean="0"/>
                        <a:t>ενδημικός τύφος </a:t>
                      </a:r>
                      <a:r>
                        <a:rPr lang="el-GR" sz="1400" dirty="0" smtClean="0"/>
                        <a:t>προκαλείται από το</a:t>
                      </a:r>
                      <a:r>
                        <a:rPr lang="el-GR" sz="1400" baseline="0" dirty="0" smtClean="0"/>
                        <a:t> </a:t>
                      </a:r>
                      <a:r>
                        <a:rPr lang="en-US" sz="1400" i="1" baseline="0" dirty="0" smtClean="0"/>
                        <a:t>R. typhi</a:t>
                      </a:r>
                      <a:r>
                        <a:rPr lang="el-GR" sz="1400" i="1" baseline="0" dirty="0" smtClean="0"/>
                        <a:t> </a:t>
                      </a:r>
                      <a:r>
                        <a:rPr lang="en-US" sz="1400" i="1" baseline="0" dirty="0" smtClean="0"/>
                        <a:t> </a:t>
                      </a:r>
                      <a:r>
                        <a:rPr lang="el-GR" sz="1400" i="0" baseline="0" dirty="0" smtClean="0"/>
                        <a:t>και μεταδίδεται με τους ψύλλους. Μετά από επώαση 7-10 ημερών εμφανίζεται πυρετός, πονοκέφαλος, ρίγη, μυαλγίες, ναυτία και πιθανό εξάνθημα. Η νόσος περιορίζεται μετά από 3 εβδομάδες</a:t>
                      </a:r>
                      <a:r>
                        <a:rPr lang="el-GR" sz="1400" i="0" baseline="0" dirty="0" smtClean="0"/>
                        <a:t>.</a:t>
                      </a:r>
                    </a:p>
                    <a:p>
                      <a:endParaRPr lang="el-GR" sz="1400" i="0" baseline="0" dirty="0" smtClean="0"/>
                    </a:p>
                    <a:p>
                      <a:r>
                        <a:rPr lang="el-GR" sz="1400" i="0" baseline="0" dirty="0" smtClean="0"/>
                        <a:t>Ο </a:t>
                      </a:r>
                      <a:r>
                        <a:rPr lang="el-GR" sz="1400" b="1" i="0" baseline="0" dirty="0" smtClean="0"/>
                        <a:t>επιδημικός  (ή φθειρογενής) τύφος </a:t>
                      </a:r>
                      <a:r>
                        <a:rPr lang="el-GR" sz="1400" i="0" baseline="0" dirty="0" smtClean="0"/>
                        <a:t>προκαλείται από το </a:t>
                      </a:r>
                      <a:r>
                        <a:rPr lang="en-US" sz="1400" i="1" baseline="0" dirty="0" smtClean="0"/>
                        <a:t>R. </a:t>
                      </a:r>
                      <a:r>
                        <a:rPr lang="en-US" sz="1400" i="1" baseline="0" dirty="0" err="1" smtClean="0"/>
                        <a:t>prowazekii</a:t>
                      </a:r>
                      <a:r>
                        <a:rPr lang="en-US" sz="1400" i="1" baseline="0" dirty="0" smtClean="0"/>
                        <a:t> </a:t>
                      </a:r>
                      <a:r>
                        <a:rPr lang="el-GR" sz="1400" i="0" baseline="0" dirty="0" smtClean="0"/>
                        <a:t> και μεταδίδεται με την ψείρα σώματος  σε κακές συνθήκες υγιεινής</a:t>
                      </a:r>
                      <a:r>
                        <a:rPr lang="el-GR" sz="1400" i="0" baseline="0" dirty="0" smtClean="0"/>
                        <a:t>.</a:t>
                      </a:r>
                    </a:p>
                    <a:p>
                      <a:r>
                        <a:rPr lang="el-GR" sz="1400" i="0" baseline="0" dirty="0" smtClean="0"/>
                        <a:t>Συμπτώματα</a:t>
                      </a:r>
                      <a:r>
                        <a:rPr lang="el-GR" sz="1400" i="0" baseline="0" dirty="0" smtClean="0"/>
                        <a:t>: πυρετός, πονοκέφαλος, μυαλγίες, αρθραλγίες, ανορεξία. Μπορεί να παραμείνει σε λανθάνουσα κατάσταση για έτη και να επανεργοποιηθεί  όταν κατασταλεί η άμυνα του ατόμου </a:t>
                      </a:r>
                      <a:endParaRPr lang="el-GR" sz="1400" dirty="0"/>
                    </a:p>
                  </a:txBody>
                  <a:tcPr/>
                </a:tc>
                <a:tc>
                  <a:txBody>
                    <a:bodyPr/>
                    <a:lstStyle/>
                    <a:p>
                      <a:r>
                        <a:rPr lang="el-GR" sz="1400" dirty="0" smtClean="0"/>
                        <a:t>Προκαλείται κυρίως από το </a:t>
                      </a:r>
                      <a:r>
                        <a:rPr lang="en-US" sz="1400" i="1" dirty="0" smtClean="0"/>
                        <a:t>R. </a:t>
                      </a:r>
                      <a:r>
                        <a:rPr lang="en-US" sz="1400" i="1" dirty="0" err="1" smtClean="0"/>
                        <a:t>Rickettsi</a:t>
                      </a:r>
                      <a:r>
                        <a:rPr lang="el-GR" sz="1400" i="0" dirty="0" smtClean="0"/>
                        <a:t> </a:t>
                      </a:r>
                      <a:r>
                        <a:rPr lang="el-GR" sz="1400" i="0" dirty="0" smtClean="0"/>
                        <a:t>και μεταδίδεται με τους κρότωνες. Μετά</a:t>
                      </a:r>
                      <a:r>
                        <a:rPr lang="el-GR" sz="1400" i="0" baseline="0" dirty="0" smtClean="0"/>
                        <a:t> από επώαση 2-14 ημερών ο ασθενής εκδηλώνει υψηλό πυρετό, κεφαλαλγία μυαλγία και εξάνθημα. Το εξάνθημα εμφανίζεται πρώτα στα άκρα και στη συνέχεια επεκτείνεται στον κορμό, τις παλάμες και τα πέλματα</a:t>
                      </a:r>
                      <a:endParaRPr lang="el-GR" sz="1400" dirty="0"/>
                    </a:p>
                  </a:txBody>
                  <a:tcPr/>
                </a:tc>
                <a:tc>
                  <a:txBody>
                    <a:bodyPr/>
                    <a:lstStyle/>
                    <a:p>
                      <a:r>
                        <a:rPr lang="el-GR" sz="1400" dirty="0" smtClean="0"/>
                        <a:t>Προκαλείται από το είδος </a:t>
                      </a:r>
                      <a:r>
                        <a:rPr lang="en-US" sz="1400" i="1" dirty="0" smtClean="0"/>
                        <a:t>Orientia (</a:t>
                      </a:r>
                      <a:r>
                        <a:rPr lang="el-GR" sz="1400" i="0" dirty="0" smtClean="0"/>
                        <a:t>παλαιότερα</a:t>
                      </a:r>
                      <a:r>
                        <a:rPr lang="el-GR" sz="1400" i="0" baseline="0" dirty="0" smtClean="0"/>
                        <a:t> </a:t>
                      </a:r>
                      <a:r>
                        <a:rPr lang="en-US" sz="1400" i="1" dirty="0" smtClean="0"/>
                        <a:t>Rickettsia</a:t>
                      </a:r>
                      <a:r>
                        <a:rPr lang="el-GR" sz="1400" i="1" dirty="0" smtClean="0"/>
                        <a:t>) </a:t>
                      </a:r>
                      <a:r>
                        <a:rPr lang="en-US" sz="1400" i="1" dirty="0" err="1" smtClean="0"/>
                        <a:t>tsutsugamushi</a:t>
                      </a:r>
                      <a:r>
                        <a:rPr lang="el-GR" sz="1400" i="1" dirty="0" smtClean="0"/>
                        <a:t>. </a:t>
                      </a:r>
                      <a:r>
                        <a:rPr lang="el-GR" sz="1400" i="0" dirty="0" smtClean="0"/>
                        <a:t>Μεταδίδεται από τα ερυθρά ακάρια. Στο σημείο της νύξης τα μικρόβια πολλαπλασιάζονται</a:t>
                      </a:r>
                      <a:r>
                        <a:rPr lang="el-GR" sz="1400" i="0" baseline="0" dirty="0" smtClean="0"/>
                        <a:t> και δημιουργούν χαρακτηριστική αλλοίωση του δέρματος. Στη συνέχεια μεταφέρονται με το αίμα και τη λέμφο προκαλώντας πυρετό, μυαλγίες, δυνατό πονοκέφαλο εξάνθημα και λεμφαδενοπάθεια. Το εξάνθημα εμφανίζεται σε λιγότερους από τους μισούς ασθενείς. Ξεκινάει από τον κορμό και επεκτείνεται προς τα άκρα. Η νόσος υποχωρεί μετά από 2-3 εβδομάδες χωρίς θεραπεία και αμέσως με τη χορήγηση αντιβιοτικών</a:t>
                      </a:r>
                      <a:endParaRPr lang="el-GR" sz="1400" dirty="0"/>
                    </a:p>
                  </a:txBody>
                  <a:tcPr/>
                </a:tc>
              </a:tr>
            </a:tbl>
          </a:graphicData>
        </a:graphic>
      </p:graphicFrame>
      <p:sp>
        <p:nvSpPr>
          <p:cNvPr id="3" name="2 - TextBox"/>
          <p:cNvSpPr txBox="1"/>
          <p:nvPr/>
        </p:nvSpPr>
        <p:spPr>
          <a:xfrm>
            <a:off x="251520" y="755993"/>
            <a:ext cx="8640960" cy="584775"/>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ρικέτσιες διακρίνονται σε </a:t>
            </a:r>
            <a:r>
              <a:rPr lang="el-GR" sz="1600" dirty="0" smtClean="0"/>
              <a:t>δύο </a:t>
            </a:r>
            <a:r>
              <a:rPr lang="el-GR" sz="1600" dirty="0" smtClean="0"/>
              <a:t>ομάδες: την ομάδα που προκαλεί ενδημικό και εξανθηματικό </a:t>
            </a:r>
            <a:r>
              <a:rPr lang="el-GR" sz="1600" dirty="0" smtClean="0"/>
              <a:t>τύφο και </a:t>
            </a:r>
            <a:r>
              <a:rPr lang="el-GR" sz="1600" dirty="0" smtClean="0"/>
              <a:t>την ομάδα που προκαλεί κηλιδώδη </a:t>
            </a:r>
            <a:r>
              <a:rPr lang="el-GR" sz="1600" dirty="0" smtClean="0"/>
              <a:t>πυρετό.  Το γένος </a:t>
            </a:r>
            <a:r>
              <a:rPr lang="en-US" sz="1600" i="1" dirty="0" smtClean="0"/>
              <a:t>Orientia</a:t>
            </a:r>
            <a:r>
              <a:rPr lang="el-GR" sz="1600" i="1" dirty="0" smtClean="0"/>
              <a:t> </a:t>
            </a:r>
            <a:r>
              <a:rPr lang="el-GR" sz="1600" dirty="0" smtClean="0"/>
              <a:t>προκαλεί  τον τύφο </a:t>
            </a:r>
            <a:r>
              <a:rPr lang="el-GR" sz="1600" dirty="0" smtClean="0"/>
              <a:t>των θάμνων </a:t>
            </a:r>
            <a:endParaRPr lang="el-GR" sz="1600" dirty="0"/>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rickettsia rickettsii"/>
          <p:cNvPicPr>
            <a:picLocks noChangeAspect="1" noChangeArrowheads="1"/>
          </p:cNvPicPr>
          <p:nvPr/>
        </p:nvPicPr>
        <p:blipFill>
          <a:blip r:embed="rId2" cstate="print"/>
          <a:srcRect/>
          <a:stretch>
            <a:fillRect/>
          </a:stretch>
        </p:blipFill>
        <p:spPr bwMode="auto">
          <a:xfrm>
            <a:off x="4572000" y="908720"/>
            <a:ext cx="3456384" cy="2592288"/>
          </a:xfrm>
          <a:prstGeom prst="rect">
            <a:avLst/>
          </a:prstGeom>
          <a:noFill/>
        </p:spPr>
      </p:pic>
      <p:sp>
        <p:nvSpPr>
          <p:cNvPr id="3" name="2 - TextBox"/>
          <p:cNvSpPr txBox="1"/>
          <p:nvPr/>
        </p:nvSpPr>
        <p:spPr>
          <a:xfrm>
            <a:off x="5580112" y="3429000"/>
            <a:ext cx="1728192" cy="338554"/>
          </a:xfrm>
          <a:prstGeom prst="rect">
            <a:avLst/>
          </a:prstGeom>
          <a:noFill/>
        </p:spPr>
        <p:txBody>
          <a:bodyPr wrap="square" rtlCol="0">
            <a:spAutoFit/>
          </a:bodyPr>
          <a:lstStyle/>
          <a:p>
            <a:r>
              <a:rPr lang="en-US" sz="1600" i="1" dirty="0" smtClean="0"/>
              <a:t>R. </a:t>
            </a:r>
            <a:r>
              <a:rPr lang="en-US" sz="1600" i="1" dirty="0" err="1" smtClean="0"/>
              <a:t>richettsii</a:t>
            </a:r>
            <a:r>
              <a:rPr lang="en-US" sz="1600" i="1" dirty="0" smtClean="0"/>
              <a:t> </a:t>
            </a:r>
            <a:endParaRPr lang="el-GR" sz="1600" i="1" dirty="0"/>
          </a:p>
        </p:txBody>
      </p:sp>
      <p:pic>
        <p:nvPicPr>
          <p:cNvPr id="4" name="Picture 2" descr="Αποτέλεσμα εικόνας για rickettsia typhi"/>
          <p:cNvPicPr>
            <a:picLocks noChangeAspect="1" noChangeArrowheads="1"/>
          </p:cNvPicPr>
          <p:nvPr/>
        </p:nvPicPr>
        <p:blipFill>
          <a:blip r:embed="rId3" cstate="print"/>
          <a:srcRect/>
          <a:stretch>
            <a:fillRect/>
          </a:stretch>
        </p:blipFill>
        <p:spPr bwMode="auto">
          <a:xfrm>
            <a:off x="755576" y="1340768"/>
            <a:ext cx="3096344" cy="4202832"/>
          </a:xfrm>
          <a:prstGeom prst="rect">
            <a:avLst/>
          </a:prstGeom>
          <a:noFill/>
        </p:spPr>
      </p:pic>
      <p:sp>
        <p:nvSpPr>
          <p:cNvPr id="5" name="4 - TextBox"/>
          <p:cNvSpPr txBox="1"/>
          <p:nvPr/>
        </p:nvSpPr>
        <p:spPr>
          <a:xfrm>
            <a:off x="1547664" y="5538718"/>
            <a:ext cx="1584176" cy="338554"/>
          </a:xfrm>
          <a:prstGeom prst="rect">
            <a:avLst/>
          </a:prstGeom>
          <a:noFill/>
        </p:spPr>
        <p:txBody>
          <a:bodyPr wrap="square" rtlCol="0">
            <a:spAutoFit/>
          </a:bodyPr>
          <a:lstStyle/>
          <a:p>
            <a:r>
              <a:rPr lang="en-US" sz="1600" i="1" dirty="0" smtClean="0"/>
              <a:t>R. typhi</a:t>
            </a:r>
            <a:endParaRPr lang="el-GR" sz="1600" i="1" dirty="0"/>
          </a:p>
        </p:txBody>
      </p:sp>
      <p:pic>
        <p:nvPicPr>
          <p:cNvPr id="6" name="Picture 6" descr="Αποτέλεσμα εικόνας για orientia tsutsugamushi"/>
          <p:cNvPicPr>
            <a:picLocks noChangeAspect="1" noChangeArrowheads="1"/>
          </p:cNvPicPr>
          <p:nvPr/>
        </p:nvPicPr>
        <p:blipFill>
          <a:blip r:embed="rId4" cstate="print"/>
          <a:srcRect/>
          <a:stretch>
            <a:fillRect/>
          </a:stretch>
        </p:blipFill>
        <p:spPr bwMode="auto">
          <a:xfrm>
            <a:off x="4572000" y="3861048"/>
            <a:ext cx="3384376" cy="2232248"/>
          </a:xfrm>
          <a:prstGeom prst="rect">
            <a:avLst/>
          </a:prstGeom>
          <a:noFill/>
        </p:spPr>
      </p:pic>
      <p:sp>
        <p:nvSpPr>
          <p:cNvPr id="7" name="6 - TextBox"/>
          <p:cNvSpPr txBox="1"/>
          <p:nvPr/>
        </p:nvSpPr>
        <p:spPr>
          <a:xfrm>
            <a:off x="5148064" y="6093296"/>
            <a:ext cx="2736304" cy="338554"/>
          </a:xfrm>
          <a:prstGeom prst="rect">
            <a:avLst/>
          </a:prstGeom>
          <a:noFill/>
        </p:spPr>
        <p:txBody>
          <a:bodyPr wrap="square" rtlCol="0">
            <a:spAutoFit/>
          </a:bodyPr>
          <a:lstStyle/>
          <a:p>
            <a:r>
              <a:rPr lang="en-US" sz="1600" i="1" dirty="0" smtClean="0"/>
              <a:t>Orientia </a:t>
            </a:r>
            <a:r>
              <a:rPr lang="en-US" sz="1600" i="1" dirty="0" err="1" smtClean="0"/>
              <a:t>tsutsugamushi</a:t>
            </a:r>
            <a:r>
              <a:rPr lang="en-US" sz="1600" i="1" dirty="0" smtClean="0"/>
              <a:t> </a:t>
            </a:r>
            <a:endParaRPr lang="el-GR" sz="1600" i="1" dirty="0"/>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8032" y="1124744"/>
            <a:ext cx="4788024" cy="480131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a:t>
            </a:r>
          </a:p>
          <a:p>
            <a:r>
              <a:rPr lang="el-GR" sz="1600" b="1" dirty="0" smtClean="0"/>
              <a:t>Καλλιέργεια:</a:t>
            </a:r>
            <a:endParaRPr lang="el-GR" sz="1600" b="1" dirty="0" smtClean="0"/>
          </a:p>
          <a:p>
            <a:r>
              <a:rPr lang="el-GR" sz="1600" dirty="0" smtClean="0"/>
              <a:t>Πολλαπλασιασμός και απομόνωση των ρικετσιών σε κυτταροκαλλιέργειες και ταυτοποίηση με ορολογικές εξετάσεις με τις οποίες ανιχνεύονται αντισώματα στον ορό των </a:t>
            </a:r>
            <a:r>
              <a:rPr lang="el-GR" sz="1600" dirty="0" smtClean="0"/>
              <a:t>ασθενών</a:t>
            </a:r>
          </a:p>
          <a:p>
            <a:endParaRPr lang="el-GR" sz="1600" b="1" dirty="0" smtClean="0"/>
          </a:p>
          <a:p>
            <a:r>
              <a:rPr lang="el-GR" sz="1600" b="1" dirty="0" smtClean="0"/>
              <a:t>Μικροσκόπηση:</a:t>
            </a:r>
          </a:p>
          <a:p>
            <a:r>
              <a:rPr lang="el-GR" sz="1600" dirty="0" smtClean="0"/>
              <a:t>Χρωματίζονται ασθενώς με τη χρώση </a:t>
            </a:r>
            <a:r>
              <a:rPr lang="en-US" sz="1600" dirty="0" smtClean="0"/>
              <a:t>Gram  </a:t>
            </a:r>
            <a:r>
              <a:rPr lang="el-GR" sz="1600" dirty="0" smtClean="0"/>
              <a:t>και για το λόγο αυτό χρωματίζονται με τις χρώσεις </a:t>
            </a:r>
            <a:r>
              <a:rPr lang="en-US" sz="1600" dirty="0" smtClean="0"/>
              <a:t>Giemsa</a:t>
            </a:r>
            <a:r>
              <a:rPr lang="el-GR" sz="1600" dirty="0" smtClean="0"/>
              <a:t> ,</a:t>
            </a:r>
            <a:r>
              <a:rPr lang="en-US" sz="1600" dirty="0" smtClean="0"/>
              <a:t> </a:t>
            </a:r>
            <a:r>
              <a:rPr lang="en-US" sz="1600" dirty="0" err="1" smtClean="0"/>
              <a:t>Gimenez</a:t>
            </a:r>
            <a:r>
              <a:rPr lang="el-GR" sz="1600" dirty="0" smtClean="0"/>
              <a:t>  ή φθορίζοντα αντισώματα</a:t>
            </a:r>
          </a:p>
          <a:p>
            <a:endParaRPr lang="el-GR" sz="1600" dirty="0" smtClean="0"/>
          </a:p>
          <a:p>
            <a:r>
              <a:rPr lang="el-GR" sz="1600" b="1" dirty="0" smtClean="0"/>
              <a:t>Ορολογικές εξετάσεις:</a:t>
            </a:r>
          </a:p>
          <a:p>
            <a:r>
              <a:rPr lang="el-GR" sz="1600" dirty="0" smtClean="0"/>
              <a:t>Ανίχνευση αντισωμάτων με </a:t>
            </a:r>
            <a:r>
              <a:rPr lang="el-GR" sz="1600" dirty="0" err="1" smtClean="0"/>
              <a:t>μικροανοσοφθορισμό</a:t>
            </a:r>
            <a:r>
              <a:rPr lang="el-GR" sz="1600" dirty="0" smtClean="0"/>
              <a:t> (</a:t>
            </a:r>
            <a:r>
              <a:rPr lang="en-US" sz="1600" dirty="0" smtClean="0"/>
              <a:t>MIF)</a:t>
            </a:r>
            <a:r>
              <a:rPr lang="el-GR" sz="1600" dirty="0" smtClean="0"/>
              <a:t>. Η </a:t>
            </a:r>
            <a:r>
              <a:rPr lang="en-US" sz="1600" i="1" dirty="0" smtClean="0"/>
              <a:t>R. typhi</a:t>
            </a:r>
            <a:r>
              <a:rPr lang="el-GR" sz="1600" i="1" dirty="0" smtClean="0"/>
              <a:t> </a:t>
            </a:r>
            <a:r>
              <a:rPr lang="el-GR" sz="1600" dirty="0" smtClean="0"/>
              <a:t>ανιχνεύεται με έμμεσο ανοσοφθορισμό</a:t>
            </a:r>
            <a:endParaRPr lang="en-US" sz="1600" dirty="0" smtClean="0"/>
          </a:p>
          <a:p>
            <a:endParaRPr lang="en-US" sz="1600" dirty="0" smtClean="0"/>
          </a:p>
          <a:p>
            <a:r>
              <a:rPr lang="el-GR" sz="1600" b="1" dirty="0" smtClean="0"/>
              <a:t>Μοριακές εξετάσεις:</a:t>
            </a:r>
          </a:p>
          <a:p>
            <a:r>
              <a:rPr lang="el-GR" sz="1600" dirty="0" smtClean="0"/>
              <a:t>Ανίχνευση ειδικών αλληλουχιών </a:t>
            </a:r>
            <a:r>
              <a:rPr lang="en-US" sz="1600" dirty="0" smtClean="0"/>
              <a:t>DNA </a:t>
            </a:r>
            <a:r>
              <a:rPr lang="el-GR" sz="1600" dirty="0" smtClean="0"/>
              <a:t>με </a:t>
            </a:r>
            <a:r>
              <a:rPr lang="en-US" sz="1600" dirty="0" smtClean="0"/>
              <a:t>PCR</a:t>
            </a:r>
            <a:endParaRPr lang="el-GR" sz="1600" dirty="0" smtClean="0"/>
          </a:p>
        </p:txBody>
      </p:sp>
      <p:sp>
        <p:nvSpPr>
          <p:cNvPr id="3" name="2 - TextBox"/>
          <p:cNvSpPr txBox="1"/>
          <p:nvPr/>
        </p:nvSpPr>
        <p:spPr>
          <a:xfrm>
            <a:off x="5580112" y="5261719"/>
            <a:ext cx="3096344" cy="61555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a:t>
            </a:r>
            <a:endParaRPr lang="el-GR" sz="1600" dirty="0" smtClean="0"/>
          </a:p>
          <a:p>
            <a:pPr algn="ctr"/>
            <a:r>
              <a:rPr lang="el-GR" sz="1600" dirty="0" smtClean="0"/>
              <a:t>Χορήγηση αντιβιοτικών</a:t>
            </a:r>
            <a:endParaRPr lang="el-GR" sz="1600" dirty="0"/>
          </a:p>
        </p:txBody>
      </p:sp>
      <p:pic>
        <p:nvPicPr>
          <p:cNvPr id="4" name="Picture 4" descr="Αποτέλεσμα εικόνας για rickettsia typhi"/>
          <p:cNvPicPr>
            <a:picLocks noChangeAspect="1" noChangeArrowheads="1"/>
          </p:cNvPicPr>
          <p:nvPr/>
        </p:nvPicPr>
        <p:blipFill>
          <a:blip r:embed="rId2" cstate="print"/>
          <a:srcRect/>
          <a:stretch>
            <a:fillRect/>
          </a:stretch>
        </p:blipFill>
        <p:spPr bwMode="auto">
          <a:xfrm>
            <a:off x="5508104" y="1556793"/>
            <a:ext cx="3384376" cy="2664296"/>
          </a:xfrm>
          <a:prstGeom prst="rect">
            <a:avLst/>
          </a:prstGeom>
          <a:noFill/>
        </p:spPr>
      </p:pic>
      <p:sp>
        <p:nvSpPr>
          <p:cNvPr id="5" name="4 - TextBox"/>
          <p:cNvSpPr txBox="1"/>
          <p:nvPr/>
        </p:nvSpPr>
        <p:spPr>
          <a:xfrm>
            <a:off x="5796136" y="4293096"/>
            <a:ext cx="2952328" cy="338554"/>
          </a:xfrm>
          <a:prstGeom prst="rect">
            <a:avLst/>
          </a:prstGeom>
          <a:noFill/>
        </p:spPr>
        <p:txBody>
          <a:bodyPr wrap="square" rtlCol="0">
            <a:spAutoFit/>
          </a:bodyPr>
          <a:lstStyle/>
          <a:p>
            <a:r>
              <a:rPr lang="en-US" sz="1600" i="1" dirty="0" smtClean="0"/>
              <a:t>R. </a:t>
            </a:r>
            <a:r>
              <a:rPr lang="en-US" sz="1600" i="1" dirty="0" smtClean="0"/>
              <a:t>t</a:t>
            </a:r>
            <a:r>
              <a:rPr lang="en-US" sz="1600" i="1" dirty="0" smtClean="0"/>
              <a:t>yphi</a:t>
            </a:r>
            <a:r>
              <a:rPr lang="el-GR" sz="1600" i="1" dirty="0" smtClean="0"/>
              <a:t> </a:t>
            </a:r>
            <a:r>
              <a:rPr lang="el-GR" sz="1600" dirty="0" smtClean="0"/>
              <a:t>με ανοσοφθορισμό </a:t>
            </a:r>
            <a:endParaRPr lang="el-GR" sz="1600" dirty="0"/>
          </a:p>
        </p:txBody>
      </p:sp>
      <p:sp>
        <p:nvSpPr>
          <p:cNvPr id="22530" name="AutoShape 2" descr="Αποτέλεσμα εικόνας για rickettsia giemsa sta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Αποτέλεσμα εικόνας για rickettsia giemsa stain"/>
          <p:cNvPicPr>
            <a:picLocks noChangeAspect="1" noChangeArrowheads="1"/>
          </p:cNvPicPr>
          <p:nvPr/>
        </p:nvPicPr>
        <p:blipFill>
          <a:blip r:embed="rId2" cstate="print">
            <a:clrChange>
              <a:clrFrom>
                <a:srgbClr val="FAFAFA"/>
              </a:clrFrom>
              <a:clrTo>
                <a:srgbClr val="FAFAFA">
                  <a:alpha val="0"/>
                </a:srgbClr>
              </a:clrTo>
            </a:clrChange>
          </a:blip>
          <a:srcRect l="2454" t="13263"/>
          <a:stretch>
            <a:fillRect/>
          </a:stretch>
        </p:blipFill>
        <p:spPr bwMode="auto">
          <a:xfrm>
            <a:off x="4355976" y="1102308"/>
            <a:ext cx="4788024" cy="3910868"/>
          </a:xfrm>
          <a:prstGeom prst="rect">
            <a:avLst/>
          </a:prstGeom>
          <a:noFill/>
        </p:spPr>
      </p:pic>
      <p:sp>
        <p:nvSpPr>
          <p:cNvPr id="4" name="3 - TextBox"/>
          <p:cNvSpPr txBox="1"/>
          <p:nvPr/>
        </p:nvSpPr>
        <p:spPr>
          <a:xfrm>
            <a:off x="395536" y="4797152"/>
            <a:ext cx="3816424" cy="307777"/>
          </a:xfrm>
          <a:prstGeom prst="rect">
            <a:avLst/>
          </a:prstGeom>
          <a:noFill/>
        </p:spPr>
        <p:txBody>
          <a:bodyPr wrap="square" rtlCol="0">
            <a:spAutoFit/>
          </a:bodyPr>
          <a:lstStyle/>
          <a:p>
            <a:pPr algn="ctr"/>
            <a:r>
              <a:rPr lang="en-US" sz="1400" dirty="0" smtClean="0"/>
              <a:t>Rickettsia </a:t>
            </a:r>
            <a:r>
              <a:rPr lang="en-US" sz="1400" dirty="0" err="1" smtClean="0"/>
              <a:t>rickettsi</a:t>
            </a:r>
            <a:r>
              <a:rPr lang="en-US" sz="1400" dirty="0" smtClean="0"/>
              <a:t> </a:t>
            </a:r>
            <a:r>
              <a:rPr lang="el-GR" sz="1400" dirty="0" smtClean="0"/>
              <a:t>με χρώση  </a:t>
            </a:r>
            <a:r>
              <a:rPr lang="en-US" sz="1400" dirty="0" smtClean="0"/>
              <a:t>Gram </a:t>
            </a:r>
            <a:r>
              <a:rPr lang="el-GR" sz="1400" dirty="0" smtClean="0"/>
              <a:t>και </a:t>
            </a:r>
            <a:r>
              <a:rPr lang="en-US" sz="1400" dirty="0" smtClean="0"/>
              <a:t>Giemsa</a:t>
            </a:r>
            <a:endParaRPr lang="el-GR" sz="1400" dirty="0"/>
          </a:p>
        </p:txBody>
      </p:sp>
      <p:pic>
        <p:nvPicPr>
          <p:cNvPr id="350214" name="Picture 6" descr="Αποτέλεσμα εικόνας για rickettsia giemsa stain"/>
          <p:cNvPicPr>
            <a:picLocks noChangeAspect="1" noChangeArrowheads="1"/>
          </p:cNvPicPr>
          <p:nvPr/>
        </p:nvPicPr>
        <p:blipFill>
          <a:blip r:embed="rId3" cstate="print"/>
          <a:srcRect l="11849" t="3157" r="4020"/>
          <a:stretch>
            <a:fillRect/>
          </a:stretch>
        </p:blipFill>
        <p:spPr bwMode="auto">
          <a:xfrm>
            <a:off x="179512" y="1160996"/>
            <a:ext cx="4392488" cy="367240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1772816"/>
            <a:ext cx="468052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a:t>
            </a:r>
            <a:r>
              <a:rPr lang="en-US" b="1" dirty="0" smtClean="0"/>
              <a:t> </a:t>
            </a:r>
            <a:r>
              <a:rPr lang="en-US" b="1" i="1" dirty="0" smtClean="0"/>
              <a:t>Proteus</a:t>
            </a:r>
            <a:endParaRPr lang="el-GR" b="1" dirty="0"/>
          </a:p>
        </p:txBody>
      </p:sp>
      <p:sp>
        <p:nvSpPr>
          <p:cNvPr id="3" name="2 - TextBox"/>
          <p:cNvSpPr txBox="1"/>
          <p:nvPr/>
        </p:nvSpPr>
        <p:spPr>
          <a:xfrm>
            <a:off x="2195736" y="2276872"/>
            <a:ext cx="4680520" cy="3046988"/>
          </a:xfrm>
          <a:prstGeom prst="rect">
            <a:avLst/>
          </a:prstGeom>
          <a:noFill/>
          <a:ln>
            <a:solidFill>
              <a:schemeClr val="tx2">
                <a:lumMod val="60000"/>
                <a:lumOff val="40000"/>
              </a:schemeClr>
            </a:solidFill>
          </a:ln>
        </p:spPr>
        <p:txBody>
          <a:bodyPr wrap="square" rtlCol="0">
            <a:spAutoFit/>
          </a:bodyPr>
          <a:lstStyle/>
          <a:p>
            <a:r>
              <a:rPr lang="el-GR" sz="1600" dirty="0" smtClean="0"/>
              <a:t>Τα είδη </a:t>
            </a:r>
            <a:r>
              <a:rPr lang="en-US" sz="1600" i="1" dirty="0" smtClean="0"/>
              <a:t>P. mirabilis </a:t>
            </a:r>
            <a:r>
              <a:rPr lang="el-GR" sz="1600" dirty="0" smtClean="0"/>
              <a:t>και</a:t>
            </a:r>
            <a:r>
              <a:rPr lang="el-GR" sz="1600" i="1" dirty="0" smtClean="0"/>
              <a:t> </a:t>
            </a:r>
            <a:r>
              <a:rPr lang="en-US" sz="1600" i="1" dirty="0" smtClean="0"/>
              <a:t>P. vulgaris</a:t>
            </a:r>
            <a:r>
              <a:rPr lang="el-GR" sz="1600" i="1" dirty="0" smtClean="0"/>
              <a:t> </a:t>
            </a:r>
            <a:r>
              <a:rPr lang="el-GR" sz="1600" dirty="0" smtClean="0"/>
              <a:t>είναι μέλη της χλωρίδας του εντέρου. Λόγω της κινητικότητας του μικροβίου είναι δυνατή η είσοδός του στο ουροποιητικό σύστημα και η πρόκληση ουρολοίμωξης. Λόγω παραγωγής ουρεάσης από το μικρόβιο διασπάται η ουρία σε </a:t>
            </a:r>
            <a:r>
              <a:rPr lang="en-US" sz="1600" dirty="0" smtClean="0"/>
              <a:t>CO</a:t>
            </a:r>
            <a:r>
              <a:rPr lang="en-US" sz="1600" baseline="-25000" dirty="0" smtClean="0"/>
              <a:t>2</a:t>
            </a:r>
            <a:r>
              <a:rPr lang="en-US" sz="1600" dirty="0" smtClean="0"/>
              <a:t>  </a:t>
            </a:r>
            <a:r>
              <a:rPr lang="el-GR" sz="1600" dirty="0" smtClean="0"/>
              <a:t>και </a:t>
            </a:r>
            <a:r>
              <a:rPr lang="en-US" sz="1600" dirty="0" smtClean="0"/>
              <a:t>NH</a:t>
            </a:r>
            <a:r>
              <a:rPr lang="en-US" sz="1600" baseline="-25000" dirty="0" smtClean="0"/>
              <a:t>3</a:t>
            </a:r>
            <a:r>
              <a:rPr lang="el-GR" sz="1600" baseline="-25000" dirty="0" smtClean="0"/>
              <a:t>,</a:t>
            </a:r>
            <a:r>
              <a:rPr lang="el-GR" sz="1600" dirty="0" smtClean="0"/>
              <a:t> με συνέπεια την άνοδο του </a:t>
            </a:r>
            <a:r>
              <a:rPr lang="en-US" sz="1600" dirty="0" smtClean="0"/>
              <a:t>pH</a:t>
            </a:r>
            <a:r>
              <a:rPr lang="el-GR" sz="1600" dirty="0" smtClean="0"/>
              <a:t> και τη διευκόλυνση σχηματισμού λίθων στα νεφρά.</a:t>
            </a:r>
          </a:p>
          <a:p>
            <a:r>
              <a:rPr lang="el-GR" sz="1600" dirty="0" smtClean="0"/>
              <a:t>Ο</a:t>
            </a:r>
            <a:r>
              <a:rPr lang="el-GR" sz="1600" i="1" dirty="0" smtClean="0"/>
              <a:t> </a:t>
            </a:r>
            <a:r>
              <a:rPr lang="en-US" sz="1600" i="1" dirty="0" smtClean="0"/>
              <a:t>P. mirabilis </a:t>
            </a:r>
            <a:r>
              <a:rPr lang="el-GR" sz="1600" dirty="0" smtClean="0"/>
              <a:t>προκαλεί </a:t>
            </a:r>
            <a:r>
              <a:rPr lang="el-GR" sz="1600" dirty="0" err="1" smtClean="0"/>
              <a:t>εξωνοσοκομειακές</a:t>
            </a:r>
            <a:r>
              <a:rPr lang="el-GR" sz="1600" dirty="0" smtClean="0"/>
              <a:t> λοιμώξεις ενώ ο </a:t>
            </a:r>
            <a:r>
              <a:rPr lang="el-GR" sz="1600" i="1" dirty="0" smtClean="0"/>
              <a:t> </a:t>
            </a:r>
            <a:r>
              <a:rPr lang="en-US" sz="1600" i="1" dirty="0" smtClean="0"/>
              <a:t>P. vulgaris</a:t>
            </a:r>
            <a:r>
              <a:rPr lang="el-GR" sz="1600" i="1" dirty="0" smtClean="0"/>
              <a:t> </a:t>
            </a:r>
            <a:r>
              <a:rPr lang="el-GR" sz="1600" dirty="0" smtClean="0"/>
              <a:t>κυρίως ενδονοσοκομειακές. Οι πρωτείς μπορεί να προκαλέσουν επίσης επιμόλυνση τραυμάτων και εγκαυμάτων </a:t>
            </a:r>
            <a:r>
              <a:rPr lang="el-GR" sz="1600" baseline="-25000" dirty="0" smtClean="0"/>
              <a:t> </a:t>
            </a:r>
            <a:endParaRPr lang="el-GR" sz="16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971600" y="1844824"/>
            <a:ext cx="4032448"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Γένος </a:t>
            </a:r>
            <a:r>
              <a:rPr lang="en-US" b="1" i="1" dirty="0" smtClean="0"/>
              <a:t>Serratia</a:t>
            </a:r>
            <a:endParaRPr lang="el-GR" b="1" dirty="0"/>
          </a:p>
        </p:txBody>
      </p:sp>
      <p:sp>
        <p:nvSpPr>
          <p:cNvPr id="5" name="4 - TextBox"/>
          <p:cNvSpPr txBox="1"/>
          <p:nvPr/>
        </p:nvSpPr>
        <p:spPr>
          <a:xfrm>
            <a:off x="971600" y="2348880"/>
            <a:ext cx="4032448" cy="3293209"/>
          </a:xfrm>
          <a:prstGeom prst="rect">
            <a:avLst/>
          </a:prstGeom>
          <a:noFill/>
          <a:ln>
            <a:solidFill>
              <a:schemeClr val="tx2">
                <a:lumMod val="60000"/>
                <a:lumOff val="40000"/>
              </a:schemeClr>
            </a:solidFill>
          </a:ln>
        </p:spPr>
        <p:txBody>
          <a:bodyPr wrap="square" rtlCol="0">
            <a:spAutoFit/>
          </a:bodyPr>
          <a:lstStyle/>
          <a:p>
            <a:pPr>
              <a:buFont typeface="Wingdings" pitchFamily="2" charset="2"/>
              <a:buChar char="§"/>
            </a:pPr>
            <a:r>
              <a:rPr lang="en-US" sz="1600" dirty="0" smtClean="0"/>
              <a:t>Gram (-)</a:t>
            </a:r>
            <a:r>
              <a:rPr lang="el-GR" sz="1600" dirty="0" smtClean="0"/>
              <a:t> μικρά βακτηρίδια</a:t>
            </a:r>
          </a:p>
          <a:p>
            <a:pPr>
              <a:buFont typeface="Wingdings" pitchFamily="2" charset="2"/>
              <a:buChar char="§"/>
            </a:pPr>
            <a:r>
              <a:rPr lang="el-GR" sz="1600" dirty="0" smtClean="0"/>
              <a:t>Κινητά</a:t>
            </a:r>
          </a:p>
          <a:p>
            <a:pPr>
              <a:buFont typeface="Wingdings" pitchFamily="2" charset="2"/>
              <a:buChar char="§"/>
            </a:pPr>
            <a:r>
              <a:rPr lang="el-GR" sz="1600" dirty="0" smtClean="0"/>
              <a:t>Δε ζυμώνουν τη λακτόζη ή τη ζυμώνουν βραδέως</a:t>
            </a:r>
          </a:p>
          <a:p>
            <a:pPr>
              <a:buFont typeface="Wingdings" pitchFamily="2" charset="2"/>
              <a:buChar char="§"/>
            </a:pPr>
            <a:r>
              <a:rPr lang="el-GR" sz="1600" dirty="0" smtClean="0"/>
              <a:t>Ορισμένα στελέχη παράγουν κόκκινη χρωστική</a:t>
            </a:r>
          </a:p>
          <a:p>
            <a:pPr>
              <a:buFont typeface="Wingdings" pitchFamily="2" charset="2"/>
              <a:buChar char="§"/>
            </a:pPr>
            <a:r>
              <a:rPr lang="el-GR" sz="1600" dirty="0" smtClean="0"/>
              <a:t>Περιλαμβάνει πολλά είδη ορισμένα από τα οποία βρίσκονται στο περιβάλλον και  σπάνια στο έντερο του ανθρώπου και των ζώων. </a:t>
            </a:r>
          </a:p>
          <a:p>
            <a:pPr>
              <a:buFont typeface="Wingdings" pitchFamily="2" charset="2"/>
              <a:buChar char="§"/>
            </a:pPr>
            <a:r>
              <a:rPr lang="el-GR" sz="1600" dirty="0" smtClean="0"/>
              <a:t>Προκαλούν ενδονοσοκομειακές λοιμώξεις , κυρίως στο ουροποιητικό και αναπνευστικό σύστημα.  Μπορούν επίσης να προκαλέσουν σηψαιμία, ενδοκαρδίτιδα και μηνιγγίτιδα  </a:t>
            </a:r>
            <a:endParaRPr lang="el-GR" sz="1600" dirty="0"/>
          </a:p>
        </p:txBody>
      </p:sp>
      <p:pic>
        <p:nvPicPr>
          <p:cNvPr id="111618" name="Picture 2" descr="Σχετική εικόνα"/>
          <p:cNvPicPr>
            <a:picLocks noChangeAspect="1" noChangeArrowheads="1"/>
          </p:cNvPicPr>
          <p:nvPr/>
        </p:nvPicPr>
        <p:blipFill>
          <a:blip r:embed="rId2" cstate="print"/>
          <a:srcRect/>
          <a:stretch>
            <a:fillRect/>
          </a:stretch>
        </p:blipFill>
        <p:spPr bwMode="auto">
          <a:xfrm>
            <a:off x="5580112" y="2564904"/>
            <a:ext cx="2973416" cy="280831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51720" y="1772816"/>
            <a:ext cx="4968552" cy="369332"/>
          </a:xfrm>
          <a:prstGeom prst="rect">
            <a:avLst/>
          </a:prstGeom>
          <a:solidFill>
            <a:schemeClr val="tx2">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Γένος Σαλμονέλλα (</a:t>
            </a:r>
            <a:r>
              <a:rPr lang="en-US" b="1" i="1" dirty="0" smtClean="0">
                <a:solidFill>
                  <a:schemeClr val="bg1"/>
                </a:solidFill>
              </a:rPr>
              <a:t>Salmonella</a:t>
            </a:r>
            <a:r>
              <a:rPr lang="en-US" i="1" dirty="0" smtClean="0">
                <a:solidFill>
                  <a:schemeClr val="bg1"/>
                </a:solidFill>
              </a:rPr>
              <a:t>)</a:t>
            </a:r>
            <a:endParaRPr lang="el-GR" dirty="0">
              <a:solidFill>
                <a:schemeClr val="bg1"/>
              </a:solidFill>
            </a:endParaRPr>
          </a:p>
        </p:txBody>
      </p:sp>
      <p:pic>
        <p:nvPicPr>
          <p:cNvPr id="1026" name="Picture 2" descr="Αποτέλεσμα εικόνας για salmonella"/>
          <p:cNvPicPr>
            <a:picLocks noChangeAspect="1" noChangeArrowheads="1"/>
          </p:cNvPicPr>
          <p:nvPr/>
        </p:nvPicPr>
        <p:blipFill>
          <a:blip r:embed="rId2" cstate="print"/>
          <a:srcRect/>
          <a:stretch>
            <a:fillRect/>
          </a:stretch>
        </p:blipFill>
        <p:spPr bwMode="auto">
          <a:xfrm>
            <a:off x="2071687" y="2492896"/>
            <a:ext cx="5000625" cy="340995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95736" y="2200796"/>
            <a:ext cx="4680520" cy="2308324"/>
          </a:xfrm>
          <a:prstGeom prst="rect">
            <a:avLst/>
          </a:prstGeom>
          <a:ln>
            <a:solidFill>
              <a:schemeClr val="tx2">
                <a:lumMod val="60000"/>
                <a:lumOff val="40000"/>
              </a:schemeClr>
            </a:solidFill>
          </a:ln>
        </p:spPr>
        <p:txBody>
          <a:bodyPr wrap="square">
            <a:spAutoFit/>
          </a:bodyPr>
          <a:lstStyle/>
          <a:p>
            <a:r>
              <a:rPr lang="el-GR" sz="1600" dirty="0" smtClean="0"/>
              <a:t>Το γένος </a:t>
            </a:r>
            <a:r>
              <a:rPr lang="en-US" sz="1600" i="1" dirty="0" smtClean="0"/>
              <a:t>salmonella</a:t>
            </a:r>
            <a:r>
              <a:rPr lang="el-GR" sz="1600" i="1" dirty="0" smtClean="0"/>
              <a:t> </a:t>
            </a:r>
            <a:r>
              <a:rPr lang="el-GR" sz="1600" dirty="0" smtClean="0"/>
              <a:t>αποτελείται από δύο είδη: </a:t>
            </a:r>
            <a:r>
              <a:rPr lang="en-US" sz="1600" i="1" dirty="0" smtClean="0"/>
              <a:t>Salmonella enterica </a:t>
            </a:r>
            <a:r>
              <a:rPr lang="el-GR" sz="1600" dirty="0" smtClean="0"/>
              <a:t>και</a:t>
            </a:r>
            <a:r>
              <a:rPr lang="el-GR" sz="1600" i="1" dirty="0" smtClean="0"/>
              <a:t> </a:t>
            </a:r>
            <a:r>
              <a:rPr lang="en-US" sz="1600" i="1" dirty="0" smtClean="0"/>
              <a:t>Shigella bongori</a:t>
            </a:r>
            <a:r>
              <a:rPr lang="el-GR" sz="1600" i="1" dirty="0" smtClean="0"/>
              <a:t>.</a:t>
            </a:r>
          </a:p>
          <a:p>
            <a:r>
              <a:rPr lang="el-GR" sz="1600" dirty="0" smtClean="0"/>
              <a:t>Το είδος </a:t>
            </a:r>
            <a:r>
              <a:rPr lang="en-US" sz="1600" i="1" dirty="0" smtClean="0"/>
              <a:t>Salmonella enterica </a:t>
            </a:r>
            <a:r>
              <a:rPr lang="el-GR" sz="1600" i="1" dirty="0" smtClean="0"/>
              <a:t> </a:t>
            </a:r>
            <a:r>
              <a:rPr lang="el-GR" sz="1600" dirty="0" smtClean="0"/>
              <a:t>διαιρείται σε 6 υποείδη  Τα δύο είδη του γένους </a:t>
            </a:r>
            <a:r>
              <a:rPr lang="en-US" sz="1600" i="1" dirty="0" smtClean="0"/>
              <a:t>salmonella </a:t>
            </a:r>
            <a:r>
              <a:rPr lang="el-GR" sz="1600" dirty="0" smtClean="0"/>
              <a:t>υποδιαιρούνται σε  περισσότερους από 2541 ορότυπους που μέχρι πρότινος αναφέρονταν ως είδη.  Για να μην υπάρχει σύγχυση  έχει καθιερωθεί οι ορότυποι να μην γράφονται με πλάγια γραφή και το αρχικό γράμμα να είναι κεφαλαίο.</a:t>
            </a:r>
            <a:endParaRPr lang="en-US" sz="16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691680" y="1977802"/>
            <a:ext cx="5760640" cy="3539430"/>
          </a:xfrm>
          <a:prstGeom prst="rect">
            <a:avLst/>
          </a:prstGeom>
          <a:ln>
            <a:solidFill>
              <a:schemeClr val="accent1"/>
            </a:solidFill>
          </a:ln>
        </p:spPr>
        <p:txBody>
          <a:bodyPr wrap="square">
            <a:spAutoFit/>
          </a:bodyPr>
          <a:lstStyle/>
          <a:p>
            <a:r>
              <a:rPr lang="el-GR" sz="1600" dirty="0" smtClean="0"/>
              <a:t>Όταν αναγράφεται πρώτη φορά το όνομα του γένους ακολουθείται  από τη λέξη ορότυπος (</a:t>
            </a:r>
            <a:r>
              <a:rPr lang="en-US" sz="1600" dirty="0" smtClean="0"/>
              <a:t>serotype </a:t>
            </a:r>
            <a:r>
              <a:rPr lang="el-GR" sz="1600" dirty="0" smtClean="0"/>
              <a:t>ή </a:t>
            </a:r>
            <a:r>
              <a:rPr lang="en-US" sz="1600" dirty="0" smtClean="0"/>
              <a:t>seroval </a:t>
            </a:r>
            <a:r>
              <a:rPr lang="el-GR" sz="1600" dirty="0" smtClean="0"/>
              <a:t> ή σύντμηση </a:t>
            </a:r>
            <a:r>
              <a:rPr lang="en-US" sz="1600" dirty="0" smtClean="0"/>
              <a:t>ser. )</a:t>
            </a:r>
            <a:r>
              <a:rPr lang="el-GR" sz="1600" dirty="0" smtClean="0"/>
              <a:t> και  αυτό από το όμονα του ορότυπου.  Π.χ.</a:t>
            </a:r>
          </a:p>
          <a:p>
            <a:r>
              <a:rPr lang="en-US" sz="1600" b="1" i="1" dirty="0" smtClean="0"/>
              <a:t>Salmonella </a:t>
            </a:r>
            <a:r>
              <a:rPr lang="en-US" sz="1600" b="1" dirty="0" smtClean="0"/>
              <a:t>serotype </a:t>
            </a:r>
            <a:r>
              <a:rPr lang="el-GR" sz="1600" b="1" dirty="0" smtClean="0"/>
              <a:t> </a:t>
            </a:r>
            <a:r>
              <a:rPr lang="en-US" sz="1600" b="1" dirty="0" smtClean="0"/>
              <a:t>Choleraesuis</a:t>
            </a:r>
            <a:r>
              <a:rPr lang="en-US" sz="1600" dirty="0" smtClean="0"/>
              <a:t>.  </a:t>
            </a:r>
            <a:r>
              <a:rPr lang="el-GR" sz="1600" dirty="0" smtClean="0"/>
              <a:t>Οι επόμενες αναφορές αναγράφονται με το όνομα του γένους και του ορότυπου: </a:t>
            </a:r>
            <a:r>
              <a:rPr lang="en-US" sz="1600" b="1" i="1" dirty="0" smtClean="0"/>
              <a:t>S. </a:t>
            </a:r>
            <a:r>
              <a:rPr lang="en-US" sz="1600" b="1" dirty="0" smtClean="0"/>
              <a:t>choleraesuis.</a:t>
            </a:r>
          </a:p>
          <a:p>
            <a:r>
              <a:rPr lang="el-GR" sz="1600" dirty="0" smtClean="0"/>
              <a:t>Γενικά η αναγραφή των ειδών υποειδών και οροτύπων αναγράφεται:</a:t>
            </a:r>
          </a:p>
          <a:p>
            <a:r>
              <a:rPr lang="el-GR" sz="1600" b="1" dirty="0" smtClean="0"/>
              <a:t>Τα είδη: </a:t>
            </a:r>
            <a:r>
              <a:rPr lang="en-US" sz="1600" i="1" dirty="0" smtClean="0"/>
              <a:t>Salmonella enterica </a:t>
            </a:r>
            <a:r>
              <a:rPr lang="el-GR" sz="1600" dirty="0" smtClean="0"/>
              <a:t>την πρώτη φορά και </a:t>
            </a:r>
            <a:r>
              <a:rPr lang="en-US" sz="1600" i="1" dirty="0" smtClean="0"/>
              <a:t>S. enterica</a:t>
            </a:r>
            <a:r>
              <a:rPr lang="el-GR" sz="1600" i="1" dirty="0" smtClean="0"/>
              <a:t> </a:t>
            </a:r>
            <a:r>
              <a:rPr lang="el-GR" sz="1600" dirty="0" smtClean="0"/>
              <a:t>στη συνέχεια</a:t>
            </a:r>
            <a:r>
              <a:rPr lang="en-US" sz="1600" dirty="0" smtClean="0"/>
              <a:t> </a:t>
            </a:r>
          </a:p>
          <a:p>
            <a:r>
              <a:rPr lang="el-GR" sz="1600" b="1" dirty="0" smtClean="0"/>
              <a:t>Τα υποείδη:</a:t>
            </a:r>
            <a:r>
              <a:rPr lang="en-US" sz="1600" b="1" i="1" dirty="0" smtClean="0"/>
              <a:t> </a:t>
            </a:r>
            <a:r>
              <a:rPr lang="en-US" sz="1600" i="1" dirty="0" smtClean="0"/>
              <a:t>Salmonella enterica</a:t>
            </a:r>
            <a:r>
              <a:rPr lang="el-GR" sz="1600" i="1" dirty="0" smtClean="0"/>
              <a:t> </a:t>
            </a:r>
            <a:r>
              <a:rPr lang="en-US" sz="1600" dirty="0" smtClean="0"/>
              <a:t>subsp. arizonae</a:t>
            </a:r>
            <a:r>
              <a:rPr lang="en-US" sz="1600" i="1" dirty="0" smtClean="0"/>
              <a:t> </a:t>
            </a:r>
            <a:r>
              <a:rPr lang="el-GR" sz="1600" dirty="0" smtClean="0"/>
              <a:t>την πρώτη φορά και </a:t>
            </a:r>
            <a:r>
              <a:rPr lang="en-US" sz="1600" i="1" dirty="0" smtClean="0"/>
              <a:t>S. enterica</a:t>
            </a:r>
            <a:r>
              <a:rPr lang="el-GR" sz="1600" i="1" dirty="0" smtClean="0"/>
              <a:t> </a:t>
            </a:r>
            <a:r>
              <a:rPr lang="en-US" sz="1600" dirty="0" smtClean="0"/>
              <a:t>subsp. arizonae </a:t>
            </a:r>
            <a:r>
              <a:rPr lang="el-GR" sz="1600" dirty="0" smtClean="0"/>
              <a:t>στη συνέχεια</a:t>
            </a:r>
          </a:p>
          <a:p>
            <a:r>
              <a:rPr lang="el-GR" sz="1600" b="1" dirty="0" smtClean="0"/>
              <a:t>Οι ορότυποι: </a:t>
            </a:r>
            <a:r>
              <a:rPr lang="en-US" sz="1600" i="1" dirty="0" smtClean="0"/>
              <a:t>Salmonella enterica</a:t>
            </a:r>
            <a:r>
              <a:rPr lang="el-GR" sz="1600" i="1" dirty="0" smtClean="0"/>
              <a:t> </a:t>
            </a:r>
            <a:r>
              <a:rPr lang="en-US" sz="1600" dirty="0" smtClean="0"/>
              <a:t>seroval </a:t>
            </a:r>
            <a:r>
              <a:rPr lang="el-GR" sz="1600" dirty="0" smtClean="0"/>
              <a:t>Τ</a:t>
            </a:r>
            <a:r>
              <a:rPr lang="en-US" sz="1600" dirty="0" err="1" smtClean="0"/>
              <a:t>yphi</a:t>
            </a:r>
            <a:r>
              <a:rPr lang="en-US" sz="1600" dirty="0" smtClean="0"/>
              <a:t> </a:t>
            </a:r>
            <a:r>
              <a:rPr lang="en-US" sz="1600" i="1" dirty="0" smtClean="0"/>
              <a:t> </a:t>
            </a:r>
            <a:r>
              <a:rPr lang="el-GR" sz="1600" dirty="0" smtClean="0"/>
              <a:t>την πρώτη φορά και </a:t>
            </a:r>
            <a:r>
              <a:rPr lang="en-US" sz="1600" i="1" dirty="0" smtClean="0"/>
              <a:t>S</a:t>
            </a:r>
            <a:r>
              <a:rPr lang="el-GR" sz="1600" i="1" dirty="0" smtClean="0"/>
              <a:t>.</a:t>
            </a:r>
            <a:r>
              <a:rPr lang="en-US" sz="1600" dirty="0" smtClean="0"/>
              <a:t> typhi </a:t>
            </a:r>
            <a:r>
              <a:rPr lang="el-GR" sz="1600" dirty="0" smtClean="0"/>
              <a:t>στη συνέχεια</a:t>
            </a:r>
            <a:endParaRPr lang="el-GR" sz="1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691680" y="2060848"/>
            <a:ext cx="5796644" cy="1323439"/>
          </a:xfrm>
          <a:prstGeom prst="rect">
            <a:avLst/>
          </a:prstGeom>
          <a:noFill/>
          <a:ln>
            <a:solidFill>
              <a:schemeClr val="tx2"/>
            </a:solidFill>
          </a:ln>
        </p:spPr>
        <p:txBody>
          <a:bodyPr wrap="square" rtlCol="0">
            <a:spAutoFit/>
          </a:bodyPr>
          <a:lstStyle/>
          <a:p>
            <a:r>
              <a:rPr lang="el-GR" sz="1600" dirty="0" smtClean="0"/>
              <a:t>Οι σαλμονέλλες είναι ευρέως κατανεμημένες στο ζωικό βασίλειο. Ορισμένες απαντούν μόνο σε ανθρώπους, άλλες μόνο σε ζώα και άλλες σε ζώα και ανθρώπους.  Μόνο στους ανθρώπου απαντούν τα είδη </a:t>
            </a:r>
            <a:r>
              <a:rPr lang="en-US" sz="1600" i="1" dirty="0" smtClean="0"/>
              <a:t>S. typhi </a:t>
            </a:r>
            <a:r>
              <a:rPr lang="el-GR" sz="1600" i="1" dirty="0" smtClean="0"/>
              <a:t>και</a:t>
            </a:r>
            <a:r>
              <a:rPr lang="en-US" sz="1600" i="1" dirty="0" smtClean="0"/>
              <a:t> S. paratyphi, </a:t>
            </a:r>
            <a:r>
              <a:rPr lang="el-GR" sz="1600" dirty="0" smtClean="0"/>
              <a:t>ενώ πολύ διαδεδομένες είναι επίσης και τα είδη </a:t>
            </a:r>
            <a:r>
              <a:rPr lang="en-US" sz="1600" i="1" dirty="0" smtClean="0"/>
              <a:t>S. </a:t>
            </a:r>
            <a:r>
              <a:rPr lang="en-US" sz="1600" i="1" dirty="0" err="1" smtClean="0"/>
              <a:t>enteritidis</a:t>
            </a:r>
            <a:r>
              <a:rPr lang="el-GR" sz="1600" i="1" dirty="0" smtClean="0"/>
              <a:t> και</a:t>
            </a:r>
            <a:r>
              <a:rPr lang="en-US" sz="1600" i="1" dirty="0" smtClean="0"/>
              <a:t> S. choleraesuis</a:t>
            </a:r>
            <a:endParaRPr lang="el-GR" sz="1600" dirty="0"/>
          </a:p>
        </p:txBody>
      </p:sp>
      <p:sp>
        <p:nvSpPr>
          <p:cNvPr id="4" name="3 - TextBox"/>
          <p:cNvSpPr txBox="1"/>
          <p:nvPr/>
        </p:nvSpPr>
        <p:spPr>
          <a:xfrm>
            <a:off x="1691680" y="3977769"/>
            <a:ext cx="5832648" cy="1323439"/>
          </a:xfrm>
          <a:prstGeom prst="rect">
            <a:avLst/>
          </a:prstGeom>
          <a:noFill/>
          <a:ln>
            <a:solidFill>
              <a:schemeClr val="accent1"/>
            </a:solidFill>
          </a:ln>
        </p:spPr>
        <p:txBody>
          <a:bodyPr wrap="square" rtlCol="0">
            <a:spAutoFit/>
          </a:bodyPr>
          <a:lstStyle/>
          <a:p>
            <a:r>
              <a:rPr lang="el-GR" sz="1600" dirty="0" smtClean="0"/>
              <a:t>Από τους 1541 ορότυπους του γένους της σαλμονέλλας οι 1504 ανήκουν στο υποείδος</a:t>
            </a:r>
            <a:r>
              <a:rPr lang="en-US" sz="1600" dirty="0" smtClean="0"/>
              <a:t> </a:t>
            </a:r>
            <a:r>
              <a:rPr lang="en-US" sz="1600" i="1" dirty="0" smtClean="0"/>
              <a:t>Salmonella enterica </a:t>
            </a:r>
            <a:r>
              <a:rPr lang="en-US" sz="1600" dirty="0" err="1" smtClean="0"/>
              <a:t>susp</a:t>
            </a:r>
            <a:r>
              <a:rPr lang="en-US" sz="1600" dirty="0" smtClean="0"/>
              <a:t>. </a:t>
            </a:r>
            <a:r>
              <a:rPr lang="en-US" sz="1600" i="1" dirty="0" smtClean="0"/>
              <a:t>enterica</a:t>
            </a:r>
            <a:r>
              <a:rPr lang="el-GR" sz="1600" i="1" dirty="0" smtClean="0"/>
              <a:t>.</a:t>
            </a:r>
          </a:p>
          <a:p>
            <a:r>
              <a:rPr lang="el-GR" sz="1600" dirty="0" smtClean="0"/>
              <a:t>Κλινικά οι σαλμονέλλες μπορούν να διαιρεθούν σε δύο κατηγορίες: αυτές που είναι υπεύθυνες για τον τυφοειδή πυρετό και σε αυτές που ευθύνονται για εντερίτιδες και εντοπισμένες λοιμώξεις </a:t>
            </a:r>
            <a:r>
              <a:rPr lang="el-GR" sz="1600" i="1" dirty="0" smtClean="0"/>
              <a:t> </a:t>
            </a:r>
            <a:endParaRPr lang="el-GR" sz="1600" i="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salmonella antigen"/>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95936" y="1916832"/>
            <a:ext cx="4752231" cy="4536504"/>
          </a:xfrm>
          <a:prstGeom prst="rect">
            <a:avLst/>
          </a:prstGeom>
          <a:noFill/>
        </p:spPr>
      </p:pic>
      <p:sp>
        <p:nvSpPr>
          <p:cNvPr id="4" name="3 - TextBox"/>
          <p:cNvSpPr txBox="1"/>
          <p:nvPr/>
        </p:nvSpPr>
        <p:spPr>
          <a:xfrm>
            <a:off x="179512" y="2051556"/>
            <a:ext cx="3672408"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Αντιγονική σύσταση σαλμονέλλας</a:t>
            </a:r>
            <a:endParaRPr lang="el-GR" b="1" dirty="0"/>
          </a:p>
        </p:txBody>
      </p:sp>
      <p:sp>
        <p:nvSpPr>
          <p:cNvPr id="5" name="4 - TextBox"/>
          <p:cNvSpPr txBox="1"/>
          <p:nvPr/>
        </p:nvSpPr>
        <p:spPr>
          <a:xfrm>
            <a:off x="179512" y="2614260"/>
            <a:ext cx="3672408" cy="3046988"/>
          </a:xfrm>
          <a:prstGeom prst="rect">
            <a:avLst/>
          </a:prstGeom>
          <a:noFill/>
          <a:ln>
            <a:solidFill>
              <a:schemeClr val="accent1"/>
            </a:solidFill>
          </a:ln>
        </p:spPr>
        <p:txBody>
          <a:bodyPr wrap="square" rtlCol="0">
            <a:spAutoFit/>
          </a:bodyPr>
          <a:lstStyle/>
          <a:p>
            <a:r>
              <a:rPr lang="el-GR" sz="1600" dirty="0" smtClean="0"/>
              <a:t>Η ορολογική ταξινόμηση γίνεται με βάση τα παλυσακχαριδικά αντιγόνα της εξωτερικής μεμβράνης του βακτηρίου:</a:t>
            </a:r>
          </a:p>
          <a:p>
            <a:pPr>
              <a:buFont typeface="Wingdings" pitchFamily="2" charset="2"/>
              <a:buChar char="Ø"/>
            </a:pPr>
            <a:r>
              <a:rPr lang="el-GR" sz="1600" dirty="0" smtClean="0"/>
              <a:t>Αντιγόνο ελύτρου Κ ή </a:t>
            </a:r>
            <a:r>
              <a:rPr lang="en-US" sz="1600" dirty="0" smtClean="0"/>
              <a:t>Vi. </a:t>
            </a:r>
            <a:r>
              <a:rPr lang="el-GR" sz="1600" dirty="0" smtClean="0"/>
              <a:t>Βρίσκεται κυρίως στη </a:t>
            </a:r>
            <a:r>
              <a:rPr lang="en-US" sz="1600" i="1" dirty="0" smtClean="0"/>
              <a:t>S. typhi</a:t>
            </a:r>
            <a:r>
              <a:rPr lang="el-GR" sz="1600" i="1" dirty="0" smtClean="0"/>
              <a:t> </a:t>
            </a:r>
            <a:r>
              <a:rPr lang="el-GR" sz="1600" dirty="0" smtClean="0"/>
              <a:t>και είναι πολυσακχαριδικής φύσης</a:t>
            </a:r>
          </a:p>
          <a:p>
            <a:pPr>
              <a:buFont typeface="Wingdings" pitchFamily="2" charset="2"/>
              <a:buChar char="Ø"/>
            </a:pPr>
            <a:r>
              <a:rPr lang="el-GR" sz="1600" dirty="0" smtClean="0"/>
              <a:t>Σωματικό αντιγόνο Ο ή αντιγόνο κυτταρικού τοιχώματος.  Είναι ο πολυσακχαρίτης του λιποπολυσακχαρίτη του κυτταρικού τοιχώματος </a:t>
            </a:r>
          </a:p>
          <a:p>
            <a:pPr>
              <a:buFont typeface="Wingdings" pitchFamily="2" charset="2"/>
              <a:buChar char="Ø"/>
            </a:pPr>
            <a:r>
              <a:rPr lang="el-GR" sz="1600" dirty="0" smtClean="0"/>
              <a:t>Βλεφαριδικό αντιγόνο Η το οποίο βρίσκεται στις βλεφαρίδες του βακτηρίου</a:t>
            </a: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2060848"/>
            <a:ext cx="4032448"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Μεγάλη ετερογενής ομάδα </a:t>
            </a:r>
            <a:r>
              <a:rPr lang="en-US" sz="1600" dirty="0" smtClean="0"/>
              <a:t>Gram (-) </a:t>
            </a:r>
            <a:r>
              <a:rPr lang="el-GR" sz="1600" dirty="0" smtClean="0"/>
              <a:t>βακτηριδίων</a:t>
            </a:r>
          </a:p>
          <a:p>
            <a:pPr>
              <a:buFont typeface="Wingdings" pitchFamily="2" charset="2"/>
              <a:buChar char="ü"/>
            </a:pPr>
            <a:r>
              <a:rPr lang="el-GR" sz="1600" dirty="0" smtClean="0"/>
              <a:t>Πολύ διαδεδομένα στη φύση. Απαντούν στο έδαφος, το νερό και τα φυτά</a:t>
            </a:r>
          </a:p>
          <a:p>
            <a:pPr>
              <a:buFont typeface="Wingdings" pitchFamily="2" charset="2"/>
              <a:buChar char="ü"/>
            </a:pPr>
            <a:r>
              <a:rPr lang="el-GR" sz="1600" dirty="0" smtClean="0"/>
              <a:t>Μέλη της φυσιολογικής χλωρίδας των περισσότερων ζώων και του ανθρώπου</a:t>
            </a:r>
          </a:p>
          <a:p>
            <a:pPr>
              <a:buFont typeface="Wingdings" pitchFamily="2" charset="2"/>
              <a:buChar char="ü"/>
            </a:pPr>
            <a:r>
              <a:rPr lang="el-GR" sz="1600" dirty="0" smtClean="0"/>
              <a:t>Ορισμένα προκαλούν πάντοτε νόσο, άλλα είναι ευκαιριακά παθογόνα και άλλα γίνονται παθογόνα μόνο μετά την απόκτηση γονιδίων μέσω πλασμιδίων ή βακτηριοφάγων </a:t>
            </a:r>
            <a:endParaRPr lang="el-GR"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39752" y="1700808"/>
            <a:ext cx="4464496"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σαλμονέλλας</a:t>
            </a:r>
            <a:endParaRPr lang="el-GR" b="1" dirty="0"/>
          </a:p>
        </p:txBody>
      </p:sp>
      <p:sp>
        <p:nvSpPr>
          <p:cNvPr id="3" name="2 - TextBox"/>
          <p:cNvSpPr txBox="1"/>
          <p:nvPr/>
        </p:nvSpPr>
        <p:spPr>
          <a:xfrm>
            <a:off x="2339752" y="2348880"/>
            <a:ext cx="4464496" cy="3293209"/>
          </a:xfrm>
          <a:prstGeom prst="rect">
            <a:avLst/>
          </a:prstGeom>
          <a:noFill/>
          <a:ln>
            <a:solidFill>
              <a:schemeClr val="tx2">
                <a:lumMod val="75000"/>
              </a:schemeClr>
            </a:solidFill>
          </a:ln>
        </p:spPr>
        <p:txBody>
          <a:bodyPr wrap="square" rtlCol="0">
            <a:spAutoFit/>
          </a:bodyPr>
          <a:lstStyle/>
          <a:p>
            <a:pPr>
              <a:buFont typeface="Wingdings" pitchFamily="2" charset="2"/>
              <a:buChar char="§"/>
            </a:pPr>
            <a:r>
              <a:rPr lang="en-US" sz="1600" dirty="0" smtClean="0"/>
              <a:t>Gram</a:t>
            </a:r>
            <a:r>
              <a:rPr lang="el-GR" sz="1600" dirty="0" smtClean="0"/>
              <a:t> (-) βακτηρίδια</a:t>
            </a:r>
          </a:p>
          <a:p>
            <a:pPr>
              <a:buFont typeface="Wingdings" pitchFamily="2" charset="2"/>
              <a:buChar char="§"/>
            </a:pPr>
            <a:r>
              <a:rPr lang="el-GR" sz="1600" dirty="0" smtClean="0"/>
              <a:t>Αερόβια και προαιρετικά αναερόβια</a:t>
            </a:r>
          </a:p>
          <a:p>
            <a:pPr>
              <a:buFont typeface="Wingdings" pitchFamily="2" charset="2"/>
              <a:buChar char="§"/>
            </a:pPr>
            <a:r>
              <a:rPr lang="el-GR" sz="1600" dirty="0" smtClean="0"/>
              <a:t>Κινητά</a:t>
            </a:r>
          </a:p>
          <a:p>
            <a:pPr>
              <a:buFont typeface="Wingdings" pitchFamily="2" charset="2"/>
              <a:buChar char="§"/>
            </a:pPr>
            <a:r>
              <a:rPr lang="el-GR" sz="1600" dirty="0" smtClean="0"/>
              <a:t>Δεν ζυμώνουν τη λακτόζη</a:t>
            </a:r>
          </a:p>
          <a:p>
            <a:pPr>
              <a:buFont typeface="Wingdings" pitchFamily="2" charset="2"/>
              <a:buChar char="§"/>
            </a:pPr>
            <a:r>
              <a:rPr lang="el-GR" sz="1600" dirty="0" smtClean="0"/>
              <a:t>Ζυμώνουν τη γλυκόζη, τη </a:t>
            </a:r>
            <a:r>
              <a:rPr lang="el-GR" sz="1600" dirty="0" err="1" smtClean="0"/>
              <a:t>μανόζη</a:t>
            </a:r>
            <a:r>
              <a:rPr lang="el-GR" sz="1600" dirty="0" smtClean="0"/>
              <a:t> και άλλα σάκχαρα</a:t>
            </a:r>
          </a:p>
          <a:p>
            <a:pPr>
              <a:buFont typeface="Wingdings" pitchFamily="2" charset="2"/>
              <a:buChar char="§"/>
            </a:pPr>
            <a:r>
              <a:rPr lang="el-GR" sz="1600" dirty="0" smtClean="0"/>
              <a:t>Παράγουν οξύ και ορισμένα στελέχη αέριο από τη ζύμωση ορισμένων σακχάρων</a:t>
            </a:r>
          </a:p>
          <a:p>
            <a:pPr>
              <a:buFont typeface="Wingdings" pitchFamily="2" charset="2"/>
              <a:buChar char="§"/>
            </a:pPr>
            <a:r>
              <a:rPr lang="el-GR" sz="1600" dirty="0" smtClean="0"/>
              <a:t>Παράγουν </a:t>
            </a:r>
            <a:r>
              <a:rPr lang="en-US" sz="1600" dirty="0" smtClean="0"/>
              <a:t>H</a:t>
            </a:r>
            <a:r>
              <a:rPr lang="en-US" sz="1600" baseline="-25000" dirty="0" smtClean="0"/>
              <a:t>2</a:t>
            </a:r>
            <a:r>
              <a:rPr lang="en-US" sz="1600" dirty="0" smtClean="0"/>
              <a:t>S</a:t>
            </a:r>
            <a:endParaRPr lang="el-GR" sz="1600" dirty="0" smtClean="0"/>
          </a:p>
          <a:p>
            <a:pPr>
              <a:buFont typeface="Wingdings" pitchFamily="2" charset="2"/>
              <a:buChar char="§"/>
            </a:pPr>
            <a:r>
              <a:rPr lang="el-GR" sz="1600" dirty="0" smtClean="0"/>
              <a:t>Είναι ευαίσθητα στην ξήρανση</a:t>
            </a:r>
          </a:p>
          <a:p>
            <a:pPr>
              <a:buFont typeface="Wingdings" pitchFamily="2" charset="2"/>
              <a:buChar char="§"/>
            </a:pPr>
            <a:r>
              <a:rPr lang="el-GR" sz="1600" dirty="0" smtClean="0"/>
              <a:t>Είναι ανθεκτικά σε ορισμένες χημικές ουσίες και σε χαμηλές θερμοκρασίες (επιβιώνουν σε παγωμένο νερό για μεγάλο χρονικό διάστημα)</a:t>
            </a:r>
            <a:endParaRPr lang="el-GR" sz="1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63688" y="1916832"/>
            <a:ext cx="5688632"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σαλμονέλλας</a:t>
            </a:r>
            <a:endParaRPr lang="el-GR" b="1" dirty="0"/>
          </a:p>
        </p:txBody>
      </p:sp>
      <p:sp>
        <p:nvSpPr>
          <p:cNvPr id="3" name="2 - TextBox"/>
          <p:cNvSpPr txBox="1"/>
          <p:nvPr/>
        </p:nvSpPr>
        <p:spPr>
          <a:xfrm>
            <a:off x="1763688" y="2420888"/>
            <a:ext cx="5688632" cy="3785652"/>
          </a:xfrm>
          <a:prstGeom prst="rect">
            <a:avLst/>
          </a:prstGeom>
          <a:noFill/>
          <a:ln>
            <a:solidFill>
              <a:schemeClr val="tx2">
                <a:lumMod val="60000"/>
                <a:lumOff val="40000"/>
              </a:schemeClr>
            </a:solidFill>
          </a:ln>
        </p:spPr>
        <p:txBody>
          <a:bodyPr wrap="square" rtlCol="0">
            <a:spAutoFit/>
          </a:bodyPr>
          <a:lstStyle/>
          <a:p>
            <a:r>
              <a:rPr lang="el-GR" sz="1600" dirty="0" smtClean="0"/>
              <a:t>Μεταδίδεται κυρίως με κατανάλωση μολυσμένων τροφίμων, συνήθως πουλερικά, αυγά, γαλακτοκομικά προϊόντα, και φαγητά παρασκευασμένα σε μολυσμένες επιφάνειες.</a:t>
            </a:r>
            <a:endParaRPr lang="en-US" sz="1600" dirty="0" smtClean="0"/>
          </a:p>
          <a:p>
            <a:endParaRPr lang="el-GR" sz="1600" dirty="0" smtClean="0"/>
          </a:p>
          <a:p>
            <a:r>
              <a:rPr lang="el-GR" sz="1600" dirty="0" smtClean="0"/>
              <a:t>Η συχνότητα είναι μέγιστη σε παιδιά κάτω των 5 ετών και ενήλικες άνω των 60 ετών. Η μετάδοση είναι συχνότερη τους θερινούς και φθινοπωρινούς μήνες.</a:t>
            </a:r>
            <a:endParaRPr lang="en-US" sz="1600" dirty="0" smtClean="0"/>
          </a:p>
          <a:p>
            <a:endParaRPr lang="en-US" sz="1600" dirty="0" smtClean="0"/>
          </a:p>
          <a:p>
            <a:r>
              <a:rPr lang="el-GR" sz="1600" dirty="0" smtClean="0"/>
              <a:t> Η μολυσματική δόση είναι 10</a:t>
            </a:r>
            <a:r>
              <a:rPr lang="el-GR" sz="1600" baseline="30000" dirty="0" smtClean="0"/>
              <a:t>3</a:t>
            </a:r>
            <a:r>
              <a:rPr lang="el-GR" sz="1600" dirty="0" smtClean="0"/>
              <a:t> – 10</a:t>
            </a:r>
            <a:r>
              <a:rPr lang="el-GR" sz="1600" baseline="30000" dirty="0" smtClean="0"/>
              <a:t>6</a:t>
            </a:r>
            <a:r>
              <a:rPr lang="el-GR" sz="1600" dirty="0" smtClean="0"/>
              <a:t> μικρόβια για το είδος </a:t>
            </a:r>
            <a:r>
              <a:rPr lang="en-US" sz="1600" i="1" dirty="0" smtClean="0"/>
              <a:t>S. typhi</a:t>
            </a:r>
            <a:r>
              <a:rPr lang="el-GR" sz="1600" i="1" dirty="0" smtClean="0"/>
              <a:t>, </a:t>
            </a:r>
            <a:r>
              <a:rPr lang="el-GR" sz="1600" dirty="0" smtClean="0"/>
              <a:t>ενώ για άλλα είδη απαιτείται μεγαλύτερη συγκέντρωση μικροβίων (10</a:t>
            </a:r>
            <a:r>
              <a:rPr lang="el-GR" sz="1600" baseline="30000" dirty="0" smtClean="0"/>
              <a:t>6</a:t>
            </a:r>
            <a:r>
              <a:rPr lang="el-GR" sz="1600" dirty="0" smtClean="0"/>
              <a:t> – 10</a:t>
            </a:r>
            <a:r>
              <a:rPr lang="el-GR" sz="1600" baseline="30000" dirty="0" smtClean="0"/>
              <a:t>8</a:t>
            </a:r>
            <a:r>
              <a:rPr lang="el-GR" sz="1600" dirty="0" smtClean="0"/>
              <a:t>).</a:t>
            </a:r>
            <a:endParaRPr lang="en-US" sz="1600" dirty="0" smtClean="0"/>
          </a:p>
          <a:p>
            <a:endParaRPr lang="en-US" sz="1600" dirty="0" smtClean="0"/>
          </a:p>
          <a:p>
            <a:r>
              <a:rPr lang="el-GR" sz="1600" dirty="0" smtClean="0"/>
              <a:t>Τα μικρόβια πολλαπλασιάζονται και φθάνουν σε μεγάλους αριθμούς, όταν φυλάσσονται σε κατάλληλες θερμοκρασίες, όπως θερμοκρασία δωματίου. </a:t>
            </a:r>
            <a:endParaRPr lang="el-GR" sz="1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2195572"/>
            <a:ext cx="3168352"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pic>
        <p:nvPicPr>
          <p:cNvPr id="75778" name="Picture 2" descr="Αποτέλεσμα εικόνας για salmonella antigen"/>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79912" y="2348880"/>
            <a:ext cx="4617343" cy="3476626"/>
          </a:xfrm>
          <a:prstGeom prst="rect">
            <a:avLst/>
          </a:prstGeom>
          <a:noFill/>
        </p:spPr>
      </p:pic>
      <p:sp>
        <p:nvSpPr>
          <p:cNvPr id="4" name="3 - TextBox"/>
          <p:cNvSpPr txBox="1"/>
          <p:nvPr/>
        </p:nvSpPr>
        <p:spPr>
          <a:xfrm>
            <a:off x="251520" y="2708920"/>
            <a:ext cx="3131840" cy="2800767"/>
          </a:xfrm>
          <a:prstGeom prst="rect">
            <a:avLst/>
          </a:prstGeom>
          <a:noFill/>
          <a:ln>
            <a:solidFill>
              <a:schemeClr val="tx2">
                <a:lumMod val="75000"/>
              </a:schemeClr>
            </a:solidFill>
          </a:ln>
        </p:spPr>
        <p:txBody>
          <a:bodyPr wrap="square" rtlCol="0">
            <a:spAutoFit/>
          </a:bodyPr>
          <a:lstStyle/>
          <a:p>
            <a:r>
              <a:rPr lang="el-GR" sz="1600" dirty="0" smtClean="0"/>
              <a:t>Στη γαστρεντερίτιδα οι σαλμονέλλες διεισδύουν μέσω των κυττάρων του βλεννογόνου του λεπτού και του παχέως εντέρου όπου πολλαπλασιάζονται μέσα στο φαγόσωμα.  Μεταδίδονται από κύτταρο σε κύτταρο με αποτέλεσμα φλεγμονή και διάρροια.  Ο οργανισμός αντιδρά με φαγοκύτταρα για να περιορίσει τη μόλυνση</a:t>
            </a:r>
            <a:endParaRPr lang="el-GR"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395536" y="332656"/>
          <a:ext cx="8280920" cy="6101080"/>
        </p:xfrm>
        <a:graphic>
          <a:graphicData uri="http://schemas.openxmlformats.org/drawingml/2006/table">
            <a:tbl>
              <a:tblPr firstRow="1" bandRow="1">
                <a:tableStyleId>{5C22544A-7EE6-4342-B048-85BDC9FD1C3A}</a:tableStyleId>
              </a:tblPr>
              <a:tblGrid>
                <a:gridCol w="2966655"/>
                <a:gridCol w="5314265"/>
              </a:tblGrid>
              <a:tr h="370840">
                <a:tc gridSpan="2">
                  <a:txBody>
                    <a:bodyPr/>
                    <a:lstStyle/>
                    <a:p>
                      <a:pPr algn="ctr"/>
                      <a:r>
                        <a:rPr lang="el-GR" dirty="0" smtClean="0"/>
                        <a:t>Κλινικές εκδηλώσεις</a:t>
                      </a:r>
                      <a:endParaRPr lang="el-GR" dirty="0"/>
                    </a:p>
                  </a:txBody>
                  <a:tcPr/>
                </a:tc>
                <a:tc hMerge="1">
                  <a:txBody>
                    <a:bodyPr/>
                    <a:lstStyle/>
                    <a:p>
                      <a:endParaRPr lang="el-GR" dirty="0"/>
                    </a:p>
                  </a:txBody>
                  <a:tcPr/>
                </a:tc>
              </a:tr>
              <a:tr h="370840">
                <a:tc>
                  <a:txBody>
                    <a:bodyPr/>
                    <a:lstStyle/>
                    <a:p>
                      <a:r>
                        <a:rPr lang="el-GR" sz="1600" dirty="0" smtClean="0"/>
                        <a:t>Γαστρεντερίτιδα </a:t>
                      </a:r>
                      <a:endParaRPr lang="el-GR" sz="1600" dirty="0"/>
                    </a:p>
                  </a:txBody>
                  <a:tcPr/>
                </a:tc>
                <a:tc>
                  <a:txBody>
                    <a:bodyPr/>
                    <a:lstStyle/>
                    <a:p>
                      <a:r>
                        <a:rPr lang="el-GR" sz="1600" dirty="0" smtClean="0"/>
                        <a:t>Τα</a:t>
                      </a:r>
                      <a:r>
                        <a:rPr lang="el-GR" sz="1600" baseline="0" dirty="0" smtClean="0"/>
                        <a:t> συμπτώματα περιλαμβάνουν ναυτία, έμετο, διάρροια και σε ορισμένες περιπτώσεις πυρετός, κοιλιακές κράμπες, μυαλγίες και κεφαλαλγία.  Τα συμπτώματα εμφανίζονται 6-48 ώρες μετά την κατανάλωση μολυσμένου τροφίμου ή νερού και διαρκούν 2 ημέρες έως 1 εβδομάδα.</a:t>
                      </a:r>
                      <a:endParaRPr lang="el-GR" sz="1600" dirty="0"/>
                    </a:p>
                  </a:txBody>
                  <a:tcPr/>
                </a:tc>
              </a:tr>
              <a:tr h="370840">
                <a:tc>
                  <a:txBody>
                    <a:bodyPr/>
                    <a:lstStyle/>
                    <a:p>
                      <a:r>
                        <a:rPr lang="el-GR" sz="1600" dirty="0" smtClean="0"/>
                        <a:t>Σηψαιμία </a:t>
                      </a:r>
                      <a:endParaRPr lang="el-GR" sz="1600" dirty="0"/>
                    </a:p>
                  </a:txBody>
                  <a:tcPr/>
                </a:tc>
                <a:tc>
                  <a:txBody>
                    <a:bodyPr/>
                    <a:lstStyle/>
                    <a:p>
                      <a:r>
                        <a:rPr lang="el-GR" sz="1600" dirty="0" smtClean="0"/>
                        <a:t>Εμφανίζεται κυρίως σε παιδιά,</a:t>
                      </a:r>
                      <a:r>
                        <a:rPr lang="el-GR" sz="1600" baseline="0" dirty="0" smtClean="0"/>
                        <a:t> ηλικιωμένους και σε ασθενείς από </a:t>
                      </a:r>
                      <a:r>
                        <a:rPr lang="en-US" sz="1600" baseline="0" dirty="0" smtClean="0"/>
                        <a:t>AIDS</a:t>
                      </a:r>
                      <a:endParaRPr lang="el-GR" sz="1600" dirty="0"/>
                    </a:p>
                  </a:txBody>
                  <a:tcPr/>
                </a:tc>
              </a:tr>
              <a:tr h="370840">
                <a:tc>
                  <a:txBody>
                    <a:bodyPr/>
                    <a:lstStyle/>
                    <a:p>
                      <a:r>
                        <a:rPr lang="el-GR" sz="1600" dirty="0" smtClean="0"/>
                        <a:t>Τυφοειδής πυρετός</a:t>
                      </a:r>
                      <a:endParaRPr lang="el-GR" sz="1600" dirty="0"/>
                    </a:p>
                  </a:txBody>
                  <a:tcPr/>
                </a:tc>
                <a:tc>
                  <a:txBody>
                    <a:bodyPr/>
                    <a:lstStyle/>
                    <a:p>
                      <a:r>
                        <a:rPr lang="el-GR" sz="1600" dirty="0" smtClean="0"/>
                        <a:t>Προκαλείται από τη</a:t>
                      </a:r>
                      <a:r>
                        <a:rPr lang="el-GR" sz="1600" baseline="0" dirty="0" smtClean="0"/>
                        <a:t> </a:t>
                      </a:r>
                      <a:r>
                        <a:rPr lang="en-US" sz="1600" i="1" baseline="0" dirty="0" smtClean="0"/>
                        <a:t>S. typhi</a:t>
                      </a:r>
                      <a:r>
                        <a:rPr lang="el-GR" sz="1600" i="1" baseline="0" dirty="0" smtClean="0"/>
                        <a:t>.  </a:t>
                      </a:r>
                      <a:r>
                        <a:rPr lang="el-GR" sz="1600" i="0" baseline="0" dirty="0" smtClean="0"/>
                        <a:t>Τα βακτήρια διέρχονται από τα κύτταρα του εντέρου, εγκολπώνονται από τα μακροφάγα και μεταφέρονται στο ήπαρ, το σπλήνα και στον μυελό όπου πολλαπλασιάζονται.  Τα συμπτώματα εμφανίζονται 14 ημέρες μετά τη μόλυνση και περιλαμβάνουν ανερχόμενο πυρετό, κεφαλαλγία, μυαλγία καταβολή και ανορεξία. Τα συμπτώματα διαρκούν 1 εβδομάδα και ακολουθούνται από γαστρεντερικά συμπτώματα.  Ακολουθεί ο αποικισμός της χοληδόχου κύστης από τα μικρόβια και η επαναλοίμωξη του εντέρου.  Ηπιότερα συμπτώματα παρατηρούνται στον παρατυφοειδή πυρετό που προκαλείται από </a:t>
                      </a:r>
                      <a:r>
                        <a:rPr lang="en-US" sz="1600" i="1" baseline="0" dirty="0" smtClean="0"/>
                        <a:t>S. paratyphi</a:t>
                      </a:r>
                      <a:r>
                        <a:rPr lang="el-GR" sz="1600" i="1" baseline="0" dirty="0" smtClean="0"/>
                        <a:t> </a:t>
                      </a:r>
                      <a:r>
                        <a:rPr lang="el-GR" sz="1600" i="0" baseline="0" dirty="0" smtClean="0"/>
                        <a:t>και άλλα είδη σαλμονέλλας</a:t>
                      </a:r>
                      <a:endParaRPr lang="el-GR" sz="1600" i="0" dirty="0"/>
                    </a:p>
                  </a:txBody>
                  <a:tcPr/>
                </a:tc>
              </a:tr>
              <a:tr h="370840">
                <a:tc>
                  <a:txBody>
                    <a:bodyPr/>
                    <a:lstStyle/>
                    <a:p>
                      <a:r>
                        <a:rPr lang="el-GR" sz="1600" dirty="0" smtClean="0"/>
                        <a:t>Ασυμπτωματικός αποικισμός</a:t>
                      </a:r>
                      <a:endParaRPr lang="el-GR" sz="1600" dirty="0"/>
                    </a:p>
                  </a:txBody>
                  <a:tcPr/>
                </a:tc>
                <a:tc>
                  <a:txBody>
                    <a:bodyPr/>
                    <a:lstStyle/>
                    <a:p>
                      <a:r>
                        <a:rPr lang="el-GR" sz="1600" dirty="0" smtClean="0"/>
                        <a:t>Μετά τον τυφοειδή και παρατυφοειδή πυρετό τα υπεύθυνα είδη της σαλμονέλλας  αποικίζουν 1-5% των ασθενών συνήθως στη χοληδόχο κύστη</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339752" y="1916832"/>
            <a:ext cx="4536504"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4" name="3 - TextBox"/>
          <p:cNvSpPr txBox="1"/>
          <p:nvPr/>
        </p:nvSpPr>
        <p:spPr>
          <a:xfrm>
            <a:off x="2339752" y="2420888"/>
            <a:ext cx="4536504" cy="3539430"/>
          </a:xfrm>
          <a:prstGeom prst="rect">
            <a:avLst/>
          </a:prstGeom>
          <a:noFill/>
          <a:ln>
            <a:solidFill>
              <a:schemeClr val="tx2">
                <a:lumMod val="60000"/>
                <a:lumOff val="40000"/>
              </a:schemeClr>
            </a:solidFill>
          </a:ln>
        </p:spPr>
        <p:txBody>
          <a:bodyPr wrap="square" rtlCol="0">
            <a:spAutoFit/>
          </a:bodyPr>
          <a:lstStyle/>
          <a:p>
            <a:r>
              <a:rPr lang="el-GR" sz="1600" b="1" dirty="0" smtClean="0"/>
              <a:t>Εντερίτιδα: α</a:t>
            </a:r>
            <a:r>
              <a:rPr lang="el-GR" sz="1600" dirty="0" smtClean="0"/>
              <a:t>πομόνωση σαλμονέλλας από κόπρανα σε εκλεκτικά θρεπτικά υλικά</a:t>
            </a:r>
          </a:p>
          <a:p>
            <a:endParaRPr lang="el-GR" sz="1600" dirty="0" smtClean="0"/>
          </a:p>
          <a:p>
            <a:r>
              <a:rPr lang="el-GR" sz="1600" b="1" dirty="0" smtClean="0"/>
              <a:t>Τυφοειδής πυρετός: </a:t>
            </a:r>
            <a:r>
              <a:rPr lang="el-GR" sz="1600" dirty="0" smtClean="0"/>
              <a:t>απομόνωση σαλμονέλλας από αιμοκαλλιέργεια την πρώτη εβδομάδα, από κόπρανα την δεύτερη και τρίτη εβδομάδα και από ούρα την Τρίτη εβδομάδα (θετική καλλιέργεια στο 20% των ασθενών)</a:t>
            </a:r>
          </a:p>
          <a:p>
            <a:r>
              <a:rPr lang="el-GR" sz="1600" dirty="0" smtClean="0"/>
              <a:t>Η διάγνωση μπορεί επίσης να γίνει με ανίχνευση αντισωμάτων έναντι του σωματικού αντιγόνου Ο ή του </a:t>
            </a:r>
            <a:r>
              <a:rPr lang="el-GR" sz="1600" dirty="0" err="1" smtClean="0"/>
              <a:t>βλεφαριδικού</a:t>
            </a:r>
            <a:r>
              <a:rPr lang="el-GR" sz="1600" dirty="0" smtClean="0"/>
              <a:t> αντιγόνου Η στον ορό του αίματος με αντιδράσεις συγκόλλησης (αντίδραση </a:t>
            </a:r>
            <a:r>
              <a:rPr lang="en-US" sz="1600" dirty="0" err="1" smtClean="0"/>
              <a:t>Widal</a:t>
            </a:r>
            <a:r>
              <a:rPr lang="en-US" sz="1600" dirty="0" smtClean="0"/>
              <a:t>). H </a:t>
            </a:r>
            <a:r>
              <a:rPr lang="el-GR" sz="1600" dirty="0" smtClean="0"/>
              <a:t>αντίδραση δίνει συχνά ψευδώς θετικά ή αρνητικά αποτελέσματα </a:t>
            </a:r>
            <a:endParaRPr lang="el-GR" sz="1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15716" y="1403484"/>
            <a:ext cx="5112568"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4" name="3 - TextBox"/>
          <p:cNvSpPr txBox="1"/>
          <p:nvPr/>
        </p:nvSpPr>
        <p:spPr>
          <a:xfrm>
            <a:off x="2051720" y="1859340"/>
            <a:ext cx="5040560" cy="1569660"/>
          </a:xfrm>
          <a:prstGeom prst="rect">
            <a:avLst/>
          </a:prstGeom>
          <a:noFill/>
          <a:ln>
            <a:solidFill>
              <a:schemeClr val="accent1">
                <a:lumMod val="60000"/>
                <a:lumOff val="40000"/>
              </a:schemeClr>
            </a:solidFill>
          </a:ln>
        </p:spPr>
        <p:txBody>
          <a:bodyPr wrap="square" rtlCol="0">
            <a:spAutoFit/>
          </a:bodyPr>
          <a:lstStyle/>
          <a:p>
            <a:r>
              <a:rPr lang="el-GR" sz="1600" dirty="0" smtClean="0"/>
              <a:t>Στις εντερίτιδες δε χορηγείται θεραπεία με αντιβιοτικά γιατί αυξάνει τη διάρκεια της νόσου χωρίς να περιορίζει τα συμπτώματα, ενώ παράλληλα συντελεί στη δημιουργία ανθεκτικών στελεχών</a:t>
            </a:r>
          </a:p>
          <a:p>
            <a:r>
              <a:rPr lang="el-GR" sz="1600" dirty="0" smtClean="0"/>
              <a:t>Οι άλλες λοιμώξεις από σαλμονέλλα αντιμετωπίζονται με κατάλληλα  αντιβιοτικά</a:t>
            </a:r>
            <a:endParaRPr lang="el-GR" sz="1600" dirty="0"/>
          </a:p>
        </p:txBody>
      </p:sp>
      <p:sp>
        <p:nvSpPr>
          <p:cNvPr id="5" name="4 - TextBox"/>
          <p:cNvSpPr txBox="1"/>
          <p:nvPr/>
        </p:nvSpPr>
        <p:spPr>
          <a:xfrm>
            <a:off x="2051720" y="3933056"/>
            <a:ext cx="504056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6" name="5 - TextBox"/>
          <p:cNvSpPr txBox="1"/>
          <p:nvPr/>
        </p:nvSpPr>
        <p:spPr>
          <a:xfrm>
            <a:off x="2051720" y="4437112"/>
            <a:ext cx="5040560" cy="2062103"/>
          </a:xfrm>
          <a:prstGeom prst="rect">
            <a:avLst/>
          </a:prstGeom>
          <a:noFill/>
          <a:ln>
            <a:solidFill>
              <a:schemeClr val="accent1">
                <a:lumMod val="60000"/>
                <a:lumOff val="40000"/>
              </a:schemeClr>
            </a:solidFill>
          </a:ln>
        </p:spPr>
        <p:txBody>
          <a:bodyPr wrap="square" rtlCol="0">
            <a:spAutoFit/>
          </a:bodyPr>
          <a:lstStyle/>
          <a:p>
            <a:r>
              <a:rPr lang="el-GR" sz="1600" dirty="0" smtClean="0"/>
              <a:t>Εμβόλιο για την </a:t>
            </a:r>
            <a:r>
              <a:rPr lang="en-US" sz="1600" i="1" dirty="0" smtClean="0"/>
              <a:t>S. typhi </a:t>
            </a:r>
            <a:endParaRPr lang="el-GR" sz="1600" dirty="0" smtClean="0"/>
          </a:p>
          <a:p>
            <a:r>
              <a:rPr lang="el-GR" sz="1600" dirty="0" smtClean="0"/>
              <a:t>Για την προφύλαξη από τις άλλες σαλμονελώσεις συνιστάται καλό μαγείρεμα των πουλερικών και των αυγών, αποφυγή της μόλυνσης άλλων τροφίμων από ωμά προϊόντα πουλερικών, αυστηρή εφαρμογή των μέτρων ατομικής και προσωπικής υγιεινής. Τα άτομα που απασχολούνται στην παρασκευή και διακίνηση τροφίμων πρέπει να ελέγχονται αν είναι φορείς του μικροβίου   </a:t>
            </a:r>
            <a:endParaRPr lang="el-GR" sz="1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1916832"/>
            <a:ext cx="5472608"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Γένος </a:t>
            </a:r>
            <a:r>
              <a:rPr lang="en-US" b="1" i="1" dirty="0" smtClean="0">
                <a:solidFill>
                  <a:schemeClr val="bg1"/>
                </a:solidFill>
              </a:rPr>
              <a:t>Shigella </a:t>
            </a:r>
            <a:endParaRPr lang="el-GR" b="1" dirty="0">
              <a:solidFill>
                <a:schemeClr val="bg1"/>
              </a:solidFill>
            </a:endParaRPr>
          </a:p>
        </p:txBody>
      </p:sp>
      <p:pic>
        <p:nvPicPr>
          <p:cNvPr id="1026" name="Picture 2" descr="Αποτέλεσμα εικόνας για shigella"/>
          <p:cNvPicPr>
            <a:picLocks noChangeAspect="1" noChangeArrowheads="1"/>
          </p:cNvPicPr>
          <p:nvPr/>
        </p:nvPicPr>
        <p:blipFill>
          <a:blip r:embed="rId2" cstate="print"/>
          <a:srcRect/>
          <a:stretch>
            <a:fillRect/>
          </a:stretch>
        </p:blipFill>
        <p:spPr bwMode="auto">
          <a:xfrm>
            <a:off x="1817948" y="2564904"/>
            <a:ext cx="5508104" cy="324036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2276872"/>
            <a:ext cx="4032448"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Σιγκέλλα περιλαμβάνει 4 είδη που υποδιαιρούνται σε 45 οροομάδες με βάση το αντιγόνο Ο</a:t>
            </a:r>
          </a:p>
          <a:p>
            <a:r>
              <a:rPr lang="el-GR" sz="1600" dirty="0" smtClean="0"/>
              <a:t>Είδη </a:t>
            </a:r>
            <a:r>
              <a:rPr lang="el-GR" sz="1600" dirty="0" err="1" smtClean="0"/>
              <a:t>Συγκέλλας</a:t>
            </a:r>
            <a:r>
              <a:rPr lang="el-GR" sz="1600" dirty="0" smtClean="0"/>
              <a:t>: </a:t>
            </a:r>
          </a:p>
          <a:p>
            <a:r>
              <a:rPr lang="en-US" sz="1600" i="1" dirty="0" smtClean="0"/>
              <a:t>S. </a:t>
            </a:r>
            <a:r>
              <a:rPr lang="en-US" sz="1600" i="1" dirty="0" err="1" smtClean="0"/>
              <a:t>Dysenteriae</a:t>
            </a:r>
            <a:endParaRPr lang="el-GR" sz="1600" i="1" dirty="0" smtClean="0"/>
          </a:p>
          <a:p>
            <a:r>
              <a:rPr lang="en-US" sz="1600" i="1" dirty="0" smtClean="0"/>
              <a:t>S. </a:t>
            </a:r>
            <a:r>
              <a:rPr lang="en-US" sz="1600" i="1" dirty="0" err="1" smtClean="0"/>
              <a:t>flexneri</a:t>
            </a:r>
            <a:endParaRPr lang="el-GR" sz="1600" i="1" dirty="0" smtClean="0"/>
          </a:p>
          <a:p>
            <a:r>
              <a:rPr lang="en-US" sz="1600" i="1" dirty="0" smtClean="0"/>
              <a:t>S. </a:t>
            </a:r>
            <a:r>
              <a:rPr lang="en-US" sz="1600" i="1" dirty="0" err="1" smtClean="0"/>
              <a:t>Boydii</a:t>
            </a:r>
            <a:endParaRPr lang="el-GR" sz="1600" i="1" dirty="0" smtClean="0"/>
          </a:p>
          <a:p>
            <a:r>
              <a:rPr lang="en-US" sz="1600" i="1" dirty="0" smtClean="0"/>
              <a:t>S. </a:t>
            </a:r>
            <a:r>
              <a:rPr lang="en-US" sz="1600" i="1" dirty="0" err="1" smtClean="0"/>
              <a:t>sonnei</a:t>
            </a:r>
            <a:r>
              <a:rPr lang="el-GR" sz="1600" i="1" dirty="0" smtClean="0"/>
              <a:t>.</a:t>
            </a:r>
          </a:p>
          <a:p>
            <a:endParaRPr lang="el-GR" sz="1600" dirty="0" smtClean="0"/>
          </a:p>
          <a:p>
            <a:r>
              <a:rPr lang="el-GR" sz="1600" dirty="0" smtClean="0"/>
              <a:t>Η ανάλυση </a:t>
            </a:r>
            <a:r>
              <a:rPr lang="en-US" sz="1600" dirty="0" smtClean="0"/>
              <a:t>DNA</a:t>
            </a:r>
            <a:r>
              <a:rPr lang="el-GR" sz="1600" dirty="0" smtClean="0"/>
              <a:t> έχει αποδείξει ότι τα παραπάνω είδη ανήκουν στο γένος </a:t>
            </a:r>
            <a:r>
              <a:rPr lang="en-US" sz="1600" i="1" dirty="0" smtClean="0"/>
              <a:t>Escherichia </a:t>
            </a:r>
            <a:endParaRPr lang="el-GR" sz="16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907540"/>
            <a:ext cx="396044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γένους </a:t>
            </a:r>
            <a:r>
              <a:rPr lang="en-US" b="1" i="1" dirty="0" smtClean="0"/>
              <a:t>Shigella</a:t>
            </a:r>
            <a:endParaRPr lang="el-GR" b="1" dirty="0"/>
          </a:p>
        </p:txBody>
      </p:sp>
      <p:sp>
        <p:nvSpPr>
          <p:cNvPr id="3" name="2 - TextBox"/>
          <p:cNvSpPr txBox="1"/>
          <p:nvPr/>
        </p:nvSpPr>
        <p:spPr>
          <a:xfrm>
            <a:off x="2555776" y="2420888"/>
            <a:ext cx="3960440" cy="2062103"/>
          </a:xfrm>
          <a:prstGeom prst="rect">
            <a:avLst/>
          </a:prstGeom>
          <a:noFill/>
          <a:ln>
            <a:solidFill>
              <a:schemeClr val="accent1">
                <a:lumMod val="60000"/>
                <a:lumOff val="40000"/>
              </a:schemeClr>
            </a:solidFill>
          </a:ln>
        </p:spPr>
        <p:txBody>
          <a:bodyPr wrap="square" rtlCol="0">
            <a:spAutoFit/>
          </a:bodyPr>
          <a:lstStyle/>
          <a:p>
            <a:pPr>
              <a:buFont typeface="Wingdings" pitchFamily="2" charset="2"/>
              <a:buChar char="§"/>
            </a:pPr>
            <a:r>
              <a:rPr lang="en-US" sz="1600" dirty="0" smtClean="0"/>
              <a:t>Gram (-)</a:t>
            </a:r>
            <a:r>
              <a:rPr lang="el-GR" sz="1600" dirty="0" smtClean="0"/>
              <a:t> βακτηρίδιο</a:t>
            </a:r>
          </a:p>
          <a:p>
            <a:pPr>
              <a:buFont typeface="Wingdings" pitchFamily="2" charset="2"/>
              <a:buChar char="§"/>
            </a:pPr>
            <a:r>
              <a:rPr lang="el-GR" sz="1600" dirty="0" smtClean="0"/>
              <a:t>Προαιρετικά αναερόβιο</a:t>
            </a:r>
          </a:p>
          <a:p>
            <a:pPr>
              <a:buFont typeface="Wingdings" pitchFamily="2" charset="2"/>
              <a:buChar char="§"/>
            </a:pPr>
            <a:r>
              <a:rPr lang="el-GR" sz="1600" dirty="0" smtClean="0"/>
              <a:t>Δε διαθέτει έλυτρο και βλεφαρίδες</a:t>
            </a:r>
          </a:p>
          <a:p>
            <a:pPr>
              <a:buFont typeface="Wingdings" pitchFamily="2" charset="2"/>
              <a:buChar char="§"/>
            </a:pPr>
            <a:r>
              <a:rPr lang="el-GR" sz="1600" dirty="0" smtClean="0"/>
              <a:t>Ζυμώνει τη γλυκόζη και άλλα σάκχαρα</a:t>
            </a:r>
          </a:p>
          <a:p>
            <a:pPr>
              <a:buFont typeface="Wingdings" pitchFamily="2" charset="2"/>
              <a:buChar char="§"/>
            </a:pPr>
            <a:r>
              <a:rPr lang="el-GR" sz="1600" dirty="0" smtClean="0"/>
              <a:t>Δε ζυμώνει τη λακτόζη (το είδος </a:t>
            </a:r>
            <a:r>
              <a:rPr lang="en-US" sz="1600" i="1" dirty="0" smtClean="0"/>
              <a:t>S. </a:t>
            </a:r>
            <a:r>
              <a:rPr lang="en-US" sz="1600" i="1" dirty="0" err="1" smtClean="0"/>
              <a:t>sonnei</a:t>
            </a:r>
            <a:r>
              <a:rPr lang="el-GR" sz="1600" i="1" dirty="0" smtClean="0"/>
              <a:t> </a:t>
            </a:r>
            <a:r>
              <a:rPr lang="el-GR" sz="1600" dirty="0" smtClean="0"/>
              <a:t>ζυμώνει τη λακτόζη βραδέως)</a:t>
            </a:r>
          </a:p>
          <a:p>
            <a:pPr>
              <a:buFont typeface="Wingdings" pitchFamily="2" charset="2"/>
              <a:buChar char="§"/>
            </a:pPr>
            <a:r>
              <a:rPr lang="el-GR" sz="1600" dirty="0" smtClean="0"/>
              <a:t>Δεν παράγει </a:t>
            </a:r>
            <a:r>
              <a:rPr lang="en-US" sz="1600" dirty="0" smtClean="0"/>
              <a:t>H</a:t>
            </a:r>
            <a:r>
              <a:rPr lang="en-US" sz="1600" baseline="-25000" dirty="0" smtClean="0"/>
              <a:t>2</a:t>
            </a:r>
            <a:r>
              <a:rPr lang="en-US" sz="1600" dirty="0" smtClean="0"/>
              <a:t>S</a:t>
            </a:r>
            <a:endParaRPr lang="el-GR" sz="1600" dirty="0" smtClean="0"/>
          </a:p>
          <a:p>
            <a:pPr>
              <a:buFont typeface="Wingdings" pitchFamily="2" charset="2"/>
              <a:buChar char="§"/>
            </a:pPr>
            <a:r>
              <a:rPr lang="el-GR" sz="1600" dirty="0" smtClean="0"/>
              <a:t>Αρνητικό στη οξειδάση </a:t>
            </a:r>
            <a:endParaRPr lang="el-GR" sz="1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1916832"/>
            <a:ext cx="4464496"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καλλιέργειας της Σιγκέλλας</a:t>
            </a:r>
            <a:endParaRPr lang="el-GR" b="1" dirty="0"/>
          </a:p>
        </p:txBody>
      </p:sp>
      <p:sp>
        <p:nvSpPr>
          <p:cNvPr id="3" name="2 - TextBox"/>
          <p:cNvSpPr txBox="1"/>
          <p:nvPr/>
        </p:nvSpPr>
        <p:spPr>
          <a:xfrm>
            <a:off x="107504" y="2636912"/>
            <a:ext cx="4464496" cy="3046988"/>
          </a:xfrm>
          <a:prstGeom prst="rect">
            <a:avLst/>
          </a:prstGeom>
          <a:noFill/>
          <a:ln>
            <a:solidFill>
              <a:schemeClr val="accent1">
                <a:lumMod val="60000"/>
                <a:lumOff val="40000"/>
              </a:schemeClr>
            </a:solidFill>
          </a:ln>
        </p:spPr>
        <p:txBody>
          <a:bodyPr wrap="square" rtlCol="0">
            <a:spAutoFit/>
          </a:bodyPr>
          <a:lstStyle/>
          <a:p>
            <a:r>
              <a:rPr lang="el-GR" sz="1600" dirty="0" smtClean="0"/>
              <a:t>Σε θρεπτικά υλικά σχηματίζουν μετά από 24 ώρες επώασης διαφανείς, κυκλικές αποικίες, διαμέτρου 2</a:t>
            </a:r>
            <a:r>
              <a:rPr lang="en-US" sz="1600" dirty="0" smtClean="0"/>
              <a:t>mm</a:t>
            </a:r>
            <a:r>
              <a:rPr lang="el-GR" sz="1600" dirty="0" smtClean="0"/>
              <a:t>.</a:t>
            </a:r>
          </a:p>
          <a:p>
            <a:endParaRPr lang="el-GR" sz="1600" dirty="0" smtClean="0"/>
          </a:p>
          <a:p>
            <a:r>
              <a:rPr lang="el-GR" sz="1600" dirty="0" smtClean="0"/>
              <a:t> Σε υλικό </a:t>
            </a:r>
            <a:r>
              <a:rPr lang="en-US" sz="1600" dirty="0" smtClean="0"/>
              <a:t>MacConkey</a:t>
            </a:r>
            <a:r>
              <a:rPr lang="el-GR" sz="1600" dirty="0" smtClean="0"/>
              <a:t> ή </a:t>
            </a:r>
            <a:r>
              <a:rPr lang="en-US" sz="1600" dirty="0" smtClean="0"/>
              <a:t>SS agar </a:t>
            </a:r>
            <a:r>
              <a:rPr lang="el-GR" sz="1600" dirty="0" smtClean="0"/>
              <a:t>σχηματίζουν άχρωμες αποικίες (εκτός από την </a:t>
            </a:r>
            <a:r>
              <a:rPr lang="en-US" sz="1600" dirty="0" smtClean="0"/>
              <a:t>S. </a:t>
            </a:r>
            <a:r>
              <a:rPr lang="en-US" sz="1600" dirty="0" err="1" smtClean="0"/>
              <a:t>sonnei</a:t>
            </a:r>
            <a:r>
              <a:rPr lang="el-GR" sz="1600" dirty="0" smtClean="0"/>
              <a:t> που σχηματίζει ροδόχρωμες).</a:t>
            </a:r>
          </a:p>
          <a:p>
            <a:endParaRPr lang="el-GR" sz="1600" dirty="0" smtClean="0"/>
          </a:p>
          <a:p>
            <a:r>
              <a:rPr lang="el-GR" sz="1600" dirty="0" smtClean="0"/>
              <a:t>Με βάση τη διάσπαση της μανιτόλης διαχωρίζονται σε αυτές που τη ζυμώνουν (</a:t>
            </a:r>
            <a:r>
              <a:rPr lang="en-US" sz="1600" i="1" dirty="0" smtClean="0"/>
              <a:t>S. </a:t>
            </a:r>
            <a:r>
              <a:rPr lang="en-US" sz="1600" i="1" dirty="0" err="1" smtClean="0"/>
              <a:t>flexneri</a:t>
            </a:r>
            <a:r>
              <a:rPr lang="en-US" sz="1600" i="1" dirty="0" smtClean="0"/>
              <a:t>, S. </a:t>
            </a:r>
            <a:r>
              <a:rPr lang="en-US" sz="1600" i="1" dirty="0" err="1" smtClean="0"/>
              <a:t>boydi</a:t>
            </a:r>
            <a:r>
              <a:rPr lang="en-US" sz="1600" i="1" dirty="0" smtClean="0"/>
              <a:t> </a:t>
            </a:r>
            <a:r>
              <a:rPr lang="el-GR" sz="1600" dirty="0" smtClean="0"/>
              <a:t>και</a:t>
            </a:r>
            <a:r>
              <a:rPr lang="el-GR" sz="1600" i="1" dirty="0" smtClean="0"/>
              <a:t> </a:t>
            </a:r>
            <a:r>
              <a:rPr lang="en-US" sz="1600" i="1" dirty="0" smtClean="0"/>
              <a:t>S. </a:t>
            </a:r>
            <a:r>
              <a:rPr lang="en-US" sz="1600" i="1" dirty="0" err="1" smtClean="0"/>
              <a:t>sonnei</a:t>
            </a:r>
            <a:r>
              <a:rPr lang="el-GR" sz="1600" i="1" dirty="0" smtClean="0"/>
              <a:t>) </a:t>
            </a:r>
            <a:r>
              <a:rPr lang="el-GR" sz="1600" dirty="0" smtClean="0"/>
              <a:t>και σε αυτές που δεν την ζυμώνουν</a:t>
            </a:r>
            <a:r>
              <a:rPr lang="en-US" sz="1600" i="1" dirty="0" smtClean="0"/>
              <a:t> </a:t>
            </a:r>
            <a:r>
              <a:rPr lang="el-GR" sz="1600" i="1" dirty="0" smtClean="0"/>
              <a:t>(</a:t>
            </a:r>
            <a:r>
              <a:rPr lang="en-US" sz="1600" i="1" dirty="0" smtClean="0"/>
              <a:t>S. </a:t>
            </a:r>
            <a:r>
              <a:rPr lang="en-US" sz="1600" i="1" dirty="0" err="1" smtClean="0"/>
              <a:t>dysenteriae</a:t>
            </a:r>
            <a:r>
              <a:rPr lang="el-GR" sz="1600" i="1" dirty="0" smtClean="0"/>
              <a:t>)</a:t>
            </a:r>
            <a:endParaRPr lang="el-GR" sz="1600" dirty="0"/>
          </a:p>
        </p:txBody>
      </p:sp>
      <p:sp>
        <p:nvSpPr>
          <p:cNvPr id="81922" name="AutoShape 2" descr="Αποτέλεσμα εικόνας για shigell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1923" name="Picture 3" descr="C:\Documents and Settings\user\Επιφάνεια εργασίας\shigella-sonnei-on-blood-agar.jpg"/>
          <p:cNvPicPr>
            <a:picLocks noChangeAspect="1" noChangeArrowheads="1"/>
          </p:cNvPicPr>
          <p:nvPr/>
        </p:nvPicPr>
        <p:blipFill>
          <a:blip r:embed="rId2" cstate="print"/>
          <a:srcRect/>
          <a:stretch>
            <a:fillRect/>
          </a:stretch>
        </p:blipFill>
        <p:spPr bwMode="auto">
          <a:xfrm>
            <a:off x="5364088" y="404664"/>
            <a:ext cx="3487936" cy="2880320"/>
          </a:xfrm>
          <a:prstGeom prst="rect">
            <a:avLst/>
          </a:prstGeom>
          <a:noFill/>
        </p:spPr>
      </p:pic>
      <p:sp>
        <p:nvSpPr>
          <p:cNvPr id="81925" name="AutoShape 5" descr="Αποτέλεσμα εικόνας για shigell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1927" name="Picture 7" descr="C:\Documents and Settings\user\Επιφάνεια εργασίας\shigella-flexneri-growth-on-agar.jpg"/>
          <p:cNvPicPr>
            <a:picLocks noChangeAspect="1" noChangeArrowheads="1"/>
          </p:cNvPicPr>
          <p:nvPr/>
        </p:nvPicPr>
        <p:blipFill>
          <a:blip r:embed="rId3" cstate="print"/>
          <a:srcRect/>
          <a:stretch>
            <a:fillRect/>
          </a:stretch>
        </p:blipFill>
        <p:spPr bwMode="auto">
          <a:xfrm>
            <a:off x="5364088" y="3573016"/>
            <a:ext cx="3528392" cy="303517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Σχετική εικόνα"/>
          <p:cNvPicPr>
            <a:picLocks noChangeAspect="1" noChangeArrowheads="1"/>
          </p:cNvPicPr>
          <p:nvPr/>
        </p:nvPicPr>
        <p:blipFill>
          <a:blip r:embed="rId2" cstate="print"/>
          <a:srcRect/>
          <a:stretch>
            <a:fillRect/>
          </a:stretch>
        </p:blipFill>
        <p:spPr bwMode="auto">
          <a:xfrm>
            <a:off x="1403649" y="620688"/>
            <a:ext cx="6336704" cy="590465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39752" y="908720"/>
            <a:ext cx="4464496"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r>
              <a:rPr lang="el-GR" dirty="0" smtClean="0"/>
              <a:t> </a:t>
            </a:r>
            <a:endParaRPr lang="el-GR" dirty="0"/>
          </a:p>
        </p:txBody>
      </p:sp>
      <p:sp>
        <p:nvSpPr>
          <p:cNvPr id="3" name="2 - TextBox"/>
          <p:cNvSpPr txBox="1"/>
          <p:nvPr/>
        </p:nvSpPr>
        <p:spPr>
          <a:xfrm>
            <a:off x="2339752" y="1408708"/>
            <a:ext cx="4464496" cy="2308324"/>
          </a:xfrm>
          <a:prstGeom prst="rect">
            <a:avLst/>
          </a:prstGeom>
          <a:solidFill>
            <a:schemeClr val="accent1">
              <a:lumMod val="20000"/>
              <a:lumOff val="80000"/>
            </a:schemeClr>
          </a:solidFill>
        </p:spPr>
        <p:txBody>
          <a:bodyPr wrap="square" rtlCol="0">
            <a:spAutoFit/>
          </a:bodyPr>
          <a:lstStyle/>
          <a:p>
            <a:r>
              <a:rPr lang="el-GR" sz="1600" dirty="0" smtClean="0"/>
              <a:t>Η Σιγκέλλα προκαλεί νόσο εισβάλλοντας στα κύτταρα του βλεννογόνου του παχέως εντέρου όπου πολλαπλασιάζεται στο κυτταρόπλασμα. Από εκεί μεταφέρεται στα γειτονικά κύτταρα χωρίς να περνάει στον μεσοκυττάριο χώρο. Η Συγκέλλα της δυσεντερίας (</a:t>
            </a:r>
            <a:r>
              <a:rPr lang="en-US" sz="1600" i="1" dirty="0" smtClean="0"/>
              <a:t>S. </a:t>
            </a:r>
            <a:r>
              <a:rPr lang="en-US" sz="1600" i="1" dirty="0" err="1" smtClean="0"/>
              <a:t>dysenteriae</a:t>
            </a:r>
            <a:r>
              <a:rPr lang="en-US" sz="1600" i="1" dirty="0" smtClean="0"/>
              <a:t>) </a:t>
            </a:r>
            <a:r>
              <a:rPr lang="el-GR" sz="1600" dirty="0" smtClean="0"/>
              <a:t> παράγει τοξίνη (τοξίνη </a:t>
            </a:r>
            <a:r>
              <a:rPr lang="en-US" sz="1600" dirty="0" smtClean="0"/>
              <a:t>Shiga)</a:t>
            </a:r>
            <a:r>
              <a:rPr lang="el-GR" sz="1600" dirty="0" smtClean="0"/>
              <a:t> η οποία καταστρέφει τα κύτταρα που έχει προσβάλει και δημιουργεί έλκος που ακολουθείται από τοπική φλεγμονή  </a:t>
            </a:r>
            <a:endParaRPr lang="el-GR" sz="1600" dirty="0"/>
          </a:p>
        </p:txBody>
      </p:sp>
      <p:sp>
        <p:nvSpPr>
          <p:cNvPr id="84994" name="AutoShape 2" descr="Αποτέλεσμα εικόνας για shigell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4995" name="Picture 3" descr="C:\Documents and Settings\user\Επιφάνεια εργασίας\research.pasteur.fr_shigellaintro.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20342" y="3879726"/>
            <a:ext cx="6472138" cy="2978274"/>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39752" y="1772816"/>
            <a:ext cx="4392488"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a:t>
            </a:r>
            <a:endParaRPr lang="el-GR" b="1" dirty="0"/>
          </a:p>
        </p:txBody>
      </p:sp>
      <p:sp>
        <p:nvSpPr>
          <p:cNvPr id="3" name="2 - TextBox"/>
          <p:cNvSpPr txBox="1"/>
          <p:nvPr/>
        </p:nvSpPr>
        <p:spPr>
          <a:xfrm>
            <a:off x="2411760" y="2276872"/>
            <a:ext cx="4320480" cy="3539430"/>
          </a:xfrm>
          <a:prstGeom prst="rect">
            <a:avLst/>
          </a:prstGeom>
          <a:noFill/>
          <a:ln>
            <a:solidFill>
              <a:schemeClr val="accent1">
                <a:lumMod val="60000"/>
                <a:lumOff val="40000"/>
              </a:schemeClr>
            </a:solidFill>
          </a:ln>
        </p:spPr>
        <p:txBody>
          <a:bodyPr wrap="square" rtlCol="0">
            <a:spAutoFit/>
          </a:bodyPr>
          <a:lstStyle/>
          <a:p>
            <a:r>
              <a:rPr lang="el-GR" sz="1600" dirty="0" smtClean="0"/>
              <a:t>Προκαλεί </a:t>
            </a:r>
            <a:r>
              <a:rPr lang="el-GR" sz="1600" dirty="0" err="1" smtClean="0"/>
              <a:t>τροφιμογενείς</a:t>
            </a:r>
            <a:r>
              <a:rPr lang="el-GR" sz="1600" dirty="0" smtClean="0"/>
              <a:t> λοιμώξεις</a:t>
            </a:r>
          </a:p>
          <a:p>
            <a:r>
              <a:rPr lang="el-GR" sz="1600" dirty="0" smtClean="0"/>
              <a:t>Χρόνος επώασης 1-4 ημέρες</a:t>
            </a:r>
          </a:p>
          <a:p>
            <a:r>
              <a:rPr lang="el-GR" sz="1600" dirty="0" smtClean="0"/>
              <a:t>Συμπτώματα: υδαρής διάρροια που εξελίσσεται σε βλεννώδη διάρροια με πύον και αίμα, κοιλιακές κράμπες και πιθανόν πυρετός.</a:t>
            </a:r>
          </a:p>
          <a:p>
            <a:r>
              <a:rPr lang="el-GR" sz="1600" dirty="0" smtClean="0"/>
              <a:t>Σε μικρό ποσοστό ασθενών αναπτύσσεται ασυμπτωματικός αποικισμός του παχέως εντέρου</a:t>
            </a:r>
          </a:p>
          <a:p>
            <a:r>
              <a:rPr lang="el-GR" sz="1600" dirty="0" smtClean="0"/>
              <a:t>Η λοίμωξη αυτοπεριορίζεται και σε άτομα με υγιές ανοσοποιητικό σύστημα τα συμπτώματα υποχωρούν συνήθως μετά από μία εβδομάδα. Χορήγηση αντιβιοτικών για την αποφυγή διασποράς σε άλλα άτομα που βρίσκονται σε στενή επαφή με τον ασθενή</a:t>
            </a:r>
            <a:endParaRPr lang="el-GR" sz="1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700808"/>
            <a:ext cx="432048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a:t>
            </a:r>
            <a:endParaRPr lang="el-GR" b="1" dirty="0"/>
          </a:p>
        </p:txBody>
      </p:sp>
      <p:sp>
        <p:nvSpPr>
          <p:cNvPr id="3" name="2 - TextBox"/>
          <p:cNvSpPr txBox="1"/>
          <p:nvPr/>
        </p:nvSpPr>
        <p:spPr>
          <a:xfrm>
            <a:off x="2411760" y="2276872"/>
            <a:ext cx="4320480" cy="2554545"/>
          </a:xfrm>
          <a:prstGeom prst="rect">
            <a:avLst/>
          </a:prstGeom>
          <a:noFill/>
          <a:ln>
            <a:solidFill>
              <a:schemeClr val="accent1">
                <a:lumMod val="60000"/>
                <a:lumOff val="40000"/>
              </a:schemeClr>
            </a:solidFill>
          </a:ln>
        </p:spPr>
        <p:txBody>
          <a:bodyPr wrap="square" rtlCol="0">
            <a:spAutoFit/>
          </a:bodyPr>
          <a:lstStyle/>
          <a:p>
            <a:r>
              <a:rPr lang="el-GR" sz="1600" dirty="0" smtClean="0"/>
              <a:t>Μεταδίδεται μέσω της κοπρανοστοματικής οδού, κυρίως από άτομα με μολυσμένα χέρια και λιγότερο συχνά από μολυσμένα τρόφιμα και νερό. </a:t>
            </a:r>
          </a:p>
          <a:p>
            <a:r>
              <a:rPr lang="el-GR" sz="1600" dirty="0" smtClean="0"/>
              <a:t>Έχει ισχυρή λοιμογόνο δύναμη και 100-200 μικρόβια μπορούν να προκαλέσουν νόσο και για το λόγο αυτό μεταδίδεται γρήγορα σε κοινότητες με χαμηλό επίπεδο υγιεινής. Μολύνονται κυρίως παιδιά μικρότερα των 15 ετών (ποσοστό 70% των λοιμώξεων) </a:t>
            </a:r>
            <a:endParaRPr lang="el-GR" sz="1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411760" y="1700808"/>
            <a:ext cx="432048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4" name="3 - TextBox"/>
          <p:cNvSpPr txBox="1"/>
          <p:nvPr/>
        </p:nvSpPr>
        <p:spPr>
          <a:xfrm>
            <a:off x="2411760" y="2196153"/>
            <a:ext cx="4320480" cy="584775"/>
          </a:xfrm>
          <a:prstGeom prst="rect">
            <a:avLst/>
          </a:prstGeom>
          <a:noFill/>
          <a:ln>
            <a:solidFill>
              <a:schemeClr val="accent1">
                <a:lumMod val="60000"/>
                <a:lumOff val="40000"/>
              </a:schemeClr>
            </a:solidFill>
          </a:ln>
        </p:spPr>
        <p:txBody>
          <a:bodyPr wrap="square" rtlCol="0">
            <a:spAutoFit/>
          </a:bodyPr>
          <a:lstStyle/>
          <a:p>
            <a:r>
              <a:rPr lang="el-GR" sz="1600" dirty="0" smtClean="0"/>
              <a:t>Απομόνωση και ταυτοποίηση των βακτηρίων από δείγμα κοπράνων σε εκλεκτικά θρεπτικά υλικά</a:t>
            </a:r>
            <a:endParaRPr lang="el-GR" sz="1600" dirty="0"/>
          </a:p>
        </p:txBody>
      </p:sp>
      <p:sp>
        <p:nvSpPr>
          <p:cNvPr id="5" name="4 - TextBox"/>
          <p:cNvSpPr txBox="1"/>
          <p:nvPr/>
        </p:nvSpPr>
        <p:spPr>
          <a:xfrm>
            <a:off x="2411760" y="3284538"/>
            <a:ext cx="432048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6" name="5 - TextBox"/>
          <p:cNvSpPr txBox="1"/>
          <p:nvPr/>
        </p:nvSpPr>
        <p:spPr>
          <a:xfrm>
            <a:off x="2411760" y="3761745"/>
            <a:ext cx="4320480" cy="1323439"/>
          </a:xfrm>
          <a:prstGeom prst="rect">
            <a:avLst/>
          </a:prstGeom>
          <a:noFill/>
          <a:ln>
            <a:solidFill>
              <a:schemeClr val="accent1">
                <a:lumMod val="60000"/>
                <a:lumOff val="40000"/>
              </a:schemeClr>
            </a:solidFill>
          </a:ln>
        </p:spPr>
        <p:txBody>
          <a:bodyPr wrap="square" rtlCol="0">
            <a:spAutoFit/>
          </a:bodyPr>
          <a:lstStyle/>
          <a:p>
            <a:r>
              <a:rPr lang="el-GR" sz="1600" dirty="0" smtClean="0"/>
              <a:t>Χορήγηση αντιβίωσης και χορήγηση υγρών και ηλεκτρολυτών για την αντιμετώπιση της αφυδάτωσης σε περιπτώσεις υδαρούς διάρροιας. Σε ελαφρές περιπτώσεις δεν χορηγείται θεραπεία </a:t>
            </a:r>
            <a:endParaRPr lang="el-GR" sz="1600" dirty="0"/>
          </a:p>
        </p:txBody>
      </p:sp>
      <p:sp>
        <p:nvSpPr>
          <p:cNvPr id="8" name="7 - TextBox"/>
          <p:cNvSpPr txBox="1"/>
          <p:nvPr/>
        </p:nvSpPr>
        <p:spPr>
          <a:xfrm>
            <a:off x="2411760" y="5373216"/>
            <a:ext cx="432048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9" name="8 - TextBox"/>
          <p:cNvSpPr txBox="1"/>
          <p:nvPr/>
        </p:nvSpPr>
        <p:spPr>
          <a:xfrm>
            <a:off x="2411760" y="5877272"/>
            <a:ext cx="4248472" cy="584775"/>
          </a:xfrm>
          <a:prstGeom prst="rect">
            <a:avLst/>
          </a:prstGeom>
          <a:noFill/>
          <a:ln>
            <a:solidFill>
              <a:schemeClr val="accent1">
                <a:lumMod val="60000"/>
                <a:lumOff val="40000"/>
              </a:schemeClr>
            </a:solidFill>
          </a:ln>
        </p:spPr>
        <p:txBody>
          <a:bodyPr wrap="square" rtlCol="0">
            <a:spAutoFit/>
          </a:bodyPr>
          <a:lstStyle/>
          <a:p>
            <a:r>
              <a:rPr lang="el-GR" sz="1600" dirty="0" smtClean="0"/>
              <a:t>Καλή εφαρμογή μέτρων ατομικής και δημόσιας υγιεινής</a:t>
            </a:r>
            <a:endParaRPr lang="el-GR" sz="16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79712" y="1844824"/>
            <a:ext cx="5184576" cy="369332"/>
          </a:xfrm>
          <a:prstGeom prst="rect">
            <a:avLst/>
          </a:prstGeom>
          <a:solidFill>
            <a:schemeClr val="tx2">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Γένος </a:t>
            </a:r>
            <a:r>
              <a:rPr lang="en-US" b="1" i="1" dirty="0" smtClean="0">
                <a:solidFill>
                  <a:schemeClr val="bg1"/>
                </a:solidFill>
              </a:rPr>
              <a:t>Yersinia</a:t>
            </a:r>
            <a:endParaRPr lang="el-GR" b="1" dirty="0">
              <a:solidFill>
                <a:schemeClr val="bg1"/>
              </a:solidFill>
            </a:endParaRPr>
          </a:p>
        </p:txBody>
      </p:sp>
      <p:sp>
        <p:nvSpPr>
          <p:cNvPr id="86018" name="AutoShape 2" descr="Αποτέλεσμα εικόνας για yersinia pest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6019" name="Picture 3" descr="C:\Documents and Settings\user\Επιφάνεια εργασίας\plague_tit.jpgb3a18d72-61a1-4d6d-8d71-09445cd5f4bdLarge.jpg"/>
          <p:cNvPicPr>
            <a:picLocks noChangeAspect="1" noChangeArrowheads="1"/>
          </p:cNvPicPr>
          <p:nvPr/>
        </p:nvPicPr>
        <p:blipFill>
          <a:blip r:embed="rId2" cstate="print"/>
          <a:srcRect l="3381" t="18500" b="7161"/>
          <a:stretch>
            <a:fillRect/>
          </a:stretch>
        </p:blipFill>
        <p:spPr bwMode="auto">
          <a:xfrm>
            <a:off x="1991122" y="2708920"/>
            <a:ext cx="5161756" cy="381642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23728" y="2303001"/>
            <a:ext cx="4968552"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endParaRPr lang="el-GR" sz="1600" dirty="0" smtClean="0"/>
          </a:p>
          <a:p>
            <a:r>
              <a:rPr lang="el-GR" sz="1600" dirty="0" smtClean="0"/>
              <a:t>Το γένος </a:t>
            </a:r>
            <a:r>
              <a:rPr lang="en-US" sz="1600" i="1" dirty="0" smtClean="0"/>
              <a:t>Yersinia</a:t>
            </a:r>
            <a:r>
              <a:rPr lang="el-GR" sz="1600" i="1" dirty="0" smtClean="0"/>
              <a:t> (Υερσίνια) </a:t>
            </a:r>
            <a:r>
              <a:rPr lang="el-GR" sz="1600" dirty="0" smtClean="0"/>
              <a:t>ανήκει στην οικογένεια των εντεροβακτηριακών και  περιλαμβάνει 3 είδη τα οποία προκαλούν νόσο στον άνθρωπο: </a:t>
            </a:r>
          </a:p>
          <a:p>
            <a:endParaRPr lang="el-GR" sz="1600" dirty="0" smtClean="0"/>
          </a:p>
          <a:p>
            <a:pPr>
              <a:buFont typeface="Wingdings" pitchFamily="2" charset="2"/>
              <a:buChar char="ü"/>
            </a:pPr>
            <a:r>
              <a:rPr lang="en-US" sz="1600" i="1" dirty="0" smtClean="0"/>
              <a:t>Y. pestis </a:t>
            </a:r>
            <a:r>
              <a:rPr lang="el-GR" sz="1600" i="1" dirty="0" smtClean="0"/>
              <a:t>(</a:t>
            </a:r>
            <a:r>
              <a:rPr lang="el-GR" sz="1600" dirty="0" smtClean="0"/>
              <a:t>Υερσίνια της πανώλους)</a:t>
            </a:r>
          </a:p>
          <a:p>
            <a:pPr>
              <a:buFont typeface="Wingdings" pitchFamily="2" charset="2"/>
              <a:buChar char="ü"/>
            </a:pPr>
            <a:r>
              <a:rPr lang="en-US" sz="1600" i="1" dirty="0" smtClean="0"/>
              <a:t>Y. Pseudotuberculosis</a:t>
            </a:r>
            <a:r>
              <a:rPr lang="el-GR" sz="1600" i="1" dirty="0" smtClean="0"/>
              <a:t> (</a:t>
            </a:r>
            <a:r>
              <a:rPr lang="el-GR" sz="1600" dirty="0" smtClean="0"/>
              <a:t>Υερσίνια της ψευδοφυματίωσης)</a:t>
            </a:r>
          </a:p>
          <a:p>
            <a:pPr>
              <a:buFont typeface="Wingdings" pitchFamily="2" charset="2"/>
              <a:buChar char="ü"/>
            </a:pPr>
            <a:r>
              <a:rPr lang="en-US" sz="1600" i="1" dirty="0" smtClean="0"/>
              <a:t>Y. </a:t>
            </a:r>
            <a:r>
              <a:rPr lang="en-US" sz="1600" i="1" dirty="0" err="1" smtClean="0"/>
              <a:t>enterocolitica</a:t>
            </a:r>
            <a:r>
              <a:rPr lang="el-GR" sz="1600" i="1" dirty="0" smtClean="0"/>
              <a:t> (</a:t>
            </a:r>
            <a:r>
              <a:rPr lang="el-GR" sz="1600" dirty="0" smtClean="0"/>
              <a:t>Υερσίνια της εντεροκολίτιδας)</a:t>
            </a:r>
          </a:p>
          <a:p>
            <a:endParaRPr lang="el-GR" sz="1600" dirty="0" smtClean="0"/>
          </a:p>
          <a:p>
            <a:endParaRPr lang="el-GR" sz="16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988840"/>
            <a:ext cx="4320480" cy="64633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παθογόνων του γένους Υερσίνια</a:t>
            </a:r>
            <a:endParaRPr lang="el-GR" b="1" dirty="0"/>
          </a:p>
        </p:txBody>
      </p:sp>
      <p:sp>
        <p:nvSpPr>
          <p:cNvPr id="3" name="2 - TextBox"/>
          <p:cNvSpPr txBox="1"/>
          <p:nvPr/>
        </p:nvSpPr>
        <p:spPr>
          <a:xfrm>
            <a:off x="2411760" y="2852936"/>
            <a:ext cx="4320480" cy="3293209"/>
          </a:xfrm>
          <a:prstGeom prst="rect">
            <a:avLst/>
          </a:prstGeom>
          <a:noFill/>
          <a:ln>
            <a:solidFill>
              <a:schemeClr val="accent1">
                <a:lumMod val="60000"/>
                <a:lumOff val="40000"/>
              </a:schemeClr>
            </a:solidFill>
          </a:ln>
        </p:spPr>
        <p:txBody>
          <a:bodyPr wrap="square" rtlCol="0">
            <a:spAutoFit/>
          </a:bodyPr>
          <a:lstStyle/>
          <a:p>
            <a:pPr>
              <a:buFont typeface="Wingdings" pitchFamily="2" charset="2"/>
              <a:buChar char="§"/>
            </a:pPr>
            <a:r>
              <a:rPr lang="en-US" sz="1600" dirty="0" smtClean="0"/>
              <a:t>Gram (-) </a:t>
            </a:r>
            <a:r>
              <a:rPr lang="el-GR" sz="1600" dirty="0" smtClean="0"/>
              <a:t>βακτηρίδια</a:t>
            </a:r>
          </a:p>
          <a:p>
            <a:pPr>
              <a:buFont typeface="Wingdings" pitchFamily="2" charset="2"/>
              <a:buChar char="§"/>
            </a:pPr>
            <a:r>
              <a:rPr lang="el-GR" sz="1600" dirty="0" smtClean="0"/>
              <a:t>Προαιρετικά αναερόβια</a:t>
            </a:r>
          </a:p>
          <a:p>
            <a:pPr>
              <a:buFont typeface="Wingdings" pitchFamily="2" charset="2"/>
              <a:buChar char="§"/>
            </a:pPr>
            <a:r>
              <a:rPr lang="el-GR" sz="1600" dirty="0" smtClean="0"/>
              <a:t>Ζυμώνουν διάφορα σάκχαρα</a:t>
            </a:r>
          </a:p>
          <a:p>
            <a:pPr>
              <a:buFont typeface="Wingdings" pitchFamily="2" charset="2"/>
              <a:buChar char="§"/>
            </a:pPr>
            <a:r>
              <a:rPr lang="el-GR" sz="1600" dirty="0" smtClean="0"/>
              <a:t>Αρνητικά στην οξειδάση</a:t>
            </a:r>
          </a:p>
          <a:p>
            <a:pPr>
              <a:buFont typeface="Wingdings" pitchFamily="2" charset="2"/>
              <a:buChar char="§"/>
            </a:pPr>
            <a:r>
              <a:rPr lang="el-GR" sz="1600" dirty="0" smtClean="0"/>
              <a:t>Εντερικά παθογόνα (απομονώνονται σπανίως από το αίμα)</a:t>
            </a:r>
          </a:p>
          <a:p>
            <a:pPr>
              <a:buFont typeface="Wingdings" pitchFamily="2" charset="2"/>
              <a:buChar char="§"/>
            </a:pPr>
            <a:r>
              <a:rPr lang="el-GR" sz="1600" dirty="0" smtClean="0"/>
              <a:t>Φέρουν πλασμίδια με γονίδια λοιμογονικότητας</a:t>
            </a:r>
          </a:p>
          <a:p>
            <a:pPr>
              <a:buFont typeface="Wingdings" pitchFamily="2" charset="2"/>
              <a:buChar char="§"/>
            </a:pPr>
            <a:r>
              <a:rPr lang="el-GR" sz="1600" dirty="0" smtClean="0"/>
              <a:t>Είναι ανθεκτικά στην φαγοκυττάρωση</a:t>
            </a:r>
          </a:p>
          <a:p>
            <a:pPr>
              <a:buFont typeface="Wingdings" pitchFamily="2" charset="2"/>
              <a:buChar char="§"/>
            </a:pPr>
            <a:r>
              <a:rPr lang="el-GR" sz="1600" dirty="0" smtClean="0"/>
              <a:t>Διαθέτουν γονίδια προσκόλλησης, κυτταροτοξικότητας, αναστολής της μετανάστευσης των φαγοκυττάρων και συσσωμάτωσης των αιμοπεταλίων</a:t>
            </a:r>
          </a:p>
          <a:p>
            <a:pPr>
              <a:buFont typeface="Wingdings" pitchFamily="2" charset="2"/>
              <a:buChar char="§"/>
            </a:pPr>
            <a:r>
              <a:rPr lang="el-GR" sz="1600" dirty="0" smtClean="0"/>
              <a:t>Προκαλούν </a:t>
            </a:r>
            <a:r>
              <a:rPr lang="el-GR" sz="1600" dirty="0" err="1" smtClean="0"/>
              <a:t>ζωωνόσους</a:t>
            </a:r>
            <a:endParaRPr lang="el-G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916832"/>
            <a:ext cx="4248472"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Yersinia pestis</a:t>
            </a:r>
            <a:endParaRPr lang="el-GR" b="1" i="1" dirty="0"/>
          </a:p>
        </p:txBody>
      </p:sp>
      <p:sp>
        <p:nvSpPr>
          <p:cNvPr id="3" name="2 - TextBox"/>
          <p:cNvSpPr txBox="1"/>
          <p:nvPr/>
        </p:nvSpPr>
        <p:spPr>
          <a:xfrm>
            <a:off x="2411760" y="2492896"/>
            <a:ext cx="4320480" cy="2308324"/>
          </a:xfrm>
          <a:prstGeom prst="rect">
            <a:avLst/>
          </a:prstGeom>
          <a:noFill/>
          <a:ln>
            <a:solidFill>
              <a:schemeClr val="accent1">
                <a:lumMod val="60000"/>
                <a:lumOff val="40000"/>
              </a:schemeClr>
            </a:solidFill>
          </a:ln>
        </p:spPr>
        <p:txBody>
          <a:bodyPr wrap="square" rtlCol="0">
            <a:spAutoFit/>
          </a:bodyPr>
          <a:lstStyle/>
          <a:p>
            <a:r>
              <a:rPr lang="el-GR" sz="1600" dirty="0" smtClean="0"/>
              <a:t>Προκαλεί τη νόσο πανώλη (ή πανούκλα) η οποία παρουσιάζει πολύ μεγάλη θνητότητα.</a:t>
            </a:r>
          </a:p>
          <a:p>
            <a:endParaRPr lang="el-GR" sz="1600" dirty="0" smtClean="0"/>
          </a:p>
          <a:p>
            <a:r>
              <a:rPr lang="el-GR" sz="1600" dirty="0" smtClean="0"/>
              <a:t>Διακρίνεται στην αστική πανώλη με φυσικά υποδόχα τους αρουραίους και τη δασική πανώλη που προσβάλει σκίουρους, κουνέλια, αρουραίους του αγρού και οικόσιτες γάτες</a:t>
            </a:r>
          </a:p>
          <a:p>
            <a:endParaRPr lang="el-GR" sz="1600" dirty="0" smtClean="0"/>
          </a:p>
          <a:p>
            <a:r>
              <a:rPr lang="el-GR" sz="1600" dirty="0" smtClean="0"/>
              <a:t>Προκαλεί πανδημίες</a:t>
            </a:r>
            <a:endParaRPr lang="el-GR" sz="1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628800"/>
            <a:ext cx="432048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της </a:t>
            </a:r>
            <a:r>
              <a:rPr lang="en-US" b="1" dirty="0" smtClean="0"/>
              <a:t>Yersinia pestis</a:t>
            </a:r>
            <a:endParaRPr lang="el-GR" b="1" dirty="0"/>
          </a:p>
        </p:txBody>
      </p:sp>
      <p:sp>
        <p:nvSpPr>
          <p:cNvPr id="3" name="2 - TextBox"/>
          <p:cNvSpPr txBox="1"/>
          <p:nvPr/>
        </p:nvSpPr>
        <p:spPr>
          <a:xfrm>
            <a:off x="251520" y="2132856"/>
            <a:ext cx="4320480" cy="3293209"/>
          </a:xfrm>
          <a:prstGeom prst="rect">
            <a:avLst/>
          </a:prstGeom>
          <a:noFill/>
          <a:ln>
            <a:solidFill>
              <a:schemeClr val="accent1">
                <a:lumMod val="60000"/>
                <a:lumOff val="40000"/>
              </a:schemeClr>
            </a:solidFill>
          </a:ln>
        </p:spPr>
        <p:txBody>
          <a:bodyPr wrap="square" rtlCol="0">
            <a:spAutoFit/>
          </a:bodyPr>
          <a:lstStyle/>
          <a:p>
            <a:pPr>
              <a:buFont typeface="Wingdings" pitchFamily="2" charset="2"/>
              <a:buChar char="§"/>
            </a:pPr>
            <a:r>
              <a:rPr lang="en-US" sz="1600" dirty="0" smtClean="0"/>
              <a:t>Gram</a:t>
            </a:r>
            <a:r>
              <a:rPr lang="el-GR" sz="1600" dirty="0" smtClean="0"/>
              <a:t> (-) </a:t>
            </a:r>
            <a:r>
              <a:rPr lang="el-GR" sz="1600" dirty="0" err="1" smtClean="0"/>
              <a:t>κοκκοβακτηρίδιο</a:t>
            </a:r>
            <a:endParaRPr lang="el-GR" sz="1600" dirty="0" smtClean="0"/>
          </a:p>
          <a:p>
            <a:pPr>
              <a:buFont typeface="Wingdings" pitchFamily="2" charset="2"/>
              <a:buChar char="§"/>
            </a:pPr>
            <a:r>
              <a:rPr lang="el-GR" sz="1600" dirty="0" smtClean="0"/>
              <a:t>Ακίνητο</a:t>
            </a:r>
          </a:p>
          <a:p>
            <a:pPr>
              <a:buFont typeface="Wingdings" pitchFamily="2" charset="2"/>
              <a:buChar char="§"/>
            </a:pPr>
            <a:r>
              <a:rPr lang="el-GR" sz="1600" dirty="0" smtClean="0"/>
              <a:t>Προαιρετικά αναερόβιο</a:t>
            </a:r>
          </a:p>
          <a:p>
            <a:pPr>
              <a:buFont typeface="Wingdings" pitchFamily="2" charset="2"/>
              <a:buChar char="§"/>
            </a:pPr>
            <a:r>
              <a:rPr lang="el-GR" sz="1600" dirty="0" smtClean="0"/>
              <a:t>Ζυμώνει τη γλυκόζη χωρίς την παραγωγή αερίου</a:t>
            </a:r>
          </a:p>
          <a:p>
            <a:pPr>
              <a:buFont typeface="Wingdings" pitchFamily="2" charset="2"/>
              <a:buChar char="§"/>
            </a:pPr>
            <a:r>
              <a:rPr lang="el-GR" sz="1600" dirty="0" smtClean="0"/>
              <a:t>Με τη χρώση μπλε του μεθυλενίου ή τη χρώση </a:t>
            </a:r>
            <a:r>
              <a:rPr lang="en-US" sz="1600" dirty="0" smtClean="0"/>
              <a:t>Giemsa</a:t>
            </a:r>
            <a:r>
              <a:rPr lang="el-GR" sz="1600" dirty="0" smtClean="0"/>
              <a:t> παρασκευασμάτων από ιστούς παρουσιάζει με εντονότερα χρωματισμένα τα δύο άκρα (διπολική χρώση)</a:t>
            </a:r>
          </a:p>
          <a:p>
            <a:pPr>
              <a:buFont typeface="Wingdings" pitchFamily="2" charset="2"/>
              <a:buChar char="§"/>
            </a:pPr>
            <a:r>
              <a:rPr lang="el-GR" sz="1600" dirty="0" smtClean="0"/>
              <a:t>Σε δείγματα από εκκρίματα ή από καλλιέργεια στους 37</a:t>
            </a:r>
            <a:r>
              <a:rPr lang="el-GR" sz="1600" baseline="30000" dirty="0" smtClean="0"/>
              <a:t>ο</a:t>
            </a:r>
            <a:r>
              <a:rPr lang="el-GR" sz="1600" dirty="0" smtClean="0"/>
              <a:t> </a:t>
            </a:r>
            <a:r>
              <a:rPr lang="en-US" sz="1600" dirty="0" smtClean="0"/>
              <a:t>C </a:t>
            </a:r>
            <a:r>
              <a:rPr lang="el-GR" sz="1600" dirty="0" smtClean="0"/>
              <a:t>φέρει συνήθως έλυτρο </a:t>
            </a:r>
          </a:p>
          <a:p>
            <a:pPr>
              <a:buFont typeface="Wingdings" pitchFamily="2" charset="2"/>
              <a:buChar char="§"/>
            </a:pPr>
            <a:r>
              <a:rPr lang="el-GR" sz="1600" dirty="0" smtClean="0"/>
              <a:t>Σε παρασκευάσματα από παλαιές καλλιέργειες μπορεί να εμφανίσει πολυμορφισμό</a:t>
            </a:r>
          </a:p>
          <a:p>
            <a:pPr>
              <a:buFont typeface="Wingdings" pitchFamily="2" charset="2"/>
              <a:buChar char="§"/>
            </a:pPr>
            <a:r>
              <a:rPr lang="el-GR" sz="1600" dirty="0" smtClean="0"/>
              <a:t>Ιδανική θερμοκρασία ανάπτυξης 27</a:t>
            </a:r>
            <a:r>
              <a:rPr lang="el-GR" sz="1600" baseline="30000" dirty="0" smtClean="0"/>
              <a:t>ο</a:t>
            </a:r>
            <a:r>
              <a:rPr lang="el-GR" sz="1600" dirty="0" smtClean="0"/>
              <a:t> </a:t>
            </a:r>
            <a:r>
              <a:rPr lang="en-US" sz="1600" dirty="0" smtClean="0"/>
              <a:t>C</a:t>
            </a:r>
            <a:endParaRPr lang="el-GR" sz="1600" dirty="0"/>
          </a:p>
        </p:txBody>
      </p:sp>
      <p:pic>
        <p:nvPicPr>
          <p:cNvPr id="1026" name="Picture 2" descr="Αποτέλεσμα εικόνας για yersinia pestis"/>
          <p:cNvPicPr>
            <a:picLocks noChangeAspect="1" noChangeArrowheads="1"/>
          </p:cNvPicPr>
          <p:nvPr/>
        </p:nvPicPr>
        <p:blipFill>
          <a:blip r:embed="rId2" cstate="print"/>
          <a:srcRect/>
          <a:stretch>
            <a:fillRect/>
          </a:stretch>
        </p:blipFill>
        <p:spPr bwMode="auto">
          <a:xfrm>
            <a:off x="4716016" y="2132856"/>
            <a:ext cx="3976886" cy="3024336"/>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844824"/>
            <a:ext cx="432048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της </a:t>
            </a:r>
            <a:r>
              <a:rPr lang="en-US" b="1" dirty="0" smtClean="0"/>
              <a:t>Yersinia pestis</a:t>
            </a:r>
            <a:r>
              <a:rPr lang="el-GR" b="1" dirty="0" smtClean="0"/>
              <a:t> </a:t>
            </a:r>
            <a:endParaRPr lang="el-GR" b="1" dirty="0"/>
          </a:p>
        </p:txBody>
      </p:sp>
      <p:sp>
        <p:nvSpPr>
          <p:cNvPr id="3" name="2 - TextBox"/>
          <p:cNvSpPr txBox="1"/>
          <p:nvPr/>
        </p:nvSpPr>
        <p:spPr>
          <a:xfrm>
            <a:off x="2411760" y="2348880"/>
            <a:ext cx="4320480" cy="4031873"/>
          </a:xfrm>
          <a:prstGeom prst="rect">
            <a:avLst/>
          </a:prstGeom>
          <a:noFill/>
          <a:ln>
            <a:solidFill>
              <a:schemeClr val="accent1">
                <a:lumMod val="60000"/>
                <a:lumOff val="40000"/>
              </a:schemeClr>
            </a:solidFill>
          </a:ln>
        </p:spPr>
        <p:txBody>
          <a:bodyPr wrap="square" rtlCol="0">
            <a:spAutoFit/>
          </a:bodyPr>
          <a:lstStyle/>
          <a:p>
            <a:r>
              <a:rPr lang="el-GR" sz="1600" dirty="0" smtClean="0"/>
              <a:t>Μεταδίδεται μεταξύ των αρουραίων και μέσω των ψύλλων στους ανθρώπους:</a:t>
            </a:r>
          </a:p>
          <a:p>
            <a:pPr>
              <a:buFont typeface="Wingdings" pitchFamily="2" charset="2"/>
              <a:buChar char="Ø"/>
            </a:pPr>
            <a:r>
              <a:rPr lang="el-GR" sz="1600" dirty="0" smtClean="0"/>
              <a:t>Μόλυνση  ψύλλων από το αίμα των μολυσμένων αρουραίων</a:t>
            </a:r>
          </a:p>
          <a:p>
            <a:pPr>
              <a:buFont typeface="Wingdings" pitchFamily="2" charset="2"/>
              <a:buChar char="Ø"/>
            </a:pPr>
            <a:r>
              <a:rPr lang="el-GR" sz="1600" dirty="0" smtClean="0"/>
              <a:t>Πολλαπλασιασμός στο έντερο των ψύλλων</a:t>
            </a:r>
          </a:p>
          <a:p>
            <a:pPr>
              <a:buFont typeface="Wingdings" pitchFamily="2" charset="2"/>
              <a:buChar char="Ø"/>
            </a:pPr>
            <a:r>
              <a:rPr lang="el-GR" sz="1600" dirty="0" smtClean="0"/>
              <a:t>Μεταφορά σε άλλο τρωκτικό ή στον άνθρωπο</a:t>
            </a:r>
            <a:endParaRPr lang="en-US" sz="1600" dirty="0" smtClean="0"/>
          </a:p>
          <a:p>
            <a:endParaRPr lang="el-GR" sz="1600" dirty="0" smtClean="0"/>
          </a:p>
          <a:p>
            <a:r>
              <a:rPr lang="el-GR" sz="1600" dirty="0" smtClean="0"/>
              <a:t>Ο άνθρωπος μπορεί επίσης να μολυνθεί από την κατανάλωση μολυσμένου ζώου ή από την επαφή με τα χέρια μολυσμένου κρέατος</a:t>
            </a:r>
          </a:p>
          <a:p>
            <a:r>
              <a:rPr lang="el-GR" sz="1600" dirty="0" smtClean="0"/>
              <a:t>Η μετάδοση από άνθρωπο σε άνθρωπο είναι σπάνια</a:t>
            </a:r>
          </a:p>
          <a:p>
            <a:endParaRPr lang="el-GR" sz="1600" dirty="0" smtClean="0"/>
          </a:p>
          <a:p>
            <a:r>
              <a:rPr lang="el-GR" sz="1600" dirty="0" smtClean="0"/>
              <a:t>Η λοιμογόνος δύναμη του μικροβίου είναι μεγάλη εφόσον λιγότερα από 10 βακτήρια μπορεί να προκαλέσουν νόσο</a:t>
            </a:r>
            <a:endParaRPr lang="el-GR"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268760"/>
            <a:ext cx="4320480" cy="646331"/>
          </a:xfrm>
          <a:prstGeom prst="rect">
            <a:avLst/>
          </a:prstGeom>
          <a:solidFill>
            <a:schemeClr val="tx2">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Γενικά χαρακτηριστικά εντεροβακτηριακών</a:t>
            </a:r>
            <a:endParaRPr lang="el-GR" b="1" dirty="0">
              <a:solidFill>
                <a:schemeClr val="bg1"/>
              </a:solidFill>
            </a:endParaRPr>
          </a:p>
        </p:txBody>
      </p:sp>
      <p:sp>
        <p:nvSpPr>
          <p:cNvPr id="3" name="2 - TextBox"/>
          <p:cNvSpPr txBox="1"/>
          <p:nvPr/>
        </p:nvSpPr>
        <p:spPr>
          <a:xfrm>
            <a:off x="2411760" y="2132856"/>
            <a:ext cx="4320480"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a:t>
            </a:r>
            <a:r>
              <a:rPr lang="el-GR" sz="1600" dirty="0" smtClean="0"/>
              <a:t> (-) βακτηρίδια</a:t>
            </a:r>
          </a:p>
          <a:p>
            <a:pPr>
              <a:buFont typeface="Wingdings" pitchFamily="2" charset="2"/>
              <a:buChar char="§"/>
            </a:pPr>
            <a:r>
              <a:rPr lang="el-GR" sz="1600" dirty="0" smtClean="0"/>
              <a:t>Μέγεθος 0,3-1 Χ 1-6μ</a:t>
            </a:r>
            <a:r>
              <a:rPr lang="en-US" sz="1600" dirty="0" smtClean="0"/>
              <a:t>m</a:t>
            </a:r>
            <a:endParaRPr lang="el-GR" sz="1600" dirty="0" smtClean="0"/>
          </a:p>
          <a:p>
            <a:pPr>
              <a:buFont typeface="Wingdings" pitchFamily="2" charset="2"/>
              <a:buChar char="§"/>
            </a:pPr>
            <a:r>
              <a:rPr lang="el-GR" sz="1600" dirty="0" smtClean="0"/>
              <a:t>Διαθέτουν ένα κοινό αντιγόνο (εντεροβακτηριδιακό αντιγόνο)</a:t>
            </a:r>
          </a:p>
          <a:p>
            <a:pPr>
              <a:buFont typeface="Wingdings" pitchFamily="2" charset="2"/>
              <a:buChar char="§"/>
            </a:pPr>
            <a:r>
              <a:rPr lang="el-GR" sz="1600" dirty="0" smtClean="0"/>
              <a:t>Δεν σχηματίζουν σπόρια</a:t>
            </a:r>
          </a:p>
          <a:p>
            <a:pPr>
              <a:buFont typeface="Wingdings" pitchFamily="2" charset="2"/>
              <a:buChar char="§"/>
            </a:pPr>
            <a:r>
              <a:rPr lang="el-GR" sz="1600" dirty="0" smtClean="0"/>
              <a:t>Ακίνητα ή κινητά (περίτριχα)</a:t>
            </a:r>
          </a:p>
          <a:p>
            <a:pPr>
              <a:buFont typeface="Wingdings" pitchFamily="2" charset="2"/>
              <a:buChar char="§"/>
            </a:pPr>
            <a:r>
              <a:rPr lang="el-GR" sz="1600" dirty="0" smtClean="0"/>
              <a:t>Ορισμένα διαθέτουν τριχίδια (φίμπριες) του φύλου και προσκόλλησης σε άλλα κύτταρα</a:t>
            </a:r>
          </a:p>
          <a:p>
            <a:pPr>
              <a:buFont typeface="Wingdings" pitchFamily="2" charset="2"/>
              <a:buChar char="§"/>
            </a:pPr>
            <a:r>
              <a:rPr lang="en-US" sz="1600" dirty="0" smtClean="0"/>
              <a:t> </a:t>
            </a:r>
            <a:r>
              <a:rPr lang="el-GR" sz="1600" dirty="0" smtClean="0"/>
              <a:t>Αερόβια και προαιρετικά αναερόβια</a:t>
            </a:r>
          </a:p>
          <a:p>
            <a:pPr>
              <a:buFont typeface="Wingdings" pitchFamily="2" charset="2"/>
              <a:buChar char="§"/>
            </a:pPr>
            <a:r>
              <a:rPr lang="el-GR" sz="1600" dirty="0" smtClean="0"/>
              <a:t>Αναπτύσσονται γρήγορα σε πολλά υλικά</a:t>
            </a:r>
          </a:p>
          <a:p>
            <a:pPr>
              <a:buFont typeface="Wingdings" pitchFamily="2" charset="2"/>
              <a:buChar char="§"/>
            </a:pPr>
            <a:r>
              <a:rPr lang="el-GR" sz="1600" dirty="0" smtClean="0"/>
              <a:t>Ζυμώνουν τη γλυκόζη (ορισμένα και τη λακτόζη)</a:t>
            </a:r>
          </a:p>
          <a:p>
            <a:pPr>
              <a:buFont typeface="Wingdings" pitchFamily="2" charset="2"/>
              <a:buChar char="§"/>
            </a:pPr>
            <a:r>
              <a:rPr lang="el-GR" sz="1600" dirty="0" smtClean="0"/>
              <a:t>Ανάγουν τα νιτρικά</a:t>
            </a:r>
          </a:p>
          <a:p>
            <a:pPr>
              <a:buFont typeface="Wingdings" pitchFamily="2" charset="2"/>
              <a:buChar char="§"/>
            </a:pPr>
            <a:r>
              <a:rPr lang="el-GR" sz="1600" dirty="0" smtClean="0"/>
              <a:t>Καταλάση θετικά</a:t>
            </a:r>
          </a:p>
          <a:p>
            <a:pPr>
              <a:buFont typeface="Wingdings" pitchFamily="2" charset="2"/>
              <a:buChar char="§"/>
            </a:pPr>
            <a:r>
              <a:rPr lang="el-GR" sz="1600" dirty="0" smtClean="0"/>
              <a:t>Οξειδάση αρνητικά </a:t>
            </a:r>
            <a:endParaRPr lang="el-GR" sz="1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Σχετική εικόνα"/>
          <p:cNvPicPr>
            <a:picLocks noChangeAspect="1" noChangeArrowheads="1"/>
          </p:cNvPicPr>
          <p:nvPr/>
        </p:nvPicPr>
        <p:blipFill>
          <a:blip r:embed="rId2" cstate="print"/>
          <a:srcRect/>
          <a:stretch>
            <a:fillRect/>
          </a:stretch>
        </p:blipFill>
        <p:spPr bwMode="auto">
          <a:xfrm>
            <a:off x="1094184" y="1396701"/>
            <a:ext cx="6934200" cy="5200651"/>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91680" y="1916832"/>
            <a:ext cx="5688632"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 της</a:t>
            </a:r>
            <a:r>
              <a:rPr lang="en-US" b="1" dirty="0" smtClean="0"/>
              <a:t> Yersinia pestis</a:t>
            </a:r>
            <a:r>
              <a:rPr lang="el-GR" dirty="0" smtClean="0"/>
              <a:t> </a:t>
            </a:r>
            <a:endParaRPr lang="el-GR" dirty="0"/>
          </a:p>
        </p:txBody>
      </p:sp>
      <p:sp>
        <p:nvSpPr>
          <p:cNvPr id="3" name="2 - TextBox"/>
          <p:cNvSpPr txBox="1"/>
          <p:nvPr/>
        </p:nvSpPr>
        <p:spPr>
          <a:xfrm>
            <a:off x="1691680" y="2492896"/>
            <a:ext cx="5760640" cy="3323987"/>
          </a:xfrm>
          <a:prstGeom prst="rect">
            <a:avLst/>
          </a:prstGeom>
          <a:noFill/>
          <a:ln>
            <a:solidFill>
              <a:schemeClr val="accent1">
                <a:lumMod val="60000"/>
                <a:lumOff val="40000"/>
              </a:schemeClr>
            </a:solidFill>
          </a:ln>
        </p:spPr>
        <p:txBody>
          <a:bodyPr wrap="square" rtlCol="0">
            <a:spAutoFit/>
          </a:bodyPr>
          <a:lstStyle/>
          <a:p>
            <a:r>
              <a:rPr lang="el-GR" sz="1600" dirty="0" smtClean="0"/>
              <a:t>Τα βακτήρια μεταφέρονται από τη θέση ενοφθαλμισμού στους λεμφαδένες της περιοχής και εισέρχονται στα φαγοκύτταρα, όπου πολλαπλασιάζονται</a:t>
            </a:r>
          </a:p>
          <a:p>
            <a:endParaRPr lang="el-GR" sz="1600" dirty="0" smtClean="0"/>
          </a:p>
          <a:p>
            <a:r>
              <a:rPr lang="el-GR" sz="1600" dirty="0" smtClean="0"/>
              <a:t>Λύση των φαγοκυττάρων και ελευθέρωση των βακτηρίων</a:t>
            </a:r>
          </a:p>
          <a:p>
            <a:endParaRPr lang="el-GR" sz="1600" dirty="0" smtClean="0"/>
          </a:p>
          <a:p>
            <a:r>
              <a:rPr lang="el-GR" sz="1600" dirty="0" smtClean="0"/>
              <a:t>Οι λεμφαδένες που έχουν προσβληθεί υφίστανται αιμορραγική νέκρωση που συνοδεύεται από συγκέντρωση λευκών αιμοσφαιρίων και μικροβίων</a:t>
            </a:r>
          </a:p>
          <a:p>
            <a:endParaRPr lang="el-GR" sz="1600" dirty="0" smtClean="0"/>
          </a:p>
          <a:p>
            <a:r>
              <a:rPr lang="el-GR" sz="1600" dirty="0" smtClean="0"/>
              <a:t>Πιθανή </a:t>
            </a:r>
            <a:r>
              <a:rPr lang="el-GR" sz="1600" dirty="0" err="1" smtClean="0"/>
              <a:t>αιματογενής</a:t>
            </a:r>
            <a:r>
              <a:rPr lang="el-GR" sz="1600" dirty="0" smtClean="0"/>
              <a:t> διασπορά των βακτηρίων σε άλλα όργανα με αποτέλεσμα επιπλέον αιμορραγικές αλλοιώσεις</a:t>
            </a:r>
          </a:p>
          <a:p>
            <a:endParaRPr lang="el-G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91680" y="1628800"/>
            <a:ext cx="5760640"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της </a:t>
            </a:r>
            <a:r>
              <a:rPr lang="en-US" b="1" dirty="0" smtClean="0"/>
              <a:t>Yersinia pestis</a:t>
            </a:r>
            <a:r>
              <a:rPr lang="el-GR" dirty="0" smtClean="0"/>
              <a:t> </a:t>
            </a:r>
            <a:endParaRPr lang="el-GR" dirty="0"/>
          </a:p>
        </p:txBody>
      </p:sp>
      <p:sp>
        <p:nvSpPr>
          <p:cNvPr id="3" name="2 - TextBox"/>
          <p:cNvSpPr txBox="1"/>
          <p:nvPr/>
        </p:nvSpPr>
        <p:spPr>
          <a:xfrm>
            <a:off x="1691680" y="2132856"/>
            <a:ext cx="5760640" cy="4278094"/>
          </a:xfrm>
          <a:prstGeom prst="rect">
            <a:avLst/>
          </a:prstGeom>
          <a:noFill/>
          <a:ln>
            <a:solidFill>
              <a:schemeClr val="accent1">
                <a:lumMod val="60000"/>
                <a:lumOff val="40000"/>
              </a:schemeClr>
            </a:solidFill>
          </a:ln>
        </p:spPr>
        <p:txBody>
          <a:bodyPr wrap="square" rtlCol="0">
            <a:spAutoFit/>
          </a:bodyPr>
          <a:lstStyle/>
          <a:p>
            <a:r>
              <a:rPr lang="el-GR" sz="1600" dirty="0" smtClean="0"/>
              <a:t>Προκαλεί βουβωνική, πνευμονική και σηψαιμική πανώλη με υψηλή θνητότητα</a:t>
            </a:r>
          </a:p>
          <a:p>
            <a:r>
              <a:rPr lang="el-GR" sz="1600" b="1" dirty="0" smtClean="0"/>
              <a:t>Βουβωνική πανώλη: </a:t>
            </a:r>
            <a:r>
              <a:rPr lang="el-GR" sz="1600" dirty="0" smtClean="0"/>
              <a:t>η συνηθέστερη μορφή της νόσου. 2-6 ημέρες μετά τη μόλυνση παρατηρείται διόγκωση των λεμφαδένων της περιοχής. Αν δεν δοθεί θεραπεία ακολουθεί σηψαιμία και θάνατος στο 70% των περιπτώσεων. Δεν μεταδίδεται από άνθρωπο σε άνθρωπο</a:t>
            </a:r>
          </a:p>
          <a:p>
            <a:endParaRPr lang="el-GR" sz="1600" dirty="0" smtClean="0"/>
          </a:p>
          <a:p>
            <a:r>
              <a:rPr lang="el-GR" sz="1600" b="1" dirty="0" smtClean="0"/>
              <a:t>Πνευμονική πανώλη: </a:t>
            </a:r>
            <a:r>
              <a:rPr lang="el-GR" sz="1600" dirty="0" smtClean="0"/>
              <a:t>Συνήθως είναι αποτέλεσμα μικροβιαιμίας από βουβωνική πανώλη και εγκατάστασης των μικροβίων στους πνεύμονες με αποτέλεσμα την  πρόκληση αιμορραγικής βρογχοπνευμονίας. Μπορεί να μεταδοθεί σε άλλα άτομα με σταγονίδια πτυέλων. Παρουσιάζει μεγάλη θνητότητα</a:t>
            </a:r>
          </a:p>
          <a:p>
            <a:endParaRPr lang="el-GR" sz="1600" dirty="0" smtClean="0"/>
          </a:p>
          <a:p>
            <a:r>
              <a:rPr lang="el-GR" sz="1600" b="1" dirty="0" smtClean="0"/>
              <a:t>Σηψαιμική πανώλη: </a:t>
            </a:r>
            <a:r>
              <a:rPr lang="el-GR" sz="1600" dirty="0" smtClean="0"/>
              <a:t>πρόκληση σηψαιμίας πριν την έναρξη των συμπτωμάτων της βουβωνικής πανώλης και θάνατος εντός  24 ωρών </a:t>
            </a:r>
            <a:endParaRPr lang="el-GR" sz="16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1268760"/>
            <a:ext cx="4752528" cy="20928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a:t>
            </a:r>
          </a:p>
          <a:p>
            <a:r>
              <a:rPr lang="el-GR" sz="1600" dirty="0" smtClean="0"/>
              <a:t>Ανίχνευση των μικροοργανισμών σε δείγματα που λαμβάνονται με παρακέντηση από τους διογκωμένους αδένες ή τα πτύελα και καλλιέργεια σε εκλεκτικά θρεπτικά υλικά.  Τα μικρόβια βάφονται με χρώση </a:t>
            </a:r>
            <a:r>
              <a:rPr lang="en-US" sz="1600" dirty="0" smtClean="0"/>
              <a:t>Giemsa</a:t>
            </a:r>
            <a:r>
              <a:rPr lang="el-GR" sz="1600" dirty="0" smtClean="0"/>
              <a:t> ή κυανού του μεθυλενίου.  Η ταυτοποίηση πραγματοποιείται με βιοχημικές ή ορολογικές εξετάσεις</a:t>
            </a:r>
            <a:endParaRPr lang="el-GR" sz="1600" dirty="0"/>
          </a:p>
        </p:txBody>
      </p:sp>
      <p:sp>
        <p:nvSpPr>
          <p:cNvPr id="3" name="2 - TextBox"/>
          <p:cNvSpPr txBox="1"/>
          <p:nvPr/>
        </p:nvSpPr>
        <p:spPr>
          <a:xfrm>
            <a:off x="2195736" y="3645024"/>
            <a:ext cx="4752528" cy="86177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p>
          <a:p>
            <a:r>
              <a:rPr lang="el-GR" sz="1600" dirty="0" smtClean="0"/>
              <a:t>Θεραπεία με τα αντιβιοτικά στρεπτομυκίνη, </a:t>
            </a:r>
            <a:r>
              <a:rPr lang="el-GR" sz="1600" dirty="0" err="1" smtClean="0"/>
              <a:t>χλωραμφαινικόλη</a:t>
            </a:r>
            <a:r>
              <a:rPr lang="el-GR" sz="1600" dirty="0" smtClean="0"/>
              <a:t> και τετρακυκλίνη</a:t>
            </a:r>
            <a:endParaRPr lang="el-GR" sz="1600" dirty="0"/>
          </a:p>
        </p:txBody>
      </p:sp>
      <p:sp>
        <p:nvSpPr>
          <p:cNvPr id="4" name="3 - TextBox"/>
          <p:cNvSpPr txBox="1"/>
          <p:nvPr/>
        </p:nvSpPr>
        <p:spPr>
          <a:xfrm>
            <a:off x="2195736" y="4869160"/>
            <a:ext cx="4752528" cy="110799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p>
          <a:p>
            <a:r>
              <a:rPr lang="el-GR" sz="1600" dirty="0" smtClean="0"/>
              <a:t>Εμβολιασμός ατόμων που ζουν ή πρόκειται να ταξιδέψουν σε περιοχές που ενδημεί η νόσος ή που εργάζονται σε κέντρα έρευνας πανώλης</a:t>
            </a:r>
            <a:endParaRPr lang="el-GR" sz="16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Αποτέλεσμα εικόνας για yersinia pestis"/>
          <p:cNvPicPr>
            <a:picLocks noChangeAspect="1" noChangeArrowheads="1"/>
          </p:cNvPicPr>
          <p:nvPr/>
        </p:nvPicPr>
        <p:blipFill>
          <a:blip r:embed="rId2" cstate="print"/>
          <a:srcRect/>
          <a:stretch>
            <a:fillRect/>
          </a:stretch>
        </p:blipFill>
        <p:spPr bwMode="auto">
          <a:xfrm>
            <a:off x="1533525" y="1772816"/>
            <a:ext cx="6076950" cy="4562476"/>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Αποτέλεσμα εικόνας για yersinia pestis"/>
          <p:cNvPicPr>
            <a:picLocks noChangeAspect="1" noChangeArrowheads="1"/>
          </p:cNvPicPr>
          <p:nvPr/>
        </p:nvPicPr>
        <p:blipFill>
          <a:blip r:embed="rId2" cstate="print"/>
          <a:srcRect/>
          <a:stretch>
            <a:fillRect/>
          </a:stretch>
        </p:blipFill>
        <p:spPr bwMode="auto">
          <a:xfrm>
            <a:off x="971600" y="2708920"/>
            <a:ext cx="2952328" cy="3816424"/>
          </a:xfrm>
          <a:prstGeom prst="rect">
            <a:avLst/>
          </a:prstGeom>
          <a:noFill/>
        </p:spPr>
      </p:pic>
      <p:pic>
        <p:nvPicPr>
          <p:cNvPr id="104452" name="Picture 4" descr="Σχετική εικόνα"/>
          <p:cNvPicPr>
            <a:picLocks noChangeAspect="1" noChangeArrowheads="1"/>
          </p:cNvPicPr>
          <p:nvPr/>
        </p:nvPicPr>
        <p:blipFill>
          <a:blip r:embed="rId3" cstate="print"/>
          <a:srcRect/>
          <a:stretch>
            <a:fillRect/>
          </a:stretch>
        </p:blipFill>
        <p:spPr bwMode="auto">
          <a:xfrm>
            <a:off x="5076056" y="2708920"/>
            <a:ext cx="3508276" cy="3832499"/>
          </a:xfrm>
          <a:prstGeom prst="rect">
            <a:avLst/>
          </a:prstGeom>
          <a:noFill/>
        </p:spPr>
      </p:pic>
      <p:pic>
        <p:nvPicPr>
          <p:cNvPr id="4" name="Picture 4" descr="Σχετική εικόνα"/>
          <p:cNvPicPr>
            <a:picLocks noChangeAspect="1" noChangeArrowheads="1"/>
          </p:cNvPicPr>
          <p:nvPr/>
        </p:nvPicPr>
        <p:blipFill>
          <a:blip r:embed="rId4" cstate="print"/>
          <a:srcRect/>
          <a:stretch>
            <a:fillRect/>
          </a:stretch>
        </p:blipFill>
        <p:spPr bwMode="auto">
          <a:xfrm>
            <a:off x="899592" y="332656"/>
            <a:ext cx="2552700" cy="1914525"/>
          </a:xfrm>
          <a:prstGeom prst="rect">
            <a:avLst/>
          </a:prstGeom>
          <a:noFill/>
        </p:spPr>
      </p:pic>
      <p:pic>
        <p:nvPicPr>
          <p:cNvPr id="5" name="Picture 6" descr="Αποτέλεσμα εικόνας για yersinia pestis"/>
          <p:cNvPicPr>
            <a:picLocks noChangeAspect="1" noChangeArrowheads="1"/>
          </p:cNvPicPr>
          <p:nvPr/>
        </p:nvPicPr>
        <p:blipFill>
          <a:blip r:embed="rId5" cstate="print"/>
          <a:srcRect l="2083" t="6452"/>
          <a:stretch>
            <a:fillRect/>
          </a:stretch>
        </p:blipFill>
        <p:spPr bwMode="auto">
          <a:xfrm>
            <a:off x="5148064" y="404664"/>
            <a:ext cx="3384376" cy="208823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411760" y="1988840"/>
            <a:ext cx="4320480" cy="384720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Yersinia </a:t>
            </a:r>
            <a:r>
              <a:rPr lang="en-US" b="1" i="1" dirty="0" err="1" smtClean="0"/>
              <a:t>enterocolitica</a:t>
            </a:r>
            <a:endParaRPr lang="el-GR" b="1" i="1" dirty="0" smtClean="0"/>
          </a:p>
          <a:p>
            <a:pPr algn="ctr"/>
            <a:endParaRPr lang="en-US" b="1" i="1" dirty="0" smtClean="0"/>
          </a:p>
          <a:p>
            <a:r>
              <a:rPr lang="el-GR" sz="1600" dirty="0" smtClean="0"/>
              <a:t>Βρίσκεται στον γαστρεντερικό σωλήνα πολλών ζώων αλλά όχι του ανθρώπου</a:t>
            </a:r>
          </a:p>
          <a:p>
            <a:endParaRPr lang="el-GR" sz="1600" dirty="0" smtClean="0"/>
          </a:p>
          <a:p>
            <a:r>
              <a:rPr lang="el-GR" sz="1600" dirty="0" smtClean="0"/>
              <a:t>Κινητό στους 25</a:t>
            </a:r>
            <a:r>
              <a:rPr lang="el-GR" sz="1600" baseline="30000" dirty="0" smtClean="0"/>
              <a:t>ο</a:t>
            </a:r>
            <a:r>
              <a:rPr lang="el-GR" sz="1600" dirty="0" smtClean="0"/>
              <a:t> </a:t>
            </a:r>
            <a:r>
              <a:rPr lang="en-US" sz="1600" dirty="0" smtClean="0"/>
              <a:t>C</a:t>
            </a:r>
            <a:r>
              <a:rPr lang="el-GR" sz="1600" dirty="0" smtClean="0"/>
              <a:t> και ακίνητο στους 37</a:t>
            </a:r>
            <a:r>
              <a:rPr lang="el-GR" sz="1600" baseline="30000" dirty="0" smtClean="0"/>
              <a:t>ο</a:t>
            </a:r>
            <a:r>
              <a:rPr lang="el-GR" sz="1600" dirty="0" smtClean="0"/>
              <a:t> </a:t>
            </a:r>
            <a:r>
              <a:rPr lang="en-US" sz="1600" dirty="0" smtClean="0"/>
              <a:t>C</a:t>
            </a:r>
            <a:endParaRPr lang="el-GR" sz="1600" dirty="0" smtClean="0"/>
          </a:p>
          <a:p>
            <a:r>
              <a:rPr lang="el-GR" sz="1600" dirty="0" smtClean="0"/>
              <a:t>Αναπτύσσεται καλύτερα στους 25</a:t>
            </a:r>
            <a:r>
              <a:rPr lang="el-GR" sz="1600" baseline="30000" dirty="0" smtClean="0"/>
              <a:t>ο</a:t>
            </a:r>
            <a:r>
              <a:rPr lang="el-GR" sz="1600" dirty="0" smtClean="0"/>
              <a:t> </a:t>
            </a:r>
            <a:r>
              <a:rPr lang="en-US" sz="1600" dirty="0" smtClean="0"/>
              <a:t>C</a:t>
            </a:r>
            <a:r>
              <a:rPr lang="el-GR" sz="1600" dirty="0" smtClean="0"/>
              <a:t> </a:t>
            </a:r>
          </a:p>
          <a:p>
            <a:endParaRPr lang="el-GR" sz="1600" dirty="0" smtClean="0"/>
          </a:p>
          <a:p>
            <a:r>
              <a:rPr lang="el-GR" sz="1600" dirty="0" smtClean="0"/>
              <a:t>Μεταδίδεται με κατανάλωση μολυσμένων τροφίμων και νερού ή μετάγγιση αίματος</a:t>
            </a:r>
          </a:p>
          <a:p>
            <a:endParaRPr lang="el-GR" sz="1600" dirty="0" smtClean="0"/>
          </a:p>
          <a:p>
            <a:r>
              <a:rPr lang="el-GR" sz="1600" dirty="0" smtClean="0"/>
              <a:t>Προκαλεί γαστρεντερίτιδα με υδαρή διάρροια, κοιλιακό άλγος, και πυρετό. Τα συμπτώματα διαρκούν 1-2 εβδομάδες στην οξεία μορφή της ή μερικούς μήνες στη χρόνια μορφή</a:t>
            </a:r>
            <a:endParaRPr lang="el-GR" sz="16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556792"/>
            <a:ext cx="4392488" cy="433965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b="1" dirty="0" smtClean="0"/>
              <a:t>Yersinia pseudotuberculosis</a:t>
            </a:r>
            <a:endParaRPr lang="el-GR" b="1" dirty="0" smtClean="0"/>
          </a:p>
          <a:p>
            <a:pPr algn="ctr"/>
            <a:endParaRPr lang="en-US" b="1" dirty="0" smtClean="0"/>
          </a:p>
          <a:p>
            <a:r>
              <a:rPr lang="el-GR" sz="1600" dirty="0" smtClean="0"/>
              <a:t>Δεν βρίσκεται φυσιολογικά στον εντερικό σωλήνα του ανθρώπου.</a:t>
            </a:r>
          </a:p>
          <a:p>
            <a:r>
              <a:rPr lang="el-GR" sz="1600" dirty="0" smtClean="0"/>
              <a:t>Βρίσκεται στον γαστρεντερικό σωλήνα οικιακών ζώων και πουλιών</a:t>
            </a:r>
          </a:p>
          <a:p>
            <a:endParaRPr lang="el-GR" sz="1600" dirty="0" smtClean="0"/>
          </a:p>
          <a:p>
            <a:r>
              <a:rPr lang="el-GR" sz="1600" dirty="0" smtClean="0"/>
              <a:t>Κινητό στους 25</a:t>
            </a:r>
            <a:r>
              <a:rPr lang="el-GR" sz="1600" baseline="30000" dirty="0" smtClean="0"/>
              <a:t>ο</a:t>
            </a:r>
            <a:r>
              <a:rPr lang="el-GR" sz="1600" dirty="0" smtClean="0"/>
              <a:t> </a:t>
            </a:r>
            <a:r>
              <a:rPr lang="en-US" sz="1600" dirty="0" smtClean="0"/>
              <a:t>C</a:t>
            </a:r>
            <a:r>
              <a:rPr lang="el-GR" sz="1600" dirty="0" smtClean="0"/>
              <a:t> και ακίνητο στους 37</a:t>
            </a:r>
            <a:r>
              <a:rPr lang="el-GR" sz="1600" baseline="30000" dirty="0" smtClean="0"/>
              <a:t>ο</a:t>
            </a:r>
            <a:r>
              <a:rPr lang="el-GR" sz="1600" dirty="0" smtClean="0"/>
              <a:t> </a:t>
            </a:r>
            <a:r>
              <a:rPr lang="en-US" sz="1600" dirty="0" smtClean="0"/>
              <a:t>C</a:t>
            </a:r>
            <a:endParaRPr lang="el-GR" sz="1600" dirty="0" smtClean="0"/>
          </a:p>
          <a:p>
            <a:endParaRPr lang="el-GR" sz="1600" dirty="0" smtClean="0"/>
          </a:p>
          <a:p>
            <a:r>
              <a:rPr lang="el-GR" sz="1600" dirty="0" smtClean="0"/>
              <a:t>Μετάδοση με την κατανάλωση τροφίμων ή νερού μολυσμένου από κόπρανα ζώων</a:t>
            </a:r>
          </a:p>
          <a:p>
            <a:endParaRPr lang="el-GR" sz="1600" dirty="0" smtClean="0"/>
          </a:p>
          <a:p>
            <a:r>
              <a:rPr lang="el-GR" sz="1600" dirty="0" smtClean="0"/>
              <a:t>Προκαλεί νόσο που μοιάζει με τυφοειδή πυρετό. Μπορεί να προκαλέσει εντερίτιδα και στους ενήλικες επιπλέον σηψαιμία, αρθρίτιδα, ενδοκοιλιακό απόστημα, ηπατίτιδα και οστεομυελίτιδα</a:t>
            </a:r>
            <a:endParaRPr lang="el-GR" sz="16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051720" y="755412"/>
            <a:ext cx="4680520" cy="369332"/>
          </a:xfrm>
          <a:prstGeom prst="rect">
            <a:avLst/>
          </a:prstGeom>
          <a:noFill/>
        </p:spPr>
        <p:txBody>
          <a:bodyPr wrap="square" rtlCol="0">
            <a:spAutoFit/>
          </a:bodyPr>
          <a:lstStyle/>
          <a:p>
            <a:pPr algn="ctr"/>
            <a:r>
              <a:rPr lang="el-GR" b="1" dirty="0" smtClean="0"/>
              <a:t>Ναϊσσέριες</a:t>
            </a:r>
            <a:endParaRPr lang="el-GR" b="1" dirty="0"/>
          </a:p>
        </p:txBody>
      </p:sp>
      <p:pic>
        <p:nvPicPr>
          <p:cNvPr id="260098" name="Picture 2" descr="Αποτέλεσμα εικόνας για neisseria"/>
          <p:cNvPicPr>
            <a:picLocks noChangeAspect="1" noChangeArrowheads="1"/>
          </p:cNvPicPr>
          <p:nvPr/>
        </p:nvPicPr>
        <p:blipFill>
          <a:blip r:embed="rId2" cstate="print"/>
          <a:srcRect/>
          <a:stretch>
            <a:fillRect/>
          </a:stretch>
        </p:blipFill>
        <p:spPr bwMode="auto">
          <a:xfrm>
            <a:off x="2522538" y="1556792"/>
            <a:ext cx="3810000" cy="2857500"/>
          </a:xfrm>
          <a:prstGeom prst="rect">
            <a:avLst/>
          </a:prstGeom>
          <a:noFill/>
        </p:spPr>
      </p:pic>
      <p:sp>
        <p:nvSpPr>
          <p:cNvPr id="5" name="4 - TextBox"/>
          <p:cNvSpPr txBox="1"/>
          <p:nvPr/>
        </p:nvSpPr>
        <p:spPr>
          <a:xfrm>
            <a:off x="2699792" y="4509120"/>
            <a:ext cx="3672408" cy="369332"/>
          </a:xfrm>
          <a:prstGeom prst="rect">
            <a:avLst/>
          </a:prstGeom>
          <a:noFill/>
        </p:spPr>
        <p:txBody>
          <a:bodyPr wrap="square" rtlCol="0">
            <a:spAutoFit/>
          </a:bodyPr>
          <a:lstStyle/>
          <a:p>
            <a:pPr algn="ctr"/>
            <a:r>
              <a:rPr lang="el-GR" dirty="0" smtClean="0"/>
              <a:t>Ν. </a:t>
            </a:r>
            <a:r>
              <a:rPr lang="en-US" dirty="0" smtClean="0"/>
              <a:t>meningitides</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051720" y="1628800"/>
            <a:ext cx="4968552" cy="455509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a:t>
            </a:r>
            <a:r>
              <a:rPr lang="en-US" sz="1600" i="1" dirty="0" smtClean="0"/>
              <a:t>Neisseria</a:t>
            </a:r>
            <a:r>
              <a:rPr lang="el-GR" sz="1600" i="1" dirty="0" smtClean="0"/>
              <a:t> </a:t>
            </a:r>
            <a:r>
              <a:rPr lang="el-GR" sz="1600" dirty="0" smtClean="0"/>
              <a:t>ταξινομείται στο φύλο</a:t>
            </a:r>
            <a:r>
              <a:rPr lang="el-GR" sz="1600" i="1" dirty="0" smtClean="0"/>
              <a:t> </a:t>
            </a:r>
            <a:r>
              <a:rPr lang="en-US" sz="1600" i="1" dirty="0" smtClean="0"/>
              <a:t>Proteobacteria</a:t>
            </a:r>
            <a:r>
              <a:rPr lang="el-GR" sz="1600" i="1" dirty="0" smtClean="0"/>
              <a:t>.</a:t>
            </a:r>
          </a:p>
          <a:p>
            <a:endParaRPr lang="el-GR" sz="1600" i="1" dirty="0" smtClean="0"/>
          </a:p>
          <a:p>
            <a:r>
              <a:rPr lang="el-GR" sz="1600" dirty="0" smtClean="0"/>
              <a:t>Τα πρωτεοβακτήρια διαιρούνται σε έξι τομείς ή κλάσεις που χαρακτηρίζονται με τα ελληνικά γράμματα της αλφαβήτου α-ζ</a:t>
            </a:r>
          </a:p>
          <a:p>
            <a:endParaRPr lang="el-GR" sz="1600" dirty="0" smtClean="0"/>
          </a:p>
          <a:p>
            <a:r>
              <a:rPr lang="el-GR" sz="1600" dirty="0" smtClean="0"/>
              <a:t>Όλα τα πρωτεοβακτήρια είναι </a:t>
            </a:r>
            <a:r>
              <a:rPr lang="en-US" sz="1600" dirty="0" smtClean="0"/>
              <a:t>Gram (-) </a:t>
            </a:r>
            <a:r>
              <a:rPr lang="el-GR" sz="1600" dirty="0" smtClean="0"/>
              <a:t>βακτήρια με εξωτερική μεμβράνη από λιποπολυσακχαρίτες</a:t>
            </a:r>
          </a:p>
          <a:p>
            <a:endParaRPr lang="el-GR" sz="1600" dirty="0" smtClean="0"/>
          </a:p>
          <a:p>
            <a:r>
              <a:rPr lang="el-GR" sz="1600" dirty="0" smtClean="0"/>
              <a:t>Η κατάταξη των βακτηρίων βασίζεται στις αλληλουχίες του </a:t>
            </a:r>
            <a:r>
              <a:rPr lang="en-US" sz="1600" dirty="0" smtClean="0"/>
              <a:t>rRNA</a:t>
            </a:r>
          </a:p>
          <a:p>
            <a:endParaRPr lang="en-US" sz="1600" dirty="0" smtClean="0"/>
          </a:p>
          <a:p>
            <a:r>
              <a:rPr lang="el-GR" sz="1600" dirty="0" smtClean="0"/>
              <a:t>Το γένος </a:t>
            </a:r>
            <a:r>
              <a:rPr lang="en-US" sz="1600" i="1" dirty="0" smtClean="0"/>
              <a:t>Neisseria </a:t>
            </a:r>
            <a:r>
              <a:rPr lang="el-GR" sz="1600" i="1" dirty="0" smtClean="0"/>
              <a:t>περιλαμβάνει </a:t>
            </a:r>
            <a:r>
              <a:rPr lang="el-GR" sz="1600" dirty="0" smtClean="0"/>
              <a:t> 10 είδη που βρίσκονται στους ανθρώπους, με δύο από αυτά τη Ναϊσσέρια της γονόρροιας (</a:t>
            </a:r>
            <a:r>
              <a:rPr lang="en-US" sz="1600" i="1" dirty="0" smtClean="0"/>
              <a:t>Neisseria gonorrhoeae</a:t>
            </a:r>
            <a:r>
              <a:rPr lang="el-GR" sz="1600" i="1" dirty="0" smtClean="0"/>
              <a:t>) και τη Ναϊσσέρια της μηνιγγίτιδας (</a:t>
            </a:r>
            <a:r>
              <a:rPr lang="en-US" sz="1600" i="1" dirty="0" smtClean="0"/>
              <a:t> Neisseria meningitides</a:t>
            </a:r>
            <a:r>
              <a:rPr lang="el-GR" sz="1600" i="1" dirty="0" smtClean="0"/>
              <a:t>) να μολύνουν μόνο τον άνθρωπο</a:t>
            </a:r>
            <a:endParaRPr lang="el-GR" sz="1600" dirty="0" smtClean="0"/>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Σχετική εικόνα"/>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74082" y="1628800"/>
            <a:ext cx="5934422" cy="4667251"/>
          </a:xfrm>
          <a:prstGeom prst="rect">
            <a:avLst/>
          </a:prstGeom>
          <a:noFill/>
        </p:spPr>
      </p:pic>
      <p:sp>
        <p:nvSpPr>
          <p:cNvPr id="3" name="2 - TextBox"/>
          <p:cNvSpPr txBox="1"/>
          <p:nvPr/>
        </p:nvSpPr>
        <p:spPr>
          <a:xfrm>
            <a:off x="360040" y="2614260"/>
            <a:ext cx="2699792" cy="2308324"/>
          </a:xfrm>
          <a:prstGeom prst="rect">
            <a:avLst/>
          </a:prstGeom>
          <a:noFill/>
          <a:ln>
            <a:solidFill>
              <a:schemeClr val="tx2"/>
            </a:solidFill>
          </a:ln>
        </p:spPr>
        <p:txBody>
          <a:bodyPr wrap="square" rtlCol="0">
            <a:spAutoFit/>
          </a:bodyPr>
          <a:lstStyle/>
          <a:p>
            <a:r>
              <a:rPr lang="el-GR" sz="1600" dirty="0" smtClean="0"/>
              <a:t>Ο λιποπολυσακχαρίτης </a:t>
            </a:r>
            <a:r>
              <a:rPr lang="en-US" sz="1600" dirty="0" smtClean="0"/>
              <a:t>LPS</a:t>
            </a:r>
            <a:r>
              <a:rPr lang="el-GR" sz="1600" dirty="0" smtClean="0"/>
              <a:t> είναι το μείζον αντιγόνο του κυτταρικού τοιχώματος των εντεροβακτηριακών. Είναι </a:t>
            </a:r>
            <a:r>
              <a:rPr lang="el-GR" sz="1600" dirty="0" err="1" smtClean="0"/>
              <a:t>θερμοσταθερός</a:t>
            </a:r>
            <a:r>
              <a:rPr lang="el-GR" sz="1600" dirty="0" smtClean="0"/>
              <a:t>  και διακρίνεται στο σωματικό αντιγόνο Ο, το εντεροβακτηριδιακό κοινό αντιγόνο και το λιπίδιο Α</a:t>
            </a:r>
            <a:endParaRPr lang="el-GR" sz="1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555776"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Ταξινόμηση Ναϊσσεριών </a:t>
            </a:r>
            <a:endParaRPr lang="el-GR" b="1" dirty="0">
              <a:solidFill>
                <a:schemeClr val="bg1"/>
              </a:solidFill>
            </a:endParaRPr>
          </a:p>
        </p:txBody>
      </p:sp>
      <p:graphicFrame>
        <p:nvGraphicFramePr>
          <p:cNvPr id="4" name="3 - Διάγραμμα"/>
          <p:cNvGraphicFramePr/>
          <p:nvPr/>
        </p:nvGraphicFramePr>
        <p:xfrm>
          <a:off x="827584" y="764704"/>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23728" y="2110204"/>
            <a:ext cx="4896544"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Στο γένος </a:t>
            </a:r>
            <a:r>
              <a:rPr lang="en-US" sz="1600" i="1" dirty="0" smtClean="0"/>
              <a:t>Neisseria</a:t>
            </a:r>
            <a:r>
              <a:rPr lang="el-GR" sz="1600" i="1" dirty="0" smtClean="0"/>
              <a:t> </a:t>
            </a:r>
            <a:r>
              <a:rPr lang="el-GR" sz="1600" dirty="0" smtClean="0"/>
              <a:t>περιλαμβάνονται τα παθογόνα είδη</a:t>
            </a:r>
            <a:r>
              <a:rPr lang="el-GR" sz="1600" i="1" dirty="0" smtClean="0"/>
              <a:t> Ν. </a:t>
            </a:r>
            <a:r>
              <a:rPr lang="en-US" sz="1600" i="1" dirty="0" smtClean="0"/>
              <a:t>meningitides  </a:t>
            </a:r>
            <a:r>
              <a:rPr lang="el-GR" sz="1600" dirty="0" smtClean="0"/>
              <a:t>και </a:t>
            </a:r>
            <a:r>
              <a:rPr lang="en-US" sz="1600" i="1" dirty="0" smtClean="0"/>
              <a:t>N. gonorrhoeae</a:t>
            </a:r>
            <a:endParaRPr lang="el-GR" sz="1600" i="1" dirty="0" smtClean="0"/>
          </a:p>
          <a:p>
            <a:pPr>
              <a:buFont typeface="Wingdings" pitchFamily="2" charset="2"/>
              <a:buChar char="ü"/>
            </a:pPr>
            <a:r>
              <a:rPr lang="el-GR" sz="1600" dirty="0" smtClean="0"/>
              <a:t>Περιέχουν παραπάνω του ενός αντίγραφα του γενετικού τους υλικού</a:t>
            </a:r>
          </a:p>
          <a:p>
            <a:pPr>
              <a:buFont typeface="Wingdings" pitchFamily="2" charset="2"/>
              <a:buChar char="ü"/>
            </a:pPr>
            <a:r>
              <a:rPr lang="el-GR" sz="1600" dirty="0" smtClean="0"/>
              <a:t>Περιβάλλονται από έλυτρο</a:t>
            </a:r>
          </a:p>
          <a:p>
            <a:pPr>
              <a:buFont typeface="Wingdings" pitchFamily="2" charset="2"/>
              <a:buChar char="ü"/>
            </a:pPr>
            <a:r>
              <a:rPr lang="el-GR" sz="1600" dirty="0" smtClean="0"/>
              <a:t>Διαχωρίζονται σε ορότυπους</a:t>
            </a:r>
          </a:p>
          <a:p>
            <a:pPr>
              <a:buFont typeface="Wingdings" pitchFamily="2" charset="2"/>
              <a:buChar char="ü"/>
            </a:pPr>
            <a:r>
              <a:rPr lang="el-GR" sz="1600" dirty="0" smtClean="0"/>
              <a:t>Έχουν στην εξωτερική τους μεμβράνη λιποολιγοσακχαρίτες που αποτελούνται από το λιπίδιο Α και ένα ολιγοσακχαρίτη, ενώ δεν περιέχουν το πολυσακχαριδικό αντιγόνο Ο</a:t>
            </a:r>
          </a:p>
          <a:p>
            <a:pPr>
              <a:buFont typeface="Wingdings" pitchFamily="2" charset="2"/>
              <a:buChar char="ü"/>
            </a:pPr>
            <a:r>
              <a:rPr lang="el-GR" sz="1600" dirty="0" smtClean="0"/>
              <a:t>Η ταυτοποίησή τους βασίζεται σε βιοχημικές δοκιμασίες </a:t>
            </a:r>
            <a:r>
              <a:rPr lang="en-US" sz="1600" dirty="0" smtClean="0"/>
              <a:t>  </a:t>
            </a:r>
            <a:endParaRPr lang="el-GR" sz="1600" dirty="0"/>
          </a:p>
        </p:txBody>
      </p:sp>
      <p:sp>
        <p:nvSpPr>
          <p:cNvPr id="4" name="3 - TextBox"/>
          <p:cNvSpPr txBox="1"/>
          <p:nvPr/>
        </p:nvSpPr>
        <p:spPr>
          <a:xfrm>
            <a:off x="2123728" y="1619508"/>
            <a:ext cx="489654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Χαρακτηριστικά ναϊσσέριας  </a:t>
            </a:r>
            <a:endParaRPr lang="el-GR" b="1"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63688" y="1547500"/>
            <a:ext cx="52565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solidFill>
                  <a:schemeClr val="bg1"/>
                </a:solidFill>
              </a:rPr>
              <a:t>Neisseria gonorrhoeae </a:t>
            </a:r>
            <a:r>
              <a:rPr lang="en-US" b="1" dirty="0" smtClean="0">
                <a:solidFill>
                  <a:schemeClr val="bg1"/>
                </a:solidFill>
              </a:rPr>
              <a:t>(</a:t>
            </a:r>
            <a:r>
              <a:rPr lang="el-GR" b="1" dirty="0" smtClean="0">
                <a:solidFill>
                  <a:schemeClr val="bg1"/>
                </a:solidFill>
              </a:rPr>
              <a:t>γονόκοκκος)</a:t>
            </a:r>
            <a:endParaRPr lang="el-GR" b="1" i="1" dirty="0">
              <a:solidFill>
                <a:schemeClr val="bg1"/>
              </a:solidFill>
            </a:endParaRPr>
          </a:p>
        </p:txBody>
      </p:sp>
      <p:pic>
        <p:nvPicPr>
          <p:cNvPr id="264194" name="Picture 2" descr="Αποτέλεσμα εικόνας για neisseria"/>
          <p:cNvPicPr>
            <a:picLocks noChangeAspect="1" noChangeArrowheads="1"/>
          </p:cNvPicPr>
          <p:nvPr/>
        </p:nvPicPr>
        <p:blipFill>
          <a:blip r:embed="rId2" cstate="print"/>
          <a:srcRect/>
          <a:stretch>
            <a:fillRect/>
          </a:stretch>
        </p:blipFill>
        <p:spPr bwMode="auto">
          <a:xfrm>
            <a:off x="1835696" y="2348880"/>
            <a:ext cx="5184576" cy="324036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764704"/>
            <a:ext cx="439248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Χαρακτηριστικά γονόκοκκου</a:t>
            </a:r>
            <a:endParaRPr lang="el-GR" b="1" dirty="0">
              <a:solidFill>
                <a:schemeClr val="bg1"/>
              </a:solidFill>
            </a:endParaRPr>
          </a:p>
        </p:txBody>
      </p:sp>
      <p:sp>
        <p:nvSpPr>
          <p:cNvPr id="4" name="3 - TextBox"/>
          <p:cNvSpPr txBox="1"/>
          <p:nvPr/>
        </p:nvSpPr>
        <p:spPr>
          <a:xfrm>
            <a:off x="2339752" y="1124744"/>
            <a:ext cx="4392488"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 </a:t>
            </a:r>
            <a:r>
              <a:rPr lang="el-GR" sz="1600" dirty="0" smtClean="0"/>
              <a:t>διπλόκοκκοι νεφροειδούς σχήματος, διαμέτρου 0,6-1μ</a:t>
            </a:r>
            <a:r>
              <a:rPr lang="en-US" sz="1600" dirty="0" smtClean="0"/>
              <a:t>m</a:t>
            </a:r>
            <a:endParaRPr lang="el-GR" sz="1600" dirty="0" smtClean="0"/>
          </a:p>
          <a:p>
            <a:pPr>
              <a:buFont typeface="Wingdings" pitchFamily="2" charset="2"/>
              <a:buChar char="§"/>
            </a:pPr>
            <a:r>
              <a:rPr lang="el-GR" sz="1600" dirty="0" smtClean="0"/>
              <a:t>Αερόβιοι</a:t>
            </a:r>
          </a:p>
          <a:p>
            <a:pPr>
              <a:buFont typeface="Wingdings" pitchFamily="2" charset="2"/>
              <a:buChar char="§"/>
            </a:pPr>
            <a:r>
              <a:rPr lang="el-GR" sz="1600" dirty="0" smtClean="0"/>
              <a:t>Ακίνητοι</a:t>
            </a:r>
          </a:p>
          <a:p>
            <a:pPr>
              <a:buFont typeface="Wingdings" pitchFamily="2" charset="2"/>
              <a:buChar char="§"/>
            </a:pPr>
            <a:r>
              <a:rPr lang="el-GR" sz="1600" dirty="0" smtClean="0"/>
              <a:t>Δεν σχηματίζουν σπόρια</a:t>
            </a:r>
          </a:p>
          <a:p>
            <a:pPr>
              <a:buFont typeface="Wingdings" pitchFamily="2" charset="2"/>
              <a:buChar char="§"/>
            </a:pPr>
            <a:r>
              <a:rPr lang="el-GR" sz="1600" dirty="0" smtClean="0"/>
              <a:t>Φέρουν ινίδια τύπου </a:t>
            </a:r>
            <a:r>
              <a:rPr lang="en-US" sz="1600" dirty="0" smtClean="0"/>
              <a:t>IV</a:t>
            </a:r>
            <a:r>
              <a:rPr lang="el-GR" sz="1600" dirty="0" smtClean="0"/>
              <a:t> (πρωτεϊνικές νηματοειδείς δομές στην επιφάνεια του βακτηρίου</a:t>
            </a:r>
            <a:r>
              <a:rPr lang="en-US" sz="1600" dirty="0" smtClean="0"/>
              <a:t>)</a:t>
            </a:r>
            <a:r>
              <a:rPr lang="el-GR" sz="1600" dirty="0" smtClean="0"/>
              <a:t> </a:t>
            </a:r>
          </a:p>
          <a:p>
            <a:pPr>
              <a:buFont typeface="Wingdings" pitchFamily="2" charset="2"/>
              <a:buChar char="§"/>
            </a:pPr>
            <a:r>
              <a:rPr lang="el-GR" sz="1600" dirty="0" smtClean="0"/>
              <a:t>Οξειδάση και καταλάση θετικοί</a:t>
            </a:r>
          </a:p>
          <a:p>
            <a:pPr>
              <a:buFont typeface="Wingdings" pitchFamily="2" charset="2"/>
              <a:buChar char="§"/>
            </a:pPr>
            <a:r>
              <a:rPr lang="el-GR" sz="1600" dirty="0" smtClean="0"/>
              <a:t>Παράγουν οξύ από οξείδωση της γλυκόζης</a:t>
            </a:r>
          </a:p>
          <a:p>
            <a:pPr>
              <a:buFont typeface="Wingdings" pitchFamily="2" charset="2"/>
              <a:buChar char="§"/>
            </a:pPr>
            <a:r>
              <a:rPr lang="el-GR" sz="1600" dirty="0" smtClean="0"/>
              <a:t>Κάθε κύτταρο περιέχει κατά μέσο όρο τρία αντίγραφα του γονιδιώματος</a:t>
            </a:r>
            <a:endParaRPr lang="el-GR" sz="1600" dirty="0"/>
          </a:p>
        </p:txBody>
      </p:sp>
      <p:pic>
        <p:nvPicPr>
          <p:cNvPr id="5" name="Picture 2" descr="Αποτέλεσμα εικόνας για gonorrhoeae"/>
          <p:cNvPicPr>
            <a:picLocks noChangeAspect="1" noChangeArrowheads="1"/>
          </p:cNvPicPr>
          <p:nvPr/>
        </p:nvPicPr>
        <p:blipFill>
          <a:blip r:embed="rId2" cstate="print"/>
          <a:srcRect/>
          <a:stretch>
            <a:fillRect/>
          </a:stretch>
        </p:blipFill>
        <p:spPr bwMode="auto">
          <a:xfrm>
            <a:off x="2339752" y="4221088"/>
            <a:ext cx="4392488" cy="252028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4" name="3 - Πίνακας"/>
          <p:cNvGraphicFramePr>
            <a:graphicFrameLocks noGrp="1"/>
          </p:cNvGraphicFramePr>
          <p:nvPr/>
        </p:nvGraphicFramePr>
        <p:xfrm>
          <a:off x="611560" y="620688"/>
          <a:ext cx="7776864" cy="5527040"/>
        </p:xfrm>
        <a:graphic>
          <a:graphicData uri="http://schemas.openxmlformats.org/drawingml/2006/table">
            <a:tbl>
              <a:tblPr firstRow="1" bandRow="1">
                <a:tableStyleId>{5C22544A-7EE6-4342-B048-85BDC9FD1C3A}</a:tableStyleId>
              </a:tblPr>
              <a:tblGrid>
                <a:gridCol w="2936863"/>
                <a:gridCol w="4840001"/>
              </a:tblGrid>
              <a:tr h="370840">
                <a:tc gridSpan="2">
                  <a:txBody>
                    <a:bodyPr/>
                    <a:lstStyle/>
                    <a:p>
                      <a:pPr algn="ctr"/>
                      <a:r>
                        <a:rPr lang="el-GR" b="1" dirty="0" smtClean="0"/>
                        <a:t>Λοιμογόνοι παράγοντες γονόκοκκου</a:t>
                      </a:r>
                      <a:endParaRPr lang="el-GR" b="1" dirty="0"/>
                    </a:p>
                  </a:txBody>
                  <a:tcPr/>
                </a:tc>
                <a:tc hMerge="1">
                  <a:txBody>
                    <a:bodyPr/>
                    <a:lstStyle/>
                    <a:p>
                      <a:endParaRPr lang="el-GR" dirty="0"/>
                    </a:p>
                  </a:txBody>
                  <a:tcPr/>
                </a:tc>
              </a:tr>
              <a:tr h="370840">
                <a:tc>
                  <a:txBody>
                    <a:bodyPr/>
                    <a:lstStyle/>
                    <a:p>
                      <a:r>
                        <a:rPr lang="el-GR" sz="1600" dirty="0" smtClean="0"/>
                        <a:t>Ινίδια </a:t>
                      </a:r>
                      <a:endParaRPr lang="el-GR" sz="1600" dirty="0"/>
                    </a:p>
                  </a:txBody>
                  <a:tcPr/>
                </a:tc>
                <a:tc>
                  <a:txBody>
                    <a:bodyPr/>
                    <a:lstStyle/>
                    <a:p>
                      <a:pPr lvl="0"/>
                      <a:r>
                        <a:rPr lang="el-GR" sz="1400" dirty="0" smtClean="0"/>
                        <a:t>Πρωτεϊνικά ινίδια τύπου </a:t>
                      </a:r>
                      <a:r>
                        <a:rPr lang="en-US" sz="1400" dirty="0" smtClean="0"/>
                        <a:t>IV</a:t>
                      </a:r>
                      <a:r>
                        <a:rPr lang="el-GR" sz="1400" dirty="0" smtClean="0"/>
                        <a:t> στην επιφάνεια του βακτηρίου. Έχουν αντιγονική ετερογένεια, λόγω των παραπάνω του ενός αντίγραφα του </a:t>
                      </a:r>
                      <a:r>
                        <a:rPr lang="en-US" sz="1400" dirty="0" smtClean="0"/>
                        <a:t>DNA </a:t>
                      </a:r>
                      <a:r>
                        <a:rPr lang="el-GR" sz="1400" dirty="0" smtClean="0"/>
                        <a:t>τους.</a:t>
                      </a:r>
                    </a:p>
                    <a:p>
                      <a:pPr lvl="0"/>
                      <a:r>
                        <a:rPr lang="el-GR" sz="1400" dirty="0" smtClean="0"/>
                        <a:t>Συντελούν στην προσκόλληση του βακτηρίου στην επιφάνεια των κυττάρων του βλεννογόνου και παρεμποδίζουν την φαγοκυττάρωση </a:t>
                      </a:r>
                      <a:endParaRPr lang="el-GR" dirty="0"/>
                    </a:p>
                  </a:txBody>
                  <a:tcPr/>
                </a:tc>
              </a:tr>
              <a:tr h="370840">
                <a:tc>
                  <a:txBody>
                    <a:bodyPr/>
                    <a:lstStyle/>
                    <a:p>
                      <a:r>
                        <a:rPr lang="el-GR" sz="1600" dirty="0" smtClean="0"/>
                        <a:t>Πρωτεΐνες </a:t>
                      </a:r>
                      <a:r>
                        <a:rPr lang="en-US" sz="1600" dirty="0" err="1" smtClean="0"/>
                        <a:t>Opa</a:t>
                      </a:r>
                      <a:r>
                        <a:rPr lang="el-GR" sz="1600" baseline="0" dirty="0" smtClean="0"/>
                        <a:t> </a:t>
                      </a:r>
                    </a:p>
                    <a:p>
                      <a:r>
                        <a:rPr lang="el-GR" sz="1600" baseline="0" dirty="0" smtClean="0"/>
                        <a:t>(</a:t>
                      </a:r>
                      <a:r>
                        <a:rPr lang="el-GR" sz="1600" dirty="0" smtClean="0"/>
                        <a:t>πρωτεΐνες θολερότητας)</a:t>
                      </a:r>
                      <a:endParaRPr lang="el-G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smtClean="0"/>
                        <a:t>Πρωτεΐνες της εξωτερικής μεμβράνης που συντελούν στην προσκόλληση και διείσδυση του γονόκοκκου</a:t>
                      </a:r>
                      <a:endParaRPr lang="el-GR" dirty="0"/>
                    </a:p>
                  </a:txBody>
                  <a:tcPr/>
                </a:tc>
              </a:tr>
              <a:tr h="370840">
                <a:tc>
                  <a:txBody>
                    <a:bodyPr/>
                    <a:lstStyle/>
                    <a:p>
                      <a:r>
                        <a:rPr lang="el-GR" sz="1600" dirty="0" smtClean="0"/>
                        <a:t>Ενδοτοξίνη </a:t>
                      </a:r>
                      <a:r>
                        <a:rPr lang="en-US" sz="1600" dirty="0" smtClean="0"/>
                        <a:t>LOS</a:t>
                      </a:r>
                      <a:r>
                        <a:rPr lang="en-US" sz="1600" baseline="0" dirty="0" smtClean="0"/>
                        <a:t> </a:t>
                      </a:r>
                      <a:r>
                        <a:rPr lang="el-GR" sz="1600" dirty="0" smtClean="0"/>
                        <a:t>(</a:t>
                      </a:r>
                      <a:r>
                        <a:rPr lang="el-GR" sz="1600" dirty="0" err="1" smtClean="0"/>
                        <a:t>λιποολιγοσακχαρίτης</a:t>
                      </a:r>
                      <a:r>
                        <a:rPr lang="el-GR" sz="1600" dirty="0" smtClean="0"/>
                        <a:t>)</a:t>
                      </a:r>
                      <a:endParaRPr lang="el-GR" sz="1600" dirty="0"/>
                    </a:p>
                  </a:txBody>
                  <a:tcPr/>
                </a:tc>
                <a:tc>
                  <a:txBody>
                    <a:bodyPr/>
                    <a:lstStyle/>
                    <a:p>
                      <a:r>
                        <a:rPr lang="el-GR" sz="1400" dirty="0" smtClean="0"/>
                        <a:t>Ενδοτοξίνη, παρεμποδίζει τη δράση του ανοσοποιητικού συστήματος και είναι απαραίτητη στις</a:t>
                      </a:r>
                      <a:r>
                        <a:rPr lang="el-GR" sz="1400" baseline="0" dirty="0" smtClean="0"/>
                        <a:t> διεισδυτικές λοιμώξεις του γονόκοκκου</a:t>
                      </a:r>
                      <a:endParaRPr lang="el-GR" sz="1400" dirty="0"/>
                    </a:p>
                  </a:txBody>
                  <a:tcPr/>
                </a:tc>
              </a:tr>
              <a:tr h="370840">
                <a:tc>
                  <a:txBody>
                    <a:bodyPr/>
                    <a:lstStyle/>
                    <a:p>
                      <a:r>
                        <a:rPr lang="el-GR" sz="1600" dirty="0" smtClean="0"/>
                        <a:t>Πρωτεΐνες </a:t>
                      </a:r>
                      <a:r>
                        <a:rPr lang="en-US" sz="1600" dirty="0" err="1" smtClean="0"/>
                        <a:t>Rmp</a:t>
                      </a:r>
                      <a:endParaRPr lang="el-GR" sz="1600" dirty="0"/>
                    </a:p>
                  </a:txBody>
                  <a:tcPr/>
                </a:tc>
                <a:tc>
                  <a:txBody>
                    <a:bodyPr/>
                    <a:lstStyle/>
                    <a:p>
                      <a:r>
                        <a:rPr lang="el-GR" sz="1400" dirty="0" smtClean="0"/>
                        <a:t>Προστατεύουν τα επιφανειακά αντιγόνα  (πρωτεΐνη </a:t>
                      </a:r>
                      <a:r>
                        <a:rPr lang="en-US" sz="1400" dirty="0" err="1" smtClean="0"/>
                        <a:t>Por</a:t>
                      </a:r>
                      <a:r>
                        <a:rPr lang="en-US" sz="1400" dirty="0" smtClean="0"/>
                        <a:t>,</a:t>
                      </a:r>
                      <a:r>
                        <a:rPr lang="en-US" sz="1400" baseline="0" dirty="0" smtClean="0"/>
                        <a:t> LOS</a:t>
                      </a:r>
                      <a:r>
                        <a:rPr lang="el-GR" sz="1400" baseline="0" dirty="0" smtClean="0"/>
                        <a:t>) από τα αντισώματα </a:t>
                      </a:r>
                      <a:endParaRPr lang="el-GR" sz="1400" dirty="0"/>
                    </a:p>
                  </a:txBody>
                  <a:tcPr/>
                </a:tc>
              </a:tr>
              <a:tr h="370840">
                <a:tc>
                  <a:txBody>
                    <a:bodyPr/>
                    <a:lstStyle/>
                    <a:p>
                      <a:r>
                        <a:rPr lang="en-US" sz="1600" dirty="0" err="1" smtClean="0"/>
                        <a:t>IgA</a:t>
                      </a:r>
                      <a:r>
                        <a:rPr lang="el-GR" sz="1600" dirty="0" smtClean="0"/>
                        <a:t>1</a:t>
                      </a:r>
                      <a:r>
                        <a:rPr lang="en-US" sz="1600" dirty="0" smtClean="0"/>
                        <a:t>-</a:t>
                      </a:r>
                      <a:r>
                        <a:rPr lang="el-GR" sz="1600" dirty="0" err="1" smtClean="0"/>
                        <a:t>πρωτεάση</a:t>
                      </a:r>
                      <a:endParaRPr lang="el-GR" sz="1600" dirty="0"/>
                    </a:p>
                  </a:txBody>
                  <a:tcPr/>
                </a:tc>
                <a:tc>
                  <a:txBody>
                    <a:bodyPr/>
                    <a:lstStyle/>
                    <a:p>
                      <a:r>
                        <a:rPr lang="el-GR" sz="1400" dirty="0" smtClean="0"/>
                        <a:t>Υδρολύει την εκκριτική</a:t>
                      </a:r>
                      <a:r>
                        <a:rPr lang="el-GR" sz="1400" baseline="0" dirty="0" smtClean="0"/>
                        <a:t> ανοσοσφαιρίνη </a:t>
                      </a:r>
                      <a:r>
                        <a:rPr lang="en-US" sz="1400" baseline="0" dirty="0" smtClean="0"/>
                        <a:t>A</a:t>
                      </a:r>
                      <a:r>
                        <a:rPr lang="el-GR" sz="1400" baseline="0" dirty="0" smtClean="0"/>
                        <a:t>1</a:t>
                      </a:r>
                      <a:endParaRPr lang="el-GR" sz="1400" dirty="0"/>
                    </a:p>
                  </a:txBody>
                  <a:tcPr/>
                </a:tc>
              </a:tr>
              <a:tr h="370840">
                <a:tc>
                  <a:txBody>
                    <a:bodyPr/>
                    <a:lstStyle/>
                    <a:p>
                      <a:r>
                        <a:rPr lang="el-GR" sz="1600" dirty="0" smtClean="0"/>
                        <a:t>Πρωτεΐνες </a:t>
                      </a:r>
                      <a:r>
                        <a:rPr lang="en-US" sz="1600" dirty="0" err="1" smtClean="0"/>
                        <a:t>por</a:t>
                      </a:r>
                      <a:r>
                        <a:rPr lang="el-GR" sz="1600" dirty="0" smtClean="0"/>
                        <a:t> (</a:t>
                      </a:r>
                      <a:r>
                        <a:rPr lang="en-US" sz="1600" dirty="0" err="1" smtClean="0"/>
                        <a:t>PorA</a:t>
                      </a:r>
                      <a:r>
                        <a:rPr lang="en-US" sz="1600" dirty="0" smtClean="0"/>
                        <a:t> </a:t>
                      </a:r>
                      <a:r>
                        <a:rPr lang="el-GR" sz="1600" dirty="0" smtClean="0"/>
                        <a:t>και </a:t>
                      </a:r>
                      <a:r>
                        <a:rPr lang="en-US" sz="1600" dirty="0" err="1" smtClean="0"/>
                        <a:t>PorB</a:t>
                      </a:r>
                      <a:r>
                        <a:rPr lang="el-GR" sz="1600" dirty="0" smtClean="0"/>
                        <a:t>)</a:t>
                      </a:r>
                      <a:r>
                        <a:rPr lang="en-US" sz="1600" dirty="0" smtClean="0"/>
                        <a:t> </a:t>
                      </a:r>
                      <a:endParaRPr lang="el-GR" sz="1600" dirty="0"/>
                    </a:p>
                  </a:txBody>
                  <a:tcPr/>
                </a:tc>
                <a:tc>
                  <a:txBody>
                    <a:bodyPr/>
                    <a:lstStyle/>
                    <a:p>
                      <a:r>
                        <a:rPr lang="el-GR" sz="1400" dirty="0" smtClean="0"/>
                        <a:t>Πρωτεΐνες της εξωτερικής μεμβράνης οι οποίες σχηματίζουν πόρους ή κανάλια εισόδου θρεπτικών ουσιών και εξόδου  παραπροϊόντων του μεταβολισμού.  Στον γονόκοκκο εκφράζεται μόνο η πρωτεΐνη </a:t>
                      </a:r>
                      <a:r>
                        <a:rPr lang="en-US" sz="1400" dirty="0" err="1" smtClean="0"/>
                        <a:t>PorB</a:t>
                      </a:r>
                      <a:r>
                        <a:rPr lang="en-US" sz="1400" dirty="0" smtClean="0"/>
                        <a:t>.</a:t>
                      </a:r>
                      <a:r>
                        <a:rPr lang="el-GR" sz="1400" dirty="0" smtClean="0"/>
                        <a:t>  Διευκολύνει την ενδοκυττάρια επιβίωση του βακτηρίου, το προστατεύουν από τη φλεγμονώδη απάντηση του ξενιστή και διευκολύνουν την εισβολή του</a:t>
                      </a:r>
                      <a:r>
                        <a:rPr lang="el-GR" sz="1400" baseline="0" dirty="0" smtClean="0"/>
                        <a:t> στα επιθηλιακά κύτταρα</a:t>
                      </a:r>
                      <a:endParaRPr lang="el-GR" sz="14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neisseria gonorrhoeae"/>
          <p:cNvPicPr>
            <a:picLocks noChangeAspect="1" noChangeArrowheads="1"/>
          </p:cNvPicPr>
          <p:nvPr/>
        </p:nvPicPr>
        <p:blipFill>
          <a:blip r:embed="rId2" cstate="print"/>
          <a:srcRect/>
          <a:stretch>
            <a:fillRect/>
          </a:stretch>
        </p:blipFill>
        <p:spPr bwMode="auto">
          <a:xfrm>
            <a:off x="2123728" y="1700808"/>
            <a:ext cx="4960987" cy="396044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55776" y="1763524"/>
            <a:ext cx="403244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Παθογένεια γονόκοκκου</a:t>
            </a:r>
            <a:endParaRPr lang="el-GR" b="1" dirty="0">
              <a:solidFill>
                <a:schemeClr val="bg1"/>
              </a:solidFill>
            </a:endParaRPr>
          </a:p>
        </p:txBody>
      </p:sp>
      <p:sp>
        <p:nvSpPr>
          <p:cNvPr id="4" name="3 - TextBox"/>
          <p:cNvSpPr txBox="1"/>
          <p:nvPr/>
        </p:nvSpPr>
        <p:spPr>
          <a:xfrm>
            <a:off x="2555776" y="2204864"/>
            <a:ext cx="4032448"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Προκαλεί τις νόσους:</a:t>
            </a:r>
          </a:p>
          <a:p>
            <a:pPr>
              <a:buFont typeface="Wingdings" pitchFamily="2" charset="2"/>
              <a:buChar char="§"/>
            </a:pPr>
            <a:r>
              <a:rPr lang="el-GR" sz="1600" dirty="0" smtClean="0"/>
              <a:t>βλεννόρροια ή γονόρροια (το δεύτερο σε συχνότητα μετά τα χλαμύδια σεξουαλικώς μεταδιδόμενο νόσημα)</a:t>
            </a:r>
          </a:p>
          <a:p>
            <a:pPr>
              <a:buFont typeface="Wingdings" pitchFamily="2" charset="2"/>
              <a:buChar char="§"/>
            </a:pPr>
            <a:r>
              <a:rPr lang="el-GR" sz="1600" dirty="0" smtClean="0"/>
              <a:t>σηπτική αρθρίτιδα (το πιο συχνό αίτιο αρθρίτιδας σε νεαρά άτομα που είναι σεξουαλικώς δραστήρια)</a:t>
            </a:r>
          </a:p>
          <a:p>
            <a:pPr>
              <a:buFont typeface="Wingdings" pitchFamily="2" charset="2"/>
              <a:buChar char="§"/>
            </a:pPr>
            <a:r>
              <a:rPr lang="el-GR" sz="1600" dirty="0" smtClean="0"/>
              <a:t>γονοκοκκική φαρυγγίτιδα (μετά από στοματικό έρωτα)</a:t>
            </a:r>
            <a:endParaRPr lang="en-US" sz="1600" dirty="0" smtClean="0"/>
          </a:p>
          <a:p>
            <a:endParaRPr lang="en-US" sz="1600" dirty="0" smtClean="0"/>
          </a:p>
          <a:p>
            <a:r>
              <a:rPr lang="el-GR" sz="1600" dirty="0" smtClean="0"/>
              <a:t>Οι άνθρωποι είναι οι μόνοι φυσικοί ξενιστές</a:t>
            </a:r>
          </a:p>
          <a:p>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95736" y="2200796"/>
            <a:ext cx="4752528"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Το έλυτρο προστατεύει το βακτήριο από τη φαγοκυττάρωση</a:t>
            </a:r>
          </a:p>
          <a:p>
            <a:pPr>
              <a:buFont typeface="Wingdings" pitchFamily="2" charset="2"/>
              <a:buChar char="ü"/>
            </a:pPr>
            <a:r>
              <a:rPr lang="el-GR" sz="1600" dirty="0" smtClean="0"/>
              <a:t>Τα βακτήρια επιβιώνουν από την ενδοκυττάρια φαγοκυττάρωση</a:t>
            </a:r>
          </a:p>
          <a:p>
            <a:pPr>
              <a:buFont typeface="Wingdings" pitchFamily="2" charset="2"/>
              <a:buChar char="ü"/>
            </a:pPr>
            <a:r>
              <a:rPr lang="el-GR" sz="1600" dirty="0" smtClean="0"/>
              <a:t>Ειδικοί υποδοχείς των ινιδίων του βακτηρίου επιτρέπουν τον αποικισμό του ρινοφάρυγγα</a:t>
            </a:r>
          </a:p>
          <a:p>
            <a:pPr>
              <a:buFont typeface="Wingdings" pitchFamily="2" charset="2"/>
              <a:buChar char="ü"/>
            </a:pPr>
            <a:r>
              <a:rPr lang="el-GR" sz="1600" dirty="0" smtClean="0"/>
              <a:t> Η ενδοτοξίνη παίρνει μέρος στις περισσότερες κλινικές εκδηλώσεις</a:t>
            </a:r>
            <a:endParaRPr lang="el-GR" sz="1600" dirty="0"/>
          </a:p>
        </p:txBody>
      </p:sp>
      <p:sp>
        <p:nvSpPr>
          <p:cNvPr id="4" name="3 - TextBox"/>
          <p:cNvSpPr txBox="1"/>
          <p:nvPr/>
        </p:nvSpPr>
        <p:spPr>
          <a:xfrm>
            <a:off x="2195736" y="1700808"/>
            <a:ext cx="4752528" cy="369332"/>
          </a:xfrm>
          <a:prstGeom prst="rect">
            <a:avLst/>
          </a:prstGeom>
          <a:solidFill>
            <a:schemeClr val="tx2">
              <a:lumMod val="20000"/>
              <a:lumOff val="80000"/>
            </a:schemeClr>
          </a:solidFill>
        </p:spPr>
        <p:txBody>
          <a:bodyPr wrap="square" rtlCol="0">
            <a:spAutoFit/>
          </a:bodyPr>
          <a:lstStyle/>
          <a:p>
            <a:pPr algn="ctr"/>
            <a:r>
              <a:rPr lang="el-GR" b="1" dirty="0" smtClean="0"/>
              <a:t>Αίτια </a:t>
            </a:r>
            <a:r>
              <a:rPr lang="el-GR" b="1" dirty="0" err="1" smtClean="0"/>
              <a:t>λοιμοτοξικότητας</a:t>
            </a:r>
            <a:r>
              <a:rPr lang="el-GR" b="1" dirty="0" smtClean="0"/>
              <a:t> της Ναϊσσέριας</a:t>
            </a:r>
            <a:endParaRPr lang="el-GR"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2627784" y="1907540"/>
            <a:ext cx="3960440"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Παθογόνος δράση</a:t>
            </a:r>
            <a:endParaRPr lang="el-GR" b="1" dirty="0">
              <a:solidFill>
                <a:schemeClr val="bg1"/>
              </a:solidFill>
            </a:endParaRPr>
          </a:p>
        </p:txBody>
      </p:sp>
      <p:sp>
        <p:nvSpPr>
          <p:cNvPr id="4" name="3 - TextBox"/>
          <p:cNvSpPr txBox="1"/>
          <p:nvPr/>
        </p:nvSpPr>
        <p:spPr>
          <a:xfrm>
            <a:off x="2627784" y="2420888"/>
            <a:ext cx="3960440"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Προσκόλληση στα κύτταρα των βλεννογόνων</a:t>
            </a:r>
          </a:p>
          <a:p>
            <a:pPr>
              <a:buFont typeface="Wingdings" pitchFamily="2" charset="2"/>
              <a:buChar char="Ø"/>
            </a:pPr>
            <a:r>
              <a:rPr lang="el-GR" sz="1600" dirty="0" smtClean="0"/>
              <a:t>Διείσδυση στα κύτταρα και πολλαπλασιασμός</a:t>
            </a:r>
            <a:endParaRPr lang="en-US" sz="1600" dirty="0" smtClean="0"/>
          </a:p>
          <a:p>
            <a:pPr>
              <a:buFont typeface="Wingdings" pitchFamily="2" charset="2"/>
              <a:buChar char="Ø"/>
            </a:pPr>
            <a:r>
              <a:rPr lang="el-GR" sz="1600" dirty="0" smtClean="0"/>
              <a:t>Μεταφορά στον υποεπιθηλιακό χώρο και εγκατάσταση της λοίμωξης</a:t>
            </a:r>
          </a:p>
          <a:p>
            <a:endParaRPr lang="el-GR" sz="1600" dirty="0" smtClean="0"/>
          </a:p>
          <a:p>
            <a:r>
              <a:rPr lang="el-GR" sz="1600" dirty="0" smtClean="0"/>
              <a:t>Τα ινίδια, οι πρωτεΐνες </a:t>
            </a:r>
            <a:r>
              <a:rPr lang="en-US" sz="1600" dirty="0" err="1" smtClean="0"/>
              <a:t>PorB</a:t>
            </a:r>
            <a:r>
              <a:rPr lang="en-US" sz="1600" dirty="0" smtClean="0"/>
              <a:t> </a:t>
            </a:r>
            <a:r>
              <a:rPr lang="el-GR" sz="1600" dirty="0" smtClean="0"/>
              <a:t>και οι πρωτεΐνες  </a:t>
            </a:r>
            <a:r>
              <a:rPr lang="en-US" sz="1600" dirty="0" err="1" smtClean="0"/>
              <a:t>Opa</a:t>
            </a:r>
            <a:r>
              <a:rPr lang="el-GR" sz="1600" dirty="0" smtClean="0"/>
              <a:t> βοηθούν το μικρόβιο στην προσκόλληση και διείσδυση στα κύτταρα του ξενιστή, ενώ λιποολιγοσακαχαρίτης </a:t>
            </a:r>
            <a:r>
              <a:rPr lang="en-US" sz="1600" dirty="0" smtClean="0"/>
              <a:t>(LOS)</a:t>
            </a:r>
            <a:r>
              <a:rPr lang="el-GR" sz="1600" dirty="0" smtClean="0"/>
              <a:t> διεγείρει τη φλεγμονώδη αντίδραση και ελευθερώνει τον παράγοντα νέκρωσης των όγκων α (</a:t>
            </a:r>
            <a:r>
              <a:rPr lang="en-US" sz="1600" dirty="0" smtClean="0"/>
              <a:t>TNF-a)</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1979712" y="980728"/>
            <a:ext cx="5112568" cy="283154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Γονοκοκκική ουρηθρίτιδα στους άντρες</a:t>
            </a:r>
          </a:p>
          <a:p>
            <a:pPr>
              <a:buFont typeface="Wingdings" pitchFamily="2" charset="2"/>
              <a:buChar char="ü"/>
            </a:pPr>
            <a:r>
              <a:rPr lang="el-GR" sz="1600" dirty="0" smtClean="0"/>
              <a:t>Η λοίμωξη περιορίζεται συνήθως στην ουρήθρα</a:t>
            </a:r>
          </a:p>
          <a:p>
            <a:pPr>
              <a:buFont typeface="Wingdings" pitchFamily="2" charset="2"/>
              <a:buChar char="ü"/>
            </a:pPr>
            <a:r>
              <a:rPr lang="el-GR" sz="1600" dirty="0" smtClean="0"/>
              <a:t>Το 95% περίπου των ανδρών εμφανίζουν οξεία συμπτώματα</a:t>
            </a:r>
          </a:p>
          <a:p>
            <a:pPr>
              <a:buFont typeface="Wingdings" pitchFamily="2" charset="2"/>
              <a:buChar char="ü"/>
            </a:pPr>
            <a:r>
              <a:rPr lang="el-GR" sz="1600" dirty="0" smtClean="0"/>
              <a:t>Χρόνος επώασης 2-5 ημέρες</a:t>
            </a:r>
          </a:p>
          <a:p>
            <a:pPr>
              <a:buFont typeface="Wingdings" pitchFamily="2" charset="2"/>
              <a:buChar char="ü"/>
            </a:pPr>
            <a:r>
              <a:rPr lang="el-GR" sz="1600" dirty="0" smtClean="0"/>
              <a:t>Συμπτώματα: Άφθονο πυώδες έκκριμα από την ουρήθρα και δυσουρία</a:t>
            </a:r>
          </a:p>
          <a:p>
            <a:pPr>
              <a:buFont typeface="Wingdings" pitchFamily="2" charset="2"/>
              <a:buChar char="ü"/>
            </a:pPr>
            <a:r>
              <a:rPr lang="el-GR" sz="1600" dirty="0" smtClean="0"/>
              <a:t>Επιπλοκές: προστατίτιδα, επιδιδυμίτιδα, περιουρηθρικά αποστήματα (σπάνια)</a:t>
            </a:r>
          </a:p>
          <a:p>
            <a:pPr>
              <a:buFont typeface="Wingdings" pitchFamily="2" charset="2"/>
              <a:buChar char="ü"/>
            </a:pPr>
            <a:r>
              <a:rPr lang="el-GR" sz="1600" dirty="0" smtClean="0"/>
              <a:t>Σε ομοφυλόφιλα άτομα προκαλεί ορθοπρωκτική γονόρροια</a:t>
            </a:r>
            <a:endParaRPr lang="el-GR" dirty="0"/>
          </a:p>
        </p:txBody>
      </p:sp>
      <p:pic>
        <p:nvPicPr>
          <p:cNvPr id="6" name="Picture 8" descr="Αποτέλεσμα εικόνας για gonorrhoeae"/>
          <p:cNvPicPr>
            <a:picLocks noChangeAspect="1" noChangeArrowheads="1"/>
          </p:cNvPicPr>
          <p:nvPr/>
        </p:nvPicPr>
        <p:blipFill>
          <a:blip r:embed="rId2" cstate="print"/>
          <a:srcRect/>
          <a:stretch>
            <a:fillRect/>
          </a:stretch>
        </p:blipFill>
        <p:spPr bwMode="auto">
          <a:xfrm>
            <a:off x="1979712" y="4100090"/>
            <a:ext cx="5112568" cy="235324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47664" y="1556792"/>
            <a:ext cx="604867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Αντιγόνα εντεροβακτηριοειδών</a:t>
            </a:r>
            <a:endParaRPr lang="el-GR" b="1" dirty="0">
              <a:solidFill>
                <a:schemeClr val="bg1"/>
              </a:solidFill>
            </a:endParaRPr>
          </a:p>
        </p:txBody>
      </p:sp>
      <p:sp>
        <p:nvSpPr>
          <p:cNvPr id="3" name="2 - TextBox"/>
          <p:cNvSpPr txBox="1"/>
          <p:nvPr/>
        </p:nvSpPr>
        <p:spPr>
          <a:xfrm>
            <a:off x="1547664" y="2060848"/>
            <a:ext cx="6048672" cy="1569660"/>
          </a:xfrm>
          <a:prstGeom prst="rect">
            <a:avLst/>
          </a:prstGeom>
          <a:noFill/>
          <a:ln>
            <a:solidFill>
              <a:schemeClr val="accent1"/>
            </a:solidFill>
          </a:ln>
        </p:spPr>
        <p:txBody>
          <a:bodyPr wrap="square" rtlCol="0">
            <a:spAutoFit/>
          </a:bodyPr>
          <a:lstStyle/>
          <a:p>
            <a:r>
              <a:rPr lang="el-GR" sz="1600" dirty="0" smtClean="0"/>
              <a:t>Λιποπολυσακχαρίτης </a:t>
            </a:r>
            <a:r>
              <a:rPr lang="en-US" sz="1600" dirty="0" smtClean="0"/>
              <a:t>LPS</a:t>
            </a:r>
            <a:r>
              <a:rPr lang="el-GR" sz="1600" dirty="0" smtClean="0"/>
              <a:t>:</a:t>
            </a:r>
          </a:p>
          <a:p>
            <a:r>
              <a:rPr lang="el-GR" sz="1600" dirty="0" smtClean="0"/>
              <a:t>Είναι το μείζον αντιγόνο του κυτταρικού τοιχώματος</a:t>
            </a:r>
          </a:p>
          <a:p>
            <a:r>
              <a:rPr lang="el-GR" sz="1600" dirty="0" smtClean="0"/>
              <a:t>Αποτελείται από τον εξωτερικό σωματικό πολυσακχαρίτη Ο, τον πολυσακχαρίτη του πυρήνα που είναι κοινός για όλα τα εντεροβακτηριοειδή (κοινό εντεροβακτηριδιακό αντιγόνο) και το λιπίδιο Α που είναι ενδοτοξίνη </a:t>
            </a:r>
            <a:endParaRPr lang="el-GR" sz="1600" dirty="0"/>
          </a:p>
        </p:txBody>
      </p:sp>
      <p:pic>
        <p:nvPicPr>
          <p:cNvPr id="4" name="Picture 2" descr="Σχετική εικόνα"/>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899592" y="3811860"/>
            <a:ext cx="7277100" cy="28575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259632" y="836712"/>
            <a:ext cx="6624736" cy="581697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Γονοκοκκική ουρηθρίτιδα στις γυναίκες</a:t>
            </a:r>
          </a:p>
          <a:p>
            <a:endParaRPr lang="el-GR" sz="1600" dirty="0" smtClean="0"/>
          </a:p>
          <a:p>
            <a:r>
              <a:rPr lang="el-GR" sz="1600" dirty="0" smtClean="0"/>
              <a:t>Αρχική θέση της λοίμωξης ο τράχηλος.</a:t>
            </a:r>
          </a:p>
          <a:p>
            <a:endParaRPr lang="el-GR" sz="1600" dirty="0" smtClean="0"/>
          </a:p>
          <a:p>
            <a:r>
              <a:rPr lang="el-GR" sz="1600" dirty="0" smtClean="0"/>
              <a:t>Ο χρόνος επώασης μπορεί να φθάσει και τις 10 ημέρες</a:t>
            </a:r>
          </a:p>
          <a:p>
            <a:endParaRPr lang="el-GR" sz="1600" dirty="0" smtClean="0"/>
          </a:p>
          <a:p>
            <a:r>
              <a:rPr lang="el-GR" sz="1600" dirty="0" smtClean="0"/>
              <a:t>Σε ποσοστό μεγαλύτερο του 50%</a:t>
            </a:r>
            <a:r>
              <a:rPr lang="en-US" sz="1600" dirty="0" smtClean="0"/>
              <a:t> </a:t>
            </a:r>
            <a:r>
              <a:rPr lang="el-GR" sz="1600" dirty="0" smtClean="0"/>
              <a:t>οι γυναίκες είναι ασυμπτωματικές ή έχουν ήπια συμπτώματα</a:t>
            </a:r>
          </a:p>
          <a:p>
            <a:endParaRPr lang="el-GR" sz="1600" dirty="0" smtClean="0"/>
          </a:p>
          <a:p>
            <a:r>
              <a:rPr lang="el-GR" sz="1600" dirty="0" smtClean="0"/>
              <a:t> Στις ενήλικες γυναίκες προσβάλλεται το επιθήλιο του τραχήλου της μήτρας και όχι του κόλπου. Στα κορίτσια μπορεί να προκαλέσει </a:t>
            </a:r>
            <a:r>
              <a:rPr lang="el-GR" sz="1600" dirty="0" err="1" smtClean="0"/>
              <a:t>αιδοιοκολπίτιδα</a:t>
            </a:r>
            <a:r>
              <a:rPr lang="el-GR" sz="1600" dirty="0" smtClean="0"/>
              <a:t> </a:t>
            </a:r>
          </a:p>
          <a:p>
            <a:endParaRPr lang="el-GR" sz="1600" dirty="0" smtClean="0"/>
          </a:p>
          <a:p>
            <a:r>
              <a:rPr lang="el-GR" sz="1600" b="1" dirty="0" smtClean="0"/>
              <a:t>Συμπτώματα: </a:t>
            </a:r>
            <a:r>
              <a:rPr lang="el-GR" sz="1600" dirty="0" smtClean="0"/>
              <a:t>Δυσουρία, πυώδες έκκριμα από την ουρήθρα και τον κόλπο, άλγος στην κοιλιακή χώρα, πόνος κατά τη συνουσία (δυσπαρευνία)</a:t>
            </a:r>
          </a:p>
          <a:p>
            <a:endParaRPr lang="el-GR" sz="1600" dirty="0" smtClean="0"/>
          </a:p>
          <a:p>
            <a:r>
              <a:rPr lang="el-GR" sz="1600" dirty="0" smtClean="0"/>
              <a:t>Η νόσος μπορεί να επεκταθεί και να προκαλέσει σαλπιγγίτιδα, ωοθηκίτιδα, ενδομητρίτιδα, πυελική φλεγμονώδη νόσο.</a:t>
            </a:r>
          </a:p>
          <a:p>
            <a:endParaRPr lang="el-GR" sz="1600" dirty="0" smtClean="0"/>
          </a:p>
          <a:p>
            <a:r>
              <a:rPr lang="el-GR" sz="1600" dirty="0" smtClean="0"/>
              <a:t>Επιπλοκές της τελευταίας είναι η στείρωση, έκτοπος κύηση, αποστήματα στις σάλπιγγες, τις ωοθήκες ή του περιτοναίου , περιτονίτιδα και </a:t>
            </a:r>
            <a:r>
              <a:rPr lang="el-GR" sz="1600" dirty="0" err="1" smtClean="0"/>
              <a:t>περιηπατίτιδα</a:t>
            </a:r>
            <a:r>
              <a:rPr lang="el-GR" sz="1600" dirty="0" smtClean="0"/>
              <a:t> (σύνδρομο</a:t>
            </a:r>
            <a:r>
              <a:rPr lang="en-US" sz="1600" dirty="0" smtClean="0"/>
              <a:t> Fitz-Hugh-Curtis)</a:t>
            </a:r>
            <a:r>
              <a:rPr lang="el-GR" sz="1600" dirty="0" smtClean="0"/>
              <a:t> που είναι μόλυνση της κάψας του ήπατος από το γονόκοκκο  </a:t>
            </a:r>
          </a:p>
          <a:p>
            <a:endParaRPr lang="el-GR" b="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gonorrhoeae"/>
          <p:cNvPicPr>
            <a:picLocks noChangeAspect="1" noChangeArrowheads="1"/>
          </p:cNvPicPr>
          <p:nvPr/>
        </p:nvPicPr>
        <p:blipFill>
          <a:blip r:embed="rId2" cstate="print"/>
          <a:srcRect/>
          <a:stretch>
            <a:fillRect/>
          </a:stretch>
        </p:blipFill>
        <p:spPr bwMode="auto">
          <a:xfrm>
            <a:off x="4572000" y="1340768"/>
            <a:ext cx="3025899" cy="2492872"/>
          </a:xfrm>
          <a:prstGeom prst="rect">
            <a:avLst/>
          </a:prstGeom>
          <a:noFill/>
        </p:spPr>
      </p:pic>
      <p:sp>
        <p:nvSpPr>
          <p:cNvPr id="3" name="2 - TextBox"/>
          <p:cNvSpPr txBox="1"/>
          <p:nvPr/>
        </p:nvSpPr>
        <p:spPr>
          <a:xfrm>
            <a:off x="683568" y="3081734"/>
            <a:ext cx="3528392" cy="923330"/>
          </a:xfrm>
          <a:prstGeom prst="rect">
            <a:avLst/>
          </a:prstGeom>
          <a:noFill/>
        </p:spPr>
        <p:txBody>
          <a:bodyPr wrap="square" rtlCol="0">
            <a:spAutoFit/>
          </a:bodyPr>
          <a:lstStyle/>
          <a:p>
            <a:r>
              <a:rPr lang="el-GR" dirty="0" smtClean="0"/>
              <a:t>Άλλη νόσος είναι η πυώδης επιπεφυκίτιδα, ιδιαίτερα σε νεογνά και η φαρυγγίτιδα</a:t>
            </a:r>
            <a:endParaRPr lang="el-GR" dirty="0"/>
          </a:p>
        </p:txBody>
      </p:sp>
      <p:pic>
        <p:nvPicPr>
          <p:cNvPr id="4" name="Picture 6" descr="Σχετική εικόνα"/>
          <p:cNvPicPr>
            <a:picLocks noChangeAspect="1" noChangeArrowheads="1"/>
          </p:cNvPicPr>
          <p:nvPr/>
        </p:nvPicPr>
        <p:blipFill>
          <a:blip r:embed="rId3" cstate="print"/>
          <a:srcRect/>
          <a:stretch>
            <a:fillRect/>
          </a:stretch>
        </p:blipFill>
        <p:spPr bwMode="auto">
          <a:xfrm>
            <a:off x="4572000" y="4077072"/>
            <a:ext cx="3038872" cy="2492896"/>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11560" y="1988840"/>
            <a:ext cx="3456384" cy="30469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err="1" smtClean="0"/>
              <a:t>Γονοκοκκαιμία</a:t>
            </a:r>
            <a:r>
              <a:rPr lang="el-GR" sz="1600" b="1" dirty="0" smtClean="0"/>
              <a:t> </a:t>
            </a:r>
          </a:p>
          <a:p>
            <a:endParaRPr lang="el-GR" sz="1600" dirty="0" smtClean="0"/>
          </a:p>
          <a:p>
            <a:r>
              <a:rPr lang="el-GR" sz="1600" dirty="0" smtClean="0"/>
              <a:t>Διασπορά της λοίμωξης αιματογενώς στο δέρμα ή τις αρθρώσεις (ποσοστό 1-3% στις γυναίκες και μικρότερο στους άντρες).</a:t>
            </a:r>
          </a:p>
          <a:p>
            <a:r>
              <a:rPr lang="el-GR" sz="1600" dirty="0" smtClean="0"/>
              <a:t> </a:t>
            </a:r>
          </a:p>
          <a:p>
            <a:r>
              <a:rPr lang="el-GR" sz="1600" b="1" dirty="0" smtClean="0"/>
              <a:t>Συμπτώματα: </a:t>
            </a:r>
            <a:r>
              <a:rPr lang="el-GR" sz="1600" dirty="0" smtClean="0"/>
              <a:t>πυρετός, αρθραλγίες, πυώδης αρθρίτιδα των καρπών, των γονάτων και των αστραγάλων και φλυκταινώδες εξάνθημα σε ερυθηματώδη βάση στα άκρα</a:t>
            </a:r>
            <a:endParaRPr lang="el-GR" sz="1600" dirty="0"/>
          </a:p>
        </p:txBody>
      </p:sp>
      <p:pic>
        <p:nvPicPr>
          <p:cNvPr id="3" name="Picture 2" descr="Αποτέλεσμα εικόνας για γονοκοκκική ουρηθρίτιδα"/>
          <p:cNvPicPr>
            <a:picLocks noChangeAspect="1" noChangeArrowheads="1"/>
          </p:cNvPicPr>
          <p:nvPr/>
        </p:nvPicPr>
        <p:blipFill>
          <a:blip r:embed="rId2" cstate="print"/>
          <a:srcRect/>
          <a:stretch>
            <a:fillRect/>
          </a:stretch>
        </p:blipFill>
        <p:spPr bwMode="auto">
          <a:xfrm>
            <a:off x="4572000" y="2492896"/>
            <a:ext cx="3600400" cy="2109614"/>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772816"/>
            <a:ext cx="439248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γονόρροιας</a:t>
            </a:r>
            <a:endParaRPr lang="el-GR" b="1" dirty="0"/>
          </a:p>
        </p:txBody>
      </p:sp>
      <p:sp>
        <p:nvSpPr>
          <p:cNvPr id="3" name="2 - TextBox"/>
          <p:cNvSpPr txBox="1"/>
          <p:nvPr/>
        </p:nvSpPr>
        <p:spPr>
          <a:xfrm>
            <a:off x="2411760" y="2344812"/>
            <a:ext cx="4392488"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Μετάδοση κυρίως με σεξουαλική επαφή</a:t>
            </a:r>
          </a:p>
          <a:p>
            <a:r>
              <a:rPr lang="el-GR" sz="1600" dirty="0" smtClean="0"/>
              <a:t>50% πιθανότητα λοίμωξης σε γυναίκες και 20% σε άντρες με μία σεξουαλική επαφή</a:t>
            </a:r>
          </a:p>
          <a:p>
            <a:r>
              <a:rPr lang="el-GR" sz="1600" dirty="0" smtClean="0"/>
              <a:t>Κύριο υποδόχο οι ασυμπτωματικοί φορείς (συχνότερα στις γυναίκες)</a:t>
            </a:r>
          </a:p>
          <a:p>
            <a:r>
              <a:rPr lang="el-GR" sz="1600" dirty="0" smtClean="0"/>
              <a:t>Οι ορθικές και φαρυγγικές λοιμώξεις είναι συχνότερα ασυμπτωματικές από τις γεννητικές</a:t>
            </a:r>
            <a:endParaRPr lang="el-GR" sz="16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9512" y="683404"/>
            <a:ext cx="54726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Διάγνωση γονοκοκκικών νόσων</a:t>
            </a:r>
            <a:endParaRPr lang="el-GR" b="1" dirty="0">
              <a:solidFill>
                <a:schemeClr val="bg1"/>
              </a:solidFill>
            </a:endParaRPr>
          </a:p>
        </p:txBody>
      </p:sp>
      <p:sp>
        <p:nvSpPr>
          <p:cNvPr id="4" name="3 - TextBox"/>
          <p:cNvSpPr txBox="1"/>
          <p:nvPr/>
        </p:nvSpPr>
        <p:spPr>
          <a:xfrm>
            <a:off x="179512" y="1313473"/>
            <a:ext cx="5472608"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Καλλιέργεια δείγματος</a:t>
            </a:r>
          </a:p>
          <a:p>
            <a:r>
              <a:rPr lang="el-GR" sz="1600" dirty="0" smtClean="0"/>
              <a:t>Χρώση </a:t>
            </a:r>
            <a:r>
              <a:rPr lang="en-US" sz="1600" dirty="0" smtClean="0"/>
              <a:t>Gram</a:t>
            </a:r>
            <a:endParaRPr lang="el-GR" sz="1600" dirty="0" smtClean="0"/>
          </a:p>
          <a:p>
            <a:r>
              <a:rPr lang="el-GR" sz="1600" dirty="0" smtClean="0"/>
              <a:t>Μικροσκοπική εξέταση άμεσου παρασκευάσματος</a:t>
            </a:r>
          </a:p>
          <a:p>
            <a:r>
              <a:rPr lang="el-GR" sz="1600" dirty="0" smtClean="0"/>
              <a:t>Δοκιμασία </a:t>
            </a:r>
            <a:r>
              <a:rPr lang="en-US" sz="1600" dirty="0" smtClean="0"/>
              <a:t>ELISA</a:t>
            </a:r>
            <a:r>
              <a:rPr lang="el-GR" sz="1600" dirty="0" smtClean="0"/>
              <a:t> (ανίχνευση αντιγόνων του γονόκοκκου)</a:t>
            </a:r>
          </a:p>
          <a:p>
            <a:r>
              <a:rPr lang="el-GR" sz="1600" dirty="0" smtClean="0"/>
              <a:t>Δοκιμασία </a:t>
            </a:r>
            <a:r>
              <a:rPr lang="en-US" sz="1600" dirty="0" smtClean="0"/>
              <a:t>PCR</a:t>
            </a:r>
            <a:r>
              <a:rPr lang="el-GR" sz="1600" dirty="0" smtClean="0"/>
              <a:t> (επιδεικνύει μεγάλη ευαισθησία)</a:t>
            </a:r>
            <a:endParaRPr lang="el-GR" sz="1600" dirty="0"/>
          </a:p>
        </p:txBody>
      </p:sp>
      <p:sp>
        <p:nvSpPr>
          <p:cNvPr id="5" name="4 - TextBox"/>
          <p:cNvSpPr txBox="1"/>
          <p:nvPr/>
        </p:nvSpPr>
        <p:spPr>
          <a:xfrm>
            <a:off x="179512" y="2852936"/>
            <a:ext cx="5472608"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Μικροσκοπική εξέταση άμεσου παρασκευάσματος</a:t>
            </a:r>
          </a:p>
          <a:p>
            <a:r>
              <a:rPr lang="el-GR" sz="1600" dirty="0" smtClean="0"/>
              <a:t>Λήψη δείγματος από την ουρήθρα στους άντρες και από την ουρήθρα και τον τράχηλο της μήτρας στις γυναίκες.</a:t>
            </a:r>
          </a:p>
          <a:p>
            <a:r>
              <a:rPr lang="el-GR" sz="1600" dirty="0" smtClean="0"/>
              <a:t>Χρώση </a:t>
            </a:r>
            <a:r>
              <a:rPr lang="en-US" sz="1600" dirty="0" smtClean="0"/>
              <a:t>Gram</a:t>
            </a:r>
          </a:p>
          <a:p>
            <a:r>
              <a:rPr lang="el-GR" sz="1600" dirty="0" smtClean="0"/>
              <a:t>Παρατήρηση στο μικροσκόπιο (χαρακτηριστική είναι η παρατήρηση ενδοκυττάριων γονόκοκκων στα πολυμορφοπύρηνα)</a:t>
            </a:r>
          </a:p>
          <a:p>
            <a:endParaRPr lang="el-GR" sz="1600" dirty="0" smtClean="0"/>
          </a:p>
          <a:p>
            <a:r>
              <a:rPr lang="el-GR" sz="1600" dirty="0" smtClean="0"/>
              <a:t>Η χρώση </a:t>
            </a:r>
            <a:r>
              <a:rPr lang="en-US" sz="1600" dirty="0" smtClean="0"/>
              <a:t>Gram </a:t>
            </a:r>
            <a:r>
              <a:rPr lang="el-GR" sz="1600" dirty="0" smtClean="0"/>
              <a:t> είναι πολύ ευαίσθητη και ειδική σε άνδρες με πυώδη ουρηθρίτιδα και λιγότερο σε ασυμπτωματικούς ασθενείς.  Σε γυναίκες (συμπτωματικές και ασυμπτωματικές) είναι σχετικά μη ευαίσθητη και ένα αρνητικό αποτέλεσμα πρέπει να επιβεβαιώνεται με καλλιέργεια</a:t>
            </a:r>
            <a:endParaRPr lang="el-GR" sz="1600" dirty="0"/>
          </a:p>
        </p:txBody>
      </p:sp>
      <p:sp>
        <p:nvSpPr>
          <p:cNvPr id="1026" name="AutoShape 2" descr="Αποτέλεσμα εικόνας για neisseria gonorrhoea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8" name="Picture 4" descr="Αποτέλεσμα εικόνας για neisseria gonorrhoeae"/>
          <p:cNvPicPr>
            <a:picLocks noChangeAspect="1" noChangeArrowheads="1"/>
          </p:cNvPicPr>
          <p:nvPr/>
        </p:nvPicPr>
        <p:blipFill>
          <a:blip r:embed="rId2" cstate="print"/>
          <a:srcRect/>
          <a:stretch>
            <a:fillRect/>
          </a:stretch>
        </p:blipFill>
        <p:spPr bwMode="auto">
          <a:xfrm>
            <a:off x="6191673" y="3284538"/>
            <a:ext cx="2952327" cy="2448272"/>
          </a:xfrm>
          <a:prstGeom prst="rect">
            <a:avLst/>
          </a:prstGeom>
          <a:noFill/>
        </p:spPr>
      </p:pic>
      <p:pic>
        <p:nvPicPr>
          <p:cNvPr id="1030" name="Picture 6" descr="Αποτέλεσμα εικόνας για neisseria gonorrhoeae"/>
          <p:cNvPicPr>
            <a:picLocks noChangeAspect="1" noChangeArrowheads="1"/>
          </p:cNvPicPr>
          <p:nvPr/>
        </p:nvPicPr>
        <p:blipFill>
          <a:blip r:embed="rId3" cstate="print"/>
          <a:srcRect/>
          <a:stretch>
            <a:fillRect/>
          </a:stretch>
        </p:blipFill>
        <p:spPr bwMode="auto">
          <a:xfrm>
            <a:off x="6191672" y="836712"/>
            <a:ext cx="2952328" cy="223224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539552" y="908720"/>
            <a:ext cx="410445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Καλλιέργεια δείγματος</a:t>
            </a:r>
            <a:endParaRPr lang="el-GR" b="1" dirty="0">
              <a:solidFill>
                <a:schemeClr val="bg1"/>
              </a:solidFill>
            </a:endParaRPr>
          </a:p>
        </p:txBody>
      </p:sp>
      <p:sp>
        <p:nvSpPr>
          <p:cNvPr id="4" name="3 - TextBox"/>
          <p:cNvSpPr txBox="1"/>
          <p:nvPr/>
        </p:nvSpPr>
        <p:spPr>
          <a:xfrm>
            <a:off x="539552" y="1556792"/>
            <a:ext cx="4104456" cy="378565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endParaRPr lang="el-GR" sz="1600" dirty="0" smtClean="0"/>
          </a:p>
          <a:p>
            <a:r>
              <a:rPr lang="el-GR" sz="1600" dirty="0" smtClean="0"/>
              <a:t>Καλλιέργεια σε σοκολατόχρωμο άγαρ (δείγματα χωρίς φυσιολογική χλωρίδα) ή σε </a:t>
            </a:r>
            <a:r>
              <a:rPr lang="en-US" sz="1600" dirty="0" smtClean="0"/>
              <a:t>Thayer-Martin</a:t>
            </a:r>
            <a:r>
              <a:rPr lang="el-GR" sz="1600" dirty="0" smtClean="0"/>
              <a:t>  που είναι σοκολατόχρωμο άγαρ με αντιβιοτικά (δείγματα με φυσιολογική χλωρίδα)</a:t>
            </a:r>
          </a:p>
          <a:p>
            <a:r>
              <a:rPr lang="el-GR" sz="1600" dirty="0" smtClean="0"/>
              <a:t>Επώαση στους 37</a:t>
            </a:r>
            <a:r>
              <a:rPr lang="el-GR" sz="1600" baseline="30000" dirty="0" smtClean="0"/>
              <a:t>ο</a:t>
            </a:r>
            <a:r>
              <a:rPr lang="el-GR" sz="1600" dirty="0" smtClean="0"/>
              <a:t> </a:t>
            </a:r>
            <a:r>
              <a:rPr lang="en-US" sz="1600" dirty="0" smtClean="0"/>
              <a:t> C </a:t>
            </a:r>
            <a:r>
              <a:rPr lang="el-GR" sz="1600" dirty="0" smtClean="0"/>
              <a:t>παρουσία 5-7% </a:t>
            </a:r>
            <a:r>
              <a:rPr lang="en-US" sz="1600" dirty="0" smtClean="0"/>
              <a:t>CO</a:t>
            </a:r>
            <a:r>
              <a:rPr lang="en-US" sz="1600" baseline="-25000" dirty="0" smtClean="0"/>
              <a:t>2</a:t>
            </a:r>
            <a:r>
              <a:rPr lang="el-GR" sz="1600" baseline="-25000" dirty="0" smtClean="0"/>
              <a:t> </a:t>
            </a:r>
            <a:r>
              <a:rPr lang="el-GR" sz="1600" dirty="0" smtClean="0"/>
              <a:t>για</a:t>
            </a:r>
            <a:r>
              <a:rPr lang="en-US" sz="1600" dirty="0" smtClean="0"/>
              <a:t> </a:t>
            </a:r>
            <a:r>
              <a:rPr lang="el-GR" sz="1600" dirty="0" smtClean="0"/>
              <a:t>48 ώρες</a:t>
            </a:r>
          </a:p>
          <a:p>
            <a:endParaRPr lang="el-GR" sz="1600" dirty="0" smtClean="0"/>
          </a:p>
          <a:p>
            <a:r>
              <a:rPr lang="el-GR" sz="1600" dirty="0" smtClean="0"/>
              <a:t>Τα δείγματα πρέπει να εμβολιάζονται αμέσως και τα θρεπτικά υλικά να προθερμαίνονται και να διατηρούν σχετική υγρασία γιατί ο γονόκοκκος είναι ευαίσθητος στην ξηρασία και την χαμηλή θερμοκρασία</a:t>
            </a:r>
          </a:p>
          <a:p>
            <a:endParaRPr lang="el-GR" sz="1600" dirty="0"/>
          </a:p>
        </p:txBody>
      </p:sp>
      <p:pic>
        <p:nvPicPr>
          <p:cNvPr id="271362" name="Picture 2" descr="Αποτέλεσμα εικόνας για neisseria gonorrhoeae"/>
          <p:cNvPicPr>
            <a:picLocks noChangeAspect="1" noChangeArrowheads="1"/>
          </p:cNvPicPr>
          <p:nvPr/>
        </p:nvPicPr>
        <p:blipFill>
          <a:blip r:embed="rId2" cstate="print"/>
          <a:srcRect/>
          <a:stretch>
            <a:fillRect/>
          </a:stretch>
        </p:blipFill>
        <p:spPr bwMode="auto">
          <a:xfrm>
            <a:off x="5508104" y="836712"/>
            <a:ext cx="2967336" cy="2520280"/>
          </a:xfrm>
          <a:prstGeom prst="rect">
            <a:avLst/>
          </a:prstGeom>
          <a:noFill/>
        </p:spPr>
      </p:pic>
      <p:sp>
        <p:nvSpPr>
          <p:cNvPr id="271364" name="AutoShape 4" descr="Αποτέλεσμα εικόνας για neisseria gonorrhoea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71365" name="Picture 5" descr="C:\Documents and Settings\user\Επιφάνεια εργασίας\gonokokos.jpg"/>
          <p:cNvPicPr>
            <a:picLocks noChangeAspect="1" noChangeArrowheads="1"/>
          </p:cNvPicPr>
          <p:nvPr/>
        </p:nvPicPr>
        <p:blipFill>
          <a:blip r:embed="rId3" cstate="print"/>
          <a:srcRect/>
          <a:stretch>
            <a:fillRect/>
          </a:stretch>
        </p:blipFill>
        <p:spPr bwMode="auto">
          <a:xfrm>
            <a:off x="5580112" y="3933056"/>
            <a:ext cx="3024336" cy="2077864"/>
          </a:xfrm>
          <a:prstGeom prst="rect">
            <a:avLst/>
          </a:prstGeom>
          <a:noFill/>
        </p:spPr>
      </p:pic>
      <p:sp>
        <p:nvSpPr>
          <p:cNvPr id="8" name="7 - TextBox"/>
          <p:cNvSpPr txBox="1"/>
          <p:nvPr/>
        </p:nvSpPr>
        <p:spPr>
          <a:xfrm>
            <a:off x="5436096" y="3429000"/>
            <a:ext cx="3707904" cy="523220"/>
          </a:xfrm>
          <a:prstGeom prst="rect">
            <a:avLst/>
          </a:prstGeom>
          <a:noFill/>
        </p:spPr>
        <p:txBody>
          <a:bodyPr wrap="square" rtlCol="0">
            <a:spAutoFit/>
          </a:bodyPr>
          <a:lstStyle/>
          <a:p>
            <a:r>
              <a:rPr lang="el-GR" sz="1400" dirty="0" smtClean="0"/>
              <a:t>Αποικίες γονόκοκκου σε σοκολατόχρωμο άγαρ</a:t>
            </a:r>
            <a:endParaRPr lang="el-GR" sz="1400" dirty="0"/>
          </a:p>
        </p:txBody>
      </p:sp>
      <p:sp>
        <p:nvSpPr>
          <p:cNvPr id="9" name="8 - TextBox"/>
          <p:cNvSpPr txBox="1"/>
          <p:nvPr/>
        </p:nvSpPr>
        <p:spPr>
          <a:xfrm>
            <a:off x="5580112" y="6073551"/>
            <a:ext cx="3384376" cy="307777"/>
          </a:xfrm>
          <a:prstGeom prst="rect">
            <a:avLst/>
          </a:prstGeom>
          <a:noFill/>
        </p:spPr>
        <p:txBody>
          <a:bodyPr wrap="square" rtlCol="0">
            <a:spAutoFit/>
          </a:bodyPr>
          <a:lstStyle/>
          <a:p>
            <a:r>
              <a:rPr lang="el-GR" sz="1400" dirty="0" smtClean="0"/>
              <a:t>Αποικίες γονόκοκκου σε αιματούχο άγαρ</a:t>
            </a:r>
            <a:endParaRPr lang="el-GR"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483768" y="1684546"/>
            <a:ext cx="4176464" cy="160043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Θεραπεία γονοκοκκικών ασθενειών</a:t>
            </a:r>
          </a:p>
          <a:p>
            <a:r>
              <a:rPr lang="el-GR" sz="1600" dirty="0" smtClean="0"/>
              <a:t>Φάρμακο επιλογής </a:t>
            </a:r>
            <a:r>
              <a:rPr lang="el-GR" sz="1600" dirty="0" err="1" smtClean="0"/>
              <a:t>κεφτριαξόνη</a:t>
            </a:r>
            <a:r>
              <a:rPr lang="el-GR" sz="1600" dirty="0" smtClean="0"/>
              <a:t> ή εναλλακτικά σε περίπτωση αλλεργίας  στρεπτοκινάση ή </a:t>
            </a:r>
            <a:r>
              <a:rPr lang="el-GR" sz="1600" dirty="0" err="1" smtClean="0"/>
              <a:t>σιπροφλοξάνη</a:t>
            </a:r>
            <a:r>
              <a:rPr lang="el-GR" sz="1600" dirty="0" smtClean="0"/>
              <a:t> (το μικρόβιο έχει αποκτήσει ανθεκτικότητα στην πενικιλίνη</a:t>
            </a:r>
            <a:r>
              <a:rPr lang="en-US" sz="1600" dirty="0" smtClean="0"/>
              <a:t>)</a:t>
            </a:r>
            <a:endParaRPr lang="el-GR" sz="1600" dirty="0"/>
          </a:p>
        </p:txBody>
      </p:sp>
      <p:sp>
        <p:nvSpPr>
          <p:cNvPr id="5" name="4 - TextBox"/>
          <p:cNvSpPr txBox="1"/>
          <p:nvPr/>
        </p:nvSpPr>
        <p:spPr>
          <a:xfrm>
            <a:off x="2483768" y="3485326"/>
            <a:ext cx="4176464"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Πρόληψη </a:t>
            </a:r>
          </a:p>
          <a:p>
            <a:r>
              <a:rPr lang="el-GR" sz="1600" dirty="0" smtClean="0"/>
              <a:t>Δεν υπάρχει εμβόλιο</a:t>
            </a:r>
          </a:p>
          <a:p>
            <a:r>
              <a:rPr lang="el-GR" sz="1600" dirty="0" smtClean="0"/>
              <a:t>Βασικό μέτρο πρόληψης η χρήση προφυλακτικού κατά τη σεξουαλική επαφή</a:t>
            </a:r>
          </a:p>
          <a:p>
            <a:r>
              <a:rPr lang="el-GR" sz="1600" dirty="0" smtClean="0"/>
              <a:t>Στα νεογέννητα χορηγείται προληπτικά οφθαλμική αλοιφή </a:t>
            </a:r>
            <a:r>
              <a:rPr lang="el-GR" sz="1600" dirty="0" err="1" smtClean="0"/>
              <a:t>ερυθρομυκίνης</a:t>
            </a:r>
            <a:r>
              <a:rPr lang="el-GR" sz="1600" dirty="0" smtClean="0"/>
              <a:t> ή πιο σπάνια νιτρικού αργύρου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95736" y="1547500"/>
            <a:ext cx="453650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solidFill>
                  <a:schemeClr val="bg1"/>
                </a:solidFill>
              </a:rPr>
              <a:t>Neisseria meningitides</a:t>
            </a:r>
            <a:r>
              <a:rPr lang="el-GR" b="1" i="1" dirty="0" smtClean="0">
                <a:solidFill>
                  <a:schemeClr val="bg1"/>
                </a:solidFill>
              </a:rPr>
              <a:t> </a:t>
            </a:r>
            <a:r>
              <a:rPr lang="el-GR" b="1" dirty="0" smtClean="0">
                <a:solidFill>
                  <a:schemeClr val="bg1"/>
                </a:solidFill>
              </a:rPr>
              <a:t>(μηνιγγιτιδόκοκκος)</a:t>
            </a:r>
            <a:endParaRPr lang="el-GR" b="1" i="1" dirty="0">
              <a:solidFill>
                <a:schemeClr val="bg1"/>
              </a:solidFill>
            </a:endParaRPr>
          </a:p>
        </p:txBody>
      </p:sp>
      <p:sp>
        <p:nvSpPr>
          <p:cNvPr id="1026" name="AutoShape 2" descr="Αποτέλεσμα εικόνας για neisser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8" name="Picture 4" descr="Αποτέλεσμα εικόνας για neisseria"/>
          <p:cNvPicPr>
            <a:picLocks noChangeAspect="1" noChangeArrowheads="1"/>
          </p:cNvPicPr>
          <p:nvPr/>
        </p:nvPicPr>
        <p:blipFill>
          <a:blip r:embed="rId2" cstate="print"/>
          <a:srcRect/>
          <a:stretch>
            <a:fillRect/>
          </a:stretch>
        </p:blipFill>
        <p:spPr bwMode="auto">
          <a:xfrm>
            <a:off x="2267744" y="2169765"/>
            <a:ext cx="4552950" cy="3419475"/>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07704" y="951106"/>
            <a:ext cx="4968552" cy="4524315"/>
          </a:xfrm>
          <a:prstGeom prst="rect">
            <a:avLst/>
          </a:prstGeom>
          <a:solidFill>
            <a:schemeClr val="accent1">
              <a:lumMod val="20000"/>
              <a:lumOff val="80000"/>
            </a:schemeClr>
          </a:solidFill>
        </p:spPr>
        <p:txBody>
          <a:bodyPr wrap="square" rtlCol="0">
            <a:spAutoFit/>
          </a:bodyPr>
          <a:lstStyle/>
          <a:p>
            <a:r>
              <a:rPr lang="el-GR" sz="1600" dirty="0" smtClean="0"/>
              <a:t>Προκαλεί μηνιγγίτιδα</a:t>
            </a:r>
          </a:p>
          <a:p>
            <a:endParaRPr lang="el-GR" sz="1600" dirty="0" smtClean="0"/>
          </a:p>
          <a:p>
            <a:r>
              <a:rPr lang="el-GR" sz="1600" dirty="0" smtClean="0"/>
              <a:t>Είναι μέλος της χλωρίδας του ρινοφάρυγγα σε ένα ποσοστό 10% υγιών ατόμων</a:t>
            </a:r>
          </a:p>
          <a:p>
            <a:endParaRPr lang="el-GR" sz="1600" dirty="0" smtClean="0"/>
          </a:p>
          <a:p>
            <a:r>
              <a:rPr lang="el-GR" sz="1600" dirty="0" smtClean="0"/>
              <a:t>Αν διασπάσει τον επιθηλιακό φραγμό και εισέλθει στην κυκλοφορία του αίματος προκαλεί σηψαιμία με θνητότητα 20-50%</a:t>
            </a:r>
          </a:p>
          <a:p>
            <a:endParaRPr lang="el-GR" sz="1600" dirty="0" smtClean="0"/>
          </a:p>
          <a:p>
            <a:r>
              <a:rPr lang="el-GR" sz="1600" dirty="0" smtClean="0"/>
              <a:t>Αν από την κυκλοφορία του αίματος περάσει στο εγκεφαλονωτιαίο υγρό προκαλεί μηνιγγίτιδα με θνητότητα  100% σε ασθενείς που δεν λαμβάνουν θεραπεία  και περίπου 10% σε ασθενείς που χορηγείται άμεση αντιβίωση</a:t>
            </a:r>
          </a:p>
          <a:p>
            <a:endParaRPr lang="el-GR" sz="1600" dirty="0" smtClean="0"/>
          </a:p>
          <a:p>
            <a:r>
              <a:rPr lang="el-GR" sz="1600" dirty="0" smtClean="0"/>
              <a:t>Η μόλυνση με μηνιγγιτιδόκοκκο δεν εξελίσσεται πάντα σε μηνιγγίτιδα, αντίθετα μπορεί να προκαλέσει κεραυνοβόλο σηψαιμία ή μικροβιαιμία χωρίς μηνιγγίτιδα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79712" y="404664"/>
            <a:ext cx="482453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Χαρακτηριστικά </a:t>
            </a:r>
            <a:r>
              <a:rPr lang="en-US" b="1" i="1" dirty="0" smtClean="0">
                <a:solidFill>
                  <a:schemeClr val="bg1"/>
                </a:solidFill>
              </a:rPr>
              <a:t>N. meningitides</a:t>
            </a:r>
            <a:endParaRPr lang="el-GR" b="1" i="1" dirty="0">
              <a:solidFill>
                <a:schemeClr val="bg1"/>
              </a:solidFill>
            </a:endParaRPr>
          </a:p>
        </p:txBody>
      </p:sp>
      <p:sp>
        <p:nvSpPr>
          <p:cNvPr id="4" name="3 - TextBox"/>
          <p:cNvSpPr txBox="1"/>
          <p:nvPr/>
        </p:nvSpPr>
        <p:spPr>
          <a:xfrm>
            <a:off x="1979712" y="904652"/>
            <a:ext cx="4896544" cy="280076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Arial" pitchFamily="34" charset="0"/>
              <a:buChar char="•"/>
            </a:pPr>
            <a:r>
              <a:rPr lang="en-US" sz="1600" dirty="0" smtClean="0"/>
              <a:t>Gram (-)</a:t>
            </a:r>
            <a:r>
              <a:rPr lang="el-GR" sz="1600" dirty="0" smtClean="0"/>
              <a:t> διπλόκοκκος</a:t>
            </a:r>
          </a:p>
          <a:p>
            <a:pPr>
              <a:buFont typeface="Arial" pitchFamily="34" charset="0"/>
              <a:buChar char="•"/>
            </a:pPr>
            <a:r>
              <a:rPr lang="el-GR" sz="1600" dirty="0" smtClean="0"/>
              <a:t>Ακίνητος</a:t>
            </a:r>
          </a:p>
          <a:p>
            <a:pPr>
              <a:buFont typeface="Arial" pitchFamily="34" charset="0"/>
              <a:buChar char="•"/>
            </a:pPr>
            <a:r>
              <a:rPr lang="el-GR" sz="1600" dirty="0" smtClean="0"/>
              <a:t>Οξειδάση θετικός</a:t>
            </a:r>
          </a:p>
          <a:p>
            <a:pPr>
              <a:buFont typeface="Arial" pitchFamily="34" charset="0"/>
              <a:buChar char="•"/>
            </a:pPr>
            <a:r>
              <a:rPr lang="el-GR" sz="1600" dirty="0" smtClean="0"/>
              <a:t>Φέρει ινίδια τύπου </a:t>
            </a:r>
            <a:r>
              <a:rPr lang="en-US" sz="1600" dirty="0" smtClean="0"/>
              <a:t>IV</a:t>
            </a:r>
            <a:endParaRPr lang="el-GR" sz="1600" dirty="0" smtClean="0"/>
          </a:p>
          <a:p>
            <a:pPr>
              <a:buFont typeface="Arial" pitchFamily="34" charset="0"/>
              <a:buChar char="•"/>
            </a:pPr>
            <a:r>
              <a:rPr lang="el-GR" sz="1600" dirty="0" smtClean="0"/>
              <a:t>Ζυμώνει τη γλυκόζη και τη μαλτόζη.</a:t>
            </a:r>
          </a:p>
          <a:p>
            <a:pPr>
              <a:buFont typeface="Arial" pitchFamily="34" charset="0"/>
              <a:buChar char="•"/>
            </a:pPr>
            <a:r>
              <a:rPr lang="el-GR" sz="1600" dirty="0" smtClean="0"/>
              <a:t>Δεν ζυμώνει τη σουκρόζη</a:t>
            </a:r>
          </a:p>
          <a:p>
            <a:pPr>
              <a:buFont typeface="Arial" pitchFamily="34" charset="0"/>
              <a:buChar char="•"/>
            </a:pPr>
            <a:r>
              <a:rPr lang="el-GR" sz="1600" dirty="0" smtClean="0"/>
              <a:t>Περιβάλλεται από έλυτρο από πολυσακχαρίτες με βάση τους οποίους ταξινομείται σε 13 ορολογικές ομάδες με πιο συχνές τις ομάδες </a:t>
            </a:r>
            <a:r>
              <a:rPr lang="en-US" sz="1600" dirty="0" smtClean="0"/>
              <a:t>A, B, C, W</a:t>
            </a:r>
            <a:r>
              <a:rPr lang="el-GR" sz="1600" dirty="0" smtClean="0"/>
              <a:t> και</a:t>
            </a:r>
            <a:r>
              <a:rPr lang="en-US" sz="1600" dirty="0" smtClean="0"/>
              <a:t> Y</a:t>
            </a:r>
            <a:r>
              <a:rPr lang="el-GR" sz="1600" dirty="0" smtClean="0"/>
              <a:t>. Το 90% των νόσων που προκαλεί οφείλονται στις ομάδες </a:t>
            </a:r>
            <a:r>
              <a:rPr lang="en-US" sz="1600" dirty="0" smtClean="0"/>
              <a:t> A</a:t>
            </a:r>
            <a:r>
              <a:rPr lang="el-GR" sz="1600" dirty="0" smtClean="0"/>
              <a:t>, </a:t>
            </a:r>
            <a:r>
              <a:rPr lang="en-US" sz="1600" dirty="0" smtClean="0"/>
              <a:t>B</a:t>
            </a:r>
            <a:r>
              <a:rPr lang="el-GR" sz="1600" dirty="0" smtClean="0"/>
              <a:t>, και </a:t>
            </a:r>
            <a:r>
              <a:rPr lang="en-US" sz="1600" dirty="0" smtClean="0"/>
              <a:t>C</a:t>
            </a:r>
            <a:endParaRPr lang="el-GR" sz="1600" dirty="0"/>
          </a:p>
        </p:txBody>
      </p:sp>
      <p:pic>
        <p:nvPicPr>
          <p:cNvPr id="275458" name="Picture 2" descr="Αποτέλεσμα εικόνας για neisseria meningitidis"/>
          <p:cNvPicPr>
            <a:picLocks noChangeAspect="1" noChangeArrowheads="1"/>
          </p:cNvPicPr>
          <p:nvPr/>
        </p:nvPicPr>
        <p:blipFill>
          <a:blip r:embed="rId2" cstate="print"/>
          <a:srcRect/>
          <a:stretch>
            <a:fillRect/>
          </a:stretch>
        </p:blipFill>
        <p:spPr bwMode="auto">
          <a:xfrm>
            <a:off x="1115616" y="3861048"/>
            <a:ext cx="3206130" cy="2160240"/>
          </a:xfrm>
          <a:prstGeom prst="rect">
            <a:avLst/>
          </a:prstGeom>
          <a:noFill/>
        </p:spPr>
      </p:pic>
      <p:pic>
        <p:nvPicPr>
          <p:cNvPr id="275460" name="Picture 4" descr="Αποτέλεσμα εικόνας για neisseria meningitidis"/>
          <p:cNvPicPr>
            <a:picLocks noChangeAspect="1" noChangeArrowheads="1"/>
          </p:cNvPicPr>
          <p:nvPr/>
        </p:nvPicPr>
        <p:blipFill>
          <a:blip r:embed="rId3" cstate="print"/>
          <a:srcRect/>
          <a:stretch>
            <a:fillRect/>
          </a:stretch>
        </p:blipFill>
        <p:spPr bwMode="auto">
          <a:xfrm>
            <a:off x="4572000" y="3933056"/>
            <a:ext cx="3168352" cy="2051323"/>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Αποτέλεσμα εικόνας για enterobacteriaceae"/>
          <p:cNvPicPr>
            <a:picLocks noChangeAspect="1" noChangeArrowheads="1"/>
          </p:cNvPicPr>
          <p:nvPr/>
        </p:nvPicPr>
        <p:blipFill>
          <a:blip r:embed="rId2" cstate="print">
            <a:clrChange>
              <a:clrFrom>
                <a:srgbClr val="FFFFFF"/>
              </a:clrFrom>
              <a:clrTo>
                <a:srgbClr val="FFFFFF">
                  <a:alpha val="0"/>
                </a:srgbClr>
              </a:clrTo>
            </a:clrChange>
          </a:blip>
          <a:srcRect l="1219" b="8145"/>
          <a:stretch>
            <a:fillRect/>
          </a:stretch>
        </p:blipFill>
        <p:spPr bwMode="auto">
          <a:xfrm>
            <a:off x="107504" y="3284538"/>
            <a:ext cx="5832648" cy="2736750"/>
          </a:xfrm>
          <a:prstGeom prst="rect">
            <a:avLst/>
          </a:prstGeom>
          <a:noFill/>
        </p:spPr>
      </p:pic>
      <p:sp>
        <p:nvSpPr>
          <p:cNvPr id="4" name="3 - TextBox"/>
          <p:cNvSpPr txBox="1"/>
          <p:nvPr/>
        </p:nvSpPr>
        <p:spPr>
          <a:xfrm>
            <a:off x="2051720" y="1484784"/>
            <a:ext cx="496855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Ορολογική ταξινόμηση εντεροβακτηριοειδών</a:t>
            </a:r>
            <a:endParaRPr lang="el-GR" b="1" dirty="0">
              <a:solidFill>
                <a:schemeClr val="bg1"/>
              </a:solidFill>
            </a:endParaRPr>
          </a:p>
        </p:txBody>
      </p:sp>
      <p:sp>
        <p:nvSpPr>
          <p:cNvPr id="5" name="4 - TextBox"/>
          <p:cNvSpPr txBox="1"/>
          <p:nvPr/>
        </p:nvSpPr>
        <p:spPr>
          <a:xfrm>
            <a:off x="107504" y="2204864"/>
            <a:ext cx="4464496" cy="830997"/>
          </a:xfrm>
          <a:prstGeom prst="rect">
            <a:avLst/>
          </a:prstGeom>
          <a:noFill/>
          <a:ln>
            <a:solidFill>
              <a:schemeClr val="accent1">
                <a:lumMod val="75000"/>
              </a:schemeClr>
            </a:solidFill>
          </a:ln>
        </p:spPr>
        <p:txBody>
          <a:bodyPr wrap="square" rtlCol="0">
            <a:spAutoFit/>
          </a:bodyPr>
          <a:lstStyle/>
          <a:p>
            <a:r>
              <a:rPr lang="el-GR" sz="1600" dirty="0" smtClean="0"/>
              <a:t>Η ορολογική ταξινόμηση στηρίζεται στο σωματικό πολυσακχαρίτη Ο, τα αντιγόνα Κ του ελύτρου και τις  πρωτεΐνες των βλεφαρίδων Η </a:t>
            </a:r>
            <a:endParaRPr lang="el-GR" sz="1600" dirty="0"/>
          </a:p>
        </p:txBody>
      </p:sp>
      <p:sp>
        <p:nvSpPr>
          <p:cNvPr id="6" name="5 - TextBox"/>
          <p:cNvSpPr txBox="1"/>
          <p:nvPr/>
        </p:nvSpPr>
        <p:spPr>
          <a:xfrm>
            <a:off x="6012160" y="2686268"/>
            <a:ext cx="3096344" cy="3046988"/>
          </a:xfrm>
          <a:prstGeom prst="rect">
            <a:avLst/>
          </a:prstGeom>
          <a:noFill/>
          <a:ln>
            <a:solidFill>
              <a:schemeClr val="accent1">
                <a:lumMod val="75000"/>
              </a:schemeClr>
            </a:solidFill>
          </a:ln>
        </p:spPr>
        <p:txBody>
          <a:bodyPr wrap="square" rtlCol="0">
            <a:spAutoFit/>
          </a:bodyPr>
          <a:lstStyle/>
          <a:p>
            <a:pPr>
              <a:buFont typeface="Wingdings" pitchFamily="2" charset="2"/>
              <a:buChar char="ü"/>
            </a:pPr>
            <a:r>
              <a:rPr lang="el-GR" sz="1600" dirty="0" smtClean="0"/>
              <a:t>Τα αντιγόνα Ο υπάρχουν σε όλα τα γένη και είναι θερμοανθεκτικά</a:t>
            </a:r>
          </a:p>
          <a:p>
            <a:pPr>
              <a:buFont typeface="Wingdings" pitchFamily="2" charset="2"/>
              <a:buChar char="ü"/>
            </a:pPr>
            <a:r>
              <a:rPr lang="el-GR" sz="1600" dirty="0" smtClean="0"/>
              <a:t>Τα αντιγόνα Κ είναι πολυσακχαρίτες του ελύτρου,  είναι θερμοευαίσθητα και υπάρχουν σε πολλά γένη εντεροβακτηριακών όπως και άλλων οικογενειών</a:t>
            </a:r>
          </a:p>
          <a:p>
            <a:pPr>
              <a:buFont typeface="Wingdings" pitchFamily="2" charset="2"/>
              <a:buChar char="ü"/>
            </a:pPr>
            <a:r>
              <a:rPr lang="el-GR" sz="1600" dirty="0" smtClean="0"/>
              <a:t>Τα αντιγόνα Η είναι θερμοευαίσθητες πρωτεΐνες των βλεφαρίδων και μπορεί να υπάρχουν ή όχι  </a:t>
            </a:r>
            <a:endParaRPr lang="el-GR" sz="16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Πίνακας"/>
          <p:cNvGraphicFramePr>
            <a:graphicFrameLocks noGrp="1"/>
          </p:cNvGraphicFramePr>
          <p:nvPr/>
        </p:nvGraphicFramePr>
        <p:xfrm>
          <a:off x="1259632" y="1052736"/>
          <a:ext cx="6600056" cy="4058920"/>
        </p:xfrm>
        <a:graphic>
          <a:graphicData uri="http://schemas.openxmlformats.org/drawingml/2006/table">
            <a:tbl>
              <a:tblPr firstRow="1" bandRow="1">
                <a:tableStyleId>{5C22544A-7EE6-4342-B048-85BDC9FD1C3A}</a:tableStyleId>
              </a:tblPr>
              <a:tblGrid>
                <a:gridCol w="3300028"/>
                <a:gridCol w="3300028"/>
              </a:tblGrid>
              <a:tr h="370840">
                <a:tc gridSpan="2">
                  <a:txBody>
                    <a:bodyPr/>
                    <a:lstStyle/>
                    <a:p>
                      <a:pPr algn="ctr"/>
                      <a:r>
                        <a:rPr lang="el-GR" dirty="0" smtClean="0">
                          <a:solidFill>
                            <a:schemeClr val="tx1"/>
                          </a:solidFill>
                        </a:rPr>
                        <a:t>Λοιμογόνοι παράγοντες</a:t>
                      </a:r>
                      <a:endParaRPr lang="el-GR" dirty="0">
                        <a:solidFill>
                          <a:schemeClr val="tx1"/>
                        </a:solidFill>
                      </a:endParaRPr>
                    </a:p>
                  </a:txBody>
                  <a:tcPr/>
                </a:tc>
                <a:tc hMerge="1">
                  <a:txBody>
                    <a:bodyPr/>
                    <a:lstStyle/>
                    <a:p>
                      <a:endParaRPr lang="el-GR" dirty="0"/>
                    </a:p>
                  </a:txBody>
                  <a:tcPr/>
                </a:tc>
              </a:tr>
              <a:tr h="370840">
                <a:tc>
                  <a:txBody>
                    <a:bodyPr/>
                    <a:lstStyle/>
                    <a:p>
                      <a:r>
                        <a:rPr lang="el-GR" sz="1600" dirty="0" smtClean="0"/>
                        <a:t>Πολυσακχαριδικό έλυτρο</a:t>
                      </a:r>
                      <a:endParaRPr lang="el-GR" sz="1600" dirty="0"/>
                    </a:p>
                  </a:txBody>
                  <a:tcPr/>
                </a:tc>
                <a:tc>
                  <a:txBody>
                    <a:bodyPr/>
                    <a:lstStyle/>
                    <a:p>
                      <a:r>
                        <a:rPr lang="el-GR" sz="1600" dirty="0" smtClean="0"/>
                        <a:t>Προστατεύει</a:t>
                      </a:r>
                      <a:r>
                        <a:rPr lang="el-GR" sz="1600" baseline="0" dirty="0" smtClean="0"/>
                        <a:t> το βακτήριο από τη φαγοκυττάρωση</a:t>
                      </a:r>
                      <a:endParaRPr lang="el-GR" sz="1600" dirty="0"/>
                    </a:p>
                  </a:txBody>
                  <a:tcPr/>
                </a:tc>
              </a:tr>
              <a:tr h="370840">
                <a:tc>
                  <a:txBody>
                    <a:bodyPr/>
                    <a:lstStyle/>
                    <a:p>
                      <a:r>
                        <a:rPr lang="el-GR" sz="1600" dirty="0" err="1" smtClean="0"/>
                        <a:t>Λιποολιγοσακχαρίτης</a:t>
                      </a:r>
                      <a:r>
                        <a:rPr lang="el-GR" sz="1600" dirty="0" smtClean="0"/>
                        <a:t> </a:t>
                      </a:r>
                      <a:r>
                        <a:rPr lang="el-GR" sz="1600" baseline="0" dirty="0" smtClean="0"/>
                        <a:t> ή ενδοτοξίνη της </a:t>
                      </a:r>
                      <a:r>
                        <a:rPr lang="en-US" sz="1600" i="1" baseline="0" dirty="0" smtClean="0"/>
                        <a:t>N. </a:t>
                      </a:r>
                      <a:r>
                        <a:rPr lang="en-US" sz="1600" i="1" baseline="0" dirty="0" err="1" smtClean="0"/>
                        <a:t>meningitidis</a:t>
                      </a:r>
                      <a:endParaRPr lang="el-GR" sz="1600" dirty="0"/>
                    </a:p>
                  </a:txBody>
                  <a:tcPr/>
                </a:tc>
                <a:tc>
                  <a:txBody>
                    <a:bodyPr/>
                    <a:lstStyle/>
                    <a:p>
                      <a:r>
                        <a:rPr lang="el-GR" sz="1600" dirty="0" smtClean="0"/>
                        <a:t>Μεταβάλει τον πολυσακχαρίτη</a:t>
                      </a:r>
                      <a:r>
                        <a:rPr lang="el-GR" sz="1600" baseline="0" dirty="0" smtClean="0"/>
                        <a:t> της εξωτερικής μεμβράνης και αντιδρά με τα κύτταρα του ξενιστή με αποτέλεσμα την παραγωγή κυτταροκινών, χημιοκινών, ιντερλευκίνης Ι και τον παράγοντα νέκρωσης των όγκων</a:t>
                      </a:r>
                      <a:endParaRPr lang="el-GR" sz="1600" dirty="0"/>
                    </a:p>
                  </a:txBody>
                  <a:tcPr/>
                </a:tc>
              </a:tr>
              <a:tr h="370840">
                <a:tc>
                  <a:txBody>
                    <a:bodyPr/>
                    <a:lstStyle/>
                    <a:p>
                      <a:r>
                        <a:rPr lang="el-GR" sz="1600" dirty="0" smtClean="0"/>
                        <a:t>Πρωτεάση</a:t>
                      </a:r>
                      <a:r>
                        <a:rPr lang="el-GR" sz="1600" baseline="0" dirty="0" smtClean="0"/>
                        <a:t> της ανοσοσφαιρίνης Α</a:t>
                      </a:r>
                      <a:endParaRPr lang="el-GR" sz="1600" dirty="0"/>
                    </a:p>
                  </a:txBody>
                  <a:tcPr/>
                </a:tc>
                <a:tc>
                  <a:txBody>
                    <a:bodyPr/>
                    <a:lstStyle/>
                    <a:p>
                      <a:r>
                        <a:rPr lang="el-GR" sz="1600" dirty="0" smtClean="0"/>
                        <a:t>Συμβάλλει στην προσκόλληση στο βλεννογόνο του ανώτερου αναπνευστικού συστήματος διασπώντας την εκκριτική ανοσοσφαιρίνη Α (</a:t>
                      </a:r>
                      <a:r>
                        <a:rPr lang="en-US" sz="1600" dirty="0" err="1" smtClean="0"/>
                        <a:t>IgA</a:t>
                      </a:r>
                      <a:r>
                        <a:rPr lang="en-US" sz="1600" dirty="0" smtClean="0"/>
                        <a:t>)</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619672" y="404664"/>
            <a:ext cx="583264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Παθογένεια μηνιγγιτιδόκοκκου </a:t>
            </a:r>
            <a:endParaRPr lang="el-GR" b="1" dirty="0">
              <a:solidFill>
                <a:schemeClr val="bg1"/>
              </a:solidFill>
            </a:endParaRPr>
          </a:p>
        </p:txBody>
      </p:sp>
      <p:sp>
        <p:nvSpPr>
          <p:cNvPr id="4" name="3 - TextBox"/>
          <p:cNvSpPr txBox="1"/>
          <p:nvPr/>
        </p:nvSpPr>
        <p:spPr>
          <a:xfrm>
            <a:off x="1619672" y="908720"/>
            <a:ext cx="5832648"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μόλυνση πραγματοποιείται μέσω σταγονιδίων από την αναπνευστική οδό</a:t>
            </a:r>
          </a:p>
          <a:p>
            <a:endParaRPr lang="el-GR" sz="1600" dirty="0" smtClean="0"/>
          </a:p>
          <a:p>
            <a:r>
              <a:rPr lang="el-GR" sz="1600" dirty="0" smtClean="0"/>
              <a:t>Αποίκιση του βλεννογόνου του ρινοφάρυγγα από το μικρόβιο, το οποίο γίνεται μέλος της χλωρίδας</a:t>
            </a:r>
          </a:p>
          <a:p>
            <a:endParaRPr lang="el-GR" sz="1600" dirty="0" smtClean="0"/>
          </a:p>
          <a:p>
            <a:r>
              <a:rPr lang="el-GR" sz="1600" dirty="0" smtClean="0"/>
              <a:t>Διείσδυση του μικροβίου από τον ρινοφάρυγγα στην κυκλοφορία του αίματος, διασπορά σε ολόκληρο τον οργανισμό ή εγκατάσταση σε ορισμένα σημεία, όπως οι μήνιγγες και οι αρθρώσεις</a:t>
            </a:r>
            <a:endParaRPr lang="el-GR" sz="1600" dirty="0"/>
          </a:p>
        </p:txBody>
      </p:sp>
      <p:sp>
        <p:nvSpPr>
          <p:cNvPr id="5" name="4 - TextBox"/>
          <p:cNvSpPr txBox="1"/>
          <p:nvPr/>
        </p:nvSpPr>
        <p:spPr>
          <a:xfrm>
            <a:off x="1619672" y="3429000"/>
            <a:ext cx="5832648"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Ο άνθρωπος είναι το μοναδικό φυσικό υποδόχο του μηνιγγιτιδόκοκκου</a:t>
            </a:r>
          </a:p>
          <a:p>
            <a:pPr>
              <a:buFont typeface="Wingdings" pitchFamily="2" charset="2"/>
              <a:buChar char="§"/>
            </a:pPr>
            <a:endParaRPr lang="el-GR" sz="1600" dirty="0" smtClean="0"/>
          </a:p>
          <a:p>
            <a:pPr>
              <a:buFont typeface="Wingdings" pitchFamily="2" charset="2"/>
              <a:buChar char="§"/>
            </a:pPr>
            <a:r>
              <a:rPr lang="el-GR" sz="1600" dirty="0" smtClean="0"/>
              <a:t>Δεν νοσούν όλα τα άτομα που μολύνονται. Σε περιοχές που δεν υπάρχει επιδημία 5-10% των ατόμων είναι φορείς του μικροβίου. Το ποσοστό αυξάνει σε 50-90% σε επιδημίες. Οι φορείς δεν νοσούν αλλά μεταδίδουν το μικρόβιο σε άλλα άτομα</a:t>
            </a:r>
          </a:p>
          <a:p>
            <a:pPr>
              <a:buFont typeface="Wingdings" pitchFamily="2" charset="2"/>
              <a:buChar char="§"/>
            </a:pPr>
            <a:endParaRPr lang="el-GR" sz="1600" dirty="0" smtClean="0"/>
          </a:p>
          <a:p>
            <a:pPr>
              <a:buFont typeface="Wingdings" pitchFamily="2" charset="2"/>
              <a:buChar char="§"/>
            </a:pPr>
            <a:r>
              <a:rPr lang="el-GR" sz="1600" dirty="0" smtClean="0"/>
              <a:t>Η νόσος εξαρτάται από την άμυνα του οργανισμού, κυρίως την παρουσία αντισωμάτων και το συμπλήρωμα</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Πίνακας"/>
          <p:cNvGraphicFramePr>
            <a:graphicFrameLocks noGrp="1"/>
          </p:cNvGraphicFramePr>
          <p:nvPr/>
        </p:nvGraphicFramePr>
        <p:xfrm>
          <a:off x="899592" y="548680"/>
          <a:ext cx="6984776" cy="4892040"/>
        </p:xfrm>
        <a:graphic>
          <a:graphicData uri="http://schemas.openxmlformats.org/drawingml/2006/table">
            <a:tbl>
              <a:tblPr firstRow="1" bandRow="1">
                <a:tableStyleId>{5C22544A-7EE6-4342-B048-85BDC9FD1C3A}</a:tableStyleId>
              </a:tblPr>
              <a:tblGrid>
                <a:gridCol w="6984776"/>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Κλινικές εκδηλώσεις</a:t>
                      </a:r>
                      <a:endParaRPr lang="el-GR" dirty="0"/>
                    </a:p>
                  </a:txBody>
                  <a:tcPr/>
                </a:tc>
              </a:tr>
              <a:tr h="370840">
                <a:tc>
                  <a:txBody>
                    <a:bodyPr/>
                    <a:lstStyle/>
                    <a:p>
                      <a:pPr algn="l"/>
                      <a:r>
                        <a:rPr lang="el-GR" sz="1600" b="1" dirty="0" smtClean="0"/>
                        <a:t>Εμπύρετο νόσημα:</a:t>
                      </a:r>
                      <a:r>
                        <a:rPr lang="el-GR" sz="1600" b="1" baseline="0" dirty="0" smtClean="0"/>
                        <a:t> </a:t>
                      </a:r>
                      <a:r>
                        <a:rPr lang="el-GR" sz="1600" b="0" baseline="0" dirty="0" smtClean="0"/>
                        <a:t>Η πιο ελαφρά  μορφή της λοίμωξης από μηνιγγιτιδόκοκκο. Χαρακτηριστικό σύμπτωμα είναι η παρουσία εξανθήματος. Συνήθως αυτοπεριορίζεται</a:t>
                      </a:r>
                      <a:endParaRPr lang="el-GR" sz="1600" b="0" dirty="0"/>
                    </a:p>
                  </a:txBody>
                  <a:tcPr/>
                </a:tc>
              </a:tr>
              <a:tr h="370840">
                <a:tc>
                  <a:txBody>
                    <a:bodyPr/>
                    <a:lstStyle/>
                    <a:p>
                      <a:pPr algn="l"/>
                      <a:r>
                        <a:rPr lang="el-GR" sz="1600" b="1" dirty="0" smtClean="0"/>
                        <a:t>Μηνιγγίτιδα: </a:t>
                      </a:r>
                      <a:r>
                        <a:rPr lang="el-GR" sz="1600" b="0" dirty="0" smtClean="0"/>
                        <a:t>κεφαλαλγία, πυρετός, δυσκαμψία του αυχένα (σπάνια στα βρέφη), εμετός, νευρολογικά συμπτώματα, μυαλγία, αρθραλγία, μεταβολή διανοητικής κατάστασης, κώμα</a:t>
                      </a:r>
                      <a:endParaRPr lang="el-GR" sz="1600" b="1" dirty="0"/>
                    </a:p>
                  </a:txBody>
                  <a:tcPr/>
                </a:tc>
              </a:tr>
              <a:tr h="370840">
                <a:tc>
                  <a:txBody>
                    <a:bodyPr/>
                    <a:lstStyle/>
                    <a:p>
                      <a:pPr algn="l"/>
                      <a:r>
                        <a:rPr lang="el-GR" sz="1600" b="1" dirty="0" smtClean="0"/>
                        <a:t>Οξεία μηνιγγιδοκοκκαιμία:</a:t>
                      </a:r>
                      <a:r>
                        <a:rPr lang="el-GR" sz="1600" b="1" baseline="0" dirty="0" smtClean="0"/>
                        <a:t> </a:t>
                      </a:r>
                      <a:r>
                        <a:rPr lang="el-GR" sz="1600" b="0" baseline="0" dirty="0" smtClean="0"/>
                        <a:t>συστηματική λοίμωξη που οδηγεί σε σηπτικό </a:t>
                      </a:r>
                      <a:r>
                        <a:rPr lang="en-US" sz="1600" b="0" baseline="0" dirty="0" smtClean="0"/>
                        <a:t>shock</a:t>
                      </a:r>
                      <a:r>
                        <a:rPr lang="el-GR" sz="1600" b="0" baseline="0" dirty="0" smtClean="0"/>
                        <a:t>, διάσπαρτες πετέχιες ή δερματικές αιμορραγικές αλλοιώσεις, γενικευμένη ενδαγγειακή πήξη και θάνατος εντός 8-12 ωρών από την εμφάνιση των συμπτωμάτων. Συνοδεύεται από υψηλό πυρετό, μυοκαρδίτιδα και αμφοτερόπλευρη καταστροφή των επινεφριδίων</a:t>
                      </a:r>
                      <a:endParaRPr lang="el-GR" sz="1600" b="1" dirty="0"/>
                    </a:p>
                  </a:txBody>
                  <a:tcPr/>
                </a:tc>
              </a:tr>
              <a:tr h="370840">
                <a:tc>
                  <a:txBody>
                    <a:bodyPr/>
                    <a:lstStyle/>
                    <a:p>
                      <a:pPr algn="l"/>
                      <a:r>
                        <a:rPr lang="el-GR" sz="1600" b="1" dirty="0" smtClean="0"/>
                        <a:t>Πρωτοπαθής πνευμονία: </a:t>
                      </a:r>
                      <a:r>
                        <a:rPr lang="el-GR" sz="1600" b="0" dirty="0" smtClean="0"/>
                        <a:t>παρατηρείται κυρίως σε ενήλικες και οφείλεται κυρίως στην οροομάδα Υ. Συμπτώματα: βήχας, θωρακικό άλγος, ακροαστικά, πυρετός, ρίγη</a:t>
                      </a:r>
                      <a:endParaRPr lang="el-GR" sz="1600" b="1" dirty="0"/>
                    </a:p>
                  </a:txBody>
                  <a:tcPr/>
                </a:tc>
              </a:tr>
              <a:tr h="370840">
                <a:tc>
                  <a:txBody>
                    <a:bodyPr/>
                    <a:lstStyle/>
                    <a:p>
                      <a:pPr algn="l"/>
                      <a:r>
                        <a:rPr lang="el-GR" sz="1600" b="1" dirty="0" smtClean="0"/>
                        <a:t>Αρθρίτιδα: </a:t>
                      </a:r>
                      <a:r>
                        <a:rPr lang="el-GR" sz="1600" b="0" dirty="0" smtClean="0"/>
                        <a:t>σπάνια</a:t>
                      </a:r>
                      <a:r>
                        <a:rPr lang="el-GR" sz="1600" b="0" baseline="0" dirty="0" smtClean="0"/>
                        <a:t> περίπτωση</a:t>
                      </a:r>
                      <a:endParaRPr lang="el-GR" sz="1600" b="1" dirty="0"/>
                    </a:p>
                  </a:txBody>
                  <a:tcPr/>
                </a:tc>
              </a:tr>
              <a:tr h="370840">
                <a:tc>
                  <a:txBody>
                    <a:bodyPr/>
                    <a:lstStyle/>
                    <a:p>
                      <a:pPr algn="l"/>
                      <a:r>
                        <a:rPr lang="el-GR" sz="1600" b="1" dirty="0" smtClean="0"/>
                        <a:t>Ουρηθρίτιδα:  </a:t>
                      </a:r>
                      <a:r>
                        <a:rPr lang="el-GR" sz="1600" b="0" dirty="0" smtClean="0"/>
                        <a:t>συνήθως μετά από στοματικό σεξ</a:t>
                      </a:r>
                      <a:endParaRPr lang="el-GR" sz="1600" b="1"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Αποτέλεσμα εικόνας για πετέχειες ναισσέρια"/>
          <p:cNvPicPr>
            <a:picLocks noChangeAspect="1" noChangeArrowheads="1"/>
          </p:cNvPicPr>
          <p:nvPr/>
        </p:nvPicPr>
        <p:blipFill>
          <a:blip r:embed="rId2" cstate="print"/>
          <a:srcRect/>
          <a:stretch>
            <a:fillRect/>
          </a:stretch>
        </p:blipFill>
        <p:spPr bwMode="auto">
          <a:xfrm>
            <a:off x="827584" y="1760537"/>
            <a:ext cx="2381250" cy="2905125"/>
          </a:xfrm>
          <a:prstGeom prst="rect">
            <a:avLst/>
          </a:prstGeom>
          <a:noFill/>
        </p:spPr>
      </p:pic>
      <p:sp>
        <p:nvSpPr>
          <p:cNvPr id="3" name="2 - TextBox"/>
          <p:cNvSpPr txBox="1"/>
          <p:nvPr/>
        </p:nvSpPr>
        <p:spPr>
          <a:xfrm>
            <a:off x="3635896" y="1916832"/>
            <a:ext cx="4248472" cy="1477328"/>
          </a:xfrm>
          <a:prstGeom prst="rect">
            <a:avLst/>
          </a:prstGeom>
          <a:noFill/>
        </p:spPr>
        <p:txBody>
          <a:bodyPr wrap="square" rtlCol="0">
            <a:spAutoFit/>
          </a:bodyPr>
          <a:lstStyle/>
          <a:p>
            <a:r>
              <a:rPr lang="el-GR" dirty="0" err="1" smtClean="0"/>
              <a:t>Πετέχειες</a:t>
            </a:r>
            <a:r>
              <a:rPr lang="el-GR" dirty="0" smtClean="0"/>
              <a:t> από </a:t>
            </a:r>
            <a:r>
              <a:rPr lang="el-GR" dirty="0" err="1" smtClean="0"/>
              <a:t>ναϊσσέρια</a:t>
            </a:r>
            <a:r>
              <a:rPr lang="el-GR" dirty="0" smtClean="0"/>
              <a:t> της μηνιγγίτιδας</a:t>
            </a:r>
          </a:p>
          <a:p>
            <a:r>
              <a:rPr lang="el-GR" dirty="0" smtClean="0"/>
              <a:t>Μικρές συρρέουσες δερματικές αλλοιώσεις μεγέθους κεφαλής καρφίτσας στρογγυλού σχήματος ως αποτέλεσμα αιμορραγίας κάτω από το δέρμα</a:t>
            </a:r>
            <a:endParaRPr lang="el-GR"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331640" y="548680"/>
            <a:ext cx="6120680" cy="286232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p>
          <a:p>
            <a:r>
              <a:rPr lang="el-GR" sz="1600" dirty="0" smtClean="0"/>
              <a:t>Μικροσκόπηση άμεσου παρασκευάσματος και ανεύρεση </a:t>
            </a:r>
            <a:r>
              <a:rPr lang="en-US" sz="1600" dirty="0" smtClean="0"/>
              <a:t>Gram</a:t>
            </a:r>
            <a:r>
              <a:rPr lang="el-GR" sz="1600" dirty="0" smtClean="0"/>
              <a:t> (-) διπλόκοκκων</a:t>
            </a:r>
          </a:p>
          <a:p>
            <a:r>
              <a:rPr lang="el-GR" sz="1600" dirty="0" smtClean="0"/>
              <a:t>Καλλιέργεια δείγματος σε σοκολατόχρωμο άγαρ και απομόνωση ναϊσσεριών</a:t>
            </a:r>
          </a:p>
          <a:p>
            <a:r>
              <a:rPr lang="el-GR" sz="1600" dirty="0" smtClean="0"/>
              <a:t>Ταυτοποίηση του είδους της ναϊσσέριας με ζύμωση σακχάρων. Η </a:t>
            </a:r>
            <a:r>
              <a:rPr lang="en-US" sz="1600" i="1" dirty="0" smtClean="0"/>
              <a:t>N. meningitides</a:t>
            </a:r>
            <a:r>
              <a:rPr lang="el-GR" sz="1600" i="1" dirty="0" smtClean="0"/>
              <a:t> </a:t>
            </a:r>
            <a:r>
              <a:rPr lang="en-US" sz="1600" i="1" dirty="0" smtClean="0"/>
              <a:t> </a:t>
            </a:r>
            <a:r>
              <a:rPr lang="el-GR" sz="1600" dirty="0" smtClean="0"/>
              <a:t>ζυμώνει τη μαλτόζη και τη γλυκόζη, ενώ η</a:t>
            </a:r>
            <a:r>
              <a:rPr lang="el-GR" sz="1600" i="1" dirty="0" smtClean="0"/>
              <a:t> </a:t>
            </a:r>
            <a:r>
              <a:rPr lang="en-US" sz="1600" i="1" dirty="0" smtClean="0"/>
              <a:t>N. Gonorrhoeae</a:t>
            </a:r>
            <a:r>
              <a:rPr lang="el-GR" sz="1600" i="1" dirty="0" smtClean="0"/>
              <a:t> </a:t>
            </a:r>
            <a:r>
              <a:rPr lang="el-GR" sz="1600" dirty="0" smtClean="0"/>
              <a:t>ζυμώνει μόνο τη γλυκόζη.</a:t>
            </a:r>
          </a:p>
          <a:p>
            <a:r>
              <a:rPr lang="el-GR" sz="1600" dirty="0" smtClean="0"/>
              <a:t>η διάγνωση μπορεί να γίνει επίσης, με ανοσοφθορισμό, με συγκόλληση σωματιδίων </a:t>
            </a:r>
            <a:r>
              <a:rPr lang="en-US" sz="1600" dirty="0" smtClean="0"/>
              <a:t>latex</a:t>
            </a:r>
            <a:r>
              <a:rPr lang="el-GR" sz="1600" dirty="0" smtClean="0"/>
              <a:t>, με ηλεκτροφόριση αντιθέτου φοράς και με </a:t>
            </a:r>
            <a:r>
              <a:rPr lang="en-US" sz="1600" dirty="0" smtClean="0"/>
              <a:t>PCR</a:t>
            </a:r>
            <a:r>
              <a:rPr lang="el-GR" sz="1600" dirty="0" smtClean="0"/>
              <a:t> </a:t>
            </a:r>
            <a:r>
              <a:rPr lang="en-US" dirty="0" smtClean="0"/>
              <a:t> </a:t>
            </a:r>
            <a:r>
              <a:rPr lang="el-GR" dirty="0" smtClean="0"/>
              <a:t> </a:t>
            </a:r>
            <a:endParaRPr lang="el-GR" dirty="0"/>
          </a:p>
        </p:txBody>
      </p:sp>
      <p:sp>
        <p:nvSpPr>
          <p:cNvPr id="4" name="3 - TextBox"/>
          <p:cNvSpPr txBox="1"/>
          <p:nvPr/>
        </p:nvSpPr>
        <p:spPr>
          <a:xfrm>
            <a:off x="1331640" y="3573016"/>
            <a:ext cx="6120680" cy="113877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p>
          <a:p>
            <a:r>
              <a:rPr lang="el-GR" sz="1600" dirty="0" smtClean="0"/>
              <a:t>Απαιτείται άμεση φαρμακευτική αντιμετώπιση. Χορήγηση </a:t>
            </a:r>
            <a:r>
              <a:rPr lang="el-GR" sz="1600" dirty="0" err="1" smtClean="0"/>
              <a:t>κεφοταξίμη</a:t>
            </a:r>
            <a:r>
              <a:rPr lang="el-GR" sz="1600" dirty="0" smtClean="0"/>
              <a:t> ή </a:t>
            </a:r>
            <a:r>
              <a:rPr lang="el-GR" sz="1600" dirty="0" err="1" smtClean="0"/>
              <a:t>κεφτριαξόνη</a:t>
            </a:r>
            <a:r>
              <a:rPr lang="el-GR" sz="1600" dirty="0" smtClean="0"/>
              <a:t> (το βακτήριο έχει αποκτήσει ανθεκτικότητα στην πενικιλίνη</a:t>
            </a:r>
            <a:r>
              <a:rPr lang="el-GR" dirty="0" smtClean="0"/>
              <a:t>) </a:t>
            </a:r>
            <a:endParaRPr lang="el-GR" dirty="0"/>
          </a:p>
        </p:txBody>
      </p:sp>
      <p:sp>
        <p:nvSpPr>
          <p:cNvPr id="5" name="4 - TextBox"/>
          <p:cNvSpPr txBox="1"/>
          <p:nvPr/>
        </p:nvSpPr>
        <p:spPr>
          <a:xfrm>
            <a:off x="1331640" y="4797152"/>
            <a:ext cx="6120680" cy="160043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p>
          <a:p>
            <a:r>
              <a:rPr lang="el-GR" sz="1600" dirty="0" smtClean="0"/>
              <a:t>Σε νοσηλευτικό και ιατρικό προσωπικό, καθώς και σε άτομα που έχουν έρθει σε στενή επαφή με ασθενείς χορηγείται </a:t>
            </a:r>
            <a:r>
              <a:rPr lang="el-GR" sz="1600" dirty="0" err="1" smtClean="0"/>
              <a:t>ριφαμπικίνη</a:t>
            </a:r>
            <a:r>
              <a:rPr lang="el-GR" sz="1600" dirty="0" smtClean="0"/>
              <a:t> ή </a:t>
            </a:r>
            <a:r>
              <a:rPr lang="el-GR" sz="1600" dirty="0" err="1" smtClean="0"/>
              <a:t>σιπροφλοξασίνη</a:t>
            </a:r>
            <a:r>
              <a:rPr lang="el-GR" sz="1600" dirty="0" smtClean="0"/>
              <a:t>.</a:t>
            </a:r>
          </a:p>
          <a:p>
            <a:r>
              <a:rPr lang="el-GR" sz="1600" dirty="0" smtClean="0"/>
              <a:t>Υπάρχουν εμβόλια τα οποία είναι προστατευτικά της ομάδας και διαρκούν το πολύ τρία έτη.</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2060848"/>
            <a:ext cx="3816424" cy="369332"/>
          </a:xfrm>
          <a:prstGeom prst="rect">
            <a:avLst/>
          </a:prstGeom>
          <a:noFill/>
        </p:spPr>
        <p:txBody>
          <a:bodyPr wrap="square" rtlCol="0">
            <a:spAutoFit/>
          </a:bodyPr>
          <a:lstStyle/>
          <a:p>
            <a:pPr algn="ctr"/>
            <a:r>
              <a:rPr lang="el-GR" b="1" dirty="0" smtClean="0"/>
              <a:t>Μοραξέλλα</a:t>
            </a:r>
            <a:endParaRPr lang="el-GR" b="1" dirty="0"/>
          </a:p>
        </p:txBody>
      </p:sp>
      <p:pic>
        <p:nvPicPr>
          <p:cNvPr id="193538" name="Picture 2" descr="Αποτέλεσμα εικόνας για moraxella"/>
          <p:cNvPicPr>
            <a:picLocks noChangeAspect="1" noChangeArrowheads="1"/>
          </p:cNvPicPr>
          <p:nvPr/>
        </p:nvPicPr>
        <p:blipFill>
          <a:blip r:embed="rId2" cstate="print"/>
          <a:srcRect/>
          <a:stretch>
            <a:fillRect/>
          </a:stretch>
        </p:blipFill>
        <p:spPr bwMode="auto">
          <a:xfrm>
            <a:off x="2905125" y="2924944"/>
            <a:ext cx="3333750" cy="2095501"/>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15816" y="1988840"/>
            <a:ext cx="3384376"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γένος </a:t>
            </a:r>
            <a:r>
              <a:rPr lang="en-US" sz="1600" i="1" dirty="0" smtClean="0"/>
              <a:t>Moraxella </a:t>
            </a:r>
            <a:r>
              <a:rPr lang="el-GR" sz="1600" dirty="0" smtClean="0"/>
              <a:t>ανήκει στην οικογένεια </a:t>
            </a:r>
            <a:r>
              <a:rPr lang="en-US" sz="1600" i="1" dirty="0" smtClean="0"/>
              <a:t>Moraxellaceae </a:t>
            </a:r>
            <a:r>
              <a:rPr lang="el-GR" sz="1600" dirty="0" smtClean="0"/>
              <a:t>και</a:t>
            </a:r>
            <a:r>
              <a:rPr lang="en-US" sz="1600" dirty="0" smtClean="0"/>
              <a:t> </a:t>
            </a:r>
            <a:r>
              <a:rPr lang="el-GR" sz="1600" dirty="0" smtClean="0"/>
              <a:t>περιλαμβάνει διάφορα είδη εκ των οποίων παθογόνο είναι το είδος </a:t>
            </a:r>
            <a:r>
              <a:rPr lang="en-US" sz="1600" i="1" dirty="0" smtClean="0"/>
              <a:t>Moraxella </a:t>
            </a:r>
            <a:r>
              <a:rPr lang="en-US" sz="1600" i="1" dirty="0" err="1" smtClean="0"/>
              <a:t>catarrhalis</a:t>
            </a:r>
            <a:endParaRPr lang="el-GR" sz="1600" i="1" dirty="0"/>
          </a:p>
        </p:txBody>
      </p:sp>
      <p:sp>
        <p:nvSpPr>
          <p:cNvPr id="3" name="2 - TextBox"/>
          <p:cNvSpPr txBox="1"/>
          <p:nvPr/>
        </p:nvSpPr>
        <p:spPr>
          <a:xfrm>
            <a:off x="2915816" y="3717032"/>
            <a:ext cx="3384376" cy="21236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a:t>
            </a:r>
            <a:r>
              <a:rPr lang="el-GR" b="1" i="1" dirty="0" smtClean="0"/>
              <a:t>Μ. </a:t>
            </a:r>
            <a:r>
              <a:rPr lang="en-US" b="1" i="1" dirty="0" err="1" smtClean="0"/>
              <a:t>catarrhalis</a:t>
            </a:r>
            <a:endParaRPr lang="el-GR" dirty="0" smtClean="0"/>
          </a:p>
          <a:p>
            <a:pPr algn="ctr"/>
            <a:endParaRPr lang="el-GR" b="1" dirty="0" smtClean="0"/>
          </a:p>
          <a:p>
            <a:r>
              <a:rPr lang="en-US" sz="1600" dirty="0" smtClean="0"/>
              <a:t>Gram</a:t>
            </a:r>
            <a:r>
              <a:rPr lang="el-GR" sz="1600" dirty="0" smtClean="0"/>
              <a:t> (-) διπλόκοκκοι</a:t>
            </a:r>
          </a:p>
          <a:p>
            <a:r>
              <a:rPr lang="el-GR" sz="1600" dirty="0" smtClean="0"/>
              <a:t>Αερόβιοι </a:t>
            </a:r>
          </a:p>
          <a:p>
            <a:r>
              <a:rPr lang="el-GR" sz="1600" dirty="0" smtClean="0"/>
              <a:t>Καταλάση θετικοί</a:t>
            </a:r>
          </a:p>
          <a:p>
            <a:r>
              <a:rPr lang="el-GR" sz="1600" dirty="0" smtClean="0"/>
              <a:t>Οξειδάση θετικοί</a:t>
            </a:r>
          </a:p>
          <a:p>
            <a:r>
              <a:rPr lang="el-GR" sz="1600" dirty="0" smtClean="0"/>
              <a:t>Η εξωτερική τους μεμβράνη αποτελείται από λιποολιγοσακχαρίτες</a:t>
            </a:r>
            <a:endParaRPr lang="el-GR" sz="16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15816" y="1844824"/>
            <a:ext cx="3384376" cy="270843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a:t>
            </a:r>
            <a:r>
              <a:rPr lang="en-US" b="1" dirty="0" smtClean="0"/>
              <a:t> </a:t>
            </a:r>
            <a:r>
              <a:rPr lang="el-GR" b="1" dirty="0" smtClean="0"/>
              <a:t>της</a:t>
            </a:r>
            <a:r>
              <a:rPr lang="en-US" b="1" i="1" dirty="0" smtClean="0"/>
              <a:t> Moraxella </a:t>
            </a:r>
            <a:r>
              <a:rPr lang="en-US" b="1" i="1" dirty="0" err="1" smtClean="0"/>
              <a:t>catarrhalis</a:t>
            </a:r>
            <a:endParaRPr lang="el-GR" b="1" i="1" dirty="0" smtClean="0"/>
          </a:p>
          <a:p>
            <a:pPr algn="ctr"/>
            <a:endParaRPr lang="el-GR" b="1" i="1" dirty="0" smtClean="0"/>
          </a:p>
          <a:p>
            <a:r>
              <a:rPr lang="el-GR" sz="1600" dirty="0" smtClean="0"/>
              <a:t>Η Μοραξέλλα προκαλεί:</a:t>
            </a:r>
          </a:p>
          <a:p>
            <a:pPr>
              <a:buFont typeface="Wingdings" pitchFamily="2" charset="2"/>
              <a:buChar char="§"/>
            </a:pPr>
            <a:r>
              <a:rPr lang="el-GR" sz="1600" dirty="0" smtClean="0"/>
              <a:t>Μέση ωτίτιδα</a:t>
            </a:r>
          </a:p>
          <a:p>
            <a:pPr>
              <a:buFont typeface="Wingdings" pitchFamily="2" charset="2"/>
              <a:buChar char="§"/>
            </a:pPr>
            <a:r>
              <a:rPr lang="el-GR" sz="1600" dirty="0" smtClean="0"/>
              <a:t>Παραρρινοκολπίτιδα</a:t>
            </a:r>
          </a:p>
          <a:p>
            <a:pPr>
              <a:buFont typeface="Wingdings" pitchFamily="2" charset="2"/>
              <a:buChar char="§"/>
            </a:pPr>
            <a:r>
              <a:rPr lang="el-GR" sz="1600" dirty="0" smtClean="0"/>
              <a:t>Πνευμονία</a:t>
            </a:r>
          </a:p>
          <a:p>
            <a:pPr>
              <a:buFont typeface="Wingdings" pitchFamily="2" charset="2"/>
              <a:buChar char="§"/>
            </a:pPr>
            <a:r>
              <a:rPr lang="el-GR" sz="1600" dirty="0" smtClean="0"/>
              <a:t>βρογχίτιδα</a:t>
            </a:r>
          </a:p>
          <a:p>
            <a:endParaRPr lang="el-GR" b="1" dirty="0" smtClean="0"/>
          </a:p>
          <a:p>
            <a:endParaRPr lang="el-GR"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827584" y="1628800"/>
            <a:ext cx="40324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827584" y="2060848"/>
            <a:ext cx="4104456" cy="412420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Μικροσκόπηση: </a:t>
            </a:r>
          </a:p>
          <a:p>
            <a:r>
              <a:rPr lang="el-GR" sz="1600" dirty="0" smtClean="0"/>
              <a:t>Με τη χρώση </a:t>
            </a:r>
            <a:r>
              <a:rPr lang="en-US" sz="1600" dirty="0" smtClean="0"/>
              <a:t>Gram</a:t>
            </a:r>
            <a:r>
              <a:rPr lang="el-GR" sz="1600" dirty="0" smtClean="0"/>
              <a:t> έχει ίδια εικόνα με τις Ναϊσσέριες</a:t>
            </a:r>
          </a:p>
          <a:p>
            <a:r>
              <a:rPr lang="el-GR" sz="1600" dirty="0" smtClean="0"/>
              <a:t> </a:t>
            </a:r>
          </a:p>
          <a:p>
            <a:r>
              <a:rPr lang="el-GR" b="1" dirty="0" smtClean="0"/>
              <a:t>Καλλιέργεια:</a:t>
            </a:r>
          </a:p>
          <a:p>
            <a:r>
              <a:rPr lang="el-GR" sz="1600" dirty="0" smtClean="0"/>
              <a:t>Αναπτύσσεται  σε κοινά θρεπτικά υλικά.</a:t>
            </a:r>
          </a:p>
          <a:p>
            <a:r>
              <a:rPr lang="el-GR" sz="1600" dirty="0" smtClean="0"/>
              <a:t>Δεν αναπτύσσεται σε </a:t>
            </a:r>
            <a:r>
              <a:rPr lang="en-US" sz="1600" dirty="0" smtClean="0"/>
              <a:t>MacConkey </a:t>
            </a:r>
            <a:r>
              <a:rPr lang="el-GR" sz="1600" dirty="0" smtClean="0"/>
              <a:t>και</a:t>
            </a:r>
            <a:r>
              <a:rPr lang="en-US" sz="1600" dirty="0" smtClean="0"/>
              <a:t> Thayer-Martin</a:t>
            </a:r>
          </a:p>
          <a:p>
            <a:r>
              <a:rPr lang="el-GR" sz="1600" dirty="0" smtClean="0"/>
              <a:t>Αποικίες σε αιματούχο άγαρ κυκλικές, αδιαφανείς, κυρτές, υπόλευκες, χωρίς αιμόλυση</a:t>
            </a:r>
          </a:p>
          <a:p>
            <a:endParaRPr lang="el-GR" sz="1600" dirty="0" smtClean="0"/>
          </a:p>
          <a:p>
            <a:r>
              <a:rPr lang="el-GR" b="1" dirty="0" smtClean="0"/>
              <a:t>Βιοχημικές εξετάσεις:</a:t>
            </a:r>
          </a:p>
          <a:p>
            <a:r>
              <a:rPr lang="el-GR" sz="1600" dirty="0" smtClean="0"/>
              <a:t>Θετική δοκιμασία οξειδάσης, καταλάσης  και  </a:t>
            </a:r>
            <a:r>
              <a:rPr lang="en-US" sz="1600" dirty="0" smtClean="0"/>
              <a:t>DNA</a:t>
            </a:r>
            <a:r>
              <a:rPr lang="el-GR" sz="1600" dirty="0" err="1" smtClean="0"/>
              <a:t>άσης</a:t>
            </a:r>
            <a:endParaRPr lang="el-GR" sz="1600" dirty="0" smtClean="0"/>
          </a:p>
          <a:p>
            <a:r>
              <a:rPr lang="el-GR" sz="1600" dirty="0" smtClean="0"/>
              <a:t>Αναγωγή των  νιτρικών σε νιτρώδη</a:t>
            </a:r>
            <a:endParaRPr lang="el-GR" sz="1600" dirty="0"/>
          </a:p>
        </p:txBody>
      </p:sp>
      <p:sp>
        <p:nvSpPr>
          <p:cNvPr id="1026" name="AutoShape 2" descr="Αποτέλεσμα εικόνας για moraxell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user\Τα έγγραφά μου\Downloads\moraxella catarrhalis 03.jpg"/>
          <p:cNvPicPr>
            <a:picLocks noChangeAspect="1" noChangeArrowheads="1"/>
          </p:cNvPicPr>
          <p:nvPr/>
        </p:nvPicPr>
        <p:blipFill>
          <a:blip r:embed="rId2" cstate="print"/>
          <a:srcRect/>
          <a:stretch>
            <a:fillRect/>
          </a:stretch>
        </p:blipFill>
        <p:spPr bwMode="auto">
          <a:xfrm>
            <a:off x="5220072" y="2708920"/>
            <a:ext cx="3551436" cy="30861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844824"/>
            <a:ext cx="4104456"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n-US" sz="2000" b="1" dirty="0" smtClean="0">
                <a:solidFill>
                  <a:schemeClr val="bg1"/>
                </a:solidFill>
              </a:rPr>
              <a:t>Kingella </a:t>
            </a:r>
            <a:endParaRPr lang="el-GR" sz="2000" b="1" dirty="0">
              <a:solidFill>
                <a:schemeClr val="bg1"/>
              </a:solidFill>
            </a:endParaRPr>
          </a:p>
        </p:txBody>
      </p:sp>
      <p:pic>
        <p:nvPicPr>
          <p:cNvPr id="193538" name="Picture 2" descr="Σχετική εικόνα"/>
          <p:cNvPicPr>
            <a:picLocks noChangeAspect="1" noChangeArrowheads="1"/>
          </p:cNvPicPr>
          <p:nvPr/>
        </p:nvPicPr>
        <p:blipFill>
          <a:blip r:embed="rId2" cstate="print"/>
          <a:srcRect/>
          <a:stretch>
            <a:fillRect/>
          </a:stretch>
        </p:blipFill>
        <p:spPr bwMode="auto">
          <a:xfrm>
            <a:off x="2555776" y="2708920"/>
            <a:ext cx="4104456" cy="3024336"/>
          </a:xfrm>
          <a:prstGeom prst="rect">
            <a:avLst/>
          </a:prstGeom>
          <a:noFill/>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TS101875489</Template>
  <TotalTime>14061</TotalTime>
  <Words>19365</Words>
  <Application>Microsoft Office PowerPoint</Application>
  <PresentationFormat>Προβολή στην οθόνη (4:3)</PresentationFormat>
  <Paragraphs>2071</Paragraphs>
  <Slides>329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329</vt:i4>
      </vt:variant>
    </vt:vector>
  </HeadingPairs>
  <TitlesOfParts>
    <vt:vector size="330"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Διαφάνεια 171</vt:lpstr>
      <vt:lpstr>Διαφάνεια 172</vt:lpstr>
      <vt:lpstr>Διαφάνεια 173</vt:lpstr>
      <vt:lpstr>Διαφάνεια 174</vt:lpstr>
      <vt:lpstr>Διαφάνεια 175</vt:lpstr>
      <vt:lpstr>Διαφάνεια 176</vt:lpstr>
      <vt:lpstr>Διαφάνεια 177</vt:lpstr>
      <vt:lpstr>Διαφάνεια 178</vt:lpstr>
      <vt:lpstr>Διαφάνεια 179</vt:lpstr>
      <vt:lpstr>Διαφάνεια 180</vt:lpstr>
      <vt:lpstr>Διαφάνεια 181</vt:lpstr>
      <vt:lpstr>Διαφάνεια 182</vt:lpstr>
      <vt:lpstr>Διαφάνεια 183</vt:lpstr>
      <vt:lpstr>Διαφάνεια 184</vt:lpstr>
      <vt:lpstr>Διαφάνεια 185</vt:lpstr>
      <vt:lpstr>Διαφάνεια 186</vt:lpstr>
      <vt:lpstr>Διαφάνεια 187</vt:lpstr>
      <vt:lpstr>Διαφάνεια 188</vt:lpstr>
      <vt:lpstr>Διαφάνεια 189</vt:lpstr>
      <vt:lpstr>Διαφάνεια 190</vt:lpstr>
      <vt:lpstr>Διαφάνεια 191</vt:lpstr>
      <vt:lpstr>Διαφάνεια 192</vt:lpstr>
      <vt:lpstr>Διαφάνεια 193</vt:lpstr>
      <vt:lpstr>Διαφάνεια 194</vt:lpstr>
      <vt:lpstr>Διαφάνεια 195</vt:lpstr>
      <vt:lpstr>Διαφάνεια 196</vt:lpstr>
      <vt:lpstr>Διαφάνεια 197</vt:lpstr>
      <vt:lpstr>Διαφάνεια 198</vt:lpstr>
      <vt:lpstr>Διαφάνεια 199</vt:lpstr>
      <vt:lpstr>Διαφάνεια 200</vt:lpstr>
      <vt:lpstr>Διαφάνεια 201</vt:lpstr>
      <vt:lpstr>Διαφάνεια 202</vt:lpstr>
      <vt:lpstr>Διαφάνεια 203</vt:lpstr>
      <vt:lpstr>Διαφάνεια 204</vt:lpstr>
      <vt:lpstr>Διαφάνεια 205</vt:lpstr>
      <vt:lpstr>Διαφάνεια 206</vt:lpstr>
      <vt:lpstr>Διαφάνεια 207</vt:lpstr>
      <vt:lpstr>Διαφάνεια 208</vt:lpstr>
      <vt:lpstr>Διαφάνεια 209</vt:lpstr>
      <vt:lpstr>Διαφάνεια 210</vt:lpstr>
      <vt:lpstr>Διαφάνεια 211</vt:lpstr>
      <vt:lpstr>Διαφάνεια 212</vt:lpstr>
      <vt:lpstr>Διαφάνεια 213</vt:lpstr>
      <vt:lpstr>Διαφάνεια 214</vt:lpstr>
      <vt:lpstr>Διαφάνεια 215</vt:lpstr>
      <vt:lpstr>Διαφάνεια 216</vt:lpstr>
      <vt:lpstr>Διαφάνεια 217</vt:lpstr>
      <vt:lpstr>Διαφάνεια 218</vt:lpstr>
      <vt:lpstr>Διαφάνεια 219</vt:lpstr>
      <vt:lpstr>Διαφάνεια 220</vt:lpstr>
      <vt:lpstr>Διαφάνεια 221</vt:lpstr>
      <vt:lpstr>Διαφάνεια 222</vt:lpstr>
      <vt:lpstr>Διαφάνεια 223</vt:lpstr>
      <vt:lpstr>Διαφάνεια 224</vt:lpstr>
      <vt:lpstr>Διαφάνεια 225</vt:lpstr>
      <vt:lpstr>Διαφάνεια 226</vt:lpstr>
      <vt:lpstr>Διαφάνεια 227</vt:lpstr>
      <vt:lpstr>Διαφάνεια 228</vt:lpstr>
      <vt:lpstr>Διαφάνεια 229</vt:lpstr>
      <vt:lpstr>Διαφάνεια 230</vt:lpstr>
      <vt:lpstr>Διαφάνεια 231</vt:lpstr>
      <vt:lpstr>Διαφάνεια 232</vt:lpstr>
      <vt:lpstr>Διαφάνεια 233</vt:lpstr>
      <vt:lpstr>Διαφάνεια 234</vt:lpstr>
      <vt:lpstr>Διαφάνεια 235</vt:lpstr>
      <vt:lpstr>Διαφάνεια 236</vt:lpstr>
      <vt:lpstr>Διαφάνεια 237</vt:lpstr>
      <vt:lpstr>Διαφάνεια 238</vt:lpstr>
      <vt:lpstr>Διαφάνεια 239</vt:lpstr>
      <vt:lpstr>Διαφάνεια 240</vt:lpstr>
      <vt:lpstr>Διαφάνεια 241</vt:lpstr>
      <vt:lpstr>Διαφάνεια 242</vt:lpstr>
      <vt:lpstr>Διαφάνεια 243</vt:lpstr>
      <vt:lpstr>Διαφάνεια 244</vt:lpstr>
      <vt:lpstr>Διαφάνεια 245</vt:lpstr>
      <vt:lpstr>Διαφάνεια 246</vt:lpstr>
      <vt:lpstr>Διαφάνεια 247</vt:lpstr>
      <vt:lpstr>Διαφάνεια 248</vt:lpstr>
      <vt:lpstr>Διαφάνεια 249</vt:lpstr>
      <vt:lpstr>Διαφάνεια 250</vt:lpstr>
      <vt:lpstr>Διαφάνεια 251</vt:lpstr>
      <vt:lpstr>Διαφάνεια 252</vt:lpstr>
      <vt:lpstr>Διαφάνεια 253</vt:lpstr>
      <vt:lpstr>Διαφάνεια 254</vt:lpstr>
      <vt:lpstr>Διαφάνεια 255</vt:lpstr>
      <vt:lpstr>Διαφάνεια 256</vt:lpstr>
      <vt:lpstr>Διαφάνεια 257</vt:lpstr>
      <vt:lpstr>Διαφάνεια 258</vt:lpstr>
      <vt:lpstr>Διαφάνεια 259</vt:lpstr>
      <vt:lpstr>Διαφάνεια 260</vt:lpstr>
      <vt:lpstr>Διαφάνεια 261</vt:lpstr>
      <vt:lpstr>Διαφάνεια 262</vt:lpstr>
      <vt:lpstr>Διαφάνεια 263</vt:lpstr>
      <vt:lpstr>Διαφάνεια 264</vt:lpstr>
      <vt:lpstr>Διαφάνεια 265</vt:lpstr>
      <vt:lpstr>Διαφάνεια 266</vt:lpstr>
      <vt:lpstr>Διαφάνεια 267</vt:lpstr>
      <vt:lpstr>Διαφάνεια 268</vt:lpstr>
      <vt:lpstr>Διαφάνεια 269</vt:lpstr>
      <vt:lpstr>Διαφάνεια 270</vt:lpstr>
      <vt:lpstr>Διαφάνεια 271</vt:lpstr>
      <vt:lpstr>Διαφάνεια 272</vt:lpstr>
      <vt:lpstr>Διαφάνεια 273</vt:lpstr>
      <vt:lpstr>Διαφάνεια 274</vt:lpstr>
      <vt:lpstr>Διαφάνεια 275</vt:lpstr>
      <vt:lpstr>Διαφάνεια 276</vt:lpstr>
      <vt:lpstr>Διαφάνεια 277</vt:lpstr>
      <vt:lpstr>Διαφάνεια 278</vt:lpstr>
      <vt:lpstr>Διαφάνεια 279</vt:lpstr>
      <vt:lpstr>Διαφάνεια 280</vt:lpstr>
      <vt:lpstr>Διαφάνεια 281</vt:lpstr>
      <vt:lpstr>Διαφάνεια 282</vt:lpstr>
      <vt:lpstr>Διαφάνεια 283</vt:lpstr>
      <vt:lpstr>Διαφάνεια 284</vt:lpstr>
      <vt:lpstr>Διαφάνεια 285</vt:lpstr>
      <vt:lpstr>Διαφάνεια 286</vt:lpstr>
      <vt:lpstr>Διαφάνεια 287</vt:lpstr>
      <vt:lpstr>Διαφάνεια 288</vt:lpstr>
      <vt:lpstr>Διαφάνεια 289</vt:lpstr>
      <vt:lpstr>Διαφάνεια 290</vt:lpstr>
      <vt:lpstr>Διαφάνεια 291</vt:lpstr>
      <vt:lpstr>Διαφάνεια 292</vt:lpstr>
      <vt:lpstr>Διαφάνεια 293</vt:lpstr>
      <vt:lpstr>Διαφάνεια 294</vt:lpstr>
      <vt:lpstr>Διαφάνεια 295</vt:lpstr>
      <vt:lpstr>Διαφάνεια 296</vt:lpstr>
      <vt:lpstr>Διαφάνεια 297</vt:lpstr>
      <vt:lpstr>Διαφάνεια 298</vt:lpstr>
      <vt:lpstr>Διαφάνεια 299</vt:lpstr>
      <vt:lpstr>Διαφάνεια 300</vt:lpstr>
      <vt:lpstr>Διαφάνεια 301</vt:lpstr>
      <vt:lpstr>Διαφάνεια 302</vt:lpstr>
      <vt:lpstr>Διαφάνεια 303</vt:lpstr>
      <vt:lpstr>Διαφάνεια 304</vt:lpstr>
      <vt:lpstr>Διαφάνεια 305</vt:lpstr>
      <vt:lpstr>Διαφάνεια 306</vt:lpstr>
      <vt:lpstr>Διαφάνεια 307</vt:lpstr>
      <vt:lpstr>Διαφάνεια 308</vt:lpstr>
      <vt:lpstr>Διαφάνεια 309</vt:lpstr>
      <vt:lpstr>Διαφάνεια 310</vt:lpstr>
      <vt:lpstr>Διαφάνεια 311</vt:lpstr>
      <vt:lpstr>Διαφάνεια 312</vt:lpstr>
      <vt:lpstr>Διαφάνεια 313</vt:lpstr>
      <vt:lpstr>Διαφάνεια 314</vt:lpstr>
      <vt:lpstr>Διαφάνεια 315</vt:lpstr>
      <vt:lpstr>Διαφάνεια 316</vt:lpstr>
      <vt:lpstr>Διαφάνεια 317</vt:lpstr>
      <vt:lpstr>Διαφάνεια 318</vt:lpstr>
      <vt:lpstr>Διαφάνεια 319</vt:lpstr>
      <vt:lpstr>Διαφάνεια 320</vt:lpstr>
      <vt:lpstr>Διαφάνεια 321</vt:lpstr>
      <vt:lpstr>Διαφάνεια 322</vt:lpstr>
      <vt:lpstr>Διαφάνεια 323</vt:lpstr>
      <vt:lpstr>Διαφάνεια 324</vt:lpstr>
      <vt:lpstr>Διαφάνεια 325</vt:lpstr>
      <vt:lpstr>Διαφάνεια 326</vt:lpstr>
      <vt:lpstr>Διαφάνεια 327</vt:lpstr>
      <vt:lpstr>Διαφάνεια 328</vt:lpstr>
      <vt:lpstr>Διαφάνεια 329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578</cp:revision>
  <dcterms:created xsi:type="dcterms:W3CDTF">2012-06-01T17:08:50Z</dcterms:created>
  <dcterms:modified xsi:type="dcterms:W3CDTF">2017-05-24T18:57:21Z</dcterms:modified>
</cp:coreProperties>
</file>