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4" r:id="rId18"/>
    <p:sldId id="275" r:id="rId19"/>
    <p:sldId id="277" r:id="rId20"/>
    <p:sldId id="278" r:id="rId21"/>
    <p:sldId id="279"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9"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7" r:id="rId53"/>
    <p:sldId id="338" r:id="rId54"/>
    <p:sldId id="339" r:id="rId55"/>
    <p:sldId id="416" r:id="rId56"/>
    <p:sldId id="340" r:id="rId57"/>
    <p:sldId id="341" r:id="rId58"/>
    <p:sldId id="342" r:id="rId59"/>
    <p:sldId id="343" r:id="rId60"/>
    <p:sldId id="344" r:id="rId61"/>
    <p:sldId id="345" r:id="rId62"/>
    <p:sldId id="352" r:id="rId63"/>
    <p:sldId id="353" r:id="rId64"/>
    <p:sldId id="354" r:id="rId65"/>
    <p:sldId id="355" r:id="rId66"/>
    <p:sldId id="356" r:id="rId67"/>
    <p:sldId id="357" r:id="rId68"/>
    <p:sldId id="358" r:id="rId69"/>
    <p:sldId id="359" r:id="rId70"/>
    <p:sldId id="360" r:id="rId71"/>
    <p:sldId id="361" r:id="rId72"/>
    <p:sldId id="362" r:id="rId73"/>
    <p:sldId id="363" r:id="rId74"/>
    <p:sldId id="364" r:id="rId75"/>
    <p:sldId id="365" r:id="rId76"/>
    <p:sldId id="366" r:id="rId77"/>
    <p:sldId id="367" r:id="rId78"/>
    <p:sldId id="368" r:id="rId79"/>
    <p:sldId id="369" r:id="rId80"/>
    <p:sldId id="370" r:id="rId81"/>
    <p:sldId id="371" r:id="rId82"/>
    <p:sldId id="372" r:id="rId83"/>
    <p:sldId id="373" r:id="rId84"/>
    <p:sldId id="375" r:id="rId85"/>
    <p:sldId id="376" r:id="rId86"/>
    <p:sldId id="377" r:id="rId87"/>
    <p:sldId id="378" r:id="rId88"/>
    <p:sldId id="382" r:id="rId89"/>
    <p:sldId id="383" r:id="rId90"/>
    <p:sldId id="384" r:id="rId91"/>
    <p:sldId id="385" r:id="rId92"/>
    <p:sldId id="386" r:id="rId93"/>
    <p:sldId id="387" r:id="rId94"/>
    <p:sldId id="388" r:id="rId95"/>
    <p:sldId id="389" r:id="rId96"/>
    <p:sldId id="390" r:id="rId97"/>
    <p:sldId id="394" r:id="rId98"/>
    <p:sldId id="395" r:id="rId99"/>
    <p:sldId id="396" r:id="rId100"/>
    <p:sldId id="397" r:id="rId101"/>
    <p:sldId id="398" r:id="rId102"/>
    <p:sldId id="399" r:id="rId103"/>
    <p:sldId id="400" r:id="rId104"/>
    <p:sldId id="401" r:id="rId105"/>
    <p:sldId id="402" r:id="rId106"/>
    <p:sldId id="403" r:id="rId107"/>
    <p:sldId id="404" r:id="rId108"/>
    <p:sldId id="405" r:id="rId109"/>
    <p:sldId id="407" r:id="rId110"/>
    <p:sldId id="408" r:id="rId111"/>
    <p:sldId id="411" r:id="rId112"/>
    <p:sldId id="412" r:id="rId113"/>
    <p:sldId id="413" r:id="rId114"/>
    <p:sldId id="414" r:id="rId1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E8E8"/>
    <a:srgbClr val="FFF0D9"/>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Φωτεινό στυλ 3 - Έμφαση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269" autoAdjust="0"/>
    <p:restoredTop sz="93651" autoAdjust="0"/>
  </p:normalViewPr>
  <p:slideViewPr>
    <p:cSldViewPr showGuides="1">
      <p:cViewPr>
        <p:scale>
          <a:sx n="70" d="100"/>
          <a:sy n="70" d="100"/>
        </p:scale>
        <p:origin x="-715" y="370"/>
      </p:cViewPr>
      <p:guideLst>
        <p:guide orient="horz" pos="2069"/>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ommentAuthors" Target="commentAuthor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427B8-466C-43D3-BF1A-F5002D7CE9BF}" type="datetimeFigureOut">
              <a:rPr lang="el-GR" smtClean="0"/>
              <a:pPr/>
              <a:t>2/2/2019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2F14B-992E-48F9-A1AE-58A7997288D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FE2F14B-992E-48F9-A1AE-58A7997288D2}" type="slidenum">
              <a:rPr lang="el-GR" smtClean="0"/>
              <a:pPr/>
              <a:t>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FE2F14B-992E-48F9-A1AE-58A7997288D2}" type="slidenum">
              <a:rPr lang="el-GR" smtClean="0"/>
              <a:pPr/>
              <a:t>61</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FE2F14B-992E-48F9-A1AE-58A7997288D2}" type="slidenum">
              <a:rPr lang="el-GR" smtClean="0"/>
              <a:pPr/>
              <a:t>69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A59D603-C302-46CC-A32E-66D0C93244D2}" type="slidenum">
              <a:rPr lang="el-GR" smtClean="0"/>
              <a:pPr/>
              <a:t>78</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FE2F14B-992E-48F9-A1AE-58A7997288D2}" type="slidenum">
              <a:rPr lang="el-GR" smtClean="0"/>
              <a:pPr/>
              <a:t>79</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FE2F14B-992E-48F9-A1AE-58A7997288D2}" type="slidenum">
              <a:rPr lang="el-GR" smtClean="0"/>
              <a:pPr/>
              <a:t>110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6"/>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2/2/2019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2/2/2019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9"/>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2/2/2019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2/2/2019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2/2/2019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2/2/2019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FFB7C75-441A-404F-821F-C412CD8AFE00}" type="datetimeFigureOut">
              <a:rPr lang="el-GR" smtClean="0"/>
              <a:pPr/>
              <a:t>2/2/2019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FFB7C75-441A-404F-821F-C412CD8AFE00}" type="datetimeFigureOut">
              <a:rPr lang="el-GR" smtClean="0"/>
              <a:pPr/>
              <a:t>2/2/2019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FFB7C75-441A-404F-821F-C412CD8AFE00}" type="datetimeFigureOut">
              <a:rPr lang="el-GR" smtClean="0"/>
              <a:pPr/>
              <a:t>2/2/2019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2/2/2019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1"/>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2/2/2019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4000" r="-4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B7C75-441A-404F-821F-C412CD8AFE00}" type="datetimeFigureOut">
              <a:rPr lang="el-GR" smtClean="0"/>
              <a:pPr/>
              <a:t>2/2/2019</a:t>
            </a:fld>
            <a:endParaRPr lang="el-GR"/>
          </a:p>
        </p:txBody>
      </p:sp>
      <p:sp>
        <p:nvSpPr>
          <p:cNvPr id="5" name="4 - Θέση υποσέλιδου"/>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1C1AA-A75F-403A-AAAE-99A3801E1A2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 Id="rId4" Type="http://schemas.openxmlformats.org/officeDocument/2006/relationships/image" Target="../media/image92.jpeg"/></Relationships>
</file>

<file path=ppt/slides/_rels/slide106.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gi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 Id="rId4" Type="http://schemas.openxmlformats.org/officeDocument/2006/relationships/image" Target="../media/image99.jpeg"/></Relationships>
</file>

<file path=ppt/slides/_rels/slide109.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55776" y="2348880"/>
            <a:ext cx="4032448" cy="830997"/>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sz="2400" b="1" dirty="0" smtClean="0">
                <a:solidFill>
                  <a:schemeClr val="bg1"/>
                </a:solidFill>
              </a:rPr>
              <a:t>ΣΥΝΘΕΣΗ </a:t>
            </a:r>
            <a:r>
              <a:rPr lang="en-US" sz="2400" b="1" dirty="0" smtClean="0">
                <a:solidFill>
                  <a:schemeClr val="bg1"/>
                </a:solidFill>
              </a:rPr>
              <a:t>DNA</a:t>
            </a:r>
            <a:endParaRPr lang="el-GR" sz="2400" b="1" dirty="0" smtClean="0">
              <a:solidFill>
                <a:schemeClr val="bg1"/>
              </a:solidFill>
            </a:endParaRPr>
          </a:p>
          <a:p>
            <a:pPr algn="ctr"/>
            <a:r>
              <a:rPr lang="el-GR" sz="2400" b="1" dirty="0" smtClean="0">
                <a:solidFill>
                  <a:schemeClr val="bg1"/>
                </a:solidFill>
              </a:rPr>
              <a:t>(ΑΝΤΙΓΡΑΦΗ)</a:t>
            </a:r>
            <a:endParaRPr lang="el-GR" sz="2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179512" y="1071546"/>
            <a:ext cx="4106736" cy="646331"/>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Αντιγραφή στους ευκαρυωτικούς οργανισμούς</a:t>
            </a:r>
            <a:endParaRPr lang="el-GR" b="1" dirty="0">
              <a:solidFill>
                <a:schemeClr val="bg1"/>
              </a:solidFill>
            </a:endParaRPr>
          </a:p>
        </p:txBody>
      </p:sp>
      <p:sp>
        <p:nvSpPr>
          <p:cNvPr id="4" name="3 - TextBox"/>
          <p:cNvSpPr txBox="1"/>
          <p:nvPr/>
        </p:nvSpPr>
        <p:spPr>
          <a:xfrm>
            <a:off x="179512" y="1785926"/>
            <a:ext cx="4106736"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Στους ευκαρυωτικούς οργανισμούς το </a:t>
            </a:r>
            <a:r>
              <a:rPr lang="en-US" sz="1600" dirty="0" smtClean="0"/>
              <a:t>DNA </a:t>
            </a:r>
            <a:r>
              <a:rPr lang="el-GR" sz="1600" dirty="0" smtClean="0"/>
              <a:t>είναι ένα πολύ  μακρύ γραμμικό μόριο. Σε κάθε μόριο υπάρχουν πολλές θέσεις έναρξης της αντιγραφής όπου γίνεται η αρχική απομάκρυνση των δύο κλώνων του </a:t>
            </a:r>
            <a:r>
              <a:rPr lang="en-US" sz="1600" dirty="0" smtClean="0"/>
              <a:t>DNA</a:t>
            </a:r>
            <a:r>
              <a:rPr lang="el-GR" sz="1600" dirty="0" smtClean="0"/>
              <a:t>.  Με τον τρόπο αυτό δημιουργούνται πολλές θηλιές αντιγραφής οι οποίες προχωρούν και προς τις δύο κατευθύνσεις, μέχρι να συναντηθούν και να ενωθούν.</a:t>
            </a:r>
            <a:endParaRPr lang="el-GR" sz="1600" dirty="0"/>
          </a:p>
        </p:txBody>
      </p:sp>
      <p:pic>
        <p:nvPicPr>
          <p:cNvPr id="5" name="Picture 3" descr="C:\Documents and Settings\Eleni\Τα έγγραφά μου\Downloads\5490185.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33943" y="1128717"/>
            <a:ext cx="4295775" cy="2943225"/>
          </a:xfrm>
          <a:prstGeom prst="rect">
            <a:avLst/>
          </a:prstGeom>
          <a:noFill/>
        </p:spPr>
      </p:pic>
      <p:sp>
        <p:nvSpPr>
          <p:cNvPr id="6" name="5 - TextBox"/>
          <p:cNvSpPr txBox="1"/>
          <p:nvPr/>
        </p:nvSpPr>
        <p:spPr>
          <a:xfrm>
            <a:off x="179512" y="4203085"/>
            <a:ext cx="4106736" cy="1569660"/>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Στο γονιδίωμα του ανθρώπου υπάρχουν περίπου 10</a:t>
            </a:r>
            <a:r>
              <a:rPr lang="el-GR" sz="1600" baseline="30000" dirty="0" smtClean="0"/>
              <a:t>4</a:t>
            </a:r>
            <a:r>
              <a:rPr lang="el-GR" sz="1600" dirty="0" smtClean="0"/>
              <a:t> – 10</a:t>
            </a:r>
            <a:r>
              <a:rPr lang="el-GR" sz="1600" baseline="30000" dirty="0" smtClean="0"/>
              <a:t>5</a:t>
            </a:r>
            <a:r>
              <a:rPr lang="el-GR" sz="1600" dirty="0" smtClean="0"/>
              <a:t> θέσεις έναρξης της αντιγραφής (κατά μέσο </a:t>
            </a:r>
            <a:r>
              <a:rPr lang="el-GR" sz="1600" dirty="0" smtClean="0"/>
              <a:t>όρο </a:t>
            </a:r>
            <a:r>
              <a:rPr lang="el-GR" sz="1600" dirty="0" smtClean="0"/>
              <a:t>220 σε κάθε χρωμόσωμα). Αν υπήρχε μία μόνο θέση ο χρόνος αντιγραφής θα ήταν αντί για 6-10 ώρες περίπου 800 ώρες.</a:t>
            </a:r>
            <a:endParaRPr lang="el-GR" sz="1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691680" y="1916832"/>
            <a:ext cx="5472608" cy="584775"/>
          </a:xfrm>
          <a:prstGeom prst="rect">
            <a:avLst/>
          </a:prstGeom>
          <a:noFill/>
        </p:spPr>
        <p:txBody>
          <a:bodyPr wrap="square" rtlCol="0">
            <a:spAutoFit/>
          </a:bodyPr>
          <a:lstStyle/>
          <a:p>
            <a:r>
              <a:rPr lang="el-GR" sz="1600" dirty="0" smtClean="0"/>
              <a:t>Η διάρκεια του κυτταρικού κύκλου ποικίλλει ανάλογα με το είδος του κυττάρου και του οργανισμού</a:t>
            </a:r>
            <a:endParaRPr lang="el-GR" sz="1600" dirty="0"/>
          </a:p>
        </p:txBody>
      </p:sp>
      <p:graphicFrame>
        <p:nvGraphicFramePr>
          <p:cNvPr id="3" name="2 - Πίνακας"/>
          <p:cNvGraphicFramePr>
            <a:graphicFrameLocks noGrp="1"/>
          </p:cNvGraphicFramePr>
          <p:nvPr/>
        </p:nvGraphicFramePr>
        <p:xfrm>
          <a:off x="1524000" y="2766536"/>
          <a:ext cx="6096000" cy="26416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l-GR" sz="1600" dirty="0" smtClean="0"/>
                        <a:t>Είδος κυττάρου</a:t>
                      </a:r>
                      <a:endParaRPr lang="el-GR" sz="1600" dirty="0"/>
                    </a:p>
                  </a:txBody>
                  <a:tcPr/>
                </a:tc>
                <a:tc>
                  <a:txBody>
                    <a:bodyPr/>
                    <a:lstStyle/>
                    <a:p>
                      <a:pPr algn="ctr"/>
                      <a:r>
                        <a:rPr lang="el-GR" sz="1600" dirty="0" smtClean="0"/>
                        <a:t>Διάρκεια κύκλου ζωής</a:t>
                      </a:r>
                      <a:endParaRPr lang="el-GR" sz="1600" dirty="0"/>
                    </a:p>
                  </a:txBody>
                  <a:tcPr/>
                </a:tc>
              </a:tr>
              <a:tr h="370840">
                <a:tc>
                  <a:txBody>
                    <a:bodyPr/>
                    <a:lstStyle/>
                    <a:p>
                      <a:r>
                        <a:rPr lang="el-GR" sz="1600" dirty="0" smtClean="0"/>
                        <a:t>Κύτταρα πρώιμου εμβρύου βατράχου</a:t>
                      </a:r>
                      <a:endParaRPr lang="el-GR" sz="1600" dirty="0"/>
                    </a:p>
                  </a:txBody>
                  <a:tcPr/>
                </a:tc>
                <a:tc>
                  <a:txBody>
                    <a:bodyPr/>
                    <a:lstStyle/>
                    <a:p>
                      <a:r>
                        <a:rPr lang="el-GR" sz="1600" dirty="0" smtClean="0"/>
                        <a:t>30 λεπτά</a:t>
                      </a:r>
                      <a:endParaRPr lang="el-GR" sz="1600" dirty="0"/>
                    </a:p>
                  </a:txBody>
                  <a:tcPr/>
                </a:tc>
              </a:tr>
              <a:tr h="370840">
                <a:tc>
                  <a:txBody>
                    <a:bodyPr/>
                    <a:lstStyle/>
                    <a:p>
                      <a:r>
                        <a:rPr lang="el-GR" sz="1600" dirty="0" smtClean="0"/>
                        <a:t>Κύτταρα ζύμης</a:t>
                      </a:r>
                      <a:endParaRPr lang="el-GR" sz="1600" dirty="0"/>
                    </a:p>
                  </a:txBody>
                  <a:tcPr/>
                </a:tc>
                <a:tc>
                  <a:txBody>
                    <a:bodyPr/>
                    <a:lstStyle/>
                    <a:p>
                      <a:r>
                        <a:rPr lang="el-GR" sz="1600" dirty="0" smtClean="0"/>
                        <a:t>1,5 – 3 ώρες</a:t>
                      </a:r>
                      <a:endParaRPr lang="el-GR" sz="1600" dirty="0"/>
                    </a:p>
                  </a:txBody>
                  <a:tcPr/>
                </a:tc>
              </a:tr>
              <a:tr h="370840">
                <a:tc>
                  <a:txBody>
                    <a:bodyPr/>
                    <a:lstStyle/>
                    <a:p>
                      <a:r>
                        <a:rPr lang="el-GR" sz="1600" dirty="0" smtClean="0"/>
                        <a:t>Επιθηλιακά κύτταρα εντέρου</a:t>
                      </a:r>
                      <a:endParaRPr lang="el-GR" sz="1600" dirty="0"/>
                    </a:p>
                  </a:txBody>
                  <a:tcPr/>
                </a:tc>
                <a:tc>
                  <a:txBody>
                    <a:bodyPr/>
                    <a:lstStyle/>
                    <a:p>
                      <a:r>
                        <a:rPr lang="el-GR" sz="1600" dirty="0" smtClean="0"/>
                        <a:t>~12 ώρες </a:t>
                      </a:r>
                      <a:endParaRPr lang="el-GR" sz="1600" dirty="0"/>
                    </a:p>
                  </a:txBody>
                  <a:tcPr/>
                </a:tc>
              </a:tr>
              <a:tr h="370840">
                <a:tc>
                  <a:txBody>
                    <a:bodyPr/>
                    <a:lstStyle/>
                    <a:p>
                      <a:r>
                        <a:rPr lang="el-GR" sz="1600" dirty="0" smtClean="0"/>
                        <a:t>Ινοβλάστες</a:t>
                      </a:r>
                      <a:r>
                        <a:rPr lang="el-GR" sz="1600" baseline="0" dirty="0" smtClean="0"/>
                        <a:t> θηλαστικού σε καλλιέργεια</a:t>
                      </a:r>
                      <a:endParaRPr lang="el-GR" sz="1600" dirty="0"/>
                    </a:p>
                  </a:txBody>
                  <a:tcPr/>
                </a:tc>
                <a:tc>
                  <a:txBody>
                    <a:bodyPr/>
                    <a:lstStyle/>
                    <a:p>
                      <a:r>
                        <a:rPr lang="el-GR" sz="1600" dirty="0" smtClean="0"/>
                        <a:t>~20 ώρες</a:t>
                      </a:r>
                      <a:endParaRPr lang="el-GR" sz="1600" dirty="0"/>
                    </a:p>
                  </a:txBody>
                  <a:tcPr/>
                </a:tc>
              </a:tr>
              <a:tr h="370840">
                <a:tc>
                  <a:txBody>
                    <a:bodyPr/>
                    <a:lstStyle/>
                    <a:p>
                      <a:r>
                        <a:rPr lang="el-GR" sz="1600" dirty="0" smtClean="0"/>
                        <a:t>Ανθρώπινα ηπατοκύτταρα</a:t>
                      </a:r>
                      <a:endParaRPr lang="el-GR" sz="1600" dirty="0"/>
                    </a:p>
                  </a:txBody>
                  <a:tcPr/>
                </a:tc>
                <a:tc>
                  <a:txBody>
                    <a:bodyPr/>
                    <a:lstStyle/>
                    <a:p>
                      <a:r>
                        <a:rPr lang="el-GR" sz="1600" dirty="0" smtClean="0"/>
                        <a:t>~1 έτος </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user\Επιφάνεια εργασίας\αρχείο λήψης.jpg"/>
          <p:cNvPicPr>
            <a:picLocks noChangeAspect="1" noChangeArrowheads="1"/>
          </p:cNvPicPr>
          <p:nvPr/>
        </p:nvPicPr>
        <p:blipFill>
          <a:blip r:embed="rId2" cstate="print"/>
          <a:srcRect/>
          <a:stretch>
            <a:fillRect/>
          </a:stretch>
        </p:blipFill>
        <p:spPr bwMode="auto">
          <a:xfrm>
            <a:off x="5076056" y="1052736"/>
            <a:ext cx="3960440" cy="3102644"/>
          </a:xfrm>
          <a:prstGeom prst="rect">
            <a:avLst/>
          </a:prstGeom>
          <a:noFill/>
        </p:spPr>
      </p:pic>
      <p:sp>
        <p:nvSpPr>
          <p:cNvPr id="3" name="2 - TextBox"/>
          <p:cNvSpPr txBox="1"/>
          <p:nvPr/>
        </p:nvSpPr>
        <p:spPr>
          <a:xfrm>
            <a:off x="107504" y="872128"/>
            <a:ext cx="4752528" cy="5509200"/>
          </a:xfrm>
          <a:prstGeom prst="rect">
            <a:avLst/>
          </a:prstGeom>
          <a:solidFill>
            <a:schemeClr val="accent1">
              <a:lumMod val="20000"/>
              <a:lumOff val="80000"/>
            </a:schemeClr>
          </a:solidFill>
        </p:spPr>
        <p:txBody>
          <a:bodyPr wrap="square" rtlCol="0">
            <a:spAutoFit/>
          </a:bodyPr>
          <a:lstStyle/>
          <a:p>
            <a:r>
              <a:rPr lang="el-GR" sz="1600" dirty="0" smtClean="0"/>
              <a:t>Ο κυτταρικός κύκλος των ευκαρυωτικών κυττάρων διαιρείται σε τέσσερα στάδια ή φάσεις:</a:t>
            </a:r>
          </a:p>
          <a:p>
            <a:pPr marL="342900" indent="-342900">
              <a:buAutoNum type="arabicPeriod"/>
            </a:pPr>
            <a:r>
              <a:rPr lang="el-GR" sz="1600" b="1" dirty="0" smtClean="0"/>
              <a:t>Φάση </a:t>
            </a:r>
            <a:r>
              <a:rPr lang="en-US" sz="1600" b="1" dirty="0" smtClean="0"/>
              <a:t>G1</a:t>
            </a:r>
            <a:r>
              <a:rPr lang="el-GR" sz="1600" dirty="0" smtClean="0"/>
              <a:t>. Αποτελεί το διάστημα από τη στιγμή της προηγούμενης διαίρεσης και δημιουργίας του νέου κυττάρου, μέχρι την έναρξη του διπλασιασμού των χρωμοσωμάτων. Στη φάση αυτή το κύτταρο αυξάνει το πλήθος των οργανιδίων και των μορίων του και αυξάνει σε μέγεθος.</a:t>
            </a:r>
          </a:p>
          <a:p>
            <a:pPr marL="342900" indent="-342900">
              <a:buAutoNum type="arabicPeriod"/>
            </a:pPr>
            <a:r>
              <a:rPr lang="el-GR" sz="1600" b="1" dirty="0" smtClean="0"/>
              <a:t>Φάση</a:t>
            </a:r>
            <a:r>
              <a:rPr lang="en-US" sz="1600" b="1" dirty="0" smtClean="0"/>
              <a:t> S</a:t>
            </a:r>
            <a:r>
              <a:rPr lang="el-GR" sz="1600" b="1" dirty="0" smtClean="0"/>
              <a:t>.</a:t>
            </a:r>
            <a:r>
              <a:rPr lang="el-GR" sz="1600" dirty="0" smtClean="0"/>
              <a:t> Είναι το χρονικό διάστημα αντιγραφής του γενετικού υλικού του κυττάρου</a:t>
            </a:r>
          </a:p>
          <a:p>
            <a:pPr marL="342900" indent="-342900">
              <a:buAutoNum type="arabicPeriod"/>
            </a:pPr>
            <a:r>
              <a:rPr lang="el-GR" sz="1600" b="1" dirty="0" smtClean="0"/>
              <a:t>Φάση</a:t>
            </a:r>
            <a:r>
              <a:rPr lang="en-US" sz="1600" b="1" dirty="0" smtClean="0"/>
              <a:t> G2</a:t>
            </a:r>
            <a:r>
              <a:rPr lang="el-GR" sz="1600" b="1" dirty="0" smtClean="0"/>
              <a:t>. </a:t>
            </a:r>
            <a:r>
              <a:rPr lang="el-GR" sz="1600" dirty="0" smtClean="0"/>
              <a:t>Αποτελεί το διάστημα που μεσολαβεί μετά την ολοκλήρωση της αντιγραφής και πριν την έναρξη της διαίρεσης του κυττάρου. Σε αυτή τη φάση το κύτταρο εξακολουθεί να αυξάνει σε όγκο και μάζα, όπως στη φάση </a:t>
            </a:r>
            <a:r>
              <a:rPr lang="en-US" sz="1600" dirty="0" smtClean="0"/>
              <a:t>G1</a:t>
            </a:r>
            <a:r>
              <a:rPr lang="el-GR" sz="1600" dirty="0" smtClean="0"/>
              <a:t>.</a:t>
            </a:r>
          </a:p>
          <a:p>
            <a:pPr marL="342900" indent="-342900">
              <a:buAutoNum type="arabicPeriod"/>
            </a:pPr>
            <a:r>
              <a:rPr lang="el-GR" sz="1600" b="1" dirty="0" smtClean="0"/>
              <a:t>Φάση Μ</a:t>
            </a:r>
            <a:r>
              <a:rPr lang="el-GR" sz="1600" dirty="0" smtClean="0"/>
              <a:t>. Το διάστημα διαίρεσης του πυρήνα και του κυττάρου.</a:t>
            </a:r>
            <a:r>
              <a:rPr lang="en-US" sz="1600" dirty="0" smtClean="0"/>
              <a:t> </a:t>
            </a:r>
            <a:endParaRPr lang="el-GR" sz="1600" dirty="0" smtClean="0"/>
          </a:p>
          <a:p>
            <a:pPr marL="342900" indent="-342900"/>
            <a:endParaRPr lang="el-GR" sz="1600" dirty="0" smtClean="0"/>
          </a:p>
          <a:p>
            <a:pPr marL="342900" indent="-342900"/>
            <a:r>
              <a:rPr lang="el-GR" sz="1600" dirty="0" smtClean="0"/>
              <a:t>Σε όλη τη διάρκεια της μεσόφασης, το κύτταρο μεταγράφει τα γονίδιά του, συνθέτει πρωτεΐνες και αυξάνει σε μάζα </a:t>
            </a:r>
          </a:p>
        </p:txBody>
      </p:sp>
      <p:sp>
        <p:nvSpPr>
          <p:cNvPr id="5" name="4 - TextBox"/>
          <p:cNvSpPr txBox="1"/>
          <p:nvPr/>
        </p:nvSpPr>
        <p:spPr>
          <a:xfrm>
            <a:off x="5004048" y="4293096"/>
            <a:ext cx="4104456" cy="2308324"/>
          </a:xfrm>
          <a:prstGeom prst="rect">
            <a:avLst/>
          </a:prstGeom>
          <a:solidFill>
            <a:schemeClr val="tx2">
              <a:lumMod val="20000"/>
              <a:lumOff val="80000"/>
            </a:schemeClr>
          </a:solidFill>
        </p:spPr>
        <p:txBody>
          <a:bodyPr wrap="square" rtlCol="0">
            <a:spAutoFit/>
          </a:bodyPr>
          <a:lstStyle/>
          <a:p>
            <a:pPr marL="342900" indent="-342900"/>
            <a:r>
              <a:rPr lang="el-GR" sz="1600" dirty="0" smtClean="0"/>
              <a:t>        Η φάση Μ είναι η μικρότερη χρονικά (5-10% του κυτταρικού κύκλου). Περιλαμβάνει τη διαίρεση του πυρήνα, γνωστή ως </a:t>
            </a:r>
            <a:r>
              <a:rPr lang="el-GR" sz="1600" b="1" dirty="0" smtClean="0"/>
              <a:t>μίτωση</a:t>
            </a:r>
            <a:r>
              <a:rPr lang="el-GR" sz="1600" dirty="0" smtClean="0"/>
              <a:t> και την διαίρεση του κυττάρου, που ονομάζεται </a:t>
            </a:r>
            <a:r>
              <a:rPr lang="el-GR" sz="1600" b="1" dirty="0" smtClean="0"/>
              <a:t>κυτταροκίνηση</a:t>
            </a:r>
            <a:r>
              <a:rPr lang="el-GR" sz="1600" dirty="0" smtClean="0"/>
              <a:t>. Η περίοδος που παρεμβάλλεται ανάμεσα σε δύο φάσεις Μ (</a:t>
            </a:r>
            <a:r>
              <a:rPr lang="en-US" sz="1600" dirty="0" smtClean="0"/>
              <a:t>o</a:t>
            </a:r>
            <a:r>
              <a:rPr lang="el-GR" sz="1600" dirty="0" smtClean="0"/>
              <a:t>ι φάσεις </a:t>
            </a:r>
            <a:r>
              <a:rPr lang="en-US" sz="1600" dirty="0" smtClean="0"/>
              <a:t>G1, S </a:t>
            </a:r>
            <a:r>
              <a:rPr lang="el-GR" sz="1600" dirty="0" smtClean="0"/>
              <a:t>και </a:t>
            </a:r>
            <a:r>
              <a:rPr lang="en-US" sz="1600" dirty="0" smtClean="0"/>
              <a:t>G2</a:t>
            </a:r>
            <a:r>
              <a:rPr lang="el-GR" sz="1600" dirty="0" smtClean="0"/>
              <a:t>)</a:t>
            </a:r>
            <a:r>
              <a:rPr lang="en-US" sz="1600" dirty="0" smtClean="0"/>
              <a:t>,</a:t>
            </a:r>
            <a:r>
              <a:rPr lang="el-GR" sz="1600" dirty="0" smtClean="0"/>
              <a:t> ονομάζεται </a:t>
            </a:r>
            <a:r>
              <a:rPr lang="el-GR" sz="1600" b="1" dirty="0" smtClean="0"/>
              <a:t>μεσόφαση</a:t>
            </a:r>
            <a:r>
              <a:rPr lang="el-GR" sz="1600" dirty="0" smtClean="0"/>
              <a:t>.</a:t>
            </a:r>
            <a:endParaRPr lang="el-GR"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619672" y="358785"/>
            <a:ext cx="5904656" cy="206210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Οι διαδοχικές φάσεις του κυτταρικού κύκλου υφίσταται αυστηρό έλεγχο από ένα σύνθετο δίκτυο ρυθμιστικών πρωτεϊνών, οι οποίες αποτελούν το σύστημα ελέγχου. Το σύστημα ελέγχου διασφαλίζει ότι όλες οι διαδικασίες του κυτταρικού κύκλου θα γίνουν με τη σωστή σειρά και ότι κάθε φάση θα έχει ολοκληρωθεί πριν αρχίσει η επόμενη. Ο κυτταρικό κύκλος ρυθμίζεται σε ορισμένα κρίσιμα σημεία του κύκλου που επιτρέπουν ή όχι την μετάβαση στην επόμενη φάση.</a:t>
            </a:r>
            <a:endParaRPr lang="el-GR" sz="1600" dirty="0"/>
          </a:p>
        </p:txBody>
      </p:sp>
      <p:sp>
        <p:nvSpPr>
          <p:cNvPr id="4" name="3 - TextBox"/>
          <p:cNvSpPr txBox="1"/>
          <p:nvPr/>
        </p:nvSpPr>
        <p:spPr>
          <a:xfrm>
            <a:off x="107504" y="2565479"/>
            <a:ext cx="4824536" cy="378565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Ένα σημαντικό σημείο ελέγχου είναι στο τέλος της φάσης </a:t>
            </a:r>
            <a:r>
              <a:rPr lang="en-US" sz="1600" dirty="0" smtClean="0"/>
              <a:t>G1</a:t>
            </a:r>
            <a:r>
              <a:rPr lang="el-GR" sz="1600" dirty="0" smtClean="0"/>
              <a:t>, όπου ελέγχεται αν είναι ευνοϊκό το περιβάλλον και υπάρχουν αρκετές θρεπτικές ουσίες για τις επόμενες φάσεις. Αν οι εξωκυττάριες συνθήκες είναι δυσμενείς,  τα κύτταρα σταματούν στη φάση </a:t>
            </a:r>
            <a:r>
              <a:rPr lang="en-US" sz="1600" dirty="0" smtClean="0"/>
              <a:t>G1</a:t>
            </a:r>
            <a:r>
              <a:rPr lang="el-GR" sz="1600" dirty="0" smtClean="0"/>
              <a:t> και μπορεί ακόμα να περάσουν σε μία κατάσταση ηρεμίας, γνωστή ως </a:t>
            </a:r>
            <a:r>
              <a:rPr lang="en-US" sz="1600" dirty="0" smtClean="0"/>
              <a:t>G0</a:t>
            </a:r>
            <a:r>
              <a:rPr lang="el-GR" sz="1600" dirty="0" smtClean="0"/>
              <a:t>. Ορισμένα κύτταρα, όπως τα νευρικά και τα μυϊκά, παραμένουν για πάντα στη φάση </a:t>
            </a:r>
            <a:r>
              <a:rPr lang="en-US" sz="1600" dirty="0" smtClean="0"/>
              <a:t>G</a:t>
            </a:r>
            <a:r>
              <a:rPr lang="el-GR" sz="1600" dirty="0" smtClean="0"/>
              <a:t>0.</a:t>
            </a:r>
          </a:p>
          <a:p>
            <a:r>
              <a:rPr lang="el-GR" sz="1600" dirty="0" smtClean="0"/>
              <a:t>Το </a:t>
            </a:r>
            <a:r>
              <a:rPr lang="el-GR" sz="1600" dirty="0" smtClean="0"/>
              <a:t>σύστημα ελέγχου της φάσης </a:t>
            </a:r>
            <a:r>
              <a:rPr lang="en-US" sz="1600" dirty="0" smtClean="0"/>
              <a:t>G2</a:t>
            </a:r>
            <a:r>
              <a:rPr lang="el-GR" sz="1600" dirty="0" smtClean="0"/>
              <a:t> ελέγχει αν έχει ολοκληρωθεί η αντιγραφή του </a:t>
            </a:r>
            <a:r>
              <a:rPr lang="en-US" sz="1600" dirty="0" smtClean="0"/>
              <a:t>DNA</a:t>
            </a:r>
            <a:r>
              <a:rPr lang="el-GR" sz="1600" dirty="0" smtClean="0"/>
              <a:t> και επιτρέπει στο σύστημα να σταματά πριν πυροδοτήσει τη μίτωση</a:t>
            </a:r>
            <a:r>
              <a:rPr lang="el-GR" sz="1600" dirty="0" smtClean="0"/>
              <a:t>.</a:t>
            </a:r>
          </a:p>
          <a:p>
            <a:r>
              <a:rPr lang="el-GR" sz="1600" dirty="0" smtClean="0"/>
              <a:t>Η </a:t>
            </a:r>
            <a:r>
              <a:rPr lang="el-GR" sz="1600" dirty="0" smtClean="0"/>
              <a:t>διαδικασία μπορεί επίσης να σταματήσει κατά τη διάρκεια της διαίρεσης του πυρήνα, αν δεν έχει σχηματιστεί σωστά η πυρηνική άτρακτος.</a:t>
            </a:r>
            <a:endParaRPr lang="el-GR" sz="1600" dirty="0"/>
          </a:p>
        </p:txBody>
      </p:sp>
      <p:pic>
        <p:nvPicPr>
          <p:cNvPr id="6" name="Picture 2" descr="C:\Documents and Settings\user\Επιφάνεια εργασίας\B2.jpg"/>
          <p:cNvPicPr>
            <a:picLocks noChangeAspect="1" noChangeArrowheads="1"/>
          </p:cNvPicPr>
          <p:nvPr/>
        </p:nvPicPr>
        <p:blipFill>
          <a:blip r:embed="rId2" cstate="print"/>
          <a:srcRect/>
          <a:stretch>
            <a:fillRect/>
          </a:stretch>
        </p:blipFill>
        <p:spPr bwMode="auto">
          <a:xfrm>
            <a:off x="5148064" y="2564904"/>
            <a:ext cx="3888432" cy="3240360"/>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95736" y="1700808"/>
            <a:ext cx="4680520" cy="338554"/>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solidFill>
                  <a:schemeClr val="bg1"/>
                </a:solidFill>
              </a:rPr>
              <a:t>Διαίρεση του κυττάρου – Φάση Μ</a:t>
            </a:r>
            <a:endParaRPr lang="el-GR" sz="1600" b="1" dirty="0">
              <a:solidFill>
                <a:schemeClr val="bg1"/>
              </a:solidFill>
            </a:endParaRPr>
          </a:p>
        </p:txBody>
      </p:sp>
      <p:sp>
        <p:nvSpPr>
          <p:cNvPr id="4" name="3 - TextBox"/>
          <p:cNvSpPr txBox="1"/>
          <p:nvPr/>
        </p:nvSpPr>
        <p:spPr>
          <a:xfrm>
            <a:off x="179512" y="2368039"/>
            <a:ext cx="4176464" cy="329320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φάση Μ διακρίνεται στη </a:t>
            </a:r>
            <a:r>
              <a:rPr lang="el-GR" sz="1600" b="1" dirty="0" smtClean="0"/>
              <a:t>μίτωση</a:t>
            </a:r>
            <a:r>
              <a:rPr lang="el-GR" sz="1600" dirty="0" smtClean="0"/>
              <a:t> κατά την οποία διαχωρίζονται τα διπλασιασμένα χρωμοσώματα και την </a:t>
            </a:r>
            <a:r>
              <a:rPr lang="el-GR" sz="1600" b="1" dirty="0" smtClean="0"/>
              <a:t>κυτταροκίνηση</a:t>
            </a:r>
            <a:r>
              <a:rPr lang="el-GR" sz="1600" dirty="0" smtClean="0"/>
              <a:t> κατά την οποία γίνεται ο διαχωρισμός του κυτταροπλάσματος.</a:t>
            </a:r>
          </a:p>
          <a:p>
            <a:r>
              <a:rPr lang="el-GR" sz="1600" dirty="0" smtClean="0"/>
              <a:t>Για την πραγματοποίηση των παραπάνω διαδικασιών το κύτταρο συναρμολογεί δύο εξειδικευμένες δομές του κυτταροσκελετού, τη </a:t>
            </a:r>
            <a:r>
              <a:rPr lang="el-GR" sz="1600" b="1" dirty="0" smtClean="0"/>
              <a:t>μιτωτική άτρακτο </a:t>
            </a:r>
            <a:r>
              <a:rPr lang="el-GR" sz="1600" dirty="0" smtClean="0"/>
              <a:t>και τον </a:t>
            </a:r>
            <a:r>
              <a:rPr lang="el-GR" sz="1600" b="1" dirty="0" smtClean="0"/>
              <a:t>συσταλτικό δακτύλιο </a:t>
            </a:r>
            <a:r>
              <a:rPr lang="el-GR" sz="1600" dirty="0" smtClean="0"/>
              <a:t>(σε ζωικά κύτταρα και πολλούς μονοκύτταρους ευκαρυωτικούς οργανισμούς).</a:t>
            </a:r>
          </a:p>
          <a:p>
            <a:r>
              <a:rPr lang="el-GR" sz="1600" dirty="0" smtClean="0"/>
              <a:t>Και οι δύο δομές αποσυναρμολογούνται αμέσως μόλις ολοκληρώσουν το έργο τους.</a:t>
            </a:r>
            <a:endParaRPr lang="el-GR" sz="1600" dirty="0"/>
          </a:p>
        </p:txBody>
      </p:sp>
      <p:sp>
        <p:nvSpPr>
          <p:cNvPr id="5" name="4 - TextBox"/>
          <p:cNvSpPr txBox="1"/>
          <p:nvPr/>
        </p:nvSpPr>
        <p:spPr>
          <a:xfrm>
            <a:off x="4716016" y="2204864"/>
            <a:ext cx="4320480" cy="378565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μιτωτική άτρακτος αποτελείται από μικροσωληνίσκους και διάφορες άλλες πρωτεΐνες και είναι υπεύθυνη για το διαχωρισμό των διπλασιασμένων χρωμοσωμάτων και την κατανομή τους στα θυγατρικά κύτταρα.</a:t>
            </a:r>
          </a:p>
          <a:p>
            <a:r>
              <a:rPr lang="el-GR" sz="1600" dirty="0" smtClean="0"/>
              <a:t>Ο συσταλτικός δακτύλιος αποτελείται κυρίως από νημάτια ακτίνης και μυοσίνης σε διάταξη δακτυλίου γύρω από τον ισημερινό του κυττάρου κάτω από την κυτταρική μεμβράνη.</a:t>
            </a:r>
          </a:p>
          <a:p>
            <a:r>
              <a:rPr lang="el-GR" sz="1600" dirty="0" smtClean="0"/>
              <a:t>Ο συσταλτικός δακτύλιος περισφίγγεται και έλκει τη μεμβράνη προς τα μέσα με αποτέλεσμα την διαίρεση του κυττάρου σε δύο κύτταρα.</a:t>
            </a:r>
          </a:p>
          <a:p>
            <a:r>
              <a:rPr lang="el-GR" sz="1600" dirty="0" smtClean="0"/>
              <a:t>Τα φυτικά κύτταρα που έχουν κυτταρικό τοίχωμα το κυτταρόπλασμα διαιρείται με διαφορετικό τρόπο. </a:t>
            </a:r>
            <a:endParaRPr lang="el-GR" sz="1600"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07504" y="992917"/>
            <a:ext cx="4176464" cy="477053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Πριν την έναρξη της </a:t>
            </a:r>
            <a:r>
              <a:rPr lang="el-GR" sz="1600" dirty="0" smtClean="0"/>
              <a:t>μίτωσης πρέπει να έχει </a:t>
            </a:r>
            <a:r>
              <a:rPr lang="el-GR" sz="1600" dirty="0" smtClean="0"/>
              <a:t>ολοκληρωθεί ο διπλασιασμός των χρωμοσωμάτων </a:t>
            </a:r>
            <a:r>
              <a:rPr lang="el-GR" sz="1600" dirty="0" smtClean="0"/>
              <a:t>και, </a:t>
            </a:r>
            <a:r>
              <a:rPr lang="el-GR" sz="1600" dirty="0" smtClean="0"/>
              <a:t>στα ζωικά </a:t>
            </a:r>
            <a:r>
              <a:rPr lang="el-GR" sz="1600" dirty="0" smtClean="0"/>
              <a:t>κύτταρα, </a:t>
            </a:r>
            <a:r>
              <a:rPr lang="el-GR" sz="1600" dirty="0" smtClean="0"/>
              <a:t>του κεντροσωματίου</a:t>
            </a:r>
            <a:r>
              <a:rPr lang="el-GR" sz="1600" dirty="0" smtClean="0"/>
              <a:t>.</a:t>
            </a:r>
          </a:p>
          <a:p>
            <a:r>
              <a:rPr lang="el-GR" sz="1600" dirty="0" smtClean="0"/>
              <a:t>Πριν </a:t>
            </a:r>
            <a:r>
              <a:rPr lang="el-GR" sz="1600" dirty="0" smtClean="0"/>
              <a:t>αρχίσει η μίτωση, τα δύο θυγατρικά κεντροσωμάτια οργανώνουν μία ακτινωτή δομή μικροσωληνίσκων που καλείται </a:t>
            </a:r>
            <a:r>
              <a:rPr lang="el-GR" sz="1600" b="1" dirty="0" smtClean="0"/>
              <a:t>αστέρας</a:t>
            </a:r>
            <a:r>
              <a:rPr lang="el-GR" sz="1600" dirty="0" smtClean="0"/>
              <a:t>. Με την έναρξη της μίτωσης τα δύο θυγατρικά κεντροσωμάτια μετακινούνται αντιδιαμετρικά του πυρήνα σχηματίζοντας τους δύο αντίθετους πόλους της πυρηνικής ατράκτου.</a:t>
            </a:r>
          </a:p>
          <a:p>
            <a:r>
              <a:rPr lang="el-GR" sz="1600" dirty="0" smtClean="0"/>
              <a:t>Ορισμένοι από τους μικροσωληνίσκους του ενός κεντροσωματίου αλληλεπιδρούν με τους μικροσωληνίσκους του άλλου σχηματίζοντας το βασικό σκελετό της μιτωτικής ατράκτου.</a:t>
            </a:r>
          </a:p>
          <a:p>
            <a:r>
              <a:rPr lang="el-GR" sz="1600" dirty="0" smtClean="0"/>
              <a:t>Τα δύο κεντροσωμάτια αποτελούν τους πόλους της ατράκτου και οι μικροσωληνίσκοι που τα συνδέουν ονομάζονται </a:t>
            </a:r>
            <a:r>
              <a:rPr lang="el-GR" sz="1600" b="1" dirty="0" smtClean="0"/>
              <a:t>διαπολικοί μικροσωληνίσκοι.</a:t>
            </a:r>
            <a:endParaRPr lang="el-GR" sz="1600" b="1" dirty="0"/>
          </a:p>
        </p:txBody>
      </p:sp>
      <p:pic>
        <p:nvPicPr>
          <p:cNvPr id="4" name="Picture 2" descr="Αποτέλεσμα εικόνας για centrioles"/>
          <p:cNvPicPr>
            <a:picLocks noChangeAspect="1" noChangeArrowheads="1"/>
          </p:cNvPicPr>
          <p:nvPr/>
        </p:nvPicPr>
        <p:blipFill>
          <a:blip r:embed="rId2" cstate="print"/>
          <a:srcRect t="5160" r="39521"/>
          <a:stretch>
            <a:fillRect/>
          </a:stretch>
        </p:blipFill>
        <p:spPr bwMode="auto">
          <a:xfrm>
            <a:off x="4427984" y="548680"/>
            <a:ext cx="4608512" cy="2646809"/>
          </a:xfrm>
          <a:prstGeom prst="rect">
            <a:avLst/>
          </a:prstGeom>
          <a:noFill/>
        </p:spPr>
      </p:pic>
      <p:pic>
        <p:nvPicPr>
          <p:cNvPr id="5" name="Picture 7" descr="C:\Documents and Settings\Eleni\Τα έγγραφά μου\Downloads\Mitosis_Prophase.png"/>
          <p:cNvPicPr>
            <a:picLocks noChangeAspect="1" noChangeArrowheads="1"/>
          </p:cNvPicPr>
          <p:nvPr/>
        </p:nvPicPr>
        <p:blipFill>
          <a:blip r:embed="rId3" cstate="print"/>
          <a:srcRect/>
          <a:stretch>
            <a:fillRect/>
          </a:stretch>
        </p:blipFill>
        <p:spPr bwMode="auto">
          <a:xfrm>
            <a:off x="4427984" y="3342481"/>
            <a:ext cx="4573513" cy="2390775"/>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504" y="548680"/>
            <a:ext cx="5256584" cy="830997"/>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μίτωση διακρίνεται χρονικά σε μία ακολουθία πέντε σταδίων: πρόφαση, προμετάφαση, μετάφαση ανάφαση και τελόφαση. </a:t>
            </a:r>
            <a:endParaRPr lang="el-GR" sz="1600" dirty="0"/>
          </a:p>
        </p:txBody>
      </p:sp>
      <p:sp>
        <p:nvSpPr>
          <p:cNvPr id="4" name="3 - TextBox"/>
          <p:cNvSpPr txBox="1"/>
          <p:nvPr/>
        </p:nvSpPr>
        <p:spPr>
          <a:xfrm>
            <a:off x="107504" y="1556792"/>
            <a:ext cx="5256584" cy="156966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Πρόφαση. </a:t>
            </a:r>
            <a:r>
              <a:rPr lang="el-GR" sz="1600" dirty="0" smtClean="0"/>
              <a:t>Τα χρωμοσώματα συμπυκνώνονται και εξαφανίζεται ο πυρηνίσκος. Έξω από τον πυρήνα συναρμολογείται η πυρηνική άτρακτος.</a:t>
            </a:r>
          </a:p>
          <a:p>
            <a:r>
              <a:rPr lang="el-GR" sz="1600" dirty="0" smtClean="0"/>
              <a:t>Στα κύτταρα που δε διαθέτουν κεντροσωμάτια όπως τα φυτικά, η πυρηνική άτρακτος συναρμολογείται από τα ίδια τα χρωμοσώματα με τη βοήθεια κινητήριων πρωτεϊνών.</a:t>
            </a:r>
            <a:endParaRPr lang="el-GR" sz="1600" dirty="0"/>
          </a:p>
        </p:txBody>
      </p:sp>
      <p:pic>
        <p:nvPicPr>
          <p:cNvPr id="422916" name="Picture 4" descr="Αποτέλεσμα εικόνας για prophase mitosis"/>
          <p:cNvPicPr>
            <a:picLocks noChangeAspect="1" noChangeArrowheads="1"/>
          </p:cNvPicPr>
          <p:nvPr/>
        </p:nvPicPr>
        <p:blipFill>
          <a:blip r:embed="rId2" cstate="print"/>
          <a:srcRect/>
          <a:stretch>
            <a:fillRect/>
          </a:stretch>
        </p:blipFill>
        <p:spPr bwMode="auto">
          <a:xfrm>
            <a:off x="5814392" y="764704"/>
            <a:ext cx="3078088" cy="1800225"/>
          </a:xfrm>
          <a:prstGeom prst="rect">
            <a:avLst/>
          </a:prstGeom>
          <a:noFill/>
        </p:spPr>
      </p:pic>
      <p:sp>
        <p:nvSpPr>
          <p:cNvPr id="6" name="5 - TextBox"/>
          <p:cNvSpPr txBox="1"/>
          <p:nvPr/>
        </p:nvSpPr>
        <p:spPr>
          <a:xfrm>
            <a:off x="107504" y="3284984"/>
            <a:ext cx="5256584" cy="156966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Προμετάφαση.</a:t>
            </a:r>
            <a:r>
              <a:rPr lang="el-GR" sz="1600" dirty="0" smtClean="0"/>
              <a:t> Το πυρηνικό περίβλημα αποδομείται σε μικρά μεμβρανικά κυστίδια. Οι μικροσωληνίσκοι της πυρηνικής ατράκτου εισβάλλουν στο εσωτερικό του πυρήνα και συνδέονται με τα χρωμοσώματα. Οι μικροσωληνίσκοι αρχίζουν την μετακίνηση των χρωμοσωμάτων προς το ισημερινό επίπεδο της ατράκτου</a:t>
            </a:r>
            <a:endParaRPr lang="el-GR" sz="1600" b="1" dirty="0"/>
          </a:p>
        </p:txBody>
      </p:sp>
      <p:pic>
        <p:nvPicPr>
          <p:cNvPr id="422918" name="Picture 6" descr="Αποτέλεσμα εικόνας για prometaphase of mitosis"/>
          <p:cNvPicPr>
            <a:picLocks noChangeAspect="1" noChangeArrowheads="1"/>
          </p:cNvPicPr>
          <p:nvPr/>
        </p:nvPicPr>
        <p:blipFill>
          <a:blip r:embed="rId3" cstate="print"/>
          <a:srcRect/>
          <a:stretch>
            <a:fillRect/>
          </a:stretch>
        </p:blipFill>
        <p:spPr bwMode="auto">
          <a:xfrm>
            <a:off x="5784254" y="2636912"/>
            <a:ext cx="3108226" cy="1872208"/>
          </a:xfrm>
          <a:prstGeom prst="rect">
            <a:avLst/>
          </a:prstGeom>
          <a:noFill/>
        </p:spPr>
      </p:pic>
      <p:pic>
        <p:nvPicPr>
          <p:cNvPr id="8" name="Picture 2" descr="C:\Documents and Settings\Eleni\Τα έγγραφά μου\Downloads\figure-10-02-03.jpeg"/>
          <p:cNvPicPr>
            <a:picLocks noChangeAspect="1" noChangeArrowheads="1"/>
          </p:cNvPicPr>
          <p:nvPr/>
        </p:nvPicPr>
        <p:blipFill>
          <a:blip r:embed="rId4" cstate="print"/>
          <a:srcRect/>
          <a:stretch>
            <a:fillRect/>
          </a:stretch>
        </p:blipFill>
        <p:spPr bwMode="auto">
          <a:xfrm>
            <a:off x="5724128" y="4725144"/>
            <a:ext cx="3172271" cy="2016224"/>
          </a:xfrm>
          <a:prstGeom prst="rect">
            <a:avLst/>
          </a:prstGeom>
          <a:noFill/>
        </p:spPr>
      </p:pic>
      <p:sp>
        <p:nvSpPr>
          <p:cNvPr id="9" name="8 - TextBox"/>
          <p:cNvSpPr txBox="1"/>
          <p:nvPr/>
        </p:nvSpPr>
        <p:spPr>
          <a:xfrm>
            <a:off x="107504" y="5085184"/>
            <a:ext cx="5256584" cy="1569660"/>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Οι μικροσωληνίσκοι μόλις αποδομηθεί το πυρηνικό περίβλημα, μετακινούνται τυχαία στον χώρο των χρωμοσωμάτων. Όταν συναντήσουν ένα χρωμόσωμα, συνδέονται μαζί του σε μία ειδική δομή του κεντρομεριδίου, τον </a:t>
            </a:r>
            <a:r>
              <a:rPr lang="el-GR" sz="1600" b="1" dirty="0" smtClean="0"/>
              <a:t>κινητοχώρο</a:t>
            </a:r>
            <a:r>
              <a:rPr lang="el-GR" sz="1600" dirty="0" smtClean="0"/>
              <a:t>. Οι αδερφές χρωματίδες έχουν από έναν κινητοχώρο με αντίθετο προσανατολισμό.</a:t>
            </a:r>
            <a:endParaRPr lang="el-GR" sz="16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1772816"/>
            <a:ext cx="4536504"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Μετάφαση. </a:t>
            </a:r>
            <a:r>
              <a:rPr lang="el-GR" sz="1600" dirty="0" smtClean="0"/>
              <a:t>Η έναρξη της μετάφασης σηματοδοτείται από την παράταξη όλων των χρωμοσωμάτων στον ισημερινό της ατράκτου, σχηματίζοντας την </a:t>
            </a:r>
            <a:r>
              <a:rPr lang="el-GR" sz="1600" b="1" dirty="0" smtClean="0"/>
              <a:t>πλάκα μετάφασης</a:t>
            </a:r>
            <a:r>
              <a:rPr lang="el-GR" sz="1600" dirty="0" smtClean="0"/>
              <a:t>. Οι πρωτεΐνες που συνδέουν τις αδελφές χρωματίδες απομακρύνονται. Οι μικροσωληνίσκοι ασκούν αντίθετη τάση στους  κινητοχώρους των δύο αδελφών χρωματίδων, με αποτέλεσμα το διαχωρισμό τους.   </a:t>
            </a:r>
            <a:endParaRPr lang="el-GR" sz="1600" dirty="0"/>
          </a:p>
        </p:txBody>
      </p:sp>
      <p:pic>
        <p:nvPicPr>
          <p:cNvPr id="423938" name="Picture 2" descr="C:\Documents and Settings\Eleni\Τα έγγραφά μου\Downloads\images (31).jpg"/>
          <p:cNvPicPr>
            <a:picLocks noChangeAspect="1" noChangeArrowheads="1"/>
          </p:cNvPicPr>
          <p:nvPr/>
        </p:nvPicPr>
        <p:blipFill>
          <a:blip r:embed="rId2" cstate="print"/>
          <a:srcRect/>
          <a:stretch>
            <a:fillRect/>
          </a:stretch>
        </p:blipFill>
        <p:spPr bwMode="auto">
          <a:xfrm>
            <a:off x="5940152" y="1988840"/>
            <a:ext cx="3024336" cy="1952625"/>
          </a:xfrm>
          <a:prstGeom prst="rect">
            <a:avLst/>
          </a:prstGeom>
          <a:noFill/>
        </p:spPr>
      </p:pic>
      <p:sp>
        <p:nvSpPr>
          <p:cNvPr id="4" name="3 - TextBox"/>
          <p:cNvSpPr txBox="1"/>
          <p:nvPr/>
        </p:nvSpPr>
        <p:spPr>
          <a:xfrm>
            <a:off x="251520" y="4293096"/>
            <a:ext cx="4536504" cy="181588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Ανάφαση. </a:t>
            </a:r>
            <a:r>
              <a:rPr lang="el-GR" sz="1600" dirty="0" smtClean="0"/>
              <a:t>Οι μικροσωληνίσκοι που συνδέουν τις διαχωρισμένες αδελφές χρωματίδες, που ονομάζονται πλέον χρωμοσώματα, βραχύνονται έλκοντάς τις προς τους αντίθετους πόλους της ατράκτου. Ταυτόχρονα, οι δύο πόλοι της ατράκτου απομακρύνονται μεταξύ τους, συμβάλλοντας στο διαχωρισμό τους.</a:t>
            </a:r>
            <a:r>
              <a:rPr lang="el-GR" sz="1600" b="1" dirty="0" smtClean="0"/>
              <a:t> </a:t>
            </a:r>
            <a:endParaRPr lang="el-GR" sz="1600" b="1" dirty="0"/>
          </a:p>
        </p:txBody>
      </p:sp>
      <p:pic>
        <p:nvPicPr>
          <p:cNvPr id="423940" name="Picture 4" descr="Αποτέλεσμα εικόνας για anaphase of mitosis"/>
          <p:cNvPicPr>
            <a:picLocks noChangeAspect="1" noChangeArrowheads="1"/>
          </p:cNvPicPr>
          <p:nvPr/>
        </p:nvPicPr>
        <p:blipFill>
          <a:blip r:embed="rId3" cstate="print"/>
          <a:srcRect/>
          <a:stretch>
            <a:fillRect/>
          </a:stretch>
        </p:blipFill>
        <p:spPr bwMode="auto">
          <a:xfrm>
            <a:off x="5916488" y="4149080"/>
            <a:ext cx="3048000" cy="1944216"/>
          </a:xfrm>
          <a:prstGeom prst="rect">
            <a:avLst/>
          </a:prstGeo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1340768"/>
            <a:ext cx="4752528"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Τελόφαση. </a:t>
            </a:r>
            <a:r>
              <a:rPr lang="el-GR" sz="1600" dirty="0" smtClean="0"/>
              <a:t>Η ανάφαση ολοκληρώνεται όταν τα θυγατρικά χρωμοσώματα έχουν διαχωριστεί σε δύο ίσες ομάδες, μία σε κάθε πόλο του κυττάρου. Κατά την τελόφαση, η μιτωτική άτρακτος αποσυναρμολογείται και γύρω από κάθε ομάδα χρωμοσωμάτων συγκροτείται ένα πυρηνικό περίβλημα, ώστε να σχηματιστούν δύο θυγατρικοί πυρήνες. Τα χρωμοσώματα </a:t>
            </a:r>
            <a:r>
              <a:rPr lang="el-GR" sz="1600" dirty="0" err="1" smtClean="0"/>
              <a:t>αποσυσπειρώνονται</a:t>
            </a:r>
            <a:r>
              <a:rPr lang="el-GR" sz="1600" dirty="0" smtClean="0"/>
              <a:t> </a:t>
            </a:r>
            <a:r>
              <a:rPr lang="el-GR" sz="1600" dirty="0" smtClean="0"/>
              <a:t>και παίρνουν την μορφή της χρωματίνης.</a:t>
            </a:r>
            <a:endParaRPr lang="el-GR" sz="1600" b="1" dirty="0"/>
          </a:p>
        </p:txBody>
      </p:sp>
      <p:pic>
        <p:nvPicPr>
          <p:cNvPr id="424962" name="Picture 2" descr="C:\Documents and Settings\Eleni\Τα έγγραφά μου\Downloads\telophas.gif"/>
          <p:cNvPicPr>
            <a:picLocks noChangeAspect="1" noChangeArrowheads="1"/>
          </p:cNvPicPr>
          <p:nvPr/>
        </p:nvPicPr>
        <p:blipFill>
          <a:blip r:embed="rId2" cstate="print"/>
          <a:srcRect/>
          <a:stretch>
            <a:fillRect/>
          </a:stretch>
        </p:blipFill>
        <p:spPr bwMode="auto">
          <a:xfrm>
            <a:off x="5177730" y="1484784"/>
            <a:ext cx="3786758" cy="2232248"/>
          </a:xfrm>
          <a:prstGeom prst="rect">
            <a:avLst/>
          </a:prstGeom>
          <a:noFill/>
        </p:spPr>
      </p:pic>
      <p:sp>
        <p:nvSpPr>
          <p:cNvPr id="4" name="3 - TextBox"/>
          <p:cNvSpPr txBox="1"/>
          <p:nvPr/>
        </p:nvSpPr>
        <p:spPr>
          <a:xfrm>
            <a:off x="251520" y="3789040"/>
            <a:ext cx="4752528" cy="280076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Κυτταροκίνηση.</a:t>
            </a:r>
            <a:r>
              <a:rPr lang="el-GR" sz="1600" dirty="0" smtClean="0"/>
              <a:t> Η κυτταροκίνηση αρχίζει συνήθως κατά την ανάφαση και ολοκληρώνεται κατά την τελόφαση. Στα ζωικά κύτταρα, η κυτταροκίνηση ξεκινά με την συρρίκνωση και αυλάκωση της κυτταρικής μεμβράνης κατά την ανάφαση, με τη βοήθεια μιας δομής που ονομάζεται </a:t>
            </a:r>
            <a:r>
              <a:rPr lang="el-GR" sz="1600" b="1" dirty="0" smtClean="0"/>
              <a:t>συσταλτικός </a:t>
            </a:r>
            <a:r>
              <a:rPr lang="el-GR" sz="1600" b="1" dirty="0" smtClean="0"/>
              <a:t>δακτύλιος</a:t>
            </a:r>
            <a:r>
              <a:rPr lang="el-GR" sz="1600" dirty="0" smtClean="0"/>
              <a:t>. Η αυλάκωση συμβαίνει πάντα κάθετα στον επιμήκη άξονα της μιτωτικής ατράκτου.</a:t>
            </a:r>
          </a:p>
          <a:p>
            <a:r>
              <a:rPr lang="el-GR" sz="1600" dirty="0" smtClean="0"/>
              <a:t>Στα φυτικά κύτταρα τα θυγατρικά κύτταρα διαχωρίζονται με την κατασκευή νέου τοιχώματος στο εσωτερικό του κυττάρου που διαιρείται </a:t>
            </a:r>
            <a:endParaRPr lang="el-GR" sz="1600" b="1" dirty="0"/>
          </a:p>
        </p:txBody>
      </p:sp>
      <p:sp>
        <p:nvSpPr>
          <p:cNvPr id="424964" name="AutoShape 4" descr="Αποτέλεσμα εικόνας για cytokine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24965" name="Picture 5" descr="C:\Documents and Settings\Eleni\Τα έγγραφά μου\Downloads\f-d-ddbfac5f572a4c9d01154a8c751c4043cc18aa537ff551698fe1cbd5+IMAGE_THUMB_POSTCARD_TINY+IMAGE_THUMB_POSTCARD_TINY.1"/>
          <p:cNvPicPr>
            <a:picLocks noChangeAspect="1" noChangeArrowheads="1"/>
          </p:cNvPicPr>
          <p:nvPr/>
        </p:nvPicPr>
        <p:blipFill>
          <a:blip r:embed="rId3" cstate="print"/>
          <a:srcRect/>
          <a:stretch>
            <a:fillRect/>
          </a:stretch>
        </p:blipFill>
        <p:spPr bwMode="auto">
          <a:xfrm>
            <a:off x="5220072" y="4077072"/>
            <a:ext cx="3744416" cy="2158008"/>
          </a:xfrm>
          <a:prstGeom prst="rect">
            <a:avLst/>
          </a:prstGeo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1772816"/>
            <a:ext cx="5040560" cy="181588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 συσταλτός δακτύλιος αποτελείται κυρίως από επικαλυπτόμενα νημάτια ακτίνης και μυοσίνης. Συναρμολογείται κατά την ανάφαση και προσκολλάται σε πρωτεΐνες της κυτταρικής μεμβράνης. Τα νημάτια ακτίνης  ολισθαίνουν πάνω στα νημάτια μυοσίνης, με αποτέλεσμα να ασκείται δύναμη στην κυτταρική μεμβράνη που οδηγεί στην αυλάκωσή της.  </a:t>
            </a:r>
            <a:endParaRPr lang="el-GR" sz="1600" dirty="0"/>
          </a:p>
        </p:txBody>
      </p:sp>
      <p:pic>
        <p:nvPicPr>
          <p:cNvPr id="4" name="Picture 5" descr="C:\Documents and Settings\Eleni\Τα έγγραφά μου\Downloads\W020130517520486223775.jpg"/>
          <p:cNvPicPr>
            <a:picLocks noChangeAspect="1" noChangeArrowheads="1"/>
          </p:cNvPicPr>
          <p:nvPr/>
        </p:nvPicPr>
        <p:blipFill>
          <a:blip r:embed="rId2" cstate="print"/>
          <a:srcRect/>
          <a:stretch>
            <a:fillRect/>
          </a:stretch>
        </p:blipFill>
        <p:spPr bwMode="auto">
          <a:xfrm>
            <a:off x="3275856" y="4077072"/>
            <a:ext cx="5760640" cy="2792735"/>
          </a:xfrm>
          <a:prstGeom prst="rect">
            <a:avLst/>
          </a:prstGeom>
          <a:noFill/>
        </p:spPr>
      </p:pic>
      <p:pic>
        <p:nvPicPr>
          <p:cNvPr id="5" name="Picture 3" descr="C:\Documents and Settings\Eleni\Τα έγγραφά μου\Downloads\4118392690_9d1ffb3aa4_z.jpg"/>
          <p:cNvPicPr>
            <a:picLocks noChangeAspect="1" noChangeArrowheads="1"/>
          </p:cNvPicPr>
          <p:nvPr/>
        </p:nvPicPr>
        <p:blipFill>
          <a:blip r:embed="rId3" cstate="print"/>
          <a:srcRect/>
          <a:stretch>
            <a:fillRect/>
          </a:stretch>
        </p:blipFill>
        <p:spPr bwMode="auto">
          <a:xfrm>
            <a:off x="611560" y="3861048"/>
            <a:ext cx="1447800" cy="1524000"/>
          </a:xfrm>
          <a:prstGeom prst="rect">
            <a:avLst/>
          </a:prstGeom>
          <a:noFill/>
        </p:spPr>
      </p:pic>
      <p:pic>
        <p:nvPicPr>
          <p:cNvPr id="6" name="Picture 4" descr="C:\Documents and Settings\Eleni\Τα έγγραφά μου\Downloads\cytokinesis-in-an-animal-cell.jpg"/>
          <p:cNvPicPr>
            <a:picLocks noChangeAspect="1" noChangeArrowheads="1"/>
          </p:cNvPicPr>
          <p:nvPr/>
        </p:nvPicPr>
        <p:blipFill>
          <a:blip r:embed="rId4" cstate="print"/>
          <a:srcRect/>
          <a:stretch>
            <a:fillRect/>
          </a:stretch>
        </p:blipFill>
        <p:spPr bwMode="auto">
          <a:xfrm>
            <a:off x="5724128" y="1881758"/>
            <a:ext cx="3168352" cy="1835274"/>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259632" y="1412776"/>
            <a:ext cx="6624736"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Στα φυτικά κύτταρα το νέο κυτταρικό τοίχωμα αρχίζει να συναρμολογείται στο κυτταρόπλασμα ανάμεσα στις δύο ομάδες των διαχωρισμένων χρωμοσωμάτων στην αρχή της τελόφασης. Η διεργασία καθοδηγείται από μία δομή στον ισημερινό του κυττάρου, τον </a:t>
            </a:r>
            <a:r>
              <a:rPr lang="el-GR" sz="1600" b="1" dirty="0" smtClean="0"/>
              <a:t>φραγμοπλάστη</a:t>
            </a:r>
            <a:r>
              <a:rPr lang="el-GR" sz="1600" dirty="0" smtClean="0"/>
              <a:t>. Ο φραγμοπλάστης σχηματίζεται από διαπολικούς μικροσωληνίσκους και μικρά κυστίδια από τη συσκευή </a:t>
            </a:r>
            <a:r>
              <a:rPr lang="en-US" sz="1600" dirty="0" smtClean="0"/>
              <a:t>Golgi</a:t>
            </a:r>
            <a:r>
              <a:rPr lang="el-GR" sz="1600" dirty="0" smtClean="0"/>
              <a:t>.</a:t>
            </a:r>
            <a:r>
              <a:rPr lang="el-GR" sz="1600" dirty="0" smtClean="0"/>
              <a:t> Τα κυστίδια</a:t>
            </a:r>
            <a:r>
              <a:rPr lang="el-GR" sz="1600" dirty="0" smtClean="0"/>
              <a:t> </a:t>
            </a:r>
            <a:r>
              <a:rPr lang="el-GR" sz="1600" dirty="0" smtClean="0"/>
              <a:t>περιέχουν πολυσακχαρίτες και γλυκοπρωτεΐνες που θα αποτελέσουν τα συστατικά του νέου κυτταρικού τοιχώματος και κυτταρικής μεμβράνης. Τα κυστίδια συντήκονται και διαιρούν το κύτταρο στα δύο. Αργότερα, εναποτίθενται μικροϊνίδια κυτταρίνης και ολοκληρώνεται το νέο κυτταρικό τοίχωμα.</a:t>
            </a:r>
            <a:endParaRPr lang="el-GR" sz="1600" dirty="0"/>
          </a:p>
        </p:txBody>
      </p:sp>
      <p:sp>
        <p:nvSpPr>
          <p:cNvPr id="16386" name="AutoShape 2" descr="Αποτέλεσμα εικόνας για phragmopla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6389" name="Picture 5" descr="C:\Documents and Settings\Eleni\Τα έγγραφά μου\Downloads\image (1).jpg"/>
          <p:cNvPicPr>
            <a:picLocks noChangeAspect="1" noChangeArrowheads="1"/>
          </p:cNvPicPr>
          <p:nvPr/>
        </p:nvPicPr>
        <p:blipFill>
          <a:blip r:embed="rId2" cstate="print"/>
          <a:srcRect/>
          <a:stretch>
            <a:fillRect/>
          </a:stretch>
        </p:blipFill>
        <p:spPr bwMode="auto">
          <a:xfrm>
            <a:off x="1619672" y="4111327"/>
            <a:ext cx="5904656" cy="24860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a:xfrm>
            <a:off x="3124200" y="6376243"/>
            <a:ext cx="2895600" cy="365125"/>
          </a:xfrm>
        </p:spPr>
        <p:txBody>
          <a:bodyPr/>
          <a:lstStyle/>
          <a:p>
            <a:r>
              <a:rPr lang="el-GR" smtClean="0"/>
              <a:t>Δρ Ελένη Γιαννουλάκη</a:t>
            </a:r>
            <a:endParaRPr lang="el-GR"/>
          </a:p>
        </p:txBody>
      </p:sp>
      <p:sp>
        <p:nvSpPr>
          <p:cNvPr id="3" name="2 - TextBox"/>
          <p:cNvSpPr txBox="1"/>
          <p:nvPr/>
        </p:nvSpPr>
        <p:spPr>
          <a:xfrm>
            <a:off x="179512" y="1403484"/>
            <a:ext cx="5112568" cy="369332"/>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Σύνθεση πρωταρχικού τμήματος (</a:t>
            </a:r>
            <a:r>
              <a:rPr lang="el-GR" b="1" dirty="0" err="1" smtClean="0">
                <a:solidFill>
                  <a:schemeClr val="bg1"/>
                </a:solidFill>
              </a:rPr>
              <a:t>εκκινητής</a:t>
            </a:r>
            <a:r>
              <a:rPr lang="el-GR" b="1" dirty="0" smtClean="0">
                <a:solidFill>
                  <a:schemeClr val="bg1"/>
                </a:solidFill>
              </a:rPr>
              <a:t>)</a:t>
            </a:r>
            <a:endParaRPr lang="el-GR" b="1" dirty="0">
              <a:solidFill>
                <a:schemeClr val="bg1"/>
              </a:solidFill>
            </a:endParaRPr>
          </a:p>
        </p:txBody>
      </p:sp>
      <p:pic>
        <p:nvPicPr>
          <p:cNvPr id="6" name="Picture 2" descr="C:\Documents and Settings\Eleni\Τα έγγραφά μου\Downloads\images (8).png"/>
          <p:cNvPicPr>
            <a:picLocks noChangeAspect="1" noChangeArrowheads="1"/>
          </p:cNvPicPr>
          <p:nvPr/>
        </p:nvPicPr>
        <p:blipFill>
          <a:blip r:embed="rId2" cstate="print"/>
          <a:srcRect/>
          <a:stretch>
            <a:fillRect/>
          </a:stretch>
        </p:blipFill>
        <p:spPr bwMode="auto">
          <a:xfrm>
            <a:off x="5508104" y="1556792"/>
            <a:ext cx="3384377" cy="3600400"/>
          </a:xfrm>
          <a:prstGeom prst="rect">
            <a:avLst/>
          </a:prstGeom>
          <a:noFill/>
        </p:spPr>
      </p:pic>
      <p:sp>
        <p:nvSpPr>
          <p:cNvPr id="7" name="6 - TextBox"/>
          <p:cNvSpPr txBox="1"/>
          <p:nvPr/>
        </p:nvSpPr>
        <p:spPr>
          <a:xfrm>
            <a:off x="179512" y="1916832"/>
            <a:ext cx="5112568" cy="452431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Το κύριο ένζυμο της αντιγραφής είναι η </a:t>
            </a:r>
            <a:r>
              <a:rPr lang="en-US" sz="1600" b="1" dirty="0" smtClean="0"/>
              <a:t>DNA</a:t>
            </a:r>
            <a:r>
              <a:rPr lang="el-GR" sz="1600" b="1" dirty="0" smtClean="0"/>
              <a:t> πολυμεράση</a:t>
            </a:r>
            <a:r>
              <a:rPr lang="el-GR" sz="1600" dirty="0" smtClean="0"/>
              <a:t>, η οποία συνδέει νουκλεοτίδια σε  ελεύθερο υδροξύλιο στο 3΄ άκρο ενός νουκλεοτιδίου που έχει ήδη ζευγαρώσει με τον ελεύθερο πατρικό κλώνο του </a:t>
            </a:r>
            <a:r>
              <a:rPr lang="en-US" sz="1600" dirty="0" smtClean="0"/>
              <a:t>DNA.</a:t>
            </a:r>
          </a:p>
          <a:p>
            <a:r>
              <a:rPr lang="el-GR" sz="1600" dirty="0" smtClean="0"/>
              <a:t>Όμως, αυτό σημαίνει ότι δεν μπορεί να ξεκινήσει την αντιγραφή.</a:t>
            </a:r>
          </a:p>
          <a:p>
            <a:r>
              <a:rPr lang="el-GR" sz="1600" dirty="0" smtClean="0"/>
              <a:t>Η έναρξη της αντιγραφής γίνεται από ένα άλλο ένζυμο, την </a:t>
            </a:r>
            <a:r>
              <a:rPr lang="el-GR" sz="1600" b="1" dirty="0" smtClean="0"/>
              <a:t>πριμάση</a:t>
            </a:r>
            <a:r>
              <a:rPr lang="el-GR" sz="1600" dirty="0" smtClean="0"/>
              <a:t>, η οποία έχει ενεργότητα </a:t>
            </a:r>
            <a:r>
              <a:rPr lang="en-US" sz="1600" dirty="0" smtClean="0"/>
              <a:t>RNA</a:t>
            </a:r>
            <a:r>
              <a:rPr lang="el-GR" sz="1600" dirty="0" smtClean="0"/>
              <a:t> πολυμεράσης. Η πριμάση συνδέει ριβονουκλεοτίδια με 3΄-5΄ φωσφοδιεστερικό δεσμό, σύμφωνα με τον κανόνα της συμπληρωματικότητας των βάσεων. </a:t>
            </a:r>
            <a:r>
              <a:rPr lang="el-GR" sz="1600" dirty="0" smtClean="0"/>
              <a:t>Το τμήμα </a:t>
            </a:r>
            <a:r>
              <a:rPr lang="en-US" sz="1600" dirty="0" smtClean="0"/>
              <a:t>RNA</a:t>
            </a:r>
            <a:r>
              <a:rPr lang="el-GR" sz="1600" dirty="0" smtClean="0"/>
              <a:t> που σηματοδοτεί την έναρξη της αντιγραφής ονομάζεται </a:t>
            </a:r>
            <a:r>
              <a:rPr lang="el-GR" sz="1600" b="1" dirty="0" smtClean="0"/>
              <a:t>εκκινητής </a:t>
            </a:r>
            <a:r>
              <a:rPr lang="el-GR" sz="1600" dirty="0" smtClean="0"/>
              <a:t>(</a:t>
            </a:r>
            <a:r>
              <a:rPr lang="en-US" sz="1600" dirty="0" smtClean="0"/>
              <a:t>primer)</a:t>
            </a:r>
            <a:endParaRPr lang="el-GR" sz="1600" dirty="0" smtClean="0"/>
          </a:p>
          <a:p>
            <a:r>
              <a:rPr lang="el-GR" sz="1600" dirty="0" smtClean="0"/>
              <a:t>Ο εκκινητής </a:t>
            </a:r>
            <a:r>
              <a:rPr lang="el-GR" sz="1600" dirty="0" smtClean="0"/>
              <a:t>είναι μία αλυσίδα </a:t>
            </a:r>
            <a:r>
              <a:rPr lang="en-US" sz="1600" dirty="0" smtClean="0"/>
              <a:t>RNA</a:t>
            </a:r>
            <a:r>
              <a:rPr lang="el-GR" sz="1600" dirty="0" smtClean="0"/>
              <a:t>, μήκους περίπου 5-10 νουκλεοτιδίων, συμπληρωματικού στην μία ή στην άλλη αλυσίδα </a:t>
            </a:r>
            <a:r>
              <a:rPr lang="en-US" sz="1600" dirty="0" smtClean="0"/>
              <a:t>DNA</a:t>
            </a:r>
            <a:r>
              <a:rPr lang="el-GR" sz="1600" dirty="0" smtClean="0"/>
              <a:t>. Τα πρωταρχικά τμήματα στην συνέχεια αφαιρούνται και αντικαθίστανται από τμήματα </a:t>
            </a:r>
            <a:r>
              <a:rPr lang="en-US" sz="1600" dirty="0" smtClean="0"/>
              <a:t>DNA.</a:t>
            </a:r>
            <a:endParaRPr lang="el-GR" sz="1600" dirty="0" smtClean="0"/>
          </a:p>
          <a:p>
            <a:endParaRPr lang="el-GR" sz="1600"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23728" y="1772816"/>
            <a:ext cx="4824536"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Απόπτωση </a:t>
            </a:r>
            <a:endParaRPr lang="el-GR" b="1" dirty="0">
              <a:solidFill>
                <a:schemeClr val="bg1"/>
              </a:solidFill>
            </a:endParaRPr>
          </a:p>
        </p:txBody>
      </p:sp>
      <p:sp>
        <p:nvSpPr>
          <p:cNvPr id="3" name="2 - TextBox"/>
          <p:cNvSpPr txBox="1"/>
          <p:nvPr/>
        </p:nvSpPr>
        <p:spPr>
          <a:xfrm>
            <a:off x="395536" y="2512055"/>
            <a:ext cx="3600400" cy="329320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Στους πολυκύτταρους οργανισμούς, υπάρχει ένα ενδοκυττάριο πρόγραμμα το οποίο ενεργοποιείται όταν το κύτταρο δεν είναι απαραίτητο και το οποίο  οδηγεί στον θάνατο του κυττάρου. Το πρόγραμμα αυτό είναι γνωστό ως </a:t>
            </a:r>
            <a:r>
              <a:rPr lang="el-GR" sz="1600" b="1" dirty="0" smtClean="0"/>
              <a:t>προγραμματισμένος κυτταρικός θάνατος</a:t>
            </a:r>
            <a:r>
              <a:rPr lang="el-GR" sz="1600" dirty="0" smtClean="0"/>
              <a:t> με πιο συνηθισμένη μορφή στα ζωικά κύτταρα την </a:t>
            </a:r>
            <a:r>
              <a:rPr lang="el-GR" sz="1600" b="1" dirty="0" smtClean="0"/>
              <a:t>απόπτωση.</a:t>
            </a:r>
          </a:p>
          <a:p>
            <a:r>
              <a:rPr lang="el-GR" sz="1600" dirty="0" smtClean="0"/>
              <a:t> η απόπτωση είναι πολύ διαδεδομένη τόσο στους αναπτυσσόμενους, όσο και στους ενήλικους ζωικούς οργανισμούς.</a:t>
            </a:r>
            <a:endParaRPr lang="el-GR" sz="1600" dirty="0"/>
          </a:p>
        </p:txBody>
      </p:sp>
      <p:sp>
        <p:nvSpPr>
          <p:cNvPr id="4" name="3 - TextBox"/>
          <p:cNvSpPr txBox="1"/>
          <p:nvPr/>
        </p:nvSpPr>
        <p:spPr>
          <a:xfrm>
            <a:off x="4211960" y="2420888"/>
            <a:ext cx="4608512" cy="3539430"/>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Τα κύτταρα που υφίστανται απόπτωση αναπτύσσουν ακανόνιστα εξογκώματα στην επιφάνειά τους και στη συνέχεια συρρικνώνονται και συμπυκνώνονται. Ο κυτταροσκελετός καταρρέει, το πυρηνικό περίβλημα αποσυναρμολογείται και το </a:t>
            </a:r>
            <a:r>
              <a:rPr lang="en-US" sz="1600" dirty="0" smtClean="0"/>
              <a:t>DNA</a:t>
            </a:r>
            <a:r>
              <a:rPr lang="el-GR" sz="1600" dirty="0" smtClean="0"/>
              <a:t> του πυρήνα θρυμματίζεται σε μικρά κλάσματα. Η κυτταρική τους μεμβράνη τροποποιείσαι προσελκύοντας τα φαγοκύτταρα που πέπτουν τα κύτταρα.</a:t>
            </a:r>
          </a:p>
          <a:p>
            <a:r>
              <a:rPr lang="el-GR" sz="1600" dirty="0" smtClean="0"/>
              <a:t>Ο μοριακός μηχανισμός της απόπτωσης περιλαμβάνει μία ομάδα πρωτεασών που ονομάζονται </a:t>
            </a:r>
            <a:r>
              <a:rPr lang="el-GR" sz="1600" b="1" dirty="0" smtClean="0"/>
              <a:t>κασπάσες</a:t>
            </a:r>
            <a:r>
              <a:rPr lang="el-GR" sz="1600" dirty="0" smtClean="0"/>
              <a:t> και οι οποίες ενεργοποιούνται από ενδοκυττάρια ή εξωκυττάρια σήματα.</a:t>
            </a:r>
            <a:endParaRPr lang="el-GR" sz="1600"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411760" y="1844824"/>
            <a:ext cx="4032448" cy="369332"/>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Μείωση </a:t>
            </a:r>
            <a:endParaRPr lang="el-GR" b="1" dirty="0">
              <a:solidFill>
                <a:schemeClr val="bg1"/>
              </a:solidFill>
            </a:endParaRPr>
          </a:p>
        </p:txBody>
      </p:sp>
      <p:sp>
        <p:nvSpPr>
          <p:cNvPr id="3" name="2 - TextBox"/>
          <p:cNvSpPr txBox="1"/>
          <p:nvPr/>
        </p:nvSpPr>
        <p:spPr>
          <a:xfrm>
            <a:off x="323528" y="2644457"/>
            <a:ext cx="4248472" cy="280076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μείωση είναι ένα ειδικευμένο είδος κυτταρικής διαίρεση που χρησιμεύει στην φυλετική αναπαραγωγή των διπλοειδών συνήθως ευκαρυωτικών οργανισμών που αναπαράγονται </a:t>
            </a:r>
            <a:r>
              <a:rPr lang="el-GR" sz="1600" dirty="0" err="1" smtClean="0"/>
              <a:t>αμφιγονικά</a:t>
            </a:r>
            <a:r>
              <a:rPr lang="el-GR" sz="1600" dirty="0" smtClean="0"/>
              <a:t>.</a:t>
            </a:r>
          </a:p>
          <a:p>
            <a:r>
              <a:rPr lang="el-GR" sz="1600" dirty="0" smtClean="0"/>
              <a:t>Η μείωση διεξάγεται σε εξειδικευμένα κύτταρα, τα </a:t>
            </a:r>
            <a:r>
              <a:rPr lang="el-GR" sz="1600" b="1" dirty="0" smtClean="0"/>
              <a:t>γαμετικά </a:t>
            </a:r>
            <a:r>
              <a:rPr lang="el-GR" sz="1600" dirty="0" smtClean="0"/>
              <a:t>ή </a:t>
            </a:r>
            <a:r>
              <a:rPr lang="el-GR" sz="1600" b="1" dirty="0" smtClean="0"/>
              <a:t>βλαστικά</a:t>
            </a:r>
            <a:r>
              <a:rPr lang="el-GR" sz="1600" dirty="0" smtClean="0"/>
              <a:t> (τα υπόλοιπα κύτταρα ενός πολυκύτταρου οργανισμού ονομάζονται </a:t>
            </a:r>
            <a:r>
              <a:rPr lang="el-GR" sz="1600" b="1" dirty="0" smtClean="0"/>
              <a:t>σωματικά</a:t>
            </a:r>
            <a:r>
              <a:rPr lang="el-GR" sz="1600" dirty="0" smtClean="0"/>
              <a:t>) και το αποτέλεσμά της είναι η παραγωγή των γαμετών των διπλοειδών οργανισμών οι οποίοι </a:t>
            </a:r>
            <a:r>
              <a:rPr lang="el-GR" sz="1600" dirty="0" smtClean="0"/>
              <a:t>γαμέτες είναι </a:t>
            </a:r>
            <a:r>
              <a:rPr lang="el-GR" sz="1600" dirty="0" smtClean="0"/>
              <a:t>απλοειδείς. </a:t>
            </a:r>
            <a:endParaRPr lang="el-GR" sz="1600" dirty="0"/>
          </a:p>
        </p:txBody>
      </p:sp>
      <p:sp>
        <p:nvSpPr>
          <p:cNvPr id="4" name="3 - TextBox"/>
          <p:cNvSpPr txBox="1"/>
          <p:nvPr/>
        </p:nvSpPr>
        <p:spPr>
          <a:xfrm>
            <a:off x="4716016" y="2636912"/>
            <a:ext cx="4104456" cy="2800767"/>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μείωση περιλαμβάνει ένα κύκλο αντιγραφής του </a:t>
            </a:r>
            <a:r>
              <a:rPr lang="en-US" sz="1600" dirty="0" smtClean="0"/>
              <a:t>DNA</a:t>
            </a:r>
            <a:r>
              <a:rPr lang="el-GR" sz="1600" dirty="0" smtClean="0"/>
              <a:t> και δύο κύκλους κυτταρικής διαίρεσης. Το αποτέλεσμα είναι, η ελάττωση των χρωμοσωμάτων στο μισό και η δημιουργία απλοειδών κυττάρων.</a:t>
            </a:r>
          </a:p>
          <a:p>
            <a:r>
              <a:rPr lang="el-GR" sz="1600" dirty="0" smtClean="0"/>
              <a:t>η πρώτη κυτταρική διαίρεση ονομάζεται </a:t>
            </a:r>
            <a:r>
              <a:rPr lang="el-GR" sz="1600" b="1" dirty="0" smtClean="0"/>
              <a:t>μείωση Ι</a:t>
            </a:r>
            <a:r>
              <a:rPr lang="el-GR" sz="1600" dirty="0" smtClean="0"/>
              <a:t> και κατά τη διάρκειά της διαχωρίζονται τα ομόλογα χρωμοσώματα. Η δεύτερη διαίρεση ονομάζεται </a:t>
            </a:r>
            <a:r>
              <a:rPr lang="el-GR" sz="1600" b="1" dirty="0" smtClean="0"/>
              <a:t>μείωση ΙΙ </a:t>
            </a:r>
            <a:r>
              <a:rPr lang="el-GR" sz="1600" dirty="0" smtClean="0"/>
              <a:t>και με αυτήν διαχωρίζονται οι αδερφές χρωματίδες των χρωμοσωμάτων.</a:t>
            </a:r>
            <a:endParaRPr lang="el-GR" sz="160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Σχετική εικόνα"/>
          <p:cNvPicPr>
            <a:picLocks noChangeAspect="1" noChangeArrowheads="1"/>
          </p:cNvPicPr>
          <p:nvPr/>
        </p:nvPicPr>
        <p:blipFill>
          <a:blip r:embed="rId2" cstate="print"/>
          <a:srcRect/>
          <a:stretch>
            <a:fillRect/>
          </a:stretch>
        </p:blipFill>
        <p:spPr bwMode="auto">
          <a:xfrm>
            <a:off x="611560" y="1988840"/>
            <a:ext cx="7820025" cy="4638676"/>
          </a:xfrm>
          <a:prstGeom prst="rect">
            <a:avLst/>
          </a:prstGeom>
          <a:noFill/>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504" y="772249"/>
            <a:ext cx="5184576" cy="280076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Κατά την πρόφαση της πρώτης μειωτικής διαίρεσης της μείωσης, τα ομόλογα χρωμοσώματα που έχουν διπλασιαστεί, συνδέονται δημιουργώντας μία δομή που ονομάζεται </a:t>
            </a:r>
            <a:r>
              <a:rPr lang="el-GR" sz="1600" b="1" dirty="0" smtClean="0"/>
              <a:t>δισθενές</a:t>
            </a:r>
            <a:r>
              <a:rPr lang="el-GR" sz="1600" dirty="0" smtClean="0"/>
              <a:t>. Η διαδικασία σύνδεσης των ομόλογων χρωμοσωμάτων ονομάζεται </a:t>
            </a:r>
            <a:r>
              <a:rPr lang="el-GR" sz="1600" b="1" dirty="0" smtClean="0"/>
              <a:t>σύζευξη</a:t>
            </a:r>
            <a:r>
              <a:rPr lang="el-GR" sz="1600" dirty="0" smtClean="0"/>
              <a:t>.</a:t>
            </a:r>
          </a:p>
          <a:p>
            <a:r>
              <a:rPr lang="el-GR" sz="1600" dirty="0" smtClean="0"/>
              <a:t>Κατά τη διάρκεια της σύζευξης, τα ομόλογα χρωμοσώματα ανταλλάσουν γενετικές πληροφορίες με ίδια ή παρόμοια αλληλουχία νουκλεοτιδίων με μία διεργασία που ονομάζεται </a:t>
            </a:r>
            <a:r>
              <a:rPr lang="el-GR" sz="1600" b="1" dirty="0" smtClean="0"/>
              <a:t>επιχιασμός</a:t>
            </a:r>
            <a:r>
              <a:rPr lang="el-GR" sz="1600" dirty="0" smtClean="0"/>
              <a:t>. Με τον επιχιασμό αυξάνει ακόμη περισσότερο η γενετική ποικιλότητα των διπλοειδών οργανισμών. </a:t>
            </a:r>
            <a:endParaRPr lang="el-GR" sz="1600" dirty="0"/>
          </a:p>
        </p:txBody>
      </p:sp>
      <p:pic>
        <p:nvPicPr>
          <p:cNvPr id="3" name="Picture 6" descr="C:\Documents and Settings\Eleni\Τα έγγραφά μου\Downloads\ProphaseI.png"/>
          <p:cNvPicPr>
            <a:picLocks noChangeAspect="1" noChangeArrowheads="1"/>
          </p:cNvPicPr>
          <p:nvPr/>
        </p:nvPicPr>
        <p:blipFill>
          <a:blip r:embed="rId2" cstate="print"/>
          <a:srcRect/>
          <a:stretch>
            <a:fillRect/>
          </a:stretch>
        </p:blipFill>
        <p:spPr bwMode="auto">
          <a:xfrm>
            <a:off x="5436096" y="764704"/>
            <a:ext cx="3433688" cy="3029322"/>
          </a:xfrm>
          <a:prstGeom prst="rect">
            <a:avLst/>
          </a:prstGeom>
          <a:noFill/>
        </p:spPr>
      </p:pic>
      <p:pic>
        <p:nvPicPr>
          <p:cNvPr id="4" name="Picture 5" descr="C:\Documents and Settings\Eleni\Τα έγγραφά μου\Downloads\9882537434_8227380b48_b.jpg"/>
          <p:cNvPicPr>
            <a:picLocks noChangeAspect="1" noChangeArrowheads="1"/>
          </p:cNvPicPr>
          <p:nvPr/>
        </p:nvPicPr>
        <p:blipFill>
          <a:blip r:embed="rId3" cstate="print"/>
          <a:srcRect/>
          <a:stretch>
            <a:fillRect/>
          </a:stretch>
        </p:blipFill>
        <p:spPr bwMode="auto">
          <a:xfrm>
            <a:off x="994246" y="4064843"/>
            <a:ext cx="6242050" cy="2604517"/>
          </a:xfrm>
          <a:prstGeom prst="rect">
            <a:avLst/>
          </a:prstGeo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106" name="Picture 2" descr="Αποτέλεσμα εικόνας για meiosis"/>
          <p:cNvPicPr>
            <a:picLocks noChangeAspect="1" noChangeArrowheads="1"/>
          </p:cNvPicPr>
          <p:nvPr/>
        </p:nvPicPr>
        <p:blipFill>
          <a:blip r:embed="rId2" cstate="print"/>
          <a:srcRect/>
          <a:stretch>
            <a:fillRect/>
          </a:stretch>
        </p:blipFill>
        <p:spPr bwMode="auto">
          <a:xfrm>
            <a:off x="4499992" y="980728"/>
            <a:ext cx="4464496" cy="4464496"/>
          </a:xfrm>
          <a:prstGeom prst="rect">
            <a:avLst/>
          </a:prstGeom>
          <a:noFill/>
        </p:spPr>
      </p:pic>
      <p:sp>
        <p:nvSpPr>
          <p:cNvPr id="431108" name="AutoShape 4"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 name="5 - TextBox"/>
          <p:cNvSpPr txBox="1"/>
          <p:nvPr/>
        </p:nvSpPr>
        <p:spPr>
          <a:xfrm>
            <a:off x="107504" y="836712"/>
            <a:ext cx="4176464" cy="501675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Τα ομόλογα χρωμοσώματα διαχωρίζονται στην μείωση Ι, ενώ οι αδερφές χρωματίδες κατά τη μείωση ΙΙ.</a:t>
            </a:r>
          </a:p>
          <a:p>
            <a:r>
              <a:rPr lang="el-GR" sz="1600" dirty="0" smtClean="0"/>
              <a:t>Ανάμεσα στη μείωση Ι και τη μείωση ΙΙ δεν παρεμβάλλεται σημαντική περίοδος μεσόφασης και δεν γίνεται αντιγραφή του </a:t>
            </a:r>
            <a:r>
              <a:rPr lang="en-US" sz="1600" dirty="0" smtClean="0"/>
              <a:t>DNA</a:t>
            </a:r>
            <a:r>
              <a:rPr lang="el-GR" sz="1600" dirty="0" smtClean="0"/>
              <a:t>.</a:t>
            </a:r>
          </a:p>
          <a:p>
            <a:r>
              <a:rPr lang="el-GR" sz="1600" dirty="0" smtClean="0"/>
              <a:t>Το αποτέλεσμα είναι η δημιουργία τεσσάρων απλοειδών κυττάρων (γαμέτες) που περιέχουν μία αδερφή χρωματίδα από κάθε ζεύγος ομολόγων χρωμοσωμάτων.</a:t>
            </a:r>
          </a:p>
          <a:p>
            <a:r>
              <a:rPr lang="el-GR" sz="1600" dirty="0" smtClean="0"/>
              <a:t>Κάθε γαμέτης που προκύπτει κατά τη μείωση περιέχει ένα τυχαίο μείγμα χρωμοσωμάτων μητρικής και πατρικής προέλευσης.</a:t>
            </a:r>
          </a:p>
          <a:p>
            <a:r>
              <a:rPr lang="el-GR" sz="1600" dirty="0" smtClean="0"/>
              <a:t>Κάθε διαφορετικός συνδυασμός χρωμοσωμάτων παράγει ένα διαφορετικό γαμέτη. Ένας διπλοειδής οργανισμός με 2ν χρωμοσώματα μπορεί να παράγει 2</a:t>
            </a:r>
            <a:r>
              <a:rPr lang="el-GR" sz="1600" baseline="30000" dirty="0" smtClean="0"/>
              <a:t>ν</a:t>
            </a:r>
            <a:r>
              <a:rPr lang="el-GR" sz="1600" dirty="0" smtClean="0"/>
              <a:t> διαφορετικούς γαμέτες. Ο αριθμός αυξάνεται κατά πολύ από τους τυχαίους επιχιασμούς μεταξύ των ομόλογων χρωμοσωμάτων.  </a:t>
            </a:r>
            <a:endParaRPr lang="el-GR"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Eleni\Τα έγγραφά μου\Downloads\slide_7.jpg"/>
          <p:cNvPicPr>
            <a:picLocks noChangeAspect="1" noChangeArrowheads="1"/>
          </p:cNvPicPr>
          <p:nvPr/>
        </p:nvPicPr>
        <p:blipFill>
          <a:blip r:embed="rId2" cstate="print"/>
          <a:srcRect l="5797" t="25200"/>
          <a:stretch>
            <a:fillRect/>
          </a:stretch>
        </p:blipFill>
        <p:spPr bwMode="auto">
          <a:xfrm>
            <a:off x="3779912" y="1700808"/>
            <a:ext cx="5184576" cy="3851920"/>
          </a:xfrm>
          <a:prstGeom prst="rect">
            <a:avLst/>
          </a:prstGeom>
          <a:noFill/>
        </p:spPr>
      </p:pic>
      <p:sp>
        <p:nvSpPr>
          <p:cNvPr id="3" name="2 - TextBox"/>
          <p:cNvSpPr txBox="1"/>
          <p:nvPr/>
        </p:nvSpPr>
        <p:spPr>
          <a:xfrm>
            <a:off x="70266" y="1988840"/>
            <a:ext cx="3421614" cy="206210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πριμάση αφού προσθέσει περίπου 10 νουκλεοτίδια, απομακρύνεται από το </a:t>
            </a:r>
            <a:r>
              <a:rPr lang="en-US" sz="1600" dirty="0" smtClean="0"/>
              <a:t>DNA</a:t>
            </a:r>
            <a:r>
              <a:rPr lang="el-GR" sz="1600" dirty="0" smtClean="0"/>
              <a:t> και </a:t>
            </a:r>
            <a:r>
              <a:rPr lang="el-GR" sz="1600" dirty="0" smtClean="0"/>
              <a:t>συνδέεται η </a:t>
            </a:r>
            <a:r>
              <a:rPr lang="en-US" sz="1600" dirty="0" smtClean="0"/>
              <a:t>DNA</a:t>
            </a:r>
            <a:r>
              <a:rPr lang="el-GR" sz="1600" dirty="0" smtClean="0"/>
              <a:t> </a:t>
            </a:r>
            <a:r>
              <a:rPr lang="el-GR" sz="1600" dirty="0" smtClean="0"/>
              <a:t>πολυμεράση</a:t>
            </a:r>
            <a:r>
              <a:rPr lang="el-GR" sz="1600" dirty="0" smtClean="0"/>
              <a:t> στο ελεύθερο 3΄ άκρο του </a:t>
            </a:r>
            <a:r>
              <a:rPr lang="el-GR" sz="1600" dirty="0" smtClean="0"/>
              <a:t>εκκινητή. Το ένζυμο </a:t>
            </a:r>
            <a:r>
              <a:rPr lang="el-GR" sz="1600" dirty="0" smtClean="0"/>
              <a:t>συνεχίζει την επιμήκυνση του νέου κλώνου, προσθέτοντας δεοξυριβονουκλεοτίδια με κατεύθυνση 5΄</a:t>
            </a:r>
            <a:r>
              <a:rPr lang="el-GR" sz="1600" dirty="0" smtClean="0">
                <a:sym typeface="Wingdings" pitchFamily="2" charset="2"/>
              </a:rPr>
              <a:t>3΄</a:t>
            </a:r>
            <a:r>
              <a:rPr lang="el-GR" sz="1600" dirty="0" smtClean="0"/>
              <a:t>. </a:t>
            </a:r>
            <a:endParaRPr lang="el-GR"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Eleni\Τα έγγραφά μου\Downloads\dna-replication-and-repair-40-638.jpg"/>
          <p:cNvPicPr>
            <a:picLocks noChangeAspect="1" noChangeArrowheads="1"/>
          </p:cNvPicPr>
          <p:nvPr/>
        </p:nvPicPr>
        <p:blipFill>
          <a:blip r:embed="rId2" cstate="print"/>
          <a:srcRect l="465" t="22665"/>
          <a:stretch>
            <a:fillRect/>
          </a:stretch>
        </p:blipFill>
        <p:spPr bwMode="auto">
          <a:xfrm>
            <a:off x="4211960" y="1340768"/>
            <a:ext cx="4896544" cy="3528392"/>
          </a:xfrm>
          <a:prstGeom prst="rect">
            <a:avLst/>
          </a:prstGeom>
          <a:noFill/>
        </p:spPr>
      </p:pic>
      <p:sp>
        <p:nvSpPr>
          <p:cNvPr id="3" name="2 - TextBox"/>
          <p:cNvSpPr txBox="1"/>
          <p:nvPr/>
        </p:nvSpPr>
        <p:spPr>
          <a:xfrm>
            <a:off x="179512" y="2927846"/>
            <a:ext cx="3816424" cy="107721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 εκκινητής χρειάζεται μόνο για την έναρξη της αντιγραφής. Κατά την εξέλιξη της αντιγραφής, οι εκκινητές αφαιρούνται και αντικαθίστανται από τμήματα </a:t>
            </a:r>
            <a:r>
              <a:rPr lang="en-US" sz="1600" dirty="0" smtClean="0"/>
              <a:t>DNA</a:t>
            </a:r>
            <a:r>
              <a:rPr lang="el-GR" sz="1600"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142844" y="827420"/>
            <a:ext cx="3781084" cy="369332"/>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dirty="0" smtClean="0">
                <a:solidFill>
                  <a:schemeClr val="bg1"/>
                </a:solidFill>
              </a:rPr>
              <a:t>Επιμήκυνση αλυσίδων </a:t>
            </a:r>
            <a:r>
              <a:rPr lang="en-US" dirty="0" smtClean="0">
                <a:solidFill>
                  <a:schemeClr val="bg1"/>
                </a:solidFill>
              </a:rPr>
              <a:t>DNA</a:t>
            </a:r>
            <a:endParaRPr lang="el-GR" dirty="0">
              <a:solidFill>
                <a:schemeClr val="bg1"/>
              </a:solidFill>
            </a:endParaRPr>
          </a:p>
        </p:txBody>
      </p:sp>
      <p:sp>
        <p:nvSpPr>
          <p:cNvPr id="4" name="3 - TextBox"/>
          <p:cNvSpPr txBox="1"/>
          <p:nvPr/>
        </p:nvSpPr>
        <p:spPr>
          <a:xfrm>
            <a:off x="142844" y="1329730"/>
            <a:ext cx="3781084" cy="378565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Οι </a:t>
            </a:r>
            <a:r>
              <a:rPr lang="en-US" sz="1600" dirty="0" smtClean="0"/>
              <a:t>DNA</a:t>
            </a:r>
            <a:r>
              <a:rPr lang="el-GR" sz="1600" dirty="0" smtClean="0"/>
              <a:t> πολυμεράσες συνδέουν τα συμπληρωματικά νουκλεοτίδια με φωσφοδιεστερικό δεσμό στο ελεύθερο 3’ ΟΗ κάθε άκρου.</a:t>
            </a:r>
          </a:p>
          <a:p>
            <a:r>
              <a:rPr lang="el-GR" sz="1600" dirty="0" smtClean="0"/>
              <a:t>Τα νέα νουκλεοτίδια που συνδέονται είναι τριφωσφορικά. Ο φωσφοδιεστερικός δεσμός το νέου νουκλεοτιδίου πραγματοποιείται μετά την υδρόλυση ενός πυροφωσφορικού δεσμού του τριφωσφορικού νουκλεοτιδίου. Από την υδρόλυση ελευθερώνεται ενέργεια, η οποία χρησιμοποιείται στην δημιουργία του φωσφοδιεστερικού δεσμού με την παράλληλη ελευθέρωση ενός πυροφωσφορικού οξέος (ΡΡ</a:t>
            </a:r>
            <a:r>
              <a:rPr lang="en-US" sz="1600" dirty="0" err="1" smtClean="0"/>
              <a:t>i</a:t>
            </a:r>
            <a:r>
              <a:rPr lang="el-GR" sz="1600" dirty="0" smtClean="0"/>
              <a:t>).</a:t>
            </a:r>
          </a:p>
        </p:txBody>
      </p:sp>
      <p:pic>
        <p:nvPicPr>
          <p:cNvPr id="8" name="Picture 3" descr="C:\Documents and Settings\Eleni\Τα έγγραφά μου\Downloads\Pdiester1.gif"/>
          <p:cNvPicPr>
            <a:picLocks noChangeAspect="1" noChangeArrowheads="1"/>
          </p:cNvPicPr>
          <p:nvPr/>
        </p:nvPicPr>
        <p:blipFill>
          <a:blip r:embed="rId2" cstate="print"/>
          <a:srcRect/>
          <a:stretch>
            <a:fillRect/>
          </a:stretch>
        </p:blipFill>
        <p:spPr bwMode="auto">
          <a:xfrm>
            <a:off x="4211960" y="1228700"/>
            <a:ext cx="4824536" cy="40005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23728" y="1484784"/>
            <a:ext cx="4896544" cy="452431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Μέχρι σήμερα έχουν απομονωθεί τουλάχιστον 3 </a:t>
            </a:r>
            <a:r>
              <a:rPr lang="en-US" sz="1600" dirty="0" smtClean="0"/>
              <a:t>DNA</a:t>
            </a:r>
            <a:r>
              <a:rPr lang="el-GR" sz="1600" dirty="0" smtClean="0"/>
              <a:t> πολυμεράσες στους προκαρυωτικούς οργανισμούς (</a:t>
            </a:r>
            <a:r>
              <a:rPr lang="en-US" sz="1600" dirty="0" err="1" smtClean="0"/>
              <a:t>Pol</a:t>
            </a:r>
            <a:r>
              <a:rPr lang="el-GR" sz="1600" dirty="0" smtClean="0"/>
              <a:t> </a:t>
            </a:r>
            <a:r>
              <a:rPr lang="el-GR" sz="1600" dirty="0" smtClean="0"/>
              <a:t>Ι</a:t>
            </a:r>
            <a:r>
              <a:rPr lang="en-US" sz="1600" dirty="0" smtClean="0"/>
              <a:t>, </a:t>
            </a:r>
            <a:r>
              <a:rPr lang="en-US" sz="1600" dirty="0" err="1" smtClean="0"/>
              <a:t>Pol</a:t>
            </a:r>
            <a:r>
              <a:rPr lang="el-GR" sz="1600" dirty="0" smtClean="0"/>
              <a:t> </a:t>
            </a:r>
            <a:r>
              <a:rPr lang="en-US" sz="1600" dirty="0" smtClean="0"/>
              <a:t>II </a:t>
            </a:r>
            <a:r>
              <a:rPr lang="en-US" sz="1600" dirty="0" err="1" smtClean="0"/>
              <a:t>Pol</a:t>
            </a:r>
            <a:r>
              <a:rPr lang="en-US" sz="1600" dirty="0" smtClean="0"/>
              <a:t> III,)  </a:t>
            </a:r>
            <a:r>
              <a:rPr lang="el-GR" sz="1600" dirty="0" smtClean="0"/>
              <a:t>και τουλάχιστον 15 στους ευκαρυωτικούς (</a:t>
            </a:r>
            <a:r>
              <a:rPr lang="en-US" sz="1600" dirty="0" err="1" smtClean="0"/>
              <a:t>Pol</a:t>
            </a:r>
            <a:r>
              <a:rPr lang="el-GR" sz="1600" dirty="0" smtClean="0"/>
              <a:t>α, </a:t>
            </a:r>
            <a:r>
              <a:rPr lang="en-US" sz="1600" dirty="0" err="1" smtClean="0"/>
              <a:t>Pol</a:t>
            </a:r>
            <a:r>
              <a:rPr lang="el-GR" sz="1600" dirty="0" smtClean="0"/>
              <a:t>β,</a:t>
            </a:r>
            <a:r>
              <a:rPr lang="en-US" sz="1600" dirty="0" smtClean="0"/>
              <a:t> </a:t>
            </a:r>
            <a:r>
              <a:rPr lang="en-US" sz="1600" dirty="0" err="1" smtClean="0"/>
              <a:t>Pol</a:t>
            </a:r>
            <a:r>
              <a:rPr lang="el-GR" sz="1600" dirty="0" smtClean="0"/>
              <a:t>γ κλπ).</a:t>
            </a:r>
          </a:p>
          <a:p>
            <a:endParaRPr lang="el-GR" sz="1600" dirty="0" smtClean="0"/>
          </a:p>
          <a:p>
            <a:r>
              <a:rPr lang="el-GR" sz="1600" dirty="0" smtClean="0"/>
              <a:t>Η </a:t>
            </a:r>
            <a:r>
              <a:rPr lang="en-US" sz="1600" dirty="0" smtClean="0"/>
              <a:t>DNA</a:t>
            </a:r>
            <a:r>
              <a:rPr lang="el-GR" sz="1600" dirty="0" smtClean="0"/>
              <a:t> πολυμεράση ΙΙΙ είναι το κύριο ένζυμο της αντιγραφής στους προκαρυωτικούς οργανισμούς, ενώ </a:t>
            </a:r>
            <a:r>
              <a:rPr lang="el-GR" sz="1600" dirty="0" smtClean="0"/>
              <a:t> </a:t>
            </a:r>
            <a:r>
              <a:rPr lang="el-GR" sz="1600" dirty="0" smtClean="0"/>
              <a:t>στους ευκαρυωτικούς </a:t>
            </a:r>
            <a:r>
              <a:rPr lang="el-GR" sz="1600" dirty="0" smtClean="0"/>
              <a:t>είναι οι </a:t>
            </a:r>
            <a:r>
              <a:rPr lang="en-US" sz="1600" dirty="0" smtClean="0"/>
              <a:t>DNA</a:t>
            </a:r>
            <a:r>
              <a:rPr lang="el-GR" sz="1600" dirty="0" smtClean="0"/>
              <a:t> πολυμεράσες α και δ.</a:t>
            </a:r>
          </a:p>
          <a:p>
            <a:endParaRPr lang="el-GR" sz="1600" dirty="0" smtClean="0"/>
          </a:p>
          <a:p>
            <a:r>
              <a:rPr lang="el-GR" sz="1600" dirty="0" smtClean="0"/>
              <a:t>Οι </a:t>
            </a:r>
            <a:r>
              <a:rPr lang="en-US" sz="1600" dirty="0" smtClean="0"/>
              <a:t>DNA </a:t>
            </a:r>
            <a:r>
              <a:rPr lang="el-GR" sz="1600" dirty="0" smtClean="0"/>
              <a:t>πολυμεράσες λειτουργούν σε διαφορετικά στάδια της αντιγραφής, ενώ για τις περισσότερες δεν έχει διευκρινιστεί η ακριβής τους λειτουργία.</a:t>
            </a:r>
          </a:p>
          <a:p>
            <a:endParaRPr lang="el-GR" sz="1600" dirty="0" smtClean="0"/>
          </a:p>
          <a:p>
            <a:r>
              <a:rPr lang="el-GR" sz="1600" dirty="0" smtClean="0"/>
              <a:t>Όλες οι πολυμεράσες καταλύουν τη δημιουργία 3΄-5΄ φωσφοδιεστερικού δεσμού μεταξύ των δεοξυριβονουκλεοτιδίων σε εκμαγείο </a:t>
            </a:r>
            <a:r>
              <a:rPr lang="en-US" sz="1600" dirty="0" smtClean="0"/>
              <a:t>DNA</a:t>
            </a:r>
            <a:r>
              <a:rPr lang="el-GR" sz="1600" dirty="0" smtClean="0"/>
              <a:t> και συνθέτουν αλυσίδες </a:t>
            </a:r>
            <a:r>
              <a:rPr lang="en-US" sz="1600" dirty="0" smtClean="0"/>
              <a:t>DNA</a:t>
            </a:r>
            <a:r>
              <a:rPr lang="el-GR" sz="1600" dirty="0" smtClean="0"/>
              <a:t> με κατεύθυνση 5΄</a:t>
            </a:r>
            <a:r>
              <a:rPr lang="el-GR" sz="1600" dirty="0" smtClean="0">
                <a:sym typeface="Wingdings" pitchFamily="2" charset="2"/>
              </a:rPr>
              <a:t>3΄.</a:t>
            </a:r>
            <a:endParaRPr lang="el-GR"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graphicFrame>
        <p:nvGraphicFramePr>
          <p:cNvPr id="3" name="2 - Πίνακας"/>
          <p:cNvGraphicFramePr>
            <a:graphicFrameLocks noGrp="1"/>
          </p:cNvGraphicFramePr>
          <p:nvPr/>
        </p:nvGraphicFramePr>
        <p:xfrm>
          <a:off x="500032" y="1000108"/>
          <a:ext cx="8143932" cy="4958628"/>
        </p:xfrm>
        <a:graphic>
          <a:graphicData uri="http://schemas.openxmlformats.org/drawingml/2006/table">
            <a:tbl>
              <a:tblPr firstRow="1" bandRow="1">
                <a:tableStyleId>{5C22544A-7EE6-4342-B048-85BDC9FD1C3A}</a:tableStyleId>
              </a:tblPr>
              <a:tblGrid>
                <a:gridCol w="2035983"/>
                <a:gridCol w="2035983"/>
                <a:gridCol w="1428762"/>
                <a:gridCol w="2643204"/>
              </a:tblGrid>
              <a:tr h="370840">
                <a:tc gridSpan="4">
                  <a:txBody>
                    <a:bodyPr/>
                    <a:lstStyle/>
                    <a:p>
                      <a:pPr algn="ctr"/>
                      <a:r>
                        <a:rPr lang="en-US" dirty="0" smtClean="0">
                          <a:solidFill>
                            <a:schemeClr val="bg1"/>
                          </a:solidFill>
                        </a:rPr>
                        <a:t>DNA</a:t>
                      </a:r>
                      <a:r>
                        <a:rPr lang="el-GR" baseline="0" dirty="0" smtClean="0">
                          <a:solidFill>
                            <a:schemeClr val="bg1"/>
                          </a:solidFill>
                        </a:rPr>
                        <a:t> πολυμεράσες προκαρυωτικών και ευκαρυωτικών</a:t>
                      </a:r>
                      <a:endParaRPr lang="el-GR" dirty="0">
                        <a:solidFill>
                          <a:schemeClr val="bg1"/>
                        </a:solidFill>
                      </a:endParaRPr>
                    </a:p>
                  </a:txBody>
                  <a:tcPr/>
                </a:tc>
                <a:tc hMerge="1">
                  <a:txBody>
                    <a:bodyPr/>
                    <a:lstStyle/>
                    <a:p>
                      <a:endParaRPr lang="el-GR"/>
                    </a:p>
                  </a:txBody>
                  <a:tcPr/>
                </a:tc>
                <a:tc hMerge="1">
                  <a:txBody>
                    <a:bodyPr/>
                    <a:lstStyle/>
                    <a:p>
                      <a:endParaRPr lang="el-GR" dirty="0"/>
                    </a:p>
                  </a:txBody>
                  <a:tcPr/>
                </a:tc>
                <a:tc hMerge="1">
                  <a:txBody>
                    <a:bodyPr/>
                    <a:lstStyle/>
                    <a:p>
                      <a:pPr algn="ctr"/>
                      <a:endParaRPr lang="el-GR" dirty="0"/>
                    </a:p>
                  </a:txBody>
                  <a:tcPr/>
                </a:tc>
              </a:tr>
              <a:tr h="401868">
                <a:tc gridSpan="2">
                  <a:txBody>
                    <a:bodyPr/>
                    <a:lstStyle/>
                    <a:p>
                      <a:pPr algn="ctr"/>
                      <a:r>
                        <a:rPr lang="el-GR" b="1" dirty="0" smtClean="0"/>
                        <a:t>Προκαρυωτικοί </a:t>
                      </a:r>
                      <a:endParaRPr lang="el-GR" b="1" dirty="0"/>
                    </a:p>
                  </a:txBody>
                  <a:tcPr/>
                </a:tc>
                <a:tc hMerge="1">
                  <a:txBody>
                    <a:bodyPr/>
                    <a:lstStyle/>
                    <a:p>
                      <a:endParaRPr lang="el-GR" b="1" dirty="0"/>
                    </a:p>
                  </a:txBody>
                  <a:tcPr/>
                </a:tc>
                <a:tc gridSpan="2">
                  <a:txBody>
                    <a:bodyPr/>
                    <a:lstStyle/>
                    <a:p>
                      <a:pPr algn="ctr"/>
                      <a:r>
                        <a:rPr lang="el-GR" b="1" dirty="0" smtClean="0"/>
                        <a:t>Ευκαρυωτικοί</a:t>
                      </a:r>
                      <a:endParaRPr lang="el-GR" b="1" dirty="0"/>
                    </a:p>
                  </a:txBody>
                  <a:tcPr/>
                </a:tc>
                <a:tc hMerge="1">
                  <a:txBody>
                    <a:bodyPr/>
                    <a:lstStyle/>
                    <a:p>
                      <a:endParaRPr lang="el-GR" b="1" dirty="0"/>
                    </a:p>
                  </a:txBody>
                  <a:tcPr/>
                </a:tc>
              </a:tr>
              <a:tr h="370840">
                <a:tc>
                  <a:txBody>
                    <a:bodyPr/>
                    <a:lstStyle/>
                    <a:p>
                      <a:r>
                        <a:rPr lang="el-GR" sz="1600" dirty="0" smtClean="0"/>
                        <a:t>Πολυμεράση Ι (</a:t>
                      </a:r>
                      <a:r>
                        <a:rPr lang="en-US" sz="1600" dirty="0" err="1" smtClean="0"/>
                        <a:t>Pol</a:t>
                      </a:r>
                      <a:r>
                        <a:rPr lang="en-US" sz="1600" dirty="0" smtClean="0"/>
                        <a:t> I)</a:t>
                      </a:r>
                      <a:endParaRPr lang="el-GR" sz="1600" dirty="0"/>
                    </a:p>
                  </a:txBody>
                  <a:tcPr/>
                </a:tc>
                <a:tc>
                  <a:txBody>
                    <a:bodyPr/>
                    <a:lstStyle/>
                    <a:p>
                      <a:r>
                        <a:rPr lang="el-GR" sz="1600" dirty="0" smtClean="0"/>
                        <a:t>Γέμισμα των κενών μετά την αφαίρεση των πρωταρχικών τμημάτων </a:t>
                      </a:r>
                      <a:r>
                        <a:rPr lang="en-US" sz="1600" dirty="0" smtClean="0"/>
                        <a:t>RNA</a:t>
                      </a:r>
                      <a:r>
                        <a:rPr lang="el-GR" sz="1600" dirty="0" smtClean="0"/>
                        <a:t>, επιδιόρθωση </a:t>
                      </a:r>
                      <a:r>
                        <a:rPr lang="en-US" sz="1600" dirty="0" smtClean="0"/>
                        <a:t> DNA</a:t>
                      </a:r>
                      <a:endParaRPr lang="el-GR" sz="1600" dirty="0"/>
                    </a:p>
                  </a:txBody>
                  <a:tcPr/>
                </a:tc>
                <a:tc>
                  <a:txBody>
                    <a:bodyPr/>
                    <a:lstStyle/>
                    <a:p>
                      <a:r>
                        <a:rPr lang="el-GR" sz="1600" dirty="0" smtClean="0"/>
                        <a:t>Πολυμεράση</a:t>
                      </a:r>
                      <a:r>
                        <a:rPr lang="el-GR" sz="1600" baseline="0" dirty="0" smtClean="0"/>
                        <a:t> α</a:t>
                      </a:r>
                      <a:endParaRPr lang="el-GR" sz="1600" dirty="0"/>
                    </a:p>
                  </a:txBody>
                  <a:tcPr/>
                </a:tc>
                <a:tc>
                  <a:txBody>
                    <a:bodyPr/>
                    <a:lstStyle/>
                    <a:p>
                      <a:r>
                        <a:rPr lang="el-GR" sz="1600" dirty="0" smtClean="0"/>
                        <a:t>Πολυμερισμός </a:t>
                      </a:r>
                      <a:r>
                        <a:rPr lang="en-US" sz="1600" dirty="0" smtClean="0"/>
                        <a:t>DNA, </a:t>
                      </a:r>
                      <a:r>
                        <a:rPr lang="el-GR" sz="1600" dirty="0" smtClean="0"/>
                        <a:t>επιδιόρθωση</a:t>
                      </a:r>
                      <a:r>
                        <a:rPr lang="en-US" sz="1600" dirty="0" smtClean="0"/>
                        <a:t> DNA</a:t>
                      </a:r>
                      <a:endParaRPr lang="el-GR" sz="1600" dirty="0"/>
                    </a:p>
                  </a:txBody>
                  <a:tcPr/>
                </a:tc>
              </a:tr>
              <a:tr h="370840">
                <a:tc>
                  <a:txBody>
                    <a:bodyPr/>
                    <a:lstStyle/>
                    <a:p>
                      <a:r>
                        <a:rPr lang="el-GR" sz="1600" dirty="0" smtClean="0"/>
                        <a:t>Πολυμεράση</a:t>
                      </a:r>
                      <a:r>
                        <a:rPr lang="el-GR" sz="1600" baseline="0" dirty="0" smtClean="0"/>
                        <a:t> ΙΙ</a:t>
                      </a:r>
                      <a:r>
                        <a:rPr lang="en-US" sz="1600" dirty="0" smtClean="0"/>
                        <a:t>(</a:t>
                      </a:r>
                      <a:r>
                        <a:rPr lang="en-US" sz="1600" dirty="0" err="1" smtClean="0"/>
                        <a:t>Pol</a:t>
                      </a:r>
                      <a:r>
                        <a:rPr lang="en-US" sz="1600" dirty="0" smtClean="0"/>
                        <a:t> II)</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Γέμισμα των κενών μετά την αφαίρεση των πρωταρχικών τμημάτων </a:t>
                      </a:r>
                      <a:r>
                        <a:rPr lang="en-US" sz="1600" dirty="0" smtClean="0"/>
                        <a:t>RNA</a:t>
                      </a:r>
                      <a:r>
                        <a:rPr lang="el-GR" sz="1600" dirty="0" smtClean="0"/>
                        <a:t>, επιδιόρθωση </a:t>
                      </a:r>
                      <a:r>
                        <a:rPr lang="en-US" sz="1600" dirty="0" smtClean="0"/>
                        <a:t> DNA</a:t>
                      </a:r>
                      <a:endParaRPr lang="el-GR" sz="1600" dirty="0" smtClean="0"/>
                    </a:p>
                    <a:p>
                      <a:endParaRPr lang="el-GR" sz="1600" dirty="0"/>
                    </a:p>
                  </a:txBody>
                  <a:tcPr/>
                </a:tc>
                <a:tc>
                  <a:txBody>
                    <a:bodyPr/>
                    <a:lstStyle/>
                    <a:p>
                      <a:r>
                        <a:rPr lang="el-GR" sz="1600" dirty="0" smtClean="0"/>
                        <a:t>Πολυμεράση β</a:t>
                      </a:r>
                      <a:endParaRPr lang="el-GR" sz="1600" dirty="0"/>
                    </a:p>
                  </a:txBody>
                  <a:tcPr/>
                </a:tc>
                <a:tc>
                  <a:txBody>
                    <a:bodyPr/>
                    <a:lstStyle/>
                    <a:p>
                      <a:r>
                        <a:rPr lang="el-GR" sz="1600" dirty="0" smtClean="0"/>
                        <a:t>Επιδιόρθωση</a:t>
                      </a:r>
                      <a:r>
                        <a:rPr lang="el-GR" sz="1600" baseline="0" dirty="0" smtClean="0"/>
                        <a:t> </a:t>
                      </a:r>
                      <a:r>
                        <a:rPr lang="en-US" sz="1600" baseline="0" dirty="0" smtClean="0"/>
                        <a:t>DNA</a:t>
                      </a:r>
                      <a:endParaRPr lang="el-GR" sz="1600" dirty="0"/>
                    </a:p>
                  </a:txBody>
                  <a:tcPr/>
                </a:tc>
              </a:tr>
              <a:tr h="370840">
                <a:tc>
                  <a:txBody>
                    <a:bodyPr/>
                    <a:lstStyle/>
                    <a:p>
                      <a:r>
                        <a:rPr lang="el-GR" sz="1600" dirty="0" smtClean="0"/>
                        <a:t>Πολυμεράση ΙΙΙ </a:t>
                      </a:r>
                      <a:r>
                        <a:rPr lang="en-US" sz="1600" dirty="0" smtClean="0"/>
                        <a:t>(</a:t>
                      </a:r>
                      <a:r>
                        <a:rPr lang="en-US" sz="1600" dirty="0" err="1" smtClean="0"/>
                        <a:t>Pol</a:t>
                      </a:r>
                      <a:r>
                        <a:rPr lang="en-US" sz="1600" baseline="0" dirty="0" smtClean="0"/>
                        <a:t> III)</a:t>
                      </a:r>
                      <a:endParaRPr lang="el-GR" sz="1600" dirty="0"/>
                    </a:p>
                  </a:txBody>
                  <a:tcPr/>
                </a:tc>
                <a:tc>
                  <a:txBody>
                    <a:bodyPr/>
                    <a:lstStyle/>
                    <a:p>
                      <a:r>
                        <a:rPr lang="el-GR" sz="1600" dirty="0" smtClean="0"/>
                        <a:t>Πολυμερισμός </a:t>
                      </a:r>
                      <a:r>
                        <a:rPr lang="en-US" sz="1600" dirty="0" smtClean="0"/>
                        <a:t>DNA</a:t>
                      </a:r>
                      <a:r>
                        <a:rPr lang="el-GR" sz="1600" dirty="0" smtClean="0"/>
                        <a:t> </a:t>
                      </a:r>
                      <a:endParaRPr lang="el-GR" sz="1600" dirty="0"/>
                    </a:p>
                  </a:txBody>
                  <a:tcPr/>
                </a:tc>
                <a:tc>
                  <a:txBody>
                    <a:bodyPr/>
                    <a:lstStyle/>
                    <a:p>
                      <a:r>
                        <a:rPr lang="el-GR" sz="1600" dirty="0" smtClean="0"/>
                        <a:t>Πολυμεράση γ</a:t>
                      </a:r>
                      <a:endParaRPr lang="el-GR" sz="1600" dirty="0"/>
                    </a:p>
                  </a:txBody>
                  <a:tcPr/>
                </a:tc>
                <a:tc>
                  <a:txBody>
                    <a:bodyPr/>
                    <a:lstStyle/>
                    <a:p>
                      <a:r>
                        <a:rPr lang="el-GR" sz="1600" dirty="0" smtClean="0"/>
                        <a:t>Πολυμερισμός </a:t>
                      </a:r>
                      <a:r>
                        <a:rPr lang="en-US" sz="1600" dirty="0" smtClean="0"/>
                        <a:t>DNA</a:t>
                      </a:r>
                      <a:r>
                        <a:rPr lang="el-GR" sz="1600" dirty="0" smtClean="0"/>
                        <a:t> στα μιτοχόνδρια</a:t>
                      </a:r>
                      <a:endParaRPr lang="el-GR" sz="1600" dirty="0"/>
                    </a:p>
                  </a:txBody>
                  <a:tcPr/>
                </a:tc>
              </a:tr>
              <a:tr h="370840">
                <a:tc>
                  <a:txBody>
                    <a:bodyPr/>
                    <a:lstStyle/>
                    <a:p>
                      <a:endParaRPr lang="el-GR" sz="1600"/>
                    </a:p>
                  </a:txBody>
                  <a:tcPr/>
                </a:tc>
                <a:tc>
                  <a:txBody>
                    <a:bodyPr/>
                    <a:lstStyle/>
                    <a:p>
                      <a:endParaRPr lang="el-GR" sz="1600"/>
                    </a:p>
                  </a:txBody>
                  <a:tcPr/>
                </a:tc>
                <a:tc>
                  <a:txBody>
                    <a:bodyPr/>
                    <a:lstStyle/>
                    <a:p>
                      <a:r>
                        <a:rPr lang="el-GR" sz="1600" dirty="0" smtClean="0"/>
                        <a:t>Πολυμεράση δ</a:t>
                      </a:r>
                      <a:endParaRPr lang="el-GR" sz="1600" dirty="0"/>
                    </a:p>
                  </a:txBody>
                  <a:tcPr/>
                </a:tc>
                <a:tc>
                  <a:txBody>
                    <a:bodyPr/>
                    <a:lstStyle/>
                    <a:p>
                      <a:r>
                        <a:rPr lang="el-GR" sz="1600" dirty="0" smtClean="0"/>
                        <a:t>Πολυμερισμός </a:t>
                      </a:r>
                      <a:r>
                        <a:rPr lang="en-US" sz="1600" dirty="0" smtClean="0"/>
                        <a:t>DNA</a:t>
                      </a:r>
                      <a:endParaRPr lang="el-GR" sz="1600" dirty="0"/>
                    </a:p>
                  </a:txBody>
                  <a:tcPr/>
                </a:tc>
              </a:tr>
              <a:tr h="370840">
                <a:tc>
                  <a:txBody>
                    <a:bodyPr/>
                    <a:lstStyle/>
                    <a:p>
                      <a:endParaRPr lang="el-GR" sz="1600"/>
                    </a:p>
                  </a:txBody>
                  <a:tcPr/>
                </a:tc>
                <a:tc>
                  <a:txBody>
                    <a:bodyPr/>
                    <a:lstStyle/>
                    <a:p>
                      <a:endParaRPr lang="el-GR" sz="1600"/>
                    </a:p>
                  </a:txBody>
                  <a:tcPr/>
                </a:tc>
                <a:tc>
                  <a:txBody>
                    <a:bodyPr/>
                    <a:lstStyle/>
                    <a:p>
                      <a:r>
                        <a:rPr lang="el-GR" sz="1600" dirty="0" smtClean="0"/>
                        <a:t>Πολυμεράση ε</a:t>
                      </a:r>
                      <a:endParaRPr lang="el-GR" sz="1600" dirty="0"/>
                    </a:p>
                  </a:txBody>
                  <a:tcPr/>
                </a:tc>
                <a:tc>
                  <a:txBody>
                    <a:bodyPr/>
                    <a:lstStyle/>
                    <a:p>
                      <a:r>
                        <a:rPr lang="el-GR" sz="1600" dirty="0" smtClean="0"/>
                        <a:t>Επιδιόρθωση </a:t>
                      </a:r>
                      <a:r>
                        <a:rPr lang="en-US" sz="1600" dirty="0" smtClean="0"/>
                        <a:t>DNA</a:t>
                      </a:r>
                      <a:endParaRPr lang="el-GR" sz="1600" dirty="0"/>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Αποτέλεσμα εικόνας για dna replication rna prim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 name="4 - TextBox"/>
          <p:cNvSpPr txBox="1"/>
          <p:nvPr/>
        </p:nvSpPr>
        <p:spPr>
          <a:xfrm>
            <a:off x="179512" y="980728"/>
            <a:ext cx="4069116" cy="477053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a:t>
            </a:r>
            <a:r>
              <a:rPr lang="en-US" sz="1600" dirty="0" smtClean="0"/>
              <a:t>DNA</a:t>
            </a:r>
            <a:r>
              <a:rPr lang="el-GR" sz="1600" dirty="0" smtClean="0"/>
              <a:t> πολυμεράση ΙΙΙ αντιγράφει το </a:t>
            </a:r>
            <a:r>
              <a:rPr lang="en-US" sz="1600" dirty="0" smtClean="0"/>
              <a:t>DNA</a:t>
            </a:r>
            <a:r>
              <a:rPr lang="el-GR" sz="1600" dirty="0" smtClean="0"/>
              <a:t> συνεχώς μέχρι να ολοκληρωθεί η αντιγραφή, καταλύοντας χιλιάδες φωσφοδιεστερικούς δεσμούς.  Επίσης έχει την ικανότητα να απομακρύνει τα νουκλεοτίδια που έχουν προστεθεί κατά παράβαση του κανόνα της συμπληρωματικότητας και να τα αντικαθιστά με τα σωστά.</a:t>
            </a:r>
          </a:p>
          <a:p>
            <a:r>
              <a:rPr lang="el-GR" sz="1600" dirty="0" smtClean="0"/>
              <a:t> Η ταχύτητα αντιγραφής σε κάθε κλώνο στους προκαρυωτικούς είναι 500 νουκλεοτίδια/</a:t>
            </a:r>
            <a:r>
              <a:rPr lang="en-US" sz="1600" dirty="0" smtClean="0"/>
              <a:t>sec </a:t>
            </a:r>
            <a:r>
              <a:rPr lang="el-GR" sz="1600" dirty="0" smtClean="0"/>
              <a:t>(στους ευκαρυωτικούς αντίστοιχα είναι 50 νουκλεοτίδια/</a:t>
            </a:r>
            <a:r>
              <a:rPr lang="en-US" sz="1600" dirty="0" smtClean="0"/>
              <a:t>sec</a:t>
            </a:r>
            <a:r>
              <a:rPr lang="el-GR" sz="1600" dirty="0" smtClean="0"/>
              <a:t>).</a:t>
            </a:r>
          </a:p>
          <a:p>
            <a:r>
              <a:rPr lang="el-GR" sz="1600" dirty="0" smtClean="0"/>
              <a:t>Η </a:t>
            </a:r>
            <a:r>
              <a:rPr lang="en-US" sz="1600" dirty="0" smtClean="0"/>
              <a:t>DNA </a:t>
            </a:r>
            <a:r>
              <a:rPr lang="el-GR" sz="1600" dirty="0" smtClean="0"/>
              <a:t>πολυμεράση Ι καταλύει περίπου 20 φωσφοδιεστερικούς δεσμούς και στη συνέχεια απομακρύνεται. Ο ρόλος της είναι να απομακρύνει τα πρωταρχικά τμήματα </a:t>
            </a:r>
            <a:r>
              <a:rPr lang="en-US" sz="1600" dirty="0" smtClean="0"/>
              <a:t>RNA, </a:t>
            </a:r>
            <a:r>
              <a:rPr lang="el-GR" sz="1600" dirty="0" smtClean="0"/>
              <a:t>να διορθώνει τα λάθη και να συμπληρώνει τα κενά</a:t>
            </a:r>
            <a:r>
              <a:rPr lang="en-US" sz="1600" dirty="0" smtClean="0"/>
              <a:t>.</a:t>
            </a:r>
            <a:r>
              <a:rPr lang="el-GR" sz="1600" dirty="0" smtClean="0"/>
              <a:t> Η </a:t>
            </a:r>
            <a:r>
              <a:rPr lang="en-US" sz="1600" dirty="0" smtClean="0"/>
              <a:t>DNA </a:t>
            </a:r>
            <a:r>
              <a:rPr lang="el-GR" sz="1600" dirty="0" smtClean="0"/>
              <a:t>πολυμεράση ΙΙ έχει παρόμοιο ρόλο με την πολυμεράση Ι </a:t>
            </a:r>
            <a:endParaRPr lang="el-GR" sz="1600" dirty="0"/>
          </a:p>
        </p:txBody>
      </p:sp>
      <p:pic>
        <p:nvPicPr>
          <p:cNvPr id="6" name="Picture 4" descr="C:\Documents and Settings\Eleni\Τα έγγραφά μου\Downloads\dna-replication-and-repair-41-638.jpg"/>
          <p:cNvPicPr>
            <a:picLocks noChangeAspect="1" noChangeArrowheads="1"/>
          </p:cNvPicPr>
          <p:nvPr/>
        </p:nvPicPr>
        <p:blipFill>
          <a:blip r:embed="rId2" cstate="print"/>
          <a:srcRect/>
          <a:stretch>
            <a:fillRect/>
          </a:stretch>
        </p:blipFill>
        <p:spPr bwMode="auto">
          <a:xfrm>
            <a:off x="4427984" y="1098773"/>
            <a:ext cx="4608512" cy="45624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Eleni\Τα έγγραφά μου\Downloads\repfork1.gif"/>
          <p:cNvPicPr>
            <a:picLocks noChangeAspect="1" noChangeArrowheads="1"/>
          </p:cNvPicPr>
          <p:nvPr/>
        </p:nvPicPr>
        <p:blipFill>
          <a:blip r:embed="rId2" cstate="print"/>
          <a:srcRect/>
          <a:stretch>
            <a:fillRect/>
          </a:stretch>
        </p:blipFill>
        <p:spPr bwMode="auto">
          <a:xfrm>
            <a:off x="3641923" y="1631032"/>
            <a:ext cx="4962525" cy="3886200"/>
          </a:xfrm>
          <a:prstGeom prst="rect">
            <a:avLst/>
          </a:prstGeom>
          <a:noFill/>
        </p:spPr>
      </p:pic>
      <p:sp>
        <p:nvSpPr>
          <p:cNvPr id="3" name="2 - TextBox"/>
          <p:cNvSpPr txBox="1"/>
          <p:nvPr/>
        </p:nvSpPr>
        <p:spPr>
          <a:xfrm>
            <a:off x="251520" y="1844824"/>
            <a:ext cx="3096344" cy="353943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σύνθεση των νέων αλυσίδων </a:t>
            </a:r>
            <a:r>
              <a:rPr lang="en-US" sz="1600" dirty="0" smtClean="0"/>
              <a:t>DNA</a:t>
            </a:r>
            <a:r>
              <a:rPr lang="el-GR" sz="1600" dirty="0" smtClean="0"/>
              <a:t> ξεκινάει ταυτόχρονα στις δύο πατρικές αλυσίδες σε κάθε διχάλα αντιγραφής.</a:t>
            </a:r>
          </a:p>
          <a:p>
            <a:r>
              <a:rPr lang="el-GR" sz="1600" dirty="0" smtClean="0"/>
              <a:t>Οι αλυσίδες του </a:t>
            </a:r>
            <a:r>
              <a:rPr lang="en-US" sz="1600" dirty="0" smtClean="0"/>
              <a:t>DNA</a:t>
            </a:r>
            <a:r>
              <a:rPr lang="el-GR" sz="1600" dirty="0" smtClean="0"/>
              <a:t> είναι αντιπαράλληλες.</a:t>
            </a:r>
          </a:p>
          <a:p>
            <a:r>
              <a:rPr lang="el-GR" sz="1600" dirty="0" smtClean="0"/>
              <a:t>Η κατεύθυνση της αντιγραφής είναι πάντα 5΄</a:t>
            </a:r>
            <a:r>
              <a:rPr lang="el-GR" sz="1600" dirty="0" smtClean="0">
                <a:sym typeface="Wingdings" pitchFamily="2" charset="2"/>
              </a:rPr>
              <a:t>3΄ σε αλυσίδα -εκμαγείο 3΄5΄.</a:t>
            </a:r>
          </a:p>
          <a:p>
            <a:r>
              <a:rPr lang="el-GR" sz="1600" dirty="0" smtClean="0">
                <a:sym typeface="Wingdings" pitchFamily="2" charset="2"/>
              </a:rPr>
              <a:t>Παρόλα αυτά, η κατεύθυνση εξέλιξης της αντιγραφής είναι ίδια και για τους δύο κλώνους του </a:t>
            </a:r>
            <a:r>
              <a:rPr lang="en-US" sz="1600" dirty="0" smtClean="0">
                <a:sym typeface="Wingdings" pitchFamily="2" charset="2"/>
              </a:rPr>
              <a:t>DNA</a:t>
            </a:r>
            <a:r>
              <a:rPr lang="el-GR" sz="1600" dirty="0" smtClean="0">
                <a:sym typeface="Wingdings" pitchFamily="2" charset="2"/>
              </a:rPr>
              <a:t>, που είναι αυτή με την οποία ανοίγει η διχάλα αντιγραφής.  </a:t>
            </a:r>
            <a:endParaRPr lang="el-GR"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645190" y="1780361"/>
            <a:ext cx="3926810" cy="378565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sym typeface="Wingdings" pitchFamily="2" charset="2"/>
              </a:rPr>
              <a:t>Για να είναι δυνατός ο πολυμερισμός και στις δύο αλυσίδες προς την ίδια κατεύθυνση, η μία πατρική αλυσίδα που έχει κατεύθυνση 3΄5΄, αντιγράφεται συνεχώς, ενώ η άλλη ασυνεχώς  με διαδοχικά  μικρά τμήματα (</a:t>
            </a:r>
            <a:r>
              <a:rPr lang="el-GR" sz="1600" b="1" dirty="0" smtClean="0">
                <a:sym typeface="Wingdings" pitchFamily="2" charset="2"/>
              </a:rPr>
              <a:t>τμήματα</a:t>
            </a:r>
            <a:r>
              <a:rPr lang="el-GR" sz="1600" dirty="0" smtClean="0">
                <a:sym typeface="Wingdings" pitchFamily="2" charset="2"/>
              </a:rPr>
              <a:t> </a:t>
            </a:r>
            <a:r>
              <a:rPr lang="en-US" sz="1600" b="1" dirty="0" smtClean="0">
                <a:sym typeface="Wingdings" pitchFamily="2" charset="2"/>
              </a:rPr>
              <a:t>Okazaki</a:t>
            </a:r>
            <a:r>
              <a:rPr lang="en-US" sz="1600" dirty="0" smtClean="0">
                <a:sym typeface="Wingdings" pitchFamily="2" charset="2"/>
              </a:rPr>
              <a:t>).</a:t>
            </a:r>
            <a:r>
              <a:rPr lang="el-GR" sz="1600" dirty="0" smtClean="0">
                <a:sym typeface="Wingdings" pitchFamily="2" charset="2"/>
              </a:rPr>
              <a:t> </a:t>
            </a:r>
          </a:p>
          <a:p>
            <a:r>
              <a:rPr lang="el-GR" sz="1600" dirty="0" smtClean="0">
                <a:sym typeface="Wingdings" pitchFamily="2" charset="2"/>
              </a:rPr>
              <a:t>Τα τμήματα αυτά συνδέονται στη συνέχεια από το ένζυμο </a:t>
            </a:r>
            <a:r>
              <a:rPr lang="en-US" sz="1600" dirty="0" smtClean="0">
                <a:sym typeface="Wingdings" pitchFamily="2" charset="2"/>
              </a:rPr>
              <a:t>DNA </a:t>
            </a:r>
            <a:r>
              <a:rPr lang="el-GR" sz="1600" dirty="0" smtClean="0">
                <a:sym typeface="Wingdings" pitchFamily="2" charset="2"/>
              </a:rPr>
              <a:t>λιγκάση</a:t>
            </a:r>
            <a:r>
              <a:rPr lang="el-GR" sz="1600" dirty="0" smtClean="0">
                <a:sym typeface="Wingdings" pitchFamily="2" charset="2"/>
              </a:rPr>
              <a:t>. Για το λόγο αυτό, ο κλώνος που συνδέεται ασυνεχώς  καθυστερεί σε σχέση με τον άλλο κλώνο και ονομάζεται </a:t>
            </a:r>
            <a:r>
              <a:rPr lang="el-GR" sz="1600" b="1" dirty="0" smtClean="0">
                <a:sym typeface="Wingdings" pitchFamily="2" charset="2"/>
              </a:rPr>
              <a:t>καθυστερημένος ή συνοδός κλώνος</a:t>
            </a:r>
            <a:r>
              <a:rPr lang="el-GR" sz="1600" dirty="0" smtClean="0">
                <a:sym typeface="Wingdings" pitchFamily="2" charset="2"/>
              </a:rPr>
              <a:t> </a:t>
            </a:r>
            <a:r>
              <a:rPr lang="en-US" sz="1600" dirty="0" smtClean="0">
                <a:sym typeface="Wingdings" pitchFamily="2" charset="2"/>
              </a:rPr>
              <a:t>(lagging strand)</a:t>
            </a:r>
            <a:r>
              <a:rPr lang="el-GR" sz="1600" dirty="0" smtClean="0">
                <a:sym typeface="Wingdings" pitchFamily="2" charset="2"/>
              </a:rPr>
              <a:t>, ενώ η αλυσίδα που συντίθεται συνεχώς </a:t>
            </a:r>
            <a:r>
              <a:rPr lang="el-GR" sz="1600" b="1" dirty="0" smtClean="0">
                <a:sym typeface="Wingdings" pitchFamily="2" charset="2"/>
              </a:rPr>
              <a:t>προπορευόμενος ή οδηγός κλώνος </a:t>
            </a:r>
            <a:r>
              <a:rPr lang="el-GR" sz="1600" dirty="0" smtClean="0">
                <a:sym typeface="Wingdings" pitchFamily="2" charset="2"/>
              </a:rPr>
              <a:t>(</a:t>
            </a:r>
            <a:r>
              <a:rPr lang="en-US" sz="1600" dirty="0" smtClean="0">
                <a:sym typeface="Wingdings" pitchFamily="2" charset="2"/>
              </a:rPr>
              <a:t>leading strand)</a:t>
            </a:r>
            <a:endParaRPr lang="el-GR" sz="1600" dirty="0"/>
          </a:p>
        </p:txBody>
      </p:sp>
      <p:pic>
        <p:nvPicPr>
          <p:cNvPr id="4" name="Picture 4" descr="C:\Documents and Settings\Eleni\Τα έγγραφά μου\Downloads\Dnareplication.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04048" y="1628800"/>
            <a:ext cx="3312368" cy="326590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179512" y="1130842"/>
            <a:ext cx="3600400" cy="369332"/>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Δομή </a:t>
            </a:r>
            <a:r>
              <a:rPr lang="en-US" b="1" dirty="0" smtClean="0">
                <a:solidFill>
                  <a:schemeClr val="bg1"/>
                </a:solidFill>
              </a:rPr>
              <a:t>DNA</a:t>
            </a:r>
            <a:endParaRPr lang="el-GR" b="1" dirty="0">
              <a:solidFill>
                <a:schemeClr val="bg1"/>
              </a:solidFill>
            </a:endParaRPr>
          </a:p>
        </p:txBody>
      </p:sp>
      <p:sp>
        <p:nvSpPr>
          <p:cNvPr id="4" name="3 - TextBox"/>
          <p:cNvSpPr txBox="1"/>
          <p:nvPr/>
        </p:nvSpPr>
        <p:spPr>
          <a:xfrm>
            <a:off x="179512" y="1643050"/>
            <a:ext cx="3600400" cy="390876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endParaRPr lang="el-GR" sz="1600" dirty="0" smtClean="0"/>
          </a:p>
          <a:p>
            <a:r>
              <a:rPr lang="el-GR" dirty="0" smtClean="0"/>
              <a:t>Το </a:t>
            </a:r>
            <a:r>
              <a:rPr lang="en-US" dirty="0" smtClean="0"/>
              <a:t>DNA</a:t>
            </a:r>
            <a:r>
              <a:rPr lang="el-GR" dirty="0" smtClean="0"/>
              <a:t> σε προκαρυωτικούς και ευκαρυωτικούς οργανισμούς είναι δίκλωνο </a:t>
            </a:r>
            <a:r>
              <a:rPr lang="el-GR" dirty="0" smtClean="0"/>
              <a:t>μόριο.</a:t>
            </a:r>
            <a:endParaRPr lang="el-GR" dirty="0" smtClean="0"/>
          </a:p>
          <a:p>
            <a:r>
              <a:rPr lang="el-GR" dirty="0" smtClean="0"/>
              <a:t>Οι δύο κλώνοι είναι αντιπαράλληλοι και συνδέονται μεταξύ τους με δεσμούς υδρογόνου.</a:t>
            </a:r>
          </a:p>
          <a:p>
            <a:r>
              <a:rPr lang="el-GR" dirty="0" smtClean="0"/>
              <a:t>Οι δεσμοί υδρογόνου σχηματίζονται ανάμεσα στις συμπληρωματικές αζωτούχες βάσεις αδενίνη (Α) και θυμίνη (Τ) (δύο δεσμοί υδρογόνου) και γουανίνη </a:t>
            </a:r>
            <a:r>
              <a:rPr lang="en-US" dirty="0" smtClean="0"/>
              <a:t>(G) </a:t>
            </a:r>
            <a:r>
              <a:rPr lang="el-GR" dirty="0" smtClean="0"/>
              <a:t>και κυτοσίνη </a:t>
            </a:r>
            <a:r>
              <a:rPr lang="en-US" dirty="0" smtClean="0"/>
              <a:t>(C)</a:t>
            </a:r>
            <a:r>
              <a:rPr lang="el-GR" dirty="0" smtClean="0"/>
              <a:t> (τρεις δεσμοί υδρογόνου). </a:t>
            </a:r>
          </a:p>
          <a:p>
            <a:endParaRPr lang="el-GR" sz="1600" dirty="0"/>
          </a:p>
        </p:txBody>
      </p:sp>
      <p:pic>
        <p:nvPicPr>
          <p:cNvPr id="1031" name="Picture 7" descr="C:\Documents and Settings\Eleni\Τα έγγραφά μου\Downloads\maxresdefault.jpg"/>
          <p:cNvPicPr>
            <a:picLocks noChangeAspect="1" noChangeArrowheads="1"/>
          </p:cNvPicPr>
          <p:nvPr/>
        </p:nvPicPr>
        <p:blipFill>
          <a:blip r:embed="rId2" cstate="print"/>
          <a:srcRect/>
          <a:stretch>
            <a:fillRect/>
          </a:stretch>
        </p:blipFill>
        <p:spPr bwMode="auto">
          <a:xfrm>
            <a:off x="4071934" y="1543056"/>
            <a:ext cx="4662486" cy="417196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Αποτέλεσμα εικόνας για dna replication rna primer"/>
          <p:cNvPicPr>
            <a:picLocks noChangeAspect="1" noChangeArrowheads="1"/>
          </p:cNvPicPr>
          <p:nvPr/>
        </p:nvPicPr>
        <p:blipFill>
          <a:blip r:embed="rId2" cstate="print"/>
          <a:srcRect/>
          <a:stretch>
            <a:fillRect/>
          </a:stretch>
        </p:blipFill>
        <p:spPr bwMode="auto">
          <a:xfrm>
            <a:off x="4980111" y="846658"/>
            <a:ext cx="4056385" cy="5606678"/>
          </a:xfrm>
          <a:prstGeom prst="rect">
            <a:avLst/>
          </a:prstGeom>
          <a:noFill/>
        </p:spPr>
      </p:pic>
      <p:sp>
        <p:nvSpPr>
          <p:cNvPr id="3" name="2 - TextBox"/>
          <p:cNvSpPr txBox="1"/>
          <p:nvPr/>
        </p:nvSpPr>
        <p:spPr>
          <a:xfrm>
            <a:off x="323528" y="1916832"/>
            <a:ext cx="4142834" cy="403187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sym typeface="Wingdings" pitchFamily="2" charset="2"/>
              </a:rPr>
              <a:t>Τα τμήματα </a:t>
            </a:r>
            <a:r>
              <a:rPr lang="en-US" sz="1600" b="1" dirty="0" smtClean="0">
                <a:sym typeface="Wingdings" pitchFamily="2" charset="2"/>
              </a:rPr>
              <a:t>Okazaki</a:t>
            </a:r>
            <a:r>
              <a:rPr lang="el-GR" sz="1600" dirty="0" smtClean="0">
                <a:sym typeface="Wingdings" pitchFamily="2" charset="2"/>
              </a:rPr>
              <a:t> έχουν μήκος περίπου 1000 - 2000 νουκλεοτίδια  στους προκαρυωτικούς και 150 -200 νουκλεοτίδια στους ευκαρυωτικούς.</a:t>
            </a:r>
          </a:p>
          <a:p>
            <a:r>
              <a:rPr lang="el-GR" sz="1600" dirty="0" smtClean="0">
                <a:sym typeface="Wingdings" pitchFamily="2" charset="2"/>
              </a:rPr>
              <a:t>Στην πορεία της αντιγραφής τα ριβονουκλεοτίδια των εκκινητών αντικαθίστανται με δεοξυριβονουκλεοτίδια τα οποία συνδέονται με το ένζυμο </a:t>
            </a:r>
            <a:r>
              <a:rPr lang="en-US" sz="1600" dirty="0" smtClean="0">
                <a:sym typeface="Wingdings" pitchFamily="2" charset="2"/>
              </a:rPr>
              <a:t>DNA</a:t>
            </a:r>
            <a:r>
              <a:rPr lang="el-GR" sz="1600" dirty="0" smtClean="0">
                <a:sym typeface="Wingdings" pitchFamily="2" charset="2"/>
              </a:rPr>
              <a:t> λιγκάση. Η παραπάνω διαδικασία χρειάζεται τρία ένζυμα: μία </a:t>
            </a:r>
            <a:r>
              <a:rPr lang="en-US" sz="1600" dirty="0" smtClean="0">
                <a:sym typeface="Wingdings" pitchFamily="2" charset="2"/>
              </a:rPr>
              <a:t>DNA </a:t>
            </a:r>
            <a:r>
              <a:rPr lang="el-GR" sz="1600" dirty="0" smtClean="0">
                <a:sym typeface="Wingdings" pitchFamily="2" charset="2"/>
              </a:rPr>
              <a:t>νουκλεάση που αφαιρεί τα ριβονουκλεοτίδια, μία </a:t>
            </a:r>
            <a:r>
              <a:rPr lang="en-US" sz="1600" dirty="0" smtClean="0">
                <a:sym typeface="Wingdings" pitchFamily="2" charset="2"/>
              </a:rPr>
              <a:t>DNA</a:t>
            </a:r>
            <a:r>
              <a:rPr lang="el-GR" sz="1600" dirty="0" smtClean="0">
                <a:sym typeface="Wingdings" pitchFamily="2" charset="2"/>
              </a:rPr>
              <a:t> πολυμεράση (πολυμεράση διόρθωσης) που συνδέει δεοξυριβονουκλεοτίδια </a:t>
            </a:r>
            <a:r>
              <a:rPr lang="el-GR" sz="1600" dirty="0" smtClean="0">
                <a:sym typeface="Wingdings" pitchFamily="2" charset="2"/>
              </a:rPr>
              <a:t>στη θέση των ριβονουκλεοτιδίων και </a:t>
            </a:r>
            <a:r>
              <a:rPr lang="el-GR" sz="1600" dirty="0" smtClean="0">
                <a:sym typeface="Wingdings" pitchFamily="2" charset="2"/>
              </a:rPr>
              <a:t>μία </a:t>
            </a:r>
            <a:r>
              <a:rPr lang="en-US" sz="1600" dirty="0" smtClean="0">
                <a:sym typeface="Wingdings" pitchFamily="2" charset="2"/>
              </a:rPr>
              <a:t>DNA</a:t>
            </a:r>
            <a:r>
              <a:rPr lang="el-GR" sz="1600" dirty="0" smtClean="0">
                <a:sym typeface="Wingdings" pitchFamily="2" charset="2"/>
              </a:rPr>
              <a:t> λιγκάση η οποία συνδέει τα ακραία νουκλεοτίδια των τμημάτων.</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1262365"/>
            <a:ext cx="4680520" cy="526297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a:t>
            </a:r>
            <a:r>
              <a:rPr lang="en-US" sz="1600" dirty="0" smtClean="0"/>
              <a:t>DNA</a:t>
            </a:r>
            <a:r>
              <a:rPr lang="el-GR" sz="1600" dirty="0" smtClean="0"/>
              <a:t> πολυμεράση λειτουργεί με μεγάλη ακρίβεια, διαπράττοντας μόνο ένα λάθος περίπου για κάθε 10</a:t>
            </a:r>
            <a:r>
              <a:rPr lang="el-GR" sz="1600" baseline="30000" dirty="0" smtClean="0"/>
              <a:t>7</a:t>
            </a:r>
            <a:r>
              <a:rPr lang="el-GR" sz="1600" dirty="0" smtClean="0"/>
              <a:t> νουκλεοτίδια που προσθέτει. </a:t>
            </a:r>
          </a:p>
          <a:p>
            <a:r>
              <a:rPr lang="el-GR" sz="1600" dirty="0" smtClean="0"/>
              <a:t>Αυτό επιτυγχάνεται γιατί η </a:t>
            </a:r>
            <a:r>
              <a:rPr lang="en-US" sz="1600" dirty="0" smtClean="0"/>
              <a:t>DNA </a:t>
            </a:r>
            <a:r>
              <a:rPr lang="el-GR" sz="1600" dirty="0" smtClean="0"/>
              <a:t>πολυμεράση εκτός από τη δημιουργία φωσφοδιεστερικού δεσμού, έχει τη δυνατότητα ελέγχου του σωστού ζευγαρώματος των συμπληρωματικών βάσεων και διόρθωσης των λαθών. </a:t>
            </a:r>
          </a:p>
          <a:p>
            <a:r>
              <a:rPr lang="el-GR" sz="1600" dirty="0" smtClean="0"/>
              <a:t>Η διαδικασία διόρθωσης ονομάζεται ¨</a:t>
            </a:r>
            <a:r>
              <a:rPr lang="el-GR" sz="1600" b="1" dirty="0" smtClean="0"/>
              <a:t>διόρθωση δοκιμίου¨</a:t>
            </a:r>
            <a:r>
              <a:rPr lang="el-GR" sz="1600" dirty="0" smtClean="0"/>
              <a:t> (</a:t>
            </a:r>
            <a:r>
              <a:rPr lang="en-US" sz="1600" dirty="0" smtClean="0"/>
              <a:t>proofreading) </a:t>
            </a:r>
            <a:r>
              <a:rPr lang="el-GR" sz="1600" dirty="0" smtClean="0"/>
              <a:t>και γίνεται ταυτόχρονα με τον πολυμερισμό.</a:t>
            </a:r>
          </a:p>
          <a:p>
            <a:endParaRPr lang="el-GR" sz="1600" dirty="0" smtClean="0"/>
          </a:p>
          <a:p>
            <a:r>
              <a:rPr lang="el-GR" sz="1600" dirty="0" smtClean="0"/>
              <a:t>Η </a:t>
            </a:r>
            <a:r>
              <a:rPr lang="en-US" sz="1600" dirty="0" smtClean="0"/>
              <a:t>DNA</a:t>
            </a:r>
            <a:r>
              <a:rPr lang="el-GR" sz="1600" dirty="0" smtClean="0"/>
              <a:t> πολυμεράση πριν συνδέσει ένα νουκλεοτίδιο, ελέγχει αν το προηγούμενο νουκλεοτίδιο έχει ζευγαρώσει σωστά και τότε μόνο κάνει τον φωσφοδιεστερικό δεσμό μεταξύ τους. Αν το προηγούμενο ζεύγος είναι λάθος,  αφαιρεί το λάθος νουκλεοτίδιο και στη θέση του βάζει το σωστό.</a:t>
            </a:r>
          </a:p>
          <a:p>
            <a:r>
              <a:rPr lang="el-GR" sz="1600" dirty="0" smtClean="0"/>
              <a:t>Οι ενεργότητες πολυμερισμού και διόρθωσης δοκιμίου βρίσκονται σε διαφορετικές περιοχές του ενζύμου.    </a:t>
            </a:r>
            <a:endParaRPr lang="el-GR" sz="1600" dirty="0"/>
          </a:p>
        </p:txBody>
      </p:sp>
      <p:pic>
        <p:nvPicPr>
          <p:cNvPr id="392194" name="Picture 2" descr="C:\Documents and Settings\Eleni\Τα έγγραφά μου\Downloads\proofreading_mismatched_bases1355115048872-thumb400.png"/>
          <p:cNvPicPr>
            <a:picLocks noChangeAspect="1" noChangeArrowheads="1"/>
          </p:cNvPicPr>
          <p:nvPr/>
        </p:nvPicPr>
        <p:blipFill>
          <a:blip r:embed="rId2" cstate="print"/>
          <a:srcRect/>
          <a:stretch>
            <a:fillRect/>
          </a:stretch>
        </p:blipFill>
        <p:spPr bwMode="auto">
          <a:xfrm>
            <a:off x="5148064" y="1340768"/>
            <a:ext cx="3888432" cy="2787774"/>
          </a:xfrm>
          <a:prstGeom prst="rect">
            <a:avLst/>
          </a:prstGeom>
          <a:noFill/>
        </p:spPr>
      </p:pic>
      <p:pic>
        <p:nvPicPr>
          <p:cNvPr id="392195" name="Picture 3" descr="C:\Documents and Settings\Eleni\Τα έγγραφά μου\Downloads\figure_06_14.jpg"/>
          <p:cNvPicPr>
            <a:picLocks noChangeAspect="1" noChangeArrowheads="1"/>
          </p:cNvPicPr>
          <p:nvPr/>
        </p:nvPicPr>
        <p:blipFill>
          <a:blip r:embed="rId3" cstate="print"/>
          <a:srcRect/>
          <a:stretch>
            <a:fillRect/>
          </a:stretch>
        </p:blipFill>
        <p:spPr bwMode="auto">
          <a:xfrm>
            <a:off x="5129336" y="4293096"/>
            <a:ext cx="3979168" cy="21002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Documents and Settings\Eleni\Τα έγγραφά μου\Downloads\rna-polymerase-alpha-c-terminal-domain-alfred-pasieka.jpg"/>
          <p:cNvPicPr>
            <a:picLocks noChangeAspect="1" noChangeArrowheads="1"/>
          </p:cNvPicPr>
          <p:nvPr/>
        </p:nvPicPr>
        <p:blipFill>
          <a:blip r:embed="rId2" cstate="print"/>
          <a:srcRect/>
          <a:stretch>
            <a:fillRect/>
          </a:stretch>
        </p:blipFill>
        <p:spPr bwMode="auto">
          <a:xfrm>
            <a:off x="3779912" y="2253208"/>
            <a:ext cx="5112568" cy="3048000"/>
          </a:xfrm>
          <a:prstGeom prst="rect">
            <a:avLst/>
          </a:prstGeom>
          <a:noFill/>
        </p:spPr>
      </p:pic>
      <p:sp>
        <p:nvSpPr>
          <p:cNvPr id="3" name="2 - TextBox"/>
          <p:cNvSpPr txBox="1"/>
          <p:nvPr/>
        </p:nvSpPr>
        <p:spPr>
          <a:xfrm>
            <a:off x="71438" y="2693238"/>
            <a:ext cx="3564458" cy="181588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a:t>
            </a:r>
            <a:r>
              <a:rPr lang="en-US" sz="1600" dirty="0" smtClean="0"/>
              <a:t>DNA</a:t>
            </a:r>
            <a:r>
              <a:rPr lang="el-GR" sz="1600" dirty="0" smtClean="0"/>
              <a:t>πολυμεράση ΙΙΙ αποτελείται συνολικά από 20 πολυπεπτιδικές αλυσίδες  8 διαφορετικών ειδών.  Εκτός του πολυμερισμού και των δύο αλυσίδων του </a:t>
            </a:r>
            <a:r>
              <a:rPr lang="en-US" sz="1600" dirty="0" smtClean="0"/>
              <a:t>DNA</a:t>
            </a:r>
            <a:r>
              <a:rPr lang="el-GR" sz="1600" dirty="0" smtClean="0"/>
              <a:t> ταυτόχρονα, διορθώνει τα λάθη που έχει κάνει η ίδια.</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dna πολυμεραση α"/>
          <p:cNvPicPr>
            <a:picLocks noChangeAspect="1" noChangeArrowheads="1"/>
          </p:cNvPicPr>
          <p:nvPr/>
        </p:nvPicPr>
        <p:blipFill>
          <a:blip r:embed="rId2" cstate="print"/>
          <a:srcRect/>
          <a:stretch>
            <a:fillRect/>
          </a:stretch>
        </p:blipFill>
        <p:spPr bwMode="auto">
          <a:xfrm>
            <a:off x="3576736" y="980728"/>
            <a:ext cx="5387752" cy="4176464"/>
          </a:xfrm>
          <a:prstGeom prst="rect">
            <a:avLst/>
          </a:prstGeom>
          <a:noFill/>
        </p:spPr>
      </p:pic>
      <p:sp>
        <p:nvSpPr>
          <p:cNvPr id="1028" name="AutoShape 4"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 name="4 - TextBox"/>
          <p:cNvSpPr txBox="1"/>
          <p:nvPr/>
        </p:nvSpPr>
        <p:spPr>
          <a:xfrm>
            <a:off x="251520" y="2579420"/>
            <a:ext cx="3096344" cy="156966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Σε κάθε νέο τμήμα </a:t>
            </a:r>
            <a:r>
              <a:rPr lang="en-US" sz="1600" dirty="0" smtClean="0"/>
              <a:t>Okazaki</a:t>
            </a:r>
            <a:r>
              <a:rPr lang="el-GR" sz="1600" dirty="0" smtClean="0"/>
              <a:t> η </a:t>
            </a:r>
            <a:r>
              <a:rPr lang="en-US" sz="1600" dirty="0" smtClean="0"/>
              <a:t>DNA</a:t>
            </a:r>
            <a:r>
              <a:rPr lang="el-GR" sz="1600" dirty="0" smtClean="0"/>
              <a:t> πολυμεράση περιστρέφει την πατρική αλυσίδα </a:t>
            </a:r>
            <a:r>
              <a:rPr lang="en-US" sz="1600" dirty="0" smtClean="0"/>
              <a:t>DNA</a:t>
            </a:r>
            <a:r>
              <a:rPr lang="el-GR" sz="1600" dirty="0" smtClean="0"/>
              <a:t> ώστε η κατεύθυνση σύνθεσης να είναι αυτή με την οποία προχωράει η διχάλα αντιγραφής.</a:t>
            </a:r>
            <a:endParaRPr lang="el-GR"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Eleni\Τα έγγραφά μου\Downloads\αρχείο λήψης (11).png"/>
          <p:cNvPicPr>
            <a:picLocks noChangeAspect="1" noChangeArrowheads="1"/>
          </p:cNvPicPr>
          <p:nvPr/>
        </p:nvPicPr>
        <p:blipFill>
          <a:blip r:embed="rId2" cstate="print"/>
          <a:srcRect/>
          <a:stretch>
            <a:fillRect/>
          </a:stretch>
        </p:blipFill>
        <p:spPr bwMode="auto">
          <a:xfrm>
            <a:off x="3773984" y="2455168"/>
            <a:ext cx="4326408" cy="2846040"/>
          </a:xfrm>
          <a:prstGeom prst="rect">
            <a:avLst/>
          </a:prstGeom>
          <a:noFill/>
        </p:spPr>
      </p:pic>
      <p:sp>
        <p:nvSpPr>
          <p:cNvPr id="3" name="2 - TextBox"/>
          <p:cNvSpPr txBox="1"/>
          <p:nvPr/>
        </p:nvSpPr>
        <p:spPr>
          <a:xfrm>
            <a:off x="251520" y="2492896"/>
            <a:ext cx="3240360" cy="2800767"/>
          </a:xfrm>
          <a:prstGeom prst="rect">
            <a:avLst/>
          </a:prstGeom>
          <a:noFill/>
          <a:ln>
            <a:solidFill>
              <a:srgbClr val="C00000"/>
            </a:solidFill>
          </a:ln>
        </p:spPr>
        <p:txBody>
          <a:bodyPr wrap="square" rtlCol="0">
            <a:spAutoFit/>
          </a:bodyPr>
          <a:lstStyle/>
          <a:p>
            <a:r>
              <a:rPr lang="el-GR" sz="1600" dirty="0" smtClean="0"/>
              <a:t>Σε κάθε διχάλα αντιγραφής δημιουργούνται  και προπορευόμενοι και καθυστερημένοι κλώνοι, ανάλογα με την κατεύθυνση εξέλιξης της διχάλας και της κατεύθυνσης των δύο κλώνων του </a:t>
            </a:r>
            <a:r>
              <a:rPr lang="en-US" sz="1600" dirty="0" smtClean="0"/>
              <a:t>DNA. H DNA</a:t>
            </a:r>
            <a:r>
              <a:rPr lang="el-GR" sz="1600" dirty="0" smtClean="0"/>
              <a:t> λιγκάση εκτός από τα τμήματα </a:t>
            </a:r>
            <a:r>
              <a:rPr lang="en-US" sz="1600" dirty="0" smtClean="0"/>
              <a:t>Okazaki</a:t>
            </a:r>
            <a:r>
              <a:rPr lang="el-GR" sz="1600" dirty="0" smtClean="0"/>
              <a:t>, συνδέει επίσης και τους νέους κλώνους από διαφορετικές διχάλες αντιγραφής  </a:t>
            </a:r>
            <a:endParaRPr lang="el-GR"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Σχετική εικόνα"/>
          <p:cNvPicPr>
            <a:picLocks noChangeAspect="1" noChangeArrowheads="1"/>
          </p:cNvPicPr>
          <p:nvPr/>
        </p:nvPicPr>
        <p:blipFill>
          <a:blip r:embed="rId2" cstate="print"/>
          <a:srcRect l="12246" t="1559" r="10195"/>
          <a:stretch>
            <a:fillRect/>
          </a:stretch>
        </p:blipFill>
        <p:spPr bwMode="auto">
          <a:xfrm>
            <a:off x="4932040" y="1124744"/>
            <a:ext cx="4104456" cy="4547618"/>
          </a:xfrm>
          <a:prstGeom prst="rect">
            <a:avLst/>
          </a:prstGeom>
          <a:noFill/>
        </p:spPr>
      </p:pic>
      <p:sp>
        <p:nvSpPr>
          <p:cNvPr id="3" name="2 - TextBox"/>
          <p:cNvSpPr txBox="1"/>
          <p:nvPr/>
        </p:nvSpPr>
        <p:spPr>
          <a:xfrm>
            <a:off x="107504" y="836712"/>
            <a:ext cx="4608512" cy="5509200"/>
          </a:xfrm>
          <a:prstGeom prst="rect">
            <a:avLst/>
          </a:prstGeom>
          <a:solidFill>
            <a:schemeClr val="accent1">
              <a:lumMod val="20000"/>
              <a:lumOff val="80000"/>
            </a:schemeClr>
          </a:solidFill>
        </p:spPr>
        <p:txBody>
          <a:bodyPr wrap="square" rtlCol="0">
            <a:spAutoFit/>
          </a:bodyPr>
          <a:lstStyle/>
          <a:p>
            <a:r>
              <a:rPr lang="el-GR" sz="1600" dirty="0" smtClean="0"/>
              <a:t>Τα ένζυμα που παίρνουν μέρος στην αντιγραφή του </a:t>
            </a:r>
            <a:r>
              <a:rPr lang="en-US" sz="1600" dirty="0" smtClean="0"/>
              <a:t>DNA</a:t>
            </a:r>
            <a:r>
              <a:rPr lang="el-GR" sz="1600" dirty="0" smtClean="0"/>
              <a:t> λειτουργούν ως ένα σύμπλεγμα ενζύμων, αντιγράφοντας και τους δύο κλώνους ταυτόχρονα. Ο καθυστερημένος κλώνος  αναδιπλώνεται, ώστε να είναι δυνατή η σύνθεση </a:t>
            </a:r>
            <a:r>
              <a:rPr lang="en-US" sz="1600" dirty="0" smtClean="0"/>
              <a:t>DNA</a:t>
            </a:r>
            <a:r>
              <a:rPr lang="el-GR" sz="1600" dirty="0" smtClean="0"/>
              <a:t> με φορά 5΄</a:t>
            </a:r>
            <a:r>
              <a:rPr lang="el-GR" sz="1600" dirty="0" smtClean="0">
                <a:sym typeface="Wingdings" pitchFamily="2" charset="2"/>
              </a:rPr>
              <a:t>3΄. </a:t>
            </a:r>
          </a:p>
          <a:p>
            <a:r>
              <a:rPr lang="el-GR" sz="1600" dirty="0" smtClean="0"/>
              <a:t>Οι </a:t>
            </a:r>
            <a:r>
              <a:rPr lang="en-US" sz="1600" dirty="0" smtClean="0"/>
              <a:t>DNA</a:t>
            </a:r>
            <a:r>
              <a:rPr lang="el-GR" sz="1600" dirty="0" smtClean="0"/>
              <a:t> πολυμεράσες συγκρατούνται στους δύο κλώνους με μία κυκλική πρωτεΐνη γνωστή ως «</a:t>
            </a:r>
            <a:r>
              <a:rPr lang="el-GR" sz="1600" b="1" dirty="0" smtClean="0"/>
              <a:t>ολισθαίνων συνδετήρας</a:t>
            </a:r>
            <a:r>
              <a:rPr lang="el-GR" sz="1600" dirty="0" smtClean="0"/>
              <a:t>» (</a:t>
            </a:r>
            <a:r>
              <a:rPr lang="en-US" sz="1600" dirty="0" smtClean="0"/>
              <a:t>slicing clamp)</a:t>
            </a:r>
            <a:r>
              <a:rPr lang="el-GR" sz="1600" dirty="0" smtClean="0"/>
              <a:t>, που επιτρέπει στην </a:t>
            </a:r>
            <a:r>
              <a:rPr lang="en-US" sz="1600" dirty="0" smtClean="0"/>
              <a:t>DNA</a:t>
            </a:r>
            <a:r>
              <a:rPr lang="el-GR" sz="1600" dirty="0" smtClean="0"/>
              <a:t> πολυμεράση να ολισθαίνει.  Η πρωτεΐνη αυτή παραμένει σταθερά συνδεδεμένη στον προπορευόμενο κλώνο, ενώ απομακρύνεται από τον καθυστερημένο κλώνο όταν το ένζυμο φθάσει στο προηγούμενο κλάσμα </a:t>
            </a:r>
            <a:r>
              <a:rPr lang="en-US" sz="1600" dirty="0" smtClean="0"/>
              <a:t>Okazaki</a:t>
            </a:r>
            <a:r>
              <a:rPr lang="el-GR" sz="1600" dirty="0" smtClean="0"/>
              <a:t>. </a:t>
            </a:r>
            <a:endParaRPr lang="el-GR" sz="1600" dirty="0" smtClean="0">
              <a:sym typeface="Wingdings" pitchFamily="2" charset="2"/>
            </a:endParaRPr>
          </a:p>
          <a:p>
            <a:r>
              <a:rPr lang="el-GR" sz="1600" dirty="0" smtClean="0">
                <a:sym typeface="Wingdings" pitchFamily="2" charset="2"/>
              </a:rPr>
              <a:t>Η </a:t>
            </a:r>
            <a:r>
              <a:rPr lang="en-US" sz="1600" dirty="0" smtClean="0">
                <a:sym typeface="Wingdings" pitchFamily="2" charset="2"/>
              </a:rPr>
              <a:t>DNA</a:t>
            </a:r>
            <a:r>
              <a:rPr lang="el-GR" sz="1600" dirty="0" smtClean="0">
                <a:sym typeface="Wingdings" pitchFamily="2" charset="2"/>
              </a:rPr>
              <a:t> ελικάση προηγείται και διασπά τους δεσμούς υδρογόνου διαχωρίζοντας τους δύο κλώνους του </a:t>
            </a:r>
            <a:r>
              <a:rPr lang="en-US" sz="1600" dirty="0" smtClean="0">
                <a:sym typeface="Wingdings" pitchFamily="2" charset="2"/>
              </a:rPr>
              <a:t>DNA.</a:t>
            </a:r>
            <a:r>
              <a:rPr lang="el-GR" sz="1600" dirty="0" smtClean="0">
                <a:sym typeface="Wingdings" pitchFamily="2" charset="2"/>
              </a:rPr>
              <a:t> Οι κλώνοι μετά τη δράση της ελικάσης, διατηρούνται χωριστά με τη βοήθεια ειδικών πρωτεϊνών σύνδεσης σε μονόκλωνο </a:t>
            </a:r>
            <a:r>
              <a:rPr lang="en-US" sz="1600" dirty="0" smtClean="0">
                <a:sym typeface="Wingdings" pitchFamily="2" charset="2"/>
              </a:rPr>
              <a:t>DNA</a:t>
            </a:r>
            <a:r>
              <a:rPr lang="el-GR" sz="1600" dirty="0" smtClean="0">
                <a:sym typeface="Wingdings" pitchFamily="2" charset="2"/>
              </a:rPr>
              <a:t> (</a:t>
            </a:r>
            <a:r>
              <a:rPr lang="en-US" sz="1600" dirty="0" smtClean="0">
                <a:sym typeface="Wingdings" pitchFamily="2" charset="2"/>
              </a:rPr>
              <a:t>SSB- single strand binding protein).</a:t>
            </a:r>
            <a:r>
              <a:rPr lang="el-GR" sz="1600" dirty="0" smtClean="0">
                <a:sym typeface="Wingdings" pitchFamily="2" charset="2"/>
              </a:rPr>
              <a:t> Οι πρωτεΐνες </a:t>
            </a:r>
            <a:r>
              <a:rPr lang="en-US" sz="1600" dirty="0" smtClean="0">
                <a:sym typeface="Wingdings" pitchFamily="2" charset="2"/>
              </a:rPr>
              <a:t>SSB</a:t>
            </a:r>
            <a:r>
              <a:rPr lang="el-GR" sz="1600" dirty="0" smtClean="0">
                <a:sym typeface="Wingdings" pitchFamily="2" charset="2"/>
              </a:rPr>
              <a:t> συνδέονται στο μονόκλωνο </a:t>
            </a:r>
            <a:r>
              <a:rPr lang="en-US" sz="1600" dirty="0" smtClean="0">
                <a:sym typeface="Wingdings" pitchFamily="2" charset="2"/>
              </a:rPr>
              <a:t>DNA</a:t>
            </a:r>
            <a:r>
              <a:rPr lang="el-GR" sz="1600" dirty="0" smtClean="0">
                <a:sym typeface="Wingdings" pitchFamily="2" charset="2"/>
              </a:rPr>
              <a:t> και εμποδίζουν την επανασύνδεσή του με τον συμπληρωματικό του κλώνο, ενώ παράλληλα τον διατηρεί τεντωμένο. </a:t>
            </a:r>
            <a:endParaRPr lang="el-GR"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6" name="AutoShape 4"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97317" name="Picture 5" descr="C:\Documents and Settings\Eleni\Τα έγγραφά μου\Downloads\Schematic-of-DNA-supercoiling-SCIs-and-topoisomerases-A-Schematic-figure-of-changes.png"/>
          <p:cNvPicPr>
            <a:picLocks noChangeAspect="1" noChangeArrowheads="1"/>
          </p:cNvPicPr>
          <p:nvPr/>
        </p:nvPicPr>
        <p:blipFill>
          <a:blip r:embed="rId2" cstate="print"/>
          <a:srcRect r="1639" b="48786"/>
          <a:stretch>
            <a:fillRect/>
          </a:stretch>
        </p:blipFill>
        <p:spPr bwMode="auto">
          <a:xfrm>
            <a:off x="4355976" y="1268760"/>
            <a:ext cx="4608512" cy="2160240"/>
          </a:xfrm>
          <a:prstGeom prst="rect">
            <a:avLst/>
          </a:prstGeom>
          <a:noFill/>
        </p:spPr>
      </p:pic>
      <p:sp>
        <p:nvSpPr>
          <p:cNvPr id="5" name="4 - TextBox"/>
          <p:cNvSpPr txBox="1"/>
          <p:nvPr/>
        </p:nvSpPr>
        <p:spPr>
          <a:xfrm>
            <a:off x="251520" y="2644457"/>
            <a:ext cx="3960440" cy="304698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Κατά τη διάσπαση των δεσμών υδρογόνου και τον αποχωρισμό των δύο κλώνων του </a:t>
            </a:r>
            <a:r>
              <a:rPr lang="en-US" sz="1600" dirty="0" smtClean="0"/>
              <a:t>DNA</a:t>
            </a:r>
            <a:r>
              <a:rPr lang="el-GR" sz="1600" dirty="0" smtClean="0"/>
              <a:t>, δημιουργούνται υπερελικώσεις οι οποίες θα σταματούσαν τη διαδικασία της αντιγραφής.</a:t>
            </a:r>
          </a:p>
          <a:p>
            <a:r>
              <a:rPr lang="el-GR" sz="1600" dirty="0" smtClean="0"/>
              <a:t>Οι υπερελικώσεις χαλαρώνουν με τη δράση ειδικών ενζύμων που ονομάζονται </a:t>
            </a:r>
            <a:r>
              <a:rPr lang="en-US" sz="1600" dirty="0" smtClean="0"/>
              <a:t>DNA</a:t>
            </a:r>
            <a:r>
              <a:rPr lang="el-GR" sz="1600" dirty="0" smtClean="0"/>
              <a:t> τοποϊσομεράσες. Τα ένζυμα διασπούν τον ένα ή και δύο κλώνους του </a:t>
            </a:r>
            <a:r>
              <a:rPr lang="en-US" sz="1600" dirty="0" smtClean="0"/>
              <a:t>DNA</a:t>
            </a:r>
            <a:r>
              <a:rPr lang="el-GR" sz="1600" dirty="0" smtClean="0"/>
              <a:t>, περιστρέφουν τον ένα γύρω από τον άλλο  και τον ενώνουν ξανά, ανακουφίζοντας την υπερελίκωση. </a:t>
            </a:r>
            <a:endParaRPr lang="el-GR" sz="1600" dirty="0"/>
          </a:p>
        </p:txBody>
      </p:sp>
      <p:pic>
        <p:nvPicPr>
          <p:cNvPr id="6" name="Picture 2" descr="Αποτέλεσμα εικόνας για dna topoisomerase"/>
          <p:cNvPicPr>
            <a:picLocks noChangeAspect="1" noChangeArrowheads="1"/>
          </p:cNvPicPr>
          <p:nvPr/>
        </p:nvPicPr>
        <p:blipFill>
          <a:blip r:embed="rId3" cstate="print"/>
          <a:srcRect/>
          <a:stretch>
            <a:fillRect/>
          </a:stretch>
        </p:blipFill>
        <p:spPr bwMode="auto">
          <a:xfrm>
            <a:off x="4355976" y="3501008"/>
            <a:ext cx="4608512" cy="305841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2" name="Picture 2" descr="C:\Documents and Settings\Eleni\Τα έγγραφά μου\Downloads\c5ob02049b-f1_hi-res.gif"/>
          <p:cNvPicPr>
            <a:picLocks noChangeAspect="1" noChangeArrowheads="1"/>
          </p:cNvPicPr>
          <p:nvPr/>
        </p:nvPicPr>
        <p:blipFill>
          <a:blip r:embed="rId2" cstate="print"/>
          <a:srcRect/>
          <a:stretch>
            <a:fillRect/>
          </a:stretch>
        </p:blipFill>
        <p:spPr bwMode="auto">
          <a:xfrm>
            <a:off x="2987824" y="1882105"/>
            <a:ext cx="5832648" cy="4067175"/>
          </a:xfrm>
          <a:prstGeom prst="rect">
            <a:avLst/>
          </a:prstGeom>
          <a:noFill/>
        </p:spPr>
      </p:pic>
      <p:sp>
        <p:nvSpPr>
          <p:cNvPr id="3" name="2 - TextBox"/>
          <p:cNvSpPr txBox="1"/>
          <p:nvPr/>
        </p:nvSpPr>
        <p:spPr>
          <a:xfrm>
            <a:off x="179512" y="3269302"/>
            <a:ext cx="2592288" cy="1815882"/>
          </a:xfrm>
          <a:prstGeom prst="rect">
            <a:avLst/>
          </a:prstGeom>
          <a:noFill/>
          <a:ln>
            <a:solidFill>
              <a:srgbClr val="C00000"/>
            </a:solidFill>
          </a:ln>
        </p:spPr>
        <p:txBody>
          <a:bodyPr wrap="square" rtlCol="0">
            <a:spAutoFit/>
          </a:bodyPr>
          <a:lstStyle/>
          <a:p>
            <a:r>
              <a:rPr lang="el-GR" sz="1600" dirty="0" smtClean="0"/>
              <a:t>Οι τοποϊσομεράσες διασπούν ένα φωσφοδιεστερικό δεσμό, τον οποίο ξαναδημιουργούν, μετά την περιστροφή του διασπασμένου κλώνου γύρω από τον άλλο.</a:t>
            </a:r>
            <a:endParaRPr lang="el-GR"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7" name="Picture 3" descr="C:\Documents and Settings\Eleni\Τα έγγραφά μου\Downloads\topoisomeraseII.jpg"/>
          <p:cNvPicPr>
            <a:picLocks noChangeAspect="1" noChangeArrowheads="1"/>
          </p:cNvPicPr>
          <p:nvPr/>
        </p:nvPicPr>
        <p:blipFill>
          <a:blip r:embed="rId2" cstate="print"/>
          <a:srcRect/>
          <a:stretch>
            <a:fillRect/>
          </a:stretch>
        </p:blipFill>
        <p:spPr bwMode="auto">
          <a:xfrm>
            <a:off x="4932040" y="1196752"/>
            <a:ext cx="4089648" cy="4176464"/>
          </a:xfrm>
          <a:prstGeom prst="rect">
            <a:avLst/>
          </a:prstGeom>
          <a:noFill/>
        </p:spPr>
      </p:pic>
      <p:pic>
        <p:nvPicPr>
          <p:cNvPr id="3" name="Picture 2" descr="C:\Documents and Settings\Eleni\Τα έγγραφά μου\Downloads\rep2.25.jpg"/>
          <p:cNvPicPr>
            <a:picLocks noChangeAspect="1" noChangeArrowheads="1"/>
          </p:cNvPicPr>
          <p:nvPr/>
        </p:nvPicPr>
        <p:blipFill>
          <a:blip r:embed="rId3" cstate="print"/>
          <a:srcRect/>
          <a:stretch>
            <a:fillRect/>
          </a:stretch>
        </p:blipFill>
        <p:spPr bwMode="auto">
          <a:xfrm>
            <a:off x="323528" y="1196752"/>
            <a:ext cx="4464496" cy="4176464"/>
          </a:xfrm>
          <a:prstGeom prst="rect">
            <a:avLst/>
          </a:prstGeom>
          <a:noFill/>
        </p:spPr>
      </p:pic>
      <p:sp>
        <p:nvSpPr>
          <p:cNvPr id="4" name="3 - TextBox"/>
          <p:cNvSpPr txBox="1"/>
          <p:nvPr/>
        </p:nvSpPr>
        <p:spPr>
          <a:xfrm>
            <a:off x="1619672" y="5589240"/>
            <a:ext cx="6552728" cy="584775"/>
          </a:xfrm>
          <a:prstGeom prst="rect">
            <a:avLst/>
          </a:prstGeom>
          <a:noFill/>
          <a:ln>
            <a:solidFill>
              <a:srgbClr val="C00000"/>
            </a:solidFill>
          </a:ln>
        </p:spPr>
        <p:txBody>
          <a:bodyPr wrap="square" rtlCol="0">
            <a:spAutoFit/>
          </a:bodyPr>
          <a:lstStyle/>
          <a:p>
            <a:r>
              <a:rPr lang="el-GR" sz="1600" dirty="0" smtClean="0"/>
              <a:t>Έχουν απομονωθεί δύο τοποϊσομεράσες, οι Ι και ΙΙ. Η τοποϊσομεράση Ι διασπά τον ένα κλώνο του </a:t>
            </a:r>
            <a:r>
              <a:rPr lang="en-US" sz="1600" dirty="0" smtClean="0"/>
              <a:t>DNA</a:t>
            </a:r>
            <a:r>
              <a:rPr lang="el-GR" sz="1600" dirty="0" smtClean="0"/>
              <a:t>, ενώ η ΙΙ και τους δύο κλώνους.</a:t>
            </a:r>
            <a:endParaRPr lang="el-GR"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434" name="Picture 2" descr="C:\Documents and Settings\Eleni\Τα έγγραφά μου\Downloads\iGen3_03-08_Figure-L.jpg"/>
          <p:cNvPicPr>
            <a:picLocks noChangeAspect="1" noChangeArrowheads="1"/>
          </p:cNvPicPr>
          <p:nvPr/>
        </p:nvPicPr>
        <p:blipFill>
          <a:blip r:embed="rId2" cstate="print"/>
          <a:srcRect/>
          <a:stretch>
            <a:fillRect/>
          </a:stretch>
        </p:blipFill>
        <p:spPr bwMode="auto">
          <a:xfrm>
            <a:off x="899592" y="764705"/>
            <a:ext cx="7560840" cy="3888432"/>
          </a:xfrm>
          <a:prstGeom prst="rect">
            <a:avLst/>
          </a:prstGeom>
          <a:noFill/>
        </p:spPr>
      </p:pic>
      <p:sp>
        <p:nvSpPr>
          <p:cNvPr id="3" name="2 - TextBox"/>
          <p:cNvSpPr txBox="1"/>
          <p:nvPr/>
        </p:nvSpPr>
        <p:spPr>
          <a:xfrm>
            <a:off x="899592" y="4797152"/>
            <a:ext cx="7560840" cy="1569660"/>
          </a:xfrm>
          <a:prstGeom prst="rect">
            <a:avLst/>
          </a:prstGeom>
          <a:noFill/>
          <a:ln>
            <a:solidFill>
              <a:srgbClr val="C00000"/>
            </a:solidFill>
          </a:ln>
        </p:spPr>
        <p:txBody>
          <a:bodyPr wrap="square" rtlCol="0">
            <a:spAutoFit/>
          </a:bodyPr>
          <a:lstStyle/>
          <a:p>
            <a:r>
              <a:rPr lang="el-GR" sz="1600" dirty="0" smtClean="0"/>
              <a:t>Τα ένζυμα και οι πρωτεΐνες που παίρνουν μέρος στην αντιγραφή λειτουργούν ταυτόχρονα ως ένα σύνολο. Προπορεύεται η </a:t>
            </a:r>
            <a:r>
              <a:rPr lang="en-US" sz="1600" dirty="0" smtClean="0"/>
              <a:t>DNA</a:t>
            </a:r>
            <a:r>
              <a:rPr lang="el-GR" sz="1600" dirty="0" smtClean="0"/>
              <a:t> ελικάση που διασπά τους δεσμούς υδρογόνου και ξετυλίγει την δίκλωνη έλικα του </a:t>
            </a:r>
            <a:r>
              <a:rPr lang="en-US" sz="1600" dirty="0" smtClean="0"/>
              <a:t>DNA, SSB</a:t>
            </a:r>
            <a:r>
              <a:rPr lang="el-GR" sz="1600" dirty="0" smtClean="0"/>
              <a:t> πρωτεΐνες συνδέονται στους ελευθερωμένους κλώνους μέχρι την σύνδεση της πριμάσης που θα συνθέσει τον εκκινητή. Ακολουθεί η </a:t>
            </a:r>
            <a:r>
              <a:rPr lang="en-US" sz="1600" dirty="0" smtClean="0"/>
              <a:t>DNA</a:t>
            </a:r>
            <a:r>
              <a:rPr lang="el-GR" sz="1600" dirty="0" smtClean="0"/>
              <a:t> πολυμεράση, η οποία θα συνθέσει τους νέους κλώνους </a:t>
            </a:r>
            <a:r>
              <a:rPr lang="en-US" sz="1600" dirty="0" smtClean="0"/>
              <a:t>DNA</a:t>
            </a:r>
            <a:r>
              <a:rPr lang="el-GR" sz="1600" dirty="0" smtClean="0"/>
              <a:t>.  </a:t>
            </a:r>
            <a:endParaRPr lang="el-GR"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4" name="3 - TextBox"/>
          <p:cNvSpPr txBox="1"/>
          <p:nvPr/>
        </p:nvSpPr>
        <p:spPr>
          <a:xfrm>
            <a:off x="285720" y="1340768"/>
            <a:ext cx="4214842" cy="3293209"/>
          </a:xfrm>
          <a:prstGeom prst="rect">
            <a:avLst/>
          </a:prstGeom>
          <a:solidFill>
            <a:schemeClr val="accent1">
              <a:lumMod val="20000"/>
              <a:lumOff val="80000"/>
            </a:schemeClr>
          </a:solidFill>
        </p:spPr>
        <p:txBody>
          <a:bodyPr wrap="square" rtlCol="0">
            <a:spAutoFit/>
          </a:bodyPr>
          <a:lstStyle/>
          <a:p>
            <a:r>
              <a:rPr lang="el-GR" sz="1600" dirty="0" smtClean="0"/>
              <a:t>Σύμφωνα με το μοντέλο των </a:t>
            </a:r>
            <a:r>
              <a:rPr lang="en-US" sz="1600" dirty="0" smtClean="0"/>
              <a:t>Watson</a:t>
            </a:r>
            <a:r>
              <a:rPr lang="el-GR" sz="1600" dirty="0" smtClean="0"/>
              <a:t> και</a:t>
            </a:r>
            <a:r>
              <a:rPr lang="en-US" sz="1600" dirty="0" smtClean="0"/>
              <a:t> Crick</a:t>
            </a:r>
            <a:r>
              <a:rPr lang="el-GR" sz="1600" dirty="0" smtClean="0"/>
              <a:t> η αντιγραφή γίνεται με </a:t>
            </a:r>
            <a:r>
              <a:rPr lang="el-GR" sz="1600" b="1" dirty="0" smtClean="0"/>
              <a:t>ημισυντηρητικό</a:t>
            </a:r>
            <a:r>
              <a:rPr lang="el-GR" sz="1600" dirty="0" smtClean="0"/>
              <a:t> τρόπο:</a:t>
            </a:r>
          </a:p>
          <a:p>
            <a:pPr>
              <a:buFont typeface="Wingdings" pitchFamily="2" charset="2"/>
              <a:buChar char="Ø"/>
            </a:pPr>
            <a:r>
              <a:rPr lang="el-GR" sz="1600" dirty="0" smtClean="0"/>
              <a:t>Οι δύο αλυσίδες του μορίου διαχωρίζονται</a:t>
            </a:r>
          </a:p>
          <a:p>
            <a:pPr>
              <a:buFont typeface="Wingdings" pitchFamily="2" charset="2"/>
              <a:buChar char="Ø"/>
            </a:pPr>
            <a:r>
              <a:rPr lang="el-GR" sz="1600" dirty="0" smtClean="0"/>
              <a:t>Νουκλεοτίδια από το περιβάλλον συνδέονται με τις αζωτούχες βάσεις των δύο κλώνων με τον κανόνα της συμπληρωματικότητας</a:t>
            </a:r>
          </a:p>
          <a:p>
            <a:pPr>
              <a:buFont typeface="Wingdings" pitchFamily="2" charset="2"/>
              <a:buChar char="Ø"/>
            </a:pPr>
            <a:r>
              <a:rPr lang="el-GR" sz="1600" dirty="0" smtClean="0"/>
              <a:t>Τα νέα νουκλεοτίδια συνδέονται με φωσφοδιεστερικό δεσμό, σχηματίζοντας ένα συμπληρωματικό κλώνο</a:t>
            </a:r>
          </a:p>
          <a:p>
            <a:pPr>
              <a:buFont typeface="Wingdings" pitchFamily="2" charset="2"/>
              <a:buChar char="Ø"/>
            </a:pPr>
            <a:r>
              <a:rPr lang="el-GR" sz="1600" dirty="0" smtClean="0"/>
              <a:t>Δημιουργία δύο θυγατρικών μορίων, όμοιων μεταξύ τους και με το αρχικό μητρικό μόριο. Κάθε νέο μόριο έχει μία μητρική και μία θυγατρική αλυσίδα</a:t>
            </a:r>
            <a:endParaRPr lang="el-GR" sz="1600" dirty="0"/>
          </a:p>
        </p:txBody>
      </p:sp>
      <p:pic>
        <p:nvPicPr>
          <p:cNvPr id="355329" name="Picture 1" descr="C:\Documents and Settings\Eleni\Τα έγγραφά μου\Downloads\simple-dna-replication-animatio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57752" y="966180"/>
            <a:ext cx="3771898" cy="4191012"/>
          </a:xfrm>
          <a:prstGeom prst="rect">
            <a:avLst/>
          </a:prstGeom>
          <a:noFill/>
        </p:spPr>
      </p:pic>
      <p:sp>
        <p:nvSpPr>
          <p:cNvPr id="6" name="5 - TextBox"/>
          <p:cNvSpPr txBox="1"/>
          <p:nvPr/>
        </p:nvSpPr>
        <p:spPr>
          <a:xfrm>
            <a:off x="285720" y="4857760"/>
            <a:ext cx="4214842" cy="830997"/>
          </a:xfrm>
          <a:prstGeom prst="rect">
            <a:avLst/>
          </a:prstGeom>
          <a:solidFill>
            <a:schemeClr val="tx2">
              <a:lumMod val="20000"/>
              <a:lumOff val="80000"/>
            </a:schemeClr>
          </a:solidFill>
          <a:ln>
            <a:solidFill>
              <a:srgbClr val="C00000"/>
            </a:solidFill>
          </a:ln>
        </p:spPr>
        <p:txBody>
          <a:bodyPr wrap="square" rtlCol="0">
            <a:spAutoFit/>
          </a:bodyPr>
          <a:lstStyle/>
          <a:p>
            <a:r>
              <a:rPr lang="el-GR" sz="1600" dirty="0" smtClean="0"/>
              <a:t>Τα κύρια βήματα της αντιγραφής είναι ίδια σε προκαρυωτικούς και ευκαρυωτικούς οργανισμούς</a:t>
            </a:r>
            <a:endParaRPr lang="el-GR" sz="1600" dirty="0"/>
          </a:p>
        </p:txBody>
      </p:sp>
      <p:sp>
        <p:nvSpPr>
          <p:cNvPr id="7" name="6 - TextBox"/>
          <p:cNvSpPr txBox="1"/>
          <p:nvPr/>
        </p:nvSpPr>
        <p:spPr>
          <a:xfrm>
            <a:off x="251520" y="620688"/>
            <a:ext cx="4248472" cy="584775"/>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solidFill>
                  <a:schemeClr val="bg1"/>
                </a:solidFill>
              </a:rPr>
              <a:t>Ο ημισυντηριτικός τρόπος αντιγραφής κατά τους </a:t>
            </a:r>
            <a:r>
              <a:rPr lang="en-US" sz="1600" b="1" dirty="0" smtClean="0">
                <a:solidFill>
                  <a:schemeClr val="bg1"/>
                </a:solidFill>
              </a:rPr>
              <a:t>Watson Crick</a:t>
            </a:r>
            <a:endParaRPr lang="el-GR" sz="1600" b="1"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2" descr="Αποτέλεσμα εικόνας για telomeres"/>
          <p:cNvPicPr>
            <a:picLocks noChangeAspect="1" noChangeArrowheads="1"/>
          </p:cNvPicPr>
          <p:nvPr/>
        </p:nvPicPr>
        <p:blipFill>
          <a:blip r:embed="rId2" cstate="print"/>
          <a:srcRect/>
          <a:stretch>
            <a:fillRect/>
          </a:stretch>
        </p:blipFill>
        <p:spPr bwMode="auto">
          <a:xfrm>
            <a:off x="5652120" y="4221088"/>
            <a:ext cx="2973710" cy="2420888"/>
          </a:xfrm>
          <a:prstGeom prst="rect">
            <a:avLst/>
          </a:prstGeom>
          <a:noFill/>
        </p:spPr>
      </p:pic>
      <p:grpSp>
        <p:nvGrpSpPr>
          <p:cNvPr id="2" name="13 - Ομάδα"/>
          <p:cNvGrpSpPr/>
          <p:nvPr/>
        </p:nvGrpSpPr>
        <p:grpSpPr>
          <a:xfrm>
            <a:off x="5292080" y="2060848"/>
            <a:ext cx="3528392" cy="1944216"/>
            <a:chOff x="5436096" y="5661248"/>
            <a:chExt cx="3528392" cy="1944216"/>
          </a:xfrm>
        </p:grpSpPr>
        <p:cxnSp>
          <p:nvCxnSpPr>
            <p:cNvPr id="4" name="3 - Ευθεία γραμμή σύνδεσης"/>
            <p:cNvCxnSpPr/>
            <p:nvPr/>
          </p:nvCxnSpPr>
          <p:spPr>
            <a:xfrm>
              <a:off x="5436096" y="5661248"/>
              <a:ext cx="349188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5" name="4 - Ευθεία γραμμή σύνδεσης"/>
            <p:cNvCxnSpPr/>
            <p:nvPr/>
          </p:nvCxnSpPr>
          <p:spPr>
            <a:xfrm>
              <a:off x="5436096" y="6309320"/>
              <a:ext cx="349188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 name="6 - Ευθύγραμμο βέλος σύνδεσης"/>
            <p:cNvCxnSpPr/>
            <p:nvPr/>
          </p:nvCxnSpPr>
          <p:spPr>
            <a:xfrm>
              <a:off x="5436096" y="6165304"/>
              <a:ext cx="345638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9 - Ευθύγραμμο βέλος σύνδεσης"/>
            <p:cNvCxnSpPr/>
            <p:nvPr/>
          </p:nvCxnSpPr>
          <p:spPr>
            <a:xfrm flipH="1">
              <a:off x="7740352" y="5805264"/>
              <a:ext cx="72008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11 - Ευθεία γραμμή σύνδεσης"/>
            <p:cNvCxnSpPr/>
            <p:nvPr/>
          </p:nvCxnSpPr>
          <p:spPr>
            <a:xfrm>
              <a:off x="8460432" y="5805264"/>
              <a:ext cx="3600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12 - Ευθύγραμμο βέλος σύνδεσης"/>
            <p:cNvCxnSpPr/>
            <p:nvPr/>
          </p:nvCxnSpPr>
          <p:spPr>
            <a:xfrm flipH="1">
              <a:off x="6948264" y="5805264"/>
              <a:ext cx="50405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15 - Ευθεία γραμμή σύνδεσης"/>
            <p:cNvCxnSpPr/>
            <p:nvPr/>
          </p:nvCxnSpPr>
          <p:spPr>
            <a:xfrm>
              <a:off x="7452320" y="5805264"/>
              <a:ext cx="28803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17 - Ευθεία γραμμή σύνδεσης"/>
            <p:cNvCxnSpPr/>
            <p:nvPr/>
          </p:nvCxnSpPr>
          <p:spPr>
            <a:xfrm flipH="1">
              <a:off x="5436096" y="5805264"/>
              <a:ext cx="129614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19 - Ευθεία γραμμή σύνδεσης"/>
            <p:cNvCxnSpPr/>
            <p:nvPr/>
          </p:nvCxnSpPr>
          <p:spPr>
            <a:xfrm>
              <a:off x="6732240" y="5805264"/>
              <a:ext cx="21602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16 - Ευθεία γραμμή σύνδεσης"/>
            <p:cNvCxnSpPr/>
            <p:nvPr/>
          </p:nvCxnSpPr>
          <p:spPr>
            <a:xfrm>
              <a:off x="5436096" y="6957392"/>
              <a:ext cx="349188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18 - Ευθεία γραμμή σύνδεσης"/>
            <p:cNvCxnSpPr/>
            <p:nvPr/>
          </p:nvCxnSpPr>
          <p:spPr>
            <a:xfrm flipH="1">
              <a:off x="5436096" y="7101408"/>
              <a:ext cx="316835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21 - Ευθεία γραμμή σύνδεσης"/>
            <p:cNvCxnSpPr/>
            <p:nvPr/>
          </p:nvCxnSpPr>
          <p:spPr>
            <a:xfrm>
              <a:off x="5436096" y="7605464"/>
              <a:ext cx="349188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22 - Ευθύγραμμο βέλος σύνδεσης"/>
            <p:cNvCxnSpPr/>
            <p:nvPr/>
          </p:nvCxnSpPr>
          <p:spPr>
            <a:xfrm>
              <a:off x="5436096" y="7461448"/>
              <a:ext cx="352839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
        <p:nvSpPr>
          <p:cNvPr id="15" name="14 - Βέλος προς τα κάτω"/>
          <p:cNvSpPr/>
          <p:nvPr/>
        </p:nvSpPr>
        <p:spPr>
          <a:xfrm>
            <a:off x="7020272" y="2852936"/>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25 - TextBox"/>
          <p:cNvSpPr txBox="1"/>
          <p:nvPr/>
        </p:nvSpPr>
        <p:spPr>
          <a:xfrm>
            <a:off x="251520" y="2314615"/>
            <a:ext cx="4680520" cy="304698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Τελομερή</a:t>
            </a:r>
          </a:p>
          <a:p>
            <a:pPr algn="ctr"/>
            <a:r>
              <a:rPr lang="el-GR" sz="1600" b="1" dirty="0" smtClean="0"/>
              <a:t> </a:t>
            </a:r>
          </a:p>
          <a:p>
            <a:r>
              <a:rPr lang="el-GR" sz="1600" dirty="0" smtClean="0"/>
              <a:t>Σε κάθε διχάλα αντιγραφής, ενώ ο προπορευόμενος κλώνος αντιγράφεται μέχρι το άκρο του χρωμοσώματος, ο καθυστερημένος κλώνος δεν μπορεί να ολοκληρωθεί. </a:t>
            </a:r>
          </a:p>
          <a:p>
            <a:r>
              <a:rPr lang="el-GR" sz="1600" dirty="0" smtClean="0"/>
              <a:t>Αυτό συμβαίνει γιατί όταν απομακρυνθεί ο εκκινητής </a:t>
            </a:r>
            <a:r>
              <a:rPr lang="en-US" sz="1600" dirty="0" smtClean="0"/>
              <a:t>RNA</a:t>
            </a:r>
            <a:r>
              <a:rPr lang="el-GR" sz="1600" dirty="0" smtClean="0"/>
              <a:t> στο τελευταίο τμήμα </a:t>
            </a:r>
            <a:r>
              <a:rPr lang="en-US" sz="1600" dirty="0" smtClean="0"/>
              <a:t>Okazaki</a:t>
            </a:r>
            <a:r>
              <a:rPr lang="el-GR" sz="1600" dirty="0" smtClean="0"/>
              <a:t>, δεν μπορεί να αντικατασταθεί από </a:t>
            </a:r>
            <a:r>
              <a:rPr lang="en-US" sz="1600" dirty="0" smtClean="0"/>
              <a:t>DNA</a:t>
            </a:r>
            <a:r>
              <a:rPr lang="el-GR" sz="1600" dirty="0" smtClean="0"/>
              <a:t>.  Αν δεν υπήρχε τρόπος επίλυσης αυτού του προβλήματος, ο καθυστερημένος κλώνος θα γινόταν μικρότερος σε κάθε κύκλο αντιγραφής.</a:t>
            </a:r>
            <a:endParaRPr lang="el-GR"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1484784"/>
            <a:ext cx="3816424" cy="477053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Στα προκαρυωτικά κύτταρα το πρόβλημα της βράχυνσης του καθυστερημένου κλώνου του </a:t>
            </a:r>
            <a:r>
              <a:rPr lang="en-US" sz="1600" dirty="0" smtClean="0"/>
              <a:t>DNA</a:t>
            </a:r>
            <a:r>
              <a:rPr lang="el-GR" sz="1600" dirty="0" smtClean="0"/>
              <a:t> δεν υφίσταται, γιατί το χρωμόσωμά τους είναι κυκλικό.</a:t>
            </a:r>
          </a:p>
          <a:p>
            <a:endParaRPr lang="el-GR" sz="1600" dirty="0" smtClean="0"/>
          </a:p>
          <a:p>
            <a:r>
              <a:rPr lang="el-GR" sz="1600" dirty="0" smtClean="0"/>
              <a:t>Οι  ευκαρυωτικοί οργανισμοί επιλύουν το πρόβλημα με ειδικές αλληλουχίες νουκλεοτιδίων στα άκρα των χρωμοσωμάτων ενσωματωμένες σε δομές που ονομάζονται τελομερίδια.</a:t>
            </a:r>
          </a:p>
          <a:p>
            <a:r>
              <a:rPr lang="el-GR" sz="1600" dirty="0" smtClean="0"/>
              <a:t> </a:t>
            </a:r>
          </a:p>
          <a:p>
            <a:r>
              <a:rPr lang="el-GR" sz="1600" dirty="0" smtClean="0"/>
              <a:t>Τα τελομερίδια αναγνωρίζονται από το ένζυμο τελομεράση, το οποίο διαθέτει ένα τμήμα </a:t>
            </a:r>
            <a:r>
              <a:rPr lang="en-US" sz="1600" dirty="0" smtClean="0"/>
              <a:t>RNA</a:t>
            </a:r>
            <a:r>
              <a:rPr lang="el-GR" sz="1600" dirty="0" smtClean="0"/>
              <a:t>.</a:t>
            </a:r>
          </a:p>
          <a:p>
            <a:r>
              <a:rPr lang="el-GR" sz="1600" dirty="0" smtClean="0"/>
              <a:t>Το τμήμα αυτό χρησιμεύει ως εκμαγείο για τη σύνθεση  πολλαπλών τμημάτων </a:t>
            </a:r>
            <a:r>
              <a:rPr lang="en-US" sz="1600" dirty="0" smtClean="0"/>
              <a:t>DNA</a:t>
            </a:r>
            <a:r>
              <a:rPr lang="el-GR" sz="1600" dirty="0" smtClean="0"/>
              <a:t> στο άκρο του καθυστερημένου κλώνου και οι οποίες επιτρέπουν την ολοκλήρωση της αντιγραφής.</a:t>
            </a:r>
            <a:endParaRPr lang="el-GR" sz="1600" dirty="0"/>
          </a:p>
        </p:txBody>
      </p:sp>
      <p:pic>
        <p:nvPicPr>
          <p:cNvPr id="3" name="Picture 6" descr="C:\Documents and Settings\Eleni\Τα έγγραφά μου\Downloads\Figure_14_05_01.jpg"/>
          <p:cNvPicPr>
            <a:picLocks noChangeAspect="1" noChangeArrowheads="1"/>
          </p:cNvPicPr>
          <p:nvPr/>
        </p:nvPicPr>
        <p:blipFill>
          <a:blip r:embed="rId2" cstate="print"/>
          <a:srcRect/>
          <a:stretch>
            <a:fillRect/>
          </a:stretch>
        </p:blipFill>
        <p:spPr bwMode="auto">
          <a:xfrm>
            <a:off x="4211960" y="1312863"/>
            <a:ext cx="4680521" cy="492444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95736" y="1556792"/>
            <a:ext cx="4752528" cy="452431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Επιδιόρθωση </a:t>
            </a:r>
            <a:r>
              <a:rPr lang="en-US" sz="1600" b="1" dirty="0" smtClean="0"/>
              <a:t>DNA</a:t>
            </a:r>
            <a:endParaRPr lang="el-GR" sz="1600" b="1" dirty="0" smtClean="0"/>
          </a:p>
          <a:p>
            <a:pPr algn="ctr"/>
            <a:endParaRPr lang="en-US" sz="1600" b="1" dirty="0" smtClean="0"/>
          </a:p>
          <a:p>
            <a:r>
              <a:rPr lang="en-US" sz="1600" dirty="0" smtClean="0"/>
              <a:t>To DNA</a:t>
            </a:r>
            <a:r>
              <a:rPr lang="el-GR" sz="1600" dirty="0" smtClean="0"/>
              <a:t> των κυττάρων υφίσταται </a:t>
            </a:r>
            <a:r>
              <a:rPr lang="el-GR" sz="1600" dirty="0" smtClean="0"/>
              <a:t>συνεχείς </a:t>
            </a:r>
            <a:r>
              <a:rPr lang="el-GR" sz="1600" dirty="0" smtClean="0"/>
              <a:t>χημικές μεταβολές κατά τον κυτταρικό κύκλο, οι οποίες οδηγούν σε αλλαγές στις βάσεις των νουκλεοτιδίων ή ακόμη και απομάκρυνση νουκλεοτιδίων. Αλλαγές των βάσεων μπορούν επίσης να συμβούν σε μικρό ποσοστό και κατά την αντιγραφή του </a:t>
            </a:r>
            <a:r>
              <a:rPr lang="en-US" sz="1600" dirty="0" smtClean="0"/>
              <a:t>DNA</a:t>
            </a:r>
            <a:r>
              <a:rPr lang="el-GR" sz="1600" dirty="0" smtClean="0"/>
              <a:t>.</a:t>
            </a:r>
          </a:p>
          <a:p>
            <a:endParaRPr lang="el-GR" sz="1600" dirty="0" smtClean="0"/>
          </a:p>
          <a:p>
            <a:r>
              <a:rPr lang="el-GR" sz="1600" dirty="0" smtClean="0"/>
              <a:t>Αν οι αλλαγές αυτές δε διορθωθούν, οδηγούν σε μόνιμες γενετικές αλλαγές (μεταλλάξεις), που τις περισσότερες φορές είναι καταστρεπτικές για το κύτταρο.</a:t>
            </a:r>
          </a:p>
          <a:p>
            <a:endParaRPr lang="el-GR" sz="1600" dirty="0" smtClean="0"/>
          </a:p>
          <a:p>
            <a:r>
              <a:rPr lang="el-GR" sz="1600" dirty="0" smtClean="0"/>
              <a:t> Ωστόσο, οι περισσότερες από αυτές τις αλλαγές εξαφανίζονται από πολλούς διαφορετικούς μηχανισμούς επιδιόρθωσης του </a:t>
            </a:r>
            <a:r>
              <a:rPr lang="en-US" sz="1600" dirty="0" smtClean="0"/>
              <a:t>DNA</a:t>
            </a:r>
            <a:r>
              <a:rPr lang="el-GR" sz="1600" dirty="0" smtClean="0"/>
              <a:t> που διαθέτουν τα κύτταρα.</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1988840"/>
            <a:ext cx="4320480" cy="427809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βασική οδός επιδιόρθωσης του </a:t>
            </a:r>
            <a:r>
              <a:rPr lang="en-US" sz="1600" dirty="0" smtClean="0"/>
              <a:t>DNA</a:t>
            </a:r>
            <a:r>
              <a:rPr lang="el-GR" sz="1600" dirty="0" smtClean="0"/>
              <a:t> περιλαμβάνει τρία στάδια, αναγνώρισης, αφαίρεσης και αντικατάστασης της βλάβης:</a:t>
            </a:r>
          </a:p>
          <a:p>
            <a:endParaRPr lang="el-GR" sz="1600" dirty="0" smtClean="0"/>
          </a:p>
          <a:p>
            <a:pPr marL="342900" indent="-342900">
              <a:buAutoNum type="arabicPeriod"/>
            </a:pPr>
            <a:r>
              <a:rPr lang="el-GR" sz="1600" dirty="0" smtClean="0"/>
              <a:t>Το τμήμα του </a:t>
            </a:r>
            <a:r>
              <a:rPr lang="en-US" sz="1600" dirty="0" smtClean="0"/>
              <a:t>DNA</a:t>
            </a:r>
            <a:r>
              <a:rPr lang="el-GR" sz="1600" dirty="0" smtClean="0"/>
              <a:t> που έχει υποστεί βλάβη αναγνωρίζεται και αφαιρείται από νουκλεάσες, αφήνοντας ένα μικρό κενό στον ένα κλώνο της δίκλωνης έλικας του </a:t>
            </a:r>
            <a:r>
              <a:rPr lang="en-US" sz="1600" dirty="0" smtClean="0"/>
              <a:t>DNA.</a:t>
            </a:r>
            <a:endParaRPr lang="el-GR" sz="1600" dirty="0" smtClean="0"/>
          </a:p>
          <a:p>
            <a:pPr marL="342900" indent="-342900"/>
            <a:endParaRPr lang="en-US" sz="1600" dirty="0" smtClean="0"/>
          </a:p>
          <a:p>
            <a:pPr marL="342900" indent="-342900"/>
            <a:r>
              <a:rPr lang="el-GR" sz="1600" dirty="0" smtClean="0"/>
              <a:t>2.    Μία </a:t>
            </a:r>
            <a:r>
              <a:rPr lang="en-US" sz="1600" dirty="0" smtClean="0"/>
              <a:t>DNA</a:t>
            </a:r>
            <a:r>
              <a:rPr lang="el-GR" sz="1600" dirty="0" smtClean="0"/>
              <a:t> πολυμεράση συνδέεται με το 3΄ άκρο του κομμένου κλώνου του</a:t>
            </a:r>
            <a:r>
              <a:rPr lang="en-US" sz="1600" dirty="0" smtClean="0"/>
              <a:t> DNA</a:t>
            </a:r>
            <a:r>
              <a:rPr lang="el-GR" sz="1600" dirty="0" smtClean="0"/>
              <a:t> και συμπληρώνει το κενό προσθέτοντας νουκλεοτίδια συμπληρωματικά στον ακέραιο κλώνο του </a:t>
            </a:r>
            <a:r>
              <a:rPr lang="en-US" sz="1600" dirty="0" smtClean="0"/>
              <a:t>DNA.</a:t>
            </a:r>
            <a:endParaRPr lang="el-GR" sz="1600" dirty="0" smtClean="0"/>
          </a:p>
          <a:p>
            <a:pPr marL="342900" indent="-342900"/>
            <a:endParaRPr lang="en-US" sz="1600" dirty="0" smtClean="0"/>
          </a:p>
          <a:p>
            <a:pPr marL="342900" indent="-342900"/>
            <a:r>
              <a:rPr lang="el-GR" sz="1600" dirty="0" smtClean="0"/>
              <a:t>3.   Το ένζυμο </a:t>
            </a:r>
            <a:r>
              <a:rPr lang="en-US" sz="1600" dirty="0" smtClean="0"/>
              <a:t>DNA</a:t>
            </a:r>
            <a:r>
              <a:rPr lang="el-GR" sz="1600" dirty="0" smtClean="0"/>
              <a:t> λιγκάση συνδέει το νέο τμήμα  με τον αρχικό κλώνο.</a:t>
            </a:r>
          </a:p>
        </p:txBody>
      </p:sp>
      <p:pic>
        <p:nvPicPr>
          <p:cNvPr id="1026" name="Picture 2" descr="Αποτέλεσμα εικόνας για dna repair"/>
          <p:cNvPicPr>
            <a:picLocks noChangeAspect="1" noChangeArrowheads="1"/>
          </p:cNvPicPr>
          <p:nvPr/>
        </p:nvPicPr>
        <p:blipFill>
          <a:blip r:embed="rId2" cstate="print"/>
          <a:srcRect/>
          <a:stretch>
            <a:fillRect/>
          </a:stretch>
        </p:blipFill>
        <p:spPr bwMode="auto">
          <a:xfrm>
            <a:off x="5004048" y="1501476"/>
            <a:ext cx="3609975" cy="509587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9" name="AutoShape 5"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 name="5 - TextBox"/>
          <p:cNvSpPr txBox="1"/>
          <p:nvPr/>
        </p:nvSpPr>
        <p:spPr>
          <a:xfrm>
            <a:off x="683568" y="1052736"/>
            <a:ext cx="3744416" cy="132343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Αν υποστούν βλάβη και οι δύο κλώνοι του </a:t>
            </a:r>
            <a:r>
              <a:rPr lang="en-US" sz="1600" dirty="0" smtClean="0"/>
              <a:t>DNA, </a:t>
            </a:r>
            <a:r>
              <a:rPr lang="el-GR" sz="1600" dirty="0" smtClean="0"/>
              <a:t> όπως είναι οι δίκλωνες εντομές,  η επιδιόρθωση μπορεί να γίνει με δύο μηχανισμούς, τον μη ομόλογο και τον ομόλογο ανασυνδυασμό. </a:t>
            </a:r>
            <a:endParaRPr lang="el-GR" sz="1600" dirty="0"/>
          </a:p>
        </p:txBody>
      </p:sp>
      <p:sp>
        <p:nvSpPr>
          <p:cNvPr id="7" name="6 - TextBox"/>
          <p:cNvSpPr txBox="1"/>
          <p:nvPr/>
        </p:nvSpPr>
        <p:spPr>
          <a:xfrm>
            <a:off x="683568" y="2564904"/>
            <a:ext cx="3744416" cy="304698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Μη ομόλογος ανασυνδυασμός</a:t>
            </a:r>
          </a:p>
          <a:p>
            <a:pPr algn="ctr"/>
            <a:endParaRPr lang="el-GR" sz="1600" b="1" dirty="0" smtClean="0"/>
          </a:p>
          <a:p>
            <a:r>
              <a:rPr lang="el-GR" sz="1600" dirty="0" smtClean="0"/>
              <a:t>Μία νουκλεάση απομακρύνει νουκλεοτίδια από τα σπασμένα άκρα, ώστε να μπορούν να συνδεθούν. Η σύνδεση πραγματοποιείται με </a:t>
            </a:r>
            <a:r>
              <a:rPr lang="en-US" sz="1600" dirty="0" smtClean="0"/>
              <a:t>DNA</a:t>
            </a:r>
            <a:r>
              <a:rPr lang="el-GR" sz="1600" dirty="0" smtClean="0"/>
              <a:t> λιγκάση.</a:t>
            </a:r>
          </a:p>
          <a:p>
            <a:endParaRPr lang="el-GR" sz="1600" dirty="0" smtClean="0"/>
          </a:p>
          <a:p>
            <a:r>
              <a:rPr lang="el-GR" sz="1600" dirty="0" smtClean="0"/>
              <a:t>Με τον τρόπο αυτό χάνεται ένας αριθμός νουκλεοτιδίων που αποτελεί </a:t>
            </a:r>
            <a:r>
              <a:rPr lang="el-GR" sz="1600" dirty="0" smtClean="0"/>
              <a:t>πρόβλημα μόνο </a:t>
            </a:r>
            <a:r>
              <a:rPr lang="el-GR" sz="1600" dirty="0" smtClean="0"/>
              <a:t>αν τα νουκλεοτίδια αυτά επηρεάζουν την έκφραση γονιδίων. </a:t>
            </a:r>
            <a:endParaRPr lang="el-GR" sz="1600" dirty="0"/>
          </a:p>
        </p:txBody>
      </p:sp>
      <p:grpSp>
        <p:nvGrpSpPr>
          <p:cNvPr id="2" name="38 - Ομάδα"/>
          <p:cNvGrpSpPr/>
          <p:nvPr/>
        </p:nvGrpSpPr>
        <p:grpSpPr>
          <a:xfrm>
            <a:off x="5220072" y="2060848"/>
            <a:ext cx="3240360" cy="3168352"/>
            <a:chOff x="5220072" y="2060848"/>
            <a:chExt cx="3240360" cy="3168352"/>
          </a:xfrm>
        </p:grpSpPr>
        <p:cxnSp>
          <p:nvCxnSpPr>
            <p:cNvPr id="9" name="8 - Ευθεία γραμμή σύνδεσης"/>
            <p:cNvCxnSpPr/>
            <p:nvPr/>
          </p:nvCxnSpPr>
          <p:spPr>
            <a:xfrm>
              <a:off x="5220072" y="2708920"/>
              <a:ext cx="151216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9 - Ευθεία γραμμή σύνδεσης"/>
            <p:cNvCxnSpPr/>
            <p:nvPr/>
          </p:nvCxnSpPr>
          <p:spPr>
            <a:xfrm>
              <a:off x="6804248" y="2708920"/>
              <a:ext cx="151216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10 - Ευθεία γραμμή σύνδεσης"/>
            <p:cNvCxnSpPr/>
            <p:nvPr/>
          </p:nvCxnSpPr>
          <p:spPr>
            <a:xfrm>
              <a:off x="6804248" y="2852936"/>
              <a:ext cx="151216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11 - Ευθεία γραμμή σύνδεσης"/>
            <p:cNvCxnSpPr/>
            <p:nvPr/>
          </p:nvCxnSpPr>
          <p:spPr>
            <a:xfrm>
              <a:off x="5220072" y="2852936"/>
              <a:ext cx="151216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13 - Ευθύγραμμο βέλος σύνδεσης"/>
            <p:cNvCxnSpPr/>
            <p:nvPr/>
          </p:nvCxnSpPr>
          <p:spPr>
            <a:xfrm>
              <a:off x="6804248" y="3068960"/>
              <a:ext cx="0" cy="6480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15 - Ευθεία γραμμή σύνδεσης"/>
            <p:cNvCxnSpPr/>
            <p:nvPr/>
          </p:nvCxnSpPr>
          <p:spPr>
            <a:xfrm>
              <a:off x="5220072" y="3861048"/>
              <a:ext cx="144016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7" name="16 - Ευθεία γραμμή σύνδεσης"/>
            <p:cNvCxnSpPr/>
            <p:nvPr/>
          </p:nvCxnSpPr>
          <p:spPr>
            <a:xfrm>
              <a:off x="5220072" y="4005064"/>
              <a:ext cx="144016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8" name="17 - Ευθεία γραμμή σύνδεσης"/>
            <p:cNvCxnSpPr/>
            <p:nvPr/>
          </p:nvCxnSpPr>
          <p:spPr>
            <a:xfrm>
              <a:off x="7020272" y="4005064"/>
              <a:ext cx="129614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18 - Ευθεία γραμμή σύνδεσης"/>
            <p:cNvCxnSpPr/>
            <p:nvPr/>
          </p:nvCxnSpPr>
          <p:spPr>
            <a:xfrm>
              <a:off x="7020272" y="3861048"/>
              <a:ext cx="129614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19 - Ευθύγραμμο βέλος σύνδεσης"/>
            <p:cNvCxnSpPr/>
            <p:nvPr/>
          </p:nvCxnSpPr>
          <p:spPr>
            <a:xfrm>
              <a:off x="6876256" y="4293096"/>
              <a:ext cx="0" cy="6480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20 - Ευθεία γραμμή σύνδεσης"/>
            <p:cNvCxnSpPr/>
            <p:nvPr/>
          </p:nvCxnSpPr>
          <p:spPr>
            <a:xfrm>
              <a:off x="5292080" y="5085184"/>
              <a:ext cx="288032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22 - Ευθεία γραμμή σύνδεσης"/>
            <p:cNvCxnSpPr/>
            <p:nvPr/>
          </p:nvCxnSpPr>
          <p:spPr>
            <a:xfrm>
              <a:off x="5292080" y="5229200"/>
              <a:ext cx="2880320" cy="0"/>
            </a:xfrm>
            <a:prstGeom prst="line">
              <a:avLst/>
            </a:prstGeom>
          </p:spPr>
          <p:style>
            <a:lnRef idx="3">
              <a:schemeClr val="accent6"/>
            </a:lnRef>
            <a:fillRef idx="0">
              <a:schemeClr val="accent6"/>
            </a:fillRef>
            <a:effectRef idx="2">
              <a:schemeClr val="accent6"/>
            </a:effectRef>
            <a:fontRef idx="minor">
              <a:schemeClr val="tx1"/>
            </a:fontRef>
          </p:style>
        </p:cxnSp>
        <p:sp>
          <p:nvSpPr>
            <p:cNvPr id="33" name="32 - TextBox"/>
            <p:cNvSpPr txBox="1"/>
            <p:nvPr/>
          </p:nvSpPr>
          <p:spPr>
            <a:xfrm>
              <a:off x="6804248" y="2060848"/>
              <a:ext cx="1440160" cy="307777"/>
            </a:xfrm>
            <a:prstGeom prst="rect">
              <a:avLst/>
            </a:prstGeom>
            <a:noFill/>
          </p:spPr>
          <p:txBody>
            <a:bodyPr wrap="square" rtlCol="0">
              <a:spAutoFit/>
            </a:bodyPr>
            <a:lstStyle/>
            <a:p>
              <a:r>
                <a:rPr lang="el-GR" sz="1400" dirty="0" smtClean="0"/>
                <a:t>Δίκλωνη θραύση</a:t>
              </a:r>
              <a:endParaRPr lang="el-GR" sz="1400" dirty="0"/>
            </a:p>
          </p:txBody>
        </p:sp>
        <p:cxnSp>
          <p:nvCxnSpPr>
            <p:cNvPr id="35" name="34 - Ευθύγραμμο βέλος σύνδεσης"/>
            <p:cNvCxnSpPr/>
            <p:nvPr/>
          </p:nvCxnSpPr>
          <p:spPr>
            <a:xfrm flipH="1">
              <a:off x="6804248" y="2348880"/>
              <a:ext cx="432048"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36 - TextBox"/>
            <p:cNvSpPr txBox="1"/>
            <p:nvPr/>
          </p:nvSpPr>
          <p:spPr>
            <a:xfrm>
              <a:off x="6948264" y="2996952"/>
              <a:ext cx="1440160" cy="738664"/>
            </a:xfrm>
            <a:prstGeom prst="rect">
              <a:avLst/>
            </a:prstGeom>
            <a:noFill/>
          </p:spPr>
          <p:txBody>
            <a:bodyPr wrap="square" rtlCol="0">
              <a:spAutoFit/>
            </a:bodyPr>
            <a:lstStyle/>
            <a:p>
              <a:r>
                <a:rPr lang="el-GR" sz="1400" dirty="0" smtClean="0"/>
                <a:t>Επεξεργασία των άκρων με </a:t>
              </a:r>
              <a:r>
                <a:rPr lang="en-US" sz="1400" dirty="0" smtClean="0"/>
                <a:t>DNA</a:t>
              </a:r>
              <a:r>
                <a:rPr lang="el-GR" sz="1400" dirty="0" smtClean="0"/>
                <a:t> νουκλεάση</a:t>
              </a:r>
              <a:endParaRPr lang="el-GR" sz="1400" dirty="0"/>
            </a:p>
          </p:txBody>
        </p:sp>
        <p:sp>
          <p:nvSpPr>
            <p:cNvPr id="38" name="37 - TextBox"/>
            <p:cNvSpPr txBox="1"/>
            <p:nvPr/>
          </p:nvSpPr>
          <p:spPr>
            <a:xfrm>
              <a:off x="7164288" y="4149080"/>
              <a:ext cx="1296144" cy="738664"/>
            </a:xfrm>
            <a:prstGeom prst="rect">
              <a:avLst/>
            </a:prstGeom>
            <a:noFill/>
          </p:spPr>
          <p:txBody>
            <a:bodyPr wrap="square" rtlCol="0">
              <a:spAutoFit/>
            </a:bodyPr>
            <a:lstStyle/>
            <a:p>
              <a:r>
                <a:rPr lang="el-GR" sz="1400" dirty="0" smtClean="0"/>
                <a:t>Σύνδεση των άκρων με </a:t>
              </a:r>
              <a:r>
                <a:rPr lang="en-US" sz="1400" dirty="0" smtClean="0"/>
                <a:t>DNA</a:t>
              </a:r>
              <a:r>
                <a:rPr lang="el-GR" sz="1400" dirty="0" smtClean="0"/>
                <a:t> λιγκάση</a:t>
              </a:r>
              <a:endParaRPr lang="el-GR" sz="1400" dirty="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38 - Ευθεία γραμμή σύνδεσης"/>
          <p:cNvCxnSpPr/>
          <p:nvPr/>
        </p:nvCxnSpPr>
        <p:spPr>
          <a:xfrm>
            <a:off x="7668344" y="3645024"/>
            <a:ext cx="216024" cy="216024"/>
          </a:xfrm>
          <a:prstGeom prst="line">
            <a:avLst/>
          </a:prstGeom>
        </p:spPr>
        <p:style>
          <a:lnRef idx="2">
            <a:schemeClr val="accent2"/>
          </a:lnRef>
          <a:fillRef idx="0">
            <a:schemeClr val="accent2"/>
          </a:fillRef>
          <a:effectRef idx="1">
            <a:schemeClr val="accent2"/>
          </a:effectRef>
          <a:fontRef idx="minor">
            <a:schemeClr val="tx1"/>
          </a:fontRef>
        </p:style>
      </p:cxnSp>
      <p:grpSp>
        <p:nvGrpSpPr>
          <p:cNvPr id="2" name="43 - Ομάδα"/>
          <p:cNvGrpSpPr/>
          <p:nvPr/>
        </p:nvGrpSpPr>
        <p:grpSpPr>
          <a:xfrm>
            <a:off x="5940152" y="260648"/>
            <a:ext cx="2880320" cy="6480720"/>
            <a:chOff x="251520" y="1844824"/>
            <a:chExt cx="2880320" cy="6480720"/>
          </a:xfrm>
        </p:grpSpPr>
        <p:cxnSp>
          <p:nvCxnSpPr>
            <p:cNvPr id="6" name="5 - Ευθεία γραμμή σύνδεσης"/>
            <p:cNvCxnSpPr/>
            <p:nvPr/>
          </p:nvCxnSpPr>
          <p:spPr>
            <a:xfrm>
              <a:off x="251520" y="1844824"/>
              <a:ext cx="1368152" cy="0"/>
            </a:xfrm>
            <a:prstGeom prst="line">
              <a:avLst/>
            </a:prstGeom>
          </p:spPr>
          <p:style>
            <a:lnRef idx="2">
              <a:schemeClr val="dk1"/>
            </a:lnRef>
            <a:fillRef idx="0">
              <a:schemeClr val="dk1"/>
            </a:fillRef>
            <a:effectRef idx="1">
              <a:schemeClr val="dk1"/>
            </a:effectRef>
            <a:fontRef idx="minor">
              <a:schemeClr val="tx1"/>
            </a:fontRef>
          </p:style>
        </p:cxnSp>
        <p:cxnSp>
          <p:nvCxnSpPr>
            <p:cNvPr id="7" name="6 - Ευθεία γραμμή σύνδεσης"/>
            <p:cNvCxnSpPr/>
            <p:nvPr/>
          </p:nvCxnSpPr>
          <p:spPr>
            <a:xfrm>
              <a:off x="1763688" y="1844824"/>
              <a:ext cx="1368152" cy="0"/>
            </a:xfrm>
            <a:prstGeom prst="line">
              <a:avLst/>
            </a:prstGeom>
          </p:spPr>
          <p:style>
            <a:lnRef idx="2">
              <a:schemeClr val="dk1"/>
            </a:lnRef>
            <a:fillRef idx="0">
              <a:schemeClr val="dk1"/>
            </a:fillRef>
            <a:effectRef idx="1">
              <a:schemeClr val="dk1"/>
            </a:effectRef>
            <a:fontRef idx="minor">
              <a:schemeClr val="tx1"/>
            </a:fontRef>
          </p:style>
        </p:cxnSp>
        <p:cxnSp>
          <p:nvCxnSpPr>
            <p:cNvPr id="8" name="7 - Ευθεία γραμμή σύνδεσης"/>
            <p:cNvCxnSpPr/>
            <p:nvPr/>
          </p:nvCxnSpPr>
          <p:spPr>
            <a:xfrm>
              <a:off x="251520" y="1988840"/>
              <a:ext cx="1368152" cy="0"/>
            </a:xfrm>
            <a:prstGeom prst="line">
              <a:avLst/>
            </a:prstGeom>
          </p:spPr>
          <p:style>
            <a:lnRef idx="2">
              <a:schemeClr val="dk1"/>
            </a:lnRef>
            <a:fillRef idx="0">
              <a:schemeClr val="dk1"/>
            </a:fillRef>
            <a:effectRef idx="1">
              <a:schemeClr val="dk1"/>
            </a:effectRef>
            <a:fontRef idx="minor">
              <a:schemeClr val="tx1"/>
            </a:fontRef>
          </p:style>
        </p:cxnSp>
        <p:cxnSp>
          <p:nvCxnSpPr>
            <p:cNvPr id="9" name="8 - Ευθεία γραμμή σύνδεσης"/>
            <p:cNvCxnSpPr/>
            <p:nvPr/>
          </p:nvCxnSpPr>
          <p:spPr>
            <a:xfrm>
              <a:off x="1763688" y="1988840"/>
              <a:ext cx="1368152" cy="0"/>
            </a:xfrm>
            <a:prstGeom prst="line">
              <a:avLst/>
            </a:prstGeom>
          </p:spPr>
          <p:style>
            <a:lnRef idx="2">
              <a:schemeClr val="dk1"/>
            </a:lnRef>
            <a:fillRef idx="0">
              <a:schemeClr val="dk1"/>
            </a:fillRef>
            <a:effectRef idx="1">
              <a:schemeClr val="dk1"/>
            </a:effectRef>
            <a:fontRef idx="minor">
              <a:schemeClr val="tx1"/>
            </a:fontRef>
          </p:style>
        </p:cxnSp>
        <p:cxnSp>
          <p:nvCxnSpPr>
            <p:cNvPr id="11" name="10 - Ευθεία γραμμή σύνδεσης"/>
            <p:cNvCxnSpPr/>
            <p:nvPr/>
          </p:nvCxnSpPr>
          <p:spPr>
            <a:xfrm>
              <a:off x="251520" y="2132856"/>
              <a:ext cx="28803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11 - Ευθεία γραμμή σύνδεσης"/>
            <p:cNvCxnSpPr/>
            <p:nvPr/>
          </p:nvCxnSpPr>
          <p:spPr>
            <a:xfrm>
              <a:off x="251520" y="2276872"/>
              <a:ext cx="2880320" cy="0"/>
            </a:xfrm>
            <a:prstGeom prst="line">
              <a:avLst/>
            </a:prstGeom>
          </p:spPr>
          <p:style>
            <a:lnRef idx="2">
              <a:schemeClr val="accent2"/>
            </a:lnRef>
            <a:fillRef idx="0">
              <a:schemeClr val="accent2"/>
            </a:fillRef>
            <a:effectRef idx="1">
              <a:schemeClr val="accent2"/>
            </a:effectRef>
            <a:fontRef idx="minor">
              <a:schemeClr val="tx1"/>
            </a:fontRef>
          </p:style>
        </p:cxnSp>
        <p:sp>
          <p:nvSpPr>
            <p:cNvPr id="13" name="12 - Βέλος προς τα κάτω"/>
            <p:cNvSpPr/>
            <p:nvPr/>
          </p:nvSpPr>
          <p:spPr>
            <a:xfrm>
              <a:off x="1619672" y="2348880"/>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13 - Ευθεία γραμμή σύνδεσης"/>
            <p:cNvCxnSpPr/>
            <p:nvPr/>
          </p:nvCxnSpPr>
          <p:spPr>
            <a:xfrm>
              <a:off x="251520" y="2708920"/>
              <a:ext cx="1368152" cy="0"/>
            </a:xfrm>
            <a:prstGeom prst="line">
              <a:avLst/>
            </a:prstGeom>
          </p:spPr>
          <p:style>
            <a:lnRef idx="2">
              <a:schemeClr val="dk1"/>
            </a:lnRef>
            <a:fillRef idx="0">
              <a:schemeClr val="dk1"/>
            </a:fillRef>
            <a:effectRef idx="1">
              <a:schemeClr val="dk1"/>
            </a:effectRef>
            <a:fontRef idx="minor">
              <a:schemeClr val="tx1"/>
            </a:fontRef>
          </p:style>
        </p:cxnSp>
        <p:cxnSp>
          <p:nvCxnSpPr>
            <p:cNvPr id="15" name="14 - Ευθεία γραμμή σύνδεσης"/>
            <p:cNvCxnSpPr/>
            <p:nvPr/>
          </p:nvCxnSpPr>
          <p:spPr>
            <a:xfrm>
              <a:off x="2123728" y="2708920"/>
              <a:ext cx="1008112" cy="0"/>
            </a:xfrm>
            <a:prstGeom prst="line">
              <a:avLst/>
            </a:prstGeom>
          </p:spPr>
          <p:style>
            <a:lnRef idx="2">
              <a:schemeClr val="dk1"/>
            </a:lnRef>
            <a:fillRef idx="0">
              <a:schemeClr val="dk1"/>
            </a:fillRef>
            <a:effectRef idx="1">
              <a:schemeClr val="dk1"/>
            </a:effectRef>
            <a:fontRef idx="minor">
              <a:schemeClr val="tx1"/>
            </a:fontRef>
          </p:style>
        </p:cxnSp>
        <p:cxnSp>
          <p:nvCxnSpPr>
            <p:cNvPr id="17" name="16 - Ευθεία γραμμή σύνδεσης"/>
            <p:cNvCxnSpPr/>
            <p:nvPr/>
          </p:nvCxnSpPr>
          <p:spPr>
            <a:xfrm>
              <a:off x="251520" y="2852936"/>
              <a:ext cx="1080120" cy="0"/>
            </a:xfrm>
            <a:prstGeom prst="line">
              <a:avLst/>
            </a:prstGeom>
          </p:spPr>
          <p:style>
            <a:lnRef idx="2">
              <a:schemeClr val="dk1"/>
            </a:lnRef>
            <a:fillRef idx="0">
              <a:schemeClr val="dk1"/>
            </a:fillRef>
            <a:effectRef idx="1">
              <a:schemeClr val="dk1"/>
            </a:effectRef>
            <a:fontRef idx="minor">
              <a:schemeClr val="tx1"/>
            </a:fontRef>
          </p:style>
        </p:cxnSp>
        <p:cxnSp>
          <p:nvCxnSpPr>
            <p:cNvPr id="19" name="18 - Ευθεία γραμμή σύνδεσης"/>
            <p:cNvCxnSpPr/>
            <p:nvPr/>
          </p:nvCxnSpPr>
          <p:spPr>
            <a:xfrm>
              <a:off x="1763688" y="2852936"/>
              <a:ext cx="1368152" cy="0"/>
            </a:xfrm>
            <a:prstGeom prst="line">
              <a:avLst/>
            </a:prstGeom>
          </p:spPr>
          <p:style>
            <a:lnRef idx="2">
              <a:schemeClr val="dk1"/>
            </a:lnRef>
            <a:fillRef idx="0">
              <a:schemeClr val="dk1"/>
            </a:fillRef>
            <a:effectRef idx="1">
              <a:schemeClr val="dk1"/>
            </a:effectRef>
            <a:fontRef idx="minor">
              <a:schemeClr val="tx1"/>
            </a:fontRef>
          </p:style>
        </p:cxnSp>
        <p:cxnSp>
          <p:nvCxnSpPr>
            <p:cNvPr id="20" name="19 - Ευθεία γραμμή σύνδεσης"/>
            <p:cNvCxnSpPr/>
            <p:nvPr/>
          </p:nvCxnSpPr>
          <p:spPr>
            <a:xfrm>
              <a:off x="251520" y="3068960"/>
              <a:ext cx="28803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20 - Ευθεία γραμμή σύνδεσης"/>
            <p:cNvCxnSpPr/>
            <p:nvPr/>
          </p:nvCxnSpPr>
          <p:spPr>
            <a:xfrm>
              <a:off x="251520" y="6525344"/>
              <a:ext cx="2880320" cy="0"/>
            </a:xfrm>
            <a:prstGeom prst="line">
              <a:avLst/>
            </a:prstGeom>
          </p:spPr>
          <p:style>
            <a:lnRef idx="2">
              <a:schemeClr val="accent2"/>
            </a:lnRef>
            <a:fillRef idx="0">
              <a:schemeClr val="accent2"/>
            </a:fillRef>
            <a:effectRef idx="1">
              <a:schemeClr val="accent2"/>
            </a:effectRef>
            <a:fontRef idx="minor">
              <a:schemeClr val="tx1"/>
            </a:fontRef>
          </p:style>
        </p:cxnSp>
        <p:sp>
          <p:nvSpPr>
            <p:cNvPr id="22" name="21 - Βέλος προς τα κάτω"/>
            <p:cNvSpPr/>
            <p:nvPr/>
          </p:nvSpPr>
          <p:spPr>
            <a:xfrm>
              <a:off x="1619672" y="3356992"/>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3" name="51 - Ομάδα"/>
            <p:cNvGrpSpPr/>
            <p:nvPr/>
          </p:nvGrpSpPr>
          <p:grpSpPr>
            <a:xfrm>
              <a:off x="251520" y="3717032"/>
              <a:ext cx="2880320" cy="4248472"/>
              <a:chOff x="251520" y="3717032"/>
              <a:chExt cx="2880320" cy="4248472"/>
            </a:xfrm>
          </p:grpSpPr>
          <p:cxnSp>
            <p:nvCxnSpPr>
              <p:cNvPr id="23" name="22 - Ευθεία γραμμή σύνδεσης"/>
              <p:cNvCxnSpPr/>
              <p:nvPr/>
            </p:nvCxnSpPr>
            <p:spPr>
              <a:xfrm>
                <a:off x="251520" y="3717032"/>
                <a:ext cx="1368152" cy="0"/>
              </a:xfrm>
              <a:prstGeom prst="line">
                <a:avLst/>
              </a:prstGeom>
            </p:spPr>
            <p:style>
              <a:lnRef idx="2">
                <a:schemeClr val="dk1"/>
              </a:lnRef>
              <a:fillRef idx="0">
                <a:schemeClr val="dk1"/>
              </a:fillRef>
              <a:effectRef idx="1">
                <a:schemeClr val="dk1"/>
              </a:effectRef>
              <a:fontRef idx="minor">
                <a:schemeClr val="tx1"/>
              </a:fontRef>
            </p:style>
          </p:cxnSp>
          <p:cxnSp>
            <p:nvCxnSpPr>
              <p:cNvPr id="24" name="23 - Ευθεία γραμμή σύνδεσης"/>
              <p:cNvCxnSpPr/>
              <p:nvPr/>
            </p:nvCxnSpPr>
            <p:spPr>
              <a:xfrm>
                <a:off x="2195736" y="3717032"/>
                <a:ext cx="936104" cy="0"/>
              </a:xfrm>
              <a:prstGeom prst="line">
                <a:avLst/>
              </a:prstGeom>
            </p:spPr>
            <p:style>
              <a:lnRef idx="2">
                <a:schemeClr val="dk1"/>
              </a:lnRef>
              <a:fillRef idx="0">
                <a:schemeClr val="dk1"/>
              </a:fillRef>
              <a:effectRef idx="1">
                <a:schemeClr val="dk1"/>
              </a:effectRef>
              <a:fontRef idx="minor">
                <a:schemeClr val="tx1"/>
              </a:fontRef>
            </p:style>
          </p:cxnSp>
          <p:cxnSp>
            <p:nvCxnSpPr>
              <p:cNvPr id="25" name="24 - Ευθεία γραμμή σύνδεσης"/>
              <p:cNvCxnSpPr/>
              <p:nvPr/>
            </p:nvCxnSpPr>
            <p:spPr>
              <a:xfrm>
                <a:off x="251520" y="3861048"/>
                <a:ext cx="1080120" cy="0"/>
              </a:xfrm>
              <a:prstGeom prst="line">
                <a:avLst/>
              </a:prstGeom>
            </p:spPr>
            <p:style>
              <a:lnRef idx="2">
                <a:schemeClr val="dk1"/>
              </a:lnRef>
              <a:fillRef idx="0">
                <a:schemeClr val="dk1"/>
              </a:fillRef>
              <a:effectRef idx="1">
                <a:schemeClr val="dk1"/>
              </a:effectRef>
              <a:fontRef idx="minor">
                <a:schemeClr val="tx1"/>
              </a:fontRef>
            </p:style>
          </p:cxnSp>
          <p:cxnSp>
            <p:nvCxnSpPr>
              <p:cNvPr id="26" name="25 - Ευθεία γραμμή σύνδεσης"/>
              <p:cNvCxnSpPr/>
              <p:nvPr/>
            </p:nvCxnSpPr>
            <p:spPr>
              <a:xfrm>
                <a:off x="2195736" y="3861048"/>
                <a:ext cx="936104" cy="0"/>
              </a:xfrm>
              <a:prstGeom prst="line">
                <a:avLst/>
              </a:prstGeom>
            </p:spPr>
            <p:style>
              <a:lnRef idx="2">
                <a:schemeClr val="dk1"/>
              </a:lnRef>
              <a:fillRef idx="0">
                <a:schemeClr val="dk1"/>
              </a:fillRef>
              <a:effectRef idx="1">
                <a:schemeClr val="dk1"/>
              </a:effectRef>
              <a:fontRef idx="minor">
                <a:schemeClr val="tx1"/>
              </a:fontRef>
            </p:style>
          </p:cxnSp>
          <p:cxnSp>
            <p:nvCxnSpPr>
              <p:cNvPr id="29" name="28 - Ευθεία γραμμή σύνδεσης"/>
              <p:cNvCxnSpPr/>
              <p:nvPr/>
            </p:nvCxnSpPr>
            <p:spPr>
              <a:xfrm>
                <a:off x="251520" y="4437112"/>
                <a:ext cx="28803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0" name="29 - Ευθεία γραμμή σύνδεσης"/>
              <p:cNvCxnSpPr/>
              <p:nvPr/>
            </p:nvCxnSpPr>
            <p:spPr>
              <a:xfrm>
                <a:off x="1403648" y="4005064"/>
                <a:ext cx="57606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1" name="30 - Ευθεία γραμμή σύνδεσης"/>
              <p:cNvCxnSpPr/>
              <p:nvPr/>
            </p:nvCxnSpPr>
            <p:spPr>
              <a:xfrm>
                <a:off x="251520" y="4221088"/>
                <a:ext cx="86409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5" name="34 - Ευθεία γραμμή σύνδεσης"/>
              <p:cNvCxnSpPr/>
              <p:nvPr/>
            </p:nvCxnSpPr>
            <p:spPr>
              <a:xfrm>
                <a:off x="2195736" y="4221088"/>
                <a:ext cx="86409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7" name="36 - Ευθεία γραμμή σύνδεσης"/>
              <p:cNvCxnSpPr/>
              <p:nvPr/>
            </p:nvCxnSpPr>
            <p:spPr>
              <a:xfrm flipV="1">
                <a:off x="1115616" y="4005064"/>
                <a:ext cx="288032"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51" name="50 - Ευθεία γραμμή σύνδεσης"/>
              <p:cNvCxnSpPr/>
              <p:nvPr/>
            </p:nvCxnSpPr>
            <p:spPr>
              <a:xfrm flipH="1">
                <a:off x="1763688" y="4293096"/>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66" name="65 - Ευθεία γραμμή σύνδεσης"/>
              <p:cNvCxnSpPr/>
              <p:nvPr/>
            </p:nvCxnSpPr>
            <p:spPr>
              <a:xfrm>
                <a:off x="2195736" y="6093296"/>
                <a:ext cx="936104" cy="0"/>
              </a:xfrm>
              <a:prstGeom prst="line">
                <a:avLst/>
              </a:prstGeom>
            </p:spPr>
            <p:style>
              <a:lnRef idx="2">
                <a:schemeClr val="dk1"/>
              </a:lnRef>
              <a:fillRef idx="0">
                <a:schemeClr val="dk1"/>
              </a:fillRef>
              <a:effectRef idx="1">
                <a:schemeClr val="dk1"/>
              </a:effectRef>
              <a:fontRef idx="minor">
                <a:schemeClr val="tx1"/>
              </a:fontRef>
            </p:style>
          </p:cxnSp>
          <p:cxnSp>
            <p:nvCxnSpPr>
              <p:cNvPr id="79" name="78 - Ευθεία γραμμή σύνδεσης"/>
              <p:cNvCxnSpPr/>
              <p:nvPr/>
            </p:nvCxnSpPr>
            <p:spPr>
              <a:xfrm>
                <a:off x="2195736" y="7029400"/>
                <a:ext cx="936104" cy="0"/>
              </a:xfrm>
              <a:prstGeom prst="line">
                <a:avLst/>
              </a:prstGeom>
            </p:spPr>
            <p:style>
              <a:lnRef idx="2">
                <a:schemeClr val="dk1"/>
              </a:lnRef>
              <a:fillRef idx="0">
                <a:schemeClr val="dk1"/>
              </a:fillRef>
              <a:effectRef idx="1">
                <a:schemeClr val="dk1"/>
              </a:effectRef>
              <a:fontRef idx="minor">
                <a:schemeClr val="tx1"/>
              </a:fontRef>
            </p:style>
          </p:cxnSp>
          <p:cxnSp>
            <p:nvCxnSpPr>
              <p:cNvPr id="101" name="100 - Ευθεία γραμμή σύνδεσης"/>
              <p:cNvCxnSpPr/>
              <p:nvPr/>
            </p:nvCxnSpPr>
            <p:spPr>
              <a:xfrm>
                <a:off x="2195736" y="7965504"/>
                <a:ext cx="936104" cy="0"/>
              </a:xfrm>
              <a:prstGeom prst="line">
                <a:avLst/>
              </a:prstGeom>
            </p:spPr>
            <p:style>
              <a:lnRef idx="2">
                <a:schemeClr val="dk1"/>
              </a:lnRef>
              <a:fillRef idx="0">
                <a:schemeClr val="dk1"/>
              </a:fillRef>
              <a:effectRef idx="1">
                <a:schemeClr val="dk1"/>
              </a:effectRef>
              <a:fontRef idx="minor">
                <a:schemeClr val="tx1"/>
              </a:fontRef>
            </p:style>
          </p:cxnSp>
        </p:grpSp>
        <p:grpSp>
          <p:nvGrpSpPr>
            <p:cNvPr id="4" name="52 - Ομάδα"/>
            <p:cNvGrpSpPr/>
            <p:nvPr/>
          </p:nvGrpSpPr>
          <p:grpSpPr>
            <a:xfrm>
              <a:off x="251520" y="4869160"/>
              <a:ext cx="2880320" cy="3168352"/>
              <a:chOff x="251520" y="3717032"/>
              <a:chExt cx="2880320" cy="3168352"/>
            </a:xfrm>
          </p:grpSpPr>
          <p:cxnSp>
            <p:nvCxnSpPr>
              <p:cNvPr id="54" name="53 - Ευθεία γραμμή σύνδεσης"/>
              <p:cNvCxnSpPr/>
              <p:nvPr/>
            </p:nvCxnSpPr>
            <p:spPr>
              <a:xfrm>
                <a:off x="251520" y="3717032"/>
                <a:ext cx="1368152" cy="0"/>
              </a:xfrm>
              <a:prstGeom prst="line">
                <a:avLst/>
              </a:prstGeom>
            </p:spPr>
            <p:style>
              <a:lnRef idx="2">
                <a:schemeClr val="dk1"/>
              </a:lnRef>
              <a:fillRef idx="0">
                <a:schemeClr val="dk1"/>
              </a:fillRef>
              <a:effectRef idx="1">
                <a:schemeClr val="dk1"/>
              </a:effectRef>
              <a:fontRef idx="minor">
                <a:schemeClr val="tx1"/>
              </a:fontRef>
            </p:style>
          </p:cxnSp>
          <p:cxnSp>
            <p:nvCxnSpPr>
              <p:cNvPr id="55" name="54 - Ευθεία γραμμή σύνδεσης"/>
              <p:cNvCxnSpPr/>
              <p:nvPr/>
            </p:nvCxnSpPr>
            <p:spPr>
              <a:xfrm>
                <a:off x="2195736" y="3861048"/>
                <a:ext cx="936104" cy="0"/>
              </a:xfrm>
              <a:prstGeom prst="line">
                <a:avLst/>
              </a:prstGeom>
            </p:spPr>
            <p:style>
              <a:lnRef idx="2">
                <a:schemeClr val="dk1"/>
              </a:lnRef>
              <a:fillRef idx="0">
                <a:schemeClr val="dk1"/>
              </a:fillRef>
              <a:effectRef idx="1">
                <a:schemeClr val="dk1"/>
              </a:effectRef>
              <a:fontRef idx="minor">
                <a:schemeClr val="tx1"/>
              </a:fontRef>
            </p:style>
          </p:cxnSp>
          <p:cxnSp>
            <p:nvCxnSpPr>
              <p:cNvPr id="56" name="55 - Ευθεία γραμμή σύνδεσης"/>
              <p:cNvCxnSpPr/>
              <p:nvPr/>
            </p:nvCxnSpPr>
            <p:spPr>
              <a:xfrm>
                <a:off x="251520" y="3861048"/>
                <a:ext cx="1080120" cy="0"/>
              </a:xfrm>
              <a:prstGeom prst="line">
                <a:avLst/>
              </a:prstGeom>
            </p:spPr>
            <p:style>
              <a:lnRef idx="2">
                <a:schemeClr val="dk1"/>
              </a:lnRef>
              <a:fillRef idx="0">
                <a:schemeClr val="dk1"/>
              </a:fillRef>
              <a:effectRef idx="1">
                <a:schemeClr val="dk1"/>
              </a:effectRef>
              <a:fontRef idx="minor">
                <a:schemeClr val="tx1"/>
              </a:fontRef>
            </p:style>
          </p:cxnSp>
          <p:cxnSp>
            <p:nvCxnSpPr>
              <p:cNvPr id="57" name="56 - Ευθεία γραμμή σύνδεσης"/>
              <p:cNvCxnSpPr/>
              <p:nvPr/>
            </p:nvCxnSpPr>
            <p:spPr>
              <a:xfrm>
                <a:off x="2195736" y="3717032"/>
                <a:ext cx="936104" cy="0"/>
              </a:xfrm>
              <a:prstGeom prst="line">
                <a:avLst/>
              </a:prstGeom>
            </p:spPr>
            <p:style>
              <a:lnRef idx="2">
                <a:schemeClr val="dk1"/>
              </a:lnRef>
              <a:fillRef idx="0">
                <a:schemeClr val="dk1"/>
              </a:fillRef>
              <a:effectRef idx="1">
                <a:schemeClr val="dk1"/>
              </a:effectRef>
              <a:fontRef idx="minor">
                <a:schemeClr val="tx1"/>
              </a:fontRef>
            </p:style>
          </p:cxnSp>
          <p:cxnSp>
            <p:nvCxnSpPr>
              <p:cNvPr id="58" name="57 - Ευθεία γραμμή σύνδεσης"/>
              <p:cNvCxnSpPr/>
              <p:nvPr/>
            </p:nvCxnSpPr>
            <p:spPr>
              <a:xfrm>
                <a:off x="251520" y="4437112"/>
                <a:ext cx="28803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59" name="58 - Ευθεία γραμμή σύνδεσης"/>
              <p:cNvCxnSpPr/>
              <p:nvPr/>
            </p:nvCxnSpPr>
            <p:spPr>
              <a:xfrm>
                <a:off x="1403648" y="4077072"/>
                <a:ext cx="57606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0" name="59 - Ευθεία γραμμή σύνδεσης"/>
              <p:cNvCxnSpPr/>
              <p:nvPr/>
            </p:nvCxnSpPr>
            <p:spPr>
              <a:xfrm>
                <a:off x="251520" y="4293096"/>
                <a:ext cx="86409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1" name="60 - Ευθεία γραμμή σύνδεσης"/>
              <p:cNvCxnSpPr/>
              <p:nvPr/>
            </p:nvCxnSpPr>
            <p:spPr>
              <a:xfrm>
                <a:off x="2195736" y="4293096"/>
                <a:ext cx="86409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2" name="61 - Ευθεία γραμμή σύνδεσης"/>
              <p:cNvCxnSpPr/>
              <p:nvPr/>
            </p:nvCxnSpPr>
            <p:spPr>
              <a:xfrm flipV="1">
                <a:off x="1115616" y="4077072"/>
                <a:ext cx="288032"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63" name="62 - Ευθεία γραμμή σύνδεσης"/>
              <p:cNvCxnSpPr/>
              <p:nvPr/>
            </p:nvCxnSpPr>
            <p:spPr>
              <a:xfrm flipH="1">
                <a:off x="1763688" y="4293096"/>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53" name="52 - Ευθεία γραμμή σύνδεσης"/>
              <p:cNvCxnSpPr/>
              <p:nvPr/>
            </p:nvCxnSpPr>
            <p:spPr>
              <a:xfrm>
                <a:off x="251520" y="5013176"/>
                <a:ext cx="1080120" cy="0"/>
              </a:xfrm>
              <a:prstGeom prst="line">
                <a:avLst/>
              </a:prstGeom>
            </p:spPr>
            <p:style>
              <a:lnRef idx="2">
                <a:schemeClr val="dk1"/>
              </a:lnRef>
              <a:fillRef idx="0">
                <a:schemeClr val="dk1"/>
              </a:fillRef>
              <a:effectRef idx="1">
                <a:schemeClr val="dk1"/>
              </a:effectRef>
              <a:fontRef idx="minor">
                <a:schemeClr val="tx1"/>
              </a:fontRef>
            </p:style>
          </p:cxnSp>
          <p:cxnSp>
            <p:nvCxnSpPr>
              <p:cNvPr id="71" name="70 - Ευθεία γραμμή σύνδεσης"/>
              <p:cNvCxnSpPr/>
              <p:nvPr/>
            </p:nvCxnSpPr>
            <p:spPr>
              <a:xfrm>
                <a:off x="1907704" y="5013176"/>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81" name="80 - Ευθεία γραμμή σύνδεσης"/>
              <p:cNvCxnSpPr/>
              <p:nvPr/>
            </p:nvCxnSpPr>
            <p:spPr>
              <a:xfrm>
                <a:off x="1979712" y="6021288"/>
                <a:ext cx="1152128" cy="0"/>
              </a:xfrm>
              <a:prstGeom prst="line">
                <a:avLst/>
              </a:prstGeom>
            </p:spPr>
            <p:style>
              <a:lnRef idx="2">
                <a:schemeClr val="dk1"/>
              </a:lnRef>
              <a:fillRef idx="0">
                <a:schemeClr val="dk1"/>
              </a:fillRef>
              <a:effectRef idx="1">
                <a:schemeClr val="dk1"/>
              </a:effectRef>
              <a:fontRef idx="minor">
                <a:schemeClr val="tx1"/>
              </a:fontRef>
            </p:style>
          </p:cxnSp>
          <p:cxnSp>
            <p:nvCxnSpPr>
              <p:cNvPr id="84" name="83 - Ευθεία γραμμή σύνδεσης"/>
              <p:cNvCxnSpPr/>
              <p:nvPr/>
            </p:nvCxnSpPr>
            <p:spPr>
              <a:xfrm>
                <a:off x="251520" y="6021288"/>
                <a:ext cx="1080120" cy="0"/>
              </a:xfrm>
              <a:prstGeom prst="line">
                <a:avLst/>
              </a:prstGeom>
            </p:spPr>
            <p:style>
              <a:lnRef idx="2">
                <a:schemeClr val="dk1"/>
              </a:lnRef>
              <a:fillRef idx="0">
                <a:schemeClr val="dk1"/>
              </a:fillRef>
              <a:effectRef idx="1">
                <a:schemeClr val="dk1"/>
              </a:effectRef>
              <a:fontRef idx="minor">
                <a:schemeClr val="tx1"/>
              </a:fontRef>
            </p:style>
          </p:cxnSp>
          <p:cxnSp>
            <p:nvCxnSpPr>
              <p:cNvPr id="102" name="101 - Ευθεία γραμμή σύνδεσης"/>
              <p:cNvCxnSpPr/>
              <p:nvPr/>
            </p:nvCxnSpPr>
            <p:spPr>
              <a:xfrm>
                <a:off x="251520" y="6885384"/>
                <a:ext cx="1080120" cy="0"/>
              </a:xfrm>
              <a:prstGeom prst="line">
                <a:avLst/>
              </a:prstGeom>
            </p:spPr>
            <p:style>
              <a:lnRef idx="2">
                <a:schemeClr val="dk1"/>
              </a:lnRef>
              <a:fillRef idx="0">
                <a:schemeClr val="dk1"/>
              </a:fillRef>
              <a:effectRef idx="1">
                <a:schemeClr val="dk1"/>
              </a:effectRef>
              <a:fontRef idx="minor">
                <a:schemeClr val="tx1"/>
              </a:fontRef>
            </p:style>
          </p:cxnSp>
          <p:cxnSp>
            <p:nvCxnSpPr>
              <p:cNvPr id="103" name="102 - Ευθεία γραμμή σύνδεσης"/>
              <p:cNvCxnSpPr/>
              <p:nvPr/>
            </p:nvCxnSpPr>
            <p:spPr>
              <a:xfrm>
                <a:off x="1979712" y="6885384"/>
                <a:ext cx="1152128" cy="0"/>
              </a:xfrm>
              <a:prstGeom prst="line">
                <a:avLst/>
              </a:prstGeom>
            </p:spPr>
            <p:style>
              <a:lnRef idx="2">
                <a:schemeClr val="dk1"/>
              </a:lnRef>
              <a:fillRef idx="0">
                <a:schemeClr val="dk1"/>
              </a:fillRef>
              <a:effectRef idx="1">
                <a:schemeClr val="dk1"/>
              </a:effectRef>
              <a:fontRef idx="minor">
                <a:schemeClr val="tx1"/>
              </a:fontRef>
            </p:style>
          </p:cxnSp>
        </p:grpSp>
        <p:sp>
          <p:nvSpPr>
            <p:cNvPr id="47" name="46 - Βέλος προς τα κάτω"/>
            <p:cNvSpPr/>
            <p:nvPr/>
          </p:nvSpPr>
          <p:spPr>
            <a:xfrm>
              <a:off x="1619672" y="5733256"/>
              <a:ext cx="45719"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9" name="48 - Ευθεία γραμμή σύνδεσης"/>
            <p:cNvCxnSpPr/>
            <p:nvPr/>
          </p:nvCxnSpPr>
          <p:spPr>
            <a:xfrm>
              <a:off x="251520" y="3212976"/>
              <a:ext cx="28803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50" name="49 - Ευθεία γραμμή σύνδεσης"/>
            <p:cNvCxnSpPr/>
            <p:nvPr/>
          </p:nvCxnSpPr>
          <p:spPr>
            <a:xfrm>
              <a:off x="251520" y="6381328"/>
              <a:ext cx="28803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52" name="51 - Ευθεία γραμμή σύνδεσης"/>
            <p:cNvCxnSpPr/>
            <p:nvPr/>
          </p:nvCxnSpPr>
          <p:spPr>
            <a:xfrm>
              <a:off x="251520" y="6093296"/>
              <a:ext cx="1368152" cy="0"/>
            </a:xfrm>
            <a:prstGeom prst="line">
              <a:avLst/>
            </a:prstGeom>
          </p:spPr>
          <p:style>
            <a:lnRef idx="2">
              <a:schemeClr val="dk1"/>
            </a:lnRef>
            <a:fillRef idx="0">
              <a:schemeClr val="dk1"/>
            </a:fillRef>
            <a:effectRef idx="1">
              <a:schemeClr val="dk1"/>
            </a:effectRef>
            <a:fontRef idx="minor">
              <a:schemeClr val="tx1"/>
            </a:fontRef>
          </p:style>
        </p:cxnSp>
        <p:sp>
          <p:nvSpPr>
            <p:cNvPr id="74" name="73 - Βέλος προς τα κάτω"/>
            <p:cNvSpPr/>
            <p:nvPr/>
          </p:nvSpPr>
          <p:spPr>
            <a:xfrm>
              <a:off x="1619672" y="6597352"/>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 name="74 - Βέλος προς τα κάτω"/>
            <p:cNvSpPr/>
            <p:nvPr/>
          </p:nvSpPr>
          <p:spPr>
            <a:xfrm>
              <a:off x="1619672" y="4509120"/>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6" name="75 - Ευθεία γραμμή σύνδεσης"/>
            <p:cNvCxnSpPr/>
            <p:nvPr/>
          </p:nvCxnSpPr>
          <p:spPr>
            <a:xfrm>
              <a:off x="251520" y="7389440"/>
              <a:ext cx="28803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7" name="76 - Ευθεία γραμμή σύνδεσης"/>
            <p:cNvCxnSpPr/>
            <p:nvPr/>
          </p:nvCxnSpPr>
          <p:spPr>
            <a:xfrm>
              <a:off x="251520" y="7533456"/>
              <a:ext cx="28803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8" name="77 - Ευθεία γραμμή σύνδεσης"/>
            <p:cNvCxnSpPr/>
            <p:nvPr/>
          </p:nvCxnSpPr>
          <p:spPr>
            <a:xfrm>
              <a:off x="251520" y="7029400"/>
              <a:ext cx="1368152" cy="0"/>
            </a:xfrm>
            <a:prstGeom prst="line">
              <a:avLst/>
            </a:prstGeom>
          </p:spPr>
          <p:style>
            <a:lnRef idx="2">
              <a:schemeClr val="dk1"/>
            </a:lnRef>
            <a:fillRef idx="0">
              <a:schemeClr val="dk1"/>
            </a:fillRef>
            <a:effectRef idx="1">
              <a:schemeClr val="dk1"/>
            </a:effectRef>
            <a:fontRef idx="minor">
              <a:schemeClr val="tx1"/>
            </a:fontRef>
          </p:style>
        </p:cxnSp>
        <p:sp>
          <p:nvSpPr>
            <p:cNvPr id="97" name="96 - Βέλος προς τα κάτω"/>
            <p:cNvSpPr/>
            <p:nvPr/>
          </p:nvSpPr>
          <p:spPr>
            <a:xfrm>
              <a:off x="1619672" y="7605464"/>
              <a:ext cx="720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8" name="97 - Ευθεία γραμμή σύνδεσης"/>
            <p:cNvCxnSpPr/>
            <p:nvPr/>
          </p:nvCxnSpPr>
          <p:spPr>
            <a:xfrm>
              <a:off x="251520" y="8325544"/>
              <a:ext cx="28803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9" name="98 - Ευθεία γραμμή σύνδεσης"/>
            <p:cNvCxnSpPr/>
            <p:nvPr/>
          </p:nvCxnSpPr>
          <p:spPr>
            <a:xfrm>
              <a:off x="251520" y="8181528"/>
              <a:ext cx="28803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0" name="99 - Ευθεία γραμμή σύνδεσης"/>
            <p:cNvCxnSpPr/>
            <p:nvPr/>
          </p:nvCxnSpPr>
          <p:spPr>
            <a:xfrm>
              <a:off x="251520" y="7965504"/>
              <a:ext cx="1368152" cy="0"/>
            </a:xfrm>
            <a:prstGeom prst="line">
              <a:avLst/>
            </a:prstGeom>
          </p:spPr>
          <p:style>
            <a:lnRef idx="2">
              <a:schemeClr val="dk1"/>
            </a:lnRef>
            <a:fillRef idx="0">
              <a:schemeClr val="dk1"/>
            </a:fillRef>
            <a:effectRef idx="1">
              <a:schemeClr val="dk1"/>
            </a:effectRef>
            <a:fontRef idx="minor">
              <a:schemeClr val="tx1"/>
            </a:fontRef>
          </p:style>
        </p:cxnSp>
      </p:grpSp>
      <p:cxnSp>
        <p:nvCxnSpPr>
          <p:cNvPr id="64" name="63 - Ευθεία γραμμή σύνδεσης"/>
          <p:cNvCxnSpPr/>
          <p:nvPr/>
        </p:nvCxnSpPr>
        <p:spPr>
          <a:xfrm flipH="1">
            <a:off x="7740352" y="2276872"/>
            <a:ext cx="144016" cy="432048"/>
          </a:xfrm>
          <a:prstGeom prst="line">
            <a:avLst/>
          </a:prstGeom>
        </p:spPr>
        <p:style>
          <a:lnRef idx="2">
            <a:schemeClr val="dk1"/>
          </a:lnRef>
          <a:fillRef idx="0">
            <a:schemeClr val="dk1"/>
          </a:fillRef>
          <a:effectRef idx="1">
            <a:schemeClr val="dk1"/>
          </a:effectRef>
          <a:fontRef idx="minor">
            <a:schemeClr val="tx1"/>
          </a:fontRef>
        </p:style>
      </p:cxnSp>
      <p:cxnSp>
        <p:nvCxnSpPr>
          <p:cNvPr id="65" name="64 - Ευθεία γραμμή σύνδεσης"/>
          <p:cNvCxnSpPr/>
          <p:nvPr/>
        </p:nvCxnSpPr>
        <p:spPr>
          <a:xfrm>
            <a:off x="7668344" y="2420888"/>
            <a:ext cx="216024" cy="216024"/>
          </a:xfrm>
          <a:prstGeom prst="line">
            <a:avLst/>
          </a:prstGeom>
        </p:spPr>
        <p:style>
          <a:lnRef idx="2">
            <a:schemeClr val="accent2"/>
          </a:lnRef>
          <a:fillRef idx="0">
            <a:schemeClr val="accent2"/>
          </a:fillRef>
          <a:effectRef idx="1">
            <a:schemeClr val="accent2"/>
          </a:effectRef>
          <a:fontRef idx="minor">
            <a:schemeClr val="tx1"/>
          </a:fontRef>
        </p:style>
      </p:cxnSp>
      <p:cxnSp>
        <p:nvCxnSpPr>
          <p:cNvPr id="87" name="86 - Ευθύγραμμο βέλος σύνδεσης"/>
          <p:cNvCxnSpPr/>
          <p:nvPr/>
        </p:nvCxnSpPr>
        <p:spPr>
          <a:xfrm>
            <a:off x="7236296" y="5445224"/>
            <a:ext cx="57606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88 - Ευθεία γραμμή σύνδεσης"/>
          <p:cNvCxnSpPr/>
          <p:nvPr/>
        </p:nvCxnSpPr>
        <p:spPr>
          <a:xfrm flipH="1">
            <a:off x="7740352" y="3429000"/>
            <a:ext cx="144016" cy="432048"/>
          </a:xfrm>
          <a:prstGeom prst="line">
            <a:avLst/>
          </a:prstGeom>
        </p:spPr>
        <p:style>
          <a:lnRef idx="2">
            <a:schemeClr val="dk1"/>
          </a:lnRef>
          <a:fillRef idx="0">
            <a:schemeClr val="dk1"/>
          </a:fillRef>
          <a:effectRef idx="1">
            <a:schemeClr val="dk1"/>
          </a:effectRef>
          <a:fontRef idx="minor">
            <a:schemeClr val="tx1"/>
          </a:fontRef>
        </p:style>
      </p:cxnSp>
      <p:cxnSp>
        <p:nvCxnSpPr>
          <p:cNvPr id="91" name="90 - Ευθύγραμμο βέλος σύνδεσης"/>
          <p:cNvCxnSpPr/>
          <p:nvPr/>
        </p:nvCxnSpPr>
        <p:spPr>
          <a:xfrm flipH="1">
            <a:off x="7164288" y="3861048"/>
            <a:ext cx="2880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4" name="93 - Ευθύγραμμο βέλος σύνδεσης"/>
          <p:cNvCxnSpPr/>
          <p:nvPr/>
        </p:nvCxnSpPr>
        <p:spPr>
          <a:xfrm flipH="1">
            <a:off x="7092280" y="4581128"/>
            <a:ext cx="50405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6" name="95 - Ευθύγραμμο βέλος σύνδεσης"/>
          <p:cNvCxnSpPr/>
          <p:nvPr/>
        </p:nvCxnSpPr>
        <p:spPr>
          <a:xfrm flipH="1">
            <a:off x="7164288" y="5589240"/>
            <a:ext cx="50405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5" name="104 - Ευθεία γραμμή σύνδεσης"/>
          <p:cNvCxnSpPr/>
          <p:nvPr/>
        </p:nvCxnSpPr>
        <p:spPr>
          <a:xfrm>
            <a:off x="7308304" y="6381328"/>
            <a:ext cx="57606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105 - Ευθεία γραμμή σύνδεσης"/>
          <p:cNvCxnSpPr/>
          <p:nvPr/>
        </p:nvCxnSpPr>
        <p:spPr>
          <a:xfrm>
            <a:off x="7020272" y="6453336"/>
            <a:ext cx="648072" cy="0"/>
          </a:xfrm>
          <a:prstGeom prst="line">
            <a:avLst/>
          </a:prstGeom>
        </p:spPr>
        <p:style>
          <a:lnRef idx="2">
            <a:schemeClr val="accent1"/>
          </a:lnRef>
          <a:fillRef idx="0">
            <a:schemeClr val="accent1"/>
          </a:fillRef>
          <a:effectRef idx="1">
            <a:schemeClr val="accent1"/>
          </a:effectRef>
          <a:fontRef idx="minor">
            <a:schemeClr val="tx1"/>
          </a:fontRef>
        </p:style>
      </p:cxnSp>
      <p:sp>
        <p:nvSpPr>
          <p:cNvPr id="108" name="107 - TextBox"/>
          <p:cNvSpPr txBox="1"/>
          <p:nvPr/>
        </p:nvSpPr>
        <p:spPr>
          <a:xfrm>
            <a:off x="251520" y="116632"/>
            <a:ext cx="4680520" cy="659735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Ομόλογος ανασυνδυασμός</a:t>
            </a:r>
            <a:endParaRPr lang="en-US" sz="1600" b="1" dirty="0" smtClean="0"/>
          </a:p>
          <a:p>
            <a:pPr algn="ctr"/>
            <a:endParaRPr lang="el-GR" sz="1600" b="1" dirty="0" smtClean="0"/>
          </a:p>
          <a:p>
            <a:r>
              <a:rPr lang="el-GR" sz="1600" b="1" dirty="0" smtClean="0"/>
              <a:t> </a:t>
            </a:r>
            <a:r>
              <a:rPr lang="el-GR" sz="1600" dirty="0" smtClean="0"/>
              <a:t>Συμβαίνει αμέσως μετά την αντιγραφή του </a:t>
            </a:r>
            <a:r>
              <a:rPr lang="en-US" sz="1600" dirty="0" smtClean="0"/>
              <a:t>DNA</a:t>
            </a:r>
            <a:r>
              <a:rPr lang="el-GR" sz="1600" dirty="0" smtClean="0"/>
              <a:t> και πριν τον αποχωρισμό των δύο θυγατρικών μορίων με τη διαίρεση του κυττάρου.</a:t>
            </a:r>
            <a:r>
              <a:rPr lang="el-GR" sz="1600" b="1" dirty="0" smtClean="0"/>
              <a:t>  </a:t>
            </a:r>
          </a:p>
          <a:p>
            <a:r>
              <a:rPr lang="el-GR" sz="1600" dirty="0" smtClean="0"/>
              <a:t>Τα δύο θυγατρικά μόρια είναι πανομοιότυπα.</a:t>
            </a:r>
          </a:p>
          <a:p>
            <a:r>
              <a:rPr lang="el-GR" sz="1600" dirty="0" smtClean="0"/>
              <a:t>Α. Το ένα θυγατρικό μόριο </a:t>
            </a:r>
            <a:r>
              <a:rPr lang="en-US" sz="1600" dirty="0" smtClean="0"/>
              <a:t>DNA</a:t>
            </a:r>
            <a:r>
              <a:rPr lang="el-GR" sz="1600" dirty="0" smtClean="0"/>
              <a:t> έχει υποστεί δίκλωνη βλάβη, ενώ το άλλο είναι άθικτο.</a:t>
            </a:r>
          </a:p>
          <a:p>
            <a:r>
              <a:rPr lang="el-GR" sz="1600" dirty="0" smtClean="0"/>
              <a:t>Β. Μία νουκλεάση διασπά ένα αριθμό νουκλεοτιδίων στα 5΄ άκρα των δύο σπασμένων κλώνων στο σημείο της θραύσης.</a:t>
            </a:r>
          </a:p>
          <a:p>
            <a:r>
              <a:rPr lang="el-GR" sz="1600" dirty="0" smtClean="0"/>
              <a:t>Γ. </a:t>
            </a:r>
            <a:r>
              <a:rPr lang="el-GR" sz="1600" dirty="0" smtClean="0"/>
              <a:t>Με </a:t>
            </a:r>
            <a:r>
              <a:rPr lang="el-GR" sz="1600" dirty="0" smtClean="0"/>
              <a:t>τη βοήθεια ειδικών ενζύμων, ένα από τα σπασμένα άκρα «εισβάλει» στο άθικτο ομόλογο χρωμόσωμα και αναζητά μία συμπληρωματική αλληλουχία στο άθικτο μόριο.</a:t>
            </a:r>
          </a:p>
          <a:p>
            <a:r>
              <a:rPr lang="el-GR" sz="1600" dirty="0" smtClean="0"/>
              <a:t>Δ. Όταν βρεθεί ένα ακριβές, εκτεταμένο ταίριασμα, ο κλώνος επιμηκύνεται, μέσω μιας επιδιορθωτικής </a:t>
            </a:r>
            <a:r>
              <a:rPr lang="en-US" sz="1600" dirty="0" smtClean="0"/>
              <a:t>DNA</a:t>
            </a:r>
            <a:r>
              <a:rPr lang="el-GR" sz="1600" dirty="0" smtClean="0"/>
              <a:t> πολυμεράσης, χρησιμοποιώντας το συμπληρωματικό κλώνο ως εκμαγείο.</a:t>
            </a:r>
          </a:p>
          <a:p>
            <a:r>
              <a:rPr lang="el-GR" sz="1600" dirty="0" smtClean="0"/>
              <a:t>Ε. Όταν η πολυμεράση περάσει το σημείο της εντομής, ο επιδιορθωμένος κλώνος συνδέεται πάλι με τον </a:t>
            </a:r>
            <a:r>
              <a:rPr lang="el-GR" sz="1600" dirty="0" smtClean="0"/>
              <a:t>αρχικό.</a:t>
            </a:r>
            <a:endParaRPr lang="el-GR" sz="1600" dirty="0" smtClean="0"/>
          </a:p>
          <a:p>
            <a:r>
              <a:rPr lang="el-GR" sz="1600" dirty="0" smtClean="0"/>
              <a:t>Στ. Η σύνθεση </a:t>
            </a:r>
            <a:r>
              <a:rPr lang="en-US" sz="1600" dirty="0" smtClean="0"/>
              <a:t>DNA</a:t>
            </a:r>
            <a:r>
              <a:rPr lang="el-GR" sz="1600" dirty="0" smtClean="0"/>
              <a:t> συνεχίζεται και στους δύο κλώνους που είχαν υποστεί τη </a:t>
            </a:r>
            <a:r>
              <a:rPr lang="el-GR" sz="1600" dirty="0" smtClean="0"/>
              <a:t>βλάβη.</a:t>
            </a:r>
            <a:endParaRPr lang="el-GR" sz="1600" dirty="0" smtClean="0"/>
          </a:p>
          <a:p>
            <a:r>
              <a:rPr lang="el-GR" sz="1600" dirty="0" smtClean="0"/>
              <a:t>Ζ. Τα τμήματα του </a:t>
            </a:r>
            <a:r>
              <a:rPr lang="en-US" sz="1600" dirty="0" smtClean="0"/>
              <a:t>DNA</a:t>
            </a:r>
            <a:r>
              <a:rPr lang="el-GR" sz="1600" dirty="0" smtClean="0"/>
              <a:t> συνδέονται με </a:t>
            </a:r>
            <a:r>
              <a:rPr lang="en-US" sz="1600" dirty="0" smtClean="0"/>
              <a:t>DNA</a:t>
            </a:r>
            <a:r>
              <a:rPr lang="el-GR" sz="1600" dirty="0" smtClean="0"/>
              <a:t> λιγκάση, αποδίδοντας δύο άθικτες έλικες </a:t>
            </a:r>
            <a:r>
              <a:rPr lang="en-US" sz="1600" dirty="0" smtClean="0"/>
              <a:t>DNA</a:t>
            </a:r>
            <a:r>
              <a:rPr lang="el-GR" sz="1600" dirty="0" smtClean="0"/>
              <a:t>. </a:t>
            </a:r>
            <a:endParaRPr lang="el-GR" sz="1600" dirty="0"/>
          </a:p>
        </p:txBody>
      </p:sp>
      <p:sp>
        <p:nvSpPr>
          <p:cNvPr id="109" name="108 - TextBox"/>
          <p:cNvSpPr txBox="1"/>
          <p:nvPr/>
        </p:nvSpPr>
        <p:spPr>
          <a:xfrm>
            <a:off x="5364088" y="332656"/>
            <a:ext cx="504056" cy="6463308"/>
          </a:xfrm>
          <a:prstGeom prst="rect">
            <a:avLst/>
          </a:prstGeom>
          <a:noFill/>
        </p:spPr>
        <p:txBody>
          <a:bodyPr wrap="square" rtlCol="0">
            <a:spAutoFit/>
          </a:bodyPr>
          <a:lstStyle/>
          <a:p>
            <a:r>
              <a:rPr lang="el-GR" dirty="0" smtClean="0"/>
              <a:t>Α.</a:t>
            </a:r>
          </a:p>
          <a:p>
            <a:endParaRPr lang="el-GR" dirty="0" smtClean="0"/>
          </a:p>
          <a:p>
            <a:endParaRPr lang="el-GR" dirty="0" smtClean="0"/>
          </a:p>
          <a:p>
            <a:r>
              <a:rPr lang="el-GR" dirty="0" smtClean="0"/>
              <a:t>Β. </a:t>
            </a:r>
          </a:p>
          <a:p>
            <a:endParaRPr lang="el-GR" dirty="0" smtClean="0"/>
          </a:p>
          <a:p>
            <a:endParaRPr lang="el-GR" dirty="0" smtClean="0"/>
          </a:p>
          <a:p>
            <a:endParaRPr lang="el-GR" dirty="0" smtClean="0"/>
          </a:p>
          <a:p>
            <a:r>
              <a:rPr lang="el-GR" dirty="0" smtClean="0"/>
              <a:t>Γ.</a:t>
            </a:r>
          </a:p>
          <a:p>
            <a:endParaRPr lang="el-GR" dirty="0" smtClean="0"/>
          </a:p>
          <a:p>
            <a:r>
              <a:rPr lang="el-GR" dirty="0" smtClean="0"/>
              <a:t> </a:t>
            </a:r>
          </a:p>
          <a:p>
            <a:endParaRPr lang="el-GR" dirty="0" smtClean="0"/>
          </a:p>
          <a:p>
            <a:r>
              <a:rPr lang="el-GR" dirty="0" smtClean="0"/>
              <a:t>Δ.</a:t>
            </a:r>
          </a:p>
          <a:p>
            <a:endParaRPr lang="el-GR" dirty="0" smtClean="0"/>
          </a:p>
          <a:p>
            <a:endParaRPr lang="el-GR" dirty="0" smtClean="0"/>
          </a:p>
          <a:p>
            <a:endParaRPr lang="el-GR" dirty="0" smtClean="0"/>
          </a:p>
          <a:p>
            <a:r>
              <a:rPr lang="el-GR" dirty="0" smtClean="0"/>
              <a:t>Ε.</a:t>
            </a:r>
          </a:p>
          <a:p>
            <a:endParaRPr lang="el-GR" dirty="0" smtClean="0"/>
          </a:p>
          <a:p>
            <a:endParaRPr lang="el-GR" dirty="0" smtClean="0"/>
          </a:p>
          <a:p>
            <a:endParaRPr lang="el-GR" dirty="0" smtClean="0"/>
          </a:p>
          <a:p>
            <a:r>
              <a:rPr lang="el-GR" dirty="0" smtClean="0"/>
              <a:t>Στ.</a:t>
            </a:r>
          </a:p>
          <a:p>
            <a:endParaRPr lang="el-GR" dirty="0" smtClean="0"/>
          </a:p>
          <a:p>
            <a:endParaRPr lang="el-GR" dirty="0" smtClean="0"/>
          </a:p>
          <a:p>
            <a:r>
              <a:rPr lang="el-GR" dirty="0" smtClean="0"/>
              <a:t>Ζ.</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6" name="5 - TextBox"/>
          <p:cNvSpPr txBox="1"/>
          <p:nvPr/>
        </p:nvSpPr>
        <p:spPr>
          <a:xfrm>
            <a:off x="3347864" y="2564904"/>
            <a:ext cx="2376264" cy="2031325"/>
          </a:xfrm>
          <a:prstGeom prst="rect">
            <a:avLst/>
          </a:prstGeom>
          <a:solidFill>
            <a:schemeClr val="accent5">
              <a:lumMod val="60000"/>
              <a:lumOff val="40000"/>
            </a:schemeClr>
          </a:solidFill>
        </p:spPr>
        <p:txBody>
          <a:bodyPr wrap="square" rtlCol="0">
            <a:spAutoFit/>
          </a:bodyPr>
          <a:lstStyle/>
          <a:p>
            <a:pPr algn="ctr"/>
            <a:r>
              <a:rPr lang="el-GR" dirty="0" smtClean="0"/>
              <a:t>Στα πλασμίδια η αντιγραφή είναι πιθανό να πραγματοποιηθεί με τον τρόπο του «κυλιόμενου κύκλου» </a:t>
            </a:r>
            <a:endParaRPr lang="el-GR" dirty="0"/>
          </a:p>
        </p:txBody>
      </p:sp>
      <p:pic>
        <p:nvPicPr>
          <p:cNvPr id="5" name="Picture 4" descr="http://genes.atspace.org/Figs/G344.gif"/>
          <p:cNvPicPr>
            <a:picLocks noChangeAspect="1" noChangeArrowheads="1"/>
          </p:cNvPicPr>
          <p:nvPr/>
        </p:nvPicPr>
        <p:blipFill>
          <a:blip r:embed="rId2" cstate="print"/>
          <a:srcRect t="58691" b="20472"/>
          <a:stretch>
            <a:fillRect/>
          </a:stretch>
        </p:blipFill>
        <p:spPr bwMode="auto">
          <a:xfrm>
            <a:off x="706388" y="4365104"/>
            <a:ext cx="2857500" cy="1008112"/>
          </a:xfrm>
          <a:prstGeom prst="rect">
            <a:avLst/>
          </a:prstGeom>
          <a:noFill/>
        </p:spPr>
      </p:pic>
      <p:pic>
        <p:nvPicPr>
          <p:cNvPr id="4" name="Picture 4" descr="http://genes.atspace.org/Figs/G344.gif"/>
          <p:cNvPicPr>
            <a:picLocks noChangeAspect="1" noChangeArrowheads="1"/>
          </p:cNvPicPr>
          <p:nvPr/>
        </p:nvPicPr>
        <p:blipFill>
          <a:blip r:embed="rId2" cstate="print"/>
          <a:srcRect t="79629"/>
          <a:stretch>
            <a:fillRect/>
          </a:stretch>
        </p:blipFill>
        <p:spPr bwMode="auto">
          <a:xfrm>
            <a:off x="683568" y="2420888"/>
            <a:ext cx="2857500" cy="1008112"/>
          </a:xfrm>
          <a:prstGeom prst="rect">
            <a:avLst/>
          </a:prstGeom>
          <a:noFill/>
        </p:spPr>
      </p:pic>
      <p:pic>
        <p:nvPicPr>
          <p:cNvPr id="7" name="Picture 4" descr="http://genes.atspace.org/Figs/G344.gif"/>
          <p:cNvPicPr>
            <a:picLocks noChangeAspect="1" noChangeArrowheads="1"/>
          </p:cNvPicPr>
          <p:nvPr/>
        </p:nvPicPr>
        <p:blipFill>
          <a:blip r:embed="rId2" cstate="print"/>
          <a:srcRect t="35260" b="41451"/>
          <a:stretch>
            <a:fillRect/>
          </a:stretch>
        </p:blipFill>
        <p:spPr bwMode="auto">
          <a:xfrm>
            <a:off x="5458916" y="4293096"/>
            <a:ext cx="2857500" cy="1008112"/>
          </a:xfrm>
          <a:prstGeom prst="rect">
            <a:avLst/>
          </a:prstGeom>
          <a:noFill/>
        </p:spPr>
      </p:pic>
      <p:pic>
        <p:nvPicPr>
          <p:cNvPr id="8" name="Picture 4" descr="http://genes.atspace.org/Figs/G344.gif"/>
          <p:cNvPicPr>
            <a:picLocks noChangeAspect="1" noChangeArrowheads="1"/>
          </p:cNvPicPr>
          <p:nvPr/>
        </p:nvPicPr>
        <p:blipFill>
          <a:blip r:embed="rId2" cstate="print"/>
          <a:srcRect t="17118" b="65722"/>
          <a:stretch>
            <a:fillRect/>
          </a:stretch>
        </p:blipFill>
        <p:spPr bwMode="auto">
          <a:xfrm>
            <a:off x="5580112" y="2420888"/>
            <a:ext cx="2857500" cy="1008112"/>
          </a:xfrm>
          <a:prstGeom prst="rect">
            <a:avLst/>
          </a:prstGeom>
          <a:noFill/>
        </p:spPr>
      </p:pic>
      <p:pic>
        <p:nvPicPr>
          <p:cNvPr id="9" name="Picture 4" descr="http://genes.atspace.org/Figs/G344.gif"/>
          <p:cNvPicPr>
            <a:picLocks noChangeAspect="1" noChangeArrowheads="1"/>
          </p:cNvPicPr>
          <p:nvPr/>
        </p:nvPicPr>
        <p:blipFill>
          <a:blip r:embed="rId2" cstate="print"/>
          <a:srcRect b="83411"/>
          <a:stretch>
            <a:fillRect/>
          </a:stretch>
        </p:blipFill>
        <p:spPr bwMode="auto">
          <a:xfrm>
            <a:off x="3131840" y="1268760"/>
            <a:ext cx="2857500" cy="974576"/>
          </a:xfrm>
          <a:prstGeom prst="rect">
            <a:avLst/>
          </a:prstGeom>
          <a:noFill/>
        </p:spPr>
      </p:pic>
      <p:sp>
        <p:nvSpPr>
          <p:cNvPr id="11" name="10 - Κυκλικό βέλος"/>
          <p:cNvSpPr/>
          <p:nvPr/>
        </p:nvSpPr>
        <p:spPr>
          <a:xfrm>
            <a:off x="5724128" y="1556792"/>
            <a:ext cx="1296144" cy="1080120"/>
          </a:xfrm>
          <a:prstGeom prst="circularArrow">
            <a:avLst>
              <a:gd name="adj1" fmla="val 12500"/>
              <a:gd name="adj2" fmla="val 1142319"/>
              <a:gd name="adj3" fmla="val 20457681"/>
              <a:gd name="adj4" fmla="val 15980909"/>
              <a:gd name="adj5" fmla="val 125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 name="11 - Βέλος προς τα κάτω"/>
          <p:cNvSpPr/>
          <p:nvPr/>
        </p:nvSpPr>
        <p:spPr>
          <a:xfrm>
            <a:off x="6804248" y="3573016"/>
            <a:ext cx="288032" cy="576064"/>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Βέλος προς τα κάτω"/>
          <p:cNvSpPr/>
          <p:nvPr/>
        </p:nvSpPr>
        <p:spPr>
          <a:xfrm rot="5400000" flipH="1">
            <a:off x="4283968" y="4725144"/>
            <a:ext cx="288032" cy="576064"/>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Βέλος προς τα κάτω"/>
          <p:cNvSpPr/>
          <p:nvPr/>
        </p:nvSpPr>
        <p:spPr>
          <a:xfrm flipV="1">
            <a:off x="1763688" y="3573016"/>
            <a:ext cx="288032" cy="576064"/>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med" advClick="0"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pic>
        <p:nvPicPr>
          <p:cNvPr id="356355" name="Picture 3" descr="C:\Documents and Settings\Eleni\Τα έγγραφά μου\Downloads\OSC_Microbio_11_02_RollCircl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1325" y="1654175"/>
            <a:ext cx="8261350" cy="354965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pic>
        <p:nvPicPr>
          <p:cNvPr id="5" name="Picture 4" descr="http://genes.atspace.org/Figs/G350.gif"/>
          <p:cNvPicPr>
            <a:picLocks noChangeAspect="1" noChangeArrowheads="1"/>
          </p:cNvPicPr>
          <p:nvPr/>
        </p:nvPicPr>
        <p:blipFill>
          <a:blip r:embed="rId2" cstate="print"/>
          <a:srcRect/>
          <a:stretch>
            <a:fillRect/>
          </a:stretch>
        </p:blipFill>
        <p:spPr bwMode="auto">
          <a:xfrm>
            <a:off x="5026868" y="548680"/>
            <a:ext cx="2857500" cy="5616624"/>
          </a:xfrm>
          <a:prstGeom prst="rect">
            <a:avLst/>
          </a:prstGeom>
          <a:noFill/>
        </p:spPr>
      </p:pic>
      <p:sp>
        <p:nvSpPr>
          <p:cNvPr id="6" name="5 - TextBox"/>
          <p:cNvSpPr txBox="1"/>
          <p:nvPr/>
        </p:nvSpPr>
        <p:spPr>
          <a:xfrm>
            <a:off x="683693" y="1026602"/>
            <a:ext cx="3743845" cy="1323439"/>
          </a:xfrm>
          <a:prstGeom prst="rect">
            <a:avLst/>
          </a:prstGeom>
          <a:solidFill>
            <a:schemeClr val="accent1">
              <a:lumMod val="20000"/>
              <a:lumOff val="80000"/>
            </a:schemeClr>
          </a:solidFill>
        </p:spPr>
        <p:txBody>
          <a:bodyPr wrap="square" rtlCol="0">
            <a:spAutoFit/>
          </a:bodyPr>
          <a:lstStyle/>
          <a:p>
            <a:pPr algn="ctr"/>
            <a:r>
              <a:rPr lang="el-GR" sz="1600" dirty="0" smtClean="0"/>
              <a:t>Η αντιγραφή με τον τρόπο του κυλιόμενου κύκλου πραγματοποιείται πριν από τη βακτηριακή σύζευξη, όπου το ένα θυγατρικό μόριο μεταναστεύει στο κύτταρο δέκτη</a:t>
            </a:r>
            <a:endParaRPr lang="el-GR" sz="1600" dirty="0"/>
          </a:p>
        </p:txBody>
      </p:sp>
      <p:pic>
        <p:nvPicPr>
          <p:cNvPr id="7" name="Picture 6" descr="http://2.bp.blogspot.com/_XkuoOGa5lkk/Sa-ZWBAE_VI/AAAAAAAAABA/uWonYaVvauQ/s400/Slide4.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7538" y="2708920"/>
            <a:ext cx="3810000" cy="28575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280578" name="AutoShape 2" descr="http://genes.atspace.org/Figs/G350.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80584" name="Picture 8" descr="http://classes.midlandstech.edu/carterp/Courses/bio225/chap08/08-27b_EcoliConjugate_1.jpg"/>
          <p:cNvPicPr>
            <a:picLocks noChangeAspect="1" noChangeArrowheads="1"/>
          </p:cNvPicPr>
          <p:nvPr/>
        </p:nvPicPr>
        <p:blipFill>
          <a:blip r:embed="rId2" cstate="print">
            <a:clrChange>
              <a:clrFrom>
                <a:srgbClr val="FFFFFF"/>
              </a:clrFrom>
              <a:clrTo>
                <a:srgbClr val="FFFFFF">
                  <a:alpha val="0"/>
                </a:srgbClr>
              </a:clrTo>
            </a:clrChange>
          </a:blip>
          <a:srcRect r="57554" b="20487"/>
          <a:stretch>
            <a:fillRect/>
          </a:stretch>
        </p:blipFill>
        <p:spPr bwMode="auto">
          <a:xfrm>
            <a:off x="617538" y="1843087"/>
            <a:ext cx="3234382" cy="2522017"/>
          </a:xfrm>
          <a:prstGeom prst="rect">
            <a:avLst/>
          </a:prstGeom>
          <a:noFill/>
        </p:spPr>
      </p:pic>
      <p:pic>
        <p:nvPicPr>
          <p:cNvPr id="5" name="Picture 8" descr="http://classes.midlandstech.edu/carterp/Courses/bio225/chap08/08-27b_EcoliConjugate_1.jpg"/>
          <p:cNvPicPr>
            <a:picLocks noChangeAspect="1" noChangeArrowheads="1"/>
          </p:cNvPicPr>
          <p:nvPr/>
        </p:nvPicPr>
        <p:blipFill>
          <a:blip r:embed="rId2" cstate="print">
            <a:clrChange>
              <a:clrFrom>
                <a:srgbClr val="FFFFFF"/>
              </a:clrFrom>
              <a:clrTo>
                <a:srgbClr val="FFFFFF">
                  <a:alpha val="0"/>
                </a:srgbClr>
              </a:clrTo>
            </a:clrChange>
          </a:blip>
          <a:srcRect l="42446" r="41489" b="20487"/>
          <a:stretch>
            <a:fillRect/>
          </a:stretch>
        </p:blipFill>
        <p:spPr bwMode="auto">
          <a:xfrm>
            <a:off x="3851920" y="1843087"/>
            <a:ext cx="1224136" cy="2522017"/>
          </a:xfrm>
          <a:prstGeom prst="rect">
            <a:avLst/>
          </a:prstGeom>
          <a:noFill/>
        </p:spPr>
      </p:pic>
      <p:pic>
        <p:nvPicPr>
          <p:cNvPr id="6" name="Picture 8" descr="http://classes.midlandstech.edu/carterp/Courses/bio225/chap08/08-27b_EcoliConjugate_1.jpg"/>
          <p:cNvPicPr>
            <a:picLocks noChangeAspect="1" noChangeArrowheads="1"/>
          </p:cNvPicPr>
          <p:nvPr/>
        </p:nvPicPr>
        <p:blipFill>
          <a:blip r:embed="rId2" cstate="print">
            <a:clrChange>
              <a:clrFrom>
                <a:srgbClr val="FFFFFF"/>
              </a:clrFrom>
              <a:clrTo>
                <a:srgbClr val="FFFFFF">
                  <a:alpha val="0"/>
                </a:srgbClr>
              </a:clrTo>
            </a:clrChange>
          </a:blip>
          <a:srcRect l="58511" b="22757"/>
          <a:stretch>
            <a:fillRect/>
          </a:stretch>
        </p:blipFill>
        <p:spPr bwMode="auto">
          <a:xfrm>
            <a:off x="5076056" y="1843087"/>
            <a:ext cx="3161482" cy="2450009"/>
          </a:xfrm>
          <a:prstGeom prst="rect">
            <a:avLst/>
          </a:prstGeom>
          <a:noFill/>
        </p:spPr>
      </p:pic>
      <p:pic>
        <p:nvPicPr>
          <p:cNvPr id="7" name="Picture 8" descr="http://classes.midlandstech.edu/carterp/Courses/bio225/chap08/08-27b_EcoliConjugate_1.jpg"/>
          <p:cNvPicPr>
            <a:picLocks noChangeAspect="1" noChangeArrowheads="1"/>
          </p:cNvPicPr>
          <p:nvPr/>
        </p:nvPicPr>
        <p:blipFill>
          <a:blip r:embed="rId2" cstate="print">
            <a:clrChange>
              <a:clrFrom>
                <a:srgbClr val="FFFFFF"/>
              </a:clrFrom>
              <a:clrTo>
                <a:srgbClr val="FFFFFF">
                  <a:alpha val="0"/>
                </a:srgbClr>
              </a:clrTo>
            </a:clrChange>
          </a:blip>
          <a:srcRect t="79513"/>
          <a:stretch>
            <a:fillRect/>
          </a:stretch>
        </p:blipFill>
        <p:spPr bwMode="auto">
          <a:xfrm>
            <a:off x="617538" y="4365104"/>
            <a:ext cx="7620000" cy="649809"/>
          </a:xfrm>
          <a:prstGeom prst="rect">
            <a:avLst/>
          </a:prstGeom>
          <a:noFill/>
        </p:spPr>
      </p:pic>
    </p:spTree>
  </p:cSld>
  <p:clrMapOvr>
    <a:masterClrMapping/>
  </p:clrMapOvr>
  <p:transition spd="med" advClick="0"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584"/>
                                        </p:tgtEl>
                                        <p:attrNameLst>
                                          <p:attrName>style.visibility</p:attrName>
                                        </p:attrNameLst>
                                      </p:cBhvr>
                                      <p:to>
                                        <p:strVal val="visible"/>
                                      </p:to>
                                    </p:set>
                                    <p:animEffect transition="in" filter="fade">
                                      <p:cBhvr>
                                        <p:cTn id="7" dur="2000"/>
                                        <p:tgtEl>
                                          <p:spTgt spid="2805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pic>
        <p:nvPicPr>
          <p:cNvPr id="354306" name="Picture 2" descr="C:\Documents and Settings\Eleni\Τα έγγραφά μου\Downloads\tmp880540157348937728.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32088" y="1828804"/>
            <a:ext cx="5232400" cy="2171700"/>
          </a:xfrm>
          <a:prstGeom prst="rect">
            <a:avLst/>
          </a:prstGeom>
          <a:noFill/>
        </p:spPr>
      </p:pic>
      <p:sp>
        <p:nvSpPr>
          <p:cNvPr id="5" name="4 - TextBox"/>
          <p:cNvSpPr txBox="1"/>
          <p:nvPr/>
        </p:nvSpPr>
        <p:spPr>
          <a:xfrm>
            <a:off x="179512" y="2204864"/>
            <a:ext cx="3240360" cy="1754326"/>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dirty="0" smtClean="0"/>
              <a:t>Η αντιγραφή του </a:t>
            </a:r>
            <a:r>
              <a:rPr lang="en-US" dirty="0" smtClean="0"/>
              <a:t>DNA</a:t>
            </a:r>
            <a:r>
              <a:rPr lang="el-GR" dirty="0" smtClean="0"/>
              <a:t> διεκπεραιώνεται με μεγάλη ταχύτητα και πιστότητα, προσθέτοντας μέχρι και 1000 νουκλεοτίδια ανά δευτερόλεπτο σε κάθε κλώνο.</a:t>
            </a:r>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411760" y="2699628"/>
            <a:ext cx="4320480" cy="830997"/>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ctr"/>
            <a:r>
              <a:rPr lang="el-GR" sz="2400" b="1" dirty="0" smtClean="0">
                <a:solidFill>
                  <a:schemeClr val="bg1"/>
                </a:solidFill>
              </a:rPr>
              <a:t>ΣΥΝΘΕΣΗ </a:t>
            </a:r>
            <a:r>
              <a:rPr lang="en-US" sz="2400" b="1" dirty="0" smtClean="0">
                <a:solidFill>
                  <a:schemeClr val="bg1"/>
                </a:solidFill>
              </a:rPr>
              <a:t>RNA</a:t>
            </a:r>
          </a:p>
          <a:p>
            <a:pPr algn="ctr"/>
            <a:r>
              <a:rPr lang="en-US" sz="2400" b="1" dirty="0" smtClean="0">
                <a:solidFill>
                  <a:schemeClr val="bg1"/>
                </a:solidFill>
              </a:rPr>
              <a:t>(</a:t>
            </a:r>
            <a:r>
              <a:rPr lang="el-GR" sz="2400" b="1" dirty="0" smtClean="0">
                <a:solidFill>
                  <a:schemeClr val="bg1"/>
                </a:solidFill>
              </a:rPr>
              <a:t>ΜΕΤΑΓΡΑΦΗ</a:t>
            </a:r>
            <a:r>
              <a:rPr lang="en-US" sz="2400" b="1" dirty="0" smtClean="0">
                <a:solidFill>
                  <a:schemeClr val="bg1"/>
                </a:solidFill>
              </a:rPr>
              <a:t>)</a:t>
            </a:r>
            <a:endParaRPr lang="el-GR" sz="2400" b="1"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339752" y="1844824"/>
            <a:ext cx="4464496" cy="304698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Έκφραση του γενετικού υλικού</a:t>
            </a:r>
          </a:p>
          <a:p>
            <a:endParaRPr lang="el-GR" sz="1600" dirty="0" smtClean="0"/>
          </a:p>
          <a:p>
            <a:r>
              <a:rPr lang="el-GR" sz="1600" dirty="0" smtClean="0"/>
              <a:t>Το </a:t>
            </a:r>
            <a:r>
              <a:rPr lang="en-US" sz="1600" dirty="0" smtClean="0"/>
              <a:t>DNA</a:t>
            </a:r>
            <a:r>
              <a:rPr lang="el-GR" sz="1600" dirty="0" smtClean="0"/>
              <a:t> ως γενετικό υλικό φέρει τις πληροφορίες για τη σύνθεση των πρωτεϊνών, δηλαδή τις οδηγίες για την ακολουθία των αμινοξέων σε μία πολυπεπτιδική αλυσίδα.</a:t>
            </a:r>
          </a:p>
          <a:p>
            <a:r>
              <a:rPr lang="el-GR" sz="1600" dirty="0" smtClean="0"/>
              <a:t>Οι οδηγίες αυτές μεταβιβάζονται σε μόρια </a:t>
            </a:r>
            <a:r>
              <a:rPr lang="en-US" sz="1600" dirty="0" smtClean="0"/>
              <a:t>RNA</a:t>
            </a:r>
            <a:r>
              <a:rPr lang="el-GR" sz="1600" dirty="0" smtClean="0"/>
              <a:t>, τα οποία στη συνέχεια μεταφράζονται σε αμινοξέα στα ριβοσώματα.</a:t>
            </a:r>
          </a:p>
          <a:p>
            <a:r>
              <a:rPr lang="el-GR" sz="1600" dirty="0" smtClean="0"/>
              <a:t>Η ροή των γενετικών πληροφοριών από το </a:t>
            </a:r>
            <a:r>
              <a:rPr lang="en-US" sz="1600" dirty="0" smtClean="0"/>
              <a:t>DNA</a:t>
            </a:r>
            <a:r>
              <a:rPr lang="el-GR" sz="1600" dirty="0" smtClean="0"/>
              <a:t> στο </a:t>
            </a:r>
            <a:r>
              <a:rPr lang="en-US" sz="1600" dirty="0" smtClean="0"/>
              <a:t>RNA</a:t>
            </a:r>
            <a:r>
              <a:rPr lang="el-GR" sz="1600" dirty="0" smtClean="0"/>
              <a:t> και από αυτό στις πρωτεΐνες αποτελεί το κεντρικό δόγμα της Βιολογίας. </a:t>
            </a:r>
            <a:endParaRPr lang="el-GR" sz="1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2225376" y="1196752"/>
            <a:ext cx="4722888" cy="369332"/>
          </a:xfrm>
          <a:prstGeom prst="rect">
            <a:avLst/>
          </a:prstGeom>
          <a:solidFill>
            <a:schemeClr val="accent1">
              <a:lumMod val="75000"/>
            </a:schemeClr>
          </a:solidFill>
          <a:ln>
            <a:solidFill>
              <a:schemeClr val="accent2">
                <a:lumMod val="50000"/>
              </a:schemeClr>
            </a:solidFill>
          </a:ln>
        </p:spPr>
        <p:txBody>
          <a:bodyPr wrap="square" rtlCol="0">
            <a:spAutoFit/>
          </a:bodyPr>
          <a:lstStyle/>
          <a:p>
            <a:pPr algn="ctr"/>
            <a:r>
              <a:rPr lang="el-GR" b="1" dirty="0" smtClean="0">
                <a:solidFill>
                  <a:schemeClr val="bg1"/>
                </a:solidFill>
              </a:rPr>
              <a:t>Γονίδια – ρυθμιστικές περιοχές</a:t>
            </a:r>
            <a:endParaRPr lang="el-GR" b="1" dirty="0">
              <a:solidFill>
                <a:schemeClr val="bg1"/>
              </a:solidFill>
            </a:endParaRPr>
          </a:p>
        </p:txBody>
      </p:sp>
      <p:sp>
        <p:nvSpPr>
          <p:cNvPr id="4" name="3 - TextBox"/>
          <p:cNvSpPr txBox="1"/>
          <p:nvPr/>
        </p:nvSpPr>
        <p:spPr>
          <a:xfrm>
            <a:off x="853234" y="3284984"/>
            <a:ext cx="3214710" cy="1323439"/>
          </a:xfrm>
          <a:prstGeom prst="rect">
            <a:avLst/>
          </a:prstGeom>
          <a:noFill/>
          <a:ln>
            <a:solidFill>
              <a:schemeClr val="accent2">
                <a:lumMod val="75000"/>
              </a:schemeClr>
            </a:solidFill>
          </a:ln>
        </p:spPr>
        <p:txBody>
          <a:bodyPr wrap="square" rtlCol="0">
            <a:spAutoFit/>
          </a:bodyPr>
          <a:lstStyle/>
          <a:p>
            <a:r>
              <a:rPr lang="el-GR" sz="1600" b="1" dirty="0" smtClean="0"/>
              <a:t>Γονίδια:</a:t>
            </a:r>
          </a:p>
          <a:p>
            <a:r>
              <a:rPr lang="el-GR" sz="1600" dirty="0" smtClean="0"/>
              <a:t>Ειδικές αλληλουχίες βάσεων του </a:t>
            </a:r>
            <a:r>
              <a:rPr lang="en-US" sz="1600" dirty="0" smtClean="0"/>
              <a:t>DNA</a:t>
            </a:r>
            <a:r>
              <a:rPr lang="el-GR" sz="1600" dirty="0" smtClean="0"/>
              <a:t>, υπεύθυνες για τη σύνθεση ενός μορίου </a:t>
            </a:r>
            <a:r>
              <a:rPr lang="en-US" sz="1600" dirty="0" smtClean="0"/>
              <a:t>RNA (</a:t>
            </a:r>
            <a:r>
              <a:rPr lang="el-GR" sz="1600" dirty="0" smtClean="0"/>
              <a:t>γονιδιακή πληροφορία) </a:t>
            </a:r>
            <a:endParaRPr lang="el-GR" sz="1600" dirty="0"/>
          </a:p>
        </p:txBody>
      </p:sp>
      <p:sp>
        <p:nvSpPr>
          <p:cNvPr id="5" name="4 - TextBox"/>
          <p:cNvSpPr txBox="1"/>
          <p:nvPr/>
        </p:nvSpPr>
        <p:spPr>
          <a:xfrm>
            <a:off x="4283968" y="3140968"/>
            <a:ext cx="3714776" cy="1569660"/>
          </a:xfrm>
          <a:prstGeom prst="rect">
            <a:avLst/>
          </a:prstGeom>
          <a:noFill/>
          <a:ln>
            <a:solidFill>
              <a:schemeClr val="accent2">
                <a:lumMod val="75000"/>
              </a:schemeClr>
            </a:solidFill>
          </a:ln>
        </p:spPr>
        <p:txBody>
          <a:bodyPr wrap="square" rtlCol="0">
            <a:spAutoFit/>
          </a:bodyPr>
          <a:lstStyle/>
          <a:p>
            <a:r>
              <a:rPr lang="el-GR" sz="1600" b="1" dirty="0" smtClean="0"/>
              <a:t>Ρυθμιστικές περιοχές:</a:t>
            </a:r>
          </a:p>
          <a:p>
            <a:r>
              <a:rPr lang="el-GR" sz="1600" dirty="0" smtClean="0"/>
              <a:t>Ειδικές αλληλουχίες </a:t>
            </a:r>
            <a:r>
              <a:rPr lang="en-US" sz="1600" dirty="0" smtClean="0"/>
              <a:t>DNA</a:t>
            </a:r>
            <a:r>
              <a:rPr lang="el-GR" sz="1600" dirty="0" smtClean="0"/>
              <a:t> που ελέγχουν σε συνδυασμό με άλλους παράγοντες τον τρόπο, το χρόνο και τα χαρακτηριστικά των γονιδίων (</a:t>
            </a:r>
            <a:r>
              <a:rPr lang="el-GR" sz="1600" dirty="0" err="1" smtClean="0"/>
              <a:t>εξωγονιδιακή</a:t>
            </a:r>
            <a:r>
              <a:rPr lang="el-GR" sz="1600" dirty="0" smtClean="0"/>
              <a:t> πληροφορία)</a:t>
            </a:r>
            <a:endParaRPr lang="el-GR" sz="1600" dirty="0"/>
          </a:p>
        </p:txBody>
      </p:sp>
      <p:sp>
        <p:nvSpPr>
          <p:cNvPr id="6" name="5 - TextBox"/>
          <p:cNvSpPr txBox="1"/>
          <p:nvPr/>
        </p:nvSpPr>
        <p:spPr>
          <a:xfrm>
            <a:off x="2195736" y="1700808"/>
            <a:ext cx="4680520" cy="1323439"/>
          </a:xfrm>
          <a:prstGeom prst="rect">
            <a:avLst/>
          </a:prstGeom>
          <a:noFill/>
          <a:ln>
            <a:solidFill>
              <a:srgbClr val="C00000"/>
            </a:solidFill>
          </a:ln>
        </p:spPr>
        <p:txBody>
          <a:bodyPr wrap="square" rtlCol="0">
            <a:spAutoFit/>
          </a:bodyPr>
          <a:lstStyle/>
          <a:p>
            <a:r>
              <a:rPr lang="el-GR" sz="1600" dirty="0" smtClean="0"/>
              <a:t>Τα κύτταρα εκφράζουν τη γενετική πληροφορία του </a:t>
            </a:r>
            <a:r>
              <a:rPr lang="en-US" sz="1600" dirty="0" smtClean="0"/>
              <a:t>DNA</a:t>
            </a:r>
            <a:r>
              <a:rPr lang="el-GR" sz="1600" dirty="0" smtClean="0"/>
              <a:t> με τη </a:t>
            </a:r>
            <a:r>
              <a:rPr lang="el-GR" sz="1600" b="1" dirty="0" smtClean="0"/>
              <a:t>μεταγραφή</a:t>
            </a:r>
            <a:r>
              <a:rPr lang="el-GR" sz="1600" dirty="0" smtClean="0"/>
              <a:t> (σύνθεση μορίων </a:t>
            </a:r>
            <a:r>
              <a:rPr lang="en-US" sz="1600" dirty="0" smtClean="0"/>
              <a:t>RNA)</a:t>
            </a:r>
            <a:r>
              <a:rPr lang="el-GR" sz="1600" dirty="0" smtClean="0"/>
              <a:t> και τη </a:t>
            </a:r>
            <a:r>
              <a:rPr lang="el-GR" sz="1600" b="1" dirty="0" smtClean="0"/>
              <a:t>μετάφραση</a:t>
            </a:r>
            <a:r>
              <a:rPr lang="en-US" sz="1600" b="1" dirty="0" smtClean="0"/>
              <a:t> </a:t>
            </a:r>
            <a:r>
              <a:rPr lang="el-GR" sz="1600" dirty="0" smtClean="0"/>
              <a:t>(σύνθεση πρωτεϊνών). Το πρώτο βήμα της έκφρασης της γενετικής πληροφορίας είναι η μεταγραφή.</a:t>
            </a:r>
            <a:endParaRPr lang="el-GR"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107504" y="764704"/>
            <a:ext cx="4933782" cy="369332"/>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Δομή </a:t>
            </a:r>
            <a:r>
              <a:rPr lang="en-US" b="1" dirty="0" smtClean="0">
                <a:solidFill>
                  <a:schemeClr val="bg1"/>
                </a:solidFill>
              </a:rPr>
              <a:t>RNA</a:t>
            </a:r>
            <a:endParaRPr lang="el-GR" b="1" dirty="0">
              <a:solidFill>
                <a:schemeClr val="bg1"/>
              </a:solidFill>
            </a:endParaRPr>
          </a:p>
        </p:txBody>
      </p:sp>
      <p:sp>
        <p:nvSpPr>
          <p:cNvPr id="4" name="3 - TextBox"/>
          <p:cNvSpPr txBox="1"/>
          <p:nvPr/>
        </p:nvSpPr>
        <p:spPr>
          <a:xfrm>
            <a:off x="107504" y="1268760"/>
            <a:ext cx="4933782" cy="5262979"/>
          </a:xfrm>
          <a:prstGeom prst="rect">
            <a:avLst/>
          </a:prstGeom>
          <a:solidFill>
            <a:schemeClr val="accent1">
              <a:lumMod val="20000"/>
              <a:lumOff val="80000"/>
            </a:schemeClr>
          </a:solidFill>
        </p:spPr>
        <p:txBody>
          <a:bodyPr wrap="square" rtlCol="0">
            <a:spAutoFit/>
          </a:bodyPr>
          <a:lstStyle/>
          <a:p>
            <a:r>
              <a:rPr lang="en-US" sz="1600" dirty="0" smtClean="0"/>
              <a:t>To RNA </a:t>
            </a:r>
            <a:r>
              <a:rPr lang="el-GR" sz="1600" dirty="0" smtClean="0"/>
              <a:t> είναι γραμμικό, συνήθως μονόκλωνο μόριο. Έχει πολύ μικρότερο μήκος από το </a:t>
            </a:r>
            <a:r>
              <a:rPr lang="en-US" sz="1600" dirty="0" smtClean="0"/>
              <a:t>DNA</a:t>
            </a:r>
            <a:r>
              <a:rPr lang="el-GR" sz="1600" dirty="0" smtClean="0"/>
              <a:t>. Αναδιπλώνεται στο χώρο και μπορεί να σχηματίσει και δίκλωνες περιοχές, σχηματίζοντας πολύπλοκες δομές που του δίνουν τη δυνατότητα εκτός από τη μεταφορά γενετικών πληροφοριών να έχει επίσης δομικό, ρυθμιστικό και καταλυτικό ρόλο.</a:t>
            </a:r>
          </a:p>
          <a:p>
            <a:endParaRPr lang="en-US" sz="1600" dirty="0" smtClean="0"/>
          </a:p>
          <a:p>
            <a:r>
              <a:rPr lang="el-GR" sz="1600" dirty="0" smtClean="0"/>
              <a:t>Το </a:t>
            </a:r>
            <a:r>
              <a:rPr lang="en-US" sz="1600" dirty="0" smtClean="0"/>
              <a:t>RNA</a:t>
            </a:r>
            <a:r>
              <a:rPr lang="el-GR" sz="1600" dirty="0" smtClean="0"/>
              <a:t> παίρνει μέρος στην σύνθεση των πρωτεϊνών με διάφορους τρόπους.</a:t>
            </a:r>
          </a:p>
          <a:p>
            <a:r>
              <a:rPr lang="el-GR" sz="1600" dirty="0" smtClean="0"/>
              <a:t>Στους προκαρυωτικούς υπάρχουν τρία είδη </a:t>
            </a:r>
            <a:r>
              <a:rPr lang="en-US" sz="1600" dirty="0" smtClean="0"/>
              <a:t>RNA</a:t>
            </a:r>
            <a:r>
              <a:rPr lang="el-GR" sz="1600" dirty="0" smtClean="0"/>
              <a:t>: το </a:t>
            </a:r>
            <a:r>
              <a:rPr lang="el-GR" sz="1600" b="1" dirty="0" smtClean="0"/>
              <a:t>αγγελιαφόρο </a:t>
            </a:r>
            <a:r>
              <a:rPr lang="en-US" sz="1600" b="1" dirty="0" smtClean="0"/>
              <a:t>RNA </a:t>
            </a:r>
            <a:r>
              <a:rPr lang="en-US" sz="1600" dirty="0" smtClean="0"/>
              <a:t>(mRNA- messenger RNA)</a:t>
            </a:r>
            <a:r>
              <a:rPr lang="el-GR" sz="1600" dirty="0" smtClean="0"/>
              <a:t>, το </a:t>
            </a:r>
            <a:r>
              <a:rPr lang="el-GR" sz="1600" b="1" dirty="0" smtClean="0"/>
              <a:t>μεταφορικό </a:t>
            </a:r>
            <a:r>
              <a:rPr lang="en-US" sz="1600" b="1" dirty="0" smtClean="0"/>
              <a:t>RNA </a:t>
            </a:r>
            <a:r>
              <a:rPr lang="el-GR" sz="1600" dirty="0" smtClean="0"/>
              <a:t>(</a:t>
            </a:r>
            <a:r>
              <a:rPr lang="en-US" sz="1600" dirty="0" smtClean="0"/>
              <a:t>tRNA</a:t>
            </a:r>
            <a:r>
              <a:rPr lang="el-GR" sz="1600" dirty="0" smtClean="0"/>
              <a:t>-</a:t>
            </a:r>
            <a:r>
              <a:rPr lang="en-US" sz="1600" dirty="0" smtClean="0"/>
              <a:t> transfer RNA</a:t>
            </a:r>
            <a:r>
              <a:rPr lang="el-GR" sz="1600" dirty="0" smtClean="0"/>
              <a:t>) και το </a:t>
            </a:r>
            <a:r>
              <a:rPr lang="el-GR" sz="1600" b="1" dirty="0" smtClean="0"/>
              <a:t>ριβοσωμικό </a:t>
            </a:r>
            <a:r>
              <a:rPr lang="en-US" sz="1600" b="1" dirty="0" smtClean="0"/>
              <a:t>RNA </a:t>
            </a:r>
            <a:r>
              <a:rPr lang="en-US" sz="1600" dirty="0" smtClean="0"/>
              <a:t>( rRNA -ribosomal RNA). </a:t>
            </a:r>
            <a:r>
              <a:rPr lang="el-GR" sz="1600" dirty="0" smtClean="0"/>
              <a:t> Στους ευκαρυωτικούς υπάρχουν επιπλέον τα είδη </a:t>
            </a:r>
            <a:r>
              <a:rPr lang="el-GR" sz="1600" b="1" dirty="0" smtClean="0"/>
              <a:t>μικροπυρηνικό </a:t>
            </a:r>
            <a:r>
              <a:rPr lang="en-US" sz="1600" b="1" dirty="0" smtClean="0"/>
              <a:t>RNA</a:t>
            </a:r>
            <a:r>
              <a:rPr lang="el-GR" sz="1600" b="1" dirty="0" smtClean="0"/>
              <a:t> </a:t>
            </a:r>
            <a:r>
              <a:rPr lang="el-GR" sz="1600" dirty="0" smtClean="0"/>
              <a:t>(</a:t>
            </a:r>
            <a:r>
              <a:rPr lang="en-US" sz="1600" dirty="0" smtClean="0"/>
              <a:t>snRNA</a:t>
            </a:r>
            <a:r>
              <a:rPr lang="el-GR" sz="1600" dirty="0" smtClean="0"/>
              <a:t>- </a:t>
            </a:r>
            <a:r>
              <a:rPr lang="en-US" sz="1600" dirty="0" err="1" smtClean="0"/>
              <a:t>smallnuclear</a:t>
            </a:r>
            <a:r>
              <a:rPr lang="el-GR" sz="1600" dirty="0" smtClean="0"/>
              <a:t> </a:t>
            </a:r>
            <a:r>
              <a:rPr lang="en-US" sz="1600" dirty="0" smtClean="0"/>
              <a:t>RNA </a:t>
            </a:r>
            <a:r>
              <a:rPr lang="el-GR" sz="1600" dirty="0" smtClean="0"/>
              <a:t>) και </a:t>
            </a:r>
            <a:r>
              <a:rPr lang="el-GR" sz="1600" b="1" dirty="0" smtClean="0"/>
              <a:t>μικροκυτταρικό </a:t>
            </a:r>
            <a:r>
              <a:rPr lang="en-US" sz="1600" b="1" dirty="0" smtClean="0"/>
              <a:t>RNA</a:t>
            </a:r>
            <a:r>
              <a:rPr lang="el-GR" sz="1600" b="1" dirty="0" smtClean="0"/>
              <a:t> </a:t>
            </a:r>
            <a:r>
              <a:rPr lang="el-GR" sz="1600" dirty="0" smtClean="0"/>
              <a:t>(</a:t>
            </a:r>
            <a:r>
              <a:rPr lang="en-US" sz="1600" dirty="0" smtClean="0"/>
              <a:t>scRNA </a:t>
            </a:r>
            <a:r>
              <a:rPr lang="el-GR" sz="1600" dirty="0" smtClean="0"/>
              <a:t>–</a:t>
            </a:r>
            <a:r>
              <a:rPr lang="en-US" sz="1600" dirty="0" smtClean="0"/>
              <a:t> smallcellular RNA)</a:t>
            </a:r>
            <a:endParaRPr lang="el-GR" sz="1600" dirty="0" smtClean="0"/>
          </a:p>
          <a:p>
            <a:endParaRPr lang="el-GR" sz="1600" dirty="0" smtClean="0"/>
          </a:p>
          <a:p>
            <a:r>
              <a:rPr lang="el-GR" sz="1600" dirty="0" smtClean="0"/>
              <a:t>Σε ορισμένες περιπτώσεις, ειδικά μόρια </a:t>
            </a:r>
            <a:r>
              <a:rPr lang="en-US" sz="1600" dirty="0" smtClean="0"/>
              <a:t>RNA</a:t>
            </a:r>
            <a:r>
              <a:rPr lang="el-GR" sz="1600" dirty="0" smtClean="0"/>
              <a:t> εμφανίζουν καταλυτικές ιδιότητες και λειτουργούν ως ένζυμα (</a:t>
            </a:r>
            <a:r>
              <a:rPr lang="el-GR" sz="1600" b="1" dirty="0" smtClean="0"/>
              <a:t>ριβόζυμα</a:t>
            </a:r>
            <a:r>
              <a:rPr lang="el-GR" sz="1600" dirty="0" smtClean="0"/>
              <a:t>)</a:t>
            </a:r>
            <a:endParaRPr lang="el-GR" sz="1600" dirty="0"/>
          </a:p>
        </p:txBody>
      </p:sp>
      <p:pic>
        <p:nvPicPr>
          <p:cNvPr id="352258" name="Picture 2" descr="C:\Documents and Settings\Eleni\Τα έγγραφά μου\Downloads\OSC_Microbio_10_03_RNAStruct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92079" y="1457328"/>
            <a:ext cx="3637639" cy="418625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142844" y="844257"/>
            <a:ext cx="2928958"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Αγγελιοφόρο </a:t>
            </a:r>
            <a:r>
              <a:rPr lang="en-US" sz="1600" b="1" dirty="0" smtClean="0"/>
              <a:t>RNA</a:t>
            </a:r>
            <a:r>
              <a:rPr lang="el-GR" sz="1600" b="1" dirty="0" smtClean="0"/>
              <a:t> (</a:t>
            </a:r>
            <a:r>
              <a:rPr lang="en-US" sz="1600" b="1" dirty="0" smtClean="0"/>
              <a:t>mRNA</a:t>
            </a:r>
            <a:r>
              <a:rPr lang="el-GR" sz="1600" b="1" dirty="0" smtClean="0"/>
              <a:t>)</a:t>
            </a:r>
          </a:p>
          <a:p>
            <a:endParaRPr lang="el-GR" sz="1600" b="1" dirty="0" smtClean="0"/>
          </a:p>
          <a:p>
            <a:r>
              <a:rPr lang="el-GR" sz="1600" dirty="0" smtClean="0"/>
              <a:t>Μεταφέρει τη γενετική πληροφορία από το </a:t>
            </a:r>
            <a:r>
              <a:rPr lang="en-US" sz="1600" dirty="0" smtClean="0"/>
              <a:t>DNA</a:t>
            </a:r>
            <a:r>
              <a:rPr lang="el-GR" sz="1600" dirty="0" smtClean="0"/>
              <a:t> στα ριβοσωμάτια για τη σύνθεση μιας πολυπεπτιδικής αλυσίδας. </a:t>
            </a:r>
            <a:r>
              <a:rPr lang="en-US" sz="1600" dirty="0" smtClean="0"/>
              <a:t>T</a:t>
            </a:r>
            <a:r>
              <a:rPr lang="el-GR" sz="1600" dirty="0" smtClean="0"/>
              <a:t>α</a:t>
            </a:r>
            <a:r>
              <a:rPr lang="en-US" sz="1600" dirty="0" smtClean="0"/>
              <a:t> mRNA</a:t>
            </a:r>
            <a:r>
              <a:rPr lang="el-GR" sz="1600" dirty="0" smtClean="0"/>
              <a:t> είναι ετερογενή μόρια, με ποικίλο μήκος. Στην </a:t>
            </a:r>
            <a:r>
              <a:rPr lang="en-US" sz="1600" i="1" dirty="0" smtClean="0"/>
              <a:t>E. coli</a:t>
            </a:r>
            <a:r>
              <a:rPr lang="el-GR" sz="1600" i="1" dirty="0" smtClean="0"/>
              <a:t> </a:t>
            </a:r>
            <a:r>
              <a:rPr lang="el-GR" sz="1600" dirty="0" smtClean="0"/>
              <a:t>το μέσο μήκος ενός μορίου </a:t>
            </a:r>
            <a:r>
              <a:rPr lang="en-US" sz="1600" dirty="0" smtClean="0"/>
              <a:t>mRNA</a:t>
            </a:r>
            <a:r>
              <a:rPr lang="el-GR" sz="1600" dirty="0" smtClean="0"/>
              <a:t> είναι περίπου 1200 βάσεις  </a:t>
            </a:r>
            <a:endParaRPr lang="el-GR" sz="1600" dirty="0"/>
          </a:p>
        </p:txBody>
      </p:sp>
      <p:sp>
        <p:nvSpPr>
          <p:cNvPr id="4" name="3 - TextBox"/>
          <p:cNvSpPr txBox="1"/>
          <p:nvPr/>
        </p:nvSpPr>
        <p:spPr>
          <a:xfrm>
            <a:off x="3203848" y="1052736"/>
            <a:ext cx="2868350" cy="206210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Μεταφορικό </a:t>
            </a:r>
            <a:r>
              <a:rPr lang="en-US" sz="1600" b="1" dirty="0" smtClean="0"/>
              <a:t>RNA (tRNA)</a:t>
            </a:r>
          </a:p>
          <a:p>
            <a:endParaRPr lang="en-US" sz="1600" b="1" dirty="0" smtClean="0"/>
          </a:p>
          <a:p>
            <a:r>
              <a:rPr lang="el-GR" sz="1600" dirty="0" smtClean="0"/>
              <a:t>Μεταφέρει αμινοξέα στα ριβοσώματα για τη σύνθεση των πρωτεϊνών. Αποτελείται περίπου από 75 νουκλεοτίδια. </a:t>
            </a:r>
          </a:p>
          <a:p>
            <a:r>
              <a:rPr lang="el-GR" sz="1600" dirty="0" smtClean="0"/>
              <a:t> Υπάρχει τουλάχιστον ένα είδος </a:t>
            </a:r>
            <a:r>
              <a:rPr lang="en-US" sz="1600" dirty="0" smtClean="0"/>
              <a:t>tRNA</a:t>
            </a:r>
            <a:r>
              <a:rPr lang="el-GR" sz="1600" dirty="0" smtClean="0"/>
              <a:t> για κάθε αμινοξύ</a:t>
            </a:r>
            <a:endParaRPr lang="el-GR" sz="1600" dirty="0"/>
          </a:p>
        </p:txBody>
      </p:sp>
      <p:sp>
        <p:nvSpPr>
          <p:cNvPr id="5" name="4 - TextBox"/>
          <p:cNvSpPr txBox="1"/>
          <p:nvPr/>
        </p:nvSpPr>
        <p:spPr>
          <a:xfrm>
            <a:off x="6156176" y="857232"/>
            <a:ext cx="2858628"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Ριβοσωμικό </a:t>
            </a:r>
            <a:r>
              <a:rPr lang="en-US" sz="1600" b="1" dirty="0" smtClean="0"/>
              <a:t>RNA rRNA</a:t>
            </a:r>
            <a:endParaRPr lang="el-GR" sz="1600" b="1" dirty="0" smtClean="0"/>
          </a:p>
          <a:p>
            <a:endParaRPr lang="el-GR" sz="1600" dirty="0" smtClean="0"/>
          </a:p>
          <a:p>
            <a:r>
              <a:rPr lang="el-GR" sz="1600" dirty="0" smtClean="0"/>
              <a:t>Κύριο συστατικό των ριβοσωμάτων. Στην </a:t>
            </a:r>
            <a:r>
              <a:rPr lang="en-US" sz="1600" i="1" dirty="0" smtClean="0"/>
              <a:t>E. coli </a:t>
            </a:r>
            <a:r>
              <a:rPr lang="el-GR" sz="1600" dirty="0" smtClean="0"/>
              <a:t>υπάρχουν τρία είδη </a:t>
            </a:r>
            <a:r>
              <a:rPr lang="en-US" sz="1600" dirty="0" smtClean="0"/>
              <a:t>rRNA</a:t>
            </a:r>
            <a:r>
              <a:rPr lang="el-GR" sz="1600" dirty="0" smtClean="0"/>
              <a:t> που διαφέρουν στο μέγεθος, τα </a:t>
            </a:r>
            <a:r>
              <a:rPr lang="en-US" sz="1600" dirty="0" smtClean="0"/>
              <a:t>23S, 16S</a:t>
            </a:r>
            <a:r>
              <a:rPr lang="el-GR" sz="1600" dirty="0" smtClean="0"/>
              <a:t> και</a:t>
            </a:r>
            <a:r>
              <a:rPr lang="en-US" sz="1600" dirty="0" smtClean="0"/>
              <a:t> 5S</a:t>
            </a:r>
            <a:r>
              <a:rPr lang="el-GR" sz="1600" dirty="0" smtClean="0"/>
              <a:t>. Και τα τρία είδη συμμετέχουν στο σχηματισμό των ριβοσωμάτων</a:t>
            </a:r>
          </a:p>
          <a:p>
            <a:endParaRPr lang="el-GR" sz="1600" dirty="0"/>
          </a:p>
        </p:txBody>
      </p:sp>
      <p:sp>
        <p:nvSpPr>
          <p:cNvPr id="6" name="5 - TextBox"/>
          <p:cNvSpPr txBox="1"/>
          <p:nvPr/>
        </p:nvSpPr>
        <p:spPr>
          <a:xfrm>
            <a:off x="3635896" y="3573016"/>
            <a:ext cx="4680520" cy="2800767"/>
          </a:xfrm>
          <a:prstGeom prst="rect">
            <a:avLst/>
          </a:prstGeom>
          <a:noFill/>
          <a:ln>
            <a:solidFill>
              <a:schemeClr val="accent2">
                <a:lumMod val="75000"/>
              </a:schemeClr>
            </a:solidFill>
          </a:ln>
        </p:spPr>
        <p:txBody>
          <a:bodyPr wrap="square" rtlCol="0">
            <a:spAutoFit/>
          </a:bodyPr>
          <a:lstStyle/>
          <a:p>
            <a:r>
              <a:rPr lang="el-GR" sz="1600" b="1" dirty="0" smtClean="0"/>
              <a:t>Άλλα είδη </a:t>
            </a:r>
            <a:r>
              <a:rPr lang="en-US" sz="1600" b="1" dirty="0" smtClean="0"/>
              <a:t>RNA</a:t>
            </a:r>
            <a:endParaRPr lang="el-GR" sz="1600" b="1" dirty="0" smtClean="0"/>
          </a:p>
          <a:p>
            <a:endParaRPr lang="el-GR" sz="1600" b="1" dirty="0" smtClean="0"/>
          </a:p>
          <a:p>
            <a:r>
              <a:rPr lang="el-GR" sz="1600" dirty="0" smtClean="0"/>
              <a:t>Στους ευκαρυωτικούς οργανισμούς το μικρό πυρηνικό </a:t>
            </a:r>
            <a:r>
              <a:rPr lang="en-US" sz="1600" dirty="0" smtClean="0"/>
              <a:t>RNA </a:t>
            </a:r>
            <a:r>
              <a:rPr lang="el-GR" sz="1600" dirty="0" smtClean="0"/>
              <a:t>(</a:t>
            </a:r>
            <a:r>
              <a:rPr lang="en-US" sz="1600" dirty="0" smtClean="0"/>
              <a:t>snRNA</a:t>
            </a:r>
            <a:r>
              <a:rPr lang="el-GR" sz="1600" dirty="0" smtClean="0"/>
              <a:t>)</a:t>
            </a:r>
            <a:r>
              <a:rPr lang="en-US" sz="1600" dirty="0" smtClean="0"/>
              <a:t> </a:t>
            </a:r>
            <a:r>
              <a:rPr lang="el-GR" sz="1600" dirty="0" smtClean="0"/>
              <a:t>παίρνει μέρος στην ωρίμανση του </a:t>
            </a:r>
            <a:r>
              <a:rPr lang="en-US" sz="1600" dirty="0" smtClean="0"/>
              <a:t>RNA</a:t>
            </a:r>
            <a:r>
              <a:rPr lang="el-GR" sz="1600" dirty="0" smtClean="0"/>
              <a:t> ενώ το μικρό κυτταρικό </a:t>
            </a:r>
            <a:r>
              <a:rPr lang="en-US" sz="1600" dirty="0" smtClean="0"/>
              <a:t>RNA</a:t>
            </a:r>
            <a:r>
              <a:rPr lang="el-GR" sz="1600" dirty="0" smtClean="0"/>
              <a:t> (</a:t>
            </a:r>
            <a:r>
              <a:rPr lang="en-US" sz="1600" dirty="0" smtClean="0"/>
              <a:t>scRNA</a:t>
            </a:r>
            <a:r>
              <a:rPr lang="el-GR" sz="1600" dirty="0" smtClean="0"/>
              <a:t>) στη μεταφορά των πρωτεϊνών στη σωστή τους θέση. Τα </a:t>
            </a:r>
            <a:r>
              <a:rPr lang="el-GR" sz="1600" dirty="0" err="1" smtClean="0"/>
              <a:t>μικρ</a:t>
            </a:r>
            <a:r>
              <a:rPr lang="en-US" sz="1600" dirty="0" smtClean="0"/>
              <a:t>o-RNA (</a:t>
            </a:r>
            <a:r>
              <a:rPr lang="en-US" sz="1600" dirty="0" err="1" smtClean="0"/>
              <a:t>microRNAs</a:t>
            </a:r>
            <a:r>
              <a:rPr lang="en-US" sz="1600" dirty="0" smtClean="0"/>
              <a:t> -miRNA</a:t>
            </a:r>
            <a:r>
              <a:rPr lang="el-GR" sz="1600" dirty="0" smtClean="0"/>
              <a:t>) παίρνουν μέρος στη ρύθμιση της γονιδιακής έκφρασης. Άλλα μη κωδικοποιητικά </a:t>
            </a:r>
            <a:r>
              <a:rPr lang="en-US" sz="1600" dirty="0" smtClean="0"/>
              <a:t>RNA</a:t>
            </a:r>
            <a:r>
              <a:rPr lang="el-GR" sz="1600" dirty="0" smtClean="0"/>
              <a:t> χρησιμοποιούνται στη συρραφή του </a:t>
            </a:r>
            <a:r>
              <a:rPr lang="en-US" sz="1600" dirty="0" smtClean="0"/>
              <a:t>RNA</a:t>
            </a:r>
            <a:r>
              <a:rPr lang="el-GR" sz="1600" dirty="0" smtClean="0"/>
              <a:t>, στη ρύθμιση γονιδίων, στη διατήρηση των τελομερών και σε άλλες κυτταρικές λειτουργίες.</a:t>
            </a:r>
            <a:endParaRPr lang="el-GR"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524000" y="1397000"/>
          <a:ext cx="6096000" cy="309372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el-GR" dirty="0" smtClean="0"/>
                        <a:t>Διαφορές </a:t>
                      </a:r>
                      <a:r>
                        <a:rPr lang="en-US" dirty="0" smtClean="0"/>
                        <a:t>RNA </a:t>
                      </a:r>
                      <a:r>
                        <a:rPr lang="el-GR" dirty="0" smtClean="0"/>
                        <a:t>και </a:t>
                      </a:r>
                      <a:r>
                        <a:rPr lang="en-US" dirty="0" smtClean="0"/>
                        <a:t>DNA</a:t>
                      </a:r>
                      <a:endParaRPr lang="el-GR" dirty="0"/>
                    </a:p>
                  </a:txBody>
                  <a:tcPr/>
                </a:tc>
              </a:tr>
              <a:tr h="370840">
                <a:tc>
                  <a:txBody>
                    <a:bodyPr/>
                    <a:lstStyle/>
                    <a:p>
                      <a:r>
                        <a:rPr lang="el-GR" sz="1600" dirty="0" smtClean="0"/>
                        <a:t>Το </a:t>
                      </a:r>
                      <a:r>
                        <a:rPr lang="en-US" sz="1600" dirty="0" smtClean="0"/>
                        <a:t>RNA </a:t>
                      </a:r>
                      <a:r>
                        <a:rPr lang="el-GR" sz="1600" dirty="0" smtClean="0"/>
                        <a:t>αποτελείται από ριβονουκλεοτίδια, ενώ το </a:t>
                      </a:r>
                      <a:r>
                        <a:rPr lang="en-US" sz="1600" dirty="0" smtClean="0"/>
                        <a:t>DNA</a:t>
                      </a:r>
                      <a:r>
                        <a:rPr lang="el-GR" sz="1600" dirty="0" smtClean="0"/>
                        <a:t> από δεοξυριβονουκλεοτίδια</a:t>
                      </a:r>
                      <a:endParaRPr lang="el-GR" sz="1600" dirty="0"/>
                    </a:p>
                  </a:txBody>
                  <a:tcPr/>
                </a:tc>
              </a:tr>
              <a:tr h="370840">
                <a:tc>
                  <a:txBody>
                    <a:bodyPr/>
                    <a:lstStyle/>
                    <a:p>
                      <a:r>
                        <a:rPr lang="el-GR" sz="1600" dirty="0" smtClean="0"/>
                        <a:t>Το </a:t>
                      </a:r>
                      <a:r>
                        <a:rPr lang="en-US" sz="1600" dirty="0" smtClean="0"/>
                        <a:t>RNA </a:t>
                      </a:r>
                      <a:r>
                        <a:rPr lang="el-GR" sz="1600" dirty="0" smtClean="0"/>
                        <a:t>περιέχει</a:t>
                      </a:r>
                      <a:r>
                        <a:rPr lang="el-GR" sz="1600" baseline="0" dirty="0" smtClean="0"/>
                        <a:t> την βάση ουρακίλη</a:t>
                      </a:r>
                      <a:r>
                        <a:rPr lang="el-GR" sz="1600" dirty="0" smtClean="0"/>
                        <a:t>, ενώ το </a:t>
                      </a:r>
                      <a:r>
                        <a:rPr lang="en-US" sz="1600" dirty="0" smtClean="0"/>
                        <a:t>DNA</a:t>
                      </a:r>
                      <a:r>
                        <a:rPr lang="el-GR" sz="1600" dirty="0" smtClean="0"/>
                        <a:t> την βάση θυμίνη (οι άλλες βάσεις είναι κοινές) </a:t>
                      </a:r>
                      <a:endParaRPr lang="el-GR" sz="1600" dirty="0"/>
                    </a:p>
                  </a:txBody>
                  <a:tcPr/>
                </a:tc>
              </a:tr>
              <a:tr h="370840">
                <a:tc>
                  <a:txBody>
                    <a:bodyPr/>
                    <a:lstStyle/>
                    <a:p>
                      <a:r>
                        <a:rPr lang="el-GR" sz="1600" dirty="0" smtClean="0"/>
                        <a:t>Το </a:t>
                      </a:r>
                      <a:r>
                        <a:rPr lang="en-US" sz="1600" dirty="0" smtClean="0"/>
                        <a:t>RNA </a:t>
                      </a:r>
                      <a:r>
                        <a:rPr lang="el-GR" sz="1600" dirty="0" smtClean="0"/>
                        <a:t>είναι μονόκλωνο, ενώ το </a:t>
                      </a:r>
                      <a:r>
                        <a:rPr lang="en-US" sz="1600" dirty="0" smtClean="0"/>
                        <a:t>DNA</a:t>
                      </a:r>
                      <a:r>
                        <a:rPr lang="el-GR" sz="1600" dirty="0" smtClean="0"/>
                        <a:t> δίκλωνο</a:t>
                      </a:r>
                      <a:endParaRPr lang="el-GR" sz="1600" dirty="0"/>
                    </a:p>
                  </a:txBody>
                  <a:tcPr/>
                </a:tc>
              </a:tr>
              <a:tr h="370840">
                <a:tc>
                  <a:txBody>
                    <a:bodyPr/>
                    <a:lstStyle/>
                    <a:p>
                      <a:r>
                        <a:rPr lang="el-GR" sz="1600" dirty="0" smtClean="0"/>
                        <a:t>Το </a:t>
                      </a:r>
                      <a:r>
                        <a:rPr lang="en-US" sz="1600" dirty="0" smtClean="0"/>
                        <a:t>RNA</a:t>
                      </a:r>
                      <a:r>
                        <a:rPr lang="el-GR" sz="1600" dirty="0" smtClean="0"/>
                        <a:t> έχει μικρότερο</a:t>
                      </a:r>
                      <a:r>
                        <a:rPr lang="el-GR" sz="1600" baseline="0" dirty="0" smtClean="0"/>
                        <a:t> μήκος από </a:t>
                      </a:r>
                      <a:r>
                        <a:rPr lang="el-GR" sz="1600" dirty="0" smtClean="0"/>
                        <a:t>το </a:t>
                      </a:r>
                      <a:r>
                        <a:rPr lang="en-US" sz="1600" dirty="0" smtClean="0"/>
                        <a:t>DNA</a:t>
                      </a:r>
                      <a:r>
                        <a:rPr lang="el-GR" sz="1600" dirty="0" smtClean="0"/>
                        <a:t> </a:t>
                      </a:r>
                      <a:endParaRPr lang="el-GR" sz="1600" dirty="0"/>
                    </a:p>
                  </a:txBody>
                  <a:tcPr/>
                </a:tc>
              </a:tr>
              <a:tr h="370840">
                <a:tc>
                  <a:txBody>
                    <a:bodyPr/>
                    <a:lstStyle/>
                    <a:p>
                      <a:r>
                        <a:rPr lang="el-GR" sz="1600" dirty="0" smtClean="0"/>
                        <a:t>Το </a:t>
                      </a:r>
                      <a:r>
                        <a:rPr lang="en-US" sz="1600" dirty="0" smtClean="0"/>
                        <a:t>RNA </a:t>
                      </a:r>
                      <a:r>
                        <a:rPr lang="el-GR" sz="1600" dirty="0" smtClean="0"/>
                        <a:t>εκτός από τη μεταφορά γενετικών πληροφοριών</a:t>
                      </a:r>
                      <a:r>
                        <a:rPr lang="el-GR" sz="1600" baseline="0" dirty="0" smtClean="0"/>
                        <a:t> από το </a:t>
                      </a:r>
                      <a:r>
                        <a:rPr lang="en-US" sz="1600" baseline="0" dirty="0" smtClean="0"/>
                        <a:t>DNA</a:t>
                      </a:r>
                      <a:r>
                        <a:rPr lang="el-GR" sz="1600" baseline="0" dirty="0" smtClean="0"/>
                        <a:t> στα ριβοσώματα, </a:t>
                      </a:r>
                      <a:r>
                        <a:rPr lang="el-GR" sz="1600" dirty="0" smtClean="0"/>
                        <a:t>έχει</a:t>
                      </a:r>
                      <a:r>
                        <a:rPr lang="el-GR" sz="1600" baseline="0" dirty="0" smtClean="0"/>
                        <a:t> επίσης δομικό, ρυθμιστικό και καταλυτικό ρόλο,</a:t>
                      </a:r>
                      <a:r>
                        <a:rPr lang="el-GR" sz="1600" dirty="0" smtClean="0"/>
                        <a:t> ενώ το </a:t>
                      </a:r>
                      <a:r>
                        <a:rPr lang="en-US" sz="1600" dirty="0" smtClean="0"/>
                        <a:t>DNA</a:t>
                      </a:r>
                      <a:r>
                        <a:rPr lang="el-GR" sz="1600" dirty="0" smtClean="0"/>
                        <a:t> αποτελεί το γενετικό υλικό</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graphicFrame>
        <p:nvGraphicFramePr>
          <p:cNvPr id="3" name="2 - Πίνακας"/>
          <p:cNvGraphicFramePr>
            <a:graphicFrameLocks noGrp="1"/>
          </p:cNvGraphicFramePr>
          <p:nvPr/>
        </p:nvGraphicFramePr>
        <p:xfrm>
          <a:off x="1071538" y="1880236"/>
          <a:ext cx="7215238" cy="2270760"/>
        </p:xfrm>
        <a:graphic>
          <a:graphicData uri="http://schemas.openxmlformats.org/drawingml/2006/table">
            <a:tbl>
              <a:tblPr firstRow="1" bandRow="1">
                <a:tableStyleId>{5C22544A-7EE6-4342-B048-85BDC9FD1C3A}</a:tableStyleId>
              </a:tblPr>
              <a:tblGrid>
                <a:gridCol w="2848131"/>
                <a:gridCol w="1871628"/>
                <a:gridCol w="2495479"/>
              </a:tblGrid>
              <a:tr h="370840">
                <a:tc gridSpan="3">
                  <a:txBody>
                    <a:bodyPr/>
                    <a:lstStyle/>
                    <a:p>
                      <a:pPr algn="ctr"/>
                      <a:r>
                        <a:rPr lang="el-GR" sz="1600" dirty="0" smtClean="0">
                          <a:solidFill>
                            <a:schemeClr val="tx1"/>
                          </a:solidFill>
                        </a:rPr>
                        <a:t>Μόρια </a:t>
                      </a:r>
                      <a:r>
                        <a:rPr lang="en-US" sz="1600" dirty="0" smtClean="0">
                          <a:solidFill>
                            <a:schemeClr val="tx1"/>
                          </a:solidFill>
                        </a:rPr>
                        <a:t>RNA </a:t>
                      </a:r>
                      <a:r>
                        <a:rPr lang="el-GR" sz="1600" dirty="0" smtClean="0">
                          <a:solidFill>
                            <a:schemeClr val="tx1"/>
                          </a:solidFill>
                        </a:rPr>
                        <a:t>στο</a:t>
                      </a:r>
                      <a:r>
                        <a:rPr lang="el-GR" sz="1600" baseline="0" dirty="0" smtClean="0">
                          <a:solidFill>
                            <a:schemeClr val="tx1"/>
                          </a:solidFill>
                        </a:rPr>
                        <a:t> βακτήριο </a:t>
                      </a:r>
                      <a:r>
                        <a:rPr lang="en-US" sz="1600" i="1" baseline="0" dirty="0" smtClean="0">
                          <a:solidFill>
                            <a:schemeClr val="tx1"/>
                          </a:solidFill>
                        </a:rPr>
                        <a:t>E. coli </a:t>
                      </a:r>
                      <a:endParaRPr lang="el-GR" sz="1600" dirty="0">
                        <a:solidFill>
                          <a:schemeClr val="tx1"/>
                        </a:solidFill>
                      </a:endParaRPr>
                    </a:p>
                  </a:txBody>
                  <a:tcPr/>
                </a:tc>
                <a:tc hMerge="1">
                  <a:txBody>
                    <a:bodyPr/>
                    <a:lstStyle/>
                    <a:p>
                      <a:pPr algn="ctr"/>
                      <a:endParaRPr lang="el-GR" sz="1600" dirty="0">
                        <a:solidFill>
                          <a:schemeClr val="tx1"/>
                        </a:solidFill>
                      </a:endParaRPr>
                    </a:p>
                  </a:txBody>
                  <a:tcPr/>
                </a:tc>
                <a:tc hMerge="1">
                  <a:txBody>
                    <a:bodyPr/>
                    <a:lstStyle/>
                    <a:p>
                      <a:pPr algn="ctr"/>
                      <a:endParaRPr lang="el-GR" sz="1600" dirty="0">
                        <a:solidFill>
                          <a:schemeClr val="tx1"/>
                        </a:solidFill>
                      </a:endParaRPr>
                    </a:p>
                  </a:txBody>
                  <a:tcPr/>
                </a:tc>
              </a:tr>
              <a:tr h="370840">
                <a:tc>
                  <a:txBody>
                    <a:bodyPr/>
                    <a:lstStyle/>
                    <a:p>
                      <a:pPr algn="ctr"/>
                      <a:r>
                        <a:rPr lang="el-GR" sz="1600" b="1" dirty="0" smtClean="0">
                          <a:solidFill>
                            <a:schemeClr val="tx1"/>
                          </a:solidFill>
                        </a:rPr>
                        <a:t>Τύπος </a:t>
                      </a:r>
                      <a:r>
                        <a:rPr lang="en-US" sz="1600" b="1" dirty="0" smtClean="0">
                          <a:solidFill>
                            <a:schemeClr val="tx1"/>
                          </a:solidFill>
                        </a:rPr>
                        <a:t>RNA</a:t>
                      </a:r>
                      <a:endParaRPr lang="el-GR" sz="1600" b="1" dirty="0">
                        <a:solidFill>
                          <a:schemeClr val="tx1"/>
                        </a:solidFill>
                      </a:endParaRPr>
                    </a:p>
                  </a:txBody>
                  <a:tcPr/>
                </a:tc>
                <a:tc>
                  <a:txBody>
                    <a:bodyPr/>
                    <a:lstStyle/>
                    <a:p>
                      <a:pPr algn="ctr"/>
                      <a:r>
                        <a:rPr lang="el-GR" sz="1600" b="1" dirty="0" smtClean="0">
                          <a:solidFill>
                            <a:schemeClr val="tx1"/>
                          </a:solidFill>
                        </a:rPr>
                        <a:t>Σχετικά</a:t>
                      </a:r>
                      <a:r>
                        <a:rPr lang="el-GR" sz="1600" b="1" baseline="0" dirty="0" smtClean="0">
                          <a:solidFill>
                            <a:schemeClr val="tx1"/>
                          </a:solidFill>
                        </a:rPr>
                        <a:t> ποσοστά (%)</a:t>
                      </a:r>
                      <a:endParaRPr lang="el-GR" sz="1600" b="1" dirty="0">
                        <a:solidFill>
                          <a:schemeClr val="tx1"/>
                        </a:solidFill>
                      </a:endParaRPr>
                    </a:p>
                  </a:txBody>
                  <a:tcPr/>
                </a:tc>
                <a:tc>
                  <a:txBody>
                    <a:bodyPr/>
                    <a:lstStyle/>
                    <a:p>
                      <a:pPr algn="ctr"/>
                      <a:r>
                        <a:rPr lang="el-GR" sz="1600" b="1" dirty="0" smtClean="0">
                          <a:solidFill>
                            <a:schemeClr val="tx1"/>
                          </a:solidFill>
                        </a:rPr>
                        <a:t>Αριθμός νουκλεοτιδίων</a:t>
                      </a:r>
                      <a:endParaRPr lang="el-GR" sz="1600" b="1" dirty="0">
                        <a:solidFill>
                          <a:schemeClr val="tx1"/>
                        </a:solidFill>
                      </a:endParaRPr>
                    </a:p>
                  </a:txBody>
                  <a:tcPr/>
                </a:tc>
              </a:tr>
              <a:tr h="370840">
                <a:tc>
                  <a:txBody>
                    <a:bodyPr/>
                    <a:lstStyle/>
                    <a:p>
                      <a:r>
                        <a:rPr lang="el-GR" sz="1600" dirty="0" smtClean="0"/>
                        <a:t>Ριβοσωμικό </a:t>
                      </a:r>
                      <a:r>
                        <a:rPr lang="en-US" sz="1600" dirty="0" smtClean="0"/>
                        <a:t>RNA (rRNA)</a:t>
                      </a:r>
                      <a:endParaRPr lang="el-GR" sz="1600" dirty="0"/>
                    </a:p>
                  </a:txBody>
                  <a:tcPr/>
                </a:tc>
                <a:tc>
                  <a:txBody>
                    <a:bodyPr/>
                    <a:lstStyle/>
                    <a:p>
                      <a:pPr algn="ctr"/>
                      <a:r>
                        <a:rPr lang="el-GR" sz="1600" dirty="0" smtClean="0"/>
                        <a:t>80</a:t>
                      </a:r>
                      <a:endParaRPr lang="el-GR" sz="1600" dirty="0"/>
                    </a:p>
                  </a:txBody>
                  <a:tcPr/>
                </a:tc>
                <a:tc>
                  <a:txBody>
                    <a:bodyPr/>
                    <a:lstStyle/>
                    <a:p>
                      <a:pPr algn="ctr"/>
                      <a:r>
                        <a:rPr lang="el-GR" sz="1600" dirty="0" smtClean="0"/>
                        <a:t>23</a:t>
                      </a:r>
                      <a:r>
                        <a:rPr lang="en-US" sz="1600" dirty="0" smtClean="0"/>
                        <a:t>S=</a:t>
                      </a:r>
                      <a:r>
                        <a:rPr lang="el-GR" sz="1600" dirty="0" smtClean="0"/>
                        <a:t>3700, </a:t>
                      </a:r>
                      <a:r>
                        <a:rPr lang="en-US" sz="1600" dirty="0" smtClean="0"/>
                        <a:t>16S=</a:t>
                      </a:r>
                      <a:r>
                        <a:rPr lang="el-GR" sz="1600" dirty="0" smtClean="0"/>
                        <a:t>1700, </a:t>
                      </a:r>
                      <a:r>
                        <a:rPr lang="en-US" sz="1600" dirty="0" smtClean="0"/>
                        <a:t>5S= </a:t>
                      </a:r>
                      <a:r>
                        <a:rPr lang="el-GR" sz="1600" dirty="0" smtClean="0"/>
                        <a:t>120</a:t>
                      </a:r>
                      <a:endParaRPr lang="el-GR" sz="1600" dirty="0"/>
                    </a:p>
                  </a:txBody>
                  <a:tcPr/>
                </a:tc>
              </a:tr>
              <a:tr h="370840">
                <a:tc>
                  <a:txBody>
                    <a:bodyPr/>
                    <a:lstStyle/>
                    <a:p>
                      <a:r>
                        <a:rPr lang="el-GR" sz="1600" dirty="0" smtClean="0"/>
                        <a:t>Μεταφορικό</a:t>
                      </a:r>
                      <a:r>
                        <a:rPr lang="el-GR" sz="1600" baseline="0" dirty="0" smtClean="0"/>
                        <a:t> </a:t>
                      </a:r>
                      <a:r>
                        <a:rPr lang="en-US" sz="1600" dirty="0" smtClean="0"/>
                        <a:t>RNA (tRNA)</a:t>
                      </a:r>
                      <a:endParaRPr lang="el-GR" sz="1600" dirty="0"/>
                    </a:p>
                  </a:txBody>
                  <a:tcPr/>
                </a:tc>
                <a:tc>
                  <a:txBody>
                    <a:bodyPr/>
                    <a:lstStyle/>
                    <a:p>
                      <a:pPr algn="ctr"/>
                      <a:r>
                        <a:rPr lang="el-GR" sz="1600" dirty="0" smtClean="0"/>
                        <a:t>15</a:t>
                      </a:r>
                      <a:endParaRPr lang="el-GR" sz="1600" dirty="0"/>
                    </a:p>
                  </a:txBody>
                  <a:tcPr/>
                </a:tc>
                <a:tc>
                  <a:txBody>
                    <a:bodyPr/>
                    <a:lstStyle/>
                    <a:p>
                      <a:pPr algn="ctr"/>
                      <a:r>
                        <a:rPr lang="el-GR" sz="1600" dirty="0" smtClean="0"/>
                        <a:t>75</a:t>
                      </a:r>
                      <a:endParaRPr lang="el-GR" sz="1600" dirty="0"/>
                    </a:p>
                  </a:txBody>
                  <a:tcPr/>
                </a:tc>
              </a:tr>
              <a:tr h="370840">
                <a:tc>
                  <a:txBody>
                    <a:bodyPr/>
                    <a:lstStyle/>
                    <a:p>
                      <a:r>
                        <a:rPr lang="el-GR" sz="1600" dirty="0" smtClean="0"/>
                        <a:t>Αγγελιοφόρο </a:t>
                      </a:r>
                      <a:r>
                        <a:rPr lang="en-US" sz="1600" dirty="0" smtClean="0"/>
                        <a:t>RNA (mRNA)</a:t>
                      </a:r>
                      <a:endParaRPr lang="el-GR" sz="1600" dirty="0"/>
                    </a:p>
                  </a:txBody>
                  <a:tcPr/>
                </a:tc>
                <a:tc>
                  <a:txBody>
                    <a:bodyPr/>
                    <a:lstStyle/>
                    <a:p>
                      <a:pPr algn="ctr"/>
                      <a:r>
                        <a:rPr lang="el-GR" sz="1600" dirty="0" smtClean="0"/>
                        <a:t>5</a:t>
                      </a:r>
                      <a:endParaRPr lang="el-GR" sz="1600" dirty="0"/>
                    </a:p>
                  </a:txBody>
                  <a:tcPr/>
                </a:tc>
                <a:tc>
                  <a:txBody>
                    <a:bodyPr/>
                    <a:lstStyle/>
                    <a:p>
                      <a:pPr algn="ctr"/>
                      <a:r>
                        <a:rPr lang="el-GR" sz="1600" dirty="0" smtClean="0"/>
                        <a:t>Ετερογενές </a:t>
                      </a:r>
                      <a:endParaRPr lang="el-GR" sz="1600" dirty="0"/>
                    </a:p>
                  </a:txBody>
                  <a:tcPr/>
                </a:tc>
              </a:tr>
            </a:tbl>
          </a:graphicData>
        </a:graphic>
      </p:graphicFrame>
      <p:sp>
        <p:nvSpPr>
          <p:cNvPr id="4" name="3 - TextBox"/>
          <p:cNvSpPr txBox="1"/>
          <p:nvPr/>
        </p:nvSpPr>
        <p:spPr>
          <a:xfrm>
            <a:off x="1214414" y="4500570"/>
            <a:ext cx="3429024" cy="830997"/>
          </a:xfrm>
          <a:prstGeom prst="rect">
            <a:avLst/>
          </a:prstGeom>
          <a:noFill/>
          <a:ln>
            <a:solidFill>
              <a:schemeClr val="accent6">
                <a:lumMod val="75000"/>
              </a:schemeClr>
            </a:solidFill>
          </a:ln>
        </p:spPr>
        <p:txBody>
          <a:bodyPr wrap="square" rtlCol="0">
            <a:spAutoFit/>
          </a:bodyPr>
          <a:lstStyle/>
          <a:p>
            <a:r>
              <a:rPr lang="el-GR" sz="1600" dirty="0" smtClean="0"/>
              <a:t>Τα </a:t>
            </a:r>
            <a:r>
              <a:rPr lang="en-US" sz="1600" dirty="0" smtClean="0"/>
              <a:t>rRNA</a:t>
            </a:r>
            <a:r>
              <a:rPr lang="el-GR" sz="1600" dirty="0" smtClean="0"/>
              <a:t> στους ευκαρυωτικούς διακρίνονται στα 28</a:t>
            </a:r>
            <a:r>
              <a:rPr lang="en-US" sz="1600" dirty="0" smtClean="0"/>
              <a:t>S, 18S, 5,8S </a:t>
            </a:r>
            <a:r>
              <a:rPr lang="el-GR" sz="1600" dirty="0" smtClean="0"/>
              <a:t>και </a:t>
            </a:r>
            <a:r>
              <a:rPr lang="en-US" sz="1600" dirty="0" smtClean="0"/>
              <a:t>5S</a:t>
            </a:r>
            <a:endParaRPr lang="el-GR"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2000232" y="1331476"/>
            <a:ext cx="5020040" cy="369332"/>
          </a:xfrm>
          <a:prstGeom prst="rect">
            <a:avLst/>
          </a:prstGeom>
          <a:solidFill>
            <a:schemeClr val="accent1"/>
          </a:solidFill>
          <a:ln>
            <a:solidFill>
              <a:schemeClr val="accent2">
                <a:lumMod val="75000"/>
              </a:schemeClr>
            </a:solidFill>
          </a:ln>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Σύνθεση </a:t>
            </a:r>
            <a:r>
              <a:rPr lang="en-US" b="1" dirty="0" smtClean="0">
                <a:solidFill>
                  <a:schemeClr val="bg1"/>
                </a:solidFill>
              </a:rPr>
              <a:t>RNA</a:t>
            </a:r>
            <a:r>
              <a:rPr lang="el-GR" b="1" dirty="0" smtClean="0">
                <a:solidFill>
                  <a:schemeClr val="bg1"/>
                </a:solidFill>
              </a:rPr>
              <a:t> - Μεταγραφή</a:t>
            </a:r>
            <a:endParaRPr lang="el-GR" b="1" dirty="0">
              <a:solidFill>
                <a:schemeClr val="bg1"/>
              </a:solidFill>
            </a:endParaRPr>
          </a:p>
        </p:txBody>
      </p:sp>
      <p:sp>
        <p:nvSpPr>
          <p:cNvPr id="6" name="5 - TextBox"/>
          <p:cNvSpPr txBox="1"/>
          <p:nvPr/>
        </p:nvSpPr>
        <p:spPr>
          <a:xfrm>
            <a:off x="2000232" y="1852369"/>
            <a:ext cx="5020040" cy="2800767"/>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l-GR" sz="1600" dirty="0" smtClean="0"/>
              <a:t>Όλα τα μόρια </a:t>
            </a:r>
            <a:r>
              <a:rPr lang="en-US" sz="1600" dirty="0" smtClean="0"/>
              <a:t>RNA</a:t>
            </a:r>
            <a:r>
              <a:rPr lang="el-GR" sz="1600" dirty="0" smtClean="0"/>
              <a:t> παράγονται με τη διαδικασία της </a:t>
            </a:r>
            <a:r>
              <a:rPr lang="el-GR" sz="1600" b="1" dirty="0" smtClean="0"/>
              <a:t>μεταγραφής</a:t>
            </a:r>
            <a:r>
              <a:rPr lang="el-GR" sz="1600" dirty="0" smtClean="0"/>
              <a:t>.</a:t>
            </a:r>
          </a:p>
          <a:p>
            <a:r>
              <a:rPr lang="el-GR" sz="1600" dirty="0" smtClean="0"/>
              <a:t>Στα κύτταρα η μεταγραφή γίνεται πάντα σε καλούπι </a:t>
            </a:r>
            <a:r>
              <a:rPr lang="en-US" sz="1600" dirty="0" smtClean="0"/>
              <a:t>DNA</a:t>
            </a:r>
            <a:r>
              <a:rPr lang="el-GR" sz="1600" dirty="0" smtClean="0"/>
              <a:t>.</a:t>
            </a:r>
          </a:p>
          <a:p>
            <a:r>
              <a:rPr lang="el-GR" sz="1600" dirty="0" smtClean="0"/>
              <a:t>Το </a:t>
            </a:r>
            <a:r>
              <a:rPr lang="en-US" sz="1600" dirty="0" smtClean="0"/>
              <a:t>RNA</a:t>
            </a:r>
            <a:r>
              <a:rPr lang="el-GR" sz="1600" dirty="0" smtClean="0"/>
              <a:t> που συντίθεται είναι συμπληρωματικό στον ένα κλώνο του </a:t>
            </a:r>
            <a:r>
              <a:rPr lang="en-US" sz="1600" dirty="0" smtClean="0"/>
              <a:t>DNA (</a:t>
            </a:r>
            <a:r>
              <a:rPr lang="el-GR" sz="1600" b="1" dirty="0" smtClean="0"/>
              <a:t>μεταγραφόμενος κλώνος - μη κωδική αλυσίδα</a:t>
            </a:r>
            <a:r>
              <a:rPr lang="el-GR" sz="1600" dirty="0" smtClean="0"/>
              <a:t>) ενώ έχει ίδια αλληλουχία με τον συμπληρωματικό κλώνο του </a:t>
            </a:r>
            <a:r>
              <a:rPr lang="en-US" sz="1600" dirty="0" smtClean="0"/>
              <a:t>DNA </a:t>
            </a:r>
            <a:r>
              <a:rPr lang="el-GR" sz="1600" dirty="0" smtClean="0"/>
              <a:t>με εξαίρεση τη βάση θυμίνη που αντικαθίσταται από την ουρακίλη (</a:t>
            </a:r>
            <a:r>
              <a:rPr lang="el-GR" sz="1600" b="1" dirty="0" smtClean="0"/>
              <a:t>κωδική αλυσίδα</a:t>
            </a:r>
            <a:r>
              <a:rPr lang="el-GR" sz="1600" dirty="0" smtClean="0"/>
              <a:t>).</a:t>
            </a:r>
            <a:endParaRPr lang="el-GR" sz="1600" dirty="0" smtClean="0"/>
          </a:p>
          <a:p>
            <a:r>
              <a:rPr lang="el-GR" sz="1600" dirty="0" smtClean="0"/>
              <a:t>Η κατεύθυνση της μεταγραφής είναι όπως και της αντιγραφής 5΄ </a:t>
            </a:r>
            <a:r>
              <a:rPr lang="el-GR" sz="1600" dirty="0" smtClean="0">
                <a:sym typeface="Wingdings" pitchFamily="2" charset="2"/>
              </a:rPr>
              <a:t> 3’ </a:t>
            </a:r>
            <a:endParaRPr lang="el-GR"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1763688" y="2276872"/>
            <a:ext cx="4373678" cy="3539430"/>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l-GR" sz="1600" dirty="0" smtClean="0"/>
              <a:t>Η </a:t>
            </a:r>
            <a:r>
              <a:rPr lang="en-US" sz="1600" dirty="0" smtClean="0"/>
              <a:t>RNA </a:t>
            </a:r>
            <a:r>
              <a:rPr lang="el-GR" sz="1600" dirty="0" smtClean="0"/>
              <a:t>πολυμεράση είναι ένα μεγάλο, πολύπλοκο ένζυμο με τις παρακάτω λειτουργίες:</a:t>
            </a:r>
          </a:p>
          <a:p>
            <a:pPr>
              <a:buFont typeface="Wingdings" pitchFamily="2" charset="2"/>
              <a:buChar char="§"/>
            </a:pPr>
            <a:r>
              <a:rPr lang="el-GR" sz="1600" dirty="0" smtClean="0"/>
              <a:t>Εντοπίζει τις θέσεις έναρξης της μεταγραφής (στην </a:t>
            </a:r>
            <a:r>
              <a:rPr lang="en-US" sz="1600" i="1" dirty="0" smtClean="0"/>
              <a:t>E. coli </a:t>
            </a:r>
            <a:r>
              <a:rPr lang="el-GR" sz="1600" dirty="0" smtClean="0"/>
              <a:t>υπάρχουν περίπου 2000 θέσεις έναρξης)</a:t>
            </a:r>
          </a:p>
          <a:p>
            <a:pPr>
              <a:buFont typeface="Wingdings" pitchFamily="2" charset="2"/>
              <a:buChar char="§"/>
            </a:pPr>
            <a:r>
              <a:rPr lang="el-GR" sz="1600" dirty="0" smtClean="0"/>
              <a:t>Ξετυλίγει ένα μικρό τμήμα του </a:t>
            </a:r>
            <a:r>
              <a:rPr lang="en-US" sz="1600" dirty="0" smtClean="0"/>
              <a:t>DNA</a:t>
            </a:r>
            <a:r>
              <a:rPr lang="el-GR" sz="1600" dirty="0" smtClean="0"/>
              <a:t> ώστε να δημιουργηθούν μονόκλωνες αλυσίδες</a:t>
            </a:r>
          </a:p>
          <a:p>
            <a:pPr>
              <a:buFont typeface="Wingdings" pitchFamily="2" charset="2"/>
              <a:buChar char="§"/>
            </a:pPr>
            <a:r>
              <a:rPr lang="el-GR" sz="1600" dirty="0" smtClean="0"/>
              <a:t>Συνδέει ριβονουκλεοτίδια συμπληρωματικά στον ένα κλώνο του </a:t>
            </a:r>
            <a:r>
              <a:rPr lang="en-US" sz="1600" dirty="0" smtClean="0"/>
              <a:t>DNA</a:t>
            </a:r>
            <a:r>
              <a:rPr lang="el-GR" sz="1600" dirty="0" smtClean="0"/>
              <a:t> με 3΄-5΄ φωσφοδιεστερικό δεσμό</a:t>
            </a:r>
          </a:p>
          <a:p>
            <a:pPr>
              <a:buFont typeface="Wingdings" pitchFamily="2" charset="2"/>
              <a:buChar char="§"/>
            </a:pPr>
            <a:r>
              <a:rPr lang="el-GR" sz="1600" dirty="0" smtClean="0"/>
              <a:t>Εντοπίζει τις αλληλουχίες τερματισμού τα οποία ορίζουν το τέλος της μεταγραφής</a:t>
            </a:r>
          </a:p>
          <a:p>
            <a:pPr>
              <a:buFont typeface="Wingdings" pitchFamily="2" charset="2"/>
              <a:buChar char="§"/>
            </a:pPr>
            <a:r>
              <a:rPr lang="el-GR" sz="1600" dirty="0" smtClean="0"/>
              <a:t>Αλληλεπιδρά με ρυθμιστικούς παράγοντες που ελέγχουν το ρυθμό μεταγραφής του </a:t>
            </a:r>
            <a:r>
              <a:rPr lang="en-US" sz="1600" dirty="0" smtClean="0"/>
              <a:t>RNA</a:t>
            </a:r>
            <a:r>
              <a:rPr lang="el-GR" sz="1600" dirty="0" smtClean="0"/>
              <a:t>  </a:t>
            </a:r>
            <a:endParaRPr lang="el-GR" sz="1600" dirty="0"/>
          </a:p>
        </p:txBody>
      </p:sp>
      <p:sp>
        <p:nvSpPr>
          <p:cNvPr id="4" name="3 - TextBox"/>
          <p:cNvSpPr txBox="1"/>
          <p:nvPr/>
        </p:nvSpPr>
        <p:spPr>
          <a:xfrm>
            <a:off x="1763688" y="1071546"/>
            <a:ext cx="4373678" cy="1077218"/>
          </a:xfrm>
          <a:prstGeom prst="rect">
            <a:avLst/>
          </a:prstGeom>
          <a:solidFill>
            <a:schemeClr val="tx2">
              <a:lumMod val="20000"/>
              <a:lumOff val="80000"/>
            </a:schemeClr>
          </a:solidFill>
          <a:ln>
            <a:solidFill>
              <a:schemeClr val="accent1">
                <a:lumMod val="75000"/>
              </a:schemeClr>
            </a:solidFill>
          </a:ln>
        </p:spPr>
        <p:txBody>
          <a:bodyPr wrap="square" rtlCol="0">
            <a:spAutoFit/>
          </a:bodyPr>
          <a:lstStyle/>
          <a:p>
            <a:r>
              <a:rPr lang="el-GR" sz="1600" dirty="0" smtClean="0"/>
              <a:t>Η σύνθεση του </a:t>
            </a:r>
            <a:r>
              <a:rPr lang="en-US" sz="1600" dirty="0" smtClean="0"/>
              <a:t>RNA</a:t>
            </a:r>
            <a:r>
              <a:rPr lang="el-GR" sz="1600" dirty="0" smtClean="0"/>
              <a:t> στα κύτταρα γίνεται με μήτρα το </a:t>
            </a:r>
            <a:r>
              <a:rPr lang="en-US" sz="1600" dirty="0" smtClean="0"/>
              <a:t>DNA </a:t>
            </a:r>
            <a:r>
              <a:rPr lang="el-GR" sz="1600" dirty="0" smtClean="0"/>
              <a:t>από το ένζυμο </a:t>
            </a:r>
            <a:r>
              <a:rPr lang="en-US" sz="1600" b="1" dirty="0" smtClean="0"/>
              <a:t>RNA</a:t>
            </a:r>
            <a:r>
              <a:rPr lang="el-GR" sz="1600" b="1" dirty="0" smtClean="0"/>
              <a:t> πολυμεράση </a:t>
            </a:r>
            <a:r>
              <a:rPr lang="el-GR" sz="1600" dirty="0" smtClean="0"/>
              <a:t>σε τρία βήματα:</a:t>
            </a:r>
          </a:p>
          <a:p>
            <a:r>
              <a:rPr lang="el-GR" sz="1600" dirty="0" smtClean="0"/>
              <a:t>Έναρξη, επιμήκυνση, τερματισμός</a:t>
            </a:r>
            <a:endParaRPr lang="el-GR" sz="1600" dirty="0"/>
          </a:p>
        </p:txBody>
      </p:sp>
      <p:sp>
        <p:nvSpPr>
          <p:cNvPr id="5" name="4 - TextBox"/>
          <p:cNvSpPr txBox="1"/>
          <p:nvPr/>
        </p:nvSpPr>
        <p:spPr>
          <a:xfrm>
            <a:off x="6300192" y="3250719"/>
            <a:ext cx="2771800" cy="2554545"/>
          </a:xfrm>
          <a:prstGeom prst="rect">
            <a:avLst/>
          </a:prstGeom>
          <a:noFill/>
          <a:ln>
            <a:solidFill>
              <a:srgbClr val="C00000"/>
            </a:solidFill>
          </a:ln>
        </p:spPr>
        <p:txBody>
          <a:bodyPr wrap="square" rtlCol="0">
            <a:spAutoFit/>
          </a:bodyPr>
          <a:lstStyle/>
          <a:p>
            <a:r>
              <a:rPr lang="el-GR" sz="1600" dirty="0" smtClean="0"/>
              <a:t>Οι </a:t>
            </a:r>
            <a:r>
              <a:rPr lang="en-US" sz="1600" dirty="0" smtClean="0"/>
              <a:t>RNA</a:t>
            </a:r>
            <a:r>
              <a:rPr lang="el-GR" sz="1600" dirty="0" smtClean="0"/>
              <a:t> πολυμεράσες δεν χρειάζονται εκκινητή για να ξεκινήσουν την μεταγραφή και δεν διορθώνουν τα λάθη που συμβαίνουν κατά τη διάρκειά της. Έτσι, οι </a:t>
            </a:r>
            <a:r>
              <a:rPr lang="en-US" sz="1600" dirty="0" smtClean="0"/>
              <a:t>RNA</a:t>
            </a:r>
            <a:r>
              <a:rPr lang="el-GR" sz="1600" dirty="0" smtClean="0"/>
              <a:t> πολυμεράσες κάνουν περίπου 1 λάθος κάθε 10</a:t>
            </a:r>
            <a:r>
              <a:rPr lang="el-GR" sz="1600" baseline="30000" dirty="0" smtClean="0"/>
              <a:t>4</a:t>
            </a:r>
            <a:r>
              <a:rPr lang="el-GR" sz="1600" dirty="0" smtClean="0"/>
              <a:t> νουκλεοτίδια, ενώ η </a:t>
            </a:r>
            <a:r>
              <a:rPr lang="en-US" sz="1600" dirty="0" smtClean="0"/>
              <a:t>DNA</a:t>
            </a:r>
            <a:r>
              <a:rPr lang="el-GR" sz="1600" dirty="0" smtClean="0"/>
              <a:t> πολυμεράση 1 λάθος κάθε 10</a:t>
            </a:r>
            <a:r>
              <a:rPr lang="el-GR" sz="1600" baseline="30000" dirty="0" smtClean="0"/>
              <a:t>7</a:t>
            </a:r>
            <a:r>
              <a:rPr lang="el-GR" sz="1600" dirty="0" smtClean="0"/>
              <a:t> νουκλεοτίδια.</a:t>
            </a:r>
            <a:endParaRPr lang="el-GR"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graphicFrame>
        <p:nvGraphicFramePr>
          <p:cNvPr id="3" name="2 - Πίνακας"/>
          <p:cNvGraphicFramePr>
            <a:graphicFrameLocks noGrp="1"/>
          </p:cNvGraphicFramePr>
          <p:nvPr/>
        </p:nvGraphicFramePr>
        <p:xfrm>
          <a:off x="1500166" y="2509210"/>
          <a:ext cx="6096000" cy="3175000"/>
        </p:xfrm>
        <a:graphic>
          <a:graphicData uri="http://schemas.openxmlformats.org/drawingml/2006/table">
            <a:tbl>
              <a:tblPr firstRow="1" bandRow="1">
                <a:tableStyleId>{5C22544A-7EE6-4342-B048-85BDC9FD1C3A}</a:tableStyleId>
              </a:tblPr>
              <a:tblGrid>
                <a:gridCol w="2476496"/>
                <a:gridCol w="3619504"/>
              </a:tblGrid>
              <a:tr h="370840">
                <a:tc gridSpan="2">
                  <a:txBody>
                    <a:bodyPr/>
                    <a:lstStyle/>
                    <a:p>
                      <a:pPr algn="ctr"/>
                      <a:r>
                        <a:rPr lang="en-US" dirty="0" smtClean="0"/>
                        <a:t>RNA</a:t>
                      </a:r>
                      <a:r>
                        <a:rPr lang="el-GR" dirty="0" smtClean="0"/>
                        <a:t> πολυμεράσες των ευκαρυωτικών</a:t>
                      </a:r>
                      <a:endParaRPr lang="el-GR" dirty="0"/>
                    </a:p>
                  </a:txBody>
                  <a:tcPr/>
                </a:tc>
                <a:tc hMerge="1">
                  <a:txBody>
                    <a:bodyPr/>
                    <a:lstStyle/>
                    <a:p>
                      <a:endParaRPr lang="el-GR" dirty="0"/>
                    </a:p>
                  </a:txBody>
                  <a:tcPr/>
                </a:tc>
              </a:tr>
              <a:tr h="370840">
                <a:tc>
                  <a:txBody>
                    <a:bodyPr/>
                    <a:lstStyle/>
                    <a:p>
                      <a:r>
                        <a:rPr lang="en-US" sz="1600" dirty="0" smtClean="0"/>
                        <a:t>RNA</a:t>
                      </a:r>
                      <a:r>
                        <a:rPr lang="el-GR" sz="1600" dirty="0" smtClean="0"/>
                        <a:t> πολυμεράση Ι</a:t>
                      </a:r>
                      <a:endParaRPr lang="el-GR" sz="1600" dirty="0"/>
                    </a:p>
                  </a:txBody>
                  <a:tcPr/>
                </a:tc>
                <a:tc>
                  <a:txBody>
                    <a:bodyPr/>
                    <a:lstStyle/>
                    <a:p>
                      <a:r>
                        <a:rPr lang="el-GR" sz="1600" dirty="0" smtClean="0"/>
                        <a:t>Βρίσκεται</a:t>
                      </a:r>
                      <a:r>
                        <a:rPr lang="el-GR" sz="1600" baseline="0" dirty="0" smtClean="0"/>
                        <a:t> στον πυρηνίσκο και είναι υπεύθυνη για τη σύνθεση του </a:t>
                      </a:r>
                      <a:r>
                        <a:rPr lang="en-US" sz="1600" baseline="0" dirty="0" smtClean="0"/>
                        <a:t>28S, 18S</a:t>
                      </a:r>
                      <a:r>
                        <a:rPr lang="el-GR" sz="1600" baseline="0" dirty="0" smtClean="0"/>
                        <a:t> και</a:t>
                      </a:r>
                      <a:r>
                        <a:rPr lang="en-US" sz="1600" baseline="0" dirty="0" smtClean="0"/>
                        <a:t> 5,8S rRNA</a:t>
                      </a:r>
                      <a:endParaRPr lang="el-GR" sz="1600" dirty="0"/>
                    </a:p>
                  </a:txBody>
                  <a:tcPr/>
                </a:tc>
              </a:tr>
              <a:tr h="370840">
                <a:tc>
                  <a:txBody>
                    <a:bodyPr/>
                    <a:lstStyle/>
                    <a:p>
                      <a:r>
                        <a:rPr lang="en-US" sz="1600" dirty="0" smtClean="0"/>
                        <a:t>RNA</a:t>
                      </a:r>
                      <a:r>
                        <a:rPr lang="el-GR" sz="1600" dirty="0" smtClean="0"/>
                        <a:t> πολυμεράση ΙΙ</a:t>
                      </a:r>
                      <a:endParaRPr lang="el-GR" sz="1600" dirty="0"/>
                    </a:p>
                  </a:txBody>
                  <a:tcPr/>
                </a:tc>
                <a:tc>
                  <a:txBody>
                    <a:bodyPr/>
                    <a:lstStyle/>
                    <a:p>
                      <a:r>
                        <a:rPr lang="el-GR" sz="1600" dirty="0" smtClean="0"/>
                        <a:t>Είναι υπεύθυνη για τη σύνθεση του </a:t>
                      </a:r>
                      <a:r>
                        <a:rPr lang="en-US" sz="1600" dirty="0" smtClean="0"/>
                        <a:t>mRNA</a:t>
                      </a:r>
                      <a:r>
                        <a:rPr lang="el-GR" sz="1600" dirty="0" smtClean="0"/>
                        <a:t> και των </a:t>
                      </a:r>
                      <a:r>
                        <a:rPr lang="en-US" sz="1600" dirty="0" err="1" smtClean="0"/>
                        <a:t>miRNAs</a:t>
                      </a:r>
                      <a:endParaRPr lang="el-GR" sz="1600" dirty="0"/>
                    </a:p>
                  </a:txBody>
                  <a:tcPr/>
                </a:tc>
              </a:tr>
              <a:tr h="370840">
                <a:tc>
                  <a:txBody>
                    <a:bodyPr/>
                    <a:lstStyle/>
                    <a:p>
                      <a:r>
                        <a:rPr lang="en-US" sz="1600" dirty="0" smtClean="0"/>
                        <a:t>RNA</a:t>
                      </a:r>
                      <a:r>
                        <a:rPr lang="el-GR" sz="1600" dirty="0" smtClean="0"/>
                        <a:t> πολυμεράση ΙΙΙ</a:t>
                      </a:r>
                      <a:endParaRPr lang="el-GR" sz="1600" dirty="0"/>
                    </a:p>
                  </a:txBody>
                  <a:tcPr/>
                </a:tc>
                <a:tc>
                  <a:txBody>
                    <a:bodyPr/>
                    <a:lstStyle/>
                    <a:p>
                      <a:r>
                        <a:rPr lang="el-GR" sz="1600" dirty="0" smtClean="0"/>
                        <a:t>Είναι υπεύθυνη για τη σύνθεση μικρών μορίων </a:t>
                      </a:r>
                      <a:r>
                        <a:rPr lang="en-US" sz="1600" dirty="0" smtClean="0"/>
                        <a:t>RNA</a:t>
                      </a:r>
                      <a:r>
                        <a:rPr lang="el-GR" sz="1600" dirty="0" smtClean="0"/>
                        <a:t>, όπως τα </a:t>
                      </a:r>
                      <a:r>
                        <a:rPr lang="en-US" sz="1600" dirty="0" smtClean="0"/>
                        <a:t> tRNA</a:t>
                      </a:r>
                      <a:r>
                        <a:rPr lang="el-GR" sz="1600" baseline="0" dirty="0" smtClean="0"/>
                        <a:t> και</a:t>
                      </a:r>
                      <a:r>
                        <a:rPr lang="en-US" sz="1600" dirty="0" smtClean="0"/>
                        <a:t> 5S RNA</a:t>
                      </a:r>
                      <a:r>
                        <a:rPr lang="en-US" sz="1600" baseline="0" dirty="0" smtClean="0"/>
                        <a:t> </a:t>
                      </a:r>
                      <a:endParaRPr lang="el-GR" sz="1600" dirty="0"/>
                    </a:p>
                  </a:txBody>
                  <a:tcPr/>
                </a:tc>
              </a:tr>
              <a:tr h="370840">
                <a:tc>
                  <a:txBody>
                    <a:bodyPr/>
                    <a:lstStyle/>
                    <a:p>
                      <a:r>
                        <a:rPr lang="en-US" sz="1600" dirty="0" smtClean="0"/>
                        <a:t>RNA</a:t>
                      </a:r>
                      <a:r>
                        <a:rPr lang="el-GR" sz="1600" baseline="0" dirty="0" smtClean="0"/>
                        <a:t> πολυμεράση των μιτοχονδρίων και των χλωροπλαστών</a:t>
                      </a:r>
                      <a:endParaRPr lang="el-GR" sz="1600" dirty="0"/>
                    </a:p>
                  </a:txBody>
                  <a:tcPr/>
                </a:tc>
                <a:tc>
                  <a:txBody>
                    <a:bodyPr/>
                    <a:lstStyle/>
                    <a:p>
                      <a:r>
                        <a:rPr lang="el-GR" sz="1600" dirty="0" smtClean="0"/>
                        <a:t>Βρίσκεται στα μιτοχόνδρια και τους χλωροπλάστες και διαφέρουν από τις πολυμεράσες του</a:t>
                      </a:r>
                      <a:r>
                        <a:rPr lang="el-GR" sz="1600" baseline="0" dirty="0" smtClean="0"/>
                        <a:t> πυρήνα</a:t>
                      </a:r>
                      <a:endParaRPr lang="el-GR" sz="1600" dirty="0"/>
                    </a:p>
                  </a:txBody>
                  <a:tcPr/>
                </a:tc>
              </a:tr>
            </a:tbl>
          </a:graphicData>
        </a:graphic>
      </p:graphicFrame>
      <p:sp>
        <p:nvSpPr>
          <p:cNvPr id="4" name="3 - TextBox"/>
          <p:cNvSpPr txBox="1"/>
          <p:nvPr/>
        </p:nvSpPr>
        <p:spPr>
          <a:xfrm>
            <a:off x="1475656" y="1271662"/>
            <a:ext cx="6120680" cy="1077218"/>
          </a:xfrm>
          <a:prstGeom prst="rect">
            <a:avLst/>
          </a:prstGeom>
          <a:solidFill>
            <a:schemeClr val="accent1">
              <a:lumMod val="20000"/>
              <a:lumOff val="80000"/>
            </a:schemeClr>
          </a:solidFill>
          <a:ln>
            <a:solidFill>
              <a:schemeClr val="accent2">
                <a:lumMod val="50000"/>
              </a:schemeClr>
            </a:solidFill>
          </a:ln>
        </p:spPr>
        <p:txBody>
          <a:bodyPr wrap="square" rtlCol="0">
            <a:spAutoFit/>
          </a:bodyPr>
          <a:lstStyle/>
          <a:p>
            <a:r>
              <a:rPr lang="el-GR" sz="1600" dirty="0" smtClean="0"/>
              <a:t>Στους προκαρυωτικούς οργανισμούς υπάρχει ένα είδος </a:t>
            </a:r>
            <a:r>
              <a:rPr lang="en-US" sz="1600" dirty="0" smtClean="0"/>
              <a:t>RNA </a:t>
            </a:r>
            <a:r>
              <a:rPr lang="el-GR" sz="1600" dirty="0" smtClean="0"/>
              <a:t>πολυμεράσης, ενώ στους ευκαρυωτικούς τρεις. </a:t>
            </a:r>
          </a:p>
          <a:p>
            <a:r>
              <a:rPr lang="el-GR" sz="1600" dirty="0" smtClean="0"/>
              <a:t> Οι </a:t>
            </a:r>
            <a:r>
              <a:rPr lang="en-US" sz="1600" dirty="0" smtClean="0"/>
              <a:t>RNA</a:t>
            </a:r>
            <a:r>
              <a:rPr lang="el-GR" sz="1600" dirty="0" smtClean="0"/>
              <a:t> πολυμεράσες των προκαρυωτικών και ευκαρυωτικών έχουν μεγάλη ομολογία των αμινοξέων τους</a:t>
            </a:r>
            <a:endParaRPr lang="el-GR"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graphicFrame>
        <p:nvGraphicFramePr>
          <p:cNvPr id="4" name="3 - Πίνακας"/>
          <p:cNvGraphicFramePr>
            <a:graphicFrameLocks noGrp="1"/>
          </p:cNvGraphicFramePr>
          <p:nvPr/>
        </p:nvGraphicFramePr>
        <p:xfrm>
          <a:off x="1524000" y="1071546"/>
          <a:ext cx="6096000" cy="3520440"/>
        </p:xfrm>
        <a:graphic>
          <a:graphicData uri="http://schemas.openxmlformats.org/drawingml/2006/table">
            <a:tbl>
              <a:tblPr firstRow="1" bandRow="1">
                <a:tableStyleId>{5C22544A-7EE6-4342-B048-85BDC9FD1C3A}</a:tableStyleId>
              </a:tblPr>
              <a:tblGrid>
                <a:gridCol w="2476496"/>
                <a:gridCol w="3619504"/>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solidFill>
                            <a:schemeClr val="tx1"/>
                          </a:solidFill>
                        </a:rPr>
                        <a:t>Ένζυμα και παράγοντες που παίρνουν μέρος στην αντιγραφή του </a:t>
                      </a:r>
                      <a:r>
                        <a:rPr lang="en-US" dirty="0" smtClean="0">
                          <a:solidFill>
                            <a:schemeClr val="tx1"/>
                          </a:solidFill>
                        </a:rPr>
                        <a:t>DNA</a:t>
                      </a:r>
                      <a:endParaRPr lang="el-GR" dirty="0">
                        <a:solidFill>
                          <a:schemeClr val="tx1"/>
                        </a:solidFill>
                      </a:endParaRPr>
                    </a:p>
                  </a:txBody>
                  <a:tcPr/>
                </a:tc>
                <a:tc hMerge="1">
                  <a:txBody>
                    <a:bodyPr/>
                    <a:lstStyle/>
                    <a:p>
                      <a:endParaRPr lang="el-GR" dirty="0"/>
                    </a:p>
                  </a:txBody>
                  <a:tcPr/>
                </a:tc>
              </a:tr>
              <a:tr h="370840">
                <a:tc>
                  <a:txBody>
                    <a:bodyPr/>
                    <a:lstStyle/>
                    <a:p>
                      <a:r>
                        <a:rPr lang="en-US" sz="1400" dirty="0" smtClean="0"/>
                        <a:t>DNA</a:t>
                      </a:r>
                      <a:r>
                        <a:rPr lang="el-GR" sz="1400" dirty="0" smtClean="0"/>
                        <a:t> </a:t>
                      </a:r>
                      <a:r>
                        <a:rPr lang="el-GR" sz="1400" dirty="0" err="1" smtClean="0"/>
                        <a:t>ελικάση</a:t>
                      </a:r>
                      <a:endParaRPr lang="el-GR" sz="1400" dirty="0"/>
                    </a:p>
                  </a:txBody>
                  <a:tcPr/>
                </a:tc>
                <a:tc>
                  <a:txBody>
                    <a:bodyPr/>
                    <a:lstStyle/>
                    <a:p>
                      <a:r>
                        <a:rPr lang="el-GR" sz="1400" dirty="0" smtClean="0"/>
                        <a:t>Διασπά τους δεσμούς υδρογόνου ανάμεσα στις αζωτούχες βάσεις και ξεδιπλώνει τη δίκλωνη έλικα</a:t>
                      </a:r>
                      <a:endParaRPr lang="el-GR" sz="1400" dirty="0"/>
                    </a:p>
                  </a:txBody>
                  <a:tcPr/>
                </a:tc>
              </a:tr>
              <a:tr h="370840">
                <a:tc>
                  <a:txBody>
                    <a:bodyPr/>
                    <a:lstStyle/>
                    <a:p>
                      <a:r>
                        <a:rPr lang="en-US" sz="1400" dirty="0" smtClean="0"/>
                        <a:t>DNA</a:t>
                      </a:r>
                      <a:r>
                        <a:rPr lang="el-GR" sz="1400" dirty="0" smtClean="0"/>
                        <a:t> πολυμεράση</a:t>
                      </a:r>
                      <a:endParaRPr lang="el-GR" sz="1400" dirty="0"/>
                    </a:p>
                  </a:txBody>
                  <a:tcPr/>
                </a:tc>
                <a:tc>
                  <a:txBody>
                    <a:bodyPr/>
                    <a:lstStyle/>
                    <a:p>
                      <a:r>
                        <a:rPr lang="el-GR" sz="1400" dirty="0" smtClean="0"/>
                        <a:t>Συνδέει</a:t>
                      </a:r>
                      <a:r>
                        <a:rPr lang="el-GR" sz="1400" baseline="0" dirty="0" smtClean="0"/>
                        <a:t> τα νουκλεοτίδια μεταξύ τους για το σχηματισμό της νέας αλυσίδας</a:t>
                      </a:r>
                      <a:endParaRPr lang="el-GR" sz="1400" dirty="0"/>
                    </a:p>
                  </a:txBody>
                  <a:tcPr/>
                </a:tc>
              </a:tr>
              <a:tr h="370840">
                <a:tc>
                  <a:txBody>
                    <a:bodyPr/>
                    <a:lstStyle/>
                    <a:p>
                      <a:r>
                        <a:rPr lang="en-US" sz="1400" dirty="0" smtClean="0"/>
                        <a:t>DNA</a:t>
                      </a:r>
                      <a:r>
                        <a:rPr lang="el-GR" sz="1400" dirty="0" smtClean="0"/>
                        <a:t> λιγκάση</a:t>
                      </a:r>
                      <a:endParaRPr lang="el-GR" sz="1400" dirty="0"/>
                    </a:p>
                  </a:txBody>
                  <a:tcPr/>
                </a:tc>
                <a:tc>
                  <a:txBody>
                    <a:bodyPr/>
                    <a:lstStyle/>
                    <a:p>
                      <a:r>
                        <a:rPr lang="el-GR" sz="1400" dirty="0" smtClean="0"/>
                        <a:t>Ενώνει τμήματα </a:t>
                      </a:r>
                      <a:r>
                        <a:rPr lang="en-US" sz="1400" dirty="0" smtClean="0"/>
                        <a:t>DNA</a:t>
                      </a:r>
                      <a:r>
                        <a:rPr lang="el-GR" sz="1400" dirty="0" smtClean="0"/>
                        <a:t> μετά τον πολυμερισμό</a:t>
                      </a:r>
                      <a:endParaRPr lang="el-GR" sz="1400" dirty="0"/>
                    </a:p>
                  </a:txBody>
                  <a:tcPr/>
                </a:tc>
              </a:tr>
              <a:tr h="370840">
                <a:tc>
                  <a:txBody>
                    <a:bodyPr/>
                    <a:lstStyle/>
                    <a:p>
                      <a:r>
                        <a:rPr lang="el-GR" sz="1400" dirty="0" err="1" smtClean="0"/>
                        <a:t>Πριμάση</a:t>
                      </a:r>
                      <a:endParaRPr lang="el-GR" sz="1400" dirty="0"/>
                    </a:p>
                  </a:txBody>
                  <a:tcPr/>
                </a:tc>
                <a:tc>
                  <a:txBody>
                    <a:bodyPr/>
                    <a:lstStyle/>
                    <a:p>
                      <a:r>
                        <a:rPr lang="el-GR" sz="1400" dirty="0" smtClean="0"/>
                        <a:t>Συνθέτει το πρωταρχικό τμήμα </a:t>
                      </a:r>
                      <a:r>
                        <a:rPr lang="en-US" sz="1400" dirty="0" smtClean="0"/>
                        <a:t>RNA</a:t>
                      </a:r>
                      <a:r>
                        <a:rPr lang="el-GR" sz="1400" dirty="0" smtClean="0"/>
                        <a:t> για να ξεκινήσει η αντιγραφή</a:t>
                      </a:r>
                      <a:endParaRPr lang="el-GR" sz="1400" dirty="0"/>
                    </a:p>
                  </a:txBody>
                  <a:tcPr/>
                </a:tc>
              </a:tr>
              <a:tr h="370840">
                <a:tc>
                  <a:txBody>
                    <a:bodyPr/>
                    <a:lstStyle/>
                    <a:p>
                      <a:r>
                        <a:rPr lang="el-GR" sz="1400" dirty="0" smtClean="0"/>
                        <a:t>Πρωτεΐνες δέσμευσης στο </a:t>
                      </a:r>
                      <a:r>
                        <a:rPr lang="en-US" sz="1400" dirty="0" smtClean="0"/>
                        <a:t>DNA</a:t>
                      </a:r>
                      <a:endParaRPr lang="el-GR" sz="1400" dirty="0"/>
                    </a:p>
                  </a:txBody>
                  <a:tcPr/>
                </a:tc>
                <a:tc>
                  <a:txBody>
                    <a:bodyPr/>
                    <a:lstStyle/>
                    <a:p>
                      <a:r>
                        <a:rPr lang="el-GR" sz="1400" dirty="0" smtClean="0"/>
                        <a:t>Σταθεροποιούν το μονόκλωνο </a:t>
                      </a:r>
                      <a:r>
                        <a:rPr lang="en-US" sz="1400" dirty="0" smtClean="0"/>
                        <a:t>DNA</a:t>
                      </a:r>
                      <a:endParaRPr lang="el-GR" sz="1400" dirty="0"/>
                    </a:p>
                  </a:txBody>
                  <a:tcPr/>
                </a:tc>
              </a:tr>
              <a:tr h="370840">
                <a:tc>
                  <a:txBody>
                    <a:bodyPr/>
                    <a:lstStyle/>
                    <a:p>
                      <a:r>
                        <a:rPr lang="el-GR" sz="1400" dirty="0" err="1" smtClean="0"/>
                        <a:t>Τοποϊσομεράσες</a:t>
                      </a:r>
                      <a:r>
                        <a:rPr lang="en-US" sz="1400" dirty="0" smtClean="0"/>
                        <a:t> </a:t>
                      </a:r>
                      <a:endParaRPr lang="el-GR" sz="1400" dirty="0"/>
                    </a:p>
                  </a:txBody>
                  <a:tcPr/>
                </a:tc>
                <a:tc>
                  <a:txBody>
                    <a:bodyPr/>
                    <a:lstStyle/>
                    <a:p>
                      <a:r>
                        <a:rPr lang="el-GR" sz="1400" dirty="0" smtClean="0"/>
                        <a:t>Ανακουφίζουν το </a:t>
                      </a:r>
                      <a:r>
                        <a:rPr lang="en-US" sz="1400" dirty="0" smtClean="0"/>
                        <a:t>DNA</a:t>
                      </a:r>
                      <a:r>
                        <a:rPr lang="el-GR" sz="1400" dirty="0" smtClean="0"/>
                        <a:t> από τις</a:t>
                      </a:r>
                      <a:r>
                        <a:rPr lang="el-GR" sz="1400" baseline="0" dirty="0" smtClean="0"/>
                        <a:t> </a:t>
                      </a:r>
                      <a:r>
                        <a:rPr lang="el-GR" sz="1400" baseline="0" dirty="0" err="1" smtClean="0"/>
                        <a:t>υπερελικώσεις</a:t>
                      </a:r>
                      <a:endParaRPr lang="el-GR" sz="1400" dirty="0"/>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9 - Ομάδα"/>
          <p:cNvGrpSpPr/>
          <p:nvPr/>
        </p:nvGrpSpPr>
        <p:grpSpPr>
          <a:xfrm>
            <a:off x="1907704" y="2636912"/>
            <a:ext cx="5400600" cy="2324001"/>
            <a:chOff x="1907704" y="3049215"/>
            <a:chExt cx="5400600" cy="2324001"/>
          </a:xfrm>
        </p:grpSpPr>
        <p:sp>
          <p:nvSpPr>
            <p:cNvPr id="23" name="22 - TextBox"/>
            <p:cNvSpPr txBox="1"/>
            <p:nvPr/>
          </p:nvSpPr>
          <p:spPr>
            <a:xfrm>
              <a:off x="2123728" y="3068960"/>
              <a:ext cx="1080120" cy="307777"/>
            </a:xfrm>
            <a:prstGeom prst="rect">
              <a:avLst/>
            </a:prstGeom>
            <a:noFill/>
          </p:spPr>
          <p:txBody>
            <a:bodyPr wrap="square" rtlCol="0">
              <a:spAutoFit/>
            </a:bodyPr>
            <a:lstStyle/>
            <a:p>
              <a:r>
                <a:rPr lang="el-GR" sz="1400" dirty="0" smtClean="0"/>
                <a:t>Υποκινητής </a:t>
              </a:r>
              <a:endParaRPr lang="el-GR" sz="1400" dirty="0"/>
            </a:p>
          </p:txBody>
        </p:sp>
        <p:sp>
          <p:nvSpPr>
            <p:cNvPr id="24" name="23 - TextBox"/>
            <p:cNvSpPr txBox="1"/>
            <p:nvPr/>
          </p:nvSpPr>
          <p:spPr>
            <a:xfrm>
              <a:off x="6012160" y="3049215"/>
              <a:ext cx="1080120" cy="307777"/>
            </a:xfrm>
            <a:prstGeom prst="rect">
              <a:avLst/>
            </a:prstGeom>
            <a:noFill/>
          </p:spPr>
          <p:txBody>
            <a:bodyPr wrap="square" rtlCol="0">
              <a:spAutoFit/>
            </a:bodyPr>
            <a:lstStyle/>
            <a:p>
              <a:r>
                <a:rPr lang="el-GR" sz="1400" dirty="0" smtClean="0"/>
                <a:t>Υποκινητής </a:t>
              </a:r>
              <a:endParaRPr lang="el-GR" sz="1400" dirty="0"/>
            </a:p>
          </p:txBody>
        </p:sp>
        <p:sp>
          <p:nvSpPr>
            <p:cNvPr id="25" name="24 - TextBox"/>
            <p:cNvSpPr txBox="1"/>
            <p:nvPr/>
          </p:nvSpPr>
          <p:spPr>
            <a:xfrm>
              <a:off x="4283968" y="3121223"/>
              <a:ext cx="1080120" cy="307777"/>
            </a:xfrm>
            <a:prstGeom prst="rect">
              <a:avLst/>
            </a:prstGeom>
            <a:noFill/>
          </p:spPr>
          <p:txBody>
            <a:bodyPr wrap="square" rtlCol="0">
              <a:spAutoFit/>
            </a:bodyPr>
            <a:lstStyle/>
            <a:p>
              <a:r>
                <a:rPr lang="el-GR" sz="1400" dirty="0" smtClean="0"/>
                <a:t>Γονίδια  </a:t>
              </a:r>
              <a:endParaRPr lang="el-GR" sz="1400" dirty="0"/>
            </a:p>
          </p:txBody>
        </p:sp>
        <p:sp>
          <p:nvSpPr>
            <p:cNvPr id="26" name="25 - TextBox"/>
            <p:cNvSpPr txBox="1"/>
            <p:nvPr/>
          </p:nvSpPr>
          <p:spPr>
            <a:xfrm>
              <a:off x="4067944" y="4849996"/>
              <a:ext cx="1296144" cy="523220"/>
            </a:xfrm>
            <a:prstGeom prst="rect">
              <a:avLst/>
            </a:prstGeom>
            <a:noFill/>
          </p:spPr>
          <p:txBody>
            <a:bodyPr wrap="square" rtlCol="0">
              <a:spAutoFit/>
            </a:bodyPr>
            <a:lstStyle/>
            <a:p>
              <a:r>
                <a:rPr lang="el-GR" sz="1400" dirty="0" smtClean="0"/>
                <a:t>Κατεύθυνση μεταγραφής </a:t>
              </a:r>
              <a:endParaRPr lang="el-GR" sz="1400" dirty="0"/>
            </a:p>
          </p:txBody>
        </p:sp>
        <p:cxnSp>
          <p:nvCxnSpPr>
            <p:cNvPr id="29" name="28 - Ευθύγραμμο βέλος σύνδεσης"/>
            <p:cNvCxnSpPr>
              <a:stCxn id="23" idx="2"/>
            </p:cNvCxnSpPr>
            <p:nvPr/>
          </p:nvCxnSpPr>
          <p:spPr>
            <a:xfrm>
              <a:off x="2663788" y="3376737"/>
              <a:ext cx="144016" cy="39255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1" name="30 - Ευθύγραμμο βέλος σύνδεσης"/>
            <p:cNvCxnSpPr>
              <a:stCxn id="24" idx="2"/>
            </p:cNvCxnSpPr>
            <p:nvPr/>
          </p:nvCxnSpPr>
          <p:spPr>
            <a:xfrm flipH="1">
              <a:off x="6444208" y="3356992"/>
              <a:ext cx="108012"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6" name="35 - Ευθύγραμμο βέλος σύνδεσης"/>
            <p:cNvCxnSpPr/>
            <p:nvPr/>
          </p:nvCxnSpPr>
          <p:spPr>
            <a:xfrm>
              <a:off x="4716016" y="3356992"/>
              <a:ext cx="432048" cy="28803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0" name="39 - Ευθύγραμμο βέλος σύνδεσης"/>
            <p:cNvCxnSpPr/>
            <p:nvPr/>
          </p:nvCxnSpPr>
          <p:spPr>
            <a:xfrm flipH="1">
              <a:off x="4139952" y="3356992"/>
              <a:ext cx="432048"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7" name="46 - Ευθύγραμμο βέλος σύνδεσης"/>
            <p:cNvCxnSpPr/>
            <p:nvPr/>
          </p:nvCxnSpPr>
          <p:spPr>
            <a:xfrm flipH="1" flipV="1">
              <a:off x="4067944" y="4581128"/>
              <a:ext cx="504056" cy="28803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9" name="48 - Ευθύγραμμο βέλος σύνδεσης"/>
            <p:cNvCxnSpPr>
              <a:stCxn id="26" idx="0"/>
            </p:cNvCxnSpPr>
            <p:nvPr/>
          </p:nvCxnSpPr>
          <p:spPr>
            <a:xfrm flipV="1">
              <a:off x="4716016" y="4509120"/>
              <a:ext cx="432048" cy="3408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19 - TextBox"/>
            <p:cNvSpPr txBox="1"/>
            <p:nvPr/>
          </p:nvSpPr>
          <p:spPr>
            <a:xfrm>
              <a:off x="1907704" y="3481263"/>
              <a:ext cx="5328592" cy="307777"/>
            </a:xfrm>
            <a:prstGeom prst="rect">
              <a:avLst/>
            </a:prstGeom>
            <a:noFill/>
          </p:spPr>
          <p:txBody>
            <a:bodyPr wrap="square" rtlCol="0">
              <a:spAutoFit/>
            </a:bodyPr>
            <a:lstStyle/>
            <a:p>
              <a:r>
                <a:rPr lang="el-GR" sz="1400" dirty="0" smtClean="0"/>
                <a:t>5΄                                                                                                                          3΄</a:t>
              </a:r>
              <a:endParaRPr lang="el-GR" sz="1400" dirty="0"/>
            </a:p>
          </p:txBody>
        </p:sp>
        <p:sp>
          <p:nvSpPr>
            <p:cNvPr id="21" name="20 - TextBox"/>
            <p:cNvSpPr txBox="1"/>
            <p:nvPr/>
          </p:nvSpPr>
          <p:spPr>
            <a:xfrm>
              <a:off x="1979712" y="3985900"/>
              <a:ext cx="5328592" cy="523220"/>
            </a:xfrm>
            <a:prstGeom prst="rect">
              <a:avLst/>
            </a:prstGeom>
            <a:noFill/>
          </p:spPr>
          <p:txBody>
            <a:bodyPr wrap="square" rtlCol="0">
              <a:spAutoFit/>
            </a:bodyPr>
            <a:lstStyle/>
            <a:p>
              <a:r>
                <a:rPr lang="el-GR" sz="1400" dirty="0" smtClean="0"/>
                <a:t>3΄                                                                                                                          5΄</a:t>
              </a:r>
            </a:p>
            <a:p>
              <a:r>
                <a:rPr lang="el-GR" sz="1400" dirty="0" smtClean="0"/>
                <a:t>                     5΄                            3΄               </a:t>
              </a:r>
              <a:r>
                <a:rPr lang="el-GR" sz="1400" dirty="0" err="1" smtClean="0"/>
                <a:t>3΄</a:t>
              </a:r>
              <a:r>
                <a:rPr lang="el-GR" sz="1400" dirty="0" smtClean="0"/>
                <a:t>                              5΄</a:t>
              </a:r>
              <a:endParaRPr lang="el-GR" sz="1400" dirty="0"/>
            </a:p>
          </p:txBody>
        </p:sp>
        <p:grpSp>
          <p:nvGrpSpPr>
            <p:cNvPr id="5" name="21 - Ομάδα"/>
            <p:cNvGrpSpPr/>
            <p:nvPr/>
          </p:nvGrpSpPr>
          <p:grpSpPr>
            <a:xfrm>
              <a:off x="1979712" y="3789040"/>
              <a:ext cx="5184576" cy="432048"/>
              <a:chOff x="1691680" y="2708920"/>
              <a:chExt cx="5184576" cy="432048"/>
            </a:xfrm>
          </p:grpSpPr>
          <p:cxnSp>
            <p:nvCxnSpPr>
              <p:cNvPr id="3" name="2 - Ευθεία γραμμή σύνδεσης"/>
              <p:cNvCxnSpPr/>
              <p:nvPr/>
            </p:nvCxnSpPr>
            <p:spPr>
              <a:xfrm>
                <a:off x="1691680" y="2708920"/>
                <a:ext cx="5184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3 - Ευθεία γραμμή σύνδεσης"/>
              <p:cNvCxnSpPr/>
              <p:nvPr/>
            </p:nvCxnSpPr>
            <p:spPr>
              <a:xfrm>
                <a:off x="1691680" y="2924944"/>
                <a:ext cx="5184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2411760" y="2708920"/>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 Ευθεία γραμμή σύνδεσης"/>
              <p:cNvCxnSpPr/>
              <p:nvPr/>
            </p:nvCxnSpPr>
            <p:spPr>
              <a:xfrm>
                <a:off x="2627784" y="2708920"/>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 Ευθεία γραμμή σύνδεσης"/>
              <p:cNvCxnSpPr/>
              <p:nvPr/>
            </p:nvCxnSpPr>
            <p:spPr>
              <a:xfrm>
                <a:off x="3995936" y="2708920"/>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 Ευθεία γραμμή σύνδεσης"/>
              <p:cNvCxnSpPr/>
              <p:nvPr/>
            </p:nvCxnSpPr>
            <p:spPr>
              <a:xfrm>
                <a:off x="4572000" y="2708920"/>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a:off x="6012160" y="2708920"/>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6300192" y="2708920"/>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a:off x="2627784" y="3140968"/>
                <a:ext cx="1368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flipH="1">
                <a:off x="4572000" y="3140968"/>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27" name="26 - TextBox"/>
          <p:cNvSpPr txBox="1"/>
          <p:nvPr/>
        </p:nvSpPr>
        <p:spPr>
          <a:xfrm>
            <a:off x="1043608" y="620688"/>
            <a:ext cx="7128792" cy="107721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Και οι δύο κλώνοι του </a:t>
            </a:r>
            <a:r>
              <a:rPr lang="en-US" sz="1600" dirty="0" smtClean="0"/>
              <a:t>DNA</a:t>
            </a:r>
            <a:r>
              <a:rPr lang="el-GR" sz="1600" dirty="0" smtClean="0"/>
              <a:t> μπορούν να λειτουργήσουν ως κωδικές ή μη κωδικές αλυσίδες, μάλιστα κάθε κλώνος για άλλο γονίδιο είναι κωδική και για άλλο μη κωδική αλυσίδα. Η κατεύθυνση της μεταγραφής καθορίζεται από τη θέση του υποκινητή. </a:t>
            </a:r>
            <a:endParaRPr lang="el-GR" sz="1600" dirty="0"/>
          </a:p>
        </p:txBody>
      </p:sp>
      <p:sp>
        <p:nvSpPr>
          <p:cNvPr id="51" name="50 - TextBox"/>
          <p:cNvSpPr txBox="1"/>
          <p:nvPr/>
        </p:nvSpPr>
        <p:spPr>
          <a:xfrm>
            <a:off x="1043608" y="5069502"/>
            <a:ext cx="7128792" cy="107721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 υποκινητής εκτός από τη θέση έναρξης της μεταγραφής, καθορίζει επίσης και ποιος κλώνος θα μεταγραφεί. Επειδή η μεταγραφή γίνεται με κατεύθυνση 5΄</a:t>
            </a:r>
            <a:r>
              <a:rPr lang="el-GR" sz="1600" dirty="0" smtClean="0">
                <a:sym typeface="Wingdings" pitchFamily="2" charset="2"/>
              </a:rPr>
              <a:t>3΄, η </a:t>
            </a:r>
            <a:r>
              <a:rPr lang="en-US" sz="1600" dirty="0" smtClean="0">
                <a:sym typeface="Wingdings" pitchFamily="2" charset="2"/>
              </a:rPr>
              <a:t>RNA</a:t>
            </a:r>
            <a:r>
              <a:rPr lang="el-GR" sz="1600" dirty="0" smtClean="0">
                <a:sym typeface="Wingdings" pitchFamily="2" charset="2"/>
              </a:rPr>
              <a:t> πολυμεράση θα μεταγράψει τον αντιπαράλληλο κλώνο με κατεύθυνση 3΄5΄.</a:t>
            </a:r>
            <a:endParaRPr lang="el-GR" sz="1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4" name="3 - TextBox"/>
          <p:cNvSpPr txBox="1"/>
          <p:nvPr/>
        </p:nvSpPr>
        <p:spPr>
          <a:xfrm>
            <a:off x="1475656" y="5232102"/>
            <a:ext cx="6336704" cy="1077218"/>
          </a:xfrm>
          <a:prstGeom prst="rect">
            <a:avLst/>
          </a:prstGeom>
          <a:solidFill>
            <a:schemeClr val="accent1">
              <a:lumMod val="20000"/>
              <a:lumOff val="80000"/>
            </a:schemeClr>
          </a:solidFill>
          <a:ln>
            <a:solidFill>
              <a:schemeClr val="accent5">
                <a:lumMod val="75000"/>
              </a:schemeClr>
            </a:solidFill>
          </a:ln>
        </p:spPr>
        <p:txBody>
          <a:bodyPr wrap="square" rtlCol="0">
            <a:spAutoFit/>
          </a:bodyPr>
          <a:lstStyle/>
          <a:p>
            <a:r>
              <a:rPr lang="el-GR" sz="1600" dirty="0" smtClean="0"/>
              <a:t>Στην κωδική αλυσίδα του </a:t>
            </a:r>
            <a:r>
              <a:rPr lang="en-US" sz="1600" dirty="0" smtClean="0"/>
              <a:t>DNA</a:t>
            </a:r>
            <a:r>
              <a:rPr lang="el-GR" sz="1600" dirty="0" smtClean="0"/>
              <a:t> το πρώτο νουκλεοτίδιο που μεταγράφεται ορίζεται ως +1, το δεύτερο +2 κλπ. Το νουκλεοτίδιο που προηγείται του +1 νουκλεοτιδίου και βρίσκεται ανοδικά (προς το 5΄ άκρο του </a:t>
            </a:r>
            <a:r>
              <a:rPr lang="en-US" sz="1600" dirty="0" smtClean="0"/>
              <a:t>DNA</a:t>
            </a:r>
            <a:r>
              <a:rPr lang="el-GR" sz="1600" dirty="0" smtClean="0"/>
              <a:t>) ως </a:t>
            </a:r>
            <a:r>
              <a:rPr lang="el-GR" sz="1600" dirty="0" smtClean="0"/>
              <a:t>-1, </a:t>
            </a:r>
            <a:r>
              <a:rPr lang="el-GR" sz="1600" dirty="0" smtClean="0"/>
              <a:t>το δεύτερο -2 κλπ. </a:t>
            </a:r>
            <a:endParaRPr lang="el-GR" sz="1600" dirty="0"/>
          </a:p>
        </p:txBody>
      </p:sp>
      <p:pic>
        <p:nvPicPr>
          <p:cNvPr id="8" name="Picture 3" descr="C:\Documents and Settings\Eleni\Τα έγγραφά μου\Downloads\role-of-tata-box-in-signal-transduction-4-638.jpg"/>
          <p:cNvPicPr>
            <a:picLocks noChangeAspect="1" noChangeArrowheads="1"/>
          </p:cNvPicPr>
          <p:nvPr/>
        </p:nvPicPr>
        <p:blipFill>
          <a:blip r:embed="rId2" cstate="print"/>
          <a:srcRect t="9302" r="5952" b="13954"/>
          <a:stretch>
            <a:fillRect/>
          </a:stretch>
        </p:blipFill>
        <p:spPr bwMode="auto">
          <a:xfrm>
            <a:off x="1547665" y="2780928"/>
            <a:ext cx="6264695" cy="2376264"/>
          </a:xfrm>
          <a:prstGeom prst="rect">
            <a:avLst/>
          </a:prstGeom>
          <a:noFill/>
        </p:spPr>
      </p:pic>
      <p:sp>
        <p:nvSpPr>
          <p:cNvPr id="9" name="8 - TextBox"/>
          <p:cNvSpPr txBox="1"/>
          <p:nvPr/>
        </p:nvSpPr>
        <p:spPr>
          <a:xfrm>
            <a:off x="1547664" y="620688"/>
            <a:ext cx="6264696" cy="2062103"/>
          </a:xfrm>
          <a:prstGeom prst="rect">
            <a:avLst/>
          </a:prstGeom>
          <a:solidFill>
            <a:schemeClr val="accent1">
              <a:lumMod val="20000"/>
              <a:lumOff val="80000"/>
            </a:schemeClr>
          </a:solidFill>
          <a:ln>
            <a:solidFill>
              <a:schemeClr val="accent2">
                <a:lumMod val="75000"/>
              </a:schemeClr>
            </a:solidFill>
          </a:ln>
        </p:spPr>
        <p:txBody>
          <a:bodyPr wrap="square" rtlCol="0">
            <a:spAutoFit/>
          </a:bodyPr>
          <a:lstStyle/>
          <a:p>
            <a:r>
              <a:rPr lang="el-GR" sz="1600" dirty="0" smtClean="0"/>
              <a:t>Οι θέσεις έναρξης της μεταγραφής ορίζονται από ειδικές αλληλουχίες του </a:t>
            </a:r>
            <a:r>
              <a:rPr lang="en-US" sz="1600" dirty="0" smtClean="0"/>
              <a:t>DNA</a:t>
            </a:r>
            <a:r>
              <a:rPr lang="el-GR" sz="1600" dirty="0" smtClean="0"/>
              <a:t>, τους </a:t>
            </a:r>
            <a:r>
              <a:rPr lang="el-GR" sz="1600" b="1" dirty="0" smtClean="0"/>
              <a:t>υποκινητές </a:t>
            </a:r>
            <a:r>
              <a:rPr lang="el-GR" sz="1600" dirty="0" smtClean="0"/>
              <a:t>(</a:t>
            </a:r>
            <a:r>
              <a:rPr lang="en-US" sz="1600" dirty="0" smtClean="0"/>
              <a:t>promoters)</a:t>
            </a:r>
            <a:r>
              <a:rPr lang="el-GR" sz="1600" dirty="0" smtClean="0"/>
              <a:t>,</a:t>
            </a:r>
            <a:r>
              <a:rPr lang="en-US" sz="1600" dirty="0" smtClean="0"/>
              <a:t> </a:t>
            </a:r>
            <a:r>
              <a:rPr lang="el-GR" sz="1600" dirty="0" smtClean="0"/>
              <a:t>στους οποίους συνδέονται οι </a:t>
            </a:r>
            <a:r>
              <a:rPr lang="en-US" sz="1600" dirty="0" smtClean="0"/>
              <a:t>RNA</a:t>
            </a:r>
            <a:r>
              <a:rPr lang="el-GR" sz="1600" dirty="0" smtClean="0"/>
              <a:t> πολυμεράσες  με τη βοήθεια πρωτεϊνικών παραγόντων για να ξεκινήσουν την μεταγραφή. </a:t>
            </a:r>
          </a:p>
          <a:p>
            <a:r>
              <a:rPr lang="el-GR" sz="1600" dirty="0" smtClean="0"/>
              <a:t>Οι υποκινητές στους προκαρυωτικούς οργανισμούς είναι αλληλουχίες μήκους 6 - 8 ζευγών βάσεων οι οποίες βρίσκονται τοποθετημένες συμμετρικά εκατέρωθεν των θέσεων -10 και – 35. Οι αλληλουχίες είναι οι </a:t>
            </a:r>
            <a:r>
              <a:rPr lang="en-US" sz="1600" dirty="0" smtClean="0"/>
              <a:t>TTGACA </a:t>
            </a:r>
            <a:r>
              <a:rPr lang="el-GR" sz="1600" dirty="0" smtClean="0"/>
              <a:t>στη θέση -35 και </a:t>
            </a:r>
            <a:r>
              <a:rPr lang="en-US" sz="1600" dirty="0" smtClean="0"/>
              <a:t>TATAAT</a:t>
            </a:r>
            <a:r>
              <a:rPr lang="el-GR" sz="1600" dirty="0" smtClean="0"/>
              <a:t> στη θέση -10</a:t>
            </a:r>
            <a:endParaRPr lang="el-GR" sz="1600" dirty="0"/>
          </a:p>
        </p:txBody>
      </p:sp>
      <p:sp>
        <p:nvSpPr>
          <p:cNvPr id="10" name="9 - TextBox"/>
          <p:cNvSpPr txBox="1"/>
          <p:nvPr/>
        </p:nvSpPr>
        <p:spPr>
          <a:xfrm>
            <a:off x="1547664" y="188640"/>
            <a:ext cx="6264696" cy="369332"/>
          </a:xfrm>
          <a:prstGeom prst="rect">
            <a:avLst/>
          </a:prstGeom>
          <a:solidFill>
            <a:schemeClr val="accent1"/>
          </a:solidFill>
          <a:ln>
            <a:solidFill>
              <a:schemeClr val="accent2">
                <a:lumMod val="75000"/>
              </a:schemeClr>
            </a:solidFill>
          </a:ln>
        </p:spPr>
        <p:txBody>
          <a:bodyPr wrap="square" rtlCol="0">
            <a:spAutoFit/>
          </a:bodyPr>
          <a:lstStyle/>
          <a:p>
            <a:pPr algn="ctr"/>
            <a:r>
              <a:rPr lang="el-GR" b="1" dirty="0" smtClean="0">
                <a:solidFill>
                  <a:schemeClr val="bg1"/>
                </a:solidFill>
              </a:rPr>
              <a:t>Έναρξη της μεταγραφής στους προκαρυωτικούς οργανισμούς</a:t>
            </a:r>
            <a:endParaRPr lang="el-GR" b="1" dirty="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Αποτέλεσμα εικόνας για transcription"/>
          <p:cNvPicPr>
            <a:picLocks noChangeAspect="1" noChangeArrowheads="1"/>
          </p:cNvPicPr>
          <p:nvPr/>
        </p:nvPicPr>
        <p:blipFill>
          <a:blip r:embed="rId2" cstate="print"/>
          <a:srcRect/>
          <a:stretch>
            <a:fillRect/>
          </a:stretch>
        </p:blipFill>
        <p:spPr bwMode="auto">
          <a:xfrm>
            <a:off x="1691680" y="2636912"/>
            <a:ext cx="5832648" cy="4032448"/>
          </a:xfrm>
          <a:prstGeom prst="rect">
            <a:avLst/>
          </a:prstGeom>
          <a:noFill/>
        </p:spPr>
      </p:pic>
      <p:sp>
        <p:nvSpPr>
          <p:cNvPr id="3" name="2 - TextBox"/>
          <p:cNvSpPr txBox="1"/>
          <p:nvPr/>
        </p:nvSpPr>
        <p:spPr>
          <a:xfrm>
            <a:off x="1115616" y="188640"/>
            <a:ext cx="6840760"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Στους προκαρυωτικούς οργανισμούς ο υποκινητής αναγνωρίζεται από μία υπομονάδα της </a:t>
            </a:r>
            <a:r>
              <a:rPr lang="en-US" sz="1600" dirty="0" smtClean="0"/>
              <a:t>RNA</a:t>
            </a:r>
            <a:r>
              <a:rPr lang="el-GR" sz="1600" dirty="0" smtClean="0"/>
              <a:t> πολυμεράσης, </a:t>
            </a:r>
            <a:r>
              <a:rPr lang="el-GR" sz="1600" b="1" dirty="0" smtClean="0"/>
              <a:t>τον παράγοντα σ </a:t>
            </a:r>
            <a:r>
              <a:rPr lang="el-GR" sz="1600" dirty="0" smtClean="0"/>
              <a:t>(κίτρινο). Ο παράγοντας σ αναγνωρίζει τον υποκινητή ενός γονιδίου όπου συνδέεται η </a:t>
            </a:r>
            <a:r>
              <a:rPr lang="en-US" sz="1600" dirty="0" smtClean="0"/>
              <a:t>RNA</a:t>
            </a:r>
            <a:r>
              <a:rPr lang="el-GR" sz="1600" dirty="0" smtClean="0"/>
              <a:t> πολυμεράση και προκαλεί τοπικό ξετύλιγμα του </a:t>
            </a:r>
            <a:r>
              <a:rPr lang="en-US" sz="1600" dirty="0" smtClean="0"/>
              <a:t>DNA</a:t>
            </a:r>
            <a:r>
              <a:rPr lang="el-GR" sz="1600" dirty="0" smtClean="0"/>
              <a:t>, επιτρέποντας στην </a:t>
            </a:r>
            <a:r>
              <a:rPr lang="en-US" sz="1600" dirty="0" smtClean="0"/>
              <a:t>RNA </a:t>
            </a:r>
            <a:r>
              <a:rPr lang="el-GR" sz="1600" dirty="0" smtClean="0"/>
              <a:t>πολυμεράση να ξεκινήσει τη μεταγραφή. Αμέσως μετά, ο παράγοντας απομακρύνεται, ενώ η πολυμεράση συνεχίζει να μεταγράφει το </a:t>
            </a:r>
            <a:r>
              <a:rPr lang="en-US" sz="1600" dirty="0" smtClean="0"/>
              <a:t>DNA</a:t>
            </a:r>
            <a:r>
              <a:rPr lang="el-GR" sz="1600" dirty="0" smtClean="0"/>
              <a:t> μέχρι να συναντήσει την αλληλουχία τερματισμού. Εκεί η πολυμεράση απομακρύνεται από το </a:t>
            </a:r>
            <a:r>
              <a:rPr lang="en-US" sz="1600" dirty="0" smtClean="0"/>
              <a:t>DNA</a:t>
            </a:r>
            <a:r>
              <a:rPr lang="el-GR" sz="1600" dirty="0" smtClean="0"/>
              <a:t> και συνδέεται με έναν ελεύθερο παράγοντα σ για να ξεκινήσει τη μεταγραφή ενός άλλου γονιδίου.</a:t>
            </a:r>
            <a:endParaRPr lang="el-GR" sz="1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547664" y="548680"/>
            <a:ext cx="6048672" cy="369332"/>
          </a:xfrm>
          <a:prstGeom prst="rect">
            <a:avLst/>
          </a:prstGeom>
          <a:solidFill>
            <a:schemeClr val="accent1"/>
          </a:solidFill>
          <a:ln>
            <a:solidFill>
              <a:schemeClr val="accent2">
                <a:lumMod val="75000"/>
              </a:schemeClr>
            </a:solidFill>
          </a:ln>
        </p:spPr>
        <p:txBody>
          <a:bodyPr wrap="square" rtlCol="0">
            <a:spAutoFit/>
          </a:bodyPr>
          <a:lstStyle/>
          <a:p>
            <a:pPr algn="ctr"/>
            <a:r>
              <a:rPr lang="el-GR" b="1" dirty="0" smtClean="0">
                <a:solidFill>
                  <a:schemeClr val="bg1"/>
                </a:solidFill>
              </a:rPr>
              <a:t>Έναρξη της μεταγραφής στους ευκαρυωτικούς οργανισμούς</a:t>
            </a:r>
            <a:endParaRPr lang="el-GR" b="1" dirty="0">
              <a:solidFill>
                <a:schemeClr val="bg1"/>
              </a:solidFill>
            </a:endParaRPr>
          </a:p>
        </p:txBody>
      </p:sp>
      <p:sp>
        <p:nvSpPr>
          <p:cNvPr id="3" name="2 - TextBox"/>
          <p:cNvSpPr txBox="1"/>
          <p:nvPr/>
        </p:nvSpPr>
        <p:spPr>
          <a:xfrm>
            <a:off x="179512" y="1052736"/>
            <a:ext cx="4176464" cy="5509200"/>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l-GR" sz="1600" dirty="0" smtClean="0"/>
              <a:t>Στους ευκαρυωτικούς οργανισμούς υπάρχουν αντίστοιχες θέσεις αναγνώρισης της έναρξης των γονιδίων. Η </a:t>
            </a:r>
            <a:r>
              <a:rPr lang="en-US" sz="1600" dirty="0" smtClean="0"/>
              <a:t>RNA</a:t>
            </a:r>
            <a:r>
              <a:rPr lang="el-GR" sz="1600" dirty="0" smtClean="0"/>
              <a:t> πολυμεράση ΙΙ συνδέεται με τη βοήθεια πρωτεϊνών, </a:t>
            </a:r>
            <a:r>
              <a:rPr lang="el-GR" sz="1600" b="1" dirty="0" smtClean="0"/>
              <a:t>των γενικών μεταγραφικών παραγόντων</a:t>
            </a:r>
            <a:r>
              <a:rPr lang="el-GR" sz="1600" dirty="0" smtClean="0"/>
              <a:t> στην αλληλουχία ΤΑΤΑ (ΤΑΤΑ</a:t>
            </a:r>
            <a:r>
              <a:rPr lang="en-US" sz="1600" dirty="0" smtClean="0"/>
              <a:t> box) </a:t>
            </a:r>
            <a:r>
              <a:rPr lang="el-GR" sz="1600" dirty="0" smtClean="0"/>
              <a:t>που βρίσκεται στο -20 έως -30 νουκλεοτίδιο. Οι μεταγραφικοί παράγοντες συναρμολογούνται πάνω στον υποκινητή, τοποθετούν κατάλληλα την </a:t>
            </a:r>
            <a:r>
              <a:rPr lang="en-US" sz="1600" dirty="0" smtClean="0"/>
              <a:t>RNA</a:t>
            </a:r>
            <a:r>
              <a:rPr lang="el-GR" sz="1600" dirty="0" smtClean="0"/>
              <a:t> πολυμεράση, αποδιατάσσουν τοπικά το δίκλωνο </a:t>
            </a:r>
            <a:r>
              <a:rPr lang="en-US" sz="1600" dirty="0" smtClean="0"/>
              <a:t>DNA</a:t>
            </a:r>
            <a:r>
              <a:rPr lang="el-GR" sz="1600" dirty="0" smtClean="0"/>
              <a:t> και τελικά αποδεσμεύονται από την </a:t>
            </a:r>
            <a:r>
              <a:rPr lang="en-US" sz="1600" dirty="0" smtClean="0"/>
              <a:t>RNA</a:t>
            </a:r>
            <a:r>
              <a:rPr lang="el-GR" sz="1600" dirty="0" smtClean="0"/>
              <a:t> πολυμεράση, ώστε να είναι ελεύθερη να ξεκινήσει τη μεταγραφή. Στη συνέχεια, οι περισσότεροι γενικοί μεταγραφικοί παράγοντες απομακρύνονται από το </a:t>
            </a:r>
            <a:r>
              <a:rPr lang="en-US" sz="1600" dirty="0" smtClean="0"/>
              <a:t>DNA</a:t>
            </a:r>
            <a:r>
              <a:rPr lang="el-GR" sz="1600" dirty="0" smtClean="0"/>
              <a:t> και μπορούν να ξεκινήσουν ένα άλλο κύκλο μεταγραφής. </a:t>
            </a:r>
          </a:p>
          <a:p>
            <a:r>
              <a:rPr lang="el-GR" sz="1600" dirty="0" smtClean="0"/>
              <a:t>Η δραστικότητα των προαγωγέων αυξάνεται από ειδικές αλληλουχίες, τους ενισχυτές (</a:t>
            </a:r>
            <a:r>
              <a:rPr lang="en-US" sz="1600" dirty="0" smtClean="0"/>
              <a:t>enhancers), </a:t>
            </a:r>
            <a:r>
              <a:rPr lang="el-GR" sz="1600" dirty="0" smtClean="0"/>
              <a:t>οι οποίοι μπορεί να βρίσκονται σε απόσταση χιλιάδων ζευγών βάσεων, από το 5΄ ή 3΄ άκρο ή και εντός του μεταγραφόμενου γονιδίου. </a:t>
            </a:r>
            <a:endParaRPr lang="el-GR" sz="1600" dirty="0"/>
          </a:p>
        </p:txBody>
      </p:sp>
      <p:pic>
        <p:nvPicPr>
          <p:cNvPr id="5" name="Picture 2" descr="C:\Documents and Settings\Eleni\Τα έγγραφά μου\Downloads\17.7.gif"/>
          <p:cNvPicPr>
            <a:picLocks noChangeAspect="1" noChangeArrowheads="1"/>
          </p:cNvPicPr>
          <p:nvPr/>
        </p:nvPicPr>
        <p:blipFill>
          <a:blip r:embed="rId2" cstate="print"/>
          <a:srcRect/>
          <a:stretch>
            <a:fillRect/>
          </a:stretch>
        </p:blipFill>
        <p:spPr bwMode="auto">
          <a:xfrm>
            <a:off x="4463355" y="1052736"/>
            <a:ext cx="4429125" cy="54006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1026" name="AutoShape 2"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 name="4 - TextBox"/>
          <p:cNvSpPr txBox="1"/>
          <p:nvPr/>
        </p:nvSpPr>
        <p:spPr>
          <a:xfrm>
            <a:off x="2071670" y="188640"/>
            <a:ext cx="4929222"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Επιμήκυνση μεταγραφής</a:t>
            </a:r>
            <a:endParaRPr lang="el-GR" b="1" dirty="0">
              <a:solidFill>
                <a:schemeClr val="bg1"/>
              </a:solidFill>
            </a:endParaRPr>
          </a:p>
        </p:txBody>
      </p:sp>
      <p:sp>
        <p:nvSpPr>
          <p:cNvPr id="6" name="5 - TextBox"/>
          <p:cNvSpPr txBox="1"/>
          <p:nvPr/>
        </p:nvSpPr>
        <p:spPr>
          <a:xfrm>
            <a:off x="683568" y="2708920"/>
            <a:ext cx="7776864" cy="230832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Όταν η </a:t>
            </a:r>
            <a:r>
              <a:rPr lang="en-US" sz="1600" dirty="0" smtClean="0"/>
              <a:t>RNA</a:t>
            </a:r>
            <a:r>
              <a:rPr lang="el-GR" sz="1600" dirty="0" smtClean="0"/>
              <a:t> πολυμεράση δεσμευτεί στον υποκινητή ξεκινάει την μεταγραφή από το +1 νουκλεοτίδιο. Το ένζυμο καταλύει την διάσπαση των δεσμών υδρογόνου μεταξύ των βάσεων του </a:t>
            </a:r>
            <a:r>
              <a:rPr lang="en-US" sz="1600" dirty="0" smtClean="0"/>
              <a:t>DNA</a:t>
            </a:r>
            <a:r>
              <a:rPr lang="el-GR" sz="1600" dirty="0" smtClean="0"/>
              <a:t> με αποτέλεσμα το ξετύλιγμα μιας μικρής περιοχής του μορίου και πολυμερίζει ριβονουκλεοτίδια με τον κανόνα της συμπληρωματικότητας. Το πρώτο νουκλεοτίδιο που προστίθεται έχει αζωτούχο βάση την </a:t>
            </a:r>
            <a:r>
              <a:rPr lang="en-US" sz="1600" dirty="0" smtClean="0"/>
              <a:t>G</a:t>
            </a:r>
            <a:r>
              <a:rPr lang="el-GR" sz="1600" dirty="0" smtClean="0"/>
              <a:t> ή την</a:t>
            </a:r>
            <a:r>
              <a:rPr lang="en-US" sz="1600" dirty="0" smtClean="0"/>
              <a:t>A</a:t>
            </a:r>
            <a:r>
              <a:rPr lang="el-GR" sz="1600" dirty="0" smtClean="0"/>
              <a:t>. Στους ευκαρυωτικούς οργανισμούς το 5΄ άκρο των</a:t>
            </a:r>
            <a:r>
              <a:rPr lang="en-US" sz="1600" dirty="0" smtClean="0"/>
              <a:t> mRNA</a:t>
            </a:r>
            <a:r>
              <a:rPr lang="el-GR" sz="1600" dirty="0" smtClean="0"/>
              <a:t> τροποποιείται σχεδόν αμέσως μετά τη σύνθεσή του (μετά την σύνδεση 25 νουκλεοτιδίων), σχηματίζοντας μία χαρακτηριστική δομή που ονομάζεται </a:t>
            </a:r>
            <a:r>
              <a:rPr lang="el-GR" sz="1600" b="1" dirty="0" smtClean="0"/>
              <a:t>καλύπτρα </a:t>
            </a:r>
            <a:r>
              <a:rPr lang="el-GR" sz="1600" dirty="0" smtClean="0"/>
              <a:t>(</a:t>
            </a:r>
            <a:r>
              <a:rPr lang="en-US" sz="1600" dirty="0" smtClean="0"/>
              <a:t>cap).</a:t>
            </a:r>
            <a:r>
              <a:rPr lang="el-GR" sz="1600" dirty="0" smtClean="0"/>
              <a:t>  Η καλύπτρα είναι ένα άτυπο νουκλεοτίδιο γουανίνης που φέρει μία μεθυλομάδα και συνδέεται στο 5΄ άκρο με τρεις φωσφορικές ομάδες. </a:t>
            </a:r>
          </a:p>
        </p:txBody>
      </p:sp>
      <p:pic>
        <p:nvPicPr>
          <p:cNvPr id="7" name="Picture 2" descr="C:\Documents and Settings\Eleni\Τα έγγραφά μου\Downloads\transcription_med.jpe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5576" y="548680"/>
            <a:ext cx="7316886" cy="2143140"/>
          </a:xfrm>
          <a:prstGeom prst="rect">
            <a:avLst/>
          </a:prstGeom>
          <a:noFill/>
        </p:spPr>
      </p:pic>
      <p:pic>
        <p:nvPicPr>
          <p:cNvPr id="9" name="Picture 4" descr="C:\Documents and Settings\Eleni\Τα έγγραφά μου\Downloads\4-1.png"/>
          <p:cNvPicPr>
            <a:picLocks noChangeAspect="1" noChangeArrowheads="1"/>
          </p:cNvPicPr>
          <p:nvPr/>
        </p:nvPicPr>
        <p:blipFill>
          <a:blip r:embed="rId3" cstate="print"/>
          <a:srcRect/>
          <a:stretch>
            <a:fillRect/>
          </a:stretch>
        </p:blipFill>
        <p:spPr bwMode="auto">
          <a:xfrm>
            <a:off x="611560" y="5133553"/>
            <a:ext cx="7848872" cy="1247775"/>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9" name="Picture 5" descr="Αποτέλεσμα εικόνας για capping in transcription"/>
          <p:cNvPicPr>
            <a:picLocks noChangeAspect="1" noChangeArrowheads="1"/>
          </p:cNvPicPr>
          <p:nvPr/>
        </p:nvPicPr>
        <p:blipFill>
          <a:blip r:embed="rId2" cstate="print"/>
          <a:srcRect/>
          <a:stretch>
            <a:fillRect/>
          </a:stretch>
        </p:blipFill>
        <p:spPr bwMode="auto">
          <a:xfrm>
            <a:off x="4067944" y="836712"/>
            <a:ext cx="4608512" cy="4824536"/>
          </a:xfrm>
          <a:prstGeom prst="rect">
            <a:avLst/>
          </a:prstGeom>
          <a:noFill/>
        </p:spPr>
      </p:pic>
      <p:sp>
        <p:nvSpPr>
          <p:cNvPr id="5" name="4 - TextBox"/>
          <p:cNvSpPr txBox="1"/>
          <p:nvPr/>
        </p:nvSpPr>
        <p:spPr>
          <a:xfrm>
            <a:off x="323528" y="1287919"/>
            <a:ext cx="3312368" cy="3293209"/>
          </a:xfrm>
          <a:prstGeom prst="rect">
            <a:avLst/>
          </a:prstGeom>
          <a:solidFill>
            <a:schemeClr val="accent1">
              <a:lumMod val="20000"/>
              <a:lumOff val="80000"/>
            </a:schemeClr>
          </a:solidFill>
          <a:ln>
            <a:solidFill>
              <a:schemeClr val="tx2"/>
            </a:solidFill>
          </a:ln>
          <a:effectLst>
            <a:outerShdw blurRad="50800" dist="38100" dir="5400000" algn="t" rotWithShape="0">
              <a:prstClr val="black">
                <a:alpha val="40000"/>
              </a:prstClr>
            </a:outerShdw>
          </a:effectLst>
        </p:spPr>
        <p:txBody>
          <a:bodyPr wrap="square" rtlCol="0">
            <a:spAutoFit/>
          </a:bodyPr>
          <a:lstStyle/>
          <a:p>
            <a:r>
              <a:rPr lang="el-GR" sz="1600" dirty="0" smtClean="0"/>
              <a:t>Δομή της καλύπτρας του</a:t>
            </a:r>
            <a:r>
              <a:rPr lang="en-US" sz="1600" dirty="0" smtClean="0"/>
              <a:t>mRNA</a:t>
            </a:r>
            <a:r>
              <a:rPr lang="el-GR" sz="1600" dirty="0" smtClean="0"/>
              <a:t> των ευκαρυωτικών </a:t>
            </a:r>
            <a:r>
              <a:rPr lang="el-GR" sz="1600" dirty="0" smtClean="0"/>
              <a:t>(</a:t>
            </a:r>
            <a:r>
              <a:rPr lang="en-US" sz="1600" dirty="0" smtClean="0"/>
              <a:t>cap)</a:t>
            </a:r>
            <a:r>
              <a:rPr lang="el-GR" sz="1600" dirty="0" smtClean="0"/>
              <a:t>.</a:t>
            </a:r>
          </a:p>
          <a:p>
            <a:r>
              <a:rPr lang="el-GR" sz="1600" dirty="0" smtClean="0"/>
              <a:t>Στο 5΄ άκρο </a:t>
            </a:r>
            <a:r>
              <a:rPr lang="el-GR" sz="1600" dirty="0" smtClean="0"/>
              <a:t>του </a:t>
            </a:r>
            <a:r>
              <a:rPr lang="en-US" sz="1600" dirty="0" smtClean="0"/>
              <a:t>mRNA</a:t>
            </a:r>
            <a:r>
              <a:rPr lang="el-GR" sz="1600" dirty="0" smtClean="0"/>
              <a:t> </a:t>
            </a:r>
            <a:r>
              <a:rPr lang="el-GR" sz="1600" dirty="0" smtClean="0"/>
              <a:t>γίνεται προσθήκη ενός </a:t>
            </a:r>
            <a:r>
              <a:rPr lang="el-GR" sz="1600" dirty="0" smtClean="0"/>
              <a:t>νουκλεοτιδίου γουανίνης που φέρει μία μεθυλομάδα και συνδέεται με τρεις φωσφορικές ομάδες με το ακραίο νουκλεοτίδιο του </a:t>
            </a:r>
            <a:r>
              <a:rPr lang="en-US" sz="1600" dirty="0" smtClean="0"/>
              <a:t>mRNA.</a:t>
            </a:r>
            <a:endParaRPr lang="el-GR" sz="1600" dirty="0" smtClean="0"/>
          </a:p>
          <a:p>
            <a:r>
              <a:rPr lang="el-GR" sz="1600" dirty="0" smtClean="0"/>
              <a:t>Η προσθήκη της καλύπτρας συνήθως γίνεται πριν την ολοκλήρωση της μεταγραφής, μόλις η </a:t>
            </a:r>
            <a:r>
              <a:rPr lang="en-US" sz="1600" dirty="0" smtClean="0"/>
              <a:t>RNA</a:t>
            </a:r>
            <a:r>
              <a:rPr lang="el-GR" sz="1600" dirty="0" smtClean="0"/>
              <a:t> πολυμεράση συνθέσει περίπου 25 νουκλεοτίδια</a:t>
            </a:r>
            <a:r>
              <a:rPr lang="el-GR" sz="1400" dirty="0" smtClean="0"/>
              <a:t>. </a:t>
            </a:r>
            <a:endParaRPr lang="el-GR" sz="1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142844" y="2110204"/>
            <a:ext cx="3286148" cy="3046988"/>
          </a:xfrm>
          <a:prstGeom prst="rect">
            <a:avLst/>
          </a:prstGeom>
          <a:noFill/>
          <a:ln>
            <a:solidFill>
              <a:schemeClr val="accent5">
                <a:lumMod val="75000"/>
              </a:schemeClr>
            </a:solidFill>
          </a:ln>
        </p:spPr>
        <p:txBody>
          <a:bodyPr wrap="square" rtlCol="0">
            <a:spAutoFit/>
          </a:bodyPr>
          <a:lstStyle/>
          <a:p>
            <a:r>
              <a:rPr lang="en-US" sz="1600" dirty="0" smtClean="0"/>
              <a:t>H RNA</a:t>
            </a:r>
            <a:r>
              <a:rPr lang="el-GR" sz="1600" dirty="0" smtClean="0"/>
              <a:t> πολυμεράση καταλαμβάνει στο </a:t>
            </a:r>
            <a:r>
              <a:rPr lang="en-US" sz="1600" dirty="0" smtClean="0"/>
              <a:t>DNA</a:t>
            </a:r>
            <a:r>
              <a:rPr lang="el-GR" sz="1600" dirty="0" smtClean="0"/>
              <a:t> ένα χώρο από 30-40</a:t>
            </a:r>
            <a:r>
              <a:rPr lang="en-US" sz="1600" dirty="0" smtClean="0"/>
              <a:t>bp </a:t>
            </a:r>
            <a:r>
              <a:rPr lang="el-GR" sz="1600" dirty="0" smtClean="0"/>
              <a:t>(ζεύγη βάσεων). Από αυτά 17-18</a:t>
            </a:r>
            <a:r>
              <a:rPr lang="en-US" sz="1600" dirty="0" smtClean="0"/>
              <a:t>bp </a:t>
            </a:r>
            <a:r>
              <a:rPr lang="el-GR" sz="1600" dirty="0" smtClean="0"/>
              <a:t>βρίσκονται σε </a:t>
            </a:r>
            <a:r>
              <a:rPr lang="el-GR" sz="1600" dirty="0" err="1" smtClean="0"/>
              <a:t>αποελιγμένη</a:t>
            </a:r>
            <a:r>
              <a:rPr lang="el-GR" sz="1600" dirty="0" smtClean="0"/>
              <a:t> μορφή και περίπου 12</a:t>
            </a:r>
            <a:r>
              <a:rPr lang="en-US" sz="1600" dirty="0" smtClean="0"/>
              <a:t>bp</a:t>
            </a:r>
            <a:r>
              <a:rPr lang="el-GR" sz="1600" dirty="0" smtClean="0"/>
              <a:t> ως υβρίδια </a:t>
            </a:r>
            <a:r>
              <a:rPr lang="en-US" sz="1600" dirty="0" smtClean="0"/>
              <a:t>DNA – RNA</a:t>
            </a:r>
            <a:r>
              <a:rPr lang="el-GR" sz="1600" dirty="0" smtClean="0"/>
              <a:t>. Η ταχύτητα επιμήκυνσης είναι περίπου 50 νουκλεοτίδια/</a:t>
            </a:r>
            <a:r>
              <a:rPr lang="en-US" sz="1600" dirty="0" smtClean="0"/>
              <a:t>sec</a:t>
            </a:r>
            <a:r>
              <a:rPr lang="el-GR" sz="1600" dirty="0" smtClean="0"/>
              <a:t>.</a:t>
            </a:r>
          </a:p>
          <a:p>
            <a:r>
              <a:rPr lang="el-GR" sz="1600" dirty="0" smtClean="0"/>
              <a:t>Η </a:t>
            </a:r>
            <a:r>
              <a:rPr lang="en-US" sz="1600" dirty="0" smtClean="0"/>
              <a:t>RNA</a:t>
            </a:r>
            <a:r>
              <a:rPr lang="el-GR" sz="1600" dirty="0" smtClean="0"/>
              <a:t> πολυμεράση προχωράει κατά μήκος του </a:t>
            </a:r>
            <a:r>
              <a:rPr lang="en-US" sz="1600" dirty="0" smtClean="0"/>
              <a:t>DNA</a:t>
            </a:r>
            <a:r>
              <a:rPr lang="el-GR" sz="1600" dirty="0" smtClean="0"/>
              <a:t>, ενώ το νεοσυντιθέμενο τμήμα του </a:t>
            </a:r>
            <a:r>
              <a:rPr lang="en-US" sz="1600" dirty="0" smtClean="0"/>
              <a:t>RNA </a:t>
            </a:r>
            <a:r>
              <a:rPr lang="el-GR" sz="1600" dirty="0" smtClean="0"/>
              <a:t>αποδεσμεύεται από το </a:t>
            </a:r>
            <a:r>
              <a:rPr lang="en-US" sz="1600" dirty="0" smtClean="0"/>
              <a:t>DNA</a:t>
            </a:r>
            <a:r>
              <a:rPr lang="el-GR" sz="1600" dirty="0" smtClean="0"/>
              <a:t> το οποίο ξαναπαίρνει τη δίκλωνη μορφή του.</a:t>
            </a:r>
          </a:p>
        </p:txBody>
      </p:sp>
      <p:pic>
        <p:nvPicPr>
          <p:cNvPr id="4" name="Picture 2" descr="C:\Documents and Settings\Eleni\Τα έγγραφά μου\Downloads\dna-transcription.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79912" y="1968599"/>
            <a:ext cx="5238750" cy="3476625"/>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AutoShape 2" descr="Αποτέλεσμα εικόνας για transcri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13699" name="Picture 3" descr="C:\Documents and Settings\Eleni\Τα έγγραφά μου\Downloads\iGen3_05-05_Figure-L.jpg"/>
          <p:cNvPicPr>
            <a:picLocks noChangeAspect="1" noChangeArrowheads="1"/>
          </p:cNvPicPr>
          <p:nvPr/>
        </p:nvPicPr>
        <p:blipFill>
          <a:blip r:embed="rId2" cstate="print"/>
          <a:srcRect/>
          <a:stretch>
            <a:fillRect/>
          </a:stretch>
        </p:blipFill>
        <p:spPr bwMode="auto">
          <a:xfrm>
            <a:off x="4499992" y="1484784"/>
            <a:ext cx="4536504" cy="3438004"/>
          </a:xfrm>
          <a:prstGeom prst="rect">
            <a:avLst/>
          </a:prstGeom>
          <a:noFill/>
        </p:spPr>
      </p:pic>
      <p:sp>
        <p:nvSpPr>
          <p:cNvPr id="4" name="3 - TextBox"/>
          <p:cNvSpPr txBox="1"/>
          <p:nvPr/>
        </p:nvSpPr>
        <p:spPr>
          <a:xfrm>
            <a:off x="35496" y="764704"/>
            <a:ext cx="4392488" cy="5755422"/>
          </a:xfrm>
          <a:prstGeom prst="rect">
            <a:avLst/>
          </a:prstGeom>
          <a:solidFill>
            <a:schemeClr val="accent1">
              <a:lumMod val="20000"/>
              <a:lumOff val="80000"/>
            </a:schemeClr>
          </a:solidFill>
          <a:ln>
            <a:solidFill>
              <a:schemeClr val="accent5">
                <a:lumMod val="75000"/>
              </a:schemeClr>
            </a:solidFill>
          </a:ln>
          <a:effectLst>
            <a:outerShdw blurRad="50800" dist="38100" dir="5400000" algn="t" rotWithShape="0">
              <a:prstClr val="black">
                <a:alpha val="40000"/>
              </a:prstClr>
            </a:outerShdw>
          </a:effectLst>
        </p:spPr>
        <p:txBody>
          <a:bodyPr wrap="square" rtlCol="0">
            <a:spAutoFit/>
          </a:bodyPr>
          <a:lstStyle/>
          <a:p>
            <a:r>
              <a:rPr lang="el-GR" sz="1600" dirty="0" smtClean="0"/>
              <a:t>Με τη λήξη της μεταγραφής ο πολυμερισμός των ριβονουκλεοτιδίων σταματά, το </a:t>
            </a:r>
            <a:r>
              <a:rPr lang="en-US" sz="1600" dirty="0" smtClean="0"/>
              <a:t>RNA </a:t>
            </a:r>
            <a:r>
              <a:rPr lang="el-GR" sz="1600" dirty="0" smtClean="0"/>
              <a:t>ελευθερώνεται από το </a:t>
            </a:r>
            <a:r>
              <a:rPr lang="en-US" sz="1600" dirty="0" smtClean="0"/>
              <a:t>DNA</a:t>
            </a:r>
            <a:r>
              <a:rPr lang="el-GR" sz="1600" dirty="0" smtClean="0"/>
              <a:t> το οποίο ξαναπαίρνει δίκλωνη μορφή και η </a:t>
            </a:r>
            <a:r>
              <a:rPr lang="en-US" sz="1600" dirty="0" smtClean="0"/>
              <a:t>RNA</a:t>
            </a:r>
            <a:r>
              <a:rPr lang="el-GR" sz="1600" dirty="0" smtClean="0"/>
              <a:t> πολυμεράση αποδεσμεύεται από το </a:t>
            </a:r>
            <a:r>
              <a:rPr lang="en-US" sz="1600" dirty="0" smtClean="0"/>
              <a:t>DNA.</a:t>
            </a:r>
          </a:p>
          <a:p>
            <a:r>
              <a:rPr lang="el-GR" sz="1600" dirty="0" smtClean="0"/>
              <a:t>Στο τέλος του γονιδίου υπάρχουν αλληλουχίες βάσεων που αποτελούν </a:t>
            </a:r>
            <a:r>
              <a:rPr lang="el-GR" sz="1600" b="1" dirty="0" smtClean="0"/>
              <a:t>το σήμα λήξης της μεταγραφής.</a:t>
            </a:r>
          </a:p>
          <a:p>
            <a:r>
              <a:rPr lang="el-GR" sz="1600" dirty="0" smtClean="0"/>
              <a:t>Το σήμα λήξης της μεταγραφής είναι μία αλληλουχία πλούσια σε </a:t>
            </a:r>
            <a:r>
              <a:rPr lang="en-US" sz="1600" dirty="0" smtClean="0"/>
              <a:t>C </a:t>
            </a:r>
            <a:r>
              <a:rPr lang="el-GR" sz="1600" dirty="0" smtClean="0"/>
              <a:t>και </a:t>
            </a:r>
            <a:r>
              <a:rPr lang="en-US" sz="1600" dirty="0" smtClean="0"/>
              <a:t>G</a:t>
            </a:r>
            <a:r>
              <a:rPr lang="el-GR" sz="1600" dirty="0" smtClean="0"/>
              <a:t> που ακολουθείται από αλληλουχία πλούσια σε Α και Τ.</a:t>
            </a:r>
          </a:p>
          <a:p>
            <a:r>
              <a:rPr lang="el-GR" sz="1600" dirty="0" smtClean="0"/>
              <a:t>Το </a:t>
            </a:r>
            <a:r>
              <a:rPr lang="en-US" sz="1600" dirty="0" smtClean="0"/>
              <a:t>RNA</a:t>
            </a:r>
            <a:r>
              <a:rPr lang="el-GR" sz="1600" dirty="0" smtClean="0"/>
              <a:t> που προκύπτει από τις αλληλουχίες αυτές περιέχει συμπληρωματικές βάσεις οι οποίες συνδέονται </a:t>
            </a:r>
            <a:r>
              <a:rPr lang="el-GR" sz="1600" dirty="0" smtClean="0"/>
              <a:t>με δεσμούς υδρογόνου και </a:t>
            </a:r>
            <a:r>
              <a:rPr lang="el-GR" sz="1600" dirty="0" smtClean="0"/>
              <a:t>σχηματίζουν μία δομή </a:t>
            </a:r>
            <a:r>
              <a:rPr lang="el-GR" sz="1600" dirty="0" smtClean="0"/>
              <a:t>φουρκέτας. Το παραπάνω έχει </a:t>
            </a:r>
            <a:r>
              <a:rPr lang="el-GR" sz="1600" dirty="0" smtClean="0"/>
              <a:t>αποτέλεσμα την αποδέσμευση του </a:t>
            </a:r>
            <a:r>
              <a:rPr lang="en-US" sz="1600" dirty="0" smtClean="0"/>
              <a:t>RNA</a:t>
            </a:r>
            <a:r>
              <a:rPr lang="el-GR" sz="1600" dirty="0" smtClean="0"/>
              <a:t> από το </a:t>
            </a:r>
            <a:r>
              <a:rPr lang="en-US" sz="1600" dirty="0" smtClean="0"/>
              <a:t>DNA.</a:t>
            </a:r>
            <a:r>
              <a:rPr lang="el-GR" sz="1600" dirty="0" smtClean="0"/>
              <a:t>  Στην απελευθέρωση του </a:t>
            </a:r>
            <a:r>
              <a:rPr lang="en-US" sz="1600" dirty="0" smtClean="0"/>
              <a:t>RNA</a:t>
            </a:r>
            <a:r>
              <a:rPr lang="el-GR" sz="1600" dirty="0" smtClean="0"/>
              <a:t> συμβάλει επίσης ένας πρωτεϊνικός παράγοντας, ο </a:t>
            </a:r>
            <a:r>
              <a:rPr lang="el-GR" sz="1600" b="1" dirty="0" smtClean="0"/>
              <a:t>παράγοντας ρ</a:t>
            </a:r>
            <a:r>
              <a:rPr lang="el-GR" sz="1600" dirty="0" smtClean="0"/>
              <a:t> (</a:t>
            </a:r>
            <a:r>
              <a:rPr lang="en-US" sz="1600" dirty="0" smtClean="0"/>
              <a:t>rho factor)</a:t>
            </a:r>
            <a:r>
              <a:rPr lang="el-GR" sz="1600" dirty="0" smtClean="0"/>
              <a:t>.</a:t>
            </a:r>
          </a:p>
          <a:p>
            <a:r>
              <a:rPr lang="el-GR" sz="1600" dirty="0" smtClean="0"/>
              <a:t>Στα ευκαρυωτικά κύτταρα μετά την ελευθέρωση του </a:t>
            </a:r>
            <a:r>
              <a:rPr lang="en-US" sz="1600" dirty="0" smtClean="0"/>
              <a:t>mRNA</a:t>
            </a:r>
            <a:r>
              <a:rPr lang="el-GR" sz="1600" dirty="0" smtClean="0"/>
              <a:t> γίνεται προσθήκη 250 περίπου νουκλεοτιδίων με Α γνωστό ως </a:t>
            </a:r>
            <a:r>
              <a:rPr lang="el-GR" sz="1600" b="1" dirty="0" smtClean="0"/>
              <a:t>ουρά πολύ-Α  </a:t>
            </a:r>
            <a:r>
              <a:rPr lang="el-GR" sz="1600" dirty="0" smtClean="0"/>
              <a:t>(</a:t>
            </a:r>
            <a:r>
              <a:rPr lang="en-US" sz="1600" dirty="0" smtClean="0"/>
              <a:t>poly-A tail)</a:t>
            </a:r>
            <a:r>
              <a:rPr lang="el-GR" sz="1600" dirty="0" smtClean="0"/>
              <a:t>από το ένζυμο πολύ-Α-πολυμεράση.</a:t>
            </a:r>
            <a:endParaRPr lang="el-GR" sz="1600" dirty="0"/>
          </a:p>
        </p:txBody>
      </p:sp>
      <p:sp>
        <p:nvSpPr>
          <p:cNvPr id="5" name="4 - TextBox"/>
          <p:cNvSpPr txBox="1"/>
          <p:nvPr/>
        </p:nvSpPr>
        <p:spPr>
          <a:xfrm>
            <a:off x="72008" y="285728"/>
            <a:ext cx="4355976"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Λήξη μεταγραφής</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214282" y="1731580"/>
            <a:ext cx="4714908" cy="3785652"/>
          </a:xfrm>
          <a:prstGeom prst="rect">
            <a:avLst/>
          </a:prstGeom>
          <a:noFill/>
          <a:ln>
            <a:solidFill>
              <a:schemeClr val="accent5">
                <a:lumMod val="75000"/>
              </a:schemeClr>
            </a:solidFill>
          </a:ln>
        </p:spPr>
        <p:txBody>
          <a:bodyPr wrap="square" rtlCol="0">
            <a:spAutoFit/>
          </a:bodyPr>
          <a:lstStyle/>
          <a:p>
            <a:r>
              <a:rPr lang="el-GR" sz="1600" dirty="0" smtClean="0"/>
              <a:t>Το τμήμα του </a:t>
            </a:r>
            <a:r>
              <a:rPr lang="en-US" sz="1600" dirty="0" smtClean="0"/>
              <a:t>DNA</a:t>
            </a:r>
            <a:r>
              <a:rPr lang="el-GR" sz="1600" dirty="0" smtClean="0"/>
              <a:t> που μεταγράφεται ονομάζεται </a:t>
            </a:r>
            <a:r>
              <a:rPr lang="el-GR" sz="1600" b="1" dirty="0" smtClean="0"/>
              <a:t>μονάδα μεταγραφής</a:t>
            </a:r>
            <a:r>
              <a:rPr lang="el-GR" sz="1600" dirty="0" smtClean="0"/>
              <a:t>. Κάθε μονάδα μεταγραφής ορίζεται στο 5΄ άκρο από τον  προαγωγέα  και στο 3΄ από την αλληλουχία λήξης της μεταγραφής.</a:t>
            </a:r>
          </a:p>
          <a:p>
            <a:r>
              <a:rPr lang="el-GR" sz="1600" dirty="0" smtClean="0"/>
              <a:t>Στους ευκαρυωτικούς μία μονάδα μεταγραφής μεταγράφει ένα μόνο γονίδιο, ενώ στους προκαρυωτικούς συνήθως περισσότερα του ενός γονίδια, τα οποία έχουν κοινό έλεγχο της μεταγραφής τους. Τα δομικά γονίδια και οι ρυθμιστικές περιοχές αποτελούν ένα </a:t>
            </a:r>
            <a:r>
              <a:rPr lang="el-GR" sz="1600" dirty="0" err="1" smtClean="0"/>
              <a:t>συνεργείωμα</a:t>
            </a:r>
            <a:r>
              <a:rPr lang="el-GR" sz="1600" dirty="0" smtClean="0"/>
              <a:t> ή οπερόνιο.</a:t>
            </a:r>
          </a:p>
          <a:p>
            <a:r>
              <a:rPr lang="el-GR" sz="1600" dirty="0" smtClean="0"/>
              <a:t>Τα μόρια </a:t>
            </a:r>
            <a:r>
              <a:rPr lang="en-US" sz="1600" dirty="0" smtClean="0"/>
              <a:t>mRNA </a:t>
            </a:r>
            <a:r>
              <a:rPr lang="el-GR" sz="1600" dirty="0" smtClean="0"/>
              <a:t>των προκαρυωτικών μεταφράζονται από τα ριβοσώματα ενώ η μεταγραφή βρίσκεται ακόμα σε εξέλιξη. Αντίθετα, στους ευκαρυωτικούς οργανισμούς ακολουθεί μία πολύπλοκη διαδικασία ωρίμανσης πριν την μετάφραση. </a:t>
            </a:r>
            <a:endParaRPr lang="el-GR" sz="1600" dirty="0"/>
          </a:p>
        </p:txBody>
      </p:sp>
      <p:pic>
        <p:nvPicPr>
          <p:cNvPr id="1026" name="Picture 2" descr="C:\Documents and Settings\Eleni\Τα έγγραφά μου\Downloads\genreg1.jpg"/>
          <p:cNvPicPr>
            <a:picLocks noChangeAspect="1" noChangeArrowheads="1"/>
          </p:cNvPicPr>
          <p:nvPr/>
        </p:nvPicPr>
        <p:blipFill>
          <a:blip r:embed="rId2" cstate="print"/>
          <a:srcRect/>
          <a:stretch>
            <a:fillRect/>
          </a:stretch>
        </p:blipFill>
        <p:spPr bwMode="auto">
          <a:xfrm>
            <a:off x="5214942" y="2368830"/>
            <a:ext cx="3746496" cy="250033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pic>
        <p:nvPicPr>
          <p:cNvPr id="3" name="Picture 1" descr="C:\Documents and Settings\Eleni\Τα έγγραφά μου\Downloads\4-2.png"/>
          <p:cNvPicPr>
            <a:picLocks noChangeAspect="1" noChangeArrowheads="1"/>
          </p:cNvPicPr>
          <p:nvPr/>
        </p:nvPicPr>
        <p:blipFill>
          <a:blip r:embed="rId2" cstate="print"/>
          <a:srcRect/>
          <a:stretch>
            <a:fillRect/>
          </a:stretch>
        </p:blipFill>
        <p:spPr bwMode="auto">
          <a:xfrm>
            <a:off x="755576" y="3573016"/>
            <a:ext cx="7776864" cy="2448272"/>
          </a:xfrm>
          <a:prstGeom prst="rect">
            <a:avLst/>
          </a:prstGeom>
          <a:noFill/>
        </p:spPr>
      </p:pic>
      <p:sp>
        <p:nvSpPr>
          <p:cNvPr id="4" name="3 - TextBox"/>
          <p:cNvSpPr txBox="1"/>
          <p:nvPr/>
        </p:nvSpPr>
        <p:spPr>
          <a:xfrm>
            <a:off x="755576" y="165988"/>
            <a:ext cx="7776864" cy="3293209"/>
          </a:xfrm>
          <a:prstGeom prst="rect">
            <a:avLst/>
          </a:prstGeom>
          <a:solidFill>
            <a:schemeClr val="accent1">
              <a:lumMod val="20000"/>
              <a:lumOff val="80000"/>
            </a:schemeClr>
          </a:solidFill>
          <a:ln>
            <a:solidFill>
              <a:schemeClr val="accent5"/>
            </a:solidFill>
          </a:ln>
          <a:effectLst>
            <a:outerShdw blurRad="50800" dist="38100" dir="5400000" algn="t" rotWithShape="0">
              <a:prstClr val="black">
                <a:alpha val="40000"/>
              </a:prstClr>
            </a:outerShdw>
          </a:effectLst>
        </p:spPr>
        <p:txBody>
          <a:bodyPr wrap="square" rtlCol="0">
            <a:spAutoFit/>
          </a:bodyPr>
          <a:lstStyle/>
          <a:p>
            <a:r>
              <a:rPr lang="el-GR" sz="1600" dirty="0" smtClean="0"/>
              <a:t>Τα περισσότερα προϊόντα της μεταγραφής των ευκαρυωτικών κυττάρων δεν είναι λειτουργικά </a:t>
            </a:r>
            <a:r>
              <a:rPr lang="en-US" sz="1600" dirty="0" smtClean="0"/>
              <a:t>mRNA</a:t>
            </a:r>
            <a:r>
              <a:rPr lang="el-GR" sz="1600" dirty="0" smtClean="0"/>
              <a:t> και αποτελούν το </a:t>
            </a:r>
            <a:r>
              <a:rPr lang="el-GR" sz="1600" b="1" dirty="0" smtClean="0"/>
              <a:t>πρόδρομο </a:t>
            </a:r>
            <a:r>
              <a:rPr lang="el-GR" sz="1600" dirty="0" smtClean="0"/>
              <a:t>(προ-</a:t>
            </a:r>
            <a:r>
              <a:rPr lang="en-US" sz="1600" dirty="0" smtClean="0"/>
              <a:t>mRNA)</a:t>
            </a:r>
            <a:r>
              <a:rPr lang="el-GR" sz="1600" dirty="0" smtClean="0"/>
              <a:t> ή </a:t>
            </a:r>
            <a:r>
              <a:rPr lang="el-GR" sz="1600" b="1" dirty="0" smtClean="0"/>
              <a:t>ετερογενές πυρηνικό </a:t>
            </a:r>
            <a:r>
              <a:rPr lang="en-US" sz="1600" b="1" dirty="0" smtClean="0"/>
              <a:t>RNA </a:t>
            </a:r>
            <a:r>
              <a:rPr lang="en-US" sz="1600" dirty="0" smtClean="0"/>
              <a:t>(pre-mRNA </a:t>
            </a:r>
            <a:r>
              <a:rPr lang="el-GR" sz="1600" dirty="0" smtClean="0"/>
              <a:t> ή </a:t>
            </a:r>
            <a:r>
              <a:rPr lang="en-US" sz="1600" dirty="0" err="1" smtClean="0"/>
              <a:t>hnRNA</a:t>
            </a:r>
            <a:r>
              <a:rPr lang="en-US" sz="1600" dirty="0" smtClean="0"/>
              <a:t>-heterogeneous nuclear RNA).</a:t>
            </a:r>
          </a:p>
          <a:p>
            <a:r>
              <a:rPr lang="el-GR" sz="1600" dirty="0" smtClean="0"/>
              <a:t>Το </a:t>
            </a:r>
            <a:r>
              <a:rPr lang="en-US" sz="1600" dirty="0" smtClean="0"/>
              <a:t>pre-mRNA</a:t>
            </a:r>
            <a:r>
              <a:rPr lang="el-GR" sz="1600" dirty="0" smtClean="0"/>
              <a:t> περιέχει εκτός από τις περιοχές που μεταφράζονται σε αμινοξέα, ενδιάμεσες αλληλουχίες οι οποίες αποκόβονται. Οι ενδιάμεσες αλληλουχίες ονομάζονται </a:t>
            </a:r>
            <a:r>
              <a:rPr lang="el-GR" sz="1600" b="1" dirty="0" smtClean="0"/>
              <a:t>ιντρόνια ή εσώνια </a:t>
            </a:r>
            <a:r>
              <a:rPr lang="el-GR" sz="1600" dirty="0" smtClean="0"/>
              <a:t>(</a:t>
            </a:r>
            <a:r>
              <a:rPr lang="en-US" sz="1600" dirty="0" smtClean="0"/>
              <a:t>introns) </a:t>
            </a:r>
            <a:r>
              <a:rPr lang="el-GR" sz="1600" dirty="0" smtClean="0"/>
              <a:t>και οι κωδικές </a:t>
            </a:r>
            <a:r>
              <a:rPr lang="el-GR" sz="1600" b="1" dirty="0" smtClean="0"/>
              <a:t>εξώνια</a:t>
            </a:r>
            <a:r>
              <a:rPr lang="el-GR" sz="1600" dirty="0" smtClean="0"/>
              <a:t> </a:t>
            </a:r>
            <a:r>
              <a:rPr lang="en-US" sz="1600" dirty="0" smtClean="0"/>
              <a:t>(exons)</a:t>
            </a:r>
            <a:r>
              <a:rPr lang="el-GR" sz="1600" dirty="0" smtClean="0"/>
              <a:t>. Τα ιντρόνια έχουν συνήθως μεγαλύτερο μήκος από τα εξώνια το οποίο κυμαίνεται από 1 ως 10.000 ή και περισσότερα νουκλεοτίδια.  Τα εξώνια ονομάζονται επίσης και εκφραζόμενες αλληλουχίες και συνήθως αντιπροσωπεύουν ένα μικρό ποσοστό του γονιδίου.</a:t>
            </a:r>
          </a:p>
          <a:p>
            <a:r>
              <a:rPr lang="el-GR" sz="1600" dirty="0" smtClean="0"/>
              <a:t>Το πλήθος των ιντρονίων δεν είναι σταθερό. Ορισμένα γονίδια των ευκαρυωτικών δεν έχουν ιντρόνια, ορισμένα έχουν λίγα, ενώ το περισσότερα έχουν ένα μεγάλο πλήθος ιντρονίων.</a:t>
            </a:r>
          </a:p>
          <a:p>
            <a:r>
              <a:rPr lang="el-GR" sz="1600" dirty="0" smtClean="0"/>
              <a:t>Οι όροι «εξώνιο» και «ιντρόνιο» ισχύουν τόσο για το </a:t>
            </a:r>
            <a:r>
              <a:rPr lang="en-US" sz="1600" dirty="0" smtClean="0"/>
              <a:t>DNA </a:t>
            </a:r>
            <a:r>
              <a:rPr lang="el-GR" sz="1600" dirty="0" smtClean="0"/>
              <a:t>όσο και για το </a:t>
            </a:r>
            <a:r>
              <a:rPr lang="en-US" sz="1600" dirty="0" smtClean="0"/>
              <a:t>RNA</a:t>
            </a:r>
            <a:r>
              <a:rPr lang="el-GR" sz="1600" dirty="0" smtClean="0"/>
              <a: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357158" y="1211033"/>
            <a:ext cx="2928958" cy="646331"/>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Αντιγραφή </a:t>
            </a:r>
            <a:r>
              <a:rPr lang="en-US" b="1" dirty="0" smtClean="0">
                <a:solidFill>
                  <a:schemeClr val="bg1"/>
                </a:solidFill>
              </a:rPr>
              <a:t>DNA</a:t>
            </a:r>
            <a:r>
              <a:rPr lang="el-GR" b="1" dirty="0" smtClean="0">
                <a:solidFill>
                  <a:schemeClr val="bg1"/>
                </a:solidFill>
              </a:rPr>
              <a:t> στους προκαρυωτικούς</a:t>
            </a:r>
            <a:endParaRPr lang="el-GR" b="1" dirty="0">
              <a:solidFill>
                <a:schemeClr val="bg1"/>
              </a:solidFill>
            </a:endParaRPr>
          </a:p>
        </p:txBody>
      </p:sp>
      <p:sp>
        <p:nvSpPr>
          <p:cNvPr id="4" name="3 - TextBox"/>
          <p:cNvSpPr txBox="1"/>
          <p:nvPr/>
        </p:nvSpPr>
        <p:spPr>
          <a:xfrm>
            <a:off x="285720" y="2071678"/>
            <a:ext cx="3000396" cy="304698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αντιγραφή ξεκινάει από ένα σημείο του κυκλικού μορίου </a:t>
            </a:r>
            <a:r>
              <a:rPr lang="en-US" sz="1600" dirty="0" smtClean="0"/>
              <a:t>DNA</a:t>
            </a:r>
            <a:r>
              <a:rPr lang="el-GR" sz="1600" dirty="0" smtClean="0"/>
              <a:t>, το </a:t>
            </a:r>
            <a:r>
              <a:rPr lang="el-GR" sz="1600" b="1" dirty="0" smtClean="0"/>
              <a:t>σημείο έναρξης της αντιγραφής</a:t>
            </a:r>
            <a:r>
              <a:rPr lang="el-GR" sz="1600" dirty="0" smtClean="0"/>
              <a:t> και προχωράει και προς τις δύο κατευθύνσεις. Η αντιγραφή ολοκληρώνεται και σταματά στο αντιδιαμετρικό σημείο, όταν η αντιγραφή γίνεται με την ίδια ταχύτητα προς τις δύο κατευθύνσεις, είτε σε ένα ειδικό σημείο, όταν η ταχύτητα αντιγραφής είναι διαφορετική</a:t>
            </a:r>
            <a:endParaRPr lang="el-GR" sz="1600" dirty="0"/>
          </a:p>
        </p:txBody>
      </p:sp>
      <p:pic>
        <p:nvPicPr>
          <p:cNvPr id="6" name="Picture 3" descr="C:\Documents and Settings\Eleni\Τα έγγραφά μου\Downloads\456483.image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00496" y="3857628"/>
            <a:ext cx="3857652" cy="1890707"/>
          </a:xfrm>
          <a:prstGeom prst="rect">
            <a:avLst/>
          </a:prstGeom>
          <a:noFill/>
        </p:spPr>
      </p:pic>
      <p:pic>
        <p:nvPicPr>
          <p:cNvPr id="8" name="Picture 2" descr="C:\Documents and Settings\Eleni\Τα έγγραφά μου\Downloads\bp12p04a.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35408" y="785794"/>
            <a:ext cx="5337186" cy="257176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4" name="3 - TextBox"/>
          <p:cNvSpPr txBox="1"/>
          <p:nvPr/>
        </p:nvSpPr>
        <p:spPr>
          <a:xfrm>
            <a:off x="2357422" y="1071546"/>
            <a:ext cx="4357718" cy="338554"/>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solidFill>
                  <a:schemeClr val="bg1"/>
                </a:solidFill>
              </a:rPr>
              <a:t>Ωρίμανση </a:t>
            </a:r>
            <a:r>
              <a:rPr lang="en-US" sz="1600" b="1" dirty="0" smtClean="0">
                <a:solidFill>
                  <a:schemeClr val="bg1"/>
                </a:solidFill>
              </a:rPr>
              <a:t>mRNA</a:t>
            </a:r>
            <a:r>
              <a:rPr lang="el-GR" sz="1600" b="1" dirty="0" smtClean="0">
                <a:solidFill>
                  <a:schemeClr val="bg1"/>
                </a:solidFill>
              </a:rPr>
              <a:t> των ευκαρυωτικών</a:t>
            </a:r>
            <a:endParaRPr lang="el-GR" sz="1600" b="1" dirty="0">
              <a:solidFill>
                <a:schemeClr val="bg1"/>
              </a:solidFill>
            </a:endParaRPr>
          </a:p>
        </p:txBody>
      </p:sp>
      <p:sp>
        <p:nvSpPr>
          <p:cNvPr id="7" name="6 - TextBox"/>
          <p:cNvSpPr txBox="1"/>
          <p:nvPr/>
        </p:nvSpPr>
        <p:spPr>
          <a:xfrm>
            <a:off x="1212704" y="2000240"/>
            <a:ext cx="3143272" cy="2554545"/>
          </a:xfrm>
          <a:prstGeom prst="rect">
            <a:avLst/>
          </a:prstGeom>
          <a:noFill/>
          <a:ln>
            <a:solidFill>
              <a:schemeClr val="accent5">
                <a:lumMod val="75000"/>
              </a:schemeClr>
            </a:solidFill>
          </a:ln>
        </p:spPr>
        <p:txBody>
          <a:bodyPr wrap="square" rtlCol="0">
            <a:spAutoFit/>
          </a:bodyPr>
          <a:lstStyle/>
          <a:p>
            <a:r>
              <a:rPr lang="el-GR" sz="1600" dirty="0" smtClean="0"/>
              <a:t>Η απομάκρυνση των ιντρονίων γίνεται με την βοήθεια των </a:t>
            </a:r>
            <a:r>
              <a:rPr lang="el-GR" sz="1600" dirty="0" smtClean="0"/>
              <a:t>μικρών πυρηνικών </a:t>
            </a:r>
            <a:r>
              <a:rPr lang="en-US" sz="1600" dirty="0" smtClean="0"/>
              <a:t>RNA (snRNA) </a:t>
            </a:r>
            <a:r>
              <a:rPr lang="el-GR" sz="1600" dirty="0" smtClean="0"/>
              <a:t>τα οποία συνδέονται με ειδικές πρωτεΐνες και σχηματίζουν τα </a:t>
            </a:r>
            <a:r>
              <a:rPr lang="el-GR" sz="1600" b="1" dirty="0" smtClean="0"/>
              <a:t>μικρά ριβονουκλεοπρωτεϊνικά σωματίδια ή </a:t>
            </a:r>
            <a:r>
              <a:rPr lang="en-US" sz="1600" b="1" dirty="0" err="1" smtClean="0"/>
              <a:t>snRNP</a:t>
            </a:r>
            <a:r>
              <a:rPr lang="el-GR" sz="1600" dirty="0" smtClean="0"/>
              <a:t>.  Τα </a:t>
            </a:r>
            <a:r>
              <a:rPr lang="en-US" sz="1600" dirty="0" err="1" smtClean="0"/>
              <a:t>snRNPs</a:t>
            </a:r>
            <a:r>
              <a:rPr lang="el-GR" sz="1600" dirty="0" smtClean="0"/>
              <a:t> αναγνωρίζουν τα εσώνια και τα αποκόπτουν και στη συνέχεια συνδέουν τα εξώνια μεταξύ τους</a:t>
            </a:r>
            <a:endParaRPr lang="el-GR" sz="1600" dirty="0"/>
          </a:p>
        </p:txBody>
      </p:sp>
      <p:pic>
        <p:nvPicPr>
          <p:cNvPr id="8" name="Picture 5" descr="C:\Documents and Settings\Eleni\Τα έγγραφά μου\Downloads\splicing.png"/>
          <p:cNvPicPr>
            <a:picLocks noChangeAspect="1" noChangeArrowheads="1"/>
          </p:cNvPicPr>
          <p:nvPr/>
        </p:nvPicPr>
        <p:blipFill>
          <a:blip r:embed="rId2" cstate="print"/>
          <a:srcRect/>
          <a:stretch>
            <a:fillRect/>
          </a:stretch>
        </p:blipFill>
        <p:spPr bwMode="auto">
          <a:xfrm>
            <a:off x="4644008" y="1916832"/>
            <a:ext cx="3810000" cy="25527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Σχετική εικόνα"/>
          <p:cNvPicPr>
            <a:picLocks noChangeAspect="1" noChangeArrowheads="1"/>
          </p:cNvPicPr>
          <p:nvPr/>
        </p:nvPicPr>
        <p:blipFill>
          <a:blip r:embed="rId3" cstate="print"/>
          <a:srcRect/>
          <a:stretch>
            <a:fillRect/>
          </a:stretch>
        </p:blipFill>
        <p:spPr bwMode="auto">
          <a:xfrm>
            <a:off x="5220072" y="1556792"/>
            <a:ext cx="3672408" cy="3672408"/>
          </a:xfrm>
          <a:prstGeom prst="rect">
            <a:avLst/>
          </a:prstGeom>
          <a:noFill/>
        </p:spPr>
      </p:pic>
      <p:sp>
        <p:nvSpPr>
          <p:cNvPr id="4" name="3 - TextBox"/>
          <p:cNvSpPr txBox="1"/>
          <p:nvPr/>
        </p:nvSpPr>
        <p:spPr>
          <a:xfrm>
            <a:off x="251520" y="1412776"/>
            <a:ext cx="4680520" cy="280076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Τα ιντρόνια αναγνωρίζονται από τα </a:t>
            </a:r>
            <a:r>
              <a:rPr lang="en-US" sz="1600" dirty="0" err="1" smtClean="0"/>
              <a:t>snRNPs</a:t>
            </a:r>
            <a:r>
              <a:rPr lang="el-GR" sz="1600" dirty="0" smtClean="0"/>
              <a:t> μέσω αλληλουχιών μικρού μήκους που υπάρχουν στα άκρα τους. Οι αλληλουχίες των βάσεων κάθε εσωνίου αρχίζουν με τις βάσεις </a:t>
            </a:r>
            <a:r>
              <a:rPr lang="en-US" sz="1600" dirty="0" smtClean="0"/>
              <a:t>GU </a:t>
            </a:r>
            <a:r>
              <a:rPr lang="el-GR" sz="1600" dirty="0" smtClean="0"/>
              <a:t>και τελειώνουν με </a:t>
            </a:r>
            <a:r>
              <a:rPr lang="en-US" sz="1600" dirty="0" smtClean="0"/>
              <a:t>AG</a:t>
            </a:r>
            <a:r>
              <a:rPr lang="el-GR" sz="1600" dirty="0" smtClean="0"/>
              <a:t>. Σημαντικό ρόλο παίζει επίσης, μία επιπλέον αλληλουχία  στο εσωτερικό  του εσωνίου που ονομάζεται </a:t>
            </a:r>
            <a:r>
              <a:rPr lang="el-GR" sz="1600" b="1" dirty="0" smtClean="0"/>
              <a:t>θέση διακλάδωσης</a:t>
            </a:r>
            <a:r>
              <a:rPr lang="el-GR" sz="1600" dirty="0" smtClean="0"/>
              <a:t>.  </a:t>
            </a:r>
            <a:endParaRPr lang="en-US" sz="1600" dirty="0" smtClean="0"/>
          </a:p>
          <a:p>
            <a:r>
              <a:rPr lang="el-GR" sz="1600" dirty="0" smtClean="0"/>
              <a:t>Τα </a:t>
            </a:r>
            <a:r>
              <a:rPr lang="en-US" sz="1600" dirty="0" err="1" smtClean="0"/>
              <a:t>snRNPs</a:t>
            </a:r>
            <a:r>
              <a:rPr lang="el-GR" sz="1600" dirty="0" smtClean="0"/>
              <a:t> αναγνωρίζουν αυτές τις αλληλουχίες και σχηματίζουν ένα βρόγχο στο προ-</a:t>
            </a:r>
            <a:r>
              <a:rPr lang="en-US" sz="1600" dirty="0" smtClean="0"/>
              <a:t>mRNA</a:t>
            </a:r>
            <a:r>
              <a:rPr lang="el-GR" sz="1600" dirty="0" smtClean="0"/>
              <a:t>, ό οποίος αποκόπτεται και τα νουκλεοτίδια που είναι στα άκρα του συνδέονται με φωσφοδιεστερικό δεσμό.</a:t>
            </a:r>
            <a:endParaRPr lang="el-GR" sz="1600" dirty="0"/>
          </a:p>
        </p:txBody>
      </p:sp>
      <p:sp>
        <p:nvSpPr>
          <p:cNvPr id="5" name="4 - TextBox"/>
          <p:cNvSpPr txBox="1"/>
          <p:nvPr/>
        </p:nvSpPr>
        <p:spPr>
          <a:xfrm>
            <a:off x="251520" y="4365104"/>
            <a:ext cx="4680520" cy="1323439"/>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Τα προ-</a:t>
            </a:r>
            <a:r>
              <a:rPr lang="en-US" sz="1600" dirty="0" smtClean="0"/>
              <a:t>mRNA</a:t>
            </a:r>
            <a:r>
              <a:rPr lang="el-GR" sz="1600" dirty="0" smtClean="0"/>
              <a:t> πολλών ευκαρυωτικών γονιδίων μπορεί να συρραφούν με διαφορετικούς τρόπους, με αποτέλεσμα να δημιουργούνται πολλές διαφορετικές πρωτεΐνες. Με τον τρόπο αυτό αυξάνει η δυνατότητα δημιουργίας περισσότερων πρωτεϊνών.</a:t>
            </a:r>
            <a:endParaRPr lang="el-GR" sz="16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Documents and Settings\Eleni\Τα έγγραφά μου\Downloads\mRNAexport.jpg"/>
          <p:cNvPicPr>
            <a:picLocks noChangeAspect="1" noChangeArrowheads="1"/>
          </p:cNvPicPr>
          <p:nvPr/>
        </p:nvPicPr>
        <p:blipFill>
          <a:blip r:embed="rId2" cstate="print"/>
          <a:srcRect/>
          <a:stretch>
            <a:fillRect/>
          </a:stretch>
        </p:blipFill>
        <p:spPr bwMode="auto">
          <a:xfrm>
            <a:off x="4355976" y="1700808"/>
            <a:ext cx="4536504" cy="4104456"/>
          </a:xfrm>
          <a:prstGeom prst="rect">
            <a:avLst/>
          </a:prstGeom>
          <a:noFill/>
        </p:spPr>
      </p:pic>
      <p:sp>
        <p:nvSpPr>
          <p:cNvPr id="3" name="2 - TextBox"/>
          <p:cNvSpPr txBox="1"/>
          <p:nvPr/>
        </p:nvSpPr>
        <p:spPr>
          <a:xfrm>
            <a:off x="179512" y="932522"/>
            <a:ext cx="4032448" cy="575542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Στους προκαρυωτικούς οργανισμούς το </a:t>
            </a:r>
            <a:r>
              <a:rPr lang="en-US" sz="1600" dirty="0" smtClean="0"/>
              <a:t>mRNA</a:t>
            </a:r>
            <a:r>
              <a:rPr lang="el-GR" sz="1600" dirty="0" smtClean="0"/>
              <a:t> δεν έχει ιντρόνια και η μεταγραφή γίνεται στο κυτταρόπλασμα. Αυτό δίνει τη δυνατότητα μετάφρασης των </a:t>
            </a:r>
            <a:r>
              <a:rPr lang="en-US" sz="1600" dirty="0" smtClean="0"/>
              <a:t>mRNA</a:t>
            </a:r>
            <a:r>
              <a:rPr lang="el-GR" sz="1600" dirty="0" smtClean="0"/>
              <a:t> πριν ακόμη ολοκληρωθεί η μεταγραφή τους.</a:t>
            </a:r>
          </a:p>
          <a:p>
            <a:r>
              <a:rPr lang="el-GR" sz="1600" dirty="0" smtClean="0"/>
              <a:t>Αντίθετα, στους ευκαρυωτικούς </a:t>
            </a:r>
            <a:r>
              <a:rPr lang="el-GR" sz="1600" dirty="0" smtClean="0"/>
              <a:t>οργανισμούς </a:t>
            </a:r>
            <a:r>
              <a:rPr lang="el-GR" sz="1600" dirty="0" smtClean="0"/>
              <a:t>το </a:t>
            </a:r>
            <a:r>
              <a:rPr lang="en-US" sz="1600" dirty="0" smtClean="0"/>
              <a:t>mRNA</a:t>
            </a:r>
            <a:r>
              <a:rPr lang="el-GR" sz="1600" dirty="0" smtClean="0"/>
              <a:t> μετά την ωρίμανσή του πρέπει να βγει από τον </a:t>
            </a:r>
            <a:r>
              <a:rPr lang="el-GR" sz="1600" dirty="0" smtClean="0"/>
              <a:t>πυρήνα </a:t>
            </a:r>
            <a:r>
              <a:rPr lang="el-GR" sz="1600" dirty="0" smtClean="0"/>
              <a:t>ώστε να συνδεθεί με κάποιο ριβόσωμα στο κυτταρόπλασμα.</a:t>
            </a:r>
          </a:p>
          <a:p>
            <a:r>
              <a:rPr lang="el-GR" sz="1600" dirty="0" smtClean="0"/>
              <a:t>Η έξοδος των </a:t>
            </a:r>
            <a:r>
              <a:rPr lang="en-US" sz="1600" dirty="0" smtClean="0"/>
              <a:t>mRNA</a:t>
            </a:r>
            <a:r>
              <a:rPr lang="el-GR" sz="1600" dirty="0" smtClean="0"/>
              <a:t> ελέγχεται πολύ αυστηρά από σύμπλοκα των πυρηνικών πόρων. Τα ώριμα </a:t>
            </a:r>
            <a:r>
              <a:rPr lang="en-US" sz="1600" dirty="0" smtClean="0"/>
              <a:t>mRNA</a:t>
            </a:r>
            <a:r>
              <a:rPr lang="el-GR" sz="1600" dirty="0" smtClean="0"/>
              <a:t> συνδέονται σε ειδικές ομάδες πρωτεϊνών που αναγνωρίζουν την καλύπτρα, την πολύ-Α ουρά και ενδιάμεσες αλληλουχίες, οι οποίες αναγνωρίζουν τη σωστή συρραφή των </a:t>
            </a:r>
            <a:r>
              <a:rPr lang="el-GR" sz="1600" dirty="0" smtClean="0"/>
              <a:t>εξωνίων</a:t>
            </a:r>
            <a:r>
              <a:rPr lang="en-US" sz="1600" dirty="0" smtClean="0"/>
              <a:t>. </a:t>
            </a:r>
            <a:r>
              <a:rPr lang="el-GR" sz="1600" dirty="0" smtClean="0"/>
              <a:t>Οι πρωτεΐνες</a:t>
            </a:r>
            <a:r>
              <a:rPr lang="el-GR" sz="1600" dirty="0" smtClean="0"/>
              <a:t> </a:t>
            </a:r>
            <a:r>
              <a:rPr lang="el-GR" sz="1600" dirty="0" smtClean="0"/>
              <a:t>συνδέονται στο </a:t>
            </a:r>
            <a:r>
              <a:rPr lang="en-US" sz="1600" dirty="0" smtClean="0"/>
              <a:t>mRNA</a:t>
            </a:r>
            <a:r>
              <a:rPr lang="el-GR" sz="1600" dirty="0" smtClean="0"/>
              <a:t> αμέσως μετά την ολοκλήρωση της ωρίμανσης (</a:t>
            </a:r>
            <a:r>
              <a:rPr lang="el-GR" sz="1600" b="1" dirty="0" smtClean="0"/>
              <a:t>σύμπλοκα συρραφής εξωνίων</a:t>
            </a:r>
            <a:r>
              <a:rPr lang="el-GR" sz="1600" dirty="0" smtClean="0"/>
              <a:t>).</a:t>
            </a:r>
          </a:p>
          <a:p>
            <a:r>
              <a:rPr lang="el-GR" sz="1600" dirty="0" smtClean="0"/>
              <a:t>Όταν το </a:t>
            </a:r>
            <a:r>
              <a:rPr lang="en-US" sz="1600" dirty="0" smtClean="0"/>
              <a:t>mRNA</a:t>
            </a:r>
            <a:r>
              <a:rPr lang="el-GR" sz="1600" dirty="0" smtClean="0"/>
              <a:t> καταστεί έτοιμο για εξαγωγή, συνδέεται με μια ειδική πρωτεΐνη, </a:t>
            </a:r>
            <a:r>
              <a:rPr lang="el-GR" sz="1600" b="1" dirty="0" smtClean="0"/>
              <a:t>τον υποδοχέα πυρηνικής μεταφοράς</a:t>
            </a:r>
            <a:r>
              <a:rPr lang="el-GR" sz="1600" dirty="0" smtClean="0"/>
              <a:t>, που καθοδηγεί το </a:t>
            </a:r>
            <a:r>
              <a:rPr lang="en-US" sz="1600" dirty="0" smtClean="0"/>
              <a:t>mRNA</a:t>
            </a:r>
            <a:r>
              <a:rPr lang="el-GR" sz="1600" dirty="0" smtClean="0"/>
              <a:t> δια μέσου των πυρηνικών πόρων.</a:t>
            </a:r>
            <a:endParaRPr lang="el-GR" sz="16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051720" y="1268760"/>
            <a:ext cx="4752528" cy="452431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Τα μόρια </a:t>
            </a:r>
            <a:r>
              <a:rPr lang="en-US" sz="1600" dirty="0" smtClean="0"/>
              <a:t>mRNA</a:t>
            </a:r>
            <a:r>
              <a:rPr lang="el-GR" sz="1600" dirty="0" smtClean="0"/>
              <a:t> μετά από ένα χρονικό διάστημα αποδομούνται στο κυτταρόπλασμα από ριβονουκλεάσες. Ο χρόνος ζωής των διαφόρων μορίων </a:t>
            </a:r>
            <a:r>
              <a:rPr lang="en-US" sz="1600" dirty="0" smtClean="0"/>
              <a:t>mRNA</a:t>
            </a:r>
            <a:r>
              <a:rPr lang="el-GR" sz="1600" dirty="0" smtClean="0"/>
              <a:t> διαφέρει σημαντικά, ανάλογα με το είδος του </a:t>
            </a:r>
            <a:r>
              <a:rPr lang="en-US" sz="1600" dirty="0" smtClean="0"/>
              <a:t>mRNA</a:t>
            </a:r>
            <a:r>
              <a:rPr lang="el-GR" sz="1600" dirty="0" smtClean="0"/>
              <a:t> και του κυττάρου.</a:t>
            </a:r>
          </a:p>
          <a:p>
            <a:r>
              <a:rPr lang="el-GR" sz="1600" dirty="0" smtClean="0"/>
              <a:t>Στα βακτήρια, τα περισσότερα είδη </a:t>
            </a:r>
            <a:r>
              <a:rPr lang="en-US" sz="1600" dirty="0" smtClean="0"/>
              <a:t>mRNA </a:t>
            </a:r>
            <a:r>
              <a:rPr lang="el-GR" sz="1600" dirty="0" smtClean="0"/>
              <a:t>αποδομούνται μετά από τρία λεπτά περίπου.</a:t>
            </a:r>
          </a:p>
          <a:p>
            <a:r>
              <a:rPr lang="el-GR" sz="1600" dirty="0" smtClean="0"/>
              <a:t>Στους ευκαρυωτικούς οργανισμούς, ο χρόνος ζωής ενός </a:t>
            </a:r>
            <a:r>
              <a:rPr lang="en-US" sz="1600" dirty="0" smtClean="0"/>
              <a:t>mRNA</a:t>
            </a:r>
            <a:r>
              <a:rPr lang="el-GR" sz="1600" dirty="0" smtClean="0"/>
              <a:t> που κυμαίνεται από λιγότερο από 30 λεπτά μέχρι περισσότερο από 10 ώρες.</a:t>
            </a:r>
          </a:p>
          <a:p>
            <a:r>
              <a:rPr lang="el-GR" sz="1600" dirty="0" smtClean="0"/>
              <a:t>Ο χρόνος ζωής των </a:t>
            </a:r>
            <a:r>
              <a:rPr lang="en-US" sz="1600" dirty="0" smtClean="0"/>
              <a:t>mRNA</a:t>
            </a:r>
            <a:r>
              <a:rPr lang="el-GR" sz="1600" dirty="0" smtClean="0"/>
              <a:t> εξαρτάται από αλληλουχίες στο 3΄ άκρο του μορίου πριν από την πολύ-Α ουρά.</a:t>
            </a:r>
          </a:p>
          <a:p>
            <a:r>
              <a:rPr lang="el-GR" sz="1600" dirty="0" smtClean="0"/>
              <a:t>Ο χρόνος ζωής των </a:t>
            </a:r>
            <a:r>
              <a:rPr lang="en-US" sz="1600" dirty="0" smtClean="0"/>
              <a:t>mRNA</a:t>
            </a:r>
            <a:r>
              <a:rPr lang="el-GR" sz="1600" dirty="0" smtClean="0"/>
              <a:t> επηρεάζει την ποσότητα της πρωτεΐνης που παράγουν. Οι πρωτεΐνες που χρειάζονται σε μεγάλες ποσότητες παράγονται από </a:t>
            </a:r>
            <a:r>
              <a:rPr lang="en-US" sz="1600" dirty="0" smtClean="0"/>
              <a:t>mRNA</a:t>
            </a:r>
            <a:r>
              <a:rPr lang="el-GR" sz="1600" dirty="0" smtClean="0"/>
              <a:t> με μεγάλο χρόνο ζωής, ενώ εκείνες που χρειάζονται σε μικρές ποσότητες από μόρια με μικρό χρόνο ζωής. </a:t>
            </a:r>
            <a:endParaRPr lang="el-GR" sz="16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691680" y="2886035"/>
            <a:ext cx="5832648" cy="830997"/>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sz="2400" b="1" dirty="0" smtClean="0">
                <a:solidFill>
                  <a:schemeClr val="bg1"/>
                </a:solidFill>
              </a:rPr>
              <a:t>ΣΥΝΘΕΣΗ ΠΡΩΤΕΪΝΩΝ</a:t>
            </a:r>
          </a:p>
          <a:p>
            <a:pPr algn="ctr"/>
            <a:r>
              <a:rPr lang="el-GR" sz="2400" b="1" dirty="0" smtClean="0">
                <a:solidFill>
                  <a:schemeClr val="bg1"/>
                </a:solidFill>
              </a:rPr>
              <a:t>(ΜΕΤΑΦΡΑΣΗ)</a:t>
            </a:r>
            <a:endParaRPr lang="el-GR" sz="2400" b="1"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1403648" y="404664"/>
            <a:ext cx="6312194" cy="369332"/>
          </a:xfrm>
          <a:prstGeom prst="rect">
            <a:avLst/>
          </a:prstGeom>
          <a:solidFill>
            <a:schemeClr val="accent1">
              <a:lumMod val="75000"/>
            </a:schemeClr>
          </a:solidFill>
          <a:ln>
            <a:solidFill>
              <a:schemeClr val="accent5">
                <a:lumMod val="75000"/>
              </a:schemeClr>
            </a:solidFill>
          </a:ln>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Σύνθεση πρωτεϊνών - μετάφραση</a:t>
            </a:r>
            <a:endParaRPr lang="el-GR" b="1" dirty="0">
              <a:solidFill>
                <a:schemeClr val="bg1"/>
              </a:solidFill>
            </a:endParaRPr>
          </a:p>
        </p:txBody>
      </p:sp>
      <p:sp>
        <p:nvSpPr>
          <p:cNvPr id="4" name="3 - TextBox"/>
          <p:cNvSpPr txBox="1"/>
          <p:nvPr/>
        </p:nvSpPr>
        <p:spPr>
          <a:xfrm>
            <a:off x="1403648" y="904652"/>
            <a:ext cx="6312194" cy="2308324"/>
          </a:xfrm>
          <a:prstGeom prst="rect">
            <a:avLst/>
          </a:prstGeom>
          <a:solidFill>
            <a:schemeClr val="accent1">
              <a:lumMod val="20000"/>
              <a:lumOff val="80000"/>
            </a:schemeClr>
          </a:solidFill>
          <a:ln>
            <a:solidFill>
              <a:schemeClr val="accent5">
                <a:lumMod val="60000"/>
                <a:lumOff val="40000"/>
              </a:schemeClr>
            </a:solidFill>
          </a:ln>
          <a:effectLst>
            <a:outerShdw blurRad="50800" dist="38100" dir="5400000" algn="t" rotWithShape="0">
              <a:prstClr val="black">
                <a:alpha val="40000"/>
              </a:prstClr>
            </a:outerShdw>
          </a:effectLst>
        </p:spPr>
        <p:txBody>
          <a:bodyPr wrap="square" rtlCol="0">
            <a:spAutoFit/>
          </a:bodyPr>
          <a:lstStyle/>
          <a:p>
            <a:r>
              <a:rPr lang="el-GR" sz="1600" dirty="0" smtClean="0"/>
              <a:t>Η μετάφραση είναι η διαδικασία μεταφοράς της γενετικής πληροφορίας από το </a:t>
            </a:r>
            <a:r>
              <a:rPr lang="en-US" sz="1600" dirty="0" smtClean="0"/>
              <a:t>mRNA</a:t>
            </a:r>
            <a:r>
              <a:rPr lang="el-GR" sz="1600" dirty="0" smtClean="0"/>
              <a:t> στα αμινοξέα των πολυπεπτιδικών αλυσίδων.  Η αλληλουχία των βάσεων του </a:t>
            </a:r>
            <a:r>
              <a:rPr lang="en-US" sz="1600" dirty="0" smtClean="0"/>
              <a:t>mRNA</a:t>
            </a:r>
            <a:r>
              <a:rPr lang="el-GR" sz="1600" dirty="0" smtClean="0"/>
              <a:t> μεταφράζεται σε αλληλουχία των αμινοξέων της πολυπεπτιδικής αλυσίδας, βάση ενός κώδικα που ονομάζεται γενετικός κώδικας</a:t>
            </a:r>
            <a:r>
              <a:rPr lang="en-US" sz="1600" dirty="0" smtClean="0"/>
              <a:t>.</a:t>
            </a:r>
            <a:endParaRPr lang="el-GR" sz="1600" dirty="0" smtClean="0"/>
          </a:p>
          <a:p>
            <a:r>
              <a:rPr lang="el-GR" sz="1600" dirty="0" smtClean="0"/>
              <a:t>Η διαδικασία απαιτεί τη συμμετοχή εκτός από το </a:t>
            </a:r>
            <a:r>
              <a:rPr lang="en-US" sz="1600" dirty="0" smtClean="0"/>
              <a:t>mRNA, </a:t>
            </a:r>
            <a:r>
              <a:rPr lang="el-GR" sz="1600" dirty="0" smtClean="0"/>
              <a:t> των </a:t>
            </a:r>
            <a:r>
              <a:rPr lang="en-US" sz="1600" dirty="0" smtClean="0"/>
              <a:t>tRNA</a:t>
            </a:r>
            <a:r>
              <a:rPr lang="el-GR" sz="1600" dirty="0" smtClean="0"/>
              <a:t>, των ριβοσωμάτων και πολλών πρωτεϊνικών παραγόντων (συμμετέχουν περισσότερα από 100 μακρομόρια).</a:t>
            </a:r>
          </a:p>
          <a:p>
            <a:r>
              <a:rPr lang="el-GR" sz="1600" dirty="0" smtClean="0"/>
              <a:t>Η μετάφραση διακρίνεται σε έναρξη, επιμήκυνση και λήξη</a:t>
            </a:r>
            <a:endParaRPr lang="el-GR" sz="1600" dirty="0"/>
          </a:p>
        </p:txBody>
      </p:sp>
      <p:pic>
        <p:nvPicPr>
          <p:cNvPr id="5" name="Picture 4" descr="C:\Documents and Settings\Eleni\Τα έγγραφά μου\Downloads\f8-09-0.jpg"/>
          <p:cNvPicPr>
            <a:picLocks noChangeAspect="1" noChangeArrowheads="1"/>
          </p:cNvPicPr>
          <p:nvPr/>
        </p:nvPicPr>
        <p:blipFill>
          <a:blip r:embed="rId2" cstate="print">
            <a:clrChange>
              <a:clrFrom>
                <a:srgbClr val="FFFFFF"/>
              </a:clrFrom>
              <a:clrTo>
                <a:srgbClr val="FFFFFF">
                  <a:alpha val="0"/>
                </a:srgbClr>
              </a:clrTo>
            </a:clrChange>
          </a:blip>
          <a:srcRect t="13793" b="13793"/>
          <a:stretch>
            <a:fillRect/>
          </a:stretch>
        </p:blipFill>
        <p:spPr bwMode="auto">
          <a:xfrm>
            <a:off x="1259632" y="3380932"/>
            <a:ext cx="6624654" cy="300039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2195736" y="476672"/>
            <a:ext cx="4824536" cy="369332"/>
          </a:xfrm>
          <a:prstGeom prst="rect">
            <a:avLst/>
          </a:prstGeom>
          <a:solidFill>
            <a:schemeClr val="accent1">
              <a:lumMod val="75000"/>
            </a:schemeClr>
          </a:solidFill>
          <a:ln>
            <a:solidFill>
              <a:schemeClr val="accent5">
                <a:lumMod val="75000"/>
              </a:schemeClr>
            </a:solidFill>
          </a:ln>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Γενετικός κώδικας</a:t>
            </a:r>
            <a:endParaRPr lang="el-GR" b="1" dirty="0">
              <a:solidFill>
                <a:schemeClr val="bg1"/>
              </a:solidFill>
            </a:endParaRPr>
          </a:p>
        </p:txBody>
      </p:sp>
      <p:sp>
        <p:nvSpPr>
          <p:cNvPr id="4" name="3 - TextBox"/>
          <p:cNvSpPr txBox="1"/>
          <p:nvPr/>
        </p:nvSpPr>
        <p:spPr>
          <a:xfrm>
            <a:off x="2195736" y="980728"/>
            <a:ext cx="4824536" cy="3293209"/>
          </a:xfrm>
          <a:prstGeom prst="rect">
            <a:avLst/>
          </a:prstGeom>
          <a:solidFill>
            <a:schemeClr val="accent1">
              <a:lumMod val="20000"/>
              <a:lumOff val="80000"/>
            </a:schemeClr>
          </a:solidFill>
          <a:ln>
            <a:solidFill>
              <a:schemeClr val="accent5">
                <a:lumMod val="60000"/>
                <a:lumOff val="40000"/>
              </a:schemeClr>
            </a:solidFill>
          </a:ln>
          <a:effectLst>
            <a:outerShdw blurRad="50800" dist="38100" dir="5400000" algn="t" rotWithShape="0">
              <a:prstClr val="black">
                <a:alpha val="40000"/>
              </a:prstClr>
            </a:outerShdw>
          </a:effectLst>
        </p:spPr>
        <p:txBody>
          <a:bodyPr wrap="square" rtlCol="0">
            <a:spAutoFit/>
          </a:bodyPr>
          <a:lstStyle/>
          <a:p>
            <a:r>
              <a:rPr lang="el-GR" sz="1600" b="1" dirty="0" smtClean="0"/>
              <a:t>Γενετικός κώδικας </a:t>
            </a:r>
            <a:r>
              <a:rPr lang="el-GR" sz="1600" dirty="0" smtClean="0"/>
              <a:t>ονομάζεται ο κώδικας με βάση τον οποίο η αλληλουχία των βάσεων του </a:t>
            </a:r>
            <a:r>
              <a:rPr lang="en-US" sz="1600" dirty="0" smtClean="0"/>
              <a:t>DNA (</a:t>
            </a:r>
            <a:r>
              <a:rPr lang="el-GR" sz="1600" dirty="0" smtClean="0"/>
              <a:t>ή το αντίγραφο </a:t>
            </a:r>
            <a:r>
              <a:rPr lang="en-US" sz="1600" dirty="0" smtClean="0"/>
              <a:t>RNA</a:t>
            </a:r>
            <a:r>
              <a:rPr lang="el-GR" sz="1600" dirty="0" smtClean="0"/>
              <a:t>) καθορίζει την σειρά των αμινοξέων στην πολυπεπτιδική αλυσίδα.</a:t>
            </a:r>
          </a:p>
          <a:p>
            <a:r>
              <a:rPr lang="el-GR" sz="1600" dirty="0" smtClean="0"/>
              <a:t>Μία αλληλουχία τριών βάσεων καθορίζει ένα αμινοξύ. Η τριάδα των βάσεων ονομάζεται </a:t>
            </a:r>
            <a:r>
              <a:rPr lang="el-GR" sz="1600" b="1" dirty="0" smtClean="0"/>
              <a:t>κωδικόνιο</a:t>
            </a:r>
            <a:r>
              <a:rPr lang="el-GR" sz="1600" dirty="0" smtClean="0"/>
              <a:t> ή </a:t>
            </a:r>
            <a:r>
              <a:rPr lang="el-GR" sz="1600" b="1" dirty="0" smtClean="0"/>
              <a:t>κωδίκιο</a:t>
            </a:r>
            <a:r>
              <a:rPr lang="el-GR" sz="1600" dirty="0" smtClean="0"/>
              <a:t>.</a:t>
            </a:r>
          </a:p>
          <a:p>
            <a:r>
              <a:rPr lang="el-GR" sz="1600" dirty="0" smtClean="0"/>
              <a:t>Ο γενετικός κώδικας είναι σχεδόν ίδιος για όλους τους οργανισμούς, μη επικαλυπτόμενος, συνεχής και πλεονάζον (εκφυλισμένος).</a:t>
            </a:r>
          </a:p>
          <a:p>
            <a:r>
              <a:rPr lang="el-GR" sz="1600" dirty="0" smtClean="0"/>
              <a:t>Από τα 64 πιθανά κωδικόνια που προκύπτουν από τους συνδυασμούς των 4 βάσεων ανά τρεις (4</a:t>
            </a:r>
            <a:r>
              <a:rPr lang="el-GR" sz="1600" baseline="30000" dirty="0" smtClean="0"/>
              <a:t>3</a:t>
            </a:r>
            <a:r>
              <a:rPr lang="el-GR" sz="1600" dirty="0" smtClean="0"/>
              <a:t> = 64</a:t>
            </a:r>
            <a:r>
              <a:rPr lang="el-GR" sz="1600" dirty="0" smtClean="0"/>
              <a:t>)</a:t>
            </a:r>
            <a:r>
              <a:rPr lang="en-US" sz="1600" dirty="0" smtClean="0"/>
              <a:t>,</a:t>
            </a:r>
            <a:r>
              <a:rPr lang="el-GR" sz="1600" dirty="0" smtClean="0"/>
              <a:t> </a:t>
            </a:r>
            <a:r>
              <a:rPr lang="el-GR" sz="1600" dirty="0" smtClean="0"/>
              <a:t>61 κωδικοποιούν ένα αμινοξύ και 3 είναι κωδικόνια λήξης (</a:t>
            </a:r>
            <a:r>
              <a:rPr lang="en-US" sz="1600" dirty="0" smtClean="0"/>
              <a:t>UGA, UAA, UAG)</a:t>
            </a:r>
            <a:r>
              <a:rPr lang="el-GR" sz="1600" dirty="0" smtClean="0"/>
              <a:t> </a:t>
            </a:r>
            <a:endParaRPr lang="el-GR" sz="1600" dirty="0"/>
          </a:p>
        </p:txBody>
      </p:sp>
      <p:sp>
        <p:nvSpPr>
          <p:cNvPr id="5" name="4 - TextBox"/>
          <p:cNvSpPr txBox="1"/>
          <p:nvPr/>
        </p:nvSpPr>
        <p:spPr>
          <a:xfrm>
            <a:off x="2382502" y="4365104"/>
            <a:ext cx="5357850" cy="800219"/>
          </a:xfrm>
          <a:prstGeom prst="rect">
            <a:avLst/>
          </a:prstGeom>
          <a:noFill/>
        </p:spPr>
        <p:txBody>
          <a:bodyPr wrap="square" rtlCol="0">
            <a:spAutoFit/>
          </a:bodyPr>
          <a:lstStyle/>
          <a:p>
            <a:r>
              <a:rPr lang="en-US" sz="1600" dirty="0" smtClean="0"/>
              <a:t>         AUG–GAG–GCG–AAG- GAA- UAU-CUA-UGA</a:t>
            </a:r>
          </a:p>
          <a:p>
            <a:endParaRPr lang="el-GR" sz="1400" dirty="0" smtClean="0"/>
          </a:p>
          <a:p>
            <a:r>
              <a:rPr lang="en-US" sz="1400" b="1" dirty="0" smtClean="0"/>
              <a:t>           </a:t>
            </a:r>
            <a:r>
              <a:rPr lang="en-US" sz="1600" b="1" dirty="0" smtClean="0"/>
              <a:t>Met</a:t>
            </a:r>
            <a:r>
              <a:rPr lang="el-GR" sz="1600" dirty="0" smtClean="0"/>
              <a:t> </a:t>
            </a:r>
            <a:r>
              <a:rPr lang="en-US" sz="1600" dirty="0" smtClean="0"/>
              <a:t>–</a:t>
            </a:r>
            <a:r>
              <a:rPr lang="el-GR" sz="1600" dirty="0" smtClean="0"/>
              <a:t> </a:t>
            </a:r>
            <a:r>
              <a:rPr lang="en-US" sz="1600" dirty="0" err="1" smtClean="0"/>
              <a:t>glu</a:t>
            </a:r>
            <a:r>
              <a:rPr lang="el-GR" sz="1600" dirty="0" smtClean="0"/>
              <a:t> </a:t>
            </a:r>
            <a:r>
              <a:rPr lang="en-US" sz="1600" dirty="0" smtClean="0"/>
              <a:t>–</a:t>
            </a:r>
            <a:r>
              <a:rPr lang="el-GR" sz="1600" dirty="0" smtClean="0"/>
              <a:t> </a:t>
            </a:r>
            <a:r>
              <a:rPr lang="en-US" sz="1600" dirty="0" smtClean="0"/>
              <a:t>ala</a:t>
            </a:r>
            <a:r>
              <a:rPr lang="el-GR" sz="1600" dirty="0" smtClean="0"/>
              <a:t> </a:t>
            </a:r>
            <a:r>
              <a:rPr lang="en-US" sz="1600" dirty="0" smtClean="0"/>
              <a:t> –</a:t>
            </a:r>
            <a:r>
              <a:rPr lang="el-GR" sz="1600" dirty="0" smtClean="0"/>
              <a:t> </a:t>
            </a:r>
            <a:r>
              <a:rPr lang="en-US" sz="1600" dirty="0" err="1" smtClean="0"/>
              <a:t>lys</a:t>
            </a:r>
            <a:r>
              <a:rPr lang="en-US" sz="1600" dirty="0" smtClean="0"/>
              <a:t> – </a:t>
            </a:r>
            <a:r>
              <a:rPr lang="el-GR" sz="1600" dirty="0" smtClean="0"/>
              <a:t> </a:t>
            </a:r>
            <a:r>
              <a:rPr lang="en-US" sz="1600" dirty="0" err="1" smtClean="0"/>
              <a:t>glu</a:t>
            </a:r>
            <a:r>
              <a:rPr lang="el-GR" sz="1600" dirty="0" smtClean="0"/>
              <a:t> </a:t>
            </a:r>
            <a:r>
              <a:rPr lang="en-US" sz="1600" dirty="0" smtClean="0"/>
              <a:t>–</a:t>
            </a:r>
            <a:r>
              <a:rPr lang="el-GR" sz="1600" dirty="0" smtClean="0"/>
              <a:t> </a:t>
            </a:r>
            <a:r>
              <a:rPr lang="en-US" sz="1600" dirty="0" err="1" smtClean="0"/>
              <a:t>tyr</a:t>
            </a:r>
            <a:r>
              <a:rPr lang="el-GR" sz="1600" dirty="0" smtClean="0"/>
              <a:t> </a:t>
            </a:r>
            <a:r>
              <a:rPr lang="en-US" sz="1600" dirty="0" smtClean="0"/>
              <a:t> – </a:t>
            </a:r>
            <a:r>
              <a:rPr lang="en-US" sz="1600" dirty="0" err="1" smtClean="0"/>
              <a:t>leu</a:t>
            </a:r>
            <a:r>
              <a:rPr lang="en-US" sz="1600" dirty="0" smtClean="0"/>
              <a:t> -</a:t>
            </a:r>
            <a:r>
              <a:rPr lang="el-GR" sz="1600" dirty="0" smtClean="0"/>
              <a:t> </a:t>
            </a:r>
            <a:r>
              <a:rPr lang="en-US" sz="1600" dirty="0" smtClean="0"/>
              <a:t> </a:t>
            </a:r>
            <a:r>
              <a:rPr lang="el-GR" sz="1600" b="1" dirty="0" smtClean="0"/>
              <a:t>λήξη</a:t>
            </a:r>
            <a:endParaRPr lang="el-GR" sz="1600" b="1" dirty="0"/>
          </a:p>
        </p:txBody>
      </p:sp>
      <p:grpSp>
        <p:nvGrpSpPr>
          <p:cNvPr id="6" name="14 - Ομάδα"/>
          <p:cNvGrpSpPr/>
          <p:nvPr/>
        </p:nvGrpSpPr>
        <p:grpSpPr>
          <a:xfrm>
            <a:off x="3058244" y="4653136"/>
            <a:ext cx="3241948" cy="214314"/>
            <a:chOff x="2555776" y="4653136"/>
            <a:chExt cx="3241948" cy="214314"/>
          </a:xfrm>
        </p:grpSpPr>
        <p:cxnSp>
          <p:nvCxnSpPr>
            <p:cNvPr id="7" name="6 - Ευθύγραμμο βέλος σύνδεσης"/>
            <p:cNvCxnSpPr/>
            <p:nvPr/>
          </p:nvCxnSpPr>
          <p:spPr>
            <a:xfrm rot="5400000">
              <a:off x="5689773"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7 - Ευθύγραμμο βέλος σύνδεσης"/>
            <p:cNvCxnSpPr/>
            <p:nvPr/>
          </p:nvCxnSpPr>
          <p:spPr>
            <a:xfrm rot="5400000">
              <a:off x="2449413"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8 - Ευθύγραμμο βέλος σύνδεσης"/>
            <p:cNvCxnSpPr/>
            <p:nvPr/>
          </p:nvCxnSpPr>
          <p:spPr>
            <a:xfrm rot="5400000">
              <a:off x="2953469"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9 - Ευθύγραμμο βέλος σύνδεσης"/>
            <p:cNvCxnSpPr/>
            <p:nvPr/>
          </p:nvCxnSpPr>
          <p:spPr>
            <a:xfrm rot="5400000">
              <a:off x="3385517"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10 - Ευθύγραμμο βέλος σύνδεσης"/>
            <p:cNvCxnSpPr/>
            <p:nvPr/>
          </p:nvCxnSpPr>
          <p:spPr>
            <a:xfrm rot="5400000">
              <a:off x="3889573"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11 - Ευθύγραμμο βέλος σύνδεσης"/>
            <p:cNvCxnSpPr/>
            <p:nvPr/>
          </p:nvCxnSpPr>
          <p:spPr>
            <a:xfrm rot="5400000">
              <a:off x="4392041"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12 - Ευθύγραμμο βέλος σύνδεσης"/>
            <p:cNvCxnSpPr/>
            <p:nvPr/>
          </p:nvCxnSpPr>
          <p:spPr>
            <a:xfrm rot="5400000">
              <a:off x="4824089"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13 - Ευθύγραμμο βέλος σύνδεσης"/>
            <p:cNvCxnSpPr/>
            <p:nvPr/>
          </p:nvCxnSpPr>
          <p:spPr>
            <a:xfrm rot="5400000">
              <a:off x="5257725"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dirty="0" smtClean="0"/>
              <a:t>Δρ Ελένη Γιαννουλάκη</a:t>
            </a:r>
            <a:endParaRPr lang="el-GR" dirty="0"/>
          </a:p>
        </p:txBody>
      </p:sp>
      <p:pic>
        <p:nvPicPr>
          <p:cNvPr id="1026" name="Picture 2" descr="Αποτέλεσμα εικόνας για γενετικός κώδικας"/>
          <p:cNvPicPr>
            <a:picLocks noChangeAspect="1" noChangeArrowheads="1"/>
          </p:cNvPicPr>
          <p:nvPr/>
        </p:nvPicPr>
        <p:blipFill>
          <a:blip r:embed="rId2" cstate="print">
            <a:clrChange>
              <a:clrFrom>
                <a:srgbClr val="BAE0E3"/>
              </a:clrFrom>
              <a:clrTo>
                <a:srgbClr val="BAE0E3">
                  <a:alpha val="0"/>
                </a:srgbClr>
              </a:clrTo>
            </a:clrChange>
          </a:blip>
          <a:srcRect/>
          <a:stretch>
            <a:fillRect/>
          </a:stretch>
        </p:blipFill>
        <p:spPr bwMode="auto">
          <a:xfrm>
            <a:off x="3740267" y="571480"/>
            <a:ext cx="5656269" cy="3643339"/>
          </a:xfrm>
          <a:prstGeom prst="rect">
            <a:avLst/>
          </a:prstGeom>
          <a:noFill/>
        </p:spPr>
      </p:pic>
      <p:sp>
        <p:nvSpPr>
          <p:cNvPr id="4" name="3 - TextBox"/>
          <p:cNvSpPr txBox="1"/>
          <p:nvPr/>
        </p:nvSpPr>
        <p:spPr>
          <a:xfrm>
            <a:off x="107504" y="1071546"/>
            <a:ext cx="3888432" cy="5509200"/>
          </a:xfrm>
          <a:prstGeom prst="rect">
            <a:avLst/>
          </a:prstGeom>
          <a:solidFill>
            <a:schemeClr val="accent1">
              <a:lumMod val="20000"/>
              <a:lumOff val="80000"/>
            </a:schemeClr>
          </a:solidFill>
          <a:ln>
            <a:solidFill>
              <a:schemeClr val="accent5">
                <a:lumMod val="75000"/>
              </a:schemeClr>
            </a:solidFill>
          </a:ln>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1600" dirty="0" smtClean="0"/>
              <a:t>Ένα κωδικόνιο κωδικοποιεί ένα μόνο αμινοξύ.</a:t>
            </a:r>
          </a:p>
          <a:p>
            <a:pPr>
              <a:buFont typeface="Wingdings" pitchFamily="2" charset="2"/>
              <a:buChar char="§"/>
            </a:pPr>
            <a:r>
              <a:rPr lang="el-GR" sz="1600" dirty="0" smtClean="0"/>
              <a:t>Όλα τα αμινοξέα, εκτός από τη μεθειονίνη και την θρυπτοφάνη κωδικοποιούνται από 2-6 κωδικόνια. Τα κωδικόνια που κωδικοποιούν το ίδιο αμινοξύ ονομάζονται </a:t>
            </a:r>
            <a:r>
              <a:rPr lang="el-GR" sz="1600" b="1" dirty="0" smtClean="0"/>
              <a:t>συνώνυμα</a:t>
            </a:r>
            <a:r>
              <a:rPr lang="el-GR" sz="1600" dirty="0" smtClean="0"/>
              <a:t>.</a:t>
            </a:r>
          </a:p>
          <a:p>
            <a:pPr>
              <a:buFont typeface="Wingdings" pitchFamily="2" charset="2"/>
              <a:buChar char="§"/>
            </a:pPr>
            <a:r>
              <a:rPr lang="el-GR" sz="1600" dirty="0" smtClean="0"/>
              <a:t>Τα κωδικόνια λήξης δεν αναγνωρίζονται από κανένα </a:t>
            </a:r>
            <a:r>
              <a:rPr lang="en-US" sz="1600" dirty="0" smtClean="0"/>
              <a:t>tRNA</a:t>
            </a:r>
            <a:r>
              <a:rPr lang="el-GR" sz="1600" dirty="0" smtClean="0"/>
              <a:t>, αλλά αντίθετα από ειδικούς παράγοντες λήξης της μετάφρασης.</a:t>
            </a:r>
          </a:p>
          <a:p>
            <a:pPr>
              <a:buFont typeface="Wingdings" pitchFamily="2" charset="2"/>
              <a:buChar char="§"/>
            </a:pPr>
            <a:r>
              <a:rPr lang="el-GR" sz="1600" dirty="0" smtClean="0"/>
              <a:t>Το κωδικόνιο έναρξης (</a:t>
            </a:r>
            <a:r>
              <a:rPr lang="en-US" sz="1600" dirty="0" smtClean="0"/>
              <a:t>AUG</a:t>
            </a:r>
            <a:r>
              <a:rPr lang="el-GR" sz="1600" dirty="0" smtClean="0"/>
              <a:t>) σηματοδοτεί εκτός από την έναρξη και το αμινοξύ μεθειονίνη, το οποίο βρίσκεται και σε ενδιάμεσες θέσεις της πολυπεπτιδικής αλυσίδας. Το κωδικόνιο έναρξης στους ευκαρυωτικούς είναι </a:t>
            </a:r>
            <a:r>
              <a:rPr lang="el-GR" sz="1600" dirty="0" smtClean="0"/>
              <a:t>το κωδικόνιο </a:t>
            </a:r>
            <a:r>
              <a:rPr lang="en-US" sz="1600" dirty="0" smtClean="0"/>
              <a:t>AUG</a:t>
            </a:r>
            <a:r>
              <a:rPr lang="el-GR" sz="1600" dirty="0" smtClean="0"/>
              <a:t> που </a:t>
            </a:r>
            <a:r>
              <a:rPr lang="el-GR" sz="1600" dirty="0" smtClean="0"/>
              <a:t>βρίσκεται πιο κοντά στο 5’ άκρο του </a:t>
            </a:r>
            <a:r>
              <a:rPr lang="en-US" sz="1600" dirty="0" smtClean="0"/>
              <a:t>mRNA</a:t>
            </a:r>
            <a:r>
              <a:rPr lang="el-GR" sz="1600" dirty="0" smtClean="0"/>
              <a:t>, ενώ στους προκαρυωτικούς μετά από μία αλληλουχία πλούσια σε πουρίνες η οποία συνδέεται στο </a:t>
            </a:r>
            <a:r>
              <a:rPr lang="en-US" sz="1600" dirty="0" smtClean="0"/>
              <a:t>rRNA</a:t>
            </a:r>
            <a:r>
              <a:rPr lang="el-GR" sz="1600" dirty="0" smtClean="0"/>
              <a:t> σε μία αντίστοιχη αλληλουχία πλούσια σε πυριμιδίνες.</a:t>
            </a:r>
            <a:endParaRPr lang="el-GR" sz="1600" dirty="0"/>
          </a:p>
        </p:txBody>
      </p:sp>
      <p:sp>
        <p:nvSpPr>
          <p:cNvPr id="5" name="4 - TextBox"/>
          <p:cNvSpPr txBox="1"/>
          <p:nvPr/>
        </p:nvSpPr>
        <p:spPr>
          <a:xfrm>
            <a:off x="4250150" y="4149080"/>
            <a:ext cx="4786346" cy="2308324"/>
          </a:xfrm>
          <a:prstGeom prst="rect">
            <a:avLst/>
          </a:prstGeom>
          <a:noFill/>
          <a:ln>
            <a:solidFill>
              <a:srgbClr val="C00000"/>
            </a:solidFill>
          </a:ln>
        </p:spPr>
        <p:txBody>
          <a:bodyPr wrap="square" rtlCol="0">
            <a:spAutoFit/>
          </a:bodyPr>
          <a:lstStyle/>
          <a:p>
            <a:r>
              <a:rPr lang="el-GR" sz="1600" dirty="0" smtClean="0"/>
              <a:t>Ο γενετικός κώδικας είναι </a:t>
            </a:r>
            <a:r>
              <a:rPr lang="el-GR" sz="1600" b="1" dirty="0" smtClean="0"/>
              <a:t>σχεδόν παγκόσμιος</a:t>
            </a:r>
            <a:r>
              <a:rPr lang="el-GR" sz="1600" dirty="0" smtClean="0"/>
              <a:t>. Εξαίρεση αποτελούν τα μιτοχόνδρια </a:t>
            </a:r>
            <a:r>
              <a:rPr lang="el-GR" sz="1600" dirty="0" smtClean="0"/>
              <a:t>πολλών θηλαστικών και πρωτόζωων. Για παράδειγμα στα μιτοχόνδρια </a:t>
            </a:r>
            <a:r>
              <a:rPr lang="el-GR" sz="1600" dirty="0" smtClean="0"/>
              <a:t>του </a:t>
            </a:r>
            <a:r>
              <a:rPr lang="el-GR" sz="1600" dirty="0" smtClean="0"/>
              <a:t>ανθρώπου, όπου το κωδικόνιο λήξης </a:t>
            </a:r>
            <a:r>
              <a:rPr lang="en-US" sz="1600" dirty="0" smtClean="0"/>
              <a:t>UGA</a:t>
            </a:r>
            <a:r>
              <a:rPr lang="el-GR" sz="1600" dirty="0" smtClean="0"/>
              <a:t> κωδικοποιεί την θρυπτοφάνη, τα κωδικόνια </a:t>
            </a:r>
            <a:r>
              <a:rPr lang="en-US" sz="1600" dirty="0" smtClean="0"/>
              <a:t>AGA </a:t>
            </a:r>
            <a:r>
              <a:rPr lang="el-GR" sz="1600" dirty="0" smtClean="0"/>
              <a:t>και </a:t>
            </a:r>
            <a:r>
              <a:rPr lang="en-US" sz="1600" dirty="0" smtClean="0"/>
              <a:t>AGG </a:t>
            </a:r>
            <a:r>
              <a:rPr lang="el-GR" sz="1600" dirty="0" smtClean="0"/>
              <a:t>είναι κωδικόνια λήξης και το κωδικόνιο </a:t>
            </a:r>
            <a:r>
              <a:rPr lang="en-US" sz="1600" dirty="0" smtClean="0"/>
              <a:t>AUA</a:t>
            </a:r>
            <a:r>
              <a:rPr lang="el-GR" sz="1600" dirty="0" smtClean="0"/>
              <a:t> της μεθειονίνης και όχι της ισολευκίνης.  Ανάλογες διαφορές υπάρχουν στα μιτοχόνδρια και άλλων ειδών θηλαστικών καθώς και στα βλεφαριδωτά πρωτόζωα</a:t>
            </a:r>
            <a:r>
              <a:rPr lang="en-US" sz="1600" dirty="0" smtClean="0"/>
              <a:t>.</a:t>
            </a:r>
            <a:endParaRPr lang="el-GR" sz="1600" dirty="0"/>
          </a:p>
        </p:txBody>
      </p:sp>
      <p:sp>
        <p:nvSpPr>
          <p:cNvPr id="6" name="5 - TextBox"/>
          <p:cNvSpPr txBox="1"/>
          <p:nvPr/>
        </p:nvSpPr>
        <p:spPr>
          <a:xfrm>
            <a:off x="107504" y="620688"/>
            <a:ext cx="3888432" cy="369332"/>
          </a:xfrm>
          <a:prstGeom prst="rect">
            <a:avLst/>
          </a:prstGeom>
          <a:solidFill>
            <a:schemeClr val="accent1">
              <a:lumMod val="75000"/>
            </a:schemeClr>
          </a:solidFill>
          <a:ln>
            <a:solidFill>
              <a:schemeClr val="accent5">
                <a:lumMod val="75000"/>
              </a:schemeClr>
            </a:solidFill>
          </a:ln>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Ιδιότητες γενετικού κώδικα</a:t>
            </a:r>
            <a:endParaRPr lang="el-GR" b="1" dirty="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79512" y="2564904"/>
            <a:ext cx="4248472" cy="4031873"/>
          </a:xfrm>
          <a:prstGeom prst="rect">
            <a:avLst/>
          </a:prstGeom>
          <a:noFill/>
          <a:ln>
            <a:solidFill>
              <a:schemeClr val="accent2"/>
            </a:solidFill>
          </a:ln>
        </p:spPr>
        <p:txBody>
          <a:bodyPr wrap="square" rtlCol="0">
            <a:spAutoFit/>
          </a:bodyPr>
          <a:lstStyle/>
          <a:p>
            <a:r>
              <a:rPr lang="el-GR" sz="1600" dirty="0" smtClean="0"/>
              <a:t>Ο γενετικός κώδικας είναι </a:t>
            </a:r>
            <a:r>
              <a:rPr lang="el-GR" sz="1600" b="1" dirty="0" smtClean="0"/>
              <a:t>πλεονάζων</a:t>
            </a:r>
            <a:r>
              <a:rPr lang="el-GR" sz="1600" dirty="0" smtClean="0"/>
              <a:t>, δηλαδή διαφορετικά κωδικόνια καθορίζουν το ίδιο αμινοξύ. Αυτό υποδηλώνει ότι υπάρχουν περισσότερα του ενός </a:t>
            </a:r>
            <a:r>
              <a:rPr lang="en-US" sz="1600" dirty="0" smtClean="0"/>
              <a:t>tRNA </a:t>
            </a:r>
            <a:r>
              <a:rPr lang="el-GR" sz="1600" dirty="0" smtClean="0"/>
              <a:t>για το ίδιο αμινοξύ ή/και ορισμένα </a:t>
            </a:r>
            <a:r>
              <a:rPr lang="en-US" sz="1600" dirty="0" smtClean="0"/>
              <a:t>tRNA </a:t>
            </a:r>
            <a:r>
              <a:rPr lang="el-GR" sz="1600" dirty="0" smtClean="0"/>
              <a:t>συνδέονται με περισσότερα του ενός κωδικόνια. Πράγματι, μερικά αμινοξέα συνδέονται με περισσότερα του ενός </a:t>
            </a:r>
            <a:r>
              <a:rPr lang="en-US" sz="1600" dirty="0" smtClean="0"/>
              <a:t>tRNA</a:t>
            </a:r>
            <a:r>
              <a:rPr lang="el-GR" sz="1600" dirty="0" smtClean="0"/>
              <a:t>, ενώ πολλά </a:t>
            </a:r>
            <a:r>
              <a:rPr lang="en-US" sz="1600" dirty="0" smtClean="0"/>
              <a:t>tRNA</a:t>
            </a:r>
            <a:r>
              <a:rPr lang="el-GR" sz="1600" dirty="0" smtClean="0"/>
              <a:t> είναι έτσι κατασκευασμένα, ώστε να απαιτούν ακριβές ζευγάρωμα μόνο στις δύο πρώτες βάσεις κωδικονίου-αντικωδικονίου και μπορούν να ανεχθούν κάποια αναντιστοιχία </a:t>
            </a:r>
            <a:r>
              <a:rPr lang="en-US" sz="1600" dirty="0" smtClean="0"/>
              <a:t>(</a:t>
            </a:r>
            <a:r>
              <a:rPr lang="el-GR" sz="1600" dirty="0" smtClean="0"/>
              <a:t>ή ταλάντευση) στην τρίτη θέση. Το αποτέλεσμα είναι να υπάρχουν περισσότερα από 20 είδη </a:t>
            </a:r>
            <a:r>
              <a:rPr lang="en-US" sz="1600" dirty="0" smtClean="0"/>
              <a:t>tRNA</a:t>
            </a:r>
            <a:r>
              <a:rPr lang="el-GR" sz="1600" dirty="0" smtClean="0"/>
              <a:t>. Ο ακριβής αριθμός των </a:t>
            </a:r>
            <a:r>
              <a:rPr lang="en-US" sz="1600" dirty="0" smtClean="0"/>
              <a:t>tRNA </a:t>
            </a:r>
            <a:r>
              <a:rPr lang="el-GR" sz="1600" dirty="0" smtClean="0"/>
              <a:t>διαφέρει μεταξύ των οργανισμών.</a:t>
            </a:r>
            <a:endParaRPr lang="el-GR" sz="1600" dirty="0"/>
          </a:p>
        </p:txBody>
      </p:sp>
      <p:pic>
        <p:nvPicPr>
          <p:cNvPr id="3" name="Picture 2" descr="C:\Documents and Settings\Eleni\Τα έγγραφά μου\Downloads\7_20.jpg"/>
          <p:cNvPicPr>
            <a:picLocks noChangeAspect="1" noChangeArrowheads="1"/>
          </p:cNvPicPr>
          <p:nvPr/>
        </p:nvPicPr>
        <p:blipFill>
          <a:blip r:embed="rId2" cstate="print"/>
          <a:srcRect/>
          <a:stretch>
            <a:fillRect/>
          </a:stretch>
        </p:blipFill>
        <p:spPr bwMode="auto">
          <a:xfrm>
            <a:off x="179512" y="692696"/>
            <a:ext cx="8856984" cy="1656184"/>
          </a:xfrm>
          <a:prstGeom prst="rect">
            <a:avLst/>
          </a:prstGeom>
          <a:noFill/>
        </p:spPr>
      </p:pic>
      <p:sp>
        <p:nvSpPr>
          <p:cNvPr id="4" name="3 - TextBox"/>
          <p:cNvSpPr txBox="1"/>
          <p:nvPr/>
        </p:nvSpPr>
        <p:spPr>
          <a:xfrm>
            <a:off x="4716016" y="2564904"/>
            <a:ext cx="4320480" cy="4031873"/>
          </a:xfrm>
          <a:prstGeom prst="rect">
            <a:avLst/>
          </a:prstGeom>
          <a:noFill/>
          <a:ln>
            <a:solidFill>
              <a:srgbClr val="C00000"/>
            </a:solidFill>
          </a:ln>
        </p:spPr>
        <p:txBody>
          <a:bodyPr wrap="square" rtlCol="0">
            <a:spAutoFit/>
          </a:bodyPr>
          <a:lstStyle/>
          <a:p>
            <a:r>
              <a:rPr lang="el-GR" sz="1600" dirty="0" smtClean="0"/>
              <a:t>Δύο βάσεις αδενίνης (Α 1492 και Α 1493) στο 3’ άκρο του 16</a:t>
            </a:r>
            <a:r>
              <a:rPr lang="en-US" sz="1600" dirty="0" smtClean="0"/>
              <a:t>S rRNA </a:t>
            </a:r>
            <a:r>
              <a:rPr lang="el-GR" sz="1600" dirty="0" smtClean="0"/>
              <a:t>της </a:t>
            </a:r>
            <a:r>
              <a:rPr lang="en-US" sz="1600" dirty="0" smtClean="0"/>
              <a:t>30S</a:t>
            </a:r>
            <a:r>
              <a:rPr lang="el-GR" sz="1600" dirty="0" smtClean="0"/>
              <a:t> υπομονάδας του ριβοσώματος  ελέγχουν το σωστό ζευγάρωμα μόνο των δύο πρώτων θέσεων  κωδικονίου-αντικωδικονίου. Ανάλογος μηχανισμός ελέγχου για την τρίτη θέση δεν υπάρχει. </a:t>
            </a:r>
          </a:p>
          <a:p>
            <a:r>
              <a:rPr lang="el-GR" sz="1600" dirty="0" smtClean="0"/>
              <a:t>Έτσι, μία </a:t>
            </a:r>
            <a:r>
              <a:rPr lang="en-US" sz="1600" dirty="0" smtClean="0"/>
              <a:t>G</a:t>
            </a:r>
            <a:r>
              <a:rPr lang="el-GR" sz="1600" dirty="0" smtClean="0"/>
              <a:t> μπορεί να συνδεθεί με δεσμούς υδρογόνου εκτός από </a:t>
            </a:r>
            <a:r>
              <a:rPr lang="en-US" sz="1600" dirty="0" smtClean="0"/>
              <a:t>C</a:t>
            </a:r>
            <a:r>
              <a:rPr lang="el-GR" sz="1600" dirty="0" smtClean="0"/>
              <a:t> και με </a:t>
            </a:r>
            <a:r>
              <a:rPr lang="en-US" sz="1600" dirty="0" smtClean="0"/>
              <a:t>U, </a:t>
            </a:r>
            <a:r>
              <a:rPr lang="el-GR" sz="1600" dirty="0" smtClean="0"/>
              <a:t>αν βρίσκονται στην </a:t>
            </a:r>
            <a:r>
              <a:rPr lang="el-GR" sz="1600" dirty="0" smtClean="0"/>
              <a:t>τρίτη </a:t>
            </a:r>
            <a:r>
              <a:rPr lang="el-GR" sz="1600" dirty="0" smtClean="0"/>
              <a:t>θέση του κωδικονίου. Επίσης, αν στην τρίτη θέση </a:t>
            </a:r>
            <a:r>
              <a:rPr lang="el-GR" sz="1600" dirty="0" smtClean="0"/>
              <a:t>του </a:t>
            </a:r>
            <a:r>
              <a:rPr lang="el-GR" sz="1600" dirty="0" smtClean="0"/>
              <a:t>αντικωδικονίου </a:t>
            </a:r>
            <a:r>
              <a:rPr lang="el-GR" sz="1600" dirty="0" smtClean="0"/>
              <a:t>υπάρχει </a:t>
            </a:r>
            <a:r>
              <a:rPr lang="en-US" sz="1600" dirty="0" smtClean="0"/>
              <a:t>I</a:t>
            </a:r>
            <a:r>
              <a:rPr lang="el-GR" sz="1600" dirty="0" smtClean="0"/>
              <a:t>, μπορεί να συνδεθεί με </a:t>
            </a:r>
            <a:r>
              <a:rPr lang="en-US" sz="1600" dirty="0" smtClean="0"/>
              <a:t>U, C </a:t>
            </a:r>
            <a:r>
              <a:rPr lang="el-GR" sz="1600" dirty="0" smtClean="0"/>
              <a:t>ή </a:t>
            </a:r>
            <a:r>
              <a:rPr lang="en-US" sz="1600" dirty="0" smtClean="0"/>
              <a:t>A</a:t>
            </a:r>
            <a:r>
              <a:rPr lang="el-GR" sz="1600" dirty="0" smtClean="0"/>
              <a:t>.</a:t>
            </a:r>
          </a:p>
          <a:p>
            <a:r>
              <a:rPr lang="el-GR" sz="1600" dirty="0" smtClean="0"/>
              <a:t>Για παράδειγμα, το </a:t>
            </a:r>
            <a:r>
              <a:rPr lang="en-US" sz="1600" dirty="0" smtClean="0"/>
              <a:t>tRNA </a:t>
            </a:r>
            <a:r>
              <a:rPr lang="el-GR" sz="1600" dirty="0" smtClean="0"/>
              <a:t> της φαινυλαλανίνης με αντικωδικόνιο </a:t>
            </a:r>
            <a:r>
              <a:rPr lang="en-US" sz="1600" dirty="0" smtClean="0"/>
              <a:t>3’</a:t>
            </a:r>
            <a:r>
              <a:rPr lang="el-GR" sz="1600" dirty="0" smtClean="0"/>
              <a:t>-</a:t>
            </a:r>
            <a:r>
              <a:rPr lang="en-US" sz="1600" dirty="0" smtClean="0"/>
              <a:t>AAI</a:t>
            </a:r>
            <a:r>
              <a:rPr lang="el-GR" sz="1600" dirty="0" smtClean="0"/>
              <a:t>-</a:t>
            </a:r>
            <a:r>
              <a:rPr lang="en-US" sz="1600" dirty="0" smtClean="0"/>
              <a:t>5’ </a:t>
            </a:r>
            <a:r>
              <a:rPr lang="el-GR" sz="1600" dirty="0" smtClean="0"/>
              <a:t>μπορεί να συνδεθεί με τα κωδικόνια </a:t>
            </a:r>
            <a:r>
              <a:rPr lang="en-US" sz="1600" dirty="0" smtClean="0"/>
              <a:t> 5’</a:t>
            </a:r>
            <a:r>
              <a:rPr lang="el-GR" sz="1600" dirty="0" smtClean="0"/>
              <a:t>-</a:t>
            </a:r>
            <a:r>
              <a:rPr lang="en-US" sz="1600" dirty="0" smtClean="0"/>
              <a:t>UUC</a:t>
            </a:r>
            <a:r>
              <a:rPr lang="el-GR" sz="1600" dirty="0" smtClean="0"/>
              <a:t>-</a:t>
            </a:r>
            <a:r>
              <a:rPr lang="en-US" sz="1600" dirty="0" smtClean="0"/>
              <a:t>3’ </a:t>
            </a:r>
            <a:r>
              <a:rPr lang="el-GR" sz="1600" dirty="0" smtClean="0"/>
              <a:t>και </a:t>
            </a:r>
            <a:r>
              <a:rPr lang="en-US" sz="1600" dirty="0" smtClean="0"/>
              <a:t>5’</a:t>
            </a:r>
            <a:r>
              <a:rPr lang="el-GR" sz="1600" dirty="0" smtClean="0"/>
              <a:t>-</a:t>
            </a:r>
            <a:r>
              <a:rPr lang="en-US" sz="1600" dirty="0" smtClean="0"/>
              <a:t>UUU</a:t>
            </a:r>
            <a:r>
              <a:rPr lang="el-GR" sz="1600" dirty="0" smtClean="0"/>
              <a:t>-</a:t>
            </a:r>
            <a:r>
              <a:rPr lang="en-US" sz="1600" dirty="0" smtClean="0"/>
              <a:t>3’</a:t>
            </a:r>
            <a:r>
              <a:rPr lang="el-GR" sz="1600" dirty="0" smtClean="0"/>
              <a:t>. Ομοίως, το</a:t>
            </a:r>
            <a:r>
              <a:rPr lang="en-US" sz="1600" dirty="0" smtClean="0"/>
              <a:t> tRNA </a:t>
            </a:r>
            <a:r>
              <a:rPr lang="el-GR" sz="1600" dirty="0" smtClean="0"/>
              <a:t>της αλανίνης με αντικωδικόνιο </a:t>
            </a:r>
            <a:r>
              <a:rPr lang="en-US" sz="1600" dirty="0" smtClean="0"/>
              <a:t>3’</a:t>
            </a:r>
            <a:r>
              <a:rPr lang="el-GR" sz="1600" dirty="0" smtClean="0"/>
              <a:t>-</a:t>
            </a:r>
            <a:r>
              <a:rPr lang="en-US" sz="1600" dirty="0" smtClean="0"/>
              <a:t>CGI</a:t>
            </a:r>
            <a:r>
              <a:rPr lang="el-GR" sz="1600" dirty="0" smtClean="0"/>
              <a:t>-</a:t>
            </a:r>
            <a:r>
              <a:rPr lang="en-US" sz="1600" dirty="0" smtClean="0"/>
              <a:t>5’</a:t>
            </a:r>
            <a:r>
              <a:rPr lang="el-GR" sz="1600" dirty="0" smtClean="0"/>
              <a:t> με τα αντικωδικόνια </a:t>
            </a:r>
            <a:r>
              <a:rPr lang="en-US" sz="1600" dirty="0" smtClean="0"/>
              <a:t> 5’</a:t>
            </a:r>
            <a:r>
              <a:rPr lang="el-GR" sz="1600" dirty="0" smtClean="0"/>
              <a:t>-</a:t>
            </a:r>
            <a:r>
              <a:rPr lang="en-US" sz="1600" dirty="0" smtClean="0"/>
              <a:t>GCU</a:t>
            </a:r>
            <a:r>
              <a:rPr lang="el-GR" sz="1600" dirty="0" smtClean="0"/>
              <a:t>-</a:t>
            </a:r>
            <a:r>
              <a:rPr lang="en-US" sz="1600" dirty="0" smtClean="0"/>
              <a:t>3’</a:t>
            </a:r>
            <a:r>
              <a:rPr lang="el-GR" sz="1600" dirty="0" smtClean="0"/>
              <a:t> και </a:t>
            </a:r>
            <a:r>
              <a:rPr lang="en-US" sz="1600" dirty="0" smtClean="0"/>
              <a:t> 5’</a:t>
            </a:r>
            <a:r>
              <a:rPr lang="el-GR" sz="1600" dirty="0" smtClean="0"/>
              <a:t>-</a:t>
            </a:r>
            <a:r>
              <a:rPr lang="en-US" sz="1600" dirty="0" smtClean="0"/>
              <a:t>GCA</a:t>
            </a:r>
            <a:r>
              <a:rPr lang="el-GR" sz="1600" dirty="0" smtClean="0"/>
              <a:t>-</a:t>
            </a:r>
            <a:r>
              <a:rPr lang="en-US" sz="1600" dirty="0" smtClean="0"/>
              <a:t>3’. </a:t>
            </a:r>
            <a:endParaRPr lang="el-GR" sz="16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758766" y="2708920"/>
            <a:ext cx="4133714" cy="3262432"/>
          </a:xfrm>
          <a:prstGeom prst="rect">
            <a:avLst/>
          </a:prstGeom>
          <a:noFill/>
        </p:spPr>
        <p:txBody>
          <a:bodyPr wrap="square" rtlCol="0">
            <a:spAutoFit/>
          </a:bodyPr>
          <a:lstStyle/>
          <a:p>
            <a:r>
              <a:rPr lang="en-US" sz="1600" dirty="0" smtClean="0"/>
              <a:t> </a:t>
            </a:r>
            <a:r>
              <a:rPr lang="en-US" sz="1600" b="1" dirty="0" smtClean="0">
                <a:solidFill>
                  <a:schemeClr val="tx2"/>
                </a:solidFill>
              </a:rPr>
              <a:t>AUG–GAU–GCG–AAG- GAA- UAU-CUA-UGA</a:t>
            </a:r>
          </a:p>
          <a:p>
            <a:endParaRPr lang="el-GR" sz="1400" dirty="0" smtClean="0"/>
          </a:p>
          <a:p>
            <a:r>
              <a:rPr lang="en-US" sz="1400" b="1" dirty="0" smtClean="0"/>
              <a:t> </a:t>
            </a:r>
            <a:r>
              <a:rPr lang="en-US" sz="1600" b="1" dirty="0" smtClean="0">
                <a:solidFill>
                  <a:srgbClr val="C00000"/>
                </a:solidFill>
              </a:rPr>
              <a:t>Met</a:t>
            </a:r>
            <a:r>
              <a:rPr lang="el-GR" sz="1600" b="1" dirty="0" smtClean="0">
                <a:solidFill>
                  <a:srgbClr val="C00000"/>
                </a:solidFill>
              </a:rPr>
              <a:t> </a:t>
            </a:r>
            <a:r>
              <a:rPr lang="en-US" sz="1600" b="1" dirty="0" smtClean="0">
                <a:solidFill>
                  <a:srgbClr val="C00000"/>
                </a:solidFill>
              </a:rPr>
              <a:t>–</a:t>
            </a:r>
            <a:r>
              <a:rPr lang="el-GR" sz="1600" b="1" dirty="0" smtClean="0">
                <a:solidFill>
                  <a:srgbClr val="C00000"/>
                </a:solidFill>
              </a:rPr>
              <a:t> </a:t>
            </a:r>
            <a:r>
              <a:rPr lang="en-US" sz="1600" b="1" dirty="0" err="1" smtClean="0">
                <a:solidFill>
                  <a:srgbClr val="C00000"/>
                </a:solidFill>
              </a:rPr>
              <a:t>glu</a:t>
            </a:r>
            <a:r>
              <a:rPr lang="el-GR" sz="1600" b="1" dirty="0" smtClean="0">
                <a:solidFill>
                  <a:srgbClr val="C00000"/>
                </a:solidFill>
              </a:rPr>
              <a:t> </a:t>
            </a:r>
            <a:r>
              <a:rPr lang="en-US" sz="1600" b="1" dirty="0" smtClean="0">
                <a:solidFill>
                  <a:srgbClr val="C00000"/>
                </a:solidFill>
              </a:rPr>
              <a:t>–</a:t>
            </a:r>
            <a:r>
              <a:rPr lang="el-GR" sz="1600" b="1" dirty="0" smtClean="0">
                <a:solidFill>
                  <a:srgbClr val="C00000"/>
                </a:solidFill>
              </a:rPr>
              <a:t> </a:t>
            </a:r>
            <a:r>
              <a:rPr lang="en-US" sz="1600" b="1" dirty="0" smtClean="0">
                <a:solidFill>
                  <a:srgbClr val="C00000"/>
                </a:solidFill>
              </a:rPr>
              <a:t>ala</a:t>
            </a:r>
            <a:r>
              <a:rPr lang="el-GR" sz="1600" b="1" dirty="0" smtClean="0">
                <a:solidFill>
                  <a:srgbClr val="C00000"/>
                </a:solidFill>
              </a:rPr>
              <a:t> </a:t>
            </a:r>
            <a:r>
              <a:rPr lang="en-US" sz="1600" b="1" dirty="0" smtClean="0">
                <a:solidFill>
                  <a:srgbClr val="C00000"/>
                </a:solidFill>
              </a:rPr>
              <a:t> –</a:t>
            </a:r>
            <a:r>
              <a:rPr lang="el-GR" sz="1600" b="1" dirty="0" smtClean="0">
                <a:solidFill>
                  <a:srgbClr val="C00000"/>
                </a:solidFill>
              </a:rPr>
              <a:t> </a:t>
            </a:r>
            <a:r>
              <a:rPr lang="en-US" sz="1600" b="1" dirty="0" err="1" smtClean="0">
                <a:solidFill>
                  <a:srgbClr val="C00000"/>
                </a:solidFill>
              </a:rPr>
              <a:t>lys</a:t>
            </a:r>
            <a:r>
              <a:rPr lang="en-US" sz="1600" b="1" dirty="0" smtClean="0">
                <a:solidFill>
                  <a:srgbClr val="C00000"/>
                </a:solidFill>
              </a:rPr>
              <a:t> – </a:t>
            </a:r>
            <a:r>
              <a:rPr lang="el-GR" sz="1600" b="1" dirty="0" smtClean="0">
                <a:solidFill>
                  <a:srgbClr val="C00000"/>
                </a:solidFill>
              </a:rPr>
              <a:t> </a:t>
            </a:r>
            <a:r>
              <a:rPr lang="en-US" sz="1600" b="1" dirty="0" err="1" smtClean="0">
                <a:solidFill>
                  <a:srgbClr val="C00000"/>
                </a:solidFill>
              </a:rPr>
              <a:t>glu</a:t>
            </a:r>
            <a:r>
              <a:rPr lang="el-GR" sz="1600" b="1" dirty="0" smtClean="0">
                <a:solidFill>
                  <a:srgbClr val="C00000"/>
                </a:solidFill>
              </a:rPr>
              <a:t> </a:t>
            </a:r>
            <a:r>
              <a:rPr lang="en-US" sz="1600" b="1" dirty="0" smtClean="0">
                <a:solidFill>
                  <a:srgbClr val="C00000"/>
                </a:solidFill>
              </a:rPr>
              <a:t>–</a:t>
            </a:r>
            <a:r>
              <a:rPr lang="el-GR" sz="1600" b="1" dirty="0" smtClean="0">
                <a:solidFill>
                  <a:srgbClr val="C00000"/>
                </a:solidFill>
              </a:rPr>
              <a:t> </a:t>
            </a:r>
            <a:r>
              <a:rPr lang="en-US" sz="1600" b="1" dirty="0" err="1" smtClean="0">
                <a:solidFill>
                  <a:srgbClr val="C00000"/>
                </a:solidFill>
              </a:rPr>
              <a:t>tyr</a:t>
            </a:r>
            <a:r>
              <a:rPr lang="el-GR" sz="1600" b="1" dirty="0" smtClean="0">
                <a:solidFill>
                  <a:srgbClr val="C00000"/>
                </a:solidFill>
              </a:rPr>
              <a:t> </a:t>
            </a:r>
            <a:r>
              <a:rPr lang="en-US" sz="1600" b="1" dirty="0" smtClean="0">
                <a:solidFill>
                  <a:srgbClr val="C00000"/>
                </a:solidFill>
              </a:rPr>
              <a:t> – </a:t>
            </a:r>
            <a:r>
              <a:rPr lang="en-US" sz="1600" b="1" dirty="0" err="1" smtClean="0">
                <a:solidFill>
                  <a:srgbClr val="C00000"/>
                </a:solidFill>
              </a:rPr>
              <a:t>leu</a:t>
            </a:r>
            <a:r>
              <a:rPr lang="en-US" sz="1600" b="1" dirty="0" smtClean="0">
                <a:solidFill>
                  <a:srgbClr val="C00000"/>
                </a:solidFill>
              </a:rPr>
              <a:t> -</a:t>
            </a:r>
            <a:r>
              <a:rPr lang="el-GR" sz="1600" b="1" dirty="0" smtClean="0">
                <a:solidFill>
                  <a:srgbClr val="C00000"/>
                </a:solidFill>
              </a:rPr>
              <a:t> </a:t>
            </a:r>
            <a:r>
              <a:rPr lang="en-US" sz="1600" b="1" dirty="0" smtClean="0">
                <a:solidFill>
                  <a:srgbClr val="C00000"/>
                </a:solidFill>
              </a:rPr>
              <a:t> </a:t>
            </a:r>
            <a:r>
              <a:rPr lang="el-GR" sz="1600" b="1" dirty="0" smtClean="0">
                <a:solidFill>
                  <a:srgbClr val="C00000"/>
                </a:solidFill>
              </a:rPr>
              <a:t>λήξη</a:t>
            </a:r>
            <a:endParaRPr lang="en-US" sz="1600" b="1" dirty="0" smtClean="0">
              <a:solidFill>
                <a:srgbClr val="C00000"/>
              </a:solidFill>
            </a:endParaRPr>
          </a:p>
          <a:p>
            <a:endParaRPr lang="en-US" sz="1600" dirty="0" smtClean="0"/>
          </a:p>
          <a:p>
            <a:endParaRPr lang="en-US" sz="1600" dirty="0" smtClean="0"/>
          </a:p>
          <a:p>
            <a:r>
              <a:rPr lang="en-US" sz="1600" dirty="0" smtClean="0"/>
              <a:t> </a:t>
            </a:r>
            <a:r>
              <a:rPr lang="en-US" sz="1600" b="1" dirty="0" smtClean="0">
                <a:solidFill>
                  <a:schemeClr val="tx2"/>
                </a:solidFill>
              </a:rPr>
              <a:t>AU-GGA- UGC-GAA-GGA-AUA-UCU-AUG-A</a:t>
            </a:r>
          </a:p>
          <a:p>
            <a:endParaRPr lang="en-US" sz="1600" dirty="0" smtClean="0"/>
          </a:p>
          <a:p>
            <a:r>
              <a:rPr lang="en-US" sz="1600" dirty="0" smtClean="0">
                <a:solidFill>
                  <a:srgbClr val="C00000"/>
                </a:solidFill>
              </a:rPr>
              <a:t>       </a:t>
            </a:r>
            <a:r>
              <a:rPr lang="en-US" sz="1600" b="1" dirty="0" smtClean="0">
                <a:solidFill>
                  <a:srgbClr val="C00000"/>
                </a:solidFill>
              </a:rPr>
              <a:t>- </a:t>
            </a:r>
            <a:r>
              <a:rPr lang="en-US" sz="1600" b="1" dirty="0" err="1" smtClean="0">
                <a:solidFill>
                  <a:srgbClr val="C00000"/>
                </a:solidFill>
              </a:rPr>
              <a:t>gly</a:t>
            </a:r>
            <a:r>
              <a:rPr lang="en-US" sz="1600" b="1" dirty="0" smtClean="0">
                <a:solidFill>
                  <a:srgbClr val="C00000"/>
                </a:solidFill>
              </a:rPr>
              <a:t> – </a:t>
            </a:r>
            <a:r>
              <a:rPr lang="en-US" sz="1600" b="1" dirty="0" err="1" smtClean="0">
                <a:solidFill>
                  <a:srgbClr val="C00000"/>
                </a:solidFill>
              </a:rPr>
              <a:t>cys</a:t>
            </a:r>
            <a:r>
              <a:rPr lang="en-US" sz="1600" b="1" dirty="0" smtClean="0">
                <a:solidFill>
                  <a:srgbClr val="C00000"/>
                </a:solidFill>
              </a:rPr>
              <a:t> – </a:t>
            </a:r>
            <a:r>
              <a:rPr lang="en-US" sz="1600" b="1" dirty="0" err="1" smtClean="0">
                <a:solidFill>
                  <a:srgbClr val="C00000"/>
                </a:solidFill>
              </a:rPr>
              <a:t>glu</a:t>
            </a:r>
            <a:r>
              <a:rPr lang="en-US" sz="1600" b="1" dirty="0" smtClean="0">
                <a:solidFill>
                  <a:srgbClr val="C00000"/>
                </a:solidFill>
              </a:rPr>
              <a:t> – </a:t>
            </a:r>
            <a:r>
              <a:rPr lang="en-US" sz="1600" b="1" dirty="0" err="1" smtClean="0">
                <a:solidFill>
                  <a:srgbClr val="C00000"/>
                </a:solidFill>
              </a:rPr>
              <a:t>gly</a:t>
            </a:r>
            <a:r>
              <a:rPr lang="en-US" sz="1600" b="1" dirty="0" smtClean="0">
                <a:solidFill>
                  <a:srgbClr val="C00000"/>
                </a:solidFill>
              </a:rPr>
              <a:t> – </a:t>
            </a:r>
            <a:r>
              <a:rPr lang="en-US" sz="1600" b="1" dirty="0" err="1" smtClean="0">
                <a:solidFill>
                  <a:srgbClr val="C00000"/>
                </a:solidFill>
              </a:rPr>
              <a:t>ile</a:t>
            </a:r>
            <a:r>
              <a:rPr lang="en-US" sz="1600" b="1" dirty="0" smtClean="0">
                <a:solidFill>
                  <a:srgbClr val="C00000"/>
                </a:solidFill>
              </a:rPr>
              <a:t> – ser – met -  </a:t>
            </a:r>
          </a:p>
          <a:p>
            <a:endParaRPr lang="en-US" sz="1600" dirty="0" smtClean="0"/>
          </a:p>
          <a:p>
            <a:endParaRPr lang="en-US" sz="1600" dirty="0" smtClean="0"/>
          </a:p>
          <a:p>
            <a:r>
              <a:rPr lang="en-US" sz="1600" b="1" dirty="0" smtClean="0">
                <a:solidFill>
                  <a:schemeClr val="tx2"/>
                </a:solidFill>
              </a:rPr>
              <a:t> A-UGG-AUG-CGA-AGG-AAU-AUC-UAU-GA</a:t>
            </a:r>
          </a:p>
          <a:p>
            <a:endParaRPr lang="en-US" sz="1600" dirty="0" smtClean="0"/>
          </a:p>
          <a:p>
            <a:r>
              <a:rPr lang="en-US" sz="1600" dirty="0" smtClean="0"/>
              <a:t>   </a:t>
            </a:r>
            <a:r>
              <a:rPr lang="en-US" sz="1600" b="1" dirty="0" smtClean="0">
                <a:solidFill>
                  <a:srgbClr val="C00000"/>
                </a:solidFill>
              </a:rPr>
              <a:t>- </a:t>
            </a:r>
            <a:r>
              <a:rPr lang="en-US" sz="1600" b="1" dirty="0" err="1" smtClean="0">
                <a:solidFill>
                  <a:srgbClr val="C00000"/>
                </a:solidFill>
              </a:rPr>
              <a:t>trp</a:t>
            </a:r>
            <a:r>
              <a:rPr lang="en-US" sz="1600" b="1" dirty="0" smtClean="0">
                <a:solidFill>
                  <a:srgbClr val="C00000"/>
                </a:solidFill>
              </a:rPr>
              <a:t> – met – </a:t>
            </a:r>
            <a:r>
              <a:rPr lang="en-US" sz="1600" b="1" dirty="0" err="1" smtClean="0">
                <a:solidFill>
                  <a:srgbClr val="C00000"/>
                </a:solidFill>
              </a:rPr>
              <a:t>arg</a:t>
            </a:r>
            <a:r>
              <a:rPr lang="en-US" sz="1600" b="1" dirty="0" smtClean="0">
                <a:solidFill>
                  <a:srgbClr val="C00000"/>
                </a:solidFill>
              </a:rPr>
              <a:t> – </a:t>
            </a:r>
            <a:r>
              <a:rPr lang="en-US" sz="1600" b="1" dirty="0" err="1" smtClean="0">
                <a:solidFill>
                  <a:srgbClr val="C00000"/>
                </a:solidFill>
              </a:rPr>
              <a:t>arg</a:t>
            </a:r>
            <a:r>
              <a:rPr lang="en-US" sz="1600" b="1" dirty="0" smtClean="0">
                <a:solidFill>
                  <a:srgbClr val="C00000"/>
                </a:solidFill>
              </a:rPr>
              <a:t> – </a:t>
            </a:r>
            <a:r>
              <a:rPr lang="en-US" sz="1600" b="1" dirty="0" err="1" smtClean="0">
                <a:solidFill>
                  <a:srgbClr val="C00000"/>
                </a:solidFill>
              </a:rPr>
              <a:t>asn</a:t>
            </a:r>
            <a:r>
              <a:rPr lang="en-US" sz="1600" b="1" dirty="0" smtClean="0">
                <a:solidFill>
                  <a:srgbClr val="C00000"/>
                </a:solidFill>
              </a:rPr>
              <a:t> – </a:t>
            </a:r>
            <a:r>
              <a:rPr lang="en-US" sz="1600" b="1" dirty="0" err="1" smtClean="0">
                <a:solidFill>
                  <a:srgbClr val="C00000"/>
                </a:solidFill>
              </a:rPr>
              <a:t>ile</a:t>
            </a:r>
            <a:r>
              <a:rPr lang="en-US" sz="1600" b="1" dirty="0" smtClean="0">
                <a:solidFill>
                  <a:srgbClr val="C00000"/>
                </a:solidFill>
              </a:rPr>
              <a:t> – </a:t>
            </a:r>
            <a:r>
              <a:rPr lang="en-US" sz="1600" b="1" dirty="0" err="1" smtClean="0">
                <a:solidFill>
                  <a:srgbClr val="C00000"/>
                </a:solidFill>
              </a:rPr>
              <a:t>ile</a:t>
            </a:r>
            <a:r>
              <a:rPr lang="en-US" sz="1600" b="1" dirty="0" smtClean="0">
                <a:solidFill>
                  <a:srgbClr val="C00000"/>
                </a:solidFill>
              </a:rPr>
              <a:t> - </a:t>
            </a:r>
            <a:endParaRPr lang="el-GR" sz="1600" b="1" dirty="0">
              <a:solidFill>
                <a:srgbClr val="C00000"/>
              </a:solidFill>
            </a:endParaRPr>
          </a:p>
        </p:txBody>
      </p:sp>
      <p:grpSp>
        <p:nvGrpSpPr>
          <p:cNvPr id="3" name="2 - Ομάδα"/>
          <p:cNvGrpSpPr/>
          <p:nvPr/>
        </p:nvGrpSpPr>
        <p:grpSpPr>
          <a:xfrm>
            <a:off x="5074468" y="2996952"/>
            <a:ext cx="3241948" cy="214314"/>
            <a:chOff x="2555776" y="4653136"/>
            <a:chExt cx="3241948" cy="214314"/>
          </a:xfrm>
        </p:grpSpPr>
        <p:cxnSp>
          <p:nvCxnSpPr>
            <p:cNvPr id="4" name="3 - Ευθύγραμμο βέλος σύνδεσης"/>
            <p:cNvCxnSpPr/>
            <p:nvPr/>
          </p:nvCxnSpPr>
          <p:spPr>
            <a:xfrm rot="5400000">
              <a:off x="5689773"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 name="4 - Ευθύγραμμο βέλος σύνδεσης"/>
            <p:cNvCxnSpPr/>
            <p:nvPr/>
          </p:nvCxnSpPr>
          <p:spPr>
            <a:xfrm rot="5400000">
              <a:off x="2449413"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 name="5 - Ευθύγραμμο βέλος σύνδεσης"/>
            <p:cNvCxnSpPr/>
            <p:nvPr/>
          </p:nvCxnSpPr>
          <p:spPr>
            <a:xfrm rot="5400000">
              <a:off x="2953469"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6 - Ευθύγραμμο βέλος σύνδεσης"/>
            <p:cNvCxnSpPr/>
            <p:nvPr/>
          </p:nvCxnSpPr>
          <p:spPr>
            <a:xfrm rot="5400000">
              <a:off x="3385517"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7 - Ευθύγραμμο βέλος σύνδεσης"/>
            <p:cNvCxnSpPr/>
            <p:nvPr/>
          </p:nvCxnSpPr>
          <p:spPr>
            <a:xfrm rot="5400000">
              <a:off x="3889573"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8 - Ευθύγραμμο βέλος σύνδεσης"/>
            <p:cNvCxnSpPr/>
            <p:nvPr/>
          </p:nvCxnSpPr>
          <p:spPr>
            <a:xfrm rot="5400000">
              <a:off x="4392041"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9 - Ευθύγραμμο βέλος σύνδεσης"/>
            <p:cNvCxnSpPr/>
            <p:nvPr/>
          </p:nvCxnSpPr>
          <p:spPr>
            <a:xfrm rot="5400000">
              <a:off x="4824089"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10 - Ευθύγραμμο βέλος σύνδεσης"/>
            <p:cNvCxnSpPr/>
            <p:nvPr/>
          </p:nvCxnSpPr>
          <p:spPr>
            <a:xfrm rot="5400000">
              <a:off x="5257725"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2" name="11 - Ομάδα"/>
          <p:cNvGrpSpPr/>
          <p:nvPr/>
        </p:nvGrpSpPr>
        <p:grpSpPr>
          <a:xfrm>
            <a:off x="5290492" y="5446934"/>
            <a:ext cx="2665884" cy="214314"/>
            <a:chOff x="2626196" y="4653136"/>
            <a:chExt cx="2665884" cy="214314"/>
          </a:xfrm>
        </p:grpSpPr>
        <p:cxnSp>
          <p:nvCxnSpPr>
            <p:cNvPr id="14" name="13 - Ευθύγραμμο βέλος σύνδεσης"/>
            <p:cNvCxnSpPr/>
            <p:nvPr/>
          </p:nvCxnSpPr>
          <p:spPr>
            <a:xfrm rot="5400000">
              <a:off x="2519833"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14 - Ευθύγραμμο βέλος σύνδεσης"/>
            <p:cNvCxnSpPr/>
            <p:nvPr/>
          </p:nvCxnSpPr>
          <p:spPr>
            <a:xfrm rot="5400000">
              <a:off x="3023889"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15 - Ευθύγραμμο βέλος σύνδεσης"/>
            <p:cNvCxnSpPr/>
            <p:nvPr/>
          </p:nvCxnSpPr>
          <p:spPr>
            <a:xfrm rot="5400000">
              <a:off x="3455937"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16 - Ευθύγραμμο βέλος σύνδεσης"/>
            <p:cNvCxnSpPr/>
            <p:nvPr/>
          </p:nvCxnSpPr>
          <p:spPr>
            <a:xfrm rot="5400000">
              <a:off x="3889573"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17 - Ευθύγραμμο βέλος σύνδεσης"/>
            <p:cNvCxnSpPr/>
            <p:nvPr/>
          </p:nvCxnSpPr>
          <p:spPr>
            <a:xfrm rot="5400000">
              <a:off x="4321621"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18 - Ευθύγραμμο βέλος σύνδεσης"/>
            <p:cNvCxnSpPr/>
            <p:nvPr/>
          </p:nvCxnSpPr>
          <p:spPr>
            <a:xfrm rot="5400000">
              <a:off x="4753669"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19 - Ευθύγραμμο βέλος σύνδεσης"/>
            <p:cNvCxnSpPr/>
            <p:nvPr/>
          </p:nvCxnSpPr>
          <p:spPr>
            <a:xfrm rot="5400000">
              <a:off x="5184129"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3" name="20 - Ομάδα"/>
          <p:cNvGrpSpPr/>
          <p:nvPr/>
        </p:nvGrpSpPr>
        <p:grpSpPr>
          <a:xfrm>
            <a:off x="5362500" y="4222798"/>
            <a:ext cx="2665884" cy="214314"/>
            <a:chOff x="2555776" y="4653136"/>
            <a:chExt cx="2665884" cy="214314"/>
          </a:xfrm>
        </p:grpSpPr>
        <p:cxnSp>
          <p:nvCxnSpPr>
            <p:cNvPr id="23" name="22 - Ευθύγραμμο βέλος σύνδεσης"/>
            <p:cNvCxnSpPr/>
            <p:nvPr/>
          </p:nvCxnSpPr>
          <p:spPr>
            <a:xfrm rot="5400000">
              <a:off x="2449413"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23 - Ευθύγραμμο βέλος σύνδεσης"/>
            <p:cNvCxnSpPr/>
            <p:nvPr/>
          </p:nvCxnSpPr>
          <p:spPr>
            <a:xfrm rot="5400000">
              <a:off x="2953469"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24 - Ευθύγραμμο βέλος σύνδεσης"/>
            <p:cNvCxnSpPr/>
            <p:nvPr/>
          </p:nvCxnSpPr>
          <p:spPr>
            <a:xfrm rot="5400000">
              <a:off x="3385517"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25 - Ευθύγραμμο βέλος σύνδεσης"/>
            <p:cNvCxnSpPr/>
            <p:nvPr/>
          </p:nvCxnSpPr>
          <p:spPr>
            <a:xfrm rot="5400000">
              <a:off x="3817565"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26 - Ευθύγραμμο βέλος σύνδεσης"/>
            <p:cNvCxnSpPr/>
            <p:nvPr/>
          </p:nvCxnSpPr>
          <p:spPr>
            <a:xfrm rot="5400000">
              <a:off x="4249613"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27 - Ευθύγραμμο βέλος σύνδεσης"/>
            <p:cNvCxnSpPr/>
            <p:nvPr/>
          </p:nvCxnSpPr>
          <p:spPr>
            <a:xfrm rot="5400000">
              <a:off x="4681661"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28 - Ευθύγραμμο βέλος σύνδεσης"/>
            <p:cNvCxnSpPr/>
            <p:nvPr/>
          </p:nvCxnSpPr>
          <p:spPr>
            <a:xfrm rot="5400000">
              <a:off x="5113709" y="4759499"/>
              <a:ext cx="21431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30" name="29 - TextBox"/>
          <p:cNvSpPr txBox="1"/>
          <p:nvPr/>
        </p:nvSpPr>
        <p:spPr>
          <a:xfrm>
            <a:off x="251520" y="2276872"/>
            <a:ext cx="4032448" cy="353943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αλληλουχία του </a:t>
            </a:r>
            <a:r>
              <a:rPr lang="en-US" sz="1600" dirty="0" smtClean="0"/>
              <a:t>mRNA</a:t>
            </a:r>
            <a:r>
              <a:rPr lang="el-GR" sz="1600" dirty="0" smtClean="0"/>
              <a:t> που μεταφράζεται σε αμινοξέα, από το κωδικόνιο έναρξης μέχρι το κωδικόνιο λήξης, ονομάζεται </a:t>
            </a:r>
            <a:r>
              <a:rPr lang="el-GR" sz="1600" b="1" dirty="0" smtClean="0"/>
              <a:t>πλαίσιο </a:t>
            </a:r>
            <a:r>
              <a:rPr lang="el-GR" sz="1600" b="1" dirty="0" smtClean="0"/>
              <a:t>ανάγνωσης </a:t>
            </a:r>
            <a:r>
              <a:rPr lang="el-GR" sz="1600" dirty="0" smtClean="0"/>
              <a:t>(κλειστό αν περιλαμβάνεται σε αυτό το κωδικόνιο λήξης και ανοικτό αν δεν περιλαμβάνεται)</a:t>
            </a:r>
            <a:r>
              <a:rPr lang="el-GR" sz="1600" b="1" dirty="0" smtClean="0"/>
              <a:t>.</a:t>
            </a:r>
            <a:endParaRPr lang="el-GR" sz="1600" b="1" dirty="0" smtClean="0"/>
          </a:p>
          <a:p>
            <a:r>
              <a:rPr lang="el-GR" sz="1600" dirty="0" smtClean="0"/>
              <a:t>Μία αλληλουχία </a:t>
            </a:r>
            <a:r>
              <a:rPr lang="en-US" sz="1600" dirty="0" smtClean="0"/>
              <a:t>mRNA</a:t>
            </a:r>
            <a:r>
              <a:rPr lang="el-GR" sz="1600" dirty="0" smtClean="0"/>
              <a:t> μπορεί να διαβαστεί με οποιοδήποτε από τα τρία </a:t>
            </a:r>
            <a:r>
              <a:rPr lang="el-GR" sz="1600" dirty="0" smtClean="0"/>
              <a:t>πιθανά πλαίσια ανάγνωσης που προκύπτουν ανάλογα με το νουκλεοτίδιο που διαβάζεται πρώτο, </a:t>
            </a:r>
            <a:r>
              <a:rPr lang="el-GR" sz="1600" dirty="0" smtClean="0"/>
              <a:t>αποδίδοντας διαφορετική αλληλουχία αμινοξέων. Ωστόσο, αυτό δε συμβαίνει γιατί ειδικό σήμα στην αρχή κάθε μηνύματος καθορίζει το σωστό πλαίσιο ανάγνωσης.</a:t>
            </a:r>
            <a:endParaRPr lang="el-GR"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pic>
        <p:nvPicPr>
          <p:cNvPr id="366594" name="Picture 2" descr="C:\Documents and Settings\Eleni\Τα έγγραφά μου\Downloads\bacterial-DNA-Replication-1024x689.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16032" y="1085863"/>
            <a:ext cx="6242050" cy="420052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2500298" y="857232"/>
            <a:ext cx="4071966" cy="369332"/>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Μόρια </a:t>
            </a:r>
            <a:r>
              <a:rPr lang="en-US" b="1" dirty="0" smtClean="0">
                <a:solidFill>
                  <a:schemeClr val="bg1"/>
                </a:solidFill>
              </a:rPr>
              <a:t>tRNA</a:t>
            </a:r>
            <a:endParaRPr lang="el-GR" b="1" dirty="0">
              <a:solidFill>
                <a:schemeClr val="bg1"/>
              </a:solidFill>
            </a:endParaRPr>
          </a:p>
        </p:txBody>
      </p:sp>
      <p:sp>
        <p:nvSpPr>
          <p:cNvPr id="4" name="3 - TextBox"/>
          <p:cNvSpPr txBox="1"/>
          <p:nvPr/>
        </p:nvSpPr>
        <p:spPr>
          <a:xfrm>
            <a:off x="214282" y="1844824"/>
            <a:ext cx="3205590" cy="4031873"/>
          </a:xfrm>
          <a:prstGeom prst="rect">
            <a:avLst/>
          </a:prstGeom>
          <a:noFill/>
          <a:ln>
            <a:solidFill>
              <a:schemeClr val="accent5"/>
            </a:solidFill>
          </a:ln>
        </p:spPr>
        <p:txBody>
          <a:bodyPr wrap="square" rtlCol="0">
            <a:spAutoFit/>
          </a:bodyPr>
          <a:lstStyle/>
          <a:p>
            <a:r>
              <a:rPr lang="el-GR" sz="1600" dirty="0" smtClean="0"/>
              <a:t>Τα μόρια </a:t>
            </a:r>
            <a:r>
              <a:rPr lang="en-US" sz="1600" dirty="0" smtClean="0"/>
              <a:t>tRNA</a:t>
            </a:r>
            <a:r>
              <a:rPr lang="el-GR" sz="1600" dirty="0" smtClean="0"/>
              <a:t> είναι σχετικά μικρά μόρια με μήκος 75-85 νουκλεοτίδια. Όλα τα μόρια έχουν μία γουανίνη στο 5΄ άκρο τους και την αλληλουχία </a:t>
            </a:r>
            <a:r>
              <a:rPr lang="en-US" sz="1600" dirty="0" smtClean="0"/>
              <a:t>CCA</a:t>
            </a:r>
            <a:r>
              <a:rPr lang="el-GR" sz="1600" dirty="0" smtClean="0"/>
              <a:t> στο 3΄ άκρο. Περιέχουν ασυνήθιστες βάσεις όπως  η </a:t>
            </a:r>
            <a:r>
              <a:rPr lang="el-GR" sz="1600" dirty="0" err="1" smtClean="0"/>
              <a:t>ινοσίνη</a:t>
            </a:r>
            <a:r>
              <a:rPr lang="el-GR" sz="1600" dirty="0" smtClean="0"/>
              <a:t> (Ι), η </a:t>
            </a:r>
            <a:r>
              <a:rPr lang="el-GR" sz="1600" dirty="0" err="1" smtClean="0"/>
              <a:t>μεθυλοϊνοσίνη</a:t>
            </a:r>
            <a:r>
              <a:rPr lang="el-GR" sz="1600" dirty="0" smtClean="0"/>
              <a:t> (ΜΙ), η </a:t>
            </a:r>
            <a:r>
              <a:rPr lang="el-GR" sz="1600" dirty="0" err="1" smtClean="0"/>
              <a:t>ψευδοουριδίνη</a:t>
            </a:r>
            <a:r>
              <a:rPr lang="el-GR" sz="1600" dirty="0" smtClean="0"/>
              <a:t> (Ψ), η </a:t>
            </a:r>
            <a:r>
              <a:rPr lang="el-GR" sz="1600" dirty="0" err="1" smtClean="0"/>
              <a:t>διυδροουριδίνη</a:t>
            </a:r>
            <a:r>
              <a:rPr lang="el-GR" sz="1600" dirty="0" smtClean="0"/>
              <a:t> </a:t>
            </a:r>
            <a:r>
              <a:rPr lang="en-US" sz="1600" dirty="0" smtClean="0"/>
              <a:t>(D) </a:t>
            </a:r>
            <a:r>
              <a:rPr lang="el-GR" sz="1600" dirty="0" smtClean="0"/>
              <a:t>και η </a:t>
            </a:r>
            <a:r>
              <a:rPr lang="el-GR" sz="1600" dirty="0" err="1" smtClean="0"/>
              <a:t>μεθυλογουανίνη</a:t>
            </a:r>
            <a:r>
              <a:rPr lang="en-US" sz="1600" dirty="0" smtClean="0"/>
              <a:t> (G</a:t>
            </a:r>
            <a:r>
              <a:rPr lang="en-US" sz="1600" baseline="30000" dirty="0" smtClean="0"/>
              <a:t>m</a:t>
            </a:r>
            <a:r>
              <a:rPr lang="en-US" sz="1600" dirty="0" smtClean="0"/>
              <a:t>)</a:t>
            </a:r>
            <a:r>
              <a:rPr lang="el-GR" sz="1600" dirty="0" smtClean="0"/>
              <a:t>. Οι βάσεις αυτές προέρχονται από τροποποιήσεις των συνηθισμένων βάσεων των νουκλεοτιδίων μετά τη σύνθεση του </a:t>
            </a:r>
            <a:r>
              <a:rPr lang="en-US" sz="1600" dirty="0" smtClean="0"/>
              <a:t>tRNA</a:t>
            </a:r>
            <a:r>
              <a:rPr lang="el-GR" sz="1600" dirty="0" smtClean="0"/>
              <a:t>. Περίπου 1 στα 10 νουκλεοτίδια ενός μορίου </a:t>
            </a:r>
            <a:r>
              <a:rPr lang="en-US" sz="1600" dirty="0" smtClean="0"/>
              <a:t>tRNA</a:t>
            </a:r>
            <a:r>
              <a:rPr lang="el-GR" sz="1600" dirty="0" smtClean="0"/>
              <a:t> είναι τροποποιημένο. </a:t>
            </a:r>
          </a:p>
        </p:txBody>
      </p:sp>
      <p:pic>
        <p:nvPicPr>
          <p:cNvPr id="8" name="Picture 2" descr="C:\Documents and Settings\Eleni\Τα έγγραφά μου\Downloads\transfer_rna.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786002" y="2285992"/>
            <a:ext cx="2322502" cy="2714644"/>
          </a:xfrm>
          <a:prstGeom prst="rect">
            <a:avLst/>
          </a:prstGeom>
          <a:noFill/>
        </p:spPr>
      </p:pic>
      <p:pic>
        <p:nvPicPr>
          <p:cNvPr id="9" name="Picture 3" descr="C:\Documents and Settings\Eleni\Τα έγγραφά μου\Downloads\220px-TRNA-Phe_yeast_en.svg.png"/>
          <p:cNvPicPr>
            <a:picLocks noChangeAspect="1" noChangeArrowheads="1"/>
          </p:cNvPicPr>
          <p:nvPr/>
        </p:nvPicPr>
        <p:blipFill>
          <a:blip r:embed="rId3" cstate="print"/>
          <a:srcRect/>
          <a:stretch>
            <a:fillRect/>
          </a:stretch>
        </p:blipFill>
        <p:spPr bwMode="auto">
          <a:xfrm>
            <a:off x="3779912" y="1844824"/>
            <a:ext cx="2880320" cy="353717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782936" y="2189182"/>
            <a:ext cx="3429024" cy="2800767"/>
          </a:xfrm>
          <a:prstGeom prst="rect">
            <a:avLst/>
          </a:prstGeom>
          <a:noFill/>
          <a:ln>
            <a:solidFill>
              <a:schemeClr val="accent5"/>
            </a:solidFill>
          </a:ln>
        </p:spPr>
        <p:txBody>
          <a:bodyPr wrap="square" rtlCol="0">
            <a:spAutoFit/>
          </a:bodyPr>
          <a:lstStyle/>
          <a:p>
            <a:r>
              <a:rPr lang="el-GR" sz="1600" dirty="0" smtClean="0"/>
              <a:t>Τα </a:t>
            </a:r>
            <a:r>
              <a:rPr lang="en-US" sz="1600" dirty="0" smtClean="0"/>
              <a:t>tRNA</a:t>
            </a:r>
            <a:r>
              <a:rPr lang="el-GR" sz="1600" dirty="0" smtClean="0"/>
              <a:t>:</a:t>
            </a:r>
          </a:p>
          <a:p>
            <a:pPr>
              <a:buFont typeface="Wingdings" pitchFamily="2" charset="2"/>
              <a:buChar char="§"/>
            </a:pPr>
            <a:r>
              <a:rPr lang="el-GR" sz="1600" dirty="0" smtClean="0"/>
              <a:t>συνδέονται με ένα συγκεκριμένο αμινοξύ στο 3΄ άκρο τους</a:t>
            </a:r>
          </a:p>
          <a:p>
            <a:pPr>
              <a:buFont typeface="Wingdings" pitchFamily="2" charset="2"/>
              <a:buChar char="§"/>
            </a:pPr>
            <a:r>
              <a:rPr lang="el-GR" sz="1600" dirty="0" smtClean="0"/>
              <a:t>α</a:t>
            </a:r>
            <a:r>
              <a:rPr lang="el-GR" sz="1600" dirty="0" smtClean="0"/>
              <a:t>ναγνωρίζονται από  τα </a:t>
            </a:r>
            <a:r>
              <a:rPr lang="el-GR" sz="1600" dirty="0" smtClean="0"/>
              <a:t>ριβοσώματα και συνδέονται </a:t>
            </a:r>
            <a:r>
              <a:rPr lang="el-GR" sz="1600" dirty="0" smtClean="0"/>
              <a:t>σε αυτά </a:t>
            </a:r>
            <a:endParaRPr lang="el-GR" sz="1600" dirty="0" smtClean="0"/>
          </a:p>
          <a:p>
            <a:pPr>
              <a:buFont typeface="Wingdings" pitchFamily="2" charset="2"/>
              <a:buChar char="§"/>
            </a:pPr>
            <a:r>
              <a:rPr lang="el-GR" sz="1600" dirty="0" smtClean="0"/>
              <a:t>συνδέονται στην κωδική περιοχή του </a:t>
            </a:r>
            <a:r>
              <a:rPr lang="en-US" sz="1600" dirty="0" smtClean="0"/>
              <a:t>mRNA</a:t>
            </a:r>
            <a:r>
              <a:rPr lang="el-GR" sz="1600" dirty="0" smtClean="0"/>
              <a:t> με μία τριάδα νουκλεοτιδίων, το </a:t>
            </a:r>
            <a:r>
              <a:rPr lang="el-GR" sz="1600" b="1" dirty="0" smtClean="0"/>
              <a:t>αντικωδικόνιο </a:t>
            </a:r>
            <a:r>
              <a:rPr lang="el-GR" sz="1600" dirty="0" smtClean="0"/>
              <a:t>το οποίο είναι συμπληρωματικό με το κωδικόνιο που κωδικοποιεί το αμινοξύ με το οποίο συνδέονται</a:t>
            </a:r>
            <a:endParaRPr lang="el-GR" sz="1600" b="1" dirty="0"/>
          </a:p>
        </p:txBody>
      </p:sp>
      <p:pic>
        <p:nvPicPr>
          <p:cNvPr id="5" name="Picture 3" descr="C:\Documents and Settings\Eleni\Τα έγγραφά μου\Downloads\F04-26A.JPG"/>
          <p:cNvPicPr>
            <a:picLocks noChangeAspect="1" noChangeArrowheads="1"/>
          </p:cNvPicPr>
          <p:nvPr/>
        </p:nvPicPr>
        <p:blipFill>
          <a:blip r:embed="rId2" cstate="print"/>
          <a:srcRect/>
          <a:stretch>
            <a:fillRect/>
          </a:stretch>
        </p:blipFill>
        <p:spPr bwMode="auto">
          <a:xfrm>
            <a:off x="4572000" y="420464"/>
            <a:ext cx="4110360" cy="480873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pic>
        <p:nvPicPr>
          <p:cNvPr id="155650" name="Picture 2" descr="C:\Documents and Settings\Eleni\Τα έγγραφά μου\Downloads\trna-structure_med.jpe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7663" y="2708920"/>
            <a:ext cx="8448675" cy="3168352"/>
          </a:xfrm>
          <a:prstGeom prst="rect">
            <a:avLst/>
          </a:prstGeom>
          <a:noFill/>
        </p:spPr>
      </p:pic>
      <p:sp>
        <p:nvSpPr>
          <p:cNvPr id="4" name="3 - TextBox"/>
          <p:cNvSpPr txBox="1"/>
          <p:nvPr/>
        </p:nvSpPr>
        <p:spPr>
          <a:xfrm>
            <a:off x="642910" y="4845618"/>
            <a:ext cx="7500990" cy="369332"/>
          </a:xfrm>
          <a:prstGeom prst="rect">
            <a:avLst/>
          </a:prstGeom>
          <a:noFill/>
        </p:spPr>
        <p:txBody>
          <a:bodyPr wrap="square" rtlCol="0">
            <a:spAutoFit/>
          </a:bodyPr>
          <a:lstStyle/>
          <a:p>
            <a:endParaRPr lang="el-GR" dirty="0"/>
          </a:p>
        </p:txBody>
      </p:sp>
      <p:sp>
        <p:nvSpPr>
          <p:cNvPr id="5" name="4 - TextBox"/>
          <p:cNvSpPr txBox="1"/>
          <p:nvPr/>
        </p:nvSpPr>
        <p:spPr>
          <a:xfrm>
            <a:off x="785786" y="5857527"/>
            <a:ext cx="7286676" cy="338554"/>
          </a:xfrm>
          <a:prstGeom prst="rect">
            <a:avLst/>
          </a:prstGeom>
          <a:noFill/>
          <a:ln>
            <a:solidFill>
              <a:srgbClr val="C00000"/>
            </a:solidFill>
          </a:ln>
        </p:spPr>
        <p:txBody>
          <a:bodyPr wrap="square" rtlCol="0">
            <a:spAutoFit/>
          </a:bodyPr>
          <a:lstStyle/>
          <a:p>
            <a:pPr algn="ctr"/>
            <a:r>
              <a:rPr lang="el-GR" sz="1600" dirty="0" smtClean="0"/>
              <a:t>Δευτεροταγής και τριτοταγής δομή του </a:t>
            </a:r>
            <a:r>
              <a:rPr lang="en-US" sz="1600" dirty="0" smtClean="0"/>
              <a:t>tRNA</a:t>
            </a:r>
          </a:p>
        </p:txBody>
      </p:sp>
      <p:sp>
        <p:nvSpPr>
          <p:cNvPr id="6" name="5 - TextBox"/>
          <p:cNvSpPr txBox="1"/>
          <p:nvPr/>
        </p:nvSpPr>
        <p:spPr>
          <a:xfrm>
            <a:off x="251520" y="574809"/>
            <a:ext cx="8640960" cy="206210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Τα μόρια </a:t>
            </a:r>
            <a:r>
              <a:rPr lang="en-US" sz="1600" dirty="0" smtClean="0"/>
              <a:t>tRNA</a:t>
            </a:r>
            <a:r>
              <a:rPr lang="el-GR" sz="1600" dirty="0" smtClean="0"/>
              <a:t> αναδιπλώνονται στο χώρο, δημιουργώντας </a:t>
            </a:r>
            <a:r>
              <a:rPr lang="el-GR" sz="1600" dirty="0" smtClean="0"/>
              <a:t>δίκλωνες </a:t>
            </a:r>
            <a:r>
              <a:rPr lang="el-GR" sz="1600" dirty="0" smtClean="0"/>
              <a:t>έλικες και </a:t>
            </a:r>
            <a:r>
              <a:rPr lang="el-GR" sz="1600" dirty="0" smtClean="0"/>
              <a:t>μονόκλωνες θηλιές </a:t>
            </a:r>
            <a:r>
              <a:rPr lang="el-GR" sz="1600" dirty="0" smtClean="0"/>
              <a:t>παίρνοντας ένα σχήμα που μοιάζει, στην απλή μορφή του, με τριφύλλι. Το απλοποιημένο αυτό σχήμα αναδιπλώνεται ακόμη περαιτέρω σχηματίζοντας μία συμπαγή δομή σχήματος </a:t>
            </a:r>
            <a:r>
              <a:rPr lang="en-US" sz="1600" dirty="0" smtClean="0"/>
              <a:t>L</a:t>
            </a:r>
            <a:r>
              <a:rPr lang="el-GR" sz="1600" dirty="0" smtClean="0"/>
              <a:t>. Οι δίκλωνες έλικες αντιστοιχούν σε περιοχές του μορίου με συμπληρωματικά νουκλεοτίδια, ενώ οι θηλιές σε περιοχές με αζευγάρωτες βάσεις. Σε μία από αυτές τις θηλιές βρίσκεται η τριάδα νουκλεοτιδίων που αναγνωρίζει και συνδέεται με τα κωδικόνια του </a:t>
            </a:r>
            <a:r>
              <a:rPr lang="en-US" sz="1600" dirty="0" smtClean="0"/>
              <a:t>mRNA</a:t>
            </a:r>
            <a:r>
              <a:rPr lang="el-GR" sz="1600" dirty="0" smtClean="0"/>
              <a:t>, το αντικωδικόνιο. Στην αντίθετη άκρη στην μικρή </a:t>
            </a:r>
            <a:r>
              <a:rPr lang="el-GR" sz="1600" dirty="0" err="1" smtClean="0"/>
              <a:t>μονονηματική</a:t>
            </a:r>
            <a:r>
              <a:rPr lang="el-GR" sz="1600" dirty="0" smtClean="0"/>
              <a:t> περιοχή στο 3’ άκρο του μορίου η αλληλουχία </a:t>
            </a:r>
            <a:r>
              <a:rPr lang="en-US" sz="1600" dirty="0" smtClean="0"/>
              <a:t>CCA</a:t>
            </a:r>
            <a:r>
              <a:rPr lang="el-GR" sz="1600" dirty="0" smtClean="0"/>
              <a:t> συνδέεται με το αντίστοιχο αμινοξύ και ονομάζεται στέλεχος δέκτης.    </a:t>
            </a:r>
            <a:endParaRPr lang="el-GR"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5" name="4 - TextBox"/>
          <p:cNvSpPr txBox="1"/>
          <p:nvPr/>
        </p:nvSpPr>
        <p:spPr>
          <a:xfrm>
            <a:off x="179512" y="836712"/>
            <a:ext cx="5256584" cy="369332"/>
          </a:xfrm>
          <a:prstGeom prst="rect">
            <a:avLst/>
          </a:prstGeom>
          <a:solidFill>
            <a:schemeClr val="accent1">
              <a:lumMod val="75000"/>
            </a:schemeClr>
          </a:solidFill>
          <a:ln>
            <a:solidFill>
              <a:schemeClr val="accent5"/>
            </a:solidFill>
          </a:ln>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Σύνδεση των </a:t>
            </a:r>
            <a:r>
              <a:rPr lang="en-US" b="1" dirty="0" smtClean="0">
                <a:solidFill>
                  <a:schemeClr val="bg1"/>
                </a:solidFill>
              </a:rPr>
              <a:t>tRNA</a:t>
            </a:r>
            <a:r>
              <a:rPr lang="el-GR" b="1" dirty="0" smtClean="0">
                <a:solidFill>
                  <a:schemeClr val="bg1"/>
                </a:solidFill>
              </a:rPr>
              <a:t> με τα αμινοξέα</a:t>
            </a:r>
            <a:endParaRPr lang="el-GR" b="1" dirty="0">
              <a:solidFill>
                <a:schemeClr val="bg1"/>
              </a:solidFill>
            </a:endParaRPr>
          </a:p>
        </p:txBody>
      </p:sp>
      <p:sp>
        <p:nvSpPr>
          <p:cNvPr id="6" name="5 - TextBox"/>
          <p:cNvSpPr txBox="1"/>
          <p:nvPr/>
        </p:nvSpPr>
        <p:spPr>
          <a:xfrm>
            <a:off x="179512" y="1304176"/>
            <a:ext cx="5256584" cy="5016758"/>
          </a:xfrm>
          <a:prstGeom prst="rect">
            <a:avLst/>
          </a:prstGeom>
          <a:solidFill>
            <a:schemeClr val="accent1">
              <a:lumMod val="20000"/>
              <a:lumOff val="80000"/>
            </a:schemeClr>
          </a:solidFill>
          <a:ln>
            <a:solidFill>
              <a:schemeClr val="accent5"/>
            </a:solidFill>
          </a:ln>
        </p:spPr>
        <p:txBody>
          <a:bodyPr wrap="square" rtlCol="0">
            <a:spAutoFit/>
          </a:bodyPr>
          <a:lstStyle/>
          <a:p>
            <a:pPr>
              <a:buFont typeface="Wingdings" pitchFamily="2" charset="2"/>
              <a:buChar char="§"/>
            </a:pPr>
            <a:r>
              <a:rPr lang="el-GR" sz="1600" dirty="0" smtClean="0"/>
              <a:t>Η σύνδεση ενός </a:t>
            </a:r>
            <a:r>
              <a:rPr lang="en-US" sz="1600" dirty="0" smtClean="0"/>
              <a:t>tRNA</a:t>
            </a:r>
            <a:r>
              <a:rPr lang="el-GR" sz="1600" dirty="0" smtClean="0"/>
              <a:t> με ένα συγκεκριμένο αμινοξύ γίνεται με τη βοήθεια ενζύμων που ονομάζονται </a:t>
            </a:r>
            <a:r>
              <a:rPr lang="el-GR" sz="1600" b="1" dirty="0" smtClean="0"/>
              <a:t>συνθετάσες των αμινοάκυλο –</a:t>
            </a:r>
            <a:r>
              <a:rPr lang="en-US" sz="1600" b="1" dirty="0" smtClean="0"/>
              <a:t>tRNA</a:t>
            </a:r>
            <a:r>
              <a:rPr lang="el-GR" sz="1600" b="1" dirty="0" smtClean="0"/>
              <a:t>.</a:t>
            </a:r>
            <a:r>
              <a:rPr lang="el-GR" sz="1600" dirty="0" smtClean="0"/>
              <a:t> Υπάρχουν συνολικά 20 συνθετάσες, μία για κάθε αμινοξύ.</a:t>
            </a:r>
            <a:r>
              <a:rPr lang="en-US" sz="1600" dirty="0" smtClean="0"/>
              <a:t> </a:t>
            </a:r>
            <a:endParaRPr lang="el-GR" sz="1600" dirty="0" smtClean="0"/>
          </a:p>
          <a:p>
            <a:pPr>
              <a:buFont typeface="Wingdings" pitchFamily="2" charset="2"/>
              <a:buChar char="§"/>
            </a:pPr>
            <a:r>
              <a:rPr lang="el-GR" sz="1600" dirty="0" smtClean="0"/>
              <a:t>Σε κάθε ένζυμο υπάρχει μία θέση σύνδεσης ενός αμινοξέος και μία θέση για όλα τα </a:t>
            </a:r>
            <a:r>
              <a:rPr lang="en-US" sz="1600" dirty="0" smtClean="0"/>
              <a:t>tRNA</a:t>
            </a:r>
            <a:r>
              <a:rPr lang="el-GR" sz="1600" dirty="0" smtClean="0"/>
              <a:t> με τα  αντικωδικόνια που είναι συμπληρωματικά με τα κωδικόνια του αμινοξέος. Το ένζυμο αναγνωρίζει επίσης αλληλουχίες νουκλεοτιδίων στο στέλεχος του </a:t>
            </a:r>
            <a:r>
              <a:rPr lang="en-US" sz="1600" dirty="0" smtClean="0"/>
              <a:t>tRNA</a:t>
            </a:r>
            <a:r>
              <a:rPr lang="el-GR" sz="1600" dirty="0" smtClean="0"/>
              <a:t> που θα συνδεθεί με το αμινοξύ.</a:t>
            </a:r>
          </a:p>
          <a:p>
            <a:pPr>
              <a:buFont typeface="Wingdings" pitchFamily="2" charset="2"/>
              <a:buChar char="§"/>
            </a:pPr>
            <a:r>
              <a:rPr lang="el-GR" sz="1600" dirty="0" smtClean="0"/>
              <a:t>Στο ένζυμο συνδέεται πρώτα το συγκεκριμένο αμινοξύ, το οποίο παραμένει συνδεδεμένο μέχρι τη σύνδεση του κατάλληλου </a:t>
            </a:r>
            <a:r>
              <a:rPr lang="en-US" sz="1600" dirty="0" smtClean="0"/>
              <a:t>tRNA</a:t>
            </a:r>
            <a:r>
              <a:rPr lang="el-GR" sz="1600" dirty="0" smtClean="0"/>
              <a:t>. Όταν προσδεθεί το </a:t>
            </a:r>
            <a:r>
              <a:rPr lang="en-US" sz="1600" dirty="0" smtClean="0"/>
              <a:t>tRNA</a:t>
            </a:r>
            <a:r>
              <a:rPr lang="el-GR" sz="1600" dirty="0" smtClean="0"/>
              <a:t>, συνδέεται η καρβοξυλομάδα </a:t>
            </a:r>
            <a:r>
              <a:rPr lang="el-GR" sz="1600" dirty="0" smtClean="0"/>
              <a:t>του αμινοξέος με τη ριβόζη της αδενοσίνης του 3΄ άκρου του </a:t>
            </a:r>
            <a:r>
              <a:rPr lang="en-US" sz="1600" dirty="0" smtClean="0"/>
              <a:t>tRNA</a:t>
            </a:r>
            <a:r>
              <a:rPr lang="el-GR" sz="1600" dirty="0" smtClean="0"/>
              <a:t>.</a:t>
            </a:r>
            <a:endParaRPr lang="el-GR" sz="1600" dirty="0" smtClean="0"/>
          </a:p>
          <a:p>
            <a:pPr>
              <a:buFont typeface="Wingdings" pitchFamily="2" charset="2"/>
              <a:buChar char="§"/>
            </a:pPr>
            <a:r>
              <a:rPr lang="el-GR" sz="1600" dirty="0" smtClean="0"/>
              <a:t>Ορισμένα βακτήρια έχουν λιγότερες συνθετάσες. Στην περίπτωση αυτή, η ίδια συνθετάση συνδέει ένα αμινοξύ σε δύο διαφορετικά είδη </a:t>
            </a:r>
            <a:r>
              <a:rPr lang="en-US" sz="1600" dirty="0" smtClean="0"/>
              <a:t>tRNA. </a:t>
            </a:r>
            <a:r>
              <a:rPr lang="el-GR" sz="1600" dirty="0" smtClean="0"/>
              <a:t>Όταν συνδέεται το αμινοξύ με </a:t>
            </a:r>
            <a:r>
              <a:rPr lang="en-US" sz="1600" dirty="0" smtClean="0"/>
              <a:t>tRNA</a:t>
            </a:r>
            <a:r>
              <a:rPr lang="el-GR" sz="1600" dirty="0" smtClean="0"/>
              <a:t> που δεν έχει το σωστό αντικωδικόνιο, ένα δεύτερο ένζυμο διορθώνει το λάθος τροποποιώντας το αμινοξύ, έτσι ώστε να αντιστοιχεί στο αντικωδικόνιο του </a:t>
            </a:r>
            <a:r>
              <a:rPr lang="en-US" sz="1600" dirty="0" smtClean="0"/>
              <a:t>tRNA</a:t>
            </a:r>
            <a:r>
              <a:rPr lang="el-GR" sz="1600" dirty="0" smtClean="0"/>
              <a:t>.</a:t>
            </a:r>
            <a:endParaRPr lang="el-GR" sz="1600" dirty="0"/>
          </a:p>
        </p:txBody>
      </p:sp>
      <p:pic>
        <p:nvPicPr>
          <p:cNvPr id="7" name="Picture 2" descr="C:\Documents and Settings\Eleni\Τα έγγραφά μου\Downloads\slide_15.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48064" y="1772816"/>
            <a:ext cx="3960440" cy="4143404"/>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Eleni\Τα έγγραφά μου\Downloads\F04-25.JPG"/>
          <p:cNvPicPr>
            <a:picLocks noChangeAspect="1" noChangeArrowheads="1"/>
          </p:cNvPicPr>
          <p:nvPr/>
        </p:nvPicPr>
        <p:blipFill>
          <a:blip r:embed="rId2" cstate="print"/>
          <a:srcRect/>
          <a:stretch>
            <a:fillRect/>
          </a:stretch>
        </p:blipFill>
        <p:spPr bwMode="auto">
          <a:xfrm>
            <a:off x="611560" y="2132856"/>
            <a:ext cx="8026400" cy="3200400"/>
          </a:xfrm>
          <a:prstGeom prst="rect">
            <a:avLst/>
          </a:prstGeom>
          <a:noFill/>
        </p:spPr>
      </p:pic>
      <p:sp>
        <p:nvSpPr>
          <p:cNvPr id="3" name="2 - TextBox"/>
          <p:cNvSpPr txBox="1"/>
          <p:nvPr/>
        </p:nvSpPr>
        <p:spPr>
          <a:xfrm>
            <a:off x="683568" y="5661248"/>
            <a:ext cx="8064896" cy="338554"/>
          </a:xfrm>
          <a:prstGeom prst="rect">
            <a:avLst/>
          </a:prstGeom>
          <a:noFill/>
          <a:ln>
            <a:solidFill>
              <a:srgbClr val="C00000"/>
            </a:solidFill>
          </a:ln>
        </p:spPr>
        <p:txBody>
          <a:bodyPr wrap="square" rtlCol="0">
            <a:spAutoFit/>
          </a:bodyPr>
          <a:lstStyle/>
          <a:p>
            <a:pPr algn="ctr"/>
            <a:r>
              <a:rPr lang="el-GR" sz="1600" dirty="0" smtClean="0"/>
              <a:t>Σύνδεση του </a:t>
            </a:r>
            <a:r>
              <a:rPr lang="en-US" sz="1600" dirty="0" smtClean="0"/>
              <a:t>tRNA</a:t>
            </a:r>
            <a:r>
              <a:rPr lang="el-GR" sz="1600" dirty="0" smtClean="0"/>
              <a:t> της φαινυλαλανίνης με το αντίστοιχο αμινοξύ από την ειδική συνθετάση</a:t>
            </a:r>
            <a:endParaRPr lang="el-GR" sz="16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pic>
        <p:nvPicPr>
          <p:cNvPr id="2050" name="Picture 2" descr="C:\Documents and Settings\Eleni\Τα έγγραφά μου\Downloads\ΣΥΝΔΕΣΗ+tRNA+ΜΕ+ΑΜΙΝΟΞΕΑ.jpg"/>
          <p:cNvPicPr>
            <a:picLocks noChangeAspect="1" noChangeArrowheads="1"/>
          </p:cNvPicPr>
          <p:nvPr/>
        </p:nvPicPr>
        <p:blipFill>
          <a:blip r:embed="rId2" cstate="print">
            <a:clrChange>
              <a:clrFrom>
                <a:srgbClr val="FFFFFF"/>
              </a:clrFrom>
              <a:clrTo>
                <a:srgbClr val="FFFFFF">
                  <a:alpha val="0"/>
                </a:srgbClr>
              </a:clrTo>
            </a:clrChange>
          </a:blip>
          <a:srcRect l="1000" t="47634"/>
          <a:stretch>
            <a:fillRect/>
          </a:stretch>
        </p:blipFill>
        <p:spPr bwMode="auto">
          <a:xfrm>
            <a:off x="1115616" y="4005064"/>
            <a:ext cx="6840760" cy="2952328"/>
          </a:xfrm>
          <a:prstGeom prst="rect">
            <a:avLst/>
          </a:prstGeom>
          <a:noFill/>
        </p:spPr>
      </p:pic>
      <p:sp>
        <p:nvSpPr>
          <p:cNvPr id="4" name="3 - TextBox"/>
          <p:cNvSpPr txBox="1"/>
          <p:nvPr/>
        </p:nvSpPr>
        <p:spPr>
          <a:xfrm>
            <a:off x="1403648" y="2852936"/>
            <a:ext cx="6336704" cy="1323439"/>
          </a:xfrm>
          <a:prstGeom prst="rect">
            <a:avLst/>
          </a:prstGeom>
          <a:noFill/>
          <a:ln>
            <a:solidFill>
              <a:schemeClr val="accent5">
                <a:lumMod val="75000"/>
              </a:schemeClr>
            </a:solidFill>
          </a:ln>
        </p:spPr>
        <p:txBody>
          <a:bodyPr wrap="square" rtlCol="0">
            <a:spAutoFit/>
          </a:bodyPr>
          <a:lstStyle/>
          <a:p>
            <a:r>
              <a:rPr lang="el-GR" sz="1600" dirty="0" smtClean="0"/>
              <a:t>Η σύνδεση του αμινοξέος με το αντίστοιχο </a:t>
            </a:r>
            <a:r>
              <a:rPr lang="en-US" sz="1600" dirty="0" smtClean="0"/>
              <a:t>tRNA</a:t>
            </a:r>
            <a:r>
              <a:rPr lang="el-GR" sz="1600" dirty="0" smtClean="0"/>
              <a:t> απαιτεί κατανάλωση ενέργειας με τη μορφή του ΑΤΡ. Η ενέργεια χρησιμοποιείται για την ενεργοποίηση του αμινοξέος, με αποτέλεσμα ο δεσμός που δημιουργείται να είναι υψηλής ενέργειας. Η ενέργεια αυτή θα χρησιμοποιηθεί στη συνέχεια για τη δημιουργία πεπτιδικού δεσμού</a:t>
            </a:r>
            <a:endParaRPr lang="el-GR" sz="1600" dirty="0"/>
          </a:p>
        </p:txBody>
      </p:sp>
      <p:pic>
        <p:nvPicPr>
          <p:cNvPr id="6" name="Picture 5" descr="Αποτέλεσμα εικόνας για trna"/>
          <p:cNvPicPr>
            <a:picLocks noChangeAspect="1" noChangeArrowheads="1"/>
          </p:cNvPicPr>
          <p:nvPr/>
        </p:nvPicPr>
        <p:blipFill>
          <a:blip r:embed="rId3" cstate="print"/>
          <a:srcRect/>
          <a:stretch>
            <a:fillRect/>
          </a:stretch>
        </p:blipFill>
        <p:spPr bwMode="auto">
          <a:xfrm>
            <a:off x="1475656" y="1340768"/>
            <a:ext cx="6192688" cy="138112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Documents and Settings\Eleni\Τα έγγραφά μου\Downloads\fig-6.61-ribossomo.jpg"/>
          <p:cNvPicPr>
            <a:picLocks noChangeAspect="1" noChangeArrowheads="1"/>
          </p:cNvPicPr>
          <p:nvPr/>
        </p:nvPicPr>
        <p:blipFill>
          <a:blip r:embed="rId2" cstate="print"/>
          <a:srcRect r="23479" b="18310"/>
          <a:stretch>
            <a:fillRect/>
          </a:stretch>
        </p:blipFill>
        <p:spPr bwMode="auto">
          <a:xfrm>
            <a:off x="1403648" y="3212976"/>
            <a:ext cx="6336704" cy="2592288"/>
          </a:xfrm>
          <a:prstGeom prst="rect">
            <a:avLst/>
          </a:prstGeom>
          <a:noFill/>
        </p:spPr>
      </p:pic>
      <p:sp>
        <p:nvSpPr>
          <p:cNvPr id="3" name="2 - TextBox"/>
          <p:cNvSpPr txBox="1"/>
          <p:nvPr/>
        </p:nvSpPr>
        <p:spPr>
          <a:xfrm>
            <a:off x="1403648" y="1484784"/>
            <a:ext cx="6264696" cy="156966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 πεπτιδικός δεσμός δημιουργείται ανάμεσα στην καρβοξυλομάδα του αμινοξέος που έχει ήδη ενσωματωθεί σε μία πολυπεπτιδική αλυσίδα και την αμινομάδα του επόμενου αμινοξέος. Ο δεσμός είναι δυνατόν να γίνει, γιατί τα αμινοξέα συνδέονται στο </a:t>
            </a:r>
            <a:r>
              <a:rPr lang="en-US" sz="1600" dirty="0" smtClean="0"/>
              <a:t>tRNA</a:t>
            </a:r>
            <a:r>
              <a:rPr lang="el-GR" sz="1600" dirty="0" smtClean="0"/>
              <a:t> με ομοιοπολικό δεσμό υψηλής ενέργειας. Η ενέργεια αυτή χρησιμοποιείται για την ενσωμάτωση του επόμενου αμινοξέος και όχι για τη σύνδεση του ίδιου.</a:t>
            </a:r>
            <a:endParaRPr lang="el-GR" sz="16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251520" y="1403484"/>
            <a:ext cx="3240360" cy="369332"/>
          </a:xfrm>
          <a:prstGeom prst="rect">
            <a:avLst/>
          </a:prstGeom>
          <a:solidFill>
            <a:schemeClr val="accent1"/>
          </a:solidFill>
          <a:ln>
            <a:solidFill>
              <a:schemeClr val="accent5"/>
            </a:solidFill>
          </a:ln>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Ριβοσώματα</a:t>
            </a:r>
            <a:r>
              <a:rPr lang="el-GR" b="1" dirty="0" smtClean="0"/>
              <a:t> </a:t>
            </a:r>
            <a:endParaRPr lang="el-GR" b="1" dirty="0"/>
          </a:p>
        </p:txBody>
      </p:sp>
      <p:sp>
        <p:nvSpPr>
          <p:cNvPr id="5" name="4 - TextBox"/>
          <p:cNvSpPr txBox="1"/>
          <p:nvPr/>
        </p:nvSpPr>
        <p:spPr>
          <a:xfrm>
            <a:off x="285720" y="1928802"/>
            <a:ext cx="3422184" cy="3046988"/>
          </a:xfrm>
          <a:prstGeom prst="rect">
            <a:avLst/>
          </a:prstGeom>
          <a:noFill/>
          <a:ln>
            <a:solidFill>
              <a:schemeClr val="accent5"/>
            </a:solidFill>
          </a:ln>
        </p:spPr>
        <p:txBody>
          <a:bodyPr wrap="square" rtlCol="0">
            <a:spAutoFit/>
          </a:bodyPr>
          <a:lstStyle/>
          <a:p>
            <a:r>
              <a:rPr lang="el-GR" sz="1600" dirty="0" smtClean="0"/>
              <a:t>Τα ριβοσώματα αποτελούνται από δύο υπομονάδες, τη μικρή και τη μεγάλη. Και οι δύο υπομονάδες είναι συμπλέγματα </a:t>
            </a:r>
            <a:r>
              <a:rPr lang="en-US" sz="1600" dirty="0" smtClean="0"/>
              <a:t>rRNA</a:t>
            </a:r>
            <a:r>
              <a:rPr lang="el-GR" sz="1600" dirty="0" smtClean="0"/>
              <a:t> και πρωτεϊνών. Οι δύο υπομονάδες συνδέονται μόνο κατά τη διάρκεια της μετάφρασης.</a:t>
            </a:r>
          </a:p>
          <a:p>
            <a:endParaRPr lang="el-GR" sz="1600" dirty="0" smtClean="0"/>
          </a:p>
          <a:p>
            <a:r>
              <a:rPr lang="el-GR" sz="1600" dirty="0" smtClean="0"/>
              <a:t>Τα ριβοσώματα των προκαρυωτικών οργανισμών δομούνται από τρία </a:t>
            </a:r>
            <a:r>
              <a:rPr lang="en-US" sz="1600" dirty="0" smtClean="0"/>
              <a:t>rRNA </a:t>
            </a:r>
            <a:r>
              <a:rPr lang="el-GR" sz="1600" dirty="0" smtClean="0"/>
              <a:t>και 55 πρωτεΐνες, ενώ των ευκαρυωτικών από τέσσερα μόρια </a:t>
            </a:r>
            <a:r>
              <a:rPr lang="en-US" sz="1600" dirty="0" smtClean="0"/>
              <a:t>rRNA</a:t>
            </a:r>
            <a:r>
              <a:rPr lang="el-GR" sz="1600" dirty="0" smtClean="0"/>
              <a:t> και 82 πρωτεΐνες.</a:t>
            </a:r>
            <a:endParaRPr lang="el-GR" sz="1600" dirty="0"/>
          </a:p>
        </p:txBody>
      </p:sp>
      <p:graphicFrame>
        <p:nvGraphicFramePr>
          <p:cNvPr id="8" name="7 - Πίνακας"/>
          <p:cNvGraphicFramePr>
            <a:graphicFrameLocks noGrp="1"/>
          </p:cNvGraphicFramePr>
          <p:nvPr/>
        </p:nvGraphicFramePr>
        <p:xfrm>
          <a:off x="3857620" y="1928802"/>
          <a:ext cx="4929189" cy="2143760"/>
        </p:xfrm>
        <a:graphic>
          <a:graphicData uri="http://schemas.openxmlformats.org/drawingml/2006/table">
            <a:tbl>
              <a:tblPr firstRow="1" bandRow="1">
                <a:tableStyleId>{5C22544A-7EE6-4342-B048-85BDC9FD1C3A}</a:tableStyleId>
              </a:tblPr>
              <a:tblGrid>
                <a:gridCol w="1290444"/>
                <a:gridCol w="1721822"/>
                <a:gridCol w="1916923"/>
              </a:tblGrid>
              <a:tr h="370840">
                <a:tc gridSpan="2">
                  <a:txBody>
                    <a:bodyPr/>
                    <a:lstStyle/>
                    <a:p>
                      <a:pPr algn="l"/>
                      <a:r>
                        <a:rPr lang="en-US" sz="1600" dirty="0" smtClean="0"/>
                        <a:t> </a:t>
                      </a:r>
                      <a:r>
                        <a:rPr lang="el-GR" sz="1600" dirty="0" smtClean="0"/>
                        <a:t>             </a:t>
                      </a:r>
                      <a:r>
                        <a:rPr lang="en-US" sz="1600" dirty="0" smtClean="0"/>
                        <a:t>           </a:t>
                      </a:r>
                      <a:r>
                        <a:rPr lang="el-GR" sz="1600" dirty="0" smtClean="0"/>
                        <a:t> </a:t>
                      </a:r>
                      <a:r>
                        <a:rPr lang="en-US" sz="1600" dirty="0" smtClean="0"/>
                        <a:t>  </a:t>
                      </a:r>
                      <a:r>
                        <a:rPr lang="el-GR" sz="1600" dirty="0" smtClean="0"/>
                        <a:t>Προκαρυωτικοί </a:t>
                      </a:r>
                      <a:endParaRPr lang="el-GR" sz="1600" dirty="0"/>
                    </a:p>
                  </a:txBody>
                  <a:tcPr/>
                </a:tc>
                <a:tc hMerge="1">
                  <a:txBody>
                    <a:bodyPr/>
                    <a:lstStyle/>
                    <a:p>
                      <a:endParaRPr lang="el-GR" sz="1400" dirty="0"/>
                    </a:p>
                  </a:txBody>
                  <a:tcPr/>
                </a:tc>
                <a:tc>
                  <a:txBody>
                    <a:bodyPr/>
                    <a:lstStyle/>
                    <a:p>
                      <a:pPr algn="ctr"/>
                      <a:r>
                        <a:rPr lang="el-GR" sz="1600" dirty="0" smtClean="0"/>
                        <a:t>Ευκαρυωτικοί </a:t>
                      </a:r>
                      <a:endParaRPr lang="el-GR" sz="1600" dirty="0"/>
                    </a:p>
                  </a:txBody>
                  <a:tcPr/>
                </a:tc>
              </a:tr>
              <a:tr h="370840">
                <a:tc rowSpan="2">
                  <a:txBody>
                    <a:bodyPr/>
                    <a:lstStyle/>
                    <a:p>
                      <a:endParaRPr lang="el-GR" sz="1600" dirty="0" smtClean="0"/>
                    </a:p>
                    <a:p>
                      <a:r>
                        <a:rPr lang="el-GR" sz="1600" dirty="0" smtClean="0"/>
                        <a:t>Μικρή υπομονάδα</a:t>
                      </a:r>
                      <a:endParaRPr lang="el-GR" sz="1600" dirty="0"/>
                    </a:p>
                  </a:txBody>
                  <a:tcPr/>
                </a:tc>
                <a:tc>
                  <a:txBody>
                    <a:bodyPr/>
                    <a:lstStyle/>
                    <a:p>
                      <a:r>
                        <a:rPr lang="el-GR" sz="1600" dirty="0" smtClean="0"/>
                        <a:t>16</a:t>
                      </a:r>
                      <a:r>
                        <a:rPr lang="en-US" sz="1600" dirty="0" smtClean="0"/>
                        <a:t>S rRNA</a:t>
                      </a:r>
                      <a:endParaRPr lang="el-GR" sz="1600" dirty="0"/>
                    </a:p>
                  </a:txBody>
                  <a:tcPr/>
                </a:tc>
                <a:tc>
                  <a:txBody>
                    <a:bodyPr/>
                    <a:lstStyle/>
                    <a:p>
                      <a:r>
                        <a:rPr lang="el-GR" sz="1600" dirty="0" smtClean="0"/>
                        <a:t>18</a:t>
                      </a:r>
                      <a:r>
                        <a:rPr lang="en-US" sz="1600" dirty="0" smtClean="0"/>
                        <a:t>S rRNA</a:t>
                      </a:r>
                      <a:endParaRPr lang="el-GR" sz="1600" dirty="0"/>
                    </a:p>
                  </a:txBody>
                  <a:tcPr/>
                </a:tc>
              </a:tr>
              <a:tr h="370840">
                <a:tc vMerge="1">
                  <a:txBody>
                    <a:bodyPr/>
                    <a:lstStyle/>
                    <a:p>
                      <a:endParaRPr lang="el-GR" sz="1400" dirty="0"/>
                    </a:p>
                  </a:txBody>
                  <a:tcPr/>
                </a:tc>
                <a:tc>
                  <a:txBody>
                    <a:bodyPr/>
                    <a:lstStyle/>
                    <a:p>
                      <a:r>
                        <a:rPr lang="el-GR" sz="1600" dirty="0" smtClean="0"/>
                        <a:t>21</a:t>
                      </a:r>
                      <a:r>
                        <a:rPr lang="el-GR" sz="1600" baseline="0" dirty="0" smtClean="0"/>
                        <a:t> πρωτεΐνες</a:t>
                      </a:r>
                      <a:endParaRPr lang="el-GR" sz="1600" dirty="0"/>
                    </a:p>
                  </a:txBody>
                  <a:tcPr/>
                </a:tc>
                <a:tc>
                  <a:txBody>
                    <a:bodyPr/>
                    <a:lstStyle/>
                    <a:p>
                      <a:r>
                        <a:rPr lang="el-GR" sz="1600" dirty="0" smtClean="0"/>
                        <a:t>33 πρωτεΐνες</a:t>
                      </a:r>
                      <a:endParaRPr lang="el-GR" sz="1600" dirty="0"/>
                    </a:p>
                  </a:txBody>
                  <a:tcPr/>
                </a:tc>
              </a:tr>
              <a:tr h="370840">
                <a:tc rowSpan="2">
                  <a:txBody>
                    <a:bodyPr/>
                    <a:lstStyle/>
                    <a:p>
                      <a:endParaRPr lang="el-GR" sz="1600" dirty="0" smtClean="0"/>
                    </a:p>
                    <a:p>
                      <a:r>
                        <a:rPr lang="el-GR" sz="1600" dirty="0" smtClean="0"/>
                        <a:t>Μεγάλη υπομονάδα</a:t>
                      </a:r>
                      <a:endParaRPr lang="el-GR" sz="1600" dirty="0"/>
                    </a:p>
                  </a:txBody>
                  <a:tcPr/>
                </a:tc>
                <a:tc>
                  <a:txBody>
                    <a:bodyPr/>
                    <a:lstStyle/>
                    <a:p>
                      <a:r>
                        <a:rPr lang="el-GR" sz="1600" dirty="0" smtClean="0"/>
                        <a:t>23</a:t>
                      </a:r>
                      <a:r>
                        <a:rPr lang="en-US" sz="1600" dirty="0" smtClean="0"/>
                        <a:t>S </a:t>
                      </a:r>
                      <a:r>
                        <a:rPr lang="el-GR" sz="1600" dirty="0" smtClean="0"/>
                        <a:t>και </a:t>
                      </a:r>
                      <a:r>
                        <a:rPr lang="en-US" sz="1600" dirty="0" smtClean="0"/>
                        <a:t>5S rRNA</a:t>
                      </a:r>
                      <a:endParaRPr lang="el-GR" sz="1600" dirty="0"/>
                    </a:p>
                  </a:txBody>
                  <a:tcPr/>
                </a:tc>
                <a:tc>
                  <a:txBody>
                    <a:bodyPr/>
                    <a:lstStyle/>
                    <a:p>
                      <a:r>
                        <a:rPr lang="en-US" sz="1600" dirty="0" smtClean="0"/>
                        <a:t>28S, 5,8S</a:t>
                      </a:r>
                      <a:r>
                        <a:rPr lang="el-GR" sz="1600" dirty="0" smtClean="0"/>
                        <a:t> και</a:t>
                      </a:r>
                      <a:r>
                        <a:rPr lang="en-US" sz="1600" dirty="0" smtClean="0"/>
                        <a:t> 5S rRNA</a:t>
                      </a:r>
                      <a:endParaRPr lang="el-GR" sz="1600" dirty="0"/>
                    </a:p>
                  </a:txBody>
                  <a:tcPr/>
                </a:tc>
              </a:tr>
              <a:tr h="370840">
                <a:tc vMerge="1">
                  <a:txBody>
                    <a:bodyPr/>
                    <a:lstStyle/>
                    <a:p>
                      <a:endParaRPr lang="el-GR" sz="1400" dirty="0"/>
                    </a:p>
                  </a:txBody>
                  <a:tcPr/>
                </a:tc>
                <a:tc>
                  <a:txBody>
                    <a:bodyPr/>
                    <a:lstStyle/>
                    <a:p>
                      <a:r>
                        <a:rPr lang="el-GR" sz="1600" dirty="0" smtClean="0"/>
                        <a:t>34 πρωτεΐνες</a:t>
                      </a:r>
                      <a:endParaRPr lang="el-GR" sz="1600" dirty="0"/>
                    </a:p>
                  </a:txBody>
                  <a:tcPr/>
                </a:tc>
                <a:tc>
                  <a:txBody>
                    <a:bodyPr/>
                    <a:lstStyle/>
                    <a:p>
                      <a:r>
                        <a:rPr lang="el-GR" sz="1600" dirty="0" smtClean="0"/>
                        <a:t>49 πρωτεΐνες</a:t>
                      </a:r>
                      <a:endParaRPr lang="el-GR" sz="1600" dirty="0"/>
                    </a:p>
                  </a:txBody>
                  <a:tcPr/>
                </a:tc>
              </a:tr>
            </a:tbl>
          </a:graphicData>
        </a:graphic>
      </p:graphicFrame>
      <p:sp>
        <p:nvSpPr>
          <p:cNvPr id="6" name="5 - TextBox"/>
          <p:cNvSpPr txBox="1"/>
          <p:nvPr/>
        </p:nvSpPr>
        <p:spPr>
          <a:xfrm>
            <a:off x="3851920" y="4725144"/>
            <a:ext cx="3240360" cy="1077218"/>
          </a:xfrm>
          <a:prstGeom prst="rect">
            <a:avLst/>
          </a:prstGeom>
          <a:noFill/>
          <a:ln>
            <a:solidFill>
              <a:srgbClr val="C00000"/>
            </a:solidFill>
          </a:ln>
        </p:spPr>
        <p:txBody>
          <a:bodyPr wrap="square" rtlCol="0">
            <a:spAutoFit/>
          </a:bodyPr>
          <a:lstStyle/>
          <a:p>
            <a:r>
              <a:rPr lang="el-GR" sz="1600" dirty="0" smtClean="0"/>
              <a:t>Ένα ριβόσωμα προσθέτει 2 αμινοξέα/</a:t>
            </a:r>
            <a:r>
              <a:rPr lang="en-US" sz="1600" dirty="0" smtClean="0"/>
              <a:t>sec </a:t>
            </a:r>
            <a:r>
              <a:rPr lang="el-GR" sz="1600" dirty="0" smtClean="0"/>
              <a:t>στους ευκαρυωτικούς και </a:t>
            </a:r>
            <a:r>
              <a:rPr lang="en-US" sz="1600" dirty="0" smtClean="0"/>
              <a:t>20</a:t>
            </a:r>
            <a:r>
              <a:rPr lang="el-GR" sz="1600" dirty="0" smtClean="0"/>
              <a:t> αμινοξέα</a:t>
            </a:r>
            <a:r>
              <a:rPr lang="en-US" sz="1600" dirty="0" smtClean="0"/>
              <a:t>/sec</a:t>
            </a:r>
            <a:r>
              <a:rPr lang="el-GR" sz="1600" dirty="0" smtClean="0"/>
              <a:t> στους προκαρυωτικούς.</a:t>
            </a:r>
            <a:endParaRPr lang="el-GR"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pic>
        <p:nvPicPr>
          <p:cNvPr id="154626" name="Picture 2" descr="C:\Documents and Settings\Eleni\Τα έγγραφά μου\Downloads\ribosome-structure_med.jpe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00148" y="1143003"/>
            <a:ext cx="6858000" cy="2714625"/>
          </a:xfrm>
          <a:prstGeom prst="rect">
            <a:avLst/>
          </a:prstGeom>
          <a:noFill/>
        </p:spPr>
      </p:pic>
      <p:sp>
        <p:nvSpPr>
          <p:cNvPr id="5" name="4 - TextBox"/>
          <p:cNvSpPr txBox="1"/>
          <p:nvPr/>
        </p:nvSpPr>
        <p:spPr>
          <a:xfrm>
            <a:off x="1000100" y="4000504"/>
            <a:ext cx="6929486" cy="338554"/>
          </a:xfrm>
          <a:prstGeom prst="rect">
            <a:avLst/>
          </a:prstGeom>
          <a:noFill/>
        </p:spPr>
        <p:txBody>
          <a:bodyPr wrap="square" rtlCol="0">
            <a:spAutoFit/>
          </a:bodyPr>
          <a:lstStyle/>
          <a:p>
            <a:pPr algn="ctr"/>
            <a:r>
              <a:rPr lang="el-GR" sz="1600" dirty="0" smtClean="0"/>
              <a:t>Απλοποιημένη, τρισδιάστατη και μοριακή δομή του ριβοσώματος</a:t>
            </a:r>
            <a:endParaRPr lang="el-GR"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pic>
        <p:nvPicPr>
          <p:cNvPr id="3" name="Picture 2" descr="C:\Documents and Settings\Eleni\Τα έγγραφά μου\Downloads\13-0.png"/>
          <p:cNvPicPr>
            <a:picLocks noChangeAspect="1" noChangeArrowheads="1"/>
          </p:cNvPicPr>
          <p:nvPr/>
        </p:nvPicPr>
        <p:blipFill>
          <a:blip r:embed="rId3" cstate="print"/>
          <a:srcRect/>
          <a:stretch>
            <a:fillRect/>
          </a:stretch>
        </p:blipFill>
        <p:spPr bwMode="auto">
          <a:xfrm>
            <a:off x="3851920" y="642918"/>
            <a:ext cx="5036484" cy="5276850"/>
          </a:xfrm>
          <a:prstGeom prst="rect">
            <a:avLst/>
          </a:prstGeom>
          <a:noFill/>
        </p:spPr>
      </p:pic>
      <p:sp>
        <p:nvSpPr>
          <p:cNvPr id="5" name="4 - TextBox"/>
          <p:cNvSpPr txBox="1"/>
          <p:nvPr/>
        </p:nvSpPr>
        <p:spPr>
          <a:xfrm>
            <a:off x="205162" y="404664"/>
            <a:ext cx="3502742" cy="4031873"/>
          </a:xfrm>
          <a:prstGeom prst="rect">
            <a:avLst/>
          </a:prstGeom>
          <a:solidFill>
            <a:schemeClr val="accent1">
              <a:lumMod val="20000"/>
              <a:lumOff val="80000"/>
            </a:schemeClr>
          </a:solidFill>
          <a:ln>
            <a:solidFill>
              <a:schemeClr val="accent5"/>
            </a:solidFill>
          </a:ln>
        </p:spPr>
        <p:txBody>
          <a:bodyPr wrap="square" rtlCol="0">
            <a:spAutoFit/>
          </a:bodyPr>
          <a:lstStyle/>
          <a:p>
            <a:r>
              <a:rPr lang="el-GR" sz="1600" dirty="0" smtClean="0"/>
              <a:t>Τα ριβοσώματα του βακτηρίου </a:t>
            </a:r>
            <a:r>
              <a:rPr lang="en-US" sz="1600" i="1" dirty="0" smtClean="0"/>
              <a:t>E. coli </a:t>
            </a:r>
            <a:r>
              <a:rPr lang="el-GR" sz="1600" dirty="0" smtClean="0"/>
              <a:t>αποτελούνται από δύο υπομονάδες διαφορετικού μεγέθους, με συντελεστή καθίζησης 30</a:t>
            </a:r>
            <a:r>
              <a:rPr lang="en-US" sz="1600" dirty="0" smtClean="0"/>
              <a:t>S </a:t>
            </a:r>
            <a:r>
              <a:rPr lang="el-GR" sz="1600" dirty="0" smtClean="0"/>
              <a:t>και </a:t>
            </a:r>
            <a:r>
              <a:rPr lang="en-US" sz="1600" dirty="0" smtClean="0"/>
              <a:t>50S</a:t>
            </a:r>
            <a:r>
              <a:rPr lang="el-GR" sz="1600" dirty="0" smtClean="0"/>
              <a:t>. Η λειτουργική μονάδα του ριβοσώματος είναι και οι δύο υπομονάδες με συντελεστή καθίζησης 70</a:t>
            </a:r>
            <a:r>
              <a:rPr lang="en-US" sz="1600" dirty="0" smtClean="0"/>
              <a:t>S. </a:t>
            </a:r>
            <a:endParaRPr lang="el-GR" sz="1600" dirty="0" smtClean="0"/>
          </a:p>
          <a:p>
            <a:r>
              <a:rPr lang="el-GR" sz="1600" dirty="0" smtClean="0"/>
              <a:t>Αντίστοιχα στα ευκαρυωτικά κύτταρα τα μεγέθη είναι </a:t>
            </a:r>
            <a:r>
              <a:rPr lang="en-US" sz="1600" dirty="0" smtClean="0"/>
              <a:t>40S</a:t>
            </a:r>
            <a:r>
              <a:rPr lang="el-GR" sz="1600" dirty="0" smtClean="0"/>
              <a:t>, </a:t>
            </a:r>
            <a:r>
              <a:rPr lang="en-US" sz="1600" dirty="0" smtClean="0"/>
              <a:t>60S</a:t>
            </a:r>
            <a:r>
              <a:rPr lang="el-GR" sz="1600" dirty="0" smtClean="0"/>
              <a:t> και 8</a:t>
            </a:r>
            <a:r>
              <a:rPr lang="en-US" sz="1600" dirty="0" smtClean="0"/>
              <a:t>0S</a:t>
            </a:r>
            <a:r>
              <a:rPr lang="el-GR" sz="1600" dirty="0" smtClean="0"/>
              <a:t> για ολόκληρο το ριβόσωμα.</a:t>
            </a:r>
          </a:p>
          <a:p>
            <a:r>
              <a:rPr lang="el-GR" sz="1600" dirty="0" smtClean="0"/>
              <a:t>Στην μικρή υπομονάδα γίνεται το ταίριασμα των κωδικονίων του </a:t>
            </a:r>
            <a:r>
              <a:rPr lang="en-US" sz="1600" dirty="0" smtClean="0"/>
              <a:t>mRNA </a:t>
            </a:r>
            <a:r>
              <a:rPr lang="el-GR" sz="1600" dirty="0" smtClean="0"/>
              <a:t>με τα αντικωδικόνια των </a:t>
            </a:r>
            <a:r>
              <a:rPr lang="en-US" sz="1600" dirty="0" smtClean="0"/>
              <a:t>tRNA</a:t>
            </a:r>
            <a:r>
              <a:rPr lang="el-GR" sz="1600" dirty="0" smtClean="0"/>
              <a:t>, ενώ στη μεγάλη υπομονάδα καταλύεται ο πεπτιδικός δεσμός μεταξύ των αμινοξέων.</a:t>
            </a:r>
            <a:endParaRPr lang="el-GR" sz="1600" dirty="0"/>
          </a:p>
        </p:txBody>
      </p:sp>
      <p:sp>
        <p:nvSpPr>
          <p:cNvPr id="6" name="5 - TextBox"/>
          <p:cNvSpPr txBox="1"/>
          <p:nvPr/>
        </p:nvSpPr>
        <p:spPr>
          <a:xfrm>
            <a:off x="205162" y="4564285"/>
            <a:ext cx="3502742" cy="1815882"/>
          </a:xfrm>
          <a:prstGeom prst="rect">
            <a:avLst/>
          </a:prstGeom>
          <a:noFill/>
          <a:ln>
            <a:solidFill>
              <a:srgbClr val="C00000"/>
            </a:solidFill>
          </a:ln>
        </p:spPr>
        <p:txBody>
          <a:bodyPr wrap="square" rtlCol="0">
            <a:spAutoFit/>
          </a:bodyPr>
          <a:lstStyle/>
          <a:p>
            <a:r>
              <a:rPr lang="el-GR" sz="1600" dirty="0" smtClean="0"/>
              <a:t>Ένα κύτταρο της </a:t>
            </a:r>
            <a:r>
              <a:rPr lang="en-US" sz="1600" i="1" dirty="0" smtClean="0"/>
              <a:t>E. Coli</a:t>
            </a:r>
            <a:r>
              <a:rPr lang="el-GR" sz="1600" i="1" dirty="0" smtClean="0"/>
              <a:t> </a:t>
            </a:r>
            <a:r>
              <a:rPr lang="el-GR" sz="1600" dirty="0" smtClean="0"/>
              <a:t>περιέχει περίπου 20.000 ριβοσώματα, που αντιστοιχούν στο ¼  σχεδόν της συνολικής του μάζας. Σε ένα τυπικό ευκαρυωτικό κύτταρο το πλήθος των ριβοσωμάτων είναι της τάξης των εκατομμυρίων. </a:t>
            </a:r>
            <a:endParaRPr lang="el-GR"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pic>
        <p:nvPicPr>
          <p:cNvPr id="113666" name="Picture 2" descr="http://00.edu-cdn.com/files/static/mcgrawhillprofessional/9780071625036/BACTERIAL_DNA_REPLICATION_AND_CELL_DIVISION_03.GIF"/>
          <p:cNvPicPr>
            <a:picLocks noChangeAspect="1" noChangeArrowheads="1"/>
          </p:cNvPicPr>
          <p:nvPr/>
        </p:nvPicPr>
        <p:blipFill>
          <a:blip r:embed="rId2" cstate="print">
            <a:clrChange>
              <a:clrFrom>
                <a:srgbClr val="FFFFFF"/>
              </a:clrFrom>
              <a:clrTo>
                <a:srgbClr val="FFFFFF">
                  <a:alpha val="0"/>
                </a:srgbClr>
              </a:clrTo>
            </a:clrChange>
          </a:blip>
          <a:srcRect b="18524"/>
          <a:stretch>
            <a:fillRect/>
          </a:stretch>
        </p:blipFill>
        <p:spPr bwMode="auto">
          <a:xfrm>
            <a:off x="2256480" y="620688"/>
            <a:ext cx="4631040" cy="3808444"/>
          </a:xfrm>
          <a:prstGeom prst="rect">
            <a:avLst/>
          </a:prstGeom>
          <a:noFill/>
          <a:effectLst>
            <a:outerShdw blurRad="63500" dist="177800" dir="5040000" sx="55000" sy="55000" kx="-1200000" algn="bl" rotWithShape="0">
              <a:prstClr val="black">
                <a:alpha val="32000"/>
              </a:prstClr>
            </a:outerShdw>
          </a:effectLst>
        </p:spPr>
      </p:pic>
      <p:sp>
        <p:nvSpPr>
          <p:cNvPr id="4" name="3 - TextBox"/>
          <p:cNvSpPr txBox="1"/>
          <p:nvPr/>
        </p:nvSpPr>
        <p:spPr>
          <a:xfrm>
            <a:off x="2071670" y="4645422"/>
            <a:ext cx="5643602" cy="1569660"/>
          </a:xfrm>
          <a:prstGeom prst="rect">
            <a:avLst/>
          </a:prstGeom>
          <a:solidFill>
            <a:schemeClr val="accent1">
              <a:lumMod val="20000"/>
              <a:lumOff val="80000"/>
            </a:schemeClr>
          </a:solidFill>
        </p:spPr>
        <p:txBody>
          <a:bodyPr wrap="square" rtlCol="0">
            <a:spAutoFit/>
          </a:bodyPr>
          <a:lstStyle/>
          <a:p>
            <a:pPr algn="ctr"/>
            <a:r>
              <a:rPr lang="el-GR" sz="1600" dirty="0" smtClean="0"/>
              <a:t>Στους προκαρυωτικούς οργανισμούς η</a:t>
            </a:r>
            <a:r>
              <a:rPr lang="en-US" sz="1600" dirty="0" smtClean="0"/>
              <a:t> </a:t>
            </a:r>
            <a:r>
              <a:rPr lang="el-GR" sz="1600" dirty="0" smtClean="0"/>
              <a:t>θέση έναρξης της αντιγραφής βρίσκεται στο </a:t>
            </a:r>
            <a:r>
              <a:rPr lang="el-GR" sz="1600" b="1" dirty="0" smtClean="0"/>
              <a:t>δεσμόσωμα</a:t>
            </a:r>
            <a:r>
              <a:rPr lang="el-GR" sz="1600" dirty="0" smtClean="0"/>
              <a:t>. Ενώ συνεχίζεται η αντιγραφή, το δεσμόσωμα διπλασιάζεται και αυξάνει η κυτταρική μεμβράνη και το κυτταρικό τοίχωμα μεταξύ των θυγατρικών δεσμοσωμάτων, μέχρι το διαχωρισμό των δύο θυγατρικών κυττάρων </a:t>
            </a:r>
            <a:endParaRPr lang="el-GR" sz="1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pic>
        <p:nvPicPr>
          <p:cNvPr id="3" name="Picture 3" descr="C:\Documents and Settings\Eleni\Τα έγγραφά μου\Downloads\Ribosome.jpg"/>
          <p:cNvPicPr>
            <a:picLocks noChangeAspect="1" noChangeArrowheads="1"/>
          </p:cNvPicPr>
          <p:nvPr/>
        </p:nvPicPr>
        <p:blipFill>
          <a:blip r:embed="rId2" cstate="print"/>
          <a:srcRect/>
          <a:stretch>
            <a:fillRect/>
          </a:stretch>
        </p:blipFill>
        <p:spPr bwMode="auto">
          <a:xfrm>
            <a:off x="4186266" y="1789534"/>
            <a:ext cx="4457700" cy="3295650"/>
          </a:xfrm>
          <a:prstGeom prst="rect">
            <a:avLst/>
          </a:prstGeom>
          <a:noFill/>
        </p:spPr>
      </p:pic>
      <p:sp>
        <p:nvSpPr>
          <p:cNvPr id="4" name="3 - TextBox"/>
          <p:cNvSpPr txBox="1"/>
          <p:nvPr/>
        </p:nvSpPr>
        <p:spPr>
          <a:xfrm>
            <a:off x="357190" y="1643050"/>
            <a:ext cx="3428992" cy="3539430"/>
          </a:xfrm>
          <a:prstGeom prst="rect">
            <a:avLst/>
          </a:prstGeom>
          <a:solidFill>
            <a:schemeClr val="accent1">
              <a:lumMod val="20000"/>
              <a:lumOff val="80000"/>
            </a:schemeClr>
          </a:solidFill>
          <a:ln>
            <a:solidFill>
              <a:schemeClr val="accent5">
                <a:lumMod val="75000"/>
              </a:schemeClr>
            </a:solidFill>
          </a:ln>
          <a:effectLst>
            <a:outerShdw blurRad="50800" dist="38100" dir="5400000" algn="t" rotWithShape="0">
              <a:prstClr val="black">
                <a:alpha val="40000"/>
              </a:prstClr>
            </a:outerShdw>
          </a:effectLst>
        </p:spPr>
        <p:txBody>
          <a:bodyPr wrap="square" rtlCol="0">
            <a:spAutoFit/>
          </a:bodyPr>
          <a:lstStyle/>
          <a:p>
            <a:r>
              <a:rPr lang="el-GR" sz="1600" dirty="0" smtClean="0"/>
              <a:t>Όταν ένα ριβόσωμα προχωρήσει κατά μήκος του </a:t>
            </a:r>
            <a:r>
              <a:rPr lang="en-US" sz="1600" dirty="0" smtClean="0"/>
              <a:t>mRNA</a:t>
            </a:r>
            <a:r>
              <a:rPr lang="el-GR" sz="1600" dirty="0" smtClean="0"/>
              <a:t> προς το 3’ άκρο, το κωδικόνιο έναρξης ελευθερώνεται και είναι δυνατή η σύνδεση νέου ριβοσώματος σε αυτό. Έτσι, πολλά ριβοσώματα μπορούν να μεταφράζουν ταυτόχρονα ένα μόριο </a:t>
            </a:r>
            <a:r>
              <a:rPr lang="en-US" sz="1600" dirty="0" smtClean="0"/>
              <a:t>mRNA</a:t>
            </a:r>
            <a:r>
              <a:rPr lang="el-GR" sz="1600" dirty="0" smtClean="0"/>
              <a:t>.</a:t>
            </a:r>
          </a:p>
          <a:p>
            <a:r>
              <a:rPr lang="el-GR" sz="1600" dirty="0" smtClean="0"/>
              <a:t>Το σύμπλεγμα των ριβοσωμάτων και του </a:t>
            </a:r>
            <a:r>
              <a:rPr lang="en-US" sz="1600" dirty="0" smtClean="0"/>
              <a:t>mRNA</a:t>
            </a:r>
            <a:r>
              <a:rPr lang="el-GR" sz="1600" dirty="0" smtClean="0"/>
              <a:t> ονομάζεται </a:t>
            </a:r>
            <a:r>
              <a:rPr lang="el-GR" sz="1600" b="1" dirty="0" smtClean="0"/>
              <a:t>πολύσωμα</a:t>
            </a:r>
            <a:r>
              <a:rPr lang="el-GR" sz="1600" dirty="0" smtClean="0"/>
              <a:t> ή </a:t>
            </a:r>
            <a:r>
              <a:rPr lang="el-GR" sz="1600" b="1" dirty="0" smtClean="0"/>
              <a:t>πολυριβόσωμα</a:t>
            </a:r>
            <a:r>
              <a:rPr lang="el-GR" sz="1600" dirty="0" smtClean="0"/>
              <a:t>. </a:t>
            </a:r>
          </a:p>
          <a:p>
            <a:r>
              <a:rPr lang="el-GR" sz="1600" dirty="0" smtClean="0"/>
              <a:t>Η ελάχιστη απόσταση των ριβοσωμάτων που έχουν συνδεθεί σε ένα </a:t>
            </a:r>
            <a:r>
              <a:rPr lang="en-US" sz="1600" dirty="0" smtClean="0"/>
              <a:t>mRNA</a:t>
            </a:r>
            <a:r>
              <a:rPr lang="el-GR" sz="1600" dirty="0" smtClean="0"/>
              <a:t> είναι 80 νουκλεοτίδια.</a:t>
            </a:r>
            <a:endParaRPr lang="el-GR"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pic>
        <p:nvPicPr>
          <p:cNvPr id="10242" name="Picture 2" descr="C:\Documents and Settings\Eleni\Τα έγγραφά μου\Downloads\ribosome_sm.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8264" y="3604344"/>
            <a:ext cx="6350000" cy="2921000"/>
          </a:xfrm>
          <a:prstGeom prst="rect">
            <a:avLst/>
          </a:prstGeom>
          <a:noFill/>
        </p:spPr>
      </p:pic>
      <p:sp>
        <p:nvSpPr>
          <p:cNvPr id="4" name="3 - TextBox"/>
          <p:cNvSpPr txBox="1"/>
          <p:nvPr/>
        </p:nvSpPr>
        <p:spPr>
          <a:xfrm>
            <a:off x="611560" y="404664"/>
            <a:ext cx="7848872" cy="3046988"/>
          </a:xfrm>
          <a:prstGeom prst="rect">
            <a:avLst/>
          </a:prstGeom>
          <a:solidFill>
            <a:schemeClr val="accent1">
              <a:lumMod val="20000"/>
              <a:lumOff val="80000"/>
            </a:schemeClr>
          </a:solidFill>
          <a:ln>
            <a:solidFill>
              <a:schemeClr val="accent5"/>
            </a:solidFill>
          </a:ln>
          <a:effectLst>
            <a:outerShdw blurRad="50800" dist="38100" dir="5400000" algn="t" rotWithShape="0">
              <a:prstClr val="black">
                <a:alpha val="40000"/>
              </a:prstClr>
            </a:outerShdw>
          </a:effectLst>
        </p:spPr>
        <p:txBody>
          <a:bodyPr wrap="square" rtlCol="0">
            <a:spAutoFit/>
          </a:bodyPr>
          <a:lstStyle/>
          <a:p>
            <a:r>
              <a:rPr lang="el-GR" sz="1600" dirty="0" smtClean="0"/>
              <a:t>Στην μικρή υπομονάδα του ριβοσώματος υπάρχει μία θέση σύνδεσης με το </a:t>
            </a:r>
            <a:r>
              <a:rPr lang="en-US" sz="1600" dirty="0" smtClean="0"/>
              <a:t>mRNA</a:t>
            </a:r>
            <a:r>
              <a:rPr lang="el-GR" sz="1600" dirty="0" smtClean="0"/>
              <a:t>, ενώ στη μεγάλη υπομονάδα υπάρχουν οι θέσεις Ε, Ρ και Α στις οποίες τοποθετούνται τα </a:t>
            </a:r>
            <a:r>
              <a:rPr lang="en-US" sz="1600" dirty="0" smtClean="0"/>
              <a:t>tRNA</a:t>
            </a:r>
            <a:r>
              <a:rPr lang="el-GR" sz="1600" dirty="0" smtClean="0"/>
              <a:t> κατά την εξέλιξη της μετάφρασης.</a:t>
            </a:r>
            <a:r>
              <a:rPr lang="en-US" sz="1600" dirty="0" smtClean="0"/>
              <a:t> </a:t>
            </a:r>
            <a:r>
              <a:rPr lang="el-GR" sz="1600" dirty="0" smtClean="0"/>
              <a:t>Η θέση Ε (</a:t>
            </a:r>
            <a:r>
              <a:rPr lang="en-US" sz="1600" dirty="0" smtClean="0"/>
              <a:t>exit site)</a:t>
            </a:r>
            <a:r>
              <a:rPr lang="el-GR" sz="1600" dirty="0" smtClean="0"/>
              <a:t> είναι η θέση εξόδου του </a:t>
            </a:r>
            <a:r>
              <a:rPr lang="en-US" sz="1600" dirty="0" smtClean="0"/>
              <a:t>tRNA</a:t>
            </a:r>
            <a:r>
              <a:rPr lang="el-GR" sz="1600" dirty="0" smtClean="0"/>
              <a:t> του οποίου το αμινοξύ έχει συνδεθεί στην πολυπεπτιδική αλυσίδα,</a:t>
            </a:r>
            <a:r>
              <a:rPr lang="en-US" sz="1600" dirty="0" smtClean="0"/>
              <a:t> </a:t>
            </a:r>
            <a:r>
              <a:rPr lang="el-GR" sz="1600" dirty="0" smtClean="0"/>
              <a:t>στη θέση Ρ (</a:t>
            </a:r>
            <a:r>
              <a:rPr lang="en-US" sz="1600" dirty="0" err="1" smtClean="0"/>
              <a:t>peptidyl</a:t>
            </a:r>
            <a:r>
              <a:rPr lang="en-US" sz="1600" dirty="0" smtClean="0"/>
              <a:t> -tRNA site) </a:t>
            </a:r>
            <a:r>
              <a:rPr lang="el-GR" sz="1600" dirty="0" smtClean="0"/>
              <a:t>βρίσκεται το </a:t>
            </a:r>
            <a:r>
              <a:rPr lang="en-US" sz="1600" dirty="0" smtClean="0"/>
              <a:t>tRNA</a:t>
            </a:r>
            <a:r>
              <a:rPr lang="el-GR" sz="1600" dirty="0" smtClean="0"/>
              <a:t> που φέρει την πεπτιδική αλυσίδα που έχει συντεθεί και η θέση Α (</a:t>
            </a:r>
            <a:r>
              <a:rPr lang="en-US" sz="1600" dirty="0" err="1" smtClean="0"/>
              <a:t>aminoacyl</a:t>
            </a:r>
            <a:r>
              <a:rPr lang="el-GR" sz="1600" dirty="0" smtClean="0"/>
              <a:t> -</a:t>
            </a:r>
            <a:r>
              <a:rPr lang="en-US" sz="1600" dirty="0" smtClean="0"/>
              <a:t> tRNA site) </a:t>
            </a:r>
            <a:r>
              <a:rPr lang="el-GR" sz="1600" dirty="0" smtClean="0"/>
              <a:t>είναι η θέση στην οποία συνδέεται το νέο </a:t>
            </a:r>
            <a:r>
              <a:rPr lang="en-US" sz="1600" dirty="0" smtClean="0"/>
              <a:t>tRNA </a:t>
            </a:r>
            <a:r>
              <a:rPr lang="el-GR" sz="1600" dirty="0" smtClean="0"/>
              <a:t>που φέρει το επόμενο αμινοξύ. Κάθε στιγμή μόνο δύο από τις τρεις αυτές θέσεις καταλαμβάνονται από μόρια</a:t>
            </a:r>
            <a:r>
              <a:rPr lang="en-US" sz="1600" dirty="0" smtClean="0"/>
              <a:t> tRNA</a:t>
            </a:r>
            <a:r>
              <a:rPr lang="el-GR" sz="1600" dirty="0" smtClean="0"/>
              <a:t>.</a:t>
            </a:r>
          </a:p>
          <a:p>
            <a:r>
              <a:rPr lang="el-GR" sz="1600" dirty="0" smtClean="0"/>
              <a:t>Τα μόρια </a:t>
            </a:r>
            <a:r>
              <a:rPr lang="en-US" sz="1600" dirty="0" smtClean="0"/>
              <a:t>tRNA</a:t>
            </a:r>
            <a:r>
              <a:rPr lang="el-GR" sz="1600" dirty="0" smtClean="0"/>
              <a:t> συγκρατούνται σταθερά στις θέσεις Α και Ρ μόνο αν το αντικωδικόνιό τους είναι συμπληρωματικό με το αντίστοιχο κωδικόνιο του </a:t>
            </a:r>
            <a:r>
              <a:rPr lang="en-US" sz="1600" dirty="0" smtClean="0"/>
              <a:t>mRNA</a:t>
            </a:r>
            <a:r>
              <a:rPr lang="el-GR" sz="1600" dirty="0" smtClean="0"/>
              <a:t>. Οι θέσεις </a:t>
            </a:r>
            <a:r>
              <a:rPr lang="el-GR" sz="1600" dirty="0" smtClean="0"/>
              <a:t>αυτές </a:t>
            </a:r>
            <a:r>
              <a:rPr lang="el-GR" sz="1600" dirty="0" smtClean="0"/>
              <a:t>είναι αρκετά κοντά, ώστε να μπορούν να σχηματίζουν δεσμούς υδρογόνου μόνο με γειτονικά κωδικόνια του </a:t>
            </a:r>
            <a:r>
              <a:rPr lang="en-US" sz="1600" dirty="0" smtClean="0"/>
              <a:t>mRNA</a:t>
            </a:r>
            <a:endParaRPr lang="el-GR" sz="1600" dirty="0"/>
          </a:p>
        </p:txBody>
      </p:sp>
      <p:pic>
        <p:nvPicPr>
          <p:cNvPr id="5" name="Picture 2" descr="C:\Documents and Settings\Eleni\Τα έγγραφά μου\Downloads\BacteriaRescueStalledRibosome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29454" y="3973413"/>
            <a:ext cx="2047875" cy="2047875"/>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Documents and Settings\Eleni\Τα έγγραφά μου\Downloads\slide7-n.jpg"/>
          <p:cNvPicPr>
            <a:picLocks noChangeAspect="1" noChangeArrowheads="1"/>
          </p:cNvPicPr>
          <p:nvPr/>
        </p:nvPicPr>
        <p:blipFill>
          <a:blip r:embed="rId2" cstate="print"/>
          <a:srcRect l="35300" t="-399" r="1701" b="3801"/>
          <a:stretch>
            <a:fillRect/>
          </a:stretch>
        </p:blipFill>
        <p:spPr bwMode="auto">
          <a:xfrm>
            <a:off x="3131840" y="836712"/>
            <a:ext cx="4320480" cy="4968552"/>
          </a:xfrm>
          <a:prstGeom prst="rect">
            <a:avLst/>
          </a:prstGeom>
          <a:noFill/>
        </p:spPr>
      </p:pic>
      <p:sp>
        <p:nvSpPr>
          <p:cNvPr id="3" name="2 - TextBox"/>
          <p:cNvSpPr txBox="1"/>
          <p:nvPr/>
        </p:nvSpPr>
        <p:spPr>
          <a:xfrm>
            <a:off x="179512" y="2276872"/>
            <a:ext cx="2664296" cy="830997"/>
          </a:xfrm>
          <a:prstGeom prst="rect">
            <a:avLst/>
          </a:prstGeom>
          <a:noFill/>
          <a:ln>
            <a:solidFill>
              <a:srgbClr val="C00000"/>
            </a:solidFill>
          </a:ln>
        </p:spPr>
        <p:txBody>
          <a:bodyPr wrap="square" rtlCol="0">
            <a:spAutoFit/>
          </a:bodyPr>
          <a:lstStyle/>
          <a:p>
            <a:r>
              <a:rPr lang="el-GR" sz="1600" dirty="0" smtClean="0"/>
              <a:t>Το ριβόσωμα και οι θέσεις σύνδεσης του </a:t>
            </a:r>
            <a:r>
              <a:rPr lang="en-US" sz="1600" dirty="0" smtClean="0"/>
              <a:t>mRNA </a:t>
            </a:r>
            <a:r>
              <a:rPr lang="el-GR" sz="1600" dirty="0" smtClean="0"/>
              <a:t>και των </a:t>
            </a:r>
            <a:r>
              <a:rPr lang="en-US" sz="1600" dirty="0" smtClean="0"/>
              <a:t>tRNA</a:t>
            </a:r>
            <a:r>
              <a:rPr lang="el-GR" sz="1600" dirty="0" smtClean="0"/>
              <a:t> </a:t>
            </a:r>
            <a:endParaRPr lang="el-GR" sz="16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504" y="1473746"/>
            <a:ext cx="4536504" cy="378565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Τα ριβοσώματα αποτελούνται κατά τα δύο τρία από </a:t>
            </a:r>
            <a:r>
              <a:rPr lang="en-US" sz="1600" dirty="0" smtClean="0"/>
              <a:t>RNA</a:t>
            </a:r>
            <a:r>
              <a:rPr lang="el-GR" sz="1600" dirty="0" smtClean="0"/>
              <a:t> και κατά το ένα τρίτο από πρωτεΐνες.</a:t>
            </a:r>
          </a:p>
          <a:p>
            <a:r>
              <a:rPr lang="el-GR" sz="1600" dirty="0" smtClean="0"/>
              <a:t>Τα </a:t>
            </a:r>
            <a:r>
              <a:rPr lang="en-US" sz="1600" dirty="0" smtClean="0"/>
              <a:t>rRNA</a:t>
            </a:r>
            <a:r>
              <a:rPr lang="el-GR" sz="1600" dirty="0" smtClean="0"/>
              <a:t> και όχι οι πρωτεΐνες είναι υπεύθυνα για τη συνολική δομή του ριβοσώματος, την τοποθέτηση των </a:t>
            </a:r>
            <a:r>
              <a:rPr lang="en-US" sz="1600" dirty="0" smtClean="0"/>
              <a:t>tRNA </a:t>
            </a:r>
            <a:r>
              <a:rPr lang="el-GR" sz="1600" dirty="0" smtClean="0"/>
              <a:t>και του </a:t>
            </a:r>
            <a:r>
              <a:rPr lang="en-US" sz="1600" dirty="0" smtClean="0"/>
              <a:t>mRNA</a:t>
            </a:r>
            <a:r>
              <a:rPr lang="el-GR" sz="1600" dirty="0" smtClean="0"/>
              <a:t>. Επίσης, το </a:t>
            </a:r>
            <a:r>
              <a:rPr lang="en-US" sz="1600" dirty="0" smtClean="0"/>
              <a:t>rRNA</a:t>
            </a:r>
            <a:r>
              <a:rPr lang="el-GR" sz="1600" dirty="0" smtClean="0"/>
              <a:t> παίρνει μέρος στην κατάλυση του πεπτιδικού δεσμού σχηματίζοντας το ενεργό κέντρο της αντίδρασης.</a:t>
            </a:r>
          </a:p>
          <a:p>
            <a:r>
              <a:rPr lang="el-GR" sz="1600" dirty="0" smtClean="0"/>
              <a:t>Οι ριβοσωμικές πρωτεΐνες βρίσκονται στην επιφάνεια και συμπληρώνουν τα κενά του αναδιπλωμένου </a:t>
            </a:r>
            <a:r>
              <a:rPr lang="en-US" sz="1600" dirty="0" smtClean="0"/>
              <a:t>RNA.</a:t>
            </a:r>
            <a:r>
              <a:rPr lang="el-GR" sz="1600" dirty="0" smtClean="0"/>
              <a:t> Ο κύριος ρόλος τους φαίνεται να είναι αρχική συναρμολόγηση των </a:t>
            </a:r>
            <a:r>
              <a:rPr lang="en-US" sz="1600" dirty="0" smtClean="0"/>
              <a:t>rRNA</a:t>
            </a:r>
            <a:r>
              <a:rPr lang="el-GR" sz="1600" dirty="0" smtClean="0"/>
              <a:t> που απαρτίζουν τον πυρήνα του ριβοσώματος, καθώς και η σταθεροποίησή του, ενώ επιτρέπουν τις αλλαγές στη διαμόρφωση του </a:t>
            </a:r>
            <a:r>
              <a:rPr lang="en-US" sz="1600" dirty="0" smtClean="0"/>
              <a:t>rRNA</a:t>
            </a:r>
            <a:r>
              <a:rPr lang="el-GR" sz="1600" dirty="0" smtClean="0"/>
              <a:t> που είναι απαραίτητες στη μετάφραση. </a:t>
            </a:r>
            <a:endParaRPr lang="el-GR" sz="1600" dirty="0"/>
          </a:p>
        </p:txBody>
      </p:sp>
      <p:sp>
        <p:nvSpPr>
          <p:cNvPr id="3" name="2 - TextBox"/>
          <p:cNvSpPr txBox="1"/>
          <p:nvPr/>
        </p:nvSpPr>
        <p:spPr>
          <a:xfrm>
            <a:off x="5076056" y="1916832"/>
            <a:ext cx="3816424" cy="2800767"/>
          </a:xfrm>
          <a:prstGeom prst="rect">
            <a:avLst/>
          </a:prstGeom>
          <a:solidFill>
            <a:schemeClr val="accent1">
              <a:lumMod val="20000"/>
              <a:lumOff val="80000"/>
            </a:schemeClr>
          </a:solidFill>
          <a:ln>
            <a:solidFill>
              <a:schemeClr val="tx2"/>
            </a:solidFill>
          </a:ln>
          <a:effectLst>
            <a:outerShdw blurRad="50800" dist="38100" dir="5400000" algn="t" rotWithShape="0">
              <a:prstClr val="black">
                <a:alpha val="40000"/>
              </a:prstClr>
            </a:outerShdw>
          </a:effectLst>
        </p:spPr>
        <p:txBody>
          <a:bodyPr wrap="square" rtlCol="0">
            <a:spAutoFit/>
          </a:bodyPr>
          <a:lstStyle/>
          <a:p>
            <a:r>
              <a:rPr lang="el-GR" sz="1600" dirty="0" smtClean="0"/>
              <a:t>Η μετάφραση πιθανόν ρυθμίζεται από μικρά μόρια </a:t>
            </a:r>
            <a:r>
              <a:rPr lang="en-US" sz="1600" dirty="0" smtClean="0"/>
              <a:t>RNA </a:t>
            </a:r>
            <a:r>
              <a:rPr lang="el-GR" sz="1600" dirty="0" smtClean="0"/>
              <a:t>τα </a:t>
            </a:r>
            <a:r>
              <a:rPr lang="en-US" sz="1600" b="1" dirty="0" err="1" smtClean="0"/>
              <a:t>microRNA</a:t>
            </a:r>
            <a:r>
              <a:rPr lang="el-GR" sz="1600" dirty="0" smtClean="0"/>
              <a:t> ή</a:t>
            </a:r>
            <a:r>
              <a:rPr lang="en-US" sz="1600" dirty="0" smtClean="0"/>
              <a:t> </a:t>
            </a:r>
            <a:r>
              <a:rPr lang="en-US" sz="1600" b="1" dirty="0" smtClean="0"/>
              <a:t>miRNA</a:t>
            </a:r>
            <a:r>
              <a:rPr lang="el-GR" sz="1600" b="1" dirty="0" smtClean="0"/>
              <a:t>,</a:t>
            </a:r>
            <a:r>
              <a:rPr lang="el-GR" sz="1600" dirty="0" smtClean="0"/>
              <a:t> </a:t>
            </a:r>
            <a:r>
              <a:rPr lang="el-GR" sz="1600" dirty="0" smtClean="0"/>
              <a:t>μήκους </a:t>
            </a:r>
            <a:r>
              <a:rPr lang="el-GR" sz="1600" dirty="0" smtClean="0"/>
              <a:t>21-23 νουκλεοτίδια που προσδένονται στην 3’ αμετάφραστη περιοχή του </a:t>
            </a:r>
            <a:r>
              <a:rPr lang="en-US" sz="1600" dirty="0" smtClean="0"/>
              <a:t>mRNA</a:t>
            </a:r>
            <a:r>
              <a:rPr lang="el-GR" sz="1600" dirty="0" smtClean="0"/>
              <a:t> και σταματούν την μετάφραση. Τα μόρια αυτά έχουν παρόμοια λειτουργία με έναν άλλο τύπο </a:t>
            </a:r>
            <a:r>
              <a:rPr lang="en-US" sz="1600" dirty="0" smtClean="0"/>
              <a:t>RNA</a:t>
            </a:r>
            <a:r>
              <a:rPr lang="el-GR" sz="1600" dirty="0" smtClean="0"/>
              <a:t>, το </a:t>
            </a:r>
            <a:r>
              <a:rPr lang="el-GR" sz="1600" b="1" dirty="0" smtClean="0"/>
              <a:t>ανασταλτικό </a:t>
            </a:r>
            <a:r>
              <a:rPr lang="en-US" sz="1600" b="1" dirty="0" smtClean="0"/>
              <a:t>RNA</a:t>
            </a:r>
            <a:r>
              <a:rPr lang="el-GR" sz="1600" b="1" dirty="0" smtClean="0"/>
              <a:t> </a:t>
            </a:r>
            <a:r>
              <a:rPr lang="el-GR" sz="1600" dirty="0" smtClean="0"/>
              <a:t>(</a:t>
            </a:r>
            <a:r>
              <a:rPr lang="en-US" sz="1600" dirty="0" smtClean="0"/>
              <a:t>inhibitory RNA </a:t>
            </a:r>
            <a:r>
              <a:rPr lang="el-GR" sz="1600" dirty="0" smtClean="0"/>
              <a:t>ή </a:t>
            </a:r>
            <a:r>
              <a:rPr lang="en-US" sz="1600" dirty="0" err="1" smtClean="0"/>
              <a:t>iRNA</a:t>
            </a:r>
            <a:r>
              <a:rPr lang="el-GR" sz="1600" dirty="0" smtClean="0"/>
              <a:t>) το οποίο δεν σταματά τη μετάφραση αλλά σηματοδοτεί το </a:t>
            </a:r>
            <a:r>
              <a:rPr lang="en-US" sz="1600" dirty="0" smtClean="0"/>
              <a:t>mRNA</a:t>
            </a:r>
            <a:r>
              <a:rPr lang="el-GR" sz="1600" dirty="0" smtClean="0"/>
              <a:t> ώστε να αποδομηθεί.</a:t>
            </a:r>
            <a:endParaRPr lang="el-GR" sz="16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251520" y="1052736"/>
            <a:ext cx="3960440" cy="5570756"/>
          </a:xfrm>
          <a:prstGeom prst="rect">
            <a:avLst/>
          </a:prstGeom>
          <a:solidFill>
            <a:schemeClr val="accent1">
              <a:lumMod val="20000"/>
              <a:lumOff val="80000"/>
            </a:schemeClr>
          </a:solidFill>
          <a:ln>
            <a:solidFill>
              <a:schemeClr val="accent5"/>
            </a:solidFill>
          </a:ln>
          <a:effectLst>
            <a:outerShdw blurRad="50800" dist="38100" dir="5400000" algn="t" rotWithShape="0">
              <a:prstClr val="black">
                <a:alpha val="40000"/>
              </a:prstClr>
            </a:outerShdw>
          </a:effectLst>
        </p:spPr>
        <p:txBody>
          <a:bodyPr wrap="square" rtlCol="0">
            <a:spAutoFit/>
          </a:bodyPr>
          <a:lstStyle/>
          <a:p>
            <a:pPr algn="ctr"/>
            <a:r>
              <a:rPr lang="el-GR" b="1" dirty="0" smtClean="0"/>
              <a:t>Έναρξη της μετάφρασης</a:t>
            </a:r>
          </a:p>
          <a:p>
            <a:pPr algn="ctr"/>
            <a:endParaRPr lang="el-GR" b="1" dirty="0" smtClean="0"/>
          </a:p>
          <a:p>
            <a:r>
              <a:rPr lang="el-GR" sz="1600" dirty="0" smtClean="0"/>
              <a:t>Στην έναρξη της μετάφρασης παίρνουν μέρος:</a:t>
            </a:r>
          </a:p>
          <a:p>
            <a:pPr>
              <a:buFont typeface="Arial" pitchFamily="34" charset="0"/>
              <a:buChar char="•"/>
            </a:pPr>
            <a:r>
              <a:rPr lang="el-GR" sz="1600" dirty="0" smtClean="0"/>
              <a:t>Η μικρή υπομονάδα του ριβοσώματος</a:t>
            </a:r>
          </a:p>
          <a:p>
            <a:pPr>
              <a:buFont typeface="Arial" pitchFamily="34" charset="0"/>
              <a:buChar char="•"/>
            </a:pPr>
            <a:r>
              <a:rPr lang="el-GR" sz="1600" dirty="0" smtClean="0"/>
              <a:t>Το </a:t>
            </a:r>
            <a:r>
              <a:rPr lang="en-US" sz="1600" dirty="0" smtClean="0"/>
              <a:t>mRNA</a:t>
            </a:r>
            <a:endParaRPr lang="el-GR" sz="1600" dirty="0" smtClean="0"/>
          </a:p>
          <a:p>
            <a:pPr>
              <a:buFont typeface="Arial" pitchFamily="34" charset="0"/>
              <a:buChar char="•"/>
            </a:pPr>
            <a:r>
              <a:rPr lang="el-GR" sz="1600" dirty="0" smtClean="0"/>
              <a:t>Ένα ειδικό </a:t>
            </a:r>
            <a:r>
              <a:rPr lang="en-US" sz="1600" dirty="0" smtClean="0"/>
              <a:t>tRNA</a:t>
            </a:r>
            <a:r>
              <a:rPr lang="el-GR" sz="1600" dirty="0" smtClean="0"/>
              <a:t> (</a:t>
            </a:r>
            <a:r>
              <a:rPr lang="en-US" sz="1600" dirty="0" smtClean="0"/>
              <a:t>tRNA</a:t>
            </a:r>
            <a:r>
              <a:rPr lang="el-GR" sz="1600" dirty="0" smtClean="0"/>
              <a:t> της έναρξης), το οποίο φέρει το αμινοξύ μεθειονίνη ή στους προκαρυωτικούς μία τροποποιημένη μορφή της, τη φορμυλομεθειονίνη. Το </a:t>
            </a:r>
            <a:r>
              <a:rPr lang="en-US" sz="1600" dirty="0" smtClean="0"/>
              <a:t>tRNA</a:t>
            </a:r>
            <a:r>
              <a:rPr lang="el-GR" sz="1600" dirty="0" smtClean="0"/>
              <a:t> της έναρξης είναι διαφορετικό από τα </a:t>
            </a:r>
            <a:r>
              <a:rPr lang="en-US" sz="1600" dirty="0" smtClean="0"/>
              <a:t>tRNA</a:t>
            </a:r>
            <a:r>
              <a:rPr lang="el-GR" sz="1600" dirty="0" smtClean="0"/>
              <a:t> που φέρουν μεθειονίνη </a:t>
            </a:r>
            <a:r>
              <a:rPr lang="el-GR" sz="1600" dirty="0" smtClean="0"/>
              <a:t>η οποία </a:t>
            </a:r>
            <a:r>
              <a:rPr lang="el-GR" sz="1600" dirty="0" smtClean="0"/>
              <a:t>θα εισαχθεί ενδιάμεσα στην πολυπεπτιδική αλυσίδα.</a:t>
            </a:r>
          </a:p>
          <a:p>
            <a:pPr>
              <a:buFont typeface="Arial" pitchFamily="34" charset="0"/>
              <a:buChar char="•"/>
            </a:pPr>
            <a:r>
              <a:rPr lang="el-GR" sz="1600" dirty="0" smtClean="0"/>
              <a:t>Πρωτεϊνικοί παράγοντες έναρξης</a:t>
            </a:r>
          </a:p>
          <a:p>
            <a:endParaRPr lang="el-GR" sz="1600" dirty="0" smtClean="0"/>
          </a:p>
          <a:p>
            <a:r>
              <a:rPr lang="el-GR" sz="1600" dirty="0" smtClean="0"/>
              <a:t>Η μεγάλη υπομονάδα του ριβοσώματος συνδέεται </a:t>
            </a:r>
            <a:r>
              <a:rPr lang="el-GR" sz="1600" dirty="0" smtClean="0"/>
              <a:t>με </a:t>
            </a:r>
            <a:r>
              <a:rPr lang="el-GR" sz="1600" dirty="0" smtClean="0"/>
              <a:t>τη μικρή υπομονάδα </a:t>
            </a:r>
            <a:r>
              <a:rPr lang="el-GR" sz="1600" dirty="0" smtClean="0"/>
              <a:t>μετά </a:t>
            </a:r>
            <a:r>
              <a:rPr lang="el-GR" sz="1600" dirty="0" smtClean="0"/>
              <a:t>την </a:t>
            </a:r>
            <a:r>
              <a:rPr lang="el-GR" sz="1600" dirty="0" smtClean="0"/>
              <a:t>σύνδεσή της με </a:t>
            </a:r>
            <a:r>
              <a:rPr lang="el-GR" sz="1600" dirty="0" smtClean="0"/>
              <a:t>το </a:t>
            </a:r>
            <a:r>
              <a:rPr lang="en-US" sz="1600" dirty="0" smtClean="0"/>
              <a:t>tRNA </a:t>
            </a:r>
            <a:r>
              <a:rPr lang="el-GR" sz="1600" dirty="0" smtClean="0"/>
              <a:t>της έναρξης </a:t>
            </a:r>
            <a:r>
              <a:rPr lang="el-GR" sz="1600" dirty="0" smtClean="0"/>
              <a:t>το οποίο </a:t>
            </a:r>
            <a:r>
              <a:rPr lang="el-GR" sz="1600" dirty="0" smtClean="0"/>
              <a:t>φέρει το αμινοξύ μεθειονίνη και το </a:t>
            </a:r>
            <a:r>
              <a:rPr lang="en-US" sz="1600" dirty="0" smtClean="0"/>
              <a:t>mRNA</a:t>
            </a:r>
            <a:r>
              <a:rPr lang="el-GR" sz="1600" dirty="0" smtClean="0"/>
              <a:t>. Η σύνδεση αυτή σηματοδοτεί </a:t>
            </a:r>
            <a:r>
              <a:rPr lang="el-GR" sz="1600" dirty="0" smtClean="0"/>
              <a:t>το τέλος της φάσης της </a:t>
            </a:r>
            <a:r>
              <a:rPr lang="el-GR" sz="1600" dirty="0" smtClean="0"/>
              <a:t>έναρξης της μετάφρασης</a:t>
            </a:r>
            <a:endParaRPr lang="el-GR" sz="1600" dirty="0"/>
          </a:p>
        </p:txBody>
      </p:sp>
      <p:sp>
        <p:nvSpPr>
          <p:cNvPr id="5" name="4 - TextBox"/>
          <p:cNvSpPr txBox="1"/>
          <p:nvPr/>
        </p:nvSpPr>
        <p:spPr>
          <a:xfrm>
            <a:off x="4427984" y="4994592"/>
            <a:ext cx="3960440" cy="830997"/>
          </a:xfrm>
          <a:prstGeom prst="rect">
            <a:avLst/>
          </a:prstGeom>
          <a:noFill/>
          <a:ln>
            <a:solidFill>
              <a:srgbClr val="C00000"/>
            </a:solidFill>
          </a:ln>
        </p:spPr>
        <p:txBody>
          <a:bodyPr wrap="square" rtlCol="0">
            <a:spAutoFit/>
          </a:bodyPr>
          <a:lstStyle/>
          <a:p>
            <a:r>
              <a:rPr lang="el-GR" sz="1600" dirty="0" smtClean="0"/>
              <a:t>Η θέση από όπου ξεκινά η πρωτεϊνοσύνθεση είναι εξαιρετικά σημαντική, γιατί καθορίζει το πλαίσιο ανάγνωσης των κωδικονίων. </a:t>
            </a:r>
            <a:endParaRPr lang="el-GR" sz="1600" dirty="0"/>
          </a:p>
        </p:txBody>
      </p:sp>
      <p:pic>
        <p:nvPicPr>
          <p:cNvPr id="6" name="Picture 4" descr="C:\Documents and Settings\Eleni\Τα έγγραφά μου\Downloads\shapeimage_41.jpg"/>
          <p:cNvPicPr>
            <a:picLocks noChangeAspect="1" noChangeArrowheads="1"/>
          </p:cNvPicPr>
          <p:nvPr/>
        </p:nvPicPr>
        <p:blipFill>
          <a:blip r:embed="rId2" cstate="print"/>
          <a:srcRect/>
          <a:stretch>
            <a:fillRect/>
          </a:stretch>
        </p:blipFill>
        <p:spPr bwMode="auto">
          <a:xfrm>
            <a:off x="4413200" y="1916832"/>
            <a:ext cx="3975224" cy="28194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6" name="5 - TextBox"/>
          <p:cNvSpPr txBox="1"/>
          <p:nvPr/>
        </p:nvSpPr>
        <p:spPr>
          <a:xfrm>
            <a:off x="539552" y="260648"/>
            <a:ext cx="7532910" cy="3539430"/>
          </a:xfrm>
          <a:prstGeom prst="rect">
            <a:avLst/>
          </a:prstGeom>
          <a:solidFill>
            <a:schemeClr val="accent1">
              <a:lumMod val="20000"/>
              <a:lumOff val="80000"/>
            </a:schemeClr>
          </a:solidFill>
          <a:ln>
            <a:solidFill>
              <a:schemeClr val="accent4"/>
            </a:solidFill>
          </a:ln>
          <a:effectLst>
            <a:outerShdw blurRad="50800" dist="38100" dir="5400000" algn="t" rotWithShape="0">
              <a:prstClr val="black">
                <a:alpha val="40000"/>
              </a:prstClr>
            </a:outerShdw>
          </a:effectLst>
        </p:spPr>
        <p:txBody>
          <a:bodyPr wrap="square" rtlCol="0">
            <a:spAutoFit/>
          </a:bodyPr>
          <a:lstStyle/>
          <a:p>
            <a:r>
              <a:rPr lang="el-GR" sz="1600" b="1" dirty="0" smtClean="0"/>
              <a:t>Έναρξη της μετάφρασης στο π</a:t>
            </a:r>
            <a:r>
              <a:rPr lang="el-GR" sz="1600" b="1" dirty="0" smtClean="0"/>
              <a:t>ροκαρυωτικό </a:t>
            </a:r>
            <a:r>
              <a:rPr lang="el-GR" sz="1600" b="1" dirty="0" smtClean="0"/>
              <a:t>κύτταρο</a:t>
            </a:r>
          </a:p>
          <a:p>
            <a:r>
              <a:rPr lang="el-GR" sz="1600" dirty="0" smtClean="0"/>
              <a:t>Η μικρή υπομονάδα του ριβοσώματος με τη βοήθεια των παραγόντων έναρξης συνδέεται στο 5’ άκρο του</a:t>
            </a:r>
            <a:r>
              <a:rPr lang="en-US" sz="1600" dirty="0" smtClean="0"/>
              <a:t> mRNA</a:t>
            </a:r>
            <a:r>
              <a:rPr lang="el-GR" sz="1600" dirty="0" smtClean="0"/>
              <a:t> και μετακινείται με κατεύθυνση 5΄ </a:t>
            </a:r>
            <a:r>
              <a:rPr lang="el-GR" sz="1600" dirty="0" smtClean="0">
                <a:sym typeface="Wingdings" pitchFamily="2" charset="2"/>
              </a:rPr>
              <a:t> 3΄</a:t>
            </a:r>
            <a:r>
              <a:rPr lang="el-GR" sz="1600" dirty="0" smtClean="0"/>
              <a:t>μέχρι το κωδικόνιο έναρξης </a:t>
            </a:r>
            <a:r>
              <a:rPr lang="en-US" sz="1600" dirty="0" smtClean="0"/>
              <a:t>AUG</a:t>
            </a:r>
            <a:r>
              <a:rPr lang="el-GR" sz="1600" dirty="0" smtClean="0"/>
              <a:t>. Στο σημείο </a:t>
            </a:r>
            <a:r>
              <a:rPr lang="el-GR" sz="1600" dirty="0" smtClean="0"/>
              <a:t>αυτό, </a:t>
            </a:r>
            <a:r>
              <a:rPr lang="el-GR" sz="1600" dirty="0" smtClean="0"/>
              <a:t>συνδέεται το </a:t>
            </a:r>
            <a:r>
              <a:rPr lang="en-US" sz="1600" dirty="0" smtClean="0"/>
              <a:t>rRNA </a:t>
            </a:r>
            <a:r>
              <a:rPr lang="el-GR" sz="1600" dirty="0" smtClean="0"/>
              <a:t>του ριβοσώματος με μία συμπληρωματική αλληλουχία του</a:t>
            </a:r>
            <a:r>
              <a:rPr lang="en-US" sz="1600" dirty="0" smtClean="0"/>
              <a:t> mRNA</a:t>
            </a:r>
            <a:r>
              <a:rPr lang="el-GR" sz="1600" dirty="0" smtClean="0"/>
              <a:t> που υπάρχει στην 5΄ αμετάφραστη </a:t>
            </a:r>
            <a:r>
              <a:rPr lang="el-GR" sz="1600" dirty="0" smtClean="0"/>
              <a:t>περιοχή, επτά </a:t>
            </a:r>
            <a:r>
              <a:rPr lang="el-GR" sz="1600" dirty="0" smtClean="0"/>
              <a:t>βάσεις πριν από το κωδικόνιο έναρξης (αλληλουχία </a:t>
            </a:r>
            <a:r>
              <a:rPr lang="en-US" sz="1600" dirty="0" smtClean="0"/>
              <a:t>Shine </a:t>
            </a:r>
            <a:r>
              <a:rPr lang="el-GR" sz="1600" dirty="0" smtClean="0"/>
              <a:t>–</a:t>
            </a:r>
            <a:r>
              <a:rPr lang="en-US" sz="1600" dirty="0" smtClean="0"/>
              <a:t> </a:t>
            </a:r>
            <a:r>
              <a:rPr lang="en-US" sz="1600" dirty="0" err="1" smtClean="0"/>
              <a:t>Dalgarno</a:t>
            </a:r>
            <a:r>
              <a:rPr lang="el-GR" sz="1600" dirty="0" smtClean="0"/>
              <a:t>, </a:t>
            </a:r>
            <a:r>
              <a:rPr lang="en-US" sz="1600" dirty="0" smtClean="0"/>
              <a:t>5’ –AGGAGGU- 3’).</a:t>
            </a:r>
            <a:r>
              <a:rPr lang="el-GR" sz="1600" dirty="0" smtClean="0"/>
              <a:t> Στο σύμπλοκο συνδέεται το πρώτο αμινοάκυλο –</a:t>
            </a:r>
            <a:r>
              <a:rPr lang="en-US" sz="1600" dirty="0" smtClean="0"/>
              <a:t>tRNA</a:t>
            </a:r>
            <a:r>
              <a:rPr lang="el-GR" sz="1600" dirty="0" smtClean="0"/>
              <a:t> που φέρει το αμινοξύ Ν-φορμυλομεθειονίνη</a:t>
            </a:r>
            <a:r>
              <a:rPr lang="en-US" sz="1600" dirty="0" smtClean="0"/>
              <a:t> </a:t>
            </a:r>
            <a:r>
              <a:rPr lang="el-GR" sz="1600" dirty="0" smtClean="0"/>
              <a:t>με τη βοήθεια παραγόντων έναρξης. Στο σύμπλεγμα προστίθεται η μεγάλη υπομονάδα του ριβοσώματος τοποθετώντας το </a:t>
            </a:r>
            <a:r>
              <a:rPr lang="en-US" sz="1600" dirty="0" smtClean="0"/>
              <a:t>tRNA</a:t>
            </a:r>
            <a:r>
              <a:rPr lang="el-GR" sz="1600" dirty="0" smtClean="0"/>
              <a:t> της έναρξης στη θέση Ρ.</a:t>
            </a:r>
          </a:p>
          <a:p>
            <a:r>
              <a:rPr lang="el-GR" sz="1600" dirty="0" smtClean="0"/>
              <a:t>Σε πολλά </a:t>
            </a:r>
            <a:r>
              <a:rPr lang="en-US" sz="1600" dirty="0" smtClean="0"/>
              <a:t>mRNA</a:t>
            </a:r>
            <a:r>
              <a:rPr lang="el-GR" sz="1600" dirty="0" smtClean="0"/>
              <a:t> των προκαρυωτικών υπάρχουν περισσότερες από μία αλληλουχίες έναρξης </a:t>
            </a:r>
            <a:r>
              <a:rPr lang="en-US" sz="1600" dirty="0" smtClean="0"/>
              <a:t>Shine </a:t>
            </a:r>
            <a:r>
              <a:rPr lang="el-GR" sz="1600" dirty="0" smtClean="0"/>
              <a:t>-</a:t>
            </a:r>
            <a:r>
              <a:rPr lang="en-US" sz="1600" dirty="0" smtClean="0"/>
              <a:t> </a:t>
            </a:r>
            <a:r>
              <a:rPr lang="en-US" sz="1600" dirty="0" err="1" smtClean="0"/>
              <a:t>Dalgarno</a:t>
            </a:r>
            <a:r>
              <a:rPr lang="en-US" sz="1600" dirty="0" smtClean="0"/>
              <a:t> </a:t>
            </a:r>
            <a:r>
              <a:rPr lang="el-GR" sz="1600" dirty="0" smtClean="0"/>
              <a:t>(</a:t>
            </a:r>
            <a:r>
              <a:rPr lang="el-GR" sz="1600" dirty="0" err="1" smtClean="0"/>
              <a:t>πολυγονιδιακά</a:t>
            </a:r>
            <a:r>
              <a:rPr lang="el-GR" sz="1600" dirty="0" smtClean="0"/>
              <a:t> </a:t>
            </a:r>
            <a:r>
              <a:rPr lang="en-US" sz="1600" dirty="0" smtClean="0"/>
              <a:t>mRNA</a:t>
            </a:r>
            <a:r>
              <a:rPr lang="el-GR" sz="1600" dirty="0" smtClean="0"/>
              <a:t>) και επομένως, έχουν τη δυνατότητα να συνδέονται με πολλά ριβοσώματα τα οποία συνθέτουν ταυτόχρονα διαφορετικές πρωτεΐνες </a:t>
            </a:r>
            <a:endParaRPr lang="el-GR" sz="1600" dirty="0"/>
          </a:p>
        </p:txBody>
      </p:sp>
      <p:pic>
        <p:nvPicPr>
          <p:cNvPr id="8" name="Picture 3" descr="C:\Documents and Settings\Eleni\Τα έγγραφά μου\Downloads\b691d5f4ceddbcc1a2a7d3a8c4843525a531ddcb.png"/>
          <p:cNvPicPr>
            <a:picLocks noChangeAspect="1" noChangeArrowheads="1"/>
          </p:cNvPicPr>
          <p:nvPr/>
        </p:nvPicPr>
        <p:blipFill>
          <a:blip r:embed="rId2" cstate="print"/>
          <a:srcRect/>
          <a:stretch>
            <a:fillRect/>
          </a:stretch>
        </p:blipFill>
        <p:spPr bwMode="auto">
          <a:xfrm>
            <a:off x="2915816" y="3922162"/>
            <a:ext cx="5214974" cy="2243142"/>
          </a:xfrm>
          <a:prstGeom prst="rect">
            <a:avLst/>
          </a:prstGeom>
          <a:noFill/>
        </p:spPr>
      </p:pic>
      <p:sp>
        <p:nvSpPr>
          <p:cNvPr id="7" name="6 - TextBox"/>
          <p:cNvSpPr txBox="1"/>
          <p:nvPr/>
        </p:nvSpPr>
        <p:spPr>
          <a:xfrm>
            <a:off x="71438" y="3933056"/>
            <a:ext cx="2772370" cy="2308324"/>
          </a:xfrm>
          <a:prstGeom prst="rect">
            <a:avLst/>
          </a:prstGeom>
          <a:noFill/>
          <a:ln>
            <a:solidFill>
              <a:srgbClr val="C00000"/>
            </a:solidFill>
          </a:ln>
        </p:spPr>
        <p:txBody>
          <a:bodyPr wrap="square" rtlCol="0">
            <a:spAutoFit/>
          </a:bodyPr>
          <a:lstStyle/>
          <a:p>
            <a:r>
              <a:rPr lang="el-GR" sz="1600" dirty="0" smtClean="0"/>
              <a:t>Στους προκαρυωτικούς το κωδικόνιο έναρξης απέχει σχεδόν πάντα περισσότερο από 25 νουκλεοτίδια από το 5’ άκρο του </a:t>
            </a:r>
            <a:r>
              <a:rPr lang="en-US" sz="1600" dirty="0" smtClean="0"/>
              <a:t>mRNA</a:t>
            </a:r>
            <a:r>
              <a:rPr lang="el-GR" sz="1600" dirty="0" smtClean="0"/>
              <a:t>.</a:t>
            </a:r>
          </a:p>
          <a:p>
            <a:r>
              <a:rPr lang="el-GR" sz="1600" dirty="0" smtClean="0"/>
              <a:t>Το </a:t>
            </a:r>
            <a:r>
              <a:rPr lang="en-US" sz="1600" dirty="0" smtClean="0"/>
              <a:t>tRNA</a:t>
            </a:r>
            <a:r>
              <a:rPr lang="el-GR" sz="1600" dirty="0" smtClean="0"/>
              <a:t> που μεταφέρει τη φορμυλομεθειονίνη είναι διαφορετικό από το </a:t>
            </a:r>
            <a:r>
              <a:rPr lang="en-US" sz="1600" dirty="0" smtClean="0"/>
              <a:t>tRNA</a:t>
            </a:r>
            <a:r>
              <a:rPr lang="el-GR" sz="1600" dirty="0" smtClean="0"/>
              <a:t> που μεταφέρει τη μεθειονίνη</a:t>
            </a:r>
            <a:endParaRPr lang="el-GR"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pic>
        <p:nvPicPr>
          <p:cNvPr id="7172" name="Picture 4" descr="C:\Documents and Settings\Eleni\Τα έγγραφά μου\Downloads\images (3).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39866" y="3998565"/>
            <a:ext cx="3380606" cy="2238747"/>
          </a:xfrm>
          <a:prstGeom prst="rect">
            <a:avLst/>
          </a:prstGeom>
          <a:noFill/>
        </p:spPr>
      </p:pic>
      <p:pic>
        <p:nvPicPr>
          <p:cNvPr id="6" name="Picture 2" descr="C:\Documents and Settings\Eleni\Τα έγγραφά μου\Downloads\22_09.jpg"/>
          <p:cNvPicPr>
            <a:picLocks noChangeAspect="1" noChangeArrowheads="1"/>
          </p:cNvPicPr>
          <p:nvPr/>
        </p:nvPicPr>
        <p:blipFill>
          <a:blip r:embed="rId3" cstate="print">
            <a:clrChange>
              <a:clrFrom>
                <a:srgbClr val="FFFFFF"/>
              </a:clrFrom>
              <a:clrTo>
                <a:srgbClr val="FFFFFF">
                  <a:alpha val="0"/>
                </a:srgbClr>
              </a:clrTo>
            </a:clrChange>
          </a:blip>
          <a:srcRect l="-3921" b="2778"/>
          <a:stretch>
            <a:fillRect/>
          </a:stretch>
        </p:blipFill>
        <p:spPr bwMode="auto">
          <a:xfrm>
            <a:off x="4818266" y="1412776"/>
            <a:ext cx="3786182" cy="2500330"/>
          </a:xfrm>
          <a:prstGeom prst="rect">
            <a:avLst/>
          </a:prstGeom>
          <a:noFill/>
        </p:spPr>
      </p:pic>
      <p:sp>
        <p:nvSpPr>
          <p:cNvPr id="7" name="6 - TextBox"/>
          <p:cNvSpPr txBox="1"/>
          <p:nvPr/>
        </p:nvSpPr>
        <p:spPr>
          <a:xfrm>
            <a:off x="430876" y="2348880"/>
            <a:ext cx="3853092" cy="3293209"/>
          </a:xfrm>
          <a:prstGeom prst="rect">
            <a:avLst/>
          </a:prstGeom>
          <a:noFill/>
          <a:ln>
            <a:solidFill>
              <a:schemeClr val="accent5"/>
            </a:solidFill>
          </a:ln>
        </p:spPr>
        <p:txBody>
          <a:bodyPr wrap="square" rtlCol="0">
            <a:spAutoFit/>
          </a:bodyPr>
          <a:lstStyle/>
          <a:p>
            <a:r>
              <a:rPr lang="el-GR" sz="1600" dirty="0" smtClean="0"/>
              <a:t>Η </a:t>
            </a:r>
            <a:r>
              <a:rPr lang="el-GR" sz="1600" b="1" dirty="0" smtClean="0"/>
              <a:t>φορμυλομεθειονίνη</a:t>
            </a:r>
            <a:r>
              <a:rPr lang="el-GR" sz="1600" dirty="0" smtClean="0"/>
              <a:t> είναι το αμινοξύ έναρξης στους προκαρυωτικούς. Προκύπτει από την προσθήκη μιας φορμυλομάδας στο αμινοξύ μεθειονίνη με τη βοήθεια του ενζύμου </a:t>
            </a:r>
            <a:r>
              <a:rPr lang="el-GR" sz="1600" b="1" dirty="0" err="1" smtClean="0"/>
              <a:t>τρανσφορμυλάση</a:t>
            </a:r>
            <a:r>
              <a:rPr lang="el-GR" sz="1600" dirty="0" smtClean="0"/>
              <a:t>. Το </a:t>
            </a:r>
            <a:r>
              <a:rPr lang="en-US" sz="1600" dirty="0" smtClean="0"/>
              <a:t>tRNA </a:t>
            </a:r>
            <a:r>
              <a:rPr lang="el-GR" sz="1600" dirty="0" smtClean="0"/>
              <a:t>της έναρξης (</a:t>
            </a:r>
            <a:r>
              <a:rPr lang="en-US" sz="1600" dirty="0" err="1" smtClean="0"/>
              <a:t>tRNAf</a:t>
            </a:r>
            <a:r>
              <a:rPr lang="el-GR" sz="1600" dirty="0" smtClean="0"/>
              <a:t>)</a:t>
            </a:r>
            <a:r>
              <a:rPr lang="en-US" sz="1600" dirty="0" smtClean="0"/>
              <a:t> </a:t>
            </a:r>
            <a:r>
              <a:rPr lang="el-GR" sz="1600" dirty="0" smtClean="0"/>
              <a:t>είναι διαφορετικό από τα </a:t>
            </a:r>
            <a:r>
              <a:rPr lang="en-US" sz="1600" dirty="0" smtClean="0"/>
              <a:t>tRNA </a:t>
            </a:r>
            <a:r>
              <a:rPr lang="el-GR" sz="1600" dirty="0" smtClean="0"/>
              <a:t>που μεταφέρουν μεθειονίνη εσωτερικά της πολυπεπτιδικής αλυσίδας (</a:t>
            </a:r>
            <a:r>
              <a:rPr lang="en-US" sz="1600" dirty="0" err="1" smtClean="0"/>
              <a:t>tRNAm</a:t>
            </a:r>
            <a:r>
              <a:rPr lang="el-GR" sz="1600" dirty="0" smtClean="0"/>
              <a:t>), παρόλο που και τα δύο αναγνωρίζονται από την ίδια συνθετάση. Η μεθειονίνη μπορεί να </a:t>
            </a:r>
            <a:r>
              <a:rPr lang="el-GR" sz="1600" dirty="0" err="1" smtClean="0"/>
              <a:t>φορμυλιωθεί</a:t>
            </a:r>
            <a:r>
              <a:rPr lang="el-GR" sz="1600" dirty="0" smtClean="0"/>
              <a:t> από το ένζυμο μόνο αν είναι συνδεδεμένη με το </a:t>
            </a:r>
            <a:r>
              <a:rPr lang="en-US" sz="1600" dirty="0" err="1" smtClean="0"/>
              <a:t>tRNAf</a:t>
            </a:r>
            <a:r>
              <a:rPr lang="el-GR" sz="1600" dirty="0" smtClean="0"/>
              <a:t>  </a:t>
            </a:r>
            <a:endParaRPr lang="el-GR"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Documents and Settings\Eleni\Τα έγγραφά μου\Downloads\11-0.jpg"/>
          <p:cNvPicPr>
            <a:picLocks noChangeAspect="1" noChangeArrowheads="1"/>
          </p:cNvPicPr>
          <p:nvPr/>
        </p:nvPicPr>
        <p:blipFill>
          <a:blip r:embed="rId2" cstate="print"/>
          <a:srcRect/>
          <a:stretch>
            <a:fillRect/>
          </a:stretch>
        </p:blipFill>
        <p:spPr bwMode="auto">
          <a:xfrm>
            <a:off x="1187624" y="764704"/>
            <a:ext cx="6912768" cy="2622550"/>
          </a:xfrm>
          <a:prstGeom prst="rect">
            <a:avLst/>
          </a:prstGeom>
          <a:noFill/>
        </p:spPr>
      </p:pic>
      <p:sp>
        <p:nvSpPr>
          <p:cNvPr id="4" name="3 - TextBox"/>
          <p:cNvSpPr txBox="1"/>
          <p:nvPr/>
        </p:nvSpPr>
        <p:spPr>
          <a:xfrm>
            <a:off x="1187624" y="3501008"/>
            <a:ext cx="6840760" cy="3046988"/>
          </a:xfrm>
          <a:prstGeom prst="rect">
            <a:avLst/>
          </a:prstGeom>
          <a:noFill/>
          <a:ln>
            <a:solidFill>
              <a:schemeClr val="tx2"/>
            </a:solidFill>
          </a:ln>
        </p:spPr>
        <p:txBody>
          <a:bodyPr wrap="square" rtlCol="0">
            <a:spAutoFit/>
          </a:bodyPr>
          <a:lstStyle/>
          <a:p>
            <a:r>
              <a:rPr lang="el-GR" sz="1600" dirty="0" smtClean="0"/>
              <a:t>Οι παράγοντες της μετάφρασης στους προκαρυωτικούς διακρίνονται στους παράγοντες έναρξης </a:t>
            </a:r>
            <a:r>
              <a:rPr lang="en-US" sz="1600" dirty="0" smtClean="0"/>
              <a:t> IF</a:t>
            </a:r>
            <a:r>
              <a:rPr lang="el-GR" sz="1600" dirty="0" smtClean="0"/>
              <a:t>(</a:t>
            </a:r>
            <a:r>
              <a:rPr lang="en-US" sz="1600" dirty="0" smtClean="0"/>
              <a:t>IF1, IF2, IF3)</a:t>
            </a:r>
            <a:r>
              <a:rPr lang="el-GR" sz="1600" dirty="0" smtClean="0"/>
              <a:t>,  τους παράγοντες επιμήκυνσης</a:t>
            </a:r>
            <a:r>
              <a:rPr lang="en-US" sz="1600" dirty="0" smtClean="0"/>
              <a:t> EF (EF-</a:t>
            </a:r>
            <a:r>
              <a:rPr lang="en-US" sz="1600" dirty="0" err="1" smtClean="0"/>
              <a:t>Tu</a:t>
            </a:r>
            <a:r>
              <a:rPr lang="en-US" sz="1600" dirty="0" smtClean="0"/>
              <a:t>, EF-G</a:t>
            </a:r>
            <a:r>
              <a:rPr lang="el-GR" sz="1600" dirty="0" smtClean="0"/>
              <a:t> </a:t>
            </a:r>
            <a:r>
              <a:rPr lang="en-US" sz="1600" dirty="0" smtClean="0"/>
              <a:t>)</a:t>
            </a:r>
            <a:r>
              <a:rPr lang="el-GR" sz="1600" dirty="0" smtClean="0"/>
              <a:t> </a:t>
            </a:r>
            <a:r>
              <a:rPr lang="el-GR" sz="1600" dirty="0" smtClean="0"/>
              <a:t>και τους παράγοντες τερματισμού </a:t>
            </a:r>
            <a:r>
              <a:rPr lang="en-US" sz="1600" dirty="0" smtClean="0"/>
              <a:t>RFs</a:t>
            </a:r>
            <a:r>
              <a:rPr lang="el-GR" sz="1600" dirty="0" smtClean="0"/>
              <a:t> </a:t>
            </a:r>
            <a:r>
              <a:rPr lang="en-US" sz="1600" dirty="0" smtClean="0"/>
              <a:t>(RF1, RF2, Rf3)</a:t>
            </a:r>
            <a:r>
              <a:rPr lang="el-GR" sz="1600" dirty="0" smtClean="0"/>
              <a:t>.</a:t>
            </a:r>
          </a:p>
          <a:p>
            <a:r>
              <a:rPr lang="el-GR" sz="1600" dirty="0" smtClean="0"/>
              <a:t>Οι </a:t>
            </a:r>
            <a:r>
              <a:rPr lang="el-GR" sz="1600" dirty="0" smtClean="0"/>
              <a:t>παράγοντες </a:t>
            </a:r>
            <a:r>
              <a:rPr lang="el-GR" sz="1600" dirty="0" smtClean="0"/>
              <a:t>έναρξης και επιμήκυνσης συνδέονται </a:t>
            </a:r>
            <a:r>
              <a:rPr lang="el-GR" sz="1600" dirty="0" smtClean="0"/>
              <a:t>με </a:t>
            </a:r>
            <a:r>
              <a:rPr lang="en-US" sz="1600" dirty="0" smtClean="0"/>
              <a:t>GTP</a:t>
            </a:r>
            <a:r>
              <a:rPr lang="el-GR" sz="1600" dirty="0" smtClean="0"/>
              <a:t> και το σύμπλεγμα με </a:t>
            </a:r>
            <a:r>
              <a:rPr lang="en-US" sz="1600" dirty="0" smtClean="0"/>
              <a:t>tRNA</a:t>
            </a:r>
            <a:r>
              <a:rPr lang="el-GR" sz="1600" dirty="0" smtClean="0"/>
              <a:t>. Η σύνδεση επιτρέπει στο </a:t>
            </a:r>
            <a:r>
              <a:rPr lang="en-US" sz="1600" dirty="0" smtClean="0"/>
              <a:t>tRNA</a:t>
            </a:r>
            <a:r>
              <a:rPr lang="el-GR" sz="1600" dirty="0" smtClean="0"/>
              <a:t> να συνδεθεί στο ριβόσωμα, όπου η υδρόλυση του </a:t>
            </a:r>
            <a:r>
              <a:rPr lang="en-US" sz="1600" dirty="0" smtClean="0"/>
              <a:t>GTP </a:t>
            </a:r>
            <a:r>
              <a:rPr lang="el-GR" sz="1600" dirty="0" smtClean="0"/>
              <a:t>σε</a:t>
            </a:r>
            <a:r>
              <a:rPr lang="en-US" sz="1600" dirty="0" smtClean="0"/>
              <a:t> GDP</a:t>
            </a:r>
            <a:r>
              <a:rPr lang="el-GR" sz="1600" dirty="0" smtClean="0"/>
              <a:t> έχει ως αποτέλεσμα την απομάκρυνση του παράγοντα και την μετάβαση στην επόμενη φάση</a:t>
            </a:r>
            <a:r>
              <a:rPr lang="el-GR" sz="1600" dirty="0" smtClean="0"/>
              <a:t>. Ανάλογοι παράγοντες υπάρχουν και στους ευκαρυωτικούς οργανισμούς.</a:t>
            </a:r>
            <a:endParaRPr lang="el-GR" sz="1600" dirty="0" smtClean="0"/>
          </a:p>
          <a:p>
            <a:r>
              <a:rPr lang="en-US" sz="1600" dirty="0" smtClean="0"/>
              <a:t>O</a:t>
            </a:r>
            <a:r>
              <a:rPr lang="el-GR" sz="1600" dirty="0" smtClean="0"/>
              <a:t>ι παράγοντες τερματισμού </a:t>
            </a:r>
            <a:r>
              <a:rPr lang="en-US" sz="1600" dirty="0" smtClean="0"/>
              <a:t>RFs</a:t>
            </a:r>
            <a:r>
              <a:rPr lang="el-GR" sz="1600" dirty="0" smtClean="0"/>
              <a:t> αναγνωρίζουν τα κωδικόνια λήξης και επιτρέπουν την είσοδο ενός μορίου </a:t>
            </a:r>
            <a:r>
              <a:rPr lang="en-US" sz="1600" dirty="0" smtClean="0"/>
              <a:t>H</a:t>
            </a:r>
            <a:r>
              <a:rPr lang="en-US" sz="1600" baseline="-25000" dirty="0" smtClean="0"/>
              <a:t>2</a:t>
            </a:r>
            <a:r>
              <a:rPr lang="en-US" sz="1600" dirty="0" smtClean="0"/>
              <a:t>O</a:t>
            </a:r>
            <a:r>
              <a:rPr lang="el-GR" sz="1600" dirty="0" smtClean="0"/>
              <a:t> στη θέση Α, με αποτέλεσμα την υδρόλυση του δεσμού του αμινοξέος με το τελευταίο </a:t>
            </a:r>
            <a:r>
              <a:rPr lang="en-US" sz="1600" dirty="0" smtClean="0"/>
              <a:t>tRNA</a:t>
            </a:r>
            <a:r>
              <a:rPr lang="el-GR" sz="1600" dirty="0" smtClean="0"/>
              <a:t> της θέσης Α,</a:t>
            </a:r>
            <a:r>
              <a:rPr lang="en-US" sz="1600" dirty="0" smtClean="0"/>
              <a:t> </a:t>
            </a:r>
            <a:r>
              <a:rPr lang="el-GR" sz="1600" dirty="0" smtClean="0"/>
              <a:t>και επομένως την ελευθέρωση της πολυπεπτιδικής αλυσίδας στο κυτταρόπλασμα. </a:t>
            </a:r>
            <a:endParaRPr lang="el-GR" sz="16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pic>
        <p:nvPicPr>
          <p:cNvPr id="9218" name="Picture 2" descr="C:\Documents and Settings\Eleni\Τα έγγραφά μου\Downloads\initiation.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7175" y="3789040"/>
            <a:ext cx="8629650" cy="2736304"/>
          </a:xfrm>
          <a:prstGeom prst="rect">
            <a:avLst/>
          </a:prstGeom>
          <a:noFill/>
        </p:spPr>
      </p:pic>
      <p:sp>
        <p:nvSpPr>
          <p:cNvPr id="4" name="3 - TextBox"/>
          <p:cNvSpPr txBox="1"/>
          <p:nvPr/>
        </p:nvSpPr>
        <p:spPr>
          <a:xfrm>
            <a:off x="467544" y="351815"/>
            <a:ext cx="8424936" cy="3293209"/>
          </a:xfrm>
          <a:prstGeom prst="rect">
            <a:avLst/>
          </a:prstGeom>
          <a:solidFill>
            <a:schemeClr val="accent1">
              <a:lumMod val="20000"/>
              <a:lumOff val="80000"/>
            </a:schemeClr>
          </a:solidFill>
          <a:ln>
            <a:solidFill>
              <a:schemeClr val="accent4"/>
            </a:solidFill>
          </a:ln>
          <a:effectLst>
            <a:outerShdw blurRad="50800" dist="38100" dir="5400000" algn="t" rotWithShape="0">
              <a:prstClr val="black">
                <a:alpha val="40000"/>
              </a:prstClr>
            </a:outerShdw>
          </a:effectLst>
        </p:spPr>
        <p:txBody>
          <a:bodyPr wrap="square" rtlCol="0">
            <a:spAutoFit/>
          </a:bodyPr>
          <a:lstStyle/>
          <a:p>
            <a:r>
              <a:rPr lang="el-GR" sz="1600" b="1" dirty="0" smtClean="0"/>
              <a:t>Έναρξη της μετάφρασης στο ευκαρυωτικό </a:t>
            </a:r>
            <a:r>
              <a:rPr lang="el-GR" sz="1600" b="1" dirty="0" smtClean="0"/>
              <a:t>κύτταρο</a:t>
            </a:r>
          </a:p>
          <a:p>
            <a:r>
              <a:rPr lang="el-GR" sz="1600" dirty="0" smtClean="0"/>
              <a:t>Η μικρή υπομονάδα του ριβοσώματος συνδέεται με το </a:t>
            </a:r>
            <a:r>
              <a:rPr lang="en-US" sz="1600" dirty="0" smtClean="0"/>
              <a:t>tRNA</a:t>
            </a:r>
            <a:r>
              <a:rPr lang="el-GR" sz="1600" dirty="0" smtClean="0"/>
              <a:t> της έναρξης που φέρει το αμινοξύ μεθειονίνη καθώς και με παράγοντες έναρξης (ευκαρυωτικοί παράγοντες έναρξης ή </a:t>
            </a:r>
            <a:r>
              <a:rPr lang="en-US" sz="1600" dirty="0" err="1" smtClean="0"/>
              <a:t>eIFS</a:t>
            </a:r>
            <a:r>
              <a:rPr lang="en-US" sz="1600" dirty="0" smtClean="0"/>
              <a:t>). </a:t>
            </a:r>
            <a:r>
              <a:rPr lang="el-GR" sz="1600" dirty="0" smtClean="0"/>
              <a:t>Το </a:t>
            </a:r>
            <a:r>
              <a:rPr lang="en-US" sz="1600" dirty="0" smtClean="0"/>
              <a:t>tRNA </a:t>
            </a:r>
            <a:r>
              <a:rPr lang="el-GR" sz="1600" dirty="0" smtClean="0"/>
              <a:t>της έναρξης είναι ειδικό και ονομάζεται</a:t>
            </a:r>
            <a:r>
              <a:rPr lang="en-US" sz="1600" dirty="0" smtClean="0"/>
              <a:t> </a:t>
            </a:r>
            <a:r>
              <a:rPr lang="en-US" sz="1600" dirty="0" err="1" smtClean="0"/>
              <a:t>tRNA</a:t>
            </a:r>
            <a:r>
              <a:rPr lang="en-US" sz="1600" baseline="-25000" dirty="0" err="1" smtClean="0"/>
              <a:t>f</a:t>
            </a:r>
            <a:r>
              <a:rPr lang="en-US" sz="1600" dirty="0" smtClean="0"/>
              <a:t> </a:t>
            </a:r>
            <a:r>
              <a:rPr lang="el-GR" sz="1600" dirty="0" smtClean="0"/>
              <a:t>ή </a:t>
            </a:r>
            <a:r>
              <a:rPr lang="en-US" sz="1600" dirty="0" err="1" smtClean="0"/>
              <a:t>tRNA</a:t>
            </a:r>
            <a:r>
              <a:rPr lang="en-US" sz="1600" baseline="-25000" dirty="0" err="1" smtClean="0"/>
              <a:t>i</a:t>
            </a:r>
            <a:r>
              <a:rPr lang="el-GR" sz="1600" dirty="0" smtClean="0"/>
              <a:t>.</a:t>
            </a:r>
            <a:r>
              <a:rPr lang="en-US" sz="1600" dirty="0" smtClean="0"/>
              <a:t> </a:t>
            </a:r>
            <a:r>
              <a:rPr lang="el-GR" sz="1600" dirty="0" smtClean="0"/>
              <a:t>Αυτό το </a:t>
            </a:r>
            <a:r>
              <a:rPr lang="en-US" sz="1600" dirty="0" smtClean="0"/>
              <a:t>tRNA</a:t>
            </a:r>
            <a:r>
              <a:rPr lang="el-GR" sz="1600" dirty="0" smtClean="0"/>
              <a:t> είναι το μοναδικό που μπορεί να συνδεθεί στη μικρή </a:t>
            </a:r>
            <a:r>
              <a:rPr lang="el-GR" sz="1600" dirty="0" smtClean="0"/>
              <a:t>υπομονάδα </a:t>
            </a:r>
            <a:r>
              <a:rPr lang="el-GR" sz="1600" dirty="0" smtClean="0"/>
              <a:t>χωρίς να είναι πλήρες το ριβόσωμα. </a:t>
            </a:r>
            <a:r>
              <a:rPr lang="en-US" sz="1600" dirty="0" smtClean="0"/>
              <a:t>To </a:t>
            </a:r>
            <a:r>
              <a:rPr lang="el-GR" sz="1600" dirty="0" smtClean="0"/>
              <a:t>σύμπλοκο  στη </a:t>
            </a:r>
            <a:r>
              <a:rPr lang="el-GR" sz="1600" dirty="0" smtClean="0"/>
              <a:t>συνέχεια, </a:t>
            </a:r>
            <a:r>
              <a:rPr lang="el-GR" sz="1600" dirty="0" smtClean="0"/>
              <a:t>συνδέεται στο 5΄ άκρο του </a:t>
            </a:r>
            <a:r>
              <a:rPr lang="en-US" sz="1600" dirty="0" smtClean="0"/>
              <a:t>mRNA</a:t>
            </a:r>
            <a:r>
              <a:rPr lang="el-GR" sz="1600" dirty="0" smtClean="0"/>
              <a:t> το οποίο αναγνωρίζει βάσει </a:t>
            </a:r>
            <a:r>
              <a:rPr lang="el-GR" sz="1600" dirty="0" smtClean="0"/>
              <a:t>της </a:t>
            </a:r>
            <a:r>
              <a:rPr lang="el-GR" sz="1600" dirty="0" smtClean="0"/>
              <a:t>καλύπτρας (τροποποιημένη </a:t>
            </a:r>
            <a:r>
              <a:rPr lang="el-GR" sz="1600" dirty="0" smtClean="0"/>
              <a:t>δομή στο 5</a:t>
            </a:r>
            <a:r>
              <a:rPr lang="el-GR" sz="1600" dirty="0" smtClean="0"/>
              <a:t>’ </a:t>
            </a:r>
            <a:r>
              <a:rPr lang="el-GR" sz="1600" dirty="0" smtClean="0"/>
              <a:t>άκρο του). </a:t>
            </a:r>
            <a:r>
              <a:rPr lang="el-GR" sz="1600" dirty="0" smtClean="0"/>
              <a:t>Η μικρή υπομονάδα κινείται προς το 3’ άκρο του </a:t>
            </a:r>
            <a:r>
              <a:rPr lang="en-US" sz="1600" dirty="0" smtClean="0"/>
              <a:t>mRNA</a:t>
            </a:r>
            <a:r>
              <a:rPr lang="el-GR" sz="1600" dirty="0" smtClean="0"/>
              <a:t> και το  σαρώνει μέχρι το πρώτο κωδικόνιο </a:t>
            </a:r>
            <a:r>
              <a:rPr lang="en-US" sz="1600" dirty="0" smtClean="0"/>
              <a:t>AUG</a:t>
            </a:r>
            <a:r>
              <a:rPr lang="el-GR" sz="1600" dirty="0" smtClean="0"/>
              <a:t>.  Στο σημείο αυτό απομακρύνονται οι παράγοντες έναρξης επιτρέποντας στη μεγάλη υπομονάδα να συνδεθεί στο σύμπλοκο, προσαρμόζοντας το </a:t>
            </a:r>
            <a:r>
              <a:rPr lang="en-US" sz="1600" dirty="0" smtClean="0"/>
              <a:t>tRNA</a:t>
            </a:r>
            <a:r>
              <a:rPr lang="el-GR" sz="1600" dirty="0" smtClean="0"/>
              <a:t> της έναρξης στη θέση Ρ. Η διαδικασία πιθανόν ρυθμίζεται από μία μικρή αλληλουχία νουκλεοτιδίων που υπάρχει πριν από το πρώτο κωδικόνιο </a:t>
            </a:r>
            <a:r>
              <a:rPr lang="en-US" sz="1600" dirty="0" smtClean="0"/>
              <a:t>AUG</a:t>
            </a:r>
            <a:r>
              <a:rPr lang="el-GR" sz="1600" dirty="0" smtClean="0"/>
              <a:t> του </a:t>
            </a:r>
            <a:r>
              <a:rPr lang="en-US" sz="1600" dirty="0" smtClean="0"/>
              <a:t>mRNA</a:t>
            </a:r>
            <a:r>
              <a:rPr lang="el-GR" sz="1600" dirty="0" smtClean="0"/>
              <a:t>.</a:t>
            </a:r>
          </a:p>
          <a:p>
            <a:r>
              <a:rPr lang="el-GR" sz="1600" dirty="0" smtClean="0"/>
              <a:t>Τα </a:t>
            </a:r>
            <a:r>
              <a:rPr lang="en-US" sz="1600" dirty="0" smtClean="0"/>
              <a:t>mRNA</a:t>
            </a:r>
            <a:r>
              <a:rPr lang="el-GR" sz="1600" dirty="0" smtClean="0"/>
              <a:t> των ευκαρυωτικών περιέχουν μόνο μία τέτοια αλληλουχία και για το λόγο αυτό συνθέτουν μόνο ένα είδος πρωτεΐνης </a:t>
            </a:r>
            <a:endParaRPr lang="el-GR"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Αποτέλεσμα εικόνας για mrna translation"/>
          <p:cNvPicPr>
            <a:picLocks noChangeAspect="1" noChangeArrowheads="1"/>
          </p:cNvPicPr>
          <p:nvPr/>
        </p:nvPicPr>
        <p:blipFill>
          <a:blip r:embed="rId2" cstate="print"/>
          <a:srcRect r="-3010" b="55808"/>
          <a:stretch>
            <a:fillRect/>
          </a:stretch>
        </p:blipFill>
        <p:spPr bwMode="auto">
          <a:xfrm>
            <a:off x="5148064" y="3573016"/>
            <a:ext cx="3679379" cy="2520279"/>
          </a:xfrm>
          <a:prstGeom prst="rect">
            <a:avLst/>
          </a:prstGeom>
          <a:noFill/>
        </p:spPr>
      </p:pic>
      <p:sp>
        <p:nvSpPr>
          <p:cNvPr id="80900" name="AutoShape 4"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0901" name="Picture 5" descr="C:\Documents and Settings\Eleni\Τα έγγραφά μου\Downloads\5'_cap_structure.png"/>
          <p:cNvPicPr>
            <a:picLocks noChangeAspect="1" noChangeArrowheads="1"/>
          </p:cNvPicPr>
          <p:nvPr/>
        </p:nvPicPr>
        <p:blipFill>
          <a:blip r:embed="rId3" cstate="print"/>
          <a:srcRect/>
          <a:stretch>
            <a:fillRect/>
          </a:stretch>
        </p:blipFill>
        <p:spPr bwMode="auto">
          <a:xfrm>
            <a:off x="323528" y="3212976"/>
            <a:ext cx="3672408" cy="3456384"/>
          </a:xfrm>
          <a:prstGeom prst="rect">
            <a:avLst/>
          </a:prstGeom>
          <a:noFill/>
        </p:spPr>
      </p:pic>
      <p:sp>
        <p:nvSpPr>
          <p:cNvPr id="5" name="4 - TextBox"/>
          <p:cNvSpPr txBox="1"/>
          <p:nvPr/>
        </p:nvSpPr>
        <p:spPr>
          <a:xfrm>
            <a:off x="323528" y="980728"/>
            <a:ext cx="4464496" cy="2308324"/>
          </a:xfrm>
          <a:prstGeom prst="rect">
            <a:avLst/>
          </a:prstGeom>
          <a:solidFill>
            <a:schemeClr val="accent1">
              <a:lumMod val="20000"/>
              <a:lumOff val="80000"/>
            </a:schemeClr>
          </a:solidFill>
          <a:ln>
            <a:solidFill>
              <a:schemeClr val="tx2"/>
            </a:solidFill>
          </a:ln>
          <a:effectLst>
            <a:outerShdw blurRad="50800" dist="38100" dir="5400000" algn="t" rotWithShape="0">
              <a:prstClr val="black">
                <a:alpha val="40000"/>
              </a:prstClr>
            </a:outerShdw>
          </a:effectLst>
        </p:spPr>
        <p:txBody>
          <a:bodyPr wrap="square" rtlCol="0">
            <a:spAutoFit/>
          </a:bodyPr>
          <a:lstStyle/>
          <a:p>
            <a:r>
              <a:rPr lang="el-GR" sz="1600" dirty="0" smtClean="0"/>
              <a:t>Στους ευκαρυωτικούς, σχηματίζεται στο 5’ άκρο του </a:t>
            </a:r>
            <a:r>
              <a:rPr lang="en-US" sz="1600" dirty="0" smtClean="0"/>
              <a:t>mRNA</a:t>
            </a:r>
            <a:r>
              <a:rPr lang="el-GR" sz="1600" dirty="0" smtClean="0"/>
              <a:t> η καλύπτρα (</a:t>
            </a:r>
            <a:r>
              <a:rPr lang="en-US" sz="1600" dirty="0" smtClean="0"/>
              <a:t>cap)</a:t>
            </a:r>
            <a:r>
              <a:rPr lang="el-GR" sz="1600" dirty="0" smtClean="0"/>
              <a:t>. Περιλαμβάνει την προσθήκη στο άκρο του </a:t>
            </a:r>
            <a:r>
              <a:rPr lang="en-US" sz="1600" dirty="0" smtClean="0"/>
              <a:t>mRNA</a:t>
            </a:r>
            <a:r>
              <a:rPr lang="el-GR" sz="1600" dirty="0" smtClean="0"/>
              <a:t> ενός νουκλεοτιδίου γουανίνης που φέρει μία μεθυλομάδα και συνδέεται με τρεις φωσφορικές ομάδες με το ακραίο νουκλεοτίδιο του </a:t>
            </a:r>
            <a:r>
              <a:rPr lang="en-US" sz="1600" dirty="0" smtClean="0"/>
              <a:t>mRNA.</a:t>
            </a:r>
            <a:endParaRPr lang="el-GR" sz="1600" dirty="0" smtClean="0"/>
          </a:p>
          <a:p>
            <a:r>
              <a:rPr lang="el-GR" sz="1600" dirty="0" smtClean="0"/>
              <a:t>Η προσθήκη της καλύπτρας συνήθως γίνεται πριν την ολοκλήρωση της μεταγραφής, μόλις η </a:t>
            </a:r>
            <a:r>
              <a:rPr lang="en-US" sz="1600" dirty="0" smtClean="0"/>
              <a:t>RNA</a:t>
            </a:r>
            <a:r>
              <a:rPr lang="el-GR" sz="1600" dirty="0" smtClean="0"/>
              <a:t> πολυμεράση συνθέσει περίπου 25 νουκλεοτίδια</a:t>
            </a:r>
            <a:r>
              <a:rPr lang="el-GR" sz="1400" dirty="0" smtClean="0"/>
              <a:t>. </a:t>
            </a:r>
            <a:endParaRPr lang="el-GR" sz="1400" dirty="0"/>
          </a:p>
        </p:txBody>
      </p:sp>
      <p:sp>
        <p:nvSpPr>
          <p:cNvPr id="6" name="5 - TextBox"/>
          <p:cNvSpPr txBox="1"/>
          <p:nvPr/>
        </p:nvSpPr>
        <p:spPr>
          <a:xfrm>
            <a:off x="5148064" y="1253078"/>
            <a:ext cx="3816424" cy="1815882"/>
          </a:xfrm>
          <a:prstGeom prst="rect">
            <a:avLst/>
          </a:prstGeom>
          <a:solidFill>
            <a:schemeClr val="tx2">
              <a:lumMod val="20000"/>
              <a:lumOff val="80000"/>
            </a:schemeClr>
          </a:solidFill>
          <a:ln>
            <a:solidFill>
              <a:schemeClr val="tx2"/>
            </a:solidFill>
          </a:ln>
          <a:effectLst>
            <a:outerShdw blurRad="50800" dist="38100" dir="5400000" algn="t" rotWithShape="0">
              <a:prstClr val="black">
                <a:alpha val="40000"/>
              </a:prstClr>
            </a:outerShdw>
          </a:effectLst>
        </p:spPr>
        <p:txBody>
          <a:bodyPr wrap="square" rtlCol="0">
            <a:spAutoFit/>
          </a:bodyPr>
          <a:lstStyle/>
          <a:p>
            <a:r>
              <a:rPr lang="el-GR" sz="1600" dirty="0" smtClean="0"/>
              <a:t>Η μικρή υπομονάδα αναγνωρίζει την καλύπτρα στο 5’ άκρο του </a:t>
            </a:r>
            <a:r>
              <a:rPr lang="en-US" sz="1600" dirty="0" smtClean="0"/>
              <a:t>mRNA</a:t>
            </a:r>
            <a:r>
              <a:rPr lang="el-GR" sz="1600" dirty="0" smtClean="0"/>
              <a:t> και συνδέεται με τη βοήθεια των παραγόντων έναρξης. Ο παράγοντας </a:t>
            </a:r>
            <a:r>
              <a:rPr lang="en-US" sz="1600" dirty="0" smtClean="0"/>
              <a:t>elF4E</a:t>
            </a:r>
            <a:r>
              <a:rPr lang="el-GR" sz="1600" dirty="0" smtClean="0"/>
              <a:t> αναγνωρίζει την καλύπτρα στο 5’ άκρο του </a:t>
            </a:r>
            <a:r>
              <a:rPr lang="en-US" sz="1600" dirty="0" smtClean="0"/>
              <a:t>mRNA</a:t>
            </a:r>
            <a:r>
              <a:rPr lang="el-GR" sz="1600" dirty="0" smtClean="0"/>
              <a:t> και επιτρέπει στο </a:t>
            </a:r>
            <a:r>
              <a:rPr lang="en-US" sz="1600" dirty="0" smtClean="0"/>
              <a:t>tRNA</a:t>
            </a:r>
            <a:r>
              <a:rPr lang="el-GR" sz="1600" dirty="0" smtClean="0"/>
              <a:t> της έναρξης να συνδεθεί στο </a:t>
            </a:r>
            <a:r>
              <a:rPr lang="en-US" sz="1600" dirty="0" smtClean="0"/>
              <a:t>mRNA</a:t>
            </a:r>
            <a:r>
              <a:rPr lang="el-GR" sz="1600" dirty="0" smtClean="0"/>
              <a:t>.</a:t>
            </a:r>
            <a:endParaRPr lang="el-GR"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107504" y="116632"/>
            <a:ext cx="6048672" cy="369332"/>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Έναρξη της αντιγραφής</a:t>
            </a:r>
            <a:endParaRPr lang="el-GR" b="1" dirty="0">
              <a:solidFill>
                <a:schemeClr val="bg1"/>
              </a:solidFill>
            </a:endParaRPr>
          </a:p>
        </p:txBody>
      </p:sp>
      <p:sp>
        <p:nvSpPr>
          <p:cNvPr id="4" name="3 - TextBox"/>
          <p:cNvSpPr txBox="1"/>
          <p:nvPr/>
        </p:nvSpPr>
        <p:spPr>
          <a:xfrm>
            <a:off x="107504" y="591066"/>
            <a:ext cx="6120680" cy="427809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Οι θέσεις έναρξης της αντιγραφής  (αφετηρίες αντιγραφής) είναι</a:t>
            </a:r>
            <a:r>
              <a:rPr lang="en-US" sz="1600" dirty="0" smtClean="0"/>
              <a:t> </a:t>
            </a:r>
            <a:r>
              <a:rPr lang="el-GR" sz="1600" dirty="0" smtClean="0"/>
              <a:t>συγκεκριμένες αλληλουχίες από τουλάχιστον 100 ζεύγη βάσεων, στα οποία κυριαρχούν ζεύγη Α-Τ. </a:t>
            </a:r>
          </a:p>
          <a:p>
            <a:r>
              <a:rPr lang="el-GR" sz="1600" dirty="0" smtClean="0"/>
              <a:t>Στην αλληλουχία προσδένονται ειδικές εναρκτήριες πρωτεΐνες. Ακολουθεί μια σειρά πολύπλοκων βημάτων  που οδηγούν στη διάσπαση των δεσμών υδρογόνου μεταξύ των βάσεων και στο ξεδίπλωμα των δύο αλυσίδων στο σημείο έναρξης. Μόλις δημιουργηθεί το πρώτο άνοιγμα της δίκλωνης έλικας συνδέεται το ένζυμο </a:t>
            </a:r>
            <a:r>
              <a:rPr lang="en-US" sz="1600" dirty="0" smtClean="0"/>
              <a:t>DNA</a:t>
            </a:r>
            <a:r>
              <a:rPr lang="el-GR" sz="1600" dirty="0" smtClean="0"/>
              <a:t> ελικάση το οποίο θα συνεχίσει τη διάσπαση των δεσμών υδρογόνου.</a:t>
            </a:r>
          </a:p>
          <a:p>
            <a:r>
              <a:rPr lang="el-GR" sz="1600" dirty="0" smtClean="0"/>
              <a:t>Σε κάθε αφετηρία αντιγραφής δημιουργούνται δύο διχάλες αντιγραφής που απομακρύνονται από την αφετηρία προς αντίθετες κατευθύνσεις.</a:t>
            </a:r>
            <a:r>
              <a:rPr lang="en-US" sz="1600" dirty="0" smtClean="0"/>
              <a:t> </a:t>
            </a:r>
            <a:r>
              <a:rPr lang="el-GR" sz="1600" dirty="0" smtClean="0"/>
              <a:t>Οι διχάλες μετακινούνται πολύ γρήγορα με ταχύτητα περίπου 1000 ζεύγη νουκλεοτιδίων</a:t>
            </a:r>
            <a:r>
              <a:rPr lang="en-US" sz="1600" dirty="0" smtClean="0"/>
              <a:t>/sec</a:t>
            </a:r>
            <a:r>
              <a:rPr lang="el-GR" sz="1600" dirty="0" smtClean="0"/>
              <a:t> στους προκαρυωτικούς και 100 ζεύγη</a:t>
            </a:r>
            <a:r>
              <a:rPr lang="en-US" sz="1600" dirty="0" smtClean="0"/>
              <a:t>/sec</a:t>
            </a:r>
            <a:r>
              <a:rPr lang="el-GR" sz="1600" dirty="0" smtClean="0"/>
              <a:t> στους ευκαρυωτικούς.</a:t>
            </a:r>
          </a:p>
          <a:p>
            <a:r>
              <a:rPr lang="el-GR" sz="1600" dirty="0" smtClean="0"/>
              <a:t>Πρωτεΐνες δέσμευσης στις μονόκλωνες αλυσίδες (</a:t>
            </a:r>
            <a:r>
              <a:rPr lang="en-US" sz="1600" dirty="0" smtClean="0"/>
              <a:t>SSB- single strand binding) </a:t>
            </a:r>
            <a:r>
              <a:rPr lang="el-GR" sz="1600" dirty="0" smtClean="0"/>
              <a:t>σταθεροποιούν το τμήμα του </a:t>
            </a:r>
            <a:r>
              <a:rPr lang="en-US" sz="1600" dirty="0" smtClean="0"/>
              <a:t>DNA </a:t>
            </a:r>
            <a:r>
              <a:rPr lang="el-GR" sz="1600" dirty="0" smtClean="0"/>
              <a:t> που έχει ξεδιπλωθεί.</a:t>
            </a:r>
            <a:endParaRPr lang="el-GR" sz="1400" dirty="0"/>
          </a:p>
        </p:txBody>
      </p:sp>
      <p:pic>
        <p:nvPicPr>
          <p:cNvPr id="5" name="Picture 2" descr="C:\Documents and Settings\Eleni\Τα έγγραφά μου\Downloads\biobook_dna_graphik_28.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00192" y="660395"/>
            <a:ext cx="2808312" cy="2054225"/>
          </a:xfrm>
          <a:prstGeom prst="rect">
            <a:avLst/>
          </a:prstGeom>
          <a:noFill/>
        </p:spPr>
      </p:pic>
      <p:pic>
        <p:nvPicPr>
          <p:cNvPr id="64514" name="Picture 2" descr="Αποτέλεσμα εικόνας για dna replication animation"/>
          <p:cNvPicPr>
            <a:picLocks noChangeAspect="1" noChangeArrowheads="1"/>
          </p:cNvPicPr>
          <p:nvPr/>
        </p:nvPicPr>
        <p:blipFill>
          <a:blip r:embed="rId3" cstate="print">
            <a:clrChange>
              <a:clrFrom>
                <a:srgbClr val="F9F8F3"/>
              </a:clrFrom>
              <a:clrTo>
                <a:srgbClr val="F9F8F3">
                  <a:alpha val="0"/>
                </a:srgbClr>
              </a:clrTo>
            </a:clrChange>
          </a:blip>
          <a:srcRect l="5251" t="18592" r="37832" b="5993"/>
          <a:stretch>
            <a:fillRect/>
          </a:stretch>
        </p:blipFill>
        <p:spPr bwMode="auto">
          <a:xfrm>
            <a:off x="6732240" y="3068960"/>
            <a:ext cx="2232248" cy="2503180"/>
          </a:xfrm>
          <a:prstGeom prst="rect">
            <a:avLst/>
          </a:prstGeom>
          <a:noFill/>
        </p:spPr>
      </p:pic>
      <p:sp>
        <p:nvSpPr>
          <p:cNvPr id="7" name="6 - TextBox"/>
          <p:cNvSpPr txBox="1"/>
          <p:nvPr/>
        </p:nvSpPr>
        <p:spPr>
          <a:xfrm>
            <a:off x="107504" y="4941168"/>
            <a:ext cx="6336704" cy="1569660"/>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Η θέση έναρξης της αντιγραφής στην </a:t>
            </a:r>
            <a:r>
              <a:rPr lang="en-US" sz="1600" i="1" dirty="0" smtClean="0"/>
              <a:t>E. Coli</a:t>
            </a:r>
            <a:r>
              <a:rPr lang="el-GR" sz="1600" dirty="0" smtClean="0"/>
              <a:t> είναι</a:t>
            </a:r>
            <a:r>
              <a:rPr lang="en-US" sz="1600" dirty="0" smtClean="0"/>
              <a:t> </a:t>
            </a:r>
            <a:r>
              <a:rPr lang="el-GR" sz="1600" dirty="0" smtClean="0"/>
              <a:t>μία αλληλουχία 245 ζευγών βάσεων στα οποία περιλαμβάνονται τέσσερα επαναλαμβανόμενα τμήματα των 9 ζευγών βάσεων</a:t>
            </a:r>
            <a:r>
              <a:rPr lang="en-US" sz="1600" dirty="0" smtClean="0"/>
              <a:t> </a:t>
            </a:r>
            <a:r>
              <a:rPr lang="el-GR" sz="1600" dirty="0" smtClean="0"/>
              <a:t>(9</a:t>
            </a:r>
            <a:r>
              <a:rPr lang="en-US" sz="1600" dirty="0" smtClean="0"/>
              <a:t>-</a:t>
            </a:r>
            <a:r>
              <a:rPr lang="en-US" sz="1600" dirty="0" err="1" smtClean="0"/>
              <a:t>mers</a:t>
            </a:r>
            <a:r>
              <a:rPr lang="en-US" sz="1600" dirty="0" smtClean="0"/>
              <a:t>) </a:t>
            </a:r>
            <a:r>
              <a:rPr lang="el-GR" sz="1600" dirty="0" smtClean="0"/>
              <a:t>και</a:t>
            </a:r>
            <a:r>
              <a:rPr lang="en-US" sz="1600" dirty="0" smtClean="0"/>
              <a:t> </a:t>
            </a:r>
            <a:r>
              <a:rPr lang="el-GR" sz="1600" dirty="0" smtClean="0"/>
              <a:t>τρία από 13 ζεύγη </a:t>
            </a:r>
            <a:r>
              <a:rPr lang="en-US" sz="1600" dirty="0" smtClean="0"/>
              <a:t>(13–mers)</a:t>
            </a:r>
            <a:r>
              <a:rPr lang="el-GR" sz="1600" dirty="0" smtClean="0"/>
              <a:t>.</a:t>
            </a:r>
          </a:p>
          <a:p>
            <a:r>
              <a:rPr lang="el-GR" sz="1600" dirty="0" smtClean="0"/>
              <a:t>Στον σακχαρομύκητα αποτελείται από 100 – 120 ζεύγη βάσεων και περιέχει αρκετά επαναλαμβανόμενα τμήματα μιας αλληλουχίας από 11 νουκλεοτίδια  </a:t>
            </a:r>
            <a:endParaRPr lang="el-GR" sz="1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Documents and Settings\Eleni\Τα έγγραφά μου\Downloads\34-1.jpg"/>
          <p:cNvPicPr>
            <a:picLocks noChangeAspect="1" noChangeArrowheads="1"/>
          </p:cNvPicPr>
          <p:nvPr/>
        </p:nvPicPr>
        <p:blipFill>
          <a:blip r:embed="rId2" cstate="print"/>
          <a:srcRect r="18736" b="3264"/>
          <a:stretch>
            <a:fillRect/>
          </a:stretch>
        </p:blipFill>
        <p:spPr bwMode="auto">
          <a:xfrm>
            <a:off x="3707904" y="2132856"/>
            <a:ext cx="4464496" cy="3456384"/>
          </a:xfrm>
          <a:prstGeom prst="rect">
            <a:avLst/>
          </a:prstGeom>
          <a:noFill/>
        </p:spPr>
      </p:pic>
      <p:sp>
        <p:nvSpPr>
          <p:cNvPr id="3" name="2 - TextBox"/>
          <p:cNvSpPr txBox="1"/>
          <p:nvPr/>
        </p:nvSpPr>
        <p:spPr>
          <a:xfrm>
            <a:off x="395536" y="3287886"/>
            <a:ext cx="2952328" cy="1077218"/>
          </a:xfrm>
          <a:prstGeom prst="rect">
            <a:avLst/>
          </a:prstGeom>
          <a:noFill/>
          <a:ln>
            <a:solidFill>
              <a:schemeClr val="tx2"/>
            </a:solidFill>
          </a:ln>
        </p:spPr>
        <p:txBody>
          <a:bodyPr wrap="square" rtlCol="0">
            <a:spAutoFit/>
          </a:bodyPr>
          <a:lstStyle/>
          <a:p>
            <a:r>
              <a:rPr lang="el-GR" sz="1600" dirty="0" smtClean="0"/>
              <a:t>Ο παράγοντας </a:t>
            </a:r>
            <a:r>
              <a:rPr lang="en-US" sz="1600" dirty="0" smtClean="0"/>
              <a:t>elF2 </a:t>
            </a:r>
            <a:r>
              <a:rPr lang="el-GR" sz="1600" dirty="0" smtClean="0"/>
              <a:t>συνδέεται με </a:t>
            </a:r>
            <a:r>
              <a:rPr lang="en-US" sz="1600" dirty="0" smtClean="0"/>
              <a:t>GTP </a:t>
            </a:r>
            <a:r>
              <a:rPr lang="el-GR" sz="1600" dirty="0" smtClean="0"/>
              <a:t>και στη συνέχεια με το </a:t>
            </a:r>
            <a:r>
              <a:rPr lang="en-US" sz="1600" dirty="0" smtClean="0"/>
              <a:t>tRNA</a:t>
            </a:r>
            <a:r>
              <a:rPr lang="el-GR" sz="1600" dirty="0" smtClean="0"/>
              <a:t> της μεθειονίνης και την</a:t>
            </a:r>
            <a:r>
              <a:rPr lang="en-US" sz="1600" dirty="0" smtClean="0"/>
              <a:t> 40S</a:t>
            </a:r>
            <a:r>
              <a:rPr lang="el-GR" sz="1600" dirty="0" smtClean="0"/>
              <a:t> υπομονάδα του ριβοσώματος . </a:t>
            </a:r>
            <a:endParaRPr lang="el-GR" sz="16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Αποτέλεσμα εικόνας για mrna translation"/>
          <p:cNvPicPr>
            <a:picLocks noChangeAspect="1" noChangeArrowheads="1"/>
          </p:cNvPicPr>
          <p:nvPr/>
        </p:nvPicPr>
        <p:blipFill>
          <a:blip r:embed="rId2" cstate="print"/>
          <a:srcRect/>
          <a:stretch>
            <a:fillRect/>
          </a:stretch>
        </p:blipFill>
        <p:spPr bwMode="auto">
          <a:xfrm>
            <a:off x="3203848" y="908720"/>
            <a:ext cx="5760640" cy="5472608"/>
          </a:xfrm>
          <a:prstGeom prst="rect">
            <a:avLst/>
          </a:prstGeom>
          <a:noFill/>
        </p:spPr>
      </p:pic>
      <p:sp>
        <p:nvSpPr>
          <p:cNvPr id="3" name="2 - TextBox"/>
          <p:cNvSpPr txBox="1"/>
          <p:nvPr/>
        </p:nvSpPr>
        <p:spPr>
          <a:xfrm>
            <a:off x="179512" y="2428433"/>
            <a:ext cx="2952328" cy="3539430"/>
          </a:xfrm>
          <a:prstGeom prst="rect">
            <a:avLst/>
          </a:prstGeom>
          <a:noFill/>
          <a:ln>
            <a:solidFill>
              <a:schemeClr val="tx2"/>
            </a:solidFill>
          </a:ln>
        </p:spPr>
        <p:txBody>
          <a:bodyPr wrap="square" rtlCol="0">
            <a:spAutoFit/>
          </a:bodyPr>
          <a:lstStyle/>
          <a:p>
            <a:r>
              <a:rPr lang="el-GR" sz="1600" dirty="0" smtClean="0"/>
              <a:t>Το σύμπλοκο της μικρής υπομονάδας του ριβοσώματος με τους παράγοντες έναρξης και το </a:t>
            </a:r>
            <a:r>
              <a:rPr lang="en-US" sz="1600" dirty="0" smtClean="0"/>
              <a:t>tRNA</a:t>
            </a:r>
            <a:r>
              <a:rPr lang="el-GR" sz="1600" dirty="0" smtClean="0"/>
              <a:t> της έναρξης σαρώνει το </a:t>
            </a:r>
            <a:r>
              <a:rPr lang="en-US" sz="1600" dirty="0" smtClean="0"/>
              <a:t>mRNA</a:t>
            </a:r>
            <a:r>
              <a:rPr lang="el-GR" sz="1600" dirty="0" smtClean="0"/>
              <a:t> μέχρι το κωδικόνιο </a:t>
            </a:r>
            <a:r>
              <a:rPr lang="en-US" sz="1600" dirty="0" smtClean="0"/>
              <a:t>AUG</a:t>
            </a:r>
            <a:r>
              <a:rPr lang="el-GR" sz="1600" dirty="0" smtClean="0"/>
              <a:t>. Η υδρόλυση του </a:t>
            </a:r>
            <a:r>
              <a:rPr lang="en-US" sz="1600" dirty="0" smtClean="0"/>
              <a:t>GTP </a:t>
            </a:r>
            <a:r>
              <a:rPr lang="el-GR" sz="1600" dirty="0" smtClean="0"/>
              <a:t>σε </a:t>
            </a:r>
            <a:r>
              <a:rPr lang="en-US" sz="1600" dirty="0" smtClean="0"/>
              <a:t>GDP </a:t>
            </a:r>
            <a:r>
              <a:rPr lang="el-GR" sz="1600" dirty="0" smtClean="0"/>
              <a:t>επιτρέπει την απομάκρυνση του παράγοντα και την σύνδεση της </a:t>
            </a:r>
            <a:r>
              <a:rPr lang="en-US" sz="1600" dirty="0" smtClean="0"/>
              <a:t>60S</a:t>
            </a:r>
            <a:r>
              <a:rPr lang="el-GR" sz="1600" dirty="0" smtClean="0"/>
              <a:t> υπομονάδας του ριβοσώματος, έτσι ώστε το </a:t>
            </a:r>
            <a:r>
              <a:rPr lang="en-US" sz="1600" dirty="0" smtClean="0"/>
              <a:t>tRNA </a:t>
            </a:r>
            <a:r>
              <a:rPr lang="el-GR" sz="1600" dirty="0" smtClean="0"/>
              <a:t>της έναρξης να εισέλθει στη θέση Ρ, ενώ η γειτονική θέση Α μένει ελεύθερη, </a:t>
            </a:r>
            <a:r>
              <a:rPr lang="el-GR" sz="1600" dirty="0" err="1" smtClean="0"/>
              <a:t>ετοιμη</a:t>
            </a:r>
            <a:r>
              <a:rPr lang="el-GR" sz="1600" dirty="0" smtClean="0"/>
              <a:t> να δεχθεί το δεύτερο </a:t>
            </a:r>
            <a:r>
              <a:rPr lang="en-US" sz="1600" dirty="0" smtClean="0"/>
              <a:t>tRNA</a:t>
            </a:r>
            <a:r>
              <a:rPr lang="el-GR" sz="1600" dirty="0" smtClean="0"/>
              <a:t>.</a:t>
            </a:r>
            <a:endParaRPr lang="el-GR" sz="16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691680" y="1844824"/>
            <a:ext cx="5688632" cy="477053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Επιμήκυνση της πολυπεπτιδικής αλυσίδας</a:t>
            </a:r>
          </a:p>
          <a:p>
            <a:endParaRPr lang="el-GR" sz="1600" dirty="0" smtClean="0"/>
          </a:p>
          <a:p>
            <a:r>
              <a:rPr lang="el-GR" sz="1600" dirty="0" smtClean="0"/>
              <a:t>Η επιμήκυνση της πολυπεπτιδικής αλυσίδας ξεκινάει αμέσως μετά την προσθήκη της μεγάλης υπομονάδας του ριβοσώματος στο σύμπλοκο έναρξης της μετάφρασης. Τα βασικά βήματα της επιμήκυνσης είναι ίδια σε ευκαρυωτικούς και προκαρυωτικούς οργανισμούς.</a:t>
            </a:r>
          </a:p>
          <a:p>
            <a:r>
              <a:rPr lang="el-GR" sz="1600" dirty="0" smtClean="0"/>
              <a:t>Απαραίτητα στοιχεία για την επιμήκυνση είναι: το ένζυμο πεπτιδυλοτρανσφεράση</a:t>
            </a:r>
            <a:r>
              <a:rPr lang="en-US" sz="1600" dirty="0" smtClean="0"/>
              <a:t> </a:t>
            </a:r>
            <a:r>
              <a:rPr lang="el-GR" sz="1600" dirty="0" smtClean="0"/>
              <a:t>το οποίο περιέχεται στη μεγάλη υπομονάδα του ριβοσώματος, πρωτεϊνικοί παράγοντες και ενέργεια.</a:t>
            </a:r>
          </a:p>
          <a:p>
            <a:r>
              <a:rPr lang="el-GR" sz="1600" dirty="0" smtClean="0"/>
              <a:t>Η επιμήκυνση περιλαμβάνει ένα κύκλο 4 σταδίων:</a:t>
            </a:r>
          </a:p>
          <a:p>
            <a:pPr marL="342900" indent="-342900">
              <a:buAutoNum type="arabicPeriod"/>
            </a:pPr>
            <a:r>
              <a:rPr lang="el-GR" sz="1600" dirty="0" smtClean="0"/>
              <a:t>Δέσμευση νέου </a:t>
            </a:r>
            <a:r>
              <a:rPr lang="en-US" sz="1600" dirty="0" smtClean="0"/>
              <a:t>tRNA</a:t>
            </a:r>
          </a:p>
          <a:p>
            <a:pPr marL="342900" indent="-342900">
              <a:buAutoNum type="arabicPeriod"/>
            </a:pPr>
            <a:r>
              <a:rPr lang="el-GR" sz="1600" dirty="0" smtClean="0"/>
              <a:t>Σχηματισμός πεπτιδικού δεσμού</a:t>
            </a:r>
          </a:p>
          <a:p>
            <a:pPr marL="342900" indent="-342900">
              <a:buAutoNum type="arabicPeriod"/>
            </a:pPr>
            <a:r>
              <a:rPr lang="el-GR" sz="1600" dirty="0" smtClean="0"/>
              <a:t>Μετατόπιση της μεγάλης υπομονάδας</a:t>
            </a:r>
          </a:p>
          <a:p>
            <a:pPr marL="342900" indent="-342900">
              <a:buAutoNum type="arabicPeriod"/>
            </a:pPr>
            <a:r>
              <a:rPr lang="el-GR" sz="1600" dirty="0" smtClean="0"/>
              <a:t>Μετατόπιση της μικρής υπομονάδας.</a:t>
            </a:r>
          </a:p>
          <a:p>
            <a:pPr marL="342900" indent="-342900"/>
            <a:r>
              <a:rPr lang="el-GR" sz="1600" dirty="0" smtClean="0"/>
              <a:t>        Αποτέλεσμα ενός κύκλου είναι η μετατόπιση ολόκληρου του ριβοσώματος κατά τρία νουκλεοτίδια κατά μήκος του </a:t>
            </a:r>
            <a:r>
              <a:rPr lang="en-US" sz="1600" dirty="0" smtClean="0"/>
              <a:t>mRNA</a:t>
            </a:r>
            <a:r>
              <a:rPr lang="el-GR" sz="1600" dirty="0" smtClean="0"/>
              <a:t>. Οι κύκλοι επαναλαμβάνονται μέχρι το κωδικόνιο λήξης. </a:t>
            </a:r>
            <a:endParaRPr lang="el-GR"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179512" y="73069"/>
            <a:ext cx="6408712" cy="6494085"/>
          </a:xfrm>
          <a:prstGeom prst="rect">
            <a:avLst/>
          </a:prstGeom>
          <a:solidFill>
            <a:schemeClr val="accent1">
              <a:lumMod val="20000"/>
              <a:lumOff val="80000"/>
            </a:schemeClr>
          </a:solidFill>
          <a:ln>
            <a:solidFill>
              <a:schemeClr val="accent5">
                <a:lumMod val="75000"/>
              </a:schemeClr>
            </a:solidFill>
          </a:ln>
          <a:effectLst>
            <a:outerShdw blurRad="50800" dist="38100" dir="5400000" algn="t" rotWithShape="0">
              <a:prstClr val="black">
                <a:alpha val="40000"/>
              </a:prstClr>
            </a:outerShdw>
          </a:effectLst>
        </p:spPr>
        <p:txBody>
          <a:bodyPr wrap="square" rtlCol="0">
            <a:spAutoFit/>
          </a:bodyPr>
          <a:lstStyle/>
          <a:p>
            <a:pPr algn="ctr"/>
            <a:r>
              <a:rPr lang="el-GR" sz="1600" b="1" dirty="0" smtClean="0"/>
              <a:t>Βήματα επιμήκυνση της πολυπεπτιδικής </a:t>
            </a:r>
            <a:r>
              <a:rPr lang="el-GR" sz="1600" b="1" dirty="0" smtClean="0"/>
              <a:t>αλυσίδας</a:t>
            </a:r>
          </a:p>
          <a:p>
            <a:pPr algn="ctr"/>
            <a:endParaRPr lang="el-GR" sz="1600" b="1" dirty="0" smtClean="0"/>
          </a:p>
          <a:p>
            <a:pPr>
              <a:buFont typeface="Wingdings" pitchFamily="2" charset="2"/>
              <a:buChar char="§"/>
            </a:pPr>
            <a:r>
              <a:rPr lang="el-GR" sz="1600" dirty="0" smtClean="0"/>
              <a:t>Το </a:t>
            </a:r>
            <a:r>
              <a:rPr lang="en-US" sz="1600" dirty="0" smtClean="0"/>
              <a:t>tRNA</a:t>
            </a:r>
            <a:r>
              <a:rPr lang="el-GR" sz="1600" dirty="0" smtClean="0"/>
              <a:t> που μεταφέρει την πολυπεπτιδική αλυσίδα (έχουν συνδεθεί τρία αμινοξέα) βρίσκεται στην θέση Ρ, ενώ η θέση Α είναι κενή.</a:t>
            </a:r>
          </a:p>
          <a:p>
            <a:pPr>
              <a:buFont typeface="Wingdings" pitchFamily="2" charset="2"/>
              <a:buChar char="§"/>
            </a:pPr>
            <a:r>
              <a:rPr lang="el-GR" sz="1600" dirty="0" smtClean="0"/>
              <a:t>Ένα τέταρτο </a:t>
            </a:r>
            <a:r>
              <a:rPr lang="en-US" sz="1600" dirty="0" smtClean="0"/>
              <a:t>tRNA</a:t>
            </a:r>
            <a:r>
              <a:rPr lang="el-GR" sz="1600" dirty="0" smtClean="0"/>
              <a:t> που μεταφέρει το επόμενο αμινοξύ τοποθετείται στη θέση Α και συνδέεται το αντικωδικόνιό του με το αντίστοιχο κωδικόνιο του </a:t>
            </a:r>
            <a:r>
              <a:rPr lang="en-US" sz="1600" dirty="0" smtClean="0"/>
              <a:t>mRNA.</a:t>
            </a:r>
            <a:endParaRPr lang="el-GR" sz="1600" dirty="0" smtClean="0"/>
          </a:p>
          <a:p>
            <a:pPr>
              <a:buFont typeface="Wingdings" pitchFamily="2" charset="2"/>
              <a:buChar char="§"/>
            </a:pPr>
            <a:r>
              <a:rPr lang="el-GR" sz="1600" dirty="0" smtClean="0"/>
              <a:t>Δημιουργείται πεπτιδικός δεσμός ανάμεσα στα αμινοξέα του τρίτου και τέταρτου </a:t>
            </a:r>
            <a:r>
              <a:rPr lang="en-US" sz="1600" dirty="0" smtClean="0"/>
              <a:t>tRNA </a:t>
            </a:r>
            <a:r>
              <a:rPr lang="el-GR" sz="1600" dirty="0" smtClean="0"/>
              <a:t>των θέσεων Ρ και Α αντίστοιχα, με αποτέλεσμα τη μεταφορά της πολυπεπτιδικής αλυσίδας στο </a:t>
            </a:r>
            <a:r>
              <a:rPr lang="en-US" sz="1600" dirty="0" smtClean="0"/>
              <a:t>tRNA</a:t>
            </a:r>
            <a:r>
              <a:rPr lang="el-GR" sz="1600" dirty="0" smtClean="0"/>
              <a:t> της θέσης Α. Ο πεπτιδικός δεσμός καταλύεται από το ένζυμο πεπτιδυλοτρανφεράση που περιέχεται στη μεγάλη υπομονάδα του ριβοσώματος</a:t>
            </a:r>
            <a:r>
              <a:rPr lang="el-GR" sz="1600" dirty="0" smtClean="0"/>
              <a:t>. Ταυτόχρονα, η </a:t>
            </a:r>
            <a:r>
              <a:rPr lang="el-GR" sz="1600" dirty="0" smtClean="0"/>
              <a:t>διαμόρφωση στο χώρο της μεγάλης υπομονάδας του ριβοσώματος μεταβάλλεται, με αποτέλεσμα να μετακινηθεί σε σχέση με τη μικρή </a:t>
            </a:r>
            <a:r>
              <a:rPr lang="el-GR" sz="1600" dirty="0" smtClean="0"/>
              <a:t>υπομονάδα. Αυτ</a:t>
            </a:r>
            <a:r>
              <a:rPr lang="el-GR" sz="1600" dirty="0" smtClean="0"/>
              <a:t>ό έχει αποτέλεσμα</a:t>
            </a:r>
            <a:r>
              <a:rPr lang="el-GR" sz="1600" dirty="0" smtClean="0"/>
              <a:t> </a:t>
            </a:r>
            <a:r>
              <a:rPr lang="el-GR" sz="1600" dirty="0" smtClean="0"/>
              <a:t>το στέλεχος –δέκτης του τρίτου </a:t>
            </a:r>
            <a:r>
              <a:rPr lang="en-US" sz="1600" dirty="0" smtClean="0"/>
              <a:t>tRNA</a:t>
            </a:r>
            <a:r>
              <a:rPr lang="el-GR" sz="1600" dirty="0" smtClean="0"/>
              <a:t> να μεταφερθεί</a:t>
            </a:r>
            <a:r>
              <a:rPr lang="en-US" sz="1600" dirty="0" smtClean="0"/>
              <a:t> </a:t>
            </a:r>
            <a:r>
              <a:rPr lang="el-GR" sz="1600" dirty="0" smtClean="0"/>
              <a:t>στη θέση Ε </a:t>
            </a:r>
            <a:r>
              <a:rPr lang="el-GR" sz="1600" dirty="0" smtClean="0"/>
              <a:t>της μεγάλης υπομονάδας και </a:t>
            </a:r>
            <a:r>
              <a:rPr lang="el-GR" sz="1600" dirty="0" smtClean="0"/>
              <a:t>του τέταρτου που φέρει την πολυπεπτιδική αλυσίδα στη θέση Ρ ενώ παραμένει κενή η θέση Α.</a:t>
            </a:r>
          </a:p>
          <a:p>
            <a:pPr>
              <a:buFont typeface="Wingdings" pitchFamily="2" charset="2"/>
              <a:buChar char="§"/>
            </a:pPr>
            <a:r>
              <a:rPr lang="el-GR" sz="1600" dirty="0" smtClean="0"/>
              <a:t> Τα παραπάνω έχουν αποτέλεσμα να αλλάξει η διαμόρφωση </a:t>
            </a:r>
            <a:r>
              <a:rPr lang="el-GR" sz="1600" dirty="0" smtClean="0"/>
              <a:t>της μικρής υπομονάδας </a:t>
            </a:r>
            <a:r>
              <a:rPr lang="el-GR" sz="1600" dirty="0" smtClean="0"/>
              <a:t>που οδηγεί  στη </a:t>
            </a:r>
            <a:r>
              <a:rPr lang="el-GR" sz="1600" dirty="0" smtClean="0"/>
              <a:t>μετακίνησή της ως προς το </a:t>
            </a:r>
            <a:r>
              <a:rPr lang="en-US" sz="1600" dirty="0" smtClean="0"/>
              <a:t>mRNA</a:t>
            </a:r>
            <a:r>
              <a:rPr lang="el-GR" sz="1600" dirty="0" smtClean="0"/>
              <a:t> κατά τρία νουκλεοτίδια, με αποτέλεσμα την απομάκρυνση του τρίτου </a:t>
            </a:r>
            <a:r>
              <a:rPr lang="en-US" sz="1600" dirty="0" smtClean="0"/>
              <a:t>tRNA</a:t>
            </a:r>
            <a:r>
              <a:rPr lang="el-GR" sz="1600" dirty="0" smtClean="0"/>
              <a:t> από τη θέση Ε και επαναφέροντας το ριβόσωμα στην αρχική κατάσταση με κενή τη θέση Α.</a:t>
            </a:r>
          </a:p>
          <a:p>
            <a:pPr>
              <a:buFont typeface="Wingdings" pitchFamily="2" charset="2"/>
              <a:buChar char="§"/>
            </a:pPr>
            <a:r>
              <a:rPr lang="el-GR" sz="1600" dirty="0" smtClean="0"/>
              <a:t> Ένα νέο </a:t>
            </a:r>
            <a:r>
              <a:rPr lang="en-US" sz="1600" dirty="0" smtClean="0"/>
              <a:t>tRNA</a:t>
            </a:r>
            <a:r>
              <a:rPr lang="el-GR" sz="1600" dirty="0" smtClean="0"/>
              <a:t> με το αντίστοιχο αμινοξύ  καταλαμβάνει τη θέση Α.  Η διαδικασία συνεχίζεται μέχρι το ριβόσωμα να φθάσει σε ένα κωδικόνιο λήξης.</a:t>
            </a:r>
            <a:endParaRPr lang="el-GR" sz="1600" dirty="0"/>
          </a:p>
        </p:txBody>
      </p:sp>
      <p:pic>
        <p:nvPicPr>
          <p:cNvPr id="7" name="Picture 2" descr="C:\Documents and Settings\Eleni\Τα έγγραφά μου\Downloads\7_27.jpg"/>
          <p:cNvPicPr>
            <a:picLocks noChangeAspect="1" noChangeArrowheads="1"/>
          </p:cNvPicPr>
          <p:nvPr/>
        </p:nvPicPr>
        <p:blipFill>
          <a:blip r:embed="rId2" cstate="print"/>
          <a:srcRect/>
          <a:stretch>
            <a:fillRect/>
          </a:stretch>
        </p:blipFill>
        <p:spPr bwMode="auto">
          <a:xfrm>
            <a:off x="6804248" y="332656"/>
            <a:ext cx="2232248" cy="612068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3" name="2 - TextBox"/>
          <p:cNvSpPr txBox="1"/>
          <p:nvPr/>
        </p:nvSpPr>
        <p:spPr>
          <a:xfrm>
            <a:off x="827584" y="428604"/>
            <a:ext cx="7560840" cy="369332"/>
          </a:xfrm>
          <a:prstGeom prst="rect">
            <a:avLst/>
          </a:prstGeom>
          <a:solidFill>
            <a:schemeClr val="tx2"/>
          </a:solidFill>
          <a:ln>
            <a:solidFill>
              <a:schemeClr val="accent5">
                <a:lumMod val="75000"/>
              </a:schemeClr>
            </a:solidFill>
          </a:ln>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Λήξη της μετάφρασης</a:t>
            </a:r>
            <a:endParaRPr lang="el-GR" b="1" dirty="0">
              <a:solidFill>
                <a:schemeClr val="bg1"/>
              </a:solidFill>
            </a:endParaRPr>
          </a:p>
        </p:txBody>
      </p:sp>
      <p:pic>
        <p:nvPicPr>
          <p:cNvPr id="4" name="Picture 3" descr="C:\Documents and Settings\Eleni\Τα έγγραφά μου\Downloads\translation_termination.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00232" y="4077072"/>
            <a:ext cx="4876800" cy="1670050"/>
          </a:xfrm>
          <a:prstGeom prst="rect">
            <a:avLst/>
          </a:prstGeom>
          <a:noFill/>
        </p:spPr>
      </p:pic>
      <p:sp>
        <p:nvSpPr>
          <p:cNvPr id="5" name="4 - TextBox"/>
          <p:cNvSpPr txBox="1"/>
          <p:nvPr/>
        </p:nvSpPr>
        <p:spPr>
          <a:xfrm>
            <a:off x="827584" y="890831"/>
            <a:ext cx="7560840" cy="2800767"/>
          </a:xfrm>
          <a:prstGeom prst="rect">
            <a:avLst/>
          </a:prstGeom>
          <a:solidFill>
            <a:schemeClr val="accent1">
              <a:lumMod val="20000"/>
              <a:lumOff val="80000"/>
            </a:schemeClr>
          </a:solidFill>
          <a:ln>
            <a:solidFill>
              <a:schemeClr val="accent5">
                <a:lumMod val="75000"/>
              </a:schemeClr>
            </a:solidFill>
          </a:ln>
          <a:effectLst>
            <a:outerShdw blurRad="50800" dist="38100" dir="5400000" algn="t" rotWithShape="0">
              <a:prstClr val="black">
                <a:alpha val="40000"/>
              </a:prstClr>
            </a:outerShdw>
          </a:effectLst>
        </p:spPr>
        <p:txBody>
          <a:bodyPr wrap="square" rtlCol="0">
            <a:spAutoFit/>
          </a:bodyPr>
          <a:lstStyle/>
          <a:p>
            <a:r>
              <a:rPr lang="el-GR" sz="1600" dirty="0" smtClean="0"/>
              <a:t>Τα </a:t>
            </a:r>
            <a:r>
              <a:rPr lang="el-GR" sz="1600" b="1" dirty="0" smtClean="0"/>
              <a:t>κωδικόνια λήξης ή τερματισμού </a:t>
            </a:r>
            <a:r>
              <a:rPr lang="el-GR" sz="1600" dirty="0" smtClean="0"/>
              <a:t>(</a:t>
            </a:r>
            <a:r>
              <a:rPr lang="en-US" sz="1600" dirty="0" smtClean="0"/>
              <a:t>UAG, UGA, UAA</a:t>
            </a:r>
            <a:r>
              <a:rPr lang="el-GR" sz="1600" dirty="0" smtClean="0"/>
              <a:t>) δεν αναγνωρίζονται από κανένα </a:t>
            </a:r>
            <a:r>
              <a:rPr lang="en-US" sz="1600" dirty="0" smtClean="0"/>
              <a:t>tRNA</a:t>
            </a:r>
            <a:r>
              <a:rPr lang="el-GR" sz="1600" dirty="0" smtClean="0"/>
              <a:t>. Αντίθετα, αναγνωρίζονται από ειδικούς πρωτεϊνικούς παράγοντες  απελευθέρωσης, οι οποίοι δεσμεύονται σε οποιοδήποτε κωδικόνιο λήξης βρίσκεται στη θέση Α.</a:t>
            </a:r>
          </a:p>
          <a:p>
            <a:r>
              <a:rPr lang="el-GR" sz="1600" dirty="0" smtClean="0"/>
              <a:t>Οι παράγοντες απελευθέρωσης επιδρούν στην ενεργότητα του ενζύμου πεπτιδυλοτρανσφεράση, με αποτέλεσμα αντί να προσθέσει στην πολυπεπτιδική αλυσίδα ένα αμινοξύ, προσθέτει ένα μόριο νερού.</a:t>
            </a:r>
          </a:p>
          <a:p>
            <a:r>
              <a:rPr lang="el-GR" sz="1600" dirty="0" smtClean="0"/>
              <a:t>Το αποτέλεσμα είναι να αποδεσμευθεί η ομάδα του καρβοξυλίου του τελευταίου αμινοξέος από το </a:t>
            </a:r>
            <a:r>
              <a:rPr lang="en-US" sz="1600" dirty="0" smtClean="0"/>
              <a:t>tRNA</a:t>
            </a:r>
            <a:r>
              <a:rPr lang="el-GR" sz="1600" dirty="0" smtClean="0"/>
              <a:t>.</a:t>
            </a:r>
          </a:p>
          <a:p>
            <a:r>
              <a:rPr lang="el-GR" sz="1600" dirty="0" smtClean="0"/>
              <a:t>Η πολυπεπτιδική αλυσίδα ελευθερώνεται, το </a:t>
            </a:r>
            <a:r>
              <a:rPr lang="en-US" sz="1600" dirty="0" smtClean="0"/>
              <a:t>tRNA</a:t>
            </a:r>
            <a:r>
              <a:rPr lang="el-GR" sz="1600" dirty="0" smtClean="0"/>
              <a:t> απομακρύνεται και η μικρή υπομονάδα του ριβοσώματος αποχωρίζεται από τη μεγάλη.</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971600" y="1996385"/>
            <a:ext cx="4320480" cy="2800767"/>
          </a:xfrm>
          <a:prstGeom prst="rect">
            <a:avLst/>
          </a:prstGeom>
          <a:noFill/>
          <a:ln>
            <a:solidFill>
              <a:schemeClr val="tx2"/>
            </a:solidFill>
          </a:ln>
        </p:spPr>
        <p:txBody>
          <a:bodyPr wrap="square" rtlCol="0">
            <a:spAutoFit/>
          </a:bodyPr>
          <a:lstStyle/>
          <a:p>
            <a:r>
              <a:rPr lang="el-GR" sz="1600" dirty="0" smtClean="0"/>
              <a:t>Κατά τη σύνθεση της πολυπεπτιδικής αλυσίδας, τα αμινοξέα που έχουν συνδεθεί περνούν μέσα από μία σήραγγα γεμάτη με νερό στη μεγάλη υπομονάδα του ριβοσώματος. Η σήραγγα έχει διαστάσεις περίπου </a:t>
            </a:r>
            <a:r>
              <a:rPr lang="en-US" sz="1600" dirty="0" smtClean="0"/>
              <a:t>10nm X 1,5nm</a:t>
            </a:r>
            <a:r>
              <a:rPr lang="el-GR" sz="1600" dirty="0" smtClean="0"/>
              <a:t> και κατασκευάζεται από το 23</a:t>
            </a:r>
            <a:r>
              <a:rPr lang="en-US" sz="1600" dirty="0" smtClean="0"/>
              <a:t>S rRNA</a:t>
            </a:r>
            <a:r>
              <a:rPr lang="el-GR" sz="1600" dirty="0" smtClean="0"/>
              <a:t>. Το εσωτερικό της τοίχωμα είναι κατασκευασμένο από μικρές υδρόφοβες επιφάνειες ενσωματωμένες σε μία μεγάλη υδρόφιλη επιφάνεια. Η δομή αυτή διευκολύνει το πέρασμα της πολυπεπτιδικής αλυσίδας.</a:t>
            </a:r>
            <a:endParaRPr lang="el-GR" sz="1600" dirty="0"/>
          </a:p>
        </p:txBody>
      </p:sp>
      <p:pic>
        <p:nvPicPr>
          <p:cNvPr id="4" name="Picture 3" descr="C:\Documents and Settings\Eleni\Τα έγγραφά μου\Downloads\Εικόνα12.png"/>
          <p:cNvPicPr>
            <a:picLocks noChangeAspect="1" noChangeArrowheads="1"/>
          </p:cNvPicPr>
          <p:nvPr/>
        </p:nvPicPr>
        <p:blipFill>
          <a:blip r:embed="rId2" cstate="print"/>
          <a:srcRect/>
          <a:stretch>
            <a:fillRect/>
          </a:stretch>
        </p:blipFill>
        <p:spPr bwMode="auto">
          <a:xfrm>
            <a:off x="5724128" y="1685776"/>
            <a:ext cx="3260725" cy="3327400"/>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sp>
        <p:nvSpPr>
          <p:cNvPr id="4" name="3 - TextBox"/>
          <p:cNvSpPr txBox="1"/>
          <p:nvPr/>
        </p:nvSpPr>
        <p:spPr>
          <a:xfrm>
            <a:off x="2051720" y="1500174"/>
            <a:ext cx="5040560" cy="369332"/>
          </a:xfrm>
          <a:prstGeom prst="rect">
            <a:avLst/>
          </a:prstGeom>
          <a:solidFill>
            <a:schemeClr val="tx2"/>
          </a:solidFill>
          <a:ln>
            <a:solidFill>
              <a:schemeClr val="accent5">
                <a:lumMod val="75000"/>
              </a:schemeClr>
            </a:solidFill>
          </a:ln>
        </p:spPr>
        <p:txBody>
          <a:bodyPr wrap="square" rtlCol="0">
            <a:spAutoFit/>
          </a:bodyPr>
          <a:lstStyle/>
          <a:p>
            <a:pPr algn="ctr"/>
            <a:r>
              <a:rPr lang="el-GR" b="1" dirty="0" smtClean="0">
                <a:solidFill>
                  <a:schemeClr val="bg1"/>
                </a:solidFill>
              </a:rPr>
              <a:t>Ολοκλήρωση πρωτεϊνών</a:t>
            </a:r>
            <a:endParaRPr lang="el-GR" b="1" dirty="0">
              <a:solidFill>
                <a:schemeClr val="bg1"/>
              </a:solidFill>
            </a:endParaRPr>
          </a:p>
        </p:txBody>
      </p:sp>
      <p:sp>
        <p:nvSpPr>
          <p:cNvPr id="5" name="4 - TextBox"/>
          <p:cNvSpPr txBox="1"/>
          <p:nvPr/>
        </p:nvSpPr>
        <p:spPr>
          <a:xfrm>
            <a:off x="2051720" y="2039487"/>
            <a:ext cx="5040560" cy="3785652"/>
          </a:xfrm>
          <a:prstGeom prst="rect">
            <a:avLst/>
          </a:prstGeom>
          <a:noFill/>
          <a:ln>
            <a:solidFill>
              <a:schemeClr val="accent5">
                <a:lumMod val="75000"/>
              </a:schemeClr>
            </a:solidFill>
          </a:ln>
        </p:spPr>
        <p:txBody>
          <a:bodyPr wrap="square" rtlCol="0">
            <a:spAutoFit/>
          </a:bodyPr>
          <a:lstStyle/>
          <a:p>
            <a:r>
              <a:rPr lang="el-GR" sz="1600" dirty="0" smtClean="0"/>
              <a:t>Οι πρωτεΐνες μετά την σύνθεση της πολυπεπτιδικής </a:t>
            </a:r>
            <a:r>
              <a:rPr lang="el-GR" sz="1600" dirty="0" smtClean="0"/>
              <a:t>αλυσίδας, </a:t>
            </a:r>
            <a:r>
              <a:rPr lang="el-GR" sz="1600" dirty="0" smtClean="0"/>
              <a:t>αναδιπλώνονται για να πάρουν την τελική τους διαμόρφωση στο χώρο και υφίσταται μια σειρά από τροποποιήσεις που τις καθιστά λειτουργικές. </a:t>
            </a:r>
            <a:r>
              <a:rPr lang="el-GR" sz="1600" dirty="0" smtClean="0"/>
              <a:t>Επίσης, </a:t>
            </a:r>
            <a:r>
              <a:rPr lang="el-GR" sz="1600" dirty="0" smtClean="0"/>
              <a:t>μετακινούνται στο σημείο του κυττάρου που είναι χρήσιμες ή ακόμη εκκρίνονται από αυτό. Τα παραπάνω πραγματοποιούνται με τη βοήθεια αλληλουχιών αμινοξέων της ίδιας της πολυπεπτιδικής αλυσίδας, που έχουν το ρόλο σήματος.</a:t>
            </a:r>
          </a:p>
          <a:p>
            <a:r>
              <a:rPr lang="el-GR" sz="1600" dirty="0" smtClean="0"/>
              <a:t>Οι τροποποιήσεις γίνονται στους ευκαρυωτικούς στο ενδοπλασματικό δίκτυο ή στο σύμπλεγμα </a:t>
            </a:r>
            <a:r>
              <a:rPr lang="en-US" sz="1600" dirty="0" smtClean="0"/>
              <a:t>Golgi</a:t>
            </a:r>
            <a:r>
              <a:rPr lang="el-GR" sz="1600" dirty="0" smtClean="0"/>
              <a:t>, μέσω των οποίων μετακινούνται επίσης προς το χώρο του κυττάρου όπου λειτουργούν</a:t>
            </a:r>
          </a:p>
          <a:p>
            <a:r>
              <a:rPr lang="el-GR" sz="1600" dirty="0" smtClean="0"/>
              <a:t>Ανάλογες διαδικασίες γίνονται στο κυτταρόπλασμα των προκαρυωτικών</a:t>
            </a:r>
            <a:endParaRPr lang="el-GR" sz="16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75656" y="1466775"/>
            <a:ext cx="6120680" cy="501675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Όπως με τα μόρια </a:t>
            </a:r>
            <a:r>
              <a:rPr lang="en-US" sz="1600" dirty="0" smtClean="0"/>
              <a:t>RNA</a:t>
            </a:r>
            <a:r>
              <a:rPr lang="el-GR" sz="1600" dirty="0" smtClean="0"/>
              <a:t>, οι πρωτεΐνες δεν είναι σταθερά μόρια στο κύτταρο. Ο χρόνος ζωής μιας πρωτεΐνης εξαρτάται από τη λειτουργίας της.</a:t>
            </a:r>
          </a:p>
          <a:p>
            <a:r>
              <a:rPr lang="el-GR" sz="1600" dirty="0" smtClean="0"/>
              <a:t>Οι δομικές πρωτεΐνες που συμμετέχουν στη συγκρότηση σταθερών δομών, όπως τα οστά και οι μύες, έχουν χρόνο ζωής αρκετών μηνών ή και ετών. Αντίθετα, άλλες πρωτεΐνες, όπως ένζυμα και ρυθμιστικές πρωτεΐνες, έχουν χρόνο ζωής μερικές ημέρες, ώρες ή ακόμα και δευτερόλεπτα.</a:t>
            </a:r>
          </a:p>
          <a:p>
            <a:r>
              <a:rPr lang="el-GR" sz="1600" dirty="0" smtClean="0"/>
              <a:t>Η ρύθμιση του χρόνου ζωής των πρωτεϊνών καθορίζεται από ειδικά ένζυμα, τις </a:t>
            </a:r>
            <a:r>
              <a:rPr lang="el-GR" sz="1600" b="1" dirty="0" smtClean="0"/>
              <a:t>πρωτεάσες</a:t>
            </a:r>
            <a:r>
              <a:rPr lang="el-GR" sz="1600" dirty="0" smtClean="0"/>
              <a:t>. Τα ένζυμα αυτά αποδομούν τις πρωτεΐνες, πρώτα σε μικρότερα πεπτίδια και στη συνέχεια σε αμινοξέα (διαδικασία που ονομάζεται </a:t>
            </a:r>
            <a:r>
              <a:rPr lang="el-GR" sz="1600" b="1" dirty="0" smtClean="0"/>
              <a:t>πρωτεόλυση</a:t>
            </a:r>
            <a:r>
              <a:rPr lang="el-GR" sz="1600" dirty="0" smtClean="0"/>
              <a:t>).  Οι πρωτεΐνες με μικρό χρόνο ζωής περιέχουν μια μικρή σειρά αμινοξέων που αναγνωρίζεται από τις πρωτεάσες. </a:t>
            </a:r>
          </a:p>
          <a:p>
            <a:r>
              <a:rPr lang="el-GR" sz="1600" dirty="0" smtClean="0"/>
              <a:t>Τα ένζυμα αναγνωρίζουν και αποδομούν επίσης και πρωτεΐνες που έχουν υποστεί βλάβη ή δεν έχουν πάρει σωστή διαμόρφωση στο χώρο. Οι πρωτεΐνες αυτές αναγνωρίζονται από άλλες μικρές πρωτεΐνες, που  τις σημαδεύουν, ώστε να αναγνωριστούν από τις πρωτεάσες. Οι πρωτεΐνες με μεγάλο χρόνο ζωής, τελικά παθαίνουν βλάβες και αποδομούνται επίσης, με τον ίδιο τρόπο.   </a:t>
            </a:r>
            <a:endParaRPr lang="el-GR" sz="16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23728" y="2267580"/>
            <a:ext cx="5400600"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ΚΥΤΤΑΡΙΚΟΣ ΚΥΚΛΟΣ – ΚΥΤΤΑΡΙΚΗ ΔΙΑΙΡΕΣΗ</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Αποτέλεσμα εικόνας για κυτταρικός κύκλ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 name="3 - TextBox"/>
          <p:cNvSpPr txBox="1"/>
          <p:nvPr/>
        </p:nvSpPr>
        <p:spPr>
          <a:xfrm>
            <a:off x="395536" y="1916832"/>
            <a:ext cx="4248472" cy="181588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Κάθε κύτταρο, όταν οι συνθήκες είναι κατάλληλες, διπλασιάζει το γενετικό του υλικό και το περιεχόμενό του και στη συνέχεια, διαιρείται σε δύο θυγατρικά κύτταρα, όμοια μεταξύ τους και με το αρχικό.</a:t>
            </a:r>
          </a:p>
          <a:p>
            <a:r>
              <a:rPr lang="el-GR" sz="1600" dirty="0" smtClean="0"/>
              <a:t>Αυτός ο κύκλος διπλασιασμού και διαίρεσης ονομάζεται </a:t>
            </a:r>
            <a:r>
              <a:rPr lang="el-GR" sz="1600" b="1" dirty="0" smtClean="0"/>
              <a:t>κυτταρικός κύκλος.</a:t>
            </a:r>
            <a:r>
              <a:rPr lang="el-GR" sz="1600" dirty="0" smtClean="0"/>
              <a:t>  </a:t>
            </a:r>
            <a:endParaRPr lang="el-GR" sz="1600" dirty="0"/>
          </a:p>
        </p:txBody>
      </p:sp>
      <p:pic>
        <p:nvPicPr>
          <p:cNvPr id="5" name="Picture 5" descr="C:\Documents and Settings\user\Επιφάνεια εργασίας\Κυτταρικός+Κύκλος+(1).jpg"/>
          <p:cNvPicPr>
            <a:picLocks noChangeAspect="1" noChangeArrowheads="1"/>
          </p:cNvPicPr>
          <p:nvPr/>
        </p:nvPicPr>
        <p:blipFill>
          <a:blip r:embed="rId2" cstate="print"/>
          <a:srcRect t="11111" r="17647" b="20635"/>
          <a:stretch>
            <a:fillRect/>
          </a:stretch>
        </p:blipFill>
        <p:spPr bwMode="auto">
          <a:xfrm>
            <a:off x="4932040" y="1340768"/>
            <a:ext cx="3672408" cy="345638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TS101875489</Template>
  <TotalTime>9596</TotalTime>
  <Words>10854</Words>
  <Application>Microsoft Office PowerPoint</Application>
  <PresentationFormat>Προβολή στην οθόνη (4:3)</PresentationFormat>
  <Paragraphs>575</Paragraphs>
  <Slides>114</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114</vt:i4>
      </vt:variant>
    </vt:vector>
  </HeadingPairs>
  <TitlesOfParts>
    <vt:vector size="115"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Διαφάνεια 78</vt:lpstr>
      <vt:lpstr>Διαφάνεια 79</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Διαφάνεια 88</vt:lpstr>
      <vt:lpstr>Διαφάνεια 89</vt:lpstr>
      <vt:lpstr>Διαφάνεια 90</vt:lpstr>
      <vt:lpstr>Διαφάνεια 91</vt:lpstr>
      <vt:lpstr>Διαφάνεια 92</vt:lpstr>
      <vt:lpstr>Διαφάνεια 93</vt:lpstr>
      <vt:lpstr>Διαφάνεια 94</vt:lpstr>
      <vt:lpstr>Διαφάνεια 95</vt:lpstr>
      <vt:lpstr>Διαφάνεια 96</vt:lpstr>
      <vt:lpstr>Διαφάνεια 97</vt:lpstr>
      <vt:lpstr>Διαφάνεια 98</vt:lpstr>
      <vt:lpstr>Διαφάνεια 99</vt:lpstr>
      <vt:lpstr>Διαφάνεια 100</vt:lpstr>
      <vt:lpstr>Διαφάνεια 101</vt:lpstr>
      <vt:lpstr>Διαφάνεια 102</vt:lpstr>
      <vt:lpstr>Διαφάνεια 103</vt:lpstr>
      <vt:lpstr>Διαφάνεια 104</vt:lpstr>
      <vt:lpstr>Διαφάνεια 105</vt:lpstr>
      <vt:lpstr>Διαφάνεια 106</vt:lpstr>
      <vt:lpstr>Διαφάνεια 107</vt:lpstr>
      <vt:lpstr>Διαφάνεια 108</vt:lpstr>
      <vt:lpstr>Διαφάνεια 109</vt:lpstr>
      <vt:lpstr>Διαφάνεια 110</vt:lpstr>
      <vt:lpstr>Διαφάνεια 111</vt:lpstr>
      <vt:lpstr>Διαφάνεια 112</vt:lpstr>
      <vt:lpstr>Διαφάνεια 113</vt:lpstr>
      <vt:lpstr>Διαφάνεια 114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Eleni</cp:lastModifiedBy>
  <cp:revision>633</cp:revision>
  <dcterms:created xsi:type="dcterms:W3CDTF">2012-06-01T17:08:50Z</dcterms:created>
  <dcterms:modified xsi:type="dcterms:W3CDTF">2019-02-02T11:18:49Z</dcterms:modified>
</cp:coreProperties>
</file>