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commentAuthors.xml" ContentType="application/vnd.openxmlformats-officedocument.presentationml.commentAuthors+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handoutMasterIdLst>
    <p:handoutMasterId r:id="rId152"/>
  </p:handoutMasterIdLst>
  <p:sldIdLst>
    <p:sldId id="694" r:id="rId2"/>
    <p:sldId id="1057" r:id="rId3"/>
    <p:sldId id="1058" r:id="rId4"/>
    <p:sldId id="1059" r:id="rId5"/>
    <p:sldId id="1060" r:id="rId6"/>
    <p:sldId id="1061" r:id="rId7"/>
    <p:sldId id="1062" r:id="rId8"/>
    <p:sldId id="1063" r:id="rId9"/>
    <p:sldId id="1064" r:id="rId10"/>
    <p:sldId id="1065" r:id="rId11"/>
    <p:sldId id="1066" r:id="rId12"/>
    <p:sldId id="1067" r:id="rId13"/>
    <p:sldId id="1068" r:id="rId14"/>
    <p:sldId id="1069" r:id="rId15"/>
    <p:sldId id="1070" r:id="rId16"/>
    <p:sldId id="1071" r:id="rId17"/>
    <p:sldId id="1072" r:id="rId18"/>
    <p:sldId id="1073" r:id="rId19"/>
    <p:sldId id="1074" r:id="rId20"/>
    <p:sldId id="1075" r:id="rId21"/>
    <p:sldId id="1076" r:id="rId22"/>
    <p:sldId id="1077" r:id="rId23"/>
    <p:sldId id="1078" r:id="rId24"/>
    <p:sldId id="1079" r:id="rId25"/>
    <p:sldId id="1080" r:id="rId26"/>
    <p:sldId id="1081" r:id="rId27"/>
    <p:sldId id="1082" r:id="rId28"/>
    <p:sldId id="1083" r:id="rId29"/>
    <p:sldId id="1084" r:id="rId30"/>
    <p:sldId id="1085" r:id="rId31"/>
    <p:sldId id="1086" r:id="rId32"/>
    <p:sldId id="1087" r:id="rId33"/>
    <p:sldId id="1088" r:id="rId34"/>
    <p:sldId id="1089" r:id="rId35"/>
    <p:sldId id="1090" r:id="rId36"/>
    <p:sldId id="1091" r:id="rId37"/>
    <p:sldId id="1092" r:id="rId38"/>
    <p:sldId id="1093" r:id="rId39"/>
    <p:sldId id="1094" r:id="rId40"/>
    <p:sldId id="1095" r:id="rId41"/>
    <p:sldId id="1096" r:id="rId42"/>
    <p:sldId id="1097" r:id="rId43"/>
    <p:sldId id="1098" r:id="rId44"/>
    <p:sldId id="1099" r:id="rId45"/>
    <p:sldId id="1114" r:id="rId46"/>
    <p:sldId id="1100" r:id="rId47"/>
    <p:sldId id="1115" r:id="rId48"/>
    <p:sldId id="1101" r:id="rId49"/>
    <p:sldId id="1116" r:id="rId50"/>
    <p:sldId id="1102" r:id="rId51"/>
    <p:sldId id="1103" r:id="rId52"/>
    <p:sldId id="1104" r:id="rId53"/>
    <p:sldId id="1105" r:id="rId54"/>
    <p:sldId id="1106" r:id="rId55"/>
    <p:sldId id="1107" r:id="rId56"/>
    <p:sldId id="1108" r:id="rId57"/>
    <p:sldId id="1109" r:id="rId58"/>
    <p:sldId id="1110" r:id="rId59"/>
    <p:sldId id="1111" r:id="rId60"/>
    <p:sldId id="1117" r:id="rId61"/>
    <p:sldId id="1118" r:id="rId62"/>
    <p:sldId id="1120" r:id="rId63"/>
    <p:sldId id="1121" r:id="rId64"/>
    <p:sldId id="1122" r:id="rId65"/>
    <p:sldId id="1123" r:id="rId66"/>
    <p:sldId id="1124" r:id="rId67"/>
    <p:sldId id="1125" r:id="rId68"/>
    <p:sldId id="1126" r:id="rId69"/>
    <p:sldId id="1128" r:id="rId70"/>
    <p:sldId id="1129" r:id="rId71"/>
    <p:sldId id="1130" r:id="rId72"/>
    <p:sldId id="1131" r:id="rId73"/>
    <p:sldId id="1132" r:id="rId74"/>
    <p:sldId id="1133" r:id="rId75"/>
    <p:sldId id="1134" r:id="rId76"/>
    <p:sldId id="1135" r:id="rId77"/>
    <p:sldId id="1136" r:id="rId78"/>
    <p:sldId id="1137" r:id="rId79"/>
    <p:sldId id="1138" r:id="rId80"/>
    <p:sldId id="1139" r:id="rId81"/>
    <p:sldId id="1140" r:id="rId82"/>
    <p:sldId id="1141" r:id="rId83"/>
    <p:sldId id="1142" r:id="rId84"/>
    <p:sldId id="1143" r:id="rId85"/>
    <p:sldId id="1144" r:id="rId86"/>
    <p:sldId id="1145" r:id="rId87"/>
    <p:sldId id="1147" r:id="rId88"/>
    <p:sldId id="1148" r:id="rId89"/>
    <p:sldId id="1149" r:id="rId90"/>
    <p:sldId id="1222" r:id="rId91"/>
    <p:sldId id="1223" r:id="rId92"/>
    <p:sldId id="1152" r:id="rId93"/>
    <p:sldId id="1153" r:id="rId94"/>
    <p:sldId id="1154" r:id="rId95"/>
    <p:sldId id="1155" r:id="rId96"/>
    <p:sldId id="1156" r:id="rId97"/>
    <p:sldId id="1157" r:id="rId98"/>
    <p:sldId id="1158" r:id="rId99"/>
    <p:sldId id="1159" r:id="rId100"/>
    <p:sldId id="1160" r:id="rId101"/>
    <p:sldId id="1161" r:id="rId102"/>
    <p:sldId id="1164" r:id="rId103"/>
    <p:sldId id="1165" r:id="rId104"/>
    <p:sldId id="1166" r:id="rId105"/>
    <p:sldId id="1167" r:id="rId106"/>
    <p:sldId id="1168" r:id="rId107"/>
    <p:sldId id="1169" r:id="rId108"/>
    <p:sldId id="1170" r:id="rId109"/>
    <p:sldId id="1171" r:id="rId110"/>
    <p:sldId id="1173" r:id="rId111"/>
    <p:sldId id="1224" r:id="rId112"/>
    <p:sldId id="1176" r:id="rId113"/>
    <p:sldId id="1177" r:id="rId114"/>
    <p:sldId id="1178" r:id="rId115"/>
    <p:sldId id="1179" r:id="rId116"/>
    <p:sldId id="1226" r:id="rId117"/>
    <p:sldId id="1180" r:id="rId118"/>
    <p:sldId id="1181" r:id="rId119"/>
    <p:sldId id="1191" r:id="rId120"/>
    <p:sldId id="1192" r:id="rId121"/>
    <p:sldId id="1193" r:id="rId122"/>
    <p:sldId id="1194" r:id="rId123"/>
    <p:sldId id="1195" r:id="rId124"/>
    <p:sldId id="1227" r:id="rId125"/>
    <p:sldId id="1197" r:id="rId126"/>
    <p:sldId id="1198" r:id="rId127"/>
    <p:sldId id="1199" r:id="rId128"/>
    <p:sldId id="1200" r:id="rId129"/>
    <p:sldId id="1201" r:id="rId130"/>
    <p:sldId id="1202" r:id="rId131"/>
    <p:sldId id="1203" r:id="rId132"/>
    <p:sldId id="1205" r:id="rId133"/>
    <p:sldId id="1206" r:id="rId134"/>
    <p:sldId id="1207" r:id="rId135"/>
    <p:sldId id="1208" r:id="rId136"/>
    <p:sldId id="1209" r:id="rId137"/>
    <p:sldId id="1210" r:id="rId138"/>
    <p:sldId id="1211" r:id="rId139"/>
    <p:sldId id="1212" r:id="rId140"/>
    <p:sldId id="1213" r:id="rId141"/>
    <p:sldId id="1214" r:id="rId142"/>
    <p:sldId id="1215" r:id="rId143"/>
    <p:sldId id="1216" r:id="rId144"/>
    <p:sldId id="1217" r:id="rId145"/>
    <p:sldId id="1218" r:id="rId146"/>
    <p:sldId id="1219" r:id="rId147"/>
    <p:sldId id="1220" r:id="rId148"/>
    <p:sldId id="1221" r:id="rId149"/>
    <p:sldId id="1228" r:id="rId1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FFF0D9"/>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Στυλ με θέμα 2 - Έμφαση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00" autoAdjust="0"/>
    <p:restoredTop sz="90631" autoAdjust="0"/>
  </p:normalViewPr>
  <p:slideViewPr>
    <p:cSldViewPr showGuides="1">
      <p:cViewPr>
        <p:scale>
          <a:sx n="70" d="100"/>
          <a:sy n="70" d="100"/>
        </p:scale>
        <p:origin x="-691" y="826"/>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1" d="100"/>
          <a:sy n="41" d="100"/>
        </p:scale>
        <p:origin x="-2112" y="-91"/>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969582-B24D-44DA-801E-EEF6DB6774D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82FE28CB-B540-4EEC-BD8A-7FEA1C3E65E1}">
      <dgm:prSet phldrT="[Κείμενο]" custT="1"/>
      <dgm:spPr/>
      <dgm:t>
        <a:bodyPr/>
        <a:lstStyle/>
        <a:p>
          <a:r>
            <a:rPr lang="el-GR" sz="1800" dirty="0" smtClean="0"/>
            <a:t>Αναστολή της ενζυμικής δράσης</a:t>
          </a:r>
          <a:endParaRPr lang="el-GR" sz="1800" dirty="0"/>
        </a:p>
      </dgm:t>
    </dgm:pt>
    <dgm:pt modelId="{42BFFAD6-B0FB-4443-B2AD-AF32857E16AA}" type="parTrans" cxnId="{43BDC418-6E03-4135-B270-7BF8FA595BD1}">
      <dgm:prSet/>
      <dgm:spPr/>
      <dgm:t>
        <a:bodyPr/>
        <a:lstStyle/>
        <a:p>
          <a:endParaRPr lang="el-GR"/>
        </a:p>
      </dgm:t>
    </dgm:pt>
    <dgm:pt modelId="{EC49E219-5F40-413D-B48E-760637D945F4}" type="sibTrans" cxnId="{43BDC418-6E03-4135-B270-7BF8FA595BD1}">
      <dgm:prSet/>
      <dgm:spPr/>
      <dgm:t>
        <a:bodyPr/>
        <a:lstStyle/>
        <a:p>
          <a:endParaRPr lang="el-GR"/>
        </a:p>
      </dgm:t>
    </dgm:pt>
    <dgm:pt modelId="{C1DC7156-43F7-4AA6-873F-B2B551FFCA78}">
      <dgm:prSet phldrT="[Κείμενο]" custT="1"/>
      <dgm:spPr/>
      <dgm:t>
        <a:bodyPr/>
        <a:lstStyle/>
        <a:p>
          <a:r>
            <a:rPr lang="el-GR" sz="1800" dirty="0" smtClean="0"/>
            <a:t>Μη αναστρέψιμη</a:t>
          </a:r>
          <a:endParaRPr lang="el-GR" sz="1800" dirty="0"/>
        </a:p>
      </dgm:t>
    </dgm:pt>
    <dgm:pt modelId="{0C878E39-2D0C-4421-993C-8E596B7660E3}" type="parTrans" cxnId="{E18EF6AF-114C-4174-8909-C1AB3C84D6A8}">
      <dgm:prSet/>
      <dgm:spPr/>
      <dgm:t>
        <a:bodyPr/>
        <a:lstStyle/>
        <a:p>
          <a:endParaRPr lang="el-GR"/>
        </a:p>
      </dgm:t>
    </dgm:pt>
    <dgm:pt modelId="{CFBA6B6C-7591-4DAA-9720-A29914A299E0}" type="sibTrans" cxnId="{E18EF6AF-114C-4174-8909-C1AB3C84D6A8}">
      <dgm:prSet/>
      <dgm:spPr/>
      <dgm:t>
        <a:bodyPr/>
        <a:lstStyle/>
        <a:p>
          <a:endParaRPr lang="el-GR"/>
        </a:p>
      </dgm:t>
    </dgm:pt>
    <dgm:pt modelId="{9AD1EAF3-9AEB-465A-9606-29FC2DE3C0BF}">
      <dgm:prSet phldrT="[Κείμενο]" custT="1"/>
      <dgm:spPr/>
      <dgm:t>
        <a:bodyPr/>
        <a:lstStyle/>
        <a:p>
          <a:r>
            <a:rPr lang="el-GR" sz="1800" dirty="0" smtClean="0"/>
            <a:t>Καταστροφή των λειτουργικών μονάδων του ενζύμου</a:t>
          </a:r>
          <a:endParaRPr lang="el-GR" sz="1800" dirty="0"/>
        </a:p>
      </dgm:t>
    </dgm:pt>
    <dgm:pt modelId="{E2AD6C0E-CBCF-412B-95C9-5F50CE749004}" type="parTrans" cxnId="{9F4CF003-7AC2-4720-B6D2-B69A04BFCB93}">
      <dgm:prSet/>
      <dgm:spPr/>
      <dgm:t>
        <a:bodyPr/>
        <a:lstStyle/>
        <a:p>
          <a:endParaRPr lang="el-GR"/>
        </a:p>
      </dgm:t>
    </dgm:pt>
    <dgm:pt modelId="{F373F7E1-7534-4E72-866D-96E5933BA2B4}" type="sibTrans" cxnId="{9F4CF003-7AC2-4720-B6D2-B69A04BFCB93}">
      <dgm:prSet/>
      <dgm:spPr/>
      <dgm:t>
        <a:bodyPr/>
        <a:lstStyle/>
        <a:p>
          <a:endParaRPr lang="el-GR"/>
        </a:p>
      </dgm:t>
    </dgm:pt>
    <dgm:pt modelId="{F12ADDED-4C3E-48C9-BA31-16CED69E81B6}">
      <dgm:prSet phldrT="[Κείμενο]" custT="1"/>
      <dgm:spPr/>
      <dgm:t>
        <a:bodyPr/>
        <a:lstStyle/>
        <a:p>
          <a:r>
            <a:rPr lang="el-GR" sz="1800" dirty="0" smtClean="0"/>
            <a:t>Αναστρέψιμη </a:t>
          </a:r>
          <a:endParaRPr lang="el-GR" sz="1800" dirty="0"/>
        </a:p>
      </dgm:t>
    </dgm:pt>
    <dgm:pt modelId="{ECEEFC43-844D-4315-85CD-DEA1692A0CC7}" type="parTrans" cxnId="{DB28123D-4C5A-4CF7-A466-7891D755417A}">
      <dgm:prSet/>
      <dgm:spPr/>
      <dgm:t>
        <a:bodyPr/>
        <a:lstStyle/>
        <a:p>
          <a:endParaRPr lang="el-GR"/>
        </a:p>
      </dgm:t>
    </dgm:pt>
    <dgm:pt modelId="{77727018-2752-4BAB-9CC4-52AF7A0D8F00}" type="sibTrans" cxnId="{DB28123D-4C5A-4CF7-A466-7891D755417A}">
      <dgm:prSet/>
      <dgm:spPr/>
      <dgm:t>
        <a:bodyPr/>
        <a:lstStyle/>
        <a:p>
          <a:endParaRPr lang="el-GR"/>
        </a:p>
      </dgm:t>
    </dgm:pt>
    <dgm:pt modelId="{DFD97EFD-4284-441B-B1C9-1616DC3847ED}">
      <dgm:prSet phldrT="[Κείμενο]" custT="1"/>
      <dgm:spPr/>
      <dgm:t>
        <a:bodyPr/>
        <a:lstStyle/>
        <a:p>
          <a:r>
            <a:rPr lang="el-GR" sz="1800" dirty="0" smtClean="0"/>
            <a:t>Ανταγωνιστική  </a:t>
          </a:r>
          <a:endParaRPr lang="el-GR" sz="1800" dirty="0"/>
        </a:p>
      </dgm:t>
    </dgm:pt>
    <dgm:pt modelId="{8DC37318-43B3-46D5-BDB4-75E2EB9797DA}" type="parTrans" cxnId="{E062CCC2-3792-4438-AC72-F2ACFD403E19}">
      <dgm:prSet/>
      <dgm:spPr/>
      <dgm:t>
        <a:bodyPr/>
        <a:lstStyle/>
        <a:p>
          <a:endParaRPr lang="el-GR"/>
        </a:p>
      </dgm:t>
    </dgm:pt>
    <dgm:pt modelId="{20659304-CEC9-4606-AB67-1B822F4F569D}" type="sibTrans" cxnId="{E062CCC2-3792-4438-AC72-F2ACFD403E19}">
      <dgm:prSet/>
      <dgm:spPr/>
      <dgm:t>
        <a:bodyPr/>
        <a:lstStyle/>
        <a:p>
          <a:endParaRPr lang="el-GR"/>
        </a:p>
      </dgm:t>
    </dgm:pt>
    <dgm:pt modelId="{11494DD9-C517-4470-B3F0-3A6D87CA8EDD}">
      <dgm:prSet custT="1"/>
      <dgm:spPr/>
      <dgm:t>
        <a:bodyPr/>
        <a:lstStyle/>
        <a:p>
          <a:r>
            <a:rPr lang="el-GR" sz="1800" dirty="0" smtClean="0"/>
            <a:t>Μη ανταγωνιστική </a:t>
          </a:r>
          <a:endParaRPr lang="el-GR" sz="1800" dirty="0"/>
        </a:p>
      </dgm:t>
    </dgm:pt>
    <dgm:pt modelId="{C3203F32-BAA4-45AA-AFE7-F8DDCED9DD2C}" type="parTrans" cxnId="{0FF3A697-E6E0-464F-B200-58B7A565916E}">
      <dgm:prSet/>
      <dgm:spPr/>
      <dgm:t>
        <a:bodyPr/>
        <a:lstStyle/>
        <a:p>
          <a:endParaRPr lang="el-GR"/>
        </a:p>
      </dgm:t>
    </dgm:pt>
    <dgm:pt modelId="{C04C224B-6287-44EF-BF92-B29F0D15F064}" type="sibTrans" cxnId="{0FF3A697-E6E0-464F-B200-58B7A565916E}">
      <dgm:prSet/>
      <dgm:spPr/>
      <dgm:t>
        <a:bodyPr/>
        <a:lstStyle/>
        <a:p>
          <a:endParaRPr lang="el-GR"/>
        </a:p>
      </dgm:t>
    </dgm:pt>
    <dgm:pt modelId="{AC4F093F-6C9A-4F3A-95D5-8F4089E4AA0A}">
      <dgm:prSet custT="1"/>
      <dgm:spPr/>
      <dgm:t>
        <a:bodyPr/>
        <a:lstStyle/>
        <a:p>
          <a:r>
            <a:rPr lang="el-GR" sz="1800" dirty="0" smtClean="0"/>
            <a:t>Ο αναστολέας συνδέεται σε διαφορετική θέση από το ενεργό κέντρο</a:t>
          </a:r>
          <a:endParaRPr lang="el-GR" sz="1800" dirty="0"/>
        </a:p>
      </dgm:t>
    </dgm:pt>
    <dgm:pt modelId="{FF4CC59D-A9D4-41CB-9B67-797B5E3A103C}" type="parTrans" cxnId="{7C017266-6044-4291-960C-E63B2B407F95}">
      <dgm:prSet/>
      <dgm:spPr/>
      <dgm:t>
        <a:bodyPr/>
        <a:lstStyle/>
        <a:p>
          <a:endParaRPr lang="el-GR"/>
        </a:p>
      </dgm:t>
    </dgm:pt>
    <dgm:pt modelId="{97D21B35-04F7-4703-A8DF-2661D7751EF9}" type="sibTrans" cxnId="{7C017266-6044-4291-960C-E63B2B407F95}">
      <dgm:prSet/>
      <dgm:spPr/>
      <dgm:t>
        <a:bodyPr/>
        <a:lstStyle/>
        <a:p>
          <a:endParaRPr lang="el-GR"/>
        </a:p>
      </dgm:t>
    </dgm:pt>
    <dgm:pt modelId="{EB2E8D7D-1FFC-42F8-AEAB-502A42E5F04A}">
      <dgm:prSet custT="1"/>
      <dgm:spPr/>
      <dgm:t>
        <a:bodyPr/>
        <a:lstStyle/>
        <a:p>
          <a:r>
            <a:rPr lang="el-GR" sz="1800" dirty="0" smtClean="0"/>
            <a:t>Ο αναστολέας συνδέεται στο ενεργό κέντρο</a:t>
          </a:r>
          <a:endParaRPr lang="el-GR" sz="1800" dirty="0"/>
        </a:p>
      </dgm:t>
    </dgm:pt>
    <dgm:pt modelId="{38125DFB-95FE-40E1-B461-EE9DFB83BA10}" type="parTrans" cxnId="{A8DB276D-5547-4E68-90F2-EB22FD3178B5}">
      <dgm:prSet/>
      <dgm:spPr/>
      <dgm:t>
        <a:bodyPr/>
        <a:lstStyle/>
        <a:p>
          <a:endParaRPr lang="el-GR"/>
        </a:p>
      </dgm:t>
    </dgm:pt>
    <dgm:pt modelId="{0E31C8B3-01EA-4589-8FC8-36E91ADCF484}" type="sibTrans" cxnId="{A8DB276D-5547-4E68-90F2-EB22FD3178B5}">
      <dgm:prSet/>
      <dgm:spPr/>
      <dgm:t>
        <a:bodyPr/>
        <a:lstStyle/>
        <a:p>
          <a:endParaRPr lang="el-GR"/>
        </a:p>
      </dgm:t>
    </dgm:pt>
    <dgm:pt modelId="{35726688-800B-4982-8F49-0A2FA27603C3}" type="pres">
      <dgm:prSet presAssocID="{9F969582-B24D-44DA-801E-EEF6DB6774DF}" presName="hierChild1" presStyleCnt="0">
        <dgm:presLayoutVars>
          <dgm:chPref val="1"/>
          <dgm:dir/>
          <dgm:animOne val="branch"/>
          <dgm:animLvl val="lvl"/>
          <dgm:resizeHandles/>
        </dgm:presLayoutVars>
      </dgm:prSet>
      <dgm:spPr/>
      <dgm:t>
        <a:bodyPr/>
        <a:lstStyle/>
        <a:p>
          <a:endParaRPr lang="el-GR"/>
        </a:p>
      </dgm:t>
    </dgm:pt>
    <dgm:pt modelId="{251F82A2-D330-4213-98B0-CEB9D92C4279}" type="pres">
      <dgm:prSet presAssocID="{82FE28CB-B540-4EEC-BD8A-7FEA1C3E65E1}" presName="hierRoot1" presStyleCnt="0"/>
      <dgm:spPr/>
    </dgm:pt>
    <dgm:pt modelId="{EE549B4E-A0D4-474F-BE79-468156E3D196}" type="pres">
      <dgm:prSet presAssocID="{82FE28CB-B540-4EEC-BD8A-7FEA1C3E65E1}" presName="composite" presStyleCnt="0"/>
      <dgm:spPr/>
    </dgm:pt>
    <dgm:pt modelId="{28C54A28-A572-4334-9174-282325702DFC}" type="pres">
      <dgm:prSet presAssocID="{82FE28CB-B540-4EEC-BD8A-7FEA1C3E65E1}" presName="background" presStyleLbl="node0" presStyleIdx="0" presStyleCnt="1"/>
      <dgm:spPr/>
    </dgm:pt>
    <dgm:pt modelId="{1AFFA7B3-8633-497F-AE7C-9DC5548C4592}" type="pres">
      <dgm:prSet presAssocID="{82FE28CB-B540-4EEC-BD8A-7FEA1C3E65E1}" presName="text" presStyleLbl="fgAcc0" presStyleIdx="0" presStyleCnt="1" custScaleX="153136">
        <dgm:presLayoutVars>
          <dgm:chPref val="3"/>
        </dgm:presLayoutVars>
      </dgm:prSet>
      <dgm:spPr/>
      <dgm:t>
        <a:bodyPr/>
        <a:lstStyle/>
        <a:p>
          <a:endParaRPr lang="el-GR"/>
        </a:p>
      </dgm:t>
    </dgm:pt>
    <dgm:pt modelId="{E91F77A3-7368-4F5A-93CF-0A0911F6AE7F}" type="pres">
      <dgm:prSet presAssocID="{82FE28CB-B540-4EEC-BD8A-7FEA1C3E65E1}" presName="hierChild2" presStyleCnt="0"/>
      <dgm:spPr/>
    </dgm:pt>
    <dgm:pt modelId="{2D0E55DD-9668-48A0-B847-DD2C8A24B292}" type="pres">
      <dgm:prSet presAssocID="{0C878E39-2D0C-4421-993C-8E596B7660E3}" presName="Name10" presStyleLbl="parChTrans1D2" presStyleIdx="0" presStyleCnt="2"/>
      <dgm:spPr/>
      <dgm:t>
        <a:bodyPr/>
        <a:lstStyle/>
        <a:p>
          <a:endParaRPr lang="el-GR"/>
        </a:p>
      </dgm:t>
    </dgm:pt>
    <dgm:pt modelId="{B713E2B4-C117-4C4F-8376-87AF00F4ADD3}" type="pres">
      <dgm:prSet presAssocID="{C1DC7156-43F7-4AA6-873F-B2B551FFCA78}" presName="hierRoot2" presStyleCnt="0"/>
      <dgm:spPr/>
    </dgm:pt>
    <dgm:pt modelId="{E509A8A9-A657-4118-B9B8-4234559FA1D7}" type="pres">
      <dgm:prSet presAssocID="{C1DC7156-43F7-4AA6-873F-B2B551FFCA78}" presName="composite2" presStyleCnt="0"/>
      <dgm:spPr/>
    </dgm:pt>
    <dgm:pt modelId="{B209AD77-DCEB-40F1-B995-BEFAC25AA5DE}" type="pres">
      <dgm:prSet presAssocID="{C1DC7156-43F7-4AA6-873F-B2B551FFCA78}" presName="background2" presStyleLbl="node2" presStyleIdx="0" presStyleCnt="2"/>
      <dgm:spPr/>
    </dgm:pt>
    <dgm:pt modelId="{AA1F8E1A-2310-4076-99F7-731B9F4F4E99}" type="pres">
      <dgm:prSet presAssocID="{C1DC7156-43F7-4AA6-873F-B2B551FFCA78}" presName="text2" presStyleLbl="fgAcc2" presStyleIdx="0" presStyleCnt="2" custScaleX="135151">
        <dgm:presLayoutVars>
          <dgm:chPref val="3"/>
        </dgm:presLayoutVars>
      </dgm:prSet>
      <dgm:spPr/>
      <dgm:t>
        <a:bodyPr/>
        <a:lstStyle/>
        <a:p>
          <a:endParaRPr lang="el-GR"/>
        </a:p>
      </dgm:t>
    </dgm:pt>
    <dgm:pt modelId="{09EE1E24-C88C-4524-B433-9918498241EB}" type="pres">
      <dgm:prSet presAssocID="{C1DC7156-43F7-4AA6-873F-B2B551FFCA78}" presName="hierChild3" presStyleCnt="0"/>
      <dgm:spPr/>
    </dgm:pt>
    <dgm:pt modelId="{E9607721-BF6F-4307-9EDC-4DD3811ABF79}" type="pres">
      <dgm:prSet presAssocID="{E2AD6C0E-CBCF-412B-95C9-5F50CE749004}" presName="Name17" presStyleLbl="parChTrans1D3" presStyleIdx="0" presStyleCnt="3"/>
      <dgm:spPr/>
      <dgm:t>
        <a:bodyPr/>
        <a:lstStyle/>
        <a:p>
          <a:endParaRPr lang="el-GR"/>
        </a:p>
      </dgm:t>
    </dgm:pt>
    <dgm:pt modelId="{C8C6DF11-C746-469A-8F3D-8625391B3DD0}" type="pres">
      <dgm:prSet presAssocID="{9AD1EAF3-9AEB-465A-9606-29FC2DE3C0BF}" presName="hierRoot3" presStyleCnt="0"/>
      <dgm:spPr/>
    </dgm:pt>
    <dgm:pt modelId="{D2D05A6A-0519-42EB-9204-33673AC075C1}" type="pres">
      <dgm:prSet presAssocID="{9AD1EAF3-9AEB-465A-9606-29FC2DE3C0BF}" presName="composite3" presStyleCnt="0"/>
      <dgm:spPr/>
    </dgm:pt>
    <dgm:pt modelId="{5FD3FC42-76E3-468B-81D2-B14104A01F06}" type="pres">
      <dgm:prSet presAssocID="{9AD1EAF3-9AEB-465A-9606-29FC2DE3C0BF}" presName="background3" presStyleLbl="node3" presStyleIdx="0" presStyleCnt="3"/>
      <dgm:spPr/>
    </dgm:pt>
    <dgm:pt modelId="{BF42F3BB-E7B9-4CAC-B76E-0034D10A6970}" type="pres">
      <dgm:prSet presAssocID="{9AD1EAF3-9AEB-465A-9606-29FC2DE3C0BF}" presName="text3" presStyleLbl="fgAcc3" presStyleIdx="0" presStyleCnt="3" custScaleX="220382">
        <dgm:presLayoutVars>
          <dgm:chPref val="3"/>
        </dgm:presLayoutVars>
      </dgm:prSet>
      <dgm:spPr/>
      <dgm:t>
        <a:bodyPr/>
        <a:lstStyle/>
        <a:p>
          <a:endParaRPr lang="el-GR"/>
        </a:p>
      </dgm:t>
    </dgm:pt>
    <dgm:pt modelId="{74446127-04EA-4A39-80ED-6DC4278DE703}" type="pres">
      <dgm:prSet presAssocID="{9AD1EAF3-9AEB-465A-9606-29FC2DE3C0BF}" presName="hierChild4" presStyleCnt="0"/>
      <dgm:spPr/>
    </dgm:pt>
    <dgm:pt modelId="{24751E0D-77C9-4EEE-A991-6B06495427E0}" type="pres">
      <dgm:prSet presAssocID="{ECEEFC43-844D-4315-85CD-DEA1692A0CC7}" presName="Name10" presStyleLbl="parChTrans1D2" presStyleIdx="1" presStyleCnt="2"/>
      <dgm:spPr/>
      <dgm:t>
        <a:bodyPr/>
        <a:lstStyle/>
        <a:p>
          <a:endParaRPr lang="el-GR"/>
        </a:p>
      </dgm:t>
    </dgm:pt>
    <dgm:pt modelId="{DD5B1868-154E-4FB2-977E-A66D09D6E814}" type="pres">
      <dgm:prSet presAssocID="{F12ADDED-4C3E-48C9-BA31-16CED69E81B6}" presName="hierRoot2" presStyleCnt="0"/>
      <dgm:spPr/>
    </dgm:pt>
    <dgm:pt modelId="{F5B5B29E-3ABB-4807-AEBB-5B6F483B233D}" type="pres">
      <dgm:prSet presAssocID="{F12ADDED-4C3E-48C9-BA31-16CED69E81B6}" presName="composite2" presStyleCnt="0"/>
      <dgm:spPr/>
    </dgm:pt>
    <dgm:pt modelId="{1B43F020-35AB-4320-B0EB-286BB48D565C}" type="pres">
      <dgm:prSet presAssocID="{F12ADDED-4C3E-48C9-BA31-16CED69E81B6}" presName="background2" presStyleLbl="node2" presStyleIdx="1" presStyleCnt="2"/>
      <dgm:spPr/>
    </dgm:pt>
    <dgm:pt modelId="{4940E19F-D778-46D1-A0A2-186EED86C25A}" type="pres">
      <dgm:prSet presAssocID="{F12ADDED-4C3E-48C9-BA31-16CED69E81B6}" presName="text2" presStyleLbl="fgAcc2" presStyleIdx="1" presStyleCnt="2" custScaleX="126403">
        <dgm:presLayoutVars>
          <dgm:chPref val="3"/>
        </dgm:presLayoutVars>
      </dgm:prSet>
      <dgm:spPr/>
      <dgm:t>
        <a:bodyPr/>
        <a:lstStyle/>
        <a:p>
          <a:endParaRPr lang="el-GR"/>
        </a:p>
      </dgm:t>
    </dgm:pt>
    <dgm:pt modelId="{6D466772-A9DD-468F-89AB-E88CDEF6F8A4}" type="pres">
      <dgm:prSet presAssocID="{F12ADDED-4C3E-48C9-BA31-16CED69E81B6}" presName="hierChild3" presStyleCnt="0"/>
      <dgm:spPr/>
    </dgm:pt>
    <dgm:pt modelId="{D50347FF-BD3A-4786-9F4D-04114E36C7B7}" type="pres">
      <dgm:prSet presAssocID="{8DC37318-43B3-46D5-BDB4-75E2EB9797DA}" presName="Name17" presStyleLbl="parChTrans1D3" presStyleIdx="1" presStyleCnt="3"/>
      <dgm:spPr/>
      <dgm:t>
        <a:bodyPr/>
        <a:lstStyle/>
        <a:p>
          <a:endParaRPr lang="el-GR"/>
        </a:p>
      </dgm:t>
    </dgm:pt>
    <dgm:pt modelId="{C205051D-F80F-4EB4-AFDF-17A58C656E14}" type="pres">
      <dgm:prSet presAssocID="{DFD97EFD-4284-441B-B1C9-1616DC3847ED}" presName="hierRoot3" presStyleCnt="0"/>
      <dgm:spPr/>
    </dgm:pt>
    <dgm:pt modelId="{0DD1F79B-645B-461B-8062-33C769CD4212}" type="pres">
      <dgm:prSet presAssocID="{DFD97EFD-4284-441B-B1C9-1616DC3847ED}" presName="composite3" presStyleCnt="0"/>
      <dgm:spPr/>
    </dgm:pt>
    <dgm:pt modelId="{2FDBC556-2FE0-4F5A-A5CF-3D6F5B1E9B3A}" type="pres">
      <dgm:prSet presAssocID="{DFD97EFD-4284-441B-B1C9-1616DC3847ED}" presName="background3" presStyleLbl="node3" presStyleIdx="1" presStyleCnt="3"/>
      <dgm:spPr/>
    </dgm:pt>
    <dgm:pt modelId="{35391CB2-9390-4C3D-BA95-5CF57BA2ACFB}" type="pres">
      <dgm:prSet presAssocID="{DFD97EFD-4284-441B-B1C9-1616DC3847ED}" presName="text3" presStyleLbl="fgAcc3" presStyleIdx="1" presStyleCnt="3" custScaleX="136083">
        <dgm:presLayoutVars>
          <dgm:chPref val="3"/>
        </dgm:presLayoutVars>
      </dgm:prSet>
      <dgm:spPr/>
      <dgm:t>
        <a:bodyPr/>
        <a:lstStyle/>
        <a:p>
          <a:endParaRPr lang="el-GR"/>
        </a:p>
      </dgm:t>
    </dgm:pt>
    <dgm:pt modelId="{22BD0B65-8261-46FD-A2D9-C69654A72D5D}" type="pres">
      <dgm:prSet presAssocID="{DFD97EFD-4284-441B-B1C9-1616DC3847ED}" presName="hierChild4" presStyleCnt="0"/>
      <dgm:spPr/>
    </dgm:pt>
    <dgm:pt modelId="{372CB520-C2F3-4369-8ED7-70EC157F358F}" type="pres">
      <dgm:prSet presAssocID="{38125DFB-95FE-40E1-B461-EE9DFB83BA10}" presName="Name23" presStyleLbl="parChTrans1D4" presStyleIdx="0" presStyleCnt="2"/>
      <dgm:spPr/>
      <dgm:t>
        <a:bodyPr/>
        <a:lstStyle/>
        <a:p>
          <a:endParaRPr lang="el-GR"/>
        </a:p>
      </dgm:t>
    </dgm:pt>
    <dgm:pt modelId="{2332C3AF-A730-4C3A-87F6-3686160E088C}" type="pres">
      <dgm:prSet presAssocID="{EB2E8D7D-1FFC-42F8-AEAB-502A42E5F04A}" presName="hierRoot4" presStyleCnt="0"/>
      <dgm:spPr/>
    </dgm:pt>
    <dgm:pt modelId="{B22D377F-50F4-4368-AF1C-CEF4ABAC6435}" type="pres">
      <dgm:prSet presAssocID="{EB2E8D7D-1FFC-42F8-AEAB-502A42E5F04A}" presName="composite4" presStyleCnt="0"/>
      <dgm:spPr/>
    </dgm:pt>
    <dgm:pt modelId="{F9EA9C63-7513-4C10-9580-2463E9352929}" type="pres">
      <dgm:prSet presAssocID="{EB2E8D7D-1FFC-42F8-AEAB-502A42E5F04A}" presName="background4" presStyleLbl="node4" presStyleIdx="0" presStyleCnt="2"/>
      <dgm:spPr/>
    </dgm:pt>
    <dgm:pt modelId="{1B44643B-4D84-4134-BC37-8CC0EC42A2A6}" type="pres">
      <dgm:prSet presAssocID="{EB2E8D7D-1FFC-42F8-AEAB-502A42E5F04A}" presName="text4" presStyleLbl="fgAcc4" presStyleIdx="0" presStyleCnt="2" custScaleX="178164">
        <dgm:presLayoutVars>
          <dgm:chPref val="3"/>
        </dgm:presLayoutVars>
      </dgm:prSet>
      <dgm:spPr/>
      <dgm:t>
        <a:bodyPr/>
        <a:lstStyle/>
        <a:p>
          <a:endParaRPr lang="el-GR"/>
        </a:p>
      </dgm:t>
    </dgm:pt>
    <dgm:pt modelId="{CE20C777-8F58-4760-B563-277C558089C7}" type="pres">
      <dgm:prSet presAssocID="{EB2E8D7D-1FFC-42F8-AEAB-502A42E5F04A}" presName="hierChild5" presStyleCnt="0"/>
      <dgm:spPr/>
    </dgm:pt>
    <dgm:pt modelId="{E40981FD-C13E-401C-BCDE-89245F656E48}" type="pres">
      <dgm:prSet presAssocID="{C3203F32-BAA4-45AA-AFE7-F8DDCED9DD2C}" presName="Name17" presStyleLbl="parChTrans1D3" presStyleIdx="2" presStyleCnt="3"/>
      <dgm:spPr/>
      <dgm:t>
        <a:bodyPr/>
        <a:lstStyle/>
        <a:p>
          <a:endParaRPr lang="el-GR"/>
        </a:p>
      </dgm:t>
    </dgm:pt>
    <dgm:pt modelId="{BCAE325B-8212-4C30-AD23-FA272FC2EACB}" type="pres">
      <dgm:prSet presAssocID="{11494DD9-C517-4470-B3F0-3A6D87CA8EDD}" presName="hierRoot3" presStyleCnt="0"/>
      <dgm:spPr/>
    </dgm:pt>
    <dgm:pt modelId="{6A0CD767-5E53-4DFF-9834-40A38AF3B148}" type="pres">
      <dgm:prSet presAssocID="{11494DD9-C517-4470-B3F0-3A6D87CA8EDD}" presName="composite3" presStyleCnt="0"/>
      <dgm:spPr/>
    </dgm:pt>
    <dgm:pt modelId="{463A0CE5-878C-446D-8A07-F12D73C8151E}" type="pres">
      <dgm:prSet presAssocID="{11494DD9-C517-4470-B3F0-3A6D87CA8EDD}" presName="background3" presStyleLbl="node3" presStyleIdx="2" presStyleCnt="3"/>
      <dgm:spPr/>
    </dgm:pt>
    <dgm:pt modelId="{0583D8DF-16E8-4D09-9959-CACF6032467C}" type="pres">
      <dgm:prSet presAssocID="{11494DD9-C517-4470-B3F0-3A6D87CA8EDD}" presName="text3" presStyleLbl="fgAcc3" presStyleIdx="2" presStyleCnt="3" custScaleX="169666">
        <dgm:presLayoutVars>
          <dgm:chPref val="3"/>
        </dgm:presLayoutVars>
      </dgm:prSet>
      <dgm:spPr/>
      <dgm:t>
        <a:bodyPr/>
        <a:lstStyle/>
        <a:p>
          <a:endParaRPr lang="el-GR"/>
        </a:p>
      </dgm:t>
    </dgm:pt>
    <dgm:pt modelId="{CC7F0C4D-7900-45F4-A299-1DACBABD5A48}" type="pres">
      <dgm:prSet presAssocID="{11494DD9-C517-4470-B3F0-3A6D87CA8EDD}" presName="hierChild4" presStyleCnt="0"/>
      <dgm:spPr/>
    </dgm:pt>
    <dgm:pt modelId="{A5A12584-B8C7-46F9-A639-F941586657F6}" type="pres">
      <dgm:prSet presAssocID="{FF4CC59D-A9D4-41CB-9B67-797B5E3A103C}" presName="Name23" presStyleLbl="parChTrans1D4" presStyleIdx="1" presStyleCnt="2"/>
      <dgm:spPr/>
      <dgm:t>
        <a:bodyPr/>
        <a:lstStyle/>
        <a:p>
          <a:endParaRPr lang="el-GR"/>
        </a:p>
      </dgm:t>
    </dgm:pt>
    <dgm:pt modelId="{D7565B01-EB32-4869-9C4C-1EBAA7E87812}" type="pres">
      <dgm:prSet presAssocID="{AC4F093F-6C9A-4F3A-95D5-8F4089E4AA0A}" presName="hierRoot4" presStyleCnt="0"/>
      <dgm:spPr/>
    </dgm:pt>
    <dgm:pt modelId="{23214126-4E05-416F-83AA-41A0EC92B813}" type="pres">
      <dgm:prSet presAssocID="{AC4F093F-6C9A-4F3A-95D5-8F4089E4AA0A}" presName="composite4" presStyleCnt="0"/>
      <dgm:spPr/>
    </dgm:pt>
    <dgm:pt modelId="{87FC3A03-7EFE-4B04-A4BB-8A6B643B302A}" type="pres">
      <dgm:prSet presAssocID="{AC4F093F-6C9A-4F3A-95D5-8F4089E4AA0A}" presName="background4" presStyleLbl="node4" presStyleIdx="1" presStyleCnt="2"/>
      <dgm:spPr/>
    </dgm:pt>
    <dgm:pt modelId="{31BE705A-E3E5-4F7D-BBE5-A22EA4437FD4}" type="pres">
      <dgm:prSet presAssocID="{AC4F093F-6C9A-4F3A-95D5-8F4089E4AA0A}" presName="text4" presStyleLbl="fgAcc4" presStyleIdx="1" presStyleCnt="2" custScaleX="218427">
        <dgm:presLayoutVars>
          <dgm:chPref val="3"/>
        </dgm:presLayoutVars>
      </dgm:prSet>
      <dgm:spPr/>
      <dgm:t>
        <a:bodyPr/>
        <a:lstStyle/>
        <a:p>
          <a:endParaRPr lang="el-GR"/>
        </a:p>
      </dgm:t>
    </dgm:pt>
    <dgm:pt modelId="{EE147244-3A47-4DD2-A403-A0D594F6708F}" type="pres">
      <dgm:prSet presAssocID="{AC4F093F-6C9A-4F3A-95D5-8F4089E4AA0A}" presName="hierChild5" presStyleCnt="0"/>
      <dgm:spPr/>
    </dgm:pt>
  </dgm:ptLst>
  <dgm:cxnLst>
    <dgm:cxn modelId="{DB28123D-4C5A-4CF7-A466-7891D755417A}" srcId="{82FE28CB-B540-4EEC-BD8A-7FEA1C3E65E1}" destId="{F12ADDED-4C3E-48C9-BA31-16CED69E81B6}" srcOrd="1" destOrd="0" parTransId="{ECEEFC43-844D-4315-85CD-DEA1692A0CC7}" sibTransId="{77727018-2752-4BAB-9CC4-52AF7A0D8F00}"/>
    <dgm:cxn modelId="{35B01076-CC5F-42B0-9ACE-1DB96F63BDA7}" type="presOf" srcId="{ECEEFC43-844D-4315-85CD-DEA1692A0CC7}" destId="{24751E0D-77C9-4EEE-A991-6B06495427E0}" srcOrd="0" destOrd="0" presId="urn:microsoft.com/office/officeart/2005/8/layout/hierarchy1"/>
    <dgm:cxn modelId="{A13FB791-E891-434F-85B1-A33B71DE709B}" type="presOf" srcId="{DFD97EFD-4284-441B-B1C9-1616DC3847ED}" destId="{35391CB2-9390-4C3D-BA95-5CF57BA2ACFB}" srcOrd="0" destOrd="0" presId="urn:microsoft.com/office/officeart/2005/8/layout/hierarchy1"/>
    <dgm:cxn modelId="{223950C7-1E28-4991-98C5-C6667DD42595}" type="presOf" srcId="{FF4CC59D-A9D4-41CB-9B67-797B5E3A103C}" destId="{A5A12584-B8C7-46F9-A639-F941586657F6}" srcOrd="0" destOrd="0" presId="urn:microsoft.com/office/officeart/2005/8/layout/hierarchy1"/>
    <dgm:cxn modelId="{B9B0C882-194D-4F0C-85A4-CF076B0C081C}" type="presOf" srcId="{EB2E8D7D-1FFC-42F8-AEAB-502A42E5F04A}" destId="{1B44643B-4D84-4134-BC37-8CC0EC42A2A6}" srcOrd="0" destOrd="0" presId="urn:microsoft.com/office/officeart/2005/8/layout/hierarchy1"/>
    <dgm:cxn modelId="{43BDC418-6E03-4135-B270-7BF8FA595BD1}" srcId="{9F969582-B24D-44DA-801E-EEF6DB6774DF}" destId="{82FE28CB-B540-4EEC-BD8A-7FEA1C3E65E1}" srcOrd="0" destOrd="0" parTransId="{42BFFAD6-B0FB-4443-B2AD-AF32857E16AA}" sibTransId="{EC49E219-5F40-413D-B48E-760637D945F4}"/>
    <dgm:cxn modelId="{D4FE1B81-5B84-4DF5-BF1D-CFDF00E1A94F}" type="presOf" srcId="{F12ADDED-4C3E-48C9-BA31-16CED69E81B6}" destId="{4940E19F-D778-46D1-A0A2-186EED86C25A}" srcOrd="0" destOrd="0" presId="urn:microsoft.com/office/officeart/2005/8/layout/hierarchy1"/>
    <dgm:cxn modelId="{6C2000FC-E21C-4291-847F-7EC52BA34F2A}" type="presOf" srcId="{9F969582-B24D-44DA-801E-EEF6DB6774DF}" destId="{35726688-800B-4982-8F49-0A2FA27603C3}" srcOrd="0" destOrd="0" presId="urn:microsoft.com/office/officeart/2005/8/layout/hierarchy1"/>
    <dgm:cxn modelId="{7C017266-6044-4291-960C-E63B2B407F95}" srcId="{11494DD9-C517-4470-B3F0-3A6D87CA8EDD}" destId="{AC4F093F-6C9A-4F3A-95D5-8F4089E4AA0A}" srcOrd="0" destOrd="0" parTransId="{FF4CC59D-A9D4-41CB-9B67-797B5E3A103C}" sibTransId="{97D21B35-04F7-4703-A8DF-2661D7751EF9}"/>
    <dgm:cxn modelId="{E18EF6AF-114C-4174-8909-C1AB3C84D6A8}" srcId="{82FE28CB-B540-4EEC-BD8A-7FEA1C3E65E1}" destId="{C1DC7156-43F7-4AA6-873F-B2B551FFCA78}" srcOrd="0" destOrd="0" parTransId="{0C878E39-2D0C-4421-993C-8E596B7660E3}" sibTransId="{CFBA6B6C-7591-4DAA-9720-A29914A299E0}"/>
    <dgm:cxn modelId="{0C2C5867-B64F-46D2-A72B-D88DE691A28D}" type="presOf" srcId="{0C878E39-2D0C-4421-993C-8E596B7660E3}" destId="{2D0E55DD-9668-48A0-B847-DD2C8A24B292}" srcOrd="0" destOrd="0" presId="urn:microsoft.com/office/officeart/2005/8/layout/hierarchy1"/>
    <dgm:cxn modelId="{89F0A87E-52D0-4F13-8AF2-1EA5291E790B}" type="presOf" srcId="{9AD1EAF3-9AEB-465A-9606-29FC2DE3C0BF}" destId="{BF42F3BB-E7B9-4CAC-B76E-0034D10A6970}" srcOrd="0" destOrd="0" presId="urn:microsoft.com/office/officeart/2005/8/layout/hierarchy1"/>
    <dgm:cxn modelId="{30D6D13F-F93F-4A57-94A4-4E79508B2D6E}" type="presOf" srcId="{E2AD6C0E-CBCF-412B-95C9-5F50CE749004}" destId="{E9607721-BF6F-4307-9EDC-4DD3811ABF79}" srcOrd="0" destOrd="0" presId="urn:microsoft.com/office/officeart/2005/8/layout/hierarchy1"/>
    <dgm:cxn modelId="{8E725E07-3A5A-4BE6-B462-D143150741BA}" type="presOf" srcId="{AC4F093F-6C9A-4F3A-95D5-8F4089E4AA0A}" destId="{31BE705A-E3E5-4F7D-BBE5-A22EA4437FD4}" srcOrd="0" destOrd="0" presId="urn:microsoft.com/office/officeart/2005/8/layout/hierarchy1"/>
    <dgm:cxn modelId="{DF336310-A07A-4811-BAD4-39D4E1D1B5B6}" type="presOf" srcId="{11494DD9-C517-4470-B3F0-3A6D87CA8EDD}" destId="{0583D8DF-16E8-4D09-9959-CACF6032467C}" srcOrd="0" destOrd="0" presId="urn:microsoft.com/office/officeart/2005/8/layout/hierarchy1"/>
    <dgm:cxn modelId="{EB091867-A3C8-4188-8094-DEA6C66C4D91}" type="presOf" srcId="{C3203F32-BAA4-45AA-AFE7-F8DDCED9DD2C}" destId="{E40981FD-C13E-401C-BCDE-89245F656E48}" srcOrd="0" destOrd="0" presId="urn:microsoft.com/office/officeart/2005/8/layout/hierarchy1"/>
    <dgm:cxn modelId="{0FF3A697-E6E0-464F-B200-58B7A565916E}" srcId="{F12ADDED-4C3E-48C9-BA31-16CED69E81B6}" destId="{11494DD9-C517-4470-B3F0-3A6D87CA8EDD}" srcOrd="1" destOrd="0" parTransId="{C3203F32-BAA4-45AA-AFE7-F8DDCED9DD2C}" sibTransId="{C04C224B-6287-44EF-BF92-B29F0D15F064}"/>
    <dgm:cxn modelId="{0672AE46-1350-40F6-BADF-EEA40EF02641}" type="presOf" srcId="{C1DC7156-43F7-4AA6-873F-B2B551FFCA78}" destId="{AA1F8E1A-2310-4076-99F7-731B9F4F4E99}" srcOrd="0" destOrd="0" presId="urn:microsoft.com/office/officeart/2005/8/layout/hierarchy1"/>
    <dgm:cxn modelId="{E062CCC2-3792-4438-AC72-F2ACFD403E19}" srcId="{F12ADDED-4C3E-48C9-BA31-16CED69E81B6}" destId="{DFD97EFD-4284-441B-B1C9-1616DC3847ED}" srcOrd="0" destOrd="0" parTransId="{8DC37318-43B3-46D5-BDB4-75E2EB9797DA}" sibTransId="{20659304-CEC9-4606-AB67-1B822F4F569D}"/>
    <dgm:cxn modelId="{A8DB276D-5547-4E68-90F2-EB22FD3178B5}" srcId="{DFD97EFD-4284-441B-B1C9-1616DC3847ED}" destId="{EB2E8D7D-1FFC-42F8-AEAB-502A42E5F04A}" srcOrd="0" destOrd="0" parTransId="{38125DFB-95FE-40E1-B461-EE9DFB83BA10}" sibTransId="{0E31C8B3-01EA-4589-8FC8-36E91ADCF484}"/>
    <dgm:cxn modelId="{AD582C88-4B92-4517-A0B6-561D31B1B5A4}" type="presOf" srcId="{8DC37318-43B3-46D5-BDB4-75E2EB9797DA}" destId="{D50347FF-BD3A-4786-9F4D-04114E36C7B7}" srcOrd="0" destOrd="0" presId="urn:microsoft.com/office/officeart/2005/8/layout/hierarchy1"/>
    <dgm:cxn modelId="{9E17EA75-B1CE-4026-9CB2-469084214779}" type="presOf" srcId="{38125DFB-95FE-40E1-B461-EE9DFB83BA10}" destId="{372CB520-C2F3-4369-8ED7-70EC157F358F}" srcOrd="0" destOrd="0" presId="urn:microsoft.com/office/officeart/2005/8/layout/hierarchy1"/>
    <dgm:cxn modelId="{9F4CF003-7AC2-4720-B6D2-B69A04BFCB93}" srcId="{C1DC7156-43F7-4AA6-873F-B2B551FFCA78}" destId="{9AD1EAF3-9AEB-465A-9606-29FC2DE3C0BF}" srcOrd="0" destOrd="0" parTransId="{E2AD6C0E-CBCF-412B-95C9-5F50CE749004}" sibTransId="{F373F7E1-7534-4E72-866D-96E5933BA2B4}"/>
    <dgm:cxn modelId="{DC3640DA-5B90-4222-931C-9C1CC2557099}" type="presOf" srcId="{82FE28CB-B540-4EEC-BD8A-7FEA1C3E65E1}" destId="{1AFFA7B3-8633-497F-AE7C-9DC5548C4592}" srcOrd="0" destOrd="0" presId="urn:microsoft.com/office/officeart/2005/8/layout/hierarchy1"/>
    <dgm:cxn modelId="{64264596-0892-4EAC-82DA-F14CF6D1D46C}" type="presParOf" srcId="{35726688-800B-4982-8F49-0A2FA27603C3}" destId="{251F82A2-D330-4213-98B0-CEB9D92C4279}" srcOrd="0" destOrd="0" presId="urn:microsoft.com/office/officeart/2005/8/layout/hierarchy1"/>
    <dgm:cxn modelId="{A8638985-C239-4185-B97D-F913D9705668}" type="presParOf" srcId="{251F82A2-D330-4213-98B0-CEB9D92C4279}" destId="{EE549B4E-A0D4-474F-BE79-468156E3D196}" srcOrd="0" destOrd="0" presId="urn:microsoft.com/office/officeart/2005/8/layout/hierarchy1"/>
    <dgm:cxn modelId="{146B898E-A513-4131-AACC-5F7EA737A1EC}" type="presParOf" srcId="{EE549B4E-A0D4-474F-BE79-468156E3D196}" destId="{28C54A28-A572-4334-9174-282325702DFC}" srcOrd="0" destOrd="0" presId="urn:microsoft.com/office/officeart/2005/8/layout/hierarchy1"/>
    <dgm:cxn modelId="{992E95C2-E9D0-4204-A6EC-6D836C7687E0}" type="presParOf" srcId="{EE549B4E-A0D4-474F-BE79-468156E3D196}" destId="{1AFFA7B3-8633-497F-AE7C-9DC5548C4592}" srcOrd="1" destOrd="0" presId="urn:microsoft.com/office/officeart/2005/8/layout/hierarchy1"/>
    <dgm:cxn modelId="{B7EF25D2-5424-4070-A682-742B4BEE7E04}" type="presParOf" srcId="{251F82A2-D330-4213-98B0-CEB9D92C4279}" destId="{E91F77A3-7368-4F5A-93CF-0A0911F6AE7F}" srcOrd="1" destOrd="0" presId="urn:microsoft.com/office/officeart/2005/8/layout/hierarchy1"/>
    <dgm:cxn modelId="{03753D89-F9AB-4307-9A5C-093E3A9F9BBD}" type="presParOf" srcId="{E91F77A3-7368-4F5A-93CF-0A0911F6AE7F}" destId="{2D0E55DD-9668-48A0-B847-DD2C8A24B292}" srcOrd="0" destOrd="0" presId="urn:microsoft.com/office/officeart/2005/8/layout/hierarchy1"/>
    <dgm:cxn modelId="{1752312A-BC22-4EBE-B9A6-C335E0A738E8}" type="presParOf" srcId="{E91F77A3-7368-4F5A-93CF-0A0911F6AE7F}" destId="{B713E2B4-C117-4C4F-8376-87AF00F4ADD3}" srcOrd="1" destOrd="0" presId="urn:microsoft.com/office/officeart/2005/8/layout/hierarchy1"/>
    <dgm:cxn modelId="{0F9861C5-3A38-429F-847A-E2A28D1D92DA}" type="presParOf" srcId="{B713E2B4-C117-4C4F-8376-87AF00F4ADD3}" destId="{E509A8A9-A657-4118-B9B8-4234559FA1D7}" srcOrd="0" destOrd="0" presId="urn:microsoft.com/office/officeart/2005/8/layout/hierarchy1"/>
    <dgm:cxn modelId="{3B06E56B-FFF9-4905-9A02-D237BC2D38BE}" type="presParOf" srcId="{E509A8A9-A657-4118-B9B8-4234559FA1D7}" destId="{B209AD77-DCEB-40F1-B995-BEFAC25AA5DE}" srcOrd="0" destOrd="0" presId="urn:microsoft.com/office/officeart/2005/8/layout/hierarchy1"/>
    <dgm:cxn modelId="{5B5DD59F-7B75-4178-BAD0-D05EEA794AD8}" type="presParOf" srcId="{E509A8A9-A657-4118-B9B8-4234559FA1D7}" destId="{AA1F8E1A-2310-4076-99F7-731B9F4F4E99}" srcOrd="1" destOrd="0" presId="urn:microsoft.com/office/officeart/2005/8/layout/hierarchy1"/>
    <dgm:cxn modelId="{9692BC47-0E58-480D-B32F-5EEDAA31D077}" type="presParOf" srcId="{B713E2B4-C117-4C4F-8376-87AF00F4ADD3}" destId="{09EE1E24-C88C-4524-B433-9918498241EB}" srcOrd="1" destOrd="0" presId="urn:microsoft.com/office/officeart/2005/8/layout/hierarchy1"/>
    <dgm:cxn modelId="{D48631E5-622C-4AC4-8C80-965DAD244DB5}" type="presParOf" srcId="{09EE1E24-C88C-4524-B433-9918498241EB}" destId="{E9607721-BF6F-4307-9EDC-4DD3811ABF79}" srcOrd="0" destOrd="0" presId="urn:microsoft.com/office/officeart/2005/8/layout/hierarchy1"/>
    <dgm:cxn modelId="{0748258E-D968-4F94-892A-66500C7E7079}" type="presParOf" srcId="{09EE1E24-C88C-4524-B433-9918498241EB}" destId="{C8C6DF11-C746-469A-8F3D-8625391B3DD0}" srcOrd="1" destOrd="0" presId="urn:microsoft.com/office/officeart/2005/8/layout/hierarchy1"/>
    <dgm:cxn modelId="{3A2F43A4-FD1F-403D-874E-9CFD2F435BBB}" type="presParOf" srcId="{C8C6DF11-C746-469A-8F3D-8625391B3DD0}" destId="{D2D05A6A-0519-42EB-9204-33673AC075C1}" srcOrd="0" destOrd="0" presId="urn:microsoft.com/office/officeart/2005/8/layout/hierarchy1"/>
    <dgm:cxn modelId="{41B9DF67-230D-47AE-8513-EFAF8F052169}" type="presParOf" srcId="{D2D05A6A-0519-42EB-9204-33673AC075C1}" destId="{5FD3FC42-76E3-468B-81D2-B14104A01F06}" srcOrd="0" destOrd="0" presId="urn:microsoft.com/office/officeart/2005/8/layout/hierarchy1"/>
    <dgm:cxn modelId="{D4732276-3EB9-4AD4-900F-531EFBD64073}" type="presParOf" srcId="{D2D05A6A-0519-42EB-9204-33673AC075C1}" destId="{BF42F3BB-E7B9-4CAC-B76E-0034D10A6970}" srcOrd="1" destOrd="0" presId="urn:microsoft.com/office/officeart/2005/8/layout/hierarchy1"/>
    <dgm:cxn modelId="{803CBFBE-19C6-4A6B-9B4D-8496927C16D2}" type="presParOf" srcId="{C8C6DF11-C746-469A-8F3D-8625391B3DD0}" destId="{74446127-04EA-4A39-80ED-6DC4278DE703}" srcOrd="1" destOrd="0" presId="urn:microsoft.com/office/officeart/2005/8/layout/hierarchy1"/>
    <dgm:cxn modelId="{190B94A7-9C05-457B-8454-D2F36C119F7E}" type="presParOf" srcId="{E91F77A3-7368-4F5A-93CF-0A0911F6AE7F}" destId="{24751E0D-77C9-4EEE-A991-6B06495427E0}" srcOrd="2" destOrd="0" presId="urn:microsoft.com/office/officeart/2005/8/layout/hierarchy1"/>
    <dgm:cxn modelId="{09BE6422-72EA-4117-885D-783B4980B1EB}" type="presParOf" srcId="{E91F77A3-7368-4F5A-93CF-0A0911F6AE7F}" destId="{DD5B1868-154E-4FB2-977E-A66D09D6E814}" srcOrd="3" destOrd="0" presId="urn:microsoft.com/office/officeart/2005/8/layout/hierarchy1"/>
    <dgm:cxn modelId="{2ABC1AED-8E1F-4012-B035-105A2AA38BD9}" type="presParOf" srcId="{DD5B1868-154E-4FB2-977E-A66D09D6E814}" destId="{F5B5B29E-3ABB-4807-AEBB-5B6F483B233D}" srcOrd="0" destOrd="0" presId="urn:microsoft.com/office/officeart/2005/8/layout/hierarchy1"/>
    <dgm:cxn modelId="{76102475-7A11-4EE2-8CBA-DF497F7920E0}" type="presParOf" srcId="{F5B5B29E-3ABB-4807-AEBB-5B6F483B233D}" destId="{1B43F020-35AB-4320-B0EB-286BB48D565C}" srcOrd="0" destOrd="0" presId="urn:microsoft.com/office/officeart/2005/8/layout/hierarchy1"/>
    <dgm:cxn modelId="{9CE8EF75-8458-4B6E-A928-483474598003}" type="presParOf" srcId="{F5B5B29E-3ABB-4807-AEBB-5B6F483B233D}" destId="{4940E19F-D778-46D1-A0A2-186EED86C25A}" srcOrd="1" destOrd="0" presId="urn:microsoft.com/office/officeart/2005/8/layout/hierarchy1"/>
    <dgm:cxn modelId="{328A4B83-663C-4C12-9F54-018266A784FD}" type="presParOf" srcId="{DD5B1868-154E-4FB2-977E-A66D09D6E814}" destId="{6D466772-A9DD-468F-89AB-E88CDEF6F8A4}" srcOrd="1" destOrd="0" presId="urn:microsoft.com/office/officeart/2005/8/layout/hierarchy1"/>
    <dgm:cxn modelId="{27083A37-74D1-4714-BC1A-2C592D034FC7}" type="presParOf" srcId="{6D466772-A9DD-468F-89AB-E88CDEF6F8A4}" destId="{D50347FF-BD3A-4786-9F4D-04114E36C7B7}" srcOrd="0" destOrd="0" presId="urn:microsoft.com/office/officeart/2005/8/layout/hierarchy1"/>
    <dgm:cxn modelId="{6EA160D2-57F5-435E-BC68-A94C9E6DECA9}" type="presParOf" srcId="{6D466772-A9DD-468F-89AB-E88CDEF6F8A4}" destId="{C205051D-F80F-4EB4-AFDF-17A58C656E14}" srcOrd="1" destOrd="0" presId="urn:microsoft.com/office/officeart/2005/8/layout/hierarchy1"/>
    <dgm:cxn modelId="{8ACF4295-A455-4642-8CC8-7DE0AA7D2CC3}" type="presParOf" srcId="{C205051D-F80F-4EB4-AFDF-17A58C656E14}" destId="{0DD1F79B-645B-461B-8062-33C769CD4212}" srcOrd="0" destOrd="0" presId="urn:microsoft.com/office/officeart/2005/8/layout/hierarchy1"/>
    <dgm:cxn modelId="{F1618072-C9CA-41F9-B8CA-F96C86037148}" type="presParOf" srcId="{0DD1F79B-645B-461B-8062-33C769CD4212}" destId="{2FDBC556-2FE0-4F5A-A5CF-3D6F5B1E9B3A}" srcOrd="0" destOrd="0" presId="urn:microsoft.com/office/officeart/2005/8/layout/hierarchy1"/>
    <dgm:cxn modelId="{03A3D5D3-FB29-4908-905C-A452BDD32ECD}" type="presParOf" srcId="{0DD1F79B-645B-461B-8062-33C769CD4212}" destId="{35391CB2-9390-4C3D-BA95-5CF57BA2ACFB}" srcOrd="1" destOrd="0" presId="urn:microsoft.com/office/officeart/2005/8/layout/hierarchy1"/>
    <dgm:cxn modelId="{A596DF38-389F-40D3-88C6-9377ADA3EA37}" type="presParOf" srcId="{C205051D-F80F-4EB4-AFDF-17A58C656E14}" destId="{22BD0B65-8261-46FD-A2D9-C69654A72D5D}" srcOrd="1" destOrd="0" presId="urn:microsoft.com/office/officeart/2005/8/layout/hierarchy1"/>
    <dgm:cxn modelId="{97B36616-2043-4285-ADFF-10324F08E221}" type="presParOf" srcId="{22BD0B65-8261-46FD-A2D9-C69654A72D5D}" destId="{372CB520-C2F3-4369-8ED7-70EC157F358F}" srcOrd="0" destOrd="0" presId="urn:microsoft.com/office/officeart/2005/8/layout/hierarchy1"/>
    <dgm:cxn modelId="{EE414670-9F91-4D97-BCBE-261EAA406A1D}" type="presParOf" srcId="{22BD0B65-8261-46FD-A2D9-C69654A72D5D}" destId="{2332C3AF-A730-4C3A-87F6-3686160E088C}" srcOrd="1" destOrd="0" presId="urn:microsoft.com/office/officeart/2005/8/layout/hierarchy1"/>
    <dgm:cxn modelId="{789888BC-692F-407C-8562-BC04D60C4F3B}" type="presParOf" srcId="{2332C3AF-A730-4C3A-87F6-3686160E088C}" destId="{B22D377F-50F4-4368-AF1C-CEF4ABAC6435}" srcOrd="0" destOrd="0" presId="urn:microsoft.com/office/officeart/2005/8/layout/hierarchy1"/>
    <dgm:cxn modelId="{BAC3DBC5-9BAF-48E2-858F-FA635CDE8171}" type="presParOf" srcId="{B22D377F-50F4-4368-AF1C-CEF4ABAC6435}" destId="{F9EA9C63-7513-4C10-9580-2463E9352929}" srcOrd="0" destOrd="0" presId="urn:microsoft.com/office/officeart/2005/8/layout/hierarchy1"/>
    <dgm:cxn modelId="{8998AC6B-B4D1-4572-986C-D356BB1C5E9C}" type="presParOf" srcId="{B22D377F-50F4-4368-AF1C-CEF4ABAC6435}" destId="{1B44643B-4D84-4134-BC37-8CC0EC42A2A6}" srcOrd="1" destOrd="0" presId="urn:microsoft.com/office/officeart/2005/8/layout/hierarchy1"/>
    <dgm:cxn modelId="{88A03411-69F1-46E2-A124-C679B95CF25A}" type="presParOf" srcId="{2332C3AF-A730-4C3A-87F6-3686160E088C}" destId="{CE20C777-8F58-4760-B563-277C558089C7}" srcOrd="1" destOrd="0" presId="urn:microsoft.com/office/officeart/2005/8/layout/hierarchy1"/>
    <dgm:cxn modelId="{F25454D5-985C-4CCB-B661-B0BA6253824F}" type="presParOf" srcId="{6D466772-A9DD-468F-89AB-E88CDEF6F8A4}" destId="{E40981FD-C13E-401C-BCDE-89245F656E48}" srcOrd="2" destOrd="0" presId="urn:microsoft.com/office/officeart/2005/8/layout/hierarchy1"/>
    <dgm:cxn modelId="{73CBB173-38D1-4859-A972-D8A0F14BCBE7}" type="presParOf" srcId="{6D466772-A9DD-468F-89AB-E88CDEF6F8A4}" destId="{BCAE325B-8212-4C30-AD23-FA272FC2EACB}" srcOrd="3" destOrd="0" presId="urn:microsoft.com/office/officeart/2005/8/layout/hierarchy1"/>
    <dgm:cxn modelId="{4D6E7D61-0ADD-41CD-8E04-627BCB1CEAC0}" type="presParOf" srcId="{BCAE325B-8212-4C30-AD23-FA272FC2EACB}" destId="{6A0CD767-5E53-4DFF-9834-40A38AF3B148}" srcOrd="0" destOrd="0" presId="urn:microsoft.com/office/officeart/2005/8/layout/hierarchy1"/>
    <dgm:cxn modelId="{E795B035-DF78-4BF0-B4B6-CFDEE7D46814}" type="presParOf" srcId="{6A0CD767-5E53-4DFF-9834-40A38AF3B148}" destId="{463A0CE5-878C-446D-8A07-F12D73C8151E}" srcOrd="0" destOrd="0" presId="urn:microsoft.com/office/officeart/2005/8/layout/hierarchy1"/>
    <dgm:cxn modelId="{1888F4DA-8880-4973-B7D5-F27E5A97A2B6}" type="presParOf" srcId="{6A0CD767-5E53-4DFF-9834-40A38AF3B148}" destId="{0583D8DF-16E8-4D09-9959-CACF6032467C}" srcOrd="1" destOrd="0" presId="urn:microsoft.com/office/officeart/2005/8/layout/hierarchy1"/>
    <dgm:cxn modelId="{B10D8CB8-2FDF-4920-8F2B-7BD081220357}" type="presParOf" srcId="{BCAE325B-8212-4C30-AD23-FA272FC2EACB}" destId="{CC7F0C4D-7900-45F4-A299-1DACBABD5A48}" srcOrd="1" destOrd="0" presId="urn:microsoft.com/office/officeart/2005/8/layout/hierarchy1"/>
    <dgm:cxn modelId="{A7E06F0D-DCED-423F-A88E-E9E5F296CC9F}" type="presParOf" srcId="{CC7F0C4D-7900-45F4-A299-1DACBABD5A48}" destId="{A5A12584-B8C7-46F9-A639-F941586657F6}" srcOrd="0" destOrd="0" presId="urn:microsoft.com/office/officeart/2005/8/layout/hierarchy1"/>
    <dgm:cxn modelId="{FF343908-0884-43A7-A06A-8388EDCDAE05}" type="presParOf" srcId="{CC7F0C4D-7900-45F4-A299-1DACBABD5A48}" destId="{D7565B01-EB32-4869-9C4C-1EBAA7E87812}" srcOrd="1" destOrd="0" presId="urn:microsoft.com/office/officeart/2005/8/layout/hierarchy1"/>
    <dgm:cxn modelId="{D5C51C1F-C37A-40BE-819E-E19C83A4F8AB}" type="presParOf" srcId="{D7565B01-EB32-4869-9C4C-1EBAA7E87812}" destId="{23214126-4E05-416F-83AA-41A0EC92B813}" srcOrd="0" destOrd="0" presId="urn:microsoft.com/office/officeart/2005/8/layout/hierarchy1"/>
    <dgm:cxn modelId="{4A5F8833-36D6-48A7-BDC4-859284D6C199}" type="presParOf" srcId="{23214126-4E05-416F-83AA-41A0EC92B813}" destId="{87FC3A03-7EFE-4B04-A4BB-8A6B643B302A}" srcOrd="0" destOrd="0" presId="urn:microsoft.com/office/officeart/2005/8/layout/hierarchy1"/>
    <dgm:cxn modelId="{0460B034-96BE-4786-B2AE-1C64EC437ACD}" type="presParOf" srcId="{23214126-4E05-416F-83AA-41A0EC92B813}" destId="{31BE705A-E3E5-4F7D-BBE5-A22EA4437FD4}" srcOrd="1" destOrd="0" presId="urn:microsoft.com/office/officeart/2005/8/layout/hierarchy1"/>
    <dgm:cxn modelId="{5BA75716-F3E8-4FD7-8CB9-13C262E0CE63}" type="presParOf" srcId="{D7565B01-EB32-4869-9C4C-1EBAA7E87812}" destId="{EE147244-3A47-4DD2-A403-A0D594F6708F}"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DF61E2-BD13-4B35-BC83-E93F5937C9D7}"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l-GR"/>
        </a:p>
      </dgm:t>
    </dgm:pt>
    <dgm:pt modelId="{B82584B9-49E4-4241-A2E2-1FD5A286E4ED}">
      <dgm:prSet phldrT="[Κείμενο]"/>
      <dgm:spPr/>
      <dgm:t>
        <a:bodyPr/>
        <a:lstStyle/>
        <a:p>
          <a:r>
            <a:rPr lang="el-GR" dirty="0" smtClean="0"/>
            <a:t>Προσθετικές ομάδες</a:t>
          </a:r>
          <a:endParaRPr lang="el-GR" dirty="0"/>
        </a:p>
      </dgm:t>
    </dgm:pt>
    <dgm:pt modelId="{B5D82ED1-3648-4145-8594-032C2EA6EA1D}" type="parTrans" cxnId="{3911136A-2ECA-4B51-86CC-D03B1FBDB214}">
      <dgm:prSet/>
      <dgm:spPr/>
      <dgm:t>
        <a:bodyPr/>
        <a:lstStyle/>
        <a:p>
          <a:endParaRPr lang="el-GR"/>
        </a:p>
      </dgm:t>
    </dgm:pt>
    <dgm:pt modelId="{07BA002E-8707-4588-9CF3-277C5663C79E}" type="sibTrans" cxnId="{3911136A-2ECA-4B51-86CC-D03B1FBDB214}">
      <dgm:prSet/>
      <dgm:spPr/>
      <dgm:t>
        <a:bodyPr/>
        <a:lstStyle/>
        <a:p>
          <a:endParaRPr lang="el-GR"/>
        </a:p>
      </dgm:t>
    </dgm:pt>
    <dgm:pt modelId="{047B5416-1CE8-4634-B7D6-61A2AA36C81E}">
      <dgm:prSet phldrT="[Κείμενο]" custT="1"/>
      <dgm:spPr/>
      <dgm:t>
        <a:bodyPr/>
        <a:lstStyle/>
        <a:p>
          <a:r>
            <a:rPr lang="el-GR" sz="1800" dirty="0" smtClean="0"/>
            <a:t>Μη πρωτεϊνικά οργανικά μόρια που είναι τμήμα του ενζύμου </a:t>
          </a:r>
          <a:endParaRPr lang="el-GR" sz="1800" dirty="0"/>
        </a:p>
      </dgm:t>
    </dgm:pt>
    <dgm:pt modelId="{5309E084-A5D2-4BAA-914F-332AB781FBE8}" type="parTrans" cxnId="{5CA9807D-3B5B-424C-A2A5-8F40FD1F4544}">
      <dgm:prSet/>
      <dgm:spPr/>
      <dgm:t>
        <a:bodyPr/>
        <a:lstStyle/>
        <a:p>
          <a:endParaRPr lang="el-GR"/>
        </a:p>
      </dgm:t>
    </dgm:pt>
    <dgm:pt modelId="{FB98225E-011F-4F65-98C5-10D06139C0A5}" type="sibTrans" cxnId="{5CA9807D-3B5B-424C-A2A5-8F40FD1F4544}">
      <dgm:prSet/>
      <dgm:spPr/>
      <dgm:t>
        <a:bodyPr/>
        <a:lstStyle/>
        <a:p>
          <a:endParaRPr lang="el-GR"/>
        </a:p>
      </dgm:t>
    </dgm:pt>
    <dgm:pt modelId="{C2722BE2-1A92-4227-B7EC-DC4FD6A2FA52}">
      <dgm:prSet phldrT="[Κείμενο]"/>
      <dgm:spPr/>
      <dgm:t>
        <a:bodyPr/>
        <a:lstStyle/>
        <a:p>
          <a:r>
            <a:rPr lang="el-GR" dirty="0" smtClean="0"/>
            <a:t>Συνένζυμα </a:t>
          </a:r>
          <a:endParaRPr lang="el-GR" dirty="0"/>
        </a:p>
      </dgm:t>
    </dgm:pt>
    <dgm:pt modelId="{BD11B274-50DF-4CFF-A4B7-22C2411ABF98}" type="parTrans" cxnId="{66951B9B-C146-4CB9-847D-CC39AC6204A3}">
      <dgm:prSet/>
      <dgm:spPr/>
      <dgm:t>
        <a:bodyPr/>
        <a:lstStyle/>
        <a:p>
          <a:endParaRPr lang="el-GR"/>
        </a:p>
      </dgm:t>
    </dgm:pt>
    <dgm:pt modelId="{43EA1830-BB62-4EF8-A127-BE6031C0F875}" type="sibTrans" cxnId="{66951B9B-C146-4CB9-847D-CC39AC6204A3}">
      <dgm:prSet/>
      <dgm:spPr/>
      <dgm:t>
        <a:bodyPr/>
        <a:lstStyle/>
        <a:p>
          <a:endParaRPr lang="el-GR"/>
        </a:p>
      </dgm:t>
    </dgm:pt>
    <dgm:pt modelId="{011AD9EF-480D-4565-AAD1-6F440E323D62}">
      <dgm:prSet phldrT="[Κείμενο]" custT="1"/>
      <dgm:spPr/>
      <dgm:t>
        <a:bodyPr/>
        <a:lstStyle/>
        <a:p>
          <a:r>
            <a:rPr lang="el-GR" sz="1800" dirty="0" smtClean="0"/>
            <a:t>Οργανικά μόρια που δεν είναι τμήμα του ενζύμου. Οι περισσότερες βιταμίνες είναι συνένζυμα.</a:t>
          </a:r>
          <a:endParaRPr lang="el-GR" sz="1800" dirty="0"/>
        </a:p>
      </dgm:t>
    </dgm:pt>
    <dgm:pt modelId="{5CEEF4A4-4365-4FAC-9275-0CA54C56B1E3}" type="parTrans" cxnId="{61C9448A-A269-4B52-BB6F-43C3D7DA6017}">
      <dgm:prSet/>
      <dgm:spPr/>
      <dgm:t>
        <a:bodyPr/>
        <a:lstStyle/>
        <a:p>
          <a:endParaRPr lang="el-GR"/>
        </a:p>
      </dgm:t>
    </dgm:pt>
    <dgm:pt modelId="{7282DEFD-A553-4244-B129-6D9E5D87D155}" type="sibTrans" cxnId="{61C9448A-A269-4B52-BB6F-43C3D7DA6017}">
      <dgm:prSet/>
      <dgm:spPr/>
      <dgm:t>
        <a:bodyPr/>
        <a:lstStyle/>
        <a:p>
          <a:endParaRPr lang="el-GR"/>
        </a:p>
      </dgm:t>
    </dgm:pt>
    <dgm:pt modelId="{C28284C0-97AB-44F1-B100-B35ADC849AD7}">
      <dgm:prSet phldrT="[Κείμενο]" custT="1"/>
      <dgm:spPr/>
      <dgm:t>
        <a:bodyPr/>
        <a:lstStyle/>
        <a:p>
          <a:r>
            <a:rPr lang="el-GR" sz="1800" dirty="0" smtClean="0"/>
            <a:t>Το σύμπλοκο ένζυμο – συνένζυμο ονομάζεται ολοένζυμο, ενώ το ένζυμο χωρίς το συνένζυμο αποένζυμο</a:t>
          </a:r>
          <a:endParaRPr lang="el-GR" sz="1800" dirty="0"/>
        </a:p>
      </dgm:t>
    </dgm:pt>
    <dgm:pt modelId="{88A15F1B-AB17-4B81-A958-4B1B055D2F47}" type="parTrans" cxnId="{9B997FD9-F955-454B-AF4D-2230567DC259}">
      <dgm:prSet/>
      <dgm:spPr/>
      <dgm:t>
        <a:bodyPr/>
        <a:lstStyle/>
        <a:p>
          <a:endParaRPr lang="el-GR"/>
        </a:p>
      </dgm:t>
    </dgm:pt>
    <dgm:pt modelId="{A3D7A159-973F-4AA4-A070-BC8763BF7D18}" type="sibTrans" cxnId="{9B997FD9-F955-454B-AF4D-2230567DC259}">
      <dgm:prSet/>
      <dgm:spPr/>
      <dgm:t>
        <a:bodyPr/>
        <a:lstStyle/>
        <a:p>
          <a:endParaRPr lang="el-GR"/>
        </a:p>
      </dgm:t>
    </dgm:pt>
    <dgm:pt modelId="{A166A258-1161-4E3F-BA43-B8CB1F8CEA49}">
      <dgm:prSet/>
      <dgm:spPr/>
      <dgm:t>
        <a:bodyPr/>
        <a:lstStyle/>
        <a:p>
          <a:r>
            <a:rPr lang="el-GR" dirty="0" smtClean="0"/>
            <a:t>Ενεργοποιητές ενζύμων </a:t>
          </a:r>
          <a:endParaRPr lang="el-GR" dirty="0"/>
        </a:p>
      </dgm:t>
    </dgm:pt>
    <dgm:pt modelId="{4760A67C-0DB7-4B47-8A29-1921237C0855}" type="parTrans" cxnId="{98D0634C-B7E3-46E7-B93E-FA41541AB044}">
      <dgm:prSet/>
      <dgm:spPr/>
      <dgm:t>
        <a:bodyPr/>
        <a:lstStyle/>
        <a:p>
          <a:endParaRPr lang="el-GR"/>
        </a:p>
      </dgm:t>
    </dgm:pt>
    <dgm:pt modelId="{CB336538-2EFA-421B-A60B-20951DA12CAB}" type="sibTrans" cxnId="{98D0634C-B7E3-46E7-B93E-FA41541AB044}">
      <dgm:prSet/>
      <dgm:spPr/>
      <dgm:t>
        <a:bodyPr/>
        <a:lstStyle/>
        <a:p>
          <a:endParaRPr lang="el-GR"/>
        </a:p>
      </dgm:t>
    </dgm:pt>
    <dgm:pt modelId="{681CA4B3-A46A-421E-97B3-D747CA61E2E0}">
      <dgm:prSet custT="1"/>
      <dgm:spPr/>
      <dgm:t>
        <a:bodyPr/>
        <a:lstStyle/>
        <a:p>
          <a:r>
            <a:rPr lang="el-GR" sz="1800" dirty="0" smtClean="0"/>
            <a:t>Ανόργανα ιόντα και μεταλλικά στοιχεία που ενεργοποιούν το ένζυμο</a:t>
          </a:r>
          <a:endParaRPr lang="el-GR" sz="1800" dirty="0"/>
        </a:p>
      </dgm:t>
    </dgm:pt>
    <dgm:pt modelId="{D87610CF-F603-4997-AA0B-78C3027E0A1A}" type="parTrans" cxnId="{ABA50511-4D08-4247-8F00-55EDD203CBF8}">
      <dgm:prSet/>
      <dgm:spPr/>
      <dgm:t>
        <a:bodyPr/>
        <a:lstStyle/>
        <a:p>
          <a:endParaRPr lang="el-GR"/>
        </a:p>
      </dgm:t>
    </dgm:pt>
    <dgm:pt modelId="{C5BEFACB-BD0C-4C6B-A23F-1406FD899605}" type="sibTrans" cxnId="{ABA50511-4D08-4247-8F00-55EDD203CBF8}">
      <dgm:prSet/>
      <dgm:spPr/>
      <dgm:t>
        <a:bodyPr/>
        <a:lstStyle/>
        <a:p>
          <a:endParaRPr lang="el-GR"/>
        </a:p>
      </dgm:t>
    </dgm:pt>
    <dgm:pt modelId="{F7F11E75-0153-428E-8546-CB2FBC410BDF}" type="pres">
      <dgm:prSet presAssocID="{2EDF61E2-BD13-4B35-BC83-E93F5937C9D7}" presName="Name0" presStyleCnt="0">
        <dgm:presLayoutVars>
          <dgm:dir/>
          <dgm:animLvl val="lvl"/>
          <dgm:resizeHandles/>
        </dgm:presLayoutVars>
      </dgm:prSet>
      <dgm:spPr/>
      <dgm:t>
        <a:bodyPr/>
        <a:lstStyle/>
        <a:p>
          <a:endParaRPr lang="el-GR"/>
        </a:p>
      </dgm:t>
    </dgm:pt>
    <dgm:pt modelId="{C25AFF99-4A2E-4D31-8967-981D3CC360FF}" type="pres">
      <dgm:prSet presAssocID="{B82584B9-49E4-4241-A2E2-1FD5A286E4ED}" presName="linNode" presStyleCnt="0"/>
      <dgm:spPr/>
    </dgm:pt>
    <dgm:pt modelId="{5F4A8684-8ED5-4DB7-BD45-E94BA05A9514}" type="pres">
      <dgm:prSet presAssocID="{B82584B9-49E4-4241-A2E2-1FD5A286E4ED}" presName="parentShp" presStyleLbl="node1" presStyleIdx="0" presStyleCnt="3">
        <dgm:presLayoutVars>
          <dgm:bulletEnabled val="1"/>
        </dgm:presLayoutVars>
      </dgm:prSet>
      <dgm:spPr/>
      <dgm:t>
        <a:bodyPr/>
        <a:lstStyle/>
        <a:p>
          <a:endParaRPr lang="el-GR"/>
        </a:p>
      </dgm:t>
    </dgm:pt>
    <dgm:pt modelId="{D14239B5-8E1E-4221-ABA7-3609AD0EDE1F}" type="pres">
      <dgm:prSet presAssocID="{B82584B9-49E4-4241-A2E2-1FD5A286E4ED}" presName="childShp" presStyleLbl="bgAccFollowNode1" presStyleIdx="0" presStyleCnt="3">
        <dgm:presLayoutVars>
          <dgm:bulletEnabled val="1"/>
        </dgm:presLayoutVars>
      </dgm:prSet>
      <dgm:spPr/>
      <dgm:t>
        <a:bodyPr/>
        <a:lstStyle/>
        <a:p>
          <a:endParaRPr lang="el-GR"/>
        </a:p>
      </dgm:t>
    </dgm:pt>
    <dgm:pt modelId="{04FA76F6-B725-4FE7-B642-34F3016CABC6}" type="pres">
      <dgm:prSet presAssocID="{07BA002E-8707-4588-9CF3-277C5663C79E}" presName="spacing" presStyleCnt="0"/>
      <dgm:spPr/>
    </dgm:pt>
    <dgm:pt modelId="{70C766DF-1D7C-405C-9094-B9F3A8CA8387}" type="pres">
      <dgm:prSet presAssocID="{C2722BE2-1A92-4227-B7EC-DC4FD6A2FA52}" presName="linNode" presStyleCnt="0"/>
      <dgm:spPr/>
    </dgm:pt>
    <dgm:pt modelId="{A6AC3E40-A8C8-4688-87D8-4A910138D544}" type="pres">
      <dgm:prSet presAssocID="{C2722BE2-1A92-4227-B7EC-DC4FD6A2FA52}" presName="parentShp" presStyleLbl="node1" presStyleIdx="1" presStyleCnt="3">
        <dgm:presLayoutVars>
          <dgm:bulletEnabled val="1"/>
        </dgm:presLayoutVars>
      </dgm:prSet>
      <dgm:spPr/>
      <dgm:t>
        <a:bodyPr/>
        <a:lstStyle/>
        <a:p>
          <a:endParaRPr lang="el-GR"/>
        </a:p>
      </dgm:t>
    </dgm:pt>
    <dgm:pt modelId="{51D93176-5549-427C-833D-FDDDBACB42A4}" type="pres">
      <dgm:prSet presAssocID="{C2722BE2-1A92-4227-B7EC-DC4FD6A2FA52}" presName="childShp" presStyleLbl="bgAccFollowNode1" presStyleIdx="1" presStyleCnt="3" custScaleY="232138">
        <dgm:presLayoutVars>
          <dgm:bulletEnabled val="1"/>
        </dgm:presLayoutVars>
      </dgm:prSet>
      <dgm:spPr/>
      <dgm:t>
        <a:bodyPr/>
        <a:lstStyle/>
        <a:p>
          <a:endParaRPr lang="el-GR"/>
        </a:p>
      </dgm:t>
    </dgm:pt>
    <dgm:pt modelId="{55E0F745-BE71-4A27-91DC-C8054DB75E62}" type="pres">
      <dgm:prSet presAssocID="{43EA1830-BB62-4EF8-A127-BE6031C0F875}" presName="spacing" presStyleCnt="0"/>
      <dgm:spPr/>
    </dgm:pt>
    <dgm:pt modelId="{771FA2C2-4DC4-4026-9BCF-065759CC8AC7}" type="pres">
      <dgm:prSet presAssocID="{A166A258-1161-4E3F-BA43-B8CB1F8CEA49}" presName="linNode" presStyleCnt="0"/>
      <dgm:spPr/>
    </dgm:pt>
    <dgm:pt modelId="{A39252DA-8B5F-4194-A13A-9311FB2C737D}" type="pres">
      <dgm:prSet presAssocID="{A166A258-1161-4E3F-BA43-B8CB1F8CEA49}" presName="parentShp" presStyleLbl="node1" presStyleIdx="2" presStyleCnt="3">
        <dgm:presLayoutVars>
          <dgm:bulletEnabled val="1"/>
        </dgm:presLayoutVars>
      </dgm:prSet>
      <dgm:spPr/>
      <dgm:t>
        <a:bodyPr/>
        <a:lstStyle/>
        <a:p>
          <a:endParaRPr lang="el-GR"/>
        </a:p>
      </dgm:t>
    </dgm:pt>
    <dgm:pt modelId="{3BB10591-04D9-4C42-9D1A-FDD8E7F80B48}" type="pres">
      <dgm:prSet presAssocID="{A166A258-1161-4E3F-BA43-B8CB1F8CEA49}" presName="childShp" presStyleLbl="bgAccFollowNode1" presStyleIdx="2" presStyleCnt="3">
        <dgm:presLayoutVars>
          <dgm:bulletEnabled val="1"/>
        </dgm:presLayoutVars>
      </dgm:prSet>
      <dgm:spPr/>
      <dgm:t>
        <a:bodyPr/>
        <a:lstStyle/>
        <a:p>
          <a:endParaRPr lang="el-GR"/>
        </a:p>
      </dgm:t>
    </dgm:pt>
  </dgm:ptLst>
  <dgm:cxnLst>
    <dgm:cxn modelId="{98D0634C-B7E3-46E7-B93E-FA41541AB044}" srcId="{2EDF61E2-BD13-4B35-BC83-E93F5937C9D7}" destId="{A166A258-1161-4E3F-BA43-B8CB1F8CEA49}" srcOrd="2" destOrd="0" parTransId="{4760A67C-0DB7-4B47-8A29-1921237C0855}" sibTransId="{CB336538-2EFA-421B-A60B-20951DA12CAB}"/>
    <dgm:cxn modelId="{A71D12D7-FDA8-411F-811B-A6B43D27224B}" type="presOf" srcId="{011AD9EF-480D-4565-AAD1-6F440E323D62}" destId="{51D93176-5549-427C-833D-FDDDBACB42A4}" srcOrd="0" destOrd="0" presId="urn:microsoft.com/office/officeart/2005/8/layout/vList6"/>
    <dgm:cxn modelId="{5CA9807D-3B5B-424C-A2A5-8F40FD1F4544}" srcId="{B82584B9-49E4-4241-A2E2-1FD5A286E4ED}" destId="{047B5416-1CE8-4634-B7D6-61A2AA36C81E}" srcOrd="0" destOrd="0" parTransId="{5309E084-A5D2-4BAA-914F-332AB781FBE8}" sibTransId="{FB98225E-011F-4F65-98C5-10D06139C0A5}"/>
    <dgm:cxn modelId="{66951B9B-C146-4CB9-847D-CC39AC6204A3}" srcId="{2EDF61E2-BD13-4B35-BC83-E93F5937C9D7}" destId="{C2722BE2-1A92-4227-B7EC-DC4FD6A2FA52}" srcOrd="1" destOrd="0" parTransId="{BD11B274-50DF-4CFF-A4B7-22C2411ABF98}" sibTransId="{43EA1830-BB62-4EF8-A127-BE6031C0F875}"/>
    <dgm:cxn modelId="{07AE0B81-7328-462A-BEC7-D31CD541D771}" type="presOf" srcId="{681CA4B3-A46A-421E-97B3-D747CA61E2E0}" destId="{3BB10591-04D9-4C42-9D1A-FDD8E7F80B48}" srcOrd="0" destOrd="0" presId="urn:microsoft.com/office/officeart/2005/8/layout/vList6"/>
    <dgm:cxn modelId="{7F6D7422-EAA4-43C3-AEB2-05B187CDE602}" type="presOf" srcId="{047B5416-1CE8-4634-B7D6-61A2AA36C81E}" destId="{D14239B5-8E1E-4221-ABA7-3609AD0EDE1F}" srcOrd="0" destOrd="0" presId="urn:microsoft.com/office/officeart/2005/8/layout/vList6"/>
    <dgm:cxn modelId="{61C9448A-A269-4B52-BB6F-43C3D7DA6017}" srcId="{C2722BE2-1A92-4227-B7EC-DC4FD6A2FA52}" destId="{011AD9EF-480D-4565-AAD1-6F440E323D62}" srcOrd="0" destOrd="0" parTransId="{5CEEF4A4-4365-4FAC-9275-0CA54C56B1E3}" sibTransId="{7282DEFD-A553-4244-B129-6D9E5D87D155}"/>
    <dgm:cxn modelId="{2C9EC678-D0AE-494F-BC63-75D6B0CA4726}" type="presOf" srcId="{A166A258-1161-4E3F-BA43-B8CB1F8CEA49}" destId="{A39252DA-8B5F-4194-A13A-9311FB2C737D}" srcOrd="0" destOrd="0" presId="urn:microsoft.com/office/officeart/2005/8/layout/vList6"/>
    <dgm:cxn modelId="{D400CE85-8D12-4202-97CB-432AD395D82E}" type="presOf" srcId="{2EDF61E2-BD13-4B35-BC83-E93F5937C9D7}" destId="{F7F11E75-0153-428E-8546-CB2FBC410BDF}" srcOrd="0" destOrd="0" presId="urn:microsoft.com/office/officeart/2005/8/layout/vList6"/>
    <dgm:cxn modelId="{3911136A-2ECA-4B51-86CC-D03B1FBDB214}" srcId="{2EDF61E2-BD13-4B35-BC83-E93F5937C9D7}" destId="{B82584B9-49E4-4241-A2E2-1FD5A286E4ED}" srcOrd="0" destOrd="0" parTransId="{B5D82ED1-3648-4145-8594-032C2EA6EA1D}" sibTransId="{07BA002E-8707-4588-9CF3-277C5663C79E}"/>
    <dgm:cxn modelId="{ABA50511-4D08-4247-8F00-55EDD203CBF8}" srcId="{A166A258-1161-4E3F-BA43-B8CB1F8CEA49}" destId="{681CA4B3-A46A-421E-97B3-D747CA61E2E0}" srcOrd="0" destOrd="0" parTransId="{D87610CF-F603-4997-AA0B-78C3027E0A1A}" sibTransId="{C5BEFACB-BD0C-4C6B-A23F-1406FD899605}"/>
    <dgm:cxn modelId="{32597612-0922-45C6-A508-91D8312985C8}" type="presOf" srcId="{C2722BE2-1A92-4227-B7EC-DC4FD6A2FA52}" destId="{A6AC3E40-A8C8-4688-87D8-4A910138D544}" srcOrd="0" destOrd="0" presId="urn:microsoft.com/office/officeart/2005/8/layout/vList6"/>
    <dgm:cxn modelId="{8C1B1827-FC03-4CE2-89BC-4B393EA5B772}" type="presOf" srcId="{B82584B9-49E4-4241-A2E2-1FD5A286E4ED}" destId="{5F4A8684-8ED5-4DB7-BD45-E94BA05A9514}" srcOrd="0" destOrd="0" presId="urn:microsoft.com/office/officeart/2005/8/layout/vList6"/>
    <dgm:cxn modelId="{9B997FD9-F955-454B-AF4D-2230567DC259}" srcId="{C2722BE2-1A92-4227-B7EC-DC4FD6A2FA52}" destId="{C28284C0-97AB-44F1-B100-B35ADC849AD7}" srcOrd="1" destOrd="0" parTransId="{88A15F1B-AB17-4B81-A958-4B1B055D2F47}" sibTransId="{A3D7A159-973F-4AA4-A070-BC8763BF7D18}"/>
    <dgm:cxn modelId="{AAA2147B-1CFF-47C2-B513-1C4567422BC9}" type="presOf" srcId="{C28284C0-97AB-44F1-B100-B35ADC849AD7}" destId="{51D93176-5549-427C-833D-FDDDBACB42A4}" srcOrd="0" destOrd="1" presId="urn:microsoft.com/office/officeart/2005/8/layout/vList6"/>
    <dgm:cxn modelId="{F3065434-928C-440F-8B3B-4BAA3CD38464}" type="presParOf" srcId="{F7F11E75-0153-428E-8546-CB2FBC410BDF}" destId="{C25AFF99-4A2E-4D31-8967-981D3CC360FF}" srcOrd="0" destOrd="0" presId="urn:microsoft.com/office/officeart/2005/8/layout/vList6"/>
    <dgm:cxn modelId="{4F5DC270-5B53-4F21-AAB4-40541FFEB4D4}" type="presParOf" srcId="{C25AFF99-4A2E-4D31-8967-981D3CC360FF}" destId="{5F4A8684-8ED5-4DB7-BD45-E94BA05A9514}" srcOrd="0" destOrd="0" presId="urn:microsoft.com/office/officeart/2005/8/layout/vList6"/>
    <dgm:cxn modelId="{50BD2363-9E97-496D-8435-F7DE3F19AAC1}" type="presParOf" srcId="{C25AFF99-4A2E-4D31-8967-981D3CC360FF}" destId="{D14239B5-8E1E-4221-ABA7-3609AD0EDE1F}" srcOrd="1" destOrd="0" presId="urn:microsoft.com/office/officeart/2005/8/layout/vList6"/>
    <dgm:cxn modelId="{F828854C-ACF3-4CD7-8362-A936B00A5591}" type="presParOf" srcId="{F7F11E75-0153-428E-8546-CB2FBC410BDF}" destId="{04FA76F6-B725-4FE7-B642-34F3016CABC6}" srcOrd="1" destOrd="0" presId="urn:microsoft.com/office/officeart/2005/8/layout/vList6"/>
    <dgm:cxn modelId="{FE5A9FD2-176F-4EAE-8AFB-DE9A39A4CAF7}" type="presParOf" srcId="{F7F11E75-0153-428E-8546-CB2FBC410BDF}" destId="{70C766DF-1D7C-405C-9094-B9F3A8CA8387}" srcOrd="2" destOrd="0" presId="urn:microsoft.com/office/officeart/2005/8/layout/vList6"/>
    <dgm:cxn modelId="{8CC7B02C-255C-4D7A-BF8D-FA2338114E93}" type="presParOf" srcId="{70C766DF-1D7C-405C-9094-B9F3A8CA8387}" destId="{A6AC3E40-A8C8-4688-87D8-4A910138D544}" srcOrd="0" destOrd="0" presId="urn:microsoft.com/office/officeart/2005/8/layout/vList6"/>
    <dgm:cxn modelId="{BFBCA14A-C250-4AF4-AEE3-BE8A212B3313}" type="presParOf" srcId="{70C766DF-1D7C-405C-9094-B9F3A8CA8387}" destId="{51D93176-5549-427C-833D-FDDDBACB42A4}" srcOrd="1" destOrd="0" presId="urn:microsoft.com/office/officeart/2005/8/layout/vList6"/>
    <dgm:cxn modelId="{9DDBF883-A1D3-444E-A488-143CD5140986}" type="presParOf" srcId="{F7F11E75-0153-428E-8546-CB2FBC410BDF}" destId="{55E0F745-BE71-4A27-91DC-C8054DB75E62}" srcOrd="3" destOrd="0" presId="urn:microsoft.com/office/officeart/2005/8/layout/vList6"/>
    <dgm:cxn modelId="{1610E456-3A83-4CAF-A9F3-8C5B7715FF46}" type="presParOf" srcId="{F7F11E75-0153-428E-8546-CB2FBC410BDF}" destId="{771FA2C2-4DC4-4026-9BCF-065759CC8AC7}" srcOrd="4" destOrd="0" presId="urn:microsoft.com/office/officeart/2005/8/layout/vList6"/>
    <dgm:cxn modelId="{AD0E3F2A-002A-42F8-B2EE-588A208D6C82}" type="presParOf" srcId="{771FA2C2-4DC4-4026-9BCF-065759CC8AC7}" destId="{A39252DA-8B5F-4194-A13A-9311FB2C737D}" srcOrd="0" destOrd="0" presId="urn:microsoft.com/office/officeart/2005/8/layout/vList6"/>
    <dgm:cxn modelId="{D8C8C5C1-3AE4-4464-A131-AF06FAFE5C37}" type="presParOf" srcId="{771FA2C2-4DC4-4026-9BCF-065759CC8AC7}" destId="{3BB10591-04D9-4C42-9D1A-FDD8E7F80B48}"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5BD759-6DD3-49D7-AB53-724AB017215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AACE6465-65BE-4C9D-ABDA-CE0D23027FAC}">
      <dgm:prSet phldrT="[Κείμενο]" custT="1"/>
      <dgm:spPr/>
      <dgm:t>
        <a:bodyPr/>
        <a:lstStyle/>
        <a:p>
          <a:r>
            <a:rPr lang="el-GR" sz="1400" dirty="0" smtClean="0"/>
            <a:t>Μόρια αναπνευστικής αλυσίδας</a:t>
          </a:r>
          <a:endParaRPr lang="el-GR" sz="1400" dirty="0"/>
        </a:p>
      </dgm:t>
    </dgm:pt>
    <dgm:pt modelId="{C5DD7E59-B717-4827-9668-26F8245C87E3}" type="parTrans" cxnId="{4BE361E5-DD0B-44B8-A531-9AD544703991}">
      <dgm:prSet/>
      <dgm:spPr/>
      <dgm:t>
        <a:bodyPr/>
        <a:lstStyle/>
        <a:p>
          <a:endParaRPr lang="el-GR"/>
        </a:p>
      </dgm:t>
    </dgm:pt>
    <dgm:pt modelId="{F2F69411-3684-4440-91EA-9C6831D855C3}" type="sibTrans" cxnId="{4BE361E5-DD0B-44B8-A531-9AD544703991}">
      <dgm:prSet/>
      <dgm:spPr/>
      <dgm:t>
        <a:bodyPr/>
        <a:lstStyle/>
        <a:p>
          <a:endParaRPr lang="el-GR"/>
        </a:p>
      </dgm:t>
    </dgm:pt>
    <dgm:pt modelId="{E44870F7-248A-432C-8395-A47776841D1C}">
      <dgm:prSet phldrT="[Κείμενο]" custT="1"/>
      <dgm:spPr/>
      <dgm:t>
        <a:bodyPr/>
        <a:lstStyle/>
        <a:p>
          <a:r>
            <a:rPr lang="el-GR" sz="1400" dirty="0" smtClean="0"/>
            <a:t>Αφυδρογονάσες </a:t>
          </a:r>
          <a:r>
            <a:rPr lang="en-US" sz="1400" dirty="0" smtClean="0"/>
            <a:t>NADH</a:t>
          </a:r>
          <a:endParaRPr lang="el-GR" sz="1400" dirty="0"/>
        </a:p>
      </dgm:t>
    </dgm:pt>
    <dgm:pt modelId="{F41B9E8E-B1C9-4C53-9C7B-10B94321D9BC}" type="parTrans" cxnId="{06C1ECAC-AB2A-4257-BAC1-F19AEA7B9ECD}">
      <dgm:prSet/>
      <dgm:spPr/>
      <dgm:t>
        <a:bodyPr/>
        <a:lstStyle/>
        <a:p>
          <a:endParaRPr lang="el-GR"/>
        </a:p>
      </dgm:t>
    </dgm:pt>
    <dgm:pt modelId="{0072AF08-8808-488E-B479-808D20CFE224}" type="sibTrans" cxnId="{06C1ECAC-AB2A-4257-BAC1-F19AEA7B9ECD}">
      <dgm:prSet/>
      <dgm:spPr/>
      <dgm:t>
        <a:bodyPr/>
        <a:lstStyle/>
        <a:p>
          <a:endParaRPr lang="el-GR"/>
        </a:p>
      </dgm:t>
    </dgm:pt>
    <dgm:pt modelId="{A3BD73BA-998D-4DAA-87F2-37FC50169C61}">
      <dgm:prSet phldrT="[Κείμενο]" custT="1"/>
      <dgm:spPr/>
      <dgm:t>
        <a:bodyPr/>
        <a:lstStyle/>
        <a:p>
          <a:r>
            <a:rPr lang="el-GR" sz="1400" dirty="0" err="1" smtClean="0"/>
            <a:t>Φλαβοπρωτεΐνες</a:t>
          </a:r>
          <a:r>
            <a:rPr lang="el-GR" sz="1400" dirty="0" smtClean="0"/>
            <a:t> </a:t>
          </a:r>
          <a:r>
            <a:rPr lang="en-US" sz="1400" dirty="0" smtClean="0"/>
            <a:t>FMN, FAD</a:t>
          </a:r>
          <a:r>
            <a:rPr lang="el-GR" sz="1400" dirty="0" smtClean="0"/>
            <a:t> </a:t>
          </a:r>
          <a:endParaRPr lang="el-GR" sz="1400" dirty="0"/>
        </a:p>
      </dgm:t>
    </dgm:pt>
    <dgm:pt modelId="{44411FD7-9E5F-4352-864C-7AC7E0A1B964}" type="parTrans" cxnId="{4952CE56-5793-45D0-8C36-417B42612A96}">
      <dgm:prSet/>
      <dgm:spPr/>
      <dgm:t>
        <a:bodyPr/>
        <a:lstStyle/>
        <a:p>
          <a:endParaRPr lang="el-GR"/>
        </a:p>
      </dgm:t>
    </dgm:pt>
    <dgm:pt modelId="{9F98F36E-B64B-4D28-906C-E9E8E8002826}" type="sibTrans" cxnId="{4952CE56-5793-45D0-8C36-417B42612A96}">
      <dgm:prSet/>
      <dgm:spPr/>
      <dgm:t>
        <a:bodyPr/>
        <a:lstStyle/>
        <a:p>
          <a:endParaRPr lang="el-GR"/>
        </a:p>
      </dgm:t>
    </dgm:pt>
    <dgm:pt modelId="{1F3F26BF-9ECD-41B3-B544-2A1BB157ED02}">
      <dgm:prSet custT="1"/>
      <dgm:spPr/>
      <dgm:t>
        <a:bodyPr/>
        <a:lstStyle/>
        <a:p>
          <a:r>
            <a:rPr lang="el-GR" sz="1400" dirty="0" smtClean="0"/>
            <a:t>Κυτοχρώματα </a:t>
          </a:r>
          <a:endParaRPr lang="el-GR" sz="1400" dirty="0"/>
        </a:p>
      </dgm:t>
    </dgm:pt>
    <dgm:pt modelId="{8D169F73-5AA6-492D-9EF8-279E88BDB743}" type="parTrans" cxnId="{E9484A7A-A7CE-428D-A4FA-17FAE8ACFAB9}">
      <dgm:prSet/>
      <dgm:spPr/>
      <dgm:t>
        <a:bodyPr/>
        <a:lstStyle/>
        <a:p>
          <a:endParaRPr lang="el-GR"/>
        </a:p>
      </dgm:t>
    </dgm:pt>
    <dgm:pt modelId="{55CF951E-797F-4EC1-947D-AC886234BC25}" type="sibTrans" cxnId="{E9484A7A-A7CE-428D-A4FA-17FAE8ACFAB9}">
      <dgm:prSet/>
      <dgm:spPr/>
      <dgm:t>
        <a:bodyPr/>
        <a:lstStyle/>
        <a:p>
          <a:endParaRPr lang="el-GR"/>
        </a:p>
      </dgm:t>
    </dgm:pt>
    <dgm:pt modelId="{2AC5250A-82BE-427E-BD1D-8A513E7FE4C5}">
      <dgm:prSet custT="1"/>
      <dgm:spPr/>
      <dgm:t>
        <a:bodyPr/>
        <a:lstStyle/>
        <a:p>
          <a:r>
            <a:rPr lang="el-GR" sz="1400" dirty="0" smtClean="0"/>
            <a:t>Πρωτεΐνες σιδήρου - θείου</a:t>
          </a:r>
          <a:endParaRPr lang="el-GR" sz="1400" dirty="0"/>
        </a:p>
      </dgm:t>
    </dgm:pt>
    <dgm:pt modelId="{D757FE5E-0034-4D9B-AB87-F3D4142197F1}" type="parTrans" cxnId="{E68253D6-9BFF-4013-8F0C-9EC27B442BF0}">
      <dgm:prSet/>
      <dgm:spPr/>
      <dgm:t>
        <a:bodyPr/>
        <a:lstStyle/>
        <a:p>
          <a:endParaRPr lang="el-GR"/>
        </a:p>
      </dgm:t>
    </dgm:pt>
    <dgm:pt modelId="{F5E07A12-6B06-43B8-9FCB-04718BD913DB}" type="sibTrans" cxnId="{E68253D6-9BFF-4013-8F0C-9EC27B442BF0}">
      <dgm:prSet/>
      <dgm:spPr/>
      <dgm:t>
        <a:bodyPr/>
        <a:lstStyle/>
        <a:p>
          <a:endParaRPr lang="el-GR"/>
        </a:p>
      </dgm:t>
    </dgm:pt>
    <dgm:pt modelId="{73D00245-93F2-4364-93CE-7DF0BB2756A0}">
      <dgm:prSet custT="1"/>
      <dgm:spPr/>
      <dgm:t>
        <a:bodyPr/>
        <a:lstStyle/>
        <a:p>
          <a:r>
            <a:rPr lang="el-GR" sz="1400" dirty="0" err="1" smtClean="0"/>
            <a:t>Κινόνες</a:t>
          </a:r>
          <a:r>
            <a:rPr lang="el-GR" sz="1400" dirty="0" smtClean="0"/>
            <a:t> </a:t>
          </a:r>
          <a:endParaRPr lang="el-GR" sz="1400" dirty="0"/>
        </a:p>
      </dgm:t>
    </dgm:pt>
    <dgm:pt modelId="{F861AE48-0FB1-4B8E-AB6A-77CF44F0A3BB}" type="parTrans" cxnId="{3C644E2F-12ED-46DF-8B95-51E9BF914FC5}">
      <dgm:prSet/>
      <dgm:spPr/>
      <dgm:t>
        <a:bodyPr/>
        <a:lstStyle/>
        <a:p>
          <a:endParaRPr lang="el-GR"/>
        </a:p>
      </dgm:t>
    </dgm:pt>
    <dgm:pt modelId="{3400E2ED-3F2A-430F-B3F9-FBA39F3097D9}" type="sibTrans" cxnId="{3C644E2F-12ED-46DF-8B95-51E9BF914FC5}">
      <dgm:prSet/>
      <dgm:spPr/>
      <dgm:t>
        <a:bodyPr/>
        <a:lstStyle/>
        <a:p>
          <a:endParaRPr lang="el-GR"/>
        </a:p>
      </dgm:t>
    </dgm:pt>
    <dgm:pt modelId="{77BBC635-5582-4B39-956D-1599F8F3710B}" type="pres">
      <dgm:prSet presAssocID="{1A5BD759-6DD3-49D7-AB53-724AB017215A}" presName="hierChild1" presStyleCnt="0">
        <dgm:presLayoutVars>
          <dgm:chPref val="1"/>
          <dgm:dir/>
          <dgm:animOne val="branch"/>
          <dgm:animLvl val="lvl"/>
          <dgm:resizeHandles/>
        </dgm:presLayoutVars>
      </dgm:prSet>
      <dgm:spPr/>
      <dgm:t>
        <a:bodyPr/>
        <a:lstStyle/>
        <a:p>
          <a:endParaRPr lang="el-GR"/>
        </a:p>
      </dgm:t>
    </dgm:pt>
    <dgm:pt modelId="{0BE15D99-60B2-41A5-96FE-6A6820408E80}" type="pres">
      <dgm:prSet presAssocID="{AACE6465-65BE-4C9D-ABDA-CE0D23027FAC}" presName="hierRoot1" presStyleCnt="0"/>
      <dgm:spPr/>
    </dgm:pt>
    <dgm:pt modelId="{8F83FE1B-1D7E-438A-9753-67C53933FF22}" type="pres">
      <dgm:prSet presAssocID="{AACE6465-65BE-4C9D-ABDA-CE0D23027FAC}" presName="composite" presStyleCnt="0"/>
      <dgm:spPr/>
    </dgm:pt>
    <dgm:pt modelId="{0DFD1A5F-C312-43CB-B7E7-C0BA15C14835}" type="pres">
      <dgm:prSet presAssocID="{AACE6465-65BE-4C9D-ABDA-CE0D23027FAC}" presName="background" presStyleLbl="node0" presStyleIdx="0" presStyleCnt="1"/>
      <dgm:spPr/>
    </dgm:pt>
    <dgm:pt modelId="{A042C06A-21CA-4CF6-87DE-0A3B8349618D}" type="pres">
      <dgm:prSet presAssocID="{AACE6465-65BE-4C9D-ABDA-CE0D23027FAC}" presName="text" presStyleLbl="fgAcc0" presStyleIdx="0" presStyleCnt="1">
        <dgm:presLayoutVars>
          <dgm:chPref val="3"/>
        </dgm:presLayoutVars>
      </dgm:prSet>
      <dgm:spPr/>
      <dgm:t>
        <a:bodyPr/>
        <a:lstStyle/>
        <a:p>
          <a:endParaRPr lang="el-GR"/>
        </a:p>
      </dgm:t>
    </dgm:pt>
    <dgm:pt modelId="{A12A1C2A-F311-49AB-A469-543D068B773F}" type="pres">
      <dgm:prSet presAssocID="{AACE6465-65BE-4C9D-ABDA-CE0D23027FAC}" presName="hierChild2" presStyleCnt="0"/>
      <dgm:spPr/>
    </dgm:pt>
    <dgm:pt modelId="{7D69E323-B3B3-4975-B52C-27CA2271A448}" type="pres">
      <dgm:prSet presAssocID="{F41B9E8E-B1C9-4C53-9C7B-10B94321D9BC}" presName="Name10" presStyleLbl="parChTrans1D2" presStyleIdx="0" presStyleCnt="5"/>
      <dgm:spPr/>
      <dgm:t>
        <a:bodyPr/>
        <a:lstStyle/>
        <a:p>
          <a:endParaRPr lang="el-GR"/>
        </a:p>
      </dgm:t>
    </dgm:pt>
    <dgm:pt modelId="{7D1308B7-DEB4-4021-9F6F-29ECD8882C17}" type="pres">
      <dgm:prSet presAssocID="{E44870F7-248A-432C-8395-A47776841D1C}" presName="hierRoot2" presStyleCnt="0"/>
      <dgm:spPr/>
    </dgm:pt>
    <dgm:pt modelId="{689F1E09-609A-4077-83D9-AF5D7767F933}" type="pres">
      <dgm:prSet presAssocID="{E44870F7-248A-432C-8395-A47776841D1C}" presName="composite2" presStyleCnt="0"/>
      <dgm:spPr/>
    </dgm:pt>
    <dgm:pt modelId="{D76603B5-FEC8-4440-B8A3-19D655B3ECDC}" type="pres">
      <dgm:prSet presAssocID="{E44870F7-248A-432C-8395-A47776841D1C}" presName="background2" presStyleLbl="node2" presStyleIdx="0" presStyleCnt="5"/>
      <dgm:spPr/>
    </dgm:pt>
    <dgm:pt modelId="{6F501885-9566-4393-83EE-02D4561EBA9F}" type="pres">
      <dgm:prSet presAssocID="{E44870F7-248A-432C-8395-A47776841D1C}" presName="text2" presStyleLbl="fgAcc2" presStyleIdx="0" presStyleCnt="5">
        <dgm:presLayoutVars>
          <dgm:chPref val="3"/>
        </dgm:presLayoutVars>
      </dgm:prSet>
      <dgm:spPr/>
      <dgm:t>
        <a:bodyPr/>
        <a:lstStyle/>
        <a:p>
          <a:endParaRPr lang="el-GR"/>
        </a:p>
      </dgm:t>
    </dgm:pt>
    <dgm:pt modelId="{40853B6C-DF9F-47E6-BDAC-20DC234366CD}" type="pres">
      <dgm:prSet presAssocID="{E44870F7-248A-432C-8395-A47776841D1C}" presName="hierChild3" presStyleCnt="0"/>
      <dgm:spPr/>
    </dgm:pt>
    <dgm:pt modelId="{0A3BB741-33AF-48BE-9F8B-D161ECC18BFA}" type="pres">
      <dgm:prSet presAssocID="{44411FD7-9E5F-4352-864C-7AC7E0A1B964}" presName="Name10" presStyleLbl="parChTrans1D2" presStyleIdx="1" presStyleCnt="5"/>
      <dgm:spPr/>
      <dgm:t>
        <a:bodyPr/>
        <a:lstStyle/>
        <a:p>
          <a:endParaRPr lang="el-GR"/>
        </a:p>
      </dgm:t>
    </dgm:pt>
    <dgm:pt modelId="{2193A1A3-E777-4AC4-962B-E3A8A9702393}" type="pres">
      <dgm:prSet presAssocID="{A3BD73BA-998D-4DAA-87F2-37FC50169C61}" presName="hierRoot2" presStyleCnt="0"/>
      <dgm:spPr/>
    </dgm:pt>
    <dgm:pt modelId="{E1B7236C-6B91-4F36-8F2D-AB1112EE6E4A}" type="pres">
      <dgm:prSet presAssocID="{A3BD73BA-998D-4DAA-87F2-37FC50169C61}" presName="composite2" presStyleCnt="0"/>
      <dgm:spPr/>
    </dgm:pt>
    <dgm:pt modelId="{996F30DF-D9A6-43A9-A20F-B4F1ED52FF84}" type="pres">
      <dgm:prSet presAssocID="{A3BD73BA-998D-4DAA-87F2-37FC50169C61}" presName="background2" presStyleLbl="node2" presStyleIdx="1" presStyleCnt="5"/>
      <dgm:spPr/>
    </dgm:pt>
    <dgm:pt modelId="{E26E01E3-FD50-4BFB-9BC3-68790A7242D2}" type="pres">
      <dgm:prSet presAssocID="{A3BD73BA-998D-4DAA-87F2-37FC50169C61}" presName="text2" presStyleLbl="fgAcc2" presStyleIdx="1" presStyleCnt="5">
        <dgm:presLayoutVars>
          <dgm:chPref val="3"/>
        </dgm:presLayoutVars>
      </dgm:prSet>
      <dgm:spPr/>
      <dgm:t>
        <a:bodyPr/>
        <a:lstStyle/>
        <a:p>
          <a:endParaRPr lang="el-GR"/>
        </a:p>
      </dgm:t>
    </dgm:pt>
    <dgm:pt modelId="{44CB9C9B-D86F-4265-95CA-C33AFD170CD2}" type="pres">
      <dgm:prSet presAssocID="{A3BD73BA-998D-4DAA-87F2-37FC50169C61}" presName="hierChild3" presStyleCnt="0"/>
      <dgm:spPr/>
    </dgm:pt>
    <dgm:pt modelId="{BB82B044-FCFA-4A7C-8F52-8AA3F607373E}" type="pres">
      <dgm:prSet presAssocID="{8D169F73-5AA6-492D-9EF8-279E88BDB743}" presName="Name10" presStyleLbl="parChTrans1D2" presStyleIdx="2" presStyleCnt="5"/>
      <dgm:spPr/>
      <dgm:t>
        <a:bodyPr/>
        <a:lstStyle/>
        <a:p>
          <a:endParaRPr lang="el-GR"/>
        </a:p>
      </dgm:t>
    </dgm:pt>
    <dgm:pt modelId="{C5BF356F-AC5F-4769-92B8-447F4A3C2E18}" type="pres">
      <dgm:prSet presAssocID="{1F3F26BF-9ECD-41B3-B544-2A1BB157ED02}" presName="hierRoot2" presStyleCnt="0"/>
      <dgm:spPr/>
    </dgm:pt>
    <dgm:pt modelId="{7CF53273-7DF6-40CA-9BF9-C2009A492130}" type="pres">
      <dgm:prSet presAssocID="{1F3F26BF-9ECD-41B3-B544-2A1BB157ED02}" presName="composite2" presStyleCnt="0"/>
      <dgm:spPr/>
    </dgm:pt>
    <dgm:pt modelId="{F677C3F0-E651-47D8-A489-A4CA1205FF80}" type="pres">
      <dgm:prSet presAssocID="{1F3F26BF-9ECD-41B3-B544-2A1BB157ED02}" presName="background2" presStyleLbl="node2" presStyleIdx="2" presStyleCnt="5"/>
      <dgm:spPr/>
    </dgm:pt>
    <dgm:pt modelId="{A88228FB-6779-4BDB-B26A-7371291298B6}" type="pres">
      <dgm:prSet presAssocID="{1F3F26BF-9ECD-41B3-B544-2A1BB157ED02}" presName="text2" presStyleLbl="fgAcc2" presStyleIdx="2" presStyleCnt="5" custLinFactNeighborX="-2179" custLinFactNeighborY="1859">
        <dgm:presLayoutVars>
          <dgm:chPref val="3"/>
        </dgm:presLayoutVars>
      </dgm:prSet>
      <dgm:spPr/>
      <dgm:t>
        <a:bodyPr/>
        <a:lstStyle/>
        <a:p>
          <a:endParaRPr lang="el-GR"/>
        </a:p>
      </dgm:t>
    </dgm:pt>
    <dgm:pt modelId="{BEB2DD25-B4C9-484B-B10A-B660066B673D}" type="pres">
      <dgm:prSet presAssocID="{1F3F26BF-9ECD-41B3-B544-2A1BB157ED02}" presName="hierChild3" presStyleCnt="0"/>
      <dgm:spPr/>
    </dgm:pt>
    <dgm:pt modelId="{8C951407-BC24-4ACC-923D-8C972940A9FD}" type="pres">
      <dgm:prSet presAssocID="{D757FE5E-0034-4D9B-AB87-F3D4142197F1}" presName="Name10" presStyleLbl="parChTrans1D2" presStyleIdx="3" presStyleCnt="5"/>
      <dgm:spPr/>
      <dgm:t>
        <a:bodyPr/>
        <a:lstStyle/>
        <a:p>
          <a:endParaRPr lang="el-GR"/>
        </a:p>
      </dgm:t>
    </dgm:pt>
    <dgm:pt modelId="{F09066B6-C13A-4159-8169-0E5B0D5FBC84}" type="pres">
      <dgm:prSet presAssocID="{2AC5250A-82BE-427E-BD1D-8A513E7FE4C5}" presName="hierRoot2" presStyleCnt="0"/>
      <dgm:spPr/>
    </dgm:pt>
    <dgm:pt modelId="{5A42A771-F709-4991-A9AB-EB4FBF268E52}" type="pres">
      <dgm:prSet presAssocID="{2AC5250A-82BE-427E-BD1D-8A513E7FE4C5}" presName="composite2" presStyleCnt="0"/>
      <dgm:spPr/>
    </dgm:pt>
    <dgm:pt modelId="{73E4E5F2-4850-4D49-BD4B-D0B7F33FDE8E}" type="pres">
      <dgm:prSet presAssocID="{2AC5250A-82BE-427E-BD1D-8A513E7FE4C5}" presName="background2" presStyleLbl="node2" presStyleIdx="3" presStyleCnt="5"/>
      <dgm:spPr/>
    </dgm:pt>
    <dgm:pt modelId="{B0EA40D3-AFD8-45B2-A942-2FAD1A3974AF}" type="pres">
      <dgm:prSet presAssocID="{2AC5250A-82BE-427E-BD1D-8A513E7FE4C5}" presName="text2" presStyleLbl="fgAcc2" presStyleIdx="3" presStyleCnt="5">
        <dgm:presLayoutVars>
          <dgm:chPref val="3"/>
        </dgm:presLayoutVars>
      </dgm:prSet>
      <dgm:spPr/>
      <dgm:t>
        <a:bodyPr/>
        <a:lstStyle/>
        <a:p>
          <a:endParaRPr lang="el-GR"/>
        </a:p>
      </dgm:t>
    </dgm:pt>
    <dgm:pt modelId="{29C25B91-CF5F-43AD-828A-8447FDEFC544}" type="pres">
      <dgm:prSet presAssocID="{2AC5250A-82BE-427E-BD1D-8A513E7FE4C5}" presName="hierChild3" presStyleCnt="0"/>
      <dgm:spPr/>
    </dgm:pt>
    <dgm:pt modelId="{6A01E530-1EA6-496A-8392-5DA93916CBFD}" type="pres">
      <dgm:prSet presAssocID="{F861AE48-0FB1-4B8E-AB6A-77CF44F0A3BB}" presName="Name10" presStyleLbl="parChTrans1D2" presStyleIdx="4" presStyleCnt="5"/>
      <dgm:spPr/>
      <dgm:t>
        <a:bodyPr/>
        <a:lstStyle/>
        <a:p>
          <a:endParaRPr lang="el-GR"/>
        </a:p>
      </dgm:t>
    </dgm:pt>
    <dgm:pt modelId="{8190B65C-6E5F-4D6F-AA7A-E8FEDA29D485}" type="pres">
      <dgm:prSet presAssocID="{73D00245-93F2-4364-93CE-7DF0BB2756A0}" presName="hierRoot2" presStyleCnt="0"/>
      <dgm:spPr/>
    </dgm:pt>
    <dgm:pt modelId="{93285C17-C29F-4192-A13C-284A438ABE46}" type="pres">
      <dgm:prSet presAssocID="{73D00245-93F2-4364-93CE-7DF0BB2756A0}" presName="composite2" presStyleCnt="0"/>
      <dgm:spPr/>
    </dgm:pt>
    <dgm:pt modelId="{CFA2DA72-8833-46E7-B8F2-A89064F169AF}" type="pres">
      <dgm:prSet presAssocID="{73D00245-93F2-4364-93CE-7DF0BB2756A0}" presName="background2" presStyleLbl="node2" presStyleIdx="4" presStyleCnt="5"/>
      <dgm:spPr/>
    </dgm:pt>
    <dgm:pt modelId="{0F5832BA-A98E-482B-BC8D-6808069491A9}" type="pres">
      <dgm:prSet presAssocID="{73D00245-93F2-4364-93CE-7DF0BB2756A0}" presName="text2" presStyleLbl="fgAcc2" presStyleIdx="4" presStyleCnt="5">
        <dgm:presLayoutVars>
          <dgm:chPref val="3"/>
        </dgm:presLayoutVars>
      </dgm:prSet>
      <dgm:spPr/>
      <dgm:t>
        <a:bodyPr/>
        <a:lstStyle/>
        <a:p>
          <a:endParaRPr lang="el-GR"/>
        </a:p>
      </dgm:t>
    </dgm:pt>
    <dgm:pt modelId="{8719127C-7F3B-43F8-A32B-E260E67F900D}" type="pres">
      <dgm:prSet presAssocID="{73D00245-93F2-4364-93CE-7DF0BB2756A0}" presName="hierChild3" presStyleCnt="0"/>
      <dgm:spPr/>
    </dgm:pt>
  </dgm:ptLst>
  <dgm:cxnLst>
    <dgm:cxn modelId="{8E796196-424B-4915-B986-FCA2C16CF3B5}" type="presOf" srcId="{44411FD7-9E5F-4352-864C-7AC7E0A1B964}" destId="{0A3BB741-33AF-48BE-9F8B-D161ECC18BFA}" srcOrd="0" destOrd="0" presId="urn:microsoft.com/office/officeart/2005/8/layout/hierarchy1"/>
    <dgm:cxn modelId="{5A6F58C4-BE0A-4A11-9A53-D25D57F435DC}" type="presOf" srcId="{8D169F73-5AA6-492D-9EF8-279E88BDB743}" destId="{BB82B044-FCFA-4A7C-8F52-8AA3F607373E}" srcOrd="0" destOrd="0" presId="urn:microsoft.com/office/officeart/2005/8/layout/hierarchy1"/>
    <dgm:cxn modelId="{612A5155-189D-4EEE-A5F8-99B1CDDA80DB}" type="presOf" srcId="{1A5BD759-6DD3-49D7-AB53-724AB017215A}" destId="{77BBC635-5582-4B39-956D-1599F8F3710B}" srcOrd="0" destOrd="0" presId="urn:microsoft.com/office/officeart/2005/8/layout/hierarchy1"/>
    <dgm:cxn modelId="{839DF02B-7F21-4BB4-9A51-B5603F90CBAA}" type="presOf" srcId="{F861AE48-0FB1-4B8E-AB6A-77CF44F0A3BB}" destId="{6A01E530-1EA6-496A-8392-5DA93916CBFD}" srcOrd="0" destOrd="0" presId="urn:microsoft.com/office/officeart/2005/8/layout/hierarchy1"/>
    <dgm:cxn modelId="{4BE361E5-DD0B-44B8-A531-9AD544703991}" srcId="{1A5BD759-6DD3-49D7-AB53-724AB017215A}" destId="{AACE6465-65BE-4C9D-ABDA-CE0D23027FAC}" srcOrd="0" destOrd="0" parTransId="{C5DD7E59-B717-4827-9668-26F8245C87E3}" sibTransId="{F2F69411-3684-4440-91EA-9C6831D855C3}"/>
    <dgm:cxn modelId="{9BE38370-D8DE-4AF2-B5C0-188E7BA64D5E}" type="presOf" srcId="{E44870F7-248A-432C-8395-A47776841D1C}" destId="{6F501885-9566-4393-83EE-02D4561EBA9F}" srcOrd="0" destOrd="0" presId="urn:microsoft.com/office/officeart/2005/8/layout/hierarchy1"/>
    <dgm:cxn modelId="{703FA56A-D919-41BB-9B7C-B583237F0E21}" type="presOf" srcId="{2AC5250A-82BE-427E-BD1D-8A513E7FE4C5}" destId="{B0EA40D3-AFD8-45B2-A942-2FAD1A3974AF}" srcOrd="0" destOrd="0" presId="urn:microsoft.com/office/officeart/2005/8/layout/hierarchy1"/>
    <dgm:cxn modelId="{E9484A7A-A7CE-428D-A4FA-17FAE8ACFAB9}" srcId="{AACE6465-65BE-4C9D-ABDA-CE0D23027FAC}" destId="{1F3F26BF-9ECD-41B3-B544-2A1BB157ED02}" srcOrd="2" destOrd="0" parTransId="{8D169F73-5AA6-492D-9EF8-279E88BDB743}" sibTransId="{55CF951E-797F-4EC1-947D-AC886234BC25}"/>
    <dgm:cxn modelId="{4952CE56-5793-45D0-8C36-417B42612A96}" srcId="{AACE6465-65BE-4C9D-ABDA-CE0D23027FAC}" destId="{A3BD73BA-998D-4DAA-87F2-37FC50169C61}" srcOrd="1" destOrd="0" parTransId="{44411FD7-9E5F-4352-864C-7AC7E0A1B964}" sibTransId="{9F98F36E-B64B-4D28-906C-E9E8E8002826}"/>
    <dgm:cxn modelId="{E68253D6-9BFF-4013-8F0C-9EC27B442BF0}" srcId="{AACE6465-65BE-4C9D-ABDA-CE0D23027FAC}" destId="{2AC5250A-82BE-427E-BD1D-8A513E7FE4C5}" srcOrd="3" destOrd="0" parTransId="{D757FE5E-0034-4D9B-AB87-F3D4142197F1}" sibTransId="{F5E07A12-6B06-43B8-9FCB-04718BD913DB}"/>
    <dgm:cxn modelId="{823DCF65-0C18-45C0-8B2F-61000B2F59A6}" type="presOf" srcId="{D757FE5E-0034-4D9B-AB87-F3D4142197F1}" destId="{8C951407-BC24-4ACC-923D-8C972940A9FD}" srcOrd="0" destOrd="0" presId="urn:microsoft.com/office/officeart/2005/8/layout/hierarchy1"/>
    <dgm:cxn modelId="{1B05C4BE-B6D9-4C38-9962-2ABDFD5595EE}" type="presOf" srcId="{73D00245-93F2-4364-93CE-7DF0BB2756A0}" destId="{0F5832BA-A98E-482B-BC8D-6808069491A9}" srcOrd="0" destOrd="0" presId="urn:microsoft.com/office/officeart/2005/8/layout/hierarchy1"/>
    <dgm:cxn modelId="{D7CA902D-0669-448D-B61F-1CBA8B548225}" type="presOf" srcId="{A3BD73BA-998D-4DAA-87F2-37FC50169C61}" destId="{E26E01E3-FD50-4BFB-9BC3-68790A7242D2}" srcOrd="0" destOrd="0" presId="urn:microsoft.com/office/officeart/2005/8/layout/hierarchy1"/>
    <dgm:cxn modelId="{0364DB60-A877-4CF8-9413-8410FE61E14C}" type="presOf" srcId="{1F3F26BF-9ECD-41B3-B544-2A1BB157ED02}" destId="{A88228FB-6779-4BDB-B26A-7371291298B6}" srcOrd="0" destOrd="0" presId="urn:microsoft.com/office/officeart/2005/8/layout/hierarchy1"/>
    <dgm:cxn modelId="{D4D4F04C-2F2B-4DC2-B068-EC5DF9876629}" type="presOf" srcId="{AACE6465-65BE-4C9D-ABDA-CE0D23027FAC}" destId="{A042C06A-21CA-4CF6-87DE-0A3B8349618D}" srcOrd="0" destOrd="0" presId="urn:microsoft.com/office/officeart/2005/8/layout/hierarchy1"/>
    <dgm:cxn modelId="{739F4880-225B-48B3-997C-2D747298E490}" type="presOf" srcId="{F41B9E8E-B1C9-4C53-9C7B-10B94321D9BC}" destId="{7D69E323-B3B3-4975-B52C-27CA2271A448}" srcOrd="0" destOrd="0" presId="urn:microsoft.com/office/officeart/2005/8/layout/hierarchy1"/>
    <dgm:cxn modelId="{3C644E2F-12ED-46DF-8B95-51E9BF914FC5}" srcId="{AACE6465-65BE-4C9D-ABDA-CE0D23027FAC}" destId="{73D00245-93F2-4364-93CE-7DF0BB2756A0}" srcOrd="4" destOrd="0" parTransId="{F861AE48-0FB1-4B8E-AB6A-77CF44F0A3BB}" sibTransId="{3400E2ED-3F2A-430F-B3F9-FBA39F3097D9}"/>
    <dgm:cxn modelId="{06C1ECAC-AB2A-4257-BAC1-F19AEA7B9ECD}" srcId="{AACE6465-65BE-4C9D-ABDA-CE0D23027FAC}" destId="{E44870F7-248A-432C-8395-A47776841D1C}" srcOrd="0" destOrd="0" parTransId="{F41B9E8E-B1C9-4C53-9C7B-10B94321D9BC}" sibTransId="{0072AF08-8808-488E-B479-808D20CFE224}"/>
    <dgm:cxn modelId="{4B41C7BA-3FF5-4802-89E2-84220AE28C6E}" type="presParOf" srcId="{77BBC635-5582-4B39-956D-1599F8F3710B}" destId="{0BE15D99-60B2-41A5-96FE-6A6820408E80}" srcOrd="0" destOrd="0" presId="urn:microsoft.com/office/officeart/2005/8/layout/hierarchy1"/>
    <dgm:cxn modelId="{78D75D38-2E2D-4F97-BBB9-040F5B87EC56}" type="presParOf" srcId="{0BE15D99-60B2-41A5-96FE-6A6820408E80}" destId="{8F83FE1B-1D7E-438A-9753-67C53933FF22}" srcOrd="0" destOrd="0" presId="urn:microsoft.com/office/officeart/2005/8/layout/hierarchy1"/>
    <dgm:cxn modelId="{8FB5C69D-C8AF-4E67-A8FA-46D104737028}" type="presParOf" srcId="{8F83FE1B-1D7E-438A-9753-67C53933FF22}" destId="{0DFD1A5F-C312-43CB-B7E7-C0BA15C14835}" srcOrd="0" destOrd="0" presId="urn:microsoft.com/office/officeart/2005/8/layout/hierarchy1"/>
    <dgm:cxn modelId="{C7F8B3B9-2976-47D0-9D5B-DA2A161ECD01}" type="presParOf" srcId="{8F83FE1B-1D7E-438A-9753-67C53933FF22}" destId="{A042C06A-21CA-4CF6-87DE-0A3B8349618D}" srcOrd="1" destOrd="0" presId="urn:microsoft.com/office/officeart/2005/8/layout/hierarchy1"/>
    <dgm:cxn modelId="{448BFD75-9985-4F8D-85FC-FF2F5383F2D8}" type="presParOf" srcId="{0BE15D99-60B2-41A5-96FE-6A6820408E80}" destId="{A12A1C2A-F311-49AB-A469-543D068B773F}" srcOrd="1" destOrd="0" presId="urn:microsoft.com/office/officeart/2005/8/layout/hierarchy1"/>
    <dgm:cxn modelId="{4A7563EB-8583-4DB3-A977-D49313094A08}" type="presParOf" srcId="{A12A1C2A-F311-49AB-A469-543D068B773F}" destId="{7D69E323-B3B3-4975-B52C-27CA2271A448}" srcOrd="0" destOrd="0" presId="urn:microsoft.com/office/officeart/2005/8/layout/hierarchy1"/>
    <dgm:cxn modelId="{D483370E-1BB9-4308-B55D-F3C646D80ECE}" type="presParOf" srcId="{A12A1C2A-F311-49AB-A469-543D068B773F}" destId="{7D1308B7-DEB4-4021-9F6F-29ECD8882C17}" srcOrd="1" destOrd="0" presId="urn:microsoft.com/office/officeart/2005/8/layout/hierarchy1"/>
    <dgm:cxn modelId="{33BF0DB2-9452-4DFE-8DC5-A9F373F86EF0}" type="presParOf" srcId="{7D1308B7-DEB4-4021-9F6F-29ECD8882C17}" destId="{689F1E09-609A-4077-83D9-AF5D7767F933}" srcOrd="0" destOrd="0" presId="urn:microsoft.com/office/officeart/2005/8/layout/hierarchy1"/>
    <dgm:cxn modelId="{DEACFA67-5071-46B3-8DA2-88B9D7A29D0A}" type="presParOf" srcId="{689F1E09-609A-4077-83D9-AF5D7767F933}" destId="{D76603B5-FEC8-4440-B8A3-19D655B3ECDC}" srcOrd="0" destOrd="0" presId="urn:microsoft.com/office/officeart/2005/8/layout/hierarchy1"/>
    <dgm:cxn modelId="{95D54D80-A194-47E3-855E-CFE174D9F4DF}" type="presParOf" srcId="{689F1E09-609A-4077-83D9-AF5D7767F933}" destId="{6F501885-9566-4393-83EE-02D4561EBA9F}" srcOrd="1" destOrd="0" presId="urn:microsoft.com/office/officeart/2005/8/layout/hierarchy1"/>
    <dgm:cxn modelId="{FB251E0D-F8CF-403B-B310-B0F902CC0EA3}" type="presParOf" srcId="{7D1308B7-DEB4-4021-9F6F-29ECD8882C17}" destId="{40853B6C-DF9F-47E6-BDAC-20DC234366CD}" srcOrd="1" destOrd="0" presId="urn:microsoft.com/office/officeart/2005/8/layout/hierarchy1"/>
    <dgm:cxn modelId="{994B0981-C4C7-43E4-A9B7-AB8056D5B15C}" type="presParOf" srcId="{A12A1C2A-F311-49AB-A469-543D068B773F}" destId="{0A3BB741-33AF-48BE-9F8B-D161ECC18BFA}" srcOrd="2" destOrd="0" presId="urn:microsoft.com/office/officeart/2005/8/layout/hierarchy1"/>
    <dgm:cxn modelId="{3CB088C3-4676-4F42-9047-77555FFBD510}" type="presParOf" srcId="{A12A1C2A-F311-49AB-A469-543D068B773F}" destId="{2193A1A3-E777-4AC4-962B-E3A8A9702393}" srcOrd="3" destOrd="0" presId="urn:microsoft.com/office/officeart/2005/8/layout/hierarchy1"/>
    <dgm:cxn modelId="{81E6F984-D26F-40EF-B16B-35D88C07108E}" type="presParOf" srcId="{2193A1A3-E777-4AC4-962B-E3A8A9702393}" destId="{E1B7236C-6B91-4F36-8F2D-AB1112EE6E4A}" srcOrd="0" destOrd="0" presId="urn:microsoft.com/office/officeart/2005/8/layout/hierarchy1"/>
    <dgm:cxn modelId="{8E200C20-8273-47DF-90D9-E2C65DD50479}" type="presParOf" srcId="{E1B7236C-6B91-4F36-8F2D-AB1112EE6E4A}" destId="{996F30DF-D9A6-43A9-A20F-B4F1ED52FF84}" srcOrd="0" destOrd="0" presId="urn:microsoft.com/office/officeart/2005/8/layout/hierarchy1"/>
    <dgm:cxn modelId="{064EB2E4-2518-4B85-8023-6EB3B2890F8F}" type="presParOf" srcId="{E1B7236C-6B91-4F36-8F2D-AB1112EE6E4A}" destId="{E26E01E3-FD50-4BFB-9BC3-68790A7242D2}" srcOrd="1" destOrd="0" presId="urn:microsoft.com/office/officeart/2005/8/layout/hierarchy1"/>
    <dgm:cxn modelId="{B561B28C-285B-4C32-ADF1-BD8C760E7760}" type="presParOf" srcId="{2193A1A3-E777-4AC4-962B-E3A8A9702393}" destId="{44CB9C9B-D86F-4265-95CA-C33AFD170CD2}" srcOrd="1" destOrd="0" presId="urn:microsoft.com/office/officeart/2005/8/layout/hierarchy1"/>
    <dgm:cxn modelId="{8B234497-3A78-4CF2-81B0-71227F077854}" type="presParOf" srcId="{A12A1C2A-F311-49AB-A469-543D068B773F}" destId="{BB82B044-FCFA-4A7C-8F52-8AA3F607373E}" srcOrd="4" destOrd="0" presId="urn:microsoft.com/office/officeart/2005/8/layout/hierarchy1"/>
    <dgm:cxn modelId="{EC5CEE05-01D3-4E7D-A3A1-CA75368A26D3}" type="presParOf" srcId="{A12A1C2A-F311-49AB-A469-543D068B773F}" destId="{C5BF356F-AC5F-4769-92B8-447F4A3C2E18}" srcOrd="5" destOrd="0" presId="urn:microsoft.com/office/officeart/2005/8/layout/hierarchy1"/>
    <dgm:cxn modelId="{5636F815-1B69-473E-ACCB-FFB759E1D073}" type="presParOf" srcId="{C5BF356F-AC5F-4769-92B8-447F4A3C2E18}" destId="{7CF53273-7DF6-40CA-9BF9-C2009A492130}" srcOrd="0" destOrd="0" presId="urn:microsoft.com/office/officeart/2005/8/layout/hierarchy1"/>
    <dgm:cxn modelId="{81E9C88A-8845-4D32-9E07-C4261E747A17}" type="presParOf" srcId="{7CF53273-7DF6-40CA-9BF9-C2009A492130}" destId="{F677C3F0-E651-47D8-A489-A4CA1205FF80}" srcOrd="0" destOrd="0" presId="urn:microsoft.com/office/officeart/2005/8/layout/hierarchy1"/>
    <dgm:cxn modelId="{5BACAE0D-E257-43A8-A45A-CF1BC45EED41}" type="presParOf" srcId="{7CF53273-7DF6-40CA-9BF9-C2009A492130}" destId="{A88228FB-6779-4BDB-B26A-7371291298B6}" srcOrd="1" destOrd="0" presId="urn:microsoft.com/office/officeart/2005/8/layout/hierarchy1"/>
    <dgm:cxn modelId="{E8FC4AC8-9DB4-4E67-A77A-C583EA44DE0A}" type="presParOf" srcId="{C5BF356F-AC5F-4769-92B8-447F4A3C2E18}" destId="{BEB2DD25-B4C9-484B-B10A-B660066B673D}" srcOrd="1" destOrd="0" presId="urn:microsoft.com/office/officeart/2005/8/layout/hierarchy1"/>
    <dgm:cxn modelId="{5B56DA29-0AC9-40DB-BA59-B92FE0BBA7BB}" type="presParOf" srcId="{A12A1C2A-F311-49AB-A469-543D068B773F}" destId="{8C951407-BC24-4ACC-923D-8C972940A9FD}" srcOrd="6" destOrd="0" presId="urn:microsoft.com/office/officeart/2005/8/layout/hierarchy1"/>
    <dgm:cxn modelId="{14D3F63A-747A-4717-B066-D2459D34880D}" type="presParOf" srcId="{A12A1C2A-F311-49AB-A469-543D068B773F}" destId="{F09066B6-C13A-4159-8169-0E5B0D5FBC84}" srcOrd="7" destOrd="0" presId="urn:microsoft.com/office/officeart/2005/8/layout/hierarchy1"/>
    <dgm:cxn modelId="{62C7F1AF-54C7-4214-899A-047C5EEE8672}" type="presParOf" srcId="{F09066B6-C13A-4159-8169-0E5B0D5FBC84}" destId="{5A42A771-F709-4991-A9AB-EB4FBF268E52}" srcOrd="0" destOrd="0" presId="urn:microsoft.com/office/officeart/2005/8/layout/hierarchy1"/>
    <dgm:cxn modelId="{B5279585-AF4D-4F35-A17F-2F3B32AFAF29}" type="presParOf" srcId="{5A42A771-F709-4991-A9AB-EB4FBF268E52}" destId="{73E4E5F2-4850-4D49-BD4B-D0B7F33FDE8E}" srcOrd="0" destOrd="0" presId="urn:microsoft.com/office/officeart/2005/8/layout/hierarchy1"/>
    <dgm:cxn modelId="{A0932A0A-AB66-4128-90C8-A343FB01103B}" type="presParOf" srcId="{5A42A771-F709-4991-A9AB-EB4FBF268E52}" destId="{B0EA40D3-AFD8-45B2-A942-2FAD1A3974AF}" srcOrd="1" destOrd="0" presId="urn:microsoft.com/office/officeart/2005/8/layout/hierarchy1"/>
    <dgm:cxn modelId="{DBC6A28C-F929-4874-9289-94D26EBFD46B}" type="presParOf" srcId="{F09066B6-C13A-4159-8169-0E5B0D5FBC84}" destId="{29C25B91-CF5F-43AD-828A-8447FDEFC544}" srcOrd="1" destOrd="0" presId="urn:microsoft.com/office/officeart/2005/8/layout/hierarchy1"/>
    <dgm:cxn modelId="{4B0C2EF9-84EF-4900-A80C-F86EC798A25D}" type="presParOf" srcId="{A12A1C2A-F311-49AB-A469-543D068B773F}" destId="{6A01E530-1EA6-496A-8392-5DA93916CBFD}" srcOrd="8" destOrd="0" presId="urn:microsoft.com/office/officeart/2005/8/layout/hierarchy1"/>
    <dgm:cxn modelId="{23055476-C904-4342-8DCF-E9B64003223E}" type="presParOf" srcId="{A12A1C2A-F311-49AB-A469-543D068B773F}" destId="{8190B65C-6E5F-4D6F-AA7A-E8FEDA29D485}" srcOrd="9" destOrd="0" presId="urn:microsoft.com/office/officeart/2005/8/layout/hierarchy1"/>
    <dgm:cxn modelId="{73E99A7B-832A-424F-88F2-53503CBF7974}" type="presParOf" srcId="{8190B65C-6E5F-4D6F-AA7A-E8FEDA29D485}" destId="{93285C17-C29F-4192-A13C-284A438ABE46}" srcOrd="0" destOrd="0" presId="urn:microsoft.com/office/officeart/2005/8/layout/hierarchy1"/>
    <dgm:cxn modelId="{809EC5E2-DDD6-4AD9-9B25-1622D40DD1D0}" type="presParOf" srcId="{93285C17-C29F-4192-A13C-284A438ABE46}" destId="{CFA2DA72-8833-46E7-B8F2-A89064F169AF}" srcOrd="0" destOrd="0" presId="urn:microsoft.com/office/officeart/2005/8/layout/hierarchy1"/>
    <dgm:cxn modelId="{9FF0441B-C453-4D81-AE49-D67DE5BA1952}" type="presParOf" srcId="{93285C17-C29F-4192-A13C-284A438ABE46}" destId="{0F5832BA-A98E-482B-BC8D-6808069491A9}" srcOrd="1" destOrd="0" presId="urn:microsoft.com/office/officeart/2005/8/layout/hierarchy1"/>
    <dgm:cxn modelId="{CDDFF206-93B8-43FE-B459-E531DA4EDE33}" type="presParOf" srcId="{8190B65C-6E5F-4D6F-AA7A-E8FEDA29D485}" destId="{8719127C-7F3B-43F8-A32B-E260E67F900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A12584-B8C7-46F9-A639-F941586657F6}">
      <dsp:nvSpPr>
        <dsp:cNvPr id="0" name=""/>
        <dsp:cNvSpPr/>
      </dsp:nvSpPr>
      <dsp:spPr>
        <a:xfrm>
          <a:off x="6817685" y="3079616"/>
          <a:ext cx="91440" cy="360028"/>
        </a:xfrm>
        <a:custGeom>
          <a:avLst/>
          <a:gdLst/>
          <a:ahLst/>
          <a:cxnLst/>
          <a:rect l="0" t="0" r="0" b="0"/>
          <a:pathLst>
            <a:path>
              <a:moveTo>
                <a:pt x="45720" y="0"/>
              </a:moveTo>
              <a:lnTo>
                <a:pt x="45720" y="3600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0981FD-C13E-401C-BCDE-89245F656E48}">
      <dsp:nvSpPr>
        <dsp:cNvPr id="0" name=""/>
        <dsp:cNvSpPr/>
      </dsp:nvSpPr>
      <dsp:spPr>
        <a:xfrm>
          <a:off x="5602422" y="1933510"/>
          <a:ext cx="1260982" cy="360028"/>
        </a:xfrm>
        <a:custGeom>
          <a:avLst/>
          <a:gdLst/>
          <a:ahLst/>
          <a:cxnLst/>
          <a:rect l="0" t="0" r="0" b="0"/>
          <a:pathLst>
            <a:path>
              <a:moveTo>
                <a:pt x="0" y="0"/>
              </a:moveTo>
              <a:lnTo>
                <a:pt x="0" y="245348"/>
              </a:lnTo>
              <a:lnTo>
                <a:pt x="1260982" y="245348"/>
              </a:lnTo>
              <a:lnTo>
                <a:pt x="1260982" y="3600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2CB520-C2F3-4369-8ED7-70EC157F358F}">
      <dsp:nvSpPr>
        <dsp:cNvPr id="0" name=""/>
        <dsp:cNvSpPr/>
      </dsp:nvSpPr>
      <dsp:spPr>
        <a:xfrm>
          <a:off x="4087855" y="3079616"/>
          <a:ext cx="91440" cy="360028"/>
        </a:xfrm>
        <a:custGeom>
          <a:avLst/>
          <a:gdLst/>
          <a:ahLst/>
          <a:cxnLst/>
          <a:rect l="0" t="0" r="0" b="0"/>
          <a:pathLst>
            <a:path>
              <a:moveTo>
                <a:pt x="45720" y="0"/>
              </a:moveTo>
              <a:lnTo>
                <a:pt x="45720" y="3600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0347FF-BD3A-4786-9F4D-04114E36C7B7}">
      <dsp:nvSpPr>
        <dsp:cNvPr id="0" name=""/>
        <dsp:cNvSpPr/>
      </dsp:nvSpPr>
      <dsp:spPr>
        <a:xfrm>
          <a:off x="4133575" y="1933510"/>
          <a:ext cx="1468847" cy="360028"/>
        </a:xfrm>
        <a:custGeom>
          <a:avLst/>
          <a:gdLst/>
          <a:ahLst/>
          <a:cxnLst/>
          <a:rect l="0" t="0" r="0" b="0"/>
          <a:pathLst>
            <a:path>
              <a:moveTo>
                <a:pt x="1468847" y="0"/>
              </a:moveTo>
              <a:lnTo>
                <a:pt x="1468847" y="245348"/>
              </a:lnTo>
              <a:lnTo>
                <a:pt x="0" y="245348"/>
              </a:lnTo>
              <a:lnTo>
                <a:pt x="0" y="3600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751E0D-77C9-4EEE-A991-6B06495427E0}">
      <dsp:nvSpPr>
        <dsp:cNvPr id="0" name=""/>
        <dsp:cNvSpPr/>
      </dsp:nvSpPr>
      <dsp:spPr>
        <a:xfrm>
          <a:off x="3600192" y="787403"/>
          <a:ext cx="2002230" cy="360028"/>
        </a:xfrm>
        <a:custGeom>
          <a:avLst/>
          <a:gdLst/>
          <a:ahLst/>
          <a:cxnLst/>
          <a:rect l="0" t="0" r="0" b="0"/>
          <a:pathLst>
            <a:path>
              <a:moveTo>
                <a:pt x="0" y="0"/>
              </a:moveTo>
              <a:lnTo>
                <a:pt x="0" y="245348"/>
              </a:lnTo>
              <a:lnTo>
                <a:pt x="2002230" y="245348"/>
              </a:lnTo>
              <a:lnTo>
                <a:pt x="2002230" y="3600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607721-BF6F-4307-9EDC-4DD3811ABF79}">
      <dsp:nvSpPr>
        <dsp:cNvPr id="0" name=""/>
        <dsp:cNvSpPr/>
      </dsp:nvSpPr>
      <dsp:spPr>
        <a:xfrm>
          <a:off x="1606388" y="1933510"/>
          <a:ext cx="91440" cy="360028"/>
        </a:xfrm>
        <a:custGeom>
          <a:avLst/>
          <a:gdLst/>
          <a:ahLst/>
          <a:cxnLst/>
          <a:rect l="0" t="0" r="0" b="0"/>
          <a:pathLst>
            <a:path>
              <a:moveTo>
                <a:pt x="45720" y="0"/>
              </a:moveTo>
              <a:lnTo>
                <a:pt x="45720" y="3600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E55DD-9668-48A0-B847-DD2C8A24B292}">
      <dsp:nvSpPr>
        <dsp:cNvPr id="0" name=""/>
        <dsp:cNvSpPr/>
      </dsp:nvSpPr>
      <dsp:spPr>
        <a:xfrm>
          <a:off x="1652108" y="787403"/>
          <a:ext cx="1948083" cy="360028"/>
        </a:xfrm>
        <a:custGeom>
          <a:avLst/>
          <a:gdLst/>
          <a:ahLst/>
          <a:cxnLst/>
          <a:rect l="0" t="0" r="0" b="0"/>
          <a:pathLst>
            <a:path>
              <a:moveTo>
                <a:pt x="1948083" y="0"/>
              </a:moveTo>
              <a:lnTo>
                <a:pt x="1948083" y="245348"/>
              </a:lnTo>
              <a:lnTo>
                <a:pt x="0" y="245348"/>
              </a:lnTo>
              <a:lnTo>
                <a:pt x="0" y="3600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C54A28-A572-4334-9174-282325702DFC}">
      <dsp:nvSpPr>
        <dsp:cNvPr id="0" name=""/>
        <dsp:cNvSpPr/>
      </dsp:nvSpPr>
      <dsp:spPr>
        <a:xfrm>
          <a:off x="2652342" y="1325"/>
          <a:ext cx="1895699"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FA7B3-8633-497F-AE7C-9DC5548C4592}">
      <dsp:nvSpPr>
        <dsp:cNvPr id="0" name=""/>
        <dsp:cNvSpPr/>
      </dsp:nvSpPr>
      <dsp:spPr>
        <a:xfrm>
          <a:off x="2789889" y="131994"/>
          <a:ext cx="1895699"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Αναστολή της ενζυμικής δράσης</a:t>
          </a:r>
          <a:endParaRPr lang="el-GR" sz="1800" kern="1200" dirty="0"/>
        </a:p>
      </dsp:txBody>
      <dsp:txXfrm>
        <a:off x="2789889" y="131994"/>
        <a:ext cx="1895699" cy="786078"/>
      </dsp:txXfrm>
    </dsp:sp>
    <dsp:sp modelId="{B209AD77-DCEB-40F1-B995-BEFAC25AA5DE}">
      <dsp:nvSpPr>
        <dsp:cNvPr id="0" name=""/>
        <dsp:cNvSpPr/>
      </dsp:nvSpPr>
      <dsp:spPr>
        <a:xfrm>
          <a:off x="815578" y="1147431"/>
          <a:ext cx="1673059"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1F8E1A-2310-4076-99F7-731B9F4F4E99}">
      <dsp:nvSpPr>
        <dsp:cNvPr id="0" name=""/>
        <dsp:cNvSpPr/>
      </dsp:nvSpPr>
      <dsp:spPr>
        <a:xfrm>
          <a:off x="953125" y="1278101"/>
          <a:ext cx="1673059"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Μη αναστρέψιμη</a:t>
          </a:r>
          <a:endParaRPr lang="el-GR" sz="1800" kern="1200" dirty="0"/>
        </a:p>
      </dsp:txBody>
      <dsp:txXfrm>
        <a:off x="953125" y="1278101"/>
        <a:ext cx="1673059" cy="786078"/>
      </dsp:txXfrm>
    </dsp:sp>
    <dsp:sp modelId="{5FD3FC42-76E3-468B-81D2-B14104A01F06}">
      <dsp:nvSpPr>
        <dsp:cNvPr id="0" name=""/>
        <dsp:cNvSpPr/>
      </dsp:nvSpPr>
      <dsp:spPr>
        <a:xfrm>
          <a:off x="288033" y="2293538"/>
          <a:ext cx="2728150"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42F3BB-E7B9-4CAC-B76E-0034D10A6970}">
      <dsp:nvSpPr>
        <dsp:cNvPr id="0" name=""/>
        <dsp:cNvSpPr/>
      </dsp:nvSpPr>
      <dsp:spPr>
        <a:xfrm>
          <a:off x="425580" y="2424207"/>
          <a:ext cx="2728150"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Καταστροφή των λειτουργικών μονάδων του ενζύμου</a:t>
          </a:r>
          <a:endParaRPr lang="el-GR" sz="1800" kern="1200" dirty="0"/>
        </a:p>
      </dsp:txBody>
      <dsp:txXfrm>
        <a:off x="425580" y="2424207"/>
        <a:ext cx="2728150" cy="786078"/>
      </dsp:txXfrm>
    </dsp:sp>
    <dsp:sp modelId="{1B43F020-35AB-4320-B0EB-286BB48D565C}">
      <dsp:nvSpPr>
        <dsp:cNvPr id="0" name=""/>
        <dsp:cNvSpPr/>
      </dsp:nvSpPr>
      <dsp:spPr>
        <a:xfrm>
          <a:off x="4820039" y="1147431"/>
          <a:ext cx="1564766"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40E19F-D778-46D1-A0A2-186EED86C25A}">
      <dsp:nvSpPr>
        <dsp:cNvPr id="0" name=""/>
        <dsp:cNvSpPr/>
      </dsp:nvSpPr>
      <dsp:spPr>
        <a:xfrm>
          <a:off x="4957586" y="1278101"/>
          <a:ext cx="1564766"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Αναστρέψιμη </a:t>
          </a:r>
          <a:endParaRPr lang="el-GR" sz="1800" kern="1200" dirty="0"/>
        </a:p>
      </dsp:txBody>
      <dsp:txXfrm>
        <a:off x="4957586" y="1278101"/>
        <a:ext cx="1564766" cy="786078"/>
      </dsp:txXfrm>
    </dsp:sp>
    <dsp:sp modelId="{2FDBC556-2FE0-4F5A-A5CF-3D6F5B1E9B3A}">
      <dsp:nvSpPr>
        <dsp:cNvPr id="0" name=""/>
        <dsp:cNvSpPr/>
      </dsp:nvSpPr>
      <dsp:spPr>
        <a:xfrm>
          <a:off x="3291276" y="2293538"/>
          <a:ext cx="1684597"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91CB2-9390-4C3D-BA95-5CF57BA2ACFB}">
      <dsp:nvSpPr>
        <dsp:cNvPr id="0" name=""/>
        <dsp:cNvSpPr/>
      </dsp:nvSpPr>
      <dsp:spPr>
        <a:xfrm>
          <a:off x="3428823" y="2424207"/>
          <a:ext cx="1684597"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Ανταγωνιστική  </a:t>
          </a:r>
          <a:endParaRPr lang="el-GR" sz="1800" kern="1200" dirty="0"/>
        </a:p>
      </dsp:txBody>
      <dsp:txXfrm>
        <a:off x="3428823" y="2424207"/>
        <a:ext cx="1684597" cy="786078"/>
      </dsp:txXfrm>
    </dsp:sp>
    <dsp:sp modelId="{F9EA9C63-7513-4C10-9580-2463E9352929}">
      <dsp:nvSpPr>
        <dsp:cNvPr id="0" name=""/>
        <dsp:cNvSpPr/>
      </dsp:nvSpPr>
      <dsp:spPr>
        <a:xfrm>
          <a:off x="3030812" y="3439644"/>
          <a:ext cx="2205525"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44643B-4D84-4134-BC37-8CC0EC42A2A6}">
      <dsp:nvSpPr>
        <dsp:cNvPr id="0" name=""/>
        <dsp:cNvSpPr/>
      </dsp:nvSpPr>
      <dsp:spPr>
        <a:xfrm>
          <a:off x="3168358" y="3570314"/>
          <a:ext cx="2205525"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Ο αναστολέας συνδέεται στο ενεργό κέντρο</a:t>
          </a:r>
          <a:endParaRPr lang="el-GR" sz="1800" kern="1200" dirty="0"/>
        </a:p>
      </dsp:txBody>
      <dsp:txXfrm>
        <a:off x="3168358" y="3570314"/>
        <a:ext cx="2205525" cy="786078"/>
      </dsp:txXfrm>
    </dsp:sp>
    <dsp:sp modelId="{463A0CE5-878C-446D-8A07-F12D73C8151E}">
      <dsp:nvSpPr>
        <dsp:cNvPr id="0" name=""/>
        <dsp:cNvSpPr/>
      </dsp:nvSpPr>
      <dsp:spPr>
        <a:xfrm>
          <a:off x="5813241" y="2293538"/>
          <a:ext cx="2100327"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83D8DF-16E8-4D09-9959-CACF6032467C}">
      <dsp:nvSpPr>
        <dsp:cNvPr id="0" name=""/>
        <dsp:cNvSpPr/>
      </dsp:nvSpPr>
      <dsp:spPr>
        <a:xfrm>
          <a:off x="5950788" y="2424207"/>
          <a:ext cx="2100327"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Μη ανταγωνιστική </a:t>
          </a:r>
          <a:endParaRPr lang="el-GR" sz="1800" kern="1200" dirty="0"/>
        </a:p>
      </dsp:txBody>
      <dsp:txXfrm>
        <a:off x="5950788" y="2424207"/>
        <a:ext cx="2100327" cy="786078"/>
      </dsp:txXfrm>
    </dsp:sp>
    <dsp:sp modelId="{87FC3A03-7EFE-4B04-A4BB-8A6B643B302A}">
      <dsp:nvSpPr>
        <dsp:cNvPr id="0" name=""/>
        <dsp:cNvSpPr/>
      </dsp:nvSpPr>
      <dsp:spPr>
        <a:xfrm>
          <a:off x="5511431" y="3439644"/>
          <a:ext cx="2703948" cy="786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BE705A-E3E5-4F7D-BBE5-A22EA4437FD4}">
      <dsp:nvSpPr>
        <dsp:cNvPr id="0" name=""/>
        <dsp:cNvSpPr/>
      </dsp:nvSpPr>
      <dsp:spPr>
        <a:xfrm>
          <a:off x="5648977" y="3570314"/>
          <a:ext cx="2703948" cy="786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Ο αναστολέας συνδέεται σε διαφορετική θέση από το ενεργό κέντρο</a:t>
          </a:r>
          <a:endParaRPr lang="el-GR" sz="1800" kern="1200" dirty="0"/>
        </a:p>
      </dsp:txBody>
      <dsp:txXfrm>
        <a:off x="5648977" y="3570314"/>
        <a:ext cx="2703948" cy="78607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14239B5-8E1E-4221-ABA7-3609AD0EDE1F}">
      <dsp:nvSpPr>
        <dsp:cNvPr id="0" name=""/>
        <dsp:cNvSpPr/>
      </dsp:nvSpPr>
      <dsp:spPr>
        <a:xfrm>
          <a:off x="3139548" y="1996"/>
          <a:ext cx="4709323" cy="87064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l-GR" sz="1800" kern="1200" dirty="0" smtClean="0"/>
            <a:t>Μη πρωτεϊνικά οργανικά μόρια που είναι τμήμα του ενζύμου </a:t>
          </a:r>
          <a:endParaRPr lang="el-GR" sz="1800" kern="1200" dirty="0"/>
        </a:p>
      </dsp:txBody>
      <dsp:txXfrm>
        <a:off x="3139548" y="1996"/>
        <a:ext cx="4709323" cy="870640"/>
      </dsp:txXfrm>
    </dsp:sp>
    <dsp:sp modelId="{5F4A8684-8ED5-4DB7-BD45-E94BA05A9514}">
      <dsp:nvSpPr>
        <dsp:cNvPr id="0" name=""/>
        <dsp:cNvSpPr/>
      </dsp:nvSpPr>
      <dsp:spPr>
        <a:xfrm>
          <a:off x="0" y="1996"/>
          <a:ext cx="3139548" cy="870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sz="2400" kern="1200" dirty="0" smtClean="0"/>
            <a:t>Προσθετικές ομάδες</a:t>
          </a:r>
          <a:endParaRPr lang="el-GR" sz="2400" kern="1200" dirty="0"/>
        </a:p>
      </dsp:txBody>
      <dsp:txXfrm>
        <a:off x="0" y="1996"/>
        <a:ext cx="3139548" cy="870640"/>
      </dsp:txXfrm>
    </dsp:sp>
    <dsp:sp modelId="{51D93176-5549-427C-833D-FDDDBACB42A4}">
      <dsp:nvSpPr>
        <dsp:cNvPr id="0" name=""/>
        <dsp:cNvSpPr/>
      </dsp:nvSpPr>
      <dsp:spPr>
        <a:xfrm>
          <a:off x="3141081" y="959701"/>
          <a:ext cx="4700129" cy="202108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l-GR" sz="1800" kern="1200" dirty="0" smtClean="0"/>
            <a:t>Οργανικά μόρια που δεν είναι τμήμα του ενζύμου. Οι περισσότερες βιταμίνες είναι συνένζυμα.</a:t>
          </a:r>
          <a:endParaRPr lang="el-GR" sz="1800" kern="1200" dirty="0"/>
        </a:p>
        <a:p>
          <a:pPr marL="171450" lvl="1" indent="-171450" algn="l" defTabSz="800100">
            <a:lnSpc>
              <a:spcPct val="90000"/>
            </a:lnSpc>
            <a:spcBef>
              <a:spcPct val="0"/>
            </a:spcBef>
            <a:spcAft>
              <a:spcPct val="15000"/>
            </a:spcAft>
            <a:buChar char="••"/>
          </a:pPr>
          <a:r>
            <a:rPr lang="el-GR" sz="1800" kern="1200" dirty="0" smtClean="0"/>
            <a:t>Το σύμπλοκο ένζυμο – συνένζυμο ονομάζεται ολοένζυμο, ενώ το ένζυμο χωρίς το συνένζυμο αποένζυμο</a:t>
          </a:r>
          <a:endParaRPr lang="el-GR" sz="1800" kern="1200" dirty="0"/>
        </a:p>
      </dsp:txBody>
      <dsp:txXfrm>
        <a:off x="3141081" y="959701"/>
        <a:ext cx="4700129" cy="2021087"/>
      </dsp:txXfrm>
    </dsp:sp>
    <dsp:sp modelId="{A6AC3E40-A8C8-4688-87D8-4A910138D544}">
      <dsp:nvSpPr>
        <dsp:cNvPr id="0" name=""/>
        <dsp:cNvSpPr/>
      </dsp:nvSpPr>
      <dsp:spPr>
        <a:xfrm>
          <a:off x="7661" y="1534924"/>
          <a:ext cx="3133419" cy="870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sz="2400" kern="1200" dirty="0" smtClean="0"/>
            <a:t>Συνένζυμα </a:t>
          </a:r>
          <a:endParaRPr lang="el-GR" sz="2400" kern="1200" dirty="0"/>
        </a:p>
      </dsp:txBody>
      <dsp:txXfrm>
        <a:off x="7661" y="1534924"/>
        <a:ext cx="3133419" cy="870640"/>
      </dsp:txXfrm>
    </dsp:sp>
    <dsp:sp modelId="{3BB10591-04D9-4C42-9D1A-FDD8E7F80B48}">
      <dsp:nvSpPr>
        <dsp:cNvPr id="0" name=""/>
        <dsp:cNvSpPr/>
      </dsp:nvSpPr>
      <dsp:spPr>
        <a:xfrm>
          <a:off x="3139548" y="3067852"/>
          <a:ext cx="4709323" cy="87064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l-GR" sz="1800" kern="1200" dirty="0" smtClean="0"/>
            <a:t>Ανόργανα ιόντα και μεταλλικά στοιχεία που ενεργοποιούν το ένζυμο</a:t>
          </a:r>
          <a:endParaRPr lang="el-GR" sz="1800" kern="1200" dirty="0"/>
        </a:p>
      </dsp:txBody>
      <dsp:txXfrm>
        <a:off x="3139548" y="3067852"/>
        <a:ext cx="4709323" cy="870640"/>
      </dsp:txXfrm>
    </dsp:sp>
    <dsp:sp modelId="{A39252DA-8B5F-4194-A13A-9311FB2C737D}">
      <dsp:nvSpPr>
        <dsp:cNvPr id="0" name=""/>
        <dsp:cNvSpPr/>
      </dsp:nvSpPr>
      <dsp:spPr>
        <a:xfrm>
          <a:off x="0" y="3067852"/>
          <a:ext cx="3139548" cy="870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sz="2400" kern="1200" dirty="0" smtClean="0"/>
            <a:t>Ενεργοποιητές ενζύμων </a:t>
          </a:r>
          <a:endParaRPr lang="el-GR" sz="2400" kern="1200" dirty="0"/>
        </a:p>
      </dsp:txBody>
      <dsp:txXfrm>
        <a:off x="0" y="3067852"/>
        <a:ext cx="3139548" cy="87064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A01E530-1EA6-496A-8392-5DA93916CBFD}">
      <dsp:nvSpPr>
        <dsp:cNvPr id="0" name=""/>
        <dsp:cNvSpPr/>
      </dsp:nvSpPr>
      <dsp:spPr>
        <a:xfrm>
          <a:off x="4487391" y="1730158"/>
          <a:ext cx="3722786" cy="442927"/>
        </a:xfrm>
        <a:custGeom>
          <a:avLst/>
          <a:gdLst/>
          <a:ahLst/>
          <a:cxnLst/>
          <a:rect l="0" t="0" r="0" b="0"/>
          <a:pathLst>
            <a:path>
              <a:moveTo>
                <a:pt x="0" y="0"/>
              </a:moveTo>
              <a:lnTo>
                <a:pt x="0" y="301841"/>
              </a:lnTo>
              <a:lnTo>
                <a:pt x="3722786" y="301841"/>
              </a:lnTo>
              <a:lnTo>
                <a:pt x="3722786" y="4429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951407-BC24-4ACC-923D-8C972940A9FD}">
      <dsp:nvSpPr>
        <dsp:cNvPr id="0" name=""/>
        <dsp:cNvSpPr/>
      </dsp:nvSpPr>
      <dsp:spPr>
        <a:xfrm>
          <a:off x="4487391" y="1730158"/>
          <a:ext cx="1861393" cy="442927"/>
        </a:xfrm>
        <a:custGeom>
          <a:avLst/>
          <a:gdLst/>
          <a:ahLst/>
          <a:cxnLst/>
          <a:rect l="0" t="0" r="0" b="0"/>
          <a:pathLst>
            <a:path>
              <a:moveTo>
                <a:pt x="0" y="0"/>
              </a:moveTo>
              <a:lnTo>
                <a:pt x="0" y="301841"/>
              </a:lnTo>
              <a:lnTo>
                <a:pt x="1861393" y="301841"/>
              </a:lnTo>
              <a:lnTo>
                <a:pt x="1861393" y="4429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82B044-FCFA-4A7C-8F52-8AA3F607373E}">
      <dsp:nvSpPr>
        <dsp:cNvPr id="0" name=""/>
        <dsp:cNvSpPr/>
      </dsp:nvSpPr>
      <dsp:spPr>
        <a:xfrm>
          <a:off x="4408485" y="1730158"/>
          <a:ext cx="91440" cy="460904"/>
        </a:xfrm>
        <a:custGeom>
          <a:avLst/>
          <a:gdLst/>
          <a:ahLst/>
          <a:cxnLst/>
          <a:rect l="0" t="0" r="0" b="0"/>
          <a:pathLst>
            <a:path>
              <a:moveTo>
                <a:pt x="78905" y="0"/>
              </a:moveTo>
              <a:lnTo>
                <a:pt x="78905" y="319819"/>
              </a:lnTo>
              <a:lnTo>
                <a:pt x="45720" y="319819"/>
              </a:lnTo>
              <a:lnTo>
                <a:pt x="45720" y="4609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3BB741-33AF-48BE-9F8B-D161ECC18BFA}">
      <dsp:nvSpPr>
        <dsp:cNvPr id="0" name=""/>
        <dsp:cNvSpPr/>
      </dsp:nvSpPr>
      <dsp:spPr>
        <a:xfrm>
          <a:off x="2625997" y="1730158"/>
          <a:ext cx="1861393" cy="442927"/>
        </a:xfrm>
        <a:custGeom>
          <a:avLst/>
          <a:gdLst/>
          <a:ahLst/>
          <a:cxnLst/>
          <a:rect l="0" t="0" r="0" b="0"/>
          <a:pathLst>
            <a:path>
              <a:moveTo>
                <a:pt x="1861393" y="0"/>
              </a:moveTo>
              <a:lnTo>
                <a:pt x="1861393" y="301841"/>
              </a:lnTo>
              <a:lnTo>
                <a:pt x="0" y="301841"/>
              </a:lnTo>
              <a:lnTo>
                <a:pt x="0" y="4429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69E323-B3B3-4975-B52C-27CA2271A448}">
      <dsp:nvSpPr>
        <dsp:cNvPr id="0" name=""/>
        <dsp:cNvSpPr/>
      </dsp:nvSpPr>
      <dsp:spPr>
        <a:xfrm>
          <a:off x="764604" y="1730158"/>
          <a:ext cx="3722786" cy="442927"/>
        </a:xfrm>
        <a:custGeom>
          <a:avLst/>
          <a:gdLst/>
          <a:ahLst/>
          <a:cxnLst/>
          <a:rect l="0" t="0" r="0" b="0"/>
          <a:pathLst>
            <a:path>
              <a:moveTo>
                <a:pt x="3722786" y="0"/>
              </a:moveTo>
              <a:lnTo>
                <a:pt x="3722786" y="301841"/>
              </a:lnTo>
              <a:lnTo>
                <a:pt x="0" y="301841"/>
              </a:lnTo>
              <a:lnTo>
                <a:pt x="0" y="4429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FD1A5F-C312-43CB-B7E7-C0BA15C14835}">
      <dsp:nvSpPr>
        <dsp:cNvPr id="0" name=""/>
        <dsp:cNvSpPr/>
      </dsp:nvSpPr>
      <dsp:spPr>
        <a:xfrm>
          <a:off x="3725912" y="763079"/>
          <a:ext cx="1522958" cy="967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2C06A-21CA-4CF6-87DE-0A3B8349618D}">
      <dsp:nvSpPr>
        <dsp:cNvPr id="0" name=""/>
        <dsp:cNvSpPr/>
      </dsp:nvSpPr>
      <dsp:spPr>
        <a:xfrm>
          <a:off x="3895129" y="923836"/>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Μόρια αναπνευστικής αλυσίδας</a:t>
          </a:r>
          <a:endParaRPr lang="el-GR" sz="1400" kern="1200" dirty="0"/>
        </a:p>
      </dsp:txBody>
      <dsp:txXfrm>
        <a:off x="3895129" y="923836"/>
        <a:ext cx="1522958" cy="967078"/>
      </dsp:txXfrm>
    </dsp:sp>
    <dsp:sp modelId="{D76603B5-FEC8-4440-B8A3-19D655B3ECDC}">
      <dsp:nvSpPr>
        <dsp:cNvPr id="0" name=""/>
        <dsp:cNvSpPr/>
      </dsp:nvSpPr>
      <dsp:spPr>
        <a:xfrm>
          <a:off x="3125" y="2173085"/>
          <a:ext cx="1522958" cy="967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501885-9566-4393-83EE-02D4561EBA9F}">
      <dsp:nvSpPr>
        <dsp:cNvPr id="0" name=""/>
        <dsp:cNvSpPr/>
      </dsp:nvSpPr>
      <dsp:spPr>
        <a:xfrm>
          <a:off x="172342" y="2333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Αφυδρογονάσες </a:t>
          </a:r>
          <a:r>
            <a:rPr lang="en-US" sz="1400" kern="1200" dirty="0" smtClean="0"/>
            <a:t>NADH</a:t>
          </a:r>
          <a:endParaRPr lang="el-GR" sz="1400" kern="1200" dirty="0"/>
        </a:p>
      </dsp:txBody>
      <dsp:txXfrm>
        <a:off x="172342" y="2333841"/>
        <a:ext cx="1522958" cy="967078"/>
      </dsp:txXfrm>
    </dsp:sp>
    <dsp:sp modelId="{996F30DF-D9A6-43A9-A20F-B4F1ED52FF84}">
      <dsp:nvSpPr>
        <dsp:cNvPr id="0" name=""/>
        <dsp:cNvSpPr/>
      </dsp:nvSpPr>
      <dsp:spPr>
        <a:xfrm>
          <a:off x="1864518" y="2173085"/>
          <a:ext cx="1522958" cy="967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6E01E3-FD50-4BFB-9BC3-68790A7242D2}">
      <dsp:nvSpPr>
        <dsp:cNvPr id="0" name=""/>
        <dsp:cNvSpPr/>
      </dsp:nvSpPr>
      <dsp:spPr>
        <a:xfrm>
          <a:off x="2033736" y="2333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err="1" smtClean="0"/>
            <a:t>Φλαβοπρωτεΐνες</a:t>
          </a:r>
          <a:r>
            <a:rPr lang="el-GR" sz="1400" kern="1200" dirty="0" smtClean="0"/>
            <a:t> </a:t>
          </a:r>
          <a:r>
            <a:rPr lang="en-US" sz="1400" kern="1200" dirty="0" smtClean="0"/>
            <a:t>FMN, FAD</a:t>
          </a:r>
          <a:r>
            <a:rPr lang="el-GR" sz="1400" kern="1200" dirty="0" smtClean="0"/>
            <a:t> </a:t>
          </a:r>
          <a:endParaRPr lang="el-GR" sz="1400" kern="1200" dirty="0"/>
        </a:p>
      </dsp:txBody>
      <dsp:txXfrm>
        <a:off x="2033736" y="2333841"/>
        <a:ext cx="1522958" cy="967078"/>
      </dsp:txXfrm>
    </dsp:sp>
    <dsp:sp modelId="{F677C3F0-E651-47D8-A489-A4CA1205FF80}">
      <dsp:nvSpPr>
        <dsp:cNvPr id="0" name=""/>
        <dsp:cNvSpPr/>
      </dsp:nvSpPr>
      <dsp:spPr>
        <a:xfrm>
          <a:off x="3692726" y="2191063"/>
          <a:ext cx="1522958" cy="967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8228FB-6779-4BDB-B26A-7371291298B6}">
      <dsp:nvSpPr>
        <dsp:cNvPr id="0" name=""/>
        <dsp:cNvSpPr/>
      </dsp:nvSpPr>
      <dsp:spPr>
        <a:xfrm>
          <a:off x="3861944" y="2351819"/>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Κυτοχρώματα </a:t>
          </a:r>
          <a:endParaRPr lang="el-GR" sz="1400" kern="1200" dirty="0"/>
        </a:p>
      </dsp:txBody>
      <dsp:txXfrm>
        <a:off x="3861944" y="2351819"/>
        <a:ext cx="1522958" cy="967078"/>
      </dsp:txXfrm>
    </dsp:sp>
    <dsp:sp modelId="{73E4E5F2-4850-4D49-BD4B-D0B7F33FDE8E}">
      <dsp:nvSpPr>
        <dsp:cNvPr id="0" name=""/>
        <dsp:cNvSpPr/>
      </dsp:nvSpPr>
      <dsp:spPr>
        <a:xfrm>
          <a:off x="5587305" y="2173085"/>
          <a:ext cx="1522958" cy="967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EA40D3-AFD8-45B2-A942-2FAD1A3974AF}">
      <dsp:nvSpPr>
        <dsp:cNvPr id="0" name=""/>
        <dsp:cNvSpPr/>
      </dsp:nvSpPr>
      <dsp:spPr>
        <a:xfrm>
          <a:off x="5756523" y="2333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Πρωτεΐνες σιδήρου - θείου</a:t>
          </a:r>
          <a:endParaRPr lang="el-GR" sz="1400" kern="1200" dirty="0"/>
        </a:p>
      </dsp:txBody>
      <dsp:txXfrm>
        <a:off x="5756523" y="2333841"/>
        <a:ext cx="1522958" cy="967078"/>
      </dsp:txXfrm>
    </dsp:sp>
    <dsp:sp modelId="{CFA2DA72-8833-46E7-B8F2-A89064F169AF}">
      <dsp:nvSpPr>
        <dsp:cNvPr id="0" name=""/>
        <dsp:cNvSpPr/>
      </dsp:nvSpPr>
      <dsp:spPr>
        <a:xfrm>
          <a:off x="7448698" y="2173085"/>
          <a:ext cx="1522958" cy="967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5832BA-A98E-482B-BC8D-6808069491A9}">
      <dsp:nvSpPr>
        <dsp:cNvPr id="0" name=""/>
        <dsp:cNvSpPr/>
      </dsp:nvSpPr>
      <dsp:spPr>
        <a:xfrm>
          <a:off x="7617916" y="2333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err="1" smtClean="0"/>
            <a:t>Κινόνες</a:t>
          </a:r>
          <a:r>
            <a:rPr lang="el-GR" sz="1400" kern="1200" dirty="0" smtClean="0"/>
            <a:t> </a:t>
          </a:r>
          <a:endParaRPr lang="el-GR" sz="1400" kern="1200" dirty="0"/>
        </a:p>
      </dsp:txBody>
      <dsp:txXfrm>
        <a:off x="7617916" y="2333841"/>
        <a:ext cx="1522958" cy="9670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42ABBE-5DB1-4F2E-9A98-E546AE667F75}" type="datetimeFigureOut">
              <a:rPr lang="el-GR" smtClean="0"/>
              <a:pPr/>
              <a:t>31/12/2018</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D037D-4963-462B-803F-CCCCF54CEB53}"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4427B8-466C-43D3-BF1A-F5002D7CE9BF}" type="datetimeFigureOut">
              <a:rPr lang="el-GR" smtClean="0"/>
              <a:pPr/>
              <a:t>31/12/2018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2F14B-992E-48F9-A1AE-58A7997288D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46</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48</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67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75</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141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6"/>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9"/>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1"/>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31/12/2018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000" r="-4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B7C75-441A-404F-821F-C412CD8AFE00}" type="datetimeFigureOut">
              <a:rPr lang="el-GR" smtClean="0"/>
              <a:pPr/>
              <a:t>31/12/2018</a:t>
            </a:fld>
            <a:endParaRPr lang="el-GR"/>
          </a:p>
        </p:txBody>
      </p:sp>
      <p:sp>
        <p:nvSpPr>
          <p:cNvPr id="5" name="4 - Θέση υποσέλιδου"/>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C1AA-A75F-403A-AAAE-99A3801E1A25}"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907704" y="2638653"/>
            <a:ext cx="5616624"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sz="3600" b="1" dirty="0" smtClean="0">
                <a:solidFill>
                  <a:schemeClr val="bg1"/>
                </a:solidFill>
              </a:rPr>
              <a:t>ΒΙΟΛΟΓΙΑ</a:t>
            </a:r>
            <a:r>
              <a:rPr lang="en-US" sz="3600" b="1" dirty="0" smtClean="0">
                <a:solidFill>
                  <a:schemeClr val="bg1"/>
                </a:solidFill>
              </a:rPr>
              <a:t> </a:t>
            </a:r>
            <a:r>
              <a:rPr lang="el-GR" sz="3600" b="1" dirty="0" smtClean="0">
                <a:solidFill>
                  <a:schemeClr val="bg1"/>
                </a:solidFill>
              </a:rPr>
              <a:t>ΚΥΤΤΑΡΟΥ</a:t>
            </a:r>
            <a:endParaRPr lang="el-GR" sz="36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indfit.gif"/>
          <p:cNvPicPr>
            <a:picLocks noChangeAspect="1" noChangeArrowheads="1"/>
          </p:cNvPicPr>
          <p:nvPr/>
        </p:nvPicPr>
        <p:blipFill>
          <a:blip r:embed="rId2" cstate="print"/>
          <a:srcRect/>
          <a:stretch>
            <a:fillRect/>
          </a:stretch>
        </p:blipFill>
        <p:spPr bwMode="auto">
          <a:xfrm>
            <a:off x="611560" y="1772816"/>
            <a:ext cx="5381625" cy="2705100"/>
          </a:xfrm>
          <a:prstGeom prst="rect">
            <a:avLst/>
          </a:prstGeom>
          <a:noFill/>
        </p:spPr>
      </p:pic>
      <p:sp>
        <p:nvSpPr>
          <p:cNvPr id="5" name="4 - TextBox"/>
          <p:cNvSpPr txBox="1"/>
          <p:nvPr/>
        </p:nvSpPr>
        <p:spPr>
          <a:xfrm>
            <a:off x="1949314" y="4653136"/>
            <a:ext cx="5214974" cy="1015663"/>
          </a:xfrm>
          <a:prstGeom prst="rect">
            <a:avLst/>
          </a:prstGeom>
          <a:noFill/>
          <a:ln>
            <a:solidFill>
              <a:srgbClr val="C00000"/>
            </a:solidFill>
          </a:ln>
        </p:spPr>
        <p:txBody>
          <a:bodyPr wrap="square" rtlCol="0">
            <a:spAutoFit/>
          </a:bodyPr>
          <a:lstStyle/>
          <a:p>
            <a:r>
              <a:rPr lang="el-GR" sz="2000" dirty="0" smtClean="0"/>
              <a:t>Σε μερικά ένζυμα το ενεργό τους κέντρο παίρνει την τελική του διαμόρφωση μετά την σύνδεση του υποστρώματος</a:t>
            </a:r>
            <a:endParaRPr lang="el-GR" sz="2000" dirty="0"/>
          </a:p>
        </p:txBody>
      </p:sp>
      <p:pic>
        <p:nvPicPr>
          <p:cNvPr id="6" name="Picture 2" descr="Αποτέλεσμα εικόνας για ενζυμικές αντιδράσεις"/>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56176" y="1700808"/>
            <a:ext cx="2808312" cy="2808312"/>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2844" y="404664"/>
            <a:ext cx="2071702" cy="923330"/>
          </a:xfrm>
          <a:prstGeom prst="rect">
            <a:avLst/>
          </a:prstGeom>
          <a:solidFill>
            <a:schemeClr val="accent1"/>
          </a:solidFill>
        </p:spPr>
        <p:txBody>
          <a:bodyPr wrap="square" rtlCol="0">
            <a:spAutoFit/>
          </a:bodyPr>
          <a:lstStyle/>
          <a:p>
            <a:r>
              <a:rPr lang="el-GR" dirty="0" smtClean="0">
                <a:solidFill>
                  <a:schemeClr val="bg1"/>
                </a:solidFill>
              </a:rPr>
              <a:t>Παραγωγή  ΑΤΡ κατά την αερόβια αναπνοή </a:t>
            </a:r>
            <a:endParaRPr lang="el-GR" dirty="0">
              <a:solidFill>
                <a:schemeClr val="bg1"/>
              </a:solidFill>
            </a:endParaRPr>
          </a:p>
        </p:txBody>
      </p:sp>
      <p:grpSp>
        <p:nvGrpSpPr>
          <p:cNvPr id="13" name="53 - Ομάδα"/>
          <p:cNvGrpSpPr/>
          <p:nvPr/>
        </p:nvGrpSpPr>
        <p:grpSpPr>
          <a:xfrm>
            <a:off x="107504" y="908720"/>
            <a:ext cx="4392488" cy="5256584"/>
            <a:chOff x="1547664" y="476672"/>
            <a:chExt cx="5184576" cy="5688633"/>
          </a:xfrm>
        </p:grpSpPr>
        <p:sp>
          <p:nvSpPr>
            <p:cNvPr id="51" name="50 - Αστέρι 7 ακτινών"/>
            <p:cNvSpPr/>
            <p:nvPr/>
          </p:nvSpPr>
          <p:spPr>
            <a:xfrm>
              <a:off x="5940152" y="4221088"/>
              <a:ext cx="792088" cy="504056"/>
            </a:xfrm>
            <a:prstGeom prst="star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49 - Αστέρι 7 ακτινών"/>
            <p:cNvSpPr/>
            <p:nvPr/>
          </p:nvSpPr>
          <p:spPr>
            <a:xfrm>
              <a:off x="5724128" y="1124744"/>
              <a:ext cx="792088" cy="504056"/>
            </a:xfrm>
            <a:prstGeom prst="star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48 - Έλλειψη"/>
            <p:cNvSpPr/>
            <p:nvPr/>
          </p:nvSpPr>
          <p:spPr>
            <a:xfrm>
              <a:off x="5868144" y="5733256"/>
              <a:ext cx="504056" cy="36004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47 - Έλλειψη"/>
            <p:cNvSpPr/>
            <p:nvPr/>
          </p:nvSpPr>
          <p:spPr>
            <a:xfrm>
              <a:off x="6084168" y="4725144"/>
              <a:ext cx="504056" cy="36004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46 - Έλλειψη"/>
            <p:cNvSpPr/>
            <p:nvPr/>
          </p:nvSpPr>
          <p:spPr>
            <a:xfrm>
              <a:off x="6012160" y="3717032"/>
              <a:ext cx="504056" cy="36004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45 - Έλλειψη"/>
            <p:cNvSpPr/>
            <p:nvPr/>
          </p:nvSpPr>
          <p:spPr>
            <a:xfrm>
              <a:off x="5580112" y="2564904"/>
              <a:ext cx="504056" cy="36004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Κυκλικό βέλος"/>
            <p:cNvSpPr/>
            <p:nvPr/>
          </p:nvSpPr>
          <p:spPr>
            <a:xfrm>
              <a:off x="3851920" y="4149080"/>
              <a:ext cx="576064" cy="288032"/>
            </a:xfrm>
            <a:prstGeom prst="circular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5" name="44 - Διάγραμμα ροής: Εναλλακτική διεργασία"/>
            <p:cNvSpPr/>
            <p:nvPr/>
          </p:nvSpPr>
          <p:spPr>
            <a:xfrm>
              <a:off x="3131840" y="4005064"/>
              <a:ext cx="864096" cy="50405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6" name="52 - Ομάδα"/>
            <p:cNvGrpSpPr/>
            <p:nvPr/>
          </p:nvGrpSpPr>
          <p:grpSpPr>
            <a:xfrm>
              <a:off x="1547664" y="476672"/>
              <a:ext cx="5184576" cy="5688633"/>
              <a:chOff x="971600" y="764704"/>
              <a:chExt cx="5184576" cy="5688633"/>
            </a:xfrm>
          </p:grpSpPr>
          <p:sp>
            <p:nvSpPr>
              <p:cNvPr id="38" name="37 - Κυκλικό βέλος"/>
              <p:cNvSpPr/>
              <p:nvPr/>
            </p:nvSpPr>
            <p:spPr>
              <a:xfrm rot="5400000">
                <a:off x="2591780" y="4905164"/>
                <a:ext cx="720080" cy="504056"/>
              </a:xfrm>
              <a:prstGeom prst="circular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 name="3 - Βέλος προς τα κάτω"/>
              <p:cNvSpPr/>
              <p:nvPr/>
            </p:nvSpPr>
            <p:spPr>
              <a:xfrm>
                <a:off x="3779912" y="1124744"/>
                <a:ext cx="1511597" cy="158417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2" name="41 - Διάγραμμα ροής: Εναλλακτική διεργασία"/>
              <p:cNvSpPr/>
              <p:nvPr/>
            </p:nvSpPr>
            <p:spPr>
              <a:xfrm>
                <a:off x="2915816" y="1484784"/>
                <a:ext cx="864096" cy="50405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51 - Αστέρι 7 ακτινών"/>
              <p:cNvSpPr/>
              <p:nvPr/>
            </p:nvSpPr>
            <p:spPr>
              <a:xfrm>
                <a:off x="1906524" y="5877273"/>
                <a:ext cx="1019917" cy="576064"/>
              </a:xfrm>
              <a:prstGeom prst="star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36 - Καμπύλο δεξιό βέλος"/>
              <p:cNvSpPr/>
              <p:nvPr/>
            </p:nvSpPr>
            <p:spPr>
              <a:xfrm>
                <a:off x="2051720" y="3861048"/>
                <a:ext cx="432048" cy="1080120"/>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20 - Κυκλικό βέλος"/>
              <p:cNvSpPr/>
              <p:nvPr/>
            </p:nvSpPr>
            <p:spPr>
              <a:xfrm rot="60000">
                <a:off x="3200297" y="3725797"/>
                <a:ext cx="1008068" cy="420770"/>
              </a:xfrm>
              <a:prstGeom prst="circular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4" name="43 - Διάγραμμα ροής: Εναλλακτική διεργασία"/>
              <p:cNvSpPr/>
              <p:nvPr/>
            </p:nvSpPr>
            <p:spPr>
              <a:xfrm>
                <a:off x="2411760" y="3645024"/>
                <a:ext cx="864096" cy="50405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42 - Διάγραμμα ροής: Εναλλακτική διεργασία"/>
              <p:cNvSpPr/>
              <p:nvPr/>
            </p:nvSpPr>
            <p:spPr>
              <a:xfrm>
                <a:off x="3203848" y="2780928"/>
                <a:ext cx="864096" cy="50405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Βέλος προς τα κάτω"/>
              <p:cNvSpPr/>
              <p:nvPr/>
            </p:nvSpPr>
            <p:spPr>
              <a:xfrm>
                <a:off x="4427984" y="2564904"/>
                <a:ext cx="216024" cy="72008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3923928" y="3193812"/>
                <a:ext cx="1152128" cy="523220"/>
              </a:xfrm>
              <a:prstGeom prst="rect">
                <a:avLst/>
              </a:prstGeom>
              <a:solidFill>
                <a:schemeClr val="accent5">
                  <a:lumMod val="40000"/>
                  <a:lumOff val="60000"/>
                </a:schemeClr>
              </a:solidFill>
              <a:ln>
                <a:noFill/>
              </a:ln>
            </p:spPr>
            <p:txBody>
              <a:bodyPr wrap="square" rtlCol="0">
                <a:spAutoFit/>
              </a:bodyPr>
              <a:lstStyle/>
              <a:p>
                <a:pPr algn="ctr"/>
                <a:r>
                  <a:rPr lang="el-GR" sz="1400" dirty="0" smtClean="0">
                    <a:solidFill>
                      <a:srgbClr val="C00000"/>
                    </a:solidFill>
                  </a:rPr>
                  <a:t>2 ακετυλο - </a:t>
                </a:r>
                <a:r>
                  <a:rPr lang="en-US" sz="1400" dirty="0" smtClean="0">
                    <a:solidFill>
                      <a:srgbClr val="C00000"/>
                    </a:solidFill>
                  </a:rPr>
                  <a:t>CoA</a:t>
                </a:r>
                <a:endParaRPr lang="el-GR" sz="1400" dirty="0">
                  <a:solidFill>
                    <a:srgbClr val="C00000"/>
                  </a:solidFill>
                </a:endParaRPr>
              </a:p>
            </p:txBody>
          </p:sp>
          <p:sp>
            <p:nvSpPr>
              <p:cNvPr id="9" name="8 - Έλλειψη"/>
              <p:cNvSpPr/>
              <p:nvPr/>
            </p:nvSpPr>
            <p:spPr>
              <a:xfrm>
                <a:off x="3779912" y="3861048"/>
                <a:ext cx="1440160" cy="12961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TextBox"/>
              <p:cNvSpPr txBox="1"/>
              <p:nvPr/>
            </p:nvSpPr>
            <p:spPr>
              <a:xfrm>
                <a:off x="4139952" y="4263479"/>
                <a:ext cx="792088" cy="461665"/>
              </a:xfrm>
              <a:prstGeom prst="rect">
                <a:avLst/>
              </a:prstGeom>
              <a:noFill/>
              <a:ln>
                <a:noFill/>
              </a:ln>
            </p:spPr>
            <p:txBody>
              <a:bodyPr wrap="square" rtlCol="0">
                <a:spAutoFit/>
              </a:bodyPr>
              <a:lstStyle/>
              <a:p>
                <a:pPr algn="ctr"/>
                <a:r>
                  <a:rPr lang="el-GR" sz="1200" dirty="0" smtClean="0"/>
                  <a:t>Κύκλος </a:t>
                </a:r>
                <a:r>
                  <a:rPr lang="en-US" sz="1200" dirty="0" smtClean="0"/>
                  <a:t>Krebs</a:t>
                </a:r>
                <a:endParaRPr lang="el-GR" sz="1200" dirty="0"/>
              </a:p>
            </p:txBody>
          </p:sp>
          <p:sp>
            <p:nvSpPr>
              <p:cNvPr id="11" name="10 - Καμπύλο βέλος προς τα επάνω"/>
              <p:cNvSpPr/>
              <p:nvPr/>
            </p:nvSpPr>
            <p:spPr>
              <a:xfrm rot="540000">
                <a:off x="2425489" y="5039281"/>
                <a:ext cx="3456384" cy="1368152"/>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11 - TextBox"/>
              <p:cNvSpPr txBox="1"/>
              <p:nvPr/>
            </p:nvSpPr>
            <p:spPr>
              <a:xfrm>
                <a:off x="971600" y="5229200"/>
                <a:ext cx="1440160" cy="523220"/>
              </a:xfrm>
              <a:prstGeom prst="rect">
                <a:avLst/>
              </a:prstGeom>
              <a:solidFill>
                <a:schemeClr val="accent1">
                  <a:lumMod val="60000"/>
                  <a:lumOff val="40000"/>
                </a:schemeClr>
              </a:solidFill>
              <a:ln>
                <a:noFill/>
              </a:ln>
            </p:spPr>
            <p:txBody>
              <a:bodyPr wrap="square" rtlCol="0">
                <a:spAutoFit/>
              </a:bodyPr>
              <a:lstStyle/>
              <a:p>
                <a:pPr algn="ctr"/>
                <a:r>
                  <a:rPr lang="el-GR" sz="1400" dirty="0" smtClean="0"/>
                  <a:t>Αναπνευστική αλυσίδα</a:t>
                </a:r>
                <a:endParaRPr lang="el-GR" sz="1400" dirty="0"/>
              </a:p>
            </p:txBody>
          </p:sp>
          <p:sp>
            <p:nvSpPr>
              <p:cNvPr id="14" name="13 - Καμπύλο αριστερό βέλος"/>
              <p:cNvSpPr/>
              <p:nvPr/>
            </p:nvSpPr>
            <p:spPr>
              <a:xfrm>
                <a:off x="3779952" y="1268760"/>
                <a:ext cx="360000" cy="504056"/>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5" name="14 - Καμπύλο δεξιό βέλος"/>
              <p:cNvSpPr/>
              <p:nvPr/>
            </p:nvSpPr>
            <p:spPr>
              <a:xfrm>
                <a:off x="4932040" y="1268760"/>
                <a:ext cx="360040" cy="50405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7" name="16 - Καμπύλο δεξιό βέλος"/>
              <p:cNvSpPr/>
              <p:nvPr/>
            </p:nvSpPr>
            <p:spPr>
              <a:xfrm>
                <a:off x="4644008" y="2564904"/>
                <a:ext cx="360040" cy="50405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8" name="17 - Καμπύλο δεξιό βέλος"/>
              <p:cNvSpPr/>
              <p:nvPr/>
            </p:nvSpPr>
            <p:spPr>
              <a:xfrm>
                <a:off x="5004048" y="3717032"/>
                <a:ext cx="360040" cy="50405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9" name="18 - Καμπύλο αριστερό βέλος"/>
              <p:cNvSpPr/>
              <p:nvPr/>
            </p:nvSpPr>
            <p:spPr>
              <a:xfrm>
                <a:off x="4067944" y="2564904"/>
                <a:ext cx="360000" cy="504056"/>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2" name="21 - TextBox"/>
              <p:cNvSpPr txBox="1"/>
              <p:nvPr/>
            </p:nvSpPr>
            <p:spPr>
              <a:xfrm>
                <a:off x="5220072" y="1556792"/>
                <a:ext cx="648072" cy="307777"/>
              </a:xfrm>
              <a:prstGeom prst="rect">
                <a:avLst/>
              </a:prstGeom>
              <a:noFill/>
              <a:ln>
                <a:noFill/>
              </a:ln>
            </p:spPr>
            <p:txBody>
              <a:bodyPr wrap="square" rtlCol="0">
                <a:spAutoFit/>
              </a:bodyPr>
              <a:lstStyle/>
              <a:p>
                <a:r>
                  <a:rPr lang="el-GR" sz="1400" dirty="0" smtClean="0">
                    <a:solidFill>
                      <a:schemeClr val="bg1"/>
                    </a:solidFill>
                  </a:rPr>
                  <a:t>2ΑΤΡ</a:t>
                </a:r>
                <a:endParaRPr lang="el-GR" sz="1400" dirty="0">
                  <a:solidFill>
                    <a:schemeClr val="bg1"/>
                  </a:solidFill>
                </a:endParaRPr>
              </a:p>
            </p:txBody>
          </p:sp>
          <p:sp>
            <p:nvSpPr>
              <p:cNvPr id="24" name="23 - TextBox"/>
              <p:cNvSpPr txBox="1"/>
              <p:nvPr/>
            </p:nvSpPr>
            <p:spPr>
              <a:xfrm>
                <a:off x="3114740" y="2852936"/>
                <a:ext cx="1096650" cy="307777"/>
              </a:xfrm>
              <a:prstGeom prst="rect">
                <a:avLst/>
              </a:prstGeom>
              <a:noFill/>
              <a:ln>
                <a:noFill/>
              </a:ln>
            </p:spPr>
            <p:txBody>
              <a:bodyPr wrap="square" rtlCol="0">
                <a:spAutoFit/>
              </a:bodyPr>
              <a:lstStyle/>
              <a:p>
                <a:r>
                  <a:rPr lang="el-GR" sz="1400" dirty="0" smtClean="0"/>
                  <a:t>2</a:t>
                </a:r>
                <a:r>
                  <a:rPr lang="en-US" sz="1400" dirty="0" smtClean="0"/>
                  <a:t>NADH</a:t>
                </a:r>
                <a:r>
                  <a:rPr lang="el-GR" sz="1400" baseline="-25000" dirty="0" smtClean="0"/>
                  <a:t>2</a:t>
                </a:r>
                <a:r>
                  <a:rPr lang="el-GR" sz="1400" baseline="30000" dirty="0" smtClean="0"/>
                  <a:t>+</a:t>
                </a:r>
                <a:endParaRPr lang="el-GR" sz="1400" dirty="0"/>
              </a:p>
            </p:txBody>
          </p:sp>
          <p:sp>
            <p:nvSpPr>
              <p:cNvPr id="25" name="24 - Βέλος προς τα κάτω"/>
              <p:cNvSpPr/>
              <p:nvPr/>
            </p:nvSpPr>
            <p:spPr>
              <a:xfrm>
                <a:off x="4427984" y="3645024"/>
                <a:ext cx="216024" cy="21602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TextBox"/>
              <p:cNvSpPr txBox="1"/>
              <p:nvPr/>
            </p:nvSpPr>
            <p:spPr>
              <a:xfrm>
                <a:off x="2328922" y="3717032"/>
                <a:ext cx="1080120" cy="523220"/>
              </a:xfrm>
              <a:prstGeom prst="rect">
                <a:avLst/>
              </a:prstGeom>
              <a:noFill/>
              <a:ln>
                <a:noFill/>
              </a:ln>
            </p:spPr>
            <p:txBody>
              <a:bodyPr wrap="square" rtlCol="0">
                <a:spAutoFit/>
              </a:bodyPr>
              <a:lstStyle/>
              <a:p>
                <a:r>
                  <a:rPr lang="en-US" sz="1400" dirty="0" smtClean="0"/>
                  <a:t>6</a:t>
                </a:r>
                <a:r>
                  <a:rPr lang="el-GR" sz="1400" dirty="0" smtClean="0"/>
                  <a:t>Ν</a:t>
                </a:r>
                <a:r>
                  <a:rPr lang="en-US" sz="1400" dirty="0" smtClean="0"/>
                  <a:t>ADH</a:t>
                </a:r>
                <a:r>
                  <a:rPr lang="el-GR" sz="1400" baseline="-25000" dirty="0" smtClean="0"/>
                  <a:t>2</a:t>
                </a:r>
                <a:r>
                  <a:rPr lang="el-GR" sz="1400" baseline="30000" dirty="0" smtClean="0"/>
                  <a:t>+</a:t>
                </a:r>
                <a:r>
                  <a:rPr lang="en-US" sz="1400" dirty="0" smtClean="0"/>
                  <a:t> </a:t>
                </a:r>
                <a:endParaRPr lang="el-GR" sz="1400" dirty="0" smtClean="0"/>
              </a:p>
              <a:p>
                <a:endParaRPr lang="el-GR" sz="1400" dirty="0"/>
              </a:p>
            </p:txBody>
          </p:sp>
          <p:sp>
            <p:nvSpPr>
              <p:cNvPr id="27" name="26 - TextBox"/>
              <p:cNvSpPr txBox="1"/>
              <p:nvPr/>
            </p:nvSpPr>
            <p:spPr>
              <a:xfrm>
                <a:off x="2555776" y="4365104"/>
                <a:ext cx="864096" cy="307777"/>
              </a:xfrm>
              <a:prstGeom prst="rect">
                <a:avLst/>
              </a:prstGeom>
              <a:noFill/>
              <a:ln>
                <a:noFill/>
              </a:ln>
            </p:spPr>
            <p:txBody>
              <a:bodyPr wrap="square" rtlCol="0">
                <a:spAutoFit/>
              </a:bodyPr>
              <a:lstStyle/>
              <a:p>
                <a:r>
                  <a:rPr lang="en-US" sz="1400" dirty="0" smtClean="0"/>
                  <a:t>2FADH</a:t>
                </a:r>
                <a:r>
                  <a:rPr lang="en-US" sz="1400" baseline="-25000" dirty="0" smtClean="0"/>
                  <a:t>2</a:t>
                </a:r>
                <a:endParaRPr lang="el-GR" sz="1400" dirty="0"/>
              </a:p>
            </p:txBody>
          </p:sp>
          <p:sp>
            <p:nvSpPr>
              <p:cNvPr id="28" name="27 - TextBox"/>
              <p:cNvSpPr txBox="1"/>
              <p:nvPr/>
            </p:nvSpPr>
            <p:spPr>
              <a:xfrm>
                <a:off x="4932040" y="2852936"/>
                <a:ext cx="648072" cy="307777"/>
              </a:xfrm>
              <a:prstGeom prst="rect">
                <a:avLst/>
              </a:prstGeom>
              <a:noFill/>
              <a:ln>
                <a:noFill/>
              </a:ln>
            </p:spPr>
            <p:txBody>
              <a:bodyPr wrap="square" rtlCol="0">
                <a:spAutoFit/>
              </a:bodyPr>
              <a:lstStyle/>
              <a:p>
                <a:r>
                  <a:rPr lang="en-US" sz="1400" dirty="0" smtClean="0"/>
                  <a:t>2CO</a:t>
                </a:r>
                <a:r>
                  <a:rPr lang="en-US" sz="1400" baseline="-25000" dirty="0" smtClean="0"/>
                  <a:t>2</a:t>
                </a:r>
                <a:endParaRPr lang="el-GR" sz="1400" dirty="0"/>
              </a:p>
            </p:txBody>
          </p:sp>
          <p:sp>
            <p:nvSpPr>
              <p:cNvPr id="29" name="28 - TextBox"/>
              <p:cNvSpPr txBox="1"/>
              <p:nvPr/>
            </p:nvSpPr>
            <p:spPr>
              <a:xfrm>
                <a:off x="5364088" y="4005064"/>
                <a:ext cx="648072" cy="307777"/>
              </a:xfrm>
              <a:prstGeom prst="rect">
                <a:avLst/>
              </a:prstGeom>
              <a:noFill/>
              <a:ln>
                <a:noFill/>
              </a:ln>
            </p:spPr>
            <p:txBody>
              <a:bodyPr wrap="square" rtlCol="0">
                <a:spAutoFit/>
              </a:bodyPr>
              <a:lstStyle/>
              <a:p>
                <a:r>
                  <a:rPr lang="en-US" sz="1400" dirty="0" smtClean="0"/>
                  <a:t>4CO</a:t>
                </a:r>
                <a:r>
                  <a:rPr lang="en-US" sz="1400" baseline="-25000" dirty="0" smtClean="0"/>
                  <a:t>2</a:t>
                </a:r>
                <a:endParaRPr lang="el-GR" sz="1400" dirty="0"/>
              </a:p>
            </p:txBody>
          </p:sp>
          <p:sp>
            <p:nvSpPr>
              <p:cNvPr id="30" name="29 - Καμπύλο δεξιό βέλος"/>
              <p:cNvSpPr/>
              <p:nvPr/>
            </p:nvSpPr>
            <p:spPr>
              <a:xfrm>
                <a:off x="5148064" y="4437112"/>
                <a:ext cx="360040" cy="50405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30 - TextBox"/>
              <p:cNvSpPr txBox="1"/>
              <p:nvPr/>
            </p:nvSpPr>
            <p:spPr>
              <a:xfrm>
                <a:off x="5436096" y="4581128"/>
                <a:ext cx="648072" cy="307777"/>
              </a:xfrm>
              <a:prstGeom prst="rect">
                <a:avLst/>
              </a:prstGeom>
              <a:noFill/>
              <a:ln>
                <a:noFill/>
              </a:ln>
            </p:spPr>
            <p:txBody>
              <a:bodyPr wrap="square" rtlCol="0">
                <a:spAutoFit/>
              </a:bodyPr>
              <a:lstStyle/>
              <a:p>
                <a:r>
                  <a:rPr lang="el-GR" sz="1400" dirty="0" smtClean="0">
                    <a:solidFill>
                      <a:schemeClr val="bg1"/>
                    </a:solidFill>
                  </a:rPr>
                  <a:t>2ΑΤΡ</a:t>
                </a:r>
                <a:endParaRPr lang="el-GR" sz="1400" dirty="0">
                  <a:solidFill>
                    <a:schemeClr val="bg1"/>
                  </a:solidFill>
                </a:endParaRPr>
              </a:p>
            </p:txBody>
          </p:sp>
          <p:sp>
            <p:nvSpPr>
              <p:cNvPr id="32" name="31 - TextBox"/>
              <p:cNvSpPr txBox="1"/>
              <p:nvPr/>
            </p:nvSpPr>
            <p:spPr>
              <a:xfrm>
                <a:off x="5364088" y="6021288"/>
                <a:ext cx="648072" cy="369332"/>
              </a:xfrm>
              <a:prstGeom prst="rect">
                <a:avLst/>
              </a:prstGeom>
              <a:noFill/>
              <a:ln>
                <a:noFill/>
              </a:ln>
            </p:spPr>
            <p:txBody>
              <a:bodyPr wrap="square" rtlCol="0">
                <a:spAutoFit/>
              </a:bodyPr>
              <a:lstStyle/>
              <a:p>
                <a:r>
                  <a:rPr lang="en-US" dirty="0" smtClean="0"/>
                  <a:t>O</a:t>
                </a:r>
                <a:r>
                  <a:rPr lang="en-US" baseline="-25000" dirty="0" smtClean="0"/>
                  <a:t>2</a:t>
                </a:r>
                <a:endParaRPr lang="el-GR" dirty="0"/>
              </a:p>
            </p:txBody>
          </p:sp>
          <p:sp>
            <p:nvSpPr>
              <p:cNvPr id="35" name="34 - Καμπύλο βέλος προς τα επάνω"/>
              <p:cNvSpPr/>
              <p:nvPr/>
            </p:nvSpPr>
            <p:spPr>
              <a:xfrm rot="16200000">
                <a:off x="5580112" y="5733257"/>
                <a:ext cx="432048" cy="288032"/>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6" name="35 - TextBox"/>
              <p:cNvSpPr txBox="1"/>
              <p:nvPr/>
            </p:nvSpPr>
            <p:spPr>
              <a:xfrm>
                <a:off x="5508104" y="5085184"/>
                <a:ext cx="648072" cy="307777"/>
              </a:xfrm>
              <a:prstGeom prst="rect">
                <a:avLst/>
              </a:prstGeom>
              <a:noFill/>
              <a:ln>
                <a:noFill/>
              </a:ln>
            </p:spPr>
            <p:txBody>
              <a:bodyPr wrap="square" rtlCol="0">
                <a:spAutoFit/>
              </a:bodyPr>
              <a:lstStyle/>
              <a:p>
                <a:r>
                  <a:rPr lang="en-US" sz="1400" dirty="0" smtClean="0"/>
                  <a:t>H</a:t>
                </a:r>
                <a:r>
                  <a:rPr lang="en-US" sz="1400" baseline="-25000" dirty="0" smtClean="0"/>
                  <a:t>2</a:t>
                </a:r>
                <a:r>
                  <a:rPr lang="en-US" sz="1400" dirty="0" smtClean="0"/>
                  <a:t>O</a:t>
                </a:r>
                <a:endParaRPr lang="el-GR" sz="1400" dirty="0"/>
              </a:p>
            </p:txBody>
          </p:sp>
          <p:sp>
            <p:nvSpPr>
              <p:cNvPr id="39" name="38 - Καμπύλο δεξιό βέλος"/>
              <p:cNvSpPr/>
              <p:nvPr/>
            </p:nvSpPr>
            <p:spPr>
              <a:xfrm rot="5400000">
                <a:off x="2699792" y="5589240"/>
                <a:ext cx="360040" cy="50405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0" name="39 - TextBox"/>
              <p:cNvSpPr txBox="1"/>
              <p:nvPr/>
            </p:nvSpPr>
            <p:spPr>
              <a:xfrm>
                <a:off x="1991518" y="5985778"/>
                <a:ext cx="1274895" cy="333074"/>
              </a:xfrm>
              <a:prstGeom prst="rect">
                <a:avLst/>
              </a:prstGeom>
              <a:noFill/>
              <a:ln>
                <a:noFill/>
              </a:ln>
            </p:spPr>
            <p:txBody>
              <a:bodyPr wrap="square" rtlCol="0">
                <a:spAutoFit/>
              </a:bodyPr>
              <a:lstStyle/>
              <a:p>
                <a:r>
                  <a:rPr lang="el-GR" sz="1200" dirty="0" smtClean="0">
                    <a:solidFill>
                      <a:schemeClr val="bg1"/>
                    </a:solidFill>
                  </a:rPr>
                  <a:t>28Α</a:t>
                </a:r>
                <a:r>
                  <a:rPr lang="el-GR" sz="1400" dirty="0" smtClean="0">
                    <a:solidFill>
                      <a:schemeClr val="bg1"/>
                    </a:solidFill>
                  </a:rPr>
                  <a:t>ΤΡ</a:t>
                </a:r>
                <a:endParaRPr lang="el-GR" sz="1400" dirty="0">
                  <a:solidFill>
                    <a:schemeClr val="bg1"/>
                  </a:solidFill>
                </a:endParaRPr>
              </a:p>
            </p:txBody>
          </p:sp>
          <p:sp>
            <p:nvSpPr>
              <p:cNvPr id="41" name="40 - TextBox"/>
              <p:cNvSpPr txBox="1"/>
              <p:nvPr/>
            </p:nvSpPr>
            <p:spPr>
              <a:xfrm>
                <a:off x="3779912" y="764704"/>
                <a:ext cx="1441341" cy="399688"/>
              </a:xfrm>
              <a:prstGeom prst="rect">
                <a:avLst/>
              </a:prstGeom>
              <a:solidFill>
                <a:schemeClr val="accent1"/>
              </a:solidFill>
              <a:ln>
                <a:noFill/>
              </a:ln>
            </p:spPr>
            <p:txBody>
              <a:bodyPr wrap="square" rtlCol="0">
                <a:spAutoFit/>
              </a:bodyPr>
              <a:lstStyle/>
              <a:p>
                <a:r>
                  <a:rPr lang="el-GR" dirty="0" smtClean="0"/>
                  <a:t>Γλυκόλυση</a:t>
                </a:r>
                <a:r>
                  <a:rPr lang="el-GR" dirty="0" smtClean="0">
                    <a:solidFill>
                      <a:schemeClr val="bg1">
                        <a:lumMod val="95000"/>
                      </a:schemeClr>
                    </a:solidFill>
                  </a:rPr>
                  <a:t> </a:t>
                </a:r>
                <a:endParaRPr lang="el-GR" dirty="0">
                  <a:solidFill>
                    <a:schemeClr val="bg1">
                      <a:lumMod val="95000"/>
                    </a:schemeClr>
                  </a:solidFill>
                </a:endParaRPr>
              </a:p>
            </p:txBody>
          </p:sp>
        </p:grpSp>
        <p:sp>
          <p:nvSpPr>
            <p:cNvPr id="6" name="5 - TextBox"/>
            <p:cNvSpPr txBox="1"/>
            <p:nvPr/>
          </p:nvSpPr>
          <p:spPr>
            <a:xfrm>
              <a:off x="4644008" y="1599183"/>
              <a:ext cx="1151557" cy="461665"/>
            </a:xfrm>
            <a:prstGeom prst="rect">
              <a:avLst/>
            </a:prstGeom>
            <a:noFill/>
            <a:ln>
              <a:noFill/>
            </a:ln>
          </p:spPr>
          <p:txBody>
            <a:bodyPr wrap="square" rtlCol="0">
              <a:spAutoFit/>
            </a:bodyPr>
            <a:lstStyle/>
            <a:p>
              <a:r>
                <a:rPr lang="el-GR" sz="1200" dirty="0" smtClean="0"/>
                <a:t>2 </a:t>
              </a:r>
              <a:r>
                <a:rPr lang="el-GR" sz="1200" dirty="0" err="1" smtClean="0"/>
                <a:t>πυροστα</a:t>
              </a:r>
              <a:r>
                <a:rPr lang="el-GR" sz="1200" dirty="0" smtClean="0"/>
                <a:t>-</a:t>
              </a:r>
              <a:r>
                <a:rPr lang="el-GR" sz="1200" dirty="0" err="1" smtClean="0"/>
                <a:t>φυλικά</a:t>
              </a:r>
              <a:r>
                <a:rPr lang="el-GR" sz="1200" dirty="0" smtClean="0"/>
                <a:t> οξέα</a:t>
              </a:r>
              <a:endParaRPr lang="el-GR" sz="1200" dirty="0"/>
            </a:p>
          </p:txBody>
        </p:sp>
        <p:sp>
          <p:nvSpPr>
            <p:cNvPr id="5" name="4 - TextBox"/>
            <p:cNvSpPr txBox="1"/>
            <p:nvPr/>
          </p:nvSpPr>
          <p:spPr>
            <a:xfrm>
              <a:off x="4716016" y="908720"/>
              <a:ext cx="936104" cy="307777"/>
            </a:xfrm>
            <a:prstGeom prst="rect">
              <a:avLst/>
            </a:prstGeom>
            <a:noFill/>
            <a:ln>
              <a:noFill/>
            </a:ln>
          </p:spPr>
          <p:txBody>
            <a:bodyPr wrap="square" rtlCol="0">
              <a:spAutoFit/>
            </a:bodyPr>
            <a:lstStyle/>
            <a:p>
              <a:r>
                <a:rPr lang="el-GR" sz="1400" dirty="0" smtClean="0"/>
                <a:t>Γλυκόζη</a:t>
              </a:r>
              <a:r>
                <a:rPr lang="el-GR" sz="1400" dirty="0" smtClean="0">
                  <a:solidFill>
                    <a:schemeClr val="bg1">
                      <a:lumMod val="95000"/>
                    </a:schemeClr>
                  </a:solidFill>
                </a:rPr>
                <a:t> </a:t>
              </a:r>
              <a:endParaRPr lang="el-GR" sz="1400" dirty="0">
                <a:solidFill>
                  <a:schemeClr val="bg1">
                    <a:lumMod val="95000"/>
                  </a:schemeClr>
                </a:solidFill>
              </a:endParaRPr>
            </a:p>
          </p:txBody>
        </p:sp>
        <p:sp>
          <p:nvSpPr>
            <p:cNvPr id="23" name="22 - TextBox"/>
            <p:cNvSpPr txBox="1"/>
            <p:nvPr/>
          </p:nvSpPr>
          <p:spPr>
            <a:xfrm>
              <a:off x="3453690" y="1268760"/>
              <a:ext cx="1022932" cy="307777"/>
            </a:xfrm>
            <a:prstGeom prst="rect">
              <a:avLst/>
            </a:prstGeom>
            <a:noFill/>
            <a:ln>
              <a:noFill/>
            </a:ln>
          </p:spPr>
          <p:txBody>
            <a:bodyPr wrap="square" rtlCol="0">
              <a:spAutoFit/>
            </a:bodyPr>
            <a:lstStyle/>
            <a:p>
              <a:r>
                <a:rPr lang="el-GR" sz="1400" dirty="0" smtClean="0"/>
                <a:t>2</a:t>
              </a:r>
              <a:r>
                <a:rPr lang="en-US" sz="1400" dirty="0" smtClean="0"/>
                <a:t>NADH</a:t>
              </a:r>
              <a:r>
                <a:rPr lang="el-GR" sz="1400" baseline="-25000" dirty="0" smtClean="0"/>
                <a:t>2</a:t>
              </a:r>
              <a:r>
                <a:rPr lang="el-GR" sz="1400" baseline="30000" dirty="0" smtClean="0"/>
                <a:t>+</a:t>
              </a:r>
              <a:r>
                <a:rPr lang="en-US" sz="1400" dirty="0" smtClean="0"/>
                <a:t> </a:t>
              </a:r>
              <a:endParaRPr lang="el-GR" sz="1400" dirty="0"/>
            </a:p>
          </p:txBody>
        </p:sp>
      </p:grpSp>
      <p:sp>
        <p:nvSpPr>
          <p:cNvPr id="55" name="54 - TextBox"/>
          <p:cNvSpPr txBox="1"/>
          <p:nvPr/>
        </p:nvSpPr>
        <p:spPr>
          <a:xfrm>
            <a:off x="4572000" y="73069"/>
            <a:ext cx="4499992" cy="646330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Κατά την οξείδωση ενός μορίου γλυκόζης σε </a:t>
            </a:r>
            <a:r>
              <a:rPr lang="en-US" dirty="0" smtClean="0"/>
              <a:t>CO</a:t>
            </a:r>
            <a:r>
              <a:rPr lang="en-US" baseline="-25000" dirty="0" smtClean="0"/>
              <a:t>2</a:t>
            </a:r>
            <a:r>
              <a:rPr lang="en-US" dirty="0" smtClean="0"/>
              <a:t> + H</a:t>
            </a:r>
            <a:r>
              <a:rPr lang="en-US" baseline="-25000" dirty="0" smtClean="0"/>
              <a:t>2</a:t>
            </a:r>
            <a:r>
              <a:rPr lang="en-US" dirty="0" smtClean="0"/>
              <a:t>O</a:t>
            </a:r>
            <a:r>
              <a:rPr lang="el-GR" dirty="0" smtClean="0"/>
              <a:t> παράγονται συνολικά 30-32 μόρια ΑΤΡ</a:t>
            </a:r>
            <a:r>
              <a:rPr lang="en-US" dirty="0" smtClean="0"/>
              <a:t> </a:t>
            </a:r>
            <a:r>
              <a:rPr lang="el-GR" dirty="0" smtClean="0"/>
              <a:t>που αντιστοιχεί περίπου στο </a:t>
            </a:r>
            <a:r>
              <a:rPr lang="en-US" dirty="0" smtClean="0"/>
              <a:t> 50% </a:t>
            </a:r>
            <a:r>
              <a:rPr lang="el-GR" dirty="0" smtClean="0"/>
              <a:t>της ενέργειας που περικλείεται στο μόριο της γλυκόζης. Η ενέργεια που χάνεται ελευθερώνεται με τη μορφή θερμότητας.</a:t>
            </a:r>
          </a:p>
          <a:p>
            <a:r>
              <a:rPr lang="el-GR" dirty="0" smtClean="0"/>
              <a:t>Τα προϊόντα της οξείδωσης ενός μορίου γλυκόζης συνολικά είναι:</a:t>
            </a:r>
          </a:p>
          <a:p>
            <a:r>
              <a:rPr lang="el-GR" b="1" u="sng" dirty="0" smtClean="0"/>
              <a:t>Στο κυτταρόπλασμα</a:t>
            </a:r>
          </a:p>
          <a:p>
            <a:r>
              <a:rPr lang="el-GR" b="1" dirty="0" smtClean="0"/>
              <a:t>Γλυκόλυση:</a:t>
            </a:r>
          </a:p>
          <a:p>
            <a:r>
              <a:rPr lang="el-GR" dirty="0" smtClean="0"/>
              <a:t>1 μόριο γλυκόζης </a:t>
            </a:r>
            <a:r>
              <a:rPr lang="el-GR" dirty="0" smtClean="0">
                <a:sym typeface="Wingdings" pitchFamily="2" charset="2"/>
              </a:rPr>
              <a:t> 2 μόρια πυροσταφυλικού οξέος + 2 </a:t>
            </a:r>
            <a:r>
              <a:rPr lang="en-US" dirty="0" smtClean="0">
                <a:sym typeface="Wingdings" pitchFamily="2" charset="2"/>
              </a:rPr>
              <a:t>NADH</a:t>
            </a:r>
            <a:r>
              <a:rPr lang="el-GR" baseline="-25000" dirty="0" smtClean="0">
                <a:sym typeface="Wingdings" pitchFamily="2" charset="2"/>
              </a:rPr>
              <a:t>2</a:t>
            </a:r>
            <a:r>
              <a:rPr lang="el-GR" baseline="30000" dirty="0" smtClean="0">
                <a:sym typeface="Wingdings" pitchFamily="2" charset="2"/>
              </a:rPr>
              <a:t>+</a:t>
            </a:r>
            <a:r>
              <a:rPr lang="en-US" dirty="0" smtClean="0">
                <a:sym typeface="Wingdings" pitchFamily="2" charset="2"/>
              </a:rPr>
              <a:t> + 2 ATP</a:t>
            </a:r>
            <a:endParaRPr lang="el-GR" dirty="0" smtClean="0">
              <a:sym typeface="Wingdings" pitchFamily="2" charset="2"/>
            </a:endParaRPr>
          </a:p>
          <a:p>
            <a:r>
              <a:rPr lang="el-GR" b="1" u="sng" dirty="0" smtClean="0"/>
              <a:t>Στο μιτοχόνδριο</a:t>
            </a:r>
          </a:p>
          <a:p>
            <a:r>
              <a:rPr lang="el-GR" b="1" dirty="0" smtClean="0"/>
              <a:t>Κύκλος </a:t>
            </a:r>
            <a:r>
              <a:rPr lang="en-US" b="1" dirty="0" smtClean="0"/>
              <a:t>Krebs</a:t>
            </a:r>
            <a:r>
              <a:rPr lang="el-GR" b="1" dirty="0" smtClean="0"/>
              <a:t>:</a:t>
            </a:r>
            <a:endParaRPr lang="en-US" b="1" dirty="0" smtClean="0"/>
          </a:p>
          <a:p>
            <a:r>
              <a:rPr lang="el-GR" dirty="0" smtClean="0"/>
              <a:t>2 μόρια πυροσταφυλικού </a:t>
            </a:r>
            <a:r>
              <a:rPr lang="el-GR" dirty="0" smtClean="0">
                <a:sym typeface="Wingdings" pitchFamily="2" charset="2"/>
              </a:rPr>
              <a:t> 2 </a:t>
            </a:r>
            <a:r>
              <a:rPr lang="en-US" dirty="0" smtClean="0">
                <a:sym typeface="Wingdings" pitchFamily="2" charset="2"/>
              </a:rPr>
              <a:t>CO</a:t>
            </a:r>
            <a:r>
              <a:rPr lang="en-US" baseline="-25000" dirty="0" smtClean="0">
                <a:sym typeface="Wingdings" pitchFamily="2" charset="2"/>
              </a:rPr>
              <a:t>2</a:t>
            </a:r>
            <a:r>
              <a:rPr lang="en-US" dirty="0" smtClean="0">
                <a:sym typeface="Wingdings" pitchFamily="2" charset="2"/>
              </a:rPr>
              <a:t> + </a:t>
            </a:r>
            <a:r>
              <a:rPr lang="el-GR" dirty="0" smtClean="0">
                <a:sym typeface="Wingdings" pitchFamily="2" charset="2"/>
              </a:rPr>
              <a:t>2 μόρια ακετυλο –</a:t>
            </a:r>
            <a:r>
              <a:rPr lang="en-US" dirty="0" smtClean="0">
                <a:sym typeface="Wingdings" pitchFamily="2" charset="2"/>
              </a:rPr>
              <a:t>CoA +</a:t>
            </a:r>
            <a:r>
              <a:rPr lang="el-GR" dirty="0" smtClean="0">
                <a:sym typeface="Wingdings" pitchFamily="2" charset="2"/>
              </a:rPr>
              <a:t> </a:t>
            </a:r>
            <a:r>
              <a:rPr lang="en-US" dirty="0" smtClean="0">
                <a:sym typeface="Wingdings" pitchFamily="2" charset="2"/>
              </a:rPr>
              <a:t>2 NADH</a:t>
            </a:r>
            <a:r>
              <a:rPr lang="el-GR" baseline="-25000" dirty="0" smtClean="0">
                <a:sym typeface="Wingdings" pitchFamily="2" charset="2"/>
              </a:rPr>
              <a:t>2</a:t>
            </a:r>
            <a:r>
              <a:rPr lang="el-GR" baseline="30000" dirty="0" smtClean="0">
                <a:sym typeface="Wingdings" pitchFamily="2" charset="2"/>
              </a:rPr>
              <a:t>+</a:t>
            </a:r>
            <a:endParaRPr lang="en-US" dirty="0" smtClean="0">
              <a:sym typeface="Wingdings" pitchFamily="2" charset="2"/>
            </a:endParaRPr>
          </a:p>
          <a:p>
            <a:r>
              <a:rPr lang="en-US" dirty="0" smtClean="0">
                <a:sym typeface="Wingdings" pitchFamily="2" charset="2"/>
              </a:rPr>
              <a:t> </a:t>
            </a:r>
            <a:r>
              <a:rPr lang="el-GR" dirty="0" smtClean="0">
                <a:sym typeface="Wingdings" pitchFamily="2" charset="2"/>
              </a:rPr>
              <a:t>2 μόρια ακετυλο –</a:t>
            </a:r>
            <a:r>
              <a:rPr lang="en-US" dirty="0" smtClean="0">
                <a:sym typeface="Wingdings" pitchFamily="2" charset="2"/>
              </a:rPr>
              <a:t>CoA  4 CO</a:t>
            </a:r>
            <a:r>
              <a:rPr lang="en-US" baseline="-25000" dirty="0" smtClean="0">
                <a:sym typeface="Wingdings" pitchFamily="2" charset="2"/>
              </a:rPr>
              <a:t>2</a:t>
            </a:r>
            <a:r>
              <a:rPr lang="el-GR" baseline="-25000" dirty="0" smtClean="0">
                <a:sym typeface="Wingdings" pitchFamily="2" charset="2"/>
              </a:rPr>
              <a:t> </a:t>
            </a:r>
            <a:r>
              <a:rPr lang="el-GR" dirty="0" smtClean="0">
                <a:sym typeface="Wingdings" pitchFamily="2" charset="2"/>
              </a:rPr>
              <a:t> +</a:t>
            </a:r>
            <a:r>
              <a:rPr lang="en-US" dirty="0" smtClean="0">
                <a:sym typeface="Wingdings" pitchFamily="2" charset="2"/>
              </a:rPr>
              <a:t> 6</a:t>
            </a:r>
            <a:r>
              <a:rPr lang="el-GR" dirty="0" smtClean="0">
                <a:sym typeface="Wingdings" pitchFamily="2" charset="2"/>
              </a:rPr>
              <a:t> μόρια </a:t>
            </a:r>
            <a:r>
              <a:rPr lang="en-US" dirty="0" smtClean="0">
                <a:sym typeface="Wingdings" pitchFamily="2" charset="2"/>
              </a:rPr>
              <a:t>NADH</a:t>
            </a:r>
            <a:r>
              <a:rPr lang="el-GR" baseline="-25000" dirty="0" smtClean="0">
                <a:sym typeface="Wingdings" pitchFamily="2" charset="2"/>
              </a:rPr>
              <a:t>2</a:t>
            </a:r>
            <a:r>
              <a:rPr lang="el-GR" baseline="30000" dirty="0" smtClean="0">
                <a:sym typeface="Wingdings" pitchFamily="2" charset="2"/>
              </a:rPr>
              <a:t>+</a:t>
            </a:r>
            <a:r>
              <a:rPr lang="en-US" dirty="0" smtClean="0">
                <a:sym typeface="Wingdings" pitchFamily="2" charset="2"/>
              </a:rPr>
              <a:t> + 2 FADH</a:t>
            </a:r>
            <a:r>
              <a:rPr lang="en-US" baseline="-25000" dirty="0" smtClean="0">
                <a:sym typeface="Wingdings" pitchFamily="2" charset="2"/>
              </a:rPr>
              <a:t>2</a:t>
            </a:r>
            <a:r>
              <a:rPr lang="en-US" dirty="0" smtClean="0">
                <a:sym typeface="Wingdings" pitchFamily="2" charset="2"/>
              </a:rPr>
              <a:t> + 2 ATP(</a:t>
            </a:r>
            <a:r>
              <a:rPr lang="el-GR" dirty="0" smtClean="0">
                <a:sym typeface="Wingdings" pitchFamily="2" charset="2"/>
              </a:rPr>
              <a:t>ή </a:t>
            </a:r>
            <a:r>
              <a:rPr lang="en-US" dirty="0" smtClean="0">
                <a:sym typeface="Wingdings" pitchFamily="2" charset="2"/>
              </a:rPr>
              <a:t>GTP)</a:t>
            </a:r>
            <a:endParaRPr lang="el-GR" dirty="0" smtClean="0">
              <a:sym typeface="Wingdings" pitchFamily="2" charset="2"/>
            </a:endParaRPr>
          </a:p>
          <a:p>
            <a:r>
              <a:rPr lang="el-GR" b="1" dirty="0" smtClean="0">
                <a:sym typeface="Wingdings" pitchFamily="2" charset="2"/>
              </a:rPr>
              <a:t>Αναπνευστική αλυσίδα:</a:t>
            </a:r>
            <a:r>
              <a:rPr lang="en-US" b="1" dirty="0" smtClean="0">
                <a:sym typeface="Wingdings" pitchFamily="2" charset="2"/>
              </a:rPr>
              <a:t> </a:t>
            </a:r>
            <a:endParaRPr lang="el-GR" b="1" dirty="0" smtClean="0">
              <a:sym typeface="Wingdings" pitchFamily="2" charset="2"/>
            </a:endParaRPr>
          </a:p>
          <a:p>
            <a:r>
              <a:rPr lang="en-US" dirty="0" smtClean="0">
                <a:sym typeface="Wingdings" pitchFamily="2" charset="2"/>
              </a:rPr>
              <a:t>2</a:t>
            </a:r>
            <a:r>
              <a:rPr lang="el-GR" dirty="0" smtClean="0">
                <a:sym typeface="Wingdings" pitchFamily="2" charset="2"/>
              </a:rPr>
              <a:t> μόρια </a:t>
            </a:r>
            <a:r>
              <a:rPr lang="en-US" dirty="0" smtClean="0">
                <a:sym typeface="Wingdings" pitchFamily="2" charset="2"/>
              </a:rPr>
              <a:t>NADH</a:t>
            </a:r>
            <a:r>
              <a:rPr lang="el-GR" baseline="-25000" dirty="0" smtClean="0">
                <a:sym typeface="Wingdings" pitchFamily="2" charset="2"/>
              </a:rPr>
              <a:t>2</a:t>
            </a:r>
            <a:r>
              <a:rPr lang="el-GR" baseline="30000" dirty="0" smtClean="0">
                <a:sym typeface="Wingdings" pitchFamily="2" charset="2"/>
              </a:rPr>
              <a:t>+</a:t>
            </a:r>
            <a:r>
              <a:rPr lang="en-US" dirty="0" smtClean="0">
                <a:sym typeface="Wingdings" pitchFamily="2" charset="2"/>
              </a:rPr>
              <a:t> + O</a:t>
            </a:r>
            <a:r>
              <a:rPr lang="en-US" baseline="-25000" dirty="0" smtClean="0">
                <a:sym typeface="Wingdings" pitchFamily="2" charset="2"/>
              </a:rPr>
              <a:t>2</a:t>
            </a:r>
            <a:r>
              <a:rPr lang="en-US" dirty="0" smtClean="0">
                <a:sym typeface="Wingdings" pitchFamily="2" charset="2"/>
              </a:rPr>
              <a:t>  </a:t>
            </a:r>
            <a:r>
              <a:rPr lang="el-GR" dirty="0" smtClean="0">
                <a:sym typeface="Wingdings" pitchFamily="2" charset="2"/>
              </a:rPr>
              <a:t>5μόρια</a:t>
            </a:r>
            <a:r>
              <a:rPr lang="en-US" dirty="0" smtClean="0">
                <a:sym typeface="Wingdings" pitchFamily="2" charset="2"/>
              </a:rPr>
              <a:t> ATP + </a:t>
            </a:r>
            <a:r>
              <a:rPr lang="el-GR" dirty="0" smtClean="0">
                <a:sym typeface="Wingdings" pitchFamily="2" charset="2"/>
              </a:rPr>
              <a:t>2μόρια</a:t>
            </a:r>
            <a:r>
              <a:rPr lang="en-US" dirty="0" smtClean="0">
                <a:sym typeface="Wingdings" pitchFamily="2" charset="2"/>
              </a:rPr>
              <a:t> H</a:t>
            </a:r>
            <a:r>
              <a:rPr lang="en-US" baseline="-25000" dirty="0" smtClean="0">
                <a:sym typeface="Wingdings" pitchFamily="2" charset="2"/>
              </a:rPr>
              <a:t>2</a:t>
            </a:r>
            <a:r>
              <a:rPr lang="en-US" dirty="0" smtClean="0">
                <a:sym typeface="Wingdings" pitchFamily="2" charset="2"/>
              </a:rPr>
              <a:t>O</a:t>
            </a:r>
            <a:endParaRPr lang="el-GR" dirty="0" smtClean="0">
              <a:sym typeface="Wingdings" pitchFamily="2" charset="2"/>
            </a:endParaRPr>
          </a:p>
          <a:p>
            <a:r>
              <a:rPr lang="el-GR" dirty="0" smtClean="0">
                <a:sym typeface="Wingdings" pitchFamily="2" charset="2"/>
              </a:rPr>
              <a:t>2 μόρια </a:t>
            </a:r>
            <a:r>
              <a:rPr lang="en-US" dirty="0" smtClean="0">
                <a:sym typeface="Wingdings" pitchFamily="2" charset="2"/>
              </a:rPr>
              <a:t>FADH</a:t>
            </a:r>
            <a:r>
              <a:rPr lang="en-US" baseline="-25000" dirty="0" smtClean="0">
                <a:sym typeface="Wingdings" pitchFamily="2" charset="2"/>
              </a:rPr>
              <a:t>2</a:t>
            </a:r>
            <a:r>
              <a:rPr lang="en-US" dirty="0" smtClean="0">
                <a:sym typeface="Wingdings" pitchFamily="2" charset="2"/>
              </a:rPr>
              <a:t> + O</a:t>
            </a:r>
            <a:r>
              <a:rPr lang="en-US" baseline="-25000" dirty="0" smtClean="0">
                <a:sym typeface="Wingdings" pitchFamily="2" charset="2"/>
              </a:rPr>
              <a:t>2</a:t>
            </a:r>
            <a:r>
              <a:rPr lang="en-US" dirty="0" smtClean="0">
                <a:sym typeface="Wingdings" pitchFamily="2" charset="2"/>
              </a:rPr>
              <a:t>  </a:t>
            </a:r>
            <a:r>
              <a:rPr lang="el-GR" dirty="0" smtClean="0">
                <a:sym typeface="Wingdings" pitchFamily="2" charset="2"/>
              </a:rPr>
              <a:t>3 μόρια ΑΤΡ + 2 μόρια Η</a:t>
            </a:r>
            <a:r>
              <a:rPr lang="el-GR" baseline="-25000" dirty="0" smtClean="0">
                <a:sym typeface="Wingdings" pitchFamily="2" charset="2"/>
              </a:rPr>
              <a:t>2</a:t>
            </a:r>
            <a:r>
              <a:rPr lang="el-GR" dirty="0" smtClean="0">
                <a:sym typeface="Wingdings" pitchFamily="2" charset="2"/>
              </a:rPr>
              <a:t>Ο</a:t>
            </a:r>
            <a:endParaRPr lang="el-GR" dirty="0" smtClean="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971600" y="980728"/>
            <a:ext cx="727280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Προέλευση μιτοχονδρίων και χλωροπλαστών</a:t>
            </a:r>
            <a:endParaRPr lang="el-GR" sz="2000" b="1" dirty="0">
              <a:solidFill>
                <a:schemeClr val="bg1"/>
              </a:solidFill>
            </a:endParaRPr>
          </a:p>
        </p:txBody>
      </p:sp>
      <p:sp>
        <p:nvSpPr>
          <p:cNvPr id="3" name="2 - TextBox"/>
          <p:cNvSpPr txBox="1"/>
          <p:nvPr/>
        </p:nvSpPr>
        <p:spPr>
          <a:xfrm>
            <a:off x="971600" y="1484784"/>
            <a:ext cx="7272808"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Σήμερα είναι γενικά αποδεκτό ότι τα μιτοχόνδρια και οι χλωροπλάστες προέρχονται από βακτήρια που εγκολπώθηκαν ως τροφή από άλλα κύτταρα πριν από ένα και παραπάνω δισεκατομμύρια χρόνια. Οι ενδείξεις για αυτό είναι:</a:t>
            </a:r>
          </a:p>
          <a:p>
            <a:pPr>
              <a:buFont typeface="Wingdings" pitchFamily="2" charset="2"/>
              <a:buChar char="§"/>
            </a:pPr>
            <a:r>
              <a:rPr lang="el-GR" dirty="0" smtClean="0"/>
              <a:t>Περιέχουν δικό τους γενετικό υλικό, που στους περισσότερους οργανισμούς είναι κυκλικό όπως των βακτηρίων, καθώς και ριβοσώματα, ένζυμα και παράγοντες αντιγραφής, μεταγραφής και μετάφρασης.</a:t>
            </a:r>
          </a:p>
          <a:p>
            <a:pPr>
              <a:buFont typeface="Wingdings" pitchFamily="2" charset="2"/>
              <a:buChar char="§"/>
            </a:pPr>
            <a:r>
              <a:rPr lang="el-GR" dirty="0" smtClean="0"/>
              <a:t>Η οργάνωση των γονιδίων τους μοιάζει με αυτή των βακτηρίων</a:t>
            </a:r>
          </a:p>
          <a:p>
            <a:pPr>
              <a:buFont typeface="Wingdings" pitchFamily="2" charset="2"/>
              <a:buChar char="§"/>
            </a:pPr>
            <a:r>
              <a:rPr lang="el-GR" dirty="0" smtClean="0"/>
              <a:t>Έχουν παρόμοιο μεμβρανικό ενζυμικό σύμπλοκο με τα βακτήρια</a:t>
            </a:r>
          </a:p>
          <a:p>
            <a:endParaRPr lang="el-GR" dirty="0" smtClean="0"/>
          </a:p>
          <a:p>
            <a:r>
              <a:rPr lang="el-GR" dirty="0" smtClean="0"/>
              <a:t>Πιστεύεται ότι το μιτοχόνδριο προέκυψε από την ενδοκυττάρωση ενός αερόβιου προκαρυωτικού κυττάρου από ένα ευκαρυωτικό κύτταρο πριν από 1,5 Χ 10</a:t>
            </a:r>
            <a:r>
              <a:rPr lang="el-GR" baseline="30000" dirty="0" smtClean="0"/>
              <a:t>9</a:t>
            </a:r>
            <a:r>
              <a:rPr lang="el-GR" dirty="0" smtClean="0"/>
              <a:t> χρόνια.</a:t>
            </a:r>
          </a:p>
          <a:p>
            <a:r>
              <a:rPr lang="el-GR" dirty="0" smtClean="0"/>
              <a:t>Ο χλωροπλάστης προήλθε αργότερα, από την ενσωμάτωση ενός φωτοσυνθετικού προκαρυωτικού κυττάρου, πιθανόν κυανοπράσινο βακτήριο, από κάποιο απόγονο των προηγούμενου ευκαρυωτικού αερόβιου κυττάρου     </a:t>
            </a:r>
            <a:endParaRPr lang="el-G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992922"/>
            <a:ext cx="4392488" cy="707886"/>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Ενδοπλασματικό δίκτυο</a:t>
            </a:r>
            <a:endParaRPr lang="en-US" sz="2000" b="1" dirty="0" smtClean="0">
              <a:solidFill>
                <a:schemeClr val="bg1"/>
              </a:solidFill>
            </a:endParaRPr>
          </a:p>
          <a:p>
            <a:pPr algn="ctr"/>
            <a:r>
              <a:rPr lang="el-GR" sz="2000" b="1" dirty="0" smtClean="0">
                <a:solidFill>
                  <a:schemeClr val="bg1"/>
                </a:solidFill>
              </a:rPr>
              <a:t> (</a:t>
            </a:r>
            <a:r>
              <a:rPr lang="en-US" sz="2000" b="1" dirty="0" smtClean="0">
                <a:solidFill>
                  <a:schemeClr val="bg1"/>
                </a:solidFill>
              </a:rPr>
              <a:t>ER- Endoplasmatic Reticulum)</a:t>
            </a:r>
            <a:endParaRPr lang="el-GR" sz="2000" b="1" dirty="0">
              <a:solidFill>
                <a:schemeClr val="bg1"/>
              </a:solidFill>
            </a:endParaRPr>
          </a:p>
        </p:txBody>
      </p:sp>
      <p:pic>
        <p:nvPicPr>
          <p:cNvPr id="1026" name="Picture 2" descr="C:\Documents and Settings\Eleni\Τα έγγραφά μου\Downloads\rough_endoplasmic_reticulum_em.jpg"/>
          <p:cNvPicPr>
            <a:picLocks noChangeAspect="1" noChangeArrowheads="1"/>
          </p:cNvPicPr>
          <p:nvPr/>
        </p:nvPicPr>
        <p:blipFill>
          <a:blip r:embed="rId2" cstate="print"/>
          <a:srcRect/>
          <a:stretch>
            <a:fillRect/>
          </a:stretch>
        </p:blipFill>
        <p:spPr bwMode="auto">
          <a:xfrm>
            <a:off x="5220072" y="620688"/>
            <a:ext cx="3312368" cy="2438400"/>
          </a:xfrm>
          <a:prstGeom prst="rect">
            <a:avLst/>
          </a:prstGeom>
          <a:noFill/>
        </p:spPr>
      </p:pic>
      <p:sp>
        <p:nvSpPr>
          <p:cNvPr id="6" name="5 - TextBox"/>
          <p:cNvSpPr txBox="1"/>
          <p:nvPr/>
        </p:nvSpPr>
        <p:spPr>
          <a:xfrm>
            <a:off x="179512" y="1823913"/>
            <a:ext cx="4392488" cy="39703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Εκτεταμένο μεμβρανικό δίκτυο από σωληνάρια, κυστίδια και ασκίδια, τα οποία συνδέονται μεταξύ τους. Ο εσωτερικός χώρος ονομάζεται αυλός ή δίαυλος.</a:t>
            </a:r>
          </a:p>
          <a:p>
            <a:r>
              <a:rPr lang="el-GR" dirty="0" smtClean="0"/>
              <a:t>Το ενδοπλασματικό δίκτυο καταλαμβάνει περισσότερο από το 10% του συνολικού όγκου του κυττάρου και διαχωρίζει το εσωτερικό του κυττάρου στον ενδομεμβρανικό χώρο και στο υπόλοιπο κυτταρόπλασμα.</a:t>
            </a:r>
          </a:p>
          <a:p>
            <a:r>
              <a:rPr lang="el-GR" dirty="0" smtClean="0"/>
              <a:t>Οι διάφοροι δίαυλοι επικοινωνούν μεταξύ τους καθώς και με τον πυρηνικό χώρο, το σύμπλεγμα </a:t>
            </a:r>
            <a:r>
              <a:rPr lang="en-US" dirty="0" smtClean="0"/>
              <a:t>Golgi, </a:t>
            </a:r>
            <a:r>
              <a:rPr lang="el-GR" dirty="0" smtClean="0"/>
              <a:t>τα λυσοσώματα και τα υπεροξειδιοσώματα  </a:t>
            </a:r>
            <a:r>
              <a:rPr lang="en-US" dirty="0" smtClean="0"/>
              <a:t> </a:t>
            </a:r>
            <a:endParaRPr lang="el-GR" dirty="0"/>
          </a:p>
        </p:txBody>
      </p:sp>
      <p:pic>
        <p:nvPicPr>
          <p:cNvPr id="7" name="Picture 7" descr="C:\Documents and Settings\Eleni\Τα έγγραφά μου\Downloads\ER.jpg"/>
          <p:cNvPicPr>
            <a:picLocks noChangeAspect="1" noChangeArrowheads="1"/>
          </p:cNvPicPr>
          <p:nvPr/>
        </p:nvPicPr>
        <p:blipFill>
          <a:blip r:embed="rId3" cstate="print"/>
          <a:srcRect/>
          <a:stretch>
            <a:fillRect/>
          </a:stretch>
        </p:blipFill>
        <p:spPr bwMode="auto">
          <a:xfrm>
            <a:off x="5436096" y="3282404"/>
            <a:ext cx="2880320" cy="2594868"/>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67544" y="1556792"/>
            <a:ext cx="4320480"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Το ενδοπλασματικό δίκτυο (</a:t>
            </a:r>
            <a:r>
              <a:rPr lang="en-US" dirty="0" smtClean="0"/>
              <a:t>E</a:t>
            </a:r>
            <a:r>
              <a:rPr lang="el-GR" dirty="0" smtClean="0"/>
              <a:t>Δ)</a:t>
            </a:r>
            <a:r>
              <a:rPr lang="en-US" dirty="0" smtClean="0"/>
              <a:t> </a:t>
            </a:r>
            <a:r>
              <a:rPr lang="el-GR" dirty="0" smtClean="0"/>
              <a:t>διακρίνεται στο </a:t>
            </a:r>
            <a:r>
              <a:rPr lang="el-GR" b="1" dirty="0" smtClean="0"/>
              <a:t>κοκκιώδες ή αδρό </a:t>
            </a:r>
            <a:r>
              <a:rPr lang="el-GR" dirty="0" smtClean="0"/>
              <a:t>και το </a:t>
            </a:r>
            <a:r>
              <a:rPr lang="el-GR" b="1" dirty="0" smtClean="0"/>
              <a:t>ακοκκιώδες ή λείο </a:t>
            </a:r>
            <a:r>
              <a:rPr lang="el-GR" dirty="0" smtClean="0"/>
              <a:t>ενδοπλασματικό δίκτυο.</a:t>
            </a:r>
          </a:p>
          <a:p>
            <a:r>
              <a:rPr lang="el-GR" dirty="0" smtClean="0"/>
              <a:t>Το αδρό ενδοπλασματικό δίκτυο φέρει στην επιφάνειά του ριβοσώματα, ενώ το λείο όχι. Τα δύο είδη ενδοπλασματικού</a:t>
            </a:r>
            <a:r>
              <a:rPr lang="en-US" dirty="0" smtClean="0"/>
              <a:t> </a:t>
            </a:r>
            <a:r>
              <a:rPr lang="el-GR" dirty="0" smtClean="0"/>
              <a:t>δικτύου επικοινωνούν μεταξύ τους και το ένα αποτελεί συνέχεια του άλλου. Η έκτασή τους εξαρτάται από το είδος του κυττάρου καθώς και από το στάδιο της ζωής του. Τα περισσότερα κύτταρα έχουν άφθονο αδρό και πολύ λίγο λείο </a:t>
            </a:r>
            <a:r>
              <a:rPr lang="en-US" dirty="0" smtClean="0"/>
              <a:t>E</a:t>
            </a:r>
            <a:r>
              <a:rPr lang="el-GR" dirty="0" smtClean="0"/>
              <a:t>Δ. Εκτεταμένο λείο </a:t>
            </a:r>
            <a:r>
              <a:rPr lang="en-US" dirty="0" smtClean="0"/>
              <a:t>E</a:t>
            </a:r>
            <a:r>
              <a:rPr lang="el-GR" dirty="0" smtClean="0"/>
              <a:t>Δ περιέχουν κύτταρα που συνθέτουν στεροειδείς ορμόνες ή μεταβολίζουν λιπίδια. Αντίθετα κύτταρα που συνθέτουν εκκριτικές πρωτεΐνες έχουν άφθονο αδρό </a:t>
            </a:r>
            <a:r>
              <a:rPr lang="en-US" dirty="0" smtClean="0"/>
              <a:t>E</a:t>
            </a:r>
            <a:r>
              <a:rPr lang="el-GR" dirty="0" smtClean="0"/>
              <a:t>Δ</a:t>
            </a:r>
            <a:r>
              <a:rPr lang="en-US" dirty="0" smtClean="0"/>
              <a:t>.</a:t>
            </a:r>
            <a:endParaRPr lang="el-GR" dirty="0"/>
          </a:p>
        </p:txBody>
      </p:sp>
      <p:pic>
        <p:nvPicPr>
          <p:cNvPr id="5" name="Picture 3" descr="C:\Documents and Settings\Eleni\Τα έγγραφά μου\Downloads\endoplazmatski retikulum2.jpg"/>
          <p:cNvPicPr>
            <a:picLocks noChangeAspect="1" noChangeArrowheads="1"/>
          </p:cNvPicPr>
          <p:nvPr/>
        </p:nvPicPr>
        <p:blipFill>
          <a:blip r:embed="rId2" cstate="print"/>
          <a:srcRect/>
          <a:stretch>
            <a:fillRect/>
          </a:stretch>
        </p:blipFill>
        <p:spPr bwMode="auto">
          <a:xfrm>
            <a:off x="5508104" y="2780928"/>
            <a:ext cx="2874640" cy="2448272"/>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67544" y="1916832"/>
            <a:ext cx="3816424" cy="369332"/>
          </a:xfrm>
          <a:prstGeom prst="rect">
            <a:avLst/>
          </a:prstGeom>
          <a:solidFill>
            <a:schemeClr val="tx2"/>
          </a:solidFill>
        </p:spPr>
        <p:txBody>
          <a:bodyPr wrap="square" rtlCol="0">
            <a:spAutoFit/>
          </a:bodyPr>
          <a:lstStyle/>
          <a:p>
            <a:pPr algn="ctr"/>
            <a:r>
              <a:rPr lang="el-GR" b="1" dirty="0" smtClean="0">
                <a:solidFill>
                  <a:schemeClr val="bg1"/>
                </a:solidFill>
              </a:rPr>
              <a:t>Λείο ενδοπλασματικό δίκτυο</a:t>
            </a:r>
            <a:endParaRPr lang="el-GR" b="1" dirty="0">
              <a:solidFill>
                <a:schemeClr val="bg1"/>
              </a:solidFill>
            </a:endParaRPr>
          </a:p>
        </p:txBody>
      </p:sp>
      <p:sp>
        <p:nvSpPr>
          <p:cNvPr id="5" name="4 - TextBox"/>
          <p:cNvSpPr txBox="1"/>
          <p:nvPr/>
        </p:nvSpPr>
        <p:spPr>
          <a:xfrm>
            <a:off x="467544" y="2393593"/>
            <a:ext cx="3816424" cy="14773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Το λείο </a:t>
            </a:r>
            <a:r>
              <a:rPr lang="en-US" dirty="0" smtClean="0"/>
              <a:t>E</a:t>
            </a:r>
            <a:r>
              <a:rPr lang="el-GR" dirty="0" smtClean="0"/>
              <a:t>Δ συμμετέχει στην υδροξυλίωση μορίων, το μεταβολισμό των υδατανθράκων, την αποτοξίνωση από φάρμακα, τη σύνθεση λιπιδίων και στεροειδών ορμονών.</a:t>
            </a:r>
            <a:endParaRPr lang="el-GR" dirty="0"/>
          </a:p>
        </p:txBody>
      </p:sp>
      <p:pic>
        <p:nvPicPr>
          <p:cNvPr id="4098" name="Picture 2" descr="C:\Documents and Settings\Eleni\Τα έγγραφά μου\Downloads\rough.jpg"/>
          <p:cNvPicPr>
            <a:picLocks noChangeAspect="1" noChangeArrowheads="1"/>
          </p:cNvPicPr>
          <p:nvPr/>
        </p:nvPicPr>
        <p:blipFill>
          <a:blip r:embed="rId2" cstate="print"/>
          <a:srcRect/>
          <a:stretch>
            <a:fillRect/>
          </a:stretch>
        </p:blipFill>
        <p:spPr bwMode="auto">
          <a:xfrm>
            <a:off x="4788024" y="1869355"/>
            <a:ext cx="3949700" cy="3071813"/>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496" y="1052736"/>
            <a:ext cx="5040560"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μεμβράνες τ</a:t>
            </a:r>
            <a:r>
              <a:rPr lang="en-US" dirty="0" smtClean="0"/>
              <a:t>o</a:t>
            </a:r>
            <a:r>
              <a:rPr lang="el-GR" dirty="0" smtClean="0"/>
              <a:t>υ</a:t>
            </a:r>
            <a:r>
              <a:rPr lang="en-US" dirty="0" smtClean="0"/>
              <a:t> </a:t>
            </a:r>
            <a:r>
              <a:rPr lang="el-GR" dirty="0" smtClean="0"/>
              <a:t>αδρού ενδοπλασματικού δικτύου περιέχουν πρωτεΐνες, κυρίως ένζυμα οι οποίες έχουν καθορισμένη θέση στη μεμβράνη.</a:t>
            </a:r>
          </a:p>
          <a:p>
            <a:r>
              <a:rPr lang="el-GR" dirty="0" smtClean="0"/>
              <a:t>Στα ριβοσώματα του αδρού ενδοπλασματικού δικτύου γίνεται η σύνθεση των πρωτεϊνών που εκκρίνονται από το κύτταρο, πρωτεϊνών των λυσοσωμάτων και των πρωτεϊνών που ενσωματώνονται στις μεμβράνες των οργανιδίων, εκτός από αυτές των μιτοχονδρίων και των χλωροπλαστών.</a:t>
            </a:r>
          </a:p>
          <a:p>
            <a:r>
              <a:rPr lang="el-GR" dirty="0" smtClean="0"/>
              <a:t>Επίσης, στη μεμβράνη του αδρού </a:t>
            </a:r>
            <a:r>
              <a:rPr lang="en-US" dirty="0" smtClean="0"/>
              <a:t>E</a:t>
            </a:r>
            <a:r>
              <a:rPr lang="el-GR" dirty="0" smtClean="0"/>
              <a:t>Δ γίνεται η σύνθεση των περισσότερων λιπιδίων, περιλαμβανομένου των φωσφολιπιδίων και της χοληστερόλης. Τα λιπίδια στη συνέχεια μεταφέρονται σε όλα τα μεμβρανικά συστήματα του κυττάρου και ενσωματώνονται σε αυτά.</a:t>
            </a:r>
          </a:p>
          <a:p>
            <a:r>
              <a:rPr lang="el-GR" dirty="0" smtClean="0"/>
              <a:t>Οι μεταφορά των πρωτεϊνών και των λιπιδίων γίνεται με κυστίδια που συντήκονται με τη μεμβράνη του οργανιδίου ή την κυτταρική μεμβράνη.</a:t>
            </a:r>
            <a:endParaRPr lang="el-GR" dirty="0"/>
          </a:p>
        </p:txBody>
      </p:sp>
      <p:sp>
        <p:nvSpPr>
          <p:cNvPr id="5" name="4 - TextBox"/>
          <p:cNvSpPr txBox="1"/>
          <p:nvPr/>
        </p:nvSpPr>
        <p:spPr>
          <a:xfrm>
            <a:off x="35496" y="548680"/>
            <a:ext cx="5040560"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Αδρό ενδοπλασματικό δίκτυο</a:t>
            </a:r>
            <a:endParaRPr lang="el-GR" sz="2000" b="1" dirty="0">
              <a:solidFill>
                <a:schemeClr val="bg1"/>
              </a:solidFill>
            </a:endParaRPr>
          </a:p>
        </p:txBody>
      </p:sp>
      <p:pic>
        <p:nvPicPr>
          <p:cNvPr id="3074" name="Picture 2" descr="C:\Documents and Settings\Eleni\Τα έγγραφά μου\Downloads\endoplasmic reticulum[5].jpg"/>
          <p:cNvPicPr>
            <a:picLocks noChangeAspect="1" noChangeArrowheads="1"/>
          </p:cNvPicPr>
          <p:nvPr/>
        </p:nvPicPr>
        <p:blipFill>
          <a:blip r:embed="rId2" cstate="print"/>
          <a:srcRect/>
          <a:stretch>
            <a:fillRect/>
          </a:stretch>
        </p:blipFill>
        <p:spPr bwMode="auto">
          <a:xfrm>
            <a:off x="5220072" y="548680"/>
            <a:ext cx="3816424" cy="4104456"/>
          </a:xfrm>
          <a:prstGeom prst="rect">
            <a:avLst/>
          </a:prstGeom>
          <a:noFill/>
        </p:spPr>
      </p:pic>
      <p:sp>
        <p:nvSpPr>
          <p:cNvPr id="6" name="5 - TextBox"/>
          <p:cNvSpPr txBox="1"/>
          <p:nvPr/>
        </p:nvSpPr>
        <p:spPr>
          <a:xfrm>
            <a:off x="5220072" y="4725144"/>
            <a:ext cx="3816424"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Οργανίδια που οι πρωτεΐνες τους εισέρχονται από το κυτταροδιάλυμα:</a:t>
            </a:r>
          </a:p>
          <a:p>
            <a:r>
              <a:rPr lang="el-GR" sz="1600" dirty="0" smtClean="0"/>
              <a:t>Πυρήνας, μιτοχόνδρια, χλωροπλάστες, υπεροξειδιοσώματα. </a:t>
            </a:r>
          </a:p>
          <a:p>
            <a:r>
              <a:rPr lang="el-GR" sz="1600" b="1" dirty="0" smtClean="0"/>
              <a:t>Οργανίδια που οι πρωτεΐνες τους εισέρχονται μέσω του ΕΔ:</a:t>
            </a:r>
          </a:p>
          <a:p>
            <a:r>
              <a:rPr lang="el-GR" sz="1600" dirty="0" smtClean="0"/>
              <a:t>Συσκευή </a:t>
            </a:r>
            <a:r>
              <a:rPr lang="en-US" sz="1600" dirty="0" smtClean="0"/>
              <a:t>Golgi, </a:t>
            </a:r>
            <a:r>
              <a:rPr lang="el-GR" sz="1600" dirty="0" smtClean="0"/>
              <a:t>λυσοσώματα, ενδοσώματα, πυρηνική και πλασματική μεμβράνη.</a:t>
            </a:r>
            <a:endParaRPr lang="el-GR" sz="16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27584" y="1516722"/>
            <a:ext cx="7416824"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Πορεία πρωτεϊνών που συντίθενται στο ενδοπλασματικό δίκτυο</a:t>
            </a:r>
            <a:endParaRPr lang="el-GR" sz="2000" b="1" dirty="0">
              <a:solidFill>
                <a:schemeClr val="bg1"/>
              </a:solidFill>
            </a:endParaRPr>
          </a:p>
        </p:txBody>
      </p:sp>
      <p:sp>
        <p:nvSpPr>
          <p:cNvPr id="5" name="4 - TextBox"/>
          <p:cNvSpPr txBox="1"/>
          <p:nvPr/>
        </p:nvSpPr>
        <p:spPr>
          <a:xfrm>
            <a:off x="827584" y="2062003"/>
            <a:ext cx="7416824"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πρωτεΐνες που πρόκειται να εκκριθούν, να εισέλθουν στη συσκευή </a:t>
            </a:r>
            <a:r>
              <a:rPr lang="en-US" dirty="0" smtClean="0"/>
              <a:t>Golgi</a:t>
            </a:r>
            <a:r>
              <a:rPr lang="el-GR" dirty="0" smtClean="0"/>
              <a:t>, τα λυσοσώματα και τα ενδοσώματα ή να ενσωματωθούν σε μεμβράνες συντίθενται στα ριβοσώματα του ενδοπλασματικού δικτύου και στη συνέχεια εισέρχονται στον αυλό του πριν φθάσουν στον προορισμό τους.</a:t>
            </a:r>
          </a:p>
          <a:p>
            <a:endParaRPr lang="el-GR" dirty="0" smtClean="0"/>
          </a:p>
          <a:p>
            <a:r>
              <a:rPr lang="el-GR" dirty="0" smtClean="0"/>
              <a:t>Οι πρωτεΐνες που εισέρχονται στο ΕΔ διακρίνονται:</a:t>
            </a:r>
          </a:p>
          <a:p>
            <a:pPr>
              <a:buFont typeface="Wingdings" pitchFamily="2" charset="2"/>
              <a:buChar char="ü"/>
            </a:pPr>
            <a:r>
              <a:rPr lang="el-GR" dirty="0" smtClean="0"/>
              <a:t>στις </a:t>
            </a:r>
            <a:r>
              <a:rPr lang="el-GR" b="1" dirty="0" smtClean="0"/>
              <a:t>υδατοδιαλυτές</a:t>
            </a:r>
            <a:r>
              <a:rPr lang="el-GR" dirty="0" smtClean="0"/>
              <a:t>, οι οποίες εισέρχονται πλήρως στον αυλό του ΕΔ και προορίζονται για έκκριση ή για το εσωτερικό άλλου οργανιδίου και</a:t>
            </a:r>
          </a:p>
          <a:p>
            <a:pPr>
              <a:buFont typeface="Wingdings" pitchFamily="2" charset="2"/>
              <a:buChar char="ü"/>
            </a:pPr>
            <a:r>
              <a:rPr lang="el-GR" dirty="0" smtClean="0"/>
              <a:t>στις </a:t>
            </a:r>
            <a:r>
              <a:rPr lang="el-GR" b="1" dirty="0" smtClean="0"/>
              <a:t>διαμεμβρανικές</a:t>
            </a:r>
            <a:r>
              <a:rPr lang="el-GR" dirty="0" smtClean="0"/>
              <a:t>, οι οποίες εισέρχονται μερικώς στη μεμβράνη του ΕΔ και ενσωματώνονται σε αυτήν. Οι πρωτεΐνες αυτές προορίζονται είτε για τη μεμβράνη του ίδιου του ΕΔ, ή για τη μεμβράνη άλλου οργανιδίου.</a:t>
            </a:r>
          </a:p>
          <a:p>
            <a:r>
              <a:rPr lang="el-GR" dirty="0" smtClean="0"/>
              <a:t>  </a:t>
            </a:r>
          </a:p>
          <a:p>
            <a:r>
              <a:rPr lang="el-GR" dirty="0" smtClean="0"/>
              <a:t>Όλες οι άλλες πρωτεΐνες συντίθενται από ελεύθερα ριβοσώματα στο κυτταρόπλασμα, τα οποία δεν έχουν καμία δομική ή λειτουργική διαφορά από τα ριβοσώματα του ενδοπλασματικού δικτύου.  </a:t>
            </a:r>
            <a:endParaRPr lang="el-G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772816"/>
            <a:ext cx="4104456"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σύνθεση όλων των πρωτεϊνών ξεκινάει σε ριβοσώματα του κυτταροπλάσματος. Οι ίδιες οι πρωτεΐνες που πρόκειται να εισέλθουν στο ενδοπλασματικό δίκτυο κατευθύνουν το ριβόσωμα στη μεμβράνη του, μέσω μιας αλληλουχίας αμινοξέων.</a:t>
            </a:r>
          </a:p>
          <a:p>
            <a:r>
              <a:rPr lang="el-GR" dirty="0" smtClean="0"/>
              <a:t>Σχεδόν όλες αυτές οι πρωτεΐνες έχουν στο αρχικό αμινικό άκρο τους μία σηματοδοτική αλληλουχία από 20-25 αμινοξέα τα οποία είναι ισχυρά υδρόφοβα (</a:t>
            </a:r>
            <a:r>
              <a:rPr lang="en-US" dirty="0" smtClean="0"/>
              <a:t>Ala, </a:t>
            </a:r>
            <a:r>
              <a:rPr lang="en-US" dirty="0" err="1" smtClean="0"/>
              <a:t>Leu</a:t>
            </a:r>
            <a:r>
              <a:rPr lang="en-US" dirty="0" smtClean="0"/>
              <a:t>, Val, </a:t>
            </a:r>
            <a:r>
              <a:rPr lang="en-US" dirty="0" err="1" smtClean="0"/>
              <a:t>Ileu</a:t>
            </a:r>
            <a:r>
              <a:rPr lang="en-US" dirty="0" smtClean="0"/>
              <a:t>, </a:t>
            </a:r>
            <a:r>
              <a:rPr lang="en-US" dirty="0" err="1" smtClean="0"/>
              <a:t>Phe</a:t>
            </a:r>
            <a:r>
              <a:rPr lang="en-US" dirty="0" smtClean="0"/>
              <a:t>) </a:t>
            </a:r>
            <a:r>
              <a:rPr lang="el-GR" dirty="0" smtClean="0"/>
              <a:t>και η οποία εκτός από την καθοδήγηση του ριβοσώματος στο ΕΔ συμμετέχει στην έναρξη της μετατόπισης της πρωτεΐνης στον αυλό του ΕΔ. </a:t>
            </a:r>
            <a:r>
              <a:rPr lang="en-US" dirty="0" smtClean="0"/>
              <a:t> </a:t>
            </a:r>
            <a:r>
              <a:rPr lang="el-GR" dirty="0" smtClean="0"/>
              <a:t>  </a:t>
            </a:r>
            <a:endParaRPr lang="el-GR" dirty="0"/>
          </a:p>
        </p:txBody>
      </p:sp>
      <p:pic>
        <p:nvPicPr>
          <p:cNvPr id="5" name="Picture 2" descr="C:\Documents and Settings\Eleni\Τα έγγραφά μου\Downloads\slide_20.jpg"/>
          <p:cNvPicPr>
            <a:picLocks noChangeAspect="1" noChangeArrowheads="1"/>
          </p:cNvPicPr>
          <p:nvPr/>
        </p:nvPicPr>
        <p:blipFill>
          <a:blip r:embed="rId2" cstate="print"/>
          <a:srcRect/>
          <a:stretch>
            <a:fillRect/>
          </a:stretch>
        </p:blipFill>
        <p:spPr bwMode="auto">
          <a:xfrm>
            <a:off x="4499992" y="2295128"/>
            <a:ext cx="4416152" cy="300608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95536" y="311745"/>
            <a:ext cx="8280920" cy="3970318"/>
          </a:xfrm>
          <a:prstGeom prst="rect">
            <a:avLst/>
          </a:prstGeom>
          <a:solidFill>
            <a:schemeClr val="accent1">
              <a:lumMod val="20000"/>
              <a:lumOff val="80000"/>
            </a:schemeClr>
          </a:solidFill>
        </p:spPr>
        <p:txBody>
          <a:bodyPr wrap="square" rtlCol="0">
            <a:spAutoFit/>
          </a:bodyPr>
          <a:lstStyle/>
          <a:p>
            <a:r>
              <a:rPr lang="el-GR" dirty="0" smtClean="0"/>
              <a:t>Η σηματοδοτική αλληλουχία οδηγείται στη μεμβράνη του Ε.Δ. με τη βοήθεια ενός παράγοντα του κυτταροπλάσματος το </a:t>
            </a:r>
            <a:r>
              <a:rPr lang="el-GR" b="1" dirty="0" smtClean="0"/>
              <a:t>σωματίδιο αναγνώρισης σήματος </a:t>
            </a:r>
            <a:r>
              <a:rPr lang="el-GR" dirty="0" smtClean="0"/>
              <a:t>(</a:t>
            </a:r>
            <a:r>
              <a:rPr lang="en-US" dirty="0" smtClean="0"/>
              <a:t>signal-recognition particle – SRP)</a:t>
            </a:r>
            <a:r>
              <a:rPr lang="el-GR" dirty="0" smtClean="0"/>
              <a:t>, το οποίο συνδέεται στην αλληλουχία του σήματος. Με τη σύνδεση του</a:t>
            </a:r>
            <a:r>
              <a:rPr lang="en-US" dirty="0" smtClean="0"/>
              <a:t> SRP</a:t>
            </a:r>
            <a:r>
              <a:rPr lang="el-GR" dirty="0" smtClean="0"/>
              <a:t> μειώνεται ο ρυθμός σύνθεσης της πρωτεΐνης, μέχρι το σύμπλοκο να έρθει σε επαφή τη μεμβράνη του Ε.Δ.</a:t>
            </a:r>
          </a:p>
          <a:p>
            <a:endParaRPr lang="el-GR" dirty="0" smtClean="0"/>
          </a:p>
          <a:p>
            <a:r>
              <a:rPr lang="el-GR" dirty="0" smtClean="0"/>
              <a:t> Το </a:t>
            </a:r>
            <a:r>
              <a:rPr lang="en-US" dirty="0" smtClean="0"/>
              <a:t>SRP</a:t>
            </a:r>
            <a:r>
              <a:rPr lang="el-GR" dirty="0" smtClean="0"/>
              <a:t> αναγνωρίζει ένα ειδικό υποδοχέα της μεμβράνης του ΕΔ (</a:t>
            </a:r>
            <a:r>
              <a:rPr lang="en-US" dirty="0" smtClean="0"/>
              <a:t>SRP receptor)</a:t>
            </a:r>
            <a:r>
              <a:rPr lang="el-GR" dirty="0" smtClean="0"/>
              <a:t> με τον οποίο και συνδέεται. Μόλις το ριβόσωμα συνδεθεί στη μεμβράνη ελευθερώνεται στο κυτταρόπλασμα και η σύνθεση της πρωτεΐνης επιταχύνεται εκ νέου.</a:t>
            </a:r>
          </a:p>
          <a:p>
            <a:endParaRPr lang="en-US" dirty="0" smtClean="0"/>
          </a:p>
          <a:p>
            <a:r>
              <a:rPr lang="el-GR" dirty="0" smtClean="0"/>
              <a:t>Στη συνέχεια, η πρωτεΐνη εισέρχεται στον αυλό μέσω ενός διαύλου της μεμβράνης του ΕΔ, ενώ η αλληλουχία σήματος παραμένει ενωμένη στον δίαυλο μέχρι να περάσει ολόκληρη η πολυπεπτιδική αλυσίδα με τη μορφή θηλιάς, οπότε αποκόπτεται και αποικοδομείται σε αμινοξέα</a:t>
            </a:r>
            <a:r>
              <a:rPr lang="el-GR" sz="1600" dirty="0" smtClean="0"/>
              <a:t>.</a:t>
            </a:r>
            <a:endParaRPr lang="el-GR" sz="1600" dirty="0"/>
          </a:p>
        </p:txBody>
      </p:sp>
      <p:pic>
        <p:nvPicPr>
          <p:cNvPr id="6" name="Picture 2" descr="Αποτέλεσμα εικόνας για τροποποιηση πρωτεινων"/>
          <p:cNvPicPr>
            <a:picLocks noChangeAspect="1" noChangeArrowheads="1"/>
          </p:cNvPicPr>
          <p:nvPr/>
        </p:nvPicPr>
        <p:blipFill>
          <a:blip r:embed="rId2" cstate="print"/>
          <a:srcRect b="11241"/>
          <a:stretch>
            <a:fillRect/>
          </a:stretch>
        </p:blipFill>
        <p:spPr bwMode="auto">
          <a:xfrm>
            <a:off x="395536" y="4323158"/>
            <a:ext cx="8280920" cy="2274194"/>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683568" y="4005064"/>
            <a:ext cx="7848872"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 δίαυλος εισόδου παραμένει κλειστός όσο δεν εισέρχεται κάποια πρωτεΐνη που φέρει τη σηματοδοτική αλληλουχία. </a:t>
            </a:r>
          </a:p>
          <a:p>
            <a:r>
              <a:rPr lang="el-GR" dirty="0" smtClean="0"/>
              <a:t>Στην περίπτωση των υδατοδιαλυτών πρωτεϊνών, η αλληλουχία σήματος, μετά την σύνδεση με το </a:t>
            </a:r>
            <a:r>
              <a:rPr lang="en-US" dirty="0" smtClean="0"/>
              <a:t>SRP</a:t>
            </a:r>
            <a:r>
              <a:rPr lang="el-GR" dirty="0" smtClean="0"/>
              <a:t> και τον υποδοχέα του, συνδέεται με τον δίαυλο ο οποίος ανοίγει και παραμένει συνδεδεμένη σε αυτόν κρατώντας τον ανοιχτό, ενώ η υπόλοιπη πρωτεΐνη εισέρχεται με τη μορφή θηλιάς. Όταν περάσει και το καρβοξυλικό άκρο η πρωτεΐνη ελευθερώνεται στον αυλό, ενώ η αλληλουχία σήματος απελευθερώνεται από τον δίαυλο και αποικοδομείται και ο δίαυλος μετατόπισης κλείνει ξανά. </a:t>
            </a:r>
            <a:endParaRPr lang="el-GR" dirty="0"/>
          </a:p>
        </p:txBody>
      </p:sp>
      <p:pic>
        <p:nvPicPr>
          <p:cNvPr id="7" name="Picture 2" descr="C:\Documents and Settings\Eleni\Επιφάνεια εργασίας\20120812111237253.jpg"/>
          <p:cNvPicPr>
            <a:picLocks noChangeAspect="1" noChangeArrowheads="1"/>
          </p:cNvPicPr>
          <p:nvPr/>
        </p:nvPicPr>
        <p:blipFill>
          <a:blip r:embed="rId2" cstate="print"/>
          <a:srcRect/>
          <a:stretch>
            <a:fillRect/>
          </a:stretch>
        </p:blipFill>
        <p:spPr bwMode="auto">
          <a:xfrm>
            <a:off x="683568" y="1052736"/>
            <a:ext cx="7834064" cy="28257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3528" y="1646798"/>
            <a:ext cx="4320480" cy="34778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Οι δεσμοί μεταξύ ενζύμου και αντιδρώντων μορίων εξασκούν τέτοιες τάσεις στα μόρια, που εξασθενούν τους δεσμούς μεταξύ των ατόμων των μορίων και καθιστούν δυνατή τη διάσπασή τους και τη δημιουργία νέων. </a:t>
            </a:r>
          </a:p>
          <a:p>
            <a:r>
              <a:rPr lang="el-GR" sz="2000" dirty="0" smtClean="0"/>
              <a:t>Οι ασθενικοί αυτοί δεσμοί λόγω του πλήθους τους συνδέουν σταθερά μόνο ένα ή λίγα πολύ συγγενικά μόρια. Για το λόγο αυτό οι ενζυμικές αντιδράσεις είναι πολύ ειδικές.  </a:t>
            </a:r>
            <a:endParaRPr lang="el-GR" sz="2000" dirty="0"/>
          </a:p>
        </p:txBody>
      </p:sp>
      <p:pic>
        <p:nvPicPr>
          <p:cNvPr id="2051" name="Picture 3" descr="C:\Documents and Settings\Eleni\Τα έγγραφά μου\Downloads\pepsin-pepsinogen.gif"/>
          <p:cNvPicPr>
            <a:picLocks noChangeAspect="1" noChangeArrowheads="1"/>
          </p:cNvPicPr>
          <p:nvPr/>
        </p:nvPicPr>
        <p:blipFill>
          <a:blip r:embed="rId2" cstate="print"/>
          <a:srcRect/>
          <a:stretch>
            <a:fillRect/>
          </a:stretch>
        </p:blipFill>
        <p:spPr bwMode="auto">
          <a:xfrm>
            <a:off x="5292080" y="1700808"/>
            <a:ext cx="3217937" cy="3456384"/>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72008" y="760050"/>
            <a:ext cx="4499992" cy="59093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Στην περίπτωση των πρωτεϊνών που παραμένουν ενσωματωμένες στη μεμβράνη του ΕΔ, η σηματοδοτική αλληλουχία συνδέεται στον υποδοχέα προκαλώντας το άνοιγμα του διαύλου και παραμένει συνδεδεμένη με αυτόν, όπως και στις υδατοδιαλυτές.</a:t>
            </a:r>
          </a:p>
          <a:p>
            <a:r>
              <a:rPr lang="el-GR" dirty="0" smtClean="0"/>
              <a:t>Όμως, στην περίπτωση των ενσωματωμένων πρωτεϊνών, η διαδικασία σταματά από μία άλλη υδρόφοβη αλληλουχία αμινοξέων μετά από την αλληλουχία σήματος (αλληλουχία λήξης μεταφοράς). Όταν η αλληλουχία λήξης εισέλθει στον δίαυλο μετατόπισης, σταματάει η διαδικασία μεταφοράς και αποκόπτεται η αλληλουχία σήματος. Η σύνθεση της πρωτεΐνης συνεχίζεται μέχρι την ολοκλήρωσή της αποδίδοντας μία διαμεμβρανική πρωτεΐνη, η οποία παραμένει αγκυροβολημένη στη μεμβράνη, με το αμινικό της άκρο στο εσωτερικό του αυλού και το καρβοξυλικό στο κυτταροδιάλυμα.</a:t>
            </a:r>
            <a:endParaRPr lang="el-GR" dirty="0"/>
          </a:p>
        </p:txBody>
      </p:sp>
      <p:pic>
        <p:nvPicPr>
          <p:cNvPr id="4" name="Picture 3" descr="C:\Documents and Settings\Eleni\Τα έγγραφά μου\Downloads\14_15.jpg"/>
          <p:cNvPicPr>
            <a:picLocks noChangeAspect="1" noChangeArrowheads="1"/>
          </p:cNvPicPr>
          <p:nvPr/>
        </p:nvPicPr>
        <p:blipFill>
          <a:blip r:embed="rId2" cstate="print"/>
          <a:srcRect b="3636"/>
          <a:stretch>
            <a:fillRect/>
          </a:stretch>
        </p:blipFill>
        <p:spPr bwMode="auto">
          <a:xfrm>
            <a:off x="4716016" y="1484784"/>
            <a:ext cx="4185072" cy="3816424"/>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268760"/>
            <a:ext cx="3456384" cy="203132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Στην περίπτωση διαμεμβρανικών πρωτεϊνών που διαπερνούν τη μεμβράνη δύο φορές, η σηματοδοτική αλληλουχία έναρξης της μεταφοράς βρίσκεται εσωτερικά στην πολυπεπτιδική αλυσίδα και δεν αφαιρείται. </a:t>
            </a:r>
            <a:endParaRPr lang="el-GR" dirty="0"/>
          </a:p>
        </p:txBody>
      </p:sp>
      <p:pic>
        <p:nvPicPr>
          <p:cNvPr id="2050" name="Picture 2" descr="C:\Documents and Settings\Eleni\Επιφάνεια εργασίας\slide_32.jpg"/>
          <p:cNvPicPr>
            <a:picLocks noChangeAspect="1" noChangeArrowheads="1"/>
          </p:cNvPicPr>
          <p:nvPr/>
        </p:nvPicPr>
        <p:blipFill>
          <a:blip r:embed="rId2" cstate="print"/>
          <a:srcRect r="-1181" b="26176"/>
          <a:stretch>
            <a:fillRect/>
          </a:stretch>
        </p:blipFill>
        <p:spPr bwMode="auto">
          <a:xfrm>
            <a:off x="3635896" y="3573016"/>
            <a:ext cx="5472608" cy="3096344"/>
          </a:xfrm>
          <a:prstGeom prst="rect">
            <a:avLst/>
          </a:prstGeom>
          <a:noFill/>
        </p:spPr>
      </p:pic>
      <p:pic>
        <p:nvPicPr>
          <p:cNvPr id="2051" name="Picture 3" descr="C:\Documents and Settings\Eleni\Επιφάνεια εργασίας\3-s2.0-B9780128035504000112-f11-06-9780128035504.jpg"/>
          <p:cNvPicPr>
            <a:picLocks noChangeAspect="1" noChangeArrowheads="1"/>
          </p:cNvPicPr>
          <p:nvPr/>
        </p:nvPicPr>
        <p:blipFill>
          <a:blip r:embed="rId3" cstate="print"/>
          <a:srcRect/>
          <a:stretch>
            <a:fillRect/>
          </a:stretch>
        </p:blipFill>
        <p:spPr bwMode="auto">
          <a:xfrm>
            <a:off x="3635896" y="1268760"/>
            <a:ext cx="5400600" cy="2160240"/>
          </a:xfrm>
          <a:prstGeom prst="rect">
            <a:avLst/>
          </a:prstGeom>
          <a:noFill/>
        </p:spPr>
      </p:pic>
      <p:sp>
        <p:nvSpPr>
          <p:cNvPr id="5" name="4 - TextBox"/>
          <p:cNvSpPr txBox="1"/>
          <p:nvPr/>
        </p:nvSpPr>
        <p:spPr>
          <a:xfrm>
            <a:off x="107504" y="3717032"/>
            <a:ext cx="3456384" cy="286232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Όταν η πρωτεΐνη διαπερνά την μεμβράνη περισσότερες από δύο φορές, οι υδρόφοβες σηματοδοτικές αλληλουχίες λειτουργούν σε δύο ή περισσότερα ζεύγη, όπου η μία αλληλουχία ξεκινά τη μετατόπιση και η άλλη τη λήγει, περνώντας την πολυπεπτιδική αλυσίδα από την μεμβράνη πολλές φορές. </a:t>
            </a:r>
            <a:endParaRPr lang="el-GR"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628800"/>
            <a:ext cx="4248472"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περισσότερες πρωτεΐνες που εισέρχονται στο ΕΔ τροποποιούνται χημικά με τη βοήθεια ενζύμων του αυλού.</a:t>
            </a:r>
          </a:p>
          <a:p>
            <a:r>
              <a:rPr lang="el-GR" dirty="0" smtClean="0"/>
              <a:t>Σχηματίζονται δισουλφιδικοί δεσμοί, οι οποίοι σταθεροποιούν τη δομή τους ή</a:t>
            </a:r>
          </a:p>
          <a:p>
            <a:r>
              <a:rPr lang="el-GR" dirty="0" smtClean="0"/>
              <a:t>συνδέονται με ολιγοσακχαρίτες και μετατρέπονται σε γλυκοπρωτεΐνες. Τα σάκχαρα προστατεύουν την πρωτεΐνη από αποδόμηση, τη συγκρατούν στο ΕΔ μέχρι να ολοκληρωθεί η διαμόρφωσή της και συμμετέχουν στην καθοδήγηση της πρωτεΐνης στο κατάλληλο οργανίδιο, λειτουργώντας ως σήματα μεταφοράς. Η προσθήκη σακχάρων συνεχίζεται στη συσκευή </a:t>
            </a:r>
            <a:r>
              <a:rPr lang="en-US" dirty="0" smtClean="0"/>
              <a:t>Golgi</a:t>
            </a:r>
            <a:r>
              <a:rPr lang="el-GR" dirty="0" smtClean="0"/>
              <a:t>.</a:t>
            </a:r>
            <a:endParaRPr lang="el-GR" dirty="0"/>
          </a:p>
        </p:txBody>
      </p:sp>
      <p:pic>
        <p:nvPicPr>
          <p:cNvPr id="6" name="Picture 3" descr="C:\Documents and Settings\Eleni\Τα έγγραφά μου\Downloads\ertransl.gif"/>
          <p:cNvPicPr>
            <a:picLocks noChangeAspect="1" noChangeArrowheads="1"/>
          </p:cNvPicPr>
          <p:nvPr/>
        </p:nvPicPr>
        <p:blipFill>
          <a:blip r:embed="rId2" cstate="print"/>
          <a:srcRect/>
          <a:stretch>
            <a:fillRect/>
          </a:stretch>
        </p:blipFill>
        <p:spPr bwMode="auto">
          <a:xfrm>
            <a:off x="4572000" y="1957908"/>
            <a:ext cx="4392488" cy="370334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547664" y="260648"/>
            <a:ext cx="6048672"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Μεταφορά πρωτεϊνών από το ΕΔ με κυστίδια</a:t>
            </a:r>
            <a:endParaRPr lang="el-GR" sz="2000" b="1" dirty="0">
              <a:solidFill>
                <a:schemeClr val="bg1"/>
              </a:solidFill>
            </a:endParaRPr>
          </a:p>
        </p:txBody>
      </p:sp>
      <p:sp>
        <p:nvSpPr>
          <p:cNvPr id="4" name="3 - TextBox"/>
          <p:cNvSpPr txBox="1"/>
          <p:nvPr/>
        </p:nvSpPr>
        <p:spPr>
          <a:xfrm>
            <a:off x="1547664" y="764704"/>
            <a:ext cx="6048672"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πρωτεΐνες που εισέρχονται στο ΕΔ μεταφέρονται πρώτα στη συσκευή </a:t>
            </a:r>
            <a:r>
              <a:rPr lang="en-US" dirty="0" smtClean="0"/>
              <a:t>Golgi </a:t>
            </a:r>
            <a:r>
              <a:rPr lang="el-GR" dirty="0" smtClean="0"/>
              <a:t>και στη συνέχεια σε άλλα διαμερίσματα του κυττάρου ή στην κυτταρική μεμβράνη για έκκριση.</a:t>
            </a:r>
          </a:p>
          <a:p>
            <a:r>
              <a:rPr lang="el-GR" dirty="0" smtClean="0"/>
              <a:t>Η μεταφορά αυτή πραγματοποιείται μέσω της εκβλάστησης και σύντηξης κυστιδίων μεταφοράς.</a:t>
            </a:r>
          </a:p>
          <a:p>
            <a:r>
              <a:rPr lang="el-GR" dirty="0" smtClean="0"/>
              <a:t>Η μεταφορά των πρωτεϊνών μέσω κυστιδίων είναι πολύ καλά οργανωμένη. Τα κυστίδια πρέπει να περιέχουν μόνο τις σωστές πρωτεΐνες και να συντηχθούν με τη μεμβράνη του σωστού οργανιδίου. </a:t>
            </a:r>
            <a:endParaRPr lang="el-GR" dirty="0"/>
          </a:p>
        </p:txBody>
      </p:sp>
      <p:pic>
        <p:nvPicPr>
          <p:cNvPr id="5" name="Picture 3" descr="C:\Documents and Settings\Eleni\Τα έγγραφά μου\Downloads\14_17.jpg"/>
          <p:cNvPicPr>
            <a:picLocks noChangeAspect="1" noChangeArrowheads="1"/>
          </p:cNvPicPr>
          <p:nvPr/>
        </p:nvPicPr>
        <p:blipFill>
          <a:blip r:embed="rId2" cstate="print"/>
          <a:srcRect/>
          <a:stretch>
            <a:fillRect/>
          </a:stretch>
        </p:blipFill>
        <p:spPr bwMode="auto">
          <a:xfrm>
            <a:off x="1619672" y="3501008"/>
            <a:ext cx="6048672" cy="3279428"/>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image023.jpg"/>
          <p:cNvPicPr>
            <a:picLocks noChangeAspect="1" noChangeArrowheads="1"/>
          </p:cNvPicPr>
          <p:nvPr/>
        </p:nvPicPr>
        <p:blipFill>
          <a:blip r:embed="rId2" cstate="print"/>
          <a:srcRect/>
          <a:stretch>
            <a:fillRect/>
          </a:stretch>
        </p:blipFill>
        <p:spPr bwMode="auto">
          <a:xfrm>
            <a:off x="4534470" y="1772816"/>
            <a:ext cx="4502026" cy="3456384"/>
          </a:xfrm>
          <a:prstGeom prst="rect">
            <a:avLst/>
          </a:prstGeom>
          <a:noFill/>
        </p:spPr>
      </p:pic>
      <p:sp>
        <p:nvSpPr>
          <p:cNvPr id="5" name="4 - TextBox"/>
          <p:cNvSpPr txBox="1"/>
          <p:nvPr/>
        </p:nvSpPr>
        <p:spPr>
          <a:xfrm>
            <a:off x="251520" y="1772816"/>
            <a:ext cx="4104456" cy="341632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επιλογή των μορίων που πρόκειται να μεταφερθούν γίνεται με τη βοήθεια ειδικών </a:t>
            </a:r>
            <a:r>
              <a:rPr lang="el-GR" b="1" dirty="0" smtClean="0"/>
              <a:t>σημάτων μεταφοράς </a:t>
            </a:r>
            <a:r>
              <a:rPr lang="el-GR" dirty="0" smtClean="0"/>
              <a:t>που περιέχουν τα ίδια τα μόρια. Τα σήματα μεταφοράς αναγνωρίζονται από υποδοχείς της μεμβράνης, που ονομάζονται </a:t>
            </a:r>
            <a:r>
              <a:rPr lang="el-GR" b="1" dirty="0" smtClean="0"/>
              <a:t>υποδοχείς φορτίου</a:t>
            </a:r>
            <a:r>
              <a:rPr lang="el-GR" dirty="0" smtClean="0"/>
              <a:t>, με αποτέλεσμα να σχηματιστεί εσοχή. Το κυστίδιο αποκόπτεται με τη βοήθεια μιας μικρής πρωτεΐνης, της δυναμίνης, που προσαρμόζεται στο λαιμό της εσοχής σαν δακτυλίδι.</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07504" y="1740872"/>
            <a:ext cx="3672408" cy="341632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κυστίδια που εκβλαστάνουν από μεμβράνες έχουν στην εξωτερική τους επιφάνεια ένα συγκεκριμένο πρωτεϊνικό κάλυμμα και ονομάζονται καλυμμένα κυστίδια. Μόλις ολοκληρωθεί η εκβλάστηση του κυστιδίου το κάλυμμα αφαιρείται και ανακυκλώνεται.</a:t>
            </a:r>
          </a:p>
          <a:p>
            <a:r>
              <a:rPr lang="el-GR" dirty="0" smtClean="0"/>
              <a:t>Η μεταφορά του κυστιδίου στη σωστή θέση επιτυγχάνεται τις περισσότερες φορές με κινητήριες πρωτεΐνες. </a:t>
            </a:r>
            <a:endParaRPr lang="el-GR" dirty="0"/>
          </a:p>
        </p:txBody>
      </p:sp>
      <p:pic>
        <p:nvPicPr>
          <p:cNvPr id="7" name="Picture 4" descr="C:\Documents and Settings\Eleni\Τα έγγραφά μου\Downloads\2-Figure1-1.png"/>
          <p:cNvPicPr>
            <a:picLocks noChangeAspect="1" noChangeArrowheads="1"/>
          </p:cNvPicPr>
          <p:nvPr/>
        </p:nvPicPr>
        <p:blipFill>
          <a:blip r:embed="rId2" cstate="print"/>
          <a:srcRect b="3967"/>
          <a:stretch>
            <a:fillRect/>
          </a:stretch>
        </p:blipFill>
        <p:spPr bwMode="auto">
          <a:xfrm>
            <a:off x="3923928" y="1512168"/>
            <a:ext cx="5040560" cy="378904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Documents and Settings\Eleni\Επιφάνεια εργασίας\αρχείο λήψης (2).jpg"/>
          <p:cNvPicPr>
            <a:picLocks noChangeAspect="1" noChangeArrowheads="1"/>
          </p:cNvPicPr>
          <p:nvPr/>
        </p:nvPicPr>
        <p:blipFill>
          <a:blip r:embed="rId2" cstate="print"/>
          <a:srcRect/>
          <a:stretch>
            <a:fillRect/>
          </a:stretch>
        </p:blipFill>
        <p:spPr bwMode="auto">
          <a:xfrm>
            <a:off x="4283968" y="2173039"/>
            <a:ext cx="4608512" cy="2912145"/>
          </a:xfrm>
          <a:prstGeom prst="rect">
            <a:avLst/>
          </a:prstGeom>
          <a:noFill/>
        </p:spPr>
      </p:pic>
      <p:sp>
        <p:nvSpPr>
          <p:cNvPr id="7" name="6 - TextBox"/>
          <p:cNvSpPr txBox="1"/>
          <p:nvPr/>
        </p:nvSpPr>
        <p:spPr>
          <a:xfrm>
            <a:off x="251520" y="1772816"/>
            <a:ext cx="3888432" cy="39703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Όταν το κυστίδιο φθάσει στο οργανίδιο-στόχο αναγνωρίζει και συνδέεται στη μεμβράνη του με ειδικούς μοριακούς δείκτες, οι οποίοι ποικίλουν ανάλογα με το φορτίο του. Οι δείκτες αυτοί συνδέονται μόνο με συμπληρωματικούς υποδοχείς της μεμβράνης του κατάλληλου οργανιδίου. </a:t>
            </a:r>
          </a:p>
          <a:p>
            <a:r>
              <a:rPr lang="el-GR" dirty="0" smtClean="0"/>
              <a:t>Οι πρωτεΐνες που μεταφέρονται από το ΕΔ ελέγχονται πολύ αυστηρά. Πρωτεΐνες που δεν έχουν διαμορφωθεί σωστά παραμένουν στο ΕΔ και τελικά αποδομούνται.</a:t>
            </a:r>
            <a:endParaRPr lang="el-G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362254"/>
            <a:ext cx="475252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Συσκευή </a:t>
            </a:r>
            <a:r>
              <a:rPr lang="en-US" sz="2000" b="1" dirty="0" smtClean="0">
                <a:solidFill>
                  <a:schemeClr val="bg1"/>
                </a:solidFill>
              </a:rPr>
              <a:t>Golgi</a:t>
            </a:r>
            <a:endParaRPr lang="el-GR" sz="2000" b="1" dirty="0">
              <a:solidFill>
                <a:schemeClr val="bg1"/>
              </a:solidFill>
            </a:endParaRPr>
          </a:p>
        </p:txBody>
      </p:sp>
      <p:sp>
        <p:nvSpPr>
          <p:cNvPr id="5" name="4 - TextBox"/>
          <p:cNvSpPr txBox="1"/>
          <p:nvPr/>
        </p:nvSpPr>
        <p:spPr>
          <a:xfrm>
            <a:off x="179512" y="1844824"/>
            <a:ext cx="4752528"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συσκευή </a:t>
            </a:r>
            <a:r>
              <a:rPr lang="en-US" dirty="0" smtClean="0"/>
              <a:t>Golgi</a:t>
            </a:r>
            <a:r>
              <a:rPr lang="el-GR" dirty="0" smtClean="0"/>
              <a:t> αποτελείται από μία ομάδα πεπλατυσμένων σάκων που περιβάλλονται από μεμβράνη και ονομάζονται </a:t>
            </a:r>
            <a:r>
              <a:rPr lang="el-GR" b="1" dirty="0" smtClean="0"/>
              <a:t>δεξαμενές</a:t>
            </a:r>
            <a:r>
              <a:rPr lang="el-GR" dirty="0" smtClean="0"/>
              <a:t> ή </a:t>
            </a:r>
            <a:r>
              <a:rPr lang="el-GR" b="1" dirty="0" smtClean="0"/>
              <a:t>δικτυοσώματα</a:t>
            </a:r>
            <a:r>
              <a:rPr lang="el-GR" dirty="0" smtClean="0"/>
              <a:t>. Συνήθως εντοπίζεται κοντά στον πυρήνα, ενώ στα ζωικά κύτταρα βρίσκεται συχνά κοντά στο κεντροσωμάτιο.</a:t>
            </a:r>
          </a:p>
          <a:p>
            <a:r>
              <a:rPr lang="el-GR" dirty="0" smtClean="0"/>
              <a:t>Οι πεπλατυσμένοι σάκοι στοιβάζονται σε ομάδες τριών έως είκοσι σάκων, ενώ το μέγεθος και το πλήθος τους εξαρτάται από τον κυτταρικό τύπο και τη μεταβολική κατάσταση του κυττάρου.</a:t>
            </a:r>
          </a:p>
          <a:p>
            <a:r>
              <a:rPr lang="el-GR" dirty="0" smtClean="0"/>
              <a:t>Κάθε συσκευή </a:t>
            </a:r>
            <a:r>
              <a:rPr lang="en-US" dirty="0" smtClean="0"/>
              <a:t>Golgi </a:t>
            </a:r>
            <a:r>
              <a:rPr lang="el-GR" dirty="0" smtClean="0"/>
              <a:t>έχει μία πλευρά εισόδου ή </a:t>
            </a:r>
            <a:r>
              <a:rPr lang="en-US" b="1" dirty="0" smtClean="0"/>
              <a:t>cis Golgi </a:t>
            </a:r>
            <a:r>
              <a:rPr lang="el-GR" dirty="0" smtClean="0"/>
              <a:t>και μία πλευρά εξόδου ή </a:t>
            </a:r>
            <a:r>
              <a:rPr lang="en-US" b="1" dirty="0" smtClean="0"/>
              <a:t>trans Golgi</a:t>
            </a:r>
            <a:r>
              <a:rPr lang="el-GR" dirty="0" smtClean="0"/>
              <a:t>. Η </a:t>
            </a:r>
            <a:r>
              <a:rPr lang="en-US" dirty="0" smtClean="0"/>
              <a:t>cis </a:t>
            </a:r>
            <a:r>
              <a:rPr lang="el-GR" dirty="0" smtClean="0"/>
              <a:t>πλευρά βρίσκεται κοντά στο ΕΔ, ενώ η </a:t>
            </a:r>
            <a:r>
              <a:rPr lang="en-US" dirty="0" smtClean="0"/>
              <a:t>trans</a:t>
            </a:r>
            <a:r>
              <a:rPr lang="el-GR" dirty="0" smtClean="0"/>
              <a:t> προσανατολίζεται προς την κυτταρική μεμβράνη.</a:t>
            </a:r>
          </a:p>
        </p:txBody>
      </p:sp>
      <p:pic>
        <p:nvPicPr>
          <p:cNvPr id="7" name="Picture 3" descr="C:\Documents and Settings\Eleni\Τα έγγραφά μου\Downloads\0314_Golgi_Apparatus.jpg"/>
          <p:cNvPicPr>
            <a:picLocks noChangeAspect="1" noChangeArrowheads="1"/>
          </p:cNvPicPr>
          <p:nvPr/>
        </p:nvPicPr>
        <p:blipFill>
          <a:blip r:embed="rId2" cstate="print"/>
          <a:srcRect/>
          <a:stretch>
            <a:fillRect/>
          </a:stretch>
        </p:blipFill>
        <p:spPr bwMode="auto">
          <a:xfrm>
            <a:off x="5148064" y="2348880"/>
            <a:ext cx="3816424" cy="324036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260648"/>
            <a:ext cx="4824536" cy="646330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διαλυτές πρωτεΐνες και οι μεμβράνες εισέρχονται στη συσκευή </a:t>
            </a:r>
            <a:r>
              <a:rPr lang="en-US" dirty="0" smtClean="0"/>
              <a:t>Golgi</a:t>
            </a:r>
            <a:r>
              <a:rPr lang="el-GR" dirty="0" smtClean="0"/>
              <a:t> από την </a:t>
            </a:r>
            <a:r>
              <a:rPr lang="en-US" dirty="0" smtClean="0"/>
              <a:t>cis</a:t>
            </a:r>
            <a:r>
              <a:rPr lang="el-GR" dirty="0" smtClean="0"/>
              <a:t> πλευρά μέσα σε κυστίδια που προέρχονται από το ΕΔ. Στη συνέχεια μεταφέρονται από τη μία δεξαμενή στην άλλη με τη σειρά, μέσω κυστιδίων που εκβλαστάνουν από τη μία δεξαμενή και συντήκονται με την άλλη. Τελικά, οι πρωτεΐνες εξέρχονται από τη συσκευή </a:t>
            </a:r>
            <a:r>
              <a:rPr lang="en-US" dirty="0" smtClean="0"/>
              <a:t>Golgi </a:t>
            </a:r>
            <a:r>
              <a:rPr lang="el-GR" dirty="0" smtClean="0"/>
              <a:t>από την </a:t>
            </a:r>
            <a:r>
              <a:rPr lang="en-US" dirty="0" smtClean="0"/>
              <a:t>trans</a:t>
            </a:r>
            <a:r>
              <a:rPr lang="el-GR" dirty="0" smtClean="0"/>
              <a:t> πλευρά με κυστίδια μεταφοράς για τη μεταφορά στον τελικό προορισμό τους. </a:t>
            </a:r>
          </a:p>
          <a:p>
            <a:r>
              <a:rPr lang="el-GR" dirty="0" smtClean="0"/>
              <a:t>Η συσκευή </a:t>
            </a:r>
            <a:r>
              <a:rPr lang="en-US" dirty="0" smtClean="0"/>
              <a:t>Golgi</a:t>
            </a:r>
            <a:r>
              <a:rPr lang="el-GR" dirty="0" smtClean="0"/>
              <a:t> συμμετέχει στην ολοκλήρωση των τροποποιήσεων πρωτεϊνών και λιπιδίων καθώς και στην διαλογή τους για τον τόπο προορισμού τους.</a:t>
            </a:r>
          </a:p>
          <a:p>
            <a:r>
              <a:rPr lang="el-GR" dirty="0" smtClean="0"/>
              <a:t>Γίνεται επιπλέον προσθήκη σακχάρων σε πρωτεΐνες και λιπίδια και θειικών ομάδων στις πρωτεΐνες. Επίσης, αρχίζει η πρωτεόλυση ορισμένων πρωτεϊνών. </a:t>
            </a:r>
          </a:p>
          <a:p>
            <a:r>
              <a:rPr lang="el-GR" dirty="0" smtClean="0"/>
              <a:t>Η διαλογή των πρωτεϊνών γίνεται και στην </a:t>
            </a:r>
            <a:r>
              <a:rPr lang="en-US" dirty="0" smtClean="0"/>
              <a:t>cis </a:t>
            </a:r>
            <a:r>
              <a:rPr lang="el-GR" dirty="0" smtClean="0"/>
              <a:t>και στην </a:t>
            </a:r>
            <a:r>
              <a:rPr lang="en-US" dirty="0" smtClean="0"/>
              <a:t>trans</a:t>
            </a:r>
            <a:r>
              <a:rPr lang="el-GR" dirty="0" smtClean="0"/>
              <a:t> πλευρά. Στην πλευρά </a:t>
            </a:r>
            <a:r>
              <a:rPr lang="en-US" dirty="0" smtClean="0"/>
              <a:t>cis </a:t>
            </a:r>
            <a:r>
              <a:rPr lang="el-GR" dirty="0" smtClean="0"/>
              <a:t>ελέγχεται η σωστή διαμόρφωση των πρωτεϊνών, ενώ στην </a:t>
            </a:r>
            <a:r>
              <a:rPr lang="en-US" dirty="0" smtClean="0"/>
              <a:t>trans</a:t>
            </a:r>
            <a:r>
              <a:rPr lang="el-GR" dirty="0" smtClean="0"/>
              <a:t> επιλέγονται ανάλογα με τον προορισμό τους.</a:t>
            </a:r>
            <a:endParaRPr lang="el-GR" dirty="0"/>
          </a:p>
        </p:txBody>
      </p:sp>
      <p:pic>
        <p:nvPicPr>
          <p:cNvPr id="6" name="Picture 9" descr="C:\Documents and Settings\Eleni\Επιφάνεια εργασίας\5.png"/>
          <p:cNvPicPr>
            <a:picLocks noChangeAspect="1" noChangeArrowheads="1"/>
          </p:cNvPicPr>
          <p:nvPr/>
        </p:nvPicPr>
        <p:blipFill>
          <a:blip r:embed="rId2" cstate="print"/>
          <a:srcRect/>
          <a:stretch>
            <a:fillRect/>
          </a:stretch>
        </p:blipFill>
        <p:spPr bwMode="auto">
          <a:xfrm>
            <a:off x="5148064" y="1844824"/>
            <a:ext cx="3888432" cy="36004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1556792"/>
            <a:ext cx="518457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Λυσοσωμάτια </a:t>
            </a:r>
            <a:endParaRPr lang="el-GR" sz="2000" b="1" dirty="0">
              <a:solidFill>
                <a:schemeClr val="bg1"/>
              </a:solidFill>
            </a:endParaRPr>
          </a:p>
        </p:txBody>
      </p:sp>
      <p:pic>
        <p:nvPicPr>
          <p:cNvPr id="5121" name="Picture 1" descr="C:\Documents and Settings\Eleni\Τα έγγραφά μου\Downloads\image003.jpg"/>
          <p:cNvPicPr>
            <a:picLocks noChangeAspect="1" noChangeArrowheads="1"/>
          </p:cNvPicPr>
          <p:nvPr/>
        </p:nvPicPr>
        <p:blipFill>
          <a:blip r:embed="rId2" cstate="print"/>
          <a:srcRect r="55016" b="1001"/>
          <a:stretch>
            <a:fillRect/>
          </a:stretch>
        </p:blipFill>
        <p:spPr bwMode="auto">
          <a:xfrm>
            <a:off x="5796136" y="1628800"/>
            <a:ext cx="3168352" cy="2808312"/>
          </a:xfrm>
          <a:prstGeom prst="rect">
            <a:avLst/>
          </a:prstGeom>
          <a:noFill/>
        </p:spPr>
      </p:pic>
      <p:sp>
        <p:nvSpPr>
          <p:cNvPr id="7" name="6 - TextBox"/>
          <p:cNvSpPr txBox="1"/>
          <p:nvPr/>
        </p:nvSpPr>
        <p:spPr>
          <a:xfrm>
            <a:off x="251520" y="2060848"/>
            <a:ext cx="5184576" cy="440120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Τα λυσοσώματα είναι περίπου σφαιρικά οργανίδια που περιβάλλονται από μεμβράνη. Περιέχουν υδρολυτικά ένζυμα που παίρνουν μέρος στην ενδοκυττάρια πέψη εξωκυττάριων μορίων και φθαρμένων οργανιδίων.</a:t>
            </a:r>
          </a:p>
          <a:p>
            <a:r>
              <a:rPr lang="el-GR" sz="2000" dirty="0" smtClean="0"/>
              <a:t>Περιέχει περίπου 40 είδη υδρολυτικών ενζύμων που αποδομούν πρωτεΐνες, φωσφολιπίδια, νουκλεϊκά οξέα και ολιγοσακχαρίτες. Όλα τα παραπάνω ένζυμα είναι ενεργά σε όξινο </a:t>
            </a:r>
            <a:r>
              <a:rPr lang="en-US" sz="2000" dirty="0" smtClean="0"/>
              <a:t>pH</a:t>
            </a:r>
            <a:r>
              <a:rPr lang="el-GR" sz="2000" dirty="0" smtClean="0"/>
              <a:t> (περίπου 5), το οποίο υπάρχει στο εσωτερικό του. Με τον τρόπο αυτό, προστατεύεται το κύτταρο από τη βλαβερή δράση τους αν για κάποιο λόγο τα ένζυμα αυτά διαφύγουν στο κυτταρόπλασμα (</a:t>
            </a:r>
            <a:r>
              <a:rPr lang="en-US" sz="2000" dirty="0" smtClean="0"/>
              <a:t>pH</a:t>
            </a:r>
            <a:r>
              <a:rPr lang="el-GR" sz="2000" dirty="0" smtClean="0"/>
              <a:t> περίπου 7,2)  </a:t>
            </a:r>
            <a:endParaRPr lang="el-GR" sz="2000" dirty="0"/>
          </a:p>
        </p:txBody>
      </p:sp>
      <p:pic>
        <p:nvPicPr>
          <p:cNvPr id="5" name="Picture 3" descr="C:\Documents and Settings\Eleni\Τα έγγραφά μου\Downloads\s294_b1_f03_21.eps.png"/>
          <p:cNvPicPr>
            <a:picLocks noChangeAspect="1" noChangeArrowheads="1"/>
          </p:cNvPicPr>
          <p:nvPr/>
        </p:nvPicPr>
        <p:blipFill>
          <a:blip r:embed="rId3" cstate="print"/>
          <a:srcRect r="51851" b="4127"/>
          <a:stretch>
            <a:fillRect/>
          </a:stretch>
        </p:blipFill>
        <p:spPr bwMode="auto">
          <a:xfrm>
            <a:off x="5796136" y="4581128"/>
            <a:ext cx="3168352" cy="216024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91680" y="2000240"/>
            <a:ext cx="5760640"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t>Ιδιότητες ενζύμων</a:t>
            </a:r>
          </a:p>
          <a:p>
            <a:pPr algn="ctr"/>
            <a:endParaRPr lang="el-GR" sz="2000" b="1" dirty="0" smtClean="0"/>
          </a:p>
          <a:p>
            <a:pPr>
              <a:buFont typeface="Wingdings" pitchFamily="2" charset="2"/>
              <a:buChar char="§"/>
            </a:pPr>
            <a:r>
              <a:rPr lang="el-GR" sz="2000" dirty="0" smtClean="0"/>
              <a:t>Υψηλή ικανότητα κατάλυσης (επιταχύνουν τις αντιδράσεις 10</a:t>
            </a:r>
            <a:r>
              <a:rPr lang="el-GR" sz="2000" baseline="30000" dirty="0" smtClean="0"/>
              <a:t>6</a:t>
            </a:r>
            <a:r>
              <a:rPr lang="el-GR" sz="2000" dirty="0" smtClean="0"/>
              <a:t> – 10</a:t>
            </a:r>
            <a:r>
              <a:rPr lang="el-GR" sz="2000" baseline="30000" dirty="0" smtClean="0"/>
              <a:t>14</a:t>
            </a:r>
            <a:r>
              <a:rPr lang="el-GR" sz="2000" dirty="0" smtClean="0"/>
              <a:t>φορές)</a:t>
            </a:r>
          </a:p>
          <a:p>
            <a:pPr>
              <a:buFont typeface="Wingdings" pitchFamily="2" charset="2"/>
              <a:buChar char="§"/>
            </a:pPr>
            <a:r>
              <a:rPr lang="el-GR" sz="2000" dirty="0" smtClean="0"/>
              <a:t>Υψηλή εξειδίκευση (συνήθως καταλύουν μία μόνο αντίδραση ή πολύ όμοιες αντιδράσεις)</a:t>
            </a:r>
          </a:p>
          <a:p>
            <a:pPr>
              <a:buFont typeface="Wingdings" pitchFamily="2" charset="2"/>
              <a:buChar char="§"/>
            </a:pPr>
            <a:r>
              <a:rPr lang="el-GR" sz="2000" dirty="0" smtClean="0"/>
              <a:t>Ρυθμιζόμενη δράση (η δράση τους ρυθμίζεται από ειδικούς παράγοντες και αναστέλλεται συνήθως από το τελικό προϊόν της αντίδρασης</a:t>
            </a:r>
            <a:r>
              <a:rPr lang="en-US" sz="2000" dirty="0" smtClean="0"/>
              <a:t>, </a:t>
            </a:r>
            <a:r>
              <a:rPr lang="el-GR" sz="2000" dirty="0" smtClean="0"/>
              <a:t>μία διαδικασία που ονομάζεται </a:t>
            </a:r>
            <a:r>
              <a:rPr lang="el-GR" sz="2000" dirty="0" err="1" smtClean="0"/>
              <a:t>επανατροφοδοτική</a:t>
            </a:r>
            <a:r>
              <a:rPr lang="el-GR" sz="2000" dirty="0" smtClean="0"/>
              <a:t> αναστολή </a:t>
            </a:r>
            <a:r>
              <a:rPr lang="en-US" sz="2000" dirty="0" smtClean="0"/>
              <a:t>– feedback inhibition</a:t>
            </a:r>
            <a:r>
              <a:rPr lang="el-GR" sz="2000" dirty="0" smtClean="0"/>
              <a:t>)</a:t>
            </a:r>
          </a:p>
          <a:p>
            <a:pPr>
              <a:buFont typeface="Wingdings" pitchFamily="2" charset="2"/>
              <a:buChar char="§"/>
            </a:pPr>
            <a:r>
              <a:rPr lang="el-GR" sz="2000" dirty="0" smtClean="0"/>
              <a:t>Δεν καταναλώνονται κατά την αντίδραση </a:t>
            </a:r>
          </a:p>
          <a:p>
            <a:pPr>
              <a:buFont typeface="Wingdings" pitchFamily="2" charset="2"/>
              <a:buChar char="§"/>
            </a:pPr>
            <a:r>
              <a:rPr lang="el-GR" sz="2000" dirty="0" smtClean="0"/>
              <a:t>Δεν καταλύουν αντιδράσεις που δεν είναι ενεργειακά ευνοϊκές, δηλαδή δεν πραγματοποιούνται χωρίς την παρουσία τους</a:t>
            </a:r>
            <a:endParaRPr lang="el-GR" sz="20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251520" y="1988840"/>
            <a:ext cx="4968552"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μεμβράνη του λυσοσώματος περιέχει πρωτεΐνες μεταφοράς που επιτρέπει στα προϊόντα της πέψης των μακρομορίων να μεταφερθούν στο κυτταροδιάλυμα ή να εκκριθούν από το κύτταρο. Επίσης, περιέχει μία αντλία η οποία αντλεί </a:t>
            </a:r>
            <a:r>
              <a:rPr lang="en-US" sz="2000" dirty="0" smtClean="0"/>
              <a:t>H</a:t>
            </a:r>
            <a:r>
              <a:rPr lang="en-US" sz="2000" baseline="30000" dirty="0" smtClean="0"/>
              <a:t>+</a:t>
            </a:r>
            <a:r>
              <a:rPr lang="el-GR" sz="2000" dirty="0" smtClean="0"/>
              <a:t> από το κυτταροδιάλυμα με κατανάλωση ενέργειας, έτσι ώστε να διατηρείται το περιεχόμενό του όξινο.</a:t>
            </a:r>
          </a:p>
          <a:p>
            <a:r>
              <a:rPr lang="el-GR" sz="2000" dirty="0" smtClean="0"/>
              <a:t>Οι περισσότερες πρωτεΐνες της μεμβράνης του λυσοσώματος είναι γλυκοζυλιωμένες, ώστε να προστατεύονται από τις πρωτεάσες του εσωτερικού του.</a:t>
            </a:r>
            <a:endParaRPr lang="el-GR" sz="2000" dirty="0"/>
          </a:p>
        </p:txBody>
      </p:sp>
      <p:pic>
        <p:nvPicPr>
          <p:cNvPr id="234499" name="Picture 3" descr="C:\Documents and Settings\Eleni\Τα έγγραφά μου\Downloads\images (18).jpg"/>
          <p:cNvPicPr>
            <a:picLocks noChangeAspect="1" noChangeArrowheads="1"/>
          </p:cNvPicPr>
          <p:nvPr/>
        </p:nvPicPr>
        <p:blipFill>
          <a:blip r:embed="rId2" cstate="print"/>
          <a:srcRect/>
          <a:stretch>
            <a:fillRect/>
          </a:stretch>
        </p:blipFill>
        <p:spPr bwMode="auto">
          <a:xfrm>
            <a:off x="5436096" y="2348880"/>
            <a:ext cx="3456384" cy="3456384"/>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OSC_Microbio_17_04_Phagocytos.jpg"/>
          <p:cNvPicPr>
            <a:picLocks noChangeAspect="1" noChangeArrowheads="1"/>
          </p:cNvPicPr>
          <p:nvPr/>
        </p:nvPicPr>
        <p:blipFill>
          <a:blip r:embed="rId2" cstate="print"/>
          <a:srcRect/>
          <a:stretch>
            <a:fillRect/>
          </a:stretch>
        </p:blipFill>
        <p:spPr bwMode="auto">
          <a:xfrm>
            <a:off x="4139952" y="1340768"/>
            <a:ext cx="4824536" cy="2952328"/>
          </a:xfrm>
          <a:prstGeom prst="rect">
            <a:avLst/>
          </a:prstGeom>
          <a:noFill/>
        </p:spPr>
      </p:pic>
      <p:sp>
        <p:nvSpPr>
          <p:cNvPr id="5" name="4 - TextBox"/>
          <p:cNvSpPr txBox="1"/>
          <p:nvPr/>
        </p:nvSpPr>
        <p:spPr>
          <a:xfrm>
            <a:off x="251520" y="1484784"/>
            <a:ext cx="3744416"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Πορεία φαγοκυττάρωσης ενός βακτηρίου από μακροφάγο. Το βακτήριο εισέρχεται στο κύτταρο σε κυστίδιο (</a:t>
            </a:r>
            <a:r>
              <a:rPr lang="el-GR" b="1" dirty="0" smtClean="0"/>
              <a:t>ενδόσωμα</a:t>
            </a:r>
            <a:r>
              <a:rPr lang="el-GR" dirty="0" smtClean="0"/>
              <a:t>) και συντήκεται με ένα λυσοσωμάτιο σχηματίζοντας το φαγολυσόσωμα. Όταν ολοκληρωθεί η πέψη του βακτηρίου, τα υπολείμματα εκκρίνονται από το κύτταρο</a:t>
            </a:r>
            <a:endParaRPr lang="el-GR" dirty="0"/>
          </a:p>
        </p:txBody>
      </p:sp>
      <p:pic>
        <p:nvPicPr>
          <p:cNvPr id="6" name="Picture 1" descr="C:\Documents and Settings\Eleni\Τα έγγραφά μου\Downloads\image003.jpg"/>
          <p:cNvPicPr>
            <a:picLocks noChangeAspect="1" noChangeArrowheads="1"/>
          </p:cNvPicPr>
          <p:nvPr/>
        </p:nvPicPr>
        <p:blipFill>
          <a:blip r:embed="rId3" cstate="print">
            <a:clrChange>
              <a:clrFrom>
                <a:srgbClr val="FFFFFF"/>
              </a:clrFrom>
              <a:clrTo>
                <a:srgbClr val="FFFFFF">
                  <a:alpha val="0"/>
                </a:srgbClr>
              </a:clrTo>
            </a:clrChange>
          </a:blip>
          <a:srcRect b="7001"/>
          <a:stretch>
            <a:fillRect/>
          </a:stretch>
        </p:blipFill>
        <p:spPr bwMode="auto">
          <a:xfrm>
            <a:off x="251520" y="4365104"/>
            <a:ext cx="5762625" cy="2232248"/>
          </a:xfrm>
          <a:prstGeom prst="rect">
            <a:avLst/>
          </a:prstGeom>
          <a:noFill/>
        </p:spPr>
      </p:pic>
      <p:sp>
        <p:nvSpPr>
          <p:cNvPr id="7" name="6 - TextBox"/>
          <p:cNvSpPr txBox="1"/>
          <p:nvPr/>
        </p:nvSpPr>
        <p:spPr>
          <a:xfrm>
            <a:off x="6228184" y="4904000"/>
            <a:ext cx="2808312" cy="1477328"/>
          </a:xfrm>
          <a:prstGeom prst="rect">
            <a:avLst/>
          </a:prstGeom>
          <a:noFill/>
          <a:ln>
            <a:solidFill>
              <a:schemeClr val="accent1"/>
            </a:solidFill>
          </a:ln>
        </p:spPr>
        <p:txBody>
          <a:bodyPr wrap="square" rtlCol="0">
            <a:spAutoFit/>
          </a:bodyPr>
          <a:lstStyle/>
          <a:p>
            <a:r>
              <a:rPr lang="el-GR" dirty="0" smtClean="0"/>
              <a:t>Στα λυσοσώματα γίνεται η αποδόμηση παλιών ή φθαρμένων οργανιδίων, όπως υπεροξειδιοσωμάτων και μιτοχονδρίων</a:t>
            </a:r>
            <a:endParaRPr lang="el-G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764704"/>
            <a:ext cx="439248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Λειτουργίες λυσοσώματος</a:t>
            </a:r>
            <a:endParaRPr lang="el-GR" sz="2000" b="1" dirty="0">
              <a:solidFill>
                <a:schemeClr val="bg1"/>
              </a:solidFill>
            </a:endParaRPr>
          </a:p>
        </p:txBody>
      </p:sp>
      <p:sp>
        <p:nvSpPr>
          <p:cNvPr id="6" name="5 - TextBox"/>
          <p:cNvSpPr txBox="1"/>
          <p:nvPr/>
        </p:nvSpPr>
        <p:spPr>
          <a:xfrm>
            <a:off x="179512" y="1340768"/>
            <a:ext cx="4392488"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λυσοσώματα αποικοδομούν μόρια που προέρχονται από το εξωτερικό περιβάλλον του κυττάρου (</a:t>
            </a:r>
            <a:r>
              <a:rPr lang="el-GR" b="1" dirty="0" err="1" smtClean="0"/>
              <a:t>ετεροφαγία</a:t>
            </a:r>
            <a:r>
              <a:rPr lang="el-GR" b="1" dirty="0" smtClean="0"/>
              <a:t>)</a:t>
            </a:r>
            <a:r>
              <a:rPr lang="el-GR" dirty="0" smtClean="0"/>
              <a:t> ή συστατικά του ίδιου του κυττάρου (</a:t>
            </a:r>
            <a:r>
              <a:rPr lang="el-GR" b="1" dirty="0" err="1" smtClean="0"/>
              <a:t>αυτοφαγία</a:t>
            </a:r>
            <a:r>
              <a:rPr lang="el-GR" dirty="0" smtClean="0"/>
              <a:t>) ή ακόμη και ολόκληρα κύτταρα (</a:t>
            </a:r>
            <a:r>
              <a:rPr lang="el-GR" b="1" dirty="0" smtClean="0"/>
              <a:t>κυτταροφαγία</a:t>
            </a:r>
            <a:r>
              <a:rPr lang="el-GR" dirty="0" smtClean="0"/>
              <a:t>).</a:t>
            </a:r>
          </a:p>
          <a:p>
            <a:r>
              <a:rPr lang="el-GR" dirty="0" smtClean="0"/>
              <a:t>Συμμετέχουν στην άμυνα, στη θρέψη, στην ανακύκλωση μεταβολιτών, στη διαφοροποίηση και στον προγραμματισμένο κυτταρικό θάνατο.</a:t>
            </a:r>
          </a:p>
          <a:p>
            <a:endParaRPr lang="el-GR" dirty="0" smtClean="0"/>
          </a:p>
          <a:p>
            <a:r>
              <a:rPr lang="el-GR" dirty="0" smtClean="0"/>
              <a:t>Στα φυτικά κύτταρα ανάλογες λειτουργίες έχουν τα χυμοτόπια, τα οποία περιέχουν υδρολυτικά ένζυμα και αποικοδομούν μόρια. Εκτός από αυτή τη λειτουργία, τα χυμοτόπια είναι αποθήκες χρήσιμων βιομορίων, ρυθμίζουν την οσμωτική πίεση και τον όγκο του κυττάρου</a:t>
            </a:r>
            <a:endParaRPr lang="el-GR" dirty="0"/>
          </a:p>
        </p:txBody>
      </p:sp>
      <p:pic>
        <p:nvPicPr>
          <p:cNvPr id="235522" name="Picture 2" descr="C:\Documents and Settings\Eleni\Τα έγγραφά μου\Downloads\images (19).jpg"/>
          <p:cNvPicPr>
            <a:picLocks noChangeAspect="1" noChangeArrowheads="1"/>
          </p:cNvPicPr>
          <p:nvPr/>
        </p:nvPicPr>
        <p:blipFill>
          <a:blip r:embed="rId2" cstate="print"/>
          <a:srcRect/>
          <a:stretch>
            <a:fillRect/>
          </a:stretch>
        </p:blipFill>
        <p:spPr bwMode="auto">
          <a:xfrm>
            <a:off x="4860032" y="4293096"/>
            <a:ext cx="4104456" cy="2160240"/>
          </a:xfrm>
          <a:prstGeom prst="rect">
            <a:avLst/>
          </a:prstGeom>
          <a:noFill/>
        </p:spPr>
      </p:pic>
      <p:pic>
        <p:nvPicPr>
          <p:cNvPr id="235523" name="Picture 3" descr="C:\Documents and Settings\Eleni\Τα έγγραφά μου\Downloads\lysosome.jpg"/>
          <p:cNvPicPr>
            <a:picLocks noChangeAspect="1" noChangeArrowheads="1"/>
          </p:cNvPicPr>
          <p:nvPr/>
        </p:nvPicPr>
        <p:blipFill>
          <a:blip r:embed="rId3" cstate="print"/>
          <a:srcRect/>
          <a:stretch>
            <a:fillRect/>
          </a:stretch>
        </p:blipFill>
        <p:spPr bwMode="auto">
          <a:xfrm>
            <a:off x="4860032" y="764704"/>
            <a:ext cx="4104456" cy="3323208"/>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19672" y="548680"/>
            <a:ext cx="583264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Υπεροξειδιοσώματα</a:t>
            </a:r>
            <a:r>
              <a:rPr lang="el-GR" sz="1600" b="1" dirty="0" smtClean="0"/>
              <a:t> </a:t>
            </a:r>
            <a:endParaRPr lang="el-GR" sz="1600" b="1" dirty="0"/>
          </a:p>
        </p:txBody>
      </p:sp>
      <p:sp>
        <p:nvSpPr>
          <p:cNvPr id="5" name="4 - TextBox"/>
          <p:cNvSpPr txBox="1"/>
          <p:nvPr/>
        </p:nvSpPr>
        <p:spPr>
          <a:xfrm>
            <a:off x="1619672" y="1052736"/>
            <a:ext cx="5832648" cy="203132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υπεροξειδιοσώματα είναι μικρά οργανίδια που περιβάλλονται από απλή μεμβράνη και παίρνουν μέρος στην αποικοδόμηση ορισμένων βιομορίων, όπως των λιπαρών οξέων και των αμινοξέων. Αυτοαναπαράγονται όπως τα μιτοχόνδρια και οι χλωροπλάστες. Ο αριθμός τους ποικίλλει ανάλογα με το είδος κυττάρου, ενώ εμφανίζεται ελαττωμένος στα αδιαφοροποίητα κύτταρα</a:t>
            </a:r>
            <a:r>
              <a:rPr lang="el-GR" sz="1600" dirty="0" smtClean="0"/>
              <a:t>. </a:t>
            </a:r>
            <a:endParaRPr lang="el-GR" sz="1600" dirty="0"/>
          </a:p>
        </p:txBody>
      </p:sp>
      <p:pic>
        <p:nvPicPr>
          <p:cNvPr id="9" name="Picture 2" descr="C:\Documents and Settings\Eleni\Τα έγγραφά μου\Downloads\plaatje3chris.jpg"/>
          <p:cNvPicPr>
            <a:picLocks noChangeAspect="1" noChangeArrowheads="1"/>
          </p:cNvPicPr>
          <p:nvPr/>
        </p:nvPicPr>
        <p:blipFill>
          <a:blip r:embed="rId2" cstate="print"/>
          <a:srcRect/>
          <a:stretch>
            <a:fillRect/>
          </a:stretch>
        </p:blipFill>
        <p:spPr bwMode="auto">
          <a:xfrm>
            <a:off x="1619672" y="3212976"/>
            <a:ext cx="5832648" cy="1838325"/>
          </a:xfrm>
          <a:prstGeom prst="rect">
            <a:avLst/>
          </a:prstGeom>
          <a:noFill/>
        </p:spPr>
      </p:pic>
      <p:sp>
        <p:nvSpPr>
          <p:cNvPr id="11" name="10 - TextBox"/>
          <p:cNvSpPr txBox="1"/>
          <p:nvPr/>
        </p:nvSpPr>
        <p:spPr>
          <a:xfrm>
            <a:off x="1619672" y="5157192"/>
            <a:ext cx="5832648" cy="1477328"/>
          </a:xfrm>
          <a:prstGeom prst="rect">
            <a:avLst/>
          </a:prstGeom>
          <a:noFill/>
          <a:ln>
            <a:solidFill>
              <a:schemeClr val="accent1"/>
            </a:solidFill>
          </a:ln>
        </p:spPr>
        <p:txBody>
          <a:bodyPr wrap="square" rtlCol="0">
            <a:spAutoFit/>
          </a:bodyPr>
          <a:lstStyle/>
          <a:p>
            <a:r>
              <a:rPr lang="el-GR" dirty="0" smtClean="0"/>
              <a:t>Ο αυτοδιπλασιασμός των υπεροξειδιοσωμάτων γίνεται με εκβλάστηση. Η διαδικασία περιλαμβάνει τη δημιουργία εξογκώματος σε κάποιο σημείο του μητρικού οργανιδίου, το οποίο αυξάνει και τελικά αποκόπτεται αποδίδοντας δύο θυγατρικά υπεροξειδιοσώματα</a:t>
            </a:r>
            <a:endParaRPr lang="el-GR"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Eleni\Τα έγγραφά μου\Downloads\s294_b1_f03_21.eps.png"/>
          <p:cNvPicPr>
            <a:picLocks noGrp="1" noChangeAspect="1" noChangeArrowheads="1"/>
          </p:cNvPicPr>
          <p:nvPr>
            <p:ph idx="1"/>
          </p:nvPr>
        </p:nvPicPr>
        <p:blipFill>
          <a:blip r:embed="rId2" cstate="print"/>
          <a:srcRect l="46505" b="962"/>
          <a:stretch>
            <a:fillRect/>
          </a:stretch>
        </p:blipFill>
        <p:spPr bwMode="auto">
          <a:xfrm>
            <a:off x="4499992" y="476672"/>
            <a:ext cx="3960440" cy="2304256"/>
          </a:xfrm>
          <a:prstGeom prst="rect">
            <a:avLst/>
          </a:prstGeom>
          <a:noFill/>
        </p:spPr>
      </p:pic>
      <p:sp>
        <p:nvSpPr>
          <p:cNvPr id="6" name="5 - TextBox"/>
          <p:cNvSpPr txBox="1"/>
          <p:nvPr/>
        </p:nvSpPr>
        <p:spPr>
          <a:xfrm>
            <a:off x="4572000" y="2881967"/>
            <a:ext cx="3923928" cy="3139321"/>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υπεροξειδιοσώματα παίρνουν μέρος στις λειτουργίες:</a:t>
            </a:r>
          </a:p>
          <a:p>
            <a:pPr>
              <a:buFont typeface="Wingdings" pitchFamily="2" charset="2"/>
              <a:buChar char="§"/>
            </a:pPr>
            <a:r>
              <a:rPr lang="el-GR" dirty="0" smtClean="0"/>
              <a:t>Αποτοξίνωση από διάφορες τοξικές ουσίες, όπως μεθανόλη, αλκοόλη, φαινόλες, φορμαλδεΰδη κα,  κυρίως σε κύτταρα του ήπατος και των νεφρών.</a:t>
            </a:r>
          </a:p>
          <a:p>
            <a:pPr>
              <a:buFont typeface="Wingdings" pitchFamily="2" charset="2"/>
              <a:buChar char="§"/>
            </a:pPr>
            <a:r>
              <a:rPr lang="el-GR" dirty="0" smtClean="0"/>
              <a:t>Οξείδωση των λιπαρών οξέων.</a:t>
            </a:r>
          </a:p>
          <a:p>
            <a:pPr>
              <a:buFont typeface="Wingdings" pitchFamily="2" charset="2"/>
              <a:buChar char="§"/>
            </a:pPr>
            <a:r>
              <a:rPr lang="el-GR" dirty="0" smtClean="0"/>
              <a:t>Οξείδωση ασυνήθιστων ενώσεων, όπως τα </a:t>
            </a:r>
            <a:r>
              <a:rPr lang="en-US" dirty="0" smtClean="0"/>
              <a:t>D</a:t>
            </a:r>
            <a:r>
              <a:rPr lang="el-GR" dirty="0" smtClean="0"/>
              <a:t>-αμινοξέα που δεν ενσωματώνονται στις πρωτεΐνες.</a:t>
            </a:r>
          </a:p>
          <a:p>
            <a:pPr>
              <a:buFont typeface="Wingdings" pitchFamily="2" charset="2"/>
              <a:buChar char="§"/>
            </a:pPr>
            <a:r>
              <a:rPr lang="el-GR" dirty="0" smtClean="0"/>
              <a:t>Οξείδωση του </a:t>
            </a:r>
            <a:r>
              <a:rPr lang="en-US" dirty="0" smtClean="0"/>
              <a:t>NADH</a:t>
            </a:r>
            <a:endParaRPr lang="el-GR" dirty="0"/>
          </a:p>
        </p:txBody>
      </p:sp>
      <p:sp>
        <p:nvSpPr>
          <p:cNvPr id="7" name="6 - TextBox"/>
          <p:cNvSpPr txBox="1"/>
          <p:nvPr/>
        </p:nvSpPr>
        <p:spPr>
          <a:xfrm>
            <a:off x="179512" y="1552724"/>
            <a:ext cx="4032448" cy="2308324"/>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Στα υπεροξειδιοσώματα λαμβάνουν χώρα οξειδωτικές αντιδράσεις. Περιέχουν το ένζυμο καταλάση, η οποία διασπά το Η</a:t>
            </a:r>
            <a:r>
              <a:rPr lang="el-GR" baseline="-25000" dirty="0" smtClean="0"/>
              <a:t>2</a:t>
            </a:r>
            <a:r>
              <a:rPr lang="el-GR" dirty="0" smtClean="0"/>
              <a:t>Ο</a:t>
            </a:r>
            <a:r>
              <a:rPr lang="el-GR" baseline="-25000" dirty="0" smtClean="0"/>
              <a:t>2</a:t>
            </a:r>
            <a:r>
              <a:rPr lang="el-GR" dirty="0" smtClean="0"/>
              <a:t> σε νερό και οξυγόνο. Τα ένζυμα του οργανιδίου συνθέτονται στα ελεύθερα ριβοσώματα και εισέρχονται στο εσωτερικό του όπου ωριμάζουν και καθίστανται λειτουργικά μόρια.</a:t>
            </a:r>
            <a:endParaRPr lang="el-GR"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692696"/>
            <a:ext cx="403244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Κυτταρικός σκελετός</a:t>
            </a:r>
            <a:endParaRPr lang="el-GR" sz="2000" b="1" dirty="0">
              <a:solidFill>
                <a:schemeClr val="bg1"/>
              </a:solidFill>
            </a:endParaRPr>
          </a:p>
        </p:txBody>
      </p:sp>
      <p:sp>
        <p:nvSpPr>
          <p:cNvPr id="6" name="5 - TextBox"/>
          <p:cNvSpPr txBox="1"/>
          <p:nvPr/>
        </p:nvSpPr>
        <p:spPr>
          <a:xfrm>
            <a:off x="179512" y="1196752"/>
            <a:ext cx="4032448"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διαλυτή φάση του κυττάρου (κυτταροδιάλυμα) διατρέχεται από ένα πολύπλοκο δίκτυο πρωτεϊνικών ινιδίων, τον </a:t>
            </a:r>
            <a:r>
              <a:rPr lang="el-GR" b="1" dirty="0" smtClean="0"/>
              <a:t>κυτταροσκελετό.</a:t>
            </a:r>
          </a:p>
          <a:p>
            <a:r>
              <a:rPr lang="el-GR" dirty="0" smtClean="0"/>
              <a:t>Τα κύρια δομικά στοιχεία του κυτταροσκελετού είναι οι </a:t>
            </a:r>
            <a:r>
              <a:rPr lang="el-GR" b="1" dirty="0" smtClean="0"/>
              <a:t>μικροσωληνίσκοι</a:t>
            </a:r>
            <a:r>
              <a:rPr lang="el-GR" dirty="0" smtClean="0"/>
              <a:t> (</a:t>
            </a:r>
            <a:r>
              <a:rPr lang="en-US" dirty="0" smtClean="0"/>
              <a:t>microtubules), </a:t>
            </a:r>
            <a:r>
              <a:rPr lang="el-GR" dirty="0" smtClean="0"/>
              <a:t>τα </a:t>
            </a:r>
            <a:r>
              <a:rPr lang="el-GR" b="1" dirty="0" smtClean="0"/>
              <a:t>μικροϊνίδια</a:t>
            </a:r>
            <a:r>
              <a:rPr lang="en-US" dirty="0" smtClean="0"/>
              <a:t> </a:t>
            </a:r>
            <a:r>
              <a:rPr lang="el-GR" dirty="0" smtClean="0"/>
              <a:t>(</a:t>
            </a:r>
            <a:r>
              <a:rPr lang="en-US" dirty="0" smtClean="0"/>
              <a:t>microfilaments</a:t>
            </a:r>
            <a:r>
              <a:rPr lang="el-GR" dirty="0" smtClean="0"/>
              <a:t>) και τα </a:t>
            </a:r>
            <a:r>
              <a:rPr lang="el-GR" b="1" dirty="0" smtClean="0"/>
              <a:t>ενδιάμεσα ινίδια </a:t>
            </a:r>
            <a:r>
              <a:rPr lang="el-GR" dirty="0" smtClean="0"/>
              <a:t>(</a:t>
            </a:r>
            <a:r>
              <a:rPr lang="en-US" dirty="0" smtClean="0"/>
              <a:t>intermediate filaments</a:t>
            </a:r>
            <a:r>
              <a:rPr lang="el-GR" dirty="0" smtClean="0"/>
              <a:t>). Οι μικροσωληνίσκοι και τα μεγάλα ινίδια γίνονται ορατά στο ηλεκτρονικό μικροσκόπιο, με το μικροσκόπιο αντιθέτου φάσεως και το μικροσκόπιο ανοσοφθορισμού. Τα μικρά ινίδια γίνονται ορατά μόνο με το ηλεκτρονικό μικροσκόπιο υψηλού δυναμικού</a:t>
            </a:r>
            <a:r>
              <a:rPr lang="el-GR" sz="1600" dirty="0" smtClean="0"/>
              <a:t>.</a:t>
            </a:r>
            <a:endParaRPr lang="el-GR" sz="1600" dirty="0"/>
          </a:p>
        </p:txBody>
      </p:sp>
      <p:pic>
        <p:nvPicPr>
          <p:cNvPr id="8" name="Picture 5" descr="C:\Documents and Settings\Eleni\Τα έγγραφά μου\Downloads\Microtubules.jpg"/>
          <p:cNvPicPr>
            <a:picLocks noChangeAspect="1" noChangeArrowheads="1"/>
          </p:cNvPicPr>
          <p:nvPr/>
        </p:nvPicPr>
        <p:blipFill>
          <a:blip r:embed="rId2" cstate="print"/>
          <a:srcRect/>
          <a:stretch>
            <a:fillRect/>
          </a:stretch>
        </p:blipFill>
        <p:spPr bwMode="auto">
          <a:xfrm>
            <a:off x="4413026" y="2132856"/>
            <a:ext cx="4623470" cy="2952328"/>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1196752"/>
            <a:ext cx="4392488" cy="1477328"/>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ινίδια του κυτταροσκελετού εκτείνονται σε όλο το κυτταρόπλασμα και επικοινωνούν με την επιφάνεια του κυττάρου ή με γειτονικά κύτταρα. Δημιουργούνται από τον πολυμερισμό πρωτεϊνών. </a:t>
            </a:r>
            <a:endParaRPr lang="el-GR" dirty="0"/>
          </a:p>
        </p:txBody>
      </p:sp>
      <p:sp>
        <p:nvSpPr>
          <p:cNvPr id="6" name="5 - TextBox"/>
          <p:cNvSpPr txBox="1"/>
          <p:nvPr/>
        </p:nvSpPr>
        <p:spPr>
          <a:xfrm>
            <a:off x="179512" y="2852936"/>
            <a:ext cx="4392488" cy="313932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 κυτταροσκελετός παίρνει μέρος:</a:t>
            </a:r>
          </a:p>
          <a:p>
            <a:pPr>
              <a:buFont typeface="Wingdings" pitchFamily="2" charset="2"/>
              <a:buChar char="§"/>
            </a:pPr>
            <a:r>
              <a:rPr lang="el-GR" dirty="0" smtClean="0"/>
              <a:t>στην κίνηση των κυττάρων</a:t>
            </a:r>
          </a:p>
          <a:p>
            <a:pPr>
              <a:buFont typeface="Wingdings" pitchFamily="2" charset="2"/>
              <a:buChar char="§"/>
            </a:pPr>
            <a:r>
              <a:rPr lang="el-GR" dirty="0" smtClean="0"/>
              <a:t>στην διατήρηση ή την αλλαγή του κυτταρικού σχήματος</a:t>
            </a:r>
          </a:p>
          <a:p>
            <a:pPr>
              <a:buFont typeface="Wingdings" pitchFamily="2" charset="2"/>
              <a:buChar char="§"/>
            </a:pPr>
            <a:r>
              <a:rPr lang="el-GR" dirty="0" smtClean="0"/>
              <a:t>στην κυτταροπλασματική ροή</a:t>
            </a:r>
          </a:p>
          <a:p>
            <a:pPr>
              <a:buFont typeface="Wingdings" pitchFamily="2" charset="2"/>
              <a:buChar char="§"/>
            </a:pPr>
            <a:r>
              <a:rPr lang="el-GR" dirty="0" smtClean="0"/>
              <a:t>στη σύνδεση των κυττάρων μεταξύ τους</a:t>
            </a:r>
          </a:p>
          <a:p>
            <a:pPr>
              <a:buFont typeface="Wingdings" pitchFamily="2" charset="2"/>
              <a:buChar char="§"/>
            </a:pPr>
            <a:r>
              <a:rPr lang="el-GR" dirty="0" smtClean="0"/>
              <a:t>στην κίνηση των κυτταρικών οργανιδίων</a:t>
            </a:r>
          </a:p>
          <a:p>
            <a:pPr>
              <a:buFont typeface="Wingdings" pitchFamily="2" charset="2"/>
              <a:buChar char="§"/>
            </a:pPr>
            <a:r>
              <a:rPr lang="el-GR" dirty="0" smtClean="0"/>
              <a:t>στη μυϊκή συστολή</a:t>
            </a:r>
          </a:p>
          <a:p>
            <a:pPr>
              <a:buFont typeface="Wingdings" pitchFamily="2" charset="2"/>
              <a:buChar char="§"/>
            </a:pPr>
            <a:r>
              <a:rPr lang="el-GR" dirty="0" smtClean="0"/>
              <a:t>στη διαίρεση και κατανομή των χρωμοσωμάτων κατά την κυτταρική διαίρεση</a:t>
            </a:r>
            <a:endParaRPr lang="el-GR" dirty="0"/>
          </a:p>
        </p:txBody>
      </p:sp>
      <p:pic>
        <p:nvPicPr>
          <p:cNvPr id="7" name="Picture 3" descr="C:\Documents and Settings\Eleni\Τα έγγραφά μου\Downloads\cyt2.jpg"/>
          <p:cNvPicPr>
            <a:picLocks noGrp="1" noChangeAspect="1" noChangeArrowheads="1"/>
          </p:cNvPicPr>
          <p:nvPr>
            <p:ph idx="1"/>
          </p:nvPr>
        </p:nvPicPr>
        <p:blipFill>
          <a:blip r:embed="rId2" cstate="print"/>
          <a:srcRect/>
          <a:stretch>
            <a:fillRect/>
          </a:stretch>
        </p:blipFill>
        <p:spPr bwMode="auto">
          <a:xfrm>
            <a:off x="4788024" y="1999381"/>
            <a:ext cx="4229694" cy="3805883"/>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Eleni\Τα έγγραφά μου\Downloads\intro_cytoskeleton_filaments.png"/>
          <p:cNvPicPr>
            <a:picLocks noChangeAspect="1" noChangeArrowheads="1"/>
          </p:cNvPicPr>
          <p:nvPr/>
        </p:nvPicPr>
        <p:blipFill>
          <a:blip r:embed="rId2" cstate="print"/>
          <a:srcRect/>
          <a:stretch>
            <a:fillRect/>
          </a:stretch>
        </p:blipFill>
        <p:spPr bwMode="auto">
          <a:xfrm>
            <a:off x="755576" y="3183781"/>
            <a:ext cx="8142287" cy="3557587"/>
          </a:xfrm>
          <a:prstGeom prst="rect">
            <a:avLst/>
          </a:prstGeom>
          <a:noFill/>
        </p:spPr>
      </p:pic>
      <p:sp>
        <p:nvSpPr>
          <p:cNvPr id="5" name="4 - TextBox"/>
          <p:cNvSpPr txBox="1"/>
          <p:nvPr/>
        </p:nvSpPr>
        <p:spPr>
          <a:xfrm>
            <a:off x="611560" y="260648"/>
            <a:ext cx="8280920" cy="203132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a:t>
            </a:r>
            <a:r>
              <a:rPr lang="el-GR" b="1" dirty="0" smtClean="0"/>
              <a:t>μικροσωληνίσκοι</a:t>
            </a:r>
            <a:r>
              <a:rPr lang="el-GR" dirty="0" smtClean="0"/>
              <a:t> μοιάζουν με κενούς κυλίνδρους, διαμέτρου περίπου 24-25</a:t>
            </a:r>
            <a:r>
              <a:rPr lang="en-US" dirty="0" smtClean="0"/>
              <a:t>nm</a:t>
            </a:r>
            <a:r>
              <a:rPr lang="el-GR" dirty="0" smtClean="0"/>
              <a:t>. Έχουν μεγάλο μήκος και είναι σχετικά άκαμπτοι, ικανοί να αποσυναρμολογούνται σε μία θέση και να συναρμολογούνται σε μία άλλη. Το τοίχωμά τους αποτελείται συνήθως από 13 ινίδια σε παράλληλη διάταξη.</a:t>
            </a:r>
          </a:p>
          <a:p>
            <a:r>
              <a:rPr lang="el-GR" dirty="0" smtClean="0"/>
              <a:t>Τα </a:t>
            </a:r>
            <a:r>
              <a:rPr lang="el-GR" b="1" dirty="0" smtClean="0"/>
              <a:t>μικροϊνίδια </a:t>
            </a:r>
            <a:r>
              <a:rPr lang="el-GR" dirty="0" smtClean="0"/>
              <a:t>έχουν διάμετρο 7-9</a:t>
            </a:r>
            <a:r>
              <a:rPr lang="en-US" dirty="0" smtClean="0"/>
              <a:t>nm </a:t>
            </a:r>
            <a:r>
              <a:rPr lang="el-GR" dirty="0" smtClean="0"/>
              <a:t>και είναι πολυμερή της πρωτεΐνης ακτίνης.</a:t>
            </a:r>
          </a:p>
          <a:p>
            <a:r>
              <a:rPr lang="el-GR" dirty="0" smtClean="0"/>
              <a:t>Τα </a:t>
            </a:r>
            <a:r>
              <a:rPr lang="el-GR" b="1" dirty="0" smtClean="0"/>
              <a:t>ενδιάμεσα ινίδια</a:t>
            </a:r>
            <a:r>
              <a:rPr lang="el-GR" dirty="0" smtClean="0"/>
              <a:t> έχουν διάμετρο 8-10</a:t>
            </a:r>
            <a:r>
              <a:rPr lang="en-US" dirty="0" smtClean="0"/>
              <a:t>nm</a:t>
            </a:r>
            <a:r>
              <a:rPr lang="el-GR" dirty="0" smtClean="0"/>
              <a:t> και συγκροτούνται από ετερογενείς χημικά μονάδες.</a:t>
            </a:r>
            <a:endParaRPr lang="el-GR"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124744"/>
            <a:ext cx="446449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Μικροσωληνίσκοι </a:t>
            </a:r>
            <a:endParaRPr lang="el-GR" sz="2000" b="1" dirty="0">
              <a:solidFill>
                <a:schemeClr val="bg1"/>
              </a:solidFill>
            </a:endParaRPr>
          </a:p>
        </p:txBody>
      </p:sp>
      <p:sp>
        <p:nvSpPr>
          <p:cNvPr id="6" name="5 - TextBox"/>
          <p:cNvSpPr txBox="1"/>
          <p:nvPr/>
        </p:nvSpPr>
        <p:spPr>
          <a:xfrm>
            <a:off x="107504" y="1679897"/>
            <a:ext cx="4464496"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Το τοίχωμα των μικροσωληνίσκων αποτελείται από 13 ινίδια, τα πρωτοϊνίδια, διαμέτρου 5</a:t>
            </a:r>
            <a:r>
              <a:rPr lang="en-US" dirty="0" smtClean="0"/>
              <a:t>nm</a:t>
            </a:r>
            <a:r>
              <a:rPr lang="el-GR" dirty="0" smtClean="0"/>
              <a:t>.</a:t>
            </a:r>
          </a:p>
          <a:p>
            <a:r>
              <a:rPr lang="el-GR" dirty="0" smtClean="0"/>
              <a:t>Κάθε πρωτοϊνίδιο είναι πολυμερές μιας σφαιρικής πρωτεΐνης, της τουμπουλίνης. Η τουμπουλίνη υπάρχει σε δύο μορφές, την α- και τη β-τουμπουλίνη.</a:t>
            </a:r>
          </a:p>
          <a:p>
            <a:r>
              <a:rPr lang="el-GR" dirty="0" smtClean="0"/>
              <a:t>Ένα μόριο α- και ένα β-τουμπουλίνης συγκροτούν ένα ετεροδιμερές (</a:t>
            </a:r>
            <a:r>
              <a:rPr lang="el-GR" dirty="0" err="1" smtClean="0"/>
              <a:t>αβ</a:t>
            </a:r>
            <a:r>
              <a:rPr lang="el-GR" dirty="0" smtClean="0"/>
              <a:t>). Τα ετεροδιμερή επαναλαμβάνονται κατά μήκος του ινιδίου με την ίδια διάταξη (αβ</a:t>
            </a:r>
            <a:r>
              <a:rPr lang="el-GR" dirty="0" smtClean="0">
                <a:sym typeface="Wingdings" pitchFamily="2" charset="2"/>
              </a:rPr>
              <a:t>αβαβ…), γεγονός που υποδηλώνει την ύπαρξη πολικότητας στο ινίδιο. Το άκρο που έχει β-τουμπουλίνη ονομάζεται συν άκρο και το άλλο που περιέχει α-τουμπουλίνη, πλην άκρο.</a:t>
            </a:r>
            <a:r>
              <a:rPr lang="el-GR" dirty="0" smtClean="0"/>
              <a:t>       </a:t>
            </a:r>
            <a:endParaRPr lang="el-GR" dirty="0"/>
          </a:p>
        </p:txBody>
      </p:sp>
      <p:pic>
        <p:nvPicPr>
          <p:cNvPr id="9" name="Picture 2" descr="Σχετική εικόνα"/>
          <p:cNvPicPr>
            <a:picLocks noChangeAspect="1" noChangeArrowheads="1"/>
          </p:cNvPicPr>
          <p:nvPr/>
        </p:nvPicPr>
        <p:blipFill>
          <a:blip r:embed="rId2" cstate="print"/>
          <a:srcRect/>
          <a:stretch>
            <a:fillRect/>
          </a:stretch>
        </p:blipFill>
        <p:spPr bwMode="auto">
          <a:xfrm>
            <a:off x="5436096" y="116632"/>
            <a:ext cx="2865115" cy="3456384"/>
          </a:xfrm>
          <a:prstGeom prst="rect">
            <a:avLst/>
          </a:prstGeom>
          <a:noFill/>
        </p:spPr>
      </p:pic>
      <p:pic>
        <p:nvPicPr>
          <p:cNvPr id="10" name="Picture 4" descr="Αποτέλεσμα εικόνας για microtubules"/>
          <p:cNvPicPr>
            <a:picLocks noChangeAspect="1" noChangeArrowheads="1"/>
          </p:cNvPicPr>
          <p:nvPr/>
        </p:nvPicPr>
        <p:blipFill>
          <a:blip r:embed="rId3" cstate="print"/>
          <a:srcRect/>
          <a:stretch>
            <a:fillRect/>
          </a:stretch>
        </p:blipFill>
        <p:spPr bwMode="auto">
          <a:xfrm>
            <a:off x="5436096" y="3861048"/>
            <a:ext cx="2880320" cy="2848498"/>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772816"/>
            <a:ext cx="5184576"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μικροσωληνίσκοι πολυμερίζονται και αποπολυμερίζονται σε συγκεκριμένα χρονικά διαστήματα κατά την κυτταρική διαφοροποίηση και τον κυτταρικό κύκλο, με μία αυστηρά ρυθμιζόμενη διαδικασία.</a:t>
            </a:r>
          </a:p>
          <a:p>
            <a:r>
              <a:rPr lang="el-GR" dirty="0" smtClean="0"/>
              <a:t>Στα δύο άκρα των ινιδίων γίνεται μη ομοιοπολική προσθήκη των διμερών υπομονάδων τουμπουλίνης και ταυτόχρονη απομάκρυνση των υπομονάδων.</a:t>
            </a:r>
          </a:p>
          <a:p>
            <a:r>
              <a:rPr lang="el-GR" dirty="0" smtClean="0"/>
              <a:t>Ο πολυμερισμός και αποπολυμερισμός μπορεί να γίνει και στα δύο άκρα του ινιδίου, όμως στο ένα άκρο που χαρακτηρίζεται (+) άκρο ο ρυθμός πολυμερισμού είναι πολύ πιο μεγάλος από το (-) άκρο. Το αποτέλεσμα είναι να αυξάνει ή να ελαττώνεται το μήκος τους προς καθορισμένη κατεύθυνση. </a:t>
            </a:r>
            <a:endParaRPr lang="el-GR" dirty="0"/>
          </a:p>
        </p:txBody>
      </p:sp>
      <p:pic>
        <p:nvPicPr>
          <p:cNvPr id="248834" name="Picture 2" descr="Αποτέλεσμα εικόνας για microtubules"/>
          <p:cNvPicPr>
            <a:picLocks noChangeAspect="1" noChangeArrowheads="1"/>
          </p:cNvPicPr>
          <p:nvPr/>
        </p:nvPicPr>
        <p:blipFill>
          <a:blip r:embed="rId2" cstate="print"/>
          <a:srcRect/>
          <a:stretch>
            <a:fillRect/>
          </a:stretch>
        </p:blipFill>
        <p:spPr bwMode="auto">
          <a:xfrm>
            <a:off x="5580112" y="1988840"/>
            <a:ext cx="3024336" cy="381642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691680" y="1556792"/>
            <a:ext cx="5688632"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t>Ονοματολογία ενζύμων</a:t>
            </a:r>
            <a:endParaRPr lang="en-US" sz="2000" b="1" dirty="0" smtClean="0"/>
          </a:p>
          <a:p>
            <a:pPr algn="ctr"/>
            <a:endParaRPr lang="el-GR" sz="2000" b="1" dirty="0" smtClean="0"/>
          </a:p>
          <a:p>
            <a:r>
              <a:rPr lang="el-GR" sz="2000" dirty="0" smtClean="0"/>
              <a:t>Το όνομα των ενζύμων έχει την κατάληξη –</a:t>
            </a:r>
            <a:r>
              <a:rPr lang="el-GR" sz="2000" dirty="0" err="1" smtClean="0"/>
              <a:t>άση</a:t>
            </a:r>
            <a:r>
              <a:rPr lang="el-GR" sz="2000" dirty="0" smtClean="0"/>
              <a:t>.</a:t>
            </a:r>
          </a:p>
          <a:p>
            <a:endParaRPr lang="el-GR" sz="2000" dirty="0" smtClean="0"/>
          </a:p>
          <a:p>
            <a:r>
              <a:rPr lang="el-GR" sz="2000" dirty="0" smtClean="0"/>
              <a:t>Σε ομάδες ενζύμων με συγκεκριμένη ιδιότητα η κατάληξη –άση προσκολλάται στο όνομα της αντίδρασης που καταλύει (π.χ. </a:t>
            </a:r>
            <a:r>
              <a:rPr lang="el-GR" sz="2000" dirty="0" err="1" smtClean="0"/>
              <a:t>ισομεράσες</a:t>
            </a:r>
            <a:r>
              <a:rPr lang="el-GR" sz="2000" dirty="0" smtClean="0"/>
              <a:t>, τρανσφεράσες κ.α.)</a:t>
            </a:r>
          </a:p>
          <a:p>
            <a:endParaRPr lang="el-GR" sz="2000" dirty="0" smtClean="0"/>
          </a:p>
          <a:p>
            <a:r>
              <a:rPr lang="el-GR" sz="2000" dirty="0" smtClean="0"/>
              <a:t>Στις ομάδες ενζύμων με υδρολυτική ικανότητα η κατάληξη –άση προσκολλάται στο όνομα του υποστρώματος (π.χ. πρωτεάσες, φωσφατάσες κ.α.)</a:t>
            </a:r>
          </a:p>
          <a:p>
            <a:endParaRPr lang="el-GR" sz="2000" dirty="0" smtClean="0"/>
          </a:p>
          <a:p>
            <a:r>
              <a:rPr lang="el-GR" sz="2000" dirty="0" smtClean="0"/>
              <a:t>Πολλά ένζυμα έχουν εμπειρικά ονόματα(π.χ. θρυψίνη, πεψίνη κ.α.) </a:t>
            </a:r>
            <a:endParaRPr lang="el-GR" sz="20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268760"/>
            <a:ext cx="4896544" cy="507831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 πολυμερισμός της τουμπουλίνης προς μικροσωληνίσκους γίνεται σε συγκεκριμένες περιοχές του κυττάρου που ονομάζονται </a:t>
            </a:r>
            <a:r>
              <a:rPr lang="el-GR" b="1" dirty="0" smtClean="0"/>
              <a:t>κέντρα οργάνωσης των μικροσωληνίσκων</a:t>
            </a:r>
            <a:r>
              <a:rPr lang="el-GR" dirty="0" smtClean="0"/>
              <a:t> που διακρίνονται στα:</a:t>
            </a:r>
          </a:p>
          <a:p>
            <a:pPr>
              <a:buFont typeface="Wingdings" pitchFamily="2" charset="2"/>
              <a:buChar char="§"/>
            </a:pPr>
            <a:r>
              <a:rPr lang="el-GR" b="1" dirty="0" smtClean="0"/>
              <a:t>Κεντροσωμάτιο </a:t>
            </a:r>
            <a:r>
              <a:rPr lang="el-GR" dirty="0" smtClean="0"/>
              <a:t>(ή</a:t>
            </a:r>
            <a:r>
              <a:rPr lang="el-GR" b="1" dirty="0" smtClean="0"/>
              <a:t> κεντρόσφαιρα</a:t>
            </a:r>
            <a:r>
              <a:rPr lang="el-GR" dirty="0" smtClean="0"/>
              <a:t>). Οργανίδιο των ζωικών κυττάρων που σχηματίζει την άτρακτο κατά την κυτταρική διαίρεση.</a:t>
            </a:r>
          </a:p>
          <a:p>
            <a:pPr>
              <a:buFont typeface="Wingdings" pitchFamily="2" charset="2"/>
              <a:buChar char="§"/>
            </a:pPr>
            <a:r>
              <a:rPr lang="el-GR" b="1" dirty="0" smtClean="0"/>
              <a:t>Κέντρα οργάνωσης της ατράκτου </a:t>
            </a:r>
            <a:r>
              <a:rPr lang="el-GR" dirty="0" smtClean="0"/>
              <a:t>στα κύτταρα των ανώτερων φυτών.</a:t>
            </a:r>
          </a:p>
          <a:p>
            <a:pPr>
              <a:buFont typeface="Wingdings" pitchFamily="2" charset="2"/>
              <a:buChar char="§"/>
            </a:pPr>
            <a:r>
              <a:rPr lang="el-GR" b="1" dirty="0" smtClean="0"/>
              <a:t>Βασικό σωμάτιο</a:t>
            </a:r>
            <a:r>
              <a:rPr lang="el-GR" dirty="0" smtClean="0"/>
              <a:t>. Ενδοκυττάριο οργανίδιο παρόμοιο με το κεντροσωμάτιο, από το οποίο και προέρχεται. Σχηματίζει δυάδες μικροσωληνίσκων στις βλεφαρίδες και τα μαστίγια</a:t>
            </a:r>
          </a:p>
          <a:p>
            <a:pPr>
              <a:buFont typeface="Wingdings" pitchFamily="2" charset="2"/>
              <a:buChar char="§"/>
            </a:pPr>
            <a:r>
              <a:rPr lang="el-GR" b="1" dirty="0" smtClean="0"/>
              <a:t>Κινητοχώροι των χρωμοσωμάτων. </a:t>
            </a:r>
            <a:r>
              <a:rPr lang="el-GR" dirty="0" smtClean="0"/>
              <a:t>Συμμετέχουν στον σχηματισμό της ατράκτου.</a:t>
            </a:r>
          </a:p>
          <a:p>
            <a:pPr>
              <a:buFont typeface="Wingdings" pitchFamily="2" charset="2"/>
              <a:buChar char="§"/>
            </a:pPr>
            <a:r>
              <a:rPr lang="el-GR" b="1" dirty="0" smtClean="0"/>
              <a:t>Πολικά σωμάτια </a:t>
            </a:r>
            <a:r>
              <a:rPr lang="el-GR" dirty="0" smtClean="0"/>
              <a:t>της πυρηνικής επιφάνειας των μυκήτων.</a:t>
            </a:r>
            <a:endParaRPr lang="el-GR" dirty="0"/>
          </a:p>
        </p:txBody>
      </p:sp>
      <p:pic>
        <p:nvPicPr>
          <p:cNvPr id="249858" name="Picture 2" descr="Αποτέλεσμα εικόνας για microtubules"/>
          <p:cNvPicPr>
            <a:picLocks noChangeAspect="1" noChangeArrowheads="1"/>
          </p:cNvPicPr>
          <p:nvPr/>
        </p:nvPicPr>
        <p:blipFill>
          <a:blip r:embed="rId2" cstate="print"/>
          <a:srcRect t="-926" r="58515"/>
          <a:stretch>
            <a:fillRect/>
          </a:stretch>
        </p:blipFill>
        <p:spPr bwMode="auto">
          <a:xfrm>
            <a:off x="5412159" y="1700808"/>
            <a:ext cx="3552329" cy="3816424"/>
          </a:xfrm>
          <a:prstGeom prst="rect">
            <a:avLst/>
          </a:prstGeom>
          <a:noFill/>
        </p:spPr>
      </p:pic>
      <p:sp>
        <p:nvSpPr>
          <p:cNvPr id="7" name="6 - TextBox"/>
          <p:cNvSpPr txBox="1"/>
          <p:nvPr/>
        </p:nvSpPr>
        <p:spPr>
          <a:xfrm>
            <a:off x="5364088" y="5589240"/>
            <a:ext cx="3672408" cy="923330"/>
          </a:xfrm>
          <a:prstGeom prst="rect">
            <a:avLst/>
          </a:prstGeom>
          <a:noFill/>
          <a:ln>
            <a:solidFill>
              <a:schemeClr val="accent1"/>
            </a:solidFill>
          </a:ln>
        </p:spPr>
        <p:txBody>
          <a:bodyPr wrap="square" rtlCol="0">
            <a:spAutoFit/>
          </a:bodyPr>
          <a:lstStyle/>
          <a:p>
            <a:r>
              <a:rPr lang="el-GR" dirty="0" smtClean="0"/>
              <a:t>Κεντροσωμάτιο και μικροσωληνίσκοι στο σχηματισμό ατράκτου κατά την κυτταρική διαίρεση </a:t>
            </a:r>
            <a:endParaRPr lang="el-GR"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980728"/>
            <a:ext cx="3600400"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Κεντροσωμάτιο</a:t>
            </a:r>
            <a:r>
              <a:rPr lang="el-GR" b="1" dirty="0" smtClean="0"/>
              <a:t> </a:t>
            </a:r>
            <a:endParaRPr lang="el-GR" b="1" dirty="0"/>
          </a:p>
        </p:txBody>
      </p:sp>
      <p:sp>
        <p:nvSpPr>
          <p:cNvPr id="5" name="4 - TextBox"/>
          <p:cNvSpPr txBox="1"/>
          <p:nvPr/>
        </p:nvSpPr>
        <p:spPr>
          <a:xfrm>
            <a:off x="251520" y="1412776"/>
            <a:ext cx="3600400"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Το κεντροσωμάτιο αποτελείται από ένα ζεύγος κεντριδίων ή </a:t>
            </a:r>
            <a:r>
              <a:rPr lang="el-GR" dirty="0" err="1" smtClean="0"/>
              <a:t>κεντριολίων</a:t>
            </a:r>
            <a:r>
              <a:rPr lang="el-GR" dirty="0" smtClean="0"/>
              <a:t>, κάθετα το ένα στο άλλο. Κάθε κεντρίδιο αποτελείται από 9 τριάδες μικροσωληνίσκων που συγκρατούνται μεταξύ τους με πρωτεΐνες που δεν είναι τουμπουλίνες (πράσινο)</a:t>
            </a:r>
            <a:endParaRPr lang="el-GR" dirty="0"/>
          </a:p>
        </p:txBody>
      </p:sp>
      <p:pic>
        <p:nvPicPr>
          <p:cNvPr id="6" name="Picture 3" descr="C:\Documents and Settings\Eleni\Επιφάνεια εργασίας\FILE-20160102-2345VF72K1Q717BU.JPG"/>
          <p:cNvPicPr>
            <a:picLocks noGrp="1" noChangeAspect="1" noChangeArrowheads="1"/>
          </p:cNvPicPr>
          <p:nvPr>
            <p:ph idx="1"/>
          </p:nvPr>
        </p:nvPicPr>
        <p:blipFill>
          <a:blip r:embed="rId2" cstate="print"/>
          <a:srcRect t="2043" r="33602"/>
          <a:stretch>
            <a:fillRect/>
          </a:stretch>
        </p:blipFill>
        <p:spPr bwMode="auto">
          <a:xfrm>
            <a:off x="3995936" y="1484784"/>
            <a:ext cx="5040560" cy="3452242"/>
          </a:xfrm>
          <a:prstGeom prst="rect">
            <a:avLst/>
          </a:prstGeom>
          <a:noFill/>
        </p:spPr>
      </p:pic>
      <p:pic>
        <p:nvPicPr>
          <p:cNvPr id="8" name="Picture 5" descr="Αποτέλεσμα εικόνας για centrioles"/>
          <p:cNvPicPr>
            <a:picLocks noChangeAspect="1" noChangeArrowheads="1"/>
          </p:cNvPicPr>
          <p:nvPr/>
        </p:nvPicPr>
        <p:blipFill>
          <a:blip r:embed="rId3" cstate="print"/>
          <a:srcRect/>
          <a:stretch>
            <a:fillRect/>
          </a:stretch>
        </p:blipFill>
        <p:spPr bwMode="auto">
          <a:xfrm>
            <a:off x="611560" y="4149080"/>
            <a:ext cx="2143125" cy="2143125"/>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979712" y="1412776"/>
            <a:ext cx="5040560" cy="341632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μικροσωληνίσκοι συμμετέχουν:</a:t>
            </a:r>
          </a:p>
          <a:p>
            <a:pPr>
              <a:buFont typeface="Wingdings" pitchFamily="2" charset="2"/>
              <a:buChar char="§"/>
            </a:pPr>
            <a:r>
              <a:rPr lang="el-GR" dirty="0" smtClean="0"/>
              <a:t>Στη διατήρηση της μορφής ορισμένων κυττάρων.</a:t>
            </a:r>
          </a:p>
          <a:p>
            <a:pPr>
              <a:buFont typeface="Wingdings" pitchFamily="2" charset="2"/>
              <a:buChar char="§"/>
            </a:pPr>
            <a:r>
              <a:rPr lang="el-GR" dirty="0" smtClean="0"/>
              <a:t>Στον διαχωρισμό των χρωμοσωμάτων στην κυτταρική διαίρεση και, στα φυτικά κύτταρα, στο σχηματισμό κυτταρικού τοιχώματος που διαχωρίζει τα θυγατρικά φυτικά κύτταρα.</a:t>
            </a:r>
          </a:p>
          <a:p>
            <a:pPr>
              <a:buFont typeface="Wingdings" pitchFamily="2" charset="2"/>
              <a:buChar char="§"/>
            </a:pPr>
            <a:r>
              <a:rPr lang="el-GR" dirty="0" smtClean="0"/>
              <a:t>Στην κίνηση ολόκληρων κυττάρων ή κυτταρικών οργανιδίων.</a:t>
            </a:r>
          </a:p>
          <a:p>
            <a:pPr>
              <a:buFont typeface="Wingdings" pitchFamily="2" charset="2"/>
              <a:buChar char="§"/>
            </a:pPr>
            <a:r>
              <a:rPr lang="el-GR" dirty="0" smtClean="0"/>
              <a:t>Στη μεταφορά μορίων, κοκκίων και κυστιδίων μέσα στο κύτταρο.</a:t>
            </a:r>
          </a:p>
          <a:p>
            <a:pPr>
              <a:buFont typeface="Wingdings" pitchFamily="2" charset="2"/>
              <a:buChar char="§"/>
            </a:pPr>
            <a:r>
              <a:rPr lang="el-GR" dirty="0" smtClean="0"/>
              <a:t>Στον καθορισμό της θέσης του ΕΔ και του συμπλέγματος </a:t>
            </a:r>
            <a:r>
              <a:rPr lang="en-US" dirty="0" smtClean="0"/>
              <a:t>Golgi</a:t>
            </a:r>
            <a:r>
              <a:rPr lang="el-GR" dirty="0" smtClean="0"/>
              <a:t>.</a:t>
            </a:r>
            <a:endParaRPr lang="el-GR"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836712"/>
            <a:ext cx="518457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Μικροϊνίδια </a:t>
            </a:r>
            <a:endParaRPr lang="el-GR" sz="2000" b="1" dirty="0">
              <a:solidFill>
                <a:schemeClr val="bg1"/>
              </a:solidFill>
            </a:endParaRPr>
          </a:p>
        </p:txBody>
      </p:sp>
      <p:sp>
        <p:nvSpPr>
          <p:cNvPr id="5" name="4 - TextBox"/>
          <p:cNvSpPr txBox="1"/>
          <p:nvPr/>
        </p:nvSpPr>
        <p:spPr>
          <a:xfrm>
            <a:off x="107504" y="1340768"/>
            <a:ext cx="5184576" cy="286232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μικροϊνίδια είναι πολυμερή της ακτίνης.</a:t>
            </a:r>
          </a:p>
          <a:p>
            <a:r>
              <a:rPr lang="el-GR" dirty="0" smtClean="0"/>
              <a:t>Η ακτίνη απαντά σε όλα τα ευκαρυωτικά κύτταρα και αποτελεί το 5-15% του συνόλου των πρωτεϊνών του κυττάρου. </a:t>
            </a:r>
          </a:p>
          <a:p>
            <a:r>
              <a:rPr lang="el-GR" dirty="0" smtClean="0"/>
              <a:t>Το μονομερές της ακτίνης είναι μία σφαιρική πρωτεΐνη, που ονομάζεται </a:t>
            </a:r>
            <a:r>
              <a:rPr lang="en-US" dirty="0" smtClean="0"/>
              <a:t>G</a:t>
            </a:r>
            <a:r>
              <a:rPr lang="el-GR" dirty="0" smtClean="0"/>
              <a:t>-ακτίνη, η οποία πολυμερίζεται σχηματίζοντας ένα ινίδιο, την </a:t>
            </a:r>
            <a:r>
              <a:rPr lang="en-US" dirty="0" smtClean="0"/>
              <a:t>F</a:t>
            </a:r>
            <a:r>
              <a:rPr lang="el-GR" dirty="0" smtClean="0"/>
              <a:t>-ακτίνη. Ένα μικροϊνίδιο αποτελείται από δύο μόρια </a:t>
            </a:r>
            <a:r>
              <a:rPr lang="en-US" dirty="0" smtClean="0"/>
              <a:t>F</a:t>
            </a:r>
            <a:r>
              <a:rPr lang="el-GR" dirty="0" smtClean="0"/>
              <a:t>-ακτίνης που σχηματίζουν μία δίκλωνη δεξιόστροφη έλικα</a:t>
            </a:r>
            <a:endParaRPr lang="el-GR" dirty="0"/>
          </a:p>
        </p:txBody>
      </p:sp>
      <p:sp>
        <p:nvSpPr>
          <p:cNvPr id="250882" name="AutoShape 2" descr="Αποτέλεσμα εικόνας για microfila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50883" name="Picture 3" descr="C:\Documents and Settings\Eleni\Τα έγγραφά μου\Downloads\microfilamentsfigure2.jpg"/>
          <p:cNvPicPr>
            <a:picLocks noChangeAspect="1" noChangeArrowheads="1"/>
          </p:cNvPicPr>
          <p:nvPr/>
        </p:nvPicPr>
        <p:blipFill>
          <a:blip r:embed="rId2" cstate="print"/>
          <a:srcRect/>
          <a:stretch>
            <a:fillRect/>
          </a:stretch>
        </p:blipFill>
        <p:spPr bwMode="auto">
          <a:xfrm>
            <a:off x="5482530" y="1600572"/>
            <a:ext cx="3409950" cy="2476500"/>
          </a:xfrm>
          <a:prstGeom prst="rect">
            <a:avLst/>
          </a:prstGeom>
          <a:noFill/>
        </p:spPr>
      </p:pic>
      <p:pic>
        <p:nvPicPr>
          <p:cNvPr id="10" name="Picture 6" descr="Σχετική εικόνα"/>
          <p:cNvPicPr>
            <a:picLocks noChangeAspect="1" noChangeArrowheads="1"/>
          </p:cNvPicPr>
          <p:nvPr/>
        </p:nvPicPr>
        <p:blipFill>
          <a:blip r:embed="rId3" cstate="print"/>
          <a:srcRect b="14766"/>
          <a:stretch>
            <a:fillRect/>
          </a:stretch>
        </p:blipFill>
        <p:spPr bwMode="auto">
          <a:xfrm>
            <a:off x="5652120" y="4653136"/>
            <a:ext cx="3312368" cy="1656184"/>
          </a:xfrm>
          <a:prstGeom prst="rect">
            <a:avLst/>
          </a:prstGeom>
          <a:noFill/>
        </p:spPr>
      </p:pic>
      <p:sp>
        <p:nvSpPr>
          <p:cNvPr id="7" name="6 - TextBox"/>
          <p:cNvSpPr txBox="1"/>
          <p:nvPr/>
        </p:nvSpPr>
        <p:spPr>
          <a:xfrm>
            <a:off x="107504" y="4365104"/>
            <a:ext cx="5184576"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μικροϊνίδια συμμετέχουν:</a:t>
            </a:r>
          </a:p>
          <a:p>
            <a:pPr>
              <a:buFont typeface="Wingdings" pitchFamily="2" charset="2"/>
              <a:buChar char="§"/>
            </a:pPr>
            <a:r>
              <a:rPr lang="el-GR" dirty="0" smtClean="0"/>
              <a:t>Στη συστολή των μυϊκών ινών.</a:t>
            </a:r>
          </a:p>
          <a:p>
            <a:pPr>
              <a:buFont typeface="Wingdings" pitchFamily="2" charset="2"/>
              <a:buChar char="§"/>
            </a:pPr>
            <a:r>
              <a:rPr lang="el-GR" dirty="0" smtClean="0"/>
              <a:t>Στη δημιουργία διασυνδέσεων με την κυτταρική μεμβράνη και μέσω αυτών επηρεάζουν την κίνηση και το σχήμα των κυττάρων, καθώς και την κυτταροπλασματική ροή.</a:t>
            </a:r>
          </a:p>
          <a:p>
            <a:pPr>
              <a:buFont typeface="Wingdings" pitchFamily="2" charset="2"/>
              <a:buChar char="§"/>
            </a:pPr>
            <a:r>
              <a:rPr lang="el-GR" dirty="0" smtClean="0"/>
              <a:t>Στη διαίρεση του κυτταροπλάσματος των ζωικών κυττάρων. </a:t>
            </a:r>
            <a:endParaRPr lang="el-GR"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187624" y="980728"/>
            <a:ext cx="6696744" cy="313932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ινίδια ακτίνης έχουν «συν» και «πλην» άκρο, όπως και οι μικροσωληνίσκοι. Το μήκος τους αυξομειώνεται συνέχεια με πολυμερισμό και αποπολυμερισμό. Το άκρο «συν» πολυμερίζεται όπως και στους μικροσωληνίσκους πιο γρήγορα από το «πλην» άκρο.</a:t>
            </a:r>
          </a:p>
          <a:p>
            <a:r>
              <a:rPr lang="el-GR" dirty="0" smtClean="0"/>
              <a:t>Ο πολυμερισμός των μορίων της ακτίνης εξαρτάται από τη συγκέντρωσή τους. Η συγκέντρωση σε κατάσταση ισορροπίας ονομάζεται «</a:t>
            </a:r>
            <a:r>
              <a:rPr lang="el-GR" b="1" dirty="0" smtClean="0"/>
              <a:t>οριακή συγκέντρωση</a:t>
            </a:r>
            <a:r>
              <a:rPr lang="el-GR" dirty="0" smtClean="0"/>
              <a:t>», όπου υπάρχει μία σταθερή κατάσταση, κατά την οποία ο ρυθμός πολυμερισμού είναι ίσος με τον ρυθμό αποπολυμερισμού και το μήκος τους παραμένει σταθερό, δηλαδή μόρια ακτίνης που προσθέτονται στο «συν» άκρο προχωρούν συνεχώς προς το «πλην» άκρο, μέχρι να ελευθερωθούν.</a:t>
            </a:r>
            <a:endParaRPr lang="el-GR" dirty="0"/>
          </a:p>
        </p:txBody>
      </p:sp>
      <p:sp>
        <p:nvSpPr>
          <p:cNvPr id="1026" name="AutoShape 2" descr="Αποτέλεσμα εικόνας για actin 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Eleni\Τα έγγραφά μου\Downloads\Actin-filament-kinetics-A-Filamentous-actin-F-actin-is-a-polar-polymer-consisting-of.png"/>
          <p:cNvPicPr>
            <a:picLocks noChangeAspect="1" noChangeArrowheads="1"/>
          </p:cNvPicPr>
          <p:nvPr/>
        </p:nvPicPr>
        <p:blipFill>
          <a:blip r:embed="rId2" cstate="print"/>
          <a:srcRect r="380" b="70326"/>
          <a:stretch>
            <a:fillRect/>
          </a:stretch>
        </p:blipFill>
        <p:spPr bwMode="auto">
          <a:xfrm>
            <a:off x="4355976" y="4365104"/>
            <a:ext cx="4104457" cy="1224136"/>
          </a:xfrm>
          <a:prstGeom prst="rect">
            <a:avLst/>
          </a:prstGeom>
          <a:noFill/>
        </p:spPr>
      </p:pic>
      <p:pic>
        <p:nvPicPr>
          <p:cNvPr id="5" name="Picture 4" descr="C:\Documents and Settings\Eleni\Τα έγγραφά μου\Downloads\microfilaments.jpg"/>
          <p:cNvPicPr>
            <a:picLocks noChangeAspect="1" noChangeArrowheads="1"/>
          </p:cNvPicPr>
          <p:nvPr/>
        </p:nvPicPr>
        <p:blipFill>
          <a:blip r:embed="rId3" cstate="print"/>
          <a:srcRect/>
          <a:stretch>
            <a:fillRect/>
          </a:stretch>
        </p:blipFill>
        <p:spPr bwMode="auto">
          <a:xfrm>
            <a:off x="827584" y="4293096"/>
            <a:ext cx="3433564" cy="1944216"/>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628800"/>
            <a:ext cx="4464496"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Στα ινίδια ακτίνης δεσμεύεται ένας μεγάλος αριθμός πρωτεϊνών (τουλάχιστον 10) από τις οποίες εξαρτάται η λειτουργία τους. Ορισμένες από αυτές συναντώνται σε όλα τα ευκαρυωτικά κύτταρα και άλλες μόνο σε ορισμένα. Οι πρωτεΐνες διακρίνονται στις κατηγορίες:</a:t>
            </a:r>
          </a:p>
          <a:p>
            <a:pPr>
              <a:buFont typeface="Wingdings" pitchFamily="2" charset="2"/>
              <a:buChar char="ü"/>
            </a:pPr>
            <a:r>
              <a:rPr lang="el-GR" dirty="0" smtClean="0"/>
              <a:t>Πρωτεΐνες που δεσμεύονται σε ελεύθερη ακτίνη και εμποδίζουν τον πολυμερισμό της, όπως η θυμοσίνη και η προφιλίνη.</a:t>
            </a:r>
          </a:p>
          <a:p>
            <a:pPr>
              <a:buFont typeface="Wingdings" pitchFamily="2" charset="2"/>
              <a:buChar char="ü"/>
            </a:pPr>
            <a:r>
              <a:rPr lang="el-GR" dirty="0" smtClean="0"/>
              <a:t>Πρωτεΐνες που δεσμεύονται στα ινίδια ακτίνης και τους προσδίδουν εξειδικευμένη λειτουργία, όπως εκείνες που διασπούν τα ινίδια, τα συνδέουν ή σχηματίζουν δέσμες.</a:t>
            </a:r>
          </a:p>
          <a:p>
            <a:pPr>
              <a:buFont typeface="Wingdings" pitchFamily="2" charset="2"/>
              <a:buChar char="ü"/>
            </a:pPr>
            <a:r>
              <a:rPr lang="el-GR" dirty="0" smtClean="0"/>
              <a:t>Πρωτεΐνες που δεσμεύονται κατά μήκος των ινιδίων, όπως τα ινίδια </a:t>
            </a:r>
            <a:r>
              <a:rPr lang="el-GR" b="1" dirty="0" smtClean="0"/>
              <a:t>μυοσίνης</a:t>
            </a:r>
            <a:r>
              <a:rPr lang="el-GR" sz="1600" b="1" dirty="0" smtClean="0"/>
              <a:t>.</a:t>
            </a:r>
            <a:endParaRPr lang="el-GR" sz="1600" b="1" dirty="0"/>
          </a:p>
        </p:txBody>
      </p:sp>
      <p:pic>
        <p:nvPicPr>
          <p:cNvPr id="254978" name="Picture 2" descr="C:\Documents and Settings\Eleni\Τα έγγραφά μου\Downloads\nr122.jpg"/>
          <p:cNvPicPr>
            <a:picLocks noChangeAspect="1" noChangeArrowheads="1"/>
          </p:cNvPicPr>
          <p:nvPr/>
        </p:nvPicPr>
        <p:blipFill>
          <a:blip r:embed="rId2" cstate="print"/>
          <a:srcRect/>
          <a:stretch>
            <a:fillRect/>
          </a:stretch>
        </p:blipFill>
        <p:spPr bwMode="auto">
          <a:xfrm>
            <a:off x="4900488" y="1484784"/>
            <a:ext cx="4064000" cy="3048000"/>
          </a:xfrm>
          <a:prstGeom prst="rect">
            <a:avLst/>
          </a:prstGeom>
          <a:noFill/>
        </p:spPr>
      </p:pic>
      <p:pic>
        <p:nvPicPr>
          <p:cNvPr id="6" name="Picture 3" descr="C:\Documents and Settings\Eleni\Τα έγγραφά μου\Downloads\Actin-filament-kinetics-A-Filamentous-actin-F-actin-is-a-polar-polymer-consisting-of.png"/>
          <p:cNvPicPr>
            <a:picLocks noChangeAspect="1" noChangeArrowheads="1"/>
          </p:cNvPicPr>
          <p:nvPr/>
        </p:nvPicPr>
        <p:blipFill>
          <a:blip r:embed="rId3" cstate="print"/>
          <a:srcRect r="2128" b="44143"/>
          <a:stretch>
            <a:fillRect/>
          </a:stretch>
        </p:blipFill>
        <p:spPr bwMode="auto">
          <a:xfrm>
            <a:off x="4932040" y="4581128"/>
            <a:ext cx="4032448" cy="2304256"/>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628800"/>
            <a:ext cx="3672408" cy="39703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ινίδια μυοσίνης διακρίνονται κυρίως σε </a:t>
            </a:r>
            <a:r>
              <a:rPr lang="el-GR" b="1" dirty="0" smtClean="0"/>
              <a:t>μυοσίνη Ι</a:t>
            </a:r>
            <a:r>
              <a:rPr lang="el-GR" dirty="0" smtClean="0"/>
              <a:t> και </a:t>
            </a:r>
            <a:r>
              <a:rPr lang="el-GR" b="1" dirty="0" smtClean="0"/>
              <a:t>μυοσίνη ΙΙ</a:t>
            </a:r>
            <a:r>
              <a:rPr lang="el-GR" dirty="0" smtClean="0"/>
              <a:t>.</a:t>
            </a:r>
          </a:p>
          <a:p>
            <a:r>
              <a:rPr lang="el-GR" dirty="0" smtClean="0"/>
              <a:t>Η μυοσίνη Ι συμμετέχει σε διάφορες κινήσεις των μη μυϊκών κυττάρων που συνδέονται με μεμβράνες, όπως μετακίνηση κυστιδίων ή μετακίνηση των μικροϊνιδίων σε σχέση με την πλασματική μεμβράνη ή άλλα ινίδια.</a:t>
            </a:r>
          </a:p>
          <a:p>
            <a:r>
              <a:rPr lang="el-GR" dirty="0" smtClean="0"/>
              <a:t>Η μυοσίνη ΙΙ βρίσκεται σε όλα τα κύτταρα σε μικρότερες ποσότητες από την Ι και παίρνει μέρος στην μυϊκή συστολή</a:t>
            </a:r>
            <a:r>
              <a:rPr lang="en-US" dirty="0" smtClean="0"/>
              <a:t> </a:t>
            </a:r>
            <a:r>
              <a:rPr lang="el-GR" dirty="0" smtClean="0"/>
              <a:t>και στη δημιουργία του συσταλτού δακτυλίου κατά την κυτταροπλασματική διαίρεση.  </a:t>
            </a:r>
            <a:endParaRPr lang="el-GR" dirty="0"/>
          </a:p>
        </p:txBody>
      </p:sp>
      <p:pic>
        <p:nvPicPr>
          <p:cNvPr id="3" name="Picture 2" descr="Αποτέλεσμα εικόνας για microfilaments"/>
          <p:cNvPicPr>
            <a:picLocks noChangeAspect="1" noChangeArrowheads="1"/>
          </p:cNvPicPr>
          <p:nvPr/>
        </p:nvPicPr>
        <p:blipFill>
          <a:blip r:embed="rId2" cstate="print"/>
          <a:srcRect/>
          <a:stretch>
            <a:fillRect/>
          </a:stretch>
        </p:blipFill>
        <p:spPr bwMode="auto">
          <a:xfrm>
            <a:off x="3954338" y="1720948"/>
            <a:ext cx="5010150" cy="3724276"/>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83568" y="2420888"/>
            <a:ext cx="3168352" cy="203132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Όλα τα μόρια μυοσίνης χαρακτηρίζονται από την κεφαλή και την ουρά. Η κεφαλή αποτελείται από ένα τμήμα που είναι υπεύθυνο για την κίνηση και ένα τμήμα για την υδρόλυση του </a:t>
            </a:r>
            <a:r>
              <a:rPr lang="en-US" dirty="0" smtClean="0"/>
              <a:t>GTP </a:t>
            </a:r>
            <a:r>
              <a:rPr lang="el-GR" dirty="0" smtClean="0"/>
              <a:t>ή ΑΤΡ.</a:t>
            </a:r>
            <a:endParaRPr lang="el-GR" dirty="0"/>
          </a:p>
        </p:txBody>
      </p:sp>
      <p:pic>
        <p:nvPicPr>
          <p:cNvPr id="5" name="Picture 6" descr="C:\Documents and Settings\Eleni\Τα έγγραφά μου\Downloads\images (3).png"/>
          <p:cNvPicPr>
            <a:picLocks noChangeAspect="1" noChangeArrowheads="1"/>
          </p:cNvPicPr>
          <p:nvPr/>
        </p:nvPicPr>
        <p:blipFill>
          <a:blip r:embed="rId2" cstate="print"/>
          <a:srcRect/>
          <a:stretch>
            <a:fillRect/>
          </a:stretch>
        </p:blipFill>
        <p:spPr bwMode="auto">
          <a:xfrm>
            <a:off x="4410422" y="2276872"/>
            <a:ext cx="2753866" cy="2088232"/>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Αποτέλεσμα εικόνας για myosin ii"/>
          <p:cNvPicPr>
            <a:picLocks noChangeAspect="1" noChangeArrowheads="1"/>
          </p:cNvPicPr>
          <p:nvPr/>
        </p:nvPicPr>
        <p:blipFill>
          <a:blip r:embed="rId2" cstate="print"/>
          <a:srcRect/>
          <a:stretch>
            <a:fillRect/>
          </a:stretch>
        </p:blipFill>
        <p:spPr bwMode="auto">
          <a:xfrm>
            <a:off x="4283968" y="1268760"/>
            <a:ext cx="4608512" cy="3789040"/>
          </a:xfrm>
          <a:prstGeom prst="rect">
            <a:avLst/>
          </a:prstGeom>
          <a:noFill/>
        </p:spPr>
      </p:pic>
      <p:sp>
        <p:nvSpPr>
          <p:cNvPr id="5" name="4 - TextBox"/>
          <p:cNvSpPr txBox="1"/>
          <p:nvPr/>
        </p:nvSpPr>
        <p:spPr>
          <a:xfrm>
            <a:off x="467544" y="1268760"/>
            <a:ext cx="3528392" cy="369331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μυοσίνη ΙΙ αποτελείται από δύο ταυτόσημες αλυσίδες που ονομάζονται βαριές αλυσίδες (250</a:t>
            </a:r>
            <a:r>
              <a:rPr lang="en-US" dirty="0" err="1" smtClean="0"/>
              <a:t>Kda</a:t>
            </a:r>
            <a:r>
              <a:rPr lang="en-US" dirty="0" smtClean="0"/>
              <a:t>) </a:t>
            </a:r>
            <a:r>
              <a:rPr lang="el-GR" dirty="0" smtClean="0"/>
              <a:t>και τέσσερις</a:t>
            </a:r>
            <a:r>
              <a:rPr lang="en-US" dirty="0" smtClean="0"/>
              <a:t> </a:t>
            </a:r>
            <a:r>
              <a:rPr lang="el-GR" dirty="0" smtClean="0"/>
              <a:t>ελαφριές </a:t>
            </a:r>
            <a:r>
              <a:rPr lang="en-US" dirty="0" smtClean="0"/>
              <a:t>(20KDa)</a:t>
            </a:r>
            <a:r>
              <a:rPr lang="el-GR" dirty="0" smtClean="0"/>
              <a:t> ανά δύο όμοιες. Οι βαριές αλυσίδες έχουν μία σφαιρική περιοχή που ονομάζεται κεφαλή και μία ραβδόμορφη που ονομάζεται ουρά. Σε κάθε μόριο σχηματίζονται δύο κεφαλές που είναι υπεύθυνες για την κίνηση. Οι ελαφριές αλυσίδες δεσμεύονται στις δύο κεφαλές. </a:t>
            </a:r>
            <a:endParaRPr lang="el-GR"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Αποτέλεσμα εικόνας για myosin ii"/>
          <p:cNvPicPr>
            <a:picLocks noChangeAspect="1" noChangeArrowheads="1"/>
          </p:cNvPicPr>
          <p:nvPr/>
        </p:nvPicPr>
        <p:blipFill>
          <a:blip r:embed="rId2" cstate="print"/>
          <a:srcRect/>
          <a:stretch>
            <a:fillRect/>
          </a:stretch>
        </p:blipFill>
        <p:spPr bwMode="auto">
          <a:xfrm>
            <a:off x="4788024" y="2107306"/>
            <a:ext cx="3414514" cy="2473822"/>
          </a:xfrm>
          <a:prstGeom prst="rect">
            <a:avLst/>
          </a:prstGeom>
          <a:noFill/>
        </p:spPr>
      </p:pic>
      <p:sp>
        <p:nvSpPr>
          <p:cNvPr id="5" name="4 - TextBox"/>
          <p:cNvSpPr txBox="1"/>
          <p:nvPr/>
        </p:nvSpPr>
        <p:spPr>
          <a:xfrm>
            <a:off x="1331640" y="2636912"/>
            <a:ext cx="3240360" cy="120032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κεφαλή της μυοσίνης δεσμεύεται σε ινίδια ακτίνης και εκτελεί την κίνηση με κατανάλωση ΑΤΡ. </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539553" y="714356"/>
          <a:ext cx="8136903" cy="5212080"/>
        </p:xfrm>
        <a:graphic>
          <a:graphicData uri="http://schemas.openxmlformats.org/drawingml/2006/table">
            <a:tbl>
              <a:tblPr firstRow="1" bandRow="1">
                <a:tableStyleId>{5C22544A-7EE6-4342-B048-85BDC9FD1C3A}</a:tableStyleId>
              </a:tblPr>
              <a:tblGrid>
                <a:gridCol w="2712301"/>
                <a:gridCol w="2712301"/>
                <a:gridCol w="2712301"/>
              </a:tblGrid>
              <a:tr h="370840">
                <a:tc>
                  <a:txBody>
                    <a:bodyPr/>
                    <a:lstStyle/>
                    <a:p>
                      <a:pPr algn="ctr"/>
                      <a:r>
                        <a:rPr lang="el-GR" sz="2000" dirty="0" smtClean="0"/>
                        <a:t>Κατηγορία ενζύμων</a:t>
                      </a:r>
                      <a:endParaRPr lang="el-GR" sz="2000" dirty="0"/>
                    </a:p>
                  </a:txBody>
                  <a:tcPr/>
                </a:tc>
                <a:tc>
                  <a:txBody>
                    <a:bodyPr/>
                    <a:lstStyle/>
                    <a:p>
                      <a:pPr algn="ctr"/>
                      <a:r>
                        <a:rPr lang="el-GR" sz="2000" dirty="0" smtClean="0"/>
                        <a:t>Δράση ενζύμων</a:t>
                      </a:r>
                      <a:endParaRPr lang="el-GR" sz="2000" dirty="0"/>
                    </a:p>
                  </a:txBody>
                  <a:tcPr/>
                </a:tc>
                <a:tc>
                  <a:txBody>
                    <a:bodyPr/>
                    <a:lstStyle/>
                    <a:p>
                      <a:pPr algn="ctr"/>
                      <a:r>
                        <a:rPr lang="el-GR" sz="2000" dirty="0" smtClean="0"/>
                        <a:t>Παράδειγμα ενζύμου</a:t>
                      </a:r>
                      <a:endParaRPr lang="el-GR" sz="2000" dirty="0"/>
                    </a:p>
                  </a:txBody>
                  <a:tcPr/>
                </a:tc>
              </a:tr>
              <a:tr h="370840">
                <a:tc>
                  <a:txBody>
                    <a:bodyPr/>
                    <a:lstStyle/>
                    <a:p>
                      <a:r>
                        <a:rPr lang="el-GR" sz="2000" dirty="0" err="1" smtClean="0"/>
                        <a:t>οξειδοαναγωγάσες</a:t>
                      </a:r>
                      <a:endParaRPr lang="el-GR" sz="2000" dirty="0"/>
                    </a:p>
                  </a:txBody>
                  <a:tcPr/>
                </a:tc>
                <a:tc>
                  <a:txBody>
                    <a:bodyPr/>
                    <a:lstStyle/>
                    <a:p>
                      <a:r>
                        <a:rPr lang="el-GR" sz="2000" dirty="0" smtClean="0"/>
                        <a:t>Βιολογική οξείδωση και αναγωγή</a:t>
                      </a:r>
                      <a:endParaRPr lang="el-GR" sz="2000" dirty="0"/>
                    </a:p>
                  </a:txBody>
                  <a:tcPr/>
                </a:tc>
                <a:tc>
                  <a:txBody>
                    <a:bodyPr/>
                    <a:lstStyle/>
                    <a:p>
                      <a:r>
                        <a:rPr lang="el-GR" sz="2000" dirty="0" err="1" smtClean="0"/>
                        <a:t>Οξειδάση</a:t>
                      </a:r>
                      <a:r>
                        <a:rPr lang="el-GR" sz="2000" dirty="0" smtClean="0"/>
                        <a:t> της γλυκόζης</a:t>
                      </a:r>
                      <a:endParaRPr lang="el-GR" sz="2000" dirty="0"/>
                    </a:p>
                  </a:txBody>
                  <a:tcPr/>
                </a:tc>
              </a:tr>
              <a:tr h="370840">
                <a:tc>
                  <a:txBody>
                    <a:bodyPr/>
                    <a:lstStyle/>
                    <a:p>
                      <a:r>
                        <a:rPr lang="el-GR" sz="2000" dirty="0" smtClean="0"/>
                        <a:t>Τρανσφεράσες </a:t>
                      </a:r>
                      <a:endParaRPr lang="el-GR" sz="2000" dirty="0"/>
                    </a:p>
                  </a:txBody>
                  <a:tcPr/>
                </a:tc>
                <a:tc>
                  <a:txBody>
                    <a:bodyPr/>
                    <a:lstStyle/>
                    <a:p>
                      <a:r>
                        <a:rPr lang="el-GR" sz="2000" dirty="0" smtClean="0"/>
                        <a:t>Μεταφορά ομάδων</a:t>
                      </a:r>
                      <a:endParaRPr lang="el-GR" sz="2000" dirty="0"/>
                    </a:p>
                  </a:txBody>
                  <a:tcPr/>
                </a:tc>
                <a:tc>
                  <a:txBody>
                    <a:bodyPr/>
                    <a:lstStyle/>
                    <a:p>
                      <a:r>
                        <a:rPr lang="el-GR" sz="2000" dirty="0" err="1" smtClean="0"/>
                        <a:t>Ορνιθινο</a:t>
                      </a:r>
                      <a:r>
                        <a:rPr lang="el-GR" sz="2000" dirty="0" smtClean="0"/>
                        <a:t>-</a:t>
                      </a:r>
                      <a:r>
                        <a:rPr lang="el-GR" sz="2000" dirty="0" err="1" smtClean="0"/>
                        <a:t>καρβαμυλο</a:t>
                      </a:r>
                      <a:r>
                        <a:rPr lang="el-GR" sz="2000" dirty="0" smtClean="0"/>
                        <a:t>- </a:t>
                      </a:r>
                      <a:r>
                        <a:rPr lang="el-GR" sz="2000" dirty="0" err="1" smtClean="0"/>
                        <a:t>τρανσφεράση</a:t>
                      </a:r>
                      <a:endParaRPr lang="el-GR" sz="2000" dirty="0"/>
                    </a:p>
                  </a:txBody>
                  <a:tcPr/>
                </a:tc>
              </a:tr>
              <a:tr h="370840">
                <a:tc>
                  <a:txBody>
                    <a:bodyPr/>
                    <a:lstStyle/>
                    <a:p>
                      <a:r>
                        <a:rPr lang="el-GR" sz="2000" dirty="0" err="1" smtClean="0"/>
                        <a:t>Υδρολάσες</a:t>
                      </a:r>
                      <a:r>
                        <a:rPr lang="el-GR" sz="2000" dirty="0" smtClean="0"/>
                        <a:t> </a:t>
                      </a:r>
                      <a:endParaRPr lang="el-GR" sz="2000" dirty="0"/>
                    </a:p>
                  </a:txBody>
                  <a:tcPr/>
                </a:tc>
                <a:tc>
                  <a:txBody>
                    <a:bodyPr/>
                    <a:lstStyle/>
                    <a:p>
                      <a:r>
                        <a:rPr lang="el-GR" sz="2000" dirty="0" err="1" smtClean="0"/>
                        <a:t>Υδρολυτικές</a:t>
                      </a:r>
                      <a:r>
                        <a:rPr lang="el-GR" sz="2000" dirty="0" smtClean="0"/>
                        <a:t> διασπάσεις</a:t>
                      </a:r>
                      <a:endParaRPr lang="el-GR" sz="2000" dirty="0"/>
                    </a:p>
                  </a:txBody>
                  <a:tcPr/>
                </a:tc>
                <a:tc>
                  <a:txBody>
                    <a:bodyPr/>
                    <a:lstStyle/>
                    <a:p>
                      <a:r>
                        <a:rPr lang="el-GR" sz="2000" dirty="0" err="1" smtClean="0"/>
                        <a:t>Φωσφολιπάση</a:t>
                      </a:r>
                      <a:r>
                        <a:rPr lang="el-GR" sz="2000" dirty="0" smtClean="0"/>
                        <a:t> Α</a:t>
                      </a:r>
                      <a:r>
                        <a:rPr lang="el-GR" sz="2000" baseline="-25000" dirty="0" smtClean="0"/>
                        <a:t>2</a:t>
                      </a:r>
                      <a:endParaRPr lang="el-GR" sz="2000" dirty="0"/>
                    </a:p>
                  </a:txBody>
                  <a:tcPr/>
                </a:tc>
              </a:tr>
              <a:tr h="370840">
                <a:tc>
                  <a:txBody>
                    <a:bodyPr/>
                    <a:lstStyle/>
                    <a:p>
                      <a:r>
                        <a:rPr lang="el-GR" sz="2000" dirty="0" err="1" smtClean="0"/>
                        <a:t>Λυάσες</a:t>
                      </a:r>
                      <a:r>
                        <a:rPr lang="el-GR" sz="2000" dirty="0" smtClean="0"/>
                        <a:t> </a:t>
                      </a:r>
                      <a:endParaRPr lang="el-GR" sz="2000" dirty="0"/>
                    </a:p>
                  </a:txBody>
                  <a:tcPr/>
                </a:tc>
                <a:tc>
                  <a:txBody>
                    <a:bodyPr/>
                    <a:lstStyle/>
                    <a:p>
                      <a:r>
                        <a:rPr lang="el-GR" sz="2000" dirty="0" smtClean="0"/>
                        <a:t>Προσθήκη ή απομάκρυνση</a:t>
                      </a:r>
                      <a:r>
                        <a:rPr lang="el-GR" sz="2000" baseline="0" dirty="0" smtClean="0"/>
                        <a:t> ομάδων με σχηματισμό διπλού δεσμού</a:t>
                      </a:r>
                      <a:endParaRPr lang="el-GR" sz="2000" dirty="0"/>
                    </a:p>
                  </a:txBody>
                  <a:tcPr/>
                </a:tc>
                <a:tc>
                  <a:txBody>
                    <a:bodyPr/>
                    <a:lstStyle/>
                    <a:p>
                      <a:r>
                        <a:rPr lang="el-GR" sz="2000" dirty="0" err="1" smtClean="0"/>
                        <a:t>Πυροσταφυλική</a:t>
                      </a:r>
                      <a:r>
                        <a:rPr lang="el-GR" sz="2000" dirty="0" smtClean="0"/>
                        <a:t> </a:t>
                      </a:r>
                      <a:r>
                        <a:rPr lang="el-GR" sz="2000" dirty="0" err="1" smtClean="0"/>
                        <a:t>αποκαρβοξυλάση</a:t>
                      </a:r>
                      <a:endParaRPr lang="el-GR" sz="2000" dirty="0"/>
                    </a:p>
                  </a:txBody>
                  <a:tcPr/>
                </a:tc>
              </a:tr>
              <a:tr h="370840">
                <a:tc>
                  <a:txBody>
                    <a:bodyPr/>
                    <a:lstStyle/>
                    <a:p>
                      <a:r>
                        <a:rPr lang="el-GR" sz="2000" dirty="0" err="1" smtClean="0"/>
                        <a:t>Ισομεράσες</a:t>
                      </a:r>
                      <a:r>
                        <a:rPr lang="el-GR" sz="2000" dirty="0" smtClean="0"/>
                        <a:t> </a:t>
                      </a:r>
                      <a:endParaRPr lang="el-GR" sz="2000" dirty="0"/>
                    </a:p>
                  </a:txBody>
                  <a:tcPr/>
                </a:tc>
                <a:tc>
                  <a:txBody>
                    <a:bodyPr/>
                    <a:lstStyle/>
                    <a:p>
                      <a:r>
                        <a:rPr lang="el-GR" sz="2000" dirty="0" smtClean="0"/>
                        <a:t>Μεταθέσεις μέσα στο μόριο</a:t>
                      </a:r>
                      <a:endParaRPr lang="el-GR" sz="2000" dirty="0"/>
                    </a:p>
                  </a:txBody>
                  <a:tcPr/>
                </a:tc>
                <a:tc>
                  <a:txBody>
                    <a:bodyPr/>
                    <a:lstStyle/>
                    <a:p>
                      <a:r>
                        <a:rPr lang="el-GR" sz="2000" dirty="0" err="1" smtClean="0"/>
                        <a:t>Ισομεράση</a:t>
                      </a:r>
                      <a:r>
                        <a:rPr lang="el-GR" sz="2000" dirty="0" smtClean="0"/>
                        <a:t> της φωσφορικής γλυκόζης</a:t>
                      </a:r>
                      <a:endParaRPr lang="el-GR" sz="2000" dirty="0"/>
                    </a:p>
                  </a:txBody>
                  <a:tcPr/>
                </a:tc>
              </a:tr>
              <a:tr h="370840">
                <a:tc>
                  <a:txBody>
                    <a:bodyPr/>
                    <a:lstStyle/>
                    <a:p>
                      <a:r>
                        <a:rPr lang="el-GR" sz="2000" dirty="0" err="1" smtClean="0"/>
                        <a:t>Λιγάσες</a:t>
                      </a:r>
                      <a:r>
                        <a:rPr lang="el-GR" sz="2000" dirty="0" smtClean="0"/>
                        <a:t> </a:t>
                      </a:r>
                      <a:endParaRPr lang="el-GR" sz="2000" dirty="0"/>
                    </a:p>
                  </a:txBody>
                  <a:tcPr/>
                </a:tc>
                <a:tc>
                  <a:txBody>
                    <a:bodyPr/>
                    <a:lstStyle/>
                    <a:p>
                      <a:r>
                        <a:rPr lang="el-GR" sz="2000" dirty="0" smtClean="0"/>
                        <a:t>Σχηματισμός δεσμών με ταυτόχρονη διάσπαση ΑΤΡ</a:t>
                      </a:r>
                      <a:endParaRPr lang="el-GR" sz="2000" dirty="0"/>
                    </a:p>
                  </a:txBody>
                  <a:tcPr/>
                </a:tc>
                <a:tc>
                  <a:txBody>
                    <a:bodyPr/>
                    <a:lstStyle/>
                    <a:p>
                      <a:r>
                        <a:rPr lang="el-GR" sz="2000" dirty="0" smtClean="0"/>
                        <a:t>Συνθετάση της </a:t>
                      </a:r>
                      <a:r>
                        <a:rPr lang="el-GR" sz="2000" dirty="0" err="1" smtClean="0"/>
                        <a:t>γλουταμίνης</a:t>
                      </a:r>
                      <a:endParaRPr lang="el-GR" sz="2000" dirty="0"/>
                    </a:p>
                  </a:txBody>
                  <a:tcPr/>
                </a:tc>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11560" y="1124744"/>
            <a:ext cx="3960440"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Ενδιάμεσα ινίδια</a:t>
            </a:r>
            <a:endParaRPr lang="el-GR" sz="2000" b="1" dirty="0">
              <a:solidFill>
                <a:schemeClr val="bg1"/>
              </a:solidFill>
            </a:endParaRPr>
          </a:p>
        </p:txBody>
      </p:sp>
      <p:sp>
        <p:nvSpPr>
          <p:cNvPr id="259074" name="AutoShape 2" descr="Αποτέλεσμα εικόνας για intermediate fila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 name="6 - TextBox"/>
          <p:cNvSpPr txBox="1"/>
          <p:nvPr/>
        </p:nvSpPr>
        <p:spPr>
          <a:xfrm>
            <a:off x="576064" y="1628800"/>
            <a:ext cx="3995936"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ενδιάμεσα ινίδια είναι πολυμερή μόρια και συναντώνται σε πολλούς κυτταρικούς τύπους των ζώων και των φυτών. Σχηματίζουν ένα δίκτυο που περιβάλλει τον πυρήνα και εκτείνεται σε όλο το κυτταρόπλασμα. Στο εσωτερικό του πυρήνα συγκροτούν ένα δίκτυο που ονομάζεται πυρηνικός υμένας που στηρίζει και ενισχύει τον πυρηνικό φάκελο.</a:t>
            </a:r>
          </a:p>
          <a:p>
            <a:r>
              <a:rPr lang="el-GR" dirty="0" smtClean="0"/>
              <a:t>Συγκροτούνται από ετερογενείς χημικές υπομονάδες και είναι τα πιο σκληρά και ανθεκτικά ινίδια του κυτταροσκελετού και πιθανόν αποτελούν τη βάση της δημιουργίας του.</a:t>
            </a:r>
            <a:endParaRPr lang="el-GR" dirty="0"/>
          </a:p>
        </p:txBody>
      </p:sp>
      <p:pic>
        <p:nvPicPr>
          <p:cNvPr id="93186" name="Picture 2" descr="C:\Documents and Settings\Eleni\Τα έγγραφά μου\Downloads\intermediatefilamentsfigure2.jpg"/>
          <p:cNvPicPr>
            <a:picLocks noChangeAspect="1" noChangeArrowheads="1"/>
          </p:cNvPicPr>
          <p:nvPr/>
        </p:nvPicPr>
        <p:blipFill>
          <a:blip r:embed="rId2" cstate="print"/>
          <a:srcRect/>
          <a:stretch>
            <a:fillRect/>
          </a:stretch>
        </p:blipFill>
        <p:spPr bwMode="auto">
          <a:xfrm>
            <a:off x="4932040" y="2104628"/>
            <a:ext cx="3409950" cy="247650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2"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 name="Picture 3" descr="C:\Documents and Settings\Eleni\Τα έγγραφά μου\Downloads\Intermediate+Filaments+-+STRUCTURE.jpg"/>
          <p:cNvPicPr>
            <a:picLocks noChangeAspect="1" noChangeArrowheads="1"/>
          </p:cNvPicPr>
          <p:nvPr/>
        </p:nvPicPr>
        <p:blipFill>
          <a:blip r:embed="rId3" cstate="print"/>
          <a:srcRect/>
          <a:stretch>
            <a:fillRect/>
          </a:stretch>
        </p:blipFill>
        <p:spPr bwMode="auto">
          <a:xfrm>
            <a:off x="4860032" y="1412776"/>
            <a:ext cx="4200128" cy="4374232"/>
          </a:xfrm>
          <a:prstGeom prst="rect">
            <a:avLst/>
          </a:prstGeom>
          <a:noFill/>
        </p:spPr>
      </p:pic>
      <p:sp>
        <p:nvSpPr>
          <p:cNvPr id="6" name="5 - TextBox"/>
          <p:cNvSpPr txBox="1"/>
          <p:nvPr/>
        </p:nvSpPr>
        <p:spPr>
          <a:xfrm>
            <a:off x="179512" y="764704"/>
            <a:ext cx="4536504"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Όλα τα ενδιάμεσα ινίδια έχουν μία κεντρική περιοχή α-έλικας από περίπου 350 αμινοξέα, η οποία χαρακτηρίζεται από την επανάληψη επτά αμινοξέων. Το πρώτο και το τέταρτο αμινοξύ των επταπεπτιδίων είναι υδρόφοβα και αλληλεπιδρούν με μια άλλη αλυσίδα σχηματίζοντας διμερή. Τα άκρα τους έχουν διαφορετική διάταξη των αμινοξέων τους και δεν αλληλεπιδρούν.</a:t>
            </a:r>
            <a:endParaRPr lang="en-US" dirty="0" smtClean="0"/>
          </a:p>
          <a:p>
            <a:endParaRPr lang="el-GR" dirty="0" smtClean="0"/>
          </a:p>
          <a:p>
            <a:r>
              <a:rPr lang="el-GR" dirty="0" smtClean="0"/>
              <a:t>Ένα διμερές συνδέεται αντιπαράλληλα με ένα άλλο όμοιο διμερές σχηματίζοντας τετραμερές.</a:t>
            </a:r>
            <a:endParaRPr lang="en-US" dirty="0" smtClean="0"/>
          </a:p>
          <a:p>
            <a:endParaRPr lang="el-GR" dirty="0" smtClean="0"/>
          </a:p>
          <a:p>
            <a:r>
              <a:rPr lang="el-GR" dirty="0" smtClean="0"/>
              <a:t>Δύο τετραμερή ενώνονται, συνδέονται από άκρη σε άκρη και σχηματίζουν ένα πρωτοϊνίδιο.</a:t>
            </a:r>
            <a:endParaRPr lang="en-US" dirty="0" smtClean="0"/>
          </a:p>
          <a:p>
            <a:endParaRPr lang="el-GR" dirty="0" smtClean="0"/>
          </a:p>
          <a:p>
            <a:r>
              <a:rPr lang="el-GR" dirty="0" smtClean="0"/>
              <a:t>Τέσσερα πρωτοϊνίδια (οκτώ τετραμερή) σχηματίζουν ένα ενδιάμεσο ινίδιο.</a:t>
            </a:r>
            <a:endParaRPr lang="el-GR"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AutoShape 2"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 name="Picture 1" descr="C:\Documents and Settings\Eleni\Τα έγγραφά μου\Downloads\intermediate+filaments+=+made+up+of+vimentin,+desmin+or+keratin.jpg"/>
          <p:cNvPicPr>
            <a:picLocks noChangeAspect="1" noChangeArrowheads="1"/>
          </p:cNvPicPr>
          <p:nvPr/>
        </p:nvPicPr>
        <p:blipFill>
          <a:blip r:embed="rId2" cstate="print"/>
          <a:srcRect/>
          <a:stretch>
            <a:fillRect/>
          </a:stretch>
        </p:blipFill>
        <p:spPr bwMode="auto">
          <a:xfrm>
            <a:off x="4427984" y="1593304"/>
            <a:ext cx="4608512" cy="4572000"/>
          </a:xfrm>
          <a:prstGeom prst="rect">
            <a:avLst/>
          </a:prstGeom>
          <a:noFill/>
        </p:spPr>
      </p:pic>
      <p:sp>
        <p:nvSpPr>
          <p:cNvPr id="6" name="5 - TextBox"/>
          <p:cNvSpPr txBox="1"/>
          <p:nvPr/>
        </p:nvSpPr>
        <p:spPr>
          <a:xfrm>
            <a:off x="72008" y="1340768"/>
            <a:ext cx="4139952" cy="535531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Κατηγορίες ενδιάμεσων ινιδίων είναι:</a:t>
            </a:r>
          </a:p>
          <a:p>
            <a:r>
              <a:rPr lang="el-GR" dirty="0" smtClean="0"/>
              <a:t>Ινίδια </a:t>
            </a:r>
            <a:r>
              <a:rPr lang="el-GR" b="1" dirty="0" smtClean="0"/>
              <a:t>κερατίνης</a:t>
            </a:r>
            <a:r>
              <a:rPr lang="el-GR" dirty="0" smtClean="0"/>
              <a:t>. Είναι η πιο ετερογενής ομάδα ενδιάμεσων ινιδίων. Απαντούν σε επιθηλιακά κύτταρα, το δέρμα τα νύχια και τις τρίχες.</a:t>
            </a:r>
          </a:p>
          <a:p>
            <a:r>
              <a:rPr lang="el-GR" dirty="0" smtClean="0"/>
              <a:t>Ινίδια </a:t>
            </a:r>
            <a:r>
              <a:rPr lang="el-GR" b="1" dirty="0" smtClean="0"/>
              <a:t>δεσμίνης</a:t>
            </a:r>
            <a:r>
              <a:rPr lang="el-GR" dirty="0" smtClean="0"/>
              <a:t>. Απαντούν σε όλους τους τύπους των μυϊκών κυττάρων.</a:t>
            </a:r>
          </a:p>
          <a:p>
            <a:r>
              <a:rPr lang="el-GR" dirty="0" smtClean="0"/>
              <a:t>Ινίδια </a:t>
            </a:r>
            <a:r>
              <a:rPr lang="el-GR" b="1" dirty="0" smtClean="0"/>
              <a:t>βιμεντίνης</a:t>
            </a:r>
            <a:r>
              <a:rPr lang="el-GR" dirty="0" smtClean="0"/>
              <a:t>. Απαντούν στα μεσεγχυματικά κύτταρα.</a:t>
            </a:r>
          </a:p>
          <a:p>
            <a:r>
              <a:rPr lang="el-GR" b="1" dirty="0" smtClean="0"/>
              <a:t>Νευροϊνίδια.</a:t>
            </a:r>
            <a:r>
              <a:rPr lang="el-GR" dirty="0" smtClean="0"/>
              <a:t> Αποτελούν μαζί με τους μικροσωληνίσκους τα κύρια δομικά στοιχεία των νευραξόνων και των δενδριτών των νευρικών κυττάρων.</a:t>
            </a:r>
          </a:p>
          <a:p>
            <a:r>
              <a:rPr lang="el-GR" b="1" dirty="0" smtClean="0"/>
              <a:t>Νευρογλοιακά </a:t>
            </a:r>
            <a:r>
              <a:rPr lang="el-GR" dirty="0" smtClean="0"/>
              <a:t>ινίδια. Απαντούν στα αστροκύτταρα του εγκεφάλου.</a:t>
            </a:r>
          </a:p>
          <a:p>
            <a:r>
              <a:rPr lang="el-GR" b="1" dirty="0" smtClean="0"/>
              <a:t>Πυρηνικές λαμίνες</a:t>
            </a:r>
            <a:r>
              <a:rPr lang="el-GR" dirty="0" smtClean="0"/>
              <a:t>. Στα θηλαστικά διακρίνονται στις λαμίνες </a:t>
            </a:r>
            <a:r>
              <a:rPr lang="en-US" dirty="0" smtClean="0"/>
              <a:t>A, B </a:t>
            </a:r>
            <a:r>
              <a:rPr lang="el-GR" dirty="0" smtClean="0"/>
              <a:t>και </a:t>
            </a:r>
            <a:r>
              <a:rPr lang="en-US" dirty="0" smtClean="0"/>
              <a:t>C</a:t>
            </a:r>
            <a:r>
              <a:rPr lang="el-GR" dirty="0" smtClean="0"/>
              <a:t>. Σχηματίζουν ένα δίκτυο εσωτερικά της πυρηνικής μεμβράνης.   </a:t>
            </a:r>
            <a:endParaRPr lang="el-GR"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1340768"/>
            <a:ext cx="4536504"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Κινητήριες πρωτεΐνες</a:t>
            </a:r>
            <a:endParaRPr lang="el-GR" b="1" dirty="0">
              <a:solidFill>
                <a:schemeClr val="bg1"/>
              </a:solidFill>
            </a:endParaRPr>
          </a:p>
        </p:txBody>
      </p:sp>
      <p:sp>
        <p:nvSpPr>
          <p:cNvPr id="5" name="4 - TextBox"/>
          <p:cNvSpPr txBox="1"/>
          <p:nvPr/>
        </p:nvSpPr>
        <p:spPr>
          <a:xfrm>
            <a:off x="251520" y="1834946"/>
            <a:ext cx="4536504"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κινητήριες πρωτεΐνες προσδένονται στα νημάτια ακτίνης ή στους μικροσωληνίσκους και παίρνουν μέρος στην μετακίνηση των κυτταρικών συστατικών, όπως επίσης στην κίνηση ολόκληρου του κυττάρου. Οι πρωτεΐνες που προσδένονται στους μικροσωληνίσκους διακρίνονται στις </a:t>
            </a:r>
            <a:r>
              <a:rPr lang="el-GR" b="1" dirty="0" smtClean="0"/>
              <a:t>κινησίνες</a:t>
            </a:r>
            <a:r>
              <a:rPr lang="el-GR" dirty="0" smtClean="0"/>
              <a:t> και τις </a:t>
            </a:r>
            <a:r>
              <a:rPr lang="el-GR" b="1" dirty="0" smtClean="0"/>
              <a:t>δυνεΐνες</a:t>
            </a:r>
            <a:r>
              <a:rPr lang="el-GR" dirty="0" smtClean="0"/>
              <a:t>.</a:t>
            </a:r>
          </a:p>
          <a:p>
            <a:r>
              <a:rPr lang="el-GR" dirty="0" smtClean="0"/>
              <a:t>Οι κινησίνες και οι δυνεΐνες είναι διμερή μόρια που περιέχουν δύο σφαιρικές κεφαλές και μία ουρά. Οι κεφαλές συνδέονται με τους μικροσωληνίσκους, ενώ η ουρά με τα συστατικά του κυττάρου που μεταφέρονται.</a:t>
            </a:r>
          </a:p>
          <a:p>
            <a:r>
              <a:rPr lang="el-GR" dirty="0" smtClean="0"/>
              <a:t>Οι κεφαλές είναι ένζυμα που υδρολύουν  ΑΤΡ  εξασφαλίζοντας την απαιτούμενη ενέργεια για τη μεταφορά.</a:t>
            </a:r>
            <a:endParaRPr lang="el-GR" dirty="0"/>
          </a:p>
        </p:txBody>
      </p:sp>
      <p:pic>
        <p:nvPicPr>
          <p:cNvPr id="6" name="Picture 2" descr="Αποτέλεσμα εικόνας για κεντροσωμάτιο"/>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76056" y="2189583"/>
            <a:ext cx="3960440" cy="2895601"/>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83568" y="332656"/>
            <a:ext cx="7776864"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Κυτταρική κίνηση</a:t>
            </a:r>
            <a:endParaRPr lang="el-GR" sz="2000" b="1" dirty="0">
              <a:solidFill>
                <a:schemeClr val="bg1"/>
              </a:solidFill>
            </a:endParaRPr>
          </a:p>
        </p:txBody>
      </p:sp>
      <p:sp>
        <p:nvSpPr>
          <p:cNvPr id="5" name="4 - TextBox"/>
          <p:cNvSpPr txBox="1"/>
          <p:nvPr/>
        </p:nvSpPr>
        <p:spPr>
          <a:xfrm>
            <a:off x="683568" y="836712"/>
            <a:ext cx="7776864" cy="286232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ινίδια του κυτταροσκελετού παίρνουν μέρος στην κίνηση του κυττάρου καθώς και στις μετακινήσεις εντός του κυττάρου. Οι κινήσεις που παρατηρούνται στο ευκαρυωτικό κύτταρο ταξινομούνται ανάλογα με τις πρωτεΐνες που χρησιμοποιούνται:</a:t>
            </a:r>
          </a:p>
          <a:p>
            <a:pPr>
              <a:buFont typeface="Wingdings" pitchFamily="2" charset="2"/>
              <a:buChar char="Ø"/>
            </a:pPr>
            <a:r>
              <a:rPr lang="el-GR" dirty="0" smtClean="0"/>
              <a:t>Στο σύστημα δυνεΐνης. Παράγει μονόδρομη κίνηση προς το (-) άκρο των μικροσωληνίσκων.</a:t>
            </a:r>
          </a:p>
          <a:p>
            <a:pPr>
              <a:buFont typeface="Wingdings" pitchFamily="2" charset="2"/>
              <a:buChar char="Ø"/>
            </a:pPr>
            <a:r>
              <a:rPr lang="el-GR" dirty="0" smtClean="0"/>
              <a:t>Το σύστημα κινησίνης. Παράγει μονόδρομη κίνηση προς το (+) άκρο των μικροσωληνίσκων.</a:t>
            </a:r>
          </a:p>
          <a:p>
            <a:pPr>
              <a:buFont typeface="Wingdings" pitchFamily="2" charset="2"/>
              <a:buChar char="Ø"/>
            </a:pPr>
            <a:r>
              <a:rPr lang="el-GR" dirty="0" smtClean="0"/>
              <a:t> Το σύστημα μυοσίνης. Κατευθύνει την κίνηση προς το (+) άκρο των ινιδίων ακτίνης.</a:t>
            </a:r>
            <a:endParaRPr lang="el-GR" dirty="0"/>
          </a:p>
        </p:txBody>
      </p:sp>
      <p:pic>
        <p:nvPicPr>
          <p:cNvPr id="6" name="Picture 2" descr="C:\Documents and Settings\Eleni\Τα έγγραφά μου\Downloads\microtubule transport.jpg"/>
          <p:cNvPicPr>
            <a:picLocks noChangeAspect="1" noChangeArrowheads="1"/>
          </p:cNvPicPr>
          <p:nvPr/>
        </p:nvPicPr>
        <p:blipFill>
          <a:blip r:embed="rId2" cstate="print"/>
          <a:srcRect/>
          <a:stretch>
            <a:fillRect/>
          </a:stretch>
        </p:blipFill>
        <p:spPr bwMode="auto">
          <a:xfrm>
            <a:off x="1763688" y="3861048"/>
            <a:ext cx="6156176" cy="2808312"/>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Eleni\Τα έγγραφά μου\Downloads\motil1_med_hr.jpeg"/>
          <p:cNvPicPr>
            <a:picLocks noChangeAspect="1" noChangeArrowheads="1"/>
          </p:cNvPicPr>
          <p:nvPr/>
        </p:nvPicPr>
        <p:blipFill>
          <a:blip r:embed="rId2" cstate="print"/>
          <a:srcRect/>
          <a:stretch>
            <a:fillRect/>
          </a:stretch>
        </p:blipFill>
        <p:spPr bwMode="auto">
          <a:xfrm>
            <a:off x="3923928" y="1556792"/>
            <a:ext cx="5040560" cy="2736304"/>
          </a:xfrm>
          <a:prstGeom prst="rect">
            <a:avLst/>
          </a:prstGeom>
          <a:noFill/>
        </p:spPr>
      </p:pic>
      <p:sp>
        <p:nvSpPr>
          <p:cNvPr id="5" name="4 - TextBox"/>
          <p:cNvSpPr txBox="1"/>
          <p:nvPr/>
        </p:nvSpPr>
        <p:spPr>
          <a:xfrm>
            <a:off x="251520" y="1628800"/>
            <a:ext cx="3528392"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Κατά τη μετατόπιση κυστιδίων τα μόρια της κινησίνης δεσμεύονται με το ένα άκρο τους σε υποδοχείς της μεμβράνης του κυστιδίου ή του οργανιδίου, ενώ το άλλο άκρο συνδέεται σε ένα μικροσωληνίσκο. Η κίνηση γίνεται από το (-) προς το (+) άκρο.</a:t>
            </a:r>
          </a:p>
        </p:txBody>
      </p:sp>
      <p:sp>
        <p:nvSpPr>
          <p:cNvPr id="6" name="5 - TextBox"/>
          <p:cNvSpPr txBox="1"/>
          <p:nvPr/>
        </p:nvSpPr>
        <p:spPr>
          <a:xfrm>
            <a:off x="4067944" y="4437112"/>
            <a:ext cx="4608512" cy="203132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κίνηση πραγματοποιείται με την υδρόλυση ΑΤΡ από την ενεργότητα ΑΤΡάσης που έχει η κεφαλή  της κινησίνης που είναι δεσμευμένη στον μικροσωληνίσκο. Η υδρόλυση έχει αποτέλεσμα την αποδέσμευση της κινεσίνης η οποία στη συνέχεια δεσμεύεται σε άλλο σημείο του μικροσωληνίσκου</a:t>
            </a:r>
            <a:r>
              <a:rPr lang="el-GR" sz="1600" dirty="0" smtClean="0"/>
              <a:t>.</a:t>
            </a:r>
            <a:endParaRPr lang="el-GR" sz="1600"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556792"/>
            <a:ext cx="3888432" cy="14773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Κύρια οργανίδια κυτταρικής κίνησης είναι τα μαστίγια και οι κροσσοί (ή βλεφαρίδες), τα οποία έχουν παρόμοια δομή αλλά διαφέρουν στον αριθμό, το μήκος και τον τρόπο κίνησης.</a:t>
            </a:r>
          </a:p>
        </p:txBody>
      </p:sp>
      <p:pic>
        <p:nvPicPr>
          <p:cNvPr id="5" name="Picture 2" descr="https://upload.wikimedia.org/wikipedia/commons/thumb/a/a7/Flagellum-beating.svg/640px-Flagellum-beating.svg.png"/>
          <p:cNvPicPr>
            <a:picLocks noChangeAspect="1" noChangeArrowheads="1"/>
          </p:cNvPicPr>
          <p:nvPr/>
        </p:nvPicPr>
        <p:blipFill>
          <a:blip r:embed="rId2" cstate="print"/>
          <a:srcRect/>
          <a:stretch>
            <a:fillRect/>
          </a:stretch>
        </p:blipFill>
        <p:spPr bwMode="auto">
          <a:xfrm>
            <a:off x="3707904" y="1628800"/>
            <a:ext cx="5184576" cy="4032448"/>
          </a:xfrm>
          <a:prstGeom prst="rect">
            <a:avLst/>
          </a:prstGeom>
          <a:noFill/>
        </p:spPr>
      </p:pic>
      <p:sp>
        <p:nvSpPr>
          <p:cNvPr id="6" name="5 - TextBox"/>
          <p:cNvSpPr txBox="1"/>
          <p:nvPr/>
        </p:nvSpPr>
        <p:spPr>
          <a:xfrm>
            <a:off x="107504" y="3140968"/>
            <a:ext cx="3888432"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Στους μονοκύτταρους ευκαρυωτικούς οργανισμούς τα μαστίγια και οι κροσσοί χρησιμεύουν εκτός από την κίνηση, στη δέσμευση της τροφής τους.</a:t>
            </a:r>
          </a:p>
          <a:p>
            <a:r>
              <a:rPr lang="el-GR" dirty="0" smtClean="0"/>
              <a:t>Στους πολυκύτταρους τα μαστίγια χρησιμοποιούνται στην κίνηση ειδικών κυττάρων όπως τα σπερματοζωάρια, ενώ οι βλεφαρίδες για την κίνηση του υγρού που περιβάλλει το κύτταρο.  </a:t>
            </a:r>
            <a:endParaRPr lang="el-GR" dirty="0"/>
          </a:p>
        </p:txBody>
      </p:sp>
      <p:sp>
        <p:nvSpPr>
          <p:cNvPr id="7" name="6 - TextBox"/>
          <p:cNvSpPr txBox="1"/>
          <p:nvPr/>
        </p:nvSpPr>
        <p:spPr>
          <a:xfrm>
            <a:off x="4427984" y="4843026"/>
            <a:ext cx="4536504" cy="175432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Στα μαστίγια η κίνηση ξεκινάει από τη βάση και προχωρά προς την κορυφή και το κύτταρο κινείται περίπου στην ίδια κατεύθυνση με τον άξονα του μαστιγίου. Στους κροσσούς ξεκινά με έκταση και στη συνέχεια κάμψη στη βάση τους. </a:t>
            </a:r>
            <a:endParaRPr lang="el-GR"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Eleni\Τα έγγραφά μου\Downloads\images (20).jpg"/>
          <p:cNvPicPr>
            <a:picLocks noGrp="1" noChangeAspect="1" noChangeArrowheads="1"/>
          </p:cNvPicPr>
          <p:nvPr>
            <p:ph idx="1"/>
          </p:nvPr>
        </p:nvPicPr>
        <p:blipFill>
          <a:blip r:embed="rId2" cstate="print"/>
          <a:srcRect/>
          <a:stretch>
            <a:fillRect/>
          </a:stretch>
        </p:blipFill>
        <p:spPr bwMode="auto">
          <a:xfrm>
            <a:off x="5220072" y="1556792"/>
            <a:ext cx="3672408" cy="4104456"/>
          </a:xfrm>
          <a:prstGeom prst="rect">
            <a:avLst/>
          </a:prstGeom>
          <a:noFill/>
        </p:spPr>
      </p:pic>
      <p:sp>
        <p:nvSpPr>
          <p:cNvPr id="6" name="5 - TextBox"/>
          <p:cNvSpPr txBox="1"/>
          <p:nvPr/>
        </p:nvSpPr>
        <p:spPr>
          <a:xfrm>
            <a:off x="611560" y="1700808"/>
            <a:ext cx="4392488" cy="39703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δομή των μαστιγίων και των κροσσών είναι ίδια σε όλους τους ευκαρυωτικούς οργανισμούς.</a:t>
            </a:r>
          </a:p>
          <a:p>
            <a:r>
              <a:rPr lang="el-GR" dirty="0" smtClean="0"/>
              <a:t>Έχουν κυλινδρική μορφή με εννέα ζεύγη μικροσωληνίσκων περιφερειακά και δύο κεντρικούς μικροσωληνίσκους στη μέση. Το σύστημα των 9+2 μικροσωληνίσκων ονομάζεται αξόνημα και περιβάλλεται από μεμβράνη συνεχόμενη της πλασματικής μεμβράνης.</a:t>
            </a:r>
          </a:p>
          <a:p>
            <a:r>
              <a:rPr lang="el-GR" dirty="0" smtClean="0"/>
              <a:t>Το αξόνημα είναι προέκταση του βασικού σωματίου, το οποίο προέρχεται από το κεντροσωμάτιο με το οποίο έχει την ίδια δομή</a:t>
            </a:r>
            <a:r>
              <a:rPr lang="en-US" dirty="0" smtClean="0"/>
              <a:t> </a:t>
            </a:r>
            <a:r>
              <a:rPr lang="el-GR" dirty="0" smtClean="0"/>
              <a:t>με αυτό.</a:t>
            </a:r>
            <a:endParaRPr lang="el-GR"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260648"/>
            <a:ext cx="5688632"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Ερπυσμός κυττάρων (αμοιβαδοειδής κίνηση)</a:t>
            </a:r>
            <a:endParaRPr lang="el-GR" sz="2000" b="1" dirty="0">
              <a:solidFill>
                <a:schemeClr val="bg1"/>
              </a:solidFill>
            </a:endParaRPr>
          </a:p>
        </p:txBody>
      </p:sp>
      <p:sp>
        <p:nvSpPr>
          <p:cNvPr id="5" name="4 - TextBox"/>
          <p:cNvSpPr txBox="1"/>
          <p:nvPr/>
        </p:nvSpPr>
        <p:spPr>
          <a:xfrm>
            <a:off x="107504" y="764704"/>
            <a:ext cx="5688632" cy="59093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Πολλά ευκαρυωτικά κύτταρα μετακινούνται έρποντας πάνω σε μία επιφάνεια. Η αμοιβαδοειδής κίνηση παρατηρείται στις αμοιβάδες και σε άλλα ελεύθερα κύτταρα, όπως τα λευκά αιμοσφαίρια. Η κίνηση είναι αποτέλεσμα ανταπόκρισης σε χημικά σήματα του περιβάλλοντος.</a:t>
            </a:r>
          </a:p>
          <a:p>
            <a:r>
              <a:rPr lang="el-GR" dirty="0" smtClean="0"/>
              <a:t>Κατά τον ερπυσμό η κίνηση πραγματοποιείται με τις παρακάτω διαδοχικές διεργασίες:</a:t>
            </a:r>
          </a:p>
          <a:p>
            <a:pPr>
              <a:buFont typeface="Wingdings" pitchFamily="2" charset="2"/>
              <a:buChar char="§"/>
            </a:pPr>
            <a:r>
              <a:rPr lang="el-GR" dirty="0" smtClean="0"/>
              <a:t>Το κύτταρο δημιουργεί προεκβολή προς την κατεύθυνση της κίνησης.</a:t>
            </a:r>
          </a:p>
          <a:p>
            <a:pPr>
              <a:buFont typeface="Wingdings" pitchFamily="2" charset="2"/>
              <a:buChar char="§"/>
            </a:pPr>
            <a:r>
              <a:rPr lang="el-GR" dirty="0" smtClean="0"/>
              <a:t>Η προεκβολή προσκολλάται στην επιφάνεια πάνω στην οποία έρπει το κύτταρο.</a:t>
            </a:r>
          </a:p>
          <a:p>
            <a:pPr>
              <a:buFont typeface="Wingdings" pitchFamily="2" charset="2"/>
              <a:buChar char="§"/>
            </a:pPr>
            <a:r>
              <a:rPr lang="el-GR" dirty="0" smtClean="0"/>
              <a:t>Το υπόλοιπο κύτταρο παρασύρεται προς τα εμπρός με έλξη από τα σημεία προσκόλλησης.  </a:t>
            </a:r>
          </a:p>
          <a:p>
            <a:endParaRPr lang="el-GR" dirty="0" smtClean="0"/>
          </a:p>
          <a:p>
            <a:r>
              <a:rPr lang="el-GR" dirty="0" smtClean="0"/>
              <a:t>Στην διαδικασία έχουν βασικό ρόλο τα ινίδια ακτίνης, τα οποία πολυμερίζονται στην κορυφή του ψευδοποδίου και αποπολυμερίζονται στο εσωτερικό. Τα μονομερή που σχηματίζονται από τον αποπολυμερισμό μετακινούνται στην περιφέρεια και συμμετέχουν ξανά στον πολυμερισμό των ινιδίων </a:t>
            </a:r>
            <a:endParaRPr lang="el-GR" dirty="0"/>
          </a:p>
        </p:txBody>
      </p:sp>
      <p:pic>
        <p:nvPicPr>
          <p:cNvPr id="6" name="Picture 5" descr="C:\Documents and Settings\Eleni\Τα έγγραφά μου\Downloads\A-schematic-of-the-three-stages-of-cell-movement-based-on-1-12-after-determining-its.png"/>
          <p:cNvPicPr>
            <a:picLocks noChangeAspect="1" noChangeArrowheads="1"/>
          </p:cNvPicPr>
          <p:nvPr/>
        </p:nvPicPr>
        <p:blipFill>
          <a:blip r:embed="rId2" cstate="print"/>
          <a:srcRect/>
          <a:stretch>
            <a:fillRect/>
          </a:stretch>
        </p:blipFill>
        <p:spPr bwMode="auto">
          <a:xfrm>
            <a:off x="5940152" y="764704"/>
            <a:ext cx="3096344" cy="5184576"/>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91680" y="1842497"/>
            <a:ext cx="5112568" cy="4555093"/>
          </a:xfrm>
          <a:prstGeom prst="rect">
            <a:avLst/>
          </a:prstGeom>
          <a:noFill/>
        </p:spPr>
        <p:txBody>
          <a:bodyPr wrap="square" rtlCol="0">
            <a:spAutoFit/>
          </a:bodyPr>
          <a:lstStyle/>
          <a:p>
            <a:r>
              <a:rPr lang="el-GR" sz="1400" b="1" dirty="0" smtClean="0"/>
              <a:t>Βιβλιογραφία</a:t>
            </a:r>
          </a:p>
          <a:p>
            <a:pPr marL="342900" indent="-342900">
              <a:buAutoNum type="arabicPeriod"/>
            </a:pPr>
            <a:r>
              <a:rPr lang="el-GR" sz="1400" dirty="0" smtClean="0"/>
              <a:t>Βασικές αρχές Κυτταρικής Βιολογίας. </a:t>
            </a:r>
            <a:r>
              <a:rPr lang="en-US" sz="1400" dirty="0" err="1" smtClean="0"/>
              <a:t>Alberts</a:t>
            </a:r>
            <a:r>
              <a:rPr lang="en-US" sz="1400" dirty="0" smtClean="0"/>
              <a:t>, Bray, </a:t>
            </a:r>
            <a:r>
              <a:rPr lang="en-US" sz="1400" dirty="0" err="1" smtClean="0"/>
              <a:t>Horkin</a:t>
            </a:r>
            <a:r>
              <a:rPr lang="en-US" sz="1400" dirty="0" smtClean="0"/>
              <a:t>, Johnson, Lewis, Raff, Roberts, Walter. </a:t>
            </a:r>
            <a:r>
              <a:rPr lang="el-GR" sz="1400" dirty="0" smtClean="0"/>
              <a:t>Εκδόσεις Π.Χ. ΠΑΣΧΑΛΙΔΗΣ</a:t>
            </a:r>
            <a:r>
              <a:rPr lang="en-US" sz="1400" dirty="0" smtClean="0"/>
              <a:t>, 4</a:t>
            </a:r>
            <a:r>
              <a:rPr lang="el-GR" sz="1400" baseline="30000" dirty="0" smtClean="0"/>
              <a:t>η</a:t>
            </a:r>
            <a:r>
              <a:rPr lang="el-GR" sz="1400" dirty="0" smtClean="0"/>
              <a:t> έκδοση, </a:t>
            </a:r>
            <a:r>
              <a:rPr lang="el-GR" sz="1400" dirty="0" smtClean="0"/>
              <a:t>2018</a:t>
            </a:r>
            <a:endParaRPr lang="en-US" sz="1400" dirty="0" smtClean="0"/>
          </a:p>
          <a:p>
            <a:pPr marL="342900" indent="-342900">
              <a:buAutoNum type="arabicPeriod"/>
            </a:pPr>
            <a:r>
              <a:rPr lang="el-GR" sz="1400" dirty="0" smtClean="0"/>
              <a:t>Βιολογία Κυττάρου. Γεωργίου Ν. Θωμόπουλου. </a:t>
            </a:r>
            <a:r>
              <a:rPr lang="en-US" sz="1400" dirty="0" smtClean="0"/>
              <a:t>UNIVERSITY STUDIO PRESS</a:t>
            </a:r>
          </a:p>
          <a:p>
            <a:pPr marL="342900" indent="-342900">
              <a:buAutoNum type="arabicPeriod"/>
            </a:pPr>
            <a:r>
              <a:rPr lang="en-US" sz="1400" dirty="0" smtClean="0"/>
              <a:t> </a:t>
            </a:r>
            <a:r>
              <a:rPr lang="el-GR" sz="1400" dirty="0" err="1" smtClean="0"/>
              <a:t>Βιοχημία</a:t>
            </a:r>
            <a:r>
              <a:rPr lang="el-GR" sz="1400" dirty="0" smtClean="0"/>
              <a:t>.</a:t>
            </a:r>
            <a:r>
              <a:rPr lang="en-US" sz="1400" dirty="0" smtClean="0"/>
              <a:t> Peter </a:t>
            </a:r>
            <a:r>
              <a:rPr lang="en-US" sz="1400" dirty="0" err="1" smtClean="0"/>
              <a:t>Karlson</a:t>
            </a:r>
            <a:r>
              <a:rPr lang="el-GR" sz="1400" dirty="0" smtClean="0"/>
              <a:t>. Ιατρικές εκδόσεις Λίτσας </a:t>
            </a:r>
            <a:endParaRPr lang="el-GR" sz="1400" dirty="0" smtClean="0"/>
          </a:p>
          <a:p>
            <a:pPr marL="342900" indent="-342900">
              <a:buAutoNum type="arabicPeriod"/>
            </a:pPr>
            <a:r>
              <a:rPr lang="el-GR" sz="1400" dirty="0" smtClean="0"/>
              <a:t>Βιολογία Κυττάρου. Βασίλης </a:t>
            </a:r>
            <a:r>
              <a:rPr lang="el-GR" sz="1400" dirty="0" err="1" smtClean="0"/>
              <a:t>Μαρμάρας</a:t>
            </a:r>
            <a:r>
              <a:rPr lang="el-GR" sz="1400" dirty="0" smtClean="0"/>
              <a:t>, Μαρία Λαμπροπούλου – </a:t>
            </a:r>
            <a:r>
              <a:rPr lang="el-GR" sz="1400" dirty="0" err="1" smtClean="0"/>
              <a:t>Μαρμάρα</a:t>
            </a:r>
            <a:r>
              <a:rPr lang="el-GR" sz="1400" dirty="0" smtClean="0"/>
              <a:t>. Εκδόσεις </a:t>
            </a:r>
            <a:r>
              <a:rPr lang="el-GR" sz="1400" dirty="0" err="1" smtClean="0"/>
              <a:t>Χατζηϊωάννου</a:t>
            </a:r>
            <a:r>
              <a:rPr lang="el-GR" sz="1400" dirty="0" smtClean="0"/>
              <a:t>, 5</a:t>
            </a:r>
            <a:r>
              <a:rPr lang="el-GR" sz="1400" baseline="30000" dirty="0" smtClean="0"/>
              <a:t>η</a:t>
            </a:r>
            <a:r>
              <a:rPr lang="el-GR" sz="1400" dirty="0" smtClean="0"/>
              <a:t> έκδοση, </a:t>
            </a:r>
            <a:r>
              <a:rPr lang="el-GR" sz="1400" dirty="0" smtClean="0"/>
              <a:t>2005</a:t>
            </a:r>
          </a:p>
          <a:p>
            <a:pPr marL="342900" indent="-342900">
              <a:buAutoNum type="arabicPeriod"/>
            </a:pPr>
            <a:r>
              <a:rPr lang="en-US" sz="1400" dirty="0" smtClean="0"/>
              <a:t>Cell Biology </a:t>
            </a:r>
            <a:r>
              <a:rPr lang="en-US" sz="1400" dirty="0" smtClean="0"/>
              <a:t>O</a:t>
            </a:r>
            <a:r>
              <a:rPr lang="en-US" sz="1400" dirty="0" smtClean="0"/>
              <a:t>rganelle </a:t>
            </a:r>
            <a:r>
              <a:rPr lang="en-US" sz="1400" dirty="0" smtClean="0"/>
              <a:t>S</a:t>
            </a:r>
            <a:r>
              <a:rPr lang="en-US" sz="1400" dirty="0" smtClean="0"/>
              <a:t>tructure and Function. David E. </a:t>
            </a:r>
            <a:r>
              <a:rPr lang="en-US" sz="1400" dirty="0" err="1" smtClean="0"/>
              <a:t>Sadava</a:t>
            </a:r>
            <a:r>
              <a:rPr lang="en-US" sz="1400" dirty="0" smtClean="0"/>
              <a:t>. Jones and Bartlett Publishers Boston London</a:t>
            </a:r>
            <a:endParaRPr lang="el-GR" sz="1400" dirty="0" smtClean="0"/>
          </a:p>
          <a:p>
            <a:pPr marL="342900" indent="-342900">
              <a:buAutoNum type="arabicPeriod"/>
            </a:pPr>
            <a:r>
              <a:rPr lang="el-GR" sz="1400" dirty="0" smtClean="0"/>
              <a:t>Μοριακή Βιολογία του Κυττάρου. </a:t>
            </a:r>
            <a:r>
              <a:rPr lang="en-US" sz="1400" dirty="0" err="1" smtClean="0"/>
              <a:t>Alberts</a:t>
            </a:r>
            <a:r>
              <a:rPr lang="en-US" sz="1400" dirty="0" smtClean="0"/>
              <a:t>, Johnson</a:t>
            </a:r>
            <a:r>
              <a:rPr lang="el-GR" sz="1400" dirty="0" smtClean="0"/>
              <a:t>,</a:t>
            </a:r>
            <a:r>
              <a:rPr lang="en-US" sz="1400" dirty="0" smtClean="0"/>
              <a:t> Lewis</a:t>
            </a:r>
            <a:r>
              <a:rPr lang="el-GR" sz="1400" dirty="0" smtClean="0"/>
              <a:t>, </a:t>
            </a:r>
            <a:r>
              <a:rPr lang="en-US" sz="1400" dirty="0" smtClean="0"/>
              <a:t>Morgan, Raff, Roberts, Walter. </a:t>
            </a:r>
            <a:r>
              <a:rPr lang="el-GR" sz="1400" dirty="0" smtClean="0"/>
              <a:t>Εκδόσεις </a:t>
            </a:r>
            <a:r>
              <a:rPr lang="en-US" sz="1400" dirty="0" smtClean="0"/>
              <a:t>Utopia, 1</a:t>
            </a:r>
            <a:r>
              <a:rPr lang="el-GR" sz="1400" baseline="30000" dirty="0" smtClean="0"/>
              <a:t>η</a:t>
            </a:r>
            <a:r>
              <a:rPr lang="el-GR" sz="1400" dirty="0" smtClean="0"/>
              <a:t> έκδοση Ελληνική, 2018</a:t>
            </a:r>
            <a:endParaRPr lang="en-US" sz="1400" dirty="0" smtClean="0"/>
          </a:p>
          <a:p>
            <a:pPr marL="342900" indent="-342900">
              <a:buAutoNum type="arabicPeriod"/>
            </a:pPr>
            <a:r>
              <a:rPr lang="el-GR" sz="1400" dirty="0" smtClean="0"/>
              <a:t>Βιοχημεία. </a:t>
            </a:r>
            <a:r>
              <a:rPr lang="en-US" sz="1400" dirty="0" err="1" smtClean="0"/>
              <a:t>Lubert</a:t>
            </a:r>
            <a:r>
              <a:rPr lang="en-US" sz="1400" dirty="0" smtClean="0"/>
              <a:t> </a:t>
            </a:r>
            <a:r>
              <a:rPr lang="en-US" sz="1400" dirty="0" err="1" smtClean="0"/>
              <a:t>Stryer</a:t>
            </a:r>
            <a:r>
              <a:rPr lang="en-US" sz="1400" dirty="0" smtClean="0"/>
              <a:t>. </a:t>
            </a:r>
            <a:r>
              <a:rPr lang="el-GR" sz="1400" dirty="0" smtClean="0"/>
              <a:t>Πανεπιστημιακές εκδόσεις </a:t>
            </a:r>
            <a:r>
              <a:rPr lang="el-GR" sz="1400" dirty="0" smtClean="0"/>
              <a:t>Κρήτης</a:t>
            </a:r>
            <a:endParaRPr lang="en-US" sz="1400" dirty="0" smtClean="0"/>
          </a:p>
          <a:p>
            <a:pPr marL="342900" indent="-342900">
              <a:buAutoNum type="arabicPeriod"/>
            </a:pPr>
            <a:r>
              <a:rPr lang="el-GR" sz="1400" dirty="0" smtClean="0"/>
              <a:t>Βιολογία κυττάρου Μοριακή προσέγγιση.</a:t>
            </a:r>
            <a:r>
              <a:rPr lang="el-GR" dirty="0" smtClean="0"/>
              <a:t> </a:t>
            </a:r>
            <a:r>
              <a:rPr lang="el-GR" sz="1200" dirty="0" smtClean="0"/>
              <a:t>Βασίλης </a:t>
            </a:r>
            <a:r>
              <a:rPr lang="el-GR" sz="1200" dirty="0" err="1" smtClean="0"/>
              <a:t>Μαρμάρας</a:t>
            </a:r>
            <a:r>
              <a:rPr lang="el-GR" sz="1200" dirty="0" smtClean="0"/>
              <a:t>, Μαρία Λαμπροπούλου – </a:t>
            </a:r>
            <a:r>
              <a:rPr lang="el-GR" sz="1200" dirty="0" err="1" smtClean="0"/>
              <a:t>Μαρμάρα</a:t>
            </a:r>
            <a:r>
              <a:rPr lang="el-GR" sz="1200" dirty="0" smtClean="0"/>
              <a:t>. Εκδόσεις </a:t>
            </a:r>
            <a:r>
              <a:rPr lang="en-US" sz="1200" dirty="0" smtClean="0"/>
              <a:t>TYPORAMA, 2005</a:t>
            </a:r>
          </a:p>
          <a:p>
            <a:pPr marL="342900" indent="-342900">
              <a:buAutoNum type="arabicPeriod"/>
            </a:pPr>
            <a:r>
              <a:rPr lang="en-US" sz="1200" dirty="0" smtClean="0"/>
              <a:t>Becker’s World of the cell. </a:t>
            </a:r>
            <a:r>
              <a:rPr lang="en-US" sz="1200" dirty="0" err="1" smtClean="0"/>
              <a:t>Heff</a:t>
            </a:r>
            <a:r>
              <a:rPr lang="en-US" sz="1200" dirty="0" smtClean="0"/>
              <a:t> Hardin, 9</a:t>
            </a:r>
            <a:r>
              <a:rPr lang="el-GR" sz="1200" baseline="30000" dirty="0" smtClean="0"/>
              <a:t>η</a:t>
            </a:r>
            <a:r>
              <a:rPr lang="el-GR" sz="1200" dirty="0" smtClean="0"/>
              <a:t> έκδοση, </a:t>
            </a:r>
            <a:r>
              <a:rPr lang="en-US" sz="1200" dirty="0" smtClean="0"/>
              <a:t>AMAZON, 2015</a:t>
            </a:r>
          </a:p>
          <a:p>
            <a:pPr marL="342900" indent="-342900">
              <a:buAutoNum type="arabicPeriod"/>
            </a:pPr>
            <a:r>
              <a:rPr lang="en-US" sz="1200" dirty="0" smtClean="0"/>
              <a:t>Principle of Cell Biology. George </a:t>
            </a:r>
            <a:r>
              <a:rPr lang="en-US" sz="1200" dirty="0" err="1" smtClean="0"/>
              <a:t>Plopper</a:t>
            </a:r>
            <a:r>
              <a:rPr lang="en-US" sz="1200" dirty="0" smtClean="0"/>
              <a:t>, ed. Jones &amp; Bartlett  Learning, 2011</a:t>
            </a:r>
            <a:endParaRPr lang="el-GR"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91680" y="1628800"/>
            <a:ext cx="5760640" cy="1015663"/>
          </a:xfrm>
          <a:prstGeom prst="rect">
            <a:avLst/>
          </a:prstGeom>
          <a:noFill/>
          <a:ln>
            <a:solidFill>
              <a:srgbClr val="C00000"/>
            </a:solidFill>
          </a:ln>
        </p:spPr>
        <p:txBody>
          <a:bodyPr wrap="square" rtlCol="0">
            <a:spAutoFit/>
          </a:bodyPr>
          <a:lstStyle/>
          <a:p>
            <a:r>
              <a:rPr lang="el-GR" sz="2000" dirty="0" smtClean="0"/>
              <a:t>Η δράση των ενζύμων επηρεάζεται από την θερμοκρασία, το </a:t>
            </a:r>
            <a:r>
              <a:rPr lang="en-US" sz="2000" dirty="0" smtClean="0"/>
              <a:t>pH</a:t>
            </a:r>
            <a:r>
              <a:rPr lang="el-GR" sz="2000" dirty="0" smtClean="0"/>
              <a:t> και τη συγκέντρωση του υποστρώματος</a:t>
            </a:r>
            <a:endParaRPr lang="el-GR" sz="2000" dirty="0"/>
          </a:p>
        </p:txBody>
      </p:sp>
      <p:pic>
        <p:nvPicPr>
          <p:cNvPr id="5" name="Picture 5" descr="C:\Documents and Settings\Eleni\Τα έγγραφά μου\Downloads\3e166752332b7f16e1dd0f4efca373310e4706fc.gif"/>
          <p:cNvPicPr>
            <a:picLocks noChangeAspect="1" noChangeArrowheads="1"/>
          </p:cNvPicPr>
          <p:nvPr/>
        </p:nvPicPr>
        <p:blipFill>
          <a:blip r:embed="rId2" cstate="print"/>
          <a:srcRect/>
          <a:stretch>
            <a:fillRect/>
          </a:stretch>
        </p:blipFill>
        <p:spPr bwMode="auto">
          <a:xfrm>
            <a:off x="0" y="2708920"/>
            <a:ext cx="2857500" cy="2009775"/>
          </a:xfrm>
          <a:prstGeom prst="rect">
            <a:avLst/>
          </a:prstGeom>
          <a:noFill/>
        </p:spPr>
      </p:pic>
      <p:pic>
        <p:nvPicPr>
          <p:cNvPr id="6" name="Picture 7" descr="C:\Documents and Settings\Eleni\Τα έγγραφά μου\Downloads\07D.jpg"/>
          <p:cNvPicPr>
            <a:picLocks noChangeAspect="1" noChangeArrowheads="1"/>
          </p:cNvPicPr>
          <p:nvPr/>
        </p:nvPicPr>
        <p:blipFill>
          <a:blip r:embed="rId3" cstate="print"/>
          <a:srcRect/>
          <a:stretch>
            <a:fillRect/>
          </a:stretch>
        </p:blipFill>
        <p:spPr bwMode="auto">
          <a:xfrm>
            <a:off x="6228184" y="2708920"/>
            <a:ext cx="2808312" cy="1981200"/>
          </a:xfrm>
          <a:prstGeom prst="rect">
            <a:avLst/>
          </a:prstGeom>
          <a:noFill/>
        </p:spPr>
      </p:pic>
      <p:sp>
        <p:nvSpPr>
          <p:cNvPr id="1026" name="AutoShape 2" descr="Αποτέλεσμα εικόνας για enzyme p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Eleni\Τα έγγραφά μου\Downloads\FsMkz.gif"/>
          <p:cNvPicPr>
            <a:picLocks noChangeAspect="1" noChangeArrowheads="1"/>
          </p:cNvPicPr>
          <p:nvPr/>
        </p:nvPicPr>
        <p:blipFill>
          <a:blip r:embed="rId4" cstate="print"/>
          <a:srcRect/>
          <a:stretch>
            <a:fillRect/>
          </a:stretch>
        </p:blipFill>
        <p:spPr bwMode="auto">
          <a:xfrm>
            <a:off x="2987824" y="2708920"/>
            <a:ext cx="2952759" cy="1895480"/>
          </a:xfrm>
          <a:prstGeom prst="rect">
            <a:avLst/>
          </a:prstGeom>
          <a:noFill/>
        </p:spPr>
      </p:pic>
      <p:sp>
        <p:nvSpPr>
          <p:cNvPr id="7" name="6 - TextBox"/>
          <p:cNvSpPr txBox="1"/>
          <p:nvPr/>
        </p:nvSpPr>
        <p:spPr>
          <a:xfrm>
            <a:off x="107504" y="4797152"/>
            <a:ext cx="3024336" cy="1600438"/>
          </a:xfrm>
          <a:prstGeom prst="rect">
            <a:avLst/>
          </a:prstGeom>
          <a:noFill/>
          <a:ln>
            <a:solidFill>
              <a:schemeClr val="accent1"/>
            </a:solidFill>
          </a:ln>
        </p:spPr>
        <p:txBody>
          <a:bodyPr wrap="square" rtlCol="0">
            <a:spAutoFit/>
          </a:bodyPr>
          <a:lstStyle/>
          <a:p>
            <a:r>
              <a:rPr lang="el-GR" sz="1400" dirty="0" smtClean="0"/>
              <a:t>Η ενεργότητα ενός ενζύμου αυξάνει με τη θερμοκρασία μέχρι ενός ορίου (άριστη θερμοκρασία), πέρα από το οποίο ελαττώνεται. Σε υψηλές θερμοκρασίες το ένζυμο καταστρέφεται και η δράση του μηδενίζεται.</a:t>
            </a:r>
            <a:endParaRPr lang="el-GR" sz="1400" dirty="0"/>
          </a:p>
        </p:txBody>
      </p:sp>
      <p:sp>
        <p:nvSpPr>
          <p:cNvPr id="8" name="7 - TextBox"/>
          <p:cNvSpPr txBox="1"/>
          <p:nvPr/>
        </p:nvSpPr>
        <p:spPr>
          <a:xfrm>
            <a:off x="3347864" y="4797152"/>
            <a:ext cx="2376264" cy="1169551"/>
          </a:xfrm>
          <a:prstGeom prst="rect">
            <a:avLst/>
          </a:prstGeom>
          <a:noFill/>
          <a:ln>
            <a:solidFill>
              <a:schemeClr val="accent1"/>
            </a:solidFill>
          </a:ln>
        </p:spPr>
        <p:txBody>
          <a:bodyPr wrap="square" rtlCol="0">
            <a:spAutoFit/>
          </a:bodyPr>
          <a:lstStyle/>
          <a:p>
            <a:r>
              <a:rPr lang="el-GR" sz="1400" dirty="0" smtClean="0"/>
              <a:t>Η δράση των ενζύμων είναι μέγιστη σε ένα συγκεκριμένο </a:t>
            </a:r>
            <a:r>
              <a:rPr lang="en-US" sz="1400" dirty="0" smtClean="0"/>
              <a:t>pH</a:t>
            </a:r>
            <a:r>
              <a:rPr lang="el-GR" sz="1400" dirty="0" smtClean="0"/>
              <a:t> (άριστο </a:t>
            </a:r>
            <a:r>
              <a:rPr lang="en-US" sz="1400" dirty="0" smtClean="0"/>
              <a:t>pH</a:t>
            </a:r>
            <a:r>
              <a:rPr lang="el-GR" sz="1400" dirty="0" smtClean="0"/>
              <a:t>), που εξαρτάται από το είδος του ενζύμου</a:t>
            </a:r>
            <a:endParaRPr lang="el-GR" sz="1400" dirty="0"/>
          </a:p>
        </p:txBody>
      </p:sp>
      <p:sp>
        <p:nvSpPr>
          <p:cNvPr id="9" name="8 - TextBox"/>
          <p:cNvSpPr txBox="1"/>
          <p:nvPr/>
        </p:nvSpPr>
        <p:spPr>
          <a:xfrm>
            <a:off x="5940152" y="4725144"/>
            <a:ext cx="3131840" cy="2031325"/>
          </a:xfrm>
          <a:prstGeom prst="rect">
            <a:avLst/>
          </a:prstGeom>
          <a:noFill/>
          <a:ln>
            <a:solidFill>
              <a:schemeClr val="accent1"/>
            </a:solidFill>
          </a:ln>
        </p:spPr>
        <p:txBody>
          <a:bodyPr wrap="square" rtlCol="0">
            <a:spAutoFit/>
          </a:bodyPr>
          <a:lstStyle/>
          <a:p>
            <a:r>
              <a:rPr lang="el-GR" sz="1400" dirty="0" smtClean="0"/>
              <a:t>Σε συγκεκριμένες συνθήκες θερμοκρασίας και </a:t>
            </a:r>
            <a:r>
              <a:rPr lang="en-US" sz="1400" dirty="0" smtClean="0"/>
              <a:t>pH</a:t>
            </a:r>
            <a:r>
              <a:rPr lang="el-GR" sz="1400" dirty="0" smtClean="0"/>
              <a:t> και για συγκεκριμένη συγκέντρωση ενζύμου, η δράση του αυξάνει με την αύξηση της συγκέντρωσης του υποστρώματος, μέχρι ενός μέγιστου, πέρα από το οποίο παραμένει σταθερή, γιατί όλα τα μόρια των ενζύμων είναι συνδεδεμένα με υπόστρωμα.</a:t>
            </a:r>
            <a:endParaRPr lang="el-GR"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428860" y="1357298"/>
            <a:ext cx="3571900" cy="400110"/>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Αναστολείς ενζύμων</a:t>
            </a:r>
            <a:endParaRPr lang="el-GR" sz="2000" b="1" dirty="0">
              <a:solidFill>
                <a:schemeClr val="bg1"/>
              </a:solidFill>
            </a:endParaRPr>
          </a:p>
        </p:txBody>
      </p:sp>
      <p:graphicFrame>
        <p:nvGraphicFramePr>
          <p:cNvPr id="5" name="4 - Διάγραμμα"/>
          <p:cNvGraphicFramePr/>
          <p:nvPr/>
        </p:nvGraphicFramePr>
        <p:xfrm>
          <a:off x="179512" y="1928802"/>
          <a:ext cx="8640960" cy="4357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27584" y="1823913"/>
            <a:ext cx="5112568" cy="369331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ενζυμική αναστολή είναι ένας από τους κύριους μηχανισμούς ελέγχου της κυτταρικής δραστηριότητας.</a:t>
            </a:r>
          </a:p>
          <a:p>
            <a:r>
              <a:rPr lang="el-GR" dirty="0" smtClean="0"/>
              <a:t> Η ενζυμική δραστικότητα αναστέλλεται από ειδικά μικρά μόρια και ιόντα, από πολλά φάρμακα και από τοξικές ουσίες (ενζυμικοί αναστολείς).</a:t>
            </a:r>
          </a:p>
          <a:p>
            <a:r>
              <a:rPr lang="el-GR" dirty="0" smtClean="0"/>
              <a:t>Οι μη αντιστρεπτοί αναστολείς συνδέονται πολύ ισχυρά με το ένζυμο με ομοιοπολικούς ή ιοντικούς δεσμούς και διαχωρίζονται από αυτό πολύ αργά καταστρέφοντας στην ουσία το ένζυμο.</a:t>
            </a:r>
          </a:p>
          <a:p>
            <a:r>
              <a:rPr lang="el-GR" dirty="0" smtClean="0"/>
              <a:t>Οι αντιστρεπτοί αναστολείς διαχωρίζονται γρήγορα από το ένζυμο. Η αντιστρεπτή αναστολή διακρίνεται σε ανταγωνιστική και μη ανταγωνιστική.</a:t>
            </a:r>
            <a:endParaRPr lang="el-GR" dirty="0"/>
          </a:p>
        </p:txBody>
      </p:sp>
      <p:pic>
        <p:nvPicPr>
          <p:cNvPr id="5" name="Picture 5" descr="C:\Documents and Settings\Eleni\Τα έγγραφά μου\Downloads\WRLW8kdWLDOY1YZbEdKgyA_m.jpg"/>
          <p:cNvPicPr>
            <a:picLocks noChangeAspect="1" noChangeArrowheads="1"/>
          </p:cNvPicPr>
          <p:nvPr/>
        </p:nvPicPr>
        <p:blipFill>
          <a:blip r:embed="rId2" cstate="print"/>
          <a:srcRect/>
          <a:stretch>
            <a:fillRect/>
          </a:stretch>
        </p:blipFill>
        <p:spPr bwMode="auto">
          <a:xfrm>
            <a:off x="6084168" y="2348880"/>
            <a:ext cx="2880320" cy="288032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wnDh4mF420doXoqgpPTENA_m.jpg"/>
          <p:cNvPicPr>
            <a:picLocks noChangeAspect="1" noChangeArrowheads="1"/>
          </p:cNvPicPr>
          <p:nvPr/>
        </p:nvPicPr>
        <p:blipFill>
          <a:blip r:embed="rId2" cstate="print"/>
          <a:srcRect/>
          <a:stretch>
            <a:fillRect/>
          </a:stretch>
        </p:blipFill>
        <p:spPr bwMode="auto">
          <a:xfrm>
            <a:off x="5725268" y="1439912"/>
            <a:ext cx="3023196" cy="3429248"/>
          </a:xfrm>
          <a:prstGeom prst="rect">
            <a:avLst/>
          </a:prstGeom>
          <a:noFill/>
        </p:spPr>
      </p:pic>
      <p:sp>
        <p:nvSpPr>
          <p:cNvPr id="5" name="4 - TextBox"/>
          <p:cNvSpPr txBox="1"/>
          <p:nvPr/>
        </p:nvSpPr>
        <p:spPr>
          <a:xfrm>
            <a:off x="179512" y="1412776"/>
            <a:ext cx="4896544"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Στην </a:t>
            </a:r>
            <a:r>
              <a:rPr lang="el-GR" sz="2000" b="1" dirty="0" smtClean="0"/>
              <a:t>ανταγωνιστική αναστολή </a:t>
            </a:r>
            <a:r>
              <a:rPr lang="el-GR" sz="2000" dirty="0" smtClean="0"/>
              <a:t>το ένζυμο συνδέεται με το υπόστρωμα (</a:t>
            </a:r>
            <a:r>
              <a:rPr lang="en-US" sz="2000" dirty="0" smtClean="0"/>
              <a:t>ES) </a:t>
            </a:r>
            <a:r>
              <a:rPr lang="el-GR" sz="2000" dirty="0" smtClean="0"/>
              <a:t>ή τον αναστολέα (ΕΙ) αλλά όχι και με τα δύο </a:t>
            </a:r>
            <a:r>
              <a:rPr lang="en-US" sz="2000" dirty="0" smtClean="0"/>
              <a:t>(ESI)</a:t>
            </a:r>
            <a:r>
              <a:rPr lang="el-GR" sz="2000" dirty="0" smtClean="0"/>
              <a:t>.</a:t>
            </a:r>
          </a:p>
          <a:p>
            <a:r>
              <a:rPr lang="el-GR" sz="2000" dirty="0" smtClean="0"/>
              <a:t>Οι ανταγωνιστικοί αναστολείς μοιάζουν με το υπόστρωμα και προσδένονται στο ενεργό κέντρο εμποδίζοντας το υπόστρωμα να συνδεθεί σε αυτό. Συχνά, το τελικό προϊόν της ενζυμικής αντίδρασης λειτουργείς ως ανταγωνιστικός αναστολέας, γιατί μοιάζει με το υπόστρωμα.</a:t>
            </a:r>
          </a:p>
          <a:p>
            <a:r>
              <a:rPr lang="el-GR" sz="2000" dirty="0" smtClean="0"/>
              <a:t>Η ανταγωνιστική αναστολή μπορεί να ξεπεραστεί με την αύξηση της συγκέντρωσης του υποστρώματος.  </a:t>
            </a:r>
            <a:endParaRPr lang="el-GR"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competitive_inhibit_c_la_784.jpg"/>
          <p:cNvPicPr>
            <a:picLocks noChangeAspect="1" noChangeArrowheads="1"/>
          </p:cNvPicPr>
          <p:nvPr/>
        </p:nvPicPr>
        <p:blipFill>
          <a:blip r:embed="rId2" cstate="print"/>
          <a:srcRect l="47201" t="1914"/>
          <a:stretch>
            <a:fillRect/>
          </a:stretch>
        </p:blipFill>
        <p:spPr bwMode="auto">
          <a:xfrm>
            <a:off x="6372200" y="1628800"/>
            <a:ext cx="2376264" cy="2872911"/>
          </a:xfrm>
          <a:prstGeom prst="rect">
            <a:avLst/>
          </a:prstGeom>
          <a:noFill/>
        </p:spPr>
      </p:pic>
      <p:sp>
        <p:nvSpPr>
          <p:cNvPr id="7" name="6 - TextBox"/>
          <p:cNvSpPr txBox="1"/>
          <p:nvPr/>
        </p:nvSpPr>
        <p:spPr>
          <a:xfrm>
            <a:off x="971600" y="764704"/>
            <a:ext cx="5040560"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Στη μη </a:t>
            </a:r>
            <a:r>
              <a:rPr lang="el-GR" sz="2000" b="1" dirty="0" smtClean="0"/>
              <a:t>ανταγωνιστική αναστολή </a:t>
            </a:r>
            <a:r>
              <a:rPr lang="el-GR" sz="2000" dirty="0" smtClean="0"/>
              <a:t>οι θέσεις σύνδεσης του αναστολέα και του υποστρώματος είναι διαφορετικές και μπορούν να συνδέονται ταυτόχρονα με το ένζυμο.</a:t>
            </a:r>
          </a:p>
          <a:p>
            <a:r>
              <a:rPr lang="el-GR" sz="2000" dirty="0" smtClean="0"/>
              <a:t>Ο μη ανταγωνιστικός αναστολέας μεταβάλλει το σχήμα του ενεργού κέντρου, έτσι ώστε είτε να ελαττώνεται η ταχύτητα της αντίδρασης είτε να σταματάει τελείως (αλλοστερική αναστολή).</a:t>
            </a:r>
          </a:p>
          <a:p>
            <a:r>
              <a:rPr lang="el-GR" sz="2000" dirty="0" smtClean="0"/>
              <a:t>Η μη ανταγωνιστική αναστολή δεν επηρεάζεται από τη συγκέντρωση του υποστρώματος. </a:t>
            </a:r>
            <a:r>
              <a:rPr lang="el-GR" sz="2000" b="1" dirty="0" smtClean="0"/>
              <a:t> </a:t>
            </a:r>
            <a:endParaRPr lang="el-GR" sz="2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63688" y="2924944"/>
            <a:ext cx="5544616" cy="120032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endParaRPr lang="el-GR" sz="2400" b="1" dirty="0" smtClean="0"/>
          </a:p>
          <a:p>
            <a:pPr algn="ctr"/>
            <a:r>
              <a:rPr lang="el-GR" sz="2400" b="1" dirty="0" smtClean="0"/>
              <a:t>ΕΝΖΥΜΙΚΕΣ ΑΝΤΙΔΡΑΣΕΙΣ</a:t>
            </a:r>
          </a:p>
          <a:p>
            <a:pPr algn="ctr"/>
            <a:endParaRPr lang="el-GR"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Eleni\Τα έγγραφά μου\Downloads\slide_17 (1).jpg"/>
          <p:cNvPicPr>
            <a:picLocks noChangeAspect="1" noChangeArrowheads="1"/>
          </p:cNvPicPr>
          <p:nvPr/>
        </p:nvPicPr>
        <p:blipFill>
          <a:blip r:embed="rId2" cstate="print"/>
          <a:srcRect/>
          <a:stretch>
            <a:fillRect/>
          </a:stretch>
        </p:blipFill>
        <p:spPr bwMode="auto">
          <a:xfrm>
            <a:off x="1333520" y="1500174"/>
            <a:ext cx="6096000" cy="4572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11560" y="1988840"/>
          <a:ext cx="7848872" cy="394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683568" y="620688"/>
            <a:ext cx="7704856" cy="1015663"/>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lvl="0" algn="ctr"/>
            <a:r>
              <a:rPr lang="el-GR" sz="2000" dirty="0" smtClean="0">
                <a:solidFill>
                  <a:schemeClr val="bg1"/>
                </a:solidFill>
              </a:rPr>
              <a:t>Συμπαράγοντες ενζύμων:</a:t>
            </a:r>
          </a:p>
          <a:p>
            <a:pPr algn="ctr"/>
            <a:r>
              <a:rPr lang="el-GR" sz="2000" dirty="0" smtClean="0">
                <a:solidFill>
                  <a:schemeClr val="bg1"/>
                </a:solidFill>
              </a:rPr>
              <a:t>Ειδικές προσθετικές ομάδες απαραίτητες για τη δράση ορισμένων ενζύμων</a:t>
            </a:r>
            <a:endParaRPr lang="el-GR"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AutoShape 2" descr="Αποτέλεσμα εικόνας για ένζυμο καρβοξυπεπτιδάση"/>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61475" name="Picture 3" descr="C:\Documents and Settings\Eleni\Τα έγγραφά μου\Downloads\αρχείο λήψης (8).png"/>
          <p:cNvPicPr>
            <a:picLocks noChangeAspect="1" noChangeArrowheads="1"/>
          </p:cNvPicPr>
          <p:nvPr/>
        </p:nvPicPr>
        <p:blipFill>
          <a:blip r:embed="rId2" cstate="print"/>
          <a:srcRect/>
          <a:stretch>
            <a:fillRect/>
          </a:stretch>
        </p:blipFill>
        <p:spPr bwMode="auto">
          <a:xfrm>
            <a:off x="1835696" y="1916832"/>
            <a:ext cx="5616624" cy="2160240"/>
          </a:xfrm>
          <a:prstGeom prst="rect">
            <a:avLst/>
          </a:prstGeom>
          <a:noFill/>
        </p:spPr>
      </p:pic>
      <p:sp>
        <p:nvSpPr>
          <p:cNvPr id="5" name="4 - TextBox"/>
          <p:cNvSpPr txBox="1"/>
          <p:nvPr/>
        </p:nvSpPr>
        <p:spPr>
          <a:xfrm>
            <a:off x="1763688" y="4365104"/>
            <a:ext cx="5688632" cy="1323439"/>
          </a:xfrm>
          <a:prstGeom prst="rect">
            <a:avLst/>
          </a:prstGeom>
          <a:noFill/>
          <a:ln>
            <a:solidFill>
              <a:schemeClr val="accent1"/>
            </a:solidFill>
          </a:ln>
        </p:spPr>
        <p:txBody>
          <a:bodyPr wrap="square" rtlCol="0">
            <a:spAutoFit/>
          </a:bodyPr>
          <a:lstStyle/>
          <a:p>
            <a:r>
              <a:rPr lang="el-GR" sz="2000" dirty="0" smtClean="0"/>
              <a:t>Οι ενεργοποιητές συνδέονται σε μία θέση του ενζύμου, επηρεάζοντας το σχήμα του ενεργού κέντρου το οποίο το καθιστούν ικανό να συνδεθεί με το υπόστρωμα.  </a:t>
            </a:r>
            <a:endParaRPr lang="el-GR"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Eleni\Τα έγγραφά μου\Downloads\13070_1.jpg"/>
          <p:cNvPicPr>
            <a:picLocks noChangeAspect="1" noChangeArrowheads="1"/>
          </p:cNvPicPr>
          <p:nvPr/>
        </p:nvPicPr>
        <p:blipFill>
          <a:blip r:embed="rId2" cstate="print"/>
          <a:srcRect r="643" b="12980"/>
          <a:stretch>
            <a:fillRect/>
          </a:stretch>
        </p:blipFill>
        <p:spPr bwMode="auto">
          <a:xfrm>
            <a:off x="179512" y="764704"/>
            <a:ext cx="8697217" cy="3456384"/>
          </a:xfrm>
          <a:prstGeom prst="rect">
            <a:avLst/>
          </a:prstGeom>
          <a:noFill/>
        </p:spPr>
      </p:pic>
      <p:sp>
        <p:nvSpPr>
          <p:cNvPr id="5" name="4 - TextBox"/>
          <p:cNvSpPr txBox="1"/>
          <p:nvPr/>
        </p:nvSpPr>
        <p:spPr>
          <a:xfrm>
            <a:off x="251520" y="4509120"/>
            <a:ext cx="8640960" cy="1015663"/>
          </a:xfrm>
          <a:prstGeom prst="rect">
            <a:avLst/>
          </a:prstGeom>
          <a:noFill/>
          <a:ln>
            <a:solidFill>
              <a:schemeClr val="accent1"/>
            </a:solidFill>
          </a:ln>
        </p:spPr>
        <p:txBody>
          <a:bodyPr wrap="square" rtlCol="0">
            <a:spAutoFit/>
          </a:bodyPr>
          <a:lstStyle/>
          <a:p>
            <a:r>
              <a:rPr lang="el-GR" sz="2000" dirty="0" smtClean="0"/>
              <a:t>Το αποένζυμο δεν μπορεί να εξασκήσει την καταλυτική του δράση χωρίς την παρουσία ενός συμπαράγοντα. Το ενεργό ένζυμο είναι το σύμπλοκο ενζύμου και συμπαράγοντα που αποτελεί το ολοένζυμο.</a:t>
            </a:r>
            <a:endParaRPr lang="el-GR"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63688" y="2050970"/>
            <a:ext cx="5832648" cy="4247317"/>
          </a:xfrm>
          <a:prstGeom prst="rect">
            <a:avLst/>
          </a:prstGeom>
          <a:noFill/>
          <a:ln>
            <a:solidFill>
              <a:schemeClr val="accent1"/>
            </a:solidFill>
          </a:ln>
        </p:spPr>
        <p:txBody>
          <a:bodyPr wrap="square" rtlCol="0">
            <a:spAutoFit/>
          </a:bodyPr>
          <a:lstStyle/>
          <a:p>
            <a:r>
              <a:rPr lang="el-GR" b="1" dirty="0" smtClean="0"/>
              <a:t>Τα συνένζυμα και οι προσθετικές ομάδες:</a:t>
            </a:r>
          </a:p>
          <a:p>
            <a:pPr>
              <a:buFont typeface="Wingdings" pitchFamily="2" charset="2"/>
              <a:buChar char="§"/>
            </a:pPr>
            <a:r>
              <a:rPr lang="el-GR" dirty="0" smtClean="0"/>
              <a:t>Είναι μεταφορείς ομάδων</a:t>
            </a:r>
          </a:p>
          <a:p>
            <a:pPr>
              <a:buFont typeface="Wingdings" pitchFamily="2" charset="2"/>
              <a:buChar char="§"/>
            </a:pPr>
            <a:r>
              <a:rPr lang="el-GR" dirty="0" smtClean="0"/>
              <a:t>Συμμετέχουν χημικά στην ενζυμική αντίδραση και υφίστανται χημική μεταβολή.</a:t>
            </a:r>
          </a:p>
          <a:p>
            <a:pPr>
              <a:buFont typeface="Wingdings" pitchFamily="2" charset="2"/>
              <a:buChar char="§"/>
            </a:pPr>
            <a:r>
              <a:rPr lang="el-GR" dirty="0" smtClean="0"/>
              <a:t>Επανέρχονται στην αρχική τους κατάσταση με μία δεύτερη αντίδραση με διαφορετικό τρόπο: τα συνένζυμα συμμετέχουν σε δύο αντιδράσεις με δύο διαφορετικά ένζυμα, ενώ οι προσθετικές ομάδες σε δύο αντιδράσεις με το ίδιο ένζυμο και διαφορετικά υποστρώματα. </a:t>
            </a:r>
          </a:p>
          <a:p>
            <a:pPr>
              <a:buFont typeface="Wingdings" pitchFamily="2" charset="2"/>
              <a:buChar char="§"/>
            </a:pPr>
            <a:r>
              <a:rPr lang="el-GR" dirty="0" smtClean="0"/>
              <a:t>Πολλά συνένζυμα και προσθετικές ομάδες περιέχουν στο μόριό τους ή σχετίζονται με νουκλεοτίδια ή/και βιταμίνες. Οι βιταμίνες δεν μπορούν να συντεθούν από τον οργανισμό, είναι απαραίτητες για την φυσιολογική λειτουργία του οργανισμού και χρειάζονται σε πολύ μικρές ποσότητες.</a:t>
            </a: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524000" y="1700808"/>
          <a:ext cx="6096000" cy="458724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l-GR" dirty="0" smtClean="0"/>
                        <a:t>Συνένζυμα</a:t>
                      </a:r>
                      <a:r>
                        <a:rPr lang="el-GR" baseline="0" dirty="0" smtClean="0"/>
                        <a:t> και προσθετικές ομάδες</a:t>
                      </a:r>
                      <a:endParaRPr lang="el-GR" dirty="0"/>
                    </a:p>
                  </a:txBody>
                  <a:tcPr/>
                </a:tc>
                <a:tc>
                  <a:txBody>
                    <a:bodyPr/>
                    <a:lstStyle/>
                    <a:p>
                      <a:pPr algn="ctr"/>
                      <a:r>
                        <a:rPr lang="el-GR" dirty="0" smtClean="0"/>
                        <a:t>Ομάδα που μεταφέρεται</a:t>
                      </a:r>
                      <a:endParaRPr lang="el-GR" dirty="0"/>
                    </a:p>
                  </a:txBody>
                  <a:tcPr/>
                </a:tc>
              </a:tr>
              <a:tr h="370840">
                <a:tc>
                  <a:txBody>
                    <a:bodyPr/>
                    <a:lstStyle/>
                    <a:p>
                      <a:r>
                        <a:rPr lang="el-GR" dirty="0" err="1" smtClean="0"/>
                        <a:t>Νικοτιναμινο</a:t>
                      </a:r>
                      <a:r>
                        <a:rPr lang="el-GR" dirty="0" smtClean="0"/>
                        <a:t> –</a:t>
                      </a:r>
                      <a:r>
                        <a:rPr lang="el-GR" dirty="0" err="1" smtClean="0"/>
                        <a:t>αδενινο</a:t>
                      </a:r>
                      <a:r>
                        <a:rPr lang="el-GR" dirty="0" smtClean="0"/>
                        <a:t> –</a:t>
                      </a:r>
                      <a:r>
                        <a:rPr lang="el-GR" dirty="0" err="1" smtClean="0"/>
                        <a:t>δινουκλεοτίδιο</a:t>
                      </a:r>
                      <a:r>
                        <a:rPr lang="el-GR" dirty="0" smtClean="0"/>
                        <a:t> (</a:t>
                      </a:r>
                      <a:r>
                        <a:rPr lang="en-US" dirty="0" smtClean="0"/>
                        <a:t>NAD</a:t>
                      </a:r>
                      <a:r>
                        <a:rPr lang="en-US" baseline="30000" dirty="0" smtClean="0"/>
                        <a:t>+</a:t>
                      </a:r>
                      <a:r>
                        <a:rPr lang="en-US" baseline="0" dirty="0" smtClean="0"/>
                        <a:t>)</a:t>
                      </a:r>
                      <a:endParaRPr lang="el-GR" dirty="0"/>
                    </a:p>
                  </a:txBody>
                  <a:tcPr/>
                </a:tc>
                <a:tc>
                  <a:txBody>
                    <a:bodyPr/>
                    <a:lstStyle/>
                    <a:p>
                      <a:pPr algn="ctr"/>
                      <a:r>
                        <a:rPr lang="el-GR" dirty="0" smtClean="0"/>
                        <a:t>Υδρογόνο και ηλεκτρόνια</a:t>
                      </a:r>
                      <a:endParaRPr lang="el-GR" dirty="0"/>
                    </a:p>
                  </a:txBody>
                  <a:tcPr/>
                </a:tc>
              </a:tr>
              <a:tr h="370840">
                <a:tc>
                  <a:txBody>
                    <a:bodyPr/>
                    <a:lstStyle/>
                    <a:p>
                      <a:r>
                        <a:rPr lang="el-GR" dirty="0" err="1" smtClean="0"/>
                        <a:t>Νικοτιναμινο</a:t>
                      </a:r>
                      <a:r>
                        <a:rPr lang="el-GR" dirty="0" smtClean="0"/>
                        <a:t> – </a:t>
                      </a:r>
                      <a:r>
                        <a:rPr lang="el-GR" dirty="0" err="1" smtClean="0"/>
                        <a:t>αδενινο</a:t>
                      </a:r>
                      <a:r>
                        <a:rPr lang="el-GR" dirty="0" smtClean="0"/>
                        <a:t> –φωσφορικό –</a:t>
                      </a:r>
                      <a:r>
                        <a:rPr lang="el-GR" dirty="0" err="1" smtClean="0"/>
                        <a:t>δινουκλεοτίδιο</a:t>
                      </a:r>
                      <a:r>
                        <a:rPr lang="el-GR" dirty="0" smtClean="0"/>
                        <a:t> </a:t>
                      </a:r>
                      <a:r>
                        <a:rPr lang="en-US" dirty="0" smtClean="0"/>
                        <a:t>(NADP</a:t>
                      </a:r>
                      <a:r>
                        <a:rPr lang="en-US" baseline="30000" dirty="0" smtClean="0"/>
                        <a:t>+</a:t>
                      </a:r>
                      <a:r>
                        <a:rPr lang="en-US" baseline="0" dirty="0" smtClean="0"/>
                        <a:t>)</a:t>
                      </a:r>
                      <a:endParaRPr lang="el-GR" dirty="0"/>
                    </a:p>
                  </a:txBody>
                  <a:tcPr/>
                </a:tc>
                <a:tc>
                  <a:txBody>
                    <a:bodyPr/>
                    <a:lstStyle/>
                    <a:p>
                      <a:pPr algn="ctr"/>
                      <a:r>
                        <a:rPr lang="el-GR" dirty="0" smtClean="0"/>
                        <a:t>Υδρογόνο και ηλεκτρόνια </a:t>
                      </a:r>
                      <a:endParaRPr lang="el-GR" dirty="0"/>
                    </a:p>
                  </a:txBody>
                  <a:tcPr/>
                </a:tc>
              </a:tr>
              <a:tr h="370840">
                <a:tc>
                  <a:txBody>
                    <a:bodyPr/>
                    <a:lstStyle/>
                    <a:p>
                      <a:r>
                        <a:rPr lang="el-GR" dirty="0" err="1" smtClean="0"/>
                        <a:t>Φλαβινο</a:t>
                      </a:r>
                      <a:r>
                        <a:rPr lang="el-GR" dirty="0" smtClean="0"/>
                        <a:t>-</a:t>
                      </a:r>
                      <a:r>
                        <a:rPr lang="el-GR" dirty="0" err="1" smtClean="0"/>
                        <a:t>αδενινο</a:t>
                      </a:r>
                      <a:r>
                        <a:rPr lang="el-GR" dirty="0" smtClean="0"/>
                        <a:t> –νουκλεοτίδιο (</a:t>
                      </a:r>
                      <a:r>
                        <a:rPr lang="en-US" dirty="0" smtClean="0"/>
                        <a:t>FAD)</a:t>
                      </a:r>
                      <a:endParaRPr lang="el-GR" dirty="0"/>
                    </a:p>
                  </a:txBody>
                  <a:tcPr/>
                </a:tc>
                <a:tc>
                  <a:txBody>
                    <a:bodyPr/>
                    <a:lstStyle/>
                    <a:p>
                      <a:pPr algn="ctr"/>
                      <a:r>
                        <a:rPr lang="el-GR" dirty="0" smtClean="0"/>
                        <a:t>Υδρογόνο και ηλεκτρόνια</a:t>
                      </a:r>
                      <a:endParaRPr lang="el-GR" dirty="0"/>
                    </a:p>
                  </a:txBody>
                  <a:tcPr/>
                </a:tc>
              </a:tr>
              <a:tr h="370840">
                <a:tc>
                  <a:txBody>
                    <a:bodyPr/>
                    <a:lstStyle/>
                    <a:p>
                      <a:r>
                        <a:rPr lang="el-GR" dirty="0" err="1" smtClean="0"/>
                        <a:t>Ουβικινόνη</a:t>
                      </a:r>
                      <a:r>
                        <a:rPr lang="el-GR" dirty="0" smtClean="0"/>
                        <a:t> (</a:t>
                      </a:r>
                      <a:r>
                        <a:rPr lang="en-US" dirty="0" smtClean="0"/>
                        <a:t>Q</a:t>
                      </a:r>
                      <a:r>
                        <a:rPr lang="el-GR" dirty="0" smtClean="0"/>
                        <a:t>)</a:t>
                      </a:r>
                      <a:endParaRPr lang="el-GR" dirty="0"/>
                    </a:p>
                  </a:txBody>
                  <a:tcPr/>
                </a:tc>
                <a:tc>
                  <a:txBody>
                    <a:bodyPr/>
                    <a:lstStyle/>
                    <a:p>
                      <a:pPr algn="ctr"/>
                      <a:r>
                        <a:rPr lang="el-GR" dirty="0" smtClean="0"/>
                        <a:t>Υδρογόνο </a:t>
                      </a:r>
                      <a:endParaRPr lang="el-GR" dirty="0"/>
                    </a:p>
                  </a:txBody>
                  <a:tcPr/>
                </a:tc>
              </a:tr>
              <a:tr h="370840">
                <a:tc>
                  <a:txBody>
                    <a:bodyPr/>
                    <a:lstStyle/>
                    <a:p>
                      <a:r>
                        <a:rPr lang="el-GR" dirty="0" smtClean="0"/>
                        <a:t>Τριφωσφορική αδενοσίνη</a:t>
                      </a:r>
                      <a:r>
                        <a:rPr lang="el-GR" baseline="0" dirty="0" smtClean="0"/>
                        <a:t> (ΑΤΡ)</a:t>
                      </a:r>
                      <a:endParaRPr lang="el-GR" dirty="0"/>
                    </a:p>
                  </a:txBody>
                  <a:tcPr/>
                </a:tc>
                <a:tc>
                  <a:txBody>
                    <a:bodyPr/>
                    <a:lstStyle/>
                    <a:p>
                      <a:pPr algn="ctr"/>
                      <a:r>
                        <a:rPr lang="el-GR" dirty="0" smtClean="0"/>
                        <a:t>Φωσφορικές ομάδες</a:t>
                      </a:r>
                      <a:endParaRPr lang="el-GR" dirty="0"/>
                    </a:p>
                  </a:txBody>
                  <a:tcPr/>
                </a:tc>
              </a:tr>
              <a:tr h="370840">
                <a:tc>
                  <a:txBody>
                    <a:bodyPr/>
                    <a:lstStyle/>
                    <a:p>
                      <a:r>
                        <a:rPr lang="el-GR" dirty="0" smtClean="0"/>
                        <a:t>Συνένζυμο Α (</a:t>
                      </a:r>
                      <a:r>
                        <a:rPr lang="en-US" dirty="0" smtClean="0"/>
                        <a:t>CoA)</a:t>
                      </a:r>
                      <a:endParaRPr lang="el-GR" dirty="0"/>
                    </a:p>
                  </a:txBody>
                  <a:tcPr/>
                </a:tc>
                <a:tc>
                  <a:txBody>
                    <a:bodyPr/>
                    <a:lstStyle/>
                    <a:p>
                      <a:pPr algn="ctr"/>
                      <a:r>
                        <a:rPr lang="el-GR" dirty="0" err="1" smtClean="0"/>
                        <a:t>Ακετυλομάδες</a:t>
                      </a:r>
                      <a:r>
                        <a:rPr lang="el-GR" dirty="0" smtClean="0"/>
                        <a:t> </a:t>
                      </a:r>
                      <a:endParaRPr lang="el-GR" dirty="0"/>
                    </a:p>
                  </a:txBody>
                  <a:tcPr/>
                </a:tc>
              </a:tr>
              <a:tr h="370840">
                <a:tc>
                  <a:txBody>
                    <a:bodyPr/>
                    <a:lstStyle/>
                    <a:p>
                      <a:r>
                        <a:rPr lang="el-GR" dirty="0" err="1" smtClean="0"/>
                        <a:t>Αδενοσυλο</a:t>
                      </a:r>
                      <a:r>
                        <a:rPr lang="el-GR" dirty="0" smtClean="0"/>
                        <a:t>-μεθειονίνη (</a:t>
                      </a:r>
                      <a:r>
                        <a:rPr lang="en-US" dirty="0" smtClean="0"/>
                        <a:t>SAM)</a:t>
                      </a:r>
                      <a:endParaRPr lang="el-GR" dirty="0"/>
                    </a:p>
                  </a:txBody>
                  <a:tcPr/>
                </a:tc>
                <a:tc>
                  <a:txBody>
                    <a:bodyPr/>
                    <a:lstStyle/>
                    <a:p>
                      <a:pPr algn="ctr"/>
                      <a:r>
                        <a:rPr lang="el-GR" dirty="0" err="1" smtClean="0"/>
                        <a:t>Μεθυλομάδες</a:t>
                      </a:r>
                      <a:r>
                        <a:rPr lang="el-GR" dirty="0" smtClean="0"/>
                        <a:t> </a:t>
                      </a:r>
                      <a:endParaRPr lang="el-GR" dirty="0"/>
                    </a:p>
                  </a:txBody>
                  <a:tcPr/>
                </a:tc>
              </a:tr>
            </a:tbl>
          </a:graphicData>
        </a:graphic>
      </p:graphicFrame>
      <p:sp>
        <p:nvSpPr>
          <p:cNvPr id="5" name="4 - TextBox"/>
          <p:cNvSpPr txBox="1"/>
          <p:nvPr/>
        </p:nvSpPr>
        <p:spPr>
          <a:xfrm>
            <a:off x="1547664" y="836712"/>
            <a:ext cx="6048672" cy="707886"/>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Ορισμένα ένζυμα και προσθετικές ομάδες και η ομάδα που μεταφέρουν</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63688" y="2987660"/>
            <a:ext cx="5688632" cy="1200329"/>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endParaRPr lang="en-US" sz="2400" b="1" dirty="0" smtClean="0"/>
          </a:p>
          <a:p>
            <a:pPr algn="ctr"/>
            <a:r>
              <a:rPr lang="el-GR" sz="2400" b="1" dirty="0" smtClean="0">
                <a:solidFill>
                  <a:schemeClr val="bg1"/>
                </a:solidFill>
              </a:rPr>
              <a:t>ΒΙΟΛΟΓΙΚΕΣ ΜΕΜΒΡΑΝΕΣ</a:t>
            </a:r>
            <a:endParaRPr lang="en-US" sz="2400" b="1" dirty="0" smtClean="0">
              <a:solidFill>
                <a:schemeClr val="bg1"/>
              </a:solidFill>
            </a:endParaRPr>
          </a:p>
          <a:p>
            <a:pPr algn="ctr"/>
            <a:endParaRPr lang="el-GR" sz="2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3528" y="1738551"/>
            <a:ext cx="5400600" cy="440120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Τα κύτταρα περιβάλλονται από ένα λεπτό υμένα που ονομάζεται κυτταρική ή πλασματική μεμβράνη.</a:t>
            </a:r>
          </a:p>
          <a:p>
            <a:r>
              <a:rPr lang="el-GR" sz="2000" dirty="0" smtClean="0"/>
              <a:t>Τα προκαρυωτικά κύτταρα διαθέτουν μόνο την πλασματική μεμβράνη, αντίθετα τα ευκαρυωτικά κύτταρα εκτός της εξωτερικής μεμβράνης περιέχουν ένα εκτεταμένο δίκτυο εσωτερικών μεμβρανών με πολλές λειτουργίες. </a:t>
            </a:r>
          </a:p>
          <a:p>
            <a:r>
              <a:rPr lang="el-GR" sz="2000" dirty="0" smtClean="0"/>
              <a:t>Το μοντέλο που επικρατεί σήμερα για τις μεμβράνες του κυττάρου είναι του ρευστού μωσαϊκού των </a:t>
            </a:r>
            <a:r>
              <a:rPr lang="en-US" sz="2000" dirty="0" smtClean="0"/>
              <a:t>Singer</a:t>
            </a:r>
            <a:r>
              <a:rPr lang="el-GR" sz="2000" dirty="0" smtClean="0"/>
              <a:t> και</a:t>
            </a:r>
            <a:r>
              <a:rPr lang="en-US" sz="2000" dirty="0" smtClean="0"/>
              <a:t> Nicolson</a:t>
            </a:r>
            <a:r>
              <a:rPr lang="el-GR" sz="2000" dirty="0" smtClean="0"/>
              <a:t>. Σύμφωνα με το μοντέλο, η μεμβράνη είναι διπλοστιβάδα λιπιδίων με ενσωματωμένες πρωτεΐνες σαν ένα μωσαϊκό και χαρακτηριστική ρευστότητα.</a:t>
            </a:r>
            <a:endParaRPr lang="el-GR" sz="2000" dirty="0"/>
          </a:p>
        </p:txBody>
      </p:sp>
      <p:pic>
        <p:nvPicPr>
          <p:cNvPr id="5" name="Picture 5" descr="C:\Documents and Settings\Eleni\Επιφάνεια εργασίας\images (9).jpg"/>
          <p:cNvPicPr>
            <a:picLocks noChangeAspect="1" noChangeArrowheads="1"/>
          </p:cNvPicPr>
          <p:nvPr/>
        </p:nvPicPr>
        <p:blipFill>
          <a:blip r:embed="rId2" cstate="print"/>
          <a:srcRect/>
          <a:stretch>
            <a:fillRect/>
          </a:stretch>
        </p:blipFill>
        <p:spPr bwMode="auto">
          <a:xfrm>
            <a:off x="5796137" y="1979290"/>
            <a:ext cx="2376263" cy="1809750"/>
          </a:xfrm>
          <a:prstGeom prst="rect">
            <a:avLst/>
          </a:prstGeom>
          <a:noFill/>
        </p:spPr>
      </p:pic>
      <p:pic>
        <p:nvPicPr>
          <p:cNvPr id="6" name="Picture 5" descr="C:\Documents and Settings\Eleni\Επιφάνεια εργασίας\κύτταρα.jpg"/>
          <p:cNvPicPr>
            <a:picLocks noChangeAspect="1" noChangeArrowheads="1"/>
          </p:cNvPicPr>
          <p:nvPr/>
        </p:nvPicPr>
        <p:blipFill>
          <a:blip r:embed="rId3" cstate="print"/>
          <a:srcRect/>
          <a:stretch>
            <a:fillRect/>
          </a:stretch>
        </p:blipFill>
        <p:spPr bwMode="auto">
          <a:xfrm>
            <a:off x="5796136" y="3861048"/>
            <a:ext cx="2448272" cy="194421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55776" y="1876762"/>
            <a:ext cx="4032448" cy="400110"/>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Λειτουργίες μεμβρανών</a:t>
            </a:r>
            <a:endParaRPr lang="el-GR" sz="2000" b="1" dirty="0">
              <a:solidFill>
                <a:schemeClr val="bg1"/>
              </a:solidFill>
            </a:endParaRPr>
          </a:p>
        </p:txBody>
      </p:sp>
      <p:sp>
        <p:nvSpPr>
          <p:cNvPr id="5" name="4 - TextBox"/>
          <p:cNvSpPr txBox="1"/>
          <p:nvPr/>
        </p:nvSpPr>
        <p:spPr>
          <a:xfrm>
            <a:off x="2555776" y="2386623"/>
            <a:ext cx="4032448" cy="34778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2000" dirty="0" smtClean="0"/>
              <a:t>Οριοθέτηση του κυττάρου από το εξωτερικό περιβάλλον</a:t>
            </a:r>
          </a:p>
          <a:p>
            <a:pPr>
              <a:buFont typeface="Wingdings" pitchFamily="2" charset="2"/>
              <a:buChar char="§"/>
            </a:pPr>
            <a:r>
              <a:rPr lang="el-GR" sz="2000" dirty="0" smtClean="0"/>
              <a:t>Έλεγχος ουσιών που εισέρχονται ή εξέρχονται από το κύτταρο</a:t>
            </a:r>
          </a:p>
          <a:p>
            <a:pPr>
              <a:buFont typeface="Wingdings" pitchFamily="2" charset="2"/>
              <a:buChar char="§"/>
            </a:pPr>
            <a:r>
              <a:rPr lang="el-GR" sz="2000" dirty="0" smtClean="0"/>
              <a:t>Υποδοχή σημάτων με τα οποία το κύτταρο ανταποκρίνεται σε αλλαγές του περιβάλλοντος</a:t>
            </a:r>
          </a:p>
          <a:p>
            <a:pPr>
              <a:buFont typeface="Wingdings" pitchFamily="2" charset="2"/>
              <a:buChar char="§"/>
            </a:pPr>
            <a:r>
              <a:rPr lang="el-GR" sz="2000" dirty="0" smtClean="0"/>
              <a:t>Αναγνώριση άλλων κυττάρων</a:t>
            </a:r>
          </a:p>
          <a:p>
            <a:pPr>
              <a:buFont typeface="Wingdings" pitchFamily="2" charset="2"/>
              <a:buChar char="§"/>
            </a:pPr>
            <a:r>
              <a:rPr lang="el-GR" sz="2000" dirty="0" smtClean="0"/>
              <a:t>Δυνατότητα αλλαγής του μεγέθους και του σχήματός της ανάλογα με τις ανάγκες του κυττάρου  </a:t>
            </a:r>
            <a:endParaRPr lang="el-GR"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67544" y="476672"/>
            <a:ext cx="8280920"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Κοινά χαρακτηριστικά των βιολογικών μεμβρανών</a:t>
            </a:r>
            <a:endParaRPr lang="el-GR" sz="2000" b="1" dirty="0">
              <a:solidFill>
                <a:schemeClr val="bg1"/>
              </a:solidFill>
            </a:endParaRPr>
          </a:p>
        </p:txBody>
      </p:sp>
      <p:sp>
        <p:nvSpPr>
          <p:cNvPr id="5" name="4 - TextBox"/>
          <p:cNvSpPr txBox="1"/>
          <p:nvPr/>
        </p:nvSpPr>
        <p:spPr>
          <a:xfrm>
            <a:off x="467544" y="980728"/>
            <a:ext cx="8280920"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2000" dirty="0" smtClean="0"/>
              <a:t>Έχουν δομή η οποία μοιάζει με λεπτό φύλλο, πάχους 5-10</a:t>
            </a:r>
            <a:r>
              <a:rPr lang="en-US" sz="2000" dirty="0" smtClean="0"/>
              <a:t>nm</a:t>
            </a:r>
            <a:r>
              <a:rPr lang="el-GR" sz="2000" dirty="0" smtClean="0"/>
              <a:t> που αντιστοιχεί περίπου σε 50 άτομα.</a:t>
            </a:r>
          </a:p>
          <a:p>
            <a:pPr>
              <a:buFont typeface="Wingdings" pitchFamily="2" charset="2"/>
              <a:buChar char="§"/>
            </a:pPr>
            <a:r>
              <a:rPr lang="el-GR" sz="2000" dirty="0" smtClean="0"/>
              <a:t>Σχηματίζουν κλειστά σύνορα μεταξύ διαμερισμάτων με διαφορετική σύσταση.</a:t>
            </a:r>
          </a:p>
          <a:p>
            <a:pPr>
              <a:buFont typeface="Wingdings" pitchFamily="2" charset="2"/>
              <a:buChar char="§"/>
            </a:pPr>
            <a:r>
              <a:rPr lang="el-GR" sz="2000" dirty="0" smtClean="0"/>
              <a:t>Αποτελούνται κυρίως από λιπίδια και πρωτεΐνες σε αναλογία για τις περισσότερες μεμβράνες 1:4 έως 4:1. Επίσης, οι περισσότερες περιέχουν και υδατάνθρακες που συνδέονται με τα λιπίδια και τις πρωτεΐνες.</a:t>
            </a:r>
          </a:p>
          <a:p>
            <a:pPr>
              <a:buFont typeface="Wingdings" pitchFamily="2" charset="2"/>
              <a:buChar char="§"/>
            </a:pPr>
            <a:r>
              <a:rPr lang="el-GR" sz="2000" dirty="0" smtClean="0"/>
              <a:t>Τα λιπίδια είναι σχετικά μικρά μόρια που περιέχουν υδρόφιλη και υδρόφοβη περιοχή και σχηματίζουν αυθόρμητα σε υδατικό περιβάλλον κλειστές διπλοστιβάδες. Οι διπλοστιβάδες των λιπιδίων λειτουργούν ως φραγμός στη ροή πολικών μορίων.</a:t>
            </a:r>
          </a:p>
          <a:p>
            <a:pPr>
              <a:buFont typeface="Wingdings" pitchFamily="2" charset="2"/>
              <a:buChar char="§"/>
            </a:pPr>
            <a:r>
              <a:rPr lang="el-GR" sz="2000" dirty="0" smtClean="0"/>
              <a:t>Οι πρωτεΐνες βρίσκονται διάσπαρτες μεταξύ των λιπιδίων  και επιτελούν τις χαρακτηριστικές λειτουργίες τις κάθε μεμβράνης.</a:t>
            </a:r>
          </a:p>
          <a:p>
            <a:pPr>
              <a:buFont typeface="Wingdings" pitchFamily="2" charset="2"/>
              <a:buChar char="§"/>
            </a:pPr>
            <a:r>
              <a:rPr lang="el-GR" sz="2000" dirty="0" smtClean="0"/>
              <a:t>Είναι μη ομοιοπολικά συγκροτήματα. Τα λιπίδια και οι πρωτεΐνες συγκρατούνται μέσω μη ομοιοπολικών δεσμών.</a:t>
            </a:r>
          </a:p>
          <a:p>
            <a:pPr>
              <a:buFont typeface="Wingdings" pitchFamily="2" charset="2"/>
              <a:buChar char="§"/>
            </a:pPr>
            <a:r>
              <a:rPr lang="el-GR" sz="2000" dirty="0" smtClean="0"/>
              <a:t>Είναι ασύμμετρες. Οι δύο όψεις της κάθε μεμβράνης είναι διαφορετικές.</a:t>
            </a:r>
          </a:p>
          <a:p>
            <a:pPr>
              <a:buFont typeface="Wingdings" pitchFamily="2" charset="2"/>
              <a:buChar char="§"/>
            </a:pPr>
            <a:r>
              <a:rPr lang="el-GR" sz="2000" dirty="0" smtClean="0"/>
              <a:t>Είναι ρευστές δομές. Τα λιπίδια και οι περισσότερες πρωτεΐνες διαχέονται με μεγάλη ταχύτητα στο επίπεδο της μεμβράνης. </a:t>
            </a:r>
            <a:endParaRPr lang="el-GR"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67544" y="1700808"/>
            <a:ext cx="5040560" cy="440120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2000" dirty="0" smtClean="0"/>
              <a:t>Τα κύτταρα για να επιβιώσουν πραγματοποιούν συνεχώς χημικές αντιδράσεις.</a:t>
            </a:r>
          </a:p>
          <a:p>
            <a:pPr>
              <a:buFont typeface="Wingdings" pitchFamily="2" charset="2"/>
              <a:buChar char="§"/>
            </a:pPr>
            <a:r>
              <a:rPr lang="el-GR" sz="2000" dirty="0" smtClean="0"/>
              <a:t>Οι χημικές αντιδράσεις πραγματοποιούνται μόνο προς την κατεύθυνση που οδηγεί σε απώλεια ελεύθερης ενέργειας (ενεργειακά ευνοϊκές αντιδράσεις).</a:t>
            </a:r>
          </a:p>
          <a:p>
            <a:pPr>
              <a:buFont typeface="Wingdings" pitchFamily="2" charset="2"/>
              <a:buChar char="§"/>
            </a:pPr>
            <a:r>
              <a:rPr lang="el-GR" sz="2000" dirty="0" smtClean="0"/>
              <a:t>Μόρια που περιέχουν σχετικά μεγάλα ποσά ενέργειας βρίσκονται σε σταθερή κατάσταση και δεν μεταπίπτουν εύκολα σε κατάσταση χαμηλότερης ενέργειας. Για να γίνει αυτό, πρέπει να προσλάβουν επιπλέον ενέργεια από το περιβάλλον (ενέργεια ενεργοποίησης), την οποία επιστρέφουν στη συνέχεια. </a:t>
            </a:r>
            <a:endParaRPr lang="el-GR" sz="2000" dirty="0"/>
          </a:p>
        </p:txBody>
      </p:sp>
      <p:pic>
        <p:nvPicPr>
          <p:cNvPr id="1026" name="Picture 2" descr="C:\Documents and Settings\Eleni\Τα έγγραφά μου\Downloads\αρχείο λήψης (21).jpg"/>
          <p:cNvPicPr>
            <a:picLocks noChangeAspect="1" noChangeArrowheads="1"/>
          </p:cNvPicPr>
          <p:nvPr/>
        </p:nvPicPr>
        <p:blipFill>
          <a:blip r:embed="rId2" cstate="print"/>
          <a:srcRect t="1786" r="24444" b="10714"/>
          <a:stretch>
            <a:fillRect/>
          </a:stretch>
        </p:blipFill>
        <p:spPr bwMode="auto">
          <a:xfrm>
            <a:off x="5796136" y="1988840"/>
            <a:ext cx="2952328" cy="345638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084674"/>
            <a:ext cx="475252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dirty="0" smtClean="0">
                <a:solidFill>
                  <a:schemeClr val="bg1"/>
                </a:solidFill>
              </a:rPr>
              <a:t>Μοριακή σύσταση των μεμβρανών</a:t>
            </a:r>
            <a:endParaRPr lang="el-GR" sz="2000" dirty="0">
              <a:solidFill>
                <a:schemeClr val="bg1"/>
              </a:solidFill>
            </a:endParaRPr>
          </a:p>
        </p:txBody>
      </p:sp>
      <p:sp>
        <p:nvSpPr>
          <p:cNvPr id="5" name="4 - TextBox"/>
          <p:cNvSpPr txBox="1"/>
          <p:nvPr/>
        </p:nvSpPr>
        <p:spPr>
          <a:xfrm>
            <a:off x="179512" y="1607309"/>
            <a:ext cx="4752528" cy="34778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Όλες οι κυτταρικές μεμβράνες αποτελούνται από λιπίδια και πρωτεΐνες.</a:t>
            </a:r>
          </a:p>
          <a:p>
            <a:r>
              <a:rPr lang="el-GR" sz="2000" dirty="0" smtClean="0"/>
              <a:t>Τα λιπίδια σχηματίζουν διπλοστιβάδα που λειτουργεί ως φραγμός διαπερατότητας και αποτελούν τη βασική δομή της μεμβράνης.</a:t>
            </a:r>
          </a:p>
          <a:p>
            <a:r>
              <a:rPr lang="el-GR" sz="2000" dirty="0" smtClean="0"/>
              <a:t>Οι πρωτεΐνες βρίσκονται ενσωματωμένες στη διπλοστιβάδα των λιπιδίων και είναι υπεύθυνες για τις περισσότερες από τις υπόλοιπες λειτουργίες της μεμβράνης,</a:t>
            </a:r>
            <a:r>
              <a:rPr lang="en-US" sz="2000" dirty="0" smtClean="0"/>
              <a:t> </a:t>
            </a:r>
            <a:r>
              <a:rPr lang="el-GR" sz="2000" dirty="0" smtClean="0"/>
              <a:t>ενώ τους προσδίδουν τις χαρακτηριστικές τους ιδιότητες.   </a:t>
            </a:r>
            <a:endParaRPr lang="el-GR" sz="2000" dirty="0"/>
          </a:p>
        </p:txBody>
      </p:sp>
      <p:pic>
        <p:nvPicPr>
          <p:cNvPr id="6" name="Picture 2" descr="C:\Documents and Settings\Eleni\Επιφάνεια εργασίας\images (6).jpg"/>
          <p:cNvPicPr>
            <a:picLocks noChangeAspect="1" noChangeArrowheads="1"/>
          </p:cNvPicPr>
          <p:nvPr/>
        </p:nvPicPr>
        <p:blipFill>
          <a:blip r:embed="rId2" cstate="print"/>
          <a:srcRect/>
          <a:stretch>
            <a:fillRect/>
          </a:stretch>
        </p:blipFill>
        <p:spPr bwMode="auto">
          <a:xfrm>
            <a:off x="5292080" y="1052736"/>
            <a:ext cx="3312368" cy="2232248"/>
          </a:xfrm>
          <a:prstGeom prst="rect">
            <a:avLst/>
          </a:prstGeom>
          <a:noFill/>
        </p:spPr>
      </p:pic>
      <p:sp>
        <p:nvSpPr>
          <p:cNvPr id="8" name="7 - TextBox"/>
          <p:cNvSpPr txBox="1"/>
          <p:nvPr/>
        </p:nvSpPr>
        <p:spPr>
          <a:xfrm>
            <a:off x="5292080" y="3429000"/>
            <a:ext cx="3312368" cy="1631216"/>
          </a:xfrm>
          <a:prstGeom prst="rect">
            <a:avLst/>
          </a:prstGeom>
          <a:noFill/>
          <a:ln>
            <a:solidFill>
              <a:srgbClr val="C00000"/>
            </a:solidFill>
          </a:ln>
        </p:spPr>
        <p:txBody>
          <a:bodyPr wrap="square" rtlCol="0">
            <a:spAutoFit/>
          </a:bodyPr>
          <a:lstStyle/>
          <a:p>
            <a:r>
              <a:rPr lang="el-GR" sz="2000" dirty="0" smtClean="0"/>
              <a:t>Η πλασματική μεμβράνη στο ηλεκτρονικό μικροσκόπιο εμφανίζει δύο σκοτεινές ζώνες με μία πιο φωτεινή ενδιάμεσα. </a:t>
            </a:r>
            <a:endParaRPr lang="el-GR"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907704" y="2132856"/>
            <a:ext cx="5256584" cy="286232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Τα λιπίδια της μεμβράνης είναι αμφιπαθή (ή αμφιπολικά), δηλαδή έχουν ένα υδρόφιλο και ένα υδρόφοβο μέρος.</a:t>
            </a:r>
          </a:p>
          <a:p>
            <a:r>
              <a:rPr lang="el-GR" sz="2000" dirty="0" smtClean="0"/>
              <a:t>Τα κύρια λιπίδια των μεμβρανών είναι τα φωσφολιπίδια με πιο κοινό στις περισσότερες μεμβράνες την φωσφατιδυλοχολίνη.</a:t>
            </a:r>
          </a:p>
          <a:p>
            <a:r>
              <a:rPr lang="el-GR" sz="2000" dirty="0" smtClean="0"/>
              <a:t>Άλλα λιπίδια των μεμβρανών είναι τα γλυκολιπίδια και οι στερόλες όπως η χοληστερόλη</a:t>
            </a:r>
            <a:endParaRPr lang="el-GR" sz="2000" dirty="0"/>
          </a:p>
        </p:txBody>
      </p:sp>
      <p:sp>
        <p:nvSpPr>
          <p:cNvPr id="6" name="5 - TextBox"/>
          <p:cNvSpPr txBox="1"/>
          <p:nvPr/>
        </p:nvSpPr>
        <p:spPr>
          <a:xfrm>
            <a:off x="1907704" y="1588730"/>
            <a:ext cx="5328592"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Λιπίδια της μεμβράνης</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187624" y="3573016"/>
            <a:ext cx="6768752" cy="3170099"/>
          </a:xfrm>
          <a:prstGeom prst="rect">
            <a:avLst/>
          </a:prstGeom>
          <a:noFill/>
          <a:ln>
            <a:solidFill>
              <a:srgbClr val="C00000"/>
            </a:solidFill>
          </a:ln>
        </p:spPr>
        <p:txBody>
          <a:bodyPr wrap="square" rtlCol="0">
            <a:spAutoFit/>
          </a:bodyPr>
          <a:lstStyle/>
          <a:p>
            <a:r>
              <a:rPr lang="el-GR" sz="2000" dirty="0" smtClean="0"/>
              <a:t>Τα φωσφολιπίδια περιέχουν ένα πολικό μόριο, όπως η χολίνη, ένα μόριο φωσφορικού οξέος, ένα μόριο γλυκερόλης ή σφιγγοσίνης και δύο μόρια λιπαρών οξέων. Τα λιπαρά οξέα αποτελούνται από 14-24 άτομα άνθρακα και μπορεί να είναι κορεσμένα (όλοι οι άνθρακες του μορίου συνδέονται με απλούς δεσμούς) ή ακόρεστα (δύο ή περισσότεροι άνθρακες συνδέονται με διπλούς δεσμούς).</a:t>
            </a:r>
          </a:p>
          <a:p>
            <a:r>
              <a:rPr lang="el-GR" sz="2000" dirty="0" smtClean="0"/>
              <a:t>Στα γλυκολιπίδια το πολικό μέρος του μορίου είναι σάκχαρο. Οι στερόλες, όπως η χοληστερόλη συνήθως απουσιάζουν από τους προκαρυωτικούς οργανισμούς. </a:t>
            </a:r>
            <a:endParaRPr lang="el-GR" sz="2000" dirty="0"/>
          </a:p>
        </p:txBody>
      </p:sp>
      <p:pic>
        <p:nvPicPr>
          <p:cNvPr id="5" name="Picture 6" descr="C:\Documents and Settings\Eleni\Επιφάνεια εργασίας\page_8.jpg"/>
          <p:cNvPicPr>
            <a:picLocks noChangeAspect="1" noChangeArrowheads="1"/>
          </p:cNvPicPr>
          <p:nvPr/>
        </p:nvPicPr>
        <p:blipFill>
          <a:blip r:embed="rId2" cstate="print"/>
          <a:srcRect/>
          <a:stretch>
            <a:fillRect/>
          </a:stretch>
        </p:blipFill>
        <p:spPr bwMode="auto">
          <a:xfrm>
            <a:off x="1187624" y="476672"/>
            <a:ext cx="3600400" cy="3024336"/>
          </a:xfrm>
          <a:prstGeom prst="rect">
            <a:avLst/>
          </a:prstGeom>
          <a:noFill/>
        </p:spPr>
      </p:pic>
      <p:pic>
        <p:nvPicPr>
          <p:cNvPr id="6" name="Picture 3" descr="C:\Documents and Settings\Eleni\Επιφάνεια εργασίας\images.png"/>
          <p:cNvPicPr>
            <a:picLocks noChangeAspect="1" noChangeArrowheads="1"/>
          </p:cNvPicPr>
          <p:nvPr/>
        </p:nvPicPr>
        <p:blipFill>
          <a:blip r:embed="rId3" cstate="print"/>
          <a:srcRect/>
          <a:stretch>
            <a:fillRect/>
          </a:stretch>
        </p:blipFill>
        <p:spPr bwMode="auto">
          <a:xfrm>
            <a:off x="4932040" y="1196752"/>
            <a:ext cx="3096344" cy="182269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699061"/>
            <a:ext cx="4536504"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χοληστερόλη έχει επίσης υδρόφοβο και υδρόφιλο μέρος και βρίσκεται κυρίως στη μεμβράνη των ζωικών κυττάρων, ενώ απουσιάζει από τα φυτά, τους ζυμομύκητες και τα βακτήρια. Η χοληστερόλη ενσωματώνεται ανάμεσα στα φωσφολιπίδια καλύπτοντας τα κενά που σχηματίζονται από τις κάμψεις των ακόρεστων υδρογονανθρακικών αλυσίδων.</a:t>
            </a:r>
          </a:p>
          <a:p>
            <a:r>
              <a:rPr lang="el-GR" sz="2000" dirty="0" smtClean="0"/>
              <a:t>Το πολικό μέρος της χοληστερόλης είναι το υδροξύλιο (-ΟΗ). </a:t>
            </a:r>
            <a:endParaRPr lang="el-GR" sz="2000" dirty="0"/>
          </a:p>
        </p:txBody>
      </p:sp>
      <p:pic>
        <p:nvPicPr>
          <p:cNvPr id="5" name="Picture 4" descr="C:\Documents and Settings\Eleni\Επιφάνεια εργασίας\Cell-cholesterol.JPG"/>
          <p:cNvPicPr>
            <a:picLocks noChangeAspect="1" noChangeArrowheads="1"/>
          </p:cNvPicPr>
          <p:nvPr/>
        </p:nvPicPr>
        <p:blipFill>
          <a:blip r:embed="rId2" cstate="print"/>
          <a:srcRect/>
          <a:stretch>
            <a:fillRect/>
          </a:stretch>
        </p:blipFill>
        <p:spPr bwMode="auto">
          <a:xfrm>
            <a:off x="4813622" y="1700808"/>
            <a:ext cx="4222874" cy="381642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179512" y="1938318"/>
            <a:ext cx="3816424" cy="34778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Τα αμφιπολικά μόρια όταν βρεθούν σε υδατικό περιβάλλον υπόκεινται σε δύο αντίθετες δυνάμεις: το υδρόφιλο μέρος έλκεται από τα μόρια του νερού, ενώ το υδρόφοβο τα αποφεύγει.</a:t>
            </a:r>
          </a:p>
          <a:p>
            <a:r>
              <a:rPr lang="el-GR" sz="2000" dirty="0" smtClean="0"/>
              <a:t>Το αποτέλεσμα είναι να δημιουργούνται στιβάδες, σφαίρες ή διπλοστιβάδες ανάλογα με τις συνθήκες και το είδος του μορίου.</a:t>
            </a:r>
            <a:endParaRPr lang="el-GR" sz="2000" dirty="0"/>
          </a:p>
        </p:txBody>
      </p:sp>
      <p:pic>
        <p:nvPicPr>
          <p:cNvPr id="8" name="Picture 2" descr="C:\Documents and Settings\Eleni\Επιφάνεια εργασίας\images.jpg"/>
          <p:cNvPicPr>
            <a:picLocks noChangeAspect="1" noChangeArrowheads="1"/>
          </p:cNvPicPr>
          <p:nvPr/>
        </p:nvPicPr>
        <p:blipFill>
          <a:blip r:embed="rId2" cstate="print"/>
          <a:srcRect/>
          <a:stretch>
            <a:fillRect/>
          </a:stretch>
        </p:blipFill>
        <p:spPr bwMode="auto">
          <a:xfrm>
            <a:off x="4427984" y="1813570"/>
            <a:ext cx="3600400" cy="1687438"/>
          </a:xfrm>
          <a:prstGeom prst="rect">
            <a:avLst/>
          </a:prstGeom>
          <a:noFill/>
        </p:spPr>
      </p:pic>
      <p:sp>
        <p:nvSpPr>
          <p:cNvPr id="9" name="8 - TextBox"/>
          <p:cNvSpPr txBox="1"/>
          <p:nvPr/>
        </p:nvSpPr>
        <p:spPr>
          <a:xfrm>
            <a:off x="4355976" y="3717032"/>
            <a:ext cx="3744416" cy="2246769"/>
          </a:xfrm>
          <a:prstGeom prst="rect">
            <a:avLst/>
          </a:prstGeom>
          <a:noFill/>
          <a:ln>
            <a:solidFill>
              <a:srgbClr val="C00000"/>
            </a:solidFill>
          </a:ln>
        </p:spPr>
        <p:txBody>
          <a:bodyPr wrap="square" rtlCol="0">
            <a:spAutoFit/>
          </a:bodyPr>
          <a:lstStyle/>
          <a:p>
            <a:r>
              <a:rPr lang="el-GR" sz="2000" dirty="0" smtClean="0"/>
              <a:t>Όταν τα αμφιπολικά μόρια έχουν πρόσβαση στην επιφάνεια του νερού σχηματίζουν στιβάδα με τα υδρόφιλα μέρη να συνδέονται με τα μόρια του νερού, ενώ τα υδρόφοβα να προεξέχουν από αυτό.</a:t>
            </a:r>
            <a:endParaRPr lang="el-GR"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Επιφάνεια εργασίας\250px-Phospholipids_aqueous_solution_structures.svg.png"/>
          <p:cNvPicPr>
            <a:picLocks noChangeAspect="1" noChangeArrowheads="1"/>
          </p:cNvPicPr>
          <p:nvPr/>
        </p:nvPicPr>
        <p:blipFill>
          <a:blip r:embed="rId2" cstate="print"/>
          <a:srcRect/>
          <a:stretch>
            <a:fillRect/>
          </a:stretch>
        </p:blipFill>
        <p:spPr bwMode="auto">
          <a:xfrm>
            <a:off x="4999062" y="1368921"/>
            <a:ext cx="1949202" cy="2204095"/>
          </a:xfrm>
          <a:prstGeom prst="rect">
            <a:avLst/>
          </a:prstGeom>
          <a:noFill/>
        </p:spPr>
      </p:pic>
      <p:pic>
        <p:nvPicPr>
          <p:cNvPr id="5" name="Picture 7" descr="C:\Documents and Settings\Eleni\Επιφάνεια εργασίας\images (10).jpg"/>
          <p:cNvPicPr>
            <a:picLocks noChangeAspect="1" noChangeArrowheads="1"/>
          </p:cNvPicPr>
          <p:nvPr/>
        </p:nvPicPr>
        <p:blipFill>
          <a:blip r:embed="rId3" cstate="print"/>
          <a:srcRect/>
          <a:stretch>
            <a:fillRect/>
          </a:stretch>
        </p:blipFill>
        <p:spPr bwMode="auto">
          <a:xfrm>
            <a:off x="7164288" y="1412776"/>
            <a:ext cx="1979712" cy="2160240"/>
          </a:xfrm>
          <a:prstGeom prst="rect">
            <a:avLst/>
          </a:prstGeom>
          <a:noFill/>
        </p:spPr>
      </p:pic>
      <p:pic>
        <p:nvPicPr>
          <p:cNvPr id="6" name="Picture 4" descr="C:\Documents and Settings\Eleni\Επιφάνεια εργασίας\LipidBilayer.JPG"/>
          <p:cNvPicPr>
            <a:picLocks noChangeAspect="1" noChangeArrowheads="1"/>
          </p:cNvPicPr>
          <p:nvPr/>
        </p:nvPicPr>
        <p:blipFill>
          <a:blip r:embed="rId4" cstate="print"/>
          <a:srcRect/>
          <a:stretch>
            <a:fillRect/>
          </a:stretch>
        </p:blipFill>
        <p:spPr bwMode="auto">
          <a:xfrm>
            <a:off x="5796137" y="3789040"/>
            <a:ext cx="2232247" cy="2232248"/>
          </a:xfrm>
          <a:prstGeom prst="rect">
            <a:avLst/>
          </a:prstGeom>
          <a:noFill/>
        </p:spPr>
      </p:pic>
      <p:sp>
        <p:nvSpPr>
          <p:cNvPr id="7" name="6 - TextBox"/>
          <p:cNvSpPr txBox="1"/>
          <p:nvPr/>
        </p:nvSpPr>
        <p:spPr>
          <a:xfrm>
            <a:off x="107504" y="692696"/>
            <a:ext cx="4752528"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Όταν τα αμφιπολικά μόρια βρίσκονται στο εσωτερικό υδατικού διαλύματος, σχηματίζουν αυθόρμητα σφαίρες (μικύλλια) ή κυστίδια</a:t>
            </a:r>
            <a:r>
              <a:rPr lang="en-US" sz="2000" dirty="0" smtClean="0"/>
              <a:t> (</a:t>
            </a:r>
            <a:r>
              <a:rPr lang="el-GR" sz="2000" dirty="0" smtClean="0"/>
              <a:t>λιποσώματα).  Στα μικύλλια οι πολικές κεφαλές στρέφονται προς το εξωτερικό της σφαίρας, όπου συνδέονται με τα μόρια του νερού, ενώ οι υδρόφοβες ουρές στο εσωτερικό της προστατευμένες από τα μόρια του νερού. Στα λιποσώματα σχηματίζουν εξωτερικά  διμοριακές στιβάδες με τις υδρόφιλες κεφαλές στο εξωτερικό και τις υδρόφοβες ουρές στο εσωτερικό της διπλοστιβάδας.</a:t>
            </a:r>
          </a:p>
          <a:p>
            <a:r>
              <a:rPr lang="el-GR" sz="2000" dirty="0" smtClean="0"/>
              <a:t>Στην περίπτωση των φωσφολιπιδίων ευνοείται ο δεύτερος σχηματισμός γιατί τα δύο λιπαρά οξέα καταλαμβάνουν μεγάλο όγκο και δεν χωρούν στο εσωτερικό του μικυλλίου.    </a:t>
            </a:r>
            <a:endParaRPr lang="el-GR"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Eleni\Επιφάνεια εργασίας\membrane_bilayer.jpg"/>
          <p:cNvPicPr>
            <a:picLocks noChangeAspect="1" noChangeArrowheads="1"/>
          </p:cNvPicPr>
          <p:nvPr/>
        </p:nvPicPr>
        <p:blipFill>
          <a:blip r:embed="rId2" cstate="print"/>
          <a:srcRect/>
          <a:stretch>
            <a:fillRect/>
          </a:stretch>
        </p:blipFill>
        <p:spPr bwMode="auto">
          <a:xfrm>
            <a:off x="179512" y="1260574"/>
            <a:ext cx="4320480" cy="4184650"/>
          </a:xfrm>
          <a:prstGeom prst="rect">
            <a:avLst/>
          </a:prstGeom>
          <a:noFill/>
        </p:spPr>
      </p:pic>
      <p:sp>
        <p:nvSpPr>
          <p:cNvPr id="3" name="2 - TextBox"/>
          <p:cNvSpPr txBox="1"/>
          <p:nvPr/>
        </p:nvSpPr>
        <p:spPr>
          <a:xfrm>
            <a:off x="4716016" y="1052736"/>
            <a:ext cx="4355976" cy="440120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Οι διπλοστιβάδες των λιπιδίων σχηματίζουν κλειστές δομές έτσι ώστε όλα τα υδρόφοβα μέρη να προστατεύονται από τα μόρια του νερού.</a:t>
            </a:r>
          </a:p>
          <a:p>
            <a:r>
              <a:rPr lang="el-GR" sz="2000" dirty="0" smtClean="0"/>
              <a:t>Για τον ίδιο λόγο, κάθε σχισμή ή άνοιγμα στη διπλοστιβάδα οδηγεί στην αυθόρμητη αναδιοργάνωση των μορίων, έτσι ώστε να μη μένουν υδρόφοβα σημεία εκτεθειμένα στο νερό. Αυτό οδηγεί στην επιδιόρθωση της διπλοστιβάδας, αν το άνοιγμα είναι μικρό ή στη δημιουργία δύο ξεχωριστών κυστιδίων, αν είναι μεγάλο.</a:t>
            </a:r>
            <a:endParaRPr lang="el-GR"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55576" y="404664"/>
            <a:ext cx="763284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Ρευστότητα της μεμβράνης</a:t>
            </a:r>
            <a:endParaRPr lang="el-GR" sz="2000" b="1" dirty="0">
              <a:solidFill>
                <a:schemeClr val="bg1"/>
              </a:solidFill>
            </a:endParaRPr>
          </a:p>
        </p:txBody>
      </p:sp>
      <p:sp>
        <p:nvSpPr>
          <p:cNvPr id="5" name="4 - TextBox"/>
          <p:cNvSpPr txBox="1"/>
          <p:nvPr/>
        </p:nvSpPr>
        <p:spPr>
          <a:xfrm>
            <a:off x="755576" y="893033"/>
            <a:ext cx="7632848"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Το εσωτερικό και εξωτερικό περιβάλλον των κυττάρων είναι υδατικό, γεγονός που εμποδίζει τη διαφυγή των λιπιδίων.  Όμως, αν και οι μεμβράνες είναι πολύ σταθερές δομές, τα λιπίδια έχουν τη δυνατότητα να μετακινούνται συνεχώς πολύ γρήγορα μέσα στο επίπεδο της μεμβράνης. Αποτέλεσμα είναι η μεμβράνη να συμπεριφέρεται σαν ρευστό.</a:t>
            </a:r>
          </a:p>
          <a:p>
            <a:r>
              <a:rPr lang="el-GR" sz="2000" dirty="0" smtClean="0"/>
              <a:t>Η ρευστότητα της μεμβράνης είναι διαφορετική από την ευλυγισία της και έχει μεγάλη σημασία για την ακεραιότητα και την λειτουργία της.</a:t>
            </a:r>
          </a:p>
          <a:p>
            <a:endParaRPr lang="el-GR" sz="2000" dirty="0" smtClean="0"/>
          </a:p>
          <a:p>
            <a:r>
              <a:rPr lang="el-GR" sz="2000" dirty="0" smtClean="0"/>
              <a:t>Λόγω της ρευστότητας της μεμβράνης δίνεται η δυνατότητα:</a:t>
            </a:r>
          </a:p>
          <a:p>
            <a:pPr>
              <a:buFont typeface="Wingdings" pitchFamily="2" charset="2"/>
              <a:buChar char="ü"/>
            </a:pPr>
            <a:r>
              <a:rPr lang="el-GR" sz="2000" dirty="0" smtClean="0"/>
              <a:t>μετακίνησης και επομένως αλληλεπίδρασης των μεμβρανικών πρωτεϊνών</a:t>
            </a:r>
          </a:p>
          <a:p>
            <a:pPr>
              <a:buFont typeface="Wingdings" pitchFamily="2" charset="2"/>
              <a:buChar char="ü"/>
            </a:pPr>
            <a:r>
              <a:rPr lang="el-GR" sz="2000" dirty="0" smtClean="0"/>
              <a:t>κατανομής των λιπιδίων και των πρωτεϊνών που εισέρχονται στη μεμβράνη</a:t>
            </a:r>
          </a:p>
          <a:p>
            <a:pPr>
              <a:buFont typeface="Wingdings" pitchFamily="2" charset="2"/>
              <a:buChar char="ü"/>
            </a:pPr>
            <a:r>
              <a:rPr lang="el-GR" sz="2000" dirty="0" smtClean="0"/>
              <a:t>σύντηξης μεμβρανών διαφορετικών κυτταρικών διαμερισμάτων ή διαφορετικών κυττάρων</a:t>
            </a:r>
          </a:p>
          <a:p>
            <a:pPr>
              <a:buFont typeface="Wingdings" pitchFamily="2" charset="2"/>
              <a:buChar char="ü"/>
            </a:pPr>
            <a:r>
              <a:rPr lang="el-GR" sz="2000" dirty="0" smtClean="0"/>
              <a:t>διαχωρισμού του κυττάρου σε δύο θυγατρικά κατά την κυτταρική διαίρεση</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624745"/>
            <a:ext cx="4824536"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b="1" dirty="0" smtClean="0"/>
              <a:t>Κινήσεις λιπιδίων σε τεχνικά </a:t>
            </a:r>
            <a:r>
              <a:rPr lang="el-GR" sz="2000" b="1" dirty="0" err="1" smtClean="0"/>
              <a:t>λιποσώματα</a:t>
            </a:r>
            <a:r>
              <a:rPr lang="el-GR" sz="2000" b="1" dirty="0" smtClean="0"/>
              <a:t>:</a:t>
            </a:r>
          </a:p>
          <a:p>
            <a:endParaRPr lang="el-GR" sz="2000" b="1" dirty="0" smtClean="0"/>
          </a:p>
          <a:p>
            <a:pPr>
              <a:buFont typeface="Wingdings" pitchFamily="2" charset="2"/>
              <a:buChar char="§"/>
            </a:pPr>
            <a:r>
              <a:rPr lang="el-GR" sz="2000" dirty="0" smtClean="0"/>
              <a:t>Κάμψη των υδρογονανθρακικών αλυσίδων </a:t>
            </a:r>
          </a:p>
          <a:p>
            <a:pPr>
              <a:buFont typeface="Wingdings" pitchFamily="2" charset="2"/>
              <a:buChar char="§"/>
            </a:pPr>
            <a:r>
              <a:rPr lang="el-GR" sz="2000" dirty="0" smtClean="0"/>
              <a:t>Περιστροφή γύρω από τον επιμήκη τους άξονα. Η κίνηση είναι πολύ γρήγορη και μπορεί να φθάσει τις 500 στροφές/</a:t>
            </a:r>
            <a:r>
              <a:rPr lang="en-US" sz="2000" dirty="0" smtClean="0"/>
              <a:t>sec</a:t>
            </a:r>
            <a:r>
              <a:rPr lang="el-GR" sz="2000" dirty="0" smtClean="0"/>
              <a:t>.</a:t>
            </a:r>
          </a:p>
          <a:p>
            <a:pPr>
              <a:buFont typeface="Wingdings" pitchFamily="2" charset="2"/>
              <a:buChar char="§"/>
            </a:pPr>
            <a:r>
              <a:rPr lang="el-GR" sz="2000" dirty="0" smtClean="0"/>
              <a:t>Διάχυση στο επίπεδο της μεμβράνης με ταχύτητα 2μ</a:t>
            </a:r>
            <a:r>
              <a:rPr lang="en-US" sz="2000" dirty="0" smtClean="0"/>
              <a:t>m/sec</a:t>
            </a:r>
            <a:endParaRPr lang="el-GR" sz="2000" dirty="0" smtClean="0"/>
          </a:p>
          <a:p>
            <a:pPr>
              <a:buFont typeface="Wingdings" pitchFamily="2" charset="2"/>
              <a:buChar char="§"/>
            </a:pPr>
            <a:r>
              <a:rPr lang="el-GR" sz="2000" dirty="0" smtClean="0"/>
              <a:t>Μεταφορά από το μία στιβάδα της μεμβράνης στην άλλη με εγκάρσια διάχυση (</a:t>
            </a:r>
            <a:r>
              <a:rPr lang="en-US" sz="2000" dirty="0" smtClean="0"/>
              <a:t>flip-flop)</a:t>
            </a:r>
            <a:r>
              <a:rPr lang="el-GR" sz="2000" dirty="0" smtClean="0"/>
              <a:t>. Γίνεται πολύ αργά, περίπου μία φορά το μήνα για κάθε λιπίδιο. Ειδικές πρωτεΐνες, οι </a:t>
            </a:r>
            <a:r>
              <a:rPr lang="el-GR" sz="2000" dirty="0" err="1" smtClean="0"/>
              <a:t>φλιπάσες</a:t>
            </a:r>
            <a:r>
              <a:rPr lang="el-GR" sz="2000" dirty="0" smtClean="0"/>
              <a:t>, διευκολύνουν την κίνηση αυτού του τύπου.</a:t>
            </a:r>
          </a:p>
          <a:p>
            <a:endParaRPr lang="el-GR" sz="2000" dirty="0" smtClean="0"/>
          </a:p>
          <a:p>
            <a:r>
              <a:rPr lang="el-GR" sz="2000" dirty="0" smtClean="0"/>
              <a:t>Μελέτες σε κύτταρα δείχνουν ότι οι ίδιες κινήσεις γίνονται και στις βιολογικές μεμβράνες.</a:t>
            </a:r>
          </a:p>
        </p:txBody>
      </p:sp>
      <p:pic>
        <p:nvPicPr>
          <p:cNvPr id="5" name="Picture 3" descr="C:\Documents and Settings\Eleni\Επιφάνεια εργασίας\1.+Spin+(fast)+2.+Lateral+movement+(less+fast)+3.+Flip-flop.jpg"/>
          <p:cNvPicPr>
            <a:picLocks noGrp="1" noChangeAspect="1" noChangeArrowheads="1"/>
          </p:cNvPicPr>
          <p:nvPr>
            <p:ph idx="1"/>
          </p:nvPr>
        </p:nvPicPr>
        <p:blipFill>
          <a:blip r:embed="rId2" cstate="print"/>
          <a:srcRect/>
          <a:stretch>
            <a:fillRect/>
          </a:stretch>
        </p:blipFill>
        <p:spPr bwMode="auto">
          <a:xfrm>
            <a:off x="5076056" y="2348880"/>
            <a:ext cx="3995936" cy="3157811"/>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268760"/>
            <a:ext cx="4752528"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ρευστότητα της μεμβράνης εξαρτάται από:</a:t>
            </a:r>
          </a:p>
          <a:p>
            <a:endParaRPr lang="el-GR" sz="2000" dirty="0" smtClean="0"/>
          </a:p>
          <a:p>
            <a:pPr>
              <a:buFont typeface="Wingdings" pitchFamily="2" charset="2"/>
              <a:buChar char="§"/>
            </a:pPr>
            <a:r>
              <a:rPr lang="el-GR" sz="2000" dirty="0" smtClean="0"/>
              <a:t> </a:t>
            </a:r>
            <a:r>
              <a:rPr lang="el-GR" sz="2000" b="1" dirty="0" smtClean="0"/>
              <a:t>Τη θερμοκρασία</a:t>
            </a:r>
            <a:r>
              <a:rPr lang="el-GR" sz="2000" dirty="0" smtClean="0"/>
              <a:t>. Αυξάνει στις υψηλές και ελαττώνεται στις χαμηλές θερμοκρασίες.</a:t>
            </a:r>
          </a:p>
          <a:p>
            <a:pPr>
              <a:buFont typeface="Wingdings" pitchFamily="2" charset="2"/>
              <a:buChar char="§"/>
            </a:pPr>
            <a:r>
              <a:rPr lang="el-GR" sz="2000" b="1" dirty="0" smtClean="0"/>
              <a:t>Το μήκος των ανθρακικών αλυσίδων των φωσφολιπιδίων</a:t>
            </a:r>
            <a:r>
              <a:rPr lang="el-GR" sz="2000" dirty="0" smtClean="0"/>
              <a:t>. Όσο μικρότερο είναι το μήκος τους τόσο αυξάνει η ρευστότητα</a:t>
            </a:r>
          </a:p>
          <a:p>
            <a:pPr>
              <a:buFont typeface="Wingdings" pitchFamily="2" charset="2"/>
              <a:buChar char="§"/>
            </a:pPr>
            <a:r>
              <a:rPr lang="el-GR" sz="2000" b="1" dirty="0" smtClean="0"/>
              <a:t>Το ποσοστό των ακόρεστων υδρογονανθρακικών αλυσίδων</a:t>
            </a:r>
            <a:r>
              <a:rPr lang="el-GR" sz="2000" dirty="0" smtClean="0"/>
              <a:t>. Υψηλό ποσοστό αυξάνει τη ρευστότητα.</a:t>
            </a:r>
          </a:p>
          <a:p>
            <a:pPr>
              <a:buFont typeface="Wingdings" pitchFamily="2" charset="2"/>
              <a:buChar char="§"/>
            </a:pPr>
            <a:r>
              <a:rPr lang="el-GR" sz="2000" b="1" dirty="0" smtClean="0"/>
              <a:t>Το ποσοστό της χοληστερόλης. </a:t>
            </a:r>
            <a:r>
              <a:rPr lang="el-GR" sz="2000" dirty="0" smtClean="0"/>
              <a:t>Όσο μεγαλύτερο είναι το ποσοστό τόσο μικρότερη είναι η ρευστότητα της μεμβράνης.</a:t>
            </a:r>
            <a:endParaRPr lang="el-GR" sz="2000" dirty="0"/>
          </a:p>
        </p:txBody>
      </p:sp>
      <p:pic>
        <p:nvPicPr>
          <p:cNvPr id="5" name="Picture 2" descr="C:\Documents and Settings\Eleni\Επιφάνεια εργασίας\fig11_03b.jpg"/>
          <p:cNvPicPr>
            <a:picLocks noChangeAspect="1" noChangeArrowheads="1"/>
          </p:cNvPicPr>
          <p:nvPr/>
        </p:nvPicPr>
        <p:blipFill>
          <a:blip r:embed="rId2" cstate="print"/>
          <a:srcRect/>
          <a:stretch>
            <a:fillRect/>
          </a:stretch>
        </p:blipFill>
        <p:spPr bwMode="auto">
          <a:xfrm>
            <a:off x="4972496" y="2708920"/>
            <a:ext cx="4064000" cy="28956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C:\Documents and Settings\Eleni\Τα έγγραφά μου\Downloads\images.png"/>
          <p:cNvPicPr>
            <a:picLocks noChangeAspect="1" noChangeArrowheads="1"/>
          </p:cNvPicPr>
          <p:nvPr/>
        </p:nvPicPr>
        <p:blipFill>
          <a:blip r:embed="rId2" cstate="print"/>
          <a:srcRect/>
          <a:stretch>
            <a:fillRect/>
          </a:stretch>
        </p:blipFill>
        <p:spPr bwMode="auto">
          <a:xfrm>
            <a:off x="5612820" y="2575164"/>
            <a:ext cx="2775604" cy="2582028"/>
          </a:xfrm>
          <a:prstGeom prst="rect">
            <a:avLst/>
          </a:prstGeom>
          <a:noFill/>
        </p:spPr>
      </p:pic>
      <p:sp>
        <p:nvSpPr>
          <p:cNvPr id="6" name="5 - TextBox"/>
          <p:cNvSpPr txBox="1"/>
          <p:nvPr/>
        </p:nvSpPr>
        <p:spPr>
          <a:xfrm>
            <a:off x="539552" y="1628800"/>
            <a:ext cx="4752528"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ενέργεια ενεργοποίησης έχει τέτοιες τιμές που θα κατέστρεφαν το κύτταρο.</a:t>
            </a:r>
          </a:p>
          <a:p>
            <a:endParaRPr lang="el-GR" sz="2000" dirty="0" smtClean="0"/>
          </a:p>
          <a:p>
            <a:r>
              <a:rPr lang="el-GR" sz="2000" dirty="0" smtClean="0"/>
              <a:t>Αυτό δε συμβαίνει</a:t>
            </a:r>
            <a:r>
              <a:rPr lang="en-US" sz="2000" dirty="0" smtClean="0"/>
              <a:t>,</a:t>
            </a:r>
            <a:r>
              <a:rPr lang="el-GR" sz="2000" dirty="0" smtClean="0"/>
              <a:t> γιατί οι αντιδράσεις στα κύτταρα γίνονται με τη βοήθεια μιας κατηγορίας πρωτεϊνών, τα ένζυμα, τα οποία ελαττώνουν την ενέργεια ενεργοποίησης.</a:t>
            </a:r>
          </a:p>
          <a:p>
            <a:endParaRPr lang="el-GR" sz="2000" dirty="0" smtClean="0"/>
          </a:p>
          <a:p>
            <a:r>
              <a:rPr lang="el-GR" sz="2000" dirty="0" smtClean="0"/>
              <a:t>Η ελάττωση της ενέργειας ενεργοποίησης πραγματοποιείται με τον κατάλληλο προσανατολισμό των μορίων από τα ένζυμα, έτσι ώστε να διευκολύνεται η αντίδρασή τους.</a:t>
            </a:r>
          </a:p>
          <a:p>
            <a:endParaRPr lang="el-GR" sz="2000" dirty="0" smtClean="0"/>
          </a:p>
          <a:p>
            <a:r>
              <a:rPr lang="el-GR" sz="2000" dirty="0" smtClean="0"/>
              <a:t>Με τον τρόπο αυτό τα ένζυμα δρουν ως καταλύτες.  </a:t>
            </a:r>
            <a:endParaRPr lang="el-GR"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1268760"/>
            <a:ext cx="482453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Πρωτεΐνες της μεμβράνης</a:t>
            </a:r>
            <a:endParaRPr lang="el-GR" sz="2000" b="1" dirty="0">
              <a:solidFill>
                <a:schemeClr val="bg1"/>
              </a:solidFill>
            </a:endParaRPr>
          </a:p>
        </p:txBody>
      </p:sp>
      <p:sp>
        <p:nvSpPr>
          <p:cNvPr id="3" name="2 - TextBox"/>
          <p:cNvSpPr txBox="1"/>
          <p:nvPr/>
        </p:nvSpPr>
        <p:spPr>
          <a:xfrm>
            <a:off x="107504" y="1772816"/>
            <a:ext cx="4824536"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Οι πρωτεΐνες της μεμβράνης διακρίνονται στις ενσωματωμένες και στις επιφανειακές.</a:t>
            </a:r>
          </a:p>
          <a:p>
            <a:r>
              <a:rPr lang="el-GR" sz="2000" dirty="0" smtClean="0"/>
              <a:t>Ορισμένες από τις ενσωματωμένες πρωτεΐνες διαπερνούν τη διπλοστιβάδα των λιπιδίων μία ή περισσότερες φορές. Οι πρωτεΐνες αυτές ονομάζονται διαμεμβρανικές.</a:t>
            </a:r>
          </a:p>
          <a:p>
            <a:r>
              <a:rPr lang="el-GR" sz="2000" dirty="0" smtClean="0"/>
              <a:t>Οι επιφανειακές πρωτεΐνες αποσπώνται σχετικά εύκολα από την μεμβράνη και μπορεί να βρίσκονται εξωκυττάρια ή ενδοκυττάρια.</a:t>
            </a:r>
          </a:p>
          <a:p>
            <a:r>
              <a:rPr lang="el-GR" sz="2000" dirty="0" smtClean="0"/>
              <a:t>Οι ενσωματωμένες πρωτεΐνες μπορούν να απομονωθούν από τη μεμβράνη μόνο μετά τη διαλυτοποίηση της διπλοστιβάδας των λιπιδίων με απορρυπαντικά.</a:t>
            </a:r>
            <a:endParaRPr lang="el-GR" sz="2000" dirty="0"/>
          </a:p>
        </p:txBody>
      </p:sp>
      <p:pic>
        <p:nvPicPr>
          <p:cNvPr id="6" name="Picture 2" descr="C:\Documents and Settings\Eleni\Επιφάνεια εργασίας\03.gif"/>
          <p:cNvPicPr>
            <a:picLocks noChangeAspect="1" noChangeArrowheads="1"/>
          </p:cNvPicPr>
          <p:nvPr/>
        </p:nvPicPr>
        <p:blipFill>
          <a:blip r:embed="rId2" cstate="print"/>
          <a:srcRect/>
          <a:stretch>
            <a:fillRect/>
          </a:stretch>
        </p:blipFill>
        <p:spPr bwMode="auto">
          <a:xfrm>
            <a:off x="5148064" y="2060848"/>
            <a:ext cx="3816424" cy="235267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835696" y="1067252"/>
            <a:ext cx="5544616"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Το τμήμα των διαμεμβρανικών πρωτεϊνών που διαπερνά τη διπλοστιβάδα των λιπιδίων έχει δομή α-έλικας. Σε ορισμένες περιπτώσεις, όταν η πρωτεΐνη διαπερνά τη διπλοστιβάδα πολλές φορές έχει δομή β-πτυχωτής επιφάνειας, σχηματίζοντας πόρους από όπου περνούν επιλεγμένα μόρια μέχρι 600</a:t>
            </a:r>
            <a:r>
              <a:rPr lang="en-US" sz="2000" dirty="0" err="1" smtClean="0"/>
              <a:t>Da</a:t>
            </a:r>
            <a:r>
              <a:rPr lang="el-GR" sz="2000" dirty="0" smtClean="0"/>
              <a:t> (πορίνες) </a:t>
            </a:r>
            <a:endParaRPr lang="el-GR" sz="2000" dirty="0"/>
          </a:p>
        </p:txBody>
      </p:sp>
      <p:pic>
        <p:nvPicPr>
          <p:cNvPr id="5" name="Picture 2" descr="C:\Documents and Settings\Eleni\Επιφάνεια εργασίας\66a6e5d312117b1aeb41b347b1cf59c0.jpg"/>
          <p:cNvPicPr>
            <a:picLocks noChangeAspect="1" noChangeArrowheads="1"/>
          </p:cNvPicPr>
          <p:nvPr/>
        </p:nvPicPr>
        <p:blipFill>
          <a:blip r:embed="rId2" cstate="print"/>
          <a:srcRect/>
          <a:stretch>
            <a:fillRect/>
          </a:stretch>
        </p:blipFill>
        <p:spPr bwMode="auto">
          <a:xfrm>
            <a:off x="1835696" y="3501008"/>
            <a:ext cx="5544616" cy="19685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Επιφάνεια εργασίας\Membrane+proteins+associate+with+lipid+bilayer+in+different+ways.jpg"/>
          <p:cNvPicPr>
            <a:picLocks noChangeAspect="1" noChangeArrowheads="1"/>
          </p:cNvPicPr>
          <p:nvPr/>
        </p:nvPicPr>
        <p:blipFill>
          <a:blip r:embed="rId2" cstate="print"/>
          <a:srcRect l="3333" t="-1418"/>
          <a:stretch>
            <a:fillRect/>
          </a:stretch>
        </p:blipFill>
        <p:spPr bwMode="auto">
          <a:xfrm>
            <a:off x="4932040" y="982216"/>
            <a:ext cx="4176464" cy="5255096"/>
          </a:xfrm>
          <a:prstGeom prst="rect">
            <a:avLst/>
          </a:prstGeom>
          <a:noFill/>
        </p:spPr>
      </p:pic>
      <p:sp>
        <p:nvSpPr>
          <p:cNvPr id="5" name="4 - TextBox"/>
          <p:cNvSpPr txBox="1"/>
          <p:nvPr/>
        </p:nvSpPr>
        <p:spPr>
          <a:xfrm>
            <a:off x="72008" y="616034"/>
            <a:ext cx="4788024" cy="59093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πρωτεΐνες της μεμβράνης συνδέονται με τη διπλοστιβάδα με τους εξής τρόπους:</a:t>
            </a:r>
          </a:p>
          <a:p>
            <a:r>
              <a:rPr lang="el-GR" dirty="0" smtClean="0"/>
              <a:t>α. Οι διαμεμβρανικές πρωτεΐνες έχουν υδρόφιλο και υδρόφοβο μέρος. Το υδρόφοβο μέρος βρίσκεται στο εσωτερικό της διπλοστιβάδας και τη  διαπερνά μία ή περισσότερες φορές ως α-έλικα ή β-πτυχωτή επιφάνεια. Το υδρόφιλο μέρος προεκτείνεται στο εξωτερικό της διπλοστιβάδας και βρίσκεται εκτεθειμένο στο υδατικό περιβάλλον ενδοκυτταρικά ή/και εξωκυτταρικά.</a:t>
            </a:r>
          </a:p>
          <a:p>
            <a:r>
              <a:rPr lang="el-GR" dirty="0" smtClean="0"/>
              <a:t>Β. Ορισμένες πρωτεΐνες συνδέονται με τη διπλοστιβάδα με ένα τμήμα α-έλικας και το υπόλοιπο μέρος τους βρίσκεται στο κυτταρόπλασμα.</a:t>
            </a:r>
          </a:p>
          <a:p>
            <a:r>
              <a:rPr lang="el-GR" dirty="0" smtClean="0"/>
              <a:t>Γ.  Μερικές πρωτεΐνες βρίσκονται εξολοκλήρου εκτός της διπλοστιβάδας και συνδέονται με αυτή με έναν ή περισσότερους δεσμούς με τα λιπίδια.</a:t>
            </a:r>
          </a:p>
          <a:p>
            <a:r>
              <a:rPr lang="el-GR" dirty="0" smtClean="0"/>
              <a:t>Δ. Άλλες πρωτεΐνες συνδέονται έμμεσα στη μία ή την άλλη όψη της μεμβράνης μέσω αλληλεπιδράσεων με άλλες πρωτεΐνες </a:t>
            </a:r>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620688"/>
            <a:ext cx="446449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Κινητικότητα πρωτεϊνών</a:t>
            </a:r>
            <a:endParaRPr lang="el-GR" sz="2000" b="1" dirty="0">
              <a:solidFill>
                <a:schemeClr val="bg1"/>
              </a:solidFill>
            </a:endParaRPr>
          </a:p>
        </p:txBody>
      </p:sp>
      <p:sp>
        <p:nvSpPr>
          <p:cNvPr id="3" name="2 - TextBox"/>
          <p:cNvSpPr txBox="1"/>
          <p:nvPr/>
        </p:nvSpPr>
        <p:spPr>
          <a:xfrm>
            <a:off x="107504" y="1124744"/>
            <a:ext cx="4464496"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ρευστότητα των λιπιδίων επιτρέπει σε πολλές πρωτεΐνες της μεμβράνης να μετακινούνται στο επίπεδο της λιπιδιακής διπλοστιβάδας.</a:t>
            </a:r>
          </a:p>
          <a:p>
            <a:r>
              <a:rPr lang="el-GR" sz="2000" dirty="0" smtClean="0"/>
              <a:t>Οι πρωτεΐνες μπορούν να διαχέονται ή να περιστρέφονται ενώ, αντίθετα, δεν έχει παρατηρηθεί εγκάρσια διάχυση από το ένα επίπεδο της διπλοστιβάδας στο άλλο.</a:t>
            </a:r>
          </a:p>
          <a:p>
            <a:r>
              <a:rPr lang="el-GR" sz="2000" dirty="0" smtClean="0"/>
              <a:t>Η ταχύτητα περιστροφής των  πρωτεϊνών ποικίλει ανάλογα με τις συνθήκες, ενώ η ταχύτητα διάχυσης είναι συνήθως μικρότερη από την ταχύτητα των λιπιδίων και εξαρτάται από διάφορους παράγοντες. Έτσι, ορισμένες πρωτεΐνες κινούνται με την ίδια ταχύτητα όσο αυτή των λιπιδίων, ενώ άλλες είναι ουσιαστικά ακίνητες </a:t>
            </a:r>
            <a:endParaRPr lang="el-GR" sz="2000" dirty="0"/>
          </a:p>
        </p:txBody>
      </p:sp>
      <p:pic>
        <p:nvPicPr>
          <p:cNvPr id="4" name="Picture 4" descr="Αποτέλεσμα εικόνας για membrane"/>
          <p:cNvPicPr>
            <a:picLocks noChangeAspect="1" noChangeArrowheads="1"/>
          </p:cNvPicPr>
          <p:nvPr/>
        </p:nvPicPr>
        <p:blipFill>
          <a:blip r:embed="rId2" cstate="print"/>
          <a:srcRect r="1639" b="3015"/>
          <a:stretch>
            <a:fillRect/>
          </a:stretch>
        </p:blipFill>
        <p:spPr bwMode="auto">
          <a:xfrm>
            <a:off x="4716016" y="620688"/>
            <a:ext cx="4248472" cy="2808312"/>
          </a:xfrm>
          <a:prstGeom prst="rect">
            <a:avLst/>
          </a:prstGeom>
          <a:noFill/>
        </p:spPr>
      </p:pic>
      <p:sp>
        <p:nvSpPr>
          <p:cNvPr id="5" name="4 - TextBox"/>
          <p:cNvSpPr txBox="1"/>
          <p:nvPr/>
        </p:nvSpPr>
        <p:spPr>
          <a:xfrm>
            <a:off x="4644008" y="3501008"/>
            <a:ext cx="4392488" cy="3139321"/>
          </a:xfrm>
          <a:prstGeom prst="rect">
            <a:avLst/>
          </a:prstGeom>
          <a:noFill/>
          <a:ln>
            <a:solidFill>
              <a:srgbClr val="C00000"/>
            </a:solidFill>
          </a:ln>
        </p:spPr>
        <p:txBody>
          <a:bodyPr wrap="square" rtlCol="0">
            <a:spAutoFit/>
          </a:bodyPr>
          <a:lstStyle/>
          <a:p>
            <a:r>
              <a:rPr lang="el-GR" dirty="0" smtClean="0"/>
              <a:t>Η κίνηση των πρωτεϊνών αποδείχθηκε πρώτη φορά το 1970 με το πείραμα των </a:t>
            </a:r>
            <a:r>
              <a:rPr lang="en-US" dirty="0" smtClean="0"/>
              <a:t>Frye </a:t>
            </a:r>
            <a:r>
              <a:rPr lang="el-GR" dirty="0" smtClean="0"/>
              <a:t>και </a:t>
            </a:r>
            <a:r>
              <a:rPr lang="en-US" dirty="0" err="1" smtClean="0"/>
              <a:t>Edidin</a:t>
            </a:r>
            <a:r>
              <a:rPr lang="el-GR" dirty="0" smtClean="0"/>
              <a:t>. Οι ερευνητές επισήμαναν τις πρωτεΐνες της μεμβράνης κυττάρων ανθρώπου και ποντικού με ειδικά αντισώματα, που είχαν συνδεθεί με διαφορετικές φθορίζουσες χρωστικές. Στη συνέχεια προκάλεσαν σύντηξη των διαφορετικών κυττάρων και παρακολούθησαν την κατανομή των πρωτεϊνών  </a:t>
            </a:r>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860032" y="1628800"/>
            <a:ext cx="3672408" cy="2246769"/>
          </a:xfrm>
          <a:prstGeom prst="rect">
            <a:avLst/>
          </a:prstGeom>
          <a:noFill/>
          <a:ln>
            <a:solidFill>
              <a:srgbClr val="C00000"/>
            </a:solidFill>
          </a:ln>
        </p:spPr>
        <p:txBody>
          <a:bodyPr wrap="square" rtlCol="0">
            <a:spAutoFit/>
          </a:bodyPr>
          <a:lstStyle/>
          <a:p>
            <a:pPr algn="ctr"/>
            <a:r>
              <a:rPr lang="el-GR" sz="2000" dirty="0" smtClean="0"/>
              <a:t>Λειτουργίες των πρωτεϊνών της μεμβράνης</a:t>
            </a:r>
          </a:p>
          <a:p>
            <a:endParaRPr lang="el-GR" sz="2000" dirty="0" smtClean="0"/>
          </a:p>
          <a:p>
            <a:pPr>
              <a:buFont typeface="Wingdings" pitchFamily="2" charset="2"/>
              <a:buChar char="ü"/>
            </a:pPr>
            <a:r>
              <a:rPr lang="el-GR" sz="2000" dirty="0" smtClean="0"/>
              <a:t>Μεταφορά ουσιών </a:t>
            </a:r>
          </a:p>
          <a:p>
            <a:pPr>
              <a:buFont typeface="Wingdings" pitchFamily="2" charset="2"/>
              <a:buChar char="ü"/>
            </a:pPr>
            <a:r>
              <a:rPr lang="el-GR" sz="2000" dirty="0" smtClean="0"/>
              <a:t>Υποδοχείς χημικών σημάτων</a:t>
            </a:r>
          </a:p>
          <a:p>
            <a:pPr>
              <a:buFont typeface="Wingdings" pitchFamily="2" charset="2"/>
              <a:buChar char="ü"/>
            </a:pPr>
            <a:r>
              <a:rPr lang="el-GR" sz="2000" dirty="0" smtClean="0"/>
              <a:t>Σύνδεση μακρομορίων</a:t>
            </a:r>
          </a:p>
          <a:p>
            <a:pPr>
              <a:buFont typeface="Wingdings" pitchFamily="2" charset="2"/>
              <a:buChar char="ü"/>
            </a:pPr>
            <a:r>
              <a:rPr lang="el-GR" sz="2000" dirty="0" smtClean="0"/>
              <a:t>Ένζυμα ειδικών αντιδράσεων</a:t>
            </a:r>
            <a:endParaRPr lang="el-GR" sz="2000" dirty="0"/>
          </a:p>
        </p:txBody>
      </p:sp>
      <p:sp>
        <p:nvSpPr>
          <p:cNvPr id="6" name="5 - TextBox"/>
          <p:cNvSpPr txBox="1"/>
          <p:nvPr/>
        </p:nvSpPr>
        <p:spPr>
          <a:xfrm>
            <a:off x="395536" y="1772816"/>
            <a:ext cx="4032448"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κινητικότητα των μεμβρανικών πρωτεϊνών περιορίζεται με διάφορους τρόπους:</a:t>
            </a:r>
          </a:p>
          <a:p>
            <a:pPr>
              <a:buFont typeface="Wingdings" pitchFamily="2" charset="2"/>
              <a:buChar char="§"/>
            </a:pPr>
            <a:r>
              <a:rPr lang="el-GR" sz="2000" dirty="0" smtClean="0"/>
              <a:t>Με τη σύνδεσή τους σε σταθερές δομές έξω από το κύτταρο ή μέσα σε αυτό.</a:t>
            </a:r>
          </a:p>
          <a:p>
            <a:pPr>
              <a:buFont typeface="Wingdings" pitchFamily="2" charset="2"/>
              <a:buChar char="§"/>
            </a:pPr>
            <a:r>
              <a:rPr lang="el-GR" sz="2000" dirty="0" smtClean="0"/>
              <a:t>Με τη δημιουργία φραγμών από το κύτταρο που περιορίζουν ειδικές πρωτεΐνες σε μία περιοχή</a:t>
            </a:r>
          </a:p>
          <a:p>
            <a:pPr>
              <a:buFont typeface="Wingdings" pitchFamily="2" charset="2"/>
              <a:buChar char="§"/>
            </a:pPr>
            <a:r>
              <a:rPr lang="el-GR" sz="2000" dirty="0" smtClean="0"/>
              <a:t>Μέσω φραγμών στα σημεία επαφής γειτονικών κυττάρων (στεγανή σύνδεση)</a:t>
            </a:r>
            <a:endParaRPr lang="el-GR" sz="2000" dirty="0"/>
          </a:p>
        </p:txBody>
      </p:sp>
      <p:pic>
        <p:nvPicPr>
          <p:cNvPr id="5" name="Picture 3" descr="C:\Documents and Settings\Eleni\Επιφάνεια εργασίας\pm7.ht4.jpg"/>
          <p:cNvPicPr>
            <a:picLocks noChangeAspect="1" noChangeArrowheads="1"/>
          </p:cNvPicPr>
          <p:nvPr/>
        </p:nvPicPr>
        <p:blipFill>
          <a:blip r:embed="rId2" cstate="print"/>
          <a:srcRect/>
          <a:stretch>
            <a:fillRect/>
          </a:stretch>
        </p:blipFill>
        <p:spPr bwMode="auto">
          <a:xfrm>
            <a:off x="4788024" y="4005064"/>
            <a:ext cx="3714750" cy="255905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Επιφάνεια εργασίας\rNAGZQ.gif"/>
          <p:cNvPicPr>
            <a:picLocks noChangeAspect="1" noChangeArrowheads="1" noCrop="1"/>
          </p:cNvPicPr>
          <p:nvPr/>
        </p:nvPicPr>
        <p:blipFill>
          <a:blip r:embed="rId2" cstate="print"/>
          <a:srcRect/>
          <a:stretch>
            <a:fillRect/>
          </a:stretch>
        </p:blipFill>
        <p:spPr bwMode="auto">
          <a:xfrm>
            <a:off x="2843808" y="1988840"/>
            <a:ext cx="3429000" cy="2571750"/>
          </a:xfrm>
          <a:prstGeom prst="rect">
            <a:avLst/>
          </a:prstGeom>
          <a:noFill/>
        </p:spPr>
      </p:pic>
      <p:sp>
        <p:nvSpPr>
          <p:cNvPr id="5" name="4 - TextBox"/>
          <p:cNvSpPr txBox="1"/>
          <p:nvPr/>
        </p:nvSpPr>
        <p:spPr>
          <a:xfrm>
            <a:off x="2843808" y="4725144"/>
            <a:ext cx="3456384" cy="1477328"/>
          </a:xfrm>
          <a:prstGeom prst="rect">
            <a:avLst/>
          </a:prstGeom>
          <a:noFill/>
          <a:ln>
            <a:solidFill>
              <a:schemeClr val="accent1"/>
            </a:solidFill>
          </a:ln>
        </p:spPr>
        <p:txBody>
          <a:bodyPr wrap="square" rtlCol="0">
            <a:spAutoFit/>
          </a:bodyPr>
          <a:lstStyle/>
          <a:p>
            <a:r>
              <a:rPr lang="el-GR" dirty="0" smtClean="0"/>
              <a:t>Η συνεχείς κίνηση των συστατικών της μεμβράνης της δίνει την ικανότητα να λειτουργεί ως ρευστό, ενώ παραμένει μία σταθερή δομή.</a:t>
            </a:r>
            <a:endParaRPr lang="el-G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Eleni\Επιφάνεια εργασίας\images.jpg"/>
          <p:cNvPicPr>
            <a:picLocks noChangeAspect="1" noChangeArrowheads="1"/>
          </p:cNvPicPr>
          <p:nvPr/>
        </p:nvPicPr>
        <p:blipFill>
          <a:blip r:embed="rId3" cstate="print"/>
          <a:srcRect/>
          <a:stretch>
            <a:fillRect/>
          </a:stretch>
        </p:blipFill>
        <p:spPr bwMode="auto">
          <a:xfrm>
            <a:off x="4788024" y="1340768"/>
            <a:ext cx="4176464" cy="2232248"/>
          </a:xfrm>
          <a:prstGeom prst="rect">
            <a:avLst/>
          </a:prstGeom>
          <a:noFill/>
        </p:spPr>
      </p:pic>
      <p:sp>
        <p:nvSpPr>
          <p:cNvPr id="4" name="3 - TextBox"/>
          <p:cNvSpPr txBox="1"/>
          <p:nvPr/>
        </p:nvSpPr>
        <p:spPr>
          <a:xfrm>
            <a:off x="107504" y="1268760"/>
            <a:ext cx="446449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Υδατάνθρακες της μεμβράνης</a:t>
            </a:r>
            <a:endParaRPr lang="el-GR" sz="2000" b="1" dirty="0">
              <a:solidFill>
                <a:schemeClr val="bg1"/>
              </a:solidFill>
            </a:endParaRPr>
          </a:p>
        </p:txBody>
      </p:sp>
      <p:sp>
        <p:nvSpPr>
          <p:cNvPr id="5" name="4 - TextBox"/>
          <p:cNvSpPr txBox="1"/>
          <p:nvPr/>
        </p:nvSpPr>
        <p:spPr>
          <a:xfrm>
            <a:off x="107504" y="1772816"/>
            <a:ext cx="4464496" cy="39703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Πολλά λιπίδια και πρωτεΐνες της μεμβράνης συνδέονται ομοιοπολικά με σάκχαρα.</a:t>
            </a:r>
          </a:p>
          <a:p>
            <a:pPr>
              <a:buFont typeface="Wingdings" pitchFamily="2" charset="2"/>
              <a:buChar char="Ø"/>
            </a:pPr>
            <a:r>
              <a:rPr lang="el-GR" dirty="0" smtClean="0"/>
              <a:t>Τα λιπίδια που συνδέονται με σάκχαρα ονομάζονται γλυκολιπίδια.</a:t>
            </a:r>
          </a:p>
          <a:p>
            <a:pPr>
              <a:buFont typeface="Wingdings" pitchFamily="2" charset="2"/>
              <a:buChar char="Ø"/>
            </a:pPr>
            <a:r>
              <a:rPr lang="el-GR" dirty="0" smtClean="0"/>
              <a:t>Οι πρωτεΐνες που συνδέονται με μικρές αλυσίδες σακχάρων (ολιγοσακχαρίτες) ονομάζονται γλυκοπρωτεΐνες.</a:t>
            </a:r>
          </a:p>
          <a:p>
            <a:pPr>
              <a:buFont typeface="Wingdings" pitchFamily="2" charset="2"/>
              <a:buChar char="Ø"/>
            </a:pPr>
            <a:r>
              <a:rPr lang="el-GR" dirty="0" smtClean="0"/>
              <a:t>Πρωτεΐνες συνδεδεμένες με μακριές αλυσίδες σακχάρων (πολυσακχαρίτες) ονομάζονται πρωτεογλυκάνες.</a:t>
            </a:r>
          </a:p>
          <a:p>
            <a:r>
              <a:rPr lang="el-GR" dirty="0" smtClean="0"/>
              <a:t>Οι υδατάνθρακες των μεμβρανών βρίσκονται μόνο στην εξωκυτταρική πλευρά της μεμβράνης και σχηματίζουν κάλυμμα που ονομάζεται στιβάδα υδατανθράκων.</a:t>
            </a:r>
            <a:endParaRPr lang="el-GR" dirty="0"/>
          </a:p>
        </p:txBody>
      </p:sp>
      <p:sp>
        <p:nvSpPr>
          <p:cNvPr id="6" name="5 - TextBox"/>
          <p:cNvSpPr txBox="1"/>
          <p:nvPr/>
        </p:nvSpPr>
        <p:spPr>
          <a:xfrm>
            <a:off x="4716016" y="3717032"/>
            <a:ext cx="4320480" cy="2585323"/>
          </a:xfrm>
          <a:prstGeom prst="rect">
            <a:avLst/>
          </a:prstGeom>
          <a:noFill/>
          <a:ln>
            <a:solidFill>
              <a:srgbClr val="C00000"/>
            </a:solidFill>
          </a:ln>
        </p:spPr>
        <p:txBody>
          <a:bodyPr wrap="square" rtlCol="0">
            <a:spAutoFit/>
          </a:bodyPr>
          <a:lstStyle/>
          <a:p>
            <a:r>
              <a:rPr lang="el-GR" b="1" dirty="0" smtClean="0"/>
              <a:t>Λειτουργίες υδατανθράκων:</a:t>
            </a:r>
          </a:p>
          <a:p>
            <a:pPr>
              <a:buFont typeface="Wingdings" pitchFamily="2" charset="2"/>
              <a:buChar char="§"/>
            </a:pPr>
            <a:r>
              <a:rPr lang="el-GR" dirty="0" smtClean="0"/>
              <a:t>Έχουν σημαντικό ρόλο στην αναγνώριση και στην συγκόλληση των κυττάρων μεταξύ τους.</a:t>
            </a:r>
          </a:p>
          <a:p>
            <a:pPr>
              <a:buFont typeface="Wingdings" pitchFamily="2" charset="2"/>
              <a:buChar char="§"/>
            </a:pPr>
            <a:r>
              <a:rPr lang="el-GR" dirty="0" smtClean="0"/>
              <a:t>Προσδίδουν στα κύτταρα γλοιώδη υφή που τα βοηθά στην μετακίνησή τους.</a:t>
            </a:r>
          </a:p>
          <a:p>
            <a:pPr>
              <a:buFont typeface="Wingdings" pitchFamily="2" charset="2"/>
              <a:buChar char="§"/>
            </a:pPr>
            <a:r>
              <a:rPr lang="el-GR" dirty="0" smtClean="0"/>
              <a:t>Η στιβάδα των υδατανθράκων βοηθά στην προστασία της κυτταρικής μεμβράνης από μηχανικές πιέσεις και χημικές βλάβες.</a:t>
            </a: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Επιφάνεια εργασίας\images (12).jpg"/>
          <p:cNvPicPr>
            <a:picLocks noChangeAspect="1" noChangeArrowheads="1"/>
          </p:cNvPicPr>
          <p:nvPr/>
        </p:nvPicPr>
        <p:blipFill>
          <a:blip r:embed="rId2" cstate="print"/>
          <a:srcRect/>
          <a:stretch>
            <a:fillRect/>
          </a:stretch>
        </p:blipFill>
        <p:spPr bwMode="auto">
          <a:xfrm>
            <a:off x="4860032" y="2132856"/>
            <a:ext cx="3888432" cy="3528392"/>
          </a:xfrm>
          <a:prstGeom prst="rect">
            <a:avLst/>
          </a:prstGeom>
          <a:noFill/>
        </p:spPr>
      </p:pic>
      <p:sp>
        <p:nvSpPr>
          <p:cNvPr id="5" name="4 - TextBox"/>
          <p:cNvSpPr txBox="1"/>
          <p:nvPr/>
        </p:nvSpPr>
        <p:spPr>
          <a:xfrm>
            <a:off x="251520" y="1988840"/>
            <a:ext cx="4320480" cy="3785652"/>
          </a:xfrm>
          <a:prstGeom prst="rect">
            <a:avLst/>
          </a:prstGeom>
          <a:noFill/>
          <a:ln>
            <a:solidFill>
              <a:schemeClr val="accent1"/>
            </a:solidFill>
          </a:ln>
        </p:spPr>
        <p:txBody>
          <a:bodyPr wrap="square" rtlCol="0">
            <a:spAutoFit/>
          </a:bodyPr>
          <a:lstStyle/>
          <a:p>
            <a:r>
              <a:rPr lang="el-GR" sz="2000" dirty="0" smtClean="0"/>
              <a:t>Ορισμένες πρωτεΐνες της μεμβράνης συνδέονται με ειδικές πλευρικές αλυσίδες ολιγοσακχαριτών. Οι πρωτεΐνες αυτές ονομάζονται λεκτίνες και μέσω των σακχάρων αυξάνεται κατά πολύ η ποικιλομορφία τους. Αυτό γιατί, αν και τα σάκχαρα δεν έχουν ποικιλομορφία και οι αλυσίδες τους είναι μικρές (συνήθως μέχρι 15 σάκχαρα), συνδέονται με πολλούς τρόπους δημιουργώντας πολλές διαφορετικές διακλαδώσεις.</a:t>
            </a:r>
            <a:endParaRPr lang="el-GR"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1280954"/>
            <a:ext cx="3744416" cy="707886"/>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Μεταφορά μικρών ουσιών μέσω της μεμβράνης</a:t>
            </a:r>
            <a:endParaRPr lang="el-GR" sz="2000" b="1" dirty="0">
              <a:solidFill>
                <a:schemeClr val="bg1"/>
              </a:solidFill>
            </a:endParaRPr>
          </a:p>
        </p:txBody>
      </p:sp>
      <p:sp>
        <p:nvSpPr>
          <p:cNvPr id="3" name="2 - TextBox"/>
          <p:cNvSpPr txBox="1"/>
          <p:nvPr/>
        </p:nvSpPr>
        <p:spPr>
          <a:xfrm>
            <a:off x="107504" y="2183373"/>
            <a:ext cx="3744416"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Τα κύτταρα πρέπει να ανταλλάσουν συνεχώς χημικές ουσίες με το περιβάλλον τους. Ο έλεγχος της εισόδου και εξόδου αυτών των ουσιών γίνεται μέσω της κυτταρικής μεμβράνης. Τα μικρά μόρια μπορούν να διαπεράσουν την μεμβράνη με τους παρακάτω τρόπους:</a:t>
            </a:r>
          </a:p>
          <a:p>
            <a:pPr>
              <a:buFont typeface="Arial" pitchFamily="34" charset="0"/>
              <a:buChar char="•"/>
            </a:pPr>
            <a:r>
              <a:rPr lang="el-GR" sz="2000" dirty="0" smtClean="0"/>
              <a:t>Απλή διάχυση</a:t>
            </a:r>
          </a:p>
          <a:p>
            <a:pPr>
              <a:buFont typeface="Arial" pitchFamily="34" charset="0"/>
              <a:buChar char="•"/>
            </a:pPr>
            <a:r>
              <a:rPr lang="el-GR" sz="2000" dirty="0" smtClean="0"/>
              <a:t>Υποβοηθούμενη διάχυση </a:t>
            </a:r>
          </a:p>
          <a:p>
            <a:pPr>
              <a:buFont typeface="Arial" pitchFamily="34" charset="0"/>
              <a:buChar char="•"/>
            </a:pPr>
            <a:r>
              <a:rPr lang="el-GR" sz="2000" dirty="0" smtClean="0"/>
              <a:t>Ενεργός μεταφορά</a:t>
            </a:r>
            <a:endParaRPr lang="el-GR" sz="2000" dirty="0"/>
          </a:p>
        </p:txBody>
      </p:sp>
      <p:pic>
        <p:nvPicPr>
          <p:cNvPr id="6" name="Picture 2" descr="C:\Documents and Settings\Eleni\Επιφάνεια εργασίας\ap-biology-cell-membrane-transport-drawing-project-51.jpg"/>
          <p:cNvPicPr>
            <a:picLocks noChangeAspect="1" noChangeArrowheads="1"/>
          </p:cNvPicPr>
          <p:nvPr/>
        </p:nvPicPr>
        <p:blipFill>
          <a:blip r:embed="rId3" cstate="print"/>
          <a:srcRect/>
          <a:stretch>
            <a:fillRect/>
          </a:stretch>
        </p:blipFill>
        <p:spPr bwMode="auto">
          <a:xfrm>
            <a:off x="3995936" y="2276872"/>
            <a:ext cx="5040560" cy="367240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Επιφάνεια εργασίας\Osmosis-01-goog.gif"/>
          <p:cNvPicPr>
            <a:picLocks noChangeAspect="1" noChangeArrowheads="1" noCrop="1"/>
          </p:cNvPicPr>
          <p:nvPr/>
        </p:nvPicPr>
        <p:blipFill>
          <a:blip r:embed="rId2" cstate="print"/>
          <a:srcRect/>
          <a:stretch>
            <a:fillRect/>
          </a:stretch>
        </p:blipFill>
        <p:spPr bwMode="auto">
          <a:xfrm>
            <a:off x="5530924" y="2293987"/>
            <a:ext cx="2857500" cy="2143125"/>
          </a:xfrm>
          <a:prstGeom prst="rect">
            <a:avLst/>
          </a:prstGeom>
          <a:noFill/>
        </p:spPr>
      </p:pic>
      <p:sp>
        <p:nvSpPr>
          <p:cNvPr id="5" name="4 - TextBox"/>
          <p:cNvSpPr txBox="1"/>
          <p:nvPr/>
        </p:nvSpPr>
        <p:spPr>
          <a:xfrm>
            <a:off x="323528" y="2276872"/>
            <a:ext cx="5040560" cy="2123658"/>
          </a:xfrm>
          <a:prstGeom prst="rect">
            <a:avLst/>
          </a:prstGeom>
          <a:noFill/>
          <a:ln>
            <a:solidFill>
              <a:srgbClr val="C00000"/>
            </a:solidFill>
          </a:ln>
        </p:spPr>
        <p:txBody>
          <a:bodyPr wrap="square" rtlCol="0">
            <a:spAutoFit/>
          </a:bodyPr>
          <a:lstStyle/>
          <a:p>
            <a:r>
              <a:rPr lang="el-GR" dirty="0" smtClean="0"/>
              <a:t>Η ελεύθερη μεταφορά μορίων (χωρίς κατανάλωση ενέργειας) μπορεί να γίνει μόνο από τις υψηλότερες προς τις  χαμηλότερες συγκεντρώσεις τους και ονομάζεται </a:t>
            </a:r>
            <a:r>
              <a:rPr lang="el-GR" b="1" dirty="0" smtClean="0"/>
              <a:t>παθητική μεταφορά</a:t>
            </a:r>
            <a:r>
              <a:rPr lang="el-GR" sz="2000" dirty="0" smtClean="0"/>
              <a:t>. </a:t>
            </a:r>
            <a:r>
              <a:rPr lang="el-GR" dirty="0" smtClean="0"/>
              <a:t>Αν το μόριο που μεταφέρεται είναι το νερό, η κατεύθυνση είναι αντίστροφη και ονομάζεται </a:t>
            </a:r>
            <a:r>
              <a:rPr lang="el-GR" b="1" dirty="0" smtClean="0"/>
              <a:t>ώσμωση</a:t>
            </a:r>
            <a:r>
              <a:rPr lang="el-GR" dirty="0" smtClean="0"/>
              <a:t>.</a:t>
            </a: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51520" y="1484784"/>
            <a:ext cx="4320480" cy="70788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t>Ένζυμα</a:t>
            </a:r>
            <a:r>
              <a:rPr lang="el-GR" sz="2000" dirty="0" smtClean="0"/>
              <a:t> </a:t>
            </a:r>
          </a:p>
          <a:p>
            <a:r>
              <a:rPr lang="el-GR" sz="2000" dirty="0" smtClean="0"/>
              <a:t>Πρωτεΐνες με καταλυτικές ικανότητες</a:t>
            </a:r>
            <a:endParaRPr lang="el-GR" sz="2000" dirty="0"/>
          </a:p>
        </p:txBody>
      </p:sp>
      <p:sp>
        <p:nvSpPr>
          <p:cNvPr id="6" name="5 - TextBox"/>
          <p:cNvSpPr txBox="1"/>
          <p:nvPr/>
        </p:nvSpPr>
        <p:spPr>
          <a:xfrm>
            <a:off x="251520" y="2348880"/>
            <a:ext cx="4320480"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t>Υπόστρωμα του ενζύμου</a:t>
            </a:r>
          </a:p>
          <a:p>
            <a:r>
              <a:rPr lang="el-GR" sz="2000" dirty="0" smtClean="0"/>
              <a:t>Τα μόρια των οποίων την αντίδραση επιταχύνει το ένζυμο</a:t>
            </a:r>
            <a:endParaRPr lang="el-GR" sz="2000" dirty="0"/>
          </a:p>
        </p:txBody>
      </p:sp>
      <p:sp>
        <p:nvSpPr>
          <p:cNvPr id="7" name="6 - TextBox"/>
          <p:cNvSpPr txBox="1"/>
          <p:nvPr/>
        </p:nvSpPr>
        <p:spPr>
          <a:xfrm>
            <a:off x="251520" y="3501008"/>
            <a:ext cx="4320480"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t>Ενεργό κέντρο του ενζύμου</a:t>
            </a:r>
          </a:p>
          <a:p>
            <a:r>
              <a:rPr lang="el-GR" sz="2000" dirty="0" smtClean="0"/>
              <a:t>Ειδική θέση του ενζύμου στην οποία προσδένεται το υπόστρωμα</a:t>
            </a:r>
            <a:endParaRPr lang="el-GR" sz="2000" dirty="0"/>
          </a:p>
        </p:txBody>
      </p:sp>
      <p:pic>
        <p:nvPicPr>
          <p:cNvPr id="99330" name="Picture 2" descr="C:\Documents and Settings\Eleni\Τα έγγραφά μου\Downloads\F1.large.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04048" y="1484784"/>
            <a:ext cx="3830067" cy="2286000"/>
          </a:xfrm>
          <a:prstGeom prst="rect">
            <a:avLst/>
          </a:prstGeom>
          <a:noFill/>
        </p:spPr>
      </p:pic>
      <p:sp>
        <p:nvSpPr>
          <p:cNvPr id="8" name="7 - TextBox"/>
          <p:cNvSpPr txBox="1"/>
          <p:nvPr/>
        </p:nvSpPr>
        <p:spPr>
          <a:xfrm>
            <a:off x="4716016" y="5817458"/>
            <a:ext cx="4320480" cy="707886"/>
          </a:xfrm>
          <a:prstGeom prst="rect">
            <a:avLst/>
          </a:prstGeom>
          <a:solidFill>
            <a:schemeClr val="accent1">
              <a:lumMod val="20000"/>
              <a:lumOff val="80000"/>
            </a:schemeClr>
          </a:solidFill>
          <a:ln>
            <a:solidFill>
              <a:schemeClr val="accent2"/>
            </a:solidFill>
          </a:ln>
          <a:effectLst>
            <a:outerShdw blurRad="50800" dist="38100" dir="5400000" algn="t" rotWithShape="0">
              <a:prstClr val="black">
                <a:alpha val="40000"/>
              </a:prstClr>
            </a:outerShdw>
          </a:effectLst>
        </p:spPr>
        <p:txBody>
          <a:bodyPr wrap="square" rtlCol="0">
            <a:spAutoFit/>
          </a:bodyPr>
          <a:lstStyle/>
          <a:p>
            <a:r>
              <a:rPr lang="el-GR" sz="2000" dirty="0" smtClean="0"/>
              <a:t>Τα μόρια </a:t>
            </a:r>
            <a:r>
              <a:rPr lang="en-US" sz="2000" dirty="0" smtClean="0"/>
              <a:t>RNA</a:t>
            </a:r>
            <a:r>
              <a:rPr lang="el-GR" sz="2000" dirty="0" smtClean="0"/>
              <a:t> μπορεί επίσης να είναι πολύ ενεργά ένζυμα (ριβοένζυμα)</a:t>
            </a:r>
            <a:endParaRPr lang="el-GR" sz="2000" dirty="0"/>
          </a:p>
        </p:txBody>
      </p:sp>
      <p:pic>
        <p:nvPicPr>
          <p:cNvPr id="9" name="Picture 3" descr="C:\Documents and Settings\Eleni\Τα έγγραφά μου\Downloads\active-site.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36096" y="3717032"/>
            <a:ext cx="3333750" cy="2171700"/>
          </a:xfrm>
          <a:prstGeom prst="rect">
            <a:avLst/>
          </a:prstGeom>
          <a:noFill/>
        </p:spPr>
      </p:pic>
      <p:sp>
        <p:nvSpPr>
          <p:cNvPr id="11" name="10 - TextBox"/>
          <p:cNvSpPr txBox="1"/>
          <p:nvPr/>
        </p:nvSpPr>
        <p:spPr>
          <a:xfrm>
            <a:off x="251520" y="4941168"/>
            <a:ext cx="4320480" cy="1015663"/>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l-GR" sz="2000" b="1" dirty="0" smtClean="0"/>
              <a:t>Ενζυμική αντίδραση</a:t>
            </a:r>
          </a:p>
          <a:p>
            <a:pPr algn="ctr"/>
            <a:endParaRPr lang="el-GR" sz="2000" b="1" dirty="0" smtClean="0"/>
          </a:p>
          <a:p>
            <a:pPr algn="ctr"/>
            <a:r>
              <a:rPr lang="en-US" sz="2000" dirty="0" smtClean="0"/>
              <a:t>E + S </a:t>
            </a:r>
            <a:r>
              <a:rPr lang="en-US" sz="2000" dirty="0" smtClean="0">
                <a:sym typeface="Wingdings" pitchFamily="2" charset="2"/>
              </a:rPr>
              <a:t> ES  E + 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700808"/>
            <a:ext cx="5184576" cy="4524315"/>
          </a:xfrm>
          <a:prstGeom prst="rect">
            <a:avLst/>
          </a:prstGeom>
          <a:noFill/>
        </p:spPr>
        <p:txBody>
          <a:bodyPr wrap="square" rtlCol="0">
            <a:spAutoFit/>
          </a:bodyPr>
          <a:lstStyle/>
          <a:p>
            <a:pPr>
              <a:buFont typeface="Arial" pitchFamily="34" charset="0"/>
              <a:buChar char="•"/>
            </a:pPr>
            <a:r>
              <a:rPr lang="el-GR" b="1" dirty="0" smtClean="0"/>
              <a:t>Απλή διάχυση</a:t>
            </a:r>
            <a:r>
              <a:rPr lang="el-GR" dirty="0" smtClean="0"/>
              <a:t>: Μικρά μη πολικά μόρια, όπως το </a:t>
            </a:r>
            <a:r>
              <a:rPr lang="en-US" dirty="0" smtClean="0"/>
              <a:t>CO</a:t>
            </a:r>
            <a:r>
              <a:rPr lang="en-US" baseline="-25000" dirty="0" smtClean="0"/>
              <a:t>2</a:t>
            </a:r>
            <a:r>
              <a:rPr lang="el-GR" dirty="0" smtClean="0"/>
              <a:t> και το</a:t>
            </a:r>
            <a:r>
              <a:rPr lang="en-US" dirty="0" smtClean="0"/>
              <a:t> O</a:t>
            </a:r>
            <a:r>
              <a:rPr lang="en-US" baseline="-25000" dirty="0" smtClean="0"/>
              <a:t>2</a:t>
            </a:r>
            <a:r>
              <a:rPr lang="en-US" dirty="0" smtClean="0"/>
              <a:t> </a:t>
            </a:r>
            <a:r>
              <a:rPr lang="el-GR" dirty="0" smtClean="0"/>
              <a:t>διαπερνούν πολύ γρήγορα τη μεμβράνη ανάλογα με τη συγκέντρωσή τους. Επίσης, μη φορτισμένα πολικά μόρια, όπως το νερό και η αιθανόλη, αν είναι αρκετά μικρά διαπερνούν τη μεμβράνη πολύ γρήγορα.</a:t>
            </a:r>
          </a:p>
          <a:p>
            <a:pPr>
              <a:buFont typeface="Arial" pitchFamily="34" charset="0"/>
              <a:buChar char="•"/>
            </a:pPr>
            <a:r>
              <a:rPr lang="el-GR" b="1" dirty="0" smtClean="0"/>
              <a:t>Υποβοηθούμενη διάχυση:</a:t>
            </a:r>
            <a:r>
              <a:rPr lang="en-US" b="1" dirty="0" smtClean="0"/>
              <a:t> </a:t>
            </a:r>
            <a:r>
              <a:rPr lang="el-GR" dirty="0" smtClean="0"/>
              <a:t>Τα ιόντα και μεγαλύτερα μόρια διαπερνούν τη μεμβράνη με απλή διάχυση πολύ αργά. Τα μόρια αυτά μεταφέρονται αποτελεσματικά με τη βοήθεια ειδικών πρωτεϊνικών φορέων από τη μεγαλύτερη προς τη μικρότερη συγκέντρωσή τους χωρίς την κατανάλωση ενέργειας.</a:t>
            </a:r>
            <a:endParaRPr lang="el-GR" b="1" dirty="0" smtClean="0"/>
          </a:p>
          <a:p>
            <a:pPr>
              <a:buFont typeface="Arial" pitchFamily="34" charset="0"/>
              <a:buChar char="•"/>
            </a:pPr>
            <a:r>
              <a:rPr lang="el-GR" b="1" dirty="0" smtClean="0"/>
              <a:t>Ενεργός μεταφορά. </a:t>
            </a:r>
            <a:r>
              <a:rPr lang="el-GR" dirty="0" smtClean="0"/>
              <a:t>Μεταφορά ουσιών από τη μικρότερη προς τη μεγαλύτερη συγκέντρωσή τους με κατανάλωση ενέργειας από ειδικές πρωτεΐνες μεταφοράς</a:t>
            </a:r>
            <a:endParaRPr lang="el-GR" b="1" dirty="0"/>
          </a:p>
        </p:txBody>
      </p:sp>
      <p:pic>
        <p:nvPicPr>
          <p:cNvPr id="4" name="Picture 4" descr="C:\Documents and Settings\Eleni\Επιφάνεια εργασίας\images (2).jpg"/>
          <p:cNvPicPr>
            <a:picLocks noChangeAspect="1" noChangeArrowheads="1"/>
          </p:cNvPicPr>
          <p:nvPr/>
        </p:nvPicPr>
        <p:blipFill>
          <a:blip r:embed="rId2" cstate="print"/>
          <a:srcRect/>
          <a:stretch>
            <a:fillRect/>
          </a:stretch>
        </p:blipFill>
        <p:spPr bwMode="auto">
          <a:xfrm>
            <a:off x="5652120" y="2204864"/>
            <a:ext cx="3240360" cy="316835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051720" y="1988840"/>
            <a:ext cx="5040560" cy="3170099"/>
          </a:xfrm>
          <a:prstGeom prst="rect">
            <a:avLst/>
          </a:prstGeom>
          <a:noFill/>
          <a:ln>
            <a:solidFill>
              <a:srgbClr val="C00000"/>
            </a:solidFill>
          </a:ln>
        </p:spPr>
        <p:txBody>
          <a:bodyPr wrap="square" rtlCol="0">
            <a:spAutoFit/>
          </a:bodyPr>
          <a:lstStyle/>
          <a:p>
            <a:r>
              <a:rPr lang="el-GR" sz="2000" dirty="0" smtClean="0"/>
              <a:t>Οι πρωτεΐνες υποβοηθούμενης διάχυσης διακρίνονται στις </a:t>
            </a:r>
            <a:r>
              <a:rPr lang="el-GR" sz="2000" b="1" dirty="0" smtClean="0"/>
              <a:t>πρωτεΐνες – φορείς </a:t>
            </a:r>
            <a:r>
              <a:rPr lang="el-GR" sz="2000" dirty="0" smtClean="0"/>
              <a:t>και τις </a:t>
            </a:r>
            <a:r>
              <a:rPr lang="el-GR" sz="2000" b="1" dirty="0" smtClean="0"/>
              <a:t>πρωτεΐνες – διαύλους</a:t>
            </a:r>
            <a:r>
              <a:rPr lang="el-GR" sz="2000" dirty="0" smtClean="0"/>
              <a:t>.</a:t>
            </a:r>
          </a:p>
          <a:p>
            <a:r>
              <a:rPr lang="el-GR" sz="2000" dirty="0" smtClean="0"/>
              <a:t>Η κατεύθυνση της μετακίνησης εξαρτάται από τις συγκεντρώσεις των μορίων εκατέρωθεν της μεμβράνης, δηλαδή μεταφέρονται από την υψηλή προς την χαμηλή συγκέντρωση της ουσίας.</a:t>
            </a:r>
          </a:p>
          <a:p>
            <a:r>
              <a:rPr lang="el-GR" sz="2000" dirty="0" smtClean="0"/>
              <a:t>Η μεταφορά δεν απαιτεί την κατανάλωση ενέργειας και ονομάζεται παθητική. </a:t>
            </a:r>
            <a:endParaRPr lang="el-GR" sz="2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Eleni\Επιφάνεια εργασίας\images (7).jpg"/>
          <p:cNvPicPr>
            <a:picLocks noChangeAspect="1" noChangeArrowheads="1"/>
          </p:cNvPicPr>
          <p:nvPr/>
        </p:nvPicPr>
        <p:blipFill>
          <a:blip r:embed="rId2" cstate="print"/>
          <a:srcRect/>
          <a:stretch>
            <a:fillRect/>
          </a:stretch>
        </p:blipFill>
        <p:spPr bwMode="auto">
          <a:xfrm>
            <a:off x="323528" y="1340768"/>
            <a:ext cx="3744416" cy="1428750"/>
          </a:xfrm>
          <a:prstGeom prst="rect">
            <a:avLst/>
          </a:prstGeom>
          <a:noFill/>
        </p:spPr>
      </p:pic>
      <p:pic>
        <p:nvPicPr>
          <p:cNvPr id="6" name="Picture 4" descr="C:\Documents and Settings\Eleni\Επιφάνεια εργασίας\images (8).jpg"/>
          <p:cNvPicPr>
            <a:picLocks noChangeAspect="1" noChangeArrowheads="1"/>
          </p:cNvPicPr>
          <p:nvPr/>
        </p:nvPicPr>
        <p:blipFill>
          <a:blip r:embed="rId3" cstate="print"/>
          <a:srcRect/>
          <a:stretch>
            <a:fillRect/>
          </a:stretch>
        </p:blipFill>
        <p:spPr bwMode="auto">
          <a:xfrm>
            <a:off x="4860032" y="1340768"/>
            <a:ext cx="3672408" cy="1390650"/>
          </a:xfrm>
          <a:prstGeom prst="rect">
            <a:avLst/>
          </a:prstGeom>
          <a:noFill/>
        </p:spPr>
      </p:pic>
      <p:sp>
        <p:nvSpPr>
          <p:cNvPr id="7" name="6 - TextBox"/>
          <p:cNvSpPr txBox="1"/>
          <p:nvPr/>
        </p:nvSpPr>
        <p:spPr>
          <a:xfrm>
            <a:off x="323528" y="2852936"/>
            <a:ext cx="3744416" cy="3477875"/>
          </a:xfrm>
          <a:prstGeom prst="rect">
            <a:avLst/>
          </a:prstGeom>
          <a:noFill/>
          <a:ln>
            <a:solidFill>
              <a:srgbClr val="C00000"/>
            </a:solidFill>
          </a:ln>
        </p:spPr>
        <p:txBody>
          <a:bodyPr wrap="square" rtlCol="0">
            <a:spAutoFit/>
          </a:bodyPr>
          <a:lstStyle/>
          <a:p>
            <a:r>
              <a:rPr lang="el-GR" sz="2000" dirty="0" smtClean="0"/>
              <a:t>Οι πρωτεΐνες – φορείς επιτρέπουν τη δίοδο μόνο σε διαλυτά μόρια που ταιριάζουν σε μία θέση πρόσδεσης πάνω στην πρωτεΐνη. Η σύνδεση του μορίου έχει ως αποτέλεσμα την αλλαγή της στερεοδιάταξης της πρωτεΐνης και αυτό τη μεταφορά της. Οι πρωτεΐνες –φορείς μεταφέρουν ένα μόριο κάθε φορά με υψηλή εξειδίκευση.</a:t>
            </a:r>
            <a:endParaRPr lang="el-GR" sz="2000" dirty="0"/>
          </a:p>
        </p:txBody>
      </p:sp>
      <p:sp>
        <p:nvSpPr>
          <p:cNvPr id="8" name="7 - TextBox"/>
          <p:cNvSpPr txBox="1"/>
          <p:nvPr/>
        </p:nvSpPr>
        <p:spPr>
          <a:xfrm>
            <a:off x="4788024" y="2924944"/>
            <a:ext cx="3960440" cy="3477875"/>
          </a:xfrm>
          <a:prstGeom prst="rect">
            <a:avLst/>
          </a:prstGeom>
          <a:noFill/>
          <a:ln>
            <a:solidFill>
              <a:srgbClr val="C00000"/>
            </a:solidFill>
          </a:ln>
        </p:spPr>
        <p:txBody>
          <a:bodyPr wrap="square" rtlCol="0">
            <a:spAutoFit/>
          </a:bodyPr>
          <a:lstStyle/>
          <a:p>
            <a:r>
              <a:rPr lang="el-GR" sz="2000" dirty="0" smtClean="0"/>
              <a:t>Οι πρωτεΐνες – δίαυλοι σχηματίζουν πόρους και μεταφέρουν διαλυτά μόρια με βάση κυρίως το μέγεθος και το ηλεκτρικό τους φορτίο. Αν είναι ανοιχτός ο δίαυλος, κάθε μόριο που έχει το κατάλληλο μέγεθος και φορτίο μπορεί να διέλθει από την μεμβράνη. Η μεταφορά μέσω διαύλων είναι πολύ ταχύτερη από την μεταφορά μέσω πρωτεϊνών - φορέων</a:t>
            </a:r>
            <a:endParaRPr lang="el-GR"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ενεργητικη μεταφορα ουσιω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Eleni\Τα έγγραφά μου\Downloads\Β)+Ενεργητική+μεταφορά.jpg"/>
          <p:cNvPicPr>
            <a:picLocks noChangeAspect="1" noChangeArrowheads="1"/>
          </p:cNvPicPr>
          <p:nvPr/>
        </p:nvPicPr>
        <p:blipFill>
          <a:blip r:embed="rId2" cstate="print"/>
          <a:srcRect l="55373" t="3075" r="10598"/>
          <a:stretch>
            <a:fillRect/>
          </a:stretch>
        </p:blipFill>
        <p:spPr bwMode="auto">
          <a:xfrm>
            <a:off x="5292080" y="1628800"/>
            <a:ext cx="2160240" cy="2952328"/>
          </a:xfrm>
          <a:prstGeom prst="rect">
            <a:avLst/>
          </a:prstGeom>
          <a:noFill/>
        </p:spPr>
      </p:pic>
      <p:sp>
        <p:nvSpPr>
          <p:cNvPr id="6" name="5 - TextBox"/>
          <p:cNvSpPr txBox="1"/>
          <p:nvPr/>
        </p:nvSpPr>
        <p:spPr>
          <a:xfrm>
            <a:off x="539552" y="1700808"/>
            <a:ext cx="4320480" cy="34778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μεταφορά ουσιών από χαμηλότερες συγκεντρώσεις σε υψηλότερες γίνεται με κατανάλωση ενέργειας και ονομάζεται </a:t>
            </a:r>
            <a:r>
              <a:rPr lang="el-GR" sz="2000" b="1" dirty="0" smtClean="0"/>
              <a:t>ενεργητική μεταφορά</a:t>
            </a:r>
            <a:r>
              <a:rPr lang="el-GR" sz="2000" dirty="0" smtClean="0"/>
              <a:t>.</a:t>
            </a:r>
          </a:p>
          <a:p>
            <a:r>
              <a:rPr lang="el-GR" sz="2000" dirty="0" smtClean="0"/>
              <a:t>Η μεταφορά γίνεται με τη βοήθεια διαμεμβρανικών πρωτεϊνών, που ονομάζονται αντλίες. Οι αντλίες μεταφοράς παρουσιάζουν εξειδίκευση και υφίστανται αντιστρεπτές δομικές μεταβολές κατά τη μεταφορά της ουσίας </a:t>
            </a:r>
            <a:endParaRPr lang="el-GR" sz="2000" dirty="0"/>
          </a:p>
        </p:txBody>
      </p:sp>
      <p:sp>
        <p:nvSpPr>
          <p:cNvPr id="5" name="4 - TextBox"/>
          <p:cNvSpPr txBox="1"/>
          <p:nvPr/>
        </p:nvSpPr>
        <p:spPr>
          <a:xfrm>
            <a:off x="539552" y="1196752"/>
            <a:ext cx="4248472"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Ενεργητική μεταφορά</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568986"/>
            <a:ext cx="4464496" cy="707886"/>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Μεταφορά μακρομορίων διαμέσου της μεμβράνης</a:t>
            </a:r>
            <a:endParaRPr lang="el-GR" sz="2000" b="1" dirty="0">
              <a:solidFill>
                <a:schemeClr val="bg1"/>
              </a:solidFill>
            </a:endParaRPr>
          </a:p>
        </p:txBody>
      </p:sp>
      <p:sp>
        <p:nvSpPr>
          <p:cNvPr id="5" name="4 - TextBox"/>
          <p:cNvSpPr txBox="1"/>
          <p:nvPr/>
        </p:nvSpPr>
        <p:spPr>
          <a:xfrm>
            <a:off x="179512" y="2339002"/>
            <a:ext cx="4464496" cy="39703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μακρομόρια εισέρχονται στο κύτταρο με ένα μηχανισμό που ονομάζεται ενδοκυττάρωση: Η πλασματική μεμβράνη αναδιπλώνεται γύρω από το μόριο, σχηματίζει κυστίδιο που αποκόπτεται και εισέρχεται στο εσωτερικό του κυττάρου.</a:t>
            </a:r>
          </a:p>
          <a:p>
            <a:r>
              <a:rPr lang="el-GR" dirty="0" smtClean="0"/>
              <a:t>Η ενδοκυττάρωση διακρίνεται σε φαγοκυττάρωση ή κυτταροφαγία, πινοκύττωση ή κυτταροποσία και στην είσοδο με τη μεσολάβηση υποδοχέων.</a:t>
            </a:r>
          </a:p>
          <a:p>
            <a:r>
              <a:rPr lang="el-GR" dirty="0" smtClean="0"/>
              <a:t> </a:t>
            </a:r>
          </a:p>
          <a:p>
            <a:r>
              <a:rPr lang="el-GR" dirty="0" smtClean="0"/>
              <a:t>Κατά την έξοδο μακρομορίων από το κύτταρο ακολουθείται η αντίστροφη πορεία, που ονομάζεται εξωκυττάρωση.</a:t>
            </a:r>
            <a:endParaRPr lang="el-GR" sz="1600" dirty="0"/>
          </a:p>
        </p:txBody>
      </p:sp>
      <p:pic>
        <p:nvPicPr>
          <p:cNvPr id="8" name="Picture 7" descr="C:\Documents and Settings\Eleni\Επιφάνεια εργασίας\images (5).jpg"/>
          <p:cNvPicPr>
            <a:picLocks noChangeAspect="1" noChangeArrowheads="1"/>
          </p:cNvPicPr>
          <p:nvPr/>
        </p:nvPicPr>
        <p:blipFill>
          <a:blip r:embed="rId2" cstate="print"/>
          <a:srcRect/>
          <a:stretch>
            <a:fillRect/>
          </a:stretch>
        </p:blipFill>
        <p:spPr bwMode="auto">
          <a:xfrm>
            <a:off x="4860032" y="4293097"/>
            <a:ext cx="4104456" cy="1944216"/>
          </a:xfrm>
          <a:prstGeom prst="rect">
            <a:avLst/>
          </a:prstGeom>
          <a:noFill/>
        </p:spPr>
      </p:pic>
      <p:pic>
        <p:nvPicPr>
          <p:cNvPr id="6" name="Picture 4" descr="C:\Documents and Settings\Eleni\Τα έγγραφά μου\Downloads\pinocytosis_med.jpeg"/>
          <p:cNvPicPr>
            <a:picLocks noChangeAspect="1" noChangeArrowheads="1"/>
          </p:cNvPicPr>
          <p:nvPr/>
        </p:nvPicPr>
        <p:blipFill>
          <a:blip r:embed="rId3" cstate="print"/>
          <a:srcRect/>
          <a:stretch>
            <a:fillRect/>
          </a:stretch>
        </p:blipFill>
        <p:spPr bwMode="auto">
          <a:xfrm>
            <a:off x="4860032" y="1844824"/>
            <a:ext cx="4139952" cy="230425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907704" y="1772816"/>
            <a:ext cx="5256584" cy="4708981"/>
          </a:xfrm>
          <a:prstGeom prst="rect">
            <a:avLst/>
          </a:prstGeom>
          <a:noFill/>
          <a:ln>
            <a:solidFill>
              <a:srgbClr val="C00000"/>
            </a:solidFill>
          </a:ln>
        </p:spPr>
        <p:txBody>
          <a:bodyPr wrap="square" rtlCol="0">
            <a:spAutoFit/>
          </a:bodyPr>
          <a:lstStyle/>
          <a:p>
            <a:pPr algn="ctr"/>
            <a:r>
              <a:rPr lang="el-GR" sz="2000" b="1" dirty="0" smtClean="0"/>
              <a:t>Φαγοκυττάρωση ή κυτταροφαγία</a:t>
            </a:r>
            <a:r>
              <a:rPr lang="el-GR" sz="2000" dirty="0" smtClean="0"/>
              <a:t>.</a:t>
            </a:r>
          </a:p>
          <a:p>
            <a:pPr algn="ctr"/>
            <a:endParaRPr lang="el-GR" sz="2000" dirty="0" smtClean="0"/>
          </a:p>
          <a:p>
            <a:r>
              <a:rPr lang="el-GR" sz="2000" dirty="0" smtClean="0"/>
              <a:t> Αποτελεί είσοδο στερεών αδιάλυτων υλικών ή και ολόκληρων κυττάρων στο κυτταρόπλασμα.</a:t>
            </a:r>
          </a:p>
          <a:p>
            <a:r>
              <a:rPr lang="el-GR" sz="2000" dirty="0" smtClean="0"/>
              <a:t>Απαντάται κυρίως σε μονοκύτταρους οργανισμούς και σε μία κατηγορία λευκών αιμοσφαιρίων ανώτερων οργανισμών, των φαγοκυττάρων.</a:t>
            </a:r>
          </a:p>
          <a:p>
            <a:r>
              <a:rPr lang="el-GR" sz="2000" dirty="0" smtClean="0"/>
              <a:t> Για τους μονοκύτταρους οργανισμούς η φαγοκυττάρωση είναι ο κύριος τρόπος πρόσληψης τροφής. Για τους ανώτερους οργανισμούς αποτελεί μηχανισμό άμυνας έναντι μικροοργανισμών.</a:t>
            </a:r>
          </a:p>
          <a:p>
            <a:r>
              <a:rPr lang="el-GR" sz="2000" dirty="0" smtClean="0"/>
              <a:t>Η φαγοκυττάρωση απαιτεί την κατανάλωση ενέργειας</a:t>
            </a:r>
            <a:r>
              <a:rPr lang="el-GR" sz="1600" dirty="0" smtClean="0"/>
              <a:t> </a:t>
            </a:r>
            <a:endParaRPr lang="el-GR" sz="1600" dirty="0"/>
          </a:p>
        </p:txBody>
      </p:sp>
      <p:sp>
        <p:nvSpPr>
          <p:cNvPr id="25602" name="AutoShape 2" descr="Αποτέλεσμα εικόνας για phagocyto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Eleni\Τα έγγραφά μου\Downloads\F500360f24-07-9780323096003.jpg"/>
          <p:cNvPicPr>
            <a:picLocks noChangeAspect="1" noChangeArrowheads="1"/>
          </p:cNvPicPr>
          <p:nvPr/>
        </p:nvPicPr>
        <p:blipFill>
          <a:blip r:embed="rId2" cstate="print"/>
          <a:srcRect/>
          <a:stretch>
            <a:fillRect/>
          </a:stretch>
        </p:blipFill>
        <p:spPr bwMode="auto">
          <a:xfrm>
            <a:off x="4644008" y="764704"/>
            <a:ext cx="4392488" cy="2736304"/>
          </a:xfrm>
          <a:prstGeom prst="rect">
            <a:avLst/>
          </a:prstGeom>
          <a:noFill/>
        </p:spPr>
      </p:pic>
      <p:pic>
        <p:nvPicPr>
          <p:cNvPr id="5" name="Picture 3" descr="C:\Documents and Settings\Eleni\Τα έγγραφά μου\Downloads\22478-004-EFD82B39.jpg"/>
          <p:cNvPicPr>
            <a:picLocks noChangeAspect="1" noChangeArrowheads="1"/>
          </p:cNvPicPr>
          <p:nvPr/>
        </p:nvPicPr>
        <p:blipFill>
          <a:blip r:embed="rId3" cstate="print"/>
          <a:srcRect/>
          <a:stretch>
            <a:fillRect/>
          </a:stretch>
        </p:blipFill>
        <p:spPr bwMode="auto">
          <a:xfrm>
            <a:off x="107504" y="764704"/>
            <a:ext cx="4392488" cy="2736304"/>
          </a:xfrm>
          <a:prstGeom prst="rect">
            <a:avLst/>
          </a:prstGeom>
          <a:noFill/>
        </p:spPr>
      </p:pic>
      <p:sp>
        <p:nvSpPr>
          <p:cNvPr id="6" name="5 - TextBox"/>
          <p:cNvSpPr txBox="1"/>
          <p:nvPr/>
        </p:nvSpPr>
        <p:spPr>
          <a:xfrm>
            <a:off x="107504" y="3573016"/>
            <a:ext cx="4392488" cy="3170099"/>
          </a:xfrm>
          <a:prstGeom prst="rect">
            <a:avLst/>
          </a:prstGeom>
          <a:noFill/>
          <a:ln>
            <a:solidFill>
              <a:srgbClr val="C00000"/>
            </a:solidFill>
          </a:ln>
        </p:spPr>
        <p:txBody>
          <a:bodyPr wrap="square" rtlCol="0">
            <a:spAutoFit/>
          </a:bodyPr>
          <a:lstStyle/>
          <a:p>
            <a:r>
              <a:rPr lang="el-GR" sz="2000" dirty="0" smtClean="0"/>
              <a:t>Τα πρωτόζωα κατά τη φαγοκυττάρωση δημιουργούν προεκβολές του κυτταροπλάσματος, τα ψευδοπόδια, γύρω από μεγάλα σωματίδια τροφής ή και ολόκληρους μικροοργανισμούς κλείνοντάς τους τελικά σε ένα κυστίδιο. Το κυστίδιο αποκόπτεται από την μεμβράνη και εισέρχεται στο κύτταρο, όπου με τη βοήθεια υδρολυτικών ενζύμων γίνεται η πέψη της τροφής. </a:t>
            </a:r>
            <a:endParaRPr lang="el-GR" sz="2000" dirty="0"/>
          </a:p>
        </p:txBody>
      </p:sp>
      <p:sp>
        <p:nvSpPr>
          <p:cNvPr id="8" name="7 - TextBox"/>
          <p:cNvSpPr txBox="1"/>
          <p:nvPr/>
        </p:nvSpPr>
        <p:spPr>
          <a:xfrm>
            <a:off x="4644008" y="3573016"/>
            <a:ext cx="4392488" cy="3170099"/>
          </a:xfrm>
          <a:prstGeom prst="rect">
            <a:avLst/>
          </a:prstGeom>
          <a:noFill/>
          <a:ln>
            <a:solidFill>
              <a:srgbClr val="C00000"/>
            </a:solidFill>
          </a:ln>
        </p:spPr>
        <p:txBody>
          <a:bodyPr wrap="square" rtlCol="0">
            <a:spAutoFit/>
          </a:bodyPr>
          <a:lstStyle/>
          <a:p>
            <a:r>
              <a:rPr lang="el-GR" sz="2000" dirty="0" smtClean="0"/>
              <a:t>Στα φαγοκύτταρα του ανθρώπου, η φαγοκυττάρωση επιτυγχάνεται μετά από ενεργοποίηση των κυττάρων από τα Τ-λεμφοκύτταρα, που έχουν ενεργοποιηθεί από τα βακτήρια. Η διαδικασία της φαγοκυττάρωσης ακολουθεί παρόμοιο μηχανισμό με αυτό των πρωτόζωων. Το κυστίδιο συνδέεται συνήθως με λυσοσώματα, όπου υπάρχουν τα υδρολυτικά ένζυμα.</a:t>
            </a:r>
            <a:endParaRPr lang="el-GR" sz="2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556792"/>
            <a:ext cx="3888432"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Κυτταροποσία ή πινοκύττωση.</a:t>
            </a:r>
          </a:p>
          <a:p>
            <a:r>
              <a:rPr lang="el-GR" dirty="0" smtClean="0"/>
              <a:t>Αποτελεί μη ειδική πρόσληψη διαλυμένων ουσιών.</a:t>
            </a:r>
          </a:p>
          <a:p>
            <a:r>
              <a:rPr lang="el-GR" dirty="0" smtClean="0"/>
              <a:t>Παρατηρείται σε διάφορες κατηγορίες κυττάρων, όπως τα μακροφάγα, τα νεφρικά κύτταρα, τα κύτταρα του εντερικού επιθηλίου και τα ριζικά τριχίδια των φυτών.</a:t>
            </a:r>
          </a:p>
          <a:p>
            <a:r>
              <a:rPr lang="el-GR" dirty="0" smtClean="0"/>
              <a:t>Με την πινοκύττωση εισάγονται στο κύτταρο πρωτεΐνες, αμινοξέα και ιόντα. Η διαδικασία αρχίζει με τη δέσμευση των μορίων στη μεμβράνη η οποία  εγκολπώνεται και σχηματίζει με κατανάλωση ενέργειας κυστίδιο που περιέχει τα μόρια. Το κυστίδιο στη συνέχεια είτε διασπάται σε μικρότερα είτε συντήκεται με άλλα κυστίδια.  </a:t>
            </a:r>
            <a:endParaRPr lang="el-GR" dirty="0"/>
          </a:p>
        </p:txBody>
      </p:sp>
      <p:pic>
        <p:nvPicPr>
          <p:cNvPr id="5" name="Picture 5" descr="C:\Documents and Settings\Eleni\Τα έγγραφά μου\Downloads\absorption-vk-16-638.jpg"/>
          <p:cNvPicPr>
            <a:picLocks noChangeAspect="1" noChangeArrowheads="1"/>
          </p:cNvPicPr>
          <p:nvPr/>
        </p:nvPicPr>
        <p:blipFill>
          <a:blip r:embed="rId2" cstate="print"/>
          <a:srcRect b="15154"/>
          <a:stretch>
            <a:fillRect/>
          </a:stretch>
        </p:blipFill>
        <p:spPr bwMode="auto">
          <a:xfrm>
            <a:off x="4125813" y="1844824"/>
            <a:ext cx="4622651" cy="338437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568981"/>
            <a:ext cx="4968552"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Είσοδος με τη μεσολάβηση υποδοχέων</a:t>
            </a:r>
          </a:p>
          <a:p>
            <a:r>
              <a:rPr lang="el-GR" dirty="0" smtClean="0"/>
              <a:t>Εκλεκτική  είσοδος μακρομορίων στα κύτταρα με τη μεσολάβηση υποδοχέων.</a:t>
            </a:r>
          </a:p>
          <a:p>
            <a:r>
              <a:rPr lang="el-GR" dirty="0" smtClean="0"/>
              <a:t>Οι υποδοχείς είναι συγκεντρωμένοι σε συγκεκριμένες θέσεις της μεμβράνης, που ονομάζονται καλυμμένες εσοχές. Οι υποδοχείς συνδέονται στην εσωτερική πλευρά της μεμβράνης με ένα σύμπλεγμα μορίων που ονομάζονται κλαθρίνες. Τα μόρια που πρόκειται να εισέλθουν στο κύτταρο συνδέονται με τους υποδοχείς και στη συνέχεια σχηματίζονται τα καλυμμένα κυστίδια, τα οποία μόλις εισέλθουν στο κυτταρόπλασμα ελευθερώνουν τα μόρια κλαθρίνης και ίσως και τους υποδοχείς. Τα μη καλυμμένα κυστίδια συντήκονται στη συνέχεια με άλλα κυστίδια και σχηματίζουν τα ενδοσώματα.</a:t>
            </a:r>
            <a:endParaRPr lang="el-GR" dirty="0"/>
          </a:p>
        </p:txBody>
      </p:sp>
      <p:pic>
        <p:nvPicPr>
          <p:cNvPr id="5" name="Picture 2" descr="C:\Documents and Settings\Eleni\Τα έγγραφά μου\Downloads\Mspd-fyfquxv3885626.png"/>
          <p:cNvPicPr>
            <a:picLocks noChangeAspect="1" noChangeArrowheads="1"/>
          </p:cNvPicPr>
          <p:nvPr/>
        </p:nvPicPr>
        <p:blipFill>
          <a:blip r:embed="rId2" cstate="print"/>
          <a:srcRect/>
          <a:stretch>
            <a:fillRect/>
          </a:stretch>
        </p:blipFill>
        <p:spPr bwMode="auto">
          <a:xfrm>
            <a:off x="5292080" y="2132856"/>
            <a:ext cx="3672408" cy="324036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C:\Documents and Settings\Eleni\Τα έγγραφά μου\Downloads\897602854.jpg"/>
          <p:cNvPicPr>
            <a:picLocks noChangeAspect="1" noChangeArrowheads="1"/>
          </p:cNvPicPr>
          <p:nvPr/>
        </p:nvPicPr>
        <p:blipFill>
          <a:blip r:embed="rId2" cstate="print"/>
          <a:srcRect/>
          <a:stretch>
            <a:fillRect/>
          </a:stretch>
        </p:blipFill>
        <p:spPr bwMode="auto">
          <a:xfrm>
            <a:off x="1012056" y="836712"/>
            <a:ext cx="7088336" cy="4200128"/>
          </a:xfrm>
          <a:prstGeom prst="rect">
            <a:avLst/>
          </a:prstGeom>
          <a:noFill/>
        </p:spPr>
      </p:pic>
      <p:sp>
        <p:nvSpPr>
          <p:cNvPr id="3" name="2 - TextBox"/>
          <p:cNvSpPr txBox="1"/>
          <p:nvPr/>
        </p:nvSpPr>
        <p:spPr>
          <a:xfrm>
            <a:off x="1043608" y="5157192"/>
            <a:ext cx="7056784" cy="1477328"/>
          </a:xfrm>
          <a:prstGeom prst="rect">
            <a:avLst/>
          </a:prstGeom>
          <a:noFill/>
          <a:ln>
            <a:solidFill>
              <a:srgbClr val="C00000"/>
            </a:solidFill>
          </a:ln>
        </p:spPr>
        <p:txBody>
          <a:bodyPr wrap="square" rtlCol="0">
            <a:spAutoFit/>
          </a:bodyPr>
          <a:lstStyle/>
          <a:p>
            <a:r>
              <a:rPr lang="el-GR" dirty="0" smtClean="0"/>
              <a:t>Οι τρεις τύποι ενδοκυττάρωσης: (α) φαγοκυττάρωση. Είσοδος μεγάλων αδιάλυτων ουσιών ή και ολόκληρων κυττάρων. (β) Πινοκύττωση. Είσοδος διαλυτών ουσιών. (γ) είσοδος μέσω υποδοχέων. Οι ουσίες συνδέονται σε ειδικούς υποδοχείς της μεμβράνης και εισέρχονται σε καλυμμένα κυστίδια.</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971600" y="1268760"/>
            <a:ext cx="6480720" cy="532453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t>Χαρακτηριστικά του ενεργού κέντρου</a:t>
            </a:r>
          </a:p>
          <a:p>
            <a:pPr algn="ctr"/>
            <a:r>
              <a:rPr lang="el-GR" sz="2000" b="1" dirty="0" smtClean="0"/>
              <a:t>   </a:t>
            </a:r>
            <a:endParaRPr lang="en-US" sz="2000" b="1" dirty="0" smtClean="0"/>
          </a:p>
          <a:p>
            <a:pPr>
              <a:buFont typeface="Wingdings" pitchFamily="2" charset="2"/>
              <a:buChar char="§"/>
            </a:pPr>
            <a:r>
              <a:rPr lang="el-GR" sz="2000" dirty="0" smtClean="0"/>
              <a:t>Το ενεργό κέντρο καταλαμβάνει μία σχετικά μικρή περιοχή από τον συνολικό όγκο ενός ενζύμου, έτσι τα περισσότερα αμινοξέα ενός ενζύμου δεν έρχονται σε επαφή με το υπόστρωμα.</a:t>
            </a:r>
          </a:p>
          <a:p>
            <a:pPr>
              <a:buFont typeface="Wingdings" pitchFamily="2" charset="2"/>
              <a:buChar char="§"/>
            </a:pPr>
            <a:r>
              <a:rPr lang="el-GR" sz="2000" dirty="0" smtClean="0"/>
              <a:t>Το ενεργό κέντρο είναι μία τρισδιάστατη δομή που σχηματίζεται από ομάδες αμινοξέων που προέρχονται από διαφορετικές περιοχές μιας γραμμικής αλληλουχίας αμινοξέων.</a:t>
            </a:r>
          </a:p>
          <a:p>
            <a:pPr>
              <a:buFont typeface="Wingdings" pitchFamily="2" charset="2"/>
              <a:buChar char="§"/>
            </a:pPr>
            <a:r>
              <a:rPr lang="el-GR" sz="2000" dirty="0" smtClean="0"/>
              <a:t>Το ενεργό κέντρο είναι μία εσοχή ή σχισμή στην επιφάνεια του ενζύμου</a:t>
            </a:r>
          </a:p>
          <a:p>
            <a:pPr>
              <a:buFont typeface="Wingdings" pitchFamily="2" charset="2"/>
              <a:buChar char="§"/>
            </a:pPr>
            <a:r>
              <a:rPr lang="el-GR" sz="2000" dirty="0" smtClean="0"/>
              <a:t>Το υπόστρωμα συνδέεται στο ενεργό κέντρο με πολλαπλούς μη ομοιοπολικούς ασθενείς δεσμούς.</a:t>
            </a:r>
          </a:p>
          <a:p>
            <a:pPr>
              <a:buFont typeface="Wingdings" pitchFamily="2" charset="2"/>
              <a:buChar char="§"/>
            </a:pPr>
            <a:r>
              <a:rPr lang="el-GR" sz="2000" dirty="0" smtClean="0"/>
              <a:t> Το υπόστρωμα συνδέεται στο ενεργό κέντρο μόνο αν έχει ταιριαστό σχήμα. Σε ορισμένα ένζυμα το ενεργό κέντρο διαμορφώνεται μετά την πρόσδεση του υποστρώματος.</a:t>
            </a:r>
            <a:endParaRPr lang="el-GR"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123728" y="1700808"/>
            <a:ext cx="4896544" cy="40011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ΚΥΤΤΑΡΙΚΑ ΟΡΓΑΝΙΔΙΑ</a:t>
            </a:r>
            <a:endParaRPr lang="el-GR" sz="2000" b="1" dirty="0">
              <a:solidFill>
                <a:schemeClr val="bg1"/>
              </a:solidFill>
            </a:endParaRPr>
          </a:p>
        </p:txBody>
      </p:sp>
      <p:pic>
        <p:nvPicPr>
          <p:cNvPr id="22529" name="Picture 1" descr="C:\Documents and Settings\Eleni\Τα έγγραφά μου\Downloads\0312_Animal_Cell_and_Components.jpg"/>
          <p:cNvPicPr>
            <a:picLocks noChangeAspect="1" noChangeArrowheads="1"/>
          </p:cNvPicPr>
          <p:nvPr/>
        </p:nvPicPr>
        <p:blipFill>
          <a:blip r:embed="rId2" cstate="print"/>
          <a:srcRect/>
          <a:stretch>
            <a:fillRect/>
          </a:stretch>
        </p:blipFill>
        <p:spPr bwMode="auto">
          <a:xfrm>
            <a:off x="2123728" y="2348880"/>
            <a:ext cx="4896544" cy="3168352"/>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444714"/>
            <a:ext cx="3888432"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dirty="0" smtClean="0">
                <a:solidFill>
                  <a:schemeClr val="bg1"/>
                </a:solidFill>
              </a:rPr>
              <a:t>Πυρήνας ευκαρυωτικού κυττάρου</a:t>
            </a:r>
            <a:endParaRPr lang="el-GR" sz="2000" dirty="0">
              <a:solidFill>
                <a:schemeClr val="bg1"/>
              </a:solidFill>
            </a:endParaRPr>
          </a:p>
        </p:txBody>
      </p:sp>
      <p:sp>
        <p:nvSpPr>
          <p:cNvPr id="5" name="4 - TextBox"/>
          <p:cNvSpPr txBox="1"/>
          <p:nvPr/>
        </p:nvSpPr>
        <p:spPr>
          <a:xfrm>
            <a:off x="107504" y="1916832"/>
            <a:ext cx="3888432"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 πυρήνας είναι το πιο εμφανές οργανίδιο του κυττάρου.</a:t>
            </a:r>
          </a:p>
          <a:p>
            <a:r>
              <a:rPr lang="el-GR" dirty="0" smtClean="0"/>
              <a:t>Ο όγκος του εξαρτάται από την περιεκτικότητά του σε </a:t>
            </a:r>
            <a:r>
              <a:rPr lang="en-US" dirty="0" smtClean="0"/>
              <a:t>DNA</a:t>
            </a:r>
            <a:r>
              <a:rPr lang="el-GR" dirty="0" smtClean="0"/>
              <a:t>.</a:t>
            </a:r>
          </a:p>
          <a:p>
            <a:r>
              <a:rPr lang="el-GR" dirty="0" smtClean="0"/>
              <a:t>Το σχήμα του είναι συνήθως περίπου σφαιρικό, αλλά ανάλογα με το είδος του κυττάρου μπορεί να ποικίλει.</a:t>
            </a:r>
          </a:p>
          <a:p>
            <a:r>
              <a:rPr lang="el-GR" dirty="0" smtClean="0"/>
              <a:t>Στα περισσότερα κύτταρα υπάρχει ένας πυρήνας, μπορεί όμως να υπάρχουν εξαιρέσεις, όπως για παράδειγμα τα κύτταρα των γραμμωτών μυϊκών ινών όπου υπάρχουν δεκάδες πυρήνες σε κάθε κύτταρο, ή τα ώριμα ερυθρά αιμοσφαίρια που δεν έχουν πυρήνα.  </a:t>
            </a:r>
            <a:endParaRPr lang="el-GR" dirty="0"/>
          </a:p>
        </p:txBody>
      </p:sp>
      <p:pic>
        <p:nvPicPr>
          <p:cNvPr id="21507" name="Picture 3" descr="C:\Documents and Settings\Eleni\Τα έγγραφά μου\Downloads\images (6).jpg"/>
          <p:cNvPicPr>
            <a:picLocks noChangeAspect="1" noChangeArrowheads="1"/>
          </p:cNvPicPr>
          <p:nvPr/>
        </p:nvPicPr>
        <p:blipFill>
          <a:blip r:embed="rId2" cstate="print"/>
          <a:srcRect/>
          <a:stretch>
            <a:fillRect/>
          </a:stretch>
        </p:blipFill>
        <p:spPr bwMode="auto">
          <a:xfrm>
            <a:off x="4211960" y="3861048"/>
            <a:ext cx="2160240" cy="1944216"/>
          </a:xfrm>
          <a:prstGeom prst="rect">
            <a:avLst/>
          </a:prstGeom>
          <a:noFill/>
        </p:spPr>
      </p:pic>
      <p:pic>
        <p:nvPicPr>
          <p:cNvPr id="21508" name="Picture 4" descr="C:\Documents and Settings\Eleni\Τα έγγραφά μου\Downloads\5083280094_e4bac8e3a4_b.jpg"/>
          <p:cNvPicPr>
            <a:picLocks noChangeAspect="1" noChangeArrowheads="1"/>
          </p:cNvPicPr>
          <p:nvPr/>
        </p:nvPicPr>
        <p:blipFill>
          <a:blip r:embed="rId3" cstate="print"/>
          <a:srcRect/>
          <a:stretch>
            <a:fillRect/>
          </a:stretch>
        </p:blipFill>
        <p:spPr bwMode="auto">
          <a:xfrm>
            <a:off x="4211960" y="1628800"/>
            <a:ext cx="2160240" cy="2016224"/>
          </a:xfrm>
          <a:prstGeom prst="rect">
            <a:avLst/>
          </a:prstGeom>
          <a:noFill/>
        </p:spPr>
      </p:pic>
      <p:pic>
        <p:nvPicPr>
          <p:cNvPr id="10" name="Picture 1" descr="C:\Documents and Settings\Eleni\Τα έγγραφά μου\Downloads\images (7).jpg"/>
          <p:cNvPicPr>
            <a:picLocks noChangeAspect="1" noChangeArrowheads="1"/>
          </p:cNvPicPr>
          <p:nvPr/>
        </p:nvPicPr>
        <p:blipFill>
          <a:blip r:embed="rId4" cstate="print"/>
          <a:srcRect/>
          <a:stretch>
            <a:fillRect/>
          </a:stretch>
        </p:blipFill>
        <p:spPr bwMode="auto">
          <a:xfrm>
            <a:off x="6732240" y="1628800"/>
            <a:ext cx="2160240" cy="2016224"/>
          </a:xfrm>
          <a:prstGeom prst="rect">
            <a:avLst/>
          </a:prstGeom>
          <a:noFill/>
        </p:spPr>
      </p:pic>
      <p:pic>
        <p:nvPicPr>
          <p:cNvPr id="1026" name="Picture 2" descr="C:\Documents and Settings\Eleni\Τα έγγραφά μου\Downloads\img1_10.jpg"/>
          <p:cNvPicPr>
            <a:picLocks noChangeAspect="1" noChangeArrowheads="1"/>
          </p:cNvPicPr>
          <p:nvPr/>
        </p:nvPicPr>
        <p:blipFill>
          <a:blip r:embed="rId5" cstate="print"/>
          <a:srcRect/>
          <a:stretch>
            <a:fillRect/>
          </a:stretch>
        </p:blipFill>
        <p:spPr bwMode="auto">
          <a:xfrm>
            <a:off x="6732240" y="3861048"/>
            <a:ext cx="2160240" cy="194421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323528" y="1700808"/>
            <a:ext cx="5472608"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Ο πυρήνας περιβάλλεται από διπλή στοιχειώδη μεμβράνη </a:t>
            </a:r>
            <a:r>
              <a:rPr lang="en-US" sz="2000" dirty="0" smtClean="0"/>
              <a:t>, </a:t>
            </a:r>
            <a:r>
              <a:rPr lang="el-GR" sz="2000" dirty="0" smtClean="0"/>
              <a:t>την πυρηνική μεμβράνη ή πυρηνικό φάκελο. Στην πυρηνική μεμβράνη υπάρχουν πόροι, οι </a:t>
            </a:r>
            <a:r>
              <a:rPr lang="el-GR" sz="2000" b="1" dirty="0" smtClean="0"/>
              <a:t>πυρηνικοί πόροι</a:t>
            </a:r>
            <a:r>
              <a:rPr lang="el-GR" sz="2000" dirty="0" smtClean="0"/>
              <a:t>, μέσω των οποίων επικοινωνεί ο πυρήνας με το κυτταρόπλασμα.</a:t>
            </a:r>
          </a:p>
          <a:p>
            <a:r>
              <a:rPr lang="el-GR" sz="2000" dirty="0" smtClean="0"/>
              <a:t>Στο εσωτερικό του υπάρχει ημίρρευστη ουσία που ονομάζεται </a:t>
            </a:r>
            <a:r>
              <a:rPr lang="el-GR" sz="2000" b="1" dirty="0" smtClean="0"/>
              <a:t>πυρηνόπλασμα</a:t>
            </a:r>
            <a:r>
              <a:rPr lang="el-GR" sz="2000" dirty="0" smtClean="0"/>
              <a:t>. Στο πυρηνόπλασμα βρίσκονται νουκλεϊκά οξέα, πρωτεΐνες, συνένζυμα, νουκλεοτίδια, ενδιάμεσοι μεταβολίτες της γλυκόλυσης και του κύκλου του </a:t>
            </a:r>
            <a:r>
              <a:rPr lang="en-US" sz="2000" dirty="0" smtClean="0"/>
              <a:t>Krebs</a:t>
            </a:r>
            <a:r>
              <a:rPr lang="el-GR" sz="2000" dirty="0" smtClean="0"/>
              <a:t> και ιόντα νατρίου και καλίου.</a:t>
            </a:r>
          </a:p>
          <a:p>
            <a:r>
              <a:rPr lang="el-GR" sz="2000" dirty="0" smtClean="0"/>
              <a:t>Στον πυρήνα υπάρχει μια ή περισσότερες πιο πυκνές δομές, ο </a:t>
            </a:r>
            <a:r>
              <a:rPr lang="el-GR" sz="2000" b="1" dirty="0" smtClean="0"/>
              <a:t>πυρηνίσκος</a:t>
            </a:r>
            <a:r>
              <a:rPr lang="el-GR" sz="2000" dirty="0" smtClean="0"/>
              <a:t>.</a:t>
            </a:r>
            <a:endParaRPr lang="el-GR" sz="2000" dirty="0"/>
          </a:p>
        </p:txBody>
      </p:sp>
      <p:pic>
        <p:nvPicPr>
          <p:cNvPr id="4" name="Picture 1" descr="C:\Documents and Settings\Eleni\Τα έγγραφά μου\Downloads\Micrograph_of_a_cell_nucleus.png"/>
          <p:cNvPicPr>
            <a:picLocks noChangeAspect="1" noChangeArrowheads="1"/>
          </p:cNvPicPr>
          <p:nvPr/>
        </p:nvPicPr>
        <p:blipFill>
          <a:blip r:embed="rId2" cstate="print"/>
          <a:srcRect/>
          <a:stretch>
            <a:fillRect/>
          </a:stretch>
        </p:blipFill>
        <p:spPr bwMode="auto">
          <a:xfrm>
            <a:off x="5940152" y="2253605"/>
            <a:ext cx="2952328" cy="247153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632882"/>
            <a:ext cx="4176464" cy="707886"/>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Πυρηνικό περίβλημα ή πυρηνικός φάκελος</a:t>
            </a:r>
            <a:endParaRPr lang="el-GR" sz="2000" b="1" dirty="0">
              <a:solidFill>
                <a:schemeClr val="bg1"/>
              </a:solidFill>
            </a:endParaRPr>
          </a:p>
        </p:txBody>
      </p:sp>
      <p:sp>
        <p:nvSpPr>
          <p:cNvPr id="4" name="3 - TextBox"/>
          <p:cNvSpPr txBox="1"/>
          <p:nvPr/>
        </p:nvSpPr>
        <p:spPr>
          <a:xfrm>
            <a:off x="107504" y="1485939"/>
            <a:ext cx="4176464"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Το πυρηνικό περίβλημα περικλείει το πυρηνικό </a:t>
            </a:r>
            <a:r>
              <a:rPr lang="en-US" dirty="0" smtClean="0"/>
              <a:t>DNA</a:t>
            </a:r>
            <a:r>
              <a:rPr lang="el-GR" dirty="0" smtClean="0"/>
              <a:t> και οριοθετεί τον πυρήνα.</a:t>
            </a:r>
          </a:p>
          <a:p>
            <a:r>
              <a:rPr lang="el-GR" dirty="0" smtClean="0"/>
              <a:t>Αποτελείται από δύο παράλληλες μεμβράνες.</a:t>
            </a:r>
          </a:p>
          <a:p>
            <a:r>
              <a:rPr lang="el-GR" dirty="0" smtClean="0"/>
              <a:t>Στην εσωτερική μεμβράνη υπάρχουν πρωτεΐνες πρόσδεσης των χρωμοσωμάτων. Στην εσωτερική της πλευρά βρίσκεται ένα δίκτυο πρωτεϊνικών ινιδίων που προσφέρει στήριξη στην μεμβράνη και ονομάζεται πυρηνικός υμένας ή πυρηνικό έλασμα.</a:t>
            </a:r>
          </a:p>
          <a:p>
            <a:r>
              <a:rPr lang="el-GR" dirty="0" smtClean="0"/>
              <a:t>Ο ενδομεμβρανικός χώρος έχει διαστάσεις 20-40</a:t>
            </a:r>
            <a:r>
              <a:rPr lang="en-US" dirty="0" smtClean="0"/>
              <a:t>nm</a:t>
            </a:r>
            <a:r>
              <a:rPr lang="el-GR" dirty="0" smtClean="0"/>
              <a:t> και είναι συνέχεια του ενδοπλασματικού δικτύου και του συμπλέγματος </a:t>
            </a:r>
            <a:r>
              <a:rPr lang="en-US" dirty="0" smtClean="0"/>
              <a:t>Golgi</a:t>
            </a:r>
            <a:r>
              <a:rPr lang="el-GR" dirty="0" smtClean="0"/>
              <a:t>.  </a:t>
            </a:r>
            <a:endParaRPr lang="el-GR" dirty="0"/>
          </a:p>
        </p:txBody>
      </p:sp>
      <p:pic>
        <p:nvPicPr>
          <p:cNvPr id="5" name="Picture 2" descr="C:\Documents and Settings\Eleni\Τα έγγραφά μου\Downloads\nuclearenvelopefigure1.jpg"/>
          <p:cNvPicPr>
            <a:picLocks noChangeAspect="1" noChangeArrowheads="1"/>
          </p:cNvPicPr>
          <p:nvPr/>
        </p:nvPicPr>
        <p:blipFill>
          <a:blip r:embed="rId2" cstate="print"/>
          <a:srcRect/>
          <a:stretch>
            <a:fillRect/>
          </a:stretch>
        </p:blipFill>
        <p:spPr bwMode="auto">
          <a:xfrm>
            <a:off x="4572000" y="404664"/>
            <a:ext cx="4392488" cy="2808312"/>
          </a:xfrm>
          <a:prstGeom prst="rect">
            <a:avLst/>
          </a:prstGeom>
          <a:noFill/>
        </p:spPr>
      </p:pic>
      <p:pic>
        <p:nvPicPr>
          <p:cNvPr id="6" name="Picture 3" descr="C:\Documents and Settings\Eleni\Τα έγγραφά μου\Downloads\nuclearporesfigure1.jpg"/>
          <p:cNvPicPr>
            <a:picLocks noChangeAspect="1" noChangeArrowheads="1"/>
          </p:cNvPicPr>
          <p:nvPr/>
        </p:nvPicPr>
        <p:blipFill>
          <a:blip r:embed="rId3" cstate="print"/>
          <a:srcRect/>
          <a:stretch>
            <a:fillRect/>
          </a:stretch>
        </p:blipFill>
        <p:spPr bwMode="auto">
          <a:xfrm>
            <a:off x="4572000" y="3429000"/>
            <a:ext cx="4464496" cy="273630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1588730"/>
            <a:ext cx="4968552"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Πυρηνικό περίβλημα ή πυρηνικός φάκελος</a:t>
            </a:r>
            <a:endParaRPr lang="el-GR" sz="2000" b="1" dirty="0">
              <a:solidFill>
                <a:schemeClr val="bg1"/>
              </a:solidFill>
            </a:endParaRPr>
          </a:p>
        </p:txBody>
      </p:sp>
      <p:sp>
        <p:nvSpPr>
          <p:cNvPr id="4" name="3 - TextBox"/>
          <p:cNvSpPr txBox="1"/>
          <p:nvPr/>
        </p:nvSpPr>
        <p:spPr>
          <a:xfrm>
            <a:off x="107504" y="2139821"/>
            <a:ext cx="4896544"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εξωτερική πυρηνική μεμβράνη συνδέεται με το αδρό ενδοπλασματικό δίκτυο και περιέχει ριβοσώματα. Οι πρωτεΐνες που συντίθενται στα ριβοσώματα αυτά, στη συνέχεια εισέρχονται στον πυρήνα. Επίσης, η εξωτερική μεμβράνη συνδέονται με ένα δίκτυο ινιδίων που λειτουργεί ως εξωσκελετός και διατηρεί τη θέση και το σχήμα του πυρήνα και πιθανόν συμμετέχει στην πυρηνική διαίρεση.</a:t>
            </a:r>
          </a:p>
        </p:txBody>
      </p:sp>
      <p:pic>
        <p:nvPicPr>
          <p:cNvPr id="7" name="Picture 2" descr="C:\Documents and Settings\Eleni\Τα έγγραφά μου\Downloads\image039.jpg"/>
          <p:cNvPicPr>
            <a:picLocks noChangeAspect="1" noChangeArrowheads="1"/>
          </p:cNvPicPr>
          <p:nvPr/>
        </p:nvPicPr>
        <p:blipFill>
          <a:blip r:embed="rId2" cstate="print"/>
          <a:srcRect/>
          <a:stretch>
            <a:fillRect/>
          </a:stretch>
        </p:blipFill>
        <p:spPr bwMode="auto">
          <a:xfrm>
            <a:off x="5364088" y="1916832"/>
            <a:ext cx="3528392" cy="2808312"/>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Functions-of-the-nuclear-lamina-A-cartoon-representation-of-the-nuclear-lamina.png"/>
          <p:cNvPicPr>
            <a:picLocks noChangeAspect="1" noChangeArrowheads="1"/>
          </p:cNvPicPr>
          <p:nvPr/>
        </p:nvPicPr>
        <p:blipFill>
          <a:blip r:embed="rId2" cstate="print"/>
          <a:srcRect/>
          <a:stretch>
            <a:fillRect/>
          </a:stretch>
        </p:blipFill>
        <p:spPr bwMode="auto">
          <a:xfrm>
            <a:off x="5220072" y="1916832"/>
            <a:ext cx="3672408" cy="3168352"/>
          </a:xfrm>
          <a:prstGeom prst="rect">
            <a:avLst/>
          </a:prstGeom>
          <a:noFill/>
        </p:spPr>
      </p:pic>
      <p:sp>
        <p:nvSpPr>
          <p:cNvPr id="5" name="4 - TextBox"/>
          <p:cNvSpPr txBox="1"/>
          <p:nvPr/>
        </p:nvSpPr>
        <p:spPr>
          <a:xfrm>
            <a:off x="251520" y="1916832"/>
            <a:ext cx="4608512"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Το πυρηνικό έλασμα αποτελείται  από πρωτεΐνες που ονομάζονται </a:t>
            </a:r>
            <a:r>
              <a:rPr lang="el-GR" sz="2000" b="1" dirty="0" smtClean="0"/>
              <a:t>λαμίνες</a:t>
            </a:r>
            <a:r>
              <a:rPr lang="el-GR" sz="2000" dirty="0" smtClean="0"/>
              <a:t>. Στα θηλαστικά υπάρχουν οι λαμίνες </a:t>
            </a:r>
            <a:r>
              <a:rPr lang="en-US" sz="2000" dirty="0" smtClean="0"/>
              <a:t>A, B</a:t>
            </a:r>
            <a:r>
              <a:rPr lang="el-GR" sz="2000" dirty="0" smtClean="0"/>
              <a:t> και</a:t>
            </a:r>
            <a:r>
              <a:rPr lang="en-US" sz="2000" dirty="0" smtClean="0"/>
              <a:t> C</a:t>
            </a:r>
            <a:r>
              <a:rPr lang="el-GR" sz="2000" dirty="0" smtClean="0"/>
              <a:t>. Οι λαμίνες συνδέονται με τη χρωματίνη και παίρνουν μέρος στην κατανομή της. Τα κεντρομερίδια και τα τελομερή των ινιδίων χρωματίνης καταλαμβάνουν συγκεκριμένες θέσεις  στην πυρηνική μεμβράνη, οι οποίες είναι αντιδιαμετρικές. Συγκεκριμένα, τα κεντρομερίδια βρίσκονται στον ένα πόλο του πυρήνα και τα τελομερή στον άλλο. </a:t>
            </a:r>
            <a:endParaRPr lang="el-GR" sz="20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836712"/>
            <a:ext cx="4824536"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Πυρηνικοί πόροι</a:t>
            </a:r>
            <a:endParaRPr lang="el-GR" sz="2000" b="1" dirty="0">
              <a:solidFill>
                <a:schemeClr val="bg1"/>
              </a:solidFill>
            </a:endParaRPr>
          </a:p>
        </p:txBody>
      </p:sp>
      <p:sp>
        <p:nvSpPr>
          <p:cNvPr id="5" name="4 - TextBox"/>
          <p:cNvSpPr txBox="1"/>
          <p:nvPr/>
        </p:nvSpPr>
        <p:spPr>
          <a:xfrm>
            <a:off x="107504" y="1364570"/>
            <a:ext cx="4824536"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Οι πυρηνική μεμβράνη είναι διάτρητη από πόρους, που ονομάζονται πυρηνικοί πόροι. Οι πυρηνικοί πόροι δημιουργούνται από την σύντηξη της εσωτερικής με την εξωτερική μεμβράνη. Έχουν οκταεδρική δομή και διάμετρο 60-90</a:t>
            </a:r>
            <a:r>
              <a:rPr lang="en-US" sz="2000" dirty="0" smtClean="0"/>
              <a:t>nm</a:t>
            </a:r>
            <a:r>
              <a:rPr lang="el-GR" sz="2000" dirty="0" smtClean="0"/>
              <a:t>. Η πυκνότητά τους ποικίλλει ανάλογα με τον τύπο του κυττάρου, την ενεργότητά του και το στάδιο ανάπτυξης.</a:t>
            </a:r>
          </a:p>
          <a:p>
            <a:r>
              <a:rPr lang="el-GR" sz="2000" dirty="0" smtClean="0"/>
              <a:t>Μέσω των πόρων επιτυγχάνεται η επικοινωνία του πυρήνα με το κυτταρόπλασμα μέσω της εκλεκτικής εισόδου και εξόδου ουσιών. Εξέρχονται μόρια </a:t>
            </a:r>
            <a:r>
              <a:rPr lang="en-US" sz="2000" dirty="0" smtClean="0"/>
              <a:t>RNA</a:t>
            </a:r>
            <a:r>
              <a:rPr lang="el-GR" sz="2000" dirty="0" smtClean="0"/>
              <a:t> και ριβοσωμικές υπομονάδες, ενώ εισέρχονται πρωτεΐνες και άλλα μόρια απαραίτητα στις λειτουργίες του πυρήνα.  </a:t>
            </a:r>
          </a:p>
        </p:txBody>
      </p:sp>
      <p:pic>
        <p:nvPicPr>
          <p:cNvPr id="6" name="Picture 2" descr="C:\Documents and Settings\Eleni\Τα έγγραφά μου\Downloads\nuclear_pores_EM.jpg"/>
          <p:cNvPicPr>
            <a:picLocks noChangeAspect="1" noChangeArrowheads="1"/>
          </p:cNvPicPr>
          <p:nvPr/>
        </p:nvPicPr>
        <p:blipFill>
          <a:blip r:embed="rId2" cstate="print"/>
          <a:srcRect/>
          <a:stretch>
            <a:fillRect/>
          </a:stretch>
        </p:blipFill>
        <p:spPr bwMode="auto">
          <a:xfrm>
            <a:off x="5076056" y="836712"/>
            <a:ext cx="3888432" cy="2664296"/>
          </a:xfrm>
          <a:prstGeom prst="rect">
            <a:avLst/>
          </a:prstGeom>
          <a:noFill/>
        </p:spPr>
      </p:pic>
      <p:pic>
        <p:nvPicPr>
          <p:cNvPr id="8" name="Picture 3" descr="C:\Documents and Settings\Eleni\Τα έγγραφά μου\Downloads\epigenomes-02-00015-g001.png"/>
          <p:cNvPicPr>
            <a:picLocks noChangeAspect="1" noChangeArrowheads="1"/>
          </p:cNvPicPr>
          <p:nvPr/>
        </p:nvPicPr>
        <p:blipFill>
          <a:blip r:embed="rId3" cstate="print"/>
          <a:srcRect/>
          <a:stretch>
            <a:fillRect/>
          </a:stretch>
        </p:blipFill>
        <p:spPr bwMode="auto">
          <a:xfrm>
            <a:off x="5076056" y="3645024"/>
            <a:ext cx="3888432" cy="2652018"/>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79512" y="1455162"/>
            <a:ext cx="4032448" cy="440120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Οι πυρηνικοί πόροι αποτελούν ένα πρωτεϊνικό σύμπλεγμα από 100 τουλάχιστον πρωτεΐνες, 30 διαφορετικών ειδών, που ονομάζονται </a:t>
            </a:r>
            <a:r>
              <a:rPr lang="el-GR" sz="2000" b="1" dirty="0" smtClean="0"/>
              <a:t>νουκλεοπορίνες</a:t>
            </a:r>
            <a:r>
              <a:rPr lang="el-GR" sz="2000" dirty="0" smtClean="0"/>
              <a:t>. </a:t>
            </a:r>
          </a:p>
          <a:p>
            <a:r>
              <a:rPr lang="el-GR" sz="2000" dirty="0" smtClean="0"/>
              <a:t>Πρωτεϊνικά ινίδια προεξέχουν και από τις δύο πλευρές του συμπλόκου τα οποία στην εσωτερική πλευρά συγκλίνουν σχηματίζοντας δομή που μοιάζει με κλωβό. Στο κέντρο του πόρου οι νουκλεοπορίνες σχηματίζουν διάφραγμα, κλείνοντας την είσοδο για τα περισσότερα μόρια.</a:t>
            </a:r>
          </a:p>
        </p:txBody>
      </p:sp>
      <p:pic>
        <p:nvPicPr>
          <p:cNvPr id="6" name="Picture 3" descr="C:\Documents and Settings\Eleni\Τα έγγραφά μου\Downloads\Fig-09-05-0.jpg"/>
          <p:cNvPicPr>
            <a:picLocks noChangeAspect="1" noChangeArrowheads="1"/>
          </p:cNvPicPr>
          <p:nvPr/>
        </p:nvPicPr>
        <p:blipFill>
          <a:blip r:embed="rId3" cstate="print"/>
          <a:srcRect l="4903" t="3528" r="5283" b="6498"/>
          <a:stretch>
            <a:fillRect/>
          </a:stretch>
        </p:blipFill>
        <p:spPr bwMode="auto">
          <a:xfrm>
            <a:off x="4283968" y="1700808"/>
            <a:ext cx="4752528" cy="3672408"/>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23528" y="95721"/>
            <a:ext cx="8352928" cy="369331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Μικρά υδατοδιαλυτά μόρια διέρχονται μέσω των πόρων ελεύθερα, ενώ μεγαλύτερα μόρια, όπως πρωτεΐνες και νουκλεϊκά οξέα μπορούν να περάσουν μόνο αν έχουν ένα κατάλληλο σήμα διαλογής. Στις πρωτεΐνες η αλληλουχία σηματοδότησης ονομάζεται </a:t>
            </a:r>
            <a:r>
              <a:rPr lang="el-GR" b="1" dirty="0" smtClean="0"/>
              <a:t>σήμα πυρηνικού εντοπισμού </a:t>
            </a:r>
            <a:r>
              <a:rPr lang="el-GR" dirty="0" smtClean="0"/>
              <a:t>και αποτελείται από μία ή δύο βραχείες αλληλουχίες που περιέχουν αρκετές λυσίνες και αργινίνες. Στο σήμα πυρηνικού εντοπισμού προσδένονται πρωτεΐνες του κυτταροπλάσματος που ονομάζονται </a:t>
            </a:r>
            <a:r>
              <a:rPr lang="el-GR" b="1" dirty="0" smtClean="0"/>
              <a:t>υποδοχείς πυρηνικής μεταφοράς</a:t>
            </a:r>
            <a:r>
              <a:rPr lang="el-GR" dirty="0" smtClean="0"/>
              <a:t>. Οι τελευταίες πρωτεΐνες αντιδρούν με τα ινίδια του πυρηνικού πόρου με αποτέλεσμα το κεντρικό διάφραγμα να ανοίξει τόσο, όσο να περάσει η πρωτεΐνη με κατανάλωση ενέργειας η οποία προέρχεται από την υδρόλυση </a:t>
            </a:r>
            <a:r>
              <a:rPr lang="en-US" dirty="0" smtClean="0"/>
              <a:t>GTP</a:t>
            </a:r>
            <a:r>
              <a:rPr lang="el-GR" dirty="0" smtClean="0"/>
              <a:t>. Οι πυρηνικοί υποδοχείς στη συνέχεια αποδεσμεύονται από την πρωτεΐνη και επιστρέφουν στο κυτταρόπλασμα. </a:t>
            </a:r>
          </a:p>
          <a:p>
            <a:r>
              <a:rPr lang="el-GR" dirty="0" smtClean="0"/>
              <a:t>Παρόμοιοι τύποι υποδοχέων μεταφοράς λειτουργούν προς την αντίθετη κατεύθυνση και εξάγουν </a:t>
            </a:r>
            <a:r>
              <a:rPr lang="en-US" dirty="0" smtClean="0"/>
              <a:t>RNA </a:t>
            </a:r>
            <a:r>
              <a:rPr lang="el-GR" dirty="0" smtClean="0"/>
              <a:t>από τον πυρήνα.</a:t>
            </a:r>
            <a:endParaRPr lang="el-GR" dirty="0"/>
          </a:p>
        </p:txBody>
      </p:sp>
      <p:pic>
        <p:nvPicPr>
          <p:cNvPr id="4" name="Picture 2" descr="C:\Documents and Settings\Eleni\Τα έγγραφά μου\Downloads\c7c322f0b20fe10bd57da5af4b20adf0.jpg"/>
          <p:cNvPicPr>
            <a:picLocks noChangeAspect="1" noChangeArrowheads="1"/>
          </p:cNvPicPr>
          <p:nvPr/>
        </p:nvPicPr>
        <p:blipFill>
          <a:blip r:embed="rId2" cstate="print"/>
          <a:srcRect r="1907" b="4762"/>
          <a:stretch>
            <a:fillRect/>
          </a:stretch>
        </p:blipFill>
        <p:spPr bwMode="auto">
          <a:xfrm>
            <a:off x="304800" y="3861048"/>
            <a:ext cx="8371656" cy="288032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Eleni\Τα έγγραφά μου\Downloads\images (8).jpg"/>
          <p:cNvPicPr>
            <a:picLocks noChangeAspect="1" noChangeArrowheads="1"/>
          </p:cNvPicPr>
          <p:nvPr/>
        </p:nvPicPr>
        <p:blipFill>
          <a:blip r:embed="rId2" cstate="print"/>
          <a:srcRect/>
          <a:stretch>
            <a:fillRect/>
          </a:stretch>
        </p:blipFill>
        <p:spPr bwMode="auto">
          <a:xfrm>
            <a:off x="6447606" y="1412776"/>
            <a:ext cx="2588890" cy="2057400"/>
          </a:xfrm>
          <a:prstGeom prst="rect">
            <a:avLst/>
          </a:prstGeom>
          <a:noFill/>
        </p:spPr>
      </p:pic>
      <p:sp>
        <p:nvSpPr>
          <p:cNvPr id="4" name="3 - TextBox"/>
          <p:cNvSpPr txBox="1"/>
          <p:nvPr/>
        </p:nvSpPr>
        <p:spPr>
          <a:xfrm>
            <a:off x="323528" y="620688"/>
            <a:ext cx="583264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Πυρηνίσκος</a:t>
            </a:r>
            <a:r>
              <a:rPr lang="el-GR" sz="1600" b="1" dirty="0" smtClean="0"/>
              <a:t> </a:t>
            </a:r>
            <a:endParaRPr lang="el-GR" sz="1600" b="1" dirty="0"/>
          </a:p>
        </p:txBody>
      </p:sp>
      <p:sp>
        <p:nvSpPr>
          <p:cNvPr id="5" name="4 - TextBox"/>
          <p:cNvSpPr txBox="1"/>
          <p:nvPr/>
        </p:nvSpPr>
        <p:spPr>
          <a:xfrm>
            <a:off x="323528" y="1124744"/>
            <a:ext cx="5832648" cy="5632311"/>
          </a:xfrm>
          <a:prstGeom prst="rect">
            <a:avLst/>
          </a:prstGeom>
          <a:solidFill>
            <a:schemeClr val="accent1">
              <a:lumMod val="20000"/>
              <a:lumOff val="80000"/>
            </a:schemeClr>
          </a:solidFill>
        </p:spPr>
        <p:txBody>
          <a:bodyPr wrap="square" rtlCol="0">
            <a:spAutoFit/>
          </a:bodyPr>
          <a:lstStyle/>
          <a:p>
            <a:r>
              <a:rPr lang="el-GR" dirty="0" smtClean="0"/>
              <a:t>Ο πυρηνίσκος είναι η πιο ευδιάκριτη δομή στο μεσοφασικό πυρήνα η οποία γίνεται ορατή με το φωτονικό και ηλεκτρονικό μικροσκόπιο. Είναι μια πιο πυκνή περιοχή του πυρήνα η οποία δεν περιβάλλεται από μεμβράνη. </a:t>
            </a:r>
          </a:p>
          <a:p>
            <a:r>
              <a:rPr lang="el-GR" dirty="0" smtClean="0"/>
              <a:t>Κάθε πυρήνας διαθέτει έναν ή περισσότερους πυρηνίσκους ανάλογα με το είδος του οργανισμού. Το μέγεθός του σχετίζεται με το επίπεδο ενεργότητας του κυττάρου, ενώ κύτταρα που δεν πρωτεϊνοσυνθέτουν, όπως τα σπερματοζωάρια, δεν διαθέτουν πυρηνίσκο. </a:t>
            </a:r>
          </a:p>
          <a:p>
            <a:r>
              <a:rPr lang="el-GR" dirty="0" smtClean="0"/>
              <a:t>Στον πυρηνίσκο βρίσκονται τα τμήματα των χρωμοσωμάτων που περιέχουν γονίδια των ριβοσωμικών </a:t>
            </a:r>
            <a:r>
              <a:rPr lang="en-US" dirty="0" smtClean="0"/>
              <a:t>RNA</a:t>
            </a:r>
            <a:r>
              <a:rPr lang="el-GR" dirty="0" smtClean="0"/>
              <a:t> (</a:t>
            </a:r>
            <a:r>
              <a:rPr lang="en-US" dirty="0" err="1" smtClean="0"/>
              <a:t>rDNA</a:t>
            </a:r>
            <a:r>
              <a:rPr lang="en-US" dirty="0" smtClean="0"/>
              <a:t>)</a:t>
            </a:r>
            <a:r>
              <a:rPr lang="el-GR" dirty="0" smtClean="0"/>
              <a:t> και γίνεται η σύνθεση και η ωρίμανση όλων των</a:t>
            </a:r>
            <a:r>
              <a:rPr lang="en-US" dirty="0" smtClean="0"/>
              <a:t> rRNA</a:t>
            </a:r>
            <a:r>
              <a:rPr lang="el-GR" dirty="0" smtClean="0"/>
              <a:t>, εκτός από το 5</a:t>
            </a:r>
            <a:r>
              <a:rPr lang="en-US" dirty="0" smtClean="0"/>
              <a:t>S rRNA</a:t>
            </a:r>
            <a:r>
              <a:rPr lang="el-GR" dirty="0" smtClean="0"/>
              <a:t> που συντίθεται σε άλλο σημείο του πυρήνα και μεταφέρεται στη συνέχεια στον πυρηνίσκο. Επίσης, γίνεται η μεταγραφή των γονιδίων των ριβοσωμικών πρωτεϊνών, καθώς και άλλων πρωτεϊνών και μορίων </a:t>
            </a:r>
            <a:r>
              <a:rPr lang="en-US" dirty="0" smtClean="0"/>
              <a:t>RNA</a:t>
            </a:r>
            <a:r>
              <a:rPr lang="el-GR" dirty="0" smtClean="0"/>
              <a:t> τα οποία συμμετέχουν στην σύνθεση των ριβοσωμάτων.</a:t>
            </a:r>
          </a:p>
          <a:p>
            <a:r>
              <a:rPr lang="el-GR" dirty="0" smtClean="0"/>
              <a:t>Οι ριβοσωμικές πρωτεΐνες παράγονται στο κυτταρόπλασμα και στη συνέχεια εισέρχονται στον πυρηνίσκο όπου παίρνουν μέρος στην συγκρότηση των ριβοσωμάτων  </a:t>
            </a:r>
            <a:endParaRPr lang="el-GR" dirty="0"/>
          </a:p>
        </p:txBody>
      </p:sp>
      <p:pic>
        <p:nvPicPr>
          <p:cNvPr id="1028" name="Picture 4" descr="C:\Documents and Settings\Eleni\Τα έγγραφά μου\Downloads\139814226-1024x1024.jpg"/>
          <p:cNvPicPr>
            <a:picLocks noChangeAspect="1" noChangeArrowheads="1"/>
          </p:cNvPicPr>
          <p:nvPr/>
        </p:nvPicPr>
        <p:blipFill>
          <a:blip r:embed="rId3" cstate="print"/>
          <a:srcRect/>
          <a:stretch>
            <a:fillRect/>
          </a:stretch>
        </p:blipFill>
        <p:spPr bwMode="auto">
          <a:xfrm>
            <a:off x="6516216" y="3645024"/>
            <a:ext cx="2520280" cy="197167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Eleni\Τα έγγραφά μου\Downloads\90668744-stock-vector-enzyme-function-synthesis-substrate-product-enzyme-product-complex-and-enzyme-substrate-complex-vect.jpg"/>
          <p:cNvPicPr>
            <a:picLocks noChangeAspect="1" noChangeArrowheads="1"/>
          </p:cNvPicPr>
          <p:nvPr/>
        </p:nvPicPr>
        <p:blipFill>
          <a:blip r:embed="rId2" cstate="print"/>
          <a:srcRect/>
          <a:stretch>
            <a:fillRect/>
          </a:stretch>
        </p:blipFill>
        <p:spPr bwMode="auto">
          <a:xfrm>
            <a:off x="3635896" y="980728"/>
            <a:ext cx="5184576" cy="2880320"/>
          </a:xfrm>
          <a:prstGeom prst="rect">
            <a:avLst/>
          </a:prstGeom>
          <a:noFill/>
        </p:spPr>
      </p:pic>
      <p:pic>
        <p:nvPicPr>
          <p:cNvPr id="1027" name="Picture 3" descr="C:\Documents and Settings\Eleni\Τα έγγραφά μου\Downloads\UOfHB9oSaL7ZNQcE4hOQ_M4A1_enzyme.png"/>
          <p:cNvPicPr>
            <a:picLocks noChangeAspect="1" noChangeArrowheads="1"/>
          </p:cNvPicPr>
          <p:nvPr/>
        </p:nvPicPr>
        <p:blipFill>
          <a:blip r:embed="rId3" cstate="print"/>
          <a:srcRect/>
          <a:stretch>
            <a:fillRect/>
          </a:stretch>
        </p:blipFill>
        <p:spPr bwMode="auto">
          <a:xfrm>
            <a:off x="3635896" y="4077072"/>
            <a:ext cx="5184576" cy="2376264"/>
          </a:xfrm>
          <a:prstGeom prst="rect">
            <a:avLst/>
          </a:prstGeom>
          <a:noFill/>
        </p:spPr>
      </p:pic>
      <p:sp>
        <p:nvSpPr>
          <p:cNvPr id="7" name="6 - TextBox"/>
          <p:cNvSpPr txBox="1"/>
          <p:nvPr/>
        </p:nvSpPr>
        <p:spPr>
          <a:xfrm>
            <a:off x="251520" y="1268760"/>
            <a:ext cx="3240360"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Κάθε ένζυμο συνδέεται ισχυρά με ένα ή δύο μόρια και τα συγκρατεί με τέτοιο τρόπο ώστε να αυξάνεται η πιθανότητα οι τυχαίες συγκρούσεις μεταξύ των ατόμων να οδηγήσουν σε σύνθεση ή διάσπαση, αυξάνοντας την ταχύτητα της αντίδρασης. </a:t>
            </a:r>
          </a:p>
          <a:p>
            <a:r>
              <a:rPr lang="el-GR" sz="2000" dirty="0" smtClean="0"/>
              <a:t>Τα προϊόντα της αντίδρασης αποχωρίζονται από το ένζυμο, το οποίο παραμένει αμετάβλητο και μπορεί να πάρει μέρος σε νέα αντίδραση  </a:t>
            </a:r>
            <a:endParaRPr lang="el-GR" sz="2000" dirty="0"/>
          </a:p>
        </p:txBody>
      </p:sp>
      <p:sp>
        <p:nvSpPr>
          <p:cNvPr id="5" name="4 - TextBox"/>
          <p:cNvSpPr txBox="1"/>
          <p:nvPr/>
        </p:nvSpPr>
        <p:spPr>
          <a:xfrm>
            <a:off x="5580112" y="4149080"/>
            <a:ext cx="1800200" cy="369332"/>
          </a:xfrm>
          <a:prstGeom prst="rect">
            <a:avLst/>
          </a:prstGeom>
          <a:noFill/>
        </p:spPr>
        <p:txBody>
          <a:bodyPr wrap="square" rtlCol="0">
            <a:spAutoFit/>
          </a:bodyPr>
          <a:lstStyle/>
          <a:p>
            <a:r>
              <a:rPr lang="el-GR" b="1" dirty="0" smtClean="0"/>
              <a:t>(διάσπαση)</a:t>
            </a:r>
            <a:endParaRPr lang="el-GR"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Eleni\Τα έγγραφά μου\Downloads\s294_b1_f03_13.eps.png"/>
          <p:cNvPicPr>
            <a:picLocks noChangeAspect="1" noChangeArrowheads="1"/>
          </p:cNvPicPr>
          <p:nvPr/>
        </p:nvPicPr>
        <p:blipFill>
          <a:blip r:embed="rId2" cstate="print"/>
          <a:srcRect/>
          <a:stretch>
            <a:fillRect/>
          </a:stretch>
        </p:blipFill>
        <p:spPr bwMode="auto">
          <a:xfrm>
            <a:off x="6588224" y="2616299"/>
            <a:ext cx="2448272" cy="2828925"/>
          </a:xfrm>
          <a:prstGeom prst="rect">
            <a:avLst/>
          </a:prstGeom>
          <a:noFill/>
        </p:spPr>
      </p:pic>
      <p:sp>
        <p:nvSpPr>
          <p:cNvPr id="3" name="2 - TextBox"/>
          <p:cNvSpPr txBox="1"/>
          <p:nvPr/>
        </p:nvSpPr>
        <p:spPr>
          <a:xfrm>
            <a:off x="107504" y="1844824"/>
            <a:ext cx="6408712" cy="440120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Ο πυρηνίσκος δημιουργείται από τη συγκέντρωση των τμημάτων των διαφόρων χρωμοσωμάτων που περιέχουν γονίδια για το ριβοσωμικό </a:t>
            </a:r>
            <a:r>
              <a:rPr lang="en-US" sz="2000" dirty="0" smtClean="0"/>
              <a:t>RNA</a:t>
            </a:r>
            <a:r>
              <a:rPr lang="el-GR" sz="2000" dirty="0" smtClean="0"/>
              <a:t> (</a:t>
            </a:r>
            <a:r>
              <a:rPr lang="en-US" sz="2000" dirty="0" err="1" smtClean="0"/>
              <a:t>rDNA</a:t>
            </a:r>
            <a:r>
              <a:rPr lang="el-GR" sz="2000" dirty="0" smtClean="0"/>
              <a:t>). Τα χρωμοσώματα που συμβάλλουν στον σχηματισμό του πυρηνίσκου ονομάζονται </a:t>
            </a:r>
            <a:r>
              <a:rPr lang="el-GR" sz="2000" b="1" dirty="0" smtClean="0"/>
              <a:t>πυρηνισκικά χρωμοσώματα </a:t>
            </a:r>
            <a:r>
              <a:rPr lang="el-GR" sz="2000" dirty="0" smtClean="0"/>
              <a:t>και ο αριθμός τους εξαρτάται από το είδος του οργανισμού.</a:t>
            </a:r>
          </a:p>
          <a:p>
            <a:r>
              <a:rPr lang="el-GR" sz="2000" dirty="0" smtClean="0"/>
              <a:t>Ο  πυρηνίσκος οργανώνεται σε ειδικές περιοχές των χρωμοσωμάτων που ονομάζονται </a:t>
            </a:r>
            <a:r>
              <a:rPr lang="el-GR" sz="2000" b="1" dirty="0" smtClean="0"/>
              <a:t>πυρηνισκικοί οργανωτές </a:t>
            </a:r>
            <a:r>
              <a:rPr lang="el-GR" sz="2000" dirty="0" smtClean="0"/>
              <a:t>οι οποίοι βρίσκονται στις περιοχές του </a:t>
            </a:r>
            <a:r>
              <a:rPr lang="en-US" sz="2000" dirty="0" smtClean="0"/>
              <a:t>DNA </a:t>
            </a:r>
            <a:r>
              <a:rPr lang="el-GR" sz="2000" dirty="0" smtClean="0"/>
              <a:t>όπου υπάρχουν γειτονικά γονίδια των </a:t>
            </a:r>
            <a:r>
              <a:rPr lang="en-US" sz="2000" dirty="0" smtClean="0"/>
              <a:t>rRNA</a:t>
            </a:r>
            <a:r>
              <a:rPr lang="el-GR" sz="2000" dirty="0" smtClean="0"/>
              <a:t>.</a:t>
            </a:r>
          </a:p>
          <a:p>
            <a:r>
              <a:rPr lang="el-GR" sz="2000" dirty="0" smtClean="0"/>
              <a:t>Το </a:t>
            </a:r>
            <a:r>
              <a:rPr lang="en-US" sz="2000" dirty="0" smtClean="0"/>
              <a:t>rRNA</a:t>
            </a:r>
            <a:r>
              <a:rPr lang="el-GR" sz="2000" dirty="0" smtClean="0"/>
              <a:t> συνδέεται με ριβοσωμικές πρωτεΐνες που εισάγονται από το κυτταρόπλασμα και συγκροτούνται οι ριβοσωμικές υπομονάδες, οι οποίες στη συνέχεια εξέρχονται στο κυτταρόπλασμα.</a:t>
            </a:r>
            <a:endParaRPr lang="el-GR" sz="16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052736"/>
            <a:ext cx="403244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dirty="0" smtClean="0">
                <a:solidFill>
                  <a:schemeClr val="bg1"/>
                </a:solidFill>
              </a:rPr>
              <a:t>Πυρηνόπλασμα </a:t>
            </a:r>
            <a:endParaRPr lang="el-GR" sz="2000" dirty="0">
              <a:solidFill>
                <a:schemeClr val="bg1"/>
              </a:solidFill>
            </a:endParaRPr>
          </a:p>
        </p:txBody>
      </p:sp>
      <p:sp>
        <p:nvSpPr>
          <p:cNvPr id="5" name="4 - TextBox"/>
          <p:cNvSpPr txBox="1"/>
          <p:nvPr/>
        </p:nvSpPr>
        <p:spPr>
          <a:xfrm>
            <a:off x="107504" y="1556792"/>
            <a:ext cx="4032448"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Στο πυρηνόπλασμα βρίσκεται το </a:t>
            </a:r>
            <a:r>
              <a:rPr lang="en-US" dirty="0" smtClean="0"/>
              <a:t>DNA</a:t>
            </a:r>
            <a:r>
              <a:rPr lang="el-GR" dirty="0" smtClean="0"/>
              <a:t> του κυττάρου με τη μορφή της χρωματίνης κατά την περίοδο της μεσόφασης. </a:t>
            </a:r>
          </a:p>
          <a:p>
            <a:r>
              <a:rPr lang="el-GR" dirty="0" smtClean="0"/>
              <a:t>Η μεσοφασική χρωματίνη δεν είναι ομοιογενής. Γενικά, οι περιοχές της χρωματίνης που δεν περιέχουν γονίδια ή περιέχουν γονίδια που δεν εκφράζονται στο συγκεκριμένο κυτταρικό τύπο, είναι πιο συμπυκνωμένες από εκείνες που περιέχουν ενεργά γονίδια.</a:t>
            </a:r>
          </a:p>
          <a:p>
            <a:r>
              <a:rPr lang="el-GR" dirty="0" smtClean="0"/>
              <a:t>Η πιο συμπυκνωμένη χρωματίνη ονομάζεται </a:t>
            </a:r>
            <a:r>
              <a:rPr lang="el-GR" b="1" dirty="0" smtClean="0"/>
              <a:t>ετεροχρωματίνη</a:t>
            </a:r>
            <a:r>
              <a:rPr lang="el-GR" dirty="0" smtClean="0"/>
              <a:t> και χρωματίζεται πιο έντονα.</a:t>
            </a:r>
          </a:p>
          <a:p>
            <a:r>
              <a:rPr lang="el-GR" dirty="0" smtClean="0"/>
              <a:t>Η υπόλοιπη χρωματίνη καλείται </a:t>
            </a:r>
            <a:r>
              <a:rPr lang="el-GR" b="1" dirty="0" smtClean="0"/>
              <a:t>ευχρωματίνη.</a:t>
            </a:r>
            <a:endParaRPr lang="el-GR" b="1" dirty="0"/>
          </a:p>
        </p:txBody>
      </p:sp>
      <p:pic>
        <p:nvPicPr>
          <p:cNvPr id="6" name="Picture 2" descr="C:\Documents and Settings\Eleni\Τα έγγραφά μου\Downloads\nucpore8_med_hr-2.jpeg"/>
          <p:cNvPicPr>
            <a:picLocks noChangeAspect="1" noChangeArrowheads="1"/>
          </p:cNvPicPr>
          <p:nvPr/>
        </p:nvPicPr>
        <p:blipFill>
          <a:blip r:embed="rId2" cstate="print"/>
          <a:srcRect/>
          <a:stretch>
            <a:fillRect/>
          </a:stretch>
        </p:blipFill>
        <p:spPr bwMode="auto">
          <a:xfrm>
            <a:off x="4427984" y="908720"/>
            <a:ext cx="4608512" cy="2736304"/>
          </a:xfrm>
          <a:prstGeom prst="rect">
            <a:avLst/>
          </a:prstGeom>
          <a:noFill/>
        </p:spPr>
      </p:pic>
      <p:sp>
        <p:nvSpPr>
          <p:cNvPr id="7" name="6 - TextBox"/>
          <p:cNvSpPr txBox="1"/>
          <p:nvPr/>
        </p:nvSpPr>
        <p:spPr>
          <a:xfrm>
            <a:off x="4355976" y="3717032"/>
            <a:ext cx="4680520" cy="286232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Στα κύτταρα των θηλυκών ατόμων των θηλαστικών το ένα από τα δύο Χ χρωμοσώματα συμπυκνώνεται σε ετεροχρωματίνη και αδρανοποιείται. Η επιλογή του χρωμοσώματος είναι τυχαία. Σε κάθε κυτταρική διαίρεση συμπυκνώνεται και αδρανοποιείται το ίδιο Χ χρωμόσωμα, με αποτέλεσμα, τα θηλαστικά να αποτελούνται από κύτταρα που άλλα περιέχουν αδρανοποιημένο το χρωμόσωμα Χ πατρικής και άλλα μητρικής προέλευσης</a:t>
            </a:r>
            <a:endParaRPr lang="el-G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979712" y="1196752"/>
            <a:ext cx="5184576" cy="707886"/>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Κυτταρικά οργανίδια παραγωγής και μετατροπής ενέργειας</a:t>
            </a:r>
            <a:endParaRPr lang="el-GR" sz="2000" b="1" dirty="0">
              <a:solidFill>
                <a:schemeClr val="bg1"/>
              </a:solidFill>
            </a:endParaRPr>
          </a:p>
        </p:txBody>
      </p:sp>
      <p:sp>
        <p:nvSpPr>
          <p:cNvPr id="5" name="4 - TextBox"/>
          <p:cNvSpPr txBox="1"/>
          <p:nvPr/>
        </p:nvSpPr>
        <p:spPr>
          <a:xfrm>
            <a:off x="1979712" y="1988840"/>
            <a:ext cx="5184576"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ενέργεια είναι απαραίτητη για τη διατήρηση της ζωής. Βασική πηγή ενέργειας για τους οργανισμούς είναι ο ήλιος. Η ηλιακή ενέργεια δεσμεύεται από τους φυτικούς οργανισμούς και μετατρέπεται σε χημική. Φυτικοί και ζωικοί οργανισμοί χρησιμοποιούν αυτή τη χημική ενέργεια για όλες τις ενεργειακές τους ανάγκες.</a:t>
            </a:r>
          </a:p>
          <a:p>
            <a:r>
              <a:rPr lang="el-GR" sz="2000" dirty="0" smtClean="0"/>
              <a:t>Στους ευκαρυωτικούς οργανισμούς τα οργανίδια στα οποία γίνεται η δέσμευση της ενέργειας  και οι ενεργειακές μετατροπές είναι οι </a:t>
            </a:r>
            <a:r>
              <a:rPr lang="el-GR" sz="2000" b="1" dirty="0" smtClean="0"/>
              <a:t>χλωροπλάστες </a:t>
            </a:r>
            <a:r>
              <a:rPr lang="el-GR" sz="2000" dirty="0" smtClean="0"/>
              <a:t>και τα </a:t>
            </a:r>
            <a:r>
              <a:rPr lang="el-GR" sz="2000" b="1" dirty="0" smtClean="0"/>
              <a:t>μιτοχόνδρια</a:t>
            </a:r>
            <a:r>
              <a:rPr lang="el-GR" sz="2000" dirty="0" smtClean="0"/>
              <a:t>.</a:t>
            </a:r>
          </a:p>
          <a:p>
            <a:r>
              <a:rPr lang="el-GR" sz="2000" dirty="0" smtClean="0"/>
              <a:t>Στους προκαρυωτικούς οι διεργασίες αυτές γίνονται στην εσωτερική πλευρά της πλασματικής τους μεμβράνης και το κυτταρόπλασμα. </a:t>
            </a:r>
            <a:endParaRPr lang="el-GR" sz="2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1905794"/>
            <a:ext cx="4608512" cy="3970318"/>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οργανισμοί που χρησιμοποιούν τη φωτεινή ενέργεια διακρίνονται σε δύο κατηγορίες:</a:t>
            </a:r>
          </a:p>
          <a:p>
            <a:r>
              <a:rPr lang="el-GR" b="1" dirty="0" smtClean="0"/>
              <a:t>Φωτοαυτότροφοι οργανισμοί. </a:t>
            </a:r>
            <a:r>
              <a:rPr lang="el-GR" dirty="0" smtClean="0"/>
              <a:t>Οργανισμοί που χρησιμοποιούν τη φωτεινή ακτινοβολία για τις ενεργειακές τους ανάγκες και το </a:t>
            </a:r>
            <a:r>
              <a:rPr lang="en-US" dirty="0" smtClean="0"/>
              <a:t>CO</a:t>
            </a:r>
            <a:r>
              <a:rPr lang="en-US" baseline="-25000" dirty="0" smtClean="0"/>
              <a:t>2</a:t>
            </a:r>
            <a:r>
              <a:rPr lang="en-US" dirty="0" smtClean="0"/>
              <a:t> </a:t>
            </a:r>
            <a:r>
              <a:rPr lang="el-GR" dirty="0" smtClean="0"/>
              <a:t>της ατμόσφαιρας ως πηγή άνθρακα. Σε αυτούς τους  οργανισμούς περιλαμβάνονται όλα τα ανώτερα φυτά, όλα τα φύκη και όλα τα φωτοσυνθετικά βακτήρια.</a:t>
            </a:r>
          </a:p>
          <a:p>
            <a:r>
              <a:rPr lang="el-GR" b="1" dirty="0" smtClean="0"/>
              <a:t>Φωτοετερότροφοι οργανισμοί.</a:t>
            </a:r>
            <a:r>
              <a:rPr lang="el-GR" dirty="0" smtClean="0"/>
              <a:t> Οργανισμοί που χρησιμοποιούν τη φωτεινή ακτινοβολία για τις ενεργειακές τους ανάγκες και οργανικά μόρια ως πηγή άνθρακα. Τέτοιοι οργανισμοί είναι τα μη θειούχα πορφυρά βακτήρια. </a:t>
            </a:r>
            <a:endParaRPr lang="el-GR" b="1" dirty="0"/>
          </a:p>
        </p:txBody>
      </p:sp>
      <p:sp>
        <p:nvSpPr>
          <p:cNvPr id="5" name="4 - TextBox"/>
          <p:cNvSpPr txBox="1"/>
          <p:nvPr/>
        </p:nvSpPr>
        <p:spPr>
          <a:xfrm>
            <a:off x="5004048" y="1772816"/>
            <a:ext cx="4032448"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δέσμευση της φωτεινής ενέργειας και η παραγωγή ΑΤΡ πραγματοποιείται στους ευκαρυωτικούς οργανισμούς σε εξειδικευμένα οργανίδια, τους χλωροπλάστες. Η διαδικασία δέσμευσης και μετατροπής της φωτεινής ενέργειας σε χημική και η σύνθεση οργανικών μορίων ονομάζεται </a:t>
            </a:r>
            <a:r>
              <a:rPr lang="el-GR" b="1" dirty="0" smtClean="0"/>
              <a:t>φωτοσύνθεση</a:t>
            </a:r>
            <a:r>
              <a:rPr lang="el-GR" dirty="0" smtClean="0"/>
              <a:t>. Οι χλωροπλάστες χρησιμοποιούν την ηλιακή ακτινοβολία και απλά μόρια, όπως το </a:t>
            </a:r>
            <a:r>
              <a:rPr lang="en-US" dirty="0" smtClean="0"/>
              <a:t>CO</a:t>
            </a:r>
            <a:r>
              <a:rPr lang="en-US" baseline="-25000" dirty="0" smtClean="0"/>
              <a:t>2</a:t>
            </a:r>
            <a:r>
              <a:rPr lang="en-US" dirty="0" smtClean="0"/>
              <a:t> </a:t>
            </a:r>
            <a:r>
              <a:rPr lang="el-GR" dirty="0" smtClean="0"/>
              <a:t> και το </a:t>
            </a:r>
            <a:r>
              <a:rPr lang="en-US" dirty="0" smtClean="0"/>
              <a:t>H</a:t>
            </a:r>
            <a:r>
              <a:rPr lang="en-US" baseline="-25000" dirty="0" smtClean="0"/>
              <a:t>2</a:t>
            </a:r>
            <a:r>
              <a:rPr lang="en-US" dirty="0" smtClean="0"/>
              <a:t>O</a:t>
            </a:r>
            <a:r>
              <a:rPr lang="el-GR" dirty="0" smtClean="0"/>
              <a:t> για να συνθέσουν μία μεγάλη ποικιλία μορίων. Παραπροϊόν της φωτοσύνθεσης είναι το Ο</a:t>
            </a:r>
            <a:r>
              <a:rPr lang="el-GR" baseline="-25000" dirty="0" smtClean="0"/>
              <a:t>2</a:t>
            </a:r>
            <a:r>
              <a:rPr lang="el-GR" dirty="0" smtClean="0"/>
              <a:t> το οποίο ελευθερώνεται στο περιβάλλον. </a:t>
            </a:r>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484784"/>
            <a:ext cx="5040560"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Όλα τα οργανικά υλικά που απαιτούνται για τη ζωή παράγονται από την φωτοσύνθεση. Στους ευκαρυωτικούς οργανισμούς η φωτοσύνθεση διεξάγεται στους χλωροπλάστες.</a:t>
            </a:r>
          </a:p>
          <a:p>
            <a:r>
              <a:rPr lang="el-GR" sz="2000" dirty="0" smtClean="0"/>
              <a:t>Στους ανώτερους φωτοσυνθετικούς οργανισμούς οι χλωροπλάστες έχουν σχήμα δισκοειδές και το πλήθος τους κυμαίνεται μεταξύ 20-50 ανά κύτταρο. Στους κατώτερους φωτοσυνθετικούς οργανισμούς, όπως τα φύκη, το πλήθος τους είναι πολύ μικρότερο και το σχήμα και το μέγεθός τους ποικίλλει.</a:t>
            </a:r>
          </a:p>
          <a:p>
            <a:r>
              <a:rPr lang="el-GR" sz="2000" dirty="0" smtClean="0"/>
              <a:t>Το μέγεθος των χλωροπλαστών είναι σχετικά μεγάλο, με διάμετρο 2-4 μ</a:t>
            </a:r>
            <a:r>
              <a:rPr lang="en-US" sz="2000" dirty="0" smtClean="0"/>
              <a:t>m </a:t>
            </a:r>
            <a:r>
              <a:rPr lang="el-GR" sz="2000" dirty="0" smtClean="0"/>
              <a:t>και μήκος </a:t>
            </a:r>
            <a:r>
              <a:rPr lang="en-US" sz="2000" dirty="0" smtClean="0"/>
              <a:t>5-10 </a:t>
            </a:r>
            <a:r>
              <a:rPr lang="el-GR" sz="2000" dirty="0" smtClean="0"/>
              <a:t>μ</a:t>
            </a:r>
            <a:r>
              <a:rPr lang="en-US" sz="2000" dirty="0" smtClean="0"/>
              <a:t>m</a:t>
            </a:r>
            <a:r>
              <a:rPr lang="el-GR" sz="2000" dirty="0" smtClean="0"/>
              <a:t>. Η θέση τους στο κύτταρο δεν είναι σταθερή, αλλά αντίθετα κινούνται συνεχώς με την κυτταροπλασματική ροή.</a:t>
            </a:r>
            <a:endParaRPr lang="el-GR" sz="2000" dirty="0"/>
          </a:p>
        </p:txBody>
      </p:sp>
      <p:pic>
        <p:nvPicPr>
          <p:cNvPr id="5" name="Picture 3" descr="C:\Documents and Settings\Eleni\Τα έγγραφά μου\Downloads\300px-Plagiomnium_affine_laminazellen.jpeg"/>
          <p:cNvPicPr>
            <a:picLocks noChangeAspect="1" noChangeArrowheads="1"/>
          </p:cNvPicPr>
          <p:nvPr/>
        </p:nvPicPr>
        <p:blipFill>
          <a:blip r:embed="rId2" cstate="print"/>
          <a:srcRect/>
          <a:stretch>
            <a:fillRect/>
          </a:stretch>
        </p:blipFill>
        <p:spPr bwMode="auto">
          <a:xfrm>
            <a:off x="5508104" y="2221979"/>
            <a:ext cx="3361556" cy="2143125"/>
          </a:xfrm>
          <a:prstGeom prst="rect">
            <a:avLst/>
          </a:prstGeom>
          <a:noFill/>
        </p:spPr>
      </p:pic>
      <p:pic>
        <p:nvPicPr>
          <p:cNvPr id="6" name="Picture 6" descr="C:\Documents and Settings\Eleni\Τα έγγραφά μου\Downloads\250px-Plast.JPG"/>
          <p:cNvPicPr>
            <a:picLocks noChangeAspect="1" noChangeArrowheads="1"/>
          </p:cNvPicPr>
          <p:nvPr/>
        </p:nvPicPr>
        <p:blipFill>
          <a:blip r:embed="rId3" cstate="print"/>
          <a:srcRect/>
          <a:stretch>
            <a:fillRect/>
          </a:stretch>
        </p:blipFill>
        <p:spPr bwMode="auto">
          <a:xfrm>
            <a:off x="5508104" y="4509120"/>
            <a:ext cx="3384376" cy="18002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196752"/>
            <a:ext cx="4608512" cy="507831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χλωροπλάστες περιβάλλονται από διπλή μεμβράνη. Μεταξύ των μεμβρανών  υπάρχει ένας στενός ενδομεμβρανικός χώρος. Η εξωτερική μεμβράνη είναι διαπερατή για τα περισσότερα βιομόρια, ενώ αντίθετα η εσωτερική είναι αδιαπέραστη για τα περισσότερα μόρια και ιόντα.</a:t>
            </a:r>
          </a:p>
          <a:p>
            <a:r>
              <a:rPr lang="el-GR" dirty="0" smtClean="0"/>
              <a:t>Το εσωτερικό του χλωροπλάστη είναι γεμάτο με ημίρρευστη ουσία που ονομάζεται </a:t>
            </a:r>
            <a:r>
              <a:rPr lang="el-GR" b="1" dirty="0" smtClean="0"/>
              <a:t>στρώμα</a:t>
            </a:r>
            <a:r>
              <a:rPr lang="en-US" b="1" dirty="0" smtClean="0"/>
              <a:t> </a:t>
            </a:r>
            <a:r>
              <a:rPr lang="en-US" dirty="0" smtClean="0"/>
              <a:t>(stroma)</a:t>
            </a:r>
            <a:r>
              <a:rPr lang="el-GR" dirty="0" smtClean="0"/>
              <a:t> στο οποίο είναι βυθισμένο εκτεταμένο δίκτυο μεμβρανών. Το δίκτυο αποτελείται από πεπλατυσμένους σάκους, τα </a:t>
            </a:r>
            <a:r>
              <a:rPr lang="el-GR" b="1" dirty="0" smtClean="0"/>
              <a:t>θυλακοειδή</a:t>
            </a:r>
            <a:r>
              <a:rPr lang="el-GR" dirty="0" smtClean="0"/>
              <a:t>. Τα θυλακοειδή στοιβάζονται το ένα πάνω στο άλλο όπως μία στοίβα από κέρματα σε σχηματισμούς που ονομάζονται </a:t>
            </a:r>
            <a:r>
              <a:rPr lang="en-US" b="1" dirty="0" smtClean="0"/>
              <a:t>granum</a:t>
            </a:r>
            <a:r>
              <a:rPr lang="el-GR" dirty="0" smtClean="0"/>
              <a:t> και συνδέονται μεταξύ τους με μεμβράνες που δημιουργούν κανάλια, τα </a:t>
            </a:r>
            <a:r>
              <a:rPr lang="el-GR" b="1" dirty="0" err="1" smtClean="0"/>
              <a:t>ελασμάτια</a:t>
            </a:r>
            <a:r>
              <a:rPr lang="el-GR" sz="1600" b="1" dirty="0" smtClean="0"/>
              <a:t>.</a:t>
            </a:r>
          </a:p>
        </p:txBody>
      </p:sp>
      <p:pic>
        <p:nvPicPr>
          <p:cNvPr id="6" name="Picture 7" descr="C:\Documents and Settings\Eleni\Τα έγγραφά μου\Downloads\depositphotos_26637637-stock-illustration-chloroplast.jpg"/>
          <p:cNvPicPr>
            <a:picLocks noChangeAspect="1" noChangeArrowheads="1"/>
          </p:cNvPicPr>
          <p:nvPr/>
        </p:nvPicPr>
        <p:blipFill>
          <a:blip r:embed="rId3" cstate="print"/>
          <a:srcRect/>
          <a:stretch>
            <a:fillRect/>
          </a:stretch>
        </p:blipFill>
        <p:spPr bwMode="auto">
          <a:xfrm>
            <a:off x="5436096" y="4437112"/>
            <a:ext cx="3312368" cy="2088232"/>
          </a:xfrm>
          <a:prstGeom prst="rect">
            <a:avLst/>
          </a:prstGeom>
          <a:noFill/>
        </p:spPr>
      </p:pic>
      <p:pic>
        <p:nvPicPr>
          <p:cNvPr id="105473" name="Picture 1" descr="C:\Documents and Settings\Eleni\Τα έγγραφά μου\Downloads\structure-d-un-chloroplaste-55288726.jpg"/>
          <p:cNvPicPr>
            <a:picLocks noChangeAspect="1" noChangeArrowheads="1"/>
          </p:cNvPicPr>
          <p:nvPr/>
        </p:nvPicPr>
        <p:blipFill>
          <a:blip r:embed="rId4" cstate="print"/>
          <a:srcRect/>
          <a:stretch>
            <a:fillRect/>
          </a:stretch>
        </p:blipFill>
        <p:spPr bwMode="auto">
          <a:xfrm>
            <a:off x="5181600" y="1052736"/>
            <a:ext cx="3962400" cy="337185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628800"/>
            <a:ext cx="4824536"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χλωροπλάστες</a:t>
            </a:r>
            <a:r>
              <a:rPr lang="en-US" dirty="0" smtClean="0"/>
              <a:t>, </a:t>
            </a:r>
            <a:r>
              <a:rPr lang="el-GR" dirty="0" smtClean="0"/>
              <a:t>όπως και τα μιτοχόνδρια, έχουν το δικό τους </a:t>
            </a:r>
            <a:r>
              <a:rPr lang="en-US" dirty="0" smtClean="0"/>
              <a:t>DNA</a:t>
            </a:r>
            <a:r>
              <a:rPr lang="el-GR" dirty="0" smtClean="0"/>
              <a:t>, όπως και ένζυμα και μόρια απαραίτητα για την αντιγραφή και τη μεταγραφή του, καθώς και ριβοσώματα για τη σύνθεση πρωτεϊνών.</a:t>
            </a:r>
          </a:p>
          <a:p>
            <a:r>
              <a:rPr lang="el-GR" dirty="0" smtClean="0"/>
              <a:t>Το </a:t>
            </a:r>
            <a:r>
              <a:rPr lang="en-US" dirty="0" smtClean="0"/>
              <a:t>DNA</a:t>
            </a:r>
            <a:r>
              <a:rPr lang="el-GR" dirty="0" smtClean="0"/>
              <a:t> των χλωροπλαστών βρίσκεται στο στρώμα και είναι κυκλικό όπως των μιτοχονδρίων, αλλά πολύ μεγαλύτερο. Περιέχει 4 γονίδια </a:t>
            </a:r>
            <a:r>
              <a:rPr lang="en-US" dirty="0" smtClean="0"/>
              <a:t>rRNA</a:t>
            </a:r>
            <a:r>
              <a:rPr lang="el-GR" dirty="0" smtClean="0"/>
              <a:t>, 20 γονίδια ριβοσωμικών και άλλων πρωτεϊνών,</a:t>
            </a:r>
            <a:r>
              <a:rPr lang="en-US" dirty="0" smtClean="0"/>
              <a:t> 30 </a:t>
            </a:r>
            <a:r>
              <a:rPr lang="el-GR" dirty="0" smtClean="0"/>
              <a:t>γονίδια </a:t>
            </a:r>
            <a:r>
              <a:rPr lang="en-US" dirty="0" smtClean="0"/>
              <a:t>tRNA</a:t>
            </a:r>
            <a:r>
              <a:rPr lang="el-GR" dirty="0" smtClean="0"/>
              <a:t> και 40 γονίδια πρωτεϊνών άγνωστης ακόμη λειτουργίας.</a:t>
            </a:r>
          </a:p>
          <a:p>
            <a:r>
              <a:rPr lang="el-GR" dirty="0" smtClean="0"/>
              <a:t>Οι χλωροπλάστες, όπως και τα μιτοχόνδρια αυτοδιπλασιάζονται ανεξάρτητα από την κυτταρική διαίρεση και διατηρούν μία σχετική αυτοδυναμία.  Ωστόσο, δεν είναι αυτόνομα οργανίδια, γιατί πολλές από τις πρωτεΐνες τους κωδικοποιούνται από το </a:t>
            </a:r>
            <a:r>
              <a:rPr lang="en-US" dirty="0" smtClean="0"/>
              <a:t>DNA</a:t>
            </a:r>
            <a:r>
              <a:rPr lang="el-GR" dirty="0" smtClean="0"/>
              <a:t> του πυρήνα. </a:t>
            </a:r>
            <a:endParaRPr lang="el-GR" dirty="0"/>
          </a:p>
        </p:txBody>
      </p:sp>
      <p:pic>
        <p:nvPicPr>
          <p:cNvPr id="5" name="Picture 4" descr="C:\Documents and Settings\Eleni\Τα έγγραφά μου\Downloads\Chloroplast.svg.png"/>
          <p:cNvPicPr>
            <a:picLocks noChangeAspect="1" noChangeArrowheads="1"/>
          </p:cNvPicPr>
          <p:nvPr/>
        </p:nvPicPr>
        <p:blipFill>
          <a:blip r:embed="rId2" cstate="print"/>
          <a:srcRect/>
          <a:stretch>
            <a:fillRect/>
          </a:stretch>
        </p:blipFill>
        <p:spPr bwMode="auto">
          <a:xfrm>
            <a:off x="5076056" y="1268760"/>
            <a:ext cx="3816424" cy="2304256"/>
          </a:xfrm>
          <a:prstGeom prst="rect">
            <a:avLst/>
          </a:prstGeom>
          <a:noFill/>
        </p:spPr>
      </p:pic>
      <p:sp>
        <p:nvSpPr>
          <p:cNvPr id="6" name="5 - TextBox"/>
          <p:cNvSpPr txBox="1"/>
          <p:nvPr/>
        </p:nvSpPr>
        <p:spPr>
          <a:xfrm>
            <a:off x="5580112" y="3645024"/>
            <a:ext cx="3096344" cy="3046988"/>
          </a:xfrm>
          <a:prstGeom prst="rect">
            <a:avLst/>
          </a:prstGeom>
          <a:noFill/>
        </p:spPr>
        <p:txBody>
          <a:bodyPr wrap="square" rtlCol="0">
            <a:spAutoFit/>
          </a:bodyPr>
          <a:lstStyle/>
          <a:p>
            <a:pPr marL="342900" indent="-342900">
              <a:buAutoNum type="arabicPeriod"/>
            </a:pPr>
            <a:r>
              <a:rPr lang="el-GR" sz="1600" dirty="0" smtClean="0"/>
              <a:t>Εξωτερική μεμβράνη</a:t>
            </a:r>
          </a:p>
          <a:p>
            <a:pPr marL="342900" indent="-342900">
              <a:buAutoNum type="arabicPeriod"/>
            </a:pPr>
            <a:r>
              <a:rPr lang="el-GR" sz="1600" dirty="0" smtClean="0"/>
              <a:t>Ενδομεμβρανικός χώρος</a:t>
            </a:r>
          </a:p>
          <a:p>
            <a:pPr marL="342900" indent="-342900">
              <a:buFontTx/>
              <a:buAutoNum type="arabicPeriod"/>
            </a:pPr>
            <a:r>
              <a:rPr lang="el-GR" sz="1600" dirty="0" smtClean="0"/>
              <a:t>Εσωτερική μεμβράνη</a:t>
            </a:r>
          </a:p>
          <a:p>
            <a:pPr marL="342900" indent="-342900">
              <a:buAutoNum type="arabicPeriod"/>
            </a:pPr>
            <a:r>
              <a:rPr lang="el-GR" sz="1600" dirty="0" smtClean="0"/>
              <a:t>Στρώμα</a:t>
            </a:r>
          </a:p>
          <a:p>
            <a:pPr marL="342900" indent="-342900">
              <a:buAutoNum type="arabicPeriod"/>
            </a:pPr>
            <a:r>
              <a:rPr lang="el-GR" sz="1600" dirty="0" smtClean="0"/>
              <a:t>χλωροφύλλη</a:t>
            </a:r>
          </a:p>
          <a:p>
            <a:pPr marL="342900" indent="-342900">
              <a:buAutoNum type="arabicPeriod"/>
            </a:pPr>
            <a:r>
              <a:rPr lang="el-GR" sz="1600" dirty="0" smtClean="0"/>
              <a:t>Θυλακοειδές</a:t>
            </a:r>
          </a:p>
          <a:p>
            <a:pPr marL="342900" indent="-342900">
              <a:buAutoNum type="arabicPeriod"/>
            </a:pPr>
            <a:r>
              <a:rPr lang="en-US" sz="1600" dirty="0" smtClean="0"/>
              <a:t>Granum</a:t>
            </a:r>
            <a:endParaRPr lang="el-GR" sz="1600" dirty="0" smtClean="0"/>
          </a:p>
          <a:p>
            <a:pPr marL="342900" indent="-342900">
              <a:buAutoNum type="arabicPeriod"/>
            </a:pPr>
            <a:r>
              <a:rPr lang="el-GR" sz="1600" dirty="0" err="1" smtClean="0"/>
              <a:t>Ελασμάτιο</a:t>
            </a:r>
            <a:endParaRPr lang="el-GR" sz="1600" dirty="0" smtClean="0"/>
          </a:p>
          <a:p>
            <a:pPr marL="342900" indent="-342900">
              <a:buAutoNum type="arabicPeriod"/>
            </a:pPr>
            <a:r>
              <a:rPr lang="el-GR" sz="1600" dirty="0" smtClean="0"/>
              <a:t>Άμυλο</a:t>
            </a:r>
          </a:p>
          <a:p>
            <a:pPr marL="342900" indent="-342900">
              <a:buAutoNum type="arabicPeriod"/>
            </a:pPr>
            <a:r>
              <a:rPr lang="el-GR" sz="1600" dirty="0" smtClean="0"/>
              <a:t>Ριβόσωμα</a:t>
            </a:r>
          </a:p>
          <a:p>
            <a:pPr marL="342900" indent="-342900">
              <a:buAutoNum type="arabicPeriod"/>
            </a:pPr>
            <a:r>
              <a:rPr lang="en-US" sz="1600" dirty="0" smtClean="0"/>
              <a:t>DNA</a:t>
            </a:r>
            <a:endParaRPr lang="el-GR" sz="1600" dirty="0" smtClean="0"/>
          </a:p>
          <a:p>
            <a:pPr marL="342900" indent="-342900">
              <a:buAutoNum type="arabicPeriod"/>
            </a:pPr>
            <a:r>
              <a:rPr lang="el-GR" sz="1600" dirty="0" smtClean="0"/>
              <a:t>Σύμπλεγμα ενζύμων</a:t>
            </a:r>
            <a:endParaRPr lang="el-GR" sz="1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980728"/>
            <a:ext cx="4968552"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Στους χλωροπλάστες λαμβάνει χώρα η φωτοσύνθεση.</a:t>
            </a:r>
          </a:p>
          <a:p>
            <a:r>
              <a:rPr lang="el-GR" sz="2000" dirty="0" smtClean="0"/>
              <a:t>Κατά την φωτοσύνθεση γίνεται:</a:t>
            </a:r>
          </a:p>
          <a:p>
            <a:pPr>
              <a:buFont typeface="Wingdings" pitchFamily="2" charset="2"/>
              <a:buChar char="Ø"/>
            </a:pPr>
            <a:r>
              <a:rPr lang="el-GR" sz="2000" dirty="0" smtClean="0"/>
              <a:t> Δέσμευση της ενέργειας της ηλιακής ακτινοβολίας</a:t>
            </a:r>
          </a:p>
          <a:p>
            <a:pPr>
              <a:buFont typeface="Wingdings" pitchFamily="2" charset="2"/>
              <a:buChar char="Ø"/>
            </a:pPr>
            <a:r>
              <a:rPr lang="el-GR" sz="2000" dirty="0" smtClean="0"/>
              <a:t>Μετατροπή της φωτεινής ακτινοβολίας σε χημική</a:t>
            </a:r>
          </a:p>
          <a:p>
            <a:pPr>
              <a:buFont typeface="Wingdings" pitchFamily="2" charset="2"/>
              <a:buChar char="Ø"/>
            </a:pPr>
            <a:r>
              <a:rPr lang="el-GR" sz="2000" dirty="0" smtClean="0"/>
              <a:t>Αποθήκευση της χημικής ενέργειας στα τελικά προϊόντα της φωτοσύνθεσης.</a:t>
            </a:r>
          </a:p>
          <a:p>
            <a:endParaRPr lang="el-GR" sz="2000" dirty="0" smtClean="0"/>
          </a:p>
          <a:p>
            <a:r>
              <a:rPr lang="el-GR" sz="2000" dirty="0" smtClean="0"/>
              <a:t>Με τη διαδικασία της φωτοσύνθεσης η φωτεινή ενέργεια χρησιμοποιείται για την ενεργοποίηση μορίων </a:t>
            </a:r>
            <a:r>
              <a:rPr lang="en-US" sz="2000" dirty="0" smtClean="0"/>
              <a:t>CO</a:t>
            </a:r>
            <a:r>
              <a:rPr lang="en-US" sz="2000" baseline="-25000" dirty="0" smtClean="0"/>
              <a:t>2</a:t>
            </a:r>
            <a:r>
              <a:rPr lang="en-US" sz="2000" dirty="0" smtClean="0"/>
              <a:t> </a:t>
            </a:r>
            <a:r>
              <a:rPr lang="el-GR" sz="2000" dirty="0" smtClean="0"/>
              <a:t>της ατμόσφαιρας και ηλεκτρονίων που προέρχονται από το νερό. Τα ενεργοποιημένα μόρια σχηματίζουν οργανικές ενώσεις, ενώ παραπροϊόν της αντίδρασης είναι το </a:t>
            </a:r>
            <a:r>
              <a:rPr lang="en-US" sz="2000" dirty="0" smtClean="0"/>
              <a:t>O</a:t>
            </a:r>
            <a:r>
              <a:rPr lang="en-US" sz="2000" baseline="-25000" dirty="0" smtClean="0"/>
              <a:t>2</a:t>
            </a:r>
            <a:r>
              <a:rPr lang="en-US" sz="2000" dirty="0" smtClean="0"/>
              <a:t> </a:t>
            </a:r>
            <a:r>
              <a:rPr lang="el-GR" sz="2000" dirty="0" smtClean="0"/>
              <a:t>του νερού που ελευθερώνεται στην ατμόσφαιρα. </a:t>
            </a:r>
            <a:endParaRPr lang="el-GR" sz="2000" dirty="0"/>
          </a:p>
        </p:txBody>
      </p:sp>
      <p:sp>
        <p:nvSpPr>
          <p:cNvPr id="1026" name="AutoShape 2" descr="Αποτέλεσμα εικόνας για φωτοσύνθεση"/>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Eleni\Τα έγγραφά μου\Downloads\φωτοσύνθεση-55911251.jpg"/>
          <p:cNvPicPr>
            <a:picLocks noChangeAspect="1" noChangeArrowheads="1"/>
          </p:cNvPicPr>
          <p:nvPr/>
        </p:nvPicPr>
        <p:blipFill>
          <a:blip r:embed="rId2" cstate="print"/>
          <a:srcRect b="7946"/>
          <a:stretch>
            <a:fillRect/>
          </a:stretch>
        </p:blipFill>
        <p:spPr bwMode="auto">
          <a:xfrm>
            <a:off x="5148064" y="1412776"/>
            <a:ext cx="3818384" cy="3672408"/>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971600" y="548680"/>
            <a:ext cx="7200800" cy="313932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φωτοσύνθεση διακρίνεται σε δύο ξεχωριστές διαδικασίες: τις φωτοχημικές και τις μη φωτοχημικές αντιδράσεις.</a:t>
            </a:r>
          </a:p>
          <a:p>
            <a:r>
              <a:rPr lang="el-GR" dirty="0" smtClean="0"/>
              <a:t>Οι </a:t>
            </a:r>
            <a:r>
              <a:rPr lang="el-GR" b="1" dirty="0" smtClean="0"/>
              <a:t>φωτοχημικές αντιδράσεις </a:t>
            </a:r>
            <a:r>
              <a:rPr lang="el-GR" dirty="0" smtClean="0"/>
              <a:t>ή </a:t>
            </a:r>
            <a:r>
              <a:rPr lang="el-GR" b="1" dirty="0" smtClean="0"/>
              <a:t>αντιδράσεις φωτός </a:t>
            </a:r>
            <a:r>
              <a:rPr lang="el-GR" dirty="0" smtClean="0"/>
              <a:t>απαιτούν την ηλιακή ακτινοβολία. Είναι μία σειρά αντιδράσεων κατά τις οποίες δεσμεύεται η φωτεινή ενέργεια και μετατρέπεται σε χημική με την παραγωγή μορίων ΑΤΡ (φωτοφωσφορυλίωση) και </a:t>
            </a:r>
            <a:r>
              <a:rPr lang="en-US" dirty="0" smtClean="0"/>
              <a:t>NADPH</a:t>
            </a:r>
            <a:r>
              <a:rPr lang="el-GR" dirty="0" smtClean="0"/>
              <a:t> (φωτοαναγωγή).</a:t>
            </a:r>
          </a:p>
          <a:p>
            <a:r>
              <a:rPr lang="el-GR" dirty="0" smtClean="0"/>
              <a:t>Οι </a:t>
            </a:r>
            <a:r>
              <a:rPr lang="el-GR" b="1" dirty="0" smtClean="0"/>
              <a:t>μη φωτοχημικές αντιδράσεις </a:t>
            </a:r>
            <a:r>
              <a:rPr lang="el-GR" dirty="0" smtClean="0"/>
              <a:t>ή </a:t>
            </a:r>
            <a:r>
              <a:rPr lang="el-GR" b="1" dirty="0" smtClean="0"/>
              <a:t>σκοτεινές αντιδράσεις </a:t>
            </a:r>
            <a:r>
              <a:rPr lang="en-US" dirty="0" smtClean="0"/>
              <a:t>(</a:t>
            </a:r>
            <a:r>
              <a:rPr lang="el-GR" dirty="0" smtClean="0"/>
              <a:t>κύκλος </a:t>
            </a:r>
            <a:r>
              <a:rPr lang="en-US" dirty="0" smtClean="0"/>
              <a:t>Calvin</a:t>
            </a:r>
            <a:r>
              <a:rPr lang="el-GR" dirty="0" smtClean="0"/>
              <a:t>) δεν χρειάζονται την φωτεινή ακτινοβολία. Κατά τις σκοτεινές αντιδράσεις χρησιμοποιούνται τα μόρια </a:t>
            </a:r>
            <a:r>
              <a:rPr lang="en-US" dirty="0" smtClean="0"/>
              <a:t>ATP </a:t>
            </a:r>
            <a:r>
              <a:rPr lang="el-GR" dirty="0" smtClean="0"/>
              <a:t>και </a:t>
            </a:r>
            <a:r>
              <a:rPr lang="en-US" dirty="0" smtClean="0"/>
              <a:t>NADPH</a:t>
            </a:r>
            <a:r>
              <a:rPr lang="el-GR" dirty="0" smtClean="0"/>
              <a:t> που έχουν παραχθεί κατά τις φωτεινές αντιδράσεις, για την καθήλωση του άνθρακα  και την παραγωγή υδατανθράκων</a:t>
            </a:r>
            <a:endParaRPr lang="el-GR" dirty="0"/>
          </a:p>
        </p:txBody>
      </p:sp>
      <p:pic>
        <p:nvPicPr>
          <p:cNvPr id="5" name="Picture 3" descr="C:\Documents and Settings\Eleni\Τα έγγραφά μου\Downloads\kak-rasteniya-virabativayut-kislorod.jpg"/>
          <p:cNvPicPr>
            <a:picLocks noChangeAspect="1" noChangeArrowheads="1"/>
          </p:cNvPicPr>
          <p:nvPr/>
        </p:nvPicPr>
        <p:blipFill>
          <a:blip r:embed="rId2" cstate="print"/>
          <a:srcRect/>
          <a:stretch>
            <a:fillRect/>
          </a:stretch>
        </p:blipFill>
        <p:spPr bwMode="auto">
          <a:xfrm>
            <a:off x="1619672" y="3789040"/>
            <a:ext cx="5828928" cy="2808312"/>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Φωτοσύνθεση+Γλυκόζη+Οξυγόνο+Διοξείδιο+του+άνθρακα+Φως+Νερό+Χλωροφύλλη.jpg"/>
          <p:cNvPicPr>
            <a:picLocks noChangeAspect="1" noChangeArrowheads="1"/>
          </p:cNvPicPr>
          <p:nvPr/>
        </p:nvPicPr>
        <p:blipFill>
          <a:blip r:embed="rId2" cstate="print"/>
          <a:srcRect/>
          <a:stretch>
            <a:fillRect/>
          </a:stretch>
        </p:blipFill>
        <p:spPr bwMode="auto">
          <a:xfrm>
            <a:off x="2316088" y="1791072"/>
            <a:ext cx="4416152" cy="379816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55576" y="1628800"/>
            <a:ext cx="4032448"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Τα ένζυμα συνδέονται με τα αντιδρώντα μόρια λόγω της ειδικής στερεοδιάταξης που έχουν στο χώρο.</a:t>
            </a:r>
          </a:p>
          <a:p>
            <a:r>
              <a:rPr lang="el-GR" sz="2000" dirty="0" smtClean="0"/>
              <a:t>Η πολυπεπτιδική αλυσίδα του ενζύμου αναδιπλώνεται δημιουργώντας μία περιοχή που ταιριάζει απόλυτα με τα μόρια που πρόκειται να αντιδράσουν. Στην επιφάνεια αυτή δημιουργείται ένα μεγάλο πλήθος ασθενικών μη ομοιοπολικών δεσμών (δεσμοί υδρογόνου, ιοντικοί, </a:t>
            </a:r>
            <a:r>
              <a:rPr lang="en-US" sz="2000" dirty="0" smtClean="0"/>
              <a:t>van </a:t>
            </a:r>
            <a:r>
              <a:rPr lang="en-US" sz="2000" dirty="0" err="1" smtClean="0"/>
              <a:t>der</a:t>
            </a:r>
            <a:r>
              <a:rPr lang="en-US" sz="2000" dirty="0" smtClean="0"/>
              <a:t> Waals</a:t>
            </a:r>
            <a:r>
              <a:rPr lang="el-GR" sz="2000" dirty="0" smtClean="0"/>
              <a:t>, υδρόφοβοι) μεταξύ του ενζύμου και των αντιδρώντων μορίων.</a:t>
            </a:r>
          </a:p>
        </p:txBody>
      </p:sp>
      <p:pic>
        <p:nvPicPr>
          <p:cNvPr id="5" name="Picture 2" descr="Αποτέλεσμα εικόνας για ένζυμο ενεργό κέντρο"/>
          <p:cNvPicPr>
            <a:picLocks noChangeAspect="1" noChangeArrowheads="1"/>
          </p:cNvPicPr>
          <p:nvPr/>
        </p:nvPicPr>
        <p:blipFill>
          <a:blip r:embed="rId2" cstate="print"/>
          <a:srcRect/>
          <a:stretch>
            <a:fillRect/>
          </a:stretch>
        </p:blipFill>
        <p:spPr bwMode="auto">
          <a:xfrm>
            <a:off x="5292080" y="2204864"/>
            <a:ext cx="2880320" cy="2448272"/>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07504" y="764704"/>
            <a:ext cx="5184576" cy="59400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δέσμευση της φωτεινής ακτινοβολίας και η μετατροπή της σε χημική με τη μορφή των μορίων ΑΤΡ και </a:t>
            </a:r>
            <a:r>
              <a:rPr lang="en-US" sz="2000" dirty="0" smtClean="0"/>
              <a:t>NADPH</a:t>
            </a:r>
            <a:r>
              <a:rPr lang="el-GR" sz="2000" dirty="0" smtClean="0"/>
              <a:t> πραγματοποιείται από τα μόρια της χλωροφύλλης.</a:t>
            </a:r>
          </a:p>
          <a:p>
            <a:r>
              <a:rPr lang="el-GR" sz="2000" dirty="0" smtClean="0"/>
              <a:t>Τα μόρια της χλωροφύλλης βρίσκονται στα θυλακοειδή των </a:t>
            </a:r>
            <a:r>
              <a:rPr lang="en-US" sz="2000" dirty="0" err="1" smtClean="0"/>
              <a:t>grana</a:t>
            </a:r>
            <a:r>
              <a:rPr lang="el-GR" sz="2000" dirty="0" smtClean="0"/>
              <a:t> σε ομάδες. Έχουν την ιδιότητα όταν πέφτει απάνω τους το φως να απορροφούν φωτόνια. Η απορρόφηση ενός φωτονίου έχει ως αποτέλεσμα την ενεργοποίηση ενός ηλεκτρονίου της εξωτερικής στιβάδας των ατόμων. Τα ενεργοποιημένα ηλεκτρόνια είναι ασταθή και πολύ γρήγορα αποβάλλουν την ενέργεια που έχουν απορροφήσει με τη μορφή θερμότητας ή φωτός ή τη μεταφέρουν σε ένα άλλο άτομο και επανέρχονται στην προηγούμενη κατάστασή τους. Αν η ενέργεια που έχουν απορροφήσει είναι μεγάλη, τα ενεργοποιημένα ηλεκτρόνια απομακρύνονται από άτομο.</a:t>
            </a:r>
            <a:endParaRPr lang="el-GR" sz="2000" dirty="0"/>
          </a:p>
        </p:txBody>
      </p:sp>
      <p:pic>
        <p:nvPicPr>
          <p:cNvPr id="191492" name="Picture 4" descr="C:\Documents and Settings\Eleni\Τα έγγραφά μου\Downloads\chlorophyl11.gif"/>
          <p:cNvPicPr>
            <a:picLocks noChangeAspect="1" noChangeArrowheads="1"/>
          </p:cNvPicPr>
          <p:nvPr/>
        </p:nvPicPr>
        <p:blipFill>
          <a:blip r:embed="rId2" cstate="print"/>
          <a:srcRect/>
          <a:stretch>
            <a:fillRect/>
          </a:stretch>
        </p:blipFill>
        <p:spPr bwMode="auto">
          <a:xfrm>
            <a:off x="5752281" y="1196752"/>
            <a:ext cx="2924175" cy="2800350"/>
          </a:xfrm>
          <a:prstGeom prst="rect">
            <a:avLst/>
          </a:prstGeom>
          <a:noFill/>
        </p:spPr>
      </p:pic>
      <p:sp>
        <p:nvSpPr>
          <p:cNvPr id="4" name="3 - TextBox"/>
          <p:cNvSpPr txBox="1"/>
          <p:nvPr/>
        </p:nvSpPr>
        <p:spPr>
          <a:xfrm>
            <a:off x="5724128" y="4365104"/>
            <a:ext cx="3024336" cy="2031325"/>
          </a:xfrm>
          <a:prstGeom prst="rect">
            <a:avLst/>
          </a:prstGeom>
          <a:noFill/>
          <a:ln>
            <a:solidFill>
              <a:schemeClr val="accent1"/>
            </a:solidFill>
          </a:ln>
        </p:spPr>
        <p:txBody>
          <a:bodyPr wrap="square" rtlCol="0">
            <a:spAutoFit/>
          </a:bodyPr>
          <a:lstStyle/>
          <a:p>
            <a:r>
              <a:rPr lang="el-GR" dirty="0" smtClean="0"/>
              <a:t>Το μόριο της χλωροφύλλης περιέχει ένα άτομο μαγνησίου στο κέντρο του δακτυλίου. Η μακριά υδρόφοβη ουρά συγκρατεί τη χλωροφύλλη στη μεμβράνη των θυλακοειδών</a:t>
            </a:r>
            <a:endParaRPr lang="el-GR" dirty="0"/>
          </a:p>
        </p:txBody>
      </p:sp>
      <p:sp>
        <p:nvSpPr>
          <p:cNvPr id="5" name="4 - TextBox"/>
          <p:cNvSpPr txBox="1"/>
          <p:nvPr/>
        </p:nvSpPr>
        <p:spPr>
          <a:xfrm>
            <a:off x="107504" y="260648"/>
            <a:ext cx="511256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Φωτεινές αντιδράσεις</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496" y="1124744"/>
            <a:ext cx="5400600" cy="535531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μόρια της χλωροφύλλης συγκρατούνται στις μεμβράνες των θυλακοειδών με τη βοήθεια πρωτεϊνών και συγκροτούν ομάδες από εκατοντάδες μόρια που ονομάζονται φωτοσυστήματα. Τα φωτοσυστήματα διακρίνονται στο </a:t>
            </a:r>
            <a:r>
              <a:rPr lang="el-GR" b="1" dirty="0" smtClean="0"/>
              <a:t>φωτοσύστημα Ι </a:t>
            </a:r>
            <a:r>
              <a:rPr lang="el-GR" dirty="0" smtClean="0"/>
              <a:t>και το </a:t>
            </a:r>
            <a:r>
              <a:rPr lang="el-GR" b="1" dirty="0" smtClean="0"/>
              <a:t>φωτοσύστημα ΙΙ</a:t>
            </a:r>
            <a:r>
              <a:rPr lang="el-GR" dirty="0" smtClean="0"/>
              <a:t>. Τα μόρια της χλωροφύλλης του φωτοσυστήματος ΙΙ απορροφούν την ενέργεια των φωτονίων με αποτέλεσμα τη διέγερση των ηλεκτρονίων τους. Τα ηλεκτρόνια αποδιεγείρονται εκπέμποντας την ενέργεια που έχουν απορροφήσει σε ένα κέντρο αντίδρασης στο οποίο απορροφάται από ένα μόριο χλωροφύλλης που ονομάζεται </a:t>
            </a:r>
            <a:r>
              <a:rPr lang="el-GR" b="1" dirty="0" smtClean="0"/>
              <a:t>Ρ680</a:t>
            </a:r>
            <a:r>
              <a:rPr lang="el-GR" dirty="0" smtClean="0"/>
              <a:t>. Η ενέργεια  χρησιμοποιείται για να διεγείρει ένα ηλεκτρόνιο της Ρ680. Το ηλεκτρόνιο υψηλής ενέργειας απομακρύνεται από το μόριο της χλωροφύλλης, η οποία φορτίζεται θετικά. Το διεγερμένο ηλεκτρόνιο μεταφέρεται σε αλυσίδα μεταφοράς ηλεκτρονίων στην μεμβράνη του θυλακοειδούς, όπου χρησιμοποιείται η ενέργειά του για τη σύνθεση μορίων ΑΤΡ.</a:t>
            </a:r>
          </a:p>
        </p:txBody>
      </p:sp>
      <p:pic>
        <p:nvPicPr>
          <p:cNvPr id="7" name="Picture 2" descr="C:\Documents and Settings\Eleni\Τα έγγραφά μου\Downloads\images (14).jpg"/>
          <p:cNvPicPr>
            <a:picLocks noChangeAspect="1" noChangeArrowheads="1"/>
          </p:cNvPicPr>
          <p:nvPr/>
        </p:nvPicPr>
        <p:blipFill>
          <a:blip r:embed="rId2" cstate="print"/>
          <a:srcRect/>
          <a:stretch>
            <a:fillRect/>
          </a:stretch>
        </p:blipFill>
        <p:spPr bwMode="auto">
          <a:xfrm>
            <a:off x="5796136" y="1124744"/>
            <a:ext cx="3240361" cy="2880320"/>
          </a:xfrm>
          <a:prstGeom prst="rect">
            <a:avLst/>
          </a:prstGeom>
          <a:noFill/>
        </p:spPr>
      </p:pic>
      <p:sp>
        <p:nvSpPr>
          <p:cNvPr id="6" name="5 - TextBox"/>
          <p:cNvSpPr txBox="1"/>
          <p:nvPr/>
        </p:nvSpPr>
        <p:spPr>
          <a:xfrm>
            <a:off x="5652120" y="4005064"/>
            <a:ext cx="3419872" cy="2800767"/>
          </a:xfrm>
          <a:prstGeom prst="rect">
            <a:avLst/>
          </a:prstGeom>
          <a:noFill/>
          <a:ln>
            <a:solidFill>
              <a:schemeClr val="accent1"/>
            </a:solidFill>
          </a:ln>
        </p:spPr>
        <p:txBody>
          <a:bodyPr wrap="square" rtlCol="0">
            <a:spAutoFit/>
          </a:bodyPr>
          <a:lstStyle/>
          <a:p>
            <a:r>
              <a:rPr lang="el-GR" sz="1600" dirty="0" smtClean="0"/>
              <a:t>Σε κάθε φωτοσύστημα οι χλωροφύλλες διακρίνονται σε αυτές που απορροφούν το φως (μόρια κεραίας) και τα μόρια που την μετατρέπουν σε χημική (κέντρο αντίδρασης). Τα μόρια κεραίας μεταφέρουν την ενέργειά τους τυχαία το ένα στο άλλο έως ότου παγιδευτεί στο κέντρο αντίδρασης, από όπου αποβάλλονται ενεργοποιημένα ηλεκτρόνια</a:t>
            </a:r>
            <a:endParaRPr lang="el-GR" sz="16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508006"/>
            <a:ext cx="4752528" cy="480131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Παρόμοια διαδικασία συμβαίνει στο φωτοσύστημα Ι, το οποίο έχει περίπου 70 μόρια χλωροφύλλης αποδέκτες της φωτεινής ενέργειας και ένα μόριο χλωροφύλλης στο κέντρο αντίδρασης, την </a:t>
            </a:r>
            <a:r>
              <a:rPr lang="el-GR" b="1" dirty="0" smtClean="0"/>
              <a:t>Ρ700</a:t>
            </a:r>
            <a:r>
              <a:rPr lang="el-GR" dirty="0" smtClean="0"/>
              <a:t>. Το ενεργοποιημένο ηλεκτρόνιο που απομακρύνεται από την Ρ700 χρησιμοποιείται για την παραγωγή </a:t>
            </a:r>
            <a:r>
              <a:rPr lang="en-US" dirty="0" smtClean="0"/>
              <a:t>NADPH</a:t>
            </a:r>
            <a:r>
              <a:rPr lang="el-GR" dirty="0" smtClean="0"/>
              <a:t>. Η Ρ700 που έχει φορτιστεί θετικά μετά την απομάκρυνση του ηλεκτρονίου της δέχεται το ηλεκτρόνιο της Ρ680 που έχει αποδώσει την ενέργειά του για την παραγωγή ΑΤΡ και επανέρχεται στην ουδέτερη κατάσταση.</a:t>
            </a:r>
          </a:p>
          <a:p>
            <a:r>
              <a:rPr lang="el-GR" dirty="0" smtClean="0"/>
              <a:t>Η διαδικασία ονομάζεται </a:t>
            </a:r>
            <a:r>
              <a:rPr lang="el-GR" b="1" dirty="0" smtClean="0"/>
              <a:t>μη κυκλική φωτοφωσφορυλίωση</a:t>
            </a:r>
            <a:r>
              <a:rPr lang="el-GR" dirty="0" smtClean="0"/>
              <a:t>, γιατί τα ηλεκτρόνια δεν επιστρέφουν στα μόρια από όπου έχουν απομακρυνθεί.   </a:t>
            </a:r>
            <a:endParaRPr lang="el-GR" dirty="0"/>
          </a:p>
        </p:txBody>
      </p:sp>
      <p:pic>
        <p:nvPicPr>
          <p:cNvPr id="6" name="Picture 3" descr="C:\Documents and Settings\Eleni\Τα έγγραφά μου\Downloads\clip_image002.jpg"/>
          <p:cNvPicPr>
            <a:picLocks noChangeAspect="1" noChangeArrowheads="1"/>
          </p:cNvPicPr>
          <p:nvPr/>
        </p:nvPicPr>
        <p:blipFill>
          <a:blip r:embed="rId2" cstate="print"/>
          <a:srcRect/>
          <a:stretch>
            <a:fillRect/>
          </a:stretch>
        </p:blipFill>
        <p:spPr bwMode="auto">
          <a:xfrm>
            <a:off x="5148064" y="4581128"/>
            <a:ext cx="3949824" cy="2124075"/>
          </a:xfrm>
          <a:prstGeom prst="rect">
            <a:avLst/>
          </a:prstGeom>
          <a:noFill/>
        </p:spPr>
      </p:pic>
      <p:pic>
        <p:nvPicPr>
          <p:cNvPr id="7" name="Picture 2" descr="C:\Documents and Settings\Eleni\Τα έγγραφά μου\Downloads\page_17.jpg"/>
          <p:cNvPicPr>
            <a:picLocks noChangeAspect="1" noChangeArrowheads="1"/>
          </p:cNvPicPr>
          <p:nvPr/>
        </p:nvPicPr>
        <p:blipFill>
          <a:blip r:embed="rId3" cstate="print"/>
          <a:srcRect l="1351" t="32703" b="3504"/>
          <a:stretch>
            <a:fillRect/>
          </a:stretch>
        </p:blipFill>
        <p:spPr bwMode="auto">
          <a:xfrm>
            <a:off x="5004048" y="288032"/>
            <a:ext cx="4032448" cy="414908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5496" y="980728"/>
            <a:ext cx="5472608" cy="535531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dirty="0" smtClean="0"/>
              <a:t>To </a:t>
            </a:r>
            <a:r>
              <a:rPr lang="el-GR" dirty="0" smtClean="0"/>
              <a:t>ΑΤΡ σχηματίζεται μετά την απορρόφηση ενός φωτονίου στο φωτοσύστημα ΙΙ και το </a:t>
            </a:r>
            <a:r>
              <a:rPr lang="en-US" dirty="0" smtClean="0"/>
              <a:t>NADPH</a:t>
            </a:r>
            <a:r>
              <a:rPr lang="el-GR" dirty="0" smtClean="0"/>
              <a:t> μετά την απορρόφηση ενός δεύτερου φωτονίου στο φωτοσύστημα Ι.</a:t>
            </a:r>
          </a:p>
          <a:p>
            <a:r>
              <a:rPr lang="el-GR" dirty="0" smtClean="0"/>
              <a:t>Τα μόρια χλωροφύλλης Ρ680 που έχουν φορτιστεί θετικά, επανέρχονται στην ουδέτερη κατάσταση προσλαμβάνοντας ηλεκτρόνια χαμηλής ενέργειας. Για τους περισσότερους φωτοαυτότροφους οργανισμούς, τα ηλεκτρόνια προέρχονται από τη διάσπαση μορίων νερού. Ένα ένζυμο διασπά το νερό σε οξυγόνο ιόντα υδρογόνου (πρωτόνια) και ηλεκτρόνια:</a:t>
            </a:r>
          </a:p>
          <a:p>
            <a:pPr algn="ctr"/>
            <a:r>
              <a:rPr lang="en-US" dirty="0" smtClean="0"/>
              <a:t>H</a:t>
            </a:r>
            <a:r>
              <a:rPr lang="en-US" baseline="-25000" dirty="0" smtClean="0"/>
              <a:t>2</a:t>
            </a:r>
            <a:r>
              <a:rPr lang="en-US" dirty="0" smtClean="0"/>
              <a:t>O </a:t>
            </a:r>
            <a:r>
              <a:rPr lang="en-US" dirty="0" smtClean="0">
                <a:sym typeface="Wingdings" pitchFamily="2" charset="2"/>
              </a:rPr>
              <a:t> 1/2O</a:t>
            </a:r>
            <a:r>
              <a:rPr lang="en-US" baseline="-25000" dirty="0" smtClean="0">
                <a:sym typeface="Wingdings" pitchFamily="2" charset="2"/>
              </a:rPr>
              <a:t>2</a:t>
            </a:r>
            <a:r>
              <a:rPr lang="en-US" dirty="0" smtClean="0">
                <a:sym typeface="Wingdings" pitchFamily="2" charset="2"/>
              </a:rPr>
              <a:t> + 2H</a:t>
            </a:r>
            <a:r>
              <a:rPr lang="en-US" baseline="30000" dirty="0" smtClean="0">
                <a:sym typeface="Wingdings" pitchFamily="2" charset="2"/>
              </a:rPr>
              <a:t>+</a:t>
            </a:r>
            <a:r>
              <a:rPr lang="en-US" dirty="0" smtClean="0">
                <a:sym typeface="Wingdings" pitchFamily="2" charset="2"/>
              </a:rPr>
              <a:t> + 2e</a:t>
            </a:r>
            <a:r>
              <a:rPr lang="el-GR" baseline="30000" dirty="0" smtClean="0">
                <a:sym typeface="Wingdings" pitchFamily="2" charset="2"/>
              </a:rPr>
              <a:t>-</a:t>
            </a:r>
            <a:r>
              <a:rPr lang="en-US" dirty="0" smtClean="0">
                <a:sym typeface="Wingdings" pitchFamily="2" charset="2"/>
              </a:rPr>
              <a:t> </a:t>
            </a:r>
          </a:p>
          <a:p>
            <a:r>
              <a:rPr lang="el-GR" dirty="0" smtClean="0">
                <a:sym typeface="Wingdings" pitchFamily="2" charset="2"/>
              </a:rPr>
              <a:t>Όταν διασπαστούν δύο μόρια νερού, κάτι που χρειάζεται την απορρόφηση τεσσάρων φωτονίων, ελευθερώνεται ένα μόριο οξυγόνου στην ατμόσφαιρα.</a:t>
            </a:r>
          </a:p>
          <a:p>
            <a:r>
              <a:rPr lang="el-GR" dirty="0" smtClean="0">
                <a:sym typeface="Wingdings" pitchFamily="2" charset="2"/>
              </a:rPr>
              <a:t>Τα πρωτόνια από τη διάσπαση του νερού χρησιμοποιούνται μαζί με ηλεκτρόνια υψηλής ενέργειας της Ρ700 για την σύνθεση του </a:t>
            </a:r>
            <a:r>
              <a:rPr lang="en-US" dirty="0" smtClean="0">
                <a:sym typeface="Wingdings" pitchFamily="2" charset="2"/>
              </a:rPr>
              <a:t>NADPH:</a:t>
            </a:r>
            <a:endParaRPr lang="el-GR" dirty="0" smtClean="0">
              <a:sym typeface="Wingdings" pitchFamily="2" charset="2"/>
            </a:endParaRPr>
          </a:p>
          <a:p>
            <a:pPr algn="ctr"/>
            <a:r>
              <a:rPr lang="en-US" dirty="0" smtClean="0">
                <a:sym typeface="Wingdings" pitchFamily="2" charset="2"/>
              </a:rPr>
              <a:t>NADP</a:t>
            </a:r>
            <a:r>
              <a:rPr lang="en-US" baseline="30000" dirty="0" smtClean="0">
                <a:sym typeface="Wingdings" pitchFamily="2" charset="2"/>
              </a:rPr>
              <a:t>+</a:t>
            </a:r>
            <a:r>
              <a:rPr lang="en-US" dirty="0" smtClean="0">
                <a:sym typeface="Wingdings" pitchFamily="2" charset="2"/>
              </a:rPr>
              <a:t> + 2e</a:t>
            </a:r>
            <a:r>
              <a:rPr lang="el-GR" baseline="30000" dirty="0" smtClean="0">
                <a:sym typeface="Wingdings" pitchFamily="2" charset="2"/>
              </a:rPr>
              <a:t>-</a:t>
            </a:r>
            <a:r>
              <a:rPr lang="en-US" dirty="0" smtClean="0">
                <a:sym typeface="Wingdings" pitchFamily="2" charset="2"/>
              </a:rPr>
              <a:t> + H</a:t>
            </a:r>
            <a:r>
              <a:rPr lang="en-US" baseline="30000" dirty="0" smtClean="0">
                <a:sym typeface="Wingdings" pitchFamily="2" charset="2"/>
              </a:rPr>
              <a:t>+</a:t>
            </a:r>
            <a:r>
              <a:rPr lang="en-US" dirty="0" smtClean="0">
                <a:sym typeface="Wingdings" pitchFamily="2" charset="2"/>
              </a:rPr>
              <a:t>  NADPH</a:t>
            </a:r>
            <a:r>
              <a:rPr lang="el-GR" dirty="0" smtClean="0"/>
              <a:t> </a:t>
            </a:r>
            <a:endParaRPr lang="el-GR" dirty="0"/>
          </a:p>
        </p:txBody>
      </p:sp>
      <p:pic>
        <p:nvPicPr>
          <p:cNvPr id="6" name="Picture 2" descr="C:\Documents and Settings\Eleni\Τα έγγραφά μου\Downloads\images (15).jpg"/>
          <p:cNvPicPr>
            <a:picLocks noChangeAspect="1" noChangeArrowheads="1"/>
          </p:cNvPicPr>
          <p:nvPr/>
        </p:nvPicPr>
        <p:blipFill>
          <a:blip r:embed="rId2" cstate="print"/>
          <a:srcRect/>
          <a:stretch>
            <a:fillRect/>
          </a:stretch>
        </p:blipFill>
        <p:spPr bwMode="auto">
          <a:xfrm>
            <a:off x="5796136" y="1988840"/>
            <a:ext cx="3168352" cy="3528392"/>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07504" y="1679897"/>
            <a:ext cx="4680520" cy="39703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Αντί για την προηγούμενη πορεία, το ενεργοποιημένο ηλεκτρόνιο της Ρ700 μπορεί να μεταφερθεί μέσω μιας σειράς μορίων και να χάσει σταδιακά την ενέργειά του. Μέρος αυτής της ενέργειας χρησιμοποιείται για την παραγωγή ενός μορίου ΑΤΡ. Το απενεργοποιημένο ηλεκτρόνιο στη συνέχεια επιστρέφει στην ιονισμένη Ρ700 και την αποϊονίζει. Η διαδικασία ονομάζεται </a:t>
            </a:r>
            <a:r>
              <a:rPr lang="el-GR" b="1" dirty="0" smtClean="0"/>
              <a:t>κυκλική φωτοφωσφορυλίωση </a:t>
            </a:r>
            <a:r>
              <a:rPr lang="el-GR" dirty="0" smtClean="0"/>
              <a:t>και γίνεται παράλληλα με την μη κυκλική.</a:t>
            </a:r>
          </a:p>
          <a:p>
            <a:r>
              <a:rPr lang="el-GR" dirty="0" smtClean="0"/>
              <a:t>Στην κυκλική φωτοφωσφορυλίωση παίρνει μέρος μόνο το φωτοσύστημα Ι και παράγεται μόνο ΑΤΡ.</a:t>
            </a:r>
            <a:endParaRPr lang="el-GR" dirty="0"/>
          </a:p>
        </p:txBody>
      </p:sp>
      <p:pic>
        <p:nvPicPr>
          <p:cNvPr id="5" name="Picture 3" descr="C:\Documents and Settings\Eleni\Τα έγγραφά μου\Downloads\images (6).png"/>
          <p:cNvPicPr>
            <a:picLocks noChangeAspect="1" noChangeArrowheads="1"/>
          </p:cNvPicPr>
          <p:nvPr/>
        </p:nvPicPr>
        <p:blipFill>
          <a:blip r:embed="rId2" cstate="print"/>
          <a:srcRect/>
          <a:stretch>
            <a:fillRect/>
          </a:stretch>
        </p:blipFill>
        <p:spPr bwMode="auto">
          <a:xfrm>
            <a:off x="5076056" y="1700808"/>
            <a:ext cx="3816424" cy="36004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570166"/>
            <a:ext cx="4824536" cy="338554"/>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solidFill>
                  <a:schemeClr val="bg1"/>
                </a:solidFill>
              </a:rPr>
              <a:t>Σκοτεινές αντιδράσεις </a:t>
            </a:r>
            <a:r>
              <a:rPr lang="en-US" sz="1600" b="1" dirty="0" smtClean="0">
                <a:solidFill>
                  <a:schemeClr val="bg1"/>
                </a:solidFill>
              </a:rPr>
              <a:t>(</a:t>
            </a:r>
            <a:r>
              <a:rPr lang="el-GR" sz="1600" b="1" dirty="0" smtClean="0">
                <a:solidFill>
                  <a:schemeClr val="bg1"/>
                </a:solidFill>
              </a:rPr>
              <a:t>κύκλος του </a:t>
            </a:r>
            <a:r>
              <a:rPr lang="en-US" sz="1600" b="1" dirty="0" smtClean="0">
                <a:solidFill>
                  <a:schemeClr val="bg1"/>
                </a:solidFill>
              </a:rPr>
              <a:t>Calvin)</a:t>
            </a:r>
            <a:endParaRPr lang="el-GR" sz="1600" b="1" dirty="0">
              <a:solidFill>
                <a:schemeClr val="bg1"/>
              </a:solidFill>
            </a:endParaRPr>
          </a:p>
        </p:txBody>
      </p:sp>
      <p:sp>
        <p:nvSpPr>
          <p:cNvPr id="6" name="5 - TextBox"/>
          <p:cNvSpPr txBox="1"/>
          <p:nvPr/>
        </p:nvSpPr>
        <p:spPr>
          <a:xfrm>
            <a:off x="107504" y="1037049"/>
            <a:ext cx="4824536" cy="535531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Κατά τις σκοτεινές αντιδράσεις χρησιμοποιούνται τα προϊόντα των φωτεινών αντιδράσεων ΑΤΡ και </a:t>
            </a:r>
            <a:r>
              <a:rPr lang="en-US" dirty="0" smtClean="0"/>
              <a:t>NADPH </a:t>
            </a:r>
            <a:r>
              <a:rPr lang="el-GR" dirty="0" smtClean="0"/>
              <a:t>για την δέσμευση του άνθρακα από το </a:t>
            </a:r>
            <a:r>
              <a:rPr lang="en-US" dirty="0" smtClean="0"/>
              <a:t>CO</a:t>
            </a:r>
            <a:r>
              <a:rPr lang="en-US" baseline="-25000" dirty="0" smtClean="0"/>
              <a:t>2</a:t>
            </a:r>
            <a:r>
              <a:rPr lang="en-US" dirty="0" smtClean="0"/>
              <a:t> </a:t>
            </a:r>
            <a:r>
              <a:rPr lang="el-GR" dirty="0" smtClean="0"/>
              <a:t>της ατμόσφαιρας. Οι αντιδράσεις πραγματοποιούνται στο στρώμα του χλωροπλάστη και κατά την διεξαγωγή τους μετατρέπεται ένα άτομο άνθρακα από το </a:t>
            </a:r>
            <a:r>
              <a:rPr lang="en-US" dirty="0" smtClean="0"/>
              <a:t>CO</a:t>
            </a:r>
            <a:r>
              <a:rPr lang="en-US" baseline="-25000" dirty="0" smtClean="0"/>
              <a:t>2</a:t>
            </a:r>
            <a:r>
              <a:rPr lang="en-US" dirty="0" smtClean="0"/>
              <a:t> </a:t>
            </a:r>
            <a:r>
              <a:rPr lang="el-GR" dirty="0" smtClean="0"/>
              <a:t>σε οργανικό άνθρακα.</a:t>
            </a:r>
          </a:p>
          <a:p>
            <a:r>
              <a:rPr lang="el-GR" dirty="0" smtClean="0"/>
              <a:t>Το </a:t>
            </a:r>
            <a:r>
              <a:rPr lang="en-US" dirty="0" smtClean="0"/>
              <a:t>CO</a:t>
            </a:r>
            <a:r>
              <a:rPr lang="en-US" baseline="-25000" dirty="0" smtClean="0"/>
              <a:t>2</a:t>
            </a:r>
            <a:r>
              <a:rPr lang="el-GR" baseline="-25000" dirty="0" smtClean="0"/>
              <a:t> </a:t>
            </a:r>
            <a:r>
              <a:rPr lang="el-GR" dirty="0" smtClean="0"/>
              <a:t> αντιδρά με μία πεντόζη, την 1,5-διφωσφοριβική ριβουλόζη, η οποία είναι μία ένωση πλούσια σε ενέργεια, παράγοντας μία εξόζη.  Η αντίδραση δε χρειάζεται ενέργεια.  Οι ενεργοποιημένοι άνθρακες χρησιμοποιούνται στην παραγωγή αμινοξέων, λιπών και σακχάρων. Τα ενεργειακά μόρια ΑΤΡ και </a:t>
            </a:r>
            <a:r>
              <a:rPr lang="en-US" dirty="0" smtClean="0"/>
              <a:t>NADPH</a:t>
            </a:r>
            <a:r>
              <a:rPr lang="el-GR" dirty="0" smtClean="0"/>
              <a:t> χρησιμοποιούνται στην ανακύκλωση της 1,5-διφωσφορικής ριβουλόζης.</a:t>
            </a:r>
            <a:r>
              <a:rPr lang="en-US" dirty="0" smtClean="0"/>
              <a:t> </a:t>
            </a:r>
            <a:r>
              <a:rPr lang="el-GR" dirty="0" smtClean="0"/>
              <a:t>Για κάθε μόριο </a:t>
            </a:r>
            <a:r>
              <a:rPr lang="en-US" dirty="0" smtClean="0"/>
              <a:t>CO</a:t>
            </a:r>
            <a:r>
              <a:rPr lang="en-US" baseline="-25000" dirty="0" smtClean="0"/>
              <a:t>2</a:t>
            </a:r>
            <a:r>
              <a:rPr lang="el-GR" baseline="-25000" dirty="0" smtClean="0"/>
              <a:t> </a:t>
            </a:r>
            <a:r>
              <a:rPr lang="el-GR" dirty="0" smtClean="0"/>
              <a:t> χρησιμοποιούνται τρία μόρια ΑΤΡ και δύο μόρια </a:t>
            </a:r>
            <a:r>
              <a:rPr lang="en-US" dirty="0" smtClean="0"/>
              <a:t>NADPH</a:t>
            </a:r>
            <a:r>
              <a:rPr lang="el-GR" dirty="0" smtClean="0"/>
              <a:t>.</a:t>
            </a:r>
          </a:p>
        </p:txBody>
      </p:sp>
      <p:pic>
        <p:nvPicPr>
          <p:cNvPr id="4098" name="Picture 2" descr="C:\Documents and Settings\Eleni\Τα έγγραφά μου\Downloads\images (16).jpg"/>
          <p:cNvPicPr>
            <a:picLocks noChangeAspect="1" noChangeArrowheads="1"/>
          </p:cNvPicPr>
          <p:nvPr/>
        </p:nvPicPr>
        <p:blipFill>
          <a:blip r:embed="rId2" cstate="print"/>
          <a:srcRect/>
          <a:stretch>
            <a:fillRect/>
          </a:stretch>
        </p:blipFill>
        <p:spPr bwMode="auto">
          <a:xfrm>
            <a:off x="5292080" y="1268760"/>
            <a:ext cx="3600400" cy="3024336"/>
          </a:xfrm>
          <a:prstGeom prst="rect">
            <a:avLst/>
          </a:prstGeom>
          <a:noFill/>
        </p:spPr>
      </p:pic>
      <p:sp>
        <p:nvSpPr>
          <p:cNvPr id="8" name="7 - TextBox"/>
          <p:cNvSpPr txBox="1"/>
          <p:nvPr/>
        </p:nvSpPr>
        <p:spPr>
          <a:xfrm>
            <a:off x="5292080" y="4437112"/>
            <a:ext cx="3672408" cy="175432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Σε κάθε κύκλο του </a:t>
            </a:r>
            <a:r>
              <a:rPr lang="en-US" dirty="0" smtClean="0"/>
              <a:t>Calvin </a:t>
            </a:r>
            <a:r>
              <a:rPr lang="el-GR" dirty="0" smtClean="0"/>
              <a:t>ανάγεται ένα άτομο άνθρακα. Για τη σύνθεση ενός μορίου γλυκόζης χρειάζεται να γίνουν έξι  κύκλοι του </a:t>
            </a:r>
            <a:r>
              <a:rPr lang="en-US" dirty="0" smtClean="0"/>
              <a:t>Calvin</a:t>
            </a:r>
            <a:r>
              <a:rPr lang="el-GR" dirty="0" smtClean="0"/>
              <a:t> και καταναλώνονται δώδεκα μόρια </a:t>
            </a:r>
            <a:r>
              <a:rPr lang="en-US" dirty="0" smtClean="0"/>
              <a:t>NADPH </a:t>
            </a:r>
            <a:r>
              <a:rPr lang="el-GR" dirty="0" smtClean="0"/>
              <a:t>και 18 μόρια </a:t>
            </a:r>
            <a:r>
              <a:rPr lang="en-US" dirty="0" smtClean="0"/>
              <a:t>ATP</a:t>
            </a:r>
            <a:endParaRPr lang="el-G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650286"/>
            <a:ext cx="4752528" cy="369332"/>
          </a:xfrm>
          <a:prstGeom prst="rect">
            <a:avLst/>
          </a:prstGeom>
          <a:solidFill>
            <a:schemeClr val="tx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Σκοτεινές αντιδράσεις </a:t>
            </a:r>
            <a:r>
              <a:rPr lang="en-US" b="1" dirty="0" smtClean="0"/>
              <a:t>(</a:t>
            </a:r>
            <a:r>
              <a:rPr lang="el-GR" b="1" dirty="0" smtClean="0"/>
              <a:t>κύκλος του </a:t>
            </a:r>
            <a:r>
              <a:rPr lang="en-US" b="1" dirty="0" smtClean="0"/>
              <a:t>Calvin)</a:t>
            </a:r>
            <a:endParaRPr lang="el-GR" b="1" dirty="0"/>
          </a:p>
        </p:txBody>
      </p:sp>
      <p:sp>
        <p:nvSpPr>
          <p:cNvPr id="6" name="5 - TextBox"/>
          <p:cNvSpPr txBox="1"/>
          <p:nvPr/>
        </p:nvSpPr>
        <p:spPr>
          <a:xfrm>
            <a:off x="107504" y="2132856"/>
            <a:ext cx="4824536"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εξόζη της αντίδρασης υδρολύεται παράγοντας 2 μόρια 3-φωσφορικής γλυκερανδεΰδης που περιέχει 3 άτομα άνθρακα η οποία παίρνει μέρος στην παραγωγή πολλών οργανικών μορίων του κυττάρου, μεταξύ των οποίων και γλυκόζη. Από τη δέσμευση έξι μορίων </a:t>
            </a:r>
            <a:r>
              <a:rPr lang="en-US" dirty="0" smtClean="0"/>
              <a:t>CO</a:t>
            </a:r>
            <a:r>
              <a:rPr lang="en-US" baseline="-25000" dirty="0" smtClean="0"/>
              <a:t>2</a:t>
            </a:r>
            <a:r>
              <a:rPr lang="en-US" dirty="0" smtClean="0"/>
              <a:t> </a:t>
            </a:r>
            <a:r>
              <a:rPr lang="el-GR" dirty="0" smtClean="0"/>
              <a:t>τελικά παράγεται ένα μόριο γλυκόζης ενώ αναγεννώνται τα μόρια της 1,5-διφωσφοριβικής ριβουλόζης καταναλώνοντας μόρια ΑΤΡ και </a:t>
            </a:r>
            <a:r>
              <a:rPr lang="en-US" dirty="0" smtClean="0"/>
              <a:t>NADPH</a:t>
            </a:r>
            <a:r>
              <a:rPr lang="el-GR" dirty="0" smtClean="0"/>
              <a:t>   </a:t>
            </a:r>
            <a:endParaRPr lang="el-GR" dirty="0"/>
          </a:p>
        </p:txBody>
      </p:sp>
      <p:sp>
        <p:nvSpPr>
          <p:cNvPr id="9" name="8 - TextBox"/>
          <p:cNvSpPr txBox="1"/>
          <p:nvPr/>
        </p:nvSpPr>
        <p:spPr>
          <a:xfrm>
            <a:off x="251520" y="5157192"/>
            <a:ext cx="8424936" cy="646331"/>
          </a:xfrm>
          <a:prstGeom prst="rect">
            <a:avLst/>
          </a:prstGeom>
          <a:solidFill>
            <a:schemeClr val="accent1">
              <a:lumMod val="20000"/>
              <a:lumOff val="80000"/>
            </a:schemeClr>
          </a:solidFill>
          <a:ln>
            <a:solidFill>
              <a:srgbClr val="C00000"/>
            </a:solidFill>
          </a:ln>
          <a:effectLst>
            <a:outerShdw blurRad="50800" dist="38100" dir="5400000" algn="t" rotWithShape="0">
              <a:prstClr val="black">
                <a:alpha val="40000"/>
              </a:prstClr>
            </a:outerShdw>
          </a:effectLst>
        </p:spPr>
        <p:txBody>
          <a:bodyPr wrap="square" rtlCol="0">
            <a:spAutoFit/>
          </a:bodyPr>
          <a:lstStyle/>
          <a:p>
            <a:r>
              <a:rPr lang="el-GR" b="1" dirty="0" smtClean="0"/>
              <a:t>Συνολική αντίδραση </a:t>
            </a:r>
            <a:r>
              <a:rPr lang="en-US" b="1" dirty="0" smtClean="0"/>
              <a:t>Calvin:</a:t>
            </a:r>
          </a:p>
          <a:p>
            <a:r>
              <a:rPr lang="en-US" dirty="0" smtClean="0"/>
              <a:t>6CO</a:t>
            </a:r>
            <a:r>
              <a:rPr lang="en-US" baseline="-25000" dirty="0" smtClean="0"/>
              <a:t>2</a:t>
            </a:r>
            <a:r>
              <a:rPr lang="en-US" dirty="0" smtClean="0"/>
              <a:t> + 18ATP + 12NADPH + 12H</a:t>
            </a:r>
            <a:r>
              <a:rPr lang="en-US" baseline="-25000" dirty="0" smtClean="0"/>
              <a:t>2</a:t>
            </a:r>
            <a:r>
              <a:rPr lang="en-US" dirty="0" smtClean="0"/>
              <a:t>O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l-GR" baseline="-25000" dirty="0" smtClean="0">
                <a:sym typeface="Wingdings" pitchFamily="2" charset="2"/>
              </a:rPr>
              <a:t>6</a:t>
            </a:r>
            <a:r>
              <a:rPr lang="en-US" dirty="0" smtClean="0">
                <a:sym typeface="Wingdings" pitchFamily="2" charset="2"/>
              </a:rPr>
              <a:t> + </a:t>
            </a:r>
            <a:r>
              <a:rPr lang="el-GR" dirty="0" smtClean="0">
                <a:sym typeface="Wingdings" pitchFamily="2" charset="2"/>
              </a:rPr>
              <a:t>6Ο</a:t>
            </a:r>
            <a:r>
              <a:rPr lang="el-GR" baseline="-25000" dirty="0" smtClean="0">
                <a:sym typeface="Wingdings" pitchFamily="2" charset="2"/>
              </a:rPr>
              <a:t> 2 </a:t>
            </a:r>
            <a:r>
              <a:rPr lang="el-GR" dirty="0" smtClean="0">
                <a:sym typeface="Wingdings" pitchFamily="2" charset="2"/>
              </a:rPr>
              <a:t>+</a:t>
            </a:r>
            <a:r>
              <a:rPr lang="el-GR" baseline="-25000" dirty="0" smtClean="0">
                <a:sym typeface="Wingdings" pitchFamily="2" charset="2"/>
              </a:rPr>
              <a:t> </a:t>
            </a:r>
            <a:r>
              <a:rPr lang="en-US" dirty="0" smtClean="0">
                <a:sym typeface="Wingdings" pitchFamily="2" charset="2"/>
              </a:rPr>
              <a:t>18ADP + 18P</a:t>
            </a:r>
            <a:r>
              <a:rPr lang="en-US" baseline="-25000" dirty="0" smtClean="0">
                <a:sym typeface="Wingdings" pitchFamily="2" charset="2"/>
              </a:rPr>
              <a:t>I</a:t>
            </a:r>
            <a:r>
              <a:rPr lang="en-US" dirty="0" smtClean="0">
                <a:sym typeface="Wingdings" pitchFamily="2" charset="2"/>
              </a:rPr>
              <a:t> + 12NADP</a:t>
            </a:r>
            <a:r>
              <a:rPr lang="en-US" baseline="30000" dirty="0" smtClean="0">
                <a:sym typeface="Wingdings" pitchFamily="2" charset="2"/>
              </a:rPr>
              <a:t>+</a:t>
            </a:r>
            <a:r>
              <a:rPr lang="en-US" dirty="0" smtClean="0">
                <a:sym typeface="Wingdings" pitchFamily="2" charset="2"/>
              </a:rPr>
              <a:t> + 6H</a:t>
            </a:r>
            <a:r>
              <a:rPr lang="el-GR" baseline="-25000" dirty="0" smtClean="0">
                <a:sym typeface="Wingdings" pitchFamily="2" charset="2"/>
              </a:rPr>
              <a:t>2</a:t>
            </a:r>
            <a:r>
              <a:rPr lang="el-GR" dirty="0" smtClean="0">
                <a:sym typeface="Wingdings" pitchFamily="2" charset="2"/>
              </a:rPr>
              <a:t>Ο</a:t>
            </a:r>
            <a:r>
              <a:rPr lang="en-US" baseline="-25000" dirty="0" smtClean="0"/>
              <a:t> </a:t>
            </a:r>
            <a:endParaRPr lang="el-GR" dirty="0"/>
          </a:p>
        </p:txBody>
      </p:sp>
      <p:pic>
        <p:nvPicPr>
          <p:cNvPr id="7" name="Picture 2" descr="C:\Documents and Settings\Eleni\Τα έγγραφά μου\Downloads\αρχείο λήψης (10).png"/>
          <p:cNvPicPr>
            <a:picLocks noChangeAspect="1" noChangeArrowheads="1"/>
          </p:cNvPicPr>
          <p:nvPr/>
        </p:nvPicPr>
        <p:blipFill>
          <a:blip r:embed="rId2" cstate="print"/>
          <a:srcRect/>
          <a:stretch>
            <a:fillRect/>
          </a:stretch>
        </p:blipFill>
        <p:spPr bwMode="auto">
          <a:xfrm>
            <a:off x="5148064" y="2132856"/>
            <a:ext cx="3816424" cy="259228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179512" y="476672"/>
            <a:ext cx="5472608"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Μιτοχόνδρια</a:t>
            </a:r>
            <a:r>
              <a:rPr lang="el-GR" sz="1600" b="1" dirty="0" smtClean="0"/>
              <a:t> </a:t>
            </a:r>
            <a:endParaRPr lang="el-GR" sz="1600" b="1" dirty="0"/>
          </a:p>
        </p:txBody>
      </p:sp>
      <p:sp>
        <p:nvSpPr>
          <p:cNvPr id="8" name="7 - TextBox"/>
          <p:cNvSpPr txBox="1"/>
          <p:nvPr/>
        </p:nvSpPr>
        <p:spPr>
          <a:xfrm>
            <a:off x="179512" y="980728"/>
            <a:ext cx="5472608"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μιτοχόνδρια είναι ευδιάκριτα οργανίδια σε όλα σχεδόν τα αερόβια ευκαρυωτικά κύτταρα.</a:t>
            </a:r>
          </a:p>
          <a:p>
            <a:r>
              <a:rPr lang="el-GR" dirty="0" smtClean="0"/>
              <a:t>Συνήθως έχουν ραβδόμορφο σχήμα με διάμετρο 0,2-1,0μ</a:t>
            </a:r>
            <a:r>
              <a:rPr lang="en-US" dirty="0" smtClean="0"/>
              <a:t>m</a:t>
            </a:r>
            <a:r>
              <a:rPr lang="el-GR" dirty="0" smtClean="0"/>
              <a:t> και μήκος 3-10μ</a:t>
            </a:r>
            <a:r>
              <a:rPr lang="en-US" dirty="0" smtClean="0"/>
              <a:t>m</a:t>
            </a:r>
            <a:r>
              <a:rPr lang="el-GR" dirty="0" smtClean="0"/>
              <a:t>.  Ωστόσο, υπάρχουν μιτοχόνδρια με τελείως διαφορετικό σχήμα και μέγεθος. Το πλήθος το μέγεθος και η θέση τους προσαρμόζεται ανάλογα με τις ενεργειακές ανάγκες του κυττάρου.</a:t>
            </a:r>
            <a:r>
              <a:rPr lang="en-US" dirty="0" smtClean="0"/>
              <a:t> </a:t>
            </a:r>
            <a:endParaRPr lang="el-GR" dirty="0" smtClean="0"/>
          </a:p>
          <a:p>
            <a:r>
              <a:rPr lang="el-GR" dirty="0" smtClean="0"/>
              <a:t>Περιβάλλονται από δύο μεμβράνες μία εξωτερική χωρίς αναδιπλώσεις που οριοθετεί το μιτοχόνδριο από το κυτταρόπλασμα και μία εσωτερική που σχηματίζει εσωπτυχώσεις. Η εξωτερική μεμβράνη είναι διαπερατή για μόρια μικρότερα από 5</a:t>
            </a:r>
            <a:r>
              <a:rPr lang="en-US" dirty="0" err="1" smtClean="0"/>
              <a:t>KDa</a:t>
            </a:r>
            <a:r>
              <a:rPr lang="el-GR" dirty="0" smtClean="0"/>
              <a:t>, ενώ η εσωτερική είναι αδιαπέραστη για τα ιόντα και τα περισσότερα μόρια. Οι μεμβράνες διαχωρίζουν το μιτοχόνδριο σε δύο διακριτά διαμερίσματα: στον ενδομεμβρανικό χώρο ανάμεσα στις δύο μεμβράνες και στον εσωτερικό χώρο που περιβάλλεται από την εσωτερική μεμβράνη. Ο εσωτερικός χώρος είναι γεμάτος με πυκνή ημίρρευστη ουσία που ονομάζεται </a:t>
            </a:r>
            <a:r>
              <a:rPr lang="el-GR" b="1" dirty="0" smtClean="0"/>
              <a:t>μήτρα</a:t>
            </a:r>
            <a:r>
              <a:rPr lang="en-US" b="1" dirty="0" smtClean="0"/>
              <a:t> </a:t>
            </a:r>
            <a:r>
              <a:rPr lang="en-US" dirty="0" smtClean="0"/>
              <a:t>(matrix)</a:t>
            </a:r>
            <a:r>
              <a:rPr lang="el-GR" b="1" dirty="0" smtClean="0"/>
              <a:t>.</a:t>
            </a:r>
          </a:p>
        </p:txBody>
      </p:sp>
      <p:pic>
        <p:nvPicPr>
          <p:cNvPr id="5" name="Picture 4" descr="C:\Documents and Settings\Eleni\Τα έγγραφά μου\Downloads\Mitochondria,_mammalian_lung_-_TEM.jpg"/>
          <p:cNvPicPr>
            <a:picLocks noChangeAspect="1" noChangeArrowheads="1"/>
          </p:cNvPicPr>
          <p:nvPr/>
        </p:nvPicPr>
        <p:blipFill>
          <a:blip r:embed="rId2" cstate="print"/>
          <a:srcRect/>
          <a:stretch>
            <a:fillRect/>
          </a:stretch>
        </p:blipFill>
        <p:spPr bwMode="auto">
          <a:xfrm>
            <a:off x="5868144" y="1196752"/>
            <a:ext cx="3168352" cy="2806700"/>
          </a:xfrm>
          <a:prstGeom prst="rect">
            <a:avLst/>
          </a:prstGeom>
          <a:noFill/>
        </p:spPr>
      </p:pic>
      <p:pic>
        <p:nvPicPr>
          <p:cNvPr id="9" name="Picture 2" descr="C:\Documents and Settings\Eleni\Τα έγγραφά μου\Downloads\mitochondria_image.jpg"/>
          <p:cNvPicPr>
            <a:picLocks noChangeAspect="1" noChangeArrowheads="1"/>
          </p:cNvPicPr>
          <p:nvPr/>
        </p:nvPicPr>
        <p:blipFill>
          <a:blip r:embed="rId3" cstate="print"/>
          <a:srcRect/>
          <a:stretch>
            <a:fillRect/>
          </a:stretch>
        </p:blipFill>
        <p:spPr bwMode="auto">
          <a:xfrm>
            <a:off x="5868144" y="4005064"/>
            <a:ext cx="3168352" cy="1872208"/>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22489-004-EE9DC4F5.gif"/>
          <p:cNvPicPr>
            <a:picLocks noChangeAspect="1" noChangeArrowheads="1"/>
          </p:cNvPicPr>
          <p:nvPr/>
        </p:nvPicPr>
        <p:blipFill>
          <a:blip r:embed="rId2" cstate="print"/>
          <a:srcRect/>
          <a:stretch>
            <a:fillRect/>
          </a:stretch>
        </p:blipFill>
        <p:spPr bwMode="auto">
          <a:xfrm>
            <a:off x="4572000" y="2587724"/>
            <a:ext cx="4464496" cy="2857500"/>
          </a:xfrm>
          <a:prstGeom prst="rect">
            <a:avLst/>
          </a:prstGeom>
          <a:noFill/>
        </p:spPr>
      </p:pic>
      <p:sp>
        <p:nvSpPr>
          <p:cNvPr id="5" name="4 - TextBox"/>
          <p:cNvSpPr txBox="1"/>
          <p:nvPr/>
        </p:nvSpPr>
        <p:spPr>
          <a:xfrm>
            <a:off x="144016" y="764704"/>
            <a:ext cx="4355976" cy="563231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μιτοχόνδρια περιέχουν </a:t>
            </a:r>
            <a:r>
              <a:rPr lang="en-US" dirty="0" smtClean="0"/>
              <a:t>DNA</a:t>
            </a:r>
            <a:r>
              <a:rPr lang="el-GR" dirty="0" smtClean="0"/>
              <a:t>, ένζυμα και ριβοσώματα για την </a:t>
            </a:r>
            <a:r>
              <a:rPr lang="el-GR" dirty="0" err="1" smtClean="0"/>
              <a:t>αυτοδιαίρεσή</a:t>
            </a:r>
            <a:r>
              <a:rPr lang="el-GR" dirty="0" smtClean="0"/>
              <a:t> τους και την παραγωγή πρωτεϊνών και </a:t>
            </a:r>
            <a:r>
              <a:rPr lang="en-US" dirty="0" smtClean="0"/>
              <a:t>RNA</a:t>
            </a:r>
            <a:r>
              <a:rPr lang="el-GR" dirty="0" smtClean="0"/>
              <a:t>. Αυτό έχει αποτέλεσμα τη μερική αυτοδυναμία των μιτοχονδρίων.</a:t>
            </a:r>
          </a:p>
          <a:p>
            <a:r>
              <a:rPr lang="el-GR" dirty="0" smtClean="0"/>
              <a:t>Η διαίρεση των μιτοχονδρίων, όπως και των χλωροπλαστών, γίνεται ανεξάρτητα από την κυτταρική διαίρεση κατά τη μεσόφαση του κυτταρικού κύκλου. Το </a:t>
            </a:r>
            <a:r>
              <a:rPr lang="en-US" dirty="0" smtClean="0"/>
              <a:t>DNA</a:t>
            </a:r>
            <a:r>
              <a:rPr lang="el-GR" dirty="0" smtClean="0"/>
              <a:t> τους άλλοτε το αντιγράφουν πολλές φορές σε κάθε κυτταρικό κύκλο και άλλοτε καθόλου.</a:t>
            </a:r>
          </a:p>
          <a:p>
            <a:r>
              <a:rPr lang="el-GR" dirty="0" smtClean="0"/>
              <a:t>Το </a:t>
            </a:r>
            <a:r>
              <a:rPr lang="en-US" dirty="0" smtClean="0"/>
              <a:t>DNA</a:t>
            </a:r>
            <a:r>
              <a:rPr lang="el-GR" dirty="0" smtClean="0"/>
              <a:t> βρίσκεται στην μήτρα και είναι μικρό και κυκλικό, με εξαίρεση τα μιτοχόνδρια ορισμένων φυκών και πρωτόζωων που είναι γραμμικό. Περιέχει 2 γονίδια </a:t>
            </a:r>
            <a:r>
              <a:rPr lang="en-US" dirty="0" smtClean="0"/>
              <a:t>rRNA</a:t>
            </a:r>
            <a:r>
              <a:rPr lang="el-GR" dirty="0" smtClean="0"/>
              <a:t>, 22 γονίδια</a:t>
            </a:r>
            <a:r>
              <a:rPr lang="en-US" dirty="0" smtClean="0"/>
              <a:t> tRNA</a:t>
            </a:r>
            <a:r>
              <a:rPr lang="el-GR" dirty="0" smtClean="0"/>
              <a:t> και 13 γονίδια που κωδικοποιούν πρωτεΐνες. Ο γενετικός κώδικας των μιτοχονδρίων παρουσιάζει ορισμένες διαφορές από τον κώδικα του πυρηνικού  </a:t>
            </a:r>
            <a:r>
              <a:rPr lang="en-US" dirty="0" smtClean="0"/>
              <a:t>DNA</a:t>
            </a:r>
            <a:endParaRPr lang="el-GR"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524000" y="1397000"/>
          <a:ext cx="6096000" cy="24942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r>
                        <a:rPr lang="el-GR" dirty="0" smtClean="0"/>
                        <a:t>Κωδικόνιο </a:t>
                      </a:r>
                      <a:endParaRPr lang="el-GR" dirty="0"/>
                    </a:p>
                  </a:txBody>
                  <a:tcPr/>
                </a:tc>
                <a:tc>
                  <a:txBody>
                    <a:bodyPr/>
                    <a:lstStyle/>
                    <a:p>
                      <a:r>
                        <a:rPr lang="el-GR" dirty="0" smtClean="0"/>
                        <a:t>Κώδικας πυρήνα</a:t>
                      </a:r>
                      <a:endParaRPr lang="el-GR" dirty="0"/>
                    </a:p>
                  </a:txBody>
                  <a:tcPr/>
                </a:tc>
                <a:tc gridSpan="3">
                  <a:txBody>
                    <a:bodyPr/>
                    <a:lstStyle/>
                    <a:p>
                      <a:pPr algn="ctr"/>
                      <a:r>
                        <a:rPr lang="el-GR" dirty="0" smtClean="0"/>
                        <a:t>Κώδικας μιτοχονδρίων</a:t>
                      </a:r>
                    </a:p>
                    <a:p>
                      <a:pPr algn="l"/>
                      <a:r>
                        <a:rPr lang="el-GR" dirty="0" smtClean="0"/>
                        <a:t>Θηλαστικά      Έντομα           φυτά</a:t>
                      </a:r>
                      <a:endParaRPr lang="el-GR" dirty="0"/>
                    </a:p>
                  </a:txBody>
                  <a:tcPr/>
                </a:tc>
                <a:tc hMerge="1">
                  <a:txBody>
                    <a:bodyPr/>
                    <a:lstStyle/>
                    <a:p>
                      <a:endParaRPr lang="el-GR" dirty="0"/>
                    </a:p>
                  </a:txBody>
                  <a:tcPr/>
                </a:tc>
                <a:tc hMerge="1">
                  <a:txBody>
                    <a:bodyPr/>
                    <a:lstStyle/>
                    <a:p>
                      <a:endParaRPr lang="el-GR" dirty="0"/>
                    </a:p>
                  </a:txBody>
                  <a:tcPr/>
                </a:tc>
              </a:tr>
              <a:tr h="370840">
                <a:tc>
                  <a:txBody>
                    <a:bodyPr/>
                    <a:lstStyle/>
                    <a:p>
                      <a:pPr algn="ctr"/>
                      <a:r>
                        <a:rPr lang="el-GR" dirty="0" smtClean="0"/>
                        <a:t> </a:t>
                      </a:r>
                      <a:r>
                        <a:rPr lang="en-US" dirty="0" smtClean="0"/>
                        <a:t>UGA</a:t>
                      </a:r>
                      <a:endParaRPr lang="el-GR" dirty="0"/>
                    </a:p>
                  </a:txBody>
                  <a:tcPr/>
                </a:tc>
                <a:tc>
                  <a:txBody>
                    <a:bodyPr/>
                    <a:lstStyle/>
                    <a:p>
                      <a:pPr algn="ctr"/>
                      <a:r>
                        <a:rPr lang="el-GR" dirty="0" smtClean="0"/>
                        <a:t>Λήξη </a:t>
                      </a:r>
                      <a:endParaRPr lang="el-GR" dirty="0"/>
                    </a:p>
                  </a:txBody>
                  <a:tcPr/>
                </a:tc>
                <a:tc>
                  <a:txBody>
                    <a:bodyPr/>
                    <a:lstStyle/>
                    <a:p>
                      <a:pPr algn="ctr"/>
                      <a:r>
                        <a:rPr lang="en-US" dirty="0" err="1" smtClean="0"/>
                        <a:t>Trp</a:t>
                      </a:r>
                      <a:r>
                        <a:rPr lang="en-US" dirty="0" smtClean="0"/>
                        <a:t> </a:t>
                      </a:r>
                      <a:endParaRPr lang="el-GR" dirty="0"/>
                    </a:p>
                  </a:txBody>
                  <a:tcPr/>
                </a:tc>
                <a:tc>
                  <a:txBody>
                    <a:bodyPr/>
                    <a:lstStyle/>
                    <a:p>
                      <a:pPr algn="ctr"/>
                      <a:r>
                        <a:rPr lang="en-US" dirty="0" err="1" smtClean="0"/>
                        <a:t>Trp</a:t>
                      </a:r>
                      <a:r>
                        <a:rPr lang="en-US" dirty="0" smtClean="0"/>
                        <a:t> </a:t>
                      </a:r>
                      <a:endParaRPr lang="el-GR" dirty="0"/>
                    </a:p>
                  </a:txBody>
                  <a:tcPr/>
                </a:tc>
                <a:tc>
                  <a:txBody>
                    <a:bodyPr/>
                    <a:lstStyle/>
                    <a:p>
                      <a:pPr algn="ctr"/>
                      <a:r>
                        <a:rPr lang="el-GR" dirty="0" smtClean="0"/>
                        <a:t>Λήξη </a:t>
                      </a:r>
                      <a:endParaRPr lang="el-GR" dirty="0"/>
                    </a:p>
                  </a:txBody>
                  <a:tcPr/>
                </a:tc>
              </a:tr>
              <a:tr h="370840">
                <a:tc>
                  <a:txBody>
                    <a:bodyPr/>
                    <a:lstStyle/>
                    <a:p>
                      <a:pPr algn="ctr"/>
                      <a:r>
                        <a:rPr lang="en-US" dirty="0" smtClean="0"/>
                        <a:t>AUA</a:t>
                      </a:r>
                      <a:endParaRPr lang="el-GR" dirty="0"/>
                    </a:p>
                  </a:txBody>
                  <a:tcPr/>
                </a:tc>
                <a:tc>
                  <a:txBody>
                    <a:bodyPr/>
                    <a:lstStyle/>
                    <a:p>
                      <a:pPr algn="ctr"/>
                      <a:r>
                        <a:rPr lang="en-US" dirty="0" smtClean="0"/>
                        <a:t>Ile </a:t>
                      </a:r>
                      <a:endParaRPr lang="el-GR" dirty="0"/>
                    </a:p>
                  </a:txBody>
                  <a:tcPr/>
                </a:tc>
                <a:tc>
                  <a:txBody>
                    <a:bodyPr/>
                    <a:lstStyle/>
                    <a:p>
                      <a:pPr algn="ctr"/>
                      <a:r>
                        <a:rPr lang="en-US" dirty="0" smtClean="0"/>
                        <a:t>Met </a:t>
                      </a:r>
                      <a:endParaRPr lang="el-GR" dirty="0"/>
                    </a:p>
                  </a:txBody>
                  <a:tcPr/>
                </a:tc>
                <a:tc>
                  <a:txBody>
                    <a:bodyPr/>
                    <a:lstStyle/>
                    <a:p>
                      <a:pPr algn="ctr"/>
                      <a:r>
                        <a:rPr lang="en-US" dirty="0" smtClean="0"/>
                        <a:t>Met </a:t>
                      </a:r>
                      <a:endParaRPr lang="el-GR" dirty="0"/>
                    </a:p>
                  </a:txBody>
                  <a:tcPr/>
                </a:tc>
                <a:tc>
                  <a:txBody>
                    <a:bodyPr/>
                    <a:lstStyle/>
                    <a:p>
                      <a:pPr algn="ctr"/>
                      <a:r>
                        <a:rPr lang="en-US" dirty="0" smtClean="0"/>
                        <a:t>Ile </a:t>
                      </a:r>
                      <a:endParaRPr lang="el-GR" dirty="0"/>
                    </a:p>
                  </a:txBody>
                  <a:tcPr/>
                </a:tc>
              </a:tr>
              <a:tr h="370840">
                <a:tc>
                  <a:txBody>
                    <a:bodyPr/>
                    <a:lstStyle/>
                    <a:p>
                      <a:pPr algn="ctr"/>
                      <a:r>
                        <a:rPr lang="en-US" dirty="0" smtClean="0"/>
                        <a:t>CUA</a:t>
                      </a:r>
                      <a:endParaRPr lang="el-GR" dirty="0"/>
                    </a:p>
                  </a:txBody>
                  <a:tcPr/>
                </a:tc>
                <a:tc>
                  <a:txBody>
                    <a:bodyPr/>
                    <a:lstStyle/>
                    <a:p>
                      <a:pPr algn="ctr"/>
                      <a:r>
                        <a:rPr lang="en-US" dirty="0" err="1" smtClean="0"/>
                        <a:t>Leu</a:t>
                      </a:r>
                      <a:r>
                        <a:rPr lang="en-US" dirty="0" smtClean="0"/>
                        <a:t> </a:t>
                      </a:r>
                      <a:endParaRPr lang="el-GR" dirty="0"/>
                    </a:p>
                  </a:txBody>
                  <a:tcPr/>
                </a:tc>
                <a:tc>
                  <a:txBody>
                    <a:bodyPr/>
                    <a:lstStyle/>
                    <a:p>
                      <a:pPr algn="ctr"/>
                      <a:r>
                        <a:rPr lang="en-US" dirty="0" err="1" smtClean="0"/>
                        <a:t>Leu</a:t>
                      </a:r>
                      <a:r>
                        <a:rPr lang="en-US" dirty="0" smtClean="0"/>
                        <a:t> </a:t>
                      </a:r>
                      <a:endParaRPr lang="el-GR" dirty="0"/>
                    </a:p>
                  </a:txBody>
                  <a:tcPr/>
                </a:tc>
                <a:tc>
                  <a:txBody>
                    <a:bodyPr/>
                    <a:lstStyle/>
                    <a:p>
                      <a:pPr algn="ctr"/>
                      <a:r>
                        <a:rPr lang="en-US" dirty="0" err="1" smtClean="0"/>
                        <a:t>Leu</a:t>
                      </a:r>
                      <a:r>
                        <a:rPr lang="en-US" dirty="0" smtClean="0"/>
                        <a:t> </a:t>
                      </a:r>
                      <a:endParaRPr lang="el-GR" dirty="0"/>
                    </a:p>
                  </a:txBody>
                  <a:tcPr/>
                </a:tc>
                <a:tc>
                  <a:txBody>
                    <a:bodyPr/>
                    <a:lstStyle/>
                    <a:p>
                      <a:pPr algn="ctr"/>
                      <a:r>
                        <a:rPr lang="en-US" dirty="0" err="1" smtClean="0"/>
                        <a:t>Leu</a:t>
                      </a:r>
                      <a:r>
                        <a:rPr lang="en-US" dirty="0" smtClean="0"/>
                        <a:t> </a:t>
                      </a:r>
                      <a:endParaRPr lang="el-GR" dirty="0"/>
                    </a:p>
                  </a:txBody>
                  <a:tcPr/>
                </a:tc>
              </a:tr>
              <a:tr h="370840">
                <a:tc>
                  <a:txBody>
                    <a:bodyPr/>
                    <a:lstStyle/>
                    <a:p>
                      <a:pPr algn="ctr"/>
                      <a:r>
                        <a:rPr lang="en-US" dirty="0" smtClean="0"/>
                        <a:t>AGA,</a:t>
                      </a:r>
                      <a:r>
                        <a:rPr lang="en-US" baseline="0" dirty="0" smtClean="0"/>
                        <a:t> </a:t>
                      </a:r>
                      <a:r>
                        <a:rPr lang="en-US" dirty="0" smtClean="0"/>
                        <a:t>AGG</a:t>
                      </a:r>
                      <a:endParaRPr lang="el-GR" dirty="0"/>
                    </a:p>
                  </a:txBody>
                  <a:tcPr/>
                </a:tc>
                <a:tc>
                  <a:txBody>
                    <a:bodyPr/>
                    <a:lstStyle/>
                    <a:p>
                      <a:pPr algn="ctr"/>
                      <a:r>
                        <a:rPr lang="en-US" dirty="0" err="1" smtClean="0"/>
                        <a:t>Arg</a:t>
                      </a:r>
                      <a:r>
                        <a:rPr lang="en-US" dirty="0" smtClean="0"/>
                        <a:t> </a:t>
                      </a:r>
                      <a:endParaRPr lang="el-GR" dirty="0"/>
                    </a:p>
                  </a:txBody>
                  <a:tcPr/>
                </a:tc>
                <a:tc>
                  <a:txBody>
                    <a:bodyPr/>
                    <a:lstStyle/>
                    <a:p>
                      <a:pPr algn="ctr"/>
                      <a:r>
                        <a:rPr lang="el-GR" dirty="0" smtClean="0"/>
                        <a:t>Λήξη </a:t>
                      </a:r>
                      <a:endParaRPr lang="el-GR" dirty="0"/>
                    </a:p>
                  </a:txBody>
                  <a:tcPr/>
                </a:tc>
                <a:tc>
                  <a:txBody>
                    <a:bodyPr/>
                    <a:lstStyle/>
                    <a:p>
                      <a:pPr algn="ctr"/>
                      <a:r>
                        <a:rPr lang="en-US" dirty="0" smtClean="0"/>
                        <a:t>Ser</a:t>
                      </a:r>
                      <a:r>
                        <a:rPr lang="en-US" baseline="0" dirty="0" smtClean="0"/>
                        <a:t> </a:t>
                      </a:r>
                      <a:endParaRPr lang="el-GR" dirty="0"/>
                    </a:p>
                  </a:txBody>
                  <a:tcPr/>
                </a:tc>
                <a:tc>
                  <a:txBody>
                    <a:bodyPr/>
                    <a:lstStyle/>
                    <a:p>
                      <a:pPr algn="ctr"/>
                      <a:r>
                        <a:rPr lang="en-US" dirty="0" err="1" smtClean="0"/>
                        <a:t>Arg</a:t>
                      </a:r>
                      <a:r>
                        <a:rPr lang="en-US" baseline="0" dirty="0" smtClean="0"/>
                        <a:t> </a:t>
                      </a:r>
                      <a:endParaRPr lang="el-GR" dirty="0"/>
                    </a:p>
                  </a:txBody>
                  <a:tcPr/>
                </a:tc>
              </a:tr>
              <a:tr h="370840">
                <a:tc>
                  <a:txBody>
                    <a:bodyPr/>
                    <a:lstStyle/>
                    <a:p>
                      <a:pPr algn="ctr"/>
                      <a:r>
                        <a:rPr lang="en-US" dirty="0" smtClean="0"/>
                        <a:t>CGG</a:t>
                      </a:r>
                      <a:endParaRPr lang="el-GR" dirty="0"/>
                    </a:p>
                  </a:txBody>
                  <a:tcPr/>
                </a:tc>
                <a:tc>
                  <a:txBody>
                    <a:bodyPr/>
                    <a:lstStyle/>
                    <a:p>
                      <a:pPr algn="ctr"/>
                      <a:r>
                        <a:rPr lang="en-US" dirty="0" err="1" smtClean="0"/>
                        <a:t>Arg</a:t>
                      </a:r>
                      <a:r>
                        <a:rPr lang="en-US" dirty="0" smtClean="0"/>
                        <a:t> </a:t>
                      </a:r>
                      <a:endParaRPr lang="el-GR" dirty="0"/>
                    </a:p>
                  </a:txBody>
                  <a:tcPr/>
                </a:tc>
                <a:tc>
                  <a:txBody>
                    <a:bodyPr/>
                    <a:lstStyle/>
                    <a:p>
                      <a:pPr algn="ctr"/>
                      <a:r>
                        <a:rPr lang="en-US" dirty="0" err="1" smtClean="0"/>
                        <a:t>Arg</a:t>
                      </a:r>
                      <a:r>
                        <a:rPr lang="en-US" dirty="0" smtClean="0"/>
                        <a:t> </a:t>
                      </a:r>
                      <a:endParaRPr lang="el-GR" dirty="0"/>
                    </a:p>
                  </a:txBody>
                  <a:tcPr/>
                </a:tc>
                <a:tc>
                  <a:txBody>
                    <a:bodyPr/>
                    <a:lstStyle/>
                    <a:p>
                      <a:pPr algn="ctr"/>
                      <a:r>
                        <a:rPr lang="en-US" dirty="0" err="1" smtClean="0"/>
                        <a:t>Arg</a:t>
                      </a:r>
                      <a:r>
                        <a:rPr lang="en-US" dirty="0" smtClean="0"/>
                        <a:t> </a:t>
                      </a:r>
                      <a:endParaRPr lang="el-GR" dirty="0"/>
                    </a:p>
                  </a:txBody>
                  <a:tcPr/>
                </a:tc>
                <a:tc>
                  <a:txBody>
                    <a:bodyPr/>
                    <a:lstStyle/>
                    <a:p>
                      <a:pPr algn="ctr"/>
                      <a:r>
                        <a:rPr lang="en-US" dirty="0" err="1" smtClean="0"/>
                        <a:t>Trp</a:t>
                      </a:r>
                      <a:r>
                        <a:rPr lang="en-US" dirty="0" smtClean="0"/>
                        <a:t> </a:t>
                      </a:r>
                      <a:endParaRPr lang="el-GR" dirty="0"/>
                    </a:p>
                  </a:txBody>
                  <a:tcPr/>
                </a:tc>
              </a:tr>
            </a:tbl>
          </a:graphicData>
        </a:graphic>
      </p:graphicFrame>
      <p:sp>
        <p:nvSpPr>
          <p:cNvPr id="5" name="4 - TextBox"/>
          <p:cNvSpPr txBox="1"/>
          <p:nvPr/>
        </p:nvSpPr>
        <p:spPr>
          <a:xfrm>
            <a:off x="1547664" y="548680"/>
            <a:ext cx="6048672" cy="707886"/>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Διαφορές γενετικού κώδικα γενετικού υλικού πυρήνα και μιτοχονδρίων</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67544" y="1988840"/>
            <a:ext cx="4320480" cy="440120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2000" dirty="0" smtClean="0"/>
              <a:t>Η περιοχή σύνδεσης του ενζύμου είναι συνήθως μία σχισμή ή κοιλότητα που σχηματίζεται στην επιφάνεια της πρωτεΐνης. Η κοιλότητα δημιουργείται από τη διάταξη των αμινοξέων περιοχών της πολυπεπτιδικής αλυσίδας που βρίσκονται σε μεγάλη απόσταση μεταξύ τους και έχουν πλησιάσει λόγω της πτύχωσης της πρωτεΐνης.</a:t>
            </a:r>
          </a:p>
          <a:p>
            <a:r>
              <a:rPr lang="el-GR" sz="2000" dirty="0" smtClean="0"/>
              <a:t>Τα αμινοξέα που βρίσκονται σε άλλες περιοχές δεν παίρνουν μέρος άμεσα στη σύνδεση, αλλά παρέχουν το υπόβαθρο για τη σωστή διάταξη της πολυπεπτιδικής αλυσίδας   </a:t>
            </a:r>
            <a:endParaRPr lang="el-GR" sz="2000" dirty="0"/>
          </a:p>
        </p:txBody>
      </p:sp>
      <p:sp>
        <p:nvSpPr>
          <p:cNvPr id="358402" name="AutoShape 2"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58403" name="Picture 3" descr="C:\Documents and Settings\Eleni\Τα έγγραφά μου\Downloads\573260-494-14.jpg"/>
          <p:cNvPicPr>
            <a:picLocks noChangeAspect="1" noChangeArrowheads="1"/>
          </p:cNvPicPr>
          <p:nvPr/>
        </p:nvPicPr>
        <p:blipFill>
          <a:blip r:embed="rId2" cstate="print"/>
          <a:srcRect/>
          <a:stretch>
            <a:fillRect/>
          </a:stretch>
        </p:blipFill>
        <p:spPr bwMode="auto">
          <a:xfrm>
            <a:off x="5292080" y="2829024"/>
            <a:ext cx="2880320" cy="26162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72008" y="1208941"/>
            <a:ext cx="5076056" cy="507831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μιτοχόνδρια είναι τα κύρια οργανίδια παραγωγής ενέργειας με τη μορφή του ΑΤΡ. Η κάθε περιοχή του μιτοχονδρίου περιέχει ένα μοναδικό σύνολο πρωτεϊνών που επιτρέπει στο αντίστοιχο διαμέρισμα να επιτελεί συγκεκριμένες λειτουργίες:</a:t>
            </a:r>
          </a:p>
          <a:p>
            <a:r>
              <a:rPr lang="el-GR" b="1" dirty="0" smtClean="0"/>
              <a:t>Εξωτερική μεμβράνη</a:t>
            </a:r>
            <a:r>
              <a:rPr lang="el-GR" dirty="0" smtClean="0"/>
              <a:t>. Είναι ελεύθερα διαπερατή για μόρια μικρότερα από 5 </a:t>
            </a:r>
            <a:r>
              <a:rPr lang="en-US" dirty="0" err="1" smtClean="0"/>
              <a:t>KDa</a:t>
            </a:r>
            <a:r>
              <a:rPr lang="el-GR" dirty="0" smtClean="0"/>
              <a:t>, λόγω των πορινών που περιέχει. Επίσης, περιλαμβάνει ένζυμα που παίρνουν μέρος στη σύνθεση λιπιδίων και την μετατροπή τους σε μόρια που στη συνέχεια εισέρχονται στη μήτρα, όπου χρησιμοποιούνται.</a:t>
            </a:r>
          </a:p>
          <a:p>
            <a:r>
              <a:rPr lang="el-GR" b="1" dirty="0" smtClean="0"/>
              <a:t>Εσωτερική μεμβράνη</a:t>
            </a:r>
            <a:r>
              <a:rPr lang="el-GR" dirty="0" smtClean="0"/>
              <a:t>. Αναδιπλώνεται σε πολλαπλές εσωπτυχώσεις, οι οποίες αυξάνουν την επιφάνειά της. Περιέχει πρωτεΐνες που παίρνουν μέρος (α) στις οξειδωτικές αντιδράσεις της αλυσίδας μεταφοράς ηλεκτρονίων, (β) τη σύνθεση του ΑΤΡ στη μήτρα και (γ) μεταφορικές πρωτεΐνες που μεταφέρουν μεταβολίτες προς τη μήτρα</a:t>
            </a:r>
            <a:endParaRPr lang="el-GR" sz="1600" dirty="0"/>
          </a:p>
        </p:txBody>
      </p:sp>
      <p:pic>
        <p:nvPicPr>
          <p:cNvPr id="4" name="Picture 5" descr="Αποτέλεσμα εικόνας για mitochondria"/>
          <p:cNvPicPr>
            <a:picLocks noChangeAspect="1" noChangeArrowheads="1"/>
          </p:cNvPicPr>
          <p:nvPr/>
        </p:nvPicPr>
        <p:blipFill>
          <a:blip r:embed="rId2" cstate="print"/>
          <a:srcRect/>
          <a:stretch>
            <a:fillRect/>
          </a:stretch>
        </p:blipFill>
        <p:spPr bwMode="auto">
          <a:xfrm>
            <a:off x="5364088" y="1438621"/>
            <a:ext cx="3672408" cy="4438651"/>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23528" y="2060848"/>
            <a:ext cx="4248472" cy="313932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Διαμεμβρανικός χώρος</a:t>
            </a:r>
            <a:r>
              <a:rPr lang="el-GR" dirty="0" smtClean="0"/>
              <a:t>. Περιέχει ένζυμα που χρησιμοποιούν το ΑΤΡ το οποίο εξέρχεται από τη μήτρα για τη φωσφορυλίωση άλλων νουκλεοτιδίων.</a:t>
            </a:r>
          </a:p>
          <a:p>
            <a:r>
              <a:rPr lang="el-GR" b="1" dirty="0" smtClean="0"/>
              <a:t>Μήτρα. </a:t>
            </a:r>
            <a:r>
              <a:rPr lang="el-GR" dirty="0" smtClean="0"/>
              <a:t>Περιέχει ένζυμα της οξείδωσης του πυροσταφυλικού οξέος και των λιπαρών οξέων και του κύκλου του </a:t>
            </a:r>
            <a:r>
              <a:rPr lang="en-US" dirty="0" smtClean="0"/>
              <a:t>Krebs</a:t>
            </a:r>
            <a:r>
              <a:rPr lang="el-GR" dirty="0" smtClean="0"/>
              <a:t>. Επίσης περιέχει </a:t>
            </a:r>
            <a:r>
              <a:rPr lang="en-US" dirty="0" smtClean="0"/>
              <a:t>DNA</a:t>
            </a:r>
            <a:r>
              <a:rPr lang="el-GR" dirty="0" smtClean="0"/>
              <a:t>, ριβοσώματα, μόρια </a:t>
            </a:r>
            <a:r>
              <a:rPr lang="en-US" dirty="0" smtClean="0"/>
              <a:t>tRNA</a:t>
            </a:r>
            <a:r>
              <a:rPr lang="el-GR" dirty="0" smtClean="0"/>
              <a:t> και ένζυμα αντιγραφής, μεταγραφής και μετάφρασης των μιτοχονδριακών γονιδίων    </a:t>
            </a:r>
            <a:endParaRPr lang="el-GR" dirty="0"/>
          </a:p>
        </p:txBody>
      </p:sp>
      <p:pic>
        <p:nvPicPr>
          <p:cNvPr id="4" name="Picture 3" descr="C:\Documents and Settings\Eleni\Επιφάνεια εργασίας\1200px-Mitochondrial_electron_transport_chain—Etc4.svg.png"/>
          <p:cNvPicPr>
            <a:picLocks noChangeAspect="1" noChangeArrowheads="1"/>
          </p:cNvPicPr>
          <p:nvPr/>
        </p:nvPicPr>
        <p:blipFill>
          <a:blip r:embed="rId2" cstate="print"/>
          <a:srcRect/>
          <a:stretch>
            <a:fillRect/>
          </a:stretch>
        </p:blipFill>
        <p:spPr bwMode="auto">
          <a:xfrm>
            <a:off x="5082480" y="1844824"/>
            <a:ext cx="3954016" cy="3451225"/>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403648" y="1496978"/>
            <a:ext cx="6336704"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a:r>
              <a:rPr lang="el-GR" sz="2000" b="1" dirty="0" smtClean="0">
                <a:solidFill>
                  <a:schemeClr val="bg1"/>
                </a:solidFill>
              </a:rPr>
              <a:t>Παραγωγή ενέργειας από τους οργανισμούς</a:t>
            </a:r>
            <a:endParaRPr lang="el-GR" sz="2000" b="1" dirty="0">
              <a:solidFill>
                <a:schemeClr val="bg1"/>
              </a:solidFill>
            </a:endParaRPr>
          </a:p>
        </p:txBody>
      </p:sp>
      <p:sp>
        <p:nvSpPr>
          <p:cNvPr id="5" name="4 - TextBox"/>
          <p:cNvSpPr txBox="1"/>
          <p:nvPr/>
        </p:nvSpPr>
        <p:spPr>
          <a:xfrm>
            <a:off x="1403648" y="2060848"/>
            <a:ext cx="6336704" cy="424731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ετερότροφοι οργανισμοί προσλαμβάνουν ενέργεια από την οξείδωση των μορίων των τροφών. Για τους περισσότερους οργανισμούς η οξείδωση των μορίων ξεκινά στο κυτταρόπλασμα με μία βιοχημική διαδικασία που ονομάζεται γλυκόλυση κατά την οποία παράγεται πυροσταφυλικό οξύ.</a:t>
            </a:r>
          </a:p>
          <a:p>
            <a:r>
              <a:rPr lang="el-GR" dirty="0" smtClean="0"/>
              <a:t>Ο μεταβολισμός των μορίων των τροφών ολοκληρώνεται στα μιτοχόνδρια, τα οποία οξειδώνουν τόσο το πυροσταφυλικό οξύ, όσο και τα λιπαρά οξέα. Τα δύο είδη μορίων μεταφέρονται μέσω της εσωτερικής μεμβράνης του μιτοχονδρίου στη μήτρα και μετατρέπονται σε </a:t>
            </a:r>
            <a:r>
              <a:rPr lang="el-GR" dirty="0" err="1" smtClean="0"/>
              <a:t>ακέτυλο</a:t>
            </a:r>
            <a:r>
              <a:rPr lang="el-GR" dirty="0" smtClean="0"/>
              <a:t>-συνένζυμο Α.</a:t>
            </a:r>
          </a:p>
          <a:p>
            <a:r>
              <a:rPr lang="el-GR" dirty="0" smtClean="0"/>
              <a:t>Το τελευταίο μόριο οξειδώνεται μέσω των αντιδράσεων του κύκλου του </a:t>
            </a:r>
            <a:r>
              <a:rPr lang="en-US" dirty="0" smtClean="0"/>
              <a:t>Krebs</a:t>
            </a:r>
            <a:r>
              <a:rPr lang="el-GR" dirty="0" smtClean="0"/>
              <a:t>, από όπου παράγεται </a:t>
            </a:r>
            <a:r>
              <a:rPr lang="en-US" dirty="0" smtClean="0"/>
              <a:t>CO</a:t>
            </a:r>
            <a:r>
              <a:rPr lang="en-US" baseline="-25000" dirty="0" smtClean="0"/>
              <a:t>2</a:t>
            </a:r>
            <a:r>
              <a:rPr lang="el-GR" dirty="0" smtClean="0"/>
              <a:t> και ηλεκτρόνια υψηλής ενέργειας. Τα ηλεκτρόνια μεταφέρονται με τα μόρια φορείς</a:t>
            </a:r>
            <a:r>
              <a:rPr lang="en-US" dirty="0" smtClean="0"/>
              <a:t> NADH </a:t>
            </a:r>
            <a:r>
              <a:rPr lang="el-GR" dirty="0" smtClean="0"/>
              <a:t>και </a:t>
            </a:r>
            <a:r>
              <a:rPr lang="en-US" dirty="0" smtClean="0"/>
              <a:t>FADH</a:t>
            </a:r>
            <a:r>
              <a:rPr lang="en-US" baseline="-25000" dirty="0" smtClean="0"/>
              <a:t>2</a:t>
            </a:r>
            <a:r>
              <a:rPr lang="el-GR" dirty="0" smtClean="0"/>
              <a:t> στην εσωτερική μεμβράνη όπου εισέρχονται στην αλυσίδα μεταφοράς ηλεκτρονίων.  </a:t>
            </a:r>
            <a:r>
              <a:rPr lang="el-GR" sz="1600" dirty="0" smtClean="0"/>
              <a:t> </a:t>
            </a:r>
            <a:endParaRPr lang="el-GR" sz="16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9512" y="1115452"/>
            <a:ext cx="4248472" cy="369332"/>
          </a:xfrm>
          <a:prstGeom prst="rect">
            <a:avLst/>
          </a:prstGeom>
          <a:solidFill>
            <a:schemeClr val="tx2"/>
          </a:solidFill>
        </p:spPr>
        <p:txBody>
          <a:bodyPr wrap="square" rtlCol="0">
            <a:spAutoFit/>
          </a:bodyPr>
          <a:lstStyle/>
          <a:p>
            <a:pPr algn="ctr"/>
            <a:r>
              <a:rPr lang="el-GR" dirty="0" smtClean="0">
                <a:solidFill>
                  <a:schemeClr val="bg1"/>
                </a:solidFill>
              </a:rPr>
              <a:t>Γλυκόλυση</a:t>
            </a:r>
            <a:r>
              <a:rPr lang="el-GR" dirty="0" smtClean="0"/>
              <a:t> </a:t>
            </a:r>
            <a:endParaRPr lang="el-GR" dirty="0"/>
          </a:p>
        </p:txBody>
      </p:sp>
      <p:sp>
        <p:nvSpPr>
          <p:cNvPr id="5" name="4 - TextBox"/>
          <p:cNvSpPr txBox="1"/>
          <p:nvPr/>
        </p:nvSpPr>
        <p:spPr>
          <a:xfrm>
            <a:off x="179512" y="1585823"/>
            <a:ext cx="4320480" cy="3139321"/>
          </a:xfrm>
          <a:prstGeom prst="rect">
            <a:avLst/>
          </a:prstGeom>
          <a:solidFill>
            <a:schemeClr val="accent1">
              <a:lumMod val="20000"/>
              <a:lumOff val="80000"/>
            </a:schemeClr>
          </a:solidFill>
        </p:spPr>
        <p:txBody>
          <a:bodyPr wrap="square" rtlCol="0">
            <a:spAutoFit/>
          </a:bodyPr>
          <a:lstStyle/>
          <a:p>
            <a:pPr algn="ctr"/>
            <a:r>
              <a:rPr lang="el-GR" dirty="0" smtClean="0"/>
              <a:t>Τα βακτήρια μέσω της ζύμωσης οξειδώνουν ένα μεγάλο αριθμό οργανικών ή ανόργανων ενώσεων για την παραγωγή ενέργειας.  Η πιο κοινή χημική ένωση είναι η γλυκόζη που διασπάται μέσω διαφόρων βιοχημικών οδών.  Η βιοχημική οδός που χρησιμοποιείται από τους περισσότερους οργανισμούς είναι η γλυκόλυση.  Στη γλυκόλυση δε χρησιμοποιείται οξυγόνο και πραγματοποιείται σε αερόβιες και αναερόβιες συνθήκες</a:t>
            </a:r>
            <a:endParaRPr lang="el-GR" dirty="0"/>
          </a:p>
        </p:txBody>
      </p:sp>
      <p:grpSp>
        <p:nvGrpSpPr>
          <p:cNvPr id="4" name="48 - Ομάδα"/>
          <p:cNvGrpSpPr/>
          <p:nvPr/>
        </p:nvGrpSpPr>
        <p:grpSpPr>
          <a:xfrm>
            <a:off x="4644008" y="188640"/>
            <a:ext cx="4320480" cy="6480720"/>
            <a:chOff x="4283968" y="-366326"/>
            <a:chExt cx="3960440" cy="6761371"/>
          </a:xfrm>
          <a:solidFill>
            <a:schemeClr val="bg1"/>
          </a:solidFill>
        </p:grpSpPr>
        <p:sp>
          <p:nvSpPr>
            <p:cNvPr id="7" name="6 - TextBox"/>
            <p:cNvSpPr txBox="1"/>
            <p:nvPr/>
          </p:nvSpPr>
          <p:spPr>
            <a:xfrm>
              <a:off x="5292080" y="-366326"/>
              <a:ext cx="1152128" cy="369332"/>
            </a:xfrm>
            <a:prstGeom prst="rect">
              <a:avLst/>
            </a:prstGeom>
            <a:grpFill/>
          </p:spPr>
          <p:txBody>
            <a:bodyPr wrap="square" rtlCol="0">
              <a:spAutoFit/>
            </a:bodyPr>
            <a:lstStyle/>
            <a:p>
              <a:r>
                <a:rPr lang="el-GR" sz="1200" b="1" dirty="0" smtClean="0">
                  <a:solidFill>
                    <a:schemeClr val="accent6">
                      <a:lumMod val="50000"/>
                    </a:schemeClr>
                  </a:solidFill>
                </a:rPr>
                <a:t>Γλυκόζη</a:t>
              </a:r>
              <a:r>
                <a:rPr lang="el-GR" b="1" dirty="0" smtClean="0">
                  <a:solidFill>
                    <a:schemeClr val="accent6">
                      <a:lumMod val="50000"/>
                    </a:schemeClr>
                  </a:solidFill>
                </a:rPr>
                <a:t> </a:t>
              </a:r>
              <a:endParaRPr lang="el-GR" b="1" dirty="0">
                <a:solidFill>
                  <a:schemeClr val="accent6">
                    <a:lumMod val="50000"/>
                  </a:schemeClr>
                </a:solidFill>
              </a:endParaRPr>
            </a:p>
          </p:txBody>
        </p:sp>
        <p:sp>
          <p:nvSpPr>
            <p:cNvPr id="8" name="7 - TextBox"/>
            <p:cNvSpPr txBox="1"/>
            <p:nvPr/>
          </p:nvSpPr>
          <p:spPr>
            <a:xfrm>
              <a:off x="5076056" y="668578"/>
              <a:ext cx="2016224" cy="277000"/>
            </a:xfrm>
            <a:prstGeom prst="rect">
              <a:avLst/>
            </a:prstGeom>
            <a:grpFill/>
          </p:spPr>
          <p:txBody>
            <a:bodyPr wrap="square" rtlCol="0">
              <a:spAutoFit/>
            </a:bodyPr>
            <a:lstStyle/>
            <a:p>
              <a:r>
                <a:rPr lang="el-GR" sz="1200" dirty="0" smtClean="0"/>
                <a:t>6-φωσφορική γλυκόζη </a:t>
              </a:r>
              <a:endParaRPr lang="el-GR" sz="1200" dirty="0"/>
            </a:p>
          </p:txBody>
        </p:sp>
        <p:sp>
          <p:nvSpPr>
            <p:cNvPr id="9" name="8 - TextBox"/>
            <p:cNvSpPr txBox="1"/>
            <p:nvPr/>
          </p:nvSpPr>
          <p:spPr>
            <a:xfrm>
              <a:off x="5076056" y="1220526"/>
              <a:ext cx="2160240" cy="277000"/>
            </a:xfrm>
            <a:prstGeom prst="rect">
              <a:avLst/>
            </a:prstGeom>
            <a:grpFill/>
          </p:spPr>
          <p:txBody>
            <a:bodyPr wrap="square" rtlCol="0">
              <a:spAutoFit/>
            </a:bodyPr>
            <a:lstStyle/>
            <a:p>
              <a:r>
                <a:rPr lang="el-GR" sz="1200" dirty="0" smtClean="0"/>
                <a:t>6-φωσφορική φρουκτόζη </a:t>
              </a:r>
              <a:endParaRPr lang="el-GR" sz="1200" dirty="0"/>
            </a:p>
          </p:txBody>
        </p:sp>
        <p:sp>
          <p:nvSpPr>
            <p:cNvPr id="10" name="9 - TextBox"/>
            <p:cNvSpPr txBox="1"/>
            <p:nvPr/>
          </p:nvSpPr>
          <p:spPr>
            <a:xfrm>
              <a:off x="4860032" y="2048449"/>
              <a:ext cx="2448843" cy="277000"/>
            </a:xfrm>
            <a:prstGeom prst="rect">
              <a:avLst/>
            </a:prstGeom>
            <a:grpFill/>
          </p:spPr>
          <p:txBody>
            <a:bodyPr wrap="square" rtlCol="0">
              <a:spAutoFit/>
            </a:bodyPr>
            <a:lstStyle/>
            <a:p>
              <a:r>
                <a:rPr lang="el-GR" sz="1200" dirty="0" smtClean="0"/>
                <a:t>1,6-διφωσφορική φρουκτόζη </a:t>
              </a:r>
              <a:endParaRPr lang="el-GR" sz="1200" dirty="0"/>
            </a:p>
          </p:txBody>
        </p:sp>
        <p:sp>
          <p:nvSpPr>
            <p:cNvPr id="11" name="10 - TextBox"/>
            <p:cNvSpPr txBox="1"/>
            <p:nvPr/>
          </p:nvSpPr>
          <p:spPr>
            <a:xfrm>
              <a:off x="4283968" y="2636912"/>
              <a:ext cx="1512168" cy="461665"/>
            </a:xfrm>
            <a:prstGeom prst="rect">
              <a:avLst/>
            </a:prstGeom>
            <a:grpFill/>
          </p:spPr>
          <p:txBody>
            <a:bodyPr wrap="square" rtlCol="0">
              <a:spAutoFit/>
            </a:bodyPr>
            <a:lstStyle/>
            <a:p>
              <a:r>
                <a:rPr lang="el-GR" sz="1200" dirty="0" smtClean="0"/>
                <a:t>Φωσφορική διυδροξυακετόνη</a:t>
              </a:r>
              <a:endParaRPr lang="el-GR" sz="1200" dirty="0"/>
            </a:p>
          </p:txBody>
        </p:sp>
        <p:sp>
          <p:nvSpPr>
            <p:cNvPr id="12" name="11 - TextBox"/>
            <p:cNvSpPr txBox="1"/>
            <p:nvPr/>
          </p:nvSpPr>
          <p:spPr>
            <a:xfrm>
              <a:off x="6198181" y="2690683"/>
              <a:ext cx="1584176" cy="461665"/>
            </a:xfrm>
            <a:prstGeom prst="rect">
              <a:avLst/>
            </a:prstGeom>
            <a:grpFill/>
          </p:spPr>
          <p:txBody>
            <a:bodyPr wrap="square" rtlCol="0">
              <a:spAutoFit/>
            </a:bodyPr>
            <a:lstStyle/>
            <a:p>
              <a:r>
                <a:rPr lang="el-GR" sz="1200" dirty="0" smtClean="0"/>
                <a:t>3-φωσφορική </a:t>
              </a:r>
              <a:r>
                <a:rPr lang="el-GR" sz="1200" dirty="0" err="1" smtClean="0"/>
                <a:t>γλυκεραλδεϋδη</a:t>
              </a:r>
              <a:r>
                <a:rPr lang="el-GR" sz="1200" dirty="0" smtClean="0"/>
                <a:t> </a:t>
              </a:r>
              <a:endParaRPr lang="el-GR" sz="1200" dirty="0"/>
            </a:p>
          </p:txBody>
        </p:sp>
        <p:sp>
          <p:nvSpPr>
            <p:cNvPr id="13" name="12 - TextBox"/>
            <p:cNvSpPr txBox="1"/>
            <p:nvPr/>
          </p:nvSpPr>
          <p:spPr>
            <a:xfrm>
              <a:off x="6084168" y="3603501"/>
              <a:ext cx="1872208" cy="307777"/>
            </a:xfrm>
            <a:prstGeom prst="rect">
              <a:avLst/>
            </a:prstGeom>
            <a:grpFill/>
          </p:spPr>
          <p:txBody>
            <a:bodyPr wrap="square" rtlCol="0">
              <a:spAutoFit/>
            </a:bodyPr>
            <a:lstStyle/>
            <a:p>
              <a:r>
                <a:rPr lang="el-GR" sz="1200" dirty="0" smtClean="0"/>
                <a:t>1,3-διφωσφογλυκερικό</a:t>
              </a:r>
              <a:r>
                <a:rPr lang="el-GR" sz="1400" dirty="0" smtClean="0"/>
                <a:t>  </a:t>
              </a:r>
              <a:endParaRPr lang="el-GR" sz="1400" dirty="0"/>
            </a:p>
          </p:txBody>
        </p:sp>
        <p:sp>
          <p:nvSpPr>
            <p:cNvPr id="14" name="13 - TextBox"/>
            <p:cNvSpPr txBox="1"/>
            <p:nvPr/>
          </p:nvSpPr>
          <p:spPr>
            <a:xfrm>
              <a:off x="5868144" y="4362430"/>
              <a:ext cx="2160240" cy="307777"/>
            </a:xfrm>
            <a:prstGeom prst="rect">
              <a:avLst/>
            </a:prstGeom>
            <a:grpFill/>
          </p:spPr>
          <p:txBody>
            <a:bodyPr wrap="square" rtlCol="0">
              <a:spAutoFit/>
            </a:bodyPr>
            <a:lstStyle/>
            <a:p>
              <a:r>
                <a:rPr lang="el-GR" sz="1200" dirty="0" smtClean="0"/>
                <a:t>3-φωσφογλυκερικό </a:t>
              </a:r>
              <a:r>
                <a:rPr lang="el-GR" sz="1400" dirty="0" smtClean="0"/>
                <a:t> </a:t>
              </a:r>
              <a:endParaRPr lang="el-GR" sz="1400" dirty="0"/>
            </a:p>
          </p:txBody>
        </p:sp>
        <p:sp>
          <p:nvSpPr>
            <p:cNvPr id="15" name="14 - TextBox"/>
            <p:cNvSpPr txBox="1"/>
            <p:nvPr/>
          </p:nvSpPr>
          <p:spPr>
            <a:xfrm>
              <a:off x="5940152" y="4914378"/>
              <a:ext cx="2160240" cy="307777"/>
            </a:xfrm>
            <a:prstGeom prst="rect">
              <a:avLst/>
            </a:prstGeom>
            <a:grpFill/>
          </p:spPr>
          <p:txBody>
            <a:bodyPr wrap="square" rtlCol="0">
              <a:spAutoFit/>
            </a:bodyPr>
            <a:lstStyle/>
            <a:p>
              <a:r>
                <a:rPr lang="el-GR" sz="1200" dirty="0" smtClean="0"/>
                <a:t>2-φωσφογλυκερικό</a:t>
              </a:r>
              <a:r>
                <a:rPr lang="el-GR" sz="1400" dirty="0" smtClean="0"/>
                <a:t>  </a:t>
              </a:r>
              <a:endParaRPr lang="el-GR" sz="1400" dirty="0"/>
            </a:p>
          </p:txBody>
        </p:sp>
        <p:sp>
          <p:nvSpPr>
            <p:cNvPr id="16" name="15 - TextBox"/>
            <p:cNvSpPr txBox="1"/>
            <p:nvPr/>
          </p:nvSpPr>
          <p:spPr>
            <a:xfrm>
              <a:off x="5868144" y="5397333"/>
              <a:ext cx="2376264" cy="307777"/>
            </a:xfrm>
            <a:prstGeom prst="rect">
              <a:avLst/>
            </a:prstGeom>
            <a:grpFill/>
          </p:spPr>
          <p:txBody>
            <a:bodyPr wrap="square" rtlCol="0">
              <a:spAutoFit/>
            </a:bodyPr>
            <a:lstStyle/>
            <a:p>
              <a:r>
                <a:rPr lang="el-GR" sz="1200" dirty="0" err="1" smtClean="0"/>
                <a:t>Φωσφοενολο</a:t>
              </a:r>
              <a:r>
                <a:rPr lang="el-GR" sz="1200" dirty="0" smtClean="0"/>
                <a:t>-πυροσταφυλικό</a:t>
              </a:r>
              <a:r>
                <a:rPr lang="el-GR" sz="1400" dirty="0" smtClean="0"/>
                <a:t>  </a:t>
              </a:r>
              <a:endParaRPr lang="el-GR" sz="1400" dirty="0"/>
            </a:p>
          </p:txBody>
        </p:sp>
        <p:sp>
          <p:nvSpPr>
            <p:cNvPr id="17" name="16 - TextBox"/>
            <p:cNvSpPr txBox="1"/>
            <p:nvPr/>
          </p:nvSpPr>
          <p:spPr>
            <a:xfrm>
              <a:off x="6156176" y="6087268"/>
              <a:ext cx="1440160" cy="307777"/>
            </a:xfrm>
            <a:prstGeom prst="rect">
              <a:avLst/>
            </a:prstGeom>
            <a:grpFill/>
          </p:spPr>
          <p:txBody>
            <a:bodyPr wrap="square" rtlCol="0">
              <a:spAutoFit/>
            </a:bodyPr>
            <a:lstStyle/>
            <a:p>
              <a:r>
                <a:rPr lang="el-GR" sz="1200" dirty="0" smtClean="0"/>
                <a:t>πυροσταφυλικό </a:t>
              </a:r>
              <a:r>
                <a:rPr lang="el-GR" sz="1400" dirty="0" smtClean="0"/>
                <a:t> </a:t>
              </a:r>
              <a:endParaRPr lang="el-GR" sz="1400" dirty="0"/>
            </a:p>
          </p:txBody>
        </p:sp>
        <p:cxnSp>
          <p:nvCxnSpPr>
            <p:cNvPr id="21" name="20 - Ευθύγραμμο βέλος σύνδεσης"/>
            <p:cNvCxnSpPr/>
            <p:nvPr/>
          </p:nvCxnSpPr>
          <p:spPr>
            <a:xfrm>
              <a:off x="5538107" y="47635"/>
              <a:ext cx="0" cy="4320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2" name="21 - Ευθύγραμμο βέλος σύνδεσης"/>
            <p:cNvCxnSpPr/>
            <p:nvPr/>
          </p:nvCxnSpPr>
          <p:spPr>
            <a:xfrm>
              <a:off x="5538107" y="944552"/>
              <a:ext cx="0" cy="2880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3" name="22 - Ευθύγραμμο βέλος σύνδεσης"/>
            <p:cNvCxnSpPr/>
            <p:nvPr/>
          </p:nvCxnSpPr>
          <p:spPr>
            <a:xfrm>
              <a:off x="5538107" y="1565494"/>
              <a:ext cx="0" cy="4320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4" name="23 - Ευθύγραμμο βέλος σύνδεσης"/>
            <p:cNvCxnSpPr/>
            <p:nvPr/>
          </p:nvCxnSpPr>
          <p:spPr>
            <a:xfrm flipH="1">
              <a:off x="5508104" y="2348880"/>
              <a:ext cx="360040"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6" name="25 - Ευθύγραμμο βέλος σύνδεσης"/>
            <p:cNvCxnSpPr/>
            <p:nvPr/>
          </p:nvCxnSpPr>
          <p:spPr>
            <a:xfrm>
              <a:off x="5940152" y="2348880"/>
              <a:ext cx="432048"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1" name="30 - Ευθύγραμμο βέλος σύνδεσης"/>
            <p:cNvCxnSpPr/>
            <p:nvPr/>
          </p:nvCxnSpPr>
          <p:spPr>
            <a:xfrm>
              <a:off x="6660232" y="3140968"/>
              <a:ext cx="0" cy="4320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31 - Ευθύγραμμο βέλος σύνδεσης"/>
            <p:cNvCxnSpPr/>
            <p:nvPr/>
          </p:nvCxnSpPr>
          <p:spPr>
            <a:xfrm>
              <a:off x="6660232" y="3962184"/>
              <a:ext cx="0" cy="4320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32 - Ευθύγραμμο βέλος σύνδεσης"/>
            <p:cNvCxnSpPr/>
            <p:nvPr/>
          </p:nvCxnSpPr>
          <p:spPr>
            <a:xfrm>
              <a:off x="6660232" y="4658148"/>
              <a:ext cx="0" cy="2880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4" name="33 - Ευθύγραμμο βέλος σύνδεσης"/>
            <p:cNvCxnSpPr/>
            <p:nvPr/>
          </p:nvCxnSpPr>
          <p:spPr>
            <a:xfrm>
              <a:off x="6660232" y="5153161"/>
              <a:ext cx="0" cy="2880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5" name="34 - Ευθύγραμμο βέλος σύνδεσης"/>
            <p:cNvCxnSpPr/>
            <p:nvPr/>
          </p:nvCxnSpPr>
          <p:spPr>
            <a:xfrm>
              <a:off x="6660232" y="5831038"/>
              <a:ext cx="0" cy="2880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nvGrpSpPr>
            <p:cNvPr id="6" name="42 - Ομάδα"/>
            <p:cNvGrpSpPr/>
            <p:nvPr/>
          </p:nvGrpSpPr>
          <p:grpSpPr>
            <a:xfrm>
              <a:off x="5586112" y="1496500"/>
              <a:ext cx="858095" cy="552973"/>
              <a:chOff x="5586112" y="344372"/>
              <a:chExt cx="858095" cy="552973"/>
            </a:xfrm>
            <a:grpFill/>
          </p:grpSpPr>
          <p:sp>
            <p:nvSpPr>
              <p:cNvPr id="39" name="38 - TextBox"/>
              <p:cNvSpPr txBox="1"/>
              <p:nvPr/>
            </p:nvSpPr>
            <p:spPr>
              <a:xfrm>
                <a:off x="5796135" y="344372"/>
                <a:ext cx="648072" cy="276998"/>
              </a:xfrm>
              <a:prstGeom prst="rect">
                <a:avLst/>
              </a:prstGeom>
              <a:grpFill/>
            </p:spPr>
            <p:txBody>
              <a:bodyPr wrap="square" rtlCol="0">
                <a:spAutoFit/>
              </a:bodyPr>
              <a:lstStyle/>
              <a:p>
                <a:r>
                  <a:rPr lang="el-GR" sz="1200" dirty="0" smtClean="0">
                    <a:solidFill>
                      <a:srgbClr val="FF0000"/>
                    </a:solidFill>
                  </a:rPr>
                  <a:t>ΑΤΡ</a:t>
                </a:r>
                <a:endParaRPr lang="el-GR" sz="1200" dirty="0">
                  <a:solidFill>
                    <a:srgbClr val="FF0000"/>
                  </a:solidFill>
                </a:endParaRPr>
              </a:p>
            </p:txBody>
          </p:sp>
          <p:sp>
            <p:nvSpPr>
              <p:cNvPr id="40" name="39 - TextBox"/>
              <p:cNvSpPr txBox="1"/>
              <p:nvPr/>
            </p:nvSpPr>
            <p:spPr>
              <a:xfrm>
                <a:off x="5796135" y="620347"/>
                <a:ext cx="648072" cy="276998"/>
              </a:xfrm>
              <a:prstGeom prst="rect">
                <a:avLst/>
              </a:prstGeom>
              <a:grpFill/>
            </p:spPr>
            <p:txBody>
              <a:bodyPr wrap="square" rtlCol="0">
                <a:spAutoFit/>
              </a:bodyPr>
              <a:lstStyle/>
              <a:p>
                <a:r>
                  <a:rPr lang="en-US" sz="1200" dirty="0" smtClean="0">
                    <a:solidFill>
                      <a:schemeClr val="accent4">
                        <a:lumMod val="50000"/>
                      </a:schemeClr>
                    </a:solidFill>
                  </a:rPr>
                  <a:t>ADP</a:t>
                </a:r>
                <a:endParaRPr lang="el-GR" sz="1200" dirty="0">
                  <a:solidFill>
                    <a:schemeClr val="accent4">
                      <a:lumMod val="50000"/>
                    </a:schemeClr>
                  </a:solidFill>
                </a:endParaRPr>
              </a:p>
            </p:txBody>
          </p:sp>
          <p:sp>
            <p:nvSpPr>
              <p:cNvPr id="42" name="41 - Καμπύλο δεξιό βέλος"/>
              <p:cNvSpPr/>
              <p:nvPr/>
            </p:nvSpPr>
            <p:spPr>
              <a:xfrm>
                <a:off x="5586112" y="482360"/>
                <a:ext cx="216024" cy="360040"/>
              </a:xfrm>
              <a:prstGeom prst="curved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grpSp>
          <p:nvGrpSpPr>
            <p:cNvPr id="18" name="43 - Ομάδα"/>
            <p:cNvGrpSpPr/>
            <p:nvPr/>
          </p:nvGrpSpPr>
          <p:grpSpPr>
            <a:xfrm>
              <a:off x="5604115" y="47635"/>
              <a:ext cx="840093" cy="621968"/>
              <a:chOff x="5604115" y="119643"/>
              <a:chExt cx="840093" cy="621968"/>
            </a:xfrm>
            <a:grpFill/>
          </p:grpSpPr>
          <p:sp>
            <p:nvSpPr>
              <p:cNvPr id="45" name="44 - TextBox"/>
              <p:cNvSpPr txBox="1"/>
              <p:nvPr/>
            </p:nvSpPr>
            <p:spPr>
              <a:xfrm>
                <a:off x="5796136" y="119643"/>
                <a:ext cx="648072" cy="276999"/>
              </a:xfrm>
              <a:prstGeom prst="rect">
                <a:avLst/>
              </a:prstGeom>
              <a:grpFill/>
            </p:spPr>
            <p:txBody>
              <a:bodyPr wrap="square" rtlCol="0">
                <a:spAutoFit/>
              </a:bodyPr>
              <a:lstStyle/>
              <a:p>
                <a:r>
                  <a:rPr lang="el-GR" sz="1200" dirty="0" smtClean="0">
                    <a:solidFill>
                      <a:srgbClr val="FF0000"/>
                    </a:solidFill>
                  </a:rPr>
                  <a:t>ΑΤΡ</a:t>
                </a:r>
                <a:endParaRPr lang="el-GR" sz="1200" dirty="0">
                  <a:solidFill>
                    <a:srgbClr val="FF0000"/>
                  </a:solidFill>
                </a:endParaRPr>
              </a:p>
            </p:txBody>
          </p:sp>
          <p:sp>
            <p:nvSpPr>
              <p:cNvPr id="46" name="45 - TextBox"/>
              <p:cNvSpPr txBox="1"/>
              <p:nvPr/>
            </p:nvSpPr>
            <p:spPr>
              <a:xfrm>
                <a:off x="5796136" y="464612"/>
                <a:ext cx="648072" cy="276999"/>
              </a:xfrm>
              <a:prstGeom prst="rect">
                <a:avLst/>
              </a:prstGeom>
              <a:grpFill/>
            </p:spPr>
            <p:txBody>
              <a:bodyPr wrap="square" rtlCol="0">
                <a:spAutoFit/>
              </a:bodyPr>
              <a:lstStyle/>
              <a:p>
                <a:r>
                  <a:rPr lang="en-US" sz="1200" dirty="0" smtClean="0">
                    <a:solidFill>
                      <a:schemeClr val="accent4">
                        <a:lumMod val="50000"/>
                      </a:schemeClr>
                    </a:solidFill>
                  </a:rPr>
                  <a:t>ADP</a:t>
                </a:r>
                <a:endParaRPr lang="el-GR" sz="1200" dirty="0">
                  <a:solidFill>
                    <a:schemeClr val="accent4">
                      <a:lumMod val="50000"/>
                    </a:schemeClr>
                  </a:solidFill>
                </a:endParaRPr>
              </a:p>
            </p:txBody>
          </p:sp>
          <p:sp>
            <p:nvSpPr>
              <p:cNvPr id="47" name="46 - Καμπύλο δεξιό βέλος"/>
              <p:cNvSpPr/>
              <p:nvPr/>
            </p:nvSpPr>
            <p:spPr>
              <a:xfrm>
                <a:off x="5604115" y="188637"/>
                <a:ext cx="216024" cy="360040"/>
              </a:xfrm>
              <a:prstGeom prst="curved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cxnSp>
          <p:nvCxnSpPr>
            <p:cNvPr id="54" name="53 - Ευθύγραμμο βέλος σύνδεσης"/>
            <p:cNvCxnSpPr>
              <a:endCxn id="12" idx="1"/>
            </p:cNvCxnSpPr>
            <p:nvPr/>
          </p:nvCxnSpPr>
          <p:spPr>
            <a:xfrm flipV="1">
              <a:off x="5766133" y="2921515"/>
              <a:ext cx="432048" cy="1480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58" name="57 - Ευθύγραμμο βέλος σύνδεσης"/>
            <p:cNvCxnSpPr/>
            <p:nvPr/>
          </p:nvCxnSpPr>
          <p:spPr>
            <a:xfrm flipH="1">
              <a:off x="5724128" y="2996952"/>
              <a:ext cx="432048"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nvGrpSpPr>
            <p:cNvPr id="19" name="59 - Ομάδα"/>
            <p:cNvGrpSpPr/>
            <p:nvPr/>
          </p:nvGrpSpPr>
          <p:grpSpPr>
            <a:xfrm>
              <a:off x="6732240" y="3079993"/>
              <a:ext cx="864096" cy="565031"/>
              <a:chOff x="5652120" y="548680"/>
              <a:chExt cx="864096" cy="565031"/>
            </a:xfrm>
            <a:grpFill/>
          </p:grpSpPr>
          <p:sp>
            <p:nvSpPr>
              <p:cNvPr id="61" name="60 - TextBox"/>
              <p:cNvSpPr txBox="1"/>
              <p:nvPr/>
            </p:nvSpPr>
            <p:spPr>
              <a:xfrm>
                <a:off x="5796136" y="548680"/>
                <a:ext cx="648072" cy="276999"/>
              </a:xfrm>
              <a:prstGeom prst="rect">
                <a:avLst/>
              </a:prstGeom>
              <a:grpFill/>
            </p:spPr>
            <p:txBody>
              <a:bodyPr wrap="square" rtlCol="0">
                <a:spAutoFit/>
              </a:bodyPr>
              <a:lstStyle/>
              <a:p>
                <a:r>
                  <a:rPr lang="en-US" sz="1200" dirty="0" smtClean="0">
                    <a:solidFill>
                      <a:schemeClr val="accent3">
                        <a:lumMod val="75000"/>
                      </a:schemeClr>
                    </a:solidFill>
                  </a:rPr>
                  <a:t>N</a:t>
                </a:r>
                <a:r>
                  <a:rPr lang="el-GR" sz="1200" dirty="0" smtClean="0">
                    <a:solidFill>
                      <a:schemeClr val="accent3">
                        <a:lumMod val="75000"/>
                      </a:schemeClr>
                    </a:solidFill>
                  </a:rPr>
                  <a:t>Α</a:t>
                </a:r>
                <a:r>
                  <a:rPr lang="en-US" sz="1200" dirty="0" smtClean="0">
                    <a:solidFill>
                      <a:schemeClr val="accent3">
                        <a:lumMod val="75000"/>
                      </a:schemeClr>
                    </a:solidFill>
                  </a:rPr>
                  <a:t>D </a:t>
                </a:r>
                <a:r>
                  <a:rPr lang="en-US" sz="1200" baseline="30000" dirty="0" smtClean="0">
                    <a:solidFill>
                      <a:schemeClr val="accent3">
                        <a:lumMod val="75000"/>
                      </a:schemeClr>
                    </a:solidFill>
                  </a:rPr>
                  <a:t>+</a:t>
                </a:r>
                <a:endParaRPr lang="el-GR" sz="1200" dirty="0">
                  <a:solidFill>
                    <a:schemeClr val="accent3">
                      <a:lumMod val="75000"/>
                    </a:schemeClr>
                  </a:solidFill>
                </a:endParaRPr>
              </a:p>
            </p:txBody>
          </p:sp>
          <p:sp>
            <p:nvSpPr>
              <p:cNvPr id="62" name="61 - TextBox"/>
              <p:cNvSpPr txBox="1"/>
              <p:nvPr/>
            </p:nvSpPr>
            <p:spPr>
              <a:xfrm>
                <a:off x="5796136" y="836712"/>
                <a:ext cx="720080" cy="276999"/>
              </a:xfrm>
              <a:prstGeom prst="rect">
                <a:avLst/>
              </a:prstGeom>
              <a:grpFill/>
            </p:spPr>
            <p:txBody>
              <a:bodyPr wrap="square" rtlCol="0">
                <a:spAutoFit/>
              </a:bodyPr>
              <a:lstStyle/>
              <a:p>
                <a:r>
                  <a:rPr lang="en-US" sz="1200" dirty="0" smtClean="0">
                    <a:solidFill>
                      <a:schemeClr val="accent3">
                        <a:lumMod val="50000"/>
                      </a:schemeClr>
                    </a:solidFill>
                  </a:rPr>
                  <a:t>NADH</a:t>
                </a:r>
                <a:endParaRPr lang="el-GR" sz="1200" dirty="0">
                  <a:solidFill>
                    <a:schemeClr val="accent3">
                      <a:lumMod val="50000"/>
                    </a:schemeClr>
                  </a:solidFill>
                </a:endParaRPr>
              </a:p>
            </p:txBody>
          </p:sp>
          <p:sp>
            <p:nvSpPr>
              <p:cNvPr id="63" name="62 - Καμπύλο δεξιό βέλος"/>
              <p:cNvSpPr/>
              <p:nvPr/>
            </p:nvSpPr>
            <p:spPr>
              <a:xfrm>
                <a:off x="5652120" y="681663"/>
                <a:ext cx="216024" cy="360040"/>
              </a:xfrm>
              <a:prstGeom prst="curved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grpSp>
          <p:nvGrpSpPr>
            <p:cNvPr id="20" name="64 - Ομάδα"/>
            <p:cNvGrpSpPr/>
            <p:nvPr/>
          </p:nvGrpSpPr>
          <p:grpSpPr>
            <a:xfrm>
              <a:off x="6732240" y="3910253"/>
              <a:ext cx="792088" cy="552972"/>
              <a:chOff x="5652120" y="658860"/>
              <a:chExt cx="792088" cy="552972"/>
            </a:xfrm>
            <a:grpFill/>
          </p:grpSpPr>
          <p:sp>
            <p:nvSpPr>
              <p:cNvPr id="66" name="65 - TextBox"/>
              <p:cNvSpPr txBox="1"/>
              <p:nvPr/>
            </p:nvSpPr>
            <p:spPr>
              <a:xfrm>
                <a:off x="5796136" y="658860"/>
                <a:ext cx="648072" cy="276998"/>
              </a:xfrm>
              <a:prstGeom prst="rect">
                <a:avLst/>
              </a:prstGeom>
              <a:grpFill/>
            </p:spPr>
            <p:txBody>
              <a:bodyPr wrap="square" rtlCol="0">
                <a:spAutoFit/>
              </a:bodyPr>
              <a:lstStyle/>
              <a:p>
                <a:r>
                  <a:rPr lang="el-GR" sz="1200" dirty="0" smtClean="0">
                    <a:solidFill>
                      <a:schemeClr val="accent4">
                        <a:lumMod val="50000"/>
                      </a:schemeClr>
                    </a:solidFill>
                  </a:rPr>
                  <a:t>Α</a:t>
                </a:r>
                <a:r>
                  <a:rPr lang="en-US" sz="1200" dirty="0" smtClean="0">
                    <a:solidFill>
                      <a:schemeClr val="accent4">
                        <a:lumMod val="50000"/>
                      </a:schemeClr>
                    </a:solidFill>
                  </a:rPr>
                  <a:t>D</a:t>
                </a:r>
                <a:r>
                  <a:rPr lang="el-GR" sz="1200" dirty="0" smtClean="0">
                    <a:solidFill>
                      <a:schemeClr val="accent4">
                        <a:lumMod val="50000"/>
                      </a:schemeClr>
                    </a:solidFill>
                  </a:rPr>
                  <a:t>Ρ</a:t>
                </a:r>
                <a:endParaRPr lang="el-GR" sz="1200" dirty="0">
                  <a:solidFill>
                    <a:schemeClr val="accent4">
                      <a:lumMod val="50000"/>
                    </a:schemeClr>
                  </a:solidFill>
                </a:endParaRPr>
              </a:p>
            </p:txBody>
          </p:sp>
          <p:sp>
            <p:nvSpPr>
              <p:cNvPr id="67" name="66 - TextBox"/>
              <p:cNvSpPr txBox="1"/>
              <p:nvPr/>
            </p:nvSpPr>
            <p:spPr>
              <a:xfrm>
                <a:off x="5796136" y="934834"/>
                <a:ext cx="648072" cy="276998"/>
              </a:xfrm>
              <a:prstGeom prst="rect">
                <a:avLst/>
              </a:prstGeom>
              <a:grpFill/>
            </p:spPr>
            <p:txBody>
              <a:bodyPr wrap="square" rtlCol="0">
                <a:spAutoFit/>
              </a:bodyPr>
              <a:lstStyle/>
              <a:p>
                <a:r>
                  <a:rPr lang="en-US" sz="1200" dirty="0" smtClean="0">
                    <a:solidFill>
                      <a:srgbClr val="FF0000"/>
                    </a:solidFill>
                  </a:rPr>
                  <a:t>ATP</a:t>
                </a:r>
                <a:endParaRPr lang="el-GR" sz="1200" dirty="0">
                  <a:solidFill>
                    <a:srgbClr val="FF0000"/>
                  </a:solidFill>
                </a:endParaRPr>
              </a:p>
            </p:txBody>
          </p:sp>
          <p:sp>
            <p:nvSpPr>
              <p:cNvPr id="68" name="67 - Καμπύλο δεξιό βέλος"/>
              <p:cNvSpPr/>
              <p:nvPr/>
            </p:nvSpPr>
            <p:spPr>
              <a:xfrm>
                <a:off x="5652120" y="782799"/>
                <a:ext cx="216024" cy="360040"/>
              </a:xfrm>
              <a:prstGeom prst="curved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grpSp>
          <p:nvGrpSpPr>
            <p:cNvPr id="25" name="71 - Ομάδα"/>
            <p:cNvGrpSpPr/>
            <p:nvPr/>
          </p:nvGrpSpPr>
          <p:grpSpPr>
            <a:xfrm>
              <a:off x="6732240" y="5635092"/>
              <a:ext cx="792088" cy="552973"/>
              <a:chOff x="5652120" y="666540"/>
              <a:chExt cx="792088" cy="552973"/>
            </a:xfrm>
            <a:grpFill/>
          </p:grpSpPr>
          <p:sp>
            <p:nvSpPr>
              <p:cNvPr id="73" name="72 - TextBox"/>
              <p:cNvSpPr txBox="1"/>
              <p:nvPr/>
            </p:nvSpPr>
            <p:spPr>
              <a:xfrm>
                <a:off x="5796136" y="666540"/>
                <a:ext cx="648072" cy="276998"/>
              </a:xfrm>
              <a:prstGeom prst="rect">
                <a:avLst/>
              </a:prstGeom>
              <a:grpFill/>
            </p:spPr>
            <p:txBody>
              <a:bodyPr wrap="square" rtlCol="0">
                <a:spAutoFit/>
              </a:bodyPr>
              <a:lstStyle/>
              <a:p>
                <a:r>
                  <a:rPr lang="el-GR" sz="1200" dirty="0" smtClean="0">
                    <a:solidFill>
                      <a:schemeClr val="accent4">
                        <a:lumMod val="50000"/>
                      </a:schemeClr>
                    </a:solidFill>
                  </a:rPr>
                  <a:t>Α</a:t>
                </a:r>
                <a:r>
                  <a:rPr lang="en-US" sz="1200" dirty="0" smtClean="0">
                    <a:solidFill>
                      <a:schemeClr val="accent4">
                        <a:lumMod val="50000"/>
                      </a:schemeClr>
                    </a:solidFill>
                  </a:rPr>
                  <a:t>D</a:t>
                </a:r>
                <a:r>
                  <a:rPr lang="el-GR" sz="1200" dirty="0" smtClean="0">
                    <a:solidFill>
                      <a:schemeClr val="accent4">
                        <a:lumMod val="50000"/>
                      </a:schemeClr>
                    </a:solidFill>
                  </a:rPr>
                  <a:t>Ρ</a:t>
                </a:r>
                <a:endParaRPr lang="el-GR" sz="1200" dirty="0">
                  <a:solidFill>
                    <a:schemeClr val="accent4">
                      <a:lumMod val="50000"/>
                    </a:schemeClr>
                  </a:solidFill>
                </a:endParaRPr>
              </a:p>
            </p:txBody>
          </p:sp>
          <p:sp>
            <p:nvSpPr>
              <p:cNvPr id="74" name="73 - TextBox"/>
              <p:cNvSpPr txBox="1"/>
              <p:nvPr/>
            </p:nvSpPr>
            <p:spPr>
              <a:xfrm>
                <a:off x="5796136" y="942514"/>
                <a:ext cx="648072" cy="276999"/>
              </a:xfrm>
              <a:prstGeom prst="rect">
                <a:avLst/>
              </a:prstGeom>
              <a:grpFill/>
            </p:spPr>
            <p:txBody>
              <a:bodyPr wrap="square" rtlCol="0">
                <a:spAutoFit/>
              </a:bodyPr>
              <a:lstStyle/>
              <a:p>
                <a:r>
                  <a:rPr lang="en-US" sz="1200" dirty="0" smtClean="0">
                    <a:solidFill>
                      <a:srgbClr val="FF0000"/>
                    </a:solidFill>
                  </a:rPr>
                  <a:t>ATP</a:t>
                </a:r>
                <a:endParaRPr lang="el-GR" sz="1200" dirty="0">
                  <a:solidFill>
                    <a:srgbClr val="FF0000"/>
                  </a:solidFill>
                </a:endParaRPr>
              </a:p>
            </p:txBody>
          </p:sp>
          <p:sp>
            <p:nvSpPr>
              <p:cNvPr id="75" name="74 - Καμπύλο δεξιό βέλος"/>
              <p:cNvSpPr/>
              <p:nvPr/>
            </p:nvSpPr>
            <p:spPr>
              <a:xfrm>
                <a:off x="5652120" y="790478"/>
                <a:ext cx="216024" cy="360040"/>
              </a:xfrm>
              <a:prstGeom prst="curved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grpSp>
      <p:sp>
        <p:nvSpPr>
          <p:cNvPr id="80" name="79 - TextBox"/>
          <p:cNvSpPr txBox="1"/>
          <p:nvPr/>
        </p:nvSpPr>
        <p:spPr>
          <a:xfrm>
            <a:off x="179512" y="4820959"/>
            <a:ext cx="4320480" cy="120032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Κατά τη γλυκόλυση ένα μόριο γλυκόζης διασπάται σε δύο μόρια πυροσταφυλικού οξέος.  Από την αντίδραση παράγονται 2 μόρια ΑΤΡ και 2 μόρια </a:t>
            </a:r>
            <a:r>
              <a:rPr lang="en-US" dirty="0" smtClean="0"/>
              <a:t>NADH</a:t>
            </a:r>
            <a:r>
              <a:rPr lang="el-GR" baseline="-25000" dirty="0" smtClean="0"/>
              <a:t>2</a:t>
            </a:r>
            <a:r>
              <a:rPr lang="el-GR" baseline="30000" dirty="0" smtClean="0"/>
              <a:t>+</a:t>
            </a:r>
            <a:r>
              <a:rPr lang="el-GR" dirty="0" smtClean="0"/>
              <a:t> (</a:t>
            </a:r>
            <a:r>
              <a:rPr lang="en-US" dirty="0" smtClean="0"/>
              <a:t>NADH + H</a:t>
            </a:r>
            <a:r>
              <a:rPr lang="en-US" baseline="30000" dirty="0" smtClean="0"/>
              <a:t>+</a:t>
            </a:r>
            <a:r>
              <a:rPr lang="en-US" dirty="0" smtClean="0"/>
              <a:t>)</a:t>
            </a:r>
            <a:endParaRPr lang="el-GR"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4716016" y="1761197"/>
            <a:ext cx="4248472" cy="452431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Κατά τη γλυκόλυση αξιοποιείται ένα μέρος μόνο της ενέργειας της γλυκόζης.</a:t>
            </a:r>
          </a:p>
          <a:p>
            <a:pPr algn="ctr"/>
            <a:r>
              <a:rPr lang="el-GR" dirty="0" smtClean="0"/>
              <a:t>Μεγαλύτερη αξιοποίηση πραγματοποιείται με την πλήρη οξείδωση του μορίου προς </a:t>
            </a:r>
            <a:r>
              <a:rPr lang="en-US" dirty="0" smtClean="0"/>
              <a:t>CO</a:t>
            </a:r>
            <a:r>
              <a:rPr lang="en-US" baseline="-25000" dirty="0" smtClean="0"/>
              <a:t>2</a:t>
            </a:r>
            <a:r>
              <a:rPr lang="en-US" dirty="0" smtClean="0"/>
              <a:t> + H</a:t>
            </a:r>
            <a:r>
              <a:rPr lang="en-US" baseline="-25000" dirty="0" smtClean="0"/>
              <a:t>2</a:t>
            </a:r>
            <a:r>
              <a:rPr lang="en-US" dirty="0" smtClean="0"/>
              <a:t>O </a:t>
            </a:r>
            <a:r>
              <a:rPr lang="el-GR" dirty="0" smtClean="0"/>
              <a:t>κατά τον κύκλο του </a:t>
            </a:r>
            <a:r>
              <a:rPr lang="en-US" dirty="0" smtClean="0"/>
              <a:t>Krebs</a:t>
            </a:r>
            <a:r>
              <a:rPr lang="el-GR" dirty="0" smtClean="0"/>
              <a:t> και την κυτταρική αναπνοή</a:t>
            </a:r>
            <a:r>
              <a:rPr lang="en-US" dirty="0" smtClean="0"/>
              <a:t>.</a:t>
            </a:r>
          </a:p>
          <a:p>
            <a:pPr algn="ctr"/>
            <a:r>
              <a:rPr lang="el-GR" dirty="0" smtClean="0"/>
              <a:t>Ο κύκλος του </a:t>
            </a:r>
            <a:r>
              <a:rPr lang="en-US" dirty="0" smtClean="0"/>
              <a:t>Krebs </a:t>
            </a:r>
            <a:r>
              <a:rPr lang="el-GR" dirty="0" smtClean="0"/>
              <a:t>πραγματοποιείται στα μιτοχόνδρια των ευκαρυωτικών και στο κυτταρόπλασμα των προκαρυωτικών</a:t>
            </a:r>
            <a:r>
              <a:rPr lang="en-US" dirty="0" smtClean="0"/>
              <a:t>. </a:t>
            </a:r>
            <a:r>
              <a:rPr lang="el-GR" dirty="0" smtClean="0"/>
              <a:t>Παρόλο που πραγματοποιείται μόνο σε αερόβιες συνθήκες, δεν χρησιμοποιείται μοριακό οξυγόνο κατά τις αντιδράσεις του.</a:t>
            </a:r>
          </a:p>
          <a:p>
            <a:pPr algn="ctr"/>
            <a:r>
              <a:rPr lang="el-GR" dirty="0" smtClean="0"/>
              <a:t>Κατά την οξείδωση ενός μορίου πυροσταφυλικού οξέος παράγεται ένα μόριο ΑΤΡ, τρία μόρια </a:t>
            </a:r>
            <a:r>
              <a:rPr lang="en-US" dirty="0" smtClean="0"/>
              <a:t>NADH </a:t>
            </a:r>
            <a:r>
              <a:rPr lang="el-GR" dirty="0" smtClean="0"/>
              <a:t>και ένα μόριο </a:t>
            </a:r>
            <a:r>
              <a:rPr lang="en-US" dirty="0" smtClean="0"/>
              <a:t>FADH</a:t>
            </a:r>
            <a:r>
              <a:rPr lang="en-US" baseline="-25000" dirty="0" smtClean="0"/>
              <a:t>2</a:t>
            </a:r>
            <a:endParaRPr lang="el-GR" dirty="0"/>
          </a:p>
        </p:txBody>
      </p:sp>
      <p:pic>
        <p:nvPicPr>
          <p:cNvPr id="7" name="Picture 3" descr="C:\Documents and Settings\Eleni\Τα έγγραφά μου\Downloads\4-0.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4200" y="1772816"/>
            <a:ext cx="4537800" cy="453650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4" name="Picture 4" descr="C:\Documents and Settings\Eleni\Τα έγγραφά μου\Downloads\krebs_cycle-46b152fcf30abdad1e42cce4ded6e2d99d00f458-s900-c85.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00100" y="1988840"/>
            <a:ext cx="6680200" cy="424847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pSp>
        <p:nvGrpSpPr>
          <p:cNvPr id="5" name="4 - Ομάδα"/>
          <p:cNvGrpSpPr/>
          <p:nvPr/>
        </p:nvGrpSpPr>
        <p:grpSpPr>
          <a:xfrm>
            <a:off x="2411760" y="2267580"/>
            <a:ext cx="4320480" cy="2946524"/>
            <a:chOff x="2411760" y="2267580"/>
            <a:chExt cx="4320480" cy="2946524"/>
          </a:xfrm>
          <a:solidFill>
            <a:schemeClr val="accent1">
              <a:lumMod val="20000"/>
              <a:lumOff val="80000"/>
            </a:schemeClr>
          </a:solidFill>
          <a:effectLst>
            <a:outerShdw blurRad="50800" dist="38100" dir="2700000" algn="tl" rotWithShape="0">
              <a:prstClr val="black">
                <a:alpha val="40000"/>
              </a:prstClr>
            </a:outerShdw>
          </a:effectLst>
        </p:grpSpPr>
        <p:sp>
          <p:nvSpPr>
            <p:cNvPr id="3" name="2 - TextBox"/>
            <p:cNvSpPr txBox="1"/>
            <p:nvPr/>
          </p:nvSpPr>
          <p:spPr>
            <a:xfrm>
              <a:off x="2411760" y="2267580"/>
              <a:ext cx="4320480" cy="400110"/>
            </a:xfrm>
            <a:prstGeom prst="rect">
              <a:avLst/>
            </a:prstGeom>
            <a:solidFill>
              <a:schemeClr val="tx2"/>
            </a:solidFill>
            <a:effectLst/>
          </p:spPr>
          <p:txBody>
            <a:bodyPr wrap="square" rtlCol="0">
              <a:spAutoFit/>
            </a:bodyPr>
            <a:lstStyle/>
            <a:p>
              <a:pPr algn="ctr"/>
              <a:r>
                <a:rPr lang="el-GR" sz="2000" dirty="0" smtClean="0">
                  <a:solidFill>
                    <a:schemeClr val="bg1"/>
                  </a:solidFill>
                </a:rPr>
                <a:t>Αναπνοή</a:t>
              </a:r>
              <a:r>
                <a:rPr lang="el-GR" sz="2000" dirty="0" smtClean="0"/>
                <a:t> </a:t>
              </a:r>
              <a:endParaRPr lang="el-GR" sz="2000" dirty="0"/>
            </a:p>
          </p:txBody>
        </p:sp>
        <p:sp>
          <p:nvSpPr>
            <p:cNvPr id="4" name="3 - TextBox"/>
            <p:cNvSpPr txBox="1"/>
            <p:nvPr/>
          </p:nvSpPr>
          <p:spPr>
            <a:xfrm>
              <a:off x="2411760" y="2628781"/>
              <a:ext cx="4320480" cy="2585323"/>
            </a:xfrm>
            <a:prstGeom prst="rect">
              <a:avLst/>
            </a:prstGeom>
            <a:grpFill/>
            <a:effectLst/>
          </p:spPr>
          <p:txBody>
            <a:bodyPr wrap="square" rtlCol="0">
              <a:spAutoFit/>
            </a:bodyPr>
            <a:lstStyle/>
            <a:p>
              <a:r>
                <a:rPr lang="el-GR" dirty="0" smtClean="0"/>
                <a:t>Αναπνοή ονομάζεται η καταβολική οδός κατά την οποία οργανικές ουσίες οξειδώνονται (διασπώνται) πλήρως σε διοξείδιο του άνθρακα υπό την παρουσία εξωγενούς δέκτη ηλεκτρονίων.</a:t>
              </a:r>
            </a:p>
            <a:p>
              <a:endParaRPr lang="el-GR" dirty="0" smtClean="0"/>
            </a:p>
            <a:p>
              <a:r>
                <a:rPr lang="el-GR" dirty="0" smtClean="0"/>
                <a:t>Ο τελικός δέκτης ηλεκτρονίων και υδρογόνων είναι ανόργανες ενώσεις όπως το οξυγόνο, νιτρικές ρίζες, θειικές ρίζες κα</a:t>
              </a:r>
              <a:r>
                <a:rPr lang="el-GR" dirty="0" smtClean="0">
                  <a:solidFill>
                    <a:schemeClr val="accent5">
                      <a:lumMod val="50000"/>
                    </a:schemeClr>
                  </a:solidFill>
                </a:rPr>
                <a:t>.</a:t>
              </a:r>
              <a:endParaRPr lang="el-GR" dirty="0">
                <a:solidFill>
                  <a:schemeClr val="accent5">
                    <a:lumMod val="50000"/>
                  </a:schemeClr>
                </a:solidFill>
              </a:endParaRPr>
            </a:p>
          </p:txBody>
        </p:sp>
      </p:gr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63688" y="476672"/>
            <a:ext cx="5760640" cy="400110"/>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algn="ctr"/>
            <a:r>
              <a:rPr lang="el-GR" sz="2000" dirty="0" smtClean="0">
                <a:solidFill>
                  <a:schemeClr val="bg1"/>
                </a:solidFill>
              </a:rPr>
              <a:t>Αναπνευστική αλυσίδα</a:t>
            </a:r>
            <a:endParaRPr lang="el-GR" sz="2000" dirty="0">
              <a:solidFill>
                <a:schemeClr val="bg1"/>
              </a:solidFill>
            </a:endParaRPr>
          </a:p>
        </p:txBody>
      </p:sp>
      <p:sp>
        <p:nvSpPr>
          <p:cNvPr id="40" name="39 - TextBox"/>
          <p:cNvSpPr txBox="1"/>
          <p:nvPr/>
        </p:nvSpPr>
        <p:spPr>
          <a:xfrm>
            <a:off x="107504" y="980728"/>
            <a:ext cx="3528392" cy="535531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Κατά την αναπνοή παράγονται μεγάλα ποσά ενέργειας από την μεταφορά ηλεκτρονίων σε μία σειρά οργανικών μορίων (αναπνευστική αλυσίδα), τα οποία ανάγονται και οξειδώνονται διαδοχικά. Η αλυσίδα μεταφοράς ηλεκτρονίων περιέχει περισσότερες από 40 πρωτεΐνες, από τις οποίες οι 15 περίπου παίρνουν μέρος άμεσα στη μεταφορά ηλεκτρονίων.</a:t>
            </a:r>
          </a:p>
          <a:p>
            <a:r>
              <a:rPr lang="el-GR" dirty="0" smtClean="0"/>
              <a:t>Πρώτο μέλος της αλυσίδας είναι το </a:t>
            </a:r>
            <a:r>
              <a:rPr lang="en-US" dirty="0" smtClean="0"/>
              <a:t>NADH </a:t>
            </a:r>
            <a:r>
              <a:rPr lang="el-GR" dirty="0" smtClean="0"/>
              <a:t>ή το </a:t>
            </a:r>
            <a:r>
              <a:rPr lang="en-US" dirty="0" smtClean="0"/>
              <a:t>FADH</a:t>
            </a:r>
            <a:r>
              <a:rPr lang="en-US" baseline="-25000" dirty="0" smtClean="0"/>
              <a:t>2</a:t>
            </a:r>
            <a:r>
              <a:rPr lang="en-US" dirty="0" smtClean="0"/>
              <a:t> </a:t>
            </a:r>
            <a:r>
              <a:rPr lang="el-GR" dirty="0" smtClean="0"/>
              <a:t>και τελικός δέκτης των ηλεκτρονίων συνήθως το οξυγόνο, το οποίο προσλαμβάνει και ιόντα υδρογόνου, με τελικό προϊόν το νερό.</a:t>
            </a:r>
            <a:endParaRPr lang="el-GR" dirty="0"/>
          </a:p>
        </p:txBody>
      </p:sp>
      <p:pic>
        <p:nvPicPr>
          <p:cNvPr id="33" name="Picture 2" descr="C:\Documents and Settings\Eleni\Τα έγγραφά μου\Downloads\ΑΝΑΠΝΕΥΣΤΙΚΗ+ΑΛΥΣΙΔΑ.jpg"/>
          <p:cNvPicPr>
            <a:picLocks noChangeAspect="1" noChangeArrowheads="1"/>
          </p:cNvPicPr>
          <p:nvPr/>
        </p:nvPicPr>
        <p:blipFill>
          <a:blip r:embed="rId2" cstate="print"/>
          <a:srcRect l="1389" t="1086" r="4167" b="8728"/>
          <a:stretch>
            <a:fillRect/>
          </a:stretch>
        </p:blipFill>
        <p:spPr bwMode="auto">
          <a:xfrm>
            <a:off x="3779912" y="1196752"/>
            <a:ext cx="5292080" cy="446449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http://upload.wikimedia.org/wikipedia/commons/a/ab/Cytochrome_C_Oxidase_1OCC_in_Membrane_2.png"/>
          <p:cNvPicPr>
            <a:picLocks noChangeAspect="1" noChangeArrowheads="1"/>
          </p:cNvPicPr>
          <p:nvPr/>
        </p:nvPicPr>
        <p:blipFill>
          <a:blip r:embed="rId2" cstate="print"/>
          <a:srcRect/>
          <a:stretch>
            <a:fillRect/>
          </a:stretch>
        </p:blipFill>
        <p:spPr bwMode="auto">
          <a:xfrm>
            <a:off x="1043608" y="4149080"/>
            <a:ext cx="7056784" cy="2376264"/>
          </a:xfrm>
          <a:prstGeom prst="rect">
            <a:avLst/>
          </a:prstGeom>
          <a:noFill/>
        </p:spPr>
      </p:pic>
      <p:pic>
        <p:nvPicPr>
          <p:cNvPr id="1028" name="Picture 4" descr="http://www.nature.com/nrm/journal/v9/n7/images/nrm2434-i1.jpg"/>
          <p:cNvPicPr>
            <a:picLocks noChangeAspect="1" noChangeArrowheads="1"/>
          </p:cNvPicPr>
          <p:nvPr/>
        </p:nvPicPr>
        <p:blipFill>
          <a:blip r:embed="rId3" cstate="print">
            <a:clrChange>
              <a:clrFrom>
                <a:srgbClr val="FFFFFF"/>
              </a:clrFrom>
              <a:clrTo>
                <a:srgbClr val="FFFFFF">
                  <a:alpha val="0"/>
                </a:srgbClr>
              </a:clrTo>
            </a:clrChange>
          </a:blip>
          <a:srcRect l="-7" b="11506"/>
          <a:stretch>
            <a:fillRect/>
          </a:stretch>
        </p:blipFill>
        <p:spPr bwMode="auto">
          <a:xfrm>
            <a:off x="1331640" y="1844824"/>
            <a:ext cx="6552728" cy="2520280"/>
          </a:xfrm>
          <a:prstGeom prst="rect">
            <a:avLst/>
          </a:prstGeom>
          <a:noFill/>
        </p:spPr>
      </p:pic>
      <p:sp>
        <p:nvSpPr>
          <p:cNvPr id="5" name="4 - TextBox"/>
          <p:cNvSpPr txBox="1"/>
          <p:nvPr/>
        </p:nvSpPr>
        <p:spPr>
          <a:xfrm>
            <a:off x="1259632" y="404664"/>
            <a:ext cx="6624736"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l-GR" dirty="0" smtClean="0"/>
              <a:t>Η αναπνευστική αλυσίδα βρίσκεται στις εσωπτυχώσεις της εσωτερικής μεμβράνης των μιτοχονδρίων των ευκαρυωτικών ή στην εσωτερική επιφάνεια της πλασματικής μεμβράνης των προκαρυωτικών   </a:t>
            </a:r>
            <a:endParaRPr lang="el-GR"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Διάγραμμα"/>
          <p:cNvGraphicFramePr/>
          <p:nvPr/>
        </p:nvGraphicFramePr>
        <p:xfrm>
          <a:off x="0" y="-24"/>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1619672" y="3717032"/>
            <a:ext cx="5904656" cy="2585323"/>
          </a:xfrm>
          <a:prstGeom prst="rect">
            <a:avLst/>
          </a:prstGeom>
          <a:solidFill>
            <a:schemeClr val="accent1">
              <a:lumMod val="20000"/>
              <a:lumOff val="80000"/>
            </a:schemeClr>
          </a:solidFill>
        </p:spPr>
        <p:txBody>
          <a:bodyPr wrap="square" rtlCol="0">
            <a:spAutoFit/>
          </a:bodyPr>
          <a:lstStyle/>
          <a:p>
            <a:r>
              <a:rPr lang="el-GR" dirty="0" smtClean="0"/>
              <a:t>Ο ρόλος της αναπνευστικής αλυσίδας είναι:</a:t>
            </a:r>
          </a:p>
          <a:p>
            <a:pPr>
              <a:buFont typeface="Wingdings" pitchFamily="2" charset="2"/>
              <a:buChar char="§"/>
            </a:pPr>
            <a:r>
              <a:rPr lang="el-GR" dirty="0" smtClean="0"/>
              <a:t>Η αναγέννηση των συνενζύμων </a:t>
            </a:r>
            <a:r>
              <a:rPr lang="en-US" dirty="0" smtClean="0"/>
              <a:t>NAD</a:t>
            </a:r>
            <a:r>
              <a:rPr lang="en-US" baseline="30000" dirty="0" smtClean="0"/>
              <a:t>+</a:t>
            </a:r>
            <a:r>
              <a:rPr lang="en-US" dirty="0" smtClean="0"/>
              <a:t> </a:t>
            </a:r>
            <a:r>
              <a:rPr lang="el-GR" dirty="0" smtClean="0"/>
              <a:t>και </a:t>
            </a:r>
            <a:r>
              <a:rPr lang="en-US" dirty="0" smtClean="0"/>
              <a:t>FAD</a:t>
            </a:r>
            <a:r>
              <a:rPr lang="el-GR" baseline="30000" dirty="0" smtClean="0"/>
              <a:t>  </a:t>
            </a:r>
            <a:r>
              <a:rPr lang="el-GR" dirty="0" smtClean="0"/>
              <a:t>από τα </a:t>
            </a:r>
            <a:r>
              <a:rPr lang="en-US" dirty="0" smtClean="0"/>
              <a:t>NADH</a:t>
            </a:r>
            <a:r>
              <a:rPr lang="el-GR" baseline="-25000" dirty="0" smtClean="0"/>
              <a:t>2</a:t>
            </a:r>
            <a:r>
              <a:rPr lang="el-GR" baseline="30000" dirty="0" smtClean="0"/>
              <a:t>+</a:t>
            </a:r>
            <a:r>
              <a:rPr lang="en-US" dirty="0" smtClean="0"/>
              <a:t> </a:t>
            </a:r>
            <a:r>
              <a:rPr lang="el-GR" dirty="0" smtClean="0"/>
              <a:t>και </a:t>
            </a:r>
            <a:r>
              <a:rPr lang="en-US" dirty="0" smtClean="0"/>
              <a:t>FADH</a:t>
            </a:r>
            <a:r>
              <a:rPr lang="el-GR" baseline="-25000" dirty="0" smtClean="0"/>
              <a:t>2</a:t>
            </a:r>
            <a:r>
              <a:rPr lang="el-GR" dirty="0" smtClean="0"/>
              <a:t> αντίστοιχα που έχουν παραχθεί στη γλυκόλυση και στον κύκλο του </a:t>
            </a:r>
            <a:r>
              <a:rPr lang="en-US" dirty="0" smtClean="0"/>
              <a:t>Krebs</a:t>
            </a:r>
            <a:endParaRPr lang="el-GR" dirty="0" smtClean="0"/>
          </a:p>
          <a:p>
            <a:pPr>
              <a:buFont typeface="Wingdings" pitchFamily="2" charset="2"/>
              <a:buChar char="§"/>
            </a:pPr>
            <a:r>
              <a:rPr lang="el-GR" dirty="0" smtClean="0"/>
              <a:t>Η σύνθεση μορίων ΑΤΡ από μέρος της ενέργειας που ελευθερώνεται κατά τη μεταφορά των ηλεκτρονίων. Η διαδικασία ονομάζεται οξειδωτική φωσφορυλίωση γιατί γίνεται προσθήκη φωσφορικής ομάδας στο </a:t>
            </a:r>
            <a:r>
              <a:rPr lang="en-US" dirty="0" smtClean="0"/>
              <a:t>ADP </a:t>
            </a:r>
            <a:r>
              <a:rPr lang="el-GR" dirty="0" smtClean="0"/>
              <a:t>για την παραγωγή </a:t>
            </a:r>
            <a:r>
              <a:rPr lang="en-US" dirty="0" smtClean="0"/>
              <a:t>ATP</a:t>
            </a:r>
            <a:r>
              <a:rPr lang="el-GR" dirty="0" smtClean="0"/>
              <a:t> με την παράλληλη χρήση οξυγόνου</a:t>
            </a:r>
            <a:endParaRPr lang="el-GR"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TS101875489</Template>
  <TotalTime>14939</TotalTime>
  <Words>12482</Words>
  <Application>Microsoft Office PowerPoint</Application>
  <PresentationFormat>Προβολή στην οθόνη (4:3)</PresentationFormat>
  <Paragraphs>707</Paragraphs>
  <Slides>149</Slides>
  <Notes>7</Notes>
  <HiddenSlides>0</HiddenSlides>
  <MMClips>0</MMClips>
  <ScaleCrop>false</ScaleCrop>
  <HeadingPairs>
    <vt:vector size="4" baseType="variant">
      <vt:variant>
        <vt:lpstr>Θέμα</vt:lpstr>
      </vt:variant>
      <vt:variant>
        <vt:i4>1</vt:i4>
      </vt:variant>
      <vt:variant>
        <vt:lpstr>Τίτλοι διαφανειών</vt:lpstr>
      </vt:variant>
      <vt:variant>
        <vt:i4>149</vt:i4>
      </vt:variant>
    </vt:vector>
  </HeadingPairs>
  <TitlesOfParts>
    <vt:vector size="150"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Eleni</cp:lastModifiedBy>
  <cp:revision>1109</cp:revision>
  <dcterms:created xsi:type="dcterms:W3CDTF">2012-06-01T17:08:50Z</dcterms:created>
  <dcterms:modified xsi:type="dcterms:W3CDTF">2018-12-31T11:56:55Z</dcterms:modified>
</cp:coreProperties>
</file>