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diagrams/colors11.xml" ContentType="application/vnd.openxmlformats-officedocument.drawingml.diagramColors+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ableStyles.xml" ContentType="application/vnd.openxmlformats-officedocument.presentationml.tableStyles+xml"/>
  <Override PartName="/ppt/slides/slide9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notesSlides/notesSlide3.xml" ContentType="application/vnd.openxmlformats-officedocument.presentationml.notesSlide+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rawing8.xml" ContentType="application/vnd.ms-office.drawingml.diagramDrawing+xml"/>
  <Override PartName="/ppt/slides/slide89.xml" ContentType="application/vnd.openxmlformats-officedocument.presentationml.slide+xml"/>
  <Override PartName="/ppt/slides/slide108.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diagrams/drawing4.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slides/slide79.xml" ContentType="application/vnd.openxmlformats-officedocument.presentationml.slide+xml"/>
  <Override PartName="/ppt/slides/slide109.xml" ContentType="application/vnd.openxmlformats-officedocument.presentationml.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slides/slide20.xml" ContentType="application/vnd.openxmlformats-officedocument.presentationml.slide+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slides/slide98.xml" ContentType="application/vnd.openxmlformats-officedocument.presentationml.slid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2"/>
  </p:notesMasterIdLst>
  <p:handoutMasterIdLst>
    <p:handoutMasterId r:id="rId113"/>
  </p:handoutMasterIdLst>
  <p:sldIdLst>
    <p:sldId id="694" r:id="rId2"/>
    <p:sldId id="695" r:id="rId3"/>
    <p:sldId id="799" r:id="rId4"/>
    <p:sldId id="798" r:id="rId5"/>
    <p:sldId id="717" r:id="rId6"/>
    <p:sldId id="801" r:id="rId7"/>
    <p:sldId id="802" r:id="rId8"/>
    <p:sldId id="724" r:id="rId9"/>
    <p:sldId id="725" r:id="rId10"/>
    <p:sldId id="726" r:id="rId11"/>
    <p:sldId id="727" r:id="rId12"/>
    <p:sldId id="698" r:id="rId13"/>
    <p:sldId id="803" r:id="rId14"/>
    <p:sldId id="719" r:id="rId15"/>
    <p:sldId id="728" r:id="rId16"/>
    <p:sldId id="1033" r:id="rId17"/>
    <p:sldId id="807" r:id="rId18"/>
    <p:sldId id="806" r:id="rId19"/>
    <p:sldId id="1034" r:id="rId20"/>
    <p:sldId id="810" r:id="rId21"/>
    <p:sldId id="1036" r:id="rId22"/>
    <p:sldId id="811" r:id="rId23"/>
    <p:sldId id="1035" r:id="rId24"/>
    <p:sldId id="721" r:id="rId25"/>
    <p:sldId id="722" r:id="rId26"/>
    <p:sldId id="720" r:id="rId27"/>
    <p:sldId id="723" r:id="rId28"/>
    <p:sldId id="804" r:id="rId29"/>
    <p:sldId id="805" r:id="rId30"/>
    <p:sldId id="812" r:id="rId31"/>
    <p:sldId id="813" r:id="rId32"/>
    <p:sldId id="700" r:id="rId33"/>
    <p:sldId id="708" r:id="rId34"/>
    <p:sldId id="709" r:id="rId35"/>
    <p:sldId id="701" r:id="rId36"/>
    <p:sldId id="702" r:id="rId37"/>
    <p:sldId id="710" r:id="rId38"/>
    <p:sldId id="1040" r:id="rId39"/>
    <p:sldId id="716" r:id="rId40"/>
    <p:sldId id="711" r:id="rId41"/>
    <p:sldId id="712" r:id="rId42"/>
    <p:sldId id="714" r:id="rId43"/>
    <p:sldId id="715" r:id="rId44"/>
    <p:sldId id="729" r:id="rId45"/>
    <p:sldId id="730" r:id="rId46"/>
    <p:sldId id="1038" r:id="rId47"/>
    <p:sldId id="733" r:id="rId48"/>
    <p:sldId id="1037" r:id="rId49"/>
    <p:sldId id="734" r:id="rId50"/>
    <p:sldId id="731" r:id="rId51"/>
    <p:sldId id="735" r:id="rId52"/>
    <p:sldId id="1041" r:id="rId53"/>
    <p:sldId id="736" r:id="rId54"/>
    <p:sldId id="737" r:id="rId55"/>
    <p:sldId id="732" r:id="rId56"/>
    <p:sldId id="739" r:id="rId57"/>
    <p:sldId id="738" r:id="rId58"/>
    <p:sldId id="740" r:id="rId59"/>
    <p:sldId id="741" r:id="rId60"/>
    <p:sldId id="742" r:id="rId61"/>
    <p:sldId id="743" r:id="rId62"/>
    <p:sldId id="1042" r:id="rId63"/>
    <p:sldId id="744" r:id="rId64"/>
    <p:sldId id="745" r:id="rId65"/>
    <p:sldId id="1043" r:id="rId66"/>
    <p:sldId id="749" r:id="rId67"/>
    <p:sldId id="746" r:id="rId68"/>
    <p:sldId id="755" r:id="rId69"/>
    <p:sldId id="747" r:id="rId70"/>
    <p:sldId id="1039" r:id="rId71"/>
    <p:sldId id="748" r:id="rId72"/>
    <p:sldId id="752" r:id="rId73"/>
    <p:sldId id="750" r:id="rId74"/>
    <p:sldId id="756" r:id="rId75"/>
    <p:sldId id="780" r:id="rId76"/>
    <p:sldId id="779" r:id="rId77"/>
    <p:sldId id="751" r:id="rId78"/>
    <p:sldId id="754" r:id="rId79"/>
    <p:sldId id="759" r:id="rId80"/>
    <p:sldId id="760" r:id="rId81"/>
    <p:sldId id="761" r:id="rId82"/>
    <p:sldId id="762" r:id="rId83"/>
    <p:sldId id="765" r:id="rId84"/>
    <p:sldId id="1047" r:id="rId85"/>
    <p:sldId id="1049" r:id="rId86"/>
    <p:sldId id="1048" r:id="rId87"/>
    <p:sldId id="764" r:id="rId88"/>
    <p:sldId id="763" r:id="rId89"/>
    <p:sldId id="767" r:id="rId90"/>
    <p:sldId id="773" r:id="rId91"/>
    <p:sldId id="774" r:id="rId92"/>
    <p:sldId id="775" r:id="rId93"/>
    <p:sldId id="768" r:id="rId94"/>
    <p:sldId id="815" r:id="rId95"/>
    <p:sldId id="816" r:id="rId96"/>
    <p:sldId id="817" r:id="rId97"/>
    <p:sldId id="818" r:id="rId98"/>
    <p:sldId id="819" r:id="rId99"/>
    <p:sldId id="826" r:id="rId100"/>
    <p:sldId id="1044" r:id="rId101"/>
    <p:sldId id="820" r:id="rId102"/>
    <p:sldId id="1050" r:id="rId103"/>
    <p:sldId id="1051" r:id="rId104"/>
    <p:sldId id="1052" r:id="rId105"/>
    <p:sldId id="821" r:id="rId106"/>
    <p:sldId id="823" r:id="rId107"/>
    <p:sldId id="1053" r:id="rId108"/>
    <p:sldId id="1054" r:id="rId109"/>
    <p:sldId id="1055" r:id="rId110"/>
    <p:sldId id="1056" r:id="rId11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initials="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8E8E8"/>
    <a:srgbClr val="FFF0D9"/>
  </p:clrMru>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Στυλ με θέμα 2 - Έμφαση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Στυλ με θέμα 1 - Έμφαση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DBED569-4797-4DF1-A0F4-6AAB3CD982D8}" styleName="Φωτεινό στυλ 3 - Έμφαση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301B821-A1FF-4177-AEE7-76D212191A09}" styleName="Μεσαίο στυλ 1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Φωτεινό στυλ 1 - Έμφαση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00" autoAdjust="0"/>
    <p:restoredTop sz="90631" autoAdjust="0"/>
  </p:normalViewPr>
  <p:slideViewPr>
    <p:cSldViewPr showGuides="1">
      <p:cViewPr>
        <p:scale>
          <a:sx n="70" d="100"/>
          <a:sy n="70" d="100"/>
        </p:scale>
        <p:origin x="-691" y="826"/>
      </p:cViewPr>
      <p:guideLst>
        <p:guide orient="horz" pos="2069"/>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1" d="100"/>
          <a:sy n="41" d="100"/>
        </p:scale>
        <p:origin x="-2112" y="-91"/>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handoutMaster" Target="handoutMasters/handoutMaster1.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3B103B-814C-4AE9-AF11-B22A91BC754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l-GR"/>
        </a:p>
      </dgm:t>
    </dgm:pt>
    <dgm:pt modelId="{23A69C7C-E20D-4B4A-9149-C15513EE7202}">
      <dgm:prSet phldrT="[Κείμενο]"/>
      <dgm:spPr/>
      <dgm:t>
        <a:bodyPr/>
        <a:lstStyle/>
        <a:p>
          <a:r>
            <a:rPr lang="el-GR" dirty="0" smtClean="0"/>
            <a:t>Οργανισμοί </a:t>
          </a:r>
          <a:endParaRPr lang="el-GR" dirty="0"/>
        </a:p>
      </dgm:t>
    </dgm:pt>
    <dgm:pt modelId="{017DE31B-80F0-4672-BCDA-B865EAF5087D}" type="parTrans" cxnId="{97FE4C36-99A2-4721-816E-304ACC5EF3D1}">
      <dgm:prSet/>
      <dgm:spPr/>
      <dgm:t>
        <a:bodyPr/>
        <a:lstStyle/>
        <a:p>
          <a:endParaRPr lang="el-GR"/>
        </a:p>
      </dgm:t>
    </dgm:pt>
    <dgm:pt modelId="{818DF677-9270-45F3-89D6-8A4081C6278A}" type="sibTrans" cxnId="{97FE4C36-99A2-4721-816E-304ACC5EF3D1}">
      <dgm:prSet/>
      <dgm:spPr/>
      <dgm:t>
        <a:bodyPr/>
        <a:lstStyle/>
        <a:p>
          <a:endParaRPr lang="el-GR"/>
        </a:p>
      </dgm:t>
    </dgm:pt>
    <dgm:pt modelId="{7B1CB967-52CF-4FD1-8602-6C222E0CDF5E}">
      <dgm:prSet phldrT="[Κείμενο]"/>
      <dgm:spPr/>
      <dgm:t>
        <a:bodyPr/>
        <a:lstStyle/>
        <a:p>
          <a:r>
            <a:rPr lang="el-GR" dirty="0" smtClean="0"/>
            <a:t>Προκαρυωτικοί </a:t>
          </a:r>
          <a:endParaRPr lang="el-GR" dirty="0"/>
        </a:p>
      </dgm:t>
    </dgm:pt>
    <dgm:pt modelId="{6A6A2109-A834-4D4D-AD53-76C8E0CCEDC8}" type="parTrans" cxnId="{6513C6CA-8820-4DD7-B99F-B84A43FE7D53}">
      <dgm:prSet/>
      <dgm:spPr/>
      <dgm:t>
        <a:bodyPr/>
        <a:lstStyle/>
        <a:p>
          <a:endParaRPr lang="el-GR"/>
        </a:p>
      </dgm:t>
    </dgm:pt>
    <dgm:pt modelId="{935FCF2E-777D-405B-A7C1-9251FEE6DFB9}" type="sibTrans" cxnId="{6513C6CA-8820-4DD7-B99F-B84A43FE7D53}">
      <dgm:prSet/>
      <dgm:spPr/>
      <dgm:t>
        <a:bodyPr/>
        <a:lstStyle/>
        <a:p>
          <a:endParaRPr lang="el-GR"/>
        </a:p>
      </dgm:t>
    </dgm:pt>
    <dgm:pt modelId="{45C67D49-C624-4BF0-87FE-D5BCD1FAD527}">
      <dgm:prSet phldrT="[Κείμενο]"/>
      <dgm:spPr/>
      <dgm:t>
        <a:bodyPr/>
        <a:lstStyle/>
        <a:p>
          <a:r>
            <a:rPr lang="el-GR" dirty="0" smtClean="0"/>
            <a:t>Ευκαρυωτικοί </a:t>
          </a:r>
          <a:endParaRPr lang="el-GR" dirty="0"/>
        </a:p>
      </dgm:t>
    </dgm:pt>
    <dgm:pt modelId="{097EB8A2-BCE6-40DB-8C1A-B18305AABC07}" type="parTrans" cxnId="{22CAD987-7A8B-4DC4-98B8-9B3F9406404D}">
      <dgm:prSet/>
      <dgm:spPr/>
      <dgm:t>
        <a:bodyPr/>
        <a:lstStyle/>
        <a:p>
          <a:endParaRPr lang="el-GR"/>
        </a:p>
      </dgm:t>
    </dgm:pt>
    <dgm:pt modelId="{23DCC0BF-B9AE-4D6E-AC14-679C46A433CC}" type="sibTrans" cxnId="{22CAD987-7A8B-4DC4-98B8-9B3F9406404D}">
      <dgm:prSet/>
      <dgm:spPr/>
      <dgm:t>
        <a:bodyPr/>
        <a:lstStyle/>
        <a:p>
          <a:endParaRPr lang="el-GR"/>
        </a:p>
      </dgm:t>
    </dgm:pt>
    <dgm:pt modelId="{40C18EF5-149C-49C2-B185-48FB1FB44AEA}">
      <dgm:prSet/>
      <dgm:spPr/>
      <dgm:t>
        <a:bodyPr/>
        <a:lstStyle/>
        <a:p>
          <a:r>
            <a:rPr lang="el-GR" dirty="0" smtClean="0"/>
            <a:t>Ιοί </a:t>
          </a:r>
          <a:endParaRPr lang="el-GR" dirty="0"/>
        </a:p>
      </dgm:t>
    </dgm:pt>
    <dgm:pt modelId="{7384D8AE-C0CB-4CF4-B00A-55A3CC7CCCE0}" type="parTrans" cxnId="{832EC22B-D678-4859-A22D-E533EBBD3EF4}">
      <dgm:prSet/>
      <dgm:spPr/>
      <dgm:t>
        <a:bodyPr/>
        <a:lstStyle/>
        <a:p>
          <a:endParaRPr lang="el-GR"/>
        </a:p>
      </dgm:t>
    </dgm:pt>
    <dgm:pt modelId="{1EF22B85-C764-45AA-A553-09D850D8C1C4}" type="sibTrans" cxnId="{832EC22B-D678-4859-A22D-E533EBBD3EF4}">
      <dgm:prSet/>
      <dgm:spPr/>
      <dgm:t>
        <a:bodyPr/>
        <a:lstStyle/>
        <a:p>
          <a:endParaRPr lang="el-GR"/>
        </a:p>
      </dgm:t>
    </dgm:pt>
    <dgm:pt modelId="{A50AED42-D342-4036-8541-825F39CEBC65}" type="pres">
      <dgm:prSet presAssocID="{A53B103B-814C-4AE9-AF11-B22A91BC7546}" presName="hierChild1" presStyleCnt="0">
        <dgm:presLayoutVars>
          <dgm:chPref val="1"/>
          <dgm:dir/>
          <dgm:animOne val="branch"/>
          <dgm:animLvl val="lvl"/>
          <dgm:resizeHandles/>
        </dgm:presLayoutVars>
      </dgm:prSet>
      <dgm:spPr/>
      <dgm:t>
        <a:bodyPr/>
        <a:lstStyle/>
        <a:p>
          <a:endParaRPr lang="el-GR"/>
        </a:p>
      </dgm:t>
    </dgm:pt>
    <dgm:pt modelId="{215AB89D-A907-44CC-8604-ECEA6EC49244}" type="pres">
      <dgm:prSet presAssocID="{23A69C7C-E20D-4B4A-9149-C15513EE7202}" presName="hierRoot1" presStyleCnt="0"/>
      <dgm:spPr/>
    </dgm:pt>
    <dgm:pt modelId="{7C825787-437C-4B9F-AF14-803871481D1E}" type="pres">
      <dgm:prSet presAssocID="{23A69C7C-E20D-4B4A-9149-C15513EE7202}" presName="composite" presStyleCnt="0"/>
      <dgm:spPr/>
    </dgm:pt>
    <dgm:pt modelId="{4276056E-1BDA-47E7-B221-9C50029FBCF9}" type="pres">
      <dgm:prSet presAssocID="{23A69C7C-E20D-4B4A-9149-C15513EE7202}" presName="background" presStyleLbl="node0" presStyleIdx="0" presStyleCnt="1"/>
      <dgm:spPr/>
    </dgm:pt>
    <dgm:pt modelId="{DA005BF2-B4A8-4C44-BA00-AB8CA9CDEF16}" type="pres">
      <dgm:prSet presAssocID="{23A69C7C-E20D-4B4A-9149-C15513EE7202}" presName="text" presStyleLbl="fgAcc0" presStyleIdx="0" presStyleCnt="1">
        <dgm:presLayoutVars>
          <dgm:chPref val="3"/>
        </dgm:presLayoutVars>
      </dgm:prSet>
      <dgm:spPr/>
      <dgm:t>
        <a:bodyPr/>
        <a:lstStyle/>
        <a:p>
          <a:endParaRPr lang="el-GR"/>
        </a:p>
      </dgm:t>
    </dgm:pt>
    <dgm:pt modelId="{507C6DD8-583B-48D4-BA59-A36886DF5811}" type="pres">
      <dgm:prSet presAssocID="{23A69C7C-E20D-4B4A-9149-C15513EE7202}" presName="hierChild2" presStyleCnt="0"/>
      <dgm:spPr/>
    </dgm:pt>
    <dgm:pt modelId="{6A7B6E9B-8D78-4408-9B10-9F1C21B1A3DD}" type="pres">
      <dgm:prSet presAssocID="{6A6A2109-A834-4D4D-AD53-76C8E0CCEDC8}" presName="Name10" presStyleLbl="parChTrans1D2" presStyleIdx="0" presStyleCnt="3"/>
      <dgm:spPr/>
      <dgm:t>
        <a:bodyPr/>
        <a:lstStyle/>
        <a:p>
          <a:endParaRPr lang="el-GR"/>
        </a:p>
      </dgm:t>
    </dgm:pt>
    <dgm:pt modelId="{5B7BEC27-EB86-49D1-91AE-F3FC17799875}" type="pres">
      <dgm:prSet presAssocID="{7B1CB967-52CF-4FD1-8602-6C222E0CDF5E}" presName="hierRoot2" presStyleCnt="0"/>
      <dgm:spPr/>
    </dgm:pt>
    <dgm:pt modelId="{7DF3912D-FCF9-4B76-974E-BC7BE6F64C06}" type="pres">
      <dgm:prSet presAssocID="{7B1CB967-52CF-4FD1-8602-6C222E0CDF5E}" presName="composite2" presStyleCnt="0"/>
      <dgm:spPr/>
    </dgm:pt>
    <dgm:pt modelId="{B6B7B7F0-9C6D-49DA-BB69-5F36D54F65D8}" type="pres">
      <dgm:prSet presAssocID="{7B1CB967-52CF-4FD1-8602-6C222E0CDF5E}" presName="background2" presStyleLbl="node2" presStyleIdx="0" presStyleCnt="3"/>
      <dgm:spPr/>
    </dgm:pt>
    <dgm:pt modelId="{412D8BBC-365F-496F-B54C-ACD0484E11CA}" type="pres">
      <dgm:prSet presAssocID="{7B1CB967-52CF-4FD1-8602-6C222E0CDF5E}" presName="text2" presStyleLbl="fgAcc2" presStyleIdx="0" presStyleCnt="3">
        <dgm:presLayoutVars>
          <dgm:chPref val="3"/>
        </dgm:presLayoutVars>
      </dgm:prSet>
      <dgm:spPr/>
      <dgm:t>
        <a:bodyPr/>
        <a:lstStyle/>
        <a:p>
          <a:endParaRPr lang="el-GR"/>
        </a:p>
      </dgm:t>
    </dgm:pt>
    <dgm:pt modelId="{3D8DE7E9-68A0-493A-8BB8-7097254E770A}" type="pres">
      <dgm:prSet presAssocID="{7B1CB967-52CF-4FD1-8602-6C222E0CDF5E}" presName="hierChild3" presStyleCnt="0"/>
      <dgm:spPr/>
    </dgm:pt>
    <dgm:pt modelId="{D2658B95-93E8-4780-9470-A9933AD13D57}" type="pres">
      <dgm:prSet presAssocID="{097EB8A2-BCE6-40DB-8C1A-B18305AABC07}" presName="Name10" presStyleLbl="parChTrans1D2" presStyleIdx="1" presStyleCnt="3"/>
      <dgm:spPr/>
      <dgm:t>
        <a:bodyPr/>
        <a:lstStyle/>
        <a:p>
          <a:endParaRPr lang="el-GR"/>
        </a:p>
      </dgm:t>
    </dgm:pt>
    <dgm:pt modelId="{DC92E582-5B41-422F-943D-87192E6501E3}" type="pres">
      <dgm:prSet presAssocID="{45C67D49-C624-4BF0-87FE-D5BCD1FAD527}" presName="hierRoot2" presStyleCnt="0"/>
      <dgm:spPr/>
    </dgm:pt>
    <dgm:pt modelId="{938A5620-527C-4B50-8E90-051195728FFD}" type="pres">
      <dgm:prSet presAssocID="{45C67D49-C624-4BF0-87FE-D5BCD1FAD527}" presName="composite2" presStyleCnt="0"/>
      <dgm:spPr/>
    </dgm:pt>
    <dgm:pt modelId="{7DEFFB17-EAF2-4FE8-B512-B1CE0D0D417D}" type="pres">
      <dgm:prSet presAssocID="{45C67D49-C624-4BF0-87FE-D5BCD1FAD527}" presName="background2" presStyleLbl="node2" presStyleIdx="1" presStyleCnt="3"/>
      <dgm:spPr/>
    </dgm:pt>
    <dgm:pt modelId="{4208F7EB-B44A-4077-A89E-665F96E3B979}" type="pres">
      <dgm:prSet presAssocID="{45C67D49-C624-4BF0-87FE-D5BCD1FAD527}" presName="text2" presStyleLbl="fgAcc2" presStyleIdx="1" presStyleCnt="3">
        <dgm:presLayoutVars>
          <dgm:chPref val="3"/>
        </dgm:presLayoutVars>
      </dgm:prSet>
      <dgm:spPr/>
      <dgm:t>
        <a:bodyPr/>
        <a:lstStyle/>
        <a:p>
          <a:endParaRPr lang="el-GR"/>
        </a:p>
      </dgm:t>
    </dgm:pt>
    <dgm:pt modelId="{A24B9BE9-BDAC-4150-9E2D-F36A03487B4D}" type="pres">
      <dgm:prSet presAssocID="{45C67D49-C624-4BF0-87FE-D5BCD1FAD527}" presName="hierChild3" presStyleCnt="0"/>
      <dgm:spPr/>
    </dgm:pt>
    <dgm:pt modelId="{CBA28EDD-BCE4-4BF9-A13A-B4A7FF587B3D}" type="pres">
      <dgm:prSet presAssocID="{7384D8AE-C0CB-4CF4-B00A-55A3CC7CCCE0}" presName="Name10" presStyleLbl="parChTrans1D2" presStyleIdx="2" presStyleCnt="3"/>
      <dgm:spPr/>
      <dgm:t>
        <a:bodyPr/>
        <a:lstStyle/>
        <a:p>
          <a:endParaRPr lang="el-GR"/>
        </a:p>
      </dgm:t>
    </dgm:pt>
    <dgm:pt modelId="{061FB68C-6A2A-4C0A-9991-EF058E11738E}" type="pres">
      <dgm:prSet presAssocID="{40C18EF5-149C-49C2-B185-48FB1FB44AEA}" presName="hierRoot2" presStyleCnt="0"/>
      <dgm:spPr/>
    </dgm:pt>
    <dgm:pt modelId="{66B5F1B4-7AE6-495F-9887-2D6F6E909352}" type="pres">
      <dgm:prSet presAssocID="{40C18EF5-149C-49C2-B185-48FB1FB44AEA}" presName="composite2" presStyleCnt="0"/>
      <dgm:spPr/>
    </dgm:pt>
    <dgm:pt modelId="{0E899D67-6F53-4D8D-88FD-110B15C18F9B}" type="pres">
      <dgm:prSet presAssocID="{40C18EF5-149C-49C2-B185-48FB1FB44AEA}" presName="background2" presStyleLbl="node2" presStyleIdx="2" presStyleCnt="3"/>
      <dgm:spPr/>
    </dgm:pt>
    <dgm:pt modelId="{C14DCF24-00FF-4CDF-8964-372D564341C5}" type="pres">
      <dgm:prSet presAssocID="{40C18EF5-149C-49C2-B185-48FB1FB44AEA}" presName="text2" presStyleLbl="fgAcc2" presStyleIdx="2" presStyleCnt="3">
        <dgm:presLayoutVars>
          <dgm:chPref val="3"/>
        </dgm:presLayoutVars>
      </dgm:prSet>
      <dgm:spPr/>
      <dgm:t>
        <a:bodyPr/>
        <a:lstStyle/>
        <a:p>
          <a:endParaRPr lang="el-GR"/>
        </a:p>
      </dgm:t>
    </dgm:pt>
    <dgm:pt modelId="{51B6401C-055F-4603-96B5-812FABD9461E}" type="pres">
      <dgm:prSet presAssocID="{40C18EF5-149C-49C2-B185-48FB1FB44AEA}" presName="hierChild3" presStyleCnt="0"/>
      <dgm:spPr/>
    </dgm:pt>
  </dgm:ptLst>
  <dgm:cxnLst>
    <dgm:cxn modelId="{3222344E-92AC-41BC-A268-FB7E6F993342}" type="presOf" srcId="{40C18EF5-149C-49C2-B185-48FB1FB44AEA}" destId="{C14DCF24-00FF-4CDF-8964-372D564341C5}" srcOrd="0" destOrd="0" presId="urn:microsoft.com/office/officeart/2005/8/layout/hierarchy1"/>
    <dgm:cxn modelId="{B5C14CA9-55C4-445A-B711-D040D466E3F3}" type="presOf" srcId="{45C67D49-C624-4BF0-87FE-D5BCD1FAD527}" destId="{4208F7EB-B44A-4077-A89E-665F96E3B979}" srcOrd="0" destOrd="0" presId="urn:microsoft.com/office/officeart/2005/8/layout/hierarchy1"/>
    <dgm:cxn modelId="{22CAD987-7A8B-4DC4-98B8-9B3F9406404D}" srcId="{23A69C7C-E20D-4B4A-9149-C15513EE7202}" destId="{45C67D49-C624-4BF0-87FE-D5BCD1FAD527}" srcOrd="1" destOrd="0" parTransId="{097EB8A2-BCE6-40DB-8C1A-B18305AABC07}" sibTransId="{23DCC0BF-B9AE-4D6E-AC14-679C46A433CC}"/>
    <dgm:cxn modelId="{4F82D989-34FD-4DBD-861E-6D8520E88015}" type="presOf" srcId="{7B1CB967-52CF-4FD1-8602-6C222E0CDF5E}" destId="{412D8BBC-365F-496F-B54C-ACD0484E11CA}" srcOrd="0" destOrd="0" presId="urn:microsoft.com/office/officeart/2005/8/layout/hierarchy1"/>
    <dgm:cxn modelId="{E30D324A-1AB3-4D9C-ABF8-1C2D2EBF7F5D}" type="presOf" srcId="{23A69C7C-E20D-4B4A-9149-C15513EE7202}" destId="{DA005BF2-B4A8-4C44-BA00-AB8CA9CDEF16}" srcOrd="0" destOrd="0" presId="urn:microsoft.com/office/officeart/2005/8/layout/hierarchy1"/>
    <dgm:cxn modelId="{97FE4C36-99A2-4721-816E-304ACC5EF3D1}" srcId="{A53B103B-814C-4AE9-AF11-B22A91BC7546}" destId="{23A69C7C-E20D-4B4A-9149-C15513EE7202}" srcOrd="0" destOrd="0" parTransId="{017DE31B-80F0-4672-BCDA-B865EAF5087D}" sibTransId="{818DF677-9270-45F3-89D6-8A4081C6278A}"/>
    <dgm:cxn modelId="{B97C270C-7D7C-486B-AF43-9FAB2EB614FE}" type="presOf" srcId="{6A6A2109-A834-4D4D-AD53-76C8E0CCEDC8}" destId="{6A7B6E9B-8D78-4408-9B10-9F1C21B1A3DD}" srcOrd="0" destOrd="0" presId="urn:microsoft.com/office/officeart/2005/8/layout/hierarchy1"/>
    <dgm:cxn modelId="{56AA65BF-FE2F-44D2-AEAA-F923A1EC9723}" type="presOf" srcId="{7384D8AE-C0CB-4CF4-B00A-55A3CC7CCCE0}" destId="{CBA28EDD-BCE4-4BF9-A13A-B4A7FF587B3D}" srcOrd="0" destOrd="0" presId="urn:microsoft.com/office/officeart/2005/8/layout/hierarchy1"/>
    <dgm:cxn modelId="{832EC22B-D678-4859-A22D-E533EBBD3EF4}" srcId="{23A69C7C-E20D-4B4A-9149-C15513EE7202}" destId="{40C18EF5-149C-49C2-B185-48FB1FB44AEA}" srcOrd="2" destOrd="0" parTransId="{7384D8AE-C0CB-4CF4-B00A-55A3CC7CCCE0}" sibTransId="{1EF22B85-C764-45AA-A553-09D850D8C1C4}"/>
    <dgm:cxn modelId="{518C2826-BA5D-4E63-85EB-F2C0E7136393}" type="presOf" srcId="{097EB8A2-BCE6-40DB-8C1A-B18305AABC07}" destId="{D2658B95-93E8-4780-9470-A9933AD13D57}" srcOrd="0" destOrd="0" presId="urn:microsoft.com/office/officeart/2005/8/layout/hierarchy1"/>
    <dgm:cxn modelId="{73B025EB-01E2-4DF5-8551-C4AD70628A48}" type="presOf" srcId="{A53B103B-814C-4AE9-AF11-B22A91BC7546}" destId="{A50AED42-D342-4036-8541-825F39CEBC65}" srcOrd="0" destOrd="0" presId="urn:microsoft.com/office/officeart/2005/8/layout/hierarchy1"/>
    <dgm:cxn modelId="{6513C6CA-8820-4DD7-B99F-B84A43FE7D53}" srcId="{23A69C7C-E20D-4B4A-9149-C15513EE7202}" destId="{7B1CB967-52CF-4FD1-8602-6C222E0CDF5E}" srcOrd="0" destOrd="0" parTransId="{6A6A2109-A834-4D4D-AD53-76C8E0CCEDC8}" sibTransId="{935FCF2E-777D-405B-A7C1-9251FEE6DFB9}"/>
    <dgm:cxn modelId="{9FE96170-103E-4677-854E-9A34FB94F16D}" type="presParOf" srcId="{A50AED42-D342-4036-8541-825F39CEBC65}" destId="{215AB89D-A907-44CC-8604-ECEA6EC49244}" srcOrd="0" destOrd="0" presId="urn:microsoft.com/office/officeart/2005/8/layout/hierarchy1"/>
    <dgm:cxn modelId="{E3ECB43B-6E8C-49E4-94EC-805FB280B9DD}" type="presParOf" srcId="{215AB89D-A907-44CC-8604-ECEA6EC49244}" destId="{7C825787-437C-4B9F-AF14-803871481D1E}" srcOrd="0" destOrd="0" presId="urn:microsoft.com/office/officeart/2005/8/layout/hierarchy1"/>
    <dgm:cxn modelId="{0A737AD7-85F2-4D0F-BBE9-A9AFA234C779}" type="presParOf" srcId="{7C825787-437C-4B9F-AF14-803871481D1E}" destId="{4276056E-1BDA-47E7-B221-9C50029FBCF9}" srcOrd="0" destOrd="0" presId="urn:microsoft.com/office/officeart/2005/8/layout/hierarchy1"/>
    <dgm:cxn modelId="{70E61E0A-79A6-4526-9821-AA81B5D97572}" type="presParOf" srcId="{7C825787-437C-4B9F-AF14-803871481D1E}" destId="{DA005BF2-B4A8-4C44-BA00-AB8CA9CDEF16}" srcOrd="1" destOrd="0" presId="urn:microsoft.com/office/officeart/2005/8/layout/hierarchy1"/>
    <dgm:cxn modelId="{23901C9D-376B-4090-AE4F-BFAA0709992A}" type="presParOf" srcId="{215AB89D-A907-44CC-8604-ECEA6EC49244}" destId="{507C6DD8-583B-48D4-BA59-A36886DF5811}" srcOrd="1" destOrd="0" presId="urn:microsoft.com/office/officeart/2005/8/layout/hierarchy1"/>
    <dgm:cxn modelId="{9D07D3D2-3101-42F6-B209-CFEA9FF47E58}" type="presParOf" srcId="{507C6DD8-583B-48D4-BA59-A36886DF5811}" destId="{6A7B6E9B-8D78-4408-9B10-9F1C21B1A3DD}" srcOrd="0" destOrd="0" presId="urn:microsoft.com/office/officeart/2005/8/layout/hierarchy1"/>
    <dgm:cxn modelId="{A5DFB461-100A-433B-B71C-709B2CB2F8EA}" type="presParOf" srcId="{507C6DD8-583B-48D4-BA59-A36886DF5811}" destId="{5B7BEC27-EB86-49D1-91AE-F3FC17799875}" srcOrd="1" destOrd="0" presId="urn:microsoft.com/office/officeart/2005/8/layout/hierarchy1"/>
    <dgm:cxn modelId="{833BD773-F2BE-4EEC-A876-41828EA3BC10}" type="presParOf" srcId="{5B7BEC27-EB86-49D1-91AE-F3FC17799875}" destId="{7DF3912D-FCF9-4B76-974E-BC7BE6F64C06}" srcOrd="0" destOrd="0" presId="urn:microsoft.com/office/officeart/2005/8/layout/hierarchy1"/>
    <dgm:cxn modelId="{F92E41B8-FCF9-433F-822F-1E7E0FCB57DC}" type="presParOf" srcId="{7DF3912D-FCF9-4B76-974E-BC7BE6F64C06}" destId="{B6B7B7F0-9C6D-49DA-BB69-5F36D54F65D8}" srcOrd="0" destOrd="0" presId="urn:microsoft.com/office/officeart/2005/8/layout/hierarchy1"/>
    <dgm:cxn modelId="{F22296D7-F770-4707-A242-77B0AFAD8E03}" type="presParOf" srcId="{7DF3912D-FCF9-4B76-974E-BC7BE6F64C06}" destId="{412D8BBC-365F-496F-B54C-ACD0484E11CA}" srcOrd="1" destOrd="0" presId="urn:microsoft.com/office/officeart/2005/8/layout/hierarchy1"/>
    <dgm:cxn modelId="{CAF1B1EA-35B2-463F-8558-3FA41423A8B0}" type="presParOf" srcId="{5B7BEC27-EB86-49D1-91AE-F3FC17799875}" destId="{3D8DE7E9-68A0-493A-8BB8-7097254E770A}" srcOrd="1" destOrd="0" presId="urn:microsoft.com/office/officeart/2005/8/layout/hierarchy1"/>
    <dgm:cxn modelId="{C0FA3D31-FCD4-4BDF-A186-851375D4ED4C}" type="presParOf" srcId="{507C6DD8-583B-48D4-BA59-A36886DF5811}" destId="{D2658B95-93E8-4780-9470-A9933AD13D57}" srcOrd="2" destOrd="0" presId="urn:microsoft.com/office/officeart/2005/8/layout/hierarchy1"/>
    <dgm:cxn modelId="{D49DF958-9371-4D62-945E-DAF4C520BAD2}" type="presParOf" srcId="{507C6DD8-583B-48D4-BA59-A36886DF5811}" destId="{DC92E582-5B41-422F-943D-87192E6501E3}" srcOrd="3" destOrd="0" presId="urn:microsoft.com/office/officeart/2005/8/layout/hierarchy1"/>
    <dgm:cxn modelId="{9F6C36D1-DC02-45EB-889C-4DD5ED809AE0}" type="presParOf" srcId="{DC92E582-5B41-422F-943D-87192E6501E3}" destId="{938A5620-527C-4B50-8E90-051195728FFD}" srcOrd="0" destOrd="0" presId="urn:microsoft.com/office/officeart/2005/8/layout/hierarchy1"/>
    <dgm:cxn modelId="{6F23AC40-446D-49C7-93C0-D13E3007E02B}" type="presParOf" srcId="{938A5620-527C-4B50-8E90-051195728FFD}" destId="{7DEFFB17-EAF2-4FE8-B512-B1CE0D0D417D}" srcOrd="0" destOrd="0" presId="urn:microsoft.com/office/officeart/2005/8/layout/hierarchy1"/>
    <dgm:cxn modelId="{395BE73A-3E0F-41A0-BDA6-23D4AC4D4D89}" type="presParOf" srcId="{938A5620-527C-4B50-8E90-051195728FFD}" destId="{4208F7EB-B44A-4077-A89E-665F96E3B979}" srcOrd="1" destOrd="0" presId="urn:microsoft.com/office/officeart/2005/8/layout/hierarchy1"/>
    <dgm:cxn modelId="{4822B557-E9DE-49BA-BAD0-081B47563BC9}" type="presParOf" srcId="{DC92E582-5B41-422F-943D-87192E6501E3}" destId="{A24B9BE9-BDAC-4150-9E2D-F36A03487B4D}" srcOrd="1" destOrd="0" presId="urn:microsoft.com/office/officeart/2005/8/layout/hierarchy1"/>
    <dgm:cxn modelId="{9475AFEC-93B4-428E-9EFA-BE33455D3056}" type="presParOf" srcId="{507C6DD8-583B-48D4-BA59-A36886DF5811}" destId="{CBA28EDD-BCE4-4BF9-A13A-B4A7FF587B3D}" srcOrd="4" destOrd="0" presId="urn:microsoft.com/office/officeart/2005/8/layout/hierarchy1"/>
    <dgm:cxn modelId="{9B931123-766B-4F90-93F6-47F9146856CE}" type="presParOf" srcId="{507C6DD8-583B-48D4-BA59-A36886DF5811}" destId="{061FB68C-6A2A-4C0A-9991-EF058E11738E}" srcOrd="5" destOrd="0" presId="urn:microsoft.com/office/officeart/2005/8/layout/hierarchy1"/>
    <dgm:cxn modelId="{412FF300-317B-417D-8618-1E531FDD19E6}" type="presParOf" srcId="{061FB68C-6A2A-4C0A-9991-EF058E11738E}" destId="{66B5F1B4-7AE6-495F-9887-2D6F6E909352}" srcOrd="0" destOrd="0" presId="urn:microsoft.com/office/officeart/2005/8/layout/hierarchy1"/>
    <dgm:cxn modelId="{9B660BC2-1314-4F90-ACD1-192CAB598B85}" type="presParOf" srcId="{66B5F1B4-7AE6-495F-9887-2D6F6E909352}" destId="{0E899D67-6F53-4D8D-88FD-110B15C18F9B}" srcOrd="0" destOrd="0" presId="urn:microsoft.com/office/officeart/2005/8/layout/hierarchy1"/>
    <dgm:cxn modelId="{27BE5DDA-CEE2-4ADE-BA27-ADCDEC18C471}" type="presParOf" srcId="{66B5F1B4-7AE6-495F-9887-2D6F6E909352}" destId="{C14DCF24-00FF-4CDF-8964-372D564341C5}" srcOrd="1" destOrd="0" presId="urn:microsoft.com/office/officeart/2005/8/layout/hierarchy1"/>
    <dgm:cxn modelId="{D2297E86-0F53-4DC8-977E-3578BA2B87AF}" type="presParOf" srcId="{061FB68C-6A2A-4C0A-9991-EF058E11738E}" destId="{51B6401C-055F-4603-96B5-812FABD9461E}"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FE6227A-32C0-4D24-B236-DE69B7B0D373}"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l-GR"/>
        </a:p>
      </dgm:t>
    </dgm:pt>
    <dgm:pt modelId="{CA9C103E-CBC0-4CCD-8F17-6493D99BF0D5}">
      <dgm:prSet phldrT="[Κείμενο]" custT="1"/>
      <dgm:spPr/>
      <dgm:t>
        <a:bodyPr/>
        <a:lstStyle/>
        <a:p>
          <a:r>
            <a:rPr lang="el-GR" sz="1800" dirty="0" smtClean="0"/>
            <a:t>Πεντόζες</a:t>
          </a:r>
          <a:r>
            <a:rPr lang="en-US" sz="1800" dirty="0" smtClean="0"/>
            <a:t> (C</a:t>
          </a:r>
          <a:r>
            <a:rPr lang="en-US" sz="1800" baseline="-25000" dirty="0" smtClean="0"/>
            <a:t>5</a:t>
          </a:r>
          <a:r>
            <a:rPr lang="en-US" sz="1800" baseline="0" dirty="0" smtClean="0"/>
            <a:t>H</a:t>
          </a:r>
          <a:r>
            <a:rPr lang="en-US" sz="1800" baseline="-25000" dirty="0" smtClean="0"/>
            <a:t>10</a:t>
          </a:r>
          <a:r>
            <a:rPr lang="en-US" sz="1800" baseline="0" dirty="0" smtClean="0"/>
            <a:t>O</a:t>
          </a:r>
          <a:r>
            <a:rPr lang="en-US" sz="1800" baseline="-25000" dirty="0" smtClean="0"/>
            <a:t>10</a:t>
          </a:r>
          <a:r>
            <a:rPr lang="en-US" sz="1800" baseline="0" dirty="0" smtClean="0"/>
            <a:t>)</a:t>
          </a:r>
          <a:r>
            <a:rPr lang="el-GR" sz="5400" dirty="0" smtClean="0"/>
            <a:t> </a:t>
          </a:r>
          <a:endParaRPr lang="el-GR" sz="5400" dirty="0"/>
        </a:p>
      </dgm:t>
    </dgm:pt>
    <dgm:pt modelId="{4321D4C9-8E08-416E-BF07-3DED0129A63A}" type="parTrans" cxnId="{7BF63B75-C282-4179-9D80-E78372E121BD}">
      <dgm:prSet/>
      <dgm:spPr/>
      <dgm:t>
        <a:bodyPr/>
        <a:lstStyle/>
        <a:p>
          <a:endParaRPr lang="el-GR"/>
        </a:p>
      </dgm:t>
    </dgm:pt>
    <dgm:pt modelId="{F697A6D4-1696-4612-9B98-ED87B6BC98C7}" type="sibTrans" cxnId="{7BF63B75-C282-4179-9D80-E78372E121BD}">
      <dgm:prSet/>
      <dgm:spPr/>
      <dgm:t>
        <a:bodyPr/>
        <a:lstStyle/>
        <a:p>
          <a:endParaRPr lang="el-GR"/>
        </a:p>
      </dgm:t>
    </dgm:pt>
    <dgm:pt modelId="{1ED7C921-DF60-4D11-B69C-A994CBEF47D0}">
      <dgm:prSet phldrT="[Κείμενο]" custT="1"/>
      <dgm:spPr/>
      <dgm:t>
        <a:bodyPr/>
        <a:lstStyle/>
        <a:p>
          <a:r>
            <a:rPr lang="el-GR" sz="1600" dirty="0" smtClean="0"/>
            <a:t>Ριβόζη</a:t>
          </a:r>
        </a:p>
        <a:p>
          <a:r>
            <a:rPr lang="el-GR" sz="1600" dirty="0" smtClean="0"/>
            <a:t>Συστατικό των ριβονουκλεοτιδίων </a:t>
          </a:r>
          <a:endParaRPr lang="el-GR" sz="1600" dirty="0"/>
        </a:p>
      </dgm:t>
    </dgm:pt>
    <dgm:pt modelId="{7A604D64-FE84-40E3-84FD-5F2623F9D72C}" type="parTrans" cxnId="{CE2604F0-5A74-48D6-B7D9-276B0076D6AE}">
      <dgm:prSet/>
      <dgm:spPr/>
      <dgm:t>
        <a:bodyPr/>
        <a:lstStyle/>
        <a:p>
          <a:endParaRPr lang="el-GR"/>
        </a:p>
      </dgm:t>
    </dgm:pt>
    <dgm:pt modelId="{7E8597FB-3775-4CE6-BB40-F440F543D656}" type="sibTrans" cxnId="{CE2604F0-5A74-48D6-B7D9-276B0076D6AE}">
      <dgm:prSet/>
      <dgm:spPr/>
      <dgm:t>
        <a:bodyPr/>
        <a:lstStyle/>
        <a:p>
          <a:endParaRPr lang="el-GR"/>
        </a:p>
      </dgm:t>
    </dgm:pt>
    <dgm:pt modelId="{01B982D5-8559-4C33-9A5D-6D594A2E60F9}">
      <dgm:prSet phldrT="[Κείμενο]" custT="1"/>
      <dgm:spPr/>
      <dgm:t>
        <a:bodyPr/>
        <a:lstStyle/>
        <a:p>
          <a:pPr>
            <a:lnSpc>
              <a:spcPct val="90000"/>
            </a:lnSpc>
          </a:pPr>
          <a:r>
            <a:rPr lang="el-GR" sz="1600" dirty="0" smtClean="0"/>
            <a:t>Δεσοξυριβόζη</a:t>
          </a:r>
        </a:p>
        <a:p>
          <a:pPr>
            <a:lnSpc>
              <a:spcPct val="90000"/>
            </a:lnSpc>
          </a:pPr>
          <a:r>
            <a:rPr lang="el-GR" sz="1600" dirty="0" smtClean="0"/>
            <a:t>Συστατικό των </a:t>
          </a:r>
          <a:r>
            <a:rPr lang="el-GR" sz="1600" dirty="0" err="1" smtClean="0"/>
            <a:t>δεσοξυριβονουκλεοτιδίων</a:t>
          </a:r>
          <a:endParaRPr lang="el-GR" sz="1600" dirty="0" smtClean="0"/>
        </a:p>
      </dgm:t>
    </dgm:pt>
    <dgm:pt modelId="{A6F4C9A9-4D0C-4F71-8118-DC57725793FF}" type="parTrans" cxnId="{88A31CBE-9D4F-4C5D-AB94-A33066F22B4A}">
      <dgm:prSet/>
      <dgm:spPr/>
      <dgm:t>
        <a:bodyPr/>
        <a:lstStyle/>
        <a:p>
          <a:endParaRPr lang="el-GR"/>
        </a:p>
      </dgm:t>
    </dgm:pt>
    <dgm:pt modelId="{531907CF-9E6B-42EC-AAFD-1ACAD5A279FA}" type="sibTrans" cxnId="{88A31CBE-9D4F-4C5D-AB94-A33066F22B4A}">
      <dgm:prSet/>
      <dgm:spPr/>
      <dgm:t>
        <a:bodyPr/>
        <a:lstStyle/>
        <a:p>
          <a:endParaRPr lang="el-GR"/>
        </a:p>
      </dgm:t>
    </dgm:pt>
    <dgm:pt modelId="{6FC3AB77-DF5F-4F00-979A-9E998B6966A4}">
      <dgm:prSet phldrT="[Κείμενο]" custT="1"/>
      <dgm:spPr/>
      <dgm:t>
        <a:bodyPr/>
        <a:lstStyle/>
        <a:p>
          <a:r>
            <a:rPr lang="el-GR" sz="1800" dirty="0" smtClean="0"/>
            <a:t>Εξόζες</a:t>
          </a:r>
          <a:r>
            <a:rPr lang="en-US" sz="1800" dirty="0" smtClean="0"/>
            <a:t> (C</a:t>
          </a:r>
          <a:r>
            <a:rPr lang="en-US" sz="1800" baseline="-25000" dirty="0" smtClean="0"/>
            <a:t>6</a:t>
          </a:r>
          <a:r>
            <a:rPr lang="en-US" sz="1800" baseline="0" dirty="0" smtClean="0"/>
            <a:t>H</a:t>
          </a:r>
          <a:r>
            <a:rPr lang="en-US" sz="1800" baseline="-25000" dirty="0" smtClean="0"/>
            <a:t>12</a:t>
          </a:r>
          <a:r>
            <a:rPr lang="en-US" sz="1800" baseline="0" dirty="0" smtClean="0"/>
            <a:t>O</a:t>
          </a:r>
          <a:r>
            <a:rPr lang="en-US" sz="1800" baseline="-25000" dirty="0" smtClean="0"/>
            <a:t>6</a:t>
          </a:r>
          <a:r>
            <a:rPr lang="en-US" sz="1800" baseline="0" dirty="0" smtClean="0"/>
            <a:t>)</a:t>
          </a:r>
          <a:r>
            <a:rPr lang="el-GR" sz="5600" dirty="0" smtClean="0"/>
            <a:t> </a:t>
          </a:r>
          <a:endParaRPr lang="el-GR" sz="5600" dirty="0"/>
        </a:p>
      </dgm:t>
    </dgm:pt>
    <dgm:pt modelId="{708FC3CB-21E2-4938-84B9-E525D36B1DA5}" type="parTrans" cxnId="{EE576302-53C0-4A9C-BBE2-679E9512E143}">
      <dgm:prSet/>
      <dgm:spPr/>
      <dgm:t>
        <a:bodyPr/>
        <a:lstStyle/>
        <a:p>
          <a:endParaRPr lang="el-GR"/>
        </a:p>
      </dgm:t>
    </dgm:pt>
    <dgm:pt modelId="{18E09D5A-4175-4880-812A-C16B184B1716}" type="sibTrans" cxnId="{EE576302-53C0-4A9C-BBE2-679E9512E143}">
      <dgm:prSet/>
      <dgm:spPr/>
      <dgm:t>
        <a:bodyPr/>
        <a:lstStyle/>
        <a:p>
          <a:endParaRPr lang="el-GR"/>
        </a:p>
      </dgm:t>
    </dgm:pt>
    <dgm:pt modelId="{9B34C85C-CDEA-49EA-87A9-FFF7C7F634B3}">
      <dgm:prSet phldrT="[Κείμενο]" custT="1"/>
      <dgm:spPr/>
      <dgm:t>
        <a:bodyPr/>
        <a:lstStyle/>
        <a:p>
          <a:r>
            <a:rPr lang="el-GR" sz="1600" dirty="0" smtClean="0"/>
            <a:t>Γλυκόζη</a:t>
          </a:r>
          <a:r>
            <a:rPr lang="el-GR" sz="3600" dirty="0" smtClean="0"/>
            <a:t> </a:t>
          </a:r>
          <a:endParaRPr lang="el-GR" sz="3600" dirty="0"/>
        </a:p>
      </dgm:t>
    </dgm:pt>
    <dgm:pt modelId="{A07DAA2E-F82E-44FF-B302-396351AA9C86}" type="parTrans" cxnId="{2921D2FC-D9C3-4591-894C-4DDDCC96813F}">
      <dgm:prSet/>
      <dgm:spPr/>
      <dgm:t>
        <a:bodyPr/>
        <a:lstStyle/>
        <a:p>
          <a:endParaRPr lang="el-GR"/>
        </a:p>
      </dgm:t>
    </dgm:pt>
    <dgm:pt modelId="{30FC44E7-7FC1-4F66-BC26-BD97DADB1FB7}" type="sibTrans" cxnId="{2921D2FC-D9C3-4591-894C-4DDDCC96813F}">
      <dgm:prSet/>
      <dgm:spPr/>
      <dgm:t>
        <a:bodyPr/>
        <a:lstStyle/>
        <a:p>
          <a:endParaRPr lang="el-GR"/>
        </a:p>
      </dgm:t>
    </dgm:pt>
    <dgm:pt modelId="{476B1854-F201-4FF9-BC25-7691247B0236}">
      <dgm:prSet phldrT="[Κείμενο]" custT="1"/>
      <dgm:spPr/>
      <dgm:t>
        <a:bodyPr/>
        <a:lstStyle/>
        <a:p>
          <a:r>
            <a:rPr lang="el-GR" sz="1600" dirty="0" smtClean="0"/>
            <a:t>Φρουκτόζη</a:t>
          </a:r>
          <a:r>
            <a:rPr lang="el-GR" sz="3600" dirty="0" smtClean="0"/>
            <a:t> </a:t>
          </a:r>
          <a:endParaRPr lang="el-GR" sz="3600" dirty="0"/>
        </a:p>
      </dgm:t>
    </dgm:pt>
    <dgm:pt modelId="{2CF60F49-8EE2-4D00-A82A-05F4195886F2}" type="parTrans" cxnId="{934B2B70-075E-4A80-87A7-BBFE0E73A19C}">
      <dgm:prSet/>
      <dgm:spPr/>
      <dgm:t>
        <a:bodyPr/>
        <a:lstStyle/>
        <a:p>
          <a:endParaRPr lang="el-GR"/>
        </a:p>
      </dgm:t>
    </dgm:pt>
    <dgm:pt modelId="{BB52B803-F86C-4623-A1CC-C66DEFC3C831}" type="sibTrans" cxnId="{934B2B70-075E-4A80-87A7-BBFE0E73A19C}">
      <dgm:prSet/>
      <dgm:spPr/>
      <dgm:t>
        <a:bodyPr/>
        <a:lstStyle/>
        <a:p>
          <a:endParaRPr lang="el-GR"/>
        </a:p>
      </dgm:t>
    </dgm:pt>
    <dgm:pt modelId="{38A1DFC7-3200-46ED-AF66-443509712880}">
      <dgm:prSet custT="1"/>
      <dgm:spPr/>
      <dgm:t>
        <a:bodyPr/>
        <a:lstStyle/>
        <a:p>
          <a:r>
            <a:rPr lang="el-GR" sz="1600" dirty="0" smtClean="0"/>
            <a:t>Γαλακτόζη</a:t>
          </a:r>
          <a:r>
            <a:rPr lang="el-GR" sz="3800" dirty="0" smtClean="0"/>
            <a:t> </a:t>
          </a:r>
          <a:endParaRPr lang="el-GR" sz="3800" dirty="0"/>
        </a:p>
      </dgm:t>
    </dgm:pt>
    <dgm:pt modelId="{271D5355-0DED-49E5-BAD2-CE98DEF2C754}" type="parTrans" cxnId="{4C6E9060-9C77-446B-A5B0-DC5FB52E1F16}">
      <dgm:prSet/>
      <dgm:spPr/>
      <dgm:t>
        <a:bodyPr/>
        <a:lstStyle/>
        <a:p>
          <a:endParaRPr lang="el-GR"/>
        </a:p>
      </dgm:t>
    </dgm:pt>
    <dgm:pt modelId="{4AF09E12-0359-4EAC-9053-F607FCD1B2A1}" type="sibTrans" cxnId="{4C6E9060-9C77-446B-A5B0-DC5FB52E1F16}">
      <dgm:prSet/>
      <dgm:spPr/>
      <dgm:t>
        <a:bodyPr/>
        <a:lstStyle/>
        <a:p>
          <a:endParaRPr lang="el-GR"/>
        </a:p>
      </dgm:t>
    </dgm:pt>
    <dgm:pt modelId="{D6ACF9AF-A504-4366-9661-C9CECC322918}" type="pres">
      <dgm:prSet presAssocID="{BFE6227A-32C0-4D24-B236-DE69B7B0D373}" presName="theList" presStyleCnt="0">
        <dgm:presLayoutVars>
          <dgm:dir/>
          <dgm:animLvl val="lvl"/>
          <dgm:resizeHandles val="exact"/>
        </dgm:presLayoutVars>
      </dgm:prSet>
      <dgm:spPr/>
      <dgm:t>
        <a:bodyPr/>
        <a:lstStyle/>
        <a:p>
          <a:endParaRPr lang="el-GR"/>
        </a:p>
      </dgm:t>
    </dgm:pt>
    <dgm:pt modelId="{1D7EB344-83AE-4634-A3B2-167559F8A252}" type="pres">
      <dgm:prSet presAssocID="{CA9C103E-CBC0-4CCD-8F17-6493D99BF0D5}" presName="compNode" presStyleCnt="0"/>
      <dgm:spPr/>
    </dgm:pt>
    <dgm:pt modelId="{23D5D62C-DB82-489E-BD67-8E6F4D71B075}" type="pres">
      <dgm:prSet presAssocID="{CA9C103E-CBC0-4CCD-8F17-6493D99BF0D5}" presName="aNode" presStyleLbl="bgShp" presStyleIdx="0" presStyleCnt="2"/>
      <dgm:spPr/>
      <dgm:t>
        <a:bodyPr/>
        <a:lstStyle/>
        <a:p>
          <a:endParaRPr lang="el-GR"/>
        </a:p>
      </dgm:t>
    </dgm:pt>
    <dgm:pt modelId="{924D0411-28FA-4717-9F16-2F0F7BDE6E65}" type="pres">
      <dgm:prSet presAssocID="{CA9C103E-CBC0-4CCD-8F17-6493D99BF0D5}" presName="textNode" presStyleLbl="bgShp" presStyleIdx="0" presStyleCnt="2"/>
      <dgm:spPr/>
      <dgm:t>
        <a:bodyPr/>
        <a:lstStyle/>
        <a:p>
          <a:endParaRPr lang="el-GR"/>
        </a:p>
      </dgm:t>
    </dgm:pt>
    <dgm:pt modelId="{7F728952-29A8-48E6-87B1-D1C2027A066B}" type="pres">
      <dgm:prSet presAssocID="{CA9C103E-CBC0-4CCD-8F17-6493D99BF0D5}" presName="compChildNode" presStyleCnt="0"/>
      <dgm:spPr/>
    </dgm:pt>
    <dgm:pt modelId="{705E1201-C341-4B8E-B6EB-5A1860C7DA38}" type="pres">
      <dgm:prSet presAssocID="{CA9C103E-CBC0-4CCD-8F17-6493D99BF0D5}" presName="theInnerList" presStyleCnt="0"/>
      <dgm:spPr/>
    </dgm:pt>
    <dgm:pt modelId="{45E41CC0-7F9C-4D87-B403-AFF2087F6133}" type="pres">
      <dgm:prSet presAssocID="{1ED7C921-DF60-4D11-B69C-A994CBEF47D0}" presName="childNode" presStyleLbl="node1" presStyleIdx="0" presStyleCnt="5">
        <dgm:presLayoutVars>
          <dgm:bulletEnabled val="1"/>
        </dgm:presLayoutVars>
      </dgm:prSet>
      <dgm:spPr/>
      <dgm:t>
        <a:bodyPr/>
        <a:lstStyle/>
        <a:p>
          <a:endParaRPr lang="el-GR"/>
        </a:p>
      </dgm:t>
    </dgm:pt>
    <dgm:pt modelId="{724BDBB6-FD69-41A9-88BF-125B87B7FB45}" type="pres">
      <dgm:prSet presAssocID="{1ED7C921-DF60-4D11-B69C-A994CBEF47D0}" presName="aSpace2" presStyleCnt="0"/>
      <dgm:spPr/>
    </dgm:pt>
    <dgm:pt modelId="{8312ED62-83ED-41BD-960E-B64A46548CA4}" type="pres">
      <dgm:prSet presAssocID="{01B982D5-8559-4C33-9A5D-6D594A2E60F9}" presName="childNode" presStyleLbl="node1" presStyleIdx="1" presStyleCnt="5">
        <dgm:presLayoutVars>
          <dgm:bulletEnabled val="1"/>
        </dgm:presLayoutVars>
      </dgm:prSet>
      <dgm:spPr/>
      <dgm:t>
        <a:bodyPr/>
        <a:lstStyle/>
        <a:p>
          <a:endParaRPr lang="el-GR"/>
        </a:p>
      </dgm:t>
    </dgm:pt>
    <dgm:pt modelId="{638B1EB0-A23C-48BB-A5D2-4FA0A8AFE8F3}" type="pres">
      <dgm:prSet presAssocID="{CA9C103E-CBC0-4CCD-8F17-6493D99BF0D5}" presName="aSpace" presStyleCnt="0"/>
      <dgm:spPr/>
    </dgm:pt>
    <dgm:pt modelId="{15028210-B608-4FD3-AAAF-89D7BC271048}" type="pres">
      <dgm:prSet presAssocID="{6FC3AB77-DF5F-4F00-979A-9E998B6966A4}" presName="compNode" presStyleCnt="0"/>
      <dgm:spPr/>
    </dgm:pt>
    <dgm:pt modelId="{9D9DAB47-6992-4887-A500-186F214F814F}" type="pres">
      <dgm:prSet presAssocID="{6FC3AB77-DF5F-4F00-979A-9E998B6966A4}" presName="aNode" presStyleLbl="bgShp" presStyleIdx="1" presStyleCnt="2"/>
      <dgm:spPr/>
      <dgm:t>
        <a:bodyPr/>
        <a:lstStyle/>
        <a:p>
          <a:endParaRPr lang="el-GR"/>
        </a:p>
      </dgm:t>
    </dgm:pt>
    <dgm:pt modelId="{5AAF2AD5-7EE0-4411-A39C-99A12FD8E11A}" type="pres">
      <dgm:prSet presAssocID="{6FC3AB77-DF5F-4F00-979A-9E998B6966A4}" presName="textNode" presStyleLbl="bgShp" presStyleIdx="1" presStyleCnt="2"/>
      <dgm:spPr/>
      <dgm:t>
        <a:bodyPr/>
        <a:lstStyle/>
        <a:p>
          <a:endParaRPr lang="el-GR"/>
        </a:p>
      </dgm:t>
    </dgm:pt>
    <dgm:pt modelId="{AA866D6B-DE53-4BE2-A411-BAABCFC3538B}" type="pres">
      <dgm:prSet presAssocID="{6FC3AB77-DF5F-4F00-979A-9E998B6966A4}" presName="compChildNode" presStyleCnt="0"/>
      <dgm:spPr/>
    </dgm:pt>
    <dgm:pt modelId="{9CDF2BE2-BB47-460E-9982-DA986D469F9F}" type="pres">
      <dgm:prSet presAssocID="{6FC3AB77-DF5F-4F00-979A-9E998B6966A4}" presName="theInnerList" presStyleCnt="0"/>
      <dgm:spPr/>
    </dgm:pt>
    <dgm:pt modelId="{BACD52C1-EE31-447A-A3C2-A4EF0EF56E4C}" type="pres">
      <dgm:prSet presAssocID="{9B34C85C-CDEA-49EA-87A9-FFF7C7F634B3}" presName="childNode" presStyleLbl="node1" presStyleIdx="2" presStyleCnt="5">
        <dgm:presLayoutVars>
          <dgm:bulletEnabled val="1"/>
        </dgm:presLayoutVars>
      </dgm:prSet>
      <dgm:spPr/>
      <dgm:t>
        <a:bodyPr/>
        <a:lstStyle/>
        <a:p>
          <a:endParaRPr lang="el-GR"/>
        </a:p>
      </dgm:t>
    </dgm:pt>
    <dgm:pt modelId="{0F0DD0DF-4057-4D67-8239-47AE6883CB7A}" type="pres">
      <dgm:prSet presAssocID="{9B34C85C-CDEA-49EA-87A9-FFF7C7F634B3}" presName="aSpace2" presStyleCnt="0"/>
      <dgm:spPr/>
    </dgm:pt>
    <dgm:pt modelId="{22AC04F9-E2D5-4D18-AB05-EDB4066108FD}" type="pres">
      <dgm:prSet presAssocID="{476B1854-F201-4FF9-BC25-7691247B0236}" presName="childNode" presStyleLbl="node1" presStyleIdx="3" presStyleCnt="5">
        <dgm:presLayoutVars>
          <dgm:bulletEnabled val="1"/>
        </dgm:presLayoutVars>
      </dgm:prSet>
      <dgm:spPr/>
      <dgm:t>
        <a:bodyPr/>
        <a:lstStyle/>
        <a:p>
          <a:endParaRPr lang="el-GR"/>
        </a:p>
      </dgm:t>
    </dgm:pt>
    <dgm:pt modelId="{FA71ED76-EC22-496D-90D8-E744AD02DFAB}" type="pres">
      <dgm:prSet presAssocID="{476B1854-F201-4FF9-BC25-7691247B0236}" presName="aSpace2" presStyleCnt="0"/>
      <dgm:spPr/>
    </dgm:pt>
    <dgm:pt modelId="{279E11BD-F8AF-431E-96A3-A727F2DC3C94}" type="pres">
      <dgm:prSet presAssocID="{38A1DFC7-3200-46ED-AF66-443509712880}" presName="childNode" presStyleLbl="node1" presStyleIdx="4" presStyleCnt="5">
        <dgm:presLayoutVars>
          <dgm:bulletEnabled val="1"/>
        </dgm:presLayoutVars>
      </dgm:prSet>
      <dgm:spPr/>
      <dgm:t>
        <a:bodyPr/>
        <a:lstStyle/>
        <a:p>
          <a:endParaRPr lang="el-GR"/>
        </a:p>
      </dgm:t>
    </dgm:pt>
  </dgm:ptLst>
  <dgm:cxnLst>
    <dgm:cxn modelId="{88A31CBE-9D4F-4C5D-AB94-A33066F22B4A}" srcId="{CA9C103E-CBC0-4CCD-8F17-6493D99BF0D5}" destId="{01B982D5-8559-4C33-9A5D-6D594A2E60F9}" srcOrd="1" destOrd="0" parTransId="{A6F4C9A9-4D0C-4F71-8118-DC57725793FF}" sibTransId="{531907CF-9E6B-42EC-AAFD-1ACAD5A279FA}"/>
    <dgm:cxn modelId="{04D468FB-E5D1-48BB-9F3A-4E164DCE4008}" type="presOf" srcId="{6FC3AB77-DF5F-4F00-979A-9E998B6966A4}" destId="{9D9DAB47-6992-4887-A500-186F214F814F}" srcOrd="0" destOrd="0" presId="urn:microsoft.com/office/officeart/2005/8/layout/lProcess2"/>
    <dgm:cxn modelId="{D854A7FF-07AF-4C47-B128-39D658E77690}" type="presOf" srcId="{9B34C85C-CDEA-49EA-87A9-FFF7C7F634B3}" destId="{BACD52C1-EE31-447A-A3C2-A4EF0EF56E4C}" srcOrd="0" destOrd="0" presId="urn:microsoft.com/office/officeart/2005/8/layout/lProcess2"/>
    <dgm:cxn modelId="{08E23A43-0088-4BC6-8786-819F04EBC9C9}" type="presOf" srcId="{476B1854-F201-4FF9-BC25-7691247B0236}" destId="{22AC04F9-E2D5-4D18-AB05-EDB4066108FD}" srcOrd="0" destOrd="0" presId="urn:microsoft.com/office/officeart/2005/8/layout/lProcess2"/>
    <dgm:cxn modelId="{E438B208-ED4C-4AA7-94F7-283FE00DF0FF}" type="presOf" srcId="{38A1DFC7-3200-46ED-AF66-443509712880}" destId="{279E11BD-F8AF-431E-96A3-A727F2DC3C94}" srcOrd="0" destOrd="0" presId="urn:microsoft.com/office/officeart/2005/8/layout/lProcess2"/>
    <dgm:cxn modelId="{FD450DF7-2F6E-4302-BEF3-DE9168C9626E}" type="presOf" srcId="{01B982D5-8559-4C33-9A5D-6D594A2E60F9}" destId="{8312ED62-83ED-41BD-960E-B64A46548CA4}" srcOrd="0" destOrd="0" presId="urn:microsoft.com/office/officeart/2005/8/layout/lProcess2"/>
    <dgm:cxn modelId="{D01509E7-330A-4E9F-B6B0-697F17805C86}" type="presOf" srcId="{6FC3AB77-DF5F-4F00-979A-9E998B6966A4}" destId="{5AAF2AD5-7EE0-4411-A39C-99A12FD8E11A}" srcOrd="1" destOrd="0" presId="urn:microsoft.com/office/officeart/2005/8/layout/lProcess2"/>
    <dgm:cxn modelId="{7BF63B75-C282-4179-9D80-E78372E121BD}" srcId="{BFE6227A-32C0-4D24-B236-DE69B7B0D373}" destId="{CA9C103E-CBC0-4CCD-8F17-6493D99BF0D5}" srcOrd="0" destOrd="0" parTransId="{4321D4C9-8E08-416E-BF07-3DED0129A63A}" sibTransId="{F697A6D4-1696-4612-9B98-ED87B6BC98C7}"/>
    <dgm:cxn modelId="{EE576302-53C0-4A9C-BBE2-679E9512E143}" srcId="{BFE6227A-32C0-4D24-B236-DE69B7B0D373}" destId="{6FC3AB77-DF5F-4F00-979A-9E998B6966A4}" srcOrd="1" destOrd="0" parTransId="{708FC3CB-21E2-4938-84B9-E525D36B1DA5}" sibTransId="{18E09D5A-4175-4880-812A-C16B184B1716}"/>
    <dgm:cxn modelId="{289B442B-7BD5-4B23-B116-66A288E996AF}" type="presOf" srcId="{BFE6227A-32C0-4D24-B236-DE69B7B0D373}" destId="{D6ACF9AF-A504-4366-9661-C9CECC322918}" srcOrd="0" destOrd="0" presId="urn:microsoft.com/office/officeart/2005/8/layout/lProcess2"/>
    <dgm:cxn modelId="{4C6E9060-9C77-446B-A5B0-DC5FB52E1F16}" srcId="{6FC3AB77-DF5F-4F00-979A-9E998B6966A4}" destId="{38A1DFC7-3200-46ED-AF66-443509712880}" srcOrd="2" destOrd="0" parTransId="{271D5355-0DED-49E5-BAD2-CE98DEF2C754}" sibTransId="{4AF09E12-0359-4EAC-9053-F607FCD1B2A1}"/>
    <dgm:cxn modelId="{934B2B70-075E-4A80-87A7-BBFE0E73A19C}" srcId="{6FC3AB77-DF5F-4F00-979A-9E998B6966A4}" destId="{476B1854-F201-4FF9-BC25-7691247B0236}" srcOrd="1" destOrd="0" parTransId="{2CF60F49-8EE2-4D00-A82A-05F4195886F2}" sibTransId="{BB52B803-F86C-4623-A1CC-C66DEFC3C831}"/>
    <dgm:cxn modelId="{8E7C018F-4FA8-4681-B75F-812A6C1C99A5}" type="presOf" srcId="{1ED7C921-DF60-4D11-B69C-A994CBEF47D0}" destId="{45E41CC0-7F9C-4D87-B403-AFF2087F6133}" srcOrd="0" destOrd="0" presId="urn:microsoft.com/office/officeart/2005/8/layout/lProcess2"/>
    <dgm:cxn modelId="{2921D2FC-D9C3-4591-894C-4DDDCC96813F}" srcId="{6FC3AB77-DF5F-4F00-979A-9E998B6966A4}" destId="{9B34C85C-CDEA-49EA-87A9-FFF7C7F634B3}" srcOrd="0" destOrd="0" parTransId="{A07DAA2E-F82E-44FF-B302-396351AA9C86}" sibTransId="{30FC44E7-7FC1-4F66-BC26-BD97DADB1FB7}"/>
    <dgm:cxn modelId="{4F01AD11-7E5B-44EE-BE23-203651D3E228}" type="presOf" srcId="{CA9C103E-CBC0-4CCD-8F17-6493D99BF0D5}" destId="{924D0411-28FA-4717-9F16-2F0F7BDE6E65}" srcOrd="1" destOrd="0" presId="urn:microsoft.com/office/officeart/2005/8/layout/lProcess2"/>
    <dgm:cxn modelId="{C613D492-BDFE-4AFB-AA96-E962D1C9A136}" type="presOf" srcId="{CA9C103E-CBC0-4CCD-8F17-6493D99BF0D5}" destId="{23D5D62C-DB82-489E-BD67-8E6F4D71B075}" srcOrd="0" destOrd="0" presId="urn:microsoft.com/office/officeart/2005/8/layout/lProcess2"/>
    <dgm:cxn modelId="{CE2604F0-5A74-48D6-B7D9-276B0076D6AE}" srcId="{CA9C103E-CBC0-4CCD-8F17-6493D99BF0D5}" destId="{1ED7C921-DF60-4D11-B69C-A994CBEF47D0}" srcOrd="0" destOrd="0" parTransId="{7A604D64-FE84-40E3-84FD-5F2623F9D72C}" sibTransId="{7E8597FB-3775-4CE6-BB40-F440F543D656}"/>
    <dgm:cxn modelId="{D9A10F36-7ADB-4D83-8066-AC032AA6A9D4}" type="presParOf" srcId="{D6ACF9AF-A504-4366-9661-C9CECC322918}" destId="{1D7EB344-83AE-4634-A3B2-167559F8A252}" srcOrd="0" destOrd="0" presId="urn:microsoft.com/office/officeart/2005/8/layout/lProcess2"/>
    <dgm:cxn modelId="{31417B41-82C0-41AA-ACFC-D91C1FC0DC3F}" type="presParOf" srcId="{1D7EB344-83AE-4634-A3B2-167559F8A252}" destId="{23D5D62C-DB82-489E-BD67-8E6F4D71B075}" srcOrd="0" destOrd="0" presId="urn:microsoft.com/office/officeart/2005/8/layout/lProcess2"/>
    <dgm:cxn modelId="{2FE671D3-6CA7-4089-B409-E1F9B4FA55ED}" type="presParOf" srcId="{1D7EB344-83AE-4634-A3B2-167559F8A252}" destId="{924D0411-28FA-4717-9F16-2F0F7BDE6E65}" srcOrd="1" destOrd="0" presId="urn:microsoft.com/office/officeart/2005/8/layout/lProcess2"/>
    <dgm:cxn modelId="{9E165B48-D481-49E6-982C-48F3C103DCAE}" type="presParOf" srcId="{1D7EB344-83AE-4634-A3B2-167559F8A252}" destId="{7F728952-29A8-48E6-87B1-D1C2027A066B}" srcOrd="2" destOrd="0" presId="urn:microsoft.com/office/officeart/2005/8/layout/lProcess2"/>
    <dgm:cxn modelId="{3153EF6F-5498-418A-B23B-B6B35527FCC6}" type="presParOf" srcId="{7F728952-29A8-48E6-87B1-D1C2027A066B}" destId="{705E1201-C341-4B8E-B6EB-5A1860C7DA38}" srcOrd="0" destOrd="0" presId="urn:microsoft.com/office/officeart/2005/8/layout/lProcess2"/>
    <dgm:cxn modelId="{E2B6CCD8-4910-4E26-859A-12D87B1AAFA5}" type="presParOf" srcId="{705E1201-C341-4B8E-B6EB-5A1860C7DA38}" destId="{45E41CC0-7F9C-4D87-B403-AFF2087F6133}" srcOrd="0" destOrd="0" presId="urn:microsoft.com/office/officeart/2005/8/layout/lProcess2"/>
    <dgm:cxn modelId="{8637DC9D-10A4-455E-9094-C533FD5ABD0B}" type="presParOf" srcId="{705E1201-C341-4B8E-B6EB-5A1860C7DA38}" destId="{724BDBB6-FD69-41A9-88BF-125B87B7FB45}" srcOrd="1" destOrd="0" presId="urn:microsoft.com/office/officeart/2005/8/layout/lProcess2"/>
    <dgm:cxn modelId="{C063ACFF-17E0-41C4-AD69-B2B18A9760A5}" type="presParOf" srcId="{705E1201-C341-4B8E-B6EB-5A1860C7DA38}" destId="{8312ED62-83ED-41BD-960E-B64A46548CA4}" srcOrd="2" destOrd="0" presId="urn:microsoft.com/office/officeart/2005/8/layout/lProcess2"/>
    <dgm:cxn modelId="{B6DFFD99-2AA8-41A5-B6B2-321A7AA8BC00}" type="presParOf" srcId="{D6ACF9AF-A504-4366-9661-C9CECC322918}" destId="{638B1EB0-A23C-48BB-A5D2-4FA0A8AFE8F3}" srcOrd="1" destOrd="0" presId="urn:microsoft.com/office/officeart/2005/8/layout/lProcess2"/>
    <dgm:cxn modelId="{FC87C27A-EFB4-48F1-8940-E463B7707D20}" type="presParOf" srcId="{D6ACF9AF-A504-4366-9661-C9CECC322918}" destId="{15028210-B608-4FD3-AAAF-89D7BC271048}" srcOrd="2" destOrd="0" presId="urn:microsoft.com/office/officeart/2005/8/layout/lProcess2"/>
    <dgm:cxn modelId="{19B9A328-1CBE-4EFA-BD2E-E05042C7C389}" type="presParOf" srcId="{15028210-B608-4FD3-AAAF-89D7BC271048}" destId="{9D9DAB47-6992-4887-A500-186F214F814F}" srcOrd="0" destOrd="0" presId="urn:microsoft.com/office/officeart/2005/8/layout/lProcess2"/>
    <dgm:cxn modelId="{17135A60-51EB-4C97-BFF4-B9F500A5A952}" type="presParOf" srcId="{15028210-B608-4FD3-AAAF-89D7BC271048}" destId="{5AAF2AD5-7EE0-4411-A39C-99A12FD8E11A}" srcOrd="1" destOrd="0" presId="urn:microsoft.com/office/officeart/2005/8/layout/lProcess2"/>
    <dgm:cxn modelId="{4E1E2C01-E471-4CC4-A6F6-7741C07FBD51}" type="presParOf" srcId="{15028210-B608-4FD3-AAAF-89D7BC271048}" destId="{AA866D6B-DE53-4BE2-A411-BAABCFC3538B}" srcOrd="2" destOrd="0" presId="urn:microsoft.com/office/officeart/2005/8/layout/lProcess2"/>
    <dgm:cxn modelId="{18DD4A45-72E4-4F4A-B127-3A9FF005DEBA}" type="presParOf" srcId="{AA866D6B-DE53-4BE2-A411-BAABCFC3538B}" destId="{9CDF2BE2-BB47-460E-9982-DA986D469F9F}" srcOrd="0" destOrd="0" presId="urn:microsoft.com/office/officeart/2005/8/layout/lProcess2"/>
    <dgm:cxn modelId="{6174DBD0-D1FF-4BDE-B4A7-A377AD704273}" type="presParOf" srcId="{9CDF2BE2-BB47-460E-9982-DA986D469F9F}" destId="{BACD52C1-EE31-447A-A3C2-A4EF0EF56E4C}" srcOrd="0" destOrd="0" presId="urn:microsoft.com/office/officeart/2005/8/layout/lProcess2"/>
    <dgm:cxn modelId="{A6DFE5FF-9CBD-47A4-B265-6172E5B1386C}" type="presParOf" srcId="{9CDF2BE2-BB47-460E-9982-DA986D469F9F}" destId="{0F0DD0DF-4057-4D67-8239-47AE6883CB7A}" srcOrd="1" destOrd="0" presId="urn:microsoft.com/office/officeart/2005/8/layout/lProcess2"/>
    <dgm:cxn modelId="{C349C37E-07E6-43C7-96DF-2ABAEC4741E9}" type="presParOf" srcId="{9CDF2BE2-BB47-460E-9982-DA986D469F9F}" destId="{22AC04F9-E2D5-4D18-AB05-EDB4066108FD}" srcOrd="2" destOrd="0" presId="urn:microsoft.com/office/officeart/2005/8/layout/lProcess2"/>
    <dgm:cxn modelId="{18CC91F8-E701-47FC-8E47-AAEDA56A8C9E}" type="presParOf" srcId="{9CDF2BE2-BB47-460E-9982-DA986D469F9F}" destId="{FA71ED76-EC22-496D-90D8-E744AD02DFAB}" srcOrd="3" destOrd="0" presId="urn:microsoft.com/office/officeart/2005/8/layout/lProcess2"/>
    <dgm:cxn modelId="{3A6D2853-82A9-4365-82F9-8B1EDB0D0F41}" type="presParOf" srcId="{9CDF2BE2-BB47-460E-9982-DA986D469F9F}" destId="{279E11BD-F8AF-431E-96A3-A727F2DC3C94}" srcOrd="4"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1898811-1C16-4FFF-894B-EB33032F8C7A}"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l-GR"/>
        </a:p>
      </dgm:t>
    </dgm:pt>
    <dgm:pt modelId="{DA3B8EEE-FC27-455C-8873-5545F3CCBABC}">
      <dgm:prSet phldrT="[Κείμενο]"/>
      <dgm:spPr/>
      <dgm:t>
        <a:bodyPr/>
        <a:lstStyle/>
        <a:p>
          <a:r>
            <a:rPr lang="el-GR" dirty="0" smtClean="0"/>
            <a:t>Δισακχαρίτες </a:t>
          </a:r>
        </a:p>
        <a:p>
          <a:r>
            <a:rPr lang="el-GR" dirty="0" smtClean="0"/>
            <a:t>Σύνδεση δύο μονοσακχαριτών με γλυκοζιτικό δεσμό</a:t>
          </a:r>
          <a:endParaRPr lang="el-GR" dirty="0"/>
        </a:p>
      </dgm:t>
    </dgm:pt>
    <dgm:pt modelId="{A9549497-36B9-4909-9D0F-F73D22505F03}" type="parTrans" cxnId="{E6074CC5-1964-4373-893A-39D4FBA01CA2}">
      <dgm:prSet/>
      <dgm:spPr/>
      <dgm:t>
        <a:bodyPr/>
        <a:lstStyle/>
        <a:p>
          <a:endParaRPr lang="el-GR"/>
        </a:p>
      </dgm:t>
    </dgm:pt>
    <dgm:pt modelId="{5ACE1BFA-1ACF-4A8C-8101-2676153364BE}" type="sibTrans" cxnId="{E6074CC5-1964-4373-893A-39D4FBA01CA2}">
      <dgm:prSet/>
      <dgm:spPr/>
      <dgm:t>
        <a:bodyPr/>
        <a:lstStyle/>
        <a:p>
          <a:endParaRPr lang="el-GR"/>
        </a:p>
      </dgm:t>
    </dgm:pt>
    <dgm:pt modelId="{D6732FA2-6830-4D46-AA14-264ADB90AD7B}">
      <dgm:prSet phldrT="[Κείμενο]"/>
      <dgm:spPr/>
      <dgm:t>
        <a:bodyPr/>
        <a:lstStyle/>
        <a:p>
          <a:r>
            <a:rPr lang="el-GR" b="1" dirty="0" smtClean="0"/>
            <a:t>Σακχαρόζη </a:t>
          </a:r>
        </a:p>
        <a:p>
          <a:r>
            <a:rPr lang="el-GR" dirty="0" smtClean="0"/>
            <a:t>Γλυκόζη + Φρουκτόζη</a:t>
          </a:r>
        </a:p>
        <a:p>
          <a:r>
            <a:rPr lang="el-GR" dirty="0" smtClean="0"/>
            <a:t>Ο πιο συνηθισμένος δισακχαρίτης. Απαντάται στις περισσότερες τροφές που περιέχουν υδατάνθρακες </a:t>
          </a:r>
          <a:endParaRPr lang="el-GR" dirty="0"/>
        </a:p>
      </dgm:t>
    </dgm:pt>
    <dgm:pt modelId="{AF699F3F-7502-4EA3-AEC7-5BC90F2EA875}" type="parTrans" cxnId="{FA6EB3AB-39BE-4958-B718-A58A1809D154}">
      <dgm:prSet/>
      <dgm:spPr/>
      <dgm:t>
        <a:bodyPr/>
        <a:lstStyle/>
        <a:p>
          <a:endParaRPr lang="el-GR"/>
        </a:p>
      </dgm:t>
    </dgm:pt>
    <dgm:pt modelId="{05F9A810-F7CE-40A6-8081-F477B0C06721}" type="sibTrans" cxnId="{FA6EB3AB-39BE-4958-B718-A58A1809D154}">
      <dgm:prSet/>
      <dgm:spPr/>
      <dgm:t>
        <a:bodyPr/>
        <a:lstStyle/>
        <a:p>
          <a:endParaRPr lang="el-GR"/>
        </a:p>
      </dgm:t>
    </dgm:pt>
    <dgm:pt modelId="{B538B4DE-826F-4100-8ADF-978C705E7A21}">
      <dgm:prSet phldrT="[Κείμενο]"/>
      <dgm:spPr/>
      <dgm:t>
        <a:bodyPr/>
        <a:lstStyle/>
        <a:p>
          <a:r>
            <a:rPr lang="el-GR" b="1" dirty="0" smtClean="0"/>
            <a:t>Λακτόζη </a:t>
          </a:r>
        </a:p>
        <a:p>
          <a:r>
            <a:rPr lang="el-GR" dirty="0" smtClean="0"/>
            <a:t>Γλυκόζη + Γαλακτόζη</a:t>
          </a:r>
        </a:p>
        <a:p>
          <a:r>
            <a:rPr lang="el-GR" dirty="0" smtClean="0"/>
            <a:t>Απαντάται στο γάλα </a:t>
          </a:r>
          <a:endParaRPr lang="el-GR" dirty="0"/>
        </a:p>
      </dgm:t>
    </dgm:pt>
    <dgm:pt modelId="{6C9C20B3-7C28-4B9D-91C5-41B6D455D326}" type="parTrans" cxnId="{8655D456-B857-46AD-BBB8-D647309E0AA6}">
      <dgm:prSet/>
      <dgm:spPr/>
      <dgm:t>
        <a:bodyPr/>
        <a:lstStyle/>
        <a:p>
          <a:endParaRPr lang="el-GR"/>
        </a:p>
      </dgm:t>
    </dgm:pt>
    <dgm:pt modelId="{7255C439-7BA7-42C0-AD5F-C8AF045CB621}" type="sibTrans" cxnId="{8655D456-B857-46AD-BBB8-D647309E0AA6}">
      <dgm:prSet/>
      <dgm:spPr/>
      <dgm:t>
        <a:bodyPr/>
        <a:lstStyle/>
        <a:p>
          <a:endParaRPr lang="el-GR"/>
        </a:p>
      </dgm:t>
    </dgm:pt>
    <dgm:pt modelId="{6D193851-65A3-45AB-889B-56B9D779884E}">
      <dgm:prSet phldrT="[Κείμενο]"/>
      <dgm:spPr/>
      <dgm:t>
        <a:bodyPr/>
        <a:lstStyle/>
        <a:p>
          <a:r>
            <a:rPr lang="el-GR" b="1" dirty="0" smtClean="0"/>
            <a:t>Μαλτόζη </a:t>
          </a:r>
        </a:p>
        <a:p>
          <a:r>
            <a:rPr lang="el-GR" dirty="0" smtClean="0"/>
            <a:t>Γλυκόζη + Γλυκόζη</a:t>
          </a:r>
        </a:p>
        <a:p>
          <a:r>
            <a:rPr lang="el-GR" dirty="0" smtClean="0"/>
            <a:t>Απαντάται στα προϊόντα βύνης και στα δημητριακά </a:t>
          </a:r>
          <a:endParaRPr lang="el-GR" dirty="0"/>
        </a:p>
      </dgm:t>
    </dgm:pt>
    <dgm:pt modelId="{2280BCC7-20EA-4003-BD8A-4EBEA09FC883}" type="parTrans" cxnId="{4EBEE4F7-3726-48BA-BB24-8D97C028ABDE}">
      <dgm:prSet/>
      <dgm:spPr/>
      <dgm:t>
        <a:bodyPr/>
        <a:lstStyle/>
        <a:p>
          <a:endParaRPr lang="el-GR"/>
        </a:p>
      </dgm:t>
    </dgm:pt>
    <dgm:pt modelId="{C2CE7162-E9F6-4FEC-AEB4-3D4173150D2C}" type="sibTrans" cxnId="{4EBEE4F7-3726-48BA-BB24-8D97C028ABDE}">
      <dgm:prSet/>
      <dgm:spPr/>
      <dgm:t>
        <a:bodyPr/>
        <a:lstStyle/>
        <a:p>
          <a:endParaRPr lang="el-GR"/>
        </a:p>
      </dgm:t>
    </dgm:pt>
    <dgm:pt modelId="{1B871B64-FA5D-4BFD-BA4C-D7C85810C39E}" type="pres">
      <dgm:prSet presAssocID="{B1898811-1C16-4FFF-894B-EB33032F8C7A}" presName="composite" presStyleCnt="0">
        <dgm:presLayoutVars>
          <dgm:chMax val="1"/>
          <dgm:dir/>
          <dgm:resizeHandles val="exact"/>
        </dgm:presLayoutVars>
      </dgm:prSet>
      <dgm:spPr/>
      <dgm:t>
        <a:bodyPr/>
        <a:lstStyle/>
        <a:p>
          <a:endParaRPr lang="el-GR"/>
        </a:p>
      </dgm:t>
    </dgm:pt>
    <dgm:pt modelId="{BCF82D7D-2F74-4ABF-9730-C62EA53870A2}" type="pres">
      <dgm:prSet presAssocID="{DA3B8EEE-FC27-455C-8873-5545F3CCBABC}" presName="roof" presStyleLbl="dkBgShp" presStyleIdx="0" presStyleCnt="2"/>
      <dgm:spPr/>
      <dgm:t>
        <a:bodyPr/>
        <a:lstStyle/>
        <a:p>
          <a:endParaRPr lang="el-GR"/>
        </a:p>
      </dgm:t>
    </dgm:pt>
    <dgm:pt modelId="{24BAE7FC-8B52-4123-927C-4070894BFFB6}" type="pres">
      <dgm:prSet presAssocID="{DA3B8EEE-FC27-455C-8873-5545F3CCBABC}" presName="pillars" presStyleCnt="0"/>
      <dgm:spPr/>
    </dgm:pt>
    <dgm:pt modelId="{036A6F95-6CEF-4079-9EDC-4E08207BEF17}" type="pres">
      <dgm:prSet presAssocID="{DA3B8EEE-FC27-455C-8873-5545F3CCBABC}" presName="pillar1" presStyleLbl="node1" presStyleIdx="0" presStyleCnt="3">
        <dgm:presLayoutVars>
          <dgm:bulletEnabled val="1"/>
        </dgm:presLayoutVars>
      </dgm:prSet>
      <dgm:spPr/>
      <dgm:t>
        <a:bodyPr/>
        <a:lstStyle/>
        <a:p>
          <a:endParaRPr lang="el-GR"/>
        </a:p>
      </dgm:t>
    </dgm:pt>
    <dgm:pt modelId="{68E748FF-DA11-4DAB-AB70-5F29FF0FA86A}" type="pres">
      <dgm:prSet presAssocID="{B538B4DE-826F-4100-8ADF-978C705E7A21}" presName="pillarX" presStyleLbl="node1" presStyleIdx="1" presStyleCnt="3">
        <dgm:presLayoutVars>
          <dgm:bulletEnabled val="1"/>
        </dgm:presLayoutVars>
      </dgm:prSet>
      <dgm:spPr/>
      <dgm:t>
        <a:bodyPr/>
        <a:lstStyle/>
        <a:p>
          <a:endParaRPr lang="el-GR"/>
        </a:p>
      </dgm:t>
    </dgm:pt>
    <dgm:pt modelId="{B97C519D-BD25-498F-A1A5-5324C2204FA5}" type="pres">
      <dgm:prSet presAssocID="{6D193851-65A3-45AB-889B-56B9D779884E}" presName="pillarX" presStyleLbl="node1" presStyleIdx="2" presStyleCnt="3">
        <dgm:presLayoutVars>
          <dgm:bulletEnabled val="1"/>
        </dgm:presLayoutVars>
      </dgm:prSet>
      <dgm:spPr/>
      <dgm:t>
        <a:bodyPr/>
        <a:lstStyle/>
        <a:p>
          <a:endParaRPr lang="el-GR"/>
        </a:p>
      </dgm:t>
    </dgm:pt>
    <dgm:pt modelId="{FAFEE1BE-54B4-4663-BA2A-C1134C1631A6}" type="pres">
      <dgm:prSet presAssocID="{DA3B8EEE-FC27-455C-8873-5545F3CCBABC}" presName="base" presStyleLbl="dkBgShp" presStyleIdx="1" presStyleCnt="2"/>
      <dgm:spPr/>
    </dgm:pt>
  </dgm:ptLst>
  <dgm:cxnLst>
    <dgm:cxn modelId="{BB52170B-9678-4C1D-A383-21AE6E6BCD5F}" type="presOf" srcId="{D6732FA2-6830-4D46-AA14-264ADB90AD7B}" destId="{036A6F95-6CEF-4079-9EDC-4E08207BEF17}" srcOrd="0" destOrd="0" presId="urn:microsoft.com/office/officeart/2005/8/layout/hList3"/>
    <dgm:cxn modelId="{1379E599-F68D-4E5C-A214-E438F1545EAE}" type="presOf" srcId="{B538B4DE-826F-4100-8ADF-978C705E7A21}" destId="{68E748FF-DA11-4DAB-AB70-5F29FF0FA86A}" srcOrd="0" destOrd="0" presId="urn:microsoft.com/office/officeart/2005/8/layout/hList3"/>
    <dgm:cxn modelId="{E6074CC5-1964-4373-893A-39D4FBA01CA2}" srcId="{B1898811-1C16-4FFF-894B-EB33032F8C7A}" destId="{DA3B8EEE-FC27-455C-8873-5545F3CCBABC}" srcOrd="0" destOrd="0" parTransId="{A9549497-36B9-4909-9D0F-F73D22505F03}" sibTransId="{5ACE1BFA-1ACF-4A8C-8101-2676153364BE}"/>
    <dgm:cxn modelId="{14ABA40B-4208-4AE0-A027-4727F1BDBAF6}" type="presOf" srcId="{DA3B8EEE-FC27-455C-8873-5545F3CCBABC}" destId="{BCF82D7D-2F74-4ABF-9730-C62EA53870A2}" srcOrd="0" destOrd="0" presId="urn:microsoft.com/office/officeart/2005/8/layout/hList3"/>
    <dgm:cxn modelId="{FA6EB3AB-39BE-4958-B718-A58A1809D154}" srcId="{DA3B8EEE-FC27-455C-8873-5545F3CCBABC}" destId="{D6732FA2-6830-4D46-AA14-264ADB90AD7B}" srcOrd="0" destOrd="0" parTransId="{AF699F3F-7502-4EA3-AEC7-5BC90F2EA875}" sibTransId="{05F9A810-F7CE-40A6-8081-F477B0C06721}"/>
    <dgm:cxn modelId="{4EBEE4F7-3726-48BA-BB24-8D97C028ABDE}" srcId="{DA3B8EEE-FC27-455C-8873-5545F3CCBABC}" destId="{6D193851-65A3-45AB-889B-56B9D779884E}" srcOrd="2" destOrd="0" parTransId="{2280BCC7-20EA-4003-BD8A-4EBEA09FC883}" sibTransId="{C2CE7162-E9F6-4FEC-AEB4-3D4173150D2C}"/>
    <dgm:cxn modelId="{BA6C6FDB-E909-4309-A761-DBD9EF48E7D2}" type="presOf" srcId="{6D193851-65A3-45AB-889B-56B9D779884E}" destId="{B97C519D-BD25-498F-A1A5-5324C2204FA5}" srcOrd="0" destOrd="0" presId="urn:microsoft.com/office/officeart/2005/8/layout/hList3"/>
    <dgm:cxn modelId="{390C534A-2115-4F89-94F6-A1CC861A3D54}" type="presOf" srcId="{B1898811-1C16-4FFF-894B-EB33032F8C7A}" destId="{1B871B64-FA5D-4BFD-BA4C-D7C85810C39E}" srcOrd="0" destOrd="0" presId="urn:microsoft.com/office/officeart/2005/8/layout/hList3"/>
    <dgm:cxn modelId="{8655D456-B857-46AD-BBB8-D647309E0AA6}" srcId="{DA3B8EEE-FC27-455C-8873-5545F3CCBABC}" destId="{B538B4DE-826F-4100-8ADF-978C705E7A21}" srcOrd="1" destOrd="0" parTransId="{6C9C20B3-7C28-4B9D-91C5-41B6D455D326}" sibTransId="{7255C439-7BA7-42C0-AD5F-C8AF045CB621}"/>
    <dgm:cxn modelId="{9589AC54-CDC9-4371-ABFC-37181FE6F6C5}" type="presParOf" srcId="{1B871B64-FA5D-4BFD-BA4C-D7C85810C39E}" destId="{BCF82D7D-2F74-4ABF-9730-C62EA53870A2}" srcOrd="0" destOrd="0" presId="urn:microsoft.com/office/officeart/2005/8/layout/hList3"/>
    <dgm:cxn modelId="{D1FA6DA6-60E1-4A99-B6C7-FD2A904A8EC5}" type="presParOf" srcId="{1B871B64-FA5D-4BFD-BA4C-D7C85810C39E}" destId="{24BAE7FC-8B52-4123-927C-4070894BFFB6}" srcOrd="1" destOrd="0" presId="urn:microsoft.com/office/officeart/2005/8/layout/hList3"/>
    <dgm:cxn modelId="{C45523D4-7878-464D-9907-E115105457CF}" type="presParOf" srcId="{24BAE7FC-8B52-4123-927C-4070894BFFB6}" destId="{036A6F95-6CEF-4079-9EDC-4E08207BEF17}" srcOrd="0" destOrd="0" presId="urn:microsoft.com/office/officeart/2005/8/layout/hList3"/>
    <dgm:cxn modelId="{0F5333E7-F153-4434-A338-33F76D114EC3}" type="presParOf" srcId="{24BAE7FC-8B52-4123-927C-4070894BFFB6}" destId="{68E748FF-DA11-4DAB-AB70-5F29FF0FA86A}" srcOrd="1" destOrd="0" presId="urn:microsoft.com/office/officeart/2005/8/layout/hList3"/>
    <dgm:cxn modelId="{6715F88B-2CF3-4CA8-90F5-08B116FE9EC2}" type="presParOf" srcId="{24BAE7FC-8B52-4123-927C-4070894BFFB6}" destId="{B97C519D-BD25-498F-A1A5-5324C2204FA5}" srcOrd="2" destOrd="0" presId="urn:microsoft.com/office/officeart/2005/8/layout/hList3"/>
    <dgm:cxn modelId="{CCEE4B56-EBD8-4E25-8BE5-3BAC12E89D97}" type="presParOf" srcId="{1B871B64-FA5D-4BFD-BA4C-D7C85810C39E}" destId="{FAFEE1BE-54B4-4663-BA2A-C1134C1631A6}" srcOrd="2" destOrd="0" presId="urn:microsoft.com/office/officeart/2005/8/layout/h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53D763E-3612-49D8-8E60-82AF97B0D725}"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l-GR"/>
        </a:p>
      </dgm:t>
    </dgm:pt>
    <dgm:pt modelId="{0CF7E625-752E-4B00-B47D-291844B2D8F9}">
      <dgm:prSet phldrT="[Κείμενο]"/>
      <dgm:spPr/>
      <dgm:t>
        <a:bodyPr/>
        <a:lstStyle/>
        <a:p>
          <a:r>
            <a:rPr lang="el-GR" dirty="0" smtClean="0"/>
            <a:t>Πολυσακχαρίτες </a:t>
          </a:r>
        </a:p>
        <a:p>
          <a:r>
            <a:rPr lang="el-GR" dirty="0" smtClean="0"/>
            <a:t>Σύνδεση μεγάλου αριθμού μονοσακχαριτών με ομοιοπολικούς δεσμούς</a:t>
          </a:r>
          <a:endParaRPr lang="el-GR" dirty="0"/>
        </a:p>
      </dgm:t>
    </dgm:pt>
    <dgm:pt modelId="{E0564E8A-F850-49A4-AB1B-1BF239AB2744}" type="parTrans" cxnId="{66F6FBA2-A801-4D88-BE3E-03254D4F8587}">
      <dgm:prSet/>
      <dgm:spPr/>
      <dgm:t>
        <a:bodyPr/>
        <a:lstStyle/>
        <a:p>
          <a:endParaRPr lang="el-GR"/>
        </a:p>
      </dgm:t>
    </dgm:pt>
    <dgm:pt modelId="{5DC0E618-22BF-4CFE-8E50-DCBEF4C41D83}" type="sibTrans" cxnId="{66F6FBA2-A801-4D88-BE3E-03254D4F8587}">
      <dgm:prSet/>
      <dgm:spPr/>
      <dgm:t>
        <a:bodyPr/>
        <a:lstStyle/>
        <a:p>
          <a:endParaRPr lang="el-GR"/>
        </a:p>
      </dgm:t>
    </dgm:pt>
    <dgm:pt modelId="{EF00A44F-3737-4B18-9962-66C646EEBF82}">
      <dgm:prSet phldrT="[Κείμενο]"/>
      <dgm:spPr/>
      <dgm:t>
        <a:bodyPr/>
        <a:lstStyle/>
        <a:p>
          <a:r>
            <a:rPr lang="el-GR" b="1" dirty="0" smtClean="0"/>
            <a:t>Γλυκογόνο </a:t>
          </a:r>
        </a:p>
        <a:p>
          <a:r>
            <a:rPr lang="el-GR" dirty="0" smtClean="0"/>
            <a:t>Ο πιο γνωστός πολυσακχαρίτης των ζωικών κυττάρων. Λειτουργεί κυρίως ως αποθήκη γλυκόζης </a:t>
          </a:r>
          <a:endParaRPr lang="el-GR" dirty="0"/>
        </a:p>
      </dgm:t>
    </dgm:pt>
    <dgm:pt modelId="{E6F079DD-210A-41E7-B6D9-9665EE39891D}" type="parTrans" cxnId="{C4D2FF02-FFF4-40B0-9B93-B45410FFE9FC}">
      <dgm:prSet/>
      <dgm:spPr/>
      <dgm:t>
        <a:bodyPr/>
        <a:lstStyle/>
        <a:p>
          <a:endParaRPr lang="el-GR"/>
        </a:p>
      </dgm:t>
    </dgm:pt>
    <dgm:pt modelId="{C4ED9B34-1025-418A-9C8B-A7448FE1346C}" type="sibTrans" cxnId="{C4D2FF02-FFF4-40B0-9B93-B45410FFE9FC}">
      <dgm:prSet/>
      <dgm:spPr/>
      <dgm:t>
        <a:bodyPr/>
        <a:lstStyle/>
        <a:p>
          <a:endParaRPr lang="el-GR"/>
        </a:p>
      </dgm:t>
    </dgm:pt>
    <dgm:pt modelId="{EAE90BFE-7307-4D26-90C5-B1142D25B229}">
      <dgm:prSet phldrT="[Κείμενο]"/>
      <dgm:spPr/>
      <dgm:t>
        <a:bodyPr/>
        <a:lstStyle/>
        <a:p>
          <a:r>
            <a:rPr lang="el-GR" b="1" dirty="0" smtClean="0"/>
            <a:t>Άμυλο </a:t>
          </a:r>
        </a:p>
        <a:p>
          <a:r>
            <a:rPr lang="el-GR" dirty="0" smtClean="0"/>
            <a:t>Απαντάται στα φυτικά κύτταρα. Κύρια αποθήκη γλυκόζης</a:t>
          </a:r>
          <a:endParaRPr lang="el-GR" dirty="0"/>
        </a:p>
      </dgm:t>
    </dgm:pt>
    <dgm:pt modelId="{3B683F16-3DA1-4632-B37C-824BA654D9E6}" type="parTrans" cxnId="{2C977152-553C-4677-8D2F-22CD07F35BD1}">
      <dgm:prSet/>
      <dgm:spPr/>
      <dgm:t>
        <a:bodyPr/>
        <a:lstStyle/>
        <a:p>
          <a:endParaRPr lang="el-GR"/>
        </a:p>
      </dgm:t>
    </dgm:pt>
    <dgm:pt modelId="{EE81C9C6-2898-44F7-88CB-D578EC9F2BE8}" type="sibTrans" cxnId="{2C977152-553C-4677-8D2F-22CD07F35BD1}">
      <dgm:prSet/>
      <dgm:spPr/>
      <dgm:t>
        <a:bodyPr/>
        <a:lstStyle/>
        <a:p>
          <a:endParaRPr lang="el-GR"/>
        </a:p>
      </dgm:t>
    </dgm:pt>
    <dgm:pt modelId="{C384CD03-841A-4781-95AF-456289AFA527}">
      <dgm:prSet phldrT="[Κείμενο]"/>
      <dgm:spPr/>
      <dgm:t>
        <a:bodyPr/>
        <a:lstStyle/>
        <a:p>
          <a:r>
            <a:rPr lang="el-GR" b="1" dirty="0" smtClean="0"/>
            <a:t>Κυτταρίνη </a:t>
          </a:r>
        </a:p>
        <a:p>
          <a:r>
            <a:rPr lang="el-GR" dirty="0" smtClean="0"/>
            <a:t>Απαντάται στα φυτικά κύτταρα. Ο πιο διαδεδομένος πολυσακχαρίτης στη φύση. Συστατικό του κυτταρικού τοιχώματος των φυτικών κυττάρων</a:t>
          </a:r>
          <a:endParaRPr lang="el-GR" dirty="0"/>
        </a:p>
      </dgm:t>
    </dgm:pt>
    <dgm:pt modelId="{28E77D0A-FEBC-4097-8C97-2E148DB7DD90}" type="parTrans" cxnId="{0C8BE8E3-D2BD-4902-A74B-2FE081B0F521}">
      <dgm:prSet/>
      <dgm:spPr/>
      <dgm:t>
        <a:bodyPr/>
        <a:lstStyle/>
        <a:p>
          <a:endParaRPr lang="el-GR"/>
        </a:p>
      </dgm:t>
    </dgm:pt>
    <dgm:pt modelId="{10924526-FD1E-4DA1-AFB7-6277AE7FE66F}" type="sibTrans" cxnId="{0C8BE8E3-D2BD-4902-A74B-2FE081B0F521}">
      <dgm:prSet/>
      <dgm:spPr/>
      <dgm:t>
        <a:bodyPr/>
        <a:lstStyle/>
        <a:p>
          <a:endParaRPr lang="el-GR"/>
        </a:p>
      </dgm:t>
    </dgm:pt>
    <dgm:pt modelId="{EB315774-66BF-4F6A-B390-785A025C47F1}" type="pres">
      <dgm:prSet presAssocID="{753D763E-3612-49D8-8E60-82AF97B0D725}" presName="composite" presStyleCnt="0">
        <dgm:presLayoutVars>
          <dgm:chMax val="1"/>
          <dgm:dir/>
          <dgm:resizeHandles val="exact"/>
        </dgm:presLayoutVars>
      </dgm:prSet>
      <dgm:spPr/>
      <dgm:t>
        <a:bodyPr/>
        <a:lstStyle/>
        <a:p>
          <a:endParaRPr lang="el-GR"/>
        </a:p>
      </dgm:t>
    </dgm:pt>
    <dgm:pt modelId="{20D57ADC-B28B-4A5F-B2E8-EBE8456ABCBF}" type="pres">
      <dgm:prSet presAssocID="{0CF7E625-752E-4B00-B47D-291844B2D8F9}" presName="roof" presStyleLbl="dkBgShp" presStyleIdx="0" presStyleCnt="2" custLinFactNeighborX="-405"/>
      <dgm:spPr/>
      <dgm:t>
        <a:bodyPr/>
        <a:lstStyle/>
        <a:p>
          <a:endParaRPr lang="el-GR"/>
        </a:p>
      </dgm:t>
    </dgm:pt>
    <dgm:pt modelId="{742662A3-B065-4EAE-AFC0-7C9CFA1CFE16}" type="pres">
      <dgm:prSet presAssocID="{0CF7E625-752E-4B00-B47D-291844B2D8F9}" presName="pillars" presStyleCnt="0"/>
      <dgm:spPr/>
    </dgm:pt>
    <dgm:pt modelId="{24539DB1-2A60-48C4-9ACD-858990A62227}" type="pres">
      <dgm:prSet presAssocID="{0CF7E625-752E-4B00-B47D-291844B2D8F9}" presName="pillar1" presStyleLbl="node1" presStyleIdx="0" presStyleCnt="3">
        <dgm:presLayoutVars>
          <dgm:bulletEnabled val="1"/>
        </dgm:presLayoutVars>
      </dgm:prSet>
      <dgm:spPr/>
      <dgm:t>
        <a:bodyPr/>
        <a:lstStyle/>
        <a:p>
          <a:endParaRPr lang="el-GR"/>
        </a:p>
      </dgm:t>
    </dgm:pt>
    <dgm:pt modelId="{D22D0E42-BD06-45AC-A288-C597AC401562}" type="pres">
      <dgm:prSet presAssocID="{EAE90BFE-7307-4D26-90C5-B1142D25B229}" presName="pillarX" presStyleLbl="node1" presStyleIdx="1" presStyleCnt="3">
        <dgm:presLayoutVars>
          <dgm:bulletEnabled val="1"/>
        </dgm:presLayoutVars>
      </dgm:prSet>
      <dgm:spPr/>
      <dgm:t>
        <a:bodyPr/>
        <a:lstStyle/>
        <a:p>
          <a:endParaRPr lang="el-GR"/>
        </a:p>
      </dgm:t>
    </dgm:pt>
    <dgm:pt modelId="{E9915F8B-0CAE-4DEB-8B4A-C040F57504ED}" type="pres">
      <dgm:prSet presAssocID="{C384CD03-841A-4781-95AF-456289AFA527}" presName="pillarX" presStyleLbl="node1" presStyleIdx="2" presStyleCnt="3">
        <dgm:presLayoutVars>
          <dgm:bulletEnabled val="1"/>
        </dgm:presLayoutVars>
      </dgm:prSet>
      <dgm:spPr/>
      <dgm:t>
        <a:bodyPr/>
        <a:lstStyle/>
        <a:p>
          <a:endParaRPr lang="el-GR"/>
        </a:p>
      </dgm:t>
    </dgm:pt>
    <dgm:pt modelId="{724B0F4A-9591-42E8-8487-71A91A74F2BA}" type="pres">
      <dgm:prSet presAssocID="{0CF7E625-752E-4B00-B47D-291844B2D8F9}" presName="base" presStyleLbl="dkBgShp" presStyleIdx="1" presStyleCnt="2"/>
      <dgm:spPr/>
    </dgm:pt>
  </dgm:ptLst>
  <dgm:cxnLst>
    <dgm:cxn modelId="{DBE30704-3949-4A16-97D6-2E34533C0B7B}" type="presOf" srcId="{EAE90BFE-7307-4D26-90C5-B1142D25B229}" destId="{D22D0E42-BD06-45AC-A288-C597AC401562}" srcOrd="0" destOrd="0" presId="urn:microsoft.com/office/officeart/2005/8/layout/hList3"/>
    <dgm:cxn modelId="{8AFF2593-AB19-48A3-A6BB-15127362541C}" type="presOf" srcId="{C384CD03-841A-4781-95AF-456289AFA527}" destId="{E9915F8B-0CAE-4DEB-8B4A-C040F57504ED}" srcOrd="0" destOrd="0" presId="urn:microsoft.com/office/officeart/2005/8/layout/hList3"/>
    <dgm:cxn modelId="{2C977152-553C-4677-8D2F-22CD07F35BD1}" srcId="{0CF7E625-752E-4B00-B47D-291844B2D8F9}" destId="{EAE90BFE-7307-4D26-90C5-B1142D25B229}" srcOrd="1" destOrd="0" parTransId="{3B683F16-3DA1-4632-B37C-824BA654D9E6}" sibTransId="{EE81C9C6-2898-44F7-88CB-D578EC9F2BE8}"/>
    <dgm:cxn modelId="{37F877A1-5A7C-4C64-9DFD-0800753BE351}" type="presOf" srcId="{753D763E-3612-49D8-8E60-82AF97B0D725}" destId="{EB315774-66BF-4F6A-B390-785A025C47F1}" srcOrd="0" destOrd="0" presId="urn:microsoft.com/office/officeart/2005/8/layout/hList3"/>
    <dgm:cxn modelId="{472975DE-7E8E-4C30-BB12-F6A0BE9103C1}" type="presOf" srcId="{EF00A44F-3737-4B18-9962-66C646EEBF82}" destId="{24539DB1-2A60-48C4-9ACD-858990A62227}" srcOrd="0" destOrd="0" presId="urn:microsoft.com/office/officeart/2005/8/layout/hList3"/>
    <dgm:cxn modelId="{C4D2FF02-FFF4-40B0-9B93-B45410FFE9FC}" srcId="{0CF7E625-752E-4B00-B47D-291844B2D8F9}" destId="{EF00A44F-3737-4B18-9962-66C646EEBF82}" srcOrd="0" destOrd="0" parTransId="{E6F079DD-210A-41E7-B6D9-9665EE39891D}" sibTransId="{C4ED9B34-1025-418A-9C8B-A7448FE1346C}"/>
    <dgm:cxn modelId="{0C8BE8E3-D2BD-4902-A74B-2FE081B0F521}" srcId="{0CF7E625-752E-4B00-B47D-291844B2D8F9}" destId="{C384CD03-841A-4781-95AF-456289AFA527}" srcOrd="2" destOrd="0" parTransId="{28E77D0A-FEBC-4097-8C97-2E148DB7DD90}" sibTransId="{10924526-FD1E-4DA1-AFB7-6277AE7FE66F}"/>
    <dgm:cxn modelId="{66F6FBA2-A801-4D88-BE3E-03254D4F8587}" srcId="{753D763E-3612-49D8-8E60-82AF97B0D725}" destId="{0CF7E625-752E-4B00-B47D-291844B2D8F9}" srcOrd="0" destOrd="0" parTransId="{E0564E8A-F850-49A4-AB1B-1BF239AB2744}" sibTransId="{5DC0E618-22BF-4CFE-8E50-DCBEF4C41D83}"/>
    <dgm:cxn modelId="{3520E7FC-4236-439C-B251-6F0D33185663}" type="presOf" srcId="{0CF7E625-752E-4B00-B47D-291844B2D8F9}" destId="{20D57ADC-B28B-4A5F-B2E8-EBE8456ABCBF}" srcOrd="0" destOrd="0" presId="urn:microsoft.com/office/officeart/2005/8/layout/hList3"/>
    <dgm:cxn modelId="{B703991C-8EF8-41BB-8344-9F17D0146BF9}" type="presParOf" srcId="{EB315774-66BF-4F6A-B390-785A025C47F1}" destId="{20D57ADC-B28B-4A5F-B2E8-EBE8456ABCBF}" srcOrd="0" destOrd="0" presId="urn:microsoft.com/office/officeart/2005/8/layout/hList3"/>
    <dgm:cxn modelId="{3EAF5ECE-C4B7-447F-9902-15BA9294EEA7}" type="presParOf" srcId="{EB315774-66BF-4F6A-B390-785A025C47F1}" destId="{742662A3-B065-4EAE-AFC0-7C9CFA1CFE16}" srcOrd="1" destOrd="0" presId="urn:microsoft.com/office/officeart/2005/8/layout/hList3"/>
    <dgm:cxn modelId="{35A32B63-D416-47A0-BEEF-3009831E46B7}" type="presParOf" srcId="{742662A3-B065-4EAE-AFC0-7C9CFA1CFE16}" destId="{24539DB1-2A60-48C4-9ACD-858990A62227}" srcOrd="0" destOrd="0" presId="urn:microsoft.com/office/officeart/2005/8/layout/hList3"/>
    <dgm:cxn modelId="{ED70AADA-99C3-4212-9F7F-DB848863D1AF}" type="presParOf" srcId="{742662A3-B065-4EAE-AFC0-7C9CFA1CFE16}" destId="{D22D0E42-BD06-45AC-A288-C597AC401562}" srcOrd="1" destOrd="0" presId="urn:microsoft.com/office/officeart/2005/8/layout/hList3"/>
    <dgm:cxn modelId="{D9828ABC-B9E9-4CDC-9088-F5818BE8D3BC}" type="presParOf" srcId="{742662A3-B065-4EAE-AFC0-7C9CFA1CFE16}" destId="{E9915F8B-0CAE-4DEB-8B4A-C040F57504ED}" srcOrd="2" destOrd="0" presId="urn:microsoft.com/office/officeart/2005/8/layout/hList3"/>
    <dgm:cxn modelId="{6F6F0F99-AEDA-44AB-84D2-32919FE0D057}" type="presParOf" srcId="{EB315774-66BF-4F6A-B390-785A025C47F1}" destId="{724B0F4A-9591-42E8-8487-71A91A74F2BA}" srcOrd="2" destOrd="0" presId="urn:microsoft.com/office/officeart/2005/8/layout/h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DEB8756-6C3C-4C3F-85C9-6E49C8AFA37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l-GR"/>
        </a:p>
      </dgm:t>
    </dgm:pt>
    <dgm:pt modelId="{E8B41AFF-755D-4138-9A8B-878038791B64}">
      <dgm:prSet phldrT="[Κείμενο]"/>
      <dgm:spPr/>
      <dgm:t>
        <a:bodyPr/>
        <a:lstStyle/>
        <a:p>
          <a:r>
            <a:rPr lang="el-GR" dirty="0" smtClean="0"/>
            <a:t>Λιπίδια</a:t>
          </a:r>
          <a:endParaRPr lang="el-GR" dirty="0"/>
        </a:p>
      </dgm:t>
    </dgm:pt>
    <dgm:pt modelId="{399CC087-A7E0-42A4-BE50-C1830337F948}" type="parTrans" cxnId="{42886B78-443F-49AD-B90E-681274B3ECF2}">
      <dgm:prSet/>
      <dgm:spPr/>
      <dgm:t>
        <a:bodyPr/>
        <a:lstStyle/>
        <a:p>
          <a:endParaRPr lang="el-GR"/>
        </a:p>
      </dgm:t>
    </dgm:pt>
    <dgm:pt modelId="{2C788FB4-3D7D-4DE3-8573-806FC28B1ECB}" type="sibTrans" cxnId="{42886B78-443F-49AD-B90E-681274B3ECF2}">
      <dgm:prSet/>
      <dgm:spPr/>
      <dgm:t>
        <a:bodyPr/>
        <a:lstStyle/>
        <a:p>
          <a:endParaRPr lang="el-GR"/>
        </a:p>
      </dgm:t>
    </dgm:pt>
    <dgm:pt modelId="{9542D0FA-F130-4FB0-BE4A-3A19D658F953}">
      <dgm:prSet phldrT="[Κείμενο]"/>
      <dgm:spPr/>
      <dgm:t>
        <a:bodyPr/>
        <a:lstStyle/>
        <a:p>
          <a:r>
            <a:rPr lang="el-GR" dirty="0" smtClean="0"/>
            <a:t>Απλά λίπη</a:t>
          </a:r>
          <a:r>
            <a:rPr lang="en-US" dirty="0" smtClean="0"/>
            <a:t> </a:t>
          </a:r>
          <a:r>
            <a:rPr lang="el-GR" dirty="0" smtClean="0"/>
            <a:t>ή ουδέτερα λίπη ή τριγλυκερίδια </a:t>
          </a:r>
          <a:endParaRPr lang="el-GR" dirty="0"/>
        </a:p>
      </dgm:t>
    </dgm:pt>
    <dgm:pt modelId="{52BD5D4B-A4D0-4ECB-B3D4-7A1F20E2D0B6}" type="parTrans" cxnId="{E117DD4B-1563-42B9-83A4-5D7F81C0E654}">
      <dgm:prSet/>
      <dgm:spPr/>
      <dgm:t>
        <a:bodyPr/>
        <a:lstStyle/>
        <a:p>
          <a:endParaRPr lang="el-GR"/>
        </a:p>
      </dgm:t>
    </dgm:pt>
    <dgm:pt modelId="{CE75558E-8610-430A-BD3A-7A938F537E5E}" type="sibTrans" cxnId="{E117DD4B-1563-42B9-83A4-5D7F81C0E654}">
      <dgm:prSet/>
      <dgm:spPr/>
      <dgm:t>
        <a:bodyPr/>
        <a:lstStyle/>
        <a:p>
          <a:endParaRPr lang="el-GR"/>
        </a:p>
      </dgm:t>
    </dgm:pt>
    <dgm:pt modelId="{87389CA9-26E4-449C-A5AC-98633D700BA2}">
      <dgm:prSet phldrT="[Κείμενο]"/>
      <dgm:spPr/>
      <dgm:t>
        <a:bodyPr/>
        <a:lstStyle/>
        <a:p>
          <a:r>
            <a:rPr lang="el-GR" dirty="0" smtClean="0"/>
            <a:t>Γλυκερόλη </a:t>
          </a:r>
        </a:p>
        <a:p>
          <a:r>
            <a:rPr lang="el-GR" dirty="0" smtClean="0"/>
            <a:t>+ </a:t>
          </a:r>
        </a:p>
        <a:p>
          <a:r>
            <a:rPr lang="el-GR" dirty="0" smtClean="0"/>
            <a:t>3 λιπαρά οξέα</a:t>
          </a:r>
          <a:endParaRPr lang="el-GR" dirty="0"/>
        </a:p>
      </dgm:t>
    </dgm:pt>
    <dgm:pt modelId="{3FF839BA-C7B6-4E3A-B30F-601FAE21B406}" type="parTrans" cxnId="{E024FF3E-5D62-4DBA-836F-25B85919AAA1}">
      <dgm:prSet/>
      <dgm:spPr/>
      <dgm:t>
        <a:bodyPr/>
        <a:lstStyle/>
        <a:p>
          <a:endParaRPr lang="el-GR"/>
        </a:p>
      </dgm:t>
    </dgm:pt>
    <dgm:pt modelId="{44ABBA67-C092-45B4-943D-A0CBFB6B4DB7}" type="sibTrans" cxnId="{E024FF3E-5D62-4DBA-836F-25B85919AAA1}">
      <dgm:prSet/>
      <dgm:spPr/>
      <dgm:t>
        <a:bodyPr/>
        <a:lstStyle/>
        <a:p>
          <a:endParaRPr lang="el-GR"/>
        </a:p>
      </dgm:t>
    </dgm:pt>
    <dgm:pt modelId="{AF39BB3B-414B-4923-840C-42ECDCE5D3BC}">
      <dgm:prSet phldrT="[Κείμενο]"/>
      <dgm:spPr/>
      <dgm:t>
        <a:bodyPr/>
        <a:lstStyle/>
        <a:p>
          <a:r>
            <a:rPr lang="el-GR" dirty="0" smtClean="0"/>
            <a:t>Σύμπλοκα λίπη</a:t>
          </a:r>
          <a:endParaRPr lang="el-GR" dirty="0"/>
        </a:p>
      </dgm:t>
    </dgm:pt>
    <dgm:pt modelId="{F7AD69ED-3890-492A-85CA-0237B28CAE32}" type="parTrans" cxnId="{F3A07CEE-7923-411B-B744-F9473F760DD9}">
      <dgm:prSet/>
      <dgm:spPr/>
      <dgm:t>
        <a:bodyPr/>
        <a:lstStyle/>
        <a:p>
          <a:endParaRPr lang="el-GR"/>
        </a:p>
      </dgm:t>
    </dgm:pt>
    <dgm:pt modelId="{66DE255C-F728-4734-96E0-FBDCEE837CD3}" type="sibTrans" cxnId="{F3A07CEE-7923-411B-B744-F9473F760DD9}">
      <dgm:prSet/>
      <dgm:spPr/>
      <dgm:t>
        <a:bodyPr/>
        <a:lstStyle/>
        <a:p>
          <a:endParaRPr lang="el-GR"/>
        </a:p>
      </dgm:t>
    </dgm:pt>
    <dgm:pt modelId="{BB33A86E-7DE0-4023-8C1F-B2DEC25DEB16}">
      <dgm:prSet phldrT="[Κείμενο]"/>
      <dgm:spPr/>
      <dgm:t>
        <a:bodyPr/>
        <a:lstStyle/>
        <a:p>
          <a:r>
            <a:rPr lang="el-GR" dirty="0" smtClean="0"/>
            <a:t>Φωσφολιπίδια </a:t>
          </a:r>
          <a:endParaRPr lang="el-GR" dirty="0"/>
        </a:p>
      </dgm:t>
    </dgm:pt>
    <dgm:pt modelId="{1504B585-9BED-418F-977B-24165E64B0AF}" type="parTrans" cxnId="{12D7A5FF-4BC3-4EBA-822E-974FAC918FC1}">
      <dgm:prSet/>
      <dgm:spPr/>
      <dgm:t>
        <a:bodyPr/>
        <a:lstStyle/>
        <a:p>
          <a:endParaRPr lang="el-GR"/>
        </a:p>
      </dgm:t>
    </dgm:pt>
    <dgm:pt modelId="{87BF4942-15BE-4EF7-B120-7881D9A0C0AF}" type="sibTrans" cxnId="{12D7A5FF-4BC3-4EBA-822E-974FAC918FC1}">
      <dgm:prSet/>
      <dgm:spPr/>
      <dgm:t>
        <a:bodyPr/>
        <a:lstStyle/>
        <a:p>
          <a:endParaRPr lang="el-GR"/>
        </a:p>
      </dgm:t>
    </dgm:pt>
    <dgm:pt modelId="{9CB26DD0-78DA-4F03-A789-66E2AB07C805}">
      <dgm:prSet/>
      <dgm:spPr/>
      <dgm:t>
        <a:bodyPr/>
        <a:lstStyle/>
        <a:p>
          <a:r>
            <a:rPr lang="el-GR" dirty="0" smtClean="0"/>
            <a:t>Γλυκολιπίδια </a:t>
          </a:r>
          <a:endParaRPr lang="el-GR" dirty="0"/>
        </a:p>
      </dgm:t>
    </dgm:pt>
    <dgm:pt modelId="{F14C3211-5959-4649-AC25-F98AB60F5FF7}" type="parTrans" cxnId="{28874B74-EE9D-4327-AF39-8B67C1205CA8}">
      <dgm:prSet/>
      <dgm:spPr/>
      <dgm:t>
        <a:bodyPr/>
        <a:lstStyle/>
        <a:p>
          <a:endParaRPr lang="el-GR"/>
        </a:p>
      </dgm:t>
    </dgm:pt>
    <dgm:pt modelId="{C76CC502-CADA-4514-B336-B0C938281C21}" type="sibTrans" cxnId="{28874B74-EE9D-4327-AF39-8B67C1205CA8}">
      <dgm:prSet/>
      <dgm:spPr/>
      <dgm:t>
        <a:bodyPr/>
        <a:lstStyle/>
        <a:p>
          <a:endParaRPr lang="el-GR"/>
        </a:p>
      </dgm:t>
    </dgm:pt>
    <dgm:pt modelId="{B4B9AB0C-1BEE-4A2B-A2AE-FF1FA77F5791}">
      <dgm:prSet/>
      <dgm:spPr/>
      <dgm:t>
        <a:bodyPr/>
        <a:lstStyle/>
        <a:p>
          <a:r>
            <a:rPr lang="el-GR" dirty="0" smtClean="0"/>
            <a:t>Λιποπρωτεΐνες </a:t>
          </a:r>
          <a:endParaRPr lang="el-GR" dirty="0"/>
        </a:p>
      </dgm:t>
    </dgm:pt>
    <dgm:pt modelId="{AF5578C1-EF11-4874-BDDC-6342B031A5C8}" type="parTrans" cxnId="{342E6460-AB2D-40B3-B5E8-485FC79A7CB6}">
      <dgm:prSet/>
      <dgm:spPr/>
      <dgm:t>
        <a:bodyPr/>
        <a:lstStyle/>
        <a:p>
          <a:endParaRPr lang="el-GR"/>
        </a:p>
      </dgm:t>
    </dgm:pt>
    <dgm:pt modelId="{1ADFE36D-1B08-475D-8774-CC20889E8BD9}" type="sibTrans" cxnId="{342E6460-AB2D-40B3-B5E8-485FC79A7CB6}">
      <dgm:prSet/>
      <dgm:spPr/>
      <dgm:t>
        <a:bodyPr/>
        <a:lstStyle/>
        <a:p>
          <a:endParaRPr lang="el-GR"/>
        </a:p>
      </dgm:t>
    </dgm:pt>
    <dgm:pt modelId="{83D4E059-FFB6-4FCE-84CF-15427568D94E}" type="pres">
      <dgm:prSet presAssocID="{8DEB8756-6C3C-4C3F-85C9-6E49C8AFA37C}" presName="hierChild1" presStyleCnt="0">
        <dgm:presLayoutVars>
          <dgm:chPref val="1"/>
          <dgm:dir/>
          <dgm:animOne val="branch"/>
          <dgm:animLvl val="lvl"/>
          <dgm:resizeHandles/>
        </dgm:presLayoutVars>
      </dgm:prSet>
      <dgm:spPr/>
      <dgm:t>
        <a:bodyPr/>
        <a:lstStyle/>
        <a:p>
          <a:endParaRPr lang="el-GR"/>
        </a:p>
      </dgm:t>
    </dgm:pt>
    <dgm:pt modelId="{6D5AFA98-A248-4E71-9C51-6658F35FA7E7}" type="pres">
      <dgm:prSet presAssocID="{E8B41AFF-755D-4138-9A8B-878038791B64}" presName="hierRoot1" presStyleCnt="0"/>
      <dgm:spPr/>
    </dgm:pt>
    <dgm:pt modelId="{590C2C3C-B991-4288-92FE-36B7687F028F}" type="pres">
      <dgm:prSet presAssocID="{E8B41AFF-755D-4138-9A8B-878038791B64}" presName="composite" presStyleCnt="0"/>
      <dgm:spPr/>
    </dgm:pt>
    <dgm:pt modelId="{646D24E8-1D3B-4262-9804-E6185FB40A8B}" type="pres">
      <dgm:prSet presAssocID="{E8B41AFF-755D-4138-9A8B-878038791B64}" presName="background" presStyleLbl="node0" presStyleIdx="0" presStyleCnt="1"/>
      <dgm:spPr/>
    </dgm:pt>
    <dgm:pt modelId="{0FA159DD-D61E-4B93-8D78-B489CC75A11F}" type="pres">
      <dgm:prSet presAssocID="{E8B41AFF-755D-4138-9A8B-878038791B64}" presName="text" presStyleLbl="fgAcc0" presStyleIdx="0" presStyleCnt="1">
        <dgm:presLayoutVars>
          <dgm:chPref val="3"/>
        </dgm:presLayoutVars>
      </dgm:prSet>
      <dgm:spPr/>
      <dgm:t>
        <a:bodyPr/>
        <a:lstStyle/>
        <a:p>
          <a:endParaRPr lang="el-GR"/>
        </a:p>
      </dgm:t>
    </dgm:pt>
    <dgm:pt modelId="{884E6C85-0D5C-418A-ACB0-02DE0AC56811}" type="pres">
      <dgm:prSet presAssocID="{E8B41AFF-755D-4138-9A8B-878038791B64}" presName="hierChild2" presStyleCnt="0"/>
      <dgm:spPr/>
    </dgm:pt>
    <dgm:pt modelId="{FAE32051-5DF5-439D-8E80-6F8D8F52F7AA}" type="pres">
      <dgm:prSet presAssocID="{52BD5D4B-A4D0-4ECB-B3D4-7A1F20E2D0B6}" presName="Name10" presStyleLbl="parChTrans1D2" presStyleIdx="0" presStyleCnt="2"/>
      <dgm:spPr/>
      <dgm:t>
        <a:bodyPr/>
        <a:lstStyle/>
        <a:p>
          <a:endParaRPr lang="el-GR"/>
        </a:p>
      </dgm:t>
    </dgm:pt>
    <dgm:pt modelId="{B6B1BB63-B48C-4544-AEA3-773BA87D67A9}" type="pres">
      <dgm:prSet presAssocID="{9542D0FA-F130-4FB0-BE4A-3A19D658F953}" presName="hierRoot2" presStyleCnt="0"/>
      <dgm:spPr/>
    </dgm:pt>
    <dgm:pt modelId="{04472742-4563-4CD3-A946-C163D02C7E54}" type="pres">
      <dgm:prSet presAssocID="{9542D0FA-F130-4FB0-BE4A-3A19D658F953}" presName="composite2" presStyleCnt="0"/>
      <dgm:spPr/>
    </dgm:pt>
    <dgm:pt modelId="{F10B1321-FEF4-4086-BA48-066921AB89B1}" type="pres">
      <dgm:prSet presAssocID="{9542D0FA-F130-4FB0-BE4A-3A19D658F953}" presName="background2" presStyleLbl="node2" presStyleIdx="0" presStyleCnt="2"/>
      <dgm:spPr/>
    </dgm:pt>
    <dgm:pt modelId="{DC117B56-8E24-4116-86A0-5591FA0D9873}" type="pres">
      <dgm:prSet presAssocID="{9542D0FA-F130-4FB0-BE4A-3A19D658F953}" presName="text2" presStyleLbl="fgAcc2" presStyleIdx="0" presStyleCnt="2">
        <dgm:presLayoutVars>
          <dgm:chPref val="3"/>
        </dgm:presLayoutVars>
      </dgm:prSet>
      <dgm:spPr/>
      <dgm:t>
        <a:bodyPr/>
        <a:lstStyle/>
        <a:p>
          <a:endParaRPr lang="el-GR"/>
        </a:p>
      </dgm:t>
    </dgm:pt>
    <dgm:pt modelId="{41994319-F6F7-47E9-8D84-4D25B98808CF}" type="pres">
      <dgm:prSet presAssocID="{9542D0FA-F130-4FB0-BE4A-3A19D658F953}" presName="hierChild3" presStyleCnt="0"/>
      <dgm:spPr/>
    </dgm:pt>
    <dgm:pt modelId="{F0EFA98A-5C43-4A96-9840-366DFF1FB18D}" type="pres">
      <dgm:prSet presAssocID="{3FF839BA-C7B6-4E3A-B30F-601FAE21B406}" presName="Name17" presStyleLbl="parChTrans1D3" presStyleIdx="0" presStyleCnt="4"/>
      <dgm:spPr/>
      <dgm:t>
        <a:bodyPr/>
        <a:lstStyle/>
        <a:p>
          <a:endParaRPr lang="el-GR"/>
        </a:p>
      </dgm:t>
    </dgm:pt>
    <dgm:pt modelId="{FA419C99-4829-49D7-AEE6-CB92DCCFDBEB}" type="pres">
      <dgm:prSet presAssocID="{87389CA9-26E4-449C-A5AC-98633D700BA2}" presName="hierRoot3" presStyleCnt="0"/>
      <dgm:spPr/>
    </dgm:pt>
    <dgm:pt modelId="{F03D2EF8-3969-4D7B-84D0-A8EF4F5FF906}" type="pres">
      <dgm:prSet presAssocID="{87389CA9-26E4-449C-A5AC-98633D700BA2}" presName="composite3" presStyleCnt="0"/>
      <dgm:spPr/>
    </dgm:pt>
    <dgm:pt modelId="{C138FD43-DF55-476E-A762-73BFEDF457C2}" type="pres">
      <dgm:prSet presAssocID="{87389CA9-26E4-449C-A5AC-98633D700BA2}" presName="background3" presStyleLbl="node3" presStyleIdx="0" presStyleCnt="4"/>
      <dgm:spPr/>
    </dgm:pt>
    <dgm:pt modelId="{CAF5BD1F-2781-47F2-9EA1-3A845D046A84}" type="pres">
      <dgm:prSet presAssocID="{87389CA9-26E4-449C-A5AC-98633D700BA2}" presName="text3" presStyleLbl="fgAcc3" presStyleIdx="0" presStyleCnt="4">
        <dgm:presLayoutVars>
          <dgm:chPref val="3"/>
        </dgm:presLayoutVars>
      </dgm:prSet>
      <dgm:spPr/>
      <dgm:t>
        <a:bodyPr/>
        <a:lstStyle/>
        <a:p>
          <a:endParaRPr lang="el-GR"/>
        </a:p>
      </dgm:t>
    </dgm:pt>
    <dgm:pt modelId="{630C2356-42AD-4788-A6AD-967016379162}" type="pres">
      <dgm:prSet presAssocID="{87389CA9-26E4-449C-A5AC-98633D700BA2}" presName="hierChild4" presStyleCnt="0"/>
      <dgm:spPr/>
    </dgm:pt>
    <dgm:pt modelId="{BDFF932C-0A56-44F0-B27F-D47FD6762381}" type="pres">
      <dgm:prSet presAssocID="{F7AD69ED-3890-492A-85CA-0237B28CAE32}" presName="Name10" presStyleLbl="parChTrans1D2" presStyleIdx="1" presStyleCnt="2"/>
      <dgm:spPr/>
      <dgm:t>
        <a:bodyPr/>
        <a:lstStyle/>
        <a:p>
          <a:endParaRPr lang="el-GR"/>
        </a:p>
      </dgm:t>
    </dgm:pt>
    <dgm:pt modelId="{065C2DF9-F9ED-4A71-9A0A-63F63EC6038F}" type="pres">
      <dgm:prSet presAssocID="{AF39BB3B-414B-4923-840C-42ECDCE5D3BC}" presName="hierRoot2" presStyleCnt="0"/>
      <dgm:spPr/>
    </dgm:pt>
    <dgm:pt modelId="{082ED0FF-22E2-4491-85C4-3313FF043B34}" type="pres">
      <dgm:prSet presAssocID="{AF39BB3B-414B-4923-840C-42ECDCE5D3BC}" presName="composite2" presStyleCnt="0"/>
      <dgm:spPr/>
    </dgm:pt>
    <dgm:pt modelId="{AD6606FB-6BD1-4633-8F09-90FAB32700FE}" type="pres">
      <dgm:prSet presAssocID="{AF39BB3B-414B-4923-840C-42ECDCE5D3BC}" presName="background2" presStyleLbl="node2" presStyleIdx="1" presStyleCnt="2"/>
      <dgm:spPr/>
    </dgm:pt>
    <dgm:pt modelId="{B03E60FA-B69A-4F82-B3E0-66B2954040F2}" type="pres">
      <dgm:prSet presAssocID="{AF39BB3B-414B-4923-840C-42ECDCE5D3BC}" presName="text2" presStyleLbl="fgAcc2" presStyleIdx="1" presStyleCnt="2">
        <dgm:presLayoutVars>
          <dgm:chPref val="3"/>
        </dgm:presLayoutVars>
      </dgm:prSet>
      <dgm:spPr/>
      <dgm:t>
        <a:bodyPr/>
        <a:lstStyle/>
        <a:p>
          <a:endParaRPr lang="el-GR"/>
        </a:p>
      </dgm:t>
    </dgm:pt>
    <dgm:pt modelId="{903C157D-BB10-45B3-B478-784AE447BD3E}" type="pres">
      <dgm:prSet presAssocID="{AF39BB3B-414B-4923-840C-42ECDCE5D3BC}" presName="hierChild3" presStyleCnt="0"/>
      <dgm:spPr/>
    </dgm:pt>
    <dgm:pt modelId="{419087AB-AB69-4279-ABAE-3AFF36E6D77C}" type="pres">
      <dgm:prSet presAssocID="{1504B585-9BED-418F-977B-24165E64B0AF}" presName="Name17" presStyleLbl="parChTrans1D3" presStyleIdx="1" presStyleCnt="4"/>
      <dgm:spPr/>
      <dgm:t>
        <a:bodyPr/>
        <a:lstStyle/>
        <a:p>
          <a:endParaRPr lang="el-GR"/>
        </a:p>
      </dgm:t>
    </dgm:pt>
    <dgm:pt modelId="{ABE9CEF4-92C8-4CC3-AAF9-EB25B7FB7EF8}" type="pres">
      <dgm:prSet presAssocID="{BB33A86E-7DE0-4023-8C1F-B2DEC25DEB16}" presName="hierRoot3" presStyleCnt="0"/>
      <dgm:spPr/>
    </dgm:pt>
    <dgm:pt modelId="{4F0E51FC-8AB3-403D-A5B7-8B5064E96A37}" type="pres">
      <dgm:prSet presAssocID="{BB33A86E-7DE0-4023-8C1F-B2DEC25DEB16}" presName="composite3" presStyleCnt="0"/>
      <dgm:spPr/>
    </dgm:pt>
    <dgm:pt modelId="{9591F555-7F86-4DF7-976B-A165AB31A1A0}" type="pres">
      <dgm:prSet presAssocID="{BB33A86E-7DE0-4023-8C1F-B2DEC25DEB16}" presName="background3" presStyleLbl="node3" presStyleIdx="1" presStyleCnt="4"/>
      <dgm:spPr/>
    </dgm:pt>
    <dgm:pt modelId="{2D9ED7CC-3C37-4C8B-8B9D-5115D60EC832}" type="pres">
      <dgm:prSet presAssocID="{BB33A86E-7DE0-4023-8C1F-B2DEC25DEB16}" presName="text3" presStyleLbl="fgAcc3" presStyleIdx="1" presStyleCnt="4">
        <dgm:presLayoutVars>
          <dgm:chPref val="3"/>
        </dgm:presLayoutVars>
      </dgm:prSet>
      <dgm:spPr/>
      <dgm:t>
        <a:bodyPr/>
        <a:lstStyle/>
        <a:p>
          <a:endParaRPr lang="el-GR"/>
        </a:p>
      </dgm:t>
    </dgm:pt>
    <dgm:pt modelId="{1CA1A09F-EA6F-4F11-83B7-C23FECE8C426}" type="pres">
      <dgm:prSet presAssocID="{BB33A86E-7DE0-4023-8C1F-B2DEC25DEB16}" presName="hierChild4" presStyleCnt="0"/>
      <dgm:spPr/>
    </dgm:pt>
    <dgm:pt modelId="{4ECEC34F-11CB-454D-8C70-81CB2BB1DFDF}" type="pres">
      <dgm:prSet presAssocID="{F14C3211-5959-4649-AC25-F98AB60F5FF7}" presName="Name17" presStyleLbl="parChTrans1D3" presStyleIdx="2" presStyleCnt="4"/>
      <dgm:spPr/>
      <dgm:t>
        <a:bodyPr/>
        <a:lstStyle/>
        <a:p>
          <a:endParaRPr lang="el-GR"/>
        </a:p>
      </dgm:t>
    </dgm:pt>
    <dgm:pt modelId="{FE01E691-2A99-49BE-8DE4-1826C1EDD56D}" type="pres">
      <dgm:prSet presAssocID="{9CB26DD0-78DA-4F03-A789-66E2AB07C805}" presName="hierRoot3" presStyleCnt="0"/>
      <dgm:spPr/>
    </dgm:pt>
    <dgm:pt modelId="{7548A604-FA2A-47A5-B75D-3EC4283E930C}" type="pres">
      <dgm:prSet presAssocID="{9CB26DD0-78DA-4F03-A789-66E2AB07C805}" presName="composite3" presStyleCnt="0"/>
      <dgm:spPr/>
    </dgm:pt>
    <dgm:pt modelId="{88F4BD93-0879-4A39-851B-4D9E4A08BF37}" type="pres">
      <dgm:prSet presAssocID="{9CB26DD0-78DA-4F03-A789-66E2AB07C805}" presName="background3" presStyleLbl="node3" presStyleIdx="2" presStyleCnt="4"/>
      <dgm:spPr/>
    </dgm:pt>
    <dgm:pt modelId="{072D0D62-AC9B-4A7F-A58F-0F717A3B9ACD}" type="pres">
      <dgm:prSet presAssocID="{9CB26DD0-78DA-4F03-A789-66E2AB07C805}" presName="text3" presStyleLbl="fgAcc3" presStyleIdx="2" presStyleCnt="4">
        <dgm:presLayoutVars>
          <dgm:chPref val="3"/>
        </dgm:presLayoutVars>
      </dgm:prSet>
      <dgm:spPr/>
      <dgm:t>
        <a:bodyPr/>
        <a:lstStyle/>
        <a:p>
          <a:endParaRPr lang="el-GR"/>
        </a:p>
      </dgm:t>
    </dgm:pt>
    <dgm:pt modelId="{ED7C812F-1184-412A-910A-9DC7435C7558}" type="pres">
      <dgm:prSet presAssocID="{9CB26DD0-78DA-4F03-A789-66E2AB07C805}" presName="hierChild4" presStyleCnt="0"/>
      <dgm:spPr/>
    </dgm:pt>
    <dgm:pt modelId="{B4B047BA-25F1-47D7-9D9F-A3076B8218C6}" type="pres">
      <dgm:prSet presAssocID="{AF5578C1-EF11-4874-BDDC-6342B031A5C8}" presName="Name17" presStyleLbl="parChTrans1D3" presStyleIdx="3" presStyleCnt="4"/>
      <dgm:spPr/>
      <dgm:t>
        <a:bodyPr/>
        <a:lstStyle/>
        <a:p>
          <a:endParaRPr lang="el-GR"/>
        </a:p>
      </dgm:t>
    </dgm:pt>
    <dgm:pt modelId="{FF46E87E-7CAC-4A40-9FD9-ECEDCA1E3E80}" type="pres">
      <dgm:prSet presAssocID="{B4B9AB0C-1BEE-4A2B-A2AE-FF1FA77F5791}" presName="hierRoot3" presStyleCnt="0"/>
      <dgm:spPr/>
    </dgm:pt>
    <dgm:pt modelId="{B6C749D5-EBAA-4719-9C6D-B7D4305FB254}" type="pres">
      <dgm:prSet presAssocID="{B4B9AB0C-1BEE-4A2B-A2AE-FF1FA77F5791}" presName="composite3" presStyleCnt="0"/>
      <dgm:spPr/>
    </dgm:pt>
    <dgm:pt modelId="{7D65B93A-77C0-44DD-82F1-1489AC7DAE18}" type="pres">
      <dgm:prSet presAssocID="{B4B9AB0C-1BEE-4A2B-A2AE-FF1FA77F5791}" presName="background3" presStyleLbl="node3" presStyleIdx="3" presStyleCnt="4"/>
      <dgm:spPr/>
    </dgm:pt>
    <dgm:pt modelId="{F588A0F1-AA11-4B8D-A6D7-EDBCA5C0CB04}" type="pres">
      <dgm:prSet presAssocID="{B4B9AB0C-1BEE-4A2B-A2AE-FF1FA77F5791}" presName="text3" presStyleLbl="fgAcc3" presStyleIdx="3" presStyleCnt="4">
        <dgm:presLayoutVars>
          <dgm:chPref val="3"/>
        </dgm:presLayoutVars>
      </dgm:prSet>
      <dgm:spPr/>
      <dgm:t>
        <a:bodyPr/>
        <a:lstStyle/>
        <a:p>
          <a:endParaRPr lang="el-GR"/>
        </a:p>
      </dgm:t>
    </dgm:pt>
    <dgm:pt modelId="{911BE0C9-7F80-41B1-8032-A2B6AB26E6C8}" type="pres">
      <dgm:prSet presAssocID="{B4B9AB0C-1BEE-4A2B-A2AE-FF1FA77F5791}" presName="hierChild4" presStyleCnt="0"/>
      <dgm:spPr/>
    </dgm:pt>
  </dgm:ptLst>
  <dgm:cxnLst>
    <dgm:cxn modelId="{0B57F978-17B4-4DD7-AC45-B7EEB380BD2D}" type="presOf" srcId="{9CB26DD0-78DA-4F03-A789-66E2AB07C805}" destId="{072D0D62-AC9B-4A7F-A58F-0F717A3B9ACD}" srcOrd="0" destOrd="0" presId="urn:microsoft.com/office/officeart/2005/8/layout/hierarchy1"/>
    <dgm:cxn modelId="{DB891764-C234-4CBA-86E1-95EB1E73453B}" type="presOf" srcId="{9542D0FA-F130-4FB0-BE4A-3A19D658F953}" destId="{DC117B56-8E24-4116-86A0-5591FA0D9873}" srcOrd="0" destOrd="0" presId="urn:microsoft.com/office/officeart/2005/8/layout/hierarchy1"/>
    <dgm:cxn modelId="{42886B78-443F-49AD-B90E-681274B3ECF2}" srcId="{8DEB8756-6C3C-4C3F-85C9-6E49C8AFA37C}" destId="{E8B41AFF-755D-4138-9A8B-878038791B64}" srcOrd="0" destOrd="0" parTransId="{399CC087-A7E0-42A4-BE50-C1830337F948}" sibTransId="{2C788FB4-3D7D-4DE3-8573-806FC28B1ECB}"/>
    <dgm:cxn modelId="{F8E769AC-756E-49C2-872C-92A78F100563}" type="presOf" srcId="{8DEB8756-6C3C-4C3F-85C9-6E49C8AFA37C}" destId="{83D4E059-FFB6-4FCE-84CF-15427568D94E}" srcOrd="0" destOrd="0" presId="urn:microsoft.com/office/officeart/2005/8/layout/hierarchy1"/>
    <dgm:cxn modelId="{42005C82-0A9F-4D40-9452-2FE71276D470}" type="presOf" srcId="{52BD5D4B-A4D0-4ECB-B3D4-7A1F20E2D0B6}" destId="{FAE32051-5DF5-439D-8E80-6F8D8F52F7AA}" srcOrd="0" destOrd="0" presId="urn:microsoft.com/office/officeart/2005/8/layout/hierarchy1"/>
    <dgm:cxn modelId="{351FD0E0-4FE2-442E-AB88-7F4F984CD964}" type="presOf" srcId="{1504B585-9BED-418F-977B-24165E64B0AF}" destId="{419087AB-AB69-4279-ABAE-3AFF36E6D77C}" srcOrd="0" destOrd="0" presId="urn:microsoft.com/office/officeart/2005/8/layout/hierarchy1"/>
    <dgm:cxn modelId="{12D7A5FF-4BC3-4EBA-822E-974FAC918FC1}" srcId="{AF39BB3B-414B-4923-840C-42ECDCE5D3BC}" destId="{BB33A86E-7DE0-4023-8C1F-B2DEC25DEB16}" srcOrd="0" destOrd="0" parTransId="{1504B585-9BED-418F-977B-24165E64B0AF}" sibTransId="{87BF4942-15BE-4EF7-B120-7881D9A0C0AF}"/>
    <dgm:cxn modelId="{342E6460-AB2D-40B3-B5E8-485FC79A7CB6}" srcId="{AF39BB3B-414B-4923-840C-42ECDCE5D3BC}" destId="{B4B9AB0C-1BEE-4A2B-A2AE-FF1FA77F5791}" srcOrd="2" destOrd="0" parTransId="{AF5578C1-EF11-4874-BDDC-6342B031A5C8}" sibTransId="{1ADFE36D-1B08-475D-8774-CC20889E8BD9}"/>
    <dgm:cxn modelId="{28874B74-EE9D-4327-AF39-8B67C1205CA8}" srcId="{AF39BB3B-414B-4923-840C-42ECDCE5D3BC}" destId="{9CB26DD0-78DA-4F03-A789-66E2AB07C805}" srcOrd="1" destOrd="0" parTransId="{F14C3211-5959-4649-AC25-F98AB60F5FF7}" sibTransId="{C76CC502-CADA-4514-B336-B0C938281C21}"/>
    <dgm:cxn modelId="{E117DD4B-1563-42B9-83A4-5D7F81C0E654}" srcId="{E8B41AFF-755D-4138-9A8B-878038791B64}" destId="{9542D0FA-F130-4FB0-BE4A-3A19D658F953}" srcOrd="0" destOrd="0" parTransId="{52BD5D4B-A4D0-4ECB-B3D4-7A1F20E2D0B6}" sibTransId="{CE75558E-8610-430A-BD3A-7A938F537E5E}"/>
    <dgm:cxn modelId="{86E45E7F-EB7D-450E-97F3-1FEDD5B0E11E}" type="presOf" srcId="{3FF839BA-C7B6-4E3A-B30F-601FAE21B406}" destId="{F0EFA98A-5C43-4A96-9840-366DFF1FB18D}" srcOrd="0" destOrd="0" presId="urn:microsoft.com/office/officeart/2005/8/layout/hierarchy1"/>
    <dgm:cxn modelId="{20E0D3D4-5D38-424F-B4E7-A37B09F28F5A}" type="presOf" srcId="{AF5578C1-EF11-4874-BDDC-6342B031A5C8}" destId="{B4B047BA-25F1-47D7-9D9F-A3076B8218C6}" srcOrd="0" destOrd="0" presId="urn:microsoft.com/office/officeart/2005/8/layout/hierarchy1"/>
    <dgm:cxn modelId="{8A495A30-1EBD-4AB3-8592-D67959C16A32}" type="presOf" srcId="{87389CA9-26E4-449C-A5AC-98633D700BA2}" destId="{CAF5BD1F-2781-47F2-9EA1-3A845D046A84}" srcOrd="0" destOrd="0" presId="urn:microsoft.com/office/officeart/2005/8/layout/hierarchy1"/>
    <dgm:cxn modelId="{8B270356-61A6-475B-AF56-E41D428C3769}" type="presOf" srcId="{AF39BB3B-414B-4923-840C-42ECDCE5D3BC}" destId="{B03E60FA-B69A-4F82-B3E0-66B2954040F2}" srcOrd="0" destOrd="0" presId="urn:microsoft.com/office/officeart/2005/8/layout/hierarchy1"/>
    <dgm:cxn modelId="{561DA20D-78B2-4849-8B6B-D288D03858D8}" type="presOf" srcId="{F7AD69ED-3890-492A-85CA-0237B28CAE32}" destId="{BDFF932C-0A56-44F0-B27F-D47FD6762381}" srcOrd="0" destOrd="0" presId="urn:microsoft.com/office/officeart/2005/8/layout/hierarchy1"/>
    <dgm:cxn modelId="{F65BB0A4-8A5C-4625-BA17-01AA1EB4774E}" type="presOf" srcId="{F14C3211-5959-4649-AC25-F98AB60F5FF7}" destId="{4ECEC34F-11CB-454D-8C70-81CB2BB1DFDF}" srcOrd="0" destOrd="0" presId="urn:microsoft.com/office/officeart/2005/8/layout/hierarchy1"/>
    <dgm:cxn modelId="{FE03E1EE-1355-417B-8DF9-085A05ACA36D}" type="presOf" srcId="{B4B9AB0C-1BEE-4A2B-A2AE-FF1FA77F5791}" destId="{F588A0F1-AA11-4B8D-A6D7-EDBCA5C0CB04}" srcOrd="0" destOrd="0" presId="urn:microsoft.com/office/officeart/2005/8/layout/hierarchy1"/>
    <dgm:cxn modelId="{A920B466-50BA-49EF-84CD-3D06862BEF08}" type="presOf" srcId="{E8B41AFF-755D-4138-9A8B-878038791B64}" destId="{0FA159DD-D61E-4B93-8D78-B489CC75A11F}" srcOrd="0" destOrd="0" presId="urn:microsoft.com/office/officeart/2005/8/layout/hierarchy1"/>
    <dgm:cxn modelId="{F3A07CEE-7923-411B-B744-F9473F760DD9}" srcId="{E8B41AFF-755D-4138-9A8B-878038791B64}" destId="{AF39BB3B-414B-4923-840C-42ECDCE5D3BC}" srcOrd="1" destOrd="0" parTransId="{F7AD69ED-3890-492A-85CA-0237B28CAE32}" sibTransId="{66DE255C-F728-4734-96E0-FBDCEE837CD3}"/>
    <dgm:cxn modelId="{C39D4CDA-DB11-4B74-90F5-DBE4A75909A8}" type="presOf" srcId="{BB33A86E-7DE0-4023-8C1F-B2DEC25DEB16}" destId="{2D9ED7CC-3C37-4C8B-8B9D-5115D60EC832}" srcOrd="0" destOrd="0" presId="urn:microsoft.com/office/officeart/2005/8/layout/hierarchy1"/>
    <dgm:cxn modelId="{E024FF3E-5D62-4DBA-836F-25B85919AAA1}" srcId="{9542D0FA-F130-4FB0-BE4A-3A19D658F953}" destId="{87389CA9-26E4-449C-A5AC-98633D700BA2}" srcOrd="0" destOrd="0" parTransId="{3FF839BA-C7B6-4E3A-B30F-601FAE21B406}" sibTransId="{44ABBA67-C092-45B4-943D-A0CBFB6B4DB7}"/>
    <dgm:cxn modelId="{18D6EBEA-21CA-4BE1-A162-2E866C22FF23}" type="presParOf" srcId="{83D4E059-FFB6-4FCE-84CF-15427568D94E}" destId="{6D5AFA98-A248-4E71-9C51-6658F35FA7E7}" srcOrd="0" destOrd="0" presId="urn:microsoft.com/office/officeart/2005/8/layout/hierarchy1"/>
    <dgm:cxn modelId="{CBE11AB4-D867-4846-B984-F0E3428D17B9}" type="presParOf" srcId="{6D5AFA98-A248-4E71-9C51-6658F35FA7E7}" destId="{590C2C3C-B991-4288-92FE-36B7687F028F}" srcOrd="0" destOrd="0" presId="urn:microsoft.com/office/officeart/2005/8/layout/hierarchy1"/>
    <dgm:cxn modelId="{188CC628-DA65-4F59-B351-C10529665F2A}" type="presParOf" srcId="{590C2C3C-B991-4288-92FE-36B7687F028F}" destId="{646D24E8-1D3B-4262-9804-E6185FB40A8B}" srcOrd="0" destOrd="0" presId="urn:microsoft.com/office/officeart/2005/8/layout/hierarchy1"/>
    <dgm:cxn modelId="{68574A10-C422-4A94-8949-0B9DAD21A5FF}" type="presParOf" srcId="{590C2C3C-B991-4288-92FE-36B7687F028F}" destId="{0FA159DD-D61E-4B93-8D78-B489CC75A11F}" srcOrd="1" destOrd="0" presId="urn:microsoft.com/office/officeart/2005/8/layout/hierarchy1"/>
    <dgm:cxn modelId="{816078C2-8E60-448C-BD58-33A282B1FBF9}" type="presParOf" srcId="{6D5AFA98-A248-4E71-9C51-6658F35FA7E7}" destId="{884E6C85-0D5C-418A-ACB0-02DE0AC56811}" srcOrd="1" destOrd="0" presId="urn:microsoft.com/office/officeart/2005/8/layout/hierarchy1"/>
    <dgm:cxn modelId="{42950F89-C1FC-4104-88FC-D0C89C1FEDB1}" type="presParOf" srcId="{884E6C85-0D5C-418A-ACB0-02DE0AC56811}" destId="{FAE32051-5DF5-439D-8E80-6F8D8F52F7AA}" srcOrd="0" destOrd="0" presId="urn:microsoft.com/office/officeart/2005/8/layout/hierarchy1"/>
    <dgm:cxn modelId="{C36ED934-CB02-4056-8EB5-9EC258A7EE67}" type="presParOf" srcId="{884E6C85-0D5C-418A-ACB0-02DE0AC56811}" destId="{B6B1BB63-B48C-4544-AEA3-773BA87D67A9}" srcOrd="1" destOrd="0" presId="urn:microsoft.com/office/officeart/2005/8/layout/hierarchy1"/>
    <dgm:cxn modelId="{14E4EA8A-D50F-4F50-A7F1-84A2A4577EF1}" type="presParOf" srcId="{B6B1BB63-B48C-4544-AEA3-773BA87D67A9}" destId="{04472742-4563-4CD3-A946-C163D02C7E54}" srcOrd="0" destOrd="0" presId="urn:microsoft.com/office/officeart/2005/8/layout/hierarchy1"/>
    <dgm:cxn modelId="{9C552CFF-EE72-4093-AB1C-483E9012CD47}" type="presParOf" srcId="{04472742-4563-4CD3-A946-C163D02C7E54}" destId="{F10B1321-FEF4-4086-BA48-066921AB89B1}" srcOrd="0" destOrd="0" presId="urn:microsoft.com/office/officeart/2005/8/layout/hierarchy1"/>
    <dgm:cxn modelId="{73E6C36D-7D5B-43FE-982D-9561F4937998}" type="presParOf" srcId="{04472742-4563-4CD3-A946-C163D02C7E54}" destId="{DC117B56-8E24-4116-86A0-5591FA0D9873}" srcOrd="1" destOrd="0" presId="urn:microsoft.com/office/officeart/2005/8/layout/hierarchy1"/>
    <dgm:cxn modelId="{F003A290-892A-41C1-8D5E-583A2849D73E}" type="presParOf" srcId="{B6B1BB63-B48C-4544-AEA3-773BA87D67A9}" destId="{41994319-F6F7-47E9-8D84-4D25B98808CF}" srcOrd="1" destOrd="0" presId="urn:microsoft.com/office/officeart/2005/8/layout/hierarchy1"/>
    <dgm:cxn modelId="{475F9151-FCAE-435D-A751-13B77FBEF74E}" type="presParOf" srcId="{41994319-F6F7-47E9-8D84-4D25B98808CF}" destId="{F0EFA98A-5C43-4A96-9840-366DFF1FB18D}" srcOrd="0" destOrd="0" presId="urn:microsoft.com/office/officeart/2005/8/layout/hierarchy1"/>
    <dgm:cxn modelId="{49BF0C69-5278-486F-9C95-947243D0EAC9}" type="presParOf" srcId="{41994319-F6F7-47E9-8D84-4D25B98808CF}" destId="{FA419C99-4829-49D7-AEE6-CB92DCCFDBEB}" srcOrd="1" destOrd="0" presId="urn:microsoft.com/office/officeart/2005/8/layout/hierarchy1"/>
    <dgm:cxn modelId="{4D5AD29A-97FF-4302-8E14-84D972382A00}" type="presParOf" srcId="{FA419C99-4829-49D7-AEE6-CB92DCCFDBEB}" destId="{F03D2EF8-3969-4D7B-84D0-A8EF4F5FF906}" srcOrd="0" destOrd="0" presId="urn:microsoft.com/office/officeart/2005/8/layout/hierarchy1"/>
    <dgm:cxn modelId="{9307C115-B7E1-4D37-B00F-8C14C02284AC}" type="presParOf" srcId="{F03D2EF8-3969-4D7B-84D0-A8EF4F5FF906}" destId="{C138FD43-DF55-476E-A762-73BFEDF457C2}" srcOrd="0" destOrd="0" presId="urn:microsoft.com/office/officeart/2005/8/layout/hierarchy1"/>
    <dgm:cxn modelId="{74D584C4-18AA-47B7-A296-B0143539D779}" type="presParOf" srcId="{F03D2EF8-3969-4D7B-84D0-A8EF4F5FF906}" destId="{CAF5BD1F-2781-47F2-9EA1-3A845D046A84}" srcOrd="1" destOrd="0" presId="urn:microsoft.com/office/officeart/2005/8/layout/hierarchy1"/>
    <dgm:cxn modelId="{E29CCE6F-5406-4FB6-8A32-0AA3D4D9725B}" type="presParOf" srcId="{FA419C99-4829-49D7-AEE6-CB92DCCFDBEB}" destId="{630C2356-42AD-4788-A6AD-967016379162}" srcOrd="1" destOrd="0" presId="urn:microsoft.com/office/officeart/2005/8/layout/hierarchy1"/>
    <dgm:cxn modelId="{27093247-B8D7-4F43-9814-8EB75B84144E}" type="presParOf" srcId="{884E6C85-0D5C-418A-ACB0-02DE0AC56811}" destId="{BDFF932C-0A56-44F0-B27F-D47FD6762381}" srcOrd="2" destOrd="0" presId="urn:microsoft.com/office/officeart/2005/8/layout/hierarchy1"/>
    <dgm:cxn modelId="{636B7B8F-4D71-44E0-B8DA-B8E8A3279B92}" type="presParOf" srcId="{884E6C85-0D5C-418A-ACB0-02DE0AC56811}" destId="{065C2DF9-F9ED-4A71-9A0A-63F63EC6038F}" srcOrd="3" destOrd="0" presId="urn:microsoft.com/office/officeart/2005/8/layout/hierarchy1"/>
    <dgm:cxn modelId="{FB93E18B-0289-4934-9599-DCEBE3321288}" type="presParOf" srcId="{065C2DF9-F9ED-4A71-9A0A-63F63EC6038F}" destId="{082ED0FF-22E2-4491-85C4-3313FF043B34}" srcOrd="0" destOrd="0" presId="urn:microsoft.com/office/officeart/2005/8/layout/hierarchy1"/>
    <dgm:cxn modelId="{60EAA1AE-E0A3-4F8C-925E-535CC940D80A}" type="presParOf" srcId="{082ED0FF-22E2-4491-85C4-3313FF043B34}" destId="{AD6606FB-6BD1-4633-8F09-90FAB32700FE}" srcOrd="0" destOrd="0" presId="urn:microsoft.com/office/officeart/2005/8/layout/hierarchy1"/>
    <dgm:cxn modelId="{0900C3EE-6298-439F-A190-75530579113E}" type="presParOf" srcId="{082ED0FF-22E2-4491-85C4-3313FF043B34}" destId="{B03E60FA-B69A-4F82-B3E0-66B2954040F2}" srcOrd="1" destOrd="0" presId="urn:microsoft.com/office/officeart/2005/8/layout/hierarchy1"/>
    <dgm:cxn modelId="{B986D469-F805-4E97-8468-8B35B8AB0CBD}" type="presParOf" srcId="{065C2DF9-F9ED-4A71-9A0A-63F63EC6038F}" destId="{903C157D-BB10-45B3-B478-784AE447BD3E}" srcOrd="1" destOrd="0" presId="urn:microsoft.com/office/officeart/2005/8/layout/hierarchy1"/>
    <dgm:cxn modelId="{EEAD4807-01C2-4C06-86E6-5102A49BF3CD}" type="presParOf" srcId="{903C157D-BB10-45B3-B478-784AE447BD3E}" destId="{419087AB-AB69-4279-ABAE-3AFF36E6D77C}" srcOrd="0" destOrd="0" presId="urn:microsoft.com/office/officeart/2005/8/layout/hierarchy1"/>
    <dgm:cxn modelId="{0458EA48-096B-4D20-8349-E13D754FF4AF}" type="presParOf" srcId="{903C157D-BB10-45B3-B478-784AE447BD3E}" destId="{ABE9CEF4-92C8-4CC3-AAF9-EB25B7FB7EF8}" srcOrd="1" destOrd="0" presId="urn:microsoft.com/office/officeart/2005/8/layout/hierarchy1"/>
    <dgm:cxn modelId="{041B4D13-6EEF-43D6-8DE6-CA91AD4AEE40}" type="presParOf" srcId="{ABE9CEF4-92C8-4CC3-AAF9-EB25B7FB7EF8}" destId="{4F0E51FC-8AB3-403D-A5B7-8B5064E96A37}" srcOrd="0" destOrd="0" presId="urn:microsoft.com/office/officeart/2005/8/layout/hierarchy1"/>
    <dgm:cxn modelId="{BEA5E050-EB13-492F-B6C6-04061B17D8E6}" type="presParOf" srcId="{4F0E51FC-8AB3-403D-A5B7-8B5064E96A37}" destId="{9591F555-7F86-4DF7-976B-A165AB31A1A0}" srcOrd="0" destOrd="0" presId="urn:microsoft.com/office/officeart/2005/8/layout/hierarchy1"/>
    <dgm:cxn modelId="{1D388410-D145-4836-A01A-A6AA5BEC5072}" type="presParOf" srcId="{4F0E51FC-8AB3-403D-A5B7-8B5064E96A37}" destId="{2D9ED7CC-3C37-4C8B-8B9D-5115D60EC832}" srcOrd="1" destOrd="0" presId="urn:microsoft.com/office/officeart/2005/8/layout/hierarchy1"/>
    <dgm:cxn modelId="{0679BBEF-1A1F-4F47-B61F-9779EE037758}" type="presParOf" srcId="{ABE9CEF4-92C8-4CC3-AAF9-EB25B7FB7EF8}" destId="{1CA1A09F-EA6F-4F11-83B7-C23FECE8C426}" srcOrd="1" destOrd="0" presId="urn:microsoft.com/office/officeart/2005/8/layout/hierarchy1"/>
    <dgm:cxn modelId="{09519147-0D6B-47E8-BB72-9817958E2B18}" type="presParOf" srcId="{903C157D-BB10-45B3-B478-784AE447BD3E}" destId="{4ECEC34F-11CB-454D-8C70-81CB2BB1DFDF}" srcOrd="2" destOrd="0" presId="urn:microsoft.com/office/officeart/2005/8/layout/hierarchy1"/>
    <dgm:cxn modelId="{1165319F-E392-48E1-AF9C-8F2B8D94CD83}" type="presParOf" srcId="{903C157D-BB10-45B3-B478-784AE447BD3E}" destId="{FE01E691-2A99-49BE-8DE4-1826C1EDD56D}" srcOrd="3" destOrd="0" presId="urn:microsoft.com/office/officeart/2005/8/layout/hierarchy1"/>
    <dgm:cxn modelId="{9CD694AF-120F-41FE-9B97-CD3835C8AB5C}" type="presParOf" srcId="{FE01E691-2A99-49BE-8DE4-1826C1EDD56D}" destId="{7548A604-FA2A-47A5-B75D-3EC4283E930C}" srcOrd="0" destOrd="0" presId="urn:microsoft.com/office/officeart/2005/8/layout/hierarchy1"/>
    <dgm:cxn modelId="{50E94568-BF26-4680-B8DE-086B36F12216}" type="presParOf" srcId="{7548A604-FA2A-47A5-B75D-3EC4283E930C}" destId="{88F4BD93-0879-4A39-851B-4D9E4A08BF37}" srcOrd="0" destOrd="0" presId="urn:microsoft.com/office/officeart/2005/8/layout/hierarchy1"/>
    <dgm:cxn modelId="{28366B16-EA37-48D1-8004-814572327780}" type="presParOf" srcId="{7548A604-FA2A-47A5-B75D-3EC4283E930C}" destId="{072D0D62-AC9B-4A7F-A58F-0F717A3B9ACD}" srcOrd="1" destOrd="0" presId="urn:microsoft.com/office/officeart/2005/8/layout/hierarchy1"/>
    <dgm:cxn modelId="{829D31EE-442F-4643-9817-48C1B6A2F1D3}" type="presParOf" srcId="{FE01E691-2A99-49BE-8DE4-1826C1EDD56D}" destId="{ED7C812F-1184-412A-910A-9DC7435C7558}" srcOrd="1" destOrd="0" presId="urn:microsoft.com/office/officeart/2005/8/layout/hierarchy1"/>
    <dgm:cxn modelId="{8B99F48E-CB64-4DD4-8FF4-C6948DA35F10}" type="presParOf" srcId="{903C157D-BB10-45B3-B478-784AE447BD3E}" destId="{B4B047BA-25F1-47D7-9D9F-A3076B8218C6}" srcOrd="4" destOrd="0" presId="urn:microsoft.com/office/officeart/2005/8/layout/hierarchy1"/>
    <dgm:cxn modelId="{2166DB2F-DCB4-43E0-BD32-5919E7BA7502}" type="presParOf" srcId="{903C157D-BB10-45B3-B478-784AE447BD3E}" destId="{FF46E87E-7CAC-4A40-9FD9-ECEDCA1E3E80}" srcOrd="5" destOrd="0" presId="urn:microsoft.com/office/officeart/2005/8/layout/hierarchy1"/>
    <dgm:cxn modelId="{C826BF60-906F-4074-9182-58FAF963241E}" type="presParOf" srcId="{FF46E87E-7CAC-4A40-9FD9-ECEDCA1E3E80}" destId="{B6C749D5-EBAA-4719-9C6D-B7D4305FB254}" srcOrd="0" destOrd="0" presId="urn:microsoft.com/office/officeart/2005/8/layout/hierarchy1"/>
    <dgm:cxn modelId="{C75224CC-1776-456E-A8EC-11133C7C4BF2}" type="presParOf" srcId="{B6C749D5-EBAA-4719-9C6D-B7D4305FB254}" destId="{7D65B93A-77C0-44DD-82F1-1489AC7DAE18}" srcOrd="0" destOrd="0" presId="urn:microsoft.com/office/officeart/2005/8/layout/hierarchy1"/>
    <dgm:cxn modelId="{8CFECC78-387C-413F-A2EF-0A5126AE9E4F}" type="presParOf" srcId="{B6C749D5-EBAA-4719-9C6D-B7D4305FB254}" destId="{F588A0F1-AA11-4B8D-A6D7-EDBCA5C0CB04}" srcOrd="1" destOrd="0" presId="urn:microsoft.com/office/officeart/2005/8/layout/hierarchy1"/>
    <dgm:cxn modelId="{3BB25EC7-B003-439D-879D-56EFEA77F92E}" type="presParOf" srcId="{FF46E87E-7CAC-4A40-9FD9-ECEDCA1E3E80}" destId="{911BE0C9-7F80-41B1-8032-A2B6AB26E6C8}"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D145375-42CC-4B5D-B033-22198B2000E6}"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l-GR"/>
        </a:p>
      </dgm:t>
    </dgm:pt>
    <dgm:pt modelId="{40DA4F16-C117-4E3A-8C72-EF885F2E8796}">
      <dgm:prSet phldrT="[Κείμενο]" custT="1"/>
      <dgm:spPr/>
      <dgm:t>
        <a:bodyPr/>
        <a:lstStyle/>
        <a:p>
          <a:r>
            <a:rPr lang="el-GR" sz="2000" dirty="0" smtClean="0"/>
            <a:t>Στην τριτοταγή δομή συμβάλλουν:</a:t>
          </a:r>
          <a:endParaRPr lang="el-GR" sz="2000" dirty="0"/>
        </a:p>
      </dgm:t>
    </dgm:pt>
    <dgm:pt modelId="{0372DF71-4314-4F9F-A018-CC93C04AC396}" type="parTrans" cxnId="{2DDAA796-5996-492D-8458-95CE135AC84C}">
      <dgm:prSet/>
      <dgm:spPr/>
      <dgm:t>
        <a:bodyPr/>
        <a:lstStyle/>
        <a:p>
          <a:endParaRPr lang="el-GR"/>
        </a:p>
      </dgm:t>
    </dgm:pt>
    <dgm:pt modelId="{1BF0D6C6-8881-46EB-A4FB-CB773B01A418}" type="sibTrans" cxnId="{2DDAA796-5996-492D-8458-95CE135AC84C}">
      <dgm:prSet/>
      <dgm:spPr/>
      <dgm:t>
        <a:bodyPr/>
        <a:lstStyle/>
        <a:p>
          <a:endParaRPr lang="el-GR"/>
        </a:p>
      </dgm:t>
    </dgm:pt>
    <dgm:pt modelId="{7E71855F-5CAA-48FA-9408-3D47F6B3DC03}">
      <dgm:prSet phldrT="[Κείμενο]" custT="1"/>
      <dgm:spPr/>
      <dgm:t>
        <a:bodyPr/>
        <a:lstStyle/>
        <a:p>
          <a:r>
            <a:rPr lang="el-GR" sz="2000" b="1" dirty="0" smtClean="0"/>
            <a:t>Οι περιστροφές:</a:t>
          </a:r>
        </a:p>
        <a:p>
          <a:r>
            <a:rPr lang="el-GR" sz="2000" dirty="0" smtClean="0"/>
            <a:t>Κατασκευές σχήματος </a:t>
          </a:r>
          <a:r>
            <a:rPr lang="en-US" sz="2000" dirty="0" smtClean="0"/>
            <a:t>U</a:t>
          </a:r>
          <a:r>
            <a:rPr lang="el-GR" sz="2000" dirty="0" smtClean="0"/>
            <a:t> από τρία ή τέσσερα κατάλοιπα </a:t>
          </a:r>
          <a:endParaRPr lang="el-GR" sz="2000" dirty="0"/>
        </a:p>
      </dgm:t>
    </dgm:pt>
    <dgm:pt modelId="{FCE859AE-CC55-4D13-93D8-34EEBDD299C5}" type="parTrans" cxnId="{275A380C-FD2D-4399-B7B7-D543B91E3006}">
      <dgm:prSet/>
      <dgm:spPr/>
      <dgm:t>
        <a:bodyPr/>
        <a:lstStyle/>
        <a:p>
          <a:endParaRPr lang="el-GR"/>
        </a:p>
      </dgm:t>
    </dgm:pt>
    <dgm:pt modelId="{A84BA320-8E69-48BC-854F-262C8B0B68A2}" type="sibTrans" cxnId="{275A380C-FD2D-4399-B7B7-D543B91E3006}">
      <dgm:prSet/>
      <dgm:spPr/>
      <dgm:t>
        <a:bodyPr/>
        <a:lstStyle/>
        <a:p>
          <a:endParaRPr lang="el-GR"/>
        </a:p>
      </dgm:t>
    </dgm:pt>
    <dgm:pt modelId="{52AF9540-21C5-4861-9D5C-41FAD13C5F56}">
      <dgm:prSet phldrT="[Κείμενο]" custT="1"/>
      <dgm:spPr/>
      <dgm:t>
        <a:bodyPr/>
        <a:lstStyle/>
        <a:p>
          <a:r>
            <a:rPr lang="el-GR" sz="2000" b="1" dirty="0" smtClean="0"/>
            <a:t>Η σύνθετη έλικα:</a:t>
          </a:r>
        </a:p>
        <a:p>
          <a:r>
            <a:rPr lang="el-GR" sz="2000" dirty="0" smtClean="0"/>
            <a:t>Κατασκευές από δύο – τέσσερεις αμφίφιλες  έλικες που τυλίγονται η μία γύρω από την άλλη</a:t>
          </a:r>
          <a:endParaRPr lang="el-GR" sz="2000" dirty="0"/>
        </a:p>
      </dgm:t>
    </dgm:pt>
    <dgm:pt modelId="{1B1922EB-60A8-4002-B7B8-95C4C048EDC0}" type="parTrans" cxnId="{756F57AE-2F08-476A-9576-5C04C03C79D6}">
      <dgm:prSet/>
      <dgm:spPr/>
      <dgm:t>
        <a:bodyPr/>
        <a:lstStyle/>
        <a:p>
          <a:endParaRPr lang="el-GR"/>
        </a:p>
      </dgm:t>
    </dgm:pt>
    <dgm:pt modelId="{BF07EBC2-35F4-4285-885D-96FD7918F08E}" type="sibTrans" cxnId="{756F57AE-2F08-476A-9576-5C04C03C79D6}">
      <dgm:prSet/>
      <dgm:spPr/>
      <dgm:t>
        <a:bodyPr/>
        <a:lstStyle/>
        <a:p>
          <a:endParaRPr lang="el-GR"/>
        </a:p>
      </dgm:t>
    </dgm:pt>
    <dgm:pt modelId="{FA09B813-3CF0-4AB3-873B-B45ED59E4A86}">
      <dgm:prSet phldrT="[Κείμενο]" custT="1"/>
      <dgm:spPr/>
      <dgm:t>
        <a:bodyPr/>
        <a:lstStyle/>
        <a:p>
          <a:r>
            <a:rPr lang="el-GR" sz="2000" b="1" dirty="0" smtClean="0"/>
            <a:t>Η δομή έλικα – αγκύλη – έλικα:</a:t>
          </a:r>
        </a:p>
        <a:p>
          <a:r>
            <a:rPr lang="el-GR" sz="2000" b="0" dirty="0" smtClean="0"/>
            <a:t>Συγκεκριμένα υδρόφιλα  αμινοξέα δεσμεύουν μέσω δεσμών υδρογόνου ένα ιόν ασβεστίου</a:t>
          </a:r>
          <a:endParaRPr lang="el-GR" sz="2000" b="0" dirty="0"/>
        </a:p>
      </dgm:t>
    </dgm:pt>
    <dgm:pt modelId="{DBA145D3-B41B-46AF-867F-AB2E06358EEC}" type="parTrans" cxnId="{5143540C-AE92-4505-BEDA-75665DE96C12}">
      <dgm:prSet/>
      <dgm:spPr/>
      <dgm:t>
        <a:bodyPr/>
        <a:lstStyle/>
        <a:p>
          <a:endParaRPr lang="el-GR"/>
        </a:p>
      </dgm:t>
    </dgm:pt>
    <dgm:pt modelId="{5AA820BC-B15A-4E20-8217-8A2D989E7297}" type="sibTrans" cxnId="{5143540C-AE92-4505-BEDA-75665DE96C12}">
      <dgm:prSet/>
      <dgm:spPr/>
      <dgm:t>
        <a:bodyPr/>
        <a:lstStyle/>
        <a:p>
          <a:endParaRPr lang="el-GR"/>
        </a:p>
      </dgm:t>
    </dgm:pt>
    <dgm:pt modelId="{314801F8-A0F8-4164-88D3-EBA20C11EFB3}">
      <dgm:prSet custT="1"/>
      <dgm:spPr/>
      <dgm:t>
        <a:bodyPr/>
        <a:lstStyle/>
        <a:p>
          <a:r>
            <a:rPr lang="el-GR" sz="2000" b="1" dirty="0" smtClean="0"/>
            <a:t>Η δομή δάκτυλος ψευδαργύρου:</a:t>
          </a:r>
        </a:p>
        <a:p>
          <a:r>
            <a:rPr lang="el-GR" sz="2000" b="0" dirty="0" smtClean="0"/>
            <a:t>Μία δομή α-έλικας και δύο β-αλυσίδες σχηματίζουν μία κατασκευή σαν δακτύλιο.  Οι δομές είναι αντιπαράλληλες και συγκρατιόνται με ένα ιόν ψευδαργύρου</a:t>
          </a:r>
          <a:endParaRPr lang="el-GR" sz="2000" b="0" dirty="0"/>
        </a:p>
      </dgm:t>
    </dgm:pt>
    <dgm:pt modelId="{A0FB7D7D-FE3A-4204-BA06-88E725A8F32C}" type="parTrans" cxnId="{7369C3F7-CCC6-42DC-AD7D-E212EE16F219}">
      <dgm:prSet/>
      <dgm:spPr/>
      <dgm:t>
        <a:bodyPr/>
        <a:lstStyle/>
        <a:p>
          <a:endParaRPr lang="el-GR"/>
        </a:p>
      </dgm:t>
    </dgm:pt>
    <dgm:pt modelId="{B9F4F0CE-823C-4E08-88E9-2E25227B90C7}" type="sibTrans" cxnId="{7369C3F7-CCC6-42DC-AD7D-E212EE16F219}">
      <dgm:prSet/>
      <dgm:spPr/>
      <dgm:t>
        <a:bodyPr/>
        <a:lstStyle/>
        <a:p>
          <a:endParaRPr lang="el-GR"/>
        </a:p>
      </dgm:t>
    </dgm:pt>
    <dgm:pt modelId="{0465BBA1-7AE0-498A-BFAD-594F1C9546DD}" type="pres">
      <dgm:prSet presAssocID="{1D145375-42CC-4B5D-B033-22198B2000E6}" presName="composite" presStyleCnt="0">
        <dgm:presLayoutVars>
          <dgm:chMax val="1"/>
          <dgm:dir/>
          <dgm:resizeHandles val="exact"/>
        </dgm:presLayoutVars>
      </dgm:prSet>
      <dgm:spPr/>
      <dgm:t>
        <a:bodyPr/>
        <a:lstStyle/>
        <a:p>
          <a:endParaRPr lang="el-GR"/>
        </a:p>
      </dgm:t>
    </dgm:pt>
    <dgm:pt modelId="{CAE58991-4697-4B4B-B555-D17BDAF3C363}" type="pres">
      <dgm:prSet presAssocID="{40DA4F16-C117-4E3A-8C72-EF885F2E8796}" presName="roof" presStyleLbl="dkBgShp" presStyleIdx="0" presStyleCnt="2" custLinFactNeighborY="-3256"/>
      <dgm:spPr/>
      <dgm:t>
        <a:bodyPr/>
        <a:lstStyle/>
        <a:p>
          <a:endParaRPr lang="el-GR"/>
        </a:p>
      </dgm:t>
    </dgm:pt>
    <dgm:pt modelId="{9344FA7D-AA44-46B7-83F0-5C91A27518AD}" type="pres">
      <dgm:prSet presAssocID="{40DA4F16-C117-4E3A-8C72-EF885F2E8796}" presName="pillars" presStyleCnt="0"/>
      <dgm:spPr/>
    </dgm:pt>
    <dgm:pt modelId="{B54F55EC-04CF-4C36-8804-32E13295D50C}" type="pres">
      <dgm:prSet presAssocID="{40DA4F16-C117-4E3A-8C72-EF885F2E8796}" presName="pillar1" presStyleLbl="node1" presStyleIdx="0" presStyleCnt="4">
        <dgm:presLayoutVars>
          <dgm:bulletEnabled val="1"/>
        </dgm:presLayoutVars>
      </dgm:prSet>
      <dgm:spPr/>
      <dgm:t>
        <a:bodyPr/>
        <a:lstStyle/>
        <a:p>
          <a:endParaRPr lang="el-GR"/>
        </a:p>
      </dgm:t>
    </dgm:pt>
    <dgm:pt modelId="{E9C021B5-8272-4592-8E21-6424770D7917}" type="pres">
      <dgm:prSet presAssocID="{52AF9540-21C5-4861-9D5C-41FAD13C5F56}" presName="pillarX" presStyleLbl="node1" presStyleIdx="1" presStyleCnt="4">
        <dgm:presLayoutVars>
          <dgm:bulletEnabled val="1"/>
        </dgm:presLayoutVars>
      </dgm:prSet>
      <dgm:spPr/>
      <dgm:t>
        <a:bodyPr/>
        <a:lstStyle/>
        <a:p>
          <a:endParaRPr lang="el-GR"/>
        </a:p>
      </dgm:t>
    </dgm:pt>
    <dgm:pt modelId="{4C75F6BB-1107-4CC2-8FE2-E150155E8C75}" type="pres">
      <dgm:prSet presAssocID="{FA09B813-3CF0-4AB3-873B-B45ED59E4A86}" presName="pillarX" presStyleLbl="node1" presStyleIdx="2" presStyleCnt="4">
        <dgm:presLayoutVars>
          <dgm:bulletEnabled val="1"/>
        </dgm:presLayoutVars>
      </dgm:prSet>
      <dgm:spPr/>
      <dgm:t>
        <a:bodyPr/>
        <a:lstStyle/>
        <a:p>
          <a:endParaRPr lang="el-GR"/>
        </a:p>
      </dgm:t>
    </dgm:pt>
    <dgm:pt modelId="{72C24A66-8103-44C5-82EF-C04F245D66CC}" type="pres">
      <dgm:prSet presAssocID="{314801F8-A0F8-4164-88D3-EBA20C11EFB3}" presName="pillarX" presStyleLbl="node1" presStyleIdx="3" presStyleCnt="4" custLinFactNeighborX="-1562" custLinFactNeighborY="1054">
        <dgm:presLayoutVars>
          <dgm:bulletEnabled val="1"/>
        </dgm:presLayoutVars>
      </dgm:prSet>
      <dgm:spPr/>
      <dgm:t>
        <a:bodyPr/>
        <a:lstStyle/>
        <a:p>
          <a:endParaRPr lang="el-GR"/>
        </a:p>
      </dgm:t>
    </dgm:pt>
    <dgm:pt modelId="{57C7A7E8-6BAA-4930-8AD3-89D69652CA44}" type="pres">
      <dgm:prSet presAssocID="{40DA4F16-C117-4E3A-8C72-EF885F2E8796}" presName="base" presStyleLbl="dkBgShp" presStyleIdx="1" presStyleCnt="2" custScaleY="19443"/>
      <dgm:spPr/>
    </dgm:pt>
  </dgm:ptLst>
  <dgm:cxnLst>
    <dgm:cxn modelId="{90286981-B004-42AB-A568-71F564424691}" type="presOf" srcId="{7E71855F-5CAA-48FA-9408-3D47F6B3DC03}" destId="{B54F55EC-04CF-4C36-8804-32E13295D50C}" srcOrd="0" destOrd="0" presId="urn:microsoft.com/office/officeart/2005/8/layout/hList3"/>
    <dgm:cxn modelId="{AA9C25DC-C3B7-455B-A697-F10C1804C2D1}" type="presOf" srcId="{314801F8-A0F8-4164-88D3-EBA20C11EFB3}" destId="{72C24A66-8103-44C5-82EF-C04F245D66CC}" srcOrd="0" destOrd="0" presId="urn:microsoft.com/office/officeart/2005/8/layout/hList3"/>
    <dgm:cxn modelId="{7369C3F7-CCC6-42DC-AD7D-E212EE16F219}" srcId="{40DA4F16-C117-4E3A-8C72-EF885F2E8796}" destId="{314801F8-A0F8-4164-88D3-EBA20C11EFB3}" srcOrd="3" destOrd="0" parTransId="{A0FB7D7D-FE3A-4204-BA06-88E725A8F32C}" sibTransId="{B9F4F0CE-823C-4E08-88E9-2E25227B90C7}"/>
    <dgm:cxn modelId="{B466B2FC-4870-44DC-95C2-45DFBBB7F4CD}" type="presOf" srcId="{40DA4F16-C117-4E3A-8C72-EF885F2E8796}" destId="{CAE58991-4697-4B4B-B555-D17BDAF3C363}" srcOrd="0" destOrd="0" presId="urn:microsoft.com/office/officeart/2005/8/layout/hList3"/>
    <dgm:cxn modelId="{2DDAA796-5996-492D-8458-95CE135AC84C}" srcId="{1D145375-42CC-4B5D-B033-22198B2000E6}" destId="{40DA4F16-C117-4E3A-8C72-EF885F2E8796}" srcOrd="0" destOrd="0" parTransId="{0372DF71-4314-4F9F-A018-CC93C04AC396}" sibTransId="{1BF0D6C6-8881-46EB-A4FB-CB773B01A418}"/>
    <dgm:cxn modelId="{7ED486A5-C8AC-42B8-8385-157542D7E6BD}" type="presOf" srcId="{FA09B813-3CF0-4AB3-873B-B45ED59E4A86}" destId="{4C75F6BB-1107-4CC2-8FE2-E150155E8C75}" srcOrd="0" destOrd="0" presId="urn:microsoft.com/office/officeart/2005/8/layout/hList3"/>
    <dgm:cxn modelId="{C294F3EC-19D8-452C-B4EC-CFF429641162}" type="presOf" srcId="{52AF9540-21C5-4861-9D5C-41FAD13C5F56}" destId="{E9C021B5-8272-4592-8E21-6424770D7917}" srcOrd="0" destOrd="0" presId="urn:microsoft.com/office/officeart/2005/8/layout/hList3"/>
    <dgm:cxn modelId="{756F57AE-2F08-476A-9576-5C04C03C79D6}" srcId="{40DA4F16-C117-4E3A-8C72-EF885F2E8796}" destId="{52AF9540-21C5-4861-9D5C-41FAD13C5F56}" srcOrd="1" destOrd="0" parTransId="{1B1922EB-60A8-4002-B7B8-95C4C048EDC0}" sibTransId="{BF07EBC2-35F4-4285-885D-96FD7918F08E}"/>
    <dgm:cxn modelId="{5143540C-AE92-4505-BEDA-75665DE96C12}" srcId="{40DA4F16-C117-4E3A-8C72-EF885F2E8796}" destId="{FA09B813-3CF0-4AB3-873B-B45ED59E4A86}" srcOrd="2" destOrd="0" parTransId="{DBA145D3-B41B-46AF-867F-AB2E06358EEC}" sibTransId="{5AA820BC-B15A-4E20-8217-8A2D989E7297}"/>
    <dgm:cxn modelId="{275A380C-FD2D-4399-B7B7-D543B91E3006}" srcId="{40DA4F16-C117-4E3A-8C72-EF885F2E8796}" destId="{7E71855F-5CAA-48FA-9408-3D47F6B3DC03}" srcOrd="0" destOrd="0" parTransId="{FCE859AE-CC55-4D13-93D8-34EEBDD299C5}" sibTransId="{A84BA320-8E69-48BC-854F-262C8B0B68A2}"/>
    <dgm:cxn modelId="{FC0DE62F-650D-4A3B-8236-5FE03272F9C9}" type="presOf" srcId="{1D145375-42CC-4B5D-B033-22198B2000E6}" destId="{0465BBA1-7AE0-498A-BFAD-594F1C9546DD}" srcOrd="0" destOrd="0" presId="urn:microsoft.com/office/officeart/2005/8/layout/hList3"/>
    <dgm:cxn modelId="{511208AA-70A3-42A7-AF78-8CE997305739}" type="presParOf" srcId="{0465BBA1-7AE0-498A-BFAD-594F1C9546DD}" destId="{CAE58991-4697-4B4B-B555-D17BDAF3C363}" srcOrd="0" destOrd="0" presId="urn:microsoft.com/office/officeart/2005/8/layout/hList3"/>
    <dgm:cxn modelId="{DA69C3A9-903F-4DCF-9C22-1A9CA7E39B7E}" type="presParOf" srcId="{0465BBA1-7AE0-498A-BFAD-594F1C9546DD}" destId="{9344FA7D-AA44-46B7-83F0-5C91A27518AD}" srcOrd="1" destOrd="0" presId="urn:microsoft.com/office/officeart/2005/8/layout/hList3"/>
    <dgm:cxn modelId="{54BC0A76-A36F-41E6-8A27-FB5D045D58A2}" type="presParOf" srcId="{9344FA7D-AA44-46B7-83F0-5C91A27518AD}" destId="{B54F55EC-04CF-4C36-8804-32E13295D50C}" srcOrd="0" destOrd="0" presId="urn:microsoft.com/office/officeart/2005/8/layout/hList3"/>
    <dgm:cxn modelId="{B793DB9A-89B7-4A9A-97A1-430F71C64564}" type="presParOf" srcId="{9344FA7D-AA44-46B7-83F0-5C91A27518AD}" destId="{E9C021B5-8272-4592-8E21-6424770D7917}" srcOrd="1" destOrd="0" presId="urn:microsoft.com/office/officeart/2005/8/layout/hList3"/>
    <dgm:cxn modelId="{EA2895FB-9296-4201-8D9D-D7EDAE4EA39A}" type="presParOf" srcId="{9344FA7D-AA44-46B7-83F0-5C91A27518AD}" destId="{4C75F6BB-1107-4CC2-8FE2-E150155E8C75}" srcOrd="2" destOrd="0" presId="urn:microsoft.com/office/officeart/2005/8/layout/hList3"/>
    <dgm:cxn modelId="{EC9206F9-6325-4AB1-B981-66D2A63CC7B3}" type="presParOf" srcId="{9344FA7D-AA44-46B7-83F0-5C91A27518AD}" destId="{72C24A66-8103-44C5-82EF-C04F245D66CC}" srcOrd="3" destOrd="0" presId="urn:microsoft.com/office/officeart/2005/8/layout/hList3"/>
    <dgm:cxn modelId="{037F9523-DDF3-4596-9FA6-8F62F624A8B1}" type="presParOf" srcId="{0465BBA1-7AE0-498A-BFAD-594F1C9546DD}" destId="{57C7A7E8-6BAA-4930-8AD3-89D69652CA44}" srcOrd="2" destOrd="0" presId="urn:microsoft.com/office/officeart/2005/8/layout/h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9E5DCB1-F7D8-4245-86F7-78DFCEA0083B}"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l-GR"/>
        </a:p>
      </dgm:t>
    </dgm:pt>
    <dgm:pt modelId="{07067256-60BB-475A-BFB8-63774E671207}">
      <dgm:prSet phldrT="[Κείμενο]" custT="1"/>
      <dgm:spPr/>
      <dgm:t>
        <a:bodyPr/>
        <a:lstStyle/>
        <a:p>
          <a:r>
            <a:rPr lang="el-GR" sz="2000" dirty="0" smtClean="0"/>
            <a:t>Ινώδεις πρωτεΐνες </a:t>
          </a:r>
          <a:endParaRPr lang="el-GR" sz="2000" dirty="0"/>
        </a:p>
      </dgm:t>
    </dgm:pt>
    <dgm:pt modelId="{172AF816-B174-48E1-872E-1FCD94BCAB05}" type="parTrans" cxnId="{FC47F40A-9850-4521-A6D4-D3421F1FF889}">
      <dgm:prSet/>
      <dgm:spPr/>
      <dgm:t>
        <a:bodyPr/>
        <a:lstStyle/>
        <a:p>
          <a:endParaRPr lang="el-GR"/>
        </a:p>
      </dgm:t>
    </dgm:pt>
    <dgm:pt modelId="{5DF2C35B-BEE7-4E81-BF06-D82D9727BB83}" type="sibTrans" cxnId="{FC47F40A-9850-4521-A6D4-D3421F1FF889}">
      <dgm:prSet/>
      <dgm:spPr/>
      <dgm:t>
        <a:bodyPr/>
        <a:lstStyle/>
        <a:p>
          <a:endParaRPr lang="el-GR"/>
        </a:p>
      </dgm:t>
    </dgm:pt>
    <dgm:pt modelId="{FC034396-BA40-4D45-ADB4-1227F228380E}">
      <dgm:prSet phldrT="[Κείμενο]" custT="1"/>
      <dgm:spPr/>
      <dgm:t>
        <a:bodyPr/>
        <a:lstStyle/>
        <a:p>
          <a:r>
            <a:rPr lang="el-GR" sz="2000" dirty="0" smtClean="0"/>
            <a:t>Επιμήκεις ίνες</a:t>
          </a:r>
          <a:endParaRPr lang="el-GR" sz="2000" dirty="0"/>
        </a:p>
      </dgm:t>
    </dgm:pt>
    <dgm:pt modelId="{D1CA8C2C-99A3-4372-87E8-1C1D3F1E1B9C}" type="parTrans" cxnId="{959E9E85-9477-4163-98A7-FE2CEDDE542B}">
      <dgm:prSet/>
      <dgm:spPr/>
      <dgm:t>
        <a:bodyPr/>
        <a:lstStyle/>
        <a:p>
          <a:endParaRPr lang="el-GR"/>
        </a:p>
      </dgm:t>
    </dgm:pt>
    <dgm:pt modelId="{8834400E-4423-4BEA-9EF0-38C281CE5A83}" type="sibTrans" cxnId="{959E9E85-9477-4163-98A7-FE2CEDDE542B}">
      <dgm:prSet/>
      <dgm:spPr/>
      <dgm:t>
        <a:bodyPr/>
        <a:lstStyle/>
        <a:p>
          <a:endParaRPr lang="el-GR"/>
        </a:p>
      </dgm:t>
    </dgm:pt>
    <dgm:pt modelId="{D84AA3C4-8CD5-4D58-B107-44451A21EDA8}">
      <dgm:prSet phldrT="[Κείμενο]" custT="1"/>
      <dgm:spPr/>
      <dgm:t>
        <a:bodyPr/>
        <a:lstStyle/>
        <a:p>
          <a:r>
            <a:rPr lang="el-GR" sz="2000" dirty="0" smtClean="0"/>
            <a:t>Μη υδατοδιαλυτές </a:t>
          </a:r>
          <a:endParaRPr lang="el-GR" sz="2000" dirty="0"/>
        </a:p>
      </dgm:t>
    </dgm:pt>
    <dgm:pt modelId="{53058E5C-9CD2-4D1F-BBD1-6DF0755F3576}" type="parTrans" cxnId="{6FA04A14-EAE3-4A6F-ABAF-2E13D2FE5032}">
      <dgm:prSet/>
      <dgm:spPr/>
      <dgm:t>
        <a:bodyPr/>
        <a:lstStyle/>
        <a:p>
          <a:endParaRPr lang="el-GR"/>
        </a:p>
      </dgm:t>
    </dgm:pt>
    <dgm:pt modelId="{583DB919-97BE-40C4-A681-485A16739EC8}" type="sibTrans" cxnId="{6FA04A14-EAE3-4A6F-ABAF-2E13D2FE5032}">
      <dgm:prSet/>
      <dgm:spPr/>
      <dgm:t>
        <a:bodyPr/>
        <a:lstStyle/>
        <a:p>
          <a:endParaRPr lang="el-GR"/>
        </a:p>
      </dgm:t>
    </dgm:pt>
    <dgm:pt modelId="{8C36A62D-6532-481E-8D7B-3ED524436F63}">
      <dgm:prSet phldrT="[Κείμενο]" custT="1"/>
      <dgm:spPr/>
      <dgm:t>
        <a:bodyPr/>
        <a:lstStyle/>
        <a:p>
          <a:r>
            <a:rPr lang="el-GR" sz="2000" dirty="0" smtClean="0"/>
            <a:t>Σφαιρικές πρωτεΐνες </a:t>
          </a:r>
          <a:endParaRPr lang="el-GR" sz="2000" dirty="0"/>
        </a:p>
      </dgm:t>
    </dgm:pt>
    <dgm:pt modelId="{F34441A9-8A5E-4F44-A19A-A7E0BB48E6B1}" type="parTrans" cxnId="{CE06DE94-6DF7-46A1-9BC2-D8C8A5D95BCD}">
      <dgm:prSet/>
      <dgm:spPr/>
      <dgm:t>
        <a:bodyPr/>
        <a:lstStyle/>
        <a:p>
          <a:endParaRPr lang="el-GR"/>
        </a:p>
      </dgm:t>
    </dgm:pt>
    <dgm:pt modelId="{93325546-FF2F-4597-A0D7-A2995015CEBF}" type="sibTrans" cxnId="{CE06DE94-6DF7-46A1-9BC2-D8C8A5D95BCD}">
      <dgm:prSet/>
      <dgm:spPr/>
      <dgm:t>
        <a:bodyPr/>
        <a:lstStyle/>
        <a:p>
          <a:endParaRPr lang="el-GR"/>
        </a:p>
      </dgm:t>
    </dgm:pt>
    <dgm:pt modelId="{DEF37AF6-E296-4678-8DFF-45827A078FD2}">
      <dgm:prSet phldrT="[Κείμενο]" custT="1"/>
      <dgm:spPr/>
      <dgm:t>
        <a:bodyPr/>
        <a:lstStyle/>
        <a:p>
          <a:r>
            <a:rPr lang="el-GR" sz="2000" dirty="0" smtClean="0"/>
            <a:t>Πρωτεΐνες με σφαιρικό σχήμα </a:t>
          </a:r>
          <a:endParaRPr lang="el-GR" sz="2000" dirty="0"/>
        </a:p>
      </dgm:t>
    </dgm:pt>
    <dgm:pt modelId="{B1526AEC-847C-40AC-AC1E-B1C03C7E7BD9}" type="parTrans" cxnId="{FE62F5EA-F8E7-40D6-AE1A-A038C1A44E02}">
      <dgm:prSet/>
      <dgm:spPr/>
      <dgm:t>
        <a:bodyPr/>
        <a:lstStyle/>
        <a:p>
          <a:endParaRPr lang="el-GR"/>
        </a:p>
      </dgm:t>
    </dgm:pt>
    <dgm:pt modelId="{5348AA9A-40E6-4B38-9F93-80DDD5869AB3}" type="sibTrans" cxnId="{FE62F5EA-F8E7-40D6-AE1A-A038C1A44E02}">
      <dgm:prSet/>
      <dgm:spPr/>
      <dgm:t>
        <a:bodyPr/>
        <a:lstStyle/>
        <a:p>
          <a:endParaRPr lang="el-GR"/>
        </a:p>
      </dgm:t>
    </dgm:pt>
    <dgm:pt modelId="{340B3461-5375-4D69-A525-4BCD3CD6086F}">
      <dgm:prSet phldrT="[Κείμενο]" custT="1"/>
      <dgm:spPr/>
      <dgm:t>
        <a:bodyPr/>
        <a:lstStyle/>
        <a:p>
          <a:r>
            <a:rPr lang="el-GR" sz="2000" dirty="0" smtClean="0"/>
            <a:t>Τα πολικά αμινοξέα διατάσσονται στο εξωτερικό και οι υδρόφοβες ομάδες στο εσωτερικό του μορίου, με αποτέλεσμα η πρωτεΐνη να είναι διαλυτή σε πολικούς διαλύτες, όπως το νερό</a:t>
          </a:r>
          <a:endParaRPr lang="el-GR" sz="2000" dirty="0"/>
        </a:p>
      </dgm:t>
    </dgm:pt>
    <dgm:pt modelId="{5AAA7FFA-A30D-466F-B4FB-E43563160109}" type="parTrans" cxnId="{D67EFF52-34D3-450C-99F3-18167CCA4C0E}">
      <dgm:prSet/>
      <dgm:spPr/>
      <dgm:t>
        <a:bodyPr/>
        <a:lstStyle/>
        <a:p>
          <a:endParaRPr lang="el-GR"/>
        </a:p>
      </dgm:t>
    </dgm:pt>
    <dgm:pt modelId="{E47508AE-D66A-407A-AF75-022229E99D63}" type="sibTrans" cxnId="{D67EFF52-34D3-450C-99F3-18167CCA4C0E}">
      <dgm:prSet/>
      <dgm:spPr/>
      <dgm:t>
        <a:bodyPr/>
        <a:lstStyle/>
        <a:p>
          <a:endParaRPr lang="el-GR"/>
        </a:p>
      </dgm:t>
    </dgm:pt>
    <dgm:pt modelId="{9EA3D85A-235D-47B1-BBAC-394111D53865}" type="pres">
      <dgm:prSet presAssocID="{49E5DCB1-F7D8-4245-86F7-78DFCEA0083B}" presName="Name0" presStyleCnt="0">
        <dgm:presLayoutVars>
          <dgm:dir/>
          <dgm:animLvl val="lvl"/>
          <dgm:resizeHandles/>
        </dgm:presLayoutVars>
      </dgm:prSet>
      <dgm:spPr/>
      <dgm:t>
        <a:bodyPr/>
        <a:lstStyle/>
        <a:p>
          <a:endParaRPr lang="el-GR"/>
        </a:p>
      </dgm:t>
    </dgm:pt>
    <dgm:pt modelId="{152825BF-AC13-473A-8FC0-0D3E1C2D3FAA}" type="pres">
      <dgm:prSet presAssocID="{07067256-60BB-475A-BFB8-63774E671207}" presName="linNode" presStyleCnt="0"/>
      <dgm:spPr/>
    </dgm:pt>
    <dgm:pt modelId="{71C4DA58-3656-4BD6-B252-47E235812259}" type="pres">
      <dgm:prSet presAssocID="{07067256-60BB-475A-BFB8-63774E671207}" presName="parentShp" presStyleLbl="node1" presStyleIdx="0" presStyleCnt="2">
        <dgm:presLayoutVars>
          <dgm:bulletEnabled val="1"/>
        </dgm:presLayoutVars>
      </dgm:prSet>
      <dgm:spPr/>
      <dgm:t>
        <a:bodyPr/>
        <a:lstStyle/>
        <a:p>
          <a:endParaRPr lang="el-GR"/>
        </a:p>
      </dgm:t>
    </dgm:pt>
    <dgm:pt modelId="{4E9063C5-3C28-453E-8238-58590959C453}" type="pres">
      <dgm:prSet presAssocID="{07067256-60BB-475A-BFB8-63774E671207}" presName="childShp" presStyleLbl="bgAccFollowNode1" presStyleIdx="0" presStyleCnt="2">
        <dgm:presLayoutVars>
          <dgm:bulletEnabled val="1"/>
        </dgm:presLayoutVars>
      </dgm:prSet>
      <dgm:spPr/>
      <dgm:t>
        <a:bodyPr/>
        <a:lstStyle/>
        <a:p>
          <a:endParaRPr lang="el-GR"/>
        </a:p>
      </dgm:t>
    </dgm:pt>
    <dgm:pt modelId="{F5331D7C-B94F-423B-B5CC-08E5F8D1892F}" type="pres">
      <dgm:prSet presAssocID="{5DF2C35B-BEE7-4E81-BF06-D82D9727BB83}" presName="spacing" presStyleCnt="0"/>
      <dgm:spPr/>
    </dgm:pt>
    <dgm:pt modelId="{FEC87ECE-22A1-4F1B-B6D9-8ED30BE2D67A}" type="pres">
      <dgm:prSet presAssocID="{8C36A62D-6532-481E-8D7B-3ED524436F63}" presName="linNode" presStyleCnt="0"/>
      <dgm:spPr/>
    </dgm:pt>
    <dgm:pt modelId="{5883EADB-BF4C-47E3-AF53-4212915506C6}" type="pres">
      <dgm:prSet presAssocID="{8C36A62D-6532-481E-8D7B-3ED524436F63}" presName="parentShp" presStyleLbl="node1" presStyleIdx="1" presStyleCnt="2">
        <dgm:presLayoutVars>
          <dgm:bulletEnabled val="1"/>
        </dgm:presLayoutVars>
      </dgm:prSet>
      <dgm:spPr/>
      <dgm:t>
        <a:bodyPr/>
        <a:lstStyle/>
        <a:p>
          <a:endParaRPr lang="el-GR"/>
        </a:p>
      </dgm:t>
    </dgm:pt>
    <dgm:pt modelId="{F531F826-E588-4DE2-89E9-3E4111A8C0DD}" type="pres">
      <dgm:prSet presAssocID="{8C36A62D-6532-481E-8D7B-3ED524436F63}" presName="childShp" presStyleLbl="bgAccFollowNode1" presStyleIdx="1" presStyleCnt="2" custScaleY="119700">
        <dgm:presLayoutVars>
          <dgm:bulletEnabled val="1"/>
        </dgm:presLayoutVars>
      </dgm:prSet>
      <dgm:spPr/>
      <dgm:t>
        <a:bodyPr/>
        <a:lstStyle/>
        <a:p>
          <a:endParaRPr lang="el-GR"/>
        </a:p>
      </dgm:t>
    </dgm:pt>
  </dgm:ptLst>
  <dgm:cxnLst>
    <dgm:cxn modelId="{B3EAF5EE-DDA2-47A7-9CC8-D8A159F9446F}" type="presOf" srcId="{D84AA3C4-8CD5-4D58-B107-44451A21EDA8}" destId="{4E9063C5-3C28-453E-8238-58590959C453}" srcOrd="0" destOrd="1" presId="urn:microsoft.com/office/officeart/2005/8/layout/vList6"/>
    <dgm:cxn modelId="{959E9E85-9477-4163-98A7-FE2CEDDE542B}" srcId="{07067256-60BB-475A-BFB8-63774E671207}" destId="{FC034396-BA40-4D45-ADB4-1227F228380E}" srcOrd="0" destOrd="0" parTransId="{D1CA8C2C-99A3-4372-87E8-1C1D3F1E1B9C}" sibTransId="{8834400E-4423-4BEA-9EF0-38C281CE5A83}"/>
    <dgm:cxn modelId="{D67EFF52-34D3-450C-99F3-18167CCA4C0E}" srcId="{8C36A62D-6532-481E-8D7B-3ED524436F63}" destId="{340B3461-5375-4D69-A525-4BCD3CD6086F}" srcOrd="1" destOrd="0" parTransId="{5AAA7FFA-A30D-466F-B4FB-E43563160109}" sibTransId="{E47508AE-D66A-407A-AF75-022229E99D63}"/>
    <dgm:cxn modelId="{6964CA82-5DEE-4B8D-9AE9-F52FC949B3F3}" type="presOf" srcId="{49E5DCB1-F7D8-4245-86F7-78DFCEA0083B}" destId="{9EA3D85A-235D-47B1-BBAC-394111D53865}" srcOrd="0" destOrd="0" presId="urn:microsoft.com/office/officeart/2005/8/layout/vList6"/>
    <dgm:cxn modelId="{6FA04A14-EAE3-4A6F-ABAF-2E13D2FE5032}" srcId="{07067256-60BB-475A-BFB8-63774E671207}" destId="{D84AA3C4-8CD5-4D58-B107-44451A21EDA8}" srcOrd="1" destOrd="0" parTransId="{53058E5C-9CD2-4D1F-BBD1-6DF0755F3576}" sibTransId="{583DB919-97BE-40C4-A681-485A16739EC8}"/>
    <dgm:cxn modelId="{4C1C99D6-8E67-4D1C-B9F5-78CF2A2A900C}" type="presOf" srcId="{8C36A62D-6532-481E-8D7B-3ED524436F63}" destId="{5883EADB-BF4C-47E3-AF53-4212915506C6}" srcOrd="0" destOrd="0" presId="urn:microsoft.com/office/officeart/2005/8/layout/vList6"/>
    <dgm:cxn modelId="{31EE4781-0F24-4A4B-8552-5BA786760D0A}" type="presOf" srcId="{FC034396-BA40-4D45-ADB4-1227F228380E}" destId="{4E9063C5-3C28-453E-8238-58590959C453}" srcOrd="0" destOrd="0" presId="urn:microsoft.com/office/officeart/2005/8/layout/vList6"/>
    <dgm:cxn modelId="{7E033426-E23E-4239-98E0-B552C59E02EE}" type="presOf" srcId="{07067256-60BB-475A-BFB8-63774E671207}" destId="{71C4DA58-3656-4BD6-B252-47E235812259}" srcOrd="0" destOrd="0" presId="urn:microsoft.com/office/officeart/2005/8/layout/vList6"/>
    <dgm:cxn modelId="{CE06DE94-6DF7-46A1-9BC2-D8C8A5D95BCD}" srcId="{49E5DCB1-F7D8-4245-86F7-78DFCEA0083B}" destId="{8C36A62D-6532-481E-8D7B-3ED524436F63}" srcOrd="1" destOrd="0" parTransId="{F34441A9-8A5E-4F44-A19A-A7E0BB48E6B1}" sibTransId="{93325546-FF2F-4597-A0D7-A2995015CEBF}"/>
    <dgm:cxn modelId="{FE62F5EA-F8E7-40D6-AE1A-A038C1A44E02}" srcId="{8C36A62D-6532-481E-8D7B-3ED524436F63}" destId="{DEF37AF6-E296-4678-8DFF-45827A078FD2}" srcOrd="0" destOrd="0" parTransId="{B1526AEC-847C-40AC-AC1E-B1C03C7E7BD9}" sibTransId="{5348AA9A-40E6-4B38-9F93-80DDD5869AB3}"/>
    <dgm:cxn modelId="{FC47F40A-9850-4521-A6D4-D3421F1FF889}" srcId="{49E5DCB1-F7D8-4245-86F7-78DFCEA0083B}" destId="{07067256-60BB-475A-BFB8-63774E671207}" srcOrd="0" destOrd="0" parTransId="{172AF816-B174-48E1-872E-1FCD94BCAB05}" sibTransId="{5DF2C35B-BEE7-4E81-BF06-D82D9727BB83}"/>
    <dgm:cxn modelId="{BEF8CA4F-79FD-495B-82F7-7ED427EB3A0E}" type="presOf" srcId="{340B3461-5375-4D69-A525-4BCD3CD6086F}" destId="{F531F826-E588-4DE2-89E9-3E4111A8C0DD}" srcOrd="0" destOrd="1" presId="urn:microsoft.com/office/officeart/2005/8/layout/vList6"/>
    <dgm:cxn modelId="{74510CC3-217C-4197-B418-97C664FC67DD}" type="presOf" srcId="{DEF37AF6-E296-4678-8DFF-45827A078FD2}" destId="{F531F826-E588-4DE2-89E9-3E4111A8C0DD}" srcOrd="0" destOrd="0" presId="urn:microsoft.com/office/officeart/2005/8/layout/vList6"/>
    <dgm:cxn modelId="{57417D8B-C4BC-4633-9805-2A6012DED17B}" type="presParOf" srcId="{9EA3D85A-235D-47B1-BBAC-394111D53865}" destId="{152825BF-AC13-473A-8FC0-0D3E1C2D3FAA}" srcOrd="0" destOrd="0" presId="urn:microsoft.com/office/officeart/2005/8/layout/vList6"/>
    <dgm:cxn modelId="{708E35A0-467B-4762-95B1-5B1CC1C1BA02}" type="presParOf" srcId="{152825BF-AC13-473A-8FC0-0D3E1C2D3FAA}" destId="{71C4DA58-3656-4BD6-B252-47E235812259}" srcOrd="0" destOrd="0" presId="urn:microsoft.com/office/officeart/2005/8/layout/vList6"/>
    <dgm:cxn modelId="{1E59DBF1-6DC4-49B4-A088-649EAD3B4C46}" type="presParOf" srcId="{152825BF-AC13-473A-8FC0-0D3E1C2D3FAA}" destId="{4E9063C5-3C28-453E-8238-58590959C453}" srcOrd="1" destOrd="0" presId="urn:microsoft.com/office/officeart/2005/8/layout/vList6"/>
    <dgm:cxn modelId="{BFF11B59-8647-4178-8875-86B1D666944E}" type="presParOf" srcId="{9EA3D85A-235D-47B1-BBAC-394111D53865}" destId="{F5331D7C-B94F-423B-B5CC-08E5F8D1892F}" srcOrd="1" destOrd="0" presId="urn:microsoft.com/office/officeart/2005/8/layout/vList6"/>
    <dgm:cxn modelId="{632362D1-BC30-491E-A9FA-64BB8C69EC35}" type="presParOf" srcId="{9EA3D85A-235D-47B1-BBAC-394111D53865}" destId="{FEC87ECE-22A1-4F1B-B6D9-8ED30BE2D67A}" srcOrd="2" destOrd="0" presId="urn:microsoft.com/office/officeart/2005/8/layout/vList6"/>
    <dgm:cxn modelId="{22012843-3E89-494C-8394-BAC13B2D74B1}" type="presParOf" srcId="{FEC87ECE-22A1-4F1B-B6D9-8ED30BE2D67A}" destId="{5883EADB-BF4C-47E3-AF53-4212915506C6}" srcOrd="0" destOrd="0" presId="urn:microsoft.com/office/officeart/2005/8/layout/vList6"/>
    <dgm:cxn modelId="{BF90319C-C70C-4C55-975B-F8B102F2264E}" type="presParOf" srcId="{FEC87ECE-22A1-4F1B-B6D9-8ED30BE2D67A}" destId="{F531F826-E588-4DE2-89E9-3E4111A8C0DD}"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9D33D05-7CB2-473E-BE0E-B97CEBC52B0E}"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l-GR"/>
        </a:p>
      </dgm:t>
    </dgm:pt>
    <dgm:pt modelId="{37364EE8-F9E8-4B02-8042-36F29DA41843}">
      <dgm:prSet phldrT="[Κείμενο]" custT="1"/>
      <dgm:spPr/>
      <dgm:t>
        <a:bodyPr/>
        <a:lstStyle/>
        <a:p>
          <a:r>
            <a:rPr lang="el-GR" sz="2400" dirty="0" smtClean="0"/>
            <a:t>Δεοξυριβονουκλεϊκό οξύ </a:t>
          </a:r>
          <a:r>
            <a:rPr lang="en-US" sz="2400" dirty="0" smtClean="0"/>
            <a:t>(DNA)</a:t>
          </a:r>
          <a:endParaRPr lang="el-GR" sz="2400" dirty="0"/>
        </a:p>
      </dgm:t>
    </dgm:pt>
    <dgm:pt modelId="{8E2807FE-02A8-4597-819B-5FA28835C83F}" type="parTrans" cxnId="{4D97AC86-B44D-43D1-A2D7-3AEA9C2A9142}">
      <dgm:prSet/>
      <dgm:spPr/>
      <dgm:t>
        <a:bodyPr/>
        <a:lstStyle/>
        <a:p>
          <a:endParaRPr lang="el-GR"/>
        </a:p>
      </dgm:t>
    </dgm:pt>
    <dgm:pt modelId="{4648CAE1-1C7E-4692-B30C-477D065B3B82}" type="sibTrans" cxnId="{4D97AC86-B44D-43D1-A2D7-3AEA9C2A9142}">
      <dgm:prSet/>
      <dgm:spPr/>
      <dgm:t>
        <a:bodyPr/>
        <a:lstStyle/>
        <a:p>
          <a:endParaRPr lang="el-GR"/>
        </a:p>
      </dgm:t>
    </dgm:pt>
    <dgm:pt modelId="{D6734EEA-BD6D-458F-8F6A-3C8C8188CE85}">
      <dgm:prSet phldrT="[Κείμενο]"/>
      <dgm:spPr/>
      <dgm:t>
        <a:bodyPr/>
        <a:lstStyle/>
        <a:p>
          <a:r>
            <a:rPr lang="el-GR" dirty="0" smtClean="0"/>
            <a:t>Δομικές υπομονάδες τα </a:t>
          </a:r>
          <a:r>
            <a:rPr lang="el-GR" dirty="0" err="1" smtClean="0"/>
            <a:t>δεοξυριβονουκλεοτίδια</a:t>
          </a:r>
          <a:endParaRPr lang="el-GR" dirty="0"/>
        </a:p>
      </dgm:t>
    </dgm:pt>
    <dgm:pt modelId="{106F139F-8525-47C2-A093-1BB7E514A784}" type="parTrans" cxnId="{A82CD81F-1A36-48B6-BDDF-D624B692F951}">
      <dgm:prSet/>
      <dgm:spPr/>
      <dgm:t>
        <a:bodyPr/>
        <a:lstStyle/>
        <a:p>
          <a:endParaRPr lang="el-GR"/>
        </a:p>
      </dgm:t>
    </dgm:pt>
    <dgm:pt modelId="{BB5FCC96-DFD4-484F-92AF-C8734B9D0E12}" type="sibTrans" cxnId="{A82CD81F-1A36-48B6-BDDF-D624B692F951}">
      <dgm:prSet/>
      <dgm:spPr/>
      <dgm:t>
        <a:bodyPr/>
        <a:lstStyle/>
        <a:p>
          <a:endParaRPr lang="el-GR"/>
        </a:p>
      </dgm:t>
    </dgm:pt>
    <dgm:pt modelId="{AD15D5BB-A96B-4F3B-9016-7443D05D965F}">
      <dgm:prSet phldrT="[Κείμενο]" phldr="1"/>
      <dgm:spPr/>
      <dgm:t>
        <a:bodyPr/>
        <a:lstStyle/>
        <a:p>
          <a:endParaRPr lang="el-GR"/>
        </a:p>
      </dgm:t>
    </dgm:pt>
    <dgm:pt modelId="{030801C6-6F33-47DF-AE62-297DA116CFCD}" type="parTrans" cxnId="{24FD5E6E-9288-47B9-9EAC-469803F829D4}">
      <dgm:prSet/>
      <dgm:spPr/>
      <dgm:t>
        <a:bodyPr/>
        <a:lstStyle/>
        <a:p>
          <a:endParaRPr lang="el-GR"/>
        </a:p>
      </dgm:t>
    </dgm:pt>
    <dgm:pt modelId="{92950D17-74B0-4C5C-9F17-35306D5D84D3}" type="sibTrans" cxnId="{24FD5E6E-9288-47B9-9EAC-469803F829D4}">
      <dgm:prSet/>
      <dgm:spPr/>
      <dgm:t>
        <a:bodyPr/>
        <a:lstStyle/>
        <a:p>
          <a:endParaRPr lang="el-GR"/>
        </a:p>
      </dgm:t>
    </dgm:pt>
    <dgm:pt modelId="{31FB9663-CFE7-418E-86C2-8002F80FF227}">
      <dgm:prSet phldrT="[Κείμενο]" custT="1"/>
      <dgm:spPr/>
      <dgm:t>
        <a:bodyPr/>
        <a:lstStyle/>
        <a:p>
          <a:r>
            <a:rPr lang="el-GR" sz="2400" dirty="0" smtClean="0"/>
            <a:t>Ριβονουκλεϊκό οξύ</a:t>
          </a:r>
          <a:r>
            <a:rPr lang="en-US" sz="2400" dirty="0" smtClean="0"/>
            <a:t> (RNA)</a:t>
          </a:r>
          <a:endParaRPr lang="el-GR" sz="2400" dirty="0"/>
        </a:p>
      </dgm:t>
    </dgm:pt>
    <dgm:pt modelId="{4E10905D-0AF2-4C8A-8F3C-E41675EDB606}" type="parTrans" cxnId="{A30DB4F4-07FD-4E73-839C-F9F755B48CBC}">
      <dgm:prSet/>
      <dgm:spPr/>
      <dgm:t>
        <a:bodyPr/>
        <a:lstStyle/>
        <a:p>
          <a:endParaRPr lang="el-GR"/>
        </a:p>
      </dgm:t>
    </dgm:pt>
    <dgm:pt modelId="{06AB069A-6FF3-474D-9634-F6DFFA4105D3}" type="sibTrans" cxnId="{A30DB4F4-07FD-4E73-839C-F9F755B48CBC}">
      <dgm:prSet/>
      <dgm:spPr/>
      <dgm:t>
        <a:bodyPr/>
        <a:lstStyle/>
        <a:p>
          <a:endParaRPr lang="el-GR"/>
        </a:p>
      </dgm:t>
    </dgm:pt>
    <dgm:pt modelId="{DCA41AE2-0D8D-4B22-A216-10571E2FB750}">
      <dgm:prSet phldrT="[Κείμενο]"/>
      <dgm:spPr/>
      <dgm:t>
        <a:bodyPr/>
        <a:lstStyle/>
        <a:p>
          <a:r>
            <a:rPr lang="el-GR" dirty="0" smtClean="0"/>
            <a:t>Δομικές υπομονάδες τα </a:t>
          </a:r>
          <a:r>
            <a:rPr lang="el-GR" dirty="0" err="1" smtClean="0"/>
            <a:t>ριβονουκλεοτίδια</a:t>
          </a:r>
          <a:endParaRPr lang="el-GR" dirty="0"/>
        </a:p>
      </dgm:t>
    </dgm:pt>
    <dgm:pt modelId="{5E921FB0-74FF-4825-AA6B-FF682BB2D03F}" type="parTrans" cxnId="{4A327197-A364-465E-81A0-990A12A403B7}">
      <dgm:prSet/>
      <dgm:spPr/>
      <dgm:t>
        <a:bodyPr/>
        <a:lstStyle/>
        <a:p>
          <a:endParaRPr lang="el-GR"/>
        </a:p>
      </dgm:t>
    </dgm:pt>
    <dgm:pt modelId="{DC788B46-0091-4B5F-96FD-60CD86902B9D}" type="sibTrans" cxnId="{4A327197-A364-465E-81A0-990A12A403B7}">
      <dgm:prSet/>
      <dgm:spPr/>
      <dgm:t>
        <a:bodyPr/>
        <a:lstStyle/>
        <a:p>
          <a:endParaRPr lang="el-GR"/>
        </a:p>
      </dgm:t>
    </dgm:pt>
    <dgm:pt modelId="{F4EE132F-6B5A-4832-9E44-63560F42D4ED}">
      <dgm:prSet phldrT="[Κείμενο]" phldr="1"/>
      <dgm:spPr/>
      <dgm:t>
        <a:bodyPr/>
        <a:lstStyle/>
        <a:p>
          <a:endParaRPr lang="el-GR"/>
        </a:p>
      </dgm:t>
    </dgm:pt>
    <dgm:pt modelId="{DFBD1A3D-B56A-4190-BF47-AD727D42107C}" type="parTrans" cxnId="{D94405B3-7E0A-4FA9-A081-C1055111FF9C}">
      <dgm:prSet/>
      <dgm:spPr/>
      <dgm:t>
        <a:bodyPr/>
        <a:lstStyle/>
        <a:p>
          <a:endParaRPr lang="el-GR"/>
        </a:p>
      </dgm:t>
    </dgm:pt>
    <dgm:pt modelId="{76A34EA1-68D8-490F-9BBE-9438FDEDF41F}" type="sibTrans" cxnId="{D94405B3-7E0A-4FA9-A081-C1055111FF9C}">
      <dgm:prSet/>
      <dgm:spPr/>
      <dgm:t>
        <a:bodyPr/>
        <a:lstStyle/>
        <a:p>
          <a:endParaRPr lang="el-GR"/>
        </a:p>
      </dgm:t>
    </dgm:pt>
    <dgm:pt modelId="{8A6DC093-33B5-4AE3-88CB-FED2511474BF}" type="pres">
      <dgm:prSet presAssocID="{79D33D05-7CB2-473E-BE0E-B97CEBC52B0E}" presName="Name0" presStyleCnt="0">
        <dgm:presLayoutVars>
          <dgm:dir/>
          <dgm:animLvl val="lvl"/>
          <dgm:resizeHandles/>
        </dgm:presLayoutVars>
      </dgm:prSet>
      <dgm:spPr/>
      <dgm:t>
        <a:bodyPr/>
        <a:lstStyle/>
        <a:p>
          <a:endParaRPr lang="el-GR"/>
        </a:p>
      </dgm:t>
    </dgm:pt>
    <dgm:pt modelId="{212165A8-869D-413F-87E3-D8B100A1B158}" type="pres">
      <dgm:prSet presAssocID="{37364EE8-F9E8-4B02-8042-36F29DA41843}" presName="linNode" presStyleCnt="0"/>
      <dgm:spPr/>
    </dgm:pt>
    <dgm:pt modelId="{D217E782-BB83-4D22-9677-67E13D60F521}" type="pres">
      <dgm:prSet presAssocID="{37364EE8-F9E8-4B02-8042-36F29DA41843}" presName="parentShp" presStyleLbl="node1" presStyleIdx="0" presStyleCnt="2">
        <dgm:presLayoutVars>
          <dgm:bulletEnabled val="1"/>
        </dgm:presLayoutVars>
      </dgm:prSet>
      <dgm:spPr/>
      <dgm:t>
        <a:bodyPr/>
        <a:lstStyle/>
        <a:p>
          <a:endParaRPr lang="el-GR"/>
        </a:p>
      </dgm:t>
    </dgm:pt>
    <dgm:pt modelId="{09EBF70F-DF3E-4E1A-BF0C-8D8B9AEFE4A9}" type="pres">
      <dgm:prSet presAssocID="{37364EE8-F9E8-4B02-8042-36F29DA41843}" presName="childShp" presStyleLbl="bgAccFollowNode1" presStyleIdx="0" presStyleCnt="2">
        <dgm:presLayoutVars>
          <dgm:bulletEnabled val="1"/>
        </dgm:presLayoutVars>
      </dgm:prSet>
      <dgm:spPr/>
      <dgm:t>
        <a:bodyPr/>
        <a:lstStyle/>
        <a:p>
          <a:endParaRPr lang="el-GR"/>
        </a:p>
      </dgm:t>
    </dgm:pt>
    <dgm:pt modelId="{4CCE0061-2336-422A-8FD4-F0B089CA5FF9}" type="pres">
      <dgm:prSet presAssocID="{4648CAE1-1C7E-4692-B30C-477D065B3B82}" presName="spacing" presStyleCnt="0"/>
      <dgm:spPr/>
    </dgm:pt>
    <dgm:pt modelId="{08B02145-6B58-40C2-B4E9-222F3F68325D}" type="pres">
      <dgm:prSet presAssocID="{31FB9663-CFE7-418E-86C2-8002F80FF227}" presName="linNode" presStyleCnt="0"/>
      <dgm:spPr/>
    </dgm:pt>
    <dgm:pt modelId="{77AB90D8-C402-41A9-8F10-E02DB472ACEC}" type="pres">
      <dgm:prSet presAssocID="{31FB9663-CFE7-418E-86C2-8002F80FF227}" presName="parentShp" presStyleLbl="node1" presStyleIdx="1" presStyleCnt="2">
        <dgm:presLayoutVars>
          <dgm:bulletEnabled val="1"/>
        </dgm:presLayoutVars>
      </dgm:prSet>
      <dgm:spPr/>
      <dgm:t>
        <a:bodyPr/>
        <a:lstStyle/>
        <a:p>
          <a:endParaRPr lang="el-GR"/>
        </a:p>
      </dgm:t>
    </dgm:pt>
    <dgm:pt modelId="{678667CD-6B04-4C0A-AAEC-CEE5B1A030C1}" type="pres">
      <dgm:prSet presAssocID="{31FB9663-CFE7-418E-86C2-8002F80FF227}" presName="childShp" presStyleLbl="bgAccFollowNode1" presStyleIdx="1" presStyleCnt="2">
        <dgm:presLayoutVars>
          <dgm:bulletEnabled val="1"/>
        </dgm:presLayoutVars>
      </dgm:prSet>
      <dgm:spPr/>
      <dgm:t>
        <a:bodyPr/>
        <a:lstStyle/>
        <a:p>
          <a:endParaRPr lang="el-GR"/>
        </a:p>
      </dgm:t>
    </dgm:pt>
  </dgm:ptLst>
  <dgm:cxnLst>
    <dgm:cxn modelId="{6C626AE9-EF08-41C3-9212-E487CB437106}" type="presOf" srcId="{F4EE132F-6B5A-4832-9E44-63560F42D4ED}" destId="{678667CD-6B04-4C0A-AAEC-CEE5B1A030C1}" srcOrd="0" destOrd="1" presId="urn:microsoft.com/office/officeart/2005/8/layout/vList6"/>
    <dgm:cxn modelId="{4EF170DD-40F0-4E49-A2F5-BEA70F087096}" type="presOf" srcId="{D6734EEA-BD6D-458F-8F6A-3C8C8188CE85}" destId="{09EBF70F-DF3E-4E1A-BF0C-8D8B9AEFE4A9}" srcOrd="0" destOrd="0" presId="urn:microsoft.com/office/officeart/2005/8/layout/vList6"/>
    <dgm:cxn modelId="{24FD5E6E-9288-47B9-9EAC-469803F829D4}" srcId="{37364EE8-F9E8-4B02-8042-36F29DA41843}" destId="{AD15D5BB-A96B-4F3B-9016-7443D05D965F}" srcOrd="1" destOrd="0" parTransId="{030801C6-6F33-47DF-AE62-297DA116CFCD}" sibTransId="{92950D17-74B0-4C5C-9F17-35306D5D84D3}"/>
    <dgm:cxn modelId="{BE423582-0530-4B6D-8511-2D84801B4262}" type="presOf" srcId="{DCA41AE2-0D8D-4B22-A216-10571E2FB750}" destId="{678667CD-6B04-4C0A-AAEC-CEE5B1A030C1}" srcOrd="0" destOrd="0" presId="urn:microsoft.com/office/officeart/2005/8/layout/vList6"/>
    <dgm:cxn modelId="{A30DB4F4-07FD-4E73-839C-F9F755B48CBC}" srcId="{79D33D05-7CB2-473E-BE0E-B97CEBC52B0E}" destId="{31FB9663-CFE7-418E-86C2-8002F80FF227}" srcOrd="1" destOrd="0" parTransId="{4E10905D-0AF2-4C8A-8F3C-E41675EDB606}" sibTransId="{06AB069A-6FF3-474D-9634-F6DFFA4105D3}"/>
    <dgm:cxn modelId="{67BFF448-1888-4CA2-B78E-22C8BFB26747}" type="presOf" srcId="{79D33D05-7CB2-473E-BE0E-B97CEBC52B0E}" destId="{8A6DC093-33B5-4AE3-88CB-FED2511474BF}" srcOrd="0" destOrd="0" presId="urn:microsoft.com/office/officeart/2005/8/layout/vList6"/>
    <dgm:cxn modelId="{94D528C0-494F-4F31-92F7-5E6BA0776E6D}" type="presOf" srcId="{AD15D5BB-A96B-4F3B-9016-7443D05D965F}" destId="{09EBF70F-DF3E-4E1A-BF0C-8D8B9AEFE4A9}" srcOrd="0" destOrd="1" presId="urn:microsoft.com/office/officeart/2005/8/layout/vList6"/>
    <dgm:cxn modelId="{4A327197-A364-465E-81A0-990A12A403B7}" srcId="{31FB9663-CFE7-418E-86C2-8002F80FF227}" destId="{DCA41AE2-0D8D-4B22-A216-10571E2FB750}" srcOrd="0" destOrd="0" parTransId="{5E921FB0-74FF-4825-AA6B-FF682BB2D03F}" sibTransId="{DC788B46-0091-4B5F-96FD-60CD86902B9D}"/>
    <dgm:cxn modelId="{4D97AC86-B44D-43D1-A2D7-3AEA9C2A9142}" srcId="{79D33D05-7CB2-473E-BE0E-B97CEBC52B0E}" destId="{37364EE8-F9E8-4B02-8042-36F29DA41843}" srcOrd="0" destOrd="0" parTransId="{8E2807FE-02A8-4597-819B-5FA28835C83F}" sibTransId="{4648CAE1-1C7E-4692-B30C-477D065B3B82}"/>
    <dgm:cxn modelId="{D94405B3-7E0A-4FA9-A081-C1055111FF9C}" srcId="{31FB9663-CFE7-418E-86C2-8002F80FF227}" destId="{F4EE132F-6B5A-4832-9E44-63560F42D4ED}" srcOrd="1" destOrd="0" parTransId="{DFBD1A3D-B56A-4190-BF47-AD727D42107C}" sibTransId="{76A34EA1-68D8-490F-9BBE-9438FDEDF41F}"/>
    <dgm:cxn modelId="{492E15AC-0981-4DAC-929F-C707D84A575C}" type="presOf" srcId="{31FB9663-CFE7-418E-86C2-8002F80FF227}" destId="{77AB90D8-C402-41A9-8F10-E02DB472ACEC}" srcOrd="0" destOrd="0" presId="urn:microsoft.com/office/officeart/2005/8/layout/vList6"/>
    <dgm:cxn modelId="{A82CD81F-1A36-48B6-BDDF-D624B692F951}" srcId="{37364EE8-F9E8-4B02-8042-36F29DA41843}" destId="{D6734EEA-BD6D-458F-8F6A-3C8C8188CE85}" srcOrd="0" destOrd="0" parTransId="{106F139F-8525-47C2-A093-1BB7E514A784}" sibTransId="{BB5FCC96-DFD4-484F-92AF-C8734B9D0E12}"/>
    <dgm:cxn modelId="{0112F4CD-6DD9-452B-A14E-12C7429EDC1D}" type="presOf" srcId="{37364EE8-F9E8-4B02-8042-36F29DA41843}" destId="{D217E782-BB83-4D22-9677-67E13D60F521}" srcOrd="0" destOrd="0" presId="urn:microsoft.com/office/officeart/2005/8/layout/vList6"/>
    <dgm:cxn modelId="{B61FD7C9-8671-4FF9-B95E-995AB51B1DB0}" type="presParOf" srcId="{8A6DC093-33B5-4AE3-88CB-FED2511474BF}" destId="{212165A8-869D-413F-87E3-D8B100A1B158}" srcOrd="0" destOrd="0" presId="urn:microsoft.com/office/officeart/2005/8/layout/vList6"/>
    <dgm:cxn modelId="{5761BDE3-14F6-485F-833F-53D03AF94D79}" type="presParOf" srcId="{212165A8-869D-413F-87E3-D8B100A1B158}" destId="{D217E782-BB83-4D22-9677-67E13D60F521}" srcOrd="0" destOrd="0" presId="urn:microsoft.com/office/officeart/2005/8/layout/vList6"/>
    <dgm:cxn modelId="{D5F8D6E5-3DC4-480C-A431-B31ED970E3C1}" type="presParOf" srcId="{212165A8-869D-413F-87E3-D8B100A1B158}" destId="{09EBF70F-DF3E-4E1A-BF0C-8D8B9AEFE4A9}" srcOrd="1" destOrd="0" presId="urn:microsoft.com/office/officeart/2005/8/layout/vList6"/>
    <dgm:cxn modelId="{E323B986-7B00-4EF8-8C3F-59EECA7D8CF7}" type="presParOf" srcId="{8A6DC093-33B5-4AE3-88CB-FED2511474BF}" destId="{4CCE0061-2336-422A-8FD4-F0B089CA5FF9}" srcOrd="1" destOrd="0" presId="urn:microsoft.com/office/officeart/2005/8/layout/vList6"/>
    <dgm:cxn modelId="{3DB84CF9-69EA-4304-AF92-FAA4003199A1}" type="presParOf" srcId="{8A6DC093-33B5-4AE3-88CB-FED2511474BF}" destId="{08B02145-6B58-40C2-B4E9-222F3F68325D}" srcOrd="2" destOrd="0" presId="urn:microsoft.com/office/officeart/2005/8/layout/vList6"/>
    <dgm:cxn modelId="{96A3F0DC-25E4-4E3D-8B48-883FA771A1D9}" type="presParOf" srcId="{08B02145-6B58-40C2-B4E9-222F3F68325D}" destId="{77AB90D8-C402-41A9-8F10-E02DB472ACEC}" srcOrd="0" destOrd="0" presId="urn:microsoft.com/office/officeart/2005/8/layout/vList6"/>
    <dgm:cxn modelId="{5D27CEE1-71D0-49C6-8B50-7F564664E8A3}" type="presParOf" srcId="{08B02145-6B58-40C2-B4E9-222F3F68325D}" destId="{678667CD-6B04-4C0A-AAEC-CEE5B1A030C1}"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6ADA9C-4774-4973-BC41-9F8C669784F1}" type="doc">
      <dgm:prSet loTypeId="urn:microsoft.com/office/officeart/2005/8/layout/pyramid3" loCatId="pyramid" qsTypeId="urn:microsoft.com/office/officeart/2005/8/quickstyle/simple3" qsCatId="simple" csTypeId="urn:microsoft.com/office/officeart/2005/8/colors/accent1_2" csCatId="accent1" phldr="1"/>
      <dgm:spPr/>
    </dgm:pt>
    <dgm:pt modelId="{5C38585D-4260-4DFE-B69D-1A078214E1FE}">
      <dgm:prSet phldrT="[Κείμενο]"/>
      <dgm:spPr/>
      <dgm:t>
        <a:bodyPr/>
        <a:lstStyle/>
        <a:p>
          <a:r>
            <a:rPr lang="el-GR" dirty="0" smtClean="0"/>
            <a:t>Οικογένεια </a:t>
          </a:r>
          <a:endParaRPr lang="el-GR" dirty="0"/>
        </a:p>
      </dgm:t>
    </dgm:pt>
    <dgm:pt modelId="{B19F5760-D3D6-4396-BF24-876CF589DA46}" type="parTrans" cxnId="{E3D2298A-9DD3-4DEB-946A-98DEDBB9BE77}">
      <dgm:prSet/>
      <dgm:spPr/>
      <dgm:t>
        <a:bodyPr/>
        <a:lstStyle/>
        <a:p>
          <a:endParaRPr lang="el-GR"/>
        </a:p>
      </dgm:t>
    </dgm:pt>
    <dgm:pt modelId="{DBE93C5F-B7D4-4024-BB77-3A93852A15A7}" type="sibTrans" cxnId="{E3D2298A-9DD3-4DEB-946A-98DEDBB9BE77}">
      <dgm:prSet/>
      <dgm:spPr/>
      <dgm:t>
        <a:bodyPr/>
        <a:lstStyle/>
        <a:p>
          <a:endParaRPr lang="el-GR"/>
        </a:p>
      </dgm:t>
    </dgm:pt>
    <dgm:pt modelId="{4C9BB065-2F12-43B8-B589-D9BEDD2AF9E3}">
      <dgm:prSet phldrT="[Κείμενο]"/>
      <dgm:spPr/>
      <dgm:t>
        <a:bodyPr/>
        <a:lstStyle/>
        <a:p>
          <a:r>
            <a:rPr lang="el-GR" dirty="0" smtClean="0"/>
            <a:t>Γένος </a:t>
          </a:r>
          <a:endParaRPr lang="el-GR" dirty="0"/>
        </a:p>
      </dgm:t>
    </dgm:pt>
    <dgm:pt modelId="{2EEB0A33-AD93-4804-B8A7-15B80B823DAE}" type="parTrans" cxnId="{4E59E887-767B-4D1F-AD43-13DFEC5D9586}">
      <dgm:prSet/>
      <dgm:spPr/>
      <dgm:t>
        <a:bodyPr/>
        <a:lstStyle/>
        <a:p>
          <a:endParaRPr lang="el-GR"/>
        </a:p>
      </dgm:t>
    </dgm:pt>
    <dgm:pt modelId="{4FF74C0C-EE36-4F6C-872D-773E5BA55039}" type="sibTrans" cxnId="{4E59E887-767B-4D1F-AD43-13DFEC5D9586}">
      <dgm:prSet/>
      <dgm:spPr/>
      <dgm:t>
        <a:bodyPr/>
        <a:lstStyle/>
        <a:p>
          <a:endParaRPr lang="el-GR"/>
        </a:p>
      </dgm:t>
    </dgm:pt>
    <dgm:pt modelId="{0D6E60D7-C1C8-4E50-9F89-60754E892A3F}">
      <dgm:prSet phldrT="[Κείμενο]"/>
      <dgm:spPr/>
      <dgm:t>
        <a:bodyPr/>
        <a:lstStyle/>
        <a:p>
          <a:r>
            <a:rPr lang="el-GR" b="1" dirty="0" smtClean="0"/>
            <a:t>Είδος</a:t>
          </a:r>
          <a:r>
            <a:rPr lang="el-GR" dirty="0" smtClean="0"/>
            <a:t> </a:t>
          </a:r>
          <a:endParaRPr lang="el-GR" dirty="0"/>
        </a:p>
      </dgm:t>
    </dgm:pt>
    <dgm:pt modelId="{CFA1CB81-C454-442D-B429-72006FFDAD68}" type="parTrans" cxnId="{75E3DC6C-8168-4779-A0BF-44B1F0B82F5C}">
      <dgm:prSet/>
      <dgm:spPr/>
      <dgm:t>
        <a:bodyPr/>
        <a:lstStyle/>
        <a:p>
          <a:endParaRPr lang="el-GR"/>
        </a:p>
      </dgm:t>
    </dgm:pt>
    <dgm:pt modelId="{71E6052E-1B85-47A7-BAED-95F60F31CF68}" type="sibTrans" cxnId="{75E3DC6C-8168-4779-A0BF-44B1F0B82F5C}">
      <dgm:prSet/>
      <dgm:spPr/>
      <dgm:t>
        <a:bodyPr/>
        <a:lstStyle/>
        <a:p>
          <a:endParaRPr lang="el-GR"/>
        </a:p>
      </dgm:t>
    </dgm:pt>
    <dgm:pt modelId="{14D8BA7D-7A1B-4867-9BA2-E7327F67C9BF}">
      <dgm:prSet/>
      <dgm:spPr/>
      <dgm:t>
        <a:bodyPr/>
        <a:lstStyle/>
        <a:p>
          <a:r>
            <a:rPr lang="el-GR" dirty="0" smtClean="0"/>
            <a:t>Τάξη </a:t>
          </a:r>
          <a:endParaRPr lang="el-GR" dirty="0"/>
        </a:p>
      </dgm:t>
    </dgm:pt>
    <dgm:pt modelId="{C26E9C0B-4585-412C-ACDB-C31DD1A411F3}" type="parTrans" cxnId="{8D4DF424-FA49-4F5D-9547-94AFAA0778C7}">
      <dgm:prSet/>
      <dgm:spPr/>
      <dgm:t>
        <a:bodyPr/>
        <a:lstStyle/>
        <a:p>
          <a:endParaRPr lang="el-GR"/>
        </a:p>
      </dgm:t>
    </dgm:pt>
    <dgm:pt modelId="{B8C5E4CD-2DEB-4CEE-B11C-C19A989D63AA}" type="sibTrans" cxnId="{8D4DF424-FA49-4F5D-9547-94AFAA0778C7}">
      <dgm:prSet/>
      <dgm:spPr/>
      <dgm:t>
        <a:bodyPr/>
        <a:lstStyle/>
        <a:p>
          <a:endParaRPr lang="el-GR"/>
        </a:p>
      </dgm:t>
    </dgm:pt>
    <dgm:pt modelId="{FDDB12AC-BE7F-447D-96D6-2E4A673AA453}">
      <dgm:prSet/>
      <dgm:spPr/>
      <dgm:t>
        <a:bodyPr/>
        <a:lstStyle/>
        <a:p>
          <a:r>
            <a:rPr lang="el-GR" dirty="0" smtClean="0"/>
            <a:t>Κλάση </a:t>
          </a:r>
          <a:endParaRPr lang="el-GR" dirty="0"/>
        </a:p>
      </dgm:t>
    </dgm:pt>
    <dgm:pt modelId="{AC6E253D-43E6-47EE-8062-00C2002AB4CD}" type="parTrans" cxnId="{E2E5A3F8-6A57-47AB-BA81-26874C90AA78}">
      <dgm:prSet/>
      <dgm:spPr/>
      <dgm:t>
        <a:bodyPr/>
        <a:lstStyle/>
        <a:p>
          <a:endParaRPr lang="el-GR"/>
        </a:p>
      </dgm:t>
    </dgm:pt>
    <dgm:pt modelId="{2FFA89FF-764D-4525-AF7A-E17F76068441}" type="sibTrans" cxnId="{E2E5A3F8-6A57-47AB-BA81-26874C90AA78}">
      <dgm:prSet/>
      <dgm:spPr/>
      <dgm:t>
        <a:bodyPr/>
        <a:lstStyle/>
        <a:p>
          <a:endParaRPr lang="el-GR"/>
        </a:p>
      </dgm:t>
    </dgm:pt>
    <dgm:pt modelId="{B3D39B0E-25EE-4DD5-A2C4-E507840449BB}">
      <dgm:prSet/>
      <dgm:spPr/>
      <dgm:t>
        <a:bodyPr/>
        <a:lstStyle/>
        <a:p>
          <a:r>
            <a:rPr lang="el-GR" dirty="0" smtClean="0"/>
            <a:t>Φύλο </a:t>
          </a:r>
          <a:endParaRPr lang="el-GR" dirty="0"/>
        </a:p>
      </dgm:t>
    </dgm:pt>
    <dgm:pt modelId="{14453F7E-BBAC-4EBC-8348-4C495E9D3F2A}" type="parTrans" cxnId="{A90E1C9E-640C-420A-8D25-BE54ED84D9FA}">
      <dgm:prSet/>
      <dgm:spPr/>
      <dgm:t>
        <a:bodyPr/>
        <a:lstStyle/>
        <a:p>
          <a:endParaRPr lang="el-GR"/>
        </a:p>
      </dgm:t>
    </dgm:pt>
    <dgm:pt modelId="{A40B9285-6662-40B0-B2F9-68BD87430B98}" type="sibTrans" cxnId="{A90E1C9E-640C-420A-8D25-BE54ED84D9FA}">
      <dgm:prSet/>
      <dgm:spPr/>
      <dgm:t>
        <a:bodyPr/>
        <a:lstStyle/>
        <a:p>
          <a:endParaRPr lang="el-GR"/>
        </a:p>
      </dgm:t>
    </dgm:pt>
    <dgm:pt modelId="{8F857196-134E-44DA-B36F-953EB8D3575A}">
      <dgm:prSet/>
      <dgm:spPr/>
      <dgm:t>
        <a:bodyPr/>
        <a:lstStyle/>
        <a:p>
          <a:r>
            <a:rPr lang="el-GR" dirty="0" smtClean="0"/>
            <a:t>Βασίλειο </a:t>
          </a:r>
          <a:endParaRPr lang="el-GR" dirty="0"/>
        </a:p>
      </dgm:t>
    </dgm:pt>
    <dgm:pt modelId="{38187209-02FC-4DEA-B34F-17DCC80BD02D}" type="parTrans" cxnId="{7072C10E-70E4-4E4E-B07F-B7B00D0094CD}">
      <dgm:prSet/>
      <dgm:spPr/>
      <dgm:t>
        <a:bodyPr/>
        <a:lstStyle/>
        <a:p>
          <a:endParaRPr lang="el-GR"/>
        </a:p>
      </dgm:t>
    </dgm:pt>
    <dgm:pt modelId="{15E708BE-9F37-434D-B616-3863EB25FE2F}" type="sibTrans" cxnId="{7072C10E-70E4-4E4E-B07F-B7B00D0094CD}">
      <dgm:prSet/>
      <dgm:spPr/>
      <dgm:t>
        <a:bodyPr/>
        <a:lstStyle/>
        <a:p>
          <a:endParaRPr lang="el-GR"/>
        </a:p>
      </dgm:t>
    </dgm:pt>
    <dgm:pt modelId="{DD40ED0E-41C0-48A7-A8BC-CE407C0930C6}">
      <dgm:prSet/>
      <dgm:spPr/>
      <dgm:t>
        <a:bodyPr/>
        <a:lstStyle/>
        <a:p>
          <a:r>
            <a:rPr lang="el-GR" dirty="0" smtClean="0"/>
            <a:t>Επικράτεια </a:t>
          </a:r>
          <a:endParaRPr lang="el-GR" dirty="0"/>
        </a:p>
      </dgm:t>
    </dgm:pt>
    <dgm:pt modelId="{2D4136C8-B2EC-4D56-9209-2A103F21F4C8}" type="parTrans" cxnId="{7A40DF1C-6D91-4060-B06E-4B0B3A718305}">
      <dgm:prSet/>
      <dgm:spPr/>
      <dgm:t>
        <a:bodyPr/>
        <a:lstStyle/>
        <a:p>
          <a:endParaRPr lang="el-GR"/>
        </a:p>
      </dgm:t>
    </dgm:pt>
    <dgm:pt modelId="{AC184FC2-749E-4FEE-BEDE-BEB7E0E9D732}" type="sibTrans" cxnId="{7A40DF1C-6D91-4060-B06E-4B0B3A718305}">
      <dgm:prSet/>
      <dgm:spPr/>
      <dgm:t>
        <a:bodyPr/>
        <a:lstStyle/>
        <a:p>
          <a:endParaRPr lang="el-GR"/>
        </a:p>
      </dgm:t>
    </dgm:pt>
    <dgm:pt modelId="{20812232-8130-468D-8A6B-9D2ABB155562}" type="pres">
      <dgm:prSet presAssocID="{776ADA9C-4774-4973-BC41-9F8C669784F1}" presName="Name0" presStyleCnt="0">
        <dgm:presLayoutVars>
          <dgm:dir/>
          <dgm:animLvl val="lvl"/>
          <dgm:resizeHandles val="exact"/>
        </dgm:presLayoutVars>
      </dgm:prSet>
      <dgm:spPr/>
    </dgm:pt>
    <dgm:pt modelId="{BD211DB9-2AB1-4727-9DAD-97AC8F2B6AC1}" type="pres">
      <dgm:prSet presAssocID="{DD40ED0E-41C0-48A7-A8BC-CE407C0930C6}" presName="Name8" presStyleCnt="0"/>
      <dgm:spPr/>
    </dgm:pt>
    <dgm:pt modelId="{A6174C4C-293B-414B-819B-534511B04E49}" type="pres">
      <dgm:prSet presAssocID="{DD40ED0E-41C0-48A7-A8BC-CE407C0930C6}" presName="level" presStyleLbl="node1" presStyleIdx="0" presStyleCnt="8">
        <dgm:presLayoutVars>
          <dgm:chMax val="1"/>
          <dgm:bulletEnabled val="1"/>
        </dgm:presLayoutVars>
      </dgm:prSet>
      <dgm:spPr/>
      <dgm:t>
        <a:bodyPr/>
        <a:lstStyle/>
        <a:p>
          <a:endParaRPr lang="el-GR"/>
        </a:p>
      </dgm:t>
    </dgm:pt>
    <dgm:pt modelId="{F82FEDBB-F4CD-4C38-B239-238C1B4A1438}" type="pres">
      <dgm:prSet presAssocID="{DD40ED0E-41C0-48A7-A8BC-CE407C0930C6}" presName="levelTx" presStyleLbl="revTx" presStyleIdx="0" presStyleCnt="0">
        <dgm:presLayoutVars>
          <dgm:chMax val="1"/>
          <dgm:bulletEnabled val="1"/>
        </dgm:presLayoutVars>
      </dgm:prSet>
      <dgm:spPr/>
      <dgm:t>
        <a:bodyPr/>
        <a:lstStyle/>
        <a:p>
          <a:endParaRPr lang="el-GR"/>
        </a:p>
      </dgm:t>
    </dgm:pt>
    <dgm:pt modelId="{EDEDA3C0-B66B-4F66-B6A2-C92772AD4646}" type="pres">
      <dgm:prSet presAssocID="{8F857196-134E-44DA-B36F-953EB8D3575A}" presName="Name8" presStyleCnt="0"/>
      <dgm:spPr/>
    </dgm:pt>
    <dgm:pt modelId="{59462F2A-E1F5-4FD2-8E7B-71FD438C0977}" type="pres">
      <dgm:prSet presAssocID="{8F857196-134E-44DA-B36F-953EB8D3575A}" presName="level" presStyleLbl="node1" presStyleIdx="1" presStyleCnt="8">
        <dgm:presLayoutVars>
          <dgm:chMax val="1"/>
          <dgm:bulletEnabled val="1"/>
        </dgm:presLayoutVars>
      </dgm:prSet>
      <dgm:spPr/>
      <dgm:t>
        <a:bodyPr/>
        <a:lstStyle/>
        <a:p>
          <a:endParaRPr lang="el-GR"/>
        </a:p>
      </dgm:t>
    </dgm:pt>
    <dgm:pt modelId="{5DB3CD72-8124-4A10-BAB4-38A78D541B85}" type="pres">
      <dgm:prSet presAssocID="{8F857196-134E-44DA-B36F-953EB8D3575A}" presName="levelTx" presStyleLbl="revTx" presStyleIdx="0" presStyleCnt="0">
        <dgm:presLayoutVars>
          <dgm:chMax val="1"/>
          <dgm:bulletEnabled val="1"/>
        </dgm:presLayoutVars>
      </dgm:prSet>
      <dgm:spPr/>
      <dgm:t>
        <a:bodyPr/>
        <a:lstStyle/>
        <a:p>
          <a:endParaRPr lang="el-GR"/>
        </a:p>
      </dgm:t>
    </dgm:pt>
    <dgm:pt modelId="{3F020C21-355A-4BFD-9225-56C2F789424A}" type="pres">
      <dgm:prSet presAssocID="{B3D39B0E-25EE-4DD5-A2C4-E507840449BB}" presName="Name8" presStyleCnt="0"/>
      <dgm:spPr/>
    </dgm:pt>
    <dgm:pt modelId="{D98E7422-93AD-4F93-A69E-2DB5F6BB794C}" type="pres">
      <dgm:prSet presAssocID="{B3D39B0E-25EE-4DD5-A2C4-E507840449BB}" presName="level" presStyleLbl="node1" presStyleIdx="2" presStyleCnt="8">
        <dgm:presLayoutVars>
          <dgm:chMax val="1"/>
          <dgm:bulletEnabled val="1"/>
        </dgm:presLayoutVars>
      </dgm:prSet>
      <dgm:spPr/>
      <dgm:t>
        <a:bodyPr/>
        <a:lstStyle/>
        <a:p>
          <a:endParaRPr lang="el-GR"/>
        </a:p>
      </dgm:t>
    </dgm:pt>
    <dgm:pt modelId="{17A2B06B-02EB-4748-8A10-BFDC89508043}" type="pres">
      <dgm:prSet presAssocID="{B3D39B0E-25EE-4DD5-A2C4-E507840449BB}" presName="levelTx" presStyleLbl="revTx" presStyleIdx="0" presStyleCnt="0">
        <dgm:presLayoutVars>
          <dgm:chMax val="1"/>
          <dgm:bulletEnabled val="1"/>
        </dgm:presLayoutVars>
      </dgm:prSet>
      <dgm:spPr/>
      <dgm:t>
        <a:bodyPr/>
        <a:lstStyle/>
        <a:p>
          <a:endParaRPr lang="el-GR"/>
        </a:p>
      </dgm:t>
    </dgm:pt>
    <dgm:pt modelId="{1D53B4E3-F23F-4020-A554-FA321B02BE04}" type="pres">
      <dgm:prSet presAssocID="{FDDB12AC-BE7F-447D-96D6-2E4A673AA453}" presName="Name8" presStyleCnt="0"/>
      <dgm:spPr/>
    </dgm:pt>
    <dgm:pt modelId="{63929830-6FA8-46E0-8BD2-1B606FA3B663}" type="pres">
      <dgm:prSet presAssocID="{FDDB12AC-BE7F-447D-96D6-2E4A673AA453}" presName="level" presStyleLbl="node1" presStyleIdx="3" presStyleCnt="8">
        <dgm:presLayoutVars>
          <dgm:chMax val="1"/>
          <dgm:bulletEnabled val="1"/>
        </dgm:presLayoutVars>
      </dgm:prSet>
      <dgm:spPr/>
      <dgm:t>
        <a:bodyPr/>
        <a:lstStyle/>
        <a:p>
          <a:endParaRPr lang="el-GR"/>
        </a:p>
      </dgm:t>
    </dgm:pt>
    <dgm:pt modelId="{BF9D50FE-A5C7-45C7-8C26-0A34E1868C68}" type="pres">
      <dgm:prSet presAssocID="{FDDB12AC-BE7F-447D-96D6-2E4A673AA453}" presName="levelTx" presStyleLbl="revTx" presStyleIdx="0" presStyleCnt="0">
        <dgm:presLayoutVars>
          <dgm:chMax val="1"/>
          <dgm:bulletEnabled val="1"/>
        </dgm:presLayoutVars>
      </dgm:prSet>
      <dgm:spPr/>
      <dgm:t>
        <a:bodyPr/>
        <a:lstStyle/>
        <a:p>
          <a:endParaRPr lang="el-GR"/>
        </a:p>
      </dgm:t>
    </dgm:pt>
    <dgm:pt modelId="{7203AF23-636A-4C7F-82C7-92224AD7FAB0}" type="pres">
      <dgm:prSet presAssocID="{14D8BA7D-7A1B-4867-9BA2-E7327F67C9BF}" presName="Name8" presStyleCnt="0"/>
      <dgm:spPr/>
    </dgm:pt>
    <dgm:pt modelId="{B3F2986E-BF55-45D3-AD10-7A3D56DE39B2}" type="pres">
      <dgm:prSet presAssocID="{14D8BA7D-7A1B-4867-9BA2-E7327F67C9BF}" presName="level" presStyleLbl="node1" presStyleIdx="4" presStyleCnt="8" custScaleX="100808" custLinFactNeighborX="587" custLinFactNeighborY="-784">
        <dgm:presLayoutVars>
          <dgm:chMax val="1"/>
          <dgm:bulletEnabled val="1"/>
        </dgm:presLayoutVars>
      </dgm:prSet>
      <dgm:spPr/>
      <dgm:t>
        <a:bodyPr/>
        <a:lstStyle/>
        <a:p>
          <a:endParaRPr lang="el-GR"/>
        </a:p>
      </dgm:t>
    </dgm:pt>
    <dgm:pt modelId="{18E3E772-1136-4E28-843A-5ABDB00025B8}" type="pres">
      <dgm:prSet presAssocID="{14D8BA7D-7A1B-4867-9BA2-E7327F67C9BF}" presName="levelTx" presStyleLbl="revTx" presStyleIdx="0" presStyleCnt="0">
        <dgm:presLayoutVars>
          <dgm:chMax val="1"/>
          <dgm:bulletEnabled val="1"/>
        </dgm:presLayoutVars>
      </dgm:prSet>
      <dgm:spPr/>
      <dgm:t>
        <a:bodyPr/>
        <a:lstStyle/>
        <a:p>
          <a:endParaRPr lang="el-GR"/>
        </a:p>
      </dgm:t>
    </dgm:pt>
    <dgm:pt modelId="{02EBEE7F-07B7-4763-937F-50218E56E976}" type="pres">
      <dgm:prSet presAssocID="{5C38585D-4260-4DFE-B69D-1A078214E1FE}" presName="Name8" presStyleCnt="0"/>
      <dgm:spPr/>
    </dgm:pt>
    <dgm:pt modelId="{D340FE3F-F261-408D-ADC7-B7E13A895026}" type="pres">
      <dgm:prSet presAssocID="{5C38585D-4260-4DFE-B69D-1A078214E1FE}" presName="level" presStyleLbl="node1" presStyleIdx="5" presStyleCnt="8">
        <dgm:presLayoutVars>
          <dgm:chMax val="1"/>
          <dgm:bulletEnabled val="1"/>
        </dgm:presLayoutVars>
      </dgm:prSet>
      <dgm:spPr/>
      <dgm:t>
        <a:bodyPr/>
        <a:lstStyle/>
        <a:p>
          <a:endParaRPr lang="el-GR"/>
        </a:p>
      </dgm:t>
    </dgm:pt>
    <dgm:pt modelId="{ADC8A6B5-35A9-4543-94AC-55CD154BFB8E}" type="pres">
      <dgm:prSet presAssocID="{5C38585D-4260-4DFE-B69D-1A078214E1FE}" presName="levelTx" presStyleLbl="revTx" presStyleIdx="0" presStyleCnt="0">
        <dgm:presLayoutVars>
          <dgm:chMax val="1"/>
          <dgm:bulletEnabled val="1"/>
        </dgm:presLayoutVars>
      </dgm:prSet>
      <dgm:spPr/>
      <dgm:t>
        <a:bodyPr/>
        <a:lstStyle/>
        <a:p>
          <a:endParaRPr lang="el-GR"/>
        </a:p>
      </dgm:t>
    </dgm:pt>
    <dgm:pt modelId="{017F74C4-C226-4A4F-9FFF-1FB12283D102}" type="pres">
      <dgm:prSet presAssocID="{4C9BB065-2F12-43B8-B589-D9BEDD2AF9E3}" presName="Name8" presStyleCnt="0"/>
      <dgm:spPr/>
    </dgm:pt>
    <dgm:pt modelId="{A9EED975-59DB-479E-9FD7-89927F0B651D}" type="pres">
      <dgm:prSet presAssocID="{4C9BB065-2F12-43B8-B589-D9BEDD2AF9E3}" presName="level" presStyleLbl="node1" presStyleIdx="6" presStyleCnt="8">
        <dgm:presLayoutVars>
          <dgm:chMax val="1"/>
          <dgm:bulletEnabled val="1"/>
        </dgm:presLayoutVars>
      </dgm:prSet>
      <dgm:spPr/>
      <dgm:t>
        <a:bodyPr/>
        <a:lstStyle/>
        <a:p>
          <a:endParaRPr lang="el-GR"/>
        </a:p>
      </dgm:t>
    </dgm:pt>
    <dgm:pt modelId="{F2D6F8AF-324B-4740-BBEA-AE48A523C5AD}" type="pres">
      <dgm:prSet presAssocID="{4C9BB065-2F12-43B8-B589-D9BEDD2AF9E3}" presName="levelTx" presStyleLbl="revTx" presStyleIdx="0" presStyleCnt="0">
        <dgm:presLayoutVars>
          <dgm:chMax val="1"/>
          <dgm:bulletEnabled val="1"/>
        </dgm:presLayoutVars>
      </dgm:prSet>
      <dgm:spPr/>
      <dgm:t>
        <a:bodyPr/>
        <a:lstStyle/>
        <a:p>
          <a:endParaRPr lang="el-GR"/>
        </a:p>
      </dgm:t>
    </dgm:pt>
    <dgm:pt modelId="{35909B3B-7EDF-4D40-BCB1-B499CE624E33}" type="pres">
      <dgm:prSet presAssocID="{0D6E60D7-C1C8-4E50-9F89-60754E892A3F}" presName="Name8" presStyleCnt="0"/>
      <dgm:spPr/>
    </dgm:pt>
    <dgm:pt modelId="{10C46546-1328-41DE-86F0-716479FD4589}" type="pres">
      <dgm:prSet presAssocID="{0D6E60D7-C1C8-4E50-9F89-60754E892A3F}" presName="level" presStyleLbl="node1" presStyleIdx="7" presStyleCnt="8" custScaleX="100674">
        <dgm:presLayoutVars>
          <dgm:chMax val="1"/>
          <dgm:bulletEnabled val="1"/>
        </dgm:presLayoutVars>
      </dgm:prSet>
      <dgm:spPr/>
      <dgm:t>
        <a:bodyPr/>
        <a:lstStyle/>
        <a:p>
          <a:endParaRPr lang="el-GR"/>
        </a:p>
      </dgm:t>
    </dgm:pt>
    <dgm:pt modelId="{E8934B24-0DB8-49C2-88B5-EAD3465A2683}" type="pres">
      <dgm:prSet presAssocID="{0D6E60D7-C1C8-4E50-9F89-60754E892A3F}" presName="levelTx" presStyleLbl="revTx" presStyleIdx="0" presStyleCnt="0">
        <dgm:presLayoutVars>
          <dgm:chMax val="1"/>
          <dgm:bulletEnabled val="1"/>
        </dgm:presLayoutVars>
      </dgm:prSet>
      <dgm:spPr/>
      <dgm:t>
        <a:bodyPr/>
        <a:lstStyle/>
        <a:p>
          <a:endParaRPr lang="el-GR"/>
        </a:p>
      </dgm:t>
    </dgm:pt>
  </dgm:ptLst>
  <dgm:cxnLst>
    <dgm:cxn modelId="{8D4DF424-FA49-4F5D-9547-94AFAA0778C7}" srcId="{776ADA9C-4774-4973-BC41-9F8C669784F1}" destId="{14D8BA7D-7A1B-4867-9BA2-E7327F67C9BF}" srcOrd="4" destOrd="0" parTransId="{C26E9C0B-4585-412C-ACDB-C31DD1A411F3}" sibTransId="{B8C5E4CD-2DEB-4CEE-B11C-C19A989D63AA}"/>
    <dgm:cxn modelId="{2075A187-ACCB-4C19-94F7-18438F263AEF}" type="presOf" srcId="{8F857196-134E-44DA-B36F-953EB8D3575A}" destId="{59462F2A-E1F5-4FD2-8E7B-71FD438C0977}" srcOrd="0" destOrd="0" presId="urn:microsoft.com/office/officeart/2005/8/layout/pyramid3"/>
    <dgm:cxn modelId="{E2E5A3F8-6A57-47AB-BA81-26874C90AA78}" srcId="{776ADA9C-4774-4973-BC41-9F8C669784F1}" destId="{FDDB12AC-BE7F-447D-96D6-2E4A673AA453}" srcOrd="3" destOrd="0" parTransId="{AC6E253D-43E6-47EE-8062-00C2002AB4CD}" sibTransId="{2FFA89FF-764D-4525-AF7A-E17F76068441}"/>
    <dgm:cxn modelId="{AFD409BB-1C42-478A-A02E-FE32D45130A7}" type="presOf" srcId="{776ADA9C-4774-4973-BC41-9F8C669784F1}" destId="{20812232-8130-468D-8A6B-9D2ABB155562}" srcOrd="0" destOrd="0" presId="urn:microsoft.com/office/officeart/2005/8/layout/pyramid3"/>
    <dgm:cxn modelId="{44982A0E-C6B1-4701-9B79-15E3A871B1FF}" type="presOf" srcId="{8F857196-134E-44DA-B36F-953EB8D3575A}" destId="{5DB3CD72-8124-4A10-BAB4-38A78D541B85}" srcOrd="1" destOrd="0" presId="urn:microsoft.com/office/officeart/2005/8/layout/pyramid3"/>
    <dgm:cxn modelId="{7A40DF1C-6D91-4060-B06E-4B0B3A718305}" srcId="{776ADA9C-4774-4973-BC41-9F8C669784F1}" destId="{DD40ED0E-41C0-48A7-A8BC-CE407C0930C6}" srcOrd="0" destOrd="0" parTransId="{2D4136C8-B2EC-4D56-9209-2A103F21F4C8}" sibTransId="{AC184FC2-749E-4FEE-BEDE-BEB7E0E9D732}"/>
    <dgm:cxn modelId="{A90E1C9E-640C-420A-8D25-BE54ED84D9FA}" srcId="{776ADA9C-4774-4973-BC41-9F8C669784F1}" destId="{B3D39B0E-25EE-4DD5-A2C4-E507840449BB}" srcOrd="2" destOrd="0" parTransId="{14453F7E-BBAC-4EBC-8348-4C495E9D3F2A}" sibTransId="{A40B9285-6662-40B0-B2F9-68BD87430B98}"/>
    <dgm:cxn modelId="{E786B045-1679-4235-B75C-38E7237470F3}" type="presOf" srcId="{14D8BA7D-7A1B-4867-9BA2-E7327F67C9BF}" destId="{18E3E772-1136-4E28-843A-5ABDB00025B8}" srcOrd="1" destOrd="0" presId="urn:microsoft.com/office/officeart/2005/8/layout/pyramid3"/>
    <dgm:cxn modelId="{F0C33F9A-E086-4CAC-960E-557C11973569}" type="presOf" srcId="{0D6E60D7-C1C8-4E50-9F89-60754E892A3F}" destId="{E8934B24-0DB8-49C2-88B5-EAD3465A2683}" srcOrd="1" destOrd="0" presId="urn:microsoft.com/office/officeart/2005/8/layout/pyramid3"/>
    <dgm:cxn modelId="{660727BE-24DE-4348-90BA-96599D144BD6}" type="presOf" srcId="{B3D39B0E-25EE-4DD5-A2C4-E507840449BB}" destId="{17A2B06B-02EB-4748-8A10-BFDC89508043}" srcOrd="1" destOrd="0" presId="urn:microsoft.com/office/officeart/2005/8/layout/pyramid3"/>
    <dgm:cxn modelId="{4E59E887-767B-4D1F-AD43-13DFEC5D9586}" srcId="{776ADA9C-4774-4973-BC41-9F8C669784F1}" destId="{4C9BB065-2F12-43B8-B589-D9BEDD2AF9E3}" srcOrd="6" destOrd="0" parTransId="{2EEB0A33-AD93-4804-B8A7-15B80B823DAE}" sibTransId="{4FF74C0C-EE36-4F6C-872D-773E5BA55039}"/>
    <dgm:cxn modelId="{E3D2298A-9DD3-4DEB-946A-98DEDBB9BE77}" srcId="{776ADA9C-4774-4973-BC41-9F8C669784F1}" destId="{5C38585D-4260-4DFE-B69D-1A078214E1FE}" srcOrd="5" destOrd="0" parTransId="{B19F5760-D3D6-4396-BF24-876CF589DA46}" sibTransId="{DBE93C5F-B7D4-4024-BB77-3A93852A15A7}"/>
    <dgm:cxn modelId="{789FAED0-868C-4454-BB36-1399EA4AF97E}" type="presOf" srcId="{FDDB12AC-BE7F-447D-96D6-2E4A673AA453}" destId="{BF9D50FE-A5C7-45C7-8C26-0A34E1868C68}" srcOrd="1" destOrd="0" presId="urn:microsoft.com/office/officeart/2005/8/layout/pyramid3"/>
    <dgm:cxn modelId="{CF0A4F4D-CBBD-4BC9-8308-E9AF4C4AA08D}" type="presOf" srcId="{4C9BB065-2F12-43B8-B589-D9BEDD2AF9E3}" destId="{A9EED975-59DB-479E-9FD7-89927F0B651D}" srcOrd="0" destOrd="0" presId="urn:microsoft.com/office/officeart/2005/8/layout/pyramid3"/>
    <dgm:cxn modelId="{4F7EB337-387F-4505-9E12-A9912F6F442B}" type="presOf" srcId="{FDDB12AC-BE7F-447D-96D6-2E4A673AA453}" destId="{63929830-6FA8-46E0-8BD2-1B606FA3B663}" srcOrd="0" destOrd="0" presId="urn:microsoft.com/office/officeart/2005/8/layout/pyramid3"/>
    <dgm:cxn modelId="{A1F91DFE-1D1C-400B-A56B-5E7B966763BC}" type="presOf" srcId="{0D6E60D7-C1C8-4E50-9F89-60754E892A3F}" destId="{10C46546-1328-41DE-86F0-716479FD4589}" srcOrd="0" destOrd="0" presId="urn:microsoft.com/office/officeart/2005/8/layout/pyramid3"/>
    <dgm:cxn modelId="{22E23CB5-1C6F-4594-90E6-8A55FA612574}" type="presOf" srcId="{5C38585D-4260-4DFE-B69D-1A078214E1FE}" destId="{ADC8A6B5-35A9-4543-94AC-55CD154BFB8E}" srcOrd="1" destOrd="0" presId="urn:microsoft.com/office/officeart/2005/8/layout/pyramid3"/>
    <dgm:cxn modelId="{75E3DC6C-8168-4779-A0BF-44B1F0B82F5C}" srcId="{776ADA9C-4774-4973-BC41-9F8C669784F1}" destId="{0D6E60D7-C1C8-4E50-9F89-60754E892A3F}" srcOrd="7" destOrd="0" parTransId="{CFA1CB81-C454-442D-B429-72006FFDAD68}" sibTransId="{71E6052E-1B85-47A7-BAED-95F60F31CF68}"/>
    <dgm:cxn modelId="{59D01652-F037-4166-BFE2-E34550CA21EA}" type="presOf" srcId="{DD40ED0E-41C0-48A7-A8BC-CE407C0930C6}" destId="{F82FEDBB-F4CD-4C38-B239-238C1B4A1438}" srcOrd="1" destOrd="0" presId="urn:microsoft.com/office/officeart/2005/8/layout/pyramid3"/>
    <dgm:cxn modelId="{3B6EAEF2-C4A7-4E17-B6EB-BAE6ECF6B062}" type="presOf" srcId="{5C38585D-4260-4DFE-B69D-1A078214E1FE}" destId="{D340FE3F-F261-408D-ADC7-B7E13A895026}" srcOrd="0" destOrd="0" presId="urn:microsoft.com/office/officeart/2005/8/layout/pyramid3"/>
    <dgm:cxn modelId="{DE636740-2D2F-43E1-88AC-8309F2D9A435}" type="presOf" srcId="{14D8BA7D-7A1B-4867-9BA2-E7327F67C9BF}" destId="{B3F2986E-BF55-45D3-AD10-7A3D56DE39B2}" srcOrd="0" destOrd="0" presId="urn:microsoft.com/office/officeart/2005/8/layout/pyramid3"/>
    <dgm:cxn modelId="{29BDA79C-5D4B-452F-9E5F-616471819B00}" type="presOf" srcId="{DD40ED0E-41C0-48A7-A8BC-CE407C0930C6}" destId="{A6174C4C-293B-414B-819B-534511B04E49}" srcOrd="0" destOrd="0" presId="urn:microsoft.com/office/officeart/2005/8/layout/pyramid3"/>
    <dgm:cxn modelId="{42E0FE7B-9350-4254-8263-DA3E2469B9C6}" type="presOf" srcId="{4C9BB065-2F12-43B8-B589-D9BEDD2AF9E3}" destId="{F2D6F8AF-324B-4740-BBEA-AE48A523C5AD}" srcOrd="1" destOrd="0" presId="urn:microsoft.com/office/officeart/2005/8/layout/pyramid3"/>
    <dgm:cxn modelId="{330125C9-58AB-460C-909F-A3A9AA71E7E9}" type="presOf" srcId="{B3D39B0E-25EE-4DD5-A2C4-E507840449BB}" destId="{D98E7422-93AD-4F93-A69E-2DB5F6BB794C}" srcOrd="0" destOrd="0" presId="urn:microsoft.com/office/officeart/2005/8/layout/pyramid3"/>
    <dgm:cxn modelId="{7072C10E-70E4-4E4E-B07F-B7B00D0094CD}" srcId="{776ADA9C-4774-4973-BC41-9F8C669784F1}" destId="{8F857196-134E-44DA-B36F-953EB8D3575A}" srcOrd="1" destOrd="0" parTransId="{38187209-02FC-4DEA-B34F-17DCC80BD02D}" sibTransId="{15E708BE-9F37-434D-B616-3863EB25FE2F}"/>
    <dgm:cxn modelId="{3CD0A16D-EC24-4272-9D89-493F99DE7F26}" type="presParOf" srcId="{20812232-8130-468D-8A6B-9D2ABB155562}" destId="{BD211DB9-2AB1-4727-9DAD-97AC8F2B6AC1}" srcOrd="0" destOrd="0" presId="urn:microsoft.com/office/officeart/2005/8/layout/pyramid3"/>
    <dgm:cxn modelId="{06C63DEE-75DF-4385-9E7D-17DA1E4C1B4A}" type="presParOf" srcId="{BD211DB9-2AB1-4727-9DAD-97AC8F2B6AC1}" destId="{A6174C4C-293B-414B-819B-534511B04E49}" srcOrd="0" destOrd="0" presId="urn:microsoft.com/office/officeart/2005/8/layout/pyramid3"/>
    <dgm:cxn modelId="{F789FF66-0C02-4DE9-B36E-251E04F29A02}" type="presParOf" srcId="{BD211DB9-2AB1-4727-9DAD-97AC8F2B6AC1}" destId="{F82FEDBB-F4CD-4C38-B239-238C1B4A1438}" srcOrd="1" destOrd="0" presId="urn:microsoft.com/office/officeart/2005/8/layout/pyramid3"/>
    <dgm:cxn modelId="{3756C2C9-B3F5-4981-BB59-D46AC5C1C05C}" type="presParOf" srcId="{20812232-8130-468D-8A6B-9D2ABB155562}" destId="{EDEDA3C0-B66B-4F66-B6A2-C92772AD4646}" srcOrd="1" destOrd="0" presId="urn:microsoft.com/office/officeart/2005/8/layout/pyramid3"/>
    <dgm:cxn modelId="{0C755C65-5436-492E-A2E7-7BB054B543A6}" type="presParOf" srcId="{EDEDA3C0-B66B-4F66-B6A2-C92772AD4646}" destId="{59462F2A-E1F5-4FD2-8E7B-71FD438C0977}" srcOrd="0" destOrd="0" presId="urn:microsoft.com/office/officeart/2005/8/layout/pyramid3"/>
    <dgm:cxn modelId="{C924DF97-1193-45AF-9961-DE705DD6FF6A}" type="presParOf" srcId="{EDEDA3C0-B66B-4F66-B6A2-C92772AD4646}" destId="{5DB3CD72-8124-4A10-BAB4-38A78D541B85}" srcOrd="1" destOrd="0" presId="urn:microsoft.com/office/officeart/2005/8/layout/pyramid3"/>
    <dgm:cxn modelId="{66B8722B-B308-41A8-9D15-438DF6F2FD12}" type="presParOf" srcId="{20812232-8130-468D-8A6B-9D2ABB155562}" destId="{3F020C21-355A-4BFD-9225-56C2F789424A}" srcOrd="2" destOrd="0" presId="urn:microsoft.com/office/officeart/2005/8/layout/pyramid3"/>
    <dgm:cxn modelId="{A724D68A-5C1D-46CC-B4C3-6E1064784521}" type="presParOf" srcId="{3F020C21-355A-4BFD-9225-56C2F789424A}" destId="{D98E7422-93AD-4F93-A69E-2DB5F6BB794C}" srcOrd="0" destOrd="0" presId="urn:microsoft.com/office/officeart/2005/8/layout/pyramid3"/>
    <dgm:cxn modelId="{42802236-4498-45C1-B6CA-99EED6CD8ABA}" type="presParOf" srcId="{3F020C21-355A-4BFD-9225-56C2F789424A}" destId="{17A2B06B-02EB-4748-8A10-BFDC89508043}" srcOrd="1" destOrd="0" presId="urn:microsoft.com/office/officeart/2005/8/layout/pyramid3"/>
    <dgm:cxn modelId="{D4EC352F-E5D3-4589-BC0E-25B5E7B822EC}" type="presParOf" srcId="{20812232-8130-468D-8A6B-9D2ABB155562}" destId="{1D53B4E3-F23F-4020-A554-FA321B02BE04}" srcOrd="3" destOrd="0" presId="urn:microsoft.com/office/officeart/2005/8/layout/pyramid3"/>
    <dgm:cxn modelId="{182CD287-D242-4439-A28C-443DEF69B04B}" type="presParOf" srcId="{1D53B4E3-F23F-4020-A554-FA321B02BE04}" destId="{63929830-6FA8-46E0-8BD2-1B606FA3B663}" srcOrd="0" destOrd="0" presId="urn:microsoft.com/office/officeart/2005/8/layout/pyramid3"/>
    <dgm:cxn modelId="{680763E0-7FD4-4C43-9DDC-CE8FDAF3B480}" type="presParOf" srcId="{1D53B4E3-F23F-4020-A554-FA321B02BE04}" destId="{BF9D50FE-A5C7-45C7-8C26-0A34E1868C68}" srcOrd="1" destOrd="0" presId="urn:microsoft.com/office/officeart/2005/8/layout/pyramid3"/>
    <dgm:cxn modelId="{E874EC96-12E5-4AE2-9585-57C20892CAE4}" type="presParOf" srcId="{20812232-8130-468D-8A6B-9D2ABB155562}" destId="{7203AF23-636A-4C7F-82C7-92224AD7FAB0}" srcOrd="4" destOrd="0" presId="urn:microsoft.com/office/officeart/2005/8/layout/pyramid3"/>
    <dgm:cxn modelId="{94F9E966-F6C7-4256-A3F0-17C9471FF4FB}" type="presParOf" srcId="{7203AF23-636A-4C7F-82C7-92224AD7FAB0}" destId="{B3F2986E-BF55-45D3-AD10-7A3D56DE39B2}" srcOrd="0" destOrd="0" presId="urn:microsoft.com/office/officeart/2005/8/layout/pyramid3"/>
    <dgm:cxn modelId="{0C0413C0-59E4-4954-B658-FD8DA3A69963}" type="presParOf" srcId="{7203AF23-636A-4C7F-82C7-92224AD7FAB0}" destId="{18E3E772-1136-4E28-843A-5ABDB00025B8}" srcOrd="1" destOrd="0" presId="urn:microsoft.com/office/officeart/2005/8/layout/pyramid3"/>
    <dgm:cxn modelId="{38465DBF-50CA-402E-9D30-CEF817EA48DD}" type="presParOf" srcId="{20812232-8130-468D-8A6B-9D2ABB155562}" destId="{02EBEE7F-07B7-4763-937F-50218E56E976}" srcOrd="5" destOrd="0" presId="urn:microsoft.com/office/officeart/2005/8/layout/pyramid3"/>
    <dgm:cxn modelId="{2BF4A622-998D-46B1-B680-D082D16AB459}" type="presParOf" srcId="{02EBEE7F-07B7-4763-937F-50218E56E976}" destId="{D340FE3F-F261-408D-ADC7-B7E13A895026}" srcOrd="0" destOrd="0" presId="urn:microsoft.com/office/officeart/2005/8/layout/pyramid3"/>
    <dgm:cxn modelId="{45A87264-9240-437A-8124-2A42A6C75302}" type="presParOf" srcId="{02EBEE7F-07B7-4763-937F-50218E56E976}" destId="{ADC8A6B5-35A9-4543-94AC-55CD154BFB8E}" srcOrd="1" destOrd="0" presId="urn:microsoft.com/office/officeart/2005/8/layout/pyramid3"/>
    <dgm:cxn modelId="{FB95D2D2-13C9-4589-9387-66FAECAE0652}" type="presParOf" srcId="{20812232-8130-468D-8A6B-9D2ABB155562}" destId="{017F74C4-C226-4A4F-9FFF-1FB12283D102}" srcOrd="6" destOrd="0" presId="urn:microsoft.com/office/officeart/2005/8/layout/pyramid3"/>
    <dgm:cxn modelId="{428AF91E-B4E6-45DD-A22E-DE1607AE9026}" type="presParOf" srcId="{017F74C4-C226-4A4F-9FFF-1FB12283D102}" destId="{A9EED975-59DB-479E-9FD7-89927F0B651D}" srcOrd="0" destOrd="0" presId="urn:microsoft.com/office/officeart/2005/8/layout/pyramid3"/>
    <dgm:cxn modelId="{95712FA2-3DCF-4B83-A68A-3440F7C0EAFB}" type="presParOf" srcId="{017F74C4-C226-4A4F-9FFF-1FB12283D102}" destId="{F2D6F8AF-324B-4740-BBEA-AE48A523C5AD}" srcOrd="1" destOrd="0" presId="urn:microsoft.com/office/officeart/2005/8/layout/pyramid3"/>
    <dgm:cxn modelId="{56C13C66-3C7A-4B44-ADDD-A92CD60F218F}" type="presParOf" srcId="{20812232-8130-468D-8A6B-9D2ABB155562}" destId="{35909B3B-7EDF-4D40-BCB1-B499CE624E33}" srcOrd="7" destOrd="0" presId="urn:microsoft.com/office/officeart/2005/8/layout/pyramid3"/>
    <dgm:cxn modelId="{9B73CAA4-594D-43F7-B98D-9857A551AAB3}" type="presParOf" srcId="{35909B3B-7EDF-4D40-BCB1-B499CE624E33}" destId="{10C46546-1328-41DE-86F0-716479FD4589}" srcOrd="0" destOrd="0" presId="urn:microsoft.com/office/officeart/2005/8/layout/pyramid3"/>
    <dgm:cxn modelId="{F89ECF89-4A81-46BB-A0FE-8D4F6CBCC07D}" type="presParOf" srcId="{35909B3B-7EDF-4D40-BCB1-B499CE624E33}" destId="{E8934B24-0DB8-49C2-88B5-EAD3465A2683}" srcOrd="1" destOrd="0" presId="urn:microsoft.com/office/officeart/2005/8/layout/pyramid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6297EB-F3B2-47CC-A9E1-59C1759A4C6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l-GR"/>
        </a:p>
      </dgm:t>
    </dgm:pt>
    <dgm:pt modelId="{CD57B37D-8FED-40A7-A803-E52F1D1903C8}">
      <dgm:prSet phldrT="[Κείμενο]"/>
      <dgm:spPr/>
      <dgm:t>
        <a:bodyPr/>
        <a:lstStyle/>
        <a:p>
          <a:r>
            <a:rPr lang="el-GR" dirty="0" smtClean="0"/>
            <a:t>Επικράτειες οργανισμών: </a:t>
          </a:r>
          <a:endParaRPr lang="el-GR" dirty="0"/>
        </a:p>
      </dgm:t>
    </dgm:pt>
    <dgm:pt modelId="{792B309C-9578-4262-A07C-B7E0334725E2}" type="parTrans" cxnId="{C375E3DA-D09D-4198-9D7F-DCFBD51B0382}">
      <dgm:prSet/>
      <dgm:spPr/>
      <dgm:t>
        <a:bodyPr/>
        <a:lstStyle/>
        <a:p>
          <a:endParaRPr lang="el-GR"/>
        </a:p>
      </dgm:t>
    </dgm:pt>
    <dgm:pt modelId="{796D8389-C97F-408A-8BE9-EC56EB82F9F5}" type="sibTrans" cxnId="{C375E3DA-D09D-4198-9D7F-DCFBD51B0382}">
      <dgm:prSet/>
      <dgm:spPr/>
      <dgm:t>
        <a:bodyPr/>
        <a:lstStyle/>
        <a:p>
          <a:endParaRPr lang="el-GR"/>
        </a:p>
      </dgm:t>
    </dgm:pt>
    <dgm:pt modelId="{DC1F952D-0334-4E5A-B9CA-4FF8FC121593}">
      <dgm:prSet phldrT="[Κείμενο]"/>
      <dgm:spPr/>
      <dgm:t>
        <a:bodyPr/>
        <a:lstStyle/>
        <a:p>
          <a:r>
            <a:rPr lang="el-GR" dirty="0" smtClean="0"/>
            <a:t>Αρχαία</a:t>
          </a:r>
          <a:r>
            <a:rPr lang="en-US" dirty="0" smtClean="0"/>
            <a:t> (</a:t>
          </a:r>
          <a:r>
            <a:rPr lang="el-GR" dirty="0" smtClean="0"/>
            <a:t>αρχαιοβακτήρια) </a:t>
          </a:r>
          <a:endParaRPr lang="el-GR" dirty="0"/>
        </a:p>
      </dgm:t>
    </dgm:pt>
    <dgm:pt modelId="{BDA5C1C5-147C-4FCA-8B6A-45E650B9A4BA}" type="parTrans" cxnId="{85F5F9B6-D367-4C29-8588-7E3B59435A7B}">
      <dgm:prSet/>
      <dgm:spPr/>
      <dgm:t>
        <a:bodyPr/>
        <a:lstStyle/>
        <a:p>
          <a:endParaRPr lang="el-GR"/>
        </a:p>
      </dgm:t>
    </dgm:pt>
    <dgm:pt modelId="{78539F13-431A-4CF6-8201-C1FDA41DBCAA}" type="sibTrans" cxnId="{85F5F9B6-D367-4C29-8588-7E3B59435A7B}">
      <dgm:prSet/>
      <dgm:spPr/>
      <dgm:t>
        <a:bodyPr/>
        <a:lstStyle/>
        <a:p>
          <a:endParaRPr lang="el-GR"/>
        </a:p>
      </dgm:t>
    </dgm:pt>
    <dgm:pt modelId="{AB9E7213-BAA7-4DDE-A994-9C401C9C4D50}">
      <dgm:prSet phldrT="[Κείμενο]"/>
      <dgm:spPr/>
      <dgm:t>
        <a:bodyPr/>
        <a:lstStyle/>
        <a:p>
          <a:r>
            <a:rPr lang="el-GR" dirty="0" smtClean="0"/>
            <a:t>Βακτήρια (ευβακτήρια) </a:t>
          </a:r>
          <a:endParaRPr lang="el-GR" dirty="0"/>
        </a:p>
      </dgm:t>
    </dgm:pt>
    <dgm:pt modelId="{FF9A79DA-16F5-47E4-B1AD-7049CDE2E782}" type="parTrans" cxnId="{F7556A31-9425-4FFF-A0AA-A9AA4E5F75BA}">
      <dgm:prSet/>
      <dgm:spPr/>
      <dgm:t>
        <a:bodyPr/>
        <a:lstStyle/>
        <a:p>
          <a:endParaRPr lang="el-GR"/>
        </a:p>
      </dgm:t>
    </dgm:pt>
    <dgm:pt modelId="{BEADC905-B4D8-45DE-A76F-A05B6C3A333C}" type="sibTrans" cxnId="{F7556A31-9425-4FFF-A0AA-A9AA4E5F75BA}">
      <dgm:prSet/>
      <dgm:spPr/>
      <dgm:t>
        <a:bodyPr/>
        <a:lstStyle/>
        <a:p>
          <a:endParaRPr lang="el-GR"/>
        </a:p>
      </dgm:t>
    </dgm:pt>
    <dgm:pt modelId="{88CAE971-B3DF-4042-A431-5ABB38676AEF}">
      <dgm:prSet/>
      <dgm:spPr/>
      <dgm:t>
        <a:bodyPr/>
        <a:lstStyle/>
        <a:p>
          <a:r>
            <a:rPr lang="el-GR" dirty="0" smtClean="0"/>
            <a:t>Ευκαρυωτικά </a:t>
          </a:r>
          <a:endParaRPr lang="el-GR" dirty="0"/>
        </a:p>
      </dgm:t>
    </dgm:pt>
    <dgm:pt modelId="{39D71659-C7F1-4179-BBB0-2FC4F60FAC44}" type="parTrans" cxnId="{8D34E828-8B31-4705-863C-895F42933C61}">
      <dgm:prSet/>
      <dgm:spPr/>
      <dgm:t>
        <a:bodyPr/>
        <a:lstStyle/>
        <a:p>
          <a:endParaRPr lang="el-GR"/>
        </a:p>
      </dgm:t>
    </dgm:pt>
    <dgm:pt modelId="{138FFB60-83A0-4A7C-A63E-14CCC40B420F}" type="sibTrans" cxnId="{8D34E828-8B31-4705-863C-895F42933C61}">
      <dgm:prSet/>
      <dgm:spPr/>
      <dgm:t>
        <a:bodyPr/>
        <a:lstStyle/>
        <a:p>
          <a:endParaRPr lang="el-GR"/>
        </a:p>
      </dgm:t>
    </dgm:pt>
    <dgm:pt modelId="{24E46A76-4583-4447-847D-B822A076982A}" type="pres">
      <dgm:prSet presAssocID="{456297EB-F3B2-47CC-A9E1-59C1759A4C61}" presName="hierChild1" presStyleCnt="0">
        <dgm:presLayoutVars>
          <dgm:chPref val="1"/>
          <dgm:dir/>
          <dgm:animOne val="branch"/>
          <dgm:animLvl val="lvl"/>
          <dgm:resizeHandles/>
        </dgm:presLayoutVars>
      </dgm:prSet>
      <dgm:spPr/>
      <dgm:t>
        <a:bodyPr/>
        <a:lstStyle/>
        <a:p>
          <a:endParaRPr lang="el-GR"/>
        </a:p>
      </dgm:t>
    </dgm:pt>
    <dgm:pt modelId="{ED30DBDD-6126-4DF3-BEF9-22C474A27162}" type="pres">
      <dgm:prSet presAssocID="{CD57B37D-8FED-40A7-A803-E52F1D1903C8}" presName="hierRoot1" presStyleCnt="0"/>
      <dgm:spPr/>
    </dgm:pt>
    <dgm:pt modelId="{606A9B5D-830F-4D7B-A1F3-0FC4BD112E4A}" type="pres">
      <dgm:prSet presAssocID="{CD57B37D-8FED-40A7-A803-E52F1D1903C8}" presName="composite" presStyleCnt="0"/>
      <dgm:spPr/>
    </dgm:pt>
    <dgm:pt modelId="{44A1B837-8668-4A5A-81DD-5E32B6B3895A}" type="pres">
      <dgm:prSet presAssocID="{CD57B37D-8FED-40A7-A803-E52F1D1903C8}" presName="background" presStyleLbl="node0" presStyleIdx="0" presStyleCnt="1"/>
      <dgm:spPr/>
    </dgm:pt>
    <dgm:pt modelId="{394C155C-CA3A-44F9-ADA5-678A5FD8F0FA}" type="pres">
      <dgm:prSet presAssocID="{CD57B37D-8FED-40A7-A803-E52F1D1903C8}" presName="text" presStyleLbl="fgAcc0" presStyleIdx="0" presStyleCnt="1">
        <dgm:presLayoutVars>
          <dgm:chPref val="3"/>
        </dgm:presLayoutVars>
      </dgm:prSet>
      <dgm:spPr/>
      <dgm:t>
        <a:bodyPr/>
        <a:lstStyle/>
        <a:p>
          <a:endParaRPr lang="el-GR"/>
        </a:p>
      </dgm:t>
    </dgm:pt>
    <dgm:pt modelId="{A342039A-61EE-4077-B70C-4AE9732C000F}" type="pres">
      <dgm:prSet presAssocID="{CD57B37D-8FED-40A7-A803-E52F1D1903C8}" presName="hierChild2" presStyleCnt="0"/>
      <dgm:spPr/>
    </dgm:pt>
    <dgm:pt modelId="{B6465A34-81FC-4F47-8A16-DD89874DE2D7}" type="pres">
      <dgm:prSet presAssocID="{BDA5C1C5-147C-4FCA-8B6A-45E650B9A4BA}" presName="Name10" presStyleLbl="parChTrans1D2" presStyleIdx="0" presStyleCnt="3"/>
      <dgm:spPr/>
      <dgm:t>
        <a:bodyPr/>
        <a:lstStyle/>
        <a:p>
          <a:endParaRPr lang="el-GR"/>
        </a:p>
      </dgm:t>
    </dgm:pt>
    <dgm:pt modelId="{51C3BE01-3772-4D10-9BAA-9F124ED118DC}" type="pres">
      <dgm:prSet presAssocID="{DC1F952D-0334-4E5A-B9CA-4FF8FC121593}" presName="hierRoot2" presStyleCnt="0"/>
      <dgm:spPr/>
    </dgm:pt>
    <dgm:pt modelId="{9C8EC415-0258-455D-AF8B-9D3786EE1404}" type="pres">
      <dgm:prSet presAssocID="{DC1F952D-0334-4E5A-B9CA-4FF8FC121593}" presName="composite2" presStyleCnt="0"/>
      <dgm:spPr/>
    </dgm:pt>
    <dgm:pt modelId="{B7FF4358-3744-4B1B-B5DF-BDC5F528391C}" type="pres">
      <dgm:prSet presAssocID="{DC1F952D-0334-4E5A-B9CA-4FF8FC121593}" presName="background2" presStyleLbl="node2" presStyleIdx="0" presStyleCnt="3"/>
      <dgm:spPr/>
    </dgm:pt>
    <dgm:pt modelId="{4AAB0624-7FDA-43E0-8CF2-A2B6FDCD2CBD}" type="pres">
      <dgm:prSet presAssocID="{DC1F952D-0334-4E5A-B9CA-4FF8FC121593}" presName="text2" presStyleLbl="fgAcc2" presStyleIdx="0" presStyleCnt="3">
        <dgm:presLayoutVars>
          <dgm:chPref val="3"/>
        </dgm:presLayoutVars>
      </dgm:prSet>
      <dgm:spPr/>
      <dgm:t>
        <a:bodyPr/>
        <a:lstStyle/>
        <a:p>
          <a:endParaRPr lang="el-GR"/>
        </a:p>
      </dgm:t>
    </dgm:pt>
    <dgm:pt modelId="{E7217954-A67B-4EC1-9D11-53A506BB0832}" type="pres">
      <dgm:prSet presAssocID="{DC1F952D-0334-4E5A-B9CA-4FF8FC121593}" presName="hierChild3" presStyleCnt="0"/>
      <dgm:spPr/>
    </dgm:pt>
    <dgm:pt modelId="{253C2466-DB72-4D7E-BC7B-609C2D995E0C}" type="pres">
      <dgm:prSet presAssocID="{FF9A79DA-16F5-47E4-B1AD-7049CDE2E782}" presName="Name10" presStyleLbl="parChTrans1D2" presStyleIdx="1" presStyleCnt="3"/>
      <dgm:spPr/>
      <dgm:t>
        <a:bodyPr/>
        <a:lstStyle/>
        <a:p>
          <a:endParaRPr lang="el-GR"/>
        </a:p>
      </dgm:t>
    </dgm:pt>
    <dgm:pt modelId="{C8860844-3E3C-4AE9-8F01-585591E42E8D}" type="pres">
      <dgm:prSet presAssocID="{AB9E7213-BAA7-4DDE-A994-9C401C9C4D50}" presName="hierRoot2" presStyleCnt="0"/>
      <dgm:spPr/>
    </dgm:pt>
    <dgm:pt modelId="{6E70656F-F019-44D8-8FD7-DF41D42F133C}" type="pres">
      <dgm:prSet presAssocID="{AB9E7213-BAA7-4DDE-A994-9C401C9C4D50}" presName="composite2" presStyleCnt="0"/>
      <dgm:spPr/>
    </dgm:pt>
    <dgm:pt modelId="{0D1A192B-7B6D-4341-8C1C-23F2543A2B72}" type="pres">
      <dgm:prSet presAssocID="{AB9E7213-BAA7-4DDE-A994-9C401C9C4D50}" presName="background2" presStyleLbl="node2" presStyleIdx="1" presStyleCnt="3"/>
      <dgm:spPr/>
    </dgm:pt>
    <dgm:pt modelId="{9C57B461-2803-436D-8CE9-2E2985472D0B}" type="pres">
      <dgm:prSet presAssocID="{AB9E7213-BAA7-4DDE-A994-9C401C9C4D50}" presName="text2" presStyleLbl="fgAcc2" presStyleIdx="1" presStyleCnt="3">
        <dgm:presLayoutVars>
          <dgm:chPref val="3"/>
        </dgm:presLayoutVars>
      </dgm:prSet>
      <dgm:spPr/>
      <dgm:t>
        <a:bodyPr/>
        <a:lstStyle/>
        <a:p>
          <a:endParaRPr lang="el-GR"/>
        </a:p>
      </dgm:t>
    </dgm:pt>
    <dgm:pt modelId="{B90A6717-C607-4C03-9528-76AD5F4C5BDE}" type="pres">
      <dgm:prSet presAssocID="{AB9E7213-BAA7-4DDE-A994-9C401C9C4D50}" presName="hierChild3" presStyleCnt="0"/>
      <dgm:spPr/>
    </dgm:pt>
    <dgm:pt modelId="{5EBCBEF8-0D72-4692-A5E7-3D2FEB012C8D}" type="pres">
      <dgm:prSet presAssocID="{39D71659-C7F1-4179-BBB0-2FC4F60FAC44}" presName="Name10" presStyleLbl="parChTrans1D2" presStyleIdx="2" presStyleCnt="3"/>
      <dgm:spPr/>
      <dgm:t>
        <a:bodyPr/>
        <a:lstStyle/>
        <a:p>
          <a:endParaRPr lang="el-GR"/>
        </a:p>
      </dgm:t>
    </dgm:pt>
    <dgm:pt modelId="{1851BBCA-04C5-4009-897E-4BE1F9B462F5}" type="pres">
      <dgm:prSet presAssocID="{88CAE971-B3DF-4042-A431-5ABB38676AEF}" presName="hierRoot2" presStyleCnt="0"/>
      <dgm:spPr/>
    </dgm:pt>
    <dgm:pt modelId="{1B19BC8C-439F-47AB-A601-5C08F9D96174}" type="pres">
      <dgm:prSet presAssocID="{88CAE971-B3DF-4042-A431-5ABB38676AEF}" presName="composite2" presStyleCnt="0"/>
      <dgm:spPr/>
    </dgm:pt>
    <dgm:pt modelId="{6DB879FD-3D31-4809-8B0F-E0D1AE5BB8D9}" type="pres">
      <dgm:prSet presAssocID="{88CAE971-B3DF-4042-A431-5ABB38676AEF}" presName="background2" presStyleLbl="node2" presStyleIdx="2" presStyleCnt="3"/>
      <dgm:spPr/>
    </dgm:pt>
    <dgm:pt modelId="{7DC6A3C6-DA1E-4E66-8056-D6ACBA04BDA3}" type="pres">
      <dgm:prSet presAssocID="{88CAE971-B3DF-4042-A431-5ABB38676AEF}" presName="text2" presStyleLbl="fgAcc2" presStyleIdx="2" presStyleCnt="3">
        <dgm:presLayoutVars>
          <dgm:chPref val="3"/>
        </dgm:presLayoutVars>
      </dgm:prSet>
      <dgm:spPr/>
      <dgm:t>
        <a:bodyPr/>
        <a:lstStyle/>
        <a:p>
          <a:endParaRPr lang="el-GR"/>
        </a:p>
      </dgm:t>
    </dgm:pt>
    <dgm:pt modelId="{3403BE75-C17B-42FE-864E-EC15732C3E60}" type="pres">
      <dgm:prSet presAssocID="{88CAE971-B3DF-4042-A431-5ABB38676AEF}" presName="hierChild3" presStyleCnt="0"/>
      <dgm:spPr/>
    </dgm:pt>
  </dgm:ptLst>
  <dgm:cxnLst>
    <dgm:cxn modelId="{9A1BC486-6160-4E3B-AFF8-12B5458E9A1D}" type="presOf" srcId="{DC1F952D-0334-4E5A-B9CA-4FF8FC121593}" destId="{4AAB0624-7FDA-43E0-8CF2-A2B6FDCD2CBD}" srcOrd="0" destOrd="0" presId="urn:microsoft.com/office/officeart/2005/8/layout/hierarchy1"/>
    <dgm:cxn modelId="{C375E3DA-D09D-4198-9D7F-DCFBD51B0382}" srcId="{456297EB-F3B2-47CC-A9E1-59C1759A4C61}" destId="{CD57B37D-8FED-40A7-A803-E52F1D1903C8}" srcOrd="0" destOrd="0" parTransId="{792B309C-9578-4262-A07C-B7E0334725E2}" sibTransId="{796D8389-C97F-408A-8BE9-EC56EB82F9F5}"/>
    <dgm:cxn modelId="{28A65126-D267-4F42-A1DC-A3DB719736AC}" type="presOf" srcId="{AB9E7213-BAA7-4DDE-A994-9C401C9C4D50}" destId="{9C57B461-2803-436D-8CE9-2E2985472D0B}" srcOrd="0" destOrd="0" presId="urn:microsoft.com/office/officeart/2005/8/layout/hierarchy1"/>
    <dgm:cxn modelId="{4C37B095-C675-4A60-9E26-F0CBB46FA04A}" type="presOf" srcId="{CD57B37D-8FED-40A7-A803-E52F1D1903C8}" destId="{394C155C-CA3A-44F9-ADA5-678A5FD8F0FA}" srcOrd="0" destOrd="0" presId="urn:microsoft.com/office/officeart/2005/8/layout/hierarchy1"/>
    <dgm:cxn modelId="{8D34E828-8B31-4705-863C-895F42933C61}" srcId="{CD57B37D-8FED-40A7-A803-E52F1D1903C8}" destId="{88CAE971-B3DF-4042-A431-5ABB38676AEF}" srcOrd="2" destOrd="0" parTransId="{39D71659-C7F1-4179-BBB0-2FC4F60FAC44}" sibTransId="{138FFB60-83A0-4A7C-A63E-14CCC40B420F}"/>
    <dgm:cxn modelId="{E1F78F14-2A3D-46DA-8E92-725ECE3BFC0E}" type="presOf" srcId="{BDA5C1C5-147C-4FCA-8B6A-45E650B9A4BA}" destId="{B6465A34-81FC-4F47-8A16-DD89874DE2D7}" srcOrd="0" destOrd="0" presId="urn:microsoft.com/office/officeart/2005/8/layout/hierarchy1"/>
    <dgm:cxn modelId="{85F5F9B6-D367-4C29-8588-7E3B59435A7B}" srcId="{CD57B37D-8FED-40A7-A803-E52F1D1903C8}" destId="{DC1F952D-0334-4E5A-B9CA-4FF8FC121593}" srcOrd="0" destOrd="0" parTransId="{BDA5C1C5-147C-4FCA-8B6A-45E650B9A4BA}" sibTransId="{78539F13-431A-4CF6-8201-C1FDA41DBCAA}"/>
    <dgm:cxn modelId="{9EE5E196-2007-4CAA-80C4-F7EDA5E6065F}" type="presOf" srcId="{39D71659-C7F1-4179-BBB0-2FC4F60FAC44}" destId="{5EBCBEF8-0D72-4692-A5E7-3D2FEB012C8D}" srcOrd="0" destOrd="0" presId="urn:microsoft.com/office/officeart/2005/8/layout/hierarchy1"/>
    <dgm:cxn modelId="{F7556A31-9425-4FFF-A0AA-A9AA4E5F75BA}" srcId="{CD57B37D-8FED-40A7-A803-E52F1D1903C8}" destId="{AB9E7213-BAA7-4DDE-A994-9C401C9C4D50}" srcOrd="1" destOrd="0" parTransId="{FF9A79DA-16F5-47E4-B1AD-7049CDE2E782}" sibTransId="{BEADC905-B4D8-45DE-A76F-A05B6C3A333C}"/>
    <dgm:cxn modelId="{25B12ADD-8DAB-4AEE-BE95-1A0D77F5C91E}" type="presOf" srcId="{FF9A79DA-16F5-47E4-B1AD-7049CDE2E782}" destId="{253C2466-DB72-4D7E-BC7B-609C2D995E0C}" srcOrd="0" destOrd="0" presId="urn:microsoft.com/office/officeart/2005/8/layout/hierarchy1"/>
    <dgm:cxn modelId="{297A8F0F-C6A7-419A-949B-B32A4D572420}" type="presOf" srcId="{88CAE971-B3DF-4042-A431-5ABB38676AEF}" destId="{7DC6A3C6-DA1E-4E66-8056-D6ACBA04BDA3}" srcOrd="0" destOrd="0" presId="urn:microsoft.com/office/officeart/2005/8/layout/hierarchy1"/>
    <dgm:cxn modelId="{38D72879-CC85-4142-876D-065B25466316}" type="presOf" srcId="{456297EB-F3B2-47CC-A9E1-59C1759A4C61}" destId="{24E46A76-4583-4447-847D-B822A076982A}" srcOrd="0" destOrd="0" presId="urn:microsoft.com/office/officeart/2005/8/layout/hierarchy1"/>
    <dgm:cxn modelId="{14A0CF57-B6AB-46DD-8CE8-E0FB84F09966}" type="presParOf" srcId="{24E46A76-4583-4447-847D-B822A076982A}" destId="{ED30DBDD-6126-4DF3-BEF9-22C474A27162}" srcOrd="0" destOrd="0" presId="urn:microsoft.com/office/officeart/2005/8/layout/hierarchy1"/>
    <dgm:cxn modelId="{764B8A1F-6432-477D-A299-853DE9B58B67}" type="presParOf" srcId="{ED30DBDD-6126-4DF3-BEF9-22C474A27162}" destId="{606A9B5D-830F-4D7B-A1F3-0FC4BD112E4A}" srcOrd="0" destOrd="0" presId="urn:microsoft.com/office/officeart/2005/8/layout/hierarchy1"/>
    <dgm:cxn modelId="{8AF115CC-BF85-4D8C-9CEA-37D0E975E445}" type="presParOf" srcId="{606A9B5D-830F-4D7B-A1F3-0FC4BD112E4A}" destId="{44A1B837-8668-4A5A-81DD-5E32B6B3895A}" srcOrd="0" destOrd="0" presId="urn:microsoft.com/office/officeart/2005/8/layout/hierarchy1"/>
    <dgm:cxn modelId="{B0B1FC93-3EE0-45D1-A137-96509AECEE54}" type="presParOf" srcId="{606A9B5D-830F-4D7B-A1F3-0FC4BD112E4A}" destId="{394C155C-CA3A-44F9-ADA5-678A5FD8F0FA}" srcOrd="1" destOrd="0" presId="urn:microsoft.com/office/officeart/2005/8/layout/hierarchy1"/>
    <dgm:cxn modelId="{99B863E6-3E11-4487-88F5-D0A9793914B8}" type="presParOf" srcId="{ED30DBDD-6126-4DF3-BEF9-22C474A27162}" destId="{A342039A-61EE-4077-B70C-4AE9732C000F}" srcOrd="1" destOrd="0" presId="urn:microsoft.com/office/officeart/2005/8/layout/hierarchy1"/>
    <dgm:cxn modelId="{99E89274-5A91-4B24-9254-00BC5E99E54D}" type="presParOf" srcId="{A342039A-61EE-4077-B70C-4AE9732C000F}" destId="{B6465A34-81FC-4F47-8A16-DD89874DE2D7}" srcOrd="0" destOrd="0" presId="urn:microsoft.com/office/officeart/2005/8/layout/hierarchy1"/>
    <dgm:cxn modelId="{9E6B50DF-9400-45E1-982C-DE4CE8E78C82}" type="presParOf" srcId="{A342039A-61EE-4077-B70C-4AE9732C000F}" destId="{51C3BE01-3772-4D10-9BAA-9F124ED118DC}" srcOrd="1" destOrd="0" presId="urn:microsoft.com/office/officeart/2005/8/layout/hierarchy1"/>
    <dgm:cxn modelId="{6585E28D-F1CA-4E49-9D0C-506AB6A4F4D3}" type="presParOf" srcId="{51C3BE01-3772-4D10-9BAA-9F124ED118DC}" destId="{9C8EC415-0258-455D-AF8B-9D3786EE1404}" srcOrd="0" destOrd="0" presId="urn:microsoft.com/office/officeart/2005/8/layout/hierarchy1"/>
    <dgm:cxn modelId="{8174033B-B8DF-4F8B-B4C7-F12E1A0926F2}" type="presParOf" srcId="{9C8EC415-0258-455D-AF8B-9D3786EE1404}" destId="{B7FF4358-3744-4B1B-B5DF-BDC5F528391C}" srcOrd="0" destOrd="0" presId="urn:microsoft.com/office/officeart/2005/8/layout/hierarchy1"/>
    <dgm:cxn modelId="{35321992-2C62-4407-9A16-F82B8E1878E4}" type="presParOf" srcId="{9C8EC415-0258-455D-AF8B-9D3786EE1404}" destId="{4AAB0624-7FDA-43E0-8CF2-A2B6FDCD2CBD}" srcOrd="1" destOrd="0" presId="urn:microsoft.com/office/officeart/2005/8/layout/hierarchy1"/>
    <dgm:cxn modelId="{715CABFE-0998-4C42-B92C-9E143341ECB2}" type="presParOf" srcId="{51C3BE01-3772-4D10-9BAA-9F124ED118DC}" destId="{E7217954-A67B-4EC1-9D11-53A506BB0832}" srcOrd="1" destOrd="0" presId="urn:microsoft.com/office/officeart/2005/8/layout/hierarchy1"/>
    <dgm:cxn modelId="{770EE6E0-8924-41B6-BDB8-551C20D19B73}" type="presParOf" srcId="{A342039A-61EE-4077-B70C-4AE9732C000F}" destId="{253C2466-DB72-4D7E-BC7B-609C2D995E0C}" srcOrd="2" destOrd="0" presId="urn:microsoft.com/office/officeart/2005/8/layout/hierarchy1"/>
    <dgm:cxn modelId="{29F8011B-A94B-4E9F-AFD2-C06F62AE1C60}" type="presParOf" srcId="{A342039A-61EE-4077-B70C-4AE9732C000F}" destId="{C8860844-3E3C-4AE9-8F01-585591E42E8D}" srcOrd="3" destOrd="0" presId="urn:microsoft.com/office/officeart/2005/8/layout/hierarchy1"/>
    <dgm:cxn modelId="{80BE6754-75F1-443B-8D8F-C13475E7C2F6}" type="presParOf" srcId="{C8860844-3E3C-4AE9-8F01-585591E42E8D}" destId="{6E70656F-F019-44D8-8FD7-DF41D42F133C}" srcOrd="0" destOrd="0" presId="urn:microsoft.com/office/officeart/2005/8/layout/hierarchy1"/>
    <dgm:cxn modelId="{87F18D18-993A-4BC1-8944-80191BB91E56}" type="presParOf" srcId="{6E70656F-F019-44D8-8FD7-DF41D42F133C}" destId="{0D1A192B-7B6D-4341-8C1C-23F2543A2B72}" srcOrd="0" destOrd="0" presId="urn:microsoft.com/office/officeart/2005/8/layout/hierarchy1"/>
    <dgm:cxn modelId="{33931F82-675B-49EE-9312-0B5A71F2DDF6}" type="presParOf" srcId="{6E70656F-F019-44D8-8FD7-DF41D42F133C}" destId="{9C57B461-2803-436D-8CE9-2E2985472D0B}" srcOrd="1" destOrd="0" presId="urn:microsoft.com/office/officeart/2005/8/layout/hierarchy1"/>
    <dgm:cxn modelId="{FED764E6-5CFE-43FD-B9B0-14C29AAC58E5}" type="presParOf" srcId="{C8860844-3E3C-4AE9-8F01-585591E42E8D}" destId="{B90A6717-C607-4C03-9528-76AD5F4C5BDE}" srcOrd="1" destOrd="0" presId="urn:microsoft.com/office/officeart/2005/8/layout/hierarchy1"/>
    <dgm:cxn modelId="{90D66400-ED51-4AE9-8D6C-A319F1D2605F}" type="presParOf" srcId="{A342039A-61EE-4077-B70C-4AE9732C000F}" destId="{5EBCBEF8-0D72-4692-A5E7-3D2FEB012C8D}" srcOrd="4" destOrd="0" presId="urn:microsoft.com/office/officeart/2005/8/layout/hierarchy1"/>
    <dgm:cxn modelId="{DADA416C-A59E-4A49-9062-5BD19FF48104}" type="presParOf" srcId="{A342039A-61EE-4077-B70C-4AE9732C000F}" destId="{1851BBCA-04C5-4009-897E-4BE1F9B462F5}" srcOrd="5" destOrd="0" presId="urn:microsoft.com/office/officeart/2005/8/layout/hierarchy1"/>
    <dgm:cxn modelId="{412CB683-22FC-41C8-87F0-7E8B0D299E09}" type="presParOf" srcId="{1851BBCA-04C5-4009-897E-4BE1F9B462F5}" destId="{1B19BC8C-439F-47AB-A601-5C08F9D96174}" srcOrd="0" destOrd="0" presId="urn:microsoft.com/office/officeart/2005/8/layout/hierarchy1"/>
    <dgm:cxn modelId="{8A1C24F7-30AC-48AD-98CC-3BC840D83417}" type="presParOf" srcId="{1B19BC8C-439F-47AB-A601-5C08F9D96174}" destId="{6DB879FD-3D31-4809-8B0F-E0D1AE5BB8D9}" srcOrd="0" destOrd="0" presId="urn:microsoft.com/office/officeart/2005/8/layout/hierarchy1"/>
    <dgm:cxn modelId="{49674B4F-AC37-4B5D-8B21-712868A4E963}" type="presParOf" srcId="{1B19BC8C-439F-47AB-A601-5C08F9D96174}" destId="{7DC6A3C6-DA1E-4E66-8056-D6ACBA04BDA3}" srcOrd="1" destOrd="0" presId="urn:microsoft.com/office/officeart/2005/8/layout/hierarchy1"/>
    <dgm:cxn modelId="{DE246844-42F7-450A-BCE8-D597D638C848}" type="presParOf" srcId="{1851BBCA-04C5-4009-897E-4BE1F9B462F5}" destId="{3403BE75-C17B-42FE-864E-EC15732C3E60}"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CC4657-81DB-41E3-8F15-D1A59100F2E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l-GR"/>
        </a:p>
      </dgm:t>
    </dgm:pt>
    <dgm:pt modelId="{3009B275-A9DF-4BE9-8C01-B0A0524A4D39}">
      <dgm:prSet phldrT="[Κείμενο]"/>
      <dgm:spPr/>
      <dgm:t>
        <a:bodyPr/>
        <a:lstStyle/>
        <a:p>
          <a:r>
            <a:rPr lang="el-GR" dirty="0" smtClean="0"/>
            <a:t>Βασίλεια οργανισμών:</a:t>
          </a:r>
          <a:endParaRPr lang="el-GR" dirty="0"/>
        </a:p>
      </dgm:t>
    </dgm:pt>
    <dgm:pt modelId="{C0A6BFB7-8624-4C5A-B6D9-AC1689CE128A}" type="parTrans" cxnId="{DF32EA03-945E-4FF4-805B-231EFF004AF4}">
      <dgm:prSet/>
      <dgm:spPr/>
      <dgm:t>
        <a:bodyPr/>
        <a:lstStyle/>
        <a:p>
          <a:endParaRPr lang="el-GR"/>
        </a:p>
      </dgm:t>
    </dgm:pt>
    <dgm:pt modelId="{F318C50C-4565-4A49-9AA4-D036C8555EC1}" type="sibTrans" cxnId="{DF32EA03-945E-4FF4-805B-231EFF004AF4}">
      <dgm:prSet/>
      <dgm:spPr/>
      <dgm:t>
        <a:bodyPr/>
        <a:lstStyle/>
        <a:p>
          <a:endParaRPr lang="el-GR"/>
        </a:p>
      </dgm:t>
    </dgm:pt>
    <dgm:pt modelId="{954667D6-6514-457A-B29D-051A78E0CB07}">
      <dgm:prSet phldrT="[Κείμενο]"/>
      <dgm:spPr/>
      <dgm:t>
        <a:bodyPr/>
        <a:lstStyle/>
        <a:p>
          <a:r>
            <a:rPr lang="el-GR" dirty="0" smtClean="0"/>
            <a:t>Μονήρη </a:t>
          </a:r>
          <a:endParaRPr lang="el-GR" dirty="0"/>
        </a:p>
      </dgm:t>
    </dgm:pt>
    <dgm:pt modelId="{E731E93E-D792-4088-A9EA-C4757F2097F8}" type="parTrans" cxnId="{D98EDCA1-0706-4D7B-AEE9-3E215601624F}">
      <dgm:prSet/>
      <dgm:spPr/>
      <dgm:t>
        <a:bodyPr/>
        <a:lstStyle/>
        <a:p>
          <a:endParaRPr lang="el-GR"/>
        </a:p>
      </dgm:t>
    </dgm:pt>
    <dgm:pt modelId="{13688108-7954-42AE-B5DB-03AAE94C2588}" type="sibTrans" cxnId="{D98EDCA1-0706-4D7B-AEE9-3E215601624F}">
      <dgm:prSet/>
      <dgm:spPr/>
      <dgm:t>
        <a:bodyPr/>
        <a:lstStyle/>
        <a:p>
          <a:endParaRPr lang="el-GR"/>
        </a:p>
      </dgm:t>
    </dgm:pt>
    <dgm:pt modelId="{0FC5E203-A389-4F3F-94E6-7CBE508E2043}">
      <dgm:prSet phldrT="[Κείμενο]"/>
      <dgm:spPr/>
      <dgm:t>
        <a:bodyPr/>
        <a:lstStyle/>
        <a:p>
          <a:r>
            <a:rPr lang="el-GR" dirty="0" smtClean="0"/>
            <a:t>Πρώτιστα </a:t>
          </a:r>
          <a:endParaRPr lang="el-GR" dirty="0"/>
        </a:p>
      </dgm:t>
    </dgm:pt>
    <dgm:pt modelId="{25514FA3-4C4C-4325-9803-17B252B89349}" type="parTrans" cxnId="{854876A3-C5CC-431E-8EF1-2C2208588C96}">
      <dgm:prSet/>
      <dgm:spPr/>
      <dgm:t>
        <a:bodyPr/>
        <a:lstStyle/>
        <a:p>
          <a:endParaRPr lang="el-GR"/>
        </a:p>
      </dgm:t>
    </dgm:pt>
    <dgm:pt modelId="{113B8068-0114-4349-BCAA-3A3102B810B2}" type="sibTrans" cxnId="{854876A3-C5CC-431E-8EF1-2C2208588C96}">
      <dgm:prSet/>
      <dgm:spPr/>
      <dgm:t>
        <a:bodyPr/>
        <a:lstStyle/>
        <a:p>
          <a:endParaRPr lang="el-GR"/>
        </a:p>
      </dgm:t>
    </dgm:pt>
    <dgm:pt modelId="{CEA0BB2A-E1F4-4443-A059-E18351BA1FB4}">
      <dgm:prSet/>
      <dgm:spPr/>
      <dgm:t>
        <a:bodyPr/>
        <a:lstStyle/>
        <a:p>
          <a:r>
            <a:rPr lang="el-GR" dirty="0" smtClean="0"/>
            <a:t>Μύκητες </a:t>
          </a:r>
          <a:endParaRPr lang="el-GR" dirty="0"/>
        </a:p>
      </dgm:t>
    </dgm:pt>
    <dgm:pt modelId="{85AD55CC-A1E6-4FCA-B084-F0C7D880E2A9}" type="parTrans" cxnId="{C63F15D9-43C2-44F4-8098-08346C8EA9E1}">
      <dgm:prSet/>
      <dgm:spPr/>
      <dgm:t>
        <a:bodyPr/>
        <a:lstStyle/>
        <a:p>
          <a:endParaRPr lang="el-GR"/>
        </a:p>
      </dgm:t>
    </dgm:pt>
    <dgm:pt modelId="{2BC23A98-BE3B-43B7-9754-CE0D1875968A}" type="sibTrans" cxnId="{C63F15D9-43C2-44F4-8098-08346C8EA9E1}">
      <dgm:prSet/>
      <dgm:spPr/>
      <dgm:t>
        <a:bodyPr/>
        <a:lstStyle/>
        <a:p>
          <a:endParaRPr lang="el-GR"/>
        </a:p>
      </dgm:t>
    </dgm:pt>
    <dgm:pt modelId="{0EE127BF-350E-42E9-88C1-A182825C457B}">
      <dgm:prSet/>
      <dgm:spPr/>
      <dgm:t>
        <a:bodyPr/>
        <a:lstStyle/>
        <a:p>
          <a:r>
            <a:rPr lang="el-GR" dirty="0" smtClean="0"/>
            <a:t>Φυτά </a:t>
          </a:r>
          <a:endParaRPr lang="el-GR" dirty="0"/>
        </a:p>
      </dgm:t>
    </dgm:pt>
    <dgm:pt modelId="{A73E5629-75AE-4A69-855C-9CCDC60ED379}" type="parTrans" cxnId="{E50368FB-5B59-4733-8A4F-F3ACC1291F55}">
      <dgm:prSet/>
      <dgm:spPr/>
      <dgm:t>
        <a:bodyPr/>
        <a:lstStyle/>
        <a:p>
          <a:endParaRPr lang="el-GR"/>
        </a:p>
      </dgm:t>
    </dgm:pt>
    <dgm:pt modelId="{8C444A16-3BE4-404E-B3E6-A808E3CFEB5E}" type="sibTrans" cxnId="{E50368FB-5B59-4733-8A4F-F3ACC1291F55}">
      <dgm:prSet/>
      <dgm:spPr/>
      <dgm:t>
        <a:bodyPr/>
        <a:lstStyle/>
        <a:p>
          <a:endParaRPr lang="el-GR"/>
        </a:p>
      </dgm:t>
    </dgm:pt>
    <dgm:pt modelId="{33B03FF5-7464-477E-B999-306C8D3D8725}">
      <dgm:prSet/>
      <dgm:spPr/>
      <dgm:t>
        <a:bodyPr/>
        <a:lstStyle/>
        <a:p>
          <a:r>
            <a:rPr lang="el-GR" dirty="0" smtClean="0"/>
            <a:t>Ζώα </a:t>
          </a:r>
          <a:endParaRPr lang="el-GR" dirty="0"/>
        </a:p>
      </dgm:t>
    </dgm:pt>
    <dgm:pt modelId="{3F0B66DD-2BDA-499F-B326-F64051B0A5C5}" type="parTrans" cxnId="{6C44E1EF-051E-4DF0-A870-01E885131000}">
      <dgm:prSet/>
      <dgm:spPr/>
      <dgm:t>
        <a:bodyPr/>
        <a:lstStyle/>
        <a:p>
          <a:endParaRPr lang="el-GR"/>
        </a:p>
      </dgm:t>
    </dgm:pt>
    <dgm:pt modelId="{F731B5A1-47E6-478F-8ACB-CE6E0BBD4863}" type="sibTrans" cxnId="{6C44E1EF-051E-4DF0-A870-01E885131000}">
      <dgm:prSet/>
      <dgm:spPr/>
      <dgm:t>
        <a:bodyPr/>
        <a:lstStyle/>
        <a:p>
          <a:endParaRPr lang="el-GR"/>
        </a:p>
      </dgm:t>
    </dgm:pt>
    <dgm:pt modelId="{BCDDDEBA-A099-4EEF-A415-D0371CC96704}" type="pres">
      <dgm:prSet presAssocID="{5DCC4657-81DB-41E3-8F15-D1A59100F2E2}" presName="hierChild1" presStyleCnt="0">
        <dgm:presLayoutVars>
          <dgm:chPref val="1"/>
          <dgm:dir/>
          <dgm:animOne val="branch"/>
          <dgm:animLvl val="lvl"/>
          <dgm:resizeHandles/>
        </dgm:presLayoutVars>
      </dgm:prSet>
      <dgm:spPr/>
      <dgm:t>
        <a:bodyPr/>
        <a:lstStyle/>
        <a:p>
          <a:endParaRPr lang="el-GR"/>
        </a:p>
      </dgm:t>
    </dgm:pt>
    <dgm:pt modelId="{7E05B17A-CB73-4F33-9F52-024DEC9D884E}" type="pres">
      <dgm:prSet presAssocID="{3009B275-A9DF-4BE9-8C01-B0A0524A4D39}" presName="hierRoot1" presStyleCnt="0"/>
      <dgm:spPr/>
    </dgm:pt>
    <dgm:pt modelId="{443F07D2-2682-4B90-9E9E-2618F16F304F}" type="pres">
      <dgm:prSet presAssocID="{3009B275-A9DF-4BE9-8C01-B0A0524A4D39}" presName="composite" presStyleCnt="0"/>
      <dgm:spPr/>
    </dgm:pt>
    <dgm:pt modelId="{5301525D-1AED-4491-99A1-5B373BC56C0F}" type="pres">
      <dgm:prSet presAssocID="{3009B275-A9DF-4BE9-8C01-B0A0524A4D39}" presName="background" presStyleLbl="node0" presStyleIdx="0" presStyleCnt="1"/>
      <dgm:spPr/>
    </dgm:pt>
    <dgm:pt modelId="{72D28973-FD01-4A68-A310-F1BD25C3F0F2}" type="pres">
      <dgm:prSet presAssocID="{3009B275-A9DF-4BE9-8C01-B0A0524A4D39}" presName="text" presStyleLbl="fgAcc0" presStyleIdx="0" presStyleCnt="1">
        <dgm:presLayoutVars>
          <dgm:chPref val="3"/>
        </dgm:presLayoutVars>
      </dgm:prSet>
      <dgm:spPr/>
      <dgm:t>
        <a:bodyPr/>
        <a:lstStyle/>
        <a:p>
          <a:endParaRPr lang="el-GR"/>
        </a:p>
      </dgm:t>
    </dgm:pt>
    <dgm:pt modelId="{C3EDFEB5-263D-4C6C-8930-A0409845BD4A}" type="pres">
      <dgm:prSet presAssocID="{3009B275-A9DF-4BE9-8C01-B0A0524A4D39}" presName="hierChild2" presStyleCnt="0"/>
      <dgm:spPr/>
    </dgm:pt>
    <dgm:pt modelId="{4FC69AD7-6394-40ED-8B8A-A2046848960C}" type="pres">
      <dgm:prSet presAssocID="{E731E93E-D792-4088-A9EA-C4757F2097F8}" presName="Name10" presStyleLbl="parChTrans1D2" presStyleIdx="0" presStyleCnt="5"/>
      <dgm:spPr/>
      <dgm:t>
        <a:bodyPr/>
        <a:lstStyle/>
        <a:p>
          <a:endParaRPr lang="el-GR"/>
        </a:p>
      </dgm:t>
    </dgm:pt>
    <dgm:pt modelId="{8C659329-55AB-4611-B326-00F7A28E3B8B}" type="pres">
      <dgm:prSet presAssocID="{954667D6-6514-457A-B29D-051A78E0CB07}" presName="hierRoot2" presStyleCnt="0"/>
      <dgm:spPr/>
    </dgm:pt>
    <dgm:pt modelId="{F8483398-5252-4DE9-BC69-553EE8E58F2C}" type="pres">
      <dgm:prSet presAssocID="{954667D6-6514-457A-B29D-051A78E0CB07}" presName="composite2" presStyleCnt="0"/>
      <dgm:spPr/>
    </dgm:pt>
    <dgm:pt modelId="{1AC90EC0-C340-4F98-98D1-3F03DA3704DF}" type="pres">
      <dgm:prSet presAssocID="{954667D6-6514-457A-B29D-051A78E0CB07}" presName="background2" presStyleLbl="node2" presStyleIdx="0" presStyleCnt="5"/>
      <dgm:spPr/>
    </dgm:pt>
    <dgm:pt modelId="{918C0056-98FC-4F6D-AE9B-4000ECD6DC4F}" type="pres">
      <dgm:prSet presAssocID="{954667D6-6514-457A-B29D-051A78E0CB07}" presName="text2" presStyleLbl="fgAcc2" presStyleIdx="0" presStyleCnt="5">
        <dgm:presLayoutVars>
          <dgm:chPref val="3"/>
        </dgm:presLayoutVars>
      </dgm:prSet>
      <dgm:spPr/>
      <dgm:t>
        <a:bodyPr/>
        <a:lstStyle/>
        <a:p>
          <a:endParaRPr lang="el-GR"/>
        </a:p>
      </dgm:t>
    </dgm:pt>
    <dgm:pt modelId="{C078EC5D-98D3-418F-9E42-C1D18A281A2B}" type="pres">
      <dgm:prSet presAssocID="{954667D6-6514-457A-B29D-051A78E0CB07}" presName="hierChild3" presStyleCnt="0"/>
      <dgm:spPr/>
    </dgm:pt>
    <dgm:pt modelId="{EDBA66AE-1F45-4854-A9CD-98F083471027}" type="pres">
      <dgm:prSet presAssocID="{25514FA3-4C4C-4325-9803-17B252B89349}" presName="Name10" presStyleLbl="parChTrans1D2" presStyleIdx="1" presStyleCnt="5"/>
      <dgm:spPr/>
      <dgm:t>
        <a:bodyPr/>
        <a:lstStyle/>
        <a:p>
          <a:endParaRPr lang="el-GR"/>
        </a:p>
      </dgm:t>
    </dgm:pt>
    <dgm:pt modelId="{F667ED10-324C-4839-8E7B-F34CE25B0C23}" type="pres">
      <dgm:prSet presAssocID="{0FC5E203-A389-4F3F-94E6-7CBE508E2043}" presName="hierRoot2" presStyleCnt="0"/>
      <dgm:spPr/>
    </dgm:pt>
    <dgm:pt modelId="{EE4F5E24-B496-4173-BA2E-5009B1A01DA8}" type="pres">
      <dgm:prSet presAssocID="{0FC5E203-A389-4F3F-94E6-7CBE508E2043}" presName="composite2" presStyleCnt="0"/>
      <dgm:spPr/>
    </dgm:pt>
    <dgm:pt modelId="{02398B89-09CE-49B1-8DE3-06D808010EB9}" type="pres">
      <dgm:prSet presAssocID="{0FC5E203-A389-4F3F-94E6-7CBE508E2043}" presName="background2" presStyleLbl="node2" presStyleIdx="1" presStyleCnt="5"/>
      <dgm:spPr/>
    </dgm:pt>
    <dgm:pt modelId="{897E0C36-75DA-46A1-9A6F-A192D2F50395}" type="pres">
      <dgm:prSet presAssocID="{0FC5E203-A389-4F3F-94E6-7CBE508E2043}" presName="text2" presStyleLbl="fgAcc2" presStyleIdx="1" presStyleCnt="5">
        <dgm:presLayoutVars>
          <dgm:chPref val="3"/>
        </dgm:presLayoutVars>
      </dgm:prSet>
      <dgm:spPr/>
      <dgm:t>
        <a:bodyPr/>
        <a:lstStyle/>
        <a:p>
          <a:endParaRPr lang="el-GR"/>
        </a:p>
      </dgm:t>
    </dgm:pt>
    <dgm:pt modelId="{92A2B2D1-0A17-4F2A-8C89-D7DEAA859D57}" type="pres">
      <dgm:prSet presAssocID="{0FC5E203-A389-4F3F-94E6-7CBE508E2043}" presName="hierChild3" presStyleCnt="0"/>
      <dgm:spPr/>
    </dgm:pt>
    <dgm:pt modelId="{9A0B6BFE-7F1C-4B60-A7CC-56567BCBC252}" type="pres">
      <dgm:prSet presAssocID="{85AD55CC-A1E6-4FCA-B084-F0C7D880E2A9}" presName="Name10" presStyleLbl="parChTrans1D2" presStyleIdx="2" presStyleCnt="5"/>
      <dgm:spPr/>
      <dgm:t>
        <a:bodyPr/>
        <a:lstStyle/>
        <a:p>
          <a:endParaRPr lang="el-GR"/>
        </a:p>
      </dgm:t>
    </dgm:pt>
    <dgm:pt modelId="{0CCD379E-DA89-4B04-91D1-434B07030543}" type="pres">
      <dgm:prSet presAssocID="{CEA0BB2A-E1F4-4443-A059-E18351BA1FB4}" presName="hierRoot2" presStyleCnt="0"/>
      <dgm:spPr/>
    </dgm:pt>
    <dgm:pt modelId="{A642E2FB-F6D6-41E2-983A-3C2B11D1A184}" type="pres">
      <dgm:prSet presAssocID="{CEA0BB2A-E1F4-4443-A059-E18351BA1FB4}" presName="composite2" presStyleCnt="0"/>
      <dgm:spPr/>
    </dgm:pt>
    <dgm:pt modelId="{53CD5A29-08FA-40A7-BA42-8AB2CB8AD9E5}" type="pres">
      <dgm:prSet presAssocID="{CEA0BB2A-E1F4-4443-A059-E18351BA1FB4}" presName="background2" presStyleLbl="node2" presStyleIdx="2" presStyleCnt="5"/>
      <dgm:spPr/>
    </dgm:pt>
    <dgm:pt modelId="{90B04364-0805-4DB1-82AE-723A6B682D36}" type="pres">
      <dgm:prSet presAssocID="{CEA0BB2A-E1F4-4443-A059-E18351BA1FB4}" presName="text2" presStyleLbl="fgAcc2" presStyleIdx="2" presStyleCnt="5">
        <dgm:presLayoutVars>
          <dgm:chPref val="3"/>
        </dgm:presLayoutVars>
      </dgm:prSet>
      <dgm:spPr/>
      <dgm:t>
        <a:bodyPr/>
        <a:lstStyle/>
        <a:p>
          <a:endParaRPr lang="el-GR"/>
        </a:p>
      </dgm:t>
    </dgm:pt>
    <dgm:pt modelId="{7641C6C7-80AC-46BB-950D-A080BFB6C6BD}" type="pres">
      <dgm:prSet presAssocID="{CEA0BB2A-E1F4-4443-A059-E18351BA1FB4}" presName="hierChild3" presStyleCnt="0"/>
      <dgm:spPr/>
    </dgm:pt>
    <dgm:pt modelId="{C3FA5D6A-FAD8-44F4-BA5B-B1344E741BCD}" type="pres">
      <dgm:prSet presAssocID="{A73E5629-75AE-4A69-855C-9CCDC60ED379}" presName="Name10" presStyleLbl="parChTrans1D2" presStyleIdx="3" presStyleCnt="5"/>
      <dgm:spPr/>
      <dgm:t>
        <a:bodyPr/>
        <a:lstStyle/>
        <a:p>
          <a:endParaRPr lang="el-GR"/>
        </a:p>
      </dgm:t>
    </dgm:pt>
    <dgm:pt modelId="{C62DA31C-A5BF-41D1-BD7F-78484F19B841}" type="pres">
      <dgm:prSet presAssocID="{0EE127BF-350E-42E9-88C1-A182825C457B}" presName="hierRoot2" presStyleCnt="0"/>
      <dgm:spPr/>
    </dgm:pt>
    <dgm:pt modelId="{693A41E3-7C24-4662-B039-2EC9B3392181}" type="pres">
      <dgm:prSet presAssocID="{0EE127BF-350E-42E9-88C1-A182825C457B}" presName="composite2" presStyleCnt="0"/>
      <dgm:spPr/>
    </dgm:pt>
    <dgm:pt modelId="{F59D7356-277B-419D-B0F4-4874479E1E80}" type="pres">
      <dgm:prSet presAssocID="{0EE127BF-350E-42E9-88C1-A182825C457B}" presName="background2" presStyleLbl="node2" presStyleIdx="3" presStyleCnt="5"/>
      <dgm:spPr/>
    </dgm:pt>
    <dgm:pt modelId="{B5E187E0-D8EF-4790-A3DF-9FDC13347863}" type="pres">
      <dgm:prSet presAssocID="{0EE127BF-350E-42E9-88C1-A182825C457B}" presName="text2" presStyleLbl="fgAcc2" presStyleIdx="3" presStyleCnt="5">
        <dgm:presLayoutVars>
          <dgm:chPref val="3"/>
        </dgm:presLayoutVars>
      </dgm:prSet>
      <dgm:spPr/>
      <dgm:t>
        <a:bodyPr/>
        <a:lstStyle/>
        <a:p>
          <a:endParaRPr lang="el-GR"/>
        </a:p>
      </dgm:t>
    </dgm:pt>
    <dgm:pt modelId="{D75EBECB-370E-4127-80BE-183680FEC899}" type="pres">
      <dgm:prSet presAssocID="{0EE127BF-350E-42E9-88C1-A182825C457B}" presName="hierChild3" presStyleCnt="0"/>
      <dgm:spPr/>
    </dgm:pt>
    <dgm:pt modelId="{DD9B84D8-F46F-43F1-BB2F-F873C93E05CA}" type="pres">
      <dgm:prSet presAssocID="{3F0B66DD-2BDA-499F-B326-F64051B0A5C5}" presName="Name10" presStyleLbl="parChTrans1D2" presStyleIdx="4" presStyleCnt="5"/>
      <dgm:spPr/>
      <dgm:t>
        <a:bodyPr/>
        <a:lstStyle/>
        <a:p>
          <a:endParaRPr lang="el-GR"/>
        </a:p>
      </dgm:t>
    </dgm:pt>
    <dgm:pt modelId="{9B349DB0-8E4F-4CBA-9702-4FA2E934C89F}" type="pres">
      <dgm:prSet presAssocID="{33B03FF5-7464-477E-B999-306C8D3D8725}" presName="hierRoot2" presStyleCnt="0"/>
      <dgm:spPr/>
    </dgm:pt>
    <dgm:pt modelId="{2AA5B2B6-E6E7-45EE-B40F-CB1CD4E099C9}" type="pres">
      <dgm:prSet presAssocID="{33B03FF5-7464-477E-B999-306C8D3D8725}" presName="composite2" presStyleCnt="0"/>
      <dgm:spPr/>
    </dgm:pt>
    <dgm:pt modelId="{D57DB80E-8AA7-440C-9E08-EEB30F2FF038}" type="pres">
      <dgm:prSet presAssocID="{33B03FF5-7464-477E-B999-306C8D3D8725}" presName="background2" presStyleLbl="node2" presStyleIdx="4" presStyleCnt="5"/>
      <dgm:spPr/>
    </dgm:pt>
    <dgm:pt modelId="{E366FE50-D41B-4225-9EC4-BF46FDEC390B}" type="pres">
      <dgm:prSet presAssocID="{33B03FF5-7464-477E-B999-306C8D3D8725}" presName="text2" presStyleLbl="fgAcc2" presStyleIdx="4" presStyleCnt="5">
        <dgm:presLayoutVars>
          <dgm:chPref val="3"/>
        </dgm:presLayoutVars>
      </dgm:prSet>
      <dgm:spPr/>
      <dgm:t>
        <a:bodyPr/>
        <a:lstStyle/>
        <a:p>
          <a:endParaRPr lang="el-GR"/>
        </a:p>
      </dgm:t>
    </dgm:pt>
    <dgm:pt modelId="{4534D6BE-D777-4C03-9981-68470848AB0B}" type="pres">
      <dgm:prSet presAssocID="{33B03FF5-7464-477E-B999-306C8D3D8725}" presName="hierChild3" presStyleCnt="0"/>
      <dgm:spPr/>
    </dgm:pt>
  </dgm:ptLst>
  <dgm:cxnLst>
    <dgm:cxn modelId="{4415D541-56F4-494B-96E0-733999859E12}" type="presOf" srcId="{33B03FF5-7464-477E-B999-306C8D3D8725}" destId="{E366FE50-D41B-4225-9EC4-BF46FDEC390B}" srcOrd="0" destOrd="0" presId="urn:microsoft.com/office/officeart/2005/8/layout/hierarchy1"/>
    <dgm:cxn modelId="{D8ABB79F-6F70-4F1E-9080-34E7F714167C}" type="presOf" srcId="{A73E5629-75AE-4A69-855C-9CCDC60ED379}" destId="{C3FA5D6A-FAD8-44F4-BA5B-B1344E741BCD}" srcOrd="0" destOrd="0" presId="urn:microsoft.com/office/officeart/2005/8/layout/hierarchy1"/>
    <dgm:cxn modelId="{C87951A9-F143-4FA1-A80B-7C0491897978}" type="presOf" srcId="{E731E93E-D792-4088-A9EA-C4757F2097F8}" destId="{4FC69AD7-6394-40ED-8B8A-A2046848960C}" srcOrd="0" destOrd="0" presId="urn:microsoft.com/office/officeart/2005/8/layout/hierarchy1"/>
    <dgm:cxn modelId="{19C95EE7-C000-455A-B4F4-3F4CFE17C67A}" type="presOf" srcId="{85AD55CC-A1E6-4FCA-B084-F0C7D880E2A9}" destId="{9A0B6BFE-7F1C-4B60-A7CC-56567BCBC252}" srcOrd="0" destOrd="0" presId="urn:microsoft.com/office/officeart/2005/8/layout/hierarchy1"/>
    <dgm:cxn modelId="{C63F15D9-43C2-44F4-8098-08346C8EA9E1}" srcId="{3009B275-A9DF-4BE9-8C01-B0A0524A4D39}" destId="{CEA0BB2A-E1F4-4443-A059-E18351BA1FB4}" srcOrd="2" destOrd="0" parTransId="{85AD55CC-A1E6-4FCA-B084-F0C7D880E2A9}" sibTransId="{2BC23A98-BE3B-43B7-9754-CE0D1875968A}"/>
    <dgm:cxn modelId="{6C44E1EF-051E-4DF0-A870-01E885131000}" srcId="{3009B275-A9DF-4BE9-8C01-B0A0524A4D39}" destId="{33B03FF5-7464-477E-B999-306C8D3D8725}" srcOrd="4" destOrd="0" parTransId="{3F0B66DD-2BDA-499F-B326-F64051B0A5C5}" sibTransId="{F731B5A1-47E6-478F-8ACB-CE6E0BBD4863}"/>
    <dgm:cxn modelId="{77EE4CCF-104F-4537-95D6-6E6A078B3B54}" type="presOf" srcId="{0EE127BF-350E-42E9-88C1-A182825C457B}" destId="{B5E187E0-D8EF-4790-A3DF-9FDC13347863}" srcOrd="0" destOrd="0" presId="urn:microsoft.com/office/officeart/2005/8/layout/hierarchy1"/>
    <dgm:cxn modelId="{4B5853C3-A099-46BF-8689-E0384338CBA5}" type="presOf" srcId="{3F0B66DD-2BDA-499F-B326-F64051B0A5C5}" destId="{DD9B84D8-F46F-43F1-BB2F-F873C93E05CA}" srcOrd="0" destOrd="0" presId="urn:microsoft.com/office/officeart/2005/8/layout/hierarchy1"/>
    <dgm:cxn modelId="{252C597F-2A20-41CD-8956-52EAA5960447}" type="presOf" srcId="{3009B275-A9DF-4BE9-8C01-B0A0524A4D39}" destId="{72D28973-FD01-4A68-A310-F1BD25C3F0F2}" srcOrd="0" destOrd="0" presId="urn:microsoft.com/office/officeart/2005/8/layout/hierarchy1"/>
    <dgm:cxn modelId="{DF32EA03-945E-4FF4-805B-231EFF004AF4}" srcId="{5DCC4657-81DB-41E3-8F15-D1A59100F2E2}" destId="{3009B275-A9DF-4BE9-8C01-B0A0524A4D39}" srcOrd="0" destOrd="0" parTransId="{C0A6BFB7-8624-4C5A-B6D9-AC1689CE128A}" sibTransId="{F318C50C-4565-4A49-9AA4-D036C8555EC1}"/>
    <dgm:cxn modelId="{AC5FB4D2-DB92-4953-81B8-C648AD4C2BAD}" type="presOf" srcId="{954667D6-6514-457A-B29D-051A78E0CB07}" destId="{918C0056-98FC-4F6D-AE9B-4000ECD6DC4F}" srcOrd="0" destOrd="0" presId="urn:microsoft.com/office/officeart/2005/8/layout/hierarchy1"/>
    <dgm:cxn modelId="{07E174A4-4F5C-4577-B096-C3D577B8D64B}" type="presOf" srcId="{0FC5E203-A389-4F3F-94E6-7CBE508E2043}" destId="{897E0C36-75DA-46A1-9A6F-A192D2F50395}" srcOrd="0" destOrd="0" presId="urn:microsoft.com/office/officeart/2005/8/layout/hierarchy1"/>
    <dgm:cxn modelId="{E50368FB-5B59-4733-8A4F-F3ACC1291F55}" srcId="{3009B275-A9DF-4BE9-8C01-B0A0524A4D39}" destId="{0EE127BF-350E-42E9-88C1-A182825C457B}" srcOrd="3" destOrd="0" parTransId="{A73E5629-75AE-4A69-855C-9CCDC60ED379}" sibTransId="{8C444A16-3BE4-404E-B3E6-A808E3CFEB5E}"/>
    <dgm:cxn modelId="{D98EDCA1-0706-4D7B-AEE9-3E215601624F}" srcId="{3009B275-A9DF-4BE9-8C01-B0A0524A4D39}" destId="{954667D6-6514-457A-B29D-051A78E0CB07}" srcOrd="0" destOrd="0" parTransId="{E731E93E-D792-4088-A9EA-C4757F2097F8}" sibTransId="{13688108-7954-42AE-B5DB-03AAE94C2588}"/>
    <dgm:cxn modelId="{854876A3-C5CC-431E-8EF1-2C2208588C96}" srcId="{3009B275-A9DF-4BE9-8C01-B0A0524A4D39}" destId="{0FC5E203-A389-4F3F-94E6-7CBE508E2043}" srcOrd="1" destOrd="0" parTransId="{25514FA3-4C4C-4325-9803-17B252B89349}" sibTransId="{113B8068-0114-4349-BCAA-3A3102B810B2}"/>
    <dgm:cxn modelId="{30F01F65-616D-4AC8-8264-DD5624CEFC48}" type="presOf" srcId="{CEA0BB2A-E1F4-4443-A059-E18351BA1FB4}" destId="{90B04364-0805-4DB1-82AE-723A6B682D36}" srcOrd="0" destOrd="0" presId="urn:microsoft.com/office/officeart/2005/8/layout/hierarchy1"/>
    <dgm:cxn modelId="{CD837B1C-332C-4FC5-A90E-097D343016AE}" type="presOf" srcId="{25514FA3-4C4C-4325-9803-17B252B89349}" destId="{EDBA66AE-1F45-4854-A9CD-98F083471027}" srcOrd="0" destOrd="0" presId="urn:microsoft.com/office/officeart/2005/8/layout/hierarchy1"/>
    <dgm:cxn modelId="{A3AC584D-251E-420E-9E31-B258F335031D}" type="presOf" srcId="{5DCC4657-81DB-41E3-8F15-D1A59100F2E2}" destId="{BCDDDEBA-A099-4EEF-A415-D0371CC96704}" srcOrd="0" destOrd="0" presId="urn:microsoft.com/office/officeart/2005/8/layout/hierarchy1"/>
    <dgm:cxn modelId="{EDC5F15A-2100-43FB-A47C-94EBD3C65219}" type="presParOf" srcId="{BCDDDEBA-A099-4EEF-A415-D0371CC96704}" destId="{7E05B17A-CB73-4F33-9F52-024DEC9D884E}" srcOrd="0" destOrd="0" presId="urn:microsoft.com/office/officeart/2005/8/layout/hierarchy1"/>
    <dgm:cxn modelId="{C5D7ECB1-56DC-4F6E-AB40-7C91D5FA6418}" type="presParOf" srcId="{7E05B17A-CB73-4F33-9F52-024DEC9D884E}" destId="{443F07D2-2682-4B90-9E9E-2618F16F304F}" srcOrd="0" destOrd="0" presId="urn:microsoft.com/office/officeart/2005/8/layout/hierarchy1"/>
    <dgm:cxn modelId="{4FF45BD7-7087-49C2-BC54-03FEA36D0588}" type="presParOf" srcId="{443F07D2-2682-4B90-9E9E-2618F16F304F}" destId="{5301525D-1AED-4491-99A1-5B373BC56C0F}" srcOrd="0" destOrd="0" presId="urn:microsoft.com/office/officeart/2005/8/layout/hierarchy1"/>
    <dgm:cxn modelId="{E28EBD9D-0E25-43FA-9A11-3760E8F10A5A}" type="presParOf" srcId="{443F07D2-2682-4B90-9E9E-2618F16F304F}" destId="{72D28973-FD01-4A68-A310-F1BD25C3F0F2}" srcOrd="1" destOrd="0" presId="urn:microsoft.com/office/officeart/2005/8/layout/hierarchy1"/>
    <dgm:cxn modelId="{5503839A-B95C-441C-9DCA-5FB8E5AC6EC8}" type="presParOf" srcId="{7E05B17A-CB73-4F33-9F52-024DEC9D884E}" destId="{C3EDFEB5-263D-4C6C-8930-A0409845BD4A}" srcOrd="1" destOrd="0" presId="urn:microsoft.com/office/officeart/2005/8/layout/hierarchy1"/>
    <dgm:cxn modelId="{75D6820C-97EA-4E86-A29F-15E6B0E141BF}" type="presParOf" srcId="{C3EDFEB5-263D-4C6C-8930-A0409845BD4A}" destId="{4FC69AD7-6394-40ED-8B8A-A2046848960C}" srcOrd="0" destOrd="0" presId="urn:microsoft.com/office/officeart/2005/8/layout/hierarchy1"/>
    <dgm:cxn modelId="{6611FFC4-B40B-41F0-8982-E2CA06F015B4}" type="presParOf" srcId="{C3EDFEB5-263D-4C6C-8930-A0409845BD4A}" destId="{8C659329-55AB-4611-B326-00F7A28E3B8B}" srcOrd="1" destOrd="0" presId="urn:microsoft.com/office/officeart/2005/8/layout/hierarchy1"/>
    <dgm:cxn modelId="{C139D6F6-14B8-4CD5-8343-20D0298997D0}" type="presParOf" srcId="{8C659329-55AB-4611-B326-00F7A28E3B8B}" destId="{F8483398-5252-4DE9-BC69-553EE8E58F2C}" srcOrd="0" destOrd="0" presId="urn:microsoft.com/office/officeart/2005/8/layout/hierarchy1"/>
    <dgm:cxn modelId="{2F94ED82-9C2A-41BA-B2A4-F530F86E0C37}" type="presParOf" srcId="{F8483398-5252-4DE9-BC69-553EE8E58F2C}" destId="{1AC90EC0-C340-4F98-98D1-3F03DA3704DF}" srcOrd="0" destOrd="0" presId="urn:microsoft.com/office/officeart/2005/8/layout/hierarchy1"/>
    <dgm:cxn modelId="{8AF347CB-C1DA-4D22-983A-70F66AFD54BF}" type="presParOf" srcId="{F8483398-5252-4DE9-BC69-553EE8E58F2C}" destId="{918C0056-98FC-4F6D-AE9B-4000ECD6DC4F}" srcOrd="1" destOrd="0" presId="urn:microsoft.com/office/officeart/2005/8/layout/hierarchy1"/>
    <dgm:cxn modelId="{8659BE94-CD16-4296-9F36-9CD1D0717C5B}" type="presParOf" srcId="{8C659329-55AB-4611-B326-00F7A28E3B8B}" destId="{C078EC5D-98D3-418F-9E42-C1D18A281A2B}" srcOrd="1" destOrd="0" presId="urn:microsoft.com/office/officeart/2005/8/layout/hierarchy1"/>
    <dgm:cxn modelId="{A406A78E-6AA8-4A38-B314-5048CEECFAE0}" type="presParOf" srcId="{C3EDFEB5-263D-4C6C-8930-A0409845BD4A}" destId="{EDBA66AE-1F45-4854-A9CD-98F083471027}" srcOrd="2" destOrd="0" presId="urn:microsoft.com/office/officeart/2005/8/layout/hierarchy1"/>
    <dgm:cxn modelId="{841738CD-BD22-4B71-B181-A34955DD0A3A}" type="presParOf" srcId="{C3EDFEB5-263D-4C6C-8930-A0409845BD4A}" destId="{F667ED10-324C-4839-8E7B-F34CE25B0C23}" srcOrd="3" destOrd="0" presId="urn:microsoft.com/office/officeart/2005/8/layout/hierarchy1"/>
    <dgm:cxn modelId="{A089CE6B-E838-4ECA-9BA3-C4589175DE87}" type="presParOf" srcId="{F667ED10-324C-4839-8E7B-F34CE25B0C23}" destId="{EE4F5E24-B496-4173-BA2E-5009B1A01DA8}" srcOrd="0" destOrd="0" presId="urn:microsoft.com/office/officeart/2005/8/layout/hierarchy1"/>
    <dgm:cxn modelId="{B3A55462-27B4-4159-A535-C8FF190E6234}" type="presParOf" srcId="{EE4F5E24-B496-4173-BA2E-5009B1A01DA8}" destId="{02398B89-09CE-49B1-8DE3-06D808010EB9}" srcOrd="0" destOrd="0" presId="urn:microsoft.com/office/officeart/2005/8/layout/hierarchy1"/>
    <dgm:cxn modelId="{99EC7F1A-633A-4A01-BD0B-46D1130D67F7}" type="presParOf" srcId="{EE4F5E24-B496-4173-BA2E-5009B1A01DA8}" destId="{897E0C36-75DA-46A1-9A6F-A192D2F50395}" srcOrd="1" destOrd="0" presId="urn:microsoft.com/office/officeart/2005/8/layout/hierarchy1"/>
    <dgm:cxn modelId="{6EA9D12C-DEDE-49B2-8965-77EE00492A02}" type="presParOf" srcId="{F667ED10-324C-4839-8E7B-F34CE25B0C23}" destId="{92A2B2D1-0A17-4F2A-8C89-D7DEAA859D57}" srcOrd="1" destOrd="0" presId="urn:microsoft.com/office/officeart/2005/8/layout/hierarchy1"/>
    <dgm:cxn modelId="{946DBB57-5349-4F2E-A6FA-4E301CE4E202}" type="presParOf" srcId="{C3EDFEB5-263D-4C6C-8930-A0409845BD4A}" destId="{9A0B6BFE-7F1C-4B60-A7CC-56567BCBC252}" srcOrd="4" destOrd="0" presId="urn:microsoft.com/office/officeart/2005/8/layout/hierarchy1"/>
    <dgm:cxn modelId="{A9D25F90-7EBD-4506-B55F-53FBDBFD98E6}" type="presParOf" srcId="{C3EDFEB5-263D-4C6C-8930-A0409845BD4A}" destId="{0CCD379E-DA89-4B04-91D1-434B07030543}" srcOrd="5" destOrd="0" presId="urn:microsoft.com/office/officeart/2005/8/layout/hierarchy1"/>
    <dgm:cxn modelId="{8FCEC0F9-7F4B-454F-AB2F-0E71E417F3DF}" type="presParOf" srcId="{0CCD379E-DA89-4B04-91D1-434B07030543}" destId="{A642E2FB-F6D6-41E2-983A-3C2B11D1A184}" srcOrd="0" destOrd="0" presId="urn:microsoft.com/office/officeart/2005/8/layout/hierarchy1"/>
    <dgm:cxn modelId="{C0F66866-175D-4011-8F2C-E0E0E86FD829}" type="presParOf" srcId="{A642E2FB-F6D6-41E2-983A-3C2B11D1A184}" destId="{53CD5A29-08FA-40A7-BA42-8AB2CB8AD9E5}" srcOrd="0" destOrd="0" presId="urn:microsoft.com/office/officeart/2005/8/layout/hierarchy1"/>
    <dgm:cxn modelId="{94618207-0DA9-4EA9-A667-6271C1C4747F}" type="presParOf" srcId="{A642E2FB-F6D6-41E2-983A-3C2B11D1A184}" destId="{90B04364-0805-4DB1-82AE-723A6B682D36}" srcOrd="1" destOrd="0" presId="urn:microsoft.com/office/officeart/2005/8/layout/hierarchy1"/>
    <dgm:cxn modelId="{0365B5E0-DF61-4F53-9E69-72F8AA1A94A1}" type="presParOf" srcId="{0CCD379E-DA89-4B04-91D1-434B07030543}" destId="{7641C6C7-80AC-46BB-950D-A080BFB6C6BD}" srcOrd="1" destOrd="0" presId="urn:microsoft.com/office/officeart/2005/8/layout/hierarchy1"/>
    <dgm:cxn modelId="{4C59CDB3-5602-4227-8AFC-A9F915C3DA39}" type="presParOf" srcId="{C3EDFEB5-263D-4C6C-8930-A0409845BD4A}" destId="{C3FA5D6A-FAD8-44F4-BA5B-B1344E741BCD}" srcOrd="6" destOrd="0" presId="urn:microsoft.com/office/officeart/2005/8/layout/hierarchy1"/>
    <dgm:cxn modelId="{B41A090B-E47C-4C10-9389-03F63310BFF2}" type="presParOf" srcId="{C3EDFEB5-263D-4C6C-8930-A0409845BD4A}" destId="{C62DA31C-A5BF-41D1-BD7F-78484F19B841}" srcOrd="7" destOrd="0" presId="urn:microsoft.com/office/officeart/2005/8/layout/hierarchy1"/>
    <dgm:cxn modelId="{0E359CFE-6FF0-487D-ADD4-E8C2BD55E2D7}" type="presParOf" srcId="{C62DA31C-A5BF-41D1-BD7F-78484F19B841}" destId="{693A41E3-7C24-4662-B039-2EC9B3392181}" srcOrd="0" destOrd="0" presId="urn:microsoft.com/office/officeart/2005/8/layout/hierarchy1"/>
    <dgm:cxn modelId="{8099E690-278D-440C-9936-673AE3F25151}" type="presParOf" srcId="{693A41E3-7C24-4662-B039-2EC9B3392181}" destId="{F59D7356-277B-419D-B0F4-4874479E1E80}" srcOrd="0" destOrd="0" presId="urn:microsoft.com/office/officeart/2005/8/layout/hierarchy1"/>
    <dgm:cxn modelId="{48F68C6A-B3F8-4110-833B-6DD355FDDF38}" type="presParOf" srcId="{693A41E3-7C24-4662-B039-2EC9B3392181}" destId="{B5E187E0-D8EF-4790-A3DF-9FDC13347863}" srcOrd="1" destOrd="0" presId="urn:microsoft.com/office/officeart/2005/8/layout/hierarchy1"/>
    <dgm:cxn modelId="{B076F30F-CD02-48C4-94F5-49105E48231C}" type="presParOf" srcId="{C62DA31C-A5BF-41D1-BD7F-78484F19B841}" destId="{D75EBECB-370E-4127-80BE-183680FEC899}" srcOrd="1" destOrd="0" presId="urn:microsoft.com/office/officeart/2005/8/layout/hierarchy1"/>
    <dgm:cxn modelId="{9D64B531-D939-466E-8F1E-3EB0AC3B8180}" type="presParOf" srcId="{C3EDFEB5-263D-4C6C-8930-A0409845BD4A}" destId="{DD9B84D8-F46F-43F1-BB2F-F873C93E05CA}" srcOrd="8" destOrd="0" presId="urn:microsoft.com/office/officeart/2005/8/layout/hierarchy1"/>
    <dgm:cxn modelId="{E27BB718-B2CB-4EF1-BABF-378E0605689F}" type="presParOf" srcId="{C3EDFEB5-263D-4C6C-8930-A0409845BD4A}" destId="{9B349DB0-8E4F-4CBA-9702-4FA2E934C89F}" srcOrd="9" destOrd="0" presId="urn:microsoft.com/office/officeart/2005/8/layout/hierarchy1"/>
    <dgm:cxn modelId="{1C2FA5D6-69AA-413D-AF81-5867EC74E2AE}" type="presParOf" srcId="{9B349DB0-8E4F-4CBA-9702-4FA2E934C89F}" destId="{2AA5B2B6-E6E7-45EE-B40F-CB1CD4E099C9}" srcOrd="0" destOrd="0" presId="urn:microsoft.com/office/officeart/2005/8/layout/hierarchy1"/>
    <dgm:cxn modelId="{F2A3BBA2-C877-41AF-A35B-544E321D662C}" type="presParOf" srcId="{2AA5B2B6-E6E7-45EE-B40F-CB1CD4E099C9}" destId="{D57DB80E-8AA7-440C-9E08-EEB30F2FF038}" srcOrd="0" destOrd="0" presId="urn:microsoft.com/office/officeart/2005/8/layout/hierarchy1"/>
    <dgm:cxn modelId="{C9ABDE74-F08F-427D-B7B7-6D5CAF704E19}" type="presParOf" srcId="{2AA5B2B6-E6E7-45EE-B40F-CB1CD4E099C9}" destId="{E366FE50-D41B-4225-9EC4-BF46FDEC390B}" srcOrd="1" destOrd="0" presId="urn:microsoft.com/office/officeart/2005/8/layout/hierarchy1"/>
    <dgm:cxn modelId="{0BBCC6B6-2F25-4DDE-ADD0-0479A5F1EFC5}" type="presParOf" srcId="{9B349DB0-8E4F-4CBA-9702-4FA2E934C89F}" destId="{4534D6BE-D777-4C03-9981-68470848AB0B}"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5037E14-B982-48E3-91BB-7D0F0F5710CD}" type="doc">
      <dgm:prSet loTypeId="urn:microsoft.com/office/officeart/2005/8/layout/pyramid2" loCatId="pyramid" qsTypeId="urn:microsoft.com/office/officeart/2005/8/quickstyle/simple1" qsCatId="simple" csTypeId="urn:microsoft.com/office/officeart/2005/8/colors/accent1_2" csCatId="accent1" phldr="1"/>
      <dgm:spPr/>
    </dgm:pt>
    <dgm:pt modelId="{1D00D598-A038-49D6-A25E-66F58CBF4A82}">
      <dgm:prSet phldrT="[Κείμενο]" custT="1"/>
      <dgm:spPr/>
      <dgm:t>
        <a:bodyPr/>
        <a:lstStyle/>
        <a:p>
          <a:r>
            <a:rPr lang="el-GR" sz="1400" b="1" dirty="0" smtClean="0">
              <a:solidFill>
                <a:schemeClr val="tx1"/>
              </a:solidFill>
            </a:rPr>
            <a:t>Στοιχεία</a:t>
          </a:r>
        </a:p>
        <a:p>
          <a:r>
            <a:rPr lang="en-US" sz="1400" b="1" dirty="0" smtClean="0">
              <a:solidFill>
                <a:schemeClr val="tx1"/>
              </a:solidFill>
            </a:rPr>
            <a:t>C,</a:t>
          </a:r>
          <a:r>
            <a:rPr lang="el-GR" sz="1400" b="1" dirty="0" smtClean="0">
              <a:solidFill>
                <a:schemeClr val="tx1"/>
              </a:solidFill>
            </a:rPr>
            <a:t> </a:t>
          </a:r>
          <a:r>
            <a:rPr lang="en-US" sz="1400" b="1" dirty="0" smtClean="0">
              <a:solidFill>
                <a:schemeClr val="tx1"/>
              </a:solidFill>
            </a:rPr>
            <a:t>O,</a:t>
          </a:r>
          <a:r>
            <a:rPr lang="el-GR" sz="1400" b="1" dirty="0" smtClean="0">
              <a:solidFill>
                <a:schemeClr val="tx1"/>
              </a:solidFill>
            </a:rPr>
            <a:t> </a:t>
          </a:r>
          <a:r>
            <a:rPr lang="en-US" sz="1400" b="1" dirty="0" smtClean="0">
              <a:solidFill>
                <a:schemeClr val="tx1"/>
              </a:solidFill>
            </a:rPr>
            <a:t>H,</a:t>
          </a:r>
          <a:r>
            <a:rPr lang="el-GR" sz="1400" b="1" dirty="0" smtClean="0">
              <a:solidFill>
                <a:schemeClr val="tx1"/>
              </a:solidFill>
            </a:rPr>
            <a:t> </a:t>
          </a:r>
          <a:r>
            <a:rPr lang="en-US" sz="1400" b="1" dirty="0" smtClean="0">
              <a:solidFill>
                <a:schemeClr val="tx1"/>
              </a:solidFill>
            </a:rPr>
            <a:t>N,</a:t>
          </a:r>
          <a:r>
            <a:rPr lang="el-GR" sz="1400" b="1" dirty="0" smtClean="0">
              <a:solidFill>
                <a:schemeClr val="tx1"/>
              </a:solidFill>
            </a:rPr>
            <a:t> </a:t>
          </a:r>
          <a:r>
            <a:rPr lang="en-US" sz="1400" b="1" dirty="0" smtClean="0">
              <a:solidFill>
                <a:schemeClr val="tx1"/>
              </a:solidFill>
            </a:rPr>
            <a:t>P,</a:t>
          </a:r>
          <a:r>
            <a:rPr lang="el-GR" sz="1400" b="1" dirty="0" smtClean="0">
              <a:solidFill>
                <a:schemeClr val="tx1"/>
              </a:solidFill>
            </a:rPr>
            <a:t> </a:t>
          </a:r>
          <a:r>
            <a:rPr lang="en-US" sz="1400" b="1" dirty="0" smtClean="0">
              <a:solidFill>
                <a:schemeClr val="tx1"/>
              </a:solidFill>
            </a:rPr>
            <a:t>S,</a:t>
          </a:r>
          <a:r>
            <a:rPr lang="el-GR" sz="1400" b="1" dirty="0" smtClean="0">
              <a:solidFill>
                <a:schemeClr val="tx1"/>
              </a:solidFill>
            </a:rPr>
            <a:t> </a:t>
          </a:r>
          <a:r>
            <a:rPr lang="en-US" sz="1400" b="1" dirty="0" smtClean="0">
              <a:solidFill>
                <a:schemeClr val="tx1"/>
              </a:solidFill>
            </a:rPr>
            <a:t>Ca,</a:t>
          </a:r>
          <a:r>
            <a:rPr lang="el-GR" sz="1400" b="1" dirty="0" smtClean="0">
              <a:solidFill>
                <a:schemeClr val="tx1"/>
              </a:solidFill>
            </a:rPr>
            <a:t> </a:t>
          </a:r>
          <a:r>
            <a:rPr lang="el-GR" sz="1400" b="1" dirty="0" err="1" smtClean="0">
              <a:solidFill>
                <a:schemeClr val="tx1"/>
              </a:solidFill>
            </a:rPr>
            <a:t>κ.α</a:t>
          </a:r>
          <a:r>
            <a:rPr lang="el-GR" sz="1400" dirty="0" smtClean="0">
              <a:solidFill>
                <a:schemeClr val="tx1"/>
              </a:solidFill>
            </a:rPr>
            <a:t> </a:t>
          </a:r>
          <a:endParaRPr lang="el-GR" sz="1400" dirty="0">
            <a:solidFill>
              <a:schemeClr val="tx1"/>
            </a:solidFill>
          </a:endParaRPr>
        </a:p>
      </dgm:t>
    </dgm:pt>
    <dgm:pt modelId="{8852A73D-C6D5-4A10-80DF-8FDAF90A6A2C}" type="parTrans" cxnId="{C4367C65-FE39-497E-938A-2F3CAB8404C6}">
      <dgm:prSet/>
      <dgm:spPr/>
      <dgm:t>
        <a:bodyPr/>
        <a:lstStyle/>
        <a:p>
          <a:endParaRPr lang="el-GR"/>
        </a:p>
      </dgm:t>
    </dgm:pt>
    <dgm:pt modelId="{28F8DEED-DBEB-45CE-ABF4-7962A0A9BB45}" type="sibTrans" cxnId="{C4367C65-FE39-497E-938A-2F3CAB8404C6}">
      <dgm:prSet/>
      <dgm:spPr/>
      <dgm:t>
        <a:bodyPr/>
        <a:lstStyle/>
        <a:p>
          <a:endParaRPr lang="el-GR"/>
        </a:p>
      </dgm:t>
    </dgm:pt>
    <dgm:pt modelId="{8D83CF63-4AC4-4730-9362-9F5C8DA9523E}">
      <dgm:prSet phldrT="[Κείμενο]" custT="1"/>
      <dgm:spPr/>
      <dgm:t>
        <a:bodyPr/>
        <a:lstStyle/>
        <a:p>
          <a:r>
            <a:rPr lang="el-GR" sz="1400" b="1" dirty="0" smtClean="0"/>
            <a:t>Μονομερή</a:t>
          </a:r>
        </a:p>
        <a:p>
          <a:r>
            <a:rPr lang="el-GR" sz="1200" b="1" dirty="0" smtClean="0"/>
            <a:t>Αμινοξέα, νουκλεοτίδια, μονοσακχαρίτες, λιπαρά οξέα, γλυκερίνη </a:t>
          </a:r>
          <a:endParaRPr lang="el-GR" sz="1200" b="1" dirty="0"/>
        </a:p>
      </dgm:t>
    </dgm:pt>
    <dgm:pt modelId="{2DBE82CD-A798-4277-949E-97603637F940}" type="parTrans" cxnId="{20C390E1-64D8-45D5-ACC5-CF4E7DE98B33}">
      <dgm:prSet/>
      <dgm:spPr/>
      <dgm:t>
        <a:bodyPr/>
        <a:lstStyle/>
        <a:p>
          <a:endParaRPr lang="el-GR"/>
        </a:p>
      </dgm:t>
    </dgm:pt>
    <dgm:pt modelId="{DE4180CD-EB1C-4B1E-BE1D-41DF01ECE7B6}" type="sibTrans" cxnId="{20C390E1-64D8-45D5-ACC5-CF4E7DE98B33}">
      <dgm:prSet/>
      <dgm:spPr/>
      <dgm:t>
        <a:bodyPr/>
        <a:lstStyle/>
        <a:p>
          <a:endParaRPr lang="el-GR"/>
        </a:p>
      </dgm:t>
    </dgm:pt>
    <dgm:pt modelId="{73D92D25-E174-43EC-AA5B-A26F7F96145C}">
      <dgm:prSet phldrT="[Κείμενο]" custT="1"/>
      <dgm:spPr/>
      <dgm:t>
        <a:bodyPr/>
        <a:lstStyle/>
        <a:p>
          <a:r>
            <a:rPr lang="el-GR" sz="1400" b="1" dirty="0" smtClean="0"/>
            <a:t>Μακρομόρια</a:t>
          </a:r>
        </a:p>
        <a:p>
          <a:r>
            <a:rPr lang="el-GR" sz="1200" b="1" dirty="0" smtClean="0"/>
            <a:t>Πρωτεΐνες, νουκλεϊκά οξέα, πολυσακχαρίτες, λιπίδια </a:t>
          </a:r>
          <a:endParaRPr lang="el-GR" sz="1200" b="1" dirty="0"/>
        </a:p>
      </dgm:t>
    </dgm:pt>
    <dgm:pt modelId="{8571443D-7E75-4AD7-9FC1-64BE671C6931}" type="parTrans" cxnId="{641B4253-1024-4E74-8C55-D5350A435B84}">
      <dgm:prSet/>
      <dgm:spPr/>
      <dgm:t>
        <a:bodyPr/>
        <a:lstStyle/>
        <a:p>
          <a:endParaRPr lang="el-GR"/>
        </a:p>
      </dgm:t>
    </dgm:pt>
    <dgm:pt modelId="{03040C7B-B344-4F1F-B01A-32243DDCC53C}" type="sibTrans" cxnId="{641B4253-1024-4E74-8C55-D5350A435B84}">
      <dgm:prSet/>
      <dgm:spPr/>
      <dgm:t>
        <a:bodyPr/>
        <a:lstStyle/>
        <a:p>
          <a:endParaRPr lang="el-GR"/>
        </a:p>
      </dgm:t>
    </dgm:pt>
    <dgm:pt modelId="{B1E6757E-484E-4C1C-9DAC-24913F4797A9}">
      <dgm:prSet phldrT="[Κείμενο]" custT="1"/>
      <dgm:spPr/>
      <dgm:t>
        <a:bodyPr/>
        <a:lstStyle/>
        <a:p>
          <a:r>
            <a:rPr lang="el-GR" sz="1400" b="1" dirty="0" smtClean="0"/>
            <a:t>Ενώσεις μικρού μοριακού βάρους:</a:t>
          </a:r>
        </a:p>
        <a:p>
          <a:r>
            <a:rPr lang="en-US" sz="1400" b="1" dirty="0" smtClean="0"/>
            <a:t>H</a:t>
          </a:r>
          <a:r>
            <a:rPr lang="en-US" sz="1400" b="1" baseline="-25000" dirty="0" smtClean="0"/>
            <a:t>2</a:t>
          </a:r>
          <a:r>
            <a:rPr lang="en-US" sz="1400" b="1" baseline="0" dirty="0" smtClean="0"/>
            <a:t>O, CO</a:t>
          </a:r>
          <a:r>
            <a:rPr lang="en-US" sz="1400" b="1" baseline="-25000" dirty="0" smtClean="0"/>
            <a:t>2</a:t>
          </a:r>
          <a:r>
            <a:rPr lang="en-US" sz="1400" b="1" baseline="0" dirty="0" smtClean="0"/>
            <a:t>, NH</a:t>
          </a:r>
          <a:r>
            <a:rPr lang="en-US" sz="1400" b="1" baseline="-25000" dirty="0" smtClean="0"/>
            <a:t>3</a:t>
          </a:r>
          <a:r>
            <a:rPr lang="en-US" sz="1400" b="1" baseline="0" dirty="0" smtClean="0"/>
            <a:t>, </a:t>
          </a:r>
          <a:r>
            <a:rPr lang="el-GR" sz="1400" b="1" baseline="0" dirty="0" smtClean="0"/>
            <a:t>κ.α.</a:t>
          </a:r>
          <a:endParaRPr lang="el-GR" sz="1400" b="1" dirty="0"/>
        </a:p>
      </dgm:t>
    </dgm:pt>
    <dgm:pt modelId="{B103BA62-5DED-4C2E-8D68-03110598DB20}" type="parTrans" cxnId="{ED0E67CC-7691-48CC-836A-F4E121150761}">
      <dgm:prSet/>
      <dgm:spPr/>
      <dgm:t>
        <a:bodyPr/>
        <a:lstStyle/>
        <a:p>
          <a:endParaRPr lang="el-GR"/>
        </a:p>
      </dgm:t>
    </dgm:pt>
    <dgm:pt modelId="{22199F0B-17ED-4B94-BADE-7FB9488A0CAA}" type="sibTrans" cxnId="{ED0E67CC-7691-48CC-836A-F4E121150761}">
      <dgm:prSet/>
      <dgm:spPr/>
      <dgm:t>
        <a:bodyPr/>
        <a:lstStyle/>
        <a:p>
          <a:endParaRPr lang="el-GR"/>
        </a:p>
      </dgm:t>
    </dgm:pt>
    <dgm:pt modelId="{0A042D6F-4449-4CDC-B54D-DADC81BD67C3}">
      <dgm:prSet custT="1"/>
      <dgm:spPr/>
      <dgm:t>
        <a:bodyPr/>
        <a:lstStyle/>
        <a:p>
          <a:r>
            <a:rPr lang="el-GR" sz="1400" b="1" dirty="0" smtClean="0"/>
            <a:t>Υπερμοριακά σύμπλοκα</a:t>
          </a:r>
          <a:endParaRPr lang="el-GR" sz="1400" b="1" dirty="0"/>
        </a:p>
      </dgm:t>
    </dgm:pt>
    <dgm:pt modelId="{0B5D5BD1-7492-49DB-B3F8-DB62A1CA0D9B}" type="parTrans" cxnId="{3AEB0462-BF9D-4756-ABF4-73BFC3F2D301}">
      <dgm:prSet/>
      <dgm:spPr/>
      <dgm:t>
        <a:bodyPr/>
        <a:lstStyle/>
        <a:p>
          <a:endParaRPr lang="el-GR"/>
        </a:p>
      </dgm:t>
    </dgm:pt>
    <dgm:pt modelId="{E03A2987-1D5D-4F4F-839F-D7C513A5BEE2}" type="sibTrans" cxnId="{3AEB0462-BF9D-4756-ABF4-73BFC3F2D301}">
      <dgm:prSet/>
      <dgm:spPr/>
      <dgm:t>
        <a:bodyPr/>
        <a:lstStyle/>
        <a:p>
          <a:endParaRPr lang="el-GR"/>
        </a:p>
      </dgm:t>
    </dgm:pt>
    <dgm:pt modelId="{00BCF332-27E6-414C-95D9-1714A7461969}">
      <dgm:prSet custT="1"/>
      <dgm:spPr/>
      <dgm:t>
        <a:bodyPr/>
        <a:lstStyle/>
        <a:p>
          <a:r>
            <a:rPr lang="el-GR" sz="1400" b="1" dirty="0" smtClean="0"/>
            <a:t>Κυτταρικά οργανίδια</a:t>
          </a:r>
          <a:endParaRPr lang="el-GR" sz="1400" b="1" dirty="0"/>
        </a:p>
      </dgm:t>
    </dgm:pt>
    <dgm:pt modelId="{ED58C12E-C805-4BA4-8E71-9FBFAF247FE0}" type="parTrans" cxnId="{88E46651-4786-478D-9378-64B0835CD107}">
      <dgm:prSet/>
      <dgm:spPr/>
      <dgm:t>
        <a:bodyPr/>
        <a:lstStyle/>
        <a:p>
          <a:endParaRPr lang="el-GR"/>
        </a:p>
      </dgm:t>
    </dgm:pt>
    <dgm:pt modelId="{1721638F-564E-4D92-B42D-A0BF9305B2B4}" type="sibTrans" cxnId="{88E46651-4786-478D-9378-64B0835CD107}">
      <dgm:prSet/>
      <dgm:spPr/>
      <dgm:t>
        <a:bodyPr/>
        <a:lstStyle/>
        <a:p>
          <a:endParaRPr lang="el-GR"/>
        </a:p>
      </dgm:t>
    </dgm:pt>
    <dgm:pt modelId="{D7FC30F3-67F4-4B6E-9285-B0A8465B30E7}">
      <dgm:prSet/>
      <dgm:spPr/>
      <dgm:t>
        <a:bodyPr/>
        <a:lstStyle/>
        <a:p>
          <a:r>
            <a:rPr lang="el-GR" b="1" dirty="0" smtClean="0"/>
            <a:t>ΚΥΤΤΑΡΟ</a:t>
          </a:r>
          <a:endParaRPr lang="el-GR" b="1" dirty="0"/>
        </a:p>
      </dgm:t>
    </dgm:pt>
    <dgm:pt modelId="{4C2FA4D2-8A97-4C49-AF2B-39380414B0F7}" type="parTrans" cxnId="{EEFE07B1-4E40-45D3-8580-93DBF85EC074}">
      <dgm:prSet/>
      <dgm:spPr/>
      <dgm:t>
        <a:bodyPr/>
        <a:lstStyle/>
        <a:p>
          <a:endParaRPr lang="el-GR"/>
        </a:p>
      </dgm:t>
    </dgm:pt>
    <dgm:pt modelId="{0865AFC3-6909-4E19-9602-C69D4E28EC97}" type="sibTrans" cxnId="{EEFE07B1-4E40-45D3-8580-93DBF85EC074}">
      <dgm:prSet/>
      <dgm:spPr/>
      <dgm:t>
        <a:bodyPr/>
        <a:lstStyle/>
        <a:p>
          <a:endParaRPr lang="el-GR"/>
        </a:p>
      </dgm:t>
    </dgm:pt>
    <dgm:pt modelId="{553A2B2F-8DD0-4835-89AA-7AD537146EB9}" type="pres">
      <dgm:prSet presAssocID="{05037E14-B982-48E3-91BB-7D0F0F5710CD}" presName="compositeShape" presStyleCnt="0">
        <dgm:presLayoutVars>
          <dgm:dir/>
          <dgm:resizeHandles/>
        </dgm:presLayoutVars>
      </dgm:prSet>
      <dgm:spPr/>
    </dgm:pt>
    <dgm:pt modelId="{3E88632A-B48F-48D4-8691-712CA011AD56}" type="pres">
      <dgm:prSet presAssocID="{05037E14-B982-48E3-91BB-7D0F0F5710CD}" presName="pyramid" presStyleLbl="node1" presStyleIdx="0" presStyleCnt="1"/>
      <dgm:spPr/>
    </dgm:pt>
    <dgm:pt modelId="{609C4960-115E-427F-BB11-947D4BAD65F1}" type="pres">
      <dgm:prSet presAssocID="{05037E14-B982-48E3-91BB-7D0F0F5710CD}" presName="theList" presStyleCnt="0"/>
      <dgm:spPr/>
    </dgm:pt>
    <dgm:pt modelId="{4FBC1B89-9BDE-4BF8-94E2-8BC7676F80FF}" type="pres">
      <dgm:prSet presAssocID="{1D00D598-A038-49D6-A25E-66F58CBF4A82}" presName="aNode" presStyleLbl="fgAcc1" presStyleIdx="0" presStyleCnt="7">
        <dgm:presLayoutVars>
          <dgm:bulletEnabled val="1"/>
        </dgm:presLayoutVars>
      </dgm:prSet>
      <dgm:spPr/>
      <dgm:t>
        <a:bodyPr/>
        <a:lstStyle/>
        <a:p>
          <a:endParaRPr lang="el-GR"/>
        </a:p>
      </dgm:t>
    </dgm:pt>
    <dgm:pt modelId="{7424EB21-2E43-436E-9D78-6402FB310A7D}" type="pres">
      <dgm:prSet presAssocID="{1D00D598-A038-49D6-A25E-66F58CBF4A82}" presName="aSpace" presStyleCnt="0"/>
      <dgm:spPr/>
    </dgm:pt>
    <dgm:pt modelId="{E4CB5C58-15F7-4D1B-8408-CB6E01D7E26B}" type="pres">
      <dgm:prSet presAssocID="{B1E6757E-484E-4C1C-9DAC-24913F4797A9}" presName="aNode" presStyleLbl="fgAcc1" presStyleIdx="1" presStyleCnt="7">
        <dgm:presLayoutVars>
          <dgm:bulletEnabled val="1"/>
        </dgm:presLayoutVars>
      </dgm:prSet>
      <dgm:spPr/>
      <dgm:t>
        <a:bodyPr/>
        <a:lstStyle/>
        <a:p>
          <a:endParaRPr lang="el-GR"/>
        </a:p>
      </dgm:t>
    </dgm:pt>
    <dgm:pt modelId="{E8DCD1DC-FD71-45A8-B5C2-BC5D67B78589}" type="pres">
      <dgm:prSet presAssocID="{B1E6757E-484E-4C1C-9DAC-24913F4797A9}" presName="aSpace" presStyleCnt="0"/>
      <dgm:spPr/>
    </dgm:pt>
    <dgm:pt modelId="{D4FF7990-3CFB-4CF8-AB70-B755691503F7}" type="pres">
      <dgm:prSet presAssocID="{8D83CF63-4AC4-4730-9362-9F5C8DA9523E}" presName="aNode" presStyleLbl="fgAcc1" presStyleIdx="2" presStyleCnt="7">
        <dgm:presLayoutVars>
          <dgm:bulletEnabled val="1"/>
        </dgm:presLayoutVars>
      </dgm:prSet>
      <dgm:spPr/>
      <dgm:t>
        <a:bodyPr/>
        <a:lstStyle/>
        <a:p>
          <a:endParaRPr lang="el-GR"/>
        </a:p>
      </dgm:t>
    </dgm:pt>
    <dgm:pt modelId="{5C97FE40-0402-4125-AE11-37DE92337207}" type="pres">
      <dgm:prSet presAssocID="{8D83CF63-4AC4-4730-9362-9F5C8DA9523E}" presName="aSpace" presStyleCnt="0"/>
      <dgm:spPr/>
    </dgm:pt>
    <dgm:pt modelId="{996F509B-793F-44F7-BF14-10A4237CC868}" type="pres">
      <dgm:prSet presAssocID="{73D92D25-E174-43EC-AA5B-A26F7F96145C}" presName="aNode" presStyleLbl="fgAcc1" presStyleIdx="3" presStyleCnt="7">
        <dgm:presLayoutVars>
          <dgm:bulletEnabled val="1"/>
        </dgm:presLayoutVars>
      </dgm:prSet>
      <dgm:spPr/>
      <dgm:t>
        <a:bodyPr/>
        <a:lstStyle/>
        <a:p>
          <a:endParaRPr lang="el-GR"/>
        </a:p>
      </dgm:t>
    </dgm:pt>
    <dgm:pt modelId="{0E69315F-238C-4CE3-88F4-D879A3D283B8}" type="pres">
      <dgm:prSet presAssocID="{73D92D25-E174-43EC-AA5B-A26F7F96145C}" presName="aSpace" presStyleCnt="0"/>
      <dgm:spPr/>
    </dgm:pt>
    <dgm:pt modelId="{64B17B43-5A5A-4D16-AA8B-2391536E67A7}" type="pres">
      <dgm:prSet presAssocID="{0A042D6F-4449-4CDC-B54D-DADC81BD67C3}" presName="aNode" presStyleLbl="fgAcc1" presStyleIdx="4" presStyleCnt="7">
        <dgm:presLayoutVars>
          <dgm:bulletEnabled val="1"/>
        </dgm:presLayoutVars>
      </dgm:prSet>
      <dgm:spPr/>
      <dgm:t>
        <a:bodyPr/>
        <a:lstStyle/>
        <a:p>
          <a:endParaRPr lang="el-GR"/>
        </a:p>
      </dgm:t>
    </dgm:pt>
    <dgm:pt modelId="{0F05D550-0AE0-4C20-93AD-B79F1C3137F4}" type="pres">
      <dgm:prSet presAssocID="{0A042D6F-4449-4CDC-B54D-DADC81BD67C3}" presName="aSpace" presStyleCnt="0"/>
      <dgm:spPr/>
    </dgm:pt>
    <dgm:pt modelId="{7BE2629B-B8A6-4E24-B282-47D8EADE0E2D}" type="pres">
      <dgm:prSet presAssocID="{00BCF332-27E6-414C-95D9-1714A7461969}" presName="aNode" presStyleLbl="fgAcc1" presStyleIdx="5" presStyleCnt="7">
        <dgm:presLayoutVars>
          <dgm:bulletEnabled val="1"/>
        </dgm:presLayoutVars>
      </dgm:prSet>
      <dgm:spPr/>
      <dgm:t>
        <a:bodyPr/>
        <a:lstStyle/>
        <a:p>
          <a:endParaRPr lang="el-GR"/>
        </a:p>
      </dgm:t>
    </dgm:pt>
    <dgm:pt modelId="{B0EB21E6-BB82-4DD8-A880-E7D3B85081B4}" type="pres">
      <dgm:prSet presAssocID="{00BCF332-27E6-414C-95D9-1714A7461969}" presName="aSpace" presStyleCnt="0"/>
      <dgm:spPr/>
    </dgm:pt>
    <dgm:pt modelId="{32BF82D9-F916-4A90-8F3A-4E63FB5B346C}" type="pres">
      <dgm:prSet presAssocID="{D7FC30F3-67F4-4B6E-9285-B0A8465B30E7}" presName="aNode" presStyleLbl="fgAcc1" presStyleIdx="6" presStyleCnt="7">
        <dgm:presLayoutVars>
          <dgm:bulletEnabled val="1"/>
        </dgm:presLayoutVars>
      </dgm:prSet>
      <dgm:spPr/>
      <dgm:t>
        <a:bodyPr/>
        <a:lstStyle/>
        <a:p>
          <a:endParaRPr lang="el-GR"/>
        </a:p>
      </dgm:t>
    </dgm:pt>
    <dgm:pt modelId="{DB930443-0D22-43C7-B823-8608199028BB}" type="pres">
      <dgm:prSet presAssocID="{D7FC30F3-67F4-4B6E-9285-B0A8465B30E7}" presName="aSpace" presStyleCnt="0"/>
      <dgm:spPr/>
    </dgm:pt>
  </dgm:ptLst>
  <dgm:cxnLst>
    <dgm:cxn modelId="{641B4253-1024-4E74-8C55-D5350A435B84}" srcId="{05037E14-B982-48E3-91BB-7D0F0F5710CD}" destId="{73D92D25-E174-43EC-AA5B-A26F7F96145C}" srcOrd="3" destOrd="0" parTransId="{8571443D-7E75-4AD7-9FC1-64BE671C6931}" sibTransId="{03040C7B-B344-4F1F-B01A-32243DDCC53C}"/>
    <dgm:cxn modelId="{F368D2D9-CF20-4E92-B39B-7A014B593D85}" type="presOf" srcId="{00BCF332-27E6-414C-95D9-1714A7461969}" destId="{7BE2629B-B8A6-4E24-B282-47D8EADE0E2D}" srcOrd="0" destOrd="0" presId="urn:microsoft.com/office/officeart/2005/8/layout/pyramid2"/>
    <dgm:cxn modelId="{4E3FDB3D-D566-4E02-B651-64FFA4905E63}" type="presOf" srcId="{B1E6757E-484E-4C1C-9DAC-24913F4797A9}" destId="{E4CB5C58-15F7-4D1B-8408-CB6E01D7E26B}" srcOrd="0" destOrd="0" presId="urn:microsoft.com/office/officeart/2005/8/layout/pyramid2"/>
    <dgm:cxn modelId="{88E46651-4786-478D-9378-64B0835CD107}" srcId="{05037E14-B982-48E3-91BB-7D0F0F5710CD}" destId="{00BCF332-27E6-414C-95D9-1714A7461969}" srcOrd="5" destOrd="0" parTransId="{ED58C12E-C805-4BA4-8E71-9FBFAF247FE0}" sibTransId="{1721638F-564E-4D92-B42D-A0BF9305B2B4}"/>
    <dgm:cxn modelId="{3AEB0462-BF9D-4756-ABF4-73BFC3F2D301}" srcId="{05037E14-B982-48E3-91BB-7D0F0F5710CD}" destId="{0A042D6F-4449-4CDC-B54D-DADC81BD67C3}" srcOrd="4" destOrd="0" parTransId="{0B5D5BD1-7492-49DB-B3F8-DB62A1CA0D9B}" sibTransId="{E03A2987-1D5D-4F4F-839F-D7C513A5BEE2}"/>
    <dgm:cxn modelId="{020C69E6-0945-4608-BB80-EFB140617B65}" type="presOf" srcId="{D7FC30F3-67F4-4B6E-9285-B0A8465B30E7}" destId="{32BF82D9-F916-4A90-8F3A-4E63FB5B346C}" srcOrd="0" destOrd="0" presId="urn:microsoft.com/office/officeart/2005/8/layout/pyramid2"/>
    <dgm:cxn modelId="{3EEDA619-CE14-41C4-B92A-4EFDED1CF8FD}" type="presOf" srcId="{05037E14-B982-48E3-91BB-7D0F0F5710CD}" destId="{553A2B2F-8DD0-4835-89AA-7AD537146EB9}" srcOrd="0" destOrd="0" presId="urn:microsoft.com/office/officeart/2005/8/layout/pyramid2"/>
    <dgm:cxn modelId="{B762B5ED-6617-4DD2-A726-B181DA0633EF}" type="presOf" srcId="{73D92D25-E174-43EC-AA5B-A26F7F96145C}" destId="{996F509B-793F-44F7-BF14-10A4237CC868}" srcOrd="0" destOrd="0" presId="urn:microsoft.com/office/officeart/2005/8/layout/pyramid2"/>
    <dgm:cxn modelId="{EEFE07B1-4E40-45D3-8580-93DBF85EC074}" srcId="{05037E14-B982-48E3-91BB-7D0F0F5710CD}" destId="{D7FC30F3-67F4-4B6E-9285-B0A8465B30E7}" srcOrd="6" destOrd="0" parTransId="{4C2FA4D2-8A97-4C49-AF2B-39380414B0F7}" sibTransId="{0865AFC3-6909-4E19-9602-C69D4E28EC97}"/>
    <dgm:cxn modelId="{BE0E53CC-F4E1-4E76-91EA-6A0D4CFA2C11}" type="presOf" srcId="{8D83CF63-4AC4-4730-9362-9F5C8DA9523E}" destId="{D4FF7990-3CFB-4CF8-AB70-B755691503F7}" srcOrd="0" destOrd="0" presId="urn:microsoft.com/office/officeart/2005/8/layout/pyramid2"/>
    <dgm:cxn modelId="{AA79FC6D-4AD9-4401-969C-8ADF85CD256C}" type="presOf" srcId="{1D00D598-A038-49D6-A25E-66F58CBF4A82}" destId="{4FBC1B89-9BDE-4BF8-94E2-8BC7676F80FF}" srcOrd="0" destOrd="0" presId="urn:microsoft.com/office/officeart/2005/8/layout/pyramid2"/>
    <dgm:cxn modelId="{3A0C0FFA-8B1C-47E2-B7DB-2726B6DB8051}" type="presOf" srcId="{0A042D6F-4449-4CDC-B54D-DADC81BD67C3}" destId="{64B17B43-5A5A-4D16-AA8B-2391536E67A7}" srcOrd="0" destOrd="0" presId="urn:microsoft.com/office/officeart/2005/8/layout/pyramid2"/>
    <dgm:cxn modelId="{20C390E1-64D8-45D5-ACC5-CF4E7DE98B33}" srcId="{05037E14-B982-48E3-91BB-7D0F0F5710CD}" destId="{8D83CF63-4AC4-4730-9362-9F5C8DA9523E}" srcOrd="2" destOrd="0" parTransId="{2DBE82CD-A798-4277-949E-97603637F940}" sibTransId="{DE4180CD-EB1C-4B1E-BE1D-41DF01ECE7B6}"/>
    <dgm:cxn modelId="{ED0E67CC-7691-48CC-836A-F4E121150761}" srcId="{05037E14-B982-48E3-91BB-7D0F0F5710CD}" destId="{B1E6757E-484E-4C1C-9DAC-24913F4797A9}" srcOrd="1" destOrd="0" parTransId="{B103BA62-5DED-4C2E-8D68-03110598DB20}" sibTransId="{22199F0B-17ED-4B94-BADE-7FB9488A0CAA}"/>
    <dgm:cxn modelId="{C4367C65-FE39-497E-938A-2F3CAB8404C6}" srcId="{05037E14-B982-48E3-91BB-7D0F0F5710CD}" destId="{1D00D598-A038-49D6-A25E-66F58CBF4A82}" srcOrd="0" destOrd="0" parTransId="{8852A73D-C6D5-4A10-80DF-8FDAF90A6A2C}" sibTransId="{28F8DEED-DBEB-45CE-ABF4-7962A0A9BB45}"/>
    <dgm:cxn modelId="{9AF9730A-C7B7-49EC-84B8-0A145B467897}" type="presParOf" srcId="{553A2B2F-8DD0-4835-89AA-7AD537146EB9}" destId="{3E88632A-B48F-48D4-8691-712CA011AD56}" srcOrd="0" destOrd="0" presId="urn:microsoft.com/office/officeart/2005/8/layout/pyramid2"/>
    <dgm:cxn modelId="{21B5B61C-13A7-4064-8F22-D51B3D3F529E}" type="presParOf" srcId="{553A2B2F-8DD0-4835-89AA-7AD537146EB9}" destId="{609C4960-115E-427F-BB11-947D4BAD65F1}" srcOrd="1" destOrd="0" presId="urn:microsoft.com/office/officeart/2005/8/layout/pyramid2"/>
    <dgm:cxn modelId="{97EA9F59-7988-4AD8-ACE3-993E2177A201}" type="presParOf" srcId="{609C4960-115E-427F-BB11-947D4BAD65F1}" destId="{4FBC1B89-9BDE-4BF8-94E2-8BC7676F80FF}" srcOrd="0" destOrd="0" presId="urn:microsoft.com/office/officeart/2005/8/layout/pyramid2"/>
    <dgm:cxn modelId="{378C6AA7-D36B-4550-AC75-5776C4E4FF68}" type="presParOf" srcId="{609C4960-115E-427F-BB11-947D4BAD65F1}" destId="{7424EB21-2E43-436E-9D78-6402FB310A7D}" srcOrd="1" destOrd="0" presId="urn:microsoft.com/office/officeart/2005/8/layout/pyramid2"/>
    <dgm:cxn modelId="{CFAB1943-F1EC-42C6-89AE-5C24BBDEB7F3}" type="presParOf" srcId="{609C4960-115E-427F-BB11-947D4BAD65F1}" destId="{E4CB5C58-15F7-4D1B-8408-CB6E01D7E26B}" srcOrd="2" destOrd="0" presId="urn:microsoft.com/office/officeart/2005/8/layout/pyramid2"/>
    <dgm:cxn modelId="{B2D48C7C-D671-40FD-8B1F-751F39AAE8F3}" type="presParOf" srcId="{609C4960-115E-427F-BB11-947D4BAD65F1}" destId="{E8DCD1DC-FD71-45A8-B5C2-BC5D67B78589}" srcOrd="3" destOrd="0" presId="urn:microsoft.com/office/officeart/2005/8/layout/pyramid2"/>
    <dgm:cxn modelId="{4F075D9D-134E-4B20-9FF4-189C85FCAF5B}" type="presParOf" srcId="{609C4960-115E-427F-BB11-947D4BAD65F1}" destId="{D4FF7990-3CFB-4CF8-AB70-B755691503F7}" srcOrd="4" destOrd="0" presId="urn:microsoft.com/office/officeart/2005/8/layout/pyramid2"/>
    <dgm:cxn modelId="{5B298EA9-FB16-41D7-BE74-D4D328073192}" type="presParOf" srcId="{609C4960-115E-427F-BB11-947D4BAD65F1}" destId="{5C97FE40-0402-4125-AE11-37DE92337207}" srcOrd="5" destOrd="0" presId="urn:microsoft.com/office/officeart/2005/8/layout/pyramid2"/>
    <dgm:cxn modelId="{DD8114F1-40CC-4302-AE9D-B2DE0ECA9D8A}" type="presParOf" srcId="{609C4960-115E-427F-BB11-947D4BAD65F1}" destId="{996F509B-793F-44F7-BF14-10A4237CC868}" srcOrd="6" destOrd="0" presId="urn:microsoft.com/office/officeart/2005/8/layout/pyramid2"/>
    <dgm:cxn modelId="{0E2CF134-52AB-48F7-92BA-F9FACD98C22D}" type="presParOf" srcId="{609C4960-115E-427F-BB11-947D4BAD65F1}" destId="{0E69315F-238C-4CE3-88F4-D879A3D283B8}" srcOrd="7" destOrd="0" presId="urn:microsoft.com/office/officeart/2005/8/layout/pyramid2"/>
    <dgm:cxn modelId="{2FE0448B-7112-48A1-8A6A-EB4C4694CA54}" type="presParOf" srcId="{609C4960-115E-427F-BB11-947D4BAD65F1}" destId="{64B17B43-5A5A-4D16-AA8B-2391536E67A7}" srcOrd="8" destOrd="0" presId="urn:microsoft.com/office/officeart/2005/8/layout/pyramid2"/>
    <dgm:cxn modelId="{7F5D34D5-20BA-4621-984A-6557F09C41AE}" type="presParOf" srcId="{609C4960-115E-427F-BB11-947D4BAD65F1}" destId="{0F05D550-0AE0-4C20-93AD-B79F1C3137F4}" srcOrd="9" destOrd="0" presId="urn:microsoft.com/office/officeart/2005/8/layout/pyramid2"/>
    <dgm:cxn modelId="{C4F7FBD4-F7FB-4523-9064-6D4F64F29816}" type="presParOf" srcId="{609C4960-115E-427F-BB11-947D4BAD65F1}" destId="{7BE2629B-B8A6-4E24-B282-47D8EADE0E2D}" srcOrd="10" destOrd="0" presId="urn:microsoft.com/office/officeart/2005/8/layout/pyramid2"/>
    <dgm:cxn modelId="{C7E54202-0B0D-4F01-B165-A84B3A5F0547}" type="presParOf" srcId="{609C4960-115E-427F-BB11-947D4BAD65F1}" destId="{B0EB21E6-BB82-4DD8-A880-E7D3B85081B4}" srcOrd="11" destOrd="0" presId="urn:microsoft.com/office/officeart/2005/8/layout/pyramid2"/>
    <dgm:cxn modelId="{40A5E343-98C9-48D8-B04C-BA3A0BCB85CB}" type="presParOf" srcId="{609C4960-115E-427F-BB11-947D4BAD65F1}" destId="{32BF82D9-F916-4A90-8F3A-4E63FB5B346C}" srcOrd="12" destOrd="0" presId="urn:microsoft.com/office/officeart/2005/8/layout/pyramid2"/>
    <dgm:cxn modelId="{6BA5CC56-067F-4F4E-B406-2864B8F9648D}" type="presParOf" srcId="{609C4960-115E-427F-BB11-947D4BAD65F1}" destId="{DB930443-0D22-43C7-B823-8608199028BB}" srcOrd="13"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28585D6-072E-44CC-95C0-7BEA2E749B26}" type="doc">
      <dgm:prSet loTypeId="urn:microsoft.com/office/officeart/2005/8/layout/pyramid1" loCatId="pyramid" qsTypeId="urn:microsoft.com/office/officeart/2005/8/quickstyle/simple3" qsCatId="simple" csTypeId="urn:microsoft.com/office/officeart/2005/8/colors/accent1_2" csCatId="accent1" phldr="1"/>
      <dgm:spPr/>
    </dgm:pt>
    <dgm:pt modelId="{D7D79230-329A-4BBC-9FD4-1C2D61D33346}">
      <dgm:prSet phldrT="[Κείμενο]" custT="1"/>
      <dgm:spPr/>
      <dgm:t>
        <a:bodyPr/>
        <a:lstStyle/>
        <a:p>
          <a:r>
            <a:rPr lang="el-GR" sz="1400" b="1" dirty="0" smtClean="0"/>
            <a:t>Κύτταρο </a:t>
          </a:r>
          <a:endParaRPr lang="el-GR" sz="1400" b="1" dirty="0"/>
        </a:p>
      </dgm:t>
    </dgm:pt>
    <dgm:pt modelId="{898ECA62-B844-44FA-8C77-1BFC75412D29}" type="parTrans" cxnId="{37C93D8C-DFFC-438F-86E0-B62A07577C8B}">
      <dgm:prSet/>
      <dgm:spPr/>
      <dgm:t>
        <a:bodyPr/>
        <a:lstStyle/>
        <a:p>
          <a:endParaRPr lang="el-GR"/>
        </a:p>
      </dgm:t>
    </dgm:pt>
    <dgm:pt modelId="{3026A754-548E-4F93-A056-FE756CD96038}" type="sibTrans" cxnId="{37C93D8C-DFFC-438F-86E0-B62A07577C8B}">
      <dgm:prSet/>
      <dgm:spPr/>
      <dgm:t>
        <a:bodyPr/>
        <a:lstStyle/>
        <a:p>
          <a:endParaRPr lang="el-GR"/>
        </a:p>
      </dgm:t>
    </dgm:pt>
    <dgm:pt modelId="{DDC3F3FD-4B41-4D94-BD04-E6E2D11EBF0C}">
      <dgm:prSet phldrT="[Κείμενο]" custT="1"/>
      <dgm:spPr/>
      <dgm:t>
        <a:bodyPr/>
        <a:lstStyle/>
        <a:p>
          <a:r>
            <a:rPr lang="el-GR" sz="1600" dirty="0" smtClean="0"/>
            <a:t>Ιστοί </a:t>
          </a:r>
          <a:endParaRPr lang="el-GR" sz="1600" dirty="0"/>
        </a:p>
      </dgm:t>
    </dgm:pt>
    <dgm:pt modelId="{B264DF9E-9C7E-49D5-BBAB-FB18C08F95B9}" type="parTrans" cxnId="{F2189F9A-9128-407C-8819-AE3A0D860544}">
      <dgm:prSet/>
      <dgm:spPr/>
      <dgm:t>
        <a:bodyPr/>
        <a:lstStyle/>
        <a:p>
          <a:endParaRPr lang="el-GR"/>
        </a:p>
      </dgm:t>
    </dgm:pt>
    <dgm:pt modelId="{B52E6C9A-F0EA-4146-AE68-09B7A17BD87B}" type="sibTrans" cxnId="{F2189F9A-9128-407C-8819-AE3A0D860544}">
      <dgm:prSet/>
      <dgm:spPr/>
      <dgm:t>
        <a:bodyPr/>
        <a:lstStyle/>
        <a:p>
          <a:endParaRPr lang="el-GR"/>
        </a:p>
      </dgm:t>
    </dgm:pt>
    <dgm:pt modelId="{E3C60213-9285-4BC4-AD1D-9A86B6ADBC56}">
      <dgm:prSet phldrT="[Κείμενο]" custT="1"/>
      <dgm:spPr/>
      <dgm:t>
        <a:bodyPr/>
        <a:lstStyle/>
        <a:p>
          <a:r>
            <a:rPr lang="el-GR" sz="1600" dirty="0" smtClean="0"/>
            <a:t>Όργανα </a:t>
          </a:r>
          <a:endParaRPr lang="el-GR" sz="1600" dirty="0"/>
        </a:p>
      </dgm:t>
    </dgm:pt>
    <dgm:pt modelId="{08789277-D628-426C-A487-ACAAB8906866}" type="parTrans" cxnId="{CAD88B09-CADF-4BC9-B437-83D7718B8CC5}">
      <dgm:prSet/>
      <dgm:spPr/>
      <dgm:t>
        <a:bodyPr/>
        <a:lstStyle/>
        <a:p>
          <a:endParaRPr lang="el-GR"/>
        </a:p>
      </dgm:t>
    </dgm:pt>
    <dgm:pt modelId="{C773CD2F-B463-4526-8964-F328A03F7244}" type="sibTrans" cxnId="{CAD88B09-CADF-4BC9-B437-83D7718B8CC5}">
      <dgm:prSet/>
      <dgm:spPr/>
      <dgm:t>
        <a:bodyPr/>
        <a:lstStyle/>
        <a:p>
          <a:endParaRPr lang="el-GR"/>
        </a:p>
      </dgm:t>
    </dgm:pt>
    <dgm:pt modelId="{D375062A-FBB5-4316-8C91-6D246C502FD5}">
      <dgm:prSet custT="1"/>
      <dgm:spPr/>
      <dgm:t>
        <a:bodyPr/>
        <a:lstStyle/>
        <a:p>
          <a:r>
            <a:rPr lang="el-GR" sz="1600" dirty="0" smtClean="0"/>
            <a:t>Συστήματα οργάνων</a:t>
          </a:r>
          <a:endParaRPr lang="el-GR" sz="1600" dirty="0"/>
        </a:p>
      </dgm:t>
    </dgm:pt>
    <dgm:pt modelId="{9B2E7722-37CC-49D7-9624-8058314FE8CF}" type="parTrans" cxnId="{22B45D43-7251-4744-8F75-976A4DB7AD26}">
      <dgm:prSet/>
      <dgm:spPr/>
      <dgm:t>
        <a:bodyPr/>
        <a:lstStyle/>
        <a:p>
          <a:endParaRPr lang="el-GR"/>
        </a:p>
      </dgm:t>
    </dgm:pt>
    <dgm:pt modelId="{1D35CB9F-6C3A-432F-86C3-71E12E2A922C}" type="sibTrans" cxnId="{22B45D43-7251-4744-8F75-976A4DB7AD26}">
      <dgm:prSet/>
      <dgm:spPr/>
      <dgm:t>
        <a:bodyPr/>
        <a:lstStyle/>
        <a:p>
          <a:endParaRPr lang="el-GR"/>
        </a:p>
      </dgm:t>
    </dgm:pt>
    <dgm:pt modelId="{EBB105B7-8819-47E9-86F2-D93C9188EF5E}">
      <dgm:prSet custT="1"/>
      <dgm:spPr/>
      <dgm:t>
        <a:bodyPr/>
        <a:lstStyle/>
        <a:p>
          <a:r>
            <a:rPr lang="el-GR" sz="1600" b="1" dirty="0" smtClean="0"/>
            <a:t>Οργανισμός</a:t>
          </a:r>
          <a:r>
            <a:rPr lang="el-GR" sz="4900" dirty="0" smtClean="0"/>
            <a:t> </a:t>
          </a:r>
          <a:endParaRPr lang="el-GR" sz="4900" dirty="0"/>
        </a:p>
      </dgm:t>
    </dgm:pt>
    <dgm:pt modelId="{759DCFB7-A774-4079-8709-06B77C319FEF}" type="parTrans" cxnId="{E1FE2EF7-E9E4-47C1-AE4B-9B122B06E510}">
      <dgm:prSet/>
      <dgm:spPr/>
      <dgm:t>
        <a:bodyPr/>
        <a:lstStyle/>
        <a:p>
          <a:endParaRPr lang="el-GR"/>
        </a:p>
      </dgm:t>
    </dgm:pt>
    <dgm:pt modelId="{BDDF1DE5-7D61-4B96-BC54-86DD1B7D7D50}" type="sibTrans" cxnId="{E1FE2EF7-E9E4-47C1-AE4B-9B122B06E510}">
      <dgm:prSet/>
      <dgm:spPr/>
      <dgm:t>
        <a:bodyPr/>
        <a:lstStyle/>
        <a:p>
          <a:endParaRPr lang="el-GR"/>
        </a:p>
      </dgm:t>
    </dgm:pt>
    <dgm:pt modelId="{D8458B3E-481D-4733-B7CE-EADC8AC512F3}" type="pres">
      <dgm:prSet presAssocID="{F28585D6-072E-44CC-95C0-7BEA2E749B26}" presName="Name0" presStyleCnt="0">
        <dgm:presLayoutVars>
          <dgm:dir/>
          <dgm:animLvl val="lvl"/>
          <dgm:resizeHandles val="exact"/>
        </dgm:presLayoutVars>
      </dgm:prSet>
      <dgm:spPr/>
    </dgm:pt>
    <dgm:pt modelId="{94FEF19D-4E1C-4E8E-A7AB-1DA1484DBD62}" type="pres">
      <dgm:prSet presAssocID="{D7D79230-329A-4BBC-9FD4-1C2D61D33346}" presName="Name8" presStyleCnt="0"/>
      <dgm:spPr/>
    </dgm:pt>
    <dgm:pt modelId="{ACA3BE0D-C9C5-45DB-B185-A6C05200E87E}" type="pres">
      <dgm:prSet presAssocID="{D7D79230-329A-4BBC-9FD4-1C2D61D33346}" presName="level" presStyleLbl="node1" presStyleIdx="0" presStyleCnt="5" custLinFactNeighborY="-980">
        <dgm:presLayoutVars>
          <dgm:chMax val="1"/>
          <dgm:bulletEnabled val="1"/>
        </dgm:presLayoutVars>
      </dgm:prSet>
      <dgm:spPr/>
      <dgm:t>
        <a:bodyPr/>
        <a:lstStyle/>
        <a:p>
          <a:endParaRPr lang="el-GR"/>
        </a:p>
      </dgm:t>
    </dgm:pt>
    <dgm:pt modelId="{C0B774DF-7F97-4FA0-863F-8CA37644B971}" type="pres">
      <dgm:prSet presAssocID="{D7D79230-329A-4BBC-9FD4-1C2D61D33346}" presName="levelTx" presStyleLbl="revTx" presStyleIdx="0" presStyleCnt="0">
        <dgm:presLayoutVars>
          <dgm:chMax val="1"/>
          <dgm:bulletEnabled val="1"/>
        </dgm:presLayoutVars>
      </dgm:prSet>
      <dgm:spPr/>
      <dgm:t>
        <a:bodyPr/>
        <a:lstStyle/>
        <a:p>
          <a:endParaRPr lang="el-GR"/>
        </a:p>
      </dgm:t>
    </dgm:pt>
    <dgm:pt modelId="{D7FC21E3-9122-4127-9B63-8681BAD51BCB}" type="pres">
      <dgm:prSet presAssocID="{DDC3F3FD-4B41-4D94-BD04-E6E2D11EBF0C}" presName="Name8" presStyleCnt="0"/>
      <dgm:spPr/>
    </dgm:pt>
    <dgm:pt modelId="{FC9A8314-E461-4DFC-8104-DF4330483F31}" type="pres">
      <dgm:prSet presAssocID="{DDC3F3FD-4B41-4D94-BD04-E6E2D11EBF0C}" presName="level" presStyleLbl="node1" presStyleIdx="1" presStyleCnt="5">
        <dgm:presLayoutVars>
          <dgm:chMax val="1"/>
          <dgm:bulletEnabled val="1"/>
        </dgm:presLayoutVars>
      </dgm:prSet>
      <dgm:spPr/>
      <dgm:t>
        <a:bodyPr/>
        <a:lstStyle/>
        <a:p>
          <a:endParaRPr lang="el-GR"/>
        </a:p>
      </dgm:t>
    </dgm:pt>
    <dgm:pt modelId="{CA816BF1-2B7A-4140-82AE-38CE6952417B}" type="pres">
      <dgm:prSet presAssocID="{DDC3F3FD-4B41-4D94-BD04-E6E2D11EBF0C}" presName="levelTx" presStyleLbl="revTx" presStyleIdx="0" presStyleCnt="0">
        <dgm:presLayoutVars>
          <dgm:chMax val="1"/>
          <dgm:bulletEnabled val="1"/>
        </dgm:presLayoutVars>
      </dgm:prSet>
      <dgm:spPr/>
      <dgm:t>
        <a:bodyPr/>
        <a:lstStyle/>
        <a:p>
          <a:endParaRPr lang="el-GR"/>
        </a:p>
      </dgm:t>
    </dgm:pt>
    <dgm:pt modelId="{06FD922A-F284-434A-A296-D61B7E3171AF}" type="pres">
      <dgm:prSet presAssocID="{E3C60213-9285-4BC4-AD1D-9A86B6ADBC56}" presName="Name8" presStyleCnt="0"/>
      <dgm:spPr/>
    </dgm:pt>
    <dgm:pt modelId="{CB26AB8D-D8A1-4BE2-8EE0-7B3B97B317CD}" type="pres">
      <dgm:prSet presAssocID="{E3C60213-9285-4BC4-AD1D-9A86B6ADBC56}" presName="level" presStyleLbl="node1" presStyleIdx="2" presStyleCnt="5">
        <dgm:presLayoutVars>
          <dgm:chMax val="1"/>
          <dgm:bulletEnabled val="1"/>
        </dgm:presLayoutVars>
      </dgm:prSet>
      <dgm:spPr/>
      <dgm:t>
        <a:bodyPr/>
        <a:lstStyle/>
        <a:p>
          <a:endParaRPr lang="el-GR"/>
        </a:p>
      </dgm:t>
    </dgm:pt>
    <dgm:pt modelId="{F62B0A98-FBAD-4E32-9D11-9D17D0A3F02E}" type="pres">
      <dgm:prSet presAssocID="{E3C60213-9285-4BC4-AD1D-9A86B6ADBC56}" presName="levelTx" presStyleLbl="revTx" presStyleIdx="0" presStyleCnt="0">
        <dgm:presLayoutVars>
          <dgm:chMax val="1"/>
          <dgm:bulletEnabled val="1"/>
        </dgm:presLayoutVars>
      </dgm:prSet>
      <dgm:spPr/>
      <dgm:t>
        <a:bodyPr/>
        <a:lstStyle/>
        <a:p>
          <a:endParaRPr lang="el-GR"/>
        </a:p>
      </dgm:t>
    </dgm:pt>
    <dgm:pt modelId="{D4561CBF-EF09-4DC5-A7F3-B0C6704BC4D0}" type="pres">
      <dgm:prSet presAssocID="{D375062A-FBB5-4316-8C91-6D246C502FD5}" presName="Name8" presStyleCnt="0"/>
      <dgm:spPr/>
    </dgm:pt>
    <dgm:pt modelId="{C7516D75-09F0-4908-9227-65DB22132065}" type="pres">
      <dgm:prSet presAssocID="{D375062A-FBB5-4316-8C91-6D246C502FD5}" presName="level" presStyleLbl="node1" presStyleIdx="3" presStyleCnt="5">
        <dgm:presLayoutVars>
          <dgm:chMax val="1"/>
          <dgm:bulletEnabled val="1"/>
        </dgm:presLayoutVars>
      </dgm:prSet>
      <dgm:spPr/>
      <dgm:t>
        <a:bodyPr/>
        <a:lstStyle/>
        <a:p>
          <a:endParaRPr lang="el-GR"/>
        </a:p>
      </dgm:t>
    </dgm:pt>
    <dgm:pt modelId="{1B49D98C-47F5-407F-A3D7-F0DBAD5C4380}" type="pres">
      <dgm:prSet presAssocID="{D375062A-FBB5-4316-8C91-6D246C502FD5}" presName="levelTx" presStyleLbl="revTx" presStyleIdx="0" presStyleCnt="0">
        <dgm:presLayoutVars>
          <dgm:chMax val="1"/>
          <dgm:bulletEnabled val="1"/>
        </dgm:presLayoutVars>
      </dgm:prSet>
      <dgm:spPr/>
      <dgm:t>
        <a:bodyPr/>
        <a:lstStyle/>
        <a:p>
          <a:endParaRPr lang="el-GR"/>
        </a:p>
      </dgm:t>
    </dgm:pt>
    <dgm:pt modelId="{C7033A2C-9973-402A-8DF2-E5B08E1CE921}" type="pres">
      <dgm:prSet presAssocID="{EBB105B7-8819-47E9-86F2-D93C9188EF5E}" presName="Name8" presStyleCnt="0"/>
      <dgm:spPr/>
    </dgm:pt>
    <dgm:pt modelId="{0F909B1A-1A3C-4917-AEEF-0CA976EDC6B1}" type="pres">
      <dgm:prSet presAssocID="{EBB105B7-8819-47E9-86F2-D93C9188EF5E}" presName="level" presStyleLbl="node1" presStyleIdx="4" presStyleCnt="5">
        <dgm:presLayoutVars>
          <dgm:chMax val="1"/>
          <dgm:bulletEnabled val="1"/>
        </dgm:presLayoutVars>
      </dgm:prSet>
      <dgm:spPr/>
      <dgm:t>
        <a:bodyPr/>
        <a:lstStyle/>
        <a:p>
          <a:endParaRPr lang="el-GR"/>
        </a:p>
      </dgm:t>
    </dgm:pt>
    <dgm:pt modelId="{1527B4EE-50FE-4E1F-8A50-3DB10EC1836C}" type="pres">
      <dgm:prSet presAssocID="{EBB105B7-8819-47E9-86F2-D93C9188EF5E}" presName="levelTx" presStyleLbl="revTx" presStyleIdx="0" presStyleCnt="0">
        <dgm:presLayoutVars>
          <dgm:chMax val="1"/>
          <dgm:bulletEnabled val="1"/>
        </dgm:presLayoutVars>
      </dgm:prSet>
      <dgm:spPr/>
      <dgm:t>
        <a:bodyPr/>
        <a:lstStyle/>
        <a:p>
          <a:endParaRPr lang="el-GR"/>
        </a:p>
      </dgm:t>
    </dgm:pt>
  </dgm:ptLst>
  <dgm:cxnLst>
    <dgm:cxn modelId="{37C93D8C-DFFC-438F-86E0-B62A07577C8B}" srcId="{F28585D6-072E-44CC-95C0-7BEA2E749B26}" destId="{D7D79230-329A-4BBC-9FD4-1C2D61D33346}" srcOrd="0" destOrd="0" parTransId="{898ECA62-B844-44FA-8C77-1BFC75412D29}" sibTransId="{3026A754-548E-4F93-A056-FE756CD96038}"/>
    <dgm:cxn modelId="{7E0B0006-A88D-467B-93AF-8DE45D1B7AC6}" type="presOf" srcId="{D7D79230-329A-4BBC-9FD4-1C2D61D33346}" destId="{C0B774DF-7F97-4FA0-863F-8CA37644B971}" srcOrd="1" destOrd="0" presId="urn:microsoft.com/office/officeart/2005/8/layout/pyramid1"/>
    <dgm:cxn modelId="{D9F1CB59-91EA-4E59-B391-E1C0B3B000FB}" type="presOf" srcId="{D7D79230-329A-4BBC-9FD4-1C2D61D33346}" destId="{ACA3BE0D-C9C5-45DB-B185-A6C05200E87E}" srcOrd="0" destOrd="0" presId="urn:microsoft.com/office/officeart/2005/8/layout/pyramid1"/>
    <dgm:cxn modelId="{88721AEC-97E1-4211-8736-01047689DCBB}" type="presOf" srcId="{E3C60213-9285-4BC4-AD1D-9A86B6ADBC56}" destId="{F62B0A98-FBAD-4E32-9D11-9D17D0A3F02E}" srcOrd="1" destOrd="0" presId="urn:microsoft.com/office/officeart/2005/8/layout/pyramid1"/>
    <dgm:cxn modelId="{A9E13706-906D-4B20-BCC4-FE3D74184A84}" type="presOf" srcId="{EBB105B7-8819-47E9-86F2-D93C9188EF5E}" destId="{0F909B1A-1A3C-4917-AEEF-0CA976EDC6B1}" srcOrd="0" destOrd="0" presId="urn:microsoft.com/office/officeart/2005/8/layout/pyramid1"/>
    <dgm:cxn modelId="{A4623844-32F7-4454-A257-5889E4F87AF4}" type="presOf" srcId="{F28585D6-072E-44CC-95C0-7BEA2E749B26}" destId="{D8458B3E-481D-4733-B7CE-EADC8AC512F3}" srcOrd="0" destOrd="0" presId="urn:microsoft.com/office/officeart/2005/8/layout/pyramid1"/>
    <dgm:cxn modelId="{F2189F9A-9128-407C-8819-AE3A0D860544}" srcId="{F28585D6-072E-44CC-95C0-7BEA2E749B26}" destId="{DDC3F3FD-4B41-4D94-BD04-E6E2D11EBF0C}" srcOrd="1" destOrd="0" parTransId="{B264DF9E-9C7E-49D5-BBAB-FB18C08F95B9}" sibTransId="{B52E6C9A-F0EA-4146-AE68-09B7A17BD87B}"/>
    <dgm:cxn modelId="{39C74274-1CA0-4C60-BFD8-0E1479D3FCA9}" type="presOf" srcId="{D375062A-FBB5-4316-8C91-6D246C502FD5}" destId="{C7516D75-09F0-4908-9227-65DB22132065}" srcOrd="0" destOrd="0" presId="urn:microsoft.com/office/officeart/2005/8/layout/pyramid1"/>
    <dgm:cxn modelId="{E1FE2EF7-E9E4-47C1-AE4B-9B122B06E510}" srcId="{F28585D6-072E-44CC-95C0-7BEA2E749B26}" destId="{EBB105B7-8819-47E9-86F2-D93C9188EF5E}" srcOrd="4" destOrd="0" parTransId="{759DCFB7-A774-4079-8709-06B77C319FEF}" sibTransId="{BDDF1DE5-7D61-4B96-BC54-86DD1B7D7D50}"/>
    <dgm:cxn modelId="{22B45D43-7251-4744-8F75-976A4DB7AD26}" srcId="{F28585D6-072E-44CC-95C0-7BEA2E749B26}" destId="{D375062A-FBB5-4316-8C91-6D246C502FD5}" srcOrd="3" destOrd="0" parTransId="{9B2E7722-37CC-49D7-9624-8058314FE8CF}" sibTransId="{1D35CB9F-6C3A-432F-86C3-71E12E2A922C}"/>
    <dgm:cxn modelId="{05701205-88BB-4EDB-A434-5C4E437381D7}" type="presOf" srcId="{D375062A-FBB5-4316-8C91-6D246C502FD5}" destId="{1B49D98C-47F5-407F-A3D7-F0DBAD5C4380}" srcOrd="1" destOrd="0" presId="urn:microsoft.com/office/officeart/2005/8/layout/pyramid1"/>
    <dgm:cxn modelId="{425B2BB9-ADBA-4D95-9468-425792631426}" type="presOf" srcId="{DDC3F3FD-4B41-4D94-BD04-E6E2D11EBF0C}" destId="{FC9A8314-E461-4DFC-8104-DF4330483F31}" srcOrd="0" destOrd="0" presId="urn:microsoft.com/office/officeart/2005/8/layout/pyramid1"/>
    <dgm:cxn modelId="{67642994-6A36-452A-BFD7-8317C5377FC5}" type="presOf" srcId="{DDC3F3FD-4B41-4D94-BD04-E6E2D11EBF0C}" destId="{CA816BF1-2B7A-4140-82AE-38CE6952417B}" srcOrd="1" destOrd="0" presId="urn:microsoft.com/office/officeart/2005/8/layout/pyramid1"/>
    <dgm:cxn modelId="{76761DED-0535-40CC-8989-E055803F56DD}" type="presOf" srcId="{E3C60213-9285-4BC4-AD1D-9A86B6ADBC56}" destId="{CB26AB8D-D8A1-4BE2-8EE0-7B3B97B317CD}" srcOrd="0" destOrd="0" presId="urn:microsoft.com/office/officeart/2005/8/layout/pyramid1"/>
    <dgm:cxn modelId="{CAD88B09-CADF-4BC9-B437-83D7718B8CC5}" srcId="{F28585D6-072E-44CC-95C0-7BEA2E749B26}" destId="{E3C60213-9285-4BC4-AD1D-9A86B6ADBC56}" srcOrd="2" destOrd="0" parTransId="{08789277-D628-426C-A487-ACAAB8906866}" sibTransId="{C773CD2F-B463-4526-8964-F328A03F7244}"/>
    <dgm:cxn modelId="{3BF23946-C6AA-4EA6-8290-57DC9A7A29CE}" type="presOf" srcId="{EBB105B7-8819-47E9-86F2-D93C9188EF5E}" destId="{1527B4EE-50FE-4E1F-8A50-3DB10EC1836C}" srcOrd="1" destOrd="0" presId="urn:microsoft.com/office/officeart/2005/8/layout/pyramid1"/>
    <dgm:cxn modelId="{2FA5780B-8AD0-44B8-90ED-02D809D85934}" type="presParOf" srcId="{D8458B3E-481D-4733-B7CE-EADC8AC512F3}" destId="{94FEF19D-4E1C-4E8E-A7AB-1DA1484DBD62}" srcOrd="0" destOrd="0" presId="urn:microsoft.com/office/officeart/2005/8/layout/pyramid1"/>
    <dgm:cxn modelId="{6F08A5BB-57BF-4D0E-AD9C-58E6DD9AA4A1}" type="presParOf" srcId="{94FEF19D-4E1C-4E8E-A7AB-1DA1484DBD62}" destId="{ACA3BE0D-C9C5-45DB-B185-A6C05200E87E}" srcOrd="0" destOrd="0" presId="urn:microsoft.com/office/officeart/2005/8/layout/pyramid1"/>
    <dgm:cxn modelId="{B458F3E6-C87F-4560-9F7E-B213F730317F}" type="presParOf" srcId="{94FEF19D-4E1C-4E8E-A7AB-1DA1484DBD62}" destId="{C0B774DF-7F97-4FA0-863F-8CA37644B971}" srcOrd="1" destOrd="0" presId="urn:microsoft.com/office/officeart/2005/8/layout/pyramid1"/>
    <dgm:cxn modelId="{758C4D3C-100B-43C4-A600-7E34FBA61032}" type="presParOf" srcId="{D8458B3E-481D-4733-B7CE-EADC8AC512F3}" destId="{D7FC21E3-9122-4127-9B63-8681BAD51BCB}" srcOrd="1" destOrd="0" presId="urn:microsoft.com/office/officeart/2005/8/layout/pyramid1"/>
    <dgm:cxn modelId="{49AEDBF7-4503-4C0E-B140-F5074149ABEB}" type="presParOf" srcId="{D7FC21E3-9122-4127-9B63-8681BAD51BCB}" destId="{FC9A8314-E461-4DFC-8104-DF4330483F31}" srcOrd="0" destOrd="0" presId="urn:microsoft.com/office/officeart/2005/8/layout/pyramid1"/>
    <dgm:cxn modelId="{91A931AF-D383-4484-B1BA-704FB91AC041}" type="presParOf" srcId="{D7FC21E3-9122-4127-9B63-8681BAD51BCB}" destId="{CA816BF1-2B7A-4140-82AE-38CE6952417B}" srcOrd="1" destOrd="0" presId="urn:microsoft.com/office/officeart/2005/8/layout/pyramid1"/>
    <dgm:cxn modelId="{7A944307-9A8A-49AA-87C3-779B2031B9D4}" type="presParOf" srcId="{D8458B3E-481D-4733-B7CE-EADC8AC512F3}" destId="{06FD922A-F284-434A-A296-D61B7E3171AF}" srcOrd="2" destOrd="0" presId="urn:microsoft.com/office/officeart/2005/8/layout/pyramid1"/>
    <dgm:cxn modelId="{F392EC2B-16EB-4F07-98AD-09B277013FE5}" type="presParOf" srcId="{06FD922A-F284-434A-A296-D61B7E3171AF}" destId="{CB26AB8D-D8A1-4BE2-8EE0-7B3B97B317CD}" srcOrd="0" destOrd="0" presId="urn:microsoft.com/office/officeart/2005/8/layout/pyramid1"/>
    <dgm:cxn modelId="{C0C868CF-2428-435F-AA8F-8AFBBD55B2C3}" type="presParOf" srcId="{06FD922A-F284-434A-A296-D61B7E3171AF}" destId="{F62B0A98-FBAD-4E32-9D11-9D17D0A3F02E}" srcOrd="1" destOrd="0" presId="urn:microsoft.com/office/officeart/2005/8/layout/pyramid1"/>
    <dgm:cxn modelId="{FB820E73-FF58-4C92-AD68-1DEB5321E52D}" type="presParOf" srcId="{D8458B3E-481D-4733-B7CE-EADC8AC512F3}" destId="{D4561CBF-EF09-4DC5-A7F3-B0C6704BC4D0}" srcOrd="3" destOrd="0" presId="urn:microsoft.com/office/officeart/2005/8/layout/pyramid1"/>
    <dgm:cxn modelId="{3F2E48DD-46A7-4F2A-BAAA-A0BEFDA04917}" type="presParOf" srcId="{D4561CBF-EF09-4DC5-A7F3-B0C6704BC4D0}" destId="{C7516D75-09F0-4908-9227-65DB22132065}" srcOrd="0" destOrd="0" presId="urn:microsoft.com/office/officeart/2005/8/layout/pyramid1"/>
    <dgm:cxn modelId="{649A0A45-78BA-46CA-A2AC-8D9E7A1F7976}" type="presParOf" srcId="{D4561CBF-EF09-4DC5-A7F3-B0C6704BC4D0}" destId="{1B49D98C-47F5-407F-A3D7-F0DBAD5C4380}" srcOrd="1" destOrd="0" presId="urn:microsoft.com/office/officeart/2005/8/layout/pyramid1"/>
    <dgm:cxn modelId="{F9037D09-ED37-4B48-B351-E93B47420043}" type="presParOf" srcId="{D8458B3E-481D-4733-B7CE-EADC8AC512F3}" destId="{C7033A2C-9973-402A-8DF2-E5B08E1CE921}" srcOrd="4" destOrd="0" presId="urn:microsoft.com/office/officeart/2005/8/layout/pyramid1"/>
    <dgm:cxn modelId="{77D1C5B4-6EB4-4E3E-85DB-C0B7362B45CD}" type="presParOf" srcId="{C7033A2C-9973-402A-8DF2-E5B08E1CE921}" destId="{0F909B1A-1A3C-4917-AEEF-0CA976EDC6B1}" srcOrd="0" destOrd="0" presId="urn:microsoft.com/office/officeart/2005/8/layout/pyramid1"/>
    <dgm:cxn modelId="{0C3D83EE-B68F-43CD-B119-B90B9DDDB106}" type="presParOf" srcId="{C7033A2C-9973-402A-8DF2-E5B08E1CE921}" destId="{1527B4EE-50FE-4E1F-8A50-3DB10EC1836C}" srcOrd="1" destOrd="0" presId="urn:microsoft.com/office/officeart/2005/8/layout/pyramid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3F676A-883B-4BA9-BF0E-636C4B3327D0}"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l-GR"/>
        </a:p>
      </dgm:t>
    </dgm:pt>
    <dgm:pt modelId="{3947730D-FDC9-4C28-B76D-C18E4BAC2EF2}">
      <dgm:prSet phldrT="[Κείμενο]"/>
      <dgm:spPr/>
      <dgm:t>
        <a:bodyPr/>
        <a:lstStyle/>
        <a:p>
          <a:r>
            <a:rPr lang="el-GR" dirty="0" smtClean="0"/>
            <a:t>Σχηματίζουν εύκολα ομοιοπολικούς δεσμούς</a:t>
          </a:r>
          <a:endParaRPr lang="el-GR" dirty="0"/>
        </a:p>
      </dgm:t>
    </dgm:pt>
    <dgm:pt modelId="{4BC42427-D19A-4C6C-B473-C0B9B914FC69}" type="parTrans" cxnId="{3D745F7B-B31A-4EC6-A321-FCB8F48D00C4}">
      <dgm:prSet/>
      <dgm:spPr/>
      <dgm:t>
        <a:bodyPr/>
        <a:lstStyle/>
        <a:p>
          <a:endParaRPr lang="el-GR"/>
        </a:p>
      </dgm:t>
    </dgm:pt>
    <dgm:pt modelId="{10240C58-3DA4-4D27-998E-F09C5BD7AE5A}" type="sibTrans" cxnId="{3D745F7B-B31A-4EC6-A321-FCB8F48D00C4}">
      <dgm:prSet/>
      <dgm:spPr/>
      <dgm:t>
        <a:bodyPr/>
        <a:lstStyle/>
        <a:p>
          <a:endParaRPr lang="el-GR"/>
        </a:p>
      </dgm:t>
    </dgm:pt>
    <dgm:pt modelId="{BD7406D5-D9F0-499E-AEB0-2C02A49C69BB}">
      <dgm:prSet phldrT="[Κείμενο]"/>
      <dgm:spPr/>
      <dgm:t>
        <a:bodyPr/>
        <a:lstStyle/>
        <a:p>
          <a:r>
            <a:rPr lang="el-GR" dirty="0" smtClean="0"/>
            <a:t>Αντιδρούν μεταξύ τους, ενώ τα τρία από αυτά (</a:t>
          </a:r>
          <a:r>
            <a:rPr lang="en-US" dirty="0" smtClean="0"/>
            <a:t>C, O</a:t>
          </a:r>
          <a:r>
            <a:rPr lang="en-US" baseline="0" dirty="0" smtClean="0"/>
            <a:t>, N) </a:t>
          </a:r>
          <a:r>
            <a:rPr lang="el-GR" baseline="0" dirty="0" smtClean="0"/>
            <a:t>σχηματίζουν εκτός από απλούς,  διπλούς ή τριπλούς δεσμούς </a:t>
          </a:r>
          <a:r>
            <a:rPr lang="en-US" baseline="0" dirty="0" smtClean="0"/>
            <a:t> </a:t>
          </a:r>
          <a:endParaRPr lang="el-GR" dirty="0"/>
        </a:p>
      </dgm:t>
    </dgm:pt>
    <dgm:pt modelId="{2E61727E-C93E-46BD-AEE6-B3FEB6E6C334}" type="parTrans" cxnId="{53629C6E-EFA4-4017-9AB2-90F518A5CD54}">
      <dgm:prSet/>
      <dgm:spPr/>
      <dgm:t>
        <a:bodyPr/>
        <a:lstStyle/>
        <a:p>
          <a:endParaRPr lang="el-GR"/>
        </a:p>
      </dgm:t>
    </dgm:pt>
    <dgm:pt modelId="{0355CD5F-38CA-46EC-A7EE-05E3B4812CE0}" type="sibTrans" cxnId="{53629C6E-EFA4-4017-9AB2-90F518A5CD54}">
      <dgm:prSet/>
      <dgm:spPr/>
      <dgm:t>
        <a:bodyPr/>
        <a:lstStyle/>
        <a:p>
          <a:endParaRPr lang="el-GR"/>
        </a:p>
      </dgm:t>
    </dgm:pt>
    <dgm:pt modelId="{6A445642-DB31-48E6-907F-2C1130E9F3F1}">
      <dgm:prSet phldrT="[Κείμενο]"/>
      <dgm:spPr/>
      <dgm:t>
        <a:bodyPr/>
        <a:lstStyle/>
        <a:p>
          <a:r>
            <a:rPr lang="el-GR" dirty="0" smtClean="0"/>
            <a:t>Είναι τα ελαφρότερα στοιχεία που σχηματίζουν ομοιοπολικούς δεσμούς </a:t>
          </a:r>
          <a:endParaRPr lang="el-GR" dirty="0"/>
        </a:p>
      </dgm:t>
    </dgm:pt>
    <dgm:pt modelId="{461B6E00-B224-4FB7-BFE7-B208BEEDA716}" type="parTrans" cxnId="{7125050B-D83F-40A1-82B5-472879C2F195}">
      <dgm:prSet/>
      <dgm:spPr/>
      <dgm:t>
        <a:bodyPr/>
        <a:lstStyle/>
        <a:p>
          <a:endParaRPr lang="el-GR"/>
        </a:p>
      </dgm:t>
    </dgm:pt>
    <dgm:pt modelId="{91F090CF-EA8F-4A49-BD7D-C3F6778F3A39}" type="sibTrans" cxnId="{7125050B-D83F-40A1-82B5-472879C2F195}">
      <dgm:prSet/>
      <dgm:spPr/>
      <dgm:t>
        <a:bodyPr/>
        <a:lstStyle/>
        <a:p>
          <a:endParaRPr lang="el-GR"/>
        </a:p>
      </dgm:t>
    </dgm:pt>
    <dgm:pt modelId="{30573BAE-2969-40B1-8643-0F909F0A5C18}" type="pres">
      <dgm:prSet presAssocID="{993F676A-883B-4BA9-BF0E-636C4B3327D0}" presName="Name0" presStyleCnt="0">
        <dgm:presLayoutVars>
          <dgm:dir/>
          <dgm:animLvl val="lvl"/>
          <dgm:resizeHandles/>
        </dgm:presLayoutVars>
      </dgm:prSet>
      <dgm:spPr/>
      <dgm:t>
        <a:bodyPr/>
        <a:lstStyle/>
        <a:p>
          <a:endParaRPr lang="el-GR"/>
        </a:p>
      </dgm:t>
    </dgm:pt>
    <dgm:pt modelId="{37165606-F099-4DE9-A7CB-39FB4A00EEB4}" type="pres">
      <dgm:prSet presAssocID="{3947730D-FDC9-4C28-B76D-C18E4BAC2EF2}" presName="linNode" presStyleCnt="0"/>
      <dgm:spPr/>
    </dgm:pt>
    <dgm:pt modelId="{36EC351B-6830-4289-B658-C45BE28B85FE}" type="pres">
      <dgm:prSet presAssocID="{3947730D-FDC9-4C28-B76D-C18E4BAC2EF2}" presName="parentShp" presStyleLbl="node1" presStyleIdx="0" presStyleCnt="3">
        <dgm:presLayoutVars>
          <dgm:bulletEnabled val="1"/>
        </dgm:presLayoutVars>
      </dgm:prSet>
      <dgm:spPr/>
      <dgm:t>
        <a:bodyPr/>
        <a:lstStyle/>
        <a:p>
          <a:endParaRPr lang="el-GR"/>
        </a:p>
      </dgm:t>
    </dgm:pt>
    <dgm:pt modelId="{6C87A767-256B-4B1E-9BD9-86EC782A5860}" type="pres">
      <dgm:prSet presAssocID="{3947730D-FDC9-4C28-B76D-C18E4BAC2EF2}" presName="childShp" presStyleLbl="bgAccFollowNode1" presStyleIdx="0" presStyleCnt="3">
        <dgm:presLayoutVars>
          <dgm:bulletEnabled val="1"/>
        </dgm:presLayoutVars>
      </dgm:prSet>
      <dgm:spPr/>
    </dgm:pt>
    <dgm:pt modelId="{FFA9BFE9-F996-4175-B493-AB6DCE6F029B}" type="pres">
      <dgm:prSet presAssocID="{10240C58-3DA4-4D27-998E-F09C5BD7AE5A}" presName="spacing" presStyleCnt="0"/>
      <dgm:spPr/>
    </dgm:pt>
    <dgm:pt modelId="{40F13F87-DE0B-4A57-BDD0-B4E45E0EE905}" type="pres">
      <dgm:prSet presAssocID="{BD7406D5-D9F0-499E-AEB0-2C02A49C69BB}" presName="linNode" presStyleCnt="0"/>
      <dgm:spPr/>
    </dgm:pt>
    <dgm:pt modelId="{75C8F2AC-D359-4428-9F66-F23FDFD41F81}" type="pres">
      <dgm:prSet presAssocID="{BD7406D5-D9F0-499E-AEB0-2C02A49C69BB}" presName="parentShp" presStyleLbl="node1" presStyleIdx="1" presStyleCnt="3">
        <dgm:presLayoutVars>
          <dgm:bulletEnabled val="1"/>
        </dgm:presLayoutVars>
      </dgm:prSet>
      <dgm:spPr/>
      <dgm:t>
        <a:bodyPr/>
        <a:lstStyle/>
        <a:p>
          <a:endParaRPr lang="el-GR"/>
        </a:p>
      </dgm:t>
    </dgm:pt>
    <dgm:pt modelId="{79387911-84F7-4919-B095-CB06A5153404}" type="pres">
      <dgm:prSet presAssocID="{BD7406D5-D9F0-499E-AEB0-2C02A49C69BB}" presName="childShp" presStyleLbl="bgAccFollowNode1" presStyleIdx="1" presStyleCnt="3">
        <dgm:presLayoutVars>
          <dgm:bulletEnabled val="1"/>
        </dgm:presLayoutVars>
      </dgm:prSet>
      <dgm:spPr/>
    </dgm:pt>
    <dgm:pt modelId="{501C624C-10D6-418C-877D-AF982E53F9B7}" type="pres">
      <dgm:prSet presAssocID="{0355CD5F-38CA-46EC-A7EE-05E3B4812CE0}" presName="spacing" presStyleCnt="0"/>
      <dgm:spPr/>
    </dgm:pt>
    <dgm:pt modelId="{24F96820-5675-4653-B8CF-633A9FD12780}" type="pres">
      <dgm:prSet presAssocID="{6A445642-DB31-48E6-907F-2C1130E9F3F1}" presName="linNode" presStyleCnt="0"/>
      <dgm:spPr/>
    </dgm:pt>
    <dgm:pt modelId="{6090F58D-A05F-4027-BEC2-4CD9C8E6CA28}" type="pres">
      <dgm:prSet presAssocID="{6A445642-DB31-48E6-907F-2C1130E9F3F1}" presName="parentShp" presStyleLbl="node1" presStyleIdx="2" presStyleCnt="3">
        <dgm:presLayoutVars>
          <dgm:bulletEnabled val="1"/>
        </dgm:presLayoutVars>
      </dgm:prSet>
      <dgm:spPr/>
      <dgm:t>
        <a:bodyPr/>
        <a:lstStyle/>
        <a:p>
          <a:endParaRPr lang="el-GR"/>
        </a:p>
      </dgm:t>
    </dgm:pt>
    <dgm:pt modelId="{A9217969-3006-4059-A44B-FFA5D835269D}" type="pres">
      <dgm:prSet presAssocID="{6A445642-DB31-48E6-907F-2C1130E9F3F1}" presName="childShp" presStyleLbl="bgAccFollowNode1" presStyleIdx="2" presStyleCnt="3">
        <dgm:presLayoutVars>
          <dgm:bulletEnabled val="1"/>
        </dgm:presLayoutVars>
      </dgm:prSet>
      <dgm:spPr/>
    </dgm:pt>
  </dgm:ptLst>
  <dgm:cxnLst>
    <dgm:cxn modelId="{7125050B-D83F-40A1-82B5-472879C2F195}" srcId="{993F676A-883B-4BA9-BF0E-636C4B3327D0}" destId="{6A445642-DB31-48E6-907F-2C1130E9F3F1}" srcOrd="2" destOrd="0" parTransId="{461B6E00-B224-4FB7-BFE7-B208BEEDA716}" sibTransId="{91F090CF-EA8F-4A49-BD7D-C3F6778F3A39}"/>
    <dgm:cxn modelId="{826C647C-532A-4289-891C-1F2418AB15D3}" type="presOf" srcId="{993F676A-883B-4BA9-BF0E-636C4B3327D0}" destId="{30573BAE-2969-40B1-8643-0F909F0A5C18}" srcOrd="0" destOrd="0" presId="urn:microsoft.com/office/officeart/2005/8/layout/vList6"/>
    <dgm:cxn modelId="{F595C7B0-2D53-46D1-90AC-79C9CE8D9EEA}" type="presOf" srcId="{3947730D-FDC9-4C28-B76D-C18E4BAC2EF2}" destId="{36EC351B-6830-4289-B658-C45BE28B85FE}" srcOrd="0" destOrd="0" presId="urn:microsoft.com/office/officeart/2005/8/layout/vList6"/>
    <dgm:cxn modelId="{97CCD2A6-ADB0-406D-9824-058495151649}" type="presOf" srcId="{BD7406D5-D9F0-499E-AEB0-2C02A49C69BB}" destId="{75C8F2AC-D359-4428-9F66-F23FDFD41F81}" srcOrd="0" destOrd="0" presId="urn:microsoft.com/office/officeart/2005/8/layout/vList6"/>
    <dgm:cxn modelId="{3D745F7B-B31A-4EC6-A321-FCB8F48D00C4}" srcId="{993F676A-883B-4BA9-BF0E-636C4B3327D0}" destId="{3947730D-FDC9-4C28-B76D-C18E4BAC2EF2}" srcOrd="0" destOrd="0" parTransId="{4BC42427-D19A-4C6C-B473-C0B9B914FC69}" sibTransId="{10240C58-3DA4-4D27-998E-F09C5BD7AE5A}"/>
    <dgm:cxn modelId="{DC1271B5-FADB-47F3-A475-E9D39F0CE524}" type="presOf" srcId="{6A445642-DB31-48E6-907F-2C1130E9F3F1}" destId="{6090F58D-A05F-4027-BEC2-4CD9C8E6CA28}" srcOrd="0" destOrd="0" presId="urn:microsoft.com/office/officeart/2005/8/layout/vList6"/>
    <dgm:cxn modelId="{53629C6E-EFA4-4017-9AB2-90F518A5CD54}" srcId="{993F676A-883B-4BA9-BF0E-636C4B3327D0}" destId="{BD7406D5-D9F0-499E-AEB0-2C02A49C69BB}" srcOrd="1" destOrd="0" parTransId="{2E61727E-C93E-46BD-AEE6-B3FEB6E6C334}" sibTransId="{0355CD5F-38CA-46EC-A7EE-05E3B4812CE0}"/>
    <dgm:cxn modelId="{AD098362-EACE-4A05-ACAB-0D7F335D912D}" type="presParOf" srcId="{30573BAE-2969-40B1-8643-0F909F0A5C18}" destId="{37165606-F099-4DE9-A7CB-39FB4A00EEB4}" srcOrd="0" destOrd="0" presId="urn:microsoft.com/office/officeart/2005/8/layout/vList6"/>
    <dgm:cxn modelId="{3ED0D6C5-4815-476B-94F4-EB29AA74FCF5}" type="presParOf" srcId="{37165606-F099-4DE9-A7CB-39FB4A00EEB4}" destId="{36EC351B-6830-4289-B658-C45BE28B85FE}" srcOrd="0" destOrd="0" presId="urn:microsoft.com/office/officeart/2005/8/layout/vList6"/>
    <dgm:cxn modelId="{16F8E588-7767-4105-B82E-76D2DBF5B091}" type="presParOf" srcId="{37165606-F099-4DE9-A7CB-39FB4A00EEB4}" destId="{6C87A767-256B-4B1E-9BD9-86EC782A5860}" srcOrd="1" destOrd="0" presId="urn:microsoft.com/office/officeart/2005/8/layout/vList6"/>
    <dgm:cxn modelId="{C511ACDB-AA86-4A5B-9A3B-F739E38C8336}" type="presParOf" srcId="{30573BAE-2969-40B1-8643-0F909F0A5C18}" destId="{FFA9BFE9-F996-4175-B493-AB6DCE6F029B}" srcOrd="1" destOrd="0" presId="urn:microsoft.com/office/officeart/2005/8/layout/vList6"/>
    <dgm:cxn modelId="{74659FC8-B432-4089-AF3F-A0531C8EE449}" type="presParOf" srcId="{30573BAE-2969-40B1-8643-0F909F0A5C18}" destId="{40F13F87-DE0B-4A57-BDD0-B4E45E0EE905}" srcOrd="2" destOrd="0" presId="urn:microsoft.com/office/officeart/2005/8/layout/vList6"/>
    <dgm:cxn modelId="{BEE20112-BC22-4BDC-BD62-AB3338AF86D3}" type="presParOf" srcId="{40F13F87-DE0B-4A57-BDD0-B4E45E0EE905}" destId="{75C8F2AC-D359-4428-9F66-F23FDFD41F81}" srcOrd="0" destOrd="0" presId="urn:microsoft.com/office/officeart/2005/8/layout/vList6"/>
    <dgm:cxn modelId="{E3647849-563F-4958-B821-3D31E3C3B278}" type="presParOf" srcId="{40F13F87-DE0B-4A57-BDD0-B4E45E0EE905}" destId="{79387911-84F7-4919-B095-CB06A5153404}" srcOrd="1" destOrd="0" presId="urn:microsoft.com/office/officeart/2005/8/layout/vList6"/>
    <dgm:cxn modelId="{955B22DD-15D8-44D5-81D1-1ACE1860D1A7}" type="presParOf" srcId="{30573BAE-2969-40B1-8643-0F909F0A5C18}" destId="{501C624C-10D6-418C-877D-AF982E53F9B7}" srcOrd="3" destOrd="0" presId="urn:microsoft.com/office/officeart/2005/8/layout/vList6"/>
    <dgm:cxn modelId="{02A0D099-93F7-4570-B103-67C99AACC53D}" type="presParOf" srcId="{30573BAE-2969-40B1-8643-0F909F0A5C18}" destId="{24F96820-5675-4653-B8CF-633A9FD12780}" srcOrd="4" destOrd="0" presId="urn:microsoft.com/office/officeart/2005/8/layout/vList6"/>
    <dgm:cxn modelId="{961BEAF8-7745-49D3-9227-95DC5DCEA28E}" type="presParOf" srcId="{24F96820-5675-4653-B8CF-633A9FD12780}" destId="{6090F58D-A05F-4027-BEC2-4CD9C8E6CA28}" srcOrd="0" destOrd="0" presId="urn:microsoft.com/office/officeart/2005/8/layout/vList6"/>
    <dgm:cxn modelId="{7D302BDD-E53D-4DB3-B09F-F66D6A4171F9}" type="presParOf" srcId="{24F96820-5675-4653-B8CF-633A9FD12780}" destId="{A9217969-3006-4059-A44B-FFA5D835269D}"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994013F-EA4C-4A56-96B2-B0E2CF46234A}"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l-GR"/>
        </a:p>
      </dgm:t>
    </dgm:pt>
    <dgm:pt modelId="{A944C4A8-D8A3-4306-95F5-F47E7420D05F}">
      <dgm:prSet phldrT="[Κείμενο]" custT="1"/>
      <dgm:spPr/>
      <dgm:t>
        <a:bodyPr/>
        <a:lstStyle/>
        <a:p>
          <a:r>
            <a:rPr lang="el-GR" sz="1800" dirty="0" smtClean="0"/>
            <a:t>Οργανικά μόρια του κυττάρου μικρού μοριακού βάρους</a:t>
          </a:r>
          <a:endParaRPr lang="el-GR" sz="1800" dirty="0"/>
        </a:p>
      </dgm:t>
    </dgm:pt>
    <dgm:pt modelId="{CE17C6DE-EFA6-4AC4-8F4C-9612F2051052}" type="parTrans" cxnId="{723535F1-3029-4C76-9047-1A2F8BBC8C43}">
      <dgm:prSet/>
      <dgm:spPr/>
      <dgm:t>
        <a:bodyPr/>
        <a:lstStyle/>
        <a:p>
          <a:endParaRPr lang="el-GR"/>
        </a:p>
      </dgm:t>
    </dgm:pt>
    <dgm:pt modelId="{2BEC3190-FCD9-43F9-93DD-2BD4257C6D33}" type="sibTrans" cxnId="{723535F1-3029-4C76-9047-1A2F8BBC8C43}">
      <dgm:prSet/>
      <dgm:spPr/>
      <dgm:t>
        <a:bodyPr/>
        <a:lstStyle/>
        <a:p>
          <a:endParaRPr lang="el-GR"/>
        </a:p>
      </dgm:t>
    </dgm:pt>
    <dgm:pt modelId="{3C0ECBFD-EAC9-4011-9C3A-1EBA401464FE}">
      <dgm:prSet phldrT="[Κείμενο]"/>
      <dgm:spPr/>
      <dgm:t>
        <a:bodyPr/>
        <a:lstStyle/>
        <a:p>
          <a:r>
            <a:rPr lang="el-GR" dirty="0" smtClean="0"/>
            <a:t>Χημικές ενώσεις που περιέχουν μέχρι 30 άτομα άνθρακα, μοριακού βάρους 100-1000</a:t>
          </a:r>
        </a:p>
        <a:p>
          <a:r>
            <a:rPr lang="el-GR" dirty="0" smtClean="0"/>
            <a:t>Ένα τυπικό κύτταρο μπορεί να περιέχει περίπου 1000 διαφορετικά είδη μικρών μορίων, τα περισσότερα από οποία  ταξινομούνται σε 4 οικογένειες: μονοσακχαρίτες, αμινοξέα, λιπαρά οξέα και νουκλεοτίδια</a:t>
          </a:r>
          <a:endParaRPr lang="el-GR" dirty="0"/>
        </a:p>
      </dgm:t>
    </dgm:pt>
    <dgm:pt modelId="{89CCEF17-F430-4F2D-8392-526EFDA362DB}" type="parTrans" cxnId="{8CEA4A78-747B-4AA6-B361-0F16C1631160}">
      <dgm:prSet/>
      <dgm:spPr/>
      <dgm:t>
        <a:bodyPr/>
        <a:lstStyle/>
        <a:p>
          <a:endParaRPr lang="el-GR"/>
        </a:p>
      </dgm:t>
    </dgm:pt>
    <dgm:pt modelId="{33790CC6-6EBA-4B35-A12A-89BAFF808365}" type="sibTrans" cxnId="{8CEA4A78-747B-4AA6-B361-0F16C1631160}">
      <dgm:prSet/>
      <dgm:spPr/>
      <dgm:t>
        <a:bodyPr/>
        <a:lstStyle/>
        <a:p>
          <a:endParaRPr lang="el-GR"/>
        </a:p>
      </dgm:t>
    </dgm:pt>
    <dgm:pt modelId="{851DC133-841A-445C-A890-4A6AF01E3206}">
      <dgm:prSet phldrT="[Κείμενο]"/>
      <dgm:spPr/>
      <dgm:t>
        <a:bodyPr/>
        <a:lstStyle/>
        <a:p>
          <a:r>
            <a:rPr lang="el-GR" dirty="0" smtClean="0"/>
            <a:t>Βρίσκονται ελεύθερα στο κυτταρόπλασμα και είναι πολύ λιγότερα από τα μακρομόρια του κυττάρου, αποτελώντας περίπου το 1/10 της συνολικής μάζας των οργανικών ουσιών</a:t>
          </a:r>
          <a:endParaRPr lang="el-GR" dirty="0"/>
        </a:p>
      </dgm:t>
    </dgm:pt>
    <dgm:pt modelId="{66EE12AE-8A47-42DC-979D-7A1540132844}" type="parTrans" cxnId="{09DA28D7-5DAC-4958-B953-00E6A36D4AF0}">
      <dgm:prSet/>
      <dgm:spPr/>
      <dgm:t>
        <a:bodyPr/>
        <a:lstStyle/>
        <a:p>
          <a:endParaRPr lang="el-GR"/>
        </a:p>
      </dgm:t>
    </dgm:pt>
    <dgm:pt modelId="{7235BD6E-312E-4A4B-B578-50664E41EBFA}" type="sibTrans" cxnId="{09DA28D7-5DAC-4958-B953-00E6A36D4AF0}">
      <dgm:prSet/>
      <dgm:spPr/>
      <dgm:t>
        <a:bodyPr/>
        <a:lstStyle/>
        <a:p>
          <a:endParaRPr lang="el-GR"/>
        </a:p>
      </dgm:t>
    </dgm:pt>
    <dgm:pt modelId="{E975DC6F-1A35-49E5-AE5C-5DA834BE9B11}">
      <dgm:prSet phldrT="[Κείμενο]"/>
      <dgm:spPr/>
      <dgm:t>
        <a:bodyPr/>
        <a:lstStyle/>
        <a:p>
          <a:r>
            <a:rPr lang="el-GR" dirty="0" smtClean="0"/>
            <a:t>Συνήθως χρησιμοποιούνται για τη σύνθεση μακρομορίων, την παραγωγή ενέργειας ή διασπώνται σε μικρότερα μόρια</a:t>
          </a:r>
          <a:endParaRPr lang="el-GR" dirty="0"/>
        </a:p>
      </dgm:t>
    </dgm:pt>
    <dgm:pt modelId="{EDDBF69C-3482-4D84-8AEB-CFB54ECA08AC}" type="parTrans" cxnId="{B6AD6442-F58F-40A9-B060-4A638C764BA6}">
      <dgm:prSet/>
      <dgm:spPr/>
      <dgm:t>
        <a:bodyPr/>
        <a:lstStyle/>
        <a:p>
          <a:endParaRPr lang="el-GR"/>
        </a:p>
      </dgm:t>
    </dgm:pt>
    <dgm:pt modelId="{CB030C84-CCAC-40B5-B169-B5F5CB81CD52}" type="sibTrans" cxnId="{B6AD6442-F58F-40A9-B060-4A638C764BA6}">
      <dgm:prSet/>
      <dgm:spPr/>
      <dgm:t>
        <a:bodyPr/>
        <a:lstStyle/>
        <a:p>
          <a:endParaRPr lang="el-GR"/>
        </a:p>
      </dgm:t>
    </dgm:pt>
    <dgm:pt modelId="{C97AD12A-0414-4305-8CFF-04EE27FB2F3D}" type="pres">
      <dgm:prSet presAssocID="{D994013F-EA4C-4A56-96B2-B0E2CF46234A}" presName="composite" presStyleCnt="0">
        <dgm:presLayoutVars>
          <dgm:chMax val="1"/>
          <dgm:dir/>
          <dgm:resizeHandles val="exact"/>
        </dgm:presLayoutVars>
      </dgm:prSet>
      <dgm:spPr/>
      <dgm:t>
        <a:bodyPr/>
        <a:lstStyle/>
        <a:p>
          <a:endParaRPr lang="el-GR"/>
        </a:p>
      </dgm:t>
    </dgm:pt>
    <dgm:pt modelId="{DDE11317-0013-4F81-A0C8-6D209FF55DDC}" type="pres">
      <dgm:prSet presAssocID="{A944C4A8-D8A3-4306-95F5-F47E7420D05F}" presName="roof" presStyleLbl="dkBgShp" presStyleIdx="0" presStyleCnt="2" custLinFactNeighborY="-3256"/>
      <dgm:spPr/>
      <dgm:t>
        <a:bodyPr/>
        <a:lstStyle/>
        <a:p>
          <a:endParaRPr lang="el-GR"/>
        </a:p>
      </dgm:t>
    </dgm:pt>
    <dgm:pt modelId="{51094987-C40E-47F1-8D4A-70F39DB6BC8B}" type="pres">
      <dgm:prSet presAssocID="{A944C4A8-D8A3-4306-95F5-F47E7420D05F}" presName="pillars" presStyleCnt="0"/>
      <dgm:spPr/>
    </dgm:pt>
    <dgm:pt modelId="{3CDEFB44-E752-4943-8764-E8BAA1BF1BDA}" type="pres">
      <dgm:prSet presAssocID="{A944C4A8-D8A3-4306-95F5-F47E7420D05F}" presName="pillar1" presStyleLbl="node1" presStyleIdx="0" presStyleCnt="3">
        <dgm:presLayoutVars>
          <dgm:bulletEnabled val="1"/>
        </dgm:presLayoutVars>
      </dgm:prSet>
      <dgm:spPr/>
      <dgm:t>
        <a:bodyPr/>
        <a:lstStyle/>
        <a:p>
          <a:endParaRPr lang="el-GR"/>
        </a:p>
      </dgm:t>
    </dgm:pt>
    <dgm:pt modelId="{5F001159-D4B4-4936-A2F9-A81C2D3CFFDC}" type="pres">
      <dgm:prSet presAssocID="{851DC133-841A-445C-A890-4A6AF01E3206}" presName="pillarX" presStyleLbl="node1" presStyleIdx="1" presStyleCnt="3">
        <dgm:presLayoutVars>
          <dgm:bulletEnabled val="1"/>
        </dgm:presLayoutVars>
      </dgm:prSet>
      <dgm:spPr/>
      <dgm:t>
        <a:bodyPr/>
        <a:lstStyle/>
        <a:p>
          <a:endParaRPr lang="el-GR"/>
        </a:p>
      </dgm:t>
    </dgm:pt>
    <dgm:pt modelId="{5E84CB37-4928-49E0-9AC5-C08DB3BB223A}" type="pres">
      <dgm:prSet presAssocID="{E975DC6F-1A35-49E5-AE5C-5DA834BE9B11}" presName="pillarX" presStyleLbl="node1" presStyleIdx="2" presStyleCnt="3">
        <dgm:presLayoutVars>
          <dgm:bulletEnabled val="1"/>
        </dgm:presLayoutVars>
      </dgm:prSet>
      <dgm:spPr/>
      <dgm:t>
        <a:bodyPr/>
        <a:lstStyle/>
        <a:p>
          <a:endParaRPr lang="el-GR"/>
        </a:p>
      </dgm:t>
    </dgm:pt>
    <dgm:pt modelId="{54F1C09B-1413-432B-86AF-BE0125B4701B}" type="pres">
      <dgm:prSet presAssocID="{A944C4A8-D8A3-4306-95F5-F47E7420D05F}" presName="base" presStyleLbl="dkBgShp" presStyleIdx="1" presStyleCnt="2"/>
      <dgm:spPr/>
    </dgm:pt>
  </dgm:ptLst>
  <dgm:cxnLst>
    <dgm:cxn modelId="{B6AD6442-F58F-40A9-B060-4A638C764BA6}" srcId="{A944C4A8-D8A3-4306-95F5-F47E7420D05F}" destId="{E975DC6F-1A35-49E5-AE5C-5DA834BE9B11}" srcOrd="2" destOrd="0" parTransId="{EDDBF69C-3482-4D84-8AEB-CFB54ECA08AC}" sibTransId="{CB030C84-CCAC-40B5-B169-B5F5CB81CD52}"/>
    <dgm:cxn modelId="{EF7ABC52-C8BF-4C4F-81B4-F6837F7FA943}" type="presOf" srcId="{A944C4A8-D8A3-4306-95F5-F47E7420D05F}" destId="{DDE11317-0013-4F81-A0C8-6D209FF55DDC}" srcOrd="0" destOrd="0" presId="urn:microsoft.com/office/officeart/2005/8/layout/hList3"/>
    <dgm:cxn modelId="{09DA28D7-5DAC-4958-B953-00E6A36D4AF0}" srcId="{A944C4A8-D8A3-4306-95F5-F47E7420D05F}" destId="{851DC133-841A-445C-A890-4A6AF01E3206}" srcOrd="1" destOrd="0" parTransId="{66EE12AE-8A47-42DC-979D-7A1540132844}" sibTransId="{7235BD6E-312E-4A4B-B578-50664E41EBFA}"/>
    <dgm:cxn modelId="{B993AB7E-234C-4FAC-A467-818ED6651579}" type="presOf" srcId="{851DC133-841A-445C-A890-4A6AF01E3206}" destId="{5F001159-D4B4-4936-A2F9-A81C2D3CFFDC}" srcOrd="0" destOrd="0" presId="urn:microsoft.com/office/officeart/2005/8/layout/hList3"/>
    <dgm:cxn modelId="{81C45958-E585-48ED-88A7-803235C9FF1F}" type="presOf" srcId="{3C0ECBFD-EAC9-4011-9C3A-1EBA401464FE}" destId="{3CDEFB44-E752-4943-8764-E8BAA1BF1BDA}" srcOrd="0" destOrd="0" presId="urn:microsoft.com/office/officeart/2005/8/layout/hList3"/>
    <dgm:cxn modelId="{8CEA4A78-747B-4AA6-B361-0F16C1631160}" srcId="{A944C4A8-D8A3-4306-95F5-F47E7420D05F}" destId="{3C0ECBFD-EAC9-4011-9C3A-1EBA401464FE}" srcOrd="0" destOrd="0" parTransId="{89CCEF17-F430-4F2D-8392-526EFDA362DB}" sibTransId="{33790CC6-6EBA-4B35-A12A-89BAFF808365}"/>
    <dgm:cxn modelId="{B68D895F-35B6-4E18-91FC-FF5E81F12109}" type="presOf" srcId="{E975DC6F-1A35-49E5-AE5C-5DA834BE9B11}" destId="{5E84CB37-4928-49E0-9AC5-C08DB3BB223A}" srcOrd="0" destOrd="0" presId="urn:microsoft.com/office/officeart/2005/8/layout/hList3"/>
    <dgm:cxn modelId="{91D2DAB8-C0C6-4461-BC2B-2401DFF3B9A2}" type="presOf" srcId="{D994013F-EA4C-4A56-96B2-B0E2CF46234A}" destId="{C97AD12A-0414-4305-8CFF-04EE27FB2F3D}" srcOrd="0" destOrd="0" presId="urn:microsoft.com/office/officeart/2005/8/layout/hList3"/>
    <dgm:cxn modelId="{723535F1-3029-4C76-9047-1A2F8BBC8C43}" srcId="{D994013F-EA4C-4A56-96B2-B0E2CF46234A}" destId="{A944C4A8-D8A3-4306-95F5-F47E7420D05F}" srcOrd="0" destOrd="0" parTransId="{CE17C6DE-EFA6-4AC4-8F4C-9612F2051052}" sibTransId="{2BEC3190-FCD9-43F9-93DD-2BD4257C6D33}"/>
    <dgm:cxn modelId="{DE952E89-9783-424C-A4FE-1AF548807A2A}" type="presParOf" srcId="{C97AD12A-0414-4305-8CFF-04EE27FB2F3D}" destId="{DDE11317-0013-4F81-A0C8-6D209FF55DDC}" srcOrd="0" destOrd="0" presId="urn:microsoft.com/office/officeart/2005/8/layout/hList3"/>
    <dgm:cxn modelId="{6A123FCE-BA82-4F02-84A3-6503580326E9}" type="presParOf" srcId="{C97AD12A-0414-4305-8CFF-04EE27FB2F3D}" destId="{51094987-C40E-47F1-8D4A-70F39DB6BC8B}" srcOrd="1" destOrd="0" presId="urn:microsoft.com/office/officeart/2005/8/layout/hList3"/>
    <dgm:cxn modelId="{86B370AB-A189-4018-A130-AE0CF1CC9F31}" type="presParOf" srcId="{51094987-C40E-47F1-8D4A-70F39DB6BC8B}" destId="{3CDEFB44-E752-4943-8764-E8BAA1BF1BDA}" srcOrd="0" destOrd="0" presId="urn:microsoft.com/office/officeart/2005/8/layout/hList3"/>
    <dgm:cxn modelId="{2F114432-AA18-4F89-A149-96FFFA4BAC01}" type="presParOf" srcId="{51094987-C40E-47F1-8D4A-70F39DB6BC8B}" destId="{5F001159-D4B4-4936-A2F9-A81C2D3CFFDC}" srcOrd="1" destOrd="0" presId="urn:microsoft.com/office/officeart/2005/8/layout/hList3"/>
    <dgm:cxn modelId="{6C55341D-A6C3-4916-B6F7-C903B18A1F80}" type="presParOf" srcId="{51094987-C40E-47F1-8D4A-70F39DB6BC8B}" destId="{5E84CB37-4928-49E0-9AC5-C08DB3BB223A}" srcOrd="2" destOrd="0" presId="urn:microsoft.com/office/officeart/2005/8/layout/hList3"/>
    <dgm:cxn modelId="{52A75D01-4AA6-4864-B3CB-5B47102664D5}" type="presParOf" srcId="{C97AD12A-0414-4305-8CFF-04EE27FB2F3D}" destId="{54F1C09B-1413-432B-86AF-BE0125B4701B}" srcOrd="2" destOrd="0" presId="urn:microsoft.com/office/officeart/2005/8/layout/h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E1DDF3A-EDF8-496D-8EDD-DD43729F5A5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l-GR"/>
        </a:p>
      </dgm:t>
    </dgm:pt>
    <dgm:pt modelId="{96CDEE90-EE1B-4AE2-8F09-232BFC97A5C5}">
      <dgm:prSet phldrT="[Κείμενο]"/>
      <dgm:spPr/>
      <dgm:t>
        <a:bodyPr/>
        <a:lstStyle/>
        <a:p>
          <a:r>
            <a:rPr lang="el-GR" b="1" dirty="0" smtClean="0"/>
            <a:t>Σάκχαρα </a:t>
          </a:r>
          <a:r>
            <a:rPr lang="el-GR" dirty="0" smtClean="0"/>
            <a:t> </a:t>
          </a:r>
          <a:endParaRPr lang="el-GR" dirty="0"/>
        </a:p>
      </dgm:t>
    </dgm:pt>
    <dgm:pt modelId="{59E8E8C6-0AA1-47D2-8E0D-560D5FACBB8B}" type="parTrans" cxnId="{36B050CA-26C1-4079-8039-D279F908FEB2}">
      <dgm:prSet/>
      <dgm:spPr/>
      <dgm:t>
        <a:bodyPr/>
        <a:lstStyle/>
        <a:p>
          <a:endParaRPr lang="el-GR"/>
        </a:p>
      </dgm:t>
    </dgm:pt>
    <dgm:pt modelId="{7E15FAB3-0F83-4D31-B04B-B794A8A19F20}" type="sibTrans" cxnId="{36B050CA-26C1-4079-8039-D279F908FEB2}">
      <dgm:prSet/>
      <dgm:spPr/>
      <dgm:t>
        <a:bodyPr/>
        <a:lstStyle/>
        <a:p>
          <a:endParaRPr lang="el-GR"/>
        </a:p>
      </dgm:t>
    </dgm:pt>
    <dgm:pt modelId="{14D4C0F9-2F78-4CF3-B83C-5F25833ECCA9}">
      <dgm:prSet phldrT="[Κείμενο]"/>
      <dgm:spPr/>
      <dgm:t>
        <a:bodyPr/>
        <a:lstStyle/>
        <a:p>
          <a:r>
            <a:rPr lang="el-GR" dirty="0" smtClean="0"/>
            <a:t>Μονοσακχαρίτες </a:t>
          </a:r>
          <a:endParaRPr lang="el-GR" dirty="0"/>
        </a:p>
      </dgm:t>
    </dgm:pt>
    <dgm:pt modelId="{82ED9CFD-48FC-4C54-B869-6D1DE8A1B217}" type="parTrans" cxnId="{4DEAA74B-EB9B-46BC-ACD4-88D8F288DAB3}">
      <dgm:prSet/>
      <dgm:spPr/>
      <dgm:t>
        <a:bodyPr/>
        <a:lstStyle/>
        <a:p>
          <a:endParaRPr lang="el-GR"/>
        </a:p>
      </dgm:t>
    </dgm:pt>
    <dgm:pt modelId="{F61266CB-C1EE-4EE6-9000-98BE17BC942F}" type="sibTrans" cxnId="{4DEAA74B-EB9B-46BC-ACD4-88D8F288DAB3}">
      <dgm:prSet/>
      <dgm:spPr/>
      <dgm:t>
        <a:bodyPr/>
        <a:lstStyle/>
        <a:p>
          <a:endParaRPr lang="el-GR"/>
        </a:p>
      </dgm:t>
    </dgm:pt>
    <dgm:pt modelId="{D88F8873-88EE-430F-9D9E-558D30E2714B}">
      <dgm:prSet phldrT="[Κείμενο]"/>
      <dgm:spPr/>
      <dgm:t>
        <a:bodyPr/>
        <a:lstStyle/>
        <a:p>
          <a:r>
            <a:rPr lang="el-GR" dirty="0" smtClean="0"/>
            <a:t>Γλυκόζη</a:t>
          </a:r>
        </a:p>
        <a:p>
          <a:r>
            <a:rPr lang="el-GR" dirty="0" smtClean="0"/>
            <a:t>Φρουκτόζη </a:t>
          </a:r>
        </a:p>
        <a:p>
          <a:r>
            <a:rPr lang="el-GR" dirty="0" smtClean="0"/>
            <a:t>Γαλακτόζη</a:t>
          </a:r>
          <a:r>
            <a:rPr lang="en-US" dirty="0" smtClean="0"/>
            <a:t> </a:t>
          </a:r>
          <a:r>
            <a:rPr lang="el-GR" dirty="0" smtClean="0"/>
            <a:t>κα  </a:t>
          </a:r>
          <a:endParaRPr lang="el-GR" dirty="0"/>
        </a:p>
      </dgm:t>
    </dgm:pt>
    <dgm:pt modelId="{C5669BF0-D83F-474B-A348-0E91546F0D1E}" type="parTrans" cxnId="{6E530290-7D55-4102-9384-F35B65C2A331}">
      <dgm:prSet/>
      <dgm:spPr/>
      <dgm:t>
        <a:bodyPr/>
        <a:lstStyle/>
        <a:p>
          <a:endParaRPr lang="el-GR"/>
        </a:p>
      </dgm:t>
    </dgm:pt>
    <dgm:pt modelId="{A4E5BF56-7ADB-4CEF-B02F-BDFCA9EC9CDB}" type="sibTrans" cxnId="{6E530290-7D55-4102-9384-F35B65C2A331}">
      <dgm:prSet/>
      <dgm:spPr/>
      <dgm:t>
        <a:bodyPr/>
        <a:lstStyle/>
        <a:p>
          <a:endParaRPr lang="el-GR"/>
        </a:p>
      </dgm:t>
    </dgm:pt>
    <dgm:pt modelId="{84131655-3DF2-4884-B93A-9C6F80007682}">
      <dgm:prSet phldrT="[Κείμενο]"/>
      <dgm:spPr/>
      <dgm:t>
        <a:bodyPr/>
        <a:lstStyle/>
        <a:p>
          <a:r>
            <a:rPr lang="el-GR" dirty="0" smtClean="0"/>
            <a:t>Δισακχαρίτες </a:t>
          </a:r>
          <a:endParaRPr lang="el-GR" dirty="0"/>
        </a:p>
      </dgm:t>
    </dgm:pt>
    <dgm:pt modelId="{EE3EA552-1654-498D-9549-DA105F652A06}" type="parTrans" cxnId="{4E743214-F6EE-46EB-B5F5-AAE79DA22B1E}">
      <dgm:prSet/>
      <dgm:spPr/>
      <dgm:t>
        <a:bodyPr/>
        <a:lstStyle/>
        <a:p>
          <a:endParaRPr lang="el-GR"/>
        </a:p>
      </dgm:t>
    </dgm:pt>
    <dgm:pt modelId="{F8DAA2B4-4DDF-49AE-9C48-929C1156D3EF}" type="sibTrans" cxnId="{4E743214-F6EE-46EB-B5F5-AAE79DA22B1E}">
      <dgm:prSet/>
      <dgm:spPr/>
      <dgm:t>
        <a:bodyPr/>
        <a:lstStyle/>
        <a:p>
          <a:endParaRPr lang="el-GR"/>
        </a:p>
      </dgm:t>
    </dgm:pt>
    <dgm:pt modelId="{9F50A543-4569-4AA8-ADA8-965D7F2A6C06}">
      <dgm:prSet phldrT="[Κείμενο]"/>
      <dgm:spPr/>
      <dgm:t>
        <a:bodyPr/>
        <a:lstStyle/>
        <a:p>
          <a:r>
            <a:rPr lang="el-GR" dirty="0" smtClean="0"/>
            <a:t>Σακχαρόζη </a:t>
          </a:r>
        </a:p>
        <a:p>
          <a:r>
            <a:rPr lang="el-GR" dirty="0" smtClean="0"/>
            <a:t>Λακτόζη </a:t>
          </a:r>
        </a:p>
        <a:p>
          <a:r>
            <a:rPr lang="el-GR" dirty="0" smtClean="0"/>
            <a:t>Μαλτόζη κα</a:t>
          </a:r>
          <a:endParaRPr lang="el-GR" dirty="0"/>
        </a:p>
      </dgm:t>
    </dgm:pt>
    <dgm:pt modelId="{30B3D0B8-60EF-48D7-A18E-CB060230C98F}" type="parTrans" cxnId="{20DC3C0A-E554-4AF7-A6D7-C2341934DF2D}">
      <dgm:prSet/>
      <dgm:spPr/>
      <dgm:t>
        <a:bodyPr/>
        <a:lstStyle/>
        <a:p>
          <a:endParaRPr lang="el-GR"/>
        </a:p>
      </dgm:t>
    </dgm:pt>
    <dgm:pt modelId="{64FB0227-5910-4F0B-8CCB-93D25D2F6C1E}" type="sibTrans" cxnId="{20DC3C0A-E554-4AF7-A6D7-C2341934DF2D}">
      <dgm:prSet/>
      <dgm:spPr/>
      <dgm:t>
        <a:bodyPr/>
        <a:lstStyle/>
        <a:p>
          <a:endParaRPr lang="el-GR"/>
        </a:p>
      </dgm:t>
    </dgm:pt>
    <dgm:pt modelId="{AC72B276-A64E-4E39-9F38-0CB948E39EAE}">
      <dgm:prSet/>
      <dgm:spPr/>
      <dgm:t>
        <a:bodyPr/>
        <a:lstStyle/>
        <a:p>
          <a:r>
            <a:rPr lang="el-GR" dirty="0" smtClean="0"/>
            <a:t>Πολυσακχαρίτες </a:t>
          </a:r>
          <a:endParaRPr lang="el-GR" dirty="0"/>
        </a:p>
      </dgm:t>
    </dgm:pt>
    <dgm:pt modelId="{893EE256-AF63-4DD9-9960-795621564F7D}" type="parTrans" cxnId="{951A2C6A-7CDA-4834-BD76-465F31747934}">
      <dgm:prSet/>
      <dgm:spPr/>
      <dgm:t>
        <a:bodyPr/>
        <a:lstStyle/>
        <a:p>
          <a:endParaRPr lang="el-GR"/>
        </a:p>
      </dgm:t>
    </dgm:pt>
    <dgm:pt modelId="{CD9BA1D1-70DB-45EE-B264-B5F7A7413793}" type="sibTrans" cxnId="{951A2C6A-7CDA-4834-BD76-465F31747934}">
      <dgm:prSet/>
      <dgm:spPr/>
      <dgm:t>
        <a:bodyPr/>
        <a:lstStyle/>
        <a:p>
          <a:endParaRPr lang="el-GR"/>
        </a:p>
      </dgm:t>
    </dgm:pt>
    <dgm:pt modelId="{47705A89-1107-4F33-A1A5-EFF77E123246}">
      <dgm:prSet/>
      <dgm:spPr/>
      <dgm:t>
        <a:bodyPr/>
        <a:lstStyle/>
        <a:p>
          <a:r>
            <a:rPr lang="el-GR" dirty="0" smtClean="0"/>
            <a:t>Γλυκογόνο </a:t>
          </a:r>
        </a:p>
        <a:p>
          <a:r>
            <a:rPr lang="el-GR" dirty="0" smtClean="0"/>
            <a:t>Άμυλο, </a:t>
          </a:r>
        </a:p>
        <a:p>
          <a:r>
            <a:rPr lang="el-GR" dirty="0" smtClean="0"/>
            <a:t>Κυτταρίνη κα </a:t>
          </a:r>
          <a:endParaRPr lang="el-GR" dirty="0"/>
        </a:p>
      </dgm:t>
    </dgm:pt>
    <dgm:pt modelId="{626D0338-5E51-47FC-8264-C3138BA0A094}" type="parTrans" cxnId="{62B02483-E5A9-4488-843C-B39EA5C76156}">
      <dgm:prSet/>
      <dgm:spPr/>
      <dgm:t>
        <a:bodyPr/>
        <a:lstStyle/>
        <a:p>
          <a:endParaRPr lang="el-GR"/>
        </a:p>
      </dgm:t>
    </dgm:pt>
    <dgm:pt modelId="{D2250531-9ADE-4E29-9AB0-CFEA63F4EAA1}" type="sibTrans" cxnId="{62B02483-E5A9-4488-843C-B39EA5C76156}">
      <dgm:prSet/>
      <dgm:spPr/>
      <dgm:t>
        <a:bodyPr/>
        <a:lstStyle/>
        <a:p>
          <a:endParaRPr lang="el-GR"/>
        </a:p>
      </dgm:t>
    </dgm:pt>
    <dgm:pt modelId="{DB3F7C64-465A-465F-BE7E-B5F6C60DF647}" type="pres">
      <dgm:prSet presAssocID="{4E1DDF3A-EDF8-496D-8EDD-DD43729F5A5C}" presName="hierChild1" presStyleCnt="0">
        <dgm:presLayoutVars>
          <dgm:chPref val="1"/>
          <dgm:dir/>
          <dgm:animOne val="branch"/>
          <dgm:animLvl val="lvl"/>
          <dgm:resizeHandles/>
        </dgm:presLayoutVars>
      </dgm:prSet>
      <dgm:spPr/>
      <dgm:t>
        <a:bodyPr/>
        <a:lstStyle/>
        <a:p>
          <a:endParaRPr lang="el-GR"/>
        </a:p>
      </dgm:t>
    </dgm:pt>
    <dgm:pt modelId="{7E36C4F8-E7B7-492A-88BF-95E5254EA5B1}" type="pres">
      <dgm:prSet presAssocID="{96CDEE90-EE1B-4AE2-8F09-232BFC97A5C5}" presName="hierRoot1" presStyleCnt="0"/>
      <dgm:spPr/>
    </dgm:pt>
    <dgm:pt modelId="{D1E12512-B1FA-46EF-BA08-C3F089DB8CDC}" type="pres">
      <dgm:prSet presAssocID="{96CDEE90-EE1B-4AE2-8F09-232BFC97A5C5}" presName="composite" presStyleCnt="0"/>
      <dgm:spPr/>
    </dgm:pt>
    <dgm:pt modelId="{8800F686-0FD6-4D6C-BAAF-1629015A0431}" type="pres">
      <dgm:prSet presAssocID="{96CDEE90-EE1B-4AE2-8F09-232BFC97A5C5}" presName="background" presStyleLbl="node0" presStyleIdx="0" presStyleCnt="1"/>
      <dgm:spPr/>
    </dgm:pt>
    <dgm:pt modelId="{58FF00C7-2CB2-4075-BE43-BE5D514820DB}" type="pres">
      <dgm:prSet presAssocID="{96CDEE90-EE1B-4AE2-8F09-232BFC97A5C5}" presName="text" presStyleLbl="fgAcc0" presStyleIdx="0" presStyleCnt="1">
        <dgm:presLayoutVars>
          <dgm:chPref val="3"/>
        </dgm:presLayoutVars>
      </dgm:prSet>
      <dgm:spPr/>
      <dgm:t>
        <a:bodyPr/>
        <a:lstStyle/>
        <a:p>
          <a:endParaRPr lang="el-GR"/>
        </a:p>
      </dgm:t>
    </dgm:pt>
    <dgm:pt modelId="{73BDE61D-B819-41E3-8725-731D546E27E7}" type="pres">
      <dgm:prSet presAssocID="{96CDEE90-EE1B-4AE2-8F09-232BFC97A5C5}" presName="hierChild2" presStyleCnt="0"/>
      <dgm:spPr/>
    </dgm:pt>
    <dgm:pt modelId="{BFD6DCE2-6B86-4E49-8CED-0C9B882C0D83}" type="pres">
      <dgm:prSet presAssocID="{82ED9CFD-48FC-4C54-B869-6D1DE8A1B217}" presName="Name10" presStyleLbl="parChTrans1D2" presStyleIdx="0" presStyleCnt="3"/>
      <dgm:spPr/>
      <dgm:t>
        <a:bodyPr/>
        <a:lstStyle/>
        <a:p>
          <a:endParaRPr lang="el-GR"/>
        </a:p>
      </dgm:t>
    </dgm:pt>
    <dgm:pt modelId="{1C58BA39-9B10-4FEA-BB6A-2B4B2CD9E092}" type="pres">
      <dgm:prSet presAssocID="{14D4C0F9-2F78-4CF3-B83C-5F25833ECCA9}" presName="hierRoot2" presStyleCnt="0"/>
      <dgm:spPr/>
    </dgm:pt>
    <dgm:pt modelId="{11674DBA-D2A1-4F1A-8510-578A59B0ADE0}" type="pres">
      <dgm:prSet presAssocID="{14D4C0F9-2F78-4CF3-B83C-5F25833ECCA9}" presName="composite2" presStyleCnt="0"/>
      <dgm:spPr/>
    </dgm:pt>
    <dgm:pt modelId="{45CF4856-AF92-4091-AB18-FE9F33BB945A}" type="pres">
      <dgm:prSet presAssocID="{14D4C0F9-2F78-4CF3-B83C-5F25833ECCA9}" presName="background2" presStyleLbl="node2" presStyleIdx="0" presStyleCnt="3"/>
      <dgm:spPr/>
    </dgm:pt>
    <dgm:pt modelId="{7DAC9A3D-4CCD-498D-82FE-D710D9CBEEB0}" type="pres">
      <dgm:prSet presAssocID="{14D4C0F9-2F78-4CF3-B83C-5F25833ECCA9}" presName="text2" presStyleLbl="fgAcc2" presStyleIdx="0" presStyleCnt="3">
        <dgm:presLayoutVars>
          <dgm:chPref val="3"/>
        </dgm:presLayoutVars>
      </dgm:prSet>
      <dgm:spPr/>
      <dgm:t>
        <a:bodyPr/>
        <a:lstStyle/>
        <a:p>
          <a:endParaRPr lang="el-GR"/>
        </a:p>
      </dgm:t>
    </dgm:pt>
    <dgm:pt modelId="{CA9A4A7A-FADC-4BDE-9300-1C78DCE2CB3B}" type="pres">
      <dgm:prSet presAssocID="{14D4C0F9-2F78-4CF3-B83C-5F25833ECCA9}" presName="hierChild3" presStyleCnt="0"/>
      <dgm:spPr/>
    </dgm:pt>
    <dgm:pt modelId="{93627744-0432-45E0-BDE6-949207B32A39}" type="pres">
      <dgm:prSet presAssocID="{C5669BF0-D83F-474B-A348-0E91546F0D1E}" presName="Name17" presStyleLbl="parChTrans1D3" presStyleIdx="0" presStyleCnt="3"/>
      <dgm:spPr/>
      <dgm:t>
        <a:bodyPr/>
        <a:lstStyle/>
        <a:p>
          <a:endParaRPr lang="el-GR"/>
        </a:p>
      </dgm:t>
    </dgm:pt>
    <dgm:pt modelId="{CF160AF3-BA2F-4908-9EF7-5065B5395FD5}" type="pres">
      <dgm:prSet presAssocID="{D88F8873-88EE-430F-9D9E-558D30E2714B}" presName="hierRoot3" presStyleCnt="0"/>
      <dgm:spPr/>
    </dgm:pt>
    <dgm:pt modelId="{460431FA-B70E-4899-AD6E-C015F4BD948E}" type="pres">
      <dgm:prSet presAssocID="{D88F8873-88EE-430F-9D9E-558D30E2714B}" presName="composite3" presStyleCnt="0"/>
      <dgm:spPr/>
    </dgm:pt>
    <dgm:pt modelId="{C9083A81-F2D1-487D-895E-499BDB4421E0}" type="pres">
      <dgm:prSet presAssocID="{D88F8873-88EE-430F-9D9E-558D30E2714B}" presName="background3" presStyleLbl="node3" presStyleIdx="0" presStyleCnt="3"/>
      <dgm:spPr/>
    </dgm:pt>
    <dgm:pt modelId="{ECDD94DB-C7D7-499E-B7BC-29AEDCB5EA8D}" type="pres">
      <dgm:prSet presAssocID="{D88F8873-88EE-430F-9D9E-558D30E2714B}" presName="text3" presStyleLbl="fgAcc3" presStyleIdx="0" presStyleCnt="3">
        <dgm:presLayoutVars>
          <dgm:chPref val="3"/>
        </dgm:presLayoutVars>
      </dgm:prSet>
      <dgm:spPr/>
      <dgm:t>
        <a:bodyPr/>
        <a:lstStyle/>
        <a:p>
          <a:endParaRPr lang="el-GR"/>
        </a:p>
      </dgm:t>
    </dgm:pt>
    <dgm:pt modelId="{51A8C3BC-C9AD-40F9-9073-6C2A5E924132}" type="pres">
      <dgm:prSet presAssocID="{D88F8873-88EE-430F-9D9E-558D30E2714B}" presName="hierChild4" presStyleCnt="0"/>
      <dgm:spPr/>
    </dgm:pt>
    <dgm:pt modelId="{554469ED-58BC-4E66-8E8D-8656B96A6267}" type="pres">
      <dgm:prSet presAssocID="{EE3EA552-1654-498D-9549-DA105F652A06}" presName="Name10" presStyleLbl="parChTrans1D2" presStyleIdx="1" presStyleCnt="3"/>
      <dgm:spPr/>
      <dgm:t>
        <a:bodyPr/>
        <a:lstStyle/>
        <a:p>
          <a:endParaRPr lang="el-GR"/>
        </a:p>
      </dgm:t>
    </dgm:pt>
    <dgm:pt modelId="{7706BA54-5D98-4A7C-8F30-50AA9A059DD5}" type="pres">
      <dgm:prSet presAssocID="{84131655-3DF2-4884-B93A-9C6F80007682}" presName="hierRoot2" presStyleCnt="0"/>
      <dgm:spPr/>
    </dgm:pt>
    <dgm:pt modelId="{7D5A4908-C3B1-45D1-8523-66C15FA5EDBD}" type="pres">
      <dgm:prSet presAssocID="{84131655-3DF2-4884-B93A-9C6F80007682}" presName="composite2" presStyleCnt="0"/>
      <dgm:spPr/>
    </dgm:pt>
    <dgm:pt modelId="{A348C0F7-C1D0-4C55-9BC2-2117BCF06341}" type="pres">
      <dgm:prSet presAssocID="{84131655-3DF2-4884-B93A-9C6F80007682}" presName="background2" presStyleLbl="node2" presStyleIdx="1" presStyleCnt="3"/>
      <dgm:spPr/>
    </dgm:pt>
    <dgm:pt modelId="{247D6BEA-29A8-4992-B587-2E7C4B81227C}" type="pres">
      <dgm:prSet presAssocID="{84131655-3DF2-4884-B93A-9C6F80007682}" presName="text2" presStyleLbl="fgAcc2" presStyleIdx="1" presStyleCnt="3">
        <dgm:presLayoutVars>
          <dgm:chPref val="3"/>
        </dgm:presLayoutVars>
      </dgm:prSet>
      <dgm:spPr/>
      <dgm:t>
        <a:bodyPr/>
        <a:lstStyle/>
        <a:p>
          <a:endParaRPr lang="el-GR"/>
        </a:p>
      </dgm:t>
    </dgm:pt>
    <dgm:pt modelId="{84E50251-7AD7-489B-BD37-054E1EA3A36E}" type="pres">
      <dgm:prSet presAssocID="{84131655-3DF2-4884-B93A-9C6F80007682}" presName="hierChild3" presStyleCnt="0"/>
      <dgm:spPr/>
    </dgm:pt>
    <dgm:pt modelId="{F4785388-8ABC-4A03-BF43-B30AFC2DB425}" type="pres">
      <dgm:prSet presAssocID="{30B3D0B8-60EF-48D7-A18E-CB060230C98F}" presName="Name17" presStyleLbl="parChTrans1D3" presStyleIdx="1" presStyleCnt="3"/>
      <dgm:spPr/>
      <dgm:t>
        <a:bodyPr/>
        <a:lstStyle/>
        <a:p>
          <a:endParaRPr lang="el-GR"/>
        </a:p>
      </dgm:t>
    </dgm:pt>
    <dgm:pt modelId="{C4C9C37B-7D24-4CC9-8FAB-7AF731729CEF}" type="pres">
      <dgm:prSet presAssocID="{9F50A543-4569-4AA8-ADA8-965D7F2A6C06}" presName="hierRoot3" presStyleCnt="0"/>
      <dgm:spPr/>
    </dgm:pt>
    <dgm:pt modelId="{08A2E458-45ED-447C-B536-10218DAB86C9}" type="pres">
      <dgm:prSet presAssocID="{9F50A543-4569-4AA8-ADA8-965D7F2A6C06}" presName="composite3" presStyleCnt="0"/>
      <dgm:spPr/>
    </dgm:pt>
    <dgm:pt modelId="{E98563DB-E2C4-41FA-96DF-96E771C7BF42}" type="pres">
      <dgm:prSet presAssocID="{9F50A543-4569-4AA8-ADA8-965D7F2A6C06}" presName="background3" presStyleLbl="node3" presStyleIdx="1" presStyleCnt="3"/>
      <dgm:spPr/>
    </dgm:pt>
    <dgm:pt modelId="{CCD35680-2DFA-4A16-B70E-2F89F4C0D31F}" type="pres">
      <dgm:prSet presAssocID="{9F50A543-4569-4AA8-ADA8-965D7F2A6C06}" presName="text3" presStyleLbl="fgAcc3" presStyleIdx="1" presStyleCnt="3">
        <dgm:presLayoutVars>
          <dgm:chPref val="3"/>
        </dgm:presLayoutVars>
      </dgm:prSet>
      <dgm:spPr/>
      <dgm:t>
        <a:bodyPr/>
        <a:lstStyle/>
        <a:p>
          <a:endParaRPr lang="el-GR"/>
        </a:p>
      </dgm:t>
    </dgm:pt>
    <dgm:pt modelId="{E8677395-7880-4611-929F-E78F414B6C8D}" type="pres">
      <dgm:prSet presAssocID="{9F50A543-4569-4AA8-ADA8-965D7F2A6C06}" presName="hierChild4" presStyleCnt="0"/>
      <dgm:spPr/>
    </dgm:pt>
    <dgm:pt modelId="{9BC98452-F161-4D54-AF1E-7B1B750BF4B5}" type="pres">
      <dgm:prSet presAssocID="{893EE256-AF63-4DD9-9960-795621564F7D}" presName="Name10" presStyleLbl="parChTrans1D2" presStyleIdx="2" presStyleCnt="3"/>
      <dgm:spPr/>
      <dgm:t>
        <a:bodyPr/>
        <a:lstStyle/>
        <a:p>
          <a:endParaRPr lang="el-GR"/>
        </a:p>
      </dgm:t>
    </dgm:pt>
    <dgm:pt modelId="{3F2962BE-D471-450C-9A1D-D8884A6F0307}" type="pres">
      <dgm:prSet presAssocID="{AC72B276-A64E-4E39-9F38-0CB948E39EAE}" presName="hierRoot2" presStyleCnt="0"/>
      <dgm:spPr/>
    </dgm:pt>
    <dgm:pt modelId="{EA0C41DC-8322-470E-A774-56EA76E37A63}" type="pres">
      <dgm:prSet presAssocID="{AC72B276-A64E-4E39-9F38-0CB948E39EAE}" presName="composite2" presStyleCnt="0"/>
      <dgm:spPr/>
    </dgm:pt>
    <dgm:pt modelId="{E8260684-B644-4575-BC06-2557F706625F}" type="pres">
      <dgm:prSet presAssocID="{AC72B276-A64E-4E39-9F38-0CB948E39EAE}" presName="background2" presStyleLbl="node2" presStyleIdx="2" presStyleCnt="3"/>
      <dgm:spPr/>
    </dgm:pt>
    <dgm:pt modelId="{EFB37396-5FA8-4EFE-ACCE-CCC874B726EB}" type="pres">
      <dgm:prSet presAssocID="{AC72B276-A64E-4E39-9F38-0CB948E39EAE}" presName="text2" presStyleLbl="fgAcc2" presStyleIdx="2" presStyleCnt="3">
        <dgm:presLayoutVars>
          <dgm:chPref val="3"/>
        </dgm:presLayoutVars>
      </dgm:prSet>
      <dgm:spPr/>
      <dgm:t>
        <a:bodyPr/>
        <a:lstStyle/>
        <a:p>
          <a:endParaRPr lang="el-GR"/>
        </a:p>
      </dgm:t>
    </dgm:pt>
    <dgm:pt modelId="{03406938-E24A-4758-A09D-F1CFFACCC6A4}" type="pres">
      <dgm:prSet presAssocID="{AC72B276-A64E-4E39-9F38-0CB948E39EAE}" presName="hierChild3" presStyleCnt="0"/>
      <dgm:spPr/>
    </dgm:pt>
    <dgm:pt modelId="{0995F988-1431-4021-900C-E2B1E7462449}" type="pres">
      <dgm:prSet presAssocID="{626D0338-5E51-47FC-8264-C3138BA0A094}" presName="Name17" presStyleLbl="parChTrans1D3" presStyleIdx="2" presStyleCnt="3"/>
      <dgm:spPr/>
      <dgm:t>
        <a:bodyPr/>
        <a:lstStyle/>
        <a:p>
          <a:endParaRPr lang="el-GR"/>
        </a:p>
      </dgm:t>
    </dgm:pt>
    <dgm:pt modelId="{36027B56-7894-4478-86EB-F66992626AEF}" type="pres">
      <dgm:prSet presAssocID="{47705A89-1107-4F33-A1A5-EFF77E123246}" presName="hierRoot3" presStyleCnt="0"/>
      <dgm:spPr/>
    </dgm:pt>
    <dgm:pt modelId="{2D2F222E-2E61-4DC7-931D-2895E1A64669}" type="pres">
      <dgm:prSet presAssocID="{47705A89-1107-4F33-A1A5-EFF77E123246}" presName="composite3" presStyleCnt="0"/>
      <dgm:spPr/>
    </dgm:pt>
    <dgm:pt modelId="{0D532174-EADB-413F-98F8-25857588DFEB}" type="pres">
      <dgm:prSet presAssocID="{47705A89-1107-4F33-A1A5-EFF77E123246}" presName="background3" presStyleLbl="node3" presStyleIdx="2" presStyleCnt="3"/>
      <dgm:spPr/>
    </dgm:pt>
    <dgm:pt modelId="{E425DC26-F9DF-4E7D-B91F-60A60FB15000}" type="pres">
      <dgm:prSet presAssocID="{47705A89-1107-4F33-A1A5-EFF77E123246}" presName="text3" presStyleLbl="fgAcc3" presStyleIdx="2" presStyleCnt="3" custLinFactNeighborX="-284" custLinFactNeighborY="3568">
        <dgm:presLayoutVars>
          <dgm:chPref val="3"/>
        </dgm:presLayoutVars>
      </dgm:prSet>
      <dgm:spPr/>
      <dgm:t>
        <a:bodyPr/>
        <a:lstStyle/>
        <a:p>
          <a:endParaRPr lang="el-GR"/>
        </a:p>
      </dgm:t>
    </dgm:pt>
    <dgm:pt modelId="{368E35D5-1BFC-4888-B30C-4BA813FC2C85}" type="pres">
      <dgm:prSet presAssocID="{47705A89-1107-4F33-A1A5-EFF77E123246}" presName="hierChild4" presStyleCnt="0"/>
      <dgm:spPr/>
    </dgm:pt>
  </dgm:ptLst>
  <dgm:cxnLst>
    <dgm:cxn modelId="{556754FD-619F-44FB-B57E-6C583249AC07}" type="presOf" srcId="{D88F8873-88EE-430F-9D9E-558D30E2714B}" destId="{ECDD94DB-C7D7-499E-B7BC-29AEDCB5EA8D}" srcOrd="0" destOrd="0" presId="urn:microsoft.com/office/officeart/2005/8/layout/hierarchy1"/>
    <dgm:cxn modelId="{77B4D118-EFA4-4718-8C29-5FC43573FE55}" type="presOf" srcId="{30B3D0B8-60EF-48D7-A18E-CB060230C98F}" destId="{F4785388-8ABC-4A03-BF43-B30AFC2DB425}" srcOrd="0" destOrd="0" presId="urn:microsoft.com/office/officeart/2005/8/layout/hierarchy1"/>
    <dgm:cxn modelId="{6E530290-7D55-4102-9384-F35B65C2A331}" srcId="{14D4C0F9-2F78-4CF3-B83C-5F25833ECCA9}" destId="{D88F8873-88EE-430F-9D9E-558D30E2714B}" srcOrd="0" destOrd="0" parTransId="{C5669BF0-D83F-474B-A348-0E91546F0D1E}" sibTransId="{A4E5BF56-7ADB-4CEF-B02F-BDFCA9EC9CDB}"/>
    <dgm:cxn modelId="{20DC3C0A-E554-4AF7-A6D7-C2341934DF2D}" srcId="{84131655-3DF2-4884-B93A-9C6F80007682}" destId="{9F50A543-4569-4AA8-ADA8-965D7F2A6C06}" srcOrd="0" destOrd="0" parTransId="{30B3D0B8-60EF-48D7-A18E-CB060230C98F}" sibTransId="{64FB0227-5910-4F0B-8CCB-93D25D2F6C1E}"/>
    <dgm:cxn modelId="{62B02483-E5A9-4488-843C-B39EA5C76156}" srcId="{AC72B276-A64E-4E39-9F38-0CB948E39EAE}" destId="{47705A89-1107-4F33-A1A5-EFF77E123246}" srcOrd="0" destOrd="0" parTransId="{626D0338-5E51-47FC-8264-C3138BA0A094}" sibTransId="{D2250531-9ADE-4E29-9AB0-CFEA63F4EAA1}"/>
    <dgm:cxn modelId="{4EA50B75-7A4A-43F8-AE5B-4E4470558532}" type="presOf" srcId="{893EE256-AF63-4DD9-9960-795621564F7D}" destId="{9BC98452-F161-4D54-AF1E-7B1B750BF4B5}" srcOrd="0" destOrd="0" presId="urn:microsoft.com/office/officeart/2005/8/layout/hierarchy1"/>
    <dgm:cxn modelId="{951A2C6A-7CDA-4834-BD76-465F31747934}" srcId="{96CDEE90-EE1B-4AE2-8F09-232BFC97A5C5}" destId="{AC72B276-A64E-4E39-9F38-0CB948E39EAE}" srcOrd="2" destOrd="0" parTransId="{893EE256-AF63-4DD9-9960-795621564F7D}" sibTransId="{CD9BA1D1-70DB-45EE-B264-B5F7A7413793}"/>
    <dgm:cxn modelId="{F508E4BB-83A2-47A8-9E61-CC71C89E7259}" type="presOf" srcId="{626D0338-5E51-47FC-8264-C3138BA0A094}" destId="{0995F988-1431-4021-900C-E2B1E7462449}" srcOrd="0" destOrd="0" presId="urn:microsoft.com/office/officeart/2005/8/layout/hierarchy1"/>
    <dgm:cxn modelId="{F526F388-CCB7-425D-8E51-D13B3C14C9BF}" type="presOf" srcId="{96CDEE90-EE1B-4AE2-8F09-232BFC97A5C5}" destId="{58FF00C7-2CB2-4075-BE43-BE5D514820DB}" srcOrd="0" destOrd="0" presId="urn:microsoft.com/office/officeart/2005/8/layout/hierarchy1"/>
    <dgm:cxn modelId="{F89E26FE-759B-4CF2-93D9-2FC1799D1079}" type="presOf" srcId="{4E1DDF3A-EDF8-496D-8EDD-DD43729F5A5C}" destId="{DB3F7C64-465A-465F-BE7E-B5F6C60DF647}" srcOrd="0" destOrd="0" presId="urn:microsoft.com/office/officeart/2005/8/layout/hierarchy1"/>
    <dgm:cxn modelId="{2D5D834A-73AA-46CE-A946-4D5F7045C11A}" type="presOf" srcId="{EE3EA552-1654-498D-9549-DA105F652A06}" destId="{554469ED-58BC-4E66-8E8D-8656B96A6267}" srcOrd="0" destOrd="0" presId="urn:microsoft.com/office/officeart/2005/8/layout/hierarchy1"/>
    <dgm:cxn modelId="{36B050CA-26C1-4079-8039-D279F908FEB2}" srcId="{4E1DDF3A-EDF8-496D-8EDD-DD43729F5A5C}" destId="{96CDEE90-EE1B-4AE2-8F09-232BFC97A5C5}" srcOrd="0" destOrd="0" parTransId="{59E8E8C6-0AA1-47D2-8E0D-560D5FACBB8B}" sibTransId="{7E15FAB3-0F83-4D31-B04B-B794A8A19F20}"/>
    <dgm:cxn modelId="{ADD8FF8D-CBD8-48BA-90CC-E2001D2FF863}" type="presOf" srcId="{C5669BF0-D83F-474B-A348-0E91546F0D1E}" destId="{93627744-0432-45E0-BDE6-949207B32A39}" srcOrd="0" destOrd="0" presId="urn:microsoft.com/office/officeart/2005/8/layout/hierarchy1"/>
    <dgm:cxn modelId="{EDE22142-DDE3-48A2-BEFB-7B07F6BD2EDF}" type="presOf" srcId="{14D4C0F9-2F78-4CF3-B83C-5F25833ECCA9}" destId="{7DAC9A3D-4CCD-498D-82FE-D710D9CBEEB0}" srcOrd="0" destOrd="0" presId="urn:microsoft.com/office/officeart/2005/8/layout/hierarchy1"/>
    <dgm:cxn modelId="{490CC9B3-C11A-4275-B34C-984FCDB3DE73}" type="presOf" srcId="{9F50A543-4569-4AA8-ADA8-965D7F2A6C06}" destId="{CCD35680-2DFA-4A16-B70E-2F89F4C0D31F}" srcOrd="0" destOrd="0" presId="urn:microsoft.com/office/officeart/2005/8/layout/hierarchy1"/>
    <dgm:cxn modelId="{4E743214-F6EE-46EB-B5F5-AAE79DA22B1E}" srcId="{96CDEE90-EE1B-4AE2-8F09-232BFC97A5C5}" destId="{84131655-3DF2-4884-B93A-9C6F80007682}" srcOrd="1" destOrd="0" parTransId="{EE3EA552-1654-498D-9549-DA105F652A06}" sibTransId="{F8DAA2B4-4DDF-49AE-9C48-929C1156D3EF}"/>
    <dgm:cxn modelId="{714C531F-A150-423A-9CBA-D0427BCEA01F}" type="presOf" srcId="{82ED9CFD-48FC-4C54-B869-6D1DE8A1B217}" destId="{BFD6DCE2-6B86-4E49-8CED-0C9B882C0D83}" srcOrd="0" destOrd="0" presId="urn:microsoft.com/office/officeart/2005/8/layout/hierarchy1"/>
    <dgm:cxn modelId="{2A68DC4D-1958-41A2-B49B-165B8197FC4B}" type="presOf" srcId="{84131655-3DF2-4884-B93A-9C6F80007682}" destId="{247D6BEA-29A8-4992-B587-2E7C4B81227C}" srcOrd="0" destOrd="0" presId="urn:microsoft.com/office/officeart/2005/8/layout/hierarchy1"/>
    <dgm:cxn modelId="{4DEAA74B-EB9B-46BC-ACD4-88D8F288DAB3}" srcId="{96CDEE90-EE1B-4AE2-8F09-232BFC97A5C5}" destId="{14D4C0F9-2F78-4CF3-B83C-5F25833ECCA9}" srcOrd="0" destOrd="0" parTransId="{82ED9CFD-48FC-4C54-B869-6D1DE8A1B217}" sibTransId="{F61266CB-C1EE-4EE6-9000-98BE17BC942F}"/>
    <dgm:cxn modelId="{A41A0F26-2FC5-49B4-B3FF-4B36C34A1D07}" type="presOf" srcId="{AC72B276-A64E-4E39-9F38-0CB948E39EAE}" destId="{EFB37396-5FA8-4EFE-ACCE-CCC874B726EB}" srcOrd="0" destOrd="0" presId="urn:microsoft.com/office/officeart/2005/8/layout/hierarchy1"/>
    <dgm:cxn modelId="{8832485D-FD8B-4E92-8D6B-67B4B88259AA}" type="presOf" srcId="{47705A89-1107-4F33-A1A5-EFF77E123246}" destId="{E425DC26-F9DF-4E7D-B91F-60A60FB15000}" srcOrd="0" destOrd="0" presId="urn:microsoft.com/office/officeart/2005/8/layout/hierarchy1"/>
    <dgm:cxn modelId="{BEDDE2DC-2015-45FD-9870-9C00F0F7BCC3}" type="presParOf" srcId="{DB3F7C64-465A-465F-BE7E-B5F6C60DF647}" destId="{7E36C4F8-E7B7-492A-88BF-95E5254EA5B1}" srcOrd="0" destOrd="0" presId="urn:microsoft.com/office/officeart/2005/8/layout/hierarchy1"/>
    <dgm:cxn modelId="{26DEEE1F-BC8E-44B0-AF5F-204470234489}" type="presParOf" srcId="{7E36C4F8-E7B7-492A-88BF-95E5254EA5B1}" destId="{D1E12512-B1FA-46EF-BA08-C3F089DB8CDC}" srcOrd="0" destOrd="0" presId="urn:microsoft.com/office/officeart/2005/8/layout/hierarchy1"/>
    <dgm:cxn modelId="{7872D1F4-1498-4D99-9D3E-DA9FF85EEABA}" type="presParOf" srcId="{D1E12512-B1FA-46EF-BA08-C3F089DB8CDC}" destId="{8800F686-0FD6-4D6C-BAAF-1629015A0431}" srcOrd="0" destOrd="0" presId="urn:microsoft.com/office/officeart/2005/8/layout/hierarchy1"/>
    <dgm:cxn modelId="{769C3361-D7AD-4FA5-A977-FF38CE83F9A4}" type="presParOf" srcId="{D1E12512-B1FA-46EF-BA08-C3F089DB8CDC}" destId="{58FF00C7-2CB2-4075-BE43-BE5D514820DB}" srcOrd="1" destOrd="0" presId="urn:microsoft.com/office/officeart/2005/8/layout/hierarchy1"/>
    <dgm:cxn modelId="{67EBDB7C-589B-48AA-833B-65879BC3685C}" type="presParOf" srcId="{7E36C4F8-E7B7-492A-88BF-95E5254EA5B1}" destId="{73BDE61D-B819-41E3-8725-731D546E27E7}" srcOrd="1" destOrd="0" presId="urn:microsoft.com/office/officeart/2005/8/layout/hierarchy1"/>
    <dgm:cxn modelId="{C4D90B4F-250B-44C4-AC55-CF78B2485CEB}" type="presParOf" srcId="{73BDE61D-B819-41E3-8725-731D546E27E7}" destId="{BFD6DCE2-6B86-4E49-8CED-0C9B882C0D83}" srcOrd="0" destOrd="0" presId="urn:microsoft.com/office/officeart/2005/8/layout/hierarchy1"/>
    <dgm:cxn modelId="{E37A12C5-7C5D-4DEA-81C1-08C112D00166}" type="presParOf" srcId="{73BDE61D-B819-41E3-8725-731D546E27E7}" destId="{1C58BA39-9B10-4FEA-BB6A-2B4B2CD9E092}" srcOrd="1" destOrd="0" presId="urn:microsoft.com/office/officeart/2005/8/layout/hierarchy1"/>
    <dgm:cxn modelId="{978E65E6-13FA-40FC-A88B-21A3173921ED}" type="presParOf" srcId="{1C58BA39-9B10-4FEA-BB6A-2B4B2CD9E092}" destId="{11674DBA-D2A1-4F1A-8510-578A59B0ADE0}" srcOrd="0" destOrd="0" presId="urn:microsoft.com/office/officeart/2005/8/layout/hierarchy1"/>
    <dgm:cxn modelId="{237492EA-EC11-43B8-981C-CC8502150939}" type="presParOf" srcId="{11674DBA-D2A1-4F1A-8510-578A59B0ADE0}" destId="{45CF4856-AF92-4091-AB18-FE9F33BB945A}" srcOrd="0" destOrd="0" presId="urn:microsoft.com/office/officeart/2005/8/layout/hierarchy1"/>
    <dgm:cxn modelId="{F8F05279-235D-416A-8C2C-EF56E740D5A4}" type="presParOf" srcId="{11674DBA-D2A1-4F1A-8510-578A59B0ADE0}" destId="{7DAC9A3D-4CCD-498D-82FE-D710D9CBEEB0}" srcOrd="1" destOrd="0" presId="urn:microsoft.com/office/officeart/2005/8/layout/hierarchy1"/>
    <dgm:cxn modelId="{053F0F76-00A5-4404-A127-F9BAEF757F32}" type="presParOf" srcId="{1C58BA39-9B10-4FEA-BB6A-2B4B2CD9E092}" destId="{CA9A4A7A-FADC-4BDE-9300-1C78DCE2CB3B}" srcOrd="1" destOrd="0" presId="urn:microsoft.com/office/officeart/2005/8/layout/hierarchy1"/>
    <dgm:cxn modelId="{A1A8298C-782D-4643-B273-A440CF9B4600}" type="presParOf" srcId="{CA9A4A7A-FADC-4BDE-9300-1C78DCE2CB3B}" destId="{93627744-0432-45E0-BDE6-949207B32A39}" srcOrd="0" destOrd="0" presId="urn:microsoft.com/office/officeart/2005/8/layout/hierarchy1"/>
    <dgm:cxn modelId="{4B1429D2-E8B2-4668-8C1F-F91CC3CB4E68}" type="presParOf" srcId="{CA9A4A7A-FADC-4BDE-9300-1C78DCE2CB3B}" destId="{CF160AF3-BA2F-4908-9EF7-5065B5395FD5}" srcOrd="1" destOrd="0" presId="urn:microsoft.com/office/officeart/2005/8/layout/hierarchy1"/>
    <dgm:cxn modelId="{16A0FA0E-089E-424D-9A38-5BB66817B79A}" type="presParOf" srcId="{CF160AF3-BA2F-4908-9EF7-5065B5395FD5}" destId="{460431FA-B70E-4899-AD6E-C015F4BD948E}" srcOrd="0" destOrd="0" presId="urn:microsoft.com/office/officeart/2005/8/layout/hierarchy1"/>
    <dgm:cxn modelId="{DF3D1CDB-FF91-416B-A30C-D004D2A56EF1}" type="presParOf" srcId="{460431FA-B70E-4899-AD6E-C015F4BD948E}" destId="{C9083A81-F2D1-487D-895E-499BDB4421E0}" srcOrd="0" destOrd="0" presId="urn:microsoft.com/office/officeart/2005/8/layout/hierarchy1"/>
    <dgm:cxn modelId="{F88AFE36-FD4E-4A55-AC29-2749A2CFF750}" type="presParOf" srcId="{460431FA-B70E-4899-AD6E-C015F4BD948E}" destId="{ECDD94DB-C7D7-499E-B7BC-29AEDCB5EA8D}" srcOrd="1" destOrd="0" presId="urn:microsoft.com/office/officeart/2005/8/layout/hierarchy1"/>
    <dgm:cxn modelId="{19C61F7A-F918-45AB-8832-BC9C2E3DAC59}" type="presParOf" srcId="{CF160AF3-BA2F-4908-9EF7-5065B5395FD5}" destId="{51A8C3BC-C9AD-40F9-9073-6C2A5E924132}" srcOrd="1" destOrd="0" presId="urn:microsoft.com/office/officeart/2005/8/layout/hierarchy1"/>
    <dgm:cxn modelId="{9F91DE9A-8D66-4E86-8353-9D39A6ABC175}" type="presParOf" srcId="{73BDE61D-B819-41E3-8725-731D546E27E7}" destId="{554469ED-58BC-4E66-8E8D-8656B96A6267}" srcOrd="2" destOrd="0" presId="urn:microsoft.com/office/officeart/2005/8/layout/hierarchy1"/>
    <dgm:cxn modelId="{335E808F-D1C8-44D0-9B96-78C57AABFEF1}" type="presParOf" srcId="{73BDE61D-B819-41E3-8725-731D546E27E7}" destId="{7706BA54-5D98-4A7C-8F30-50AA9A059DD5}" srcOrd="3" destOrd="0" presId="urn:microsoft.com/office/officeart/2005/8/layout/hierarchy1"/>
    <dgm:cxn modelId="{C4EC7FA0-E3DE-473C-9AD3-EEF606F839B8}" type="presParOf" srcId="{7706BA54-5D98-4A7C-8F30-50AA9A059DD5}" destId="{7D5A4908-C3B1-45D1-8523-66C15FA5EDBD}" srcOrd="0" destOrd="0" presId="urn:microsoft.com/office/officeart/2005/8/layout/hierarchy1"/>
    <dgm:cxn modelId="{6364A918-013D-482F-B1CF-3770B2DC22D1}" type="presParOf" srcId="{7D5A4908-C3B1-45D1-8523-66C15FA5EDBD}" destId="{A348C0F7-C1D0-4C55-9BC2-2117BCF06341}" srcOrd="0" destOrd="0" presId="urn:microsoft.com/office/officeart/2005/8/layout/hierarchy1"/>
    <dgm:cxn modelId="{15BEDC8E-E7EE-469E-B104-4EB3D153A169}" type="presParOf" srcId="{7D5A4908-C3B1-45D1-8523-66C15FA5EDBD}" destId="{247D6BEA-29A8-4992-B587-2E7C4B81227C}" srcOrd="1" destOrd="0" presId="urn:microsoft.com/office/officeart/2005/8/layout/hierarchy1"/>
    <dgm:cxn modelId="{DB95AEAB-D149-456E-963F-A6A93C072121}" type="presParOf" srcId="{7706BA54-5D98-4A7C-8F30-50AA9A059DD5}" destId="{84E50251-7AD7-489B-BD37-054E1EA3A36E}" srcOrd="1" destOrd="0" presId="urn:microsoft.com/office/officeart/2005/8/layout/hierarchy1"/>
    <dgm:cxn modelId="{0D5C7998-5BB3-442C-B295-0726421A810A}" type="presParOf" srcId="{84E50251-7AD7-489B-BD37-054E1EA3A36E}" destId="{F4785388-8ABC-4A03-BF43-B30AFC2DB425}" srcOrd="0" destOrd="0" presId="urn:microsoft.com/office/officeart/2005/8/layout/hierarchy1"/>
    <dgm:cxn modelId="{804933A1-B2F1-4B5C-8737-A13E4BF49414}" type="presParOf" srcId="{84E50251-7AD7-489B-BD37-054E1EA3A36E}" destId="{C4C9C37B-7D24-4CC9-8FAB-7AF731729CEF}" srcOrd="1" destOrd="0" presId="urn:microsoft.com/office/officeart/2005/8/layout/hierarchy1"/>
    <dgm:cxn modelId="{BE574A8D-70A8-4421-99AF-1F77F386BB4D}" type="presParOf" srcId="{C4C9C37B-7D24-4CC9-8FAB-7AF731729CEF}" destId="{08A2E458-45ED-447C-B536-10218DAB86C9}" srcOrd="0" destOrd="0" presId="urn:microsoft.com/office/officeart/2005/8/layout/hierarchy1"/>
    <dgm:cxn modelId="{C07F2E90-87DE-43FF-8743-FD10957208E3}" type="presParOf" srcId="{08A2E458-45ED-447C-B536-10218DAB86C9}" destId="{E98563DB-E2C4-41FA-96DF-96E771C7BF42}" srcOrd="0" destOrd="0" presId="urn:microsoft.com/office/officeart/2005/8/layout/hierarchy1"/>
    <dgm:cxn modelId="{778B7EA9-3811-4EB3-A4D0-F8CCC6EF2FAD}" type="presParOf" srcId="{08A2E458-45ED-447C-B536-10218DAB86C9}" destId="{CCD35680-2DFA-4A16-B70E-2F89F4C0D31F}" srcOrd="1" destOrd="0" presId="urn:microsoft.com/office/officeart/2005/8/layout/hierarchy1"/>
    <dgm:cxn modelId="{A6080953-7B84-4FCD-972C-96EF04EDCB4C}" type="presParOf" srcId="{C4C9C37B-7D24-4CC9-8FAB-7AF731729CEF}" destId="{E8677395-7880-4611-929F-E78F414B6C8D}" srcOrd="1" destOrd="0" presId="urn:microsoft.com/office/officeart/2005/8/layout/hierarchy1"/>
    <dgm:cxn modelId="{C969AB11-20CA-41C1-AF87-E50437466565}" type="presParOf" srcId="{73BDE61D-B819-41E3-8725-731D546E27E7}" destId="{9BC98452-F161-4D54-AF1E-7B1B750BF4B5}" srcOrd="4" destOrd="0" presId="urn:microsoft.com/office/officeart/2005/8/layout/hierarchy1"/>
    <dgm:cxn modelId="{9AA39170-A528-4AC2-912F-BAE0900D5676}" type="presParOf" srcId="{73BDE61D-B819-41E3-8725-731D546E27E7}" destId="{3F2962BE-D471-450C-9A1D-D8884A6F0307}" srcOrd="5" destOrd="0" presId="urn:microsoft.com/office/officeart/2005/8/layout/hierarchy1"/>
    <dgm:cxn modelId="{6F6540A2-0B4A-4B91-89CF-2D73D67C9DC7}" type="presParOf" srcId="{3F2962BE-D471-450C-9A1D-D8884A6F0307}" destId="{EA0C41DC-8322-470E-A774-56EA76E37A63}" srcOrd="0" destOrd="0" presId="urn:microsoft.com/office/officeart/2005/8/layout/hierarchy1"/>
    <dgm:cxn modelId="{DC205B0E-0CB7-4D8D-8A6F-71332FEA67A1}" type="presParOf" srcId="{EA0C41DC-8322-470E-A774-56EA76E37A63}" destId="{E8260684-B644-4575-BC06-2557F706625F}" srcOrd="0" destOrd="0" presId="urn:microsoft.com/office/officeart/2005/8/layout/hierarchy1"/>
    <dgm:cxn modelId="{A001340A-60A6-4124-A3BC-8EEF51F1B142}" type="presParOf" srcId="{EA0C41DC-8322-470E-A774-56EA76E37A63}" destId="{EFB37396-5FA8-4EFE-ACCE-CCC874B726EB}" srcOrd="1" destOrd="0" presId="urn:microsoft.com/office/officeart/2005/8/layout/hierarchy1"/>
    <dgm:cxn modelId="{85F842FC-1B83-4335-9349-9D2CFA648928}" type="presParOf" srcId="{3F2962BE-D471-450C-9A1D-D8884A6F0307}" destId="{03406938-E24A-4758-A09D-F1CFFACCC6A4}" srcOrd="1" destOrd="0" presId="urn:microsoft.com/office/officeart/2005/8/layout/hierarchy1"/>
    <dgm:cxn modelId="{441EF4C3-F60F-4372-9367-68C9FF7D2344}" type="presParOf" srcId="{03406938-E24A-4758-A09D-F1CFFACCC6A4}" destId="{0995F988-1431-4021-900C-E2B1E7462449}" srcOrd="0" destOrd="0" presId="urn:microsoft.com/office/officeart/2005/8/layout/hierarchy1"/>
    <dgm:cxn modelId="{495E5B1A-6891-4F55-BF4C-A9D61AB409FC}" type="presParOf" srcId="{03406938-E24A-4758-A09D-F1CFFACCC6A4}" destId="{36027B56-7894-4478-86EB-F66992626AEF}" srcOrd="1" destOrd="0" presId="urn:microsoft.com/office/officeart/2005/8/layout/hierarchy1"/>
    <dgm:cxn modelId="{046D736E-694D-448E-8E24-9C27597E0650}" type="presParOf" srcId="{36027B56-7894-4478-86EB-F66992626AEF}" destId="{2D2F222E-2E61-4DC7-931D-2895E1A64669}" srcOrd="0" destOrd="0" presId="urn:microsoft.com/office/officeart/2005/8/layout/hierarchy1"/>
    <dgm:cxn modelId="{C0B9A5FE-B48B-4891-BF27-92D2779475F1}" type="presParOf" srcId="{2D2F222E-2E61-4DC7-931D-2895E1A64669}" destId="{0D532174-EADB-413F-98F8-25857588DFEB}" srcOrd="0" destOrd="0" presId="urn:microsoft.com/office/officeart/2005/8/layout/hierarchy1"/>
    <dgm:cxn modelId="{2F1035AB-E4D3-4CDA-826F-EA1F4B0E4FF2}" type="presParOf" srcId="{2D2F222E-2E61-4DC7-931D-2895E1A64669}" destId="{E425DC26-F9DF-4E7D-B91F-60A60FB15000}" srcOrd="1" destOrd="0" presId="urn:microsoft.com/office/officeart/2005/8/layout/hierarchy1"/>
    <dgm:cxn modelId="{40449C13-9215-4AC7-BF11-FA589C095E9C}" type="presParOf" srcId="{36027B56-7894-4478-86EB-F66992626AEF}" destId="{368E35D5-1BFC-4888-B30C-4BA813FC2C85}"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BA28EDD-BCE4-4BF9-A13A-B4A7FF587B3D}">
      <dsp:nvSpPr>
        <dsp:cNvPr id="0" name=""/>
        <dsp:cNvSpPr/>
      </dsp:nvSpPr>
      <dsp:spPr>
        <a:xfrm>
          <a:off x="2952750" y="1692195"/>
          <a:ext cx="2095499" cy="498633"/>
        </a:xfrm>
        <a:custGeom>
          <a:avLst/>
          <a:gdLst/>
          <a:ahLst/>
          <a:cxnLst/>
          <a:rect l="0" t="0" r="0" b="0"/>
          <a:pathLst>
            <a:path>
              <a:moveTo>
                <a:pt x="0" y="0"/>
              </a:moveTo>
              <a:lnTo>
                <a:pt x="0" y="339804"/>
              </a:lnTo>
              <a:lnTo>
                <a:pt x="2095499" y="339804"/>
              </a:lnTo>
              <a:lnTo>
                <a:pt x="2095499" y="4986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658B95-93E8-4780-9470-A9933AD13D57}">
      <dsp:nvSpPr>
        <dsp:cNvPr id="0" name=""/>
        <dsp:cNvSpPr/>
      </dsp:nvSpPr>
      <dsp:spPr>
        <a:xfrm>
          <a:off x="2907030" y="1692195"/>
          <a:ext cx="91440" cy="498633"/>
        </a:xfrm>
        <a:custGeom>
          <a:avLst/>
          <a:gdLst/>
          <a:ahLst/>
          <a:cxnLst/>
          <a:rect l="0" t="0" r="0" b="0"/>
          <a:pathLst>
            <a:path>
              <a:moveTo>
                <a:pt x="45720" y="0"/>
              </a:moveTo>
              <a:lnTo>
                <a:pt x="45720" y="4986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7B6E9B-8D78-4408-9B10-9F1C21B1A3DD}">
      <dsp:nvSpPr>
        <dsp:cNvPr id="0" name=""/>
        <dsp:cNvSpPr/>
      </dsp:nvSpPr>
      <dsp:spPr>
        <a:xfrm>
          <a:off x="857250" y="1692195"/>
          <a:ext cx="2095499" cy="498633"/>
        </a:xfrm>
        <a:custGeom>
          <a:avLst/>
          <a:gdLst/>
          <a:ahLst/>
          <a:cxnLst/>
          <a:rect l="0" t="0" r="0" b="0"/>
          <a:pathLst>
            <a:path>
              <a:moveTo>
                <a:pt x="2095499" y="0"/>
              </a:moveTo>
              <a:lnTo>
                <a:pt x="2095499" y="339804"/>
              </a:lnTo>
              <a:lnTo>
                <a:pt x="0" y="339804"/>
              </a:lnTo>
              <a:lnTo>
                <a:pt x="0" y="4986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76056E-1BDA-47E7-B221-9C50029FBCF9}">
      <dsp:nvSpPr>
        <dsp:cNvPr id="0" name=""/>
        <dsp:cNvSpPr/>
      </dsp:nvSpPr>
      <dsp:spPr>
        <a:xfrm>
          <a:off x="2095500" y="603488"/>
          <a:ext cx="1714499" cy="10887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005BF2-B4A8-4C44-BA00-AB8CA9CDEF16}">
      <dsp:nvSpPr>
        <dsp:cNvPr id="0" name=""/>
        <dsp:cNvSpPr/>
      </dsp:nvSpPr>
      <dsp:spPr>
        <a:xfrm>
          <a:off x="2286000" y="784463"/>
          <a:ext cx="1714499" cy="10887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smtClean="0"/>
            <a:t>Οργανισμοί </a:t>
          </a:r>
          <a:endParaRPr lang="el-GR" sz="1800" kern="1200" dirty="0"/>
        </a:p>
      </dsp:txBody>
      <dsp:txXfrm>
        <a:off x="2286000" y="784463"/>
        <a:ext cx="1714499" cy="1088707"/>
      </dsp:txXfrm>
    </dsp:sp>
    <dsp:sp modelId="{B6B7B7F0-9C6D-49DA-BB69-5F36D54F65D8}">
      <dsp:nvSpPr>
        <dsp:cNvPr id="0" name=""/>
        <dsp:cNvSpPr/>
      </dsp:nvSpPr>
      <dsp:spPr>
        <a:xfrm>
          <a:off x="0" y="2190829"/>
          <a:ext cx="1714499" cy="10887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2D8BBC-365F-496F-B54C-ACD0484E11CA}">
      <dsp:nvSpPr>
        <dsp:cNvPr id="0" name=""/>
        <dsp:cNvSpPr/>
      </dsp:nvSpPr>
      <dsp:spPr>
        <a:xfrm>
          <a:off x="190500" y="2371804"/>
          <a:ext cx="1714499" cy="10887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smtClean="0"/>
            <a:t>Προκαρυωτικοί </a:t>
          </a:r>
          <a:endParaRPr lang="el-GR" sz="1800" kern="1200" dirty="0"/>
        </a:p>
      </dsp:txBody>
      <dsp:txXfrm>
        <a:off x="190500" y="2371804"/>
        <a:ext cx="1714499" cy="1088707"/>
      </dsp:txXfrm>
    </dsp:sp>
    <dsp:sp modelId="{7DEFFB17-EAF2-4FE8-B512-B1CE0D0D417D}">
      <dsp:nvSpPr>
        <dsp:cNvPr id="0" name=""/>
        <dsp:cNvSpPr/>
      </dsp:nvSpPr>
      <dsp:spPr>
        <a:xfrm>
          <a:off x="2095500" y="2190829"/>
          <a:ext cx="1714499" cy="10887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08F7EB-B44A-4077-A89E-665F96E3B979}">
      <dsp:nvSpPr>
        <dsp:cNvPr id="0" name=""/>
        <dsp:cNvSpPr/>
      </dsp:nvSpPr>
      <dsp:spPr>
        <a:xfrm>
          <a:off x="2286000" y="2371804"/>
          <a:ext cx="1714499" cy="10887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smtClean="0"/>
            <a:t>Ευκαρυωτικοί </a:t>
          </a:r>
          <a:endParaRPr lang="el-GR" sz="1800" kern="1200" dirty="0"/>
        </a:p>
      </dsp:txBody>
      <dsp:txXfrm>
        <a:off x="2286000" y="2371804"/>
        <a:ext cx="1714499" cy="1088707"/>
      </dsp:txXfrm>
    </dsp:sp>
    <dsp:sp modelId="{0E899D67-6F53-4D8D-88FD-110B15C18F9B}">
      <dsp:nvSpPr>
        <dsp:cNvPr id="0" name=""/>
        <dsp:cNvSpPr/>
      </dsp:nvSpPr>
      <dsp:spPr>
        <a:xfrm>
          <a:off x="4191000" y="2190829"/>
          <a:ext cx="1714499" cy="10887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4DCF24-00FF-4CDF-8964-372D564341C5}">
      <dsp:nvSpPr>
        <dsp:cNvPr id="0" name=""/>
        <dsp:cNvSpPr/>
      </dsp:nvSpPr>
      <dsp:spPr>
        <a:xfrm>
          <a:off x="4381499" y="2371804"/>
          <a:ext cx="1714499" cy="10887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smtClean="0"/>
            <a:t>Ιοί </a:t>
          </a:r>
          <a:endParaRPr lang="el-GR" sz="1800" kern="1200" dirty="0"/>
        </a:p>
      </dsp:txBody>
      <dsp:txXfrm>
        <a:off x="4381499" y="2371804"/>
        <a:ext cx="1714499" cy="1088707"/>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D5D62C-DB82-489E-BD67-8E6F4D71B075}">
      <dsp:nvSpPr>
        <dsp:cNvPr id="0" name=""/>
        <dsp:cNvSpPr/>
      </dsp:nvSpPr>
      <dsp:spPr>
        <a:xfrm>
          <a:off x="3050" y="0"/>
          <a:ext cx="2934890" cy="4064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smtClean="0"/>
            <a:t>Πεντόζες</a:t>
          </a:r>
          <a:r>
            <a:rPr lang="en-US" sz="1800" kern="1200" dirty="0" smtClean="0"/>
            <a:t> (C</a:t>
          </a:r>
          <a:r>
            <a:rPr lang="en-US" sz="1800" kern="1200" baseline="-25000" dirty="0" smtClean="0"/>
            <a:t>5</a:t>
          </a:r>
          <a:r>
            <a:rPr lang="en-US" sz="1800" kern="1200" baseline="0" dirty="0" smtClean="0"/>
            <a:t>H</a:t>
          </a:r>
          <a:r>
            <a:rPr lang="en-US" sz="1800" kern="1200" baseline="-25000" dirty="0" smtClean="0"/>
            <a:t>10</a:t>
          </a:r>
          <a:r>
            <a:rPr lang="en-US" sz="1800" kern="1200" baseline="0" dirty="0" smtClean="0"/>
            <a:t>O</a:t>
          </a:r>
          <a:r>
            <a:rPr lang="en-US" sz="1800" kern="1200" baseline="-25000" dirty="0" smtClean="0"/>
            <a:t>10</a:t>
          </a:r>
          <a:r>
            <a:rPr lang="en-US" sz="1800" kern="1200" baseline="0" dirty="0" smtClean="0"/>
            <a:t>)</a:t>
          </a:r>
          <a:r>
            <a:rPr lang="el-GR" sz="5400" kern="1200" dirty="0" smtClean="0"/>
            <a:t> </a:t>
          </a:r>
          <a:endParaRPr lang="el-GR" sz="5400" kern="1200" dirty="0"/>
        </a:p>
      </dsp:txBody>
      <dsp:txXfrm>
        <a:off x="3050" y="0"/>
        <a:ext cx="2934890" cy="1219200"/>
      </dsp:txXfrm>
    </dsp:sp>
    <dsp:sp modelId="{45E41CC0-7F9C-4D87-B403-AFF2087F6133}">
      <dsp:nvSpPr>
        <dsp:cNvPr id="0" name=""/>
        <dsp:cNvSpPr/>
      </dsp:nvSpPr>
      <dsp:spPr>
        <a:xfrm>
          <a:off x="296540" y="1220390"/>
          <a:ext cx="2347912" cy="12253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l-GR" sz="1600" kern="1200" dirty="0" smtClean="0"/>
            <a:t>Ριβόζη</a:t>
          </a:r>
        </a:p>
        <a:p>
          <a:pPr lvl="0" algn="ctr" defTabSz="711200">
            <a:lnSpc>
              <a:spcPct val="90000"/>
            </a:lnSpc>
            <a:spcBef>
              <a:spcPct val="0"/>
            </a:spcBef>
            <a:spcAft>
              <a:spcPct val="35000"/>
            </a:spcAft>
          </a:pPr>
          <a:r>
            <a:rPr lang="el-GR" sz="1600" kern="1200" dirty="0" smtClean="0"/>
            <a:t>Συστατικό των ριβονουκλεοτιδίων </a:t>
          </a:r>
          <a:endParaRPr lang="el-GR" sz="1600" kern="1200" dirty="0"/>
        </a:p>
      </dsp:txBody>
      <dsp:txXfrm>
        <a:off x="296540" y="1220390"/>
        <a:ext cx="2347912" cy="1225351"/>
      </dsp:txXfrm>
    </dsp:sp>
    <dsp:sp modelId="{8312ED62-83ED-41BD-960E-B64A46548CA4}">
      <dsp:nvSpPr>
        <dsp:cNvPr id="0" name=""/>
        <dsp:cNvSpPr/>
      </dsp:nvSpPr>
      <dsp:spPr>
        <a:xfrm>
          <a:off x="296540" y="2634257"/>
          <a:ext cx="2347912" cy="12253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l-GR" sz="1600" kern="1200" dirty="0" smtClean="0"/>
            <a:t>Δεσοξυριβόζη</a:t>
          </a:r>
        </a:p>
        <a:p>
          <a:pPr lvl="0" algn="ctr" defTabSz="711200">
            <a:lnSpc>
              <a:spcPct val="90000"/>
            </a:lnSpc>
            <a:spcBef>
              <a:spcPct val="0"/>
            </a:spcBef>
            <a:spcAft>
              <a:spcPct val="35000"/>
            </a:spcAft>
          </a:pPr>
          <a:r>
            <a:rPr lang="el-GR" sz="1600" kern="1200" dirty="0" smtClean="0"/>
            <a:t>Συστατικό των </a:t>
          </a:r>
          <a:r>
            <a:rPr lang="el-GR" sz="1600" kern="1200" dirty="0" err="1" smtClean="0"/>
            <a:t>δεσοξυριβονουκλεοτιδίων</a:t>
          </a:r>
          <a:endParaRPr lang="el-GR" sz="1600" kern="1200" dirty="0" smtClean="0"/>
        </a:p>
      </dsp:txBody>
      <dsp:txXfrm>
        <a:off x="296540" y="2634257"/>
        <a:ext cx="2347912" cy="1225351"/>
      </dsp:txXfrm>
    </dsp:sp>
    <dsp:sp modelId="{9D9DAB47-6992-4887-A500-186F214F814F}">
      <dsp:nvSpPr>
        <dsp:cNvPr id="0" name=""/>
        <dsp:cNvSpPr/>
      </dsp:nvSpPr>
      <dsp:spPr>
        <a:xfrm>
          <a:off x="3158058" y="0"/>
          <a:ext cx="2934890" cy="4064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smtClean="0"/>
            <a:t>Εξόζες</a:t>
          </a:r>
          <a:r>
            <a:rPr lang="en-US" sz="1800" kern="1200" dirty="0" smtClean="0"/>
            <a:t> (C</a:t>
          </a:r>
          <a:r>
            <a:rPr lang="en-US" sz="1800" kern="1200" baseline="-25000" dirty="0" smtClean="0"/>
            <a:t>6</a:t>
          </a:r>
          <a:r>
            <a:rPr lang="en-US" sz="1800" kern="1200" baseline="0" dirty="0" smtClean="0"/>
            <a:t>H</a:t>
          </a:r>
          <a:r>
            <a:rPr lang="en-US" sz="1800" kern="1200" baseline="-25000" dirty="0" smtClean="0"/>
            <a:t>12</a:t>
          </a:r>
          <a:r>
            <a:rPr lang="en-US" sz="1800" kern="1200" baseline="0" dirty="0" smtClean="0"/>
            <a:t>O</a:t>
          </a:r>
          <a:r>
            <a:rPr lang="en-US" sz="1800" kern="1200" baseline="-25000" dirty="0" smtClean="0"/>
            <a:t>6</a:t>
          </a:r>
          <a:r>
            <a:rPr lang="en-US" sz="1800" kern="1200" baseline="0" dirty="0" smtClean="0"/>
            <a:t>)</a:t>
          </a:r>
          <a:r>
            <a:rPr lang="el-GR" sz="5600" kern="1200" dirty="0" smtClean="0"/>
            <a:t> </a:t>
          </a:r>
          <a:endParaRPr lang="el-GR" sz="5600" kern="1200" dirty="0"/>
        </a:p>
      </dsp:txBody>
      <dsp:txXfrm>
        <a:off x="3158058" y="0"/>
        <a:ext cx="2934890" cy="1219200"/>
      </dsp:txXfrm>
    </dsp:sp>
    <dsp:sp modelId="{BACD52C1-EE31-447A-A3C2-A4EF0EF56E4C}">
      <dsp:nvSpPr>
        <dsp:cNvPr id="0" name=""/>
        <dsp:cNvSpPr/>
      </dsp:nvSpPr>
      <dsp:spPr>
        <a:xfrm>
          <a:off x="3451547" y="1219547"/>
          <a:ext cx="2347912" cy="7984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l-GR" sz="1600" kern="1200" dirty="0" smtClean="0"/>
            <a:t>Γλυκόζη</a:t>
          </a:r>
          <a:r>
            <a:rPr lang="el-GR" sz="3600" kern="1200" dirty="0" smtClean="0"/>
            <a:t> </a:t>
          </a:r>
          <a:endParaRPr lang="el-GR" sz="3600" kern="1200" dirty="0"/>
        </a:p>
      </dsp:txBody>
      <dsp:txXfrm>
        <a:off x="3451547" y="1219547"/>
        <a:ext cx="2347912" cy="798413"/>
      </dsp:txXfrm>
    </dsp:sp>
    <dsp:sp modelId="{22AC04F9-E2D5-4D18-AB05-EDB4066108FD}">
      <dsp:nvSpPr>
        <dsp:cNvPr id="0" name=""/>
        <dsp:cNvSpPr/>
      </dsp:nvSpPr>
      <dsp:spPr>
        <a:xfrm>
          <a:off x="3451547" y="2140793"/>
          <a:ext cx="2347912" cy="7984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l-GR" sz="1600" kern="1200" dirty="0" smtClean="0"/>
            <a:t>Φρουκτόζη</a:t>
          </a:r>
          <a:r>
            <a:rPr lang="el-GR" sz="3600" kern="1200" dirty="0" smtClean="0"/>
            <a:t> </a:t>
          </a:r>
          <a:endParaRPr lang="el-GR" sz="3600" kern="1200" dirty="0"/>
        </a:p>
      </dsp:txBody>
      <dsp:txXfrm>
        <a:off x="3451547" y="2140793"/>
        <a:ext cx="2347912" cy="798413"/>
      </dsp:txXfrm>
    </dsp:sp>
    <dsp:sp modelId="{279E11BD-F8AF-431E-96A3-A727F2DC3C94}">
      <dsp:nvSpPr>
        <dsp:cNvPr id="0" name=""/>
        <dsp:cNvSpPr/>
      </dsp:nvSpPr>
      <dsp:spPr>
        <a:xfrm>
          <a:off x="3451547" y="3062039"/>
          <a:ext cx="2347912" cy="7984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l-GR" sz="1600" kern="1200" dirty="0" smtClean="0"/>
            <a:t>Γαλακτόζη</a:t>
          </a:r>
          <a:r>
            <a:rPr lang="el-GR" sz="3800" kern="1200" dirty="0" smtClean="0"/>
            <a:t> </a:t>
          </a:r>
          <a:endParaRPr lang="el-GR" sz="3800" kern="1200" dirty="0"/>
        </a:p>
      </dsp:txBody>
      <dsp:txXfrm>
        <a:off x="3451547" y="3062039"/>
        <a:ext cx="2347912" cy="798413"/>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F82D7D-2F74-4ABF-9730-C62EA53870A2}">
      <dsp:nvSpPr>
        <dsp:cNvPr id="0" name=""/>
        <dsp:cNvSpPr/>
      </dsp:nvSpPr>
      <dsp:spPr>
        <a:xfrm>
          <a:off x="0" y="0"/>
          <a:ext cx="6096000" cy="121920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l-GR" sz="2200" kern="1200" dirty="0" smtClean="0"/>
            <a:t>Δισακχαρίτες </a:t>
          </a:r>
        </a:p>
        <a:p>
          <a:pPr lvl="0" algn="ctr" defTabSz="977900">
            <a:lnSpc>
              <a:spcPct val="90000"/>
            </a:lnSpc>
            <a:spcBef>
              <a:spcPct val="0"/>
            </a:spcBef>
            <a:spcAft>
              <a:spcPct val="35000"/>
            </a:spcAft>
          </a:pPr>
          <a:r>
            <a:rPr lang="el-GR" sz="2200" kern="1200" dirty="0" smtClean="0"/>
            <a:t>Σύνδεση δύο μονοσακχαριτών με γλυκοζιτικό δεσμό</a:t>
          </a:r>
          <a:endParaRPr lang="el-GR" sz="2200" kern="1200" dirty="0"/>
        </a:p>
      </dsp:txBody>
      <dsp:txXfrm>
        <a:off x="0" y="0"/>
        <a:ext cx="6096000" cy="1219200"/>
      </dsp:txXfrm>
    </dsp:sp>
    <dsp:sp modelId="{036A6F95-6CEF-4079-9EDC-4E08207BEF17}">
      <dsp:nvSpPr>
        <dsp:cNvPr id="0" name=""/>
        <dsp:cNvSpPr/>
      </dsp:nvSpPr>
      <dsp:spPr>
        <a:xfrm>
          <a:off x="2976" y="1219200"/>
          <a:ext cx="2030015" cy="25603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l-GR" sz="1700" b="1" kern="1200" dirty="0" smtClean="0"/>
            <a:t>Σακχαρόζη </a:t>
          </a:r>
        </a:p>
        <a:p>
          <a:pPr lvl="0" algn="ctr" defTabSz="755650">
            <a:lnSpc>
              <a:spcPct val="90000"/>
            </a:lnSpc>
            <a:spcBef>
              <a:spcPct val="0"/>
            </a:spcBef>
            <a:spcAft>
              <a:spcPct val="35000"/>
            </a:spcAft>
          </a:pPr>
          <a:r>
            <a:rPr lang="el-GR" sz="1700" kern="1200" dirty="0" smtClean="0"/>
            <a:t>Γλυκόζη + Φρουκτόζη</a:t>
          </a:r>
        </a:p>
        <a:p>
          <a:pPr lvl="0" algn="ctr" defTabSz="755650">
            <a:lnSpc>
              <a:spcPct val="90000"/>
            </a:lnSpc>
            <a:spcBef>
              <a:spcPct val="0"/>
            </a:spcBef>
            <a:spcAft>
              <a:spcPct val="35000"/>
            </a:spcAft>
          </a:pPr>
          <a:r>
            <a:rPr lang="el-GR" sz="1700" kern="1200" dirty="0" smtClean="0"/>
            <a:t>Ο πιο συνηθισμένος δισακχαρίτης. Απαντάται στις περισσότερες τροφές που περιέχουν υδατάνθρακες </a:t>
          </a:r>
          <a:endParaRPr lang="el-GR" sz="1700" kern="1200" dirty="0"/>
        </a:p>
      </dsp:txBody>
      <dsp:txXfrm>
        <a:off x="2976" y="1219200"/>
        <a:ext cx="2030015" cy="2560320"/>
      </dsp:txXfrm>
    </dsp:sp>
    <dsp:sp modelId="{68E748FF-DA11-4DAB-AB70-5F29FF0FA86A}">
      <dsp:nvSpPr>
        <dsp:cNvPr id="0" name=""/>
        <dsp:cNvSpPr/>
      </dsp:nvSpPr>
      <dsp:spPr>
        <a:xfrm>
          <a:off x="2032992" y="1219200"/>
          <a:ext cx="2030015" cy="25603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l-GR" sz="1700" b="1" kern="1200" dirty="0" smtClean="0"/>
            <a:t>Λακτόζη </a:t>
          </a:r>
        </a:p>
        <a:p>
          <a:pPr lvl="0" algn="ctr" defTabSz="755650">
            <a:lnSpc>
              <a:spcPct val="90000"/>
            </a:lnSpc>
            <a:spcBef>
              <a:spcPct val="0"/>
            </a:spcBef>
            <a:spcAft>
              <a:spcPct val="35000"/>
            </a:spcAft>
          </a:pPr>
          <a:r>
            <a:rPr lang="el-GR" sz="1700" kern="1200" dirty="0" smtClean="0"/>
            <a:t>Γλυκόζη + Γαλακτόζη</a:t>
          </a:r>
        </a:p>
        <a:p>
          <a:pPr lvl="0" algn="ctr" defTabSz="755650">
            <a:lnSpc>
              <a:spcPct val="90000"/>
            </a:lnSpc>
            <a:spcBef>
              <a:spcPct val="0"/>
            </a:spcBef>
            <a:spcAft>
              <a:spcPct val="35000"/>
            </a:spcAft>
          </a:pPr>
          <a:r>
            <a:rPr lang="el-GR" sz="1700" kern="1200" dirty="0" smtClean="0"/>
            <a:t>Απαντάται στο γάλα </a:t>
          </a:r>
          <a:endParaRPr lang="el-GR" sz="1700" kern="1200" dirty="0"/>
        </a:p>
      </dsp:txBody>
      <dsp:txXfrm>
        <a:off x="2032992" y="1219200"/>
        <a:ext cx="2030015" cy="2560320"/>
      </dsp:txXfrm>
    </dsp:sp>
    <dsp:sp modelId="{B97C519D-BD25-498F-A1A5-5324C2204FA5}">
      <dsp:nvSpPr>
        <dsp:cNvPr id="0" name=""/>
        <dsp:cNvSpPr/>
      </dsp:nvSpPr>
      <dsp:spPr>
        <a:xfrm>
          <a:off x="4063007" y="1219200"/>
          <a:ext cx="2030015" cy="25603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l-GR" sz="1700" b="1" kern="1200" dirty="0" smtClean="0"/>
            <a:t>Μαλτόζη </a:t>
          </a:r>
        </a:p>
        <a:p>
          <a:pPr lvl="0" algn="ctr" defTabSz="755650">
            <a:lnSpc>
              <a:spcPct val="90000"/>
            </a:lnSpc>
            <a:spcBef>
              <a:spcPct val="0"/>
            </a:spcBef>
            <a:spcAft>
              <a:spcPct val="35000"/>
            </a:spcAft>
          </a:pPr>
          <a:r>
            <a:rPr lang="el-GR" sz="1700" kern="1200" dirty="0" smtClean="0"/>
            <a:t>Γλυκόζη + Γλυκόζη</a:t>
          </a:r>
        </a:p>
        <a:p>
          <a:pPr lvl="0" algn="ctr" defTabSz="755650">
            <a:lnSpc>
              <a:spcPct val="90000"/>
            </a:lnSpc>
            <a:spcBef>
              <a:spcPct val="0"/>
            </a:spcBef>
            <a:spcAft>
              <a:spcPct val="35000"/>
            </a:spcAft>
          </a:pPr>
          <a:r>
            <a:rPr lang="el-GR" sz="1700" kern="1200" dirty="0" smtClean="0"/>
            <a:t>Απαντάται στα προϊόντα βύνης και στα δημητριακά </a:t>
          </a:r>
          <a:endParaRPr lang="el-GR" sz="1700" kern="1200" dirty="0"/>
        </a:p>
      </dsp:txBody>
      <dsp:txXfrm>
        <a:off x="4063007" y="1219200"/>
        <a:ext cx="2030015" cy="2560320"/>
      </dsp:txXfrm>
    </dsp:sp>
    <dsp:sp modelId="{FAFEE1BE-54B4-4663-BA2A-C1134C1631A6}">
      <dsp:nvSpPr>
        <dsp:cNvPr id="0" name=""/>
        <dsp:cNvSpPr/>
      </dsp:nvSpPr>
      <dsp:spPr>
        <a:xfrm>
          <a:off x="0" y="3779520"/>
          <a:ext cx="6096000" cy="28448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0D57ADC-B28B-4A5F-B2E8-EBE8456ABCBF}">
      <dsp:nvSpPr>
        <dsp:cNvPr id="0" name=""/>
        <dsp:cNvSpPr/>
      </dsp:nvSpPr>
      <dsp:spPr>
        <a:xfrm>
          <a:off x="0" y="0"/>
          <a:ext cx="6480720" cy="121920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l-GR" sz="2200" kern="1200" dirty="0" smtClean="0"/>
            <a:t>Πολυσακχαρίτες </a:t>
          </a:r>
        </a:p>
        <a:p>
          <a:pPr lvl="0" algn="ctr" defTabSz="977900">
            <a:lnSpc>
              <a:spcPct val="90000"/>
            </a:lnSpc>
            <a:spcBef>
              <a:spcPct val="0"/>
            </a:spcBef>
            <a:spcAft>
              <a:spcPct val="35000"/>
            </a:spcAft>
          </a:pPr>
          <a:r>
            <a:rPr lang="el-GR" sz="2200" kern="1200" dirty="0" smtClean="0"/>
            <a:t>Σύνδεση μεγάλου αριθμού μονοσακχαριτών με ομοιοπολικούς δεσμούς</a:t>
          </a:r>
          <a:endParaRPr lang="el-GR" sz="2200" kern="1200" dirty="0"/>
        </a:p>
      </dsp:txBody>
      <dsp:txXfrm>
        <a:off x="0" y="0"/>
        <a:ext cx="6480720" cy="1219200"/>
      </dsp:txXfrm>
    </dsp:sp>
    <dsp:sp modelId="{24539DB1-2A60-48C4-9ACD-858990A62227}">
      <dsp:nvSpPr>
        <dsp:cNvPr id="0" name=""/>
        <dsp:cNvSpPr/>
      </dsp:nvSpPr>
      <dsp:spPr>
        <a:xfrm>
          <a:off x="3164" y="1219200"/>
          <a:ext cx="2158130" cy="25603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b="1" kern="1200" dirty="0" smtClean="0"/>
            <a:t>Γλυκογόνο </a:t>
          </a:r>
        </a:p>
        <a:p>
          <a:pPr lvl="0" algn="ctr" defTabSz="800100">
            <a:lnSpc>
              <a:spcPct val="90000"/>
            </a:lnSpc>
            <a:spcBef>
              <a:spcPct val="0"/>
            </a:spcBef>
            <a:spcAft>
              <a:spcPct val="35000"/>
            </a:spcAft>
          </a:pPr>
          <a:r>
            <a:rPr lang="el-GR" sz="1800" kern="1200" dirty="0" smtClean="0"/>
            <a:t>Ο πιο γνωστός πολυσακχαρίτης των ζωικών κυττάρων. Λειτουργεί κυρίως ως αποθήκη γλυκόζης </a:t>
          </a:r>
          <a:endParaRPr lang="el-GR" sz="1800" kern="1200" dirty="0"/>
        </a:p>
      </dsp:txBody>
      <dsp:txXfrm>
        <a:off x="3164" y="1219200"/>
        <a:ext cx="2158130" cy="2560320"/>
      </dsp:txXfrm>
    </dsp:sp>
    <dsp:sp modelId="{D22D0E42-BD06-45AC-A288-C597AC401562}">
      <dsp:nvSpPr>
        <dsp:cNvPr id="0" name=""/>
        <dsp:cNvSpPr/>
      </dsp:nvSpPr>
      <dsp:spPr>
        <a:xfrm>
          <a:off x="2161294" y="1219200"/>
          <a:ext cx="2158130" cy="25603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b="1" kern="1200" dirty="0" smtClean="0"/>
            <a:t>Άμυλο </a:t>
          </a:r>
        </a:p>
        <a:p>
          <a:pPr lvl="0" algn="ctr" defTabSz="800100">
            <a:lnSpc>
              <a:spcPct val="90000"/>
            </a:lnSpc>
            <a:spcBef>
              <a:spcPct val="0"/>
            </a:spcBef>
            <a:spcAft>
              <a:spcPct val="35000"/>
            </a:spcAft>
          </a:pPr>
          <a:r>
            <a:rPr lang="el-GR" sz="1800" kern="1200" dirty="0" smtClean="0"/>
            <a:t>Απαντάται στα φυτικά κύτταρα. Κύρια αποθήκη γλυκόζης</a:t>
          </a:r>
          <a:endParaRPr lang="el-GR" sz="1800" kern="1200" dirty="0"/>
        </a:p>
      </dsp:txBody>
      <dsp:txXfrm>
        <a:off x="2161294" y="1219200"/>
        <a:ext cx="2158130" cy="2560320"/>
      </dsp:txXfrm>
    </dsp:sp>
    <dsp:sp modelId="{E9915F8B-0CAE-4DEB-8B4A-C040F57504ED}">
      <dsp:nvSpPr>
        <dsp:cNvPr id="0" name=""/>
        <dsp:cNvSpPr/>
      </dsp:nvSpPr>
      <dsp:spPr>
        <a:xfrm>
          <a:off x="4319425" y="1219200"/>
          <a:ext cx="2158130" cy="25603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b="1" kern="1200" dirty="0" smtClean="0"/>
            <a:t>Κυτταρίνη </a:t>
          </a:r>
        </a:p>
        <a:p>
          <a:pPr lvl="0" algn="ctr" defTabSz="800100">
            <a:lnSpc>
              <a:spcPct val="90000"/>
            </a:lnSpc>
            <a:spcBef>
              <a:spcPct val="0"/>
            </a:spcBef>
            <a:spcAft>
              <a:spcPct val="35000"/>
            </a:spcAft>
          </a:pPr>
          <a:r>
            <a:rPr lang="el-GR" sz="1800" kern="1200" dirty="0" smtClean="0"/>
            <a:t>Απαντάται στα φυτικά κύτταρα. Ο πιο διαδεδομένος πολυσακχαρίτης στη φύση. Συστατικό του κυτταρικού τοιχώματος των φυτικών κυττάρων</a:t>
          </a:r>
          <a:endParaRPr lang="el-GR" sz="1800" kern="1200" dirty="0"/>
        </a:p>
      </dsp:txBody>
      <dsp:txXfrm>
        <a:off x="4319425" y="1219200"/>
        <a:ext cx="2158130" cy="2560320"/>
      </dsp:txXfrm>
    </dsp:sp>
    <dsp:sp modelId="{724B0F4A-9591-42E8-8487-71A91A74F2BA}">
      <dsp:nvSpPr>
        <dsp:cNvPr id="0" name=""/>
        <dsp:cNvSpPr/>
      </dsp:nvSpPr>
      <dsp:spPr>
        <a:xfrm>
          <a:off x="0" y="3779520"/>
          <a:ext cx="6480720" cy="28448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4B047BA-25F1-47D7-9D9F-A3076B8218C6}">
      <dsp:nvSpPr>
        <dsp:cNvPr id="0" name=""/>
        <dsp:cNvSpPr/>
      </dsp:nvSpPr>
      <dsp:spPr>
        <a:xfrm>
          <a:off x="4358066" y="2423628"/>
          <a:ext cx="1808148" cy="430257"/>
        </a:xfrm>
        <a:custGeom>
          <a:avLst/>
          <a:gdLst/>
          <a:ahLst/>
          <a:cxnLst/>
          <a:rect l="0" t="0" r="0" b="0"/>
          <a:pathLst>
            <a:path>
              <a:moveTo>
                <a:pt x="0" y="0"/>
              </a:moveTo>
              <a:lnTo>
                <a:pt x="0" y="293207"/>
              </a:lnTo>
              <a:lnTo>
                <a:pt x="1808148" y="293207"/>
              </a:lnTo>
              <a:lnTo>
                <a:pt x="1808148" y="43025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CEC34F-11CB-454D-8C70-81CB2BB1DFDF}">
      <dsp:nvSpPr>
        <dsp:cNvPr id="0" name=""/>
        <dsp:cNvSpPr/>
      </dsp:nvSpPr>
      <dsp:spPr>
        <a:xfrm>
          <a:off x="4312346" y="2423628"/>
          <a:ext cx="91440" cy="430257"/>
        </a:xfrm>
        <a:custGeom>
          <a:avLst/>
          <a:gdLst/>
          <a:ahLst/>
          <a:cxnLst/>
          <a:rect l="0" t="0" r="0" b="0"/>
          <a:pathLst>
            <a:path>
              <a:moveTo>
                <a:pt x="45720" y="0"/>
              </a:moveTo>
              <a:lnTo>
                <a:pt x="45720" y="43025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9087AB-AB69-4279-ABAE-3AFF36E6D77C}">
      <dsp:nvSpPr>
        <dsp:cNvPr id="0" name=""/>
        <dsp:cNvSpPr/>
      </dsp:nvSpPr>
      <dsp:spPr>
        <a:xfrm>
          <a:off x="2549918" y="2423628"/>
          <a:ext cx="1808148" cy="430257"/>
        </a:xfrm>
        <a:custGeom>
          <a:avLst/>
          <a:gdLst/>
          <a:ahLst/>
          <a:cxnLst/>
          <a:rect l="0" t="0" r="0" b="0"/>
          <a:pathLst>
            <a:path>
              <a:moveTo>
                <a:pt x="1808148" y="0"/>
              </a:moveTo>
              <a:lnTo>
                <a:pt x="1808148" y="293207"/>
              </a:lnTo>
              <a:lnTo>
                <a:pt x="0" y="293207"/>
              </a:lnTo>
              <a:lnTo>
                <a:pt x="0" y="43025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FF932C-0A56-44F0-B27F-D47FD6762381}">
      <dsp:nvSpPr>
        <dsp:cNvPr id="0" name=""/>
        <dsp:cNvSpPr/>
      </dsp:nvSpPr>
      <dsp:spPr>
        <a:xfrm>
          <a:off x="2549918" y="1053955"/>
          <a:ext cx="1808148" cy="430257"/>
        </a:xfrm>
        <a:custGeom>
          <a:avLst/>
          <a:gdLst/>
          <a:ahLst/>
          <a:cxnLst/>
          <a:rect l="0" t="0" r="0" b="0"/>
          <a:pathLst>
            <a:path>
              <a:moveTo>
                <a:pt x="0" y="0"/>
              </a:moveTo>
              <a:lnTo>
                <a:pt x="0" y="293207"/>
              </a:lnTo>
              <a:lnTo>
                <a:pt x="1808148" y="293207"/>
              </a:lnTo>
              <a:lnTo>
                <a:pt x="1808148" y="43025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EFA98A-5C43-4A96-9840-366DFF1FB18D}">
      <dsp:nvSpPr>
        <dsp:cNvPr id="0" name=""/>
        <dsp:cNvSpPr/>
      </dsp:nvSpPr>
      <dsp:spPr>
        <a:xfrm>
          <a:off x="696049" y="2423628"/>
          <a:ext cx="91440" cy="430257"/>
        </a:xfrm>
        <a:custGeom>
          <a:avLst/>
          <a:gdLst/>
          <a:ahLst/>
          <a:cxnLst/>
          <a:rect l="0" t="0" r="0" b="0"/>
          <a:pathLst>
            <a:path>
              <a:moveTo>
                <a:pt x="45720" y="0"/>
              </a:moveTo>
              <a:lnTo>
                <a:pt x="45720" y="43025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E32051-5DF5-439D-8E80-6F8D8F52F7AA}">
      <dsp:nvSpPr>
        <dsp:cNvPr id="0" name=""/>
        <dsp:cNvSpPr/>
      </dsp:nvSpPr>
      <dsp:spPr>
        <a:xfrm>
          <a:off x="741769" y="1053955"/>
          <a:ext cx="1808148" cy="430257"/>
        </a:xfrm>
        <a:custGeom>
          <a:avLst/>
          <a:gdLst/>
          <a:ahLst/>
          <a:cxnLst/>
          <a:rect l="0" t="0" r="0" b="0"/>
          <a:pathLst>
            <a:path>
              <a:moveTo>
                <a:pt x="1808148" y="0"/>
              </a:moveTo>
              <a:lnTo>
                <a:pt x="1808148" y="293207"/>
              </a:lnTo>
              <a:lnTo>
                <a:pt x="0" y="293207"/>
              </a:lnTo>
              <a:lnTo>
                <a:pt x="0" y="43025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6D24E8-1D3B-4262-9804-E6185FB40A8B}">
      <dsp:nvSpPr>
        <dsp:cNvPr id="0" name=""/>
        <dsp:cNvSpPr/>
      </dsp:nvSpPr>
      <dsp:spPr>
        <a:xfrm>
          <a:off x="1810220" y="114540"/>
          <a:ext cx="1479394" cy="9394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A159DD-D61E-4B93-8D78-B489CC75A11F}">
      <dsp:nvSpPr>
        <dsp:cNvPr id="0" name=""/>
        <dsp:cNvSpPr/>
      </dsp:nvSpPr>
      <dsp:spPr>
        <a:xfrm>
          <a:off x="1974597" y="270698"/>
          <a:ext cx="1479394" cy="93941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smtClean="0"/>
            <a:t>Λιπίδια</a:t>
          </a:r>
          <a:endParaRPr lang="el-GR" sz="1400" kern="1200" dirty="0"/>
        </a:p>
      </dsp:txBody>
      <dsp:txXfrm>
        <a:off x="1974597" y="270698"/>
        <a:ext cx="1479394" cy="939415"/>
      </dsp:txXfrm>
    </dsp:sp>
    <dsp:sp modelId="{F10B1321-FEF4-4086-BA48-066921AB89B1}">
      <dsp:nvSpPr>
        <dsp:cNvPr id="0" name=""/>
        <dsp:cNvSpPr/>
      </dsp:nvSpPr>
      <dsp:spPr>
        <a:xfrm>
          <a:off x="2071" y="1484213"/>
          <a:ext cx="1479394" cy="9394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117B56-8E24-4116-86A0-5591FA0D9873}">
      <dsp:nvSpPr>
        <dsp:cNvPr id="0" name=""/>
        <dsp:cNvSpPr/>
      </dsp:nvSpPr>
      <dsp:spPr>
        <a:xfrm>
          <a:off x="166449" y="1640371"/>
          <a:ext cx="1479394" cy="93941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smtClean="0"/>
            <a:t>Απλά λίπη</a:t>
          </a:r>
          <a:r>
            <a:rPr lang="en-US" sz="1400" kern="1200" dirty="0" smtClean="0"/>
            <a:t> </a:t>
          </a:r>
          <a:r>
            <a:rPr lang="el-GR" sz="1400" kern="1200" dirty="0" smtClean="0"/>
            <a:t>ή ουδέτερα λίπη ή τριγλυκερίδια </a:t>
          </a:r>
          <a:endParaRPr lang="el-GR" sz="1400" kern="1200" dirty="0"/>
        </a:p>
      </dsp:txBody>
      <dsp:txXfrm>
        <a:off x="166449" y="1640371"/>
        <a:ext cx="1479394" cy="939415"/>
      </dsp:txXfrm>
    </dsp:sp>
    <dsp:sp modelId="{C138FD43-DF55-476E-A762-73BFEDF457C2}">
      <dsp:nvSpPr>
        <dsp:cNvPr id="0" name=""/>
        <dsp:cNvSpPr/>
      </dsp:nvSpPr>
      <dsp:spPr>
        <a:xfrm>
          <a:off x="2071" y="2853885"/>
          <a:ext cx="1479394" cy="9394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F5BD1F-2781-47F2-9EA1-3A845D046A84}">
      <dsp:nvSpPr>
        <dsp:cNvPr id="0" name=""/>
        <dsp:cNvSpPr/>
      </dsp:nvSpPr>
      <dsp:spPr>
        <a:xfrm>
          <a:off x="166449" y="3010044"/>
          <a:ext cx="1479394" cy="93941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smtClean="0"/>
            <a:t>Γλυκερόλη </a:t>
          </a:r>
        </a:p>
        <a:p>
          <a:pPr lvl="0" algn="ctr" defTabSz="622300">
            <a:lnSpc>
              <a:spcPct val="90000"/>
            </a:lnSpc>
            <a:spcBef>
              <a:spcPct val="0"/>
            </a:spcBef>
            <a:spcAft>
              <a:spcPct val="35000"/>
            </a:spcAft>
          </a:pPr>
          <a:r>
            <a:rPr lang="el-GR" sz="1400" kern="1200" dirty="0" smtClean="0"/>
            <a:t>+ </a:t>
          </a:r>
        </a:p>
        <a:p>
          <a:pPr lvl="0" algn="ctr" defTabSz="622300">
            <a:lnSpc>
              <a:spcPct val="90000"/>
            </a:lnSpc>
            <a:spcBef>
              <a:spcPct val="0"/>
            </a:spcBef>
            <a:spcAft>
              <a:spcPct val="35000"/>
            </a:spcAft>
          </a:pPr>
          <a:r>
            <a:rPr lang="el-GR" sz="1400" kern="1200" dirty="0" smtClean="0"/>
            <a:t>3 λιπαρά οξέα</a:t>
          </a:r>
          <a:endParaRPr lang="el-GR" sz="1400" kern="1200" dirty="0"/>
        </a:p>
      </dsp:txBody>
      <dsp:txXfrm>
        <a:off x="166449" y="3010044"/>
        <a:ext cx="1479394" cy="939415"/>
      </dsp:txXfrm>
    </dsp:sp>
    <dsp:sp modelId="{AD6606FB-6BD1-4633-8F09-90FAB32700FE}">
      <dsp:nvSpPr>
        <dsp:cNvPr id="0" name=""/>
        <dsp:cNvSpPr/>
      </dsp:nvSpPr>
      <dsp:spPr>
        <a:xfrm>
          <a:off x="3618369" y="1484213"/>
          <a:ext cx="1479394" cy="9394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3E60FA-B69A-4F82-B3E0-66B2954040F2}">
      <dsp:nvSpPr>
        <dsp:cNvPr id="0" name=""/>
        <dsp:cNvSpPr/>
      </dsp:nvSpPr>
      <dsp:spPr>
        <a:xfrm>
          <a:off x="3782746" y="1640371"/>
          <a:ext cx="1479394" cy="93941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smtClean="0"/>
            <a:t>Σύμπλοκα λίπη</a:t>
          </a:r>
          <a:endParaRPr lang="el-GR" sz="1400" kern="1200" dirty="0"/>
        </a:p>
      </dsp:txBody>
      <dsp:txXfrm>
        <a:off x="3782746" y="1640371"/>
        <a:ext cx="1479394" cy="939415"/>
      </dsp:txXfrm>
    </dsp:sp>
    <dsp:sp modelId="{9591F555-7F86-4DF7-976B-A165AB31A1A0}">
      <dsp:nvSpPr>
        <dsp:cNvPr id="0" name=""/>
        <dsp:cNvSpPr/>
      </dsp:nvSpPr>
      <dsp:spPr>
        <a:xfrm>
          <a:off x="1810220" y="2853885"/>
          <a:ext cx="1479394" cy="9394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9ED7CC-3C37-4C8B-8B9D-5115D60EC832}">
      <dsp:nvSpPr>
        <dsp:cNvPr id="0" name=""/>
        <dsp:cNvSpPr/>
      </dsp:nvSpPr>
      <dsp:spPr>
        <a:xfrm>
          <a:off x="1974597" y="3010044"/>
          <a:ext cx="1479394" cy="93941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smtClean="0"/>
            <a:t>Φωσφολιπίδια </a:t>
          </a:r>
          <a:endParaRPr lang="el-GR" sz="1400" kern="1200" dirty="0"/>
        </a:p>
      </dsp:txBody>
      <dsp:txXfrm>
        <a:off x="1974597" y="3010044"/>
        <a:ext cx="1479394" cy="939415"/>
      </dsp:txXfrm>
    </dsp:sp>
    <dsp:sp modelId="{88F4BD93-0879-4A39-851B-4D9E4A08BF37}">
      <dsp:nvSpPr>
        <dsp:cNvPr id="0" name=""/>
        <dsp:cNvSpPr/>
      </dsp:nvSpPr>
      <dsp:spPr>
        <a:xfrm>
          <a:off x="3618369" y="2853885"/>
          <a:ext cx="1479394" cy="9394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2D0D62-AC9B-4A7F-A58F-0F717A3B9ACD}">
      <dsp:nvSpPr>
        <dsp:cNvPr id="0" name=""/>
        <dsp:cNvSpPr/>
      </dsp:nvSpPr>
      <dsp:spPr>
        <a:xfrm>
          <a:off x="3782746" y="3010044"/>
          <a:ext cx="1479394" cy="93941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smtClean="0"/>
            <a:t>Γλυκολιπίδια </a:t>
          </a:r>
          <a:endParaRPr lang="el-GR" sz="1400" kern="1200" dirty="0"/>
        </a:p>
      </dsp:txBody>
      <dsp:txXfrm>
        <a:off x="3782746" y="3010044"/>
        <a:ext cx="1479394" cy="939415"/>
      </dsp:txXfrm>
    </dsp:sp>
    <dsp:sp modelId="{7D65B93A-77C0-44DD-82F1-1489AC7DAE18}">
      <dsp:nvSpPr>
        <dsp:cNvPr id="0" name=""/>
        <dsp:cNvSpPr/>
      </dsp:nvSpPr>
      <dsp:spPr>
        <a:xfrm>
          <a:off x="5426518" y="2853885"/>
          <a:ext cx="1479394" cy="9394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88A0F1-AA11-4B8D-A6D7-EDBCA5C0CB04}">
      <dsp:nvSpPr>
        <dsp:cNvPr id="0" name=""/>
        <dsp:cNvSpPr/>
      </dsp:nvSpPr>
      <dsp:spPr>
        <a:xfrm>
          <a:off x="5590895" y="3010044"/>
          <a:ext cx="1479394" cy="93941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smtClean="0"/>
            <a:t>Λιποπρωτεΐνες </a:t>
          </a:r>
          <a:endParaRPr lang="el-GR" sz="1400" kern="1200" dirty="0"/>
        </a:p>
      </dsp:txBody>
      <dsp:txXfrm>
        <a:off x="5590895" y="3010044"/>
        <a:ext cx="1479394" cy="939415"/>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AE58991-4697-4B4B-B555-D17BDAF3C363}">
      <dsp:nvSpPr>
        <dsp:cNvPr id="0" name=""/>
        <dsp:cNvSpPr/>
      </dsp:nvSpPr>
      <dsp:spPr>
        <a:xfrm>
          <a:off x="0" y="24005"/>
          <a:ext cx="8784976" cy="1663384"/>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dirty="0" smtClean="0"/>
            <a:t>Στην τριτοταγή δομή συμβάλλουν:</a:t>
          </a:r>
          <a:endParaRPr lang="el-GR" sz="2000" kern="1200" dirty="0"/>
        </a:p>
      </dsp:txBody>
      <dsp:txXfrm>
        <a:off x="0" y="24005"/>
        <a:ext cx="8784976" cy="1663384"/>
      </dsp:txXfrm>
    </dsp:sp>
    <dsp:sp modelId="{B54F55EC-04CF-4C36-8804-32E13295D50C}">
      <dsp:nvSpPr>
        <dsp:cNvPr id="0" name=""/>
        <dsp:cNvSpPr/>
      </dsp:nvSpPr>
      <dsp:spPr>
        <a:xfrm>
          <a:off x="0" y="1741549"/>
          <a:ext cx="2196243" cy="34931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b="1" kern="1200" dirty="0" smtClean="0"/>
            <a:t>Οι περιστροφές:</a:t>
          </a:r>
        </a:p>
        <a:p>
          <a:pPr lvl="0" algn="ctr" defTabSz="889000">
            <a:lnSpc>
              <a:spcPct val="90000"/>
            </a:lnSpc>
            <a:spcBef>
              <a:spcPct val="0"/>
            </a:spcBef>
            <a:spcAft>
              <a:spcPct val="35000"/>
            </a:spcAft>
          </a:pPr>
          <a:r>
            <a:rPr lang="el-GR" sz="2000" kern="1200" dirty="0" smtClean="0"/>
            <a:t>Κατασκευές σχήματος </a:t>
          </a:r>
          <a:r>
            <a:rPr lang="en-US" sz="2000" kern="1200" dirty="0" smtClean="0"/>
            <a:t>U</a:t>
          </a:r>
          <a:r>
            <a:rPr lang="el-GR" sz="2000" kern="1200" dirty="0" smtClean="0"/>
            <a:t> από τρία ή τέσσερα κατάλοιπα </a:t>
          </a:r>
          <a:endParaRPr lang="el-GR" sz="2000" kern="1200" dirty="0"/>
        </a:p>
      </dsp:txBody>
      <dsp:txXfrm>
        <a:off x="0" y="1741549"/>
        <a:ext cx="2196243" cy="3493108"/>
      </dsp:txXfrm>
    </dsp:sp>
    <dsp:sp modelId="{E9C021B5-8272-4592-8E21-6424770D7917}">
      <dsp:nvSpPr>
        <dsp:cNvPr id="0" name=""/>
        <dsp:cNvSpPr/>
      </dsp:nvSpPr>
      <dsp:spPr>
        <a:xfrm>
          <a:off x="2196244" y="1741549"/>
          <a:ext cx="2196243" cy="34931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b="1" kern="1200" dirty="0" smtClean="0"/>
            <a:t>Η σύνθετη έλικα:</a:t>
          </a:r>
        </a:p>
        <a:p>
          <a:pPr lvl="0" algn="ctr" defTabSz="889000">
            <a:lnSpc>
              <a:spcPct val="90000"/>
            </a:lnSpc>
            <a:spcBef>
              <a:spcPct val="0"/>
            </a:spcBef>
            <a:spcAft>
              <a:spcPct val="35000"/>
            </a:spcAft>
          </a:pPr>
          <a:r>
            <a:rPr lang="el-GR" sz="2000" kern="1200" dirty="0" smtClean="0"/>
            <a:t>Κατασκευές από δύο – τέσσερεις αμφίφιλες  έλικες που τυλίγονται η μία γύρω από την άλλη</a:t>
          </a:r>
          <a:endParaRPr lang="el-GR" sz="2000" kern="1200" dirty="0"/>
        </a:p>
      </dsp:txBody>
      <dsp:txXfrm>
        <a:off x="2196244" y="1741549"/>
        <a:ext cx="2196243" cy="3493108"/>
      </dsp:txXfrm>
    </dsp:sp>
    <dsp:sp modelId="{4C75F6BB-1107-4CC2-8FE2-E150155E8C75}">
      <dsp:nvSpPr>
        <dsp:cNvPr id="0" name=""/>
        <dsp:cNvSpPr/>
      </dsp:nvSpPr>
      <dsp:spPr>
        <a:xfrm>
          <a:off x="4392488" y="1741549"/>
          <a:ext cx="2196243" cy="34931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b="1" kern="1200" dirty="0" smtClean="0"/>
            <a:t>Η δομή έλικα – αγκύλη – έλικα:</a:t>
          </a:r>
        </a:p>
        <a:p>
          <a:pPr lvl="0" algn="ctr" defTabSz="889000">
            <a:lnSpc>
              <a:spcPct val="90000"/>
            </a:lnSpc>
            <a:spcBef>
              <a:spcPct val="0"/>
            </a:spcBef>
            <a:spcAft>
              <a:spcPct val="35000"/>
            </a:spcAft>
          </a:pPr>
          <a:r>
            <a:rPr lang="el-GR" sz="2000" b="0" kern="1200" dirty="0" smtClean="0"/>
            <a:t>Συγκεκριμένα υδρόφιλα  αμινοξέα δεσμεύουν μέσω δεσμών υδρογόνου ένα ιόν ασβεστίου</a:t>
          </a:r>
          <a:endParaRPr lang="el-GR" sz="2000" b="0" kern="1200" dirty="0"/>
        </a:p>
      </dsp:txBody>
      <dsp:txXfrm>
        <a:off x="4392488" y="1741549"/>
        <a:ext cx="2196243" cy="3493108"/>
      </dsp:txXfrm>
    </dsp:sp>
    <dsp:sp modelId="{72C24A66-8103-44C5-82EF-C04F245D66CC}">
      <dsp:nvSpPr>
        <dsp:cNvPr id="0" name=""/>
        <dsp:cNvSpPr/>
      </dsp:nvSpPr>
      <dsp:spPr>
        <a:xfrm>
          <a:off x="6554426" y="1778367"/>
          <a:ext cx="2196243" cy="34931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b="1" kern="1200" dirty="0" smtClean="0"/>
            <a:t>Η δομή δάκτυλος ψευδαργύρου:</a:t>
          </a:r>
        </a:p>
        <a:p>
          <a:pPr lvl="0" algn="ctr" defTabSz="889000">
            <a:lnSpc>
              <a:spcPct val="90000"/>
            </a:lnSpc>
            <a:spcBef>
              <a:spcPct val="0"/>
            </a:spcBef>
            <a:spcAft>
              <a:spcPct val="35000"/>
            </a:spcAft>
          </a:pPr>
          <a:r>
            <a:rPr lang="el-GR" sz="2000" b="0" kern="1200" dirty="0" smtClean="0"/>
            <a:t>Μία δομή α-έλικας και δύο β-αλυσίδες σχηματίζουν μία κατασκευή σαν δακτύλιο.  Οι δομές είναι αντιπαράλληλες και συγκρατιόνται με ένα ιόν ψευδαργύρου</a:t>
          </a:r>
          <a:endParaRPr lang="el-GR" sz="2000" b="0" kern="1200" dirty="0"/>
        </a:p>
      </dsp:txBody>
      <dsp:txXfrm>
        <a:off x="6554426" y="1778367"/>
        <a:ext cx="2196243" cy="3493108"/>
      </dsp:txXfrm>
    </dsp:sp>
    <dsp:sp modelId="{57C7A7E8-6BAA-4930-8AD3-89D69652CA44}">
      <dsp:nvSpPr>
        <dsp:cNvPr id="0" name=""/>
        <dsp:cNvSpPr/>
      </dsp:nvSpPr>
      <dsp:spPr>
        <a:xfrm>
          <a:off x="0" y="5390988"/>
          <a:ext cx="8784976" cy="75462"/>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9063C5-3C28-453E-8238-58590959C453}">
      <dsp:nvSpPr>
        <dsp:cNvPr id="0" name=""/>
        <dsp:cNvSpPr/>
      </dsp:nvSpPr>
      <dsp:spPr>
        <a:xfrm>
          <a:off x="3456384" y="1665"/>
          <a:ext cx="5184576" cy="216161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l-GR" sz="2000" kern="1200" dirty="0" smtClean="0"/>
            <a:t>Επιμήκεις ίνες</a:t>
          </a:r>
          <a:endParaRPr lang="el-GR" sz="2000" kern="1200" dirty="0"/>
        </a:p>
        <a:p>
          <a:pPr marL="228600" lvl="1" indent="-228600" algn="l" defTabSz="889000">
            <a:lnSpc>
              <a:spcPct val="90000"/>
            </a:lnSpc>
            <a:spcBef>
              <a:spcPct val="0"/>
            </a:spcBef>
            <a:spcAft>
              <a:spcPct val="15000"/>
            </a:spcAft>
            <a:buChar char="••"/>
          </a:pPr>
          <a:r>
            <a:rPr lang="el-GR" sz="2000" kern="1200" dirty="0" smtClean="0"/>
            <a:t>Μη υδατοδιαλυτές </a:t>
          </a:r>
          <a:endParaRPr lang="el-GR" sz="2000" kern="1200" dirty="0"/>
        </a:p>
      </dsp:txBody>
      <dsp:txXfrm>
        <a:off x="3456384" y="1665"/>
        <a:ext cx="5184576" cy="2161611"/>
      </dsp:txXfrm>
    </dsp:sp>
    <dsp:sp modelId="{71C4DA58-3656-4BD6-B252-47E235812259}">
      <dsp:nvSpPr>
        <dsp:cNvPr id="0" name=""/>
        <dsp:cNvSpPr/>
      </dsp:nvSpPr>
      <dsp:spPr>
        <a:xfrm>
          <a:off x="0" y="1665"/>
          <a:ext cx="3456384" cy="21616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l-GR" sz="2000" kern="1200" dirty="0" smtClean="0"/>
            <a:t>Ινώδεις πρωτεΐνες </a:t>
          </a:r>
          <a:endParaRPr lang="el-GR" sz="2000" kern="1200" dirty="0"/>
        </a:p>
      </dsp:txBody>
      <dsp:txXfrm>
        <a:off x="0" y="1665"/>
        <a:ext cx="3456384" cy="2161611"/>
      </dsp:txXfrm>
    </dsp:sp>
    <dsp:sp modelId="{F531F826-E588-4DE2-89E9-3E4111A8C0DD}">
      <dsp:nvSpPr>
        <dsp:cNvPr id="0" name=""/>
        <dsp:cNvSpPr/>
      </dsp:nvSpPr>
      <dsp:spPr>
        <a:xfrm>
          <a:off x="3457227" y="2379437"/>
          <a:ext cx="5179512" cy="258744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l-GR" sz="2000" kern="1200" dirty="0" smtClean="0"/>
            <a:t>Πρωτεΐνες με σφαιρικό σχήμα </a:t>
          </a:r>
          <a:endParaRPr lang="el-GR" sz="2000" kern="1200" dirty="0"/>
        </a:p>
        <a:p>
          <a:pPr marL="228600" lvl="1" indent="-228600" algn="l" defTabSz="889000">
            <a:lnSpc>
              <a:spcPct val="90000"/>
            </a:lnSpc>
            <a:spcBef>
              <a:spcPct val="0"/>
            </a:spcBef>
            <a:spcAft>
              <a:spcPct val="15000"/>
            </a:spcAft>
            <a:buChar char="••"/>
          </a:pPr>
          <a:r>
            <a:rPr lang="el-GR" sz="2000" kern="1200" dirty="0" smtClean="0"/>
            <a:t>Τα πολικά αμινοξέα διατάσσονται στο εξωτερικό και οι υδρόφοβες ομάδες στο εσωτερικό του μορίου, με αποτέλεσμα η πρωτεΐνη να είναι διαλυτή σε πολικούς διαλύτες, όπως το νερό</a:t>
          </a:r>
          <a:endParaRPr lang="el-GR" sz="2000" kern="1200" dirty="0"/>
        </a:p>
      </dsp:txBody>
      <dsp:txXfrm>
        <a:off x="3457227" y="2379437"/>
        <a:ext cx="5179512" cy="2587448"/>
      </dsp:txXfrm>
    </dsp:sp>
    <dsp:sp modelId="{5883EADB-BF4C-47E3-AF53-4212915506C6}">
      <dsp:nvSpPr>
        <dsp:cNvPr id="0" name=""/>
        <dsp:cNvSpPr/>
      </dsp:nvSpPr>
      <dsp:spPr>
        <a:xfrm>
          <a:off x="4219" y="2592356"/>
          <a:ext cx="3453008" cy="21616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l-GR" sz="2000" kern="1200" dirty="0" smtClean="0"/>
            <a:t>Σφαιρικές πρωτεΐνες </a:t>
          </a:r>
          <a:endParaRPr lang="el-GR" sz="2000" kern="1200" dirty="0"/>
        </a:p>
      </dsp:txBody>
      <dsp:txXfrm>
        <a:off x="4219" y="2592356"/>
        <a:ext cx="3453008" cy="2161611"/>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9EBF70F-DF3E-4E1A-BF0C-8D8B9AEFE4A9}">
      <dsp:nvSpPr>
        <dsp:cNvPr id="0" name=""/>
        <dsp:cNvSpPr/>
      </dsp:nvSpPr>
      <dsp:spPr>
        <a:xfrm>
          <a:off x="3024336" y="496"/>
          <a:ext cx="4536504" cy="19347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l-GR" sz="2200" kern="1200" dirty="0" smtClean="0"/>
            <a:t>Δομικές υπομονάδες τα </a:t>
          </a:r>
          <a:r>
            <a:rPr lang="el-GR" sz="2200" kern="1200" dirty="0" err="1" smtClean="0"/>
            <a:t>δεοξυριβονουκλεοτίδια</a:t>
          </a:r>
          <a:endParaRPr lang="el-GR" sz="2200" kern="1200" dirty="0"/>
        </a:p>
        <a:p>
          <a:pPr marL="228600" lvl="1" indent="-228600" algn="l" defTabSz="977900">
            <a:lnSpc>
              <a:spcPct val="90000"/>
            </a:lnSpc>
            <a:spcBef>
              <a:spcPct val="0"/>
            </a:spcBef>
            <a:spcAft>
              <a:spcPct val="15000"/>
            </a:spcAft>
            <a:buChar char="••"/>
          </a:pPr>
          <a:endParaRPr lang="el-GR" sz="2200" kern="1200"/>
        </a:p>
      </dsp:txBody>
      <dsp:txXfrm>
        <a:off x="3024336" y="496"/>
        <a:ext cx="4536504" cy="1934765"/>
      </dsp:txXfrm>
    </dsp:sp>
    <dsp:sp modelId="{D217E782-BB83-4D22-9677-67E13D60F521}">
      <dsp:nvSpPr>
        <dsp:cNvPr id="0" name=""/>
        <dsp:cNvSpPr/>
      </dsp:nvSpPr>
      <dsp:spPr>
        <a:xfrm>
          <a:off x="0" y="496"/>
          <a:ext cx="3024336" cy="19347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l-GR" sz="2400" kern="1200" dirty="0" smtClean="0"/>
            <a:t>Δεοξυριβονουκλεϊκό οξύ </a:t>
          </a:r>
          <a:r>
            <a:rPr lang="en-US" sz="2400" kern="1200" dirty="0" smtClean="0"/>
            <a:t>(DNA)</a:t>
          </a:r>
          <a:endParaRPr lang="el-GR" sz="2400" kern="1200" dirty="0"/>
        </a:p>
      </dsp:txBody>
      <dsp:txXfrm>
        <a:off x="0" y="496"/>
        <a:ext cx="3024336" cy="1934765"/>
      </dsp:txXfrm>
    </dsp:sp>
    <dsp:sp modelId="{678667CD-6B04-4C0A-AAEC-CEE5B1A030C1}">
      <dsp:nvSpPr>
        <dsp:cNvPr id="0" name=""/>
        <dsp:cNvSpPr/>
      </dsp:nvSpPr>
      <dsp:spPr>
        <a:xfrm>
          <a:off x="3024336" y="2128738"/>
          <a:ext cx="4536504" cy="19347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l-GR" sz="2200" kern="1200" dirty="0" smtClean="0"/>
            <a:t>Δομικές υπομονάδες τα </a:t>
          </a:r>
          <a:r>
            <a:rPr lang="el-GR" sz="2200" kern="1200" dirty="0" err="1" smtClean="0"/>
            <a:t>ριβονουκλεοτίδια</a:t>
          </a:r>
          <a:endParaRPr lang="el-GR" sz="2200" kern="1200" dirty="0"/>
        </a:p>
        <a:p>
          <a:pPr marL="228600" lvl="1" indent="-228600" algn="l" defTabSz="977900">
            <a:lnSpc>
              <a:spcPct val="90000"/>
            </a:lnSpc>
            <a:spcBef>
              <a:spcPct val="0"/>
            </a:spcBef>
            <a:spcAft>
              <a:spcPct val="15000"/>
            </a:spcAft>
            <a:buChar char="••"/>
          </a:pPr>
          <a:endParaRPr lang="el-GR" sz="2200" kern="1200"/>
        </a:p>
      </dsp:txBody>
      <dsp:txXfrm>
        <a:off x="3024336" y="2128738"/>
        <a:ext cx="4536504" cy="1934765"/>
      </dsp:txXfrm>
    </dsp:sp>
    <dsp:sp modelId="{77AB90D8-C402-41A9-8F10-E02DB472ACEC}">
      <dsp:nvSpPr>
        <dsp:cNvPr id="0" name=""/>
        <dsp:cNvSpPr/>
      </dsp:nvSpPr>
      <dsp:spPr>
        <a:xfrm>
          <a:off x="0" y="2128738"/>
          <a:ext cx="3024336" cy="19347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l-GR" sz="2400" kern="1200" dirty="0" smtClean="0"/>
            <a:t>Ριβονουκλεϊκό οξύ</a:t>
          </a:r>
          <a:r>
            <a:rPr lang="en-US" sz="2400" kern="1200" dirty="0" smtClean="0"/>
            <a:t> (RNA)</a:t>
          </a:r>
          <a:endParaRPr lang="el-GR" sz="2400" kern="1200" dirty="0"/>
        </a:p>
      </dsp:txBody>
      <dsp:txXfrm>
        <a:off x="0" y="2128738"/>
        <a:ext cx="3024336" cy="193476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6174C4C-293B-414B-819B-534511B04E49}">
      <dsp:nvSpPr>
        <dsp:cNvPr id="0" name=""/>
        <dsp:cNvSpPr/>
      </dsp:nvSpPr>
      <dsp:spPr>
        <a:xfrm rot="10800000">
          <a:off x="0" y="0"/>
          <a:ext cx="5436698" cy="508000"/>
        </a:xfrm>
        <a:prstGeom prst="trapezoid">
          <a:avLst>
            <a:gd name="adj" fmla="val 66889"/>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l-GR" sz="2200" kern="1200" dirty="0" smtClean="0"/>
            <a:t>Επικράτεια </a:t>
          </a:r>
          <a:endParaRPr lang="el-GR" sz="2200" kern="1200" dirty="0"/>
        </a:p>
      </dsp:txBody>
      <dsp:txXfrm>
        <a:off x="951422" y="0"/>
        <a:ext cx="3533853" cy="508000"/>
      </dsp:txXfrm>
    </dsp:sp>
    <dsp:sp modelId="{59462F2A-E1F5-4FD2-8E7B-71FD438C0977}">
      <dsp:nvSpPr>
        <dsp:cNvPr id="0" name=""/>
        <dsp:cNvSpPr/>
      </dsp:nvSpPr>
      <dsp:spPr>
        <a:xfrm rot="10800000">
          <a:off x="339793" y="507999"/>
          <a:ext cx="4757110" cy="508000"/>
        </a:xfrm>
        <a:prstGeom prst="trapezoid">
          <a:avLst>
            <a:gd name="adj" fmla="val 66889"/>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l-GR" sz="2200" kern="1200" dirty="0" smtClean="0"/>
            <a:t>Βασίλειο </a:t>
          </a:r>
          <a:endParaRPr lang="el-GR" sz="2200" kern="1200" dirty="0"/>
        </a:p>
      </dsp:txBody>
      <dsp:txXfrm>
        <a:off x="1172288" y="507999"/>
        <a:ext cx="3092121" cy="508000"/>
      </dsp:txXfrm>
    </dsp:sp>
    <dsp:sp modelId="{D98E7422-93AD-4F93-A69E-2DB5F6BB794C}">
      <dsp:nvSpPr>
        <dsp:cNvPr id="0" name=""/>
        <dsp:cNvSpPr/>
      </dsp:nvSpPr>
      <dsp:spPr>
        <a:xfrm rot="10800000">
          <a:off x="679587" y="1015999"/>
          <a:ext cx="4077523" cy="508000"/>
        </a:xfrm>
        <a:prstGeom prst="trapezoid">
          <a:avLst>
            <a:gd name="adj" fmla="val 66889"/>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l-GR" sz="2200" kern="1200" dirty="0" smtClean="0"/>
            <a:t>Φύλο </a:t>
          </a:r>
          <a:endParaRPr lang="el-GR" sz="2200" kern="1200" dirty="0"/>
        </a:p>
      </dsp:txBody>
      <dsp:txXfrm>
        <a:off x="1393153" y="1015999"/>
        <a:ext cx="2650390" cy="508000"/>
      </dsp:txXfrm>
    </dsp:sp>
    <dsp:sp modelId="{63929830-6FA8-46E0-8BD2-1B606FA3B663}">
      <dsp:nvSpPr>
        <dsp:cNvPr id="0" name=""/>
        <dsp:cNvSpPr/>
      </dsp:nvSpPr>
      <dsp:spPr>
        <a:xfrm rot="10800000">
          <a:off x="1019380" y="1523999"/>
          <a:ext cx="3397936" cy="508000"/>
        </a:xfrm>
        <a:prstGeom prst="trapezoid">
          <a:avLst>
            <a:gd name="adj" fmla="val 66889"/>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l-GR" sz="2200" kern="1200" dirty="0" smtClean="0"/>
            <a:t>Κλάση </a:t>
          </a:r>
          <a:endParaRPr lang="el-GR" sz="2200" kern="1200" dirty="0"/>
        </a:p>
      </dsp:txBody>
      <dsp:txXfrm>
        <a:off x="1614019" y="1523999"/>
        <a:ext cx="2208658" cy="508000"/>
      </dsp:txXfrm>
    </dsp:sp>
    <dsp:sp modelId="{B3F2986E-BF55-45D3-AD10-7A3D56DE39B2}">
      <dsp:nvSpPr>
        <dsp:cNvPr id="0" name=""/>
        <dsp:cNvSpPr/>
      </dsp:nvSpPr>
      <dsp:spPr>
        <a:xfrm rot="10800000">
          <a:off x="1364149" y="2028017"/>
          <a:ext cx="2740313" cy="508000"/>
        </a:xfrm>
        <a:prstGeom prst="trapezoid">
          <a:avLst>
            <a:gd name="adj" fmla="val 66889"/>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l-GR" sz="2200" kern="1200" dirty="0" smtClean="0"/>
            <a:t>Τάξη </a:t>
          </a:r>
          <a:endParaRPr lang="el-GR" sz="2200" kern="1200" dirty="0"/>
        </a:p>
      </dsp:txBody>
      <dsp:txXfrm>
        <a:off x="1843703" y="2028017"/>
        <a:ext cx="1781203" cy="508000"/>
      </dsp:txXfrm>
    </dsp:sp>
    <dsp:sp modelId="{D340FE3F-F261-408D-ADC7-B7E13A895026}">
      <dsp:nvSpPr>
        <dsp:cNvPr id="0" name=""/>
        <dsp:cNvSpPr/>
      </dsp:nvSpPr>
      <dsp:spPr>
        <a:xfrm rot="10800000">
          <a:off x="1698968" y="2540000"/>
          <a:ext cx="2038761" cy="508000"/>
        </a:xfrm>
        <a:prstGeom prst="trapezoid">
          <a:avLst>
            <a:gd name="adj" fmla="val 66889"/>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l-GR" sz="2200" kern="1200" dirty="0" smtClean="0"/>
            <a:t>Οικογένεια </a:t>
          </a:r>
          <a:endParaRPr lang="el-GR" sz="2200" kern="1200" dirty="0"/>
        </a:p>
      </dsp:txBody>
      <dsp:txXfrm>
        <a:off x="2055751" y="2540000"/>
        <a:ext cx="1325195" cy="508000"/>
      </dsp:txXfrm>
    </dsp:sp>
    <dsp:sp modelId="{A9EED975-59DB-479E-9FD7-89927F0B651D}">
      <dsp:nvSpPr>
        <dsp:cNvPr id="0" name=""/>
        <dsp:cNvSpPr/>
      </dsp:nvSpPr>
      <dsp:spPr>
        <a:xfrm rot="10800000">
          <a:off x="2038761" y="3048000"/>
          <a:ext cx="1359174" cy="508000"/>
        </a:xfrm>
        <a:prstGeom prst="trapezoid">
          <a:avLst>
            <a:gd name="adj" fmla="val 66889"/>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l-GR" sz="2200" kern="1200" dirty="0" smtClean="0"/>
            <a:t>Γένος </a:t>
          </a:r>
          <a:endParaRPr lang="el-GR" sz="2200" kern="1200" dirty="0"/>
        </a:p>
      </dsp:txBody>
      <dsp:txXfrm>
        <a:off x="2276617" y="3048000"/>
        <a:ext cx="883463" cy="508000"/>
      </dsp:txXfrm>
    </dsp:sp>
    <dsp:sp modelId="{10C46546-1328-41DE-86F0-716479FD4589}">
      <dsp:nvSpPr>
        <dsp:cNvPr id="0" name=""/>
        <dsp:cNvSpPr/>
      </dsp:nvSpPr>
      <dsp:spPr>
        <a:xfrm rot="10800000">
          <a:off x="2376265" y="3556000"/>
          <a:ext cx="684167" cy="508000"/>
        </a:xfrm>
        <a:prstGeom prst="trapezoid">
          <a:avLst>
            <a:gd name="adj" fmla="val 66889"/>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l-GR" sz="2200" b="1" kern="1200" dirty="0" smtClean="0"/>
            <a:t>Είδος</a:t>
          </a:r>
          <a:r>
            <a:rPr lang="el-GR" sz="2200" kern="1200" dirty="0" smtClean="0"/>
            <a:t> </a:t>
          </a:r>
          <a:endParaRPr lang="el-GR" sz="2200" kern="1200" dirty="0"/>
        </a:p>
      </dsp:txBody>
      <dsp:txXfrm>
        <a:off x="2376265" y="3556000"/>
        <a:ext cx="684167" cy="5080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EBCBEF8-0D72-4692-A5E7-3D2FEB012C8D}">
      <dsp:nvSpPr>
        <dsp:cNvPr id="0" name=""/>
        <dsp:cNvSpPr/>
      </dsp:nvSpPr>
      <dsp:spPr>
        <a:xfrm>
          <a:off x="2952750" y="1692195"/>
          <a:ext cx="2095499" cy="498633"/>
        </a:xfrm>
        <a:custGeom>
          <a:avLst/>
          <a:gdLst/>
          <a:ahLst/>
          <a:cxnLst/>
          <a:rect l="0" t="0" r="0" b="0"/>
          <a:pathLst>
            <a:path>
              <a:moveTo>
                <a:pt x="0" y="0"/>
              </a:moveTo>
              <a:lnTo>
                <a:pt x="0" y="339804"/>
              </a:lnTo>
              <a:lnTo>
                <a:pt x="2095499" y="339804"/>
              </a:lnTo>
              <a:lnTo>
                <a:pt x="2095499" y="4986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3C2466-DB72-4D7E-BC7B-609C2D995E0C}">
      <dsp:nvSpPr>
        <dsp:cNvPr id="0" name=""/>
        <dsp:cNvSpPr/>
      </dsp:nvSpPr>
      <dsp:spPr>
        <a:xfrm>
          <a:off x="2907030" y="1692195"/>
          <a:ext cx="91440" cy="498633"/>
        </a:xfrm>
        <a:custGeom>
          <a:avLst/>
          <a:gdLst/>
          <a:ahLst/>
          <a:cxnLst/>
          <a:rect l="0" t="0" r="0" b="0"/>
          <a:pathLst>
            <a:path>
              <a:moveTo>
                <a:pt x="45720" y="0"/>
              </a:moveTo>
              <a:lnTo>
                <a:pt x="45720" y="4986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465A34-81FC-4F47-8A16-DD89874DE2D7}">
      <dsp:nvSpPr>
        <dsp:cNvPr id="0" name=""/>
        <dsp:cNvSpPr/>
      </dsp:nvSpPr>
      <dsp:spPr>
        <a:xfrm>
          <a:off x="857250" y="1692195"/>
          <a:ext cx="2095499" cy="498633"/>
        </a:xfrm>
        <a:custGeom>
          <a:avLst/>
          <a:gdLst/>
          <a:ahLst/>
          <a:cxnLst/>
          <a:rect l="0" t="0" r="0" b="0"/>
          <a:pathLst>
            <a:path>
              <a:moveTo>
                <a:pt x="2095499" y="0"/>
              </a:moveTo>
              <a:lnTo>
                <a:pt x="2095499" y="339804"/>
              </a:lnTo>
              <a:lnTo>
                <a:pt x="0" y="339804"/>
              </a:lnTo>
              <a:lnTo>
                <a:pt x="0" y="4986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A1B837-8668-4A5A-81DD-5E32B6B3895A}">
      <dsp:nvSpPr>
        <dsp:cNvPr id="0" name=""/>
        <dsp:cNvSpPr/>
      </dsp:nvSpPr>
      <dsp:spPr>
        <a:xfrm>
          <a:off x="2095500" y="603488"/>
          <a:ext cx="1714499" cy="10887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4C155C-CA3A-44F9-ADA5-678A5FD8F0FA}">
      <dsp:nvSpPr>
        <dsp:cNvPr id="0" name=""/>
        <dsp:cNvSpPr/>
      </dsp:nvSpPr>
      <dsp:spPr>
        <a:xfrm>
          <a:off x="2286000" y="784463"/>
          <a:ext cx="1714499" cy="10887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smtClean="0"/>
            <a:t>Επικράτειες οργανισμών: </a:t>
          </a:r>
          <a:endParaRPr lang="el-GR" sz="1600" kern="1200" dirty="0"/>
        </a:p>
      </dsp:txBody>
      <dsp:txXfrm>
        <a:off x="2286000" y="784463"/>
        <a:ext cx="1714499" cy="1088707"/>
      </dsp:txXfrm>
    </dsp:sp>
    <dsp:sp modelId="{B7FF4358-3744-4B1B-B5DF-BDC5F528391C}">
      <dsp:nvSpPr>
        <dsp:cNvPr id="0" name=""/>
        <dsp:cNvSpPr/>
      </dsp:nvSpPr>
      <dsp:spPr>
        <a:xfrm>
          <a:off x="0" y="2190829"/>
          <a:ext cx="1714499" cy="10887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AB0624-7FDA-43E0-8CF2-A2B6FDCD2CBD}">
      <dsp:nvSpPr>
        <dsp:cNvPr id="0" name=""/>
        <dsp:cNvSpPr/>
      </dsp:nvSpPr>
      <dsp:spPr>
        <a:xfrm>
          <a:off x="190500" y="2371804"/>
          <a:ext cx="1714499" cy="10887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smtClean="0"/>
            <a:t>Αρχαία</a:t>
          </a:r>
          <a:r>
            <a:rPr lang="en-US" sz="1600" kern="1200" dirty="0" smtClean="0"/>
            <a:t> (</a:t>
          </a:r>
          <a:r>
            <a:rPr lang="el-GR" sz="1600" kern="1200" dirty="0" smtClean="0"/>
            <a:t>αρχαιοβακτήρια) </a:t>
          </a:r>
          <a:endParaRPr lang="el-GR" sz="1600" kern="1200" dirty="0"/>
        </a:p>
      </dsp:txBody>
      <dsp:txXfrm>
        <a:off x="190500" y="2371804"/>
        <a:ext cx="1714499" cy="1088707"/>
      </dsp:txXfrm>
    </dsp:sp>
    <dsp:sp modelId="{0D1A192B-7B6D-4341-8C1C-23F2543A2B72}">
      <dsp:nvSpPr>
        <dsp:cNvPr id="0" name=""/>
        <dsp:cNvSpPr/>
      </dsp:nvSpPr>
      <dsp:spPr>
        <a:xfrm>
          <a:off x="2095500" y="2190829"/>
          <a:ext cx="1714499" cy="10887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57B461-2803-436D-8CE9-2E2985472D0B}">
      <dsp:nvSpPr>
        <dsp:cNvPr id="0" name=""/>
        <dsp:cNvSpPr/>
      </dsp:nvSpPr>
      <dsp:spPr>
        <a:xfrm>
          <a:off x="2286000" y="2371804"/>
          <a:ext cx="1714499" cy="10887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smtClean="0"/>
            <a:t>Βακτήρια (ευβακτήρια) </a:t>
          </a:r>
          <a:endParaRPr lang="el-GR" sz="1600" kern="1200" dirty="0"/>
        </a:p>
      </dsp:txBody>
      <dsp:txXfrm>
        <a:off x="2286000" y="2371804"/>
        <a:ext cx="1714499" cy="1088707"/>
      </dsp:txXfrm>
    </dsp:sp>
    <dsp:sp modelId="{6DB879FD-3D31-4809-8B0F-E0D1AE5BB8D9}">
      <dsp:nvSpPr>
        <dsp:cNvPr id="0" name=""/>
        <dsp:cNvSpPr/>
      </dsp:nvSpPr>
      <dsp:spPr>
        <a:xfrm>
          <a:off x="4191000" y="2190829"/>
          <a:ext cx="1714499" cy="10887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C6A3C6-DA1E-4E66-8056-D6ACBA04BDA3}">
      <dsp:nvSpPr>
        <dsp:cNvPr id="0" name=""/>
        <dsp:cNvSpPr/>
      </dsp:nvSpPr>
      <dsp:spPr>
        <a:xfrm>
          <a:off x="4381499" y="2371804"/>
          <a:ext cx="1714499" cy="10887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l-GR" sz="1600" kern="1200" dirty="0" smtClean="0"/>
            <a:t>Ευκαρυωτικά </a:t>
          </a:r>
          <a:endParaRPr lang="el-GR" sz="1600" kern="1200" dirty="0"/>
        </a:p>
      </dsp:txBody>
      <dsp:txXfrm>
        <a:off x="4381499" y="2371804"/>
        <a:ext cx="1714499" cy="108870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9B84D8-F46F-43F1-BB2F-F873C93E05CA}">
      <dsp:nvSpPr>
        <dsp:cNvPr id="0" name=""/>
        <dsp:cNvSpPr/>
      </dsp:nvSpPr>
      <dsp:spPr>
        <a:xfrm>
          <a:off x="3470740" y="1798542"/>
          <a:ext cx="2879363" cy="342578"/>
        </a:xfrm>
        <a:custGeom>
          <a:avLst/>
          <a:gdLst/>
          <a:ahLst/>
          <a:cxnLst/>
          <a:rect l="0" t="0" r="0" b="0"/>
          <a:pathLst>
            <a:path>
              <a:moveTo>
                <a:pt x="0" y="0"/>
              </a:moveTo>
              <a:lnTo>
                <a:pt x="0" y="233457"/>
              </a:lnTo>
              <a:lnTo>
                <a:pt x="2879363" y="233457"/>
              </a:lnTo>
              <a:lnTo>
                <a:pt x="2879363" y="3425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FA5D6A-FAD8-44F4-BA5B-B1344E741BCD}">
      <dsp:nvSpPr>
        <dsp:cNvPr id="0" name=""/>
        <dsp:cNvSpPr/>
      </dsp:nvSpPr>
      <dsp:spPr>
        <a:xfrm>
          <a:off x="3470740" y="1798542"/>
          <a:ext cx="1439681" cy="342578"/>
        </a:xfrm>
        <a:custGeom>
          <a:avLst/>
          <a:gdLst/>
          <a:ahLst/>
          <a:cxnLst/>
          <a:rect l="0" t="0" r="0" b="0"/>
          <a:pathLst>
            <a:path>
              <a:moveTo>
                <a:pt x="0" y="0"/>
              </a:moveTo>
              <a:lnTo>
                <a:pt x="0" y="233457"/>
              </a:lnTo>
              <a:lnTo>
                <a:pt x="1439681" y="233457"/>
              </a:lnTo>
              <a:lnTo>
                <a:pt x="1439681" y="3425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0B6BFE-7F1C-4B60-A7CC-56567BCBC252}">
      <dsp:nvSpPr>
        <dsp:cNvPr id="0" name=""/>
        <dsp:cNvSpPr/>
      </dsp:nvSpPr>
      <dsp:spPr>
        <a:xfrm>
          <a:off x="3425020" y="1798542"/>
          <a:ext cx="91440" cy="342578"/>
        </a:xfrm>
        <a:custGeom>
          <a:avLst/>
          <a:gdLst/>
          <a:ahLst/>
          <a:cxnLst/>
          <a:rect l="0" t="0" r="0" b="0"/>
          <a:pathLst>
            <a:path>
              <a:moveTo>
                <a:pt x="45720" y="0"/>
              </a:moveTo>
              <a:lnTo>
                <a:pt x="45720" y="3425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BA66AE-1F45-4854-A9CD-98F083471027}">
      <dsp:nvSpPr>
        <dsp:cNvPr id="0" name=""/>
        <dsp:cNvSpPr/>
      </dsp:nvSpPr>
      <dsp:spPr>
        <a:xfrm>
          <a:off x="2031059" y="1798542"/>
          <a:ext cx="1439681" cy="342578"/>
        </a:xfrm>
        <a:custGeom>
          <a:avLst/>
          <a:gdLst/>
          <a:ahLst/>
          <a:cxnLst/>
          <a:rect l="0" t="0" r="0" b="0"/>
          <a:pathLst>
            <a:path>
              <a:moveTo>
                <a:pt x="1439681" y="0"/>
              </a:moveTo>
              <a:lnTo>
                <a:pt x="1439681" y="233457"/>
              </a:lnTo>
              <a:lnTo>
                <a:pt x="0" y="233457"/>
              </a:lnTo>
              <a:lnTo>
                <a:pt x="0" y="3425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C69AD7-6394-40ED-8B8A-A2046848960C}">
      <dsp:nvSpPr>
        <dsp:cNvPr id="0" name=""/>
        <dsp:cNvSpPr/>
      </dsp:nvSpPr>
      <dsp:spPr>
        <a:xfrm>
          <a:off x="591377" y="1798542"/>
          <a:ext cx="2879363" cy="342578"/>
        </a:xfrm>
        <a:custGeom>
          <a:avLst/>
          <a:gdLst/>
          <a:ahLst/>
          <a:cxnLst/>
          <a:rect l="0" t="0" r="0" b="0"/>
          <a:pathLst>
            <a:path>
              <a:moveTo>
                <a:pt x="2879363" y="0"/>
              </a:moveTo>
              <a:lnTo>
                <a:pt x="2879363" y="233457"/>
              </a:lnTo>
              <a:lnTo>
                <a:pt x="0" y="233457"/>
              </a:lnTo>
              <a:lnTo>
                <a:pt x="0" y="3425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01525D-1AED-4491-99A1-5B373BC56C0F}">
      <dsp:nvSpPr>
        <dsp:cNvPr id="0" name=""/>
        <dsp:cNvSpPr/>
      </dsp:nvSpPr>
      <dsp:spPr>
        <a:xfrm>
          <a:off x="2881780" y="1050562"/>
          <a:ext cx="1177921" cy="7479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D28973-FD01-4A68-A310-F1BD25C3F0F2}">
      <dsp:nvSpPr>
        <dsp:cNvPr id="0" name=""/>
        <dsp:cNvSpPr/>
      </dsp:nvSpPr>
      <dsp:spPr>
        <a:xfrm>
          <a:off x="3012660" y="1174898"/>
          <a:ext cx="1177921" cy="74797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l-GR" sz="1500" kern="1200" dirty="0" smtClean="0"/>
            <a:t>Βασίλεια οργανισμών:</a:t>
          </a:r>
          <a:endParaRPr lang="el-GR" sz="1500" kern="1200" dirty="0"/>
        </a:p>
      </dsp:txBody>
      <dsp:txXfrm>
        <a:off x="3012660" y="1174898"/>
        <a:ext cx="1177921" cy="747979"/>
      </dsp:txXfrm>
    </dsp:sp>
    <dsp:sp modelId="{1AC90EC0-C340-4F98-98D1-3F03DA3704DF}">
      <dsp:nvSpPr>
        <dsp:cNvPr id="0" name=""/>
        <dsp:cNvSpPr/>
      </dsp:nvSpPr>
      <dsp:spPr>
        <a:xfrm>
          <a:off x="2417" y="2141121"/>
          <a:ext cx="1177921" cy="7479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8C0056-98FC-4F6D-AE9B-4000ECD6DC4F}">
      <dsp:nvSpPr>
        <dsp:cNvPr id="0" name=""/>
        <dsp:cNvSpPr/>
      </dsp:nvSpPr>
      <dsp:spPr>
        <a:xfrm>
          <a:off x="133297" y="2265457"/>
          <a:ext cx="1177921" cy="74797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l-GR" sz="1500" kern="1200" dirty="0" smtClean="0"/>
            <a:t>Μονήρη </a:t>
          </a:r>
          <a:endParaRPr lang="el-GR" sz="1500" kern="1200" dirty="0"/>
        </a:p>
      </dsp:txBody>
      <dsp:txXfrm>
        <a:off x="133297" y="2265457"/>
        <a:ext cx="1177921" cy="747979"/>
      </dsp:txXfrm>
    </dsp:sp>
    <dsp:sp modelId="{02398B89-09CE-49B1-8DE3-06D808010EB9}">
      <dsp:nvSpPr>
        <dsp:cNvPr id="0" name=""/>
        <dsp:cNvSpPr/>
      </dsp:nvSpPr>
      <dsp:spPr>
        <a:xfrm>
          <a:off x="1442098" y="2141121"/>
          <a:ext cx="1177921" cy="7479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7E0C36-75DA-46A1-9A6F-A192D2F50395}">
      <dsp:nvSpPr>
        <dsp:cNvPr id="0" name=""/>
        <dsp:cNvSpPr/>
      </dsp:nvSpPr>
      <dsp:spPr>
        <a:xfrm>
          <a:off x="1572978" y="2265457"/>
          <a:ext cx="1177921" cy="74797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l-GR" sz="1500" kern="1200" dirty="0" smtClean="0"/>
            <a:t>Πρώτιστα </a:t>
          </a:r>
          <a:endParaRPr lang="el-GR" sz="1500" kern="1200" dirty="0"/>
        </a:p>
      </dsp:txBody>
      <dsp:txXfrm>
        <a:off x="1572978" y="2265457"/>
        <a:ext cx="1177921" cy="747979"/>
      </dsp:txXfrm>
    </dsp:sp>
    <dsp:sp modelId="{53CD5A29-08FA-40A7-BA42-8AB2CB8AD9E5}">
      <dsp:nvSpPr>
        <dsp:cNvPr id="0" name=""/>
        <dsp:cNvSpPr/>
      </dsp:nvSpPr>
      <dsp:spPr>
        <a:xfrm>
          <a:off x="2881780" y="2141121"/>
          <a:ext cx="1177921" cy="7479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B04364-0805-4DB1-82AE-723A6B682D36}">
      <dsp:nvSpPr>
        <dsp:cNvPr id="0" name=""/>
        <dsp:cNvSpPr/>
      </dsp:nvSpPr>
      <dsp:spPr>
        <a:xfrm>
          <a:off x="3012660" y="2265457"/>
          <a:ext cx="1177921" cy="74797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l-GR" sz="1500" kern="1200" dirty="0" smtClean="0"/>
            <a:t>Μύκητες </a:t>
          </a:r>
          <a:endParaRPr lang="el-GR" sz="1500" kern="1200" dirty="0"/>
        </a:p>
      </dsp:txBody>
      <dsp:txXfrm>
        <a:off x="3012660" y="2265457"/>
        <a:ext cx="1177921" cy="747979"/>
      </dsp:txXfrm>
    </dsp:sp>
    <dsp:sp modelId="{F59D7356-277B-419D-B0F4-4874479E1E80}">
      <dsp:nvSpPr>
        <dsp:cNvPr id="0" name=""/>
        <dsp:cNvSpPr/>
      </dsp:nvSpPr>
      <dsp:spPr>
        <a:xfrm>
          <a:off x="4321461" y="2141121"/>
          <a:ext cx="1177921" cy="7479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E187E0-D8EF-4790-A3DF-9FDC13347863}">
      <dsp:nvSpPr>
        <dsp:cNvPr id="0" name=""/>
        <dsp:cNvSpPr/>
      </dsp:nvSpPr>
      <dsp:spPr>
        <a:xfrm>
          <a:off x="4452341" y="2265457"/>
          <a:ext cx="1177921" cy="74797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l-GR" sz="1500" kern="1200" dirty="0" smtClean="0"/>
            <a:t>Φυτά </a:t>
          </a:r>
          <a:endParaRPr lang="el-GR" sz="1500" kern="1200" dirty="0"/>
        </a:p>
      </dsp:txBody>
      <dsp:txXfrm>
        <a:off x="4452341" y="2265457"/>
        <a:ext cx="1177921" cy="747979"/>
      </dsp:txXfrm>
    </dsp:sp>
    <dsp:sp modelId="{D57DB80E-8AA7-440C-9E08-EEB30F2FF038}">
      <dsp:nvSpPr>
        <dsp:cNvPr id="0" name=""/>
        <dsp:cNvSpPr/>
      </dsp:nvSpPr>
      <dsp:spPr>
        <a:xfrm>
          <a:off x="5761143" y="2141121"/>
          <a:ext cx="1177921" cy="7479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66FE50-D41B-4225-9EC4-BF46FDEC390B}">
      <dsp:nvSpPr>
        <dsp:cNvPr id="0" name=""/>
        <dsp:cNvSpPr/>
      </dsp:nvSpPr>
      <dsp:spPr>
        <a:xfrm>
          <a:off x="5892023" y="2265457"/>
          <a:ext cx="1177921" cy="74797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l-GR" sz="1500" kern="1200" dirty="0" smtClean="0"/>
            <a:t>Ζώα </a:t>
          </a:r>
          <a:endParaRPr lang="el-GR" sz="1500" kern="1200" dirty="0"/>
        </a:p>
      </dsp:txBody>
      <dsp:txXfrm>
        <a:off x="5892023" y="2265457"/>
        <a:ext cx="1177921" cy="747979"/>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E88632A-B48F-48D4-8691-712CA011AD56}">
      <dsp:nvSpPr>
        <dsp:cNvPr id="0" name=""/>
        <dsp:cNvSpPr/>
      </dsp:nvSpPr>
      <dsp:spPr>
        <a:xfrm>
          <a:off x="0" y="0"/>
          <a:ext cx="5694314" cy="5786478"/>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BC1B89-9BDE-4BF8-94E2-8BC7676F80FF}">
      <dsp:nvSpPr>
        <dsp:cNvPr id="0" name=""/>
        <dsp:cNvSpPr/>
      </dsp:nvSpPr>
      <dsp:spPr>
        <a:xfrm>
          <a:off x="2847157" y="579212"/>
          <a:ext cx="3701304" cy="58768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b="1" kern="1200" dirty="0" smtClean="0">
              <a:solidFill>
                <a:schemeClr val="tx1"/>
              </a:solidFill>
            </a:rPr>
            <a:t>Στοιχεία</a:t>
          </a:r>
        </a:p>
        <a:p>
          <a:pPr lvl="0" algn="ctr" defTabSz="622300">
            <a:lnSpc>
              <a:spcPct val="90000"/>
            </a:lnSpc>
            <a:spcBef>
              <a:spcPct val="0"/>
            </a:spcBef>
            <a:spcAft>
              <a:spcPct val="35000"/>
            </a:spcAft>
          </a:pPr>
          <a:r>
            <a:rPr lang="en-US" sz="1400" b="1" kern="1200" dirty="0" smtClean="0">
              <a:solidFill>
                <a:schemeClr val="tx1"/>
              </a:solidFill>
            </a:rPr>
            <a:t>C,</a:t>
          </a:r>
          <a:r>
            <a:rPr lang="el-GR" sz="1400" b="1" kern="1200" dirty="0" smtClean="0">
              <a:solidFill>
                <a:schemeClr val="tx1"/>
              </a:solidFill>
            </a:rPr>
            <a:t> </a:t>
          </a:r>
          <a:r>
            <a:rPr lang="en-US" sz="1400" b="1" kern="1200" dirty="0" smtClean="0">
              <a:solidFill>
                <a:schemeClr val="tx1"/>
              </a:solidFill>
            </a:rPr>
            <a:t>O,</a:t>
          </a:r>
          <a:r>
            <a:rPr lang="el-GR" sz="1400" b="1" kern="1200" dirty="0" smtClean="0">
              <a:solidFill>
                <a:schemeClr val="tx1"/>
              </a:solidFill>
            </a:rPr>
            <a:t> </a:t>
          </a:r>
          <a:r>
            <a:rPr lang="en-US" sz="1400" b="1" kern="1200" dirty="0" smtClean="0">
              <a:solidFill>
                <a:schemeClr val="tx1"/>
              </a:solidFill>
            </a:rPr>
            <a:t>H,</a:t>
          </a:r>
          <a:r>
            <a:rPr lang="el-GR" sz="1400" b="1" kern="1200" dirty="0" smtClean="0">
              <a:solidFill>
                <a:schemeClr val="tx1"/>
              </a:solidFill>
            </a:rPr>
            <a:t> </a:t>
          </a:r>
          <a:r>
            <a:rPr lang="en-US" sz="1400" b="1" kern="1200" dirty="0" smtClean="0">
              <a:solidFill>
                <a:schemeClr val="tx1"/>
              </a:solidFill>
            </a:rPr>
            <a:t>N,</a:t>
          </a:r>
          <a:r>
            <a:rPr lang="el-GR" sz="1400" b="1" kern="1200" dirty="0" smtClean="0">
              <a:solidFill>
                <a:schemeClr val="tx1"/>
              </a:solidFill>
            </a:rPr>
            <a:t> </a:t>
          </a:r>
          <a:r>
            <a:rPr lang="en-US" sz="1400" b="1" kern="1200" dirty="0" smtClean="0">
              <a:solidFill>
                <a:schemeClr val="tx1"/>
              </a:solidFill>
            </a:rPr>
            <a:t>P,</a:t>
          </a:r>
          <a:r>
            <a:rPr lang="el-GR" sz="1400" b="1" kern="1200" dirty="0" smtClean="0">
              <a:solidFill>
                <a:schemeClr val="tx1"/>
              </a:solidFill>
            </a:rPr>
            <a:t> </a:t>
          </a:r>
          <a:r>
            <a:rPr lang="en-US" sz="1400" b="1" kern="1200" dirty="0" smtClean="0">
              <a:solidFill>
                <a:schemeClr val="tx1"/>
              </a:solidFill>
            </a:rPr>
            <a:t>S,</a:t>
          </a:r>
          <a:r>
            <a:rPr lang="el-GR" sz="1400" b="1" kern="1200" dirty="0" smtClean="0">
              <a:solidFill>
                <a:schemeClr val="tx1"/>
              </a:solidFill>
            </a:rPr>
            <a:t> </a:t>
          </a:r>
          <a:r>
            <a:rPr lang="en-US" sz="1400" b="1" kern="1200" dirty="0" smtClean="0">
              <a:solidFill>
                <a:schemeClr val="tx1"/>
              </a:solidFill>
            </a:rPr>
            <a:t>Ca,</a:t>
          </a:r>
          <a:r>
            <a:rPr lang="el-GR" sz="1400" b="1" kern="1200" dirty="0" smtClean="0">
              <a:solidFill>
                <a:schemeClr val="tx1"/>
              </a:solidFill>
            </a:rPr>
            <a:t> </a:t>
          </a:r>
          <a:r>
            <a:rPr lang="el-GR" sz="1400" b="1" kern="1200" dirty="0" err="1" smtClean="0">
              <a:solidFill>
                <a:schemeClr val="tx1"/>
              </a:solidFill>
            </a:rPr>
            <a:t>κ.α</a:t>
          </a:r>
          <a:r>
            <a:rPr lang="el-GR" sz="1400" kern="1200" dirty="0" smtClean="0">
              <a:solidFill>
                <a:schemeClr val="tx1"/>
              </a:solidFill>
            </a:rPr>
            <a:t> </a:t>
          </a:r>
          <a:endParaRPr lang="el-GR" sz="1400" kern="1200" dirty="0">
            <a:solidFill>
              <a:schemeClr val="tx1"/>
            </a:solidFill>
          </a:endParaRPr>
        </a:p>
      </dsp:txBody>
      <dsp:txXfrm>
        <a:off x="2847157" y="579212"/>
        <a:ext cx="3701304" cy="587689"/>
      </dsp:txXfrm>
    </dsp:sp>
    <dsp:sp modelId="{E4CB5C58-15F7-4D1B-8408-CB6E01D7E26B}">
      <dsp:nvSpPr>
        <dsp:cNvPr id="0" name=""/>
        <dsp:cNvSpPr/>
      </dsp:nvSpPr>
      <dsp:spPr>
        <a:xfrm>
          <a:off x="2847157" y="1240363"/>
          <a:ext cx="3701304" cy="58768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b="1" kern="1200" dirty="0" smtClean="0"/>
            <a:t>Ενώσεις μικρού μοριακού βάρους:</a:t>
          </a:r>
        </a:p>
        <a:p>
          <a:pPr lvl="0" algn="ctr" defTabSz="622300">
            <a:lnSpc>
              <a:spcPct val="90000"/>
            </a:lnSpc>
            <a:spcBef>
              <a:spcPct val="0"/>
            </a:spcBef>
            <a:spcAft>
              <a:spcPct val="35000"/>
            </a:spcAft>
          </a:pPr>
          <a:r>
            <a:rPr lang="en-US" sz="1400" b="1" kern="1200" dirty="0" smtClean="0"/>
            <a:t>H</a:t>
          </a:r>
          <a:r>
            <a:rPr lang="en-US" sz="1400" b="1" kern="1200" baseline="-25000" dirty="0" smtClean="0"/>
            <a:t>2</a:t>
          </a:r>
          <a:r>
            <a:rPr lang="en-US" sz="1400" b="1" kern="1200" baseline="0" dirty="0" smtClean="0"/>
            <a:t>O, CO</a:t>
          </a:r>
          <a:r>
            <a:rPr lang="en-US" sz="1400" b="1" kern="1200" baseline="-25000" dirty="0" smtClean="0"/>
            <a:t>2</a:t>
          </a:r>
          <a:r>
            <a:rPr lang="en-US" sz="1400" b="1" kern="1200" baseline="0" dirty="0" smtClean="0"/>
            <a:t>, NH</a:t>
          </a:r>
          <a:r>
            <a:rPr lang="en-US" sz="1400" b="1" kern="1200" baseline="-25000" dirty="0" smtClean="0"/>
            <a:t>3</a:t>
          </a:r>
          <a:r>
            <a:rPr lang="en-US" sz="1400" b="1" kern="1200" baseline="0" dirty="0" smtClean="0"/>
            <a:t>, </a:t>
          </a:r>
          <a:r>
            <a:rPr lang="el-GR" sz="1400" b="1" kern="1200" baseline="0" dirty="0" smtClean="0"/>
            <a:t>κ.α.</a:t>
          </a:r>
          <a:endParaRPr lang="el-GR" sz="1400" b="1" kern="1200" dirty="0"/>
        </a:p>
      </dsp:txBody>
      <dsp:txXfrm>
        <a:off x="2847157" y="1240363"/>
        <a:ext cx="3701304" cy="587689"/>
      </dsp:txXfrm>
    </dsp:sp>
    <dsp:sp modelId="{D4FF7990-3CFB-4CF8-AB70-B755691503F7}">
      <dsp:nvSpPr>
        <dsp:cNvPr id="0" name=""/>
        <dsp:cNvSpPr/>
      </dsp:nvSpPr>
      <dsp:spPr>
        <a:xfrm>
          <a:off x="2847157" y="1901513"/>
          <a:ext cx="3701304" cy="58768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b="1" kern="1200" dirty="0" smtClean="0"/>
            <a:t>Μονομερή</a:t>
          </a:r>
        </a:p>
        <a:p>
          <a:pPr lvl="0" algn="ctr" defTabSz="622300">
            <a:lnSpc>
              <a:spcPct val="90000"/>
            </a:lnSpc>
            <a:spcBef>
              <a:spcPct val="0"/>
            </a:spcBef>
            <a:spcAft>
              <a:spcPct val="35000"/>
            </a:spcAft>
          </a:pPr>
          <a:r>
            <a:rPr lang="el-GR" sz="1200" b="1" kern="1200" dirty="0" smtClean="0"/>
            <a:t>Αμινοξέα, νουκλεοτίδια, μονοσακχαρίτες, λιπαρά οξέα, γλυκερίνη </a:t>
          </a:r>
          <a:endParaRPr lang="el-GR" sz="1200" b="1" kern="1200" dirty="0"/>
        </a:p>
      </dsp:txBody>
      <dsp:txXfrm>
        <a:off x="2847157" y="1901513"/>
        <a:ext cx="3701304" cy="587689"/>
      </dsp:txXfrm>
    </dsp:sp>
    <dsp:sp modelId="{996F509B-793F-44F7-BF14-10A4237CC868}">
      <dsp:nvSpPr>
        <dsp:cNvPr id="0" name=""/>
        <dsp:cNvSpPr/>
      </dsp:nvSpPr>
      <dsp:spPr>
        <a:xfrm>
          <a:off x="2847157" y="2562663"/>
          <a:ext cx="3701304" cy="58768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b="1" kern="1200" dirty="0" smtClean="0"/>
            <a:t>Μακρομόρια</a:t>
          </a:r>
        </a:p>
        <a:p>
          <a:pPr lvl="0" algn="ctr" defTabSz="622300">
            <a:lnSpc>
              <a:spcPct val="90000"/>
            </a:lnSpc>
            <a:spcBef>
              <a:spcPct val="0"/>
            </a:spcBef>
            <a:spcAft>
              <a:spcPct val="35000"/>
            </a:spcAft>
          </a:pPr>
          <a:r>
            <a:rPr lang="el-GR" sz="1200" b="1" kern="1200" dirty="0" smtClean="0"/>
            <a:t>Πρωτεΐνες, νουκλεϊκά οξέα, πολυσακχαρίτες, λιπίδια </a:t>
          </a:r>
          <a:endParaRPr lang="el-GR" sz="1200" b="1" kern="1200" dirty="0"/>
        </a:p>
      </dsp:txBody>
      <dsp:txXfrm>
        <a:off x="2847157" y="2562663"/>
        <a:ext cx="3701304" cy="587689"/>
      </dsp:txXfrm>
    </dsp:sp>
    <dsp:sp modelId="{64B17B43-5A5A-4D16-AA8B-2391536E67A7}">
      <dsp:nvSpPr>
        <dsp:cNvPr id="0" name=""/>
        <dsp:cNvSpPr/>
      </dsp:nvSpPr>
      <dsp:spPr>
        <a:xfrm>
          <a:off x="2847157" y="3223814"/>
          <a:ext cx="3701304" cy="58768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b="1" kern="1200" dirty="0" smtClean="0"/>
            <a:t>Υπερμοριακά σύμπλοκα</a:t>
          </a:r>
          <a:endParaRPr lang="el-GR" sz="1400" b="1" kern="1200" dirty="0"/>
        </a:p>
      </dsp:txBody>
      <dsp:txXfrm>
        <a:off x="2847157" y="3223814"/>
        <a:ext cx="3701304" cy="587689"/>
      </dsp:txXfrm>
    </dsp:sp>
    <dsp:sp modelId="{7BE2629B-B8A6-4E24-B282-47D8EADE0E2D}">
      <dsp:nvSpPr>
        <dsp:cNvPr id="0" name=""/>
        <dsp:cNvSpPr/>
      </dsp:nvSpPr>
      <dsp:spPr>
        <a:xfrm>
          <a:off x="2847157" y="3884964"/>
          <a:ext cx="3701304" cy="58768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b="1" kern="1200" dirty="0" smtClean="0"/>
            <a:t>Κυτταρικά οργανίδια</a:t>
          </a:r>
          <a:endParaRPr lang="el-GR" sz="1400" b="1" kern="1200" dirty="0"/>
        </a:p>
      </dsp:txBody>
      <dsp:txXfrm>
        <a:off x="2847157" y="3884964"/>
        <a:ext cx="3701304" cy="587689"/>
      </dsp:txXfrm>
    </dsp:sp>
    <dsp:sp modelId="{32BF82D9-F916-4A90-8F3A-4E63FB5B346C}">
      <dsp:nvSpPr>
        <dsp:cNvPr id="0" name=""/>
        <dsp:cNvSpPr/>
      </dsp:nvSpPr>
      <dsp:spPr>
        <a:xfrm>
          <a:off x="2847157" y="4546114"/>
          <a:ext cx="3701304" cy="58768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l-GR" sz="2400" b="1" kern="1200" dirty="0" smtClean="0"/>
            <a:t>ΚΥΤΤΑΡΟ</a:t>
          </a:r>
          <a:endParaRPr lang="el-GR" sz="2400" b="1" kern="1200" dirty="0"/>
        </a:p>
      </dsp:txBody>
      <dsp:txXfrm>
        <a:off x="2847157" y="4546114"/>
        <a:ext cx="3701304" cy="587689"/>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CA3BE0D-C9C5-45DB-B185-A6C05200E87E}">
      <dsp:nvSpPr>
        <dsp:cNvPr id="0" name=""/>
        <dsp:cNvSpPr/>
      </dsp:nvSpPr>
      <dsp:spPr>
        <a:xfrm>
          <a:off x="2438400" y="0"/>
          <a:ext cx="1219200" cy="812799"/>
        </a:xfrm>
        <a:prstGeom prst="trapezoid">
          <a:avLst>
            <a:gd name="adj" fmla="val 75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l-GR" sz="1400" b="1" kern="1200" dirty="0" smtClean="0"/>
            <a:t>Κύτταρο </a:t>
          </a:r>
          <a:endParaRPr lang="el-GR" sz="1400" b="1" kern="1200" dirty="0"/>
        </a:p>
      </dsp:txBody>
      <dsp:txXfrm>
        <a:off x="2438400" y="0"/>
        <a:ext cx="1219200" cy="812799"/>
      </dsp:txXfrm>
    </dsp:sp>
    <dsp:sp modelId="{FC9A8314-E461-4DFC-8104-DF4330483F31}">
      <dsp:nvSpPr>
        <dsp:cNvPr id="0" name=""/>
        <dsp:cNvSpPr/>
      </dsp:nvSpPr>
      <dsp:spPr>
        <a:xfrm>
          <a:off x="1828800" y="812799"/>
          <a:ext cx="2438400" cy="812799"/>
        </a:xfrm>
        <a:prstGeom prst="trapezoid">
          <a:avLst>
            <a:gd name="adj" fmla="val 75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l-GR" sz="1600" kern="1200" dirty="0" smtClean="0"/>
            <a:t>Ιστοί </a:t>
          </a:r>
          <a:endParaRPr lang="el-GR" sz="1600" kern="1200" dirty="0"/>
        </a:p>
      </dsp:txBody>
      <dsp:txXfrm>
        <a:off x="2255520" y="812799"/>
        <a:ext cx="1584960" cy="812799"/>
      </dsp:txXfrm>
    </dsp:sp>
    <dsp:sp modelId="{CB26AB8D-D8A1-4BE2-8EE0-7B3B97B317CD}">
      <dsp:nvSpPr>
        <dsp:cNvPr id="0" name=""/>
        <dsp:cNvSpPr/>
      </dsp:nvSpPr>
      <dsp:spPr>
        <a:xfrm>
          <a:off x="1219200" y="1625599"/>
          <a:ext cx="3657600" cy="812799"/>
        </a:xfrm>
        <a:prstGeom prst="trapezoid">
          <a:avLst>
            <a:gd name="adj" fmla="val 75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l-GR" sz="1600" kern="1200" dirty="0" smtClean="0"/>
            <a:t>Όργανα </a:t>
          </a:r>
          <a:endParaRPr lang="el-GR" sz="1600" kern="1200" dirty="0"/>
        </a:p>
      </dsp:txBody>
      <dsp:txXfrm>
        <a:off x="1859280" y="1625599"/>
        <a:ext cx="2377440" cy="812799"/>
      </dsp:txXfrm>
    </dsp:sp>
    <dsp:sp modelId="{C7516D75-09F0-4908-9227-65DB22132065}">
      <dsp:nvSpPr>
        <dsp:cNvPr id="0" name=""/>
        <dsp:cNvSpPr/>
      </dsp:nvSpPr>
      <dsp:spPr>
        <a:xfrm>
          <a:off x="609600" y="2438399"/>
          <a:ext cx="4876800" cy="812799"/>
        </a:xfrm>
        <a:prstGeom prst="trapezoid">
          <a:avLst>
            <a:gd name="adj" fmla="val 75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l-GR" sz="1600" kern="1200" dirty="0" smtClean="0"/>
            <a:t>Συστήματα οργάνων</a:t>
          </a:r>
          <a:endParaRPr lang="el-GR" sz="1600" kern="1200" dirty="0"/>
        </a:p>
      </dsp:txBody>
      <dsp:txXfrm>
        <a:off x="1463039" y="2438399"/>
        <a:ext cx="3169920" cy="812799"/>
      </dsp:txXfrm>
    </dsp:sp>
    <dsp:sp modelId="{0F909B1A-1A3C-4917-AEEF-0CA976EDC6B1}">
      <dsp:nvSpPr>
        <dsp:cNvPr id="0" name=""/>
        <dsp:cNvSpPr/>
      </dsp:nvSpPr>
      <dsp:spPr>
        <a:xfrm>
          <a:off x="0" y="3251199"/>
          <a:ext cx="6096000" cy="812799"/>
        </a:xfrm>
        <a:prstGeom prst="trapezoid">
          <a:avLst>
            <a:gd name="adj" fmla="val 75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l-GR" sz="1600" b="1" kern="1200" dirty="0" smtClean="0"/>
            <a:t>Οργανισμός</a:t>
          </a:r>
          <a:r>
            <a:rPr lang="el-GR" sz="4900" kern="1200" dirty="0" smtClean="0"/>
            <a:t> </a:t>
          </a:r>
          <a:endParaRPr lang="el-GR" sz="4900" kern="1200" dirty="0"/>
        </a:p>
      </dsp:txBody>
      <dsp:txXfrm>
        <a:off x="1066799" y="3251199"/>
        <a:ext cx="3962400" cy="812799"/>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995F988-1431-4021-900C-E2B1E7462449}">
      <dsp:nvSpPr>
        <dsp:cNvPr id="0" name=""/>
        <dsp:cNvSpPr/>
      </dsp:nvSpPr>
      <dsp:spPr>
        <a:xfrm>
          <a:off x="4826182" y="2446862"/>
          <a:ext cx="91440" cy="456568"/>
        </a:xfrm>
        <a:custGeom>
          <a:avLst/>
          <a:gdLst/>
          <a:ahLst/>
          <a:cxnLst/>
          <a:rect l="0" t="0" r="0" b="0"/>
          <a:pathLst>
            <a:path>
              <a:moveTo>
                <a:pt x="50170" y="0"/>
              </a:moveTo>
              <a:lnTo>
                <a:pt x="50170" y="311388"/>
              </a:lnTo>
              <a:lnTo>
                <a:pt x="45720" y="311388"/>
              </a:lnTo>
              <a:lnTo>
                <a:pt x="45720" y="45656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C98452-F161-4D54-AF1E-7B1B750BF4B5}">
      <dsp:nvSpPr>
        <dsp:cNvPr id="0" name=""/>
        <dsp:cNvSpPr/>
      </dsp:nvSpPr>
      <dsp:spPr>
        <a:xfrm>
          <a:off x="2960935" y="995933"/>
          <a:ext cx="1915417" cy="455782"/>
        </a:xfrm>
        <a:custGeom>
          <a:avLst/>
          <a:gdLst/>
          <a:ahLst/>
          <a:cxnLst/>
          <a:rect l="0" t="0" r="0" b="0"/>
          <a:pathLst>
            <a:path>
              <a:moveTo>
                <a:pt x="0" y="0"/>
              </a:moveTo>
              <a:lnTo>
                <a:pt x="0" y="310602"/>
              </a:lnTo>
              <a:lnTo>
                <a:pt x="1915417" y="310602"/>
              </a:lnTo>
              <a:lnTo>
                <a:pt x="1915417" y="4557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785388-8ABC-4A03-BF43-B30AFC2DB425}">
      <dsp:nvSpPr>
        <dsp:cNvPr id="0" name=""/>
        <dsp:cNvSpPr/>
      </dsp:nvSpPr>
      <dsp:spPr>
        <a:xfrm>
          <a:off x="2915215" y="2446862"/>
          <a:ext cx="91440" cy="455782"/>
        </a:xfrm>
        <a:custGeom>
          <a:avLst/>
          <a:gdLst/>
          <a:ahLst/>
          <a:cxnLst/>
          <a:rect l="0" t="0" r="0" b="0"/>
          <a:pathLst>
            <a:path>
              <a:moveTo>
                <a:pt x="45720" y="0"/>
              </a:moveTo>
              <a:lnTo>
                <a:pt x="45720" y="4557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4469ED-58BC-4E66-8E8D-8656B96A6267}">
      <dsp:nvSpPr>
        <dsp:cNvPr id="0" name=""/>
        <dsp:cNvSpPr/>
      </dsp:nvSpPr>
      <dsp:spPr>
        <a:xfrm>
          <a:off x="2915215" y="995933"/>
          <a:ext cx="91440" cy="455782"/>
        </a:xfrm>
        <a:custGeom>
          <a:avLst/>
          <a:gdLst/>
          <a:ahLst/>
          <a:cxnLst/>
          <a:rect l="0" t="0" r="0" b="0"/>
          <a:pathLst>
            <a:path>
              <a:moveTo>
                <a:pt x="45720" y="0"/>
              </a:moveTo>
              <a:lnTo>
                <a:pt x="45720" y="4557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627744-0432-45E0-BDE6-949207B32A39}">
      <dsp:nvSpPr>
        <dsp:cNvPr id="0" name=""/>
        <dsp:cNvSpPr/>
      </dsp:nvSpPr>
      <dsp:spPr>
        <a:xfrm>
          <a:off x="999797" y="2446862"/>
          <a:ext cx="91440" cy="455782"/>
        </a:xfrm>
        <a:custGeom>
          <a:avLst/>
          <a:gdLst/>
          <a:ahLst/>
          <a:cxnLst/>
          <a:rect l="0" t="0" r="0" b="0"/>
          <a:pathLst>
            <a:path>
              <a:moveTo>
                <a:pt x="45720" y="0"/>
              </a:moveTo>
              <a:lnTo>
                <a:pt x="45720" y="4557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D6DCE2-6B86-4E49-8CED-0C9B882C0D83}">
      <dsp:nvSpPr>
        <dsp:cNvPr id="0" name=""/>
        <dsp:cNvSpPr/>
      </dsp:nvSpPr>
      <dsp:spPr>
        <a:xfrm>
          <a:off x="1045517" y="995933"/>
          <a:ext cx="1915417" cy="455782"/>
        </a:xfrm>
        <a:custGeom>
          <a:avLst/>
          <a:gdLst/>
          <a:ahLst/>
          <a:cxnLst/>
          <a:rect l="0" t="0" r="0" b="0"/>
          <a:pathLst>
            <a:path>
              <a:moveTo>
                <a:pt x="1915417" y="0"/>
              </a:moveTo>
              <a:lnTo>
                <a:pt x="1915417" y="310602"/>
              </a:lnTo>
              <a:lnTo>
                <a:pt x="0" y="310602"/>
              </a:lnTo>
              <a:lnTo>
                <a:pt x="0" y="4557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00F686-0FD6-4D6C-BAAF-1629015A0431}">
      <dsp:nvSpPr>
        <dsp:cNvPr id="0" name=""/>
        <dsp:cNvSpPr/>
      </dsp:nvSpPr>
      <dsp:spPr>
        <a:xfrm>
          <a:off x="2177355" y="786"/>
          <a:ext cx="1567160" cy="9951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FF00C7-2CB2-4075-BE43-BE5D514820DB}">
      <dsp:nvSpPr>
        <dsp:cNvPr id="0" name=""/>
        <dsp:cNvSpPr/>
      </dsp:nvSpPr>
      <dsp:spPr>
        <a:xfrm>
          <a:off x="2351484" y="166208"/>
          <a:ext cx="1567160" cy="9951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l-GR" sz="1500" b="1" kern="1200" dirty="0" smtClean="0"/>
            <a:t>Σάκχαρα </a:t>
          </a:r>
          <a:r>
            <a:rPr lang="el-GR" sz="1500" kern="1200" dirty="0" smtClean="0"/>
            <a:t> </a:t>
          </a:r>
          <a:endParaRPr lang="el-GR" sz="1500" kern="1200" dirty="0"/>
        </a:p>
      </dsp:txBody>
      <dsp:txXfrm>
        <a:off x="2351484" y="166208"/>
        <a:ext cx="1567160" cy="995146"/>
      </dsp:txXfrm>
    </dsp:sp>
    <dsp:sp modelId="{45CF4856-AF92-4091-AB18-FE9F33BB945A}">
      <dsp:nvSpPr>
        <dsp:cNvPr id="0" name=""/>
        <dsp:cNvSpPr/>
      </dsp:nvSpPr>
      <dsp:spPr>
        <a:xfrm>
          <a:off x="261937" y="1451715"/>
          <a:ext cx="1567160" cy="9951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AC9A3D-4CCD-498D-82FE-D710D9CBEEB0}">
      <dsp:nvSpPr>
        <dsp:cNvPr id="0" name=""/>
        <dsp:cNvSpPr/>
      </dsp:nvSpPr>
      <dsp:spPr>
        <a:xfrm>
          <a:off x="436066" y="1617137"/>
          <a:ext cx="1567160" cy="9951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l-GR" sz="1500" kern="1200" dirty="0" smtClean="0"/>
            <a:t>Μονοσακχαρίτες </a:t>
          </a:r>
          <a:endParaRPr lang="el-GR" sz="1500" kern="1200" dirty="0"/>
        </a:p>
      </dsp:txBody>
      <dsp:txXfrm>
        <a:off x="436066" y="1617137"/>
        <a:ext cx="1567160" cy="995146"/>
      </dsp:txXfrm>
    </dsp:sp>
    <dsp:sp modelId="{C9083A81-F2D1-487D-895E-499BDB4421E0}">
      <dsp:nvSpPr>
        <dsp:cNvPr id="0" name=""/>
        <dsp:cNvSpPr/>
      </dsp:nvSpPr>
      <dsp:spPr>
        <a:xfrm>
          <a:off x="261937" y="2902644"/>
          <a:ext cx="1567160" cy="9951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DD94DB-C7D7-499E-B7BC-29AEDCB5EA8D}">
      <dsp:nvSpPr>
        <dsp:cNvPr id="0" name=""/>
        <dsp:cNvSpPr/>
      </dsp:nvSpPr>
      <dsp:spPr>
        <a:xfrm>
          <a:off x="436066" y="3068066"/>
          <a:ext cx="1567160" cy="9951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l-GR" sz="1500" kern="1200" dirty="0" smtClean="0"/>
            <a:t>Γλυκόζη</a:t>
          </a:r>
        </a:p>
        <a:p>
          <a:pPr lvl="0" algn="ctr" defTabSz="666750">
            <a:lnSpc>
              <a:spcPct val="90000"/>
            </a:lnSpc>
            <a:spcBef>
              <a:spcPct val="0"/>
            </a:spcBef>
            <a:spcAft>
              <a:spcPct val="35000"/>
            </a:spcAft>
          </a:pPr>
          <a:r>
            <a:rPr lang="el-GR" sz="1500" kern="1200" dirty="0" smtClean="0"/>
            <a:t>Φρουκτόζη </a:t>
          </a:r>
        </a:p>
        <a:p>
          <a:pPr lvl="0" algn="ctr" defTabSz="666750">
            <a:lnSpc>
              <a:spcPct val="90000"/>
            </a:lnSpc>
            <a:spcBef>
              <a:spcPct val="0"/>
            </a:spcBef>
            <a:spcAft>
              <a:spcPct val="35000"/>
            </a:spcAft>
          </a:pPr>
          <a:r>
            <a:rPr lang="el-GR" sz="1500" kern="1200" dirty="0" smtClean="0"/>
            <a:t>Γαλακτόζη</a:t>
          </a:r>
          <a:r>
            <a:rPr lang="en-US" sz="1500" kern="1200" dirty="0" smtClean="0"/>
            <a:t> </a:t>
          </a:r>
          <a:r>
            <a:rPr lang="el-GR" sz="1500" kern="1200" dirty="0" smtClean="0"/>
            <a:t>κα  </a:t>
          </a:r>
          <a:endParaRPr lang="el-GR" sz="1500" kern="1200" dirty="0"/>
        </a:p>
      </dsp:txBody>
      <dsp:txXfrm>
        <a:off x="436066" y="3068066"/>
        <a:ext cx="1567160" cy="995146"/>
      </dsp:txXfrm>
    </dsp:sp>
    <dsp:sp modelId="{A348C0F7-C1D0-4C55-9BC2-2117BCF06341}">
      <dsp:nvSpPr>
        <dsp:cNvPr id="0" name=""/>
        <dsp:cNvSpPr/>
      </dsp:nvSpPr>
      <dsp:spPr>
        <a:xfrm>
          <a:off x="2177355" y="1451715"/>
          <a:ext cx="1567160" cy="9951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7D6BEA-29A8-4992-B587-2E7C4B81227C}">
      <dsp:nvSpPr>
        <dsp:cNvPr id="0" name=""/>
        <dsp:cNvSpPr/>
      </dsp:nvSpPr>
      <dsp:spPr>
        <a:xfrm>
          <a:off x="2351484" y="1617137"/>
          <a:ext cx="1567160" cy="9951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l-GR" sz="1500" kern="1200" dirty="0" smtClean="0"/>
            <a:t>Δισακχαρίτες </a:t>
          </a:r>
          <a:endParaRPr lang="el-GR" sz="1500" kern="1200" dirty="0"/>
        </a:p>
      </dsp:txBody>
      <dsp:txXfrm>
        <a:off x="2351484" y="1617137"/>
        <a:ext cx="1567160" cy="995146"/>
      </dsp:txXfrm>
    </dsp:sp>
    <dsp:sp modelId="{E98563DB-E2C4-41FA-96DF-96E771C7BF42}">
      <dsp:nvSpPr>
        <dsp:cNvPr id="0" name=""/>
        <dsp:cNvSpPr/>
      </dsp:nvSpPr>
      <dsp:spPr>
        <a:xfrm>
          <a:off x="2177355" y="2902644"/>
          <a:ext cx="1567160" cy="9951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D35680-2DFA-4A16-B70E-2F89F4C0D31F}">
      <dsp:nvSpPr>
        <dsp:cNvPr id="0" name=""/>
        <dsp:cNvSpPr/>
      </dsp:nvSpPr>
      <dsp:spPr>
        <a:xfrm>
          <a:off x="2351484" y="3068066"/>
          <a:ext cx="1567160" cy="9951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l-GR" sz="1500" kern="1200" dirty="0" smtClean="0"/>
            <a:t>Σακχαρόζη </a:t>
          </a:r>
        </a:p>
        <a:p>
          <a:pPr lvl="0" algn="ctr" defTabSz="666750">
            <a:lnSpc>
              <a:spcPct val="90000"/>
            </a:lnSpc>
            <a:spcBef>
              <a:spcPct val="0"/>
            </a:spcBef>
            <a:spcAft>
              <a:spcPct val="35000"/>
            </a:spcAft>
          </a:pPr>
          <a:r>
            <a:rPr lang="el-GR" sz="1500" kern="1200" dirty="0" smtClean="0"/>
            <a:t>Λακτόζη </a:t>
          </a:r>
        </a:p>
        <a:p>
          <a:pPr lvl="0" algn="ctr" defTabSz="666750">
            <a:lnSpc>
              <a:spcPct val="90000"/>
            </a:lnSpc>
            <a:spcBef>
              <a:spcPct val="0"/>
            </a:spcBef>
            <a:spcAft>
              <a:spcPct val="35000"/>
            </a:spcAft>
          </a:pPr>
          <a:r>
            <a:rPr lang="el-GR" sz="1500" kern="1200" dirty="0" smtClean="0"/>
            <a:t>Μαλτόζη κα</a:t>
          </a:r>
          <a:endParaRPr lang="el-GR" sz="1500" kern="1200" dirty="0"/>
        </a:p>
      </dsp:txBody>
      <dsp:txXfrm>
        <a:off x="2351484" y="3068066"/>
        <a:ext cx="1567160" cy="995146"/>
      </dsp:txXfrm>
    </dsp:sp>
    <dsp:sp modelId="{E8260684-B644-4575-BC06-2557F706625F}">
      <dsp:nvSpPr>
        <dsp:cNvPr id="0" name=""/>
        <dsp:cNvSpPr/>
      </dsp:nvSpPr>
      <dsp:spPr>
        <a:xfrm>
          <a:off x="4092773" y="1451715"/>
          <a:ext cx="1567160" cy="9951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B37396-5FA8-4EFE-ACCE-CCC874B726EB}">
      <dsp:nvSpPr>
        <dsp:cNvPr id="0" name=""/>
        <dsp:cNvSpPr/>
      </dsp:nvSpPr>
      <dsp:spPr>
        <a:xfrm>
          <a:off x="4266902" y="1617137"/>
          <a:ext cx="1567160" cy="9951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l-GR" sz="1500" kern="1200" dirty="0" smtClean="0"/>
            <a:t>Πολυσακχαρίτες </a:t>
          </a:r>
          <a:endParaRPr lang="el-GR" sz="1500" kern="1200" dirty="0"/>
        </a:p>
      </dsp:txBody>
      <dsp:txXfrm>
        <a:off x="4266902" y="1617137"/>
        <a:ext cx="1567160" cy="995146"/>
      </dsp:txXfrm>
    </dsp:sp>
    <dsp:sp modelId="{0D532174-EADB-413F-98F8-25857588DFEB}">
      <dsp:nvSpPr>
        <dsp:cNvPr id="0" name=""/>
        <dsp:cNvSpPr/>
      </dsp:nvSpPr>
      <dsp:spPr>
        <a:xfrm>
          <a:off x="4088322" y="2903430"/>
          <a:ext cx="1567160" cy="9951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25DC26-F9DF-4E7D-B91F-60A60FB15000}">
      <dsp:nvSpPr>
        <dsp:cNvPr id="0" name=""/>
        <dsp:cNvSpPr/>
      </dsp:nvSpPr>
      <dsp:spPr>
        <a:xfrm>
          <a:off x="4262451" y="3068853"/>
          <a:ext cx="1567160" cy="9951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l-GR" sz="1500" kern="1200" dirty="0" smtClean="0"/>
            <a:t>Γλυκογόνο </a:t>
          </a:r>
        </a:p>
        <a:p>
          <a:pPr lvl="0" algn="ctr" defTabSz="666750">
            <a:lnSpc>
              <a:spcPct val="90000"/>
            </a:lnSpc>
            <a:spcBef>
              <a:spcPct val="0"/>
            </a:spcBef>
            <a:spcAft>
              <a:spcPct val="35000"/>
            </a:spcAft>
          </a:pPr>
          <a:r>
            <a:rPr lang="el-GR" sz="1500" kern="1200" dirty="0" smtClean="0"/>
            <a:t>Άμυλο, </a:t>
          </a:r>
        </a:p>
        <a:p>
          <a:pPr lvl="0" algn="ctr" defTabSz="666750">
            <a:lnSpc>
              <a:spcPct val="90000"/>
            </a:lnSpc>
            <a:spcBef>
              <a:spcPct val="0"/>
            </a:spcBef>
            <a:spcAft>
              <a:spcPct val="35000"/>
            </a:spcAft>
          </a:pPr>
          <a:r>
            <a:rPr lang="el-GR" sz="1500" kern="1200" dirty="0" smtClean="0"/>
            <a:t>Κυτταρίνη κα </a:t>
          </a:r>
          <a:endParaRPr lang="el-GR" sz="1500" kern="1200" dirty="0"/>
        </a:p>
      </dsp:txBody>
      <dsp:txXfrm>
        <a:off x="4262451" y="3068853"/>
        <a:ext cx="1567160" cy="99514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42ABBE-5DB1-4F2E-9A98-E546AE667F75}" type="datetimeFigureOut">
              <a:rPr lang="el-GR" smtClean="0"/>
              <a:pPr/>
              <a:t>17/11/2018</a:t>
            </a:fld>
            <a:endParaRPr lang="el-GR"/>
          </a:p>
        </p:txBody>
      </p:sp>
      <p:sp>
        <p:nvSpPr>
          <p:cNvPr id="4" name="3 - Θέση υποσέλιδου"/>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4 - Θέση αριθμού διαφάνειας"/>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D037D-4963-462B-803F-CCCCF54CEB53}" type="slidenum">
              <a:rPr lang="el-GR" smtClean="0"/>
              <a:pPr/>
              <a:t>‹#›</a:t>
            </a:fld>
            <a:endParaRPr 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4427B8-466C-43D3-BF1A-F5002D7CE9BF}" type="datetimeFigureOut">
              <a:rPr lang="el-GR" smtClean="0"/>
              <a:pPr/>
              <a:t>17/11/2018</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E2F14B-992E-48F9-A1AE-58A7997288D2}"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CFE2F14B-992E-48F9-A1AE-58A7997288D2}" type="slidenum">
              <a:rPr lang="el-GR" smtClean="0"/>
              <a:pPr/>
              <a:t>1</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FE2F14B-992E-48F9-A1AE-58A7997288D2}" type="slidenum">
              <a:rPr lang="el-GR" smtClean="0"/>
              <a:pPr/>
              <a:t>12</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FE2F14B-992E-48F9-A1AE-58A7997288D2}" type="slidenum">
              <a:rPr lang="el-GR" smtClean="0"/>
              <a:pPr/>
              <a:t>53</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FE2F14B-992E-48F9-A1AE-58A7997288D2}" type="slidenum">
              <a:rPr lang="el-GR" smtClean="0"/>
              <a:pPr/>
              <a:t>71</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FE2F14B-992E-48F9-A1AE-58A7997288D2}" type="slidenum">
              <a:rPr lang="el-GR" smtClean="0"/>
              <a:pPr/>
              <a:t>101</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6"/>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8FFB7C75-441A-404F-821F-C412CD8AFE00}" type="datetimeFigureOut">
              <a:rPr lang="el-GR" smtClean="0"/>
              <a:pPr/>
              <a:t>17/11/2018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FFB7C75-441A-404F-821F-C412CD8AFE00}" type="datetimeFigureOut">
              <a:rPr lang="el-GR" smtClean="0"/>
              <a:pPr/>
              <a:t>17/11/2018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9"/>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FFB7C75-441A-404F-821F-C412CD8AFE00}" type="datetimeFigureOut">
              <a:rPr lang="el-GR" smtClean="0"/>
              <a:pPr/>
              <a:t>17/11/2018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FFB7C75-441A-404F-821F-C412CD8AFE00}" type="datetimeFigureOut">
              <a:rPr lang="el-GR" smtClean="0"/>
              <a:pPr/>
              <a:t>17/11/2018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8FFB7C75-441A-404F-821F-C412CD8AFE00}" type="datetimeFigureOut">
              <a:rPr lang="el-GR" smtClean="0"/>
              <a:pPr/>
              <a:t>17/11/2018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8FFB7C75-441A-404F-821F-C412CD8AFE00}" type="datetimeFigureOut">
              <a:rPr lang="el-GR" smtClean="0"/>
              <a:pPr/>
              <a:t>17/11/2018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8FFB7C75-441A-404F-821F-C412CD8AFE00}" type="datetimeFigureOut">
              <a:rPr lang="el-GR" smtClean="0"/>
              <a:pPr/>
              <a:t>17/11/2018</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8FFB7C75-441A-404F-821F-C412CD8AFE00}" type="datetimeFigureOut">
              <a:rPr lang="el-GR" smtClean="0"/>
              <a:pPr/>
              <a:t>17/11/2018</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FFB7C75-441A-404F-821F-C412CD8AFE00}" type="datetimeFigureOut">
              <a:rPr lang="el-GR" smtClean="0"/>
              <a:pPr/>
              <a:t>17/11/2018</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1"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FFB7C75-441A-404F-821F-C412CD8AFE00}" type="datetimeFigureOut">
              <a:rPr lang="el-GR" smtClean="0"/>
              <a:pPr/>
              <a:t>17/11/2018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1"/>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FFB7C75-441A-404F-821F-C412CD8AFE00}" type="datetimeFigureOut">
              <a:rPr lang="el-GR" smtClean="0"/>
              <a:pPr/>
              <a:t>17/11/2018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8B1C1AA-A75F-403A-AAAE-99A3801E1A25}"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4000" r="-4000"/>
          </a:stretch>
        </a:blip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FB7C75-441A-404F-821F-C412CD8AFE00}" type="datetimeFigureOut">
              <a:rPr lang="el-GR" smtClean="0"/>
              <a:pPr/>
              <a:t>17/11/2018</a:t>
            </a:fld>
            <a:endParaRPr lang="el-GR"/>
          </a:p>
        </p:txBody>
      </p:sp>
      <p:sp>
        <p:nvSpPr>
          <p:cNvPr id="5" name="4 - Θέση υποσέλιδου"/>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B1C1AA-A75F-403A-AAAE-99A3801E1A25}"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106.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6.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1.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gif"/><Relationship Id="rId4" Type="http://schemas.openxmlformats.org/officeDocument/2006/relationships/image" Target="../media/image38.gif"/></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jpeg"/></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7.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55.gif"/></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gif"/></Relationships>
</file>

<file path=ppt/slides/_rels/slide6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eg"/><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61.jpeg"/></Relationships>
</file>

<file path=ppt/slides/_rels/slide6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7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gi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79.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82.xml.rels><?xml version="1.0" encoding="UTF-8" standalone="yes"?>
<Relationships xmlns="http://schemas.openxmlformats.org/package/2006/relationships"><Relationship Id="rId2" Type="http://schemas.openxmlformats.org/officeDocument/2006/relationships/image" Target="../media/image81.gi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png"/><Relationship Id="rId1" Type="http://schemas.openxmlformats.org/officeDocument/2006/relationships/slideLayout" Target="../slideLayouts/slideLayout2.xml"/><Relationship Id="rId4" Type="http://schemas.openxmlformats.org/officeDocument/2006/relationships/image" Target="../media/image84.jpeg"/></Relationships>
</file>

<file path=ppt/slides/_rels/slide84.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gif"/><Relationship Id="rId1" Type="http://schemas.openxmlformats.org/officeDocument/2006/relationships/slideLayout" Target="../slideLayouts/slideLayout2.xml"/><Relationship Id="rId4" Type="http://schemas.openxmlformats.org/officeDocument/2006/relationships/image" Target="../media/image92.gif"/></Relationships>
</file>

<file path=ppt/slides/_rels/slide89.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101.gif"/><Relationship Id="rId2" Type="http://schemas.openxmlformats.org/officeDocument/2006/relationships/image" Target="../media/image100.gif"/><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907704" y="2638653"/>
            <a:ext cx="5616624" cy="646331"/>
          </a:xfrm>
          <a:prstGeom prst="rect">
            <a:avLst/>
          </a:prstGeom>
          <a:solidFill>
            <a:schemeClr val="accent1">
              <a:lumMod val="75000"/>
            </a:schemeClr>
          </a:solidFill>
          <a:effectLst>
            <a:outerShdw blurRad="50800" dist="38100" dir="5400000" algn="t" rotWithShape="0">
              <a:prstClr val="black">
                <a:alpha val="40000"/>
              </a:prstClr>
            </a:outerShdw>
          </a:effectLst>
        </p:spPr>
        <p:txBody>
          <a:bodyPr wrap="square" rtlCol="0">
            <a:spAutoFit/>
          </a:bodyPr>
          <a:lstStyle/>
          <a:p>
            <a:pPr algn="ctr"/>
            <a:r>
              <a:rPr lang="el-GR" sz="3600" b="1" dirty="0" smtClean="0">
                <a:solidFill>
                  <a:schemeClr val="bg1"/>
                </a:solidFill>
              </a:rPr>
              <a:t>ΒΙΟΛΟΓΙΑ</a:t>
            </a:r>
            <a:r>
              <a:rPr lang="en-US" sz="3600" b="1" dirty="0" smtClean="0">
                <a:solidFill>
                  <a:schemeClr val="bg1"/>
                </a:solidFill>
              </a:rPr>
              <a:t> </a:t>
            </a:r>
            <a:r>
              <a:rPr lang="el-GR" sz="3600" b="1" dirty="0" smtClean="0">
                <a:solidFill>
                  <a:schemeClr val="bg1"/>
                </a:solidFill>
              </a:rPr>
              <a:t>ΚΥΤΤΑΡΟΥ</a:t>
            </a:r>
            <a:endParaRPr lang="el-GR" sz="36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 Πίνακας"/>
          <p:cNvGraphicFramePr>
            <a:graphicFrameLocks noGrp="1"/>
          </p:cNvGraphicFramePr>
          <p:nvPr/>
        </p:nvGraphicFramePr>
        <p:xfrm>
          <a:off x="500034" y="1428736"/>
          <a:ext cx="3333752" cy="3810000"/>
        </p:xfrm>
        <a:graphic>
          <a:graphicData uri="http://schemas.openxmlformats.org/drawingml/2006/table">
            <a:tbl>
              <a:tblPr firstRow="1" bandRow="1">
                <a:tableStyleId>{5C22544A-7EE6-4342-B048-85BDC9FD1C3A}</a:tableStyleId>
              </a:tblPr>
              <a:tblGrid>
                <a:gridCol w="924590"/>
                <a:gridCol w="2409162"/>
              </a:tblGrid>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dirty="0" smtClean="0"/>
                        <a:t>Πειράματα και ενδείξεις της αβιοτικής προέλευσης της ζωής</a:t>
                      </a:r>
                    </a:p>
                    <a:p>
                      <a:endParaRPr lang="el-GR" dirty="0"/>
                    </a:p>
                  </a:txBody>
                  <a:tcPr/>
                </a:tc>
                <a:tc hMerge="1">
                  <a:txBody>
                    <a:bodyPr/>
                    <a:lstStyle/>
                    <a:p>
                      <a:endParaRPr lang="el-GR" dirty="0"/>
                    </a:p>
                  </a:txBody>
                  <a:tcPr/>
                </a:tc>
              </a:tr>
              <a:tr h="370840">
                <a:tc>
                  <a:txBody>
                    <a:bodyPr/>
                    <a:lstStyle/>
                    <a:p>
                      <a:r>
                        <a:rPr lang="el-GR" sz="1400" dirty="0" smtClean="0"/>
                        <a:t>1920</a:t>
                      </a:r>
                      <a:endParaRPr lang="el-GR" sz="1400" dirty="0"/>
                    </a:p>
                  </a:txBody>
                  <a:tcPr/>
                </a:tc>
                <a:tc>
                  <a:txBody>
                    <a:bodyPr/>
                    <a:lstStyle/>
                    <a:p>
                      <a:r>
                        <a:rPr lang="el-GR" sz="1400" dirty="0" smtClean="0"/>
                        <a:t>Ο </a:t>
                      </a:r>
                      <a:r>
                        <a:rPr lang="en-US" sz="1400" dirty="0" err="1" smtClean="0"/>
                        <a:t>Oparin</a:t>
                      </a:r>
                      <a:r>
                        <a:rPr lang="en-US" sz="1400" dirty="0" smtClean="0"/>
                        <a:t> </a:t>
                      </a:r>
                      <a:r>
                        <a:rPr lang="el-GR" sz="1400" dirty="0" smtClean="0"/>
                        <a:t>διατυπώνει την υπόθεση της αβιοτικής προέλευσης των οργανισμών</a:t>
                      </a:r>
                      <a:endParaRPr lang="el-GR" sz="1400" dirty="0"/>
                    </a:p>
                  </a:txBody>
                  <a:tcPr/>
                </a:tc>
              </a:tr>
              <a:tr h="370840">
                <a:tc>
                  <a:txBody>
                    <a:bodyPr/>
                    <a:lstStyle/>
                    <a:p>
                      <a:r>
                        <a:rPr lang="el-GR" sz="1400" dirty="0" smtClean="0"/>
                        <a:t>1953</a:t>
                      </a:r>
                      <a:endParaRPr lang="el-GR" sz="1400" dirty="0"/>
                    </a:p>
                  </a:txBody>
                  <a:tcPr/>
                </a:tc>
                <a:tc>
                  <a:txBody>
                    <a:bodyPr/>
                    <a:lstStyle/>
                    <a:p>
                      <a:r>
                        <a:rPr lang="el-GR" sz="1400" dirty="0" smtClean="0"/>
                        <a:t>Οι </a:t>
                      </a:r>
                      <a:r>
                        <a:rPr lang="en-US" sz="1400" dirty="0" smtClean="0"/>
                        <a:t>Stanley Miller</a:t>
                      </a:r>
                      <a:r>
                        <a:rPr lang="el-GR" sz="1400" dirty="0" smtClean="0"/>
                        <a:t> και </a:t>
                      </a:r>
                      <a:r>
                        <a:rPr lang="en-US" sz="1400" dirty="0" smtClean="0"/>
                        <a:t> Harold Urey </a:t>
                      </a:r>
                      <a:r>
                        <a:rPr lang="el-GR" sz="1400" dirty="0" smtClean="0"/>
                        <a:t>πραγματοποιούν</a:t>
                      </a:r>
                      <a:r>
                        <a:rPr lang="el-GR" sz="1400" baseline="0" dirty="0" smtClean="0"/>
                        <a:t> πείραμα προσομοίωσης των συνθηκών της αρχέγονης ατμόσφαιρας, από το οποίο παράχθηκαν σχεδόν όλα τα δομικά συστατικά των κυττάρων (αμινοξέα, αζωτούχες βάσεις, λιπίδια κλπ)</a:t>
                      </a:r>
                      <a:endParaRPr lang="el-GR" sz="1400" dirty="0"/>
                    </a:p>
                  </a:txBody>
                  <a:tcPr/>
                </a:tc>
              </a:tr>
            </a:tbl>
          </a:graphicData>
        </a:graphic>
      </p:graphicFrame>
      <p:pic>
        <p:nvPicPr>
          <p:cNvPr id="7" name="Picture 2" descr="Αποτέλεσμα εικόνας για αβιοτική προέλευση της ζωής"/>
          <p:cNvPicPr>
            <a:picLocks noChangeAspect="1" noChangeArrowheads="1"/>
          </p:cNvPicPr>
          <p:nvPr/>
        </p:nvPicPr>
        <p:blipFill>
          <a:blip r:embed="rId2" cstate="print"/>
          <a:srcRect/>
          <a:stretch>
            <a:fillRect/>
          </a:stretch>
        </p:blipFill>
        <p:spPr bwMode="auto">
          <a:xfrm>
            <a:off x="4429124" y="1052736"/>
            <a:ext cx="4000528" cy="3786214"/>
          </a:xfrm>
          <a:prstGeom prst="rect">
            <a:avLst/>
          </a:prstGeom>
          <a:noFill/>
        </p:spPr>
      </p:pic>
      <p:sp>
        <p:nvSpPr>
          <p:cNvPr id="4" name="3 - TextBox"/>
          <p:cNvSpPr txBox="1"/>
          <p:nvPr/>
        </p:nvSpPr>
        <p:spPr>
          <a:xfrm>
            <a:off x="4429124" y="5013176"/>
            <a:ext cx="4031308" cy="1569660"/>
          </a:xfrm>
          <a:prstGeom prst="rect">
            <a:avLst/>
          </a:prstGeom>
          <a:solidFill>
            <a:schemeClr val="accent1">
              <a:lumMod val="20000"/>
              <a:lumOff val="80000"/>
            </a:schemeClr>
          </a:solidFill>
        </p:spPr>
        <p:txBody>
          <a:bodyPr wrap="square" rtlCol="0">
            <a:spAutoFit/>
          </a:bodyPr>
          <a:lstStyle/>
          <a:p>
            <a:r>
              <a:rPr lang="el-GR" sz="1600" dirty="0" smtClean="0"/>
              <a:t>Άλλοι ερευνητές αργότερα πρόσθεσαν </a:t>
            </a:r>
            <a:r>
              <a:rPr lang="en-US" sz="1600" dirty="0" smtClean="0"/>
              <a:t>H</a:t>
            </a:r>
            <a:r>
              <a:rPr lang="en-US" sz="1600" baseline="-25000" dirty="0" smtClean="0"/>
              <a:t>2</a:t>
            </a:r>
            <a:r>
              <a:rPr lang="en-US" sz="1600" dirty="0" smtClean="0"/>
              <a:t>S, CO</a:t>
            </a:r>
            <a:r>
              <a:rPr lang="el-GR" sz="1600" baseline="-25000" dirty="0" smtClean="0"/>
              <a:t>2</a:t>
            </a:r>
            <a:r>
              <a:rPr lang="el-GR" sz="1600" dirty="0" smtClean="0"/>
              <a:t> και ακτινοβολίες διαφόρων μηκών κύματος.  Από το μείγμα παράχθηκε το σύνολο σχεδόν των χημικών συστατικών του κυττάρου, ακόμη και ΑΤΡ, αν υπάρχει ένωση φωσφόρου  </a:t>
            </a:r>
            <a:endParaRPr lang="el-GR" sz="1600"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Documents and Settings\Eleni\Επιφάνεια εργασίας\18_21.jpg"/>
          <p:cNvPicPr>
            <a:picLocks noChangeAspect="1" noChangeArrowheads="1"/>
          </p:cNvPicPr>
          <p:nvPr/>
        </p:nvPicPr>
        <p:blipFill>
          <a:blip r:embed="rId2" cstate="print"/>
          <a:srcRect/>
          <a:stretch>
            <a:fillRect/>
          </a:stretch>
        </p:blipFill>
        <p:spPr bwMode="auto">
          <a:xfrm>
            <a:off x="3707904" y="332656"/>
            <a:ext cx="5184576" cy="4248472"/>
          </a:xfrm>
          <a:prstGeom prst="rect">
            <a:avLst/>
          </a:prstGeom>
          <a:noFill/>
        </p:spPr>
      </p:pic>
      <p:sp>
        <p:nvSpPr>
          <p:cNvPr id="3" name="2 - TextBox"/>
          <p:cNvSpPr txBox="1"/>
          <p:nvPr/>
        </p:nvSpPr>
        <p:spPr>
          <a:xfrm>
            <a:off x="179512" y="404664"/>
            <a:ext cx="3312368" cy="4401205"/>
          </a:xfrm>
          <a:prstGeom prst="rect">
            <a:avLst/>
          </a:prstGeom>
          <a:solidFill>
            <a:schemeClr val="accent1">
              <a:lumMod val="20000"/>
              <a:lumOff val="80000"/>
            </a:schemeClr>
          </a:solidFill>
        </p:spPr>
        <p:txBody>
          <a:bodyPr wrap="square" rtlCol="0">
            <a:spAutoFit/>
          </a:bodyPr>
          <a:lstStyle/>
          <a:p>
            <a:r>
              <a:rPr lang="el-GR" sz="2000" dirty="0" smtClean="0"/>
              <a:t>Οι ιστόνες είναι 5 ειδών: </a:t>
            </a:r>
            <a:r>
              <a:rPr lang="en-US" sz="2000" dirty="0" smtClean="0"/>
              <a:t>H1, H2A, H2B, H3</a:t>
            </a:r>
            <a:r>
              <a:rPr lang="el-GR" sz="2000" dirty="0" smtClean="0"/>
              <a:t> και</a:t>
            </a:r>
            <a:r>
              <a:rPr lang="en-US" sz="2000" dirty="0" smtClean="0"/>
              <a:t> H4</a:t>
            </a:r>
            <a:r>
              <a:rPr lang="el-GR" sz="2000" dirty="0" smtClean="0"/>
              <a:t>.</a:t>
            </a:r>
          </a:p>
          <a:p>
            <a:r>
              <a:rPr lang="el-GR" sz="2000" dirty="0" smtClean="0"/>
              <a:t>Εκτός από την Η1, οι υπόλοιπες 4 σχηματίζουν ζευγάρια δομώντας ένα οκταμερές σύμπλεγμα, γύρω από το οποίο τυλίγεται το </a:t>
            </a:r>
            <a:r>
              <a:rPr lang="en-US" sz="2000" dirty="0" smtClean="0"/>
              <a:t>DNA.</a:t>
            </a:r>
            <a:r>
              <a:rPr lang="el-GR" sz="2000" dirty="0" smtClean="0"/>
              <a:t> </a:t>
            </a:r>
            <a:r>
              <a:rPr lang="en-US" sz="2000" dirty="0" smtClean="0"/>
              <a:t>H </a:t>
            </a:r>
            <a:r>
              <a:rPr lang="el-GR" sz="2000" dirty="0" smtClean="0"/>
              <a:t>ιστόνη Η1 βρίσκεται στην αρχή κάθε πυρήνα νουκλεοσώματος και ωθεί τα γειτονικά νουκλεοσώματα να πλησιάσουν το ένα το άλλο για να σχηματίσουν το ινίδιο χρωματίνης.   </a:t>
            </a:r>
            <a:endParaRPr lang="el-GR" sz="2000" dirty="0"/>
          </a:p>
        </p:txBody>
      </p:sp>
      <p:sp>
        <p:nvSpPr>
          <p:cNvPr id="4" name="3 - TextBox"/>
          <p:cNvSpPr txBox="1"/>
          <p:nvPr/>
        </p:nvSpPr>
        <p:spPr>
          <a:xfrm>
            <a:off x="3635896" y="4725144"/>
            <a:ext cx="5436096" cy="1938992"/>
          </a:xfrm>
          <a:prstGeom prst="rect">
            <a:avLst/>
          </a:prstGeom>
          <a:noFill/>
          <a:ln>
            <a:solidFill>
              <a:srgbClr val="C00000"/>
            </a:solidFill>
          </a:ln>
        </p:spPr>
        <p:txBody>
          <a:bodyPr wrap="square" rtlCol="0">
            <a:spAutoFit/>
          </a:bodyPr>
          <a:lstStyle/>
          <a:p>
            <a:r>
              <a:rPr lang="el-GR" sz="2000" dirty="0" smtClean="0"/>
              <a:t>Ανάμεσα </a:t>
            </a:r>
            <a:r>
              <a:rPr lang="en-US" sz="2000" dirty="0" smtClean="0"/>
              <a:t> </a:t>
            </a:r>
            <a:r>
              <a:rPr lang="el-GR" sz="2000" dirty="0" smtClean="0"/>
              <a:t>στους πυρήνες των νουκλεοσωμάτων υπάρχει «γυμνό» </a:t>
            </a:r>
            <a:r>
              <a:rPr lang="en-US" sz="2000" dirty="0" smtClean="0"/>
              <a:t>DNA</a:t>
            </a:r>
            <a:r>
              <a:rPr lang="el-GR" sz="2000" dirty="0" smtClean="0"/>
              <a:t>, μήκους περίπου 80 ζευγών νουκλεοτιδίων που ονομάζεται συνδετικό </a:t>
            </a:r>
            <a:r>
              <a:rPr lang="en-US" sz="2000" dirty="0" smtClean="0"/>
              <a:t>DNA</a:t>
            </a:r>
            <a:r>
              <a:rPr lang="el-GR" sz="2000" dirty="0" smtClean="0"/>
              <a:t>. Ο όρος «νουκλεόσωμα» αναφέρεται στον πυρήνα και ένα από τα δύο συνδετικά τμήματα του </a:t>
            </a:r>
            <a:r>
              <a:rPr lang="en-US" sz="2000" dirty="0" smtClean="0"/>
              <a:t>DNA</a:t>
            </a:r>
            <a:r>
              <a:rPr lang="el-GR" sz="2000" dirty="0" smtClean="0"/>
              <a:t> του νουκλεοσώματος.</a:t>
            </a:r>
            <a:r>
              <a:rPr lang="en-US" sz="2000" dirty="0" smtClean="0"/>
              <a:t> </a:t>
            </a:r>
            <a:endParaRPr lang="el-GR" sz="2000" dirty="0"/>
          </a:p>
        </p:txBody>
      </p:sp>
      <p:pic>
        <p:nvPicPr>
          <p:cNvPr id="5" name="Picture 3" descr="C:\Documents and Settings\Eleni\Επιφάνεια εργασίας\images (2).jpg"/>
          <p:cNvPicPr>
            <a:picLocks noChangeAspect="1" noChangeArrowheads="1"/>
          </p:cNvPicPr>
          <p:nvPr/>
        </p:nvPicPr>
        <p:blipFill>
          <a:blip r:embed="rId3" cstate="print"/>
          <a:srcRect/>
          <a:stretch>
            <a:fillRect/>
          </a:stretch>
        </p:blipFill>
        <p:spPr bwMode="auto">
          <a:xfrm>
            <a:off x="251520" y="4941168"/>
            <a:ext cx="3105150" cy="1466850"/>
          </a:xfrm>
          <a:prstGeom prst="rect">
            <a:avLst/>
          </a:prstGeom>
          <a:noFill/>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Αποτέλεσμα εικόνας για χρωμοσωματ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 name="3 - TextBox"/>
          <p:cNvSpPr txBox="1"/>
          <p:nvPr/>
        </p:nvSpPr>
        <p:spPr>
          <a:xfrm>
            <a:off x="1691680" y="1196752"/>
            <a:ext cx="5760640" cy="1938992"/>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2000" dirty="0" smtClean="0"/>
              <a:t>Κατά την κυτταρική διαίρεση η χρωματίνη συμπυκνώνεται χιλιάδες φορές, σχηματίζοντας τα χρωμοσώματα. Ένα ινίδιο χρωματίνης πλήρως συμπυκνωμένο έχει διάμετρο 700</a:t>
            </a:r>
            <a:r>
              <a:rPr lang="en-US" sz="2000" dirty="0" smtClean="0"/>
              <a:t> nm</a:t>
            </a:r>
            <a:r>
              <a:rPr lang="el-GR" sz="2000" dirty="0" smtClean="0"/>
              <a:t> και ολόκληρο το χρωμόσωμα 1400</a:t>
            </a:r>
            <a:r>
              <a:rPr lang="en-US" sz="2000" dirty="0" smtClean="0"/>
              <a:t> nm </a:t>
            </a:r>
            <a:r>
              <a:rPr lang="el-GR" sz="2000" dirty="0" smtClean="0"/>
              <a:t>και είναι ορατό με το φωτονικό μικροσκόπιο</a:t>
            </a:r>
            <a:r>
              <a:rPr lang="en-US" sz="2000" dirty="0" smtClean="0"/>
              <a:t>.</a:t>
            </a:r>
            <a:endParaRPr lang="el-GR" sz="2000" dirty="0"/>
          </a:p>
        </p:txBody>
      </p:sp>
      <p:pic>
        <p:nvPicPr>
          <p:cNvPr id="5" name="Picture 2" descr="C:\Documents and Settings\Eleni\Επιφάνεια εργασίας\18_221.jpg"/>
          <p:cNvPicPr>
            <a:picLocks noChangeAspect="1" noChangeArrowheads="1"/>
          </p:cNvPicPr>
          <p:nvPr/>
        </p:nvPicPr>
        <p:blipFill>
          <a:blip r:embed="rId3" cstate="print"/>
          <a:srcRect/>
          <a:stretch>
            <a:fillRect/>
          </a:stretch>
        </p:blipFill>
        <p:spPr bwMode="auto">
          <a:xfrm>
            <a:off x="1691681" y="3232571"/>
            <a:ext cx="5760639" cy="1852613"/>
          </a:xfrm>
          <a:prstGeom prst="rect">
            <a:avLst/>
          </a:prstGeom>
          <a:noFill/>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Documents and Settings\Eleni\Επιφάνεια εργασίας\ΧΡΩΜΟΣΩΜΑΤΑ+Τα+χρωμοσώματα+είναι+η+μορφή+που+παίρνει+η+χρωματίνη.jpg"/>
          <p:cNvPicPr>
            <a:picLocks noChangeAspect="1" noChangeArrowheads="1"/>
          </p:cNvPicPr>
          <p:nvPr/>
        </p:nvPicPr>
        <p:blipFill>
          <a:blip r:embed="rId2" cstate="print"/>
          <a:srcRect/>
          <a:stretch>
            <a:fillRect/>
          </a:stretch>
        </p:blipFill>
        <p:spPr bwMode="auto">
          <a:xfrm>
            <a:off x="1691680" y="1124744"/>
            <a:ext cx="5760640" cy="4572000"/>
          </a:xfrm>
          <a:prstGeom prst="rect">
            <a:avLst/>
          </a:prstGeom>
          <a:noFill/>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Documents and Settings\Eleni\Επιφάνεια εργασίας\250px-Chromosome.svg.png"/>
          <p:cNvPicPr>
            <a:picLocks noChangeAspect="1" noChangeArrowheads="1"/>
          </p:cNvPicPr>
          <p:nvPr/>
        </p:nvPicPr>
        <p:blipFill>
          <a:blip r:embed="rId2" cstate="print"/>
          <a:srcRect/>
          <a:stretch>
            <a:fillRect/>
          </a:stretch>
        </p:blipFill>
        <p:spPr bwMode="auto">
          <a:xfrm>
            <a:off x="4716016" y="2636912"/>
            <a:ext cx="2381250" cy="2933700"/>
          </a:xfrm>
          <a:prstGeom prst="rect">
            <a:avLst/>
          </a:prstGeom>
          <a:noFill/>
        </p:spPr>
      </p:pic>
      <p:sp>
        <p:nvSpPr>
          <p:cNvPr id="3" name="2 - TextBox"/>
          <p:cNvSpPr txBox="1"/>
          <p:nvPr/>
        </p:nvSpPr>
        <p:spPr>
          <a:xfrm>
            <a:off x="395536" y="1772816"/>
            <a:ext cx="3816424" cy="3785652"/>
          </a:xfrm>
          <a:prstGeom prst="rect">
            <a:avLst/>
          </a:prstGeom>
          <a:noFill/>
          <a:ln>
            <a:solidFill>
              <a:srgbClr val="C00000"/>
            </a:solidFill>
          </a:ln>
        </p:spPr>
        <p:txBody>
          <a:bodyPr wrap="square" rtlCol="0">
            <a:spAutoFit/>
          </a:bodyPr>
          <a:lstStyle/>
          <a:p>
            <a:r>
              <a:rPr lang="el-GR" sz="2000" dirty="0" smtClean="0"/>
              <a:t>Ένα μιτωτικό χρωμόσωμα αποτελείται από δύο αδερφές χρωματίδες που συνδέονται στο κεντρομερίδιο.</a:t>
            </a:r>
          </a:p>
          <a:p>
            <a:r>
              <a:rPr lang="el-GR" sz="2000" dirty="0" smtClean="0"/>
              <a:t>Κάθε αδερφή χρωματίδα αποτελείται από ένα ινίδιο χρωματίνης συμπυκνωμένο χιλιάδες φορές.</a:t>
            </a:r>
          </a:p>
          <a:p>
            <a:r>
              <a:rPr lang="el-GR" sz="2000" dirty="0" smtClean="0"/>
              <a:t>Τα μόρια </a:t>
            </a:r>
            <a:r>
              <a:rPr lang="en-US" sz="2000" dirty="0" smtClean="0"/>
              <a:t>DNA</a:t>
            </a:r>
            <a:r>
              <a:rPr lang="el-GR" sz="2000" dirty="0" smtClean="0"/>
              <a:t> των αδερφών χρωματίδων έχουν προέλθει από την αντιγραφή του </a:t>
            </a:r>
            <a:r>
              <a:rPr lang="en-US" sz="2000" dirty="0" smtClean="0"/>
              <a:t>DNA</a:t>
            </a:r>
            <a:r>
              <a:rPr lang="el-GR" sz="2000" dirty="0" smtClean="0"/>
              <a:t> και είναι πανομοιότυπα.</a:t>
            </a:r>
            <a:endParaRPr lang="el-GR" sz="2000"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Documents and Settings\Eleni\Επιφάνεια εργασίας\αρχείο λήψης (1).jpg"/>
          <p:cNvPicPr>
            <a:picLocks noChangeAspect="1" noChangeArrowheads="1"/>
          </p:cNvPicPr>
          <p:nvPr/>
        </p:nvPicPr>
        <p:blipFill>
          <a:blip r:embed="rId2" cstate="print"/>
          <a:srcRect/>
          <a:stretch>
            <a:fillRect/>
          </a:stretch>
        </p:blipFill>
        <p:spPr bwMode="auto">
          <a:xfrm>
            <a:off x="4788024" y="1916832"/>
            <a:ext cx="3744416" cy="3600400"/>
          </a:xfrm>
          <a:prstGeom prst="rect">
            <a:avLst/>
          </a:prstGeom>
          <a:noFill/>
        </p:spPr>
      </p:pic>
      <p:sp>
        <p:nvSpPr>
          <p:cNvPr id="3" name="2 - TextBox"/>
          <p:cNvSpPr txBox="1"/>
          <p:nvPr/>
        </p:nvSpPr>
        <p:spPr>
          <a:xfrm>
            <a:off x="827584" y="1916832"/>
            <a:ext cx="3744416" cy="3170099"/>
          </a:xfrm>
          <a:prstGeom prst="rect">
            <a:avLst/>
          </a:prstGeom>
          <a:noFill/>
          <a:ln>
            <a:solidFill>
              <a:srgbClr val="C00000"/>
            </a:solidFill>
          </a:ln>
        </p:spPr>
        <p:txBody>
          <a:bodyPr wrap="square" rtlCol="0">
            <a:spAutoFit/>
          </a:bodyPr>
          <a:lstStyle/>
          <a:p>
            <a:r>
              <a:rPr lang="el-GR" sz="2000" dirty="0" smtClean="0"/>
              <a:t>Στους ανώτερους ευκαρυωτικούς οργανισμούς τα χρωμοσώματα των σωματικών κυττάρων υπάρχουν σε ζεύγη ομολόγων. Τα ομόλογα χρωμοσώματα έχουν το ίδιο μέγεθος και σχήμα και γονίδια που ελέγχουν τις ίδιες ιδιότητες και είναι το ένα μητρικής και το άλλο πατρικής προέλευσης. </a:t>
            </a:r>
            <a:endParaRPr lang="el-GR" sz="2000"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TextBox"/>
          <p:cNvSpPr txBox="1"/>
          <p:nvPr/>
        </p:nvSpPr>
        <p:spPr>
          <a:xfrm>
            <a:off x="251520" y="1556792"/>
            <a:ext cx="2520280" cy="2554545"/>
          </a:xfrm>
          <a:prstGeom prst="rect">
            <a:avLst/>
          </a:prstGeom>
          <a:noFill/>
          <a:ln>
            <a:solidFill>
              <a:srgbClr val="C00000"/>
            </a:solidFill>
          </a:ln>
        </p:spPr>
        <p:txBody>
          <a:bodyPr wrap="square" rtlCol="0">
            <a:spAutoFit/>
          </a:bodyPr>
          <a:lstStyle/>
          <a:p>
            <a:r>
              <a:rPr lang="el-GR" sz="2000" dirty="0" smtClean="0"/>
              <a:t>Το σύνολο των χρωμοσωμάτων ενός σωματικού κυττάρου, διατεταγμένα σε ζεύγη ομολόγων και με </a:t>
            </a:r>
            <a:r>
              <a:rPr lang="el-GR" sz="2000" dirty="0" err="1" smtClean="0"/>
              <a:t>ελαττούμενο</a:t>
            </a:r>
            <a:r>
              <a:rPr lang="el-GR" sz="2000" dirty="0" smtClean="0"/>
              <a:t> μέγεθος ονομάζεται καρυότυπος.</a:t>
            </a:r>
            <a:endParaRPr lang="el-GR" sz="2000" dirty="0"/>
          </a:p>
        </p:txBody>
      </p:sp>
      <p:sp>
        <p:nvSpPr>
          <p:cNvPr id="232450" name="AutoShape 2" descr="Αποτέλεσμα εικόνας για καρυότυπο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32452" name="Picture 4" descr="C:\Documents and Settings\Eleni\Τα έγγραφά μου\Downloads\ΚΑΡΥΟΤΥΠΟΣ+Η+απεικόνιση+όλων+των+χρωμοσωμάτων+ενός+οργανισμού+ονομάζεται+καρυότυπος..jpg"/>
          <p:cNvPicPr>
            <a:picLocks noChangeAspect="1" noChangeArrowheads="1"/>
          </p:cNvPicPr>
          <p:nvPr/>
        </p:nvPicPr>
        <p:blipFill>
          <a:blip r:embed="rId2" cstate="print"/>
          <a:srcRect/>
          <a:stretch>
            <a:fillRect/>
          </a:stretch>
        </p:blipFill>
        <p:spPr bwMode="auto">
          <a:xfrm>
            <a:off x="2915816" y="585192"/>
            <a:ext cx="6096000" cy="4572000"/>
          </a:xfrm>
          <a:prstGeom prst="rect">
            <a:avLst/>
          </a:prstGeom>
          <a:noFill/>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Documents and Settings\Eleni\Επιφάνεια εργασίας\700px-Chromatin_Structures.png"/>
          <p:cNvPicPr>
            <a:picLocks noChangeAspect="1" noChangeArrowheads="1"/>
          </p:cNvPicPr>
          <p:nvPr/>
        </p:nvPicPr>
        <p:blipFill>
          <a:blip r:embed="rId2" cstate="print"/>
          <a:srcRect/>
          <a:stretch>
            <a:fillRect/>
          </a:stretch>
        </p:blipFill>
        <p:spPr bwMode="auto">
          <a:xfrm>
            <a:off x="1238250" y="2204864"/>
            <a:ext cx="6667500" cy="1695450"/>
          </a:xfrm>
          <a:prstGeom prst="rect">
            <a:avLst/>
          </a:prstGeom>
          <a:noFill/>
        </p:spPr>
      </p:pic>
      <p:sp>
        <p:nvSpPr>
          <p:cNvPr id="3" name="2 - TextBox"/>
          <p:cNvSpPr txBox="1"/>
          <p:nvPr/>
        </p:nvSpPr>
        <p:spPr>
          <a:xfrm>
            <a:off x="1331640" y="4149080"/>
            <a:ext cx="6696744" cy="400110"/>
          </a:xfrm>
          <a:prstGeom prst="rect">
            <a:avLst/>
          </a:prstGeom>
          <a:noFill/>
          <a:ln>
            <a:solidFill>
              <a:srgbClr val="C00000"/>
            </a:solidFill>
          </a:ln>
        </p:spPr>
        <p:txBody>
          <a:bodyPr wrap="square" rtlCol="0">
            <a:spAutoFit/>
          </a:bodyPr>
          <a:lstStyle/>
          <a:p>
            <a:r>
              <a:rPr lang="el-GR" sz="2000" dirty="0" smtClean="0"/>
              <a:t>Διαδοχικά στάδια συμπύκνωσης από το </a:t>
            </a:r>
            <a:r>
              <a:rPr lang="en-US" sz="2000" dirty="0" smtClean="0"/>
              <a:t>DNA</a:t>
            </a:r>
            <a:r>
              <a:rPr lang="el-GR" sz="2000" dirty="0" smtClean="0"/>
              <a:t> στο χρωμόσωμα</a:t>
            </a:r>
            <a:endParaRPr lang="el-GR" sz="2000"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683568" y="1628800"/>
            <a:ext cx="4536504" cy="4708981"/>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2000" dirty="0" smtClean="0"/>
              <a:t>Τα μόρια </a:t>
            </a:r>
            <a:r>
              <a:rPr lang="en-US" sz="2000" dirty="0" smtClean="0"/>
              <a:t>RNA</a:t>
            </a:r>
            <a:r>
              <a:rPr lang="el-GR" sz="2000" dirty="0" smtClean="0"/>
              <a:t> είναι εξίσου σημαντικά με το </a:t>
            </a:r>
            <a:r>
              <a:rPr lang="en-US" sz="2000" dirty="0" smtClean="0"/>
              <a:t>DNA</a:t>
            </a:r>
            <a:r>
              <a:rPr lang="el-GR" sz="2000" dirty="0" smtClean="0"/>
              <a:t> για την ανάπτυξη και επιβίωση του κυττάρου.</a:t>
            </a:r>
            <a:endParaRPr lang="en-US" sz="2000" dirty="0" smtClean="0"/>
          </a:p>
          <a:p>
            <a:r>
              <a:rPr lang="el-GR" sz="2000" dirty="0" smtClean="0"/>
              <a:t>Το </a:t>
            </a:r>
            <a:r>
              <a:rPr lang="en-US" sz="2000" dirty="0" smtClean="0"/>
              <a:t>RNA</a:t>
            </a:r>
            <a:r>
              <a:rPr lang="el-GR" sz="2000" dirty="0" smtClean="0"/>
              <a:t> είναι ένα επίμηκες μη διακλαδισμένο μόριο αποτελούμενο από νουκλεοτίδια (ριβονουκλεοτίδια), ενωμένα με 3-5 φωσφοδιεστερικό δεσμό, με κατεύθυνση 5’</a:t>
            </a:r>
            <a:r>
              <a:rPr lang="el-GR" sz="2000" dirty="0" smtClean="0">
                <a:sym typeface="Wingdings" pitchFamily="2" charset="2"/>
              </a:rPr>
              <a:t>3’</a:t>
            </a:r>
            <a:r>
              <a:rPr lang="el-GR" sz="2000" dirty="0" smtClean="0"/>
              <a:t>.</a:t>
            </a:r>
          </a:p>
          <a:p>
            <a:r>
              <a:rPr lang="el-GR" sz="2000" dirty="0" smtClean="0"/>
              <a:t>Το σάκχαρο των ριβονουκλεοτιδίων είναι η ριβόζη και η αζωτούχες βάσεις η αδενίνη (Α), κυτοσίνη (</a:t>
            </a:r>
            <a:r>
              <a:rPr lang="en-US" sz="2000" dirty="0" smtClean="0"/>
              <a:t>C</a:t>
            </a:r>
            <a:r>
              <a:rPr lang="el-GR" sz="2000" dirty="0" smtClean="0"/>
              <a:t>)</a:t>
            </a:r>
            <a:r>
              <a:rPr lang="en-US" sz="2000" dirty="0" smtClean="0"/>
              <a:t>, </a:t>
            </a:r>
            <a:r>
              <a:rPr lang="el-GR" sz="2000" dirty="0" smtClean="0"/>
              <a:t>γουανίνη (</a:t>
            </a:r>
            <a:r>
              <a:rPr lang="en-US" sz="2000" dirty="0" smtClean="0"/>
              <a:t>G</a:t>
            </a:r>
            <a:r>
              <a:rPr lang="el-GR" sz="2000" dirty="0" smtClean="0"/>
              <a:t>) και ουρακίλη</a:t>
            </a:r>
            <a:r>
              <a:rPr lang="en-US" sz="2000" dirty="0" smtClean="0"/>
              <a:t> </a:t>
            </a:r>
            <a:r>
              <a:rPr lang="el-GR" sz="2000" dirty="0" smtClean="0"/>
              <a:t>(</a:t>
            </a:r>
            <a:r>
              <a:rPr lang="en-US" sz="2000" dirty="0" smtClean="0"/>
              <a:t>U</a:t>
            </a:r>
            <a:r>
              <a:rPr lang="el-GR" sz="2000" dirty="0" smtClean="0"/>
              <a:t>).</a:t>
            </a:r>
          </a:p>
          <a:p>
            <a:r>
              <a:rPr lang="el-GR" sz="2000" dirty="0" smtClean="0"/>
              <a:t>Η </a:t>
            </a:r>
            <a:r>
              <a:rPr lang="en-US" sz="2000" dirty="0" smtClean="0"/>
              <a:t>A </a:t>
            </a:r>
            <a:r>
              <a:rPr lang="el-GR" sz="2000" dirty="0" smtClean="0"/>
              <a:t>σχηματίζει δύο δεσμούς υδρογόνου με την </a:t>
            </a:r>
            <a:r>
              <a:rPr lang="en-US" sz="2000" dirty="0" smtClean="0"/>
              <a:t>U </a:t>
            </a:r>
            <a:r>
              <a:rPr lang="el-GR" sz="2000" dirty="0" smtClean="0"/>
              <a:t>και η </a:t>
            </a:r>
            <a:r>
              <a:rPr lang="en-US" sz="2000" dirty="0" smtClean="0"/>
              <a:t>C</a:t>
            </a:r>
            <a:r>
              <a:rPr lang="el-GR" sz="2000" dirty="0" smtClean="0"/>
              <a:t> τρεις δεσμούς υδρογόνου με την</a:t>
            </a:r>
            <a:r>
              <a:rPr lang="en-US" sz="2000" dirty="0" smtClean="0"/>
              <a:t> G</a:t>
            </a:r>
            <a:r>
              <a:rPr lang="el-GR" sz="2000" dirty="0" smtClean="0"/>
              <a:t>.</a:t>
            </a:r>
            <a:endParaRPr lang="el-GR" sz="2000" dirty="0"/>
          </a:p>
        </p:txBody>
      </p:sp>
      <p:sp>
        <p:nvSpPr>
          <p:cNvPr id="225282" name="AutoShape 2" descr="Αποτέλεσμα εικόνας για RN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25285" name="AutoShape 5" descr="Σχετική εικόν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25287" name="Picture 7" descr="C:\Documents and Settings\Eleni\Τα έγγραφά μου\Downloads\dna-vs-rna-structure_med.jpeg"/>
          <p:cNvPicPr>
            <a:picLocks noChangeAspect="1" noChangeArrowheads="1"/>
          </p:cNvPicPr>
          <p:nvPr/>
        </p:nvPicPr>
        <p:blipFill>
          <a:blip r:embed="rId2" cstate="print"/>
          <a:srcRect l="51115" t="1331"/>
          <a:stretch>
            <a:fillRect/>
          </a:stretch>
        </p:blipFill>
        <p:spPr bwMode="auto">
          <a:xfrm>
            <a:off x="5447481" y="1700808"/>
            <a:ext cx="3156967" cy="4379565"/>
          </a:xfrm>
          <a:prstGeom prst="rect">
            <a:avLst/>
          </a:prstGeom>
          <a:noFill/>
        </p:spPr>
      </p:pic>
      <p:sp>
        <p:nvSpPr>
          <p:cNvPr id="8" name="7 - TextBox"/>
          <p:cNvSpPr txBox="1"/>
          <p:nvPr/>
        </p:nvSpPr>
        <p:spPr>
          <a:xfrm>
            <a:off x="2267744" y="1124744"/>
            <a:ext cx="4464496" cy="400110"/>
          </a:xfrm>
          <a:prstGeom prst="rect">
            <a:avLst/>
          </a:prstGeom>
          <a:solidFill>
            <a:schemeClr val="accent1">
              <a:lumMod val="75000"/>
            </a:schemeClr>
          </a:solidFill>
          <a:effectLst>
            <a:outerShdw blurRad="50800" dist="38100" dir="5400000" algn="t" rotWithShape="0">
              <a:prstClr val="black">
                <a:alpha val="40000"/>
              </a:prstClr>
            </a:outerShdw>
          </a:effectLst>
        </p:spPr>
        <p:txBody>
          <a:bodyPr wrap="square" rtlCol="0">
            <a:spAutoFit/>
          </a:bodyPr>
          <a:lstStyle/>
          <a:p>
            <a:pPr algn="ctr"/>
            <a:r>
              <a:rPr lang="en-US" sz="2000" b="1" dirty="0" smtClean="0">
                <a:solidFill>
                  <a:schemeClr val="bg1"/>
                </a:solidFill>
              </a:rPr>
              <a:t>RNA</a:t>
            </a:r>
            <a:endParaRPr lang="el-GR" sz="2000" b="1" dirty="0">
              <a:solidFill>
                <a:schemeClr val="bg1"/>
              </a:solidFill>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539552" y="1916832"/>
            <a:ext cx="3888432" cy="2246769"/>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2000" dirty="0" smtClean="0"/>
              <a:t>Τα μόρια του </a:t>
            </a:r>
            <a:r>
              <a:rPr lang="en-US" sz="2000" dirty="0" smtClean="0"/>
              <a:t>RNA</a:t>
            </a:r>
            <a:r>
              <a:rPr lang="el-GR" sz="2000" dirty="0" smtClean="0"/>
              <a:t> είναι συνήθως μονόκλωνα με εξαίρεση το </a:t>
            </a:r>
            <a:r>
              <a:rPr lang="en-US" sz="2000" dirty="0" smtClean="0"/>
              <a:t>RNA</a:t>
            </a:r>
            <a:r>
              <a:rPr lang="el-GR" sz="2000" dirty="0" smtClean="0"/>
              <a:t> σε ορισμένους ιούς.</a:t>
            </a:r>
          </a:p>
          <a:p>
            <a:r>
              <a:rPr lang="el-GR" sz="2000" dirty="0" smtClean="0"/>
              <a:t>Το </a:t>
            </a:r>
            <a:r>
              <a:rPr lang="en-US" sz="2000" dirty="0" smtClean="0"/>
              <a:t>RNA </a:t>
            </a:r>
            <a:r>
              <a:rPr lang="el-GR" sz="2000" dirty="0" smtClean="0"/>
              <a:t>περιστρέφεται στο χώρο και σχηματίζει δίκλωνες περιοχές, όπου υπάρχουν συμπληρωματικές βάσεις</a:t>
            </a:r>
            <a:endParaRPr lang="el-GR" sz="2000" dirty="0"/>
          </a:p>
        </p:txBody>
      </p:sp>
      <p:pic>
        <p:nvPicPr>
          <p:cNvPr id="5" name="Picture 1" descr="C:\Documents and Settings\Eleni\Τα έγγραφά μου\Downloads\OSC_Microbio_10_03_RNAStruct2 (1).jpg"/>
          <p:cNvPicPr>
            <a:picLocks noChangeAspect="1" noChangeArrowheads="1"/>
          </p:cNvPicPr>
          <p:nvPr/>
        </p:nvPicPr>
        <p:blipFill>
          <a:blip r:embed="rId2" cstate="print"/>
          <a:srcRect l="44229" t="501"/>
          <a:stretch>
            <a:fillRect/>
          </a:stretch>
        </p:blipFill>
        <p:spPr bwMode="auto">
          <a:xfrm>
            <a:off x="4573091" y="1052736"/>
            <a:ext cx="4175373" cy="4776564"/>
          </a:xfrm>
          <a:prstGeom prst="rect">
            <a:avLst/>
          </a:prstGeom>
          <a:noFill/>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827584" y="1268760"/>
            <a:ext cx="7416824" cy="5016758"/>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2000" dirty="0" smtClean="0"/>
              <a:t>Τα κύτταρα περιέχουν διάφορα είδη </a:t>
            </a:r>
            <a:r>
              <a:rPr lang="en-US" sz="2000" dirty="0" smtClean="0"/>
              <a:t>RNA</a:t>
            </a:r>
            <a:r>
              <a:rPr lang="el-GR" sz="2000" dirty="0" smtClean="0"/>
              <a:t> με διαφορετικές λειτουργίες:</a:t>
            </a:r>
          </a:p>
          <a:p>
            <a:r>
              <a:rPr lang="el-GR" sz="2000" b="1" dirty="0" smtClean="0"/>
              <a:t>Ριβοσωμικό </a:t>
            </a:r>
            <a:r>
              <a:rPr lang="en-US" sz="2000" b="1" dirty="0" smtClean="0"/>
              <a:t>RNA </a:t>
            </a:r>
            <a:r>
              <a:rPr lang="el-GR" sz="2000" b="1" dirty="0" smtClean="0"/>
              <a:t>(</a:t>
            </a:r>
            <a:r>
              <a:rPr lang="en-US" sz="2000" b="1" dirty="0" smtClean="0"/>
              <a:t>rRNA</a:t>
            </a:r>
            <a:r>
              <a:rPr lang="el-GR" sz="2000" b="1" dirty="0" smtClean="0"/>
              <a:t>). </a:t>
            </a:r>
            <a:r>
              <a:rPr lang="el-GR" sz="2000" dirty="0" smtClean="0"/>
              <a:t>Συστατικό των ριβοσωμάτων. Είναι 3 (προκαρυωτικοί) ή 4 (ευκαρυωτικοί) μόρια μήκους 120-3700 νουκλεοτιδίων. Αποτελεί το 80% του συνολικού </a:t>
            </a:r>
            <a:r>
              <a:rPr lang="en-US" sz="2000" dirty="0" smtClean="0"/>
              <a:t>RNA</a:t>
            </a:r>
            <a:r>
              <a:rPr lang="el-GR" sz="2000" dirty="0" smtClean="0"/>
              <a:t> των κυττάρων</a:t>
            </a:r>
            <a:endParaRPr lang="en-US" sz="2000" dirty="0" smtClean="0"/>
          </a:p>
          <a:p>
            <a:r>
              <a:rPr lang="el-GR" sz="2000" b="1" dirty="0" smtClean="0"/>
              <a:t>Μεταφορικό </a:t>
            </a:r>
            <a:r>
              <a:rPr lang="en-US" sz="2000" b="1" dirty="0" smtClean="0"/>
              <a:t>RNA </a:t>
            </a:r>
            <a:r>
              <a:rPr lang="el-GR" sz="2000" b="1" dirty="0" smtClean="0"/>
              <a:t>(</a:t>
            </a:r>
            <a:r>
              <a:rPr lang="en-US" sz="2000" b="1" dirty="0" smtClean="0"/>
              <a:t>tRNA</a:t>
            </a:r>
            <a:r>
              <a:rPr lang="el-GR" sz="2000" b="1" dirty="0" smtClean="0"/>
              <a:t>)</a:t>
            </a:r>
            <a:r>
              <a:rPr lang="el-GR" sz="2000" dirty="0" smtClean="0"/>
              <a:t>. Μεταφέρει αμινοξέα στα ριβοσώματα κατά τη μετάφραση. Υπάρχει τουλάχιστον ένα είδος </a:t>
            </a:r>
            <a:r>
              <a:rPr lang="en-US" sz="2000" dirty="0" smtClean="0"/>
              <a:t>tRNA</a:t>
            </a:r>
            <a:r>
              <a:rPr lang="el-GR" sz="2000" dirty="0" smtClean="0"/>
              <a:t> για κάθε αμινοξύ. Αποτελούνται από 75 περίπου </a:t>
            </a:r>
            <a:r>
              <a:rPr lang="el-GR" sz="2000" dirty="0" smtClean="0"/>
              <a:t>νουκλεοτίδια </a:t>
            </a:r>
            <a:r>
              <a:rPr lang="el-GR" sz="2000" dirty="0" smtClean="0"/>
              <a:t>και αποτελεί το 15% του συνολικού </a:t>
            </a:r>
            <a:r>
              <a:rPr lang="en-US" sz="2000" dirty="0" smtClean="0"/>
              <a:t>RNA</a:t>
            </a:r>
            <a:r>
              <a:rPr lang="el-GR" sz="2000" dirty="0" smtClean="0"/>
              <a:t> </a:t>
            </a:r>
            <a:endParaRPr lang="en-US" sz="2000" dirty="0" smtClean="0"/>
          </a:p>
          <a:p>
            <a:r>
              <a:rPr lang="el-GR" sz="2000" b="1" dirty="0" smtClean="0"/>
              <a:t>Αγγελιοφόρο </a:t>
            </a:r>
            <a:r>
              <a:rPr lang="en-US" sz="2000" b="1" dirty="0" smtClean="0"/>
              <a:t>RNA </a:t>
            </a:r>
            <a:r>
              <a:rPr lang="el-GR" sz="2000" b="1" dirty="0" smtClean="0"/>
              <a:t>(</a:t>
            </a:r>
            <a:r>
              <a:rPr lang="en-US" sz="2000" b="1" dirty="0" smtClean="0"/>
              <a:t>mRNA</a:t>
            </a:r>
            <a:r>
              <a:rPr lang="el-GR" sz="2000" b="1" dirty="0" smtClean="0"/>
              <a:t>). </a:t>
            </a:r>
            <a:r>
              <a:rPr lang="el-GR" sz="2000" dirty="0" smtClean="0"/>
              <a:t>Μεταφέρει τη γενετική πληροφορία από το </a:t>
            </a:r>
            <a:r>
              <a:rPr lang="en-US" sz="2000" dirty="0" smtClean="0"/>
              <a:t>DNA</a:t>
            </a:r>
            <a:r>
              <a:rPr lang="el-GR" sz="2000" dirty="0" smtClean="0"/>
              <a:t> στα ριβοσώματα για τη σύνθεση των πρωτεϊνών.  Είναι το πιο ετερογενές μόριο </a:t>
            </a:r>
            <a:r>
              <a:rPr lang="en-US" sz="2000" dirty="0" smtClean="0"/>
              <a:t>RNA </a:t>
            </a:r>
            <a:r>
              <a:rPr lang="el-GR" sz="2000" dirty="0" smtClean="0"/>
              <a:t>και αποτελεί το 5% του συνολικού </a:t>
            </a:r>
            <a:r>
              <a:rPr lang="en-US" sz="2000" dirty="0" smtClean="0"/>
              <a:t>RNA</a:t>
            </a:r>
            <a:r>
              <a:rPr lang="el-GR" sz="2000" dirty="0" smtClean="0"/>
              <a:t>. </a:t>
            </a:r>
            <a:endParaRPr lang="en-US" sz="2000" dirty="0" smtClean="0"/>
          </a:p>
          <a:p>
            <a:r>
              <a:rPr lang="el-GR" sz="2000" dirty="0" smtClean="0"/>
              <a:t>Άλλα είδη </a:t>
            </a:r>
            <a:r>
              <a:rPr lang="en-US" sz="2000" dirty="0" smtClean="0"/>
              <a:t>RNA </a:t>
            </a:r>
            <a:r>
              <a:rPr lang="el-GR" sz="2000" dirty="0" smtClean="0"/>
              <a:t>είναι το </a:t>
            </a:r>
            <a:r>
              <a:rPr lang="el-GR" sz="2000" b="1" dirty="0" smtClean="0"/>
              <a:t>μικρό πυρηνικό </a:t>
            </a:r>
            <a:r>
              <a:rPr lang="en-US" sz="2000" b="1" dirty="0" smtClean="0"/>
              <a:t>RNA </a:t>
            </a:r>
            <a:r>
              <a:rPr lang="el-GR" sz="2000" b="1" dirty="0" smtClean="0"/>
              <a:t>(</a:t>
            </a:r>
            <a:r>
              <a:rPr lang="en-US" sz="2000" b="1" dirty="0" smtClean="0"/>
              <a:t>snRNA</a:t>
            </a:r>
            <a:r>
              <a:rPr lang="el-GR" sz="2000" b="1" dirty="0" smtClean="0"/>
              <a:t>) </a:t>
            </a:r>
            <a:r>
              <a:rPr lang="el-GR" sz="2000" dirty="0" smtClean="0"/>
              <a:t>που παίρνει μέρος στην ωρίμανση του </a:t>
            </a:r>
            <a:r>
              <a:rPr lang="en-US" sz="2000" dirty="0" smtClean="0"/>
              <a:t>mRNA</a:t>
            </a:r>
            <a:r>
              <a:rPr lang="el-GR" sz="2000" dirty="0" smtClean="0"/>
              <a:t> και το μικρό κυτταροπλασματικό</a:t>
            </a:r>
            <a:endParaRPr lang="en-US" sz="2000" dirty="0" smtClean="0"/>
          </a:p>
          <a:p>
            <a:r>
              <a:rPr lang="en-US" sz="2000" b="1" dirty="0" smtClean="0"/>
              <a:t>RNA </a:t>
            </a:r>
            <a:r>
              <a:rPr lang="el-GR" sz="2000" b="1" dirty="0" smtClean="0"/>
              <a:t>(</a:t>
            </a:r>
            <a:r>
              <a:rPr lang="en-US" sz="2000" b="1" dirty="0" smtClean="0"/>
              <a:t>scRNA</a:t>
            </a:r>
            <a:r>
              <a:rPr lang="el-GR" sz="2000" b="1" dirty="0" smtClean="0"/>
              <a:t>) </a:t>
            </a:r>
            <a:r>
              <a:rPr lang="el-GR" sz="2000" dirty="0" smtClean="0"/>
              <a:t>που παίρνει μέρος στη μεταμεταγραφική γονιδιακή ρύθμιση και τη μεταφορά των πρωτεϊνών στη σωστή τους θέση</a:t>
            </a:r>
            <a:endParaRPr lang="el-GR"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Documents and Settings\Eleni\Τα έγγραφά μου\Downloads\miller-apparatus.jpg"/>
          <p:cNvPicPr>
            <a:picLocks noChangeAspect="1" noChangeArrowheads="1"/>
          </p:cNvPicPr>
          <p:nvPr/>
        </p:nvPicPr>
        <p:blipFill>
          <a:blip r:embed="rId2" cstate="print"/>
          <a:srcRect/>
          <a:stretch>
            <a:fillRect/>
          </a:stretch>
        </p:blipFill>
        <p:spPr bwMode="auto">
          <a:xfrm>
            <a:off x="1514475" y="1133475"/>
            <a:ext cx="6115050" cy="4591050"/>
          </a:xfrm>
          <a:prstGeom prst="rect">
            <a:avLst/>
          </a:prstGeom>
          <a:noFill/>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691680" y="1842497"/>
            <a:ext cx="4032448" cy="2954655"/>
          </a:xfrm>
          <a:prstGeom prst="rect">
            <a:avLst/>
          </a:prstGeom>
          <a:noFill/>
        </p:spPr>
        <p:txBody>
          <a:bodyPr wrap="square" rtlCol="0">
            <a:spAutoFit/>
          </a:bodyPr>
          <a:lstStyle/>
          <a:p>
            <a:r>
              <a:rPr lang="el-GR" sz="1400" b="1" dirty="0" smtClean="0"/>
              <a:t>Βιβλιογραφία</a:t>
            </a:r>
          </a:p>
          <a:p>
            <a:pPr marL="342900" indent="-342900">
              <a:buAutoNum type="arabicPeriod"/>
            </a:pPr>
            <a:r>
              <a:rPr lang="el-GR" sz="1400" dirty="0" smtClean="0"/>
              <a:t>Βασικές αρχές Κυτταρικής Βιολογίας. </a:t>
            </a:r>
            <a:r>
              <a:rPr lang="en-US" sz="1400" dirty="0" err="1" smtClean="0"/>
              <a:t>Alberts</a:t>
            </a:r>
            <a:r>
              <a:rPr lang="en-US" sz="1400" dirty="0" smtClean="0"/>
              <a:t>, Bray, </a:t>
            </a:r>
            <a:r>
              <a:rPr lang="en-US" sz="1400" dirty="0" err="1" smtClean="0"/>
              <a:t>Horkin</a:t>
            </a:r>
            <a:r>
              <a:rPr lang="en-US" sz="1400" dirty="0" smtClean="0"/>
              <a:t>, Johnson, Lewis, Raff, Roberts, Walter. </a:t>
            </a:r>
            <a:r>
              <a:rPr lang="el-GR" sz="1400" dirty="0" smtClean="0"/>
              <a:t>Εκδόσεις Π.Χ. ΠΑΣΧΑΛΙΔΗΣ</a:t>
            </a:r>
            <a:r>
              <a:rPr lang="en-US" sz="1400" dirty="0" smtClean="0"/>
              <a:t>, 4</a:t>
            </a:r>
            <a:r>
              <a:rPr lang="el-GR" sz="1400" baseline="30000" dirty="0" smtClean="0"/>
              <a:t>η</a:t>
            </a:r>
            <a:r>
              <a:rPr lang="el-GR" sz="1400" dirty="0" smtClean="0"/>
              <a:t> έκδοση, 2018</a:t>
            </a:r>
          </a:p>
          <a:p>
            <a:pPr marL="342900" indent="-342900">
              <a:buAutoNum type="arabicPeriod"/>
            </a:pPr>
            <a:r>
              <a:rPr lang="el-GR" sz="1400" dirty="0" smtClean="0"/>
              <a:t>Βιολογία Κυττάρου. Βασίλης </a:t>
            </a:r>
            <a:r>
              <a:rPr lang="el-GR" sz="1400" dirty="0" err="1" smtClean="0"/>
              <a:t>Μαρμάρας</a:t>
            </a:r>
            <a:r>
              <a:rPr lang="el-GR" sz="1400" dirty="0" smtClean="0"/>
              <a:t>, Μαρία Λαμπροπούλου – </a:t>
            </a:r>
            <a:r>
              <a:rPr lang="el-GR" sz="1400" dirty="0" err="1" smtClean="0"/>
              <a:t>Μαρμάρα</a:t>
            </a:r>
            <a:r>
              <a:rPr lang="el-GR" sz="1400" dirty="0" smtClean="0"/>
              <a:t>. Εκδόσεις </a:t>
            </a:r>
            <a:r>
              <a:rPr lang="el-GR" sz="1400" dirty="0" err="1" smtClean="0"/>
              <a:t>Χατζηϊωάννου</a:t>
            </a:r>
            <a:r>
              <a:rPr lang="el-GR" sz="1400" dirty="0" smtClean="0"/>
              <a:t>, 5</a:t>
            </a:r>
            <a:r>
              <a:rPr lang="el-GR" sz="1400" baseline="30000" dirty="0" smtClean="0"/>
              <a:t>η</a:t>
            </a:r>
            <a:r>
              <a:rPr lang="el-GR" sz="1400" dirty="0" smtClean="0"/>
              <a:t> έκδοση, 2005</a:t>
            </a:r>
          </a:p>
          <a:p>
            <a:pPr marL="342900" indent="-342900">
              <a:buAutoNum type="arabicPeriod"/>
            </a:pPr>
            <a:r>
              <a:rPr lang="el-GR" sz="1400" dirty="0" smtClean="0"/>
              <a:t>Μοριακή Βιολογία του Κυττάρου. </a:t>
            </a:r>
            <a:r>
              <a:rPr lang="en-US" sz="1400" dirty="0" err="1" smtClean="0"/>
              <a:t>Alberts</a:t>
            </a:r>
            <a:r>
              <a:rPr lang="en-US" sz="1400" dirty="0" smtClean="0"/>
              <a:t>, Johnson</a:t>
            </a:r>
            <a:r>
              <a:rPr lang="el-GR" sz="1400" dirty="0" smtClean="0"/>
              <a:t>,</a:t>
            </a:r>
            <a:r>
              <a:rPr lang="en-US" sz="1400" dirty="0" smtClean="0"/>
              <a:t> Lewis</a:t>
            </a:r>
            <a:r>
              <a:rPr lang="el-GR" sz="1400" dirty="0" smtClean="0"/>
              <a:t>, </a:t>
            </a:r>
            <a:r>
              <a:rPr lang="en-US" sz="1400" dirty="0" smtClean="0"/>
              <a:t>Morgan, Raff, Roberts, Walter. </a:t>
            </a:r>
            <a:r>
              <a:rPr lang="el-GR" sz="1400" dirty="0" smtClean="0"/>
              <a:t>Εκδόσεις </a:t>
            </a:r>
            <a:r>
              <a:rPr lang="en-US" sz="1400" dirty="0" smtClean="0"/>
              <a:t>Utopia, 1</a:t>
            </a:r>
            <a:r>
              <a:rPr lang="el-GR" sz="1400" baseline="30000" dirty="0" smtClean="0"/>
              <a:t>η</a:t>
            </a:r>
            <a:r>
              <a:rPr lang="el-GR" sz="1400" dirty="0" smtClean="0"/>
              <a:t> έκδοση Ελληνική, 2018</a:t>
            </a:r>
            <a:endParaRPr lang="en-US" sz="1400" dirty="0" smtClean="0"/>
          </a:p>
          <a:p>
            <a:pPr marL="342900" indent="-342900">
              <a:buAutoNum type="arabicPeriod"/>
            </a:pPr>
            <a:r>
              <a:rPr lang="el-GR" sz="1400" dirty="0" smtClean="0"/>
              <a:t>Βιοχημεία. </a:t>
            </a:r>
            <a:r>
              <a:rPr lang="en-US" sz="1400" dirty="0" err="1" smtClean="0"/>
              <a:t>Lubert</a:t>
            </a:r>
            <a:r>
              <a:rPr lang="en-US" sz="1400" dirty="0" smtClean="0"/>
              <a:t> </a:t>
            </a:r>
            <a:r>
              <a:rPr lang="en-US" sz="1400" dirty="0" err="1" smtClean="0"/>
              <a:t>Stryer</a:t>
            </a:r>
            <a:r>
              <a:rPr lang="en-US" sz="1400" dirty="0" smtClean="0"/>
              <a:t>. </a:t>
            </a:r>
            <a:r>
              <a:rPr lang="el-GR" sz="1400" dirty="0" smtClean="0"/>
              <a:t>Πανεπιστημιακές εκδόσεις Κρήτης</a:t>
            </a:r>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1475656" y="1665352"/>
          <a:ext cx="6048672" cy="1691640"/>
        </p:xfrm>
        <a:graphic>
          <a:graphicData uri="http://schemas.openxmlformats.org/drawingml/2006/table">
            <a:tbl>
              <a:tblPr firstRow="1" bandRow="1">
                <a:tableStyleId>{5C22544A-7EE6-4342-B048-85BDC9FD1C3A}</a:tableStyleId>
              </a:tblPr>
              <a:tblGrid>
                <a:gridCol w="1890203"/>
                <a:gridCol w="4158469"/>
              </a:tblGrid>
              <a:tr h="370840">
                <a:tc gridSpan="2">
                  <a:txBody>
                    <a:bodyPr/>
                    <a:lstStyle/>
                    <a:p>
                      <a:pPr algn="ctr"/>
                      <a:r>
                        <a:rPr lang="el-GR" dirty="0" smtClean="0"/>
                        <a:t>Μονάδες μέτρησης Βιολογίας</a:t>
                      </a:r>
                      <a:endParaRPr lang="el-GR" dirty="0"/>
                    </a:p>
                  </a:txBody>
                  <a:tcPr/>
                </a:tc>
                <a:tc hMerge="1">
                  <a:txBody>
                    <a:bodyPr/>
                    <a:lstStyle/>
                    <a:p>
                      <a:endParaRPr lang="el-GR" dirty="0"/>
                    </a:p>
                  </a:txBody>
                  <a:tcPr/>
                </a:tc>
              </a:tr>
              <a:tr h="370840">
                <a:tc>
                  <a:txBody>
                    <a:bodyPr/>
                    <a:lstStyle/>
                    <a:p>
                      <a:r>
                        <a:rPr lang="el-GR" sz="1600" dirty="0" smtClean="0"/>
                        <a:t>1μ</a:t>
                      </a:r>
                      <a:r>
                        <a:rPr lang="en-US" sz="1600" dirty="0" smtClean="0"/>
                        <a:t>m = 10</a:t>
                      </a:r>
                      <a:r>
                        <a:rPr lang="en-US" sz="1600" baseline="30000" dirty="0" smtClean="0"/>
                        <a:t>-6</a:t>
                      </a:r>
                      <a:r>
                        <a:rPr lang="en-US" sz="1600" baseline="0" dirty="0" smtClean="0"/>
                        <a:t> m</a:t>
                      </a:r>
                      <a:endParaRPr lang="el-GR" sz="1600" dirty="0"/>
                    </a:p>
                  </a:txBody>
                  <a:tcPr/>
                </a:tc>
                <a:tc>
                  <a:txBody>
                    <a:bodyPr/>
                    <a:lstStyle/>
                    <a:p>
                      <a:r>
                        <a:rPr lang="el-GR" sz="1600" dirty="0" smtClean="0"/>
                        <a:t>Χρησιμοποιείται για τη μέτρηση κυττάρων</a:t>
                      </a:r>
                      <a:endParaRPr lang="el-GR" sz="1600" dirty="0"/>
                    </a:p>
                  </a:txBody>
                  <a:tcPr/>
                </a:tc>
              </a:tr>
              <a:tr h="370840">
                <a:tc>
                  <a:txBody>
                    <a:bodyPr/>
                    <a:lstStyle/>
                    <a:p>
                      <a:r>
                        <a:rPr lang="el-GR" sz="1600" dirty="0" smtClean="0"/>
                        <a:t>1</a:t>
                      </a:r>
                      <a:r>
                        <a:rPr lang="en-US" sz="1600" dirty="0" smtClean="0"/>
                        <a:t>nm = 10</a:t>
                      </a:r>
                      <a:r>
                        <a:rPr lang="en-US" sz="1600" baseline="30000" dirty="0" smtClean="0"/>
                        <a:t>-9 </a:t>
                      </a:r>
                      <a:r>
                        <a:rPr lang="en-US" sz="1600" baseline="0" dirty="0" smtClean="0"/>
                        <a:t>m</a:t>
                      </a:r>
                      <a:endParaRPr lang="el-G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smtClean="0"/>
                        <a:t>Χρησιμοποιείται για τη μέτρηση κυτταρικών οργανιδίων και ιών</a:t>
                      </a:r>
                      <a:endParaRPr lang="el-GR" sz="1600" dirty="0"/>
                    </a:p>
                  </a:txBody>
                  <a:tcPr/>
                </a:tc>
              </a:tr>
              <a:tr h="370840">
                <a:tc>
                  <a:txBody>
                    <a:bodyPr/>
                    <a:lstStyle/>
                    <a:p>
                      <a:r>
                        <a:rPr lang="en-US" sz="1600" dirty="0" smtClean="0"/>
                        <a:t>1 </a:t>
                      </a:r>
                      <a:r>
                        <a:rPr lang="en-US" sz="1600" baseline="0" dirty="0" err="1" smtClean="0"/>
                        <a:t>A</a:t>
                      </a:r>
                      <a:r>
                        <a:rPr lang="en-US" sz="1600" baseline="30000" dirty="0" err="1" smtClean="0"/>
                        <a:t>o</a:t>
                      </a:r>
                      <a:r>
                        <a:rPr lang="en-US" sz="1600" baseline="0" dirty="0" smtClean="0"/>
                        <a:t> = 10</a:t>
                      </a:r>
                      <a:r>
                        <a:rPr lang="en-US" sz="1600" baseline="30000" dirty="0" smtClean="0"/>
                        <a:t>-10</a:t>
                      </a:r>
                      <a:r>
                        <a:rPr lang="en-US" sz="1600" baseline="0" dirty="0" smtClean="0"/>
                        <a:t>m</a:t>
                      </a:r>
                      <a:endParaRPr lang="el-G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smtClean="0"/>
                        <a:t>Χρησιμοποιείται για τη μέτρηση μορίων</a:t>
                      </a:r>
                      <a:endParaRPr lang="el-GR" sz="1600" dirty="0"/>
                    </a:p>
                  </a:txBody>
                  <a:tcPr/>
                </a:tc>
              </a:tr>
            </a:tbl>
          </a:graphicData>
        </a:graphic>
      </p:graphicFrame>
      <p:sp>
        <p:nvSpPr>
          <p:cNvPr id="6" name="5 - TextBox"/>
          <p:cNvSpPr txBox="1"/>
          <p:nvPr/>
        </p:nvSpPr>
        <p:spPr>
          <a:xfrm>
            <a:off x="1475656" y="3861048"/>
            <a:ext cx="6048672" cy="1077218"/>
          </a:xfrm>
          <a:prstGeom prst="rect">
            <a:avLst/>
          </a:prstGeom>
          <a:noFill/>
          <a:ln>
            <a:solidFill>
              <a:schemeClr val="accent2"/>
            </a:solidFill>
          </a:ln>
        </p:spPr>
        <p:txBody>
          <a:bodyPr wrap="square" rtlCol="0">
            <a:spAutoFit/>
          </a:bodyPr>
          <a:lstStyle/>
          <a:p>
            <a:pPr algn="ctr"/>
            <a:r>
              <a:rPr lang="el-GR" sz="1600" dirty="0" smtClean="0"/>
              <a:t>Όριο διακριτικότητας ανθρώπινου ματιού: 0,1-0,2</a:t>
            </a:r>
            <a:r>
              <a:rPr lang="en-US" sz="1600" dirty="0" smtClean="0"/>
              <a:t>mm = 100</a:t>
            </a:r>
            <a:r>
              <a:rPr lang="el-GR" sz="1600" dirty="0" smtClean="0"/>
              <a:t> - 200μ</a:t>
            </a:r>
            <a:r>
              <a:rPr lang="en-US" sz="1600" dirty="0" smtClean="0"/>
              <a:t>m</a:t>
            </a:r>
            <a:r>
              <a:rPr lang="el-GR" sz="1600" dirty="0" smtClean="0"/>
              <a:t> (</a:t>
            </a:r>
            <a:r>
              <a:rPr lang="en-US" sz="1600" dirty="0" smtClean="0"/>
              <a:t>1 - 2X</a:t>
            </a:r>
            <a:r>
              <a:rPr lang="el-GR" sz="1600" dirty="0" smtClean="0"/>
              <a:t>10</a:t>
            </a:r>
            <a:r>
              <a:rPr lang="el-GR" sz="1600" baseline="30000" dirty="0" smtClean="0"/>
              <a:t>-4</a:t>
            </a:r>
            <a:r>
              <a:rPr lang="en-US" sz="1600" dirty="0" smtClean="0"/>
              <a:t>m)</a:t>
            </a:r>
          </a:p>
          <a:p>
            <a:pPr algn="ctr"/>
            <a:r>
              <a:rPr lang="el-GR" sz="1600" dirty="0" smtClean="0"/>
              <a:t>Όριο διακριτικότητας φωτονικού μικροσκοπίου = 200</a:t>
            </a:r>
            <a:r>
              <a:rPr lang="en-US" sz="1600" dirty="0" smtClean="0"/>
              <a:t>nm (2X10</a:t>
            </a:r>
            <a:r>
              <a:rPr lang="en-US" sz="1600" baseline="30000" dirty="0" smtClean="0"/>
              <a:t>-4</a:t>
            </a:r>
            <a:r>
              <a:rPr lang="en-US" sz="1600" dirty="0" smtClean="0"/>
              <a:t>m)</a:t>
            </a:r>
            <a:endParaRPr lang="el-GR" sz="1600" dirty="0" smtClean="0"/>
          </a:p>
          <a:p>
            <a:pPr algn="ctr"/>
            <a:r>
              <a:rPr lang="el-GR" sz="1600" dirty="0" smtClean="0"/>
              <a:t>Όριο διακριτικότητας ηλεκτρονικού μικροσκοπίου </a:t>
            </a:r>
            <a:r>
              <a:rPr lang="en-US" sz="1600" dirty="0" smtClean="0"/>
              <a:t>= 0,2nm (2X10</a:t>
            </a:r>
            <a:r>
              <a:rPr lang="en-US" sz="1600" baseline="30000" dirty="0" smtClean="0"/>
              <a:t>-10</a:t>
            </a:r>
            <a:r>
              <a:rPr lang="en-US" sz="1600" dirty="0" smtClean="0"/>
              <a:t>m)</a:t>
            </a:r>
            <a:endParaRPr lang="el-GR" sz="1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1331640" y="1772816"/>
          <a:ext cx="6552728" cy="3754120"/>
        </p:xfrm>
        <a:graphic>
          <a:graphicData uri="http://schemas.openxmlformats.org/drawingml/2006/table">
            <a:tbl>
              <a:tblPr firstRow="1" bandRow="1">
                <a:tableStyleId>{5C22544A-7EE6-4342-B048-85BDC9FD1C3A}</a:tableStyleId>
              </a:tblPr>
              <a:tblGrid>
                <a:gridCol w="3079784"/>
                <a:gridCol w="3472944"/>
              </a:tblGrid>
              <a:tr h="370840">
                <a:tc gridSpan="2">
                  <a:txBody>
                    <a:bodyPr/>
                    <a:lstStyle/>
                    <a:p>
                      <a:pPr algn="ctr"/>
                      <a:r>
                        <a:rPr lang="el-GR" dirty="0" smtClean="0"/>
                        <a:t>Μεγέθη βιολογικών στοιχείων</a:t>
                      </a:r>
                      <a:endParaRPr lang="el-GR" dirty="0"/>
                    </a:p>
                  </a:txBody>
                  <a:tcPr/>
                </a:tc>
                <a:tc hMerge="1">
                  <a:txBody>
                    <a:bodyPr/>
                    <a:lstStyle/>
                    <a:p>
                      <a:endParaRPr lang="el-GR" dirty="0"/>
                    </a:p>
                  </a:txBody>
                  <a:tcPr/>
                </a:tc>
              </a:tr>
              <a:tr h="370840">
                <a:tc>
                  <a:txBody>
                    <a:bodyPr/>
                    <a:lstStyle/>
                    <a:p>
                      <a:r>
                        <a:rPr lang="el-GR" sz="1600" dirty="0" smtClean="0"/>
                        <a:t>Διάμετρος ευκαρυωτικού κυττάρου</a:t>
                      </a:r>
                      <a:endParaRPr lang="el-GR" sz="1600" dirty="0"/>
                    </a:p>
                  </a:txBody>
                  <a:tcPr/>
                </a:tc>
                <a:tc>
                  <a:txBody>
                    <a:bodyPr/>
                    <a:lstStyle/>
                    <a:p>
                      <a:r>
                        <a:rPr lang="el-GR" sz="1600" dirty="0" smtClean="0"/>
                        <a:t>20μ</a:t>
                      </a:r>
                      <a:r>
                        <a:rPr lang="en-US" sz="1600" dirty="0" smtClean="0"/>
                        <a:t>m</a:t>
                      </a:r>
                      <a:r>
                        <a:rPr lang="el-GR" sz="1600" dirty="0" smtClean="0"/>
                        <a:t>-1μ</a:t>
                      </a:r>
                      <a:r>
                        <a:rPr lang="en-US" sz="1600" dirty="0" smtClean="0"/>
                        <a:t>m (</a:t>
                      </a:r>
                      <a:r>
                        <a:rPr lang="en-US" sz="1600" baseline="0" dirty="0" smtClean="0"/>
                        <a:t>20X10</a:t>
                      </a:r>
                      <a:r>
                        <a:rPr lang="en-US" sz="1600" baseline="30000" dirty="0" smtClean="0"/>
                        <a:t>-6</a:t>
                      </a:r>
                      <a:r>
                        <a:rPr lang="en-US" sz="1600" baseline="0" dirty="0" smtClean="0"/>
                        <a:t> m - 1X10</a:t>
                      </a:r>
                      <a:r>
                        <a:rPr lang="en-US" sz="1600" baseline="30000" dirty="0" smtClean="0"/>
                        <a:t>-6</a:t>
                      </a:r>
                      <a:r>
                        <a:rPr lang="en-US" sz="1600" baseline="0" dirty="0" smtClean="0"/>
                        <a:t> m)</a:t>
                      </a:r>
                      <a:endParaRPr lang="el-GR" sz="1600" baseline="0" dirty="0"/>
                    </a:p>
                  </a:txBody>
                  <a:tcPr/>
                </a:tc>
              </a:tr>
              <a:tr h="370840">
                <a:tc>
                  <a:txBody>
                    <a:bodyPr/>
                    <a:lstStyle/>
                    <a:p>
                      <a:r>
                        <a:rPr lang="el-GR" sz="1600" dirty="0" smtClean="0"/>
                        <a:t>Διάμετρος προκαρυωτικού κυττάρου</a:t>
                      </a:r>
                      <a:endParaRPr lang="el-G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smtClean="0"/>
                        <a:t>5μ</a:t>
                      </a:r>
                      <a:r>
                        <a:rPr lang="en-US" sz="1600" dirty="0" smtClean="0"/>
                        <a:t>m</a:t>
                      </a:r>
                      <a:r>
                        <a:rPr lang="el-GR" sz="1600" dirty="0" smtClean="0"/>
                        <a:t>-0,1μ</a:t>
                      </a:r>
                      <a:r>
                        <a:rPr lang="en-US" sz="1600" dirty="0" smtClean="0"/>
                        <a:t>m (5</a:t>
                      </a:r>
                      <a:r>
                        <a:rPr lang="en-US" sz="1600" baseline="0" dirty="0" smtClean="0"/>
                        <a:t>X10</a:t>
                      </a:r>
                      <a:r>
                        <a:rPr lang="en-US" sz="1600" baseline="30000" dirty="0" smtClean="0"/>
                        <a:t>-6</a:t>
                      </a:r>
                      <a:r>
                        <a:rPr lang="en-US" sz="1600" baseline="0" dirty="0" smtClean="0"/>
                        <a:t> m - 0,1X10</a:t>
                      </a:r>
                      <a:r>
                        <a:rPr lang="en-US" sz="1600" baseline="30000" dirty="0" smtClean="0"/>
                        <a:t>-6</a:t>
                      </a:r>
                      <a:r>
                        <a:rPr lang="en-US" sz="1600" baseline="0" dirty="0" smtClean="0"/>
                        <a:t> m)</a:t>
                      </a:r>
                      <a:endParaRPr lang="el-GR" sz="1600" dirty="0"/>
                    </a:p>
                  </a:txBody>
                  <a:tcPr/>
                </a:tc>
              </a:tr>
              <a:tr h="370840">
                <a:tc>
                  <a:txBody>
                    <a:bodyPr/>
                    <a:lstStyle/>
                    <a:p>
                      <a:r>
                        <a:rPr lang="el-GR" sz="1600" dirty="0" smtClean="0"/>
                        <a:t>Διάμετρος ιών</a:t>
                      </a:r>
                      <a:endParaRPr lang="el-G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300nm-20nm (30</a:t>
                      </a:r>
                      <a:r>
                        <a:rPr lang="en-US" sz="1600" baseline="0" dirty="0" smtClean="0"/>
                        <a:t>0X10</a:t>
                      </a:r>
                      <a:r>
                        <a:rPr lang="en-US" sz="1600" baseline="30000" dirty="0" smtClean="0"/>
                        <a:t>-9</a:t>
                      </a:r>
                      <a:r>
                        <a:rPr lang="en-US" sz="1600" baseline="0" dirty="0" smtClean="0"/>
                        <a:t> m - 20X10</a:t>
                      </a:r>
                      <a:r>
                        <a:rPr lang="en-US" sz="1600" baseline="30000" dirty="0" smtClean="0"/>
                        <a:t>-9</a:t>
                      </a:r>
                      <a:r>
                        <a:rPr lang="en-US" sz="1600" baseline="0" dirty="0" smtClean="0"/>
                        <a:t> m)</a:t>
                      </a:r>
                      <a:r>
                        <a:rPr lang="en-US" sz="1600" dirty="0" smtClean="0"/>
                        <a:t> </a:t>
                      </a:r>
                      <a:endParaRPr lang="el-GR" sz="1600" dirty="0"/>
                    </a:p>
                  </a:txBody>
                  <a:tcPr/>
                </a:tc>
              </a:tr>
              <a:tr h="370840">
                <a:tc>
                  <a:txBody>
                    <a:bodyPr/>
                    <a:lstStyle/>
                    <a:p>
                      <a:r>
                        <a:rPr lang="el-GR" sz="1600" dirty="0" smtClean="0"/>
                        <a:t>Διάμετρος</a:t>
                      </a:r>
                      <a:r>
                        <a:rPr lang="el-GR" sz="1600" baseline="0" dirty="0" smtClean="0"/>
                        <a:t> οργανιδίων</a:t>
                      </a:r>
                      <a:endParaRPr lang="el-G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smtClean="0"/>
                        <a:t>2μ</a:t>
                      </a:r>
                      <a:r>
                        <a:rPr lang="en-US" sz="1600" dirty="0" smtClean="0"/>
                        <a:t>m</a:t>
                      </a:r>
                      <a:r>
                        <a:rPr lang="el-GR" sz="1600" dirty="0" smtClean="0"/>
                        <a:t>-200</a:t>
                      </a:r>
                      <a:r>
                        <a:rPr lang="en-US" sz="1600" dirty="0" smtClean="0"/>
                        <a:t>nm (2X10</a:t>
                      </a:r>
                      <a:r>
                        <a:rPr lang="en-US" sz="1600" baseline="30000" dirty="0" smtClean="0"/>
                        <a:t>-6</a:t>
                      </a:r>
                      <a:r>
                        <a:rPr lang="en-US" sz="1600" baseline="0" dirty="0" smtClean="0"/>
                        <a:t>m – 200 X 10</a:t>
                      </a:r>
                      <a:r>
                        <a:rPr lang="en-US" sz="1600" baseline="30000" dirty="0" smtClean="0"/>
                        <a:t>-9</a:t>
                      </a:r>
                      <a:r>
                        <a:rPr lang="en-US" sz="1600" baseline="0" dirty="0" smtClean="0"/>
                        <a:t>m)</a:t>
                      </a:r>
                      <a:endParaRPr lang="el-GR" sz="1600" dirty="0"/>
                    </a:p>
                  </a:txBody>
                  <a:tcPr/>
                </a:tc>
              </a:tr>
              <a:tr h="370840">
                <a:tc>
                  <a:txBody>
                    <a:bodyPr/>
                    <a:lstStyle/>
                    <a:p>
                      <a:r>
                        <a:rPr lang="el-GR" sz="1600" dirty="0" smtClean="0"/>
                        <a:t>Διάμετρος</a:t>
                      </a:r>
                      <a:r>
                        <a:rPr lang="el-GR" sz="1600" baseline="0" dirty="0" smtClean="0"/>
                        <a:t> μακρομορίων</a:t>
                      </a:r>
                      <a:endParaRPr lang="el-G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10nm-4nm (1</a:t>
                      </a:r>
                      <a:r>
                        <a:rPr lang="en-US" sz="1600" baseline="0" dirty="0" smtClean="0"/>
                        <a:t>0X10</a:t>
                      </a:r>
                      <a:r>
                        <a:rPr lang="en-US" sz="1600" baseline="30000" dirty="0" smtClean="0"/>
                        <a:t>-9</a:t>
                      </a:r>
                      <a:r>
                        <a:rPr lang="en-US" sz="1600" baseline="0" dirty="0" smtClean="0"/>
                        <a:t> m - 4X10</a:t>
                      </a:r>
                      <a:r>
                        <a:rPr lang="en-US" sz="1600" baseline="30000" dirty="0" smtClean="0"/>
                        <a:t>-9</a:t>
                      </a:r>
                      <a:r>
                        <a:rPr lang="en-US" sz="1600" baseline="0" dirty="0" smtClean="0"/>
                        <a:t> m)</a:t>
                      </a:r>
                      <a:endParaRPr lang="el-GR" sz="1600" dirty="0"/>
                    </a:p>
                  </a:txBody>
                  <a:tcPr/>
                </a:tc>
              </a:tr>
              <a:tr h="370840">
                <a:tc>
                  <a:txBody>
                    <a:bodyPr/>
                    <a:lstStyle/>
                    <a:p>
                      <a:r>
                        <a:rPr lang="el-GR" sz="1600" dirty="0" smtClean="0"/>
                        <a:t>Διάμετρος μικρών μορίων</a:t>
                      </a:r>
                      <a:endParaRPr lang="el-GR" sz="1600" dirty="0"/>
                    </a:p>
                  </a:txBody>
                  <a:tcPr/>
                </a:tc>
                <a:tc>
                  <a:txBody>
                    <a:bodyPr/>
                    <a:lstStyle/>
                    <a:p>
                      <a:r>
                        <a:rPr lang="en-US" sz="1600" dirty="0" smtClean="0"/>
                        <a:t>1nm (1X10</a:t>
                      </a:r>
                      <a:r>
                        <a:rPr lang="en-US" sz="1600" baseline="30000" dirty="0" smtClean="0"/>
                        <a:t>-9</a:t>
                      </a:r>
                      <a:r>
                        <a:rPr lang="en-US" sz="1600" baseline="0" dirty="0" smtClean="0"/>
                        <a:t>m)</a:t>
                      </a:r>
                      <a:endParaRPr lang="el-GR" sz="1600" dirty="0"/>
                    </a:p>
                  </a:txBody>
                  <a:tcPr/>
                </a:tc>
              </a:tr>
              <a:tr h="370840">
                <a:tc>
                  <a:txBody>
                    <a:bodyPr/>
                    <a:lstStyle/>
                    <a:p>
                      <a:r>
                        <a:rPr lang="el-GR" sz="1600" dirty="0" smtClean="0"/>
                        <a:t>Διάμετρος ατόμου υδρογόνου</a:t>
                      </a:r>
                      <a:endParaRPr lang="el-G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0,1nm (0,1X10</a:t>
                      </a:r>
                      <a:r>
                        <a:rPr lang="en-US" sz="1600" baseline="30000" dirty="0" smtClean="0"/>
                        <a:t>-9</a:t>
                      </a:r>
                      <a:r>
                        <a:rPr lang="en-US" sz="1600" baseline="0" dirty="0" smtClean="0"/>
                        <a:t>m)</a:t>
                      </a:r>
                      <a:endParaRPr lang="el-GR" sz="1600" dirty="0"/>
                    </a:p>
                  </a:txBody>
                  <a:tcPr/>
                </a:tc>
              </a:tr>
              <a:tr h="370840">
                <a:tc>
                  <a:txBody>
                    <a:bodyPr/>
                    <a:lstStyle/>
                    <a:p>
                      <a:r>
                        <a:rPr lang="el-GR" sz="1600" dirty="0" smtClean="0"/>
                        <a:t>Διάμετρος πυρήνα ατόμου</a:t>
                      </a:r>
                      <a:endParaRPr lang="el-G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10</a:t>
                      </a:r>
                      <a:r>
                        <a:rPr lang="en-US" sz="1600" baseline="30000" dirty="0" smtClean="0"/>
                        <a:t>-7</a:t>
                      </a:r>
                      <a:r>
                        <a:rPr lang="en-US" sz="1600" baseline="0" dirty="0" smtClean="0"/>
                        <a:t>nm </a:t>
                      </a:r>
                      <a:r>
                        <a:rPr lang="en-US" sz="1600" dirty="0" smtClean="0"/>
                        <a:t>(1X10</a:t>
                      </a:r>
                      <a:r>
                        <a:rPr lang="en-US" sz="1600" baseline="30000" dirty="0" smtClean="0"/>
                        <a:t>-16</a:t>
                      </a:r>
                      <a:r>
                        <a:rPr lang="en-US" sz="1600" baseline="0" dirty="0" smtClean="0"/>
                        <a:t>m)</a:t>
                      </a:r>
                      <a:endParaRPr lang="el-GR" sz="1600" dirty="0"/>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428860" y="1285860"/>
            <a:ext cx="4071966" cy="369332"/>
          </a:xfrm>
          <a:prstGeom prst="rect">
            <a:avLst/>
          </a:prstGeom>
          <a:solidFill>
            <a:schemeClr val="tx2"/>
          </a:solidFill>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Ταξινόμηση των ζωντανών οργανισμών</a:t>
            </a:r>
            <a:endParaRPr lang="el-GR" b="1" dirty="0">
              <a:solidFill>
                <a:schemeClr val="bg1"/>
              </a:solidFill>
            </a:endParaRPr>
          </a:p>
        </p:txBody>
      </p:sp>
      <p:graphicFrame>
        <p:nvGraphicFramePr>
          <p:cNvPr id="5" name="4 - Διάγραμμα"/>
          <p:cNvGraphicFramePr/>
          <p:nvPr/>
        </p:nvGraphicFramePr>
        <p:xfrm>
          <a:off x="1524000" y="134076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928662" y="1268760"/>
          <a:ext cx="7286676" cy="4947920"/>
        </p:xfrm>
        <a:graphic>
          <a:graphicData uri="http://schemas.openxmlformats.org/drawingml/2006/table">
            <a:tbl>
              <a:tblPr firstRow="1" bandRow="1">
                <a:tableStyleId>{5C22544A-7EE6-4342-B048-85BDC9FD1C3A}</a:tableStyleId>
              </a:tblPr>
              <a:tblGrid>
                <a:gridCol w="3643338"/>
                <a:gridCol w="3643338"/>
              </a:tblGrid>
              <a:tr h="370840">
                <a:tc>
                  <a:txBody>
                    <a:bodyPr/>
                    <a:lstStyle/>
                    <a:p>
                      <a:r>
                        <a:rPr lang="el-GR" dirty="0" smtClean="0"/>
                        <a:t>Προκαρυωτικοί οργανισμοί</a:t>
                      </a:r>
                      <a:endParaRPr lang="el-GR" dirty="0"/>
                    </a:p>
                  </a:txBody>
                  <a:tcPr/>
                </a:tc>
                <a:tc>
                  <a:txBody>
                    <a:bodyPr/>
                    <a:lstStyle/>
                    <a:p>
                      <a:r>
                        <a:rPr lang="el-GR" dirty="0" smtClean="0"/>
                        <a:t>Ευκαρυωτικοί</a:t>
                      </a:r>
                      <a:r>
                        <a:rPr lang="el-GR" baseline="0" dirty="0" smtClean="0"/>
                        <a:t> οργανισμοί</a:t>
                      </a:r>
                      <a:endParaRPr lang="el-GR" dirty="0"/>
                    </a:p>
                  </a:txBody>
                  <a:tcPr/>
                </a:tc>
              </a:tr>
              <a:tr h="370840">
                <a:tc>
                  <a:txBody>
                    <a:bodyPr/>
                    <a:lstStyle/>
                    <a:p>
                      <a:r>
                        <a:rPr lang="el-GR" sz="1600" dirty="0" smtClean="0"/>
                        <a:t>Μονοκύτταροι </a:t>
                      </a:r>
                      <a:endParaRPr lang="el-GR" sz="1600" dirty="0"/>
                    </a:p>
                  </a:txBody>
                  <a:tcPr/>
                </a:tc>
                <a:tc>
                  <a:txBody>
                    <a:bodyPr/>
                    <a:lstStyle/>
                    <a:p>
                      <a:r>
                        <a:rPr lang="el-GR" sz="1600" dirty="0" smtClean="0"/>
                        <a:t>Μονοκύτταροι</a:t>
                      </a:r>
                      <a:r>
                        <a:rPr lang="el-GR" sz="1600" baseline="0" dirty="0" smtClean="0"/>
                        <a:t> ή πολυκύτταροι</a:t>
                      </a:r>
                      <a:endParaRPr lang="el-GR" sz="1600" dirty="0"/>
                    </a:p>
                  </a:txBody>
                  <a:tcPr/>
                </a:tc>
              </a:tr>
              <a:tr h="370840">
                <a:tc>
                  <a:txBody>
                    <a:bodyPr/>
                    <a:lstStyle/>
                    <a:p>
                      <a:r>
                        <a:rPr lang="el-GR" sz="1600" dirty="0" smtClean="0"/>
                        <a:t>Διάμετρος κυττάρου</a:t>
                      </a:r>
                      <a:r>
                        <a:rPr lang="el-GR" sz="1600" baseline="0" dirty="0" smtClean="0"/>
                        <a:t> περίπου 1μ</a:t>
                      </a:r>
                      <a:r>
                        <a:rPr lang="en-US" sz="1600" baseline="0" dirty="0" smtClean="0"/>
                        <a:t>m</a:t>
                      </a:r>
                      <a:endParaRPr lang="el-G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smtClean="0"/>
                        <a:t>Διάμετρος κυττάρου</a:t>
                      </a:r>
                      <a:r>
                        <a:rPr lang="el-GR" sz="1600" baseline="0" dirty="0" smtClean="0"/>
                        <a:t> περίπου </a:t>
                      </a:r>
                      <a:r>
                        <a:rPr lang="en-US" sz="1600" baseline="0" dirty="0" smtClean="0"/>
                        <a:t>10-100</a:t>
                      </a:r>
                      <a:r>
                        <a:rPr lang="el-GR" sz="1600" baseline="0" dirty="0" smtClean="0"/>
                        <a:t>μ</a:t>
                      </a:r>
                      <a:r>
                        <a:rPr lang="en-US" sz="1600" baseline="0" dirty="0" smtClean="0"/>
                        <a:t>m</a:t>
                      </a:r>
                      <a:endParaRPr lang="el-GR" sz="1600" dirty="0" smtClean="0"/>
                    </a:p>
                    <a:p>
                      <a:endParaRPr lang="el-GR" sz="1600" dirty="0"/>
                    </a:p>
                  </a:txBody>
                  <a:tcPr/>
                </a:tc>
              </a:tr>
              <a:tr h="370840">
                <a:tc>
                  <a:txBody>
                    <a:bodyPr/>
                    <a:lstStyle/>
                    <a:p>
                      <a:r>
                        <a:rPr lang="el-GR" sz="1600" dirty="0" smtClean="0"/>
                        <a:t>Δεν διαθέτουν οργανωμένο πυρήνα</a:t>
                      </a:r>
                      <a:endParaRPr lang="el-GR" sz="1600" dirty="0"/>
                    </a:p>
                  </a:txBody>
                  <a:tcPr/>
                </a:tc>
                <a:tc>
                  <a:txBody>
                    <a:bodyPr/>
                    <a:lstStyle/>
                    <a:p>
                      <a:r>
                        <a:rPr lang="el-GR" sz="1600" dirty="0" smtClean="0"/>
                        <a:t>Το γενετικό τους υλικό βρίσκεται στον πυρήνα ο οποίος περιβάλλεται από διπλή πυρηνική μεμβράνη</a:t>
                      </a:r>
                      <a:endParaRPr lang="el-GR" sz="1600" dirty="0"/>
                    </a:p>
                  </a:txBody>
                  <a:tcPr/>
                </a:tc>
              </a:tr>
              <a:tr h="370840">
                <a:tc>
                  <a:txBody>
                    <a:bodyPr/>
                    <a:lstStyle/>
                    <a:p>
                      <a:r>
                        <a:rPr lang="el-GR" sz="1600" dirty="0" smtClean="0"/>
                        <a:t>Δεν διαθέτουν μεμβρανώδη οργανίδια</a:t>
                      </a:r>
                      <a:endParaRPr lang="el-GR" sz="1600" dirty="0"/>
                    </a:p>
                  </a:txBody>
                  <a:tcPr/>
                </a:tc>
                <a:tc>
                  <a:txBody>
                    <a:bodyPr/>
                    <a:lstStyle/>
                    <a:p>
                      <a:r>
                        <a:rPr lang="el-GR" sz="1600" dirty="0" smtClean="0"/>
                        <a:t>Έχουν ένα πολύπλοκο δίκτυο</a:t>
                      </a:r>
                      <a:r>
                        <a:rPr lang="el-GR" sz="1600" baseline="0" dirty="0" smtClean="0"/>
                        <a:t> μεμβρανωδών οργανιδίων</a:t>
                      </a:r>
                      <a:endParaRPr lang="el-GR" sz="1600" dirty="0"/>
                    </a:p>
                  </a:txBody>
                  <a:tcPr/>
                </a:tc>
              </a:tr>
              <a:tr h="370840">
                <a:tc>
                  <a:txBody>
                    <a:bodyPr/>
                    <a:lstStyle/>
                    <a:p>
                      <a:r>
                        <a:rPr lang="el-GR" sz="1600" dirty="0" smtClean="0"/>
                        <a:t>Έχουν ριβοσωμάτια μικρότερα των ευκαρυωτικών</a:t>
                      </a:r>
                      <a:r>
                        <a:rPr lang="el-GR" sz="1600" baseline="0" dirty="0" smtClean="0"/>
                        <a:t> </a:t>
                      </a:r>
                      <a:endParaRPr lang="el-GR" sz="1600" dirty="0"/>
                    </a:p>
                  </a:txBody>
                  <a:tcPr/>
                </a:tc>
                <a:tc>
                  <a:txBody>
                    <a:bodyPr/>
                    <a:lstStyle/>
                    <a:p>
                      <a:r>
                        <a:rPr lang="el-GR" sz="1600" dirty="0" smtClean="0"/>
                        <a:t>Ριβοσωμάτια μεγαλύτερα των προκαρυωτικών</a:t>
                      </a:r>
                      <a:endParaRPr lang="el-GR" sz="1600" dirty="0"/>
                    </a:p>
                  </a:txBody>
                  <a:tcPr/>
                </a:tc>
              </a:tr>
              <a:tr h="370840">
                <a:tc>
                  <a:txBody>
                    <a:bodyPr/>
                    <a:lstStyle/>
                    <a:p>
                      <a:r>
                        <a:rPr lang="el-GR" sz="1600" dirty="0" smtClean="0"/>
                        <a:t>Εμφανίστηκαν πρώτοι κατά την εξέλιξη</a:t>
                      </a:r>
                      <a:endParaRPr lang="el-GR" sz="1600" dirty="0"/>
                    </a:p>
                  </a:txBody>
                  <a:tcPr/>
                </a:tc>
                <a:tc>
                  <a:txBody>
                    <a:bodyPr/>
                    <a:lstStyle/>
                    <a:p>
                      <a:r>
                        <a:rPr lang="el-GR" sz="1600" dirty="0" smtClean="0"/>
                        <a:t>Εμφανίστηκαν μεταγενέστερα</a:t>
                      </a:r>
                      <a:r>
                        <a:rPr lang="el-GR" sz="1600" baseline="0" dirty="0" smtClean="0"/>
                        <a:t> των προκαρυωτικών</a:t>
                      </a:r>
                      <a:endParaRPr lang="el-GR" sz="1600" dirty="0"/>
                    </a:p>
                  </a:txBody>
                  <a:tcPr/>
                </a:tc>
              </a:tr>
              <a:tr h="370840">
                <a:tc>
                  <a:txBody>
                    <a:bodyPr/>
                    <a:lstStyle/>
                    <a:p>
                      <a:r>
                        <a:rPr lang="el-GR" sz="1600" dirty="0" smtClean="0"/>
                        <a:t>Γενετικό</a:t>
                      </a:r>
                      <a:r>
                        <a:rPr lang="el-GR" sz="1600" baseline="0" dirty="0" smtClean="0"/>
                        <a:t> υλικό συνήθως ένα κυκλικό μόριο </a:t>
                      </a:r>
                      <a:r>
                        <a:rPr lang="en-US" sz="1600" baseline="0" dirty="0" smtClean="0"/>
                        <a:t>DNA</a:t>
                      </a:r>
                      <a:endParaRPr lang="el-G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smtClean="0"/>
                        <a:t>Γενετικό</a:t>
                      </a:r>
                      <a:r>
                        <a:rPr lang="el-GR" sz="1600" baseline="0" dirty="0" smtClean="0"/>
                        <a:t> υλικό αποτελείται πολλά γραμμικά μόρια </a:t>
                      </a:r>
                      <a:r>
                        <a:rPr lang="en-US" sz="1600" baseline="0" dirty="0" smtClean="0"/>
                        <a:t>DNA</a:t>
                      </a:r>
                      <a:r>
                        <a:rPr lang="el-GR" sz="1600" baseline="0" dirty="0" smtClean="0"/>
                        <a:t> διαμορφωμένα σε χρωματίνη</a:t>
                      </a:r>
                      <a:endParaRPr lang="el-GR" sz="1600" dirty="0" smtClean="0"/>
                    </a:p>
                    <a:p>
                      <a:endParaRPr lang="el-GR" sz="1600" dirty="0"/>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Documents and Settings\Eleni\Επιφάνεια εργασίας\unit-3-ch-73-cell-organelles-3-638.jpg"/>
          <p:cNvPicPr>
            <a:picLocks noChangeAspect="1" noChangeArrowheads="1"/>
          </p:cNvPicPr>
          <p:nvPr/>
        </p:nvPicPr>
        <p:blipFill>
          <a:blip r:embed="rId2" cstate="print"/>
          <a:srcRect/>
          <a:stretch>
            <a:fillRect/>
          </a:stretch>
        </p:blipFill>
        <p:spPr bwMode="auto">
          <a:xfrm>
            <a:off x="1835696" y="1556792"/>
            <a:ext cx="5400600" cy="328935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C:\Documents and Settings\Eleni\Επιφάνεια εργασίας\strepA_chain.jpg"/>
          <p:cNvPicPr>
            <a:picLocks noChangeAspect="1" noChangeArrowheads="1"/>
          </p:cNvPicPr>
          <p:nvPr/>
        </p:nvPicPr>
        <p:blipFill>
          <a:blip r:embed="rId2" cstate="print">
            <a:clrChange>
              <a:clrFrom>
                <a:srgbClr val="EEEEEE"/>
              </a:clrFrom>
              <a:clrTo>
                <a:srgbClr val="EEEEEE">
                  <a:alpha val="0"/>
                </a:srgbClr>
              </a:clrTo>
            </a:clrChange>
          </a:blip>
          <a:srcRect/>
          <a:stretch>
            <a:fillRect/>
          </a:stretch>
        </p:blipFill>
        <p:spPr bwMode="auto">
          <a:xfrm>
            <a:off x="1259632" y="1124744"/>
            <a:ext cx="2621161" cy="2736304"/>
          </a:xfrm>
          <a:prstGeom prst="rect">
            <a:avLst/>
          </a:prstGeom>
          <a:noFill/>
        </p:spPr>
      </p:pic>
      <p:pic>
        <p:nvPicPr>
          <p:cNvPr id="121860" name="Picture 4" descr="C:\Documents and Settings\Eleni\Επιφάνεια εργασίας\800px-staphylococcus_aureus_01.jpg"/>
          <p:cNvPicPr>
            <a:picLocks noChangeAspect="1" noChangeArrowheads="1"/>
          </p:cNvPicPr>
          <p:nvPr/>
        </p:nvPicPr>
        <p:blipFill>
          <a:blip r:embed="rId3" cstate="print"/>
          <a:srcRect/>
          <a:stretch>
            <a:fillRect/>
          </a:stretch>
        </p:blipFill>
        <p:spPr bwMode="auto">
          <a:xfrm>
            <a:off x="1269504" y="3552924"/>
            <a:ext cx="2438400" cy="1892300"/>
          </a:xfrm>
          <a:prstGeom prst="rect">
            <a:avLst/>
          </a:prstGeom>
          <a:noFill/>
        </p:spPr>
      </p:pic>
      <p:pic>
        <p:nvPicPr>
          <p:cNvPr id="121861" name="Picture 5" descr="C:\Documents and Settings\Eleni\Επιφάνεια εργασίας\img7_24.jpg"/>
          <p:cNvPicPr>
            <a:picLocks noChangeAspect="1" noChangeArrowheads="1"/>
          </p:cNvPicPr>
          <p:nvPr/>
        </p:nvPicPr>
        <p:blipFill>
          <a:blip r:embed="rId4" cstate="print"/>
          <a:srcRect/>
          <a:stretch>
            <a:fillRect/>
          </a:stretch>
        </p:blipFill>
        <p:spPr bwMode="auto">
          <a:xfrm>
            <a:off x="4716016" y="4581128"/>
            <a:ext cx="2924175" cy="1143000"/>
          </a:xfrm>
          <a:prstGeom prst="rect">
            <a:avLst/>
          </a:prstGeom>
          <a:noFill/>
        </p:spPr>
      </p:pic>
      <p:pic>
        <p:nvPicPr>
          <p:cNvPr id="121862" name="Picture 6" descr="C:\Documents and Settings\Eleni\Επιφάνεια εργασίας\Clostridium-botulinum.png"/>
          <p:cNvPicPr>
            <a:picLocks noChangeAspect="1" noChangeArrowheads="1"/>
          </p:cNvPicPr>
          <p:nvPr/>
        </p:nvPicPr>
        <p:blipFill>
          <a:blip r:embed="rId5" cstate="print"/>
          <a:srcRect/>
          <a:stretch>
            <a:fillRect/>
          </a:stretch>
        </p:blipFill>
        <p:spPr bwMode="auto">
          <a:xfrm>
            <a:off x="4716016" y="1700808"/>
            <a:ext cx="2899048" cy="2600126"/>
          </a:xfrm>
          <a:prstGeom prst="rect">
            <a:avLst/>
          </a:prstGeom>
          <a:noFill/>
        </p:spPr>
      </p:pic>
      <p:sp>
        <p:nvSpPr>
          <p:cNvPr id="7" name="6 - TextBox"/>
          <p:cNvSpPr txBox="1"/>
          <p:nvPr/>
        </p:nvSpPr>
        <p:spPr>
          <a:xfrm>
            <a:off x="2123728" y="908720"/>
            <a:ext cx="4608512" cy="369332"/>
          </a:xfrm>
          <a:prstGeom prst="rect">
            <a:avLst/>
          </a:prstGeom>
          <a:solidFill>
            <a:schemeClr val="tx2"/>
          </a:solidFill>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ΠΡΟΚΑΡΥΩΤΙΚΑ ΚΥΤΤΑΡΑ</a:t>
            </a:r>
            <a:endParaRPr lang="el-GR" b="1" dirty="0">
              <a:solidFill>
                <a:schemeClr val="bg1"/>
              </a:solidFill>
            </a:endParaRPr>
          </a:p>
        </p:txBody>
      </p:sp>
      <p:sp>
        <p:nvSpPr>
          <p:cNvPr id="8" name="7 - TextBox"/>
          <p:cNvSpPr txBox="1"/>
          <p:nvPr/>
        </p:nvSpPr>
        <p:spPr>
          <a:xfrm>
            <a:off x="1403648" y="5805264"/>
            <a:ext cx="6408712" cy="584775"/>
          </a:xfrm>
          <a:prstGeom prst="rect">
            <a:avLst/>
          </a:prstGeom>
          <a:noFill/>
          <a:ln>
            <a:solidFill>
              <a:schemeClr val="accent2"/>
            </a:solidFill>
          </a:ln>
        </p:spPr>
        <p:txBody>
          <a:bodyPr wrap="square" rtlCol="0">
            <a:spAutoFit/>
          </a:bodyPr>
          <a:lstStyle/>
          <a:p>
            <a:pPr algn="ctr"/>
            <a:r>
              <a:rPr lang="el-GR" sz="1600" b="1" dirty="0" smtClean="0"/>
              <a:t>φωτογραφίες προκαρυωτικών κυττάρων με τη βοήθεια φωτονικού μικροσκοπίου </a:t>
            </a:r>
            <a:endParaRPr lang="el-GR" sz="16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Αποτέλεσμα εικόνας για bacterial cel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30" name="Picture 6" descr="C:\Documents and Settings\Eleni\Επιφάνεια εργασίας\bacteria_cell_diagram.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44017" y="2708920"/>
            <a:ext cx="4860031" cy="3096344"/>
          </a:xfrm>
          <a:prstGeom prst="rect">
            <a:avLst/>
          </a:prstGeom>
          <a:noFill/>
        </p:spPr>
      </p:pic>
      <p:pic>
        <p:nvPicPr>
          <p:cNvPr id="1031" name="Picture 7" descr="C:\Documents and Settings\Eleni\Επιφάνεια εργασίας\bacteriatem2.jpg"/>
          <p:cNvPicPr>
            <a:picLocks noChangeAspect="1" noChangeArrowheads="1"/>
          </p:cNvPicPr>
          <p:nvPr/>
        </p:nvPicPr>
        <p:blipFill>
          <a:blip r:embed="rId3" cstate="print"/>
          <a:srcRect/>
          <a:stretch>
            <a:fillRect/>
          </a:stretch>
        </p:blipFill>
        <p:spPr bwMode="auto">
          <a:xfrm>
            <a:off x="5364088" y="2708920"/>
            <a:ext cx="3024336" cy="3240360"/>
          </a:xfrm>
          <a:prstGeom prst="rect">
            <a:avLst/>
          </a:prstGeom>
          <a:noFill/>
        </p:spPr>
      </p:pic>
      <p:sp>
        <p:nvSpPr>
          <p:cNvPr id="5" name="4 - TextBox"/>
          <p:cNvSpPr txBox="1"/>
          <p:nvPr/>
        </p:nvSpPr>
        <p:spPr>
          <a:xfrm>
            <a:off x="395536" y="1772816"/>
            <a:ext cx="3744416" cy="584775"/>
          </a:xfrm>
          <a:prstGeom prst="rect">
            <a:avLst/>
          </a:prstGeom>
          <a:solidFill>
            <a:schemeClr val="tx2">
              <a:lumMod val="20000"/>
              <a:lumOff val="80000"/>
            </a:schemeClr>
          </a:solidFill>
        </p:spPr>
        <p:txBody>
          <a:bodyPr wrap="square" rtlCol="0">
            <a:spAutoFit/>
          </a:bodyPr>
          <a:lstStyle/>
          <a:p>
            <a:pPr algn="ctr"/>
            <a:r>
              <a:rPr lang="el-GR" sz="1600" b="1" dirty="0" smtClean="0"/>
              <a:t>Σχεδιάγραμμα προκαρυωτικού κυττάρου</a:t>
            </a:r>
          </a:p>
          <a:p>
            <a:pPr algn="ctr"/>
            <a:endParaRPr lang="el-GR" sz="1600" b="1" dirty="0"/>
          </a:p>
        </p:txBody>
      </p:sp>
      <p:sp>
        <p:nvSpPr>
          <p:cNvPr id="6" name="5 - TextBox"/>
          <p:cNvSpPr txBox="1"/>
          <p:nvPr/>
        </p:nvSpPr>
        <p:spPr>
          <a:xfrm>
            <a:off x="4716016" y="1772816"/>
            <a:ext cx="3960440" cy="584775"/>
          </a:xfrm>
          <a:prstGeom prst="rect">
            <a:avLst/>
          </a:prstGeom>
          <a:solidFill>
            <a:schemeClr val="tx2">
              <a:lumMod val="20000"/>
              <a:lumOff val="80000"/>
            </a:schemeClr>
          </a:solidFill>
        </p:spPr>
        <p:txBody>
          <a:bodyPr wrap="square" rtlCol="0">
            <a:spAutoFit/>
          </a:bodyPr>
          <a:lstStyle/>
          <a:p>
            <a:pPr algn="ctr"/>
            <a:r>
              <a:rPr lang="el-GR" sz="1600" b="1" dirty="0" smtClean="0"/>
              <a:t>Ηλεκτρονική φωτογραφία  προκαρυωτικού κυττάρου</a:t>
            </a:r>
            <a:endParaRPr lang="el-GR" sz="16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 Πίνακας"/>
          <p:cNvGraphicFramePr>
            <a:graphicFrameLocks noGrp="1"/>
          </p:cNvGraphicFramePr>
          <p:nvPr/>
        </p:nvGraphicFramePr>
        <p:xfrm>
          <a:off x="1524000" y="1397000"/>
          <a:ext cx="6096000" cy="4577080"/>
        </p:xfrm>
        <a:graphic>
          <a:graphicData uri="http://schemas.openxmlformats.org/drawingml/2006/table">
            <a:tbl>
              <a:tblPr firstRow="1" bandRow="1">
                <a:tableStyleId>{5C22544A-7EE6-4342-B048-85BDC9FD1C3A}</a:tableStyleId>
              </a:tblPr>
              <a:tblGrid>
                <a:gridCol w="6096000"/>
              </a:tblGrid>
              <a:tr h="370840">
                <a:tc>
                  <a:txBody>
                    <a:bodyPr/>
                    <a:lstStyle/>
                    <a:p>
                      <a:pPr algn="ctr"/>
                      <a:r>
                        <a:rPr lang="el-GR" sz="1800" dirty="0" smtClean="0"/>
                        <a:t>Ποικιλομορφία των προκαρυωτικών οργανισμών</a:t>
                      </a:r>
                      <a:endParaRPr lang="el-GR" sz="1800" dirty="0"/>
                    </a:p>
                  </a:txBody>
                  <a:tcPr/>
                </a:tc>
              </a:tr>
              <a:tr h="370840">
                <a:tc>
                  <a:txBody>
                    <a:bodyPr/>
                    <a:lstStyle/>
                    <a:p>
                      <a:r>
                        <a:rPr lang="el-GR" sz="1600" dirty="0" smtClean="0"/>
                        <a:t>Μονοκύτταροι οργανισμοί, οι οποίοι επιβιώνουν ως ανεξάρτητες μονάδες ή σχηματίζουν</a:t>
                      </a:r>
                      <a:r>
                        <a:rPr lang="el-GR" sz="1600" baseline="0" dirty="0" smtClean="0"/>
                        <a:t> αλυσίδες, συμπλέγματα ή άλλες πολυκύτταρες δομές</a:t>
                      </a:r>
                      <a:endParaRPr lang="el-GR" sz="1600" dirty="0"/>
                    </a:p>
                  </a:txBody>
                  <a:tcPr/>
                </a:tc>
              </a:tr>
              <a:tr h="370840">
                <a:tc>
                  <a:txBody>
                    <a:bodyPr/>
                    <a:lstStyle/>
                    <a:p>
                      <a:r>
                        <a:rPr lang="el-GR" sz="1600" dirty="0" smtClean="0"/>
                        <a:t>Επιβιώνουν σε μία μεγάλη ποικιλία περιβαλλοντικών συνθηκών, σε θερμοπηγές κοντά σε θερμοκρασίες βρασμού, σε πάγους σε θερμοκρασία κοντά στους 0</a:t>
                      </a:r>
                      <a:r>
                        <a:rPr lang="en-US" sz="1600" baseline="30000" dirty="0" smtClean="0"/>
                        <a:t>o</a:t>
                      </a:r>
                      <a:r>
                        <a:rPr lang="el-GR" sz="1600" baseline="0" dirty="0" smtClean="0"/>
                        <a:t> </a:t>
                      </a:r>
                      <a:r>
                        <a:rPr lang="en-US" sz="1600" baseline="0" dirty="0" smtClean="0"/>
                        <a:t>C</a:t>
                      </a:r>
                      <a:r>
                        <a:rPr lang="el-GR" sz="1600" dirty="0" smtClean="0"/>
                        <a:t> ή στο εσωτερικό άλλων οργανισμών. </a:t>
                      </a:r>
                      <a:endParaRPr lang="el-GR" sz="1600" dirty="0"/>
                    </a:p>
                  </a:txBody>
                  <a:tcPr/>
                </a:tc>
              </a:tr>
              <a:tr h="370840">
                <a:tc>
                  <a:txBody>
                    <a:bodyPr/>
                    <a:lstStyle/>
                    <a:p>
                      <a:r>
                        <a:rPr lang="el-GR" sz="1600" dirty="0" smtClean="0"/>
                        <a:t>Το πλήθος τους είναι μεγαλύτερο από κάθε άλλο οργανισμό στον πλανήτη. </a:t>
                      </a:r>
                      <a:endParaRPr lang="el-GR" sz="1600" dirty="0"/>
                    </a:p>
                  </a:txBody>
                  <a:tcPr/>
                </a:tc>
              </a:tr>
              <a:tr h="370840">
                <a:tc>
                  <a:txBody>
                    <a:bodyPr/>
                    <a:lstStyle/>
                    <a:p>
                      <a:r>
                        <a:rPr lang="el-GR" sz="1600" dirty="0" smtClean="0"/>
                        <a:t>Ορισμένα χρησιμοποιούν οξυγόνο,</a:t>
                      </a:r>
                      <a:r>
                        <a:rPr lang="el-GR" sz="1600" baseline="0" dirty="0" smtClean="0"/>
                        <a:t> ενώ άλλα καταστρέφονται παρουσία του. </a:t>
                      </a:r>
                      <a:endParaRPr lang="el-GR" sz="1600" dirty="0"/>
                    </a:p>
                  </a:txBody>
                  <a:tcPr/>
                </a:tc>
              </a:tr>
              <a:tr h="370840">
                <a:tc>
                  <a:txBody>
                    <a:bodyPr/>
                    <a:lstStyle/>
                    <a:p>
                      <a:r>
                        <a:rPr lang="el-GR" sz="1600" dirty="0" smtClean="0"/>
                        <a:t>Μπορούν να χρησιμοποιήσουν ως τροφή ουσιαστικά κάθε οργανικό</a:t>
                      </a:r>
                      <a:r>
                        <a:rPr lang="el-GR" sz="1600" baseline="0" dirty="0" smtClean="0"/>
                        <a:t> υλικό. </a:t>
                      </a:r>
                      <a:endParaRPr lang="el-GR" sz="1600" dirty="0"/>
                    </a:p>
                  </a:txBody>
                  <a:tcPr/>
                </a:tc>
              </a:tr>
              <a:tr h="370840">
                <a:tc>
                  <a:txBody>
                    <a:bodyPr/>
                    <a:lstStyle/>
                    <a:p>
                      <a:r>
                        <a:rPr lang="el-GR" sz="1600" baseline="0" dirty="0" smtClean="0"/>
                        <a:t>Ορισμένα βακτήρια μπορούν να επιβιώσουν χρησιμοποιώντας αποκλειστικά ανόργανες ουσίες. Ορισμένα από αυτά χρησιμοποιούν την φωτεινή ενέργεια, ενώ άλλα την ενέργεια ανόργανων μορίων</a:t>
                      </a:r>
                      <a:endParaRPr lang="el-GR" sz="1600" dirty="0"/>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339752" y="4758243"/>
            <a:ext cx="4500594" cy="1077218"/>
          </a:xfrm>
          <a:prstGeom prst="rect">
            <a:avLst/>
          </a:prstGeom>
          <a:solidFill>
            <a:schemeClr val="accent1">
              <a:lumMod val="40000"/>
              <a:lumOff val="60000"/>
            </a:schemeClr>
          </a:solidFill>
          <a:effectLst>
            <a:outerShdw blurRad="50800" dist="38100" dir="5400000" algn="t" rotWithShape="0">
              <a:prstClr val="black">
                <a:alpha val="40000"/>
              </a:prstClr>
            </a:outerShdw>
          </a:effectLst>
        </p:spPr>
        <p:txBody>
          <a:bodyPr wrap="square" rtlCol="0">
            <a:spAutoFit/>
          </a:bodyPr>
          <a:lstStyle/>
          <a:p>
            <a:pPr algn="ctr"/>
            <a:endParaRPr lang="el-GR" sz="1600" dirty="0" smtClean="0"/>
          </a:p>
          <a:p>
            <a:pPr algn="ctr"/>
            <a:r>
              <a:rPr lang="el-GR" sz="1600" b="1" dirty="0" smtClean="0"/>
              <a:t>Ζωντανός οργανισμός: </a:t>
            </a:r>
            <a:r>
              <a:rPr lang="el-GR" sz="1600" dirty="0" smtClean="0"/>
              <a:t>αυτοσυντηρούμενο χημικό σύστημα ικανό για </a:t>
            </a:r>
            <a:r>
              <a:rPr lang="el-GR" sz="1600" dirty="0" err="1" smtClean="0"/>
              <a:t>Δαρβίνια</a:t>
            </a:r>
            <a:r>
              <a:rPr lang="el-GR" sz="1600" dirty="0" smtClean="0"/>
              <a:t> εξέλιξη</a:t>
            </a:r>
            <a:endParaRPr lang="en-US" sz="1600" dirty="0" smtClean="0"/>
          </a:p>
          <a:p>
            <a:pPr algn="ctr"/>
            <a:r>
              <a:rPr lang="el-GR" sz="1600" dirty="0" smtClean="0"/>
              <a:t> </a:t>
            </a:r>
          </a:p>
        </p:txBody>
      </p:sp>
      <p:sp>
        <p:nvSpPr>
          <p:cNvPr id="3" name="2 - TextBox"/>
          <p:cNvSpPr txBox="1"/>
          <p:nvPr/>
        </p:nvSpPr>
        <p:spPr>
          <a:xfrm>
            <a:off x="2303654" y="3011468"/>
            <a:ext cx="4500594" cy="1569660"/>
          </a:xfrm>
          <a:prstGeom prst="rect">
            <a:avLst/>
          </a:prstGeom>
          <a:solidFill>
            <a:schemeClr val="accent1">
              <a:lumMod val="40000"/>
              <a:lumOff val="60000"/>
            </a:schemeClr>
          </a:solidFill>
          <a:effectLst>
            <a:outerShdw blurRad="50800" dist="38100" dir="5400000" algn="t" rotWithShape="0">
              <a:prstClr val="black">
                <a:alpha val="40000"/>
              </a:prstClr>
            </a:outerShdw>
          </a:effectLst>
        </p:spPr>
        <p:txBody>
          <a:bodyPr wrap="square" rtlCol="0">
            <a:spAutoFit/>
          </a:bodyPr>
          <a:lstStyle/>
          <a:p>
            <a:pPr algn="ctr"/>
            <a:r>
              <a:rPr lang="el-GR" sz="1600" b="1" dirty="0" smtClean="0"/>
              <a:t>Ζωή:</a:t>
            </a:r>
          </a:p>
          <a:p>
            <a:pPr algn="ctr"/>
            <a:r>
              <a:rPr lang="el-GR" sz="1600" dirty="0" smtClean="0"/>
              <a:t>Κατάσταση ή ιδιότητα που διακρίνει τους ζωντανούς οργανισμούς από την ανόργανη ύλη και χαρακτηρίζεται κυρίως από μεταβολισμό, αύξηση, απάντηση σε ερεθίσματα και ικανότητα αναπαραγωγής</a:t>
            </a:r>
            <a:endParaRPr lang="el-GR" sz="1600" i="1" dirty="0" smtClean="0"/>
          </a:p>
        </p:txBody>
      </p:sp>
      <p:sp>
        <p:nvSpPr>
          <p:cNvPr id="5" name="4 - TextBox"/>
          <p:cNvSpPr txBox="1"/>
          <p:nvPr/>
        </p:nvSpPr>
        <p:spPr>
          <a:xfrm>
            <a:off x="2303654" y="1529497"/>
            <a:ext cx="4500594" cy="1323439"/>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sz="1600" b="1" dirty="0" smtClean="0"/>
              <a:t>ΒΙΟΛΟΓΙΑ:</a:t>
            </a:r>
          </a:p>
          <a:p>
            <a:pPr algn="ctr"/>
            <a:r>
              <a:rPr lang="el-GR" sz="1600" dirty="0" smtClean="0"/>
              <a:t>Η επιστήμη που μελετά τους ζωντανούς οργανισμούς και γενικότερα τις εκδηλώσεις της ζωής</a:t>
            </a:r>
            <a:endParaRPr lang="en-US" sz="1600" dirty="0" smtClean="0"/>
          </a:p>
          <a:p>
            <a:pPr algn="ctr"/>
            <a:endParaRPr lang="el-GR" sz="16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Documents and Settings\Eleni\Επιφάνεια εργασίας\slide4-n.jpg"/>
          <p:cNvPicPr>
            <a:picLocks noChangeAspect="1" noChangeArrowheads="1"/>
          </p:cNvPicPr>
          <p:nvPr/>
        </p:nvPicPr>
        <p:blipFill>
          <a:blip r:embed="rId2" cstate="print"/>
          <a:srcRect/>
          <a:stretch>
            <a:fillRect/>
          </a:stretch>
        </p:blipFill>
        <p:spPr bwMode="auto">
          <a:xfrm>
            <a:off x="1458416" y="836712"/>
            <a:ext cx="6858000" cy="51435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Documents and Settings\Eleni\Τα έγγραφά μου\Downloads\33-1.jpg"/>
          <p:cNvPicPr>
            <a:picLocks noChangeAspect="1" noChangeArrowheads="1"/>
          </p:cNvPicPr>
          <p:nvPr/>
        </p:nvPicPr>
        <p:blipFill>
          <a:blip r:embed="rId2" cstate="print"/>
          <a:srcRect/>
          <a:stretch>
            <a:fillRect/>
          </a:stretch>
        </p:blipFill>
        <p:spPr bwMode="auto">
          <a:xfrm>
            <a:off x="1979712" y="1916832"/>
            <a:ext cx="5112568" cy="4034135"/>
          </a:xfrm>
          <a:prstGeom prst="rect">
            <a:avLst/>
          </a:prstGeom>
          <a:noFill/>
        </p:spPr>
      </p:pic>
      <p:sp>
        <p:nvSpPr>
          <p:cNvPr id="5" name="4 - TextBox"/>
          <p:cNvSpPr txBox="1"/>
          <p:nvPr/>
        </p:nvSpPr>
        <p:spPr>
          <a:xfrm>
            <a:off x="1907704" y="1124744"/>
            <a:ext cx="5112568" cy="646331"/>
          </a:xfrm>
          <a:prstGeom prst="rect">
            <a:avLst/>
          </a:prstGeom>
          <a:solidFill>
            <a:schemeClr val="accent1"/>
          </a:solidFill>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Ηλεκτρονική φωτογραφία ζωικού ευκαρυωτικού κυττάρου</a:t>
            </a:r>
            <a:endParaRPr lang="el-GR" b="1"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C:\Documents and Settings\Eleni\Επιφάνεια εργασίας\img1-15.jpg"/>
          <p:cNvPicPr>
            <a:picLocks noChangeAspect="1" noChangeArrowheads="1"/>
          </p:cNvPicPr>
          <p:nvPr/>
        </p:nvPicPr>
        <p:blipFill>
          <a:blip r:embed="rId2" cstate="print"/>
          <a:srcRect/>
          <a:stretch>
            <a:fillRect/>
          </a:stretch>
        </p:blipFill>
        <p:spPr bwMode="auto">
          <a:xfrm>
            <a:off x="995363" y="2096616"/>
            <a:ext cx="7153275" cy="3276600"/>
          </a:xfrm>
          <a:prstGeom prst="rect">
            <a:avLst/>
          </a:prstGeom>
          <a:noFill/>
        </p:spPr>
      </p:pic>
      <p:sp>
        <p:nvSpPr>
          <p:cNvPr id="3" name="2 - TextBox"/>
          <p:cNvSpPr txBox="1"/>
          <p:nvPr/>
        </p:nvSpPr>
        <p:spPr>
          <a:xfrm>
            <a:off x="971600" y="1628800"/>
            <a:ext cx="7200800" cy="338554"/>
          </a:xfrm>
          <a:prstGeom prst="rect">
            <a:avLst/>
          </a:prstGeom>
          <a:solidFill>
            <a:schemeClr val="tx2">
              <a:lumMod val="20000"/>
              <a:lumOff val="80000"/>
            </a:schemeClr>
          </a:solidFill>
        </p:spPr>
        <p:txBody>
          <a:bodyPr wrap="square" rtlCol="0">
            <a:spAutoFit/>
          </a:bodyPr>
          <a:lstStyle/>
          <a:p>
            <a:pPr algn="ctr"/>
            <a:r>
              <a:rPr lang="el-GR" sz="1600" b="1" dirty="0" smtClean="0"/>
              <a:t>Σχεδιάγραμμα τυπικού ευκαρυωτικού ζωικού και φυτικού κυττάρου</a:t>
            </a:r>
            <a:endParaRPr lang="el-GR" sz="16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 Πίνακας"/>
          <p:cNvGraphicFramePr>
            <a:graphicFrameLocks noGrp="1"/>
          </p:cNvGraphicFramePr>
          <p:nvPr/>
        </p:nvGraphicFramePr>
        <p:xfrm>
          <a:off x="899592" y="260648"/>
          <a:ext cx="7560840" cy="6268720"/>
        </p:xfrm>
        <a:graphic>
          <a:graphicData uri="http://schemas.openxmlformats.org/drawingml/2006/table">
            <a:tbl>
              <a:tblPr firstRow="1" bandRow="1">
                <a:tableStyleId>{5C22544A-7EE6-4342-B048-85BDC9FD1C3A}</a:tableStyleId>
              </a:tblPr>
              <a:tblGrid>
                <a:gridCol w="1761749"/>
                <a:gridCol w="5799091"/>
              </a:tblGrid>
              <a:tr h="370840">
                <a:tc gridSpan="2">
                  <a:txBody>
                    <a:bodyPr/>
                    <a:lstStyle/>
                    <a:p>
                      <a:pPr algn="ctr"/>
                      <a:r>
                        <a:rPr lang="el-GR" dirty="0" smtClean="0"/>
                        <a:t>Κύρια οργανίδια</a:t>
                      </a:r>
                      <a:r>
                        <a:rPr lang="el-GR" baseline="0" dirty="0" smtClean="0"/>
                        <a:t> των ευκαρυωτικών κυττάρων</a:t>
                      </a:r>
                      <a:endParaRPr lang="el-GR" dirty="0"/>
                    </a:p>
                  </a:txBody>
                  <a:tcPr/>
                </a:tc>
                <a:tc hMerge="1">
                  <a:txBody>
                    <a:bodyPr/>
                    <a:lstStyle/>
                    <a:p>
                      <a:endParaRPr lang="el-GR" dirty="0"/>
                    </a:p>
                  </a:txBody>
                  <a:tcPr/>
                </a:tc>
              </a:tr>
              <a:tr h="370840">
                <a:tc>
                  <a:txBody>
                    <a:bodyPr/>
                    <a:lstStyle/>
                    <a:p>
                      <a:r>
                        <a:rPr lang="el-GR" sz="1400" dirty="0" smtClean="0"/>
                        <a:t>Πυρήνας </a:t>
                      </a:r>
                      <a:endParaRPr lang="el-GR" sz="1400" dirty="0"/>
                    </a:p>
                  </a:txBody>
                  <a:tcPr/>
                </a:tc>
                <a:tc>
                  <a:txBody>
                    <a:bodyPr/>
                    <a:lstStyle/>
                    <a:p>
                      <a:r>
                        <a:rPr lang="el-GR" sz="1400" dirty="0" smtClean="0"/>
                        <a:t>Περιέχει το γενετικό υλικό</a:t>
                      </a:r>
                      <a:endParaRPr lang="el-GR" sz="1400" dirty="0"/>
                    </a:p>
                  </a:txBody>
                  <a:tcPr/>
                </a:tc>
              </a:tr>
              <a:tr h="370840">
                <a:tc>
                  <a:txBody>
                    <a:bodyPr/>
                    <a:lstStyle/>
                    <a:p>
                      <a:r>
                        <a:rPr lang="el-GR" sz="1400" dirty="0" smtClean="0"/>
                        <a:t>Μιτοχόνδρια </a:t>
                      </a:r>
                      <a:endParaRPr lang="el-GR" sz="1400" dirty="0"/>
                    </a:p>
                  </a:txBody>
                  <a:tcPr/>
                </a:tc>
                <a:tc>
                  <a:txBody>
                    <a:bodyPr/>
                    <a:lstStyle/>
                    <a:p>
                      <a:r>
                        <a:rPr lang="el-GR" sz="1400" dirty="0" smtClean="0"/>
                        <a:t>Γεννήτριες</a:t>
                      </a:r>
                      <a:r>
                        <a:rPr lang="el-GR" sz="1400" baseline="0" dirty="0" smtClean="0"/>
                        <a:t> παραγωγής ενέργειας</a:t>
                      </a:r>
                      <a:endParaRPr lang="el-GR" sz="1400" dirty="0"/>
                    </a:p>
                  </a:txBody>
                  <a:tcPr/>
                </a:tc>
              </a:tr>
              <a:tr h="370840">
                <a:tc>
                  <a:txBody>
                    <a:bodyPr/>
                    <a:lstStyle/>
                    <a:p>
                      <a:r>
                        <a:rPr lang="el-GR" sz="1400" dirty="0" smtClean="0"/>
                        <a:t>Χλωροπλάστες </a:t>
                      </a:r>
                      <a:endParaRPr lang="el-GR" sz="1400" dirty="0"/>
                    </a:p>
                  </a:txBody>
                  <a:tcPr/>
                </a:tc>
                <a:tc>
                  <a:txBody>
                    <a:bodyPr/>
                    <a:lstStyle/>
                    <a:p>
                      <a:r>
                        <a:rPr lang="el-GR" sz="1400" dirty="0" smtClean="0"/>
                        <a:t>Μετατρέπουν την φωτεινή ενέργεια σε χημική. Βρίσκονται μόνο στα φυτικά κύτταρα</a:t>
                      </a:r>
                      <a:endParaRPr lang="el-GR" sz="1400" dirty="0"/>
                    </a:p>
                  </a:txBody>
                  <a:tcPr/>
                </a:tc>
              </a:tr>
              <a:tr h="370840">
                <a:tc>
                  <a:txBody>
                    <a:bodyPr/>
                    <a:lstStyle/>
                    <a:p>
                      <a:r>
                        <a:rPr lang="el-GR" sz="1400" dirty="0" smtClean="0"/>
                        <a:t>Ενδοπλασματικό δίκτυο</a:t>
                      </a:r>
                      <a:endParaRPr lang="el-GR" sz="1400" dirty="0"/>
                    </a:p>
                  </a:txBody>
                  <a:tcPr/>
                </a:tc>
                <a:tc>
                  <a:txBody>
                    <a:bodyPr/>
                    <a:lstStyle/>
                    <a:p>
                      <a:r>
                        <a:rPr lang="el-GR" sz="1400" dirty="0" smtClean="0"/>
                        <a:t>Μεμβρανώδες</a:t>
                      </a:r>
                      <a:r>
                        <a:rPr lang="el-GR" sz="1400" baseline="0" dirty="0" smtClean="0"/>
                        <a:t> δίκτυο από σωλήνες και κυστίδια, στο εσωτερικό των οποίων γίνεται η παραγωγή υλικών που πρόκειται να εξαχθούν από το κύτταρο </a:t>
                      </a:r>
                      <a:endParaRPr lang="el-GR" sz="1400" dirty="0"/>
                    </a:p>
                  </a:txBody>
                  <a:tcPr/>
                </a:tc>
              </a:tr>
              <a:tr h="370840">
                <a:tc>
                  <a:txBody>
                    <a:bodyPr/>
                    <a:lstStyle/>
                    <a:p>
                      <a:r>
                        <a:rPr lang="el-GR" sz="1400" dirty="0" smtClean="0"/>
                        <a:t>Συσκευή </a:t>
                      </a:r>
                      <a:r>
                        <a:rPr lang="en-US" sz="1400" dirty="0" smtClean="0"/>
                        <a:t>Golgi</a:t>
                      </a:r>
                      <a:endParaRPr lang="el-GR" sz="1400" dirty="0"/>
                    </a:p>
                  </a:txBody>
                  <a:tcPr/>
                </a:tc>
                <a:tc>
                  <a:txBody>
                    <a:bodyPr/>
                    <a:lstStyle/>
                    <a:p>
                      <a:r>
                        <a:rPr lang="el-GR" sz="1400" dirty="0" smtClean="0"/>
                        <a:t>Επάλληλες μεμβράνες οι οποίες τροποποιούν και ολοκληρώνουν τα μόρια που παρασκευάζονται στο ενδοπλασματικό δίκτυο</a:t>
                      </a:r>
                      <a:endParaRPr lang="el-GR" sz="1400" dirty="0"/>
                    </a:p>
                  </a:txBody>
                  <a:tcPr/>
                </a:tc>
              </a:tr>
              <a:tr h="370840">
                <a:tc>
                  <a:txBody>
                    <a:bodyPr/>
                    <a:lstStyle/>
                    <a:p>
                      <a:r>
                        <a:rPr lang="el-GR" sz="1400" dirty="0" smtClean="0"/>
                        <a:t>Λυσοσωμάτια </a:t>
                      </a:r>
                      <a:endParaRPr lang="el-GR" sz="1400" dirty="0"/>
                    </a:p>
                  </a:txBody>
                  <a:tcPr/>
                </a:tc>
                <a:tc>
                  <a:txBody>
                    <a:bodyPr/>
                    <a:lstStyle/>
                    <a:p>
                      <a:r>
                        <a:rPr lang="el-GR" sz="1400" dirty="0" smtClean="0"/>
                        <a:t>Κυστίδια που περιβάλλονται από μεμβράνη όπου διεκπεραιώνεται</a:t>
                      </a:r>
                      <a:r>
                        <a:rPr lang="el-GR" sz="1400" baseline="0" dirty="0" smtClean="0"/>
                        <a:t> η ενδοκυττάρια πέψη</a:t>
                      </a:r>
                      <a:endParaRPr lang="el-GR" sz="1400" dirty="0"/>
                    </a:p>
                  </a:txBody>
                  <a:tcPr/>
                </a:tc>
              </a:tr>
              <a:tr h="370840">
                <a:tc>
                  <a:txBody>
                    <a:bodyPr/>
                    <a:lstStyle/>
                    <a:p>
                      <a:r>
                        <a:rPr lang="el-GR" sz="1400" dirty="0" smtClean="0"/>
                        <a:t>Υπεροξειδιοσώματα </a:t>
                      </a:r>
                      <a:endParaRPr lang="el-GR" sz="1400" dirty="0"/>
                    </a:p>
                  </a:txBody>
                  <a:tcPr/>
                </a:tc>
                <a:tc>
                  <a:txBody>
                    <a:bodyPr/>
                    <a:lstStyle/>
                    <a:p>
                      <a:r>
                        <a:rPr lang="el-GR" sz="1400" dirty="0" smtClean="0"/>
                        <a:t>Κυστίδια που περιβάλλονται από μεμβράνη  όπου απενεργοποιούνται τοξικά μόρια</a:t>
                      </a:r>
                      <a:endParaRPr lang="el-GR" sz="1400" dirty="0"/>
                    </a:p>
                  </a:txBody>
                  <a:tcPr/>
                </a:tc>
              </a:tr>
              <a:tr h="370840">
                <a:tc>
                  <a:txBody>
                    <a:bodyPr/>
                    <a:lstStyle/>
                    <a:p>
                      <a:r>
                        <a:rPr lang="el-GR" sz="1400" dirty="0" smtClean="0"/>
                        <a:t>Μεταφορικά κυστίδια</a:t>
                      </a:r>
                      <a:endParaRPr lang="el-GR" sz="1400" dirty="0"/>
                    </a:p>
                  </a:txBody>
                  <a:tcPr/>
                </a:tc>
                <a:tc>
                  <a:txBody>
                    <a:bodyPr/>
                    <a:lstStyle/>
                    <a:p>
                      <a:r>
                        <a:rPr lang="el-GR" sz="1400" dirty="0" smtClean="0"/>
                        <a:t>Κυστίδια που περιβάλλονται από μεμβράνη και χρησιμοποιούνται στη μεταφορά υλικών</a:t>
                      </a:r>
                      <a:r>
                        <a:rPr lang="el-GR" sz="1400" baseline="0" dirty="0" smtClean="0"/>
                        <a:t> σε διάφορα σημεία του κυττάρου</a:t>
                      </a:r>
                      <a:endParaRPr lang="el-GR" sz="1400" dirty="0"/>
                    </a:p>
                  </a:txBody>
                  <a:tcPr/>
                </a:tc>
              </a:tr>
              <a:tr h="370840">
                <a:tc>
                  <a:txBody>
                    <a:bodyPr/>
                    <a:lstStyle/>
                    <a:p>
                      <a:r>
                        <a:rPr lang="el-GR" sz="1400" dirty="0" smtClean="0"/>
                        <a:t>Ριβοσώματα </a:t>
                      </a:r>
                      <a:endParaRPr lang="el-GR" sz="1400" dirty="0"/>
                    </a:p>
                  </a:txBody>
                  <a:tcPr/>
                </a:tc>
                <a:tc>
                  <a:txBody>
                    <a:bodyPr/>
                    <a:lstStyle/>
                    <a:p>
                      <a:r>
                        <a:rPr lang="el-GR" sz="1400" dirty="0" smtClean="0"/>
                        <a:t>Οργανίδια σύνθεσης</a:t>
                      </a:r>
                      <a:r>
                        <a:rPr lang="el-GR" sz="1400" baseline="0" dirty="0" smtClean="0"/>
                        <a:t> πρωτεϊνών</a:t>
                      </a:r>
                      <a:endParaRPr lang="el-GR" sz="1400" dirty="0"/>
                    </a:p>
                  </a:txBody>
                  <a:tcPr/>
                </a:tc>
              </a:tr>
              <a:tr h="370840">
                <a:tc>
                  <a:txBody>
                    <a:bodyPr/>
                    <a:lstStyle/>
                    <a:p>
                      <a:r>
                        <a:rPr lang="el-GR" sz="1400" dirty="0" smtClean="0"/>
                        <a:t>Κυτταρικός σκελετός</a:t>
                      </a:r>
                      <a:endParaRPr lang="el-GR" sz="1400" dirty="0"/>
                    </a:p>
                  </a:txBody>
                  <a:tcPr/>
                </a:tc>
                <a:tc>
                  <a:txBody>
                    <a:bodyPr/>
                    <a:lstStyle/>
                    <a:p>
                      <a:r>
                        <a:rPr lang="el-GR" sz="1400" dirty="0" smtClean="0"/>
                        <a:t>Σύνολο ινιδίων που διατηρούν ή αλλάζουν το σχήμα του κυττάρου,</a:t>
                      </a:r>
                      <a:r>
                        <a:rPr lang="el-GR" sz="1400" baseline="0" dirty="0" smtClean="0"/>
                        <a:t> παίρνουν μέρος στην κίνηση του κυττάρου και τη μετακίνηση οργανιδίων ή μορίων στο εσωτερικό του</a:t>
                      </a:r>
                      <a:endParaRPr lang="el-GR" sz="1400" dirty="0"/>
                    </a:p>
                  </a:txBody>
                  <a:tcPr/>
                </a:tc>
              </a:tr>
              <a:tr h="370840">
                <a:tc>
                  <a:txBody>
                    <a:bodyPr/>
                    <a:lstStyle/>
                    <a:p>
                      <a:r>
                        <a:rPr lang="el-GR" sz="1400" dirty="0" smtClean="0"/>
                        <a:t>Κυτταροδιάλυμα </a:t>
                      </a:r>
                      <a:endParaRPr lang="el-GR" sz="1400" dirty="0"/>
                    </a:p>
                  </a:txBody>
                  <a:tcPr/>
                </a:tc>
                <a:tc>
                  <a:txBody>
                    <a:bodyPr/>
                    <a:lstStyle/>
                    <a:p>
                      <a:r>
                        <a:rPr lang="el-GR" sz="1400" dirty="0" smtClean="0"/>
                        <a:t>Το ενδοκυττάριο υγρό μετά την αφαίρεση των οργανιδίων. Περιέχει πληθώρα μεγάλων και μικρών μορίων, είναι ο χώρος διεξαγωγής πολλών χημικών αντιδράσεων.  Συμπεριφέρεται μάλλον ως ζελατινώδες υγρό παρά ως ρευστό διάλυμα </a:t>
                      </a:r>
                      <a:endParaRPr lang="el-GR" sz="1400" dirty="0"/>
                    </a:p>
                  </a:txBody>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07504" y="1857364"/>
            <a:ext cx="3357586" cy="646331"/>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dirty="0" smtClean="0"/>
              <a:t>Βασική μονάδα ταξινόμησης των οργανισμών είναι το </a:t>
            </a:r>
            <a:r>
              <a:rPr lang="el-GR" b="1" dirty="0" smtClean="0"/>
              <a:t>είδος</a:t>
            </a:r>
            <a:endParaRPr lang="el-GR" dirty="0"/>
          </a:p>
        </p:txBody>
      </p:sp>
      <p:sp>
        <p:nvSpPr>
          <p:cNvPr id="5" name="4 - TextBox"/>
          <p:cNvSpPr txBox="1"/>
          <p:nvPr/>
        </p:nvSpPr>
        <p:spPr>
          <a:xfrm>
            <a:off x="107504" y="2714620"/>
            <a:ext cx="3349606" cy="1754326"/>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b="1" dirty="0" smtClean="0"/>
              <a:t>Είδος: </a:t>
            </a:r>
            <a:r>
              <a:rPr lang="el-GR" dirty="0" smtClean="0"/>
              <a:t>ομάδα οργανισμών με πολλά κοινά χαρακτηριστικά, ίδιο αριθμό χρωμοσωμάτων και ικανότητα γονιμοποίησης ανάμεσα στα άτομα του ίδιου είδους</a:t>
            </a:r>
            <a:endParaRPr lang="el-GR" dirty="0"/>
          </a:p>
        </p:txBody>
      </p:sp>
      <p:sp>
        <p:nvSpPr>
          <p:cNvPr id="6" name="5 - TextBox"/>
          <p:cNvSpPr txBox="1"/>
          <p:nvPr/>
        </p:nvSpPr>
        <p:spPr>
          <a:xfrm>
            <a:off x="107504" y="4665910"/>
            <a:ext cx="3358726" cy="923330"/>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dirty="0" smtClean="0"/>
              <a:t>Οι οργανισμοί ταξινομούνται ανάλογα με τις ομοιότητες που έχουν σε ευρύτερες ομάδες:</a:t>
            </a:r>
            <a:endParaRPr lang="el-GR" dirty="0"/>
          </a:p>
        </p:txBody>
      </p:sp>
      <p:graphicFrame>
        <p:nvGraphicFramePr>
          <p:cNvPr id="7" name="6 - Διάγραμμα"/>
          <p:cNvGraphicFramePr/>
          <p:nvPr/>
        </p:nvGraphicFramePr>
        <p:xfrm>
          <a:off x="3635896" y="2060848"/>
          <a:ext cx="543669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 Δεξιό βέλος"/>
          <p:cNvSpPr/>
          <p:nvPr/>
        </p:nvSpPr>
        <p:spPr>
          <a:xfrm>
            <a:off x="3859900" y="5000636"/>
            <a:ext cx="1000132"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TextBox"/>
          <p:cNvSpPr txBox="1"/>
          <p:nvPr/>
        </p:nvSpPr>
        <p:spPr>
          <a:xfrm>
            <a:off x="3635896" y="1650286"/>
            <a:ext cx="5472608" cy="338554"/>
          </a:xfrm>
          <a:prstGeom prst="rect">
            <a:avLst/>
          </a:prstGeom>
          <a:solidFill>
            <a:schemeClr val="tx2"/>
          </a:solidFill>
          <a:effectLst>
            <a:outerShdw blurRad="50800" dist="38100" dir="5400000" algn="t" rotWithShape="0">
              <a:prstClr val="black">
                <a:alpha val="40000"/>
              </a:prstClr>
            </a:outerShdw>
          </a:effectLst>
        </p:spPr>
        <p:txBody>
          <a:bodyPr wrap="square" rtlCol="0">
            <a:spAutoFit/>
          </a:bodyPr>
          <a:lstStyle/>
          <a:p>
            <a:pPr algn="ctr"/>
            <a:r>
              <a:rPr lang="el-GR" sz="1600" b="1" dirty="0" smtClean="0">
                <a:solidFill>
                  <a:schemeClr val="bg1"/>
                </a:solidFill>
              </a:rPr>
              <a:t>Ταξινόμηση των οργανισμών</a:t>
            </a:r>
            <a:endParaRPr lang="el-GR" sz="1600" b="1"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907704" y="928670"/>
            <a:ext cx="5616624" cy="646331"/>
          </a:xfrm>
          <a:prstGeom prst="rect">
            <a:avLst/>
          </a:prstGeom>
          <a:solidFill>
            <a:schemeClr val="accent1">
              <a:lumMod val="75000"/>
            </a:schemeClr>
          </a:solidFill>
          <a:effectLst>
            <a:outerShdw blurRad="50800" dist="38100" dir="5400000" algn="t" rotWithShape="0">
              <a:prstClr val="black">
                <a:alpha val="40000"/>
              </a:prstClr>
            </a:outerShdw>
          </a:effectLst>
        </p:spPr>
        <p:txBody>
          <a:bodyPr wrap="square" rtlCol="0">
            <a:spAutoFit/>
          </a:bodyPr>
          <a:lstStyle/>
          <a:p>
            <a:pPr algn="ctr"/>
            <a:r>
              <a:rPr lang="el-GR" dirty="0" smtClean="0">
                <a:solidFill>
                  <a:schemeClr val="bg1"/>
                </a:solidFill>
              </a:rPr>
              <a:t>Όλοι οι οργανισμοί κατατάσσονται σε τρεις επικράτειες και πέντε βασίλεια:</a:t>
            </a:r>
            <a:endParaRPr lang="el-GR" dirty="0">
              <a:solidFill>
                <a:schemeClr val="bg1"/>
              </a:solidFill>
            </a:endParaRPr>
          </a:p>
        </p:txBody>
      </p:sp>
      <p:graphicFrame>
        <p:nvGraphicFramePr>
          <p:cNvPr id="5" name="4 - Διάγραμμα"/>
          <p:cNvGraphicFramePr/>
          <p:nvPr/>
        </p:nvGraphicFramePr>
        <p:xfrm>
          <a:off x="1524000" y="112474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 TextBox"/>
          <p:cNvSpPr txBox="1"/>
          <p:nvPr/>
        </p:nvSpPr>
        <p:spPr>
          <a:xfrm>
            <a:off x="1007510" y="4853478"/>
            <a:ext cx="5580714" cy="1815882"/>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Τα </a:t>
            </a:r>
            <a:r>
              <a:rPr lang="el-GR" sz="1600" b="1" dirty="0" smtClean="0"/>
              <a:t>αρχαία </a:t>
            </a:r>
            <a:r>
              <a:rPr lang="el-GR" sz="1600" dirty="0" smtClean="0"/>
              <a:t>είναι προκαρυωτικοί οργανισμοί, με σημαντικές διαφορές από τα βακτήρια: δε διαθέτουν πεπτιδογλυκάνη στο κυτταρικό τους τοίχωμα, διαθέτουν ασυνήθιστα ένζυμα και μόρια, ζουν σε εξαιρετικά ακραίες συνθήκες περιβάλλοντος  (υψηλή αλατότητα, χαμηλή συγκέντρωση οξυγόνου, υψηλή θερμοκρασία, υψηλό ή χαμηλό </a:t>
            </a:r>
            <a:r>
              <a:rPr lang="en-US" sz="1600" dirty="0" smtClean="0"/>
              <a:t>pH)</a:t>
            </a:r>
            <a:r>
              <a:rPr lang="el-GR" sz="1600" dirty="0" smtClean="0"/>
              <a:t>, έχουν γονίδια με εσώνια.  Θεωρούνται οι πρόγονοι των ευκαρυωτικών </a:t>
            </a:r>
            <a:endParaRPr lang="el-GR" sz="1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Διάγραμμα"/>
          <p:cNvGraphicFramePr/>
          <p:nvPr/>
        </p:nvGraphicFramePr>
        <p:xfrm>
          <a:off x="1071538" y="1008074"/>
          <a:ext cx="707236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 TextBox"/>
          <p:cNvSpPr txBox="1"/>
          <p:nvPr/>
        </p:nvSpPr>
        <p:spPr>
          <a:xfrm>
            <a:off x="1000100" y="4643446"/>
            <a:ext cx="3714776" cy="646331"/>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dirty="0" smtClean="0"/>
              <a:t>Οι ιοί αποτελούν ιδιαίτερη κατηγορία με δική τους ταξινόμηση</a:t>
            </a:r>
            <a:endParaRPr lang="el-G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870598" y="2060848"/>
            <a:ext cx="3357586" cy="1569660"/>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Μικρότερη ομάδα από το είδος είναι ο πληθυσμός.</a:t>
            </a:r>
          </a:p>
          <a:p>
            <a:endParaRPr lang="el-GR" sz="1600" dirty="0" smtClean="0"/>
          </a:p>
          <a:p>
            <a:r>
              <a:rPr lang="el-GR" sz="1600" b="1" dirty="0" smtClean="0"/>
              <a:t>Πληθυσμός: </a:t>
            </a:r>
            <a:r>
              <a:rPr lang="el-GR" sz="1600" dirty="0" smtClean="0"/>
              <a:t>ομάδα οργανισμών του ίδιου είδους που ζουν στον ίδιο βιότοπο την ίδια χρονική στιγμή</a:t>
            </a:r>
            <a:endParaRPr lang="el-GR" sz="1600" dirty="0"/>
          </a:p>
        </p:txBody>
      </p:sp>
      <p:sp>
        <p:nvSpPr>
          <p:cNvPr id="5" name="4 - TextBox"/>
          <p:cNvSpPr txBox="1"/>
          <p:nvPr/>
        </p:nvSpPr>
        <p:spPr>
          <a:xfrm>
            <a:off x="2870598" y="3803556"/>
            <a:ext cx="3357586" cy="1815882"/>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sz="1600" dirty="0" smtClean="0"/>
              <a:t>Ευρύτερη έννοια είναι το οικοσύστημα.</a:t>
            </a:r>
          </a:p>
          <a:p>
            <a:pPr algn="ctr"/>
            <a:endParaRPr lang="el-GR" sz="1600" dirty="0" smtClean="0"/>
          </a:p>
          <a:p>
            <a:pPr algn="ctr"/>
            <a:r>
              <a:rPr lang="el-GR" sz="1600" b="1" dirty="0" smtClean="0"/>
              <a:t>Οικοσύστημα:</a:t>
            </a:r>
            <a:r>
              <a:rPr lang="el-GR" sz="1600" dirty="0" smtClean="0"/>
              <a:t> το σύνολο των βιοτικών και αβιοτικών παραγόντων και των αλληλεπιδράσεών τους σε ένα περιβάλλον</a:t>
            </a:r>
            <a:endParaRPr lang="el-GR" sz="16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Διάγραμμα"/>
          <p:cNvGraphicFramePr/>
          <p:nvPr/>
        </p:nvGraphicFramePr>
        <p:xfrm>
          <a:off x="1571604" y="642918"/>
          <a:ext cx="6548462" cy="5786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 TextBox"/>
          <p:cNvSpPr txBox="1"/>
          <p:nvPr/>
        </p:nvSpPr>
        <p:spPr>
          <a:xfrm>
            <a:off x="285720" y="2139727"/>
            <a:ext cx="2714644" cy="58477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sz="1600" dirty="0" smtClean="0"/>
              <a:t>Ιεραρχία της μοριακής οργάνωσης της ζωής</a:t>
            </a:r>
            <a:endParaRPr lang="el-GR" sz="16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Διάγραμμα"/>
          <p:cNvGraphicFramePr/>
          <p:nvPr/>
        </p:nvGraphicFramePr>
        <p:xfrm>
          <a:off x="1524000" y="186533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 TextBox"/>
          <p:cNvSpPr txBox="1"/>
          <p:nvPr/>
        </p:nvSpPr>
        <p:spPr>
          <a:xfrm>
            <a:off x="2285984" y="1428736"/>
            <a:ext cx="4500594" cy="369332"/>
          </a:xfrm>
          <a:prstGeom prst="rect">
            <a:avLst/>
          </a:prstGeom>
          <a:noFill/>
        </p:spPr>
        <p:txBody>
          <a:bodyPr wrap="square" rtlCol="0">
            <a:spAutoFit/>
          </a:bodyPr>
          <a:lstStyle/>
          <a:p>
            <a:pPr algn="ctr"/>
            <a:r>
              <a:rPr lang="el-GR" b="1" dirty="0" smtClean="0"/>
              <a:t>Οργάνωση πολυκύτταρων οργανισμών</a:t>
            </a:r>
            <a:endParaRPr lang="el-GR"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1524000" y="1397000"/>
          <a:ext cx="6096000" cy="3774440"/>
        </p:xfrm>
        <a:graphic>
          <a:graphicData uri="http://schemas.openxmlformats.org/drawingml/2006/table">
            <a:tbl>
              <a:tblPr firstRow="1" bandRow="1">
                <a:tableStyleId>{5C22544A-7EE6-4342-B048-85BDC9FD1C3A}</a:tableStyleId>
              </a:tblPr>
              <a:tblGrid>
                <a:gridCol w="6096000"/>
              </a:tblGrid>
              <a:tr h="370840">
                <a:tc>
                  <a:txBody>
                    <a:bodyPr/>
                    <a:lstStyle/>
                    <a:p>
                      <a:pPr algn="ctr"/>
                      <a:r>
                        <a:rPr lang="el-GR" dirty="0" smtClean="0"/>
                        <a:t>Οι ζωντανοί οργανισμοί:</a:t>
                      </a:r>
                      <a:endParaRPr lang="el-GR" dirty="0"/>
                    </a:p>
                  </a:txBody>
                  <a:tcPr/>
                </a:tc>
              </a:tr>
              <a:tr h="370840">
                <a:tc>
                  <a:txBody>
                    <a:bodyPr/>
                    <a:lstStyle/>
                    <a:p>
                      <a:pPr algn="ctr"/>
                      <a:r>
                        <a:rPr lang="el-GR" dirty="0" smtClean="0"/>
                        <a:t>Είναι πολύ οργανωμένοι σε σύγκριση με τα</a:t>
                      </a:r>
                      <a:r>
                        <a:rPr lang="el-GR" baseline="0" dirty="0" smtClean="0"/>
                        <a:t> μη ζωντανά αντικείμενα</a:t>
                      </a:r>
                      <a:r>
                        <a:rPr lang="el-GR" dirty="0" smtClean="0"/>
                        <a:t> </a:t>
                      </a:r>
                      <a:endParaRPr lang="el-GR" dirty="0"/>
                    </a:p>
                  </a:txBody>
                  <a:tcPr/>
                </a:tc>
              </a:tr>
              <a:tr h="370840">
                <a:tc>
                  <a:txBody>
                    <a:bodyPr/>
                    <a:lstStyle/>
                    <a:p>
                      <a:pPr algn="ctr"/>
                      <a:r>
                        <a:rPr lang="el-GR" dirty="0" smtClean="0"/>
                        <a:t>Διατηρούν σχετικά σταθερό το εσωτερικό τους περιβάλλον, δηλαδή εκδηλώνουν ομοιόσταση </a:t>
                      </a:r>
                      <a:endParaRPr lang="el-GR"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dirty="0" smtClean="0"/>
                        <a:t>Προσαρμόζονται στο περιβάλλον τους</a:t>
                      </a:r>
                    </a:p>
                  </a:txBody>
                  <a:tcPr/>
                </a:tc>
              </a:tr>
              <a:tr h="370840">
                <a:tc>
                  <a:txBody>
                    <a:bodyPr/>
                    <a:lstStyle/>
                    <a:p>
                      <a:pPr algn="ctr"/>
                      <a:r>
                        <a:rPr lang="el-GR" dirty="0" smtClean="0"/>
                        <a:t>Αυξάνουν και αναπτύσσονται από απλές καταβολές</a:t>
                      </a:r>
                      <a:endParaRPr lang="el-GR" dirty="0"/>
                    </a:p>
                  </a:txBody>
                  <a:tcPr/>
                </a:tc>
              </a:tr>
              <a:tr h="370840">
                <a:tc>
                  <a:txBody>
                    <a:bodyPr/>
                    <a:lstStyle/>
                    <a:p>
                      <a:pPr algn="ctr"/>
                      <a:r>
                        <a:rPr lang="el-GR" dirty="0" smtClean="0"/>
                        <a:t>Παραλαμβάνουν ύλη και ενέργεια</a:t>
                      </a:r>
                      <a:r>
                        <a:rPr lang="el-GR" baseline="0" dirty="0" smtClean="0"/>
                        <a:t> από το περιβάλλον και τα μετασχηματίζουν </a:t>
                      </a:r>
                      <a:endParaRPr lang="el-GR" dirty="0"/>
                    </a:p>
                  </a:txBody>
                  <a:tcPr/>
                </a:tc>
              </a:tr>
              <a:tr h="370840">
                <a:tc>
                  <a:txBody>
                    <a:bodyPr/>
                    <a:lstStyle/>
                    <a:p>
                      <a:pPr algn="ctr"/>
                      <a:r>
                        <a:rPr lang="el-GR" dirty="0" smtClean="0"/>
                        <a:t>Απαντούν σε ερεθίσματα</a:t>
                      </a:r>
                      <a:endParaRPr lang="el-GR"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b="1" dirty="0" smtClean="0"/>
                        <a:t>Αναπαράγονται </a:t>
                      </a:r>
                      <a:endParaRPr lang="el-GR" dirty="0"/>
                    </a:p>
                  </a:txBody>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123728" y="3225170"/>
            <a:ext cx="4896544" cy="707886"/>
          </a:xfrm>
          <a:prstGeom prst="rect">
            <a:avLst/>
          </a:prstGeom>
          <a:solidFill>
            <a:schemeClr val="tx2">
              <a:lumMod val="60000"/>
              <a:lumOff val="40000"/>
            </a:schemeClr>
          </a:solidFill>
          <a:effectLst>
            <a:outerShdw blurRad="50800" dist="38100" dir="5400000" algn="t" rotWithShape="0">
              <a:prstClr val="black">
                <a:alpha val="40000"/>
              </a:prstClr>
            </a:outerShdw>
          </a:effectLst>
        </p:spPr>
        <p:txBody>
          <a:bodyPr wrap="square" rtlCol="0">
            <a:spAutoFit/>
          </a:bodyPr>
          <a:lstStyle/>
          <a:p>
            <a:pPr algn="ctr"/>
            <a:r>
              <a:rPr lang="el-GR" sz="2000" b="1" dirty="0" smtClean="0">
                <a:solidFill>
                  <a:schemeClr val="bg1"/>
                </a:solidFill>
              </a:rPr>
              <a:t>ΧΗΜΙΚΗ ΣΥΣΤΑΣΗ ΤΩΝ ΚΥΤΤΑΡΩΝ</a:t>
            </a:r>
          </a:p>
          <a:p>
            <a:pPr algn="ctr"/>
            <a:r>
              <a:rPr lang="el-GR" sz="2000" b="1" dirty="0" smtClean="0">
                <a:solidFill>
                  <a:schemeClr val="bg1"/>
                </a:solidFill>
              </a:rPr>
              <a:t>ΒΙΟΜΟΡΙΑ</a:t>
            </a:r>
            <a:endParaRPr lang="el-GR" sz="2000" b="1" dirty="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547664" y="908720"/>
            <a:ext cx="6048672" cy="584775"/>
          </a:xfrm>
          <a:prstGeom prst="rect">
            <a:avLst/>
          </a:prstGeom>
          <a:solidFill>
            <a:schemeClr val="accent1">
              <a:lumMod val="75000"/>
            </a:schemeClr>
          </a:solidFill>
        </p:spPr>
        <p:txBody>
          <a:bodyPr wrap="square" rtlCol="0">
            <a:spAutoFit/>
          </a:bodyPr>
          <a:lstStyle/>
          <a:p>
            <a:pPr algn="ctr"/>
            <a:r>
              <a:rPr lang="el-GR" sz="1600" b="1" dirty="0" smtClean="0">
                <a:solidFill>
                  <a:schemeClr val="bg1"/>
                </a:solidFill>
              </a:rPr>
              <a:t>Όλες οι αντιδράσεις της ζωής ακολουθούν τους χημικούς και φυσικούς νόμους</a:t>
            </a:r>
            <a:endParaRPr lang="el-GR" sz="1600" b="1" dirty="0">
              <a:solidFill>
                <a:schemeClr val="bg1"/>
              </a:solidFill>
            </a:endParaRPr>
          </a:p>
        </p:txBody>
      </p:sp>
      <p:graphicFrame>
        <p:nvGraphicFramePr>
          <p:cNvPr id="5" name="4 - Πίνακας"/>
          <p:cNvGraphicFramePr>
            <a:graphicFrameLocks noGrp="1"/>
          </p:cNvGraphicFramePr>
          <p:nvPr/>
        </p:nvGraphicFramePr>
        <p:xfrm>
          <a:off x="1524000" y="1700808"/>
          <a:ext cx="6096000" cy="3058160"/>
        </p:xfrm>
        <a:graphic>
          <a:graphicData uri="http://schemas.openxmlformats.org/drawingml/2006/table">
            <a:tbl>
              <a:tblPr firstRow="1" bandRow="1">
                <a:tableStyleId>{5C22544A-7EE6-4342-B048-85BDC9FD1C3A}</a:tableStyleId>
              </a:tblPr>
              <a:tblGrid>
                <a:gridCol w="6096000"/>
              </a:tblGrid>
              <a:tr h="370840">
                <a:tc>
                  <a:txBody>
                    <a:bodyPr/>
                    <a:lstStyle/>
                    <a:p>
                      <a:pPr algn="ctr"/>
                      <a:r>
                        <a:rPr lang="el-GR" dirty="0" smtClean="0"/>
                        <a:t>Χημικά χαρακτηριστικά των ζωντανών οργανισμών </a:t>
                      </a:r>
                      <a:endParaRPr lang="el-GR" dirty="0"/>
                    </a:p>
                  </a:txBody>
                  <a:tcPr/>
                </a:tc>
              </a:tr>
              <a:tr h="370840">
                <a:tc>
                  <a:txBody>
                    <a:bodyPr/>
                    <a:lstStyle/>
                    <a:p>
                      <a:r>
                        <a:rPr lang="el-GR" sz="1600" dirty="0" smtClean="0"/>
                        <a:t>Η ζωή βασίζεται κυρίως σε χημικές</a:t>
                      </a:r>
                      <a:r>
                        <a:rPr lang="el-GR" sz="1600" baseline="0" dirty="0" smtClean="0"/>
                        <a:t> ενώσεις του άνθρακα (οργανική χημεία)</a:t>
                      </a:r>
                      <a:endParaRPr lang="el-GR" sz="1600" dirty="0"/>
                    </a:p>
                  </a:txBody>
                  <a:tcPr/>
                </a:tc>
              </a:tr>
              <a:tr h="370840">
                <a:tc>
                  <a:txBody>
                    <a:bodyPr/>
                    <a:lstStyle/>
                    <a:p>
                      <a:r>
                        <a:rPr lang="el-GR" sz="1600" dirty="0" smtClean="0"/>
                        <a:t>Όλες οι χημικές αντιδράσεις των</a:t>
                      </a:r>
                      <a:r>
                        <a:rPr lang="el-GR" sz="1600" baseline="0" dirty="0" smtClean="0"/>
                        <a:t> κυττάρων διεξάγονται σε υδατικό διάλυμα και σε θερμοκρασία κυττάρου</a:t>
                      </a:r>
                      <a:endParaRPr lang="el-GR" sz="1600" dirty="0"/>
                    </a:p>
                  </a:txBody>
                  <a:tcPr/>
                </a:tc>
              </a:tr>
              <a:tr h="370840">
                <a:tc>
                  <a:txBody>
                    <a:bodyPr/>
                    <a:lstStyle/>
                    <a:p>
                      <a:r>
                        <a:rPr lang="el-GR" sz="1600" dirty="0" smtClean="0"/>
                        <a:t>Η χημική οργάνωση των κυττάρων είναι εξαιρετικά πολύπλοκη</a:t>
                      </a:r>
                      <a:endParaRPr lang="el-GR" sz="1600" dirty="0"/>
                    </a:p>
                  </a:txBody>
                  <a:tcPr/>
                </a:tc>
              </a:tr>
              <a:tr h="370840">
                <a:tc>
                  <a:txBody>
                    <a:bodyPr/>
                    <a:lstStyle/>
                    <a:p>
                      <a:r>
                        <a:rPr lang="el-GR" sz="1600" dirty="0" smtClean="0"/>
                        <a:t>Τα μόρια που παίρνουν μέρος στις χημικές αντιδράσεις είναι</a:t>
                      </a:r>
                      <a:r>
                        <a:rPr lang="el-GR" sz="1600" baseline="0" dirty="0" smtClean="0"/>
                        <a:t> τεράστια </a:t>
                      </a:r>
                      <a:r>
                        <a:rPr lang="el-GR" sz="1600" dirty="0" smtClean="0"/>
                        <a:t>πολυμερή απλούστερων χημικών ενώσεων  </a:t>
                      </a:r>
                      <a:endParaRPr lang="el-GR" sz="1600" dirty="0"/>
                    </a:p>
                  </a:txBody>
                  <a:tcPr/>
                </a:tc>
              </a:tr>
              <a:tr h="370840">
                <a:tc>
                  <a:txBody>
                    <a:bodyPr/>
                    <a:lstStyle/>
                    <a:p>
                      <a:r>
                        <a:rPr lang="el-GR" sz="1600" dirty="0" smtClean="0"/>
                        <a:t>Οι χημικές αντιδράσεις υφίστανται</a:t>
                      </a:r>
                      <a:r>
                        <a:rPr lang="el-GR" sz="1600" baseline="0" dirty="0" smtClean="0"/>
                        <a:t> αυστηρή ρύθμιση, ώστε να λαμβάνουν χώρα στον κατάλληλο χώρο και χρόνο</a:t>
                      </a:r>
                      <a:endParaRPr lang="el-GR" sz="1600" dirty="0"/>
                    </a:p>
                  </a:txBody>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Αποτέλεσμα εικόνας για molecula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796136" y="980728"/>
            <a:ext cx="3240360" cy="3657588"/>
          </a:xfrm>
          <a:prstGeom prst="rect">
            <a:avLst/>
          </a:prstGeom>
          <a:noFill/>
        </p:spPr>
      </p:pic>
      <p:sp>
        <p:nvSpPr>
          <p:cNvPr id="4" name="3 - TextBox"/>
          <p:cNvSpPr txBox="1"/>
          <p:nvPr/>
        </p:nvSpPr>
        <p:spPr>
          <a:xfrm>
            <a:off x="539552" y="836712"/>
            <a:ext cx="5184576" cy="4770537"/>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b="1" dirty="0" smtClean="0"/>
              <a:t>Άτομο:</a:t>
            </a:r>
            <a:r>
              <a:rPr lang="el-GR" sz="1600" dirty="0" smtClean="0"/>
              <a:t> το μικρότερο σωματίδιο ενός στοιχείου που μπορεί να πάρει μέρος στο σχηματισμό χημικών ενώσεων.</a:t>
            </a:r>
          </a:p>
          <a:p>
            <a:r>
              <a:rPr lang="el-GR" sz="1600" dirty="0" smtClean="0"/>
              <a:t>Αποτελείται από τον </a:t>
            </a:r>
            <a:r>
              <a:rPr lang="el-GR" sz="1600" b="1" dirty="0" smtClean="0"/>
              <a:t>πυρήνα</a:t>
            </a:r>
            <a:r>
              <a:rPr lang="el-GR" sz="1600" dirty="0" smtClean="0"/>
              <a:t> στο κέντρο και τα </a:t>
            </a:r>
            <a:r>
              <a:rPr lang="el-GR" sz="1600" b="1" dirty="0" smtClean="0"/>
              <a:t>ηλεκτρόνια</a:t>
            </a:r>
            <a:r>
              <a:rPr lang="el-GR" sz="1600" dirty="0" smtClean="0"/>
              <a:t> που περιστρέφονται γύρω από αυτόν.</a:t>
            </a:r>
          </a:p>
          <a:p>
            <a:r>
              <a:rPr lang="el-GR" sz="1600" dirty="0" smtClean="0"/>
              <a:t>Τα ηλεκτρόνια απεικονίζονται με ένα συνεχές νέφος γιατί δεν είναι δυνατόν να προβλεφθεί ακριβώς η θέση τους μία δεδομένη στιγμή.</a:t>
            </a:r>
          </a:p>
          <a:p>
            <a:r>
              <a:rPr lang="el-GR" sz="1600" dirty="0" smtClean="0"/>
              <a:t> </a:t>
            </a:r>
          </a:p>
          <a:p>
            <a:r>
              <a:rPr lang="el-GR" sz="1600" dirty="0" smtClean="0"/>
              <a:t>Ο πυρήνας αποτελείται από τα πρωτόνια, που είναι φορτισμένα θετικά και τα νετρόνια που είναι ουδέτερα. Τα ηλεκτρόνια είναι φορτισμένα αρνητικά και ο αριθμός τους είναι ίσος με τον αριθμό των πρωτονίων. Επομένως τα άτομα έχουν ηλεκτρικό φορτίο 0.</a:t>
            </a:r>
          </a:p>
          <a:p>
            <a:endParaRPr lang="el-GR" sz="1600" dirty="0" smtClean="0"/>
          </a:p>
          <a:p>
            <a:r>
              <a:rPr lang="el-GR" sz="1600" dirty="0" smtClean="0"/>
              <a:t>Τα άτομα με περισσότερα ή λιγότερα ηλεκτρόνια έχουν ανάλογο φορτίο και αποτελούν τα </a:t>
            </a:r>
            <a:r>
              <a:rPr lang="el-GR" sz="1600" b="1" dirty="0" smtClean="0"/>
              <a:t>ιόντα</a:t>
            </a:r>
            <a:r>
              <a:rPr lang="el-GR" sz="1600" dirty="0" smtClean="0"/>
              <a:t>.</a:t>
            </a:r>
          </a:p>
          <a:p>
            <a:endParaRPr lang="el-GR" sz="1600" dirty="0" smtClean="0"/>
          </a:p>
          <a:p>
            <a:r>
              <a:rPr lang="el-GR" sz="1600" dirty="0" smtClean="0"/>
              <a:t>Τα άτομα συνδέονται μεταξύ τους και αποτελούν τα </a:t>
            </a:r>
            <a:r>
              <a:rPr lang="el-GR" sz="1600" b="1" dirty="0" smtClean="0"/>
              <a:t>μόρια.</a:t>
            </a:r>
          </a:p>
          <a:p>
            <a:r>
              <a:rPr lang="el-GR" sz="1600" b="1" dirty="0" smtClean="0"/>
              <a:t> </a:t>
            </a:r>
            <a:endParaRPr lang="el-GR" sz="1600" b="1" dirty="0"/>
          </a:p>
        </p:txBody>
      </p:sp>
      <p:sp>
        <p:nvSpPr>
          <p:cNvPr id="5" name="4 - TextBox"/>
          <p:cNvSpPr txBox="1"/>
          <p:nvPr/>
        </p:nvSpPr>
        <p:spPr>
          <a:xfrm>
            <a:off x="5868144" y="4653136"/>
            <a:ext cx="3096344" cy="307777"/>
          </a:xfrm>
          <a:prstGeom prst="rect">
            <a:avLst/>
          </a:prstGeom>
          <a:solidFill>
            <a:schemeClr val="accent1">
              <a:lumMod val="20000"/>
              <a:lumOff val="80000"/>
            </a:schemeClr>
          </a:solidFill>
        </p:spPr>
        <p:txBody>
          <a:bodyPr wrap="square" rtlCol="0">
            <a:spAutoFit/>
          </a:bodyPr>
          <a:lstStyle/>
          <a:p>
            <a:pPr algn="ctr"/>
            <a:r>
              <a:rPr lang="el-GR" sz="1400" dirty="0" smtClean="0"/>
              <a:t>Άτομο του Λιθίου (</a:t>
            </a:r>
            <a:r>
              <a:rPr lang="en-US" sz="1400" dirty="0" smtClean="0"/>
              <a:t>Li)</a:t>
            </a:r>
            <a:endParaRPr lang="el-GR" sz="1400" dirty="0"/>
          </a:p>
        </p:txBody>
      </p:sp>
      <p:sp>
        <p:nvSpPr>
          <p:cNvPr id="6" name="5 - TextBox"/>
          <p:cNvSpPr txBox="1"/>
          <p:nvPr/>
        </p:nvSpPr>
        <p:spPr>
          <a:xfrm>
            <a:off x="3707904" y="5766355"/>
            <a:ext cx="5184576" cy="830997"/>
          </a:xfrm>
          <a:prstGeom prst="rect">
            <a:avLst/>
          </a:prstGeom>
          <a:noFill/>
          <a:ln>
            <a:solidFill>
              <a:srgbClr val="C00000"/>
            </a:solidFill>
          </a:ln>
        </p:spPr>
        <p:txBody>
          <a:bodyPr wrap="square" rtlCol="0">
            <a:spAutoFit/>
          </a:bodyPr>
          <a:lstStyle/>
          <a:p>
            <a:r>
              <a:rPr lang="el-GR" sz="1600" dirty="0" smtClean="0"/>
              <a:t>Η μάζα ενός ατόμου ή μορίου εκφράζεται συχνά σε </a:t>
            </a:r>
            <a:r>
              <a:rPr lang="en-US" sz="1600" dirty="0" smtClean="0"/>
              <a:t>Daltons</a:t>
            </a:r>
            <a:r>
              <a:rPr lang="el-GR" sz="1600" dirty="0" smtClean="0"/>
              <a:t> </a:t>
            </a:r>
            <a:r>
              <a:rPr lang="en-US" sz="1600" dirty="0" smtClean="0"/>
              <a:t>(Da). </a:t>
            </a:r>
            <a:r>
              <a:rPr lang="el-GR" sz="1600" dirty="0" smtClean="0"/>
              <a:t>Ένα </a:t>
            </a:r>
            <a:r>
              <a:rPr lang="en-US" sz="1600" dirty="0" smtClean="0"/>
              <a:t>Dalton</a:t>
            </a:r>
            <a:r>
              <a:rPr lang="el-GR" sz="1600" dirty="0" smtClean="0"/>
              <a:t> είναι μία μονάδα ατομικής μάζας περίπου ίση με τη μάζα ενός ατόμου υδρογόνου</a:t>
            </a:r>
            <a:endParaRPr lang="el-GR" sz="16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1475656" y="1556792"/>
            <a:ext cx="3816424" cy="2062103"/>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b="1" dirty="0" smtClean="0"/>
              <a:t>Μόριο: </a:t>
            </a:r>
            <a:r>
              <a:rPr lang="el-GR" sz="1600" dirty="0" smtClean="0"/>
              <a:t>το μικρότερο σωματίδιο μιας ουσίας που μπορεί να υπάρξει ελεύθερο διατηρώντας τις ιδιότητες της ύλης από την οποία προέρχεται.</a:t>
            </a:r>
          </a:p>
          <a:p>
            <a:endParaRPr lang="el-GR" sz="1600" dirty="0" smtClean="0"/>
          </a:p>
          <a:p>
            <a:r>
              <a:rPr lang="el-GR" sz="1600" dirty="0" smtClean="0"/>
              <a:t>Τα όμοια άτομα αποτελούν τα μόρια των </a:t>
            </a:r>
            <a:r>
              <a:rPr lang="el-GR" sz="1600" b="1" dirty="0" smtClean="0"/>
              <a:t>στοιχείων,</a:t>
            </a:r>
            <a:r>
              <a:rPr lang="el-GR" sz="1600" dirty="0" smtClean="0"/>
              <a:t> ενώ αν είναι διαφορετικά, τα μόρια των </a:t>
            </a:r>
            <a:r>
              <a:rPr lang="el-GR" sz="1600" b="1" dirty="0" smtClean="0"/>
              <a:t>χημικών ενώσεων</a:t>
            </a:r>
            <a:endParaRPr lang="el-GR" sz="1600" dirty="0"/>
          </a:p>
        </p:txBody>
      </p:sp>
      <p:sp>
        <p:nvSpPr>
          <p:cNvPr id="6" name="5 - TextBox"/>
          <p:cNvSpPr txBox="1"/>
          <p:nvPr/>
        </p:nvSpPr>
        <p:spPr>
          <a:xfrm>
            <a:off x="5957822" y="3714752"/>
            <a:ext cx="2214578" cy="307777"/>
          </a:xfrm>
          <a:prstGeom prst="rect">
            <a:avLst/>
          </a:prstGeom>
          <a:noFill/>
          <a:ln>
            <a:solidFill>
              <a:schemeClr val="accent2"/>
            </a:solidFill>
          </a:ln>
        </p:spPr>
        <p:txBody>
          <a:bodyPr wrap="square" rtlCol="0">
            <a:spAutoFit/>
          </a:bodyPr>
          <a:lstStyle/>
          <a:p>
            <a:pPr algn="ctr"/>
            <a:r>
              <a:rPr lang="el-GR" sz="1400" dirty="0" smtClean="0"/>
              <a:t>Μόριο σακχαρόζης</a:t>
            </a:r>
            <a:endParaRPr lang="el-GR" sz="1400" dirty="0"/>
          </a:p>
        </p:txBody>
      </p:sp>
      <p:pic>
        <p:nvPicPr>
          <p:cNvPr id="15367" name="Picture 7" descr="C:\Documents and Settings\Eleni\Τα έγγραφά μου\Downloads\αρχείο λήψης (7).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849441" y="1857364"/>
            <a:ext cx="2466975" cy="1847850"/>
          </a:xfrm>
          <a:prstGeom prst="rect">
            <a:avLst/>
          </a:prstGeom>
          <a:noFill/>
        </p:spPr>
      </p:pic>
      <p:sp>
        <p:nvSpPr>
          <p:cNvPr id="7" name="6 - TextBox"/>
          <p:cNvSpPr txBox="1"/>
          <p:nvPr/>
        </p:nvSpPr>
        <p:spPr>
          <a:xfrm>
            <a:off x="1475656" y="3789040"/>
            <a:ext cx="3816424" cy="255454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dirty="0" smtClean="0"/>
              <a:t>Στη φύση υπάρχουν ελεύθερα περίπου 90 διαφορετικά στοιχεία. Τα στοιχεία διαφέρουν στον αριθμό των πρωτονίων και ηλεκτρονίων των ατόμων τους.</a:t>
            </a:r>
          </a:p>
          <a:p>
            <a:r>
              <a:rPr lang="el-GR" sz="1600" dirty="0" smtClean="0"/>
              <a:t>Από τα 90 στοιχεία στους ζωντανούς οργανισμούς απαντώνται περίπου 22, από τα οποία τέσσερα, ο άνθρακας (</a:t>
            </a:r>
            <a:r>
              <a:rPr lang="en-US" sz="1600" dirty="0" smtClean="0"/>
              <a:t>C)</a:t>
            </a:r>
            <a:r>
              <a:rPr lang="el-GR" sz="1600" dirty="0" smtClean="0"/>
              <a:t>, το υδρογόνο</a:t>
            </a:r>
            <a:r>
              <a:rPr lang="en-US" sz="1600" dirty="0" smtClean="0"/>
              <a:t> (H)</a:t>
            </a:r>
            <a:r>
              <a:rPr lang="el-GR" sz="1600" dirty="0" smtClean="0"/>
              <a:t>, το άζωτο</a:t>
            </a:r>
            <a:r>
              <a:rPr lang="en-US" sz="1600" dirty="0" smtClean="0"/>
              <a:t> (N)</a:t>
            </a:r>
            <a:r>
              <a:rPr lang="el-GR" sz="1600" dirty="0" smtClean="0"/>
              <a:t> και οξυγόνο</a:t>
            </a:r>
            <a:r>
              <a:rPr lang="en-US" sz="1600" dirty="0" smtClean="0"/>
              <a:t> (O)</a:t>
            </a:r>
            <a:r>
              <a:rPr lang="el-GR" sz="1600" dirty="0" smtClean="0"/>
              <a:t>, αποτελούν  το 96,5% του βάρους ενός οργανισμού</a:t>
            </a:r>
            <a:endParaRPr lang="el-GR" sz="16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555776" y="1916832"/>
            <a:ext cx="3816424" cy="1107996"/>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Χημικοί δεσμοί</a:t>
            </a:r>
          </a:p>
          <a:p>
            <a:r>
              <a:rPr lang="el-GR" sz="1600" dirty="0" smtClean="0"/>
              <a:t>Τα άτομα συνδέονται μεταξύ τους με ομοιοπολικούς (μοριακούς) ή ιοντικούς (ετεροπολικούς) δεσμούς</a:t>
            </a:r>
            <a:endParaRPr lang="el-GR" sz="1600" dirty="0"/>
          </a:p>
        </p:txBody>
      </p:sp>
      <p:pic>
        <p:nvPicPr>
          <p:cNvPr id="3" name="Picture 6" descr="C:\Documents and Settings\Eleni\Τα έγγραφά μου\Downloads\hqdefault.jpg"/>
          <p:cNvPicPr>
            <a:picLocks noChangeAspect="1" noChangeArrowheads="1"/>
          </p:cNvPicPr>
          <p:nvPr/>
        </p:nvPicPr>
        <p:blipFill>
          <a:blip r:embed="rId2" cstate="print"/>
          <a:srcRect/>
          <a:stretch>
            <a:fillRect/>
          </a:stretch>
        </p:blipFill>
        <p:spPr bwMode="auto">
          <a:xfrm>
            <a:off x="2555776" y="3143248"/>
            <a:ext cx="3816424" cy="285752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descr="C:\Documents and Settings\Eleni\Τα έγγραφά μου\Downloads\αρχείο λήψης (2).jpg"/>
          <p:cNvPicPr>
            <a:picLocks noGrp="1" noChangeAspect="1" noChangeArrowheads="1"/>
          </p:cNvPicPr>
          <p:nvPr>
            <p:ph idx="1"/>
          </p:nvPr>
        </p:nvPicPr>
        <p:blipFill>
          <a:blip r:embed="rId2" cstate="print"/>
          <a:srcRect/>
          <a:stretch>
            <a:fillRect/>
          </a:stretch>
        </p:blipFill>
        <p:spPr bwMode="auto">
          <a:xfrm>
            <a:off x="1007368" y="2924944"/>
            <a:ext cx="3276600" cy="1400175"/>
          </a:xfrm>
          <a:prstGeom prst="rect">
            <a:avLst/>
          </a:prstGeom>
          <a:noFill/>
        </p:spPr>
      </p:pic>
      <p:pic>
        <p:nvPicPr>
          <p:cNvPr id="21508" name="Picture 4" descr="C:\Documents and Settings\Eleni\Τα έγγραφά μου\Downloads\H2.gif"/>
          <p:cNvPicPr>
            <a:picLocks noChangeAspect="1" noChangeArrowheads="1"/>
          </p:cNvPicPr>
          <p:nvPr/>
        </p:nvPicPr>
        <p:blipFill>
          <a:blip r:embed="rId3" cstate="print"/>
          <a:srcRect/>
          <a:stretch>
            <a:fillRect/>
          </a:stretch>
        </p:blipFill>
        <p:spPr bwMode="auto">
          <a:xfrm>
            <a:off x="1484387" y="4509120"/>
            <a:ext cx="2295525" cy="1343025"/>
          </a:xfrm>
          <a:prstGeom prst="rect">
            <a:avLst/>
          </a:prstGeom>
          <a:noFill/>
        </p:spPr>
      </p:pic>
      <p:pic>
        <p:nvPicPr>
          <p:cNvPr id="21509" name="Picture 5" descr="C:\Documents and Settings\Eleni\Τα έγγραφά μου\Downloads\αρχείο λήψης (3).jpg"/>
          <p:cNvPicPr>
            <a:picLocks noChangeAspect="1" noChangeArrowheads="1"/>
          </p:cNvPicPr>
          <p:nvPr/>
        </p:nvPicPr>
        <p:blipFill>
          <a:blip r:embed="rId4" cstate="print"/>
          <a:srcRect/>
          <a:stretch>
            <a:fillRect/>
          </a:stretch>
        </p:blipFill>
        <p:spPr bwMode="auto">
          <a:xfrm>
            <a:off x="6195392" y="3437731"/>
            <a:ext cx="1905000" cy="2295525"/>
          </a:xfrm>
          <a:prstGeom prst="rect">
            <a:avLst/>
          </a:prstGeom>
          <a:noFill/>
        </p:spPr>
      </p:pic>
      <p:sp>
        <p:nvSpPr>
          <p:cNvPr id="6" name="5 - TextBox"/>
          <p:cNvSpPr txBox="1"/>
          <p:nvPr/>
        </p:nvSpPr>
        <p:spPr>
          <a:xfrm>
            <a:off x="1043608" y="1556792"/>
            <a:ext cx="6984776" cy="1077218"/>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b="1" dirty="0" smtClean="0"/>
              <a:t>Ομοιοπολικός δεσμός: </a:t>
            </a:r>
            <a:r>
              <a:rPr lang="el-GR" sz="1600" dirty="0" smtClean="0"/>
              <a:t>Δημιουργείται με τη συνεισφορά ηλεκτρονίων, τα οποία δημιουργούν ζεύγη. Τα κοινά ζεύγη ηλεκτρονίων περιστρέφονται γύρω από τους πυρήνες των ατόμων συνδέοντάς τα. Οι ομοιοπολικοί δεσμοί είναι ισχυροί δεσμοί</a:t>
            </a:r>
            <a:endParaRPr lang="el-GR" sz="1600" dirty="0"/>
          </a:p>
        </p:txBody>
      </p:sp>
      <p:sp>
        <p:nvSpPr>
          <p:cNvPr id="7" name="6 - TextBox"/>
          <p:cNvSpPr txBox="1"/>
          <p:nvPr/>
        </p:nvSpPr>
        <p:spPr>
          <a:xfrm>
            <a:off x="6156176" y="6001543"/>
            <a:ext cx="2088232" cy="307777"/>
          </a:xfrm>
          <a:prstGeom prst="rect">
            <a:avLst/>
          </a:prstGeom>
          <a:noFill/>
          <a:ln>
            <a:solidFill>
              <a:schemeClr val="accent2"/>
            </a:solidFill>
          </a:ln>
        </p:spPr>
        <p:txBody>
          <a:bodyPr wrap="square" rtlCol="0">
            <a:spAutoFit/>
          </a:bodyPr>
          <a:lstStyle/>
          <a:p>
            <a:pPr algn="ctr"/>
            <a:r>
              <a:rPr lang="el-GR" sz="1400" dirty="0" smtClean="0"/>
              <a:t>Μόριο μεθανίου</a:t>
            </a:r>
            <a:endParaRPr lang="el-GR" sz="1400" dirty="0"/>
          </a:p>
        </p:txBody>
      </p:sp>
      <p:sp>
        <p:nvSpPr>
          <p:cNvPr id="8" name="7 - TextBox"/>
          <p:cNvSpPr txBox="1"/>
          <p:nvPr/>
        </p:nvSpPr>
        <p:spPr>
          <a:xfrm>
            <a:off x="1187624" y="6021288"/>
            <a:ext cx="2952328" cy="338554"/>
          </a:xfrm>
          <a:prstGeom prst="rect">
            <a:avLst/>
          </a:prstGeom>
          <a:noFill/>
          <a:ln>
            <a:solidFill>
              <a:schemeClr val="accent2"/>
            </a:solidFill>
          </a:ln>
        </p:spPr>
        <p:txBody>
          <a:bodyPr wrap="square" rtlCol="0">
            <a:spAutoFit/>
          </a:bodyPr>
          <a:lstStyle/>
          <a:p>
            <a:pPr algn="ctr"/>
            <a:r>
              <a:rPr lang="el-GR" sz="1600" dirty="0" smtClean="0"/>
              <a:t>Ιόν και μόριο υδρογόνου</a:t>
            </a:r>
            <a:endParaRPr lang="el-GR" sz="16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Αποτέλεσμα εικόνας για ετεροπολικος δεσμο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28" name="Picture 4" descr="Αποτέλεσμα εικόνας για ετεροπολικος δεσμος"/>
          <p:cNvPicPr>
            <a:picLocks noChangeAspect="1" noChangeArrowheads="1"/>
          </p:cNvPicPr>
          <p:nvPr/>
        </p:nvPicPr>
        <p:blipFill>
          <a:blip r:embed="rId2" cstate="print"/>
          <a:srcRect/>
          <a:stretch>
            <a:fillRect/>
          </a:stretch>
        </p:blipFill>
        <p:spPr bwMode="auto">
          <a:xfrm>
            <a:off x="4643438" y="3690953"/>
            <a:ext cx="3209925" cy="2095501"/>
          </a:xfrm>
          <a:prstGeom prst="rect">
            <a:avLst/>
          </a:prstGeom>
          <a:noFill/>
        </p:spPr>
      </p:pic>
      <p:pic>
        <p:nvPicPr>
          <p:cNvPr id="1031" name="Picture 7" descr="C:\Documents and Settings\Eleni\Τα έγγραφά μου\Downloads\img008.gif"/>
          <p:cNvPicPr>
            <a:picLocks noChangeAspect="1" noChangeArrowheads="1"/>
          </p:cNvPicPr>
          <p:nvPr/>
        </p:nvPicPr>
        <p:blipFill>
          <a:blip r:embed="rId3" cstate="print"/>
          <a:srcRect/>
          <a:stretch>
            <a:fillRect/>
          </a:stretch>
        </p:blipFill>
        <p:spPr bwMode="auto">
          <a:xfrm>
            <a:off x="928662" y="3714752"/>
            <a:ext cx="3386139" cy="2000264"/>
          </a:xfrm>
          <a:prstGeom prst="rect">
            <a:avLst/>
          </a:prstGeom>
          <a:noFill/>
        </p:spPr>
      </p:pic>
      <p:sp>
        <p:nvSpPr>
          <p:cNvPr id="8" name="7 - TextBox"/>
          <p:cNvSpPr txBox="1"/>
          <p:nvPr/>
        </p:nvSpPr>
        <p:spPr>
          <a:xfrm>
            <a:off x="971600" y="2000240"/>
            <a:ext cx="6912768" cy="1569660"/>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b="1" dirty="0" smtClean="0"/>
              <a:t>Ιοντικός ή ετεροπολικός δεσμός: </a:t>
            </a:r>
            <a:r>
              <a:rPr lang="el-GR" sz="1600" dirty="0" smtClean="0"/>
              <a:t>από ένα άτομο απομακρύνεται ένα ή περισσότερα ηλεκτρόνια με αποτέλεσμα το άτομο να μετατραπεί σε ιόν φορτισμένο θετικά. Τα ηλεκτρόνια προσλαμβάνονται από ένα άλλο άτομο που μετατρέπεται σε ιόν φορτισμένο αρνητικά. Τα ιόντα έλκονται με ηλεκτροστατικές δυνάμεις. Οι ιοντικοί δεσμοί είναι 10-100 φορές λιγότερο ισχυροί από τους ομοιοπολικούς δεσμούς</a:t>
            </a:r>
            <a:endParaRPr lang="el-GR" sz="1600" dirty="0"/>
          </a:p>
        </p:txBody>
      </p:sp>
      <p:sp>
        <p:nvSpPr>
          <p:cNvPr id="9" name="8 - TextBox"/>
          <p:cNvSpPr txBox="1"/>
          <p:nvPr/>
        </p:nvSpPr>
        <p:spPr>
          <a:xfrm>
            <a:off x="3275856" y="6001543"/>
            <a:ext cx="2498050" cy="307777"/>
          </a:xfrm>
          <a:prstGeom prst="rect">
            <a:avLst/>
          </a:prstGeom>
          <a:noFill/>
          <a:ln>
            <a:solidFill>
              <a:schemeClr val="accent2"/>
            </a:solidFill>
          </a:ln>
        </p:spPr>
        <p:txBody>
          <a:bodyPr wrap="square" rtlCol="0">
            <a:spAutoFit/>
          </a:bodyPr>
          <a:lstStyle/>
          <a:p>
            <a:pPr algn="ctr"/>
            <a:r>
              <a:rPr lang="el-GR" sz="1400" dirty="0" smtClean="0"/>
              <a:t>Χλωριούχο νάτριο (</a:t>
            </a:r>
            <a:r>
              <a:rPr lang="en-US" sz="1400" dirty="0" err="1" smtClean="0"/>
              <a:t>NaCl</a:t>
            </a:r>
            <a:r>
              <a:rPr lang="en-US" sz="1400" dirty="0" smtClean="0"/>
              <a:t>)</a:t>
            </a:r>
            <a:endParaRPr lang="el-GR" sz="1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C:\Documents and Settings\Eleni\Τα έγγραφά μου\Downloads\hydrogen-bond.jpg"/>
          <p:cNvPicPr>
            <a:picLocks noChangeAspect="1" noChangeArrowheads="1"/>
          </p:cNvPicPr>
          <p:nvPr/>
        </p:nvPicPr>
        <p:blipFill>
          <a:blip r:embed="rId2" cstate="print"/>
          <a:srcRect/>
          <a:stretch>
            <a:fillRect/>
          </a:stretch>
        </p:blipFill>
        <p:spPr bwMode="auto">
          <a:xfrm>
            <a:off x="5508104" y="1330077"/>
            <a:ext cx="2855810" cy="1666875"/>
          </a:xfrm>
          <a:prstGeom prst="rect">
            <a:avLst/>
          </a:prstGeom>
          <a:noFill/>
        </p:spPr>
      </p:pic>
      <p:pic>
        <p:nvPicPr>
          <p:cNvPr id="5" name="Picture 9" descr="C:\Documents and Settings\Eleni\Τα έγγραφά μου\Downloads\αρχείο λήψης (4).jpg"/>
          <p:cNvPicPr>
            <a:picLocks noChangeAspect="1" noChangeArrowheads="1"/>
          </p:cNvPicPr>
          <p:nvPr/>
        </p:nvPicPr>
        <p:blipFill>
          <a:blip r:embed="rId3" cstate="print"/>
          <a:srcRect/>
          <a:stretch>
            <a:fillRect/>
          </a:stretch>
        </p:blipFill>
        <p:spPr bwMode="auto">
          <a:xfrm>
            <a:off x="5532614" y="3441551"/>
            <a:ext cx="2855810" cy="1571625"/>
          </a:xfrm>
          <a:prstGeom prst="rect">
            <a:avLst/>
          </a:prstGeom>
          <a:noFill/>
        </p:spPr>
      </p:pic>
      <p:sp>
        <p:nvSpPr>
          <p:cNvPr id="7" name="6 - TextBox"/>
          <p:cNvSpPr txBox="1"/>
          <p:nvPr/>
        </p:nvSpPr>
        <p:spPr>
          <a:xfrm>
            <a:off x="1187624" y="1197327"/>
            <a:ext cx="4032448" cy="4031873"/>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sz="1600" b="1" dirty="0" smtClean="0"/>
              <a:t>Δεσμός υδρογόνου</a:t>
            </a:r>
            <a:endParaRPr lang="en-US" sz="1600" b="1" dirty="0" smtClean="0"/>
          </a:p>
          <a:p>
            <a:r>
              <a:rPr lang="el-GR" sz="1600" b="1" dirty="0" smtClean="0"/>
              <a:t> </a:t>
            </a:r>
            <a:r>
              <a:rPr lang="el-GR" sz="1600" dirty="0" smtClean="0"/>
              <a:t>Σε μόρια όπως το νερό (</a:t>
            </a:r>
            <a:r>
              <a:rPr lang="en-US" sz="1600" dirty="0" smtClean="0"/>
              <a:t>H</a:t>
            </a:r>
            <a:r>
              <a:rPr lang="en-US" sz="1600" baseline="-25000" dirty="0" smtClean="0"/>
              <a:t>2</a:t>
            </a:r>
            <a:r>
              <a:rPr lang="en-US" sz="1600" dirty="0" smtClean="0"/>
              <a:t>O) </a:t>
            </a:r>
            <a:r>
              <a:rPr lang="el-GR" sz="1600" dirty="0" smtClean="0"/>
              <a:t>δημιουργούνται κοινά ζεύγη ηλεκτρονίων που περιστρέφονται γύρω από τους πυρήνες των ατόμων</a:t>
            </a:r>
            <a:r>
              <a:rPr lang="en-US" sz="1600" dirty="0" smtClean="0"/>
              <a:t>.</a:t>
            </a:r>
          </a:p>
          <a:p>
            <a:endParaRPr lang="en-US" sz="1600" dirty="0" smtClean="0"/>
          </a:p>
          <a:p>
            <a:r>
              <a:rPr lang="el-GR" sz="1600" dirty="0" smtClean="0"/>
              <a:t>Το υδρογόνο έχει ένα πρωτόνιο (1+), ενώ το οξυγόνο 6 (6+). Το κοινό ζεύγος ηλεκτρονίων έλκεται πιο ισχυρά από τον πυρήνα του οξυγόνου σε σχέση με τον πυρήνα του υδρογόνου, με αποτέλεσμα το μόριο του νερού να εμφανίζεται ως ηλεκτρικό δίπολο.</a:t>
            </a:r>
            <a:endParaRPr lang="en-US" sz="1600" dirty="0" smtClean="0"/>
          </a:p>
          <a:p>
            <a:endParaRPr lang="en-US" sz="1600" dirty="0" smtClean="0"/>
          </a:p>
          <a:p>
            <a:r>
              <a:rPr lang="el-GR" sz="1600" dirty="0" smtClean="0"/>
              <a:t> Το αποτέλεσμα είναι τα μόρια του νερού να προσανατολίζονται ανάλογα, ώστε να δημιουργούνται ανάμεσά τους ηλεκτροστατικοί δεσμοί.</a:t>
            </a:r>
            <a:endParaRPr lang="en-US" sz="16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691680" y="1575951"/>
            <a:ext cx="3816424" cy="3293209"/>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sz="1600" b="1" dirty="0" smtClean="0"/>
              <a:t>Δεσμός υδρογόνου</a:t>
            </a:r>
            <a:endParaRPr lang="en-US" sz="1600" b="1" dirty="0" smtClean="0"/>
          </a:p>
          <a:p>
            <a:r>
              <a:rPr lang="el-GR" sz="1600" b="1" dirty="0" smtClean="0"/>
              <a:t> </a:t>
            </a:r>
            <a:endParaRPr lang="en-US" sz="1600" dirty="0" smtClean="0"/>
          </a:p>
          <a:p>
            <a:r>
              <a:rPr lang="el-GR" sz="1600" dirty="0" smtClean="0"/>
              <a:t>Πολλά μόρια νερού σχηματίζουν </a:t>
            </a:r>
            <a:r>
              <a:rPr lang="el-GR" sz="1600" dirty="0" err="1" smtClean="0"/>
              <a:t>διαμοριακούς</a:t>
            </a:r>
            <a:r>
              <a:rPr lang="el-GR" sz="1600" dirty="0" smtClean="0"/>
              <a:t> δεσμούς, που ονομάζονται δεσμοί υδρογόνου.</a:t>
            </a:r>
            <a:endParaRPr lang="en-US" sz="1600" dirty="0" smtClean="0"/>
          </a:p>
          <a:p>
            <a:endParaRPr lang="en-US" sz="1600" dirty="0" smtClean="0"/>
          </a:p>
          <a:p>
            <a:r>
              <a:rPr lang="el-GR" sz="1600" dirty="0" smtClean="0"/>
              <a:t>Τέτοιοι δεσμοί σχηματίζονται ανάμεσα στο υδρογόνο και το οξυγόνο, το άζωτο ή το φθόριο.</a:t>
            </a:r>
            <a:endParaRPr lang="en-US" sz="1600" dirty="0" smtClean="0"/>
          </a:p>
          <a:p>
            <a:endParaRPr lang="en-US" sz="1600" dirty="0" smtClean="0"/>
          </a:p>
          <a:p>
            <a:r>
              <a:rPr lang="el-GR" sz="1600" dirty="0" smtClean="0"/>
              <a:t> Οι δεσμοί υδρογόνου είναι λιγότερο ισχυροί από τους ομοιοπολικούς και ιοντικούς δεσμούς και διασπώνται εύκολα.</a:t>
            </a:r>
            <a:endParaRPr lang="el-GR" sz="1600" dirty="0"/>
          </a:p>
        </p:txBody>
      </p:sp>
      <p:pic>
        <p:nvPicPr>
          <p:cNvPr id="5" name="Picture 11" descr="C:\Documents and Settings\Eleni\Τα έγγραφά μου\Downloads\αρχείο λήψης (6).jpg"/>
          <p:cNvPicPr>
            <a:picLocks noChangeAspect="1" noChangeArrowheads="1"/>
          </p:cNvPicPr>
          <p:nvPr/>
        </p:nvPicPr>
        <p:blipFill>
          <a:blip r:embed="rId2" cstate="print"/>
          <a:srcRect/>
          <a:stretch>
            <a:fillRect/>
          </a:stretch>
        </p:blipFill>
        <p:spPr bwMode="auto">
          <a:xfrm>
            <a:off x="5940152" y="2708920"/>
            <a:ext cx="2952328" cy="112395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691680" y="980728"/>
            <a:ext cx="3744416" cy="584775"/>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sz="1600" b="1" dirty="0" smtClean="0"/>
              <a:t>Σημασία των δεσμών υδρογόνου για τη ζωή</a:t>
            </a:r>
            <a:endParaRPr lang="el-GR" sz="1600" b="1" dirty="0"/>
          </a:p>
        </p:txBody>
      </p:sp>
      <p:sp>
        <p:nvSpPr>
          <p:cNvPr id="5" name="4 - TextBox"/>
          <p:cNvSpPr txBox="1"/>
          <p:nvPr/>
        </p:nvSpPr>
        <p:spPr>
          <a:xfrm>
            <a:off x="1691680" y="1700808"/>
            <a:ext cx="3779374" cy="4278094"/>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buFont typeface="Wingdings" pitchFamily="2" charset="2"/>
              <a:buChar char="§"/>
            </a:pPr>
            <a:r>
              <a:rPr lang="el-GR" sz="1600" dirty="0" smtClean="0"/>
              <a:t>Λόγω των δεσμών υδρογόνου το νερό σε θερμοκρασία δωματίου είναι υγρό και όχι αέριο</a:t>
            </a:r>
            <a:endParaRPr lang="en-US" sz="1600" dirty="0" smtClean="0"/>
          </a:p>
          <a:p>
            <a:endParaRPr lang="el-GR" sz="1600" dirty="0" smtClean="0"/>
          </a:p>
          <a:p>
            <a:pPr>
              <a:buFont typeface="Wingdings" pitchFamily="2" charset="2"/>
              <a:buChar char="§"/>
            </a:pPr>
            <a:r>
              <a:rPr lang="el-GR" sz="1600" dirty="0" smtClean="0"/>
              <a:t>Το νερό έχει μεγάλη επιφανειακή τάση</a:t>
            </a:r>
            <a:r>
              <a:rPr lang="en-US" sz="1600" dirty="0" smtClean="0"/>
              <a:t>,</a:t>
            </a:r>
            <a:r>
              <a:rPr lang="el-GR" sz="1600" dirty="0" smtClean="0"/>
              <a:t> υψηλό σημείο ζέσεως και μεγάλη θερμοχωρητικότητα, ιδιότητες πού σημαντικές για τη ζωή</a:t>
            </a:r>
            <a:endParaRPr lang="en-US" sz="1600" dirty="0" smtClean="0"/>
          </a:p>
          <a:p>
            <a:endParaRPr lang="el-GR" sz="1600" dirty="0" smtClean="0"/>
          </a:p>
          <a:p>
            <a:pPr>
              <a:buFont typeface="Wingdings" pitchFamily="2" charset="2"/>
              <a:buChar char="§"/>
            </a:pPr>
            <a:r>
              <a:rPr lang="el-GR" sz="1600" dirty="0" smtClean="0"/>
              <a:t> Το νερό είναι άριστος διαλύτης για όλες τις πολικές ουσίες (υδρόφιλα μόρια)</a:t>
            </a:r>
            <a:endParaRPr lang="en-US" sz="1600" dirty="0" smtClean="0"/>
          </a:p>
          <a:p>
            <a:endParaRPr lang="el-GR" sz="1600" dirty="0" smtClean="0"/>
          </a:p>
          <a:p>
            <a:pPr>
              <a:buFont typeface="Wingdings" pitchFamily="2" charset="2"/>
              <a:buChar char="§"/>
            </a:pPr>
            <a:r>
              <a:rPr lang="el-GR" sz="1600" dirty="0" smtClean="0"/>
              <a:t>Λόγω των δεσμών υδρογόνου το </a:t>
            </a:r>
            <a:r>
              <a:rPr lang="en-US" sz="1600" dirty="0" smtClean="0"/>
              <a:t>DNA</a:t>
            </a:r>
            <a:r>
              <a:rPr lang="el-GR" sz="1600" dirty="0" smtClean="0"/>
              <a:t> είναι δίκλωνο</a:t>
            </a:r>
            <a:endParaRPr lang="en-US" sz="1600" dirty="0" smtClean="0"/>
          </a:p>
          <a:p>
            <a:endParaRPr lang="el-GR" sz="1600" dirty="0" smtClean="0"/>
          </a:p>
          <a:p>
            <a:pPr>
              <a:buFont typeface="Wingdings" pitchFamily="2" charset="2"/>
              <a:buChar char="§"/>
            </a:pPr>
            <a:r>
              <a:rPr lang="el-GR" sz="1600" dirty="0" smtClean="0"/>
              <a:t>Παίρνουν μέρος στην τελική αναδίπλωση των μορίων και τη στερεοδιάταξή τους</a:t>
            </a:r>
            <a:endParaRPr lang="el-GR" sz="1600" dirty="0"/>
          </a:p>
        </p:txBody>
      </p:sp>
      <p:pic>
        <p:nvPicPr>
          <p:cNvPr id="6" name="Picture 3" descr="C:\Documents and Settings\Eleni\Τα έγγραφά μου\Downloads\untid.JPG"/>
          <p:cNvPicPr>
            <a:picLocks noChangeAspect="1" noChangeArrowheads="1"/>
          </p:cNvPicPr>
          <p:nvPr/>
        </p:nvPicPr>
        <p:blipFill>
          <a:blip r:embed="rId2" cstate="print"/>
          <a:srcRect/>
          <a:stretch>
            <a:fillRect/>
          </a:stretch>
        </p:blipFill>
        <p:spPr bwMode="auto">
          <a:xfrm>
            <a:off x="5571306" y="1988840"/>
            <a:ext cx="3105150" cy="258127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303654" y="3371508"/>
            <a:ext cx="4500594" cy="1815882"/>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endParaRPr lang="el-GR" sz="1600" dirty="0" smtClean="0"/>
          </a:p>
          <a:p>
            <a:pPr algn="ctr"/>
            <a:r>
              <a:rPr lang="el-GR" sz="1600" b="1" dirty="0" smtClean="0"/>
              <a:t>Κυτταρική θεωρία:</a:t>
            </a:r>
          </a:p>
          <a:p>
            <a:pPr algn="ctr"/>
            <a:r>
              <a:rPr lang="el-GR" sz="1600" dirty="0" smtClean="0"/>
              <a:t>Όλοι οι ζωντανοί οργανισμοί αποτελούνται από ένα ή περισσότερα κύτταρα. Όλα τα κύτταρα προέρχονται από τη διαίρεση προϋπάρχοντος κυττάρου</a:t>
            </a:r>
            <a:endParaRPr lang="en-US" sz="1600" dirty="0" smtClean="0"/>
          </a:p>
          <a:p>
            <a:pPr algn="ctr"/>
            <a:endParaRPr lang="el-GR" sz="1600" dirty="0"/>
          </a:p>
        </p:txBody>
      </p:sp>
      <p:sp>
        <p:nvSpPr>
          <p:cNvPr id="3" name="2 - TextBox"/>
          <p:cNvSpPr txBox="1"/>
          <p:nvPr/>
        </p:nvSpPr>
        <p:spPr>
          <a:xfrm>
            <a:off x="2267744" y="1628800"/>
            <a:ext cx="4500594" cy="1569660"/>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endParaRPr lang="el-GR" sz="1600" dirty="0" smtClean="0"/>
          </a:p>
          <a:p>
            <a:pPr algn="ctr"/>
            <a:r>
              <a:rPr lang="el-GR" sz="1600" dirty="0" smtClean="0"/>
              <a:t>Η βάση της ζωής είναι το </a:t>
            </a:r>
            <a:r>
              <a:rPr lang="el-GR" sz="1600" b="1" dirty="0" smtClean="0"/>
              <a:t>κύτταρο</a:t>
            </a:r>
          </a:p>
          <a:p>
            <a:pPr algn="ctr"/>
            <a:endParaRPr lang="el-GR" sz="1600" dirty="0" smtClean="0"/>
          </a:p>
          <a:p>
            <a:pPr algn="ctr"/>
            <a:r>
              <a:rPr lang="el-GR" sz="1600" b="1" dirty="0" smtClean="0"/>
              <a:t>Κύτταρο: </a:t>
            </a:r>
            <a:r>
              <a:rPr lang="el-GR" sz="1600" dirty="0" smtClean="0"/>
              <a:t>Η μικρότερη δυνατή μονάδα που φέρει τα χαρακτηριστικά της ζωής</a:t>
            </a:r>
          </a:p>
          <a:p>
            <a:pPr algn="ctr"/>
            <a:endParaRPr lang="el-GR" sz="16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907704" y="1428736"/>
            <a:ext cx="4968552" cy="1323439"/>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sz="1600" b="1" dirty="0" smtClean="0"/>
              <a:t>Υδρόφιλες δυνάμεις</a:t>
            </a:r>
            <a:endParaRPr lang="en-US" sz="1600" b="1" dirty="0" smtClean="0"/>
          </a:p>
          <a:p>
            <a:pPr algn="ctr"/>
            <a:endParaRPr lang="en-US" sz="1600" b="1" dirty="0" smtClean="0"/>
          </a:p>
          <a:p>
            <a:r>
              <a:rPr lang="en-US" sz="1600" dirty="0" smtClean="0"/>
              <a:t>T</a:t>
            </a:r>
            <a:r>
              <a:rPr lang="el-GR" sz="1600" dirty="0" smtClean="0"/>
              <a:t>α πολικά μόρια συνδέονται με ηλεκτροστατικές δυνάμεις με τα μόρια του νερού και είναι ευδιάλυτα στο νερό και γενικά στους πολικούς διαλύτες</a:t>
            </a:r>
            <a:endParaRPr lang="el-GR" sz="1600" dirty="0"/>
          </a:p>
        </p:txBody>
      </p:sp>
      <p:pic>
        <p:nvPicPr>
          <p:cNvPr id="5" name="Picture 4" descr="C:\Documents and Settings\Eleni\Τα έγγραφά μου\Downloads\solvation-of-a-Na-ion.jpg"/>
          <p:cNvPicPr>
            <a:picLocks noChangeAspect="1" noChangeArrowheads="1"/>
          </p:cNvPicPr>
          <p:nvPr/>
        </p:nvPicPr>
        <p:blipFill>
          <a:blip r:embed="rId2" cstate="print"/>
          <a:srcRect r="2861" b="13098"/>
          <a:stretch>
            <a:fillRect/>
          </a:stretch>
        </p:blipFill>
        <p:spPr bwMode="auto">
          <a:xfrm>
            <a:off x="1403648" y="2951164"/>
            <a:ext cx="2452832" cy="2422052"/>
          </a:xfrm>
          <a:prstGeom prst="rect">
            <a:avLst/>
          </a:prstGeom>
          <a:noFill/>
        </p:spPr>
      </p:pic>
      <p:pic>
        <p:nvPicPr>
          <p:cNvPr id="6" name="Picture 2" descr="C:\Documents and Settings\Eleni\Τα έγγραφά μου\Downloads\f-d877018e877da7bdc5abb62e298028c7e2536c6ef17ffe8e3fa2399a0image_thumb_postcardimage_thumb_postcard.1"/>
          <p:cNvPicPr>
            <a:picLocks noChangeAspect="1" noChangeArrowheads="1"/>
          </p:cNvPicPr>
          <p:nvPr/>
        </p:nvPicPr>
        <p:blipFill>
          <a:blip r:embed="rId3" cstate="print"/>
          <a:srcRect/>
          <a:stretch>
            <a:fillRect/>
          </a:stretch>
        </p:blipFill>
        <p:spPr bwMode="auto">
          <a:xfrm>
            <a:off x="3995936" y="3084920"/>
            <a:ext cx="1868788" cy="2216288"/>
          </a:xfrm>
          <a:prstGeom prst="rect">
            <a:avLst/>
          </a:prstGeom>
          <a:noFill/>
        </p:spPr>
      </p:pic>
      <p:pic>
        <p:nvPicPr>
          <p:cNvPr id="7" name="Picture 3" descr="C:\Documents and Settings\Eleni\Τα έγγραφά μου\Downloads\214_Dissociation_of_Sodium_Chloride_in_Water-01.jpg"/>
          <p:cNvPicPr>
            <a:picLocks noChangeAspect="1" noChangeArrowheads="1"/>
          </p:cNvPicPr>
          <p:nvPr/>
        </p:nvPicPr>
        <p:blipFill>
          <a:blip r:embed="rId4" cstate="print"/>
          <a:srcRect/>
          <a:stretch>
            <a:fillRect/>
          </a:stretch>
        </p:blipFill>
        <p:spPr bwMode="auto">
          <a:xfrm>
            <a:off x="6228184" y="3068961"/>
            <a:ext cx="2103473" cy="2304256"/>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907704" y="404664"/>
            <a:ext cx="5400600" cy="1569660"/>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sz="1600" b="1" dirty="0" smtClean="0"/>
              <a:t>Υδρόφοβες δυνάμεις</a:t>
            </a:r>
            <a:endParaRPr lang="en-US" sz="1600" b="1" dirty="0" smtClean="0"/>
          </a:p>
          <a:p>
            <a:r>
              <a:rPr lang="en-US" sz="1600" dirty="0" smtClean="0"/>
              <a:t>T</a:t>
            </a:r>
            <a:r>
              <a:rPr lang="el-GR" sz="1600" dirty="0" smtClean="0"/>
              <a:t>α μη πολικά μόρια έχουν την τάση να «κρύβονται»  από τα μόρια του νερού που συνδέονται μεταξύ τους με δεσμούς υδρογόνου, με αποτέλεσμα να συνδέονται σχηματίζοντας κολλοειδή. Τα μη πολικά μόρια είναι αδιάλυτα στο νερό και γενικά στους πολικούς διαλύτες</a:t>
            </a:r>
            <a:r>
              <a:rPr lang="en-US" sz="1600" dirty="0" smtClean="0"/>
              <a:t>.</a:t>
            </a:r>
            <a:endParaRPr lang="el-GR" sz="1600" dirty="0"/>
          </a:p>
        </p:txBody>
      </p:sp>
      <p:pic>
        <p:nvPicPr>
          <p:cNvPr id="5" name="Picture 5" descr="C:\Documents and Settings\Eleni\Τα έγγραφά μου\Downloads\11-0.png"/>
          <p:cNvPicPr>
            <a:picLocks noChangeAspect="1" noChangeArrowheads="1"/>
          </p:cNvPicPr>
          <p:nvPr/>
        </p:nvPicPr>
        <p:blipFill>
          <a:blip r:embed="rId2" cstate="print"/>
          <a:srcRect/>
          <a:stretch>
            <a:fillRect/>
          </a:stretch>
        </p:blipFill>
        <p:spPr bwMode="auto">
          <a:xfrm>
            <a:off x="214282" y="2143116"/>
            <a:ext cx="2786082" cy="2260600"/>
          </a:xfrm>
          <a:prstGeom prst="rect">
            <a:avLst/>
          </a:prstGeom>
          <a:noFill/>
        </p:spPr>
      </p:pic>
      <p:pic>
        <p:nvPicPr>
          <p:cNvPr id="6" name="Picture 2" descr="C:\Documents and Settings\Eleni\Τα έγγραφά μου\Downloads\image18.gif"/>
          <p:cNvPicPr>
            <a:picLocks noGrp="1" noChangeAspect="1" noChangeArrowheads="1"/>
          </p:cNvPicPr>
          <p:nvPr>
            <p:ph idx="1"/>
          </p:nvPr>
        </p:nvPicPr>
        <p:blipFill>
          <a:blip r:embed="rId3" cstate="print"/>
          <a:srcRect/>
          <a:stretch>
            <a:fillRect/>
          </a:stretch>
        </p:blipFill>
        <p:spPr bwMode="auto">
          <a:xfrm>
            <a:off x="3143240" y="2143116"/>
            <a:ext cx="2743200" cy="2214578"/>
          </a:xfrm>
          <a:prstGeom prst="rect">
            <a:avLst/>
          </a:prstGeom>
          <a:noFill/>
        </p:spPr>
      </p:pic>
      <p:pic>
        <p:nvPicPr>
          <p:cNvPr id="7" name="Picture 3" descr="C:\Documents and Settings\Eleni\Τα έγγραφά μου\Downloads\non-polar-interaction1.gif"/>
          <p:cNvPicPr>
            <a:picLocks noChangeAspect="1" noChangeArrowheads="1"/>
          </p:cNvPicPr>
          <p:nvPr/>
        </p:nvPicPr>
        <p:blipFill>
          <a:blip r:embed="rId4" cstate="print"/>
          <a:srcRect/>
          <a:stretch>
            <a:fillRect/>
          </a:stretch>
        </p:blipFill>
        <p:spPr bwMode="auto">
          <a:xfrm>
            <a:off x="214282" y="4629173"/>
            <a:ext cx="5057775" cy="2085975"/>
          </a:xfrm>
          <a:prstGeom prst="rect">
            <a:avLst/>
          </a:prstGeom>
          <a:noFill/>
        </p:spPr>
      </p:pic>
      <p:pic>
        <p:nvPicPr>
          <p:cNvPr id="8" name="Picture 4" descr="C:\Documents and Settings\Eleni\Τα έγγραφά μου\Downloads\hydrophobic_bonds.gif"/>
          <p:cNvPicPr>
            <a:picLocks noChangeAspect="1" noChangeArrowheads="1"/>
          </p:cNvPicPr>
          <p:nvPr/>
        </p:nvPicPr>
        <p:blipFill>
          <a:blip r:embed="rId5" cstate="print"/>
          <a:srcRect/>
          <a:stretch>
            <a:fillRect/>
          </a:stretch>
        </p:blipFill>
        <p:spPr bwMode="auto">
          <a:xfrm>
            <a:off x="6143636" y="2571744"/>
            <a:ext cx="2924160" cy="3071834"/>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Documents and Settings\Eleni\Τα έγγραφά μου\Downloads\7hydrophobic.gif"/>
          <p:cNvPicPr>
            <a:picLocks noChangeAspect="1" noChangeArrowheads="1"/>
          </p:cNvPicPr>
          <p:nvPr/>
        </p:nvPicPr>
        <p:blipFill>
          <a:blip r:embed="rId2" cstate="print"/>
          <a:srcRect/>
          <a:stretch>
            <a:fillRect/>
          </a:stretch>
        </p:blipFill>
        <p:spPr bwMode="auto">
          <a:xfrm>
            <a:off x="1187624" y="1124744"/>
            <a:ext cx="6840760" cy="2448272"/>
          </a:xfrm>
          <a:prstGeom prst="rect">
            <a:avLst/>
          </a:prstGeom>
          <a:noFill/>
        </p:spPr>
      </p:pic>
      <p:pic>
        <p:nvPicPr>
          <p:cNvPr id="3" name="Picture 5" descr="C:\Documents and Settings\Eleni\Τα έγγραφά μου\Downloads\Surfactant.jpg"/>
          <p:cNvPicPr>
            <a:picLocks noChangeAspect="1" noChangeArrowheads="1"/>
          </p:cNvPicPr>
          <p:nvPr/>
        </p:nvPicPr>
        <p:blipFill>
          <a:blip r:embed="rId3" cstate="print"/>
          <a:srcRect/>
          <a:stretch>
            <a:fillRect/>
          </a:stretch>
        </p:blipFill>
        <p:spPr bwMode="auto">
          <a:xfrm>
            <a:off x="1187624" y="3789040"/>
            <a:ext cx="6768752" cy="2736304"/>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1331640" y="857232"/>
          <a:ext cx="6264696" cy="5344160"/>
        </p:xfrm>
        <a:graphic>
          <a:graphicData uri="http://schemas.openxmlformats.org/drawingml/2006/table">
            <a:tbl>
              <a:tblPr firstRow="1" bandRow="1">
                <a:tableStyleId>{5C22544A-7EE6-4342-B048-85BDC9FD1C3A}</a:tableStyleId>
              </a:tblPr>
              <a:tblGrid>
                <a:gridCol w="2520280"/>
                <a:gridCol w="2088232"/>
                <a:gridCol w="1656184"/>
              </a:tblGrid>
              <a:tr h="370840">
                <a:tc gridSpan="3">
                  <a:txBody>
                    <a:bodyPr/>
                    <a:lstStyle/>
                    <a:p>
                      <a:pPr algn="ctr"/>
                      <a:r>
                        <a:rPr lang="el-GR" dirty="0" smtClean="0"/>
                        <a:t>Χημική σύσταση ενός τυπικού κυττάρου</a:t>
                      </a:r>
                    </a:p>
                    <a:p>
                      <a:pPr algn="ctr"/>
                      <a:r>
                        <a:rPr lang="el-GR" dirty="0" smtClean="0"/>
                        <a:t>(% του ολικού κυτταρικού όγκου)</a:t>
                      </a:r>
                      <a:endParaRPr lang="el-GR" dirty="0"/>
                    </a:p>
                  </a:txBody>
                  <a:tcPr/>
                </a:tc>
                <a:tc hMerge="1">
                  <a:txBody>
                    <a:bodyPr/>
                    <a:lstStyle/>
                    <a:p>
                      <a:endParaRPr lang="el-GR" dirty="0"/>
                    </a:p>
                  </a:txBody>
                  <a:tcPr/>
                </a:tc>
                <a:tc hMerge="1">
                  <a:txBody>
                    <a:bodyPr/>
                    <a:lstStyle/>
                    <a:p>
                      <a:endParaRPr lang="el-GR" dirty="0"/>
                    </a:p>
                  </a:txBody>
                  <a:tcPr/>
                </a:tc>
              </a:tr>
              <a:tr h="370840">
                <a:tc>
                  <a:txBody>
                    <a:bodyPr/>
                    <a:lstStyle/>
                    <a:p>
                      <a:pPr algn="ctr"/>
                      <a:r>
                        <a:rPr lang="el-GR" sz="1600" b="1" dirty="0" smtClean="0"/>
                        <a:t>Συστατικό </a:t>
                      </a:r>
                      <a:endParaRPr lang="el-GR" sz="1600" b="1" dirty="0"/>
                    </a:p>
                  </a:txBody>
                  <a:tcPr/>
                </a:tc>
                <a:tc>
                  <a:txBody>
                    <a:bodyPr/>
                    <a:lstStyle/>
                    <a:p>
                      <a:pPr algn="ctr"/>
                      <a:r>
                        <a:rPr lang="el-GR" sz="1600" b="1" dirty="0" smtClean="0"/>
                        <a:t>Βακτήριο (</a:t>
                      </a:r>
                      <a:r>
                        <a:rPr lang="en-US" sz="1600" b="1" i="1" dirty="0" smtClean="0"/>
                        <a:t>E. coli) </a:t>
                      </a:r>
                      <a:endParaRPr lang="el-GR" sz="1600" b="1" dirty="0"/>
                    </a:p>
                  </a:txBody>
                  <a:tcPr/>
                </a:tc>
                <a:tc>
                  <a:txBody>
                    <a:bodyPr/>
                    <a:lstStyle/>
                    <a:p>
                      <a:pPr algn="ctr"/>
                      <a:r>
                        <a:rPr lang="el-GR" sz="1600" b="1" dirty="0" smtClean="0"/>
                        <a:t>Κύτταρο θηλαστικών</a:t>
                      </a:r>
                      <a:endParaRPr lang="el-GR" sz="1600" b="1" dirty="0"/>
                    </a:p>
                  </a:txBody>
                  <a:tcPr/>
                </a:tc>
              </a:tr>
              <a:tr h="370840">
                <a:tc>
                  <a:txBody>
                    <a:bodyPr/>
                    <a:lstStyle/>
                    <a:p>
                      <a:r>
                        <a:rPr lang="el-GR" sz="1600" dirty="0" smtClean="0"/>
                        <a:t>Η</a:t>
                      </a:r>
                      <a:r>
                        <a:rPr lang="el-GR" sz="1600" baseline="-25000" dirty="0" smtClean="0"/>
                        <a:t>2</a:t>
                      </a:r>
                      <a:r>
                        <a:rPr lang="el-GR" sz="1600" baseline="0" dirty="0" smtClean="0"/>
                        <a:t>Ο</a:t>
                      </a:r>
                      <a:endParaRPr lang="el-GR" sz="1600" dirty="0"/>
                    </a:p>
                  </a:txBody>
                  <a:tcPr/>
                </a:tc>
                <a:tc>
                  <a:txBody>
                    <a:bodyPr/>
                    <a:lstStyle/>
                    <a:p>
                      <a:pPr algn="ctr"/>
                      <a:r>
                        <a:rPr lang="el-GR" sz="1600" dirty="0" smtClean="0"/>
                        <a:t>70</a:t>
                      </a:r>
                      <a:endParaRPr lang="el-GR" sz="1600" dirty="0"/>
                    </a:p>
                  </a:txBody>
                  <a:tcPr/>
                </a:tc>
                <a:tc>
                  <a:txBody>
                    <a:bodyPr/>
                    <a:lstStyle/>
                    <a:p>
                      <a:pPr algn="ctr"/>
                      <a:r>
                        <a:rPr lang="el-GR" sz="1600" dirty="0" smtClean="0"/>
                        <a:t>70</a:t>
                      </a:r>
                      <a:endParaRPr lang="el-GR" sz="1600" dirty="0"/>
                    </a:p>
                  </a:txBody>
                  <a:tcPr/>
                </a:tc>
              </a:tr>
              <a:tr h="370840">
                <a:tc>
                  <a:txBody>
                    <a:bodyPr/>
                    <a:lstStyle/>
                    <a:p>
                      <a:r>
                        <a:rPr lang="el-GR" sz="1600" dirty="0" smtClean="0"/>
                        <a:t>Ανόργανα ιόντα (</a:t>
                      </a:r>
                      <a:r>
                        <a:rPr lang="en-US" sz="1600" dirty="0" smtClean="0"/>
                        <a:t>Na</a:t>
                      </a:r>
                      <a:r>
                        <a:rPr lang="en-US" sz="1600" baseline="30000" dirty="0" smtClean="0"/>
                        <a:t>+</a:t>
                      </a:r>
                      <a:r>
                        <a:rPr lang="en-US" sz="1600" dirty="0" smtClean="0"/>
                        <a:t>, K</a:t>
                      </a:r>
                      <a:r>
                        <a:rPr lang="en-US" sz="1600" baseline="30000" dirty="0" smtClean="0"/>
                        <a:t>+</a:t>
                      </a:r>
                      <a:r>
                        <a:rPr lang="en-US" sz="1600" baseline="0" dirty="0" smtClean="0"/>
                        <a:t>, Mg</a:t>
                      </a:r>
                      <a:r>
                        <a:rPr lang="en-US" sz="1600" baseline="30000" dirty="0" smtClean="0"/>
                        <a:t>2+</a:t>
                      </a:r>
                      <a:r>
                        <a:rPr lang="en-US" sz="1600" baseline="0" dirty="0" smtClean="0"/>
                        <a:t>, Ca</a:t>
                      </a:r>
                      <a:r>
                        <a:rPr lang="en-US" sz="1600" baseline="30000" dirty="0" smtClean="0"/>
                        <a:t>2+</a:t>
                      </a:r>
                      <a:r>
                        <a:rPr lang="en-US" sz="1600" baseline="0" dirty="0" smtClean="0"/>
                        <a:t>, </a:t>
                      </a:r>
                      <a:r>
                        <a:rPr lang="en-US" sz="1600" baseline="0" dirty="0" err="1" smtClean="0"/>
                        <a:t>Cl</a:t>
                      </a:r>
                      <a:r>
                        <a:rPr lang="en-US" sz="1600" baseline="30000" dirty="0" smtClean="0"/>
                        <a:t>-</a:t>
                      </a:r>
                      <a:r>
                        <a:rPr lang="en-US" sz="1600" baseline="0" dirty="0" smtClean="0"/>
                        <a:t>, </a:t>
                      </a:r>
                      <a:r>
                        <a:rPr lang="el-GR" sz="1600" baseline="0" dirty="0" smtClean="0"/>
                        <a:t>κ.α.)</a:t>
                      </a:r>
                      <a:endParaRPr lang="el-GR" sz="1600" dirty="0"/>
                    </a:p>
                  </a:txBody>
                  <a:tcPr/>
                </a:tc>
                <a:tc>
                  <a:txBody>
                    <a:bodyPr/>
                    <a:lstStyle/>
                    <a:p>
                      <a:pPr algn="ctr"/>
                      <a:r>
                        <a:rPr lang="el-GR" sz="1600" dirty="0" smtClean="0"/>
                        <a:t>1</a:t>
                      </a:r>
                      <a:endParaRPr lang="el-GR" sz="1600" dirty="0"/>
                    </a:p>
                  </a:txBody>
                  <a:tcPr/>
                </a:tc>
                <a:tc>
                  <a:txBody>
                    <a:bodyPr/>
                    <a:lstStyle/>
                    <a:p>
                      <a:pPr algn="ctr"/>
                      <a:r>
                        <a:rPr lang="el-GR" sz="1600" dirty="0" smtClean="0"/>
                        <a:t>1</a:t>
                      </a:r>
                      <a:endParaRPr lang="el-GR" sz="1600" dirty="0"/>
                    </a:p>
                  </a:txBody>
                  <a:tcPr/>
                </a:tc>
              </a:tr>
              <a:tr h="370840">
                <a:tc>
                  <a:txBody>
                    <a:bodyPr/>
                    <a:lstStyle/>
                    <a:p>
                      <a:r>
                        <a:rPr lang="el-GR" sz="1600" dirty="0" smtClean="0"/>
                        <a:t>Οργανικά μόρια μικρού μοριακού βάρους</a:t>
                      </a:r>
                      <a:endParaRPr lang="el-GR" sz="1600" dirty="0"/>
                    </a:p>
                  </a:txBody>
                  <a:tcPr/>
                </a:tc>
                <a:tc>
                  <a:txBody>
                    <a:bodyPr/>
                    <a:lstStyle/>
                    <a:p>
                      <a:pPr algn="ctr"/>
                      <a:r>
                        <a:rPr lang="el-GR" sz="1600" dirty="0" smtClean="0"/>
                        <a:t>3</a:t>
                      </a:r>
                      <a:endParaRPr lang="el-GR" sz="1600" dirty="0"/>
                    </a:p>
                  </a:txBody>
                  <a:tcPr/>
                </a:tc>
                <a:tc>
                  <a:txBody>
                    <a:bodyPr/>
                    <a:lstStyle/>
                    <a:p>
                      <a:pPr algn="ctr"/>
                      <a:r>
                        <a:rPr lang="el-GR" sz="1600" dirty="0" smtClean="0"/>
                        <a:t>3</a:t>
                      </a:r>
                      <a:endParaRPr lang="el-GR" sz="1600" dirty="0"/>
                    </a:p>
                  </a:txBody>
                  <a:tcPr/>
                </a:tc>
              </a:tr>
              <a:tr h="370840">
                <a:tc>
                  <a:txBody>
                    <a:bodyPr/>
                    <a:lstStyle/>
                    <a:p>
                      <a:r>
                        <a:rPr lang="el-GR" sz="1600" dirty="0" smtClean="0"/>
                        <a:t>Πρωτεΐνες</a:t>
                      </a:r>
                      <a:endParaRPr lang="el-GR" sz="1600" dirty="0"/>
                    </a:p>
                  </a:txBody>
                  <a:tcPr/>
                </a:tc>
                <a:tc>
                  <a:txBody>
                    <a:bodyPr/>
                    <a:lstStyle/>
                    <a:p>
                      <a:pPr algn="ctr"/>
                      <a:r>
                        <a:rPr lang="el-GR" sz="1600" dirty="0" smtClean="0"/>
                        <a:t>15</a:t>
                      </a:r>
                      <a:endParaRPr lang="el-GR" sz="1600" dirty="0"/>
                    </a:p>
                  </a:txBody>
                  <a:tcPr/>
                </a:tc>
                <a:tc>
                  <a:txBody>
                    <a:bodyPr/>
                    <a:lstStyle/>
                    <a:p>
                      <a:pPr algn="ctr"/>
                      <a:r>
                        <a:rPr lang="el-GR" sz="1600" dirty="0" smtClean="0"/>
                        <a:t>18</a:t>
                      </a:r>
                      <a:endParaRPr lang="el-GR" sz="1600" dirty="0"/>
                    </a:p>
                  </a:txBody>
                  <a:tcPr/>
                </a:tc>
              </a:tr>
              <a:tr h="370840">
                <a:tc>
                  <a:txBody>
                    <a:bodyPr/>
                    <a:lstStyle/>
                    <a:p>
                      <a:r>
                        <a:rPr lang="en-US" sz="1600" dirty="0" smtClean="0"/>
                        <a:t>RNA</a:t>
                      </a:r>
                      <a:endParaRPr lang="el-GR" sz="1600" dirty="0"/>
                    </a:p>
                  </a:txBody>
                  <a:tcPr/>
                </a:tc>
                <a:tc>
                  <a:txBody>
                    <a:bodyPr/>
                    <a:lstStyle/>
                    <a:p>
                      <a:pPr algn="ctr"/>
                      <a:r>
                        <a:rPr lang="el-GR" sz="1600" dirty="0" smtClean="0"/>
                        <a:t>6</a:t>
                      </a:r>
                      <a:endParaRPr lang="el-GR" sz="1600" dirty="0"/>
                    </a:p>
                  </a:txBody>
                  <a:tcPr/>
                </a:tc>
                <a:tc>
                  <a:txBody>
                    <a:bodyPr/>
                    <a:lstStyle/>
                    <a:p>
                      <a:pPr algn="ctr"/>
                      <a:r>
                        <a:rPr lang="el-GR" sz="1600" dirty="0" smtClean="0"/>
                        <a:t>1,1</a:t>
                      </a:r>
                      <a:endParaRPr lang="el-GR" sz="1600" dirty="0"/>
                    </a:p>
                  </a:txBody>
                  <a:tcPr/>
                </a:tc>
              </a:tr>
              <a:tr h="370840">
                <a:tc>
                  <a:txBody>
                    <a:bodyPr/>
                    <a:lstStyle/>
                    <a:p>
                      <a:r>
                        <a:rPr lang="en-US" sz="1600" dirty="0" smtClean="0"/>
                        <a:t>DNA</a:t>
                      </a:r>
                      <a:endParaRPr lang="el-GR" sz="1600" dirty="0"/>
                    </a:p>
                  </a:txBody>
                  <a:tcPr/>
                </a:tc>
                <a:tc>
                  <a:txBody>
                    <a:bodyPr/>
                    <a:lstStyle/>
                    <a:p>
                      <a:pPr algn="ctr"/>
                      <a:r>
                        <a:rPr lang="el-GR" sz="1600" dirty="0" smtClean="0"/>
                        <a:t>1</a:t>
                      </a:r>
                      <a:endParaRPr lang="el-GR" sz="1600" dirty="0"/>
                    </a:p>
                  </a:txBody>
                  <a:tcPr/>
                </a:tc>
                <a:tc>
                  <a:txBody>
                    <a:bodyPr/>
                    <a:lstStyle/>
                    <a:p>
                      <a:pPr algn="ctr"/>
                      <a:r>
                        <a:rPr lang="el-GR" sz="1600" dirty="0" smtClean="0"/>
                        <a:t>0,25</a:t>
                      </a:r>
                      <a:endParaRPr lang="el-GR" sz="1600" dirty="0"/>
                    </a:p>
                  </a:txBody>
                  <a:tcPr/>
                </a:tc>
              </a:tr>
              <a:tr h="370840">
                <a:tc>
                  <a:txBody>
                    <a:bodyPr/>
                    <a:lstStyle/>
                    <a:p>
                      <a:r>
                        <a:rPr lang="el-GR" sz="1600" dirty="0" smtClean="0"/>
                        <a:t>Φωσφολιπίδια</a:t>
                      </a:r>
                      <a:r>
                        <a:rPr lang="el-GR" sz="1600" baseline="0" dirty="0" smtClean="0"/>
                        <a:t> </a:t>
                      </a:r>
                      <a:endParaRPr lang="el-GR" sz="1600" dirty="0"/>
                    </a:p>
                  </a:txBody>
                  <a:tcPr/>
                </a:tc>
                <a:tc>
                  <a:txBody>
                    <a:bodyPr/>
                    <a:lstStyle/>
                    <a:p>
                      <a:pPr algn="ctr"/>
                      <a:r>
                        <a:rPr lang="el-GR" sz="1600" dirty="0" smtClean="0"/>
                        <a:t>2</a:t>
                      </a:r>
                      <a:endParaRPr lang="el-GR" sz="1600" dirty="0"/>
                    </a:p>
                  </a:txBody>
                  <a:tcPr/>
                </a:tc>
                <a:tc>
                  <a:txBody>
                    <a:bodyPr/>
                    <a:lstStyle/>
                    <a:p>
                      <a:pPr algn="ctr"/>
                      <a:r>
                        <a:rPr lang="el-GR" sz="1600" dirty="0" smtClean="0"/>
                        <a:t>3</a:t>
                      </a:r>
                      <a:endParaRPr lang="el-GR" sz="1600" dirty="0"/>
                    </a:p>
                  </a:txBody>
                  <a:tcPr/>
                </a:tc>
              </a:tr>
              <a:tr h="370840">
                <a:tc>
                  <a:txBody>
                    <a:bodyPr/>
                    <a:lstStyle/>
                    <a:p>
                      <a:r>
                        <a:rPr lang="el-GR" sz="1600" dirty="0" smtClean="0"/>
                        <a:t>Άλλα λιπίδια</a:t>
                      </a:r>
                      <a:endParaRPr lang="el-GR" sz="1600" dirty="0"/>
                    </a:p>
                  </a:txBody>
                  <a:tcPr/>
                </a:tc>
                <a:tc>
                  <a:txBody>
                    <a:bodyPr/>
                    <a:lstStyle/>
                    <a:p>
                      <a:pPr algn="ctr"/>
                      <a:r>
                        <a:rPr lang="el-GR" sz="1600" dirty="0" smtClean="0"/>
                        <a:t>-</a:t>
                      </a:r>
                      <a:endParaRPr lang="el-GR" sz="1600" dirty="0"/>
                    </a:p>
                  </a:txBody>
                  <a:tcPr/>
                </a:tc>
                <a:tc>
                  <a:txBody>
                    <a:bodyPr/>
                    <a:lstStyle/>
                    <a:p>
                      <a:pPr algn="ctr"/>
                      <a:r>
                        <a:rPr lang="el-GR" sz="1600" dirty="0" smtClean="0"/>
                        <a:t>2</a:t>
                      </a:r>
                      <a:endParaRPr lang="el-GR" sz="1600" dirty="0"/>
                    </a:p>
                  </a:txBody>
                  <a:tcPr/>
                </a:tc>
              </a:tr>
              <a:tr h="370840">
                <a:tc>
                  <a:txBody>
                    <a:bodyPr/>
                    <a:lstStyle/>
                    <a:p>
                      <a:r>
                        <a:rPr lang="el-GR" sz="1600" dirty="0" smtClean="0"/>
                        <a:t>Πολυσακχαρίτες </a:t>
                      </a:r>
                      <a:endParaRPr lang="el-GR" sz="1600" dirty="0"/>
                    </a:p>
                  </a:txBody>
                  <a:tcPr/>
                </a:tc>
                <a:tc>
                  <a:txBody>
                    <a:bodyPr/>
                    <a:lstStyle/>
                    <a:p>
                      <a:pPr algn="ctr"/>
                      <a:r>
                        <a:rPr lang="el-GR" sz="1600" dirty="0" smtClean="0"/>
                        <a:t>2</a:t>
                      </a:r>
                      <a:endParaRPr lang="el-GR" sz="1600" dirty="0"/>
                    </a:p>
                  </a:txBody>
                  <a:tcPr/>
                </a:tc>
                <a:tc>
                  <a:txBody>
                    <a:bodyPr/>
                    <a:lstStyle/>
                    <a:p>
                      <a:pPr algn="ctr"/>
                      <a:r>
                        <a:rPr lang="el-GR" sz="1600" dirty="0" smtClean="0"/>
                        <a:t>2</a:t>
                      </a:r>
                      <a:endParaRPr lang="el-GR" sz="1600" dirty="0"/>
                    </a:p>
                  </a:txBody>
                  <a:tcPr/>
                </a:tc>
              </a:tr>
              <a:tr h="370840">
                <a:tc>
                  <a:txBody>
                    <a:bodyPr/>
                    <a:lstStyle/>
                    <a:p>
                      <a:r>
                        <a:rPr lang="el-GR" sz="1600" dirty="0" smtClean="0"/>
                        <a:t>Ολικός κυτταρικός όγκος</a:t>
                      </a:r>
                      <a:endParaRPr lang="el-GR" sz="1600" dirty="0"/>
                    </a:p>
                  </a:txBody>
                  <a:tcPr/>
                </a:tc>
                <a:tc>
                  <a:txBody>
                    <a:bodyPr/>
                    <a:lstStyle/>
                    <a:p>
                      <a:pPr algn="ctr"/>
                      <a:r>
                        <a:rPr lang="en-US" sz="1600" dirty="0" smtClean="0"/>
                        <a:t>2X10</a:t>
                      </a:r>
                      <a:r>
                        <a:rPr lang="en-US" sz="1600" baseline="30000" dirty="0" smtClean="0"/>
                        <a:t>-12</a:t>
                      </a:r>
                      <a:r>
                        <a:rPr lang="en-US" sz="1600" baseline="0" dirty="0" smtClean="0"/>
                        <a:t>cm</a:t>
                      </a:r>
                      <a:r>
                        <a:rPr lang="en-US" sz="1600" baseline="30000" dirty="0" smtClean="0"/>
                        <a:t>3</a:t>
                      </a:r>
                      <a:endParaRPr lang="el-GR" sz="1600" dirty="0"/>
                    </a:p>
                  </a:txBody>
                  <a:tcPr/>
                </a:tc>
                <a:tc>
                  <a:txBody>
                    <a:bodyPr/>
                    <a:lstStyle/>
                    <a:p>
                      <a:pPr algn="ctr"/>
                      <a:r>
                        <a:rPr lang="el-GR" sz="1600" dirty="0" smtClean="0"/>
                        <a:t>4Χ10</a:t>
                      </a:r>
                      <a:r>
                        <a:rPr lang="el-GR" sz="1600" baseline="30000" dirty="0" smtClean="0"/>
                        <a:t>-9</a:t>
                      </a:r>
                      <a:r>
                        <a:rPr lang="en-US" sz="1600" baseline="0" dirty="0" smtClean="0"/>
                        <a:t>cm</a:t>
                      </a:r>
                      <a:r>
                        <a:rPr lang="en-US" sz="1600" baseline="30000" dirty="0" smtClean="0"/>
                        <a:t>3</a:t>
                      </a:r>
                      <a:endParaRPr lang="el-GR" sz="1600" dirty="0"/>
                    </a:p>
                  </a:txBody>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TextBox"/>
          <p:cNvSpPr txBox="1"/>
          <p:nvPr/>
        </p:nvSpPr>
        <p:spPr>
          <a:xfrm>
            <a:off x="631510" y="2708920"/>
            <a:ext cx="2500330" cy="1323439"/>
          </a:xfrm>
          <a:prstGeom prst="rect">
            <a:avLst/>
          </a:prstGeom>
          <a:solidFill>
            <a:schemeClr val="accent1">
              <a:lumMod val="20000"/>
              <a:lumOff val="80000"/>
            </a:schemeClr>
          </a:solidFill>
          <a:ln>
            <a:solidFill>
              <a:schemeClr val="accent2"/>
            </a:solidFill>
          </a:ln>
          <a:effectLst>
            <a:outerShdw blurRad="50800" dist="38100" dir="5400000" algn="t" rotWithShape="0">
              <a:prstClr val="black">
                <a:alpha val="40000"/>
              </a:prstClr>
            </a:outerShdw>
          </a:effectLst>
        </p:spPr>
        <p:txBody>
          <a:bodyPr wrap="square" rtlCol="0">
            <a:spAutoFit/>
          </a:bodyPr>
          <a:lstStyle/>
          <a:p>
            <a:r>
              <a:rPr lang="el-GR" sz="1600" dirty="0" smtClean="0"/>
              <a:t>Τα πιο διαδεδομένα στοιχεία στους ζωντανούς οργανισμούς είναι το οξυγόνο, ο άνθρακας, το υδρογόνο και το άζωτο.</a:t>
            </a:r>
            <a:endParaRPr lang="el-GR" sz="1600" dirty="0"/>
          </a:p>
        </p:txBody>
      </p:sp>
      <p:graphicFrame>
        <p:nvGraphicFramePr>
          <p:cNvPr id="7" name="6 - Διάγραμμα"/>
          <p:cNvGraphicFramePr/>
          <p:nvPr/>
        </p:nvGraphicFramePr>
        <p:xfrm>
          <a:off x="3444552" y="2204864"/>
          <a:ext cx="544792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 TextBox"/>
          <p:cNvSpPr txBox="1"/>
          <p:nvPr/>
        </p:nvSpPr>
        <p:spPr>
          <a:xfrm>
            <a:off x="3643306" y="1428736"/>
            <a:ext cx="4143404" cy="584775"/>
          </a:xfrm>
          <a:prstGeom prst="rect">
            <a:avLst/>
          </a:prstGeom>
          <a:solidFill>
            <a:schemeClr val="tx2">
              <a:lumMod val="20000"/>
              <a:lumOff val="80000"/>
            </a:schemeClr>
          </a:solidFill>
        </p:spPr>
        <p:txBody>
          <a:bodyPr wrap="square" rtlCol="0">
            <a:spAutoFit/>
          </a:bodyPr>
          <a:lstStyle/>
          <a:p>
            <a:r>
              <a:rPr lang="el-GR" sz="1600" dirty="0" smtClean="0"/>
              <a:t>Κοινές ιδιότητες άνθρακα, οξυγόνου, υδρογόνου και αζώτου</a:t>
            </a:r>
            <a:endParaRPr lang="el-GR" sz="16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2143108" y="1428736"/>
            <a:ext cx="4357718" cy="646331"/>
          </a:xfrm>
          <a:prstGeom prst="rect">
            <a:avLst/>
          </a:prstGeom>
          <a:noFill/>
        </p:spPr>
        <p:txBody>
          <a:bodyPr wrap="square" rtlCol="0">
            <a:spAutoFit/>
          </a:bodyPr>
          <a:lstStyle/>
          <a:p>
            <a:r>
              <a:rPr lang="el-GR" dirty="0" smtClean="0"/>
              <a:t>Τα βιολογικά μόρια είναι κυρίως οργανικά μόρια, δηλαδή ενώσεις του άνθρακα.</a:t>
            </a:r>
            <a:endParaRPr lang="el-GR" dirty="0"/>
          </a:p>
        </p:txBody>
      </p:sp>
      <p:graphicFrame>
        <p:nvGraphicFramePr>
          <p:cNvPr id="7" name="6 - Πίνακας"/>
          <p:cNvGraphicFramePr>
            <a:graphicFrameLocks noGrp="1"/>
          </p:cNvGraphicFramePr>
          <p:nvPr/>
        </p:nvGraphicFramePr>
        <p:xfrm>
          <a:off x="1524000" y="1000108"/>
          <a:ext cx="6096000" cy="2931160"/>
        </p:xfrm>
        <a:graphic>
          <a:graphicData uri="http://schemas.openxmlformats.org/drawingml/2006/table">
            <a:tbl>
              <a:tblPr firstRow="1" bandRow="1">
                <a:tableStyleId>{5C22544A-7EE6-4342-B048-85BDC9FD1C3A}</a:tableStyleId>
              </a:tblPr>
              <a:tblGrid>
                <a:gridCol w="609600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b="1" dirty="0" smtClean="0"/>
                        <a:t>Άνθρακας</a:t>
                      </a:r>
                      <a:r>
                        <a:rPr lang="el-GR" dirty="0" smtClean="0"/>
                        <a:t> </a:t>
                      </a:r>
                    </a:p>
                    <a:p>
                      <a:pPr algn="ctr"/>
                      <a:endParaRPr lang="el-GR" dirty="0"/>
                    </a:p>
                  </a:txBody>
                  <a:tcPr/>
                </a:tc>
              </a:tr>
              <a:tr h="370840">
                <a:tc>
                  <a:txBody>
                    <a:bodyPr/>
                    <a:lstStyle/>
                    <a:p>
                      <a:r>
                        <a:rPr lang="el-GR" dirty="0" smtClean="0"/>
                        <a:t>Έχει</a:t>
                      </a:r>
                      <a:r>
                        <a:rPr lang="el-GR" baseline="0" dirty="0" smtClean="0"/>
                        <a:t> μικρό ατομικό βάρος</a:t>
                      </a:r>
                      <a:endParaRPr lang="el-GR" dirty="0"/>
                    </a:p>
                  </a:txBody>
                  <a:tcPr/>
                </a:tc>
              </a:tr>
              <a:tr h="370840">
                <a:tc>
                  <a:txBody>
                    <a:bodyPr/>
                    <a:lstStyle/>
                    <a:p>
                      <a:r>
                        <a:rPr lang="el-GR" dirty="0" smtClean="0"/>
                        <a:t>Σχηματίζει εύκολα ομοιοπολικούς δεσμούς με άλλα</a:t>
                      </a:r>
                      <a:r>
                        <a:rPr lang="el-GR" baseline="0" dirty="0" smtClean="0"/>
                        <a:t> στοιχεία αλλά και με άλλα άτομα άνθρακα</a:t>
                      </a:r>
                      <a:endParaRPr lang="el-GR" dirty="0"/>
                    </a:p>
                  </a:txBody>
                  <a:tcPr/>
                </a:tc>
              </a:tr>
              <a:tr h="370840">
                <a:tc>
                  <a:txBody>
                    <a:bodyPr/>
                    <a:lstStyle/>
                    <a:p>
                      <a:r>
                        <a:rPr lang="el-GR" dirty="0" smtClean="0"/>
                        <a:t>Συνδέεται με άλλα άτομα τόσο με απλούς όσο και με διπλούς ή τριπλούς</a:t>
                      </a:r>
                      <a:r>
                        <a:rPr lang="el-GR" baseline="0" dirty="0" smtClean="0"/>
                        <a:t> μοριακούς δεσμούς</a:t>
                      </a:r>
                      <a:endParaRPr lang="el-GR" dirty="0"/>
                    </a:p>
                  </a:txBody>
                  <a:tcPr/>
                </a:tc>
              </a:tr>
              <a:tr h="370840">
                <a:tc>
                  <a:txBody>
                    <a:bodyPr/>
                    <a:lstStyle/>
                    <a:p>
                      <a:r>
                        <a:rPr lang="el-GR" dirty="0" smtClean="0"/>
                        <a:t>Σχηματίζει μακριές</a:t>
                      </a:r>
                      <a:r>
                        <a:rPr lang="el-GR" baseline="0" dirty="0" smtClean="0"/>
                        <a:t> αλυσίδες ευθύγραμμες ή διακλαδισμένες</a:t>
                      </a:r>
                      <a:r>
                        <a:rPr lang="en-US" baseline="0" dirty="0" smtClean="0"/>
                        <a:t> </a:t>
                      </a:r>
                      <a:r>
                        <a:rPr lang="el-GR" baseline="0" dirty="0" smtClean="0"/>
                        <a:t>και δακτυλίους</a:t>
                      </a:r>
                      <a:endParaRPr lang="el-GR" dirty="0"/>
                    </a:p>
                  </a:txBody>
                  <a:tcPr/>
                </a:tc>
              </a:tr>
            </a:tbl>
          </a:graphicData>
        </a:graphic>
      </p:graphicFrame>
      <p:pic>
        <p:nvPicPr>
          <p:cNvPr id="3073" name="Picture 1" descr="C:\Documents and Settings\Eleni\Τα έγγραφά μου\Downloads\άτομο-άνθρακα-στο-άσπρο-υπόβαθρο-ομή-37672212.jpg"/>
          <p:cNvPicPr>
            <a:picLocks noChangeAspect="1" noChangeArrowheads="1"/>
          </p:cNvPicPr>
          <p:nvPr/>
        </p:nvPicPr>
        <p:blipFill>
          <a:blip r:embed="rId2" cstate="print"/>
          <a:srcRect/>
          <a:stretch>
            <a:fillRect/>
          </a:stretch>
        </p:blipFill>
        <p:spPr bwMode="auto">
          <a:xfrm>
            <a:off x="962230" y="4149080"/>
            <a:ext cx="3033706" cy="2054219"/>
          </a:xfrm>
          <a:prstGeom prst="rect">
            <a:avLst/>
          </a:prstGeom>
          <a:noFill/>
        </p:spPr>
      </p:pic>
      <p:sp>
        <p:nvSpPr>
          <p:cNvPr id="9" name="8 - TextBox"/>
          <p:cNvSpPr txBox="1"/>
          <p:nvPr/>
        </p:nvSpPr>
        <p:spPr>
          <a:xfrm>
            <a:off x="4000496" y="4581128"/>
            <a:ext cx="5143504" cy="1477328"/>
          </a:xfrm>
          <a:prstGeom prst="rect">
            <a:avLst/>
          </a:prstGeom>
          <a:noFill/>
        </p:spPr>
        <p:txBody>
          <a:bodyPr wrap="square" rtlCol="0">
            <a:spAutoFit/>
          </a:bodyPr>
          <a:lstStyle/>
          <a:p>
            <a:endParaRPr lang="en-US" dirty="0" smtClean="0"/>
          </a:p>
          <a:p>
            <a:r>
              <a:rPr lang="en-US" dirty="0" smtClean="0"/>
              <a:t>       C – C – C – C   ,   C – C = C – C   ,     C     </a:t>
            </a:r>
            <a:r>
              <a:rPr lang="en-US" dirty="0" err="1" smtClean="0"/>
              <a:t>C</a:t>
            </a:r>
            <a:r>
              <a:rPr lang="en-US" dirty="0" smtClean="0"/>
              <a:t>   </a:t>
            </a:r>
            <a:r>
              <a:rPr lang="en-US" dirty="0" err="1" smtClean="0"/>
              <a:t>C</a:t>
            </a:r>
            <a:r>
              <a:rPr lang="en-US" dirty="0" smtClean="0"/>
              <a:t>    </a:t>
            </a:r>
          </a:p>
          <a:p>
            <a:r>
              <a:rPr lang="en-US" dirty="0" smtClean="0"/>
              <a:t> </a:t>
            </a:r>
          </a:p>
          <a:p>
            <a:r>
              <a:rPr lang="en-US" dirty="0" smtClean="0"/>
              <a:t>           </a:t>
            </a:r>
          </a:p>
          <a:p>
            <a:r>
              <a:rPr lang="en-US" dirty="0" smtClean="0"/>
              <a:t>          </a:t>
            </a:r>
            <a:endParaRPr lang="el-GR" dirty="0"/>
          </a:p>
        </p:txBody>
      </p:sp>
      <p:cxnSp>
        <p:nvCxnSpPr>
          <p:cNvPr id="13" name="12 - Ευθεία γραμμή σύνδεσης"/>
          <p:cNvCxnSpPr/>
          <p:nvPr/>
        </p:nvCxnSpPr>
        <p:spPr>
          <a:xfrm rot="5400000" flipH="1" flipV="1">
            <a:off x="4427363" y="4868987"/>
            <a:ext cx="144464"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19 - Ευθεία γραμμή σύνδεσης"/>
          <p:cNvCxnSpPr/>
          <p:nvPr/>
        </p:nvCxnSpPr>
        <p:spPr>
          <a:xfrm rot="5400000" flipH="1" flipV="1">
            <a:off x="4427363" y="5229027"/>
            <a:ext cx="144464"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20 - Ευθεία γραμμή σύνδεσης"/>
          <p:cNvCxnSpPr/>
          <p:nvPr/>
        </p:nvCxnSpPr>
        <p:spPr>
          <a:xfrm rot="5400000" flipH="1" flipV="1">
            <a:off x="4787403" y="4868987"/>
            <a:ext cx="144464"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21 - Ευθεία γραμμή σύνδεσης"/>
          <p:cNvCxnSpPr/>
          <p:nvPr/>
        </p:nvCxnSpPr>
        <p:spPr>
          <a:xfrm rot="5400000" flipH="1" flipV="1">
            <a:off x="5147443" y="4929595"/>
            <a:ext cx="144464"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22 - Ευθεία γραμμή σύνδεσης"/>
          <p:cNvCxnSpPr/>
          <p:nvPr/>
        </p:nvCxnSpPr>
        <p:spPr>
          <a:xfrm rot="5400000" flipH="1" flipV="1">
            <a:off x="5436269" y="4868987"/>
            <a:ext cx="144464"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23 - Ευθεία γραμμή σύνδεσης"/>
          <p:cNvCxnSpPr/>
          <p:nvPr/>
        </p:nvCxnSpPr>
        <p:spPr>
          <a:xfrm>
            <a:off x="5643570" y="5072074"/>
            <a:ext cx="7143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24 - Ευθεία γραμμή σύνδεσης"/>
          <p:cNvCxnSpPr/>
          <p:nvPr/>
        </p:nvCxnSpPr>
        <p:spPr>
          <a:xfrm>
            <a:off x="5572132" y="5072074"/>
            <a:ext cx="7143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25 - Ευθεία γραμμή σύνδεσης"/>
          <p:cNvCxnSpPr/>
          <p:nvPr/>
        </p:nvCxnSpPr>
        <p:spPr>
          <a:xfrm>
            <a:off x="5868144" y="5072074"/>
            <a:ext cx="7143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26 - Ευθεία γραμμή σύνδεσης"/>
          <p:cNvCxnSpPr/>
          <p:nvPr/>
        </p:nvCxnSpPr>
        <p:spPr>
          <a:xfrm rot="5400000" flipH="1" flipV="1">
            <a:off x="5940325" y="4868987"/>
            <a:ext cx="144464"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27 - Ευθεία γραμμή σύνδεσης"/>
          <p:cNvCxnSpPr/>
          <p:nvPr/>
        </p:nvCxnSpPr>
        <p:spPr>
          <a:xfrm rot="5400000" flipH="1" flipV="1">
            <a:off x="6299571" y="4868987"/>
            <a:ext cx="144464"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28 - Ευθεία γραμμή σύνδεσης"/>
          <p:cNvCxnSpPr/>
          <p:nvPr/>
        </p:nvCxnSpPr>
        <p:spPr>
          <a:xfrm rot="5400000" flipH="1" flipV="1">
            <a:off x="6659611" y="4868987"/>
            <a:ext cx="144464"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29 - Ευθεία γραμμή σύνδεσης"/>
          <p:cNvCxnSpPr/>
          <p:nvPr/>
        </p:nvCxnSpPr>
        <p:spPr>
          <a:xfrm rot="5400000" flipH="1" flipV="1">
            <a:off x="6948437" y="4868987"/>
            <a:ext cx="144464"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30 - Ευθεία γραμμή σύνδεσης"/>
          <p:cNvCxnSpPr/>
          <p:nvPr/>
        </p:nvCxnSpPr>
        <p:spPr>
          <a:xfrm>
            <a:off x="7092280" y="5013176"/>
            <a:ext cx="7143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31 - Ευθεία γραμμή σύνδεσης"/>
          <p:cNvCxnSpPr/>
          <p:nvPr/>
        </p:nvCxnSpPr>
        <p:spPr>
          <a:xfrm>
            <a:off x="7452890" y="5072074"/>
            <a:ext cx="7143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35 - Ευθεία γραμμή σύνδεσης"/>
          <p:cNvCxnSpPr/>
          <p:nvPr/>
        </p:nvCxnSpPr>
        <p:spPr>
          <a:xfrm rot="5400000" flipH="1" flipV="1">
            <a:off x="8244581" y="4868987"/>
            <a:ext cx="144464"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40 - Ευθεία γραμμή σύνδεσης"/>
          <p:cNvCxnSpPr/>
          <p:nvPr/>
        </p:nvCxnSpPr>
        <p:spPr>
          <a:xfrm rot="5400000" flipH="1" flipV="1">
            <a:off x="4787403" y="5229027"/>
            <a:ext cx="144464"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41 - Ευθεία γραμμή σύνδεσης"/>
          <p:cNvCxnSpPr/>
          <p:nvPr/>
        </p:nvCxnSpPr>
        <p:spPr>
          <a:xfrm rot="5400000" flipH="1" flipV="1">
            <a:off x="5147443" y="5229027"/>
            <a:ext cx="144464"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42 - Ευθεία γραμμή σύνδεσης"/>
          <p:cNvCxnSpPr/>
          <p:nvPr/>
        </p:nvCxnSpPr>
        <p:spPr>
          <a:xfrm rot="5400000" flipH="1" flipV="1">
            <a:off x="5436269" y="5229027"/>
            <a:ext cx="144464"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43 - Ευθεία γραμμή σύνδεσης"/>
          <p:cNvCxnSpPr/>
          <p:nvPr/>
        </p:nvCxnSpPr>
        <p:spPr>
          <a:xfrm rot="5400000" flipH="1" flipV="1">
            <a:off x="5928925" y="5215347"/>
            <a:ext cx="144464"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44 - Ευθεία γραμμή σύνδεσης"/>
          <p:cNvCxnSpPr/>
          <p:nvPr/>
        </p:nvCxnSpPr>
        <p:spPr>
          <a:xfrm rot="5400000" flipH="1" flipV="1">
            <a:off x="6948437" y="5229027"/>
            <a:ext cx="144464"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48 - Ευθεία γραμμή σύνδεσης"/>
          <p:cNvCxnSpPr/>
          <p:nvPr/>
        </p:nvCxnSpPr>
        <p:spPr>
          <a:xfrm>
            <a:off x="7740352" y="5085184"/>
            <a:ext cx="14344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52 - Ευθεία γραμμή σύνδεσης"/>
          <p:cNvCxnSpPr/>
          <p:nvPr/>
        </p:nvCxnSpPr>
        <p:spPr>
          <a:xfrm rot="5400000">
            <a:off x="4285454" y="5072868"/>
            <a:ext cx="158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57 - Ευθεία γραμμή σύνδεσης"/>
          <p:cNvCxnSpPr/>
          <p:nvPr/>
        </p:nvCxnSpPr>
        <p:spPr>
          <a:xfrm rot="5400000" flipH="1" flipV="1">
            <a:off x="4643438" y="5857892"/>
            <a:ext cx="158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49 - Ευθεία γραμμή σύνδεσης"/>
          <p:cNvCxnSpPr/>
          <p:nvPr/>
        </p:nvCxnSpPr>
        <p:spPr>
          <a:xfrm flipH="1">
            <a:off x="4211960" y="5013176"/>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63 - Ευθεία γραμμή σύνδεσης"/>
          <p:cNvCxnSpPr/>
          <p:nvPr/>
        </p:nvCxnSpPr>
        <p:spPr>
          <a:xfrm>
            <a:off x="7740352" y="5013176"/>
            <a:ext cx="14344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64 - Ευθεία γραμμή σύνδεσης"/>
          <p:cNvCxnSpPr/>
          <p:nvPr/>
        </p:nvCxnSpPr>
        <p:spPr>
          <a:xfrm>
            <a:off x="7740352" y="4939580"/>
            <a:ext cx="14344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65 - Ευθεία γραμμή σύνδεσης"/>
          <p:cNvCxnSpPr/>
          <p:nvPr/>
        </p:nvCxnSpPr>
        <p:spPr>
          <a:xfrm>
            <a:off x="8100392" y="5013176"/>
            <a:ext cx="7143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66 - Ευθεία γραμμή σύνδεσης"/>
          <p:cNvCxnSpPr/>
          <p:nvPr/>
        </p:nvCxnSpPr>
        <p:spPr>
          <a:xfrm>
            <a:off x="8388424" y="5013176"/>
            <a:ext cx="7143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69 - Ευθεία γραμμή σύνδεσης"/>
          <p:cNvCxnSpPr/>
          <p:nvPr/>
        </p:nvCxnSpPr>
        <p:spPr>
          <a:xfrm rot="5400000" flipH="1" flipV="1">
            <a:off x="8244581" y="5229027"/>
            <a:ext cx="144464" cy="794"/>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539552" y="1794302"/>
            <a:ext cx="4896544" cy="338554"/>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sz="1600" dirty="0" smtClean="0"/>
              <a:t>Το μόριο του νερού</a:t>
            </a:r>
            <a:endParaRPr lang="el-GR" sz="1600" dirty="0"/>
          </a:p>
        </p:txBody>
      </p:sp>
      <p:pic>
        <p:nvPicPr>
          <p:cNvPr id="6" name="Picture 7" descr="C:\Documents and Settings\Eleni\Τα έγγραφά μου\Downloads\molecula-de-agua.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715008" y="2786058"/>
            <a:ext cx="2428875" cy="2009775"/>
          </a:xfrm>
          <a:prstGeom prst="rect">
            <a:avLst/>
          </a:prstGeom>
          <a:noFill/>
        </p:spPr>
      </p:pic>
      <p:sp>
        <p:nvSpPr>
          <p:cNvPr id="8" name="7 - TextBox"/>
          <p:cNvSpPr txBox="1"/>
          <p:nvPr/>
        </p:nvSpPr>
        <p:spPr>
          <a:xfrm>
            <a:off x="500034" y="2398236"/>
            <a:ext cx="4929222" cy="3293209"/>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lvl="0">
              <a:buFont typeface="Wingdings" pitchFamily="2" charset="2"/>
              <a:buChar char="ü"/>
            </a:pPr>
            <a:r>
              <a:rPr lang="el-GR" sz="1600" dirty="0" smtClean="0"/>
              <a:t>Η ζωή ξεκίνησε στους αρχέγονους ωκεανούς και ως συνέπεια στηρίζεται στις ιδιότητες του νερού</a:t>
            </a:r>
            <a:endParaRPr lang="en-US" sz="1600" dirty="0" smtClean="0"/>
          </a:p>
          <a:p>
            <a:pPr lvl="0">
              <a:buFont typeface="Wingdings" pitchFamily="2" charset="2"/>
              <a:buChar char="ü"/>
            </a:pPr>
            <a:endParaRPr lang="en-US" sz="1600" dirty="0" smtClean="0"/>
          </a:p>
          <a:p>
            <a:pPr>
              <a:buFont typeface="Wingdings" pitchFamily="2" charset="2"/>
              <a:buChar char="ü"/>
            </a:pPr>
            <a:r>
              <a:rPr lang="el-GR" sz="1600" dirty="0" smtClean="0"/>
              <a:t>Αποτελεί το 70% του κυτταρικού όγκου</a:t>
            </a:r>
            <a:endParaRPr lang="en-US" sz="1600" dirty="0" smtClean="0"/>
          </a:p>
          <a:p>
            <a:pPr>
              <a:buFont typeface="Wingdings" pitchFamily="2" charset="2"/>
              <a:buChar char="ü"/>
            </a:pPr>
            <a:endParaRPr lang="el-GR" sz="1600" dirty="0" smtClean="0"/>
          </a:p>
          <a:p>
            <a:pPr>
              <a:buFont typeface="Wingdings" pitchFamily="2" charset="2"/>
              <a:buChar char="ü"/>
            </a:pPr>
            <a:r>
              <a:rPr lang="el-GR" sz="1600" dirty="0" smtClean="0"/>
              <a:t>Είναι το εσωτερικό και εξωτερικό περιβάλλον των κυττάρων</a:t>
            </a:r>
            <a:endParaRPr lang="en-US" sz="1600" dirty="0" smtClean="0"/>
          </a:p>
          <a:p>
            <a:pPr>
              <a:buFont typeface="Wingdings" pitchFamily="2" charset="2"/>
              <a:buChar char="ü"/>
            </a:pPr>
            <a:endParaRPr lang="el-GR" sz="1600" dirty="0" smtClean="0"/>
          </a:p>
          <a:p>
            <a:pPr>
              <a:buFont typeface="Wingdings" pitchFamily="2" charset="2"/>
              <a:buChar char="ü"/>
            </a:pPr>
            <a:r>
              <a:rPr lang="el-GR" sz="1600" dirty="0" smtClean="0"/>
              <a:t>Όλα τα χημικά μόρια του κυττάρου βρίσκονται στο νερό</a:t>
            </a:r>
            <a:endParaRPr lang="en-US" sz="1600" dirty="0" smtClean="0"/>
          </a:p>
          <a:p>
            <a:pPr>
              <a:buFont typeface="Wingdings" pitchFamily="2" charset="2"/>
              <a:buChar char="ü"/>
            </a:pPr>
            <a:endParaRPr lang="el-GR" sz="1600" dirty="0" smtClean="0"/>
          </a:p>
          <a:p>
            <a:pPr>
              <a:buFont typeface="Wingdings" pitchFamily="2" charset="2"/>
              <a:buChar char="ü"/>
            </a:pPr>
            <a:r>
              <a:rPr lang="el-GR" sz="1600" dirty="0" smtClean="0"/>
              <a:t>Είναι άριστος διαλύτης</a:t>
            </a:r>
          </a:p>
          <a:p>
            <a:pPr lvl="0"/>
            <a:r>
              <a:rPr lang="el-GR" sz="1600" dirty="0" smtClean="0"/>
              <a:t> </a:t>
            </a:r>
            <a:endParaRPr lang="el-GR" sz="16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 Διάγραμμα"/>
          <p:cNvGraphicFramePr/>
          <p:nvPr/>
        </p:nvGraphicFramePr>
        <p:xfrm>
          <a:off x="899592" y="908720"/>
          <a:ext cx="7272808" cy="4231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Documents and Settings\Eleni\Τα έγγραφά μου\Downloads\img1_6.jpg"/>
          <p:cNvPicPr>
            <a:picLocks noChangeAspect="1" noChangeArrowheads="1"/>
          </p:cNvPicPr>
          <p:nvPr/>
        </p:nvPicPr>
        <p:blipFill>
          <a:blip r:embed="rId2" cstate="print"/>
          <a:srcRect/>
          <a:stretch>
            <a:fillRect/>
          </a:stretch>
        </p:blipFill>
        <p:spPr bwMode="auto">
          <a:xfrm>
            <a:off x="827584" y="1651600"/>
            <a:ext cx="7344816" cy="3073544"/>
          </a:xfrm>
          <a:prstGeom prst="rect">
            <a:avLst/>
          </a:prstGeom>
          <a:noFill/>
        </p:spPr>
      </p:pic>
      <p:sp>
        <p:nvSpPr>
          <p:cNvPr id="4" name="3 - TextBox"/>
          <p:cNvSpPr txBox="1"/>
          <p:nvPr/>
        </p:nvSpPr>
        <p:spPr>
          <a:xfrm>
            <a:off x="3779912" y="4953942"/>
            <a:ext cx="4644008" cy="923330"/>
          </a:xfrm>
          <a:prstGeom prst="rect">
            <a:avLst/>
          </a:prstGeom>
          <a:noFill/>
          <a:ln>
            <a:solidFill>
              <a:schemeClr val="accent2"/>
            </a:solidFill>
          </a:ln>
        </p:spPr>
        <p:txBody>
          <a:bodyPr wrap="square" rtlCol="0">
            <a:spAutoFit/>
          </a:bodyPr>
          <a:lstStyle/>
          <a:p>
            <a:r>
              <a:rPr lang="el-GR" dirty="0" smtClean="0"/>
              <a:t>Οι βασικές αντιδράσεις των χημικών μορίων των κυττάρων στηρίζονται στους μηχανισμούς συμπύκνωσης και υδρόλυσης</a:t>
            </a:r>
            <a:endParaRPr lang="el-GR" dirty="0"/>
          </a:p>
        </p:txBody>
      </p:sp>
      <p:sp>
        <p:nvSpPr>
          <p:cNvPr id="5" name="4 - TextBox"/>
          <p:cNvSpPr txBox="1"/>
          <p:nvPr/>
        </p:nvSpPr>
        <p:spPr>
          <a:xfrm>
            <a:off x="827584" y="1146230"/>
            <a:ext cx="7344816" cy="369332"/>
          </a:xfrm>
          <a:prstGeom prst="rect">
            <a:avLst/>
          </a:prstGeom>
          <a:solidFill>
            <a:schemeClr val="accent1">
              <a:lumMod val="40000"/>
              <a:lumOff val="60000"/>
            </a:schemeClr>
          </a:solidFill>
        </p:spPr>
        <p:txBody>
          <a:bodyPr wrap="square" rtlCol="0">
            <a:spAutoFit/>
          </a:bodyPr>
          <a:lstStyle/>
          <a:p>
            <a:pPr algn="ctr"/>
            <a:r>
              <a:rPr lang="el-GR" dirty="0" smtClean="0"/>
              <a:t>Σύνδεση μονομερών για τη σύνθεση μακρομορίων</a:t>
            </a:r>
            <a:endParaRPr lang="el-G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1331640" y="1052736"/>
          <a:ext cx="7056784" cy="4084320"/>
        </p:xfrm>
        <a:graphic>
          <a:graphicData uri="http://schemas.openxmlformats.org/drawingml/2006/table">
            <a:tbl>
              <a:tblPr firstRow="1" bandRow="1">
                <a:tableStyleId>{5C22544A-7EE6-4342-B048-85BDC9FD1C3A}</a:tableStyleId>
              </a:tblPr>
              <a:tblGrid>
                <a:gridCol w="1357073"/>
                <a:gridCol w="1357074"/>
                <a:gridCol w="1424926"/>
                <a:gridCol w="1628489"/>
                <a:gridCol w="1289222"/>
              </a:tblGrid>
              <a:tr h="370840">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b="1" dirty="0" smtClean="0"/>
                        <a:t>Μακρομόρια των κυττάρων</a:t>
                      </a:r>
                    </a:p>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r>
              <a:tr h="370840">
                <a:tc>
                  <a:txBody>
                    <a:bodyPr/>
                    <a:lstStyle/>
                    <a:p>
                      <a:r>
                        <a:rPr lang="el-GR" sz="1600" b="1" dirty="0" smtClean="0"/>
                        <a:t>Μακρομόριο </a:t>
                      </a:r>
                      <a:endParaRPr lang="el-GR" sz="1600" b="1" dirty="0"/>
                    </a:p>
                  </a:txBody>
                  <a:tcPr/>
                </a:tc>
                <a:tc>
                  <a:txBody>
                    <a:bodyPr/>
                    <a:lstStyle/>
                    <a:p>
                      <a:r>
                        <a:rPr lang="el-GR" sz="1600" dirty="0" smtClean="0"/>
                        <a:t>Πρωτεΐνες </a:t>
                      </a:r>
                      <a:endParaRPr lang="el-GR" sz="1600" dirty="0"/>
                    </a:p>
                  </a:txBody>
                  <a:tcPr/>
                </a:tc>
                <a:tc>
                  <a:txBody>
                    <a:bodyPr/>
                    <a:lstStyle/>
                    <a:p>
                      <a:r>
                        <a:rPr lang="el-GR" sz="1600" dirty="0" smtClean="0"/>
                        <a:t>Νουκλεϊκά οξέα</a:t>
                      </a:r>
                      <a:endParaRPr lang="el-GR" sz="1600" dirty="0"/>
                    </a:p>
                  </a:txBody>
                  <a:tcPr/>
                </a:tc>
                <a:tc>
                  <a:txBody>
                    <a:bodyPr/>
                    <a:lstStyle/>
                    <a:p>
                      <a:r>
                        <a:rPr lang="el-GR" sz="1600" dirty="0" smtClean="0"/>
                        <a:t>Πολυσακχαρίτες </a:t>
                      </a:r>
                      <a:endParaRPr lang="el-GR" sz="1600" dirty="0"/>
                    </a:p>
                  </a:txBody>
                  <a:tcPr/>
                </a:tc>
                <a:tc>
                  <a:txBody>
                    <a:bodyPr/>
                    <a:lstStyle/>
                    <a:p>
                      <a:r>
                        <a:rPr lang="el-GR" sz="1600" dirty="0" smtClean="0"/>
                        <a:t>Λιπίδια </a:t>
                      </a:r>
                      <a:endParaRPr lang="el-GR" sz="1600" dirty="0"/>
                    </a:p>
                  </a:txBody>
                  <a:tcPr/>
                </a:tc>
              </a:tr>
              <a:tr h="370840">
                <a:tc>
                  <a:txBody>
                    <a:bodyPr/>
                    <a:lstStyle/>
                    <a:p>
                      <a:r>
                        <a:rPr lang="el-GR" sz="1600" b="1" dirty="0" smtClean="0"/>
                        <a:t>Δομικές</a:t>
                      </a:r>
                      <a:r>
                        <a:rPr lang="el-GR" sz="1600" b="1" baseline="0" dirty="0" smtClean="0"/>
                        <a:t> μονάδες</a:t>
                      </a:r>
                      <a:endParaRPr lang="el-GR" sz="1600" b="1" dirty="0"/>
                    </a:p>
                  </a:txBody>
                  <a:tcPr/>
                </a:tc>
                <a:tc>
                  <a:txBody>
                    <a:bodyPr/>
                    <a:lstStyle/>
                    <a:p>
                      <a:r>
                        <a:rPr lang="el-GR" sz="1600" dirty="0" smtClean="0"/>
                        <a:t>Αμινοξέα</a:t>
                      </a:r>
                      <a:r>
                        <a:rPr lang="el-GR" sz="1600" baseline="0" dirty="0" smtClean="0"/>
                        <a:t> </a:t>
                      </a:r>
                      <a:endParaRPr lang="el-GR" sz="1600" dirty="0"/>
                    </a:p>
                  </a:txBody>
                  <a:tcPr/>
                </a:tc>
                <a:tc>
                  <a:txBody>
                    <a:bodyPr/>
                    <a:lstStyle/>
                    <a:p>
                      <a:r>
                        <a:rPr lang="el-GR" sz="1600" dirty="0" smtClean="0"/>
                        <a:t>Νουκλεοτίδια</a:t>
                      </a:r>
                      <a:endParaRPr lang="el-GR" sz="1600" dirty="0"/>
                    </a:p>
                  </a:txBody>
                  <a:tcPr/>
                </a:tc>
                <a:tc>
                  <a:txBody>
                    <a:bodyPr/>
                    <a:lstStyle/>
                    <a:p>
                      <a:r>
                        <a:rPr lang="el-GR" sz="1600" dirty="0" smtClean="0"/>
                        <a:t>Μονοσακχαρίτες</a:t>
                      </a:r>
                      <a:endParaRPr lang="el-GR" sz="1600" dirty="0"/>
                    </a:p>
                  </a:txBody>
                  <a:tcPr/>
                </a:tc>
                <a:tc>
                  <a:txBody>
                    <a:bodyPr/>
                    <a:lstStyle/>
                    <a:p>
                      <a:r>
                        <a:rPr lang="el-GR" sz="1600" dirty="0" smtClean="0"/>
                        <a:t>Λιπαρά οξέα + γλυκερόλη</a:t>
                      </a:r>
                      <a:endParaRPr lang="el-GR" sz="1600" dirty="0"/>
                    </a:p>
                  </a:txBody>
                  <a:tcPr/>
                </a:tc>
              </a:tr>
              <a:tr h="370840">
                <a:tc>
                  <a:txBody>
                    <a:bodyPr/>
                    <a:lstStyle/>
                    <a:p>
                      <a:r>
                        <a:rPr lang="el-GR" sz="1600" b="1" dirty="0" smtClean="0"/>
                        <a:t>Λειτουργία </a:t>
                      </a:r>
                      <a:endParaRPr lang="el-GR" sz="1600" b="1" dirty="0"/>
                    </a:p>
                  </a:txBody>
                  <a:tcPr/>
                </a:tc>
                <a:tc>
                  <a:txBody>
                    <a:bodyPr/>
                    <a:lstStyle/>
                    <a:p>
                      <a:r>
                        <a:rPr lang="el-GR" sz="1600" dirty="0" smtClean="0"/>
                        <a:t>Ένζυμα, ρυθμιστικά στοιχεία, δομικά υλικά, έλεγχος γονιδίων,</a:t>
                      </a:r>
                      <a:r>
                        <a:rPr lang="el-GR" sz="1600" baseline="0" dirty="0" smtClean="0"/>
                        <a:t> μεταφορά ουσιών, κίνηση κ.α.</a:t>
                      </a:r>
                      <a:endParaRPr lang="el-GR" sz="1600" dirty="0"/>
                    </a:p>
                  </a:txBody>
                  <a:tcPr/>
                </a:tc>
                <a:tc>
                  <a:txBody>
                    <a:bodyPr/>
                    <a:lstStyle/>
                    <a:p>
                      <a:r>
                        <a:rPr lang="el-GR" sz="1600" dirty="0" smtClean="0"/>
                        <a:t>Γενετικό υλικό, μεταφορά αμινοξέων, δομικά υλικά</a:t>
                      </a:r>
                      <a:endParaRPr lang="el-GR" sz="1600" dirty="0"/>
                    </a:p>
                  </a:txBody>
                  <a:tcPr/>
                </a:tc>
                <a:tc>
                  <a:txBody>
                    <a:bodyPr/>
                    <a:lstStyle/>
                    <a:p>
                      <a:r>
                        <a:rPr lang="el-GR" sz="1600" dirty="0" smtClean="0"/>
                        <a:t>Ενέργεια, δομικά υλικά</a:t>
                      </a:r>
                      <a:endParaRPr lang="el-GR" sz="1600" dirty="0"/>
                    </a:p>
                  </a:txBody>
                  <a:tcPr/>
                </a:tc>
                <a:tc>
                  <a:txBody>
                    <a:bodyPr/>
                    <a:lstStyle/>
                    <a:p>
                      <a:r>
                        <a:rPr lang="el-GR" sz="1600" dirty="0" smtClean="0"/>
                        <a:t>Ενέργεια, δομικά υλικά</a:t>
                      </a:r>
                      <a:endParaRPr lang="el-GR" sz="1600" dirty="0"/>
                    </a:p>
                  </a:txBody>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1187625" y="332656"/>
          <a:ext cx="7128792" cy="6304280"/>
        </p:xfrm>
        <a:graphic>
          <a:graphicData uri="http://schemas.openxmlformats.org/drawingml/2006/table">
            <a:tbl>
              <a:tblPr firstRow="1" bandRow="1">
                <a:tableStyleId>{5C22544A-7EE6-4342-B048-85BDC9FD1C3A}</a:tableStyleId>
              </a:tblPr>
              <a:tblGrid>
                <a:gridCol w="1475869"/>
                <a:gridCol w="2521584"/>
                <a:gridCol w="3131339"/>
              </a:tblGrid>
              <a:tr h="370840">
                <a:tc gridSpan="3">
                  <a:txBody>
                    <a:bodyPr/>
                    <a:lstStyle/>
                    <a:p>
                      <a:pPr algn="ctr"/>
                      <a:r>
                        <a:rPr lang="el-GR" dirty="0" smtClean="0"/>
                        <a:t>Ιστορική αναδρομή</a:t>
                      </a:r>
                      <a:endParaRPr lang="el-GR" dirty="0"/>
                    </a:p>
                  </a:txBody>
                  <a:tcPr/>
                </a:tc>
                <a:tc hMerge="1">
                  <a:txBody>
                    <a:bodyPr/>
                    <a:lstStyle/>
                    <a:p>
                      <a:endParaRPr lang="el-GR" dirty="0"/>
                    </a:p>
                  </a:txBody>
                  <a:tcPr/>
                </a:tc>
                <a:tc hMerge="1">
                  <a:txBody>
                    <a:bodyPr/>
                    <a:lstStyle/>
                    <a:p>
                      <a:endParaRPr lang="el-GR" dirty="0"/>
                    </a:p>
                  </a:txBody>
                  <a:tcPr/>
                </a:tc>
              </a:tr>
              <a:tr h="370840">
                <a:tc>
                  <a:txBody>
                    <a:bodyPr/>
                    <a:lstStyle/>
                    <a:p>
                      <a:r>
                        <a:rPr lang="el-GR" sz="1600" dirty="0" smtClean="0"/>
                        <a:t>16</a:t>
                      </a:r>
                      <a:r>
                        <a:rPr lang="en-US" sz="1600" dirty="0" smtClean="0"/>
                        <a:t>5</a:t>
                      </a:r>
                      <a:r>
                        <a:rPr lang="el-GR" sz="1600" dirty="0" smtClean="0"/>
                        <a:t>5</a:t>
                      </a:r>
                      <a:endParaRPr lang="el-GR" sz="1600" dirty="0"/>
                    </a:p>
                  </a:txBody>
                  <a:tcPr/>
                </a:tc>
                <a:tc>
                  <a:txBody>
                    <a:bodyPr/>
                    <a:lstStyle/>
                    <a:p>
                      <a:r>
                        <a:rPr lang="en-US" sz="1600" dirty="0" smtClean="0"/>
                        <a:t>Robert Hook</a:t>
                      </a:r>
                      <a:endParaRPr lang="el-GR" sz="1600" dirty="0"/>
                    </a:p>
                  </a:txBody>
                  <a:tcPr/>
                </a:tc>
                <a:tc>
                  <a:txBody>
                    <a:bodyPr/>
                    <a:lstStyle/>
                    <a:p>
                      <a:r>
                        <a:rPr lang="el-GR" sz="1600" dirty="0" smtClean="0"/>
                        <a:t>Παρατήρησε</a:t>
                      </a:r>
                      <a:r>
                        <a:rPr lang="el-GR" sz="1600" baseline="0" dirty="0" smtClean="0"/>
                        <a:t> τα κύτταρα</a:t>
                      </a:r>
                      <a:endParaRPr lang="el-GR" sz="1600" dirty="0"/>
                    </a:p>
                  </a:txBody>
                  <a:tcPr/>
                </a:tc>
              </a:tr>
              <a:tr h="370840">
                <a:tc>
                  <a:txBody>
                    <a:bodyPr/>
                    <a:lstStyle/>
                    <a:p>
                      <a:r>
                        <a:rPr lang="el-GR" sz="1600" dirty="0" smtClean="0"/>
                        <a:t>1674</a:t>
                      </a:r>
                      <a:endParaRPr lang="el-GR" sz="1600" dirty="0"/>
                    </a:p>
                  </a:txBody>
                  <a:tcPr/>
                </a:tc>
                <a:tc>
                  <a:txBody>
                    <a:bodyPr/>
                    <a:lstStyle/>
                    <a:p>
                      <a:r>
                        <a:rPr lang="en-US" sz="1600" dirty="0" smtClean="0"/>
                        <a:t>Antonio Van Leeuwenhoek</a:t>
                      </a:r>
                      <a:endParaRPr lang="el-GR" sz="1600" dirty="0"/>
                    </a:p>
                  </a:txBody>
                  <a:tcPr/>
                </a:tc>
                <a:tc>
                  <a:txBody>
                    <a:bodyPr/>
                    <a:lstStyle/>
                    <a:p>
                      <a:r>
                        <a:rPr lang="el-GR" sz="1600" dirty="0" smtClean="0"/>
                        <a:t>Ανέφερε την ανακάλυψη των πρωτόζωων</a:t>
                      </a:r>
                      <a:endParaRPr lang="el-GR" sz="1600" dirty="0"/>
                    </a:p>
                  </a:txBody>
                  <a:tcPr/>
                </a:tc>
              </a:tr>
              <a:tr h="370840">
                <a:tc>
                  <a:txBody>
                    <a:bodyPr/>
                    <a:lstStyle/>
                    <a:p>
                      <a:r>
                        <a:rPr lang="el-GR" sz="1600" dirty="0" smtClean="0"/>
                        <a:t>1833</a:t>
                      </a:r>
                      <a:endParaRPr lang="el-GR" sz="1600" dirty="0"/>
                    </a:p>
                  </a:txBody>
                  <a:tcPr/>
                </a:tc>
                <a:tc>
                  <a:txBody>
                    <a:bodyPr/>
                    <a:lstStyle/>
                    <a:p>
                      <a:r>
                        <a:rPr lang="en-US" sz="1600" dirty="0" smtClean="0"/>
                        <a:t>Robert</a:t>
                      </a:r>
                      <a:r>
                        <a:rPr lang="en-US" sz="1600" baseline="0" dirty="0" smtClean="0"/>
                        <a:t> Brawn</a:t>
                      </a:r>
                      <a:endParaRPr lang="el-GR" sz="1600" dirty="0"/>
                    </a:p>
                  </a:txBody>
                  <a:tcPr/>
                </a:tc>
                <a:tc>
                  <a:txBody>
                    <a:bodyPr/>
                    <a:lstStyle/>
                    <a:p>
                      <a:r>
                        <a:rPr lang="el-GR" sz="1600" dirty="0" smtClean="0"/>
                        <a:t>Περιέγραψε τον πυρήνα</a:t>
                      </a:r>
                      <a:endParaRPr lang="el-GR" sz="1600" dirty="0"/>
                    </a:p>
                  </a:txBody>
                  <a:tcPr/>
                </a:tc>
              </a:tr>
              <a:tr h="370840">
                <a:tc>
                  <a:txBody>
                    <a:bodyPr/>
                    <a:lstStyle/>
                    <a:p>
                      <a:r>
                        <a:rPr lang="el-GR" sz="1600" dirty="0" smtClean="0"/>
                        <a:t>1838</a:t>
                      </a:r>
                      <a:endParaRPr lang="el-GR" sz="1600" dirty="0"/>
                    </a:p>
                  </a:txBody>
                  <a:tcPr/>
                </a:tc>
                <a:tc>
                  <a:txBody>
                    <a:bodyPr/>
                    <a:lstStyle/>
                    <a:p>
                      <a:r>
                        <a:rPr lang="en-US" sz="1600" dirty="0" smtClean="0"/>
                        <a:t>Mathias </a:t>
                      </a:r>
                      <a:r>
                        <a:rPr lang="en-US" sz="1600" dirty="0" err="1" smtClean="0"/>
                        <a:t>Schleiden</a:t>
                      </a:r>
                      <a:endParaRPr lang="el-GR" sz="1600" dirty="0"/>
                    </a:p>
                  </a:txBody>
                  <a:tcPr/>
                </a:tc>
                <a:tc>
                  <a:txBody>
                    <a:bodyPr/>
                    <a:lstStyle/>
                    <a:p>
                      <a:r>
                        <a:rPr lang="el-GR" sz="1600" dirty="0" smtClean="0"/>
                        <a:t>Ανέφερε ότι όλοι οι φυτικοί οργανισμοί αποτελούνται από κύτταρα</a:t>
                      </a:r>
                      <a:endParaRPr lang="el-GR" sz="1600" dirty="0"/>
                    </a:p>
                  </a:txBody>
                  <a:tcPr/>
                </a:tc>
              </a:tr>
              <a:tr h="370840">
                <a:tc>
                  <a:txBody>
                    <a:bodyPr/>
                    <a:lstStyle/>
                    <a:p>
                      <a:r>
                        <a:rPr lang="el-GR" sz="1600" dirty="0" smtClean="0"/>
                        <a:t>1839</a:t>
                      </a:r>
                      <a:endParaRPr lang="el-GR" sz="1600" dirty="0"/>
                    </a:p>
                  </a:txBody>
                  <a:tcPr/>
                </a:tc>
                <a:tc>
                  <a:txBody>
                    <a:bodyPr/>
                    <a:lstStyle/>
                    <a:p>
                      <a:r>
                        <a:rPr lang="en-US" sz="1600" dirty="0" smtClean="0"/>
                        <a:t>Theodor Schwann</a:t>
                      </a:r>
                      <a:endParaRPr lang="el-G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smtClean="0"/>
                        <a:t>Ανέφερε ότι όλοι οι ζωικοί οργανισμοί αποτελούνται από κύτταρα. Μαζί με τον </a:t>
                      </a:r>
                      <a:r>
                        <a:rPr lang="en-US" sz="1600" dirty="0" err="1" smtClean="0"/>
                        <a:t>Schleiden</a:t>
                      </a:r>
                      <a:r>
                        <a:rPr lang="en-US" sz="1600" dirty="0" smtClean="0"/>
                        <a:t> </a:t>
                      </a:r>
                      <a:r>
                        <a:rPr lang="el-GR" sz="1600" dirty="0" smtClean="0"/>
                        <a:t>πρότειναν την κυτταρική θεωρία</a:t>
                      </a:r>
                      <a:endParaRPr lang="el-GR" sz="1600" dirty="0"/>
                    </a:p>
                  </a:txBody>
                  <a:tcPr/>
                </a:tc>
              </a:tr>
              <a:tr h="370840">
                <a:tc>
                  <a:txBody>
                    <a:bodyPr/>
                    <a:lstStyle/>
                    <a:p>
                      <a:r>
                        <a:rPr lang="el-GR" sz="1600" dirty="0" smtClean="0"/>
                        <a:t>1855</a:t>
                      </a:r>
                      <a:endParaRPr lang="el-GR" sz="1600" dirty="0"/>
                    </a:p>
                  </a:txBody>
                  <a:tcPr/>
                </a:tc>
                <a:tc>
                  <a:txBody>
                    <a:bodyPr/>
                    <a:lstStyle/>
                    <a:p>
                      <a:r>
                        <a:rPr lang="en-US" sz="1600" dirty="0" smtClean="0"/>
                        <a:t>Rudolf Virchow</a:t>
                      </a:r>
                      <a:endParaRPr lang="el-GR" sz="1600" dirty="0"/>
                    </a:p>
                  </a:txBody>
                  <a:tcPr/>
                </a:tc>
                <a:tc>
                  <a:txBody>
                    <a:bodyPr/>
                    <a:lstStyle/>
                    <a:p>
                      <a:r>
                        <a:rPr lang="el-GR" sz="1600" dirty="0" smtClean="0"/>
                        <a:t>Τα κύτταρα</a:t>
                      </a:r>
                      <a:r>
                        <a:rPr lang="el-GR" sz="1600" baseline="0" dirty="0" smtClean="0"/>
                        <a:t> προέρχονται </a:t>
                      </a:r>
                      <a:r>
                        <a:rPr lang="el-GR" sz="1600" b="1" baseline="0" dirty="0" smtClean="0"/>
                        <a:t>μόνο</a:t>
                      </a:r>
                      <a:r>
                        <a:rPr lang="el-GR" sz="1600" baseline="0" dirty="0" smtClean="0"/>
                        <a:t> από τη διαίρεση προϋπαρχόντων κυττάρων</a:t>
                      </a:r>
                      <a:endParaRPr lang="el-GR" sz="1600" dirty="0"/>
                    </a:p>
                  </a:txBody>
                  <a:tcPr/>
                </a:tc>
              </a:tr>
              <a:tr h="370840">
                <a:tc>
                  <a:txBody>
                    <a:bodyPr/>
                    <a:lstStyle/>
                    <a:p>
                      <a:r>
                        <a:rPr lang="en-US" sz="1600" dirty="0" smtClean="0"/>
                        <a:t>1858</a:t>
                      </a:r>
                      <a:endParaRPr lang="el-GR" sz="1600" dirty="0"/>
                    </a:p>
                  </a:txBody>
                  <a:tcPr/>
                </a:tc>
                <a:tc>
                  <a:txBody>
                    <a:bodyPr/>
                    <a:lstStyle/>
                    <a:p>
                      <a:r>
                        <a:rPr lang="en-US" sz="1600" dirty="0" smtClean="0"/>
                        <a:t>Charles  Darwin</a:t>
                      </a:r>
                      <a:endParaRPr lang="el-GR" sz="1600" dirty="0"/>
                    </a:p>
                  </a:txBody>
                  <a:tcPr/>
                </a:tc>
                <a:tc>
                  <a:txBody>
                    <a:bodyPr/>
                    <a:lstStyle/>
                    <a:p>
                      <a:r>
                        <a:rPr lang="el-GR" sz="1600" dirty="0" smtClean="0"/>
                        <a:t>Διατύπωσε τη θεωρία της εξέλιξης</a:t>
                      </a:r>
                      <a:endParaRPr lang="el-GR" sz="1600" dirty="0"/>
                    </a:p>
                  </a:txBody>
                  <a:tcPr/>
                </a:tc>
              </a:tr>
              <a:tr h="370840">
                <a:tc>
                  <a:txBody>
                    <a:bodyPr/>
                    <a:lstStyle/>
                    <a:p>
                      <a:r>
                        <a:rPr lang="el-GR" sz="1600" dirty="0" smtClean="0"/>
                        <a:t>1860</a:t>
                      </a:r>
                      <a:endParaRPr lang="el-GR" sz="1600" dirty="0"/>
                    </a:p>
                  </a:txBody>
                  <a:tcPr/>
                </a:tc>
                <a:tc>
                  <a:txBody>
                    <a:bodyPr/>
                    <a:lstStyle/>
                    <a:p>
                      <a:r>
                        <a:rPr lang="en-US" sz="1600" dirty="0" smtClean="0"/>
                        <a:t>Louis</a:t>
                      </a:r>
                      <a:r>
                        <a:rPr lang="en-US" sz="1600" baseline="0" dirty="0" smtClean="0"/>
                        <a:t> </a:t>
                      </a:r>
                      <a:r>
                        <a:rPr lang="en-US" sz="1600" baseline="0" dirty="0" err="1" smtClean="0"/>
                        <a:t>Paster</a:t>
                      </a:r>
                      <a:endParaRPr lang="el-GR" sz="1600" dirty="0"/>
                    </a:p>
                  </a:txBody>
                  <a:tcPr/>
                </a:tc>
                <a:tc>
                  <a:txBody>
                    <a:bodyPr/>
                    <a:lstStyle/>
                    <a:p>
                      <a:r>
                        <a:rPr lang="el-GR" sz="1600" dirty="0" smtClean="0"/>
                        <a:t>Μελέτησε τα μικρόβια</a:t>
                      </a:r>
                      <a:endParaRPr lang="el-GR" sz="1600" dirty="0"/>
                    </a:p>
                  </a:txBody>
                  <a:tcPr/>
                </a:tc>
              </a:tr>
              <a:tr h="370840">
                <a:tc>
                  <a:txBody>
                    <a:bodyPr/>
                    <a:lstStyle/>
                    <a:p>
                      <a:r>
                        <a:rPr lang="en-US" sz="1600" dirty="0" smtClean="0"/>
                        <a:t>1866</a:t>
                      </a:r>
                      <a:endParaRPr lang="el-GR" sz="1600" dirty="0"/>
                    </a:p>
                  </a:txBody>
                  <a:tcPr/>
                </a:tc>
                <a:tc>
                  <a:txBody>
                    <a:bodyPr/>
                    <a:lstStyle/>
                    <a:p>
                      <a:r>
                        <a:rPr lang="en-US" sz="1600" dirty="0" smtClean="0"/>
                        <a:t>Gregory</a:t>
                      </a:r>
                      <a:r>
                        <a:rPr lang="en-US" sz="1600" baseline="0" dirty="0" smtClean="0"/>
                        <a:t> Mendel</a:t>
                      </a:r>
                      <a:endParaRPr lang="el-GR" sz="1600" dirty="0"/>
                    </a:p>
                  </a:txBody>
                  <a:tcPr/>
                </a:tc>
                <a:tc>
                  <a:txBody>
                    <a:bodyPr/>
                    <a:lstStyle/>
                    <a:p>
                      <a:r>
                        <a:rPr lang="el-GR" sz="1600" dirty="0" smtClean="0"/>
                        <a:t>Διατύπωσε τους νόμους της κληρονομικότητας</a:t>
                      </a:r>
                      <a:endParaRPr lang="el-GR" sz="1600" dirty="0"/>
                    </a:p>
                  </a:txBody>
                  <a:tcPr/>
                </a:tc>
              </a:tr>
              <a:tr h="370840">
                <a:tc>
                  <a:txBody>
                    <a:bodyPr/>
                    <a:lstStyle/>
                    <a:p>
                      <a:r>
                        <a:rPr lang="en-US" sz="1600" dirty="0" smtClean="0"/>
                        <a:t>1953</a:t>
                      </a:r>
                      <a:endParaRPr lang="el-GR" sz="1600" dirty="0"/>
                    </a:p>
                  </a:txBody>
                  <a:tcPr/>
                </a:tc>
                <a:tc>
                  <a:txBody>
                    <a:bodyPr/>
                    <a:lstStyle/>
                    <a:p>
                      <a:r>
                        <a:rPr lang="en-US" sz="1600" dirty="0" smtClean="0"/>
                        <a:t>James Watson, </a:t>
                      </a:r>
                      <a:r>
                        <a:rPr lang="en-US" sz="1600" dirty="0" err="1" smtClean="0"/>
                        <a:t>Fransis</a:t>
                      </a:r>
                      <a:r>
                        <a:rPr lang="en-US" sz="1600" dirty="0" smtClean="0"/>
                        <a:t> Crick</a:t>
                      </a:r>
                      <a:endParaRPr lang="el-GR" sz="1600" dirty="0"/>
                    </a:p>
                  </a:txBody>
                  <a:tcPr/>
                </a:tc>
                <a:tc>
                  <a:txBody>
                    <a:bodyPr/>
                    <a:lstStyle/>
                    <a:p>
                      <a:r>
                        <a:rPr lang="el-GR" sz="1600" dirty="0" smtClean="0"/>
                        <a:t>Πρότειναν το μοντέλο της δίκλωνης έλικας του </a:t>
                      </a:r>
                      <a:r>
                        <a:rPr lang="en-US" sz="1600" dirty="0" smtClean="0"/>
                        <a:t>DNA</a:t>
                      </a:r>
                      <a:endParaRPr lang="el-GR" sz="1600" dirty="0"/>
                    </a:p>
                  </a:txBody>
                  <a:tcPr/>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Διάγραμμα"/>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619672" y="1214422"/>
            <a:ext cx="5976664" cy="646331"/>
          </a:xfrm>
          <a:prstGeom prst="rect">
            <a:avLst/>
          </a:prstGeom>
          <a:solidFill>
            <a:schemeClr val="tx2">
              <a:lumMod val="20000"/>
              <a:lumOff val="80000"/>
            </a:schemeClr>
          </a:solidFill>
        </p:spPr>
        <p:txBody>
          <a:bodyPr wrap="square" rtlCol="0">
            <a:spAutoFit/>
          </a:bodyPr>
          <a:lstStyle/>
          <a:p>
            <a:pPr algn="ctr"/>
            <a:r>
              <a:rPr lang="el-GR" b="1" dirty="0" smtClean="0"/>
              <a:t>Μονοσακχαρίτες  ή υδατάνθρακες (</a:t>
            </a:r>
            <a:r>
              <a:rPr lang="en-US" b="1" dirty="0" smtClean="0"/>
              <a:t>CH</a:t>
            </a:r>
            <a:r>
              <a:rPr lang="en-US" b="1" baseline="-25000" dirty="0" smtClean="0"/>
              <a:t>2</a:t>
            </a:r>
            <a:r>
              <a:rPr lang="en-US" b="1" dirty="0" smtClean="0"/>
              <a:t>O)</a:t>
            </a:r>
            <a:r>
              <a:rPr lang="el-GR" b="1" baseline="-25000" dirty="0" smtClean="0"/>
              <a:t>ν</a:t>
            </a:r>
          </a:p>
          <a:p>
            <a:pPr algn="ctr"/>
            <a:r>
              <a:rPr lang="el-GR" b="1" dirty="0" smtClean="0"/>
              <a:t>ν = 3, 4, 5, 6, 7</a:t>
            </a:r>
            <a:endParaRPr lang="el-GR" b="1" dirty="0"/>
          </a:p>
        </p:txBody>
      </p:sp>
      <p:graphicFrame>
        <p:nvGraphicFramePr>
          <p:cNvPr id="6" name="5 - Διάγραμμα"/>
          <p:cNvGraphicFramePr/>
          <p:nvPr/>
        </p:nvGraphicFramePr>
        <p:xfrm>
          <a:off x="1500166" y="200024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Αποτέλεσμα εικόνας για οπτικά ισομερή"/>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27" name="Picture 3" descr="C:\Documents and Settings\Eleni\Τα έγγραφά μου\Downloads\slide_6.jpg"/>
          <p:cNvPicPr>
            <a:picLocks noChangeAspect="1" noChangeArrowheads="1"/>
          </p:cNvPicPr>
          <p:nvPr/>
        </p:nvPicPr>
        <p:blipFill>
          <a:blip r:embed="rId2" cstate="print"/>
          <a:srcRect/>
          <a:stretch>
            <a:fillRect/>
          </a:stretch>
        </p:blipFill>
        <p:spPr bwMode="auto">
          <a:xfrm>
            <a:off x="4283968" y="1143000"/>
            <a:ext cx="4752528" cy="4086200"/>
          </a:xfrm>
          <a:prstGeom prst="rect">
            <a:avLst/>
          </a:prstGeom>
          <a:noFill/>
        </p:spPr>
      </p:pic>
      <p:sp>
        <p:nvSpPr>
          <p:cNvPr id="6" name="5 - TextBox"/>
          <p:cNvSpPr txBox="1"/>
          <p:nvPr/>
        </p:nvSpPr>
        <p:spPr>
          <a:xfrm>
            <a:off x="323528" y="2060848"/>
            <a:ext cx="3816424" cy="1754326"/>
          </a:xfrm>
          <a:prstGeom prst="rect">
            <a:avLst/>
          </a:prstGeom>
          <a:noFill/>
          <a:ln>
            <a:solidFill>
              <a:srgbClr val="C00000"/>
            </a:solidFill>
          </a:ln>
        </p:spPr>
        <p:txBody>
          <a:bodyPr wrap="square" rtlCol="0">
            <a:spAutoFit/>
          </a:bodyPr>
          <a:lstStyle/>
          <a:p>
            <a:r>
              <a:rPr lang="el-GR" dirty="0" smtClean="0"/>
              <a:t>Τα μόρια που έχουν τον ίδιο μοριακό τύπο αλλά διαφορετική δομή, καλούνται </a:t>
            </a:r>
            <a:r>
              <a:rPr lang="el-GR" b="1" dirty="0" smtClean="0"/>
              <a:t>ισομερή</a:t>
            </a:r>
            <a:r>
              <a:rPr lang="el-GR" dirty="0" smtClean="0"/>
              <a:t>.</a:t>
            </a:r>
          </a:p>
          <a:p>
            <a:r>
              <a:rPr lang="el-GR" dirty="0" smtClean="0"/>
              <a:t>Τα μόρια που αποτελούν κατοπτρικά είδωλα το ένα του άλλου καλούνται </a:t>
            </a:r>
            <a:r>
              <a:rPr lang="el-GR" b="1" dirty="0" smtClean="0"/>
              <a:t>οπτικά ισομερή</a:t>
            </a:r>
            <a:endParaRPr lang="el-GR" b="1"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Αποτέλεσμα εικόνας για ribose structu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31" name="Picture 7" descr="C:\Documents and Settings\Eleni\Τα έγγραφά μου\Downloads\main-qimg-eb5ebf8cf234c1323ea0820f471a65cd.png"/>
          <p:cNvPicPr>
            <a:picLocks noChangeAspect="1" noChangeArrowheads="1"/>
          </p:cNvPicPr>
          <p:nvPr/>
        </p:nvPicPr>
        <p:blipFill>
          <a:blip r:embed="rId3" cstate="print"/>
          <a:srcRect/>
          <a:stretch>
            <a:fillRect/>
          </a:stretch>
        </p:blipFill>
        <p:spPr bwMode="auto">
          <a:xfrm>
            <a:off x="214282" y="1988840"/>
            <a:ext cx="3781654" cy="2128833"/>
          </a:xfrm>
          <a:prstGeom prst="rect">
            <a:avLst/>
          </a:prstGeom>
          <a:noFill/>
        </p:spPr>
      </p:pic>
      <p:pic>
        <p:nvPicPr>
          <p:cNvPr id="1032" name="Picture 8" descr="C:\Documents and Settings\Eleni\Τα έγγραφά μου\Downloads\AABAAQI0.JPG"/>
          <p:cNvPicPr>
            <a:picLocks noChangeAspect="1" noChangeArrowheads="1"/>
          </p:cNvPicPr>
          <p:nvPr/>
        </p:nvPicPr>
        <p:blipFill>
          <a:blip r:embed="rId4" cstate="print"/>
          <a:srcRect/>
          <a:stretch>
            <a:fillRect/>
          </a:stretch>
        </p:blipFill>
        <p:spPr bwMode="auto">
          <a:xfrm>
            <a:off x="4283968" y="3464396"/>
            <a:ext cx="2304256" cy="2628900"/>
          </a:xfrm>
          <a:prstGeom prst="rect">
            <a:avLst/>
          </a:prstGeom>
          <a:noFill/>
        </p:spPr>
      </p:pic>
      <p:pic>
        <p:nvPicPr>
          <p:cNvPr id="1033" name="Picture 9" descr="C:\Documents and Settings\Eleni\Τα έγγραφά μου\Downloads\Galactose.jpg"/>
          <p:cNvPicPr>
            <a:picLocks noChangeAspect="1" noChangeArrowheads="1"/>
          </p:cNvPicPr>
          <p:nvPr/>
        </p:nvPicPr>
        <p:blipFill>
          <a:blip r:embed="rId5" cstate="print"/>
          <a:srcRect/>
          <a:stretch>
            <a:fillRect/>
          </a:stretch>
        </p:blipFill>
        <p:spPr bwMode="auto">
          <a:xfrm>
            <a:off x="4286248" y="1484784"/>
            <a:ext cx="4667240" cy="1714512"/>
          </a:xfrm>
          <a:prstGeom prst="rect">
            <a:avLst/>
          </a:prstGeom>
          <a:noFill/>
        </p:spPr>
      </p:pic>
      <p:pic>
        <p:nvPicPr>
          <p:cNvPr id="1034" name="Picture 10" descr="C:\Documents and Settings\Eleni\Τα έγγραφά μου\Downloads\ch14q1.png"/>
          <p:cNvPicPr>
            <a:picLocks noChangeAspect="1" noChangeArrowheads="1"/>
          </p:cNvPicPr>
          <p:nvPr/>
        </p:nvPicPr>
        <p:blipFill>
          <a:blip r:embed="rId6" cstate="print"/>
          <a:srcRect/>
          <a:stretch>
            <a:fillRect/>
          </a:stretch>
        </p:blipFill>
        <p:spPr bwMode="auto">
          <a:xfrm>
            <a:off x="6732240" y="3520958"/>
            <a:ext cx="2268916" cy="2500330"/>
          </a:xfrm>
          <a:prstGeom prst="rect">
            <a:avLst/>
          </a:prstGeom>
          <a:noFill/>
        </p:spPr>
      </p:pic>
      <p:sp>
        <p:nvSpPr>
          <p:cNvPr id="8" name="7 - TextBox"/>
          <p:cNvSpPr txBox="1"/>
          <p:nvPr/>
        </p:nvSpPr>
        <p:spPr>
          <a:xfrm>
            <a:off x="2267744" y="836712"/>
            <a:ext cx="4608512" cy="369332"/>
          </a:xfrm>
          <a:prstGeom prst="rect">
            <a:avLst/>
          </a:prstGeom>
          <a:solidFill>
            <a:schemeClr val="accent1">
              <a:lumMod val="20000"/>
              <a:lumOff val="80000"/>
            </a:schemeClr>
          </a:solidFill>
          <a:ln>
            <a:solidFill>
              <a:srgbClr val="C00000"/>
            </a:solidFill>
          </a:ln>
          <a:effectLst>
            <a:outerShdw blurRad="50800" dist="38100" dir="5400000" algn="t" rotWithShape="0">
              <a:prstClr val="black">
                <a:alpha val="40000"/>
              </a:prstClr>
            </a:outerShdw>
          </a:effectLst>
        </p:spPr>
        <p:txBody>
          <a:bodyPr wrap="square" rtlCol="0">
            <a:spAutoFit/>
          </a:bodyPr>
          <a:lstStyle/>
          <a:p>
            <a:pPr algn="ctr"/>
            <a:r>
              <a:rPr lang="el-GR" b="1" dirty="0" smtClean="0"/>
              <a:t>Ισομερή μονοσακχαριτών</a:t>
            </a:r>
            <a:endParaRPr lang="el-GR" b="1"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Διάγραμμα"/>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C:\Documents and Settings\Eleni\Τα έγγραφά μου\Downloads\sucrose222222.jpg"/>
          <p:cNvPicPr>
            <a:picLocks noChangeAspect="1" noChangeArrowheads="1"/>
          </p:cNvPicPr>
          <p:nvPr/>
        </p:nvPicPr>
        <p:blipFill>
          <a:blip r:embed="rId2" cstate="print"/>
          <a:srcRect/>
          <a:stretch>
            <a:fillRect/>
          </a:stretch>
        </p:blipFill>
        <p:spPr bwMode="auto">
          <a:xfrm>
            <a:off x="2643174" y="500042"/>
            <a:ext cx="4676775" cy="1981200"/>
          </a:xfrm>
          <a:prstGeom prst="rect">
            <a:avLst/>
          </a:prstGeom>
          <a:noFill/>
        </p:spPr>
      </p:pic>
      <p:pic>
        <p:nvPicPr>
          <p:cNvPr id="5122" name="Picture 2" descr="C:\Documents and Settings\Eleni\Τα έγγραφά μου\Downloads\B9781455737659000026_f002-005p2-9781455737659.jpg"/>
          <p:cNvPicPr>
            <a:picLocks noChangeAspect="1" noChangeArrowheads="1"/>
          </p:cNvPicPr>
          <p:nvPr/>
        </p:nvPicPr>
        <p:blipFill>
          <a:blip r:embed="rId3" cstate="print"/>
          <a:srcRect/>
          <a:stretch>
            <a:fillRect/>
          </a:stretch>
        </p:blipFill>
        <p:spPr bwMode="auto">
          <a:xfrm>
            <a:off x="2643174" y="2643182"/>
            <a:ext cx="4643470" cy="1884363"/>
          </a:xfrm>
          <a:prstGeom prst="rect">
            <a:avLst/>
          </a:prstGeom>
          <a:noFill/>
        </p:spPr>
      </p:pic>
      <p:pic>
        <p:nvPicPr>
          <p:cNvPr id="5123" name="Picture 3" descr="C:\Documents and Settings\Eleni\Τα έγγραφά μου\Downloads\αρχείο λήψης (1).png"/>
          <p:cNvPicPr>
            <a:picLocks noChangeAspect="1" noChangeArrowheads="1"/>
          </p:cNvPicPr>
          <p:nvPr/>
        </p:nvPicPr>
        <p:blipFill>
          <a:blip r:embed="rId4" cstate="print"/>
          <a:srcRect/>
          <a:stretch>
            <a:fillRect/>
          </a:stretch>
        </p:blipFill>
        <p:spPr bwMode="auto">
          <a:xfrm>
            <a:off x="2643174" y="4929198"/>
            <a:ext cx="4643470" cy="1600198"/>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Διάγραμμα"/>
          <p:cNvGraphicFramePr/>
          <p:nvPr/>
        </p:nvGraphicFramePr>
        <p:xfrm>
          <a:off x="1475656" y="2317328"/>
          <a:ext cx="648072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 TextBox"/>
          <p:cNvSpPr txBox="1"/>
          <p:nvPr/>
        </p:nvSpPr>
        <p:spPr>
          <a:xfrm>
            <a:off x="1475656" y="692696"/>
            <a:ext cx="6480720" cy="1477328"/>
          </a:xfrm>
          <a:prstGeom prst="rect">
            <a:avLst/>
          </a:prstGeom>
          <a:solidFill>
            <a:schemeClr val="tx2">
              <a:lumMod val="20000"/>
              <a:lumOff val="80000"/>
            </a:schemeClr>
          </a:solidFill>
          <a:ln>
            <a:solidFill>
              <a:srgbClr val="C00000"/>
            </a:solidFill>
          </a:ln>
          <a:effectLst>
            <a:outerShdw blurRad="50800" dist="38100" dir="5400000" algn="t" rotWithShape="0">
              <a:prstClr val="black">
                <a:alpha val="40000"/>
              </a:prstClr>
            </a:outerShdw>
          </a:effectLst>
        </p:spPr>
        <p:txBody>
          <a:bodyPr wrap="square" rtlCol="0">
            <a:spAutoFit/>
          </a:bodyPr>
          <a:lstStyle/>
          <a:p>
            <a:r>
              <a:rPr lang="el-GR" dirty="0" smtClean="0"/>
              <a:t>Η σύνδεση μικρού αριθμού μονομερών, συνήθως 3-10, αποτελεί τους </a:t>
            </a:r>
            <a:r>
              <a:rPr lang="el-GR" b="1" dirty="0" smtClean="0"/>
              <a:t>ολιγοσακχαρίτες.</a:t>
            </a:r>
            <a:r>
              <a:rPr lang="en-US" b="1" dirty="0" smtClean="0"/>
              <a:t> </a:t>
            </a:r>
            <a:r>
              <a:rPr lang="el-GR" dirty="0" smtClean="0"/>
              <a:t>Οι ολιγοσακχαρίτες συνδέονται με πρωτεΐνες και λιπίδια προς γλυκοπρωτεΐνες και γλυκολιπίδια. </a:t>
            </a:r>
            <a:endParaRPr lang="el-GR" b="1" dirty="0" smtClean="0"/>
          </a:p>
          <a:p>
            <a:r>
              <a:rPr lang="el-GR" dirty="0" smtClean="0"/>
              <a:t>Η σύνδεση μεγάλου αριθμού μονομερών, συνήθως εκατοντάδων ή χιλιάδων αποτελεί τους </a:t>
            </a:r>
            <a:r>
              <a:rPr lang="el-GR" b="1" dirty="0" smtClean="0"/>
              <a:t>πολυσακχαρίτες</a:t>
            </a:r>
            <a:r>
              <a:rPr lang="el-GR" dirty="0" smtClean="0"/>
              <a:t>. </a:t>
            </a:r>
            <a:endParaRPr lang="el-GR"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Documents and Settings\Eleni\Τα έγγραφά μου\Downloads\69f70e871f34ca7da129261da2ee0a7d.jpg"/>
          <p:cNvPicPr>
            <a:picLocks noChangeAspect="1" noChangeArrowheads="1"/>
          </p:cNvPicPr>
          <p:nvPr/>
        </p:nvPicPr>
        <p:blipFill>
          <a:blip r:embed="rId2" cstate="print"/>
          <a:srcRect/>
          <a:stretch>
            <a:fillRect/>
          </a:stretch>
        </p:blipFill>
        <p:spPr bwMode="auto">
          <a:xfrm>
            <a:off x="1928794" y="1071546"/>
            <a:ext cx="5286412" cy="2044703"/>
          </a:xfrm>
          <a:prstGeom prst="rect">
            <a:avLst/>
          </a:prstGeom>
          <a:noFill/>
        </p:spPr>
      </p:pic>
      <p:pic>
        <p:nvPicPr>
          <p:cNvPr id="56322" name="Picture 2" descr="C:\Documents and Settings\Eleni\Τα έγγραφά μου\Downloads\starch.gif"/>
          <p:cNvPicPr>
            <a:picLocks noChangeAspect="1" noChangeArrowheads="1"/>
          </p:cNvPicPr>
          <p:nvPr/>
        </p:nvPicPr>
        <p:blipFill>
          <a:blip r:embed="rId3" cstate="print"/>
          <a:srcRect/>
          <a:stretch>
            <a:fillRect/>
          </a:stretch>
        </p:blipFill>
        <p:spPr bwMode="auto">
          <a:xfrm>
            <a:off x="1928794" y="3357562"/>
            <a:ext cx="5357850" cy="1143000"/>
          </a:xfrm>
          <a:prstGeom prst="rect">
            <a:avLst/>
          </a:prstGeom>
          <a:noFill/>
        </p:spPr>
      </p:pic>
      <p:pic>
        <p:nvPicPr>
          <p:cNvPr id="56323" name="Picture 3" descr="C:\Documents and Settings\Eleni\Τα έγγραφά μου\Downloads\6159466_orig.gif"/>
          <p:cNvPicPr>
            <a:picLocks noChangeAspect="1" noChangeArrowheads="1"/>
          </p:cNvPicPr>
          <p:nvPr/>
        </p:nvPicPr>
        <p:blipFill>
          <a:blip r:embed="rId4" cstate="print"/>
          <a:srcRect/>
          <a:stretch>
            <a:fillRect/>
          </a:stretch>
        </p:blipFill>
        <p:spPr bwMode="auto">
          <a:xfrm>
            <a:off x="1981220" y="4786322"/>
            <a:ext cx="5448300" cy="1600200"/>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Διάγραμμα"/>
          <p:cNvGraphicFramePr/>
          <p:nvPr/>
        </p:nvGraphicFramePr>
        <p:xfrm>
          <a:off x="1571604" y="1397000"/>
          <a:ext cx="707236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C:\Documents and Settings\Eleni\Τα έγγραφά μου\Downloads\Glycerol-Glycerin-Formula-300x204.jpg"/>
          <p:cNvPicPr>
            <a:picLocks noChangeAspect="1" noChangeArrowheads="1"/>
          </p:cNvPicPr>
          <p:nvPr/>
        </p:nvPicPr>
        <p:blipFill>
          <a:blip r:embed="rId2" cstate="print"/>
          <a:srcRect/>
          <a:stretch>
            <a:fillRect/>
          </a:stretch>
        </p:blipFill>
        <p:spPr bwMode="auto">
          <a:xfrm>
            <a:off x="781816" y="1000108"/>
            <a:ext cx="3286128" cy="2428892"/>
          </a:xfrm>
          <a:prstGeom prst="rect">
            <a:avLst/>
          </a:prstGeom>
          <a:noFill/>
        </p:spPr>
      </p:pic>
      <p:pic>
        <p:nvPicPr>
          <p:cNvPr id="57347" name="Picture 3" descr="C:\Documents and Settings\Eleni\Τα έγγραφά μου\Downloads\triglycerides2.jpg"/>
          <p:cNvPicPr>
            <a:picLocks noChangeAspect="1" noChangeArrowheads="1"/>
          </p:cNvPicPr>
          <p:nvPr/>
        </p:nvPicPr>
        <p:blipFill>
          <a:blip r:embed="rId3" cstate="print"/>
          <a:srcRect/>
          <a:stretch>
            <a:fillRect/>
          </a:stretch>
        </p:blipFill>
        <p:spPr bwMode="auto">
          <a:xfrm>
            <a:off x="2714612" y="4000504"/>
            <a:ext cx="3643338" cy="2500330"/>
          </a:xfrm>
          <a:prstGeom prst="rect">
            <a:avLst/>
          </a:prstGeom>
          <a:noFill/>
        </p:spPr>
      </p:pic>
      <p:pic>
        <p:nvPicPr>
          <p:cNvPr id="57348" name="Picture 4" descr="C:\Documents and Settings\Eleni\Τα έγγραφά μου\Downloads\saturated_and_unsaturated_fatty_acid_models.jpg"/>
          <p:cNvPicPr>
            <a:picLocks noChangeAspect="1" noChangeArrowheads="1"/>
          </p:cNvPicPr>
          <p:nvPr/>
        </p:nvPicPr>
        <p:blipFill>
          <a:blip r:embed="rId4" cstate="print"/>
          <a:srcRect/>
          <a:stretch>
            <a:fillRect/>
          </a:stretch>
        </p:blipFill>
        <p:spPr bwMode="auto">
          <a:xfrm>
            <a:off x="4932040" y="1000108"/>
            <a:ext cx="3500422" cy="2428892"/>
          </a:xfrm>
          <a:prstGeom prst="rect">
            <a:avLst/>
          </a:prstGeom>
          <a:noFill/>
        </p:spPr>
      </p:pic>
      <p:sp>
        <p:nvSpPr>
          <p:cNvPr id="7" name="6 - Συν"/>
          <p:cNvSpPr/>
          <p:nvPr/>
        </p:nvSpPr>
        <p:spPr>
          <a:xfrm>
            <a:off x="4287958" y="2136846"/>
            <a:ext cx="500066" cy="50006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Βέλος προς τα κάτω"/>
          <p:cNvSpPr/>
          <p:nvPr/>
        </p:nvSpPr>
        <p:spPr>
          <a:xfrm>
            <a:off x="4429124" y="3500438"/>
            <a:ext cx="214314" cy="2857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TextBox"/>
          <p:cNvSpPr txBox="1"/>
          <p:nvPr/>
        </p:nvSpPr>
        <p:spPr>
          <a:xfrm>
            <a:off x="6660232" y="4005064"/>
            <a:ext cx="2232248" cy="2308324"/>
          </a:xfrm>
          <a:prstGeom prst="rect">
            <a:avLst/>
          </a:prstGeom>
          <a:noFill/>
          <a:ln>
            <a:solidFill>
              <a:srgbClr val="C00000"/>
            </a:solidFill>
          </a:ln>
        </p:spPr>
        <p:txBody>
          <a:bodyPr wrap="square" rtlCol="0">
            <a:spAutoFit/>
          </a:bodyPr>
          <a:lstStyle/>
          <a:p>
            <a:r>
              <a:rPr lang="el-GR" dirty="0" smtClean="0"/>
              <a:t>Τα ουδέτερα λίπη χρησιμοποιούνται στην παραγωγή ενέργειας. Τα λιπαρά οξέα αποδίδουν έξι φορές περισσότερη ενέργεια από ίση ποσότητα γλυκόζης</a:t>
            </a:r>
            <a:endParaRPr lang="el-GR" dirty="0"/>
          </a:p>
        </p:txBody>
      </p:sp>
      <p:sp>
        <p:nvSpPr>
          <p:cNvPr id="10" name="9 - TextBox"/>
          <p:cNvSpPr txBox="1"/>
          <p:nvPr/>
        </p:nvSpPr>
        <p:spPr>
          <a:xfrm>
            <a:off x="2123728" y="467380"/>
            <a:ext cx="4464496" cy="369332"/>
          </a:xfrm>
          <a:prstGeom prst="rect">
            <a:avLst/>
          </a:prstGeom>
          <a:solidFill>
            <a:schemeClr val="accent1"/>
          </a:solidFill>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Ουδέτερα λίπη</a:t>
            </a:r>
            <a:endParaRPr lang="el-GR"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500298" y="1000108"/>
            <a:ext cx="4572032" cy="338554"/>
          </a:xfrm>
          <a:prstGeom prst="rect">
            <a:avLst/>
          </a:prstGeom>
          <a:solidFill>
            <a:schemeClr val="tx2"/>
          </a:solidFill>
          <a:effectLst>
            <a:outerShdw blurRad="50800" dist="38100" dir="5400000" algn="t" rotWithShape="0">
              <a:prstClr val="black">
                <a:alpha val="40000"/>
              </a:prstClr>
            </a:outerShdw>
          </a:effectLst>
        </p:spPr>
        <p:txBody>
          <a:bodyPr wrap="square" rtlCol="0">
            <a:spAutoFit/>
          </a:bodyPr>
          <a:lstStyle/>
          <a:p>
            <a:r>
              <a:rPr lang="el-GR" sz="1600" dirty="0" smtClean="0">
                <a:solidFill>
                  <a:schemeClr val="bg1"/>
                </a:solidFill>
              </a:rPr>
              <a:t>Τα κύτταρα χαρακτηρίζονται από αμέτρητη ποικιλία</a:t>
            </a:r>
            <a:endParaRPr lang="el-GR" sz="1600" dirty="0">
              <a:solidFill>
                <a:schemeClr val="bg1"/>
              </a:solidFill>
            </a:endParaRPr>
          </a:p>
        </p:txBody>
      </p:sp>
      <p:pic>
        <p:nvPicPr>
          <p:cNvPr id="216079" name="Picture 15" descr="C:\Documents and Settings\Eleni\Τα έγγραφά μου\Downloads\Ecoli.jpg"/>
          <p:cNvPicPr>
            <a:picLocks noChangeAspect="1" noChangeArrowheads="1"/>
          </p:cNvPicPr>
          <p:nvPr/>
        </p:nvPicPr>
        <p:blipFill>
          <a:blip r:embed="rId2" cstate="print"/>
          <a:srcRect/>
          <a:stretch>
            <a:fillRect/>
          </a:stretch>
        </p:blipFill>
        <p:spPr bwMode="auto">
          <a:xfrm>
            <a:off x="71406" y="2000240"/>
            <a:ext cx="2143140" cy="1214446"/>
          </a:xfrm>
          <a:prstGeom prst="rect">
            <a:avLst/>
          </a:prstGeom>
          <a:noFill/>
        </p:spPr>
      </p:pic>
      <p:pic>
        <p:nvPicPr>
          <p:cNvPr id="216082" name="Picture 18" descr="C:\Documents and Settings\Eleni\Τα έγγραφά μου\Downloads\k33674021.jpg"/>
          <p:cNvPicPr>
            <a:picLocks noChangeAspect="1" noChangeArrowheads="1"/>
          </p:cNvPicPr>
          <p:nvPr/>
        </p:nvPicPr>
        <p:blipFill>
          <a:blip r:embed="rId3" cstate="print"/>
          <a:srcRect/>
          <a:stretch>
            <a:fillRect/>
          </a:stretch>
        </p:blipFill>
        <p:spPr bwMode="auto">
          <a:xfrm>
            <a:off x="2428860" y="2000240"/>
            <a:ext cx="1571636" cy="1214446"/>
          </a:xfrm>
          <a:prstGeom prst="rect">
            <a:avLst/>
          </a:prstGeom>
          <a:noFill/>
        </p:spPr>
      </p:pic>
      <p:pic>
        <p:nvPicPr>
          <p:cNvPr id="216085" name="Picture 21" descr="C:\Documents and Settings\Eleni\Τα έγγραφά μου\Downloads\epithiliakos.gif"/>
          <p:cNvPicPr>
            <a:picLocks noChangeAspect="1" noChangeArrowheads="1"/>
          </p:cNvPicPr>
          <p:nvPr/>
        </p:nvPicPr>
        <p:blipFill>
          <a:blip r:embed="rId4" cstate="print"/>
          <a:srcRect/>
          <a:stretch>
            <a:fillRect/>
          </a:stretch>
        </p:blipFill>
        <p:spPr bwMode="auto">
          <a:xfrm>
            <a:off x="428596" y="4429132"/>
            <a:ext cx="2500330" cy="1643074"/>
          </a:xfrm>
          <a:prstGeom prst="rect">
            <a:avLst/>
          </a:prstGeom>
          <a:noFill/>
        </p:spPr>
      </p:pic>
      <p:pic>
        <p:nvPicPr>
          <p:cNvPr id="216086" name="Picture 22" descr="C:\Documents and Settings\Eleni\Τα έγγραφά μου\Downloads\7508968.jpg"/>
          <p:cNvPicPr>
            <a:picLocks noChangeAspect="1" noChangeArrowheads="1"/>
          </p:cNvPicPr>
          <p:nvPr/>
        </p:nvPicPr>
        <p:blipFill>
          <a:blip r:embed="rId5" cstate="print"/>
          <a:srcRect/>
          <a:stretch>
            <a:fillRect/>
          </a:stretch>
        </p:blipFill>
        <p:spPr bwMode="auto">
          <a:xfrm>
            <a:off x="3214678" y="4429132"/>
            <a:ext cx="2497138" cy="1643074"/>
          </a:xfrm>
          <a:prstGeom prst="rect">
            <a:avLst/>
          </a:prstGeom>
          <a:noFill/>
        </p:spPr>
      </p:pic>
      <p:pic>
        <p:nvPicPr>
          <p:cNvPr id="216090" name="Picture 26" descr="Αποτέλεσμα εικόνας για μυικές ίνες"/>
          <p:cNvPicPr>
            <a:picLocks noChangeAspect="1" noChangeArrowheads="1"/>
          </p:cNvPicPr>
          <p:nvPr/>
        </p:nvPicPr>
        <p:blipFill>
          <a:blip r:embed="rId6" cstate="print"/>
          <a:srcRect/>
          <a:stretch>
            <a:fillRect/>
          </a:stretch>
        </p:blipFill>
        <p:spPr bwMode="auto">
          <a:xfrm>
            <a:off x="4071934" y="2000240"/>
            <a:ext cx="1571636" cy="1143008"/>
          </a:xfrm>
          <a:prstGeom prst="rect">
            <a:avLst/>
          </a:prstGeom>
          <a:noFill/>
        </p:spPr>
      </p:pic>
      <p:pic>
        <p:nvPicPr>
          <p:cNvPr id="216091" name="Picture 27" descr="C:\Documents and Settings\Eleni\Τα έγγραφά μου\Downloads\1021_Smooth_Muscle_new.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929322" y="1714488"/>
            <a:ext cx="2857520" cy="1643074"/>
          </a:xfrm>
          <a:prstGeom prst="rect">
            <a:avLst/>
          </a:prstGeom>
          <a:noFill/>
        </p:spPr>
      </p:pic>
      <p:pic>
        <p:nvPicPr>
          <p:cNvPr id="216092" name="Picture 28" descr="C:\Documents and Settings\Eleni\Τα έγγραφά μου\Downloads\nerve.cell.jpg"/>
          <p:cNvPicPr>
            <a:picLocks noChangeAspect="1" noChangeArrowheads="1"/>
          </p:cNvPicPr>
          <p:nvPr/>
        </p:nvPicPr>
        <p:blipFill>
          <a:blip r:embed="rId8" cstate="print"/>
          <a:srcRect/>
          <a:stretch>
            <a:fillRect/>
          </a:stretch>
        </p:blipFill>
        <p:spPr bwMode="auto">
          <a:xfrm>
            <a:off x="6072198" y="4429132"/>
            <a:ext cx="2636834" cy="1587520"/>
          </a:xfrm>
          <a:prstGeom prst="rect">
            <a:avLst/>
          </a:prstGeom>
          <a:noFill/>
        </p:spPr>
      </p:pic>
      <p:sp>
        <p:nvSpPr>
          <p:cNvPr id="22" name="21 - TextBox"/>
          <p:cNvSpPr txBox="1"/>
          <p:nvPr/>
        </p:nvSpPr>
        <p:spPr>
          <a:xfrm>
            <a:off x="285720" y="3286124"/>
            <a:ext cx="1785950" cy="307777"/>
          </a:xfrm>
          <a:prstGeom prst="rect">
            <a:avLst/>
          </a:prstGeom>
          <a:noFill/>
        </p:spPr>
        <p:txBody>
          <a:bodyPr wrap="square" rtlCol="0">
            <a:spAutoFit/>
          </a:bodyPr>
          <a:lstStyle/>
          <a:p>
            <a:pPr algn="ctr"/>
            <a:r>
              <a:rPr lang="en-US" sz="1400" dirty="0" smtClean="0"/>
              <a:t>E. coli</a:t>
            </a:r>
            <a:endParaRPr lang="el-GR" sz="1400" dirty="0"/>
          </a:p>
        </p:txBody>
      </p:sp>
      <p:sp>
        <p:nvSpPr>
          <p:cNvPr id="23" name="22 - TextBox"/>
          <p:cNvSpPr txBox="1"/>
          <p:nvPr/>
        </p:nvSpPr>
        <p:spPr>
          <a:xfrm>
            <a:off x="2357422" y="3286124"/>
            <a:ext cx="1714512" cy="307777"/>
          </a:xfrm>
          <a:prstGeom prst="rect">
            <a:avLst/>
          </a:prstGeom>
          <a:noFill/>
        </p:spPr>
        <p:txBody>
          <a:bodyPr wrap="square" rtlCol="0">
            <a:spAutoFit/>
          </a:bodyPr>
          <a:lstStyle/>
          <a:p>
            <a:pPr algn="ctr"/>
            <a:r>
              <a:rPr lang="el-GR" sz="1400" dirty="0" smtClean="0"/>
              <a:t>Αμοιβάδα </a:t>
            </a:r>
            <a:endParaRPr lang="el-GR" sz="1400" dirty="0"/>
          </a:p>
        </p:txBody>
      </p:sp>
      <p:sp>
        <p:nvSpPr>
          <p:cNvPr id="24" name="23 - TextBox"/>
          <p:cNvSpPr txBox="1"/>
          <p:nvPr/>
        </p:nvSpPr>
        <p:spPr>
          <a:xfrm>
            <a:off x="4071934" y="3286124"/>
            <a:ext cx="1571636" cy="307777"/>
          </a:xfrm>
          <a:prstGeom prst="rect">
            <a:avLst/>
          </a:prstGeom>
          <a:noFill/>
        </p:spPr>
        <p:txBody>
          <a:bodyPr wrap="square" rtlCol="0">
            <a:spAutoFit/>
          </a:bodyPr>
          <a:lstStyle/>
          <a:p>
            <a:pPr algn="ctr"/>
            <a:r>
              <a:rPr lang="el-GR" sz="1400" dirty="0" smtClean="0"/>
              <a:t>Φυτικά κύτταρα </a:t>
            </a:r>
            <a:endParaRPr lang="el-GR" sz="1400" dirty="0"/>
          </a:p>
        </p:txBody>
      </p:sp>
      <p:sp>
        <p:nvSpPr>
          <p:cNvPr id="25" name="24 - TextBox"/>
          <p:cNvSpPr txBox="1"/>
          <p:nvPr/>
        </p:nvSpPr>
        <p:spPr>
          <a:xfrm>
            <a:off x="6643702" y="3438524"/>
            <a:ext cx="1571636" cy="307777"/>
          </a:xfrm>
          <a:prstGeom prst="rect">
            <a:avLst/>
          </a:prstGeom>
          <a:noFill/>
        </p:spPr>
        <p:txBody>
          <a:bodyPr wrap="square" rtlCol="0">
            <a:spAutoFit/>
          </a:bodyPr>
          <a:lstStyle/>
          <a:p>
            <a:pPr algn="ctr"/>
            <a:r>
              <a:rPr lang="el-GR" sz="1400" dirty="0" smtClean="0"/>
              <a:t>Μυϊκά κύτταρα </a:t>
            </a:r>
            <a:endParaRPr lang="el-GR" sz="1400" dirty="0"/>
          </a:p>
        </p:txBody>
      </p:sp>
      <p:sp>
        <p:nvSpPr>
          <p:cNvPr id="26" name="25 - TextBox"/>
          <p:cNvSpPr txBox="1"/>
          <p:nvPr/>
        </p:nvSpPr>
        <p:spPr>
          <a:xfrm>
            <a:off x="6796102" y="6121619"/>
            <a:ext cx="1571636" cy="307777"/>
          </a:xfrm>
          <a:prstGeom prst="rect">
            <a:avLst/>
          </a:prstGeom>
          <a:noFill/>
        </p:spPr>
        <p:txBody>
          <a:bodyPr wrap="square" rtlCol="0">
            <a:spAutoFit/>
          </a:bodyPr>
          <a:lstStyle/>
          <a:p>
            <a:pPr algn="ctr"/>
            <a:r>
              <a:rPr lang="el-GR" sz="1400" dirty="0" smtClean="0"/>
              <a:t>Νευρικό κύτταρο </a:t>
            </a:r>
            <a:endParaRPr lang="el-GR" sz="1400" dirty="0"/>
          </a:p>
        </p:txBody>
      </p:sp>
      <p:sp>
        <p:nvSpPr>
          <p:cNvPr id="27" name="26 - TextBox"/>
          <p:cNvSpPr txBox="1"/>
          <p:nvPr/>
        </p:nvSpPr>
        <p:spPr>
          <a:xfrm>
            <a:off x="3428992" y="6193057"/>
            <a:ext cx="2143140" cy="307777"/>
          </a:xfrm>
          <a:prstGeom prst="rect">
            <a:avLst/>
          </a:prstGeom>
          <a:noFill/>
        </p:spPr>
        <p:txBody>
          <a:bodyPr wrap="square" rtlCol="0">
            <a:spAutoFit/>
          </a:bodyPr>
          <a:lstStyle/>
          <a:p>
            <a:pPr algn="ctr"/>
            <a:r>
              <a:rPr lang="el-GR" sz="1400" dirty="0" smtClean="0"/>
              <a:t>Ερυθρά αιμοσφαίρια</a:t>
            </a:r>
            <a:endParaRPr lang="el-GR" sz="1400" dirty="0"/>
          </a:p>
        </p:txBody>
      </p:sp>
      <p:sp>
        <p:nvSpPr>
          <p:cNvPr id="28" name="27 - TextBox"/>
          <p:cNvSpPr txBox="1"/>
          <p:nvPr/>
        </p:nvSpPr>
        <p:spPr>
          <a:xfrm>
            <a:off x="642910" y="6121619"/>
            <a:ext cx="1857388" cy="307777"/>
          </a:xfrm>
          <a:prstGeom prst="rect">
            <a:avLst/>
          </a:prstGeom>
          <a:noFill/>
        </p:spPr>
        <p:txBody>
          <a:bodyPr wrap="square" rtlCol="0">
            <a:spAutoFit/>
          </a:bodyPr>
          <a:lstStyle/>
          <a:p>
            <a:pPr algn="ctr"/>
            <a:r>
              <a:rPr lang="el-GR" sz="1400" dirty="0" smtClean="0"/>
              <a:t>επιθηλιακά κύτταρα </a:t>
            </a:r>
            <a:endParaRPr lang="el-GR" sz="14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2" name="Picture 4" descr="C:\Documents and Settings\Eleni\Τα έγγραφά μου\Downloads\733604509 (1).jpg"/>
          <p:cNvPicPr>
            <a:picLocks noChangeAspect="1" noChangeArrowheads="1"/>
          </p:cNvPicPr>
          <p:nvPr/>
        </p:nvPicPr>
        <p:blipFill>
          <a:blip r:embed="rId2" cstate="print"/>
          <a:srcRect/>
          <a:stretch>
            <a:fillRect/>
          </a:stretch>
        </p:blipFill>
        <p:spPr bwMode="auto">
          <a:xfrm>
            <a:off x="755576" y="908720"/>
            <a:ext cx="1816160" cy="3571900"/>
          </a:xfrm>
          <a:prstGeom prst="rect">
            <a:avLst/>
          </a:prstGeom>
          <a:noFill/>
        </p:spPr>
      </p:pic>
      <p:pic>
        <p:nvPicPr>
          <p:cNvPr id="58373" name="Picture 5" descr="C:\Documents and Settings\Eleni\Τα έγγραφά μου\Downloads\Glycolipid.svg.png"/>
          <p:cNvPicPr>
            <a:picLocks noChangeAspect="1" noChangeArrowheads="1"/>
          </p:cNvPicPr>
          <p:nvPr/>
        </p:nvPicPr>
        <p:blipFill>
          <a:blip r:embed="rId3" cstate="print"/>
          <a:srcRect/>
          <a:stretch>
            <a:fillRect/>
          </a:stretch>
        </p:blipFill>
        <p:spPr bwMode="auto">
          <a:xfrm>
            <a:off x="3851920" y="4614124"/>
            <a:ext cx="4176464" cy="2127244"/>
          </a:xfrm>
          <a:prstGeom prst="rect">
            <a:avLst/>
          </a:prstGeom>
          <a:noFill/>
        </p:spPr>
      </p:pic>
      <p:pic>
        <p:nvPicPr>
          <p:cNvPr id="5" name="Picture 4" descr="C:\Documents and Settings\Eleni\Τα έγγραφά μου\Downloads\Υδρόφοβα+μόρια+διέρχονται+ευχερώς,+τα+υδρόφιλα+όχι.jpg"/>
          <p:cNvPicPr>
            <a:picLocks noChangeAspect="1" noChangeArrowheads="1"/>
          </p:cNvPicPr>
          <p:nvPr/>
        </p:nvPicPr>
        <p:blipFill>
          <a:blip r:embed="rId4" cstate="print"/>
          <a:srcRect r="705" b="22878"/>
          <a:stretch>
            <a:fillRect/>
          </a:stretch>
        </p:blipFill>
        <p:spPr bwMode="auto">
          <a:xfrm>
            <a:off x="2915816" y="1052736"/>
            <a:ext cx="5328592" cy="3096344"/>
          </a:xfrm>
          <a:prstGeom prst="rect">
            <a:avLst/>
          </a:prstGeom>
          <a:noFill/>
        </p:spPr>
      </p:pic>
      <p:sp>
        <p:nvSpPr>
          <p:cNvPr id="274434" name="AutoShape 2" descr="Αποτέλεσμα εικόνας για φωσφολιπίδι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74435" name="Picture 3" descr="C:\Documents and Settings\Eleni\Τα έγγραφά μου\Downloads\αρχείο λήψης (20).jpg"/>
          <p:cNvPicPr>
            <a:picLocks noChangeAspect="1" noChangeArrowheads="1"/>
          </p:cNvPicPr>
          <p:nvPr/>
        </p:nvPicPr>
        <p:blipFill>
          <a:blip r:embed="rId5" cstate="print"/>
          <a:srcRect/>
          <a:stretch>
            <a:fillRect/>
          </a:stretch>
        </p:blipFill>
        <p:spPr bwMode="auto">
          <a:xfrm>
            <a:off x="467544" y="4581128"/>
            <a:ext cx="3096344" cy="2050157"/>
          </a:xfrm>
          <a:prstGeom prst="rect">
            <a:avLst/>
          </a:prstGeom>
          <a:noFill/>
        </p:spPr>
      </p:pic>
      <p:sp>
        <p:nvSpPr>
          <p:cNvPr id="7" name="6 - TextBox"/>
          <p:cNvSpPr txBox="1"/>
          <p:nvPr/>
        </p:nvSpPr>
        <p:spPr>
          <a:xfrm>
            <a:off x="2195736" y="404664"/>
            <a:ext cx="4824536" cy="369332"/>
          </a:xfrm>
          <a:prstGeom prst="rect">
            <a:avLst/>
          </a:prstGeom>
          <a:solidFill>
            <a:schemeClr val="accent1"/>
          </a:solidFill>
          <a:effectLst>
            <a:outerShdw blurRad="50800" dist="38100" dir="5400000" algn="t" rotWithShape="0">
              <a:prstClr val="black">
                <a:alpha val="40000"/>
              </a:prstClr>
            </a:outerShdw>
          </a:effectLst>
        </p:spPr>
        <p:txBody>
          <a:bodyPr wrap="square" rtlCol="0">
            <a:spAutoFit/>
          </a:bodyPr>
          <a:lstStyle/>
          <a:p>
            <a:pPr algn="ctr"/>
            <a:r>
              <a:rPr lang="el-GR" b="1" dirty="0" smtClean="0">
                <a:solidFill>
                  <a:schemeClr val="bg1"/>
                </a:solidFill>
              </a:rPr>
              <a:t>Φωσφολιπίδια </a:t>
            </a:r>
            <a:endParaRPr lang="el-GR" b="1" dirty="0">
              <a:solidFill>
                <a:schemeClr val="bg1"/>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907704" y="620688"/>
            <a:ext cx="5400600" cy="46166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sz="2400" b="1" dirty="0" smtClean="0"/>
              <a:t>Αμινοξέα </a:t>
            </a:r>
            <a:endParaRPr lang="el-GR" sz="2400" b="1" dirty="0"/>
          </a:p>
        </p:txBody>
      </p:sp>
      <p:pic>
        <p:nvPicPr>
          <p:cNvPr id="1026" name="Picture 2" descr="C:\Documents and Settings\Eleni\Τα έγγραφά μου\Downloads\220px-AminoAcidball.svg.png"/>
          <p:cNvPicPr>
            <a:picLocks noChangeAspect="1" noChangeArrowheads="1"/>
          </p:cNvPicPr>
          <p:nvPr/>
        </p:nvPicPr>
        <p:blipFill>
          <a:blip r:embed="rId2" cstate="print"/>
          <a:srcRect/>
          <a:stretch>
            <a:fillRect/>
          </a:stretch>
        </p:blipFill>
        <p:spPr bwMode="auto">
          <a:xfrm>
            <a:off x="2483768" y="1268760"/>
            <a:ext cx="4176464" cy="2520280"/>
          </a:xfrm>
          <a:prstGeom prst="rect">
            <a:avLst/>
          </a:prstGeom>
          <a:noFill/>
        </p:spPr>
      </p:pic>
      <p:sp>
        <p:nvSpPr>
          <p:cNvPr id="7" name="6 - TextBox"/>
          <p:cNvSpPr txBox="1"/>
          <p:nvPr/>
        </p:nvSpPr>
        <p:spPr>
          <a:xfrm>
            <a:off x="1763688" y="3879046"/>
            <a:ext cx="5544616" cy="255454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2000" dirty="0" smtClean="0"/>
              <a:t>Κάθε αμινοξύ αποτελείται από ένα άτομο άνθρακα (α-άνθρακας) ο οποίος  συνδέεται με μία αμινομάδα (</a:t>
            </a:r>
            <a:r>
              <a:rPr lang="en-US" sz="2000" dirty="0" smtClean="0"/>
              <a:t>-NH</a:t>
            </a:r>
            <a:r>
              <a:rPr lang="en-US" sz="2000" baseline="-25000" dirty="0" smtClean="0"/>
              <a:t>2</a:t>
            </a:r>
            <a:r>
              <a:rPr lang="en-US" sz="2000" dirty="0" smtClean="0"/>
              <a:t>), </a:t>
            </a:r>
            <a:r>
              <a:rPr lang="el-GR" sz="2000" dirty="0" smtClean="0"/>
              <a:t>μία καρβοξυλομάδα</a:t>
            </a:r>
            <a:r>
              <a:rPr lang="en-US" sz="2000" dirty="0" smtClean="0"/>
              <a:t>(-COOH) </a:t>
            </a:r>
            <a:r>
              <a:rPr lang="el-GR" sz="2000" dirty="0" smtClean="0"/>
              <a:t>και ένα άτομο </a:t>
            </a:r>
            <a:r>
              <a:rPr lang="en-US" sz="2000" dirty="0" smtClean="0"/>
              <a:t>H</a:t>
            </a:r>
            <a:r>
              <a:rPr lang="el-GR" sz="2000" dirty="0" smtClean="0"/>
              <a:t>, που αποτελούν το σταθερό τμήμα του μορίου. Η τέταρτη μονάδα συγγενείας του άνθρακα  συνδέεται με μία πλευρική αλυσίδα που ποικίλει και συμβολίζεται με </a:t>
            </a:r>
            <a:r>
              <a:rPr lang="en-US" sz="2000" dirty="0" smtClean="0"/>
              <a:t>R</a:t>
            </a:r>
            <a:r>
              <a:rPr lang="el-GR" sz="2000" dirty="0" smtClean="0"/>
              <a:t>. Η ομάδα </a:t>
            </a:r>
            <a:r>
              <a:rPr lang="en-US" sz="2000" dirty="0" smtClean="0"/>
              <a:t>R</a:t>
            </a:r>
            <a:r>
              <a:rPr lang="el-GR" sz="2000" dirty="0" smtClean="0"/>
              <a:t> αποτελεί το μεταβλητό τμήμα του μορίου</a:t>
            </a:r>
            <a:endParaRPr lang="el-GR" sz="20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763688" y="1484784"/>
            <a:ext cx="5616624" cy="5016758"/>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buFont typeface="Wingdings" pitchFamily="2" charset="2"/>
              <a:buChar char="§"/>
            </a:pPr>
            <a:r>
              <a:rPr lang="el-GR" sz="2000" dirty="0" smtClean="0"/>
              <a:t>Δομικές μονάδες των πρωτεϊνών</a:t>
            </a:r>
          </a:p>
          <a:p>
            <a:pPr>
              <a:buFont typeface="Wingdings" pitchFamily="2" charset="2"/>
              <a:buChar char="§"/>
            </a:pPr>
            <a:r>
              <a:rPr lang="el-GR" sz="2000" dirty="0" smtClean="0"/>
              <a:t>Στην φύση υπάρχουν περισσότερα από 150 αμινοξέα, τα οποία υπάρχουν ως οπτικά ισομερή σε </a:t>
            </a:r>
            <a:r>
              <a:rPr lang="en-US" sz="2000" dirty="0" smtClean="0"/>
              <a:t>L</a:t>
            </a:r>
            <a:r>
              <a:rPr lang="el-GR" sz="2000" dirty="0" smtClean="0"/>
              <a:t>- και </a:t>
            </a:r>
            <a:r>
              <a:rPr lang="en-US" sz="2000" dirty="0" smtClean="0"/>
              <a:t>D</a:t>
            </a:r>
            <a:r>
              <a:rPr lang="el-GR" sz="2000" dirty="0" smtClean="0"/>
              <a:t>-μορφή.</a:t>
            </a:r>
          </a:p>
          <a:p>
            <a:pPr>
              <a:buFont typeface="Wingdings" pitchFamily="2" charset="2"/>
              <a:buChar char="§"/>
            </a:pPr>
            <a:r>
              <a:rPr lang="el-GR" sz="2000" dirty="0" smtClean="0"/>
              <a:t>Οι πρωτεΐνες των ζωντανών οργανισμών αποτελούνται από 20 </a:t>
            </a:r>
            <a:r>
              <a:rPr lang="en-US" sz="2000" dirty="0" smtClean="0"/>
              <a:t>L-</a:t>
            </a:r>
            <a:r>
              <a:rPr lang="el-GR" sz="2000" dirty="0" smtClean="0"/>
              <a:t>αμινοξέα.</a:t>
            </a:r>
          </a:p>
          <a:p>
            <a:pPr>
              <a:buFont typeface="Wingdings" pitchFamily="2" charset="2"/>
              <a:buChar char="§"/>
            </a:pPr>
            <a:r>
              <a:rPr lang="el-GR" sz="2000" dirty="0" smtClean="0"/>
              <a:t> Τα αμινοξέα διακρίνονται σε πολικά και μη πολικά. Ορισμένα μπορούν να σχηματίζουν ιόντα σε υδατικό διάλυμα.</a:t>
            </a:r>
          </a:p>
          <a:p>
            <a:pPr>
              <a:buFont typeface="Wingdings" pitchFamily="2" charset="2"/>
              <a:buChar char="§"/>
            </a:pPr>
            <a:r>
              <a:rPr lang="el-GR" sz="2000" dirty="0" smtClean="0"/>
              <a:t>Πολλά αμινοξέα μπορούν να συντεθούν από άλλα αμινοξέα</a:t>
            </a:r>
          </a:p>
          <a:p>
            <a:pPr>
              <a:buFont typeface="Wingdings" pitchFamily="2" charset="2"/>
              <a:buChar char="§"/>
            </a:pPr>
            <a:r>
              <a:rPr lang="el-GR" sz="2000" dirty="0" smtClean="0"/>
              <a:t> στον άνθρωπο 8  από τα 20 αμινοξέα δεν μπορούν να συντεθούν από άλλα αμινοξέα και ονομάζονται βασικά ή απαραίτητα αμινοξέα, ενώ 4 από τα 20 δεν μπορούν να συντεθούν από τα παιδιά και ονομάζονται </a:t>
            </a:r>
            <a:r>
              <a:rPr lang="el-GR" sz="2000" dirty="0" err="1" smtClean="0"/>
              <a:t>ημιαπαραίτητα</a:t>
            </a:r>
            <a:r>
              <a:rPr lang="el-GR" sz="2000" dirty="0" smtClean="0"/>
              <a:t> </a:t>
            </a:r>
            <a:endParaRPr lang="el-GR" sz="2000" dirty="0"/>
          </a:p>
        </p:txBody>
      </p:sp>
      <p:sp>
        <p:nvSpPr>
          <p:cNvPr id="5" name="4 - TextBox"/>
          <p:cNvSpPr txBox="1"/>
          <p:nvPr/>
        </p:nvSpPr>
        <p:spPr>
          <a:xfrm>
            <a:off x="1691680" y="980728"/>
            <a:ext cx="5688632" cy="400110"/>
          </a:xfrm>
          <a:prstGeom prst="rect">
            <a:avLst/>
          </a:prstGeom>
          <a:solidFill>
            <a:schemeClr val="accent1">
              <a:lumMod val="75000"/>
            </a:schemeClr>
          </a:solidFill>
          <a:effectLst>
            <a:outerShdw blurRad="50800" dist="38100" dir="5400000" algn="t" rotWithShape="0">
              <a:prstClr val="black">
                <a:alpha val="40000"/>
              </a:prstClr>
            </a:outerShdw>
          </a:effectLst>
        </p:spPr>
        <p:txBody>
          <a:bodyPr wrap="square" rtlCol="0">
            <a:spAutoFit/>
          </a:bodyPr>
          <a:lstStyle/>
          <a:p>
            <a:pPr algn="ctr"/>
            <a:r>
              <a:rPr lang="el-GR" sz="2000" b="1" dirty="0" smtClean="0">
                <a:solidFill>
                  <a:schemeClr val="bg1"/>
                </a:solidFill>
              </a:rPr>
              <a:t>Αμινοξέα</a:t>
            </a:r>
            <a:endParaRPr lang="el-GR" sz="2000" b="1" dirty="0">
              <a:solidFill>
                <a:schemeClr val="bg1"/>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433" name="Picture 1" descr="C:\Documents and Settings\Eleni\Τα έγγραφά μου\Downloads\polar_amino.jpg"/>
          <p:cNvPicPr>
            <a:picLocks noChangeAspect="1" noChangeArrowheads="1"/>
          </p:cNvPicPr>
          <p:nvPr/>
        </p:nvPicPr>
        <p:blipFill>
          <a:blip r:embed="rId2" cstate="print"/>
          <a:srcRect/>
          <a:stretch>
            <a:fillRect/>
          </a:stretch>
        </p:blipFill>
        <p:spPr bwMode="auto">
          <a:xfrm>
            <a:off x="1835696" y="1196752"/>
            <a:ext cx="6264696" cy="5254203"/>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79512" y="336713"/>
            <a:ext cx="5112568" cy="532453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2000" dirty="0" smtClean="0"/>
              <a:t>Τα αμινοξέα συνδέονται μεταξύ τους με ομοιοπολικό δεσμό με βάση το μοντέλο συμπύκνωσης (πεπτιδικός ή αμιδικός δεσμός).</a:t>
            </a:r>
            <a:endParaRPr lang="en-US" sz="2000" dirty="0" smtClean="0"/>
          </a:p>
          <a:p>
            <a:endParaRPr lang="en-US" sz="2000" dirty="0" smtClean="0"/>
          </a:p>
          <a:p>
            <a:r>
              <a:rPr lang="el-GR" sz="2000" dirty="0" smtClean="0"/>
              <a:t> Η σύνδεση δύο αμινοξέων σχηματίζει ένα διπεπτίδιο, τριών τριπεπτίδιο κ.ο.κ. Η σύνδεση πολλών αμινοξέων σχηματίζει μία πολυπεπτιδική αλυσίδα ή πολυπεπτίδιο. Κάθε νέο αμινοξύ προστίθεται στο καρβοξυλικό άκρο του τελευταίου αμινοξέος της αλυσίδας.</a:t>
            </a:r>
          </a:p>
          <a:p>
            <a:endParaRPr lang="el-GR" sz="2000" dirty="0" smtClean="0"/>
          </a:p>
          <a:p>
            <a:r>
              <a:rPr lang="el-GR" sz="2000" dirty="0" smtClean="0"/>
              <a:t>Μία πολυπεπτιδική αλυσίδα μπορεί να αποτελείται από 30 ως 10.000 ή και περισσότερα αμινοξέα, με την πλειονότητά τους να περιέχει 50-2000.</a:t>
            </a:r>
          </a:p>
          <a:p>
            <a:r>
              <a:rPr lang="el-GR" sz="2000" dirty="0" smtClean="0"/>
              <a:t>Μία πρωτεΐνη είναι μία ή περισσότερες πολυπεπτιδικές αλυσίδες</a:t>
            </a:r>
            <a:endParaRPr lang="el-GR" sz="2000" dirty="0"/>
          </a:p>
        </p:txBody>
      </p:sp>
      <p:pic>
        <p:nvPicPr>
          <p:cNvPr id="3074" name="Picture 2" descr="C:\Documents and Settings\Eleni\Τα έγγραφά μου\Downloads\Ο+πεπτιδικός+δεσμός.jpg"/>
          <p:cNvPicPr>
            <a:picLocks noChangeAspect="1" noChangeArrowheads="1"/>
          </p:cNvPicPr>
          <p:nvPr/>
        </p:nvPicPr>
        <p:blipFill>
          <a:blip r:embed="rId2" cstate="print"/>
          <a:srcRect/>
          <a:stretch>
            <a:fillRect/>
          </a:stretch>
        </p:blipFill>
        <p:spPr bwMode="auto">
          <a:xfrm>
            <a:off x="5516824" y="1124744"/>
            <a:ext cx="3447664" cy="3214678"/>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Documents and Settings\Eleni\Τα έγγραφά μου\Downloads\img7_14.jpg"/>
          <p:cNvPicPr>
            <a:picLocks noChangeAspect="1" noChangeArrowheads="1"/>
          </p:cNvPicPr>
          <p:nvPr/>
        </p:nvPicPr>
        <p:blipFill>
          <a:blip r:embed="rId2" cstate="print"/>
          <a:srcRect/>
          <a:stretch>
            <a:fillRect/>
          </a:stretch>
        </p:blipFill>
        <p:spPr bwMode="auto">
          <a:xfrm>
            <a:off x="683568" y="1412776"/>
            <a:ext cx="7929482" cy="1800200"/>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07504" y="821025"/>
            <a:ext cx="4968552" cy="5632311"/>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2000" dirty="0" smtClean="0"/>
              <a:t>Τα αμινοξέα της πολυπεπτιδικής αλυσίδας συνδέονται με μη ομοιοπολικούς χημικούς δεσμούς, με αποτέλεσμα η αλυσίδα να περιστρέφεται στο χώρο και να παίρνει ένα συγκεκριμένο σχήμα (στερεοδομή) που εξαρτάται από την αλληλουχία των αμινοξέων της. Οι μη ομοιοπολικοί δεσμοί με τους οποίους συνδέονται τα αμινοξέα της πολυπεπτιδικής αλυσίδας είναι δεσμοί υδρογόνου, ιοντικοί δεσμοί, υδρόφοβες αλληλεπιδράσεις και έλξεις </a:t>
            </a:r>
            <a:r>
              <a:rPr lang="en-US" sz="2000" dirty="0" smtClean="0"/>
              <a:t>van </a:t>
            </a:r>
            <a:r>
              <a:rPr lang="en-US" sz="2000" dirty="0" err="1" smtClean="0"/>
              <a:t>der</a:t>
            </a:r>
            <a:r>
              <a:rPr lang="en-US" sz="2000" dirty="0" smtClean="0"/>
              <a:t> Waals.</a:t>
            </a:r>
            <a:endParaRPr lang="el-GR" sz="2000" dirty="0" smtClean="0"/>
          </a:p>
          <a:p>
            <a:endParaRPr lang="el-GR" sz="2000" dirty="0" smtClean="0"/>
          </a:p>
          <a:p>
            <a:r>
              <a:rPr lang="el-GR" sz="2000" dirty="0" smtClean="0"/>
              <a:t>Η στερεοδομή διακρίνεται στην πρωτοταγή, δευτεροταγή, τριτοταγή και τεταρτοταγή δομή.</a:t>
            </a:r>
          </a:p>
          <a:p>
            <a:endParaRPr lang="el-GR" sz="2000" dirty="0" smtClean="0"/>
          </a:p>
          <a:p>
            <a:r>
              <a:rPr lang="el-GR" sz="2000" dirty="0" smtClean="0"/>
              <a:t>Η λειτουργία μιας πρωτεΐνης συνδέεται στενά με την στερεοδιάταξή της</a:t>
            </a:r>
            <a:endParaRPr lang="el-GR" sz="2000" dirty="0"/>
          </a:p>
        </p:txBody>
      </p:sp>
      <p:pic>
        <p:nvPicPr>
          <p:cNvPr id="68610" name="Picture 2" descr="C:\Documents and Settings\Eleni\Τα έγγραφά μου\Downloads\131.jpg"/>
          <p:cNvPicPr>
            <a:picLocks noChangeAspect="1" noChangeArrowheads="1"/>
          </p:cNvPicPr>
          <p:nvPr/>
        </p:nvPicPr>
        <p:blipFill>
          <a:blip r:embed="rId2" cstate="print"/>
          <a:srcRect/>
          <a:stretch>
            <a:fillRect/>
          </a:stretch>
        </p:blipFill>
        <p:spPr bwMode="auto">
          <a:xfrm>
            <a:off x="5301939" y="2062516"/>
            <a:ext cx="3662549" cy="3814756"/>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Eleni\Τα έγγραφά μου\Downloads\slide_24.jpg"/>
          <p:cNvPicPr>
            <a:picLocks noChangeAspect="1" noChangeArrowheads="1"/>
          </p:cNvPicPr>
          <p:nvPr/>
        </p:nvPicPr>
        <p:blipFill>
          <a:blip r:embed="rId2" cstate="print"/>
          <a:srcRect r="3904" b="9008"/>
          <a:stretch>
            <a:fillRect/>
          </a:stretch>
        </p:blipFill>
        <p:spPr bwMode="auto">
          <a:xfrm>
            <a:off x="4211960" y="1647040"/>
            <a:ext cx="4680520" cy="3510152"/>
          </a:xfrm>
          <a:prstGeom prst="rect">
            <a:avLst/>
          </a:prstGeom>
          <a:noFill/>
        </p:spPr>
      </p:pic>
      <p:sp>
        <p:nvSpPr>
          <p:cNvPr id="5" name="4 - TextBox"/>
          <p:cNvSpPr txBox="1"/>
          <p:nvPr/>
        </p:nvSpPr>
        <p:spPr>
          <a:xfrm>
            <a:off x="179512" y="3284984"/>
            <a:ext cx="3744416" cy="2246769"/>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2000" dirty="0" smtClean="0"/>
              <a:t>Η αλληλουχία των αμινοξέων αποτελεί την πρωτοταγή δομή μιας πρωτεΐνης.</a:t>
            </a:r>
          </a:p>
          <a:p>
            <a:endParaRPr lang="el-GR" sz="2000" dirty="0" smtClean="0"/>
          </a:p>
          <a:p>
            <a:r>
              <a:rPr lang="el-GR" sz="2000" dirty="0" smtClean="0"/>
              <a:t>Οι δεσμοί που είναι υπεύθυνοι για την πρωτοταγή δομή είναι οι πεπτιδικοί </a:t>
            </a:r>
            <a:endParaRPr lang="el-GR" sz="2000" dirty="0"/>
          </a:p>
        </p:txBody>
      </p:sp>
      <p:sp>
        <p:nvSpPr>
          <p:cNvPr id="4" name="3 - TextBox"/>
          <p:cNvSpPr txBox="1"/>
          <p:nvPr/>
        </p:nvSpPr>
        <p:spPr>
          <a:xfrm>
            <a:off x="179512" y="1628800"/>
            <a:ext cx="3744416" cy="1323439"/>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sz="2000" b="1" dirty="0" smtClean="0"/>
              <a:t>Πρώτο επίπεδο οργάνωσης των πρωτεϊνών</a:t>
            </a:r>
          </a:p>
          <a:p>
            <a:pPr algn="ctr"/>
            <a:r>
              <a:rPr lang="el-GR" sz="2000" b="1" dirty="0" smtClean="0"/>
              <a:t>Πρωτοταγής δομή ή πρωτοδιάταξη</a:t>
            </a:r>
            <a:endParaRPr lang="el-GR" sz="2000" b="1"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445960" y="3011468"/>
            <a:ext cx="4286280" cy="255454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2000" dirty="0" smtClean="0"/>
              <a:t>Η </a:t>
            </a:r>
            <a:r>
              <a:rPr lang="el-GR" sz="2000" b="1" dirty="0" smtClean="0"/>
              <a:t>δευτεροταγής δομή </a:t>
            </a:r>
            <a:r>
              <a:rPr lang="el-GR" sz="2000" dirty="0" smtClean="0"/>
              <a:t>είναι η τοπική αναδίπλωση της πολυπεπτιδικής αλυσίδας με την ανάπτυξη δεσμών υδρογόνου ανάμεσα στα αμινοξέα της ίδιας ή διαφορετικών αλυσίδων, με αποτέλεσμα τη δημιουργία α-έλικας ή β-δομής (β- πτυχωτή επιφάνεια ή β-πτυχωτό φύλλο)  </a:t>
            </a:r>
            <a:endParaRPr lang="el-GR" sz="2000" dirty="0"/>
          </a:p>
        </p:txBody>
      </p:sp>
      <p:sp>
        <p:nvSpPr>
          <p:cNvPr id="5" name="4 - TextBox"/>
          <p:cNvSpPr txBox="1"/>
          <p:nvPr/>
        </p:nvSpPr>
        <p:spPr>
          <a:xfrm>
            <a:off x="2445960" y="1484784"/>
            <a:ext cx="4286280" cy="1015663"/>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sz="2000" b="1" dirty="0" smtClean="0"/>
              <a:t>Δεύτερο επίπεδο οργάνωσης των πρωτεϊνών</a:t>
            </a:r>
          </a:p>
          <a:p>
            <a:pPr algn="ctr"/>
            <a:r>
              <a:rPr lang="el-GR" sz="2000" b="1" dirty="0" smtClean="0"/>
              <a:t>Δευτεροταγής δομή ή </a:t>
            </a:r>
            <a:r>
              <a:rPr lang="el-GR" sz="2000" b="1" dirty="0" err="1" smtClean="0"/>
              <a:t>δευτεροδιάταξη</a:t>
            </a:r>
            <a:endParaRPr lang="el-GR" sz="2000" b="1"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Eleni\Τα έγγραφά μου\Downloads\3.jpg"/>
          <p:cNvPicPr>
            <a:picLocks noChangeAspect="1" noChangeArrowheads="1"/>
          </p:cNvPicPr>
          <p:nvPr/>
        </p:nvPicPr>
        <p:blipFill>
          <a:blip r:embed="rId2" cstate="print"/>
          <a:srcRect l="5661"/>
          <a:stretch>
            <a:fillRect/>
          </a:stretch>
        </p:blipFill>
        <p:spPr bwMode="auto">
          <a:xfrm>
            <a:off x="107504" y="1484784"/>
            <a:ext cx="5112568" cy="4572000"/>
          </a:xfrm>
          <a:prstGeom prst="rect">
            <a:avLst/>
          </a:prstGeom>
          <a:noFill/>
        </p:spPr>
      </p:pic>
      <p:sp>
        <p:nvSpPr>
          <p:cNvPr id="5" name="4 - TextBox"/>
          <p:cNvSpPr txBox="1"/>
          <p:nvPr/>
        </p:nvSpPr>
        <p:spPr>
          <a:xfrm>
            <a:off x="5364088" y="980728"/>
            <a:ext cx="3635896" cy="532453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sz="2000" b="1" dirty="0" smtClean="0"/>
              <a:t>α- έλικα</a:t>
            </a:r>
          </a:p>
          <a:p>
            <a:r>
              <a:rPr lang="el-GR" sz="2000" dirty="0" smtClean="0"/>
              <a:t>Δεσμοί υδρογόνου ανάμεσα στην ομάδα</a:t>
            </a:r>
            <a:r>
              <a:rPr lang="en-US" sz="2000" dirty="0" smtClean="0"/>
              <a:t> -COOH</a:t>
            </a:r>
            <a:r>
              <a:rPr lang="el-GR" sz="2000" dirty="0" smtClean="0"/>
              <a:t> κάθε αμινοξέος και της ομάδας </a:t>
            </a:r>
            <a:r>
              <a:rPr lang="en-US" sz="2000" dirty="0" smtClean="0"/>
              <a:t>–</a:t>
            </a:r>
            <a:r>
              <a:rPr lang="el-GR" sz="2000" dirty="0" smtClean="0"/>
              <a:t>ΝΗ</a:t>
            </a:r>
            <a:r>
              <a:rPr lang="en-US" sz="2000" baseline="-25000" dirty="0" smtClean="0"/>
              <a:t>2</a:t>
            </a:r>
            <a:r>
              <a:rPr lang="el-GR" sz="2000" dirty="0" smtClean="0"/>
              <a:t> του αμινοξέος που βρίσκεται 4 κατάλοιπα μετά στην πολυπεπτιδική αλυσίδα με κατεύθυνση προς το καρβοξυλικό άκρο. Το αποτέλεσμα είναι η δημιουργία κυλινδρικής δομής, όπου προεξέχουν οι πλευρικές ομάδες των αμινοξέων.</a:t>
            </a:r>
          </a:p>
          <a:p>
            <a:r>
              <a:rPr lang="el-GR" sz="2000" dirty="0" smtClean="0"/>
              <a:t>Η φύση των ομάδων αυτών καθορίζει αν η έλικα θα είναι υδρόφιλη, υδρόφοβη ή </a:t>
            </a:r>
            <a:r>
              <a:rPr lang="el-GR" sz="2000" dirty="0" err="1" smtClean="0"/>
              <a:t>αμφίφιλη</a:t>
            </a:r>
            <a:endParaRPr lang="el-GR"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1403648" y="1340768"/>
          <a:ext cx="6480720" cy="4973320"/>
        </p:xfrm>
        <a:graphic>
          <a:graphicData uri="http://schemas.openxmlformats.org/drawingml/2006/table">
            <a:tbl>
              <a:tblPr firstRow="1" bandRow="1">
                <a:tableStyleId>{5C22544A-7EE6-4342-B048-85BDC9FD1C3A}</a:tableStyleId>
              </a:tblPr>
              <a:tblGrid>
                <a:gridCol w="3240360"/>
                <a:gridCol w="3240360"/>
              </a:tblGrid>
              <a:tr h="370840">
                <a:tc>
                  <a:txBody>
                    <a:bodyPr/>
                    <a:lstStyle/>
                    <a:p>
                      <a:r>
                        <a:rPr lang="el-GR" dirty="0" smtClean="0"/>
                        <a:t>Διαφορές κυττάρων</a:t>
                      </a:r>
                      <a:endParaRPr lang="el-GR" dirty="0"/>
                    </a:p>
                  </a:txBody>
                  <a:tcPr/>
                </a:tc>
                <a:tc>
                  <a:txBody>
                    <a:bodyPr/>
                    <a:lstStyle/>
                    <a:p>
                      <a:r>
                        <a:rPr lang="el-GR" dirty="0" smtClean="0"/>
                        <a:t>Ομοιότητες κυττάρων</a:t>
                      </a:r>
                      <a:endParaRPr lang="el-GR" dirty="0"/>
                    </a:p>
                  </a:txBody>
                  <a:tcPr/>
                </a:tc>
              </a:tr>
              <a:tr h="370840">
                <a:tc>
                  <a:txBody>
                    <a:bodyPr/>
                    <a:lstStyle/>
                    <a:p>
                      <a:r>
                        <a:rPr lang="el-GR" sz="1400" dirty="0" smtClean="0"/>
                        <a:t>Μέγεθος </a:t>
                      </a:r>
                      <a:endParaRPr lang="el-GR" sz="1400" dirty="0"/>
                    </a:p>
                  </a:txBody>
                  <a:tcPr/>
                </a:tc>
                <a:tc>
                  <a:txBody>
                    <a:bodyPr/>
                    <a:lstStyle/>
                    <a:p>
                      <a:r>
                        <a:rPr lang="el-GR" sz="1400" dirty="0" smtClean="0"/>
                        <a:t>Αποτελούνται από τα ίδια είδη</a:t>
                      </a:r>
                      <a:r>
                        <a:rPr lang="el-GR" sz="1400" baseline="0" dirty="0" smtClean="0"/>
                        <a:t> χημικών μορίων που συμμετέχουν στους ίδιους τύπους χημικών αντιδράσεων</a:t>
                      </a:r>
                      <a:endParaRPr lang="el-GR" sz="1400" dirty="0"/>
                    </a:p>
                  </a:txBody>
                  <a:tcPr/>
                </a:tc>
              </a:tr>
              <a:tr h="370840">
                <a:tc>
                  <a:txBody>
                    <a:bodyPr/>
                    <a:lstStyle/>
                    <a:p>
                      <a:r>
                        <a:rPr lang="el-GR" sz="1400" dirty="0" smtClean="0"/>
                        <a:t>Σχήμα </a:t>
                      </a:r>
                      <a:endParaRPr lang="el-GR" sz="1400" dirty="0"/>
                    </a:p>
                  </a:txBody>
                  <a:tcPr/>
                </a:tc>
                <a:tc>
                  <a:txBody>
                    <a:bodyPr/>
                    <a:lstStyle/>
                    <a:p>
                      <a:r>
                        <a:rPr lang="el-GR" sz="1400" dirty="0" smtClean="0"/>
                        <a:t>Οι γενετικές πληροφορίες αποθηκεύονται</a:t>
                      </a:r>
                      <a:r>
                        <a:rPr lang="el-GR" sz="1400" baseline="0" dirty="0" smtClean="0"/>
                        <a:t> σε μόρια </a:t>
                      </a:r>
                      <a:r>
                        <a:rPr lang="en-US" sz="1400" baseline="0" dirty="0" smtClean="0"/>
                        <a:t>DNA</a:t>
                      </a:r>
                      <a:r>
                        <a:rPr lang="el-GR" sz="1400" baseline="0" dirty="0" smtClean="0"/>
                        <a:t> με τη μορφή γενετικού κώδικα</a:t>
                      </a:r>
                      <a:endParaRPr lang="el-GR" sz="1400" dirty="0"/>
                    </a:p>
                  </a:txBody>
                  <a:tcPr/>
                </a:tc>
              </a:tr>
              <a:tr h="370840">
                <a:tc>
                  <a:txBody>
                    <a:bodyPr/>
                    <a:lstStyle/>
                    <a:p>
                      <a:r>
                        <a:rPr lang="el-GR" sz="1400" dirty="0" smtClean="0"/>
                        <a:t>Κίνηση </a:t>
                      </a:r>
                      <a:endParaRPr lang="el-G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dirty="0" smtClean="0"/>
                        <a:t>Ο γενετικός κώδικας είναι ίδιος σε όλα</a:t>
                      </a:r>
                      <a:r>
                        <a:rPr lang="el-GR" sz="1400" baseline="0" dirty="0" smtClean="0"/>
                        <a:t>  τα είδη κυττάρων με ελάχιστες εξαιρέσεις</a:t>
                      </a:r>
                      <a:endParaRPr lang="el-GR" sz="1400" dirty="0" smtClean="0"/>
                    </a:p>
                  </a:txBody>
                  <a:tcPr/>
                </a:tc>
              </a:tr>
              <a:tr h="370840">
                <a:tc>
                  <a:txBody>
                    <a:bodyPr/>
                    <a:lstStyle/>
                    <a:p>
                      <a:r>
                        <a:rPr lang="el-GR" sz="1400" dirty="0" smtClean="0"/>
                        <a:t>Χημικές απαιτήσεις</a:t>
                      </a:r>
                      <a:endParaRPr lang="el-G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dirty="0" smtClean="0"/>
                        <a:t>Οι γενετικές πληροφορίες μεταφέρονται από το </a:t>
                      </a:r>
                      <a:r>
                        <a:rPr lang="en-US" sz="1400" dirty="0" smtClean="0"/>
                        <a:t>DNA</a:t>
                      </a:r>
                      <a:r>
                        <a:rPr lang="el-GR" sz="1400" dirty="0" smtClean="0"/>
                        <a:t> σε μόρια </a:t>
                      </a:r>
                      <a:r>
                        <a:rPr lang="en-US" sz="1400" dirty="0" smtClean="0"/>
                        <a:t>RNA</a:t>
                      </a:r>
                      <a:r>
                        <a:rPr lang="el-GR" sz="1400" dirty="0" smtClean="0"/>
                        <a:t> και από αυτά σε πρωτεΐνες,</a:t>
                      </a:r>
                      <a:r>
                        <a:rPr lang="el-GR" sz="1400" baseline="0" dirty="0" smtClean="0"/>
                        <a:t> οι οποίες καθορίζουν όλες τις λειτουργίες του κυττάρου</a:t>
                      </a:r>
                      <a:endParaRPr lang="el-GR" sz="1400" dirty="0" smtClean="0"/>
                    </a:p>
                  </a:txBody>
                  <a:tcPr/>
                </a:tc>
              </a:tr>
              <a:tr h="370840">
                <a:tc>
                  <a:txBody>
                    <a:bodyPr/>
                    <a:lstStyle/>
                    <a:p>
                      <a:r>
                        <a:rPr lang="el-GR" sz="1400" dirty="0" smtClean="0"/>
                        <a:t>Λειτουργίες </a:t>
                      </a:r>
                      <a:endParaRPr lang="el-G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dirty="0" smtClean="0"/>
                        <a:t>Τα μακρομόρια των κυττάρων αποτελούνται από τις ίδιες υπομονάδες που συνδέονται με τους ίδιους χημικούς δεσμούς</a:t>
                      </a:r>
                      <a:endParaRPr lang="el-GR" sz="1400" dirty="0"/>
                    </a:p>
                  </a:txBody>
                  <a:tcPr/>
                </a:tc>
              </a:tr>
              <a:tr h="370840">
                <a:tc>
                  <a:txBody>
                    <a:bodyPr/>
                    <a:lstStyle/>
                    <a:p>
                      <a:r>
                        <a:rPr lang="el-GR" sz="1400" dirty="0" smtClean="0"/>
                        <a:t>Εξειδίκευση </a:t>
                      </a:r>
                      <a:endParaRPr lang="el-GR" sz="1400" dirty="0"/>
                    </a:p>
                  </a:txBody>
                  <a:tcPr/>
                </a:tc>
                <a:tc>
                  <a:txBody>
                    <a:bodyPr/>
                    <a:lstStyle/>
                    <a:p>
                      <a:r>
                        <a:rPr lang="el-GR" sz="1400" dirty="0" smtClean="0"/>
                        <a:t>Οι χημικές αντιδράσεις των κυττάρων πραγματοποιούνται με την βοήθεια ενζύμων που δρουν ως καταλύτες </a:t>
                      </a:r>
                      <a:endParaRPr lang="el-GR" sz="1400" dirty="0"/>
                    </a:p>
                  </a:txBody>
                  <a:tcPr/>
                </a:tc>
              </a:tr>
            </a:tbl>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Documents and Settings\Eleni\Τα έγγραφά μου\Downloads\slide_29.jpg"/>
          <p:cNvPicPr>
            <a:picLocks noGrp="1" noChangeAspect="1" noChangeArrowheads="1"/>
          </p:cNvPicPr>
          <p:nvPr>
            <p:ph idx="1"/>
          </p:nvPr>
        </p:nvPicPr>
        <p:blipFill>
          <a:blip r:embed="rId2" cstate="print"/>
          <a:srcRect/>
          <a:stretch>
            <a:fillRect/>
          </a:stretch>
        </p:blipFill>
        <p:spPr bwMode="auto">
          <a:xfrm>
            <a:off x="1907704" y="980728"/>
            <a:ext cx="5040755" cy="4525963"/>
          </a:xfrm>
          <a:prstGeom prst="rect">
            <a:avLst/>
          </a:prstGeo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Αποτέλεσμα εικόνας για πρωτείνες β-δομή"/>
          <p:cNvPicPr>
            <a:picLocks noChangeAspect="1" noChangeArrowheads="1"/>
          </p:cNvPicPr>
          <p:nvPr/>
        </p:nvPicPr>
        <p:blipFill>
          <a:blip r:embed="rId3" cstate="print"/>
          <a:srcRect/>
          <a:stretch>
            <a:fillRect/>
          </a:stretch>
        </p:blipFill>
        <p:spPr bwMode="auto">
          <a:xfrm>
            <a:off x="179512" y="1340768"/>
            <a:ext cx="4248472" cy="3168352"/>
          </a:xfrm>
          <a:prstGeom prst="rect">
            <a:avLst/>
          </a:prstGeom>
          <a:noFill/>
        </p:spPr>
      </p:pic>
      <p:sp>
        <p:nvSpPr>
          <p:cNvPr id="5" name="4 - TextBox"/>
          <p:cNvSpPr txBox="1"/>
          <p:nvPr/>
        </p:nvSpPr>
        <p:spPr>
          <a:xfrm>
            <a:off x="4572000" y="1988840"/>
            <a:ext cx="4320480" cy="255454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2000" dirty="0" smtClean="0"/>
              <a:t>Τμήματα της πολυπεπτιδικής αλυσίδας (β- αλυσίδες) που βρίσκονται το ένα δίπλα στο άλλο σε παράλληλη ή αντιπαράλληλη διάταξη ενώνονται με δεσμούς υδρογόνου ανάμεσα στην ομάδα –ΝΗ</a:t>
            </a:r>
            <a:r>
              <a:rPr lang="el-GR" sz="2000" baseline="-25000" dirty="0" smtClean="0"/>
              <a:t>2</a:t>
            </a:r>
            <a:r>
              <a:rPr lang="el-GR" sz="2000" dirty="0" smtClean="0"/>
              <a:t> και την ομάδα -</a:t>
            </a:r>
            <a:r>
              <a:rPr lang="en-US" sz="2000" dirty="0" smtClean="0"/>
              <a:t>CO</a:t>
            </a:r>
            <a:r>
              <a:rPr lang="el-GR" sz="2000" dirty="0" smtClean="0"/>
              <a:t>ΟΗ αμινοξέων των παρακείμενων τμημάτων </a:t>
            </a:r>
            <a:endParaRPr lang="el-GR" sz="2000" dirty="0"/>
          </a:p>
        </p:txBody>
      </p:sp>
      <p:sp>
        <p:nvSpPr>
          <p:cNvPr id="6" name="5 - TextBox"/>
          <p:cNvSpPr txBox="1"/>
          <p:nvPr/>
        </p:nvSpPr>
        <p:spPr>
          <a:xfrm>
            <a:off x="4572000" y="980728"/>
            <a:ext cx="4320480" cy="707886"/>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sz="2000" b="1" dirty="0" smtClean="0"/>
              <a:t>Δευτεροταγής δομή</a:t>
            </a:r>
          </a:p>
          <a:p>
            <a:pPr algn="ctr"/>
            <a:r>
              <a:rPr lang="el-GR" sz="2000" b="1" dirty="0" smtClean="0"/>
              <a:t>β-δομή ή πτυχωτή επιφάνεια</a:t>
            </a:r>
            <a:endParaRPr lang="el-GR" sz="2000" b="1" dirty="0"/>
          </a:p>
        </p:txBody>
      </p:sp>
      <p:sp>
        <p:nvSpPr>
          <p:cNvPr id="7" name="6 - TextBox"/>
          <p:cNvSpPr txBox="1"/>
          <p:nvPr/>
        </p:nvSpPr>
        <p:spPr>
          <a:xfrm>
            <a:off x="179512" y="4658360"/>
            <a:ext cx="4291980" cy="1938992"/>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2000" b="1" dirty="0" smtClean="0"/>
              <a:t>β-αλυσίδες:</a:t>
            </a:r>
            <a:r>
              <a:rPr lang="el-GR" sz="2000" dirty="0" smtClean="0"/>
              <a:t> κοντές σχεδόν τεντωμένες πεπτιδικές αλυσίδες που παίρνουν μέρος στην δημιουργία της β-πτυχωτής επιφάνειας. Μπορεί να ανήκουν στην ίδια ή σε διαφορετικές πολυπεπτιδικές αλυσίδες </a:t>
            </a:r>
            <a:endParaRPr lang="el-GR" sz="20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Eleni\Τα έγγραφά μου\Downloads\ΔΕΥΤΕΡΟΤΑΓΗΣ+ΔΟΜΗ+β-+πτυχωτό+φύλλο.jpg"/>
          <p:cNvPicPr>
            <a:picLocks noChangeAspect="1" noChangeArrowheads="1"/>
          </p:cNvPicPr>
          <p:nvPr/>
        </p:nvPicPr>
        <p:blipFill>
          <a:blip r:embed="rId2" cstate="print"/>
          <a:srcRect/>
          <a:stretch>
            <a:fillRect/>
          </a:stretch>
        </p:blipFill>
        <p:spPr bwMode="auto">
          <a:xfrm>
            <a:off x="1142976" y="1142984"/>
            <a:ext cx="6096000" cy="4572000"/>
          </a:xfrm>
          <a:prstGeom prst="rect">
            <a:avLst/>
          </a:prstGeo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79512" y="1384315"/>
            <a:ext cx="5112568" cy="4708981"/>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2000" dirty="0" smtClean="0"/>
              <a:t>Τριτοταγής δομή ή τριτοδιάταξη είναι η συνολική διαμόρφωση της αλυσίδας στο χώρο, ώστε να σχηματιστεί η συμπαγής δομή της. </a:t>
            </a:r>
          </a:p>
          <a:p>
            <a:r>
              <a:rPr lang="el-GR" sz="2000" dirty="0" smtClean="0"/>
              <a:t>Στην τριτοδιάταξη περιλαμβάνονται οι α-έλικες και οι β-δομές σε διάταξη στην οποία συμβάλουν κυρίως ασθενείς δεσμοί, όπως υδρογόνου, ιοντικοί και υδρόφοβοι δεσμοί μεταξύ των πλευρικών ομάδων </a:t>
            </a:r>
            <a:r>
              <a:rPr lang="en-US" sz="2000" dirty="0" smtClean="0"/>
              <a:t>R</a:t>
            </a:r>
            <a:r>
              <a:rPr lang="el-GR" sz="2000" dirty="0" smtClean="0"/>
              <a:t>. Σε ορισμένες περιπτώσεις σχηματίζονται ομοιοπολικοί δισουλφιδικοί δεσμοί μεταξύ των ομάδων -</a:t>
            </a:r>
            <a:r>
              <a:rPr lang="en-US" sz="2000" dirty="0" smtClean="0"/>
              <a:t>SH</a:t>
            </a:r>
            <a:r>
              <a:rPr lang="el-GR" sz="2000" dirty="0" smtClean="0"/>
              <a:t> του αμινοξέος κυστεΐνη.</a:t>
            </a:r>
          </a:p>
          <a:p>
            <a:r>
              <a:rPr lang="el-GR" sz="2000" b="1" dirty="0" smtClean="0"/>
              <a:t>Πρωτεϊνική περιοχή </a:t>
            </a:r>
            <a:r>
              <a:rPr lang="el-GR" sz="2000" dirty="0" smtClean="0"/>
              <a:t>ονομάζεται τμήμα της πολυπεπτιδικής αλυσίδας  από 40-350 αμινοξέα με συμπαγή δομή και συγκεκριμένη λειτουργία. </a:t>
            </a:r>
            <a:endParaRPr lang="el-GR" sz="2000" dirty="0"/>
          </a:p>
        </p:txBody>
      </p:sp>
      <p:pic>
        <p:nvPicPr>
          <p:cNvPr id="70659" name="Picture 3" descr="C:\Documents and Settings\Eleni\Τα έγγραφά μου\Downloads\225px-Myoglobin.png"/>
          <p:cNvPicPr>
            <a:picLocks noChangeAspect="1" noChangeArrowheads="1"/>
          </p:cNvPicPr>
          <p:nvPr/>
        </p:nvPicPr>
        <p:blipFill>
          <a:blip r:embed="rId2" cstate="print"/>
          <a:srcRect/>
          <a:stretch>
            <a:fillRect/>
          </a:stretch>
        </p:blipFill>
        <p:spPr bwMode="auto">
          <a:xfrm>
            <a:off x="5508104" y="3645024"/>
            <a:ext cx="3528392" cy="1872208"/>
          </a:xfrm>
          <a:prstGeom prst="rect">
            <a:avLst/>
          </a:prstGeom>
          <a:noFill/>
        </p:spPr>
      </p:pic>
      <p:sp>
        <p:nvSpPr>
          <p:cNvPr id="5" name="4 - TextBox"/>
          <p:cNvSpPr txBox="1"/>
          <p:nvPr/>
        </p:nvSpPr>
        <p:spPr>
          <a:xfrm>
            <a:off x="179512" y="488866"/>
            <a:ext cx="4896544" cy="707886"/>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sz="2000" b="1" dirty="0" smtClean="0"/>
              <a:t>Τρίτο επίπεδο οργάνωσης των πρωτεϊνών ή τριτοταγής δομή</a:t>
            </a:r>
            <a:endParaRPr lang="el-GR" sz="2000" b="1" dirty="0"/>
          </a:p>
        </p:txBody>
      </p:sp>
      <p:pic>
        <p:nvPicPr>
          <p:cNvPr id="6" name="Picture 2" descr="Αποτέλεσμα εικόνας για πρωτεινες δομη"/>
          <p:cNvPicPr>
            <a:picLocks noChangeAspect="1" noChangeArrowheads="1"/>
          </p:cNvPicPr>
          <p:nvPr/>
        </p:nvPicPr>
        <p:blipFill>
          <a:blip r:embed="rId3" cstate="print"/>
          <a:srcRect/>
          <a:stretch>
            <a:fillRect/>
          </a:stretch>
        </p:blipFill>
        <p:spPr bwMode="auto">
          <a:xfrm>
            <a:off x="6012160" y="5589240"/>
            <a:ext cx="2880320" cy="1152128"/>
          </a:xfrm>
          <a:prstGeom prst="rect">
            <a:avLst/>
          </a:prstGeom>
          <a:noFill/>
        </p:spPr>
      </p:pic>
      <p:pic>
        <p:nvPicPr>
          <p:cNvPr id="7" name="Picture 4"/>
          <p:cNvPicPr>
            <a:picLocks noChangeAspect="1" noChangeArrowheads="1"/>
          </p:cNvPicPr>
          <p:nvPr/>
        </p:nvPicPr>
        <p:blipFill>
          <a:blip r:embed="rId4" cstate="print"/>
          <a:srcRect/>
          <a:stretch>
            <a:fillRect/>
          </a:stretch>
        </p:blipFill>
        <p:spPr bwMode="auto">
          <a:xfrm>
            <a:off x="5436096" y="188640"/>
            <a:ext cx="3600524" cy="33123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Διάγραμμα"/>
          <p:cNvGraphicFramePr/>
          <p:nvPr/>
        </p:nvGraphicFramePr>
        <p:xfrm>
          <a:off x="251520" y="260648"/>
          <a:ext cx="8784976"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C:\Documents and Settings\Eleni\Τα έγγραφά μου\Downloads\c0cs00057d-f6.gif"/>
          <p:cNvPicPr>
            <a:picLocks noChangeAspect="1" noChangeArrowheads="1"/>
          </p:cNvPicPr>
          <p:nvPr/>
        </p:nvPicPr>
        <p:blipFill>
          <a:blip r:embed="rId2" cstate="print"/>
          <a:srcRect/>
          <a:stretch>
            <a:fillRect/>
          </a:stretch>
        </p:blipFill>
        <p:spPr bwMode="auto">
          <a:xfrm>
            <a:off x="4906466" y="1500174"/>
            <a:ext cx="3409950" cy="2781300"/>
          </a:xfrm>
          <a:prstGeom prst="rect">
            <a:avLst/>
          </a:prstGeom>
          <a:noFill/>
        </p:spPr>
      </p:pic>
      <p:pic>
        <p:nvPicPr>
          <p:cNvPr id="262145" name="Picture 1" descr="C:\Documents and Settings\Eleni\Τα έγγραφά μου\Downloads\slide_21.jpg"/>
          <p:cNvPicPr>
            <a:picLocks noChangeAspect="1" noChangeArrowheads="1"/>
          </p:cNvPicPr>
          <p:nvPr/>
        </p:nvPicPr>
        <p:blipFill>
          <a:blip r:embed="rId3" cstate="print"/>
          <a:srcRect l="2751" t="27950" r="50000" b="23225"/>
          <a:stretch>
            <a:fillRect/>
          </a:stretch>
        </p:blipFill>
        <p:spPr bwMode="auto">
          <a:xfrm>
            <a:off x="1187624" y="1484784"/>
            <a:ext cx="3384376" cy="2808312"/>
          </a:xfrm>
          <a:prstGeom prst="rect">
            <a:avLst/>
          </a:prstGeom>
          <a:noFill/>
        </p:spPr>
      </p:pic>
      <p:sp>
        <p:nvSpPr>
          <p:cNvPr id="4" name="3 - TextBox"/>
          <p:cNvSpPr txBox="1"/>
          <p:nvPr/>
        </p:nvSpPr>
        <p:spPr>
          <a:xfrm>
            <a:off x="1259632" y="4653136"/>
            <a:ext cx="3312368" cy="400110"/>
          </a:xfrm>
          <a:prstGeom prst="rect">
            <a:avLst/>
          </a:prstGeom>
          <a:noFill/>
          <a:ln>
            <a:solidFill>
              <a:srgbClr val="C00000"/>
            </a:solidFill>
          </a:ln>
        </p:spPr>
        <p:txBody>
          <a:bodyPr wrap="square" rtlCol="0">
            <a:spAutoFit/>
          </a:bodyPr>
          <a:lstStyle/>
          <a:p>
            <a:pPr algn="ctr"/>
            <a:r>
              <a:rPr lang="el-GR" sz="2000" dirty="0" smtClean="0"/>
              <a:t>Περιστροφή σχήματος υ </a:t>
            </a:r>
            <a:endParaRPr lang="el-GR" sz="2000" dirty="0"/>
          </a:p>
        </p:txBody>
      </p:sp>
      <p:sp>
        <p:nvSpPr>
          <p:cNvPr id="5" name="4 - TextBox"/>
          <p:cNvSpPr txBox="1"/>
          <p:nvPr/>
        </p:nvSpPr>
        <p:spPr>
          <a:xfrm>
            <a:off x="4932040" y="4437112"/>
            <a:ext cx="3528392" cy="1015663"/>
          </a:xfrm>
          <a:prstGeom prst="rect">
            <a:avLst/>
          </a:prstGeom>
          <a:noFill/>
          <a:ln>
            <a:solidFill>
              <a:srgbClr val="C00000"/>
            </a:solidFill>
          </a:ln>
        </p:spPr>
        <p:txBody>
          <a:bodyPr wrap="square" rtlCol="0">
            <a:spAutoFit/>
          </a:bodyPr>
          <a:lstStyle/>
          <a:p>
            <a:r>
              <a:rPr lang="el-GR" sz="2000" dirty="0" smtClean="0"/>
              <a:t>Σύνθετη έλικα από 2 (α), 3(β) και 4 (γ) πολυπεπτιδικές αλυσίδες </a:t>
            </a:r>
            <a:endParaRPr lang="el-GR" sz="2000"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C:\Documents and Settings\Eleni\Τα έγγραφά μου\Downloads\helix_loop_helix_motif_zinc_finger_motif.jpg"/>
          <p:cNvPicPr>
            <a:picLocks noChangeAspect="1" noChangeArrowheads="1"/>
          </p:cNvPicPr>
          <p:nvPr/>
        </p:nvPicPr>
        <p:blipFill>
          <a:blip r:embed="rId2" cstate="print"/>
          <a:srcRect b="12586"/>
          <a:stretch>
            <a:fillRect/>
          </a:stretch>
        </p:blipFill>
        <p:spPr bwMode="auto">
          <a:xfrm>
            <a:off x="1979712" y="440184"/>
            <a:ext cx="6048672" cy="4500984"/>
          </a:xfrm>
          <a:prstGeom prst="rect">
            <a:avLst/>
          </a:prstGeom>
          <a:noFill/>
        </p:spPr>
      </p:pic>
      <p:sp>
        <p:nvSpPr>
          <p:cNvPr id="3" name="2 - TextBox"/>
          <p:cNvSpPr txBox="1"/>
          <p:nvPr/>
        </p:nvSpPr>
        <p:spPr>
          <a:xfrm>
            <a:off x="2051720" y="5313402"/>
            <a:ext cx="5976664" cy="707886"/>
          </a:xfrm>
          <a:prstGeom prst="rect">
            <a:avLst/>
          </a:prstGeom>
          <a:noFill/>
          <a:ln>
            <a:solidFill>
              <a:srgbClr val="C00000"/>
            </a:solidFill>
          </a:ln>
        </p:spPr>
        <p:txBody>
          <a:bodyPr wrap="square" rtlCol="0">
            <a:spAutoFit/>
          </a:bodyPr>
          <a:lstStyle/>
          <a:p>
            <a:pPr algn="ctr"/>
            <a:r>
              <a:rPr lang="el-GR" sz="2000" dirty="0" smtClean="0"/>
              <a:t>Δομή έλικα – αγκύλη – έλικα (α) και δομή δακτυλίου ψευδαργύρου (β) </a:t>
            </a:r>
            <a:endParaRPr lang="el-GR" sz="200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C:\Documents and Settings\Eleni\Τα έγγραφά μου\Downloads\img25.jpg"/>
          <p:cNvPicPr>
            <a:picLocks noChangeAspect="1" noChangeArrowheads="1"/>
          </p:cNvPicPr>
          <p:nvPr/>
        </p:nvPicPr>
        <p:blipFill>
          <a:blip r:embed="rId2" cstate="print"/>
          <a:srcRect/>
          <a:stretch>
            <a:fillRect/>
          </a:stretch>
        </p:blipFill>
        <p:spPr bwMode="auto">
          <a:xfrm>
            <a:off x="4500320" y="1772816"/>
            <a:ext cx="4464168" cy="3419475"/>
          </a:xfrm>
          <a:prstGeom prst="rect">
            <a:avLst/>
          </a:prstGeom>
          <a:noFill/>
        </p:spPr>
      </p:pic>
      <p:sp>
        <p:nvSpPr>
          <p:cNvPr id="6" name="5 - TextBox"/>
          <p:cNvSpPr txBox="1"/>
          <p:nvPr/>
        </p:nvSpPr>
        <p:spPr>
          <a:xfrm>
            <a:off x="4572000" y="5301208"/>
            <a:ext cx="4392488" cy="707886"/>
          </a:xfrm>
          <a:prstGeom prst="rect">
            <a:avLst/>
          </a:prstGeom>
          <a:noFill/>
          <a:ln>
            <a:solidFill>
              <a:schemeClr val="accent2"/>
            </a:solidFill>
          </a:ln>
        </p:spPr>
        <p:txBody>
          <a:bodyPr wrap="square" rtlCol="0">
            <a:spAutoFit/>
          </a:bodyPr>
          <a:lstStyle/>
          <a:p>
            <a:pPr algn="ctr"/>
            <a:r>
              <a:rPr lang="el-GR" sz="2000" dirty="0" smtClean="0"/>
              <a:t>Συνθετάση του κιτρικού οξέος. Τεταρτοταγής δομή</a:t>
            </a:r>
            <a:endParaRPr lang="el-GR" sz="2000" dirty="0"/>
          </a:p>
        </p:txBody>
      </p:sp>
      <p:sp>
        <p:nvSpPr>
          <p:cNvPr id="4" name="3 - TextBox"/>
          <p:cNvSpPr txBox="1"/>
          <p:nvPr/>
        </p:nvSpPr>
        <p:spPr>
          <a:xfrm>
            <a:off x="107504" y="2409269"/>
            <a:ext cx="4104456" cy="347787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2000" dirty="0" smtClean="0"/>
              <a:t>Αναφέρεται στην στερεοδιάταξη πρωτεϊνών που αποτελούνται από περισσότερες της μιας πολυπεπτιδικές αλυσίδες. Οι πολυπεπτιδικές αλυσίδες αναφέρονται ως υπομονάδες της πρωτεΐνης και μπορεί να είναι όμοιες ή διαφορετικές. Συνδέονται κυρίως με ασθενείς δεσμούς ενώ ορισμένες αναπτύσσουν και ισχυρούς δισουλφιδικούς δεσμούς  </a:t>
            </a:r>
            <a:endParaRPr lang="el-GR" sz="2000" dirty="0"/>
          </a:p>
        </p:txBody>
      </p:sp>
      <p:sp>
        <p:nvSpPr>
          <p:cNvPr id="5" name="4 - TextBox"/>
          <p:cNvSpPr txBox="1"/>
          <p:nvPr/>
        </p:nvSpPr>
        <p:spPr>
          <a:xfrm>
            <a:off x="107504" y="1628800"/>
            <a:ext cx="4104456" cy="707886"/>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sz="2000" b="1" dirty="0" smtClean="0"/>
              <a:t>Τεταρτοταγής δομή ή τεταρτοδιάταξη</a:t>
            </a:r>
            <a:endParaRPr lang="el-GR" sz="2000"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 Διάγραμμα"/>
          <p:cNvGraphicFramePr/>
          <p:nvPr/>
        </p:nvGraphicFramePr>
        <p:xfrm>
          <a:off x="251520" y="1196752"/>
          <a:ext cx="8640960"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979712" y="1700808"/>
            <a:ext cx="5400600" cy="400110"/>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sz="2000" b="1" dirty="0" smtClean="0"/>
              <a:t>Μετουσίωση πρωτεϊνών</a:t>
            </a:r>
            <a:endParaRPr lang="el-GR" sz="2000" b="1" dirty="0"/>
          </a:p>
        </p:txBody>
      </p:sp>
      <p:sp>
        <p:nvSpPr>
          <p:cNvPr id="5" name="4 - TextBox"/>
          <p:cNvSpPr txBox="1"/>
          <p:nvPr/>
        </p:nvSpPr>
        <p:spPr>
          <a:xfrm>
            <a:off x="1979712" y="2276872"/>
            <a:ext cx="5400600" cy="2246769"/>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2000" dirty="0" smtClean="0"/>
              <a:t>Καταστροφή της δομής της πρωτεΐνης και επομένως απώλεια της λειτουργικότητάς της.</a:t>
            </a:r>
          </a:p>
          <a:p>
            <a:r>
              <a:rPr lang="el-GR" sz="2000" dirty="0" smtClean="0"/>
              <a:t>Η μετουσίωση επιτυγχάνεται με αύξηση της θερμοκρασίας ή του </a:t>
            </a:r>
            <a:r>
              <a:rPr lang="en-US" sz="2000" dirty="0" smtClean="0"/>
              <a:t>pH</a:t>
            </a:r>
            <a:r>
              <a:rPr lang="el-GR" sz="2000" dirty="0" smtClean="0"/>
              <a:t> πάνω από ένα επίπεδο, οπότε διασπώνται οι δευτερογενείς δεσμοί μεταξύ των αμινοξέων, ενώ η πρωτοταγής δομή παραμένει αμετάβλητη</a:t>
            </a:r>
            <a:endParaRPr lang="el-GR" sz="2000" dirty="0"/>
          </a:p>
        </p:txBody>
      </p:sp>
      <p:pic>
        <p:nvPicPr>
          <p:cNvPr id="79874" name="Picture 2" descr="C:\Documents and Settings\Eleni\Τα έγγραφά μου\Downloads\protein-.jpg"/>
          <p:cNvPicPr>
            <a:picLocks noChangeAspect="1" noChangeArrowheads="1"/>
          </p:cNvPicPr>
          <p:nvPr/>
        </p:nvPicPr>
        <p:blipFill>
          <a:blip r:embed="rId2" cstate="print"/>
          <a:srcRect/>
          <a:stretch>
            <a:fillRect/>
          </a:stretch>
        </p:blipFill>
        <p:spPr bwMode="auto">
          <a:xfrm>
            <a:off x="2643174" y="4714884"/>
            <a:ext cx="3810000" cy="154305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 Πίνακας"/>
          <p:cNvGraphicFramePr>
            <a:graphicFrameLocks noGrp="1"/>
          </p:cNvGraphicFramePr>
          <p:nvPr/>
        </p:nvGraphicFramePr>
        <p:xfrm>
          <a:off x="1259632" y="404664"/>
          <a:ext cx="7056785" cy="5090160"/>
        </p:xfrm>
        <a:graphic>
          <a:graphicData uri="http://schemas.openxmlformats.org/drawingml/2006/table">
            <a:tbl>
              <a:tblPr firstRow="1" bandRow="1">
                <a:tableStyleId>{5C22544A-7EE6-4342-B048-85BDC9FD1C3A}</a:tableStyleId>
              </a:tblPr>
              <a:tblGrid>
                <a:gridCol w="2810224"/>
                <a:gridCol w="4246561"/>
              </a:tblGrid>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dirty="0" smtClean="0"/>
                        <a:t>Επικρατούσα επιστημονική άποψη για την αβιοτική προέλευση της ζωής </a:t>
                      </a:r>
                      <a:endParaRPr lang="el-GR" dirty="0"/>
                    </a:p>
                  </a:txBody>
                  <a:tcPr/>
                </a:tc>
                <a:tc hMerge="1">
                  <a:txBody>
                    <a:bodyPr/>
                    <a:lstStyle/>
                    <a:p>
                      <a:endParaRPr lang="el-GR" dirty="0"/>
                    </a:p>
                  </a:txBody>
                  <a:tcPr/>
                </a:tc>
              </a:tr>
              <a:tr h="370840">
                <a:tc>
                  <a:txBody>
                    <a:bodyPr/>
                    <a:lstStyle/>
                    <a:p>
                      <a:r>
                        <a:rPr lang="el-GR" sz="1600" dirty="0" smtClean="0"/>
                        <a:t>4,6 δισεκατομμύρια χρόνια πριν</a:t>
                      </a:r>
                      <a:endParaRPr lang="el-GR" sz="1600" dirty="0"/>
                    </a:p>
                  </a:txBody>
                  <a:tcPr/>
                </a:tc>
                <a:tc>
                  <a:txBody>
                    <a:bodyPr/>
                    <a:lstStyle/>
                    <a:p>
                      <a:r>
                        <a:rPr lang="el-GR" sz="1400" dirty="0" smtClean="0"/>
                        <a:t>Σχηματισμός</a:t>
                      </a:r>
                      <a:r>
                        <a:rPr lang="el-GR" sz="1400" baseline="0" dirty="0" smtClean="0"/>
                        <a:t> του ήλιου και των πλανητών.  Μετά από μερικές εκατοντάδες εκατομμύρια χρόνια η επιφάνεια της γης άρχισε να κρυώνει και να σχηματίζεται η πρώτη ατμόσφαιρα. Η αρχέγονη ατμόσφαιρα δεν περιείχε καθόλου οξυγόνο και την αποτελούσαν κυρίως τα αέρια άζωτο, μονοξείδιο και διοξείδιο του άνθρακα, αμμωνία, μεθάνιο και υδρατμοί</a:t>
                      </a:r>
                      <a:endParaRPr lang="el-GR" sz="1400" dirty="0"/>
                    </a:p>
                  </a:txBody>
                  <a:tcPr/>
                </a:tc>
              </a:tr>
              <a:tr h="370840">
                <a:tc>
                  <a:txBody>
                    <a:bodyPr/>
                    <a:lstStyle/>
                    <a:p>
                      <a:r>
                        <a:rPr lang="el-GR" sz="1600" dirty="0" smtClean="0"/>
                        <a:t>4,2 – 4 δισεκατομμύρια χρόνια</a:t>
                      </a:r>
                      <a:r>
                        <a:rPr lang="el-GR" sz="1600" baseline="0" dirty="0" smtClean="0"/>
                        <a:t> πριν</a:t>
                      </a:r>
                      <a:r>
                        <a:rPr lang="el-GR" sz="1600" dirty="0" smtClean="0"/>
                        <a:t> </a:t>
                      </a:r>
                      <a:endParaRPr lang="el-GR" sz="1600" dirty="0"/>
                    </a:p>
                  </a:txBody>
                  <a:tcPr/>
                </a:tc>
                <a:tc>
                  <a:txBody>
                    <a:bodyPr/>
                    <a:lstStyle/>
                    <a:p>
                      <a:r>
                        <a:rPr lang="el-GR" sz="1400" dirty="0" smtClean="0"/>
                        <a:t>Η θερμοκρασία πέφτει περίπου στους 80</a:t>
                      </a:r>
                      <a:r>
                        <a:rPr lang="el-GR" sz="1400" baseline="30000" dirty="0" smtClean="0"/>
                        <a:t>ο</a:t>
                      </a:r>
                      <a:r>
                        <a:rPr lang="el-GR" sz="1400" dirty="0" smtClean="0"/>
                        <a:t> </a:t>
                      </a:r>
                      <a:r>
                        <a:rPr lang="en-US" sz="1400" dirty="0" smtClean="0"/>
                        <a:t>C</a:t>
                      </a:r>
                      <a:r>
                        <a:rPr lang="el-GR" sz="1400" dirty="0" smtClean="0"/>
                        <a:t>. Οι υδρατμοί υγροποιούνται και οι</a:t>
                      </a:r>
                      <a:r>
                        <a:rPr lang="el-GR" sz="1400" baseline="0" dirty="0" smtClean="0"/>
                        <a:t> βροχή καλύπτει μεγάλη επιφάνεια της γης με νερό.  Τα αέρια της ατμόσφαιρας δέχονται μεγάλα ποσά ενέργειας (υπεριώδη ακτινοβολία, ηλεκτρικές εκκενώσεις από της αστραπές, θερμότητα) και αντιδρούν μεταξύ τους παράγοντας πιο πολύπλοκα μόρια μεταξύ των οποίων και οργανικές ενώσεις. Τα μόρια διαλύονται στο νερό της βροχής και πέφτουν στην αρχέγονη θάλασσα, όπου εξακολουθούν να αντιδρούν και να σχηματίζουν ακόμα πιο πολύπλοκες οργανικές ενώσεις. Αυτές ενώνονται σε συσσωματώματα που εξελίσσονται σε μικροσφαίρες με δυνατότητα διαίρεσης και πολλαπλασιασμού    </a:t>
                      </a:r>
                      <a:endParaRPr lang="el-GR" sz="1400" dirty="0"/>
                    </a:p>
                  </a:txBody>
                  <a:tcPr/>
                </a:tc>
              </a:tr>
            </a:tbl>
          </a:graphicData>
        </a:graphic>
      </p:graphicFrame>
      <p:sp>
        <p:nvSpPr>
          <p:cNvPr id="5" name="4 - TextBox"/>
          <p:cNvSpPr txBox="1"/>
          <p:nvPr/>
        </p:nvSpPr>
        <p:spPr>
          <a:xfrm>
            <a:off x="1293262" y="5592142"/>
            <a:ext cx="5294962" cy="1077218"/>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1600" b="1" dirty="0" smtClean="0"/>
              <a:t>Μικροσφαίρες:</a:t>
            </a:r>
            <a:r>
              <a:rPr lang="el-GR" sz="1600" dirty="0" smtClean="0"/>
              <a:t> μικροσκοπικές σφαίρες με χαρακτηριστικά κυττάρου, όπως κυτταρικό περίβλημα από λιπίδια, ικανότητα για ωσμωτική μεγέθυνση και δυνατότητα διαχωρισμού σε δύο θυγατρικές μικροσφαίρες </a:t>
            </a:r>
            <a:endParaRPr lang="el-GR" sz="1600"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267744" y="1772816"/>
            <a:ext cx="4680520" cy="400110"/>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sz="2000" b="1" dirty="0" smtClean="0"/>
              <a:t>Λειτουργίες πρωτεϊνών </a:t>
            </a:r>
            <a:endParaRPr lang="el-GR" sz="2000" b="1" dirty="0"/>
          </a:p>
        </p:txBody>
      </p:sp>
      <p:sp>
        <p:nvSpPr>
          <p:cNvPr id="5" name="4 - TextBox"/>
          <p:cNvSpPr txBox="1"/>
          <p:nvPr/>
        </p:nvSpPr>
        <p:spPr>
          <a:xfrm>
            <a:off x="2267744" y="2428868"/>
            <a:ext cx="4680520" cy="3785652"/>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buFont typeface="Wingdings" pitchFamily="2" charset="2"/>
              <a:buChar char="§"/>
            </a:pPr>
            <a:r>
              <a:rPr lang="el-GR" sz="2000" dirty="0" smtClean="0"/>
              <a:t>Κατάλυση χημικών αντιδράσεων (ένζυμα)</a:t>
            </a:r>
          </a:p>
          <a:p>
            <a:pPr>
              <a:buFont typeface="Wingdings" pitchFamily="2" charset="2"/>
              <a:buChar char="§"/>
            </a:pPr>
            <a:r>
              <a:rPr lang="el-GR" sz="2000" dirty="0" smtClean="0"/>
              <a:t>Δομικό συστατικό</a:t>
            </a:r>
          </a:p>
          <a:p>
            <a:pPr>
              <a:buFont typeface="Wingdings" pitchFamily="2" charset="2"/>
              <a:buChar char="§"/>
            </a:pPr>
            <a:r>
              <a:rPr lang="el-GR" sz="2000" dirty="0" smtClean="0"/>
              <a:t>Έλεγχος της διαπερατότητας των μεμβρανών</a:t>
            </a:r>
          </a:p>
          <a:p>
            <a:pPr>
              <a:buFont typeface="Wingdings" pitchFamily="2" charset="2"/>
              <a:buChar char="§"/>
            </a:pPr>
            <a:r>
              <a:rPr lang="el-GR" sz="2000" dirty="0" smtClean="0"/>
              <a:t>Ρύθμιση της συγκέντρωσης μεταβολιτών</a:t>
            </a:r>
          </a:p>
          <a:p>
            <a:pPr>
              <a:buFont typeface="Wingdings" pitchFamily="2" charset="2"/>
              <a:buChar char="§"/>
            </a:pPr>
            <a:r>
              <a:rPr lang="el-GR" sz="2000" dirty="0" smtClean="0"/>
              <a:t>Κίνηση</a:t>
            </a:r>
          </a:p>
          <a:p>
            <a:pPr>
              <a:buFont typeface="Wingdings" pitchFamily="2" charset="2"/>
              <a:buChar char="§"/>
            </a:pPr>
            <a:r>
              <a:rPr lang="el-GR" sz="2000" dirty="0" smtClean="0"/>
              <a:t>Έλεγχος γονιδίων</a:t>
            </a:r>
          </a:p>
          <a:p>
            <a:pPr>
              <a:buFont typeface="Wingdings" pitchFamily="2" charset="2"/>
              <a:buChar char="§"/>
            </a:pPr>
            <a:r>
              <a:rPr lang="el-GR" sz="2000" dirty="0" smtClean="0"/>
              <a:t>Αναγνώριση βιομορίων</a:t>
            </a:r>
          </a:p>
          <a:p>
            <a:pPr>
              <a:buFont typeface="Wingdings" pitchFamily="2" charset="2"/>
              <a:buChar char="§"/>
            </a:pPr>
            <a:r>
              <a:rPr lang="el-GR" sz="2000" dirty="0" smtClean="0"/>
              <a:t>Διακυτταρική αναγνώριση</a:t>
            </a:r>
          </a:p>
          <a:p>
            <a:pPr>
              <a:buFont typeface="Wingdings" pitchFamily="2" charset="2"/>
              <a:buChar char="§"/>
            </a:pPr>
            <a:r>
              <a:rPr lang="el-GR" sz="2000" dirty="0" smtClean="0"/>
              <a:t>Υποδοχή ερεθισμάτων</a:t>
            </a:r>
          </a:p>
          <a:p>
            <a:pPr>
              <a:buFont typeface="Wingdings" pitchFamily="2" charset="2"/>
              <a:buChar char="§"/>
            </a:pPr>
            <a:r>
              <a:rPr lang="el-GR" sz="2000" dirty="0" smtClean="0"/>
              <a:t>Άμυνα</a:t>
            </a:r>
          </a:p>
          <a:p>
            <a:pPr>
              <a:buFont typeface="Wingdings" pitchFamily="2" charset="2"/>
              <a:buChar char="§"/>
            </a:pPr>
            <a:r>
              <a:rPr lang="el-GR" sz="2000" dirty="0" smtClean="0"/>
              <a:t>Μεταφορά μορίων</a:t>
            </a:r>
            <a:endParaRPr lang="el-GR" sz="2000"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755576" y="1500174"/>
            <a:ext cx="6696744" cy="46166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sz="2400" dirty="0" smtClean="0"/>
              <a:t>Νουκλεϊκά οξέα</a:t>
            </a:r>
            <a:endParaRPr lang="el-GR" sz="2400" dirty="0"/>
          </a:p>
        </p:txBody>
      </p:sp>
      <p:graphicFrame>
        <p:nvGraphicFramePr>
          <p:cNvPr id="5" name="4 - Διάγραμμα"/>
          <p:cNvGraphicFramePr/>
          <p:nvPr/>
        </p:nvGraphicFramePr>
        <p:xfrm>
          <a:off x="683568" y="2222520"/>
          <a:ext cx="756084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07504" y="1700808"/>
            <a:ext cx="4290270" cy="400110"/>
          </a:xfrm>
          <a:prstGeom prst="rect">
            <a:avLst/>
          </a:prstGeom>
          <a:solidFill>
            <a:schemeClr val="tx2">
              <a:lumMod val="20000"/>
              <a:lumOff val="80000"/>
            </a:schemeClr>
          </a:solidFill>
          <a:ln>
            <a:solidFill>
              <a:srgbClr val="C00000"/>
            </a:solidFill>
          </a:ln>
          <a:effectLst>
            <a:outerShdw blurRad="50800" dist="38100" dir="5400000" algn="t" rotWithShape="0">
              <a:prstClr val="black">
                <a:alpha val="40000"/>
              </a:prstClr>
            </a:outerShdw>
          </a:effectLst>
        </p:spPr>
        <p:txBody>
          <a:bodyPr wrap="square" rtlCol="0">
            <a:spAutoFit/>
          </a:bodyPr>
          <a:lstStyle/>
          <a:p>
            <a:pPr algn="ctr"/>
            <a:r>
              <a:rPr lang="el-GR" sz="2000" dirty="0" smtClean="0"/>
              <a:t>Νουκλεοτίδια </a:t>
            </a:r>
            <a:endParaRPr lang="el-GR" sz="2000" dirty="0"/>
          </a:p>
        </p:txBody>
      </p:sp>
      <p:sp>
        <p:nvSpPr>
          <p:cNvPr id="1026" name="AutoShape 2" descr="Αποτέλεσμα εικόνας για νουκλεοτιδιο"/>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8" name="7 - TextBox"/>
          <p:cNvSpPr txBox="1"/>
          <p:nvPr/>
        </p:nvSpPr>
        <p:spPr>
          <a:xfrm>
            <a:off x="107504" y="2276872"/>
            <a:ext cx="4286280" cy="2862322"/>
          </a:xfrm>
          <a:prstGeom prst="rect">
            <a:avLst/>
          </a:prstGeom>
          <a:noFill/>
          <a:ln>
            <a:solidFill>
              <a:srgbClr val="C00000"/>
            </a:solidFill>
          </a:ln>
        </p:spPr>
        <p:txBody>
          <a:bodyPr wrap="square" rtlCol="0">
            <a:spAutoFit/>
          </a:bodyPr>
          <a:lstStyle/>
          <a:p>
            <a:r>
              <a:rPr lang="el-GR" sz="2000" dirty="0" smtClean="0"/>
              <a:t>Κάθε νουκλεοτίδιο συγκροτείται από τρία μόρια που ενώνονται με ομοιοπολικό δεσμό:</a:t>
            </a:r>
          </a:p>
          <a:p>
            <a:pPr>
              <a:buFont typeface="Wingdings" pitchFamily="2" charset="2"/>
              <a:buChar char="ü"/>
            </a:pPr>
            <a:r>
              <a:rPr lang="el-GR" sz="2000" dirty="0" smtClean="0"/>
              <a:t>Ένα σάκχαρο με πέντε άτομα άνθρακα (πεντόζη)</a:t>
            </a:r>
          </a:p>
          <a:p>
            <a:pPr>
              <a:buFont typeface="Wingdings" pitchFamily="2" charset="2"/>
              <a:buChar char="ü"/>
            </a:pPr>
            <a:r>
              <a:rPr lang="el-GR" sz="2000" dirty="0" smtClean="0"/>
              <a:t>Μία ένωση που περιέχει ένα ή δύο αζωτούχους δακτυλίους (αζωτούχος βάση)</a:t>
            </a:r>
          </a:p>
          <a:p>
            <a:pPr>
              <a:buFont typeface="Wingdings" pitchFamily="2" charset="2"/>
              <a:buChar char="ü"/>
            </a:pPr>
            <a:r>
              <a:rPr lang="el-GR" sz="2000" dirty="0" smtClean="0"/>
              <a:t>Μία έως τρεις φωσφορικές ρίζες</a:t>
            </a:r>
            <a:endParaRPr lang="el-GR" sz="2000" dirty="0"/>
          </a:p>
        </p:txBody>
      </p:sp>
      <p:pic>
        <p:nvPicPr>
          <p:cNvPr id="9" name="Picture 3" descr="C:\Documents and Settings\Eleni\Τα έγγραφά μου\Downloads\amp.gif"/>
          <p:cNvPicPr>
            <a:picLocks noGrp="1" noChangeAspect="1" noChangeArrowheads="1"/>
          </p:cNvPicPr>
          <p:nvPr>
            <p:ph idx="1"/>
          </p:nvPr>
        </p:nvPicPr>
        <p:blipFill>
          <a:blip r:embed="rId2" cstate="print"/>
          <a:srcRect/>
          <a:stretch>
            <a:fillRect/>
          </a:stretch>
        </p:blipFill>
        <p:spPr bwMode="auto">
          <a:xfrm>
            <a:off x="4716016" y="2492896"/>
            <a:ext cx="3096344" cy="2592288"/>
          </a:xfrm>
          <a:prstGeom prst="rect">
            <a:avLst/>
          </a:prstGeom>
          <a:noFill/>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107504" y="1916832"/>
            <a:ext cx="2952328" cy="4093428"/>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2000" dirty="0" smtClean="0"/>
              <a:t>Οι αζωτούχες βάσεις είναι παράγωγα είτε πουρίνης είτε πυριμιδίνης</a:t>
            </a:r>
          </a:p>
          <a:p>
            <a:r>
              <a:rPr lang="el-GR" sz="2000" dirty="0" smtClean="0"/>
              <a:t> </a:t>
            </a:r>
          </a:p>
          <a:p>
            <a:r>
              <a:rPr lang="el-GR" sz="2000" dirty="0" smtClean="0"/>
              <a:t>Τα δεοξυριβονουκλεϊκά οξέα περιέχουν τις βάσεις αδενίνη</a:t>
            </a:r>
            <a:r>
              <a:rPr lang="en-US" sz="2000" dirty="0" smtClean="0"/>
              <a:t> (A)</a:t>
            </a:r>
            <a:r>
              <a:rPr lang="el-GR" sz="2000" dirty="0" smtClean="0"/>
              <a:t>, γουανίνη</a:t>
            </a:r>
            <a:r>
              <a:rPr lang="en-US" sz="2000" dirty="0" smtClean="0"/>
              <a:t> (G)</a:t>
            </a:r>
            <a:r>
              <a:rPr lang="el-GR" sz="2000" dirty="0" smtClean="0"/>
              <a:t>, κυτοσίνη </a:t>
            </a:r>
            <a:r>
              <a:rPr lang="en-US" sz="2000" dirty="0" smtClean="0"/>
              <a:t>(C) </a:t>
            </a:r>
            <a:r>
              <a:rPr lang="el-GR" sz="2000" dirty="0" smtClean="0"/>
              <a:t>και θυμίνη</a:t>
            </a:r>
            <a:r>
              <a:rPr lang="en-US" sz="2000" dirty="0" smtClean="0"/>
              <a:t> (T)</a:t>
            </a:r>
            <a:r>
              <a:rPr lang="el-GR" sz="2000" dirty="0" smtClean="0"/>
              <a:t>, ενώ τα ριβονουκλεϊκά οξέα τις βάσεις αδενίνη</a:t>
            </a:r>
            <a:r>
              <a:rPr lang="en-US" sz="2000" dirty="0" smtClean="0"/>
              <a:t> (A)</a:t>
            </a:r>
            <a:r>
              <a:rPr lang="el-GR" sz="2000" dirty="0" smtClean="0"/>
              <a:t>, γουανίνη</a:t>
            </a:r>
            <a:r>
              <a:rPr lang="en-US" sz="2000" dirty="0" smtClean="0"/>
              <a:t> (G),</a:t>
            </a:r>
            <a:r>
              <a:rPr lang="el-GR" sz="2000" dirty="0" smtClean="0"/>
              <a:t> κυτοσίνη</a:t>
            </a:r>
            <a:r>
              <a:rPr lang="en-US" sz="2000" dirty="0" smtClean="0"/>
              <a:t> (C)</a:t>
            </a:r>
            <a:r>
              <a:rPr lang="el-GR" sz="2000" dirty="0" smtClean="0"/>
              <a:t> και ουρακίλη</a:t>
            </a:r>
            <a:r>
              <a:rPr lang="en-US" sz="2000" dirty="0" smtClean="0"/>
              <a:t> (U)</a:t>
            </a:r>
            <a:endParaRPr lang="el-GR" sz="2000" dirty="0"/>
          </a:p>
        </p:txBody>
      </p:sp>
      <p:pic>
        <p:nvPicPr>
          <p:cNvPr id="6" name="Picture 2" descr="C:\Documents and Settings\Eleni\Τα έγγραφά μου\Downloads\All-Purines-Pyrimidines-chemical-structure.png"/>
          <p:cNvPicPr>
            <a:picLocks noChangeAspect="1" noChangeArrowheads="1"/>
          </p:cNvPicPr>
          <p:nvPr/>
        </p:nvPicPr>
        <p:blipFill>
          <a:blip r:embed="rId2" cstate="print"/>
          <a:srcRect/>
          <a:stretch>
            <a:fillRect/>
          </a:stretch>
        </p:blipFill>
        <p:spPr bwMode="auto">
          <a:xfrm>
            <a:off x="3491880" y="2924944"/>
            <a:ext cx="5472608" cy="3857625"/>
          </a:xfrm>
          <a:prstGeom prst="rect">
            <a:avLst/>
          </a:prstGeom>
          <a:noFill/>
        </p:spPr>
      </p:pic>
      <p:pic>
        <p:nvPicPr>
          <p:cNvPr id="7" name="Picture 8" descr="C:\Documents and Settings\Eleni\Τα έγγραφά μου\Downloads\250px-Purines-2.jpg"/>
          <p:cNvPicPr>
            <a:picLocks noChangeAspect="1" noChangeArrowheads="1"/>
          </p:cNvPicPr>
          <p:nvPr/>
        </p:nvPicPr>
        <p:blipFill>
          <a:blip r:embed="rId3" cstate="print"/>
          <a:srcRect/>
          <a:stretch>
            <a:fillRect/>
          </a:stretch>
        </p:blipFill>
        <p:spPr bwMode="auto">
          <a:xfrm>
            <a:off x="3131840" y="620688"/>
            <a:ext cx="3175000" cy="2120900"/>
          </a:xfrm>
          <a:prstGeom prst="rect">
            <a:avLst/>
          </a:prstGeom>
          <a:noFill/>
        </p:spPr>
      </p:pic>
      <p:pic>
        <p:nvPicPr>
          <p:cNvPr id="251908" name="Picture 4" descr="C:\Documents and Settings\Eleni\Τα έγγραφά μου\Downloads\200px-Pyrimidines-2.jpg"/>
          <p:cNvPicPr>
            <a:picLocks noChangeAspect="1" noChangeArrowheads="1"/>
          </p:cNvPicPr>
          <p:nvPr/>
        </p:nvPicPr>
        <p:blipFill>
          <a:blip r:embed="rId4" cstate="print"/>
          <a:srcRect/>
          <a:stretch>
            <a:fillRect/>
          </a:stretch>
        </p:blipFill>
        <p:spPr bwMode="auto">
          <a:xfrm>
            <a:off x="6372200" y="620688"/>
            <a:ext cx="2719512" cy="2121148"/>
          </a:xfrm>
          <a:prstGeom prst="rect">
            <a:avLst/>
          </a:prstGeom>
          <a:noFill/>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691680" y="4869160"/>
            <a:ext cx="5688632" cy="1015663"/>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2000" dirty="0" smtClean="0"/>
              <a:t>Οι πεντόζη μπορεί να είναι η ριβόζη (στο </a:t>
            </a:r>
            <a:r>
              <a:rPr lang="en-US" sz="2000" dirty="0" smtClean="0"/>
              <a:t>RNA)</a:t>
            </a:r>
            <a:r>
              <a:rPr lang="el-GR" sz="2000" dirty="0" smtClean="0"/>
              <a:t> ή η δεοξυριβόζη (στο</a:t>
            </a:r>
            <a:r>
              <a:rPr lang="en-US" sz="2000" dirty="0" smtClean="0"/>
              <a:t> DNA</a:t>
            </a:r>
            <a:r>
              <a:rPr lang="el-GR" sz="2000" dirty="0" smtClean="0"/>
              <a:t>)</a:t>
            </a:r>
          </a:p>
          <a:p>
            <a:endParaRPr lang="el-GR" sz="2000" dirty="0" smtClean="0"/>
          </a:p>
        </p:txBody>
      </p:sp>
      <p:pic>
        <p:nvPicPr>
          <p:cNvPr id="353282" name="Picture 2" descr="Αποτέλεσμα εικόνας για ριβοζη"/>
          <p:cNvPicPr>
            <a:picLocks noChangeAspect="1" noChangeArrowheads="1"/>
          </p:cNvPicPr>
          <p:nvPr/>
        </p:nvPicPr>
        <p:blipFill>
          <a:blip r:embed="rId2" cstate="print"/>
          <a:srcRect/>
          <a:stretch>
            <a:fillRect/>
          </a:stretch>
        </p:blipFill>
        <p:spPr bwMode="auto">
          <a:xfrm>
            <a:off x="1691680" y="1356345"/>
            <a:ext cx="5715000" cy="3152775"/>
          </a:xfrm>
          <a:prstGeom prst="rect">
            <a:avLst/>
          </a:prstGeom>
          <a:noFill/>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Eleni\Τα έγγραφά μου\Downloads\img5_3.jpg"/>
          <p:cNvPicPr>
            <a:picLocks noChangeAspect="1" noChangeArrowheads="1"/>
          </p:cNvPicPr>
          <p:nvPr/>
        </p:nvPicPr>
        <p:blipFill>
          <a:blip r:embed="rId2" cstate="print"/>
          <a:srcRect/>
          <a:stretch>
            <a:fillRect/>
          </a:stretch>
        </p:blipFill>
        <p:spPr bwMode="auto">
          <a:xfrm>
            <a:off x="3643306" y="1785926"/>
            <a:ext cx="4724400" cy="3289300"/>
          </a:xfrm>
          <a:prstGeom prst="rect">
            <a:avLst/>
          </a:prstGeom>
          <a:noFill/>
        </p:spPr>
      </p:pic>
      <p:sp>
        <p:nvSpPr>
          <p:cNvPr id="5" name="4 - TextBox"/>
          <p:cNvSpPr txBox="1"/>
          <p:nvPr/>
        </p:nvSpPr>
        <p:spPr>
          <a:xfrm>
            <a:off x="395536" y="2132856"/>
            <a:ext cx="3024336" cy="255454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n-US" sz="2000" dirty="0" smtClean="0"/>
              <a:t>H </a:t>
            </a:r>
            <a:r>
              <a:rPr lang="el-GR" sz="2000" dirty="0" smtClean="0"/>
              <a:t>σύνδεση της βάσης με το σάκχαρο αποτελεί ένα </a:t>
            </a:r>
            <a:r>
              <a:rPr lang="el-GR" sz="2000" b="1" dirty="0" smtClean="0"/>
              <a:t>νουκλεοσίδιο</a:t>
            </a:r>
            <a:r>
              <a:rPr lang="el-GR" sz="2000" dirty="0" smtClean="0"/>
              <a:t>.</a:t>
            </a:r>
          </a:p>
          <a:p>
            <a:endParaRPr lang="el-GR" sz="2000" dirty="0" smtClean="0"/>
          </a:p>
          <a:p>
            <a:r>
              <a:rPr lang="el-GR" sz="2000" dirty="0" smtClean="0"/>
              <a:t>Η προσθήκη μιας</a:t>
            </a:r>
            <a:r>
              <a:rPr lang="en-US" sz="2000" dirty="0" smtClean="0"/>
              <a:t> </a:t>
            </a:r>
            <a:r>
              <a:rPr lang="el-GR" sz="2000" dirty="0" smtClean="0"/>
              <a:t>ως τρεις φωσφορικές ρίζες στο νουκλεοσίδιο συγκροτεί ένα </a:t>
            </a:r>
            <a:r>
              <a:rPr lang="el-GR" sz="2000" b="1" dirty="0" smtClean="0"/>
              <a:t>νουκλεοτίδιο</a:t>
            </a:r>
            <a:endParaRPr lang="el-GR" sz="2000" b="1"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4308" name="Picture 4" descr="Αποτέλεσμα εικόνας για ριβοζη φωσφορικό οξύ"/>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275857" y="1484784"/>
            <a:ext cx="5616624" cy="1368152"/>
          </a:xfrm>
          <a:prstGeom prst="rect">
            <a:avLst/>
          </a:prstGeom>
          <a:noFill/>
        </p:spPr>
      </p:pic>
      <p:pic>
        <p:nvPicPr>
          <p:cNvPr id="354309" name="Picture 5" descr="C:\Documents and Settings\Eleni\Τα έγγραφά μου\Downloads\2000px-Adenosintriphosphat_protoniert.svg.png"/>
          <p:cNvPicPr>
            <a:picLocks noChangeAspect="1" noChangeArrowheads="1"/>
          </p:cNvPicPr>
          <p:nvPr/>
        </p:nvPicPr>
        <p:blipFill>
          <a:blip r:embed="rId3" cstate="print"/>
          <a:srcRect/>
          <a:stretch>
            <a:fillRect/>
          </a:stretch>
        </p:blipFill>
        <p:spPr bwMode="auto">
          <a:xfrm>
            <a:off x="3347864" y="3068960"/>
            <a:ext cx="5544616" cy="2808312"/>
          </a:xfrm>
          <a:prstGeom prst="rect">
            <a:avLst/>
          </a:prstGeom>
          <a:noFill/>
        </p:spPr>
      </p:pic>
      <p:sp>
        <p:nvSpPr>
          <p:cNvPr id="7" name="6 - TextBox"/>
          <p:cNvSpPr txBox="1"/>
          <p:nvPr/>
        </p:nvSpPr>
        <p:spPr>
          <a:xfrm>
            <a:off x="107504" y="1988840"/>
            <a:ext cx="3096344" cy="3170099"/>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2000" dirty="0" smtClean="0"/>
              <a:t>Οι φωσφορικές ομάδες συνδέονται στο –ΟΗ του 5’ άνθρακα του σακχάρου.</a:t>
            </a:r>
          </a:p>
          <a:p>
            <a:r>
              <a:rPr lang="el-GR" sz="2000" dirty="0" smtClean="0"/>
              <a:t>Ένα νουκλεοτίδιο μπορεί να περιέχει μία φωσφορική ομάδα (μονοφωσφορικά π.χ. ΑΜΡ), δύο (διφωσφορικά πχ </a:t>
            </a:r>
            <a:r>
              <a:rPr lang="en-US" sz="2000" dirty="0" smtClean="0"/>
              <a:t>ADP)</a:t>
            </a:r>
            <a:r>
              <a:rPr lang="el-GR" sz="2000" dirty="0" smtClean="0"/>
              <a:t> ή τρεις (τριφωσφορικά π.χ. ΑΤΡ) φωσφορικές ομάδες.</a:t>
            </a:r>
            <a:endParaRPr lang="el-GR" sz="2000"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Documents and Settings\Eleni\Τα έγγραφά μου\Downloads\Molecu2.jpg"/>
          <p:cNvPicPr>
            <a:picLocks noChangeAspect="1" noChangeArrowheads="1"/>
          </p:cNvPicPr>
          <p:nvPr/>
        </p:nvPicPr>
        <p:blipFill>
          <a:blip r:embed="rId2" cstate="print"/>
          <a:srcRect/>
          <a:stretch>
            <a:fillRect/>
          </a:stretch>
        </p:blipFill>
        <p:spPr bwMode="auto">
          <a:xfrm>
            <a:off x="4860032" y="1412776"/>
            <a:ext cx="4176464" cy="2463799"/>
          </a:xfrm>
          <a:prstGeom prst="rect">
            <a:avLst/>
          </a:prstGeom>
          <a:noFill/>
        </p:spPr>
      </p:pic>
      <p:sp>
        <p:nvSpPr>
          <p:cNvPr id="6" name="5 - TextBox"/>
          <p:cNvSpPr txBox="1"/>
          <p:nvPr/>
        </p:nvSpPr>
        <p:spPr>
          <a:xfrm>
            <a:off x="69696" y="1340768"/>
            <a:ext cx="4646320" cy="255454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2000" dirty="0" smtClean="0"/>
              <a:t>Οι φωσφορικές ρίζες συνδέονται μεταξύ τους με δεσμούς φωσφορικού ανυδρίτη (πυροφωσφορικοί δεσμοί) οι οποίοι καταναλώνουν μεγάλη ποσότητα ενέργειας για τη δημιουργία τους που την ελευθερώνουν κατά τη διάσπασή τους (δεσμοί υψηλής ενέργειας). Για το λόγο αυτό λειτουργούν ως φορείς ενέργειας</a:t>
            </a:r>
            <a:endParaRPr lang="el-GR" sz="2000" dirty="0"/>
          </a:p>
        </p:txBody>
      </p:sp>
      <p:sp>
        <p:nvSpPr>
          <p:cNvPr id="4" name="3 - TextBox"/>
          <p:cNvSpPr txBox="1"/>
          <p:nvPr/>
        </p:nvSpPr>
        <p:spPr>
          <a:xfrm>
            <a:off x="107504" y="4077072"/>
            <a:ext cx="8928992" cy="1938992"/>
          </a:xfrm>
          <a:prstGeom prst="rect">
            <a:avLst/>
          </a:prstGeom>
          <a:noFill/>
          <a:ln>
            <a:solidFill>
              <a:srgbClr val="C00000"/>
            </a:solidFill>
          </a:ln>
        </p:spPr>
        <p:txBody>
          <a:bodyPr wrap="square" rtlCol="0">
            <a:spAutoFit/>
          </a:bodyPr>
          <a:lstStyle/>
          <a:p>
            <a:r>
              <a:rPr lang="el-GR" sz="2000" dirty="0" smtClean="0"/>
              <a:t>Τα νουκλεοτίδια ονομάζονται ανάλογα με τη βάση που περιέχουν, το σάκχαρο και το πλήθος των φωσφορικών ομάδων:</a:t>
            </a:r>
          </a:p>
          <a:p>
            <a:r>
              <a:rPr lang="el-GR" sz="2000" dirty="0" smtClean="0"/>
              <a:t>Π.χ.</a:t>
            </a:r>
          </a:p>
          <a:p>
            <a:r>
              <a:rPr lang="el-GR" sz="2000" dirty="0" smtClean="0"/>
              <a:t>Μονοφωσφορική αδενοσίνη (ΑΜΡ), μονοφωσφορική δεοξυαδενοσίνη (</a:t>
            </a:r>
            <a:r>
              <a:rPr lang="en-US" sz="2000" dirty="0" smtClean="0"/>
              <a:t>dAMP)</a:t>
            </a:r>
          </a:p>
          <a:p>
            <a:r>
              <a:rPr lang="el-GR" sz="2000" dirty="0" smtClean="0"/>
              <a:t>Διφωσφορική γουανοσίνη (</a:t>
            </a:r>
            <a:r>
              <a:rPr lang="en-US" sz="2000" dirty="0" smtClean="0"/>
              <a:t>GDP</a:t>
            </a:r>
            <a:r>
              <a:rPr lang="el-GR" sz="2000" dirty="0" smtClean="0"/>
              <a:t>), διφωσφορική δεοξυογουανοσίνη (</a:t>
            </a:r>
            <a:r>
              <a:rPr lang="en-US" sz="2000" dirty="0" smtClean="0"/>
              <a:t>dGDP</a:t>
            </a:r>
            <a:r>
              <a:rPr lang="el-GR" sz="2000" dirty="0" smtClean="0"/>
              <a:t>)</a:t>
            </a:r>
          </a:p>
          <a:p>
            <a:r>
              <a:rPr lang="el-GR" sz="2000" dirty="0" smtClean="0"/>
              <a:t>Τριφωσφορική αδενοσίνη</a:t>
            </a:r>
            <a:r>
              <a:rPr lang="en-US" sz="2000" dirty="0" smtClean="0"/>
              <a:t> </a:t>
            </a:r>
            <a:r>
              <a:rPr lang="el-GR" sz="2000" dirty="0" smtClean="0"/>
              <a:t>(</a:t>
            </a:r>
            <a:r>
              <a:rPr lang="en-US" sz="2000" dirty="0" smtClean="0"/>
              <a:t>ATP</a:t>
            </a:r>
            <a:r>
              <a:rPr lang="el-GR" sz="2000" dirty="0" smtClean="0"/>
              <a:t>), τριφωσφορική δεοξυαδενοσίνη</a:t>
            </a:r>
            <a:r>
              <a:rPr lang="en-US" sz="2000" dirty="0" smtClean="0"/>
              <a:t> </a:t>
            </a:r>
            <a:r>
              <a:rPr lang="el-GR" sz="2000" dirty="0" smtClean="0"/>
              <a:t>(</a:t>
            </a:r>
            <a:r>
              <a:rPr lang="en-US" sz="2000" dirty="0" smtClean="0"/>
              <a:t>dATP</a:t>
            </a:r>
            <a:r>
              <a:rPr lang="el-GR" sz="2000" dirty="0" smtClean="0"/>
              <a:t>) κλπ </a:t>
            </a:r>
            <a:endParaRPr lang="el-GR" sz="2000"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TextBox"/>
          <p:cNvSpPr txBox="1"/>
          <p:nvPr/>
        </p:nvSpPr>
        <p:spPr>
          <a:xfrm>
            <a:off x="251520" y="2308810"/>
            <a:ext cx="4071966" cy="400110"/>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sz="2000" dirty="0" smtClean="0"/>
              <a:t>Λειτουργίες νουκλεοτιδίων</a:t>
            </a:r>
            <a:endParaRPr lang="el-GR" sz="2000" dirty="0"/>
          </a:p>
        </p:txBody>
      </p:sp>
      <p:sp>
        <p:nvSpPr>
          <p:cNvPr id="8" name="7 - TextBox"/>
          <p:cNvSpPr txBox="1"/>
          <p:nvPr/>
        </p:nvSpPr>
        <p:spPr>
          <a:xfrm>
            <a:off x="251520" y="2993464"/>
            <a:ext cx="4104456" cy="2523768"/>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buFont typeface="Wingdings" pitchFamily="2" charset="2"/>
              <a:buChar char="§"/>
            </a:pPr>
            <a:r>
              <a:rPr lang="el-GR" sz="2000" dirty="0" smtClean="0"/>
              <a:t>Φορείς ενέργειας (ΑΤΡ)</a:t>
            </a:r>
          </a:p>
          <a:p>
            <a:pPr>
              <a:buFont typeface="Wingdings" pitchFamily="2" charset="2"/>
              <a:buChar char="§"/>
            </a:pPr>
            <a:r>
              <a:rPr lang="el-GR" sz="2000" dirty="0" smtClean="0"/>
              <a:t>Συστατικά συνενζύμων (Συνένζυμο</a:t>
            </a:r>
            <a:r>
              <a:rPr lang="en-US" sz="2000" dirty="0" smtClean="0"/>
              <a:t>-</a:t>
            </a:r>
            <a:r>
              <a:rPr lang="el-GR" sz="2000" dirty="0" smtClean="0"/>
              <a:t>Α ή </a:t>
            </a:r>
            <a:r>
              <a:rPr lang="en-US" sz="2000" dirty="0" smtClean="0"/>
              <a:t>Co-A)</a:t>
            </a:r>
          </a:p>
          <a:p>
            <a:pPr>
              <a:buFont typeface="Wingdings" pitchFamily="2" charset="2"/>
              <a:buChar char="§"/>
            </a:pPr>
            <a:r>
              <a:rPr lang="el-GR" sz="2000" dirty="0" smtClean="0"/>
              <a:t>Ειδικά σηματοδοτικά μόρια (κυκλικό ΑΜΡ ή </a:t>
            </a:r>
            <a:r>
              <a:rPr lang="en-US" sz="2000" dirty="0" err="1" smtClean="0"/>
              <a:t>cAMP</a:t>
            </a:r>
            <a:r>
              <a:rPr lang="en-US" sz="2000" dirty="0" smtClean="0"/>
              <a:t>)</a:t>
            </a:r>
          </a:p>
          <a:p>
            <a:pPr>
              <a:buFont typeface="Wingdings" pitchFamily="2" charset="2"/>
              <a:buChar char="§"/>
            </a:pPr>
            <a:r>
              <a:rPr lang="el-GR" sz="2000" dirty="0" smtClean="0"/>
              <a:t>Δομικά συστατικά των νουκλεϊκών οξέων</a:t>
            </a:r>
          </a:p>
          <a:p>
            <a:endParaRPr lang="el-GR" dirty="0"/>
          </a:p>
        </p:txBody>
      </p:sp>
      <p:pic>
        <p:nvPicPr>
          <p:cNvPr id="9218" name="Picture 2" descr="Αποτέλεσμα εικόνας για συνένζυμο α"/>
          <p:cNvPicPr>
            <a:picLocks noChangeAspect="1" noChangeArrowheads="1"/>
          </p:cNvPicPr>
          <p:nvPr/>
        </p:nvPicPr>
        <p:blipFill>
          <a:blip r:embed="rId2" cstate="print"/>
          <a:srcRect/>
          <a:stretch>
            <a:fillRect/>
          </a:stretch>
        </p:blipFill>
        <p:spPr bwMode="auto">
          <a:xfrm>
            <a:off x="4796730" y="3212976"/>
            <a:ext cx="4095750" cy="1343026"/>
          </a:xfrm>
          <a:prstGeom prst="rect">
            <a:avLst/>
          </a:prstGeom>
          <a:noFill/>
        </p:spPr>
      </p:pic>
      <p:pic>
        <p:nvPicPr>
          <p:cNvPr id="9222" name="Picture 6" descr="C:\Documents and Settings\Eleni\Τα έγγραφά μου\Downloads\120px-CAMP.jpg"/>
          <p:cNvPicPr>
            <a:picLocks noChangeAspect="1" noChangeArrowheads="1"/>
          </p:cNvPicPr>
          <p:nvPr/>
        </p:nvPicPr>
        <p:blipFill>
          <a:blip r:embed="rId3" cstate="print"/>
          <a:srcRect/>
          <a:stretch>
            <a:fillRect/>
          </a:stretch>
        </p:blipFill>
        <p:spPr bwMode="auto">
          <a:xfrm>
            <a:off x="7245424" y="4833317"/>
            <a:ext cx="1143000" cy="1908051"/>
          </a:xfrm>
          <a:prstGeom prst="rect">
            <a:avLst/>
          </a:prstGeom>
          <a:noFill/>
        </p:spPr>
      </p:pic>
      <p:sp>
        <p:nvSpPr>
          <p:cNvPr id="9" name="8 - TextBox"/>
          <p:cNvSpPr txBox="1"/>
          <p:nvPr/>
        </p:nvSpPr>
        <p:spPr>
          <a:xfrm>
            <a:off x="5660100" y="5407239"/>
            <a:ext cx="1000132" cy="400110"/>
          </a:xfrm>
          <a:prstGeom prst="rect">
            <a:avLst/>
          </a:prstGeom>
          <a:noFill/>
        </p:spPr>
        <p:txBody>
          <a:bodyPr wrap="square" rtlCol="0">
            <a:spAutoFit/>
          </a:bodyPr>
          <a:lstStyle/>
          <a:p>
            <a:r>
              <a:rPr lang="en-US" sz="2000" dirty="0" err="1" smtClean="0"/>
              <a:t>cAMP</a:t>
            </a:r>
            <a:endParaRPr lang="el-GR" sz="2000" dirty="0"/>
          </a:p>
        </p:txBody>
      </p:sp>
      <p:pic>
        <p:nvPicPr>
          <p:cNvPr id="9223" name="Picture 7" descr="C:\Documents and Settings\Eleni\Τα έγγραφά μου\Downloads\ATP.GIF"/>
          <p:cNvPicPr>
            <a:picLocks noChangeAspect="1" noChangeArrowheads="1"/>
          </p:cNvPicPr>
          <p:nvPr/>
        </p:nvPicPr>
        <p:blipFill>
          <a:blip r:embed="rId4" cstate="print"/>
          <a:srcRect/>
          <a:stretch>
            <a:fillRect/>
          </a:stretch>
        </p:blipFill>
        <p:spPr bwMode="auto">
          <a:xfrm>
            <a:off x="4759974" y="1268760"/>
            <a:ext cx="3700458" cy="1714511"/>
          </a:xfrm>
          <a:prstGeom prst="rect">
            <a:avLst/>
          </a:prstGeom>
          <a:noFill/>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C:\Documents and Settings\Eleni\Τα έγγραφά μου\Downloads\img5_4.jpg"/>
          <p:cNvPicPr>
            <a:picLocks noChangeAspect="1" noChangeArrowheads="1"/>
          </p:cNvPicPr>
          <p:nvPr/>
        </p:nvPicPr>
        <p:blipFill>
          <a:blip r:embed="rId2" cstate="print"/>
          <a:srcRect/>
          <a:stretch>
            <a:fillRect/>
          </a:stretch>
        </p:blipFill>
        <p:spPr bwMode="auto">
          <a:xfrm>
            <a:off x="5000628" y="764704"/>
            <a:ext cx="2540000" cy="5820224"/>
          </a:xfrm>
          <a:prstGeom prst="rect">
            <a:avLst/>
          </a:prstGeom>
          <a:noFill/>
        </p:spPr>
      </p:pic>
      <p:sp>
        <p:nvSpPr>
          <p:cNvPr id="5" name="4 - TextBox"/>
          <p:cNvSpPr txBox="1"/>
          <p:nvPr/>
        </p:nvSpPr>
        <p:spPr>
          <a:xfrm>
            <a:off x="611560" y="1988840"/>
            <a:ext cx="3786214" cy="2246769"/>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2000" dirty="0" smtClean="0"/>
              <a:t>Τα νουκλεοτίδια συνδέονται με ομοιοπολικό δεσμό ανάμεσα στον 3΄άνθρακα του σακχάρου και τη φωσφορική ομάδα του 5΄ άνθρακα του επόμενου νουκλεοτιδίου  (3΄-5΄ φωσφοδιεστερικός δεσμός)</a:t>
            </a:r>
            <a:endParaRPr lang="el-GR"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Πίνακας"/>
          <p:cNvGraphicFramePr>
            <a:graphicFrameLocks noGrp="1"/>
          </p:cNvGraphicFramePr>
          <p:nvPr/>
        </p:nvGraphicFramePr>
        <p:xfrm>
          <a:off x="1475656" y="836712"/>
          <a:ext cx="6480720" cy="5557520"/>
        </p:xfrm>
        <a:graphic>
          <a:graphicData uri="http://schemas.openxmlformats.org/drawingml/2006/table">
            <a:tbl>
              <a:tblPr firstRow="1" bandRow="1">
                <a:tableStyleId>{5C22544A-7EE6-4342-B048-85BDC9FD1C3A}</a:tableStyleId>
              </a:tblPr>
              <a:tblGrid>
                <a:gridCol w="3240360"/>
                <a:gridCol w="3240360"/>
              </a:tblGrid>
              <a:tr h="370840">
                <a:tc gridSpan="2">
                  <a:txBody>
                    <a:bodyPr/>
                    <a:lstStyle/>
                    <a:p>
                      <a:pPr algn="ctr"/>
                      <a:r>
                        <a:rPr lang="el-GR" dirty="0" smtClean="0"/>
                        <a:t>Δημιουργία των πρώτων κυτταρικών</a:t>
                      </a:r>
                      <a:r>
                        <a:rPr lang="el-GR" baseline="0" dirty="0" smtClean="0"/>
                        <a:t> μορφών</a:t>
                      </a:r>
                      <a:endParaRPr lang="el-GR" dirty="0"/>
                    </a:p>
                  </a:txBody>
                  <a:tcPr/>
                </a:tc>
                <a:tc hMerge="1">
                  <a:txBody>
                    <a:bodyPr/>
                    <a:lstStyle/>
                    <a:p>
                      <a:endParaRPr lang="el-GR" dirty="0"/>
                    </a:p>
                  </a:txBody>
                  <a:tcPr/>
                </a:tc>
              </a:tr>
              <a:tr h="370840">
                <a:tc>
                  <a:txBody>
                    <a:bodyPr/>
                    <a:lstStyle/>
                    <a:p>
                      <a:r>
                        <a:rPr lang="el-GR" sz="1400" dirty="0" smtClean="0"/>
                        <a:t>3,8 -3,5 δισεκατομμύρια χρόνια πριν</a:t>
                      </a:r>
                      <a:endParaRPr lang="el-GR" sz="1400" dirty="0"/>
                    </a:p>
                  </a:txBody>
                  <a:tcPr/>
                </a:tc>
                <a:tc>
                  <a:txBody>
                    <a:bodyPr/>
                    <a:lstStyle/>
                    <a:p>
                      <a:r>
                        <a:rPr lang="el-GR" sz="1400" dirty="0" smtClean="0"/>
                        <a:t>Εμφάνιση των πρώτων κυττάρων.</a:t>
                      </a:r>
                      <a:r>
                        <a:rPr lang="el-GR" sz="1400" baseline="0" dirty="0" smtClean="0"/>
                        <a:t> Τα πρώτα κύτταρα ζούσαν στους αρχέγονους ωκεανούς και ήταν προκαρυωτικά, αναερόβια και ετερότροφα (χρησιμοποιούσαν ως τροφή τα οργανικά μόρια του περιβάλλοντος)</a:t>
                      </a:r>
                      <a:endParaRPr lang="el-GR" sz="1400" dirty="0"/>
                    </a:p>
                  </a:txBody>
                  <a:tcPr/>
                </a:tc>
              </a:tr>
              <a:tr h="370840">
                <a:tc>
                  <a:txBody>
                    <a:bodyPr/>
                    <a:lstStyle/>
                    <a:p>
                      <a:r>
                        <a:rPr lang="el-GR" sz="1400" dirty="0" smtClean="0"/>
                        <a:t>3 δισεκατομμύρια χρόνια πριν</a:t>
                      </a:r>
                      <a:endParaRPr lang="el-GR" sz="1400" dirty="0"/>
                    </a:p>
                  </a:txBody>
                  <a:tcPr/>
                </a:tc>
                <a:tc>
                  <a:txBody>
                    <a:bodyPr/>
                    <a:lstStyle/>
                    <a:p>
                      <a:r>
                        <a:rPr lang="el-GR" sz="1400" dirty="0" smtClean="0"/>
                        <a:t>Εμφανίζονται οι πρώτοι φωτοσυνθετικοί οργανισμοί (όπως τα σημερινά</a:t>
                      </a:r>
                      <a:r>
                        <a:rPr lang="el-GR" sz="1400" baseline="0" dirty="0" smtClean="0"/>
                        <a:t> κυανοβακτήρια). Η φωτοσύνθεση ελευθερώνει μεγάλα ποσά οξυγόνου στην ατμόσφαιρα, η οποία αλλάζει σε αερόβια</a:t>
                      </a:r>
                      <a:endParaRPr lang="el-GR" sz="1400" dirty="0"/>
                    </a:p>
                  </a:txBody>
                  <a:tcPr/>
                </a:tc>
              </a:tr>
              <a:tr h="370840">
                <a:tc>
                  <a:txBody>
                    <a:bodyPr/>
                    <a:lstStyle/>
                    <a:p>
                      <a:r>
                        <a:rPr lang="el-GR" sz="1400" dirty="0" smtClean="0"/>
                        <a:t>2,5 δισεκατομμύρια χρόνια πριν</a:t>
                      </a:r>
                      <a:endParaRPr lang="el-GR" sz="1400" dirty="0"/>
                    </a:p>
                  </a:txBody>
                  <a:tcPr/>
                </a:tc>
                <a:tc>
                  <a:txBody>
                    <a:bodyPr/>
                    <a:lstStyle/>
                    <a:p>
                      <a:r>
                        <a:rPr lang="el-GR" sz="1400" dirty="0" smtClean="0"/>
                        <a:t>Εμφάνιση των πρώτων αερόβιων κυττάρων</a:t>
                      </a:r>
                      <a:endParaRPr lang="el-GR" sz="1400" dirty="0"/>
                    </a:p>
                  </a:txBody>
                  <a:tcPr/>
                </a:tc>
              </a:tr>
              <a:tr h="370840">
                <a:tc>
                  <a:txBody>
                    <a:bodyPr/>
                    <a:lstStyle/>
                    <a:p>
                      <a:r>
                        <a:rPr lang="el-GR" sz="1400" dirty="0" smtClean="0"/>
                        <a:t>2,25 δισεκατομμύρια χρόνια πριν</a:t>
                      </a:r>
                      <a:endParaRPr lang="el-GR" sz="1400" dirty="0"/>
                    </a:p>
                  </a:txBody>
                  <a:tcPr/>
                </a:tc>
                <a:tc>
                  <a:txBody>
                    <a:bodyPr/>
                    <a:lstStyle/>
                    <a:p>
                      <a:r>
                        <a:rPr lang="el-GR" sz="1400" dirty="0" smtClean="0"/>
                        <a:t>Εξέλιξη των πρώτων ευκαρυωτικών κυττάρων</a:t>
                      </a:r>
                      <a:endParaRPr lang="el-GR" sz="1400" dirty="0"/>
                    </a:p>
                  </a:txBody>
                  <a:tcPr/>
                </a:tc>
              </a:tr>
              <a:tr h="370840">
                <a:tc>
                  <a:txBody>
                    <a:bodyPr/>
                    <a:lstStyle/>
                    <a:p>
                      <a:r>
                        <a:rPr lang="el-GR" sz="1400" dirty="0" smtClean="0"/>
                        <a:t>600 εκατομμύρια χρόνια πριν</a:t>
                      </a:r>
                      <a:endParaRPr lang="el-GR" sz="1400" dirty="0"/>
                    </a:p>
                  </a:txBody>
                  <a:tcPr/>
                </a:tc>
                <a:tc>
                  <a:txBody>
                    <a:bodyPr/>
                    <a:lstStyle/>
                    <a:p>
                      <a:r>
                        <a:rPr lang="el-GR" sz="1400" dirty="0" smtClean="0"/>
                        <a:t>Εμφάνιση των πρώτων πολυκύτταρων οργανισμών</a:t>
                      </a:r>
                      <a:endParaRPr lang="el-GR" sz="1400" dirty="0"/>
                    </a:p>
                  </a:txBody>
                  <a:tcPr/>
                </a:tc>
              </a:tr>
              <a:tr h="370840">
                <a:tc>
                  <a:txBody>
                    <a:bodyPr/>
                    <a:lstStyle/>
                    <a:p>
                      <a:r>
                        <a:rPr lang="el-GR" sz="1400" dirty="0" smtClean="0"/>
                        <a:t>374 εκατομμύρια</a:t>
                      </a:r>
                      <a:r>
                        <a:rPr lang="el-GR" sz="1400" baseline="0" dirty="0" smtClean="0"/>
                        <a:t> χρόνια πριν</a:t>
                      </a:r>
                      <a:endParaRPr lang="el-GR" sz="1400" dirty="0"/>
                    </a:p>
                  </a:txBody>
                  <a:tcPr/>
                </a:tc>
                <a:tc>
                  <a:txBody>
                    <a:bodyPr/>
                    <a:lstStyle/>
                    <a:p>
                      <a:r>
                        <a:rPr lang="el-GR" sz="1400" dirty="0" smtClean="0"/>
                        <a:t>Εξέλιξη των πρώτων αμφίβιων</a:t>
                      </a:r>
                      <a:endParaRPr lang="el-GR" sz="1400" dirty="0"/>
                    </a:p>
                  </a:txBody>
                  <a:tcPr/>
                </a:tc>
              </a:tr>
              <a:tr h="370840">
                <a:tc>
                  <a:txBody>
                    <a:bodyPr/>
                    <a:lstStyle/>
                    <a:p>
                      <a:r>
                        <a:rPr lang="el-GR" sz="1400" dirty="0" smtClean="0"/>
                        <a:t>250-205 εκατομμύρια χρόνια πριν</a:t>
                      </a:r>
                      <a:endParaRPr lang="el-GR" sz="1400" dirty="0"/>
                    </a:p>
                  </a:txBody>
                  <a:tcPr/>
                </a:tc>
                <a:tc>
                  <a:txBody>
                    <a:bodyPr/>
                    <a:lstStyle/>
                    <a:p>
                      <a:r>
                        <a:rPr lang="el-GR" sz="1400" dirty="0" smtClean="0"/>
                        <a:t>Εμφάνιση των δεινοσαύρων</a:t>
                      </a:r>
                      <a:r>
                        <a:rPr lang="el-GR" sz="1400" baseline="0" dirty="0" smtClean="0"/>
                        <a:t> και των πρώτων θηλαστικών</a:t>
                      </a:r>
                      <a:endParaRPr lang="el-GR" sz="1400" dirty="0"/>
                    </a:p>
                  </a:txBody>
                  <a:tcPr/>
                </a:tc>
              </a:tr>
            </a:tbl>
          </a:graphicData>
        </a:graphic>
      </p:graphicFrame>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51520" y="2143116"/>
            <a:ext cx="3606100" cy="3416320"/>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2000" dirty="0" smtClean="0"/>
              <a:t>Η σύνδεση πολλών νουκλεοτιδίων στη σειρά δημιουργεί μία πολυνουκλεοτιδική αλυσίδα στην οποία το πρώτο νουκλεοτίδιο έχει ελεύθερη τη φωσφορική ομάδα του 5΄άνθρακα του σακχάρου και το τελευταίο το –ΟΗ το 3΄ άνθρακα (κατεύθυνση 5΄ </a:t>
            </a:r>
            <a:r>
              <a:rPr lang="el-GR" sz="2000" dirty="0" smtClean="0">
                <a:sym typeface="Wingdings" pitchFamily="2" charset="2"/>
              </a:rPr>
              <a:t> 3΄)</a:t>
            </a:r>
          </a:p>
          <a:p>
            <a:endParaRPr lang="el-GR" sz="1600" dirty="0" smtClean="0">
              <a:sym typeface="Wingdings" pitchFamily="2" charset="2"/>
            </a:endParaRPr>
          </a:p>
        </p:txBody>
      </p:sp>
      <p:pic>
        <p:nvPicPr>
          <p:cNvPr id="6" name="Picture 2" descr="C:\Documents and Settings\Eleni\Τα έγγραφά μου\Downloads\πολυνουκλεοτιδική+αλυσίδα.jpg"/>
          <p:cNvPicPr>
            <a:picLocks noChangeAspect="1" noChangeArrowheads="1"/>
          </p:cNvPicPr>
          <p:nvPr/>
        </p:nvPicPr>
        <p:blipFill>
          <a:blip r:embed="rId2" cstate="print"/>
          <a:srcRect/>
          <a:stretch>
            <a:fillRect/>
          </a:stretch>
        </p:blipFill>
        <p:spPr bwMode="auto">
          <a:xfrm>
            <a:off x="4071934" y="1643050"/>
            <a:ext cx="4357718" cy="3857652"/>
          </a:xfrm>
          <a:prstGeom prst="rect">
            <a:avLst/>
          </a:prstGeom>
          <a:noFill/>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142844" y="2071678"/>
            <a:ext cx="3286148" cy="1015663"/>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2000" dirty="0" smtClean="0">
                <a:sym typeface="Wingdings" pitchFamily="2" charset="2"/>
              </a:rPr>
              <a:t>Το μόριο του </a:t>
            </a:r>
            <a:r>
              <a:rPr lang="en-US" sz="2000" dirty="0" smtClean="0">
                <a:sym typeface="Wingdings" pitchFamily="2" charset="2"/>
              </a:rPr>
              <a:t>RNA </a:t>
            </a:r>
            <a:r>
              <a:rPr lang="el-GR" sz="2000" dirty="0" smtClean="0">
                <a:sym typeface="Wingdings" pitchFamily="2" charset="2"/>
              </a:rPr>
              <a:t>είναι συνήθως μονόκλωνο ενώ το μόριο του </a:t>
            </a:r>
            <a:r>
              <a:rPr lang="en-US" sz="2000" dirty="0" smtClean="0">
                <a:sym typeface="Wingdings" pitchFamily="2" charset="2"/>
              </a:rPr>
              <a:t>DNA</a:t>
            </a:r>
            <a:r>
              <a:rPr lang="el-GR" sz="2000" dirty="0" smtClean="0">
                <a:sym typeface="Wingdings" pitchFamily="2" charset="2"/>
              </a:rPr>
              <a:t> δίκλωνο</a:t>
            </a:r>
            <a:endParaRPr lang="el-GR" sz="2000" dirty="0"/>
          </a:p>
        </p:txBody>
      </p:sp>
      <p:pic>
        <p:nvPicPr>
          <p:cNvPr id="6" name="Picture 4" descr="C:\Documents and Settings\Eleni\Τα έγγραφά μου\Downloads\RNA-comparedto-DNA_thymineAndUracilCorrected.png"/>
          <p:cNvPicPr>
            <a:picLocks noChangeAspect="1" noChangeArrowheads="1"/>
          </p:cNvPicPr>
          <p:nvPr/>
        </p:nvPicPr>
        <p:blipFill>
          <a:blip r:embed="rId2" cstate="print"/>
          <a:srcRect/>
          <a:stretch>
            <a:fillRect/>
          </a:stretch>
        </p:blipFill>
        <p:spPr bwMode="auto">
          <a:xfrm>
            <a:off x="3452840" y="928670"/>
            <a:ext cx="5048250" cy="5124450"/>
          </a:xfrm>
          <a:prstGeom prst="rect">
            <a:avLst/>
          </a:prstGeom>
          <a:noFill/>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C:\Documents and Settings\Eleni\Τα έγγραφά μου\Downloads\Πρωτοταγής+Δομή+DNA+Στο+DNA,+τα+συνδεδεμένα+νουκλεοτίδια+σχηματίζουν+µια+πολυνουκλεοτιδική+«ραχοκοκαλιά»+(λέγεται+και+αλυσίδα+ή+κλώνος)+από+την+οποία+προβάλλουν+οι+αζωτούχες+βάσεις..jpg"/>
          <p:cNvPicPr>
            <a:picLocks noChangeAspect="1" noChangeArrowheads="1"/>
          </p:cNvPicPr>
          <p:nvPr/>
        </p:nvPicPr>
        <p:blipFill>
          <a:blip r:embed="rId2" cstate="print"/>
          <a:srcRect/>
          <a:stretch>
            <a:fillRect/>
          </a:stretch>
        </p:blipFill>
        <p:spPr bwMode="auto">
          <a:xfrm>
            <a:off x="1524000" y="1571644"/>
            <a:ext cx="6096000" cy="4572000"/>
          </a:xfrm>
          <a:prstGeom prst="rect">
            <a:avLst/>
          </a:prstGeom>
          <a:noFill/>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C:\Documents and Settings\Eleni\Τα έγγραφά μου\Downloads\img1_6 (1).jpg"/>
          <p:cNvPicPr>
            <a:picLocks noChangeAspect="1" noChangeArrowheads="1"/>
          </p:cNvPicPr>
          <p:nvPr/>
        </p:nvPicPr>
        <p:blipFill>
          <a:blip r:embed="rId2" cstate="print"/>
          <a:srcRect/>
          <a:stretch>
            <a:fillRect/>
          </a:stretch>
        </p:blipFill>
        <p:spPr bwMode="auto">
          <a:xfrm>
            <a:off x="5292080" y="1714488"/>
            <a:ext cx="3409017" cy="3519487"/>
          </a:xfrm>
          <a:prstGeom prst="rect">
            <a:avLst/>
          </a:prstGeom>
          <a:noFill/>
        </p:spPr>
      </p:pic>
      <p:sp>
        <p:nvSpPr>
          <p:cNvPr id="7" name="6 - TextBox"/>
          <p:cNvSpPr txBox="1"/>
          <p:nvPr/>
        </p:nvSpPr>
        <p:spPr>
          <a:xfrm>
            <a:off x="1146966" y="2753633"/>
            <a:ext cx="3929090" cy="1323439"/>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2000" dirty="0" smtClean="0"/>
              <a:t>Η δίκλωνη δομή του </a:t>
            </a:r>
            <a:r>
              <a:rPr lang="en-US" sz="2000" dirty="0" smtClean="0"/>
              <a:t>DNA</a:t>
            </a:r>
            <a:r>
              <a:rPr lang="el-GR" sz="2000" dirty="0" smtClean="0"/>
              <a:t> επιτυγχάνεται με τη δημιουργία δεσμών υδρογόνου ανάμεσα σε μία πουρίνη και μία πυριμιδίνη </a:t>
            </a:r>
            <a:endParaRPr lang="el-GR" sz="2000"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Eleni\Τα έγγραφά μου\Downloads\3D-structure+of+B-DNA+Besides+B-DNA+there+is+also+A-+and+Z-DNA+that+occurs+naturally..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537612" y="1844824"/>
            <a:ext cx="4498884" cy="3571868"/>
          </a:xfrm>
          <a:prstGeom prst="rect">
            <a:avLst/>
          </a:prstGeom>
          <a:noFill/>
        </p:spPr>
      </p:pic>
      <p:sp>
        <p:nvSpPr>
          <p:cNvPr id="5" name="4 - TextBox"/>
          <p:cNvSpPr txBox="1"/>
          <p:nvPr/>
        </p:nvSpPr>
        <p:spPr>
          <a:xfrm>
            <a:off x="539552" y="1556792"/>
            <a:ext cx="4032448" cy="4708981"/>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2000" dirty="0" smtClean="0"/>
              <a:t>Οι δεσμοί υδρογόνου μεταξύ των συμπληρωματικών βάσεων στο εσωτερικό του μορίου διατηρούν σταθερή απόσταση στον σκελετό σακχάρου – φωσφόρου των δύο κλώνων κατά μήκος του μορίου. Οι δύο σκελετοί περιελίσσονται ο ένας γύρω από τον άλλο σχηματίζοντας δίκλωνη δεξιόστροφη έλικα με 10 βάσεις ανά στροφή. Η παραπάνω διαμόρφωση είναι ενεργειακά ευνοϊκή.</a:t>
            </a:r>
          </a:p>
          <a:p>
            <a:r>
              <a:rPr lang="el-GR" sz="2000" dirty="0" smtClean="0"/>
              <a:t>Οι δεσμοί υδρογόνου μεταξύ των βάσεων είναι δυνατή μόνο όταν οι δύο κλώνοι είναι αντιπαράλληλοι. </a:t>
            </a:r>
            <a:endParaRPr lang="el-GR" sz="2000"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Δρ Ελένη Γιαννουλάκη</a:t>
            </a:r>
            <a:endParaRPr lang="el-GR"/>
          </a:p>
        </p:txBody>
      </p:sp>
      <p:pic>
        <p:nvPicPr>
          <p:cNvPr id="3" name="Picture 4" descr="http://www.biologie.uni-hamburg.de/b-online/library/onlinebio/14_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843808" y="836712"/>
            <a:ext cx="3429000" cy="3038476"/>
          </a:xfrm>
          <a:prstGeom prst="rect">
            <a:avLst/>
          </a:prstGeom>
          <a:noFill/>
          <a:effectLst>
            <a:outerShdw blurRad="76200" dir="18900000" sy="23000" kx="-1200000" algn="bl" rotWithShape="0">
              <a:prstClr val="black">
                <a:alpha val="20000"/>
              </a:prstClr>
            </a:outerShdw>
          </a:effectLst>
        </p:spPr>
      </p:pic>
      <p:sp>
        <p:nvSpPr>
          <p:cNvPr id="4" name="3 - TextBox"/>
          <p:cNvSpPr txBox="1"/>
          <p:nvPr/>
        </p:nvSpPr>
        <p:spPr>
          <a:xfrm>
            <a:off x="2195736" y="4005064"/>
            <a:ext cx="4391917" cy="1938992"/>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sz="2000" dirty="0" smtClean="0"/>
              <a:t>Το γενετικό υλικό των προκαρυωτικών οργανισμών είναι κατά κανόνα ένα δίκλωνο κυκλικό μόριο </a:t>
            </a:r>
            <a:r>
              <a:rPr lang="en-US" sz="2000" dirty="0" smtClean="0"/>
              <a:t>DNA</a:t>
            </a:r>
            <a:r>
              <a:rPr lang="el-GR" sz="2000" dirty="0" smtClean="0"/>
              <a:t>.</a:t>
            </a:r>
          </a:p>
          <a:p>
            <a:pPr algn="ctr"/>
            <a:r>
              <a:rPr lang="el-GR" sz="2000" dirty="0" smtClean="0"/>
              <a:t>Ορισμένα βακτήρια διαθέτουν επιπλέον δίκλωνα, κυκλικά μόρια </a:t>
            </a:r>
            <a:r>
              <a:rPr lang="en-US" sz="2000" dirty="0" smtClean="0"/>
              <a:t>DNA</a:t>
            </a:r>
            <a:r>
              <a:rPr lang="el-GR" sz="2000" dirty="0" smtClean="0"/>
              <a:t>, πολύ μικρότερου μήκους</a:t>
            </a:r>
            <a:r>
              <a:rPr lang="en-US" sz="2000" dirty="0" smtClean="0"/>
              <a:t>, </a:t>
            </a:r>
            <a:r>
              <a:rPr lang="el-GR" sz="2000" dirty="0" smtClean="0"/>
              <a:t>τα πλασμίδια </a:t>
            </a:r>
            <a:endParaRPr lang="el-GR" sz="20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Δρ Ελένη Γιαννουλάκη</a:t>
            </a:r>
            <a:endParaRPr lang="el-GR"/>
          </a:p>
        </p:txBody>
      </p:sp>
      <p:pic>
        <p:nvPicPr>
          <p:cNvPr id="3" name="Picture 6" descr="http://static.ddmcdn.com/gif/cell-ecoli.gif"/>
          <p:cNvPicPr>
            <a:picLocks noChangeAspect="1" noChangeArrowheads="1"/>
          </p:cNvPicPr>
          <p:nvPr/>
        </p:nvPicPr>
        <p:blipFill>
          <a:blip r:embed="rId2" cstate="print"/>
          <a:srcRect/>
          <a:stretch>
            <a:fillRect/>
          </a:stretch>
        </p:blipFill>
        <p:spPr bwMode="auto">
          <a:xfrm>
            <a:off x="5148064" y="1655812"/>
            <a:ext cx="3368979" cy="2205236"/>
          </a:xfrm>
          <a:prstGeom prst="rect">
            <a:avLst/>
          </a:prstGeom>
          <a:noFill/>
        </p:spPr>
      </p:pic>
      <p:pic>
        <p:nvPicPr>
          <p:cNvPr id="4" name="Picture 2" descr="http://biology.kenyon.edu/courses/biol114/Chap01/bact_nucleoid.gif"/>
          <p:cNvPicPr>
            <a:picLocks noChangeAspect="1" noChangeArrowheads="1"/>
          </p:cNvPicPr>
          <p:nvPr/>
        </p:nvPicPr>
        <p:blipFill>
          <a:blip r:embed="rId3" cstate="print">
            <a:clrChange>
              <a:clrFrom>
                <a:srgbClr val="99CC99"/>
              </a:clrFrom>
              <a:clrTo>
                <a:srgbClr val="99CC99">
                  <a:alpha val="0"/>
                </a:srgbClr>
              </a:clrTo>
            </a:clrChange>
            <a:duotone>
              <a:prstClr val="black"/>
              <a:schemeClr val="accent3">
                <a:lumMod val="40000"/>
                <a:lumOff val="60000"/>
                <a:tint val="45000"/>
                <a:satMod val="400000"/>
              </a:schemeClr>
            </a:duotone>
          </a:blip>
          <a:srcRect/>
          <a:stretch>
            <a:fillRect/>
          </a:stretch>
        </p:blipFill>
        <p:spPr bwMode="auto">
          <a:xfrm>
            <a:off x="5223043" y="4149080"/>
            <a:ext cx="3309397" cy="1584176"/>
          </a:xfrm>
          <a:prstGeom prst="rect">
            <a:avLst/>
          </a:prstGeom>
          <a:noFill/>
          <a:ln>
            <a:solidFill>
              <a:schemeClr val="accent3">
                <a:lumMod val="50000"/>
              </a:schemeClr>
            </a:solidFill>
          </a:ln>
        </p:spPr>
      </p:pic>
      <p:sp>
        <p:nvSpPr>
          <p:cNvPr id="5" name="4 - TextBox"/>
          <p:cNvSpPr txBox="1"/>
          <p:nvPr/>
        </p:nvSpPr>
        <p:spPr>
          <a:xfrm>
            <a:off x="251520" y="1556792"/>
            <a:ext cx="4176018" cy="1323439"/>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sz="2000" dirty="0" smtClean="0"/>
              <a:t>Το </a:t>
            </a:r>
            <a:r>
              <a:rPr lang="en-US" sz="2000" dirty="0" smtClean="0"/>
              <a:t>DNA</a:t>
            </a:r>
            <a:r>
              <a:rPr lang="el-GR" sz="2000" dirty="0" smtClean="0"/>
              <a:t> των προκαρυωτικών δεν περιβάλλεται από μεμβράνη και βρίσκεται σε συγκεκριμένη θέση στο κυτταρόπλασμα, το πυρηνοειδές</a:t>
            </a:r>
            <a:endParaRPr lang="el-GR" sz="2000" dirty="0"/>
          </a:p>
        </p:txBody>
      </p:sp>
      <p:sp>
        <p:nvSpPr>
          <p:cNvPr id="6" name="5 - TextBox"/>
          <p:cNvSpPr txBox="1"/>
          <p:nvPr/>
        </p:nvSpPr>
        <p:spPr>
          <a:xfrm>
            <a:off x="251520" y="3356992"/>
            <a:ext cx="4176018" cy="2554545"/>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sz="2000" dirty="0" smtClean="0"/>
              <a:t>Το γενετικό υλικό έχει πολύ μεγάλο μήκος σε σχέση με το μέγεθος του κυττάρου και για το λόγο αυτό αναδιπλώνεται με τη βοήθεια πρωτεϊνών, σχηματίζοντας διαδοχικούς βρόγχους.  Συνδέεται με την κυτταρική μεμβράνη με μία δομή που ονομάζεται δεσμόσωμα </a:t>
            </a:r>
            <a:endParaRPr lang="el-GR" sz="20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TextBox"/>
          <p:cNvSpPr txBox="1"/>
          <p:nvPr/>
        </p:nvSpPr>
        <p:spPr>
          <a:xfrm>
            <a:off x="539552" y="1268760"/>
            <a:ext cx="3600400" cy="1938992"/>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sz="2000" dirty="0" smtClean="0">
                <a:solidFill>
                  <a:schemeClr val="tx1">
                    <a:lumMod val="90000"/>
                    <a:lumOff val="10000"/>
                  </a:schemeClr>
                </a:solidFill>
              </a:rPr>
              <a:t>Τα πλασμίδια έχουν διάφορα μεγέθη και περιέχουν ειδικά γονίδια.  Αντιγράφονται ανεξάρτητα από το κύριο μόριο </a:t>
            </a:r>
            <a:r>
              <a:rPr lang="en-US" sz="2000" dirty="0" smtClean="0">
                <a:solidFill>
                  <a:schemeClr val="tx1">
                    <a:lumMod val="90000"/>
                    <a:lumOff val="10000"/>
                  </a:schemeClr>
                </a:solidFill>
              </a:rPr>
              <a:t>DNA</a:t>
            </a:r>
            <a:r>
              <a:rPr lang="el-GR" sz="2000" dirty="0" smtClean="0">
                <a:solidFill>
                  <a:schemeClr val="tx1">
                    <a:lumMod val="90000"/>
                    <a:lumOff val="10000"/>
                  </a:schemeClr>
                </a:solidFill>
              </a:rPr>
              <a:t> και κατανέμονται τυχαία στα θυγατρικά κύτταρα.</a:t>
            </a:r>
            <a:endParaRPr lang="el-GR" sz="2000" dirty="0">
              <a:solidFill>
                <a:schemeClr val="tx1">
                  <a:lumMod val="90000"/>
                  <a:lumOff val="10000"/>
                </a:schemeClr>
              </a:solidFill>
            </a:endParaRPr>
          </a:p>
        </p:txBody>
      </p:sp>
      <p:sp>
        <p:nvSpPr>
          <p:cNvPr id="7" name="6 - TextBox"/>
          <p:cNvSpPr txBox="1"/>
          <p:nvPr/>
        </p:nvSpPr>
        <p:spPr>
          <a:xfrm>
            <a:off x="539552" y="3429000"/>
            <a:ext cx="3599829" cy="1938992"/>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sz="2000" dirty="0" smtClean="0"/>
              <a:t>Σε ορισμένες περιπτώσεις, ενσωματώνονται στο κύριο γενετικό υλικό του βακτηρίου και αντιγράφονται μαζί του.  Τα πλασμίδια αυτά καλούνται επισώματα.</a:t>
            </a:r>
            <a:endParaRPr lang="el-GR" sz="2000" dirty="0"/>
          </a:p>
        </p:txBody>
      </p:sp>
      <p:sp>
        <p:nvSpPr>
          <p:cNvPr id="2" name="1 - Θέση υποσέλιδου"/>
          <p:cNvSpPr>
            <a:spLocks noGrp="1"/>
          </p:cNvSpPr>
          <p:nvPr>
            <p:ph type="ftr" sz="quarter" idx="11"/>
          </p:nvPr>
        </p:nvSpPr>
        <p:spPr/>
        <p:txBody>
          <a:bodyPr/>
          <a:lstStyle/>
          <a:p>
            <a:r>
              <a:rPr lang="el-GR" smtClean="0"/>
              <a:t>Δρ Ελένη Γιαννουλάκη</a:t>
            </a:r>
            <a:endParaRPr lang="el-GR"/>
          </a:p>
        </p:txBody>
      </p:sp>
      <p:pic>
        <p:nvPicPr>
          <p:cNvPr id="1032" name="Picture 8" descr="http://upload.wikimedia.org/wikipedia/commons/thumb/4/42/Plasmid_replication_(english).svg/400px-Plasmid_replication_(english).svg.png"/>
          <p:cNvPicPr>
            <a:picLocks noChangeAspect="1" noChangeArrowheads="1"/>
          </p:cNvPicPr>
          <p:nvPr/>
        </p:nvPicPr>
        <p:blipFill>
          <a:blip r:embed="rId2" cstate="print"/>
          <a:srcRect/>
          <a:stretch>
            <a:fillRect/>
          </a:stretch>
        </p:blipFill>
        <p:spPr bwMode="auto">
          <a:xfrm>
            <a:off x="4355976" y="1412776"/>
            <a:ext cx="3784848" cy="3456384"/>
          </a:xfrm>
          <a:prstGeom prst="rect">
            <a:avLst/>
          </a:prstGeom>
          <a:noFill/>
          <a:effectLst>
            <a:outerShdw blurRad="76200" dir="18900000" sy="23000" kx="-1200000" algn="bl" rotWithShape="0">
              <a:prstClr val="black">
                <a:alpha val="20000"/>
              </a:prstClr>
            </a:outerShdw>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smtClean="0"/>
              <a:t>Δρ Ελένη Γιαννουλάκη</a:t>
            </a:r>
            <a:endParaRPr lang="el-GR"/>
          </a:p>
        </p:txBody>
      </p:sp>
      <p:pic>
        <p:nvPicPr>
          <p:cNvPr id="351234" name="Picture 2" descr="C:\Documents and Settings\Eleni\Τα έγγραφά μου\Downloads\txn of chromatin 0810_500px.jpg"/>
          <p:cNvPicPr>
            <a:picLocks noChangeAspect="1" noChangeArrowheads="1"/>
          </p:cNvPicPr>
          <p:nvPr/>
        </p:nvPicPr>
        <p:blipFill>
          <a:blip r:embed="rId2" cstate="print"/>
          <a:srcRect/>
          <a:stretch>
            <a:fillRect/>
          </a:stretch>
        </p:blipFill>
        <p:spPr bwMode="auto">
          <a:xfrm>
            <a:off x="5534894" y="908720"/>
            <a:ext cx="3357586" cy="3143272"/>
          </a:xfrm>
          <a:prstGeom prst="rect">
            <a:avLst/>
          </a:prstGeom>
          <a:noFill/>
        </p:spPr>
      </p:pic>
      <p:sp>
        <p:nvSpPr>
          <p:cNvPr id="4" name="3 - TextBox"/>
          <p:cNvSpPr txBox="1"/>
          <p:nvPr/>
        </p:nvSpPr>
        <p:spPr>
          <a:xfrm>
            <a:off x="251520" y="620688"/>
            <a:ext cx="5040560" cy="707886"/>
          </a:xfrm>
          <a:prstGeom prst="rect">
            <a:avLst/>
          </a:prstGeom>
          <a:solidFill>
            <a:schemeClr val="accent1">
              <a:lumMod val="75000"/>
            </a:schemeClr>
          </a:solidFill>
          <a:effectLst>
            <a:outerShdw blurRad="50800" dist="38100" dir="5400000" algn="t" rotWithShape="0">
              <a:prstClr val="black">
                <a:alpha val="40000"/>
              </a:prstClr>
            </a:outerShdw>
          </a:effectLst>
        </p:spPr>
        <p:txBody>
          <a:bodyPr wrap="square" rtlCol="0">
            <a:spAutoFit/>
          </a:bodyPr>
          <a:lstStyle/>
          <a:p>
            <a:pPr algn="ctr"/>
            <a:r>
              <a:rPr lang="el-GR" sz="2000" b="1" dirty="0" smtClean="0">
                <a:solidFill>
                  <a:schemeClr val="bg1"/>
                </a:solidFill>
              </a:rPr>
              <a:t>Οργάνωση </a:t>
            </a:r>
            <a:r>
              <a:rPr lang="en-US" sz="2000" b="1" dirty="0" smtClean="0">
                <a:solidFill>
                  <a:schemeClr val="bg1"/>
                </a:solidFill>
              </a:rPr>
              <a:t>DNA</a:t>
            </a:r>
            <a:r>
              <a:rPr lang="el-GR" sz="2000" b="1" dirty="0" smtClean="0">
                <a:solidFill>
                  <a:schemeClr val="bg1"/>
                </a:solidFill>
              </a:rPr>
              <a:t> στους ευκαρυωτικούς οργανισμούς</a:t>
            </a:r>
            <a:endParaRPr lang="el-GR" sz="2000" b="1" dirty="0">
              <a:solidFill>
                <a:schemeClr val="bg1"/>
              </a:solidFill>
            </a:endParaRPr>
          </a:p>
        </p:txBody>
      </p:sp>
      <p:sp>
        <p:nvSpPr>
          <p:cNvPr id="5" name="4 - TextBox"/>
          <p:cNvSpPr txBox="1"/>
          <p:nvPr/>
        </p:nvSpPr>
        <p:spPr>
          <a:xfrm>
            <a:off x="251520" y="1412776"/>
            <a:ext cx="5040560" cy="5078313"/>
          </a:xfrm>
          <a:prstGeom prst="rect">
            <a:avLst/>
          </a:prstGeom>
          <a:solidFill>
            <a:schemeClr val="accent1">
              <a:lumMod val="20000"/>
              <a:lumOff val="80000"/>
            </a:schemeClr>
          </a:solidFill>
        </p:spPr>
        <p:txBody>
          <a:bodyPr wrap="square" rtlCol="0">
            <a:spAutoFit/>
          </a:bodyPr>
          <a:lstStyle/>
          <a:p>
            <a:r>
              <a:rPr lang="el-GR" dirty="0" smtClean="0"/>
              <a:t>Το γενετικό υλικό στους ευκαρυωτικούς είναι περισσότερα του ενός μόρια </a:t>
            </a:r>
            <a:r>
              <a:rPr lang="en-US" dirty="0" smtClean="0"/>
              <a:t>DNA</a:t>
            </a:r>
            <a:r>
              <a:rPr lang="el-GR" dirty="0" smtClean="0"/>
              <a:t> (π.χ. σε κάθε σωματικό κύτταρο του ανθρώπου υπάρχουν 46 μόρια </a:t>
            </a:r>
            <a:r>
              <a:rPr lang="en-US" dirty="0" smtClean="0"/>
              <a:t>DNA)</a:t>
            </a:r>
            <a:r>
              <a:rPr lang="el-GR" dirty="0" smtClean="0"/>
              <a:t>, τα οποία είναι γραμμικά και έχουν πολύ μεγαλύτερο μήκος από αυτό των προκαρυωτικών.</a:t>
            </a:r>
          </a:p>
          <a:p>
            <a:r>
              <a:rPr lang="el-GR" dirty="0" smtClean="0"/>
              <a:t>Το </a:t>
            </a:r>
            <a:r>
              <a:rPr lang="en-US" dirty="0" smtClean="0"/>
              <a:t>DNA</a:t>
            </a:r>
            <a:r>
              <a:rPr lang="el-GR" dirty="0" smtClean="0"/>
              <a:t> των ευκαρυωτικών βρίσκεται στον πυρήνα των κυττάρων, στα μιτοχόνδρια και στα πλαστίδια, αν υπάρχουν.</a:t>
            </a:r>
          </a:p>
          <a:p>
            <a:r>
              <a:rPr lang="el-GR" dirty="0" smtClean="0"/>
              <a:t>Λόγω του μεγάλου μήκους του, το </a:t>
            </a:r>
            <a:r>
              <a:rPr lang="en-US" dirty="0" smtClean="0"/>
              <a:t>DNA</a:t>
            </a:r>
            <a:r>
              <a:rPr lang="el-GR" dirty="0" smtClean="0"/>
              <a:t> του πυρήνα είναι πολύ καλά οργανωμένο ώστε να χωράει μέσα στον περιορισμένο χώρο του πυρήνα. Το </a:t>
            </a:r>
            <a:r>
              <a:rPr lang="en-US" dirty="0" smtClean="0"/>
              <a:t>DNA</a:t>
            </a:r>
            <a:r>
              <a:rPr lang="el-GR" dirty="0" smtClean="0"/>
              <a:t> συσπειρώνεται με τη βοήθεια των ιστονών και άλλων πρωτεϊνών, σχηματίζοντας τα ινίδια χρωματίνης. Κατά την κυτταρική διαίρεση τα ινίδια χρωματίνης συμπυκνώνονται </a:t>
            </a:r>
            <a:r>
              <a:rPr lang="el-GR" dirty="0" smtClean="0"/>
              <a:t>επί πλέον με </a:t>
            </a:r>
            <a:r>
              <a:rPr lang="el-GR" dirty="0" smtClean="0"/>
              <a:t>τη βοήθεια πρωτεϊνών σχηματίζοντας τα χρωμοσώματα</a:t>
            </a:r>
            <a:endParaRPr lang="el-GR" dirty="0"/>
          </a:p>
        </p:txBody>
      </p:sp>
      <p:sp>
        <p:nvSpPr>
          <p:cNvPr id="6" name="5 - TextBox"/>
          <p:cNvSpPr txBox="1"/>
          <p:nvPr/>
        </p:nvSpPr>
        <p:spPr>
          <a:xfrm>
            <a:off x="5508104" y="4293096"/>
            <a:ext cx="3384376" cy="1938992"/>
          </a:xfrm>
          <a:prstGeom prst="rect">
            <a:avLst/>
          </a:prstGeom>
          <a:noFill/>
          <a:ln>
            <a:solidFill>
              <a:srgbClr val="C00000"/>
            </a:solidFill>
          </a:ln>
        </p:spPr>
        <p:txBody>
          <a:bodyPr wrap="square" rtlCol="0">
            <a:spAutoFit/>
          </a:bodyPr>
          <a:lstStyle/>
          <a:p>
            <a:r>
              <a:rPr lang="el-GR" sz="2000" dirty="0" smtClean="0"/>
              <a:t>Στην οργάνωση των χρωμοσωμάτων συμμετέχει μία ομάδα πρωτεϊνών, οι ιστόνες και μία δεύτερη κατηγορία με τη γενική ονομασία μη ιστόνες. </a:t>
            </a:r>
            <a:endParaRPr lang="el-GR" sz="20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51520" y="980728"/>
            <a:ext cx="8640960" cy="369332"/>
          </a:xfrm>
          <a:prstGeom prst="rect">
            <a:avLst/>
          </a:prstGeom>
          <a:solidFill>
            <a:schemeClr val="tx2">
              <a:lumMod val="20000"/>
              <a:lumOff val="80000"/>
            </a:schemeClr>
          </a:solidFill>
          <a:effectLst>
            <a:outerShdw blurRad="50800" dist="38100" dir="5400000" algn="t" rotWithShape="0">
              <a:prstClr val="black">
                <a:alpha val="40000"/>
              </a:prstClr>
            </a:outerShdw>
          </a:effectLst>
        </p:spPr>
        <p:txBody>
          <a:bodyPr wrap="square" rtlCol="0">
            <a:spAutoFit/>
          </a:bodyPr>
          <a:lstStyle/>
          <a:p>
            <a:pPr algn="ctr"/>
            <a:r>
              <a:rPr lang="el-GR" b="1" dirty="0" smtClean="0"/>
              <a:t>Ινίδια χρωματίνης</a:t>
            </a:r>
            <a:endParaRPr lang="el-GR" b="1" dirty="0"/>
          </a:p>
        </p:txBody>
      </p:sp>
      <p:pic>
        <p:nvPicPr>
          <p:cNvPr id="3" name="Picture 3" descr="C:\Documents and Settings\Eleni\Επιφάνεια εργασίας\05-13b.jpg"/>
          <p:cNvPicPr>
            <a:picLocks noChangeAspect="1" noChangeArrowheads="1"/>
          </p:cNvPicPr>
          <p:nvPr/>
        </p:nvPicPr>
        <p:blipFill>
          <a:blip r:embed="rId2" cstate="print"/>
          <a:srcRect/>
          <a:stretch>
            <a:fillRect/>
          </a:stretch>
        </p:blipFill>
        <p:spPr bwMode="auto">
          <a:xfrm>
            <a:off x="251520" y="2360587"/>
            <a:ext cx="6288087" cy="2868613"/>
          </a:xfrm>
          <a:prstGeom prst="rect">
            <a:avLst/>
          </a:prstGeom>
          <a:noFill/>
        </p:spPr>
      </p:pic>
      <p:pic>
        <p:nvPicPr>
          <p:cNvPr id="5" name="Picture 4" descr="C:\Documents and Settings\Eleni\Επιφάνεια εργασίας\images.jpg"/>
          <p:cNvPicPr>
            <a:picLocks noChangeAspect="1" noChangeArrowheads="1"/>
          </p:cNvPicPr>
          <p:nvPr/>
        </p:nvPicPr>
        <p:blipFill>
          <a:blip r:embed="rId3" cstate="print"/>
          <a:srcRect/>
          <a:stretch>
            <a:fillRect/>
          </a:stretch>
        </p:blipFill>
        <p:spPr bwMode="auto">
          <a:xfrm>
            <a:off x="6588225" y="2420888"/>
            <a:ext cx="2376264" cy="2664296"/>
          </a:xfrm>
          <a:prstGeom prst="rect">
            <a:avLst/>
          </a:prstGeom>
          <a:noFill/>
        </p:spPr>
      </p:pic>
      <p:sp>
        <p:nvSpPr>
          <p:cNvPr id="8" name="7 - TextBox"/>
          <p:cNvSpPr txBox="1"/>
          <p:nvPr/>
        </p:nvSpPr>
        <p:spPr>
          <a:xfrm>
            <a:off x="251520" y="5273913"/>
            <a:ext cx="8712968" cy="1323439"/>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sz="2000" dirty="0" smtClean="0"/>
              <a:t>Βασική μονάδα οργάνωσης της χρωματίνης είναι το νουκλεόσωμα. Ένα νουκλεόσωμα αποτελείται από οκτώ μόρια ιστονών, γύρω από τις οποίες περιστρέφεται ένα τμήμα του μορίου </a:t>
            </a:r>
            <a:r>
              <a:rPr lang="en-US" sz="2000" dirty="0" smtClean="0"/>
              <a:t>DNA</a:t>
            </a:r>
            <a:r>
              <a:rPr lang="el-GR" sz="2000" dirty="0" smtClean="0"/>
              <a:t> μήκους περίπου 146 -147 ζευγών βάσεων.</a:t>
            </a:r>
            <a:endParaRPr lang="el-GR" sz="2000" dirty="0"/>
          </a:p>
        </p:txBody>
      </p:sp>
      <p:sp>
        <p:nvSpPr>
          <p:cNvPr id="9" name="8 - TextBox"/>
          <p:cNvSpPr txBox="1"/>
          <p:nvPr/>
        </p:nvSpPr>
        <p:spPr>
          <a:xfrm>
            <a:off x="251520" y="1412776"/>
            <a:ext cx="8640960" cy="923330"/>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rtlCol="0">
            <a:spAutoFit/>
          </a:bodyPr>
          <a:lstStyle/>
          <a:p>
            <a:r>
              <a:rPr lang="el-GR" dirty="0" smtClean="0"/>
              <a:t>Ένα ινίδιο χρωματίνης αποτελείται από ένα μόριο </a:t>
            </a:r>
            <a:r>
              <a:rPr lang="en-US" dirty="0" smtClean="0"/>
              <a:t>DNA</a:t>
            </a:r>
            <a:r>
              <a:rPr lang="el-GR" dirty="0" smtClean="0"/>
              <a:t> και πρωτεΐνες, τις ιστόνες και τις μη ιστόνες. Έχει διάμετρο περίπου 30</a:t>
            </a:r>
            <a:r>
              <a:rPr lang="en-US" dirty="0" smtClean="0"/>
              <a:t>nm</a:t>
            </a:r>
            <a:r>
              <a:rPr lang="el-GR" dirty="0" smtClean="0"/>
              <a:t> και το μήκος του είναι το 1/3 του μορίου του </a:t>
            </a:r>
            <a:r>
              <a:rPr lang="en-US" dirty="0" smtClean="0"/>
              <a:t>DNA</a:t>
            </a:r>
            <a:r>
              <a:rPr lang="el-GR" dirty="0" smtClean="0"/>
              <a:t>.</a:t>
            </a:r>
            <a:endParaRPr lang="el-G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TS101875489</Template>
  <TotalTime>14303</TotalTime>
  <Words>5470</Words>
  <Application>Microsoft Office PowerPoint</Application>
  <PresentationFormat>Προβολή στην οθόνη (4:3)</PresentationFormat>
  <Paragraphs>606</Paragraphs>
  <Slides>110</Slides>
  <Notes>5</Notes>
  <HiddenSlides>0</HiddenSlides>
  <MMClips>0</MMClips>
  <ScaleCrop>false</ScaleCrop>
  <HeadingPairs>
    <vt:vector size="4" baseType="variant">
      <vt:variant>
        <vt:lpstr>Θέμα</vt:lpstr>
      </vt:variant>
      <vt:variant>
        <vt:i4>1</vt:i4>
      </vt:variant>
      <vt:variant>
        <vt:lpstr>Τίτλοι διαφανειών</vt:lpstr>
      </vt:variant>
      <vt:variant>
        <vt:i4>110</vt:i4>
      </vt:variant>
    </vt:vector>
  </HeadingPairs>
  <TitlesOfParts>
    <vt:vector size="111" baseType="lpstr">
      <vt:lpstr>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lpstr>Διαφάνεια 43</vt:lpstr>
      <vt:lpstr>Διαφάνεια 44</vt:lpstr>
      <vt:lpstr>Διαφάνεια 45</vt:lpstr>
      <vt:lpstr>Διαφάνεια 46</vt:lpstr>
      <vt:lpstr>Διαφάνεια 47</vt:lpstr>
      <vt:lpstr>Διαφάνεια 48</vt:lpstr>
      <vt:lpstr>Διαφάνεια 49</vt:lpstr>
      <vt:lpstr>Διαφάνεια 50</vt:lpstr>
      <vt:lpstr>Διαφάνεια 51</vt:lpstr>
      <vt:lpstr>Διαφάνεια 52</vt:lpstr>
      <vt:lpstr>Διαφάνεια 53</vt:lpstr>
      <vt:lpstr>Διαφάνεια 54</vt:lpstr>
      <vt:lpstr>Διαφάνεια 55</vt:lpstr>
      <vt:lpstr>Διαφάνεια 56</vt:lpstr>
      <vt:lpstr>Διαφάνεια 57</vt:lpstr>
      <vt:lpstr>Διαφάνεια 58</vt:lpstr>
      <vt:lpstr>Διαφάνεια 59</vt:lpstr>
      <vt:lpstr>Διαφάνεια 60</vt:lpstr>
      <vt:lpstr>Διαφάνεια 61</vt:lpstr>
      <vt:lpstr>Διαφάνεια 62</vt:lpstr>
      <vt:lpstr>Διαφάνεια 63</vt:lpstr>
      <vt:lpstr>Διαφάνεια 64</vt:lpstr>
      <vt:lpstr>Διαφάνεια 65</vt:lpstr>
      <vt:lpstr>Διαφάνεια 66</vt:lpstr>
      <vt:lpstr>Διαφάνεια 67</vt:lpstr>
      <vt:lpstr>Διαφάνεια 68</vt:lpstr>
      <vt:lpstr>Διαφάνεια 69</vt:lpstr>
      <vt:lpstr>Διαφάνεια 70</vt:lpstr>
      <vt:lpstr>Διαφάνεια 71</vt:lpstr>
      <vt:lpstr>Διαφάνεια 72</vt:lpstr>
      <vt:lpstr>Διαφάνεια 73</vt:lpstr>
      <vt:lpstr>Διαφάνεια 74</vt:lpstr>
      <vt:lpstr>Διαφάνεια 75</vt:lpstr>
      <vt:lpstr>Διαφάνεια 76</vt:lpstr>
      <vt:lpstr>Διαφάνεια 77</vt:lpstr>
      <vt:lpstr>Διαφάνεια 78</vt:lpstr>
      <vt:lpstr>Διαφάνεια 79</vt:lpstr>
      <vt:lpstr>Διαφάνεια 80</vt:lpstr>
      <vt:lpstr>Διαφάνεια 81</vt:lpstr>
      <vt:lpstr>Διαφάνεια 82</vt:lpstr>
      <vt:lpstr>Διαφάνεια 83</vt:lpstr>
      <vt:lpstr>Διαφάνεια 84</vt:lpstr>
      <vt:lpstr>Διαφάνεια 85</vt:lpstr>
      <vt:lpstr>Διαφάνεια 86</vt:lpstr>
      <vt:lpstr>Διαφάνεια 87</vt:lpstr>
      <vt:lpstr>Διαφάνεια 88</vt:lpstr>
      <vt:lpstr>Διαφάνεια 89</vt:lpstr>
      <vt:lpstr>Διαφάνεια 90</vt:lpstr>
      <vt:lpstr>Διαφάνεια 91</vt:lpstr>
      <vt:lpstr>Διαφάνεια 92</vt:lpstr>
      <vt:lpstr>Διαφάνεια 93</vt:lpstr>
      <vt:lpstr>Διαφάνεια 94</vt:lpstr>
      <vt:lpstr>Διαφάνεια 95</vt:lpstr>
      <vt:lpstr>Διαφάνεια 96</vt:lpstr>
      <vt:lpstr>Διαφάνεια 97</vt:lpstr>
      <vt:lpstr>Διαφάνεια 98</vt:lpstr>
      <vt:lpstr>Διαφάνεια 99</vt:lpstr>
      <vt:lpstr>Διαφάνεια 100</vt:lpstr>
      <vt:lpstr>Διαφάνεια 101</vt:lpstr>
      <vt:lpstr>Διαφάνεια 102</vt:lpstr>
      <vt:lpstr>Διαφάνεια 103</vt:lpstr>
      <vt:lpstr>Διαφάνεια 104</vt:lpstr>
      <vt:lpstr>Διαφάνεια 105</vt:lpstr>
      <vt:lpstr>Διαφάνεια 106</vt:lpstr>
      <vt:lpstr>Διαφάνεια 107</vt:lpstr>
      <vt:lpstr>Διαφάνεια 108</vt:lpstr>
      <vt:lpstr>Διαφάνεια 109</vt:lpstr>
      <vt:lpstr>Διαφάνεια 110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Eleni</cp:lastModifiedBy>
  <cp:revision>1044</cp:revision>
  <dcterms:created xsi:type="dcterms:W3CDTF">2012-06-01T17:08:50Z</dcterms:created>
  <dcterms:modified xsi:type="dcterms:W3CDTF">2018-11-17T07:56:46Z</dcterms:modified>
</cp:coreProperties>
</file>