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diagrams/layout17.xml" ContentType="application/vnd.openxmlformats-officedocument.drawingml.diagramLayout+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diagrams/quickStyle19.xml" ContentType="application/vnd.openxmlformats-officedocument.drawingml.diagramStyle+xml"/>
  <Default Extension="wmf" ContentType="image/x-wmf"/>
  <Override PartName="/ppt/slides/slide41.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diagrams/layout19.xml" ContentType="application/vnd.openxmlformats-officedocument.drawingml.diagramLayout+xml"/>
  <Override PartName="/ppt/slides/slide138.xml" ContentType="application/vnd.openxmlformats-officedocument.presentationml.slide+xml"/>
  <Override PartName="/ppt/slides/slide185.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diagrams/drawing6.xml" ContentType="application/vnd.ms-office.drawingml.diagramDrawing+xml"/>
  <Override PartName="/ppt/notesSlides/notesSlide6.xml" ContentType="application/vnd.openxmlformats-officedocument.presentationml.notesSlide+xml"/>
  <Override PartName="/ppt/diagrams/drawing20.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diagrams/colors12.xml" ContentType="application/vnd.openxmlformats-officedocument.drawingml.diagramColors+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slides/slide40.xml" ContentType="application/vnd.openxmlformats-officedocument.presentationml.slide+xml"/>
  <Override PartName="/ppt/slides/slide159.xml" ContentType="application/vnd.openxmlformats-officedocument.presentationml.slide+xml"/>
  <Override PartName="/ppt/diagrams/layout18.xml" ContentType="application/vnd.openxmlformats-officedocument.drawingml.diagramLayout+xml"/>
  <Override PartName="/ppt/slides/slide148.xml" ContentType="application/vnd.openxmlformats-officedocument.presentationml.slide+xml"/>
  <Override PartName="/ppt/diagrams/layout2.xml" ContentType="application/vnd.openxmlformats-officedocument.drawingml.diagram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slides/slide167.xml" ContentType="application/vnd.openxmlformats-officedocument.presentationml.slide+xml"/>
  <Override PartName="/ppt/commentAuthors.xml" ContentType="application/vnd.openxmlformats-officedocument.presentationml.commentAuthors+xml"/>
  <Override PartName="/ppt/diagrams/drawing9.xml" ContentType="application/vnd.ms-office.drawingml.diagramDrawing+xml"/>
  <Override PartName="/ppt/diagrams/layout15.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diagrams/colors14.xml" ContentType="application/vnd.openxmlformats-officedocument.drawingml.diagramColors+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6"/>
  </p:notesMasterIdLst>
  <p:sldIdLst>
    <p:sldId id="256" r:id="rId2"/>
    <p:sldId id="257" r:id="rId3"/>
    <p:sldId id="258" r:id="rId4"/>
    <p:sldId id="259" r:id="rId5"/>
    <p:sldId id="604" r:id="rId6"/>
    <p:sldId id="605" r:id="rId7"/>
    <p:sldId id="606" r:id="rId8"/>
    <p:sldId id="260" r:id="rId9"/>
    <p:sldId id="325" r:id="rId10"/>
    <p:sldId id="362" r:id="rId11"/>
    <p:sldId id="261" r:id="rId12"/>
    <p:sldId id="367" r:id="rId13"/>
    <p:sldId id="371" r:id="rId14"/>
    <p:sldId id="262" r:id="rId15"/>
    <p:sldId id="365" r:id="rId16"/>
    <p:sldId id="364" r:id="rId17"/>
    <p:sldId id="366" r:id="rId18"/>
    <p:sldId id="327" r:id="rId19"/>
    <p:sldId id="311" r:id="rId20"/>
    <p:sldId id="368" r:id="rId21"/>
    <p:sldId id="313" r:id="rId22"/>
    <p:sldId id="369" r:id="rId23"/>
    <p:sldId id="314" r:id="rId24"/>
    <p:sldId id="317" r:id="rId25"/>
    <p:sldId id="370" r:id="rId26"/>
    <p:sldId id="320" r:id="rId27"/>
    <p:sldId id="372" r:id="rId28"/>
    <p:sldId id="266" r:id="rId29"/>
    <p:sldId id="299" r:id="rId30"/>
    <p:sldId id="267" r:id="rId31"/>
    <p:sldId id="268" r:id="rId32"/>
    <p:sldId id="269" r:id="rId33"/>
    <p:sldId id="270" r:id="rId34"/>
    <p:sldId id="300" r:id="rId35"/>
    <p:sldId id="373" r:id="rId36"/>
    <p:sldId id="374" r:id="rId37"/>
    <p:sldId id="271" r:id="rId38"/>
    <p:sldId id="273" r:id="rId39"/>
    <p:sldId id="272" r:id="rId40"/>
    <p:sldId id="275" r:id="rId41"/>
    <p:sldId id="382" r:id="rId42"/>
    <p:sldId id="277" r:id="rId43"/>
    <p:sldId id="332" r:id="rId44"/>
    <p:sldId id="607" r:id="rId45"/>
    <p:sldId id="302" r:id="rId46"/>
    <p:sldId id="612" r:id="rId47"/>
    <p:sldId id="608" r:id="rId48"/>
    <p:sldId id="609" r:id="rId49"/>
    <p:sldId id="610" r:id="rId50"/>
    <p:sldId id="611" r:id="rId51"/>
    <p:sldId id="461" r:id="rId52"/>
    <p:sldId id="463" r:id="rId53"/>
    <p:sldId id="305" r:id="rId54"/>
    <p:sldId id="307" r:id="rId55"/>
    <p:sldId id="329" r:id="rId56"/>
    <p:sldId id="383" r:id="rId57"/>
    <p:sldId id="334" r:id="rId58"/>
    <p:sldId id="335" r:id="rId59"/>
    <p:sldId id="355" r:id="rId60"/>
    <p:sldId id="337" r:id="rId61"/>
    <p:sldId id="356" r:id="rId62"/>
    <p:sldId id="357" r:id="rId63"/>
    <p:sldId id="376" r:id="rId64"/>
    <p:sldId id="377" r:id="rId65"/>
    <p:sldId id="378" r:id="rId66"/>
    <p:sldId id="342" r:id="rId67"/>
    <p:sldId id="343" r:id="rId68"/>
    <p:sldId id="344" r:id="rId69"/>
    <p:sldId id="464" r:id="rId70"/>
    <p:sldId id="381" r:id="rId71"/>
    <p:sldId id="345" r:id="rId72"/>
    <p:sldId id="346" r:id="rId73"/>
    <p:sldId id="347" r:id="rId74"/>
    <p:sldId id="348" r:id="rId75"/>
    <p:sldId id="360" r:id="rId76"/>
    <p:sldId id="361" r:id="rId77"/>
    <p:sldId id="359" r:id="rId78"/>
    <p:sldId id="384" r:id="rId79"/>
    <p:sldId id="385" r:id="rId80"/>
    <p:sldId id="465" r:id="rId81"/>
    <p:sldId id="350" r:id="rId82"/>
    <p:sldId id="351" r:id="rId83"/>
    <p:sldId id="352" r:id="rId84"/>
    <p:sldId id="353" r:id="rId85"/>
    <p:sldId id="386" r:id="rId86"/>
    <p:sldId id="354" r:id="rId87"/>
    <p:sldId id="293" r:id="rId88"/>
    <p:sldId id="466" r:id="rId89"/>
    <p:sldId id="298" r:id="rId90"/>
    <p:sldId id="379" r:id="rId91"/>
    <p:sldId id="388" r:id="rId92"/>
    <p:sldId id="389" r:id="rId93"/>
    <p:sldId id="390" r:id="rId94"/>
    <p:sldId id="391" r:id="rId95"/>
    <p:sldId id="477" r:id="rId96"/>
    <p:sldId id="478" r:id="rId97"/>
    <p:sldId id="505" r:id="rId98"/>
    <p:sldId id="506" r:id="rId99"/>
    <p:sldId id="509" r:id="rId100"/>
    <p:sldId id="522" r:id="rId101"/>
    <p:sldId id="507" r:id="rId102"/>
    <p:sldId id="508" r:id="rId103"/>
    <p:sldId id="531" r:id="rId104"/>
    <p:sldId id="511" r:id="rId105"/>
    <p:sldId id="512" r:id="rId106"/>
    <p:sldId id="513" r:id="rId107"/>
    <p:sldId id="514" r:id="rId108"/>
    <p:sldId id="515" r:id="rId109"/>
    <p:sldId id="523" r:id="rId110"/>
    <p:sldId id="524" r:id="rId111"/>
    <p:sldId id="525" r:id="rId112"/>
    <p:sldId id="495" r:id="rId113"/>
    <p:sldId id="496" r:id="rId114"/>
    <p:sldId id="526" r:id="rId115"/>
    <p:sldId id="499" r:id="rId116"/>
    <p:sldId id="527" r:id="rId117"/>
    <p:sldId id="397" r:id="rId118"/>
    <p:sldId id="398" r:id="rId119"/>
    <p:sldId id="528" r:id="rId120"/>
    <p:sldId id="399" r:id="rId121"/>
    <p:sldId id="402" r:id="rId122"/>
    <p:sldId id="403" r:id="rId123"/>
    <p:sldId id="404" r:id="rId124"/>
    <p:sldId id="405" r:id="rId125"/>
    <p:sldId id="406" r:id="rId126"/>
    <p:sldId id="407" r:id="rId127"/>
    <p:sldId id="408" r:id="rId128"/>
    <p:sldId id="529" r:id="rId129"/>
    <p:sldId id="530" r:id="rId130"/>
    <p:sldId id="519" r:id="rId131"/>
    <p:sldId id="520" r:id="rId132"/>
    <p:sldId id="521" r:id="rId133"/>
    <p:sldId id="410" r:id="rId134"/>
    <p:sldId id="411" r:id="rId135"/>
    <p:sldId id="613" r:id="rId136"/>
    <p:sldId id="412" r:id="rId137"/>
    <p:sldId id="413" r:id="rId138"/>
    <p:sldId id="581" r:id="rId139"/>
    <p:sldId id="582" r:id="rId140"/>
    <p:sldId id="467" r:id="rId141"/>
    <p:sldId id="468" r:id="rId142"/>
    <p:sldId id="532" r:id="rId143"/>
    <p:sldId id="583" r:id="rId144"/>
    <p:sldId id="577" r:id="rId145"/>
    <p:sldId id="567" r:id="rId146"/>
    <p:sldId id="578" r:id="rId147"/>
    <p:sldId id="533" r:id="rId148"/>
    <p:sldId id="415" r:id="rId149"/>
    <p:sldId id="416" r:id="rId150"/>
    <p:sldId id="534" r:id="rId151"/>
    <p:sldId id="535" r:id="rId152"/>
    <p:sldId id="584" r:id="rId153"/>
    <p:sldId id="585" r:id="rId154"/>
    <p:sldId id="614" r:id="rId155"/>
    <p:sldId id="592" r:id="rId156"/>
    <p:sldId id="593" r:id="rId157"/>
    <p:sldId id="600" r:id="rId158"/>
    <p:sldId id="565" r:id="rId159"/>
    <p:sldId id="562" r:id="rId160"/>
    <p:sldId id="586" r:id="rId161"/>
    <p:sldId id="563" r:id="rId162"/>
    <p:sldId id="601" r:id="rId163"/>
    <p:sldId id="559" r:id="rId164"/>
    <p:sldId id="564" r:id="rId165"/>
    <p:sldId id="587" r:id="rId166"/>
    <p:sldId id="424" r:id="rId167"/>
    <p:sldId id="590" r:id="rId168"/>
    <p:sldId id="425" r:id="rId169"/>
    <p:sldId id="426" r:id="rId170"/>
    <p:sldId id="427" r:id="rId171"/>
    <p:sldId id="428" r:id="rId172"/>
    <p:sldId id="573" r:id="rId173"/>
    <p:sldId id="430" r:id="rId174"/>
    <p:sldId id="575" r:id="rId175"/>
    <p:sldId id="595" r:id="rId176"/>
    <p:sldId id="597" r:id="rId177"/>
    <p:sldId id="596" r:id="rId178"/>
    <p:sldId id="431" r:id="rId179"/>
    <p:sldId id="433" r:id="rId180"/>
    <p:sldId id="434" r:id="rId181"/>
    <p:sldId id="598" r:id="rId182"/>
    <p:sldId id="576" r:id="rId183"/>
    <p:sldId id="437" r:id="rId184"/>
    <p:sldId id="439" r:id="rId185"/>
    <p:sldId id="440" r:id="rId186"/>
    <p:sldId id="441" r:id="rId187"/>
    <p:sldId id="599" r:id="rId188"/>
    <p:sldId id="442" r:id="rId189"/>
    <p:sldId id="603" r:id="rId190"/>
    <p:sldId id="579" r:id="rId191"/>
    <p:sldId id="594" r:id="rId192"/>
    <p:sldId id="580" r:id="rId193"/>
    <p:sldId id="443" r:id="rId194"/>
    <p:sldId id="615" r:id="rId19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FFF0D9"/>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Φωτεινό στυλ 3 - Έμφαση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7269" autoAdjust="0"/>
    <p:restoredTop sz="92613" autoAdjust="0"/>
  </p:normalViewPr>
  <p:slideViewPr>
    <p:cSldViewPr showGuides="1">
      <p:cViewPr>
        <p:scale>
          <a:sx n="70" d="100"/>
          <a:sy n="70" d="100"/>
        </p:scale>
        <p:origin x="-715" y="341"/>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commentAuthors" Target="commentAuthors.xml"/><Relationship Id="rId20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687CD-12EB-4091-8614-57B27B4F2A8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7EFBDCE4-2CA2-4BA8-94C0-46CB9CB699BD}">
      <dgm:prSet phldrT="[Κείμενο]"/>
      <dgm:spPr/>
      <dgm:t>
        <a:bodyPr/>
        <a:lstStyle/>
        <a:p>
          <a:r>
            <a:rPr lang="el-GR" dirty="0" smtClean="0"/>
            <a:t>ΛΟΙΜΩΞΕΙΣ</a:t>
          </a:r>
        </a:p>
        <a:p>
          <a:r>
            <a:rPr lang="el-GR" dirty="0" smtClean="0"/>
            <a:t>Τα βακτήρια προκαλούν λοιμώξεις με πολλούς τρόπους </a:t>
          </a:r>
          <a:endParaRPr lang="el-GR" dirty="0"/>
        </a:p>
      </dgm:t>
    </dgm:pt>
    <dgm:pt modelId="{D4589614-C41A-4D78-8BB1-A840BC1419AB}" type="parTrans" cxnId="{552B5452-41DA-43F3-9539-3D7009D774BE}">
      <dgm:prSet/>
      <dgm:spPr/>
      <dgm:t>
        <a:bodyPr/>
        <a:lstStyle/>
        <a:p>
          <a:endParaRPr lang="el-GR"/>
        </a:p>
      </dgm:t>
    </dgm:pt>
    <dgm:pt modelId="{10C818DA-E3FF-4696-9C55-618C2E477CF7}" type="sibTrans" cxnId="{552B5452-41DA-43F3-9539-3D7009D774BE}">
      <dgm:prSet/>
      <dgm:spPr/>
      <dgm:t>
        <a:bodyPr/>
        <a:lstStyle/>
        <a:p>
          <a:endParaRPr lang="el-GR"/>
        </a:p>
      </dgm:t>
    </dgm:pt>
    <dgm:pt modelId="{796BDC3A-2F10-4F7F-8BBC-0CDBA67F3288}">
      <dgm:prSet phldrT="[Κείμενο]"/>
      <dgm:spPr/>
      <dgm:t>
        <a:bodyPr/>
        <a:lstStyle/>
        <a:p>
          <a:r>
            <a:rPr lang="el-GR" dirty="0" smtClean="0"/>
            <a:t>Επιφανειακές λοιμώξεις</a:t>
          </a:r>
          <a:endParaRPr lang="el-GR" dirty="0"/>
        </a:p>
      </dgm:t>
    </dgm:pt>
    <dgm:pt modelId="{D385A7B0-0AF3-48A9-B23D-13515527AFD3}" type="parTrans" cxnId="{3B8E404C-6CF3-4B1D-BB3F-50D800A07055}">
      <dgm:prSet/>
      <dgm:spPr/>
      <dgm:t>
        <a:bodyPr/>
        <a:lstStyle/>
        <a:p>
          <a:endParaRPr lang="el-GR"/>
        </a:p>
      </dgm:t>
    </dgm:pt>
    <dgm:pt modelId="{23FC136D-0A9D-40B7-AE0C-EA7F1E4E0AF2}" type="sibTrans" cxnId="{3B8E404C-6CF3-4B1D-BB3F-50D800A07055}">
      <dgm:prSet/>
      <dgm:spPr/>
      <dgm:t>
        <a:bodyPr/>
        <a:lstStyle/>
        <a:p>
          <a:endParaRPr lang="el-GR"/>
        </a:p>
      </dgm:t>
    </dgm:pt>
    <dgm:pt modelId="{3E5F430B-2C05-4460-A504-C141B40A59C7}">
      <dgm:prSet phldrT="[Κείμενο]"/>
      <dgm:spPr/>
      <dgm:t>
        <a:bodyPr/>
        <a:lstStyle/>
        <a:p>
          <a:r>
            <a:rPr lang="el-GR" dirty="0" smtClean="0"/>
            <a:t>Εισβολή σε περιοχές στείρες μικροβίων</a:t>
          </a:r>
          <a:endParaRPr lang="el-GR" dirty="0"/>
        </a:p>
      </dgm:t>
    </dgm:pt>
    <dgm:pt modelId="{02118E61-DB70-4DC3-ACD4-CA25BE59603E}" type="parTrans" cxnId="{AA0FF546-2746-4C05-81D6-C9BEDCD07382}">
      <dgm:prSet/>
      <dgm:spPr/>
      <dgm:t>
        <a:bodyPr/>
        <a:lstStyle/>
        <a:p>
          <a:endParaRPr lang="el-GR"/>
        </a:p>
      </dgm:t>
    </dgm:pt>
    <dgm:pt modelId="{73013781-A63B-4A61-B387-F010B6A2A323}" type="sibTrans" cxnId="{AA0FF546-2746-4C05-81D6-C9BEDCD07382}">
      <dgm:prSet/>
      <dgm:spPr/>
      <dgm:t>
        <a:bodyPr/>
        <a:lstStyle/>
        <a:p>
          <a:endParaRPr lang="el-GR"/>
        </a:p>
      </dgm:t>
    </dgm:pt>
    <dgm:pt modelId="{F07C6942-90E8-49FD-8FD2-A024E5C1D43D}">
      <dgm:prSet phldrT="[Κείμενο]"/>
      <dgm:spPr/>
      <dgm:t>
        <a:bodyPr/>
        <a:lstStyle/>
        <a:p>
          <a:r>
            <a:rPr lang="el-GR" dirty="0" smtClean="0"/>
            <a:t>Με την έκκριση τοξινών</a:t>
          </a:r>
          <a:endParaRPr lang="el-GR" dirty="0"/>
        </a:p>
      </dgm:t>
    </dgm:pt>
    <dgm:pt modelId="{61C09392-2160-4507-88D6-B5626BE8E1DD}" type="parTrans" cxnId="{2468B41E-AC9C-4E85-AFB4-F38B2D6ED5BF}">
      <dgm:prSet/>
      <dgm:spPr/>
      <dgm:t>
        <a:bodyPr/>
        <a:lstStyle/>
        <a:p>
          <a:endParaRPr lang="el-GR"/>
        </a:p>
      </dgm:t>
    </dgm:pt>
    <dgm:pt modelId="{1F62FC5D-CD49-42C1-85AD-3F96AC790A36}" type="sibTrans" cxnId="{2468B41E-AC9C-4E85-AFB4-F38B2D6ED5BF}">
      <dgm:prSet/>
      <dgm:spPr/>
      <dgm:t>
        <a:bodyPr/>
        <a:lstStyle/>
        <a:p>
          <a:endParaRPr lang="el-GR"/>
        </a:p>
      </dgm:t>
    </dgm:pt>
    <dgm:pt modelId="{3F55E692-586D-4ABA-9E8E-B0FFB3A4BE46}">
      <dgm:prSet/>
      <dgm:spPr/>
      <dgm:t>
        <a:bodyPr/>
        <a:lstStyle/>
        <a:p>
          <a:r>
            <a:rPr lang="el-GR" dirty="0" smtClean="0"/>
            <a:t>Με τη διέγερση του ανοσοποιητικού συστήματος</a:t>
          </a:r>
          <a:endParaRPr lang="el-GR" dirty="0"/>
        </a:p>
      </dgm:t>
    </dgm:pt>
    <dgm:pt modelId="{CC9CBC84-B585-4D2D-8B26-56D8121CB79D}" type="parTrans" cxnId="{67FF66ED-46D1-405C-8BBD-8253822CC197}">
      <dgm:prSet/>
      <dgm:spPr/>
    </dgm:pt>
    <dgm:pt modelId="{61194744-722D-421B-88D7-57BACF323770}" type="sibTrans" cxnId="{67FF66ED-46D1-405C-8BBD-8253822CC197}">
      <dgm:prSet/>
      <dgm:spPr/>
    </dgm:pt>
    <dgm:pt modelId="{0BA11E0F-F829-491F-A879-28EA313CE7FA}" type="pres">
      <dgm:prSet presAssocID="{041687CD-12EB-4091-8614-57B27B4F2A88}" presName="composite" presStyleCnt="0">
        <dgm:presLayoutVars>
          <dgm:chMax val="1"/>
          <dgm:dir/>
          <dgm:resizeHandles val="exact"/>
        </dgm:presLayoutVars>
      </dgm:prSet>
      <dgm:spPr/>
      <dgm:t>
        <a:bodyPr/>
        <a:lstStyle/>
        <a:p>
          <a:endParaRPr lang="el-GR"/>
        </a:p>
      </dgm:t>
    </dgm:pt>
    <dgm:pt modelId="{B17D5F92-3E2C-4F3E-A279-85BB00CA0486}" type="pres">
      <dgm:prSet presAssocID="{7EFBDCE4-2CA2-4BA8-94C0-46CB9CB699BD}" presName="roof" presStyleLbl="dkBgShp" presStyleIdx="0" presStyleCnt="2"/>
      <dgm:spPr/>
      <dgm:t>
        <a:bodyPr/>
        <a:lstStyle/>
        <a:p>
          <a:endParaRPr lang="el-GR"/>
        </a:p>
      </dgm:t>
    </dgm:pt>
    <dgm:pt modelId="{367B4643-F8DD-4831-8925-7BDAEA69248C}" type="pres">
      <dgm:prSet presAssocID="{7EFBDCE4-2CA2-4BA8-94C0-46CB9CB699BD}" presName="pillars" presStyleCnt="0"/>
      <dgm:spPr/>
    </dgm:pt>
    <dgm:pt modelId="{37DCF4BF-30F3-4482-8B14-9384872D710C}" type="pres">
      <dgm:prSet presAssocID="{7EFBDCE4-2CA2-4BA8-94C0-46CB9CB699BD}" presName="pillar1" presStyleLbl="node1" presStyleIdx="0" presStyleCnt="4">
        <dgm:presLayoutVars>
          <dgm:bulletEnabled val="1"/>
        </dgm:presLayoutVars>
      </dgm:prSet>
      <dgm:spPr/>
      <dgm:t>
        <a:bodyPr/>
        <a:lstStyle/>
        <a:p>
          <a:endParaRPr lang="el-GR"/>
        </a:p>
      </dgm:t>
    </dgm:pt>
    <dgm:pt modelId="{BE58DF09-55B8-4981-97D1-BA763D6696F7}" type="pres">
      <dgm:prSet presAssocID="{3E5F430B-2C05-4460-A504-C141B40A59C7}" presName="pillarX" presStyleLbl="node1" presStyleIdx="1" presStyleCnt="4">
        <dgm:presLayoutVars>
          <dgm:bulletEnabled val="1"/>
        </dgm:presLayoutVars>
      </dgm:prSet>
      <dgm:spPr/>
      <dgm:t>
        <a:bodyPr/>
        <a:lstStyle/>
        <a:p>
          <a:endParaRPr lang="el-GR"/>
        </a:p>
      </dgm:t>
    </dgm:pt>
    <dgm:pt modelId="{15C6A76E-0DAC-4650-A1F7-8F5699034A6E}" type="pres">
      <dgm:prSet presAssocID="{F07C6942-90E8-49FD-8FD2-A024E5C1D43D}" presName="pillarX" presStyleLbl="node1" presStyleIdx="2" presStyleCnt="4">
        <dgm:presLayoutVars>
          <dgm:bulletEnabled val="1"/>
        </dgm:presLayoutVars>
      </dgm:prSet>
      <dgm:spPr/>
      <dgm:t>
        <a:bodyPr/>
        <a:lstStyle/>
        <a:p>
          <a:endParaRPr lang="el-GR"/>
        </a:p>
      </dgm:t>
    </dgm:pt>
    <dgm:pt modelId="{3B4AB838-4F76-4C5A-8472-5B458E96FDCE}" type="pres">
      <dgm:prSet presAssocID="{3F55E692-586D-4ABA-9E8E-B0FFB3A4BE46}" presName="pillarX" presStyleLbl="node1" presStyleIdx="3" presStyleCnt="4">
        <dgm:presLayoutVars>
          <dgm:bulletEnabled val="1"/>
        </dgm:presLayoutVars>
      </dgm:prSet>
      <dgm:spPr/>
      <dgm:t>
        <a:bodyPr/>
        <a:lstStyle/>
        <a:p>
          <a:endParaRPr lang="el-GR"/>
        </a:p>
      </dgm:t>
    </dgm:pt>
    <dgm:pt modelId="{15AF5A95-AA4A-46C5-A70C-6373241DBCD9}" type="pres">
      <dgm:prSet presAssocID="{7EFBDCE4-2CA2-4BA8-94C0-46CB9CB699BD}" presName="base" presStyleLbl="dkBgShp" presStyleIdx="1" presStyleCnt="2"/>
      <dgm:spPr/>
    </dgm:pt>
  </dgm:ptLst>
  <dgm:cxnLst>
    <dgm:cxn modelId="{552B5452-41DA-43F3-9539-3D7009D774BE}" srcId="{041687CD-12EB-4091-8614-57B27B4F2A88}" destId="{7EFBDCE4-2CA2-4BA8-94C0-46CB9CB699BD}" srcOrd="0" destOrd="0" parTransId="{D4589614-C41A-4D78-8BB1-A840BC1419AB}" sibTransId="{10C818DA-E3FF-4696-9C55-618C2E477CF7}"/>
    <dgm:cxn modelId="{2CE404E3-9AE5-490A-8686-3872E74C5246}" type="presOf" srcId="{7EFBDCE4-2CA2-4BA8-94C0-46CB9CB699BD}" destId="{B17D5F92-3E2C-4F3E-A279-85BB00CA0486}" srcOrd="0" destOrd="0" presId="urn:microsoft.com/office/officeart/2005/8/layout/hList3"/>
    <dgm:cxn modelId="{67FF66ED-46D1-405C-8BBD-8253822CC197}" srcId="{7EFBDCE4-2CA2-4BA8-94C0-46CB9CB699BD}" destId="{3F55E692-586D-4ABA-9E8E-B0FFB3A4BE46}" srcOrd="3" destOrd="0" parTransId="{CC9CBC84-B585-4D2D-8B26-56D8121CB79D}" sibTransId="{61194744-722D-421B-88D7-57BACF323770}"/>
    <dgm:cxn modelId="{9CE58CEF-2B5F-4D4E-ADA0-864DC1F33B65}" type="presOf" srcId="{3E5F430B-2C05-4460-A504-C141B40A59C7}" destId="{BE58DF09-55B8-4981-97D1-BA763D6696F7}" srcOrd="0" destOrd="0" presId="urn:microsoft.com/office/officeart/2005/8/layout/hList3"/>
    <dgm:cxn modelId="{AA0FF546-2746-4C05-81D6-C9BEDCD07382}" srcId="{7EFBDCE4-2CA2-4BA8-94C0-46CB9CB699BD}" destId="{3E5F430B-2C05-4460-A504-C141B40A59C7}" srcOrd="1" destOrd="0" parTransId="{02118E61-DB70-4DC3-ACD4-CA25BE59603E}" sibTransId="{73013781-A63B-4A61-B387-F010B6A2A323}"/>
    <dgm:cxn modelId="{3B8E404C-6CF3-4B1D-BB3F-50D800A07055}" srcId="{7EFBDCE4-2CA2-4BA8-94C0-46CB9CB699BD}" destId="{796BDC3A-2F10-4F7F-8BBC-0CDBA67F3288}" srcOrd="0" destOrd="0" parTransId="{D385A7B0-0AF3-48A9-B23D-13515527AFD3}" sibTransId="{23FC136D-0A9D-40B7-AE0C-EA7F1E4E0AF2}"/>
    <dgm:cxn modelId="{6E40423E-6D9B-4E38-9153-772EEB7EABDB}" type="presOf" srcId="{796BDC3A-2F10-4F7F-8BBC-0CDBA67F3288}" destId="{37DCF4BF-30F3-4482-8B14-9384872D710C}" srcOrd="0" destOrd="0" presId="urn:microsoft.com/office/officeart/2005/8/layout/hList3"/>
    <dgm:cxn modelId="{2183C193-F327-46BE-B0B9-260E5A2A9AEA}" type="presOf" srcId="{F07C6942-90E8-49FD-8FD2-A024E5C1D43D}" destId="{15C6A76E-0DAC-4650-A1F7-8F5699034A6E}" srcOrd="0" destOrd="0" presId="urn:microsoft.com/office/officeart/2005/8/layout/hList3"/>
    <dgm:cxn modelId="{2468B41E-AC9C-4E85-AFB4-F38B2D6ED5BF}" srcId="{7EFBDCE4-2CA2-4BA8-94C0-46CB9CB699BD}" destId="{F07C6942-90E8-49FD-8FD2-A024E5C1D43D}" srcOrd="2" destOrd="0" parTransId="{61C09392-2160-4507-88D6-B5626BE8E1DD}" sibTransId="{1F62FC5D-CD49-42C1-85AD-3F96AC790A36}"/>
    <dgm:cxn modelId="{C4E56B7A-0DAC-4C46-8E1D-E65A8BC2BFE7}" type="presOf" srcId="{041687CD-12EB-4091-8614-57B27B4F2A88}" destId="{0BA11E0F-F829-491F-A879-28EA313CE7FA}" srcOrd="0" destOrd="0" presId="urn:microsoft.com/office/officeart/2005/8/layout/hList3"/>
    <dgm:cxn modelId="{12F1879F-2803-465F-B51C-64E75644B0A5}" type="presOf" srcId="{3F55E692-586D-4ABA-9E8E-B0FFB3A4BE46}" destId="{3B4AB838-4F76-4C5A-8472-5B458E96FDCE}" srcOrd="0" destOrd="0" presId="urn:microsoft.com/office/officeart/2005/8/layout/hList3"/>
    <dgm:cxn modelId="{2F04AD33-F0C5-4FDD-980B-7661E50C4E7C}" type="presParOf" srcId="{0BA11E0F-F829-491F-A879-28EA313CE7FA}" destId="{B17D5F92-3E2C-4F3E-A279-85BB00CA0486}" srcOrd="0" destOrd="0" presId="urn:microsoft.com/office/officeart/2005/8/layout/hList3"/>
    <dgm:cxn modelId="{E87C3B0A-6517-4E37-978B-D85616411069}" type="presParOf" srcId="{0BA11E0F-F829-491F-A879-28EA313CE7FA}" destId="{367B4643-F8DD-4831-8925-7BDAEA69248C}" srcOrd="1" destOrd="0" presId="urn:microsoft.com/office/officeart/2005/8/layout/hList3"/>
    <dgm:cxn modelId="{634AB5D1-8002-4E52-831E-E7D606222C59}" type="presParOf" srcId="{367B4643-F8DD-4831-8925-7BDAEA69248C}" destId="{37DCF4BF-30F3-4482-8B14-9384872D710C}" srcOrd="0" destOrd="0" presId="urn:microsoft.com/office/officeart/2005/8/layout/hList3"/>
    <dgm:cxn modelId="{5F60C24A-C3EF-46CD-97DE-CB0C208621BD}" type="presParOf" srcId="{367B4643-F8DD-4831-8925-7BDAEA69248C}" destId="{BE58DF09-55B8-4981-97D1-BA763D6696F7}" srcOrd="1" destOrd="0" presId="urn:microsoft.com/office/officeart/2005/8/layout/hList3"/>
    <dgm:cxn modelId="{7E7B5727-116B-49F2-8B8D-72FE97788A0F}" type="presParOf" srcId="{367B4643-F8DD-4831-8925-7BDAEA69248C}" destId="{15C6A76E-0DAC-4650-A1F7-8F5699034A6E}" srcOrd="2" destOrd="0" presId="urn:microsoft.com/office/officeart/2005/8/layout/hList3"/>
    <dgm:cxn modelId="{885187E3-B8EC-418D-B17A-D8FB0C70F1F3}" type="presParOf" srcId="{367B4643-F8DD-4831-8925-7BDAEA69248C}" destId="{3B4AB838-4F76-4C5A-8472-5B458E96FDCE}" srcOrd="3" destOrd="0" presId="urn:microsoft.com/office/officeart/2005/8/layout/hList3"/>
    <dgm:cxn modelId="{24205504-3EE5-41A6-9469-3A327753B0C7}" type="presParOf" srcId="{0BA11E0F-F829-491F-A879-28EA313CE7FA}" destId="{15AF5A95-AA4A-46C5-A70C-6373241DBCD9}"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5400DC-2DD3-48A8-8BB6-7431F7E827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52706218-6C48-4166-B552-8FC0F90647DA}">
      <dgm:prSet phldrT="[Κείμενο]" custT="1"/>
      <dgm:spPr/>
      <dgm:t>
        <a:bodyPr/>
        <a:lstStyle/>
        <a:p>
          <a:r>
            <a:rPr lang="en-US" sz="1600" dirty="0" smtClean="0"/>
            <a:t>Gram(-)</a:t>
          </a:r>
          <a:r>
            <a:rPr lang="el-GR" sz="1600" dirty="0" smtClean="0"/>
            <a:t> βακτηρίδια</a:t>
          </a:r>
          <a:endParaRPr lang="el-GR" sz="1600" dirty="0"/>
        </a:p>
      </dgm:t>
    </dgm:pt>
    <dgm:pt modelId="{F32E770A-03C0-4C05-BFDD-D2025CD9CE38}" type="parTrans" cxnId="{A86BFA06-72C4-442D-8FB0-748EE24C382A}">
      <dgm:prSet/>
      <dgm:spPr/>
      <dgm:t>
        <a:bodyPr/>
        <a:lstStyle/>
        <a:p>
          <a:endParaRPr lang="el-GR"/>
        </a:p>
      </dgm:t>
    </dgm:pt>
    <dgm:pt modelId="{3130EE01-1330-41FA-A1DB-968FAD0DA3B9}" type="sibTrans" cxnId="{A86BFA06-72C4-442D-8FB0-748EE24C382A}">
      <dgm:prSet/>
      <dgm:spPr/>
      <dgm:t>
        <a:bodyPr/>
        <a:lstStyle/>
        <a:p>
          <a:endParaRPr lang="el-GR"/>
        </a:p>
      </dgm:t>
    </dgm:pt>
    <dgm:pt modelId="{47AFC1F8-A95A-4F52-AC7E-1908D06275B9}" type="asst">
      <dgm:prSet phldrT="[Κείμενο]" custT="1"/>
      <dgm:spPr/>
      <dgm:t>
        <a:bodyPr/>
        <a:lstStyle/>
        <a:p>
          <a:r>
            <a:rPr lang="el-GR" sz="1600" dirty="0" smtClean="0"/>
            <a:t>Καλλιέργεια σε </a:t>
          </a:r>
          <a:r>
            <a:rPr lang="en-US" sz="1600" dirty="0" smtClean="0"/>
            <a:t>MacConkey</a:t>
          </a:r>
          <a:endParaRPr lang="el-GR" sz="1600" dirty="0"/>
        </a:p>
      </dgm:t>
    </dgm:pt>
    <dgm:pt modelId="{8E38ED38-3525-4B8D-89B9-299AFDD7B18A}" type="parTrans" cxnId="{E90BDEFE-77CD-4C13-B696-6BAE0CFFB7DF}">
      <dgm:prSet/>
      <dgm:spPr/>
      <dgm:t>
        <a:bodyPr/>
        <a:lstStyle/>
        <a:p>
          <a:endParaRPr lang="el-GR"/>
        </a:p>
      </dgm:t>
    </dgm:pt>
    <dgm:pt modelId="{E84DFC03-5317-4BA6-B916-457AB071F56C}" type="sibTrans" cxnId="{E90BDEFE-77CD-4C13-B696-6BAE0CFFB7DF}">
      <dgm:prSet/>
      <dgm:spPr/>
      <dgm:t>
        <a:bodyPr/>
        <a:lstStyle/>
        <a:p>
          <a:endParaRPr lang="el-GR"/>
        </a:p>
      </dgm:t>
    </dgm:pt>
    <dgm:pt modelId="{B1C17C9E-506F-4B83-B9D8-7EA5DD28D9E7}">
      <dgm:prSet phldrT="[Κείμενο]" custT="1"/>
      <dgm:spPr/>
      <dgm:t>
        <a:bodyPr/>
        <a:lstStyle/>
        <a:p>
          <a:r>
            <a:rPr lang="el-GR" sz="1600" dirty="0" smtClean="0"/>
            <a:t>Αναπτύσσονται</a:t>
          </a:r>
          <a:endParaRPr lang="en-US" sz="1600" dirty="0" smtClean="0"/>
        </a:p>
        <a:p>
          <a:r>
            <a:rPr lang="el-GR" sz="1600" dirty="0" smtClean="0"/>
            <a:t>Εντεροβακτηριακά </a:t>
          </a:r>
        </a:p>
        <a:p>
          <a:r>
            <a:rPr lang="el-GR" sz="1600" dirty="0" err="1" smtClean="0"/>
            <a:t>Ψευδομονάδα</a:t>
          </a:r>
          <a:r>
            <a:rPr lang="el-GR" sz="1600" dirty="0" smtClean="0"/>
            <a:t> </a:t>
          </a:r>
          <a:endParaRPr lang="el-GR" sz="1600" dirty="0"/>
        </a:p>
      </dgm:t>
    </dgm:pt>
    <dgm:pt modelId="{9BED4C8A-32C7-4CB2-9E5E-1979CA54A651}" type="parTrans" cxnId="{F280EBC8-6CCF-431E-B9C3-4AE7C82E39C6}">
      <dgm:prSet/>
      <dgm:spPr/>
      <dgm:t>
        <a:bodyPr/>
        <a:lstStyle/>
        <a:p>
          <a:endParaRPr lang="el-GR"/>
        </a:p>
      </dgm:t>
    </dgm:pt>
    <dgm:pt modelId="{DBF71737-2B69-4065-A679-5C08B10FB134}" type="sibTrans" cxnId="{F280EBC8-6CCF-431E-B9C3-4AE7C82E39C6}">
      <dgm:prSet/>
      <dgm:spPr/>
      <dgm:t>
        <a:bodyPr/>
        <a:lstStyle/>
        <a:p>
          <a:endParaRPr lang="el-GR"/>
        </a:p>
      </dgm:t>
    </dgm:pt>
    <dgm:pt modelId="{DB03D738-D4ED-49FF-9373-4B6FE7858863}">
      <dgm:prSet phldrT="[Κείμενο]" custT="1"/>
      <dgm:spPr/>
      <dgm:t>
        <a:bodyPr/>
        <a:lstStyle/>
        <a:p>
          <a:r>
            <a:rPr lang="el-GR" sz="1600" dirty="0" smtClean="0"/>
            <a:t>Δεν αναπτύσσονται</a:t>
          </a:r>
          <a:endParaRPr lang="en-US" sz="1600" dirty="0" smtClean="0"/>
        </a:p>
        <a:p>
          <a:r>
            <a:rPr lang="en-US" sz="1600" dirty="0" err="1" smtClean="0"/>
            <a:t>Diplococci</a:t>
          </a:r>
          <a:endParaRPr lang="en-US" sz="1600" dirty="0" smtClean="0"/>
        </a:p>
        <a:p>
          <a:r>
            <a:rPr lang="en-US" sz="1600" dirty="0" err="1" smtClean="0"/>
            <a:t>Coccobacillus</a:t>
          </a:r>
          <a:r>
            <a:rPr lang="en-US" sz="1600" dirty="0" smtClean="0"/>
            <a:t> </a:t>
          </a:r>
          <a:r>
            <a:rPr lang="el-GR" sz="1600" dirty="0" smtClean="0"/>
            <a:t> </a:t>
          </a:r>
          <a:endParaRPr lang="el-GR" sz="1600" dirty="0"/>
        </a:p>
      </dgm:t>
    </dgm:pt>
    <dgm:pt modelId="{40A72B00-3776-4132-AFED-506DC7D7BF1B}" type="parTrans" cxnId="{B11DA570-84B6-4BBA-A959-D67DA04383AB}">
      <dgm:prSet/>
      <dgm:spPr/>
      <dgm:t>
        <a:bodyPr/>
        <a:lstStyle/>
        <a:p>
          <a:endParaRPr lang="el-GR"/>
        </a:p>
      </dgm:t>
    </dgm:pt>
    <dgm:pt modelId="{45C6271D-457A-4571-9CCE-6C6F88973FB4}" type="sibTrans" cxnId="{B11DA570-84B6-4BBA-A959-D67DA04383AB}">
      <dgm:prSet/>
      <dgm:spPr/>
      <dgm:t>
        <a:bodyPr/>
        <a:lstStyle/>
        <a:p>
          <a:endParaRPr lang="el-GR"/>
        </a:p>
      </dgm:t>
    </dgm:pt>
    <dgm:pt modelId="{29613061-4199-47A4-95D3-93C5534B0F09}" type="pres">
      <dgm:prSet presAssocID="{085400DC-2DD3-48A8-8BB6-7431F7E827AA}" presName="hierChild1" presStyleCnt="0">
        <dgm:presLayoutVars>
          <dgm:orgChart val="1"/>
          <dgm:chPref val="1"/>
          <dgm:dir/>
          <dgm:animOne val="branch"/>
          <dgm:animLvl val="lvl"/>
          <dgm:resizeHandles/>
        </dgm:presLayoutVars>
      </dgm:prSet>
      <dgm:spPr/>
      <dgm:t>
        <a:bodyPr/>
        <a:lstStyle/>
        <a:p>
          <a:endParaRPr lang="el-GR"/>
        </a:p>
      </dgm:t>
    </dgm:pt>
    <dgm:pt modelId="{2BF03D9E-EAF0-42E6-B2DE-83850B7F964C}" type="pres">
      <dgm:prSet presAssocID="{52706218-6C48-4166-B552-8FC0F90647DA}" presName="hierRoot1" presStyleCnt="0">
        <dgm:presLayoutVars>
          <dgm:hierBranch val="init"/>
        </dgm:presLayoutVars>
      </dgm:prSet>
      <dgm:spPr/>
    </dgm:pt>
    <dgm:pt modelId="{4784F971-FAB8-42EB-83A5-01F31D4766AB}" type="pres">
      <dgm:prSet presAssocID="{52706218-6C48-4166-B552-8FC0F90647DA}" presName="rootComposite1" presStyleCnt="0"/>
      <dgm:spPr/>
    </dgm:pt>
    <dgm:pt modelId="{B6CB89D7-C2E6-4A1F-9DA0-4FFD76E8E35C}" type="pres">
      <dgm:prSet presAssocID="{52706218-6C48-4166-B552-8FC0F90647DA}" presName="rootText1" presStyleLbl="node0" presStyleIdx="0" presStyleCnt="1">
        <dgm:presLayoutVars>
          <dgm:chPref val="3"/>
        </dgm:presLayoutVars>
      </dgm:prSet>
      <dgm:spPr/>
      <dgm:t>
        <a:bodyPr/>
        <a:lstStyle/>
        <a:p>
          <a:endParaRPr lang="el-GR"/>
        </a:p>
      </dgm:t>
    </dgm:pt>
    <dgm:pt modelId="{9C5ADAA0-CCC0-40E8-A597-B84B07B31CD2}" type="pres">
      <dgm:prSet presAssocID="{52706218-6C48-4166-B552-8FC0F90647DA}" presName="rootConnector1" presStyleLbl="node1" presStyleIdx="0" presStyleCnt="0"/>
      <dgm:spPr/>
      <dgm:t>
        <a:bodyPr/>
        <a:lstStyle/>
        <a:p>
          <a:endParaRPr lang="el-GR"/>
        </a:p>
      </dgm:t>
    </dgm:pt>
    <dgm:pt modelId="{7197BEB2-EDD1-4F27-BC55-8BCC5E2453D1}" type="pres">
      <dgm:prSet presAssocID="{52706218-6C48-4166-B552-8FC0F90647DA}" presName="hierChild2" presStyleCnt="0"/>
      <dgm:spPr/>
    </dgm:pt>
    <dgm:pt modelId="{34618060-2BA1-4ED0-ADF0-88EEEA187929}" type="pres">
      <dgm:prSet presAssocID="{9BED4C8A-32C7-4CB2-9E5E-1979CA54A651}" presName="Name37" presStyleLbl="parChTrans1D2" presStyleIdx="0" presStyleCnt="3"/>
      <dgm:spPr/>
      <dgm:t>
        <a:bodyPr/>
        <a:lstStyle/>
        <a:p>
          <a:endParaRPr lang="el-GR"/>
        </a:p>
      </dgm:t>
    </dgm:pt>
    <dgm:pt modelId="{93AA0731-AAEB-4DB5-8E02-3EF120B036D0}" type="pres">
      <dgm:prSet presAssocID="{B1C17C9E-506F-4B83-B9D8-7EA5DD28D9E7}" presName="hierRoot2" presStyleCnt="0">
        <dgm:presLayoutVars>
          <dgm:hierBranch val="init"/>
        </dgm:presLayoutVars>
      </dgm:prSet>
      <dgm:spPr/>
    </dgm:pt>
    <dgm:pt modelId="{BCB65AE5-A871-43D3-B9AA-C9A86A6AC73A}" type="pres">
      <dgm:prSet presAssocID="{B1C17C9E-506F-4B83-B9D8-7EA5DD28D9E7}" presName="rootComposite" presStyleCnt="0"/>
      <dgm:spPr/>
    </dgm:pt>
    <dgm:pt modelId="{FB071995-A89B-4195-9722-EA33545C5D2A}" type="pres">
      <dgm:prSet presAssocID="{B1C17C9E-506F-4B83-B9D8-7EA5DD28D9E7}" presName="rootText" presStyleLbl="node2" presStyleIdx="0" presStyleCnt="2">
        <dgm:presLayoutVars>
          <dgm:chPref val="3"/>
        </dgm:presLayoutVars>
      </dgm:prSet>
      <dgm:spPr/>
      <dgm:t>
        <a:bodyPr/>
        <a:lstStyle/>
        <a:p>
          <a:endParaRPr lang="el-GR"/>
        </a:p>
      </dgm:t>
    </dgm:pt>
    <dgm:pt modelId="{3FF991BE-8252-412F-9CD3-4D207AC3A67C}" type="pres">
      <dgm:prSet presAssocID="{B1C17C9E-506F-4B83-B9D8-7EA5DD28D9E7}" presName="rootConnector" presStyleLbl="node2" presStyleIdx="0" presStyleCnt="2"/>
      <dgm:spPr/>
      <dgm:t>
        <a:bodyPr/>
        <a:lstStyle/>
        <a:p>
          <a:endParaRPr lang="el-GR"/>
        </a:p>
      </dgm:t>
    </dgm:pt>
    <dgm:pt modelId="{EF987C95-3583-4CCC-A782-60611C03A0F0}" type="pres">
      <dgm:prSet presAssocID="{B1C17C9E-506F-4B83-B9D8-7EA5DD28D9E7}" presName="hierChild4" presStyleCnt="0"/>
      <dgm:spPr/>
    </dgm:pt>
    <dgm:pt modelId="{36D8597F-9B07-480A-9F2E-8508BE86031F}" type="pres">
      <dgm:prSet presAssocID="{B1C17C9E-506F-4B83-B9D8-7EA5DD28D9E7}" presName="hierChild5" presStyleCnt="0"/>
      <dgm:spPr/>
    </dgm:pt>
    <dgm:pt modelId="{0980BEE2-8649-4863-8274-4F672A8C70FA}" type="pres">
      <dgm:prSet presAssocID="{40A72B00-3776-4132-AFED-506DC7D7BF1B}" presName="Name37" presStyleLbl="parChTrans1D2" presStyleIdx="1" presStyleCnt="3"/>
      <dgm:spPr/>
      <dgm:t>
        <a:bodyPr/>
        <a:lstStyle/>
        <a:p>
          <a:endParaRPr lang="el-GR"/>
        </a:p>
      </dgm:t>
    </dgm:pt>
    <dgm:pt modelId="{0517C4D0-ADDA-48A7-8772-495920943B0D}" type="pres">
      <dgm:prSet presAssocID="{DB03D738-D4ED-49FF-9373-4B6FE7858863}" presName="hierRoot2" presStyleCnt="0">
        <dgm:presLayoutVars>
          <dgm:hierBranch val="init"/>
        </dgm:presLayoutVars>
      </dgm:prSet>
      <dgm:spPr/>
    </dgm:pt>
    <dgm:pt modelId="{9356C667-ABF1-4106-8134-C2DD64DC6404}" type="pres">
      <dgm:prSet presAssocID="{DB03D738-D4ED-49FF-9373-4B6FE7858863}" presName="rootComposite" presStyleCnt="0"/>
      <dgm:spPr/>
    </dgm:pt>
    <dgm:pt modelId="{864D9925-37F0-47AB-9DA7-CBD3E3756755}" type="pres">
      <dgm:prSet presAssocID="{DB03D738-D4ED-49FF-9373-4B6FE7858863}" presName="rootText" presStyleLbl="node2" presStyleIdx="1" presStyleCnt="2">
        <dgm:presLayoutVars>
          <dgm:chPref val="3"/>
        </dgm:presLayoutVars>
      </dgm:prSet>
      <dgm:spPr/>
      <dgm:t>
        <a:bodyPr/>
        <a:lstStyle/>
        <a:p>
          <a:endParaRPr lang="el-GR"/>
        </a:p>
      </dgm:t>
    </dgm:pt>
    <dgm:pt modelId="{E7879150-FD00-40BE-9A15-EE0A4F4B2E55}" type="pres">
      <dgm:prSet presAssocID="{DB03D738-D4ED-49FF-9373-4B6FE7858863}" presName="rootConnector" presStyleLbl="node2" presStyleIdx="1" presStyleCnt="2"/>
      <dgm:spPr/>
      <dgm:t>
        <a:bodyPr/>
        <a:lstStyle/>
        <a:p>
          <a:endParaRPr lang="el-GR"/>
        </a:p>
      </dgm:t>
    </dgm:pt>
    <dgm:pt modelId="{D95E8CB4-7BA2-4946-93DF-95F204E7394D}" type="pres">
      <dgm:prSet presAssocID="{DB03D738-D4ED-49FF-9373-4B6FE7858863}" presName="hierChild4" presStyleCnt="0"/>
      <dgm:spPr/>
    </dgm:pt>
    <dgm:pt modelId="{A2F88B3D-5FEB-450D-979C-95B893ADD23B}" type="pres">
      <dgm:prSet presAssocID="{DB03D738-D4ED-49FF-9373-4B6FE7858863}" presName="hierChild5" presStyleCnt="0"/>
      <dgm:spPr/>
    </dgm:pt>
    <dgm:pt modelId="{614C3368-FB01-447D-933D-09B474E74E56}" type="pres">
      <dgm:prSet presAssocID="{52706218-6C48-4166-B552-8FC0F90647DA}" presName="hierChild3" presStyleCnt="0"/>
      <dgm:spPr/>
    </dgm:pt>
    <dgm:pt modelId="{BE6A1698-3925-4EB6-BB31-0F26BE15069B}" type="pres">
      <dgm:prSet presAssocID="{8E38ED38-3525-4B8D-89B9-299AFDD7B18A}" presName="Name111" presStyleLbl="parChTrans1D2" presStyleIdx="2" presStyleCnt="3"/>
      <dgm:spPr/>
      <dgm:t>
        <a:bodyPr/>
        <a:lstStyle/>
        <a:p>
          <a:endParaRPr lang="el-GR"/>
        </a:p>
      </dgm:t>
    </dgm:pt>
    <dgm:pt modelId="{D22D21C6-BF1C-4D76-8A36-F59EC16B848E}" type="pres">
      <dgm:prSet presAssocID="{47AFC1F8-A95A-4F52-AC7E-1908D06275B9}" presName="hierRoot3" presStyleCnt="0">
        <dgm:presLayoutVars>
          <dgm:hierBranch val="init"/>
        </dgm:presLayoutVars>
      </dgm:prSet>
      <dgm:spPr/>
    </dgm:pt>
    <dgm:pt modelId="{E8390B5C-D95C-411A-BEDF-6A9FC3F73F1C}" type="pres">
      <dgm:prSet presAssocID="{47AFC1F8-A95A-4F52-AC7E-1908D06275B9}" presName="rootComposite3" presStyleCnt="0"/>
      <dgm:spPr/>
    </dgm:pt>
    <dgm:pt modelId="{21BE5453-A9D1-4EB1-926A-779EACFD0C60}" type="pres">
      <dgm:prSet presAssocID="{47AFC1F8-A95A-4F52-AC7E-1908D06275B9}" presName="rootText3" presStyleLbl="asst1" presStyleIdx="0" presStyleCnt="1">
        <dgm:presLayoutVars>
          <dgm:chPref val="3"/>
        </dgm:presLayoutVars>
      </dgm:prSet>
      <dgm:spPr/>
      <dgm:t>
        <a:bodyPr/>
        <a:lstStyle/>
        <a:p>
          <a:endParaRPr lang="el-GR"/>
        </a:p>
      </dgm:t>
    </dgm:pt>
    <dgm:pt modelId="{A8793FA9-7B9A-4237-A3B1-829B9BD49510}" type="pres">
      <dgm:prSet presAssocID="{47AFC1F8-A95A-4F52-AC7E-1908D06275B9}" presName="rootConnector3" presStyleLbl="asst1" presStyleIdx="0" presStyleCnt="1"/>
      <dgm:spPr/>
      <dgm:t>
        <a:bodyPr/>
        <a:lstStyle/>
        <a:p>
          <a:endParaRPr lang="el-GR"/>
        </a:p>
      </dgm:t>
    </dgm:pt>
    <dgm:pt modelId="{4A131121-72F1-4E57-A06B-7D01076583E4}" type="pres">
      <dgm:prSet presAssocID="{47AFC1F8-A95A-4F52-AC7E-1908D06275B9}" presName="hierChild6" presStyleCnt="0"/>
      <dgm:spPr/>
    </dgm:pt>
    <dgm:pt modelId="{FE2A060F-DBC0-4E2B-A833-F5C393ABF17B}" type="pres">
      <dgm:prSet presAssocID="{47AFC1F8-A95A-4F52-AC7E-1908D06275B9}" presName="hierChild7" presStyleCnt="0"/>
      <dgm:spPr/>
    </dgm:pt>
  </dgm:ptLst>
  <dgm:cxnLst>
    <dgm:cxn modelId="{B8DD39BE-999F-4475-AAED-E6882CD7B474}" type="presOf" srcId="{DB03D738-D4ED-49FF-9373-4B6FE7858863}" destId="{864D9925-37F0-47AB-9DA7-CBD3E3756755}" srcOrd="0" destOrd="0" presId="urn:microsoft.com/office/officeart/2005/8/layout/orgChart1"/>
    <dgm:cxn modelId="{051C05D2-E830-483C-89A2-078F4F2DF25F}" type="presOf" srcId="{52706218-6C48-4166-B552-8FC0F90647DA}" destId="{B6CB89D7-C2E6-4A1F-9DA0-4FFD76E8E35C}" srcOrd="0" destOrd="0" presId="urn:microsoft.com/office/officeart/2005/8/layout/orgChart1"/>
    <dgm:cxn modelId="{C6BEAF44-EB60-4ADE-AF59-CEC8A9751900}" type="presOf" srcId="{47AFC1F8-A95A-4F52-AC7E-1908D06275B9}" destId="{A8793FA9-7B9A-4237-A3B1-829B9BD49510}" srcOrd="1" destOrd="0" presId="urn:microsoft.com/office/officeart/2005/8/layout/orgChart1"/>
    <dgm:cxn modelId="{07DAAB46-C70E-4177-A644-9E46C87E9E85}" type="presOf" srcId="{8E38ED38-3525-4B8D-89B9-299AFDD7B18A}" destId="{BE6A1698-3925-4EB6-BB31-0F26BE15069B}" srcOrd="0" destOrd="0" presId="urn:microsoft.com/office/officeart/2005/8/layout/orgChart1"/>
    <dgm:cxn modelId="{3B942340-C986-413E-8CBA-63054E49F22A}" type="presOf" srcId="{9BED4C8A-32C7-4CB2-9E5E-1979CA54A651}" destId="{34618060-2BA1-4ED0-ADF0-88EEEA187929}" srcOrd="0" destOrd="0" presId="urn:microsoft.com/office/officeart/2005/8/layout/orgChart1"/>
    <dgm:cxn modelId="{E90BDEFE-77CD-4C13-B696-6BAE0CFFB7DF}" srcId="{52706218-6C48-4166-B552-8FC0F90647DA}" destId="{47AFC1F8-A95A-4F52-AC7E-1908D06275B9}" srcOrd="0" destOrd="0" parTransId="{8E38ED38-3525-4B8D-89B9-299AFDD7B18A}" sibTransId="{E84DFC03-5317-4BA6-B916-457AB071F56C}"/>
    <dgm:cxn modelId="{5328DED9-3F89-40C8-BA80-247CD95DD29E}" type="presOf" srcId="{52706218-6C48-4166-B552-8FC0F90647DA}" destId="{9C5ADAA0-CCC0-40E8-A597-B84B07B31CD2}" srcOrd="1" destOrd="0" presId="urn:microsoft.com/office/officeart/2005/8/layout/orgChart1"/>
    <dgm:cxn modelId="{F280EBC8-6CCF-431E-B9C3-4AE7C82E39C6}" srcId="{52706218-6C48-4166-B552-8FC0F90647DA}" destId="{B1C17C9E-506F-4B83-B9D8-7EA5DD28D9E7}" srcOrd="1" destOrd="0" parTransId="{9BED4C8A-32C7-4CB2-9E5E-1979CA54A651}" sibTransId="{DBF71737-2B69-4065-A679-5C08B10FB134}"/>
    <dgm:cxn modelId="{70E26E57-7AEC-4DA1-87A3-05B5B53154B8}" type="presOf" srcId="{B1C17C9E-506F-4B83-B9D8-7EA5DD28D9E7}" destId="{FB071995-A89B-4195-9722-EA33545C5D2A}" srcOrd="0" destOrd="0" presId="urn:microsoft.com/office/officeart/2005/8/layout/orgChart1"/>
    <dgm:cxn modelId="{57D03863-0C71-4253-8CB9-18DE85AB1D87}" type="presOf" srcId="{085400DC-2DD3-48A8-8BB6-7431F7E827AA}" destId="{29613061-4199-47A4-95D3-93C5534B0F09}" srcOrd="0" destOrd="0" presId="urn:microsoft.com/office/officeart/2005/8/layout/orgChart1"/>
    <dgm:cxn modelId="{B11DA570-84B6-4BBA-A959-D67DA04383AB}" srcId="{52706218-6C48-4166-B552-8FC0F90647DA}" destId="{DB03D738-D4ED-49FF-9373-4B6FE7858863}" srcOrd="2" destOrd="0" parTransId="{40A72B00-3776-4132-AFED-506DC7D7BF1B}" sibTransId="{45C6271D-457A-4571-9CCE-6C6F88973FB4}"/>
    <dgm:cxn modelId="{3DA631BF-C8B6-4B3C-AEE6-E721FA990BCF}" type="presOf" srcId="{DB03D738-D4ED-49FF-9373-4B6FE7858863}" destId="{E7879150-FD00-40BE-9A15-EE0A4F4B2E55}" srcOrd="1" destOrd="0" presId="urn:microsoft.com/office/officeart/2005/8/layout/orgChart1"/>
    <dgm:cxn modelId="{E3724DE4-176D-4736-A6EE-6D2869E08583}" type="presOf" srcId="{B1C17C9E-506F-4B83-B9D8-7EA5DD28D9E7}" destId="{3FF991BE-8252-412F-9CD3-4D207AC3A67C}" srcOrd="1" destOrd="0" presId="urn:microsoft.com/office/officeart/2005/8/layout/orgChart1"/>
    <dgm:cxn modelId="{66CB3F92-06C0-470A-B682-0929C95AA7EB}" type="presOf" srcId="{40A72B00-3776-4132-AFED-506DC7D7BF1B}" destId="{0980BEE2-8649-4863-8274-4F672A8C70FA}" srcOrd="0" destOrd="0" presId="urn:microsoft.com/office/officeart/2005/8/layout/orgChart1"/>
    <dgm:cxn modelId="{D3B712AD-4BEC-4882-AA86-37DD1F965FDC}" type="presOf" srcId="{47AFC1F8-A95A-4F52-AC7E-1908D06275B9}" destId="{21BE5453-A9D1-4EB1-926A-779EACFD0C60}" srcOrd="0" destOrd="0" presId="urn:microsoft.com/office/officeart/2005/8/layout/orgChart1"/>
    <dgm:cxn modelId="{A86BFA06-72C4-442D-8FB0-748EE24C382A}" srcId="{085400DC-2DD3-48A8-8BB6-7431F7E827AA}" destId="{52706218-6C48-4166-B552-8FC0F90647DA}" srcOrd="0" destOrd="0" parTransId="{F32E770A-03C0-4C05-BFDD-D2025CD9CE38}" sibTransId="{3130EE01-1330-41FA-A1DB-968FAD0DA3B9}"/>
    <dgm:cxn modelId="{F04B24A2-876A-40B0-8926-1A76CF278AD1}" type="presParOf" srcId="{29613061-4199-47A4-95D3-93C5534B0F09}" destId="{2BF03D9E-EAF0-42E6-B2DE-83850B7F964C}" srcOrd="0" destOrd="0" presId="urn:microsoft.com/office/officeart/2005/8/layout/orgChart1"/>
    <dgm:cxn modelId="{098380B4-14FE-4340-9CBC-F79576FF3A53}" type="presParOf" srcId="{2BF03D9E-EAF0-42E6-B2DE-83850B7F964C}" destId="{4784F971-FAB8-42EB-83A5-01F31D4766AB}" srcOrd="0" destOrd="0" presId="urn:microsoft.com/office/officeart/2005/8/layout/orgChart1"/>
    <dgm:cxn modelId="{F6350AF3-8DED-45D9-A804-B3362A5312A1}" type="presParOf" srcId="{4784F971-FAB8-42EB-83A5-01F31D4766AB}" destId="{B6CB89D7-C2E6-4A1F-9DA0-4FFD76E8E35C}" srcOrd="0" destOrd="0" presId="urn:microsoft.com/office/officeart/2005/8/layout/orgChart1"/>
    <dgm:cxn modelId="{8F2BF1DE-4985-4AD1-B14A-F3530DBEAE25}" type="presParOf" srcId="{4784F971-FAB8-42EB-83A5-01F31D4766AB}" destId="{9C5ADAA0-CCC0-40E8-A597-B84B07B31CD2}" srcOrd="1" destOrd="0" presId="urn:microsoft.com/office/officeart/2005/8/layout/orgChart1"/>
    <dgm:cxn modelId="{2476070F-23C7-48B5-B0CF-A57401308FFC}" type="presParOf" srcId="{2BF03D9E-EAF0-42E6-B2DE-83850B7F964C}" destId="{7197BEB2-EDD1-4F27-BC55-8BCC5E2453D1}" srcOrd="1" destOrd="0" presId="urn:microsoft.com/office/officeart/2005/8/layout/orgChart1"/>
    <dgm:cxn modelId="{6D33D4EB-1807-4C46-910B-2FC85C95E7A3}" type="presParOf" srcId="{7197BEB2-EDD1-4F27-BC55-8BCC5E2453D1}" destId="{34618060-2BA1-4ED0-ADF0-88EEEA187929}" srcOrd="0" destOrd="0" presId="urn:microsoft.com/office/officeart/2005/8/layout/orgChart1"/>
    <dgm:cxn modelId="{E2C279CF-ECA4-458D-A1C8-87AD456EC1A0}" type="presParOf" srcId="{7197BEB2-EDD1-4F27-BC55-8BCC5E2453D1}" destId="{93AA0731-AAEB-4DB5-8E02-3EF120B036D0}" srcOrd="1" destOrd="0" presId="urn:microsoft.com/office/officeart/2005/8/layout/orgChart1"/>
    <dgm:cxn modelId="{F15B959D-5447-431A-BA51-2145EC171C86}" type="presParOf" srcId="{93AA0731-AAEB-4DB5-8E02-3EF120B036D0}" destId="{BCB65AE5-A871-43D3-B9AA-C9A86A6AC73A}" srcOrd="0" destOrd="0" presId="urn:microsoft.com/office/officeart/2005/8/layout/orgChart1"/>
    <dgm:cxn modelId="{0C2E5332-9444-484A-A5EE-DF6AA9BF89AC}" type="presParOf" srcId="{BCB65AE5-A871-43D3-B9AA-C9A86A6AC73A}" destId="{FB071995-A89B-4195-9722-EA33545C5D2A}" srcOrd="0" destOrd="0" presId="urn:microsoft.com/office/officeart/2005/8/layout/orgChart1"/>
    <dgm:cxn modelId="{DA8E5D52-D888-4846-B704-BA675C5BF21D}" type="presParOf" srcId="{BCB65AE5-A871-43D3-B9AA-C9A86A6AC73A}" destId="{3FF991BE-8252-412F-9CD3-4D207AC3A67C}" srcOrd="1" destOrd="0" presId="urn:microsoft.com/office/officeart/2005/8/layout/orgChart1"/>
    <dgm:cxn modelId="{8E6FA696-10F8-4107-AEBE-C8C21D7072DE}" type="presParOf" srcId="{93AA0731-AAEB-4DB5-8E02-3EF120B036D0}" destId="{EF987C95-3583-4CCC-A782-60611C03A0F0}" srcOrd="1" destOrd="0" presId="urn:microsoft.com/office/officeart/2005/8/layout/orgChart1"/>
    <dgm:cxn modelId="{035271A8-8E46-46CC-85AC-D04691C6D8E5}" type="presParOf" srcId="{93AA0731-AAEB-4DB5-8E02-3EF120B036D0}" destId="{36D8597F-9B07-480A-9F2E-8508BE86031F}" srcOrd="2" destOrd="0" presId="urn:microsoft.com/office/officeart/2005/8/layout/orgChart1"/>
    <dgm:cxn modelId="{B6204680-9884-4E05-8F7E-D557985F6937}" type="presParOf" srcId="{7197BEB2-EDD1-4F27-BC55-8BCC5E2453D1}" destId="{0980BEE2-8649-4863-8274-4F672A8C70FA}" srcOrd="2" destOrd="0" presId="urn:microsoft.com/office/officeart/2005/8/layout/orgChart1"/>
    <dgm:cxn modelId="{451BE684-191A-44B5-B223-3A7DAEB9F2B4}" type="presParOf" srcId="{7197BEB2-EDD1-4F27-BC55-8BCC5E2453D1}" destId="{0517C4D0-ADDA-48A7-8772-495920943B0D}" srcOrd="3" destOrd="0" presId="urn:microsoft.com/office/officeart/2005/8/layout/orgChart1"/>
    <dgm:cxn modelId="{545DEA50-8D14-4464-97A3-4D324335C1EE}" type="presParOf" srcId="{0517C4D0-ADDA-48A7-8772-495920943B0D}" destId="{9356C667-ABF1-4106-8134-C2DD64DC6404}" srcOrd="0" destOrd="0" presId="urn:microsoft.com/office/officeart/2005/8/layout/orgChart1"/>
    <dgm:cxn modelId="{0F66B1A3-3DA6-4B37-9E76-17073581DEB4}" type="presParOf" srcId="{9356C667-ABF1-4106-8134-C2DD64DC6404}" destId="{864D9925-37F0-47AB-9DA7-CBD3E3756755}" srcOrd="0" destOrd="0" presId="urn:microsoft.com/office/officeart/2005/8/layout/orgChart1"/>
    <dgm:cxn modelId="{2D4E1F2D-CCCC-4F8B-A818-14A95DB08FC9}" type="presParOf" srcId="{9356C667-ABF1-4106-8134-C2DD64DC6404}" destId="{E7879150-FD00-40BE-9A15-EE0A4F4B2E55}" srcOrd="1" destOrd="0" presId="urn:microsoft.com/office/officeart/2005/8/layout/orgChart1"/>
    <dgm:cxn modelId="{7E12560E-154B-485B-87F7-5B824DE2635B}" type="presParOf" srcId="{0517C4D0-ADDA-48A7-8772-495920943B0D}" destId="{D95E8CB4-7BA2-4946-93DF-95F204E7394D}" srcOrd="1" destOrd="0" presId="urn:microsoft.com/office/officeart/2005/8/layout/orgChart1"/>
    <dgm:cxn modelId="{B15EF8F8-C7B5-4949-9751-EC2C3B9CCF7A}" type="presParOf" srcId="{0517C4D0-ADDA-48A7-8772-495920943B0D}" destId="{A2F88B3D-5FEB-450D-979C-95B893ADD23B}" srcOrd="2" destOrd="0" presId="urn:microsoft.com/office/officeart/2005/8/layout/orgChart1"/>
    <dgm:cxn modelId="{F2FB979E-50B9-48D9-90F8-E679D992348D}" type="presParOf" srcId="{2BF03D9E-EAF0-42E6-B2DE-83850B7F964C}" destId="{614C3368-FB01-447D-933D-09B474E74E56}" srcOrd="2" destOrd="0" presId="urn:microsoft.com/office/officeart/2005/8/layout/orgChart1"/>
    <dgm:cxn modelId="{1625674E-C42D-42A5-9C61-A59FFC0B4671}" type="presParOf" srcId="{614C3368-FB01-447D-933D-09B474E74E56}" destId="{BE6A1698-3925-4EB6-BB31-0F26BE15069B}" srcOrd="0" destOrd="0" presId="urn:microsoft.com/office/officeart/2005/8/layout/orgChart1"/>
    <dgm:cxn modelId="{2FD564CB-D741-4DC5-BDF3-0F9D840487E4}" type="presParOf" srcId="{614C3368-FB01-447D-933D-09B474E74E56}" destId="{D22D21C6-BF1C-4D76-8A36-F59EC16B848E}" srcOrd="1" destOrd="0" presId="urn:microsoft.com/office/officeart/2005/8/layout/orgChart1"/>
    <dgm:cxn modelId="{5BA06851-08AC-4819-8C5F-68EA27AC7A95}" type="presParOf" srcId="{D22D21C6-BF1C-4D76-8A36-F59EC16B848E}" destId="{E8390B5C-D95C-411A-BEDF-6A9FC3F73F1C}" srcOrd="0" destOrd="0" presId="urn:microsoft.com/office/officeart/2005/8/layout/orgChart1"/>
    <dgm:cxn modelId="{6B9A8012-FD0E-45A0-8D7F-0562F800B5C1}" type="presParOf" srcId="{E8390B5C-D95C-411A-BEDF-6A9FC3F73F1C}" destId="{21BE5453-A9D1-4EB1-926A-779EACFD0C60}" srcOrd="0" destOrd="0" presId="urn:microsoft.com/office/officeart/2005/8/layout/orgChart1"/>
    <dgm:cxn modelId="{9A172C89-8743-4978-A541-C818AFD56970}" type="presParOf" srcId="{E8390B5C-D95C-411A-BEDF-6A9FC3F73F1C}" destId="{A8793FA9-7B9A-4237-A3B1-829B9BD49510}" srcOrd="1" destOrd="0" presId="urn:microsoft.com/office/officeart/2005/8/layout/orgChart1"/>
    <dgm:cxn modelId="{EEFADD1E-726F-47B7-AAF8-08F97A176115}" type="presParOf" srcId="{D22D21C6-BF1C-4D76-8A36-F59EC16B848E}" destId="{4A131121-72F1-4E57-A06B-7D01076583E4}" srcOrd="1" destOrd="0" presId="urn:microsoft.com/office/officeart/2005/8/layout/orgChart1"/>
    <dgm:cxn modelId="{283B1DA9-D195-491A-A952-0C22461B98CB}" type="presParOf" srcId="{D22D21C6-BF1C-4D76-8A36-F59EC16B848E}" destId="{FE2A060F-DBC0-4E2B-A833-F5C393ABF17B}"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B7D580-6DBF-41D7-9A2B-BAD3B6262B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04850A9-7F9F-43B0-9729-8762992AAF3E}">
      <dgm:prSet phldrT="[Κείμενο]" custT="1"/>
      <dgm:spPr/>
      <dgm:t>
        <a:bodyPr/>
        <a:lstStyle/>
        <a:p>
          <a:r>
            <a:rPr lang="en-US" sz="1600" dirty="0" smtClean="0"/>
            <a:t>Gram (-)</a:t>
          </a:r>
          <a:r>
            <a:rPr lang="el-GR" sz="1600" dirty="0" smtClean="0"/>
            <a:t> βακτηρίδια που αναπτύσσονται σε </a:t>
          </a:r>
          <a:r>
            <a:rPr lang="en-US" sz="1600" dirty="0" smtClean="0"/>
            <a:t> MacConkey</a:t>
          </a:r>
          <a:endParaRPr lang="el-GR" sz="1600" dirty="0"/>
        </a:p>
      </dgm:t>
    </dgm:pt>
    <dgm:pt modelId="{C644504D-44E2-412D-BA0B-BE90B646FFA0}" type="parTrans" cxnId="{44B59756-DC4B-4356-81E9-772DFDAADA3E}">
      <dgm:prSet/>
      <dgm:spPr/>
      <dgm:t>
        <a:bodyPr/>
        <a:lstStyle/>
        <a:p>
          <a:endParaRPr lang="el-GR"/>
        </a:p>
      </dgm:t>
    </dgm:pt>
    <dgm:pt modelId="{47E1D2FE-BF63-4CF5-BC93-F0F4D6A3FED2}" type="sibTrans" cxnId="{44B59756-DC4B-4356-81E9-772DFDAADA3E}">
      <dgm:prSet/>
      <dgm:spPr/>
      <dgm:t>
        <a:bodyPr/>
        <a:lstStyle/>
        <a:p>
          <a:endParaRPr lang="el-GR"/>
        </a:p>
      </dgm:t>
    </dgm:pt>
    <dgm:pt modelId="{975A0987-7E50-4E1A-B5C2-B12AA623F04E}" type="asst">
      <dgm:prSet phldrT="[Κείμενο]" custT="1"/>
      <dgm:spPr/>
      <dgm:t>
        <a:bodyPr/>
        <a:lstStyle/>
        <a:p>
          <a:r>
            <a:rPr lang="el-GR" sz="1600" dirty="0" smtClean="0"/>
            <a:t>Εξέταση οξειδάσης</a:t>
          </a:r>
          <a:endParaRPr lang="el-GR" sz="1600" dirty="0"/>
        </a:p>
      </dgm:t>
    </dgm:pt>
    <dgm:pt modelId="{BAD3033F-5AC9-48F6-BB7F-6872FB0F3944}" type="parTrans" cxnId="{C4103EDE-857B-4C18-998F-E1850CB3454A}">
      <dgm:prSet/>
      <dgm:spPr/>
      <dgm:t>
        <a:bodyPr/>
        <a:lstStyle/>
        <a:p>
          <a:endParaRPr lang="el-GR"/>
        </a:p>
      </dgm:t>
    </dgm:pt>
    <dgm:pt modelId="{2E0CA2C9-07DA-4550-B8AB-CD3FFC842844}" type="sibTrans" cxnId="{C4103EDE-857B-4C18-998F-E1850CB3454A}">
      <dgm:prSet/>
      <dgm:spPr/>
      <dgm:t>
        <a:bodyPr/>
        <a:lstStyle/>
        <a:p>
          <a:endParaRPr lang="el-GR"/>
        </a:p>
      </dgm:t>
    </dgm:pt>
    <dgm:pt modelId="{3E4AA73A-EDB1-4652-B26C-7B6595AA5E71}">
      <dgm:prSet phldrT="[Κείμενο]" custT="1"/>
      <dgm:spPr/>
      <dgm:t>
        <a:bodyPr/>
        <a:lstStyle/>
        <a:p>
          <a:r>
            <a:rPr lang="el-GR" sz="1600" dirty="0" smtClean="0"/>
            <a:t>Αρνητική </a:t>
          </a:r>
        </a:p>
        <a:p>
          <a:r>
            <a:rPr lang="en-US" sz="1600" i="1" dirty="0" err="1" smtClean="0"/>
            <a:t>Enterobacteriaceae</a:t>
          </a:r>
          <a:r>
            <a:rPr lang="en-US" sz="1600" i="1" dirty="0" smtClean="0"/>
            <a:t> </a:t>
          </a:r>
          <a:endParaRPr lang="el-GR" sz="1600" i="1" dirty="0"/>
        </a:p>
      </dgm:t>
    </dgm:pt>
    <dgm:pt modelId="{96041692-CFC2-4C03-8165-DF4060355DAB}" type="parTrans" cxnId="{A0814BE7-FA7E-4613-B307-6784E7C8DA1C}">
      <dgm:prSet/>
      <dgm:spPr/>
      <dgm:t>
        <a:bodyPr/>
        <a:lstStyle/>
        <a:p>
          <a:endParaRPr lang="el-GR"/>
        </a:p>
      </dgm:t>
    </dgm:pt>
    <dgm:pt modelId="{3557AC3E-17EB-4E3B-9768-C159637DE275}" type="sibTrans" cxnId="{A0814BE7-FA7E-4613-B307-6784E7C8DA1C}">
      <dgm:prSet/>
      <dgm:spPr/>
      <dgm:t>
        <a:bodyPr/>
        <a:lstStyle/>
        <a:p>
          <a:endParaRPr lang="el-GR"/>
        </a:p>
      </dgm:t>
    </dgm:pt>
    <dgm:pt modelId="{C46DEFBA-A341-4FCA-8EA4-ADA2F19DD5E3}">
      <dgm:prSet phldrT="[Κείμενο]" custT="1"/>
      <dgm:spPr/>
      <dgm:t>
        <a:bodyPr/>
        <a:lstStyle/>
        <a:p>
          <a:r>
            <a:rPr lang="el-GR" sz="1600" dirty="0" smtClean="0"/>
            <a:t>Θετική</a:t>
          </a:r>
        </a:p>
        <a:p>
          <a:r>
            <a:rPr lang="en-US" sz="1400" i="1" dirty="0" smtClean="0"/>
            <a:t>Neisseria</a:t>
          </a:r>
        </a:p>
        <a:p>
          <a:r>
            <a:rPr lang="en-US" sz="1400" i="1" dirty="0" smtClean="0"/>
            <a:t>Pseudomonas</a:t>
          </a:r>
          <a:r>
            <a:rPr lang="en-US" sz="1400" dirty="0" smtClean="0"/>
            <a:t> </a:t>
          </a:r>
          <a:endParaRPr lang="en-US" sz="1400" i="1" dirty="0" smtClean="0"/>
        </a:p>
        <a:p>
          <a:r>
            <a:rPr lang="en-US" sz="1400" i="1" dirty="0" smtClean="0"/>
            <a:t> </a:t>
          </a:r>
          <a:r>
            <a:rPr lang="en-US" sz="1400" dirty="0" smtClean="0"/>
            <a:t>Aeromonas</a:t>
          </a:r>
        </a:p>
        <a:p>
          <a:r>
            <a:rPr lang="en-US" sz="1400" dirty="0" err="1" smtClean="0"/>
            <a:t>Vibrios</a:t>
          </a:r>
          <a:endParaRPr lang="en-US" sz="1400" dirty="0" smtClean="0"/>
        </a:p>
      </dgm:t>
    </dgm:pt>
    <dgm:pt modelId="{A37A2D24-7D64-45D1-8B9C-DA652D737C9C}" type="parTrans" cxnId="{1EAC5730-9B7C-4CDA-AF8F-AF86D34231F4}">
      <dgm:prSet/>
      <dgm:spPr/>
      <dgm:t>
        <a:bodyPr/>
        <a:lstStyle/>
        <a:p>
          <a:endParaRPr lang="el-GR"/>
        </a:p>
      </dgm:t>
    </dgm:pt>
    <dgm:pt modelId="{CF5C5D78-49AE-425F-8B4C-5086C1242C24}" type="sibTrans" cxnId="{1EAC5730-9B7C-4CDA-AF8F-AF86D34231F4}">
      <dgm:prSet/>
      <dgm:spPr/>
      <dgm:t>
        <a:bodyPr/>
        <a:lstStyle/>
        <a:p>
          <a:endParaRPr lang="el-GR"/>
        </a:p>
      </dgm:t>
    </dgm:pt>
    <dgm:pt modelId="{2EEDEB7A-EB4B-441F-897D-292E9438A34D}" type="pres">
      <dgm:prSet presAssocID="{66B7D580-6DBF-41D7-9A2B-BAD3B6262B67}" presName="hierChild1" presStyleCnt="0">
        <dgm:presLayoutVars>
          <dgm:orgChart val="1"/>
          <dgm:chPref val="1"/>
          <dgm:dir/>
          <dgm:animOne val="branch"/>
          <dgm:animLvl val="lvl"/>
          <dgm:resizeHandles/>
        </dgm:presLayoutVars>
      </dgm:prSet>
      <dgm:spPr/>
      <dgm:t>
        <a:bodyPr/>
        <a:lstStyle/>
        <a:p>
          <a:endParaRPr lang="el-GR"/>
        </a:p>
      </dgm:t>
    </dgm:pt>
    <dgm:pt modelId="{ABCC3337-A1D2-4B73-B016-274217B5FF7B}" type="pres">
      <dgm:prSet presAssocID="{904850A9-7F9F-43B0-9729-8762992AAF3E}" presName="hierRoot1" presStyleCnt="0">
        <dgm:presLayoutVars>
          <dgm:hierBranch val="init"/>
        </dgm:presLayoutVars>
      </dgm:prSet>
      <dgm:spPr/>
    </dgm:pt>
    <dgm:pt modelId="{8B4C0098-D9DC-43AC-9359-4A147621AE1A}" type="pres">
      <dgm:prSet presAssocID="{904850A9-7F9F-43B0-9729-8762992AAF3E}" presName="rootComposite1" presStyleCnt="0"/>
      <dgm:spPr/>
    </dgm:pt>
    <dgm:pt modelId="{73FF88EC-B57D-4EBE-91F7-D56AFD3E4D71}" type="pres">
      <dgm:prSet presAssocID="{904850A9-7F9F-43B0-9729-8762992AAF3E}" presName="rootText1" presStyleLbl="node0" presStyleIdx="0" presStyleCnt="1">
        <dgm:presLayoutVars>
          <dgm:chPref val="3"/>
        </dgm:presLayoutVars>
      </dgm:prSet>
      <dgm:spPr/>
      <dgm:t>
        <a:bodyPr/>
        <a:lstStyle/>
        <a:p>
          <a:endParaRPr lang="el-GR"/>
        </a:p>
      </dgm:t>
    </dgm:pt>
    <dgm:pt modelId="{B95ABF19-D6B3-4FF9-975F-BAA1256D4BD9}" type="pres">
      <dgm:prSet presAssocID="{904850A9-7F9F-43B0-9729-8762992AAF3E}" presName="rootConnector1" presStyleLbl="node1" presStyleIdx="0" presStyleCnt="0"/>
      <dgm:spPr/>
      <dgm:t>
        <a:bodyPr/>
        <a:lstStyle/>
        <a:p>
          <a:endParaRPr lang="el-GR"/>
        </a:p>
      </dgm:t>
    </dgm:pt>
    <dgm:pt modelId="{2BB84193-9B18-4CB4-94C8-D6F2BD5745EF}" type="pres">
      <dgm:prSet presAssocID="{904850A9-7F9F-43B0-9729-8762992AAF3E}" presName="hierChild2" presStyleCnt="0"/>
      <dgm:spPr/>
    </dgm:pt>
    <dgm:pt modelId="{E86474EB-12D1-4C37-A6F9-F03B11EF34A7}" type="pres">
      <dgm:prSet presAssocID="{96041692-CFC2-4C03-8165-DF4060355DAB}" presName="Name37" presStyleLbl="parChTrans1D2" presStyleIdx="0" presStyleCnt="3"/>
      <dgm:spPr/>
      <dgm:t>
        <a:bodyPr/>
        <a:lstStyle/>
        <a:p>
          <a:endParaRPr lang="el-GR"/>
        </a:p>
      </dgm:t>
    </dgm:pt>
    <dgm:pt modelId="{40ED42D2-3DAA-4C66-8E39-652671ED504F}" type="pres">
      <dgm:prSet presAssocID="{3E4AA73A-EDB1-4652-B26C-7B6595AA5E71}" presName="hierRoot2" presStyleCnt="0">
        <dgm:presLayoutVars>
          <dgm:hierBranch val="init"/>
        </dgm:presLayoutVars>
      </dgm:prSet>
      <dgm:spPr/>
    </dgm:pt>
    <dgm:pt modelId="{FA2A6D6D-D52F-4021-A2F3-FB77B6DF7B7A}" type="pres">
      <dgm:prSet presAssocID="{3E4AA73A-EDB1-4652-B26C-7B6595AA5E71}" presName="rootComposite" presStyleCnt="0"/>
      <dgm:spPr/>
    </dgm:pt>
    <dgm:pt modelId="{92846975-F879-4A1C-8BB8-432651B8B9DC}" type="pres">
      <dgm:prSet presAssocID="{3E4AA73A-EDB1-4652-B26C-7B6595AA5E71}" presName="rootText" presStyleLbl="node2" presStyleIdx="0" presStyleCnt="2">
        <dgm:presLayoutVars>
          <dgm:chPref val="3"/>
        </dgm:presLayoutVars>
      </dgm:prSet>
      <dgm:spPr/>
      <dgm:t>
        <a:bodyPr/>
        <a:lstStyle/>
        <a:p>
          <a:endParaRPr lang="el-GR"/>
        </a:p>
      </dgm:t>
    </dgm:pt>
    <dgm:pt modelId="{ACADB64E-A6B8-46D3-B9EF-D931B5BA9506}" type="pres">
      <dgm:prSet presAssocID="{3E4AA73A-EDB1-4652-B26C-7B6595AA5E71}" presName="rootConnector" presStyleLbl="node2" presStyleIdx="0" presStyleCnt="2"/>
      <dgm:spPr/>
      <dgm:t>
        <a:bodyPr/>
        <a:lstStyle/>
        <a:p>
          <a:endParaRPr lang="el-GR"/>
        </a:p>
      </dgm:t>
    </dgm:pt>
    <dgm:pt modelId="{0094EB60-2346-475C-BE34-46A605612FDA}" type="pres">
      <dgm:prSet presAssocID="{3E4AA73A-EDB1-4652-B26C-7B6595AA5E71}" presName="hierChild4" presStyleCnt="0"/>
      <dgm:spPr/>
    </dgm:pt>
    <dgm:pt modelId="{2422A747-8739-4277-B503-B36D87067792}" type="pres">
      <dgm:prSet presAssocID="{3E4AA73A-EDB1-4652-B26C-7B6595AA5E71}" presName="hierChild5" presStyleCnt="0"/>
      <dgm:spPr/>
    </dgm:pt>
    <dgm:pt modelId="{0CE46D79-89B9-4F2E-BAA3-C43980C08EB1}" type="pres">
      <dgm:prSet presAssocID="{A37A2D24-7D64-45D1-8B9C-DA652D737C9C}" presName="Name37" presStyleLbl="parChTrans1D2" presStyleIdx="1" presStyleCnt="3"/>
      <dgm:spPr/>
      <dgm:t>
        <a:bodyPr/>
        <a:lstStyle/>
        <a:p>
          <a:endParaRPr lang="el-GR"/>
        </a:p>
      </dgm:t>
    </dgm:pt>
    <dgm:pt modelId="{66410FAF-1223-48C7-A051-46A1A70A9FE9}" type="pres">
      <dgm:prSet presAssocID="{C46DEFBA-A341-4FCA-8EA4-ADA2F19DD5E3}" presName="hierRoot2" presStyleCnt="0">
        <dgm:presLayoutVars>
          <dgm:hierBranch val="init"/>
        </dgm:presLayoutVars>
      </dgm:prSet>
      <dgm:spPr/>
    </dgm:pt>
    <dgm:pt modelId="{0C406C0E-1E4B-4A01-B1D7-BCE674E048AB}" type="pres">
      <dgm:prSet presAssocID="{C46DEFBA-A341-4FCA-8EA4-ADA2F19DD5E3}" presName="rootComposite" presStyleCnt="0"/>
      <dgm:spPr/>
    </dgm:pt>
    <dgm:pt modelId="{0B1A08D2-9025-4AAC-B7D9-19706B7EC960}" type="pres">
      <dgm:prSet presAssocID="{C46DEFBA-A341-4FCA-8EA4-ADA2F19DD5E3}" presName="rootText" presStyleLbl="node2" presStyleIdx="1" presStyleCnt="2">
        <dgm:presLayoutVars>
          <dgm:chPref val="3"/>
        </dgm:presLayoutVars>
      </dgm:prSet>
      <dgm:spPr/>
      <dgm:t>
        <a:bodyPr/>
        <a:lstStyle/>
        <a:p>
          <a:endParaRPr lang="el-GR"/>
        </a:p>
      </dgm:t>
    </dgm:pt>
    <dgm:pt modelId="{B426032B-3F2F-4533-954F-DC8780108B04}" type="pres">
      <dgm:prSet presAssocID="{C46DEFBA-A341-4FCA-8EA4-ADA2F19DD5E3}" presName="rootConnector" presStyleLbl="node2" presStyleIdx="1" presStyleCnt="2"/>
      <dgm:spPr/>
      <dgm:t>
        <a:bodyPr/>
        <a:lstStyle/>
        <a:p>
          <a:endParaRPr lang="el-GR"/>
        </a:p>
      </dgm:t>
    </dgm:pt>
    <dgm:pt modelId="{BE51664D-35CF-4BFA-B0D0-D84F02874067}" type="pres">
      <dgm:prSet presAssocID="{C46DEFBA-A341-4FCA-8EA4-ADA2F19DD5E3}" presName="hierChild4" presStyleCnt="0"/>
      <dgm:spPr/>
    </dgm:pt>
    <dgm:pt modelId="{82109E18-336C-4FF3-A781-2086AF3709CD}" type="pres">
      <dgm:prSet presAssocID="{C46DEFBA-A341-4FCA-8EA4-ADA2F19DD5E3}" presName="hierChild5" presStyleCnt="0"/>
      <dgm:spPr/>
    </dgm:pt>
    <dgm:pt modelId="{40BE5657-3C51-481C-B556-1EE70FA0EFF8}" type="pres">
      <dgm:prSet presAssocID="{904850A9-7F9F-43B0-9729-8762992AAF3E}" presName="hierChild3" presStyleCnt="0"/>
      <dgm:spPr/>
    </dgm:pt>
    <dgm:pt modelId="{48032D31-D610-4A28-99C4-6E53CB026B95}" type="pres">
      <dgm:prSet presAssocID="{BAD3033F-5AC9-48F6-BB7F-6872FB0F3944}" presName="Name111" presStyleLbl="parChTrans1D2" presStyleIdx="2" presStyleCnt="3"/>
      <dgm:spPr/>
      <dgm:t>
        <a:bodyPr/>
        <a:lstStyle/>
        <a:p>
          <a:endParaRPr lang="el-GR"/>
        </a:p>
      </dgm:t>
    </dgm:pt>
    <dgm:pt modelId="{F4D9839D-1B23-4039-A081-48CDF1DFCAB0}" type="pres">
      <dgm:prSet presAssocID="{975A0987-7E50-4E1A-B5C2-B12AA623F04E}" presName="hierRoot3" presStyleCnt="0">
        <dgm:presLayoutVars>
          <dgm:hierBranch val="init"/>
        </dgm:presLayoutVars>
      </dgm:prSet>
      <dgm:spPr/>
    </dgm:pt>
    <dgm:pt modelId="{13D3715B-A1BE-449B-89A7-09135B32E2BF}" type="pres">
      <dgm:prSet presAssocID="{975A0987-7E50-4E1A-B5C2-B12AA623F04E}" presName="rootComposite3" presStyleCnt="0"/>
      <dgm:spPr/>
    </dgm:pt>
    <dgm:pt modelId="{C1386048-EAB9-4EFC-AC1C-AC7798BA5145}" type="pres">
      <dgm:prSet presAssocID="{975A0987-7E50-4E1A-B5C2-B12AA623F04E}" presName="rootText3" presStyleLbl="asst1" presStyleIdx="0" presStyleCnt="1">
        <dgm:presLayoutVars>
          <dgm:chPref val="3"/>
        </dgm:presLayoutVars>
      </dgm:prSet>
      <dgm:spPr/>
      <dgm:t>
        <a:bodyPr/>
        <a:lstStyle/>
        <a:p>
          <a:endParaRPr lang="el-GR"/>
        </a:p>
      </dgm:t>
    </dgm:pt>
    <dgm:pt modelId="{B7E4603F-2F39-4737-A6A3-863DF7408961}" type="pres">
      <dgm:prSet presAssocID="{975A0987-7E50-4E1A-B5C2-B12AA623F04E}" presName="rootConnector3" presStyleLbl="asst1" presStyleIdx="0" presStyleCnt="1"/>
      <dgm:spPr/>
      <dgm:t>
        <a:bodyPr/>
        <a:lstStyle/>
        <a:p>
          <a:endParaRPr lang="el-GR"/>
        </a:p>
      </dgm:t>
    </dgm:pt>
    <dgm:pt modelId="{FE6BB908-9BEC-474C-B6FA-011A305AF8C9}" type="pres">
      <dgm:prSet presAssocID="{975A0987-7E50-4E1A-B5C2-B12AA623F04E}" presName="hierChild6" presStyleCnt="0"/>
      <dgm:spPr/>
    </dgm:pt>
    <dgm:pt modelId="{3B490F09-78B8-4C78-97EF-2B02A5B9CB94}" type="pres">
      <dgm:prSet presAssocID="{975A0987-7E50-4E1A-B5C2-B12AA623F04E}" presName="hierChild7" presStyleCnt="0"/>
      <dgm:spPr/>
    </dgm:pt>
  </dgm:ptLst>
  <dgm:cxnLst>
    <dgm:cxn modelId="{A0814BE7-FA7E-4613-B307-6784E7C8DA1C}" srcId="{904850A9-7F9F-43B0-9729-8762992AAF3E}" destId="{3E4AA73A-EDB1-4652-B26C-7B6595AA5E71}" srcOrd="1" destOrd="0" parTransId="{96041692-CFC2-4C03-8165-DF4060355DAB}" sibTransId="{3557AC3E-17EB-4E3B-9768-C159637DE275}"/>
    <dgm:cxn modelId="{C4103EDE-857B-4C18-998F-E1850CB3454A}" srcId="{904850A9-7F9F-43B0-9729-8762992AAF3E}" destId="{975A0987-7E50-4E1A-B5C2-B12AA623F04E}" srcOrd="0" destOrd="0" parTransId="{BAD3033F-5AC9-48F6-BB7F-6872FB0F3944}" sibTransId="{2E0CA2C9-07DA-4550-B8AB-CD3FFC842844}"/>
    <dgm:cxn modelId="{66B40A9D-3F90-496B-8AA4-92B21963BE1F}" type="presOf" srcId="{3E4AA73A-EDB1-4652-B26C-7B6595AA5E71}" destId="{92846975-F879-4A1C-8BB8-432651B8B9DC}" srcOrd="0" destOrd="0" presId="urn:microsoft.com/office/officeart/2005/8/layout/orgChart1"/>
    <dgm:cxn modelId="{B2D2F02D-AAA8-4B35-87CF-6E6280F96370}" type="presOf" srcId="{C46DEFBA-A341-4FCA-8EA4-ADA2F19DD5E3}" destId="{0B1A08D2-9025-4AAC-B7D9-19706B7EC960}" srcOrd="0" destOrd="0" presId="urn:microsoft.com/office/officeart/2005/8/layout/orgChart1"/>
    <dgm:cxn modelId="{AEAEA9C5-43DE-40EF-AB36-F85AF4B9A23C}" type="presOf" srcId="{904850A9-7F9F-43B0-9729-8762992AAF3E}" destId="{B95ABF19-D6B3-4FF9-975F-BAA1256D4BD9}" srcOrd="1" destOrd="0" presId="urn:microsoft.com/office/officeart/2005/8/layout/orgChart1"/>
    <dgm:cxn modelId="{1FB2B365-E2FC-43B8-8A4E-19A237AA4E37}" type="presOf" srcId="{96041692-CFC2-4C03-8165-DF4060355DAB}" destId="{E86474EB-12D1-4C37-A6F9-F03B11EF34A7}" srcOrd="0" destOrd="0" presId="urn:microsoft.com/office/officeart/2005/8/layout/orgChart1"/>
    <dgm:cxn modelId="{B4457468-3028-4983-8187-8972D907801B}" type="presOf" srcId="{66B7D580-6DBF-41D7-9A2B-BAD3B6262B67}" destId="{2EEDEB7A-EB4B-441F-897D-292E9438A34D}" srcOrd="0" destOrd="0" presId="urn:microsoft.com/office/officeart/2005/8/layout/orgChart1"/>
    <dgm:cxn modelId="{AAE0B8A2-46D6-4D38-9162-A688643310E5}" type="presOf" srcId="{975A0987-7E50-4E1A-B5C2-B12AA623F04E}" destId="{C1386048-EAB9-4EFC-AC1C-AC7798BA5145}" srcOrd="0" destOrd="0" presId="urn:microsoft.com/office/officeart/2005/8/layout/orgChart1"/>
    <dgm:cxn modelId="{1EAC5730-9B7C-4CDA-AF8F-AF86D34231F4}" srcId="{904850A9-7F9F-43B0-9729-8762992AAF3E}" destId="{C46DEFBA-A341-4FCA-8EA4-ADA2F19DD5E3}" srcOrd="2" destOrd="0" parTransId="{A37A2D24-7D64-45D1-8B9C-DA652D737C9C}" sibTransId="{CF5C5D78-49AE-425F-8B4C-5086C1242C24}"/>
    <dgm:cxn modelId="{DF200FA5-EAC6-4FA3-ADE3-87B288F2647F}" type="presOf" srcId="{BAD3033F-5AC9-48F6-BB7F-6872FB0F3944}" destId="{48032D31-D610-4A28-99C4-6E53CB026B95}" srcOrd="0" destOrd="0" presId="urn:microsoft.com/office/officeart/2005/8/layout/orgChart1"/>
    <dgm:cxn modelId="{E3840DD3-B7EF-4931-9E07-FA4B8DB8EAFF}" type="presOf" srcId="{C46DEFBA-A341-4FCA-8EA4-ADA2F19DD5E3}" destId="{B426032B-3F2F-4533-954F-DC8780108B04}" srcOrd="1" destOrd="0" presId="urn:microsoft.com/office/officeart/2005/8/layout/orgChart1"/>
    <dgm:cxn modelId="{D4FA596D-491C-4ABC-B66F-12CA42BA8EDC}" type="presOf" srcId="{3E4AA73A-EDB1-4652-B26C-7B6595AA5E71}" destId="{ACADB64E-A6B8-46D3-B9EF-D931B5BA9506}" srcOrd="1" destOrd="0" presId="urn:microsoft.com/office/officeart/2005/8/layout/orgChart1"/>
    <dgm:cxn modelId="{42E06863-BC6D-4407-86E4-B43DC5794C2D}" type="presOf" srcId="{975A0987-7E50-4E1A-B5C2-B12AA623F04E}" destId="{B7E4603F-2F39-4737-A6A3-863DF7408961}" srcOrd="1" destOrd="0" presId="urn:microsoft.com/office/officeart/2005/8/layout/orgChart1"/>
    <dgm:cxn modelId="{863FA3D4-7E1C-4DDB-8BD4-2D2ADC49CEE4}" type="presOf" srcId="{A37A2D24-7D64-45D1-8B9C-DA652D737C9C}" destId="{0CE46D79-89B9-4F2E-BAA3-C43980C08EB1}" srcOrd="0" destOrd="0" presId="urn:microsoft.com/office/officeart/2005/8/layout/orgChart1"/>
    <dgm:cxn modelId="{44B59756-DC4B-4356-81E9-772DFDAADA3E}" srcId="{66B7D580-6DBF-41D7-9A2B-BAD3B6262B67}" destId="{904850A9-7F9F-43B0-9729-8762992AAF3E}" srcOrd="0" destOrd="0" parTransId="{C644504D-44E2-412D-BA0B-BE90B646FFA0}" sibTransId="{47E1D2FE-BF63-4CF5-BC93-F0F4D6A3FED2}"/>
    <dgm:cxn modelId="{8DB1AC5E-AE63-454F-91F3-6A400D5CC3DC}" type="presOf" srcId="{904850A9-7F9F-43B0-9729-8762992AAF3E}" destId="{73FF88EC-B57D-4EBE-91F7-D56AFD3E4D71}" srcOrd="0" destOrd="0" presId="urn:microsoft.com/office/officeart/2005/8/layout/orgChart1"/>
    <dgm:cxn modelId="{88CACCEE-D9DF-4379-B37E-89D213832E27}" type="presParOf" srcId="{2EEDEB7A-EB4B-441F-897D-292E9438A34D}" destId="{ABCC3337-A1D2-4B73-B016-274217B5FF7B}" srcOrd="0" destOrd="0" presId="urn:microsoft.com/office/officeart/2005/8/layout/orgChart1"/>
    <dgm:cxn modelId="{4A9F948A-F5BD-4897-97CE-8F183F26B5F4}" type="presParOf" srcId="{ABCC3337-A1D2-4B73-B016-274217B5FF7B}" destId="{8B4C0098-D9DC-43AC-9359-4A147621AE1A}" srcOrd="0" destOrd="0" presId="urn:microsoft.com/office/officeart/2005/8/layout/orgChart1"/>
    <dgm:cxn modelId="{D407F358-6714-4620-A8C1-3B0E004E03F4}" type="presParOf" srcId="{8B4C0098-D9DC-43AC-9359-4A147621AE1A}" destId="{73FF88EC-B57D-4EBE-91F7-D56AFD3E4D71}" srcOrd="0" destOrd="0" presId="urn:microsoft.com/office/officeart/2005/8/layout/orgChart1"/>
    <dgm:cxn modelId="{D259C53C-266E-474D-9F83-92AD01985149}" type="presParOf" srcId="{8B4C0098-D9DC-43AC-9359-4A147621AE1A}" destId="{B95ABF19-D6B3-4FF9-975F-BAA1256D4BD9}" srcOrd="1" destOrd="0" presId="urn:microsoft.com/office/officeart/2005/8/layout/orgChart1"/>
    <dgm:cxn modelId="{4BD65A14-329F-483F-83DE-48BEB6511112}" type="presParOf" srcId="{ABCC3337-A1D2-4B73-B016-274217B5FF7B}" destId="{2BB84193-9B18-4CB4-94C8-D6F2BD5745EF}" srcOrd="1" destOrd="0" presId="urn:microsoft.com/office/officeart/2005/8/layout/orgChart1"/>
    <dgm:cxn modelId="{465DADD0-8DA2-4FF4-BD5F-7025409DBA42}" type="presParOf" srcId="{2BB84193-9B18-4CB4-94C8-D6F2BD5745EF}" destId="{E86474EB-12D1-4C37-A6F9-F03B11EF34A7}" srcOrd="0" destOrd="0" presId="urn:microsoft.com/office/officeart/2005/8/layout/orgChart1"/>
    <dgm:cxn modelId="{508F11BC-CD6D-4FB6-BE56-AB303309F9FA}" type="presParOf" srcId="{2BB84193-9B18-4CB4-94C8-D6F2BD5745EF}" destId="{40ED42D2-3DAA-4C66-8E39-652671ED504F}" srcOrd="1" destOrd="0" presId="urn:microsoft.com/office/officeart/2005/8/layout/orgChart1"/>
    <dgm:cxn modelId="{805386E6-443E-45CA-B6E1-FAFE063900A7}" type="presParOf" srcId="{40ED42D2-3DAA-4C66-8E39-652671ED504F}" destId="{FA2A6D6D-D52F-4021-A2F3-FB77B6DF7B7A}" srcOrd="0" destOrd="0" presId="urn:microsoft.com/office/officeart/2005/8/layout/orgChart1"/>
    <dgm:cxn modelId="{53352CFD-1E2F-480C-815A-7CBA7555EDC6}" type="presParOf" srcId="{FA2A6D6D-D52F-4021-A2F3-FB77B6DF7B7A}" destId="{92846975-F879-4A1C-8BB8-432651B8B9DC}" srcOrd="0" destOrd="0" presId="urn:microsoft.com/office/officeart/2005/8/layout/orgChart1"/>
    <dgm:cxn modelId="{38CAF140-EB49-4137-ABD5-4E0202FBC991}" type="presParOf" srcId="{FA2A6D6D-D52F-4021-A2F3-FB77B6DF7B7A}" destId="{ACADB64E-A6B8-46D3-B9EF-D931B5BA9506}" srcOrd="1" destOrd="0" presId="urn:microsoft.com/office/officeart/2005/8/layout/orgChart1"/>
    <dgm:cxn modelId="{82F8B2DF-2512-401E-8BC4-CA6785B3CE3A}" type="presParOf" srcId="{40ED42D2-3DAA-4C66-8E39-652671ED504F}" destId="{0094EB60-2346-475C-BE34-46A605612FDA}" srcOrd="1" destOrd="0" presId="urn:microsoft.com/office/officeart/2005/8/layout/orgChart1"/>
    <dgm:cxn modelId="{F05A15A2-84B6-405A-A27E-D88CA5988390}" type="presParOf" srcId="{40ED42D2-3DAA-4C66-8E39-652671ED504F}" destId="{2422A747-8739-4277-B503-B36D87067792}" srcOrd="2" destOrd="0" presId="urn:microsoft.com/office/officeart/2005/8/layout/orgChart1"/>
    <dgm:cxn modelId="{6543FF41-92D4-4950-904E-379921C0D63F}" type="presParOf" srcId="{2BB84193-9B18-4CB4-94C8-D6F2BD5745EF}" destId="{0CE46D79-89B9-4F2E-BAA3-C43980C08EB1}" srcOrd="2" destOrd="0" presId="urn:microsoft.com/office/officeart/2005/8/layout/orgChart1"/>
    <dgm:cxn modelId="{81C7A261-C303-447A-8111-8CEA2FCB763D}" type="presParOf" srcId="{2BB84193-9B18-4CB4-94C8-D6F2BD5745EF}" destId="{66410FAF-1223-48C7-A051-46A1A70A9FE9}" srcOrd="3" destOrd="0" presId="urn:microsoft.com/office/officeart/2005/8/layout/orgChart1"/>
    <dgm:cxn modelId="{CF78B2CB-6A85-4C41-9CD2-1433530F80F4}" type="presParOf" srcId="{66410FAF-1223-48C7-A051-46A1A70A9FE9}" destId="{0C406C0E-1E4B-4A01-B1D7-BCE674E048AB}" srcOrd="0" destOrd="0" presId="urn:microsoft.com/office/officeart/2005/8/layout/orgChart1"/>
    <dgm:cxn modelId="{64358940-93B6-4E28-BF62-EE43F820F9F1}" type="presParOf" srcId="{0C406C0E-1E4B-4A01-B1D7-BCE674E048AB}" destId="{0B1A08D2-9025-4AAC-B7D9-19706B7EC960}" srcOrd="0" destOrd="0" presId="urn:microsoft.com/office/officeart/2005/8/layout/orgChart1"/>
    <dgm:cxn modelId="{2767EFC5-7C0F-4CAA-AB18-7D91927C5FB4}" type="presParOf" srcId="{0C406C0E-1E4B-4A01-B1D7-BCE674E048AB}" destId="{B426032B-3F2F-4533-954F-DC8780108B04}" srcOrd="1" destOrd="0" presId="urn:microsoft.com/office/officeart/2005/8/layout/orgChart1"/>
    <dgm:cxn modelId="{59B49A34-DCFE-458C-8424-9882278D3D7D}" type="presParOf" srcId="{66410FAF-1223-48C7-A051-46A1A70A9FE9}" destId="{BE51664D-35CF-4BFA-B0D0-D84F02874067}" srcOrd="1" destOrd="0" presId="urn:microsoft.com/office/officeart/2005/8/layout/orgChart1"/>
    <dgm:cxn modelId="{D82F6C31-8B1A-4870-BCBE-B2A0917858AE}" type="presParOf" srcId="{66410FAF-1223-48C7-A051-46A1A70A9FE9}" destId="{82109E18-336C-4FF3-A781-2086AF3709CD}" srcOrd="2" destOrd="0" presId="urn:microsoft.com/office/officeart/2005/8/layout/orgChart1"/>
    <dgm:cxn modelId="{757BE8A3-B15A-433C-BBE0-482ED773DF84}" type="presParOf" srcId="{ABCC3337-A1D2-4B73-B016-274217B5FF7B}" destId="{40BE5657-3C51-481C-B556-1EE70FA0EFF8}" srcOrd="2" destOrd="0" presId="urn:microsoft.com/office/officeart/2005/8/layout/orgChart1"/>
    <dgm:cxn modelId="{27D1BEFD-6EA4-441A-958B-779238C9DCA7}" type="presParOf" srcId="{40BE5657-3C51-481C-B556-1EE70FA0EFF8}" destId="{48032D31-D610-4A28-99C4-6E53CB026B95}" srcOrd="0" destOrd="0" presId="urn:microsoft.com/office/officeart/2005/8/layout/orgChart1"/>
    <dgm:cxn modelId="{15C8EC03-24AE-4779-9B6F-754795E4E971}" type="presParOf" srcId="{40BE5657-3C51-481C-B556-1EE70FA0EFF8}" destId="{F4D9839D-1B23-4039-A081-48CDF1DFCAB0}" srcOrd="1" destOrd="0" presId="urn:microsoft.com/office/officeart/2005/8/layout/orgChart1"/>
    <dgm:cxn modelId="{01CE1D56-FF19-488C-817D-BD170476B44F}" type="presParOf" srcId="{F4D9839D-1B23-4039-A081-48CDF1DFCAB0}" destId="{13D3715B-A1BE-449B-89A7-09135B32E2BF}" srcOrd="0" destOrd="0" presId="urn:microsoft.com/office/officeart/2005/8/layout/orgChart1"/>
    <dgm:cxn modelId="{A2D054C2-D3C1-4780-A557-B7AE597C9E13}" type="presParOf" srcId="{13D3715B-A1BE-449B-89A7-09135B32E2BF}" destId="{C1386048-EAB9-4EFC-AC1C-AC7798BA5145}" srcOrd="0" destOrd="0" presId="urn:microsoft.com/office/officeart/2005/8/layout/orgChart1"/>
    <dgm:cxn modelId="{F48524B3-2CF7-4108-8182-04AEF5CE07BC}" type="presParOf" srcId="{13D3715B-A1BE-449B-89A7-09135B32E2BF}" destId="{B7E4603F-2F39-4737-A6A3-863DF7408961}" srcOrd="1" destOrd="0" presId="urn:microsoft.com/office/officeart/2005/8/layout/orgChart1"/>
    <dgm:cxn modelId="{AA4FB9CB-7287-4754-83BB-C4AB53608A07}" type="presParOf" srcId="{F4D9839D-1B23-4039-A081-48CDF1DFCAB0}" destId="{FE6BB908-9BEC-474C-B6FA-011A305AF8C9}" srcOrd="1" destOrd="0" presId="urn:microsoft.com/office/officeart/2005/8/layout/orgChart1"/>
    <dgm:cxn modelId="{ED501234-D523-4EBE-AEF4-A73C23F42ACB}" type="presParOf" srcId="{F4D9839D-1B23-4039-A081-48CDF1DFCAB0}" destId="{3B490F09-78B8-4C78-97EF-2B02A5B9CB94}"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08A032-A430-4B67-B2FD-351BE0B1785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12C24E44-DC77-42AC-BE61-6721EF51D604}">
      <dgm:prSet phldrT="[Κείμενο]" custT="1"/>
      <dgm:spPr/>
      <dgm:t>
        <a:bodyPr/>
        <a:lstStyle/>
        <a:p>
          <a:r>
            <a:rPr lang="en-US" sz="1600" dirty="0" smtClean="0"/>
            <a:t>Gram</a:t>
          </a:r>
          <a:r>
            <a:rPr lang="el-GR" sz="1600" dirty="0" smtClean="0"/>
            <a:t>(-)</a:t>
          </a:r>
          <a:r>
            <a:rPr lang="en-US" sz="1600" dirty="0" smtClean="0"/>
            <a:t> </a:t>
          </a:r>
          <a:r>
            <a:rPr lang="el-GR" sz="1600" dirty="0" smtClean="0"/>
            <a:t>βακτηρίδια</a:t>
          </a:r>
          <a:r>
            <a:rPr lang="en-US" sz="1600" dirty="0" smtClean="0"/>
            <a:t> </a:t>
          </a:r>
          <a:r>
            <a:rPr lang="el-GR" sz="1600" dirty="0" smtClean="0"/>
            <a:t>θετικά στην εξέταση οξειδάσης</a:t>
          </a:r>
          <a:endParaRPr lang="el-GR" sz="1600" dirty="0"/>
        </a:p>
      </dgm:t>
    </dgm:pt>
    <dgm:pt modelId="{AA3ED9BA-F363-4C5C-BE4D-FD75DA8999ED}" type="parTrans" cxnId="{AFBB98B5-04D3-4B98-9897-BF8B918E7029}">
      <dgm:prSet/>
      <dgm:spPr/>
      <dgm:t>
        <a:bodyPr/>
        <a:lstStyle/>
        <a:p>
          <a:endParaRPr lang="el-GR"/>
        </a:p>
      </dgm:t>
    </dgm:pt>
    <dgm:pt modelId="{7B70BEAC-A60D-45D4-A46A-6FFC7EED86E2}" type="sibTrans" cxnId="{AFBB98B5-04D3-4B98-9897-BF8B918E7029}">
      <dgm:prSet/>
      <dgm:spPr/>
      <dgm:t>
        <a:bodyPr/>
        <a:lstStyle/>
        <a:p>
          <a:endParaRPr lang="el-GR"/>
        </a:p>
      </dgm:t>
    </dgm:pt>
    <dgm:pt modelId="{A5B06EC1-5AD7-4C63-BDF0-933618BF820C}" type="asst">
      <dgm:prSet phldrT="[Κείμενο]" custT="1"/>
      <dgm:spPr/>
      <dgm:t>
        <a:bodyPr/>
        <a:lstStyle/>
        <a:p>
          <a:r>
            <a:rPr lang="el-GR" sz="1600" dirty="0" smtClean="0"/>
            <a:t>Εξέταση ινδόλης</a:t>
          </a:r>
          <a:endParaRPr lang="el-GR" sz="1600" dirty="0"/>
        </a:p>
      </dgm:t>
    </dgm:pt>
    <dgm:pt modelId="{B8EBCB34-4F72-43B9-8AED-219A3913C233}" type="parTrans" cxnId="{6A5CD88F-2E4A-495F-8659-5BFABA6A2495}">
      <dgm:prSet/>
      <dgm:spPr/>
      <dgm:t>
        <a:bodyPr/>
        <a:lstStyle/>
        <a:p>
          <a:endParaRPr lang="el-GR"/>
        </a:p>
      </dgm:t>
    </dgm:pt>
    <dgm:pt modelId="{CA2E4022-0496-411A-98A2-AAE8E990C76F}" type="sibTrans" cxnId="{6A5CD88F-2E4A-495F-8659-5BFABA6A2495}">
      <dgm:prSet/>
      <dgm:spPr/>
      <dgm:t>
        <a:bodyPr/>
        <a:lstStyle/>
        <a:p>
          <a:endParaRPr lang="el-GR"/>
        </a:p>
      </dgm:t>
    </dgm:pt>
    <dgm:pt modelId="{20D53F15-9673-404D-B0A2-01DEC92F9DA1}">
      <dgm:prSet phldrT="[Κείμενο]" custT="1"/>
      <dgm:spPr/>
      <dgm:t>
        <a:bodyPr/>
        <a:lstStyle/>
        <a:p>
          <a:r>
            <a:rPr lang="el-GR" sz="1600" dirty="0" smtClean="0"/>
            <a:t>Αρνητική </a:t>
          </a:r>
        </a:p>
        <a:p>
          <a:r>
            <a:rPr lang="en-US" sz="1600" dirty="0" err="1" smtClean="0"/>
            <a:t>Aeromonas</a:t>
          </a:r>
          <a:endParaRPr lang="en-US" sz="1600" dirty="0" smtClean="0"/>
        </a:p>
        <a:p>
          <a:r>
            <a:rPr lang="en-US" sz="1600" dirty="0" err="1" smtClean="0"/>
            <a:t>Plesiomonas</a:t>
          </a:r>
          <a:endParaRPr lang="en-US" sz="1600" dirty="0" smtClean="0"/>
        </a:p>
        <a:p>
          <a:r>
            <a:rPr lang="en-US" sz="1600" dirty="0" err="1" smtClean="0"/>
            <a:t>vibrios</a:t>
          </a:r>
          <a:endParaRPr lang="el-GR" sz="1600" dirty="0"/>
        </a:p>
      </dgm:t>
    </dgm:pt>
    <dgm:pt modelId="{93DE5712-69DD-474F-AD33-191392FE44B6}" type="parTrans" cxnId="{AB0234F0-D766-4503-8A41-3CDDE8CF4DAF}">
      <dgm:prSet/>
      <dgm:spPr/>
      <dgm:t>
        <a:bodyPr/>
        <a:lstStyle/>
        <a:p>
          <a:endParaRPr lang="el-GR"/>
        </a:p>
      </dgm:t>
    </dgm:pt>
    <dgm:pt modelId="{270655B5-EF17-454D-B459-C5A900B068C3}" type="sibTrans" cxnId="{AB0234F0-D766-4503-8A41-3CDDE8CF4DAF}">
      <dgm:prSet/>
      <dgm:spPr/>
      <dgm:t>
        <a:bodyPr/>
        <a:lstStyle/>
        <a:p>
          <a:endParaRPr lang="el-GR"/>
        </a:p>
      </dgm:t>
    </dgm:pt>
    <dgm:pt modelId="{1FC64C5E-4AED-4D47-93E4-824FF5743A31}">
      <dgm:prSet phldrT="[Κείμενο]" custT="1"/>
      <dgm:spPr/>
      <dgm:t>
        <a:bodyPr/>
        <a:lstStyle/>
        <a:p>
          <a:r>
            <a:rPr lang="el-GR" sz="1600" dirty="0" smtClean="0"/>
            <a:t>Θετική</a:t>
          </a:r>
        </a:p>
        <a:p>
          <a:r>
            <a:rPr lang="en-US" sz="1600" dirty="0" smtClean="0"/>
            <a:t>Pseudomonas </a:t>
          </a:r>
          <a:endParaRPr lang="el-GR" sz="1600" dirty="0"/>
        </a:p>
      </dgm:t>
    </dgm:pt>
    <dgm:pt modelId="{0E7C41B8-6F64-4093-BA04-E6DE7D47962F}" type="parTrans" cxnId="{23104629-2120-4FDD-9DCB-C341AED45804}">
      <dgm:prSet/>
      <dgm:spPr/>
      <dgm:t>
        <a:bodyPr/>
        <a:lstStyle/>
        <a:p>
          <a:endParaRPr lang="el-GR"/>
        </a:p>
      </dgm:t>
    </dgm:pt>
    <dgm:pt modelId="{5CFE3C2E-D382-4E44-A765-C8A46996ED74}" type="sibTrans" cxnId="{23104629-2120-4FDD-9DCB-C341AED45804}">
      <dgm:prSet/>
      <dgm:spPr/>
      <dgm:t>
        <a:bodyPr/>
        <a:lstStyle/>
        <a:p>
          <a:endParaRPr lang="el-GR"/>
        </a:p>
      </dgm:t>
    </dgm:pt>
    <dgm:pt modelId="{3DD85577-92A8-413D-9346-182039B9D4CA}" type="pres">
      <dgm:prSet presAssocID="{B008A032-A430-4B67-B2FD-351BE0B1785F}" presName="hierChild1" presStyleCnt="0">
        <dgm:presLayoutVars>
          <dgm:orgChart val="1"/>
          <dgm:chPref val="1"/>
          <dgm:dir/>
          <dgm:animOne val="branch"/>
          <dgm:animLvl val="lvl"/>
          <dgm:resizeHandles/>
        </dgm:presLayoutVars>
      </dgm:prSet>
      <dgm:spPr/>
      <dgm:t>
        <a:bodyPr/>
        <a:lstStyle/>
        <a:p>
          <a:endParaRPr lang="el-GR"/>
        </a:p>
      </dgm:t>
    </dgm:pt>
    <dgm:pt modelId="{16FD6765-1572-4D08-91DC-36744E1EC3AF}" type="pres">
      <dgm:prSet presAssocID="{12C24E44-DC77-42AC-BE61-6721EF51D604}" presName="hierRoot1" presStyleCnt="0">
        <dgm:presLayoutVars>
          <dgm:hierBranch val="init"/>
        </dgm:presLayoutVars>
      </dgm:prSet>
      <dgm:spPr/>
    </dgm:pt>
    <dgm:pt modelId="{9BCE537C-A313-4EFC-AF0E-8ACD9F320A71}" type="pres">
      <dgm:prSet presAssocID="{12C24E44-DC77-42AC-BE61-6721EF51D604}" presName="rootComposite1" presStyleCnt="0"/>
      <dgm:spPr/>
    </dgm:pt>
    <dgm:pt modelId="{120AAFE2-417E-47AD-A45B-BD8AD520A289}" type="pres">
      <dgm:prSet presAssocID="{12C24E44-DC77-42AC-BE61-6721EF51D604}" presName="rootText1" presStyleLbl="node0" presStyleIdx="0" presStyleCnt="1">
        <dgm:presLayoutVars>
          <dgm:chPref val="3"/>
        </dgm:presLayoutVars>
      </dgm:prSet>
      <dgm:spPr/>
      <dgm:t>
        <a:bodyPr/>
        <a:lstStyle/>
        <a:p>
          <a:endParaRPr lang="el-GR"/>
        </a:p>
      </dgm:t>
    </dgm:pt>
    <dgm:pt modelId="{5B7504E2-EF3D-450B-ACDE-B73852A0DE86}" type="pres">
      <dgm:prSet presAssocID="{12C24E44-DC77-42AC-BE61-6721EF51D604}" presName="rootConnector1" presStyleLbl="node1" presStyleIdx="0" presStyleCnt="0"/>
      <dgm:spPr/>
      <dgm:t>
        <a:bodyPr/>
        <a:lstStyle/>
        <a:p>
          <a:endParaRPr lang="el-GR"/>
        </a:p>
      </dgm:t>
    </dgm:pt>
    <dgm:pt modelId="{21AD50E7-C075-4AC1-B5A0-5E5C252C7E8B}" type="pres">
      <dgm:prSet presAssocID="{12C24E44-DC77-42AC-BE61-6721EF51D604}" presName="hierChild2" presStyleCnt="0"/>
      <dgm:spPr/>
    </dgm:pt>
    <dgm:pt modelId="{0043F675-073A-4CE9-8967-2E21D44179A2}" type="pres">
      <dgm:prSet presAssocID="{93DE5712-69DD-474F-AD33-191392FE44B6}" presName="Name37" presStyleLbl="parChTrans1D2" presStyleIdx="0" presStyleCnt="3"/>
      <dgm:spPr/>
      <dgm:t>
        <a:bodyPr/>
        <a:lstStyle/>
        <a:p>
          <a:endParaRPr lang="el-GR"/>
        </a:p>
      </dgm:t>
    </dgm:pt>
    <dgm:pt modelId="{AC11966C-C0C8-4A67-9004-E1235AB0D4BB}" type="pres">
      <dgm:prSet presAssocID="{20D53F15-9673-404D-B0A2-01DEC92F9DA1}" presName="hierRoot2" presStyleCnt="0">
        <dgm:presLayoutVars>
          <dgm:hierBranch val="init"/>
        </dgm:presLayoutVars>
      </dgm:prSet>
      <dgm:spPr/>
    </dgm:pt>
    <dgm:pt modelId="{C2434C34-4ECC-4190-84B6-8C7BBBFD6226}" type="pres">
      <dgm:prSet presAssocID="{20D53F15-9673-404D-B0A2-01DEC92F9DA1}" presName="rootComposite" presStyleCnt="0"/>
      <dgm:spPr/>
    </dgm:pt>
    <dgm:pt modelId="{64EAEA7B-C455-4775-BD31-D6AC3226FFB5}" type="pres">
      <dgm:prSet presAssocID="{20D53F15-9673-404D-B0A2-01DEC92F9DA1}" presName="rootText" presStyleLbl="node2" presStyleIdx="0" presStyleCnt="2">
        <dgm:presLayoutVars>
          <dgm:chPref val="3"/>
        </dgm:presLayoutVars>
      </dgm:prSet>
      <dgm:spPr/>
      <dgm:t>
        <a:bodyPr/>
        <a:lstStyle/>
        <a:p>
          <a:endParaRPr lang="el-GR"/>
        </a:p>
      </dgm:t>
    </dgm:pt>
    <dgm:pt modelId="{577B5660-3B9F-4780-9BC5-029C7345B494}" type="pres">
      <dgm:prSet presAssocID="{20D53F15-9673-404D-B0A2-01DEC92F9DA1}" presName="rootConnector" presStyleLbl="node2" presStyleIdx="0" presStyleCnt="2"/>
      <dgm:spPr/>
      <dgm:t>
        <a:bodyPr/>
        <a:lstStyle/>
        <a:p>
          <a:endParaRPr lang="el-GR"/>
        </a:p>
      </dgm:t>
    </dgm:pt>
    <dgm:pt modelId="{ED2B7A3E-0F70-4FF8-A83D-2BE92B46D7C6}" type="pres">
      <dgm:prSet presAssocID="{20D53F15-9673-404D-B0A2-01DEC92F9DA1}" presName="hierChild4" presStyleCnt="0"/>
      <dgm:spPr/>
    </dgm:pt>
    <dgm:pt modelId="{BA83B83B-8E2B-4BF0-B5EC-7AF925C72320}" type="pres">
      <dgm:prSet presAssocID="{20D53F15-9673-404D-B0A2-01DEC92F9DA1}" presName="hierChild5" presStyleCnt="0"/>
      <dgm:spPr/>
    </dgm:pt>
    <dgm:pt modelId="{24EC6BAD-B837-4CC0-95AC-378E0642E3B7}" type="pres">
      <dgm:prSet presAssocID="{0E7C41B8-6F64-4093-BA04-E6DE7D47962F}" presName="Name37" presStyleLbl="parChTrans1D2" presStyleIdx="1" presStyleCnt="3"/>
      <dgm:spPr/>
      <dgm:t>
        <a:bodyPr/>
        <a:lstStyle/>
        <a:p>
          <a:endParaRPr lang="el-GR"/>
        </a:p>
      </dgm:t>
    </dgm:pt>
    <dgm:pt modelId="{1081A35E-43A4-408D-8D6B-FA7A904B689F}" type="pres">
      <dgm:prSet presAssocID="{1FC64C5E-4AED-4D47-93E4-824FF5743A31}" presName="hierRoot2" presStyleCnt="0">
        <dgm:presLayoutVars>
          <dgm:hierBranch val="init"/>
        </dgm:presLayoutVars>
      </dgm:prSet>
      <dgm:spPr/>
    </dgm:pt>
    <dgm:pt modelId="{DF5F17FB-5489-4142-9562-71B46D2A789F}" type="pres">
      <dgm:prSet presAssocID="{1FC64C5E-4AED-4D47-93E4-824FF5743A31}" presName="rootComposite" presStyleCnt="0"/>
      <dgm:spPr/>
    </dgm:pt>
    <dgm:pt modelId="{454303BF-26CD-4A71-8D58-3BF4EB818604}" type="pres">
      <dgm:prSet presAssocID="{1FC64C5E-4AED-4D47-93E4-824FF5743A31}" presName="rootText" presStyleLbl="node2" presStyleIdx="1" presStyleCnt="2">
        <dgm:presLayoutVars>
          <dgm:chPref val="3"/>
        </dgm:presLayoutVars>
      </dgm:prSet>
      <dgm:spPr/>
      <dgm:t>
        <a:bodyPr/>
        <a:lstStyle/>
        <a:p>
          <a:endParaRPr lang="el-GR"/>
        </a:p>
      </dgm:t>
    </dgm:pt>
    <dgm:pt modelId="{A1329A26-5890-4DD8-9F7C-C96872AB8E40}" type="pres">
      <dgm:prSet presAssocID="{1FC64C5E-4AED-4D47-93E4-824FF5743A31}" presName="rootConnector" presStyleLbl="node2" presStyleIdx="1" presStyleCnt="2"/>
      <dgm:spPr/>
      <dgm:t>
        <a:bodyPr/>
        <a:lstStyle/>
        <a:p>
          <a:endParaRPr lang="el-GR"/>
        </a:p>
      </dgm:t>
    </dgm:pt>
    <dgm:pt modelId="{AF2BEAD2-0D73-4CBB-806B-35672439839E}" type="pres">
      <dgm:prSet presAssocID="{1FC64C5E-4AED-4D47-93E4-824FF5743A31}" presName="hierChild4" presStyleCnt="0"/>
      <dgm:spPr/>
    </dgm:pt>
    <dgm:pt modelId="{B0FEAC6F-5825-4246-9396-0B79433B8168}" type="pres">
      <dgm:prSet presAssocID="{1FC64C5E-4AED-4D47-93E4-824FF5743A31}" presName="hierChild5" presStyleCnt="0"/>
      <dgm:spPr/>
    </dgm:pt>
    <dgm:pt modelId="{5EB9922D-05C4-4259-B213-2C4EB485E719}" type="pres">
      <dgm:prSet presAssocID="{12C24E44-DC77-42AC-BE61-6721EF51D604}" presName="hierChild3" presStyleCnt="0"/>
      <dgm:spPr/>
    </dgm:pt>
    <dgm:pt modelId="{83F40131-2D81-4503-AA0B-04B3D7036EBD}" type="pres">
      <dgm:prSet presAssocID="{B8EBCB34-4F72-43B9-8AED-219A3913C233}" presName="Name111" presStyleLbl="parChTrans1D2" presStyleIdx="2" presStyleCnt="3"/>
      <dgm:spPr/>
      <dgm:t>
        <a:bodyPr/>
        <a:lstStyle/>
        <a:p>
          <a:endParaRPr lang="el-GR"/>
        </a:p>
      </dgm:t>
    </dgm:pt>
    <dgm:pt modelId="{6C7D9D41-6596-46E7-9A06-FB6A4E1C0BB2}" type="pres">
      <dgm:prSet presAssocID="{A5B06EC1-5AD7-4C63-BDF0-933618BF820C}" presName="hierRoot3" presStyleCnt="0">
        <dgm:presLayoutVars>
          <dgm:hierBranch val="init"/>
        </dgm:presLayoutVars>
      </dgm:prSet>
      <dgm:spPr/>
    </dgm:pt>
    <dgm:pt modelId="{D360DACA-B75D-4E4B-AA76-29278CE90B51}" type="pres">
      <dgm:prSet presAssocID="{A5B06EC1-5AD7-4C63-BDF0-933618BF820C}" presName="rootComposite3" presStyleCnt="0"/>
      <dgm:spPr/>
    </dgm:pt>
    <dgm:pt modelId="{75FF65D9-94D8-4173-8537-0CE11440EC71}" type="pres">
      <dgm:prSet presAssocID="{A5B06EC1-5AD7-4C63-BDF0-933618BF820C}" presName="rootText3" presStyleLbl="asst1" presStyleIdx="0" presStyleCnt="1">
        <dgm:presLayoutVars>
          <dgm:chPref val="3"/>
        </dgm:presLayoutVars>
      </dgm:prSet>
      <dgm:spPr/>
      <dgm:t>
        <a:bodyPr/>
        <a:lstStyle/>
        <a:p>
          <a:endParaRPr lang="el-GR"/>
        </a:p>
      </dgm:t>
    </dgm:pt>
    <dgm:pt modelId="{17604E40-1E4B-45C6-88D8-4AA1C2BFC504}" type="pres">
      <dgm:prSet presAssocID="{A5B06EC1-5AD7-4C63-BDF0-933618BF820C}" presName="rootConnector3" presStyleLbl="asst1" presStyleIdx="0" presStyleCnt="1"/>
      <dgm:spPr/>
      <dgm:t>
        <a:bodyPr/>
        <a:lstStyle/>
        <a:p>
          <a:endParaRPr lang="el-GR"/>
        </a:p>
      </dgm:t>
    </dgm:pt>
    <dgm:pt modelId="{C0087197-820B-4294-BF9A-74429CDA7DE7}" type="pres">
      <dgm:prSet presAssocID="{A5B06EC1-5AD7-4C63-BDF0-933618BF820C}" presName="hierChild6" presStyleCnt="0"/>
      <dgm:spPr/>
    </dgm:pt>
    <dgm:pt modelId="{5310C2FA-AD69-4A96-A987-A83677D79497}" type="pres">
      <dgm:prSet presAssocID="{A5B06EC1-5AD7-4C63-BDF0-933618BF820C}" presName="hierChild7" presStyleCnt="0"/>
      <dgm:spPr/>
    </dgm:pt>
  </dgm:ptLst>
  <dgm:cxnLst>
    <dgm:cxn modelId="{52963F4C-E147-476C-BDBE-97EF755882F1}" type="presOf" srcId="{20D53F15-9673-404D-B0A2-01DEC92F9DA1}" destId="{577B5660-3B9F-4780-9BC5-029C7345B494}" srcOrd="1" destOrd="0" presId="urn:microsoft.com/office/officeart/2005/8/layout/orgChart1"/>
    <dgm:cxn modelId="{AB0234F0-D766-4503-8A41-3CDDE8CF4DAF}" srcId="{12C24E44-DC77-42AC-BE61-6721EF51D604}" destId="{20D53F15-9673-404D-B0A2-01DEC92F9DA1}" srcOrd="1" destOrd="0" parTransId="{93DE5712-69DD-474F-AD33-191392FE44B6}" sibTransId="{270655B5-EF17-454D-B459-C5A900B068C3}"/>
    <dgm:cxn modelId="{5F592FE6-A162-4A01-B5F2-A591286A3692}" type="presOf" srcId="{20D53F15-9673-404D-B0A2-01DEC92F9DA1}" destId="{64EAEA7B-C455-4775-BD31-D6AC3226FFB5}" srcOrd="0" destOrd="0" presId="urn:microsoft.com/office/officeart/2005/8/layout/orgChart1"/>
    <dgm:cxn modelId="{25885257-CC46-4902-91FB-9519E78E17ED}" type="presOf" srcId="{B8EBCB34-4F72-43B9-8AED-219A3913C233}" destId="{83F40131-2D81-4503-AA0B-04B3D7036EBD}" srcOrd="0" destOrd="0" presId="urn:microsoft.com/office/officeart/2005/8/layout/orgChart1"/>
    <dgm:cxn modelId="{76CCA231-5242-4BF9-AD88-EB50C0BE0584}" type="presOf" srcId="{12C24E44-DC77-42AC-BE61-6721EF51D604}" destId="{5B7504E2-EF3D-450B-ACDE-B73852A0DE86}" srcOrd="1" destOrd="0" presId="urn:microsoft.com/office/officeart/2005/8/layout/orgChart1"/>
    <dgm:cxn modelId="{9E0E5A19-63B9-4A60-AEF8-80404B9E7E45}" type="presOf" srcId="{0E7C41B8-6F64-4093-BA04-E6DE7D47962F}" destId="{24EC6BAD-B837-4CC0-95AC-378E0642E3B7}" srcOrd="0" destOrd="0" presId="urn:microsoft.com/office/officeart/2005/8/layout/orgChart1"/>
    <dgm:cxn modelId="{C4810B94-B2BC-4C40-88C4-F479AE40C8E2}" type="presOf" srcId="{12C24E44-DC77-42AC-BE61-6721EF51D604}" destId="{120AAFE2-417E-47AD-A45B-BD8AD520A289}" srcOrd="0" destOrd="0" presId="urn:microsoft.com/office/officeart/2005/8/layout/orgChart1"/>
    <dgm:cxn modelId="{33DD85D4-B325-44FE-91DE-BC682844D77B}" type="presOf" srcId="{1FC64C5E-4AED-4D47-93E4-824FF5743A31}" destId="{A1329A26-5890-4DD8-9F7C-C96872AB8E40}" srcOrd="1" destOrd="0" presId="urn:microsoft.com/office/officeart/2005/8/layout/orgChart1"/>
    <dgm:cxn modelId="{A784ED43-7A33-46FD-9866-FACFEB4B65C4}" type="presOf" srcId="{B008A032-A430-4B67-B2FD-351BE0B1785F}" destId="{3DD85577-92A8-413D-9346-182039B9D4CA}" srcOrd="0" destOrd="0" presId="urn:microsoft.com/office/officeart/2005/8/layout/orgChart1"/>
    <dgm:cxn modelId="{BACF7B07-B610-418E-9B4D-BFCD84AAD360}" type="presOf" srcId="{A5B06EC1-5AD7-4C63-BDF0-933618BF820C}" destId="{75FF65D9-94D8-4173-8537-0CE11440EC71}" srcOrd="0" destOrd="0" presId="urn:microsoft.com/office/officeart/2005/8/layout/orgChart1"/>
    <dgm:cxn modelId="{D35AF29D-2C8D-4FEC-8BDF-16B3D4C7BE77}" type="presOf" srcId="{1FC64C5E-4AED-4D47-93E4-824FF5743A31}" destId="{454303BF-26CD-4A71-8D58-3BF4EB818604}" srcOrd="0" destOrd="0" presId="urn:microsoft.com/office/officeart/2005/8/layout/orgChart1"/>
    <dgm:cxn modelId="{23104629-2120-4FDD-9DCB-C341AED45804}" srcId="{12C24E44-DC77-42AC-BE61-6721EF51D604}" destId="{1FC64C5E-4AED-4D47-93E4-824FF5743A31}" srcOrd="2" destOrd="0" parTransId="{0E7C41B8-6F64-4093-BA04-E6DE7D47962F}" sibTransId="{5CFE3C2E-D382-4E44-A765-C8A46996ED74}"/>
    <dgm:cxn modelId="{AFBB98B5-04D3-4B98-9897-BF8B918E7029}" srcId="{B008A032-A430-4B67-B2FD-351BE0B1785F}" destId="{12C24E44-DC77-42AC-BE61-6721EF51D604}" srcOrd="0" destOrd="0" parTransId="{AA3ED9BA-F363-4C5C-BE4D-FD75DA8999ED}" sibTransId="{7B70BEAC-A60D-45D4-A46A-6FFC7EED86E2}"/>
    <dgm:cxn modelId="{2CBE7FB3-E581-4B5A-AFDA-3E64D4D7AAFC}" type="presOf" srcId="{93DE5712-69DD-474F-AD33-191392FE44B6}" destId="{0043F675-073A-4CE9-8967-2E21D44179A2}" srcOrd="0" destOrd="0" presId="urn:microsoft.com/office/officeart/2005/8/layout/orgChart1"/>
    <dgm:cxn modelId="{6A5CD88F-2E4A-495F-8659-5BFABA6A2495}" srcId="{12C24E44-DC77-42AC-BE61-6721EF51D604}" destId="{A5B06EC1-5AD7-4C63-BDF0-933618BF820C}" srcOrd="0" destOrd="0" parTransId="{B8EBCB34-4F72-43B9-8AED-219A3913C233}" sibTransId="{CA2E4022-0496-411A-98A2-AAE8E990C76F}"/>
    <dgm:cxn modelId="{61EA3D14-3DA8-40B0-88B5-97E5CCC8A7AF}" type="presOf" srcId="{A5B06EC1-5AD7-4C63-BDF0-933618BF820C}" destId="{17604E40-1E4B-45C6-88D8-4AA1C2BFC504}" srcOrd="1" destOrd="0" presId="urn:microsoft.com/office/officeart/2005/8/layout/orgChart1"/>
    <dgm:cxn modelId="{D55F9626-5544-4ACF-A84B-E0A6A077AB17}" type="presParOf" srcId="{3DD85577-92A8-413D-9346-182039B9D4CA}" destId="{16FD6765-1572-4D08-91DC-36744E1EC3AF}" srcOrd="0" destOrd="0" presId="urn:microsoft.com/office/officeart/2005/8/layout/orgChart1"/>
    <dgm:cxn modelId="{64D4F785-B59C-42C3-ADE7-FFAC572E92CF}" type="presParOf" srcId="{16FD6765-1572-4D08-91DC-36744E1EC3AF}" destId="{9BCE537C-A313-4EFC-AF0E-8ACD9F320A71}" srcOrd="0" destOrd="0" presId="urn:microsoft.com/office/officeart/2005/8/layout/orgChart1"/>
    <dgm:cxn modelId="{16FBCA6B-E01C-4732-B23C-9D12ED9A2B7C}" type="presParOf" srcId="{9BCE537C-A313-4EFC-AF0E-8ACD9F320A71}" destId="{120AAFE2-417E-47AD-A45B-BD8AD520A289}" srcOrd="0" destOrd="0" presId="urn:microsoft.com/office/officeart/2005/8/layout/orgChart1"/>
    <dgm:cxn modelId="{F34354E6-E4E9-44BB-B00E-B16857A39EF1}" type="presParOf" srcId="{9BCE537C-A313-4EFC-AF0E-8ACD9F320A71}" destId="{5B7504E2-EF3D-450B-ACDE-B73852A0DE86}" srcOrd="1" destOrd="0" presId="urn:microsoft.com/office/officeart/2005/8/layout/orgChart1"/>
    <dgm:cxn modelId="{1A4767A0-D267-4FF8-9A22-32E2EC6EBF76}" type="presParOf" srcId="{16FD6765-1572-4D08-91DC-36744E1EC3AF}" destId="{21AD50E7-C075-4AC1-B5A0-5E5C252C7E8B}" srcOrd="1" destOrd="0" presId="urn:microsoft.com/office/officeart/2005/8/layout/orgChart1"/>
    <dgm:cxn modelId="{E516A2E2-1ADD-49DB-AE65-5950D3086627}" type="presParOf" srcId="{21AD50E7-C075-4AC1-B5A0-5E5C252C7E8B}" destId="{0043F675-073A-4CE9-8967-2E21D44179A2}" srcOrd="0" destOrd="0" presId="urn:microsoft.com/office/officeart/2005/8/layout/orgChart1"/>
    <dgm:cxn modelId="{F09A2627-DD2B-41D9-B5CA-192821DBCFAC}" type="presParOf" srcId="{21AD50E7-C075-4AC1-B5A0-5E5C252C7E8B}" destId="{AC11966C-C0C8-4A67-9004-E1235AB0D4BB}" srcOrd="1" destOrd="0" presId="urn:microsoft.com/office/officeart/2005/8/layout/orgChart1"/>
    <dgm:cxn modelId="{A684C2E6-B774-4899-8527-11D0B985DF99}" type="presParOf" srcId="{AC11966C-C0C8-4A67-9004-E1235AB0D4BB}" destId="{C2434C34-4ECC-4190-84B6-8C7BBBFD6226}" srcOrd="0" destOrd="0" presId="urn:microsoft.com/office/officeart/2005/8/layout/orgChart1"/>
    <dgm:cxn modelId="{E7E1F312-14D9-4100-AE8D-4F1C2EA688FE}" type="presParOf" srcId="{C2434C34-4ECC-4190-84B6-8C7BBBFD6226}" destId="{64EAEA7B-C455-4775-BD31-D6AC3226FFB5}" srcOrd="0" destOrd="0" presId="urn:microsoft.com/office/officeart/2005/8/layout/orgChart1"/>
    <dgm:cxn modelId="{C1A5B56E-71D9-4212-B570-74A405FD6E78}" type="presParOf" srcId="{C2434C34-4ECC-4190-84B6-8C7BBBFD6226}" destId="{577B5660-3B9F-4780-9BC5-029C7345B494}" srcOrd="1" destOrd="0" presId="urn:microsoft.com/office/officeart/2005/8/layout/orgChart1"/>
    <dgm:cxn modelId="{49AEF859-EE5E-46E9-9031-D0C859E2118F}" type="presParOf" srcId="{AC11966C-C0C8-4A67-9004-E1235AB0D4BB}" destId="{ED2B7A3E-0F70-4FF8-A83D-2BE92B46D7C6}" srcOrd="1" destOrd="0" presId="urn:microsoft.com/office/officeart/2005/8/layout/orgChart1"/>
    <dgm:cxn modelId="{5769ABED-8D29-4403-8354-EB843C3EC56F}" type="presParOf" srcId="{AC11966C-C0C8-4A67-9004-E1235AB0D4BB}" destId="{BA83B83B-8E2B-4BF0-B5EC-7AF925C72320}" srcOrd="2" destOrd="0" presId="urn:microsoft.com/office/officeart/2005/8/layout/orgChart1"/>
    <dgm:cxn modelId="{38751DCB-353E-49E6-B071-315292958603}" type="presParOf" srcId="{21AD50E7-C075-4AC1-B5A0-5E5C252C7E8B}" destId="{24EC6BAD-B837-4CC0-95AC-378E0642E3B7}" srcOrd="2" destOrd="0" presId="urn:microsoft.com/office/officeart/2005/8/layout/orgChart1"/>
    <dgm:cxn modelId="{55D43AD0-57B2-4C8C-A472-83D9FFC70E00}" type="presParOf" srcId="{21AD50E7-C075-4AC1-B5A0-5E5C252C7E8B}" destId="{1081A35E-43A4-408D-8D6B-FA7A904B689F}" srcOrd="3" destOrd="0" presId="urn:microsoft.com/office/officeart/2005/8/layout/orgChart1"/>
    <dgm:cxn modelId="{852F8B06-CA77-43EA-A0F7-37B9CA0CED4E}" type="presParOf" srcId="{1081A35E-43A4-408D-8D6B-FA7A904B689F}" destId="{DF5F17FB-5489-4142-9562-71B46D2A789F}" srcOrd="0" destOrd="0" presId="urn:microsoft.com/office/officeart/2005/8/layout/orgChart1"/>
    <dgm:cxn modelId="{60BF35A9-C401-4453-9E15-C7FCB98EF84D}" type="presParOf" srcId="{DF5F17FB-5489-4142-9562-71B46D2A789F}" destId="{454303BF-26CD-4A71-8D58-3BF4EB818604}" srcOrd="0" destOrd="0" presId="urn:microsoft.com/office/officeart/2005/8/layout/orgChart1"/>
    <dgm:cxn modelId="{D363CCDE-9E28-4188-A3DB-136A02C6B707}" type="presParOf" srcId="{DF5F17FB-5489-4142-9562-71B46D2A789F}" destId="{A1329A26-5890-4DD8-9F7C-C96872AB8E40}" srcOrd="1" destOrd="0" presId="urn:microsoft.com/office/officeart/2005/8/layout/orgChart1"/>
    <dgm:cxn modelId="{B16BCB2B-7EE9-4CC3-82B1-48B2388014C7}" type="presParOf" srcId="{1081A35E-43A4-408D-8D6B-FA7A904B689F}" destId="{AF2BEAD2-0D73-4CBB-806B-35672439839E}" srcOrd="1" destOrd="0" presId="urn:microsoft.com/office/officeart/2005/8/layout/orgChart1"/>
    <dgm:cxn modelId="{541F75B2-D493-4BF7-918E-AB27B5BD4148}" type="presParOf" srcId="{1081A35E-43A4-408D-8D6B-FA7A904B689F}" destId="{B0FEAC6F-5825-4246-9396-0B79433B8168}" srcOrd="2" destOrd="0" presId="urn:microsoft.com/office/officeart/2005/8/layout/orgChart1"/>
    <dgm:cxn modelId="{900B03DF-A843-4E57-AC7B-CB089AF2C0A2}" type="presParOf" srcId="{16FD6765-1572-4D08-91DC-36744E1EC3AF}" destId="{5EB9922D-05C4-4259-B213-2C4EB485E719}" srcOrd="2" destOrd="0" presId="urn:microsoft.com/office/officeart/2005/8/layout/orgChart1"/>
    <dgm:cxn modelId="{0566B020-F84E-4BA6-BAEB-220437DE5889}" type="presParOf" srcId="{5EB9922D-05C4-4259-B213-2C4EB485E719}" destId="{83F40131-2D81-4503-AA0B-04B3D7036EBD}" srcOrd="0" destOrd="0" presId="urn:microsoft.com/office/officeart/2005/8/layout/orgChart1"/>
    <dgm:cxn modelId="{8BCEC856-948A-44E5-87F2-6072A2464910}" type="presParOf" srcId="{5EB9922D-05C4-4259-B213-2C4EB485E719}" destId="{6C7D9D41-6596-46E7-9A06-FB6A4E1C0BB2}" srcOrd="1" destOrd="0" presId="urn:microsoft.com/office/officeart/2005/8/layout/orgChart1"/>
    <dgm:cxn modelId="{7EDCB79E-9BF0-439E-9B1D-A4264547BB2F}" type="presParOf" srcId="{6C7D9D41-6596-46E7-9A06-FB6A4E1C0BB2}" destId="{D360DACA-B75D-4E4B-AA76-29278CE90B51}" srcOrd="0" destOrd="0" presId="urn:microsoft.com/office/officeart/2005/8/layout/orgChart1"/>
    <dgm:cxn modelId="{5CCD3C30-855C-44DC-ABB2-6B9785DF0201}" type="presParOf" srcId="{D360DACA-B75D-4E4B-AA76-29278CE90B51}" destId="{75FF65D9-94D8-4173-8537-0CE11440EC71}" srcOrd="0" destOrd="0" presId="urn:microsoft.com/office/officeart/2005/8/layout/orgChart1"/>
    <dgm:cxn modelId="{8E4AA31B-68B6-40FF-827F-B5649BEED6F8}" type="presParOf" srcId="{D360DACA-B75D-4E4B-AA76-29278CE90B51}" destId="{17604E40-1E4B-45C6-88D8-4AA1C2BFC504}" srcOrd="1" destOrd="0" presId="urn:microsoft.com/office/officeart/2005/8/layout/orgChart1"/>
    <dgm:cxn modelId="{6AD8672C-5556-4991-9D34-C7C50A3BA077}" type="presParOf" srcId="{6C7D9D41-6596-46E7-9A06-FB6A4E1C0BB2}" destId="{C0087197-820B-4294-BF9A-74429CDA7DE7}" srcOrd="1" destOrd="0" presId="urn:microsoft.com/office/officeart/2005/8/layout/orgChart1"/>
    <dgm:cxn modelId="{A06D1E25-2DAC-45B1-9F9E-A9F451E1259D}" type="presParOf" srcId="{6C7D9D41-6596-46E7-9A06-FB6A4E1C0BB2}" destId="{5310C2FA-AD69-4A96-A987-A83677D79497}"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490E33-E325-45E2-B89B-1A1F89AF75E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C93F8968-3651-4CA1-AA96-A3DCF284DB6F}">
      <dgm:prSet phldrT="[Κείμενο]"/>
      <dgm:spPr/>
      <dgm:t>
        <a:bodyPr/>
        <a:lstStyle/>
        <a:p>
          <a:r>
            <a:rPr lang="el-GR" b="1" dirty="0" smtClean="0"/>
            <a:t>Ενδογενής αντοχή</a:t>
          </a:r>
          <a:endParaRPr lang="el-GR" b="1" dirty="0"/>
        </a:p>
      </dgm:t>
    </dgm:pt>
    <dgm:pt modelId="{0B1B6DCD-9147-4DD5-9430-82F7DA469DD0}" type="parTrans" cxnId="{E3C6A7E6-B86E-43A4-9D90-E79C2D7B38D4}">
      <dgm:prSet/>
      <dgm:spPr/>
      <dgm:t>
        <a:bodyPr/>
        <a:lstStyle/>
        <a:p>
          <a:endParaRPr lang="el-GR"/>
        </a:p>
      </dgm:t>
    </dgm:pt>
    <dgm:pt modelId="{2A635CC8-74A0-4592-BD8D-F8C088EDE3BB}" type="sibTrans" cxnId="{E3C6A7E6-B86E-43A4-9D90-E79C2D7B38D4}">
      <dgm:prSet/>
      <dgm:spPr/>
      <dgm:t>
        <a:bodyPr/>
        <a:lstStyle/>
        <a:p>
          <a:endParaRPr lang="el-GR"/>
        </a:p>
      </dgm:t>
    </dgm:pt>
    <dgm:pt modelId="{B3E734FB-7132-4872-8619-5C5BC430C03D}">
      <dgm:prSet phldrT="[Κείμενο]"/>
      <dgm:spPr/>
      <dgm:t>
        <a:bodyPr/>
        <a:lstStyle/>
        <a:p>
          <a:r>
            <a:rPr lang="el-GR" dirty="0" smtClean="0"/>
            <a:t>Αναφέρεται σε γενετικά καθορισμένα χαρακτηριστικά των μικροοργανισμών </a:t>
          </a:r>
          <a:endParaRPr lang="el-GR" dirty="0"/>
        </a:p>
      </dgm:t>
    </dgm:pt>
    <dgm:pt modelId="{89396C42-6C16-4DC5-B843-32FB620A2BBE}" type="parTrans" cxnId="{FC401077-151B-4FA3-8FA3-2AF2631499FA}">
      <dgm:prSet/>
      <dgm:spPr/>
      <dgm:t>
        <a:bodyPr/>
        <a:lstStyle/>
        <a:p>
          <a:endParaRPr lang="el-GR"/>
        </a:p>
      </dgm:t>
    </dgm:pt>
    <dgm:pt modelId="{34289233-6F5E-4991-8B01-99E17383F932}" type="sibTrans" cxnId="{FC401077-151B-4FA3-8FA3-2AF2631499FA}">
      <dgm:prSet/>
      <dgm:spPr/>
      <dgm:t>
        <a:bodyPr/>
        <a:lstStyle/>
        <a:p>
          <a:endParaRPr lang="el-GR"/>
        </a:p>
      </dgm:t>
    </dgm:pt>
    <dgm:pt modelId="{A3687FE7-6270-4785-BE46-0440130AC727}">
      <dgm:prSet phldrT="[Κείμενο]"/>
      <dgm:spPr/>
      <dgm:t>
        <a:bodyPr/>
        <a:lstStyle/>
        <a:p>
          <a:r>
            <a:rPr lang="el-GR" b="1" dirty="0" smtClean="0"/>
            <a:t>Επίκτητη αντοχή</a:t>
          </a:r>
          <a:endParaRPr lang="el-GR" b="1" dirty="0"/>
        </a:p>
      </dgm:t>
    </dgm:pt>
    <dgm:pt modelId="{3C80BADD-F40B-476A-A7E6-F26745E33843}" type="parTrans" cxnId="{866FD5AF-7934-4049-9F3B-0AD6EBF330F7}">
      <dgm:prSet/>
      <dgm:spPr/>
      <dgm:t>
        <a:bodyPr/>
        <a:lstStyle/>
        <a:p>
          <a:endParaRPr lang="el-GR"/>
        </a:p>
      </dgm:t>
    </dgm:pt>
    <dgm:pt modelId="{45C1152D-DB85-4ECD-91E8-B95984882CC7}" type="sibTrans" cxnId="{866FD5AF-7934-4049-9F3B-0AD6EBF330F7}">
      <dgm:prSet/>
      <dgm:spPr/>
      <dgm:t>
        <a:bodyPr/>
        <a:lstStyle/>
        <a:p>
          <a:endParaRPr lang="el-GR"/>
        </a:p>
      </dgm:t>
    </dgm:pt>
    <dgm:pt modelId="{4F77E37B-F44A-4E29-9EA6-7135569FA7AA}">
      <dgm:prSet phldrT="[Κείμενο]"/>
      <dgm:spPr/>
      <dgm:t>
        <a:bodyPr/>
        <a:lstStyle/>
        <a:p>
          <a:r>
            <a:rPr lang="el-GR" dirty="0" smtClean="0"/>
            <a:t>Μεταβολή φυσιολογίας ή δομής του κυττάρου</a:t>
          </a:r>
          <a:endParaRPr lang="el-GR" dirty="0"/>
        </a:p>
      </dgm:t>
    </dgm:pt>
    <dgm:pt modelId="{EAE9B660-E1FC-48E5-94BB-D952E92814C4}" type="parTrans" cxnId="{A1BC4C0B-7E5C-4659-8642-CCBD9E16AE3B}">
      <dgm:prSet/>
      <dgm:spPr/>
      <dgm:t>
        <a:bodyPr/>
        <a:lstStyle/>
        <a:p>
          <a:endParaRPr lang="el-GR"/>
        </a:p>
      </dgm:t>
    </dgm:pt>
    <dgm:pt modelId="{67FA4C37-F532-4852-B66A-74D65188EC67}" type="sibTrans" cxnId="{A1BC4C0B-7E5C-4659-8642-CCBD9E16AE3B}">
      <dgm:prSet/>
      <dgm:spPr/>
      <dgm:t>
        <a:bodyPr/>
        <a:lstStyle/>
        <a:p>
          <a:endParaRPr lang="el-GR"/>
        </a:p>
      </dgm:t>
    </dgm:pt>
    <dgm:pt modelId="{C2C65A6E-8CDD-475F-BD6E-C8974B128C20}">
      <dgm:prSet/>
      <dgm:spPr/>
      <dgm:t>
        <a:bodyPr/>
        <a:lstStyle/>
        <a:p>
          <a:endParaRPr lang="el-GR" dirty="0" smtClean="0"/>
        </a:p>
      </dgm:t>
    </dgm:pt>
    <dgm:pt modelId="{352AAB80-3627-4DD6-99BD-2F16C7ADEBBD}" type="parTrans" cxnId="{1DDEFCC3-D7D5-4708-AF06-7FB2C56A0240}">
      <dgm:prSet/>
      <dgm:spPr/>
      <dgm:t>
        <a:bodyPr/>
        <a:lstStyle/>
        <a:p>
          <a:endParaRPr lang="el-GR"/>
        </a:p>
      </dgm:t>
    </dgm:pt>
    <dgm:pt modelId="{8483ADE4-A886-4347-9D6F-790EC278347B}" type="sibTrans" cxnId="{1DDEFCC3-D7D5-4708-AF06-7FB2C56A0240}">
      <dgm:prSet/>
      <dgm:spPr/>
      <dgm:t>
        <a:bodyPr/>
        <a:lstStyle/>
        <a:p>
          <a:endParaRPr lang="el-GR"/>
        </a:p>
      </dgm:t>
    </dgm:pt>
    <dgm:pt modelId="{0182BFCE-1E3F-4ACD-8A12-3D6E5448C5AB}">
      <dgm:prSet/>
      <dgm:spPr/>
      <dgm:t>
        <a:bodyPr/>
        <a:lstStyle/>
        <a:p>
          <a:r>
            <a:rPr lang="el-GR" dirty="0" smtClean="0"/>
            <a:t>Αφορά τη συντριπτική πλειοψηφία των στελεχών</a:t>
          </a:r>
        </a:p>
      </dgm:t>
    </dgm:pt>
    <dgm:pt modelId="{92EEDC9C-BAA0-4562-9192-00F4465AD8EE}" type="parTrans" cxnId="{55F79D6C-AB09-4A98-8B1B-96551136CC52}">
      <dgm:prSet/>
      <dgm:spPr/>
      <dgm:t>
        <a:bodyPr/>
        <a:lstStyle/>
        <a:p>
          <a:endParaRPr lang="el-GR"/>
        </a:p>
      </dgm:t>
    </dgm:pt>
    <dgm:pt modelId="{0417A29C-04E3-48A1-ACCD-1751CB846896}" type="sibTrans" cxnId="{55F79D6C-AB09-4A98-8B1B-96551136CC52}">
      <dgm:prSet/>
      <dgm:spPr/>
      <dgm:t>
        <a:bodyPr/>
        <a:lstStyle/>
        <a:p>
          <a:endParaRPr lang="el-GR"/>
        </a:p>
      </dgm:t>
    </dgm:pt>
    <dgm:pt modelId="{5DF887F2-285F-41B8-847C-3AD9EF09D72F}">
      <dgm:prSet/>
      <dgm:spPr/>
      <dgm:t>
        <a:bodyPr/>
        <a:lstStyle/>
        <a:p>
          <a:endParaRPr lang="el-GR" dirty="0" smtClean="0"/>
        </a:p>
      </dgm:t>
    </dgm:pt>
    <dgm:pt modelId="{3D69E3AE-CF65-48DD-BFD9-7820AC825A38}" type="parTrans" cxnId="{97B88ACA-96E0-470C-B035-7AECCED581C0}">
      <dgm:prSet/>
      <dgm:spPr/>
      <dgm:t>
        <a:bodyPr/>
        <a:lstStyle/>
        <a:p>
          <a:endParaRPr lang="el-GR"/>
        </a:p>
      </dgm:t>
    </dgm:pt>
    <dgm:pt modelId="{ABBB5671-73F1-487F-98D8-010955E4F664}" type="sibTrans" cxnId="{97B88ACA-96E0-470C-B035-7AECCED581C0}">
      <dgm:prSet/>
      <dgm:spPr/>
      <dgm:t>
        <a:bodyPr/>
        <a:lstStyle/>
        <a:p>
          <a:endParaRPr lang="el-GR"/>
        </a:p>
      </dgm:t>
    </dgm:pt>
    <dgm:pt modelId="{153FE5E3-FD04-4C47-99E8-2159FDF6F260}">
      <dgm:prSet/>
      <dgm:spPr/>
      <dgm:t>
        <a:bodyPr/>
        <a:lstStyle/>
        <a:p>
          <a:r>
            <a:rPr lang="el-GR" dirty="0" smtClean="0"/>
            <a:t>Προβλέψιμη αντοχή </a:t>
          </a:r>
          <a:endParaRPr lang="el-GR" dirty="0"/>
        </a:p>
      </dgm:t>
    </dgm:pt>
    <dgm:pt modelId="{36CD38A4-B0A2-4E9E-BA6E-7E5447B4F3DE}" type="parTrans" cxnId="{4DC3EC2C-986C-493B-840D-A3DEAFCDEB88}">
      <dgm:prSet/>
      <dgm:spPr/>
      <dgm:t>
        <a:bodyPr/>
        <a:lstStyle/>
        <a:p>
          <a:endParaRPr lang="el-GR"/>
        </a:p>
      </dgm:t>
    </dgm:pt>
    <dgm:pt modelId="{71FED067-ED85-4763-AE08-4E9755B9037B}" type="sibTrans" cxnId="{4DC3EC2C-986C-493B-840D-A3DEAFCDEB88}">
      <dgm:prSet/>
      <dgm:spPr/>
      <dgm:t>
        <a:bodyPr/>
        <a:lstStyle/>
        <a:p>
          <a:endParaRPr lang="el-GR"/>
        </a:p>
      </dgm:t>
    </dgm:pt>
    <dgm:pt modelId="{68D91AA8-0DD7-49F7-A9B7-D371B59D8B8A}">
      <dgm:prSet/>
      <dgm:spPr/>
      <dgm:t>
        <a:bodyPr/>
        <a:lstStyle/>
        <a:p>
          <a:endParaRPr lang="el-GR" dirty="0" smtClean="0"/>
        </a:p>
      </dgm:t>
    </dgm:pt>
    <dgm:pt modelId="{3A6A3B4B-374E-467D-AE06-5962A7489803}" type="parTrans" cxnId="{B369FD9E-4F87-4D56-9342-E0C80B8CC927}">
      <dgm:prSet/>
      <dgm:spPr/>
      <dgm:t>
        <a:bodyPr/>
        <a:lstStyle/>
        <a:p>
          <a:endParaRPr lang="el-GR"/>
        </a:p>
      </dgm:t>
    </dgm:pt>
    <dgm:pt modelId="{DBA04BB5-E753-412D-A4E2-8622CB54845B}" type="sibTrans" cxnId="{B369FD9E-4F87-4D56-9342-E0C80B8CC927}">
      <dgm:prSet/>
      <dgm:spPr/>
      <dgm:t>
        <a:bodyPr/>
        <a:lstStyle/>
        <a:p>
          <a:endParaRPr lang="el-GR"/>
        </a:p>
      </dgm:t>
    </dgm:pt>
    <dgm:pt modelId="{94E17E51-1A87-4E80-AA08-6FCBD4AE6C69}">
      <dgm:prSet/>
      <dgm:spPr/>
      <dgm:t>
        <a:bodyPr/>
        <a:lstStyle/>
        <a:p>
          <a:r>
            <a:rPr lang="el-GR" dirty="0" smtClean="0"/>
            <a:t>Αφορά μερικά μόνο στελέχη</a:t>
          </a:r>
        </a:p>
      </dgm:t>
    </dgm:pt>
    <dgm:pt modelId="{8C1EA69B-6C53-4DB3-8CBF-37DC5A8531E6}" type="parTrans" cxnId="{1F14E63D-D314-42CE-B073-4DE0FDDB0D15}">
      <dgm:prSet/>
      <dgm:spPr/>
      <dgm:t>
        <a:bodyPr/>
        <a:lstStyle/>
        <a:p>
          <a:endParaRPr lang="el-GR"/>
        </a:p>
      </dgm:t>
    </dgm:pt>
    <dgm:pt modelId="{AB74DC0F-9DC7-4CDA-8F3F-0A805D7D8BC6}" type="sibTrans" cxnId="{1F14E63D-D314-42CE-B073-4DE0FDDB0D15}">
      <dgm:prSet/>
      <dgm:spPr/>
      <dgm:t>
        <a:bodyPr/>
        <a:lstStyle/>
        <a:p>
          <a:endParaRPr lang="el-GR"/>
        </a:p>
      </dgm:t>
    </dgm:pt>
    <dgm:pt modelId="{06A4276B-3984-45E0-8CA2-02B199860013}">
      <dgm:prSet/>
      <dgm:spPr/>
      <dgm:t>
        <a:bodyPr/>
        <a:lstStyle/>
        <a:p>
          <a:endParaRPr lang="el-GR" dirty="0" smtClean="0"/>
        </a:p>
      </dgm:t>
    </dgm:pt>
    <dgm:pt modelId="{B9C4CCCA-2F85-4B06-B4C1-4514EB008302}" type="parTrans" cxnId="{0B344EB6-3B49-4898-BE76-F24522D35391}">
      <dgm:prSet/>
      <dgm:spPr/>
      <dgm:t>
        <a:bodyPr/>
        <a:lstStyle/>
        <a:p>
          <a:endParaRPr lang="el-GR"/>
        </a:p>
      </dgm:t>
    </dgm:pt>
    <dgm:pt modelId="{0B80B0AB-EF76-4BC4-9FD2-D9A808090DDD}" type="sibTrans" cxnId="{0B344EB6-3B49-4898-BE76-F24522D35391}">
      <dgm:prSet/>
      <dgm:spPr/>
      <dgm:t>
        <a:bodyPr/>
        <a:lstStyle/>
        <a:p>
          <a:endParaRPr lang="el-GR"/>
        </a:p>
      </dgm:t>
    </dgm:pt>
    <dgm:pt modelId="{341104C4-778A-40E8-A083-A6D3C673CFAC}">
      <dgm:prSet/>
      <dgm:spPr/>
      <dgm:t>
        <a:bodyPr/>
        <a:lstStyle/>
        <a:p>
          <a:r>
            <a:rPr lang="el-GR" dirty="0" smtClean="0"/>
            <a:t>Απρόβλεπτη</a:t>
          </a:r>
        </a:p>
      </dgm:t>
    </dgm:pt>
    <dgm:pt modelId="{A7C78E69-EF6D-4749-A1FC-41FDE22FAEE8}" type="parTrans" cxnId="{D0CE4F01-7881-45BA-9CD5-FF4961F148F9}">
      <dgm:prSet/>
      <dgm:spPr/>
      <dgm:t>
        <a:bodyPr/>
        <a:lstStyle/>
        <a:p>
          <a:endParaRPr lang="el-GR"/>
        </a:p>
      </dgm:t>
    </dgm:pt>
    <dgm:pt modelId="{5FBDFEFF-1AD2-4D98-B8E4-5AA556FD1A27}" type="sibTrans" cxnId="{D0CE4F01-7881-45BA-9CD5-FF4961F148F9}">
      <dgm:prSet/>
      <dgm:spPr/>
      <dgm:t>
        <a:bodyPr/>
        <a:lstStyle/>
        <a:p>
          <a:endParaRPr lang="el-GR"/>
        </a:p>
      </dgm:t>
    </dgm:pt>
    <dgm:pt modelId="{1AA2971B-39FB-4973-8F7F-F63DFECAE675}">
      <dgm:prSet/>
      <dgm:spPr/>
      <dgm:t>
        <a:bodyPr/>
        <a:lstStyle/>
        <a:p>
          <a:endParaRPr lang="el-GR" dirty="0"/>
        </a:p>
      </dgm:t>
    </dgm:pt>
    <dgm:pt modelId="{680FB94B-2431-44CA-A1F6-580F232A4C42}" type="parTrans" cxnId="{4CDD565C-B96A-4C20-9422-0E3C847180BE}">
      <dgm:prSet/>
      <dgm:spPr/>
      <dgm:t>
        <a:bodyPr/>
        <a:lstStyle/>
        <a:p>
          <a:endParaRPr lang="el-GR"/>
        </a:p>
      </dgm:t>
    </dgm:pt>
    <dgm:pt modelId="{68654D4D-2DB2-4AA6-B6F8-1D7B6ACB1DD8}" type="sibTrans" cxnId="{4CDD565C-B96A-4C20-9422-0E3C847180BE}">
      <dgm:prSet/>
      <dgm:spPr/>
      <dgm:t>
        <a:bodyPr/>
        <a:lstStyle/>
        <a:p>
          <a:endParaRPr lang="el-GR"/>
        </a:p>
      </dgm:t>
    </dgm:pt>
    <dgm:pt modelId="{140CA2A0-872D-4496-A4F9-0B55E2716C55}">
      <dgm:prSet/>
      <dgm:spPr/>
      <dgm:t>
        <a:bodyPr/>
        <a:lstStyle/>
        <a:p>
          <a:r>
            <a:rPr lang="el-GR" b="0" dirty="0" smtClean="0">
              <a:effectLst/>
              <a:sym typeface="Wingdings" pitchFamily="2" charset="2"/>
            </a:rPr>
            <a:t>Η επίκτητη αντοχή αποτελεί το καλύτερο παράδειγμα προσαρμογής των βακτηρίων στο νέο οικοσύστημα</a:t>
          </a:r>
          <a:endParaRPr lang="el-GR" b="0" dirty="0" smtClean="0">
            <a:effectLst/>
          </a:endParaRPr>
        </a:p>
      </dgm:t>
    </dgm:pt>
    <dgm:pt modelId="{DDE4ABC1-62A7-4351-A636-9D0F34D4DB85}" type="parTrans" cxnId="{2CCD0980-1D68-44BD-A232-54CFA35F902B}">
      <dgm:prSet/>
      <dgm:spPr/>
      <dgm:t>
        <a:bodyPr/>
        <a:lstStyle/>
        <a:p>
          <a:endParaRPr lang="el-GR"/>
        </a:p>
      </dgm:t>
    </dgm:pt>
    <dgm:pt modelId="{771608B6-FA66-47DC-98ED-EDB7C51100B2}" type="sibTrans" cxnId="{2CCD0980-1D68-44BD-A232-54CFA35F902B}">
      <dgm:prSet/>
      <dgm:spPr/>
      <dgm:t>
        <a:bodyPr/>
        <a:lstStyle/>
        <a:p>
          <a:endParaRPr lang="el-GR"/>
        </a:p>
      </dgm:t>
    </dgm:pt>
    <dgm:pt modelId="{E52E2D12-C22F-4FB3-AB5F-C049BC50EF0D}" type="pres">
      <dgm:prSet presAssocID="{88490E33-E325-45E2-B89B-1A1F89AF75E3}" presName="Name0" presStyleCnt="0">
        <dgm:presLayoutVars>
          <dgm:dir/>
          <dgm:animLvl val="lvl"/>
          <dgm:resizeHandles val="exact"/>
        </dgm:presLayoutVars>
      </dgm:prSet>
      <dgm:spPr/>
      <dgm:t>
        <a:bodyPr/>
        <a:lstStyle/>
        <a:p>
          <a:endParaRPr lang="el-GR"/>
        </a:p>
      </dgm:t>
    </dgm:pt>
    <dgm:pt modelId="{C00F1965-ECF3-4C6D-B537-99C92BFE9F32}" type="pres">
      <dgm:prSet presAssocID="{C93F8968-3651-4CA1-AA96-A3DCF284DB6F}" presName="composite" presStyleCnt="0"/>
      <dgm:spPr/>
    </dgm:pt>
    <dgm:pt modelId="{27E8582A-B67F-497B-BBBE-C717AF94C7D7}" type="pres">
      <dgm:prSet presAssocID="{C93F8968-3651-4CA1-AA96-A3DCF284DB6F}" presName="parTx" presStyleLbl="alignNode1" presStyleIdx="0" presStyleCnt="2">
        <dgm:presLayoutVars>
          <dgm:chMax val="0"/>
          <dgm:chPref val="0"/>
          <dgm:bulletEnabled val="1"/>
        </dgm:presLayoutVars>
      </dgm:prSet>
      <dgm:spPr/>
      <dgm:t>
        <a:bodyPr/>
        <a:lstStyle/>
        <a:p>
          <a:endParaRPr lang="el-GR"/>
        </a:p>
      </dgm:t>
    </dgm:pt>
    <dgm:pt modelId="{70F2200C-ED19-42A5-9354-EA3F684CFC9B}" type="pres">
      <dgm:prSet presAssocID="{C93F8968-3651-4CA1-AA96-A3DCF284DB6F}" presName="desTx" presStyleLbl="alignAccFollowNode1" presStyleIdx="0" presStyleCnt="2">
        <dgm:presLayoutVars>
          <dgm:bulletEnabled val="1"/>
        </dgm:presLayoutVars>
      </dgm:prSet>
      <dgm:spPr/>
      <dgm:t>
        <a:bodyPr/>
        <a:lstStyle/>
        <a:p>
          <a:endParaRPr lang="el-GR"/>
        </a:p>
      </dgm:t>
    </dgm:pt>
    <dgm:pt modelId="{3D73AE64-BCB4-4D24-801C-BA13FAF300AC}" type="pres">
      <dgm:prSet presAssocID="{2A635CC8-74A0-4592-BD8D-F8C088EDE3BB}" presName="space" presStyleCnt="0"/>
      <dgm:spPr/>
    </dgm:pt>
    <dgm:pt modelId="{FD90A8A3-AECD-4D82-9444-E97DB648B0E8}" type="pres">
      <dgm:prSet presAssocID="{A3687FE7-6270-4785-BE46-0440130AC727}" presName="composite" presStyleCnt="0"/>
      <dgm:spPr/>
    </dgm:pt>
    <dgm:pt modelId="{B9A6B073-F47F-4412-9E7B-6EFE10A2419F}" type="pres">
      <dgm:prSet presAssocID="{A3687FE7-6270-4785-BE46-0440130AC727}" presName="parTx" presStyleLbl="alignNode1" presStyleIdx="1" presStyleCnt="2">
        <dgm:presLayoutVars>
          <dgm:chMax val="0"/>
          <dgm:chPref val="0"/>
          <dgm:bulletEnabled val="1"/>
        </dgm:presLayoutVars>
      </dgm:prSet>
      <dgm:spPr/>
      <dgm:t>
        <a:bodyPr/>
        <a:lstStyle/>
        <a:p>
          <a:endParaRPr lang="el-GR"/>
        </a:p>
      </dgm:t>
    </dgm:pt>
    <dgm:pt modelId="{9FA80F86-5045-4EF8-890F-9334254F1ED3}" type="pres">
      <dgm:prSet presAssocID="{A3687FE7-6270-4785-BE46-0440130AC727}" presName="desTx" presStyleLbl="alignAccFollowNode1" presStyleIdx="1" presStyleCnt="2">
        <dgm:presLayoutVars>
          <dgm:bulletEnabled val="1"/>
        </dgm:presLayoutVars>
      </dgm:prSet>
      <dgm:spPr/>
      <dgm:t>
        <a:bodyPr/>
        <a:lstStyle/>
        <a:p>
          <a:endParaRPr lang="el-GR"/>
        </a:p>
      </dgm:t>
    </dgm:pt>
  </dgm:ptLst>
  <dgm:cxnLst>
    <dgm:cxn modelId="{1DDEFCC3-D7D5-4708-AF06-7FB2C56A0240}" srcId="{C93F8968-3651-4CA1-AA96-A3DCF284DB6F}" destId="{C2C65A6E-8CDD-475F-BD6E-C8974B128C20}" srcOrd="1" destOrd="0" parTransId="{352AAB80-3627-4DD6-99BD-2F16C7ADEBBD}" sibTransId="{8483ADE4-A886-4347-9D6F-790EC278347B}"/>
    <dgm:cxn modelId="{7312B8B4-AD27-4825-8749-8C83E1C92839}" type="presOf" srcId="{140CA2A0-872D-4496-A4F9-0B55E2716C55}" destId="{9FA80F86-5045-4EF8-890F-9334254F1ED3}" srcOrd="0" destOrd="6" presId="urn:microsoft.com/office/officeart/2005/8/layout/hList1"/>
    <dgm:cxn modelId="{0C6FFD50-8FBF-425A-999E-82B327F70745}" type="presOf" srcId="{A3687FE7-6270-4785-BE46-0440130AC727}" destId="{B9A6B073-F47F-4412-9E7B-6EFE10A2419F}" srcOrd="0" destOrd="0" presId="urn:microsoft.com/office/officeart/2005/8/layout/hList1"/>
    <dgm:cxn modelId="{A1BC4C0B-7E5C-4659-8642-CCBD9E16AE3B}" srcId="{A3687FE7-6270-4785-BE46-0440130AC727}" destId="{4F77E37B-F44A-4E29-9EA6-7135569FA7AA}" srcOrd="0" destOrd="0" parTransId="{EAE9B660-E1FC-48E5-94BB-D952E92814C4}" sibTransId="{67FA4C37-F532-4852-B66A-74D65188EC67}"/>
    <dgm:cxn modelId="{FC401077-151B-4FA3-8FA3-2AF2631499FA}" srcId="{C93F8968-3651-4CA1-AA96-A3DCF284DB6F}" destId="{B3E734FB-7132-4872-8619-5C5BC430C03D}" srcOrd="0" destOrd="0" parTransId="{89396C42-6C16-4DC5-B843-32FB620A2BBE}" sibTransId="{34289233-6F5E-4991-8B01-99E17383F932}"/>
    <dgm:cxn modelId="{866FD5AF-7934-4049-9F3B-0AD6EBF330F7}" srcId="{88490E33-E325-45E2-B89B-1A1F89AF75E3}" destId="{A3687FE7-6270-4785-BE46-0440130AC727}" srcOrd="1" destOrd="0" parTransId="{3C80BADD-F40B-476A-A7E6-F26745E33843}" sibTransId="{45C1152D-DB85-4ECD-91E8-B95984882CC7}"/>
    <dgm:cxn modelId="{97B88ACA-96E0-470C-B035-7AECCED581C0}" srcId="{C93F8968-3651-4CA1-AA96-A3DCF284DB6F}" destId="{5DF887F2-285F-41B8-847C-3AD9EF09D72F}" srcOrd="3" destOrd="0" parTransId="{3D69E3AE-CF65-48DD-BFD9-7820AC825A38}" sibTransId="{ABBB5671-73F1-487F-98D8-010955E4F664}"/>
    <dgm:cxn modelId="{9D19725C-EED4-40BA-A9BD-202CFBEC41A6}" type="presOf" srcId="{341104C4-778A-40E8-A083-A6D3C673CFAC}" destId="{9FA80F86-5045-4EF8-890F-9334254F1ED3}" srcOrd="0" destOrd="4" presId="urn:microsoft.com/office/officeart/2005/8/layout/hList1"/>
    <dgm:cxn modelId="{4DC3EC2C-986C-493B-840D-A3DEAFCDEB88}" srcId="{C93F8968-3651-4CA1-AA96-A3DCF284DB6F}" destId="{153FE5E3-FD04-4C47-99E8-2159FDF6F260}" srcOrd="4" destOrd="0" parTransId="{36CD38A4-B0A2-4E9E-BA6E-7E5447B4F3DE}" sibTransId="{71FED067-ED85-4763-AE08-4E9755B9037B}"/>
    <dgm:cxn modelId="{4809644D-635C-4EA1-B3F9-95FC3D07513C}" type="presOf" srcId="{4F77E37B-F44A-4E29-9EA6-7135569FA7AA}" destId="{9FA80F86-5045-4EF8-890F-9334254F1ED3}" srcOrd="0" destOrd="0" presId="urn:microsoft.com/office/officeart/2005/8/layout/hList1"/>
    <dgm:cxn modelId="{6B831CB3-E7A7-46D8-A603-031A9FAFFD04}" type="presOf" srcId="{06A4276B-3984-45E0-8CA2-02B199860013}" destId="{9FA80F86-5045-4EF8-890F-9334254F1ED3}" srcOrd="0" destOrd="3" presId="urn:microsoft.com/office/officeart/2005/8/layout/hList1"/>
    <dgm:cxn modelId="{1F14E63D-D314-42CE-B073-4DE0FDDB0D15}" srcId="{A3687FE7-6270-4785-BE46-0440130AC727}" destId="{94E17E51-1A87-4E80-AA08-6FCBD4AE6C69}" srcOrd="2" destOrd="0" parTransId="{8C1EA69B-6C53-4DB3-8CBF-37DC5A8531E6}" sibTransId="{AB74DC0F-9DC7-4CDA-8F3F-0A805D7D8BC6}"/>
    <dgm:cxn modelId="{2CCD0980-1D68-44BD-A232-54CFA35F902B}" srcId="{A3687FE7-6270-4785-BE46-0440130AC727}" destId="{140CA2A0-872D-4496-A4F9-0B55E2716C55}" srcOrd="6" destOrd="0" parTransId="{DDE4ABC1-62A7-4351-A636-9D0F34D4DB85}" sibTransId="{771608B6-FA66-47DC-98ED-EDB7C51100B2}"/>
    <dgm:cxn modelId="{B369FD9E-4F87-4D56-9342-E0C80B8CC927}" srcId="{A3687FE7-6270-4785-BE46-0440130AC727}" destId="{68D91AA8-0DD7-49F7-A9B7-D371B59D8B8A}" srcOrd="1" destOrd="0" parTransId="{3A6A3B4B-374E-467D-AE06-5962A7489803}" sibTransId="{DBA04BB5-E753-412D-A4E2-8622CB54845B}"/>
    <dgm:cxn modelId="{55F79D6C-AB09-4A98-8B1B-96551136CC52}" srcId="{C93F8968-3651-4CA1-AA96-A3DCF284DB6F}" destId="{0182BFCE-1E3F-4ACD-8A12-3D6E5448C5AB}" srcOrd="2" destOrd="0" parTransId="{92EEDC9C-BAA0-4562-9192-00F4465AD8EE}" sibTransId="{0417A29C-04E3-48A1-ACCD-1751CB846896}"/>
    <dgm:cxn modelId="{9D6F3A63-AEC6-4686-9062-B59AD868D7E5}" type="presOf" srcId="{94E17E51-1A87-4E80-AA08-6FCBD4AE6C69}" destId="{9FA80F86-5045-4EF8-890F-9334254F1ED3}" srcOrd="0" destOrd="2" presId="urn:microsoft.com/office/officeart/2005/8/layout/hList1"/>
    <dgm:cxn modelId="{0B344EB6-3B49-4898-BE76-F24522D35391}" srcId="{A3687FE7-6270-4785-BE46-0440130AC727}" destId="{06A4276B-3984-45E0-8CA2-02B199860013}" srcOrd="3" destOrd="0" parTransId="{B9C4CCCA-2F85-4B06-B4C1-4514EB008302}" sibTransId="{0B80B0AB-EF76-4BC4-9FD2-D9A808090DDD}"/>
    <dgm:cxn modelId="{969EB44A-83AD-4F33-9131-246CC435530E}" type="presOf" srcId="{C2C65A6E-8CDD-475F-BD6E-C8974B128C20}" destId="{70F2200C-ED19-42A5-9354-EA3F684CFC9B}" srcOrd="0" destOrd="1" presId="urn:microsoft.com/office/officeart/2005/8/layout/hList1"/>
    <dgm:cxn modelId="{20E539C2-6BA9-464E-87DB-E5AF921D444D}" type="presOf" srcId="{0182BFCE-1E3F-4ACD-8A12-3D6E5448C5AB}" destId="{70F2200C-ED19-42A5-9354-EA3F684CFC9B}" srcOrd="0" destOrd="2" presId="urn:microsoft.com/office/officeart/2005/8/layout/hList1"/>
    <dgm:cxn modelId="{82DA5D6A-49D2-46A1-ACB9-59B0E0001212}" type="presOf" srcId="{1AA2971B-39FB-4973-8F7F-F63DFECAE675}" destId="{9FA80F86-5045-4EF8-890F-9334254F1ED3}" srcOrd="0" destOrd="5" presId="urn:microsoft.com/office/officeart/2005/8/layout/hList1"/>
    <dgm:cxn modelId="{D52456EF-0021-4794-9499-ADB844452EF2}" type="presOf" srcId="{68D91AA8-0DD7-49F7-A9B7-D371B59D8B8A}" destId="{9FA80F86-5045-4EF8-890F-9334254F1ED3}" srcOrd="0" destOrd="1" presId="urn:microsoft.com/office/officeart/2005/8/layout/hList1"/>
    <dgm:cxn modelId="{351936A1-BE5F-4C6F-AFA2-0EE791E5D4D2}" type="presOf" srcId="{153FE5E3-FD04-4C47-99E8-2159FDF6F260}" destId="{70F2200C-ED19-42A5-9354-EA3F684CFC9B}" srcOrd="0" destOrd="4" presId="urn:microsoft.com/office/officeart/2005/8/layout/hList1"/>
    <dgm:cxn modelId="{21F58CAB-BCB6-409D-9F12-8C913646D61F}" type="presOf" srcId="{B3E734FB-7132-4872-8619-5C5BC430C03D}" destId="{70F2200C-ED19-42A5-9354-EA3F684CFC9B}" srcOrd="0" destOrd="0" presId="urn:microsoft.com/office/officeart/2005/8/layout/hList1"/>
    <dgm:cxn modelId="{6929D174-7D9A-4673-8D22-4594C6139422}" type="presOf" srcId="{C93F8968-3651-4CA1-AA96-A3DCF284DB6F}" destId="{27E8582A-B67F-497B-BBBE-C717AF94C7D7}" srcOrd="0" destOrd="0" presId="urn:microsoft.com/office/officeart/2005/8/layout/hList1"/>
    <dgm:cxn modelId="{E3C6A7E6-B86E-43A4-9D90-E79C2D7B38D4}" srcId="{88490E33-E325-45E2-B89B-1A1F89AF75E3}" destId="{C93F8968-3651-4CA1-AA96-A3DCF284DB6F}" srcOrd="0" destOrd="0" parTransId="{0B1B6DCD-9147-4DD5-9430-82F7DA469DD0}" sibTransId="{2A635CC8-74A0-4592-BD8D-F8C088EDE3BB}"/>
    <dgm:cxn modelId="{85A791D8-9134-411B-9FEB-E298290333EE}" type="presOf" srcId="{5DF887F2-285F-41B8-847C-3AD9EF09D72F}" destId="{70F2200C-ED19-42A5-9354-EA3F684CFC9B}" srcOrd="0" destOrd="3" presId="urn:microsoft.com/office/officeart/2005/8/layout/hList1"/>
    <dgm:cxn modelId="{D0CE4F01-7881-45BA-9CD5-FF4961F148F9}" srcId="{A3687FE7-6270-4785-BE46-0440130AC727}" destId="{341104C4-778A-40E8-A083-A6D3C673CFAC}" srcOrd="4" destOrd="0" parTransId="{A7C78E69-EF6D-4749-A1FC-41FDE22FAEE8}" sibTransId="{5FBDFEFF-1AD2-4D98-B8E4-5AA556FD1A27}"/>
    <dgm:cxn modelId="{E25C596B-3F03-4982-B549-EB9704AD903F}" type="presOf" srcId="{88490E33-E325-45E2-B89B-1A1F89AF75E3}" destId="{E52E2D12-C22F-4FB3-AB5F-C049BC50EF0D}" srcOrd="0" destOrd="0" presId="urn:microsoft.com/office/officeart/2005/8/layout/hList1"/>
    <dgm:cxn modelId="{4CDD565C-B96A-4C20-9422-0E3C847180BE}" srcId="{A3687FE7-6270-4785-BE46-0440130AC727}" destId="{1AA2971B-39FB-4973-8F7F-F63DFECAE675}" srcOrd="5" destOrd="0" parTransId="{680FB94B-2431-44CA-A1F6-580F232A4C42}" sibTransId="{68654D4D-2DB2-4AA6-B6F8-1D7B6ACB1DD8}"/>
    <dgm:cxn modelId="{946E3720-B2F1-431D-856D-CFCF560AC718}" type="presParOf" srcId="{E52E2D12-C22F-4FB3-AB5F-C049BC50EF0D}" destId="{C00F1965-ECF3-4C6D-B537-99C92BFE9F32}" srcOrd="0" destOrd="0" presId="urn:microsoft.com/office/officeart/2005/8/layout/hList1"/>
    <dgm:cxn modelId="{C43A3C13-21CA-45B4-A918-71C91BAA010E}" type="presParOf" srcId="{C00F1965-ECF3-4C6D-B537-99C92BFE9F32}" destId="{27E8582A-B67F-497B-BBBE-C717AF94C7D7}" srcOrd="0" destOrd="0" presId="urn:microsoft.com/office/officeart/2005/8/layout/hList1"/>
    <dgm:cxn modelId="{13CC4C04-145A-4758-97A5-F6111C1BCB38}" type="presParOf" srcId="{C00F1965-ECF3-4C6D-B537-99C92BFE9F32}" destId="{70F2200C-ED19-42A5-9354-EA3F684CFC9B}" srcOrd="1" destOrd="0" presId="urn:microsoft.com/office/officeart/2005/8/layout/hList1"/>
    <dgm:cxn modelId="{1D979F44-E0DD-4F0E-A41D-695647498CF5}" type="presParOf" srcId="{E52E2D12-C22F-4FB3-AB5F-C049BC50EF0D}" destId="{3D73AE64-BCB4-4D24-801C-BA13FAF300AC}" srcOrd="1" destOrd="0" presId="urn:microsoft.com/office/officeart/2005/8/layout/hList1"/>
    <dgm:cxn modelId="{FA38C85E-F6D2-4E25-83EF-9E96F65D59DD}" type="presParOf" srcId="{E52E2D12-C22F-4FB3-AB5F-C049BC50EF0D}" destId="{FD90A8A3-AECD-4D82-9444-E97DB648B0E8}" srcOrd="2" destOrd="0" presId="urn:microsoft.com/office/officeart/2005/8/layout/hList1"/>
    <dgm:cxn modelId="{579FF59C-EB94-4B67-A6CE-2B6E874E3A9D}" type="presParOf" srcId="{FD90A8A3-AECD-4D82-9444-E97DB648B0E8}" destId="{B9A6B073-F47F-4412-9E7B-6EFE10A2419F}" srcOrd="0" destOrd="0" presId="urn:microsoft.com/office/officeart/2005/8/layout/hList1"/>
    <dgm:cxn modelId="{F92AF66F-EFA4-4CE8-9E06-DFB24AC217BE}" type="presParOf" srcId="{FD90A8A3-AECD-4D82-9444-E97DB648B0E8}" destId="{9FA80F86-5045-4EF8-890F-9334254F1ED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490E33-E325-45E2-B89B-1A1F89AF75E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C93F8968-3651-4CA1-AA96-A3DCF284DB6F}">
      <dgm:prSet phldrT="[Κείμενο]"/>
      <dgm:spPr/>
      <dgm:t>
        <a:bodyPr/>
        <a:lstStyle/>
        <a:p>
          <a:r>
            <a:rPr lang="el-GR" b="1" dirty="0" smtClean="0">
              <a:latin typeface="Calibri" pitchFamily="34" charset="0"/>
            </a:rPr>
            <a:t>Σημειακές μεταλλάξεις του χρωμοσωμικού  DNA </a:t>
          </a:r>
          <a:endParaRPr lang="en-US" b="1" dirty="0" smtClean="0">
            <a:latin typeface="Calibri" pitchFamily="34" charset="0"/>
          </a:endParaRPr>
        </a:p>
        <a:p>
          <a:r>
            <a:rPr lang="el-GR" b="1" dirty="0" smtClean="0">
              <a:latin typeface="Calibri" pitchFamily="34" charset="0"/>
            </a:rPr>
            <a:t> </a:t>
          </a:r>
          <a:r>
            <a:rPr lang="en-US" b="1" dirty="0" smtClean="0">
              <a:latin typeface="Calibri" pitchFamily="34" charset="0"/>
            </a:rPr>
            <a:t>(</a:t>
          </a:r>
          <a:r>
            <a:rPr lang="el-GR" b="1" dirty="0" smtClean="0"/>
            <a:t>κάθετη μεταβίβαση</a:t>
          </a:r>
          <a:r>
            <a:rPr lang="en-US" b="1" dirty="0" smtClean="0"/>
            <a:t>)</a:t>
          </a:r>
          <a:r>
            <a:rPr lang="el-GR" b="1" dirty="0" smtClean="0"/>
            <a:t> </a:t>
          </a:r>
          <a:r>
            <a:rPr lang="el-GR" b="1" dirty="0" smtClean="0">
              <a:latin typeface="Calibri" pitchFamily="34" charset="0"/>
            </a:rPr>
            <a:t> </a:t>
          </a:r>
          <a:endParaRPr lang="el-GR" b="1" dirty="0"/>
        </a:p>
      </dgm:t>
    </dgm:pt>
    <dgm:pt modelId="{0B1B6DCD-9147-4DD5-9430-82F7DA469DD0}" type="parTrans" cxnId="{E3C6A7E6-B86E-43A4-9D90-E79C2D7B38D4}">
      <dgm:prSet/>
      <dgm:spPr/>
      <dgm:t>
        <a:bodyPr/>
        <a:lstStyle/>
        <a:p>
          <a:endParaRPr lang="el-GR"/>
        </a:p>
      </dgm:t>
    </dgm:pt>
    <dgm:pt modelId="{2A635CC8-74A0-4592-BD8D-F8C088EDE3BB}" type="sibTrans" cxnId="{E3C6A7E6-B86E-43A4-9D90-E79C2D7B38D4}">
      <dgm:prSet/>
      <dgm:spPr/>
      <dgm:t>
        <a:bodyPr/>
        <a:lstStyle/>
        <a:p>
          <a:endParaRPr lang="el-GR"/>
        </a:p>
      </dgm:t>
    </dgm:pt>
    <dgm:pt modelId="{B3E734FB-7132-4872-8619-5C5BC430C03D}">
      <dgm:prSet phldrT="[Κείμενο]"/>
      <dgm:spPr/>
      <dgm:t>
        <a:bodyPr/>
        <a:lstStyle/>
        <a:p>
          <a:r>
            <a:rPr lang="el-GR" dirty="0" smtClean="0"/>
            <a:t>Οι μεταλλάξεις αφορούν το χρωμοσωμικό DNA</a:t>
          </a:r>
          <a:endParaRPr lang="el-GR" dirty="0"/>
        </a:p>
      </dgm:t>
    </dgm:pt>
    <dgm:pt modelId="{89396C42-6C16-4DC5-B843-32FB620A2BBE}" type="parTrans" cxnId="{FC401077-151B-4FA3-8FA3-2AF2631499FA}">
      <dgm:prSet/>
      <dgm:spPr/>
      <dgm:t>
        <a:bodyPr/>
        <a:lstStyle/>
        <a:p>
          <a:endParaRPr lang="el-GR"/>
        </a:p>
      </dgm:t>
    </dgm:pt>
    <dgm:pt modelId="{34289233-6F5E-4991-8B01-99E17383F932}" type="sibTrans" cxnId="{FC401077-151B-4FA3-8FA3-2AF2631499FA}">
      <dgm:prSet/>
      <dgm:spPr/>
      <dgm:t>
        <a:bodyPr/>
        <a:lstStyle/>
        <a:p>
          <a:endParaRPr lang="el-GR"/>
        </a:p>
      </dgm:t>
    </dgm:pt>
    <dgm:pt modelId="{A3687FE7-6270-4785-BE46-0440130AC727}">
      <dgm:prSet phldrT="[Κείμενο]"/>
      <dgm:spPr/>
      <dgm:t>
        <a:bodyPr/>
        <a:lstStyle/>
        <a:p>
          <a:r>
            <a:rPr lang="el-GR" b="1" dirty="0" smtClean="0">
              <a:latin typeface="Calibri" pitchFamily="34" charset="0"/>
            </a:rPr>
            <a:t>Απόκτηση  εξωγενούς γενετικού υλικού από άλλα βακτήρια (οριζόντια  μεταβίβαση γονιδίων</a:t>
          </a:r>
          <a:r>
            <a:rPr lang="el-GR" dirty="0" smtClean="0">
              <a:latin typeface="Calibri" pitchFamily="34" charset="0"/>
            </a:rPr>
            <a:t>)</a:t>
          </a:r>
          <a:endParaRPr lang="el-GR" dirty="0"/>
        </a:p>
      </dgm:t>
    </dgm:pt>
    <dgm:pt modelId="{3C80BADD-F40B-476A-A7E6-F26745E33843}" type="parTrans" cxnId="{866FD5AF-7934-4049-9F3B-0AD6EBF330F7}">
      <dgm:prSet/>
      <dgm:spPr/>
      <dgm:t>
        <a:bodyPr/>
        <a:lstStyle/>
        <a:p>
          <a:endParaRPr lang="el-GR"/>
        </a:p>
      </dgm:t>
    </dgm:pt>
    <dgm:pt modelId="{45C1152D-DB85-4ECD-91E8-B95984882CC7}" type="sibTrans" cxnId="{866FD5AF-7934-4049-9F3B-0AD6EBF330F7}">
      <dgm:prSet/>
      <dgm:spPr/>
      <dgm:t>
        <a:bodyPr/>
        <a:lstStyle/>
        <a:p>
          <a:endParaRPr lang="el-GR"/>
        </a:p>
      </dgm:t>
    </dgm:pt>
    <dgm:pt modelId="{4F77E37B-F44A-4E29-9EA6-7135569FA7AA}">
      <dgm:prSet phldrT="[Κείμενο]"/>
      <dgm:spPr/>
      <dgm:t>
        <a:bodyPr/>
        <a:lstStyle/>
        <a:p>
          <a:r>
            <a:rPr lang="el-GR" dirty="0" smtClean="0"/>
            <a:t>Το εξωγενές γενετικό υλικό μεταφέρεται κυρίως μέσω πλασμιδίων με τη διαδικασία της σύζευξης βακτηρίων</a:t>
          </a:r>
          <a:endParaRPr lang="el-GR" dirty="0"/>
        </a:p>
      </dgm:t>
    </dgm:pt>
    <dgm:pt modelId="{EAE9B660-E1FC-48E5-94BB-D952E92814C4}" type="parTrans" cxnId="{A1BC4C0B-7E5C-4659-8642-CCBD9E16AE3B}">
      <dgm:prSet/>
      <dgm:spPr/>
      <dgm:t>
        <a:bodyPr/>
        <a:lstStyle/>
        <a:p>
          <a:endParaRPr lang="el-GR"/>
        </a:p>
      </dgm:t>
    </dgm:pt>
    <dgm:pt modelId="{67FA4C37-F532-4852-B66A-74D65188EC67}" type="sibTrans" cxnId="{A1BC4C0B-7E5C-4659-8642-CCBD9E16AE3B}">
      <dgm:prSet/>
      <dgm:spPr/>
      <dgm:t>
        <a:bodyPr/>
        <a:lstStyle/>
        <a:p>
          <a:endParaRPr lang="el-GR"/>
        </a:p>
      </dgm:t>
    </dgm:pt>
    <dgm:pt modelId="{50AFACEB-0F1E-4096-BF45-2FF02B3C83E7}">
      <dgm:prSet phldrT="[Κείμενο]"/>
      <dgm:spPr/>
      <dgm:t>
        <a:bodyPr/>
        <a:lstStyle/>
        <a:p>
          <a:endParaRPr lang="el-GR" dirty="0" smtClean="0"/>
        </a:p>
      </dgm:t>
    </dgm:pt>
    <dgm:pt modelId="{AEED758C-6CBA-4241-A3D0-AC2CC8A9096B}" type="parTrans" cxnId="{E52CDCFB-E812-449D-AC12-448366A959B2}">
      <dgm:prSet/>
      <dgm:spPr/>
      <dgm:t>
        <a:bodyPr/>
        <a:lstStyle/>
        <a:p>
          <a:endParaRPr lang="el-GR"/>
        </a:p>
      </dgm:t>
    </dgm:pt>
    <dgm:pt modelId="{0704A87E-DE2D-4861-A238-320B4D3221B2}" type="sibTrans" cxnId="{E52CDCFB-E812-449D-AC12-448366A959B2}">
      <dgm:prSet/>
      <dgm:spPr/>
      <dgm:t>
        <a:bodyPr/>
        <a:lstStyle/>
        <a:p>
          <a:endParaRPr lang="el-GR"/>
        </a:p>
      </dgm:t>
    </dgm:pt>
    <dgm:pt modelId="{CCA76E67-55DD-44CB-AFE6-0E6F9D43A18A}">
      <dgm:prSet phldrT="[Κείμενο]"/>
      <dgm:spPr/>
      <dgm:t>
        <a:bodyPr/>
        <a:lstStyle/>
        <a:p>
          <a:r>
            <a:rPr lang="el-GR" dirty="0" smtClean="0"/>
            <a:t>Ελάχιστα συμβάλλουν στην απόκτηση αντοχής </a:t>
          </a:r>
        </a:p>
      </dgm:t>
    </dgm:pt>
    <dgm:pt modelId="{EF89567B-B7CA-43DA-8C71-A99EC0AE3EE6}" type="parTrans" cxnId="{49A193D7-F812-48BC-AF50-050479C6B62C}">
      <dgm:prSet/>
      <dgm:spPr/>
      <dgm:t>
        <a:bodyPr/>
        <a:lstStyle/>
        <a:p>
          <a:endParaRPr lang="el-GR"/>
        </a:p>
      </dgm:t>
    </dgm:pt>
    <dgm:pt modelId="{E1CD9221-3C5F-4474-8868-F5651E5BDD1A}" type="sibTrans" cxnId="{49A193D7-F812-48BC-AF50-050479C6B62C}">
      <dgm:prSet/>
      <dgm:spPr/>
      <dgm:t>
        <a:bodyPr/>
        <a:lstStyle/>
        <a:p>
          <a:endParaRPr lang="el-GR"/>
        </a:p>
      </dgm:t>
    </dgm:pt>
    <dgm:pt modelId="{D4EF49B9-CA87-4FEB-8F8F-A75378714808}">
      <dgm:prSet phldrT="[Κείμενο]"/>
      <dgm:spPr/>
      <dgm:t>
        <a:bodyPr/>
        <a:lstStyle/>
        <a:p>
          <a:endParaRPr lang="el-GR" dirty="0"/>
        </a:p>
      </dgm:t>
    </dgm:pt>
    <dgm:pt modelId="{711BEE53-5EC0-4379-8612-A2429DC643ED}" type="parTrans" cxnId="{22AAEEBA-09B5-4204-82F1-CE767B8D7953}">
      <dgm:prSet/>
      <dgm:spPr/>
      <dgm:t>
        <a:bodyPr/>
        <a:lstStyle/>
        <a:p>
          <a:endParaRPr lang="el-GR"/>
        </a:p>
      </dgm:t>
    </dgm:pt>
    <dgm:pt modelId="{E3327F94-F18D-4CA9-B839-3FC37C3BBA67}" type="sibTrans" cxnId="{22AAEEBA-09B5-4204-82F1-CE767B8D7953}">
      <dgm:prSet/>
      <dgm:spPr/>
      <dgm:t>
        <a:bodyPr/>
        <a:lstStyle/>
        <a:p>
          <a:endParaRPr lang="el-GR"/>
        </a:p>
      </dgm:t>
    </dgm:pt>
    <dgm:pt modelId="{9BD8C424-405C-4BA0-9A54-A1F04A9CD519}">
      <dgm:prSet phldrT="[Κείμενο]"/>
      <dgm:spPr/>
      <dgm:t>
        <a:bodyPr/>
        <a:lstStyle/>
        <a:p>
          <a:r>
            <a:rPr lang="el-GR" dirty="0" smtClean="0"/>
            <a:t>Συμβαίνουν σπάνια (1:</a:t>
          </a:r>
          <a:r>
            <a:rPr lang="en-US" dirty="0" smtClean="0"/>
            <a:t> 10</a:t>
          </a:r>
          <a:r>
            <a:rPr lang="en-US" baseline="30000" dirty="0" smtClean="0"/>
            <a:t>6</a:t>
          </a:r>
          <a:r>
            <a:rPr lang="el-GR" dirty="0" smtClean="0"/>
            <a:t>-</a:t>
          </a:r>
          <a:r>
            <a:rPr lang="en-US" dirty="0" smtClean="0"/>
            <a:t> 10</a:t>
          </a:r>
          <a:r>
            <a:rPr lang="el-GR" baseline="30000" dirty="0" smtClean="0"/>
            <a:t>8</a:t>
          </a:r>
          <a:r>
            <a:rPr lang="el-GR" baseline="0" dirty="0" smtClean="0"/>
            <a:t>)</a:t>
          </a:r>
          <a:r>
            <a:rPr lang="el-GR" dirty="0" smtClean="0"/>
            <a:t> ως τυχαία συμβάντα  </a:t>
          </a:r>
        </a:p>
      </dgm:t>
    </dgm:pt>
    <dgm:pt modelId="{B8FFB5C4-0D37-4690-A733-C9FCBDB4EA9F}" type="parTrans" cxnId="{1A466BE1-DD02-48D8-8FC9-568D698F1745}">
      <dgm:prSet/>
      <dgm:spPr/>
      <dgm:t>
        <a:bodyPr/>
        <a:lstStyle/>
        <a:p>
          <a:endParaRPr lang="el-GR"/>
        </a:p>
      </dgm:t>
    </dgm:pt>
    <dgm:pt modelId="{1715A23B-C7B9-4971-82BA-C48A3750BF07}" type="sibTrans" cxnId="{1A466BE1-DD02-48D8-8FC9-568D698F1745}">
      <dgm:prSet/>
      <dgm:spPr/>
      <dgm:t>
        <a:bodyPr/>
        <a:lstStyle/>
        <a:p>
          <a:endParaRPr lang="el-GR"/>
        </a:p>
      </dgm:t>
    </dgm:pt>
    <dgm:pt modelId="{9DC99B1C-DBD4-40DD-B4ED-9CC2C4A307FF}">
      <dgm:prSet phldrT="[Κείμενο]"/>
      <dgm:spPr/>
      <dgm:t>
        <a:bodyPr/>
        <a:lstStyle/>
        <a:p>
          <a:endParaRPr lang="el-GR" dirty="0"/>
        </a:p>
      </dgm:t>
    </dgm:pt>
    <dgm:pt modelId="{9373C86F-92D5-4554-A4B8-3C88B441F661}" type="parTrans" cxnId="{D0B9ACF9-E3D4-4534-A434-DC2EDE2614E9}">
      <dgm:prSet/>
      <dgm:spPr/>
      <dgm:t>
        <a:bodyPr/>
        <a:lstStyle/>
        <a:p>
          <a:endParaRPr lang="el-GR"/>
        </a:p>
      </dgm:t>
    </dgm:pt>
    <dgm:pt modelId="{8DDB1037-BC8C-4D16-A197-BA60213FAFD1}" type="sibTrans" cxnId="{D0B9ACF9-E3D4-4534-A434-DC2EDE2614E9}">
      <dgm:prSet/>
      <dgm:spPr/>
      <dgm:t>
        <a:bodyPr/>
        <a:lstStyle/>
        <a:p>
          <a:endParaRPr lang="el-GR"/>
        </a:p>
      </dgm:t>
    </dgm:pt>
    <dgm:pt modelId="{0A57220A-57E9-43F0-9AFE-CE2131FF177F}">
      <dgm:prSet phldrT="[Κείμενο]"/>
      <dgm:spPr/>
      <dgm:t>
        <a:bodyPr/>
        <a:lstStyle/>
        <a:p>
          <a:r>
            <a:rPr lang="el-GR" dirty="0" smtClean="0"/>
            <a:t>Επιλέγονται κάτω από την πίεση των αντιβιοτικών και προκαλούν ανθεκτικούς πληθυσμούς </a:t>
          </a:r>
          <a:endParaRPr lang="el-GR" dirty="0"/>
        </a:p>
      </dgm:t>
    </dgm:pt>
    <dgm:pt modelId="{B4ACBCE6-9F36-4DC8-85FA-35C70779884A}" type="parTrans" cxnId="{D76F1348-A7B6-40B7-8C2D-553AF3798D42}">
      <dgm:prSet/>
      <dgm:spPr/>
      <dgm:t>
        <a:bodyPr/>
        <a:lstStyle/>
        <a:p>
          <a:endParaRPr lang="el-GR"/>
        </a:p>
      </dgm:t>
    </dgm:pt>
    <dgm:pt modelId="{28CE63A8-A5F5-4953-A033-0B1821D7F865}" type="sibTrans" cxnId="{D76F1348-A7B6-40B7-8C2D-553AF3798D42}">
      <dgm:prSet/>
      <dgm:spPr/>
      <dgm:t>
        <a:bodyPr/>
        <a:lstStyle/>
        <a:p>
          <a:endParaRPr lang="el-GR"/>
        </a:p>
      </dgm:t>
    </dgm:pt>
    <dgm:pt modelId="{E52E2D12-C22F-4FB3-AB5F-C049BC50EF0D}" type="pres">
      <dgm:prSet presAssocID="{88490E33-E325-45E2-B89B-1A1F89AF75E3}" presName="Name0" presStyleCnt="0">
        <dgm:presLayoutVars>
          <dgm:dir/>
          <dgm:animLvl val="lvl"/>
          <dgm:resizeHandles val="exact"/>
        </dgm:presLayoutVars>
      </dgm:prSet>
      <dgm:spPr/>
      <dgm:t>
        <a:bodyPr/>
        <a:lstStyle/>
        <a:p>
          <a:endParaRPr lang="el-GR"/>
        </a:p>
      </dgm:t>
    </dgm:pt>
    <dgm:pt modelId="{C00F1965-ECF3-4C6D-B537-99C92BFE9F32}" type="pres">
      <dgm:prSet presAssocID="{C93F8968-3651-4CA1-AA96-A3DCF284DB6F}" presName="composite" presStyleCnt="0"/>
      <dgm:spPr/>
    </dgm:pt>
    <dgm:pt modelId="{27E8582A-B67F-497B-BBBE-C717AF94C7D7}" type="pres">
      <dgm:prSet presAssocID="{C93F8968-3651-4CA1-AA96-A3DCF284DB6F}" presName="parTx" presStyleLbl="alignNode1" presStyleIdx="0" presStyleCnt="2">
        <dgm:presLayoutVars>
          <dgm:chMax val="0"/>
          <dgm:chPref val="0"/>
          <dgm:bulletEnabled val="1"/>
        </dgm:presLayoutVars>
      </dgm:prSet>
      <dgm:spPr/>
      <dgm:t>
        <a:bodyPr/>
        <a:lstStyle/>
        <a:p>
          <a:endParaRPr lang="el-GR"/>
        </a:p>
      </dgm:t>
    </dgm:pt>
    <dgm:pt modelId="{70F2200C-ED19-42A5-9354-EA3F684CFC9B}" type="pres">
      <dgm:prSet presAssocID="{C93F8968-3651-4CA1-AA96-A3DCF284DB6F}" presName="desTx" presStyleLbl="alignAccFollowNode1" presStyleIdx="0" presStyleCnt="2">
        <dgm:presLayoutVars>
          <dgm:bulletEnabled val="1"/>
        </dgm:presLayoutVars>
      </dgm:prSet>
      <dgm:spPr/>
      <dgm:t>
        <a:bodyPr/>
        <a:lstStyle/>
        <a:p>
          <a:endParaRPr lang="el-GR"/>
        </a:p>
      </dgm:t>
    </dgm:pt>
    <dgm:pt modelId="{3D73AE64-BCB4-4D24-801C-BA13FAF300AC}" type="pres">
      <dgm:prSet presAssocID="{2A635CC8-74A0-4592-BD8D-F8C088EDE3BB}" presName="space" presStyleCnt="0"/>
      <dgm:spPr/>
    </dgm:pt>
    <dgm:pt modelId="{FD90A8A3-AECD-4D82-9444-E97DB648B0E8}" type="pres">
      <dgm:prSet presAssocID="{A3687FE7-6270-4785-BE46-0440130AC727}" presName="composite" presStyleCnt="0"/>
      <dgm:spPr/>
    </dgm:pt>
    <dgm:pt modelId="{B9A6B073-F47F-4412-9E7B-6EFE10A2419F}" type="pres">
      <dgm:prSet presAssocID="{A3687FE7-6270-4785-BE46-0440130AC727}" presName="parTx" presStyleLbl="alignNode1" presStyleIdx="1" presStyleCnt="2">
        <dgm:presLayoutVars>
          <dgm:chMax val="0"/>
          <dgm:chPref val="0"/>
          <dgm:bulletEnabled val="1"/>
        </dgm:presLayoutVars>
      </dgm:prSet>
      <dgm:spPr/>
      <dgm:t>
        <a:bodyPr/>
        <a:lstStyle/>
        <a:p>
          <a:endParaRPr lang="el-GR"/>
        </a:p>
      </dgm:t>
    </dgm:pt>
    <dgm:pt modelId="{9FA80F86-5045-4EF8-890F-9334254F1ED3}" type="pres">
      <dgm:prSet presAssocID="{A3687FE7-6270-4785-BE46-0440130AC727}" presName="desTx" presStyleLbl="alignAccFollowNode1" presStyleIdx="1" presStyleCnt="2">
        <dgm:presLayoutVars>
          <dgm:bulletEnabled val="1"/>
        </dgm:presLayoutVars>
      </dgm:prSet>
      <dgm:spPr/>
      <dgm:t>
        <a:bodyPr/>
        <a:lstStyle/>
        <a:p>
          <a:endParaRPr lang="el-GR"/>
        </a:p>
      </dgm:t>
    </dgm:pt>
  </dgm:ptLst>
  <dgm:cxnLst>
    <dgm:cxn modelId="{D76F1348-A7B6-40B7-8C2D-553AF3798D42}" srcId="{C93F8968-3651-4CA1-AA96-A3DCF284DB6F}" destId="{0A57220A-57E9-43F0-9AFE-CE2131FF177F}" srcOrd="6" destOrd="0" parTransId="{B4ACBCE6-9F36-4DC8-85FA-35C70779884A}" sibTransId="{28CE63A8-A5F5-4953-A033-0B1821D7F865}"/>
    <dgm:cxn modelId="{B483E53A-3557-4EB1-9632-28E92E186785}" type="presOf" srcId="{D4EF49B9-CA87-4FEB-8F8F-A75378714808}" destId="{70F2200C-ED19-42A5-9354-EA3F684CFC9B}" srcOrd="0" destOrd="3" presId="urn:microsoft.com/office/officeart/2005/8/layout/hList1"/>
    <dgm:cxn modelId="{9D3F0B15-8F0A-490E-9310-C3B3629ED2FB}" type="presOf" srcId="{88490E33-E325-45E2-B89B-1A1F89AF75E3}" destId="{E52E2D12-C22F-4FB3-AB5F-C049BC50EF0D}" srcOrd="0" destOrd="0" presId="urn:microsoft.com/office/officeart/2005/8/layout/hList1"/>
    <dgm:cxn modelId="{A1BC4C0B-7E5C-4659-8642-CCBD9E16AE3B}" srcId="{A3687FE7-6270-4785-BE46-0440130AC727}" destId="{4F77E37B-F44A-4E29-9EA6-7135569FA7AA}" srcOrd="0" destOrd="0" parTransId="{EAE9B660-E1FC-48E5-94BB-D952E92814C4}" sibTransId="{67FA4C37-F532-4852-B66A-74D65188EC67}"/>
    <dgm:cxn modelId="{AA1FCDAF-DAD4-48F9-A2C6-D88B76B6FE2E}" type="presOf" srcId="{9BD8C424-405C-4BA0-9A54-A1F04A9CD519}" destId="{70F2200C-ED19-42A5-9354-EA3F684CFC9B}" srcOrd="0" destOrd="4" presId="urn:microsoft.com/office/officeart/2005/8/layout/hList1"/>
    <dgm:cxn modelId="{FC401077-151B-4FA3-8FA3-2AF2631499FA}" srcId="{C93F8968-3651-4CA1-AA96-A3DCF284DB6F}" destId="{B3E734FB-7132-4872-8619-5C5BC430C03D}" srcOrd="0" destOrd="0" parTransId="{89396C42-6C16-4DC5-B843-32FB620A2BBE}" sibTransId="{34289233-6F5E-4991-8B01-99E17383F932}"/>
    <dgm:cxn modelId="{866FD5AF-7934-4049-9F3B-0AD6EBF330F7}" srcId="{88490E33-E325-45E2-B89B-1A1F89AF75E3}" destId="{A3687FE7-6270-4785-BE46-0440130AC727}" srcOrd="1" destOrd="0" parTransId="{3C80BADD-F40B-476A-A7E6-F26745E33843}" sibTransId="{45C1152D-DB85-4ECD-91E8-B95984882CC7}"/>
    <dgm:cxn modelId="{49A193D7-F812-48BC-AF50-050479C6B62C}" srcId="{C93F8968-3651-4CA1-AA96-A3DCF284DB6F}" destId="{CCA76E67-55DD-44CB-AFE6-0E6F9D43A18A}" srcOrd="2" destOrd="0" parTransId="{EF89567B-B7CA-43DA-8C71-A99EC0AE3EE6}" sibTransId="{E1CD9221-3C5F-4474-8868-F5651E5BDD1A}"/>
    <dgm:cxn modelId="{E608443B-68A1-4943-B4A8-4245DF12C6DF}" type="presOf" srcId="{A3687FE7-6270-4785-BE46-0440130AC727}" destId="{B9A6B073-F47F-4412-9E7B-6EFE10A2419F}" srcOrd="0" destOrd="0" presId="urn:microsoft.com/office/officeart/2005/8/layout/hList1"/>
    <dgm:cxn modelId="{A5409821-6AC3-42F9-912E-70521425143B}" type="presOf" srcId="{CCA76E67-55DD-44CB-AFE6-0E6F9D43A18A}" destId="{70F2200C-ED19-42A5-9354-EA3F684CFC9B}" srcOrd="0" destOrd="2" presId="urn:microsoft.com/office/officeart/2005/8/layout/hList1"/>
    <dgm:cxn modelId="{087816AD-1C49-4D53-A9C7-2A8E52971181}" type="presOf" srcId="{50AFACEB-0F1E-4096-BF45-2FF02B3C83E7}" destId="{70F2200C-ED19-42A5-9354-EA3F684CFC9B}" srcOrd="0" destOrd="1" presId="urn:microsoft.com/office/officeart/2005/8/layout/hList1"/>
    <dgm:cxn modelId="{CBD16053-9A05-463D-A835-21B7DC21F323}" type="presOf" srcId="{B3E734FB-7132-4872-8619-5C5BC430C03D}" destId="{70F2200C-ED19-42A5-9354-EA3F684CFC9B}" srcOrd="0" destOrd="0" presId="urn:microsoft.com/office/officeart/2005/8/layout/hList1"/>
    <dgm:cxn modelId="{D0B9ACF9-E3D4-4534-A434-DC2EDE2614E9}" srcId="{C93F8968-3651-4CA1-AA96-A3DCF284DB6F}" destId="{9DC99B1C-DBD4-40DD-B4ED-9CC2C4A307FF}" srcOrd="5" destOrd="0" parTransId="{9373C86F-92D5-4554-A4B8-3C88B441F661}" sibTransId="{8DDB1037-BC8C-4D16-A197-BA60213FAFD1}"/>
    <dgm:cxn modelId="{1A466BE1-DD02-48D8-8FC9-568D698F1745}" srcId="{C93F8968-3651-4CA1-AA96-A3DCF284DB6F}" destId="{9BD8C424-405C-4BA0-9A54-A1F04A9CD519}" srcOrd="4" destOrd="0" parTransId="{B8FFB5C4-0D37-4690-A733-C9FCBDB4EA9F}" sibTransId="{1715A23B-C7B9-4971-82BA-C48A3750BF07}"/>
    <dgm:cxn modelId="{E52CDCFB-E812-449D-AC12-448366A959B2}" srcId="{C93F8968-3651-4CA1-AA96-A3DCF284DB6F}" destId="{50AFACEB-0F1E-4096-BF45-2FF02B3C83E7}" srcOrd="1" destOrd="0" parTransId="{AEED758C-6CBA-4241-A3D0-AC2CC8A9096B}" sibTransId="{0704A87E-DE2D-4861-A238-320B4D3221B2}"/>
    <dgm:cxn modelId="{22AAEEBA-09B5-4204-82F1-CE767B8D7953}" srcId="{C93F8968-3651-4CA1-AA96-A3DCF284DB6F}" destId="{D4EF49B9-CA87-4FEB-8F8F-A75378714808}" srcOrd="3" destOrd="0" parTransId="{711BEE53-5EC0-4379-8612-A2429DC643ED}" sibTransId="{E3327F94-F18D-4CA9-B839-3FC37C3BBA67}"/>
    <dgm:cxn modelId="{AC54C77A-4D25-4BED-AA7F-8520DB527E53}" type="presOf" srcId="{C93F8968-3651-4CA1-AA96-A3DCF284DB6F}" destId="{27E8582A-B67F-497B-BBBE-C717AF94C7D7}" srcOrd="0" destOrd="0" presId="urn:microsoft.com/office/officeart/2005/8/layout/hList1"/>
    <dgm:cxn modelId="{FA7325E8-1D93-4B99-8F47-F700D4F3BE31}" type="presOf" srcId="{0A57220A-57E9-43F0-9AFE-CE2131FF177F}" destId="{70F2200C-ED19-42A5-9354-EA3F684CFC9B}" srcOrd="0" destOrd="6" presId="urn:microsoft.com/office/officeart/2005/8/layout/hList1"/>
    <dgm:cxn modelId="{1CEB84DF-8949-4864-B01A-A6B2C212EC4B}" type="presOf" srcId="{4F77E37B-F44A-4E29-9EA6-7135569FA7AA}" destId="{9FA80F86-5045-4EF8-890F-9334254F1ED3}" srcOrd="0" destOrd="0" presId="urn:microsoft.com/office/officeart/2005/8/layout/hList1"/>
    <dgm:cxn modelId="{E3C6A7E6-B86E-43A4-9D90-E79C2D7B38D4}" srcId="{88490E33-E325-45E2-B89B-1A1F89AF75E3}" destId="{C93F8968-3651-4CA1-AA96-A3DCF284DB6F}" srcOrd="0" destOrd="0" parTransId="{0B1B6DCD-9147-4DD5-9430-82F7DA469DD0}" sibTransId="{2A635CC8-74A0-4592-BD8D-F8C088EDE3BB}"/>
    <dgm:cxn modelId="{2219F78A-5BDD-4425-A3F2-BF966610E7B0}" type="presOf" srcId="{9DC99B1C-DBD4-40DD-B4ED-9CC2C4A307FF}" destId="{70F2200C-ED19-42A5-9354-EA3F684CFC9B}" srcOrd="0" destOrd="5" presId="urn:microsoft.com/office/officeart/2005/8/layout/hList1"/>
    <dgm:cxn modelId="{E9483858-F00B-4174-A87F-1070D5C7AD96}" type="presParOf" srcId="{E52E2D12-C22F-4FB3-AB5F-C049BC50EF0D}" destId="{C00F1965-ECF3-4C6D-B537-99C92BFE9F32}" srcOrd="0" destOrd="0" presId="urn:microsoft.com/office/officeart/2005/8/layout/hList1"/>
    <dgm:cxn modelId="{C8DB0F56-8DE6-4010-A62D-37B40FBF1816}" type="presParOf" srcId="{C00F1965-ECF3-4C6D-B537-99C92BFE9F32}" destId="{27E8582A-B67F-497B-BBBE-C717AF94C7D7}" srcOrd="0" destOrd="0" presId="urn:microsoft.com/office/officeart/2005/8/layout/hList1"/>
    <dgm:cxn modelId="{C3C636F3-6E79-4D8A-AAA6-B47705EABA4A}" type="presParOf" srcId="{C00F1965-ECF3-4C6D-B537-99C92BFE9F32}" destId="{70F2200C-ED19-42A5-9354-EA3F684CFC9B}" srcOrd="1" destOrd="0" presId="urn:microsoft.com/office/officeart/2005/8/layout/hList1"/>
    <dgm:cxn modelId="{4F6826E8-8FDA-4339-915E-DA758FCA9D9C}" type="presParOf" srcId="{E52E2D12-C22F-4FB3-AB5F-C049BC50EF0D}" destId="{3D73AE64-BCB4-4D24-801C-BA13FAF300AC}" srcOrd="1" destOrd="0" presId="urn:microsoft.com/office/officeart/2005/8/layout/hList1"/>
    <dgm:cxn modelId="{99DE51CD-F7BF-4F6B-ADAE-C440203B7A21}" type="presParOf" srcId="{E52E2D12-C22F-4FB3-AB5F-C049BC50EF0D}" destId="{FD90A8A3-AECD-4D82-9444-E97DB648B0E8}" srcOrd="2" destOrd="0" presId="urn:microsoft.com/office/officeart/2005/8/layout/hList1"/>
    <dgm:cxn modelId="{001F68FA-B9C4-4D5F-B04A-5533C452DADF}" type="presParOf" srcId="{FD90A8A3-AECD-4D82-9444-E97DB648B0E8}" destId="{B9A6B073-F47F-4412-9E7B-6EFE10A2419F}" srcOrd="0" destOrd="0" presId="urn:microsoft.com/office/officeart/2005/8/layout/hList1"/>
    <dgm:cxn modelId="{ECD37C34-498D-4D9F-943C-3CD87CA368AB}" type="presParOf" srcId="{FD90A8A3-AECD-4D82-9444-E97DB648B0E8}" destId="{9FA80F86-5045-4EF8-890F-9334254F1ED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B04253-00A6-41DE-96C7-A54F52EE534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D057924F-D26B-4469-9CBF-C9181FB1FECB}">
      <dgm:prSet phldrT="[Κείμενο]" custT="1"/>
      <dgm:spPr/>
      <dgm:t>
        <a:bodyPr/>
        <a:lstStyle/>
        <a:p>
          <a:r>
            <a:rPr lang="el-GR" sz="1800" dirty="0" smtClean="0"/>
            <a:t>Βιοχημικά αίτια αντοχής</a:t>
          </a:r>
          <a:endParaRPr lang="el-GR" sz="1800" dirty="0"/>
        </a:p>
      </dgm:t>
    </dgm:pt>
    <dgm:pt modelId="{CCD74157-A2FD-4B59-AD6A-410B20185E14}" type="parTrans" cxnId="{72E41259-7F27-4693-BD0F-5A1E0E379323}">
      <dgm:prSet/>
      <dgm:spPr/>
      <dgm:t>
        <a:bodyPr/>
        <a:lstStyle/>
        <a:p>
          <a:endParaRPr lang="el-GR"/>
        </a:p>
      </dgm:t>
    </dgm:pt>
    <dgm:pt modelId="{F2D466F8-E0FF-4509-AEBC-3EFB6355A0DA}" type="sibTrans" cxnId="{72E41259-7F27-4693-BD0F-5A1E0E379323}">
      <dgm:prSet/>
      <dgm:spPr/>
      <dgm:t>
        <a:bodyPr/>
        <a:lstStyle/>
        <a:p>
          <a:endParaRPr lang="el-GR"/>
        </a:p>
      </dgm:t>
    </dgm:pt>
    <dgm:pt modelId="{399DC920-453A-4A07-A9A1-8B5589A14244}">
      <dgm:prSet phldrT="[Κείμενο]" custT="1"/>
      <dgm:spPr/>
      <dgm:t>
        <a:bodyPr/>
        <a:lstStyle/>
        <a:p>
          <a:r>
            <a:rPr lang="el-GR" sz="1600" dirty="0" smtClean="0"/>
            <a:t>Παραγωγή ενζύμων που αδρανοποιούν το αντιβιοτικό</a:t>
          </a:r>
          <a:endParaRPr lang="el-GR" sz="1600" dirty="0"/>
        </a:p>
      </dgm:t>
    </dgm:pt>
    <dgm:pt modelId="{EB6B7C98-64CA-42AF-9987-F710019496B7}" type="parTrans" cxnId="{B1DFFFA4-3DDF-4778-AD09-02C25E863A61}">
      <dgm:prSet/>
      <dgm:spPr/>
      <dgm:t>
        <a:bodyPr/>
        <a:lstStyle/>
        <a:p>
          <a:endParaRPr lang="el-GR"/>
        </a:p>
      </dgm:t>
    </dgm:pt>
    <dgm:pt modelId="{D30AA6E0-EC7B-4B72-85DD-DFD574EC3B22}" type="sibTrans" cxnId="{B1DFFFA4-3DDF-4778-AD09-02C25E863A61}">
      <dgm:prSet/>
      <dgm:spPr/>
      <dgm:t>
        <a:bodyPr/>
        <a:lstStyle/>
        <a:p>
          <a:endParaRPr lang="el-GR"/>
        </a:p>
      </dgm:t>
    </dgm:pt>
    <dgm:pt modelId="{AF47D822-BBC5-43A6-998F-5E6F73E77979}">
      <dgm:prSet phldrT="[Κείμενο]" custT="1"/>
      <dgm:spPr/>
      <dgm:t>
        <a:bodyPr/>
        <a:lstStyle/>
        <a:p>
          <a:r>
            <a:rPr lang="el-GR" sz="1600" dirty="0" smtClean="0"/>
            <a:t>Αλλαγή του στόχου που δρα το αντιβιοτικό</a:t>
          </a:r>
          <a:endParaRPr lang="el-GR" sz="1600" dirty="0"/>
        </a:p>
      </dgm:t>
    </dgm:pt>
    <dgm:pt modelId="{5E24E984-FF3B-4584-9D6F-D5B7D1B4743B}" type="parTrans" cxnId="{81A05B88-191B-4996-B69A-83ACB2AB5490}">
      <dgm:prSet/>
      <dgm:spPr/>
      <dgm:t>
        <a:bodyPr/>
        <a:lstStyle/>
        <a:p>
          <a:endParaRPr lang="el-GR"/>
        </a:p>
      </dgm:t>
    </dgm:pt>
    <dgm:pt modelId="{7F99E249-8594-490B-8F37-D849762D0534}" type="sibTrans" cxnId="{81A05B88-191B-4996-B69A-83ACB2AB5490}">
      <dgm:prSet/>
      <dgm:spPr/>
      <dgm:t>
        <a:bodyPr/>
        <a:lstStyle/>
        <a:p>
          <a:endParaRPr lang="el-GR"/>
        </a:p>
      </dgm:t>
    </dgm:pt>
    <dgm:pt modelId="{EFC6BE2F-AE1E-4F83-B45D-7093C95A03D4}">
      <dgm:prSet custT="1"/>
      <dgm:spPr/>
      <dgm:t>
        <a:bodyPr/>
        <a:lstStyle/>
        <a:p>
          <a:r>
            <a:rPr lang="el-GR" sz="1600" dirty="0" smtClean="0"/>
            <a:t>Ελαττωμένη πρόσληψη του αντιβιοτικού</a:t>
          </a:r>
          <a:endParaRPr lang="el-GR" sz="1600" dirty="0"/>
        </a:p>
      </dgm:t>
    </dgm:pt>
    <dgm:pt modelId="{BDCB339E-D9AE-4885-9F7E-60CAECB67D7B}" type="parTrans" cxnId="{C196B663-C34A-4BE7-9F35-B6BBB7E90263}">
      <dgm:prSet/>
      <dgm:spPr/>
      <dgm:t>
        <a:bodyPr/>
        <a:lstStyle/>
        <a:p>
          <a:endParaRPr lang="el-GR"/>
        </a:p>
      </dgm:t>
    </dgm:pt>
    <dgm:pt modelId="{A05C043F-5F40-4AFA-B468-018DACDF83C7}" type="sibTrans" cxnId="{C196B663-C34A-4BE7-9F35-B6BBB7E90263}">
      <dgm:prSet/>
      <dgm:spPr/>
      <dgm:t>
        <a:bodyPr/>
        <a:lstStyle/>
        <a:p>
          <a:endParaRPr lang="el-GR"/>
        </a:p>
      </dgm:t>
    </dgm:pt>
    <dgm:pt modelId="{DA3237B6-7142-4AA4-9D35-B60FD127F2EB}">
      <dgm:prSet custT="1"/>
      <dgm:spPr/>
      <dgm:t>
        <a:bodyPr/>
        <a:lstStyle/>
        <a:p>
          <a:r>
            <a:rPr lang="el-GR" sz="1600" dirty="0" smtClean="0"/>
            <a:t>Απέκκριση του αντιβιοτικού </a:t>
          </a:r>
          <a:endParaRPr lang="el-GR" sz="1600" dirty="0"/>
        </a:p>
      </dgm:t>
    </dgm:pt>
    <dgm:pt modelId="{54D12F1B-D50C-4152-A940-2FE5F08082D0}" type="parTrans" cxnId="{4DA5D86A-346A-449F-851C-A2A9DF06F04E}">
      <dgm:prSet/>
      <dgm:spPr/>
      <dgm:t>
        <a:bodyPr/>
        <a:lstStyle/>
        <a:p>
          <a:endParaRPr lang="el-GR"/>
        </a:p>
      </dgm:t>
    </dgm:pt>
    <dgm:pt modelId="{27DF6FFA-A4A3-45EC-BB05-75562B0510FB}" type="sibTrans" cxnId="{4DA5D86A-346A-449F-851C-A2A9DF06F04E}">
      <dgm:prSet/>
      <dgm:spPr/>
      <dgm:t>
        <a:bodyPr/>
        <a:lstStyle/>
        <a:p>
          <a:endParaRPr lang="el-GR"/>
        </a:p>
      </dgm:t>
    </dgm:pt>
    <dgm:pt modelId="{FBC79DD3-9DE2-4C2A-99D9-7F46E628017E}" type="pres">
      <dgm:prSet presAssocID="{07B04253-00A6-41DE-96C7-A54F52EE5346}" presName="hierChild1" presStyleCnt="0">
        <dgm:presLayoutVars>
          <dgm:chPref val="1"/>
          <dgm:dir/>
          <dgm:animOne val="branch"/>
          <dgm:animLvl val="lvl"/>
          <dgm:resizeHandles/>
        </dgm:presLayoutVars>
      </dgm:prSet>
      <dgm:spPr/>
      <dgm:t>
        <a:bodyPr/>
        <a:lstStyle/>
        <a:p>
          <a:endParaRPr lang="el-GR"/>
        </a:p>
      </dgm:t>
    </dgm:pt>
    <dgm:pt modelId="{F0889ADD-C225-4320-81A3-64D07CDCFC1D}" type="pres">
      <dgm:prSet presAssocID="{D057924F-D26B-4469-9CBF-C9181FB1FECB}" presName="hierRoot1" presStyleCnt="0"/>
      <dgm:spPr/>
    </dgm:pt>
    <dgm:pt modelId="{BFEC14E4-9364-4664-A3D3-F8538AF3D575}" type="pres">
      <dgm:prSet presAssocID="{D057924F-D26B-4469-9CBF-C9181FB1FECB}" presName="composite" presStyleCnt="0"/>
      <dgm:spPr/>
    </dgm:pt>
    <dgm:pt modelId="{E8A34EF2-BCDA-4704-979E-2F3FEB2F24F0}" type="pres">
      <dgm:prSet presAssocID="{D057924F-D26B-4469-9CBF-C9181FB1FECB}" presName="background" presStyleLbl="node0" presStyleIdx="0" presStyleCnt="1"/>
      <dgm:spPr/>
    </dgm:pt>
    <dgm:pt modelId="{2E699EF9-BAE0-4A03-8FC8-747BC02A94A9}" type="pres">
      <dgm:prSet presAssocID="{D057924F-D26B-4469-9CBF-C9181FB1FECB}" presName="text" presStyleLbl="fgAcc0" presStyleIdx="0" presStyleCnt="1">
        <dgm:presLayoutVars>
          <dgm:chPref val="3"/>
        </dgm:presLayoutVars>
      </dgm:prSet>
      <dgm:spPr/>
      <dgm:t>
        <a:bodyPr/>
        <a:lstStyle/>
        <a:p>
          <a:endParaRPr lang="el-GR"/>
        </a:p>
      </dgm:t>
    </dgm:pt>
    <dgm:pt modelId="{81C6E42D-DA5F-435D-8DBF-C37F5F1645B3}" type="pres">
      <dgm:prSet presAssocID="{D057924F-D26B-4469-9CBF-C9181FB1FECB}" presName="hierChild2" presStyleCnt="0"/>
      <dgm:spPr/>
    </dgm:pt>
    <dgm:pt modelId="{45E3B8A2-A5F1-4DC1-B251-4B8FEFD99702}" type="pres">
      <dgm:prSet presAssocID="{EB6B7C98-64CA-42AF-9987-F710019496B7}" presName="Name10" presStyleLbl="parChTrans1D2" presStyleIdx="0" presStyleCnt="4"/>
      <dgm:spPr/>
      <dgm:t>
        <a:bodyPr/>
        <a:lstStyle/>
        <a:p>
          <a:endParaRPr lang="el-GR"/>
        </a:p>
      </dgm:t>
    </dgm:pt>
    <dgm:pt modelId="{B7667F23-65F3-40E1-ACB7-03427EDCBE1A}" type="pres">
      <dgm:prSet presAssocID="{399DC920-453A-4A07-A9A1-8B5589A14244}" presName="hierRoot2" presStyleCnt="0"/>
      <dgm:spPr/>
    </dgm:pt>
    <dgm:pt modelId="{10A9B136-A18C-4348-8B5D-310D544FBBFE}" type="pres">
      <dgm:prSet presAssocID="{399DC920-453A-4A07-A9A1-8B5589A14244}" presName="composite2" presStyleCnt="0"/>
      <dgm:spPr/>
    </dgm:pt>
    <dgm:pt modelId="{4957FBD6-9744-450A-8C89-30BB2369B541}" type="pres">
      <dgm:prSet presAssocID="{399DC920-453A-4A07-A9A1-8B5589A14244}" presName="background2" presStyleLbl="node2" presStyleIdx="0" presStyleCnt="4"/>
      <dgm:spPr/>
    </dgm:pt>
    <dgm:pt modelId="{18BCD320-0104-4E4C-8096-11F1E84C6753}" type="pres">
      <dgm:prSet presAssocID="{399DC920-453A-4A07-A9A1-8B5589A14244}" presName="text2" presStyleLbl="fgAcc2" presStyleIdx="0" presStyleCnt="4">
        <dgm:presLayoutVars>
          <dgm:chPref val="3"/>
        </dgm:presLayoutVars>
      </dgm:prSet>
      <dgm:spPr/>
      <dgm:t>
        <a:bodyPr/>
        <a:lstStyle/>
        <a:p>
          <a:endParaRPr lang="el-GR"/>
        </a:p>
      </dgm:t>
    </dgm:pt>
    <dgm:pt modelId="{0DC2F851-065A-43DC-84BE-3255638F20CA}" type="pres">
      <dgm:prSet presAssocID="{399DC920-453A-4A07-A9A1-8B5589A14244}" presName="hierChild3" presStyleCnt="0"/>
      <dgm:spPr/>
    </dgm:pt>
    <dgm:pt modelId="{AD76A4F3-DAED-4F92-A690-8C60FC914EA7}" type="pres">
      <dgm:prSet presAssocID="{5E24E984-FF3B-4584-9D6F-D5B7D1B4743B}" presName="Name10" presStyleLbl="parChTrans1D2" presStyleIdx="1" presStyleCnt="4"/>
      <dgm:spPr/>
      <dgm:t>
        <a:bodyPr/>
        <a:lstStyle/>
        <a:p>
          <a:endParaRPr lang="el-GR"/>
        </a:p>
      </dgm:t>
    </dgm:pt>
    <dgm:pt modelId="{2812D734-6554-4324-AB32-36DA09C7957A}" type="pres">
      <dgm:prSet presAssocID="{AF47D822-BBC5-43A6-998F-5E6F73E77979}" presName="hierRoot2" presStyleCnt="0"/>
      <dgm:spPr/>
    </dgm:pt>
    <dgm:pt modelId="{AED35D01-94E4-4798-B26F-C77D3D08D2FD}" type="pres">
      <dgm:prSet presAssocID="{AF47D822-BBC5-43A6-998F-5E6F73E77979}" presName="composite2" presStyleCnt="0"/>
      <dgm:spPr/>
    </dgm:pt>
    <dgm:pt modelId="{8C765868-F45B-4E7A-9C78-C03FDB183AE0}" type="pres">
      <dgm:prSet presAssocID="{AF47D822-BBC5-43A6-998F-5E6F73E77979}" presName="background2" presStyleLbl="node2" presStyleIdx="1" presStyleCnt="4"/>
      <dgm:spPr/>
    </dgm:pt>
    <dgm:pt modelId="{C01D3072-5269-423D-AFC9-42D4F80FD936}" type="pres">
      <dgm:prSet presAssocID="{AF47D822-BBC5-43A6-998F-5E6F73E77979}" presName="text2" presStyleLbl="fgAcc2" presStyleIdx="1" presStyleCnt="4">
        <dgm:presLayoutVars>
          <dgm:chPref val="3"/>
        </dgm:presLayoutVars>
      </dgm:prSet>
      <dgm:spPr/>
      <dgm:t>
        <a:bodyPr/>
        <a:lstStyle/>
        <a:p>
          <a:endParaRPr lang="el-GR"/>
        </a:p>
      </dgm:t>
    </dgm:pt>
    <dgm:pt modelId="{C702CE04-365F-4B78-AE34-B5C314DA776D}" type="pres">
      <dgm:prSet presAssocID="{AF47D822-BBC5-43A6-998F-5E6F73E77979}" presName="hierChild3" presStyleCnt="0"/>
      <dgm:spPr/>
    </dgm:pt>
    <dgm:pt modelId="{59B85B07-0AE8-4410-A9B9-FE575CCEA290}" type="pres">
      <dgm:prSet presAssocID="{BDCB339E-D9AE-4885-9F7E-60CAECB67D7B}" presName="Name10" presStyleLbl="parChTrans1D2" presStyleIdx="2" presStyleCnt="4"/>
      <dgm:spPr/>
      <dgm:t>
        <a:bodyPr/>
        <a:lstStyle/>
        <a:p>
          <a:endParaRPr lang="el-GR"/>
        </a:p>
      </dgm:t>
    </dgm:pt>
    <dgm:pt modelId="{A947CAE8-16FC-4F31-81AD-8D517B527B72}" type="pres">
      <dgm:prSet presAssocID="{EFC6BE2F-AE1E-4F83-B45D-7093C95A03D4}" presName="hierRoot2" presStyleCnt="0"/>
      <dgm:spPr/>
    </dgm:pt>
    <dgm:pt modelId="{641E5EAD-559B-415E-9BEE-526C08B2C949}" type="pres">
      <dgm:prSet presAssocID="{EFC6BE2F-AE1E-4F83-B45D-7093C95A03D4}" presName="composite2" presStyleCnt="0"/>
      <dgm:spPr/>
    </dgm:pt>
    <dgm:pt modelId="{82F9A38F-E301-4EAF-BA6C-F9A33BD1141D}" type="pres">
      <dgm:prSet presAssocID="{EFC6BE2F-AE1E-4F83-B45D-7093C95A03D4}" presName="background2" presStyleLbl="node2" presStyleIdx="2" presStyleCnt="4"/>
      <dgm:spPr/>
    </dgm:pt>
    <dgm:pt modelId="{A08856C1-1338-44D3-B552-3218661180DA}" type="pres">
      <dgm:prSet presAssocID="{EFC6BE2F-AE1E-4F83-B45D-7093C95A03D4}" presName="text2" presStyleLbl="fgAcc2" presStyleIdx="2" presStyleCnt="4">
        <dgm:presLayoutVars>
          <dgm:chPref val="3"/>
        </dgm:presLayoutVars>
      </dgm:prSet>
      <dgm:spPr/>
      <dgm:t>
        <a:bodyPr/>
        <a:lstStyle/>
        <a:p>
          <a:endParaRPr lang="el-GR"/>
        </a:p>
      </dgm:t>
    </dgm:pt>
    <dgm:pt modelId="{0BD83304-69CA-4926-8312-B6B6FBB2E2CF}" type="pres">
      <dgm:prSet presAssocID="{EFC6BE2F-AE1E-4F83-B45D-7093C95A03D4}" presName="hierChild3" presStyleCnt="0"/>
      <dgm:spPr/>
    </dgm:pt>
    <dgm:pt modelId="{F09B7F0D-40AF-4365-A54B-CF6E8F8CD59B}" type="pres">
      <dgm:prSet presAssocID="{54D12F1B-D50C-4152-A940-2FE5F08082D0}" presName="Name10" presStyleLbl="parChTrans1D2" presStyleIdx="3" presStyleCnt="4"/>
      <dgm:spPr/>
      <dgm:t>
        <a:bodyPr/>
        <a:lstStyle/>
        <a:p>
          <a:endParaRPr lang="el-GR"/>
        </a:p>
      </dgm:t>
    </dgm:pt>
    <dgm:pt modelId="{67DD5D47-F0AB-43F6-A82D-3F8114F849C4}" type="pres">
      <dgm:prSet presAssocID="{DA3237B6-7142-4AA4-9D35-B60FD127F2EB}" presName="hierRoot2" presStyleCnt="0"/>
      <dgm:spPr/>
    </dgm:pt>
    <dgm:pt modelId="{EAFB1A53-914A-44A5-95FE-FFA0875A44F8}" type="pres">
      <dgm:prSet presAssocID="{DA3237B6-7142-4AA4-9D35-B60FD127F2EB}" presName="composite2" presStyleCnt="0"/>
      <dgm:spPr/>
    </dgm:pt>
    <dgm:pt modelId="{A8A74369-99D8-4B8A-89FD-F00E2AE83C27}" type="pres">
      <dgm:prSet presAssocID="{DA3237B6-7142-4AA4-9D35-B60FD127F2EB}" presName="background2" presStyleLbl="node2" presStyleIdx="3" presStyleCnt="4"/>
      <dgm:spPr/>
    </dgm:pt>
    <dgm:pt modelId="{5D5AED3F-E4F9-43D7-9073-324532C9CC9F}" type="pres">
      <dgm:prSet presAssocID="{DA3237B6-7142-4AA4-9D35-B60FD127F2EB}" presName="text2" presStyleLbl="fgAcc2" presStyleIdx="3" presStyleCnt="4">
        <dgm:presLayoutVars>
          <dgm:chPref val="3"/>
        </dgm:presLayoutVars>
      </dgm:prSet>
      <dgm:spPr/>
      <dgm:t>
        <a:bodyPr/>
        <a:lstStyle/>
        <a:p>
          <a:endParaRPr lang="el-GR"/>
        </a:p>
      </dgm:t>
    </dgm:pt>
    <dgm:pt modelId="{97A843D8-C5E4-4E78-A764-D2D5EE03EB02}" type="pres">
      <dgm:prSet presAssocID="{DA3237B6-7142-4AA4-9D35-B60FD127F2EB}" presName="hierChild3" presStyleCnt="0"/>
      <dgm:spPr/>
    </dgm:pt>
  </dgm:ptLst>
  <dgm:cxnLst>
    <dgm:cxn modelId="{76382D8E-E88B-43D1-84ED-ECFC751591CD}" type="presOf" srcId="{399DC920-453A-4A07-A9A1-8B5589A14244}" destId="{18BCD320-0104-4E4C-8096-11F1E84C6753}" srcOrd="0" destOrd="0" presId="urn:microsoft.com/office/officeart/2005/8/layout/hierarchy1"/>
    <dgm:cxn modelId="{C58C61FA-9D22-4337-9C7A-66C872E074D1}" type="presOf" srcId="{AF47D822-BBC5-43A6-998F-5E6F73E77979}" destId="{C01D3072-5269-423D-AFC9-42D4F80FD936}" srcOrd="0" destOrd="0" presId="urn:microsoft.com/office/officeart/2005/8/layout/hierarchy1"/>
    <dgm:cxn modelId="{81A05B88-191B-4996-B69A-83ACB2AB5490}" srcId="{D057924F-D26B-4469-9CBF-C9181FB1FECB}" destId="{AF47D822-BBC5-43A6-998F-5E6F73E77979}" srcOrd="1" destOrd="0" parTransId="{5E24E984-FF3B-4584-9D6F-D5B7D1B4743B}" sibTransId="{7F99E249-8594-490B-8F37-D849762D0534}"/>
    <dgm:cxn modelId="{72E41259-7F27-4693-BD0F-5A1E0E379323}" srcId="{07B04253-00A6-41DE-96C7-A54F52EE5346}" destId="{D057924F-D26B-4469-9CBF-C9181FB1FECB}" srcOrd="0" destOrd="0" parTransId="{CCD74157-A2FD-4B59-AD6A-410B20185E14}" sibTransId="{F2D466F8-E0FF-4509-AEBC-3EFB6355A0DA}"/>
    <dgm:cxn modelId="{B1DFFFA4-3DDF-4778-AD09-02C25E863A61}" srcId="{D057924F-D26B-4469-9CBF-C9181FB1FECB}" destId="{399DC920-453A-4A07-A9A1-8B5589A14244}" srcOrd="0" destOrd="0" parTransId="{EB6B7C98-64CA-42AF-9987-F710019496B7}" sibTransId="{D30AA6E0-EC7B-4B72-85DD-DFD574EC3B22}"/>
    <dgm:cxn modelId="{F43DA5CA-8C90-4AFF-AE0E-573D5DEB345E}" type="presOf" srcId="{54D12F1B-D50C-4152-A940-2FE5F08082D0}" destId="{F09B7F0D-40AF-4365-A54B-CF6E8F8CD59B}" srcOrd="0" destOrd="0" presId="urn:microsoft.com/office/officeart/2005/8/layout/hierarchy1"/>
    <dgm:cxn modelId="{E0773E63-0E13-4BFF-8F45-EA4864CEBE74}" type="presOf" srcId="{DA3237B6-7142-4AA4-9D35-B60FD127F2EB}" destId="{5D5AED3F-E4F9-43D7-9073-324532C9CC9F}" srcOrd="0" destOrd="0" presId="urn:microsoft.com/office/officeart/2005/8/layout/hierarchy1"/>
    <dgm:cxn modelId="{E9ED1AA4-3581-4832-9715-7AC74DF8DA73}" type="presOf" srcId="{07B04253-00A6-41DE-96C7-A54F52EE5346}" destId="{FBC79DD3-9DE2-4C2A-99D9-7F46E628017E}" srcOrd="0" destOrd="0" presId="urn:microsoft.com/office/officeart/2005/8/layout/hierarchy1"/>
    <dgm:cxn modelId="{EF78CE2F-9574-439D-97A8-EA7A658C32BF}" type="presOf" srcId="{EB6B7C98-64CA-42AF-9987-F710019496B7}" destId="{45E3B8A2-A5F1-4DC1-B251-4B8FEFD99702}" srcOrd="0" destOrd="0" presId="urn:microsoft.com/office/officeart/2005/8/layout/hierarchy1"/>
    <dgm:cxn modelId="{F068371A-1E06-4A81-B66E-8A90279368A1}" type="presOf" srcId="{BDCB339E-D9AE-4885-9F7E-60CAECB67D7B}" destId="{59B85B07-0AE8-4410-A9B9-FE575CCEA290}" srcOrd="0" destOrd="0" presId="urn:microsoft.com/office/officeart/2005/8/layout/hierarchy1"/>
    <dgm:cxn modelId="{D18EED9C-521E-4977-9692-82083D97726D}" type="presOf" srcId="{5E24E984-FF3B-4584-9D6F-D5B7D1B4743B}" destId="{AD76A4F3-DAED-4F92-A690-8C60FC914EA7}" srcOrd="0" destOrd="0" presId="urn:microsoft.com/office/officeart/2005/8/layout/hierarchy1"/>
    <dgm:cxn modelId="{4DA5D86A-346A-449F-851C-A2A9DF06F04E}" srcId="{D057924F-D26B-4469-9CBF-C9181FB1FECB}" destId="{DA3237B6-7142-4AA4-9D35-B60FD127F2EB}" srcOrd="3" destOrd="0" parTransId="{54D12F1B-D50C-4152-A940-2FE5F08082D0}" sibTransId="{27DF6FFA-A4A3-45EC-BB05-75562B0510FB}"/>
    <dgm:cxn modelId="{A2477430-D702-4E4D-9A0A-D22A6681ED95}" type="presOf" srcId="{EFC6BE2F-AE1E-4F83-B45D-7093C95A03D4}" destId="{A08856C1-1338-44D3-B552-3218661180DA}" srcOrd="0" destOrd="0" presId="urn:microsoft.com/office/officeart/2005/8/layout/hierarchy1"/>
    <dgm:cxn modelId="{82151405-1BE0-4DC1-8747-FAE1DB53C7F7}" type="presOf" srcId="{D057924F-D26B-4469-9CBF-C9181FB1FECB}" destId="{2E699EF9-BAE0-4A03-8FC8-747BC02A94A9}" srcOrd="0" destOrd="0" presId="urn:microsoft.com/office/officeart/2005/8/layout/hierarchy1"/>
    <dgm:cxn modelId="{C196B663-C34A-4BE7-9F35-B6BBB7E90263}" srcId="{D057924F-D26B-4469-9CBF-C9181FB1FECB}" destId="{EFC6BE2F-AE1E-4F83-B45D-7093C95A03D4}" srcOrd="2" destOrd="0" parTransId="{BDCB339E-D9AE-4885-9F7E-60CAECB67D7B}" sibTransId="{A05C043F-5F40-4AFA-B468-018DACDF83C7}"/>
    <dgm:cxn modelId="{D08AADFD-37EF-487C-AA74-3386BD074F16}" type="presParOf" srcId="{FBC79DD3-9DE2-4C2A-99D9-7F46E628017E}" destId="{F0889ADD-C225-4320-81A3-64D07CDCFC1D}" srcOrd="0" destOrd="0" presId="urn:microsoft.com/office/officeart/2005/8/layout/hierarchy1"/>
    <dgm:cxn modelId="{D54A0661-F862-455C-835A-9DC63FC16612}" type="presParOf" srcId="{F0889ADD-C225-4320-81A3-64D07CDCFC1D}" destId="{BFEC14E4-9364-4664-A3D3-F8538AF3D575}" srcOrd="0" destOrd="0" presId="urn:microsoft.com/office/officeart/2005/8/layout/hierarchy1"/>
    <dgm:cxn modelId="{5A5F8319-F20F-4C9F-AEAD-C445AA72FD8A}" type="presParOf" srcId="{BFEC14E4-9364-4664-A3D3-F8538AF3D575}" destId="{E8A34EF2-BCDA-4704-979E-2F3FEB2F24F0}" srcOrd="0" destOrd="0" presId="urn:microsoft.com/office/officeart/2005/8/layout/hierarchy1"/>
    <dgm:cxn modelId="{E43BCEFB-D401-460F-8A57-AF36F6A8CF0C}" type="presParOf" srcId="{BFEC14E4-9364-4664-A3D3-F8538AF3D575}" destId="{2E699EF9-BAE0-4A03-8FC8-747BC02A94A9}" srcOrd="1" destOrd="0" presId="urn:microsoft.com/office/officeart/2005/8/layout/hierarchy1"/>
    <dgm:cxn modelId="{644166A5-EC5F-4FAE-88C2-AF9031E989CD}" type="presParOf" srcId="{F0889ADD-C225-4320-81A3-64D07CDCFC1D}" destId="{81C6E42D-DA5F-435D-8DBF-C37F5F1645B3}" srcOrd="1" destOrd="0" presId="urn:microsoft.com/office/officeart/2005/8/layout/hierarchy1"/>
    <dgm:cxn modelId="{1F189BBA-6089-4DE1-BC47-D6B9C6DCAA22}" type="presParOf" srcId="{81C6E42D-DA5F-435D-8DBF-C37F5F1645B3}" destId="{45E3B8A2-A5F1-4DC1-B251-4B8FEFD99702}" srcOrd="0" destOrd="0" presId="urn:microsoft.com/office/officeart/2005/8/layout/hierarchy1"/>
    <dgm:cxn modelId="{6BAF558C-3ADE-403D-BEF9-8478C8652E20}" type="presParOf" srcId="{81C6E42D-DA5F-435D-8DBF-C37F5F1645B3}" destId="{B7667F23-65F3-40E1-ACB7-03427EDCBE1A}" srcOrd="1" destOrd="0" presId="urn:microsoft.com/office/officeart/2005/8/layout/hierarchy1"/>
    <dgm:cxn modelId="{7F232463-7983-4C44-937C-8FB80E008B45}" type="presParOf" srcId="{B7667F23-65F3-40E1-ACB7-03427EDCBE1A}" destId="{10A9B136-A18C-4348-8B5D-310D544FBBFE}" srcOrd="0" destOrd="0" presId="urn:microsoft.com/office/officeart/2005/8/layout/hierarchy1"/>
    <dgm:cxn modelId="{31CC07FD-DB76-4826-B028-2BB8B6511710}" type="presParOf" srcId="{10A9B136-A18C-4348-8B5D-310D544FBBFE}" destId="{4957FBD6-9744-450A-8C89-30BB2369B541}" srcOrd="0" destOrd="0" presId="urn:microsoft.com/office/officeart/2005/8/layout/hierarchy1"/>
    <dgm:cxn modelId="{B013BFE4-C65C-460D-846A-491676505C81}" type="presParOf" srcId="{10A9B136-A18C-4348-8B5D-310D544FBBFE}" destId="{18BCD320-0104-4E4C-8096-11F1E84C6753}" srcOrd="1" destOrd="0" presId="urn:microsoft.com/office/officeart/2005/8/layout/hierarchy1"/>
    <dgm:cxn modelId="{FEBA7FCF-B5C9-4ED6-9D8C-E6A1DF4FB908}" type="presParOf" srcId="{B7667F23-65F3-40E1-ACB7-03427EDCBE1A}" destId="{0DC2F851-065A-43DC-84BE-3255638F20CA}" srcOrd="1" destOrd="0" presId="urn:microsoft.com/office/officeart/2005/8/layout/hierarchy1"/>
    <dgm:cxn modelId="{2BCC2870-9919-4629-9B76-5DB278B141E9}" type="presParOf" srcId="{81C6E42D-DA5F-435D-8DBF-C37F5F1645B3}" destId="{AD76A4F3-DAED-4F92-A690-8C60FC914EA7}" srcOrd="2" destOrd="0" presId="urn:microsoft.com/office/officeart/2005/8/layout/hierarchy1"/>
    <dgm:cxn modelId="{4855C168-ED1B-4C58-A19A-8BA4F238B834}" type="presParOf" srcId="{81C6E42D-DA5F-435D-8DBF-C37F5F1645B3}" destId="{2812D734-6554-4324-AB32-36DA09C7957A}" srcOrd="3" destOrd="0" presId="urn:microsoft.com/office/officeart/2005/8/layout/hierarchy1"/>
    <dgm:cxn modelId="{E832BC36-6CF9-4603-9EB5-FD70F4D1FFCE}" type="presParOf" srcId="{2812D734-6554-4324-AB32-36DA09C7957A}" destId="{AED35D01-94E4-4798-B26F-C77D3D08D2FD}" srcOrd="0" destOrd="0" presId="urn:microsoft.com/office/officeart/2005/8/layout/hierarchy1"/>
    <dgm:cxn modelId="{71D77691-F129-4287-8592-96575147291B}" type="presParOf" srcId="{AED35D01-94E4-4798-B26F-C77D3D08D2FD}" destId="{8C765868-F45B-4E7A-9C78-C03FDB183AE0}" srcOrd="0" destOrd="0" presId="urn:microsoft.com/office/officeart/2005/8/layout/hierarchy1"/>
    <dgm:cxn modelId="{6E884F31-3A34-419B-806A-D0E6CA087831}" type="presParOf" srcId="{AED35D01-94E4-4798-B26F-C77D3D08D2FD}" destId="{C01D3072-5269-423D-AFC9-42D4F80FD936}" srcOrd="1" destOrd="0" presId="urn:microsoft.com/office/officeart/2005/8/layout/hierarchy1"/>
    <dgm:cxn modelId="{81E7BEAB-B4BC-4B24-BAFD-68A80B25932F}" type="presParOf" srcId="{2812D734-6554-4324-AB32-36DA09C7957A}" destId="{C702CE04-365F-4B78-AE34-B5C314DA776D}" srcOrd="1" destOrd="0" presId="urn:microsoft.com/office/officeart/2005/8/layout/hierarchy1"/>
    <dgm:cxn modelId="{A579360A-0B1E-4AE6-9959-B13AA99FAA40}" type="presParOf" srcId="{81C6E42D-DA5F-435D-8DBF-C37F5F1645B3}" destId="{59B85B07-0AE8-4410-A9B9-FE575CCEA290}" srcOrd="4" destOrd="0" presId="urn:microsoft.com/office/officeart/2005/8/layout/hierarchy1"/>
    <dgm:cxn modelId="{2AA7E1E5-F011-4F76-A384-A059038273A8}" type="presParOf" srcId="{81C6E42D-DA5F-435D-8DBF-C37F5F1645B3}" destId="{A947CAE8-16FC-4F31-81AD-8D517B527B72}" srcOrd="5" destOrd="0" presId="urn:microsoft.com/office/officeart/2005/8/layout/hierarchy1"/>
    <dgm:cxn modelId="{AB9B854C-5450-4ED2-BB82-F60CD8DBC955}" type="presParOf" srcId="{A947CAE8-16FC-4F31-81AD-8D517B527B72}" destId="{641E5EAD-559B-415E-9BEE-526C08B2C949}" srcOrd="0" destOrd="0" presId="urn:microsoft.com/office/officeart/2005/8/layout/hierarchy1"/>
    <dgm:cxn modelId="{CDB40E1B-B411-449C-B260-EA4568A5D3FF}" type="presParOf" srcId="{641E5EAD-559B-415E-9BEE-526C08B2C949}" destId="{82F9A38F-E301-4EAF-BA6C-F9A33BD1141D}" srcOrd="0" destOrd="0" presId="urn:microsoft.com/office/officeart/2005/8/layout/hierarchy1"/>
    <dgm:cxn modelId="{CD85DEE9-2933-408C-B3CC-D51298D44DBA}" type="presParOf" srcId="{641E5EAD-559B-415E-9BEE-526C08B2C949}" destId="{A08856C1-1338-44D3-B552-3218661180DA}" srcOrd="1" destOrd="0" presId="urn:microsoft.com/office/officeart/2005/8/layout/hierarchy1"/>
    <dgm:cxn modelId="{6F4D77A2-0797-4C25-9999-66534D43BA5F}" type="presParOf" srcId="{A947CAE8-16FC-4F31-81AD-8D517B527B72}" destId="{0BD83304-69CA-4926-8312-B6B6FBB2E2CF}" srcOrd="1" destOrd="0" presId="urn:microsoft.com/office/officeart/2005/8/layout/hierarchy1"/>
    <dgm:cxn modelId="{AAB5C7D1-1D34-4A15-870D-419D918DCD66}" type="presParOf" srcId="{81C6E42D-DA5F-435D-8DBF-C37F5F1645B3}" destId="{F09B7F0D-40AF-4365-A54B-CF6E8F8CD59B}" srcOrd="6" destOrd="0" presId="urn:microsoft.com/office/officeart/2005/8/layout/hierarchy1"/>
    <dgm:cxn modelId="{1D6EA301-0172-4D49-80F2-9B9B16CCA102}" type="presParOf" srcId="{81C6E42D-DA5F-435D-8DBF-C37F5F1645B3}" destId="{67DD5D47-F0AB-43F6-A82D-3F8114F849C4}" srcOrd="7" destOrd="0" presId="urn:microsoft.com/office/officeart/2005/8/layout/hierarchy1"/>
    <dgm:cxn modelId="{1A9689E6-BDA3-44CC-A210-5B335652CEAD}" type="presParOf" srcId="{67DD5D47-F0AB-43F6-A82D-3F8114F849C4}" destId="{EAFB1A53-914A-44A5-95FE-FFA0875A44F8}" srcOrd="0" destOrd="0" presId="urn:microsoft.com/office/officeart/2005/8/layout/hierarchy1"/>
    <dgm:cxn modelId="{6FFCDCE7-A2A6-45FD-9AC8-06DB42BB1504}" type="presParOf" srcId="{EAFB1A53-914A-44A5-95FE-FFA0875A44F8}" destId="{A8A74369-99D8-4B8A-89FD-F00E2AE83C27}" srcOrd="0" destOrd="0" presId="urn:microsoft.com/office/officeart/2005/8/layout/hierarchy1"/>
    <dgm:cxn modelId="{FC29005F-8B3D-4859-BAAE-FEE1F82D25F2}" type="presParOf" srcId="{EAFB1A53-914A-44A5-95FE-FFA0875A44F8}" destId="{5D5AED3F-E4F9-43D7-9073-324532C9CC9F}" srcOrd="1" destOrd="0" presId="urn:microsoft.com/office/officeart/2005/8/layout/hierarchy1"/>
    <dgm:cxn modelId="{09E98105-8FA6-47D0-9A29-6F898C6A4273}" type="presParOf" srcId="{67DD5D47-F0AB-43F6-A82D-3F8114F849C4}" destId="{97A843D8-C5E4-4E78-A764-D2D5EE03EB0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718F78-EAF0-411B-AE24-945AFF3D4EB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A356CF49-AA3D-401F-A5BC-E7F51735780F}">
      <dgm:prSet phldrT="[Κείμενο]" custT="1"/>
      <dgm:spPr/>
      <dgm:t>
        <a:bodyPr/>
        <a:lstStyle/>
        <a:p>
          <a:r>
            <a:rPr lang="el-GR" sz="1800" dirty="0" smtClean="0">
              <a:latin typeface="Calibri" pitchFamily="34" charset="0"/>
            </a:rPr>
            <a:t>Οι κλασικές </a:t>
          </a:r>
          <a:endParaRPr lang="el-GR" sz="1800" dirty="0"/>
        </a:p>
      </dgm:t>
    </dgm:pt>
    <dgm:pt modelId="{A6A9B43B-483A-49AD-BDFE-42FD050D5871}" type="parTrans" cxnId="{3FAAE6BB-D9D9-4E22-8AA5-839A3D2D602B}">
      <dgm:prSet/>
      <dgm:spPr/>
      <dgm:t>
        <a:bodyPr/>
        <a:lstStyle/>
        <a:p>
          <a:endParaRPr lang="el-GR"/>
        </a:p>
      </dgm:t>
    </dgm:pt>
    <dgm:pt modelId="{F3B3F1D5-55B7-4FE3-A9C0-1459D8EBECD2}" type="sibTrans" cxnId="{3FAAE6BB-D9D9-4E22-8AA5-839A3D2D602B}">
      <dgm:prSet/>
      <dgm:spPr/>
      <dgm:t>
        <a:bodyPr/>
        <a:lstStyle/>
        <a:p>
          <a:endParaRPr lang="el-GR"/>
        </a:p>
      </dgm:t>
    </dgm:pt>
    <dgm:pt modelId="{F202DC41-8B5B-4F1D-B871-60A3BC1E37E1}">
      <dgm:prSet phldrT="[Κείμενο]" custT="1"/>
      <dgm:spPr/>
      <dgm:t>
        <a:bodyPr/>
        <a:lstStyle/>
        <a:p>
          <a:r>
            <a:rPr lang="el-GR" sz="1600" dirty="0" smtClean="0">
              <a:latin typeface="Calibri" pitchFamily="34" charset="0"/>
            </a:rPr>
            <a:t>διάχυση  δίσκων</a:t>
          </a:r>
          <a:endParaRPr lang="el-GR" sz="1600" dirty="0"/>
        </a:p>
      </dgm:t>
    </dgm:pt>
    <dgm:pt modelId="{B0197DCB-76D3-41BD-A30B-9BC73C84D78B}" type="parTrans" cxnId="{02A1F83F-8E6C-4193-AB6B-3B2C4749D58F}">
      <dgm:prSet/>
      <dgm:spPr/>
      <dgm:t>
        <a:bodyPr/>
        <a:lstStyle/>
        <a:p>
          <a:endParaRPr lang="el-GR"/>
        </a:p>
      </dgm:t>
    </dgm:pt>
    <dgm:pt modelId="{F02EF904-6641-4246-B287-A68F99075160}" type="sibTrans" cxnId="{02A1F83F-8E6C-4193-AB6B-3B2C4749D58F}">
      <dgm:prSet/>
      <dgm:spPr/>
      <dgm:t>
        <a:bodyPr/>
        <a:lstStyle/>
        <a:p>
          <a:endParaRPr lang="el-GR"/>
        </a:p>
      </dgm:t>
    </dgm:pt>
    <dgm:pt modelId="{BD338FA1-0549-4D00-B49F-948FDB7A8F9B}">
      <dgm:prSet phldrT="[Κείμενο]" custT="1"/>
      <dgm:spPr/>
      <dgm:t>
        <a:bodyPr/>
        <a:lstStyle/>
        <a:p>
          <a:r>
            <a:rPr lang="el-GR" sz="1600" dirty="0" smtClean="0">
              <a:latin typeface="Calibri" pitchFamily="34" charset="0"/>
            </a:rPr>
            <a:t>Οι νεότερες </a:t>
          </a:r>
          <a:endParaRPr lang="el-GR" sz="1600" dirty="0"/>
        </a:p>
      </dgm:t>
    </dgm:pt>
    <dgm:pt modelId="{1857E37D-DAEC-4AFB-BB2D-37DB86A16397}" type="parTrans" cxnId="{4F0EC9D5-DD2E-4BF9-B0EE-DCA57EBABC0C}">
      <dgm:prSet/>
      <dgm:spPr/>
      <dgm:t>
        <a:bodyPr/>
        <a:lstStyle/>
        <a:p>
          <a:endParaRPr lang="el-GR"/>
        </a:p>
      </dgm:t>
    </dgm:pt>
    <dgm:pt modelId="{44DCF022-CB9C-4D6C-9CD5-86BCC9B7FC22}" type="sibTrans" cxnId="{4F0EC9D5-DD2E-4BF9-B0EE-DCA57EBABC0C}">
      <dgm:prSet/>
      <dgm:spPr/>
      <dgm:t>
        <a:bodyPr/>
        <a:lstStyle/>
        <a:p>
          <a:endParaRPr lang="el-GR"/>
        </a:p>
      </dgm:t>
    </dgm:pt>
    <dgm:pt modelId="{73CCC094-D36D-4CA4-8DD2-404EB242EC25}">
      <dgm:prSet phldrT="[Κείμενο]" custT="1"/>
      <dgm:spPr/>
      <dgm:t>
        <a:bodyPr/>
        <a:lstStyle/>
        <a:p>
          <a:r>
            <a:rPr lang="el-GR" sz="1600" dirty="0" smtClean="0">
              <a:latin typeface="Calibri" pitchFamily="34" charset="0"/>
            </a:rPr>
            <a:t>E-test</a:t>
          </a:r>
          <a:endParaRPr lang="el-GR" sz="1600" dirty="0"/>
        </a:p>
      </dgm:t>
    </dgm:pt>
    <dgm:pt modelId="{0E4DEFD1-F676-4CD6-8107-A1A39144168F}" type="parTrans" cxnId="{ABE9E8CE-E92A-46EF-B93C-00B45E13D8CA}">
      <dgm:prSet/>
      <dgm:spPr/>
      <dgm:t>
        <a:bodyPr/>
        <a:lstStyle/>
        <a:p>
          <a:endParaRPr lang="el-GR"/>
        </a:p>
      </dgm:t>
    </dgm:pt>
    <dgm:pt modelId="{3DAE6BD4-4453-40E8-9498-E7993B365D42}" type="sibTrans" cxnId="{ABE9E8CE-E92A-46EF-B93C-00B45E13D8CA}">
      <dgm:prSet/>
      <dgm:spPr/>
      <dgm:t>
        <a:bodyPr/>
        <a:lstStyle/>
        <a:p>
          <a:endParaRPr lang="el-GR"/>
        </a:p>
      </dgm:t>
    </dgm:pt>
    <dgm:pt modelId="{A471CCE1-4B4D-4278-BB76-84E439739C88}">
      <dgm:prSet custT="1"/>
      <dgm:spPr/>
      <dgm:t>
        <a:bodyPr/>
        <a:lstStyle/>
        <a:p>
          <a:r>
            <a:rPr lang="el-GR" sz="1600" dirty="0" smtClean="0">
              <a:latin typeface="Calibri" pitchFamily="34" charset="0"/>
            </a:rPr>
            <a:t>αραιώσεις σε ζωμό ή άγαρ</a:t>
          </a:r>
        </a:p>
      </dgm:t>
    </dgm:pt>
    <dgm:pt modelId="{A8708F78-0388-45F3-A8B6-75BB7418CB27}" type="parTrans" cxnId="{A5FE008E-0867-4B38-BC0F-8512CC96E6CF}">
      <dgm:prSet/>
      <dgm:spPr/>
      <dgm:t>
        <a:bodyPr/>
        <a:lstStyle/>
        <a:p>
          <a:endParaRPr lang="el-GR"/>
        </a:p>
      </dgm:t>
    </dgm:pt>
    <dgm:pt modelId="{C04582B7-9D19-4DC0-8B57-728E781D3114}" type="sibTrans" cxnId="{A5FE008E-0867-4B38-BC0F-8512CC96E6CF}">
      <dgm:prSet/>
      <dgm:spPr/>
      <dgm:t>
        <a:bodyPr/>
        <a:lstStyle/>
        <a:p>
          <a:endParaRPr lang="el-GR"/>
        </a:p>
      </dgm:t>
    </dgm:pt>
    <dgm:pt modelId="{7A3651C4-113C-45F9-B8E4-231207F19B5C}">
      <dgm:prSet custT="1"/>
      <dgm:spPr/>
      <dgm:t>
        <a:bodyPr/>
        <a:lstStyle/>
        <a:p>
          <a:r>
            <a:rPr lang="el-GR" sz="1600" dirty="0" smtClean="0">
              <a:latin typeface="Calibri" pitchFamily="34" charset="0"/>
            </a:rPr>
            <a:t>αυτοματοποιημένες μέθοδοι</a:t>
          </a:r>
        </a:p>
      </dgm:t>
    </dgm:pt>
    <dgm:pt modelId="{19468A2E-9E37-49B0-968A-A6D9C9ECA308}" type="parTrans" cxnId="{96D220E1-708E-426C-B1BA-11B828625360}">
      <dgm:prSet/>
      <dgm:spPr/>
      <dgm:t>
        <a:bodyPr/>
        <a:lstStyle/>
        <a:p>
          <a:endParaRPr lang="el-GR"/>
        </a:p>
      </dgm:t>
    </dgm:pt>
    <dgm:pt modelId="{C1A18169-9FB2-4305-8EBA-D334E82EE0CC}" type="sibTrans" cxnId="{96D220E1-708E-426C-B1BA-11B828625360}">
      <dgm:prSet/>
      <dgm:spPr/>
      <dgm:t>
        <a:bodyPr/>
        <a:lstStyle/>
        <a:p>
          <a:endParaRPr lang="el-GR"/>
        </a:p>
      </dgm:t>
    </dgm:pt>
    <dgm:pt modelId="{87EC3D47-7706-40AE-902B-A834BC8F06FE}">
      <dgm:prSet custT="1"/>
      <dgm:spPr/>
      <dgm:t>
        <a:bodyPr/>
        <a:lstStyle/>
        <a:p>
          <a:r>
            <a:rPr lang="el-GR" sz="1600" dirty="0" smtClean="0">
              <a:latin typeface="Calibri" pitchFamily="34" charset="0"/>
            </a:rPr>
            <a:t>μοριακές</a:t>
          </a:r>
        </a:p>
      </dgm:t>
    </dgm:pt>
    <dgm:pt modelId="{901B832E-F2D7-45AC-AD9B-EA5AC0378E28}" type="parTrans" cxnId="{2645AF03-3644-415B-881D-310FB4EED5EC}">
      <dgm:prSet/>
      <dgm:spPr/>
      <dgm:t>
        <a:bodyPr/>
        <a:lstStyle/>
        <a:p>
          <a:endParaRPr lang="el-GR"/>
        </a:p>
      </dgm:t>
    </dgm:pt>
    <dgm:pt modelId="{57C03852-0C2E-4C84-8123-25BA6FAF261E}" type="sibTrans" cxnId="{2645AF03-3644-415B-881D-310FB4EED5EC}">
      <dgm:prSet/>
      <dgm:spPr/>
      <dgm:t>
        <a:bodyPr/>
        <a:lstStyle/>
        <a:p>
          <a:endParaRPr lang="el-GR"/>
        </a:p>
      </dgm:t>
    </dgm:pt>
    <dgm:pt modelId="{D0A606BC-D123-4C9B-947A-1ED432792B60}" type="pres">
      <dgm:prSet presAssocID="{F9718F78-EAF0-411B-AE24-945AFF3D4EBB}" presName="Name0" presStyleCnt="0">
        <dgm:presLayoutVars>
          <dgm:dir/>
          <dgm:animLvl val="lvl"/>
          <dgm:resizeHandles val="exact"/>
        </dgm:presLayoutVars>
      </dgm:prSet>
      <dgm:spPr/>
      <dgm:t>
        <a:bodyPr/>
        <a:lstStyle/>
        <a:p>
          <a:endParaRPr lang="el-GR"/>
        </a:p>
      </dgm:t>
    </dgm:pt>
    <dgm:pt modelId="{22981C66-9341-4EED-B919-999A042A0218}" type="pres">
      <dgm:prSet presAssocID="{A356CF49-AA3D-401F-A5BC-E7F51735780F}" presName="linNode" presStyleCnt="0"/>
      <dgm:spPr/>
    </dgm:pt>
    <dgm:pt modelId="{6BEB6518-C7EC-4433-82BC-E9DC94296A92}" type="pres">
      <dgm:prSet presAssocID="{A356CF49-AA3D-401F-A5BC-E7F51735780F}" presName="parentText" presStyleLbl="node1" presStyleIdx="0" presStyleCnt="2">
        <dgm:presLayoutVars>
          <dgm:chMax val="1"/>
          <dgm:bulletEnabled val="1"/>
        </dgm:presLayoutVars>
      </dgm:prSet>
      <dgm:spPr/>
      <dgm:t>
        <a:bodyPr/>
        <a:lstStyle/>
        <a:p>
          <a:endParaRPr lang="el-GR"/>
        </a:p>
      </dgm:t>
    </dgm:pt>
    <dgm:pt modelId="{EFFE772A-E0E4-4ABC-89EF-2C99CA1959C8}" type="pres">
      <dgm:prSet presAssocID="{A356CF49-AA3D-401F-A5BC-E7F51735780F}" presName="descendantText" presStyleLbl="alignAccFollowNode1" presStyleIdx="0" presStyleCnt="2">
        <dgm:presLayoutVars>
          <dgm:bulletEnabled val="1"/>
        </dgm:presLayoutVars>
      </dgm:prSet>
      <dgm:spPr/>
      <dgm:t>
        <a:bodyPr/>
        <a:lstStyle/>
        <a:p>
          <a:endParaRPr lang="el-GR"/>
        </a:p>
      </dgm:t>
    </dgm:pt>
    <dgm:pt modelId="{2D5E8BC9-FB15-436C-B53D-6A4CB0BD18D7}" type="pres">
      <dgm:prSet presAssocID="{F3B3F1D5-55B7-4FE3-A9C0-1459D8EBECD2}" presName="sp" presStyleCnt="0"/>
      <dgm:spPr/>
    </dgm:pt>
    <dgm:pt modelId="{56044072-22AF-46EA-A69B-49A91A3D65CB}" type="pres">
      <dgm:prSet presAssocID="{BD338FA1-0549-4D00-B49F-948FDB7A8F9B}" presName="linNode" presStyleCnt="0"/>
      <dgm:spPr/>
    </dgm:pt>
    <dgm:pt modelId="{E3A8C6E8-C30E-4CDB-B323-B6DD77BB29C4}" type="pres">
      <dgm:prSet presAssocID="{BD338FA1-0549-4D00-B49F-948FDB7A8F9B}" presName="parentText" presStyleLbl="node1" presStyleIdx="1" presStyleCnt="2">
        <dgm:presLayoutVars>
          <dgm:chMax val="1"/>
          <dgm:bulletEnabled val="1"/>
        </dgm:presLayoutVars>
      </dgm:prSet>
      <dgm:spPr/>
      <dgm:t>
        <a:bodyPr/>
        <a:lstStyle/>
        <a:p>
          <a:endParaRPr lang="el-GR"/>
        </a:p>
      </dgm:t>
    </dgm:pt>
    <dgm:pt modelId="{082C3761-9204-473C-B047-15D69EF94C97}" type="pres">
      <dgm:prSet presAssocID="{BD338FA1-0549-4D00-B49F-948FDB7A8F9B}" presName="descendantText" presStyleLbl="alignAccFollowNode1" presStyleIdx="1" presStyleCnt="2">
        <dgm:presLayoutVars>
          <dgm:bulletEnabled val="1"/>
        </dgm:presLayoutVars>
      </dgm:prSet>
      <dgm:spPr/>
      <dgm:t>
        <a:bodyPr/>
        <a:lstStyle/>
        <a:p>
          <a:endParaRPr lang="el-GR"/>
        </a:p>
      </dgm:t>
    </dgm:pt>
  </dgm:ptLst>
  <dgm:cxnLst>
    <dgm:cxn modelId="{ABE9E8CE-E92A-46EF-B93C-00B45E13D8CA}" srcId="{BD338FA1-0549-4D00-B49F-948FDB7A8F9B}" destId="{73CCC094-D36D-4CA4-8DD2-404EB242EC25}" srcOrd="0" destOrd="0" parTransId="{0E4DEFD1-F676-4CD6-8107-A1A39144168F}" sibTransId="{3DAE6BD4-4453-40E8-9498-E7993B365D42}"/>
    <dgm:cxn modelId="{18C9609D-D373-4E9D-9E70-B098DD439C19}" type="presOf" srcId="{87EC3D47-7706-40AE-902B-A834BC8F06FE}" destId="{082C3761-9204-473C-B047-15D69EF94C97}" srcOrd="0" destOrd="2" presId="urn:microsoft.com/office/officeart/2005/8/layout/vList5"/>
    <dgm:cxn modelId="{96D220E1-708E-426C-B1BA-11B828625360}" srcId="{BD338FA1-0549-4D00-B49F-948FDB7A8F9B}" destId="{7A3651C4-113C-45F9-B8E4-231207F19B5C}" srcOrd="1" destOrd="0" parTransId="{19468A2E-9E37-49B0-968A-A6D9C9ECA308}" sibTransId="{C1A18169-9FB2-4305-8EBA-D334E82EE0CC}"/>
    <dgm:cxn modelId="{C8DD746F-C069-4AA1-9264-65E284EBF73A}" type="presOf" srcId="{F9718F78-EAF0-411B-AE24-945AFF3D4EBB}" destId="{D0A606BC-D123-4C9B-947A-1ED432792B60}" srcOrd="0" destOrd="0" presId="urn:microsoft.com/office/officeart/2005/8/layout/vList5"/>
    <dgm:cxn modelId="{A5FE008E-0867-4B38-BC0F-8512CC96E6CF}" srcId="{A356CF49-AA3D-401F-A5BC-E7F51735780F}" destId="{A471CCE1-4B4D-4278-BB76-84E439739C88}" srcOrd="1" destOrd="0" parTransId="{A8708F78-0388-45F3-A8B6-75BB7418CB27}" sibTransId="{C04582B7-9D19-4DC0-8B57-728E781D3114}"/>
    <dgm:cxn modelId="{62CC4F47-AC7A-478E-AD27-407F337285D1}" type="presOf" srcId="{BD338FA1-0549-4D00-B49F-948FDB7A8F9B}" destId="{E3A8C6E8-C30E-4CDB-B323-B6DD77BB29C4}" srcOrd="0" destOrd="0" presId="urn:microsoft.com/office/officeart/2005/8/layout/vList5"/>
    <dgm:cxn modelId="{02A1F83F-8E6C-4193-AB6B-3B2C4749D58F}" srcId="{A356CF49-AA3D-401F-A5BC-E7F51735780F}" destId="{F202DC41-8B5B-4F1D-B871-60A3BC1E37E1}" srcOrd="0" destOrd="0" parTransId="{B0197DCB-76D3-41BD-A30B-9BC73C84D78B}" sibTransId="{F02EF904-6641-4246-B287-A68F99075160}"/>
    <dgm:cxn modelId="{4DDEC385-5D6A-405B-AD11-BD548CEF69F4}" type="presOf" srcId="{F202DC41-8B5B-4F1D-B871-60A3BC1E37E1}" destId="{EFFE772A-E0E4-4ABC-89EF-2C99CA1959C8}" srcOrd="0" destOrd="0" presId="urn:microsoft.com/office/officeart/2005/8/layout/vList5"/>
    <dgm:cxn modelId="{2645AF03-3644-415B-881D-310FB4EED5EC}" srcId="{BD338FA1-0549-4D00-B49F-948FDB7A8F9B}" destId="{87EC3D47-7706-40AE-902B-A834BC8F06FE}" srcOrd="2" destOrd="0" parTransId="{901B832E-F2D7-45AC-AD9B-EA5AC0378E28}" sibTransId="{57C03852-0C2E-4C84-8123-25BA6FAF261E}"/>
    <dgm:cxn modelId="{3FAAE6BB-D9D9-4E22-8AA5-839A3D2D602B}" srcId="{F9718F78-EAF0-411B-AE24-945AFF3D4EBB}" destId="{A356CF49-AA3D-401F-A5BC-E7F51735780F}" srcOrd="0" destOrd="0" parTransId="{A6A9B43B-483A-49AD-BDFE-42FD050D5871}" sibTransId="{F3B3F1D5-55B7-4FE3-A9C0-1459D8EBECD2}"/>
    <dgm:cxn modelId="{00D8A0A6-8EB3-42D5-9903-FA0462B6F7CC}" type="presOf" srcId="{73CCC094-D36D-4CA4-8DD2-404EB242EC25}" destId="{082C3761-9204-473C-B047-15D69EF94C97}" srcOrd="0" destOrd="0" presId="urn:microsoft.com/office/officeart/2005/8/layout/vList5"/>
    <dgm:cxn modelId="{4F0EC9D5-DD2E-4BF9-B0EE-DCA57EBABC0C}" srcId="{F9718F78-EAF0-411B-AE24-945AFF3D4EBB}" destId="{BD338FA1-0549-4D00-B49F-948FDB7A8F9B}" srcOrd="1" destOrd="0" parTransId="{1857E37D-DAEC-4AFB-BB2D-37DB86A16397}" sibTransId="{44DCF022-CB9C-4D6C-9CD5-86BCC9B7FC22}"/>
    <dgm:cxn modelId="{373C57EF-C83A-4179-9BDD-45D7FFE2B2F8}" type="presOf" srcId="{A356CF49-AA3D-401F-A5BC-E7F51735780F}" destId="{6BEB6518-C7EC-4433-82BC-E9DC94296A92}" srcOrd="0" destOrd="0" presId="urn:microsoft.com/office/officeart/2005/8/layout/vList5"/>
    <dgm:cxn modelId="{1FC0E748-E9FC-4496-A223-D6D7C38E3DE4}" type="presOf" srcId="{7A3651C4-113C-45F9-B8E4-231207F19B5C}" destId="{082C3761-9204-473C-B047-15D69EF94C97}" srcOrd="0" destOrd="1" presId="urn:microsoft.com/office/officeart/2005/8/layout/vList5"/>
    <dgm:cxn modelId="{A55808B3-CF25-4971-8990-A45FF81B68F9}" type="presOf" srcId="{A471CCE1-4B4D-4278-BB76-84E439739C88}" destId="{EFFE772A-E0E4-4ABC-89EF-2C99CA1959C8}" srcOrd="0" destOrd="1" presId="urn:microsoft.com/office/officeart/2005/8/layout/vList5"/>
    <dgm:cxn modelId="{12737D24-42BF-47DF-B9D2-67EE6AF1AAF7}" type="presParOf" srcId="{D0A606BC-D123-4C9B-947A-1ED432792B60}" destId="{22981C66-9341-4EED-B919-999A042A0218}" srcOrd="0" destOrd="0" presId="urn:microsoft.com/office/officeart/2005/8/layout/vList5"/>
    <dgm:cxn modelId="{E8A78FD7-5D05-4368-A787-F7403BA41A6E}" type="presParOf" srcId="{22981C66-9341-4EED-B919-999A042A0218}" destId="{6BEB6518-C7EC-4433-82BC-E9DC94296A92}" srcOrd="0" destOrd="0" presId="urn:microsoft.com/office/officeart/2005/8/layout/vList5"/>
    <dgm:cxn modelId="{82428782-7EE6-44FA-A192-F5AB8A9BE40B}" type="presParOf" srcId="{22981C66-9341-4EED-B919-999A042A0218}" destId="{EFFE772A-E0E4-4ABC-89EF-2C99CA1959C8}" srcOrd="1" destOrd="0" presId="urn:microsoft.com/office/officeart/2005/8/layout/vList5"/>
    <dgm:cxn modelId="{19794548-F3F7-4550-92E2-1DBC7ECCF72E}" type="presParOf" srcId="{D0A606BC-D123-4C9B-947A-1ED432792B60}" destId="{2D5E8BC9-FB15-436C-B53D-6A4CB0BD18D7}" srcOrd="1" destOrd="0" presId="urn:microsoft.com/office/officeart/2005/8/layout/vList5"/>
    <dgm:cxn modelId="{127D64FB-DDDD-4CDC-B813-872C6301DF83}" type="presParOf" srcId="{D0A606BC-D123-4C9B-947A-1ED432792B60}" destId="{56044072-22AF-46EA-A69B-49A91A3D65CB}" srcOrd="2" destOrd="0" presId="urn:microsoft.com/office/officeart/2005/8/layout/vList5"/>
    <dgm:cxn modelId="{14728392-F499-4C55-A218-6B5DFECDA94D}" type="presParOf" srcId="{56044072-22AF-46EA-A69B-49A91A3D65CB}" destId="{E3A8C6E8-C30E-4CDB-B323-B6DD77BB29C4}" srcOrd="0" destOrd="0" presId="urn:microsoft.com/office/officeart/2005/8/layout/vList5"/>
    <dgm:cxn modelId="{23FDE8BE-C83B-4196-AA40-189AC830072B}" type="presParOf" srcId="{56044072-22AF-46EA-A69B-49A91A3D65CB}" destId="{082C3761-9204-473C-B047-15D69EF94C97}"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A6DB026-5AB0-45E9-BB6B-069BD97356B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E198B1B-9A63-47C2-BB15-6CAA08CF8678}">
      <dgm:prSet phldrT="[Κείμενο]" custT="1"/>
      <dgm:spPr/>
      <dgm:t>
        <a:bodyPr/>
        <a:lstStyle/>
        <a:p>
          <a:r>
            <a:rPr lang="el-GR" sz="1600" dirty="0" smtClean="0"/>
            <a:t>Μέθοδοι ελέγχου  ευαισθησίας</a:t>
          </a:r>
          <a:endParaRPr lang="el-GR" sz="1600" dirty="0"/>
        </a:p>
      </dgm:t>
    </dgm:pt>
    <dgm:pt modelId="{82BCB2D3-EA81-4F66-B3EB-F55E559D85F1}" type="parTrans" cxnId="{3C5119E2-9A32-4C14-B135-147464CAB5D3}">
      <dgm:prSet/>
      <dgm:spPr/>
      <dgm:t>
        <a:bodyPr/>
        <a:lstStyle/>
        <a:p>
          <a:endParaRPr lang="el-GR"/>
        </a:p>
      </dgm:t>
    </dgm:pt>
    <dgm:pt modelId="{23EC7001-8F86-4AAA-9C6D-7F44BE213276}" type="sibTrans" cxnId="{3C5119E2-9A32-4C14-B135-147464CAB5D3}">
      <dgm:prSet/>
      <dgm:spPr/>
      <dgm:t>
        <a:bodyPr/>
        <a:lstStyle/>
        <a:p>
          <a:endParaRPr lang="el-GR"/>
        </a:p>
      </dgm:t>
    </dgm:pt>
    <dgm:pt modelId="{88571848-BE92-4B46-A7F8-B1C347F40829}">
      <dgm:prSet phldrT="[Κείμενο]" custT="1"/>
      <dgm:spPr/>
      <dgm:t>
        <a:bodyPr/>
        <a:lstStyle/>
        <a:p>
          <a:r>
            <a:rPr lang="el-GR" sz="1600" dirty="0" smtClean="0"/>
            <a:t>Ποσοτικές </a:t>
          </a:r>
          <a:endParaRPr lang="el-GR" sz="1600" dirty="0"/>
        </a:p>
      </dgm:t>
    </dgm:pt>
    <dgm:pt modelId="{39F64CCC-E93A-4951-A398-D3C0D6FD138E}" type="parTrans" cxnId="{84C86FBB-0B25-46C2-9D68-EE2A58BCB40B}">
      <dgm:prSet/>
      <dgm:spPr/>
      <dgm:t>
        <a:bodyPr/>
        <a:lstStyle/>
        <a:p>
          <a:endParaRPr lang="el-GR"/>
        </a:p>
      </dgm:t>
    </dgm:pt>
    <dgm:pt modelId="{81462F5E-2738-43C5-9307-06BEE4D13E5F}" type="sibTrans" cxnId="{84C86FBB-0B25-46C2-9D68-EE2A58BCB40B}">
      <dgm:prSet/>
      <dgm:spPr/>
      <dgm:t>
        <a:bodyPr/>
        <a:lstStyle/>
        <a:p>
          <a:endParaRPr lang="el-GR"/>
        </a:p>
      </dgm:t>
    </dgm:pt>
    <dgm:pt modelId="{6D1C75A6-2044-4C99-8B53-7A751769FB86}">
      <dgm:prSet phldrT="[Κείμενο]" custT="1"/>
      <dgm:spPr/>
      <dgm:t>
        <a:bodyPr/>
        <a:lstStyle/>
        <a:p>
          <a:r>
            <a:rPr lang="el-GR" sz="1600" dirty="0" smtClean="0"/>
            <a:t>Κλιμακωτή διάχυση των αντιβιοτικών σε άγαρ </a:t>
          </a:r>
          <a:endParaRPr lang="el-GR" sz="1600" dirty="0"/>
        </a:p>
      </dgm:t>
    </dgm:pt>
    <dgm:pt modelId="{DD1A93DF-492A-492D-B95A-6833D9C4DB63}" type="parTrans" cxnId="{CECA102E-1C22-4338-9EA4-2D5411665F55}">
      <dgm:prSet/>
      <dgm:spPr/>
      <dgm:t>
        <a:bodyPr/>
        <a:lstStyle/>
        <a:p>
          <a:endParaRPr lang="el-GR"/>
        </a:p>
      </dgm:t>
    </dgm:pt>
    <dgm:pt modelId="{A9E2A573-D3B6-44C2-B9E5-A8710C11D57A}" type="sibTrans" cxnId="{CECA102E-1C22-4338-9EA4-2D5411665F55}">
      <dgm:prSet/>
      <dgm:spPr/>
      <dgm:t>
        <a:bodyPr/>
        <a:lstStyle/>
        <a:p>
          <a:endParaRPr lang="el-GR"/>
        </a:p>
      </dgm:t>
    </dgm:pt>
    <dgm:pt modelId="{46632865-3369-4E28-BE9C-001FDDADE479}">
      <dgm:prSet phldrT="[Κείμενο]" custT="1"/>
      <dgm:spPr/>
      <dgm:t>
        <a:bodyPr/>
        <a:lstStyle/>
        <a:p>
          <a:r>
            <a:rPr lang="el-GR" sz="1600" dirty="0" smtClean="0"/>
            <a:t>Αραιώσεις των αντιβιοτικών</a:t>
          </a:r>
          <a:endParaRPr lang="el-GR" sz="1600" dirty="0"/>
        </a:p>
      </dgm:t>
    </dgm:pt>
    <dgm:pt modelId="{0675A677-3776-4143-ADED-4AE068ABE29F}" type="parTrans" cxnId="{838E3224-3AE4-4C76-8B10-204FC17341A2}">
      <dgm:prSet/>
      <dgm:spPr/>
      <dgm:t>
        <a:bodyPr/>
        <a:lstStyle/>
        <a:p>
          <a:endParaRPr lang="el-GR"/>
        </a:p>
      </dgm:t>
    </dgm:pt>
    <dgm:pt modelId="{47371C32-6978-4BDE-AADF-BF7BAC591742}" type="sibTrans" cxnId="{838E3224-3AE4-4C76-8B10-204FC17341A2}">
      <dgm:prSet/>
      <dgm:spPr/>
      <dgm:t>
        <a:bodyPr/>
        <a:lstStyle/>
        <a:p>
          <a:endParaRPr lang="el-GR"/>
        </a:p>
      </dgm:t>
    </dgm:pt>
    <dgm:pt modelId="{BE0AD5C2-3C5D-4A95-BCAB-E1CB9F91BB47}">
      <dgm:prSet phldrT="[Κείμενο]" custT="1"/>
      <dgm:spPr/>
      <dgm:t>
        <a:bodyPr/>
        <a:lstStyle/>
        <a:p>
          <a:r>
            <a:rPr lang="el-GR" sz="1600" dirty="0" smtClean="0"/>
            <a:t>Ποιοτικές </a:t>
          </a:r>
          <a:endParaRPr lang="el-GR" sz="1600" dirty="0"/>
        </a:p>
      </dgm:t>
    </dgm:pt>
    <dgm:pt modelId="{A7848193-EBDC-43D7-BD6D-4A82FED857B8}" type="parTrans" cxnId="{5856D95F-3BA3-45C4-BC5B-C6B568AC97DF}">
      <dgm:prSet/>
      <dgm:spPr/>
      <dgm:t>
        <a:bodyPr/>
        <a:lstStyle/>
        <a:p>
          <a:endParaRPr lang="el-GR"/>
        </a:p>
      </dgm:t>
    </dgm:pt>
    <dgm:pt modelId="{85664F2A-8D46-4787-86C1-B6B6935699C9}" type="sibTrans" cxnId="{5856D95F-3BA3-45C4-BC5B-C6B568AC97DF}">
      <dgm:prSet/>
      <dgm:spPr/>
      <dgm:t>
        <a:bodyPr/>
        <a:lstStyle/>
        <a:p>
          <a:endParaRPr lang="el-GR"/>
        </a:p>
      </dgm:t>
    </dgm:pt>
    <dgm:pt modelId="{E60CCEB1-1F9B-440F-B907-8341931A3837}">
      <dgm:prSet phldrT="[Κείμενο]" custT="1"/>
      <dgm:spPr/>
      <dgm:t>
        <a:bodyPr/>
        <a:lstStyle/>
        <a:p>
          <a:r>
            <a:rPr lang="el-GR" sz="1600" dirty="0" smtClean="0"/>
            <a:t>Διάχυση των αντιβιοτικών σε άγαρ</a:t>
          </a:r>
          <a:endParaRPr lang="el-GR" sz="1600" dirty="0"/>
        </a:p>
      </dgm:t>
    </dgm:pt>
    <dgm:pt modelId="{75C75C75-43D7-4212-942F-2B340AB7FD4F}" type="parTrans" cxnId="{A693AC75-9C94-49E0-A4F3-FBF11AC0983A}">
      <dgm:prSet/>
      <dgm:spPr/>
      <dgm:t>
        <a:bodyPr/>
        <a:lstStyle/>
        <a:p>
          <a:endParaRPr lang="el-GR"/>
        </a:p>
      </dgm:t>
    </dgm:pt>
    <dgm:pt modelId="{97A61397-2C9A-4B9B-95B1-F7D9FDBF06EC}" type="sibTrans" cxnId="{A693AC75-9C94-49E0-A4F3-FBF11AC0983A}">
      <dgm:prSet/>
      <dgm:spPr/>
      <dgm:t>
        <a:bodyPr/>
        <a:lstStyle/>
        <a:p>
          <a:endParaRPr lang="el-GR"/>
        </a:p>
      </dgm:t>
    </dgm:pt>
    <dgm:pt modelId="{3D60859D-EE3D-4DA2-B0BE-34FD43E50991}">
      <dgm:prSet custT="1"/>
      <dgm:spPr/>
      <dgm:t>
        <a:bodyPr/>
        <a:lstStyle/>
        <a:p>
          <a:r>
            <a:rPr lang="el-GR" sz="1600" dirty="0" smtClean="0"/>
            <a:t>Ε-</a:t>
          </a:r>
          <a:r>
            <a:rPr lang="en-US" sz="1600" dirty="0" smtClean="0"/>
            <a:t>test</a:t>
          </a:r>
          <a:endParaRPr lang="el-GR" sz="1600" dirty="0"/>
        </a:p>
      </dgm:t>
    </dgm:pt>
    <dgm:pt modelId="{F5B6FC49-57C1-4875-AB0D-4314116E0929}" type="parTrans" cxnId="{0C38916B-A0F9-4278-8829-BE1FFEC398CB}">
      <dgm:prSet/>
      <dgm:spPr/>
      <dgm:t>
        <a:bodyPr/>
        <a:lstStyle/>
        <a:p>
          <a:endParaRPr lang="el-GR"/>
        </a:p>
      </dgm:t>
    </dgm:pt>
    <dgm:pt modelId="{041F3E40-EE35-4FE0-AB42-DFF0FF52D26A}" type="sibTrans" cxnId="{0C38916B-A0F9-4278-8829-BE1FFEC398CB}">
      <dgm:prSet/>
      <dgm:spPr/>
      <dgm:t>
        <a:bodyPr/>
        <a:lstStyle/>
        <a:p>
          <a:endParaRPr lang="el-GR"/>
        </a:p>
      </dgm:t>
    </dgm:pt>
    <dgm:pt modelId="{45EA39C9-D5A8-47C8-B57E-438377BA92F6}">
      <dgm:prSet custT="1"/>
      <dgm:spPr/>
      <dgm:t>
        <a:bodyPr/>
        <a:lstStyle/>
        <a:p>
          <a:r>
            <a:rPr lang="el-GR" sz="1600" dirty="0" smtClean="0"/>
            <a:t>Σε ζωμό</a:t>
          </a:r>
          <a:endParaRPr lang="el-GR" sz="1600" dirty="0"/>
        </a:p>
      </dgm:t>
    </dgm:pt>
    <dgm:pt modelId="{0C37AB8E-20C3-43D6-BFFF-B6BC2517D55F}" type="parTrans" cxnId="{74EFF609-A0C3-4301-B657-0FC59B9AA9F7}">
      <dgm:prSet/>
      <dgm:spPr/>
      <dgm:t>
        <a:bodyPr/>
        <a:lstStyle/>
        <a:p>
          <a:endParaRPr lang="el-GR"/>
        </a:p>
      </dgm:t>
    </dgm:pt>
    <dgm:pt modelId="{EF9823E3-694A-4628-9E74-ADA26359F386}" type="sibTrans" cxnId="{74EFF609-A0C3-4301-B657-0FC59B9AA9F7}">
      <dgm:prSet/>
      <dgm:spPr/>
      <dgm:t>
        <a:bodyPr/>
        <a:lstStyle/>
        <a:p>
          <a:endParaRPr lang="el-GR"/>
        </a:p>
      </dgm:t>
    </dgm:pt>
    <dgm:pt modelId="{4318DA60-6894-41DD-86F8-76921926AD50}">
      <dgm:prSet custT="1"/>
      <dgm:spPr/>
      <dgm:t>
        <a:bodyPr/>
        <a:lstStyle/>
        <a:p>
          <a:r>
            <a:rPr lang="el-GR" sz="1600" dirty="0" smtClean="0"/>
            <a:t>Σε άγαρ</a:t>
          </a:r>
          <a:endParaRPr lang="el-GR" sz="1600" dirty="0"/>
        </a:p>
      </dgm:t>
    </dgm:pt>
    <dgm:pt modelId="{1C42B452-FE35-4035-9555-AEB9510500A2}" type="parTrans" cxnId="{1768F401-94B8-4C90-B193-7F5E97DEDC53}">
      <dgm:prSet/>
      <dgm:spPr/>
      <dgm:t>
        <a:bodyPr/>
        <a:lstStyle/>
        <a:p>
          <a:endParaRPr lang="el-GR"/>
        </a:p>
      </dgm:t>
    </dgm:pt>
    <dgm:pt modelId="{7E461305-50B9-400F-8EC0-7D142A1F62BE}" type="sibTrans" cxnId="{1768F401-94B8-4C90-B193-7F5E97DEDC53}">
      <dgm:prSet/>
      <dgm:spPr/>
      <dgm:t>
        <a:bodyPr/>
        <a:lstStyle/>
        <a:p>
          <a:endParaRPr lang="el-GR"/>
        </a:p>
      </dgm:t>
    </dgm:pt>
    <dgm:pt modelId="{E0E94C23-75AD-40D7-898B-5C14B52D82D1}">
      <dgm:prSet custT="1"/>
      <dgm:spPr/>
      <dgm:t>
        <a:bodyPr/>
        <a:lstStyle/>
        <a:p>
          <a:r>
            <a:rPr lang="en-US" sz="1600" dirty="0" smtClean="0"/>
            <a:t>Kirby-Bauer</a:t>
          </a:r>
          <a:endParaRPr lang="el-GR" sz="1600" dirty="0"/>
        </a:p>
      </dgm:t>
    </dgm:pt>
    <dgm:pt modelId="{FFFDA694-8A5B-4B75-8721-19448AF18437}" type="parTrans" cxnId="{E153A27F-43A9-4154-AE7F-A349FFC25188}">
      <dgm:prSet/>
      <dgm:spPr/>
      <dgm:t>
        <a:bodyPr/>
        <a:lstStyle/>
        <a:p>
          <a:endParaRPr lang="el-GR"/>
        </a:p>
      </dgm:t>
    </dgm:pt>
    <dgm:pt modelId="{38ED8C0C-5E7B-432A-9209-8E8EB7C2308E}" type="sibTrans" cxnId="{E153A27F-43A9-4154-AE7F-A349FFC25188}">
      <dgm:prSet/>
      <dgm:spPr/>
      <dgm:t>
        <a:bodyPr/>
        <a:lstStyle/>
        <a:p>
          <a:endParaRPr lang="el-GR"/>
        </a:p>
      </dgm:t>
    </dgm:pt>
    <dgm:pt modelId="{95B5734F-F41F-429A-9710-EA284C2B03EE}" type="pres">
      <dgm:prSet presAssocID="{7A6DB026-5AB0-45E9-BB6B-069BD97356B5}" presName="hierChild1" presStyleCnt="0">
        <dgm:presLayoutVars>
          <dgm:chPref val="1"/>
          <dgm:dir/>
          <dgm:animOne val="branch"/>
          <dgm:animLvl val="lvl"/>
          <dgm:resizeHandles/>
        </dgm:presLayoutVars>
      </dgm:prSet>
      <dgm:spPr/>
      <dgm:t>
        <a:bodyPr/>
        <a:lstStyle/>
        <a:p>
          <a:endParaRPr lang="el-GR"/>
        </a:p>
      </dgm:t>
    </dgm:pt>
    <dgm:pt modelId="{BB034489-ABEF-4F09-B058-07FC6272183D}" type="pres">
      <dgm:prSet presAssocID="{4E198B1B-9A63-47C2-BB15-6CAA08CF8678}" presName="hierRoot1" presStyleCnt="0"/>
      <dgm:spPr/>
    </dgm:pt>
    <dgm:pt modelId="{247D4F72-2B07-4117-81C6-A42249AA5B89}" type="pres">
      <dgm:prSet presAssocID="{4E198B1B-9A63-47C2-BB15-6CAA08CF8678}" presName="composite" presStyleCnt="0"/>
      <dgm:spPr/>
    </dgm:pt>
    <dgm:pt modelId="{A7D161B3-CEA5-4BD3-AC67-A401ED6449B8}" type="pres">
      <dgm:prSet presAssocID="{4E198B1B-9A63-47C2-BB15-6CAA08CF8678}" presName="background" presStyleLbl="node0" presStyleIdx="0" presStyleCnt="1"/>
      <dgm:spPr/>
    </dgm:pt>
    <dgm:pt modelId="{1A9FA509-DE32-4C48-A1D2-15B6CEA987D2}" type="pres">
      <dgm:prSet presAssocID="{4E198B1B-9A63-47C2-BB15-6CAA08CF8678}" presName="text" presStyleLbl="fgAcc0" presStyleIdx="0" presStyleCnt="1">
        <dgm:presLayoutVars>
          <dgm:chPref val="3"/>
        </dgm:presLayoutVars>
      </dgm:prSet>
      <dgm:spPr/>
      <dgm:t>
        <a:bodyPr/>
        <a:lstStyle/>
        <a:p>
          <a:endParaRPr lang="el-GR"/>
        </a:p>
      </dgm:t>
    </dgm:pt>
    <dgm:pt modelId="{AE21A7F0-E810-4573-9F22-19E8F5A60A0D}" type="pres">
      <dgm:prSet presAssocID="{4E198B1B-9A63-47C2-BB15-6CAA08CF8678}" presName="hierChild2" presStyleCnt="0"/>
      <dgm:spPr/>
    </dgm:pt>
    <dgm:pt modelId="{AB19DB33-2A8D-4EBF-B6DD-D8F16F79CB3B}" type="pres">
      <dgm:prSet presAssocID="{39F64CCC-E93A-4951-A398-D3C0D6FD138E}" presName="Name10" presStyleLbl="parChTrans1D2" presStyleIdx="0" presStyleCnt="2"/>
      <dgm:spPr/>
      <dgm:t>
        <a:bodyPr/>
        <a:lstStyle/>
        <a:p>
          <a:endParaRPr lang="el-GR"/>
        </a:p>
      </dgm:t>
    </dgm:pt>
    <dgm:pt modelId="{34B95699-F1D8-4DDF-B1BE-FA11970400C0}" type="pres">
      <dgm:prSet presAssocID="{88571848-BE92-4B46-A7F8-B1C347F40829}" presName="hierRoot2" presStyleCnt="0"/>
      <dgm:spPr/>
    </dgm:pt>
    <dgm:pt modelId="{2E407DDD-363D-4162-B5BF-EC1F9859283C}" type="pres">
      <dgm:prSet presAssocID="{88571848-BE92-4B46-A7F8-B1C347F40829}" presName="composite2" presStyleCnt="0"/>
      <dgm:spPr/>
    </dgm:pt>
    <dgm:pt modelId="{7AC09971-52EA-4041-AE1D-59C05BDC6EA9}" type="pres">
      <dgm:prSet presAssocID="{88571848-BE92-4B46-A7F8-B1C347F40829}" presName="background2" presStyleLbl="node2" presStyleIdx="0" presStyleCnt="2"/>
      <dgm:spPr/>
    </dgm:pt>
    <dgm:pt modelId="{DE4910B0-4554-407E-B68E-FBD2F89ADDFD}" type="pres">
      <dgm:prSet presAssocID="{88571848-BE92-4B46-A7F8-B1C347F40829}" presName="text2" presStyleLbl="fgAcc2" presStyleIdx="0" presStyleCnt="2">
        <dgm:presLayoutVars>
          <dgm:chPref val="3"/>
        </dgm:presLayoutVars>
      </dgm:prSet>
      <dgm:spPr/>
      <dgm:t>
        <a:bodyPr/>
        <a:lstStyle/>
        <a:p>
          <a:endParaRPr lang="el-GR"/>
        </a:p>
      </dgm:t>
    </dgm:pt>
    <dgm:pt modelId="{82309C44-97FF-42CD-894A-72DA28C46F3A}" type="pres">
      <dgm:prSet presAssocID="{88571848-BE92-4B46-A7F8-B1C347F40829}" presName="hierChild3" presStyleCnt="0"/>
      <dgm:spPr/>
    </dgm:pt>
    <dgm:pt modelId="{E854AB95-4620-4283-8B87-248C4DE8DE6A}" type="pres">
      <dgm:prSet presAssocID="{DD1A93DF-492A-492D-B95A-6833D9C4DB63}" presName="Name17" presStyleLbl="parChTrans1D3" presStyleIdx="0" presStyleCnt="3"/>
      <dgm:spPr/>
      <dgm:t>
        <a:bodyPr/>
        <a:lstStyle/>
        <a:p>
          <a:endParaRPr lang="el-GR"/>
        </a:p>
      </dgm:t>
    </dgm:pt>
    <dgm:pt modelId="{065C0951-33C4-42CF-A3B8-023F77A70E3D}" type="pres">
      <dgm:prSet presAssocID="{6D1C75A6-2044-4C99-8B53-7A751769FB86}" presName="hierRoot3" presStyleCnt="0"/>
      <dgm:spPr/>
    </dgm:pt>
    <dgm:pt modelId="{E9BDBADE-DFA9-4E8F-8A57-762768A3305D}" type="pres">
      <dgm:prSet presAssocID="{6D1C75A6-2044-4C99-8B53-7A751769FB86}" presName="composite3" presStyleCnt="0"/>
      <dgm:spPr/>
    </dgm:pt>
    <dgm:pt modelId="{304A484C-61E8-4D4C-83F1-92C00CB69265}" type="pres">
      <dgm:prSet presAssocID="{6D1C75A6-2044-4C99-8B53-7A751769FB86}" presName="background3" presStyleLbl="node3" presStyleIdx="0" presStyleCnt="3"/>
      <dgm:spPr/>
    </dgm:pt>
    <dgm:pt modelId="{7F78AB8C-3CAB-42C6-AAFB-E131C2FAE81F}" type="pres">
      <dgm:prSet presAssocID="{6D1C75A6-2044-4C99-8B53-7A751769FB86}" presName="text3" presStyleLbl="fgAcc3" presStyleIdx="0" presStyleCnt="3">
        <dgm:presLayoutVars>
          <dgm:chPref val="3"/>
        </dgm:presLayoutVars>
      </dgm:prSet>
      <dgm:spPr/>
      <dgm:t>
        <a:bodyPr/>
        <a:lstStyle/>
        <a:p>
          <a:endParaRPr lang="el-GR"/>
        </a:p>
      </dgm:t>
    </dgm:pt>
    <dgm:pt modelId="{01888F51-EF00-490E-9798-9A6C4F292B12}" type="pres">
      <dgm:prSet presAssocID="{6D1C75A6-2044-4C99-8B53-7A751769FB86}" presName="hierChild4" presStyleCnt="0"/>
      <dgm:spPr/>
    </dgm:pt>
    <dgm:pt modelId="{FE8E4DDD-B072-419A-9CBC-3195F0A207DC}" type="pres">
      <dgm:prSet presAssocID="{F5B6FC49-57C1-4875-AB0D-4314116E0929}" presName="Name23" presStyleLbl="parChTrans1D4" presStyleIdx="0" presStyleCnt="4"/>
      <dgm:spPr/>
      <dgm:t>
        <a:bodyPr/>
        <a:lstStyle/>
        <a:p>
          <a:endParaRPr lang="el-GR"/>
        </a:p>
      </dgm:t>
    </dgm:pt>
    <dgm:pt modelId="{C750172B-7AE4-4BBD-A2E6-4407AFEC17E9}" type="pres">
      <dgm:prSet presAssocID="{3D60859D-EE3D-4DA2-B0BE-34FD43E50991}" presName="hierRoot4" presStyleCnt="0"/>
      <dgm:spPr/>
    </dgm:pt>
    <dgm:pt modelId="{05725EBB-76EE-4A9F-A2CD-C6AC6A02AE7D}" type="pres">
      <dgm:prSet presAssocID="{3D60859D-EE3D-4DA2-B0BE-34FD43E50991}" presName="composite4" presStyleCnt="0"/>
      <dgm:spPr/>
    </dgm:pt>
    <dgm:pt modelId="{B21344CE-E199-4C8F-81AC-CBE9EE5A3321}" type="pres">
      <dgm:prSet presAssocID="{3D60859D-EE3D-4DA2-B0BE-34FD43E50991}" presName="background4" presStyleLbl="node4" presStyleIdx="0" presStyleCnt="4"/>
      <dgm:spPr/>
    </dgm:pt>
    <dgm:pt modelId="{6255603D-8139-4DB0-A8D6-40607723C3BB}" type="pres">
      <dgm:prSet presAssocID="{3D60859D-EE3D-4DA2-B0BE-34FD43E50991}" presName="text4" presStyleLbl="fgAcc4" presStyleIdx="0" presStyleCnt="4">
        <dgm:presLayoutVars>
          <dgm:chPref val="3"/>
        </dgm:presLayoutVars>
      </dgm:prSet>
      <dgm:spPr/>
      <dgm:t>
        <a:bodyPr/>
        <a:lstStyle/>
        <a:p>
          <a:endParaRPr lang="el-GR"/>
        </a:p>
      </dgm:t>
    </dgm:pt>
    <dgm:pt modelId="{C7DBBA65-01BD-4813-A2A9-06046DCD3542}" type="pres">
      <dgm:prSet presAssocID="{3D60859D-EE3D-4DA2-B0BE-34FD43E50991}" presName="hierChild5" presStyleCnt="0"/>
      <dgm:spPr/>
    </dgm:pt>
    <dgm:pt modelId="{5FBA65BC-FDE1-4D75-8379-AA304E8006FB}" type="pres">
      <dgm:prSet presAssocID="{0675A677-3776-4143-ADED-4AE068ABE29F}" presName="Name17" presStyleLbl="parChTrans1D3" presStyleIdx="1" presStyleCnt="3"/>
      <dgm:spPr/>
      <dgm:t>
        <a:bodyPr/>
        <a:lstStyle/>
        <a:p>
          <a:endParaRPr lang="el-GR"/>
        </a:p>
      </dgm:t>
    </dgm:pt>
    <dgm:pt modelId="{2EBCE151-1CFE-43C9-9638-80E3D9A9A97D}" type="pres">
      <dgm:prSet presAssocID="{46632865-3369-4E28-BE9C-001FDDADE479}" presName="hierRoot3" presStyleCnt="0"/>
      <dgm:spPr/>
    </dgm:pt>
    <dgm:pt modelId="{D44D624B-024D-433F-8BBE-B4CB6D914FD4}" type="pres">
      <dgm:prSet presAssocID="{46632865-3369-4E28-BE9C-001FDDADE479}" presName="composite3" presStyleCnt="0"/>
      <dgm:spPr/>
    </dgm:pt>
    <dgm:pt modelId="{0483009C-01C9-4A3D-98BB-FDFE91A0093A}" type="pres">
      <dgm:prSet presAssocID="{46632865-3369-4E28-BE9C-001FDDADE479}" presName="background3" presStyleLbl="node3" presStyleIdx="1" presStyleCnt="3"/>
      <dgm:spPr/>
    </dgm:pt>
    <dgm:pt modelId="{50A249B4-2F64-45E8-B4CE-1F2F4A14B67B}" type="pres">
      <dgm:prSet presAssocID="{46632865-3369-4E28-BE9C-001FDDADE479}" presName="text3" presStyleLbl="fgAcc3" presStyleIdx="1" presStyleCnt="3">
        <dgm:presLayoutVars>
          <dgm:chPref val="3"/>
        </dgm:presLayoutVars>
      </dgm:prSet>
      <dgm:spPr/>
      <dgm:t>
        <a:bodyPr/>
        <a:lstStyle/>
        <a:p>
          <a:endParaRPr lang="el-GR"/>
        </a:p>
      </dgm:t>
    </dgm:pt>
    <dgm:pt modelId="{FC3D36B0-B2E7-4B5E-BA67-05A28EB10469}" type="pres">
      <dgm:prSet presAssocID="{46632865-3369-4E28-BE9C-001FDDADE479}" presName="hierChild4" presStyleCnt="0"/>
      <dgm:spPr/>
    </dgm:pt>
    <dgm:pt modelId="{893411D0-6A87-454A-9A61-55C994F2105B}" type="pres">
      <dgm:prSet presAssocID="{0C37AB8E-20C3-43D6-BFFF-B6BC2517D55F}" presName="Name23" presStyleLbl="parChTrans1D4" presStyleIdx="1" presStyleCnt="4"/>
      <dgm:spPr/>
      <dgm:t>
        <a:bodyPr/>
        <a:lstStyle/>
        <a:p>
          <a:endParaRPr lang="el-GR"/>
        </a:p>
      </dgm:t>
    </dgm:pt>
    <dgm:pt modelId="{E08CCC3B-CD08-49AF-8D2F-0FA5C423B0C6}" type="pres">
      <dgm:prSet presAssocID="{45EA39C9-D5A8-47C8-B57E-438377BA92F6}" presName="hierRoot4" presStyleCnt="0"/>
      <dgm:spPr/>
    </dgm:pt>
    <dgm:pt modelId="{7256A8BE-EF8F-47F5-9EF8-D985D8D19BC0}" type="pres">
      <dgm:prSet presAssocID="{45EA39C9-D5A8-47C8-B57E-438377BA92F6}" presName="composite4" presStyleCnt="0"/>
      <dgm:spPr/>
    </dgm:pt>
    <dgm:pt modelId="{E9C0B980-3B2D-44CB-AB26-2FD92E0A0A32}" type="pres">
      <dgm:prSet presAssocID="{45EA39C9-D5A8-47C8-B57E-438377BA92F6}" presName="background4" presStyleLbl="node4" presStyleIdx="1" presStyleCnt="4"/>
      <dgm:spPr/>
    </dgm:pt>
    <dgm:pt modelId="{8067C9F7-9F6A-45E4-954C-24559759E21A}" type="pres">
      <dgm:prSet presAssocID="{45EA39C9-D5A8-47C8-B57E-438377BA92F6}" presName="text4" presStyleLbl="fgAcc4" presStyleIdx="1" presStyleCnt="4">
        <dgm:presLayoutVars>
          <dgm:chPref val="3"/>
        </dgm:presLayoutVars>
      </dgm:prSet>
      <dgm:spPr/>
      <dgm:t>
        <a:bodyPr/>
        <a:lstStyle/>
        <a:p>
          <a:endParaRPr lang="el-GR"/>
        </a:p>
      </dgm:t>
    </dgm:pt>
    <dgm:pt modelId="{67A6F187-80BD-4ACB-BA9B-F72F6A0DFDAF}" type="pres">
      <dgm:prSet presAssocID="{45EA39C9-D5A8-47C8-B57E-438377BA92F6}" presName="hierChild5" presStyleCnt="0"/>
      <dgm:spPr/>
    </dgm:pt>
    <dgm:pt modelId="{CE4CE49F-898E-4282-BEAE-801F0A3D2F14}" type="pres">
      <dgm:prSet presAssocID="{1C42B452-FE35-4035-9555-AEB9510500A2}" presName="Name23" presStyleLbl="parChTrans1D4" presStyleIdx="2" presStyleCnt="4"/>
      <dgm:spPr/>
      <dgm:t>
        <a:bodyPr/>
        <a:lstStyle/>
        <a:p>
          <a:endParaRPr lang="el-GR"/>
        </a:p>
      </dgm:t>
    </dgm:pt>
    <dgm:pt modelId="{55EB295F-6DB7-472A-93D0-EF7E76BB9543}" type="pres">
      <dgm:prSet presAssocID="{4318DA60-6894-41DD-86F8-76921926AD50}" presName="hierRoot4" presStyleCnt="0"/>
      <dgm:spPr/>
    </dgm:pt>
    <dgm:pt modelId="{2A30A51E-6C54-4992-8370-12DA7E7E0668}" type="pres">
      <dgm:prSet presAssocID="{4318DA60-6894-41DD-86F8-76921926AD50}" presName="composite4" presStyleCnt="0"/>
      <dgm:spPr/>
    </dgm:pt>
    <dgm:pt modelId="{D04F5C1A-5DBA-4006-9D2D-5A7B262B750B}" type="pres">
      <dgm:prSet presAssocID="{4318DA60-6894-41DD-86F8-76921926AD50}" presName="background4" presStyleLbl="node4" presStyleIdx="2" presStyleCnt="4"/>
      <dgm:spPr/>
    </dgm:pt>
    <dgm:pt modelId="{B191D9CC-F8CC-4AF3-B79E-9E5EDF57AD69}" type="pres">
      <dgm:prSet presAssocID="{4318DA60-6894-41DD-86F8-76921926AD50}" presName="text4" presStyleLbl="fgAcc4" presStyleIdx="2" presStyleCnt="4" custLinFactNeighborX="-4934" custLinFactNeighborY="100">
        <dgm:presLayoutVars>
          <dgm:chPref val="3"/>
        </dgm:presLayoutVars>
      </dgm:prSet>
      <dgm:spPr/>
      <dgm:t>
        <a:bodyPr/>
        <a:lstStyle/>
        <a:p>
          <a:endParaRPr lang="el-GR"/>
        </a:p>
      </dgm:t>
    </dgm:pt>
    <dgm:pt modelId="{9E0CF3F4-52F9-4DE7-A4E2-518B405208AF}" type="pres">
      <dgm:prSet presAssocID="{4318DA60-6894-41DD-86F8-76921926AD50}" presName="hierChild5" presStyleCnt="0"/>
      <dgm:spPr/>
    </dgm:pt>
    <dgm:pt modelId="{B1DEBB19-9FF4-459D-B0D1-B2C57FC9A87D}" type="pres">
      <dgm:prSet presAssocID="{A7848193-EBDC-43D7-BD6D-4A82FED857B8}" presName="Name10" presStyleLbl="parChTrans1D2" presStyleIdx="1" presStyleCnt="2"/>
      <dgm:spPr/>
      <dgm:t>
        <a:bodyPr/>
        <a:lstStyle/>
        <a:p>
          <a:endParaRPr lang="el-GR"/>
        </a:p>
      </dgm:t>
    </dgm:pt>
    <dgm:pt modelId="{375E882E-BA83-4D9C-9B85-D3AEFB726358}" type="pres">
      <dgm:prSet presAssocID="{BE0AD5C2-3C5D-4A95-BCAB-E1CB9F91BB47}" presName="hierRoot2" presStyleCnt="0"/>
      <dgm:spPr/>
    </dgm:pt>
    <dgm:pt modelId="{4D3E5447-5EAA-4A11-A7FE-93C03E3A9458}" type="pres">
      <dgm:prSet presAssocID="{BE0AD5C2-3C5D-4A95-BCAB-E1CB9F91BB47}" presName="composite2" presStyleCnt="0"/>
      <dgm:spPr/>
    </dgm:pt>
    <dgm:pt modelId="{96D94EBC-D13C-41C5-8B90-F6606B3E5617}" type="pres">
      <dgm:prSet presAssocID="{BE0AD5C2-3C5D-4A95-BCAB-E1CB9F91BB47}" presName="background2" presStyleLbl="node2" presStyleIdx="1" presStyleCnt="2"/>
      <dgm:spPr/>
    </dgm:pt>
    <dgm:pt modelId="{BACAE757-F878-4B17-A61B-C12367268CAC}" type="pres">
      <dgm:prSet presAssocID="{BE0AD5C2-3C5D-4A95-BCAB-E1CB9F91BB47}" presName="text2" presStyleLbl="fgAcc2" presStyleIdx="1" presStyleCnt="2">
        <dgm:presLayoutVars>
          <dgm:chPref val="3"/>
        </dgm:presLayoutVars>
      </dgm:prSet>
      <dgm:spPr/>
      <dgm:t>
        <a:bodyPr/>
        <a:lstStyle/>
        <a:p>
          <a:endParaRPr lang="el-GR"/>
        </a:p>
      </dgm:t>
    </dgm:pt>
    <dgm:pt modelId="{07EEB1EE-5853-4D2C-B383-8023911BA767}" type="pres">
      <dgm:prSet presAssocID="{BE0AD5C2-3C5D-4A95-BCAB-E1CB9F91BB47}" presName="hierChild3" presStyleCnt="0"/>
      <dgm:spPr/>
    </dgm:pt>
    <dgm:pt modelId="{6153EFF8-80CD-43D2-9F93-AB452597B2EE}" type="pres">
      <dgm:prSet presAssocID="{75C75C75-43D7-4212-942F-2B340AB7FD4F}" presName="Name17" presStyleLbl="parChTrans1D3" presStyleIdx="2" presStyleCnt="3"/>
      <dgm:spPr/>
      <dgm:t>
        <a:bodyPr/>
        <a:lstStyle/>
        <a:p>
          <a:endParaRPr lang="el-GR"/>
        </a:p>
      </dgm:t>
    </dgm:pt>
    <dgm:pt modelId="{B3223AA7-C262-479E-9A67-B43F82233F15}" type="pres">
      <dgm:prSet presAssocID="{E60CCEB1-1F9B-440F-B907-8341931A3837}" presName="hierRoot3" presStyleCnt="0"/>
      <dgm:spPr/>
    </dgm:pt>
    <dgm:pt modelId="{44039645-7137-40F7-9F41-4BAAC639032D}" type="pres">
      <dgm:prSet presAssocID="{E60CCEB1-1F9B-440F-B907-8341931A3837}" presName="composite3" presStyleCnt="0"/>
      <dgm:spPr/>
    </dgm:pt>
    <dgm:pt modelId="{0B57B19C-9A8F-45F8-ACDE-65E027649E11}" type="pres">
      <dgm:prSet presAssocID="{E60CCEB1-1F9B-440F-B907-8341931A3837}" presName="background3" presStyleLbl="node3" presStyleIdx="2" presStyleCnt="3"/>
      <dgm:spPr/>
    </dgm:pt>
    <dgm:pt modelId="{553554F7-911E-4AFE-993A-90AFA0A0EA66}" type="pres">
      <dgm:prSet presAssocID="{E60CCEB1-1F9B-440F-B907-8341931A3837}" presName="text3" presStyleLbl="fgAcc3" presStyleIdx="2" presStyleCnt="3">
        <dgm:presLayoutVars>
          <dgm:chPref val="3"/>
        </dgm:presLayoutVars>
      </dgm:prSet>
      <dgm:spPr/>
      <dgm:t>
        <a:bodyPr/>
        <a:lstStyle/>
        <a:p>
          <a:endParaRPr lang="el-GR"/>
        </a:p>
      </dgm:t>
    </dgm:pt>
    <dgm:pt modelId="{1B5C4DE9-D65A-4EEB-A62C-FF4CF3551A98}" type="pres">
      <dgm:prSet presAssocID="{E60CCEB1-1F9B-440F-B907-8341931A3837}" presName="hierChild4" presStyleCnt="0"/>
      <dgm:spPr/>
    </dgm:pt>
    <dgm:pt modelId="{C324A57B-24B5-411E-B728-E1980AF618EB}" type="pres">
      <dgm:prSet presAssocID="{FFFDA694-8A5B-4B75-8721-19448AF18437}" presName="Name23" presStyleLbl="parChTrans1D4" presStyleIdx="3" presStyleCnt="4"/>
      <dgm:spPr/>
      <dgm:t>
        <a:bodyPr/>
        <a:lstStyle/>
        <a:p>
          <a:endParaRPr lang="el-GR"/>
        </a:p>
      </dgm:t>
    </dgm:pt>
    <dgm:pt modelId="{0E122C44-9251-4CAB-BC03-0E244C57C27A}" type="pres">
      <dgm:prSet presAssocID="{E0E94C23-75AD-40D7-898B-5C14B52D82D1}" presName="hierRoot4" presStyleCnt="0"/>
      <dgm:spPr/>
    </dgm:pt>
    <dgm:pt modelId="{9690EAA6-93AE-4C16-8AA0-C9DADB59BB1E}" type="pres">
      <dgm:prSet presAssocID="{E0E94C23-75AD-40D7-898B-5C14B52D82D1}" presName="composite4" presStyleCnt="0"/>
      <dgm:spPr/>
    </dgm:pt>
    <dgm:pt modelId="{0D219E47-A84B-4B43-BA6B-D5F87BE20DD9}" type="pres">
      <dgm:prSet presAssocID="{E0E94C23-75AD-40D7-898B-5C14B52D82D1}" presName="background4" presStyleLbl="node4" presStyleIdx="3" presStyleCnt="4"/>
      <dgm:spPr/>
    </dgm:pt>
    <dgm:pt modelId="{9DD6A365-5CDC-4E66-A5B9-96C97A606D38}" type="pres">
      <dgm:prSet presAssocID="{E0E94C23-75AD-40D7-898B-5C14B52D82D1}" presName="text4" presStyleLbl="fgAcc4" presStyleIdx="3" presStyleCnt="4">
        <dgm:presLayoutVars>
          <dgm:chPref val="3"/>
        </dgm:presLayoutVars>
      </dgm:prSet>
      <dgm:spPr/>
      <dgm:t>
        <a:bodyPr/>
        <a:lstStyle/>
        <a:p>
          <a:endParaRPr lang="el-GR"/>
        </a:p>
      </dgm:t>
    </dgm:pt>
    <dgm:pt modelId="{62B46F27-AE6A-4D38-82B3-6E41F079685D}" type="pres">
      <dgm:prSet presAssocID="{E0E94C23-75AD-40D7-898B-5C14B52D82D1}" presName="hierChild5" presStyleCnt="0"/>
      <dgm:spPr/>
    </dgm:pt>
  </dgm:ptLst>
  <dgm:cxnLst>
    <dgm:cxn modelId="{85A3C441-968F-4492-979E-96036CA306DE}" type="presOf" srcId="{FFFDA694-8A5B-4B75-8721-19448AF18437}" destId="{C324A57B-24B5-411E-B728-E1980AF618EB}" srcOrd="0" destOrd="0" presId="urn:microsoft.com/office/officeart/2005/8/layout/hierarchy1"/>
    <dgm:cxn modelId="{C319DDFD-134D-474A-AE99-8511137FA131}" type="presOf" srcId="{1C42B452-FE35-4035-9555-AEB9510500A2}" destId="{CE4CE49F-898E-4282-BEAE-801F0A3D2F14}" srcOrd="0" destOrd="0" presId="urn:microsoft.com/office/officeart/2005/8/layout/hierarchy1"/>
    <dgm:cxn modelId="{E7BA1138-77A9-4D65-AE78-D23CA6117ACF}" type="presOf" srcId="{BE0AD5C2-3C5D-4A95-BCAB-E1CB9F91BB47}" destId="{BACAE757-F878-4B17-A61B-C12367268CAC}" srcOrd="0" destOrd="0" presId="urn:microsoft.com/office/officeart/2005/8/layout/hierarchy1"/>
    <dgm:cxn modelId="{3C5119E2-9A32-4C14-B135-147464CAB5D3}" srcId="{7A6DB026-5AB0-45E9-BB6B-069BD97356B5}" destId="{4E198B1B-9A63-47C2-BB15-6CAA08CF8678}" srcOrd="0" destOrd="0" parTransId="{82BCB2D3-EA81-4F66-B3EB-F55E559D85F1}" sibTransId="{23EC7001-8F86-4AAA-9C6D-7F44BE213276}"/>
    <dgm:cxn modelId="{DBCEC140-4F90-4B28-9081-39C2847487F8}" type="presOf" srcId="{7A6DB026-5AB0-45E9-BB6B-069BD97356B5}" destId="{95B5734F-F41F-429A-9710-EA284C2B03EE}" srcOrd="0" destOrd="0" presId="urn:microsoft.com/office/officeart/2005/8/layout/hierarchy1"/>
    <dgm:cxn modelId="{7A22A4B7-09F7-4EF9-8E15-081134C05CFB}" type="presOf" srcId="{46632865-3369-4E28-BE9C-001FDDADE479}" destId="{50A249B4-2F64-45E8-B4CE-1F2F4A14B67B}" srcOrd="0" destOrd="0" presId="urn:microsoft.com/office/officeart/2005/8/layout/hierarchy1"/>
    <dgm:cxn modelId="{3AE7BE92-3D0B-428E-A084-BEE1EFD1849D}" type="presOf" srcId="{A7848193-EBDC-43D7-BD6D-4A82FED857B8}" destId="{B1DEBB19-9FF4-459D-B0D1-B2C57FC9A87D}" srcOrd="0" destOrd="0" presId="urn:microsoft.com/office/officeart/2005/8/layout/hierarchy1"/>
    <dgm:cxn modelId="{CECA102E-1C22-4338-9EA4-2D5411665F55}" srcId="{88571848-BE92-4B46-A7F8-B1C347F40829}" destId="{6D1C75A6-2044-4C99-8B53-7A751769FB86}" srcOrd="0" destOrd="0" parTransId="{DD1A93DF-492A-492D-B95A-6833D9C4DB63}" sibTransId="{A9E2A573-D3B6-44C2-B9E5-A8710C11D57A}"/>
    <dgm:cxn modelId="{1768F401-94B8-4C90-B193-7F5E97DEDC53}" srcId="{46632865-3369-4E28-BE9C-001FDDADE479}" destId="{4318DA60-6894-41DD-86F8-76921926AD50}" srcOrd="1" destOrd="0" parTransId="{1C42B452-FE35-4035-9555-AEB9510500A2}" sibTransId="{7E461305-50B9-400F-8EC0-7D142A1F62BE}"/>
    <dgm:cxn modelId="{5856D95F-3BA3-45C4-BC5B-C6B568AC97DF}" srcId="{4E198B1B-9A63-47C2-BB15-6CAA08CF8678}" destId="{BE0AD5C2-3C5D-4A95-BCAB-E1CB9F91BB47}" srcOrd="1" destOrd="0" parTransId="{A7848193-EBDC-43D7-BD6D-4A82FED857B8}" sibTransId="{85664F2A-8D46-4787-86C1-B6B6935699C9}"/>
    <dgm:cxn modelId="{C2BDFC7F-9C96-441E-97F8-9DF1DC173A35}" type="presOf" srcId="{0675A677-3776-4143-ADED-4AE068ABE29F}" destId="{5FBA65BC-FDE1-4D75-8379-AA304E8006FB}" srcOrd="0" destOrd="0" presId="urn:microsoft.com/office/officeart/2005/8/layout/hierarchy1"/>
    <dgm:cxn modelId="{838E3224-3AE4-4C76-8B10-204FC17341A2}" srcId="{88571848-BE92-4B46-A7F8-B1C347F40829}" destId="{46632865-3369-4E28-BE9C-001FDDADE479}" srcOrd="1" destOrd="0" parTransId="{0675A677-3776-4143-ADED-4AE068ABE29F}" sibTransId="{47371C32-6978-4BDE-AADF-BF7BAC591742}"/>
    <dgm:cxn modelId="{2EDBCC76-3DFC-4564-8067-5A23B081F7F5}" type="presOf" srcId="{4E198B1B-9A63-47C2-BB15-6CAA08CF8678}" destId="{1A9FA509-DE32-4C48-A1D2-15B6CEA987D2}" srcOrd="0" destOrd="0" presId="urn:microsoft.com/office/officeart/2005/8/layout/hierarchy1"/>
    <dgm:cxn modelId="{E153A27F-43A9-4154-AE7F-A349FFC25188}" srcId="{E60CCEB1-1F9B-440F-B907-8341931A3837}" destId="{E0E94C23-75AD-40D7-898B-5C14B52D82D1}" srcOrd="0" destOrd="0" parTransId="{FFFDA694-8A5B-4B75-8721-19448AF18437}" sibTransId="{38ED8C0C-5E7B-432A-9209-8E8EB7C2308E}"/>
    <dgm:cxn modelId="{6F34878D-E210-46F8-B50F-46B3D3AE8B10}" type="presOf" srcId="{45EA39C9-D5A8-47C8-B57E-438377BA92F6}" destId="{8067C9F7-9F6A-45E4-954C-24559759E21A}" srcOrd="0" destOrd="0" presId="urn:microsoft.com/office/officeart/2005/8/layout/hierarchy1"/>
    <dgm:cxn modelId="{2504FAF2-EEE9-4B53-8151-BF6B4D5D3692}" type="presOf" srcId="{4318DA60-6894-41DD-86F8-76921926AD50}" destId="{B191D9CC-F8CC-4AF3-B79E-9E5EDF57AD69}" srcOrd="0" destOrd="0" presId="urn:microsoft.com/office/officeart/2005/8/layout/hierarchy1"/>
    <dgm:cxn modelId="{1E4A9DFD-EF5E-4670-AC3E-D87DC98BEC47}" type="presOf" srcId="{0C37AB8E-20C3-43D6-BFFF-B6BC2517D55F}" destId="{893411D0-6A87-454A-9A61-55C994F2105B}" srcOrd="0" destOrd="0" presId="urn:microsoft.com/office/officeart/2005/8/layout/hierarchy1"/>
    <dgm:cxn modelId="{A693AC75-9C94-49E0-A4F3-FBF11AC0983A}" srcId="{BE0AD5C2-3C5D-4A95-BCAB-E1CB9F91BB47}" destId="{E60CCEB1-1F9B-440F-B907-8341931A3837}" srcOrd="0" destOrd="0" parTransId="{75C75C75-43D7-4212-942F-2B340AB7FD4F}" sibTransId="{97A61397-2C9A-4B9B-95B1-F7D9FDBF06EC}"/>
    <dgm:cxn modelId="{13CC6FF2-DABC-4130-BC40-9E9947B6607C}" type="presOf" srcId="{75C75C75-43D7-4212-942F-2B340AB7FD4F}" destId="{6153EFF8-80CD-43D2-9F93-AB452597B2EE}" srcOrd="0" destOrd="0" presId="urn:microsoft.com/office/officeart/2005/8/layout/hierarchy1"/>
    <dgm:cxn modelId="{AF4374F1-00F3-4C7A-B705-F322C219F2B3}" type="presOf" srcId="{F5B6FC49-57C1-4875-AB0D-4314116E0929}" destId="{FE8E4DDD-B072-419A-9CBC-3195F0A207DC}" srcOrd="0" destOrd="0" presId="urn:microsoft.com/office/officeart/2005/8/layout/hierarchy1"/>
    <dgm:cxn modelId="{D428799C-E296-401B-97D5-278E74C4F20E}" type="presOf" srcId="{3D60859D-EE3D-4DA2-B0BE-34FD43E50991}" destId="{6255603D-8139-4DB0-A8D6-40607723C3BB}" srcOrd="0" destOrd="0" presId="urn:microsoft.com/office/officeart/2005/8/layout/hierarchy1"/>
    <dgm:cxn modelId="{74EFF609-A0C3-4301-B657-0FC59B9AA9F7}" srcId="{46632865-3369-4E28-BE9C-001FDDADE479}" destId="{45EA39C9-D5A8-47C8-B57E-438377BA92F6}" srcOrd="0" destOrd="0" parTransId="{0C37AB8E-20C3-43D6-BFFF-B6BC2517D55F}" sibTransId="{EF9823E3-694A-4628-9E74-ADA26359F386}"/>
    <dgm:cxn modelId="{68306D25-BE8C-4559-8005-BD2FE6669811}" type="presOf" srcId="{E0E94C23-75AD-40D7-898B-5C14B52D82D1}" destId="{9DD6A365-5CDC-4E66-A5B9-96C97A606D38}" srcOrd="0" destOrd="0" presId="urn:microsoft.com/office/officeart/2005/8/layout/hierarchy1"/>
    <dgm:cxn modelId="{8354205A-3F76-407C-92FD-C91B7B22EA3E}" type="presOf" srcId="{88571848-BE92-4B46-A7F8-B1C347F40829}" destId="{DE4910B0-4554-407E-B68E-FBD2F89ADDFD}" srcOrd="0" destOrd="0" presId="urn:microsoft.com/office/officeart/2005/8/layout/hierarchy1"/>
    <dgm:cxn modelId="{53C2D0F9-6C2F-4987-8B8E-9C586557FDC0}" type="presOf" srcId="{DD1A93DF-492A-492D-B95A-6833D9C4DB63}" destId="{E854AB95-4620-4283-8B87-248C4DE8DE6A}" srcOrd="0" destOrd="0" presId="urn:microsoft.com/office/officeart/2005/8/layout/hierarchy1"/>
    <dgm:cxn modelId="{67BFED41-4DDC-4316-B5F0-198DCF9BEEDE}" type="presOf" srcId="{6D1C75A6-2044-4C99-8B53-7A751769FB86}" destId="{7F78AB8C-3CAB-42C6-AAFB-E131C2FAE81F}" srcOrd="0" destOrd="0" presId="urn:microsoft.com/office/officeart/2005/8/layout/hierarchy1"/>
    <dgm:cxn modelId="{1EDA3DBC-5674-4F88-A01B-934DD3E71FD3}" type="presOf" srcId="{E60CCEB1-1F9B-440F-B907-8341931A3837}" destId="{553554F7-911E-4AFE-993A-90AFA0A0EA66}" srcOrd="0" destOrd="0" presId="urn:microsoft.com/office/officeart/2005/8/layout/hierarchy1"/>
    <dgm:cxn modelId="{9299BDEC-843E-4979-A3E6-010FA7B0F9D3}" type="presOf" srcId="{39F64CCC-E93A-4951-A398-D3C0D6FD138E}" destId="{AB19DB33-2A8D-4EBF-B6DD-D8F16F79CB3B}" srcOrd="0" destOrd="0" presId="urn:microsoft.com/office/officeart/2005/8/layout/hierarchy1"/>
    <dgm:cxn modelId="{0C38916B-A0F9-4278-8829-BE1FFEC398CB}" srcId="{6D1C75A6-2044-4C99-8B53-7A751769FB86}" destId="{3D60859D-EE3D-4DA2-B0BE-34FD43E50991}" srcOrd="0" destOrd="0" parTransId="{F5B6FC49-57C1-4875-AB0D-4314116E0929}" sibTransId="{041F3E40-EE35-4FE0-AB42-DFF0FF52D26A}"/>
    <dgm:cxn modelId="{84C86FBB-0B25-46C2-9D68-EE2A58BCB40B}" srcId="{4E198B1B-9A63-47C2-BB15-6CAA08CF8678}" destId="{88571848-BE92-4B46-A7F8-B1C347F40829}" srcOrd="0" destOrd="0" parTransId="{39F64CCC-E93A-4951-A398-D3C0D6FD138E}" sibTransId="{81462F5E-2738-43C5-9307-06BEE4D13E5F}"/>
    <dgm:cxn modelId="{FDF60BF1-BF98-41FC-B7D0-6344BB514F3A}" type="presParOf" srcId="{95B5734F-F41F-429A-9710-EA284C2B03EE}" destId="{BB034489-ABEF-4F09-B058-07FC6272183D}" srcOrd="0" destOrd="0" presId="urn:microsoft.com/office/officeart/2005/8/layout/hierarchy1"/>
    <dgm:cxn modelId="{38AC9282-4446-4EFA-9501-09AA65A9B9D2}" type="presParOf" srcId="{BB034489-ABEF-4F09-B058-07FC6272183D}" destId="{247D4F72-2B07-4117-81C6-A42249AA5B89}" srcOrd="0" destOrd="0" presId="urn:microsoft.com/office/officeart/2005/8/layout/hierarchy1"/>
    <dgm:cxn modelId="{C7669054-FD9D-4A55-8B58-8427A3B9A874}" type="presParOf" srcId="{247D4F72-2B07-4117-81C6-A42249AA5B89}" destId="{A7D161B3-CEA5-4BD3-AC67-A401ED6449B8}" srcOrd="0" destOrd="0" presId="urn:microsoft.com/office/officeart/2005/8/layout/hierarchy1"/>
    <dgm:cxn modelId="{FF65BAA3-69B2-4AF9-9CCB-00F4498D55E6}" type="presParOf" srcId="{247D4F72-2B07-4117-81C6-A42249AA5B89}" destId="{1A9FA509-DE32-4C48-A1D2-15B6CEA987D2}" srcOrd="1" destOrd="0" presId="urn:microsoft.com/office/officeart/2005/8/layout/hierarchy1"/>
    <dgm:cxn modelId="{93726F16-44E3-40F9-84B4-FD7DE7F19847}" type="presParOf" srcId="{BB034489-ABEF-4F09-B058-07FC6272183D}" destId="{AE21A7F0-E810-4573-9F22-19E8F5A60A0D}" srcOrd="1" destOrd="0" presId="urn:microsoft.com/office/officeart/2005/8/layout/hierarchy1"/>
    <dgm:cxn modelId="{3AAE04A4-D89F-432B-A195-21AFF8237261}" type="presParOf" srcId="{AE21A7F0-E810-4573-9F22-19E8F5A60A0D}" destId="{AB19DB33-2A8D-4EBF-B6DD-D8F16F79CB3B}" srcOrd="0" destOrd="0" presId="urn:microsoft.com/office/officeart/2005/8/layout/hierarchy1"/>
    <dgm:cxn modelId="{DC5AFA8D-12E5-4589-B3F9-894C898F2299}" type="presParOf" srcId="{AE21A7F0-E810-4573-9F22-19E8F5A60A0D}" destId="{34B95699-F1D8-4DDF-B1BE-FA11970400C0}" srcOrd="1" destOrd="0" presId="urn:microsoft.com/office/officeart/2005/8/layout/hierarchy1"/>
    <dgm:cxn modelId="{F40F40DF-CC4F-42BF-89F8-AFD7721C2AC4}" type="presParOf" srcId="{34B95699-F1D8-4DDF-B1BE-FA11970400C0}" destId="{2E407DDD-363D-4162-B5BF-EC1F9859283C}" srcOrd="0" destOrd="0" presId="urn:microsoft.com/office/officeart/2005/8/layout/hierarchy1"/>
    <dgm:cxn modelId="{3120FC22-6556-4C38-9B0F-F9679DEEA294}" type="presParOf" srcId="{2E407DDD-363D-4162-B5BF-EC1F9859283C}" destId="{7AC09971-52EA-4041-AE1D-59C05BDC6EA9}" srcOrd="0" destOrd="0" presId="urn:microsoft.com/office/officeart/2005/8/layout/hierarchy1"/>
    <dgm:cxn modelId="{D133954D-D334-4CEC-843D-D6053F1C7FB1}" type="presParOf" srcId="{2E407DDD-363D-4162-B5BF-EC1F9859283C}" destId="{DE4910B0-4554-407E-B68E-FBD2F89ADDFD}" srcOrd="1" destOrd="0" presId="urn:microsoft.com/office/officeart/2005/8/layout/hierarchy1"/>
    <dgm:cxn modelId="{F0AC2F77-AE40-40FE-8865-9ADA7C8A4F52}" type="presParOf" srcId="{34B95699-F1D8-4DDF-B1BE-FA11970400C0}" destId="{82309C44-97FF-42CD-894A-72DA28C46F3A}" srcOrd="1" destOrd="0" presId="urn:microsoft.com/office/officeart/2005/8/layout/hierarchy1"/>
    <dgm:cxn modelId="{659008EB-C405-4852-92B9-DE5BEB10E4CA}" type="presParOf" srcId="{82309C44-97FF-42CD-894A-72DA28C46F3A}" destId="{E854AB95-4620-4283-8B87-248C4DE8DE6A}" srcOrd="0" destOrd="0" presId="urn:microsoft.com/office/officeart/2005/8/layout/hierarchy1"/>
    <dgm:cxn modelId="{D919A0C9-7D0A-447E-B5E2-AE1CD5DA6E63}" type="presParOf" srcId="{82309C44-97FF-42CD-894A-72DA28C46F3A}" destId="{065C0951-33C4-42CF-A3B8-023F77A70E3D}" srcOrd="1" destOrd="0" presId="urn:microsoft.com/office/officeart/2005/8/layout/hierarchy1"/>
    <dgm:cxn modelId="{8EFF3F98-D096-47E6-B64D-57F7FF778F82}" type="presParOf" srcId="{065C0951-33C4-42CF-A3B8-023F77A70E3D}" destId="{E9BDBADE-DFA9-4E8F-8A57-762768A3305D}" srcOrd="0" destOrd="0" presId="urn:microsoft.com/office/officeart/2005/8/layout/hierarchy1"/>
    <dgm:cxn modelId="{E77E3ECD-DE04-4FF0-AF2B-3BE516153587}" type="presParOf" srcId="{E9BDBADE-DFA9-4E8F-8A57-762768A3305D}" destId="{304A484C-61E8-4D4C-83F1-92C00CB69265}" srcOrd="0" destOrd="0" presId="urn:microsoft.com/office/officeart/2005/8/layout/hierarchy1"/>
    <dgm:cxn modelId="{C9D8CA6E-2834-493A-8CA7-4F6B1D90E570}" type="presParOf" srcId="{E9BDBADE-DFA9-4E8F-8A57-762768A3305D}" destId="{7F78AB8C-3CAB-42C6-AAFB-E131C2FAE81F}" srcOrd="1" destOrd="0" presId="urn:microsoft.com/office/officeart/2005/8/layout/hierarchy1"/>
    <dgm:cxn modelId="{B2B84CCE-8A89-4AC1-9CBD-23E2C7E838CE}" type="presParOf" srcId="{065C0951-33C4-42CF-A3B8-023F77A70E3D}" destId="{01888F51-EF00-490E-9798-9A6C4F292B12}" srcOrd="1" destOrd="0" presId="urn:microsoft.com/office/officeart/2005/8/layout/hierarchy1"/>
    <dgm:cxn modelId="{45860A14-8922-48A4-81FF-055ABE7C66F7}" type="presParOf" srcId="{01888F51-EF00-490E-9798-9A6C4F292B12}" destId="{FE8E4DDD-B072-419A-9CBC-3195F0A207DC}" srcOrd="0" destOrd="0" presId="urn:microsoft.com/office/officeart/2005/8/layout/hierarchy1"/>
    <dgm:cxn modelId="{B64FFB5B-2314-4BD8-9893-F7DCFB7CE0EA}" type="presParOf" srcId="{01888F51-EF00-490E-9798-9A6C4F292B12}" destId="{C750172B-7AE4-4BBD-A2E6-4407AFEC17E9}" srcOrd="1" destOrd="0" presId="urn:microsoft.com/office/officeart/2005/8/layout/hierarchy1"/>
    <dgm:cxn modelId="{349C4FF6-2A9A-484D-B577-49C642B69768}" type="presParOf" srcId="{C750172B-7AE4-4BBD-A2E6-4407AFEC17E9}" destId="{05725EBB-76EE-4A9F-A2CD-C6AC6A02AE7D}" srcOrd="0" destOrd="0" presId="urn:microsoft.com/office/officeart/2005/8/layout/hierarchy1"/>
    <dgm:cxn modelId="{E6196D00-4278-4232-AACC-EB71CA039F93}" type="presParOf" srcId="{05725EBB-76EE-4A9F-A2CD-C6AC6A02AE7D}" destId="{B21344CE-E199-4C8F-81AC-CBE9EE5A3321}" srcOrd="0" destOrd="0" presId="urn:microsoft.com/office/officeart/2005/8/layout/hierarchy1"/>
    <dgm:cxn modelId="{094F2D20-49C3-4928-9E7D-153C4B30BAA6}" type="presParOf" srcId="{05725EBB-76EE-4A9F-A2CD-C6AC6A02AE7D}" destId="{6255603D-8139-4DB0-A8D6-40607723C3BB}" srcOrd="1" destOrd="0" presId="urn:microsoft.com/office/officeart/2005/8/layout/hierarchy1"/>
    <dgm:cxn modelId="{EE1F4DB6-E8B5-46DF-9065-9F55A50D0847}" type="presParOf" srcId="{C750172B-7AE4-4BBD-A2E6-4407AFEC17E9}" destId="{C7DBBA65-01BD-4813-A2A9-06046DCD3542}" srcOrd="1" destOrd="0" presId="urn:microsoft.com/office/officeart/2005/8/layout/hierarchy1"/>
    <dgm:cxn modelId="{F68102E5-15E9-42AA-B330-9F0BB9B79311}" type="presParOf" srcId="{82309C44-97FF-42CD-894A-72DA28C46F3A}" destId="{5FBA65BC-FDE1-4D75-8379-AA304E8006FB}" srcOrd="2" destOrd="0" presId="urn:microsoft.com/office/officeart/2005/8/layout/hierarchy1"/>
    <dgm:cxn modelId="{E0FD765C-ED93-4788-9555-FFB99FD6C90C}" type="presParOf" srcId="{82309C44-97FF-42CD-894A-72DA28C46F3A}" destId="{2EBCE151-1CFE-43C9-9638-80E3D9A9A97D}" srcOrd="3" destOrd="0" presId="urn:microsoft.com/office/officeart/2005/8/layout/hierarchy1"/>
    <dgm:cxn modelId="{D1888C30-1A47-48F7-9761-25DE90342E5C}" type="presParOf" srcId="{2EBCE151-1CFE-43C9-9638-80E3D9A9A97D}" destId="{D44D624B-024D-433F-8BBE-B4CB6D914FD4}" srcOrd="0" destOrd="0" presId="urn:microsoft.com/office/officeart/2005/8/layout/hierarchy1"/>
    <dgm:cxn modelId="{1B8FE77A-209A-4696-995E-1730C1A1FCCD}" type="presParOf" srcId="{D44D624B-024D-433F-8BBE-B4CB6D914FD4}" destId="{0483009C-01C9-4A3D-98BB-FDFE91A0093A}" srcOrd="0" destOrd="0" presId="urn:microsoft.com/office/officeart/2005/8/layout/hierarchy1"/>
    <dgm:cxn modelId="{007E3898-2606-4FDD-A78D-7322199EB568}" type="presParOf" srcId="{D44D624B-024D-433F-8BBE-B4CB6D914FD4}" destId="{50A249B4-2F64-45E8-B4CE-1F2F4A14B67B}" srcOrd="1" destOrd="0" presId="urn:microsoft.com/office/officeart/2005/8/layout/hierarchy1"/>
    <dgm:cxn modelId="{8D904F54-87A8-41B7-A3F2-F81A01100DB1}" type="presParOf" srcId="{2EBCE151-1CFE-43C9-9638-80E3D9A9A97D}" destId="{FC3D36B0-B2E7-4B5E-BA67-05A28EB10469}" srcOrd="1" destOrd="0" presId="urn:microsoft.com/office/officeart/2005/8/layout/hierarchy1"/>
    <dgm:cxn modelId="{59BF33D6-4226-4CE2-B5CC-3629286EDF20}" type="presParOf" srcId="{FC3D36B0-B2E7-4B5E-BA67-05A28EB10469}" destId="{893411D0-6A87-454A-9A61-55C994F2105B}" srcOrd="0" destOrd="0" presId="urn:microsoft.com/office/officeart/2005/8/layout/hierarchy1"/>
    <dgm:cxn modelId="{B8E578A9-4B46-435D-8889-116E97FFB6A1}" type="presParOf" srcId="{FC3D36B0-B2E7-4B5E-BA67-05A28EB10469}" destId="{E08CCC3B-CD08-49AF-8D2F-0FA5C423B0C6}" srcOrd="1" destOrd="0" presId="urn:microsoft.com/office/officeart/2005/8/layout/hierarchy1"/>
    <dgm:cxn modelId="{671FB156-95FD-43AA-AA32-4FA508E525D4}" type="presParOf" srcId="{E08CCC3B-CD08-49AF-8D2F-0FA5C423B0C6}" destId="{7256A8BE-EF8F-47F5-9EF8-D985D8D19BC0}" srcOrd="0" destOrd="0" presId="urn:microsoft.com/office/officeart/2005/8/layout/hierarchy1"/>
    <dgm:cxn modelId="{273AF276-382C-498A-9688-AB0A1E312F49}" type="presParOf" srcId="{7256A8BE-EF8F-47F5-9EF8-D985D8D19BC0}" destId="{E9C0B980-3B2D-44CB-AB26-2FD92E0A0A32}" srcOrd="0" destOrd="0" presId="urn:microsoft.com/office/officeart/2005/8/layout/hierarchy1"/>
    <dgm:cxn modelId="{B08BE9D6-2A9E-4AF6-BCC7-98FAA74F72D7}" type="presParOf" srcId="{7256A8BE-EF8F-47F5-9EF8-D985D8D19BC0}" destId="{8067C9F7-9F6A-45E4-954C-24559759E21A}" srcOrd="1" destOrd="0" presId="urn:microsoft.com/office/officeart/2005/8/layout/hierarchy1"/>
    <dgm:cxn modelId="{30C5306A-B861-4533-ABFA-1F562A12AFFE}" type="presParOf" srcId="{E08CCC3B-CD08-49AF-8D2F-0FA5C423B0C6}" destId="{67A6F187-80BD-4ACB-BA9B-F72F6A0DFDAF}" srcOrd="1" destOrd="0" presId="urn:microsoft.com/office/officeart/2005/8/layout/hierarchy1"/>
    <dgm:cxn modelId="{E11638EF-FFE1-4C81-A5AA-2EFF86B23085}" type="presParOf" srcId="{FC3D36B0-B2E7-4B5E-BA67-05A28EB10469}" destId="{CE4CE49F-898E-4282-BEAE-801F0A3D2F14}" srcOrd="2" destOrd="0" presId="urn:microsoft.com/office/officeart/2005/8/layout/hierarchy1"/>
    <dgm:cxn modelId="{55002638-E444-4BD9-BA6C-7EBA40754769}" type="presParOf" srcId="{FC3D36B0-B2E7-4B5E-BA67-05A28EB10469}" destId="{55EB295F-6DB7-472A-93D0-EF7E76BB9543}" srcOrd="3" destOrd="0" presId="urn:microsoft.com/office/officeart/2005/8/layout/hierarchy1"/>
    <dgm:cxn modelId="{4426F33E-4C6B-4336-99F3-E15D21E75949}" type="presParOf" srcId="{55EB295F-6DB7-472A-93D0-EF7E76BB9543}" destId="{2A30A51E-6C54-4992-8370-12DA7E7E0668}" srcOrd="0" destOrd="0" presId="urn:microsoft.com/office/officeart/2005/8/layout/hierarchy1"/>
    <dgm:cxn modelId="{45AC028A-D3C8-48A1-900F-2FE2EF629719}" type="presParOf" srcId="{2A30A51E-6C54-4992-8370-12DA7E7E0668}" destId="{D04F5C1A-5DBA-4006-9D2D-5A7B262B750B}" srcOrd="0" destOrd="0" presId="urn:microsoft.com/office/officeart/2005/8/layout/hierarchy1"/>
    <dgm:cxn modelId="{C2E326A7-DDF1-4F01-8F43-1E22F4D6AF49}" type="presParOf" srcId="{2A30A51E-6C54-4992-8370-12DA7E7E0668}" destId="{B191D9CC-F8CC-4AF3-B79E-9E5EDF57AD69}" srcOrd="1" destOrd="0" presId="urn:microsoft.com/office/officeart/2005/8/layout/hierarchy1"/>
    <dgm:cxn modelId="{5E4B4AFD-7751-4727-8F2D-DA8DBD0BCB40}" type="presParOf" srcId="{55EB295F-6DB7-472A-93D0-EF7E76BB9543}" destId="{9E0CF3F4-52F9-4DE7-A4E2-518B405208AF}" srcOrd="1" destOrd="0" presId="urn:microsoft.com/office/officeart/2005/8/layout/hierarchy1"/>
    <dgm:cxn modelId="{D2D164A8-6ED7-4D10-89F2-C34D332360E8}" type="presParOf" srcId="{AE21A7F0-E810-4573-9F22-19E8F5A60A0D}" destId="{B1DEBB19-9FF4-459D-B0D1-B2C57FC9A87D}" srcOrd="2" destOrd="0" presId="urn:microsoft.com/office/officeart/2005/8/layout/hierarchy1"/>
    <dgm:cxn modelId="{B608E2BF-5C35-4992-842F-F573FAD6DCEE}" type="presParOf" srcId="{AE21A7F0-E810-4573-9F22-19E8F5A60A0D}" destId="{375E882E-BA83-4D9C-9B85-D3AEFB726358}" srcOrd="3" destOrd="0" presId="urn:microsoft.com/office/officeart/2005/8/layout/hierarchy1"/>
    <dgm:cxn modelId="{E75044FA-5B9E-4C08-82F0-EA46172411E4}" type="presParOf" srcId="{375E882E-BA83-4D9C-9B85-D3AEFB726358}" destId="{4D3E5447-5EAA-4A11-A7FE-93C03E3A9458}" srcOrd="0" destOrd="0" presId="urn:microsoft.com/office/officeart/2005/8/layout/hierarchy1"/>
    <dgm:cxn modelId="{11689F3B-2099-4061-AEFF-0B139A587C84}" type="presParOf" srcId="{4D3E5447-5EAA-4A11-A7FE-93C03E3A9458}" destId="{96D94EBC-D13C-41C5-8B90-F6606B3E5617}" srcOrd="0" destOrd="0" presId="urn:microsoft.com/office/officeart/2005/8/layout/hierarchy1"/>
    <dgm:cxn modelId="{6E6A8B47-18CC-4099-A7F9-2738ED3F1551}" type="presParOf" srcId="{4D3E5447-5EAA-4A11-A7FE-93C03E3A9458}" destId="{BACAE757-F878-4B17-A61B-C12367268CAC}" srcOrd="1" destOrd="0" presId="urn:microsoft.com/office/officeart/2005/8/layout/hierarchy1"/>
    <dgm:cxn modelId="{51091B1A-A39B-405C-A4D9-E6AC4B93A8B9}" type="presParOf" srcId="{375E882E-BA83-4D9C-9B85-D3AEFB726358}" destId="{07EEB1EE-5853-4D2C-B383-8023911BA767}" srcOrd="1" destOrd="0" presId="urn:microsoft.com/office/officeart/2005/8/layout/hierarchy1"/>
    <dgm:cxn modelId="{ED9EDA3C-3FD7-4782-8553-E7145987DB35}" type="presParOf" srcId="{07EEB1EE-5853-4D2C-B383-8023911BA767}" destId="{6153EFF8-80CD-43D2-9F93-AB452597B2EE}" srcOrd="0" destOrd="0" presId="urn:microsoft.com/office/officeart/2005/8/layout/hierarchy1"/>
    <dgm:cxn modelId="{9B7A044D-4839-4232-BB2B-990B57E85573}" type="presParOf" srcId="{07EEB1EE-5853-4D2C-B383-8023911BA767}" destId="{B3223AA7-C262-479E-9A67-B43F82233F15}" srcOrd="1" destOrd="0" presId="urn:microsoft.com/office/officeart/2005/8/layout/hierarchy1"/>
    <dgm:cxn modelId="{EF06DB9A-43F6-4922-B4C5-1987F4584F29}" type="presParOf" srcId="{B3223AA7-C262-479E-9A67-B43F82233F15}" destId="{44039645-7137-40F7-9F41-4BAAC639032D}" srcOrd="0" destOrd="0" presId="urn:microsoft.com/office/officeart/2005/8/layout/hierarchy1"/>
    <dgm:cxn modelId="{DC6C0333-00E8-4A98-82C0-DBB169F80D01}" type="presParOf" srcId="{44039645-7137-40F7-9F41-4BAAC639032D}" destId="{0B57B19C-9A8F-45F8-ACDE-65E027649E11}" srcOrd="0" destOrd="0" presId="urn:microsoft.com/office/officeart/2005/8/layout/hierarchy1"/>
    <dgm:cxn modelId="{565D29B9-B0ED-4EAE-9768-BEA84AD57487}" type="presParOf" srcId="{44039645-7137-40F7-9F41-4BAAC639032D}" destId="{553554F7-911E-4AFE-993A-90AFA0A0EA66}" srcOrd="1" destOrd="0" presId="urn:microsoft.com/office/officeart/2005/8/layout/hierarchy1"/>
    <dgm:cxn modelId="{F0C49061-F914-48B0-8695-F1231FAC4091}" type="presParOf" srcId="{B3223AA7-C262-479E-9A67-B43F82233F15}" destId="{1B5C4DE9-D65A-4EEB-A62C-FF4CF3551A98}" srcOrd="1" destOrd="0" presId="urn:microsoft.com/office/officeart/2005/8/layout/hierarchy1"/>
    <dgm:cxn modelId="{8CDD05E1-DDCE-4A1C-9DF7-0D94843F150D}" type="presParOf" srcId="{1B5C4DE9-D65A-4EEB-A62C-FF4CF3551A98}" destId="{C324A57B-24B5-411E-B728-E1980AF618EB}" srcOrd="0" destOrd="0" presId="urn:microsoft.com/office/officeart/2005/8/layout/hierarchy1"/>
    <dgm:cxn modelId="{6719F7BF-1AE7-4483-8B37-10A71C1FFEFA}" type="presParOf" srcId="{1B5C4DE9-D65A-4EEB-A62C-FF4CF3551A98}" destId="{0E122C44-9251-4CAB-BC03-0E244C57C27A}" srcOrd="1" destOrd="0" presId="urn:microsoft.com/office/officeart/2005/8/layout/hierarchy1"/>
    <dgm:cxn modelId="{1FC409FF-D065-4878-9660-358A43B481A2}" type="presParOf" srcId="{0E122C44-9251-4CAB-BC03-0E244C57C27A}" destId="{9690EAA6-93AE-4C16-8AA0-C9DADB59BB1E}" srcOrd="0" destOrd="0" presId="urn:microsoft.com/office/officeart/2005/8/layout/hierarchy1"/>
    <dgm:cxn modelId="{308363E5-F6A3-4386-8D50-1DAE5DBCF8C2}" type="presParOf" srcId="{9690EAA6-93AE-4C16-8AA0-C9DADB59BB1E}" destId="{0D219E47-A84B-4B43-BA6B-D5F87BE20DD9}" srcOrd="0" destOrd="0" presId="urn:microsoft.com/office/officeart/2005/8/layout/hierarchy1"/>
    <dgm:cxn modelId="{569D432D-1FCD-48D2-9C13-A35D1E521909}" type="presParOf" srcId="{9690EAA6-93AE-4C16-8AA0-C9DADB59BB1E}" destId="{9DD6A365-5CDC-4E66-A5B9-96C97A606D38}" srcOrd="1" destOrd="0" presId="urn:microsoft.com/office/officeart/2005/8/layout/hierarchy1"/>
    <dgm:cxn modelId="{6E3D4314-557C-4002-A68E-DF86AC5A8734}" type="presParOf" srcId="{0E122C44-9251-4CAB-BC03-0E244C57C27A}" destId="{62B46F27-AE6A-4D38-82B3-6E41F079685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D0EA67-30C6-40EC-96F5-0A84FBEA8AE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8EED94C-589A-4F8B-82BD-CCD284753F9D}">
      <dgm:prSet phldrT="[Κείμενο]" custT="1"/>
      <dgm:spPr/>
      <dgm:t>
        <a:bodyPr/>
        <a:lstStyle/>
        <a:p>
          <a:r>
            <a:rPr lang="el-GR" sz="1600" dirty="0" smtClean="0"/>
            <a:t>Ποσοτική μέθοδος</a:t>
          </a:r>
          <a:endParaRPr lang="el-GR" sz="1600" dirty="0"/>
        </a:p>
      </dgm:t>
    </dgm:pt>
    <dgm:pt modelId="{CB93FD96-4FD0-420A-BD93-53B49EA80E4D}" type="parTrans" cxnId="{90B6E5A6-8AF3-4744-8303-65E6FB758C7D}">
      <dgm:prSet/>
      <dgm:spPr/>
      <dgm:t>
        <a:bodyPr/>
        <a:lstStyle/>
        <a:p>
          <a:endParaRPr lang="el-GR"/>
        </a:p>
      </dgm:t>
    </dgm:pt>
    <dgm:pt modelId="{C37DF523-7244-46D7-977C-0BCA16D74358}" type="sibTrans" cxnId="{90B6E5A6-8AF3-4744-8303-65E6FB758C7D}">
      <dgm:prSet/>
      <dgm:spPr/>
      <dgm:t>
        <a:bodyPr/>
        <a:lstStyle/>
        <a:p>
          <a:endParaRPr lang="el-GR"/>
        </a:p>
      </dgm:t>
    </dgm:pt>
    <dgm:pt modelId="{F051A41C-8732-4446-A7B4-50D2BA9157D5}">
      <dgm:prSet phldrT="[Κείμενο]" custT="1"/>
      <dgm:spPr/>
      <dgm:t>
        <a:bodyPr/>
        <a:lstStyle/>
        <a:p>
          <a:r>
            <a:rPr lang="el-GR" sz="1600" dirty="0" smtClean="0"/>
            <a:t>Αραιώσεων των αντιβιοτικών</a:t>
          </a:r>
          <a:endParaRPr lang="el-GR" sz="1600" dirty="0"/>
        </a:p>
      </dgm:t>
    </dgm:pt>
    <dgm:pt modelId="{BD96F297-ABEA-4DCB-8877-1EE731973EED}" type="parTrans" cxnId="{10EE2EA2-619A-4A8A-B75D-4C0B03489FF7}">
      <dgm:prSet/>
      <dgm:spPr/>
      <dgm:t>
        <a:bodyPr/>
        <a:lstStyle/>
        <a:p>
          <a:endParaRPr lang="el-GR"/>
        </a:p>
      </dgm:t>
    </dgm:pt>
    <dgm:pt modelId="{D60CE763-FDD8-49C3-8865-812E74BF1C45}" type="sibTrans" cxnId="{10EE2EA2-619A-4A8A-B75D-4C0B03489FF7}">
      <dgm:prSet/>
      <dgm:spPr/>
      <dgm:t>
        <a:bodyPr/>
        <a:lstStyle/>
        <a:p>
          <a:endParaRPr lang="el-GR"/>
        </a:p>
      </dgm:t>
    </dgm:pt>
    <dgm:pt modelId="{39692D8C-508C-418F-B74C-9BB1654BC554}">
      <dgm:prSet phldrT="[Κείμενο]" custT="1"/>
      <dgm:spPr/>
      <dgm:t>
        <a:bodyPr/>
        <a:lstStyle/>
        <a:p>
          <a:r>
            <a:rPr lang="el-GR" sz="1600" dirty="0" smtClean="0"/>
            <a:t>Σε άγαρ</a:t>
          </a:r>
          <a:endParaRPr lang="el-GR" sz="1600" dirty="0"/>
        </a:p>
      </dgm:t>
    </dgm:pt>
    <dgm:pt modelId="{67CB2895-C97F-4E80-9662-66C9BBEB5511}" type="parTrans" cxnId="{43A02563-8A3B-4E6E-AAA6-1CFEE9D9BC51}">
      <dgm:prSet/>
      <dgm:spPr/>
      <dgm:t>
        <a:bodyPr/>
        <a:lstStyle/>
        <a:p>
          <a:endParaRPr lang="el-GR"/>
        </a:p>
      </dgm:t>
    </dgm:pt>
    <dgm:pt modelId="{12EA6746-6D22-411A-AF9E-550FC01604CC}" type="sibTrans" cxnId="{43A02563-8A3B-4E6E-AAA6-1CFEE9D9BC51}">
      <dgm:prSet/>
      <dgm:spPr/>
      <dgm:t>
        <a:bodyPr/>
        <a:lstStyle/>
        <a:p>
          <a:endParaRPr lang="el-GR"/>
        </a:p>
      </dgm:t>
    </dgm:pt>
    <dgm:pt modelId="{08CB5D13-880B-4286-AF9A-3186B6AA5B5E}">
      <dgm:prSet phldrT="[Κείμενο]" custT="1"/>
      <dgm:spPr/>
      <dgm:t>
        <a:bodyPr/>
        <a:lstStyle/>
        <a:p>
          <a:r>
            <a:rPr lang="el-GR" sz="1600" dirty="0" smtClean="0"/>
            <a:t>Σε ζωμό</a:t>
          </a:r>
          <a:endParaRPr lang="el-GR" sz="1600" dirty="0"/>
        </a:p>
      </dgm:t>
    </dgm:pt>
    <dgm:pt modelId="{D8E5041C-775D-46CF-B604-0E4A5EE5FFDF}" type="parTrans" cxnId="{DF4CA039-FDB8-4A1E-A76B-A6D70C08613E}">
      <dgm:prSet/>
      <dgm:spPr/>
      <dgm:t>
        <a:bodyPr/>
        <a:lstStyle/>
        <a:p>
          <a:endParaRPr lang="el-GR"/>
        </a:p>
      </dgm:t>
    </dgm:pt>
    <dgm:pt modelId="{A9B0C3A5-D745-43EE-A1E9-BB29A31B1D91}" type="sibTrans" cxnId="{DF4CA039-FDB8-4A1E-A76B-A6D70C08613E}">
      <dgm:prSet/>
      <dgm:spPr/>
      <dgm:t>
        <a:bodyPr/>
        <a:lstStyle/>
        <a:p>
          <a:endParaRPr lang="el-GR"/>
        </a:p>
      </dgm:t>
    </dgm:pt>
    <dgm:pt modelId="{BEB4DD0E-AB6B-44ED-81AB-29BFE750B343}">
      <dgm:prSet phldrT="[Κείμενο]" custT="1"/>
      <dgm:spPr/>
      <dgm:t>
        <a:bodyPr/>
        <a:lstStyle/>
        <a:p>
          <a:r>
            <a:rPr lang="el-GR" sz="1600" dirty="0" smtClean="0"/>
            <a:t>Κλιμακωτής διάχυσης των αντιβιοτικών σε άγαρ </a:t>
          </a:r>
          <a:endParaRPr lang="el-GR" sz="1600" dirty="0"/>
        </a:p>
      </dgm:t>
    </dgm:pt>
    <dgm:pt modelId="{44FA7FAA-63B3-492D-8CBB-0E810B82508C}" type="parTrans" cxnId="{6D2E9F17-CAC2-4B2E-A849-2BF603EA3567}">
      <dgm:prSet/>
      <dgm:spPr/>
      <dgm:t>
        <a:bodyPr/>
        <a:lstStyle/>
        <a:p>
          <a:endParaRPr lang="el-GR"/>
        </a:p>
      </dgm:t>
    </dgm:pt>
    <dgm:pt modelId="{307D2912-38BC-4013-8282-ADCD9922D483}" type="sibTrans" cxnId="{6D2E9F17-CAC2-4B2E-A849-2BF603EA3567}">
      <dgm:prSet/>
      <dgm:spPr/>
      <dgm:t>
        <a:bodyPr/>
        <a:lstStyle/>
        <a:p>
          <a:endParaRPr lang="el-GR"/>
        </a:p>
      </dgm:t>
    </dgm:pt>
    <dgm:pt modelId="{A764F5F9-C776-4D02-A79A-C8DC77CCBC49}">
      <dgm:prSet phldrT="[Κείμενο]" custT="1"/>
      <dgm:spPr/>
      <dgm:t>
        <a:bodyPr/>
        <a:lstStyle/>
        <a:p>
          <a:r>
            <a:rPr lang="el-GR" sz="1600" dirty="0" smtClean="0"/>
            <a:t>Ε-</a:t>
          </a:r>
          <a:r>
            <a:rPr lang="en-US" sz="1600" dirty="0" smtClean="0"/>
            <a:t>test</a:t>
          </a:r>
          <a:endParaRPr lang="el-GR" sz="1600" dirty="0"/>
        </a:p>
      </dgm:t>
    </dgm:pt>
    <dgm:pt modelId="{2B8F21DF-8695-4ED7-9B57-22D9A54AF085}" type="parTrans" cxnId="{0EB07BC0-CE64-4455-AC14-B691D74045D0}">
      <dgm:prSet/>
      <dgm:spPr/>
      <dgm:t>
        <a:bodyPr/>
        <a:lstStyle/>
        <a:p>
          <a:endParaRPr lang="el-GR"/>
        </a:p>
      </dgm:t>
    </dgm:pt>
    <dgm:pt modelId="{A9D26169-282D-4542-BD44-9CE0B3E1E201}" type="sibTrans" cxnId="{0EB07BC0-CE64-4455-AC14-B691D74045D0}">
      <dgm:prSet/>
      <dgm:spPr/>
      <dgm:t>
        <a:bodyPr/>
        <a:lstStyle/>
        <a:p>
          <a:endParaRPr lang="el-GR"/>
        </a:p>
      </dgm:t>
    </dgm:pt>
    <dgm:pt modelId="{F7D3179E-E12C-48CC-904F-A8A7C04BD4F5}">
      <dgm:prSet custT="1"/>
      <dgm:spPr/>
      <dgm:t>
        <a:bodyPr/>
        <a:lstStyle/>
        <a:p>
          <a:r>
            <a:rPr lang="el-GR" sz="1600" dirty="0" smtClean="0"/>
            <a:t>Μακρομέθοδος </a:t>
          </a:r>
          <a:endParaRPr lang="el-GR" sz="1600" dirty="0"/>
        </a:p>
      </dgm:t>
    </dgm:pt>
    <dgm:pt modelId="{76134B39-6317-4CF4-A7A5-53E47C16AA0E}" type="parTrans" cxnId="{2059AD80-35D7-484D-BF39-510E8101EE24}">
      <dgm:prSet/>
      <dgm:spPr/>
      <dgm:t>
        <a:bodyPr/>
        <a:lstStyle/>
        <a:p>
          <a:endParaRPr lang="el-GR"/>
        </a:p>
      </dgm:t>
    </dgm:pt>
    <dgm:pt modelId="{9545AC2E-4F55-4BDF-9CF8-6FE76A7747AD}" type="sibTrans" cxnId="{2059AD80-35D7-484D-BF39-510E8101EE24}">
      <dgm:prSet/>
      <dgm:spPr/>
      <dgm:t>
        <a:bodyPr/>
        <a:lstStyle/>
        <a:p>
          <a:endParaRPr lang="el-GR"/>
        </a:p>
      </dgm:t>
    </dgm:pt>
    <dgm:pt modelId="{A9DFAE78-723D-42DF-9F38-F5E233702461}">
      <dgm:prSet custT="1"/>
      <dgm:spPr/>
      <dgm:t>
        <a:bodyPr/>
        <a:lstStyle/>
        <a:p>
          <a:r>
            <a:rPr lang="el-GR" sz="1600" dirty="0" smtClean="0"/>
            <a:t>Μικρομέθοδος </a:t>
          </a:r>
          <a:endParaRPr lang="el-GR" sz="1600" dirty="0"/>
        </a:p>
      </dgm:t>
    </dgm:pt>
    <dgm:pt modelId="{76C996D6-BFC7-4073-9221-13B58B7ABC2E}" type="parTrans" cxnId="{ABBB1594-8976-4E10-B91E-1F0BD7F74CE5}">
      <dgm:prSet/>
      <dgm:spPr/>
      <dgm:t>
        <a:bodyPr/>
        <a:lstStyle/>
        <a:p>
          <a:endParaRPr lang="el-GR"/>
        </a:p>
      </dgm:t>
    </dgm:pt>
    <dgm:pt modelId="{552A17E8-F509-4B51-AF74-2B96A47ED076}" type="sibTrans" cxnId="{ABBB1594-8976-4E10-B91E-1F0BD7F74CE5}">
      <dgm:prSet/>
      <dgm:spPr/>
      <dgm:t>
        <a:bodyPr/>
        <a:lstStyle/>
        <a:p>
          <a:endParaRPr lang="el-GR"/>
        </a:p>
      </dgm:t>
    </dgm:pt>
    <dgm:pt modelId="{2E8CC37A-A747-4E38-8090-657F7959FCBB}" type="pres">
      <dgm:prSet presAssocID="{15D0EA67-30C6-40EC-96F5-0A84FBEA8AEB}" presName="hierChild1" presStyleCnt="0">
        <dgm:presLayoutVars>
          <dgm:chPref val="1"/>
          <dgm:dir/>
          <dgm:animOne val="branch"/>
          <dgm:animLvl val="lvl"/>
          <dgm:resizeHandles/>
        </dgm:presLayoutVars>
      </dgm:prSet>
      <dgm:spPr/>
      <dgm:t>
        <a:bodyPr/>
        <a:lstStyle/>
        <a:p>
          <a:endParaRPr lang="el-GR"/>
        </a:p>
      </dgm:t>
    </dgm:pt>
    <dgm:pt modelId="{16E6A1AE-C945-4D8F-B4DC-9A14D9DA3B67}" type="pres">
      <dgm:prSet presAssocID="{E8EED94C-589A-4F8B-82BD-CCD284753F9D}" presName="hierRoot1" presStyleCnt="0"/>
      <dgm:spPr/>
    </dgm:pt>
    <dgm:pt modelId="{188ED24A-8A9B-45C2-87C0-0A1246FE471D}" type="pres">
      <dgm:prSet presAssocID="{E8EED94C-589A-4F8B-82BD-CCD284753F9D}" presName="composite" presStyleCnt="0"/>
      <dgm:spPr/>
    </dgm:pt>
    <dgm:pt modelId="{5856F55A-0E43-47AE-A268-D7FD532FE341}" type="pres">
      <dgm:prSet presAssocID="{E8EED94C-589A-4F8B-82BD-CCD284753F9D}" presName="background" presStyleLbl="node0" presStyleIdx="0" presStyleCnt="1"/>
      <dgm:spPr/>
    </dgm:pt>
    <dgm:pt modelId="{305546D3-EA5D-4538-9C1E-776B8E6B2F84}" type="pres">
      <dgm:prSet presAssocID="{E8EED94C-589A-4F8B-82BD-CCD284753F9D}" presName="text" presStyleLbl="fgAcc0" presStyleIdx="0" presStyleCnt="1">
        <dgm:presLayoutVars>
          <dgm:chPref val="3"/>
        </dgm:presLayoutVars>
      </dgm:prSet>
      <dgm:spPr/>
      <dgm:t>
        <a:bodyPr/>
        <a:lstStyle/>
        <a:p>
          <a:endParaRPr lang="el-GR"/>
        </a:p>
      </dgm:t>
    </dgm:pt>
    <dgm:pt modelId="{200D5A21-8C24-483C-A213-84DC723DB6FE}" type="pres">
      <dgm:prSet presAssocID="{E8EED94C-589A-4F8B-82BD-CCD284753F9D}" presName="hierChild2" presStyleCnt="0"/>
      <dgm:spPr/>
    </dgm:pt>
    <dgm:pt modelId="{0E58E599-16EF-4774-B96A-DFCF623939A9}" type="pres">
      <dgm:prSet presAssocID="{BD96F297-ABEA-4DCB-8877-1EE731973EED}" presName="Name10" presStyleLbl="parChTrans1D2" presStyleIdx="0" presStyleCnt="2"/>
      <dgm:spPr/>
      <dgm:t>
        <a:bodyPr/>
        <a:lstStyle/>
        <a:p>
          <a:endParaRPr lang="el-GR"/>
        </a:p>
      </dgm:t>
    </dgm:pt>
    <dgm:pt modelId="{1227909B-143B-4FEC-9F64-165C02A5E37D}" type="pres">
      <dgm:prSet presAssocID="{F051A41C-8732-4446-A7B4-50D2BA9157D5}" presName="hierRoot2" presStyleCnt="0"/>
      <dgm:spPr/>
    </dgm:pt>
    <dgm:pt modelId="{A3DD47E9-9575-44AC-8754-6A0B3A39991D}" type="pres">
      <dgm:prSet presAssocID="{F051A41C-8732-4446-A7B4-50D2BA9157D5}" presName="composite2" presStyleCnt="0"/>
      <dgm:spPr/>
    </dgm:pt>
    <dgm:pt modelId="{73D0F526-8587-4CEC-A7C0-8BB29821FBA0}" type="pres">
      <dgm:prSet presAssocID="{F051A41C-8732-4446-A7B4-50D2BA9157D5}" presName="background2" presStyleLbl="node2" presStyleIdx="0" presStyleCnt="2"/>
      <dgm:spPr/>
    </dgm:pt>
    <dgm:pt modelId="{45A626C7-24B1-42C9-952C-50F2F794E00F}" type="pres">
      <dgm:prSet presAssocID="{F051A41C-8732-4446-A7B4-50D2BA9157D5}" presName="text2" presStyleLbl="fgAcc2" presStyleIdx="0" presStyleCnt="2">
        <dgm:presLayoutVars>
          <dgm:chPref val="3"/>
        </dgm:presLayoutVars>
      </dgm:prSet>
      <dgm:spPr/>
      <dgm:t>
        <a:bodyPr/>
        <a:lstStyle/>
        <a:p>
          <a:endParaRPr lang="el-GR"/>
        </a:p>
      </dgm:t>
    </dgm:pt>
    <dgm:pt modelId="{B19EFDB6-717F-4595-AC55-55ACB251BC8F}" type="pres">
      <dgm:prSet presAssocID="{F051A41C-8732-4446-A7B4-50D2BA9157D5}" presName="hierChild3" presStyleCnt="0"/>
      <dgm:spPr/>
    </dgm:pt>
    <dgm:pt modelId="{5BF3D892-A229-4963-AFFC-D571E908BA39}" type="pres">
      <dgm:prSet presAssocID="{67CB2895-C97F-4E80-9662-66C9BBEB5511}" presName="Name17" presStyleLbl="parChTrans1D3" presStyleIdx="0" presStyleCnt="3"/>
      <dgm:spPr/>
      <dgm:t>
        <a:bodyPr/>
        <a:lstStyle/>
        <a:p>
          <a:endParaRPr lang="el-GR"/>
        </a:p>
      </dgm:t>
    </dgm:pt>
    <dgm:pt modelId="{60809360-E008-4664-88B0-3120DFED120C}" type="pres">
      <dgm:prSet presAssocID="{39692D8C-508C-418F-B74C-9BB1654BC554}" presName="hierRoot3" presStyleCnt="0"/>
      <dgm:spPr/>
    </dgm:pt>
    <dgm:pt modelId="{369A0097-C9D6-433F-9B3C-EF63C7347286}" type="pres">
      <dgm:prSet presAssocID="{39692D8C-508C-418F-B74C-9BB1654BC554}" presName="composite3" presStyleCnt="0"/>
      <dgm:spPr/>
    </dgm:pt>
    <dgm:pt modelId="{38E7022B-666B-47FE-B3B5-56513544E8AD}" type="pres">
      <dgm:prSet presAssocID="{39692D8C-508C-418F-B74C-9BB1654BC554}" presName="background3" presStyleLbl="node3" presStyleIdx="0" presStyleCnt="3"/>
      <dgm:spPr/>
    </dgm:pt>
    <dgm:pt modelId="{2E61BCFB-BE87-4560-AEC2-356E0C21702C}" type="pres">
      <dgm:prSet presAssocID="{39692D8C-508C-418F-B74C-9BB1654BC554}" presName="text3" presStyleLbl="fgAcc3" presStyleIdx="0" presStyleCnt="3">
        <dgm:presLayoutVars>
          <dgm:chPref val="3"/>
        </dgm:presLayoutVars>
      </dgm:prSet>
      <dgm:spPr/>
      <dgm:t>
        <a:bodyPr/>
        <a:lstStyle/>
        <a:p>
          <a:endParaRPr lang="el-GR"/>
        </a:p>
      </dgm:t>
    </dgm:pt>
    <dgm:pt modelId="{66ADD0E8-2D2B-4AA7-A67D-AE488C9CEEEE}" type="pres">
      <dgm:prSet presAssocID="{39692D8C-508C-418F-B74C-9BB1654BC554}" presName="hierChild4" presStyleCnt="0"/>
      <dgm:spPr/>
    </dgm:pt>
    <dgm:pt modelId="{FB38B611-DB36-40CA-AF79-2EC40637D977}" type="pres">
      <dgm:prSet presAssocID="{D8E5041C-775D-46CF-B604-0E4A5EE5FFDF}" presName="Name17" presStyleLbl="parChTrans1D3" presStyleIdx="1" presStyleCnt="3"/>
      <dgm:spPr/>
      <dgm:t>
        <a:bodyPr/>
        <a:lstStyle/>
        <a:p>
          <a:endParaRPr lang="el-GR"/>
        </a:p>
      </dgm:t>
    </dgm:pt>
    <dgm:pt modelId="{79C8C793-1549-4344-8C07-CE1652DBFE1D}" type="pres">
      <dgm:prSet presAssocID="{08CB5D13-880B-4286-AF9A-3186B6AA5B5E}" presName="hierRoot3" presStyleCnt="0"/>
      <dgm:spPr/>
    </dgm:pt>
    <dgm:pt modelId="{4565358E-BE2A-4239-BC3D-0A0745E1D2D0}" type="pres">
      <dgm:prSet presAssocID="{08CB5D13-880B-4286-AF9A-3186B6AA5B5E}" presName="composite3" presStyleCnt="0"/>
      <dgm:spPr/>
    </dgm:pt>
    <dgm:pt modelId="{24A6630A-1265-488B-BF58-15DB1F9EDADA}" type="pres">
      <dgm:prSet presAssocID="{08CB5D13-880B-4286-AF9A-3186B6AA5B5E}" presName="background3" presStyleLbl="node3" presStyleIdx="1" presStyleCnt="3"/>
      <dgm:spPr/>
    </dgm:pt>
    <dgm:pt modelId="{9F4AF1C5-EF55-4A99-AC4F-F903D4AF3F83}" type="pres">
      <dgm:prSet presAssocID="{08CB5D13-880B-4286-AF9A-3186B6AA5B5E}" presName="text3" presStyleLbl="fgAcc3" presStyleIdx="1" presStyleCnt="3">
        <dgm:presLayoutVars>
          <dgm:chPref val="3"/>
        </dgm:presLayoutVars>
      </dgm:prSet>
      <dgm:spPr/>
      <dgm:t>
        <a:bodyPr/>
        <a:lstStyle/>
        <a:p>
          <a:endParaRPr lang="el-GR"/>
        </a:p>
      </dgm:t>
    </dgm:pt>
    <dgm:pt modelId="{53A4E0E8-BC19-4F9E-AA55-7CA869038128}" type="pres">
      <dgm:prSet presAssocID="{08CB5D13-880B-4286-AF9A-3186B6AA5B5E}" presName="hierChild4" presStyleCnt="0"/>
      <dgm:spPr/>
    </dgm:pt>
    <dgm:pt modelId="{006C0BFE-2BC0-49C3-ACDC-D8A50D6FBFCC}" type="pres">
      <dgm:prSet presAssocID="{76134B39-6317-4CF4-A7A5-53E47C16AA0E}" presName="Name23" presStyleLbl="parChTrans1D4" presStyleIdx="0" presStyleCnt="2"/>
      <dgm:spPr/>
      <dgm:t>
        <a:bodyPr/>
        <a:lstStyle/>
        <a:p>
          <a:endParaRPr lang="el-GR"/>
        </a:p>
      </dgm:t>
    </dgm:pt>
    <dgm:pt modelId="{7239EB0C-1C28-4FCA-9D47-B5358E565804}" type="pres">
      <dgm:prSet presAssocID="{F7D3179E-E12C-48CC-904F-A8A7C04BD4F5}" presName="hierRoot4" presStyleCnt="0"/>
      <dgm:spPr/>
    </dgm:pt>
    <dgm:pt modelId="{94567588-5903-4AC6-B229-82E443CBDEB5}" type="pres">
      <dgm:prSet presAssocID="{F7D3179E-E12C-48CC-904F-A8A7C04BD4F5}" presName="composite4" presStyleCnt="0"/>
      <dgm:spPr/>
    </dgm:pt>
    <dgm:pt modelId="{04D4DFD8-31A3-42FA-88BC-B9C773482696}" type="pres">
      <dgm:prSet presAssocID="{F7D3179E-E12C-48CC-904F-A8A7C04BD4F5}" presName="background4" presStyleLbl="node4" presStyleIdx="0" presStyleCnt="2"/>
      <dgm:spPr/>
    </dgm:pt>
    <dgm:pt modelId="{8434FFB8-C984-4C14-B4E9-5F20D407529E}" type="pres">
      <dgm:prSet presAssocID="{F7D3179E-E12C-48CC-904F-A8A7C04BD4F5}" presName="text4" presStyleLbl="fgAcc4" presStyleIdx="0" presStyleCnt="2">
        <dgm:presLayoutVars>
          <dgm:chPref val="3"/>
        </dgm:presLayoutVars>
      </dgm:prSet>
      <dgm:spPr/>
      <dgm:t>
        <a:bodyPr/>
        <a:lstStyle/>
        <a:p>
          <a:endParaRPr lang="el-GR"/>
        </a:p>
      </dgm:t>
    </dgm:pt>
    <dgm:pt modelId="{29895B5D-7FC5-4004-A22E-8E63DD2B9005}" type="pres">
      <dgm:prSet presAssocID="{F7D3179E-E12C-48CC-904F-A8A7C04BD4F5}" presName="hierChild5" presStyleCnt="0"/>
      <dgm:spPr/>
    </dgm:pt>
    <dgm:pt modelId="{F3264D58-7EB6-4C23-9FFE-59BA236D8C05}" type="pres">
      <dgm:prSet presAssocID="{76C996D6-BFC7-4073-9221-13B58B7ABC2E}" presName="Name23" presStyleLbl="parChTrans1D4" presStyleIdx="1" presStyleCnt="2"/>
      <dgm:spPr/>
      <dgm:t>
        <a:bodyPr/>
        <a:lstStyle/>
        <a:p>
          <a:endParaRPr lang="el-GR"/>
        </a:p>
      </dgm:t>
    </dgm:pt>
    <dgm:pt modelId="{81640593-7792-4607-9A44-C5FD35280D7C}" type="pres">
      <dgm:prSet presAssocID="{A9DFAE78-723D-42DF-9F38-F5E233702461}" presName="hierRoot4" presStyleCnt="0"/>
      <dgm:spPr/>
    </dgm:pt>
    <dgm:pt modelId="{0FCEB6B7-46AD-4513-992E-B16DC8CF3DC1}" type="pres">
      <dgm:prSet presAssocID="{A9DFAE78-723D-42DF-9F38-F5E233702461}" presName="composite4" presStyleCnt="0"/>
      <dgm:spPr/>
    </dgm:pt>
    <dgm:pt modelId="{D1D47752-C8E6-41D3-8BA4-4EB3C29D602B}" type="pres">
      <dgm:prSet presAssocID="{A9DFAE78-723D-42DF-9F38-F5E233702461}" presName="background4" presStyleLbl="node4" presStyleIdx="1" presStyleCnt="2"/>
      <dgm:spPr/>
    </dgm:pt>
    <dgm:pt modelId="{4BE10BFB-61E4-4A55-B180-F506FBEE572F}" type="pres">
      <dgm:prSet presAssocID="{A9DFAE78-723D-42DF-9F38-F5E233702461}" presName="text4" presStyleLbl="fgAcc4" presStyleIdx="1" presStyleCnt="2">
        <dgm:presLayoutVars>
          <dgm:chPref val="3"/>
        </dgm:presLayoutVars>
      </dgm:prSet>
      <dgm:spPr/>
      <dgm:t>
        <a:bodyPr/>
        <a:lstStyle/>
        <a:p>
          <a:endParaRPr lang="el-GR"/>
        </a:p>
      </dgm:t>
    </dgm:pt>
    <dgm:pt modelId="{74D2164D-DAFC-4FA8-920A-AE014FE080FE}" type="pres">
      <dgm:prSet presAssocID="{A9DFAE78-723D-42DF-9F38-F5E233702461}" presName="hierChild5" presStyleCnt="0"/>
      <dgm:spPr/>
    </dgm:pt>
    <dgm:pt modelId="{146720EB-FBA8-4A36-8700-7B1343E83551}" type="pres">
      <dgm:prSet presAssocID="{44FA7FAA-63B3-492D-8CBB-0E810B82508C}" presName="Name10" presStyleLbl="parChTrans1D2" presStyleIdx="1" presStyleCnt="2"/>
      <dgm:spPr/>
      <dgm:t>
        <a:bodyPr/>
        <a:lstStyle/>
        <a:p>
          <a:endParaRPr lang="el-GR"/>
        </a:p>
      </dgm:t>
    </dgm:pt>
    <dgm:pt modelId="{81C20FF3-E5C5-4715-9D50-58F815D17F65}" type="pres">
      <dgm:prSet presAssocID="{BEB4DD0E-AB6B-44ED-81AB-29BFE750B343}" presName="hierRoot2" presStyleCnt="0"/>
      <dgm:spPr/>
    </dgm:pt>
    <dgm:pt modelId="{5C0D076C-05CF-40B8-A9E8-423BDB89A139}" type="pres">
      <dgm:prSet presAssocID="{BEB4DD0E-AB6B-44ED-81AB-29BFE750B343}" presName="composite2" presStyleCnt="0"/>
      <dgm:spPr/>
    </dgm:pt>
    <dgm:pt modelId="{C3E4F39F-3241-4A3E-B580-2B197BC44732}" type="pres">
      <dgm:prSet presAssocID="{BEB4DD0E-AB6B-44ED-81AB-29BFE750B343}" presName="background2" presStyleLbl="node2" presStyleIdx="1" presStyleCnt="2"/>
      <dgm:spPr/>
    </dgm:pt>
    <dgm:pt modelId="{E37E40C9-94C5-44CA-A8A0-D48C1662E872}" type="pres">
      <dgm:prSet presAssocID="{BEB4DD0E-AB6B-44ED-81AB-29BFE750B343}" presName="text2" presStyleLbl="fgAcc2" presStyleIdx="1" presStyleCnt="2">
        <dgm:presLayoutVars>
          <dgm:chPref val="3"/>
        </dgm:presLayoutVars>
      </dgm:prSet>
      <dgm:spPr/>
      <dgm:t>
        <a:bodyPr/>
        <a:lstStyle/>
        <a:p>
          <a:endParaRPr lang="el-GR"/>
        </a:p>
      </dgm:t>
    </dgm:pt>
    <dgm:pt modelId="{C3EEA21E-B47F-4AE3-92AB-4A8E37721B6B}" type="pres">
      <dgm:prSet presAssocID="{BEB4DD0E-AB6B-44ED-81AB-29BFE750B343}" presName="hierChild3" presStyleCnt="0"/>
      <dgm:spPr/>
    </dgm:pt>
    <dgm:pt modelId="{8026D848-8896-409E-920C-D92C5D5494FB}" type="pres">
      <dgm:prSet presAssocID="{2B8F21DF-8695-4ED7-9B57-22D9A54AF085}" presName="Name17" presStyleLbl="parChTrans1D3" presStyleIdx="2" presStyleCnt="3"/>
      <dgm:spPr/>
      <dgm:t>
        <a:bodyPr/>
        <a:lstStyle/>
        <a:p>
          <a:endParaRPr lang="el-GR"/>
        </a:p>
      </dgm:t>
    </dgm:pt>
    <dgm:pt modelId="{400B821C-7933-4110-93B0-629105105787}" type="pres">
      <dgm:prSet presAssocID="{A764F5F9-C776-4D02-A79A-C8DC77CCBC49}" presName="hierRoot3" presStyleCnt="0"/>
      <dgm:spPr/>
    </dgm:pt>
    <dgm:pt modelId="{0608DF93-1352-4E2B-9C7A-551B8D15B1EA}" type="pres">
      <dgm:prSet presAssocID="{A764F5F9-C776-4D02-A79A-C8DC77CCBC49}" presName="composite3" presStyleCnt="0"/>
      <dgm:spPr/>
    </dgm:pt>
    <dgm:pt modelId="{67F6C56E-E4F6-4CD8-8A35-A45FB6CF67CF}" type="pres">
      <dgm:prSet presAssocID="{A764F5F9-C776-4D02-A79A-C8DC77CCBC49}" presName="background3" presStyleLbl="node3" presStyleIdx="2" presStyleCnt="3"/>
      <dgm:spPr/>
    </dgm:pt>
    <dgm:pt modelId="{521EC912-573A-45FF-A865-E29329242F0E}" type="pres">
      <dgm:prSet presAssocID="{A764F5F9-C776-4D02-A79A-C8DC77CCBC49}" presName="text3" presStyleLbl="fgAcc3" presStyleIdx="2" presStyleCnt="3">
        <dgm:presLayoutVars>
          <dgm:chPref val="3"/>
        </dgm:presLayoutVars>
      </dgm:prSet>
      <dgm:spPr/>
      <dgm:t>
        <a:bodyPr/>
        <a:lstStyle/>
        <a:p>
          <a:endParaRPr lang="el-GR"/>
        </a:p>
      </dgm:t>
    </dgm:pt>
    <dgm:pt modelId="{B4F92284-5045-44B2-BE35-BE6D4CCC7224}" type="pres">
      <dgm:prSet presAssocID="{A764F5F9-C776-4D02-A79A-C8DC77CCBC49}" presName="hierChild4" presStyleCnt="0"/>
      <dgm:spPr/>
    </dgm:pt>
  </dgm:ptLst>
  <dgm:cxnLst>
    <dgm:cxn modelId="{964A3A63-EAC3-4D6A-B6DA-451D965C0F90}" type="presOf" srcId="{76134B39-6317-4CF4-A7A5-53E47C16AA0E}" destId="{006C0BFE-2BC0-49C3-ACDC-D8A50D6FBFCC}" srcOrd="0" destOrd="0" presId="urn:microsoft.com/office/officeart/2005/8/layout/hierarchy1"/>
    <dgm:cxn modelId="{32367988-9315-4434-B362-37CB3D459080}" type="presOf" srcId="{76C996D6-BFC7-4073-9221-13B58B7ABC2E}" destId="{F3264D58-7EB6-4C23-9FFE-59BA236D8C05}" srcOrd="0" destOrd="0" presId="urn:microsoft.com/office/officeart/2005/8/layout/hierarchy1"/>
    <dgm:cxn modelId="{E2CAFF7E-403B-4B81-B66D-4582727774C7}" type="presOf" srcId="{15D0EA67-30C6-40EC-96F5-0A84FBEA8AEB}" destId="{2E8CC37A-A747-4E38-8090-657F7959FCBB}" srcOrd="0" destOrd="0" presId="urn:microsoft.com/office/officeart/2005/8/layout/hierarchy1"/>
    <dgm:cxn modelId="{ABB913B3-5C81-48BA-ACF6-CB80F7934DC7}" type="presOf" srcId="{F7D3179E-E12C-48CC-904F-A8A7C04BD4F5}" destId="{8434FFB8-C984-4C14-B4E9-5F20D407529E}" srcOrd="0" destOrd="0" presId="urn:microsoft.com/office/officeart/2005/8/layout/hierarchy1"/>
    <dgm:cxn modelId="{B4EC590D-18F8-443A-9320-4854E008C69E}" type="presOf" srcId="{2B8F21DF-8695-4ED7-9B57-22D9A54AF085}" destId="{8026D848-8896-409E-920C-D92C5D5494FB}" srcOrd="0" destOrd="0" presId="urn:microsoft.com/office/officeart/2005/8/layout/hierarchy1"/>
    <dgm:cxn modelId="{2059AD80-35D7-484D-BF39-510E8101EE24}" srcId="{08CB5D13-880B-4286-AF9A-3186B6AA5B5E}" destId="{F7D3179E-E12C-48CC-904F-A8A7C04BD4F5}" srcOrd="0" destOrd="0" parTransId="{76134B39-6317-4CF4-A7A5-53E47C16AA0E}" sibTransId="{9545AC2E-4F55-4BDF-9CF8-6FE76A7747AD}"/>
    <dgm:cxn modelId="{340524C7-7733-40DB-872C-999DC7D7162E}" type="presOf" srcId="{39692D8C-508C-418F-B74C-9BB1654BC554}" destId="{2E61BCFB-BE87-4560-AEC2-356E0C21702C}" srcOrd="0" destOrd="0" presId="urn:microsoft.com/office/officeart/2005/8/layout/hierarchy1"/>
    <dgm:cxn modelId="{D4425A5F-0BE7-40D4-8653-AFB097525A08}" type="presOf" srcId="{44FA7FAA-63B3-492D-8CBB-0E810B82508C}" destId="{146720EB-FBA8-4A36-8700-7B1343E83551}" srcOrd="0" destOrd="0" presId="urn:microsoft.com/office/officeart/2005/8/layout/hierarchy1"/>
    <dgm:cxn modelId="{10EE2EA2-619A-4A8A-B75D-4C0B03489FF7}" srcId="{E8EED94C-589A-4F8B-82BD-CCD284753F9D}" destId="{F051A41C-8732-4446-A7B4-50D2BA9157D5}" srcOrd="0" destOrd="0" parTransId="{BD96F297-ABEA-4DCB-8877-1EE731973EED}" sibTransId="{D60CE763-FDD8-49C3-8865-812E74BF1C45}"/>
    <dgm:cxn modelId="{BCD035A3-7234-4E90-82BE-B2EB75A5EA95}" type="presOf" srcId="{A764F5F9-C776-4D02-A79A-C8DC77CCBC49}" destId="{521EC912-573A-45FF-A865-E29329242F0E}" srcOrd="0" destOrd="0" presId="urn:microsoft.com/office/officeart/2005/8/layout/hierarchy1"/>
    <dgm:cxn modelId="{4674A648-A94C-4E06-AE99-11486CECBAB0}" type="presOf" srcId="{BD96F297-ABEA-4DCB-8877-1EE731973EED}" destId="{0E58E599-16EF-4774-B96A-DFCF623939A9}" srcOrd="0" destOrd="0" presId="urn:microsoft.com/office/officeart/2005/8/layout/hierarchy1"/>
    <dgm:cxn modelId="{0EB07BC0-CE64-4455-AC14-B691D74045D0}" srcId="{BEB4DD0E-AB6B-44ED-81AB-29BFE750B343}" destId="{A764F5F9-C776-4D02-A79A-C8DC77CCBC49}" srcOrd="0" destOrd="0" parTransId="{2B8F21DF-8695-4ED7-9B57-22D9A54AF085}" sibTransId="{A9D26169-282D-4542-BD44-9CE0B3E1E201}"/>
    <dgm:cxn modelId="{EE5AE16E-7297-4249-868E-A8BA85FA84DA}" type="presOf" srcId="{A9DFAE78-723D-42DF-9F38-F5E233702461}" destId="{4BE10BFB-61E4-4A55-B180-F506FBEE572F}" srcOrd="0" destOrd="0" presId="urn:microsoft.com/office/officeart/2005/8/layout/hierarchy1"/>
    <dgm:cxn modelId="{2903AFD4-4433-4037-BA47-89DCEC015662}" type="presOf" srcId="{E8EED94C-589A-4F8B-82BD-CCD284753F9D}" destId="{305546D3-EA5D-4538-9C1E-776B8E6B2F84}" srcOrd="0" destOrd="0" presId="urn:microsoft.com/office/officeart/2005/8/layout/hierarchy1"/>
    <dgm:cxn modelId="{18AD6373-6A62-466A-8C2D-8EEB554399F6}" type="presOf" srcId="{BEB4DD0E-AB6B-44ED-81AB-29BFE750B343}" destId="{E37E40C9-94C5-44CA-A8A0-D48C1662E872}" srcOrd="0" destOrd="0" presId="urn:microsoft.com/office/officeart/2005/8/layout/hierarchy1"/>
    <dgm:cxn modelId="{43A02563-8A3B-4E6E-AAA6-1CFEE9D9BC51}" srcId="{F051A41C-8732-4446-A7B4-50D2BA9157D5}" destId="{39692D8C-508C-418F-B74C-9BB1654BC554}" srcOrd="0" destOrd="0" parTransId="{67CB2895-C97F-4E80-9662-66C9BBEB5511}" sibTransId="{12EA6746-6D22-411A-AF9E-550FC01604CC}"/>
    <dgm:cxn modelId="{D7D55000-574A-46A5-8751-1540CB5B8C51}" type="presOf" srcId="{D8E5041C-775D-46CF-B604-0E4A5EE5FFDF}" destId="{FB38B611-DB36-40CA-AF79-2EC40637D977}" srcOrd="0" destOrd="0" presId="urn:microsoft.com/office/officeart/2005/8/layout/hierarchy1"/>
    <dgm:cxn modelId="{E36761AA-F0B8-460A-BDEF-8D0FAF0506E4}" type="presOf" srcId="{F051A41C-8732-4446-A7B4-50D2BA9157D5}" destId="{45A626C7-24B1-42C9-952C-50F2F794E00F}" srcOrd="0" destOrd="0" presId="urn:microsoft.com/office/officeart/2005/8/layout/hierarchy1"/>
    <dgm:cxn modelId="{DF4CA039-FDB8-4A1E-A76B-A6D70C08613E}" srcId="{F051A41C-8732-4446-A7B4-50D2BA9157D5}" destId="{08CB5D13-880B-4286-AF9A-3186B6AA5B5E}" srcOrd="1" destOrd="0" parTransId="{D8E5041C-775D-46CF-B604-0E4A5EE5FFDF}" sibTransId="{A9B0C3A5-D745-43EE-A1E9-BB29A31B1D91}"/>
    <dgm:cxn modelId="{90B6E5A6-8AF3-4744-8303-65E6FB758C7D}" srcId="{15D0EA67-30C6-40EC-96F5-0A84FBEA8AEB}" destId="{E8EED94C-589A-4F8B-82BD-CCD284753F9D}" srcOrd="0" destOrd="0" parTransId="{CB93FD96-4FD0-420A-BD93-53B49EA80E4D}" sibTransId="{C37DF523-7244-46D7-977C-0BCA16D74358}"/>
    <dgm:cxn modelId="{606C3AEA-4243-400C-AABF-A7F65DC9448F}" type="presOf" srcId="{08CB5D13-880B-4286-AF9A-3186B6AA5B5E}" destId="{9F4AF1C5-EF55-4A99-AC4F-F903D4AF3F83}" srcOrd="0" destOrd="0" presId="urn:microsoft.com/office/officeart/2005/8/layout/hierarchy1"/>
    <dgm:cxn modelId="{6D2E9F17-CAC2-4B2E-A849-2BF603EA3567}" srcId="{E8EED94C-589A-4F8B-82BD-CCD284753F9D}" destId="{BEB4DD0E-AB6B-44ED-81AB-29BFE750B343}" srcOrd="1" destOrd="0" parTransId="{44FA7FAA-63B3-492D-8CBB-0E810B82508C}" sibTransId="{307D2912-38BC-4013-8282-ADCD9922D483}"/>
    <dgm:cxn modelId="{ABBB1594-8976-4E10-B91E-1F0BD7F74CE5}" srcId="{08CB5D13-880B-4286-AF9A-3186B6AA5B5E}" destId="{A9DFAE78-723D-42DF-9F38-F5E233702461}" srcOrd="1" destOrd="0" parTransId="{76C996D6-BFC7-4073-9221-13B58B7ABC2E}" sibTransId="{552A17E8-F509-4B51-AF74-2B96A47ED076}"/>
    <dgm:cxn modelId="{80771458-6EB6-4A72-B379-39114623DB2C}" type="presOf" srcId="{67CB2895-C97F-4E80-9662-66C9BBEB5511}" destId="{5BF3D892-A229-4963-AFFC-D571E908BA39}" srcOrd="0" destOrd="0" presId="urn:microsoft.com/office/officeart/2005/8/layout/hierarchy1"/>
    <dgm:cxn modelId="{6808AB76-D1E9-4BC4-93AB-7204F3391F3F}" type="presParOf" srcId="{2E8CC37A-A747-4E38-8090-657F7959FCBB}" destId="{16E6A1AE-C945-4D8F-B4DC-9A14D9DA3B67}" srcOrd="0" destOrd="0" presId="urn:microsoft.com/office/officeart/2005/8/layout/hierarchy1"/>
    <dgm:cxn modelId="{DDFEE4A2-44F9-4E0A-BD06-5EB0B3255B40}" type="presParOf" srcId="{16E6A1AE-C945-4D8F-B4DC-9A14D9DA3B67}" destId="{188ED24A-8A9B-45C2-87C0-0A1246FE471D}" srcOrd="0" destOrd="0" presId="urn:microsoft.com/office/officeart/2005/8/layout/hierarchy1"/>
    <dgm:cxn modelId="{1C6E0C8D-C710-4F14-891B-AA0DA67C7092}" type="presParOf" srcId="{188ED24A-8A9B-45C2-87C0-0A1246FE471D}" destId="{5856F55A-0E43-47AE-A268-D7FD532FE341}" srcOrd="0" destOrd="0" presId="urn:microsoft.com/office/officeart/2005/8/layout/hierarchy1"/>
    <dgm:cxn modelId="{5EE189D0-5220-4BE2-8B81-7541CD54AADD}" type="presParOf" srcId="{188ED24A-8A9B-45C2-87C0-0A1246FE471D}" destId="{305546D3-EA5D-4538-9C1E-776B8E6B2F84}" srcOrd="1" destOrd="0" presId="urn:microsoft.com/office/officeart/2005/8/layout/hierarchy1"/>
    <dgm:cxn modelId="{BE499D54-1E2B-4943-A5FB-6C2554F4C891}" type="presParOf" srcId="{16E6A1AE-C945-4D8F-B4DC-9A14D9DA3B67}" destId="{200D5A21-8C24-483C-A213-84DC723DB6FE}" srcOrd="1" destOrd="0" presId="urn:microsoft.com/office/officeart/2005/8/layout/hierarchy1"/>
    <dgm:cxn modelId="{FEEDFDF7-F1EC-4187-B1B9-DF5894D217DE}" type="presParOf" srcId="{200D5A21-8C24-483C-A213-84DC723DB6FE}" destId="{0E58E599-16EF-4774-B96A-DFCF623939A9}" srcOrd="0" destOrd="0" presId="urn:microsoft.com/office/officeart/2005/8/layout/hierarchy1"/>
    <dgm:cxn modelId="{BE06B686-5C42-491B-B092-4A0F9C08B775}" type="presParOf" srcId="{200D5A21-8C24-483C-A213-84DC723DB6FE}" destId="{1227909B-143B-4FEC-9F64-165C02A5E37D}" srcOrd="1" destOrd="0" presId="urn:microsoft.com/office/officeart/2005/8/layout/hierarchy1"/>
    <dgm:cxn modelId="{80363082-1765-4C26-AF88-AB44CDA87CAB}" type="presParOf" srcId="{1227909B-143B-4FEC-9F64-165C02A5E37D}" destId="{A3DD47E9-9575-44AC-8754-6A0B3A39991D}" srcOrd="0" destOrd="0" presId="urn:microsoft.com/office/officeart/2005/8/layout/hierarchy1"/>
    <dgm:cxn modelId="{DDFAC38E-7EBC-4048-A2EA-97363C18D284}" type="presParOf" srcId="{A3DD47E9-9575-44AC-8754-6A0B3A39991D}" destId="{73D0F526-8587-4CEC-A7C0-8BB29821FBA0}" srcOrd="0" destOrd="0" presId="urn:microsoft.com/office/officeart/2005/8/layout/hierarchy1"/>
    <dgm:cxn modelId="{2CE37DAC-72CA-403C-8ADA-31C074E12820}" type="presParOf" srcId="{A3DD47E9-9575-44AC-8754-6A0B3A39991D}" destId="{45A626C7-24B1-42C9-952C-50F2F794E00F}" srcOrd="1" destOrd="0" presId="urn:microsoft.com/office/officeart/2005/8/layout/hierarchy1"/>
    <dgm:cxn modelId="{39D77AA0-DB20-4F94-BFF7-BF84E5D75BCF}" type="presParOf" srcId="{1227909B-143B-4FEC-9F64-165C02A5E37D}" destId="{B19EFDB6-717F-4595-AC55-55ACB251BC8F}" srcOrd="1" destOrd="0" presId="urn:microsoft.com/office/officeart/2005/8/layout/hierarchy1"/>
    <dgm:cxn modelId="{C305FD53-17BE-4FD4-B2E0-B3D08753C519}" type="presParOf" srcId="{B19EFDB6-717F-4595-AC55-55ACB251BC8F}" destId="{5BF3D892-A229-4963-AFFC-D571E908BA39}" srcOrd="0" destOrd="0" presId="urn:microsoft.com/office/officeart/2005/8/layout/hierarchy1"/>
    <dgm:cxn modelId="{8575D2C7-01FA-455F-A709-3ECF162E5B62}" type="presParOf" srcId="{B19EFDB6-717F-4595-AC55-55ACB251BC8F}" destId="{60809360-E008-4664-88B0-3120DFED120C}" srcOrd="1" destOrd="0" presId="urn:microsoft.com/office/officeart/2005/8/layout/hierarchy1"/>
    <dgm:cxn modelId="{D3F89539-C8C4-4F39-9C1F-4AF9ECB72DC0}" type="presParOf" srcId="{60809360-E008-4664-88B0-3120DFED120C}" destId="{369A0097-C9D6-433F-9B3C-EF63C7347286}" srcOrd="0" destOrd="0" presId="urn:microsoft.com/office/officeart/2005/8/layout/hierarchy1"/>
    <dgm:cxn modelId="{B5AD6417-B5E8-4C9B-852A-8FA3FDA9A8EA}" type="presParOf" srcId="{369A0097-C9D6-433F-9B3C-EF63C7347286}" destId="{38E7022B-666B-47FE-B3B5-56513544E8AD}" srcOrd="0" destOrd="0" presId="urn:microsoft.com/office/officeart/2005/8/layout/hierarchy1"/>
    <dgm:cxn modelId="{3448625A-D747-4FEA-8410-74443217114F}" type="presParOf" srcId="{369A0097-C9D6-433F-9B3C-EF63C7347286}" destId="{2E61BCFB-BE87-4560-AEC2-356E0C21702C}" srcOrd="1" destOrd="0" presId="urn:microsoft.com/office/officeart/2005/8/layout/hierarchy1"/>
    <dgm:cxn modelId="{239B76F4-9581-4CEB-87EB-2982158505F7}" type="presParOf" srcId="{60809360-E008-4664-88B0-3120DFED120C}" destId="{66ADD0E8-2D2B-4AA7-A67D-AE488C9CEEEE}" srcOrd="1" destOrd="0" presId="urn:microsoft.com/office/officeart/2005/8/layout/hierarchy1"/>
    <dgm:cxn modelId="{85656883-2ECF-4DBD-872E-B75B18E7F273}" type="presParOf" srcId="{B19EFDB6-717F-4595-AC55-55ACB251BC8F}" destId="{FB38B611-DB36-40CA-AF79-2EC40637D977}" srcOrd="2" destOrd="0" presId="urn:microsoft.com/office/officeart/2005/8/layout/hierarchy1"/>
    <dgm:cxn modelId="{5674327F-0538-41F3-873C-7C408BE991D9}" type="presParOf" srcId="{B19EFDB6-717F-4595-AC55-55ACB251BC8F}" destId="{79C8C793-1549-4344-8C07-CE1652DBFE1D}" srcOrd="3" destOrd="0" presId="urn:microsoft.com/office/officeart/2005/8/layout/hierarchy1"/>
    <dgm:cxn modelId="{4AF873DD-9753-46E5-9D89-EAE93FDE7659}" type="presParOf" srcId="{79C8C793-1549-4344-8C07-CE1652DBFE1D}" destId="{4565358E-BE2A-4239-BC3D-0A0745E1D2D0}" srcOrd="0" destOrd="0" presId="urn:microsoft.com/office/officeart/2005/8/layout/hierarchy1"/>
    <dgm:cxn modelId="{3560D0B2-CAB2-4F64-90A7-EFDA22A227A4}" type="presParOf" srcId="{4565358E-BE2A-4239-BC3D-0A0745E1D2D0}" destId="{24A6630A-1265-488B-BF58-15DB1F9EDADA}" srcOrd="0" destOrd="0" presId="urn:microsoft.com/office/officeart/2005/8/layout/hierarchy1"/>
    <dgm:cxn modelId="{5BBCAA2A-8DA3-4752-8212-A032EDAB92FD}" type="presParOf" srcId="{4565358E-BE2A-4239-BC3D-0A0745E1D2D0}" destId="{9F4AF1C5-EF55-4A99-AC4F-F903D4AF3F83}" srcOrd="1" destOrd="0" presId="urn:microsoft.com/office/officeart/2005/8/layout/hierarchy1"/>
    <dgm:cxn modelId="{8EA231F5-E228-4004-9A6B-ABE0DEA63CE5}" type="presParOf" srcId="{79C8C793-1549-4344-8C07-CE1652DBFE1D}" destId="{53A4E0E8-BC19-4F9E-AA55-7CA869038128}" srcOrd="1" destOrd="0" presId="urn:microsoft.com/office/officeart/2005/8/layout/hierarchy1"/>
    <dgm:cxn modelId="{F9C9415D-D5EA-49CB-AB41-9E36933DD2B3}" type="presParOf" srcId="{53A4E0E8-BC19-4F9E-AA55-7CA869038128}" destId="{006C0BFE-2BC0-49C3-ACDC-D8A50D6FBFCC}" srcOrd="0" destOrd="0" presId="urn:microsoft.com/office/officeart/2005/8/layout/hierarchy1"/>
    <dgm:cxn modelId="{C1A738D5-D463-4D18-8CD2-CE4DC4C1C3F1}" type="presParOf" srcId="{53A4E0E8-BC19-4F9E-AA55-7CA869038128}" destId="{7239EB0C-1C28-4FCA-9D47-B5358E565804}" srcOrd="1" destOrd="0" presId="urn:microsoft.com/office/officeart/2005/8/layout/hierarchy1"/>
    <dgm:cxn modelId="{56F80B71-6107-4704-A702-17073905453F}" type="presParOf" srcId="{7239EB0C-1C28-4FCA-9D47-B5358E565804}" destId="{94567588-5903-4AC6-B229-82E443CBDEB5}" srcOrd="0" destOrd="0" presId="urn:microsoft.com/office/officeart/2005/8/layout/hierarchy1"/>
    <dgm:cxn modelId="{B145F285-9356-41C3-995E-437CE325AA18}" type="presParOf" srcId="{94567588-5903-4AC6-B229-82E443CBDEB5}" destId="{04D4DFD8-31A3-42FA-88BC-B9C773482696}" srcOrd="0" destOrd="0" presId="urn:microsoft.com/office/officeart/2005/8/layout/hierarchy1"/>
    <dgm:cxn modelId="{73865498-A2A8-4F9A-BB26-AAD2C3E38CC6}" type="presParOf" srcId="{94567588-5903-4AC6-B229-82E443CBDEB5}" destId="{8434FFB8-C984-4C14-B4E9-5F20D407529E}" srcOrd="1" destOrd="0" presId="urn:microsoft.com/office/officeart/2005/8/layout/hierarchy1"/>
    <dgm:cxn modelId="{C99EBC43-E211-43E5-ABB9-DEDF5D47C357}" type="presParOf" srcId="{7239EB0C-1C28-4FCA-9D47-B5358E565804}" destId="{29895B5D-7FC5-4004-A22E-8E63DD2B9005}" srcOrd="1" destOrd="0" presId="urn:microsoft.com/office/officeart/2005/8/layout/hierarchy1"/>
    <dgm:cxn modelId="{63DFEDA0-382D-4015-9DD0-F8D03676CF9D}" type="presParOf" srcId="{53A4E0E8-BC19-4F9E-AA55-7CA869038128}" destId="{F3264D58-7EB6-4C23-9FFE-59BA236D8C05}" srcOrd="2" destOrd="0" presId="urn:microsoft.com/office/officeart/2005/8/layout/hierarchy1"/>
    <dgm:cxn modelId="{18A2BAE7-6E9B-4C53-B040-7539ED26F8B7}" type="presParOf" srcId="{53A4E0E8-BC19-4F9E-AA55-7CA869038128}" destId="{81640593-7792-4607-9A44-C5FD35280D7C}" srcOrd="3" destOrd="0" presId="urn:microsoft.com/office/officeart/2005/8/layout/hierarchy1"/>
    <dgm:cxn modelId="{79ED77CF-EC1E-40A1-A396-E0636D50FA15}" type="presParOf" srcId="{81640593-7792-4607-9A44-C5FD35280D7C}" destId="{0FCEB6B7-46AD-4513-992E-B16DC8CF3DC1}" srcOrd="0" destOrd="0" presId="urn:microsoft.com/office/officeart/2005/8/layout/hierarchy1"/>
    <dgm:cxn modelId="{6DE458FF-7B19-4F01-9439-C2D68FED77C9}" type="presParOf" srcId="{0FCEB6B7-46AD-4513-992E-B16DC8CF3DC1}" destId="{D1D47752-C8E6-41D3-8BA4-4EB3C29D602B}" srcOrd="0" destOrd="0" presId="urn:microsoft.com/office/officeart/2005/8/layout/hierarchy1"/>
    <dgm:cxn modelId="{1282B02C-0DD0-425C-BCC1-BDC773BCD37D}" type="presParOf" srcId="{0FCEB6B7-46AD-4513-992E-B16DC8CF3DC1}" destId="{4BE10BFB-61E4-4A55-B180-F506FBEE572F}" srcOrd="1" destOrd="0" presId="urn:microsoft.com/office/officeart/2005/8/layout/hierarchy1"/>
    <dgm:cxn modelId="{715C05A3-FE1A-40D1-BC63-5959B2C25716}" type="presParOf" srcId="{81640593-7792-4607-9A44-C5FD35280D7C}" destId="{74D2164D-DAFC-4FA8-920A-AE014FE080FE}" srcOrd="1" destOrd="0" presId="urn:microsoft.com/office/officeart/2005/8/layout/hierarchy1"/>
    <dgm:cxn modelId="{76ABDA31-0B2D-4996-B959-62A1694023BB}" type="presParOf" srcId="{200D5A21-8C24-483C-A213-84DC723DB6FE}" destId="{146720EB-FBA8-4A36-8700-7B1343E83551}" srcOrd="2" destOrd="0" presId="urn:microsoft.com/office/officeart/2005/8/layout/hierarchy1"/>
    <dgm:cxn modelId="{D425D79A-8900-43DC-80B0-4CD196E35D13}" type="presParOf" srcId="{200D5A21-8C24-483C-A213-84DC723DB6FE}" destId="{81C20FF3-E5C5-4715-9D50-58F815D17F65}" srcOrd="3" destOrd="0" presId="urn:microsoft.com/office/officeart/2005/8/layout/hierarchy1"/>
    <dgm:cxn modelId="{636CE4E7-BA7E-4365-8752-479867A40C0B}" type="presParOf" srcId="{81C20FF3-E5C5-4715-9D50-58F815D17F65}" destId="{5C0D076C-05CF-40B8-A9E8-423BDB89A139}" srcOrd="0" destOrd="0" presId="urn:microsoft.com/office/officeart/2005/8/layout/hierarchy1"/>
    <dgm:cxn modelId="{BD3CB98A-D14F-4B93-8738-350710959E0C}" type="presParOf" srcId="{5C0D076C-05CF-40B8-A9E8-423BDB89A139}" destId="{C3E4F39F-3241-4A3E-B580-2B197BC44732}" srcOrd="0" destOrd="0" presId="urn:microsoft.com/office/officeart/2005/8/layout/hierarchy1"/>
    <dgm:cxn modelId="{2E8FE8E6-E3FA-4DEA-B638-3DB58E3FFF09}" type="presParOf" srcId="{5C0D076C-05CF-40B8-A9E8-423BDB89A139}" destId="{E37E40C9-94C5-44CA-A8A0-D48C1662E872}" srcOrd="1" destOrd="0" presId="urn:microsoft.com/office/officeart/2005/8/layout/hierarchy1"/>
    <dgm:cxn modelId="{F2A43724-0C2D-47B0-8F27-620332895295}" type="presParOf" srcId="{81C20FF3-E5C5-4715-9D50-58F815D17F65}" destId="{C3EEA21E-B47F-4AE3-92AB-4A8E37721B6B}" srcOrd="1" destOrd="0" presId="urn:microsoft.com/office/officeart/2005/8/layout/hierarchy1"/>
    <dgm:cxn modelId="{01B23F54-D3D2-4243-9522-99C8DD68D63A}" type="presParOf" srcId="{C3EEA21E-B47F-4AE3-92AB-4A8E37721B6B}" destId="{8026D848-8896-409E-920C-D92C5D5494FB}" srcOrd="0" destOrd="0" presId="urn:microsoft.com/office/officeart/2005/8/layout/hierarchy1"/>
    <dgm:cxn modelId="{F942EA22-4A12-4F3C-82A7-9186B81CE3D4}" type="presParOf" srcId="{C3EEA21E-B47F-4AE3-92AB-4A8E37721B6B}" destId="{400B821C-7933-4110-93B0-629105105787}" srcOrd="1" destOrd="0" presId="urn:microsoft.com/office/officeart/2005/8/layout/hierarchy1"/>
    <dgm:cxn modelId="{8FB220A3-016C-450D-B723-5FF343D55A22}" type="presParOf" srcId="{400B821C-7933-4110-93B0-629105105787}" destId="{0608DF93-1352-4E2B-9C7A-551B8D15B1EA}" srcOrd="0" destOrd="0" presId="urn:microsoft.com/office/officeart/2005/8/layout/hierarchy1"/>
    <dgm:cxn modelId="{B070A969-91A2-42E8-A308-726CE0CAC0B1}" type="presParOf" srcId="{0608DF93-1352-4E2B-9C7A-551B8D15B1EA}" destId="{67F6C56E-E4F6-4CD8-8A35-A45FB6CF67CF}" srcOrd="0" destOrd="0" presId="urn:microsoft.com/office/officeart/2005/8/layout/hierarchy1"/>
    <dgm:cxn modelId="{F573DE6B-FB69-4952-B2BE-35A7E27BD8F8}" type="presParOf" srcId="{0608DF93-1352-4E2B-9C7A-551B8D15B1EA}" destId="{521EC912-573A-45FF-A865-E29329242F0E}" srcOrd="1" destOrd="0" presId="urn:microsoft.com/office/officeart/2005/8/layout/hierarchy1"/>
    <dgm:cxn modelId="{5FB864B0-13BF-4032-9643-13869AAC63EE}" type="presParOf" srcId="{400B821C-7933-4110-93B0-629105105787}" destId="{B4F92284-5045-44B2-BE35-BE6D4CCC7224}"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C9A9AC4-C9A7-4088-8D22-A7770926E51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C7077692-95CB-496A-A39D-0C8949444276}">
      <dgm:prSet phldrT="[Κείμενο]" custT="1"/>
      <dgm:spPr/>
      <dgm:t>
        <a:bodyPr/>
        <a:lstStyle/>
        <a:p>
          <a:r>
            <a:rPr lang="en-US" sz="1600" b="1" dirty="0" smtClean="0">
              <a:solidFill>
                <a:schemeClr val="bg1"/>
              </a:solidFill>
              <a:latin typeface="Calibri" pitchFamily="34" charset="0"/>
            </a:rPr>
            <a:t>MUELLER-HINTON </a:t>
          </a:r>
          <a:r>
            <a:rPr lang="el-GR" sz="1600" b="1" smtClean="0">
              <a:solidFill>
                <a:schemeClr val="bg1"/>
              </a:solidFill>
              <a:latin typeface="Calibri" pitchFamily="34" charset="0"/>
            </a:rPr>
            <a:t>ή άγαρ</a:t>
          </a:r>
          <a:r>
            <a:rPr lang="el-GR" sz="1600" b="1" dirty="0" smtClean="0">
              <a:solidFill>
                <a:schemeClr val="bg1"/>
              </a:solidFill>
              <a:latin typeface="Calibri" pitchFamily="34" charset="0"/>
            </a:rPr>
            <a:t>: για μικρόβια χωρίς ιδιαίτερες τροφικές απαιτήσεις</a:t>
          </a:r>
          <a:r>
            <a:rPr lang="en-US" sz="1600" b="1" dirty="0" smtClean="0">
              <a:solidFill>
                <a:schemeClr val="bg1"/>
              </a:solidFill>
              <a:latin typeface="Calibri" pitchFamily="34" charset="0"/>
            </a:rPr>
            <a:t> </a:t>
          </a:r>
          <a:endParaRPr lang="el-GR" sz="1600" dirty="0">
            <a:solidFill>
              <a:schemeClr val="bg1"/>
            </a:solidFill>
          </a:endParaRPr>
        </a:p>
      </dgm:t>
    </dgm:pt>
    <dgm:pt modelId="{C5AF2D84-0BF5-498D-A313-7433119A292A}" type="parTrans" cxnId="{33C50FB5-6B25-414E-BFDF-11CBCD5B32A3}">
      <dgm:prSet/>
      <dgm:spPr/>
      <dgm:t>
        <a:bodyPr/>
        <a:lstStyle/>
        <a:p>
          <a:endParaRPr lang="el-GR"/>
        </a:p>
      </dgm:t>
    </dgm:pt>
    <dgm:pt modelId="{D94627A1-CC1C-401E-BC82-860D4BF5C95A}" type="sibTrans" cxnId="{33C50FB5-6B25-414E-BFDF-11CBCD5B32A3}">
      <dgm:prSet/>
      <dgm:spPr/>
      <dgm:t>
        <a:bodyPr/>
        <a:lstStyle/>
        <a:p>
          <a:endParaRPr lang="el-GR"/>
        </a:p>
      </dgm:t>
    </dgm:pt>
    <dgm:pt modelId="{B921EF0E-E7A0-4466-B276-ADE6EB6F5513}">
      <dgm:prSet phldrT="[Κείμενο]" custT="1"/>
      <dgm:spPr/>
      <dgm:t>
        <a:bodyPr/>
        <a:lstStyle/>
        <a:p>
          <a:r>
            <a:rPr lang="en-US" sz="1600" b="1" dirty="0" smtClean="0">
              <a:latin typeface="Calibri" pitchFamily="34" charset="0"/>
            </a:rPr>
            <a:t>Mueller-Hinton + 5% </a:t>
          </a:r>
          <a:r>
            <a:rPr lang="el-GR" sz="1600" b="1" dirty="0" smtClean="0">
              <a:latin typeface="Calibri" pitchFamily="34" charset="0"/>
            </a:rPr>
            <a:t>αίμα προβάτου: για στρεπτόκοκκο, μηνιγγιτιδόκοκκο κ.α. με ιδιαίτερες τροφικές απαιτήσεις</a:t>
          </a:r>
          <a:endParaRPr lang="el-GR" sz="1600" dirty="0"/>
        </a:p>
      </dgm:t>
    </dgm:pt>
    <dgm:pt modelId="{DF56F845-845D-451D-A6E7-D53A27EC4A56}" type="parTrans" cxnId="{D4E5946C-5469-48D6-A4AE-BE181BD1AE4F}">
      <dgm:prSet/>
      <dgm:spPr/>
      <dgm:t>
        <a:bodyPr/>
        <a:lstStyle/>
        <a:p>
          <a:endParaRPr lang="el-GR"/>
        </a:p>
      </dgm:t>
    </dgm:pt>
    <dgm:pt modelId="{4F8D9CAD-C727-44D1-A407-AC12837144AF}" type="sibTrans" cxnId="{D4E5946C-5469-48D6-A4AE-BE181BD1AE4F}">
      <dgm:prSet/>
      <dgm:spPr/>
      <dgm:t>
        <a:bodyPr/>
        <a:lstStyle/>
        <a:p>
          <a:endParaRPr lang="el-GR"/>
        </a:p>
      </dgm:t>
    </dgm:pt>
    <dgm:pt modelId="{DE03F5C8-2159-414C-96AC-48ADA3B22803}">
      <dgm:prSet phldrT="[Κείμενο]" custT="1"/>
      <dgm:spPr/>
      <dgm:t>
        <a:bodyPr/>
        <a:lstStyle/>
        <a:p>
          <a:r>
            <a:rPr lang="en-US" sz="1600" b="1" dirty="0" smtClean="0">
              <a:latin typeface="Calibri" pitchFamily="34" charset="0"/>
            </a:rPr>
            <a:t>DST agar</a:t>
          </a:r>
          <a:r>
            <a:rPr lang="el-GR" sz="1600" b="1" dirty="0" smtClean="0">
              <a:latin typeface="Calibri" pitchFamily="34" charset="0"/>
            </a:rPr>
            <a:t> για μικρόβια χωρίς ιδιαίτερες τροφικές απαιτήσεις</a:t>
          </a:r>
          <a:r>
            <a:rPr lang="en-US" sz="1600" b="1" dirty="0" smtClean="0">
              <a:latin typeface="Calibri" pitchFamily="34" charset="0"/>
            </a:rPr>
            <a:t> </a:t>
          </a:r>
          <a:r>
            <a:rPr lang="el-GR" sz="1600" dirty="0" smtClean="0">
              <a:latin typeface="Calibri" pitchFamily="34" charset="0"/>
            </a:rPr>
            <a:t> </a:t>
          </a:r>
          <a:endParaRPr lang="el-GR" sz="1600" dirty="0"/>
        </a:p>
      </dgm:t>
    </dgm:pt>
    <dgm:pt modelId="{E0C3DC68-F560-483B-934A-9F717B583713}" type="parTrans" cxnId="{2D534B76-393B-4DC1-A247-02A2F894F58E}">
      <dgm:prSet/>
      <dgm:spPr/>
      <dgm:t>
        <a:bodyPr/>
        <a:lstStyle/>
        <a:p>
          <a:endParaRPr lang="el-GR"/>
        </a:p>
      </dgm:t>
    </dgm:pt>
    <dgm:pt modelId="{89F9428B-113F-4F0F-8904-A49479F93B41}" type="sibTrans" cxnId="{2D534B76-393B-4DC1-A247-02A2F894F58E}">
      <dgm:prSet/>
      <dgm:spPr/>
      <dgm:t>
        <a:bodyPr/>
        <a:lstStyle/>
        <a:p>
          <a:endParaRPr lang="el-GR"/>
        </a:p>
      </dgm:t>
    </dgm:pt>
    <dgm:pt modelId="{7EC812D0-8BB1-4FCC-AF40-DCC6214E754F}" type="pres">
      <dgm:prSet presAssocID="{CC9A9AC4-C9A7-4088-8D22-A7770926E514}" presName="linear" presStyleCnt="0">
        <dgm:presLayoutVars>
          <dgm:dir/>
          <dgm:animLvl val="lvl"/>
          <dgm:resizeHandles val="exact"/>
        </dgm:presLayoutVars>
      </dgm:prSet>
      <dgm:spPr/>
      <dgm:t>
        <a:bodyPr/>
        <a:lstStyle/>
        <a:p>
          <a:endParaRPr lang="el-GR"/>
        </a:p>
      </dgm:t>
    </dgm:pt>
    <dgm:pt modelId="{041447A6-6D2A-4BC2-9A0A-DA7BB4C124EA}" type="pres">
      <dgm:prSet presAssocID="{C7077692-95CB-496A-A39D-0C8949444276}" presName="parentLin" presStyleCnt="0"/>
      <dgm:spPr/>
    </dgm:pt>
    <dgm:pt modelId="{35FD93E5-EAA7-465A-9D01-8ECFDAE9BD67}" type="pres">
      <dgm:prSet presAssocID="{C7077692-95CB-496A-A39D-0C8949444276}" presName="parentLeftMargin" presStyleLbl="node1" presStyleIdx="0" presStyleCnt="3"/>
      <dgm:spPr/>
      <dgm:t>
        <a:bodyPr/>
        <a:lstStyle/>
        <a:p>
          <a:endParaRPr lang="el-GR"/>
        </a:p>
      </dgm:t>
    </dgm:pt>
    <dgm:pt modelId="{4F946A29-5E4B-4E95-B7F0-FA53C7E6D846}" type="pres">
      <dgm:prSet presAssocID="{C7077692-95CB-496A-A39D-0C8949444276}" presName="parentText" presStyleLbl="node1" presStyleIdx="0" presStyleCnt="3">
        <dgm:presLayoutVars>
          <dgm:chMax val="0"/>
          <dgm:bulletEnabled val="1"/>
        </dgm:presLayoutVars>
      </dgm:prSet>
      <dgm:spPr/>
      <dgm:t>
        <a:bodyPr/>
        <a:lstStyle/>
        <a:p>
          <a:endParaRPr lang="el-GR"/>
        </a:p>
      </dgm:t>
    </dgm:pt>
    <dgm:pt modelId="{45F8B3E7-1414-4F0E-BD2F-882AA344C983}" type="pres">
      <dgm:prSet presAssocID="{C7077692-95CB-496A-A39D-0C8949444276}" presName="negativeSpace" presStyleCnt="0"/>
      <dgm:spPr/>
    </dgm:pt>
    <dgm:pt modelId="{1A6A4BA5-91FF-4F26-ACF4-2B5187E57DF8}" type="pres">
      <dgm:prSet presAssocID="{C7077692-95CB-496A-A39D-0C8949444276}" presName="childText" presStyleLbl="conFgAcc1" presStyleIdx="0" presStyleCnt="3">
        <dgm:presLayoutVars>
          <dgm:bulletEnabled val="1"/>
        </dgm:presLayoutVars>
      </dgm:prSet>
      <dgm:spPr/>
    </dgm:pt>
    <dgm:pt modelId="{232F4EBB-2C50-4437-BD7A-559CBF2927F2}" type="pres">
      <dgm:prSet presAssocID="{D94627A1-CC1C-401E-BC82-860D4BF5C95A}" presName="spaceBetweenRectangles" presStyleCnt="0"/>
      <dgm:spPr/>
    </dgm:pt>
    <dgm:pt modelId="{6F50158D-5494-4C0F-BA81-58673FB587A8}" type="pres">
      <dgm:prSet presAssocID="{B921EF0E-E7A0-4466-B276-ADE6EB6F5513}" presName="parentLin" presStyleCnt="0"/>
      <dgm:spPr/>
    </dgm:pt>
    <dgm:pt modelId="{165727A6-97E7-4176-81A0-2E9625DDD28A}" type="pres">
      <dgm:prSet presAssocID="{B921EF0E-E7A0-4466-B276-ADE6EB6F5513}" presName="parentLeftMargin" presStyleLbl="node1" presStyleIdx="0" presStyleCnt="3"/>
      <dgm:spPr/>
      <dgm:t>
        <a:bodyPr/>
        <a:lstStyle/>
        <a:p>
          <a:endParaRPr lang="el-GR"/>
        </a:p>
      </dgm:t>
    </dgm:pt>
    <dgm:pt modelId="{E2D74C36-AA8E-4563-A51E-07AF4EC0E558}" type="pres">
      <dgm:prSet presAssocID="{B921EF0E-E7A0-4466-B276-ADE6EB6F5513}" presName="parentText" presStyleLbl="node1" presStyleIdx="1" presStyleCnt="3">
        <dgm:presLayoutVars>
          <dgm:chMax val="0"/>
          <dgm:bulletEnabled val="1"/>
        </dgm:presLayoutVars>
      </dgm:prSet>
      <dgm:spPr/>
      <dgm:t>
        <a:bodyPr/>
        <a:lstStyle/>
        <a:p>
          <a:endParaRPr lang="el-GR"/>
        </a:p>
      </dgm:t>
    </dgm:pt>
    <dgm:pt modelId="{ACA8BCAB-F22C-475A-89A2-19BBC941313A}" type="pres">
      <dgm:prSet presAssocID="{B921EF0E-E7A0-4466-B276-ADE6EB6F5513}" presName="negativeSpace" presStyleCnt="0"/>
      <dgm:spPr/>
    </dgm:pt>
    <dgm:pt modelId="{E5E4103D-0C0F-4D1E-8A61-E5618E024D14}" type="pres">
      <dgm:prSet presAssocID="{B921EF0E-E7A0-4466-B276-ADE6EB6F5513}" presName="childText" presStyleLbl="conFgAcc1" presStyleIdx="1" presStyleCnt="3">
        <dgm:presLayoutVars>
          <dgm:bulletEnabled val="1"/>
        </dgm:presLayoutVars>
      </dgm:prSet>
      <dgm:spPr/>
    </dgm:pt>
    <dgm:pt modelId="{BCF8A135-6FAE-4F58-AA64-34381A50D704}" type="pres">
      <dgm:prSet presAssocID="{4F8D9CAD-C727-44D1-A407-AC12837144AF}" presName="spaceBetweenRectangles" presStyleCnt="0"/>
      <dgm:spPr/>
    </dgm:pt>
    <dgm:pt modelId="{3E40F202-5D57-46F4-9E9A-D04BAD6B856E}" type="pres">
      <dgm:prSet presAssocID="{DE03F5C8-2159-414C-96AC-48ADA3B22803}" presName="parentLin" presStyleCnt="0"/>
      <dgm:spPr/>
    </dgm:pt>
    <dgm:pt modelId="{51B466E3-EFA7-437A-B09C-05E5B595A49B}" type="pres">
      <dgm:prSet presAssocID="{DE03F5C8-2159-414C-96AC-48ADA3B22803}" presName="parentLeftMargin" presStyleLbl="node1" presStyleIdx="1" presStyleCnt="3"/>
      <dgm:spPr/>
      <dgm:t>
        <a:bodyPr/>
        <a:lstStyle/>
        <a:p>
          <a:endParaRPr lang="el-GR"/>
        </a:p>
      </dgm:t>
    </dgm:pt>
    <dgm:pt modelId="{C266FC7C-D20E-4A9D-A01A-4D7E39BF55A5}" type="pres">
      <dgm:prSet presAssocID="{DE03F5C8-2159-414C-96AC-48ADA3B22803}" presName="parentText" presStyleLbl="node1" presStyleIdx="2" presStyleCnt="3">
        <dgm:presLayoutVars>
          <dgm:chMax val="0"/>
          <dgm:bulletEnabled val="1"/>
        </dgm:presLayoutVars>
      </dgm:prSet>
      <dgm:spPr/>
      <dgm:t>
        <a:bodyPr/>
        <a:lstStyle/>
        <a:p>
          <a:endParaRPr lang="el-GR"/>
        </a:p>
      </dgm:t>
    </dgm:pt>
    <dgm:pt modelId="{85627871-7814-48A9-B789-845074BE04DA}" type="pres">
      <dgm:prSet presAssocID="{DE03F5C8-2159-414C-96AC-48ADA3B22803}" presName="negativeSpace" presStyleCnt="0"/>
      <dgm:spPr/>
    </dgm:pt>
    <dgm:pt modelId="{C98BB75B-BADC-48B1-96A7-1DC9A4F433F4}" type="pres">
      <dgm:prSet presAssocID="{DE03F5C8-2159-414C-96AC-48ADA3B22803}" presName="childText" presStyleLbl="conFgAcc1" presStyleIdx="2" presStyleCnt="3">
        <dgm:presLayoutVars>
          <dgm:bulletEnabled val="1"/>
        </dgm:presLayoutVars>
      </dgm:prSet>
      <dgm:spPr/>
    </dgm:pt>
  </dgm:ptLst>
  <dgm:cxnLst>
    <dgm:cxn modelId="{D4E5946C-5469-48D6-A4AE-BE181BD1AE4F}" srcId="{CC9A9AC4-C9A7-4088-8D22-A7770926E514}" destId="{B921EF0E-E7A0-4466-B276-ADE6EB6F5513}" srcOrd="1" destOrd="0" parTransId="{DF56F845-845D-451D-A6E7-D53A27EC4A56}" sibTransId="{4F8D9CAD-C727-44D1-A407-AC12837144AF}"/>
    <dgm:cxn modelId="{2D534B76-393B-4DC1-A247-02A2F894F58E}" srcId="{CC9A9AC4-C9A7-4088-8D22-A7770926E514}" destId="{DE03F5C8-2159-414C-96AC-48ADA3B22803}" srcOrd="2" destOrd="0" parTransId="{E0C3DC68-F560-483B-934A-9F717B583713}" sibTransId="{89F9428B-113F-4F0F-8904-A49479F93B41}"/>
    <dgm:cxn modelId="{61B5A3FB-D6AF-47B9-8BEB-E1197A6E926B}" type="presOf" srcId="{C7077692-95CB-496A-A39D-0C8949444276}" destId="{4F946A29-5E4B-4E95-B7F0-FA53C7E6D846}" srcOrd="1" destOrd="0" presId="urn:microsoft.com/office/officeart/2005/8/layout/list1"/>
    <dgm:cxn modelId="{B8599901-6EFC-40FB-8BA3-817B99268951}" type="presOf" srcId="{C7077692-95CB-496A-A39D-0C8949444276}" destId="{35FD93E5-EAA7-465A-9D01-8ECFDAE9BD67}" srcOrd="0" destOrd="0" presId="urn:microsoft.com/office/officeart/2005/8/layout/list1"/>
    <dgm:cxn modelId="{552C1241-AB5B-4844-BC72-0E71CE19807A}" type="presOf" srcId="{CC9A9AC4-C9A7-4088-8D22-A7770926E514}" destId="{7EC812D0-8BB1-4FCC-AF40-DCC6214E754F}" srcOrd="0" destOrd="0" presId="urn:microsoft.com/office/officeart/2005/8/layout/list1"/>
    <dgm:cxn modelId="{33C50FB5-6B25-414E-BFDF-11CBCD5B32A3}" srcId="{CC9A9AC4-C9A7-4088-8D22-A7770926E514}" destId="{C7077692-95CB-496A-A39D-0C8949444276}" srcOrd="0" destOrd="0" parTransId="{C5AF2D84-0BF5-498D-A313-7433119A292A}" sibTransId="{D94627A1-CC1C-401E-BC82-860D4BF5C95A}"/>
    <dgm:cxn modelId="{738F9114-97CD-4510-A1F1-B69795EDD9A8}" type="presOf" srcId="{B921EF0E-E7A0-4466-B276-ADE6EB6F5513}" destId="{165727A6-97E7-4176-81A0-2E9625DDD28A}" srcOrd="0" destOrd="0" presId="urn:microsoft.com/office/officeart/2005/8/layout/list1"/>
    <dgm:cxn modelId="{63AC3446-3A88-4864-9CA6-D0E8BF8C78CD}" type="presOf" srcId="{DE03F5C8-2159-414C-96AC-48ADA3B22803}" destId="{51B466E3-EFA7-437A-B09C-05E5B595A49B}" srcOrd="0" destOrd="0" presId="urn:microsoft.com/office/officeart/2005/8/layout/list1"/>
    <dgm:cxn modelId="{F6F25A1C-AB1A-4933-9316-865129E15E3D}" type="presOf" srcId="{DE03F5C8-2159-414C-96AC-48ADA3B22803}" destId="{C266FC7C-D20E-4A9D-A01A-4D7E39BF55A5}" srcOrd="1" destOrd="0" presId="urn:microsoft.com/office/officeart/2005/8/layout/list1"/>
    <dgm:cxn modelId="{37242194-2D8B-43AE-A041-814FD57E9E81}" type="presOf" srcId="{B921EF0E-E7A0-4466-B276-ADE6EB6F5513}" destId="{E2D74C36-AA8E-4563-A51E-07AF4EC0E558}" srcOrd="1" destOrd="0" presId="urn:microsoft.com/office/officeart/2005/8/layout/list1"/>
    <dgm:cxn modelId="{8B0A143D-153D-45EA-B2EC-CF6D289D22B1}" type="presParOf" srcId="{7EC812D0-8BB1-4FCC-AF40-DCC6214E754F}" destId="{041447A6-6D2A-4BC2-9A0A-DA7BB4C124EA}" srcOrd="0" destOrd="0" presId="urn:microsoft.com/office/officeart/2005/8/layout/list1"/>
    <dgm:cxn modelId="{B4F1C43F-A9F7-4168-9383-35F851B95D0A}" type="presParOf" srcId="{041447A6-6D2A-4BC2-9A0A-DA7BB4C124EA}" destId="{35FD93E5-EAA7-465A-9D01-8ECFDAE9BD67}" srcOrd="0" destOrd="0" presId="urn:microsoft.com/office/officeart/2005/8/layout/list1"/>
    <dgm:cxn modelId="{54290BAB-F9CF-438C-9A69-AED4464E2374}" type="presParOf" srcId="{041447A6-6D2A-4BC2-9A0A-DA7BB4C124EA}" destId="{4F946A29-5E4B-4E95-B7F0-FA53C7E6D846}" srcOrd="1" destOrd="0" presId="urn:microsoft.com/office/officeart/2005/8/layout/list1"/>
    <dgm:cxn modelId="{9E80FA9C-3EC9-4F83-B35B-DAE7EFFAF641}" type="presParOf" srcId="{7EC812D0-8BB1-4FCC-AF40-DCC6214E754F}" destId="{45F8B3E7-1414-4F0E-BD2F-882AA344C983}" srcOrd="1" destOrd="0" presId="urn:microsoft.com/office/officeart/2005/8/layout/list1"/>
    <dgm:cxn modelId="{B6AE33D8-32F5-43FB-B3E3-4DFB8495F12D}" type="presParOf" srcId="{7EC812D0-8BB1-4FCC-AF40-DCC6214E754F}" destId="{1A6A4BA5-91FF-4F26-ACF4-2B5187E57DF8}" srcOrd="2" destOrd="0" presId="urn:microsoft.com/office/officeart/2005/8/layout/list1"/>
    <dgm:cxn modelId="{F0A0A28B-B3C4-411E-91B1-DAF38B8A6318}" type="presParOf" srcId="{7EC812D0-8BB1-4FCC-AF40-DCC6214E754F}" destId="{232F4EBB-2C50-4437-BD7A-559CBF2927F2}" srcOrd="3" destOrd="0" presId="urn:microsoft.com/office/officeart/2005/8/layout/list1"/>
    <dgm:cxn modelId="{6F59B6FD-5F2D-44D5-9870-5712A7D70AAD}" type="presParOf" srcId="{7EC812D0-8BB1-4FCC-AF40-DCC6214E754F}" destId="{6F50158D-5494-4C0F-BA81-58673FB587A8}" srcOrd="4" destOrd="0" presId="urn:microsoft.com/office/officeart/2005/8/layout/list1"/>
    <dgm:cxn modelId="{A8020012-597B-406A-961C-FC68CBE23872}" type="presParOf" srcId="{6F50158D-5494-4C0F-BA81-58673FB587A8}" destId="{165727A6-97E7-4176-81A0-2E9625DDD28A}" srcOrd="0" destOrd="0" presId="urn:microsoft.com/office/officeart/2005/8/layout/list1"/>
    <dgm:cxn modelId="{6DB4414F-71C6-4970-AA9D-89105E021CE0}" type="presParOf" srcId="{6F50158D-5494-4C0F-BA81-58673FB587A8}" destId="{E2D74C36-AA8E-4563-A51E-07AF4EC0E558}" srcOrd="1" destOrd="0" presId="urn:microsoft.com/office/officeart/2005/8/layout/list1"/>
    <dgm:cxn modelId="{23B8B446-F121-4901-94F3-781758B0642A}" type="presParOf" srcId="{7EC812D0-8BB1-4FCC-AF40-DCC6214E754F}" destId="{ACA8BCAB-F22C-475A-89A2-19BBC941313A}" srcOrd="5" destOrd="0" presId="urn:microsoft.com/office/officeart/2005/8/layout/list1"/>
    <dgm:cxn modelId="{A32BF295-4EB9-4DE4-8C78-5ED058FFBAA5}" type="presParOf" srcId="{7EC812D0-8BB1-4FCC-AF40-DCC6214E754F}" destId="{E5E4103D-0C0F-4D1E-8A61-E5618E024D14}" srcOrd="6" destOrd="0" presId="urn:microsoft.com/office/officeart/2005/8/layout/list1"/>
    <dgm:cxn modelId="{76D2A158-D845-4D12-86A2-31A0541C3D62}" type="presParOf" srcId="{7EC812D0-8BB1-4FCC-AF40-DCC6214E754F}" destId="{BCF8A135-6FAE-4F58-AA64-34381A50D704}" srcOrd="7" destOrd="0" presId="urn:microsoft.com/office/officeart/2005/8/layout/list1"/>
    <dgm:cxn modelId="{3695E931-1045-4D84-B93E-2DA913B21BD6}" type="presParOf" srcId="{7EC812D0-8BB1-4FCC-AF40-DCC6214E754F}" destId="{3E40F202-5D57-46F4-9E9A-D04BAD6B856E}" srcOrd="8" destOrd="0" presId="urn:microsoft.com/office/officeart/2005/8/layout/list1"/>
    <dgm:cxn modelId="{4BA7DFE6-86AB-42B0-8C14-F1E6533FDFF4}" type="presParOf" srcId="{3E40F202-5D57-46F4-9E9A-D04BAD6B856E}" destId="{51B466E3-EFA7-437A-B09C-05E5B595A49B}" srcOrd="0" destOrd="0" presId="urn:microsoft.com/office/officeart/2005/8/layout/list1"/>
    <dgm:cxn modelId="{F01F531C-0B31-4204-80E3-C12F5910955B}" type="presParOf" srcId="{3E40F202-5D57-46F4-9E9A-D04BAD6B856E}" destId="{C266FC7C-D20E-4A9D-A01A-4D7E39BF55A5}" srcOrd="1" destOrd="0" presId="urn:microsoft.com/office/officeart/2005/8/layout/list1"/>
    <dgm:cxn modelId="{29D44AF9-05F3-4D99-B1B1-27851CDECDD1}" type="presParOf" srcId="{7EC812D0-8BB1-4FCC-AF40-DCC6214E754F}" destId="{85627871-7814-48A9-B789-845074BE04DA}" srcOrd="9" destOrd="0" presId="urn:microsoft.com/office/officeart/2005/8/layout/list1"/>
    <dgm:cxn modelId="{7AD96897-DED7-41F0-A3E3-8DE4F9EAE2DE}" type="presParOf" srcId="{7EC812D0-8BB1-4FCC-AF40-DCC6214E754F}" destId="{C98BB75B-BADC-48B1-96A7-1DC9A4F433F4}"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B3A46-E29B-49D0-8EF0-018F5EF360E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435D714-F5CC-4C06-BDE2-226FEDF9C7F4}">
      <dgm:prSet phldrT="[Κείμενο]" custT="1"/>
      <dgm:spPr/>
      <dgm:t>
        <a:bodyPr/>
        <a:lstStyle/>
        <a:p>
          <a:r>
            <a:rPr lang="el-GR" sz="2000" b="1" dirty="0" smtClean="0"/>
            <a:t>Αμυντικοί μηχανισμοί</a:t>
          </a:r>
          <a:endParaRPr lang="el-GR" sz="2000" dirty="0"/>
        </a:p>
      </dgm:t>
    </dgm:pt>
    <dgm:pt modelId="{30DE9B7A-73B5-4299-A035-9461B2D61C72}" type="parTrans" cxnId="{6C7A80E9-61FA-419E-9E15-910EEF60D73F}">
      <dgm:prSet/>
      <dgm:spPr/>
      <dgm:t>
        <a:bodyPr/>
        <a:lstStyle/>
        <a:p>
          <a:endParaRPr lang="el-GR"/>
        </a:p>
      </dgm:t>
    </dgm:pt>
    <dgm:pt modelId="{6F31FA70-47FA-4D16-9400-798DC0839FF5}" type="sibTrans" cxnId="{6C7A80E9-61FA-419E-9E15-910EEF60D73F}">
      <dgm:prSet/>
      <dgm:spPr/>
      <dgm:t>
        <a:bodyPr/>
        <a:lstStyle/>
        <a:p>
          <a:endParaRPr lang="el-GR"/>
        </a:p>
      </dgm:t>
    </dgm:pt>
    <dgm:pt modelId="{FC8336CA-7FA7-4859-B6F8-AA8518FC8D37}">
      <dgm:prSet phldrT="[Κείμενο]" custT="1"/>
      <dgm:spPr/>
      <dgm:t>
        <a:bodyPr/>
        <a:lstStyle/>
        <a:p>
          <a:r>
            <a:rPr lang="el-GR" sz="1800" dirty="0" smtClean="0"/>
            <a:t>Μη ειδικοί αμυντικοί μηχανισμοί</a:t>
          </a:r>
          <a:endParaRPr lang="el-GR" sz="1800" dirty="0"/>
        </a:p>
      </dgm:t>
    </dgm:pt>
    <dgm:pt modelId="{03BE37C5-DC32-4698-9204-38A12DCB6CF3}" type="parTrans" cxnId="{A86A4310-1C8A-4D10-8A5E-D5B2412CEA3A}">
      <dgm:prSet/>
      <dgm:spPr/>
      <dgm:t>
        <a:bodyPr/>
        <a:lstStyle/>
        <a:p>
          <a:endParaRPr lang="el-GR" dirty="0"/>
        </a:p>
      </dgm:t>
    </dgm:pt>
    <dgm:pt modelId="{0691A0D3-2D07-453D-80E3-69DFEC460DBE}" type="sibTrans" cxnId="{A86A4310-1C8A-4D10-8A5E-D5B2412CEA3A}">
      <dgm:prSet/>
      <dgm:spPr/>
      <dgm:t>
        <a:bodyPr/>
        <a:lstStyle/>
        <a:p>
          <a:endParaRPr lang="el-GR"/>
        </a:p>
      </dgm:t>
    </dgm:pt>
    <dgm:pt modelId="{139D058E-36C0-470E-859B-D7ADFF797549}">
      <dgm:prSet phldrT="[Κείμενο]" custT="1"/>
      <dgm:spPr/>
      <dgm:t>
        <a:bodyPr/>
        <a:lstStyle/>
        <a:p>
          <a:r>
            <a:rPr lang="el-GR" sz="1800" dirty="0" smtClean="0"/>
            <a:t>Ανατομικοί αμυντικοί μηχανισμοί</a:t>
          </a:r>
          <a:endParaRPr lang="el-GR" sz="1800" dirty="0"/>
        </a:p>
      </dgm:t>
    </dgm:pt>
    <dgm:pt modelId="{A1CF952B-AF3D-44DE-9ED8-4DE0327B6CD7}" type="parTrans" cxnId="{001EADC7-7CAD-420D-B585-D89C1C656C54}">
      <dgm:prSet/>
      <dgm:spPr/>
      <dgm:t>
        <a:bodyPr/>
        <a:lstStyle/>
        <a:p>
          <a:endParaRPr lang="el-GR" dirty="0"/>
        </a:p>
      </dgm:t>
    </dgm:pt>
    <dgm:pt modelId="{3A423405-252A-4FD1-98B9-0A223A7D4C72}" type="sibTrans" cxnId="{001EADC7-7CAD-420D-B585-D89C1C656C54}">
      <dgm:prSet/>
      <dgm:spPr/>
      <dgm:t>
        <a:bodyPr/>
        <a:lstStyle/>
        <a:p>
          <a:endParaRPr lang="el-GR"/>
        </a:p>
      </dgm:t>
    </dgm:pt>
    <dgm:pt modelId="{63554607-94B7-4704-84FA-69488786B3BA}">
      <dgm:prSet phldrT="[Κείμενο]" custT="1"/>
      <dgm:spPr/>
      <dgm:t>
        <a:bodyPr/>
        <a:lstStyle/>
        <a:p>
          <a:r>
            <a:rPr lang="el-GR" sz="1800" dirty="0" smtClean="0"/>
            <a:t>Φυσιολογικοί αμυντικοί μηχανισμοί</a:t>
          </a:r>
          <a:endParaRPr lang="el-GR" sz="1800" dirty="0"/>
        </a:p>
      </dgm:t>
    </dgm:pt>
    <dgm:pt modelId="{56E2DB61-BC11-4E75-8356-C683A4611DFE}" type="parTrans" cxnId="{B783CD87-1477-47E8-BB13-842FCF0FA0FF}">
      <dgm:prSet/>
      <dgm:spPr/>
      <dgm:t>
        <a:bodyPr/>
        <a:lstStyle/>
        <a:p>
          <a:endParaRPr lang="el-GR" dirty="0"/>
        </a:p>
      </dgm:t>
    </dgm:pt>
    <dgm:pt modelId="{B277762D-0BAE-4124-97A8-3B0CEC012C98}" type="sibTrans" cxnId="{B783CD87-1477-47E8-BB13-842FCF0FA0FF}">
      <dgm:prSet/>
      <dgm:spPr/>
      <dgm:t>
        <a:bodyPr/>
        <a:lstStyle/>
        <a:p>
          <a:endParaRPr lang="el-GR"/>
        </a:p>
      </dgm:t>
    </dgm:pt>
    <dgm:pt modelId="{853FA851-B6B8-4030-8437-01ACA7A19377}">
      <dgm:prSet phldrT="[Κείμενο]" custT="1"/>
      <dgm:spPr/>
      <dgm:t>
        <a:bodyPr/>
        <a:lstStyle/>
        <a:p>
          <a:r>
            <a:rPr lang="el-GR" sz="1800" dirty="0" smtClean="0"/>
            <a:t>Ενεργητικοί αμυντικοί μηχανισμοί</a:t>
          </a:r>
          <a:r>
            <a:rPr lang="en-US" sz="1800" dirty="0" smtClean="0"/>
            <a:t> (</a:t>
          </a:r>
          <a:r>
            <a:rPr lang="el-GR" sz="1800" dirty="0" smtClean="0"/>
            <a:t>ανοσία) </a:t>
          </a:r>
          <a:endParaRPr lang="el-GR" sz="1800" dirty="0"/>
        </a:p>
      </dgm:t>
    </dgm:pt>
    <dgm:pt modelId="{32A4C2FA-E867-4C35-95F8-551BA1BAA1E6}" type="parTrans" cxnId="{C622ABA2-02CE-4EE3-A7E8-51C9B1AA22B7}">
      <dgm:prSet/>
      <dgm:spPr/>
      <dgm:t>
        <a:bodyPr/>
        <a:lstStyle/>
        <a:p>
          <a:endParaRPr lang="el-GR" dirty="0"/>
        </a:p>
      </dgm:t>
    </dgm:pt>
    <dgm:pt modelId="{3A26F9AE-F87C-443D-B52C-1AB44B4D6935}" type="sibTrans" cxnId="{C622ABA2-02CE-4EE3-A7E8-51C9B1AA22B7}">
      <dgm:prSet/>
      <dgm:spPr/>
      <dgm:t>
        <a:bodyPr/>
        <a:lstStyle/>
        <a:p>
          <a:endParaRPr lang="el-GR"/>
        </a:p>
      </dgm:t>
    </dgm:pt>
    <dgm:pt modelId="{C24EE7BA-8BB1-4559-AED1-9B8613F948BB}">
      <dgm:prSet custT="1"/>
      <dgm:spPr/>
      <dgm:t>
        <a:bodyPr/>
        <a:lstStyle/>
        <a:p>
          <a:r>
            <a:rPr lang="el-GR" sz="1800" b="0" dirty="0" smtClean="0"/>
            <a:t>Φυσιολογική χλωρίδα</a:t>
          </a:r>
          <a:endParaRPr lang="el-GR" sz="1800" b="0" dirty="0"/>
        </a:p>
      </dgm:t>
    </dgm:pt>
    <dgm:pt modelId="{6F200417-E76D-4CC8-A64B-48890A1DAC08}" type="parTrans" cxnId="{892D79A1-38B5-4D31-8E9C-87DCC6143E05}">
      <dgm:prSet/>
      <dgm:spPr/>
      <dgm:t>
        <a:bodyPr/>
        <a:lstStyle/>
        <a:p>
          <a:endParaRPr lang="el-GR"/>
        </a:p>
      </dgm:t>
    </dgm:pt>
    <dgm:pt modelId="{26FE4B02-E908-451A-8093-A5C4876F1702}" type="sibTrans" cxnId="{892D79A1-38B5-4D31-8E9C-87DCC6143E05}">
      <dgm:prSet/>
      <dgm:spPr/>
      <dgm:t>
        <a:bodyPr/>
        <a:lstStyle/>
        <a:p>
          <a:endParaRPr lang="el-GR"/>
        </a:p>
      </dgm:t>
    </dgm:pt>
    <dgm:pt modelId="{CFE3585C-CD88-4A53-BCEE-9F8E73946C88}" type="pres">
      <dgm:prSet presAssocID="{AA5B3A46-E29B-49D0-8EF0-018F5EF360E1}" presName="hierChild1" presStyleCnt="0">
        <dgm:presLayoutVars>
          <dgm:chPref val="1"/>
          <dgm:dir/>
          <dgm:animOne val="branch"/>
          <dgm:animLvl val="lvl"/>
          <dgm:resizeHandles/>
        </dgm:presLayoutVars>
      </dgm:prSet>
      <dgm:spPr/>
      <dgm:t>
        <a:bodyPr/>
        <a:lstStyle/>
        <a:p>
          <a:endParaRPr lang="el-GR"/>
        </a:p>
      </dgm:t>
    </dgm:pt>
    <dgm:pt modelId="{66AC5C28-3E20-4382-9E8A-768558892D11}" type="pres">
      <dgm:prSet presAssocID="{2435D714-F5CC-4C06-BDE2-226FEDF9C7F4}" presName="hierRoot1" presStyleCnt="0"/>
      <dgm:spPr/>
    </dgm:pt>
    <dgm:pt modelId="{F523C493-246E-4EA0-B351-2531BCF103FA}" type="pres">
      <dgm:prSet presAssocID="{2435D714-F5CC-4C06-BDE2-226FEDF9C7F4}" presName="composite" presStyleCnt="0"/>
      <dgm:spPr/>
    </dgm:pt>
    <dgm:pt modelId="{474B2B81-A399-4B27-86E2-1453252D7B0B}" type="pres">
      <dgm:prSet presAssocID="{2435D714-F5CC-4C06-BDE2-226FEDF9C7F4}" presName="background" presStyleLbl="node0" presStyleIdx="0" presStyleCnt="1"/>
      <dgm:spPr/>
    </dgm:pt>
    <dgm:pt modelId="{5FB73403-0F7E-43E0-AAB2-9A61D3BA6384}" type="pres">
      <dgm:prSet presAssocID="{2435D714-F5CC-4C06-BDE2-226FEDF9C7F4}" presName="text" presStyleLbl="fgAcc0" presStyleIdx="0" presStyleCnt="1">
        <dgm:presLayoutVars>
          <dgm:chPref val="3"/>
        </dgm:presLayoutVars>
      </dgm:prSet>
      <dgm:spPr/>
      <dgm:t>
        <a:bodyPr/>
        <a:lstStyle/>
        <a:p>
          <a:endParaRPr lang="el-GR"/>
        </a:p>
      </dgm:t>
    </dgm:pt>
    <dgm:pt modelId="{123FE104-CC81-4AEE-9DD3-74192E39BC04}" type="pres">
      <dgm:prSet presAssocID="{2435D714-F5CC-4C06-BDE2-226FEDF9C7F4}" presName="hierChild2" presStyleCnt="0"/>
      <dgm:spPr/>
    </dgm:pt>
    <dgm:pt modelId="{577EADDF-1FA2-4A7F-9223-84A75385B5B5}" type="pres">
      <dgm:prSet presAssocID="{03BE37C5-DC32-4698-9204-38A12DCB6CF3}" presName="Name10" presStyleLbl="parChTrans1D2" presStyleIdx="0" presStyleCnt="2"/>
      <dgm:spPr/>
      <dgm:t>
        <a:bodyPr/>
        <a:lstStyle/>
        <a:p>
          <a:endParaRPr lang="el-GR"/>
        </a:p>
      </dgm:t>
    </dgm:pt>
    <dgm:pt modelId="{CABD1E2F-C6A2-4F81-AEBA-C86C134C82E4}" type="pres">
      <dgm:prSet presAssocID="{FC8336CA-7FA7-4859-B6F8-AA8518FC8D37}" presName="hierRoot2" presStyleCnt="0"/>
      <dgm:spPr/>
    </dgm:pt>
    <dgm:pt modelId="{3973340E-0D4D-43C3-945C-67E11C6875EA}" type="pres">
      <dgm:prSet presAssocID="{FC8336CA-7FA7-4859-B6F8-AA8518FC8D37}" presName="composite2" presStyleCnt="0"/>
      <dgm:spPr/>
    </dgm:pt>
    <dgm:pt modelId="{30E91EAF-4771-4BB6-ACBA-39BCE2637370}" type="pres">
      <dgm:prSet presAssocID="{FC8336CA-7FA7-4859-B6F8-AA8518FC8D37}" presName="background2" presStyleLbl="node2" presStyleIdx="0" presStyleCnt="2"/>
      <dgm:spPr/>
    </dgm:pt>
    <dgm:pt modelId="{DC00AB23-DBCF-4500-ABEB-70B3810C7077}" type="pres">
      <dgm:prSet presAssocID="{FC8336CA-7FA7-4859-B6F8-AA8518FC8D37}" presName="text2" presStyleLbl="fgAcc2" presStyleIdx="0" presStyleCnt="2">
        <dgm:presLayoutVars>
          <dgm:chPref val="3"/>
        </dgm:presLayoutVars>
      </dgm:prSet>
      <dgm:spPr/>
      <dgm:t>
        <a:bodyPr/>
        <a:lstStyle/>
        <a:p>
          <a:endParaRPr lang="el-GR"/>
        </a:p>
      </dgm:t>
    </dgm:pt>
    <dgm:pt modelId="{BFA5AEFD-D2A4-4F60-875C-19DFE56FF658}" type="pres">
      <dgm:prSet presAssocID="{FC8336CA-7FA7-4859-B6F8-AA8518FC8D37}" presName="hierChild3" presStyleCnt="0"/>
      <dgm:spPr/>
    </dgm:pt>
    <dgm:pt modelId="{69D2377D-0433-4ABE-9FDC-0B53AAD2BA28}" type="pres">
      <dgm:prSet presAssocID="{A1CF952B-AF3D-44DE-9ED8-4DE0327B6CD7}" presName="Name17" presStyleLbl="parChTrans1D3" presStyleIdx="0" presStyleCnt="3"/>
      <dgm:spPr/>
      <dgm:t>
        <a:bodyPr/>
        <a:lstStyle/>
        <a:p>
          <a:endParaRPr lang="el-GR"/>
        </a:p>
      </dgm:t>
    </dgm:pt>
    <dgm:pt modelId="{A2E7E0C1-13F1-4534-BE9E-FC65CDEE3096}" type="pres">
      <dgm:prSet presAssocID="{139D058E-36C0-470E-859B-D7ADFF797549}" presName="hierRoot3" presStyleCnt="0"/>
      <dgm:spPr/>
    </dgm:pt>
    <dgm:pt modelId="{65FCFBDA-BB11-4BAF-9F26-D3EB21E486D1}" type="pres">
      <dgm:prSet presAssocID="{139D058E-36C0-470E-859B-D7ADFF797549}" presName="composite3" presStyleCnt="0"/>
      <dgm:spPr/>
    </dgm:pt>
    <dgm:pt modelId="{526F2CD1-75D4-4AA8-8B12-79E3D67E901F}" type="pres">
      <dgm:prSet presAssocID="{139D058E-36C0-470E-859B-D7ADFF797549}" presName="background3" presStyleLbl="node3" presStyleIdx="0" presStyleCnt="3"/>
      <dgm:spPr/>
    </dgm:pt>
    <dgm:pt modelId="{BC3A5E39-B10A-4C35-84D0-2BB2B07137E5}" type="pres">
      <dgm:prSet presAssocID="{139D058E-36C0-470E-859B-D7ADFF797549}" presName="text3" presStyleLbl="fgAcc3" presStyleIdx="0" presStyleCnt="3">
        <dgm:presLayoutVars>
          <dgm:chPref val="3"/>
        </dgm:presLayoutVars>
      </dgm:prSet>
      <dgm:spPr/>
      <dgm:t>
        <a:bodyPr/>
        <a:lstStyle/>
        <a:p>
          <a:endParaRPr lang="el-GR"/>
        </a:p>
      </dgm:t>
    </dgm:pt>
    <dgm:pt modelId="{CB3C679B-254B-44F8-BDC0-86BC80482AD9}" type="pres">
      <dgm:prSet presAssocID="{139D058E-36C0-470E-859B-D7ADFF797549}" presName="hierChild4" presStyleCnt="0"/>
      <dgm:spPr/>
    </dgm:pt>
    <dgm:pt modelId="{841BB784-16CF-4704-A2FF-F907D1AABF02}" type="pres">
      <dgm:prSet presAssocID="{56E2DB61-BC11-4E75-8356-C683A4611DFE}" presName="Name17" presStyleLbl="parChTrans1D3" presStyleIdx="1" presStyleCnt="3"/>
      <dgm:spPr/>
      <dgm:t>
        <a:bodyPr/>
        <a:lstStyle/>
        <a:p>
          <a:endParaRPr lang="el-GR"/>
        </a:p>
      </dgm:t>
    </dgm:pt>
    <dgm:pt modelId="{6D5D599A-A1CA-411B-BA29-AAA118F75B92}" type="pres">
      <dgm:prSet presAssocID="{63554607-94B7-4704-84FA-69488786B3BA}" presName="hierRoot3" presStyleCnt="0"/>
      <dgm:spPr/>
    </dgm:pt>
    <dgm:pt modelId="{FDA00A21-3804-4939-BA26-4E0285AECC54}" type="pres">
      <dgm:prSet presAssocID="{63554607-94B7-4704-84FA-69488786B3BA}" presName="composite3" presStyleCnt="0"/>
      <dgm:spPr/>
    </dgm:pt>
    <dgm:pt modelId="{E08673B0-8AEC-45D8-9AF9-85D31CF55947}" type="pres">
      <dgm:prSet presAssocID="{63554607-94B7-4704-84FA-69488786B3BA}" presName="background3" presStyleLbl="node3" presStyleIdx="1" presStyleCnt="3"/>
      <dgm:spPr/>
    </dgm:pt>
    <dgm:pt modelId="{57BAE8B3-ABD9-4619-BD44-27E45F577529}" type="pres">
      <dgm:prSet presAssocID="{63554607-94B7-4704-84FA-69488786B3BA}" presName="text3" presStyleLbl="fgAcc3" presStyleIdx="1" presStyleCnt="3">
        <dgm:presLayoutVars>
          <dgm:chPref val="3"/>
        </dgm:presLayoutVars>
      </dgm:prSet>
      <dgm:spPr/>
      <dgm:t>
        <a:bodyPr/>
        <a:lstStyle/>
        <a:p>
          <a:endParaRPr lang="el-GR"/>
        </a:p>
      </dgm:t>
    </dgm:pt>
    <dgm:pt modelId="{FFDC96ED-2B02-4527-AA9D-33DE8D8F5C66}" type="pres">
      <dgm:prSet presAssocID="{63554607-94B7-4704-84FA-69488786B3BA}" presName="hierChild4" presStyleCnt="0"/>
      <dgm:spPr/>
    </dgm:pt>
    <dgm:pt modelId="{6A476D58-718A-4F93-9DDA-7C0404779FC7}" type="pres">
      <dgm:prSet presAssocID="{6F200417-E76D-4CC8-A64B-48890A1DAC08}" presName="Name17" presStyleLbl="parChTrans1D3" presStyleIdx="2" presStyleCnt="3"/>
      <dgm:spPr/>
      <dgm:t>
        <a:bodyPr/>
        <a:lstStyle/>
        <a:p>
          <a:endParaRPr lang="el-GR"/>
        </a:p>
      </dgm:t>
    </dgm:pt>
    <dgm:pt modelId="{50FB7FE5-FF33-4DA6-AAF4-087CF187D68E}" type="pres">
      <dgm:prSet presAssocID="{C24EE7BA-8BB1-4559-AED1-9B8613F948BB}" presName="hierRoot3" presStyleCnt="0"/>
      <dgm:spPr/>
    </dgm:pt>
    <dgm:pt modelId="{EDAFC559-4450-42C9-A6DE-C3663CD4BC97}" type="pres">
      <dgm:prSet presAssocID="{C24EE7BA-8BB1-4559-AED1-9B8613F948BB}" presName="composite3" presStyleCnt="0"/>
      <dgm:spPr/>
    </dgm:pt>
    <dgm:pt modelId="{751EC1B0-4D3C-4E5F-9288-5E1C2E251908}" type="pres">
      <dgm:prSet presAssocID="{C24EE7BA-8BB1-4559-AED1-9B8613F948BB}" presName="background3" presStyleLbl="node3" presStyleIdx="2" presStyleCnt="3"/>
      <dgm:spPr/>
    </dgm:pt>
    <dgm:pt modelId="{D9A60DB4-A23C-4F36-BC01-30A59ED1FF3A}" type="pres">
      <dgm:prSet presAssocID="{C24EE7BA-8BB1-4559-AED1-9B8613F948BB}" presName="text3" presStyleLbl="fgAcc3" presStyleIdx="2" presStyleCnt="3" custLinFactNeighborX="-349" custLinFactNeighborY="-1685">
        <dgm:presLayoutVars>
          <dgm:chPref val="3"/>
        </dgm:presLayoutVars>
      </dgm:prSet>
      <dgm:spPr/>
      <dgm:t>
        <a:bodyPr/>
        <a:lstStyle/>
        <a:p>
          <a:endParaRPr lang="el-GR"/>
        </a:p>
      </dgm:t>
    </dgm:pt>
    <dgm:pt modelId="{55FCDA71-8458-495D-940D-0CCAABB5E1BF}" type="pres">
      <dgm:prSet presAssocID="{C24EE7BA-8BB1-4559-AED1-9B8613F948BB}" presName="hierChild4" presStyleCnt="0"/>
      <dgm:spPr/>
    </dgm:pt>
    <dgm:pt modelId="{E24BC9C5-45F1-4428-A1D5-DEC898F2340E}" type="pres">
      <dgm:prSet presAssocID="{32A4C2FA-E867-4C35-95F8-551BA1BAA1E6}" presName="Name10" presStyleLbl="parChTrans1D2" presStyleIdx="1" presStyleCnt="2"/>
      <dgm:spPr/>
      <dgm:t>
        <a:bodyPr/>
        <a:lstStyle/>
        <a:p>
          <a:endParaRPr lang="el-GR"/>
        </a:p>
      </dgm:t>
    </dgm:pt>
    <dgm:pt modelId="{5A2BFBCE-2518-4BF7-990A-151A9C418DA2}" type="pres">
      <dgm:prSet presAssocID="{853FA851-B6B8-4030-8437-01ACA7A19377}" presName="hierRoot2" presStyleCnt="0"/>
      <dgm:spPr/>
    </dgm:pt>
    <dgm:pt modelId="{40F6821F-B57B-4BA9-A284-A76660649A8C}" type="pres">
      <dgm:prSet presAssocID="{853FA851-B6B8-4030-8437-01ACA7A19377}" presName="composite2" presStyleCnt="0"/>
      <dgm:spPr/>
    </dgm:pt>
    <dgm:pt modelId="{48579AE0-FD13-49EF-875E-046DDA7C721E}" type="pres">
      <dgm:prSet presAssocID="{853FA851-B6B8-4030-8437-01ACA7A19377}" presName="background2" presStyleLbl="node2" presStyleIdx="1" presStyleCnt="2"/>
      <dgm:spPr/>
    </dgm:pt>
    <dgm:pt modelId="{528EFF9D-5957-4F30-A585-AB053D551E1A}" type="pres">
      <dgm:prSet presAssocID="{853FA851-B6B8-4030-8437-01ACA7A19377}" presName="text2" presStyleLbl="fgAcc2" presStyleIdx="1" presStyleCnt="2" custLinFactNeighborX="-332" custLinFactNeighborY="-1467">
        <dgm:presLayoutVars>
          <dgm:chPref val="3"/>
        </dgm:presLayoutVars>
      </dgm:prSet>
      <dgm:spPr/>
      <dgm:t>
        <a:bodyPr/>
        <a:lstStyle/>
        <a:p>
          <a:endParaRPr lang="el-GR"/>
        </a:p>
      </dgm:t>
    </dgm:pt>
    <dgm:pt modelId="{713FEF67-4943-46C5-A967-ABA24C231C82}" type="pres">
      <dgm:prSet presAssocID="{853FA851-B6B8-4030-8437-01ACA7A19377}" presName="hierChild3" presStyleCnt="0"/>
      <dgm:spPr/>
    </dgm:pt>
  </dgm:ptLst>
  <dgm:cxnLst>
    <dgm:cxn modelId="{0F302E43-845B-4E88-863A-D1BC8718EDFA}" type="presOf" srcId="{AA5B3A46-E29B-49D0-8EF0-018F5EF360E1}" destId="{CFE3585C-CD88-4A53-BCEE-9F8E73946C88}" srcOrd="0" destOrd="0" presId="urn:microsoft.com/office/officeart/2005/8/layout/hierarchy1"/>
    <dgm:cxn modelId="{892D79A1-38B5-4D31-8E9C-87DCC6143E05}" srcId="{FC8336CA-7FA7-4859-B6F8-AA8518FC8D37}" destId="{C24EE7BA-8BB1-4559-AED1-9B8613F948BB}" srcOrd="2" destOrd="0" parTransId="{6F200417-E76D-4CC8-A64B-48890A1DAC08}" sibTransId="{26FE4B02-E908-451A-8093-A5C4876F1702}"/>
    <dgm:cxn modelId="{9D7FAE03-7AF8-4220-943A-3C9A898880A4}" type="presOf" srcId="{FC8336CA-7FA7-4859-B6F8-AA8518FC8D37}" destId="{DC00AB23-DBCF-4500-ABEB-70B3810C7077}" srcOrd="0" destOrd="0" presId="urn:microsoft.com/office/officeart/2005/8/layout/hierarchy1"/>
    <dgm:cxn modelId="{CB77D8E2-80A0-40C6-9D01-E6B58C8DD80D}" type="presOf" srcId="{03BE37C5-DC32-4698-9204-38A12DCB6CF3}" destId="{577EADDF-1FA2-4A7F-9223-84A75385B5B5}" srcOrd="0" destOrd="0" presId="urn:microsoft.com/office/officeart/2005/8/layout/hierarchy1"/>
    <dgm:cxn modelId="{7D2D3E76-07DE-466F-BF91-8F91A2FCB6FF}" type="presOf" srcId="{A1CF952B-AF3D-44DE-9ED8-4DE0327B6CD7}" destId="{69D2377D-0433-4ABE-9FDC-0B53AAD2BA28}" srcOrd="0" destOrd="0" presId="urn:microsoft.com/office/officeart/2005/8/layout/hierarchy1"/>
    <dgm:cxn modelId="{A86A4310-1C8A-4D10-8A5E-D5B2412CEA3A}" srcId="{2435D714-F5CC-4C06-BDE2-226FEDF9C7F4}" destId="{FC8336CA-7FA7-4859-B6F8-AA8518FC8D37}" srcOrd="0" destOrd="0" parTransId="{03BE37C5-DC32-4698-9204-38A12DCB6CF3}" sibTransId="{0691A0D3-2D07-453D-80E3-69DFEC460DBE}"/>
    <dgm:cxn modelId="{B19D0972-1617-4987-9733-A38B5ACFC6A8}" type="presOf" srcId="{139D058E-36C0-470E-859B-D7ADFF797549}" destId="{BC3A5E39-B10A-4C35-84D0-2BB2B07137E5}" srcOrd="0" destOrd="0" presId="urn:microsoft.com/office/officeart/2005/8/layout/hierarchy1"/>
    <dgm:cxn modelId="{001EADC7-7CAD-420D-B585-D89C1C656C54}" srcId="{FC8336CA-7FA7-4859-B6F8-AA8518FC8D37}" destId="{139D058E-36C0-470E-859B-D7ADFF797549}" srcOrd="0" destOrd="0" parTransId="{A1CF952B-AF3D-44DE-9ED8-4DE0327B6CD7}" sibTransId="{3A423405-252A-4FD1-98B9-0A223A7D4C72}"/>
    <dgm:cxn modelId="{1FFD8C15-827F-4078-80C4-95F6FB29E328}" type="presOf" srcId="{C24EE7BA-8BB1-4559-AED1-9B8613F948BB}" destId="{D9A60DB4-A23C-4F36-BC01-30A59ED1FF3A}" srcOrd="0" destOrd="0" presId="urn:microsoft.com/office/officeart/2005/8/layout/hierarchy1"/>
    <dgm:cxn modelId="{B783CD87-1477-47E8-BB13-842FCF0FA0FF}" srcId="{FC8336CA-7FA7-4859-B6F8-AA8518FC8D37}" destId="{63554607-94B7-4704-84FA-69488786B3BA}" srcOrd="1" destOrd="0" parTransId="{56E2DB61-BC11-4E75-8356-C683A4611DFE}" sibTransId="{B277762D-0BAE-4124-97A8-3B0CEC012C98}"/>
    <dgm:cxn modelId="{6C7A80E9-61FA-419E-9E15-910EEF60D73F}" srcId="{AA5B3A46-E29B-49D0-8EF0-018F5EF360E1}" destId="{2435D714-F5CC-4C06-BDE2-226FEDF9C7F4}" srcOrd="0" destOrd="0" parTransId="{30DE9B7A-73B5-4299-A035-9461B2D61C72}" sibTransId="{6F31FA70-47FA-4D16-9400-798DC0839FF5}"/>
    <dgm:cxn modelId="{DFCAEFDD-228A-47A0-BAB1-31E4D7EE706B}" type="presOf" srcId="{32A4C2FA-E867-4C35-95F8-551BA1BAA1E6}" destId="{E24BC9C5-45F1-4428-A1D5-DEC898F2340E}" srcOrd="0" destOrd="0" presId="urn:microsoft.com/office/officeart/2005/8/layout/hierarchy1"/>
    <dgm:cxn modelId="{C622ABA2-02CE-4EE3-A7E8-51C9B1AA22B7}" srcId="{2435D714-F5CC-4C06-BDE2-226FEDF9C7F4}" destId="{853FA851-B6B8-4030-8437-01ACA7A19377}" srcOrd="1" destOrd="0" parTransId="{32A4C2FA-E867-4C35-95F8-551BA1BAA1E6}" sibTransId="{3A26F9AE-F87C-443D-B52C-1AB44B4D6935}"/>
    <dgm:cxn modelId="{2926796D-E976-491E-9514-A2D1D5DBA58A}" type="presOf" srcId="{6F200417-E76D-4CC8-A64B-48890A1DAC08}" destId="{6A476D58-718A-4F93-9DDA-7C0404779FC7}" srcOrd="0" destOrd="0" presId="urn:microsoft.com/office/officeart/2005/8/layout/hierarchy1"/>
    <dgm:cxn modelId="{767E2716-5425-4D7E-B542-7845C8614020}" type="presOf" srcId="{56E2DB61-BC11-4E75-8356-C683A4611DFE}" destId="{841BB784-16CF-4704-A2FF-F907D1AABF02}" srcOrd="0" destOrd="0" presId="urn:microsoft.com/office/officeart/2005/8/layout/hierarchy1"/>
    <dgm:cxn modelId="{97439436-6148-451E-8225-5AB9BEACFA43}" type="presOf" srcId="{853FA851-B6B8-4030-8437-01ACA7A19377}" destId="{528EFF9D-5957-4F30-A585-AB053D551E1A}" srcOrd="0" destOrd="0" presId="urn:microsoft.com/office/officeart/2005/8/layout/hierarchy1"/>
    <dgm:cxn modelId="{53908A25-F311-4652-9585-6BAC8614EB7A}" type="presOf" srcId="{63554607-94B7-4704-84FA-69488786B3BA}" destId="{57BAE8B3-ABD9-4619-BD44-27E45F577529}" srcOrd="0" destOrd="0" presId="urn:microsoft.com/office/officeart/2005/8/layout/hierarchy1"/>
    <dgm:cxn modelId="{CBE9CA18-2A90-4B85-9054-645F5DF30F67}" type="presOf" srcId="{2435D714-F5CC-4C06-BDE2-226FEDF9C7F4}" destId="{5FB73403-0F7E-43E0-AAB2-9A61D3BA6384}" srcOrd="0" destOrd="0" presId="urn:microsoft.com/office/officeart/2005/8/layout/hierarchy1"/>
    <dgm:cxn modelId="{A6D5C572-D52B-436D-9141-EB7EC9812637}" type="presParOf" srcId="{CFE3585C-CD88-4A53-BCEE-9F8E73946C88}" destId="{66AC5C28-3E20-4382-9E8A-768558892D11}" srcOrd="0" destOrd="0" presId="urn:microsoft.com/office/officeart/2005/8/layout/hierarchy1"/>
    <dgm:cxn modelId="{437BB4BB-B02D-4E1E-8B66-EA00C521562B}" type="presParOf" srcId="{66AC5C28-3E20-4382-9E8A-768558892D11}" destId="{F523C493-246E-4EA0-B351-2531BCF103FA}" srcOrd="0" destOrd="0" presId="urn:microsoft.com/office/officeart/2005/8/layout/hierarchy1"/>
    <dgm:cxn modelId="{30C0744C-7FBF-4793-92F5-F45E33919FDD}" type="presParOf" srcId="{F523C493-246E-4EA0-B351-2531BCF103FA}" destId="{474B2B81-A399-4B27-86E2-1453252D7B0B}" srcOrd="0" destOrd="0" presId="urn:microsoft.com/office/officeart/2005/8/layout/hierarchy1"/>
    <dgm:cxn modelId="{2FAC779A-A137-43D8-B3B2-0968589B7537}" type="presParOf" srcId="{F523C493-246E-4EA0-B351-2531BCF103FA}" destId="{5FB73403-0F7E-43E0-AAB2-9A61D3BA6384}" srcOrd="1" destOrd="0" presId="urn:microsoft.com/office/officeart/2005/8/layout/hierarchy1"/>
    <dgm:cxn modelId="{70B1E0FC-F069-422F-B1D1-0C967D427D97}" type="presParOf" srcId="{66AC5C28-3E20-4382-9E8A-768558892D11}" destId="{123FE104-CC81-4AEE-9DD3-74192E39BC04}" srcOrd="1" destOrd="0" presId="urn:microsoft.com/office/officeart/2005/8/layout/hierarchy1"/>
    <dgm:cxn modelId="{93819273-37BE-452C-BB1B-6240CCFBBB3A}" type="presParOf" srcId="{123FE104-CC81-4AEE-9DD3-74192E39BC04}" destId="{577EADDF-1FA2-4A7F-9223-84A75385B5B5}" srcOrd="0" destOrd="0" presId="urn:microsoft.com/office/officeart/2005/8/layout/hierarchy1"/>
    <dgm:cxn modelId="{D93DF689-4109-4D23-B469-9E63A5C7338C}" type="presParOf" srcId="{123FE104-CC81-4AEE-9DD3-74192E39BC04}" destId="{CABD1E2F-C6A2-4F81-AEBA-C86C134C82E4}" srcOrd="1" destOrd="0" presId="urn:microsoft.com/office/officeart/2005/8/layout/hierarchy1"/>
    <dgm:cxn modelId="{C62DA8E4-5AE8-40CF-8FC6-6A642F363E6B}" type="presParOf" srcId="{CABD1E2F-C6A2-4F81-AEBA-C86C134C82E4}" destId="{3973340E-0D4D-43C3-945C-67E11C6875EA}" srcOrd="0" destOrd="0" presId="urn:microsoft.com/office/officeart/2005/8/layout/hierarchy1"/>
    <dgm:cxn modelId="{9300C672-7C29-4A09-A4CF-F09943DF69B1}" type="presParOf" srcId="{3973340E-0D4D-43C3-945C-67E11C6875EA}" destId="{30E91EAF-4771-4BB6-ACBA-39BCE2637370}" srcOrd="0" destOrd="0" presId="urn:microsoft.com/office/officeart/2005/8/layout/hierarchy1"/>
    <dgm:cxn modelId="{A55CBE8F-EFFE-4991-B025-311919F34F50}" type="presParOf" srcId="{3973340E-0D4D-43C3-945C-67E11C6875EA}" destId="{DC00AB23-DBCF-4500-ABEB-70B3810C7077}" srcOrd="1" destOrd="0" presId="urn:microsoft.com/office/officeart/2005/8/layout/hierarchy1"/>
    <dgm:cxn modelId="{D83351F7-4F3B-4BA2-9FF5-A38499322CF1}" type="presParOf" srcId="{CABD1E2F-C6A2-4F81-AEBA-C86C134C82E4}" destId="{BFA5AEFD-D2A4-4F60-875C-19DFE56FF658}" srcOrd="1" destOrd="0" presId="urn:microsoft.com/office/officeart/2005/8/layout/hierarchy1"/>
    <dgm:cxn modelId="{3749ACA5-16FE-430F-B2EF-1C079099B43D}" type="presParOf" srcId="{BFA5AEFD-D2A4-4F60-875C-19DFE56FF658}" destId="{69D2377D-0433-4ABE-9FDC-0B53AAD2BA28}" srcOrd="0" destOrd="0" presId="urn:microsoft.com/office/officeart/2005/8/layout/hierarchy1"/>
    <dgm:cxn modelId="{73876DF3-2BD3-4F84-B64E-BFFF765B6B5E}" type="presParOf" srcId="{BFA5AEFD-D2A4-4F60-875C-19DFE56FF658}" destId="{A2E7E0C1-13F1-4534-BE9E-FC65CDEE3096}" srcOrd="1" destOrd="0" presId="urn:microsoft.com/office/officeart/2005/8/layout/hierarchy1"/>
    <dgm:cxn modelId="{2413AC93-6CFF-4709-AF68-2B70558D2E9E}" type="presParOf" srcId="{A2E7E0C1-13F1-4534-BE9E-FC65CDEE3096}" destId="{65FCFBDA-BB11-4BAF-9F26-D3EB21E486D1}" srcOrd="0" destOrd="0" presId="urn:microsoft.com/office/officeart/2005/8/layout/hierarchy1"/>
    <dgm:cxn modelId="{BE9A503B-C697-4844-BE66-F235634D0177}" type="presParOf" srcId="{65FCFBDA-BB11-4BAF-9F26-D3EB21E486D1}" destId="{526F2CD1-75D4-4AA8-8B12-79E3D67E901F}" srcOrd="0" destOrd="0" presId="urn:microsoft.com/office/officeart/2005/8/layout/hierarchy1"/>
    <dgm:cxn modelId="{71F2F850-1A23-4A95-B0DF-84DF1621ED51}" type="presParOf" srcId="{65FCFBDA-BB11-4BAF-9F26-D3EB21E486D1}" destId="{BC3A5E39-B10A-4C35-84D0-2BB2B07137E5}" srcOrd="1" destOrd="0" presId="urn:microsoft.com/office/officeart/2005/8/layout/hierarchy1"/>
    <dgm:cxn modelId="{809AEF83-7EA9-45C4-8EAD-F46E03673B85}" type="presParOf" srcId="{A2E7E0C1-13F1-4534-BE9E-FC65CDEE3096}" destId="{CB3C679B-254B-44F8-BDC0-86BC80482AD9}" srcOrd="1" destOrd="0" presId="urn:microsoft.com/office/officeart/2005/8/layout/hierarchy1"/>
    <dgm:cxn modelId="{80969185-6E76-4DEA-8381-815A9C211174}" type="presParOf" srcId="{BFA5AEFD-D2A4-4F60-875C-19DFE56FF658}" destId="{841BB784-16CF-4704-A2FF-F907D1AABF02}" srcOrd="2" destOrd="0" presId="urn:microsoft.com/office/officeart/2005/8/layout/hierarchy1"/>
    <dgm:cxn modelId="{B569B608-DFE3-4E09-930B-7E3224E9F80D}" type="presParOf" srcId="{BFA5AEFD-D2A4-4F60-875C-19DFE56FF658}" destId="{6D5D599A-A1CA-411B-BA29-AAA118F75B92}" srcOrd="3" destOrd="0" presId="urn:microsoft.com/office/officeart/2005/8/layout/hierarchy1"/>
    <dgm:cxn modelId="{86862358-796B-489E-B6B0-F2A7C4F121FB}" type="presParOf" srcId="{6D5D599A-A1CA-411B-BA29-AAA118F75B92}" destId="{FDA00A21-3804-4939-BA26-4E0285AECC54}" srcOrd="0" destOrd="0" presId="urn:microsoft.com/office/officeart/2005/8/layout/hierarchy1"/>
    <dgm:cxn modelId="{61DA6E05-71C5-4DD4-9E5C-40382C7694DA}" type="presParOf" srcId="{FDA00A21-3804-4939-BA26-4E0285AECC54}" destId="{E08673B0-8AEC-45D8-9AF9-85D31CF55947}" srcOrd="0" destOrd="0" presId="urn:microsoft.com/office/officeart/2005/8/layout/hierarchy1"/>
    <dgm:cxn modelId="{12D06969-CE55-48D0-92AF-8538B9B618B7}" type="presParOf" srcId="{FDA00A21-3804-4939-BA26-4E0285AECC54}" destId="{57BAE8B3-ABD9-4619-BD44-27E45F577529}" srcOrd="1" destOrd="0" presId="urn:microsoft.com/office/officeart/2005/8/layout/hierarchy1"/>
    <dgm:cxn modelId="{06B72628-2B48-4833-ADE8-AE2DB05E7547}" type="presParOf" srcId="{6D5D599A-A1CA-411B-BA29-AAA118F75B92}" destId="{FFDC96ED-2B02-4527-AA9D-33DE8D8F5C66}" srcOrd="1" destOrd="0" presId="urn:microsoft.com/office/officeart/2005/8/layout/hierarchy1"/>
    <dgm:cxn modelId="{72AD1607-A195-4480-ABF0-CB672E016DE2}" type="presParOf" srcId="{BFA5AEFD-D2A4-4F60-875C-19DFE56FF658}" destId="{6A476D58-718A-4F93-9DDA-7C0404779FC7}" srcOrd="4" destOrd="0" presId="urn:microsoft.com/office/officeart/2005/8/layout/hierarchy1"/>
    <dgm:cxn modelId="{EC0A4576-3BBC-49BA-BDC0-45F176618533}" type="presParOf" srcId="{BFA5AEFD-D2A4-4F60-875C-19DFE56FF658}" destId="{50FB7FE5-FF33-4DA6-AAF4-087CF187D68E}" srcOrd="5" destOrd="0" presId="urn:microsoft.com/office/officeart/2005/8/layout/hierarchy1"/>
    <dgm:cxn modelId="{51CCF661-04CD-426F-A504-D8D2C04CAFBB}" type="presParOf" srcId="{50FB7FE5-FF33-4DA6-AAF4-087CF187D68E}" destId="{EDAFC559-4450-42C9-A6DE-C3663CD4BC97}" srcOrd="0" destOrd="0" presId="urn:microsoft.com/office/officeart/2005/8/layout/hierarchy1"/>
    <dgm:cxn modelId="{E391C58B-CAA8-4BF1-AD70-4BA37BCCAE5D}" type="presParOf" srcId="{EDAFC559-4450-42C9-A6DE-C3663CD4BC97}" destId="{751EC1B0-4D3C-4E5F-9288-5E1C2E251908}" srcOrd="0" destOrd="0" presId="urn:microsoft.com/office/officeart/2005/8/layout/hierarchy1"/>
    <dgm:cxn modelId="{4877BC40-7943-419F-A583-39BE958AF7A2}" type="presParOf" srcId="{EDAFC559-4450-42C9-A6DE-C3663CD4BC97}" destId="{D9A60DB4-A23C-4F36-BC01-30A59ED1FF3A}" srcOrd="1" destOrd="0" presId="urn:microsoft.com/office/officeart/2005/8/layout/hierarchy1"/>
    <dgm:cxn modelId="{E10D3445-4D27-4F09-B875-9A59E98AE361}" type="presParOf" srcId="{50FB7FE5-FF33-4DA6-AAF4-087CF187D68E}" destId="{55FCDA71-8458-495D-940D-0CCAABB5E1BF}" srcOrd="1" destOrd="0" presId="urn:microsoft.com/office/officeart/2005/8/layout/hierarchy1"/>
    <dgm:cxn modelId="{E562D7B5-C2D0-4EB2-92DE-79E014B0514B}" type="presParOf" srcId="{123FE104-CC81-4AEE-9DD3-74192E39BC04}" destId="{E24BC9C5-45F1-4428-A1D5-DEC898F2340E}" srcOrd="2" destOrd="0" presId="urn:microsoft.com/office/officeart/2005/8/layout/hierarchy1"/>
    <dgm:cxn modelId="{36C007B1-3564-4289-BA3F-E8A8DC5E2834}" type="presParOf" srcId="{123FE104-CC81-4AEE-9DD3-74192E39BC04}" destId="{5A2BFBCE-2518-4BF7-990A-151A9C418DA2}" srcOrd="3" destOrd="0" presId="urn:microsoft.com/office/officeart/2005/8/layout/hierarchy1"/>
    <dgm:cxn modelId="{86161786-9DF9-4EB6-9D8A-05E202923FDA}" type="presParOf" srcId="{5A2BFBCE-2518-4BF7-990A-151A9C418DA2}" destId="{40F6821F-B57B-4BA9-A284-A76660649A8C}" srcOrd="0" destOrd="0" presId="urn:microsoft.com/office/officeart/2005/8/layout/hierarchy1"/>
    <dgm:cxn modelId="{33EB94B1-05EF-4214-842A-552C3E7DB075}" type="presParOf" srcId="{40F6821F-B57B-4BA9-A284-A76660649A8C}" destId="{48579AE0-FD13-49EF-875E-046DDA7C721E}" srcOrd="0" destOrd="0" presId="urn:microsoft.com/office/officeart/2005/8/layout/hierarchy1"/>
    <dgm:cxn modelId="{13B405D8-4764-4E16-807F-A23198C0CCBB}" type="presParOf" srcId="{40F6821F-B57B-4BA9-A284-A76660649A8C}" destId="{528EFF9D-5957-4F30-A585-AB053D551E1A}" srcOrd="1" destOrd="0" presId="urn:microsoft.com/office/officeart/2005/8/layout/hierarchy1"/>
    <dgm:cxn modelId="{A7471D3F-5E3B-4E62-9097-152A5F77DB66}" type="presParOf" srcId="{5A2BFBCE-2518-4BF7-990A-151A9C418DA2}" destId="{713FEF67-4943-46C5-A967-ABA24C231C82}"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960586F-0A8C-4ECC-897F-4A97AF6BAA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5DAEF30B-D69F-4F56-AE67-759C099703C3}">
      <dgm:prSet phldrT="[Κείμενο]" custT="1"/>
      <dgm:spPr/>
      <dgm:t>
        <a:bodyPr/>
        <a:lstStyle/>
        <a:p>
          <a:r>
            <a:rPr lang="el-GR" sz="1600" b="1" dirty="0" smtClean="0"/>
            <a:t>Αντιβιόγραμμα: </a:t>
          </a:r>
          <a:r>
            <a:rPr lang="el-GR" sz="1600" dirty="0" smtClean="0"/>
            <a:t>η αναλυτική αναγραφή των δεδομένων της ευαισθησίας ενός μικροοργανισμού στους υπάρχοντες αντιμικροβιακούς παράγοντες </a:t>
          </a:r>
          <a:endParaRPr lang="el-GR" sz="1600" dirty="0"/>
        </a:p>
      </dgm:t>
    </dgm:pt>
    <dgm:pt modelId="{D2F09F2E-D97B-4EA6-B6B5-F57D3F43666A}" type="parTrans" cxnId="{A164B49F-248F-4627-85A2-4B4B51B46353}">
      <dgm:prSet/>
      <dgm:spPr/>
      <dgm:t>
        <a:bodyPr/>
        <a:lstStyle/>
        <a:p>
          <a:endParaRPr lang="el-GR"/>
        </a:p>
      </dgm:t>
    </dgm:pt>
    <dgm:pt modelId="{A5413613-EE0F-4F78-9F00-BE797EA0EB37}" type="sibTrans" cxnId="{A164B49F-248F-4627-85A2-4B4B51B46353}">
      <dgm:prSet/>
      <dgm:spPr/>
      <dgm:t>
        <a:bodyPr/>
        <a:lstStyle/>
        <a:p>
          <a:endParaRPr lang="el-GR"/>
        </a:p>
      </dgm:t>
    </dgm:pt>
    <dgm:pt modelId="{43C643CA-A247-4294-ABDA-FBB85309D59F}">
      <dgm:prSet phldrT="[Κείμενο]" custT="1"/>
      <dgm:spPr/>
      <dgm:t>
        <a:bodyPr/>
        <a:lstStyle/>
        <a:p>
          <a:r>
            <a:rPr lang="el-GR" sz="1600" dirty="0" smtClean="0"/>
            <a:t>Το πρώτο βήμα για την ερμηνεία του αντιβιογράμματος αποτελεί η αξιολόγηση του αποτελέσματος της καλλιέργειας </a:t>
          </a:r>
          <a:endParaRPr lang="el-GR" sz="1600" dirty="0"/>
        </a:p>
      </dgm:t>
    </dgm:pt>
    <dgm:pt modelId="{28E41E16-4852-4A8E-8478-5C3DBAF25D94}" type="parTrans" cxnId="{9445C287-91F9-43AE-8142-63C43B9D6A5B}">
      <dgm:prSet/>
      <dgm:spPr/>
      <dgm:t>
        <a:bodyPr/>
        <a:lstStyle/>
        <a:p>
          <a:endParaRPr lang="el-GR"/>
        </a:p>
      </dgm:t>
    </dgm:pt>
    <dgm:pt modelId="{95F3552E-DC9C-4F3C-9F91-214905905F2B}" type="sibTrans" cxnId="{9445C287-91F9-43AE-8142-63C43B9D6A5B}">
      <dgm:prSet/>
      <dgm:spPr/>
      <dgm:t>
        <a:bodyPr/>
        <a:lstStyle/>
        <a:p>
          <a:endParaRPr lang="el-GR"/>
        </a:p>
      </dgm:t>
    </dgm:pt>
    <dgm:pt modelId="{E85E94CD-7726-440A-A647-91DD75444501}">
      <dgm:prSet phldrT="[Κείμενο]" custT="1"/>
      <dgm:spPr/>
      <dgm:t>
        <a:bodyPr/>
        <a:lstStyle/>
        <a:p>
          <a:r>
            <a:rPr lang="el-GR" sz="1600" dirty="0" smtClean="0"/>
            <a:t>Εξετάζεται αν </a:t>
          </a:r>
        </a:p>
        <a:p>
          <a:r>
            <a:rPr lang="el-GR" sz="1600" dirty="0" smtClean="0"/>
            <a:t>-ο ασθενής έχει κλινική εικόνα συμβατή με λοίμωξη ή πρόκειται για αποικισμό</a:t>
          </a:r>
        </a:p>
        <a:p>
          <a:r>
            <a:rPr lang="el-GR" sz="1600" dirty="0" smtClean="0"/>
            <a:t>-ο υπό εξέταση μικροοργανισμός είναι το υπεύθυνο παθογόνο για την λοίμωξη του ασθενή</a:t>
          </a:r>
          <a:endParaRPr lang="el-GR" sz="1600" dirty="0"/>
        </a:p>
      </dgm:t>
    </dgm:pt>
    <dgm:pt modelId="{6743A81F-555D-419F-B492-CA6496ABF783}" type="parTrans" cxnId="{A03C694D-3782-4BE8-9F2D-43BB138D9D36}">
      <dgm:prSet/>
      <dgm:spPr/>
      <dgm:t>
        <a:bodyPr/>
        <a:lstStyle/>
        <a:p>
          <a:endParaRPr lang="el-GR"/>
        </a:p>
      </dgm:t>
    </dgm:pt>
    <dgm:pt modelId="{65954332-F4A5-48B4-AAD4-E73AF87F2634}" type="sibTrans" cxnId="{A03C694D-3782-4BE8-9F2D-43BB138D9D36}">
      <dgm:prSet/>
      <dgm:spPr/>
      <dgm:t>
        <a:bodyPr/>
        <a:lstStyle/>
        <a:p>
          <a:endParaRPr lang="el-GR"/>
        </a:p>
      </dgm:t>
    </dgm:pt>
    <dgm:pt modelId="{948F9AE3-A600-4409-B3BF-0B0133BE5B21}" type="pres">
      <dgm:prSet presAssocID="{C960586F-0A8C-4ECC-897F-4A97AF6BAA6C}" presName="linear" presStyleCnt="0">
        <dgm:presLayoutVars>
          <dgm:dir/>
          <dgm:animLvl val="lvl"/>
          <dgm:resizeHandles val="exact"/>
        </dgm:presLayoutVars>
      </dgm:prSet>
      <dgm:spPr/>
      <dgm:t>
        <a:bodyPr/>
        <a:lstStyle/>
        <a:p>
          <a:endParaRPr lang="el-GR"/>
        </a:p>
      </dgm:t>
    </dgm:pt>
    <dgm:pt modelId="{BD33E890-5F73-482D-8DD6-C3F6C4F4A443}" type="pres">
      <dgm:prSet presAssocID="{5DAEF30B-D69F-4F56-AE67-759C099703C3}" presName="parentLin" presStyleCnt="0"/>
      <dgm:spPr/>
    </dgm:pt>
    <dgm:pt modelId="{AEB75620-A47E-4101-93DD-7FC4A29C88AE}" type="pres">
      <dgm:prSet presAssocID="{5DAEF30B-D69F-4F56-AE67-759C099703C3}" presName="parentLeftMargin" presStyleLbl="node1" presStyleIdx="0" presStyleCnt="3"/>
      <dgm:spPr/>
      <dgm:t>
        <a:bodyPr/>
        <a:lstStyle/>
        <a:p>
          <a:endParaRPr lang="el-GR"/>
        </a:p>
      </dgm:t>
    </dgm:pt>
    <dgm:pt modelId="{8C8259DF-9901-4296-AE71-A4DF58EC7C75}" type="pres">
      <dgm:prSet presAssocID="{5DAEF30B-D69F-4F56-AE67-759C099703C3}" presName="parentText" presStyleLbl="node1" presStyleIdx="0" presStyleCnt="3">
        <dgm:presLayoutVars>
          <dgm:chMax val="0"/>
          <dgm:bulletEnabled val="1"/>
        </dgm:presLayoutVars>
      </dgm:prSet>
      <dgm:spPr/>
      <dgm:t>
        <a:bodyPr/>
        <a:lstStyle/>
        <a:p>
          <a:endParaRPr lang="el-GR"/>
        </a:p>
      </dgm:t>
    </dgm:pt>
    <dgm:pt modelId="{FA703719-7421-4088-BAA0-6D2DB2F31363}" type="pres">
      <dgm:prSet presAssocID="{5DAEF30B-D69F-4F56-AE67-759C099703C3}" presName="negativeSpace" presStyleCnt="0"/>
      <dgm:spPr/>
    </dgm:pt>
    <dgm:pt modelId="{54BEC3DC-0300-425E-BDB6-CB01002AC941}" type="pres">
      <dgm:prSet presAssocID="{5DAEF30B-D69F-4F56-AE67-759C099703C3}" presName="childText" presStyleLbl="conFgAcc1" presStyleIdx="0" presStyleCnt="3">
        <dgm:presLayoutVars>
          <dgm:bulletEnabled val="1"/>
        </dgm:presLayoutVars>
      </dgm:prSet>
      <dgm:spPr/>
    </dgm:pt>
    <dgm:pt modelId="{0D31F25A-AFCE-409B-A88A-8805E8941B6A}" type="pres">
      <dgm:prSet presAssocID="{A5413613-EE0F-4F78-9F00-BE797EA0EB37}" presName="spaceBetweenRectangles" presStyleCnt="0"/>
      <dgm:spPr/>
    </dgm:pt>
    <dgm:pt modelId="{FD0B4539-B368-409F-A97D-D26D31EC9A75}" type="pres">
      <dgm:prSet presAssocID="{43C643CA-A247-4294-ABDA-FBB85309D59F}" presName="parentLin" presStyleCnt="0"/>
      <dgm:spPr/>
    </dgm:pt>
    <dgm:pt modelId="{A9531333-9411-45FA-9E7D-EBCB67769233}" type="pres">
      <dgm:prSet presAssocID="{43C643CA-A247-4294-ABDA-FBB85309D59F}" presName="parentLeftMargin" presStyleLbl="node1" presStyleIdx="0" presStyleCnt="3"/>
      <dgm:spPr/>
      <dgm:t>
        <a:bodyPr/>
        <a:lstStyle/>
        <a:p>
          <a:endParaRPr lang="el-GR"/>
        </a:p>
      </dgm:t>
    </dgm:pt>
    <dgm:pt modelId="{DA872861-CF37-4305-AB45-478225D6AFB2}" type="pres">
      <dgm:prSet presAssocID="{43C643CA-A247-4294-ABDA-FBB85309D59F}" presName="parentText" presStyleLbl="node1" presStyleIdx="1" presStyleCnt="3">
        <dgm:presLayoutVars>
          <dgm:chMax val="0"/>
          <dgm:bulletEnabled val="1"/>
        </dgm:presLayoutVars>
      </dgm:prSet>
      <dgm:spPr/>
      <dgm:t>
        <a:bodyPr/>
        <a:lstStyle/>
        <a:p>
          <a:endParaRPr lang="el-GR"/>
        </a:p>
      </dgm:t>
    </dgm:pt>
    <dgm:pt modelId="{EACBFAF7-FB6B-4F4A-9414-A2B030E57AC6}" type="pres">
      <dgm:prSet presAssocID="{43C643CA-A247-4294-ABDA-FBB85309D59F}" presName="negativeSpace" presStyleCnt="0"/>
      <dgm:spPr/>
    </dgm:pt>
    <dgm:pt modelId="{92CA7A4B-F194-459F-BA74-FCAE2DE98CE5}" type="pres">
      <dgm:prSet presAssocID="{43C643CA-A247-4294-ABDA-FBB85309D59F}" presName="childText" presStyleLbl="conFgAcc1" presStyleIdx="1" presStyleCnt="3">
        <dgm:presLayoutVars>
          <dgm:bulletEnabled val="1"/>
        </dgm:presLayoutVars>
      </dgm:prSet>
      <dgm:spPr/>
    </dgm:pt>
    <dgm:pt modelId="{3030A573-B90D-49F2-B395-691F7398DE2D}" type="pres">
      <dgm:prSet presAssocID="{95F3552E-DC9C-4F3C-9F91-214905905F2B}" presName="spaceBetweenRectangles" presStyleCnt="0"/>
      <dgm:spPr/>
    </dgm:pt>
    <dgm:pt modelId="{9E7DA574-DFF0-4E85-B329-F749EBEF3B68}" type="pres">
      <dgm:prSet presAssocID="{E85E94CD-7726-440A-A647-91DD75444501}" presName="parentLin" presStyleCnt="0"/>
      <dgm:spPr/>
    </dgm:pt>
    <dgm:pt modelId="{ABDD07C9-BA4E-4BDA-949D-684550B2779A}" type="pres">
      <dgm:prSet presAssocID="{E85E94CD-7726-440A-A647-91DD75444501}" presName="parentLeftMargin" presStyleLbl="node1" presStyleIdx="1" presStyleCnt="3"/>
      <dgm:spPr/>
      <dgm:t>
        <a:bodyPr/>
        <a:lstStyle/>
        <a:p>
          <a:endParaRPr lang="el-GR"/>
        </a:p>
      </dgm:t>
    </dgm:pt>
    <dgm:pt modelId="{4D84BCF0-6341-4C9A-9CF5-83F1F5B40536}" type="pres">
      <dgm:prSet presAssocID="{E85E94CD-7726-440A-A647-91DD75444501}" presName="parentText" presStyleLbl="node1" presStyleIdx="2" presStyleCnt="3" custScaleY="168696">
        <dgm:presLayoutVars>
          <dgm:chMax val="0"/>
          <dgm:bulletEnabled val="1"/>
        </dgm:presLayoutVars>
      </dgm:prSet>
      <dgm:spPr/>
      <dgm:t>
        <a:bodyPr/>
        <a:lstStyle/>
        <a:p>
          <a:endParaRPr lang="el-GR"/>
        </a:p>
      </dgm:t>
    </dgm:pt>
    <dgm:pt modelId="{8F824298-5712-4F97-A789-4A938BC6C0AE}" type="pres">
      <dgm:prSet presAssocID="{E85E94CD-7726-440A-A647-91DD75444501}" presName="negativeSpace" presStyleCnt="0"/>
      <dgm:spPr/>
    </dgm:pt>
    <dgm:pt modelId="{8CAE84F1-8DD9-4438-98C0-0F4A029BC87F}" type="pres">
      <dgm:prSet presAssocID="{E85E94CD-7726-440A-A647-91DD75444501}" presName="childText" presStyleLbl="conFgAcc1" presStyleIdx="2" presStyleCnt="3">
        <dgm:presLayoutVars>
          <dgm:bulletEnabled val="1"/>
        </dgm:presLayoutVars>
      </dgm:prSet>
      <dgm:spPr/>
    </dgm:pt>
  </dgm:ptLst>
  <dgm:cxnLst>
    <dgm:cxn modelId="{A03C694D-3782-4BE8-9F2D-43BB138D9D36}" srcId="{C960586F-0A8C-4ECC-897F-4A97AF6BAA6C}" destId="{E85E94CD-7726-440A-A647-91DD75444501}" srcOrd="2" destOrd="0" parTransId="{6743A81F-555D-419F-B492-CA6496ABF783}" sibTransId="{65954332-F4A5-48B4-AAD4-E73AF87F2634}"/>
    <dgm:cxn modelId="{4A024DA0-18AF-44A3-866F-39A2F51D754F}" type="presOf" srcId="{5DAEF30B-D69F-4F56-AE67-759C099703C3}" destId="{AEB75620-A47E-4101-93DD-7FC4A29C88AE}" srcOrd="0" destOrd="0" presId="urn:microsoft.com/office/officeart/2005/8/layout/list1"/>
    <dgm:cxn modelId="{FA5DFFA0-40E4-4128-BFA1-A9B0089EE143}" type="presOf" srcId="{43C643CA-A247-4294-ABDA-FBB85309D59F}" destId="{DA872861-CF37-4305-AB45-478225D6AFB2}" srcOrd="1" destOrd="0" presId="urn:microsoft.com/office/officeart/2005/8/layout/list1"/>
    <dgm:cxn modelId="{D3302673-EF94-436F-8F48-55C30101438D}" type="presOf" srcId="{5DAEF30B-D69F-4F56-AE67-759C099703C3}" destId="{8C8259DF-9901-4296-AE71-A4DF58EC7C75}" srcOrd="1" destOrd="0" presId="urn:microsoft.com/office/officeart/2005/8/layout/list1"/>
    <dgm:cxn modelId="{A164B49F-248F-4627-85A2-4B4B51B46353}" srcId="{C960586F-0A8C-4ECC-897F-4A97AF6BAA6C}" destId="{5DAEF30B-D69F-4F56-AE67-759C099703C3}" srcOrd="0" destOrd="0" parTransId="{D2F09F2E-D97B-4EA6-B6B5-F57D3F43666A}" sibTransId="{A5413613-EE0F-4F78-9F00-BE797EA0EB37}"/>
    <dgm:cxn modelId="{4411B561-4A5A-4AC8-9D37-5D22DFA68DFC}" type="presOf" srcId="{E85E94CD-7726-440A-A647-91DD75444501}" destId="{ABDD07C9-BA4E-4BDA-949D-684550B2779A}" srcOrd="0" destOrd="0" presId="urn:microsoft.com/office/officeart/2005/8/layout/list1"/>
    <dgm:cxn modelId="{EF2C448D-52F4-402C-9EAB-B41F1C893E79}" type="presOf" srcId="{43C643CA-A247-4294-ABDA-FBB85309D59F}" destId="{A9531333-9411-45FA-9E7D-EBCB67769233}" srcOrd="0" destOrd="0" presId="urn:microsoft.com/office/officeart/2005/8/layout/list1"/>
    <dgm:cxn modelId="{9445C287-91F9-43AE-8142-63C43B9D6A5B}" srcId="{C960586F-0A8C-4ECC-897F-4A97AF6BAA6C}" destId="{43C643CA-A247-4294-ABDA-FBB85309D59F}" srcOrd="1" destOrd="0" parTransId="{28E41E16-4852-4A8E-8478-5C3DBAF25D94}" sibTransId="{95F3552E-DC9C-4F3C-9F91-214905905F2B}"/>
    <dgm:cxn modelId="{C9FEBCA1-667F-427D-A17D-CA9F85589507}" type="presOf" srcId="{C960586F-0A8C-4ECC-897F-4A97AF6BAA6C}" destId="{948F9AE3-A600-4409-B3BF-0B0133BE5B21}" srcOrd="0" destOrd="0" presId="urn:microsoft.com/office/officeart/2005/8/layout/list1"/>
    <dgm:cxn modelId="{B9AD8BC8-A307-4996-B3BC-D227921C74CE}" type="presOf" srcId="{E85E94CD-7726-440A-A647-91DD75444501}" destId="{4D84BCF0-6341-4C9A-9CF5-83F1F5B40536}" srcOrd="1" destOrd="0" presId="urn:microsoft.com/office/officeart/2005/8/layout/list1"/>
    <dgm:cxn modelId="{CC1F185A-36B8-4E3F-AA2F-83B73B309C0B}" type="presParOf" srcId="{948F9AE3-A600-4409-B3BF-0B0133BE5B21}" destId="{BD33E890-5F73-482D-8DD6-C3F6C4F4A443}" srcOrd="0" destOrd="0" presId="urn:microsoft.com/office/officeart/2005/8/layout/list1"/>
    <dgm:cxn modelId="{9DF8F97C-1240-4993-A0CD-7DFF43F42346}" type="presParOf" srcId="{BD33E890-5F73-482D-8DD6-C3F6C4F4A443}" destId="{AEB75620-A47E-4101-93DD-7FC4A29C88AE}" srcOrd="0" destOrd="0" presId="urn:microsoft.com/office/officeart/2005/8/layout/list1"/>
    <dgm:cxn modelId="{C8E0D325-A291-4A0A-93B0-C3C5BBC2FD4E}" type="presParOf" srcId="{BD33E890-5F73-482D-8DD6-C3F6C4F4A443}" destId="{8C8259DF-9901-4296-AE71-A4DF58EC7C75}" srcOrd="1" destOrd="0" presId="urn:microsoft.com/office/officeart/2005/8/layout/list1"/>
    <dgm:cxn modelId="{19731BAE-086F-48C8-92D5-231DDEEE1AF0}" type="presParOf" srcId="{948F9AE3-A600-4409-B3BF-0B0133BE5B21}" destId="{FA703719-7421-4088-BAA0-6D2DB2F31363}" srcOrd="1" destOrd="0" presId="urn:microsoft.com/office/officeart/2005/8/layout/list1"/>
    <dgm:cxn modelId="{CFEA750A-EE60-4476-8897-5199D3960EC2}" type="presParOf" srcId="{948F9AE3-A600-4409-B3BF-0B0133BE5B21}" destId="{54BEC3DC-0300-425E-BDB6-CB01002AC941}" srcOrd="2" destOrd="0" presId="urn:microsoft.com/office/officeart/2005/8/layout/list1"/>
    <dgm:cxn modelId="{661AD3BB-A4E5-4228-B916-C4A5DC130228}" type="presParOf" srcId="{948F9AE3-A600-4409-B3BF-0B0133BE5B21}" destId="{0D31F25A-AFCE-409B-A88A-8805E8941B6A}" srcOrd="3" destOrd="0" presId="urn:microsoft.com/office/officeart/2005/8/layout/list1"/>
    <dgm:cxn modelId="{7DC401E1-D744-454B-BB4F-5FA2EC1D05B9}" type="presParOf" srcId="{948F9AE3-A600-4409-B3BF-0B0133BE5B21}" destId="{FD0B4539-B368-409F-A97D-D26D31EC9A75}" srcOrd="4" destOrd="0" presId="urn:microsoft.com/office/officeart/2005/8/layout/list1"/>
    <dgm:cxn modelId="{CFF61793-81C6-488F-A4D0-D911AF08AC13}" type="presParOf" srcId="{FD0B4539-B368-409F-A97D-D26D31EC9A75}" destId="{A9531333-9411-45FA-9E7D-EBCB67769233}" srcOrd="0" destOrd="0" presId="urn:microsoft.com/office/officeart/2005/8/layout/list1"/>
    <dgm:cxn modelId="{C395E6B9-99F6-4E42-9070-8CC6C08ADCBD}" type="presParOf" srcId="{FD0B4539-B368-409F-A97D-D26D31EC9A75}" destId="{DA872861-CF37-4305-AB45-478225D6AFB2}" srcOrd="1" destOrd="0" presId="urn:microsoft.com/office/officeart/2005/8/layout/list1"/>
    <dgm:cxn modelId="{BCE44893-66D2-4AA9-8B56-8BC081506836}" type="presParOf" srcId="{948F9AE3-A600-4409-B3BF-0B0133BE5B21}" destId="{EACBFAF7-FB6B-4F4A-9414-A2B030E57AC6}" srcOrd="5" destOrd="0" presId="urn:microsoft.com/office/officeart/2005/8/layout/list1"/>
    <dgm:cxn modelId="{CCD75946-8018-4FA8-AB16-74659E054F8C}" type="presParOf" srcId="{948F9AE3-A600-4409-B3BF-0B0133BE5B21}" destId="{92CA7A4B-F194-459F-BA74-FCAE2DE98CE5}" srcOrd="6" destOrd="0" presId="urn:microsoft.com/office/officeart/2005/8/layout/list1"/>
    <dgm:cxn modelId="{A7C13F6D-C70B-4236-A35C-94AAB2DE2FD6}" type="presParOf" srcId="{948F9AE3-A600-4409-B3BF-0B0133BE5B21}" destId="{3030A573-B90D-49F2-B395-691F7398DE2D}" srcOrd="7" destOrd="0" presId="urn:microsoft.com/office/officeart/2005/8/layout/list1"/>
    <dgm:cxn modelId="{59D5D586-767B-4AB9-8904-8291F2AD53E4}" type="presParOf" srcId="{948F9AE3-A600-4409-B3BF-0B0133BE5B21}" destId="{9E7DA574-DFF0-4E85-B329-F749EBEF3B68}" srcOrd="8" destOrd="0" presId="urn:microsoft.com/office/officeart/2005/8/layout/list1"/>
    <dgm:cxn modelId="{29962BD1-B305-4401-82F6-65865AA683F2}" type="presParOf" srcId="{9E7DA574-DFF0-4E85-B329-F749EBEF3B68}" destId="{ABDD07C9-BA4E-4BDA-949D-684550B2779A}" srcOrd="0" destOrd="0" presId="urn:microsoft.com/office/officeart/2005/8/layout/list1"/>
    <dgm:cxn modelId="{61830F60-183C-447C-9759-6533ACD88327}" type="presParOf" srcId="{9E7DA574-DFF0-4E85-B329-F749EBEF3B68}" destId="{4D84BCF0-6341-4C9A-9CF5-83F1F5B40536}" srcOrd="1" destOrd="0" presId="urn:microsoft.com/office/officeart/2005/8/layout/list1"/>
    <dgm:cxn modelId="{37F70F0A-89A1-4138-99C1-F9A79BF7D664}" type="presParOf" srcId="{948F9AE3-A600-4409-B3BF-0B0133BE5B21}" destId="{8F824298-5712-4F97-A789-4A938BC6C0AE}" srcOrd="9" destOrd="0" presId="urn:microsoft.com/office/officeart/2005/8/layout/list1"/>
    <dgm:cxn modelId="{AB721498-AAF9-4F02-8046-6C3564448113}" type="presParOf" srcId="{948F9AE3-A600-4409-B3BF-0B0133BE5B21}" destId="{8CAE84F1-8DD9-4438-98C0-0F4A029BC87F}"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0D3958-57B1-479D-B148-691F7AB8A5F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4F88FC6E-64D4-431F-9377-7970946ED391}">
      <dgm:prSet phldrT="[Κείμενο]"/>
      <dgm:spPr/>
      <dgm:t>
        <a:bodyPr/>
        <a:lstStyle/>
        <a:p>
          <a:r>
            <a:rPr lang="el-GR" dirty="0" smtClean="0"/>
            <a:t>Ενεργοί αμυντικοί μηχανισμοί (ανοσία)</a:t>
          </a:r>
          <a:endParaRPr lang="el-GR" dirty="0"/>
        </a:p>
      </dgm:t>
    </dgm:pt>
    <dgm:pt modelId="{1CC4B668-A5A3-4C6C-B65F-B349BDFD7D94}" type="parTrans" cxnId="{95BE7A42-22F0-4C62-94CB-82A98C5F7884}">
      <dgm:prSet/>
      <dgm:spPr/>
      <dgm:t>
        <a:bodyPr/>
        <a:lstStyle/>
        <a:p>
          <a:endParaRPr lang="el-GR"/>
        </a:p>
      </dgm:t>
    </dgm:pt>
    <dgm:pt modelId="{C54B767F-744C-4EE2-B0A3-A627A4A148C5}" type="sibTrans" cxnId="{95BE7A42-22F0-4C62-94CB-82A98C5F7884}">
      <dgm:prSet/>
      <dgm:spPr/>
      <dgm:t>
        <a:bodyPr/>
        <a:lstStyle/>
        <a:p>
          <a:endParaRPr lang="el-GR"/>
        </a:p>
      </dgm:t>
    </dgm:pt>
    <dgm:pt modelId="{01A86B1F-9021-4DAC-AF36-E6070A5301B5}">
      <dgm:prSet phldrT="[Κείμενο]"/>
      <dgm:spPr/>
      <dgm:t>
        <a:bodyPr/>
        <a:lstStyle/>
        <a:p>
          <a:r>
            <a:rPr lang="el-GR" dirty="0" smtClean="0"/>
            <a:t>Φυσική ανοσία</a:t>
          </a:r>
          <a:endParaRPr lang="el-GR" dirty="0"/>
        </a:p>
      </dgm:t>
    </dgm:pt>
    <dgm:pt modelId="{2AAC44B3-CC96-4416-9CA7-53CBB79B4226}" type="parTrans" cxnId="{4BAE5A49-79A5-41FA-BF69-8418BAE3B559}">
      <dgm:prSet/>
      <dgm:spPr/>
      <dgm:t>
        <a:bodyPr/>
        <a:lstStyle/>
        <a:p>
          <a:endParaRPr lang="el-GR"/>
        </a:p>
      </dgm:t>
    </dgm:pt>
    <dgm:pt modelId="{72BFDDB7-DAD0-4024-8C94-6A5E7BF350FE}" type="sibTrans" cxnId="{4BAE5A49-79A5-41FA-BF69-8418BAE3B559}">
      <dgm:prSet/>
      <dgm:spPr/>
      <dgm:t>
        <a:bodyPr/>
        <a:lstStyle/>
        <a:p>
          <a:endParaRPr lang="el-GR"/>
        </a:p>
      </dgm:t>
    </dgm:pt>
    <dgm:pt modelId="{CB2F8320-8408-44E6-9D16-93762D4E24DE}">
      <dgm:prSet phldrT="[Κείμενο]"/>
      <dgm:spPr/>
      <dgm:t>
        <a:bodyPr/>
        <a:lstStyle/>
        <a:p>
          <a:r>
            <a:rPr lang="el-GR" dirty="0" smtClean="0"/>
            <a:t>Επίκτητη ανοσία</a:t>
          </a:r>
          <a:endParaRPr lang="el-GR" dirty="0"/>
        </a:p>
      </dgm:t>
    </dgm:pt>
    <dgm:pt modelId="{12996D2E-1160-4752-B49E-B765563F15D4}" type="parTrans" cxnId="{6E987E43-C9F1-41CF-9633-E5BB65FA3133}">
      <dgm:prSet/>
      <dgm:spPr/>
      <dgm:t>
        <a:bodyPr/>
        <a:lstStyle/>
        <a:p>
          <a:endParaRPr lang="el-GR"/>
        </a:p>
      </dgm:t>
    </dgm:pt>
    <dgm:pt modelId="{DBE73037-0D0C-4B0E-A5C2-99BFBE6FA0B1}" type="sibTrans" cxnId="{6E987E43-C9F1-41CF-9633-E5BB65FA3133}">
      <dgm:prSet/>
      <dgm:spPr/>
      <dgm:t>
        <a:bodyPr/>
        <a:lstStyle/>
        <a:p>
          <a:endParaRPr lang="el-GR"/>
        </a:p>
      </dgm:t>
    </dgm:pt>
    <dgm:pt modelId="{4E309FAD-9E7B-42AF-B542-F0F504DF7A4D}" type="pres">
      <dgm:prSet presAssocID="{8D0D3958-57B1-479D-B148-691F7AB8A5F6}" presName="hierChild1" presStyleCnt="0">
        <dgm:presLayoutVars>
          <dgm:chPref val="1"/>
          <dgm:dir/>
          <dgm:animOne val="branch"/>
          <dgm:animLvl val="lvl"/>
          <dgm:resizeHandles/>
        </dgm:presLayoutVars>
      </dgm:prSet>
      <dgm:spPr/>
      <dgm:t>
        <a:bodyPr/>
        <a:lstStyle/>
        <a:p>
          <a:endParaRPr lang="el-GR"/>
        </a:p>
      </dgm:t>
    </dgm:pt>
    <dgm:pt modelId="{A0025288-D140-49A9-AFA6-4B8CACAFD9AB}" type="pres">
      <dgm:prSet presAssocID="{4F88FC6E-64D4-431F-9377-7970946ED391}" presName="hierRoot1" presStyleCnt="0"/>
      <dgm:spPr/>
    </dgm:pt>
    <dgm:pt modelId="{F9E0E70C-B3B1-4D5D-9593-8D1067C51B2E}" type="pres">
      <dgm:prSet presAssocID="{4F88FC6E-64D4-431F-9377-7970946ED391}" presName="composite" presStyleCnt="0"/>
      <dgm:spPr/>
    </dgm:pt>
    <dgm:pt modelId="{5537DA8E-C6D2-4426-A98E-645F24809A4D}" type="pres">
      <dgm:prSet presAssocID="{4F88FC6E-64D4-431F-9377-7970946ED391}" presName="background" presStyleLbl="node0" presStyleIdx="0" presStyleCnt="1"/>
      <dgm:spPr/>
    </dgm:pt>
    <dgm:pt modelId="{C3B33B0D-24B1-4797-A622-63304FD85968}" type="pres">
      <dgm:prSet presAssocID="{4F88FC6E-64D4-431F-9377-7970946ED391}" presName="text" presStyleLbl="fgAcc0" presStyleIdx="0" presStyleCnt="1">
        <dgm:presLayoutVars>
          <dgm:chPref val="3"/>
        </dgm:presLayoutVars>
      </dgm:prSet>
      <dgm:spPr/>
      <dgm:t>
        <a:bodyPr/>
        <a:lstStyle/>
        <a:p>
          <a:endParaRPr lang="el-GR"/>
        </a:p>
      </dgm:t>
    </dgm:pt>
    <dgm:pt modelId="{B9D6FD7C-B7FE-4EBF-8C7F-E7280BDFF6C3}" type="pres">
      <dgm:prSet presAssocID="{4F88FC6E-64D4-431F-9377-7970946ED391}" presName="hierChild2" presStyleCnt="0"/>
      <dgm:spPr/>
    </dgm:pt>
    <dgm:pt modelId="{391FF9F3-4597-458C-80CC-2120F19501E5}" type="pres">
      <dgm:prSet presAssocID="{2AAC44B3-CC96-4416-9CA7-53CBB79B4226}" presName="Name10" presStyleLbl="parChTrans1D2" presStyleIdx="0" presStyleCnt="2"/>
      <dgm:spPr/>
      <dgm:t>
        <a:bodyPr/>
        <a:lstStyle/>
        <a:p>
          <a:endParaRPr lang="el-GR"/>
        </a:p>
      </dgm:t>
    </dgm:pt>
    <dgm:pt modelId="{5F894DB6-01C5-41B0-98E9-3375841B8AB9}" type="pres">
      <dgm:prSet presAssocID="{01A86B1F-9021-4DAC-AF36-E6070A5301B5}" presName="hierRoot2" presStyleCnt="0"/>
      <dgm:spPr/>
    </dgm:pt>
    <dgm:pt modelId="{52C7A96A-D17A-4136-A0DC-01CD62F3E640}" type="pres">
      <dgm:prSet presAssocID="{01A86B1F-9021-4DAC-AF36-E6070A5301B5}" presName="composite2" presStyleCnt="0"/>
      <dgm:spPr/>
    </dgm:pt>
    <dgm:pt modelId="{E526ADB7-E0D2-410D-8D3C-EB82F5794B0B}" type="pres">
      <dgm:prSet presAssocID="{01A86B1F-9021-4DAC-AF36-E6070A5301B5}" presName="background2" presStyleLbl="node2" presStyleIdx="0" presStyleCnt="2"/>
      <dgm:spPr/>
    </dgm:pt>
    <dgm:pt modelId="{A681DF43-0BB9-49F2-AF94-EDAD367C4CCA}" type="pres">
      <dgm:prSet presAssocID="{01A86B1F-9021-4DAC-AF36-E6070A5301B5}" presName="text2" presStyleLbl="fgAcc2" presStyleIdx="0" presStyleCnt="2">
        <dgm:presLayoutVars>
          <dgm:chPref val="3"/>
        </dgm:presLayoutVars>
      </dgm:prSet>
      <dgm:spPr/>
      <dgm:t>
        <a:bodyPr/>
        <a:lstStyle/>
        <a:p>
          <a:endParaRPr lang="el-GR"/>
        </a:p>
      </dgm:t>
    </dgm:pt>
    <dgm:pt modelId="{4A7AD86C-A0F7-4229-A7A2-1D456E946C51}" type="pres">
      <dgm:prSet presAssocID="{01A86B1F-9021-4DAC-AF36-E6070A5301B5}" presName="hierChild3" presStyleCnt="0"/>
      <dgm:spPr/>
    </dgm:pt>
    <dgm:pt modelId="{F2863CC4-AAE3-4EEC-A571-C52AE063E5AF}" type="pres">
      <dgm:prSet presAssocID="{12996D2E-1160-4752-B49E-B765563F15D4}" presName="Name10" presStyleLbl="parChTrans1D2" presStyleIdx="1" presStyleCnt="2"/>
      <dgm:spPr/>
      <dgm:t>
        <a:bodyPr/>
        <a:lstStyle/>
        <a:p>
          <a:endParaRPr lang="el-GR"/>
        </a:p>
      </dgm:t>
    </dgm:pt>
    <dgm:pt modelId="{D5B37BE8-C529-4442-944A-3A8265B73CCB}" type="pres">
      <dgm:prSet presAssocID="{CB2F8320-8408-44E6-9D16-93762D4E24DE}" presName="hierRoot2" presStyleCnt="0"/>
      <dgm:spPr/>
    </dgm:pt>
    <dgm:pt modelId="{3FF38480-79A5-4489-89D2-06EEDA641BF9}" type="pres">
      <dgm:prSet presAssocID="{CB2F8320-8408-44E6-9D16-93762D4E24DE}" presName="composite2" presStyleCnt="0"/>
      <dgm:spPr/>
    </dgm:pt>
    <dgm:pt modelId="{9A142FCE-A3CA-4C53-876E-7F86269F1434}" type="pres">
      <dgm:prSet presAssocID="{CB2F8320-8408-44E6-9D16-93762D4E24DE}" presName="background2" presStyleLbl="node2" presStyleIdx="1" presStyleCnt="2"/>
      <dgm:spPr/>
    </dgm:pt>
    <dgm:pt modelId="{D56B7CB7-8908-48EB-A79A-8121810F6B2B}" type="pres">
      <dgm:prSet presAssocID="{CB2F8320-8408-44E6-9D16-93762D4E24DE}" presName="text2" presStyleLbl="fgAcc2" presStyleIdx="1" presStyleCnt="2">
        <dgm:presLayoutVars>
          <dgm:chPref val="3"/>
        </dgm:presLayoutVars>
      </dgm:prSet>
      <dgm:spPr/>
      <dgm:t>
        <a:bodyPr/>
        <a:lstStyle/>
        <a:p>
          <a:endParaRPr lang="el-GR"/>
        </a:p>
      </dgm:t>
    </dgm:pt>
    <dgm:pt modelId="{E25011B8-7D69-4CEF-AF25-215A2C65D260}" type="pres">
      <dgm:prSet presAssocID="{CB2F8320-8408-44E6-9D16-93762D4E24DE}" presName="hierChild3" presStyleCnt="0"/>
      <dgm:spPr/>
    </dgm:pt>
  </dgm:ptLst>
  <dgm:cxnLst>
    <dgm:cxn modelId="{6E987E43-C9F1-41CF-9633-E5BB65FA3133}" srcId="{4F88FC6E-64D4-431F-9377-7970946ED391}" destId="{CB2F8320-8408-44E6-9D16-93762D4E24DE}" srcOrd="1" destOrd="0" parTransId="{12996D2E-1160-4752-B49E-B765563F15D4}" sibTransId="{DBE73037-0D0C-4B0E-A5C2-99BFBE6FA0B1}"/>
    <dgm:cxn modelId="{3CA68E2E-4744-4900-A6C9-0AF2D0EB3822}" type="presOf" srcId="{01A86B1F-9021-4DAC-AF36-E6070A5301B5}" destId="{A681DF43-0BB9-49F2-AF94-EDAD367C4CCA}" srcOrd="0" destOrd="0" presId="urn:microsoft.com/office/officeart/2005/8/layout/hierarchy1"/>
    <dgm:cxn modelId="{5B0775A3-9A1B-4D0E-8EED-9A877E4D5309}" type="presOf" srcId="{CB2F8320-8408-44E6-9D16-93762D4E24DE}" destId="{D56B7CB7-8908-48EB-A79A-8121810F6B2B}" srcOrd="0" destOrd="0" presId="urn:microsoft.com/office/officeart/2005/8/layout/hierarchy1"/>
    <dgm:cxn modelId="{C6A27E85-8D37-42AE-AAE5-0292CB820133}" type="presOf" srcId="{8D0D3958-57B1-479D-B148-691F7AB8A5F6}" destId="{4E309FAD-9E7B-42AF-B542-F0F504DF7A4D}" srcOrd="0" destOrd="0" presId="urn:microsoft.com/office/officeart/2005/8/layout/hierarchy1"/>
    <dgm:cxn modelId="{4BAE5A49-79A5-41FA-BF69-8418BAE3B559}" srcId="{4F88FC6E-64D4-431F-9377-7970946ED391}" destId="{01A86B1F-9021-4DAC-AF36-E6070A5301B5}" srcOrd="0" destOrd="0" parTransId="{2AAC44B3-CC96-4416-9CA7-53CBB79B4226}" sibTransId="{72BFDDB7-DAD0-4024-8C94-6A5E7BF350FE}"/>
    <dgm:cxn modelId="{BE583170-7EEC-4788-9191-5BBBB3F7EE3C}" type="presOf" srcId="{2AAC44B3-CC96-4416-9CA7-53CBB79B4226}" destId="{391FF9F3-4597-458C-80CC-2120F19501E5}" srcOrd="0" destOrd="0" presId="urn:microsoft.com/office/officeart/2005/8/layout/hierarchy1"/>
    <dgm:cxn modelId="{FC5B4E61-D9FE-49E1-90EA-16F530FB5A09}" type="presOf" srcId="{12996D2E-1160-4752-B49E-B765563F15D4}" destId="{F2863CC4-AAE3-4EEC-A571-C52AE063E5AF}" srcOrd="0" destOrd="0" presId="urn:microsoft.com/office/officeart/2005/8/layout/hierarchy1"/>
    <dgm:cxn modelId="{B4997F8A-49FD-40C9-85B3-EEA83F7F1EA5}" type="presOf" srcId="{4F88FC6E-64D4-431F-9377-7970946ED391}" destId="{C3B33B0D-24B1-4797-A622-63304FD85968}" srcOrd="0" destOrd="0" presId="urn:microsoft.com/office/officeart/2005/8/layout/hierarchy1"/>
    <dgm:cxn modelId="{95BE7A42-22F0-4C62-94CB-82A98C5F7884}" srcId="{8D0D3958-57B1-479D-B148-691F7AB8A5F6}" destId="{4F88FC6E-64D4-431F-9377-7970946ED391}" srcOrd="0" destOrd="0" parTransId="{1CC4B668-A5A3-4C6C-B65F-B349BDFD7D94}" sibTransId="{C54B767F-744C-4EE2-B0A3-A627A4A148C5}"/>
    <dgm:cxn modelId="{EA828A01-69AF-4B5E-83DA-75A35338F03D}" type="presParOf" srcId="{4E309FAD-9E7B-42AF-B542-F0F504DF7A4D}" destId="{A0025288-D140-49A9-AFA6-4B8CACAFD9AB}" srcOrd="0" destOrd="0" presId="urn:microsoft.com/office/officeart/2005/8/layout/hierarchy1"/>
    <dgm:cxn modelId="{3A946F84-ED2E-4E6E-8774-5E37AF58AE82}" type="presParOf" srcId="{A0025288-D140-49A9-AFA6-4B8CACAFD9AB}" destId="{F9E0E70C-B3B1-4D5D-9593-8D1067C51B2E}" srcOrd="0" destOrd="0" presId="urn:microsoft.com/office/officeart/2005/8/layout/hierarchy1"/>
    <dgm:cxn modelId="{92E98637-AC01-46CC-BD33-724DB382DE8D}" type="presParOf" srcId="{F9E0E70C-B3B1-4D5D-9593-8D1067C51B2E}" destId="{5537DA8E-C6D2-4426-A98E-645F24809A4D}" srcOrd="0" destOrd="0" presId="urn:microsoft.com/office/officeart/2005/8/layout/hierarchy1"/>
    <dgm:cxn modelId="{EEF7D7FF-91D1-4C1A-B25F-64377CE704F4}" type="presParOf" srcId="{F9E0E70C-B3B1-4D5D-9593-8D1067C51B2E}" destId="{C3B33B0D-24B1-4797-A622-63304FD85968}" srcOrd="1" destOrd="0" presId="urn:microsoft.com/office/officeart/2005/8/layout/hierarchy1"/>
    <dgm:cxn modelId="{3A29FB04-0ABD-4711-A9F3-764CF106C4FA}" type="presParOf" srcId="{A0025288-D140-49A9-AFA6-4B8CACAFD9AB}" destId="{B9D6FD7C-B7FE-4EBF-8C7F-E7280BDFF6C3}" srcOrd="1" destOrd="0" presId="urn:microsoft.com/office/officeart/2005/8/layout/hierarchy1"/>
    <dgm:cxn modelId="{1BDCA335-73FD-4893-BF7D-B35B6C63D553}" type="presParOf" srcId="{B9D6FD7C-B7FE-4EBF-8C7F-E7280BDFF6C3}" destId="{391FF9F3-4597-458C-80CC-2120F19501E5}" srcOrd="0" destOrd="0" presId="urn:microsoft.com/office/officeart/2005/8/layout/hierarchy1"/>
    <dgm:cxn modelId="{C436A560-9F0B-4D0A-B02B-B8767385677C}" type="presParOf" srcId="{B9D6FD7C-B7FE-4EBF-8C7F-E7280BDFF6C3}" destId="{5F894DB6-01C5-41B0-98E9-3375841B8AB9}" srcOrd="1" destOrd="0" presId="urn:microsoft.com/office/officeart/2005/8/layout/hierarchy1"/>
    <dgm:cxn modelId="{5214C195-DB40-4641-A3A9-2B765E503F6C}" type="presParOf" srcId="{5F894DB6-01C5-41B0-98E9-3375841B8AB9}" destId="{52C7A96A-D17A-4136-A0DC-01CD62F3E640}" srcOrd="0" destOrd="0" presId="urn:microsoft.com/office/officeart/2005/8/layout/hierarchy1"/>
    <dgm:cxn modelId="{C8DB3562-279F-4EB6-B772-1AD8FD430DB0}" type="presParOf" srcId="{52C7A96A-D17A-4136-A0DC-01CD62F3E640}" destId="{E526ADB7-E0D2-410D-8D3C-EB82F5794B0B}" srcOrd="0" destOrd="0" presId="urn:microsoft.com/office/officeart/2005/8/layout/hierarchy1"/>
    <dgm:cxn modelId="{716626D0-B7B5-43A3-A71D-5F251EA5213D}" type="presParOf" srcId="{52C7A96A-D17A-4136-A0DC-01CD62F3E640}" destId="{A681DF43-0BB9-49F2-AF94-EDAD367C4CCA}" srcOrd="1" destOrd="0" presId="urn:microsoft.com/office/officeart/2005/8/layout/hierarchy1"/>
    <dgm:cxn modelId="{B6F2AC49-7545-436B-AAEE-36EDD5B25822}" type="presParOf" srcId="{5F894DB6-01C5-41B0-98E9-3375841B8AB9}" destId="{4A7AD86C-A0F7-4229-A7A2-1D456E946C51}" srcOrd="1" destOrd="0" presId="urn:microsoft.com/office/officeart/2005/8/layout/hierarchy1"/>
    <dgm:cxn modelId="{57CC8147-AC22-4454-8C0C-AB5AEBC02DD5}" type="presParOf" srcId="{B9D6FD7C-B7FE-4EBF-8C7F-E7280BDFF6C3}" destId="{F2863CC4-AAE3-4EEC-A571-C52AE063E5AF}" srcOrd="2" destOrd="0" presId="urn:microsoft.com/office/officeart/2005/8/layout/hierarchy1"/>
    <dgm:cxn modelId="{12A218B2-928B-411D-93E4-069C06D8CAD6}" type="presParOf" srcId="{B9D6FD7C-B7FE-4EBF-8C7F-E7280BDFF6C3}" destId="{D5B37BE8-C529-4442-944A-3A8265B73CCB}" srcOrd="3" destOrd="0" presId="urn:microsoft.com/office/officeart/2005/8/layout/hierarchy1"/>
    <dgm:cxn modelId="{E1E66B0C-118C-4D6A-8E73-E65205818DDE}" type="presParOf" srcId="{D5B37BE8-C529-4442-944A-3A8265B73CCB}" destId="{3FF38480-79A5-4489-89D2-06EEDA641BF9}" srcOrd="0" destOrd="0" presId="urn:microsoft.com/office/officeart/2005/8/layout/hierarchy1"/>
    <dgm:cxn modelId="{323508FD-73F0-4D5E-A9AF-46146550AFF0}" type="presParOf" srcId="{3FF38480-79A5-4489-89D2-06EEDA641BF9}" destId="{9A142FCE-A3CA-4C53-876E-7F86269F1434}" srcOrd="0" destOrd="0" presId="urn:microsoft.com/office/officeart/2005/8/layout/hierarchy1"/>
    <dgm:cxn modelId="{7D6E8D79-3802-47EB-A654-CE344BE6DB85}" type="presParOf" srcId="{3FF38480-79A5-4489-89D2-06EEDA641BF9}" destId="{D56B7CB7-8908-48EB-A79A-8121810F6B2B}" srcOrd="1" destOrd="0" presId="urn:microsoft.com/office/officeart/2005/8/layout/hierarchy1"/>
    <dgm:cxn modelId="{3ADDB5E0-79B4-45C9-8695-1EF5586B6876}" type="presParOf" srcId="{D5B37BE8-C529-4442-944A-3A8265B73CCB}" destId="{E25011B8-7D69-4CEF-AF25-215A2C65D260}"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8F7CCE-D383-46E9-99C9-8910F6644572}" type="doc">
      <dgm:prSet loTypeId="urn:microsoft.com/office/officeart/2005/8/layout/process2" loCatId="process" qsTypeId="urn:microsoft.com/office/officeart/2005/8/quickstyle/simple1" qsCatId="simple" csTypeId="urn:microsoft.com/office/officeart/2005/8/colors/accent1_2" csCatId="accent1" phldr="1"/>
      <dgm:spPr/>
    </dgm:pt>
    <dgm:pt modelId="{707A57C4-DE72-4133-A8AD-652071A166AB}">
      <dgm:prSet phldrT="[Κείμενο]"/>
      <dgm:spPr/>
      <dgm:t>
        <a:bodyPr/>
        <a:lstStyle/>
        <a:p>
          <a:r>
            <a:rPr lang="el-GR" dirty="0" smtClean="0"/>
            <a:t>Δέσμευση μικροοργανισμών από τα φαγοκύτταρα</a:t>
          </a:r>
          <a:endParaRPr lang="el-GR" dirty="0"/>
        </a:p>
      </dgm:t>
    </dgm:pt>
    <dgm:pt modelId="{9778EFDA-B28A-4813-B82C-E5D666D8A96E}" type="parTrans" cxnId="{60C06A6B-A40F-4DF2-8147-31A7BAD5DE64}">
      <dgm:prSet/>
      <dgm:spPr/>
      <dgm:t>
        <a:bodyPr/>
        <a:lstStyle/>
        <a:p>
          <a:endParaRPr lang="el-GR"/>
        </a:p>
      </dgm:t>
    </dgm:pt>
    <dgm:pt modelId="{3D0AF3D8-6170-45BB-966D-8A788CE2D09C}" type="sibTrans" cxnId="{60C06A6B-A40F-4DF2-8147-31A7BAD5DE64}">
      <dgm:prSet/>
      <dgm:spPr/>
      <dgm:t>
        <a:bodyPr/>
        <a:lstStyle/>
        <a:p>
          <a:endParaRPr lang="el-GR" dirty="0"/>
        </a:p>
      </dgm:t>
    </dgm:pt>
    <dgm:pt modelId="{C12ACAC9-8546-49E9-8390-AEA1533D417F}">
      <dgm:prSet phldrT="[Κείμενο]"/>
      <dgm:spPr/>
      <dgm:t>
        <a:bodyPr/>
        <a:lstStyle/>
        <a:p>
          <a:r>
            <a:rPr lang="el-GR" dirty="0" smtClean="0"/>
            <a:t>Είσοδος μικροβίου στο φαγόσωμα</a:t>
          </a:r>
          <a:endParaRPr lang="el-GR" dirty="0"/>
        </a:p>
      </dgm:t>
    </dgm:pt>
    <dgm:pt modelId="{D193FB77-939B-4B3C-92DD-AEBE2E0B80C9}" type="parTrans" cxnId="{D8D8D2C6-9CF3-4A7B-A348-FDE1850BEB77}">
      <dgm:prSet/>
      <dgm:spPr/>
      <dgm:t>
        <a:bodyPr/>
        <a:lstStyle/>
        <a:p>
          <a:endParaRPr lang="el-GR"/>
        </a:p>
      </dgm:t>
    </dgm:pt>
    <dgm:pt modelId="{6EBE353F-70CD-40DD-8C8B-6681F0CA1648}" type="sibTrans" cxnId="{D8D8D2C6-9CF3-4A7B-A348-FDE1850BEB77}">
      <dgm:prSet/>
      <dgm:spPr/>
      <dgm:t>
        <a:bodyPr/>
        <a:lstStyle/>
        <a:p>
          <a:endParaRPr lang="el-GR" dirty="0"/>
        </a:p>
      </dgm:t>
    </dgm:pt>
    <dgm:pt modelId="{74A2E5CF-96AF-49DF-9C51-B4B51CEE0567}">
      <dgm:prSet phldrT="[Κείμενο]"/>
      <dgm:spPr/>
      <dgm:t>
        <a:bodyPr/>
        <a:lstStyle/>
        <a:p>
          <a:r>
            <a:rPr lang="el-GR" dirty="0" smtClean="0"/>
            <a:t>Συγχώνευση με λυσόσωμα</a:t>
          </a:r>
          <a:endParaRPr lang="el-GR" dirty="0"/>
        </a:p>
      </dgm:t>
    </dgm:pt>
    <dgm:pt modelId="{BD8E192B-F798-4043-87CA-7780088A2112}" type="parTrans" cxnId="{AC4D0D79-D6FC-460E-B041-D6E2BCBB6FAD}">
      <dgm:prSet/>
      <dgm:spPr/>
      <dgm:t>
        <a:bodyPr/>
        <a:lstStyle/>
        <a:p>
          <a:endParaRPr lang="el-GR"/>
        </a:p>
      </dgm:t>
    </dgm:pt>
    <dgm:pt modelId="{789868C3-31DA-4C00-A337-AFF30AD08660}" type="sibTrans" cxnId="{AC4D0D79-D6FC-460E-B041-D6E2BCBB6FAD}">
      <dgm:prSet/>
      <dgm:spPr/>
      <dgm:t>
        <a:bodyPr/>
        <a:lstStyle/>
        <a:p>
          <a:endParaRPr lang="el-GR" dirty="0"/>
        </a:p>
      </dgm:t>
    </dgm:pt>
    <dgm:pt modelId="{DEF0FC76-E977-4B2C-BA00-211374EA11CD}">
      <dgm:prSet/>
      <dgm:spPr/>
      <dgm:t>
        <a:bodyPr/>
        <a:lstStyle/>
        <a:p>
          <a:r>
            <a:rPr lang="el-GR" dirty="0" smtClean="0"/>
            <a:t>Καταστροφή και αποδόμηση μικροβίου</a:t>
          </a:r>
          <a:endParaRPr lang="el-GR" dirty="0"/>
        </a:p>
      </dgm:t>
    </dgm:pt>
    <dgm:pt modelId="{3C22FABB-6BE0-45E8-A928-8E77C594A39D}" type="parTrans" cxnId="{367DC0AA-D1C0-4285-9036-13F4F53CCF61}">
      <dgm:prSet/>
      <dgm:spPr/>
      <dgm:t>
        <a:bodyPr/>
        <a:lstStyle/>
        <a:p>
          <a:endParaRPr lang="el-GR"/>
        </a:p>
      </dgm:t>
    </dgm:pt>
    <dgm:pt modelId="{C6EA9217-A124-45B1-B2B6-D85B4A12A07C}" type="sibTrans" cxnId="{367DC0AA-D1C0-4285-9036-13F4F53CCF61}">
      <dgm:prSet/>
      <dgm:spPr/>
      <dgm:t>
        <a:bodyPr/>
        <a:lstStyle/>
        <a:p>
          <a:endParaRPr lang="el-GR" dirty="0"/>
        </a:p>
      </dgm:t>
    </dgm:pt>
    <dgm:pt modelId="{F2AA8710-EFC9-4CDC-B8EA-B32B91A90F15}">
      <dgm:prSet/>
      <dgm:spPr/>
      <dgm:t>
        <a:bodyPr/>
        <a:lstStyle/>
        <a:p>
          <a:r>
            <a:rPr lang="el-GR" dirty="0" smtClean="0"/>
            <a:t>Αποβολή προϊόντων αποδόμησης από το κύτταρο</a:t>
          </a:r>
          <a:endParaRPr lang="el-GR" dirty="0"/>
        </a:p>
      </dgm:t>
    </dgm:pt>
    <dgm:pt modelId="{2CF9B8E9-BDA1-48A8-A298-69E71BCAB7D8}" type="parTrans" cxnId="{B124A920-99DD-4691-A1CC-AE7F2A71473B}">
      <dgm:prSet/>
      <dgm:spPr/>
      <dgm:t>
        <a:bodyPr/>
        <a:lstStyle/>
        <a:p>
          <a:endParaRPr lang="el-GR"/>
        </a:p>
      </dgm:t>
    </dgm:pt>
    <dgm:pt modelId="{8FC257CF-A32F-40DF-8541-602CDBC678DF}" type="sibTrans" cxnId="{B124A920-99DD-4691-A1CC-AE7F2A71473B}">
      <dgm:prSet/>
      <dgm:spPr/>
      <dgm:t>
        <a:bodyPr/>
        <a:lstStyle/>
        <a:p>
          <a:endParaRPr lang="el-GR"/>
        </a:p>
      </dgm:t>
    </dgm:pt>
    <dgm:pt modelId="{79073148-3C84-44E5-94A8-FA2F7CDB459C}" type="pres">
      <dgm:prSet presAssocID="{A68F7CCE-D383-46E9-99C9-8910F6644572}" presName="linearFlow" presStyleCnt="0">
        <dgm:presLayoutVars>
          <dgm:resizeHandles val="exact"/>
        </dgm:presLayoutVars>
      </dgm:prSet>
      <dgm:spPr/>
    </dgm:pt>
    <dgm:pt modelId="{2827546F-277F-4499-B578-54793571C34A}" type="pres">
      <dgm:prSet presAssocID="{707A57C4-DE72-4133-A8AD-652071A166AB}" presName="node" presStyleLbl="node1" presStyleIdx="0" presStyleCnt="5">
        <dgm:presLayoutVars>
          <dgm:bulletEnabled val="1"/>
        </dgm:presLayoutVars>
      </dgm:prSet>
      <dgm:spPr/>
      <dgm:t>
        <a:bodyPr/>
        <a:lstStyle/>
        <a:p>
          <a:endParaRPr lang="el-GR"/>
        </a:p>
      </dgm:t>
    </dgm:pt>
    <dgm:pt modelId="{B2755320-1EF8-441F-8DB8-B82A9616B6CD}" type="pres">
      <dgm:prSet presAssocID="{3D0AF3D8-6170-45BB-966D-8A788CE2D09C}" presName="sibTrans" presStyleLbl="sibTrans2D1" presStyleIdx="0" presStyleCnt="4"/>
      <dgm:spPr/>
      <dgm:t>
        <a:bodyPr/>
        <a:lstStyle/>
        <a:p>
          <a:endParaRPr lang="el-GR"/>
        </a:p>
      </dgm:t>
    </dgm:pt>
    <dgm:pt modelId="{2DDB0A5C-2A0D-4AF3-A728-6DE65DA03826}" type="pres">
      <dgm:prSet presAssocID="{3D0AF3D8-6170-45BB-966D-8A788CE2D09C}" presName="connectorText" presStyleLbl="sibTrans2D1" presStyleIdx="0" presStyleCnt="4"/>
      <dgm:spPr/>
      <dgm:t>
        <a:bodyPr/>
        <a:lstStyle/>
        <a:p>
          <a:endParaRPr lang="el-GR"/>
        </a:p>
      </dgm:t>
    </dgm:pt>
    <dgm:pt modelId="{3FA7334B-C016-47B1-9F8C-3003C0A1AFDC}" type="pres">
      <dgm:prSet presAssocID="{C12ACAC9-8546-49E9-8390-AEA1533D417F}" presName="node" presStyleLbl="node1" presStyleIdx="1" presStyleCnt="5">
        <dgm:presLayoutVars>
          <dgm:bulletEnabled val="1"/>
        </dgm:presLayoutVars>
      </dgm:prSet>
      <dgm:spPr/>
      <dgm:t>
        <a:bodyPr/>
        <a:lstStyle/>
        <a:p>
          <a:endParaRPr lang="el-GR"/>
        </a:p>
      </dgm:t>
    </dgm:pt>
    <dgm:pt modelId="{69F9DC94-D9B8-4999-B9ED-1336B1B7EA3F}" type="pres">
      <dgm:prSet presAssocID="{6EBE353F-70CD-40DD-8C8B-6681F0CA1648}" presName="sibTrans" presStyleLbl="sibTrans2D1" presStyleIdx="1" presStyleCnt="4"/>
      <dgm:spPr/>
      <dgm:t>
        <a:bodyPr/>
        <a:lstStyle/>
        <a:p>
          <a:endParaRPr lang="el-GR"/>
        </a:p>
      </dgm:t>
    </dgm:pt>
    <dgm:pt modelId="{02136EDC-01C3-4D69-B641-1B8595DF26AE}" type="pres">
      <dgm:prSet presAssocID="{6EBE353F-70CD-40DD-8C8B-6681F0CA1648}" presName="connectorText" presStyleLbl="sibTrans2D1" presStyleIdx="1" presStyleCnt="4"/>
      <dgm:spPr/>
      <dgm:t>
        <a:bodyPr/>
        <a:lstStyle/>
        <a:p>
          <a:endParaRPr lang="el-GR"/>
        </a:p>
      </dgm:t>
    </dgm:pt>
    <dgm:pt modelId="{35C94FC4-EE4D-4117-B098-D7246A6B722A}" type="pres">
      <dgm:prSet presAssocID="{74A2E5CF-96AF-49DF-9C51-B4B51CEE0567}" presName="node" presStyleLbl="node1" presStyleIdx="2" presStyleCnt="5">
        <dgm:presLayoutVars>
          <dgm:bulletEnabled val="1"/>
        </dgm:presLayoutVars>
      </dgm:prSet>
      <dgm:spPr/>
      <dgm:t>
        <a:bodyPr/>
        <a:lstStyle/>
        <a:p>
          <a:endParaRPr lang="el-GR"/>
        </a:p>
      </dgm:t>
    </dgm:pt>
    <dgm:pt modelId="{9A2B342C-7D64-45F5-B64A-9A2D2957541C}" type="pres">
      <dgm:prSet presAssocID="{789868C3-31DA-4C00-A337-AFF30AD08660}" presName="sibTrans" presStyleLbl="sibTrans2D1" presStyleIdx="2" presStyleCnt="4"/>
      <dgm:spPr/>
      <dgm:t>
        <a:bodyPr/>
        <a:lstStyle/>
        <a:p>
          <a:endParaRPr lang="el-GR"/>
        </a:p>
      </dgm:t>
    </dgm:pt>
    <dgm:pt modelId="{E1F2B6D6-F430-495B-96E5-1C9112338E7B}" type="pres">
      <dgm:prSet presAssocID="{789868C3-31DA-4C00-A337-AFF30AD08660}" presName="connectorText" presStyleLbl="sibTrans2D1" presStyleIdx="2" presStyleCnt="4"/>
      <dgm:spPr/>
      <dgm:t>
        <a:bodyPr/>
        <a:lstStyle/>
        <a:p>
          <a:endParaRPr lang="el-GR"/>
        </a:p>
      </dgm:t>
    </dgm:pt>
    <dgm:pt modelId="{1F6E9516-C24E-495C-B4BB-E66736A02443}" type="pres">
      <dgm:prSet presAssocID="{DEF0FC76-E977-4B2C-BA00-211374EA11CD}" presName="node" presStyleLbl="node1" presStyleIdx="3" presStyleCnt="5" custLinFactNeighborX="-110" custLinFactNeighborY="6988">
        <dgm:presLayoutVars>
          <dgm:bulletEnabled val="1"/>
        </dgm:presLayoutVars>
      </dgm:prSet>
      <dgm:spPr/>
      <dgm:t>
        <a:bodyPr/>
        <a:lstStyle/>
        <a:p>
          <a:endParaRPr lang="el-GR"/>
        </a:p>
      </dgm:t>
    </dgm:pt>
    <dgm:pt modelId="{F678AE1E-01C1-491C-903D-9461A48D8DE9}" type="pres">
      <dgm:prSet presAssocID="{C6EA9217-A124-45B1-B2B6-D85B4A12A07C}" presName="sibTrans" presStyleLbl="sibTrans2D1" presStyleIdx="3" presStyleCnt="4"/>
      <dgm:spPr/>
      <dgm:t>
        <a:bodyPr/>
        <a:lstStyle/>
        <a:p>
          <a:endParaRPr lang="el-GR"/>
        </a:p>
      </dgm:t>
    </dgm:pt>
    <dgm:pt modelId="{2D75F58B-B61E-480A-950C-FBCB34A3D176}" type="pres">
      <dgm:prSet presAssocID="{C6EA9217-A124-45B1-B2B6-D85B4A12A07C}" presName="connectorText" presStyleLbl="sibTrans2D1" presStyleIdx="3" presStyleCnt="4"/>
      <dgm:spPr/>
      <dgm:t>
        <a:bodyPr/>
        <a:lstStyle/>
        <a:p>
          <a:endParaRPr lang="el-GR"/>
        </a:p>
      </dgm:t>
    </dgm:pt>
    <dgm:pt modelId="{5587797C-C5DE-419A-8258-60A030CCE4D2}" type="pres">
      <dgm:prSet presAssocID="{F2AA8710-EFC9-4CDC-B8EA-B32B91A90F15}" presName="node" presStyleLbl="node1" presStyleIdx="4" presStyleCnt="5" custLinFactNeighborX="-984" custLinFactNeighborY="3247">
        <dgm:presLayoutVars>
          <dgm:bulletEnabled val="1"/>
        </dgm:presLayoutVars>
      </dgm:prSet>
      <dgm:spPr/>
      <dgm:t>
        <a:bodyPr/>
        <a:lstStyle/>
        <a:p>
          <a:endParaRPr lang="el-GR"/>
        </a:p>
      </dgm:t>
    </dgm:pt>
  </dgm:ptLst>
  <dgm:cxnLst>
    <dgm:cxn modelId="{AC4D0D79-D6FC-460E-B041-D6E2BCBB6FAD}" srcId="{A68F7CCE-D383-46E9-99C9-8910F6644572}" destId="{74A2E5CF-96AF-49DF-9C51-B4B51CEE0567}" srcOrd="2" destOrd="0" parTransId="{BD8E192B-F798-4043-87CA-7780088A2112}" sibTransId="{789868C3-31DA-4C00-A337-AFF30AD08660}"/>
    <dgm:cxn modelId="{0A59A66C-7ADE-466D-88F7-F0FD2C2BD6F3}" type="presOf" srcId="{74A2E5CF-96AF-49DF-9C51-B4B51CEE0567}" destId="{35C94FC4-EE4D-4117-B098-D7246A6B722A}" srcOrd="0" destOrd="0" presId="urn:microsoft.com/office/officeart/2005/8/layout/process2"/>
    <dgm:cxn modelId="{280555E4-08B5-425F-A229-C62367FC3C5D}" type="presOf" srcId="{789868C3-31DA-4C00-A337-AFF30AD08660}" destId="{9A2B342C-7D64-45F5-B64A-9A2D2957541C}" srcOrd="0" destOrd="0" presId="urn:microsoft.com/office/officeart/2005/8/layout/process2"/>
    <dgm:cxn modelId="{45F0B850-3B75-4126-A60A-022ABC921687}" type="presOf" srcId="{F2AA8710-EFC9-4CDC-B8EA-B32B91A90F15}" destId="{5587797C-C5DE-419A-8258-60A030CCE4D2}" srcOrd="0" destOrd="0" presId="urn:microsoft.com/office/officeart/2005/8/layout/process2"/>
    <dgm:cxn modelId="{D8D8D2C6-9CF3-4A7B-A348-FDE1850BEB77}" srcId="{A68F7CCE-D383-46E9-99C9-8910F6644572}" destId="{C12ACAC9-8546-49E9-8390-AEA1533D417F}" srcOrd="1" destOrd="0" parTransId="{D193FB77-939B-4B3C-92DD-AEBE2E0B80C9}" sibTransId="{6EBE353F-70CD-40DD-8C8B-6681F0CA1648}"/>
    <dgm:cxn modelId="{60C06A6B-A40F-4DF2-8147-31A7BAD5DE64}" srcId="{A68F7CCE-D383-46E9-99C9-8910F6644572}" destId="{707A57C4-DE72-4133-A8AD-652071A166AB}" srcOrd="0" destOrd="0" parTransId="{9778EFDA-B28A-4813-B82C-E5D666D8A96E}" sibTransId="{3D0AF3D8-6170-45BB-966D-8A788CE2D09C}"/>
    <dgm:cxn modelId="{8F2C97B5-1AA7-4B95-957C-F097E325A30F}" type="presOf" srcId="{C6EA9217-A124-45B1-B2B6-D85B4A12A07C}" destId="{F678AE1E-01C1-491C-903D-9461A48D8DE9}" srcOrd="0" destOrd="0" presId="urn:microsoft.com/office/officeart/2005/8/layout/process2"/>
    <dgm:cxn modelId="{48B1521A-94A5-4142-BBE2-D0CECBC20934}" type="presOf" srcId="{3D0AF3D8-6170-45BB-966D-8A788CE2D09C}" destId="{2DDB0A5C-2A0D-4AF3-A728-6DE65DA03826}" srcOrd="1" destOrd="0" presId="urn:microsoft.com/office/officeart/2005/8/layout/process2"/>
    <dgm:cxn modelId="{C91D267D-0DB2-4F56-8938-7AB7204272FB}" type="presOf" srcId="{3D0AF3D8-6170-45BB-966D-8A788CE2D09C}" destId="{B2755320-1EF8-441F-8DB8-B82A9616B6CD}" srcOrd="0" destOrd="0" presId="urn:microsoft.com/office/officeart/2005/8/layout/process2"/>
    <dgm:cxn modelId="{A9140944-F7DD-4930-8CC6-AEB264F690C0}" type="presOf" srcId="{A68F7CCE-D383-46E9-99C9-8910F6644572}" destId="{79073148-3C84-44E5-94A8-FA2F7CDB459C}" srcOrd="0" destOrd="0" presId="urn:microsoft.com/office/officeart/2005/8/layout/process2"/>
    <dgm:cxn modelId="{CB3C7049-B9EF-4B6B-9F40-EC411B6D3486}" type="presOf" srcId="{707A57C4-DE72-4133-A8AD-652071A166AB}" destId="{2827546F-277F-4499-B578-54793571C34A}" srcOrd="0" destOrd="0" presId="urn:microsoft.com/office/officeart/2005/8/layout/process2"/>
    <dgm:cxn modelId="{55D45BD7-D2F1-4E5F-BC88-BDFF8366C5D2}" type="presOf" srcId="{C12ACAC9-8546-49E9-8390-AEA1533D417F}" destId="{3FA7334B-C016-47B1-9F8C-3003C0A1AFDC}" srcOrd="0" destOrd="0" presId="urn:microsoft.com/office/officeart/2005/8/layout/process2"/>
    <dgm:cxn modelId="{84F2DB68-A82E-4B5C-8F0F-9D466EDC106B}" type="presOf" srcId="{DEF0FC76-E977-4B2C-BA00-211374EA11CD}" destId="{1F6E9516-C24E-495C-B4BB-E66736A02443}" srcOrd="0" destOrd="0" presId="urn:microsoft.com/office/officeart/2005/8/layout/process2"/>
    <dgm:cxn modelId="{1BA169CA-21DB-45E4-A42E-C43BED94B225}" type="presOf" srcId="{C6EA9217-A124-45B1-B2B6-D85B4A12A07C}" destId="{2D75F58B-B61E-480A-950C-FBCB34A3D176}" srcOrd="1" destOrd="0" presId="urn:microsoft.com/office/officeart/2005/8/layout/process2"/>
    <dgm:cxn modelId="{63953641-9873-4B4C-B6FB-BD8D32600644}" type="presOf" srcId="{6EBE353F-70CD-40DD-8C8B-6681F0CA1648}" destId="{69F9DC94-D9B8-4999-B9ED-1336B1B7EA3F}" srcOrd="0" destOrd="0" presId="urn:microsoft.com/office/officeart/2005/8/layout/process2"/>
    <dgm:cxn modelId="{26F6B3B2-762D-4485-ADE8-A359F1650877}" type="presOf" srcId="{789868C3-31DA-4C00-A337-AFF30AD08660}" destId="{E1F2B6D6-F430-495B-96E5-1C9112338E7B}" srcOrd="1" destOrd="0" presId="urn:microsoft.com/office/officeart/2005/8/layout/process2"/>
    <dgm:cxn modelId="{B124A920-99DD-4691-A1CC-AE7F2A71473B}" srcId="{A68F7CCE-D383-46E9-99C9-8910F6644572}" destId="{F2AA8710-EFC9-4CDC-B8EA-B32B91A90F15}" srcOrd="4" destOrd="0" parTransId="{2CF9B8E9-BDA1-48A8-A298-69E71BCAB7D8}" sibTransId="{8FC257CF-A32F-40DF-8541-602CDBC678DF}"/>
    <dgm:cxn modelId="{367DC0AA-D1C0-4285-9036-13F4F53CCF61}" srcId="{A68F7CCE-D383-46E9-99C9-8910F6644572}" destId="{DEF0FC76-E977-4B2C-BA00-211374EA11CD}" srcOrd="3" destOrd="0" parTransId="{3C22FABB-6BE0-45E8-A928-8E77C594A39D}" sibTransId="{C6EA9217-A124-45B1-B2B6-D85B4A12A07C}"/>
    <dgm:cxn modelId="{612D54F1-EA0E-474D-9379-94990D7BB3A2}" type="presOf" srcId="{6EBE353F-70CD-40DD-8C8B-6681F0CA1648}" destId="{02136EDC-01C3-4D69-B641-1B8595DF26AE}" srcOrd="1" destOrd="0" presId="urn:microsoft.com/office/officeart/2005/8/layout/process2"/>
    <dgm:cxn modelId="{635FB357-707E-4A3A-A200-D16F6D15C17F}" type="presParOf" srcId="{79073148-3C84-44E5-94A8-FA2F7CDB459C}" destId="{2827546F-277F-4499-B578-54793571C34A}" srcOrd="0" destOrd="0" presId="urn:microsoft.com/office/officeart/2005/8/layout/process2"/>
    <dgm:cxn modelId="{387951AA-50FD-4CE4-B1A6-4610F00EA104}" type="presParOf" srcId="{79073148-3C84-44E5-94A8-FA2F7CDB459C}" destId="{B2755320-1EF8-441F-8DB8-B82A9616B6CD}" srcOrd="1" destOrd="0" presId="urn:microsoft.com/office/officeart/2005/8/layout/process2"/>
    <dgm:cxn modelId="{6E9E93A8-58B6-4894-ACC7-DBC6FAD0778A}" type="presParOf" srcId="{B2755320-1EF8-441F-8DB8-B82A9616B6CD}" destId="{2DDB0A5C-2A0D-4AF3-A728-6DE65DA03826}" srcOrd="0" destOrd="0" presId="urn:microsoft.com/office/officeart/2005/8/layout/process2"/>
    <dgm:cxn modelId="{8D475E08-089E-4288-93E0-32675AA13F8A}" type="presParOf" srcId="{79073148-3C84-44E5-94A8-FA2F7CDB459C}" destId="{3FA7334B-C016-47B1-9F8C-3003C0A1AFDC}" srcOrd="2" destOrd="0" presId="urn:microsoft.com/office/officeart/2005/8/layout/process2"/>
    <dgm:cxn modelId="{0F4C2FF2-5B3C-4FDB-8E19-59053E6B132F}" type="presParOf" srcId="{79073148-3C84-44E5-94A8-FA2F7CDB459C}" destId="{69F9DC94-D9B8-4999-B9ED-1336B1B7EA3F}" srcOrd="3" destOrd="0" presId="urn:microsoft.com/office/officeart/2005/8/layout/process2"/>
    <dgm:cxn modelId="{84154EFD-BCBC-4880-88EE-914BEB6B56C0}" type="presParOf" srcId="{69F9DC94-D9B8-4999-B9ED-1336B1B7EA3F}" destId="{02136EDC-01C3-4D69-B641-1B8595DF26AE}" srcOrd="0" destOrd="0" presId="urn:microsoft.com/office/officeart/2005/8/layout/process2"/>
    <dgm:cxn modelId="{0842D179-614B-4478-9790-A30651D4A84D}" type="presParOf" srcId="{79073148-3C84-44E5-94A8-FA2F7CDB459C}" destId="{35C94FC4-EE4D-4117-B098-D7246A6B722A}" srcOrd="4" destOrd="0" presId="urn:microsoft.com/office/officeart/2005/8/layout/process2"/>
    <dgm:cxn modelId="{5707CEEB-77F5-4E66-9C6A-586708CFB2EA}" type="presParOf" srcId="{79073148-3C84-44E5-94A8-FA2F7CDB459C}" destId="{9A2B342C-7D64-45F5-B64A-9A2D2957541C}" srcOrd="5" destOrd="0" presId="urn:microsoft.com/office/officeart/2005/8/layout/process2"/>
    <dgm:cxn modelId="{A334A8C8-5FD6-4646-AC9A-85D8420B46AB}" type="presParOf" srcId="{9A2B342C-7D64-45F5-B64A-9A2D2957541C}" destId="{E1F2B6D6-F430-495B-96E5-1C9112338E7B}" srcOrd="0" destOrd="0" presId="urn:microsoft.com/office/officeart/2005/8/layout/process2"/>
    <dgm:cxn modelId="{A51DAE27-95BA-41F0-8B78-AB4ABE0B8D8D}" type="presParOf" srcId="{79073148-3C84-44E5-94A8-FA2F7CDB459C}" destId="{1F6E9516-C24E-495C-B4BB-E66736A02443}" srcOrd="6" destOrd="0" presId="urn:microsoft.com/office/officeart/2005/8/layout/process2"/>
    <dgm:cxn modelId="{F37BE919-FA27-4AB0-B2C9-52D3A02C4A8A}" type="presParOf" srcId="{79073148-3C84-44E5-94A8-FA2F7CDB459C}" destId="{F678AE1E-01C1-491C-903D-9461A48D8DE9}" srcOrd="7" destOrd="0" presId="urn:microsoft.com/office/officeart/2005/8/layout/process2"/>
    <dgm:cxn modelId="{FBE91611-C8BD-4E26-9AF3-BDAD49A5CE14}" type="presParOf" srcId="{F678AE1E-01C1-491C-903D-9461A48D8DE9}" destId="{2D75F58B-B61E-480A-950C-FBCB34A3D176}" srcOrd="0" destOrd="0" presId="urn:microsoft.com/office/officeart/2005/8/layout/process2"/>
    <dgm:cxn modelId="{375D0DCA-BA34-4BE7-B471-2E31DE99DFE3}" type="presParOf" srcId="{79073148-3C84-44E5-94A8-FA2F7CDB459C}" destId="{5587797C-C5DE-419A-8258-60A030CCE4D2}"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DFB863-0ACD-47B1-AC47-C6E69FA20AFF}" type="doc">
      <dgm:prSet loTypeId="urn:microsoft.com/office/officeart/2005/8/layout/process2" loCatId="process" qsTypeId="urn:microsoft.com/office/officeart/2005/8/quickstyle/simple1" qsCatId="simple" csTypeId="urn:microsoft.com/office/officeart/2005/8/colors/accent1_2" csCatId="accent1" phldr="1"/>
      <dgm:spPr/>
    </dgm:pt>
    <dgm:pt modelId="{C56AEE07-82AE-44E5-ADD9-B663BE4D2067}">
      <dgm:prSet phldrT="[Κείμενο]"/>
      <dgm:spPr/>
      <dgm:t>
        <a:bodyPr/>
        <a:lstStyle/>
        <a:p>
          <a:r>
            <a:rPr lang="el-GR" dirty="0" smtClean="0"/>
            <a:t>Καταστροφή μικροβίου από τα μακροφάγα</a:t>
          </a:r>
          <a:endParaRPr lang="el-GR" dirty="0"/>
        </a:p>
      </dgm:t>
    </dgm:pt>
    <dgm:pt modelId="{A97D0041-4712-4A93-8C3C-16AC17B73195}" type="parTrans" cxnId="{EA63D22F-EED3-4096-8452-AE3F7D7A9D78}">
      <dgm:prSet/>
      <dgm:spPr/>
    </dgm:pt>
    <dgm:pt modelId="{7035851D-F73E-4A47-AC43-2B9517FDA970}" type="sibTrans" cxnId="{EA63D22F-EED3-4096-8452-AE3F7D7A9D78}">
      <dgm:prSet/>
      <dgm:spPr/>
      <dgm:t>
        <a:bodyPr/>
        <a:lstStyle/>
        <a:p>
          <a:endParaRPr lang="el-GR"/>
        </a:p>
      </dgm:t>
    </dgm:pt>
    <dgm:pt modelId="{F9B0AFAF-2B5F-4332-B3F8-ABE24A338A9E}">
      <dgm:prSet phldrT="[Κείμενο]"/>
      <dgm:spPr/>
      <dgm:t>
        <a:bodyPr/>
        <a:lstStyle/>
        <a:p>
          <a:r>
            <a:rPr lang="el-GR" dirty="0" smtClean="0"/>
            <a:t>Μετάδοση σήματος στα Τ-λεμφοκύτταρα </a:t>
          </a:r>
          <a:endParaRPr lang="el-GR" dirty="0"/>
        </a:p>
      </dgm:t>
    </dgm:pt>
    <dgm:pt modelId="{3B8B474D-1E70-4E6A-8D6E-6220673268B4}" type="parTrans" cxnId="{605F3208-108A-4BAE-B08D-D97E004CB296}">
      <dgm:prSet/>
      <dgm:spPr/>
    </dgm:pt>
    <dgm:pt modelId="{BCC87A99-B40F-4544-8BEE-2B2153EECE12}" type="sibTrans" cxnId="{605F3208-108A-4BAE-B08D-D97E004CB296}">
      <dgm:prSet/>
      <dgm:spPr/>
      <dgm:t>
        <a:bodyPr/>
        <a:lstStyle/>
        <a:p>
          <a:endParaRPr lang="el-GR"/>
        </a:p>
      </dgm:t>
    </dgm:pt>
    <dgm:pt modelId="{3421DA3D-85AE-47C3-AC91-6EE27CC4080D}">
      <dgm:prSet phldrT="[Κείμενο]"/>
      <dgm:spPr/>
      <dgm:t>
        <a:bodyPr/>
        <a:lstStyle/>
        <a:p>
          <a:r>
            <a:rPr lang="el-GR" dirty="0" smtClean="0"/>
            <a:t>Ενεργοποίηση άλλων κυττάρων, έκκριση ουσιών, παραγωγή αντισωμάτων</a:t>
          </a:r>
          <a:endParaRPr lang="el-GR" dirty="0"/>
        </a:p>
      </dgm:t>
    </dgm:pt>
    <dgm:pt modelId="{00561ABE-5150-46ED-A609-4C5A2AAB84C0}" type="parTrans" cxnId="{66C50BC3-D9C4-41F2-B590-A3BBC99797F2}">
      <dgm:prSet/>
      <dgm:spPr/>
    </dgm:pt>
    <dgm:pt modelId="{444EA16F-01AC-4FD7-820D-219DE31F9912}" type="sibTrans" cxnId="{66C50BC3-D9C4-41F2-B590-A3BBC99797F2}">
      <dgm:prSet/>
      <dgm:spPr/>
    </dgm:pt>
    <dgm:pt modelId="{A4ADB2F8-34B3-4EDC-8083-50D44AA263F4}" type="pres">
      <dgm:prSet presAssocID="{95DFB863-0ACD-47B1-AC47-C6E69FA20AFF}" presName="linearFlow" presStyleCnt="0">
        <dgm:presLayoutVars>
          <dgm:resizeHandles val="exact"/>
        </dgm:presLayoutVars>
      </dgm:prSet>
      <dgm:spPr/>
    </dgm:pt>
    <dgm:pt modelId="{CE971409-859D-4B3F-965F-014200F493F4}" type="pres">
      <dgm:prSet presAssocID="{C56AEE07-82AE-44E5-ADD9-B663BE4D2067}" presName="node" presStyleLbl="node1" presStyleIdx="0" presStyleCnt="3">
        <dgm:presLayoutVars>
          <dgm:bulletEnabled val="1"/>
        </dgm:presLayoutVars>
      </dgm:prSet>
      <dgm:spPr/>
      <dgm:t>
        <a:bodyPr/>
        <a:lstStyle/>
        <a:p>
          <a:endParaRPr lang="el-GR"/>
        </a:p>
      </dgm:t>
    </dgm:pt>
    <dgm:pt modelId="{56761C28-EEBA-4B17-BE63-B8AEFEF32F4B}" type="pres">
      <dgm:prSet presAssocID="{7035851D-F73E-4A47-AC43-2B9517FDA970}" presName="sibTrans" presStyleLbl="sibTrans2D1" presStyleIdx="0" presStyleCnt="2"/>
      <dgm:spPr/>
      <dgm:t>
        <a:bodyPr/>
        <a:lstStyle/>
        <a:p>
          <a:endParaRPr lang="el-GR"/>
        </a:p>
      </dgm:t>
    </dgm:pt>
    <dgm:pt modelId="{B11812E1-E893-4EEA-95C1-B84537D22278}" type="pres">
      <dgm:prSet presAssocID="{7035851D-F73E-4A47-AC43-2B9517FDA970}" presName="connectorText" presStyleLbl="sibTrans2D1" presStyleIdx="0" presStyleCnt="2"/>
      <dgm:spPr/>
      <dgm:t>
        <a:bodyPr/>
        <a:lstStyle/>
        <a:p>
          <a:endParaRPr lang="el-GR"/>
        </a:p>
      </dgm:t>
    </dgm:pt>
    <dgm:pt modelId="{B75D725B-20CA-4457-B0F3-0F375BFCF772}" type="pres">
      <dgm:prSet presAssocID="{F9B0AFAF-2B5F-4332-B3F8-ABE24A338A9E}" presName="node" presStyleLbl="node1" presStyleIdx="1" presStyleCnt="3">
        <dgm:presLayoutVars>
          <dgm:bulletEnabled val="1"/>
        </dgm:presLayoutVars>
      </dgm:prSet>
      <dgm:spPr/>
      <dgm:t>
        <a:bodyPr/>
        <a:lstStyle/>
        <a:p>
          <a:endParaRPr lang="el-GR"/>
        </a:p>
      </dgm:t>
    </dgm:pt>
    <dgm:pt modelId="{76605569-8022-4F84-A7CA-A84E0CE0291B}" type="pres">
      <dgm:prSet presAssocID="{BCC87A99-B40F-4544-8BEE-2B2153EECE12}" presName="sibTrans" presStyleLbl="sibTrans2D1" presStyleIdx="1" presStyleCnt="2"/>
      <dgm:spPr/>
      <dgm:t>
        <a:bodyPr/>
        <a:lstStyle/>
        <a:p>
          <a:endParaRPr lang="el-GR"/>
        </a:p>
      </dgm:t>
    </dgm:pt>
    <dgm:pt modelId="{B4624FD7-8040-415F-8ED8-3B98ED44F440}" type="pres">
      <dgm:prSet presAssocID="{BCC87A99-B40F-4544-8BEE-2B2153EECE12}" presName="connectorText" presStyleLbl="sibTrans2D1" presStyleIdx="1" presStyleCnt="2"/>
      <dgm:spPr/>
      <dgm:t>
        <a:bodyPr/>
        <a:lstStyle/>
        <a:p>
          <a:endParaRPr lang="el-GR"/>
        </a:p>
      </dgm:t>
    </dgm:pt>
    <dgm:pt modelId="{07563CA3-080F-4E31-9698-7C27A01C50B1}" type="pres">
      <dgm:prSet presAssocID="{3421DA3D-85AE-47C3-AC91-6EE27CC4080D}" presName="node" presStyleLbl="node1" presStyleIdx="2" presStyleCnt="3">
        <dgm:presLayoutVars>
          <dgm:bulletEnabled val="1"/>
        </dgm:presLayoutVars>
      </dgm:prSet>
      <dgm:spPr/>
      <dgm:t>
        <a:bodyPr/>
        <a:lstStyle/>
        <a:p>
          <a:endParaRPr lang="el-GR"/>
        </a:p>
      </dgm:t>
    </dgm:pt>
  </dgm:ptLst>
  <dgm:cxnLst>
    <dgm:cxn modelId="{A71FA369-3512-4090-BCE2-564B0581E908}" type="presOf" srcId="{95DFB863-0ACD-47B1-AC47-C6E69FA20AFF}" destId="{A4ADB2F8-34B3-4EDC-8083-50D44AA263F4}" srcOrd="0" destOrd="0" presId="urn:microsoft.com/office/officeart/2005/8/layout/process2"/>
    <dgm:cxn modelId="{41D47C29-1502-40F5-B909-F05570FED4C4}" type="presOf" srcId="{C56AEE07-82AE-44E5-ADD9-B663BE4D2067}" destId="{CE971409-859D-4B3F-965F-014200F493F4}" srcOrd="0" destOrd="0" presId="urn:microsoft.com/office/officeart/2005/8/layout/process2"/>
    <dgm:cxn modelId="{7580C34D-8313-4E53-A178-F3410F751CCF}" type="presOf" srcId="{7035851D-F73E-4A47-AC43-2B9517FDA970}" destId="{B11812E1-E893-4EEA-95C1-B84537D22278}" srcOrd="1" destOrd="0" presId="urn:microsoft.com/office/officeart/2005/8/layout/process2"/>
    <dgm:cxn modelId="{F71FB314-17CE-4046-9870-B1C9FC01F497}" type="presOf" srcId="{BCC87A99-B40F-4544-8BEE-2B2153EECE12}" destId="{B4624FD7-8040-415F-8ED8-3B98ED44F440}" srcOrd="1" destOrd="0" presId="urn:microsoft.com/office/officeart/2005/8/layout/process2"/>
    <dgm:cxn modelId="{186B6B50-BC0F-475B-A491-C04AC3FD4B4E}" type="presOf" srcId="{3421DA3D-85AE-47C3-AC91-6EE27CC4080D}" destId="{07563CA3-080F-4E31-9698-7C27A01C50B1}" srcOrd="0" destOrd="0" presId="urn:microsoft.com/office/officeart/2005/8/layout/process2"/>
    <dgm:cxn modelId="{E342CAFE-3E98-4FF8-8275-B4FBA257D39C}" type="presOf" srcId="{F9B0AFAF-2B5F-4332-B3F8-ABE24A338A9E}" destId="{B75D725B-20CA-4457-B0F3-0F375BFCF772}" srcOrd="0" destOrd="0" presId="urn:microsoft.com/office/officeart/2005/8/layout/process2"/>
    <dgm:cxn modelId="{66C50BC3-D9C4-41F2-B590-A3BBC99797F2}" srcId="{95DFB863-0ACD-47B1-AC47-C6E69FA20AFF}" destId="{3421DA3D-85AE-47C3-AC91-6EE27CC4080D}" srcOrd="2" destOrd="0" parTransId="{00561ABE-5150-46ED-A609-4C5A2AAB84C0}" sibTransId="{444EA16F-01AC-4FD7-820D-219DE31F9912}"/>
    <dgm:cxn modelId="{605F3208-108A-4BAE-B08D-D97E004CB296}" srcId="{95DFB863-0ACD-47B1-AC47-C6E69FA20AFF}" destId="{F9B0AFAF-2B5F-4332-B3F8-ABE24A338A9E}" srcOrd="1" destOrd="0" parTransId="{3B8B474D-1E70-4E6A-8D6E-6220673268B4}" sibTransId="{BCC87A99-B40F-4544-8BEE-2B2153EECE12}"/>
    <dgm:cxn modelId="{A22860F1-FFF9-4197-A855-74A0E84CBB9E}" type="presOf" srcId="{BCC87A99-B40F-4544-8BEE-2B2153EECE12}" destId="{76605569-8022-4F84-A7CA-A84E0CE0291B}" srcOrd="0" destOrd="0" presId="urn:microsoft.com/office/officeart/2005/8/layout/process2"/>
    <dgm:cxn modelId="{EA63D22F-EED3-4096-8452-AE3F7D7A9D78}" srcId="{95DFB863-0ACD-47B1-AC47-C6E69FA20AFF}" destId="{C56AEE07-82AE-44E5-ADD9-B663BE4D2067}" srcOrd="0" destOrd="0" parTransId="{A97D0041-4712-4A93-8C3C-16AC17B73195}" sibTransId="{7035851D-F73E-4A47-AC43-2B9517FDA970}"/>
    <dgm:cxn modelId="{55230584-DE5C-401B-BCCA-E8E99B5C0145}" type="presOf" srcId="{7035851D-F73E-4A47-AC43-2B9517FDA970}" destId="{56761C28-EEBA-4B17-BE63-B8AEFEF32F4B}" srcOrd="0" destOrd="0" presId="urn:microsoft.com/office/officeart/2005/8/layout/process2"/>
    <dgm:cxn modelId="{5B225A10-707D-48EF-A907-89D508F733B5}" type="presParOf" srcId="{A4ADB2F8-34B3-4EDC-8083-50D44AA263F4}" destId="{CE971409-859D-4B3F-965F-014200F493F4}" srcOrd="0" destOrd="0" presId="urn:microsoft.com/office/officeart/2005/8/layout/process2"/>
    <dgm:cxn modelId="{29F23CC9-DE4A-4CDE-89B1-8B6611A53C7C}" type="presParOf" srcId="{A4ADB2F8-34B3-4EDC-8083-50D44AA263F4}" destId="{56761C28-EEBA-4B17-BE63-B8AEFEF32F4B}" srcOrd="1" destOrd="0" presId="urn:microsoft.com/office/officeart/2005/8/layout/process2"/>
    <dgm:cxn modelId="{0F560FF8-81B3-48A2-A1C8-BF624CCDB288}" type="presParOf" srcId="{56761C28-EEBA-4B17-BE63-B8AEFEF32F4B}" destId="{B11812E1-E893-4EEA-95C1-B84537D22278}" srcOrd="0" destOrd="0" presId="urn:microsoft.com/office/officeart/2005/8/layout/process2"/>
    <dgm:cxn modelId="{EA24C5FB-8DC8-492A-A9E0-EE959F0C791D}" type="presParOf" srcId="{A4ADB2F8-34B3-4EDC-8083-50D44AA263F4}" destId="{B75D725B-20CA-4457-B0F3-0F375BFCF772}" srcOrd="2" destOrd="0" presId="urn:microsoft.com/office/officeart/2005/8/layout/process2"/>
    <dgm:cxn modelId="{285F989D-E0F4-43FD-90B6-E9EFBCD14AAD}" type="presParOf" srcId="{A4ADB2F8-34B3-4EDC-8083-50D44AA263F4}" destId="{76605569-8022-4F84-A7CA-A84E0CE0291B}" srcOrd="3" destOrd="0" presId="urn:microsoft.com/office/officeart/2005/8/layout/process2"/>
    <dgm:cxn modelId="{3C1CC910-1B88-4480-9680-36F06A39E5E0}" type="presParOf" srcId="{76605569-8022-4F84-A7CA-A84E0CE0291B}" destId="{B4624FD7-8040-415F-8ED8-3B98ED44F440}" srcOrd="0" destOrd="0" presId="urn:microsoft.com/office/officeart/2005/8/layout/process2"/>
    <dgm:cxn modelId="{BE644ED3-32EE-4407-B0E0-A4D1652C6958}" type="presParOf" srcId="{A4ADB2F8-34B3-4EDC-8083-50D44AA263F4}" destId="{07563CA3-080F-4E31-9698-7C27A01C50B1}"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716F38-2654-4F15-8E87-93690F41F18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F69F32B2-BF77-4BD7-A91F-BE8AAF1E80A6}">
      <dgm:prSet phldrT="[Κείμενο]" custT="1"/>
      <dgm:spPr/>
      <dgm:t>
        <a:bodyPr/>
        <a:lstStyle/>
        <a:p>
          <a:r>
            <a:rPr lang="el-GR" sz="2000" dirty="0" smtClean="0"/>
            <a:t>Ενδοτοξίνες </a:t>
          </a:r>
          <a:endParaRPr lang="el-GR" sz="2000" dirty="0"/>
        </a:p>
      </dgm:t>
    </dgm:pt>
    <dgm:pt modelId="{987AD108-13E7-42B6-97CF-6F53D0B8147C}" type="parTrans" cxnId="{F116888B-78C7-48B8-A817-D71ED1411D05}">
      <dgm:prSet/>
      <dgm:spPr/>
      <dgm:t>
        <a:bodyPr/>
        <a:lstStyle/>
        <a:p>
          <a:endParaRPr lang="el-GR"/>
        </a:p>
      </dgm:t>
    </dgm:pt>
    <dgm:pt modelId="{61C26912-8F98-486C-9F0C-D0BA73C42895}" type="sibTrans" cxnId="{F116888B-78C7-48B8-A817-D71ED1411D05}">
      <dgm:prSet/>
      <dgm:spPr/>
      <dgm:t>
        <a:bodyPr/>
        <a:lstStyle/>
        <a:p>
          <a:endParaRPr lang="el-GR"/>
        </a:p>
      </dgm:t>
    </dgm:pt>
    <dgm:pt modelId="{D705A4B2-C193-4A44-ADB1-E3801757D775}">
      <dgm:prSet phldrT="[Κείμενο]"/>
      <dgm:spPr/>
      <dgm:t>
        <a:bodyPr/>
        <a:lstStyle/>
        <a:p>
          <a:r>
            <a:rPr lang="el-GR" dirty="0" smtClean="0"/>
            <a:t>Λιποπολυσακχαρίτες της εξωτερικής μεμβράνης των </a:t>
          </a:r>
          <a:r>
            <a:rPr lang="en-US" dirty="0" smtClean="0"/>
            <a:t>Gram (-)</a:t>
          </a:r>
          <a:r>
            <a:rPr lang="el-GR" dirty="0" smtClean="0"/>
            <a:t> βακτηρίων </a:t>
          </a:r>
          <a:endParaRPr lang="el-GR" dirty="0"/>
        </a:p>
      </dgm:t>
    </dgm:pt>
    <dgm:pt modelId="{9E8E9128-3571-4E79-B69E-0C8E9B089A21}" type="parTrans" cxnId="{BE3BE5FF-BAD1-45EF-8436-B93A1D450862}">
      <dgm:prSet/>
      <dgm:spPr/>
      <dgm:t>
        <a:bodyPr/>
        <a:lstStyle/>
        <a:p>
          <a:endParaRPr lang="el-GR"/>
        </a:p>
      </dgm:t>
    </dgm:pt>
    <dgm:pt modelId="{EDED4CE2-9321-47DA-8847-46FC8070909F}" type="sibTrans" cxnId="{BE3BE5FF-BAD1-45EF-8436-B93A1D450862}">
      <dgm:prSet/>
      <dgm:spPr/>
      <dgm:t>
        <a:bodyPr/>
        <a:lstStyle/>
        <a:p>
          <a:endParaRPr lang="el-GR"/>
        </a:p>
      </dgm:t>
    </dgm:pt>
    <dgm:pt modelId="{7A98BA43-D00A-46E8-9599-66E40429674E}">
      <dgm:prSet phldrT="[Κείμενο]"/>
      <dgm:spPr/>
      <dgm:t>
        <a:bodyPr/>
        <a:lstStyle/>
        <a:p>
          <a:r>
            <a:rPr lang="el-GR" dirty="0" smtClean="0"/>
            <a:t>Απελευθερώνονται μετά την καταστροφή του μικροβίου και προκαλούν </a:t>
          </a:r>
          <a:r>
            <a:rPr lang="el-GR" dirty="0" err="1" smtClean="0"/>
            <a:t>ενδοτοξινικό</a:t>
          </a:r>
          <a:r>
            <a:rPr lang="el-GR" dirty="0" smtClean="0"/>
            <a:t> ή σηπτικό σοκ</a:t>
          </a:r>
          <a:endParaRPr lang="el-GR" dirty="0"/>
        </a:p>
      </dgm:t>
    </dgm:pt>
    <dgm:pt modelId="{2A440F61-0A7B-4570-B135-A791471FF03A}" type="parTrans" cxnId="{B0170B6C-4D14-4329-B0FF-CCCFCE6EB46F}">
      <dgm:prSet/>
      <dgm:spPr/>
      <dgm:t>
        <a:bodyPr/>
        <a:lstStyle/>
        <a:p>
          <a:endParaRPr lang="el-GR"/>
        </a:p>
      </dgm:t>
    </dgm:pt>
    <dgm:pt modelId="{3FC802C2-ECC1-4EB4-B614-3ABAC9E60BDE}" type="sibTrans" cxnId="{B0170B6C-4D14-4329-B0FF-CCCFCE6EB46F}">
      <dgm:prSet/>
      <dgm:spPr/>
      <dgm:t>
        <a:bodyPr/>
        <a:lstStyle/>
        <a:p>
          <a:endParaRPr lang="el-GR"/>
        </a:p>
      </dgm:t>
    </dgm:pt>
    <dgm:pt modelId="{853CBB46-D6F2-42CA-A0F6-79104018B842}">
      <dgm:prSet phldrT="[Κείμενο]" custT="1"/>
      <dgm:spPr/>
      <dgm:t>
        <a:bodyPr/>
        <a:lstStyle/>
        <a:p>
          <a:r>
            <a:rPr lang="el-GR" sz="2000" dirty="0" smtClean="0"/>
            <a:t>Υπεραντιγόνα</a:t>
          </a:r>
          <a:r>
            <a:rPr lang="el-GR" sz="2700" dirty="0" smtClean="0"/>
            <a:t> </a:t>
          </a:r>
          <a:endParaRPr lang="el-GR" sz="2700" dirty="0"/>
        </a:p>
      </dgm:t>
    </dgm:pt>
    <dgm:pt modelId="{465ACA47-5658-4624-B8F7-FDEF3A780DEB}" type="parTrans" cxnId="{2B7ABA0F-D3DD-459F-B3BE-01A1C068A67B}">
      <dgm:prSet/>
      <dgm:spPr/>
      <dgm:t>
        <a:bodyPr/>
        <a:lstStyle/>
        <a:p>
          <a:endParaRPr lang="el-GR"/>
        </a:p>
      </dgm:t>
    </dgm:pt>
    <dgm:pt modelId="{BCE82E16-EC5F-491D-8403-E72B617E3087}" type="sibTrans" cxnId="{2B7ABA0F-D3DD-459F-B3BE-01A1C068A67B}">
      <dgm:prSet/>
      <dgm:spPr/>
      <dgm:t>
        <a:bodyPr/>
        <a:lstStyle/>
        <a:p>
          <a:endParaRPr lang="el-GR"/>
        </a:p>
      </dgm:t>
    </dgm:pt>
    <dgm:pt modelId="{547FED18-58F2-4462-853D-D09754DDD841}">
      <dgm:prSet phldrT="[Κείμενο]"/>
      <dgm:spPr/>
      <dgm:t>
        <a:bodyPr/>
        <a:lstStyle/>
        <a:p>
          <a:r>
            <a:rPr lang="el-GR" dirty="0" smtClean="0"/>
            <a:t>Πρωτεΐνες της επιφάνειας του μικροβίου </a:t>
          </a:r>
          <a:endParaRPr lang="el-GR" dirty="0"/>
        </a:p>
      </dgm:t>
    </dgm:pt>
    <dgm:pt modelId="{6618005E-1813-4871-918A-AB7A05A8CFDB}" type="parTrans" cxnId="{C5E6FF19-8398-43CE-94AC-0611A963C7DF}">
      <dgm:prSet/>
      <dgm:spPr/>
      <dgm:t>
        <a:bodyPr/>
        <a:lstStyle/>
        <a:p>
          <a:endParaRPr lang="el-GR"/>
        </a:p>
      </dgm:t>
    </dgm:pt>
    <dgm:pt modelId="{BAA2C7B0-4FC7-46E1-AEDA-659673C3E2ED}" type="sibTrans" cxnId="{C5E6FF19-8398-43CE-94AC-0611A963C7DF}">
      <dgm:prSet/>
      <dgm:spPr/>
      <dgm:t>
        <a:bodyPr/>
        <a:lstStyle/>
        <a:p>
          <a:endParaRPr lang="el-GR"/>
        </a:p>
      </dgm:t>
    </dgm:pt>
    <dgm:pt modelId="{A89FC706-ED09-4C79-84AB-8779315FCE15}">
      <dgm:prSet phldrT="[Κείμενο]"/>
      <dgm:spPr/>
      <dgm:t>
        <a:bodyPr/>
        <a:lstStyle/>
        <a:p>
          <a:r>
            <a:rPr lang="el-GR" dirty="0" smtClean="0"/>
            <a:t>Υπερβολική παρουσίαση αντιγόνου με αποτέλεσμα την ανεξέλεγκτη έκκριση κυτταροκινών με συνέπεια την εμφάνιση τοξικού σοκ</a:t>
          </a:r>
          <a:endParaRPr lang="el-GR" dirty="0"/>
        </a:p>
      </dgm:t>
    </dgm:pt>
    <dgm:pt modelId="{CA23E0D5-74F0-4F3A-AC3D-A6964AF56E9F}" type="parTrans" cxnId="{43EB15B3-373D-47DF-ABEB-9B413E3A1CE5}">
      <dgm:prSet/>
      <dgm:spPr/>
      <dgm:t>
        <a:bodyPr/>
        <a:lstStyle/>
        <a:p>
          <a:endParaRPr lang="el-GR"/>
        </a:p>
      </dgm:t>
    </dgm:pt>
    <dgm:pt modelId="{907AE227-30E0-46CF-9727-A318A4C0C1C8}" type="sibTrans" cxnId="{43EB15B3-373D-47DF-ABEB-9B413E3A1CE5}">
      <dgm:prSet/>
      <dgm:spPr/>
      <dgm:t>
        <a:bodyPr/>
        <a:lstStyle/>
        <a:p>
          <a:endParaRPr lang="el-GR"/>
        </a:p>
      </dgm:t>
    </dgm:pt>
    <dgm:pt modelId="{A0497323-04F6-4A16-91E9-C6C5AA3446CB}" type="pres">
      <dgm:prSet presAssocID="{79716F38-2654-4F15-8E87-93690F41F18D}" presName="Name0" presStyleCnt="0">
        <dgm:presLayoutVars>
          <dgm:dir/>
          <dgm:animLvl val="lvl"/>
          <dgm:resizeHandles/>
        </dgm:presLayoutVars>
      </dgm:prSet>
      <dgm:spPr/>
      <dgm:t>
        <a:bodyPr/>
        <a:lstStyle/>
        <a:p>
          <a:endParaRPr lang="el-GR"/>
        </a:p>
      </dgm:t>
    </dgm:pt>
    <dgm:pt modelId="{D39A2F06-F9A6-49CB-8EBA-AC0252F68178}" type="pres">
      <dgm:prSet presAssocID="{F69F32B2-BF77-4BD7-A91F-BE8AAF1E80A6}" presName="linNode" presStyleCnt="0"/>
      <dgm:spPr/>
    </dgm:pt>
    <dgm:pt modelId="{3BB318EC-9E22-4A13-8EB3-2371D707F585}" type="pres">
      <dgm:prSet presAssocID="{F69F32B2-BF77-4BD7-A91F-BE8AAF1E80A6}" presName="parentShp" presStyleLbl="node1" presStyleIdx="0" presStyleCnt="2">
        <dgm:presLayoutVars>
          <dgm:bulletEnabled val="1"/>
        </dgm:presLayoutVars>
      </dgm:prSet>
      <dgm:spPr/>
      <dgm:t>
        <a:bodyPr/>
        <a:lstStyle/>
        <a:p>
          <a:endParaRPr lang="el-GR"/>
        </a:p>
      </dgm:t>
    </dgm:pt>
    <dgm:pt modelId="{0DA1CC0C-8B83-4C8F-B3D4-62D352962E07}" type="pres">
      <dgm:prSet presAssocID="{F69F32B2-BF77-4BD7-A91F-BE8AAF1E80A6}" presName="childShp" presStyleLbl="bgAccFollowNode1" presStyleIdx="0" presStyleCnt="2">
        <dgm:presLayoutVars>
          <dgm:bulletEnabled val="1"/>
        </dgm:presLayoutVars>
      </dgm:prSet>
      <dgm:spPr/>
      <dgm:t>
        <a:bodyPr/>
        <a:lstStyle/>
        <a:p>
          <a:endParaRPr lang="el-GR"/>
        </a:p>
      </dgm:t>
    </dgm:pt>
    <dgm:pt modelId="{60C6BD14-9CF5-4E93-8DB8-74DD0C4ECAE8}" type="pres">
      <dgm:prSet presAssocID="{61C26912-8F98-486C-9F0C-D0BA73C42895}" presName="spacing" presStyleCnt="0"/>
      <dgm:spPr/>
    </dgm:pt>
    <dgm:pt modelId="{7E319FFF-4E2B-4B75-81BE-AEE5C5962082}" type="pres">
      <dgm:prSet presAssocID="{853CBB46-D6F2-42CA-A0F6-79104018B842}" presName="linNode" presStyleCnt="0"/>
      <dgm:spPr/>
    </dgm:pt>
    <dgm:pt modelId="{69A45315-54F8-4D5D-B33C-45218FF061AD}" type="pres">
      <dgm:prSet presAssocID="{853CBB46-D6F2-42CA-A0F6-79104018B842}" presName="parentShp" presStyleLbl="node1" presStyleIdx="1" presStyleCnt="2">
        <dgm:presLayoutVars>
          <dgm:bulletEnabled val="1"/>
        </dgm:presLayoutVars>
      </dgm:prSet>
      <dgm:spPr/>
      <dgm:t>
        <a:bodyPr/>
        <a:lstStyle/>
        <a:p>
          <a:endParaRPr lang="el-GR"/>
        </a:p>
      </dgm:t>
    </dgm:pt>
    <dgm:pt modelId="{B41ECAF3-0889-497F-ACB4-ABAB2A9230AC}" type="pres">
      <dgm:prSet presAssocID="{853CBB46-D6F2-42CA-A0F6-79104018B842}" presName="childShp" presStyleLbl="bgAccFollowNode1" presStyleIdx="1" presStyleCnt="2">
        <dgm:presLayoutVars>
          <dgm:bulletEnabled val="1"/>
        </dgm:presLayoutVars>
      </dgm:prSet>
      <dgm:spPr/>
      <dgm:t>
        <a:bodyPr/>
        <a:lstStyle/>
        <a:p>
          <a:endParaRPr lang="el-GR"/>
        </a:p>
      </dgm:t>
    </dgm:pt>
  </dgm:ptLst>
  <dgm:cxnLst>
    <dgm:cxn modelId="{BE3BE5FF-BAD1-45EF-8436-B93A1D450862}" srcId="{F69F32B2-BF77-4BD7-A91F-BE8AAF1E80A6}" destId="{D705A4B2-C193-4A44-ADB1-E3801757D775}" srcOrd="0" destOrd="0" parTransId="{9E8E9128-3571-4E79-B69E-0C8E9B089A21}" sibTransId="{EDED4CE2-9321-47DA-8847-46FC8070909F}"/>
    <dgm:cxn modelId="{4D6D9903-5DCC-447C-ADE0-39120F563575}" type="presOf" srcId="{7A98BA43-D00A-46E8-9599-66E40429674E}" destId="{0DA1CC0C-8B83-4C8F-B3D4-62D352962E07}" srcOrd="0" destOrd="1" presId="urn:microsoft.com/office/officeart/2005/8/layout/vList6"/>
    <dgm:cxn modelId="{2B7ABA0F-D3DD-459F-B3BE-01A1C068A67B}" srcId="{79716F38-2654-4F15-8E87-93690F41F18D}" destId="{853CBB46-D6F2-42CA-A0F6-79104018B842}" srcOrd="1" destOrd="0" parTransId="{465ACA47-5658-4624-B8F7-FDEF3A780DEB}" sibTransId="{BCE82E16-EC5F-491D-8403-E72B617E3087}"/>
    <dgm:cxn modelId="{43EB15B3-373D-47DF-ABEB-9B413E3A1CE5}" srcId="{853CBB46-D6F2-42CA-A0F6-79104018B842}" destId="{A89FC706-ED09-4C79-84AB-8779315FCE15}" srcOrd="1" destOrd="0" parTransId="{CA23E0D5-74F0-4F3A-AC3D-A6964AF56E9F}" sibTransId="{907AE227-30E0-46CF-9727-A318A4C0C1C8}"/>
    <dgm:cxn modelId="{B16A29C6-BB67-472E-8274-6333D01F70D3}" type="presOf" srcId="{D705A4B2-C193-4A44-ADB1-E3801757D775}" destId="{0DA1CC0C-8B83-4C8F-B3D4-62D352962E07}" srcOrd="0" destOrd="0" presId="urn:microsoft.com/office/officeart/2005/8/layout/vList6"/>
    <dgm:cxn modelId="{F116888B-78C7-48B8-A817-D71ED1411D05}" srcId="{79716F38-2654-4F15-8E87-93690F41F18D}" destId="{F69F32B2-BF77-4BD7-A91F-BE8AAF1E80A6}" srcOrd="0" destOrd="0" parTransId="{987AD108-13E7-42B6-97CF-6F53D0B8147C}" sibTransId="{61C26912-8F98-486C-9F0C-D0BA73C42895}"/>
    <dgm:cxn modelId="{78CD19A0-4AD9-450F-A16A-7A253D2E2821}" type="presOf" srcId="{A89FC706-ED09-4C79-84AB-8779315FCE15}" destId="{B41ECAF3-0889-497F-ACB4-ABAB2A9230AC}" srcOrd="0" destOrd="1" presId="urn:microsoft.com/office/officeart/2005/8/layout/vList6"/>
    <dgm:cxn modelId="{353B9FDB-C638-45BC-9F07-A243E96D73C7}" type="presOf" srcId="{547FED18-58F2-4462-853D-D09754DDD841}" destId="{B41ECAF3-0889-497F-ACB4-ABAB2A9230AC}" srcOrd="0" destOrd="0" presId="urn:microsoft.com/office/officeart/2005/8/layout/vList6"/>
    <dgm:cxn modelId="{C5E6FF19-8398-43CE-94AC-0611A963C7DF}" srcId="{853CBB46-D6F2-42CA-A0F6-79104018B842}" destId="{547FED18-58F2-4462-853D-D09754DDD841}" srcOrd="0" destOrd="0" parTransId="{6618005E-1813-4871-918A-AB7A05A8CFDB}" sibTransId="{BAA2C7B0-4FC7-46E1-AEDA-659673C3E2ED}"/>
    <dgm:cxn modelId="{A790EEBD-DBD5-474E-814B-5963BB6D558F}" type="presOf" srcId="{F69F32B2-BF77-4BD7-A91F-BE8AAF1E80A6}" destId="{3BB318EC-9E22-4A13-8EB3-2371D707F585}" srcOrd="0" destOrd="0" presId="urn:microsoft.com/office/officeart/2005/8/layout/vList6"/>
    <dgm:cxn modelId="{B0170B6C-4D14-4329-B0FF-CCCFCE6EB46F}" srcId="{F69F32B2-BF77-4BD7-A91F-BE8AAF1E80A6}" destId="{7A98BA43-D00A-46E8-9599-66E40429674E}" srcOrd="1" destOrd="0" parTransId="{2A440F61-0A7B-4570-B135-A791471FF03A}" sibTransId="{3FC802C2-ECC1-4EB4-B614-3ABAC9E60BDE}"/>
    <dgm:cxn modelId="{EEAA9116-8110-4276-B6D8-D3A7BDEFD53C}" type="presOf" srcId="{79716F38-2654-4F15-8E87-93690F41F18D}" destId="{A0497323-04F6-4A16-91E9-C6C5AA3446CB}" srcOrd="0" destOrd="0" presId="urn:microsoft.com/office/officeart/2005/8/layout/vList6"/>
    <dgm:cxn modelId="{22B78361-5211-4A95-AFEC-86CBA4633B12}" type="presOf" srcId="{853CBB46-D6F2-42CA-A0F6-79104018B842}" destId="{69A45315-54F8-4D5D-B33C-45218FF061AD}" srcOrd="0" destOrd="0" presId="urn:microsoft.com/office/officeart/2005/8/layout/vList6"/>
    <dgm:cxn modelId="{99F6D497-DAD6-422C-B92A-6DF9AEDC4FCC}" type="presParOf" srcId="{A0497323-04F6-4A16-91E9-C6C5AA3446CB}" destId="{D39A2F06-F9A6-49CB-8EBA-AC0252F68178}" srcOrd="0" destOrd="0" presId="urn:microsoft.com/office/officeart/2005/8/layout/vList6"/>
    <dgm:cxn modelId="{75C79A03-1567-480A-977C-64CA4157DB31}" type="presParOf" srcId="{D39A2F06-F9A6-49CB-8EBA-AC0252F68178}" destId="{3BB318EC-9E22-4A13-8EB3-2371D707F585}" srcOrd="0" destOrd="0" presId="urn:microsoft.com/office/officeart/2005/8/layout/vList6"/>
    <dgm:cxn modelId="{AB3042B1-1B46-4E04-813E-EECB412CB014}" type="presParOf" srcId="{D39A2F06-F9A6-49CB-8EBA-AC0252F68178}" destId="{0DA1CC0C-8B83-4C8F-B3D4-62D352962E07}" srcOrd="1" destOrd="0" presId="urn:microsoft.com/office/officeart/2005/8/layout/vList6"/>
    <dgm:cxn modelId="{25E15260-933A-46F2-BF8B-F58AEA560F45}" type="presParOf" srcId="{A0497323-04F6-4A16-91E9-C6C5AA3446CB}" destId="{60C6BD14-9CF5-4E93-8DB8-74DD0C4ECAE8}" srcOrd="1" destOrd="0" presId="urn:microsoft.com/office/officeart/2005/8/layout/vList6"/>
    <dgm:cxn modelId="{023CBAC5-1222-4C0E-8B31-5E193EC55C1F}" type="presParOf" srcId="{A0497323-04F6-4A16-91E9-C6C5AA3446CB}" destId="{7E319FFF-4E2B-4B75-81BE-AEE5C5962082}" srcOrd="2" destOrd="0" presId="urn:microsoft.com/office/officeart/2005/8/layout/vList6"/>
    <dgm:cxn modelId="{440C0BC0-C48F-4802-8593-ED7414A2CDF9}" type="presParOf" srcId="{7E319FFF-4E2B-4B75-81BE-AEE5C5962082}" destId="{69A45315-54F8-4D5D-B33C-45218FF061AD}" srcOrd="0" destOrd="0" presId="urn:microsoft.com/office/officeart/2005/8/layout/vList6"/>
    <dgm:cxn modelId="{E91F787F-770A-466A-B421-216EAC6DC965}" type="presParOf" srcId="{7E319FFF-4E2B-4B75-81BE-AEE5C5962082}" destId="{B41ECAF3-0889-497F-ACB4-ABAB2A9230AC}"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290F8-0CE4-46C6-954B-8483B0E7FDEF}" type="doc">
      <dgm:prSet loTypeId="urn:microsoft.com/office/officeart/2005/8/layout/process2" loCatId="process" qsTypeId="urn:microsoft.com/office/officeart/2005/8/quickstyle/simple1" qsCatId="simple" csTypeId="urn:microsoft.com/office/officeart/2005/8/colors/accent1_2" csCatId="accent1" phldr="1"/>
      <dgm:spPr/>
    </dgm:pt>
    <dgm:pt modelId="{CC738D0C-EFB8-4F1D-873E-98A31C475E98}">
      <dgm:prSet phldrT="[Κείμενο]"/>
      <dgm:spPr/>
      <dgm:t>
        <a:bodyPr/>
        <a:lstStyle/>
        <a:p>
          <a:r>
            <a:rPr lang="el-GR" dirty="0" smtClean="0"/>
            <a:t>1. Λήψη δείγματος</a:t>
          </a:r>
          <a:endParaRPr lang="el-GR" dirty="0"/>
        </a:p>
      </dgm:t>
    </dgm:pt>
    <dgm:pt modelId="{6E0ADCB4-6D65-4BBD-98BE-1AECE00682C4}" type="parTrans" cxnId="{CC410555-C559-46D9-82E0-86C79FA94A11}">
      <dgm:prSet/>
      <dgm:spPr/>
      <dgm:t>
        <a:bodyPr/>
        <a:lstStyle/>
        <a:p>
          <a:endParaRPr lang="el-GR"/>
        </a:p>
      </dgm:t>
    </dgm:pt>
    <dgm:pt modelId="{341C2897-3038-4B41-889E-808D798A36A2}" type="sibTrans" cxnId="{CC410555-C559-46D9-82E0-86C79FA94A11}">
      <dgm:prSet/>
      <dgm:spPr/>
      <dgm:t>
        <a:bodyPr/>
        <a:lstStyle/>
        <a:p>
          <a:endParaRPr lang="el-GR"/>
        </a:p>
      </dgm:t>
    </dgm:pt>
    <dgm:pt modelId="{B4F2DC7C-C4C3-4402-9E69-84874866F1FB}">
      <dgm:prSet phldrT="[Κείμενο]"/>
      <dgm:spPr/>
      <dgm:t>
        <a:bodyPr/>
        <a:lstStyle/>
        <a:p>
          <a:r>
            <a:rPr lang="el-GR" dirty="0" smtClean="0"/>
            <a:t>2. Χρώση </a:t>
          </a:r>
          <a:r>
            <a:rPr lang="en-US" dirty="0" smtClean="0"/>
            <a:t>Gram</a:t>
          </a:r>
          <a:r>
            <a:rPr lang="el-GR" dirty="0" smtClean="0"/>
            <a:t> και μικροσκόπηση</a:t>
          </a:r>
          <a:endParaRPr lang="el-GR" dirty="0"/>
        </a:p>
      </dgm:t>
    </dgm:pt>
    <dgm:pt modelId="{9D36B3F6-1419-4E25-BF07-FD0B3C4EAB93}" type="parTrans" cxnId="{D350C522-2DD6-408A-AA8A-813689810754}">
      <dgm:prSet/>
      <dgm:spPr/>
      <dgm:t>
        <a:bodyPr/>
        <a:lstStyle/>
        <a:p>
          <a:endParaRPr lang="el-GR"/>
        </a:p>
      </dgm:t>
    </dgm:pt>
    <dgm:pt modelId="{E53ACE42-A182-4A86-AA9E-1B635D120A0B}" type="sibTrans" cxnId="{D350C522-2DD6-408A-AA8A-813689810754}">
      <dgm:prSet/>
      <dgm:spPr/>
      <dgm:t>
        <a:bodyPr/>
        <a:lstStyle/>
        <a:p>
          <a:endParaRPr lang="el-GR"/>
        </a:p>
      </dgm:t>
    </dgm:pt>
    <dgm:pt modelId="{F0520678-6CE8-4512-87F8-D4410060229D}">
      <dgm:prSet phldrT="[Κείμενο]"/>
      <dgm:spPr/>
      <dgm:t>
        <a:bodyPr/>
        <a:lstStyle/>
        <a:p>
          <a:r>
            <a:rPr lang="el-GR" dirty="0" smtClean="0"/>
            <a:t>3. Καλλιέργεια σε ειδικά θρεπτικά υλικά, αερόβια και αναερόβια</a:t>
          </a:r>
          <a:endParaRPr lang="el-GR" dirty="0"/>
        </a:p>
      </dgm:t>
    </dgm:pt>
    <dgm:pt modelId="{82DE3DF0-C8F3-404F-AE8A-C9F2F240B78C}" type="parTrans" cxnId="{685FF00B-6DC7-4A2B-829A-EC7997EBCB71}">
      <dgm:prSet/>
      <dgm:spPr/>
      <dgm:t>
        <a:bodyPr/>
        <a:lstStyle/>
        <a:p>
          <a:endParaRPr lang="el-GR"/>
        </a:p>
      </dgm:t>
    </dgm:pt>
    <dgm:pt modelId="{30B41A2D-514A-454E-8669-EDFAD30756B2}" type="sibTrans" cxnId="{685FF00B-6DC7-4A2B-829A-EC7997EBCB71}">
      <dgm:prSet/>
      <dgm:spPr/>
      <dgm:t>
        <a:bodyPr/>
        <a:lstStyle/>
        <a:p>
          <a:endParaRPr lang="el-GR"/>
        </a:p>
      </dgm:t>
    </dgm:pt>
    <dgm:pt modelId="{8C75F99B-A6B6-44C9-B599-1AB52E269FC3}" type="pres">
      <dgm:prSet presAssocID="{3A0290F8-0CE4-46C6-954B-8483B0E7FDEF}" presName="linearFlow" presStyleCnt="0">
        <dgm:presLayoutVars>
          <dgm:resizeHandles val="exact"/>
        </dgm:presLayoutVars>
      </dgm:prSet>
      <dgm:spPr/>
    </dgm:pt>
    <dgm:pt modelId="{F577CD62-7CB9-4E5B-A383-B45609479329}" type="pres">
      <dgm:prSet presAssocID="{CC738D0C-EFB8-4F1D-873E-98A31C475E98}" presName="node" presStyleLbl="node1" presStyleIdx="0" presStyleCnt="3">
        <dgm:presLayoutVars>
          <dgm:bulletEnabled val="1"/>
        </dgm:presLayoutVars>
      </dgm:prSet>
      <dgm:spPr/>
      <dgm:t>
        <a:bodyPr/>
        <a:lstStyle/>
        <a:p>
          <a:endParaRPr lang="el-GR"/>
        </a:p>
      </dgm:t>
    </dgm:pt>
    <dgm:pt modelId="{66737F56-3F4D-43E0-AA5A-C463C5F0A282}" type="pres">
      <dgm:prSet presAssocID="{341C2897-3038-4B41-889E-808D798A36A2}" presName="sibTrans" presStyleLbl="sibTrans2D1" presStyleIdx="0" presStyleCnt="2"/>
      <dgm:spPr/>
      <dgm:t>
        <a:bodyPr/>
        <a:lstStyle/>
        <a:p>
          <a:endParaRPr lang="el-GR"/>
        </a:p>
      </dgm:t>
    </dgm:pt>
    <dgm:pt modelId="{BA0B1C7A-EE43-4191-BCDB-F7A3A4BABB02}" type="pres">
      <dgm:prSet presAssocID="{341C2897-3038-4B41-889E-808D798A36A2}" presName="connectorText" presStyleLbl="sibTrans2D1" presStyleIdx="0" presStyleCnt="2"/>
      <dgm:spPr/>
      <dgm:t>
        <a:bodyPr/>
        <a:lstStyle/>
        <a:p>
          <a:endParaRPr lang="el-GR"/>
        </a:p>
      </dgm:t>
    </dgm:pt>
    <dgm:pt modelId="{0AB52F5F-9D95-4578-B644-B0765A57A74D}" type="pres">
      <dgm:prSet presAssocID="{B4F2DC7C-C4C3-4402-9E69-84874866F1FB}" presName="node" presStyleLbl="node1" presStyleIdx="1" presStyleCnt="3">
        <dgm:presLayoutVars>
          <dgm:bulletEnabled val="1"/>
        </dgm:presLayoutVars>
      </dgm:prSet>
      <dgm:spPr/>
      <dgm:t>
        <a:bodyPr/>
        <a:lstStyle/>
        <a:p>
          <a:endParaRPr lang="el-GR"/>
        </a:p>
      </dgm:t>
    </dgm:pt>
    <dgm:pt modelId="{D6BF791E-4229-4B28-90AF-18641B5AFD22}" type="pres">
      <dgm:prSet presAssocID="{E53ACE42-A182-4A86-AA9E-1B635D120A0B}" presName="sibTrans" presStyleLbl="sibTrans2D1" presStyleIdx="1" presStyleCnt="2"/>
      <dgm:spPr/>
      <dgm:t>
        <a:bodyPr/>
        <a:lstStyle/>
        <a:p>
          <a:endParaRPr lang="el-GR"/>
        </a:p>
      </dgm:t>
    </dgm:pt>
    <dgm:pt modelId="{43678E42-33C3-4AB0-A608-506D038F5E39}" type="pres">
      <dgm:prSet presAssocID="{E53ACE42-A182-4A86-AA9E-1B635D120A0B}" presName="connectorText" presStyleLbl="sibTrans2D1" presStyleIdx="1" presStyleCnt="2"/>
      <dgm:spPr/>
      <dgm:t>
        <a:bodyPr/>
        <a:lstStyle/>
        <a:p>
          <a:endParaRPr lang="el-GR"/>
        </a:p>
      </dgm:t>
    </dgm:pt>
    <dgm:pt modelId="{FF93CB3D-F279-45F4-BF5E-5FE4BB1C9911}" type="pres">
      <dgm:prSet presAssocID="{F0520678-6CE8-4512-87F8-D4410060229D}" presName="node" presStyleLbl="node1" presStyleIdx="2" presStyleCnt="3">
        <dgm:presLayoutVars>
          <dgm:bulletEnabled val="1"/>
        </dgm:presLayoutVars>
      </dgm:prSet>
      <dgm:spPr/>
      <dgm:t>
        <a:bodyPr/>
        <a:lstStyle/>
        <a:p>
          <a:endParaRPr lang="el-GR"/>
        </a:p>
      </dgm:t>
    </dgm:pt>
  </dgm:ptLst>
  <dgm:cxnLst>
    <dgm:cxn modelId="{685FF00B-6DC7-4A2B-829A-EC7997EBCB71}" srcId="{3A0290F8-0CE4-46C6-954B-8483B0E7FDEF}" destId="{F0520678-6CE8-4512-87F8-D4410060229D}" srcOrd="2" destOrd="0" parTransId="{82DE3DF0-C8F3-404F-AE8A-C9F2F240B78C}" sibTransId="{30B41A2D-514A-454E-8669-EDFAD30756B2}"/>
    <dgm:cxn modelId="{A57B9A60-42F3-40A5-A024-D2DB2E527AD3}" type="presOf" srcId="{CC738D0C-EFB8-4F1D-873E-98A31C475E98}" destId="{F577CD62-7CB9-4E5B-A383-B45609479329}" srcOrd="0" destOrd="0" presId="urn:microsoft.com/office/officeart/2005/8/layout/process2"/>
    <dgm:cxn modelId="{453046D3-CC6E-47BD-8925-8913E038FD51}" type="presOf" srcId="{E53ACE42-A182-4A86-AA9E-1B635D120A0B}" destId="{43678E42-33C3-4AB0-A608-506D038F5E39}" srcOrd="1" destOrd="0" presId="urn:microsoft.com/office/officeart/2005/8/layout/process2"/>
    <dgm:cxn modelId="{6FEBB7FC-C73E-4DEF-AE11-812E224F01E4}" type="presOf" srcId="{E53ACE42-A182-4A86-AA9E-1B635D120A0B}" destId="{D6BF791E-4229-4B28-90AF-18641B5AFD22}" srcOrd="0" destOrd="0" presId="urn:microsoft.com/office/officeart/2005/8/layout/process2"/>
    <dgm:cxn modelId="{86B30828-C4FB-4EFF-905F-3F7981BAB3AF}" type="presOf" srcId="{341C2897-3038-4B41-889E-808D798A36A2}" destId="{BA0B1C7A-EE43-4191-BCDB-F7A3A4BABB02}" srcOrd="1" destOrd="0" presId="urn:microsoft.com/office/officeart/2005/8/layout/process2"/>
    <dgm:cxn modelId="{D350C522-2DD6-408A-AA8A-813689810754}" srcId="{3A0290F8-0CE4-46C6-954B-8483B0E7FDEF}" destId="{B4F2DC7C-C4C3-4402-9E69-84874866F1FB}" srcOrd="1" destOrd="0" parTransId="{9D36B3F6-1419-4E25-BF07-FD0B3C4EAB93}" sibTransId="{E53ACE42-A182-4A86-AA9E-1B635D120A0B}"/>
    <dgm:cxn modelId="{CC410555-C559-46D9-82E0-86C79FA94A11}" srcId="{3A0290F8-0CE4-46C6-954B-8483B0E7FDEF}" destId="{CC738D0C-EFB8-4F1D-873E-98A31C475E98}" srcOrd="0" destOrd="0" parTransId="{6E0ADCB4-6D65-4BBD-98BE-1AECE00682C4}" sibTransId="{341C2897-3038-4B41-889E-808D798A36A2}"/>
    <dgm:cxn modelId="{09D29BAC-52E6-4B83-BE05-A3689FD7EBD8}" type="presOf" srcId="{341C2897-3038-4B41-889E-808D798A36A2}" destId="{66737F56-3F4D-43E0-AA5A-C463C5F0A282}" srcOrd="0" destOrd="0" presId="urn:microsoft.com/office/officeart/2005/8/layout/process2"/>
    <dgm:cxn modelId="{467DC934-82D1-4B4E-ABCA-863B97ECBA92}" type="presOf" srcId="{3A0290F8-0CE4-46C6-954B-8483B0E7FDEF}" destId="{8C75F99B-A6B6-44C9-B599-1AB52E269FC3}" srcOrd="0" destOrd="0" presId="urn:microsoft.com/office/officeart/2005/8/layout/process2"/>
    <dgm:cxn modelId="{151CF010-0E9D-40A1-A09E-702E72F4C49F}" type="presOf" srcId="{F0520678-6CE8-4512-87F8-D4410060229D}" destId="{FF93CB3D-F279-45F4-BF5E-5FE4BB1C9911}" srcOrd="0" destOrd="0" presId="urn:microsoft.com/office/officeart/2005/8/layout/process2"/>
    <dgm:cxn modelId="{B8C329E7-C5E2-4981-948D-AE9133F6A646}" type="presOf" srcId="{B4F2DC7C-C4C3-4402-9E69-84874866F1FB}" destId="{0AB52F5F-9D95-4578-B644-B0765A57A74D}" srcOrd="0" destOrd="0" presId="urn:microsoft.com/office/officeart/2005/8/layout/process2"/>
    <dgm:cxn modelId="{A8A158ED-612F-4255-894F-086D659F1A15}" type="presParOf" srcId="{8C75F99B-A6B6-44C9-B599-1AB52E269FC3}" destId="{F577CD62-7CB9-4E5B-A383-B45609479329}" srcOrd="0" destOrd="0" presId="urn:microsoft.com/office/officeart/2005/8/layout/process2"/>
    <dgm:cxn modelId="{65DE226B-2FF6-4AF4-A354-0658474181D2}" type="presParOf" srcId="{8C75F99B-A6B6-44C9-B599-1AB52E269FC3}" destId="{66737F56-3F4D-43E0-AA5A-C463C5F0A282}" srcOrd="1" destOrd="0" presId="urn:microsoft.com/office/officeart/2005/8/layout/process2"/>
    <dgm:cxn modelId="{0245F7D9-C0FF-491C-9A89-468630645F04}" type="presParOf" srcId="{66737F56-3F4D-43E0-AA5A-C463C5F0A282}" destId="{BA0B1C7A-EE43-4191-BCDB-F7A3A4BABB02}" srcOrd="0" destOrd="0" presId="urn:microsoft.com/office/officeart/2005/8/layout/process2"/>
    <dgm:cxn modelId="{4FB777D4-529B-48F3-B453-8059D5CEFE7A}" type="presParOf" srcId="{8C75F99B-A6B6-44C9-B599-1AB52E269FC3}" destId="{0AB52F5F-9D95-4578-B644-B0765A57A74D}" srcOrd="2" destOrd="0" presId="urn:microsoft.com/office/officeart/2005/8/layout/process2"/>
    <dgm:cxn modelId="{BBCACC52-3A79-49E5-87D5-E5D568FA4EAC}" type="presParOf" srcId="{8C75F99B-A6B6-44C9-B599-1AB52E269FC3}" destId="{D6BF791E-4229-4B28-90AF-18641B5AFD22}" srcOrd="3" destOrd="0" presId="urn:microsoft.com/office/officeart/2005/8/layout/process2"/>
    <dgm:cxn modelId="{846ACB50-1B63-41DC-BB31-6C8C702FF11F}" type="presParOf" srcId="{D6BF791E-4229-4B28-90AF-18641B5AFD22}" destId="{43678E42-33C3-4AB0-A608-506D038F5E39}" srcOrd="0" destOrd="0" presId="urn:microsoft.com/office/officeart/2005/8/layout/process2"/>
    <dgm:cxn modelId="{5955B79F-7FE8-481F-AD31-C0CD4C182896}" type="presParOf" srcId="{8C75F99B-A6B6-44C9-B599-1AB52E269FC3}" destId="{FF93CB3D-F279-45F4-BF5E-5FE4BB1C9911}"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F4ABC6-FB03-4EB1-B82D-631B926030FE}" type="doc">
      <dgm:prSet loTypeId="urn:microsoft.com/office/officeart/2005/8/layout/process2" loCatId="process" qsTypeId="urn:microsoft.com/office/officeart/2005/8/quickstyle/simple1" qsCatId="simple" csTypeId="urn:microsoft.com/office/officeart/2005/8/colors/accent1_2" csCatId="accent1" phldr="1"/>
      <dgm:spPr/>
    </dgm:pt>
    <dgm:pt modelId="{13D8FFBB-8446-4597-8488-FEF9ECC11DBC}">
      <dgm:prSet phldrT="[Κείμενο]"/>
      <dgm:spPr/>
      <dgm:t>
        <a:bodyPr/>
        <a:lstStyle/>
        <a:p>
          <a:r>
            <a:rPr lang="el-GR" dirty="0" smtClean="0"/>
            <a:t>4. Απομόνωση μικροβίων και </a:t>
          </a:r>
          <a:r>
            <a:rPr lang="el-GR" dirty="0" err="1" smtClean="0"/>
            <a:t>ανακαλλιέργεια</a:t>
          </a:r>
          <a:endParaRPr lang="el-GR" dirty="0"/>
        </a:p>
      </dgm:t>
    </dgm:pt>
    <dgm:pt modelId="{39A2D6B3-2BAA-4199-9825-176046A45A80}" type="parTrans" cxnId="{A60F9AC8-33F9-47F2-9B8E-41F4514BBEB6}">
      <dgm:prSet/>
      <dgm:spPr/>
    </dgm:pt>
    <dgm:pt modelId="{64530711-0EE5-4861-A56E-67B5587F93D3}" type="sibTrans" cxnId="{A60F9AC8-33F9-47F2-9B8E-41F4514BBEB6}">
      <dgm:prSet/>
      <dgm:spPr/>
      <dgm:t>
        <a:bodyPr/>
        <a:lstStyle/>
        <a:p>
          <a:endParaRPr lang="el-GR"/>
        </a:p>
      </dgm:t>
    </dgm:pt>
    <dgm:pt modelId="{F2DBCC09-B937-4331-A500-13C7C229647E}">
      <dgm:prSet phldrT="[Κείμενο]"/>
      <dgm:spPr/>
      <dgm:t>
        <a:bodyPr/>
        <a:lstStyle/>
        <a:p>
          <a:r>
            <a:rPr lang="el-GR" dirty="0" smtClean="0"/>
            <a:t>5. Βιοχημικές δοκιμασίες και ταυτοποίηση μικροβίου</a:t>
          </a:r>
          <a:endParaRPr lang="el-GR" dirty="0"/>
        </a:p>
      </dgm:t>
    </dgm:pt>
    <dgm:pt modelId="{A660391D-A112-44F8-B06B-DD231AD832C7}" type="parTrans" cxnId="{98301435-FF54-4753-AF95-CE8D1586287E}">
      <dgm:prSet/>
      <dgm:spPr/>
    </dgm:pt>
    <dgm:pt modelId="{6C787877-5827-48FF-BE30-8C150349F24C}" type="sibTrans" cxnId="{98301435-FF54-4753-AF95-CE8D1586287E}">
      <dgm:prSet/>
      <dgm:spPr/>
      <dgm:t>
        <a:bodyPr/>
        <a:lstStyle/>
        <a:p>
          <a:endParaRPr lang="el-GR"/>
        </a:p>
      </dgm:t>
    </dgm:pt>
    <dgm:pt modelId="{6D9B0736-993F-4E0C-95FC-091E01765CE1}">
      <dgm:prSet phldrT="[Κείμενο]"/>
      <dgm:spPr/>
      <dgm:t>
        <a:bodyPr/>
        <a:lstStyle/>
        <a:p>
          <a:r>
            <a:rPr lang="el-GR" dirty="0" smtClean="0"/>
            <a:t>6. Τυποποίηση μικροβίου</a:t>
          </a:r>
          <a:endParaRPr lang="el-GR" dirty="0"/>
        </a:p>
      </dgm:t>
    </dgm:pt>
    <dgm:pt modelId="{6EC010B7-F97E-4BC8-A5E5-EDEC4E44E2A8}" type="parTrans" cxnId="{CD444ECA-C0D3-41D6-9DD5-D3EB62AFCE5A}">
      <dgm:prSet/>
      <dgm:spPr/>
    </dgm:pt>
    <dgm:pt modelId="{6D0CD28F-3F63-46DB-B5AF-5E596BD896CD}" type="sibTrans" cxnId="{CD444ECA-C0D3-41D6-9DD5-D3EB62AFCE5A}">
      <dgm:prSet/>
      <dgm:spPr/>
    </dgm:pt>
    <dgm:pt modelId="{CAA1EFF0-D9A0-4E39-B929-F51E2E101B97}" type="pres">
      <dgm:prSet presAssocID="{99F4ABC6-FB03-4EB1-B82D-631B926030FE}" presName="linearFlow" presStyleCnt="0">
        <dgm:presLayoutVars>
          <dgm:resizeHandles val="exact"/>
        </dgm:presLayoutVars>
      </dgm:prSet>
      <dgm:spPr/>
    </dgm:pt>
    <dgm:pt modelId="{0A4461F4-5838-4D36-BFB9-7A5719769716}" type="pres">
      <dgm:prSet presAssocID="{13D8FFBB-8446-4597-8488-FEF9ECC11DBC}" presName="node" presStyleLbl="node1" presStyleIdx="0" presStyleCnt="3">
        <dgm:presLayoutVars>
          <dgm:bulletEnabled val="1"/>
        </dgm:presLayoutVars>
      </dgm:prSet>
      <dgm:spPr/>
      <dgm:t>
        <a:bodyPr/>
        <a:lstStyle/>
        <a:p>
          <a:endParaRPr lang="el-GR"/>
        </a:p>
      </dgm:t>
    </dgm:pt>
    <dgm:pt modelId="{1AD03FEE-74DE-4449-AB41-FA74D8E5CBA4}" type="pres">
      <dgm:prSet presAssocID="{64530711-0EE5-4861-A56E-67B5587F93D3}" presName="sibTrans" presStyleLbl="sibTrans2D1" presStyleIdx="0" presStyleCnt="2"/>
      <dgm:spPr/>
      <dgm:t>
        <a:bodyPr/>
        <a:lstStyle/>
        <a:p>
          <a:endParaRPr lang="el-GR"/>
        </a:p>
      </dgm:t>
    </dgm:pt>
    <dgm:pt modelId="{600BB771-7C62-437B-BE6C-D0F572900C29}" type="pres">
      <dgm:prSet presAssocID="{64530711-0EE5-4861-A56E-67B5587F93D3}" presName="connectorText" presStyleLbl="sibTrans2D1" presStyleIdx="0" presStyleCnt="2"/>
      <dgm:spPr/>
      <dgm:t>
        <a:bodyPr/>
        <a:lstStyle/>
        <a:p>
          <a:endParaRPr lang="el-GR"/>
        </a:p>
      </dgm:t>
    </dgm:pt>
    <dgm:pt modelId="{317DD83B-7225-4A01-B772-BE68A4E4B2D8}" type="pres">
      <dgm:prSet presAssocID="{F2DBCC09-B937-4331-A500-13C7C229647E}" presName="node" presStyleLbl="node1" presStyleIdx="1" presStyleCnt="3">
        <dgm:presLayoutVars>
          <dgm:bulletEnabled val="1"/>
        </dgm:presLayoutVars>
      </dgm:prSet>
      <dgm:spPr/>
      <dgm:t>
        <a:bodyPr/>
        <a:lstStyle/>
        <a:p>
          <a:endParaRPr lang="el-GR"/>
        </a:p>
      </dgm:t>
    </dgm:pt>
    <dgm:pt modelId="{16B29BA5-6286-45C3-9812-A4978101D98F}" type="pres">
      <dgm:prSet presAssocID="{6C787877-5827-48FF-BE30-8C150349F24C}" presName="sibTrans" presStyleLbl="sibTrans2D1" presStyleIdx="1" presStyleCnt="2"/>
      <dgm:spPr/>
      <dgm:t>
        <a:bodyPr/>
        <a:lstStyle/>
        <a:p>
          <a:endParaRPr lang="el-GR"/>
        </a:p>
      </dgm:t>
    </dgm:pt>
    <dgm:pt modelId="{E21CC5C3-1236-4F62-B0AA-FF41CC4FFC06}" type="pres">
      <dgm:prSet presAssocID="{6C787877-5827-48FF-BE30-8C150349F24C}" presName="connectorText" presStyleLbl="sibTrans2D1" presStyleIdx="1" presStyleCnt="2"/>
      <dgm:spPr/>
      <dgm:t>
        <a:bodyPr/>
        <a:lstStyle/>
        <a:p>
          <a:endParaRPr lang="el-GR"/>
        </a:p>
      </dgm:t>
    </dgm:pt>
    <dgm:pt modelId="{C471C1A4-DD0A-49BC-9BA9-E699AFF605CF}" type="pres">
      <dgm:prSet presAssocID="{6D9B0736-993F-4E0C-95FC-091E01765CE1}" presName="node" presStyleLbl="node1" presStyleIdx="2" presStyleCnt="3">
        <dgm:presLayoutVars>
          <dgm:bulletEnabled val="1"/>
        </dgm:presLayoutVars>
      </dgm:prSet>
      <dgm:spPr/>
      <dgm:t>
        <a:bodyPr/>
        <a:lstStyle/>
        <a:p>
          <a:endParaRPr lang="el-GR"/>
        </a:p>
      </dgm:t>
    </dgm:pt>
  </dgm:ptLst>
  <dgm:cxnLst>
    <dgm:cxn modelId="{5DD386E1-7665-479E-9265-8D1DA85FB2BD}" type="presOf" srcId="{64530711-0EE5-4861-A56E-67B5587F93D3}" destId="{600BB771-7C62-437B-BE6C-D0F572900C29}" srcOrd="1" destOrd="0" presId="urn:microsoft.com/office/officeart/2005/8/layout/process2"/>
    <dgm:cxn modelId="{98301435-FF54-4753-AF95-CE8D1586287E}" srcId="{99F4ABC6-FB03-4EB1-B82D-631B926030FE}" destId="{F2DBCC09-B937-4331-A500-13C7C229647E}" srcOrd="1" destOrd="0" parTransId="{A660391D-A112-44F8-B06B-DD231AD832C7}" sibTransId="{6C787877-5827-48FF-BE30-8C150349F24C}"/>
    <dgm:cxn modelId="{CD444ECA-C0D3-41D6-9DD5-D3EB62AFCE5A}" srcId="{99F4ABC6-FB03-4EB1-B82D-631B926030FE}" destId="{6D9B0736-993F-4E0C-95FC-091E01765CE1}" srcOrd="2" destOrd="0" parTransId="{6EC010B7-F97E-4BC8-A5E5-EDEC4E44E2A8}" sibTransId="{6D0CD28F-3F63-46DB-B5AF-5E596BD896CD}"/>
    <dgm:cxn modelId="{58EC9C7D-FD97-4572-B8AE-F042DBC6239F}" type="presOf" srcId="{13D8FFBB-8446-4597-8488-FEF9ECC11DBC}" destId="{0A4461F4-5838-4D36-BFB9-7A5719769716}" srcOrd="0" destOrd="0" presId="urn:microsoft.com/office/officeart/2005/8/layout/process2"/>
    <dgm:cxn modelId="{3A223E89-FB44-4BF4-8317-EFA761AEBE78}" type="presOf" srcId="{99F4ABC6-FB03-4EB1-B82D-631B926030FE}" destId="{CAA1EFF0-D9A0-4E39-B929-F51E2E101B97}" srcOrd="0" destOrd="0" presId="urn:microsoft.com/office/officeart/2005/8/layout/process2"/>
    <dgm:cxn modelId="{A60F9AC8-33F9-47F2-9B8E-41F4514BBEB6}" srcId="{99F4ABC6-FB03-4EB1-B82D-631B926030FE}" destId="{13D8FFBB-8446-4597-8488-FEF9ECC11DBC}" srcOrd="0" destOrd="0" parTransId="{39A2D6B3-2BAA-4199-9825-176046A45A80}" sibTransId="{64530711-0EE5-4861-A56E-67B5587F93D3}"/>
    <dgm:cxn modelId="{048D36F4-F793-45F1-BAE9-737C88486353}" type="presOf" srcId="{64530711-0EE5-4861-A56E-67B5587F93D3}" destId="{1AD03FEE-74DE-4449-AB41-FA74D8E5CBA4}" srcOrd="0" destOrd="0" presId="urn:microsoft.com/office/officeart/2005/8/layout/process2"/>
    <dgm:cxn modelId="{0D3809A9-502A-48C3-8D4B-B32368B9702D}" type="presOf" srcId="{F2DBCC09-B937-4331-A500-13C7C229647E}" destId="{317DD83B-7225-4A01-B772-BE68A4E4B2D8}" srcOrd="0" destOrd="0" presId="urn:microsoft.com/office/officeart/2005/8/layout/process2"/>
    <dgm:cxn modelId="{27E8EFE7-A14B-4BFC-83D5-B208D2C1CCE9}" type="presOf" srcId="{6C787877-5827-48FF-BE30-8C150349F24C}" destId="{E21CC5C3-1236-4F62-B0AA-FF41CC4FFC06}" srcOrd="1" destOrd="0" presId="urn:microsoft.com/office/officeart/2005/8/layout/process2"/>
    <dgm:cxn modelId="{EACB5D0C-1651-48E3-8A2F-0E76010B3C25}" type="presOf" srcId="{6D9B0736-993F-4E0C-95FC-091E01765CE1}" destId="{C471C1A4-DD0A-49BC-9BA9-E699AFF605CF}" srcOrd="0" destOrd="0" presId="urn:microsoft.com/office/officeart/2005/8/layout/process2"/>
    <dgm:cxn modelId="{3F9A2376-326C-4C11-BC9A-67AD342D87C3}" type="presOf" srcId="{6C787877-5827-48FF-BE30-8C150349F24C}" destId="{16B29BA5-6286-45C3-9812-A4978101D98F}" srcOrd="0" destOrd="0" presId="urn:microsoft.com/office/officeart/2005/8/layout/process2"/>
    <dgm:cxn modelId="{50477919-2749-4337-975F-A0C0760CFF8B}" type="presParOf" srcId="{CAA1EFF0-D9A0-4E39-B929-F51E2E101B97}" destId="{0A4461F4-5838-4D36-BFB9-7A5719769716}" srcOrd="0" destOrd="0" presId="urn:microsoft.com/office/officeart/2005/8/layout/process2"/>
    <dgm:cxn modelId="{37D3ADC4-E79F-4D29-81B8-4DD85C50268C}" type="presParOf" srcId="{CAA1EFF0-D9A0-4E39-B929-F51E2E101B97}" destId="{1AD03FEE-74DE-4449-AB41-FA74D8E5CBA4}" srcOrd="1" destOrd="0" presId="urn:microsoft.com/office/officeart/2005/8/layout/process2"/>
    <dgm:cxn modelId="{5DE238EF-A788-47BD-A9AA-F3A3113D090D}" type="presParOf" srcId="{1AD03FEE-74DE-4449-AB41-FA74D8E5CBA4}" destId="{600BB771-7C62-437B-BE6C-D0F572900C29}" srcOrd="0" destOrd="0" presId="urn:microsoft.com/office/officeart/2005/8/layout/process2"/>
    <dgm:cxn modelId="{82C60B75-6BC8-4627-93C2-58E73F2B5C49}" type="presParOf" srcId="{CAA1EFF0-D9A0-4E39-B929-F51E2E101B97}" destId="{317DD83B-7225-4A01-B772-BE68A4E4B2D8}" srcOrd="2" destOrd="0" presId="urn:microsoft.com/office/officeart/2005/8/layout/process2"/>
    <dgm:cxn modelId="{B3850B26-3F05-4306-BDE2-AB18F7A1D4B7}" type="presParOf" srcId="{CAA1EFF0-D9A0-4E39-B929-F51E2E101B97}" destId="{16B29BA5-6286-45C3-9812-A4978101D98F}" srcOrd="3" destOrd="0" presId="urn:microsoft.com/office/officeart/2005/8/layout/process2"/>
    <dgm:cxn modelId="{CB9914F5-3C37-4ADC-9293-58BC7D29BB76}" type="presParOf" srcId="{16B29BA5-6286-45C3-9812-A4978101D98F}" destId="{E21CC5C3-1236-4F62-B0AA-FF41CC4FFC06}" srcOrd="0" destOrd="0" presId="urn:microsoft.com/office/officeart/2005/8/layout/process2"/>
    <dgm:cxn modelId="{ADCAA320-0C2B-4E07-8908-24252504E1FC}" type="presParOf" srcId="{CAA1EFF0-D9A0-4E39-B929-F51E2E101B97}" destId="{C471C1A4-DD0A-49BC-9BA9-E699AFF605CF}"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88F5BE-9C9C-404B-9CF2-C02075784E1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A31815E6-75A9-4067-8081-EE6640850861}">
      <dgm:prSet phldrT="[Κείμενο]"/>
      <dgm:spPr/>
      <dgm:t>
        <a:bodyPr/>
        <a:lstStyle/>
        <a:p>
          <a:r>
            <a:rPr lang="el-GR" b="1" dirty="0" smtClean="0"/>
            <a:t>Οικογένεια</a:t>
          </a:r>
        </a:p>
        <a:p>
          <a:r>
            <a:rPr lang="en-US" i="1" dirty="0" err="1" smtClean="0"/>
            <a:t>Micrococcaceae</a:t>
          </a:r>
          <a:r>
            <a:rPr lang="el-GR" dirty="0" smtClean="0"/>
            <a:t> </a:t>
          </a:r>
          <a:endParaRPr lang="el-GR" dirty="0"/>
        </a:p>
      </dgm:t>
    </dgm:pt>
    <dgm:pt modelId="{18D71995-19C6-4CBD-9EAD-77ACA7A8903A}" type="parTrans" cxnId="{3F71532C-32E5-460E-88D8-2917BC1DD0A4}">
      <dgm:prSet/>
      <dgm:spPr/>
      <dgm:t>
        <a:bodyPr/>
        <a:lstStyle/>
        <a:p>
          <a:endParaRPr lang="el-GR"/>
        </a:p>
      </dgm:t>
    </dgm:pt>
    <dgm:pt modelId="{0D97A9F6-7207-46B5-8DE4-B2817DCE2CBC}" type="sibTrans" cxnId="{3F71532C-32E5-460E-88D8-2917BC1DD0A4}">
      <dgm:prSet/>
      <dgm:spPr/>
      <dgm:t>
        <a:bodyPr/>
        <a:lstStyle/>
        <a:p>
          <a:endParaRPr lang="el-GR"/>
        </a:p>
      </dgm:t>
    </dgm:pt>
    <dgm:pt modelId="{38D480B3-30AC-41B2-B6D7-F6E87D2FB26A}">
      <dgm:prSet phldrT="[Κείμενο]"/>
      <dgm:spPr/>
      <dgm:t>
        <a:bodyPr/>
        <a:lstStyle/>
        <a:p>
          <a:r>
            <a:rPr lang="en-US" b="0" i="1" dirty="0" smtClean="0"/>
            <a:t>Micrococcus</a:t>
          </a:r>
          <a:endParaRPr lang="el-GR" b="0" i="1" dirty="0"/>
        </a:p>
      </dgm:t>
    </dgm:pt>
    <dgm:pt modelId="{B9A25FBD-F7D5-4021-9CDB-F6E056E284E4}" type="parTrans" cxnId="{5EBDE44A-6099-40F5-8C5E-1B8B1A750BE2}">
      <dgm:prSet/>
      <dgm:spPr/>
      <dgm:t>
        <a:bodyPr/>
        <a:lstStyle/>
        <a:p>
          <a:endParaRPr lang="el-GR"/>
        </a:p>
      </dgm:t>
    </dgm:pt>
    <dgm:pt modelId="{6DA81549-4274-4FA1-8CA4-BF234B42CB4C}" type="sibTrans" cxnId="{5EBDE44A-6099-40F5-8C5E-1B8B1A750BE2}">
      <dgm:prSet/>
      <dgm:spPr/>
      <dgm:t>
        <a:bodyPr/>
        <a:lstStyle/>
        <a:p>
          <a:endParaRPr lang="el-GR"/>
        </a:p>
      </dgm:t>
    </dgm:pt>
    <dgm:pt modelId="{CE22F47C-F495-4D03-9A82-F358FB12B933}">
      <dgm:prSet phldrT="[Κείμενο]"/>
      <dgm:spPr/>
      <dgm:t>
        <a:bodyPr/>
        <a:lstStyle/>
        <a:p>
          <a:r>
            <a:rPr lang="en-US" dirty="0" err="1" smtClean="0"/>
            <a:t>stomatococcus</a:t>
          </a:r>
          <a:endParaRPr lang="el-GR" dirty="0"/>
        </a:p>
      </dgm:t>
    </dgm:pt>
    <dgm:pt modelId="{E835EB1A-8823-4C7E-BC7C-56CC0545FDA0}" type="parTrans" cxnId="{D523A31B-067F-44D9-89C9-0C6959026079}">
      <dgm:prSet/>
      <dgm:spPr/>
      <dgm:t>
        <a:bodyPr/>
        <a:lstStyle/>
        <a:p>
          <a:endParaRPr lang="el-GR"/>
        </a:p>
      </dgm:t>
    </dgm:pt>
    <dgm:pt modelId="{2A77C3B9-0A69-4FAF-A9E0-C6857ABCA7C6}" type="sibTrans" cxnId="{D523A31B-067F-44D9-89C9-0C6959026079}">
      <dgm:prSet/>
      <dgm:spPr/>
      <dgm:t>
        <a:bodyPr/>
        <a:lstStyle/>
        <a:p>
          <a:endParaRPr lang="el-GR"/>
        </a:p>
      </dgm:t>
    </dgm:pt>
    <dgm:pt modelId="{FEA54B8F-782B-461D-B242-D73D4D6DAD03}">
      <dgm:prSet/>
      <dgm:spPr/>
      <dgm:t>
        <a:bodyPr/>
        <a:lstStyle/>
        <a:p>
          <a:r>
            <a:rPr lang="en-US" i="1" dirty="0" smtClean="0"/>
            <a:t>Staphylococcus</a:t>
          </a:r>
          <a:r>
            <a:rPr lang="en-US" dirty="0" smtClean="0"/>
            <a:t> </a:t>
          </a:r>
          <a:endParaRPr lang="el-GR" dirty="0"/>
        </a:p>
      </dgm:t>
    </dgm:pt>
    <dgm:pt modelId="{D7EF2D43-2DB1-4738-A2AA-40058ED3CFF7}" type="parTrans" cxnId="{FD7A3152-BC5B-4510-9D36-039D67AEAA73}">
      <dgm:prSet/>
      <dgm:spPr/>
      <dgm:t>
        <a:bodyPr/>
        <a:lstStyle/>
        <a:p>
          <a:endParaRPr lang="el-GR"/>
        </a:p>
      </dgm:t>
    </dgm:pt>
    <dgm:pt modelId="{BF354DA4-D8CE-4386-AB82-942561962692}" type="sibTrans" cxnId="{FD7A3152-BC5B-4510-9D36-039D67AEAA73}">
      <dgm:prSet/>
      <dgm:spPr/>
      <dgm:t>
        <a:bodyPr/>
        <a:lstStyle/>
        <a:p>
          <a:endParaRPr lang="el-GR"/>
        </a:p>
      </dgm:t>
    </dgm:pt>
    <dgm:pt modelId="{EC783F4E-E44B-47DE-B508-304179D2819B}" type="pres">
      <dgm:prSet presAssocID="{1488F5BE-9C9C-404B-9CF2-C02075784E1E}" presName="hierChild1" presStyleCnt="0">
        <dgm:presLayoutVars>
          <dgm:chPref val="1"/>
          <dgm:dir/>
          <dgm:animOne val="branch"/>
          <dgm:animLvl val="lvl"/>
          <dgm:resizeHandles/>
        </dgm:presLayoutVars>
      </dgm:prSet>
      <dgm:spPr/>
      <dgm:t>
        <a:bodyPr/>
        <a:lstStyle/>
        <a:p>
          <a:endParaRPr lang="el-GR"/>
        </a:p>
      </dgm:t>
    </dgm:pt>
    <dgm:pt modelId="{2FB28446-191B-4891-A370-0DE06D26FFDD}" type="pres">
      <dgm:prSet presAssocID="{A31815E6-75A9-4067-8081-EE6640850861}" presName="hierRoot1" presStyleCnt="0"/>
      <dgm:spPr/>
    </dgm:pt>
    <dgm:pt modelId="{8776330C-2ABE-49A8-8723-062E4E106264}" type="pres">
      <dgm:prSet presAssocID="{A31815E6-75A9-4067-8081-EE6640850861}" presName="composite" presStyleCnt="0"/>
      <dgm:spPr/>
    </dgm:pt>
    <dgm:pt modelId="{959783D9-916C-4855-AFA0-A1C3B6A80A89}" type="pres">
      <dgm:prSet presAssocID="{A31815E6-75A9-4067-8081-EE6640850861}" presName="background" presStyleLbl="node0" presStyleIdx="0" presStyleCnt="1"/>
      <dgm:spPr/>
    </dgm:pt>
    <dgm:pt modelId="{BDB40BBC-4730-4E47-98EA-4048657ABA5D}" type="pres">
      <dgm:prSet presAssocID="{A31815E6-75A9-4067-8081-EE6640850861}" presName="text" presStyleLbl="fgAcc0" presStyleIdx="0" presStyleCnt="1">
        <dgm:presLayoutVars>
          <dgm:chPref val="3"/>
        </dgm:presLayoutVars>
      </dgm:prSet>
      <dgm:spPr/>
      <dgm:t>
        <a:bodyPr/>
        <a:lstStyle/>
        <a:p>
          <a:endParaRPr lang="el-GR"/>
        </a:p>
      </dgm:t>
    </dgm:pt>
    <dgm:pt modelId="{4C4E6DAF-7683-412E-BFC5-2B2E5A769319}" type="pres">
      <dgm:prSet presAssocID="{A31815E6-75A9-4067-8081-EE6640850861}" presName="hierChild2" presStyleCnt="0"/>
      <dgm:spPr/>
    </dgm:pt>
    <dgm:pt modelId="{3BBE46F5-4303-4C64-87C5-FDEE703924A5}" type="pres">
      <dgm:prSet presAssocID="{D7EF2D43-2DB1-4738-A2AA-40058ED3CFF7}" presName="Name10" presStyleLbl="parChTrans1D2" presStyleIdx="0" presStyleCnt="3"/>
      <dgm:spPr/>
      <dgm:t>
        <a:bodyPr/>
        <a:lstStyle/>
        <a:p>
          <a:endParaRPr lang="el-GR"/>
        </a:p>
      </dgm:t>
    </dgm:pt>
    <dgm:pt modelId="{AA6C2F7E-85FD-494F-882B-33FA77354972}" type="pres">
      <dgm:prSet presAssocID="{FEA54B8F-782B-461D-B242-D73D4D6DAD03}" presName="hierRoot2" presStyleCnt="0"/>
      <dgm:spPr/>
    </dgm:pt>
    <dgm:pt modelId="{3BF1AFE1-3577-491F-89EB-2FEC0B27D185}" type="pres">
      <dgm:prSet presAssocID="{FEA54B8F-782B-461D-B242-D73D4D6DAD03}" presName="composite2" presStyleCnt="0"/>
      <dgm:spPr/>
    </dgm:pt>
    <dgm:pt modelId="{9E03BC5D-103E-4630-90C3-51FD3B8365E6}" type="pres">
      <dgm:prSet presAssocID="{FEA54B8F-782B-461D-B242-D73D4D6DAD03}" presName="background2" presStyleLbl="node2" presStyleIdx="0" presStyleCnt="3"/>
      <dgm:spPr/>
    </dgm:pt>
    <dgm:pt modelId="{09F37D8B-B9A6-43DC-B282-525C30F1E49A}" type="pres">
      <dgm:prSet presAssocID="{FEA54B8F-782B-461D-B242-D73D4D6DAD03}" presName="text2" presStyleLbl="fgAcc2" presStyleIdx="0" presStyleCnt="3">
        <dgm:presLayoutVars>
          <dgm:chPref val="3"/>
        </dgm:presLayoutVars>
      </dgm:prSet>
      <dgm:spPr/>
      <dgm:t>
        <a:bodyPr/>
        <a:lstStyle/>
        <a:p>
          <a:endParaRPr lang="el-GR"/>
        </a:p>
      </dgm:t>
    </dgm:pt>
    <dgm:pt modelId="{B145A010-51C7-44D1-A612-3B6D2614BC1A}" type="pres">
      <dgm:prSet presAssocID="{FEA54B8F-782B-461D-B242-D73D4D6DAD03}" presName="hierChild3" presStyleCnt="0"/>
      <dgm:spPr/>
    </dgm:pt>
    <dgm:pt modelId="{9FF3CA17-CFF0-4FBF-BB91-47D1A61F7CCD}" type="pres">
      <dgm:prSet presAssocID="{B9A25FBD-F7D5-4021-9CDB-F6E056E284E4}" presName="Name10" presStyleLbl="parChTrans1D2" presStyleIdx="1" presStyleCnt="3"/>
      <dgm:spPr/>
      <dgm:t>
        <a:bodyPr/>
        <a:lstStyle/>
        <a:p>
          <a:endParaRPr lang="el-GR"/>
        </a:p>
      </dgm:t>
    </dgm:pt>
    <dgm:pt modelId="{25458DEC-D845-4B9D-8E50-1394D9568CF8}" type="pres">
      <dgm:prSet presAssocID="{38D480B3-30AC-41B2-B6D7-F6E87D2FB26A}" presName="hierRoot2" presStyleCnt="0"/>
      <dgm:spPr/>
    </dgm:pt>
    <dgm:pt modelId="{093B8706-401E-4741-8A16-76DD256747A4}" type="pres">
      <dgm:prSet presAssocID="{38D480B3-30AC-41B2-B6D7-F6E87D2FB26A}" presName="composite2" presStyleCnt="0"/>
      <dgm:spPr/>
    </dgm:pt>
    <dgm:pt modelId="{2D9DAC40-79A7-4533-8234-323786C64761}" type="pres">
      <dgm:prSet presAssocID="{38D480B3-30AC-41B2-B6D7-F6E87D2FB26A}" presName="background2" presStyleLbl="node2" presStyleIdx="1" presStyleCnt="3"/>
      <dgm:spPr/>
    </dgm:pt>
    <dgm:pt modelId="{947632E1-2CE9-4228-94FD-BDF409C16C3E}" type="pres">
      <dgm:prSet presAssocID="{38D480B3-30AC-41B2-B6D7-F6E87D2FB26A}" presName="text2" presStyleLbl="fgAcc2" presStyleIdx="1" presStyleCnt="3">
        <dgm:presLayoutVars>
          <dgm:chPref val="3"/>
        </dgm:presLayoutVars>
      </dgm:prSet>
      <dgm:spPr/>
      <dgm:t>
        <a:bodyPr/>
        <a:lstStyle/>
        <a:p>
          <a:endParaRPr lang="el-GR"/>
        </a:p>
      </dgm:t>
    </dgm:pt>
    <dgm:pt modelId="{FC34EDDA-D3D1-440D-A557-A0B8538EF10F}" type="pres">
      <dgm:prSet presAssocID="{38D480B3-30AC-41B2-B6D7-F6E87D2FB26A}" presName="hierChild3" presStyleCnt="0"/>
      <dgm:spPr/>
    </dgm:pt>
    <dgm:pt modelId="{57531BC8-97F3-4B96-8547-1CCFDE5AA913}" type="pres">
      <dgm:prSet presAssocID="{E835EB1A-8823-4C7E-BC7C-56CC0545FDA0}" presName="Name10" presStyleLbl="parChTrans1D2" presStyleIdx="2" presStyleCnt="3"/>
      <dgm:spPr/>
      <dgm:t>
        <a:bodyPr/>
        <a:lstStyle/>
        <a:p>
          <a:endParaRPr lang="el-GR"/>
        </a:p>
      </dgm:t>
    </dgm:pt>
    <dgm:pt modelId="{6782BE15-C890-47F6-AAFB-23C93B9770D4}" type="pres">
      <dgm:prSet presAssocID="{CE22F47C-F495-4D03-9A82-F358FB12B933}" presName="hierRoot2" presStyleCnt="0"/>
      <dgm:spPr/>
    </dgm:pt>
    <dgm:pt modelId="{6D8F8689-8A41-41C1-A71C-1D1EB9685E8C}" type="pres">
      <dgm:prSet presAssocID="{CE22F47C-F495-4D03-9A82-F358FB12B933}" presName="composite2" presStyleCnt="0"/>
      <dgm:spPr/>
    </dgm:pt>
    <dgm:pt modelId="{D796BCE3-D64F-481B-A72D-3F50A7B5DA95}" type="pres">
      <dgm:prSet presAssocID="{CE22F47C-F495-4D03-9A82-F358FB12B933}" presName="background2" presStyleLbl="node2" presStyleIdx="2" presStyleCnt="3"/>
      <dgm:spPr/>
    </dgm:pt>
    <dgm:pt modelId="{3DBC4A3C-3877-4479-A011-F2B474ADC68E}" type="pres">
      <dgm:prSet presAssocID="{CE22F47C-F495-4D03-9A82-F358FB12B933}" presName="text2" presStyleLbl="fgAcc2" presStyleIdx="2" presStyleCnt="3">
        <dgm:presLayoutVars>
          <dgm:chPref val="3"/>
        </dgm:presLayoutVars>
      </dgm:prSet>
      <dgm:spPr/>
      <dgm:t>
        <a:bodyPr/>
        <a:lstStyle/>
        <a:p>
          <a:endParaRPr lang="el-GR"/>
        </a:p>
      </dgm:t>
    </dgm:pt>
    <dgm:pt modelId="{91D89E14-8C12-4294-A11A-14DD6F4452F1}" type="pres">
      <dgm:prSet presAssocID="{CE22F47C-F495-4D03-9A82-F358FB12B933}" presName="hierChild3" presStyleCnt="0"/>
      <dgm:spPr/>
    </dgm:pt>
  </dgm:ptLst>
  <dgm:cxnLst>
    <dgm:cxn modelId="{5EBDE44A-6099-40F5-8C5E-1B8B1A750BE2}" srcId="{A31815E6-75A9-4067-8081-EE6640850861}" destId="{38D480B3-30AC-41B2-B6D7-F6E87D2FB26A}" srcOrd="1" destOrd="0" parTransId="{B9A25FBD-F7D5-4021-9CDB-F6E056E284E4}" sibTransId="{6DA81549-4274-4FA1-8CA4-BF234B42CB4C}"/>
    <dgm:cxn modelId="{4EA1B126-AC5A-4307-917D-284D516CD492}" type="presOf" srcId="{1488F5BE-9C9C-404B-9CF2-C02075784E1E}" destId="{EC783F4E-E44B-47DE-B508-304179D2819B}" srcOrd="0" destOrd="0" presId="urn:microsoft.com/office/officeart/2005/8/layout/hierarchy1"/>
    <dgm:cxn modelId="{FD7A3152-BC5B-4510-9D36-039D67AEAA73}" srcId="{A31815E6-75A9-4067-8081-EE6640850861}" destId="{FEA54B8F-782B-461D-B242-D73D4D6DAD03}" srcOrd="0" destOrd="0" parTransId="{D7EF2D43-2DB1-4738-A2AA-40058ED3CFF7}" sibTransId="{BF354DA4-D8CE-4386-AB82-942561962692}"/>
    <dgm:cxn modelId="{83F470EB-7A73-4B03-B150-26D59639777A}" type="presOf" srcId="{B9A25FBD-F7D5-4021-9CDB-F6E056E284E4}" destId="{9FF3CA17-CFF0-4FBF-BB91-47D1A61F7CCD}" srcOrd="0" destOrd="0" presId="urn:microsoft.com/office/officeart/2005/8/layout/hierarchy1"/>
    <dgm:cxn modelId="{CDF4A697-0A78-4EE7-BF66-B6ABA892120A}" type="presOf" srcId="{CE22F47C-F495-4D03-9A82-F358FB12B933}" destId="{3DBC4A3C-3877-4479-A011-F2B474ADC68E}" srcOrd="0" destOrd="0" presId="urn:microsoft.com/office/officeart/2005/8/layout/hierarchy1"/>
    <dgm:cxn modelId="{B1E2DE4E-0626-448A-BA34-4365F0518B7D}" type="presOf" srcId="{A31815E6-75A9-4067-8081-EE6640850861}" destId="{BDB40BBC-4730-4E47-98EA-4048657ABA5D}" srcOrd="0" destOrd="0" presId="urn:microsoft.com/office/officeart/2005/8/layout/hierarchy1"/>
    <dgm:cxn modelId="{5639BADE-F24E-47C8-9857-8D41277378E8}" type="presOf" srcId="{38D480B3-30AC-41B2-B6D7-F6E87D2FB26A}" destId="{947632E1-2CE9-4228-94FD-BDF409C16C3E}" srcOrd="0" destOrd="0" presId="urn:microsoft.com/office/officeart/2005/8/layout/hierarchy1"/>
    <dgm:cxn modelId="{CFC57EB4-74CE-440F-BA17-F0AFB2C13377}" type="presOf" srcId="{FEA54B8F-782B-461D-B242-D73D4D6DAD03}" destId="{09F37D8B-B9A6-43DC-B282-525C30F1E49A}" srcOrd="0" destOrd="0" presId="urn:microsoft.com/office/officeart/2005/8/layout/hierarchy1"/>
    <dgm:cxn modelId="{3F71532C-32E5-460E-88D8-2917BC1DD0A4}" srcId="{1488F5BE-9C9C-404B-9CF2-C02075784E1E}" destId="{A31815E6-75A9-4067-8081-EE6640850861}" srcOrd="0" destOrd="0" parTransId="{18D71995-19C6-4CBD-9EAD-77ACA7A8903A}" sibTransId="{0D97A9F6-7207-46B5-8DE4-B2817DCE2CBC}"/>
    <dgm:cxn modelId="{27B47148-D47B-4008-B82E-39A9500ECD79}" type="presOf" srcId="{E835EB1A-8823-4C7E-BC7C-56CC0545FDA0}" destId="{57531BC8-97F3-4B96-8547-1CCFDE5AA913}" srcOrd="0" destOrd="0" presId="urn:microsoft.com/office/officeart/2005/8/layout/hierarchy1"/>
    <dgm:cxn modelId="{8DD1B23A-62E9-4A6A-AD4E-BBAF664E1ED6}" type="presOf" srcId="{D7EF2D43-2DB1-4738-A2AA-40058ED3CFF7}" destId="{3BBE46F5-4303-4C64-87C5-FDEE703924A5}" srcOrd="0" destOrd="0" presId="urn:microsoft.com/office/officeart/2005/8/layout/hierarchy1"/>
    <dgm:cxn modelId="{D523A31B-067F-44D9-89C9-0C6959026079}" srcId="{A31815E6-75A9-4067-8081-EE6640850861}" destId="{CE22F47C-F495-4D03-9A82-F358FB12B933}" srcOrd="2" destOrd="0" parTransId="{E835EB1A-8823-4C7E-BC7C-56CC0545FDA0}" sibTransId="{2A77C3B9-0A69-4FAF-A9E0-C6857ABCA7C6}"/>
    <dgm:cxn modelId="{6C456C7E-0FB6-458A-A473-DBF89D52377C}" type="presParOf" srcId="{EC783F4E-E44B-47DE-B508-304179D2819B}" destId="{2FB28446-191B-4891-A370-0DE06D26FFDD}" srcOrd="0" destOrd="0" presId="urn:microsoft.com/office/officeart/2005/8/layout/hierarchy1"/>
    <dgm:cxn modelId="{D296D697-CB1F-4B6E-870A-EB293FA49293}" type="presParOf" srcId="{2FB28446-191B-4891-A370-0DE06D26FFDD}" destId="{8776330C-2ABE-49A8-8723-062E4E106264}" srcOrd="0" destOrd="0" presId="urn:microsoft.com/office/officeart/2005/8/layout/hierarchy1"/>
    <dgm:cxn modelId="{D84B2BC1-F6D4-4B39-833F-F26399E53E45}" type="presParOf" srcId="{8776330C-2ABE-49A8-8723-062E4E106264}" destId="{959783D9-916C-4855-AFA0-A1C3B6A80A89}" srcOrd="0" destOrd="0" presId="urn:microsoft.com/office/officeart/2005/8/layout/hierarchy1"/>
    <dgm:cxn modelId="{7FAA4696-4398-40EC-B818-6BCBE118AEE3}" type="presParOf" srcId="{8776330C-2ABE-49A8-8723-062E4E106264}" destId="{BDB40BBC-4730-4E47-98EA-4048657ABA5D}" srcOrd="1" destOrd="0" presId="urn:microsoft.com/office/officeart/2005/8/layout/hierarchy1"/>
    <dgm:cxn modelId="{43271BDB-3035-4AFA-9D61-174D825E9217}" type="presParOf" srcId="{2FB28446-191B-4891-A370-0DE06D26FFDD}" destId="{4C4E6DAF-7683-412E-BFC5-2B2E5A769319}" srcOrd="1" destOrd="0" presId="urn:microsoft.com/office/officeart/2005/8/layout/hierarchy1"/>
    <dgm:cxn modelId="{9FAAD5FD-992D-4D3D-8449-E01BA6B429E8}" type="presParOf" srcId="{4C4E6DAF-7683-412E-BFC5-2B2E5A769319}" destId="{3BBE46F5-4303-4C64-87C5-FDEE703924A5}" srcOrd="0" destOrd="0" presId="urn:microsoft.com/office/officeart/2005/8/layout/hierarchy1"/>
    <dgm:cxn modelId="{E627BC8E-77CF-4B71-92DC-5F57230E21F9}" type="presParOf" srcId="{4C4E6DAF-7683-412E-BFC5-2B2E5A769319}" destId="{AA6C2F7E-85FD-494F-882B-33FA77354972}" srcOrd="1" destOrd="0" presId="urn:microsoft.com/office/officeart/2005/8/layout/hierarchy1"/>
    <dgm:cxn modelId="{22BE7363-7822-4446-A08D-832C05BE95BC}" type="presParOf" srcId="{AA6C2F7E-85FD-494F-882B-33FA77354972}" destId="{3BF1AFE1-3577-491F-89EB-2FEC0B27D185}" srcOrd="0" destOrd="0" presId="urn:microsoft.com/office/officeart/2005/8/layout/hierarchy1"/>
    <dgm:cxn modelId="{1B4C4850-A068-4C7E-A72B-91FE7183A2D9}" type="presParOf" srcId="{3BF1AFE1-3577-491F-89EB-2FEC0B27D185}" destId="{9E03BC5D-103E-4630-90C3-51FD3B8365E6}" srcOrd="0" destOrd="0" presId="urn:microsoft.com/office/officeart/2005/8/layout/hierarchy1"/>
    <dgm:cxn modelId="{5D038C07-EDF1-448E-9F06-C5250A90F5F1}" type="presParOf" srcId="{3BF1AFE1-3577-491F-89EB-2FEC0B27D185}" destId="{09F37D8B-B9A6-43DC-B282-525C30F1E49A}" srcOrd="1" destOrd="0" presId="urn:microsoft.com/office/officeart/2005/8/layout/hierarchy1"/>
    <dgm:cxn modelId="{440708BC-556E-4A0E-970E-F3726F678122}" type="presParOf" srcId="{AA6C2F7E-85FD-494F-882B-33FA77354972}" destId="{B145A010-51C7-44D1-A612-3B6D2614BC1A}" srcOrd="1" destOrd="0" presId="urn:microsoft.com/office/officeart/2005/8/layout/hierarchy1"/>
    <dgm:cxn modelId="{7246CF28-ED5E-44AF-9359-295738E998AB}" type="presParOf" srcId="{4C4E6DAF-7683-412E-BFC5-2B2E5A769319}" destId="{9FF3CA17-CFF0-4FBF-BB91-47D1A61F7CCD}" srcOrd="2" destOrd="0" presId="urn:microsoft.com/office/officeart/2005/8/layout/hierarchy1"/>
    <dgm:cxn modelId="{EDFDA133-9742-4A27-949A-44478D5DBC02}" type="presParOf" srcId="{4C4E6DAF-7683-412E-BFC5-2B2E5A769319}" destId="{25458DEC-D845-4B9D-8E50-1394D9568CF8}" srcOrd="3" destOrd="0" presId="urn:microsoft.com/office/officeart/2005/8/layout/hierarchy1"/>
    <dgm:cxn modelId="{55B4A968-4B6D-43D8-A05A-027B81A77400}" type="presParOf" srcId="{25458DEC-D845-4B9D-8E50-1394D9568CF8}" destId="{093B8706-401E-4741-8A16-76DD256747A4}" srcOrd="0" destOrd="0" presId="urn:microsoft.com/office/officeart/2005/8/layout/hierarchy1"/>
    <dgm:cxn modelId="{DC0867BA-6238-47D6-9E9D-F0D9DAD6EF0C}" type="presParOf" srcId="{093B8706-401E-4741-8A16-76DD256747A4}" destId="{2D9DAC40-79A7-4533-8234-323786C64761}" srcOrd="0" destOrd="0" presId="urn:microsoft.com/office/officeart/2005/8/layout/hierarchy1"/>
    <dgm:cxn modelId="{F6797A54-F913-4457-A8A3-358C1E9CD0CE}" type="presParOf" srcId="{093B8706-401E-4741-8A16-76DD256747A4}" destId="{947632E1-2CE9-4228-94FD-BDF409C16C3E}" srcOrd="1" destOrd="0" presId="urn:microsoft.com/office/officeart/2005/8/layout/hierarchy1"/>
    <dgm:cxn modelId="{702F30A2-EC4A-45DD-961D-A50F0C545483}" type="presParOf" srcId="{25458DEC-D845-4B9D-8E50-1394D9568CF8}" destId="{FC34EDDA-D3D1-440D-A557-A0B8538EF10F}" srcOrd="1" destOrd="0" presId="urn:microsoft.com/office/officeart/2005/8/layout/hierarchy1"/>
    <dgm:cxn modelId="{94794122-A2A2-4FEF-AAB5-B40AC4F98F05}" type="presParOf" srcId="{4C4E6DAF-7683-412E-BFC5-2B2E5A769319}" destId="{57531BC8-97F3-4B96-8547-1CCFDE5AA913}" srcOrd="4" destOrd="0" presId="urn:microsoft.com/office/officeart/2005/8/layout/hierarchy1"/>
    <dgm:cxn modelId="{70F7C0A0-096F-477C-8F78-680E193F8CA8}" type="presParOf" srcId="{4C4E6DAF-7683-412E-BFC5-2B2E5A769319}" destId="{6782BE15-C890-47F6-AAFB-23C93B9770D4}" srcOrd="5" destOrd="0" presId="urn:microsoft.com/office/officeart/2005/8/layout/hierarchy1"/>
    <dgm:cxn modelId="{CDD8A3B1-460D-4AD8-8E12-2C5C55FEC2EB}" type="presParOf" srcId="{6782BE15-C890-47F6-AAFB-23C93B9770D4}" destId="{6D8F8689-8A41-41C1-A71C-1D1EB9685E8C}" srcOrd="0" destOrd="0" presId="urn:microsoft.com/office/officeart/2005/8/layout/hierarchy1"/>
    <dgm:cxn modelId="{2ED34FE8-7D6F-41AB-A52B-226BF1467732}" type="presParOf" srcId="{6D8F8689-8A41-41C1-A71C-1D1EB9685E8C}" destId="{D796BCE3-D64F-481B-A72D-3F50A7B5DA95}" srcOrd="0" destOrd="0" presId="urn:microsoft.com/office/officeart/2005/8/layout/hierarchy1"/>
    <dgm:cxn modelId="{5FD06E4C-C4E6-43F1-8013-FFFB1FD23481}" type="presParOf" srcId="{6D8F8689-8A41-41C1-A71C-1D1EB9685E8C}" destId="{3DBC4A3C-3877-4479-A011-F2B474ADC68E}" srcOrd="1" destOrd="0" presId="urn:microsoft.com/office/officeart/2005/8/layout/hierarchy1"/>
    <dgm:cxn modelId="{6A5FFA62-A23E-4880-BB04-E39B2A14E94A}" type="presParOf" srcId="{6782BE15-C890-47F6-AAFB-23C93B9770D4}" destId="{91D89E14-8C12-4294-A11A-14DD6F4452F1}"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7D5F92-3E2C-4F3E-A279-85BB00CA0486}">
      <dsp:nvSpPr>
        <dsp:cNvPr id="0" name=""/>
        <dsp:cNvSpPr/>
      </dsp:nvSpPr>
      <dsp:spPr>
        <a:xfrm>
          <a:off x="0" y="0"/>
          <a:ext cx="6096000" cy="12192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ΛΟΙΜΩΞΕΙΣ</a:t>
          </a:r>
        </a:p>
        <a:p>
          <a:pPr lvl="0" algn="ctr" defTabSz="977900">
            <a:lnSpc>
              <a:spcPct val="90000"/>
            </a:lnSpc>
            <a:spcBef>
              <a:spcPct val="0"/>
            </a:spcBef>
            <a:spcAft>
              <a:spcPct val="35000"/>
            </a:spcAft>
          </a:pPr>
          <a:r>
            <a:rPr lang="el-GR" sz="2200" kern="1200" dirty="0" smtClean="0"/>
            <a:t>Τα βακτήρια προκαλούν λοιμώξεις με πολλούς τρόπους </a:t>
          </a:r>
          <a:endParaRPr lang="el-GR" sz="2200" kern="1200" dirty="0"/>
        </a:p>
      </dsp:txBody>
      <dsp:txXfrm>
        <a:off x="0" y="0"/>
        <a:ext cx="6096000" cy="1219200"/>
      </dsp:txXfrm>
    </dsp:sp>
    <dsp:sp modelId="{37DCF4BF-30F3-4482-8B14-9384872D710C}">
      <dsp:nvSpPr>
        <dsp:cNvPr id="0" name=""/>
        <dsp:cNvSpPr/>
      </dsp:nvSpPr>
      <dsp:spPr>
        <a:xfrm>
          <a:off x="0" y="1219200"/>
          <a:ext cx="1523999"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Επιφανειακές λοιμώξεις</a:t>
          </a:r>
          <a:endParaRPr lang="el-GR" sz="1600" kern="1200" dirty="0"/>
        </a:p>
      </dsp:txBody>
      <dsp:txXfrm>
        <a:off x="0" y="1219200"/>
        <a:ext cx="1523999" cy="2560320"/>
      </dsp:txXfrm>
    </dsp:sp>
    <dsp:sp modelId="{BE58DF09-55B8-4981-97D1-BA763D6696F7}">
      <dsp:nvSpPr>
        <dsp:cNvPr id="0" name=""/>
        <dsp:cNvSpPr/>
      </dsp:nvSpPr>
      <dsp:spPr>
        <a:xfrm>
          <a:off x="1523999" y="1219200"/>
          <a:ext cx="1523999"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Εισβολή σε περιοχές στείρες μικροβίων</a:t>
          </a:r>
          <a:endParaRPr lang="el-GR" sz="1600" kern="1200" dirty="0"/>
        </a:p>
      </dsp:txBody>
      <dsp:txXfrm>
        <a:off x="1523999" y="1219200"/>
        <a:ext cx="1523999" cy="2560320"/>
      </dsp:txXfrm>
    </dsp:sp>
    <dsp:sp modelId="{15C6A76E-0DAC-4650-A1F7-8F5699034A6E}">
      <dsp:nvSpPr>
        <dsp:cNvPr id="0" name=""/>
        <dsp:cNvSpPr/>
      </dsp:nvSpPr>
      <dsp:spPr>
        <a:xfrm>
          <a:off x="3047999" y="1219200"/>
          <a:ext cx="1523999"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Με την έκκριση τοξινών</a:t>
          </a:r>
          <a:endParaRPr lang="el-GR" sz="1600" kern="1200" dirty="0"/>
        </a:p>
      </dsp:txBody>
      <dsp:txXfrm>
        <a:off x="3047999" y="1219200"/>
        <a:ext cx="1523999" cy="2560320"/>
      </dsp:txXfrm>
    </dsp:sp>
    <dsp:sp modelId="{3B4AB838-4F76-4C5A-8472-5B458E96FDCE}">
      <dsp:nvSpPr>
        <dsp:cNvPr id="0" name=""/>
        <dsp:cNvSpPr/>
      </dsp:nvSpPr>
      <dsp:spPr>
        <a:xfrm>
          <a:off x="4572000" y="1219200"/>
          <a:ext cx="1523999"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Με τη διέγερση του ανοσοποιητικού συστήματος</a:t>
          </a:r>
          <a:endParaRPr lang="el-GR" sz="1600" kern="1200" dirty="0"/>
        </a:p>
      </dsp:txBody>
      <dsp:txXfrm>
        <a:off x="4572000" y="1219200"/>
        <a:ext cx="1523999" cy="2560320"/>
      </dsp:txXfrm>
    </dsp:sp>
    <dsp:sp modelId="{15AF5A95-AA4A-46C5-A70C-6373241DBCD9}">
      <dsp:nvSpPr>
        <dsp:cNvPr id="0" name=""/>
        <dsp:cNvSpPr/>
      </dsp:nvSpPr>
      <dsp:spPr>
        <a:xfrm>
          <a:off x="0" y="3779520"/>
          <a:ext cx="6096000" cy="2844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6A1698-3925-4EB6-BB31-0F26BE15069B}">
      <dsp:nvSpPr>
        <dsp:cNvPr id="0" name=""/>
        <dsp:cNvSpPr/>
      </dsp:nvSpPr>
      <dsp:spPr>
        <a:xfrm>
          <a:off x="2826097" y="1059854"/>
          <a:ext cx="221902" cy="972145"/>
        </a:xfrm>
        <a:custGeom>
          <a:avLst/>
          <a:gdLst/>
          <a:ahLst/>
          <a:cxnLst/>
          <a:rect l="0" t="0" r="0" b="0"/>
          <a:pathLst>
            <a:path>
              <a:moveTo>
                <a:pt x="221902" y="0"/>
              </a:moveTo>
              <a:lnTo>
                <a:pt x="221902" y="972145"/>
              </a:lnTo>
              <a:lnTo>
                <a:pt x="0" y="9721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80BEE2-8649-4863-8274-4F672A8C70FA}">
      <dsp:nvSpPr>
        <dsp:cNvPr id="0" name=""/>
        <dsp:cNvSpPr/>
      </dsp:nvSpPr>
      <dsp:spPr>
        <a:xfrm>
          <a:off x="3048000" y="1059854"/>
          <a:ext cx="1278582" cy="1944290"/>
        </a:xfrm>
        <a:custGeom>
          <a:avLst/>
          <a:gdLst/>
          <a:ahLst/>
          <a:cxnLst/>
          <a:rect l="0" t="0" r="0" b="0"/>
          <a:pathLst>
            <a:path>
              <a:moveTo>
                <a:pt x="0" y="0"/>
              </a:moveTo>
              <a:lnTo>
                <a:pt x="0" y="1722387"/>
              </a:lnTo>
              <a:lnTo>
                <a:pt x="1278582" y="1722387"/>
              </a:lnTo>
              <a:lnTo>
                <a:pt x="1278582" y="194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618060-2BA1-4ED0-ADF0-88EEEA187929}">
      <dsp:nvSpPr>
        <dsp:cNvPr id="0" name=""/>
        <dsp:cNvSpPr/>
      </dsp:nvSpPr>
      <dsp:spPr>
        <a:xfrm>
          <a:off x="1769417" y="1059854"/>
          <a:ext cx="1278582" cy="1944290"/>
        </a:xfrm>
        <a:custGeom>
          <a:avLst/>
          <a:gdLst/>
          <a:ahLst/>
          <a:cxnLst/>
          <a:rect l="0" t="0" r="0" b="0"/>
          <a:pathLst>
            <a:path>
              <a:moveTo>
                <a:pt x="1278582" y="0"/>
              </a:moveTo>
              <a:lnTo>
                <a:pt x="1278582" y="1722387"/>
              </a:lnTo>
              <a:lnTo>
                <a:pt x="0" y="1722387"/>
              </a:lnTo>
              <a:lnTo>
                <a:pt x="0" y="194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B89D7-C2E6-4A1F-9DA0-4FFD76E8E35C}">
      <dsp:nvSpPr>
        <dsp:cNvPr id="0" name=""/>
        <dsp:cNvSpPr/>
      </dsp:nvSpPr>
      <dsp:spPr>
        <a:xfrm>
          <a:off x="1991320" y="3175"/>
          <a:ext cx="2113359" cy="10566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Gram(-)</a:t>
          </a:r>
          <a:r>
            <a:rPr lang="el-GR" sz="1600" kern="1200" dirty="0" smtClean="0"/>
            <a:t> βακτηρίδια</a:t>
          </a:r>
          <a:endParaRPr lang="el-GR" sz="1600" kern="1200" dirty="0"/>
        </a:p>
      </dsp:txBody>
      <dsp:txXfrm>
        <a:off x="1991320" y="3175"/>
        <a:ext cx="2113359" cy="1056679"/>
      </dsp:txXfrm>
    </dsp:sp>
    <dsp:sp modelId="{FB071995-A89B-4195-9722-EA33545C5D2A}">
      <dsp:nvSpPr>
        <dsp:cNvPr id="0" name=""/>
        <dsp:cNvSpPr/>
      </dsp:nvSpPr>
      <dsp:spPr>
        <a:xfrm>
          <a:off x="712737" y="3004145"/>
          <a:ext cx="2113359" cy="10566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Αναπτύσσονται</a:t>
          </a:r>
          <a:endParaRPr lang="en-US" sz="1600" kern="1200" dirty="0" smtClean="0"/>
        </a:p>
        <a:p>
          <a:pPr lvl="0" algn="ctr" defTabSz="711200">
            <a:lnSpc>
              <a:spcPct val="90000"/>
            </a:lnSpc>
            <a:spcBef>
              <a:spcPct val="0"/>
            </a:spcBef>
            <a:spcAft>
              <a:spcPct val="35000"/>
            </a:spcAft>
          </a:pPr>
          <a:r>
            <a:rPr lang="el-GR" sz="1600" kern="1200" dirty="0" smtClean="0"/>
            <a:t>Εντεροβακτηριακά </a:t>
          </a:r>
        </a:p>
        <a:p>
          <a:pPr lvl="0" algn="ctr" defTabSz="711200">
            <a:lnSpc>
              <a:spcPct val="90000"/>
            </a:lnSpc>
            <a:spcBef>
              <a:spcPct val="0"/>
            </a:spcBef>
            <a:spcAft>
              <a:spcPct val="35000"/>
            </a:spcAft>
          </a:pPr>
          <a:r>
            <a:rPr lang="el-GR" sz="1600" kern="1200" dirty="0" err="1" smtClean="0"/>
            <a:t>Ψευδομονάδα</a:t>
          </a:r>
          <a:r>
            <a:rPr lang="el-GR" sz="1600" kern="1200" dirty="0" smtClean="0"/>
            <a:t> </a:t>
          </a:r>
          <a:endParaRPr lang="el-GR" sz="1600" kern="1200" dirty="0"/>
        </a:p>
      </dsp:txBody>
      <dsp:txXfrm>
        <a:off x="712737" y="3004145"/>
        <a:ext cx="2113359" cy="1056679"/>
      </dsp:txXfrm>
    </dsp:sp>
    <dsp:sp modelId="{864D9925-37F0-47AB-9DA7-CBD3E3756755}">
      <dsp:nvSpPr>
        <dsp:cNvPr id="0" name=""/>
        <dsp:cNvSpPr/>
      </dsp:nvSpPr>
      <dsp:spPr>
        <a:xfrm>
          <a:off x="3269902" y="3004145"/>
          <a:ext cx="2113359" cy="10566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Δεν αναπτύσσονται</a:t>
          </a:r>
          <a:endParaRPr lang="en-US" sz="1600" kern="1200" dirty="0" smtClean="0"/>
        </a:p>
        <a:p>
          <a:pPr lvl="0" algn="ctr" defTabSz="711200">
            <a:lnSpc>
              <a:spcPct val="90000"/>
            </a:lnSpc>
            <a:spcBef>
              <a:spcPct val="0"/>
            </a:spcBef>
            <a:spcAft>
              <a:spcPct val="35000"/>
            </a:spcAft>
          </a:pPr>
          <a:r>
            <a:rPr lang="en-US" sz="1600" kern="1200" dirty="0" err="1" smtClean="0"/>
            <a:t>Diplococci</a:t>
          </a:r>
          <a:endParaRPr lang="en-US" sz="1600" kern="1200" dirty="0" smtClean="0"/>
        </a:p>
        <a:p>
          <a:pPr lvl="0" algn="ctr" defTabSz="711200">
            <a:lnSpc>
              <a:spcPct val="90000"/>
            </a:lnSpc>
            <a:spcBef>
              <a:spcPct val="0"/>
            </a:spcBef>
            <a:spcAft>
              <a:spcPct val="35000"/>
            </a:spcAft>
          </a:pPr>
          <a:r>
            <a:rPr lang="en-US" sz="1600" kern="1200" dirty="0" err="1" smtClean="0"/>
            <a:t>Coccobacillus</a:t>
          </a:r>
          <a:r>
            <a:rPr lang="en-US" sz="1600" kern="1200" dirty="0" smtClean="0"/>
            <a:t> </a:t>
          </a:r>
          <a:r>
            <a:rPr lang="el-GR" sz="1600" kern="1200" dirty="0" smtClean="0"/>
            <a:t> </a:t>
          </a:r>
          <a:endParaRPr lang="el-GR" sz="1600" kern="1200" dirty="0"/>
        </a:p>
      </dsp:txBody>
      <dsp:txXfrm>
        <a:off x="3269902" y="3004145"/>
        <a:ext cx="2113359" cy="1056679"/>
      </dsp:txXfrm>
    </dsp:sp>
    <dsp:sp modelId="{21BE5453-A9D1-4EB1-926A-779EACFD0C60}">
      <dsp:nvSpPr>
        <dsp:cNvPr id="0" name=""/>
        <dsp:cNvSpPr/>
      </dsp:nvSpPr>
      <dsp:spPr>
        <a:xfrm>
          <a:off x="712737" y="1503660"/>
          <a:ext cx="2113359" cy="10566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Καλλιέργεια σε </a:t>
          </a:r>
          <a:r>
            <a:rPr lang="en-US" sz="1600" kern="1200" dirty="0" smtClean="0"/>
            <a:t>MacConkey</a:t>
          </a:r>
          <a:endParaRPr lang="el-GR" sz="1600" kern="1200" dirty="0"/>
        </a:p>
      </dsp:txBody>
      <dsp:txXfrm>
        <a:off x="712737" y="1503660"/>
        <a:ext cx="2113359" cy="105667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032D31-D610-4A28-99C4-6E53CB026B95}">
      <dsp:nvSpPr>
        <dsp:cNvPr id="0" name=""/>
        <dsp:cNvSpPr/>
      </dsp:nvSpPr>
      <dsp:spPr>
        <a:xfrm>
          <a:off x="3533197" y="1351484"/>
          <a:ext cx="283226" cy="1240803"/>
        </a:xfrm>
        <a:custGeom>
          <a:avLst/>
          <a:gdLst/>
          <a:ahLst/>
          <a:cxnLst/>
          <a:rect l="0" t="0" r="0" b="0"/>
          <a:pathLst>
            <a:path>
              <a:moveTo>
                <a:pt x="283226" y="0"/>
              </a:moveTo>
              <a:lnTo>
                <a:pt x="283226" y="1240803"/>
              </a:lnTo>
              <a:lnTo>
                <a:pt x="0" y="12408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46D79-89B9-4F2E-BAA3-C43980C08EB1}">
      <dsp:nvSpPr>
        <dsp:cNvPr id="0" name=""/>
        <dsp:cNvSpPr/>
      </dsp:nvSpPr>
      <dsp:spPr>
        <a:xfrm>
          <a:off x="3816424" y="1351484"/>
          <a:ext cx="1631926" cy="2481607"/>
        </a:xfrm>
        <a:custGeom>
          <a:avLst/>
          <a:gdLst/>
          <a:ahLst/>
          <a:cxnLst/>
          <a:rect l="0" t="0" r="0" b="0"/>
          <a:pathLst>
            <a:path>
              <a:moveTo>
                <a:pt x="0" y="0"/>
              </a:moveTo>
              <a:lnTo>
                <a:pt x="0" y="2198380"/>
              </a:lnTo>
              <a:lnTo>
                <a:pt x="1631926" y="2198380"/>
              </a:lnTo>
              <a:lnTo>
                <a:pt x="1631926" y="2481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6474EB-12D1-4C37-A6F9-F03B11EF34A7}">
      <dsp:nvSpPr>
        <dsp:cNvPr id="0" name=""/>
        <dsp:cNvSpPr/>
      </dsp:nvSpPr>
      <dsp:spPr>
        <a:xfrm>
          <a:off x="2184497" y="1351484"/>
          <a:ext cx="1631926" cy="2481607"/>
        </a:xfrm>
        <a:custGeom>
          <a:avLst/>
          <a:gdLst/>
          <a:ahLst/>
          <a:cxnLst/>
          <a:rect l="0" t="0" r="0" b="0"/>
          <a:pathLst>
            <a:path>
              <a:moveTo>
                <a:pt x="1631926" y="0"/>
              </a:moveTo>
              <a:lnTo>
                <a:pt x="1631926" y="2198380"/>
              </a:lnTo>
              <a:lnTo>
                <a:pt x="0" y="2198380"/>
              </a:lnTo>
              <a:lnTo>
                <a:pt x="0" y="2481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F88EC-B57D-4EBE-91F7-D56AFD3E4D71}">
      <dsp:nvSpPr>
        <dsp:cNvPr id="0" name=""/>
        <dsp:cNvSpPr/>
      </dsp:nvSpPr>
      <dsp:spPr>
        <a:xfrm>
          <a:off x="2467724" y="2784"/>
          <a:ext cx="2697399" cy="1348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Gram (-)</a:t>
          </a:r>
          <a:r>
            <a:rPr lang="el-GR" sz="1600" kern="1200" dirty="0" smtClean="0"/>
            <a:t> βακτηρίδια που αναπτύσσονται σε </a:t>
          </a:r>
          <a:r>
            <a:rPr lang="en-US" sz="1600" kern="1200" dirty="0" smtClean="0"/>
            <a:t> MacConkey</a:t>
          </a:r>
          <a:endParaRPr lang="el-GR" sz="1600" kern="1200" dirty="0"/>
        </a:p>
      </dsp:txBody>
      <dsp:txXfrm>
        <a:off x="2467724" y="2784"/>
        <a:ext cx="2697399" cy="1348699"/>
      </dsp:txXfrm>
    </dsp:sp>
    <dsp:sp modelId="{92846975-F879-4A1C-8BB8-432651B8B9DC}">
      <dsp:nvSpPr>
        <dsp:cNvPr id="0" name=""/>
        <dsp:cNvSpPr/>
      </dsp:nvSpPr>
      <dsp:spPr>
        <a:xfrm>
          <a:off x="835797" y="3833091"/>
          <a:ext cx="2697399" cy="1348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Αρνητική </a:t>
          </a:r>
        </a:p>
        <a:p>
          <a:pPr lvl="0" algn="ctr" defTabSz="711200">
            <a:lnSpc>
              <a:spcPct val="90000"/>
            </a:lnSpc>
            <a:spcBef>
              <a:spcPct val="0"/>
            </a:spcBef>
            <a:spcAft>
              <a:spcPct val="35000"/>
            </a:spcAft>
          </a:pPr>
          <a:r>
            <a:rPr lang="en-US" sz="1600" i="1" kern="1200" dirty="0" err="1" smtClean="0"/>
            <a:t>Enterobacteriaceae</a:t>
          </a:r>
          <a:r>
            <a:rPr lang="en-US" sz="1600" i="1" kern="1200" dirty="0" smtClean="0"/>
            <a:t> </a:t>
          </a:r>
          <a:endParaRPr lang="el-GR" sz="1600" i="1" kern="1200" dirty="0"/>
        </a:p>
      </dsp:txBody>
      <dsp:txXfrm>
        <a:off x="835797" y="3833091"/>
        <a:ext cx="2697399" cy="1348699"/>
      </dsp:txXfrm>
    </dsp:sp>
    <dsp:sp modelId="{0B1A08D2-9025-4AAC-B7D9-19706B7EC960}">
      <dsp:nvSpPr>
        <dsp:cNvPr id="0" name=""/>
        <dsp:cNvSpPr/>
      </dsp:nvSpPr>
      <dsp:spPr>
        <a:xfrm>
          <a:off x="4099650" y="3833091"/>
          <a:ext cx="2697399" cy="1348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Θετική</a:t>
          </a:r>
        </a:p>
        <a:p>
          <a:pPr lvl="0" algn="ctr" defTabSz="711200">
            <a:lnSpc>
              <a:spcPct val="90000"/>
            </a:lnSpc>
            <a:spcBef>
              <a:spcPct val="0"/>
            </a:spcBef>
            <a:spcAft>
              <a:spcPct val="35000"/>
            </a:spcAft>
          </a:pPr>
          <a:r>
            <a:rPr lang="en-US" sz="1400" i="1" kern="1200" dirty="0" smtClean="0"/>
            <a:t>Neisseria</a:t>
          </a:r>
        </a:p>
        <a:p>
          <a:pPr lvl="0" algn="ctr" defTabSz="711200">
            <a:lnSpc>
              <a:spcPct val="90000"/>
            </a:lnSpc>
            <a:spcBef>
              <a:spcPct val="0"/>
            </a:spcBef>
            <a:spcAft>
              <a:spcPct val="35000"/>
            </a:spcAft>
          </a:pPr>
          <a:r>
            <a:rPr lang="en-US" sz="1400" i="1" kern="1200" dirty="0" smtClean="0"/>
            <a:t>Pseudomonas</a:t>
          </a:r>
          <a:r>
            <a:rPr lang="en-US" sz="1400" kern="1200" dirty="0" smtClean="0"/>
            <a:t> </a:t>
          </a:r>
          <a:endParaRPr lang="en-US" sz="1400" i="1" kern="1200" dirty="0" smtClean="0"/>
        </a:p>
        <a:p>
          <a:pPr lvl="0" algn="ctr" defTabSz="711200">
            <a:lnSpc>
              <a:spcPct val="90000"/>
            </a:lnSpc>
            <a:spcBef>
              <a:spcPct val="0"/>
            </a:spcBef>
            <a:spcAft>
              <a:spcPct val="35000"/>
            </a:spcAft>
          </a:pPr>
          <a:r>
            <a:rPr lang="en-US" sz="1400" i="1" kern="1200" dirty="0" smtClean="0"/>
            <a:t> </a:t>
          </a:r>
          <a:r>
            <a:rPr lang="en-US" sz="1400" kern="1200" dirty="0" smtClean="0"/>
            <a:t>Aeromonas</a:t>
          </a:r>
        </a:p>
        <a:p>
          <a:pPr lvl="0" algn="ctr" defTabSz="711200">
            <a:lnSpc>
              <a:spcPct val="90000"/>
            </a:lnSpc>
            <a:spcBef>
              <a:spcPct val="0"/>
            </a:spcBef>
            <a:spcAft>
              <a:spcPct val="35000"/>
            </a:spcAft>
          </a:pPr>
          <a:r>
            <a:rPr lang="en-US" sz="1400" kern="1200" dirty="0" err="1" smtClean="0"/>
            <a:t>Vibrios</a:t>
          </a:r>
          <a:endParaRPr lang="en-US" sz="1400" kern="1200" dirty="0" smtClean="0"/>
        </a:p>
      </dsp:txBody>
      <dsp:txXfrm>
        <a:off x="4099650" y="3833091"/>
        <a:ext cx="2697399" cy="1348699"/>
      </dsp:txXfrm>
    </dsp:sp>
    <dsp:sp modelId="{C1386048-EAB9-4EFC-AC1C-AC7798BA5145}">
      <dsp:nvSpPr>
        <dsp:cNvPr id="0" name=""/>
        <dsp:cNvSpPr/>
      </dsp:nvSpPr>
      <dsp:spPr>
        <a:xfrm>
          <a:off x="835797" y="1917938"/>
          <a:ext cx="2697399" cy="13486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Εξέταση οξειδάσης</a:t>
          </a:r>
          <a:endParaRPr lang="el-GR" sz="1600" kern="1200" dirty="0"/>
        </a:p>
      </dsp:txBody>
      <dsp:txXfrm>
        <a:off x="835797" y="1917938"/>
        <a:ext cx="2697399" cy="134869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F40131-2D81-4503-AA0B-04B3D7036EBD}">
      <dsp:nvSpPr>
        <dsp:cNvPr id="0" name=""/>
        <dsp:cNvSpPr/>
      </dsp:nvSpPr>
      <dsp:spPr>
        <a:xfrm>
          <a:off x="3315862" y="1187328"/>
          <a:ext cx="248533" cy="1088811"/>
        </a:xfrm>
        <a:custGeom>
          <a:avLst/>
          <a:gdLst/>
          <a:ahLst/>
          <a:cxnLst/>
          <a:rect l="0" t="0" r="0" b="0"/>
          <a:pathLst>
            <a:path>
              <a:moveTo>
                <a:pt x="248533" y="0"/>
              </a:moveTo>
              <a:lnTo>
                <a:pt x="248533" y="1088811"/>
              </a:lnTo>
              <a:lnTo>
                <a:pt x="0" y="10888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C6BAD-B837-4CC0-95AC-378E0642E3B7}">
      <dsp:nvSpPr>
        <dsp:cNvPr id="0" name=""/>
        <dsp:cNvSpPr/>
      </dsp:nvSpPr>
      <dsp:spPr>
        <a:xfrm>
          <a:off x="3564396" y="1187328"/>
          <a:ext cx="1432023" cy="2177623"/>
        </a:xfrm>
        <a:custGeom>
          <a:avLst/>
          <a:gdLst/>
          <a:ahLst/>
          <a:cxnLst/>
          <a:rect l="0" t="0" r="0" b="0"/>
          <a:pathLst>
            <a:path>
              <a:moveTo>
                <a:pt x="0" y="0"/>
              </a:moveTo>
              <a:lnTo>
                <a:pt x="0" y="1929090"/>
              </a:lnTo>
              <a:lnTo>
                <a:pt x="1432023" y="1929090"/>
              </a:lnTo>
              <a:lnTo>
                <a:pt x="1432023" y="21776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3F675-073A-4CE9-8967-2E21D44179A2}">
      <dsp:nvSpPr>
        <dsp:cNvPr id="0" name=""/>
        <dsp:cNvSpPr/>
      </dsp:nvSpPr>
      <dsp:spPr>
        <a:xfrm>
          <a:off x="2132372" y="1187328"/>
          <a:ext cx="1432023" cy="2177623"/>
        </a:xfrm>
        <a:custGeom>
          <a:avLst/>
          <a:gdLst/>
          <a:ahLst/>
          <a:cxnLst/>
          <a:rect l="0" t="0" r="0" b="0"/>
          <a:pathLst>
            <a:path>
              <a:moveTo>
                <a:pt x="1432023" y="0"/>
              </a:moveTo>
              <a:lnTo>
                <a:pt x="1432023" y="1929090"/>
              </a:lnTo>
              <a:lnTo>
                <a:pt x="0" y="1929090"/>
              </a:lnTo>
              <a:lnTo>
                <a:pt x="0" y="21776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0AAFE2-417E-47AD-A45B-BD8AD520A289}">
      <dsp:nvSpPr>
        <dsp:cNvPr id="0" name=""/>
        <dsp:cNvSpPr/>
      </dsp:nvSpPr>
      <dsp:spPr>
        <a:xfrm>
          <a:off x="2380905" y="3837"/>
          <a:ext cx="2366981" cy="11834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Gram</a:t>
          </a:r>
          <a:r>
            <a:rPr lang="el-GR" sz="1600" kern="1200" dirty="0" smtClean="0"/>
            <a:t>(-)</a:t>
          </a:r>
          <a:r>
            <a:rPr lang="en-US" sz="1600" kern="1200" dirty="0" smtClean="0"/>
            <a:t> </a:t>
          </a:r>
          <a:r>
            <a:rPr lang="el-GR" sz="1600" kern="1200" dirty="0" smtClean="0"/>
            <a:t>βακτηρίδια</a:t>
          </a:r>
          <a:r>
            <a:rPr lang="en-US" sz="1600" kern="1200" dirty="0" smtClean="0"/>
            <a:t> </a:t>
          </a:r>
          <a:r>
            <a:rPr lang="el-GR" sz="1600" kern="1200" dirty="0" smtClean="0"/>
            <a:t>θετικά στην εξέταση οξειδάσης</a:t>
          </a:r>
          <a:endParaRPr lang="el-GR" sz="1600" kern="1200" dirty="0"/>
        </a:p>
      </dsp:txBody>
      <dsp:txXfrm>
        <a:off x="2380905" y="3837"/>
        <a:ext cx="2366981" cy="1183490"/>
      </dsp:txXfrm>
    </dsp:sp>
    <dsp:sp modelId="{64EAEA7B-C455-4775-BD31-D6AC3226FFB5}">
      <dsp:nvSpPr>
        <dsp:cNvPr id="0" name=""/>
        <dsp:cNvSpPr/>
      </dsp:nvSpPr>
      <dsp:spPr>
        <a:xfrm>
          <a:off x="948881" y="3364951"/>
          <a:ext cx="2366981" cy="11834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Αρνητική </a:t>
          </a:r>
        </a:p>
        <a:p>
          <a:pPr lvl="0" algn="ctr" defTabSz="711200">
            <a:lnSpc>
              <a:spcPct val="90000"/>
            </a:lnSpc>
            <a:spcBef>
              <a:spcPct val="0"/>
            </a:spcBef>
            <a:spcAft>
              <a:spcPct val="35000"/>
            </a:spcAft>
          </a:pPr>
          <a:r>
            <a:rPr lang="en-US" sz="1600" kern="1200" dirty="0" err="1" smtClean="0"/>
            <a:t>Aeromonas</a:t>
          </a:r>
          <a:endParaRPr lang="en-US" sz="1600" kern="1200" dirty="0" smtClean="0"/>
        </a:p>
        <a:p>
          <a:pPr lvl="0" algn="ctr" defTabSz="711200">
            <a:lnSpc>
              <a:spcPct val="90000"/>
            </a:lnSpc>
            <a:spcBef>
              <a:spcPct val="0"/>
            </a:spcBef>
            <a:spcAft>
              <a:spcPct val="35000"/>
            </a:spcAft>
          </a:pPr>
          <a:r>
            <a:rPr lang="en-US" sz="1600" kern="1200" dirty="0" err="1" smtClean="0"/>
            <a:t>Plesiomonas</a:t>
          </a:r>
          <a:endParaRPr lang="en-US" sz="1600" kern="1200" dirty="0" smtClean="0"/>
        </a:p>
        <a:p>
          <a:pPr lvl="0" algn="ctr" defTabSz="711200">
            <a:lnSpc>
              <a:spcPct val="90000"/>
            </a:lnSpc>
            <a:spcBef>
              <a:spcPct val="0"/>
            </a:spcBef>
            <a:spcAft>
              <a:spcPct val="35000"/>
            </a:spcAft>
          </a:pPr>
          <a:r>
            <a:rPr lang="en-US" sz="1600" kern="1200" dirty="0" err="1" smtClean="0"/>
            <a:t>vibrios</a:t>
          </a:r>
          <a:endParaRPr lang="el-GR" sz="1600" kern="1200" dirty="0"/>
        </a:p>
      </dsp:txBody>
      <dsp:txXfrm>
        <a:off x="948881" y="3364951"/>
        <a:ext cx="2366981" cy="1183490"/>
      </dsp:txXfrm>
    </dsp:sp>
    <dsp:sp modelId="{454303BF-26CD-4A71-8D58-3BF4EB818604}">
      <dsp:nvSpPr>
        <dsp:cNvPr id="0" name=""/>
        <dsp:cNvSpPr/>
      </dsp:nvSpPr>
      <dsp:spPr>
        <a:xfrm>
          <a:off x="3812929" y="3364951"/>
          <a:ext cx="2366981" cy="11834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Θετική</a:t>
          </a:r>
        </a:p>
        <a:p>
          <a:pPr lvl="0" algn="ctr" defTabSz="711200">
            <a:lnSpc>
              <a:spcPct val="90000"/>
            </a:lnSpc>
            <a:spcBef>
              <a:spcPct val="0"/>
            </a:spcBef>
            <a:spcAft>
              <a:spcPct val="35000"/>
            </a:spcAft>
          </a:pPr>
          <a:r>
            <a:rPr lang="en-US" sz="1600" kern="1200" dirty="0" smtClean="0"/>
            <a:t>Pseudomonas </a:t>
          </a:r>
          <a:endParaRPr lang="el-GR" sz="1600" kern="1200" dirty="0"/>
        </a:p>
      </dsp:txBody>
      <dsp:txXfrm>
        <a:off x="3812929" y="3364951"/>
        <a:ext cx="2366981" cy="1183490"/>
      </dsp:txXfrm>
    </dsp:sp>
    <dsp:sp modelId="{75FF65D9-94D8-4173-8537-0CE11440EC71}">
      <dsp:nvSpPr>
        <dsp:cNvPr id="0" name=""/>
        <dsp:cNvSpPr/>
      </dsp:nvSpPr>
      <dsp:spPr>
        <a:xfrm>
          <a:off x="948881" y="1684394"/>
          <a:ext cx="2366981" cy="11834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Εξέταση ινδόλης</a:t>
          </a:r>
          <a:endParaRPr lang="el-GR" sz="1600" kern="1200" dirty="0"/>
        </a:p>
      </dsp:txBody>
      <dsp:txXfrm>
        <a:off x="948881" y="1684394"/>
        <a:ext cx="2366981" cy="118349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E8582A-B67F-497B-BBBE-C717AF94C7D7}">
      <dsp:nvSpPr>
        <dsp:cNvPr id="0" name=""/>
        <dsp:cNvSpPr/>
      </dsp:nvSpPr>
      <dsp:spPr>
        <a:xfrm>
          <a:off x="29" y="355671"/>
          <a:ext cx="2848570"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l-GR" sz="1600" b="1" kern="1200" dirty="0" smtClean="0"/>
            <a:t>Ενδογενής αντοχή</a:t>
          </a:r>
          <a:endParaRPr lang="el-GR" sz="1600" b="1" kern="1200" dirty="0"/>
        </a:p>
      </dsp:txBody>
      <dsp:txXfrm>
        <a:off x="29" y="355671"/>
        <a:ext cx="2848570" cy="460800"/>
      </dsp:txXfrm>
    </dsp:sp>
    <dsp:sp modelId="{70F2200C-ED19-42A5-9354-EA3F684CFC9B}">
      <dsp:nvSpPr>
        <dsp:cNvPr id="0" name=""/>
        <dsp:cNvSpPr/>
      </dsp:nvSpPr>
      <dsp:spPr>
        <a:xfrm>
          <a:off x="29" y="816471"/>
          <a:ext cx="2848570" cy="28918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Αναφέρεται σε γενετικά καθορισμένα χαρακτηριστικά των μικροοργανισμών </a:t>
          </a:r>
          <a:endParaRPr lang="el-GR" sz="1600" kern="1200" dirty="0"/>
        </a:p>
        <a:p>
          <a:pPr marL="171450" lvl="1" indent="-171450" algn="l" defTabSz="711200">
            <a:lnSpc>
              <a:spcPct val="90000"/>
            </a:lnSpc>
            <a:spcBef>
              <a:spcPct val="0"/>
            </a:spcBef>
            <a:spcAft>
              <a:spcPct val="15000"/>
            </a:spcAft>
            <a:buChar char="••"/>
          </a:pPr>
          <a:endParaRPr lang="el-GR" sz="1600" kern="1200" dirty="0" smtClean="0"/>
        </a:p>
        <a:p>
          <a:pPr marL="171450" lvl="1" indent="-171450" algn="l" defTabSz="711200">
            <a:lnSpc>
              <a:spcPct val="90000"/>
            </a:lnSpc>
            <a:spcBef>
              <a:spcPct val="0"/>
            </a:spcBef>
            <a:spcAft>
              <a:spcPct val="15000"/>
            </a:spcAft>
            <a:buChar char="••"/>
          </a:pPr>
          <a:r>
            <a:rPr lang="el-GR" sz="1600" kern="1200" dirty="0" smtClean="0"/>
            <a:t>Αφορά τη συντριπτική πλειοψηφία των στελεχών</a:t>
          </a:r>
        </a:p>
        <a:p>
          <a:pPr marL="171450" lvl="1" indent="-171450" algn="l" defTabSz="711200">
            <a:lnSpc>
              <a:spcPct val="90000"/>
            </a:lnSpc>
            <a:spcBef>
              <a:spcPct val="0"/>
            </a:spcBef>
            <a:spcAft>
              <a:spcPct val="15000"/>
            </a:spcAft>
            <a:buChar char="••"/>
          </a:pPr>
          <a:endParaRPr lang="el-GR" sz="1600" kern="1200" dirty="0" smtClean="0"/>
        </a:p>
        <a:p>
          <a:pPr marL="171450" lvl="1" indent="-171450" algn="l" defTabSz="711200">
            <a:lnSpc>
              <a:spcPct val="90000"/>
            </a:lnSpc>
            <a:spcBef>
              <a:spcPct val="0"/>
            </a:spcBef>
            <a:spcAft>
              <a:spcPct val="15000"/>
            </a:spcAft>
            <a:buChar char="••"/>
          </a:pPr>
          <a:r>
            <a:rPr lang="el-GR" sz="1600" kern="1200" dirty="0" smtClean="0"/>
            <a:t>Προβλέψιμη αντοχή </a:t>
          </a:r>
          <a:endParaRPr lang="el-GR" sz="1600" kern="1200" dirty="0"/>
        </a:p>
      </dsp:txBody>
      <dsp:txXfrm>
        <a:off x="29" y="816471"/>
        <a:ext cx="2848570" cy="2891857"/>
      </dsp:txXfrm>
    </dsp:sp>
    <dsp:sp modelId="{B9A6B073-F47F-4412-9E7B-6EFE10A2419F}">
      <dsp:nvSpPr>
        <dsp:cNvPr id="0" name=""/>
        <dsp:cNvSpPr/>
      </dsp:nvSpPr>
      <dsp:spPr>
        <a:xfrm>
          <a:off x="3247399" y="355671"/>
          <a:ext cx="2848570"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l-GR" sz="1600" b="1" kern="1200" dirty="0" smtClean="0"/>
            <a:t>Επίκτητη αντοχή</a:t>
          </a:r>
          <a:endParaRPr lang="el-GR" sz="1600" b="1" kern="1200" dirty="0"/>
        </a:p>
      </dsp:txBody>
      <dsp:txXfrm>
        <a:off x="3247399" y="355671"/>
        <a:ext cx="2848570" cy="460800"/>
      </dsp:txXfrm>
    </dsp:sp>
    <dsp:sp modelId="{9FA80F86-5045-4EF8-890F-9334254F1ED3}">
      <dsp:nvSpPr>
        <dsp:cNvPr id="0" name=""/>
        <dsp:cNvSpPr/>
      </dsp:nvSpPr>
      <dsp:spPr>
        <a:xfrm>
          <a:off x="3247399" y="816471"/>
          <a:ext cx="2848570" cy="28918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l-GR" sz="1600" kern="1200" dirty="0" smtClean="0"/>
            <a:t>Μεταβολή φυσιολογίας ή δομής του κυττάρου</a:t>
          </a:r>
          <a:endParaRPr lang="el-GR" sz="1600" kern="1200" dirty="0"/>
        </a:p>
        <a:p>
          <a:pPr marL="171450" lvl="1" indent="-171450" algn="l" defTabSz="711200">
            <a:lnSpc>
              <a:spcPct val="90000"/>
            </a:lnSpc>
            <a:spcBef>
              <a:spcPct val="0"/>
            </a:spcBef>
            <a:spcAft>
              <a:spcPct val="15000"/>
            </a:spcAft>
            <a:buChar char="••"/>
          </a:pPr>
          <a:endParaRPr lang="el-GR" sz="1600" kern="1200" dirty="0" smtClean="0"/>
        </a:p>
        <a:p>
          <a:pPr marL="171450" lvl="1" indent="-171450" algn="l" defTabSz="711200">
            <a:lnSpc>
              <a:spcPct val="90000"/>
            </a:lnSpc>
            <a:spcBef>
              <a:spcPct val="0"/>
            </a:spcBef>
            <a:spcAft>
              <a:spcPct val="15000"/>
            </a:spcAft>
            <a:buChar char="••"/>
          </a:pPr>
          <a:r>
            <a:rPr lang="el-GR" sz="1600" kern="1200" dirty="0" smtClean="0"/>
            <a:t>Αφορά μερικά μόνο στελέχη</a:t>
          </a:r>
        </a:p>
        <a:p>
          <a:pPr marL="171450" lvl="1" indent="-171450" algn="l" defTabSz="711200">
            <a:lnSpc>
              <a:spcPct val="90000"/>
            </a:lnSpc>
            <a:spcBef>
              <a:spcPct val="0"/>
            </a:spcBef>
            <a:spcAft>
              <a:spcPct val="15000"/>
            </a:spcAft>
            <a:buChar char="••"/>
          </a:pPr>
          <a:endParaRPr lang="el-GR" sz="1600" kern="1200" dirty="0" smtClean="0"/>
        </a:p>
        <a:p>
          <a:pPr marL="171450" lvl="1" indent="-171450" algn="l" defTabSz="711200">
            <a:lnSpc>
              <a:spcPct val="90000"/>
            </a:lnSpc>
            <a:spcBef>
              <a:spcPct val="0"/>
            </a:spcBef>
            <a:spcAft>
              <a:spcPct val="15000"/>
            </a:spcAft>
            <a:buChar char="••"/>
          </a:pPr>
          <a:r>
            <a:rPr lang="el-GR" sz="1600" kern="1200" dirty="0" smtClean="0"/>
            <a:t>Απρόβλεπτη</a:t>
          </a:r>
        </a:p>
        <a:p>
          <a:pPr marL="171450" lvl="1" indent="-171450" algn="l" defTabSz="711200">
            <a:lnSpc>
              <a:spcPct val="90000"/>
            </a:lnSpc>
            <a:spcBef>
              <a:spcPct val="0"/>
            </a:spcBef>
            <a:spcAft>
              <a:spcPct val="15000"/>
            </a:spcAft>
            <a:buChar char="••"/>
          </a:pPr>
          <a:endParaRPr lang="el-GR" sz="1600" kern="1200" dirty="0"/>
        </a:p>
        <a:p>
          <a:pPr marL="171450" lvl="1" indent="-171450" algn="l" defTabSz="711200">
            <a:lnSpc>
              <a:spcPct val="90000"/>
            </a:lnSpc>
            <a:spcBef>
              <a:spcPct val="0"/>
            </a:spcBef>
            <a:spcAft>
              <a:spcPct val="15000"/>
            </a:spcAft>
            <a:buChar char="••"/>
          </a:pPr>
          <a:r>
            <a:rPr lang="el-GR" sz="1600" b="0" kern="1200" dirty="0" smtClean="0">
              <a:effectLst/>
              <a:sym typeface="Wingdings" pitchFamily="2" charset="2"/>
            </a:rPr>
            <a:t>Η επίκτητη αντοχή αποτελεί το καλύτερο παράδειγμα προσαρμογής των βακτηρίων στο νέο οικοσύστημα</a:t>
          </a:r>
          <a:endParaRPr lang="el-GR" sz="1600" b="0" kern="1200" dirty="0" smtClean="0">
            <a:effectLst/>
          </a:endParaRPr>
        </a:p>
      </dsp:txBody>
      <dsp:txXfrm>
        <a:off x="3247399" y="816471"/>
        <a:ext cx="2848570" cy="2891857"/>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E8582A-B67F-497B-BBBE-C717AF94C7D7}">
      <dsp:nvSpPr>
        <dsp:cNvPr id="0" name=""/>
        <dsp:cNvSpPr/>
      </dsp:nvSpPr>
      <dsp:spPr>
        <a:xfrm>
          <a:off x="30" y="124623"/>
          <a:ext cx="2938457" cy="85015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l-GR" sz="1500" b="1" kern="1200" dirty="0" smtClean="0">
              <a:latin typeface="Calibri" pitchFamily="34" charset="0"/>
            </a:rPr>
            <a:t>Σημειακές μεταλλάξεις του χρωμοσωμικού  DNA </a:t>
          </a:r>
          <a:endParaRPr lang="en-US" sz="1500" b="1" kern="1200" dirty="0" smtClean="0">
            <a:latin typeface="Calibri" pitchFamily="34" charset="0"/>
          </a:endParaRPr>
        </a:p>
        <a:p>
          <a:pPr lvl="0" algn="ctr" defTabSz="666750">
            <a:lnSpc>
              <a:spcPct val="90000"/>
            </a:lnSpc>
            <a:spcBef>
              <a:spcPct val="0"/>
            </a:spcBef>
            <a:spcAft>
              <a:spcPct val="35000"/>
            </a:spcAft>
          </a:pPr>
          <a:r>
            <a:rPr lang="el-GR" sz="1500" b="1" kern="1200" dirty="0" smtClean="0">
              <a:latin typeface="Calibri" pitchFamily="34" charset="0"/>
            </a:rPr>
            <a:t> </a:t>
          </a:r>
          <a:r>
            <a:rPr lang="en-US" sz="1500" b="1" kern="1200" dirty="0" smtClean="0">
              <a:latin typeface="Calibri" pitchFamily="34" charset="0"/>
            </a:rPr>
            <a:t>(</a:t>
          </a:r>
          <a:r>
            <a:rPr lang="el-GR" sz="1500" b="1" kern="1200" dirty="0" smtClean="0"/>
            <a:t>κάθετη μεταβίβαση</a:t>
          </a:r>
          <a:r>
            <a:rPr lang="en-US" sz="1500" b="1" kern="1200" dirty="0" smtClean="0"/>
            <a:t>)</a:t>
          </a:r>
          <a:r>
            <a:rPr lang="el-GR" sz="1500" b="1" kern="1200" dirty="0" smtClean="0"/>
            <a:t> </a:t>
          </a:r>
          <a:r>
            <a:rPr lang="el-GR" sz="1500" b="1" kern="1200" dirty="0" smtClean="0">
              <a:latin typeface="Calibri" pitchFamily="34" charset="0"/>
            </a:rPr>
            <a:t> </a:t>
          </a:r>
          <a:endParaRPr lang="el-GR" sz="1500" b="1" kern="1200" dirty="0"/>
        </a:p>
      </dsp:txBody>
      <dsp:txXfrm>
        <a:off x="30" y="124623"/>
        <a:ext cx="2938457" cy="850152"/>
      </dsp:txXfrm>
    </dsp:sp>
    <dsp:sp modelId="{70F2200C-ED19-42A5-9354-EA3F684CFC9B}">
      <dsp:nvSpPr>
        <dsp:cNvPr id="0" name=""/>
        <dsp:cNvSpPr/>
      </dsp:nvSpPr>
      <dsp:spPr>
        <a:xfrm>
          <a:off x="30" y="974776"/>
          <a:ext cx="2938457" cy="2964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l-GR" sz="1500" kern="1200" dirty="0" smtClean="0"/>
            <a:t>Οι μεταλλάξεις αφορούν το χρωμοσωμικό DNA</a:t>
          </a:r>
          <a:endParaRPr lang="el-GR" sz="1500" kern="1200" dirty="0"/>
        </a:p>
        <a:p>
          <a:pPr marL="114300" lvl="1" indent="-114300" algn="l" defTabSz="666750">
            <a:lnSpc>
              <a:spcPct val="90000"/>
            </a:lnSpc>
            <a:spcBef>
              <a:spcPct val="0"/>
            </a:spcBef>
            <a:spcAft>
              <a:spcPct val="15000"/>
            </a:spcAft>
            <a:buChar char="••"/>
          </a:pPr>
          <a:endParaRPr lang="el-GR" sz="1500" kern="1200" dirty="0" smtClean="0"/>
        </a:p>
        <a:p>
          <a:pPr marL="114300" lvl="1" indent="-114300" algn="l" defTabSz="666750">
            <a:lnSpc>
              <a:spcPct val="90000"/>
            </a:lnSpc>
            <a:spcBef>
              <a:spcPct val="0"/>
            </a:spcBef>
            <a:spcAft>
              <a:spcPct val="15000"/>
            </a:spcAft>
            <a:buChar char="••"/>
          </a:pPr>
          <a:r>
            <a:rPr lang="el-GR" sz="1500" kern="1200" dirty="0" smtClean="0"/>
            <a:t>Ελάχιστα συμβάλλουν στην απόκτηση αντοχής </a:t>
          </a:r>
        </a:p>
        <a:p>
          <a:pPr marL="114300" lvl="1" indent="-114300" algn="l" defTabSz="666750">
            <a:lnSpc>
              <a:spcPct val="90000"/>
            </a:lnSpc>
            <a:spcBef>
              <a:spcPct val="0"/>
            </a:spcBef>
            <a:spcAft>
              <a:spcPct val="15000"/>
            </a:spcAft>
            <a:buChar char="••"/>
          </a:pPr>
          <a:endParaRPr lang="el-GR" sz="1500" kern="1200" dirty="0"/>
        </a:p>
        <a:p>
          <a:pPr marL="114300" lvl="1" indent="-114300" algn="l" defTabSz="666750">
            <a:lnSpc>
              <a:spcPct val="90000"/>
            </a:lnSpc>
            <a:spcBef>
              <a:spcPct val="0"/>
            </a:spcBef>
            <a:spcAft>
              <a:spcPct val="15000"/>
            </a:spcAft>
            <a:buChar char="••"/>
          </a:pPr>
          <a:r>
            <a:rPr lang="el-GR" sz="1500" kern="1200" dirty="0" smtClean="0"/>
            <a:t>Συμβαίνουν σπάνια (1:</a:t>
          </a:r>
          <a:r>
            <a:rPr lang="en-US" sz="1500" kern="1200" dirty="0" smtClean="0"/>
            <a:t> 10</a:t>
          </a:r>
          <a:r>
            <a:rPr lang="en-US" sz="1500" kern="1200" baseline="30000" dirty="0" smtClean="0"/>
            <a:t>6</a:t>
          </a:r>
          <a:r>
            <a:rPr lang="el-GR" sz="1500" kern="1200" dirty="0" smtClean="0"/>
            <a:t>-</a:t>
          </a:r>
          <a:r>
            <a:rPr lang="en-US" sz="1500" kern="1200" dirty="0" smtClean="0"/>
            <a:t> 10</a:t>
          </a:r>
          <a:r>
            <a:rPr lang="el-GR" sz="1500" kern="1200" baseline="30000" dirty="0" smtClean="0"/>
            <a:t>8</a:t>
          </a:r>
          <a:r>
            <a:rPr lang="el-GR" sz="1500" kern="1200" baseline="0" dirty="0" smtClean="0"/>
            <a:t>)</a:t>
          </a:r>
          <a:r>
            <a:rPr lang="el-GR" sz="1500" kern="1200" dirty="0" smtClean="0"/>
            <a:t> ως τυχαία συμβάντα  </a:t>
          </a:r>
        </a:p>
        <a:p>
          <a:pPr marL="114300" lvl="1" indent="-114300" algn="l" defTabSz="666750">
            <a:lnSpc>
              <a:spcPct val="90000"/>
            </a:lnSpc>
            <a:spcBef>
              <a:spcPct val="0"/>
            </a:spcBef>
            <a:spcAft>
              <a:spcPct val="15000"/>
            </a:spcAft>
            <a:buChar char="••"/>
          </a:pPr>
          <a:endParaRPr lang="el-GR" sz="1500" kern="1200" dirty="0"/>
        </a:p>
        <a:p>
          <a:pPr marL="114300" lvl="1" indent="-114300" algn="l" defTabSz="666750">
            <a:lnSpc>
              <a:spcPct val="90000"/>
            </a:lnSpc>
            <a:spcBef>
              <a:spcPct val="0"/>
            </a:spcBef>
            <a:spcAft>
              <a:spcPct val="15000"/>
            </a:spcAft>
            <a:buChar char="••"/>
          </a:pPr>
          <a:r>
            <a:rPr lang="el-GR" sz="1500" kern="1200" dirty="0" smtClean="0"/>
            <a:t>Επιλέγονται κάτω από την πίεση των αντιβιοτικών και προκαλούν ανθεκτικούς πληθυσμούς </a:t>
          </a:r>
          <a:endParaRPr lang="el-GR" sz="1500" kern="1200" dirty="0"/>
        </a:p>
      </dsp:txBody>
      <dsp:txXfrm>
        <a:off x="30" y="974776"/>
        <a:ext cx="2938457" cy="2964600"/>
      </dsp:txXfrm>
    </dsp:sp>
    <dsp:sp modelId="{B9A6B073-F47F-4412-9E7B-6EFE10A2419F}">
      <dsp:nvSpPr>
        <dsp:cNvPr id="0" name=""/>
        <dsp:cNvSpPr/>
      </dsp:nvSpPr>
      <dsp:spPr>
        <a:xfrm>
          <a:off x="3349872" y="124623"/>
          <a:ext cx="2938457" cy="85015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l-GR" sz="1500" b="1" kern="1200" dirty="0" smtClean="0">
              <a:latin typeface="Calibri" pitchFamily="34" charset="0"/>
            </a:rPr>
            <a:t>Απόκτηση  εξωγενούς γενετικού υλικού από άλλα βακτήρια (οριζόντια  μεταβίβαση γονιδίων</a:t>
          </a:r>
          <a:r>
            <a:rPr lang="el-GR" sz="1500" kern="1200" dirty="0" smtClean="0">
              <a:latin typeface="Calibri" pitchFamily="34" charset="0"/>
            </a:rPr>
            <a:t>)</a:t>
          </a:r>
          <a:endParaRPr lang="el-GR" sz="1500" kern="1200" dirty="0"/>
        </a:p>
      </dsp:txBody>
      <dsp:txXfrm>
        <a:off x="3349872" y="124623"/>
        <a:ext cx="2938457" cy="850152"/>
      </dsp:txXfrm>
    </dsp:sp>
    <dsp:sp modelId="{9FA80F86-5045-4EF8-890F-9334254F1ED3}">
      <dsp:nvSpPr>
        <dsp:cNvPr id="0" name=""/>
        <dsp:cNvSpPr/>
      </dsp:nvSpPr>
      <dsp:spPr>
        <a:xfrm>
          <a:off x="3349872" y="974776"/>
          <a:ext cx="2938457" cy="2964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l-GR" sz="1500" kern="1200" dirty="0" smtClean="0"/>
            <a:t>Το εξωγενές γενετικό υλικό μεταφέρεται κυρίως μέσω πλασμιδίων με τη διαδικασία της σύζευξης βακτηρίων</a:t>
          </a:r>
          <a:endParaRPr lang="el-GR" sz="1500" kern="1200" dirty="0"/>
        </a:p>
      </dsp:txBody>
      <dsp:txXfrm>
        <a:off x="3349872" y="974776"/>
        <a:ext cx="2938457" cy="296460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09B7F0D-40AF-4365-A54B-CF6E8F8CD59B}">
      <dsp:nvSpPr>
        <dsp:cNvPr id="0" name=""/>
        <dsp:cNvSpPr/>
      </dsp:nvSpPr>
      <dsp:spPr>
        <a:xfrm>
          <a:off x="3727721" y="1715555"/>
          <a:ext cx="2927167" cy="464355"/>
        </a:xfrm>
        <a:custGeom>
          <a:avLst/>
          <a:gdLst/>
          <a:ahLst/>
          <a:cxnLst/>
          <a:rect l="0" t="0" r="0" b="0"/>
          <a:pathLst>
            <a:path>
              <a:moveTo>
                <a:pt x="0" y="0"/>
              </a:moveTo>
              <a:lnTo>
                <a:pt x="0" y="316444"/>
              </a:lnTo>
              <a:lnTo>
                <a:pt x="2927167" y="316444"/>
              </a:lnTo>
              <a:lnTo>
                <a:pt x="2927167" y="4643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85B07-0AE8-4410-A9B9-FE575CCEA290}">
      <dsp:nvSpPr>
        <dsp:cNvPr id="0" name=""/>
        <dsp:cNvSpPr/>
      </dsp:nvSpPr>
      <dsp:spPr>
        <a:xfrm>
          <a:off x="3727721" y="1715555"/>
          <a:ext cx="975722" cy="464355"/>
        </a:xfrm>
        <a:custGeom>
          <a:avLst/>
          <a:gdLst/>
          <a:ahLst/>
          <a:cxnLst/>
          <a:rect l="0" t="0" r="0" b="0"/>
          <a:pathLst>
            <a:path>
              <a:moveTo>
                <a:pt x="0" y="0"/>
              </a:moveTo>
              <a:lnTo>
                <a:pt x="0" y="316444"/>
              </a:lnTo>
              <a:lnTo>
                <a:pt x="975722" y="316444"/>
              </a:lnTo>
              <a:lnTo>
                <a:pt x="975722" y="4643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6A4F3-DAED-4F92-A690-8C60FC914EA7}">
      <dsp:nvSpPr>
        <dsp:cNvPr id="0" name=""/>
        <dsp:cNvSpPr/>
      </dsp:nvSpPr>
      <dsp:spPr>
        <a:xfrm>
          <a:off x="2751999" y="1715555"/>
          <a:ext cx="975722" cy="464355"/>
        </a:xfrm>
        <a:custGeom>
          <a:avLst/>
          <a:gdLst/>
          <a:ahLst/>
          <a:cxnLst/>
          <a:rect l="0" t="0" r="0" b="0"/>
          <a:pathLst>
            <a:path>
              <a:moveTo>
                <a:pt x="975722" y="0"/>
              </a:moveTo>
              <a:lnTo>
                <a:pt x="975722" y="316444"/>
              </a:lnTo>
              <a:lnTo>
                <a:pt x="0" y="316444"/>
              </a:lnTo>
              <a:lnTo>
                <a:pt x="0" y="4643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E3B8A2-A5F1-4DC1-B251-4B8FEFD99702}">
      <dsp:nvSpPr>
        <dsp:cNvPr id="0" name=""/>
        <dsp:cNvSpPr/>
      </dsp:nvSpPr>
      <dsp:spPr>
        <a:xfrm>
          <a:off x="800554" y="1715555"/>
          <a:ext cx="2927167" cy="464355"/>
        </a:xfrm>
        <a:custGeom>
          <a:avLst/>
          <a:gdLst/>
          <a:ahLst/>
          <a:cxnLst/>
          <a:rect l="0" t="0" r="0" b="0"/>
          <a:pathLst>
            <a:path>
              <a:moveTo>
                <a:pt x="2927167" y="0"/>
              </a:moveTo>
              <a:lnTo>
                <a:pt x="2927167" y="316444"/>
              </a:lnTo>
              <a:lnTo>
                <a:pt x="0" y="316444"/>
              </a:lnTo>
              <a:lnTo>
                <a:pt x="0" y="4643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A34EF2-BCDA-4704-979E-2F3FEB2F24F0}">
      <dsp:nvSpPr>
        <dsp:cNvPr id="0" name=""/>
        <dsp:cNvSpPr/>
      </dsp:nvSpPr>
      <dsp:spPr>
        <a:xfrm>
          <a:off x="2929403" y="701691"/>
          <a:ext cx="1596636" cy="1013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99EF9-BAE0-4A03-8FC8-747BC02A94A9}">
      <dsp:nvSpPr>
        <dsp:cNvPr id="0" name=""/>
        <dsp:cNvSpPr/>
      </dsp:nvSpPr>
      <dsp:spPr>
        <a:xfrm>
          <a:off x="3106807" y="870225"/>
          <a:ext cx="1596636" cy="1013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Βιοχημικά αίτια αντοχής</a:t>
          </a:r>
          <a:endParaRPr lang="el-GR" sz="1800" kern="1200" dirty="0"/>
        </a:p>
      </dsp:txBody>
      <dsp:txXfrm>
        <a:off x="3106807" y="870225"/>
        <a:ext cx="1596636" cy="1013864"/>
      </dsp:txXfrm>
    </dsp:sp>
    <dsp:sp modelId="{4957FBD6-9744-450A-8C89-30BB2369B541}">
      <dsp:nvSpPr>
        <dsp:cNvPr id="0" name=""/>
        <dsp:cNvSpPr/>
      </dsp:nvSpPr>
      <dsp:spPr>
        <a:xfrm>
          <a:off x="2236" y="2179910"/>
          <a:ext cx="1596636" cy="1013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CD320-0104-4E4C-8096-11F1E84C6753}">
      <dsp:nvSpPr>
        <dsp:cNvPr id="0" name=""/>
        <dsp:cNvSpPr/>
      </dsp:nvSpPr>
      <dsp:spPr>
        <a:xfrm>
          <a:off x="179640" y="2348444"/>
          <a:ext cx="1596636" cy="1013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Παραγωγή ενζύμων που αδρανοποιούν το αντιβιοτικό</a:t>
          </a:r>
          <a:endParaRPr lang="el-GR" sz="1600" kern="1200" dirty="0"/>
        </a:p>
      </dsp:txBody>
      <dsp:txXfrm>
        <a:off x="179640" y="2348444"/>
        <a:ext cx="1596636" cy="1013864"/>
      </dsp:txXfrm>
    </dsp:sp>
    <dsp:sp modelId="{8C765868-F45B-4E7A-9C78-C03FDB183AE0}">
      <dsp:nvSpPr>
        <dsp:cNvPr id="0" name=""/>
        <dsp:cNvSpPr/>
      </dsp:nvSpPr>
      <dsp:spPr>
        <a:xfrm>
          <a:off x="1953681" y="2179910"/>
          <a:ext cx="1596636" cy="1013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1D3072-5269-423D-AFC9-42D4F80FD936}">
      <dsp:nvSpPr>
        <dsp:cNvPr id="0" name=""/>
        <dsp:cNvSpPr/>
      </dsp:nvSpPr>
      <dsp:spPr>
        <a:xfrm>
          <a:off x="2131085" y="2348444"/>
          <a:ext cx="1596636" cy="1013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Αλλαγή του στόχου που δρα το αντιβιοτικό</a:t>
          </a:r>
          <a:endParaRPr lang="el-GR" sz="1600" kern="1200" dirty="0"/>
        </a:p>
      </dsp:txBody>
      <dsp:txXfrm>
        <a:off x="2131085" y="2348444"/>
        <a:ext cx="1596636" cy="1013864"/>
      </dsp:txXfrm>
    </dsp:sp>
    <dsp:sp modelId="{82F9A38F-E301-4EAF-BA6C-F9A33BD1141D}">
      <dsp:nvSpPr>
        <dsp:cNvPr id="0" name=""/>
        <dsp:cNvSpPr/>
      </dsp:nvSpPr>
      <dsp:spPr>
        <a:xfrm>
          <a:off x="3905126" y="2179910"/>
          <a:ext cx="1596636" cy="1013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856C1-1338-44D3-B552-3218661180DA}">
      <dsp:nvSpPr>
        <dsp:cNvPr id="0" name=""/>
        <dsp:cNvSpPr/>
      </dsp:nvSpPr>
      <dsp:spPr>
        <a:xfrm>
          <a:off x="4082530" y="2348444"/>
          <a:ext cx="1596636" cy="1013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Ελαττωμένη πρόσληψη του αντιβιοτικού</a:t>
          </a:r>
          <a:endParaRPr lang="el-GR" sz="1600" kern="1200" dirty="0"/>
        </a:p>
      </dsp:txBody>
      <dsp:txXfrm>
        <a:off x="4082530" y="2348444"/>
        <a:ext cx="1596636" cy="1013864"/>
      </dsp:txXfrm>
    </dsp:sp>
    <dsp:sp modelId="{A8A74369-99D8-4B8A-89FD-F00E2AE83C27}">
      <dsp:nvSpPr>
        <dsp:cNvPr id="0" name=""/>
        <dsp:cNvSpPr/>
      </dsp:nvSpPr>
      <dsp:spPr>
        <a:xfrm>
          <a:off x="5856570" y="2179910"/>
          <a:ext cx="1596636" cy="10138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AED3F-E4F9-43D7-9073-324532C9CC9F}">
      <dsp:nvSpPr>
        <dsp:cNvPr id="0" name=""/>
        <dsp:cNvSpPr/>
      </dsp:nvSpPr>
      <dsp:spPr>
        <a:xfrm>
          <a:off x="6033975" y="2348444"/>
          <a:ext cx="1596636" cy="10138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Απέκκριση του αντιβιοτικού </a:t>
          </a:r>
          <a:endParaRPr lang="el-GR" sz="1600" kern="1200" dirty="0"/>
        </a:p>
      </dsp:txBody>
      <dsp:txXfrm>
        <a:off x="6033975" y="2348444"/>
        <a:ext cx="1596636" cy="1013864"/>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FE772A-E0E4-4ABC-89EF-2C99CA1959C8}">
      <dsp:nvSpPr>
        <dsp:cNvPr id="0" name=""/>
        <dsp:cNvSpPr/>
      </dsp:nvSpPr>
      <dsp:spPr>
        <a:xfrm rot="5400000">
          <a:off x="3352323" y="-959475"/>
          <a:ext cx="1585912" cy="39014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latin typeface="Calibri" pitchFamily="34" charset="0"/>
            </a:rPr>
            <a:t>διάχυση  δίσκων</a:t>
          </a:r>
          <a:endParaRPr lang="el-GR" sz="1600" kern="1200" dirty="0"/>
        </a:p>
        <a:p>
          <a:pPr marL="171450" lvl="1" indent="-171450" algn="l" defTabSz="711200">
            <a:lnSpc>
              <a:spcPct val="90000"/>
            </a:lnSpc>
            <a:spcBef>
              <a:spcPct val="0"/>
            </a:spcBef>
            <a:spcAft>
              <a:spcPct val="15000"/>
            </a:spcAft>
            <a:buChar char="••"/>
          </a:pPr>
          <a:r>
            <a:rPr lang="el-GR" sz="1600" kern="1200" dirty="0" smtClean="0">
              <a:latin typeface="Calibri" pitchFamily="34" charset="0"/>
            </a:rPr>
            <a:t>αραιώσεις σε ζωμό ή άγαρ</a:t>
          </a:r>
        </a:p>
      </dsp:txBody>
      <dsp:txXfrm rot="5400000">
        <a:off x="3352323" y="-959475"/>
        <a:ext cx="1585912" cy="3901440"/>
      </dsp:txXfrm>
    </dsp:sp>
    <dsp:sp modelId="{6BEB6518-C7EC-4433-82BC-E9DC94296A92}">
      <dsp:nvSpPr>
        <dsp:cNvPr id="0" name=""/>
        <dsp:cNvSpPr/>
      </dsp:nvSpPr>
      <dsp:spPr>
        <a:xfrm>
          <a:off x="0" y="49"/>
          <a:ext cx="2194560" cy="1982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l-GR" sz="1800" kern="1200" dirty="0" smtClean="0">
              <a:latin typeface="Calibri" pitchFamily="34" charset="0"/>
            </a:rPr>
            <a:t>Οι κλασικές </a:t>
          </a:r>
          <a:endParaRPr lang="el-GR" sz="1800" kern="1200" dirty="0"/>
        </a:p>
      </dsp:txBody>
      <dsp:txXfrm>
        <a:off x="0" y="49"/>
        <a:ext cx="2194560" cy="1982390"/>
      </dsp:txXfrm>
    </dsp:sp>
    <dsp:sp modelId="{082C3761-9204-473C-B047-15D69EF94C97}">
      <dsp:nvSpPr>
        <dsp:cNvPr id="0" name=""/>
        <dsp:cNvSpPr/>
      </dsp:nvSpPr>
      <dsp:spPr>
        <a:xfrm rot="5400000">
          <a:off x="3352323" y="1122035"/>
          <a:ext cx="1585912" cy="39014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l-GR" sz="1600" kern="1200" dirty="0" smtClean="0">
              <a:latin typeface="Calibri" pitchFamily="34" charset="0"/>
            </a:rPr>
            <a:t>E-test</a:t>
          </a:r>
          <a:endParaRPr lang="el-GR" sz="1600" kern="1200" dirty="0"/>
        </a:p>
        <a:p>
          <a:pPr marL="171450" lvl="1" indent="-171450" algn="l" defTabSz="711200">
            <a:lnSpc>
              <a:spcPct val="90000"/>
            </a:lnSpc>
            <a:spcBef>
              <a:spcPct val="0"/>
            </a:spcBef>
            <a:spcAft>
              <a:spcPct val="15000"/>
            </a:spcAft>
            <a:buChar char="••"/>
          </a:pPr>
          <a:r>
            <a:rPr lang="el-GR" sz="1600" kern="1200" dirty="0" smtClean="0">
              <a:latin typeface="Calibri" pitchFamily="34" charset="0"/>
            </a:rPr>
            <a:t>αυτοματοποιημένες μέθοδοι</a:t>
          </a:r>
        </a:p>
        <a:p>
          <a:pPr marL="171450" lvl="1" indent="-171450" algn="l" defTabSz="711200">
            <a:lnSpc>
              <a:spcPct val="90000"/>
            </a:lnSpc>
            <a:spcBef>
              <a:spcPct val="0"/>
            </a:spcBef>
            <a:spcAft>
              <a:spcPct val="15000"/>
            </a:spcAft>
            <a:buChar char="••"/>
          </a:pPr>
          <a:r>
            <a:rPr lang="el-GR" sz="1600" kern="1200" dirty="0" smtClean="0">
              <a:latin typeface="Calibri" pitchFamily="34" charset="0"/>
            </a:rPr>
            <a:t>μοριακές</a:t>
          </a:r>
        </a:p>
      </dsp:txBody>
      <dsp:txXfrm rot="5400000">
        <a:off x="3352323" y="1122035"/>
        <a:ext cx="1585912" cy="3901440"/>
      </dsp:txXfrm>
    </dsp:sp>
    <dsp:sp modelId="{E3A8C6E8-C30E-4CDB-B323-B6DD77BB29C4}">
      <dsp:nvSpPr>
        <dsp:cNvPr id="0" name=""/>
        <dsp:cNvSpPr/>
      </dsp:nvSpPr>
      <dsp:spPr>
        <a:xfrm>
          <a:off x="0" y="2081559"/>
          <a:ext cx="2194560" cy="1982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l-GR" sz="1600" kern="1200" dirty="0" smtClean="0">
              <a:latin typeface="Calibri" pitchFamily="34" charset="0"/>
            </a:rPr>
            <a:t>Οι νεότερες </a:t>
          </a:r>
          <a:endParaRPr lang="el-GR" sz="1600" kern="1200" dirty="0"/>
        </a:p>
      </dsp:txBody>
      <dsp:txXfrm>
        <a:off x="0" y="2081559"/>
        <a:ext cx="2194560" cy="198239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24A57B-24B5-411E-B728-E1980AF618EB}">
      <dsp:nvSpPr>
        <dsp:cNvPr id="0" name=""/>
        <dsp:cNvSpPr/>
      </dsp:nvSpPr>
      <dsp:spPr>
        <a:xfrm>
          <a:off x="6622755" y="3839202"/>
          <a:ext cx="91440" cy="448907"/>
        </a:xfrm>
        <a:custGeom>
          <a:avLst/>
          <a:gdLst/>
          <a:ahLst/>
          <a:cxnLst/>
          <a:rect l="0" t="0" r="0" b="0"/>
          <a:pathLst>
            <a:path>
              <a:moveTo>
                <a:pt x="45720" y="0"/>
              </a:moveTo>
              <a:lnTo>
                <a:pt x="45720"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53EFF8-80CD-43D2-9F93-AB452597B2EE}">
      <dsp:nvSpPr>
        <dsp:cNvPr id="0" name=""/>
        <dsp:cNvSpPr/>
      </dsp:nvSpPr>
      <dsp:spPr>
        <a:xfrm>
          <a:off x="6622755" y="2410158"/>
          <a:ext cx="91440" cy="448907"/>
        </a:xfrm>
        <a:custGeom>
          <a:avLst/>
          <a:gdLst/>
          <a:ahLst/>
          <a:cxnLst/>
          <a:rect l="0" t="0" r="0" b="0"/>
          <a:pathLst>
            <a:path>
              <a:moveTo>
                <a:pt x="45720" y="0"/>
              </a:moveTo>
              <a:lnTo>
                <a:pt x="45720"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DEBB19-9FF4-459D-B0D1-B2C57FC9A87D}">
      <dsp:nvSpPr>
        <dsp:cNvPr id="0" name=""/>
        <dsp:cNvSpPr/>
      </dsp:nvSpPr>
      <dsp:spPr>
        <a:xfrm>
          <a:off x="4546132" y="981114"/>
          <a:ext cx="2122342" cy="448907"/>
        </a:xfrm>
        <a:custGeom>
          <a:avLst/>
          <a:gdLst/>
          <a:ahLst/>
          <a:cxnLst/>
          <a:rect l="0" t="0" r="0" b="0"/>
          <a:pathLst>
            <a:path>
              <a:moveTo>
                <a:pt x="0" y="0"/>
              </a:moveTo>
              <a:lnTo>
                <a:pt x="0" y="305917"/>
              </a:lnTo>
              <a:lnTo>
                <a:pt x="2122342" y="305917"/>
              </a:lnTo>
              <a:lnTo>
                <a:pt x="2122342" y="4489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4CE49F-898E-4282-BEAE-801F0A3D2F14}">
      <dsp:nvSpPr>
        <dsp:cNvPr id="0" name=""/>
        <dsp:cNvSpPr/>
      </dsp:nvSpPr>
      <dsp:spPr>
        <a:xfrm>
          <a:off x="3838684" y="3839202"/>
          <a:ext cx="867106" cy="449885"/>
        </a:xfrm>
        <a:custGeom>
          <a:avLst/>
          <a:gdLst/>
          <a:ahLst/>
          <a:cxnLst/>
          <a:rect l="0" t="0" r="0" b="0"/>
          <a:pathLst>
            <a:path>
              <a:moveTo>
                <a:pt x="0" y="0"/>
              </a:moveTo>
              <a:lnTo>
                <a:pt x="0" y="306895"/>
              </a:lnTo>
              <a:lnTo>
                <a:pt x="867106" y="306895"/>
              </a:lnTo>
              <a:lnTo>
                <a:pt x="867106" y="4498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3411D0-6A87-454A-9A61-55C994F2105B}">
      <dsp:nvSpPr>
        <dsp:cNvPr id="0" name=""/>
        <dsp:cNvSpPr/>
      </dsp:nvSpPr>
      <dsp:spPr>
        <a:xfrm>
          <a:off x="2895421" y="3839202"/>
          <a:ext cx="943263" cy="448907"/>
        </a:xfrm>
        <a:custGeom>
          <a:avLst/>
          <a:gdLst/>
          <a:ahLst/>
          <a:cxnLst/>
          <a:rect l="0" t="0" r="0" b="0"/>
          <a:pathLst>
            <a:path>
              <a:moveTo>
                <a:pt x="943263" y="0"/>
              </a:moveTo>
              <a:lnTo>
                <a:pt x="943263" y="305917"/>
              </a:lnTo>
              <a:lnTo>
                <a:pt x="0" y="305917"/>
              </a:lnTo>
              <a:lnTo>
                <a:pt x="0"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A65BC-FDE1-4D75-8379-AA304E8006FB}">
      <dsp:nvSpPr>
        <dsp:cNvPr id="0" name=""/>
        <dsp:cNvSpPr/>
      </dsp:nvSpPr>
      <dsp:spPr>
        <a:xfrm>
          <a:off x="2423789" y="2410158"/>
          <a:ext cx="1414895" cy="448907"/>
        </a:xfrm>
        <a:custGeom>
          <a:avLst/>
          <a:gdLst/>
          <a:ahLst/>
          <a:cxnLst/>
          <a:rect l="0" t="0" r="0" b="0"/>
          <a:pathLst>
            <a:path>
              <a:moveTo>
                <a:pt x="0" y="0"/>
              </a:moveTo>
              <a:lnTo>
                <a:pt x="0" y="305917"/>
              </a:lnTo>
              <a:lnTo>
                <a:pt x="1414895" y="305917"/>
              </a:lnTo>
              <a:lnTo>
                <a:pt x="1414895"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8E4DDD-B072-419A-9CBC-3195F0A207DC}">
      <dsp:nvSpPr>
        <dsp:cNvPr id="0" name=""/>
        <dsp:cNvSpPr/>
      </dsp:nvSpPr>
      <dsp:spPr>
        <a:xfrm>
          <a:off x="963174" y="3839202"/>
          <a:ext cx="91440" cy="448907"/>
        </a:xfrm>
        <a:custGeom>
          <a:avLst/>
          <a:gdLst/>
          <a:ahLst/>
          <a:cxnLst/>
          <a:rect l="0" t="0" r="0" b="0"/>
          <a:pathLst>
            <a:path>
              <a:moveTo>
                <a:pt x="45720" y="0"/>
              </a:moveTo>
              <a:lnTo>
                <a:pt x="45720"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4AB95-4620-4283-8B87-248C4DE8DE6A}">
      <dsp:nvSpPr>
        <dsp:cNvPr id="0" name=""/>
        <dsp:cNvSpPr/>
      </dsp:nvSpPr>
      <dsp:spPr>
        <a:xfrm>
          <a:off x="1008894" y="2410158"/>
          <a:ext cx="1414895" cy="448907"/>
        </a:xfrm>
        <a:custGeom>
          <a:avLst/>
          <a:gdLst/>
          <a:ahLst/>
          <a:cxnLst/>
          <a:rect l="0" t="0" r="0" b="0"/>
          <a:pathLst>
            <a:path>
              <a:moveTo>
                <a:pt x="1414895" y="0"/>
              </a:moveTo>
              <a:lnTo>
                <a:pt x="1414895" y="305917"/>
              </a:lnTo>
              <a:lnTo>
                <a:pt x="0" y="305917"/>
              </a:lnTo>
              <a:lnTo>
                <a:pt x="0" y="4489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19DB33-2A8D-4EBF-B6DD-D8F16F79CB3B}">
      <dsp:nvSpPr>
        <dsp:cNvPr id="0" name=""/>
        <dsp:cNvSpPr/>
      </dsp:nvSpPr>
      <dsp:spPr>
        <a:xfrm>
          <a:off x="2423789" y="981114"/>
          <a:ext cx="2122342" cy="448907"/>
        </a:xfrm>
        <a:custGeom>
          <a:avLst/>
          <a:gdLst/>
          <a:ahLst/>
          <a:cxnLst/>
          <a:rect l="0" t="0" r="0" b="0"/>
          <a:pathLst>
            <a:path>
              <a:moveTo>
                <a:pt x="2122342" y="0"/>
              </a:moveTo>
              <a:lnTo>
                <a:pt x="2122342" y="305917"/>
              </a:lnTo>
              <a:lnTo>
                <a:pt x="0" y="305917"/>
              </a:lnTo>
              <a:lnTo>
                <a:pt x="0" y="4489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D161B3-CEA5-4BD3-AC67-A401ED6449B8}">
      <dsp:nvSpPr>
        <dsp:cNvPr id="0" name=""/>
        <dsp:cNvSpPr/>
      </dsp:nvSpPr>
      <dsp:spPr>
        <a:xfrm>
          <a:off x="3774371" y="977"/>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FA509-DE32-4C48-A1D2-15B6CEA987D2}">
      <dsp:nvSpPr>
        <dsp:cNvPr id="0" name=""/>
        <dsp:cNvSpPr/>
      </dsp:nvSpPr>
      <dsp:spPr>
        <a:xfrm>
          <a:off x="3945873" y="163905"/>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Μέθοδοι ελέγχου  ευαισθησίας</a:t>
          </a:r>
          <a:endParaRPr lang="el-GR" sz="1600" kern="1200" dirty="0"/>
        </a:p>
      </dsp:txBody>
      <dsp:txXfrm>
        <a:off x="3945873" y="163905"/>
        <a:ext cx="1543522" cy="980136"/>
      </dsp:txXfrm>
    </dsp:sp>
    <dsp:sp modelId="{7AC09971-52EA-4041-AE1D-59C05BDC6EA9}">
      <dsp:nvSpPr>
        <dsp:cNvPr id="0" name=""/>
        <dsp:cNvSpPr/>
      </dsp:nvSpPr>
      <dsp:spPr>
        <a:xfrm>
          <a:off x="1652028" y="1430021"/>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910B0-4554-407E-B68E-FBD2F89ADDFD}">
      <dsp:nvSpPr>
        <dsp:cNvPr id="0" name=""/>
        <dsp:cNvSpPr/>
      </dsp:nvSpPr>
      <dsp:spPr>
        <a:xfrm>
          <a:off x="1823530" y="1592949"/>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Ποσοτικές </a:t>
          </a:r>
          <a:endParaRPr lang="el-GR" sz="1600" kern="1200" dirty="0"/>
        </a:p>
      </dsp:txBody>
      <dsp:txXfrm>
        <a:off x="1823530" y="1592949"/>
        <a:ext cx="1543522" cy="980136"/>
      </dsp:txXfrm>
    </dsp:sp>
    <dsp:sp modelId="{304A484C-61E8-4D4C-83F1-92C00CB69265}">
      <dsp:nvSpPr>
        <dsp:cNvPr id="0" name=""/>
        <dsp:cNvSpPr/>
      </dsp:nvSpPr>
      <dsp:spPr>
        <a:xfrm>
          <a:off x="237133" y="2859066"/>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8AB8C-3CAB-42C6-AAFB-E131C2FAE81F}">
      <dsp:nvSpPr>
        <dsp:cNvPr id="0" name=""/>
        <dsp:cNvSpPr/>
      </dsp:nvSpPr>
      <dsp:spPr>
        <a:xfrm>
          <a:off x="408635" y="3021993"/>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Κλιμακωτή διάχυση των αντιβιοτικών σε άγαρ </a:t>
          </a:r>
          <a:endParaRPr lang="el-GR" sz="1600" kern="1200" dirty="0"/>
        </a:p>
      </dsp:txBody>
      <dsp:txXfrm>
        <a:off x="408635" y="3021993"/>
        <a:ext cx="1543522" cy="980136"/>
      </dsp:txXfrm>
    </dsp:sp>
    <dsp:sp modelId="{B21344CE-E199-4C8F-81AC-CBE9EE5A3321}">
      <dsp:nvSpPr>
        <dsp:cNvPr id="0" name=""/>
        <dsp:cNvSpPr/>
      </dsp:nvSpPr>
      <dsp:spPr>
        <a:xfrm>
          <a:off x="237133" y="4288110"/>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55603D-8139-4DB0-A8D6-40607723C3BB}">
      <dsp:nvSpPr>
        <dsp:cNvPr id="0" name=""/>
        <dsp:cNvSpPr/>
      </dsp:nvSpPr>
      <dsp:spPr>
        <a:xfrm>
          <a:off x="408635" y="4451037"/>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a:t>
          </a:r>
          <a:r>
            <a:rPr lang="en-US" sz="1600" kern="1200" dirty="0" smtClean="0"/>
            <a:t>test</a:t>
          </a:r>
          <a:endParaRPr lang="el-GR" sz="1600" kern="1200" dirty="0"/>
        </a:p>
      </dsp:txBody>
      <dsp:txXfrm>
        <a:off x="408635" y="4451037"/>
        <a:ext cx="1543522" cy="980136"/>
      </dsp:txXfrm>
    </dsp:sp>
    <dsp:sp modelId="{0483009C-01C9-4A3D-98BB-FDFE91A0093A}">
      <dsp:nvSpPr>
        <dsp:cNvPr id="0" name=""/>
        <dsp:cNvSpPr/>
      </dsp:nvSpPr>
      <dsp:spPr>
        <a:xfrm>
          <a:off x="3066923" y="2859066"/>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249B4-2F64-45E8-B4CE-1F2F4A14B67B}">
      <dsp:nvSpPr>
        <dsp:cNvPr id="0" name=""/>
        <dsp:cNvSpPr/>
      </dsp:nvSpPr>
      <dsp:spPr>
        <a:xfrm>
          <a:off x="3238426" y="3021993"/>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Αραιώσεις των αντιβιοτικών</a:t>
          </a:r>
          <a:endParaRPr lang="el-GR" sz="1600" kern="1200" dirty="0"/>
        </a:p>
      </dsp:txBody>
      <dsp:txXfrm>
        <a:off x="3238426" y="3021993"/>
        <a:ext cx="1543522" cy="980136"/>
      </dsp:txXfrm>
    </dsp:sp>
    <dsp:sp modelId="{E9C0B980-3B2D-44CB-AB26-2FD92E0A0A32}">
      <dsp:nvSpPr>
        <dsp:cNvPr id="0" name=""/>
        <dsp:cNvSpPr/>
      </dsp:nvSpPr>
      <dsp:spPr>
        <a:xfrm>
          <a:off x="2123660" y="4288110"/>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67C9F7-9F6A-45E4-954C-24559759E21A}">
      <dsp:nvSpPr>
        <dsp:cNvPr id="0" name=""/>
        <dsp:cNvSpPr/>
      </dsp:nvSpPr>
      <dsp:spPr>
        <a:xfrm>
          <a:off x="2295162" y="4451037"/>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Σε ζωμό</a:t>
          </a:r>
          <a:endParaRPr lang="el-GR" sz="1600" kern="1200" dirty="0"/>
        </a:p>
      </dsp:txBody>
      <dsp:txXfrm>
        <a:off x="2295162" y="4451037"/>
        <a:ext cx="1543522" cy="980136"/>
      </dsp:txXfrm>
    </dsp:sp>
    <dsp:sp modelId="{D04F5C1A-5DBA-4006-9D2D-5A7B262B750B}">
      <dsp:nvSpPr>
        <dsp:cNvPr id="0" name=""/>
        <dsp:cNvSpPr/>
      </dsp:nvSpPr>
      <dsp:spPr>
        <a:xfrm>
          <a:off x="3934029" y="4289088"/>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91D9CC-F8CC-4AF3-B79E-9E5EDF57AD69}">
      <dsp:nvSpPr>
        <dsp:cNvPr id="0" name=""/>
        <dsp:cNvSpPr/>
      </dsp:nvSpPr>
      <dsp:spPr>
        <a:xfrm>
          <a:off x="4105532" y="4452015"/>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Σε άγαρ</a:t>
          </a:r>
          <a:endParaRPr lang="el-GR" sz="1600" kern="1200" dirty="0"/>
        </a:p>
      </dsp:txBody>
      <dsp:txXfrm>
        <a:off x="4105532" y="4452015"/>
        <a:ext cx="1543522" cy="980136"/>
      </dsp:txXfrm>
    </dsp:sp>
    <dsp:sp modelId="{96D94EBC-D13C-41C5-8B90-F6606B3E5617}">
      <dsp:nvSpPr>
        <dsp:cNvPr id="0" name=""/>
        <dsp:cNvSpPr/>
      </dsp:nvSpPr>
      <dsp:spPr>
        <a:xfrm>
          <a:off x="5896714" y="1430021"/>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CAE757-F878-4B17-A61B-C12367268CAC}">
      <dsp:nvSpPr>
        <dsp:cNvPr id="0" name=""/>
        <dsp:cNvSpPr/>
      </dsp:nvSpPr>
      <dsp:spPr>
        <a:xfrm>
          <a:off x="6068216" y="1592949"/>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Ποιοτικές </a:t>
          </a:r>
          <a:endParaRPr lang="el-GR" sz="1600" kern="1200" dirty="0"/>
        </a:p>
      </dsp:txBody>
      <dsp:txXfrm>
        <a:off x="6068216" y="1592949"/>
        <a:ext cx="1543522" cy="980136"/>
      </dsp:txXfrm>
    </dsp:sp>
    <dsp:sp modelId="{0B57B19C-9A8F-45F8-ACDE-65E027649E11}">
      <dsp:nvSpPr>
        <dsp:cNvPr id="0" name=""/>
        <dsp:cNvSpPr/>
      </dsp:nvSpPr>
      <dsp:spPr>
        <a:xfrm>
          <a:off x="5896714" y="2859066"/>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3554F7-911E-4AFE-993A-90AFA0A0EA66}">
      <dsp:nvSpPr>
        <dsp:cNvPr id="0" name=""/>
        <dsp:cNvSpPr/>
      </dsp:nvSpPr>
      <dsp:spPr>
        <a:xfrm>
          <a:off x="6068216" y="3021993"/>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Διάχυση των αντιβιοτικών σε άγαρ</a:t>
          </a:r>
          <a:endParaRPr lang="el-GR" sz="1600" kern="1200" dirty="0"/>
        </a:p>
      </dsp:txBody>
      <dsp:txXfrm>
        <a:off x="6068216" y="3021993"/>
        <a:ext cx="1543522" cy="980136"/>
      </dsp:txXfrm>
    </dsp:sp>
    <dsp:sp modelId="{0D219E47-A84B-4B43-BA6B-D5F87BE20DD9}">
      <dsp:nvSpPr>
        <dsp:cNvPr id="0" name=""/>
        <dsp:cNvSpPr/>
      </dsp:nvSpPr>
      <dsp:spPr>
        <a:xfrm>
          <a:off x="5896714" y="4288110"/>
          <a:ext cx="1543522" cy="980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6A365-5CDC-4E66-A5B9-96C97A606D38}">
      <dsp:nvSpPr>
        <dsp:cNvPr id="0" name=""/>
        <dsp:cNvSpPr/>
      </dsp:nvSpPr>
      <dsp:spPr>
        <a:xfrm>
          <a:off x="6068216" y="4451037"/>
          <a:ext cx="1543522" cy="9801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Kirby-Bauer</a:t>
          </a:r>
          <a:endParaRPr lang="el-GR" sz="1600" kern="1200" dirty="0"/>
        </a:p>
      </dsp:txBody>
      <dsp:txXfrm>
        <a:off x="6068216" y="4451037"/>
        <a:ext cx="1543522" cy="980136"/>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26D848-8896-409E-920C-D92C5D5494FB}">
      <dsp:nvSpPr>
        <dsp:cNvPr id="0" name=""/>
        <dsp:cNvSpPr/>
      </dsp:nvSpPr>
      <dsp:spPr>
        <a:xfrm>
          <a:off x="5585101" y="2332293"/>
          <a:ext cx="91440" cy="434352"/>
        </a:xfrm>
        <a:custGeom>
          <a:avLst/>
          <a:gdLst/>
          <a:ahLst/>
          <a:cxnLst/>
          <a:rect l="0" t="0" r="0" b="0"/>
          <a:pathLst>
            <a:path>
              <a:moveTo>
                <a:pt x="45720" y="0"/>
              </a:moveTo>
              <a:lnTo>
                <a:pt x="45720" y="434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6720EB-FBA8-4A36-8700-7B1343E83551}">
      <dsp:nvSpPr>
        <dsp:cNvPr id="0" name=""/>
        <dsp:cNvSpPr/>
      </dsp:nvSpPr>
      <dsp:spPr>
        <a:xfrm>
          <a:off x="4261801" y="949582"/>
          <a:ext cx="1369020" cy="434352"/>
        </a:xfrm>
        <a:custGeom>
          <a:avLst/>
          <a:gdLst/>
          <a:ahLst/>
          <a:cxnLst/>
          <a:rect l="0" t="0" r="0" b="0"/>
          <a:pathLst>
            <a:path>
              <a:moveTo>
                <a:pt x="0" y="0"/>
              </a:moveTo>
              <a:lnTo>
                <a:pt x="0" y="295998"/>
              </a:lnTo>
              <a:lnTo>
                <a:pt x="1369020" y="295998"/>
              </a:lnTo>
              <a:lnTo>
                <a:pt x="1369020" y="434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64D58-7EB6-4C23-9FFE-59BA236D8C05}">
      <dsp:nvSpPr>
        <dsp:cNvPr id="0" name=""/>
        <dsp:cNvSpPr/>
      </dsp:nvSpPr>
      <dsp:spPr>
        <a:xfrm>
          <a:off x="3805461" y="3715003"/>
          <a:ext cx="912680" cy="434352"/>
        </a:xfrm>
        <a:custGeom>
          <a:avLst/>
          <a:gdLst/>
          <a:ahLst/>
          <a:cxnLst/>
          <a:rect l="0" t="0" r="0" b="0"/>
          <a:pathLst>
            <a:path>
              <a:moveTo>
                <a:pt x="0" y="0"/>
              </a:moveTo>
              <a:lnTo>
                <a:pt x="0" y="295998"/>
              </a:lnTo>
              <a:lnTo>
                <a:pt x="912680" y="295998"/>
              </a:lnTo>
              <a:lnTo>
                <a:pt x="912680" y="434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6C0BFE-2BC0-49C3-ACDC-D8A50D6FBFCC}">
      <dsp:nvSpPr>
        <dsp:cNvPr id="0" name=""/>
        <dsp:cNvSpPr/>
      </dsp:nvSpPr>
      <dsp:spPr>
        <a:xfrm>
          <a:off x="2892780" y="3715003"/>
          <a:ext cx="912680" cy="434352"/>
        </a:xfrm>
        <a:custGeom>
          <a:avLst/>
          <a:gdLst/>
          <a:ahLst/>
          <a:cxnLst/>
          <a:rect l="0" t="0" r="0" b="0"/>
          <a:pathLst>
            <a:path>
              <a:moveTo>
                <a:pt x="912680" y="0"/>
              </a:moveTo>
              <a:lnTo>
                <a:pt x="912680" y="295998"/>
              </a:lnTo>
              <a:lnTo>
                <a:pt x="0" y="295998"/>
              </a:lnTo>
              <a:lnTo>
                <a:pt x="0" y="434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38B611-DB36-40CA-AF79-2EC40637D977}">
      <dsp:nvSpPr>
        <dsp:cNvPr id="0" name=""/>
        <dsp:cNvSpPr/>
      </dsp:nvSpPr>
      <dsp:spPr>
        <a:xfrm>
          <a:off x="2892780" y="2332293"/>
          <a:ext cx="912680" cy="434352"/>
        </a:xfrm>
        <a:custGeom>
          <a:avLst/>
          <a:gdLst/>
          <a:ahLst/>
          <a:cxnLst/>
          <a:rect l="0" t="0" r="0" b="0"/>
          <a:pathLst>
            <a:path>
              <a:moveTo>
                <a:pt x="0" y="0"/>
              </a:moveTo>
              <a:lnTo>
                <a:pt x="0" y="295998"/>
              </a:lnTo>
              <a:lnTo>
                <a:pt x="912680" y="295998"/>
              </a:lnTo>
              <a:lnTo>
                <a:pt x="912680" y="434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F3D892-A229-4963-AFFC-D571E908BA39}">
      <dsp:nvSpPr>
        <dsp:cNvPr id="0" name=""/>
        <dsp:cNvSpPr/>
      </dsp:nvSpPr>
      <dsp:spPr>
        <a:xfrm>
          <a:off x="1980100" y="2332293"/>
          <a:ext cx="912680" cy="434352"/>
        </a:xfrm>
        <a:custGeom>
          <a:avLst/>
          <a:gdLst/>
          <a:ahLst/>
          <a:cxnLst/>
          <a:rect l="0" t="0" r="0" b="0"/>
          <a:pathLst>
            <a:path>
              <a:moveTo>
                <a:pt x="912680" y="0"/>
              </a:moveTo>
              <a:lnTo>
                <a:pt x="912680" y="295998"/>
              </a:lnTo>
              <a:lnTo>
                <a:pt x="0" y="295998"/>
              </a:lnTo>
              <a:lnTo>
                <a:pt x="0" y="43435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8E599-16EF-4774-B96A-DFCF623939A9}">
      <dsp:nvSpPr>
        <dsp:cNvPr id="0" name=""/>
        <dsp:cNvSpPr/>
      </dsp:nvSpPr>
      <dsp:spPr>
        <a:xfrm>
          <a:off x="2892780" y="949582"/>
          <a:ext cx="1369020" cy="434352"/>
        </a:xfrm>
        <a:custGeom>
          <a:avLst/>
          <a:gdLst/>
          <a:ahLst/>
          <a:cxnLst/>
          <a:rect l="0" t="0" r="0" b="0"/>
          <a:pathLst>
            <a:path>
              <a:moveTo>
                <a:pt x="1369020" y="0"/>
              </a:moveTo>
              <a:lnTo>
                <a:pt x="1369020" y="295998"/>
              </a:lnTo>
              <a:lnTo>
                <a:pt x="0" y="295998"/>
              </a:lnTo>
              <a:lnTo>
                <a:pt x="0" y="434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56F55A-0E43-47AE-A268-D7FD532FE341}">
      <dsp:nvSpPr>
        <dsp:cNvPr id="0" name=""/>
        <dsp:cNvSpPr/>
      </dsp:nvSpPr>
      <dsp:spPr>
        <a:xfrm>
          <a:off x="3515062" y="1224"/>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5546D3-EA5D-4538-9C1E-776B8E6B2F84}">
      <dsp:nvSpPr>
        <dsp:cNvPr id="0" name=""/>
        <dsp:cNvSpPr/>
      </dsp:nvSpPr>
      <dsp:spPr>
        <a:xfrm>
          <a:off x="3681004" y="158869"/>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Ποσοτική μέθοδος</a:t>
          </a:r>
          <a:endParaRPr lang="el-GR" sz="1600" kern="1200" dirty="0"/>
        </a:p>
      </dsp:txBody>
      <dsp:txXfrm>
        <a:off x="3681004" y="158869"/>
        <a:ext cx="1493476" cy="948357"/>
      </dsp:txXfrm>
    </dsp:sp>
    <dsp:sp modelId="{73D0F526-8587-4CEC-A7C0-8BB29821FBA0}">
      <dsp:nvSpPr>
        <dsp:cNvPr id="0" name=""/>
        <dsp:cNvSpPr/>
      </dsp:nvSpPr>
      <dsp:spPr>
        <a:xfrm>
          <a:off x="2146042" y="1383935"/>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A626C7-24B1-42C9-952C-50F2F794E00F}">
      <dsp:nvSpPr>
        <dsp:cNvPr id="0" name=""/>
        <dsp:cNvSpPr/>
      </dsp:nvSpPr>
      <dsp:spPr>
        <a:xfrm>
          <a:off x="2311984" y="1541580"/>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Αραιώσεων των αντιβιοτικών</a:t>
          </a:r>
          <a:endParaRPr lang="el-GR" sz="1600" kern="1200" dirty="0"/>
        </a:p>
      </dsp:txBody>
      <dsp:txXfrm>
        <a:off x="2311984" y="1541580"/>
        <a:ext cx="1493476" cy="948357"/>
      </dsp:txXfrm>
    </dsp:sp>
    <dsp:sp modelId="{38E7022B-666B-47FE-B3B5-56513544E8AD}">
      <dsp:nvSpPr>
        <dsp:cNvPr id="0" name=""/>
        <dsp:cNvSpPr/>
      </dsp:nvSpPr>
      <dsp:spPr>
        <a:xfrm>
          <a:off x="1233362" y="2766646"/>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1BCFB-BE87-4560-AEC2-356E0C21702C}">
      <dsp:nvSpPr>
        <dsp:cNvPr id="0" name=""/>
        <dsp:cNvSpPr/>
      </dsp:nvSpPr>
      <dsp:spPr>
        <a:xfrm>
          <a:off x="1399303" y="2924290"/>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Σε άγαρ</a:t>
          </a:r>
          <a:endParaRPr lang="el-GR" sz="1600" kern="1200" dirty="0"/>
        </a:p>
      </dsp:txBody>
      <dsp:txXfrm>
        <a:off x="1399303" y="2924290"/>
        <a:ext cx="1493476" cy="948357"/>
      </dsp:txXfrm>
    </dsp:sp>
    <dsp:sp modelId="{24A6630A-1265-488B-BF58-15DB1F9EDADA}">
      <dsp:nvSpPr>
        <dsp:cNvPr id="0" name=""/>
        <dsp:cNvSpPr/>
      </dsp:nvSpPr>
      <dsp:spPr>
        <a:xfrm>
          <a:off x="3058722" y="2766646"/>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AF1C5-EF55-4A99-AC4F-F903D4AF3F83}">
      <dsp:nvSpPr>
        <dsp:cNvPr id="0" name=""/>
        <dsp:cNvSpPr/>
      </dsp:nvSpPr>
      <dsp:spPr>
        <a:xfrm>
          <a:off x="3224664" y="2924290"/>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Σε ζωμό</a:t>
          </a:r>
          <a:endParaRPr lang="el-GR" sz="1600" kern="1200" dirty="0"/>
        </a:p>
      </dsp:txBody>
      <dsp:txXfrm>
        <a:off x="3224664" y="2924290"/>
        <a:ext cx="1493476" cy="948357"/>
      </dsp:txXfrm>
    </dsp:sp>
    <dsp:sp modelId="{04D4DFD8-31A3-42FA-88BC-B9C773482696}">
      <dsp:nvSpPr>
        <dsp:cNvPr id="0" name=""/>
        <dsp:cNvSpPr/>
      </dsp:nvSpPr>
      <dsp:spPr>
        <a:xfrm>
          <a:off x="2146042" y="4149356"/>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4FFB8-C984-4C14-B4E9-5F20D407529E}">
      <dsp:nvSpPr>
        <dsp:cNvPr id="0" name=""/>
        <dsp:cNvSpPr/>
      </dsp:nvSpPr>
      <dsp:spPr>
        <a:xfrm>
          <a:off x="2311984" y="4307001"/>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Μακρομέθοδος </a:t>
          </a:r>
          <a:endParaRPr lang="el-GR" sz="1600" kern="1200" dirty="0"/>
        </a:p>
      </dsp:txBody>
      <dsp:txXfrm>
        <a:off x="2311984" y="4307001"/>
        <a:ext cx="1493476" cy="948357"/>
      </dsp:txXfrm>
    </dsp:sp>
    <dsp:sp modelId="{D1D47752-C8E6-41D3-8BA4-4EB3C29D602B}">
      <dsp:nvSpPr>
        <dsp:cNvPr id="0" name=""/>
        <dsp:cNvSpPr/>
      </dsp:nvSpPr>
      <dsp:spPr>
        <a:xfrm>
          <a:off x="3971402" y="4149356"/>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E10BFB-61E4-4A55-B180-F506FBEE572F}">
      <dsp:nvSpPr>
        <dsp:cNvPr id="0" name=""/>
        <dsp:cNvSpPr/>
      </dsp:nvSpPr>
      <dsp:spPr>
        <a:xfrm>
          <a:off x="4137344" y="4307001"/>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Μικρομέθοδος </a:t>
          </a:r>
          <a:endParaRPr lang="el-GR" sz="1600" kern="1200" dirty="0"/>
        </a:p>
      </dsp:txBody>
      <dsp:txXfrm>
        <a:off x="4137344" y="4307001"/>
        <a:ext cx="1493476" cy="948357"/>
      </dsp:txXfrm>
    </dsp:sp>
    <dsp:sp modelId="{C3E4F39F-3241-4A3E-B580-2B197BC44732}">
      <dsp:nvSpPr>
        <dsp:cNvPr id="0" name=""/>
        <dsp:cNvSpPr/>
      </dsp:nvSpPr>
      <dsp:spPr>
        <a:xfrm>
          <a:off x="4884083" y="1383935"/>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E40C9-94C5-44CA-A8A0-D48C1662E872}">
      <dsp:nvSpPr>
        <dsp:cNvPr id="0" name=""/>
        <dsp:cNvSpPr/>
      </dsp:nvSpPr>
      <dsp:spPr>
        <a:xfrm>
          <a:off x="5050025" y="1541580"/>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Κλιμακωτής διάχυσης των αντιβιοτικών σε άγαρ </a:t>
          </a:r>
          <a:endParaRPr lang="el-GR" sz="1600" kern="1200" dirty="0"/>
        </a:p>
      </dsp:txBody>
      <dsp:txXfrm>
        <a:off x="5050025" y="1541580"/>
        <a:ext cx="1493476" cy="948357"/>
      </dsp:txXfrm>
    </dsp:sp>
    <dsp:sp modelId="{67F6C56E-E4F6-4CD8-8A35-A45FB6CF67CF}">
      <dsp:nvSpPr>
        <dsp:cNvPr id="0" name=""/>
        <dsp:cNvSpPr/>
      </dsp:nvSpPr>
      <dsp:spPr>
        <a:xfrm>
          <a:off x="4884083" y="2766646"/>
          <a:ext cx="1493476" cy="9483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1EC912-573A-45FF-A865-E29329242F0E}">
      <dsp:nvSpPr>
        <dsp:cNvPr id="0" name=""/>
        <dsp:cNvSpPr/>
      </dsp:nvSpPr>
      <dsp:spPr>
        <a:xfrm>
          <a:off x="5050025" y="2924290"/>
          <a:ext cx="1493476" cy="9483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Ε-</a:t>
          </a:r>
          <a:r>
            <a:rPr lang="en-US" sz="1600" kern="1200" dirty="0" smtClean="0"/>
            <a:t>test</a:t>
          </a:r>
          <a:endParaRPr lang="el-GR" sz="1600" kern="1200" dirty="0"/>
        </a:p>
      </dsp:txBody>
      <dsp:txXfrm>
        <a:off x="5050025" y="2924290"/>
        <a:ext cx="1493476" cy="948357"/>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6A4BA5-91FF-4F26-ACF4-2B5187E57DF8}">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946A29-5E4B-4E95-B7F0-FA53C7E6D846}">
      <dsp:nvSpPr>
        <dsp:cNvPr id="0" name=""/>
        <dsp:cNvSpPr/>
      </dsp:nvSpPr>
      <dsp:spPr>
        <a:xfrm>
          <a:off x="304800" y="645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bg1"/>
              </a:solidFill>
              <a:latin typeface="Calibri" pitchFamily="34" charset="0"/>
            </a:rPr>
            <a:t>MUELLER-HINTON </a:t>
          </a:r>
          <a:r>
            <a:rPr lang="el-GR" sz="1600" b="1" kern="1200" smtClean="0">
              <a:solidFill>
                <a:schemeClr val="bg1"/>
              </a:solidFill>
              <a:latin typeface="Calibri" pitchFamily="34" charset="0"/>
            </a:rPr>
            <a:t>ή άγαρ</a:t>
          </a:r>
          <a:r>
            <a:rPr lang="el-GR" sz="1600" b="1" kern="1200" dirty="0" smtClean="0">
              <a:solidFill>
                <a:schemeClr val="bg1"/>
              </a:solidFill>
              <a:latin typeface="Calibri" pitchFamily="34" charset="0"/>
            </a:rPr>
            <a:t>: για μικρόβια χωρίς ιδιαίτερες τροφικές απαιτήσεις</a:t>
          </a:r>
          <a:r>
            <a:rPr lang="en-US" sz="1600" b="1" kern="1200" dirty="0" smtClean="0">
              <a:solidFill>
                <a:schemeClr val="bg1"/>
              </a:solidFill>
              <a:latin typeface="Calibri" pitchFamily="34" charset="0"/>
            </a:rPr>
            <a:t> </a:t>
          </a:r>
          <a:endParaRPr lang="el-GR" sz="1600" kern="1200" dirty="0">
            <a:solidFill>
              <a:schemeClr val="bg1"/>
            </a:solidFill>
          </a:endParaRPr>
        </a:p>
      </dsp:txBody>
      <dsp:txXfrm>
        <a:off x="304800" y="6459"/>
        <a:ext cx="4267200" cy="915120"/>
      </dsp:txXfrm>
    </dsp:sp>
    <dsp:sp modelId="{E5E4103D-0C0F-4D1E-8A61-E5618E024D14}">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D74C36-AA8E-4563-A51E-07AF4EC0E558}">
      <dsp:nvSpPr>
        <dsp:cNvPr id="0" name=""/>
        <dsp:cNvSpPr/>
      </dsp:nvSpPr>
      <dsp:spPr>
        <a:xfrm>
          <a:off x="304800" y="1412619"/>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b="1" kern="1200" dirty="0" smtClean="0">
              <a:latin typeface="Calibri" pitchFamily="34" charset="0"/>
            </a:rPr>
            <a:t>Mueller-Hinton + 5% </a:t>
          </a:r>
          <a:r>
            <a:rPr lang="el-GR" sz="1600" b="1" kern="1200" dirty="0" smtClean="0">
              <a:latin typeface="Calibri" pitchFamily="34" charset="0"/>
            </a:rPr>
            <a:t>αίμα προβάτου: για στρεπτόκοκκο, μηνιγγιτιδόκοκκο κ.α. με ιδιαίτερες τροφικές απαιτήσεις</a:t>
          </a:r>
          <a:endParaRPr lang="el-GR" sz="1600" kern="1200" dirty="0"/>
        </a:p>
      </dsp:txBody>
      <dsp:txXfrm>
        <a:off x="304800" y="1412619"/>
        <a:ext cx="4267200" cy="915120"/>
      </dsp:txXfrm>
    </dsp:sp>
    <dsp:sp modelId="{C98BB75B-BADC-48B1-96A7-1DC9A4F433F4}">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66FC7C-D20E-4A9D-A01A-4D7E39BF55A5}">
      <dsp:nvSpPr>
        <dsp:cNvPr id="0" name=""/>
        <dsp:cNvSpPr/>
      </dsp:nvSpPr>
      <dsp:spPr>
        <a:xfrm>
          <a:off x="304800" y="2818780"/>
          <a:ext cx="426720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b="1" kern="1200" dirty="0" smtClean="0">
              <a:latin typeface="Calibri" pitchFamily="34" charset="0"/>
            </a:rPr>
            <a:t>DST agar</a:t>
          </a:r>
          <a:r>
            <a:rPr lang="el-GR" sz="1600" b="1" kern="1200" dirty="0" smtClean="0">
              <a:latin typeface="Calibri" pitchFamily="34" charset="0"/>
            </a:rPr>
            <a:t> για μικρόβια χωρίς ιδιαίτερες τροφικές απαιτήσεις</a:t>
          </a:r>
          <a:r>
            <a:rPr lang="en-US" sz="1600" b="1" kern="1200" dirty="0" smtClean="0">
              <a:latin typeface="Calibri" pitchFamily="34" charset="0"/>
            </a:rPr>
            <a:t> </a:t>
          </a:r>
          <a:r>
            <a:rPr lang="el-GR" sz="1600" kern="1200" dirty="0" smtClean="0">
              <a:latin typeface="Calibri" pitchFamily="34" charset="0"/>
            </a:rPr>
            <a:t> </a:t>
          </a:r>
          <a:endParaRPr lang="el-GR" sz="1600" kern="1200" dirty="0"/>
        </a:p>
      </dsp:txBody>
      <dsp:txXfrm>
        <a:off x="304800" y="2818780"/>
        <a:ext cx="4267200" cy="9151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4BC9C5-45F1-4428-A1D5-DEC898F2340E}">
      <dsp:nvSpPr>
        <dsp:cNvPr id="0" name=""/>
        <dsp:cNvSpPr/>
      </dsp:nvSpPr>
      <dsp:spPr>
        <a:xfrm>
          <a:off x="4484952" y="1265312"/>
          <a:ext cx="1168249" cy="541111"/>
        </a:xfrm>
        <a:custGeom>
          <a:avLst/>
          <a:gdLst/>
          <a:ahLst/>
          <a:cxnLst/>
          <a:rect l="0" t="0" r="0" b="0"/>
          <a:pathLst>
            <a:path>
              <a:moveTo>
                <a:pt x="0" y="0"/>
              </a:moveTo>
              <a:lnTo>
                <a:pt x="0" y="363048"/>
              </a:lnTo>
              <a:lnTo>
                <a:pt x="1168249" y="363048"/>
              </a:lnTo>
              <a:lnTo>
                <a:pt x="1168249" y="5411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76D58-718A-4F93-9DDA-7C0404779FC7}">
      <dsp:nvSpPr>
        <dsp:cNvPr id="0" name=""/>
        <dsp:cNvSpPr/>
      </dsp:nvSpPr>
      <dsp:spPr>
        <a:xfrm>
          <a:off x="3310322" y="3044877"/>
          <a:ext cx="2342552" cy="538451"/>
        </a:xfrm>
        <a:custGeom>
          <a:avLst/>
          <a:gdLst/>
          <a:ahLst/>
          <a:cxnLst/>
          <a:rect l="0" t="0" r="0" b="0"/>
          <a:pathLst>
            <a:path>
              <a:moveTo>
                <a:pt x="0" y="0"/>
              </a:moveTo>
              <a:lnTo>
                <a:pt x="0" y="360387"/>
              </a:lnTo>
              <a:lnTo>
                <a:pt x="2342552" y="360387"/>
              </a:lnTo>
              <a:lnTo>
                <a:pt x="2342552" y="5384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1BB784-16CF-4704-A2FF-F907D1AABF02}">
      <dsp:nvSpPr>
        <dsp:cNvPr id="0" name=""/>
        <dsp:cNvSpPr/>
      </dsp:nvSpPr>
      <dsp:spPr>
        <a:xfrm>
          <a:off x="3264602" y="3044877"/>
          <a:ext cx="91440" cy="559017"/>
        </a:xfrm>
        <a:custGeom>
          <a:avLst/>
          <a:gdLst/>
          <a:ahLst/>
          <a:cxnLst/>
          <a:rect l="0" t="0" r="0" b="0"/>
          <a:pathLst>
            <a:path>
              <a:moveTo>
                <a:pt x="45720" y="0"/>
              </a:moveTo>
              <a:lnTo>
                <a:pt x="45720" y="5590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2377D-0433-4ABE-9FDC-0B53AAD2BA28}">
      <dsp:nvSpPr>
        <dsp:cNvPr id="0" name=""/>
        <dsp:cNvSpPr/>
      </dsp:nvSpPr>
      <dsp:spPr>
        <a:xfrm>
          <a:off x="961061" y="3044877"/>
          <a:ext cx="2349261" cy="559017"/>
        </a:xfrm>
        <a:custGeom>
          <a:avLst/>
          <a:gdLst/>
          <a:ahLst/>
          <a:cxnLst/>
          <a:rect l="0" t="0" r="0" b="0"/>
          <a:pathLst>
            <a:path>
              <a:moveTo>
                <a:pt x="2349261" y="0"/>
              </a:moveTo>
              <a:lnTo>
                <a:pt x="2349261" y="380954"/>
              </a:lnTo>
              <a:lnTo>
                <a:pt x="0" y="380954"/>
              </a:lnTo>
              <a:lnTo>
                <a:pt x="0" y="5590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7EADDF-1FA2-4A7F-9223-84A75385B5B5}">
      <dsp:nvSpPr>
        <dsp:cNvPr id="0" name=""/>
        <dsp:cNvSpPr/>
      </dsp:nvSpPr>
      <dsp:spPr>
        <a:xfrm>
          <a:off x="3310322" y="1265312"/>
          <a:ext cx="1174630" cy="559017"/>
        </a:xfrm>
        <a:custGeom>
          <a:avLst/>
          <a:gdLst/>
          <a:ahLst/>
          <a:cxnLst/>
          <a:rect l="0" t="0" r="0" b="0"/>
          <a:pathLst>
            <a:path>
              <a:moveTo>
                <a:pt x="1174630" y="0"/>
              </a:moveTo>
              <a:lnTo>
                <a:pt x="1174630" y="380954"/>
              </a:lnTo>
              <a:lnTo>
                <a:pt x="0" y="380954"/>
              </a:lnTo>
              <a:lnTo>
                <a:pt x="0" y="5590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4B2B81-A399-4B27-86E2-1453252D7B0B}">
      <dsp:nvSpPr>
        <dsp:cNvPr id="0" name=""/>
        <dsp:cNvSpPr/>
      </dsp:nvSpPr>
      <dsp:spPr>
        <a:xfrm>
          <a:off x="3523891" y="44764"/>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73403-0F7E-43E0-AAB2-9A61D3BA6384}">
      <dsp:nvSpPr>
        <dsp:cNvPr id="0" name=""/>
        <dsp:cNvSpPr/>
      </dsp:nvSpPr>
      <dsp:spPr>
        <a:xfrm>
          <a:off x="3737460" y="247655"/>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t>Αμυντικοί μηχανισμοί</a:t>
          </a:r>
          <a:endParaRPr lang="el-GR" sz="2000" kern="1200" dirty="0"/>
        </a:p>
      </dsp:txBody>
      <dsp:txXfrm>
        <a:off x="3737460" y="247655"/>
        <a:ext cx="1922122" cy="1220547"/>
      </dsp:txXfrm>
    </dsp:sp>
    <dsp:sp modelId="{30E91EAF-4771-4BB6-ACBA-39BCE2637370}">
      <dsp:nvSpPr>
        <dsp:cNvPr id="0" name=""/>
        <dsp:cNvSpPr/>
      </dsp:nvSpPr>
      <dsp:spPr>
        <a:xfrm>
          <a:off x="2349261" y="1824329"/>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0AB23-DBCF-4500-ABEB-70B3810C7077}">
      <dsp:nvSpPr>
        <dsp:cNvPr id="0" name=""/>
        <dsp:cNvSpPr/>
      </dsp:nvSpPr>
      <dsp:spPr>
        <a:xfrm>
          <a:off x="2562830" y="2027220"/>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Μη ειδικοί αμυντικοί μηχανισμοί</a:t>
          </a:r>
          <a:endParaRPr lang="el-GR" sz="1800" kern="1200" dirty="0"/>
        </a:p>
      </dsp:txBody>
      <dsp:txXfrm>
        <a:off x="2562830" y="2027220"/>
        <a:ext cx="1922122" cy="1220547"/>
      </dsp:txXfrm>
    </dsp:sp>
    <dsp:sp modelId="{526F2CD1-75D4-4AA8-8B12-79E3D67E901F}">
      <dsp:nvSpPr>
        <dsp:cNvPr id="0" name=""/>
        <dsp:cNvSpPr/>
      </dsp:nvSpPr>
      <dsp:spPr>
        <a:xfrm>
          <a:off x="0" y="3603894"/>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A5E39-B10A-4C35-84D0-2BB2B07137E5}">
      <dsp:nvSpPr>
        <dsp:cNvPr id="0" name=""/>
        <dsp:cNvSpPr/>
      </dsp:nvSpPr>
      <dsp:spPr>
        <a:xfrm>
          <a:off x="213569" y="3806785"/>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Ανατομικοί αμυντικοί μηχανισμοί</a:t>
          </a:r>
          <a:endParaRPr lang="el-GR" sz="1800" kern="1200" dirty="0"/>
        </a:p>
      </dsp:txBody>
      <dsp:txXfrm>
        <a:off x="213569" y="3806785"/>
        <a:ext cx="1922122" cy="1220547"/>
      </dsp:txXfrm>
    </dsp:sp>
    <dsp:sp modelId="{E08673B0-8AEC-45D8-9AF9-85D31CF55947}">
      <dsp:nvSpPr>
        <dsp:cNvPr id="0" name=""/>
        <dsp:cNvSpPr/>
      </dsp:nvSpPr>
      <dsp:spPr>
        <a:xfrm>
          <a:off x="2349261" y="3603894"/>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BAE8B3-ABD9-4619-BD44-27E45F577529}">
      <dsp:nvSpPr>
        <dsp:cNvPr id="0" name=""/>
        <dsp:cNvSpPr/>
      </dsp:nvSpPr>
      <dsp:spPr>
        <a:xfrm>
          <a:off x="2562830" y="3806785"/>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Φυσιολογικοί αμυντικοί μηχανισμοί</a:t>
          </a:r>
          <a:endParaRPr lang="el-GR" sz="1800" kern="1200" dirty="0"/>
        </a:p>
      </dsp:txBody>
      <dsp:txXfrm>
        <a:off x="2562830" y="3806785"/>
        <a:ext cx="1922122" cy="1220547"/>
      </dsp:txXfrm>
    </dsp:sp>
    <dsp:sp modelId="{751EC1B0-4D3C-4E5F-9288-5E1C2E251908}">
      <dsp:nvSpPr>
        <dsp:cNvPr id="0" name=""/>
        <dsp:cNvSpPr/>
      </dsp:nvSpPr>
      <dsp:spPr>
        <a:xfrm>
          <a:off x="4691813" y="3583328"/>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60DB4-A23C-4F36-BC01-30A59ED1FF3A}">
      <dsp:nvSpPr>
        <dsp:cNvPr id="0" name=""/>
        <dsp:cNvSpPr/>
      </dsp:nvSpPr>
      <dsp:spPr>
        <a:xfrm>
          <a:off x="4905383" y="3786219"/>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0" kern="1200" dirty="0" smtClean="0"/>
            <a:t>Φυσιολογική χλωρίδα</a:t>
          </a:r>
          <a:endParaRPr lang="el-GR" sz="1800" b="0" kern="1200" dirty="0"/>
        </a:p>
      </dsp:txBody>
      <dsp:txXfrm>
        <a:off x="4905383" y="3786219"/>
        <a:ext cx="1922122" cy="1220547"/>
      </dsp:txXfrm>
    </dsp:sp>
    <dsp:sp modelId="{48579AE0-FD13-49EF-875E-046DDA7C721E}">
      <dsp:nvSpPr>
        <dsp:cNvPr id="0" name=""/>
        <dsp:cNvSpPr/>
      </dsp:nvSpPr>
      <dsp:spPr>
        <a:xfrm>
          <a:off x="4692140" y="1806424"/>
          <a:ext cx="1922122" cy="1220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EFF9D-5957-4F30-A585-AB053D551E1A}">
      <dsp:nvSpPr>
        <dsp:cNvPr id="0" name=""/>
        <dsp:cNvSpPr/>
      </dsp:nvSpPr>
      <dsp:spPr>
        <a:xfrm>
          <a:off x="4905709" y="2009314"/>
          <a:ext cx="1922122" cy="12205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Ενεργητικοί αμυντικοί μηχανισμοί</a:t>
          </a:r>
          <a:r>
            <a:rPr lang="en-US" sz="1800" kern="1200" dirty="0" smtClean="0"/>
            <a:t> (</a:t>
          </a:r>
          <a:r>
            <a:rPr lang="el-GR" sz="1800" kern="1200" dirty="0" smtClean="0"/>
            <a:t>ανοσία) </a:t>
          </a:r>
          <a:endParaRPr lang="el-GR" sz="1800" kern="1200" dirty="0"/>
        </a:p>
      </dsp:txBody>
      <dsp:txXfrm>
        <a:off x="4905709" y="2009314"/>
        <a:ext cx="1922122" cy="1220547"/>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BEC3DC-0300-425E-BDB6-CB01002AC941}">
      <dsp:nvSpPr>
        <dsp:cNvPr id="0" name=""/>
        <dsp:cNvSpPr/>
      </dsp:nvSpPr>
      <dsp:spPr>
        <a:xfrm>
          <a:off x="0" y="471381"/>
          <a:ext cx="8568952"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8259DF-9901-4296-AE71-A4DF58EC7C75}">
      <dsp:nvSpPr>
        <dsp:cNvPr id="0" name=""/>
        <dsp:cNvSpPr/>
      </dsp:nvSpPr>
      <dsp:spPr>
        <a:xfrm>
          <a:off x="428447" y="43341"/>
          <a:ext cx="5998266"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711200">
            <a:lnSpc>
              <a:spcPct val="90000"/>
            </a:lnSpc>
            <a:spcBef>
              <a:spcPct val="0"/>
            </a:spcBef>
            <a:spcAft>
              <a:spcPct val="35000"/>
            </a:spcAft>
          </a:pPr>
          <a:r>
            <a:rPr lang="el-GR" sz="1600" b="1" kern="1200" dirty="0" smtClean="0"/>
            <a:t>Αντιβιόγραμμα: </a:t>
          </a:r>
          <a:r>
            <a:rPr lang="el-GR" sz="1600" kern="1200" dirty="0" smtClean="0"/>
            <a:t>η αναλυτική αναγραφή των δεδομένων της ευαισθησίας ενός μικροοργανισμού στους υπάρχοντες αντιμικροβιακούς παράγοντες </a:t>
          </a:r>
          <a:endParaRPr lang="el-GR" sz="1600" kern="1200" dirty="0"/>
        </a:p>
      </dsp:txBody>
      <dsp:txXfrm>
        <a:off x="428447" y="43341"/>
        <a:ext cx="5998266" cy="856080"/>
      </dsp:txXfrm>
    </dsp:sp>
    <dsp:sp modelId="{92CA7A4B-F194-459F-BA74-FCAE2DE98CE5}">
      <dsp:nvSpPr>
        <dsp:cNvPr id="0" name=""/>
        <dsp:cNvSpPr/>
      </dsp:nvSpPr>
      <dsp:spPr>
        <a:xfrm>
          <a:off x="0" y="1786821"/>
          <a:ext cx="8568952"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872861-CF37-4305-AB45-478225D6AFB2}">
      <dsp:nvSpPr>
        <dsp:cNvPr id="0" name=""/>
        <dsp:cNvSpPr/>
      </dsp:nvSpPr>
      <dsp:spPr>
        <a:xfrm>
          <a:off x="428447" y="1358781"/>
          <a:ext cx="5998266"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711200">
            <a:lnSpc>
              <a:spcPct val="90000"/>
            </a:lnSpc>
            <a:spcBef>
              <a:spcPct val="0"/>
            </a:spcBef>
            <a:spcAft>
              <a:spcPct val="35000"/>
            </a:spcAft>
          </a:pPr>
          <a:r>
            <a:rPr lang="el-GR" sz="1600" kern="1200" dirty="0" smtClean="0"/>
            <a:t>Το πρώτο βήμα για την ερμηνεία του αντιβιογράμματος αποτελεί η αξιολόγηση του αποτελέσματος της καλλιέργειας </a:t>
          </a:r>
          <a:endParaRPr lang="el-GR" sz="1600" kern="1200" dirty="0"/>
        </a:p>
      </dsp:txBody>
      <dsp:txXfrm>
        <a:off x="428447" y="1358781"/>
        <a:ext cx="5998266" cy="856080"/>
      </dsp:txXfrm>
    </dsp:sp>
    <dsp:sp modelId="{8CAE84F1-8DD9-4438-98C0-0F4A029BC87F}">
      <dsp:nvSpPr>
        <dsp:cNvPr id="0" name=""/>
        <dsp:cNvSpPr/>
      </dsp:nvSpPr>
      <dsp:spPr>
        <a:xfrm>
          <a:off x="0" y="3690354"/>
          <a:ext cx="8568952" cy="73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4BCF0-6341-4C9A-9CF5-83F1F5B40536}">
      <dsp:nvSpPr>
        <dsp:cNvPr id="0" name=""/>
        <dsp:cNvSpPr/>
      </dsp:nvSpPr>
      <dsp:spPr>
        <a:xfrm>
          <a:off x="428447" y="2674221"/>
          <a:ext cx="5998266" cy="14441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720" tIns="0" rIns="226720" bIns="0" numCol="1" spcCol="1270" anchor="ctr" anchorCtr="0">
          <a:noAutofit/>
        </a:bodyPr>
        <a:lstStyle/>
        <a:p>
          <a:pPr lvl="0" algn="l" defTabSz="711200">
            <a:lnSpc>
              <a:spcPct val="90000"/>
            </a:lnSpc>
            <a:spcBef>
              <a:spcPct val="0"/>
            </a:spcBef>
            <a:spcAft>
              <a:spcPct val="35000"/>
            </a:spcAft>
          </a:pPr>
          <a:r>
            <a:rPr lang="el-GR" sz="1600" kern="1200" dirty="0" smtClean="0"/>
            <a:t>Εξετάζεται αν </a:t>
          </a:r>
        </a:p>
        <a:p>
          <a:pPr lvl="0" algn="l" defTabSz="711200">
            <a:lnSpc>
              <a:spcPct val="90000"/>
            </a:lnSpc>
            <a:spcBef>
              <a:spcPct val="0"/>
            </a:spcBef>
            <a:spcAft>
              <a:spcPct val="35000"/>
            </a:spcAft>
          </a:pPr>
          <a:r>
            <a:rPr lang="el-GR" sz="1600" kern="1200" dirty="0" smtClean="0"/>
            <a:t>-ο ασθενής έχει κλινική εικόνα συμβατή με λοίμωξη ή πρόκειται για αποικισμό</a:t>
          </a:r>
        </a:p>
        <a:p>
          <a:pPr lvl="0" algn="l" defTabSz="711200">
            <a:lnSpc>
              <a:spcPct val="90000"/>
            </a:lnSpc>
            <a:spcBef>
              <a:spcPct val="0"/>
            </a:spcBef>
            <a:spcAft>
              <a:spcPct val="35000"/>
            </a:spcAft>
          </a:pPr>
          <a:r>
            <a:rPr lang="el-GR" sz="1600" kern="1200" dirty="0" smtClean="0"/>
            <a:t>-ο υπό εξέταση μικροοργανισμός είναι το υπεύθυνο παθογόνο για την λοίμωξη του ασθενή</a:t>
          </a:r>
          <a:endParaRPr lang="el-GR" sz="1600" kern="1200" dirty="0"/>
        </a:p>
      </dsp:txBody>
      <dsp:txXfrm>
        <a:off x="428447" y="2674221"/>
        <a:ext cx="5998266" cy="144417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863CC4-AAE3-4EEC-A571-C52AE063E5AF}">
      <dsp:nvSpPr>
        <dsp:cNvPr id="0" name=""/>
        <dsp:cNvSpPr/>
      </dsp:nvSpPr>
      <dsp:spPr>
        <a:xfrm>
          <a:off x="2912566" y="1548840"/>
          <a:ext cx="1489769" cy="708994"/>
        </a:xfrm>
        <a:custGeom>
          <a:avLst/>
          <a:gdLst/>
          <a:ahLst/>
          <a:cxnLst/>
          <a:rect l="0" t="0" r="0" b="0"/>
          <a:pathLst>
            <a:path>
              <a:moveTo>
                <a:pt x="0" y="0"/>
              </a:moveTo>
              <a:lnTo>
                <a:pt x="0" y="483159"/>
              </a:lnTo>
              <a:lnTo>
                <a:pt x="1489769" y="483159"/>
              </a:lnTo>
              <a:lnTo>
                <a:pt x="1489769" y="7089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FF9F3-4597-458C-80CC-2120F19501E5}">
      <dsp:nvSpPr>
        <dsp:cNvPr id="0" name=""/>
        <dsp:cNvSpPr/>
      </dsp:nvSpPr>
      <dsp:spPr>
        <a:xfrm>
          <a:off x="1422796" y="1548840"/>
          <a:ext cx="1489769" cy="708994"/>
        </a:xfrm>
        <a:custGeom>
          <a:avLst/>
          <a:gdLst/>
          <a:ahLst/>
          <a:cxnLst/>
          <a:rect l="0" t="0" r="0" b="0"/>
          <a:pathLst>
            <a:path>
              <a:moveTo>
                <a:pt x="1489769" y="0"/>
              </a:moveTo>
              <a:lnTo>
                <a:pt x="1489769" y="483159"/>
              </a:lnTo>
              <a:lnTo>
                <a:pt x="0" y="483159"/>
              </a:lnTo>
              <a:lnTo>
                <a:pt x="0" y="7089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7DA8E-C6D2-4426-A98E-645F24809A4D}">
      <dsp:nvSpPr>
        <dsp:cNvPr id="0" name=""/>
        <dsp:cNvSpPr/>
      </dsp:nvSpPr>
      <dsp:spPr>
        <a:xfrm>
          <a:off x="1693664" y="834"/>
          <a:ext cx="2437804" cy="15480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B33B0D-24B1-4797-A622-63304FD85968}">
      <dsp:nvSpPr>
        <dsp:cNvPr id="0" name=""/>
        <dsp:cNvSpPr/>
      </dsp:nvSpPr>
      <dsp:spPr>
        <a:xfrm>
          <a:off x="1964531" y="258158"/>
          <a:ext cx="2437804" cy="15480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dirty="0" smtClean="0"/>
            <a:t>Ενεργοί αμυντικοί μηχανισμοί (ανοσία)</a:t>
          </a:r>
          <a:endParaRPr lang="el-GR" sz="2300" kern="1200" dirty="0"/>
        </a:p>
      </dsp:txBody>
      <dsp:txXfrm>
        <a:off x="1964531" y="258158"/>
        <a:ext cx="2437804" cy="1548005"/>
      </dsp:txXfrm>
    </dsp:sp>
    <dsp:sp modelId="{E526ADB7-E0D2-410D-8D3C-EB82F5794B0B}">
      <dsp:nvSpPr>
        <dsp:cNvPr id="0" name=""/>
        <dsp:cNvSpPr/>
      </dsp:nvSpPr>
      <dsp:spPr>
        <a:xfrm>
          <a:off x="203894" y="2257835"/>
          <a:ext cx="2437804" cy="15480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1DF43-0BB9-49F2-AF94-EDAD367C4CCA}">
      <dsp:nvSpPr>
        <dsp:cNvPr id="0" name=""/>
        <dsp:cNvSpPr/>
      </dsp:nvSpPr>
      <dsp:spPr>
        <a:xfrm>
          <a:off x="474761" y="2515159"/>
          <a:ext cx="2437804" cy="15480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dirty="0" smtClean="0"/>
            <a:t>Φυσική ανοσία</a:t>
          </a:r>
          <a:endParaRPr lang="el-GR" sz="2300" kern="1200" dirty="0"/>
        </a:p>
      </dsp:txBody>
      <dsp:txXfrm>
        <a:off x="474761" y="2515159"/>
        <a:ext cx="2437804" cy="1548005"/>
      </dsp:txXfrm>
    </dsp:sp>
    <dsp:sp modelId="{9A142FCE-A3CA-4C53-876E-7F86269F1434}">
      <dsp:nvSpPr>
        <dsp:cNvPr id="0" name=""/>
        <dsp:cNvSpPr/>
      </dsp:nvSpPr>
      <dsp:spPr>
        <a:xfrm>
          <a:off x="3183433" y="2257835"/>
          <a:ext cx="2437804" cy="15480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6B7CB7-8908-48EB-A79A-8121810F6B2B}">
      <dsp:nvSpPr>
        <dsp:cNvPr id="0" name=""/>
        <dsp:cNvSpPr/>
      </dsp:nvSpPr>
      <dsp:spPr>
        <a:xfrm>
          <a:off x="3454300" y="2515159"/>
          <a:ext cx="2437804" cy="15480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l-GR" sz="2300" kern="1200" dirty="0" smtClean="0"/>
            <a:t>Επίκτητη ανοσία</a:t>
          </a:r>
          <a:endParaRPr lang="el-GR" sz="2300" kern="1200" dirty="0"/>
        </a:p>
      </dsp:txBody>
      <dsp:txXfrm>
        <a:off x="3454300" y="2515159"/>
        <a:ext cx="2437804" cy="154800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27546F-277F-4499-B578-54793571C34A}">
      <dsp:nvSpPr>
        <dsp:cNvPr id="0" name=""/>
        <dsp:cNvSpPr/>
      </dsp:nvSpPr>
      <dsp:spPr>
        <a:xfrm>
          <a:off x="1922057" y="496"/>
          <a:ext cx="2251885" cy="580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Δέσμευση μικροοργανισμών από τα φαγοκύτταρα</a:t>
          </a:r>
          <a:endParaRPr lang="el-GR" sz="1400" kern="1200" dirty="0"/>
        </a:p>
      </dsp:txBody>
      <dsp:txXfrm>
        <a:off x="1922057" y="496"/>
        <a:ext cx="2251885" cy="580429"/>
      </dsp:txXfrm>
    </dsp:sp>
    <dsp:sp modelId="{B2755320-1EF8-441F-8DB8-B82A9616B6CD}">
      <dsp:nvSpPr>
        <dsp:cNvPr id="0" name=""/>
        <dsp:cNvSpPr/>
      </dsp:nvSpPr>
      <dsp:spPr>
        <a:xfrm rot="5400000">
          <a:off x="2939169" y="595436"/>
          <a:ext cx="217661" cy="261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kern="1200" dirty="0"/>
        </a:p>
      </dsp:txBody>
      <dsp:txXfrm rot="5400000">
        <a:off x="2939169" y="595436"/>
        <a:ext cx="217661" cy="261193"/>
      </dsp:txXfrm>
    </dsp:sp>
    <dsp:sp modelId="{3FA7334B-C016-47B1-9F8C-3003C0A1AFDC}">
      <dsp:nvSpPr>
        <dsp:cNvPr id="0" name=""/>
        <dsp:cNvSpPr/>
      </dsp:nvSpPr>
      <dsp:spPr>
        <a:xfrm>
          <a:off x="1922057" y="871140"/>
          <a:ext cx="2251885" cy="580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Είσοδος μικροβίου στο φαγόσωμα</a:t>
          </a:r>
          <a:endParaRPr lang="el-GR" sz="1400" kern="1200" dirty="0"/>
        </a:p>
      </dsp:txBody>
      <dsp:txXfrm>
        <a:off x="1922057" y="871140"/>
        <a:ext cx="2251885" cy="580429"/>
      </dsp:txXfrm>
    </dsp:sp>
    <dsp:sp modelId="{69F9DC94-D9B8-4999-B9ED-1336B1B7EA3F}">
      <dsp:nvSpPr>
        <dsp:cNvPr id="0" name=""/>
        <dsp:cNvSpPr/>
      </dsp:nvSpPr>
      <dsp:spPr>
        <a:xfrm rot="5400000">
          <a:off x="2939169" y="1466081"/>
          <a:ext cx="217661" cy="261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kern="1200" dirty="0"/>
        </a:p>
      </dsp:txBody>
      <dsp:txXfrm rot="5400000">
        <a:off x="2939169" y="1466081"/>
        <a:ext cx="217661" cy="261193"/>
      </dsp:txXfrm>
    </dsp:sp>
    <dsp:sp modelId="{35C94FC4-EE4D-4117-B098-D7246A6B722A}">
      <dsp:nvSpPr>
        <dsp:cNvPr id="0" name=""/>
        <dsp:cNvSpPr/>
      </dsp:nvSpPr>
      <dsp:spPr>
        <a:xfrm>
          <a:off x="1922057" y="1741785"/>
          <a:ext cx="2251885" cy="580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Συγχώνευση με λυσόσωμα</a:t>
          </a:r>
          <a:endParaRPr lang="el-GR" sz="1400" kern="1200" dirty="0"/>
        </a:p>
      </dsp:txBody>
      <dsp:txXfrm>
        <a:off x="1922057" y="1741785"/>
        <a:ext cx="2251885" cy="580429"/>
      </dsp:txXfrm>
    </dsp:sp>
    <dsp:sp modelId="{9A2B342C-7D64-45F5-B64A-9A2D2957541C}">
      <dsp:nvSpPr>
        <dsp:cNvPr id="0" name=""/>
        <dsp:cNvSpPr/>
      </dsp:nvSpPr>
      <dsp:spPr>
        <a:xfrm rot="5409558">
          <a:off x="2930325" y="2346865"/>
          <a:ext cx="232872" cy="261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dirty="0"/>
        </a:p>
      </dsp:txBody>
      <dsp:txXfrm rot="5409558">
        <a:off x="2930325" y="2346865"/>
        <a:ext cx="232872" cy="261193"/>
      </dsp:txXfrm>
    </dsp:sp>
    <dsp:sp modelId="{1F6E9516-C24E-495C-B4BB-E66736A02443}">
      <dsp:nvSpPr>
        <dsp:cNvPr id="0" name=""/>
        <dsp:cNvSpPr/>
      </dsp:nvSpPr>
      <dsp:spPr>
        <a:xfrm>
          <a:off x="1919580" y="2632709"/>
          <a:ext cx="2251885" cy="580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Καταστροφή και αποδόμηση μικροβίου</a:t>
          </a:r>
          <a:endParaRPr lang="el-GR" sz="1400" kern="1200" dirty="0"/>
        </a:p>
      </dsp:txBody>
      <dsp:txXfrm>
        <a:off x="1919580" y="2632709"/>
        <a:ext cx="2251885" cy="580429"/>
      </dsp:txXfrm>
    </dsp:sp>
    <dsp:sp modelId="{F678AE1E-01C1-491C-903D-9461A48D8DE9}">
      <dsp:nvSpPr>
        <dsp:cNvPr id="0" name=""/>
        <dsp:cNvSpPr/>
      </dsp:nvSpPr>
      <dsp:spPr>
        <a:xfrm rot="5479505">
          <a:off x="2934243" y="3217758"/>
          <a:ext cx="202877" cy="261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l-GR" sz="1000" kern="1200" dirty="0"/>
        </a:p>
      </dsp:txBody>
      <dsp:txXfrm rot="5479505">
        <a:off x="2934243" y="3217758"/>
        <a:ext cx="202877" cy="261193"/>
      </dsp:txXfrm>
    </dsp:sp>
    <dsp:sp modelId="{5587797C-C5DE-419A-8258-60A030CCE4D2}">
      <dsp:nvSpPr>
        <dsp:cNvPr id="0" name=""/>
        <dsp:cNvSpPr/>
      </dsp:nvSpPr>
      <dsp:spPr>
        <a:xfrm>
          <a:off x="1899898" y="3483570"/>
          <a:ext cx="2251885" cy="580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Αποβολή προϊόντων αποδόμησης από το κύτταρο</a:t>
          </a:r>
          <a:endParaRPr lang="el-GR" sz="1400" kern="1200" dirty="0"/>
        </a:p>
      </dsp:txBody>
      <dsp:txXfrm>
        <a:off x="1899898" y="3483570"/>
        <a:ext cx="2251885" cy="58042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E971409-859D-4B3F-965F-014200F493F4}">
      <dsp:nvSpPr>
        <dsp:cNvPr id="0" name=""/>
        <dsp:cNvSpPr/>
      </dsp:nvSpPr>
      <dsp:spPr>
        <a:xfrm>
          <a:off x="1644650" y="0"/>
          <a:ext cx="280669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Καταστροφή μικροβίου από τα μακροφάγα</a:t>
          </a:r>
          <a:endParaRPr lang="el-GR" sz="1800" kern="1200" dirty="0"/>
        </a:p>
      </dsp:txBody>
      <dsp:txXfrm>
        <a:off x="1644650" y="0"/>
        <a:ext cx="2806699" cy="1016000"/>
      </dsp:txXfrm>
    </dsp:sp>
    <dsp:sp modelId="{56761C28-EEBA-4B17-BE63-B8AEFEF32F4B}">
      <dsp:nvSpPr>
        <dsp:cNvPr id="0" name=""/>
        <dsp:cNvSpPr/>
      </dsp:nvSpPr>
      <dsp:spPr>
        <a:xfrm rot="5400000">
          <a:off x="2857500"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1041399"/>
        <a:ext cx="380999" cy="457200"/>
      </dsp:txXfrm>
    </dsp:sp>
    <dsp:sp modelId="{B75D725B-20CA-4457-B0F3-0F375BFCF772}">
      <dsp:nvSpPr>
        <dsp:cNvPr id="0" name=""/>
        <dsp:cNvSpPr/>
      </dsp:nvSpPr>
      <dsp:spPr>
        <a:xfrm>
          <a:off x="1644650" y="1523999"/>
          <a:ext cx="280669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Μετάδοση σήματος στα Τ-λεμφοκύτταρα </a:t>
          </a:r>
          <a:endParaRPr lang="el-GR" sz="1800" kern="1200" dirty="0"/>
        </a:p>
      </dsp:txBody>
      <dsp:txXfrm>
        <a:off x="1644650" y="1523999"/>
        <a:ext cx="2806699" cy="1016000"/>
      </dsp:txXfrm>
    </dsp:sp>
    <dsp:sp modelId="{76605569-8022-4F84-A7CA-A84E0CE0291B}">
      <dsp:nvSpPr>
        <dsp:cNvPr id="0" name=""/>
        <dsp:cNvSpPr/>
      </dsp:nvSpPr>
      <dsp:spPr>
        <a:xfrm rot="5400000">
          <a:off x="2857500"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2565399"/>
        <a:ext cx="381000" cy="457200"/>
      </dsp:txXfrm>
    </dsp:sp>
    <dsp:sp modelId="{07563CA3-080F-4E31-9698-7C27A01C50B1}">
      <dsp:nvSpPr>
        <dsp:cNvPr id="0" name=""/>
        <dsp:cNvSpPr/>
      </dsp:nvSpPr>
      <dsp:spPr>
        <a:xfrm>
          <a:off x="1644650" y="3047999"/>
          <a:ext cx="280669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Ενεργοποίηση άλλων κυττάρων, έκκριση ουσιών, παραγωγή αντισωμάτων</a:t>
          </a:r>
          <a:endParaRPr lang="el-GR" sz="1800" kern="1200" dirty="0"/>
        </a:p>
      </dsp:txBody>
      <dsp:txXfrm>
        <a:off x="1644650" y="3047999"/>
        <a:ext cx="2806699" cy="101600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A1CC0C-8B83-4C8F-B3D4-62D352962E07}">
      <dsp:nvSpPr>
        <dsp:cNvPr id="0" name=""/>
        <dsp:cNvSpPr/>
      </dsp:nvSpPr>
      <dsp:spPr>
        <a:xfrm>
          <a:off x="2438400" y="496"/>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Λιποπολυσακχαρίτες της εξωτερικής μεμβράνης των </a:t>
          </a:r>
          <a:r>
            <a:rPr lang="en-US" sz="1400" kern="1200" dirty="0" smtClean="0"/>
            <a:t>Gram (-)</a:t>
          </a:r>
          <a:r>
            <a:rPr lang="el-GR" sz="1400" kern="1200" dirty="0" smtClean="0"/>
            <a:t> βακτηρίων </a:t>
          </a:r>
          <a:endParaRPr lang="el-GR" sz="1400" kern="1200" dirty="0"/>
        </a:p>
        <a:p>
          <a:pPr marL="114300" lvl="1" indent="-114300" algn="l" defTabSz="622300">
            <a:lnSpc>
              <a:spcPct val="90000"/>
            </a:lnSpc>
            <a:spcBef>
              <a:spcPct val="0"/>
            </a:spcBef>
            <a:spcAft>
              <a:spcPct val="15000"/>
            </a:spcAft>
            <a:buChar char="••"/>
          </a:pPr>
          <a:r>
            <a:rPr lang="el-GR" sz="1400" kern="1200" dirty="0" smtClean="0"/>
            <a:t>Απελευθερώνονται μετά την καταστροφή του μικροβίου και προκαλούν </a:t>
          </a:r>
          <a:r>
            <a:rPr lang="el-GR" sz="1400" kern="1200" dirty="0" err="1" smtClean="0"/>
            <a:t>ενδοτοξινικό</a:t>
          </a:r>
          <a:r>
            <a:rPr lang="el-GR" sz="1400" kern="1200" dirty="0" smtClean="0"/>
            <a:t> ή σηπτικό σοκ</a:t>
          </a:r>
          <a:endParaRPr lang="el-GR" sz="1400" kern="1200" dirty="0"/>
        </a:p>
      </dsp:txBody>
      <dsp:txXfrm>
        <a:off x="2438400" y="496"/>
        <a:ext cx="3657600" cy="1934765"/>
      </dsp:txXfrm>
    </dsp:sp>
    <dsp:sp modelId="{3BB318EC-9E22-4A13-8EB3-2371D707F585}">
      <dsp:nvSpPr>
        <dsp:cNvPr id="0" name=""/>
        <dsp:cNvSpPr/>
      </dsp:nvSpPr>
      <dsp:spPr>
        <a:xfrm>
          <a:off x="0" y="496"/>
          <a:ext cx="2438400" cy="19347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t>Ενδοτοξίνες </a:t>
          </a:r>
          <a:endParaRPr lang="el-GR" sz="2000" kern="1200" dirty="0"/>
        </a:p>
      </dsp:txBody>
      <dsp:txXfrm>
        <a:off x="0" y="496"/>
        <a:ext cx="2438400" cy="1934765"/>
      </dsp:txXfrm>
    </dsp:sp>
    <dsp:sp modelId="{B41ECAF3-0889-497F-ACB4-ABAB2A9230AC}">
      <dsp:nvSpPr>
        <dsp:cNvPr id="0" name=""/>
        <dsp:cNvSpPr/>
      </dsp:nvSpPr>
      <dsp:spPr>
        <a:xfrm>
          <a:off x="2438400" y="2128738"/>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l-GR" sz="1400" kern="1200" dirty="0" smtClean="0"/>
            <a:t>Πρωτεΐνες της επιφάνειας του μικροβίου </a:t>
          </a:r>
          <a:endParaRPr lang="el-GR" sz="1400" kern="1200" dirty="0"/>
        </a:p>
        <a:p>
          <a:pPr marL="114300" lvl="1" indent="-114300" algn="l" defTabSz="622300">
            <a:lnSpc>
              <a:spcPct val="90000"/>
            </a:lnSpc>
            <a:spcBef>
              <a:spcPct val="0"/>
            </a:spcBef>
            <a:spcAft>
              <a:spcPct val="15000"/>
            </a:spcAft>
            <a:buChar char="••"/>
          </a:pPr>
          <a:r>
            <a:rPr lang="el-GR" sz="1400" kern="1200" dirty="0" smtClean="0"/>
            <a:t>Υπερβολική παρουσίαση αντιγόνου με αποτέλεσμα την ανεξέλεγκτη έκκριση κυτταροκινών με συνέπεια την εμφάνιση τοξικού σοκ</a:t>
          </a:r>
          <a:endParaRPr lang="el-GR" sz="1400" kern="1200" dirty="0"/>
        </a:p>
      </dsp:txBody>
      <dsp:txXfrm>
        <a:off x="2438400" y="2128738"/>
        <a:ext cx="3657600" cy="1934765"/>
      </dsp:txXfrm>
    </dsp:sp>
    <dsp:sp modelId="{69A45315-54F8-4D5D-B33C-45218FF061AD}">
      <dsp:nvSpPr>
        <dsp:cNvPr id="0" name=""/>
        <dsp:cNvSpPr/>
      </dsp:nvSpPr>
      <dsp:spPr>
        <a:xfrm>
          <a:off x="0" y="2128738"/>
          <a:ext cx="2438400" cy="19347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t>Υπεραντιγόνα</a:t>
          </a:r>
          <a:r>
            <a:rPr lang="el-GR" sz="2700" kern="1200" dirty="0" smtClean="0"/>
            <a:t> </a:t>
          </a:r>
          <a:endParaRPr lang="el-GR" sz="2700" kern="1200" dirty="0"/>
        </a:p>
      </dsp:txBody>
      <dsp:txXfrm>
        <a:off x="0" y="2128738"/>
        <a:ext cx="2438400" cy="193476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77CD62-7CB9-4E5B-A383-B45609479329}">
      <dsp:nvSpPr>
        <dsp:cNvPr id="0" name=""/>
        <dsp:cNvSpPr/>
      </dsp:nvSpPr>
      <dsp:spPr>
        <a:xfrm>
          <a:off x="1819275" y="0"/>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1. Λήψη δείγματος</a:t>
          </a:r>
          <a:endParaRPr lang="el-GR" sz="1800" kern="1200" dirty="0"/>
        </a:p>
      </dsp:txBody>
      <dsp:txXfrm>
        <a:off x="1819275" y="0"/>
        <a:ext cx="2457449" cy="1016000"/>
      </dsp:txXfrm>
    </dsp:sp>
    <dsp:sp modelId="{66737F56-3F4D-43E0-AA5A-C463C5F0A282}">
      <dsp:nvSpPr>
        <dsp:cNvPr id="0" name=""/>
        <dsp:cNvSpPr/>
      </dsp:nvSpPr>
      <dsp:spPr>
        <a:xfrm rot="5400000">
          <a:off x="2857500"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1041399"/>
        <a:ext cx="380999" cy="457200"/>
      </dsp:txXfrm>
    </dsp:sp>
    <dsp:sp modelId="{0AB52F5F-9D95-4578-B644-B0765A57A74D}">
      <dsp:nvSpPr>
        <dsp:cNvPr id="0" name=""/>
        <dsp:cNvSpPr/>
      </dsp:nvSpPr>
      <dsp:spPr>
        <a:xfrm>
          <a:off x="1819275" y="1523999"/>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2. Χρώση </a:t>
          </a:r>
          <a:r>
            <a:rPr lang="en-US" sz="1800" kern="1200" dirty="0" smtClean="0"/>
            <a:t>Gram</a:t>
          </a:r>
          <a:r>
            <a:rPr lang="el-GR" sz="1800" kern="1200" dirty="0" smtClean="0"/>
            <a:t> και μικροσκόπηση</a:t>
          </a:r>
          <a:endParaRPr lang="el-GR" sz="1800" kern="1200" dirty="0"/>
        </a:p>
      </dsp:txBody>
      <dsp:txXfrm>
        <a:off x="1819275" y="1523999"/>
        <a:ext cx="2457449" cy="1016000"/>
      </dsp:txXfrm>
    </dsp:sp>
    <dsp:sp modelId="{D6BF791E-4229-4B28-90AF-18641B5AFD22}">
      <dsp:nvSpPr>
        <dsp:cNvPr id="0" name=""/>
        <dsp:cNvSpPr/>
      </dsp:nvSpPr>
      <dsp:spPr>
        <a:xfrm rot="5400000">
          <a:off x="2857500"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2565399"/>
        <a:ext cx="381000" cy="457200"/>
      </dsp:txXfrm>
    </dsp:sp>
    <dsp:sp modelId="{FF93CB3D-F279-45F4-BF5E-5FE4BB1C9911}">
      <dsp:nvSpPr>
        <dsp:cNvPr id="0" name=""/>
        <dsp:cNvSpPr/>
      </dsp:nvSpPr>
      <dsp:spPr>
        <a:xfrm>
          <a:off x="1819275" y="3047999"/>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3. Καλλιέργεια σε ειδικά θρεπτικά υλικά, αερόβια και αναερόβια</a:t>
          </a:r>
          <a:endParaRPr lang="el-GR" sz="1800" kern="1200" dirty="0"/>
        </a:p>
      </dsp:txBody>
      <dsp:txXfrm>
        <a:off x="1819275" y="3047999"/>
        <a:ext cx="2457449" cy="10160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4461F4-5838-4D36-BFB9-7A5719769716}">
      <dsp:nvSpPr>
        <dsp:cNvPr id="0" name=""/>
        <dsp:cNvSpPr/>
      </dsp:nvSpPr>
      <dsp:spPr>
        <a:xfrm>
          <a:off x="1819275" y="0"/>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4. Απομόνωση μικροβίων και </a:t>
          </a:r>
          <a:r>
            <a:rPr lang="el-GR" sz="1800" kern="1200" dirty="0" err="1" smtClean="0"/>
            <a:t>ανακαλλιέργεια</a:t>
          </a:r>
          <a:endParaRPr lang="el-GR" sz="1800" kern="1200" dirty="0"/>
        </a:p>
      </dsp:txBody>
      <dsp:txXfrm>
        <a:off x="1819275" y="0"/>
        <a:ext cx="2457449" cy="1016000"/>
      </dsp:txXfrm>
    </dsp:sp>
    <dsp:sp modelId="{1AD03FEE-74DE-4449-AB41-FA74D8E5CBA4}">
      <dsp:nvSpPr>
        <dsp:cNvPr id="0" name=""/>
        <dsp:cNvSpPr/>
      </dsp:nvSpPr>
      <dsp:spPr>
        <a:xfrm rot="5400000">
          <a:off x="2857500"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1041399"/>
        <a:ext cx="380999" cy="457200"/>
      </dsp:txXfrm>
    </dsp:sp>
    <dsp:sp modelId="{317DD83B-7225-4A01-B772-BE68A4E4B2D8}">
      <dsp:nvSpPr>
        <dsp:cNvPr id="0" name=""/>
        <dsp:cNvSpPr/>
      </dsp:nvSpPr>
      <dsp:spPr>
        <a:xfrm>
          <a:off x="1819275" y="1523999"/>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5. Βιοχημικές δοκιμασίες και ταυτοποίηση μικροβίου</a:t>
          </a:r>
          <a:endParaRPr lang="el-GR" sz="1800" kern="1200" dirty="0"/>
        </a:p>
      </dsp:txBody>
      <dsp:txXfrm>
        <a:off x="1819275" y="1523999"/>
        <a:ext cx="2457449" cy="1016000"/>
      </dsp:txXfrm>
    </dsp:sp>
    <dsp:sp modelId="{16B29BA5-6286-45C3-9812-A4978101D98F}">
      <dsp:nvSpPr>
        <dsp:cNvPr id="0" name=""/>
        <dsp:cNvSpPr/>
      </dsp:nvSpPr>
      <dsp:spPr>
        <a:xfrm rot="5400000">
          <a:off x="2857500"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l-GR" sz="1400" kern="1200"/>
        </a:p>
      </dsp:txBody>
      <dsp:txXfrm rot="5400000">
        <a:off x="2857500" y="2565399"/>
        <a:ext cx="381000" cy="457200"/>
      </dsp:txXfrm>
    </dsp:sp>
    <dsp:sp modelId="{C471C1A4-DD0A-49BC-9BA9-E699AFF605CF}">
      <dsp:nvSpPr>
        <dsp:cNvPr id="0" name=""/>
        <dsp:cNvSpPr/>
      </dsp:nvSpPr>
      <dsp:spPr>
        <a:xfrm>
          <a:off x="1819275" y="3047999"/>
          <a:ext cx="2457449"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6. Τυποποίηση μικροβίου</a:t>
          </a:r>
          <a:endParaRPr lang="el-GR" sz="1800" kern="1200" dirty="0"/>
        </a:p>
      </dsp:txBody>
      <dsp:txXfrm>
        <a:off x="1819275" y="3047999"/>
        <a:ext cx="2457449" cy="101600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531BC8-97F3-4B96-8547-1CCFDE5AA913}">
      <dsp:nvSpPr>
        <dsp:cNvPr id="0" name=""/>
        <dsp:cNvSpPr/>
      </dsp:nvSpPr>
      <dsp:spPr>
        <a:xfrm>
          <a:off x="2952750" y="1692195"/>
          <a:ext cx="2095499" cy="498633"/>
        </a:xfrm>
        <a:custGeom>
          <a:avLst/>
          <a:gdLst/>
          <a:ahLst/>
          <a:cxnLst/>
          <a:rect l="0" t="0" r="0" b="0"/>
          <a:pathLst>
            <a:path>
              <a:moveTo>
                <a:pt x="0" y="0"/>
              </a:moveTo>
              <a:lnTo>
                <a:pt x="0" y="339804"/>
              </a:lnTo>
              <a:lnTo>
                <a:pt x="2095499" y="339804"/>
              </a:lnTo>
              <a:lnTo>
                <a:pt x="2095499" y="4986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F3CA17-CFF0-4FBF-BB91-47D1A61F7CCD}">
      <dsp:nvSpPr>
        <dsp:cNvPr id="0" name=""/>
        <dsp:cNvSpPr/>
      </dsp:nvSpPr>
      <dsp:spPr>
        <a:xfrm>
          <a:off x="2907030" y="1692195"/>
          <a:ext cx="91440" cy="498633"/>
        </a:xfrm>
        <a:custGeom>
          <a:avLst/>
          <a:gdLst/>
          <a:ahLst/>
          <a:cxnLst/>
          <a:rect l="0" t="0" r="0" b="0"/>
          <a:pathLst>
            <a:path>
              <a:moveTo>
                <a:pt x="45720" y="0"/>
              </a:moveTo>
              <a:lnTo>
                <a:pt x="45720" y="4986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BE46F5-4303-4C64-87C5-FDEE703924A5}">
      <dsp:nvSpPr>
        <dsp:cNvPr id="0" name=""/>
        <dsp:cNvSpPr/>
      </dsp:nvSpPr>
      <dsp:spPr>
        <a:xfrm>
          <a:off x="857250" y="1692195"/>
          <a:ext cx="2095499" cy="498633"/>
        </a:xfrm>
        <a:custGeom>
          <a:avLst/>
          <a:gdLst/>
          <a:ahLst/>
          <a:cxnLst/>
          <a:rect l="0" t="0" r="0" b="0"/>
          <a:pathLst>
            <a:path>
              <a:moveTo>
                <a:pt x="2095499" y="0"/>
              </a:moveTo>
              <a:lnTo>
                <a:pt x="2095499" y="339804"/>
              </a:lnTo>
              <a:lnTo>
                <a:pt x="0" y="339804"/>
              </a:lnTo>
              <a:lnTo>
                <a:pt x="0" y="4986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9783D9-916C-4855-AFA0-A1C3B6A80A89}">
      <dsp:nvSpPr>
        <dsp:cNvPr id="0" name=""/>
        <dsp:cNvSpPr/>
      </dsp:nvSpPr>
      <dsp:spPr>
        <a:xfrm>
          <a:off x="2095500" y="603488"/>
          <a:ext cx="1714499" cy="1088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B40BBC-4730-4E47-98EA-4048657ABA5D}">
      <dsp:nvSpPr>
        <dsp:cNvPr id="0" name=""/>
        <dsp:cNvSpPr/>
      </dsp:nvSpPr>
      <dsp:spPr>
        <a:xfrm>
          <a:off x="2286000" y="784463"/>
          <a:ext cx="1714499" cy="1088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smtClean="0"/>
            <a:t>Οικογένεια</a:t>
          </a:r>
        </a:p>
        <a:p>
          <a:pPr lvl="0" algn="ctr" defTabSz="800100">
            <a:lnSpc>
              <a:spcPct val="90000"/>
            </a:lnSpc>
            <a:spcBef>
              <a:spcPct val="0"/>
            </a:spcBef>
            <a:spcAft>
              <a:spcPct val="35000"/>
            </a:spcAft>
          </a:pPr>
          <a:r>
            <a:rPr lang="en-US" sz="1800" i="1" kern="1200" dirty="0" err="1" smtClean="0"/>
            <a:t>Micrococcaceae</a:t>
          </a:r>
          <a:r>
            <a:rPr lang="el-GR" sz="1800" kern="1200" dirty="0" smtClean="0"/>
            <a:t> </a:t>
          </a:r>
          <a:endParaRPr lang="el-GR" sz="1800" kern="1200" dirty="0"/>
        </a:p>
      </dsp:txBody>
      <dsp:txXfrm>
        <a:off x="2286000" y="784463"/>
        <a:ext cx="1714499" cy="1088707"/>
      </dsp:txXfrm>
    </dsp:sp>
    <dsp:sp modelId="{9E03BC5D-103E-4630-90C3-51FD3B8365E6}">
      <dsp:nvSpPr>
        <dsp:cNvPr id="0" name=""/>
        <dsp:cNvSpPr/>
      </dsp:nvSpPr>
      <dsp:spPr>
        <a:xfrm>
          <a:off x="0" y="2190829"/>
          <a:ext cx="1714499" cy="1088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37D8B-B9A6-43DC-B282-525C30F1E49A}">
      <dsp:nvSpPr>
        <dsp:cNvPr id="0" name=""/>
        <dsp:cNvSpPr/>
      </dsp:nvSpPr>
      <dsp:spPr>
        <a:xfrm>
          <a:off x="190500" y="2371804"/>
          <a:ext cx="1714499" cy="1088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i="1" kern="1200" dirty="0" smtClean="0"/>
            <a:t>Staphylococcus</a:t>
          </a:r>
          <a:r>
            <a:rPr lang="en-US" sz="1800" kern="1200" dirty="0" smtClean="0"/>
            <a:t> </a:t>
          </a:r>
          <a:endParaRPr lang="el-GR" sz="1800" kern="1200" dirty="0"/>
        </a:p>
      </dsp:txBody>
      <dsp:txXfrm>
        <a:off x="190500" y="2371804"/>
        <a:ext cx="1714499" cy="1088707"/>
      </dsp:txXfrm>
    </dsp:sp>
    <dsp:sp modelId="{2D9DAC40-79A7-4533-8234-323786C64761}">
      <dsp:nvSpPr>
        <dsp:cNvPr id="0" name=""/>
        <dsp:cNvSpPr/>
      </dsp:nvSpPr>
      <dsp:spPr>
        <a:xfrm>
          <a:off x="2095500" y="2190829"/>
          <a:ext cx="1714499" cy="1088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632E1-2CE9-4228-94FD-BDF409C16C3E}">
      <dsp:nvSpPr>
        <dsp:cNvPr id="0" name=""/>
        <dsp:cNvSpPr/>
      </dsp:nvSpPr>
      <dsp:spPr>
        <a:xfrm>
          <a:off x="2286000" y="2371804"/>
          <a:ext cx="1714499" cy="1088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1" kern="1200" dirty="0" smtClean="0"/>
            <a:t>Micrococcus</a:t>
          </a:r>
          <a:endParaRPr lang="el-GR" sz="1800" b="0" i="1" kern="1200" dirty="0"/>
        </a:p>
      </dsp:txBody>
      <dsp:txXfrm>
        <a:off x="2286000" y="2371804"/>
        <a:ext cx="1714499" cy="1088707"/>
      </dsp:txXfrm>
    </dsp:sp>
    <dsp:sp modelId="{D796BCE3-D64F-481B-A72D-3F50A7B5DA95}">
      <dsp:nvSpPr>
        <dsp:cNvPr id="0" name=""/>
        <dsp:cNvSpPr/>
      </dsp:nvSpPr>
      <dsp:spPr>
        <a:xfrm>
          <a:off x="4191000" y="2190829"/>
          <a:ext cx="1714499" cy="1088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BC4A3C-3877-4479-A011-F2B474ADC68E}">
      <dsp:nvSpPr>
        <dsp:cNvPr id="0" name=""/>
        <dsp:cNvSpPr/>
      </dsp:nvSpPr>
      <dsp:spPr>
        <a:xfrm>
          <a:off x="4381499" y="2371804"/>
          <a:ext cx="1714499" cy="1088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stomatococcus</a:t>
          </a:r>
          <a:endParaRPr lang="el-GR" sz="1800" kern="1200" dirty="0"/>
        </a:p>
      </dsp:txBody>
      <dsp:txXfrm>
        <a:off x="4381499" y="2371804"/>
        <a:ext cx="1714499" cy="1088707"/>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5/11/2018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xplore.org/livecams/african-wildlife/african-animal-lookout-camer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hlinkClick r:id="rId3"/>
              </a:rPr>
              <a:t>now watching36 viewers</a:t>
            </a:r>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51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97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169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329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smtClean="0"/>
          </a:p>
          <a:p>
            <a:r>
              <a:rPr lang="el-GR" b="1" smtClean="0"/>
              <a:t>Αmpicillin:E</a:t>
            </a:r>
            <a:endParaRPr lang="el-GR" smtClean="0"/>
          </a:p>
          <a:p>
            <a:r>
              <a:rPr lang="el-GR" smtClean="0"/>
              <a:t>•</a:t>
            </a:r>
            <a:r>
              <a:rPr lang="el-GR" b="1" smtClean="0"/>
              <a:t>Cephalothin:E</a:t>
            </a:r>
            <a:endParaRPr lang="el-GR" smtClean="0"/>
          </a:p>
          <a:p>
            <a:r>
              <a:rPr lang="el-GR" smtClean="0"/>
              <a:t>•</a:t>
            </a:r>
            <a:r>
              <a:rPr lang="el-GR" b="1" smtClean="0"/>
              <a:t>Augmentin:E</a:t>
            </a:r>
            <a:endParaRPr lang="el-GR" smtClean="0"/>
          </a:p>
          <a:p>
            <a:r>
              <a:rPr lang="el-GR" smtClean="0"/>
              <a:t>•</a:t>
            </a:r>
            <a:r>
              <a:rPr lang="el-GR" b="1" smtClean="0"/>
              <a:t>Cefoxitin:E</a:t>
            </a:r>
            <a:endParaRPr lang="el-GR" smtClean="0"/>
          </a:p>
          <a:p>
            <a:r>
              <a:rPr lang="el-GR" smtClean="0"/>
              <a:t>•</a:t>
            </a:r>
            <a:r>
              <a:rPr lang="el-GR" b="1" smtClean="0"/>
              <a:t>γ’γεν. κεφαλ/νες:E</a:t>
            </a:r>
            <a:endParaRPr lang="el-GR" smtClean="0"/>
          </a:p>
          <a:p>
            <a:r>
              <a:rPr lang="el-GR" smtClean="0"/>
              <a:t>•</a:t>
            </a:r>
            <a:r>
              <a:rPr lang="el-GR" b="1" smtClean="0"/>
              <a:t>Imipenem:E</a:t>
            </a:r>
            <a:endParaRPr lang="el-GR" smtClean="0"/>
          </a:p>
          <a:p>
            <a:r>
              <a:rPr lang="el-GR" smtClean="0"/>
              <a:t>•</a:t>
            </a:r>
            <a:r>
              <a:rPr lang="el-GR" b="1" smtClean="0"/>
              <a:t>Gentamicin:E</a:t>
            </a:r>
            <a:endParaRPr lang="el-GR" smtClean="0"/>
          </a:p>
          <a:p>
            <a:r>
              <a:rPr lang="el-GR" smtClean="0"/>
              <a:t>•</a:t>
            </a:r>
            <a:r>
              <a:rPr lang="el-GR" b="1" smtClean="0"/>
              <a:t>Tobramycin:E</a:t>
            </a:r>
            <a:endParaRPr lang="el-GR" smtClean="0"/>
          </a:p>
          <a:p>
            <a:r>
              <a:rPr lang="el-GR" smtClean="0"/>
              <a:t>•</a:t>
            </a:r>
            <a:r>
              <a:rPr lang="el-GR" b="1" smtClean="0"/>
              <a:t>Amikacin:E</a:t>
            </a:r>
            <a:endParaRPr lang="el-GR" smtClean="0"/>
          </a:p>
          <a:p>
            <a:r>
              <a:rPr lang="el-GR" smtClean="0"/>
              <a:t>•</a:t>
            </a:r>
            <a:r>
              <a:rPr lang="el-GR" b="1" smtClean="0"/>
              <a:t>Netilmycin:E</a:t>
            </a:r>
            <a:endParaRPr lang="el-GR" smtClean="0"/>
          </a:p>
          <a:p>
            <a:r>
              <a:rPr lang="el-GR" smtClean="0"/>
              <a:t>•</a:t>
            </a:r>
            <a:r>
              <a:rPr lang="el-GR" b="1" smtClean="0"/>
              <a:t>Cotrimoxazole:E</a:t>
            </a:r>
            <a:endParaRPr lang="el-GR" smtClean="0"/>
          </a:p>
          <a:p>
            <a:r>
              <a:rPr lang="el-GR" smtClean="0"/>
              <a:t>•</a:t>
            </a:r>
            <a:r>
              <a:rPr lang="el-GR" b="1" smtClean="0"/>
              <a:t>Nalidixic Acid:E</a:t>
            </a:r>
            <a:endParaRPr lang="el-GR" smtClean="0"/>
          </a:p>
          <a:p>
            <a:r>
              <a:rPr lang="el-GR" smtClean="0"/>
              <a:t>•</a:t>
            </a:r>
            <a:r>
              <a:rPr lang="el-GR" b="1" smtClean="0"/>
              <a:t>Norfloxacin:E</a:t>
            </a:r>
            <a:endParaRPr lang="el-GR" smtClean="0"/>
          </a:p>
          <a:p>
            <a:endParaRPr lang="el-GR" smtClean="0"/>
          </a:p>
          <a:p>
            <a:endParaRPr lang="el-GR" smtClean="0"/>
          </a:p>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smtClean="0"/>
          </a:p>
          <a:p>
            <a:r>
              <a:rPr lang="el-GR" b="1" smtClean="0"/>
              <a:t>Τι περιμένουμε να δούμε σε ένα αντιβιόγραμμα με απομόνωση Gram αρνητικού μικροοργανισμού;</a:t>
            </a:r>
          </a:p>
          <a:p>
            <a:endParaRPr lang="el-GR" b="1" smtClean="0"/>
          </a:p>
          <a:p>
            <a:r>
              <a:rPr lang="el-GR" b="1" smtClean="0"/>
              <a:t>Τα ελεγχθέντα αντιβιοτικάγιατονμικροοργανισμό με την ένδειξη E, A, M.</a:t>
            </a:r>
          </a:p>
          <a:p>
            <a:r>
              <a:rPr lang="el-GR" smtClean="0"/>
              <a:t>•</a:t>
            </a:r>
            <a:r>
              <a:rPr lang="el-GR" b="1" smtClean="0"/>
              <a:t>ΤιςMIC τωναντιβιοτικώνέναντιαυτού.</a:t>
            </a:r>
            <a:r>
              <a:rPr lang="el-GR" smtClean="0"/>
              <a:t>•</a:t>
            </a:r>
            <a:r>
              <a:rPr lang="el-GR" b="1" smtClean="0"/>
              <a:t>Τηναναφοράγιααπομόνωσηενζύμωνπουκαταστρέφουνολόκληρηομάδααντιβιοτικών.</a:t>
            </a:r>
            <a:endParaRPr lang="el-GR" smtClean="0"/>
          </a:p>
          <a:p>
            <a:endParaRPr lang="el-GR" smtClean="0"/>
          </a:p>
          <a:p>
            <a:endParaRPr lang="el-GR" smtClean="0"/>
          </a:p>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smtClean="0"/>
          </a:p>
        </p:txBody>
      </p:sp>
      <p:sp>
        <p:nvSpPr>
          <p:cNvPr id="27651"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33D171-DB41-4BDC-B8B7-690745BE7D10}" type="slidenum">
              <a:rPr lang="el-GR" smtClean="0">
                <a:cs typeface="Arial" charset="0"/>
              </a:rPr>
              <a:pPr fontAlgn="base">
                <a:spcBef>
                  <a:spcPct val="0"/>
                </a:spcBef>
                <a:spcAft>
                  <a:spcPct val="0"/>
                </a:spcAft>
                <a:defRPr/>
              </a:pPr>
              <a:t>193</a:t>
            </a:fld>
            <a:endParaRPr lang="el-GR"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3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4 - Θέση αριθμού διαφάνειας"/>
          <p:cNvSpPr>
            <a:spLocks noGrp="1"/>
          </p:cNvSpPr>
          <p:nvPr>
            <p:ph type="sldNum" sz="quarter" idx="12"/>
          </p:nvPr>
        </p:nvSpPr>
        <p:spPr>
          <a:xfrm>
            <a:off x="6553200" y="6245225"/>
            <a:ext cx="2133600" cy="476250"/>
          </a:xfrm>
        </p:spPr>
        <p:txBody>
          <a:bodyPr/>
          <a:lstStyle>
            <a:lvl1pPr>
              <a:defRPr smtClean="0"/>
            </a:lvl1pPr>
          </a:lstStyle>
          <a:p>
            <a:pPr>
              <a:defRPr/>
            </a:pPr>
            <a:fld id="{64152FC1-8FE7-4500-B6EB-4609BFFBF08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9C1461D2-8001-43D6-ADD4-B819406794DA}"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905000"/>
            <a:ext cx="82296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57200" y="4038600"/>
            <a:ext cx="8229600" cy="1981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C9DC55F3-18AB-461F-B155-EFD01FC6E3E0}"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5/11/2018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l="-4000" r="-4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B7C75-441A-404F-821F-C412CD8AFE00}" type="datetimeFigureOut">
              <a:rPr lang="el-GR" smtClean="0"/>
              <a:pPr/>
              <a:t>5/11/2018</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C1AA-A75F-403A-AAAE-99A3801E1A2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7.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1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9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816231"/>
            <a:ext cx="7772400" cy="1470025"/>
          </a:xfrm>
          <a:solidFill>
            <a:schemeClr val="accent1">
              <a:lumMod val="20000"/>
              <a:lumOff val="80000"/>
            </a:schemeClr>
          </a:solidFill>
          <a:effectLst>
            <a:outerShdw blurRad="50800" dist="38100" dir="5400000" algn="t" rotWithShape="0">
              <a:prstClr val="black">
                <a:alpha val="40000"/>
              </a:prstClr>
            </a:outerShdw>
          </a:effectLst>
        </p:spPr>
        <p:txBody>
          <a:bodyPr/>
          <a:lstStyle/>
          <a:p>
            <a:r>
              <a:rPr lang="el-GR" dirty="0" smtClean="0"/>
              <a:t>ΚΛΙΝΙΚΗ ΜΙΚΡΟΒΙΟΛΟΓΙΑ</a:t>
            </a:r>
            <a:endParaRPr lang="el-GR" dirty="0"/>
          </a:p>
        </p:txBody>
      </p:sp>
      <p:sp>
        <p:nvSpPr>
          <p:cNvPr id="3" name="2 - TextBox"/>
          <p:cNvSpPr txBox="1"/>
          <p:nvPr/>
        </p:nvSpPr>
        <p:spPr>
          <a:xfrm>
            <a:off x="642910" y="4714884"/>
            <a:ext cx="7929618" cy="369332"/>
          </a:xfrm>
          <a:prstGeom prst="rect">
            <a:avLst/>
          </a:prstGeom>
          <a:noFill/>
        </p:spPr>
        <p:txBody>
          <a:bodyPr wrap="square" rtlCol="0">
            <a:spAutoFit/>
          </a:bodyPr>
          <a:lstStyle/>
          <a:p>
            <a:pPr algn="ctr"/>
            <a:r>
              <a:rPr lang="el-GR" b="1" dirty="0" smtClean="0"/>
              <a:t>Δρ. Γιαννουλάκη Ελένη</a:t>
            </a:r>
            <a:endParaRPr lang="el-G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214546" y="862596"/>
            <a:ext cx="4429156" cy="923330"/>
          </a:xfrm>
          <a:prstGeom prst="rect">
            <a:avLst/>
          </a:prstGeom>
          <a:noFill/>
          <a:ln>
            <a:solidFill>
              <a:schemeClr val="accent2">
                <a:lumMod val="75000"/>
              </a:schemeClr>
            </a:solidFill>
          </a:ln>
        </p:spPr>
        <p:txBody>
          <a:bodyPr wrap="square" rtlCol="0">
            <a:spAutoFit/>
          </a:bodyPr>
          <a:lstStyle/>
          <a:p>
            <a:pPr algn="ctr"/>
            <a:r>
              <a:rPr lang="en-US" b="1" dirty="0" smtClean="0">
                <a:solidFill>
                  <a:schemeClr val="bg1"/>
                </a:solidFill>
              </a:rPr>
              <a:t>Gram</a:t>
            </a:r>
            <a:r>
              <a:rPr lang="el-GR" b="1" dirty="0" smtClean="0">
                <a:solidFill>
                  <a:schemeClr val="bg1"/>
                </a:solidFill>
              </a:rPr>
              <a:t>(-) βακτηρίδια που αναπτύσσονται στο </a:t>
            </a:r>
            <a:r>
              <a:rPr lang="en-US" b="1" dirty="0" smtClean="0">
                <a:solidFill>
                  <a:schemeClr val="bg1"/>
                </a:solidFill>
              </a:rPr>
              <a:t>MacConkey </a:t>
            </a:r>
            <a:r>
              <a:rPr lang="el-GR" b="1" dirty="0" smtClean="0">
                <a:solidFill>
                  <a:schemeClr val="bg1"/>
                </a:solidFill>
              </a:rPr>
              <a:t>και είναι οξειδάση</a:t>
            </a:r>
            <a:r>
              <a:rPr lang="en-US" b="1" dirty="0" smtClean="0">
                <a:solidFill>
                  <a:schemeClr val="bg1"/>
                </a:solidFill>
              </a:rPr>
              <a:t> (-)</a:t>
            </a:r>
            <a:endParaRPr lang="el-GR" b="1" dirty="0" smtClean="0">
              <a:solidFill>
                <a:schemeClr val="bg1"/>
              </a:solidFill>
            </a:endParaRPr>
          </a:p>
          <a:p>
            <a:pPr algn="ctr"/>
            <a:r>
              <a:rPr lang="el-GR" b="1" dirty="0" smtClean="0">
                <a:solidFill>
                  <a:schemeClr val="bg1"/>
                </a:solidFill>
              </a:rPr>
              <a:t>(Εντεροβακτηριακά)</a:t>
            </a:r>
            <a:endParaRPr lang="el-GR" b="1" dirty="0">
              <a:solidFill>
                <a:schemeClr val="bg1"/>
              </a:solidFill>
            </a:endParaRPr>
          </a:p>
        </p:txBody>
      </p:sp>
      <p:sp>
        <p:nvSpPr>
          <p:cNvPr id="5" name="4 - TextBox"/>
          <p:cNvSpPr txBox="1"/>
          <p:nvPr/>
        </p:nvSpPr>
        <p:spPr>
          <a:xfrm>
            <a:off x="4357686" y="2357430"/>
            <a:ext cx="4143404" cy="2862322"/>
          </a:xfrm>
          <a:prstGeom prst="rect">
            <a:avLst/>
          </a:prstGeom>
          <a:noFill/>
          <a:ln>
            <a:solidFill>
              <a:schemeClr val="accent2">
                <a:lumMod val="75000"/>
              </a:schemeClr>
            </a:solidFill>
          </a:ln>
        </p:spPr>
        <p:txBody>
          <a:bodyPr wrap="square" rtlCol="0">
            <a:spAutoFit/>
          </a:bodyPr>
          <a:lstStyle/>
          <a:p>
            <a:pPr algn="ctr"/>
            <a:r>
              <a:rPr lang="en-US" b="1" i="1" dirty="0" smtClean="0"/>
              <a:t>E. coli</a:t>
            </a:r>
            <a:endParaRPr lang="el-GR" b="1" dirty="0" smtClean="0"/>
          </a:p>
          <a:p>
            <a:pPr>
              <a:buFont typeface="Wingdings" pitchFamily="2" charset="2"/>
              <a:buChar char="ü"/>
            </a:pPr>
            <a:r>
              <a:rPr lang="el-GR" sz="1600" dirty="0" smtClean="0"/>
              <a:t>Κύριος εκπρόσωπος των εντεροβακτηριακών</a:t>
            </a:r>
            <a:endParaRPr lang="el-GR" sz="1600" b="1" i="1" dirty="0" smtClean="0"/>
          </a:p>
          <a:p>
            <a:pPr>
              <a:buFont typeface="Wingdings" pitchFamily="2" charset="2"/>
              <a:buChar char="ü"/>
            </a:pPr>
            <a:r>
              <a:rPr lang="el-GR" sz="1600" dirty="0" smtClean="0"/>
              <a:t>Μικρόβιο της χλωρίδας του εντέρου, ευκαιριακά παθογόνο</a:t>
            </a:r>
          </a:p>
          <a:p>
            <a:pPr>
              <a:buFont typeface="Wingdings" pitchFamily="2" charset="2"/>
              <a:buChar char="ü"/>
            </a:pPr>
            <a:r>
              <a:rPr lang="el-GR" sz="1600" dirty="0" smtClean="0"/>
              <a:t>Το πιο συνηθισμένο αίτιο ουρολοιμώξεων</a:t>
            </a:r>
          </a:p>
          <a:p>
            <a:pPr>
              <a:buFont typeface="Wingdings" pitchFamily="2" charset="2"/>
              <a:buChar char="ü"/>
            </a:pPr>
            <a:r>
              <a:rPr lang="el-GR" sz="1600" dirty="0" smtClean="0"/>
              <a:t>Προκαλεί λοιμώξεις των χοληφόρων οδών, του αναπνευστικού και </a:t>
            </a:r>
            <a:r>
              <a:rPr lang="el-GR" sz="1600" dirty="0" err="1" smtClean="0"/>
              <a:t>περιγεννητικές</a:t>
            </a:r>
            <a:r>
              <a:rPr lang="el-GR" sz="1600" dirty="0" smtClean="0"/>
              <a:t> λοιμώξεις του νεογνού</a:t>
            </a:r>
          </a:p>
          <a:p>
            <a:pPr>
              <a:buFont typeface="Wingdings" pitchFamily="2" charset="2"/>
              <a:buChar char="ü"/>
            </a:pPr>
            <a:r>
              <a:rPr lang="el-GR" sz="1600" dirty="0" smtClean="0"/>
              <a:t>Ο ορότυπος </a:t>
            </a:r>
            <a:r>
              <a:rPr lang="en-US" sz="1600" i="1" dirty="0" smtClean="0"/>
              <a:t>Escherichia coli </a:t>
            </a:r>
            <a:r>
              <a:rPr lang="en-US" sz="1600" dirty="0" smtClean="0"/>
              <a:t> O157:H7</a:t>
            </a:r>
            <a:r>
              <a:rPr lang="el-GR" sz="1600" dirty="0" smtClean="0"/>
              <a:t> είναι παθογόνο και προκαλεί ουραιμικό-αιμολυτικό σύνδρομο που είναι θανατηφόρο</a:t>
            </a:r>
            <a:r>
              <a:rPr lang="en-US" dirty="0" smtClean="0"/>
              <a:t> </a:t>
            </a:r>
            <a:endParaRPr lang="el-GR" dirty="0"/>
          </a:p>
        </p:txBody>
      </p:sp>
      <p:sp>
        <p:nvSpPr>
          <p:cNvPr id="6" name="5 - TextBox"/>
          <p:cNvSpPr txBox="1"/>
          <p:nvPr/>
        </p:nvSpPr>
        <p:spPr>
          <a:xfrm>
            <a:off x="785786" y="2428868"/>
            <a:ext cx="3214710" cy="1908215"/>
          </a:xfrm>
          <a:prstGeom prst="rect">
            <a:avLst/>
          </a:prstGeom>
          <a:noFill/>
          <a:ln>
            <a:solidFill>
              <a:schemeClr val="tx2">
                <a:lumMod val="60000"/>
                <a:lumOff val="40000"/>
              </a:schemeClr>
            </a:solidFill>
          </a:ln>
        </p:spPr>
        <p:txBody>
          <a:bodyPr wrap="square" rtlCol="0">
            <a:spAutoFit/>
          </a:bodyPr>
          <a:lstStyle/>
          <a:p>
            <a:pPr algn="ctr"/>
            <a:r>
              <a:rPr lang="el-GR" b="1" dirty="0" smtClean="0"/>
              <a:t>Κοινές ιδιότητες εντεροβακτηριακών</a:t>
            </a:r>
          </a:p>
          <a:p>
            <a:endParaRPr lang="el-GR" dirty="0" smtClean="0"/>
          </a:p>
          <a:p>
            <a:pPr>
              <a:buFont typeface="Wingdings" pitchFamily="2" charset="2"/>
              <a:buChar char="ü"/>
            </a:pPr>
            <a:r>
              <a:rPr lang="en-US" sz="1600" dirty="0" smtClean="0"/>
              <a:t>Gram (-) </a:t>
            </a:r>
            <a:r>
              <a:rPr lang="el-GR" sz="1600" dirty="0" smtClean="0"/>
              <a:t>βακτηρίδια</a:t>
            </a:r>
          </a:p>
          <a:p>
            <a:pPr>
              <a:buFont typeface="Wingdings" pitchFamily="2" charset="2"/>
              <a:buChar char="ü"/>
            </a:pPr>
            <a:r>
              <a:rPr lang="el-GR" sz="1600" dirty="0" smtClean="0"/>
              <a:t>Αναπτύσσονται στο </a:t>
            </a:r>
            <a:r>
              <a:rPr lang="en-US" sz="1600" dirty="0" smtClean="0"/>
              <a:t>MacConkey</a:t>
            </a:r>
          </a:p>
          <a:p>
            <a:pPr>
              <a:buFont typeface="Wingdings" pitchFamily="2" charset="2"/>
              <a:buChar char="ü"/>
            </a:pPr>
            <a:r>
              <a:rPr lang="el-GR" sz="1600" dirty="0" smtClean="0"/>
              <a:t>Ζυμώνουν τη γλυκόζη</a:t>
            </a:r>
          </a:p>
          <a:p>
            <a:pPr>
              <a:buFont typeface="Wingdings" pitchFamily="2" charset="2"/>
              <a:buChar char="ü"/>
            </a:pPr>
            <a:r>
              <a:rPr lang="el-GR" sz="1600" dirty="0" smtClean="0"/>
              <a:t>Είναι οξειδάση (-)</a:t>
            </a:r>
            <a:endParaRPr lang="el-GR" sz="16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4282" y="1714488"/>
            <a:ext cx="4357718" cy="923330"/>
          </a:xfrm>
          <a:prstGeom prst="rect">
            <a:avLst/>
          </a:prstGeom>
          <a:noFill/>
          <a:ln>
            <a:solidFill>
              <a:schemeClr val="tx2">
                <a:lumMod val="60000"/>
                <a:lumOff val="40000"/>
              </a:schemeClr>
            </a:solidFill>
          </a:ln>
        </p:spPr>
        <p:txBody>
          <a:bodyPr wrap="square" rtlCol="0">
            <a:spAutoFit/>
          </a:bodyPr>
          <a:lstStyle/>
          <a:p>
            <a:pPr algn="ctr"/>
            <a:r>
              <a:rPr lang="el-GR" dirty="0" smtClean="0"/>
              <a:t>Διαχωρισμός των εντεροβακτηριακών σε λακτόζη </a:t>
            </a:r>
            <a:r>
              <a:rPr lang="en-US" dirty="0" smtClean="0"/>
              <a:t>(</a:t>
            </a:r>
            <a:r>
              <a:rPr lang="el-GR" dirty="0" smtClean="0"/>
              <a:t>+</a:t>
            </a:r>
            <a:r>
              <a:rPr lang="en-US" dirty="0" smtClean="0"/>
              <a:t>)</a:t>
            </a:r>
            <a:r>
              <a:rPr lang="el-GR" dirty="0" smtClean="0"/>
              <a:t> και λακτόζη </a:t>
            </a:r>
            <a:r>
              <a:rPr lang="en-US" dirty="0" smtClean="0"/>
              <a:t>(</a:t>
            </a:r>
            <a:r>
              <a:rPr lang="el-GR" dirty="0" smtClean="0"/>
              <a:t>–</a:t>
            </a:r>
            <a:r>
              <a:rPr lang="en-US" dirty="0" smtClean="0"/>
              <a:t>)</a:t>
            </a:r>
            <a:r>
              <a:rPr lang="el-GR" dirty="0" smtClean="0"/>
              <a:t> σε θρεπτικό υλικό </a:t>
            </a:r>
            <a:r>
              <a:rPr lang="en-US" dirty="0" smtClean="0"/>
              <a:t>MacConkey agar</a:t>
            </a:r>
            <a:r>
              <a:rPr lang="el-GR" dirty="0" smtClean="0"/>
              <a:t>:</a:t>
            </a:r>
            <a:endParaRPr lang="el-GR" dirty="0"/>
          </a:p>
        </p:txBody>
      </p:sp>
      <p:pic>
        <p:nvPicPr>
          <p:cNvPr id="205826" name="Picture 2" descr="C:\Documents and Settings\Eleni\Επιφάνεια εργασίας\Lactose-fermenting-and-non-lactose-fermenting-colonies.jpg"/>
          <p:cNvPicPr>
            <a:picLocks noChangeAspect="1" noChangeArrowheads="1"/>
          </p:cNvPicPr>
          <p:nvPr/>
        </p:nvPicPr>
        <p:blipFill>
          <a:blip r:embed="rId2" cstate="print"/>
          <a:srcRect/>
          <a:stretch>
            <a:fillRect/>
          </a:stretch>
        </p:blipFill>
        <p:spPr bwMode="auto">
          <a:xfrm>
            <a:off x="71406" y="2928934"/>
            <a:ext cx="4381489" cy="3500438"/>
          </a:xfrm>
          <a:prstGeom prst="rect">
            <a:avLst/>
          </a:prstGeom>
          <a:noFill/>
        </p:spPr>
      </p:pic>
      <p:graphicFrame>
        <p:nvGraphicFramePr>
          <p:cNvPr id="6" name="5 - Πίνακας"/>
          <p:cNvGraphicFramePr>
            <a:graphicFrameLocks noGrp="1"/>
          </p:cNvGraphicFramePr>
          <p:nvPr/>
        </p:nvGraphicFramePr>
        <p:xfrm>
          <a:off x="4643438" y="3525536"/>
          <a:ext cx="4286280" cy="2189480"/>
        </p:xfrm>
        <a:graphic>
          <a:graphicData uri="http://schemas.openxmlformats.org/drawingml/2006/table">
            <a:tbl>
              <a:tblPr firstRow="1" bandRow="1">
                <a:tableStyleId>{5C22544A-7EE6-4342-B048-85BDC9FD1C3A}</a:tableStyleId>
              </a:tblPr>
              <a:tblGrid>
                <a:gridCol w="2143140"/>
                <a:gridCol w="2143140"/>
              </a:tblGrid>
              <a:tr h="370840">
                <a:tc>
                  <a:txBody>
                    <a:bodyPr/>
                    <a:lstStyle/>
                    <a:p>
                      <a:pPr algn="ctr"/>
                      <a:r>
                        <a:rPr lang="el-GR" dirty="0" smtClean="0"/>
                        <a:t>Λακτόζη</a:t>
                      </a:r>
                      <a:r>
                        <a:rPr lang="el-GR" baseline="0" dirty="0" smtClean="0"/>
                        <a:t> (+)</a:t>
                      </a:r>
                      <a:endParaRPr lang="el-GR" dirty="0"/>
                    </a:p>
                  </a:txBody>
                  <a:tcPr/>
                </a:tc>
                <a:tc>
                  <a:txBody>
                    <a:bodyPr/>
                    <a:lstStyle/>
                    <a:p>
                      <a:pPr algn="ctr"/>
                      <a:r>
                        <a:rPr lang="el-GR" dirty="0" smtClean="0"/>
                        <a:t>Λακτόζη (-)</a:t>
                      </a:r>
                      <a:endParaRPr lang="el-GR" dirty="0"/>
                    </a:p>
                  </a:txBody>
                  <a:tcPr/>
                </a:tc>
              </a:tr>
              <a:tr h="370840">
                <a:tc>
                  <a:txBody>
                    <a:bodyPr/>
                    <a:lstStyle/>
                    <a:p>
                      <a:r>
                        <a:rPr lang="en-US" sz="1600" i="1" dirty="0" smtClean="0"/>
                        <a:t>E. Coli</a:t>
                      </a:r>
                      <a:endParaRPr lang="el-GR" sz="1600" i="1" dirty="0"/>
                    </a:p>
                  </a:txBody>
                  <a:tcPr/>
                </a:tc>
                <a:tc>
                  <a:txBody>
                    <a:bodyPr/>
                    <a:lstStyle/>
                    <a:p>
                      <a:r>
                        <a:rPr lang="en-US" sz="1600" i="1" dirty="0" smtClean="0"/>
                        <a:t>Salmonella</a:t>
                      </a:r>
                      <a:endParaRPr lang="el-GR" sz="1600" i="1" dirty="0"/>
                    </a:p>
                  </a:txBody>
                  <a:tcPr/>
                </a:tc>
              </a:tr>
              <a:tr h="370840">
                <a:tc>
                  <a:txBody>
                    <a:bodyPr/>
                    <a:lstStyle/>
                    <a:p>
                      <a:r>
                        <a:rPr lang="en-US" sz="1600" i="1" dirty="0" err="1" smtClean="0"/>
                        <a:t>Klembsiella</a:t>
                      </a:r>
                      <a:r>
                        <a:rPr lang="en-US" sz="1600" i="1" baseline="0" dirty="0" smtClean="0"/>
                        <a:t> </a:t>
                      </a:r>
                      <a:r>
                        <a:rPr lang="en-US" sz="1600" i="0" baseline="0" dirty="0" err="1" smtClean="0"/>
                        <a:t>spp</a:t>
                      </a:r>
                      <a:endParaRPr lang="el-GR" sz="1600" i="1" dirty="0"/>
                    </a:p>
                  </a:txBody>
                  <a:tcPr/>
                </a:tc>
                <a:tc>
                  <a:txBody>
                    <a:bodyPr/>
                    <a:lstStyle/>
                    <a:p>
                      <a:r>
                        <a:rPr lang="en-US" sz="1600" i="1" dirty="0" err="1" smtClean="0"/>
                        <a:t>Shigella</a:t>
                      </a:r>
                      <a:endParaRPr lang="el-GR" sz="1600" i="1" dirty="0"/>
                    </a:p>
                  </a:txBody>
                  <a:tcPr/>
                </a:tc>
              </a:tr>
              <a:tr h="370840">
                <a:tc>
                  <a:txBody>
                    <a:bodyPr/>
                    <a:lstStyle/>
                    <a:p>
                      <a:r>
                        <a:rPr lang="en-US" sz="1600" i="1" dirty="0" err="1" smtClean="0"/>
                        <a:t>Enterobacter</a:t>
                      </a:r>
                      <a:r>
                        <a:rPr lang="en-US" sz="1600" i="1" baseline="0" dirty="0" smtClean="0"/>
                        <a:t> </a:t>
                      </a:r>
                      <a:r>
                        <a:rPr lang="en-US" sz="1600" i="0" baseline="0" dirty="0" err="1" smtClean="0"/>
                        <a:t>spp</a:t>
                      </a:r>
                      <a:endParaRPr lang="el-GR" sz="1600" i="1" dirty="0"/>
                    </a:p>
                  </a:txBody>
                  <a:tcPr/>
                </a:tc>
                <a:tc>
                  <a:txBody>
                    <a:bodyPr/>
                    <a:lstStyle/>
                    <a:p>
                      <a:r>
                        <a:rPr lang="en-US" sz="1600" i="1" dirty="0" err="1" smtClean="0"/>
                        <a:t>Serratia</a:t>
                      </a:r>
                      <a:endParaRPr lang="el-GR" sz="1600" i="1" dirty="0"/>
                    </a:p>
                  </a:txBody>
                  <a:tcPr/>
                </a:tc>
              </a:tr>
              <a:tr h="370840">
                <a:tc>
                  <a:txBody>
                    <a:bodyPr/>
                    <a:lstStyle/>
                    <a:p>
                      <a:r>
                        <a:rPr lang="en-US" sz="1600" i="1" dirty="0" err="1" smtClean="0"/>
                        <a:t>Citrobacter</a:t>
                      </a:r>
                      <a:r>
                        <a:rPr lang="en-US" sz="1600" i="1" dirty="0" smtClean="0"/>
                        <a:t> </a:t>
                      </a:r>
                      <a:r>
                        <a:rPr lang="en-US" sz="1600" i="0" dirty="0" err="1" smtClean="0"/>
                        <a:t>spp</a:t>
                      </a:r>
                      <a:endParaRPr lang="el-GR" sz="1600" i="1" dirty="0"/>
                    </a:p>
                  </a:txBody>
                  <a:tcPr/>
                </a:tc>
                <a:tc>
                  <a:txBody>
                    <a:bodyPr/>
                    <a:lstStyle/>
                    <a:p>
                      <a:r>
                        <a:rPr lang="en-US" sz="1600" i="1" dirty="0" smtClean="0"/>
                        <a:t>Proteus</a:t>
                      </a:r>
                      <a:endParaRPr lang="el-GR" sz="1600" i="1" dirty="0"/>
                    </a:p>
                  </a:txBody>
                  <a:tcPr/>
                </a:tc>
              </a:tr>
              <a:tr h="263842">
                <a:tc>
                  <a:txBody>
                    <a:bodyPr/>
                    <a:lstStyle/>
                    <a:p>
                      <a:endParaRPr lang="el-GR" sz="1600" i="1"/>
                    </a:p>
                  </a:txBody>
                  <a:tcPr/>
                </a:tc>
                <a:tc>
                  <a:txBody>
                    <a:bodyPr/>
                    <a:lstStyle/>
                    <a:p>
                      <a:r>
                        <a:rPr lang="en-US" sz="1600" i="1" dirty="0" err="1" smtClean="0"/>
                        <a:t>Yersinia</a:t>
                      </a:r>
                      <a:r>
                        <a:rPr lang="en-US" sz="1600" i="1" dirty="0" smtClean="0"/>
                        <a:t> </a:t>
                      </a:r>
                      <a:endParaRPr lang="el-GR" sz="1600" i="1" dirty="0"/>
                    </a:p>
                  </a:txBody>
                  <a:tcPr/>
                </a:tc>
              </a:tr>
            </a:tbl>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42910" y="1447372"/>
            <a:ext cx="7786742" cy="338554"/>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solidFill>
                <a:effectLst/>
                <a:latin typeface="Arial" pitchFamily="34" charset="0"/>
                <a:ea typeface="Times New Roman" pitchFamily="18" charset="0"/>
              </a:rPr>
              <a:t> Μορφολογία αποικιών των Εντεροβακτηριακών στο </a:t>
            </a:r>
            <a:r>
              <a:rPr kumimoji="0" lang="en-US" sz="1600" b="1" i="0" u="none" strike="noStrike" cap="none" normalizeH="0" baseline="0" dirty="0" smtClean="0">
                <a:ln>
                  <a:noFill/>
                </a:ln>
                <a:solidFill>
                  <a:schemeClr val="bg1"/>
                </a:solidFill>
                <a:effectLst/>
                <a:latin typeface="Arial" pitchFamily="34" charset="0"/>
                <a:ea typeface="Times New Roman" pitchFamily="18" charset="0"/>
              </a:rPr>
              <a:t>MacConkey</a:t>
            </a:r>
            <a:endParaRPr kumimoji="0" lang="en-US" sz="1600" b="0" i="0" u="none" strike="noStrike" cap="none" normalizeH="0" baseline="0" dirty="0" smtClean="0">
              <a:ln>
                <a:noFill/>
              </a:ln>
              <a:solidFill>
                <a:schemeClr val="bg1"/>
              </a:solidFill>
              <a:effectLst/>
              <a:latin typeface="Arial" pitchFamily="34" charset="0"/>
            </a:endParaRPr>
          </a:p>
        </p:txBody>
      </p:sp>
      <p:graphicFrame>
        <p:nvGraphicFramePr>
          <p:cNvPr id="6" name="5 - Πίνακας"/>
          <p:cNvGraphicFramePr>
            <a:graphicFrameLocks noGrp="1"/>
          </p:cNvGraphicFramePr>
          <p:nvPr/>
        </p:nvGraphicFramePr>
        <p:xfrm>
          <a:off x="571472" y="1928802"/>
          <a:ext cx="7858180" cy="4536440"/>
        </p:xfrm>
        <a:graphic>
          <a:graphicData uri="http://schemas.openxmlformats.org/drawingml/2006/table">
            <a:tbl>
              <a:tblPr firstRow="1" bandRow="1">
                <a:tableStyleId>{5C22544A-7EE6-4342-B048-85BDC9FD1C3A}</a:tableStyleId>
              </a:tblPr>
              <a:tblGrid>
                <a:gridCol w="3929090"/>
                <a:gridCol w="3929090"/>
              </a:tblGrid>
              <a:tr h="370840">
                <a:tc>
                  <a:txBody>
                    <a:bodyPr/>
                    <a:lstStyle/>
                    <a:p>
                      <a:pPr algn="ctr">
                        <a:spcAft>
                          <a:spcPts val="0"/>
                        </a:spcAft>
                      </a:pPr>
                      <a:r>
                        <a:rPr lang="el-GR" sz="1600" dirty="0"/>
                        <a:t>Μικρόβιο</a:t>
                      </a:r>
                      <a:endParaRPr lang="el-GR" sz="1600" dirty="0">
                        <a:latin typeface="Times New Roman"/>
                        <a:ea typeface="Times New Roman"/>
                      </a:endParaRPr>
                    </a:p>
                  </a:txBody>
                  <a:tcPr marL="68580" marR="68580" marT="0" marB="0"/>
                </a:tc>
                <a:tc>
                  <a:txBody>
                    <a:bodyPr/>
                    <a:lstStyle/>
                    <a:p>
                      <a:pPr algn="ctr">
                        <a:spcAft>
                          <a:spcPts val="0"/>
                        </a:spcAft>
                      </a:pPr>
                      <a:r>
                        <a:rPr lang="el-GR" sz="1600" dirty="0"/>
                        <a:t>Μορφολογία αποικιών</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a:t>E</a:t>
                      </a:r>
                      <a:r>
                        <a:rPr lang="el-GR" sz="1600" i="1" dirty="0"/>
                        <a:t>. </a:t>
                      </a:r>
                      <a:r>
                        <a:rPr lang="en-US" sz="1600" i="1" dirty="0"/>
                        <a:t>coli</a:t>
                      </a:r>
                      <a:r>
                        <a:rPr lang="el-GR" sz="1600" i="1" dirty="0"/>
                        <a:t> </a:t>
                      </a:r>
                      <a:r>
                        <a:rPr lang="el-GR" sz="1600" dirty="0"/>
                        <a:t>λακτόζη (+)</a:t>
                      </a:r>
                      <a:endParaRPr lang="el-GR" sz="1600" dirty="0">
                        <a:latin typeface="Times New Roman"/>
                        <a:ea typeface="Times New Roman"/>
                      </a:endParaRPr>
                    </a:p>
                  </a:txBody>
                  <a:tcPr marL="68580" marR="68580" marT="0" marB="0"/>
                </a:tc>
                <a:tc>
                  <a:txBody>
                    <a:bodyPr/>
                    <a:lstStyle/>
                    <a:p>
                      <a:pPr>
                        <a:spcAft>
                          <a:spcPts val="0"/>
                        </a:spcAft>
                      </a:pPr>
                      <a:r>
                        <a:rPr lang="el-GR" sz="1600" dirty="0"/>
                        <a:t>Μεγάλες, </a:t>
                      </a:r>
                      <a:r>
                        <a:rPr lang="el-GR" sz="1600" dirty="0" err="1"/>
                        <a:t>ροδέρυθρες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a:t>E</a:t>
                      </a:r>
                      <a:r>
                        <a:rPr lang="el-GR" sz="1600" i="1" dirty="0"/>
                        <a:t>. </a:t>
                      </a:r>
                      <a:r>
                        <a:rPr lang="en-US" sz="1600" i="1" dirty="0"/>
                        <a:t>coli</a:t>
                      </a:r>
                      <a:r>
                        <a:rPr lang="el-GR" sz="1600" i="1" dirty="0"/>
                        <a:t> </a:t>
                      </a:r>
                      <a:r>
                        <a:rPr lang="el-GR" sz="1600" dirty="0"/>
                        <a:t>λακτόζη (-)</a:t>
                      </a:r>
                      <a:endParaRPr lang="el-GR" sz="1600" dirty="0">
                        <a:latin typeface="Times New Roman"/>
                        <a:ea typeface="Times New Roman"/>
                      </a:endParaRPr>
                    </a:p>
                  </a:txBody>
                  <a:tcPr marL="68580" marR="68580" marT="0" marB="0"/>
                </a:tc>
                <a:tc>
                  <a:txBody>
                    <a:bodyPr/>
                    <a:lstStyle/>
                    <a:p>
                      <a:pPr>
                        <a:spcAft>
                          <a:spcPts val="0"/>
                        </a:spcAft>
                      </a:pPr>
                      <a:r>
                        <a:rPr lang="el-GR" sz="1600" dirty="0"/>
                        <a:t>Μεγάλες, λευκές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err="1"/>
                        <a:t>Klebsiella</a:t>
                      </a:r>
                      <a:endParaRPr lang="el-GR" sz="1600" i="1" dirty="0">
                        <a:latin typeface="Times New Roman"/>
                        <a:ea typeface="Times New Roman"/>
                      </a:endParaRPr>
                    </a:p>
                  </a:txBody>
                  <a:tcPr marL="68580" marR="68580" marT="0" marB="0"/>
                </a:tc>
                <a:tc>
                  <a:txBody>
                    <a:bodyPr/>
                    <a:lstStyle/>
                    <a:p>
                      <a:pPr>
                        <a:spcAft>
                          <a:spcPts val="0"/>
                        </a:spcAft>
                      </a:pPr>
                      <a:r>
                        <a:rPr lang="el-GR" sz="1600" dirty="0"/>
                        <a:t>Μεγάλες, ροζ έως κόκκινες, βλεννώδεις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err="1"/>
                        <a:t>Enterobacter</a:t>
                      </a:r>
                      <a:endParaRPr lang="el-GR" sz="1600" i="1" dirty="0">
                        <a:latin typeface="Times New Roman"/>
                        <a:ea typeface="Times New Roman"/>
                      </a:endParaRPr>
                    </a:p>
                  </a:txBody>
                  <a:tcPr marL="68580" marR="68580" marT="0" marB="0"/>
                </a:tc>
                <a:tc>
                  <a:txBody>
                    <a:bodyPr/>
                    <a:lstStyle/>
                    <a:p>
                      <a:pPr>
                        <a:spcAft>
                          <a:spcPts val="0"/>
                        </a:spcAft>
                      </a:pPr>
                      <a:r>
                        <a:rPr lang="el-GR" sz="1600" dirty="0"/>
                        <a:t>Μεγάλες, ροζ, βλεννώδεις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a:t>Salmonella</a:t>
                      </a:r>
                      <a:endParaRPr lang="el-GR" sz="1600" i="1" dirty="0">
                        <a:latin typeface="Times New Roman"/>
                        <a:ea typeface="Times New Roman"/>
                      </a:endParaRPr>
                    </a:p>
                  </a:txBody>
                  <a:tcPr marL="68580" marR="68580" marT="0" marB="0"/>
                </a:tc>
                <a:tc>
                  <a:txBody>
                    <a:bodyPr/>
                    <a:lstStyle/>
                    <a:p>
                      <a:pPr>
                        <a:spcAft>
                          <a:spcPts val="0"/>
                        </a:spcAft>
                      </a:pPr>
                      <a:r>
                        <a:rPr lang="el-GR" sz="1600" dirty="0"/>
                        <a:t>Μικρές, λευκές έως γκρίζες, πλατιές, γυαλιστερές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err="1"/>
                        <a:t>Shigella</a:t>
                      </a:r>
                      <a:endParaRPr lang="el-GR" sz="1600" i="1" dirty="0">
                        <a:latin typeface="Times New Roman"/>
                        <a:ea typeface="Times New Roman"/>
                      </a:endParaRPr>
                    </a:p>
                  </a:txBody>
                  <a:tcPr marL="68580" marR="68580" marT="0" marB="0"/>
                </a:tc>
                <a:tc>
                  <a:txBody>
                    <a:bodyPr/>
                    <a:lstStyle/>
                    <a:p>
                      <a:pPr>
                        <a:spcAft>
                          <a:spcPts val="0"/>
                        </a:spcAft>
                      </a:pPr>
                      <a:r>
                        <a:rPr lang="el-GR" sz="1600" dirty="0"/>
                        <a:t>Μικρές, άχρωμες, σε ορισμένα είδη παρουσιάζεται κόκκινο κέντρο μετά από 24 ώρες</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err="1"/>
                        <a:t>Serratia</a:t>
                      </a:r>
                      <a:endParaRPr lang="el-GR" sz="1600" i="1" dirty="0">
                        <a:latin typeface="Times New Roman"/>
                        <a:ea typeface="Times New Roman"/>
                      </a:endParaRPr>
                    </a:p>
                  </a:txBody>
                  <a:tcPr marL="68580" marR="68580" marT="0" marB="0"/>
                </a:tc>
                <a:tc>
                  <a:txBody>
                    <a:bodyPr/>
                    <a:lstStyle/>
                    <a:p>
                      <a:pPr>
                        <a:spcAft>
                          <a:spcPts val="0"/>
                        </a:spcAft>
                      </a:pPr>
                      <a:r>
                        <a:rPr lang="el-GR" sz="1600" dirty="0"/>
                        <a:t>Μικρές, επίπεδες, άχρωμες με ροζ ως κόκκινο κέντρο</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a:t>P. vulgates, </a:t>
                      </a:r>
                      <a:endParaRPr lang="el-GR" sz="1600" i="1" dirty="0"/>
                    </a:p>
                    <a:p>
                      <a:pPr>
                        <a:spcAft>
                          <a:spcPts val="0"/>
                        </a:spcAft>
                      </a:pPr>
                      <a:r>
                        <a:rPr lang="en-US" sz="1600" i="1" dirty="0"/>
                        <a:t>P. mirabilis</a:t>
                      </a:r>
                      <a:endParaRPr lang="el-GR" sz="1600" i="1" dirty="0">
                        <a:latin typeface="Times New Roman"/>
                        <a:ea typeface="Times New Roman"/>
                      </a:endParaRPr>
                    </a:p>
                  </a:txBody>
                  <a:tcPr marL="68580" marR="68580" marT="0" marB="0"/>
                </a:tc>
                <a:tc>
                  <a:txBody>
                    <a:bodyPr/>
                    <a:lstStyle/>
                    <a:p>
                      <a:pPr>
                        <a:spcAft>
                          <a:spcPts val="0"/>
                        </a:spcAft>
                      </a:pPr>
                      <a:r>
                        <a:rPr lang="el-GR" sz="1600" dirty="0"/>
                        <a:t>Μεγάλες, άχρωμες, επίπεδες, ερπυσμός με τη μορφή ομόκεντρων κύκλων</a:t>
                      </a:r>
                      <a:endParaRPr lang="el-GR" sz="1600" dirty="0">
                        <a:latin typeface="Times New Roman"/>
                        <a:ea typeface="Times New Roman"/>
                      </a:endParaRPr>
                    </a:p>
                  </a:txBody>
                  <a:tcPr marL="68580" marR="68580" marT="0" marB="0"/>
                </a:tc>
              </a:tr>
              <a:tr h="370840">
                <a:tc>
                  <a:txBody>
                    <a:bodyPr/>
                    <a:lstStyle/>
                    <a:p>
                      <a:pPr>
                        <a:spcAft>
                          <a:spcPts val="0"/>
                        </a:spcAft>
                      </a:pPr>
                      <a:r>
                        <a:rPr lang="en-US" sz="1600" i="1" dirty="0"/>
                        <a:t>P</a:t>
                      </a:r>
                      <a:r>
                        <a:rPr lang="en-GB" sz="1600" i="1" dirty="0"/>
                        <a:t>. </a:t>
                      </a:r>
                      <a:r>
                        <a:rPr lang="en-US" sz="1600" i="1" dirty="0" err="1"/>
                        <a:t>morgani</a:t>
                      </a:r>
                      <a:r>
                        <a:rPr lang="en-US" sz="1600" i="1" dirty="0"/>
                        <a:t>, P. </a:t>
                      </a:r>
                      <a:r>
                        <a:rPr lang="en-US" sz="1600" i="1" dirty="0" err="1"/>
                        <a:t>rettgeri</a:t>
                      </a:r>
                      <a:r>
                        <a:rPr lang="en-US" sz="1600" i="1" dirty="0"/>
                        <a:t>, </a:t>
                      </a:r>
                      <a:r>
                        <a:rPr lang="en-US" sz="1600" i="1" dirty="0" err="1" smtClean="0"/>
                        <a:t>Providencia</a:t>
                      </a:r>
                      <a:r>
                        <a:rPr lang="en-US" sz="1600" i="1" dirty="0" smtClean="0"/>
                        <a:t> </a:t>
                      </a:r>
                      <a:endParaRPr lang="el-GR" sz="1600" i="1" dirty="0">
                        <a:latin typeface="Times New Roman"/>
                        <a:ea typeface="Times New Roman"/>
                      </a:endParaRPr>
                    </a:p>
                  </a:txBody>
                  <a:tcPr marL="68580" marR="68580" marT="0" marB="0"/>
                </a:tc>
                <a:tc>
                  <a:txBody>
                    <a:bodyPr/>
                    <a:lstStyle/>
                    <a:p>
                      <a:pPr>
                        <a:spcAft>
                          <a:spcPts val="0"/>
                        </a:spcAft>
                      </a:pPr>
                      <a:r>
                        <a:rPr lang="el-GR" sz="1600" dirty="0"/>
                        <a:t>Μεγάλες, άχρωμες, επίπεδες, δεν παρουσιάζουν ερπυσμό</a:t>
                      </a:r>
                      <a:endParaRPr lang="el-GR" sz="16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Αποτέλεσμα εικόνας για klebsiella"/>
          <p:cNvPicPr>
            <a:picLocks noChangeAspect="1" noChangeArrowheads="1"/>
          </p:cNvPicPr>
          <p:nvPr/>
        </p:nvPicPr>
        <p:blipFill>
          <a:blip r:embed="rId2" cstate="print"/>
          <a:srcRect/>
          <a:stretch>
            <a:fillRect/>
          </a:stretch>
        </p:blipFill>
        <p:spPr bwMode="auto">
          <a:xfrm>
            <a:off x="611560" y="1052736"/>
            <a:ext cx="3528392" cy="2520280"/>
          </a:xfrm>
          <a:prstGeom prst="rect">
            <a:avLst/>
          </a:prstGeom>
          <a:noFill/>
        </p:spPr>
      </p:pic>
      <p:sp>
        <p:nvSpPr>
          <p:cNvPr id="3" name="2 - TextBox"/>
          <p:cNvSpPr txBox="1"/>
          <p:nvPr/>
        </p:nvSpPr>
        <p:spPr>
          <a:xfrm>
            <a:off x="539552" y="3573016"/>
            <a:ext cx="3528392" cy="307777"/>
          </a:xfrm>
          <a:prstGeom prst="rect">
            <a:avLst/>
          </a:prstGeom>
          <a:noFill/>
        </p:spPr>
        <p:txBody>
          <a:bodyPr wrap="square" rtlCol="0">
            <a:spAutoFit/>
          </a:bodyPr>
          <a:lstStyle/>
          <a:p>
            <a:pPr algn="ctr"/>
            <a:r>
              <a:rPr lang="en-US" sz="1400" i="1" dirty="0" smtClean="0"/>
              <a:t>Klebsiella </a:t>
            </a:r>
            <a:r>
              <a:rPr lang="en-US" sz="1400" i="1" dirty="0" err="1" smtClean="0"/>
              <a:t>oxytoca</a:t>
            </a:r>
            <a:endParaRPr lang="el-GR" sz="1400" i="1" dirty="0"/>
          </a:p>
        </p:txBody>
      </p:sp>
      <p:pic>
        <p:nvPicPr>
          <p:cNvPr id="38916" name="Picture 4" descr="Αποτέλεσμα εικόνας για escherichia coli μικροβιο"/>
          <p:cNvPicPr>
            <a:picLocks noChangeAspect="1" noChangeArrowheads="1"/>
          </p:cNvPicPr>
          <p:nvPr/>
        </p:nvPicPr>
        <p:blipFill>
          <a:blip r:embed="rId3" cstate="print"/>
          <a:srcRect/>
          <a:stretch>
            <a:fillRect/>
          </a:stretch>
        </p:blipFill>
        <p:spPr bwMode="auto">
          <a:xfrm>
            <a:off x="4643562" y="1124744"/>
            <a:ext cx="3096790" cy="2376264"/>
          </a:xfrm>
          <a:prstGeom prst="rect">
            <a:avLst/>
          </a:prstGeom>
          <a:noFill/>
        </p:spPr>
      </p:pic>
      <p:sp>
        <p:nvSpPr>
          <p:cNvPr id="5" name="4 - TextBox"/>
          <p:cNvSpPr txBox="1"/>
          <p:nvPr/>
        </p:nvSpPr>
        <p:spPr>
          <a:xfrm>
            <a:off x="4427538" y="3501008"/>
            <a:ext cx="3096790" cy="307777"/>
          </a:xfrm>
          <a:prstGeom prst="rect">
            <a:avLst/>
          </a:prstGeom>
          <a:noFill/>
        </p:spPr>
        <p:txBody>
          <a:bodyPr wrap="square" rtlCol="0">
            <a:spAutoFit/>
          </a:bodyPr>
          <a:lstStyle/>
          <a:p>
            <a:pPr algn="ctr"/>
            <a:r>
              <a:rPr lang="en-US" sz="1400" i="1" dirty="0" smtClean="0"/>
              <a:t>Escherichia coli</a:t>
            </a:r>
            <a:endParaRPr lang="el-GR" sz="1400" i="1" dirty="0"/>
          </a:p>
        </p:txBody>
      </p:sp>
      <p:sp>
        <p:nvSpPr>
          <p:cNvPr id="70658" name="AutoShape 2" descr="Αποτέλεσμα εικόνας για proteus mirabil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0660" name="AutoShape 4" descr="Αποτέλεσμα εικόνας για proteus mirabili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0661" name="Picture 5" descr="C:\Documents and Settings\user\Τα έγγραφά μου\Downloads\2cd1980a79c456accef7e1504e19bdc9.jpg"/>
          <p:cNvPicPr>
            <a:picLocks noChangeAspect="1" noChangeArrowheads="1"/>
          </p:cNvPicPr>
          <p:nvPr/>
        </p:nvPicPr>
        <p:blipFill>
          <a:blip r:embed="rId4" cstate="print"/>
          <a:srcRect/>
          <a:stretch>
            <a:fillRect/>
          </a:stretch>
        </p:blipFill>
        <p:spPr bwMode="auto">
          <a:xfrm>
            <a:off x="1115616" y="4149080"/>
            <a:ext cx="2664296" cy="2222376"/>
          </a:xfrm>
          <a:prstGeom prst="rect">
            <a:avLst/>
          </a:prstGeom>
          <a:noFill/>
        </p:spPr>
      </p:pic>
      <p:sp>
        <p:nvSpPr>
          <p:cNvPr id="9" name="8 - TextBox"/>
          <p:cNvSpPr txBox="1"/>
          <p:nvPr/>
        </p:nvSpPr>
        <p:spPr>
          <a:xfrm>
            <a:off x="1115616" y="6372036"/>
            <a:ext cx="2592288" cy="307777"/>
          </a:xfrm>
          <a:prstGeom prst="rect">
            <a:avLst/>
          </a:prstGeom>
          <a:noFill/>
        </p:spPr>
        <p:txBody>
          <a:bodyPr wrap="square" rtlCol="0">
            <a:spAutoFit/>
          </a:bodyPr>
          <a:lstStyle/>
          <a:p>
            <a:pPr algn="ctr"/>
            <a:r>
              <a:rPr lang="en-US" sz="1400" i="1" dirty="0" smtClean="0"/>
              <a:t>Proteus mirabilis</a:t>
            </a:r>
            <a:endParaRPr lang="el-GR" sz="1400" i="1" dirty="0"/>
          </a:p>
        </p:txBody>
      </p:sp>
      <p:pic>
        <p:nvPicPr>
          <p:cNvPr id="70663" name="Picture 7" descr="Αποτέλεσμα εικόνας για salmonella typhi"/>
          <p:cNvPicPr>
            <a:picLocks noChangeAspect="1" noChangeArrowheads="1"/>
          </p:cNvPicPr>
          <p:nvPr/>
        </p:nvPicPr>
        <p:blipFill>
          <a:blip r:embed="rId5" cstate="print"/>
          <a:srcRect/>
          <a:stretch>
            <a:fillRect/>
          </a:stretch>
        </p:blipFill>
        <p:spPr bwMode="auto">
          <a:xfrm>
            <a:off x="4644008" y="4077072"/>
            <a:ext cx="3024336" cy="2232248"/>
          </a:xfrm>
          <a:prstGeom prst="rect">
            <a:avLst/>
          </a:prstGeom>
          <a:noFill/>
        </p:spPr>
      </p:pic>
      <p:sp>
        <p:nvSpPr>
          <p:cNvPr id="11" name="10 - TextBox"/>
          <p:cNvSpPr txBox="1"/>
          <p:nvPr/>
        </p:nvSpPr>
        <p:spPr>
          <a:xfrm>
            <a:off x="4572000" y="6309321"/>
            <a:ext cx="3096344" cy="307777"/>
          </a:xfrm>
          <a:prstGeom prst="rect">
            <a:avLst/>
          </a:prstGeom>
          <a:noFill/>
        </p:spPr>
        <p:txBody>
          <a:bodyPr wrap="square" rtlCol="0">
            <a:spAutoFit/>
          </a:bodyPr>
          <a:lstStyle/>
          <a:p>
            <a:pPr algn="ctr"/>
            <a:r>
              <a:rPr lang="en-US" sz="1400" i="1" dirty="0" smtClean="0"/>
              <a:t>Salmonella typhi</a:t>
            </a:r>
            <a:endParaRPr lang="el-GR" sz="1400" i="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571736" y="2000240"/>
            <a:ext cx="4143404" cy="4370427"/>
          </a:xfrm>
          <a:prstGeom prst="rect">
            <a:avLst/>
          </a:prstGeom>
          <a:solidFill>
            <a:schemeClr val="accent1">
              <a:lumMod val="20000"/>
              <a:lumOff val="80000"/>
            </a:schemeClr>
          </a:solidFill>
        </p:spPr>
        <p:txBody>
          <a:bodyPr wrap="square" rtlCol="0">
            <a:spAutoFit/>
          </a:bodyPr>
          <a:lstStyle/>
          <a:p>
            <a:pPr algn="ctr"/>
            <a:r>
              <a:rPr lang="el-GR" b="1" dirty="0" smtClean="0"/>
              <a:t>Βιοχημικές δοκιμασίες ταυτοποίησης Εντεροβακτηριακών</a:t>
            </a:r>
          </a:p>
          <a:p>
            <a:pPr algn="ctr"/>
            <a:endParaRPr lang="el-GR" b="1" dirty="0" smtClean="0"/>
          </a:p>
          <a:p>
            <a:pPr>
              <a:buFont typeface="Arial" pitchFamily="34" charset="0"/>
              <a:buChar char="•"/>
            </a:pPr>
            <a:r>
              <a:rPr lang="el-GR" sz="1600" dirty="0" smtClean="0"/>
              <a:t>Ζύμωση σακχάρων</a:t>
            </a:r>
          </a:p>
          <a:p>
            <a:pPr>
              <a:buFont typeface="Arial" pitchFamily="34" charset="0"/>
              <a:buChar char="•"/>
            </a:pPr>
            <a:r>
              <a:rPr lang="el-GR" sz="1600" dirty="0" smtClean="0"/>
              <a:t>Παραγωγή </a:t>
            </a:r>
            <a:r>
              <a:rPr lang="en-US" sz="1600" dirty="0" smtClean="0"/>
              <a:t>H</a:t>
            </a:r>
            <a:r>
              <a:rPr lang="en-US" sz="1600" baseline="-25000" dirty="0" smtClean="0"/>
              <a:t>2</a:t>
            </a:r>
            <a:r>
              <a:rPr lang="en-US" sz="1600" dirty="0" smtClean="0"/>
              <a:t>S</a:t>
            </a:r>
          </a:p>
          <a:p>
            <a:pPr>
              <a:buFont typeface="Arial" pitchFamily="34" charset="0"/>
              <a:buChar char="•"/>
            </a:pPr>
            <a:r>
              <a:rPr lang="el-GR" sz="1600" dirty="0" smtClean="0"/>
              <a:t>Παραγωγή ινδόλης</a:t>
            </a:r>
          </a:p>
          <a:p>
            <a:pPr>
              <a:buFont typeface="Arial" pitchFamily="34" charset="0"/>
              <a:buChar char="•"/>
            </a:pPr>
            <a:r>
              <a:rPr lang="el-GR" sz="1600" dirty="0" smtClean="0"/>
              <a:t>Διάσπαση ουρίας</a:t>
            </a:r>
          </a:p>
          <a:p>
            <a:pPr>
              <a:buFont typeface="Arial" pitchFamily="34" charset="0"/>
              <a:buChar char="•"/>
            </a:pPr>
            <a:r>
              <a:rPr lang="el-GR" sz="1600" dirty="0" smtClean="0"/>
              <a:t>Αποκαρβοξυλίωση της λυσίνης και της ορνιθίνης</a:t>
            </a:r>
          </a:p>
          <a:p>
            <a:pPr>
              <a:buFont typeface="Arial" pitchFamily="34" charset="0"/>
              <a:buChar char="•"/>
            </a:pPr>
            <a:r>
              <a:rPr lang="el-GR" sz="1600" dirty="0" smtClean="0"/>
              <a:t>Απαμίνωση της φαινυλαλανίνης</a:t>
            </a:r>
          </a:p>
          <a:p>
            <a:pPr>
              <a:buFont typeface="Arial" pitchFamily="34" charset="0"/>
              <a:buChar char="•"/>
            </a:pPr>
            <a:r>
              <a:rPr lang="el-GR" sz="1600" dirty="0" smtClean="0"/>
              <a:t>Ανάπτυξη σε υλικό με κιτρικά ως μόνη πηγή ενέργειας</a:t>
            </a:r>
          </a:p>
          <a:p>
            <a:pPr>
              <a:buFont typeface="Arial" pitchFamily="34" charset="0"/>
              <a:buChar char="•"/>
            </a:pPr>
            <a:r>
              <a:rPr lang="el-GR" sz="1600" dirty="0" smtClean="0"/>
              <a:t>Δοκιμασία ερυθρού του μεθυλίου</a:t>
            </a:r>
            <a:endParaRPr lang="en-US" sz="1600" dirty="0" smtClean="0"/>
          </a:p>
          <a:p>
            <a:pPr>
              <a:buFont typeface="Arial" pitchFamily="34" charset="0"/>
              <a:buChar char="•"/>
            </a:pPr>
            <a:r>
              <a:rPr lang="el-GR" sz="1600" dirty="0" smtClean="0"/>
              <a:t>Παραγωγή </a:t>
            </a:r>
            <a:r>
              <a:rPr lang="el-GR" sz="1600" dirty="0" err="1" smtClean="0"/>
              <a:t>ακετυλομεθυλοκαρβινόλης</a:t>
            </a:r>
            <a:r>
              <a:rPr lang="el-GR" sz="1600" dirty="0" smtClean="0"/>
              <a:t> (</a:t>
            </a:r>
            <a:r>
              <a:rPr lang="en-US" sz="1600" dirty="0" smtClean="0"/>
              <a:t>V-P)</a:t>
            </a:r>
            <a:endParaRPr lang="el-GR" sz="1600" dirty="0" smtClean="0"/>
          </a:p>
          <a:p>
            <a:pPr>
              <a:buFont typeface="Arial" pitchFamily="34" charset="0"/>
              <a:buChar char="•"/>
            </a:pPr>
            <a:endParaRPr lang="el-GR" sz="1600" dirty="0" smtClean="0"/>
          </a:p>
          <a:p>
            <a:r>
              <a:rPr lang="el-GR" sz="1600" dirty="0" smtClean="0"/>
              <a:t>Όλες οι δοκιμασίες μπορούν να γίνουν σε πολυσύστημα </a:t>
            </a:r>
            <a:r>
              <a:rPr lang="en-US" sz="1600" dirty="0" smtClean="0"/>
              <a:t>API</a:t>
            </a:r>
            <a:endParaRPr lang="el-GR" sz="16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00298" y="1785926"/>
            <a:ext cx="3929090" cy="2369880"/>
          </a:xfrm>
          <a:prstGeom prst="rect">
            <a:avLst/>
          </a:prstGeom>
          <a:solidFill>
            <a:schemeClr val="accent1">
              <a:lumMod val="20000"/>
              <a:lumOff val="80000"/>
            </a:schemeClr>
          </a:solidFill>
        </p:spPr>
        <p:txBody>
          <a:bodyPr wrap="square" rtlCol="0">
            <a:spAutoFit/>
          </a:bodyPr>
          <a:lstStyle/>
          <a:p>
            <a:pPr algn="ctr"/>
            <a:r>
              <a:rPr lang="el-GR" b="1" dirty="0" smtClean="0"/>
              <a:t>Δοκιμασίες </a:t>
            </a:r>
            <a:r>
              <a:rPr lang="en-US" b="1" dirty="0" err="1" smtClean="0"/>
              <a:t>IMViC</a:t>
            </a:r>
            <a:endParaRPr lang="el-GR" b="1" dirty="0" smtClean="0"/>
          </a:p>
          <a:p>
            <a:pPr algn="ctr"/>
            <a:endParaRPr lang="el-GR" b="1" dirty="0" smtClean="0"/>
          </a:p>
          <a:p>
            <a:pPr algn="ctr"/>
            <a:r>
              <a:rPr lang="el-GR" sz="1600" dirty="0" smtClean="0"/>
              <a:t>Δοκιμασία παραγωγής ινδόλης</a:t>
            </a:r>
          </a:p>
          <a:p>
            <a:pPr algn="ctr"/>
            <a:r>
              <a:rPr lang="el-GR" sz="1600" dirty="0" smtClean="0"/>
              <a:t>Δοκιμασία ερυθρού του μεθυλίου</a:t>
            </a:r>
          </a:p>
          <a:p>
            <a:pPr algn="ctr"/>
            <a:r>
              <a:rPr lang="el-GR" sz="1600" dirty="0" smtClean="0"/>
              <a:t>Δοκιμασία παραγωγής </a:t>
            </a:r>
            <a:r>
              <a:rPr lang="el-GR" sz="1600" dirty="0" err="1" smtClean="0"/>
              <a:t>ακετυλομεθυλοκαρβινόλης</a:t>
            </a:r>
            <a:r>
              <a:rPr lang="el-GR" sz="1600" dirty="0" smtClean="0"/>
              <a:t> (</a:t>
            </a:r>
            <a:r>
              <a:rPr lang="en-US" sz="1600" dirty="0" err="1" smtClean="0"/>
              <a:t>Voges-Proskauer</a:t>
            </a:r>
            <a:r>
              <a:rPr lang="en-US" sz="1600" dirty="0" smtClean="0"/>
              <a:t>)</a:t>
            </a:r>
            <a:endParaRPr lang="el-GR" sz="1600" dirty="0" smtClean="0"/>
          </a:p>
          <a:p>
            <a:pPr algn="ctr"/>
            <a:r>
              <a:rPr lang="el-GR" sz="1600" dirty="0" smtClean="0"/>
              <a:t>Δοκιμασία ανάπτυξη σε υλικό με κιτρικό νάτριο</a:t>
            </a:r>
            <a:endParaRPr lang="el-GR" sz="1600" dirty="0"/>
          </a:p>
        </p:txBody>
      </p:sp>
      <p:sp>
        <p:nvSpPr>
          <p:cNvPr id="5" name="4 - TextBox"/>
          <p:cNvSpPr txBox="1"/>
          <p:nvPr/>
        </p:nvSpPr>
        <p:spPr>
          <a:xfrm>
            <a:off x="2500298" y="4357694"/>
            <a:ext cx="4000528" cy="1908215"/>
          </a:xfrm>
          <a:prstGeom prst="rect">
            <a:avLst/>
          </a:prstGeom>
          <a:solidFill>
            <a:schemeClr val="accent1">
              <a:lumMod val="20000"/>
              <a:lumOff val="80000"/>
            </a:schemeClr>
          </a:solidFill>
        </p:spPr>
        <p:txBody>
          <a:bodyPr wrap="square" rtlCol="0">
            <a:spAutoFit/>
          </a:bodyPr>
          <a:lstStyle/>
          <a:p>
            <a:pPr algn="ctr"/>
            <a:r>
              <a:rPr lang="el-GR" b="1" dirty="0" smtClean="0"/>
              <a:t>Ανάπτυξη σε θρεπτικό υλικό </a:t>
            </a:r>
            <a:r>
              <a:rPr lang="en-US" b="1" dirty="0" smtClean="0"/>
              <a:t>Kligler Triple Sugar Iron (TSI)</a:t>
            </a:r>
          </a:p>
          <a:p>
            <a:endParaRPr lang="en-US" dirty="0" smtClean="0"/>
          </a:p>
          <a:p>
            <a:r>
              <a:rPr lang="el-GR" sz="1600" dirty="0" smtClean="0"/>
              <a:t>Περιέχει γλυκόζη και λακτόζη σε αναλογία 1:10 και το σάκχαρο σουκρόζη.</a:t>
            </a:r>
          </a:p>
          <a:p>
            <a:r>
              <a:rPr lang="el-GR" sz="1600" dirty="0" smtClean="0"/>
              <a:t>Ελέγχεται η ζύμωση των σακχάρων, η παραγωγή </a:t>
            </a:r>
            <a:r>
              <a:rPr lang="en-US" sz="1600" dirty="0" smtClean="0"/>
              <a:t>H</a:t>
            </a:r>
            <a:r>
              <a:rPr lang="en-US" sz="1600" baseline="-25000" dirty="0" smtClean="0"/>
              <a:t>2</a:t>
            </a:r>
            <a:r>
              <a:rPr lang="en-US" sz="1600" dirty="0" smtClean="0"/>
              <a:t>S </a:t>
            </a:r>
            <a:r>
              <a:rPr lang="el-GR" sz="1600" dirty="0" smtClean="0"/>
              <a:t>και η παραγωγή αερίου</a:t>
            </a:r>
            <a:endParaRPr lang="el-GR" sz="16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42842" y="1857364"/>
          <a:ext cx="9001158" cy="3672840"/>
        </p:xfrm>
        <a:graphic>
          <a:graphicData uri="http://schemas.openxmlformats.org/drawingml/2006/table">
            <a:tbl>
              <a:tblPr firstRow="1" bandRow="1">
                <a:tableStyleId>{5C22544A-7EE6-4342-B048-85BDC9FD1C3A}</a:tableStyleId>
              </a:tblPr>
              <a:tblGrid>
                <a:gridCol w="1500193"/>
                <a:gridCol w="1000139"/>
                <a:gridCol w="1143008"/>
                <a:gridCol w="1500198"/>
                <a:gridCol w="1000132"/>
                <a:gridCol w="2857488"/>
              </a:tblGrid>
              <a:tr h="370840">
                <a:tc>
                  <a:txBody>
                    <a:bodyPr/>
                    <a:lstStyle/>
                    <a:p>
                      <a:pPr algn="ctr">
                        <a:spcAft>
                          <a:spcPts val="0"/>
                        </a:spcAft>
                      </a:pPr>
                      <a:r>
                        <a:rPr lang="el-GR" sz="1400" dirty="0"/>
                        <a:t>Μικρόβιο</a:t>
                      </a:r>
                      <a:endParaRPr lang="el-GR" sz="1400" dirty="0">
                        <a:latin typeface="Times New Roman"/>
                        <a:ea typeface="Times New Roman"/>
                      </a:endParaRPr>
                    </a:p>
                  </a:txBody>
                  <a:tcPr marL="68580" marR="68580" marT="0" marB="0"/>
                </a:tc>
                <a:tc>
                  <a:txBody>
                    <a:bodyPr/>
                    <a:lstStyle/>
                    <a:p>
                      <a:pPr algn="ctr">
                        <a:spcAft>
                          <a:spcPts val="0"/>
                        </a:spcAft>
                      </a:pPr>
                      <a:r>
                        <a:rPr lang="el-GR" sz="1400" dirty="0"/>
                        <a:t>Ζύμωση</a:t>
                      </a:r>
                    </a:p>
                    <a:p>
                      <a:pPr algn="ctr">
                        <a:spcAft>
                          <a:spcPts val="0"/>
                        </a:spcAft>
                      </a:pPr>
                      <a:r>
                        <a:rPr lang="el-GR" sz="1400" dirty="0"/>
                        <a:t>γλυκόζης </a:t>
                      </a:r>
                      <a:endParaRPr lang="el-GR" sz="1400" dirty="0">
                        <a:latin typeface="Times New Roman"/>
                        <a:ea typeface="Times New Roman"/>
                      </a:endParaRPr>
                    </a:p>
                  </a:txBody>
                  <a:tcPr marL="68580" marR="68580" marT="0" marB="0"/>
                </a:tc>
                <a:tc>
                  <a:txBody>
                    <a:bodyPr/>
                    <a:lstStyle/>
                    <a:p>
                      <a:pPr algn="ctr">
                        <a:spcAft>
                          <a:spcPts val="0"/>
                        </a:spcAft>
                      </a:pPr>
                      <a:r>
                        <a:rPr lang="el-GR" sz="1400" dirty="0"/>
                        <a:t>Ζύμωση</a:t>
                      </a:r>
                    </a:p>
                    <a:p>
                      <a:pPr algn="ctr">
                        <a:spcAft>
                          <a:spcPts val="0"/>
                        </a:spcAft>
                      </a:pPr>
                      <a:r>
                        <a:rPr lang="el-GR" sz="1400" dirty="0"/>
                        <a:t>λακτόζης</a:t>
                      </a:r>
                      <a:endParaRPr lang="el-GR" sz="1400" dirty="0">
                        <a:latin typeface="Times New Roman"/>
                        <a:ea typeface="Times New Roman"/>
                      </a:endParaRPr>
                    </a:p>
                  </a:txBody>
                  <a:tcPr marL="68580" marR="68580" marT="0" marB="0"/>
                </a:tc>
                <a:tc>
                  <a:txBody>
                    <a:bodyPr/>
                    <a:lstStyle/>
                    <a:p>
                      <a:pPr algn="ctr">
                        <a:spcAft>
                          <a:spcPts val="0"/>
                        </a:spcAft>
                      </a:pPr>
                      <a:r>
                        <a:rPr lang="el-GR" sz="1400" dirty="0"/>
                        <a:t>Παραγωγή αερίου</a:t>
                      </a:r>
                      <a:endParaRPr lang="el-GR" sz="1400" dirty="0">
                        <a:latin typeface="Times New Roman"/>
                        <a:ea typeface="Times New Roman"/>
                      </a:endParaRPr>
                    </a:p>
                  </a:txBody>
                  <a:tcPr marL="68580" marR="68580" marT="0" marB="0"/>
                </a:tc>
                <a:tc>
                  <a:txBody>
                    <a:bodyPr/>
                    <a:lstStyle/>
                    <a:p>
                      <a:pPr algn="ctr">
                        <a:spcAft>
                          <a:spcPts val="0"/>
                        </a:spcAft>
                      </a:pPr>
                      <a:r>
                        <a:rPr lang="el-GR" sz="1400" dirty="0"/>
                        <a:t>Παραγωγή</a:t>
                      </a:r>
                    </a:p>
                    <a:p>
                      <a:pPr algn="ctr">
                        <a:spcAft>
                          <a:spcPts val="0"/>
                        </a:spcAft>
                      </a:pPr>
                      <a:r>
                        <a:rPr lang="en-US" sz="1400" dirty="0"/>
                        <a:t>H</a:t>
                      </a:r>
                      <a:r>
                        <a:rPr lang="en-US" sz="1400" baseline="-25000" dirty="0"/>
                        <a:t>2</a:t>
                      </a:r>
                      <a:r>
                        <a:rPr lang="en-US" sz="1400" dirty="0"/>
                        <a:t>S </a:t>
                      </a:r>
                      <a:endParaRPr lang="el-GR" sz="1400" dirty="0">
                        <a:latin typeface="Times New Roman"/>
                        <a:ea typeface="Times New Roman"/>
                      </a:endParaRPr>
                    </a:p>
                  </a:txBody>
                  <a:tcPr marL="68580" marR="68580" marT="0" marB="0"/>
                </a:tc>
                <a:tc>
                  <a:txBody>
                    <a:bodyPr/>
                    <a:lstStyle/>
                    <a:p>
                      <a:pPr algn="ctr">
                        <a:spcAft>
                          <a:spcPts val="0"/>
                        </a:spcAft>
                      </a:pPr>
                      <a:r>
                        <a:rPr lang="el-GR" sz="1400" dirty="0"/>
                        <a:t>Αλλαγές στο </a:t>
                      </a:r>
                      <a:r>
                        <a:rPr lang="en-US" sz="1400" dirty="0"/>
                        <a:t>Kligler</a:t>
                      </a:r>
                      <a:endParaRPr lang="el-GR" sz="1400" dirty="0">
                        <a:latin typeface="Times New Roman"/>
                        <a:ea typeface="Times New Roman"/>
                      </a:endParaRPr>
                    </a:p>
                  </a:txBody>
                  <a:tcPr marL="68580" marR="68580" marT="0" marB="0"/>
                </a:tc>
              </a:tr>
              <a:tr h="370840">
                <a:tc>
                  <a:txBody>
                    <a:bodyPr/>
                    <a:lstStyle/>
                    <a:p>
                      <a:pPr>
                        <a:spcAft>
                          <a:spcPts val="0"/>
                        </a:spcAft>
                      </a:pPr>
                      <a:r>
                        <a:rPr lang="en-US" sz="1400" dirty="0"/>
                        <a:t>E</a:t>
                      </a:r>
                      <a:r>
                        <a:rPr lang="el-GR" sz="1400" dirty="0"/>
                        <a:t>. </a:t>
                      </a:r>
                      <a:r>
                        <a:rPr lang="en-US" sz="1400" dirty="0"/>
                        <a:t>coli</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dirty="0"/>
                        <a:t>Κίτρινη στήλη, κίτρινη επιφάνεια, διάσπαση υλικού</a:t>
                      </a:r>
                      <a:endParaRPr lang="el-GR" sz="1400" dirty="0">
                        <a:latin typeface="Times New Roman"/>
                        <a:ea typeface="Times New Roman"/>
                      </a:endParaRPr>
                    </a:p>
                  </a:txBody>
                  <a:tcPr marL="68580" marR="68580" marT="0" marB="0"/>
                </a:tc>
              </a:tr>
              <a:tr h="370840">
                <a:tc>
                  <a:txBody>
                    <a:bodyPr/>
                    <a:lstStyle/>
                    <a:p>
                      <a:pPr>
                        <a:spcAft>
                          <a:spcPts val="0"/>
                        </a:spcAft>
                      </a:pPr>
                      <a:r>
                        <a:rPr lang="el-GR" sz="1400"/>
                        <a:t>Κλεμπσιέλλα</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r>
                        <a:rPr lang="el-GR" sz="1400" dirty="0"/>
                        <a:t>Κίτρινη στήλη, κίτρινη επιφάνεια, διάσπαση υλικού</a:t>
                      </a:r>
                      <a:endParaRPr lang="el-GR" sz="1400" dirty="0">
                        <a:latin typeface="Times New Roman"/>
                        <a:ea typeface="Times New Roman"/>
                      </a:endParaRPr>
                    </a:p>
                  </a:txBody>
                  <a:tcPr marL="68580" marR="68580" marT="0" marB="0"/>
                </a:tc>
              </a:tr>
              <a:tr h="370840">
                <a:tc>
                  <a:txBody>
                    <a:bodyPr/>
                    <a:lstStyle/>
                    <a:p>
                      <a:pPr>
                        <a:spcAft>
                          <a:spcPts val="0"/>
                        </a:spcAft>
                      </a:pPr>
                      <a:r>
                        <a:rPr lang="el-GR" sz="1400"/>
                        <a:t>Εντεροβακτηρίδιο</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r>
                        <a:rPr lang="el-GR" sz="1400" dirty="0"/>
                        <a:t>Κίτρινη στήλη, κίτρινη επιφάνεια, διάσπαση υλικού</a:t>
                      </a:r>
                      <a:endParaRPr lang="el-GR" sz="1400" dirty="0">
                        <a:latin typeface="Times New Roman"/>
                        <a:ea typeface="Times New Roman"/>
                      </a:endParaRPr>
                    </a:p>
                  </a:txBody>
                  <a:tcPr marL="68580" marR="68580" marT="0" marB="0"/>
                </a:tc>
              </a:tr>
              <a:tr h="370840">
                <a:tc>
                  <a:txBody>
                    <a:bodyPr/>
                    <a:lstStyle/>
                    <a:p>
                      <a:pPr>
                        <a:spcAft>
                          <a:spcPts val="0"/>
                        </a:spcAft>
                      </a:pPr>
                      <a:r>
                        <a:rPr lang="el-GR" sz="1400"/>
                        <a:t>Σαλμονέλλα</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r>
                        <a:rPr lang="el-GR" sz="1400" dirty="0"/>
                        <a:t>Μαύρη στήλη, κόκκινη επιφάνεια</a:t>
                      </a:r>
                      <a:endParaRPr lang="el-GR" sz="1400" dirty="0">
                        <a:latin typeface="Times New Roman"/>
                        <a:ea typeface="Times New Roman"/>
                      </a:endParaRPr>
                    </a:p>
                  </a:txBody>
                  <a:tcPr marL="68580" marR="68580" marT="0" marB="0"/>
                </a:tc>
              </a:tr>
              <a:tr h="370840">
                <a:tc>
                  <a:txBody>
                    <a:bodyPr/>
                    <a:lstStyle/>
                    <a:p>
                      <a:pPr>
                        <a:spcAft>
                          <a:spcPts val="0"/>
                        </a:spcAft>
                      </a:pPr>
                      <a:r>
                        <a:rPr lang="el-GR" sz="1400"/>
                        <a:t>Σιγκέλλα</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dirty="0"/>
                        <a:t>Κίτρινη στήλη, κόκκινη επιφάνεια</a:t>
                      </a:r>
                      <a:endParaRPr lang="el-GR" sz="1400" dirty="0">
                        <a:latin typeface="Times New Roman"/>
                        <a:ea typeface="Times New Roman"/>
                      </a:endParaRPr>
                    </a:p>
                  </a:txBody>
                  <a:tcPr marL="68580" marR="68580" marT="0" marB="0"/>
                </a:tc>
              </a:tr>
              <a:tr h="370840">
                <a:tc>
                  <a:txBody>
                    <a:bodyPr/>
                    <a:lstStyle/>
                    <a:p>
                      <a:pPr>
                        <a:spcAft>
                          <a:spcPts val="0"/>
                        </a:spcAft>
                      </a:pPr>
                      <a:r>
                        <a:rPr lang="el-GR" sz="1400"/>
                        <a:t>Σερράτια</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dirty="0"/>
                        <a:t>Κίτρινη στήλη, κόκκινη επιφάνεια</a:t>
                      </a:r>
                      <a:endParaRPr lang="el-GR" sz="1400" dirty="0">
                        <a:latin typeface="Times New Roman"/>
                        <a:ea typeface="Times New Roman"/>
                      </a:endParaRPr>
                    </a:p>
                  </a:txBody>
                  <a:tcPr marL="68580" marR="68580" marT="0" marB="0"/>
                </a:tc>
              </a:tr>
              <a:tr h="370840">
                <a:tc>
                  <a:txBody>
                    <a:bodyPr/>
                    <a:lstStyle/>
                    <a:p>
                      <a:pPr>
                        <a:spcAft>
                          <a:spcPts val="0"/>
                        </a:spcAft>
                      </a:pPr>
                      <a:r>
                        <a:rPr lang="en-US" sz="1400"/>
                        <a:t>P</a:t>
                      </a:r>
                      <a:r>
                        <a:rPr lang="el-GR" sz="1400"/>
                        <a:t>. </a:t>
                      </a:r>
                      <a:r>
                        <a:rPr lang="en-US" sz="1400"/>
                        <a:t>mirabilis</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dirty="0"/>
                        <a:t>Μαύρη στήλη, κόκκινη επιφάνεια, διάσπαση υλικού</a:t>
                      </a:r>
                      <a:endParaRPr lang="el-GR" sz="1400" dirty="0">
                        <a:latin typeface="Times New Roman"/>
                        <a:ea typeface="Times New Roman"/>
                      </a:endParaRPr>
                    </a:p>
                  </a:txBody>
                  <a:tcPr marL="68580" marR="68580" marT="0" marB="0"/>
                </a:tc>
              </a:tr>
              <a:tr h="370840">
                <a:tc>
                  <a:txBody>
                    <a:bodyPr/>
                    <a:lstStyle/>
                    <a:p>
                      <a:pPr>
                        <a:spcAft>
                          <a:spcPts val="0"/>
                        </a:spcAft>
                      </a:pPr>
                      <a:r>
                        <a:rPr lang="en-US" sz="1400" dirty="0"/>
                        <a:t>P</a:t>
                      </a:r>
                      <a:r>
                        <a:rPr lang="el-GR" sz="1400" dirty="0"/>
                        <a:t>. </a:t>
                      </a:r>
                      <a:r>
                        <a:rPr lang="en-US" sz="1400" dirty="0"/>
                        <a:t> </a:t>
                      </a:r>
                      <a:r>
                        <a:rPr lang="en-US" sz="1400" dirty="0" err="1"/>
                        <a:t>Voulgaris</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spcAft>
                          <a:spcPts val="0"/>
                        </a:spcAft>
                      </a:pPr>
                      <a:r>
                        <a:rPr lang="el-GR" sz="1400" dirty="0"/>
                        <a:t>Μαύρη στήλη, κόκκινη επιφάνεια, διάσπαση υλικού</a:t>
                      </a:r>
                      <a:endParaRPr lang="el-GR" sz="1400" dirty="0">
                        <a:latin typeface="Times New Roman"/>
                        <a:ea typeface="Times New Roman"/>
                      </a:endParaRPr>
                    </a:p>
                  </a:txBody>
                  <a:tcPr marL="68580" marR="68580" marT="0" marB="0"/>
                </a:tc>
              </a:tr>
            </a:tbl>
          </a:graphicData>
        </a:graphic>
      </p:graphicFrame>
      <p:sp>
        <p:nvSpPr>
          <p:cNvPr id="5" name="Rectangle 1"/>
          <p:cNvSpPr>
            <a:spLocks noChangeArrowheads="1"/>
          </p:cNvSpPr>
          <p:nvPr/>
        </p:nvSpPr>
        <p:spPr bwMode="auto">
          <a:xfrm>
            <a:off x="1763688" y="980728"/>
            <a:ext cx="554461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i="0" u="none" strike="noStrike" cap="none" normalizeH="0" baseline="0" dirty="0" smtClean="0">
                <a:ln>
                  <a:noFill/>
                </a:ln>
                <a:solidFill>
                  <a:schemeClr val="bg1"/>
                </a:solidFill>
                <a:effectLst/>
                <a:latin typeface="Arial" pitchFamily="34" charset="0"/>
                <a:ea typeface="Times New Roman" pitchFamily="18" charset="0"/>
              </a:rPr>
              <a:t> Μεταβολές των Εντεροβακτηριακών στο υλικό </a:t>
            </a:r>
            <a:r>
              <a:rPr kumimoji="0" lang="en-US" sz="1600" i="0" u="none" strike="noStrike" cap="none" normalizeH="0" baseline="0" dirty="0" smtClean="0">
                <a:ln>
                  <a:noFill/>
                </a:ln>
                <a:solidFill>
                  <a:schemeClr val="bg1"/>
                </a:solidFill>
                <a:effectLst/>
                <a:latin typeface="Arial" pitchFamily="34" charset="0"/>
                <a:ea typeface="Times New Roman" pitchFamily="18" charset="0"/>
              </a:rPr>
              <a:t>Kligler Iron Agar</a:t>
            </a:r>
            <a:endParaRPr kumimoji="0" lang="el-GR"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kligler_iron"/>
          <p:cNvPicPr>
            <a:picLocks noChangeAspect="1" noChangeArrowheads="1"/>
          </p:cNvPicPr>
          <p:nvPr/>
        </p:nvPicPr>
        <p:blipFill>
          <a:blip r:embed="rId2" cstate="print"/>
          <a:srcRect/>
          <a:stretch>
            <a:fillRect/>
          </a:stretch>
        </p:blipFill>
        <p:spPr bwMode="auto">
          <a:xfrm>
            <a:off x="2643174" y="1928802"/>
            <a:ext cx="4486275" cy="3295650"/>
          </a:xfrm>
          <a:prstGeom prst="rect">
            <a:avLst/>
          </a:prstGeom>
          <a:noFill/>
          <a:ln w="9525">
            <a:noFill/>
            <a:miter lim="800000"/>
            <a:headEnd/>
            <a:tailEnd/>
          </a:ln>
        </p:spPr>
      </p:pic>
      <p:sp>
        <p:nvSpPr>
          <p:cNvPr id="3" name="2 - TextBox"/>
          <p:cNvSpPr txBox="1"/>
          <p:nvPr/>
        </p:nvSpPr>
        <p:spPr>
          <a:xfrm>
            <a:off x="2643174" y="5572140"/>
            <a:ext cx="4357718" cy="830997"/>
          </a:xfrm>
          <a:prstGeom prst="rect">
            <a:avLst/>
          </a:prstGeom>
          <a:noFill/>
        </p:spPr>
        <p:txBody>
          <a:bodyPr wrap="square" rtlCol="0">
            <a:spAutoFit/>
          </a:bodyPr>
          <a:lstStyle/>
          <a:p>
            <a:r>
              <a:rPr lang="el-GR" sz="1600" dirty="0" smtClean="0"/>
              <a:t>Θρεπτικό υλικό </a:t>
            </a:r>
            <a:r>
              <a:rPr lang="en-US" sz="1600" dirty="0" smtClean="0"/>
              <a:t>Kligler</a:t>
            </a:r>
            <a:r>
              <a:rPr lang="el-GR" sz="1600" dirty="0" smtClean="0"/>
              <a:t> και οι μεταβολές σε αυτό μετά τον εμβολιασμό διαφόρων ειδών εντεροβακτηριακών</a:t>
            </a:r>
            <a:endParaRPr lang="el-GR" sz="16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
          <p:cNvSpPr>
            <a:spLocks noChangeArrowheads="1"/>
          </p:cNvSpPr>
          <p:nvPr/>
        </p:nvSpPr>
        <p:spPr bwMode="auto">
          <a:xfrm>
            <a:off x="1547664" y="1268760"/>
            <a:ext cx="597666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bg1"/>
                </a:solidFill>
                <a:effectLst/>
                <a:latin typeface="Arial" pitchFamily="34" charset="0"/>
                <a:ea typeface="Times New Roman" pitchFamily="18" charset="0"/>
              </a:rPr>
              <a:t> Βιοχημικά χαρακτηριστικά και κινητικότητα Εντεροβακτηριακών</a:t>
            </a:r>
            <a:endParaRPr kumimoji="0" lang="el-GR" sz="1600" b="0" i="0" u="none" strike="noStrike" cap="none" normalizeH="0" baseline="0" dirty="0" smtClean="0">
              <a:ln>
                <a:noFill/>
              </a:ln>
              <a:solidFill>
                <a:schemeClr val="bg1"/>
              </a:solidFill>
              <a:effectLst/>
              <a:latin typeface="Arial" pitchFamily="34" charset="0"/>
            </a:endParaRPr>
          </a:p>
        </p:txBody>
      </p:sp>
      <p:graphicFrame>
        <p:nvGraphicFramePr>
          <p:cNvPr id="5" name="4 - Πίνακας"/>
          <p:cNvGraphicFramePr>
            <a:graphicFrameLocks noGrp="1"/>
          </p:cNvGraphicFramePr>
          <p:nvPr/>
        </p:nvGraphicFramePr>
        <p:xfrm>
          <a:off x="214278" y="2113614"/>
          <a:ext cx="8501128" cy="3454400"/>
        </p:xfrm>
        <a:graphic>
          <a:graphicData uri="http://schemas.openxmlformats.org/drawingml/2006/table">
            <a:tbl>
              <a:tblPr firstRow="1" bandRow="1">
                <a:tableStyleId>{5C22544A-7EE6-4342-B048-85BDC9FD1C3A}</a:tableStyleId>
              </a:tblPr>
              <a:tblGrid>
                <a:gridCol w="1714516"/>
                <a:gridCol w="928694"/>
                <a:gridCol w="714380"/>
                <a:gridCol w="892974"/>
                <a:gridCol w="1062641"/>
                <a:gridCol w="687591"/>
                <a:gridCol w="1214446"/>
                <a:gridCol w="1285886"/>
              </a:tblGrid>
              <a:tr h="370840">
                <a:tc>
                  <a:txBody>
                    <a:bodyPr/>
                    <a:lstStyle/>
                    <a:p>
                      <a:pPr algn="ctr">
                        <a:spcAft>
                          <a:spcPts val="0"/>
                        </a:spcAft>
                      </a:pPr>
                      <a:r>
                        <a:rPr lang="el-GR" sz="1600" b="1" dirty="0"/>
                        <a:t>Μικρόβιο</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a:t>Ουρεάση</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smtClean="0">
                          <a:latin typeface="Times New Roman"/>
                          <a:ea typeface="Times New Roman"/>
                        </a:rPr>
                        <a:t>Η</a:t>
                      </a:r>
                      <a:r>
                        <a:rPr lang="el-GR" sz="1600" b="1" baseline="-25000" dirty="0" smtClean="0">
                          <a:latin typeface="Times New Roman"/>
                          <a:ea typeface="Times New Roman"/>
                        </a:rPr>
                        <a:t>2</a:t>
                      </a:r>
                      <a:r>
                        <a:rPr lang="en-US" sz="1600" b="1" baseline="0" dirty="0" smtClean="0">
                          <a:latin typeface="Times New Roman"/>
                          <a:ea typeface="Times New Roman"/>
                        </a:rPr>
                        <a:t>S</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a:t>Ινδόλη</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err="1"/>
                        <a:t>Ερυθ</a:t>
                      </a:r>
                      <a:r>
                        <a:rPr lang="el-GR" sz="1600" b="1" dirty="0"/>
                        <a:t>. του μεθυλίου</a:t>
                      </a:r>
                      <a:endParaRPr lang="el-GR" sz="1600" b="1" dirty="0">
                        <a:latin typeface="Times New Roman"/>
                        <a:ea typeface="Times New Roman"/>
                      </a:endParaRPr>
                    </a:p>
                  </a:txBody>
                  <a:tcPr marL="68580" marR="68580" marT="0" marB="0"/>
                </a:tc>
                <a:tc>
                  <a:txBody>
                    <a:bodyPr/>
                    <a:lstStyle/>
                    <a:p>
                      <a:pPr algn="ctr">
                        <a:spcAft>
                          <a:spcPts val="0"/>
                        </a:spcAft>
                      </a:pPr>
                      <a:r>
                        <a:rPr lang="en-US" sz="1600" b="1" dirty="0"/>
                        <a:t>VP</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err="1"/>
                        <a:t>Κιτρ</a:t>
                      </a:r>
                      <a:r>
                        <a:rPr lang="el-GR" sz="1600" b="1" dirty="0"/>
                        <a:t>. νάτριο</a:t>
                      </a:r>
                      <a:endParaRPr lang="el-GR" sz="1600" b="1" dirty="0">
                        <a:latin typeface="Times New Roman"/>
                        <a:ea typeface="Times New Roman"/>
                      </a:endParaRPr>
                    </a:p>
                  </a:txBody>
                  <a:tcPr marL="68580" marR="68580" marT="0" marB="0"/>
                </a:tc>
                <a:tc>
                  <a:txBody>
                    <a:bodyPr/>
                    <a:lstStyle/>
                    <a:p>
                      <a:pPr algn="ctr">
                        <a:spcAft>
                          <a:spcPts val="0"/>
                        </a:spcAft>
                      </a:pPr>
                      <a:r>
                        <a:rPr lang="el-GR" sz="1600" b="1" dirty="0"/>
                        <a:t>Κινητικότητα</a:t>
                      </a:r>
                      <a:endParaRPr lang="el-GR" sz="1600" b="1" dirty="0">
                        <a:latin typeface="Times New Roman"/>
                        <a:ea typeface="Times New Roman"/>
                      </a:endParaRPr>
                    </a:p>
                  </a:txBody>
                  <a:tcPr marL="68580" marR="68580" marT="0" marB="0"/>
                </a:tc>
              </a:tr>
              <a:tr h="370840">
                <a:tc>
                  <a:txBody>
                    <a:bodyPr/>
                    <a:lstStyle/>
                    <a:p>
                      <a:pPr>
                        <a:spcAft>
                          <a:spcPts val="0"/>
                        </a:spcAft>
                      </a:pPr>
                      <a:r>
                        <a:rPr lang="en-US" sz="1600" i="1" dirty="0"/>
                        <a:t>E</a:t>
                      </a:r>
                      <a:r>
                        <a:rPr lang="el-GR" sz="1600" i="1" dirty="0"/>
                        <a:t>. </a:t>
                      </a:r>
                      <a:r>
                        <a:rPr lang="en-US" sz="1600" i="1" dirty="0"/>
                        <a:t>coli</a:t>
                      </a:r>
                      <a:endParaRPr lang="el-GR" sz="16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l-GR" sz="1600" dirty="0" err="1"/>
                        <a:t>Κλεμπσιέλλα</a:t>
                      </a:r>
                      <a:endParaRPr lang="el-GR" sz="1600" dirty="0">
                        <a:latin typeface="Times New Roman"/>
                        <a:ea typeface="Times New Roman"/>
                      </a:endParaRPr>
                    </a:p>
                  </a:txBody>
                  <a:tcPr marL="68580" marR="68580" marT="0" marB="0"/>
                </a:tc>
                <a:tc>
                  <a:txBody>
                    <a:bodyPr/>
                    <a:lstStyle/>
                    <a:p>
                      <a:pPr algn="ctr">
                        <a:spcAft>
                          <a:spcPts val="0"/>
                        </a:spcAft>
                      </a:pPr>
                      <a:r>
                        <a:rPr lang="el-GR" sz="1400" dirty="0" smtClean="0"/>
                        <a:t>+</a:t>
                      </a:r>
                      <a:r>
                        <a:rPr lang="en-US" sz="1400" dirty="0" smtClean="0"/>
                        <a:t>/-</a:t>
                      </a:r>
                      <a:endParaRPr lang="el-GR" sz="14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l-GR" sz="1600" dirty="0" err="1"/>
                        <a:t>Εντεροβακτηρίδιο</a:t>
                      </a:r>
                      <a:endParaRPr lang="el-GR" sz="16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l-GR" sz="1600" dirty="0" err="1"/>
                        <a:t>Σαλμονέλλα</a:t>
                      </a:r>
                      <a:endParaRPr lang="el-GR" sz="16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n-US" sz="1400" dirty="0" smtClean="0">
                          <a:latin typeface="Times New Roman"/>
                          <a:ea typeface="Times New Roman"/>
                        </a:rPr>
                        <a:t>+</a:t>
                      </a:r>
                      <a:endParaRPr lang="el-GR" sz="14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l-GR" sz="1600" dirty="0" err="1"/>
                        <a:t>Σιγκέλλα</a:t>
                      </a:r>
                      <a:endParaRPr lang="el-GR" sz="16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l-GR" sz="1600" dirty="0" err="1" smtClean="0"/>
                        <a:t>Σερράτια</a:t>
                      </a:r>
                      <a:endParaRPr lang="el-GR" sz="16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smtClean="0">
                          <a:latin typeface="Times New Roman"/>
                          <a:ea typeface="Times New Roman"/>
                        </a:rPr>
                        <a:t>+</a:t>
                      </a:r>
                      <a:endParaRPr lang="el-GR" sz="1400" dirty="0">
                        <a:latin typeface="Times New Roman"/>
                        <a:ea typeface="Times New Roman"/>
                      </a:endParaRPr>
                    </a:p>
                  </a:txBody>
                  <a:tcPr marL="68580" marR="68580" marT="0" marB="0"/>
                </a:tc>
              </a:tr>
              <a:tr h="370840">
                <a:tc>
                  <a:txBody>
                    <a:bodyPr/>
                    <a:lstStyle/>
                    <a:p>
                      <a:pPr>
                        <a:spcAft>
                          <a:spcPts val="0"/>
                        </a:spcAft>
                      </a:pPr>
                      <a:r>
                        <a:rPr lang="en-US" sz="1600" i="1" dirty="0"/>
                        <a:t>P</a:t>
                      </a:r>
                      <a:r>
                        <a:rPr lang="el-GR" sz="1600" i="1" dirty="0"/>
                        <a:t>. </a:t>
                      </a:r>
                      <a:r>
                        <a:rPr lang="en-US" sz="1600" i="1" dirty="0"/>
                        <a:t>mirabilis</a:t>
                      </a:r>
                      <a:endParaRPr lang="el-GR" sz="1600" i="1"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600" i="1" dirty="0"/>
                        <a:t>P</a:t>
                      </a:r>
                      <a:r>
                        <a:rPr lang="el-GR" sz="1600" i="1" dirty="0"/>
                        <a:t>. </a:t>
                      </a:r>
                      <a:r>
                        <a:rPr lang="en-US" sz="1600" i="1" dirty="0" err="1"/>
                        <a:t>Voulgaris</a:t>
                      </a:r>
                      <a:endParaRPr lang="el-GR" sz="16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214546" y="1928802"/>
            <a:ext cx="4071966" cy="646331"/>
          </a:xfrm>
          <a:prstGeom prst="rect">
            <a:avLst/>
          </a:prstGeom>
          <a:noFill/>
        </p:spPr>
        <p:txBody>
          <a:bodyPr wrap="square" rtlCol="0">
            <a:spAutoFit/>
          </a:bodyPr>
          <a:lstStyle/>
          <a:p>
            <a:pPr algn="ctr"/>
            <a:r>
              <a:rPr lang="el-GR" b="1" dirty="0" smtClean="0"/>
              <a:t>Ταχείες μέθοδοι τυποποίησης εντεροβακτηριακών</a:t>
            </a:r>
            <a:endParaRPr lang="el-GR" b="1" dirty="0"/>
          </a:p>
        </p:txBody>
      </p:sp>
      <p:sp>
        <p:nvSpPr>
          <p:cNvPr id="5" name="4 - TextBox"/>
          <p:cNvSpPr txBox="1"/>
          <p:nvPr/>
        </p:nvSpPr>
        <p:spPr>
          <a:xfrm>
            <a:off x="2571736" y="2786058"/>
            <a:ext cx="3714776" cy="1077218"/>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
            </a:pPr>
            <a:r>
              <a:rPr lang="en-US" sz="1600" dirty="0" err="1" smtClean="0"/>
              <a:t>Enterotube</a:t>
            </a:r>
            <a:r>
              <a:rPr lang="en-US" sz="1600" dirty="0" smtClean="0"/>
              <a:t> II (Roche Diagnostics)</a:t>
            </a:r>
          </a:p>
          <a:p>
            <a:pPr>
              <a:buFont typeface="Wingdings" pitchFamily="2" charset="2"/>
              <a:buChar char="§"/>
            </a:pPr>
            <a:r>
              <a:rPr lang="en-US" sz="1600" dirty="0" smtClean="0"/>
              <a:t>API system (API, </a:t>
            </a:r>
            <a:r>
              <a:rPr lang="en-US" sz="1600" dirty="0" err="1" smtClean="0"/>
              <a:t>BioMereux</a:t>
            </a:r>
            <a:r>
              <a:rPr lang="en-US" sz="1600" dirty="0" smtClean="0"/>
              <a:t> Lyon France)</a:t>
            </a:r>
          </a:p>
          <a:p>
            <a:pPr>
              <a:buFont typeface="Wingdings" pitchFamily="2" charset="2"/>
              <a:buChar char="§"/>
            </a:pPr>
            <a:r>
              <a:rPr lang="en-US" sz="1600" dirty="0" err="1" smtClean="0"/>
              <a:t>Minitek</a:t>
            </a:r>
            <a:r>
              <a:rPr lang="en-US" sz="1600" dirty="0" smtClean="0"/>
              <a:t> system (Becton &amp; Dickinson system, USA)</a:t>
            </a:r>
            <a:endParaRPr lang="el-GR"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1397000"/>
          <a:ext cx="6096000" cy="397764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Παθογόνοι</a:t>
                      </a:r>
                      <a:r>
                        <a:rPr lang="el-GR" baseline="0" dirty="0" smtClean="0"/>
                        <a:t> μηχανισμοί βακτηρίων</a:t>
                      </a: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Έλυτρο ή </a:t>
                      </a:r>
                      <a:r>
                        <a:rPr lang="el-GR" dirty="0" err="1" smtClean="0"/>
                        <a:t>κα</a:t>
                      </a:r>
                      <a:r>
                        <a:rPr lang="el-GR" baseline="0" dirty="0" err="1" smtClean="0"/>
                        <a:t>ψουλα</a:t>
                      </a:r>
                      <a:r>
                        <a:rPr lang="el-GR" baseline="0" dirty="0" smtClean="0"/>
                        <a:t> (αντιφαγοκυτταρική δράση)</a:t>
                      </a:r>
                      <a:endParaRPr lang="el-GR" dirty="0" smtClean="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Πρωτεΐνη Α και Μ (σταφυλόκοκκος)</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Βιομεμβράνες - Κυτταρική επικοινωνία</a:t>
                      </a:r>
                      <a:endParaRPr lang="el-GR" dirty="0"/>
                    </a:p>
                  </a:txBody>
                  <a:tcPr/>
                </a:tc>
              </a:tr>
              <a:tr h="370840">
                <a:tc>
                  <a:txBody>
                    <a:bodyPr/>
                    <a:lstStyle/>
                    <a:p>
                      <a:pPr algn="ctr"/>
                      <a:r>
                        <a:rPr lang="el-GR" dirty="0" smtClean="0"/>
                        <a:t>Αντεσίνες (συγκολλητίνες)</a:t>
                      </a:r>
                      <a:endParaRPr lang="el-GR" dirty="0"/>
                    </a:p>
                  </a:txBody>
                  <a:tcPr/>
                </a:tc>
              </a:tr>
              <a:tr h="370840">
                <a:tc>
                  <a:txBody>
                    <a:bodyPr/>
                    <a:lstStyle/>
                    <a:p>
                      <a:pPr algn="ctr"/>
                      <a:r>
                        <a:rPr lang="el-GR" dirty="0" smtClean="0"/>
                        <a:t>Αιμολυσίνες, κυτταρολυσίνες</a:t>
                      </a:r>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Λιποπολυσακχαρίτης (στα </a:t>
                      </a:r>
                      <a:r>
                        <a:rPr lang="en-US" dirty="0" smtClean="0"/>
                        <a:t>Gram-) </a:t>
                      </a:r>
                      <a:r>
                        <a:rPr lang="el-GR" dirty="0" smtClean="0"/>
                        <a:t>ή</a:t>
                      </a:r>
                      <a:r>
                        <a:rPr lang="el-GR" baseline="0" dirty="0" smtClean="0"/>
                        <a:t> ενδοτοξίνη</a:t>
                      </a:r>
                      <a:endParaRPr lang="el-GR" dirty="0"/>
                    </a:p>
                  </a:txBody>
                  <a:tcPr/>
                </a:tc>
              </a:tr>
              <a:tr h="370840">
                <a:tc>
                  <a:txBody>
                    <a:bodyPr/>
                    <a:lstStyle/>
                    <a:p>
                      <a:pPr algn="ctr"/>
                      <a:r>
                        <a:rPr lang="el-GR" dirty="0" smtClean="0"/>
                        <a:t>Εξωκυττάρια ένζυμα</a:t>
                      </a:r>
                      <a:endParaRPr lang="el-GR" dirty="0"/>
                    </a:p>
                  </a:txBody>
                  <a:tcPr/>
                </a:tc>
              </a:tr>
              <a:tr h="370840">
                <a:tc>
                  <a:txBody>
                    <a:bodyPr/>
                    <a:lstStyle/>
                    <a:p>
                      <a:pPr algn="ctr"/>
                      <a:r>
                        <a:rPr lang="el-GR" dirty="0" smtClean="0"/>
                        <a:t>Τοξίνες </a:t>
                      </a:r>
                      <a:endParaRPr lang="el-GR" dirty="0"/>
                    </a:p>
                  </a:txBody>
                  <a:tcPr/>
                </a:tc>
              </a:tr>
              <a:tr h="370840">
                <a:tc>
                  <a:txBody>
                    <a:bodyPr/>
                    <a:lstStyle/>
                    <a:p>
                      <a:pPr algn="ctr"/>
                      <a:r>
                        <a:rPr lang="el-GR" dirty="0" smtClean="0"/>
                        <a:t>Αποφυγή φαγοκυττάρωσης μέσω λυτικής τοξίνης του φαγοσώματος (λιστέρια)</a:t>
                      </a:r>
                      <a:endParaRPr lang="el-GR" dirty="0"/>
                    </a:p>
                  </a:txBody>
                  <a:tcPr/>
                </a:tc>
              </a:tr>
            </a:tbl>
          </a:graphicData>
        </a:graphic>
      </p:graphicFrame>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71736" y="1654908"/>
            <a:ext cx="4786346" cy="1631216"/>
          </a:xfrm>
          <a:prstGeom prst="rect">
            <a:avLst/>
          </a:prstGeom>
          <a:noFill/>
          <a:ln>
            <a:solidFill>
              <a:schemeClr val="tx2">
                <a:lumMod val="60000"/>
                <a:lumOff val="40000"/>
              </a:schemeClr>
            </a:solidFill>
          </a:ln>
        </p:spPr>
        <p:txBody>
          <a:bodyPr wrap="square" rtlCol="0">
            <a:spAutoFit/>
          </a:bodyPr>
          <a:lstStyle/>
          <a:p>
            <a:pPr algn="ctr"/>
            <a:r>
              <a:rPr lang="en-US" b="1" dirty="0" err="1" smtClean="0"/>
              <a:t>Enterotube</a:t>
            </a:r>
            <a:r>
              <a:rPr lang="en-US" b="1" dirty="0" smtClean="0"/>
              <a:t> II (Roche Diagnostics)</a:t>
            </a:r>
          </a:p>
          <a:p>
            <a:endParaRPr lang="en-US" dirty="0" smtClean="0"/>
          </a:p>
          <a:p>
            <a:r>
              <a:rPr lang="el-GR" sz="1600" dirty="0" smtClean="0"/>
              <a:t>Σωλήνας με 12 τμήματα που το καθένα περιέχει διαφορετικό θρεπτικό υλικό με άγαρ</a:t>
            </a:r>
          </a:p>
          <a:p>
            <a:r>
              <a:rPr lang="el-GR" sz="1600" dirty="0" smtClean="0"/>
              <a:t>Τα τμήματα εμβολιάζονται με μία αποικία και επωάζονται 18-24 ώρες</a:t>
            </a:r>
            <a:endParaRPr lang="el-GR" sz="1600" dirty="0"/>
          </a:p>
        </p:txBody>
      </p:sp>
      <p:sp>
        <p:nvSpPr>
          <p:cNvPr id="194562" name="AutoShape 2" descr="Αποτέλεσμα εικόνας για enterotube 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 name="6 - TextBox"/>
          <p:cNvSpPr txBox="1"/>
          <p:nvPr/>
        </p:nvSpPr>
        <p:spPr>
          <a:xfrm>
            <a:off x="2571736" y="3456105"/>
            <a:ext cx="4786346" cy="2616101"/>
          </a:xfrm>
          <a:prstGeom prst="rect">
            <a:avLst/>
          </a:prstGeom>
          <a:noFill/>
          <a:ln>
            <a:solidFill>
              <a:schemeClr val="tx2">
                <a:lumMod val="60000"/>
                <a:lumOff val="40000"/>
              </a:schemeClr>
            </a:solidFill>
          </a:ln>
        </p:spPr>
        <p:txBody>
          <a:bodyPr wrap="square" rtlCol="0">
            <a:spAutoFit/>
          </a:bodyPr>
          <a:lstStyle/>
          <a:p>
            <a:r>
              <a:rPr lang="el-GR" b="1" dirty="0" smtClean="0"/>
              <a:t>Ελέγχεται:</a:t>
            </a:r>
          </a:p>
          <a:p>
            <a:pPr>
              <a:buFont typeface="Wingdings" pitchFamily="2" charset="2"/>
              <a:buChar char="§"/>
            </a:pPr>
            <a:r>
              <a:rPr lang="el-GR" sz="1600" dirty="0" smtClean="0"/>
              <a:t>Η ζύμωση των σακχάρων</a:t>
            </a:r>
            <a:r>
              <a:rPr lang="en-US" sz="1600" dirty="0" smtClean="0"/>
              <a:t> </a:t>
            </a:r>
            <a:r>
              <a:rPr lang="en-US" sz="1600" dirty="0" err="1" smtClean="0"/>
              <a:t>glycose</a:t>
            </a:r>
            <a:r>
              <a:rPr lang="en-US" sz="1600" dirty="0" smtClean="0"/>
              <a:t>, lactose, </a:t>
            </a:r>
            <a:r>
              <a:rPr lang="en-US" sz="1600" dirty="0" err="1" smtClean="0"/>
              <a:t>adonitol</a:t>
            </a:r>
            <a:r>
              <a:rPr lang="en-US" sz="1600" dirty="0" smtClean="0"/>
              <a:t>, </a:t>
            </a:r>
            <a:r>
              <a:rPr lang="en-US" sz="1600" dirty="0" err="1" smtClean="0"/>
              <a:t>arabinose</a:t>
            </a:r>
            <a:r>
              <a:rPr lang="en-US" sz="1600" dirty="0" smtClean="0"/>
              <a:t>, </a:t>
            </a:r>
            <a:r>
              <a:rPr lang="en-US" sz="1600" dirty="0" err="1" smtClean="0"/>
              <a:t>sorbitol</a:t>
            </a:r>
            <a:r>
              <a:rPr lang="en-US" sz="1600" dirty="0" smtClean="0"/>
              <a:t>, </a:t>
            </a:r>
            <a:r>
              <a:rPr lang="en-US" sz="1600" dirty="0" err="1" smtClean="0"/>
              <a:t>dulcitol</a:t>
            </a:r>
            <a:endParaRPr lang="en-US" sz="1600" dirty="0" smtClean="0"/>
          </a:p>
          <a:p>
            <a:pPr>
              <a:buFont typeface="Wingdings" pitchFamily="2" charset="2"/>
              <a:buChar char="§"/>
            </a:pPr>
            <a:r>
              <a:rPr lang="el-GR" sz="1600" dirty="0" smtClean="0"/>
              <a:t>Η παραγωγή </a:t>
            </a:r>
            <a:r>
              <a:rPr lang="en-US" sz="1600" dirty="0" smtClean="0"/>
              <a:t>H</a:t>
            </a:r>
            <a:r>
              <a:rPr lang="en-US" sz="1600" baseline="-25000" dirty="0" smtClean="0"/>
              <a:t>2</a:t>
            </a:r>
            <a:r>
              <a:rPr lang="en-US" sz="1600" dirty="0" smtClean="0"/>
              <a:t>S</a:t>
            </a:r>
            <a:r>
              <a:rPr lang="el-GR" sz="1600" dirty="0" smtClean="0"/>
              <a:t> και/ή ινδόλης</a:t>
            </a:r>
          </a:p>
          <a:p>
            <a:pPr>
              <a:buFont typeface="Wingdings" pitchFamily="2" charset="2"/>
              <a:buChar char="§"/>
            </a:pPr>
            <a:r>
              <a:rPr lang="el-GR" sz="1600" dirty="0" smtClean="0"/>
              <a:t>Η παραγωγή </a:t>
            </a:r>
            <a:r>
              <a:rPr lang="el-GR" sz="1600" dirty="0" err="1" smtClean="0"/>
              <a:t>ακετυλομεθυλοκαρβινόλης</a:t>
            </a:r>
            <a:endParaRPr lang="el-GR" sz="1600" dirty="0" smtClean="0"/>
          </a:p>
          <a:p>
            <a:pPr>
              <a:buFont typeface="Wingdings" pitchFamily="2" charset="2"/>
              <a:buChar char="§"/>
            </a:pPr>
            <a:r>
              <a:rPr lang="el-GR" sz="1600" dirty="0" smtClean="0"/>
              <a:t>Η διάσπαση της ουρίας</a:t>
            </a:r>
          </a:p>
          <a:p>
            <a:pPr>
              <a:buFont typeface="Wingdings" pitchFamily="2" charset="2"/>
              <a:buChar char="§"/>
            </a:pPr>
            <a:r>
              <a:rPr lang="el-GR" sz="1600" dirty="0" smtClean="0"/>
              <a:t>Η απαμίνωση της φαινυλαλανίνης</a:t>
            </a:r>
            <a:r>
              <a:rPr lang="el-GR" dirty="0" smtClean="0"/>
              <a:t> </a:t>
            </a:r>
          </a:p>
          <a:p>
            <a:pPr>
              <a:buFont typeface="Wingdings" pitchFamily="2" charset="2"/>
              <a:buChar char="§"/>
            </a:pPr>
            <a:r>
              <a:rPr lang="el-GR" sz="1600" dirty="0" smtClean="0"/>
              <a:t>Η </a:t>
            </a:r>
            <a:r>
              <a:rPr lang="el-GR" sz="1600" dirty="0" err="1" smtClean="0"/>
              <a:t>αποκαρβοξυλίωση</a:t>
            </a:r>
            <a:r>
              <a:rPr lang="el-GR" sz="1600" dirty="0" smtClean="0"/>
              <a:t> της λυσίνης και/ή της ορνιθίνης</a:t>
            </a:r>
          </a:p>
          <a:p>
            <a:pPr>
              <a:buFont typeface="Wingdings" pitchFamily="2" charset="2"/>
              <a:buChar char="§"/>
            </a:pPr>
            <a:r>
              <a:rPr lang="el-GR" sz="1600" dirty="0" smtClean="0"/>
              <a:t>Η ικανότητα χρήσης των κιτρικών ως μοναδική πηγή ενέργειας</a:t>
            </a:r>
            <a:endParaRPr lang="el-GR" sz="16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Documents and Settings\Eleni\Τα έγγραφά μου\Downloads\BlockResultVP_g.jpg"/>
          <p:cNvPicPr>
            <a:picLocks noChangeAspect="1" noChangeArrowheads="1"/>
          </p:cNvPicPr>
          <p:nvPr/>
        </p:nvPicPr>
        <p:blipFill>
          <a:blip r:embed="rId2" cstate="print"/>
          <a:srcRect/>
          <a:stretch>
            <a:fillRect/>
          </a:stretch>
        </p:blipFill>
        <p:spPr bwMode="auto">
          <a:xfrm>
            <a:off x="1142976" y="3929066"/>
            <a:ext cx="6572296" cy="1930400"/>
          </a:xfrm>
          <a:prstGeom prst="rect">
            <a:avLst/>
          </a:prstGeom>
          <a:noFill/>
        </p:spPr>
      </p:pic>
      <p:pic>
        <p:nvPicPr>
          <p:cNvPr id="5" name="Picture 3" descr="C:\Documents and Settings\Eleni\Τα έγγραφά μου\Downloads\entero2.jpg"/>
          <p:cNvPicPr>
            <a:picLocks noChangeAspect="1" noChangeArrowheads="1"/>
          </p:cNvPicPr>
          <p:nvPr/>
        </p:nvPicPr>
        <p:blipFill>
          <a:blip r:embed="rId3" cstate="print"/>
          <a:srcRect/>
          <a:stretch>
            <a:fillRect/>
          </a:stretch>
        </p:blipFill>
        <p:spPr bwMode="auto">
          <a:xfrm>
            <a:off x="1071538" y="785794"/>
            <a:ext cx="6638925" cy="2770187"/>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857356" y="1928802"/>
            <a:ext cx="5357850" cy="369332"/>
          </a:xfrm>
          <a:prstGeom prst="rect">
            <a:avLst/>
          </a:prstGeom>
          <a:noFill/>
          <a:ln>
            <a:solidFill>
              <a:schemeClr val="tx2"/>
            </a:solidFill>
          </a:ln>
        </p:spPr>
        <p:txBody>
          <a:bodyPr wrap="square" rtlCol="0">
            <a:spAutoFit/>
          </a:bodyPr>
          <a:lstStyle/>
          <a:p>
            <a:pPr algn="ctr"/>
            <a:r>
              <a:rPr lang="el-GR" b="1" dirty="0" smtClean="0"/>
              <a:t>Πολυσύστημα ΑΡΙ εντεροβακτηριακών</a:t>
            </a:r>
            <a:endParaRPr lang="el-GR" b="1" dirty="0"/>
          </a:p>
        </p:txBody>
      </p:sp>
      <p:sp>
        <p:nvSpPr>
          <p:cNvPr id="5" name="4 - TextBox"/>
          <p:cNvSpPr txBox="1"/>
          <p:nvPr/>
        </p:nvSpPr>
        <p:spPr>
          <a:xfrm>
            <a:off x="1857356" y="2428868"/>
            <a:ext cx="5357850" cy="2831544"/>
          </a:xfrm>
          <a:prstGeom prst="rect">
            <a:avLst/>
          </a:prstGeom>
          <a:noFill/>
          <a:ln>
            <a:solidFill>
              <a:schemeClr val="tx2">
                <a:lumMod val="60000"/>
                <a:lumOff val="40000"/>
              </a:schemeClr>
            </a:solidFill>
          </a:ln>
        </p:spPr>
        <p:txBody>
          <a:bodyPr wrap="square" rtlCol="0">
            <a:spAutoFit/>
          </a:bodyPr>
          <a:lstStyle/>
          <a:p>
            <a:r>
              <a:rPr lang="el-GR" sz="1600" dirty="0" smtClean="0"/>
              <a:t>Το πολυσύστημα ΑΡΙ αποτελείται από 20 μικροσωληνάρια με αφυδατωμένα υλικά όπου εξετάζεται:</a:t>
            </a:r>
          </a:p>
          <a:p>
            <a:pPr>
              <a:buFont typeface="Wingdings" pitchFamily="2" charset="2"/>
              <a:buChar char="§"/>
            </a:pPr>
            <a:r>
              <a:rPr lang="el-GR" sz="1600" dirty="0" smtClean="0"/>
              <a:t>Η ζύμωση των </a:t>
            </a:r>
            <a:r>
              <a:rPr lang="en-US" sz="1600" dirty="0" err="1" smtClean="0"/>
              <a:t>glycose</a:t>
            </a:r>
            <a:r>
              <a:rPr lang="en-US" sz="1600" dirty="0" smtClean="0"/>
              <a:t>, </a:t>
            </a:r>
            <a:r>
              <a:rPr lang="en-US" sz="1600" dirty="0" err="1" smtClean="0"/>
              <a:t>mannitol</a:t>
            </a:r>
            <a:r>
              <a:rPr lang="en-US" sz="1600" dirty="0" smtClean="0"/>
              <a:t>, </a:t>
            </a:r>
            <a:r>
              <a:rPr lang="en-US" sz="1600" dirty="0" err="1" smtClean="0"/>
              <a:t>inositol</a:t>
            </a:r>
            <a:r>
              <a:rPr lang="en-US" sz="1600" dirty="0" smtClean="0"/>
              <a:t>, </a:t>
            </a:r>
            <a:r>
              <a:rPr lang="en-US" sz="1600" dirty="0" err="1" smtClean="0"/>
              <a:t>sorbitol</a:t>
            </a:r>
            <a:r>
              <a:rPr lang="en-US" sz="1600" dirty="0" smtClean="0"/>
              <a:t>, </a:t>
            </a:r>
            <a:r>
              <a:rPr lang="en-US" sz="1600" dirty="0" err="1" smtClean="0"/>
              <a:t>rhamnose</a:t>
            </a:r>
            <a:r>
              <a:rPr lang="en-US" sz="1600" dirty="0" smtClean="0"/>
              <a:t>, </a:t>
            </a:r>
            <a:r>
              <a:rPr lang="en-US" sz="1600" dirty="0" err="1" smtClean="0"/>
              <a:t>sacchrose</a:t>
            </a:r>
            <a:r>
              <a:rPr lang="en-US" sz="1600" dirty="0" smtClean="0"/>
              <a:t>, </a:t>
            </a:r>
            <a:r>
              <a:rPr lang="en-US" sz="1600" dirty="0" err="1" smtClean="0"/>
              <a:t>melolose</a:t>
            </a:r>
            <a:r>
              <a:rPr lang="en-US" sz="1600" dirty="0" smtClean="0"/>
              <a:t>, </a:t>
            </a:r>
            <a:r>
              <a:rPr lang="en-US" sz="1600" dirty="0" err="1" smtClean="0"/>
              <a:t>amygdalin</a:t>
            </a:r>
            <a:endParaRPr lang="en-US" sz="1600" dirty="0" smtClean="0"/>
          </a:p>
          <a:p>
            <a:pPr>
              <a:buFont typeface="Wingdings" pitchFamily="2" charset="2"/>
              <a:buChar char="§"/>
            </a:pPr>
            <a:r>
              <a:rPr lang="el-GR" sz="1600" dirty="0" smtClean="0"/>
              <a:t>Η παραγωγή ινδόλης και υδρόθειου</a:t>
            </a:r>
          </a:p>
          <a:p>
            <a:pPr>
              <a:buFont typeface="Wingdings" pitchFamily="2" charset="2"/>
              <a:buChar char="§"/>
            </a:pPr>
            <a:r>
              <a:rPr lang="el-GR" sz="1600" dirty="0" smtClean="0"/>
              <a:t>Η διάσπαση της ουρίας</a:t>
            </a:r>
          </a:p>
          <a:p>
            <a:pPr>
              <a:buFont typeface="Wingdings" pitchFamily="2" charset="2"/>
              <a:buChar char="§"/>
            </a:pPr>
            <a:r>
              <a:rPr lang="el-GR" sz="1600" dirty="0" smtClean="0"/>
              <a:t>Η απαμίνωση των </a:t>
            </a:r>
            <a:r>
              <a:rPr lang="en-US" sz="1600" dirty="0" smtClean="0"/>
              <a:t>tryptophan, lysine, </a:t>
            </a:r>
            <a:r>
              <a:rPr lang="en-US" sz="1600" dirty="0" err="1" smtClean="0"/>
              <a:t>omithine</a:t>
            </a:r>
            <a:r>
              <a:rPr lang="en-US" sz="1600" dirty="0" smtClean="0"/>
              <a:t>, </a:t>
            </a:r>
            <a:r>
              <a:rPr lang="en-US" sz="1600" dirty="0" err="1" smtClean="0"/>
              <a:t>arginine</a:t>
            </a:r>
            <a:endParaRPr lang="en-US" sz="1600" dirty="0" smtClean="0"/>
          </a:p>
          <a:p>
            <a:pPr>
              <a:buFont typeface="Wingdings" pitchFamily="2" charset="2"/>
              <a:buChar char="§"/>
            </a:pPr>
            <a:r>
              <a:rPr lang="el-GR" sz="1600" dirty="0" smtClean="0"/>
              <a:t>Η παραγωγή </a:t>
            </a:r>
            <a:r>
              <a:rPr lang="el-GR" sz="1600" dirty="0" err="1" smtClean="0"/>
              <a:t>πηκτάσης</a:t>
            </a:r>
            <a:endParaRPr lang="el-GR" sz="1600" dirty="0" smtClean="0"/>
          </a:p>
          <a:p>
            <a:pPr>
              <a:buFont typeface="Wingdings" pitchFamily="2" charset="2"/>
              <a:buChar char="§"/>
            </a:pPr>
            <a:r>
              <a:rPr lang="el-GR" sz="1600" dirty="0" smtClean="0"/>
              <a:t>Η παραγωγή </a:t>
            </a:r>
            <a:r>
              <a:rPr lang="el-GR" sz="1600" dirty="0" err="1" smtClean="0"/>
              <a:t>ακετυλομεθυλοκαρβινόλης</a:t>
            </a:r>
            <a:r>
              <a:rPr lang="el-GR" sz="1600" dirty="0" smtClean="0"/>
              <a:t> από τη γλυκόζη (</a:t>
            </a:r>
            <a:r>
              <a:rPr lang="en-US" sz="1600" dirty="0" smtClean="0"/>
              <a:t>VP)</a:t>
            </a:r>
          </a:p>
          <a:p>
            <a:pPr>
              <a:buFont typeface="Wingdings" pitchFamily="2" charset="2"/>
              <a:buChar char="§"/>
            </a:pPr>
            <a:r>
              <a:rPr lang="el-GR" sz="1600" dirty="0" smtClean="0"/>
              <a:t>Η διάσπαση της </a:t>
            </a:r>
            <a:r>
              <a:rPr lang="en-US" sz="1600" dirty="0" smtClean="0"/>
              <a:t>ONPG, o-</a:t>
            </a:r>
            <a:r>
              <a:rPr lang="en-US" sz="1600" dirty="0" err="1" smtClean="0"/>
              <a:t>nitrophenyl</a:t>
            </a:r>
            <a:r>
              <a:rPr lang="en-US" sz="1600" dirty="0" smtClean="0"/>
              <a:t>-b-D-</a:t>
            </a:r>
            <a:r>
              <a:rPr lang="en-US" sz="1600" dirty="0" err="1" smtClean="0"/>
              <a:t>galactopyranoside</a:t>
            </a:r>
            <a:r>
              <a:rPr lang="el-GR" sz="1600" dirty="0" smtClean="0"/>
              <a:t> (δηλώνει την ύπαρξη β-</a:t>
            </a:r>
            <a:r>
              <a:rPr lang="el-GR" sz="1600" dirty="0" err="1" smtClean="0"/>
              <a:t>γαλακτοσιδάσης</a:t>
            </a:r>
            <a:r>
              <a:rPr lang="el-GR" dirty="0" smtClean="0"/>
              <a:t>)</a:t>
            </a:r>
            <a:r>
              <a:rPr lang="en-US" dirty="0" smtClean="0"/>
              <a:t> </a:t>
            </a:r>
            <a:r>
              <a:rPr lang="el-GR" dirty="0" smtClean="0"/>
              <a:t> </a:t>
            </a:r>
            <a:endParaRPr lang="el-GR"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Αποτέλεσμα εικόνας για api enterobacteriaceae system"/>
          <p:cNvPicPr>
            <a:picLocks noChangeAspect="1" noChangeArrowheads="1"/>
          </p:cNvPicPr>
          <p:nvPr/>
        </p:nvPicPr>
        <p:blipFill>
          <a:blip r:embed="rId2" cstate="print"/>
          <a:srcRect/>
          <a:stretch>
            <a:fillRect/>
          </a:stretch>
        </p:blipFill>
        <p:spPr bwMode="auto">
          <a:xfrm>
            <a:off x="428596" y="3357562"/>
            <a:ext cx="8286808" cy="2819401"/>
          </a:xfrm>
          <a:prstGeom prst="rect">
            <a:avLst/>
          </a:prstGeom>
          <a:noFill/>
        </p:spPr>
      </p:pic>
      <p:pic>
        <p:nvPicPr>
          <p:cNvPr id="192517" name="Picture 5" descr="C:\Documents and Settings\Eleni\Τα έγγραφά μου\Downloads\API-20-E.jpg"/>
          <p:cNvPicPr>
            <a:picLocks noChangeAspect="1" noChangeArrowheads="1"/>
          </p:cNvPicPr>
          <p:nvPr/>
        </p:nvPicPr>
        <p:blipFill>
          <a:blip r:embed="rId3" cstate="print"/>
          <a:srcRect/>
          <a:stretch>
            <a:fillRect/>
          </a:stretch>
        </p:blipFill>
        <p:spPr bwMode="auto">
          <a:xfrm>
            <a:off x="357158" y="2057398"/>
            <a:ext cx="8358246" cy="1085850"/>
          </a:xfrm>
          <a:prstGeom prst="rect">
            <a:avLst/>
          </a:prstGeom>
          <a:noFill/>
        </p:spPr>
      </p:pic>
      <p:sp>
        <p:nvSpPr>
          <p:cNvPr id="7" name="6 - TextBox"/>
          <p:cNvSpPr txBox="1"/>
          <p:nvPr/>
        </p:nvSpPr>
        <p:spPr>
          <a:xfrm>
            <a:off x="2428860" y="1142984"/>
            <a:ext cx="4572032" cy="369332"/>
          </a:xfrm>
          <a:prstGeom prst="rect">
            <a:avLst/>
          </a:prstGeom>
          <a:noFill/>
        </p:spPr>
        <p:txBody>
          <a:bodyPr wrap="square" rtlCol="0">
            <a:spAutoFit/>
          </a:bodyPr>
          <a:lstStyle/>
          <a:p>
            <a:pPr algn="ctr"/>
            <a:r>
              <a:rPr lang="el-GR" b="1" dirty="0" smtClean="0">
                <a:solidFill>
                  <a:schemeClr val="bg1"/>
                </a:solidFill>
              </a:rPr>
              <a:t>ΑΡΙ εντεροβακτηριακών</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00100" y="1928802"/>
            <a:ext cx="4143404" cy="369332"/>
          </a:xfrm>
          <a:prstGeom prst="rect">
            <a:avLst/>
          </a:prstGeom>
          <a:noFill/>
          <a:ln>
            <a:solidFill>
              <a:schemeClr val="tx2"/>
            </a:solidFill>
          </a:ln>
        </p:spPr>
        <p:txBody>
          <a:bodyPr wrap="square" rtlCol="0">
            <a:spAutoFit/>
          </a:bodyPr>
          <a:lstStyle/>
          <a:p>
            <a:pPr algn="ctr"/>
            <a:r>
              <a:rPr lang="en-US" b="1" dirty="0" err="1" smtClean="0"/>
              <a:t>Minitek</a:t>
            </a:r>
            <a:r>
              <a:rPr lang="en-US" b="1" dirty="0" smtClean="0"/>
              <a:t> system</a:t>
            </a:r>
            <a:endParaRPr lang="el-GR" b="1" dirty="0"/>
          </a:p>
        </p:txBody>
      </p:sp>
      <p:sp>
        <p:nvSpPr>
          <p:cNvPr id="5" name="4 - TextBox"/>
          <p:cNvSpPr txBox="1"/>
          <p:nvPr/>
        </p:nvSpPr>
        <p:spPr>
          <a:xfrm>
            <a:off x="1000100" y="2500306"/>
            <a:ext cx="4143404" cy="3293209"/>
          </a:xfrm>
          <a:prstGeom prst="rect">
            <a:avLst/>
          </a:prstGeom>
          <a:noFill/>
          <a:ln>
            <a:solidFill>
              <a:schemeClr val="tx2">
                <a:lumMod val="60000"/>
                <a:lumOff val="40000"/>
              </a:schemeClr>
            </a:solidFill>
          </a:ln>
        </p:spPr>
        <p:txBody>
          <a:bodyPr wrap="square" rtlCol="0">
            <a:spAutoFit/>
          </a:bodyPr>
          <a:lstStyle/>
          <a:p>
            <a:r>
              <a:rPr lang="el-GR" sz="1600" dirty="0" smtClean="0"/>
              <a:t>Πλαστική θήκη με 12 πηγάδια</a:t>
            </a:r>
          </a:p>
          <a:p>
            <a:endParaRPr lang="el-GR" sz="1600" dirty="0" smtClean="0"/>
          </a:p>
          <a:p>
            <a:pPr>
              <a:buFont typeface="Wingdings" pitchFamily="2" charset="2"/>
              <a:buChar char="§"/>
            </a:pPr>
            <a:r>
              <a:rPr lang="el-GR" sz="1600" dirty="0" smtClean="0"/>
              <a:t>Σε κάθε πηγάδι τοποθετείται δίσκος με αφυδατωμένο υπόστρωμα</a:t>
            </a:r>
          </a:p>
          <a:p>
            <a:pPr>
              <a:buFont typeface="Wingdings" pitchFamily="2" charset="2"/>
              <a:buChar char="§"/>
            </a:pPr>
            <a:r>
              <a:rPr lang="el-GR" sz="1600" dirty="0" smtClean="0"/>
              <a:t>Ενοφθαλμισμός εναιωρήματος μικροβίου σε διάλυμα </a:t>
            </a:r>
            <a:r>
              <a:rPr lang="en-US" sz="1600" dirty="0" smtClean="0"/>
              <a:t>NaCl</a:t>
            </a:r>
            <a:r>
              <a:rPr lang="el-GR" sz="1600" dirty="0" smtClean="0"/>
              <a:t>, το οποίο </a:t>
            </a:r>
            <a:r>
              <a:rPr lang="el-GR" sz="1600" dirty="0" err="1" smtClean="0"/>
              <a:t>επανυδατώνει</a:t>
            </a:r>
            <a:r>
              <a:rPr lang="el-GR" sz="1600" dirty="0" smtClean="0"/>
              <a:t> το υπόστρωμα</a:t>
            </a:r>
          </a:p>
          <a:p>
            <a:pPr>
              <a:buFont typeface="Wingdings" pitchFamily="2" charset="2"/>
              <a:buChar char="§"/>
            </a:pPr>
            <a:r>
              <a:rPr lang="el-GR" sz="1600" dirty="0" smtClean="0"/>
              <a:t>Επώαση και ανάγνωση αποτελεσμάτων σε 18 ώρες</a:t>
            </a:r>
          </a:p>
          <a:p>
            <a:pPr>
              <a:buFont typeface="Wingdings" pitchFamily="2" charset="2"/>
              <a:buChar char="§"/>
            </a:pPr>
            <a:endParaRPr lang="el-GR" sz="1600" dirty="0" smtClean="0"/>
          </a:p>
          <a:p>
            <a:r>
              <a:rPr lang="el-GR" sz="1600" dirty="0" smtClean="0"/>
              <a:t>Υπάρχουν 35 είδη δίσκων οι οποίοι χρησιμοποιούνται ανάλογα με την κρίση του εργαστηριακού</a:t>
            </a:r>
            <a:endParaRPr lang="el-GR" sz="1600" dirty="0"/>
          </a:p>
        </p:txBody>
      </p:sp>
      <p:pic>
        <p:nvPicPr>
          <p:cNvPr id="6" name="Picture 2" descr="C:\Documents and Settings\Eleni\Τα έγγραφά μου\Downloads\4064634.jpg"/>
          <p:cNvPicPr>
            <a:picLocks noChangeAspect="1" noChangeArrowheads="1"/>
          </p:cNvPicPr>
          <p:nvPr/>
        </p:nvPicPr>
        <p:blipFill>
          <a:blip r:embed="rId2" cstate="print"/>
          <a:srcRect/>
          <a:stretch>
            <a:fillRect/>
          </a:stretch>
        </p:blipFill>
        <p:spPr bwMode="auto">
          <a:xfrm>
            <a:off x="5438806" y="2705112"/>
            <a:ext cx="3562350" cy="24384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971600" y="1397000"/>
          <a:ext cx="7128792"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https://encrypted-tbn3.gstatic.com/images?q=tbn:ANd9GcSMAsKAAmjGdsZf_kVz-XV0r2BuIYVtb4v6RDGzrIJFttlUUa5U_Q"/>
          <p:cNvPicPr>
            <a:picLocks noChangeAspect="1" noChangeArrowheads="1"/>
          </p:cNvPicPr>
          <p:nvPr/>
        </p:nvPicPr>
        <p:blipFill>
          <a:blip r:embed="rId7" cstate="print">
            <a:clrChange>
              <a:clrFrom>
                <a:srgbClr val="FFFFFD"/>
              </a:clrFrom>
              <a:clrTo>
                <a:srgbClr val="FFFFFD">
                  <a:alpha val="0"/>
                </a:srgbClr>
              </a:clrTo>
            </a:clrChange>
          </a:blip>
          <a:srcRect l="55459" t="23381" b="2579"/>
          <a:stretch>
            <a:fillRect/>
          </a:stretch>
        </p:blipFill>
        <p:spPr bwMode="auto">
          <a:xfrm>
            <a:off x="6156176" y="2204864"/>
            <a:ext cx="2592288" cy="2088232"/>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00298" y="2214554"/>
            <a:ext cx="4000528" cy="830997"/>
          </a:xfrm>
          <a:prstGeom prst="rect">
            <a:avLst/>
          </a:prstGeom>
          <a:solidFill>
            <a:schemeClr val="tx2">
              <a:lumMod val="60000"/>
              <a:lumOff val="40000"/>
            </a:schemeClr>
          </a:solidFill>
        </p:spPr>
        <p:txBody>
          <a:bodyPr wrap="square" rtlCol="0">
            <a:spAutoFit/>
          </a:bodyPr>
          <a:lstStyle/>
          <a:p>
            <a:pPr algn="ctr"/>
            <a:r>
              <a:rPr lang="en-US" sz="2400" b="1" i="1" dirty="0" err="1" smtClean="0">
                <a:solidFill>
                  <a:schemeClr val="bg1"/>
                </a:solidFill>
              </a:rPr>
              <a:t>Pseudomonaceae</a:t>
            </a:r>
            <a:endParaRPr lang="en-US" sz="2400" b="1" i="1" dirty="0" smtClean="0">
              <a:solidFill>
                <a:schemeClr val="bg1"/>
              </a:solidFill>
            </a:endParaRPr>
          </a:p>
          <a:p>
            <a:pPr algn="ctr"/>
            <a:r>
              <a:rPr lang="en-US" sz="2400" b="1" dirty="0" smtClean="0">
                <a:solidFill>
                  <a:schemeClr val="bg1"/>
                </a:solidFill>
              </a:rPr>
              <a:t>(</a:t>
            </a:r>
            <a:r>
              <a:rPr lang="el-GR" sz="2400" b="1" dirty="0" err="1" smtClean="0">
                <a:solidFill>
                  <a:schemeClr val="bg1"/>
                </a:solidFill>
              </a:rPr>
              <a:t>Ψευδομονάδα</a:t>
            </a:r>
            <a:r>
              <a:rPr lang="en-US" sz="2400" b="1" dirty="0" smtClean="0">
                <a:solidFill>
                  <a:schemeClr val="bg1"/>
                </a:solidFill>
              </a:rPr>
              <a:t>)</a:t>
            </a:r>
            <a:r>
              <a:rPr lang="el-GR" sz="2400" b="1" dirty="0" smtClean="0">
                <a:solidFill>
                  <a:schemeClr val="bg1"/>
                </a:solidFill>
              </a:rPr>
              <a:t> </a:t>
            </a:r>
            <a:endParaRPr lang="el-GR" sz="2400" b="1" dirty="0">
              <a:solidFill>
                <a:schemeClr val="bg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1916832"/>
            <a:ext cx="468052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Γενικά χαρακτηριστικά ψευδομονάδας</a:t>
            </a:r>
            <a:endParaRPr lang="el-GR" b="1" dirty="0"/>
          </a:p>
        </p:txBody>
      </p:sp>
      <p:sp>
        <p:nvSpPr>
          <p:cNvPr id="3" name="2 - TextBox"/>
          <p:cNvSpPr txBox="1"/>
          <p:nvPr/>
        </p:nvSpPr>
        <p:spPr>
          <a:xfrm>
            <a:off x="2267744" y="2420888"/>
            <a:ext cx="4680520"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βακτηρίδια</a:t>
            </a:r>
          </a:p>
          <a:p>
            <a:pPr>
              <a:buFont typeface="Wingdings" pitchFamily="2" charset="2"/>
              <a:buChar char="§"/>
            </a:pPr>
            <a:r>
              <a:rPr lang="el-GR" sz="1600" dirty="0" smtClean="0"/>
              <a:t>Ευθεία ή ελαφρώς καμπύλα με μέγεθος 0,5-1 Χ 1,5 – 5 μ</a:t>
            </a:r>
            <a:r>
              <a:rPr lang="en-US" sz="1600" dirty="0" smtClean="0"/>
              <a:t>m</a:t>
            </a:r>
          </a:p>
          <a:p>
            <a:pPr>
              <a:buFont typeface="Wingdings" pitchFamily="2" charset="2"/>
              <a:buChar char="§"/>
            </a:pPr>
            <a:r>
              <a:rPr lang="el-GR" sz="1600" dirty="0" smtClean="0"/>
              <a:t>Κινητά </a:t>
            </a:r>
          </a:p>
          <a:p>
            <a:pPr>
              <a:buFont typeface="Wingdings" pitchFamily="2" charset="2"/>
              <a:buChar char="§"/>
            </a:pPr>
            <a:r>
              <a:rPr lang="el-GR" sz="1600" dirty="0" smtClean="0"/>
              <a:t>Διατάσσονται συνήθως σε ζεύγη</a:t>
            </a:r>
          </a:p>
          <a:p>
            <a:pPr>
              <a:buFont typeface="Wingdings" pitchFamily="2" charset="2"/>
              <a:buChar char="§"/>
            </a:pPr>
            <a:r>
              <a:rPr lang="el-GR" sz="1600" dirty="0" smtClean="0"/>
              <a:t>Υποχρεωτικά αερόβια (μπορούν ωστόσο να αναπτυχθούν αναερόβια  χρησιμοποιώντας την αργινίνη ή νιτρικά ως τελικό αποδέκτη των ηλεκτρονίων)</a:t>
            </a:r>
          </a:p>
          <a:p>
            <a:pPr>
              <a:buFont typeface="Wingdings" pitchFamily="2" charset="2"/>
              <a:buChar char="§"/>
            </a:pPr>
            <a:r>
              <a:rPr lang="el-GR" sz="1600" dirty="0" smtClean="0"/>
              <a:t>Διαθέτουν οξειδάση του κυτοχρώματος (διαφορά από τα εντεροβακτηριακά)</a:t>
            </a:r>
          </a:p>
          <a:p>
            <a:pPr>
              <a:buFont typeface="Wingdings" pitchFamily="2" charset="2"/>
              <a:buChar char="§"/>
            </a:pPr>
            <a:r>
              <a:rPr lang="el-GR" sz="1600" dirty="0" smtClean="0"/>
              <a:t>Ορισμένα διαθέτουν πολυσακχαριδικό έλυτρο   </a:t>
            </a:r>
          </a:p>
          <a:p>
            <a:pPr>
              <a:buFont typeface="Wingdings" pitchFamily="2" charset="2"/>
              <a:buChar char="§"/>
            </a:pPr>
            <a:r>
              <a:rPr lang="el-GR" sz="1600" dirty="0" smtClean="0"/>
              <a:t>Ορισμένα παράγουν χρωστικές, όπως την πυοκυανίνη (μπλε), φθορισεΐνη  (κίτρινη), πυοερυθρίνη (καστανοκόκκινη) </a:t>
            </a:r>
            <a:endParaRPr lang="en-US" sz="1600" dirty="0" smtClean="0"/>
          </a:p>
          <a:p>
            <a:pPr>
              <a:buFont typeface="Wingdings" pitchFamily="2" charset="2"/>
              <a:buChar char="§"/>
            </a:pPr>
            <a:r>
              <a:rPr lang="el-GR" sz="1600" dirty="0" smtClean="0"/>
              <a:t>Αναπτύσσουν πολλαπλή αντοχή στα αντιβιοτικά </a:t>
            </a:r>
            <a:endParaRPr lang="el-GR" sz="16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27784" y="1916832"/>
            <a:ext cx="388843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t>Pseudomonas aeruginosa</a:t>
            </a:r>
          </a:p>
          <a:p>
            <a:pPr algn="ctr"/>
            <a:r>
              <a:rPr lang="el-GR" b="1" dirty="0" smtClean="0"/>
              <a:t>(Ψευδομονάς η πυοκυανική)</a:t>
            </a:r>
            <a:endParaRPr lang="el-GR" b="1" dirty="0"/>
          </a:p>
        </p:txBody>
      </p:sp>
      <p:sp>
        <p:nvSpPr>
          <p:cNvPr id="3" name="2 - TextBox"/>
          <p:cNvSpPr txBox="1"/>
          <p:nvPr/>
        </p:nvSpPr>
        <p:spPr>
          <a:xfrm>
            <a:off x="2627784" y="2780928"/>
            <a:ext cx="3888432"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n-US" sz="1600" dirty="0" smtClean="0"/>
              <a:t>Gram (-)</a:t>
            </a:r>
            <a:r>
              <a:rPr lang="el-GR" sz="1600" dirty="0" smtClean="0"/>
              <a:t> βακτηρίδιο</a:t>
            </a:r>
          </a:p>
          <a:p>
            <a:pPr>
              <a:buFont typeface="Wingdings" pitchFamily="2" charset="2"/>
              <a:buChar char="§"/>
            </a:pPr>
            <a:r>
              <a:rPr lang="el-GR" sz="1600" dirty="0" smtClean="0"/>
              <a:t>Αυστηρά αερόβιο (μπορεί να αναπτυχθεί αναερόβια αν στο περιβάλλον του υπάρχουν νιτρικά ως αποδέκτες των ηλεκτρονίων)</a:t>
            </a:r>
          </a:p>
          <a:p>
            <a:pPr>
              <a:buFont typeface="Wingdings" pitchFamily="2" charset="2"/>
              <a:buChar char="§"/>
            </a:pPr>
            <a:r>
              <a:rPr lang="el-GR" sz="1600" dirty="0" smtClean="0"/>
              <a:t>Κινητό</a:t>
            </a:r>
          </a:p>
          <a:p>
            <a:pPr>
              <a:buFont typeface="Wingdings" pitchFamily="2" charset="2"/>
              <a:buChar char="§"/>
            </a:pPr>
            <a:r>
              <a:rPr lang="el-GR" sz="1600" dirty="0" smtClean="0"/>
              <a:t>Δεν σχηματίζει σπόρια</a:t>
            </a:r>
          </a:p>
          <a:p>
            <a:pPr>
              <a:buFont typeface="Wingdings" pitchFamily="2" charset="2"/>
              <a:buChar char="§"/>
            </a:pPr>
            <a:r>
              <a:rPr lang="el-GR" sz="1600" dirty="0" smtClean="0"/>
              <a:t>Δεν ζυμώνει τη λακτόζη και κανένα άλλο σάκχαρο</a:t>
            </a:r>
          </a:p>
          <a:p>
            <a:pPr>
              <a:buFont typeface="Wingdings" pitchFamily="2" charset="2"/>
              <a:buChar char="§"/>
            </a:pPr>
            <a:r>
              <a:rPr lang="el-GR" sz="1600" dirty="0" smtClean="0"/>
              <a:t>Δεν παράγει </a:t>
            </a:r>
            <a:r>
              <a:rPr lang="en-US" sz="1600" dirty="0" smtClean="0"/>
              <a:t>H</a:t>
            </a:r>
            <a:r>
              <a:rPr lang="en-US" sz="1600" baseline="-25000" dirty="0" smtClean="0"/>
              <a:t>2</a:t>
            </a:r>
            <a:r>
              <a:rPr lang="en-US" sz="1600" dirty="0" smtClean="0"/>
              <a:t>S</a:t>
            </a:r>
            <a:endParaRPr lang="el-GR" sz="1600" dirty="0" smtClean="0"/>
          </a:p>
          <a:p>
            <a:pPr>
              <a:buFont typeface="Wingdings" pitchFamily="2" charset="2"/>
              <a:buChar char="§"/>
            </a:pPr>
            <a:r>
              <a:rPr lang="el-GR" sz="1600" dirty="0" smtClean="0"/>
              <a:t>Καταλάση θετικό</a:t>
            </a:r>
          </a:p>
          <a:p>
            <a:pPr>
              <a:buFont typeface="Wingdings" pitchFamily="2" charset="2"/>
              <a:buChar char="§"/>
            </a:pPr>
            <a:r>
              <a:rPr lang="el-GR" sz="1600" dirty="0" smtClean="0"/>
              <a:t>Οξειδάση θετικό</a:t>
            </a:r>
          </a:p>
          <a:p>
            <a:pPr>
              <a:buFont typeface="Wingdings" pitchFamily="2" charset="2"/>
              <a:buChar char="§"/>
            </a:pPr>
            <a:r>
              <a:rPr lang="el-GR" sz="1600" dirty="0" smtClean="0"/>
              <a:t>Διαθέτει πολυσακχαριδικό έλυτρο (βλεννώδης εξωπολυσακχαρίτης ή αλγινικό επίστρωμα ή γλυκοκάλυκας) </a:t>
            </a:r>
            <a:endParaRPr lang="el-GR" sz="16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
          <p:cNvSpPr>
            <a:spLocks noChangeArrowheads="1"/>
          </p:cNvSpPr>
          <p:nvPr/>
        </p:nvSpPr>
        <p:spPr bwMode="auto">
          <a:xfrm>
            <a:off x="2294433" y="1484784"/>
            <a:ext cx="5085879"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pitchFamily="34" charset="0"/>
                <a:ea typeface="Times New Roman" pitchFamily="18" charset="0"/>
              </a:rPr>
              <a:t> </a:t>
            </a:r>
            <a:r>
              <a:rPr kumimoji="0" lang="el-GR" sz="1600" b="1" i="0" u="none" strike="noStrike" cap="none" normalizeH="0" baseline="0" dirty="0" smtClean="0">
                <a:ln>
                  <a:noFill/>
                </a:ln>
                <a:solidFill>
                  <a:schemeClr val="bg1"/>
                </a:solidFill>
                <a:effectLst/>
                <a:latin typeface="Arial" pitchFamily="34" charset="0"/>
                <a:ea typeface="Times New Roman" pitchFamily="18" charset="0"/>
              </a:rPr>
              <a:t>Διαφορές Εντεροβακτηριακών και </a:t>
            </a:r>
            <a:r>
              <a:rPr kumimoji="0" lang="el-GR" sz="1600" b="1" i="0" u="none" strike="noStrike" cap="none" normalizeH="0" baseline="0" dirty="0" err="1" smtClean="0">
                <a:ln>
                  <a:noFill/>
                </a:ln>
                <a:solidFill>
                  <a:schemeClr val="bg1"/>
                </a:solidFill>
                <a:effectLst/>
                <a:latin typeface="Arial" pitchFamily="34" charset="0"/>
                <a:ea typeface="Times New Roman" pitchFamily="18" charset="0"/>
              </a:rPr>
              <a:t>Ψευδομονάδας</a:t>
            </a:r>
            <a:endParaRPr kumimoji="0" lang="el-GR" sz="1600" b="0" i="0" u="none" strike="noStrike" cap="none" normalizeH="0" baseline="0" dirty="0" smtClean="0">
              <a:ln>
                <a:noFill/>
              </a:ln>
              <a:solidFill>
                <a:schemeClr val="bg1"/>
              </a:solidFill>
              <a:effectLst/>
              <a:latin typeface="Arial" pitchFamily="34" charset="0"/>
            </a:endParaRPr>
          </a:p>
        </p:txBody>
      </p:sp>
      <p:graphicFrame>
        <p:nvGraphicFramePr>
          <p:cNvPr id="5" name="4 - Πίνακας"/>
          <p:cNvGraphicFramePr>
            <a:graphicFrameLocks noGrp="1"/>
          </p:cNvGraphicFramePr>
          <p:nvPr/>
        </p:nvGraphicFramePr>
        <p:xfrm>
          <a:off x="1524000" y="2000240"/>
          <a:ext cx="6096000" cy="212344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smtClean="0"/>
                        <a:t>Εντεροβακτηριακά</a:t>
                      </a:r>
                      <a:endParaRPr lang="el-GR" sz="1800" dirty="0" smtClean="0">
                        <a:latin typeface="Times New Roman"/>
                        <a:ea typeface="Times New Roman"/>
                      </a:endParaRPr>
                    </a:p>
                    <a:p>
                      <a:pPr algn="ct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P</a:t>
                      </a:r>
                      <a:r>
                        <a:rPr lang="el-GR" sz="1800" dirty="0" smtClean="0"/>
                        <a:t>. </a:t>
                      </a:r>
                      <a:r>
                        <a:rPr lang="en-US" sz="1800" dirty="0" smtClean="0"/>
                        <a:t>aeruginosa</a:t>
                      </a:r>
                      <a:endParaRPr lang="el-GR" sz="1800" dirty="0" smtClean="0">
                        <a:latin typeface="Times New Roman"/>
                        <a:ea typeface="Times New Roman"/>
                      </a:endParaRPr>
                    </a:p>
                    <a:p>
                      <a:pPr algn="ctr"/>
                      <a:endParaRPr lang="el-GR" dirty="0"/>
                    </a:p>
                  </a:txBody>
                  <a:tcPr/>
                </a:tc>
              </a:tr>
              <a:tr h="370840">
                <a:tc>
                  <a:txBody>
                    <a:bodyPr/>
                    <a:lstStyle/>
                    <a:p>
                      <a:pPr>
                        <a:spcAft>
                          <a:spcPts val="0"/>
                        </a:spcAft>
                      </a:pPr>
                      <a:r>
                        <a:rPr lang="el-GR" sz="1600" dirty="0" smtClean="0"/>
                        <a:t>Αερόβια </a:t>
                      </a:r>
                      <a:r>
                        <a:rPr lang="el-GR" sz="1600" dirty="0"/>
                        <a:t>και δυνητικά </a:t>
                      </a:r>
                      <a:r>
                        <a:rPr lang="el-GR" sz="1600" dirty="0" smtClean="0"/>
                        <a:t>αναερόβια</a:t>
                      </a:r>
                    </a:p>
                  </a:txBody>
                  <a:tcPr marL="68580" marR="68580" marT="0" marB="0"/>
                </a:tc>
                <a:tc>
                  <a:txBody>
                    <a:bodyPr/>
                    <a:lstStyle/>
                    <a:p>
                      <a:pPr>
                        <a:spcAft>
                          <a:spcPts val="0"/>
                        </a:spcAft>
                      </a:pPr>
                      <a:r>
                        <a:rPr lang="el-GR" sz="1600" dirty="0"/>
                        <a:t>Αυστηρά αερόβια</a:t>
                      </a:r>
                      <a:endParaRPr lang="el-GR" sz="1600" dirty="0">
                        <a:latin typeface="Times New Roman"/>
                        <a:ea typeface="Times New Roman"/>
                      </a:endParaRPr>
                    </a:p>
                  </a:txBody>
                  <a:tcPr marL="68580" marR="68580" marT="0" marB="0"/>
                </a:tc>
              </a:tr>
              <a:tr h="370840">
                <a:tc>
                  <a:txBody>
                    <a:bodyPr/>
                    <a:lstStyle/>
                    <a:p>
                      <a:pPr>
                        <a:spcAft>
                          <a:spcPts val="0"/>
                        </a:spcAft>
                      </a:pPr>
                      <a:r>
                        <a:rPr lang="el-GR" sz="1600" dirty="0" smtClean="0"/>
                        <a:t>Ζυμώνουν τη γλυκόζη</a:t>
                      </a:r>
                    </a:p>
                  </a:txBody>
                  <a:tcPr marL="68580" marR="68580" marT="0" marB="0"/>
                </a:tc>
                <a:tc>
                  <a:txBody>
                    <a:bodyPr/>
                    <a:lstStyle/>
                    <a:p>
                      <a:pPr>
                        <a:spcAft>
                          <a:spcPts val="0"/>
                        </a:spcAft>
                      </a:pPr>
                      <a:r>
                        <a:rPr lang="el-GR" sz="1600" dirty="0"/>
                        <a:t>Δε </a:t>
                      </a:r>
                      <a:r>
                        <a:rPr lang="el-GR" sz="1600" dirty="0" smtClean="0"/>
                        <a:t>ζυμώνουν </a:t>
                      </a:r>
                      <a:r>
                        <a:rPr lang="el-GR" sz="1600" dirty="0"/>
                        <a:t>τη γλυκόζη</a:t>
                      </a:r>
                      <a:endParaRPr lang="el-GR" sz="1600" dirty="0">
                        <a:latin typeface="Times New Roman"/>
                        <a:ea typeface="Times New Roman"/>
                      </a:endParaRPr>
                    </a:p>
                  </a:txBody>
                  <a:tcPr marL="68580" marR="68580" marT="0" marB="0"/>
                </a:tc>
              </a:tr>
              <a:tr h="370840">
                <a:tc>
                  <a:txBody>
                    <a:bodyPr/>
                    <a:lstStyle/>
                    <a:p>
                      <a:pPr>
                        <a:spcAft>
                          <a:spcPts val="0"/>
                        </a:spcAft>
                      </a:pPr>
                      <a:r>
                        <a:rPr lang="el-GR" sz="1600" dirty="0"/>
                        <a:t>Οξειδάση </a:t>
                      </a:r>
                      <a:r>
                        <a:rPr lang="el-GR" sz="1600" dirty="0" smtClean="0"/>
                        <a:t>αρνητικά</a:t>
                      </a:r>
                    </a:p>
                  </a:txBody>
                  <a:tcPr marL="68580" marR="68580" marT="0" marB="0"/>
                </a:tc>
                <a:tc>
                  <a:txBody>
                    <a:bodyPr/>
                    <a:lstStyle/>
                    <a:p>
                      <a:pPr>
                        <a:spcAft>
                          <a:spcPts val="0"/>
                        </a:spcAft>
                      </a:pPr>
                      <a:r>
                        <a:rPr lang="el-GR" sz="1600" dirty="0"/>
                        <a:t>Οξειδάση θετικά</a:t>
                      </a:r>
                      <a:endParaRPr lang="el-GR" sz="1600" dirty="0">
                        <a:latin typeface="Times New Roman"/>
                        <a:ea typeface="Times New Roman"/>
                      </a:endParaRPr>
                    </a:p>
                  </a:txBody>
                  <a:tcPr marL="68580" marR="68580" marT="0" marB="0"/>
                </a:tc>
              </a:tr>
              <a:tr h="370840">
                <a:tc>
                  <a:txBody>
                    <a:bodyPr/>
                    <a:lstStyle/>
                    <a:p>
                      <a:pPr>
                        <a:spcAft>
                          <a:spcPts val="0"/>
                        </a:spcAft>
                      </a:pPr>
                      <a:r>
                        <a:rPr lang="el-GR" sz="1600" dirty="0"/>
                        <a:t>Ανάγουν τα νιτρικά σε </a:t>
                      </a:r>
                      <a:r>
                        <a:rPr lang="el-GR" sz="1600" dirty="0" smtClean="0"/>
                        <a:t>νιτρώδη</a:t>
                      </a:r>
                    </a:p>
                  </a:txBody>
                  <a:tcPr marL="68580" marR="68580" marT="0" marB="0"/>
                </a:tc>
                <a:tc>
                  <a:txBody>
                    <a:bodyPr/>
                    <a:lstStyle/>
                    <a:p>
                      <a:pPr>
                        <a:spcAft>
                          <a:spcPts val="0"/>
                        </a:spcAft>
                      </a:pPr>
                      <a:r>
                        <a:rPr lang="el-GR" sz="1600" dirty="0"/>
                        <a:t>Δεν ανάγουν τα νιτρικά</a:t>
                      </a:r>
                      <a:endParaRPr lang="el-GR" sz="16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pic>
        <p:nvPicPr>
          <p:cNvPr id="137220" name="Picture 4" descr="Αποτέλεσμα εικόνας για σταφυλοκοκκική πρωτείνη Α"/>
          <p:cNvPicPr>
            <a:picLocks noChangeAspect="1" noChangeArrowheads="1"/>
          </p:cNvPicPr>
          <p:nvPr/>
        </p:nvPicPr>
        <p:blipFill>
          <a:blip r:embed="rId2" cstate="print"/>
          <a:srcRect r="1067" b="7516"/>
          <a:stretch>
            <a:fillRect/>
          </a:stretch>
        </p:blipFill>
        <p:spPr bwMode="auto">
          <a:xfrm>
            <a:off x="1161404" y="1248240"/>
            <a:ext cx="6625306" cy="439533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75656" y="836712"/>
          <a:ext cx="4632176" cy="5486400"/>
        </p:xfrm>
        <a:graphic>
          <a:graphicData uri="http://schemas.openxmlformats.org/drawingml/2006/table">
            <a:tbl>
              <a:tblPr firstRow="1" bandRow="1">
                <a:tableStyleId>{5C22544A-7EE6-4342-B048-85BDC9FD1C3A}</a:tableStyleId>
              </a:tblPr>
              <a:tblGrid>
                <a:gridCol w="4632176"/>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Χρωστικές ψευδομονάδας</a:t>
                      </a:r>
                    </a:p>
                    <a:p>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Πυοκυανίνη: μπλε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Πυοβερντίνη: πράσινη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Πυοερυθρίνη: σκούρα κόκκινη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endParaRPr lang="el-GR" sz="1600" dirty="0"/>
                    </a:p>
                  </a:txBody>
                  <a:tcPr/>
                </a:tc>
              </a:tr>
              <a:tr h="370840">
                <a:tc>
                  <a:txBody>
                    <a:bodyPr/>
                    <a:lstStyle/>
                    <a:p>
                      <a:pPr lvl="0"/>
                      <a:r>
                        <a:rPr lang="el-GR" sz="1600" dirty="0" smtClean="0"/>
                        <a:t>Πυομελανίνη: </a:t>
                      </a:r>
                      <a:r>
                        <a:rPr lang="el-GR" sz="1600" dirty="0" err="1" smtClean="0"/>
                        <a:t>καστανόμαυρη</a:t>
                      </a:r>
                      <a:endParaRPr lang="el-GR" sz="1600" dirty="0" smtClean="0"/>
                    </a:p>
                    <a:p>
                      <a:pPr lvl="0"/>
                      <a:endParaRPr lang="en-US" sz="1600" dirty="0" smtClean="0"/>
                    </a:p>
                    <a:p>
                      <a:pPr lvl="0"/>
                      <a:endParaRPr lang="el-GR"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smtClean="0"/>
                        <a:t>Φθοριοσεΐνη: πράσινη φθορίζουσα χρωστική. Φαίνεται στις καλλιέργειες κάτω από υπεριώδες φως  </a:t>
                      </a:r>
                    </a:p>
                    <a:p>
                      <a:endParaRPr lang="el-GR" sz="1600" dirty="0"/>
                    </a:p>
                  </a:txBody>
                  <a:tcPr/>
                </a:tc>
              </a:tr>
            </a:tbl>
          </a:graphicData>
        </a:graphic>
      </p:graphicFrame>
      <p:pic>
        <p:nvPicPr>
          <p:cNvPr id="4" name="Picture 2" descr="Αποτέλεσμα εικόνας για pyoverdin"/>
          <p:cNvPicPr>
            <a:picLocks noChangeAspect="1" noChangeArrowheads="1"/>
          </p:cNvPicPr>
          <p:nvPr/>
        </p:nvPicPr>
        <p:blipFill>
          <a:blip r:embed="rId2" cstate="print"/>
          <a:srcRect/>
          <a:stretch>
            <a:fillRect/>
          </a:stretch>
        </p:blipFill>
        <p:spPr bwMode="auto">
          <a:xfrm>
            <a:off x="4860032" y="1484784"/>
            <a:ext cx="1224136" cy="936104"/>
          </a:xfrm>
          <a:prstGeom prst="rect">
            <a:avLst/>
          </a:prstGeom>
          <a:noFill/>
        </p:spPr>
      </p:pic>
      <p:pic>
        <p:nvPicPr>
          <p:cNvPr id="7" name="Picture 3" descr="C:\Documents and Settings\user\Τα έγγραφά μου\Downloads\pyoeryur;inh.jpg"/>
          <p:cNvPicPr>
            <a:picLocks noChangeAspect="1" noChangeArrowheads="1"/>
          </p:cNvPicPr>
          <p:nvPr/>
        </p:nvPicPr>
        <p:blipFill>
          <a:blip r:embed="rId3" cstate="print"/>
          <a:srcRect l="10874" b="12314"/>
          <a:stretch>
            <a:fillRect/>
          </a:stretch>
        </p:blipFill>
        <p:spPr bwMode="auto">
          <a:xfrm>
            <a:off x="4860032" y="3573016"/>
            <a:ext cx="1224136" cy="936550"/>
          </a:xfrm>
          <a:prstGeom prst="rect">
            <a:avLst/>
          </a:prstGeom>
          <a:noFill/>
        </p:spPr>
      </p:pic>
      <p:pic>
        <p:nvPicPr>
          <p:cNvPr id="9" name="Picture 10" descr="Αποτέλεσμα εικόνας για pseudomonas aeruginosa"/>
          <p:cNvPicPr>
            <a:picLocks noChangeAspect="1" noChangeArrowheads="1"/>
          </p:cNvPicPr>
          <p:nvPr/>
        </p:nvPicPr>
        <p:blipFill>
          <a:blip r:embed="rId4" cstate="print"/>
          <a:srcRect/>
          <a:stretch>
            <a:fillRect/>
          </a:stretch>
        </p:blipFill>
        <p:spPr bwMode="auto">
          <a:xfrm>
            <a:off x="6156176" y="5373216"/>
            <a:ext cx="2520280" cy="1152128"/>
          </a:xfrm>
          <a:prstGeom prst="rect">
            <a:avLst/>
          </a:prstGeom>
          <a:noFill/>
        </p:spPr>
      </p:pic>
      <p:pic>
        <p:nvPicPr>
          <p:cNvPr id="10" name="Picture 12" descr="Αποτέλεσμα εικόνας για pseudomonas aeruginosa"/>
          <p:cNvPicPr>
            <a:picLocks noChangeAspect="1" noChangeArrowheads="1"/>
          </p:cNvPicPr>
          <p:nvPr/>
        </p:nvPicPr>
        <p:blipFill>
          <a:blip r:embed="rId5" cstate="print"/>
          <a:srcRect l="5520" t="4909" b="9183"/>
          <a:stretch>
            <a:fillRect/>
          </a:stretch>
        </p:blipFill>
        <p:spPr bwMode="auto">
          <a:xfrm>
            <a:off x="4860032" y="4581128"/>
            <a:ext cx="1296144" cy="936104"/>
          </a:xfrm>
          <a:prstGeom prst="rect">
            <a:avLst/>
          </a:prstGeom>
          <a:noFill/>
        </p:spPr>
      </p:pic>
      <p:pic>
        <p:nvPicPr>
          <p:cNvPr id="11" name="Picture 2" descr="Αποτέλεσμα εικόνας για pseudomonas aeruginosa"/>
          <p:cNvPicPr>
            <a:picLocks noChangeAspect="1" noChangeArrowheads="1"/>
          </p:cNvPicPr>
          <p:nvPr/>
        </p:nvPicPr>
        <p:blipFill>
          <a:blip r:embed="rId6" cstate="print"/>
          <a:srcRect/>
          <a:stretch>
            <a:fillRect/>
          </a:stretch>
        </p:blipFill>
        <p:spPr bwMode="auto">
          <a:xfrm>
            <a:off x="4860031" y="2637358"/>
            <a:ext cx="1207393" cy="791642"/>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95736" y="1988840"/>
            <a:ext cx="4680520"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Αντίσταση στα αντιβιοτικά</a:t>
            </a:r>
            <a:endParaRPr lang="el-GR" b="1" dirty="0"/>
          </a:p>
        </p:txBody>
      </p:sp>
      <p:sp>
        <p:nvSpPr>
          <p:cNvPr id="3" name="2 - TextBox"/>
          <p:cNvSpPr txBox="1"/>
          <p:nvPr/>
        </p:nvSpPr>
        <p:spPr>
          <a:xfrm>
            <a:off x="2195736" y="2492896"/>
            <a:ext cx="4680520"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Είναι ανθεκτική σε πολλά αντιβιοτικά και γίνεται ακόμη περισσότερο κατά τη διάρκεια της θεραπείας.</a:t>
            </a:r>
          </a:p>
          <a:p>
            <a:endParaRPr lang="el-GR" sz="1600" dirty="0" smtClean="0"/>
          </a:p>
          <a:p>
            <a:r>
              <a:rPr lang="el-GR" sz="1600" b="1" dirty="0" smtClean="0"/>
              <a:t>Μηχανισμοί ανθεκτικότητας:</a:t>
            </a:r>
          </a:p>
          <a:p>
            <a:pPr>
              <a:buFont typeface="Wingdings" pitchFamily="2" charset="2"/>
              <a:buChar char="§"/>
            </a:pPr>
            <a:r>
              <a:rPr lang="el-GR" sz="1600" dirty="0" smtClean="0"/>
              <a:t>Μετάλλαξη των πορινών: πρωτεΐνες της εξωτερικής μεμβράνης μέσω των οποίων εισέρχονται τα αντιβιοτικά. Με τη μετάλλαξή τους παρεμποδίζεται η είσοδος σε πολλά διαφορετικά αντιβιοτικά.</a:t>
            </a:r>
          </a:p>
          <a:p>
            <a:pPr>
              <a:buFont typeface="Wingdings" pitchFamily="2" charset="2"/>
              <a:buChar char="§"/>
            </a:pPr>
            <a:r>
              <a:rPr lang="el-GR" sz="1600" dirty="0" smtClean="0"/>
              <a:t>Παραγωγή β-</a:t>
            </a:r>
            <a:r>
              <a:rPr lang="el-GR" sz="1600" dirty="0" err="1" smtClean="0"/>
              <a:t>λακταμασών:</a:t>
            </a:r>
            <a:r>
              <a:rPr lang="el-GR" sz="1600" dirty="0" smtClean="0"/>
              <a:t> αδρανοποιούν τα β-</a:t>
            </a:r>
            <a:r>
              <a:rPr lang="el-GR" sz="1600" dirty="0" err="1" smtClean="0"/>
              <a:t>λακταμικά </a:t>
            </a:r>
            <a:r>
              <a:rPr lang="el-GR" sz="1600" dirty="0" smtClean="0"/>
              <a:t>αντιβιοτικά (όπως πενικιλίνες, κεφαλοσπορίνες, </a:t>
            </a:r>
            <a:r>
              <a:rPr lang="el-GR" sz="1600" dirty="0" err="1" smtClean="0"/>
              <a:t>καρβαπενέμες</a:t>
            </a:r>
            <a:r>
              <a:rPr lang="el-GR" sz="1600" dirty="0" smtClean="0"/>
              <a:t>)</a:t>
            </a:r>
          </a:p>
          <a:p>
            <a:pPr>
              <a:buFont typeface="Wingdings" pitchFamily="2" charset="2"/>
              <a:buChar char="§"/>
            </a:pPr>
            <a:r>
              <a:rPr lang="el-GR" sz="1600" dirty="0" smtClean="0"/>
              <a:t>Μεταφορά πλασμιδίων που φέρουν γονίδια ανθεκτικότητας  </a:t>
            </a:r>
            <a:endParaRPr lang="el-GR" sz="16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AutoShape 6"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 name="6 - TextBox"/>
          <p:cNvSpPr txBox="1"/>
          <p:nvPr/>
        </p:nvSpPr>
        <p:spPr>
          <a:xfrm>
            <a:off x="2411760" y="1844824"/>
            <a:ext cx="4320480" cy="369332"/>
          </a:xfrm>
          <a:prstGeom prst="rect">
            <a:avLst/>
          </a:prstGeom>
          <a:solidFill>
            <a:schemeClr val="tx2">
              <a:lumMod val="20000"/>
              <a:lumOff val="80000"/>
            </a:schemeClr>
          </a:solidFill>
        </p:spPr>
        <p:txBody>
          <a:bodyPr wrap="square" rtlCol="0">
            <a:spAutoFit/>
          </a:bodyPr>
          <a:lstStyle/>
          <a:p>
            <a:pPr algn="ctr"/>
            <a:r>
              <a:rPr lang="el-GR" b="1" dirty="0" smtClean="0"/>
              <a:t>Επιδημιολογία </a:t>
            </a:r>
            <a:endParaRPr lang="el-GR" b="1" dirty="0"/>
          </a:p>
        </p:txBody>
      </p:sp>
      <p:sp>
        <p:nvSpPr>
          <p:cNvPr id="8" name="7 - TextBox"/>
          <p:cNvSpPr txBox="1"/>
          <p:nvPr/>
        </p:nvSpPr>
        <p:spPr>
          <a:xfrm>
            <a:off x="2411760" y="2276872"/>
            <a:ext cx="4320480"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Ευκαιριακά παθογόνο</a:t>
            </a:r>
          </a:p>
          <a:p>
            <a:pPr>
              <a:buFont typeface="Wingdings" pitchFamily="2" charset="2"/>
              <a:buChar char="ü"/>
            </a:pPr>
            <a:r>
              <a:rPr lang="el-GR" sz="1600" dirty="0" smtClean="0"/>
              <a:t>Βρίσκεται κυρίως στο έδαφος και το νερό</a:t>
            </a:r>
          </a:p>
          <a:p>
            <a:pPr>
              <a:buFont typeface="Wingdings" pitchFamily="2" charset="2"/>
              <a:buChar char="ü"/>
            </a:pPr>
            <a:r>
              <a:rPr lang="el-GR" sz="1600" dirty="0" smtClean="0"/>
              <a:t>Έχουν ελάχιστες διατροφικές απαιτήσεις</a:t>
            </a:r>
          </a:p>
          <a:p>
            <a:pPr>
              <a:buFont typeface="Wingdings" pitchFamily="2" charset="2"/>
              <a:buChar char="ü"/>
            </a:pPr>
            <a:r>
              <a:rPr lang="el-GR" sz="1600" dirty="0" smtClean="0"/>
              <a:t>Επιβιώνουν σε μεγάλο φάσμα θερμοκρασιών</a:t>
            </a:r>
          </a:p>
          <a:p>
            <a:pPr>
              <a:buFont typeface="Wingdings" pitchFamily="2" charset="2"/>
              <a:buChar char="ü"/>
            </a:pPr>
            <a:r>
              <a:rPr lang="el-GR" sz="1600" dirty="0" smtClean="0"/>
              <a:t>Είναι ανθεκτικό σε πολλά αντιβιοτικά και απολυμαντικά</a:t>
            </a:r>
            <a:endParaRPr lang="el-GR" dirty="0"/>
          </a:p>
        </p:txBody>
      </p:sp>
      <p:sp>
        <p:nvSpPr>
          <p:cNvPr id="9" name="8 - TextBox"/>
          <p:cNvSpPr txBox="1"/>
          <p:nvPr/>
        </p:nvSpPr>
        <p:spPr>
          <a:xfrm>
            <a:off x="2411760" y="4872062"/>
            <a:ext cx="4320480" cy="107721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Παρουσία του μικροβίου σε κάποιο υγρό περιβάλλον</a:t>
            </a:r>
          </a:p>
          <a:p>
            <a:pPr>
              <a:buFont typeface="Wingdings" pitchFamily="2" charset="2"/>
              <a:buChar char="Ø"/>
            </a:pPr>
            <a:r>
              <a:rPr lang="el-GR" sz="1600" dirty="0" smtClean="0"/>
              <a:t>Εξουδετέρωση των αμυντικών φραγμών του ατόμου</a:t>
            </a:r>
            <a:endParaRPr lang="el-GR" dirty="0"/>
          </a:p>
        </p:txBody>
      </p:sp>
      <p:sp>
        <p:nvSpPr>
          <p:cNvPr id="10" name="9 - TextBox"/>
          <p:cNvSpPr txBox="1"/>
          <p:nvPr/>
        </p:nvSpPr>
        <p:spPr>
          <a:xfrm>
            <a:off x="2411760" y="4427820"/>
            <a:ext cx="4320480" cy="369332"/>
          </a:xfrm>
          <a:prstGeom prst="rect">
            <a:avLst/>
          </a:prstGeom>
          <a:solidFill>
            <a:schemeClr val="tx2">
              <a:lumMod val="20000"/>
              <a:lumOff val="80000"/>
            </a:schemeClr>
          </a:solidFill>
        </p:spPr>
        <p:txBody>
          <a:bodyPr wrap="square" rtlCol="0">
            <a:spAutoFit/>
          </a:bodyPr>
          <a:lstStyle/>
          <a:p>
            <a:pPr algn="ctr"/>
            <a:r>
              <a:rPr lang="el-GR" b="1" dirty="0" smtClean="0"/>
              <a:t>Προϋποθέσεις λοίμωξης</a:t>
            </a:r>
            <a:r>
              <a:rPr lang="el-GR" dirty="0" smtClean="0"/>
              <a:t> </a:t>
            </a:r>
            <a:endParaRPr lang="el-G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115616" y="1502504"/>
          <a:ext cx="7416824" cy="4790440"/>
        </p:xfrm>
        <a:graphic>
          <a:graphicData uri="http://schemas.openxmlformats.org/drawingml/2006/table">
            <a:tbl>
              <a:tblPr firstRow="1" bandRow="1">
                <a:tableStyleId>{5C22544A-7EE6-4342-B048-85BDC9FD1C3A}</a:tableStyleId>
              </a:tblPr>
              <a:tblGrid>
                <a:gridCol w="2694825"/>
                <a:gridCol w="4721999"/>
              </a:tblGrid>
              <a:tr h="370840">
                <a:tc gridSpan="2">
                  <a:txBody>
                    <a:bodyPr/>
                    <a:lstStyle/>
                    <a:p>
                      <a:pPr algn="ctr"/>
                      <a:r>
                        <a:rPr lang="el-GR" dirty="0" smtClean="0"/>
                        <a:t>Κλινικές νόσοι</a:t>
                      </a:r>
                      <a:endParaRPr lang="el-GR" dirty="0"/>
                    </a:p>
                  </a:txBody>
                  <a:tcPr/>
                </a:tc>
                <a:tc hMerge="1">
                  <a:txBody>
                    <a:bodyPr/>
                    <a:lstStyle/>
                    <a:p>
                      <a:endParaRPr lang="el-GR" dirty="0"/>
                    </a:p>
                  </a:txBody>
                  <a:tcPr/>
                </a:tc>
              </a:tr>
              <a:tr h="370840">
                <a:tc>
                  <a:txBody>
                    <a:bodyPr/>
                    <a:lstStyle/>
                    <a:p>
                      <a:r>
                        <a:rPr lang="el-GR" sz="1600" dirty="0" smtClean="0"/>
                        <a:t>Λοιμώξεις του πνεύμονα</a:t>
                      </a:r>
                      <a:endParaRPr lang="el-GR" sz="1600" dirty="0"/>
                    </a:p>
                  </a:txBody>
                  <a:tcPr/>
                </a:tc>
                <a:tc>
                  <a:txBody>
                    <a:bodyPr/>
                    <a:lstStyle/>
                    <a:p>
                      <a:r>
                        <a:rPr lang="el-GR" sz="1600" dirty="0" smtClean="0"/>
                        <a:t>Η βαρύτητα της λοίμωξης κυμαίνεται</a:t>
                      </a:r>
                      <a:r>
                        <a:rPr lang="el-GR" sz="1600" baseline="0" dirty="0" smtClean="0"/>
                        <a:t> από απλό αποικισμό ή καλοήθη τραχειοβρογχίτιδα μέχρι βαριά νεκρωτική βρογχοπνευμονία.  Ο αποικισμός παρατηρείται σε άτομα με κυστική ίνωση, με χρόνιες πνευμονοπάθειες και άτομα με ουδετεροπενία. Προδιαθεσιακές καταστάσεις είναι προηγούμενη θεραπεία με αντιβιοτικά ευρέως φάσματος και χρήση μηχανημάτων υποστήριξης της αναπνοής </a:t>
                      </a:r>
                      <a:endParaRPr lang="el-GR" sz="1600" dirty="0"/>
                    </a:p>
                  </a:txBody>
                  <a:tcPr/>
                </a:tc>
              </a:tr>
              <a:tr h="370840">
                <a:tc>
                  <a:txBody>
                    <a:bodyPr/>
                    <a:lstStyle/>
                    <a:p>
                      <a:r>
                        <a:rPr lang="el-GR" sz="1600" dirty="0" smtClean="0"/>
                        <a:t>Δερματικές λοιμώξεις</a:t>
                      </a:r>
                      <a:endParaRPr lang="el-GR" sz="1600" dirty="0"/>
                    </a:p>
                  </a:txBody>
                  <a:tcPr/>
                </a:tc>
                <a:tc>
                  <a:txBody>
                    <a:bodyPr/>
                    <a:lstStyle/>
                    <a:p>
                      <a:r>
                        <a:rPr lang="el-GR" sz="1600" dirty="0" smtClean="0"/>
                        <a:t>Προκαλεί: </a:t>
                      </a:r>
                      <a:r>
                        <a:rPr lang="el-GR" sz="1600" b="0" dirty="0" smtClean="0"/>
                        <a:t>μολύνσεις τραυμάτων </a:t>
                      </a:r>
                      <a:r>
                        <a:rPr lang="el-GR" sz="1600" dirty="0" smtClean="0"/>
                        <a:t>με βλάβη των τοπικών αγγείων, νέκρωση των ιστών και μικροβιαιμία, </a:t>
                      </a:r>
                      <a:r>
                        <a:rPr lang="el-GR" sz="1600" b="0" dirty="0" smtClean="0"/>
                        <a:t>θυλακίτιδα</a:t>
                      </a:r>
                      <a:r>
                        <a:rPr lang="el-GR" sz="1600" b="1" dirty="0" smtClean="0"/>
                        <a:t> </a:t>
                      </a:r>
                      <a:r>
                        <a:rPr lang="el-GR" sz="1600" dirty="0" smtClean="0"/>
                        <a:t>κυρίως από επαφή με μολυσμένο νερό, </a:t>
                      </a:r>
                      <a:r>
                        <a:rPr lang="el-GR" sz="1600" b="0" dirty="0" smtClean="0"/>
                        <a:t>δευτεροπαθείς λοιμώξεις ακμής, μετά από αποτρίχωση των ποδιών και λοιμώξεις</a:t>
                      </a:r>
                      <a:r>
                        <a:rPr lang="el-GR" sz="1600" b="0" baseline="0" dirty="0" smtClean="0"/>
                        <a:t> των νυχιών σε άτομα που έχουν τα χέρια τους πολλή ώρα στο νερό</a:t>
                      </a:r>
                      <a:endParaRPr lang="el-GR" sz="1600" dirty="0"/>
                    </a:p>
                  </a:txBody>
                  <a:tcPr/>
                </a:tc>
              </a:tr>
              <a:tr h="370840">
                <a:tc>
                  <a:txBody>
                    <a:bodyPr/>
                    <a:lstStyle/>
                    <a:p>
                      <a:r>
                        <a:rPr lang="el-GR" sz="1600" dirty="0" smtClean="0"/>
                        <a:t>Ουρολοιμώξεις </a:t>
                      </a:r>
                      <a:endParaRPr lang="el-GR" sz="1600" dirty="0"/>
                    </a:p>
                  </a:txBody>
                  <a:tcPr/>
                </a:tc>
                <a:tc>
                  <a:txBody>
                    <a:bodyPr/>
                    <a:lstStyle/>
                    <a:p>
                      <a:r>
                        <a:rPr lang="el-GR" sz="1600" dirty="0" smtClean="0"/>
                        <a:t>Κυρίως σε άτομα που</a:t>
                      </a:r>
                      <a:r>
                        <a:rPr lang="el-GR" sz="1600" baseline="0" dirty="0" smtClean="0"/>
                        <a:t> φέρουν για </a:t>
                      </a:r>
                      <a:r>
                        <a:rPr lang="el-GR" sz="1600" dirty="0" smtClean="0"/>
                        <a:t>μεγάλο χρονικό διάστημα ουροκαθετήρες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397000"/>
          <a:ext cx="7008440" cy="3997960"/>
        </p:xfrm>
        <a:graphic>
          <a:graphicData uri="http://schemas.openxmlformats.org/drawingml/2006/table">
            <a:tbl>
              <a:tblPr firstRow="1" bandRow="1">
                <a:tableStyleId>{5C22544A-7EE6-4342-B048-85BDC9FD1C3A}</a:tableStyleId>
              </a:tblPr>
              <a:tblGrid>
                <a:gridCol w="2759968"/>
                <a:gridCol w="4248472"/>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Κλινικές νόσοι</a:t>
                      </a:r>
                      <a:endParaRPr lang="el-GR" dirty="0"/>
                    </a:p>
                  </a:txBody>
                  <a:tcPr/>
                </a:tc>
                <a:tc hMerge="1">
                  <a:txBody>
                    <a:bodyPr/>
                    <a:lstStyle/>
                    <a:p>
                      <a:endParaRPr lang="el-GR" dirty="0"/>
                    </a:p>
                  </a:txBody>
                  <a:tcPr/>
                </a:tc>
              </a:tr>
              <a:tr h="370840">
                <a:tc>
                  <a:txBody>
                    <a:bodyPr/>
                    <a:lstStyle/>
                    <a:p>
                      <a:r>
                        <a:rPr lang="el-GR" sz="1600" dirty="0" smtClean="0"/>
                        <a:t>Ωτικές λοιμώξεις</a:t>
                      </a:r>
                      <a:endParaRPr lang="el-GR" sz="1600" dirty="0"/>
                    </a:p>
                  </a:txBody>
                  <a:tcPr/>
                </a:tc>
                <a:tc>
                  <a:txBody>
                    <a:bodyPr/>
                    <a:lstStyle/>
                    <a:p>
                      <a:r>
                        <a:rPr lang="el-GR" sz="1600" dirty="0" smtClean="0"/>
                        <a:t>Προκαλεί έξω ωτίτιδα</a:t>
                      </a:r>
                      <a:r>
                        <a:rPr lang="el-GR" sz="1600" baseline="0" dirty="0" smtClean="0"/>
                        <a:t> σε κολυμβητές, κακοήθη έξω ωτίτιδα σε ηλικιωμένα άτομα και άτομα με διαβήτη και χρόνια μέση ωτίτιδα </a:t>
                      </a:r>
                      <a:endParaRPr lang="el-GR" sz="1600" dirty="0"/>
                    </a:p>
                  </a:txBody>
                  <a:tcPr/>
                </a:tc>
              </a:tr>
              <a:tr h="370840">
                <a:tc>
                  <a:txBody>
                    <a:bodyPr/>
                    <a:lstStyle/>
                    <a:p>
                      <a:r>
                        <a:rPr lang="el-GR" sz="1600" dirty="0" smtClean="0"/>
                        <a:t>Οφθαλμικές λοιμώξεις</a:t>
                      </a:r>
                      <a:endParaRPr lang="el-GR" sz="1600" dirty="0"/>
                    </a:p>
                  </a:txBody>
                  <a:tcPr/>
                </a:tc>
                <a:tc>
                  <a:txBody>
                    <a:bodyPr/>
                    <a:lstStyle/>
                    <a:p>
                      <a:r>
                        <a:rPr lang="el-GR" sz="1600" dirty="0" smtClean="0"/>
                        <a:t>Μετά από τραυματισμό του κερατοειδή</a:t>
                      </a:r>
                      <a:r>
                        <a:rPr lang="el-GR" sz="1600" baseline="0" dirty="0" smtClean="0"/>
                        <a:t> αναπτύσσεται στο έλκος του κερατοειδή με κίνδυνο τύφλωσης</a:t>
                      </a:r>
                      <a:endParaRPr lang="el-GR" sz="1600" dirty="0"/>
                    </a:p>
                  </a:txBody>
                  <a:tcPr/>
                </a:tc>
              </a:tr>
              <a:tr h="370840">
                <a:tc>
                  <a:txBody>
                    <a:bodyPr/>
                    <a:lstStyle/>
                    <a:p>
                      <a:r>
                        <a:rPr lang="el-GR" sz="1600" dirty="0" smtClean="0"/>
                        <a:t>Μικροβιαιμία </a:t>
                      </a:r>
                      <a:endParaRPr lang="el-GR" sz="1600" dirty="0"/>
                    </a:p>
                  </a:txBody>
                  <a:tcPr/>
                </a:tc>
                <a:tc>
                  <a:txBody>
                    <a:bodyPr/>
                    <a:lstStyle/>
                    <a:p>
                      <a:r>
                        <a:rPr lang="el-GR" sz="1600" dirty="0" smtClean="0"/>
                        <a:t>Αναπτύσσεται κυρίως σε άτομα με ουδετεροπενία , σακχαρώδη διαβήτη,</a:t>
                      </a:r>
                      <a:r>
                        <a:rPr lang="el-GR" sz="1600" baseline="0" dirty="0" smtClean="0"/>
                        <a:t> εγκαύματα και αιματολογικές κακοήθειες </a:t>
                      </a:r>
                      <a:endParaRPr lang="el-GR" sz="1600" dirty="0"/>
                    </a:p>
                  </a:txBody>
                  <a:tcPr/>
                </a:tc>
              </a:tr>
              <a:tr h="370840">
                <a:tc>
                  <a:txBody>
                    <a:bodyPr/>
                    <a:lstStyle/>
                    <a:p>
                      <a:r>
                        <a:rPr lang="el-GR" sz="1600" dirty="0" smtClean="0"/>
                        <a:t>Ενδοκαρδίτιδα </a:t>
                      </a:r>
                      <a:endParaRPr lang="el-GR" sz="1600" dirty="0"/>
                    </a:p>
                  </a:txBody>
                  <a:tcPr/>
                </a:tc>
                <a:tc>
                  <a:txBody>
                    <a:bodyPr/>
                    <a:lstStyle/>
                    <a:p>
                      <a:r>
                        <a:rPr lang="el-GR" sz="1600" dirty="0" smtClean="0"/>
                        <a:t>Παρατηρείται κυρίως σε χρήστες ενδοφλέβιων</a:t>
                      </a:r>
                      <a:r>
                        <a:rPr lang="el-GR" sz="1600" baseline="0" dirty="0" smtClean="0"/>
                        <a:t> ναρκωτικών.</a:t>
                      </a:r>
                      <a:endParaRPr lang="el-GR" sz="1600" dirty="0"/>
                    </a:p>
                  </a:txBody>
                  <a:tcPr/>
                </a:tc>
              </a:tr>
              <a:tr h="370840">
                <a:tc>
                  <a:txBody>
                    <a:bodyPr/>
                    <a:lstStyle/>
                    <a:p>
                      <a:r>
                        <a:rPr lang="el-GR" sz="1600" dirty="0" smtClean="0"/>
                        <a:t>Άλλες λοιμώξεις</a:t>
                      </a:r>
                      <a:endParaRPr lang="el-GR" sz="1600" dirty="0"/>
                    </a:p>
                  </a:txBody>
                  <a:tcPr/>
                </a:tc>
                <a:tc>
                  <a:txBody>
                    <a:bodyPr/>
                    <a:lstStyle/>
                    <a:p>
                      <a:r>
                        <a:rPr lang="el-GR" sz="1600" dirty="0" smtClean="0"/>
                        <a:t>Λοιμώξεις στη</a:t>
                      </a:r>
                      <a:r>
                        <a:rPr lang="el-GR" sz="1600" baseline="0" dirty="0" smtClean="0"/>
                        <a:t> γαστρεντερική οδό, στο ΚΝΣ και στο μυοσκελετικό σύστημα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755576" y="1340768"/>
            <a:ext cx="7416824" cy="369332"/>
          </a:xfrm>
          <a:prstGeom prst="rect">
            <a:avLst/>
          </a:prstGeom>
          <a:solidFill>
            <a:schemeClr val="tx2">
              <a:lumMod val="20000"/>
              <a:lumOff val="80000"/>
            </a:schemeClr>
          </a:solidFill>
        </p:spPr>
        <p:txBody>
          <a:bodyPr wrap="square" rtlCol="0">
            <a:spAutoFit/>
          </a:bodyPr>
          <a:lstStyle/>
          <a:p>
            <a:pPr algn="ctr"/>
            <a:r>
              <a:rPr lang="el-GR" b="1" dirty="0" smtClean="0"/>
              <a:t>Διάγνωση </a:t>
            </a:r>
            <a:endParaRPr lang="el-GR" b="1" dirty="0"/>
          </a:p>
        </p:txBody>
      </p:sp>
      <p:sp>
        <p:nvSpPr>
          <p:cNvPr id="3" name="2 - TextBox"/>
          <p:cNvSpPr txBox="1"/>
          <p:nvPr/>
        </p:nvSpPr>
        <p:spPr>
          <a:xfrm>
            <a:off x="755576" y="1988840"/>
            <a:ext cx="3672408"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Καλλιέργεια δείγματος:</a:t>
            </a:r>
          </a:p>
          <a:p>
            <a:r>
              <a:rPr lang="el-GR" sz="1600" dirty="0" smtClean="0"/>
              <a:t>Αναπτύσσεται εύκολα σε πολλά θρεπτικά υλικά, σε αερόβιες συνθήκες (αν στο υλικό υπάρχουν νιτρικά αναπτύσσεται και αναερόβια)</a:t>
            </a:r>
          </a:p>
          <a:p>
            <a:r>
              <a:rPr lang="el-GR" sz="1600" dirty="0" smtClean="0"/>
              <a:t>Στο ζωμό αναπτύσσεται στην επιφάνεια, όπου υπάρχει μεγαλύτερη συγκέντρωση οξυγόνου</a:t>
            </a:r>
          </a:p>
        </p:txBody>
      </p:sp>
      <p:pic>
        <p:nvPicPr>
          <p:cNvPr id="1030" name="Picture 6" descr="Σχετική εικόνα"/>
          <p:cNvPicPr>
            <a:picLocks noChangeAspect="1" noChangeArrowheads="1"/>
          </p:cNvPicPr>
          <p:nvPr/>
        </p:nvPicPr>
        <p:blipFill>
          <a:blip r:embed="rId2" cstate="print"/>
          <a:srcRect/>
          <a:stretch>
            <a:fillRect/>
          </a:stretch>
        </p:blipFill>
        <p:spPr bwMode="auto">
          <a:xfrm>
            <a:off x="5004048" y="4293096"/>
            <a:ext cx="3096344" cy="2016224"/>
          </a:xfrm>
          <a:prstGeom prst="rect">
            <a:avLst/>
          </a:prstGeom>
          <a:noFill/>
        </p:spPr>
      </p:pic>
      <p:sp>
        <p:nvSpPr>
          <p:cNvPr id="7" name="6 - TextBox"/>
          <p:cNvSpPr txBox="1"/>
          <p:nvPr/>
        </p:nvSpPr>
        <p:spPr>
          <a:xfrm>
            <a:off x="4644008" y="1988840"/>
            <a:ext cx="3528392"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πυοκυανική ψευδομονάδα αναπτύσσεται γρήγορα, παράγει επίπεδες αποικίες με κυματιστή παρυφή, κάνει β-αιμόλυση στο αιματούχο άγαρ, έχει πράσινη χροιά, λόγω των χρωστικών που παράγει και χαρακτηριστική οσμή </a:t>
            </a:r>
          </a:p>
          <a:p>
            <a:endParaRPr lang="el-GR" sz="1600" dirty="0"/>
          </a:p>
        </p:txBody>
      </p:sp>
      <p:sp>
        <p:nvSpPr>
          <p:cNvPr id="1032" name="AutoShape 8" descr="Αποτέλεσμα εικόνας για pseudomonas aerugino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3" name="Picture 9" descr="C:\Documents and Settings\user\Τα έγγραφά μου\Downloads\escherichia-coli-pseudomonas-aeruginosa-tsa.jpg"/>
          <p:cNvPicPr>
            <a:picLocks noChangeAspect="1" noChangeArrowheads="1"/>
          </p:cNvPicPr>
          <p:nvPr/>
        </p:nvPicPr>
        <p:blipFill>
          <a:blip r:embed="rId3" cstate="print"/>
          <a:srcRect/>
          <a:stretch>
            <a:fillRect/>
          </a:stretch>
        </p:blipFill>
        <p:spPr bwMode="auto">
          <a:xfrm>
            <a:off x="755576" y="4269432"/>
            <a:ext cx="3528392" cy="2039888"/>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403648" y="2483604"/>
            <a:ext cx="3024336" cy="369332"/>
          </a:xfrm>
          <a:prstGeom prst="rect">
            <a:avLst/>
          </a:prstGeom>
          <a:solidFill>
            <a:schemeClr val="tx2">
              <a:lumMod val="20000"/>
              <a:lumOff val="80000"/>
            </a:schemeClr>
          </a:solidFill>
        </p:spPr>
        <p:txBody>
          <a:bodyPr wrap="square" rtlCol="0">
            <a:spAutoFit/>
          </a:bodyPr>
          <a:lstStyle/>
          <a:p>
            <a:pPr algn="ctr"/>
            <a:r>
              <a:rPr lang="el-GR" b="1" dirty="0" smtClean="0"/>
              <a:t>Ταυτοποίηση </a:t>
            </a:r>
            <a:endParaRPr lang="el-GR" b="1" dirty="0"/>
          </a:p>
        </p:txBody>
      </p:sp>
      <p:sp>
        <p:nvSpPr>
          <p:cNvPr id="3" name="2 - TextBox"/>
          <p:cNvSpPr txBox="1"/>
          <p:nvPr/>
        </p:nvSpPr>
        <p:spPr>
          <a:xfrm>
            <a:off x="1331640" y="3023081"/>
            <a:ext cx="3096344"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Μορφολογία αποικών </a:t>
            </a:r>
            <a:r>
              <a:rPr lang="el-GR" sz="1600" dirty="0" smtClean="0"/>
              <a:t>(άχρωμες αποικίες στο θρεπτικό άγαρ και το </a:t>
            </a:r>
            <a:r>
              <a:rPr lang="en-US" sz="1600" dirty="0" smtClean="0"/>
              <a:t>MacConkey),  </a:t>
            </a:r>
            <a:r>
              <a:rPr lang="el-GR" sz="1600" dirty="0" smtClean="0"/>
              <a:t>αιμόλυση στο αιματούχο άγαρ, χαρακτηριστική οσμή, παρουσία χρωστικών</a:t>
            </a:r>
          </a:p>
          <a:p>
            <a:endParaRPr lang="el-GR" sz="1600" dirty="0" smtClean="0"/>
          </a:p>
          <a:p>
            <a:r>
              <a:rPr lang="el-GR" sz="1600" b="1" dirty="0" smtClean="0"/>
              <a:t>Βιοχημικές εξετάσεις</a:t>
            </a:r>
            <a:r>
              <a:rPr lang="el-GR" sz="1600" dirty="0" smtClean="0"/>
              <a:t>: θετική αντίδραση  οξειδάσης</a:t>
            </a:r>
            <a:endParaRPr lang="el-GR" sz="1600" dirty="0"/>
          </a:p>
        </p:txBody>
      </p:sp>
      <p:pic>
        <p:nvPicPr>
          <p:cNvPr id="4" name="Picture 2" descr="Αποτέλεσμα εικόνας για pseudomonas aeruginosa"/>
          <p:cNvPicPr>
            <a:picLocks noChangeAspect="1" noChangeArrowheads="1"/>
          </p:cNvPicPr>
          <p:nvPr/>
        </p:nvPicPr>
        <p:blipFill>
          <a:blip r:embed="rId2" cstate="print"/>
          <a:srcRect/>
          <a:stretch>
            <a:fillRect/>
          </a:stretch>
        </p:blipFill>
        <p:spPr bwMode="auto">
          <a:xfrm>
            <a:off x="5868144" y="2132856"/>
            <a:ext cx="2160240" cy="1709937"/>
          </a:xfrm>
          <a:prstGeom prst="rect">
            <a:avLst/>
          </a:prstGeom>
          <a:noFill/>
        </p:spPr>
      </p:pic>
      <p:pic>
        <p:nvPicPr>
          <p:cNvPr id="5" name="Picture 4" descr="Αποτέλεσμα εικόνας για pseudomonas aeruginosa"/>
          <p:cNvPicPr>
            <a:picLocks noChangeAspect="1" noChangeArrowheads="1"/>
          </p:cNvPicPr>
          <p:nvPr/>
        </p:nvPicPr>
        <p:blipFill>
          <a:blip r:embed="rId3" cstate="print"/>
          <a:srcRect/>
          <a:stretch>
            <a:fillRect/>
          </a:stretch>
        </p:blipFill>
        <p:spPr bwMode="auto">
          <a:xfrm>
            <a:off x="5868144" y="4221088"/>
            <a:ext cx="2304256" cy="1872654"/>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83768" y="1916832"/>
            <a:ext cx="4176464"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Θεραπεία -Πρόληψη</a:t>
            </a:r>
            <a:endParaRPr lang="el-GR" b="1" dirty="0"/>
          </a:p>
        </p:txBody>
      </p:sp>
      <p:sp>
        <p:nvSpPr>
          <p:cNvPr id="3" name="2 - TextBox"/>
          <p:cNvSpPr txBox="1"/>
          <p:nvPr/>
        </p:nvSpPr>
        <p:spPr>
          <a:xfrm>
            <a:off x="2483768" y="2420888"/>
            <a:ext cx="4176464" cy="35394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ψευδομονάδα είναι ανθεκτική στα αντιβιοτικά ή γίνεται κατά τη διάρκεια της θεραπείας. Για τη θεραπεία των λοιμώξεων από ψευδομονάδα  χρησιμοποιείται γενικά συνδυασμός δραστικών αντιβιοτικών </a:t>
            </a:r>
          </a:p>
          <a:p>
            <a:endParaRPr lang="el-GR" sz="1600" dirty="0" smtClean="0"/>
          </a:p>
          <a:p>
            <a:r>
              <a:rPr lang="el-GR" sz="1600" dirty="0" smtClean="0"/>
              <a:t>Δεν μπορεί να εξαλειφθεί από τους χώρους, ωστόσο πρέπει να λαμβάνονται μέτρα για την αποφυγή μόλυνσης του στείρου εξοπλισμού και να αποφεύγεται  η άσκοπη χρήση αντιβιοτικών ευρέως φάσματος που καταστρέφουν τη φυσιολογική μικροχλωρίδα με αποτέλεσμα την ανάπτυξη της ψευδομονάδας</a:t>
            </a:r>
            <a:endParaRPr lang="el-GR" sz="16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57422" y="2000240"/>
            <a:ext cx="4643470" cy="830997"/>
          </a:xfrm>
          <a:prstGeom prst="rect">
            <a:avLst/>
          </a:prstGeom>
          <a:noFill/>
        </p:spPr>
        <p:txBody>
          <a:bodyPr wrap="square" rtlCol="0">
            <a:spAutoFit/>
          </a:bodyPr>
          <a:lstStyle/>
          <a:p>
            <a:pPr algn="ctr"/>
            <a:r>
              <a:rPr lang="en-US" sz="2400" b="1" i="1" dirty="0" smtClean="0"/>
              <a:t>Haemophilus </a:t>
            </a:r>
          </a:p>
          <a:p>
            <a:pPr algn="ctr"/>
            <a:r>
              <a:rPr lang="en-US" sz="2400" b="1" dirty="0" smtClean="0"/>
              <a:t>(</a:t>
            </a:r>
            <a:r>
              <a:rPr lang="el-GR" sz="2400" b="1" dirty="0" smtClean="0"/>
              <a:t>Αιμόφιλοι</a:t>
            </a:r>
            <a:r>
              <a:rPr lang="en-US" sz="2400" b="1" dirty="0" smtClean="0"/>
              <a:t>)</a:t>
            </a:r>
            <a:r>
              <a:rPr lang="el-GR" sz="2400" b="1" dirty="0" smtClean="0"/>
              <a:t> </a:t>
            </a:r>
            <a:endParaRPr lang="el-GR" sz="2400" b="1" dirty="0"/>
          </a:p>
        </p:txBody>
      </p:sp>
      <p:pic>
        <p:nvPicPr>
          <p:cNvPr id="197634" name="Picture 2" descr="Αποτέλεσμα εικόνας για haemophilus influenzae"/>
          <p:cNvPicPr>
            <a:picLocks noChangeAspect="1" noChangeArrowheads="1"/>
          </p:cNvPicPr>
          <p:nvPr/>
        </p:nvPicPr>
        <p:blipFill>
          <a:blip r:embed="rId2" cstate="print"/>
          <a:srcRect/>
          <a:stretch>
            <a:fillRect/>
          </a:stretch>
        </p:blipFill>
        <p:spPr bwMode="auto">
          <a:xfrm>
            <a:off x="2643174" y="3000372"/>
            <a:ext cx="4352925" cy="2895601"/>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86116" y="2071678"/>
            <a:ext cx="3643338" cy="369332"/>
          </a:xfrm>
          <a:prstGeom prst="rect">
            <a:avLst/>
          </a:prstGeom>
          <a:noFill/>
          <a:ln>
            <a:solidFill>
              <a:schemeClr val="tx2">
                <a:lumMod val="75000"/>
              </a:schemeClr>
            </a:solidFill>
          </a:ln>
        </p:spPr>
        <p:txBody>
          <a:bodyPr wrap="square" rtlCol="0">
            <a:spAutoFit/>
          </a:bodyPr>
          <a:lstStyle/>
          <a:p>
            <a:pPr algn="ctr"/>
            <a:r>
              <a:rPr lang="el-GR" b="1" dirty="0" smtClean="0"/>
              <a:t>Ιδιότητες αιμόφιλων</a:t>
            </a:r>
            <a:endParaRPr lang="el-GR" b="1" dirty="0"/>
          </a:p>
        </p:txBody>
      </p:sp>
      <p:sp>
        <p:nvSpPr>
          <p:cNvPr id="3" name="2 - TextBox"/>
          <p:cNvSpPr txBox="1"/>
          <p:nvPr/>
        </p:nvSpPr>
        <p:spPr>
          <a:xfrm>
            <a:off x="3286116" y="2714620"/>
            <a:ext cx="3643338" cy="2831544"/>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
            </a:pPr>
            <a:r>
              <a:rPr lang="en-US" sz="1600" dirty="0" smtClean="0"/>
              <a:t>Gram (-)</a:t>
            </a:r>
            <a:r>
              <a:rPr lang="el-GR" sz="1600" dirty="0" smtClean="0"/>
              <a:t> βακτηρίδια</a:t>
            </a:r>
          </a:p>
          <a:p>
            <a:pPr>
              <a:buFont typeface="Wingdings" pitchFamily="2" charset="2"/>
              <a:buChar char="§"/>
            </a:pPr>
            <a:r>
              <a:rPr lang="el-GR" sz="1600" dirty="0" smtClean="0"/>
              <a:t>Ακίνητα</a:t>
            </a:r>
          </a:p>
          <a:p>
            <a:pPr>
              <a:buFont typeface="Wingdings" pitchFamily="2" charset="2"/>
              <a:buChar char="§"/>
            </a:pPr>
            <a:r>
              <a:rPr lang="el-GR" sz="1600" dirty="0" smtClean="0"/>
              <a:t>Δεν παράγουν σπόρια</a:t>
            </a:r>
          </a:p>
          <a:p>
            <a:pPr>
              <a:buFont typeface="Wingdings" pitchFamily="2" charset="2"/>
              <a:buChar char="§"/>
            </a:pPr>
            <a:r>
              <a:rPr lang="el-GR" sz="1600" dirty="0" smtClean="0"/>
              <a:t>Αερόβια</a:t>
            </a:r>
          </a:p>
          <a:p>
            <a:pPr>
              <a:buFont typeface="Wingdings" pitchFamily="2" charset="2"/>
              <a:buChar char="§"/>
            </a:pPr>
            <a:r>
              <a:rPr lang="el-GR" sz="1600" dirty="0" smtClean="0"/>
              <a:t>Για την ανάπτυξή τους απαιτούν την παρουσία των παραγόντων </a:t>
            </a:r>
            <a:r>
              <a:rPr lang="en-US" sz="1600" dirty="0" smtClean="0"/>
              <a:t>X</a:t>
            </a:r>
            <a:r>
              <a:rPr lang="el-GR" sz="1600" dirty="0" smtClean="0"/>
              <a:t> (αιμίνη)</a:t>
            </a:r>
            <a:r>
              <a:rPr lang="en-US" sz="1600" dirty="0" smtClean="0"/>
              <a:t> </a:t>
            </a:r>
            <a:r>
              <a:rPr lang="el-GR" sz="1600" dirty="0" smtClean="0"/>
              <a:t>ή/και </a:t>
            </a:r>
            <a:r>
              <a:rPr lang="en-US" sz="1600" dirty="0" smtClean="0"/>
              <a:t>V</a:t>
            </a:r>
            <a:r>
              <a:rPr lang="el-GR" sz="1600" dirty="0" smtClean="0"/>
              <a:t> (</a:t>
            </a:r>
            <a:r>
              <a:rPr lang="en-US" sz="1600" dirty="0" smtClean="0"/>
              <a:t>NAD)</a:t>
            </a:r>
            <a:endParaRPr lang="el-GR" sz="1600" dirty="0" smtClean="0"/>
          </a:p>
          <a:p>
            <a:endParaRPr lang="el-GR" sz="1600" dirty="0" smtClean="0"/>
          </a:p>
          <a:p>
            <a:r>
              <a:rPr lang="el-GR" sz="1600" dirty="0" smtClean="0"/>
              <a:t>Πιο συχνά είδη τα </a:t>
            </a:r>
            <a:r>
              <a:rPr lang="en-US" sz="1600" i="1" dirty="0" smtClean="0"/>
              <a:t>Haemophilus influenza </a:t>
            </a:r>
            <a:r>
              <a:rPr lang="el-GR" sz="1600" i="1" dirty="0" smtClean="0"/>
              <a:t>και</a:t>
            </a:r>
            <a:r>
              <a:rPr lang="en-US" sz="1600" i="1" dirty="0" smtClean="0"/>
              <a:t> Haemophilus parainfluenza </a:t>
            </a:r>
            <a:endParaRPr lang="el-GR" sz="1600" i="1" dirty="0" smtClean="0"/>
          </a:p>
          <a:p>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0" y="260648"/>
            <a:ext cx="91440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Ένζυμα και τοξίνες  του </a:t>
            </a:r>
            <a:r>
              <a:rPr lang="en-US" b="1" i="1" dirty="0" smtClean="0">
                <a:solidFill>
                  <a:schemeClr val="bg1"/>
                </a:solidFill>
              </a:rPr>
              <a:t>S. aureus</a:t>
            </a:r>
            <a:endParaRPr lang="el-GR" b="1" dirty="0">
              <a:solidFill>
                <a:schemeClr val="bg1"/>
              </a:solidFill>
            </a:endParaRPr>
          </a:p>
        </p:txBody>
      </p:sp>
      <p:graphicFrame>
        <p:nvGraphicFramePr>
          <p:cNvPr id="4" name="3 - Πίνακας"/>
          <p:cNvGraphicFramePr>
            <a:graphicFrameLocks noGrp="1"/>
          </p:cNvGraphicFramePr>
          <p:nvPr/>
        </p:nvGraphicFramePr>
        <p:xfrm>
          <a:off x="285720" y="1026566"/>
          <a:ext cx="8501122" cy="5411400"/>
        </p:xfrm>
        <a:graphic>
          <a:graphicData uri="http://schemas.openxmlformats.org/drawingml/2006/table">
            <a:tbl>
              <a:tblPr firstRow="1" bandRow="1">
                <a:tableStyleId>{5C22544A-7EE6-4342-B048-85BDC9FD1C3A}</a:tableStyleId>
              </a:tblPr>
              <a:tblGrid>
                <a:gridCol w="2912898"/>
                <a:gridCol w="5588224"/>
              </a:tblGrid>
              <a:tr h="370840">
                <a:tc>
                  <a:txBody>
                    <a:bodyPr/>
                    <a:lstStyle/>
                    <a:p>
                      <a:pPr algn="ctr"/>
                      <a:r>
                        <a:rPr lang="el-GR" dirty="0" smtClean="0">
                          <a:solidFill>
                            <a:schemeClr val="bg1"/>
                          </a:solidFill>
                        </a:rPr>
                        <a:t>Τοξίνη</a:t>
                      </a:r>
                      <a:r>
                        <a:rPr lang="el-GR" baseline="0" dirty="0" smtClean="0">
                          <a:solidFill>
                            <a:schemeClr val="bg1"/>
                          </a:solidFill>
                        </a:rPr>
                        <a:t> </a:t>
                      </a:r>
                      <a:endParaRPr lang="el-GR" dirty="0">
                        <a:solidFill>
                          <a:schemeClr val="bg1"/>
                        </a:solidFill>
                      </a:endParaRPr>
                    </a:p>
                  </a:txBody>
                  <a:tcPr/>
                </a:tc>
                <a:tc>
                  <a:txBody>
                    <a:bodyPr/>
                    <a:lstStyle/>
                    <a:p>
                      <a:pPr algn="ctr"/>
                      <a:r>
                        <a:rPr lang="el-GR" dirty="0" smtClean="0">
                          <a:solidFill>
                            <a:schemeClr val="bg1"/>
                          </a:solidFill>
                        </a:rPr>
                        <a:t>Περιγραφή - Δράση </a:t>
                      </a:r>
                      <a:endParaRPr lang="el-GR" dirty="0">
                        <a:solidFill>
                          <a:schemeClr val="bg1"/>
                        </a:solidFill>
                      </a:endParaRPr>
                    </a:p>
                  </a:txBody>
                  <a:tcPr/>
                </a:tc>
              </a:tr>
              <a:tr h="370840">
                <a:tc>
                  <a:txBody>
                    <a:bodyPr/>
                    <a:lstStyle/>
                    <a:p>
                      <a:r>
                        <a:rPr lang="el-GR" sz="1600" dirty="0" smtClean="0"/>
                        <a:t>Εντεροτοξίνες </a:t>
                      </a:r>
                      <a:endParaRPr lang="el-GR" sz="1600" dirty="0"/>
                    </a:p>
                  </a:txBody>
                  <a:tcPr/>
                </a:tc>
                <a:tc>
                  <a:txBody>
                    <a:bodyPr/>
                    <a:lstStyle/>
                    <a:p>
                      <a:r>
                        <a:rPr lang="el-GR" sz="1400" dirty="0" smtClean="0"/>
                        <a:t>Πρωτεΐνες που παράγονται από το 65% των στελεχών του </a:t>
                      </a:r>
                      <a:r>
                        <a:rPr lang="en-US" sz="1400" i="1" dirty="0" smtClean="0"/>
                        <a:t>S. aureus</a:t>
                      </a:r>
                      <a:r>
                        <a:rPr lang="el-GR" sz="1400" dirty="0" smtClean="0"/>
                        <a:t> </a:t>
                      </a:r>
                      <a:r>
                        <a:rPr lang="el-GR" sz="1400" baseline="0" dirty="0" smtClean="0"/>
                        <a:t> όταν αναπτύσσονται σε τροφές που είναι πλούσιες σε πρωτεΐνες και υδατάνθρακες. Είναι θερμοανθεκτικές και δεν καταστρέφονται από τα οξέα και τα ένζυμα του στομάχου και του εντέρου. Προκαλούν συμπτώματα τροφικής δηλητηρίασης</a:t>
                      </a:r>
                      <a:endParaRPr lang="el-GR" sz="1400" dirty="0"/>
                    </a:p>
                  </a:txBody>
                  <a:tcPr/>
                </a:tc>
              </a:tr>
              <a:tr h="370840">
                <a:tc>
                  <a:txBody>
                    <a:bodyPr/>
                    <a:lstStyle/>
                    <a:p>
                      <a:r>
                        <a:rPr lang="el-GR" sz="1600" dirty="0" smtClean="0"/>
                        <a:t>Τοξίνη του συνδρόμου τοξικού </a:t>
                      </a:r>
                      <a:r>
                        <a:rPr lang="en-US" sz="1600" dirty="0" smtClean="0"/>
                        <a:t>shock (TSST-1)</a:t>
                      </a:r>
                      <a:endParaRPr lang="el-GR" sz="1600" dirty="0"/>
                    </a:p>
                  </a:txBody>
                  <a:tcPr/>
                </a:tc>
                <a:tc>
                  <a:txBody>
                    <a:bodyPr/>
                    <a:lstStyle/>
                    <a:p>
                      <a:r>
                        <a:rPr lang="el-GR" sz="1400" dirty="0" smtClean="0"/>
                        <a:t>Πρωτεΐνες</a:t>
                      </a:r>
                      <a:r>
                        <a:rPr lang="el-GR" sz="1400" baseline="0" dirty="0" smtClean="0"/>
                        <a:t> που δρουν ως υπεραντιγόνα, με αποτέλεσμα την υπερπαραγωγή κυτταροκινών που προκαλούν σοβαρά συμπτώματα</a:t>
                      </a:r>
                      <a:endParaRPr lang="el-GR" sz="1400" dirty="0"/>
                    </a:p>
                  </a:txBody>
                  <a:tcPr/>
                </a:tc>
              </a:tr>
              <a:tr h="370840">
                <a:tc>
                  <a:txBody>
                    <a:bodyPr/>
                    <a:lstStyle/>
                    <a:p>
                      <a:r>
                        <a:rPr lang="el-GR" sz="1600" dirty="0" smtClean="0"/>
                        <a:t>Αποφολιδωτικές  (επιδερμολυτικές)</a:t>
                      </a:r>
                      <a:r>
                        <a:rPr lang="el-GR" sz="1600" baseline="0" dirty="0" smtClean="0"/>
                        <a:t> </a:t>
                      </a:r>
                      <a:r>
                        <a:rPr lang="el-GR" sz="1600" dirty="0" smtClean="0"/>
                        <a:t>τοξίνες</a:t>
                      </a:r>
                      <a:endParaRPr lang="el-GR" sz="1600" dirty="0"/>
                    </a:p>
                  </a:txBody>
                  <a:tcPr/>
                </a:tc>
                <a:tc>
                  <a:txBody>
                    <a:bodyPr/>
                    <a:lstStyle/>
                    <a:p>
                      <a:r>
                        <a:rPr lang="el-GR" sz="1400" dirty="0" smtClean="0"/>
                        <a:t>Παράγονται από ορισμένα στελέχη και διακρίνονται</a:t>
                      </a:r>
                      <a:r>
                        <a:rPr lang="el-GR" sz="1400" baseline="0" dirty="0" smtClean="0"/>
                        <a:t> στην Α και τη Β. πιθανόν δρουν ως πρωτεάσες ή υπεραντιγόνα. Προκαλούν τοξική επιδερμική νεκρόλυση </a:t>
                      </a:r>
                      <a:endParaRPr lang="el-GR" sz="1400" dirty="0"/>
                    </a:p>
                  </a:txBody>
                  <a:tcPr/>
                </a:tc>
              </a:tr>
              <a:tr h="370840">
                <a:tc>
                  <a:txBody>
                    <a:bodyPr/>
                    <a:lstStyle/>
                    <a:p>
                      <a:r>
                        <a:rPr lang="el-GR" sz="1600" dirty="0" smtClean="0"/>
                        <a:t>Λευκοκτονίνες </a:t>
                      </a:r>
                      <a:endParaRPr lang="el-GR" sz="1600" dirty="0"/>
                    </a:p>
                  </a:txBody>
                  <a:tcPr/>
                </a:tc>
                <a:tc>
                  <a:txBody>
                    <a:bodyPr/>
                    <a:lstStyle/>
                    <a:p>
                      <a:r>
                        <a:rPr lang="el-GR" sz="1400" dirty="0" smtClean="0"/>
                        <a:t>Καταστρέφουν τα λευκά αιμοσφαίρια</a:t>
                      </a:r>
                      <a:endParaRPr lang="el-GR" sz="1400" dirty="0"/>
                    </a:p>
                  </a:txBody>
                  <a:tcPr/>
                </a:tc>
              </a:tr>
              <a:tr h="370840">
                <a:tc>
                  <a:txBody>
                    <a:bodyPr/>
                    <a:lstStyle/>
                    <a:p>
                      <a:r>
                        <a:rPr lang="el-GR" sz="1600" dirty="0" smtClean="0"/>
                        <a:t>Αιμολυσίνες </a:t>
                      </a:r>
                      <a:endParaRPr lang="el-GR" sz="1600" dirty="0"/>
                    </a:p>
                  </a:txBody>
                  <a:tcPr/>
                </a:tc>
                <a:tc>
                  <a:txBody>
                    <a:bodyPr/>
                    <a:lstStyle/>
                    <a:p>
                      <a:r>
                        <a:rPr lang="el-GR" sz="1400" dirty="0" smtClean="0"/>
                        <a:t>Λύουν</a:t>
                      </a:r>
                      <a:r>
                        <a:rPr lang="el-GR" sz="1400" baseline="0" dirty="0" smtClean="0"/>
                        <a:t> τα ερυθρά αιμοσφαίρια</a:t>
                      </a:r>
                      <a:endParaRPr lang="el-GR" sz="1400" dirty="0"/>
                    </a:p>
                  </a:txBody>
                  <a:tcPr/>
                </a:tc>
              </a:tr>
              <a:tr h="370840">
                <a:tc>
                  <a:txBody>
                    <a:bodyPr/>
                    <a:lstStyle/>
                    <a:p>
                      <a:r>
                        <a:rPr lang="el-GR" sz="1600" dirty="0" smtClean="0"/>
                        <a:t>Κοαγκουλάση </a:t>
                      </a:r>
                      <a:endParaRPr lang="el-GR" sz="1600" dirty="0"/>
                    </a:p>
                  </a:txBody>
                  <a:tcPr/>
                </a:tc>
                <a:tc>
                  <a:txBody>
                    <a:bodyPr/>
                    <a:lstStyle/>
                    <a:p>
                      <a:r>
                        <a:rPr lang="el-GR" sz="1400" dirty="0" smtClean="0"/>
                        <a:t>Προκαλεί πήξη του πλάσματος του αίματος με αποτέλεσμα να προστατεύει το μικρόβιο από τη φαγοκυττάρωση</a:t>
                      </a:r>
                      <a:endParaRPr lang="el-GR" sz="1400" dirty="0"/>
                    </a:p>
                  </a:txBody>
                  <a:tcPr/>
                </a:tc>
              </a:tr>
              <a:tr h="370840">
                <a:tc>
                  <a:txBody>
                    <a:bodyPr/>
                    <a:lstStyle/>
                    <a:p>
                      <a:r>
                        <a:rPr lang="el-GR" sz="1600" dirty="0" smtClean="0"/>
                        <a:t>Υαλουρονιδάση </a:t>
                      </a:r>
                      <a:endParaRPr lang="el-GR" sz="1600" dirty="0"/>
                    </a:p>
                  </a:txBody>
                  <a:tcPr/>
                </a:tc>
                <a:tc>
                  <a:txBody>
                    <a:bodyPr/>
                    <a:lstStyle/>
                    <a:p>
                      <a:r>
                        <a:rPr lang="el-GR" sz="1400" dirty="0" smtClean="0"/>
                        <a:t>Διασπά το υαλουρονικό οξύ και βοηθά στην διεισδυτικότητα του σταφυλόκοκκου</a:t>
                      </a:r>
                      <a:endParaRPr lang="el-GR" sz="1400" dirty="0"/>
                    </a:p>
                  </a:txBody>
                  <a:tcPr/>
                </a:tc>
              </a:tr>
              <a:tr h="422840">
                <a:tc>
                  <a:txBody>
                    <a:bodyPr/>
                    <a:lstStyle/>
                    <a:p>
                      <a:r>
                        <a:rPr lang="el-GR" sz="1600" dirty="0" smtClean="0"/>
                        <a:t>Ινωδολυσίνη</a:t>
                      </a:r>
                      <a:r>
                        <a:rPr lang="el-GR" sz="1600" baseline="0" dirty="0" smtClean="0"/>
                        <a:t> </a:t>
                      </a:r>
                      <a:endParaRPr lang="el-GR" sz="1600" dirty="0"/>
                    </a:p>
                  </a:txBody>
                  <a:tcPr/>
                </a:tc>
                <a:tc>
                  <a:txBody>
                    <a:bodyPr/>
                    <a:lstStyle/>
                    <a:p>
                      <a:r>
                        <a:rPr lang="el-GR" sz="1400" dirty="0" smtClean="0"/>
                        <a:t>Προκαλεί λύση της ινικής </a:t>
                      </a:r>
                      <a:endParaRPr lang="el-GR" sz="1400" dirty="0"/>
                    </a:p>
                  </a:txBody>
                  <a:tcPr/>
                </a:tc>
              </a:tr>
              <a:tr h="370840">
                <a:tc>
                  <a:txBody>
                    <a:bodyPr/>
                    <a:lstStyle/>
                    <a:p>
                      <a:r>
                        <a:rPr lang="el-GR" sz="1600" dirty="0" smtClean="0"/>
                        <a:t>β-λακταμάσες</a:t>
                      </a:r>
                      <a:endParaRPr lang="el-GR" sz="1600" dirty="0"/>
                    </a:p>
                  </a:txBody>
                  <a:tcPr/>
                </a:tc>
                <a:tc>
                  <a:txBody>
                    <a:bodyPr/>
                    <a:lstStyle/>
                    <a:p>
                      <a:r>
                        <a:rPr lang="el-GR" sz="1400" dirty="0" smtClean="0"/>
                        <a:t>Υδρολύουν τα β- </a:t>
                      </a:r>
                      <a:r>
                        <a:rPr lang="el-GR" sz="1400" dirty="0" err="1" smtClean="0"/>
                        <a:t>λακταμικά</a:t>
                      </a:r>
                      <a:r>
                        <a:rPr lang="el-GR" sz="1400" dirty="0" smtClean="0"/>
                        <a:t>  αντιβιοτικά </a:t>
                      </a:r>
                      <a:endParaRPr lang="el-GR" sz="14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14480" y="642918"/>
            <a:ext cx="5929354" cy="1877437"/>
          </a:xfrm>
          <a:prstGeom prst="rect">
            <a:avLst/>
          </a:prstGeom>
          <a:solidFill>
            <a:schemeClr val="accent1">
              <a:lumMod val="20000"/>
              <a:lumOff val="80000"/>
            </a:schemeClr>
          </a:solidFill>
        </p:spPr>
        <p:txBody>
          <a:bodyPr wrap="square" rtlCol="0">
            <a:spAutoFit/>
          </a:bodyPr>
          <a:lstStyle/>
          <a:p>
            <a:r>
              <a:rPr lang="el-GR" b="1" dirty="0" smtClean="0"/>
              <a:t>Παράγοντες </a:t>
            </a:r>
            <a:r>
              <a:rPr lang="en-US" b="1" dirty="0" smtClean="0"/>
              <a:t>X</a:t>
            </a:r>
            <a:r>
              <a:rPr lang="el-GR" b="1" dirty="0" smtClean="0"/>
              <a:t> και</a:t>
            </a:r>
            <a:r>
              <a:rPr lang="en-US" b="1" dirty="0" smtClean="0"/>
              <a:t> V</a:t>
            </a:r>
            <a:endParaRPr lang="el-GR" b="1" dirty="0" smtClean="0"/>
          </a:p>
          <a:p>
            <a:endParaRPr lang="el-GR" dirty="0" smtClean="0"/>
          </a:p>
          <a:p>
            <a:r>
              <a:rPr lang="el-GR" sz="1600" dirty="0" smtClean="0"/>
              <a:t>Οι αιμόφιλοι απαιτούν για την ανάπτυξή τους  παράγοντες </a:t>
            </a:r>
            <a:r>
              <a:rPr lang="en-US" sz="1600" dirty="0" smtClean="0"/>
              <a:t>X</a:t>
            </a:r>
            <a:r>
              <a:rPr lang="el-GR" sz="1600" dirty="0" smtClean="0"/>
              <a:t> ή/και</a:t>
            </a:r>
            <a:r>
              <a:rPr lang="en-US" sz="1600" dirty="0" smtClean="0"/>
              <a:t> V</a:t>
            </a:r>
            <a:r>
              <a:rPr lang="el-GR" sz="1600" dirty="0" smtClean="0"/>
              <a:t> και για το λόγο αυτό αναπτύσσονται σε σοκολατόχρωμο άγαρ που τους περιέχει.  Όταν καλλιεργηθούν σε άλλο υλικό όπως το θρεπτικό άγαρ για να αναπτυχθούν πρέπει να γίνει προσθήκη των παραγόντων</a:t>
            </a:r>
            <a:endParaRPr lang="el-GR" sz="1600" dirty="0"/>
          </a:p>
        </p:txBody>
      </p:sp>
      <p:sp>
        <p:nvSpPr>
          <p:cNvPr id="5" name="4 - TextBox"/>
          <p:cNvSpPr txBox="1"/>
          <p:nvPr/>
        </p:nvSpPr>
        <p:spPr>
          <a:xfrm>
            <a:off x="1714480" y="2643182"/>
            <a:ext cx="5929354" cy="3539430"/>
          </a:xfrm>
          <a:prstGeom prst="rect">
            <a:avLst/>
          </a:prstGeom>
          <a:solidFill>
            <a:schemeClr val="accent1">
              <a:lumMod val="20000"/>
              <a:lumOff val="80000"/>
            </a:schemeClr>
          </a:solidFill>
        </p:spPr>
        <p:txBody>
          <a:bodyPr wrap="square" rtlCol="0">
            <a:spAutoFit/>
          </a:bodyPr>
          <a:lstStyle/>
          <a:p>
            <a:pPr>
              <a:buFont typeface="Wingdings" pitchFamily="2" charset="2"/>
              <a:buChar char="Ø"/>
            </a:pPr>
            <a:r>
              <a:rPr lang="el-GR" sz="1600" dirty="0" smtClean="0"/>
              <a:t>Επίστρωση ύποπτου μικροβίου σε τρυβλίο με θρεπτικό άγαρ</a:t>
            </a:r>
          </a:p>
          <a:p>
            <a:pPr>
              <a:buFont typeface="Wingdings" pitchFamily="2" charset="2"/>
              <a:buChar char="Ø"/>
            </a:pPr>
            <a:endParaRPr lang="el-GR" sz="1600" dirty="0" smtClean="0"/>
          </a:p>
          <a:p>
            <a:pPr>
              <a:buFont typeface="Wingdings" pitchFamily="2" charset="2"/>
              <a:buChar char="Ø"/>
            </a:pPr>
            <a:r>
              <a:rPr lang="el-GR" sz="1600" dirty="0" smtClean="0"/>
              <a:t>Προσθήκη 3 δίσκων που περιέχουν ο ένας τον παράγοντα Χ, ο 2</a:t>
            </a:r>
            <a:r>
              <a:rPr lang="el-GR" sz="1600" baseline="30000" dirty="0" smtClean="0"/>
              <a:t>ος</a:t>
            </a:r>
            <a:r>
              <a:rPr lang="el-GR" sz="1600" dirty="0" smtClean="0"/>
              <a:t> τον παράγοντα </a:t>
            </a:r>
            <a:r>
              <a:rPr lang="en-US" sz="1600" dirty="0" smtClean="0"/>
              <a:t>V </a:t>
            </a:r>
            <a:r>
              <a:rPr lang="el-GR" sz="1600" dirty="0" smtClean="0"/>
              <a:t>και ο τρίτος τους παράγοντες </a:t>
            </a:r>
            <a:r>
              <a:rPr lang="en-US" sz="1600" dirty="0" smtClean="0"/>
              <a:t>X</a:t>
            </a:r>
            <a:r>
              <a:rPr lang="el-GR" sz="1600" dirty="0" smtClean="0"/>
              <a:t> και </a:t>
            </a:r>
            <a:r>
              <a:rPr lang="en-US" sz="1600" dirty="0" smtClean="0"/>
              <a:t>V</a:t>
            </a:r>
            <a:r>
              <a:rPr lang="el-GR" sz="1600" dirty="0" smtClean="0"/>
              <a:t> </a:t>
            </a:r>
          </a:p>
          <a:p>
            <a:pPr>
              <a:buFont typeface="Wingdings" pitchFamily="2" charset="2"/>
              <a:buChar char="Ø"/>
            </a:pPr>
            <a:endParaRPr lang="el-GR" sz="1600" dirty="0" smtClean="0"/>
          </a:p>
          <a:p>
            <a:pPr>
              <a:buFont typeface="Wingdings" pitchFamily="2" charset="2"/>
              <a:buChar char="Ø"/>
            </a:pPr>
            <a:r>
              <a:rPr lang="el-GR" sz="1600" dirty="0" smtClean="0"/>
              <a:t>Επώαση στους 37</a:t>
            </a:r>
            <a:r>
              <a:rPr lang="el-GR" sz="1600" baseline="30000" dirty="0" smtClean="0"/>
              <a:t>ο</a:t>
            </a:r>
            <a:r>
              <a:rPr lang="el-GR" sz="1600" dirty="0" smtClean="0"/>
              <a:t> </a:t>
            </a:r>
            <a:r>
              <a:rPr lang="en-US" sz="1600" dirty="0" smtClean="0"/>
              <a:t>C, 24h</a:t>
            </a:r>
            <a:endParaRPr lang="el-GR" sz="1600" dirty="0" smtClean="0"/>
          </a:p>
          <a:p>
            <a:pPr>
              <a:buFont typeface="Wingdings" pitchFamily="2" charset="2"/>
              <a:buChar char="Ø"/>
            </a:pPr>
            <a:endParaRPr lang="el-GR" sz="1600" dirty="0" smtClean="0"/>
          </a:p>
          <a:p>
            <a:pPr>
              <a:buFont typeface="Wingdings" pitchFamily="2" charset="2"/>
              <a:buChar char="Ø"/>
            </a:pPr>
            <a:r>
              <a:rPr lang="el-GR" sz="1600" dirty="0" smtClean="0"/>
              <a:t>Ανάπτυξη μικροβίου γύρω από το δίσκο που περιέχει τον ένα από τους δύο ή και τους δύο παράγοντες</a:t>
            </a:r>
          </a:p>
          <a:p>
            <a:endParaRPr lang="el-GR" sz="1600" dirty="0" smtClean="0"/>
          </a:p>
          <a:p>
            <a:r>
              <a:rPr lang="el-GR" sz="1600" dirty="0" smtClean="0"/>
              <a:t>Το μικρόβιο </a:t>
            </a:r>
            <a:r>
              <a:rPr lang="en-US" sz="1600" i="1" dirty="0" smtClean="0"/>
              <a:t>Haemophilus influenzae </a:t>
            </a:r>
            <a:r>
              <a:rPr lang="el-GR" sz="1600" dirty="0" smtClean="0"/>
              <a:t>αναπτύσσεται γύρω από το δίσκο που περιέχει </a:t>
            </a:r>
            <a:r>
              <a:rPr lang="en-US" sz="1600" i="1" dirty="0" smtClean="0"/>
              <a:t> </a:t>
            </a:r>
            <a:r>
              <a:rPr lang="el-GR" sz="1600" dirty="0" smtClean="0"/>
              <a:t>και τους δύο παράγοντες , ενώ ο </a:t>
            </a:r>
            <a:r>
              <a:rPr lang="en-US" sz="1600" i="1" dirty="0" smtClean="0"/>
              <a:t>Haemophilus </a:t>
            </a:r>
            <a:r>
              <a:rPr lang="en-US" sz="1600" i="1" dirty="0" err="1" smtClean="0"/>
              <a:t>parainfluenzae</a:t>
            </a:r>
            <a:r>
              <a:rPr lang="el-GR" sz="1600" i="1" dirty="0" smtClean="0"/>
              <a:t> </a:t>
            </a:r>
            <a:r>
              <a:rPr lang="el-GR" sz="1600" dirty="0" smtClean="0"/>
              <a:t>γύρω από το δίσκο που περιέχει τον παράγοντα </a:t>
            </a:r>
            <a:r>
              <a:rPr lang="en-US" sz="1600" dirty="0" smtClean="0"/>
              <a:t>V </a:t>
            </a:r>
            <a:r>
              <a:rPr lang="el-GR" sz="1600" dirty="0" smtClean="0"/>
              <a:t>και τον δίσκο που περιέχει τον </a:t>
            </a:r>
            <a:r>
              <a:rPr lang="en-US" sz="1600" dirty="0" smtClean="0"/>
              <a:t>X</a:t>
            </a:r>
            <a:r>
              <a:rPr lang="el-GR" sz="1600" dirty="0" smtClean="0"/>
              <a:t> και τον </a:t>
            </a:r>
            <a:r>
              <a:rPr lang="en-US" sz="1600" dirty="0" smtClean="0"/>
              <a:t>V</a:t>
            </a:r>
            <a:endParaRPr lang="el-GR" sz="16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C:\Documents and Settings\Eleni\Επιφάνεια εργασίας\98.jpg"/>
          <p:cNvPicPr>
            <a:picLocks noChangeAspect="1" noChangeArrowheads="1"/>
          </p:cNvPicPr>
          <p:nvPr/>
        </p:nvPicPr>
        <p:blipFill>
          <a:blip r:embed="rId2" cstate="print"/>
          <a:srcRect/>
          <a:stretch>
            <a:fillRect/>
          </a:stretch>
        </p:blipFill>
        <p:spPr bwMode="auto">
          <a:xfrm>
            <a:off x="2032000" y="1463675"/>
            <a:ext cx="5080000" cy="3930650"/>
          </a:xfrm>
          <a:prstGeom prst="rect">
            <a:avLst/>
          </a:prstGeom>
          <a:noFill/>
        </p:spPr>
      </p:pic>
      <p:sp>
        <p:nvSpPr>
          <p:cNvPr id="6" name="5 - TextBox"/>
          <p:cNvSpPr txBox="1"/>
          <p:nvPr/>
        </p:nvSpPr>
        <p:spPr>
          <a:xfrm>
            <a:off x="2000232" y="5643578"/>
            <a:ext cx="5143536" cy="523220"/>
          </a:xfrm>
          <a:prstGeom prst="rect">
            <a:avLst/>
          </a:prstGeom>
          <a:noFill/>
        </p:spPr>
        <p:txBody>
          <a:bodyPr wrap="square" rtlCol="0">
            <a:spAutoFit/>
          </a:bodyPr>
          <a:lstStyle/>
          <a:p>
            <a:pPr algn="ctr"/>
            <a:r>
              <a:rPr lang="en-US" sz="1400" i="1" dirty="0" smtClean="0"/>
              <a:t>Haemophilus influenzae</a:t>
            </a:r>
            <a:r>
              <a:rPr lang="el-GR" sz="1400" i="1" dirty="0" smtClean="0"/>
              <a:t>: </a:t>
            </a:r>
            <a:r>
              <a:rPr lang="el-GR" sz="1400" dirty="0" smtClean="0"/>
              <a:t>αναπτύσσεται μόνο γύρω από τον δίσκο που περιέχει και τους δύο παράγοντες </a:t>
            </a:r>
            <a:r>
              <a:rPr lang="en-US" sz="1400" dirty="0" smtClean="0"/>
              <a:t>X </a:t>
            </a:r>
            <a:r>
              <a:rPr lang="el-GR" sz="1400" dirty="0" smtClean="0"/>
              <a:t>και</a:t>
            </a:r>
            <a:r>
              <a:rPr lang="en-US" sz="1400" dirty="0" smtClean="0"/>
              <a:t> V</a:t>
            </a:r>
            <a:endParaRPr lang="el-GR" sz="1400" dirty="0"/>
          </a:p>
        </p:txBody>
      </p:sp>
      <p:sp>
        <p:nvSpPr>
          <p:cNvPr id="4" name="3 - TextBox"/>
          <p:cNvSpPr txBox="1"/>
          <p:nvPr/>
        </p:nvSpPr>
        <p:spPr>
          <a:xfrm>
            <a:off x="2071670" y="351518"/>
            <a:ext cx="5072098" cy="1077218"/>
          </a:xfrm>
          <a:prstGeom prst="rect">
            <a:avLst/>
          </a:prstGeom>
          <a:solidFill>
            <a:schemeClr val="accent1">
              <a:lumMod val="20000"/>
              <a:lumOff val="80000"/>
            </a:schemeClr>
          </a:solidFill>
        </p:spPr>
        <p:txBody>
          <a:bodyPr wrap="square" rtlCol="0">
            <a:spAutoFit/>
          </a:bodyPr>
          <a:lstStyle/>
          <a:p>
            <a:endParaRPr lang="el-GR" sz="1600" dirty="0" smtClean="0"/>
          </a:p>
          <a:p>
            <a:r>
              <a:rPr lang="el-GR" sz="1600" b="1" dirty="0" smtClean="0"/>
              <a:t>Εξέταση ανάπτυξης παρουσία των παραγόντων </a:t>
            </a:r>
            <a:r>
              <a:rPr lang="en-US" sz="1600" b="1" dirty="0" smtClean="0"/>
              <a:t>X</a:t>
            </a:r>
            <a:r>
              <a:rPr lang="el-GR" sz="1600" b="1" dirty="0" smtClean="0"/>
              <a:t> (αιμίνη) και</a:t>
            </a:r>
            <a:r>
              <a:rPr lang="en-US" sz="1600" b="1" dirty="0" smtClean="0"/>
              <a:t> V (NAD)</a:t>
            </a:r>
            <a:r>
              <a:rPr lang="el-GR" sz="1600" b="1" dirty="0" smtClean="0"/>
              <a:t>: </a:t>
            </a:r>
            <a:r>
              <a:rPr lang="el-GR" sz="1600" dirty="0" smtClean="0"/>
              <a:t>διαχωρισμός των </a:t>
            </a:r>
            <a:r>
              <a:rPr lang="en-US" sz="1600" i="1" dirty="0" smtClean="0"/>
              <a:t>Haemophilus</a:t>
            </a:r>
            <a:r>
              <a:rPr lang="el-GR" sz="1600" i="1" dirty="0" smtClean="0"/>
              <a:t> (</a:t>
            </a:r>
            <a:r>
              <a:rPr lang="en-US" sz="1600" i="1" dirty="0" smtClean="0"/>
              <a:t>Haemophilus influenza</a:t>
            </a:r>
            <a:r>
              <a:rPr lang="el-GR" sz="1600" i="1" dirty="0" smtClean="0"/>
              <a:t> </a:t>
            </a:r>
            <a:r>
              <a:rPr lang="el-GR" sz="1600" dirty="0" smtClean="0"/>
              <a:t>και </a:t>
            </a:r>
            <a:r>
              <a:rPr lang="en-US" sz="1600" i="1" dirty="0" smtClean="0"/>
              <a:t>Haemophilus parainfluenza</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25104" y="1184067"/>
            <a:ext cx="386140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pitchFamily="34" charset="0"/>
                <a:ea typeface="Times New Roman" pitchFamily="18" charset="0"/>
              </a:rPr>
              <a:t> </a:t>
            </a:r>
            <a:r>
              <a:rPr kumimoji="0" lang="el-GR" sz="2000" b="1" i="0" u="none" strike="noStrike" cap="none" normalizeH="0" baseline="0" dirty="0" smtClean="0">
                <a:ln>
                  <a:noFill/>
                </a:ln>
                <a:solidFill>
                  <a:schemeClr val="bg1"/>
                </a:solidFill>
                <a:effectLst/>
                <a:latin typeface="+mj-lt"/>
                <a:ea typeface="Times New Roman" pitchFamily="18" charset="0"/>
              </a:rPr>
              <a:t>Βιοχημικές ιδιότητες Αιμόφιλων</a:t>
            </a:r>
            <a:endParaRPr kumimoji="0" lang="el-GR" sz="2000" b="0" i="0" u="none" strike="noStrike" cap="none" normalizeH="0" baseline="0" dirty="0" smtClean="0">
              <a:ln>
                <a:noFill/>
              </a:ln>
              <a:solidFill>
                <a:schemeClr val="bg1"/>
              </a:solidFill>
              <a:effectLst/>
              <a:latin typeface="+mj-lt"/>
            </a:endParaRPr>
          </a:p>
        </p:txBody>
      </p:sp>
      <p:graphicFrame>
        <p:nvGraphicFramePr>
          <p:cNvPr id="6" name="5 - Πίνακας"/>
          <p:cNvGraphicFramePr>
            <a:graphicFrameLocks noGrp="1"/>
          </p:cNvGraphicFramePr>
          <p:nvPr/>
        </p:nvGraphicFramePr>
        <p:xfrm>
          <a:off x="142843" y="1785926"/>
          <a:ext cx="8501123" cy="4434840"/>
        </p:xfrm>
        <a:graphic>
          <a:graphicData uri="http://schemas.openxmlformats.org/drawingml/2006/table">
            <a:tbl>
              <a:tblPr firstRow="1" bandRow="1">
                <a:tableStyleId>{5C22544A-7EE6-4342-B048-85BDC9FD1C3A}</a:tableStyleId>
              </a:tblPr>
              <a:tblGrid>
                <a:gridCol w="1643075"/>
                <a:gridCol w="857256"/>
                <a:gridCol w="1071570"/>
                <a:gridCol w="928694"/>
                <a:gridCol w="828936"/>
                <a:gridCol w="989770"/>
                <a:gridCol w="1090911"/>
                <a:gridCol w="1090911"/>
              </a:tblGrid>
              <a:tr h="37084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smtClean="0"/>
                        <a:t>Ζύμωση σακχάρων</a:t>
                      </a:r>
                      <a:endParaRPr lang="el-GR" sz="1800" dirty="0" smtClean="0">
                        <a:latin typeface="Times New Roman"/>
                        <a:ea typeface="Times New Roman"/>
                      </a:endParaRPr>
                    </a:p>
                    <a:p>
                      <a:pPr algn="ctr"/>
                      <a:endParaRPr lang="el-GR" dirty="0"/>
                    </a:p>
                  </a:txBody>
                  <a:tcPr marL="68580" marR="68580" marT="0" marB="0"/>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marL="68580" marR="68580" marT="0" marB="0"/>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smtClean="0"/>
                        <a:t>Παραγωγή</a:t>
                      </a:r>
                      <a:endParaRPr lang="el-GR" sz="1800" dirty="0" smtClean="0">
                        <a:latin typeface="Times New Roman"/>
                        <a:ea typeface="Times New Roman"/>
                      </a:endParaRPr>
                    </a:p>
                    <a:p>
                      <a:pPr algn="ctr"/>
                      <a:endParaRPr lang="el-GR" dirty="0"/>
                    </a:p>
                  </a:txBody>
                  <a:tcPr/>
                </a:tc>
                <a:tc hMerge="1">
                  <a:txBody>
                    <a:bodyPr/>
                    <a:lstStyle/>
                    <a:p>
                      <a:endParaRPr lang="el-GR"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600" b="1" dirty="0" smtClean="0"/>
                        <a:t>Βακτήρια</a:t>
                      </a:r>
                      <a:endParaRPr lang="el-GR" sz="1600" b="1" dirty="0" smtClean="0">
                        <a:latin typeface="Times New Roman"/>
                        <a:ea typeface="Times New Roman"/>
                      </a:endParaRPr>
                    </a:p>
                    <a:p>
                      <a:pPr algn="ctr">
                        <a:spcAft>
                          <a:spcPts val="0"/>
                        </a:spcAft>
                      </a:pPr>
                      <a:endParaRPr lang="el-GR" sz="1400" b="1" dirty="0">
                        <a:latin typeface="Times New Roman"/>
                        <a:ea typeface="Times New Roman"/>
                      </a:endParaRPr>
                    </a:p>
                  </a:txBody>
                  <a:tcPr marL="68580" marR="68580" marT="0" marB="0"/>
                </a:tc>
                <a:tc>
                  <a:txBody>
                    <a:bodyPr/>
                    <a:lstStyle/>
                    <a:p>
                      <a:pPr algn="ctr">
                        <a:spcAft>
                          <a:spcPts val="0"/>
                        </a:spcAft>
                      </a:pPr>
                      <a:r>
                        <a:rPr lang="el-GR" sz="1400" b="1" dirty="0" smtClean="0">
                          <a:latin typeface="Times New Roman"/>
                          <a:ea typeface="Times New Roman"/>
                        </a:rPr>
                        <a:t>Αμυλάση</a:t>
                      </a:r>
                      <a:endParaRPr lang="el-GR" sz="1400" b="1" dirty="0">
                        <a:latin typeface="Times New Roman"/>
                        <a:ea typeface="Times New Roman"/>
                      </a:endParaRPr>
                    </a:p>
                  </a:txBody>
                  <a:tcPr marL="68580" marR="68580" marT="0" marB="0"/>
                </a:tc>
                <a:tc>
                  <a:txBody>
                    <a:bodyPr/>
                    <a:lstStyle/>
                    <a:p>
                      <a:pPr algn="ctr">
                        <a:spcAft>
                          <a:spcPts val="0"/>
                        </a:spcAft>
                      </a:pPr>
                      <a:r>
                        <a:rPr lang="el-GR" sz="1400" b="1" dirty="0" smtClean="0"/>
                        <a:t>Γλυκόζη</a:t>
                      </a:r>
                      <a:endParaRPr lang="el-GR" sz="1400" b="1" dirty="0">
                        <a:latin typeface="Times New Roman"/>
                        <a:ea typeface="Times New Roman"/>
                      </a:endParaRPr>
                    </a:p>
                  </a:txBody>
                  <a:tcPr marL="68580" marR="68580" marT="0" marB="0"/>
                </a:tc>
                <a:tc>
                  <a:txBody>
                    <a:bodyPr/>
                    <a:lstStyle/>
                    <a:p>
                      <a:pPr algn="ctr">
                        <a:spcAft>
                          <a:spcPts val="0"/>
                        </a:spcAft>
                      </a:pPr>
                      <a:r>
                        <a:rPr lang="el-GR" sz="1400" b="1" dirty="0" smtClean="0"/>
                        <a:t>Σουκρόζη</a:t>
                      </a:r>
                      <a:endParaRPr lang="el-GR" sz="1400" b="1" dirty="0">
                        <a:latin typeface="Times New Roman"/>
                        <a:ea typeface="Times New Roman"/>
                      </a:endParaRPr>
                    </a:p>
                  </a:txBody>
                  <a:tcPr marL="68580" marR="68580" marT="0" marB="0"/>
                </a:tc>
                <a:tc>
                  <a:txBody>
                    <a:bodyPr/>
                    <a:lstStyle/>
                    <a:p>
                      <a:pPr algn="ctr">
                        <a:spcAft>
                          <a:spcPts val="0"/>
                        </a:spcAft>
                      </a:pPr>
                      <a:r>
                        <a:rPr lang="el-GR" sz="1400" b="1" dirty="0"/>
                        <a:t> </a:t>
                      </a:r>
                      <a:r>
                        <a:rPr lang="el-GR" sz="1400" b="1" dirty="0" smtClean="0"/>
                        <a:t>Λακτόζη </a:t>
                      </a:r>
                      <a:endParaRPr lang="el-GR" sz="1400" b="1" dirty="0">
                        <a:latin typeface="Times New Roman"/>
                        <a:ea typeface="Times New Roman"/>
                      </a:endParaRPr>
                    </a:p>
                  </a:txBody>
                  <a:tcPr marL="68580" marR="68580" marT="0" marB="0"/>
                </a:tc>
                <a:tc>
                  <a:txBody>
                    <a:bodyPr/>
                    <a:lstStyle/>
                    <a:p>
                      <a:pPr algn="ctr">
                        <a:spcAft>
                          <a:spcPts val="0"/>
                        </a:spcAft>
                      </a:pPr>
                      <a:r>
                        <a:rPr lang="el-GR" sz="1400" b="1" dirty="0" smtClean="0"/>
                        <a:t>Μανόζη</a:t>
                      </a:r>
                      <a:endParaRPr lang="el-GR" sz="1400" b="1" dirty="0">
                        <a:latin typeface="Times New Roman"/>
                        <a:ea typeface="Times New Roman"/>
                      </a:endParaRPr>
                    </a:p>
                  </a:txBody>
                  <a:tcPr marL="68580" marR="68580" marT="0" marB="0"/>
                </a:tc>
                <a:tc>
                  <a:txBody>
                    <a:bodyPr/>
                    <a:lstStyle/>
                    <a:p>
                      <a:pPr algn="ctr">
                        <a:spcAft>
                          <a:spcPts val="0"/>
                        </a:spcAft>
                      </a:pPr>
                      <a:r>
                        <a:rPr lang="el-GR" sz="1400" b="1" dirty="0"/>
                        <a:t>Κ</a:t>
                      </a:r>
                      <a:r>
                        <a:rPr lang="el-GR" sz="1400" b="1" dirty="0" smtClean="0"/>
                        <a:t>αταλάσης</a:t>
                      </a:r>
                      <a:endParaRPr lang="el-GR" sz="1400" b="1" dirty="0">
                        <a:latin typeface="Times New Roman"/>
                        <a:ea typeface="Times New Roman"/>
                      </a:endParaRPr>
                    </a:p>
                  </a:txBody>
                  <a:tcPr marL="68580" marR="68580" marT="0" marB="0"/>
                </a:tc>
                <a:tc>
                  <a:txBody>
                    <a:bodyPr/>
                    <a:lstStyle/>
                    <a:p>
                      <a:pPr algn="ctr">
                        <a:spcAft>
                          <a:spcPts val="0"/>
                        </a:spcAft>
                      </a:pPr>
                      <a:r>
                        <a:rPr lang="en-US" sz="1400" b="1" dirty="0"/>
                        <a:t>H</a:t>
                      </a:r>
                      <a:r>
                        <a:rPr lang="en-US" sz="1400" b="1" baseline="-25000" dirty="0"/>
                        <a:t>2</a:t>
                      </a:r>
                      <a:r>
                        <a:rPr lang="en-US" sz="1400" b="1" dirty="0"/>
                        <a:t>S</a:t>
                      </a:r>
                      <a:endParaRPr lang="el-GR" sz="1400" b="1"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a:t>influenzae</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err="1"/>
                        <a:t>aegyptius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err="1"/>
                        <a:t>haemolyticus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err="1"/>
                        <a:t>parainfluenzae</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err="1"/>
                        <a:t>parahaemolytivus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l-GR" sz="1400" i="1" dirty="0"/>
                        <a:t>. </a:t>
                      </a:r>
                      <a:r>
                        <a:rPr lang="en-US" sz="1400" i="1" dirty="0"/>
                        <a:t>ducreyi</a:t>
                      </a:r>
                      <a:r>
                        <a:rPr lang="en-GB" sz="1400" i="1" dirty="0"/>
                        <a:t>,</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n-GB" sz="1400" i="1" dirty="0"/>
                        <a:t>. </a:t>
                      </a:r>
                      <a:r>
                        <a:rPr lang="en-US" sz="1400" i="1" dirty="0" err="1"/>
                        <a:t>aphrophilus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n-GB" sz="1400" i="1" dirty="0"/>
                        <a:t>. </a:t>
                      </a:r>
                      <a:r>
                        <a:rPr lang="en-US" sz="1400" i="1" dirty="0" err="1"/>
                        <a:t>paraphrophilus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370840">
                <a:tc>
                  <a:txBody>
                    <a:bodyPr/>
                    <a:lstStyle/>
                    <a:p>
                      <a:pPr>
                        <a:spcAft>
                          <a:spcPts val="0"/>
                        </a:spcAft>
                      </a:pPr>
                      <a:r>
                        <a:rPr lang="en-US" sz="1400" i="1" dirty="0"/>
                        <a:t>H</a:t>
                      </a:r>
                      <a:r>
                        <a:rPr lang="en-GB" sz="1400" i="1" dirty="0"/>
                        <a:t>. </a:t>
                      </a:r>
                      <a:r>
                        <a:rPr lang="en-US" sz="1400" i="1" dirty="0" err="1"/>
                        <a:t>segnis</a:t>
                      </a:r>
                      <a:endParaRPr lang="el-GR" sz="1400" i="1"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n-GB"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14546" y="2538707"/>
            <a:ext cx="4643470" cy="461665"/>
          </a:xfrm>
          <a:prstGeom prst="rect">
            <a:avLst/>
          </a:prstGeom>
          <a:solidFill>
            <a:schemeClr val="tx2">
              <a:lumMod val="60000"/>
              <a:lumOff val="40000"/>
            </a:schemeClr>
          </a:solidFill>
        </p:spPr>
        <p:txBody>
          <a:bodyPr wrap="square" rtlCol="0">
            <a:spAutoFit/>
          </a:bodyPr>
          <a:lstStyle/>
          <a:p>
            <a:pPr algn="ctr"/>
            <a:r>
              <a:rPr lang="el-GR" sz="2400" b="1" dirty="0" smtClean="0">
                <a:solidFill>
                  <a:schemeClr val="bg1"/>
                </a:solidFill>
              </a:rPr>
              <a:t>Αναερόβια μικρόβια</a:t>
            </a:r>
            <a:endParaRPr lang="el-GR" sz="2400" b="1"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397000"/>
          <a:ext cx="6096000" cy="313436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Χαρακτηριστικά αναερόβιων μικροβίων</a:t>
                      </a:r>
                      <a:endParaRPr lang="el-GR" dirty="0"/>
                    </a:p>
                  </a:txBody>
                  <a:tcPr/>
                </a:tc>
              </a:tr>
              <a:tr h="370840">
                <a:tc>
                  <a:txBody>
                    <a:bodyPr/>
                    <a:lstStyle/>
                    <a:p>
                      <a:r>
                        <a:rPr lang="el-GR" dirty="0" smtClean="0"/>
                        <a:t>Αποτελούν μέρος της φυσιολογικής χλωρίδας </a:t>
                      </a:r>
                      <a:endParaRPr lang="el-GR" dirty="0"/>
                    </a:p>
                  </a:txBody>
                  <a:tcPr/>
                </a:tc>
              </a:tr>
              <a:tr h="370840">
                <a:tc>
                  <a:txBody>
                    <a:bodyPr/>
                    <a:lstStyle/>
                    <a:p>
                      <a:r>
                        <a:rPr lang="el-GR" dirty="0" smtClean="0"/>
                        <a:t>Προκαλούν σοβαρές λοιμώξεις όταν οι ιστοί έχουν υποστεί βλάβη (όπως</a:t>
                      </a:r>
                      <a:r>
                        <a:rPr lang="el-GR" baseline="0" dirty="0" smtClean="0"/>
                        <a:t> τέτανο και αλλαντίαση)</a:t>
                      </a:r>
                      <a:endParaRPr lang="el-GR" dirty="0"/>
                    </a:p>
                  </a:txBody>
                  <a:tcPr/>
                </a:tc>
              </a:tr>
              <a:tr h="370840">
                <a:tc>
                  <a:txBody>
                    <a:bodyPr/>
                    <a:lstStyle/>
                    <a:p>
                      <a:r>
                        <a:rPr lang="el-GR" dirty="0" smtClean="0"/>
                        <a:t>Δεν επιβιώνουν σε περιβάλλον οξυγόνου</a:t>
                      </a:r>
                      <a:endParaRPr lang="el-GR" dirty="0"/>
                    </a:p>
                  </a:txBody>
                  <a:tcPr/>
                </a:tc>
              </a:tr>
              <a:tr h="370840">
                <a:tc>
                  <a:txBody>
                    <a:bodyPr/>
                    <a:lstStyle/>
                    <a:p>
                      <a:r>
                        <a:rPr lang="el-GR" dirty="0" smtClean="0"/>
                        <a:t>Δεν επιβιώνουν σε υγιείς ιστούς γιατί είναι αυξημένο το οξειδοαναγωγικό δυναμικό </a:t>
                      </a:r>
                      <a:endParaRPr lang="el-GR" dirty="0"/>
                    </a:p>
                  </a:txBody>
                  <a:tcPr/>
                </a:tc>
              </a:tr>
              <a:tr h="370840">
                <a:tc>
                  <a:txBody>
                    <a:bodyPr/>
                    <a:lstStyle/>
                    <a:p>
                      <a:r>
                        <a:rPr lang="el-GR" dirty="0" smtClean="0"/>
                        <a:t>Καταστρέφονται από τα φαγοκύτταρα</a:t>
                      </a:r>
                      <a:endParaRPr lang="el-GR" dirty="0"/>
                    </a:p>
                  </a:txBody>
                  <a:tcPr/>
                </a:tc>
              </a:tr>
              <a:tr h="370840">
                <a:tc>
                  <a:txBody>
                    <a:bodyPr/>
                    <a:lstStyle/>
                    <a:p>
                      <a:r>
                        <a:rPr lang="el-GR" dirty="0" smtClean="0"/>
                        <a:t>Προκαλούν μεικτές λοιμώξεις με άλλους μικροοργανισμούς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397000"/>
          <a:ext cx="6096000" cy="296672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Αναερόβια</a:t>
                      </a:r>
                      <a:r>
                        <a:rPr lang="el-GR" baseline="0" dirty="0" smtClean="0"/>
                        <a:t> βακτήρια κλινικής σημασίας</a:t>
                      </a:r>
                      <a:endParaRPr lang="el-GR" dirty="0"/>
                    </a:p>
                  </a:txBody>
                  <a:tcPr/>
                </a:tc>
              </a:tr>
              <a:tr h="370840">
                <a:tc>
                  <a:txBody>
                    <a:bodyPr/>
                    <a:lstStyle/>
                    <a:p>
                      <a:pPr algn="ctr"/>
                      <a:r>
                        <a:rPr lang="en-US" i="1" dirty="0" smtClean="0"/>
                        <a:t>Clostridium </a:t>
                      </a:r>
                      <a:r>
                        <a:rPr lang="en-US" i="1" dirty="0" err="1" smtClean="0"/>
                        <a:t>fragilis</a:t>
                      </a:r>
                      <a:endParaRPr lang="el-GR" i="1" dirty="0"/>
                    </a:p>
                  </a:txBody>
                  <a:tcPr/>
                </a:tc>
              </a:tr>
              <a:tr h="370840">
                <a:tc>
                  <a:txBody>
                    <a:bodyPr/>
                    <a:lstStyle/>
                    <a:p>
                      <a:pPr algn="ctr"/>
                      <a:r>
                        <a:rPr lang="en-US" i="1" dirty="0" smtClean="0"/>
                        <a:t>Clostridium </a:t>
                      </a:r>
                      <a:r>
                        <a:rPr lang="en-US" i="1" dirty="0" err="1" smtClean="0"/>
                        <a:t>tetani</a:t>
                      </a:r>
                      <a:endParaRPr lang="el-GR" i="1" dirty="0"/>
                    </a:p>
                  </a:txBody>
                  <a:tcPr/>
                </a:tc>
              </a:tr>
              <a:tr h="370840">
                <a:tc>
                  <a:txBody>
                    <a:bodyPr/>
                    <a:lstStyle/>
                    <a:p>
                      <a:pPr algn="ctr"/>
                      <a:r>
                        <a:rPr lang="en-US" i="1" dirty="0" smtClean="0"/>
                        <a:t>Bacteroides </a:t>
                      </a:r>
                      <a:r>
                        <a:rPr lang="en-US" i="1" dirty="0" err="1" smtClean="0"/>
                        <a:t>fragilis</a:t>
                      </a:r>
                      <a:endParaRPr lang="el-GR" i="1" dirty="0"/>
                    </a:p>
                  </a:txBody>
                  <a:tcPr/>
                </a:tc>
              </a:tr>
              <a:tr h="370840">
                <a:tc>
                  <a:txBody>
                    <a:bodyPr/>
                    <a:lstStyle/>
                    <a:p>
                      <a:pPr algn="ctr"/>
                      <a:r>
                        <a:rPr lang="en-US" i="1" dirty="0" smtClean="0"/>
                        <a:t>Bacteroides </a:t>
                      </a:r>
                      <a:r>
                        <a:rPr lang="en-US" i="1" dirty="0" err="1" smtClean="0"/>
                        <a:t>melaninogenicus</a:t>
                      </a:r>
                      <a:r>
                        <a:rPr lang="en-US" i="1" dirty="0" smtClean="0"/>
                        <a:t> </a:t>
                      </a:r>
                      <a:endParaRPr lang="el-GR" i="1" dirty="0"/>
                    </a:p>
                  </a:txBody>
                  <a:tcPr/>
                </a:tc>
              </a:tr>
              <a:tr h="370840">
                <a:tc>
                  <a:txBody>
                    <a:bodyPr/>
                    <a:lstStyle/>
                    <a:p>
                      <a:pPr algn="ctr"/>
                      <a:r>
                        <a:rPr lang="en-US" i="1" dirty="0" smtClean="0"/>
                        <a:t>Fusobacterium </a:t>
                      </a:r>
                      <a:r>
                        <a:rPr lang="en-US" i="1" dirty="0" err="1" smtClean="0"/>
                        <a:t>nucelatum</a:t>
                      </a:r>
                      <a:endParaRPr lang="el-GR" i="1" dirty="0"/>
                    </a:p>
                  </a:txBody>
                  <a:tcPr/>
                </a:tc>
              </a:tr>
              <a:tr h="370840">
                <a:tc>
                  <a:txBody>
                    <a:bodyPr/>
                    <a:lstStyle/>
                    <a:p>
                      <a:pPr algn="ctr"/>
                      <a:r>
                        <a:rPr lang="en-US" i="1" dirty="0" smtClean="0"/>
                        <a:t>Fusobacterium </a:t>
                      </a:r>
                      <a:r>
                        <a:rPr lang="en-US" i="1" dirty="0" err="1" smtClean="0"/>
                        <a:t>necrophorum</a:t>
                      </a:r>
                      <a:endParaRPr lang="el-GR" i="1" dirty="0"/>
                    </a:p>
                  </a:txBody>
                  <a:tcPr/>
                </a:tc>
              </a:tr>
              <a:tr h="370840">
                <a:tc>
                  <a:txBody>
                    <a:bodyPr/>
                    <a:lstStyle/>
                    <a:p>
                      <a:pPr algn="ctr"/>
                      <a:r>
                        <a:rPr lang="en-US" i="1" dirty="0" smtClean="0"/>
                        <a:t>Prevotella </a:t>
                      </a:r>
                      <a:r>
                        <a:rPr lang="en-US" i="1" dirty="0" err="1" smtClean="0"/>
                        <a:t>melaninogenica</a:t>
                      </a:r>
                      <a:endParaRPr lang="el-GR" i="1" dirty="0"/>
                    </a:p>
                  </a:txBody>
                  <a:tcPr/>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1214422"/>
          <a:ext cx="6096000" cy="441960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Ταυτοποίηση αναερόβιων</a:t>
                      </a:r>
                    </a:p>
                    <a:p>
                      <a:endParaRPr lang="el-GR" dirty="0"/>
                    </a:p>
                  </a:txBody>
                  <a:tcPr/>
                </a:tc>
              </a:tr>
              <a:tr h="370840">
                <a:tc>
                  <a:txBody>
                    <a:bodyPr/>
                    <a:lstStyle/>
                    <a:p>
                      <a:r>
                        <a:rPr lang="el-GR" dirty="0" smtClean="0"/>
                        <a:t>Σωστή λήψη και συντήρηση</a:t>
                      </a:r>
                      <a:r>
                        <a:rPr lang="el-GR" baseline="0" dirty="0" smtClean="0"/>
                        <a:t> δείγματος ώστε να μην έρθει σε επαφή με το οξυγόνο</a:t>
                      </a:r>
                      <a:endParaRPr lang="el-GR" dirty="0"/>
                    </a:p>
                  </a:txBody>
                  <a:tcPr/>
                </a:tc>
              </a:tr>
              <a:tr h="370840">
                <a:tc>
                  <a:txBody>
                    <a:bodyPr/>
                    <a:lstStyle/>
                    <a:p>
                      <a:r>
                        <a:rPr lang="el-GR" dirty="0" smtClean="0"/>
                        <a:t>Επεξεργασία δείγματος σε ειδική εστία απουσία οξυγόνου</a:t>
                      </a:r>
                      <a:endParaRPr lang="el-GR" dirty="0"/>
                    </a:p>
                  </a:txBody>
                  <a:tcPr/>
                </a:tc>
              </a:tr>
              <a:tr h="370840">
                <a:tc>
                  <a:txBody>
                    <a:bodyPr/>
                    <a:lstStyle/>
                    <a:p>
                      <a:r>
                        <a:rPr lang="el-GR" dirty="0" smtClean="0"/>
                        <a:t>Καλλιέργεια σε αναερόβιες συνθήκες</a:t>
                      </a:r>
                      <a:endParaRPr lang="el-GR" dirty="0"/>
                    </a:p>
                  </a:txBody>
                  <a:tcPr/>
                </a:tc>
              </a:tr>
              <a:tr h="370840">
                <a:tc>
                  <a:txBody>
                    <a:bodyPr/>
                    <a:lstStyle/>
                    <a:p>
                      <a:r>
                        <a:rPr lang="el-GR" dirty="0" smtClean="0"/>
                        <a:t>Χρώση </a:t>
                      </a:r>
                      <a:r>
                        <a:rPr lang="en-US" dirty="0" smtClean="0"/>
                        <a:t>Gram</a:t>
                      </a:r>
                      <a:endParaRPr lang="el-GR" dirty="0"/>
                    </a:p>
                  </a:txBody>
                  <a:tcPr/>
                </a:tc>
              </a:tr>
              <a:tr h="370840">
                <a:tc>
                  <a:txBody>
                    <a:bodyPr/>
                    <a:lstStyle/>
                    <a:p>
                      <a:r>
                        <a:rPr lang="el-GR" dirty="0" smtClean="0"/>
                        <a:t>Εξέταση ανθεκτικότητας στα αντιβιοτικά </a:t>
                      </a:r>
                      <a:r>
                        <a:rPr lang="el-GR" dirty="0" err="1" smtClean="0"/>
                        <a:t>καναμυκίνη</a:t>
                      </a:r>
                      <a:r>
                        <a:rPr lang="el-GR" dirty="0" smtClean="0"/>
                        <a:t>, </a:t>
                      </a:r>
                      <a:r>
                        <a:rPr lang="el-GR" dirty="0" err="1" smtClean="0"/>
                        <a:t>κολιστίνη</a:t>
                      </a:r>
                      <a:r>
                        <a:rPr lang="el-GR" baseline="0" dirty="0" smtClean="0"/>
                        <a:t> και </a:t>
                      </a:r>
                      <a:r>
                        <a:rPr lang="el-GR" baseline="0" dirty="0" err="1" smtClean="0"/>
                        <a:t>βανκομυκίνη</a:t>
                      </a:r>
                      <a:r>
                        <a:rPr lang="el-GR" baseline="0" dirty="0" smtClean="0"/>
                        <a:t> και στην ουσία </a:t>
                      </a:r>
                      <a:r>
                        <a:rPr lang="en-US" baseline="0" dirty="0" smtClean="0"/>
                        <a:t>SPS (Sodium </a:t>
                      </a:r>
                      <a:r>
                        <a:rPr lang="en-US" baseline="0" dirty="0" err="1" smtClean="0"/>
                        <a:t>polyanethol</a:t>
                      </a:r>
                      <a:r>
                        <a:rPr lang="en-US" baseline="0" dirty="0" smtClean="0"/>
                        <a:t> </a:t>
                      </a:r>
                      <a:r>
                        <a:rPr lang="en-US" baseline="0" dirty="0" err="1" smtClean="0"/>
                        <a:t>sulphate</a:t>
                      </a:r>
                      <a:r>
                        <a:rPr lang="en-US" baseline="0" dirty="0" smtClean="0"/>
                        <a:t>)</a:t>
                      </a:r>
                      <a:endParaRPr lang="el-GR" dirty="0"/>
                    </a:p>
                  </a:txBody>
                  <a:tcPr/>
                </a:tc>
              </a:tr>
              <a:tr h="370840">
                <a:tc>
                  <a:txBody>
                    <a:bodyPr/>
                    <a:lstStyle/>
                    <a:p>
                      <a:r>
                        <a:rPr lang="el-GR" dirty="0" smtClean="0"/>
                        <a:t>Αναγωγή</a:t>
                      </a:r>
                      <a:r>
                        <a:rPr lang="el-GR" baseline="0" dirty="0" smtClean="0"/>
                        <a:t> νιτρικών αλάτων </a:t>
                      </a:r>
                      <a:endParaRPr lang="el-GR" dirty="0"/>
                    </a:p>
                  </a:txBody>
                  <a:tcPr/>
                </a:tc>
              </a:tr>
              <a:tr h="370840">
                <a:tc>
                  <a:txBody>
                    <a:bodyPr/>
                    <a:lstStyle/>
                    <a:p>
                      <a:r>
                        <a:rPr lang="el-GR" dirty="0" smtClean="0"/>
                        <a:t>Παραγωγή ινδόλης</a:t>
                      </a:r>
                      <a:endParaRPr lang="el-GR" dirty="0"/>
                    </a:p>
                  </a:txBody>
                  <a:tcPr/>
                </a:tc>
              </a:tr>
              <a:tr h="370840">
                <a:tc>
                  <a:txBody>
                    <a:bodyPr/>
                    <a:lstStyle/>
                    <a:p>
                      <a:r>
                        <a:rPr lang="el-GR" dirty="0" smtClean="0"/>
                        <a:t>ΑΡΙ</a:t>
                      </a:r>
                      <a:r>
                        <a:rPr lang="el-GR" baseline="0" dirty="0" smtClean="0"/>
                        <a:t> για αναερόβια και αντιβιόγραμμα (τυποποίηση)</a:t>
                      </a:r>
                      <a:endParaRPr lang="el-GR" dirty="0"/>
                    </a:p>
                  </a:txBody>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714348" y="1124744"/>
          <a:ext cx="7643868" cy="4973320"/>
        </p:xfrm>
        <a:graphic>
          <a:graphicData uri="http://schemas.openxmlformats.org/drawingml/2006/table">
            <a:tbl>
              <a:tblPr firstRow="1" bandRow="1">
                <a:tableStyleId>{5C22544A-7EE6-4342-B048-85BDC9FD1C3A}</a:tableStyleId>
              </a:tblPr>
              <a:tblGrid>
                <a:gridCol w="1910967"/>
                <a:gridCol w="1910967"/>
                <a:gridCol w="1910967"/>
                <a:gridCol w="1910967"/>
              </a:tblGrid>
              <a:tr h="370840">
                <a:tc gridSpan="4">
                  <a:txBody>
                    <a:bodyPr/>
                    <a:lstStyle/>
                    <a:p>
                      <a:pPr algn="ctr"/>
                      <a:r>
                        <a:rPr lang="el-GR" dirty="0" smtClean="0"/>
                        <a:t>Ταυτοποίηση αναερόβιων με βάση την ευαισθησία τους στα αντιβιοτικά</a:t>
                      </a:r>
                      <a:r>
                        <a:rPr lang="el-GR" baseline="0" dirty="0" smtClean="0"/>
                        <a:t> </a:t>
                      </a:r>
                      <a:r>
                        <a:rPr lang="el-GR" baseline="0" dirty="0" err="1" smtClean="0"/>
                        <a:t>καναμυκίνη</a:t>
                      </a:r>
                      <a:r>
                        <a:rPr lang="el-GR" baseline="0" dirty="0" smtClean="0"/>
                        <a:t> (1000 μ</a:t>
                      </a:r>
                      <a:r>
                        <a:rPr lang="en-US" baseline="0" dirty="0" smtClean="0"/>
                        <a:t>g</a:t>
                      </a:r>
                      <a:r>
                        <a:rPr lang="el-GR" baseline="0" dirty="0" smtClean="0"/>
                        <a:t>), </a:t>
                      </a:r>
                      <a:r>
                        <a:rPr lang="el-GR" baseline="0" dirty="0" err="1" smtClean="0"/>
                        <a:t>βανκομυκίνη</a:t>
                      </a:r>
                      <a:r>
                        <a:rPr lang="el-GR" baseline="0" dirty="0" smtClean="0"/>
                        <a:t> (5μ</a:t>
                      </a:r>
                      <a:r>
                        <a:rPr lang="en-US" baseline="0" dirty="0" smtClean="0"/>
                        <a:t>g)</a:t>
                      </a:r>
                      <a:r>
                        <a:rPr lang="el-GR" baseline="0" dirty="0" smtClean="0"/>
                        <a:t> και </a:t>
                      </a:r>
                      <a:r>
                        <a:rPr lang="el-GR" baseline="0" dirty="0" err="1" smtClean="0"/>
                        <a:t>κολιστίνη</a:t>
                      </a:r>
                      <a:r>
                        <a:rPr lang="el-GR" baseline="0" dirty="0" smtClean="0"/>
                        <a:t> (10μ</a:t>
                      </a:r>
                      <a:r>
                        <a:rPr lang="en-US" baseline="0" dirty="0" smtClean="0"/>
                        <a:t>g</a:t>
                      </a:r>
                      <a:r>
                        <a:rPr lang="el-GR" baseline="0" dirty="0" smtClean="0"/>
                        <a:t>)</a:t>
                      </a:r>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r>
              <a:tr h="370840">
                <a:tc>
                  <a:txBody>
                    <a:bodyPr/>
                    <a:lstStyle/>
                    <a:p>
                      <a:r>
                        <a:rPr lang="el-GR" b="1" dirty="0" smtClean="0"/>
                        <a:t>Βακτήριο</a:t>
                      </a:r>
                      <a:r>
                        <a:rPr lang="el-GR" b="1" baseline="0" dirty="0" smtClean="0"/>
                        <a:t> </a:t>
                      </a:r>
                      <a:endParaRPr lang="el-GR" b="1" dirty="0"/>
                    </a:p>
                  </a:txBody>
                  <a:tcPr/>
                </a:tc>
                <a:tc>
                  <a:txBody>
                    <a:bodyPr/>
                    <a:lstStyle/>
                    <a:p>
                      <a:pPr algn="ctr"/>
                      <a:r>
                        <a:rPr lang="el-GR" b="1" dirty="0" err="1" smtClean="0"/>
                        <a:t>Καναμυκίνη</a:t>
                      </a:r>
                      <a:r>
                        <a:rPr lang="el-GR" b="1" dirty="0" smtClean="0"/>
                        <a:t> </a:t>
                      </a:r>
                      <a:endParaRPr lang="el-GR" b="1" dirty="0"/>
                    </a:p>
                  </a:txBody>
                  <a:tcPr/>
                </a:tc>
                <a:tc>
                  <a:txBody>
                    <a:bodyPr/>
                    <a:lstStyle/>
                    <a:p>
                      <a:pPr algn="ctr"/>
                      <a:r>
                        <a:rPr lang="el-GR" b="1" dirty="0" err="1" smtClean="0"/>
                        <a:t>Βανκομυκίνη</a:t>
                      </a:r>
                      <a:endParaRPr lang="el-GR" b="1" dirty="0"/>
                    </a:p>
                  </a:txBody>
                  <a:tcPr/>
                </a:tc>
                <a:tc>
                  <a:txBody>
                    <a:bodyPr/>
                    <a:lstStyle/>
                    <a:p>
                      <a:pPr algn="ctr"/>
                      <a:r>
                        <a:rPr lang="el-GR" b="1" dirty="0" err="1" smtClean="0"/>
                        <a:t>Κολιστίνη</a:t>
                      </a:r>
                      <a:r>
                        <a:rPr lang="el-GR" b="1" baseline="0" dirty="0" smtClean="0"/>
                        <a:t> </a:t>
                      </a:r>
                      <a:endParaRPr lang="el-GR" b="1" dirty="0"/>
                    </a:p>
                  </a:txBody>
                  <a:tcPr/>
                </a:tc>
              </a:tr>
              <a:tr h="370840">
                <a:tc>
                  <a:txBody>
                    <a:bodyPr/>
                    <a:lstStyle/>
                    <a:p>
                      <a:r>
                        <a:rPr lang="en-US" sz="1600" i="1" dirty="0" smtClean="0"/>
                        <a:t>Clostridium </a:t>
                      </a:r>
                      <a:r>
                        <a:rPr lang="en-US" sz="1600" i="0" dirty="0" err="1" smtClean="0"/>
                        <a:t>spp</a:t>
                      </a:r>
                      <a:r>
                        <a:rPr lang="en-US" sz="1600" i="1" dirty="0" smtClean="0"/>
                        <a:t> </a:t>
                      </a:r>
                      <a:endParaRPr lang="el-GR" sz="1600" i="1" dirty="0"/>
                    </a:p>
                  </a:txBody>
                  <a:tcPr/>
                </a:tc>
                <a:tc>
                  <a:txBody>
                    <a:bodyPr/>
                    <a:lstStyle/>
                    <a:p>
                      <a:pPr algn="ctr"/>
                      <a:r>
                        <a:rPr lang="el-GR" dirty="0" smtClean="0"/>
                        <a:t>Ε ή Α</a:t>
                      </a:r>
                      <a:endParaRPr lang="el-GR" dirty="0"/>
                    </a:p>
                  </a:txBody>
                  <a:tcPr/>
                </a:tc>
                <a:tc>
                  <a:txBody>
                    <a:bodyPr/>
                    <a:lstStyle/>
                    <a:p>
                      <a:pPr algn="ctr"/>
                      <a:r>
                        <a:rPr lang="el-GR" dirty="0" smtClean="0"/>
                        <a:t>Ε</a:t>
                      </a:r>
                      <a:endParaRPr lang="el-GR" dirty="0"/>
                    </a:p>
                  </a:txBody>
                  <a:tcPr/>
                </a:tc>
                <a:tc>
                  <a:txBody>
                    <a:bodyPr/>
                    <a:lstStyle/>
                    <a:p>
                      <a:pPr algn="ctr"/>
                      <a:r>
                        <a:rPr lang="el-GR" dirty="0" smtClean="0"/>
                        <a:t>Α</a:t>
                      </a:r>
                      <a:endParaRPr lang="el-GR" dirty="0"/>
                    </a:p>
                  </a:txBody>
                  <a:tcPr/>
                </a:tc>
              </a:tr>
              <a:tr h="370840">
                <a:tc>
                  <a:txBody>
                    <a:bodyPr/>
                    <a:lstStyle/>
                    <a:p>
                      <a:r>
                        <a:rPr lang="en-US" sz="1600" i="1" dirty="0" err="1" smtClean="0"/>
                        <a:t>Bacteroides</a:t>
                      </a:r>
                      <a:r>
                        <a:rPr lang="en-US" sz="1600" i="1" dirty="0" smtClean="0"/>
                        <a:t> </a:t>
                      </a:r>
                      <a:r>
                        <a:rPr lang="en-US" sz="1600" i="1" dirty="0" err="1" smtClean="0"/>
                        <a:t>fragilis</a:t>
                      </a:r>
                      <a:r>
                        <a:rPr lang="en-US" sz="1600" dirty="0" smtClean="0"/>
                        <a:t> </a:t>
                      </a:r>
                      <a:endParaRPr lang="el-GR" sz="1600" dirty="0"/>
                    </a:p>
                  </a:txBody>
                  <a:tcPr/>
                </a:tc>
                <a:tc>
                  <a:txBody>
                    <a:bodyPr/>
                    <a:lstStyle/>
                    <a:p>
                      <a:pPr algn="ctr"/>
                      <a:r>
                        <a:rPr lang="el-GR" dirty="0" smtClean="0"/>
                        <a:t>Α</a:t>
                      </a:r>
                      <a:endParaRPr lang="el-GR" dirty="0"/>
                    </a:p>
                  </a:txBody>
                  <a:tcPr/>
                </a:tc>
                <a:tc>
                  <a:txBody>
                    <a:bodyPr/>
                    <a:lstStyle/>
                    <a:p>
                      <a:pPr algn="ctr"/>
                      <a:r>
                        <a:rPr lang="el-GR" dirty="0" smtClean="0"/>
                        <a:t>Α</a:t>
                      </a:r>
                      <a:endParaRPr lang="el-GR" dirty="0"/>
                    </a:p>
                  </a:txBody>
                  <a:tcPr/>
                </a:tc>
                <a:tc>
                  <a:txBody>
                    <a:bodyPr/>
                    <a:lstStyle/>
                    <a:p>
                      <a:pPr algn="ctr"/>
                      <a:r>
                        <a:rPr lang="el-GR" dirty="0" smtClean="0"/>
                        <a:t>Α</a:t>
                      </a:r>
                      <a:endParaRPr lang="el-GR" dirty="0"/>
                    </a:p>
                  </a:txBody>
                  <a:tcPr/>
                </a:tc>
              </a:tr>
              <a:tr h="370840">
                <a:tc>
                  <a:txBody>
                    <a:bodyPr/>
                    <a:lstStyle/>
                    <a:p>
                      <a:r>
                        <a:rPr lang="en-US" sz="1600" i="1" dirty="0" err="1" smtClean="0"/>
                        <a:t>Bacteroides</a:t>
                      </a:r>
                      <a:r>
                        <a:rPr lang="en-US" sz="1600" i="1" dirty="0" smtClean="0"/>
                        <a:t> </a:t>
                      </a:r>
                      <a:r>
                        <a:rPr lang="en-US" sz="1600" i="1" dirty="0" err="1" smtClean="0"/>
                        <a:t>ureolyticus</a:t>
                      </a:r>
                      <a:endParaRPr lang="el-GR" sz="1600" i="1" dirty="0"/>
                    </a:p>
                  </a:txBody>
                  <a:tcPr/>
                </a:tc>
                <a:tc>
                  <a:txBody>
                    <a:bodyPr/>
                    <a:lstStyle/>
                    <a:p>
                      <a:pPr algn="ctr"/>
                      <a:r>
                        <a:rPr lang="el-GR" dirty="0" smtClean="0"/>
                        <a:t>Ε</a:t>
                      </a:r>
                      <a:endParaRPr lang="el-GR" dirty="0"/>
                    </a:p>
                  </a:txBody>
                  <a:tcPr/>
                </a:tc>
                <a:tc>
                  <a:txBody>
                    <a:bodyPr/>
                    <a:lstStyle/>
                    <a:p>
                      <a:pPr algn="ctr"/>
                      <a:r>
                        <a:rPr lang="el-GR" dirty="0" smtClean="0"/>
                        <a:t>Α</a:t>
                      </a:r>
                      <a:endParaRPr lang="el-GR" dirty="0"/>
                    </a:p>
                  </a:txBody>
                  <a:tcPr/>
                </a:tc>
                <a:tc>
                  <a:txBody>
                    <a:bodyPr/>
                    <a:lstStyle/>
                    <a:p>
                      <a:pPr algn="ctr"/>
                      <a:r>
                        <a:rPr lang="el-GR" dirty="0" smtClean="0"/>
                        <a:t>Ε</a:t>
                      </a:r>
                      <a:endParaRPr lang="el-GR" dirty="0"/>
                    </a:p>
                  </a:txBody>
                  <a:tcPr/>
                </a:tc>
              </a:tr>
              <a:tr h="370840">
                <a:tc>
                  <a:txBody>
                    <a:bodyPr/>
                    <a:lstStyle/>
                    <a:p>
                      <a:r>
                        <a:rPr lang="en-US" sz="1600" i="1" dirty="0" err="1" smtClean="0"/>
                        <a:t>Fusobacterium</a:t>
                      </a:r>
                      <a:r>
                        <a:rPr lang="en-US" sz="1600" i="1" dirty="0" smtClean="0"/>
                        <a:t> </a:t>
                      </a:r>
                      <a:r>
                        <a:rPr lang="en-US" sz="1600" i="0" dirty="0" err="1" smtClean="0"/>
                        <a:t>spp</a:t>
                      </a:r>
                      <a:endParaRPr lang="el-GR" sz="1600" i="1" dirty="0"/>
                    </a:p>
                  </a:txBody>
                  <a:tcPr/>
                </a:tc>
                <a:tc>
                  <a:txBody>
                    <a:bodyPr/>
                    <a:lstStyle/>
                    <a:p>
                      <a:pPr algn="ctr"/>
                      <a:r>
                        <a:rPr lang="el-GR" dirty="0" smtClean="0"/>
                        <a:t>Ε</a:t>
                      </a:r>
                      <a:endParaRPr lang="el-GR" dirty="0"/>
                    </a:p>
                  </a:txBody>
                  <a:tcPr/>
                </a:tc>
                <a:tc>
                  <a:txBody>
                    <a:bodyPr/>
                    <a:lstStyle/>
                    <a:p>
                      <a:pPr algn="ctr"/>
                      <a:r>
                        <a:rPr lang="el-GR" dirty="0" smtClean="0"/>
                        <a:t>Α</a:t>
                      </a:r>
                      <a:endParaRPr lang="el-GR" dirty="0"/>
                    </a:p>
                  </a:txBody>
                  <a:tcPr/>
                </a:tc>
                <a:tc>
                  <a:txBody>
                    <a:bodyPr/>
                    <a:lstStyle/>
                    <a:p>
                      <a:pPr algn="ctr"/>
                      <a:r>
                        <a:rPr lang="el-GR" dirty="0" smtClean="0"/>
                        <a:t>Ε</a:t>
                      </a:r>
                      <a:endParaRPr lang="el-GR" dirty="0"/>
                    </a:p>
                  </a:txBody>
                  <a:tcPr/>
                </a:tc>
              </a:tr>
              <a:tr h="370840">
                <a:tc>
                  <a:txBody>
                    <a:bodyPr/>
                    <a:lstStyle/>
                    <a:p>
                      <a:r>
                        <a:rPr lang="en-US" sz="1600" i="1" dirty="0" err="1" smtClean="0"/>
                        <a:t>Veillonella</a:t>
                      </a:r>
                      <a:r>
                        <a:rPr lang="en-US" sz="1600" i="1" dirty="0" smtClean="0"/>
                        <a:t> </a:t>
                      </a:r>
                      <a:r>
                        <a:rPr lang="en-US" sz="1600" i="0" dirty="0" err="1" smtClean="0"/>
                        <a:t>spp</a:t>
                      </a:r>
                      <a:endParaRPr lang="el-GR" sz="1600" i="1" dirty="0"/>
                    </a:p>
                  </a:txBody>
                  <a:tcPr/>
                </a:tc>
                <a:tc>
                  <a:txBody>
                    <a:bodyPr/>
                    <a:lstStyle/>
                    <a:p>
                      <a:pPr algn="ctr"/>
                      <a:r>
                        <a:rPr lang="el-GR" dirty="0" smtClean="0"/>
                        <a:t>Ε</a:t>
                      </a:r>
                      <a:endParaRPr lang="el-GR" dirty="0"/>
                    </a:p>
                  </a:txBody>
                  <a:tcPr/>
                </a:tc>
                <a:tc>
                  <a:txBody>
                    <a:bodyPr/>
                    <a:lstStyle/>
                    <a:p>
                      <a:pPr algn="ctr"/>
                      <a:r>
                        <a:rPr lang="el-GR" dirty="0" smtClean="0"/>
                        <a:t>Α</a:t>
                      </a:r>
                      <a:endParaRPr lang="el-GR" dirty="0"/>
                    </a:p>
                  </a:txBody>
                  <a:tcPr/>
                </a:tc>
                <a:tc>
                  <a:txBody>
                    <a:bodyPr/>
                    <a:lstStyle/>
                    <a:p>
                      <a:pPr algn="ctr"/>
                      <a:r>
                        <a:rPr lang="el-GR" dirty="0" smtClean="0"/>
                        <a:t>Ε</a:t>
                      </a:r>
                      <a:endParaRPr lang="el-GR" dirty="0"/>
                    </a:p>
                  </a:txBody>
                  <a:tcPr/>
                </a:tc>
              </a:tr>
              <a:tr h="370840">
                <a:tc>
                  <a:txBody>
                    <a:bodyPr/>
                    <a:lstStyle/>
                    <a:p>
                      <a:r>
                        <a:rPr lang="en-US" sz="1600" i="1" dirty="0" err="1" smtClean="0"/>
                        <a:t>Porphyromonas</a:t>
                      </a:r>
                      <a:r>
                        <a:rPr lang="en-US" sz="1600" i="1" dirty="0" smtClean="0"/>
                        <a:t> </a:t>
                      </a:r>
                      <a:r>
                        <a:rPr lang="en-US" sz="1600" i="0" dirty="0" err="1" smtClean="0"/>
                        <a:t>spp</a:t>
                      </a:r>
                      <a:endParaRPr lang="el-GR" sz="1600" i="1" dirty="0"/>
                    </a:p>
                  </a:txBody>
                  <a:tcPr/>
                </a:tc>
                <a:tc>
                  <a:txBody>
                    <a:bodyPr/>
                    <a:lstStyle/>
                    <a:p>
                      <a:pPr algn="ctr"/>
                      <a:r>
                        <a:rPr lang="el-GR" dirty="0" smtClean="0"/>
                        <a:t>Α</a:t>
                      </a:r>
                      <a:endParaRPr lang="el-GR" dirty="0"/>
                    </a:p>
                  </a:txBody>
                  <a:tcPr/>
                </a:tc>
                <a:tc>
                  <a:txBody>
                    <a:bodyPr/>
                    <a:lstStyle/>
                    <a:p>
                      <a:pPr algn="ctr"/>
                      <a:r>
                        <a:rPr lang="el-GR" dirty="0" smtClean="0"/>
                        <a:t>Ε</a:t>
                      </a:r>
                      <a:endParaRPr lang="el-GR" dirty="0"/>
                    </a:p>
                  </a:txBody>
                  <a:tcPr/>
                </a:tc>
                <a:tc>
                  <a:txBody>
                    <a:bodyPr/>
                    <a:lstStyle/>
                    <a:p>
                      <a:pPr algn="ctr"/>
                      <a:r>
                        <a:rPr lang="el-GR" dirty="0" smtClean="0"/>
                        <a:t>Α</a:t>
                      </a:r>
                      <a:endParaRPr lang="el-GR" dirty="0"/>
                    </a:p>
                  </a:txBody>
                  <a:tcPr/>
                </a:tc>
              </a:tr>
              <a:tr h="370840">
                <a:tc>
                  <a:txBody>
                    <a:bodyPr/>
                    <a:lstStyle/>
                    <a:p>
                      <a:r>
                        <a:rPr lang="en-US" sz="1600" i="1" dirty="0" err="1" smtClean="0"/>
                        <a:t>Prevotella</a:t>
                      </a:r>
                      <a:r>
                        <a:rPr lang="en-US" sz="1600" i="1" dirty="0" smtClean="0"/>
                        <a:t> </a:t>
                      </a:r>
                      <a:r>
                        <a:rPr lang="en-US" sz="1600" i="0" dirty="0" err="1" smtClean="0"/>
                        <a:t>spp</a:t>
                      </a:r>
                      <a:endParaRPr lang="el-GR" sz="1600" i="1" dirty="0"/>
                    </a:p>
                  </a:txBody>
                  <a:tcPr/>
                </a:tc>
                <a:tc>
                  <a:txBody>
                    <a:bodyPr/>
                    <a:lstStyle/>
                    <a:p>
                      <a:pPr algn="ctr"/>
                      <a:r>
                        <a:rPr lang="el-GR" dirty="0" smtClean="0"/>
                        <a:t>Α</a:t>
                      </a:r>
                      <a:endParaRPr lang="el-GR" dirty="0"/>
                    </a:p>
                  </a:txBody>
                  <a:tcPr/>
                </a:tc>
                <a:tc>
                  <a:txBody>
                    <a:bodyPr/>
                    <a:lstStyle/>
                    <a:p>
                      <a:pPr algn="ctr"/>
                      <a:r>
                        <a:rPr lang="el-GR" dirty="0" smtClean="0"/>
                        <a:t>Α</a:t>
                      </a:r>
                      <a:endParaRPr lang="el-GR" dirty="0"/>
                    </a:p>
                  </a:txBody>
                  <a:tcPr/>
                </a:tc>
                <a:tc>
                  <a:txBody>
                    <a:bodyPr/>
                    <a:lstStyle/>
                    <a:p>
                      <a:pPr algn="ctr"/>
                      <a:r>
                        <a:rPr lang="el-GR" dirty="0" smtClean="0"/>
                        <a:t>Ε</a:t>
                      </a:r>
                      <a:r>
                        <a:rPr lang="el-GR" baseline="0" dirty="0" smtClean="0"/>
                        <a:t> ή</a:t>
                      </a:r>
                      <a:r>
                        <a:rPr lang="en-US" baseline="0" dirty="0" smtClean="0"/>
                        <a:t> A</a:t>
                      </a:r>
                      <a:endParaRPr lang="el-GR" dirty="0"/>
                    </a:p>
                  </a:txBody>
                  <a:tcPr/>
                </a:tc>
              </a:tr>
              <a:tr h="370840">
                <a:tc>
                  <a:txBody>
                    <a:bodyPr/>
                    <a:lstStyle/>
                    <a:p>
                      <a:r>
                        <a:rPr lang="en-US" sz="1600" i="1" dirty="0" err="1" smtClean="0"/>
                        <a:t>Peptostreptococcus</a:t>
                      </a:r>
                      <a:r>
                        <a:rPr lang="en-US" sz="1600" i="1" dirty="0" smtClean="0"/>
                        <a:t> </a:t>
                      </a:r>
                      <a:r>
                        <a:rPr lang="en-US" sz="1600" i="1" dirty="0" err="1" smtClean="0"/>
                        <a:t>anaerobius</a:t>
                      </a:r>
                      <a:endParaRPr lang="el-GR" sz="1600" i="1" dirty="0"/>
                    </a:p>
                  </a:txBody>
                  <a:tcPr/>
                </a:tc>
                <a:tc>
                  <a:txBody>
                    <a:bodyPr/>
                    <a:lstStyle/>
                    <a:p>
                      <a:pPr algn="ctr"/>
                      <a:r>
                        <a:rPr lang="en-US" dirty="0" smtClean="0"/>
                        <a:t>A</a:t>
                      </a:r>
                      <a:endParaRPr lang="el-GR" dirty="0"/>
                    </a:p>
                  </a:txBody>
                  <a:tcPr/>
                </a:tc>
                <a:tc>
                  <a:txBody>
                    <a:bodyPr/>
                    <a:lstStyle/>
                    <a:p>
                      <a:pPr algn="ctr"/>
                      <a:r>
                        <a:rPr lang="en-US" dirty="0" smtClean="0"/>
                        <a:t>E</a:t>
                      </a:r>
                      <a:endParaRPr lang="el-GR" dirty="0"/>
                    </a:p>
                  </a:txBody>
                  <a:tcPr/>
                </a:tc>
                <a:tc>
                  <a:txBody>
                    <a:bodyPr/>
                    <a:lstStyle/>
                    <a:p>
                      <a:pPr algn="ctr"/>
                      <a:r>
                        <a:rPr lang="en-US" dirty="0" smtClean="0"/>
                        <a:t>A</a:t>
                      </a:r>
                      <a:endParaRPr lang="el-GR" dirty="0"/>
                    </a:p>
                  </a:txBody>
                  <a:tcPr/>
                </a:tc>
              </a:tr>
              <a:tr h="370840">
                <a:tc>
                  <a:txBody>
                    <a:bodyPr/>
                    <a:lstStyle/>
                    <a:p>
                      <a:r>
                        <a:rPr lang="el-GR" sz="1600" i="0" dirty="0" smtClean="0"/>
                        <a:t>Άλλοι </a:t>
                      </a:r>
                      <a:r>
                        <a:rPr lang="en-US" sz="1600" i="0" dirty="0" smtClean="0"/>
                        <a:t>Gram (+) </a:t>
                      </a:r>
                      <a:r>
                        <a:rPr lang="el-GR" sz="1600" i="0" dirty="0" smtClean="0"/>
                        <a:t>κόκκοι</a:t>
                      </a:r>
                      <a:endParaRPr lang="el-GR" sz="1600" i="0" dirty="0"/>
                    </a:p>
                  </a:txBody>
                  <a:tcPr/>
                </a:tc>
                <a:tc>
                  <a:txBody>
                    <a:bodyPr/>
                    <a:lstStyle/>
                    <a:p>
                      <a:pPr algn="ctr"/>
                      <a:r>
                        <a:rPr lang="en-US" dirty="0" smtClean="0"/>
                        <a:t>E</a:t>
                      </a:r>
                      <a:endParaRPr lang="el-GR" dirty="0"/>
                    </a:p>
                  </a:txBody>
                  <a:tcPr/>
                </a:tc>
                <a:tc>
                  <a:txBody>
                    <a:bodyPr/>
                    <a:lstStyle/>
                    <a:p>
                      <a:pPr algn="ctr"/>
                      <a:r>
                        <a:rPr lang="en-US" dirty="0" smtClean="0"/>
                        <a:t>E</a:t>
                      </a:r>
                      <a:endParaRPr lang="el-GR" dirty="0"/>
                    </a:p>
                  </a:txBody>
                  <a:tcPr/>
                </a:tc>
                <a:tc>
                  <a:txBody>
                    <a:bodyPr/>
                    <a:lstStyle/>
                    <a:p>
                      <a:pPr algn="ctr"/>
                      <a:r>
                        <a:rPr lang="en-US" dirty="0" smtClean="0"/>
                        <a:t>A</a:t>
                      </a:r>
                      <a:endParaRPr lang="el-GR" dirty="0"/>
                    </a:p>
                  </a:txBody>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85984" y="2334276"/>
            <a:ext cx="4714908" cy="52322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sz="2800" b="1" dirty="0" smtClean="0">
                <a:solidFill>
                  <a:schemeClr val="bg1"/>
                </a:solidFill>
              </a:rPr>
              <a:t>ΑΝΤΙΒΙΟΤΙΚΑ</a:t>
            </a:r>
            <a:endParaRPr lang="el-GR" sz="2800" b="1" dirty="0">
              <a:solidFill>
                <a:schemeClr val="bg1"/>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899592" y="2348880"/>
            <a:ext cx="748883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Αντιβιοτικά-ορισμός</a:t>
            </a:r>
            <a:endParaRPr lang="el-GR" sz="2800" b="1" dirty="0"/>
          </a:p>
        </p:txBody>
      </p:sp>
      <p:sp>
        <p:nvSpPr>
          <p:cNvPr id="7" name="Rektangel 11"/>
          <p:cNvSpPr>
            <a:spLocks noChangeArrowheads="1"/>
          </p:cNvSpPr>
          <p:nvPr/>
        </p:nvSpPr>
        <p:spPr bwMode="auto">
          <a:xfrm>
            <a:off x="3962400" y="3022044"/>
            <a:ext cx="4343400" cy="307125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8" name="Tekstboks 12"/>
          <p:cNvSpPr txBox="1">
            <a:spLocks noChangeArrowheads="1"/>
          </p:cNvSpPr>
          <p:nvPr/>
        </p:nvSpPr>
        <p:spPr bwMode="auto">
          <a:xfrm>
            <a:off x="4067944" y="3201474"/>
            <a:ext cx="4104456" cy="2800767"/>
          </a:xfrm>
          <a:prstGeom prst="rect">
            <a:avLst/>
          </a:prstGeom>
          <a:noFill/>
          <a:ln w="9525">
            <a:noFill/>
            <a:miter lim="800000"/>
            <a:headEnd/>
            <a:tailEnd/>
          </a:ln>
        </p:spPr>
        <p:txBody>
          <a:bodyPr wrap="square">
            <a:spAutoFit/>
          </a:bodyPr>
          <a:lstStyle/>
          <a:p>
            <a:r>
              <a:rPr lang="el-GR" sz="1600" dirty="0" smtClean="0"/>
              <a:t>Φυσικά παράγωγα μικροοργανισμών που δρουν εναντίον άλλων μικροοργανισμών (</a:t>
            </a:r>
            <a:r>
              <a:rPr lang="el-GR" sz="1600" dirty="0" err="1" smtClean="0"/>
              <a:t>αντι</a:t>
            </a:r>
            <a:r>
              <a:rPr lang="el-GR" sz="1600" dirty="0" smtClean="0"/>
              <a:t>-βιοτικά).</a:t>
            </a:r>
          </a:p>
          <a:p>
            <a:endParaRPr lang="el-GR" sz="1600" dirty="0" smtClean="0"/>
          </a:p>
          <a:p>
            <a:r>
              <a:rPr lang="el-GR" sz="1600" dirty="0" smtClean="0"/>
              <a:t>Σήμερα ο όρος έχει αντικατασταθεί από τον όρο </a:t>
            </a:r>
            <a:r>
              <a:rPr lang="el-GR" sz="1600" b="1" dirty="0" smtClean="0"/>
              <a:t>αντιμικροβιακά</a:t>
            </a:r>
            <a:r>
              <a:rPr lang="el-GR" sz="1600" dirty="0" smtClean="0"/>
              <a:t>, γιατί εκτός από τα φυσικά παράγωγα, περιλαμβάνει τα ημισυνθετικά (χημικές τροποποιήσεις των φυσικών), καθώς και τα συνθετικά παράγωγα.</a:t>
            </a:r>
            <a:r>
              <a:rPr lang="en-US" sz="1600" dirty="0" smtClean="0"/>
              <a:t> </a:t>
            </a:r>
            <a:r>
              <a:rPr lang="el-GR" sz="1600" dirty="0" smtClean="0"/>
              <a:t>Τα συνθετικά παράγωγα χαρακτηρίζονται χημειοθεραπευτικά φάρμακα.</a:t>
            </a:r>
            <a:endParaRPr lang="el-GR" sz="1600" dirty="0" smtClean="0">
              <a:solidFill>
                <a:schemeClr val="tx2">
                  <a:lumMod val="75000"/>
                </a:schemeClr>
              </a:solidFill>
              <a:cs typeface="Arial" pitchFamily="34" charset="0"/>
            </a:endParaRPr>
          </a:p>
        </p:txBody>
      </p:sp>
      <p:sp>
        <p:nvSpPr>
          <p:cNvPr id="10" name="Rektangel 8"/>
          <p:cNvSpPr>
            <a:spLocks noChangeArrowheads="1"/>
          </p:cNvSpPr>
          <p:nvPr/>
        </p:nvSpPr>
        <p:spPr bwMode="auto">
          <a:xfrm>
            <a:off x="889000" y="3022044"/>
            <a:ext cx="2946400" cy="3071252"/>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9" name="Picture 4" descr="http://assets.tanea.gr/ygeia/files/Xapia%20xouftes.jpg"/>
          <p:cNvPicPr>
            <a:picLocks noChangeAspect="1" noChangeArrowheads="1"/>
          </p:cNvPicPr>
          <p:nvPr/>
        </p:nvPicPr>
        <p:blipFill>
          <a:blip r:embed="rId2" cstate="print"/>
          <a:srcRect/>
          <a:stretch>
            <a:fillRect/>
          </a:stretch>
        </p:blipFill>
        <p:spPr bwMode="auto">
          <a:xfrm>
            <a:off x="971600" y="3068960"/>
            <a:ext cx="2808312" cy="28083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sule.JPG"/>
          <p:cNvPicPr>
            <a:picLocks noChangeAspect="1" noChangeArrowheads="1"/>
          </p:cNvPicPr>
          <p:nvPr/>
        </p:nvPicPr>
        <p:blipFill>
          <a:blip r:embed="rId2" cstate="print"/>
          <a:srcRect/>
          <a:stretch>
            <a:fillRect/>
          </a:stretch>
        </p:blipFill>
        <p:spPr bwMode="auto">
          <a:xfrm>
            <a:off x="3071802" y="3643314"/>
            <a:ext cx="2664296" cy="2088232"/>
          </a:xfrm>
          <a:prstGeom prst="rect">
            <a:avLst/>
          </a:prstGeom>
          <a:noFill/>
        </p:spPr>
      </p:pic>
      <p:sp>
        <p:nvSpPr>
          <p:cNvPr id="5" name="4 - TextBox"/>
          <p:cNvSpPr txBox="1"/>
          <p:nvPr/>
        </p:nvSpPr>
        <p:spPr>
          <a:xfrm>
            <a:off x="2928926" y="2000240"/>
            <a:ext cx="3214710" cy="1415772"/>
          </a:xfrm>
          <a:prstGeom prst="rect">
            <a:avLst/>
          </a:prstGeom>
          <a:noFill/>
        </p:spPr>
        <p:txBody>
          <a:bodyPr wrap="square" rtlCol="0">
            <a:spAutoFit/>
          </a:bodyPr>
          <a:lstStyle/>
          <a:p>
            <a:pPr lvl="0" algn="ctr"/>
            <a:r>
              <a:rPr lang="el-GR" b="1" dirty="0" smtClean="0"/>
              <a:t>Έλυτρο</a:t>
            </a:r>
            <a:r>
              <a:rPr lang="el-GR" sz="3200" b="1" dirty="0" smtClean="0"/>
              <a:t> </a:t>
            </a:r>
          </a:p>
          <a:p>
            <a:pPr lvl="0">
              <a:buFont typeface="Wingdings" pitchFamily="2" charset="2"/>
              <a:buChar char="§"/>
            </a:pPr>
            <a:r>
              <a:rPr lang="el-GR" dirty="0" smtClean="0"/>
              <a:t>Εξωκυττάριο περίβλημα</a:t>
            </a:r>
          </a:p>
          <a:p>
            <a:pPr lvl="0">
              <a:buFont typeface="Wingdings" pitchFamily="2" charset="2"/>
              <a:buChar char="§"/>
            </a:pPr>
            <a:r>
              <a:rPr lang="el-GR" dirty="0" smtClean="0"/>
              <a:t>Αποφυγή της φαγοκυττάρωσης</a:t>
            </a:r>
            <a:endParaRPr lang="el-G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928926" y="1628800"/>
            <a:ext cx="4000528" cy="369332"/>
          </a:xfrm>
          <a:prstGeom prst="rect">
            <a:avLst/>
          </a:prstGeom>
          <a:noFill/>
          <a:ln>
            <a:solidFill>
              <a:schemeClr val="tx2">
                <a:lumMod val="60000"/>
                <a:lumOff val="40000"/>
              </a:schemeClr>
            </a:solidFill>
          </a:ln>
        </p:spPr>
        <p:txBody>
          <a:bodyPr wrap="square" rtlCol="0">
            <a:spAutoFit/>
          </a:bodyPr>
          <a:lstStyle/>
          <a:p>
            <a:pPr algn="ctr"/>
            <a:r>
              <a:rPr lang="el-GR" b="1" dirty="0" smtClean="0"/>
              <a:t>Διάκριση αντιβιοτικών</a:t>
            </a:r>
            <a:endParaRPr lang="el-GR" b="1" dirty="0"/>
          </a:p>
        </p:txBody>
      </p:sp>
      <p:sp>
        <p:nvSpPr>
          <p:cNvPr id="3" name="2 - TextBox"/>
          <p:cNvSpPr txBox="1"/>
          <p:nvPr/>
        </p:nvSpPr>
        <p:spPr>
          <a:xfrm>
            <a:off x="2928926" y="2132856"/>
            <a:ext cx="4000528" cy="3046988"/>
          </a:xfrm>
          <a:prstGeom prst="rect">
            <a:avLst/>
          </a:prstGeom>
          <a:noFill/>
          <a:ln>
            <a:solidFill>
              <a:schemeClr val="tx2">
                <a:lumMod val="60000"/>
                <a:lumOff val="40000"/>
              </a:schemeClr>
            </a:solidFill>
          </a:ln>
        </p:spPr>
        <p:txBody>
          <a:bodyPr wrap="square" rtlCol="0">
            <a:spAutoFit/>
          </a:bodyPr>
          <a:lstStyle/>
          <a:p>
            <a:r>
              <a:rPr lang="el-GR" sz="1600" b="1" dirty="0" smtClean="0"/>
              <a:t>Γνήσια ή φυσικά: </a:t>
            </a:r>
            <a:r>
              <a:rPr lang="el-GR" sz="1600" dirty="0" smtClean="0"/>
              <a:t>προέρχονται από κατώτερα βακτήρια και μύκητες (</a:t>
            </a:r>
            <a:r>
              <a:rPr lang="el-GR" sz="1600" dirty="0" err="1" smtClean="0"/>
              <a:t>πενικιλλίνες</a:t>
            </a:r>
            <a:r>
              <a:rPr lang="el-GR" sz="1600" dirty="0" smtClean="0"/>
              <a:t>, </a:t>
            </a:r>
            <a:r>
              <a:rPr lang="el-GR" sz="1600" dirty="0" err="1" smtClean="0"/>
              <a:t>κεφαλοσπορίνες</a:t>
            </a:r>
            <a:r>
              <a:rPr lang="el-GR" sz="1600" dirty="0" smtClean="0"/>
              <a:t>, στρεπτομυκίνες)</a:t>
            </a:r>
          </a:p>
          <a:p>
            <a:endParaRPr lang="el-GR" sz="1600" b="1" dirty="0" smtClean="0"/>
          </a:p>
          <a:p>
            <a:r>
              <a:rPr lang="el-GR" sz="1600" b="1" dirty="0" smtClean="0"/>
              <a:t>Τροποποιημένα φυσικά ή ημισυνθετικά: </a:t>
            </a:r>
            <a:r>
              <a:rPr lang="el-GR" sz="1600" dirty="0" smtClean="0"/>
              <a:t>προέρχονται από την τροποποίηση της χημικής σύνθεσης των γνήσιων αντιβιοτικών (</a:t>
            </a:r>
            <a:r>
              <a:rPr lang="el-GR" sz="1600" dirty="0" err="1" smtClean="0"/>
              <a:t>ημισυνθετικές</a:t>
            </a:r>
            <a:r>
              <a:rPr lang="el-GR" sz="1600" dirty="0" smtClean="0"/>
              <a:t> </a:t>
            </a:r>
            <a:r>
              <a:rPr lang="el-GR" sz="1600" dirty="0" err="1" smtClean="0"/>
              <a:t>πενικιλλίνες</a:t>
            </a:r>
            <a:r>
              <a:rPr lang="el-GR" sz="1600" dirty="0" smtClean="0"/>
              <a:t> και στρεπτομυκίνες)</a:t>
            </a:r>
          </a:p>
          <a:p>
            <a:endParaRPr lang="el-GR" sz="1600" b="1" dirty="0" smtClean="0"/>
          </a:p>
          <a:p>
            <a:r>
              <a:rPr lang="el-GR" sz="1600" b="1" dirty="0" smtClean="0"/>
              <a:t>Συνθετικά: </a:t>
            </a:r>
            <a:r>
              <a:rPr lang="el-GR" sz="1600" dirty="0" smtClean="0"/>
              <a:t>χημειοθεραπευτικά που παράγονται βιομηχανικά (</a:t>
            </a:r>
            <a:r>
              <a:rPr lang="el-GR" sz="1600" dirty="0" err="1" smtClean="0"/>
              <a:t>σουλφοναμίδες</a:t>
            </a:r>
            <a:r>
              <a:rPr lang="el-GR" sz="1600" dirty="0" smtClean="0"/>
              <a:t>)</a:t>
            </a:r>
            <a:endParaRPr lang="el-GR" sz="1600" b="1" dirty="0"/>
          </a:p>
        </p:txBody>
      </p:sp>
      <p:sp>
        <p:nvSpPr>
          <p:cNvPr id="4" name="3 - TextBox"/>
          <p:cNvSpPr txBox="1"/>
          <p:nvPr/>
        </p:nvSpPr>
        <p:spPr>
          <a:xfrm>
            <a:off x="642910" y="4786322"/>
            <a:ext cx="1857388" cy="1323439"/>
          </a:xfrm>
          <a:prstGeom prst="rect">
            <a:avLst/>
          </a:prstGeom>
          <a:noFill/>
          <a:ln>
            <a:solidFill>
              <a:srgbClr val="C00000"/>
            </a:solidFill>
          </a:ln>
        </p:spPr>
        <p:txBody>
          <a:bodyPr wrap="square" rtlCol="0">
            <a:spAutoFit/>
          </a:bodyPr>
          <a:lstStyle/>
          <a:p>
            <a:pPr algn="just"/>
            <a:r>
              <a:rPr lang="el-GR" sz="1600" dirty="0" smtClean="0"/>
              <a:t>Η κατάχρηση  των αντιβιοτικών οδηγεί στην αντοχή των μικροβίων στα αντιβιοτικά</a:t>
            </a:r>
            <a:endParaRPr lang="el-GR" sz="16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1071546"/>
          <a:ext cx="6096000" cy="532892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Κατά τη χορήγηση αντιβιοτικών πρέπει να λαμβάνεται υπόψη: </a:t>
                      </a:r>
                      <a:endParaRPr lang="el-GR" dirty="0"/>
                    </a:p>
                  </a:txBody>
                  <a:tcPr/>
                </a:tc>
              </a:tr>
              <a:tr h="370840">
                <a:tc>
                  <a:txBody>
                    <a:bodyPr/>
                    <a:lstStyle/>
                    <a:p>
                      <a:r>
                        <a:rPr lang="el-GR" dirty="0" smtClean="0"/>
                        <a:t>Το είδος αντιβιοτικής ουσίας ανάλογα με το υπεύθυνο μικρόβιο</a:t>
                      </a:r>
                      <a:endParaRPr lang="el-GR" dirty="0"/>
                    </a:p>
                  </a:txBody>
                  <a:tcPr/>
                </a:tc>
              </a:tr>
              <a:tr h="370840">
                <a:tc>
                  <a:txBody>
                    <a:bodyPr/>
                    <a:lstStyle/>
                    <a:p>
                      <a:r>
                        <a:rPr lang="el-GR" dirty="0" smtClean="0"/>
                        <a:t>Η </a:t>
                      </a:r>
                      <a:r>
                        <a:rPr lang="el-GR" dirty="0" err="1" smtClean="0"/>
                        <a:t>φαρμακοκινητική</a:t>
                      </a:r>
                      <a:r>
                        <a:rPr lang="el-GR" baseline="0" dirty="0" smtClean="0"/>
                        <a:t> του αντιβιοτικού</a:t>
                      </a:r>
                      <a:endParaRPr lang="el-GR" dirty="0"/>
                    </a:p>
                  </a:txBody>
                  <a:tcPr/>
                </a:tc>
              </a:tr>
              <a:tr h="370840">
                <a:tc>
                  <a:txBody>
                    <a:bodyPr/>
                    <a:lstStyle/>
                    <a:p>
                      <a:r>
                        <a:rPr lang="el-GR" dirty="0" smtClean="0"/>
                        <a:t>Η οδός αποβολής</a:t>
                      </a:r>
                      <a:r>
                        <a:rPr lang="el-GR" baseline="0" dirty="0" smtClean="0"/>
                        <a:t> του</a:t>
                      </a:r>
                      <a:endParaRPr lang="el-GR" dirty="0"/>
                    </a:p>
                  </a:txBody>
                  <a:tcPr/>
                </a:tc>
              </a:tr>
              <a:tr h="370840">
                <a:tc>
                  <a:txBody>
                    <a:bodyPr/>
                    <a:lstStyle/>
                    <a:p>
                      <a:r>
                        <a:rPr lang="el-GR" dirty="0" smtClean="0"/>
                        <a:t>Η συσσώρευση του αντιβιοτικού στους ιστούς</a:t>
                      </a:r>
                      <a:endParaRPr lang="el-GR" dirty="0"/>
                    </a:p>
                  </a:txBody>
                  <a:tcPr/>
                </a:tc>
              </a:tr>
              <a:tr h="370840">
                <a:tc>
                  <a:txBody>
                    <a:bodyPr/>
                    <a:lstStyle/>
                    <a:p>
                      <a:r>
                        <a:rPr lang="el-GR" dirty="0" smtClean="0"/>
                        <a:t>Η τοξικότητα του </a:t>
                      </a:r>
                      <a:endParaRPr lang="el-GR" dirty="0"/>
                    </a:p>
                  </a:txBody>
                  <a:tcPr/>
                </a:tc>
              </a:tr>
              <a:tr h="370840">
                <a:tc>
                  <a:txBody>
                    <a:bodyPr/>
                    <a:lstStyle/>
                    <a:p>
                      <a:r>
                        <a:rPr lang="el-GR" dirty="0" smtClean="0"/>
                        <a:t>Η επίδραση του αντιβιοτικού στην νεφρική λειτουργία (έλεγχος με εξέταση ουρίας</a:t>
                      </a:r>
                      <a:r>
                        <a:rPr lang="el-GR" baseline="0" dirty="0" smtClean="0"/>
                        <a:t> και</a:t>
                      </a:r>
                      <a:r>
                        <a:rPr lang="el-GR" dirty="0" smtClean="0"/>
                        <a:t> ηλεκτρολυτών καθώς και κρεατίνης  στο αίμα)</a:t>
                      </a:r>
                      <a:endParaRPr lang="el-GR" dirty="0"/>
                    </a:p>
                  </a:txBody>
                  <a:tcPr/>
                </a:tc>
              </a:tr>
              <a:tr h="370840">
                <a:tc>
                  <a:txBody>
                    <a:bodyPr/>
                    <a:lstStyle/>
                    <a:p>
                      <a:r>
                        <a:rPr lang="el-GR" dirty="0" smtClean="0"/>
                        <a:t>Η επίδραση του αντιβιοτικού στην ηπατική λειτουργία (έλεγχος των</a:t>
                      </a:r>
                      <a:r>
                        <a:rPr lang="el-GR" baseline="0" dirty="0" smtClean="0"/>
                        <a:t> ηπατικών ενζύμων)</a:t>
                      </a:r>
                      <a:endParaRPr lang="el-GR" dirty="0"/>
                    </a:p>
                  </a:txBody>
                  <a:tcPr/>
                </a:tc>
              </a:tr>
              <a:tr h="370840">
                <a:tc>
                  <a:txBody>
                    <a:bodyPr/>
                    <a:lstStyle/>
                    <a:p>
                      <a:r>
                        <a:rPr lang="el-GR" baseline="0" dirty="0" smtClean="0"/>
                        <a:t>Οι  αλληλεπιδράσεις του με άλλα φάρμακα</a:t>
                      </a:r>
                      <a:endParaRPr lang="el-GR" dirty="0"/>
                    </a:p>
                  </a:txBody>
                  <a:tcPr/>
                </a:tc>
              </a:tr>
              <a:tr h="370840">
                <a:tc>
                  <a:txBody>
                    <a:bodyPr/>
                    <a:lstStyle/>
                    <a:p>
                      <a:r>
                        <a:rPr lang="el-GR" dirty="0" smtClean="0"/>
                        <a:t>Ο χρόνος χορήγησης του φαρμάκου</a:t>
                      </a:r>
                      <a:r>
                        <a:rPr lang="el-GR" baseline="0" dirty="0" smtClean="0"/>
                        <a:t> ανάλογα με το είδος της λοίμωξης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714348" y="1285860"/>
          <a:ext cx="6096000" cy="323596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Ομάδες αντιβιοτικών</a:t>
                      </a:r>
                    </a:p>
                    <a:p>
                      <a:endParaRPr lang="el-GR" dirty="0"/>
                    </a:p>
                  </a:txBody>
                  <a:tcPr/>
                </a:tc>
              </a:tr>
              <a:tr h="370840">
                <a:tc>
                  <a:txBody>
                    <a:bodyPr/>
                    <a:lstStyle/>
                    <a:p>
                      <a:pPr algn="ctr"/>
                      <a:r>
                        <a:rPr lang="el-GR" dirty="0" err="1" smtClean="0"/>
                        <a:t>Πενικιλλίνες</a:t>
                      </a:r>
                      <a:r>
                        <a:rPr lang="el-GR" dirty="0" smtClean="0"/>
                        <a:t> </a:t>
                      </a:r>
                      <a:endParaRPr lang="el-GR" dirty="0"/>
                    </a:p>
                  </a:txBody>
                  <a:tcPr/>
                </a:tc>
              </a:tr>
              <a:tr h="370840">
                <a:tc>
                  <a:txBody>
                    <a:bodyPr/>
                    <a:lstStyle/>
                    <a:p>
                      <a:pPr algn="ctr"/>
                      <a:r>
                        <a:rPr lang="el-GR" dirty="0" err="1" smtClean="0"/>
                        <a:t>Κεφαλοσπορίνες</a:t>
                      </a:r>
                      <a:r>
                        <a:rPr lang="el-GR" dirty="0" smtClean="0"/>
                        <a:t> </a:t>
                      </a:r>
                      <a:endParaRPr lang="el-GR" dirty="0"/>
                    </a:p>
                  </a:txBody>
                  <a:tcPr/>
                </a:tc>
              </a:tr>
              <a:tr h="370840">
                <a:tc>
                  <a:txBody>
                    <a:bodyPr/>
                    <a:lstStyle/>
                    <a:p>
                      <a:pPr algn="ctr"/>
                      <a:r>
                        <a:rPr lang="el-GR" dirty="0" err="1" smtClean="0"/>
                        <a:t>Τετρακλυκλίνες</a:t>
                      </a:r>
                      <a:r>
                        <a:rPr lang="el-GR" dirty="0" smtClean="0"/>
                        <a:t> </a:t>
                      </a:r>
                      <a:endParaRPr lang="el-GR" dirty="0"/>
                    </a:p>
                  </a:txBody>
                  <a:tcPr/>
                </a:tc>
              </a:tr>
              <a:tr h="370840">
                <a:tc>
                  <a:txBody>
                    <a:bodyPr/>
                    <a:lstStyle/>
                    <a:p>
                      <a:pPr algn="ctr"/>
                      <a:r>
                        <a:rPr lang="el-GR" dirty="0" err="1" smtClean="0"/>
                        <a:t>Αμινοκλυκοσίδες</a:t>
                      </a:r>
                      <a:r>
                        <a:rPr lang="el-GR" baseline="0" dirty="0" smtClean="0"/>
                        <a:t> </a:t>
                      </a:r>
                      <a:endParaRPr lang="el-GR" dirty="0"/>
                    </a:p>
                  </a:txBody>
                  <a:tcPr/>
                </a:tc>
              </a:tr>
              <a:tr h="370840">
                <a:tc>
                  <a:txBody>
                    <a:bodyPr/>
                    <a:lstStyle/>
                    <a:p>
                      <a:pPr algn="ctr"/>
                      <a:r>
                        <a:rPr lang="el-GR" dirty="0" err="1" smtClean="0"/>
                        <a:t>Κινολίνες</a:t>
                      </a:r>
                      <a:r>
                        <a:rPr lang="el-GR" dirty="0" smtClean="0"/>
                        <a:t> </a:t>
                      </a:r>
                      <a:endParaRPr lang="el-GR" dirty="0"/>
                    </a:p>
                  </a:txBody>
                  <a:tcPr/>
                </a:tc>
              </a:tr>
              <a:tr h="370840">
                <a:tc>
                  <a:txBody>
                    <a:bodyPr/>
                    <a:lstStyle/>
                    <a:p>
                      <a:pPr algn="ctr"/>
                      <a:r>
                        <a:rPr lang="el-GR" dirty="0" err="1" smtClean="0"/>
                        <a:t>Μακρολίδες</a:t>
                      </a:r>
                      <a:r>
                        <a:rPr lang="el-GR" baseline="0" dirty="0" smtClean="0"/>
                        <a:t> </a:t>
                      </a:r>
                      <a:endParaRPr lang="el-GR" dirty="0"/>
                    </a:p>
                  </a:txBody>
                  <a:tcPr/>
                </a:tc>
              </a:tr>
              <a:tr h="370840">
                <a:tc>
                  <a:txBody>
                    <a:bodyPr/>
                    <a:lstStyle/>
                    <a:p>
                      <a:pPr algn="ctr"/>
                      <a:r>
                        <a:rPr lang="el-GR" dirty="0" err="1" smtClean="0"/>
                        <a:t>Σουλφαναμίδες</a:t>
                      </a:r>
                      <a:r>
                        <a:rPr lang="el-GR" dirty="0" smtClean="0"/>
                        <a:t> </a:t>
                      </a:r>
                      <a:endParaRPr lang="el-GR" dirty="0"/>
                    </a:p>
                  </a:txBody>
                  <a:tcPr/>
                </a:tc>
              </a:tr>
            </a:tbl>
          </a:graphicData>
        </a:graphic>
      </p:graphicFrame>
      <p:graphicFrame>
        <p:nvGraphicFramePr>
          <p:cNvPr id="4" name="3 - Πίνακας"/>
          <p:cNvGraphicFramePr>
            <a:graphicFrameLocks noGrp="1"/>
          </p:cNvGraphicFramePr>
          <p:nvPr/>
        </p:nvGraphicFramePr>
        <p:xfrm>
          <a:off x="5024462" y="4786322"/>
          <a:ext cx="3619504" cy="1752600"/>
        </p:xfrm>
        <a:graphic>
          <a:graphicData uri="http://schemas.openxmlformats.org/drawingml/2006/table">
            <a:tbl>
              <a:tblPr firstRow="1" bandRow="1">
                <a:tableStyleId>{5C22544A-7EE6-4342-B048-85BDC9FD1C3A}</a:tableStyleId>
              </a:tblPr>
              <a:tblGrid>
                <a:gridCol w="3619504"/>
              </a:tblGrid>
              <a:tr h="370840">
                <a:tc>
                  <a:txBody>
                    <a:bodyPr/>
                    <a:lstStyle/>
                    <a:p>
                      <a:pPr algn="ctr"/>
                      <a:r>
                        <a:rPr lang="el-GR" dirty="0" smtClean="0"/>
                        <a:t>Εκτός των αντιβακτηριακών  υπάρχουν  φάρμακα:</a:t>
                      </a:r>
                      <a:endParaRPr lang="el-GR" dirty="0"/>
                    </a:p>
                  </a:txBody>
                  <a:tcPr/>
                </a:tc>
              </a:tr>
              <a:tr h="370840">
                <a:tc>
                  <a:txBody>
                    <a:bodyPr/>
                    <a:lstStyle/>
                    <a:p>
                      <a:pPr algn="ctr"/>
                      <a:r>
                        <a:rPr lang="el-GR" sz="1600" dirty="0" err="1" smtClean="0"/>
                        <a:t>Αντιμυκητιασικά</a:t>
                      </a:r>
                      <a:endParaRPr lang="el-GR" sz="1600" dirty="0"/>
                    </a:p>
                  </a:txBody>
                  <a:tcPr/>
                </a:tc>
              </a:tr>
              <a:tr h="370840">
                <a:tc>
                  <a:txBody>
                    <a:bodyPr/>
                    <a:lstStyle/>
                    <a:p>
                      <a:pPr algn="ctr"/>
                      <a:r>
                        <a:rPr lang="el-GR" sz="1600" dirty="0" smtClean="0"/>
                        <a:t>Αντιπαρασιτικά </a:t>
                      </a:r>
                      <a:endParaRPr lang="el-GR" sz="1600" dirty="0"/>
                    </a:p>
                  </a:txBody>
                  <a:tcPr/>
                </a:tc>
              </a:tr>
              <a:tr h="370840">
                <a:tc>
                  <a:txBody>
                    <a:bodyPr/>
                    <a:lstStyle/>
                    <a:p>
                      <a:pPr algn="ctr"/>
                      <a:r>
                        <a:rPr lang="el-GR" sz="1600" dirty="0" err="1" smtClean="0"/>
                        <a:t>Αντιικά</a:t>
                      </a:r>
                      <a:r>
                        <a:rPr lang="el-GR" sz="1600" dirty="0" smtClean="0"/>
                        <a:t> </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357290" y="806437"/>
            <a:ext cx="6286544" cy="836613"/>
          </a:xfrm>
          <a:solidFill>
            <a:srgbClr val="0000FF"/>
          </a:solidFill>
        </p:spPr>
        <p:txBody>
          <a:bodyPr>
            <a:normAutofit/>
          </a:bodyPr>
          <a:lstStyle/>
          <a:p>
            <a:r>
              <a:rPr lang="el-GR" sz="2400" b="1" dirty="0">
                <a:solidFill>
                  <a:schemeClr val="bg1"/>
                </a:solidFill>
              </a:rPr>
              <a:t>ΒΑΚΤΗΡΙΟΚΤΟΝΑ-ΒΑΚΤΗΡΙΟΣΤΑΤΙΚΑ</a:t>
            </a:r>
          </a:p>
        </p:txBody>
      </p:sp>
      <p:sp>
        <p:nvSpPr>
          <p:cNvPr id="162819" name="Rectangle 3"/>
          <p:cNvSpPr>
            <a:spLocks noGrp="1" noChangeArrowheads="1"/>
          </p:cNvSpPr>
          <p:nvPr>
            <p:ph type="body" idx="1"/>
          </p:nvPr>
        </p:nvSpPr>
        <p:spPr>
          <a:xfrm>
            <a:off x="1357290" y="1765307"/>
            <a:ext cx="6286544" cy="4878403"/>
          </a:xfrm>
          <a:solidFill>
            <a:schemeClr val="accent1">
              <a:lumMod val="20000"/>
              <a:lumOff val="80000"/>
            </a:schemeClr>
          </a:solidFill>
        </p:spPr>
        <p:txBody>
          <a:bodyPr>
            <a:normAutofit/>
          </a:bodyPr>
          <a:lstStyle/>
          <a:p>
            <a:r>
              <a:rPr lang="el-GR" sz="1600" b="1" dirty="0"/>
              <a:t>Βακτηριοκτόνα:</a:t>
            </a:r>
            <a:r>
              <a:rPr lang="el-GR" sz="1600" dirty="0"/>
              <a:t> αντιμικροβιακά που προκαλούν </a:t>
            </a:r>
            <a:r>
              <a:rPr lang="el-GR" sz="1600" dirty="0" smtClean="0"/>
              <a:t>γρήγορη </a:t>
            </a:r>
            <a:r>
              <a:rPr lang="el-GR" sz="1600" dirty="0"/>
              <a:t>θανάτωση των παθογόνων μικροβίων σε θεραπευτικές συγκεντρώσεις.</a:t>
            </a:r>
          </a:p>
          <a:p>
            <a:pPr>
              <a:buFontTx/>
              <a:buNone/>
            </a:pPr>
            <a:r>
              <a:rPr lang="el-GR" sz="1600" dirty="0"/>
              <a:t>Σε αυτά ανήκουν: </a:t>
            </a:r>
          </a:p>
          <a:p>
            <a:r>
              <a:rPr lang="el-GR" sz="1600" dirty="0"/>
              <a:t>β-</a:t>
            </a:r>
            <a:r>
              <a:rPr lang="el-GR" sz="1600" dirty="0" err="1"/>
              <a:t>λακταμικά</a:t>
            </a:r>
            <a:r>
              <a:rPr lang="el-GR" sz="1600" dirty="0"/>
              <a:t> αντιβιοτικά</a:t>
            </a:r>
          </a:p>
          <a:p>
            <a:r>
              <a:rPr lang="el-GR" sz="1600" dirty="0" err="1"/>
              <a:t>Γλυκοπεπτίδια</a:t>
            </a:r>
            <a:r>
              <a:rPr lang="el-GR" sz="1600" dirty="0"/>
              <a:t> (</a:t>
            </a:r>
            <a:r>
              <a:rPr lang="el-GR" sz="1600" dirty="0" err="1"/>
              <a:t>βανκομυκίνη</a:t>
            </a:r>
            <a:r>
              <a:rPr lang="el-GR" sz="1600" dirty="0"/>
              <a:t>) </a:t>
            </a:r>
          </a:p>
          <a:p>
            <a:r>
              <a:rPr lang="el-GR" sz="1600" dirty="0" err="1"/>
              <a:t>Αμινογλυκοσίδες</a:t>
            </a:r>
            <a:endParaRPr lang="el-GR" sz="1600" dirty="0"/>
          </a:p>
          <a:p>
            <a:r>
              <a:rPr lang="el-GR" sz="1600" dirty="0" err="1"/>
              <a:t>Κινολόνες</a:t>
            </a:r>
            <a:endParaRPr lang="el-GR" sz="1600" dirty="0"/>
          </a:p>
          <a:p>
            <a:pPr>
              <a:buFontTx/>
              <a:buNone/>
            </a:pPr>
            <a:endParaRPr lang="el-GR" sz="1600" dirty="0"/>
          </a:p>
          <a:p>
            <a:r>
              <a:rPr lang="el-GR" sz="1600" b="1" dirty="0" err="1"/>
              <a:t>Βακτηριοστατικά</a:t>
            </a:r>
            <a:r>
              <a:rPr lang="el-GR" sz="1600" b="1" dirty="0"/>
              <a:t>:</a:t>
            </a:r>
            <a:r>
              <a:rPr lang="el-GR" sz="1600" dirty="0"/>
              <a:t> αντιμικροβιακά που προκαλούν αναστολή του πληθυσμού των παθογόνων μικροβίων  σε θεραπευτικές συγκεντρώσεις.</a:t>
            </a:r>
            <a:r>
              <a:rPr lang="en-US" sz="1600" dirty="0"/>
              <a:t> </a:t>
            </a:r>
            <a:endParaRPr lang="el-GR" sz="1600" dirty="0" smtClean="0"/>
          </a:p>
          <a:p>
            <a:pPr>
              <a:buNone/>
            </a:pPr>
            <a:r>
              <a:rPr lang="el-GR" sz="1600" dirty="0" smtClean="0"/>
              <a:t>Σε </a:t>
            </a:r>
            <a:r>
              <a:rPr lang="el-GR" sz="1600" dirty="0"/>
              <a:t>αυτά ανήκουν:</a:t>
            </a:r>
          </a:p>
          <a:p>
            <a:r>
              <a:rPr lang="el-GR" sz="1600" dirty="0" err="1"/>
              <a:t>Τετρακυκλίνες</a:t>
            </a:r>
            <a:endParaRPr lang="el-GR" sz="1600" dirty="0"/>
          </a:p>
          <a:p>
            <a:r>
              <a:rPr lang="el-GR" sz="1600" dirty="0" err="1"/>
              <a:t>Μακρολίδια</a:t>
            </a:r>
            <a:endParaRPr lang="el-GR" sz="1600" dirty="0"/>
          </a:p>
          <a:p>
            <a:r>
              <a:rPr lang="el-GR" sz="1600" dirty="0" err="1"/>
              <a:t>Λινκοσαμίδες</a:t>
            </a:r>
            <a:r>
              <a:rPr lang="el-GR" sz="1600" dirty="0"/>
              <a:t> (</a:t>
            </a:r>
            <a:r>
              <a:rPr lang="el-GR" sz="1600" dirty="0" err="1"/>
              <a:t>κλινδαμυκίνη</a:t>
            </a:r>
            <a:r>
              <a:rPr lang="el-GR" sz="1600" dirty="0"/>
              <a:t>)</a:t>
            </a:r>
          </a:p>
          <a:p>
            <a:r>
              <a:rPr lang="el-GR" sz="1600" dirty="0" err="1" smtClean="0"/>
              <a:t>Σουλφοναμίδες</a:t>
            </a:r>
            <a:endParaRPr lang="el-GR" sz="2100" dirty="0">
              <a:solidFill>
                <a:schemeClr val="bg1"/>
              </a:solidFill>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71736" y="1857364"/>
            <a:ext cx="4214842" cy="369332"/>
          </a:xfrm>
          <a:prstGeom prst="rect">
            <a:avLst/>
          </a:prstGeom>
          <a:noFill/>
          <a:ln>
            <a:solidFill>
              <a:schemeClr val="tx2">
                <a:lumMod val="60000"/>
                <a:lumOff val="40000"/>
              </a:schemeClr>
            </a:solidFill>
          </a:ln>
        </p:spPr>
        <p:txBody>
          <a:bodyPr wrap="square" rtlCol="0">
            <a:spAutoFit/>
          </a:bodyPr>
          <a:lstStyle/>
          <a:p>
            <a:pPr algn="ctr"/>
            <a:r>
              <a:rPr lang="el-GR" b="1" dirty="0" smtClean="0"/>
              <a:t>Δράση αντιβιοτικών</a:t>
            </a:r>
            <a:endParaRPr lang="el-GR" b="1" dirty="0"/>
          </a:p>
        </p:txBody>
      </p:sp>
      <p:sp>
        <p:nvSpPr>
          <p:cNvPr id="3" name="2 - TextBox"/>
          <p:cNvSpPr txBox="1"/>
          <p:nvPr/>
        </p:nvSpPr>
        <p:spPr>
          <a:xfrm>
            <a:off x="2571736" y="2357430"/>
            <a:ext cx="4214842" cy="3293209"/>
          </a:xfrm>
          <a:prstGeom prst="rect">
            <a:avLst/>
          </a:prstGeom>
          <a:noFill/>
          <a:ln>
            <a:solidFill>
              <a:schemeClr val="tx2">
                <a:lumMod val="60000"/>
                <a:lumOff val="40000"/>
              </a:schemeClr>
            </a:solidFill>
          </a:ln>
        </p:spPr>
        <p:txBody>
          <a:bodyPr wrap="square" rtlCol="0">
            <a:spAutoFit/>
          </a:bodyPr>
          <a:lstStyle/>
          <a:p>
            <a:r>
              <a:rPr lang="el-GR" sz="1600" b="1" dirty="0" smtClean="0"/>
              <a:t>Στην δράση των αντιβιοτικών περιλαμβάνεται:</a:t>
            </a:r>
          </a:p>
          <a:p>
            <a:endParaRPr lang="el-GR" sz="1600" b="1" dirty="0" smtClean="0"/>
          </a:p>
          <a:p>
            <a:pPr>
              <a:buFont typeface="Wingdings" pitchFamily="2" charset="2"/>
              <a:buChar char="ü"/>
            </a:pPr>
            <a:r>
              <a:rPr lang="el-GR" sz="1600" dirty="0" smtClean="0"/>
              <a:t>Αναστολή της σύνθεσης του κυτταρικού τοιχώματος</a:t>
            </a:r>
          </a:p>
          <a:p>
            <a:pPr>
              <a:buFont typeface="Wingdings" pitchFamily="2" charset="2"/>
              <a:buChar char="ü"/>
            </a:pPr>
            <a:r>
              <a:rPr lang="el-GR" sz="1600" dirty="0" smtClean="0"/>
              <a:t>Αναστολή της πρωτεϊνοσύνθεσης (δράση επί του </a:t>
            </a:r>
            <a:r>
              <a:rPr lang="en-US" sz="1600" dirty="0" err="1" smtClean="0"/>
              <a:t>rRNA</a:t>
            </a:r>
            <a:r>
              <a:rPr lang="en-US" sz="1600" dirty="0" smtClean="0"/>
              <a:t>)</a:t>
            </a:r>
            <a:endParaRPr lang="el-GR" sz="1600" dirty="0" smtClean="0"/>
          </a:p>
          <a:p>
            <a:pPr>
              <a:buFont typeface="Wingdings" pitchFamily="2" charset="2"/>
              <a:buChar char="ü"/>
            </a:pPr>
            <a:r>
              <a:rPr lang="el-GR" sz="1600" dirty="0" smtClean="0"/>
              <a:t>Αναστολή της σύνθεσης των νουκλεϊκών οξέων</a:t>
            </a:r>
          </a:p>
          <a:p>
            <a:pPr>
              <a:buFont typeface="Wingdings" pitchFamily="2" charset="2"/>
              <a:buChar char="ü"/>
            </a:pPr>
            <a:r>
              <a:rPr lang="el-GR" sz="1600" dirty="0" smtClean="0"/>
              <a:t>Αναστολή σύνθεσης </a:t>
            </a:r>
            <a:r>
              <a:rPr lang="el-GR" sz="1600" dirty="0" err="1" smtClean="0"/>
              <a:t>φυλικού</a:t>
            </a:r>
            <a:r>
              <a:rPr lang="el-GR" sz="1600" dirty="0" smtClean="0"/>
              <a:t> οξέος που οδηγεί στην αναστολή της σύνθεσης των πουρινών και επομένως του </a:t>
            </a:r>
            <a:r>
              <a:rPr lang="en-US" sz="1600" dirty="0" smtClean="0"/>
              <a:t>DNA</a:t>
            </a:r>
            <a:endParaRPr lang="el-GR" sz="1600" dirty="0" smtClean="0"/>
          </a:p>
          <a:p>
            <a:pPr>
              <a:buFont typeface="Wingdings" pitchFamily="2" charset="2"/>
              <a:buChar char="ü"/>
            </a:pPr>
            <a:r>
              <a:rPr lang="el-GR" sz="1600" dirty="0" smtClean="0"/>
              <a:t>Καταστροφή της κυτταρικής μεμβράνης των βακτηρίων </a:t>
            </a:r>
            <a:endParaRPr lang="el-GR" sz="16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52400" y="0"/>
            <a:ext cx="9448800" cy="620713"/>
          </a:xfrm>
        </p:spPr>
        <p:txBody>
          <a:bodyPr>
            <a:normAutofit fontScale="90000"/>
          </a:bodyPr>
          <a:lstStyle/>
          <a:p>
            <a:r>
              <a:rPr lang="el-GR" sz="4000" b="1">
                <a:solidFill>
                  <a:srgbClr val="FFFF00"/>
                </a:solidFill>
              </a:rPr>
              <a:t>Στόχοι δράσης των αντιβιοτικών</a:t>
            </a:r>
            <a:endParaRPr lang="en-US" sz="4000" b="1">
              <a:solidFill>
                <a:srgbClr val="FFFF00"/>
              </a:solidFill>
            </a:endParaRPr>
          </a:p>
        </p:txBody>
      </p:sp>
      <p:pic>
        <p:nvPicPr>
          <p:cNvPr id="93187" name="Picture 3" descr="20_001"/>
          <p:cNvPicPr>
            <a:picLocks noChangeAspect="1" noChangeArrowheads="1"/>
          </p:cNvPicPr>
          <p:nvPr/>
        </p:nvPicPr>
        <p:blipFill>
          <a:blip r:embed="rId2" cstate="print"/>
          <a:srcRect b="6667"/>
          <a:stretch>
            <a:fillRect/>
          </a:stretch>
        </p:blipFill>
        <p:spPr bwMode="auto">
          <a:xfrm>
            <a:off x="1187450" y="825500"/>
            <a:ext cx="7632700" cy="6032500"/>
          </a:xfrm>
          <a:prstGeom prst="rect">
            <a:avLst/>
          </a:prstGeom>
          <a:noFill/>
        </p:spPr>
      </p:pic>
      <p:sp>
        <p:nvSpPr>
          <p:cNvPr id="93189" name="Text Box 5"/>
          <p:cNvSpPr txBox="1">
            <a:spLocks noChangeArrowheads="1"/>
          </p:cNvSpPr>
          <p:nvPr/>
        </p:nvSpPr>
        <p:spPr bwMode="auto">
          <a:xfrm>
            <a:off x="1331913" y="854075"/>
            <a:ext cx="3457575" cy="457200"/>
          </a:xfrm>
          <a:prstGeom prst="rect">
            <a:avLst/>
          </a:prstGeom>
          <a:solidFill>
            <a:schemeClr val="accent2"/>
          </a:solidFill>
          <a:ln w="9525">
            <a:noFill/>
            <a:miter lim="800000"/>
            <a:headEnd/>
            <a:tailEnd/>
          </a:ln>
          <a:effectLst/>
        </p:spPr>
        <p:txBody>
          <a:bodyPr>
            <a:spAutoFit/>
          </a:bodyPr>
          <a:lstStyle/>
          <a:p>
            <a:r>
              <a:rPr lang="el-GR" sz="1600" b="1">
                <a:solidFill>
                  <a:srgbClr val="FFFF00"/>
                </a:solidFill>
              </a:rPr>
              <a:t>Σύνθεση Κυτταρικού τοιχώματος</a:t>
            </a:r>
            <a:r>
              <a:rPr lang="el-GR">
                <a:solidFill>
                  <a:srgbClr val="FFFF00"/>
                </a:solidFill>
              </a:rPr>
              <a:t> </a:t>
            </a:r>
          </a:p>
        </p:txBody>
      </p:sp>
      <p:sp>
        <p:nvSpPr>
          <p:cNvPr id="93190" name="Text Box 6"/>
          <p:cNvSpPr txBox="1">
            <a:spLocks noChangeArrowheads="1"/>
          </p:cNvSpPr>
          <p:nvPr/>
        </p:nvSpPr>
        <p:spPr bwMode="auto">
          <a:xfrm>
            <a:off x="4787900" y="1196975"/>
            <a:ext cx="3600450" cy="457200"/>
          </a:xfrm>
          <a:prstGeom prst="rect">
            <a:avLst/>
          </a:prstGeom>
          <a:solidFill>
            <a:schemeClr val="accent2"/>
          </a:solidFill>
          <a:ln w="9525">
            <a:noFill/>
            <a:miter lim="800000"/>
            <a:headEnd/>
            <a:tailEnd/>
          </a:ln>
          <a:effectLst/>
        </p:spPr>
        <p:txBody>
          <a:bodyPr>
            <a:spAutoFit/>
          </a:bodyPr>
          <a:lstStyle/>
          <a:p>
            <a:r>
              <a:rPr lang="el-GR" sz="1600" b="1">
                <a:solidFill>
                  <a:srgbClr val="FFFF00"/>
                </a:solidFill>
              </a:rPr>
              <a:t>Πολλαπλασιασμός βακτηριακού </a:t>
            </a:r>
            <a:r>
              <a:rPr lang="en-US" sz="1600" b="1">
                <a:solidFill>
                  <a:srgbClr val="FFFF00"/>
                </a:solidFill>
              </a:rPr>
              <a:t>DNA</a:t>
            </a:r>
            <a:r>
              <a:rPr lang="el-GR">
                <a:solidFill>
                  <a:srgbClr val="FFFF00"/>
                </a:solidFill>
              </a:rPr>
              <a:t> </a:t>
            </a:r>
          </a:p>
        </p:txBody>
      </p:sp>
      <p:sp>
        <p:nvSpPr>
          <p:cNvPr id="93191" name="Text Box 7"/>
          <p:cNvSpPr txBox="1">
            <a:spLocks noChangeArrowheads="1"/>
          </p:cNvSpPr>
          <p:nvPr/>
        </p:nvSpPr>
        <p:spPr bwMode="auto">
          <a:xfrm>
            <a:off x="1403350" y="5013325"/>
            <a:ext cx="1728788" cy="336550"/>
          </a:xfrm>
          <a:prstGeom prst="rect">
            <a:avLst/>
          </a:prstGeom>
          <a:solidFill>
            <a:schemeClr val="accent2"/>
          </a:solidFill>
          <a:ln w="9525">
            <a:noFill/>
            <a:miter lim="800000"/>
            <a:headEnd/>
            <a:tailEnd/>
          </a:ln>
          <a:effectLst/>
        </p:spPr>
        <p:txBody>
          <a:bodyPr>
            <a:spAutoFit/>
          </a:bodyPr>
          <a:lstStyle/>
          <a:p>
            <a:r>
              <a:rPr lang="el-GR" sz="1600" b="1">
                <a:solidFill>
                  <a:srgbClr val="FFFF00"/>
                </a:solidFill>
              </a:rPr>
              <a:t>Αντιμεταβολίτες</a:t>
            </a:r>
            <a:endParaRPr lang="el-GR">
              <a:solidFill>
                <a:srgbClr val="FFFF00"/>
              </a:solidFill>
            </a:endParaRPr>
          </a:p>
        </p:txBody>
      </p:sp>
      <p:sp>
        <p:nvSpPr>
          <p:cNvPr id="93192" name="Text Box 8"/>
          <p:cNvSpPr txBox="1">
            <a:spLocks noChangeArrowheads="1"/>
          </p:cNvSpPr>
          <p:nvPr/>
        </p:nvSpPr>
        <p:spPr bwMode="auto">
          <a:xfrm>
            <a:off x="4211638" y="5516563"/>
            <a:ext cx="2089150" cy="581025"/>
          </a:xfrm>
          <a:prstGeom prst="rect">
            <a:avLst/>
          </a:prstGeom>
          <a:solidFill>
            <a:schemeClr val="accent2"/>
          </a:solidFill>
          <a:ln w="9525">
            <a:noFill/>
            <a:miter lim="800000"/>
            <a:headEnd/>
            <a:tailEnd/>
          </a:ln>
          <a:effectLst/>
        </p:spPr>
        <p:txBody>
          <a:bodyPr>
            <a:spAutoFit/>
          </a:bodyPr>
          <a:lstStyle/>
          <a:p>
            <a:r>
              <a:rPr lang="el-GR" sz="1600" b="1">
                <a:solidFill>
                  <a:srgbClr val="FFFF00"/>
                </a:solidFill>
              </a:rPr>
              <a:t>Πρωτεϊνική σύνθεση</a:t>
            </a:r>
          </a:p>
          <a:p>
            <a:r>
              <a:rPr lang="el-GR" sz="1600" b="1">
                <a:solidFill>
                  <a:srgbClr val="FFFF00"/>
                </a:solidFill>
              </a:rPr>
              <a:t>(30</a:t>
            </a:r>
            <a:r>
              <a:rPr lang="en-US" sz="1600" b="1">
                <a:solidFill>
                  <a:srgbClr val="FFFF00"/>
                </a:solidFill>
              </a:rPr>
              <a:t>S </a:t>
            </a:r>
            <a:r>
              <a:rPr lang="el-GR" sz="1600" b="1">
                <a:solidFill>
                  <a:srgbClr val="FFFF00"/>
                </a:solidFill>
              </a:rPr>
              <a:t>υπομονάδα)</a:t>
            </a:r>
          </a:p>
        </p:txBody>
      </p:sp>
      <p:sp>
        <p:nvSpPr>
          <p:cNvPr id="93193" name="Text Box 9"/>
          <p:cNvSpPr txBox="1">
            <a:spLocks noChangeArrowheads="1"/>
          </p:cNvSpPr>
          <p:nvPr/>
        </p:nvSpPr>
        <p:spPr bwMode="auto">
          <a:xfrm>
            <a:off x="6300788" y="4932363"/>
            <a:ext cx="2089150" cy="581025"/>
          </a:xfrm>
          <a:prstGeom prst="rect">
            <a:avLst/>
          </a:prstGeom>
          <a:solidFill>
            <a:schemeClr val="accent2"/>
          </a:solidFill>
          <a:ln w="9525">
            <a:noFill/>
            <a:miter lim="800000"/>
            <a:headEnd/>
            <a:tailEnd/>
          </a:ln>
          <a:effectLst/>
        </p:spPr>
        <p:txBody>
          <a:bodyPr>
            <a:spAutoFit/>
          </a:bodyPr>
          <a:lstStyle/>
          <a:p>
            <a:r>
              <a:rPr lang="el-GR" sz="1600" b="1">
                <a:solidFill>
                  <a:srgbClr val="FFFF00"/>
                </a:solidFill>
              </a:rPr>
              <a:t>Πρωτεϊνική σύνθεση</a:t>
            </a:r>
          </a:p>
          <a:p>
            <a:r>
              <a:rPr lang="el-GR" sz="1600" b="1">
                <a:solidFill>
                  <a:srgbClr val="FFFF00"/>
                </a:solidFill>
              </a:rPr>
              <a:t>(50</a:t>
            </a:r>
            <a:r>
              <a:rPr lang="en-US" sz="1600" b="1">
                <a:solidFill>
                  <a:srgbClr val="FFFF00"/>
                </a:solidFill>
              </a:rPr>
              <a:t>S </a:t>
            </a:r>
            <a:r>
              <a:rPr lang="el-GR" sz="1600" b="1">
                <a:solidFill>
                  <a:srgbClr val="FFFF00"/>
                </a:solidFill>
              </a:rPr>
              <a:t>υπομονάδα)</a:t>
            </a:r>
          </a:p>
        </p:txBody>
      </p:sp>
      <p:sp>
        <p:nvSpPr>
          <p:cNvPr id="93194" name="AutoShape 10"/>
          <p:cNvSpPr>
            <a:spLocks noChangeArrowheads="1"/>
          </p:cNvSpPr>
          <p:nvPr/>
        </p:nvSpPr>
        <p:spPr bwMode="auto">
          <a:xfrm>
            <a:off x="2627313" y="1354138"/>
            <a:ext cx="649287" cy="144462"/>
          </a:xfrm>
          <a:prstGeom prst="leftArrow">
            <a:avLst>
              <a:gd name="adj1" fmla="val 50000"/>
              <a:gd name="adj2" fmla="val 112363"/>
            </a:avLst>
          </a:prstGeom>
          <a:solidFill>
            <a:schemeClr val="accent1"/>
          </a:solidFill>
          <a:ln w="9525">
            <a:solidFill>
              <a:schemeClr val="tx1"/>
            </a:solidFill>
            <a:miter lim="800000"/>
            <a:headEnd/>
            <a:tailEnd/>
          </a:ln>
          <a:effectLst/>
        </p:spPr>
        <p:txBody>
          <a:bodyPr wrap="none" anchor="ctr"/>
          <a:lstStyle/>
          <a:p>
            <a:endParaRPr lang="el-GR"/>
          </a:p>
        </p:txBody>
      </p:sp>
      <p:sp>
        <p:nvSpPr>
          <p:cNvPr id="93196" name="AutoShape 12"/>
          <p:cNvSpPr>
            <a:spLocks noChangeArrowheads="1"/>
          </p:cNvSpPr>
          <p:nvPr/>
        </p:nvSpPr>
        <p:spPr bwMode="auto">
          <a:xfrm>
            <a:off x="7380288" y="1671638"/>
            <a:ext cx="649287" cy="144462"/>
          </a:xfrm>
          <a:prstGeom prst="leftArrow">
            <a:avLst>
              <a:gd name="adj1" fmla="val 50000"/>
              <a:gd name="adj2" fmla="val 112363"/>
            </a:avLst>
          </a:prstGeom>
          <a:solidFill>
            <a:schemeClr val="accent1"/>
          </a:solidFill>
          <a:ln w="9525">
            <a:solidFill>
              <a:schemeClr val="tx1"/>
            </a:solidFill>
            <a:miter lim="800000"/>
            <a:headEnd/>
            <a:tailEnd/>
          </a:ln>
          <a:effectLst/>
        </p:spPr>
        <p:txBody>
          <a:bodyPr wrap="none" anchor="ctr"/>
          <a:lstStyle/>
          <a:p>
            <a:endParaRPr lang="el-GR"/>
          </a:p>
        </p:txBody>
      </p:sp>
      <p:sp>
        <p:nvSpPr>
          <p:cNvPr id="93200" name="AutoShape 16"/>
          <p:cNvSpPr>
            <a:spLocks noChangeArrowheads="1"/>
          </p:cNvSpPr>
          <p:nvPr/>
        </p:nvSpPr>
        <p:spPr bwMode="auto">
          <a:xfrm>
            <a:off x="6081713" y="6165850"/>
            <a:ext cx="649287" cy="144463"/>
          </a:xfrm>
          <a:prstGeom prst="leftArrow">
            <a:avLst>
              <a:gd name="adj1" fmla="val 50000"/>
              <a:gd name="adj2" fmla="val 112362"/>
            </a:avLst>
          </a:prstGeom>
          <a:solidFill>
            <a:schemeClr val="accent1"/>
          </a:solidFill>
          <a:ln w="9525">
            <a:solidFill>
              <a:schemeClr val="tx1"/>
            </a:solidFill>
            <a:miter lim="800000"/>
            <a:headEnd/>
            <a:tailEnd/>
          </a:ln>
          <a:effectLst/>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285852" y="900448"/>
          <a:ext cx="6715172" cy="5100320"/>
        </p:xfrm>
        <a:graphic>
          <a:graphicData uri="http://schemas.openxmlformats.org/drawingml/2006/table">
            <a:tbl>
              <a:tblPr firstRow="1" bandRow="1">
                <a:tableStyleId>{5C22544A-7EE6-4342-B048-85BDC9FD1C3A}</a:tableStyleId>
              </a:tblPr>
              <a:tblGrid>
                <a:gridCol w="3357586"/>
                <a:gridCol w="3357586"/>
              </a:tblGrid>
              <a:tr h="370840">
                <a:tc gridSpan="2">
                  <a:txBody>
                    <a:bodyPr/>
                    <a:lstStyle/>
                    <a:p>
                      <a:pPr algn="ctr"/>
                      <a:r>
                        <a:rPr lang="el-GR" dirty="0" smtClean="0"/>
                        <a:t>Μηχανισμοί δράσης αντιμικροβιακών φαρμάκων</a:t>
                      </a:r>
                      <a:endParaRPr lang="el-GR" dirty="0"/>
                    </a:p>
                  </a:txBody>
                  <a:tcPr/>
                </a:tc>
                <a:tc hMerge="1">
                  <a:txBody>
                    <a:bodyPr/>
                    <a:lstStyle/>
                    <a:p>
                      <a:endParaRPr lang="el-GR" dirty="0"/>
                    </a:p>
                  </a:txBody>
                  <a:tcPr/>
                </a:tc>
              </a:tr>
              <a:tr h="370840">
                <a:tc>
                  <a:txBody>
                    <a:bodyPr/>
                    <a:lstStyle/>
                    <a:p>
                      <a:pPr algn="ctr"/>
                      <a:r>
                        <a:rPr lang="el-GR" sz="1600" b="1" dirty="0" smtClean="0"/>
                        <a:t>Αντιμικροβιακό φάρμακο</a:t>
                      </a:r>
                      <a:endParaRPr lang="el-GR" sz="1600" b="1" dirty="0"/>
                    </a:p>
                  </a:txBody>
                  <a:tcPr/>
                </a:tc>
                <a:tc>
                  <a:txBody>
                    <a:bodyPr/>
                    <a:lstStyle/>
                    <a:p>
                      <a:pPr algn="ctr"/>
                      <a:r>
                        <a:rPr lang="el-GR" sz="1600" b="1" dirty="0" smtClean="0"/>
                        <a:t>Μηχανισμός δράσης</a:t>
                      </a:r>
                      <a:endParaRPr lang="el-GR" sz="1600" b="1" dirty="0"/>
                    </a:p>
                  </a:txBody>
                  <a:tcPr/>
                </a:tc>
              </a:tr>
              <a:tr h="370840">
                <a:tc>
                  <a:txBody>
                    <a:bodyPr/>
                    <a:lstStyle/>
                    <a:p>
                      <a:r>
                        <a:rPr lang="el-GR" sz="1600" dirty="0" err="1" smtClean="0"/>
                        <a:t>Πενικιλλίνες</a:t>
                      </a:r>
                      <a:r>
                        <a:rPr lang="el-GR" sz="1600" dirty="0" smtClean="0"/>
                        <a:t>, </a:t>
                      </a:r>
                      <a:r>
                        <a:rPr lang="el-GR" sz="1600" dirty="0" err="1" smtClean="0"/>
                        <a:t>κεφαλοσπορίνες</a:t>
                      </a:r>
                      <a:r>
                        <a:rPr lang="el-GR" sz="1600" dirty="0" smtClean="0"/>
                        <a:t>, </a:t>
                      </a:r>
                      <a:r>
                        <a:rPr lang="el-GR" sz="1600" dirty="0" err="1" smtClean="0"/>
                        <a:t>καρβοπεμένες</a:t>
                      </a:r>
                      <a:r>
                        <a:rPr lang="el-GR" sz="1600" dirty="0" smtClean="0"/>
                        <a:t>, </a:t>
                      </a:r>
                      <a:r>
                        <a:rPr lang="el-GR" sz="1600" dirty="0" err="1" smtClean="0"/>
                        <a:t>μονομπακτάμες</a:t>
                      </a:r>
                      <a:r>
                        <a:rPr lang="el-GR" sz="1600" dirty="0" smtClean="0"/>
                        <a:t>, </a:t>
                      </a:r>
                      <a:r>
                        <a:rPr lang="el-GR" sz="1600" dirty="0" err="1" smtClean="0"/>
                        <a:t>βανκομυκίνη</a:t>
                      </a:r>
                      <a:r>
                        <a:rPr lang="el-GR" sz="1600" dirty="0" smtClean="0"/>
                        <a:t>, </a:t>
                      </a:r>
                      <a:r>
                        <a:rPr lang="el-GR" sz="1600" dirty="0" err="1" smtClean="0"/>
                        <a:t>τεϊκοπλανίνη</a:t>
                      </a:r>
                      <a:endParaRPr lang="el-GR" sz="1600" dirty="0"/>
                    </a:p>
                  </a:txBody>
                  <a:tcPr/>
                </a:tc>
                <a:tc>
                  <a:txBody>
                    <a:bodyPr/>
                    <a:lstStyle/>
                    <a:p>
                      <a:r>
                        <a:rPr lang="el-GR" sz="1600" dirty="0" smtClean="0"/>
                        <a:t>Αναστολή σύνθεσης του κυτταρικού τοιχώματος</a:t>
                      </a:r>
                      <a:endParaRPr lang="el-GR" sz="1600" dirty="0"/>
                    </a:p>
                  </a:txBody>
                  <a:tcPr/>
                </a:tc>
              </a:tr>
              <a:tr h="370840">
                <a:tc>
                  <a:txBody>
                    <a:bodyPr/>
                    <a:lstStyle/>
                    <a:p>
                      <a:r>
                        <a:rPr lang="el-GR" sz="1600" dirty="0" err="1" smtClean="0"/>
                        <a:t>Μακρολίδες</a:t>
                      </a:r>
                      <a:r>
                        <a:rPr lang="el-GR" sz="1600" dirty="0" smtClean="0"/>
                        <a:t>, </a:t>
                      </a:r>
                      <a:r>
                        <a:rPr lang="el-GR" sz="1600" dirty="0" err="1" smtClean="0"/>
                        <a:t>κλινδαμυκίνη</a:t>
                      </a:r>
                      <a:r>
                        <a:rPr lang="el-GR" sz="1600" dirty="0" smtClean="0"/>
                        <a:t>,</a:t>
                      </a:r>
                      <a:r>
                        <a:rPr lang="el-GR" sz="1600" baseline="0" dirty="0" smtClean="0"/>
                        <a:t> </a:t>
                      </a:r>
                      <a:r>
                        <a:rPr lang="el-GR" sz="1600" baseline="0" dirty="0" err="1" smtClean="0"/>
                        <a:t>αμινογλυκοσίδες</a:t>
                      </a:r>
                      <a:r>
                        <a:rPr lang="el-GR" sz="1600" baseline="0" dirty="0" smtClean="0"/>
                        <a:t>, </a:t>
                      </a:r>
                      <a:r>
                        <a:rPr lang="el-GR" sz="1600" baseline="0" dirty="0" err="1" smtClean="0"/>
                        <a:t>τετρακυκλίνες</a:t>
                      </a:r>
                      <a:r>
                        <a:rPr lang="el-GR" sz="1600" baseline="0" dirty="0" smtClean="0"/>
                        <a:t>, </a:t>
                      </a:r>
                      <a:r>
                        <a:rPr lang="el-GR" sz="1600" baseline="0" dirty="0" err="1" smtClean="0"/>
                        <a:t>χλωραμφενικόλη</a:t>
                      </a:r>
                      <a:r>
                        <a:rPr lang="el-GR" sz="1600" baseline="0" dirty="0" smtClean="0"/>
                        <a:t>, </a:t>
                      </a:r>
                      <a:r>
                        <a:rPr lang="el-GR" sz="1600" baseline="0" dirty="0" err="1" smtClean="0"/>
                        <a:t>φουκιδικό</a:t>
                      </a:r>
                      <a:r>
                        <a:rPr lang="el-GR" sz="1600" baseline="0" dirty="0" smtClean="0"/>
                        <a:t> οξύ, </a:t>
                      </a:r>
                      <a:r>
                        <a:rPr lang="el-GR" sz="1600" baseline="0" dirty="0" err="1" smtClean="0"/>
                        <a:t>λινεζολίδη</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Αναστολή σύνθεσης των πρωτεϊνών</a:t>
                      </a:r>
                    </a:p>
                    <a:p>
                      <a:endParaRPr lang="el-GR" sz="1600" dirty="0"/>
                    </a:p>
                  </a:txBody>
                  <a:tcPr/>
                </a:tc>
              </a:tr>
              <a:tr h="370840">
                <a:tc>
                  <a:txBody>
                    <a:bodyPr/>
                    <a:lstStyle/>
                    <a:p>
                      <a:r>
                        <a:rPr lang="el-GR" sz="1600" dirty="0" err="1" smtClean="0"/>
                        <a:t>Κινολόνες</a:t>
                      </a:r>
                      <a:r>
                        <a:rPr lang="el-GR" sz="1600" dirty="0" smtClean="0"/>
                        <a:t>, </a:t>
                      </a:r>
                      <a:r>
                        <a:rPr lang="el-GR" sz="1600" dirty="0" err="1" smtClean="0"/>
                        <a:t>ριφαμπικίνη</a:t>
                      </a:r>
                      <a:r>
                        <a:rPr lang="el-GR" sz="1600" dirty="0" smtClean="0"/>
                        <a:t>, </a:t>
                      </a:r>
                      <a:r>
                        <a:rPr lang="el-GR" sz="1600" dirty="0" err="1" smtClean="0"/>
                        <a:t>μετρονιδαζόλη</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Αναστολή σύνθεσης των νουκλεϊκών οξέων</a:t>
                      </a:r>
                      <a:endParaRPr lang="el-GR" sz="1600" dirty="0"/>
                    </a:p>
                  </a:txBody>
                  <a:tcPr/>
                </a:tc>
              </a:tr>
              <a:tr h="370840">
                <a:tc>
                  <a:txBody>
                    <a:bodyPr/>
                    <a:lstStyle/>
                    <a:p>
                      <a:r>
                        <a:rPr lang="el-GR" sz="1600" dirty="0" err="1" smtClean="0"/>
                        <a:t>Σουλφοναμίδες</a:t>
                      </a:r>
                      <a:r>
                        <a:rPr lang="el-GR" sz="1600" baseline="0" dirty="0" smtClean="0"/>
                        <a:t> </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Αναστολή σύνθεσης του</a:t>
                      </a:r>
                      <a:r>
                        <a:rPr lang="el-GR" sz="1600" baseline="0" dirty="0" smtClean="0"/>
                        <a:t> </a:t>
                      </a:r>
                      <a:r>
                        <a:rPr lang="el-GR" sz="1600" baseline="0" dirty="0" err="1" smtClean="0"/>
                        <a:t>φυλικού</a:t>
                      </a:r>
                      <a:r>
                        <a:rPr lang="el-GR" sz="1600" baseline="0" dirty="0" smtClean="0"/>
                        <a:t> οξέος           αναστολή σύνθεσης πουρινών           αναστολή σύνθεσης </a:t>
                      </a:r>
                      <a:r>
                        <a:rPr lang="en-US" sz="1600" baseline="0" dirty="0" smtClean="0"/>
                        <a:t>DNA</a:t>
                      </a:r>
                      <a:endParaRPr lang="el-GR" sz="1600" dirty="0" smtClean="0"/>
                    </a:p>
                    <a:p>
                      <a:endParaRPr lang="el-GR" sz="1600" dirty="0"/>
                    </a:p>
                  </a:txBody>
                  <a:tcPr/>
                </a:tc>
              </a:tr>
              <a:tr h="370840">
                <a:tc>
                  <a:txBody>
                    <a:bodyPr/>
                    <a:lstStyle/>
                    <a:p>
                      <a:r>
                        <a:rPr lang="el-GR" sz="1600" dirty="0" err="1" smtClean="0"/>
                        <a:t>Δαπτομυκίνη</a:t>
                      </a:r>
                      <a:r>
                        <a:rPr lang="el-GR" sz="1600" dirty="0" smtClean="0"/>
                        <a:t>,</a:t>
                      </a:r>
                      <a:r>
                        <a:rPr lang="el-GR" sz="1600" baseline="0" dirty="0" smtClean="0"/>
                        <a:t> </a:t>
                      </a:r>
                      <a:r>
                        <a:rPr lang="el-GR" sz="1600" baseline="0" dirty="0" err="1" smtClean="0"/>
                        <a:t>πολυμυξίνες</a:t>
                      </a:r>
                      <a:r>
                        <a:rPr lang="el-GR" sz="1600" baseline="0" dirty="0" smtClean="0"/>
                        <a:t> (</a:t>
                      </a:r>
                      <a:r>
                        <a:rPr lang="el-GR" sz="1600" baseline="0" dirty="0" err="1" smtClean="0"/>
                        <a:t>κολιμυκίνη</a:t>
                      </a:r>
                      <a:r>
                        <a:rPr lang="el-GR" sz="1600" baseline="0" dirty="0" smtClean="0"/>
                        <a:t>)</a:t>
                      </a:r>
                      <a:endParaRPr lang="el-GR" sz="1600" dirty="0"/>
                    </a:p>
                  </a:txBody>
                  <a:tcPr/>
                </a:tc>
                <a:tc>
                  <a:txBody>
                    <a:bodyPr/>
                    <a:lstStyle/>
                    <a:p>
                      <a:r>
                        <a:rPr lang="el-GR" sz="1600" dirty="0" smtClean="0"/>
                        <a:t>Καταστροφή</a:t>
                      </a:r>
                      <a:r>
                        <a:rPr lang="el-GR" sz="1600" baseline="0" dirty="0" smtClean="0"/>
                        <a:t> της κυτταρικής μεμβράνης</a:t>
                      </a:r>
                      <a:endParaRPr lang="el-GR" sz="1600" dirty="0"/>
                    </a:p>
                  </a:txBody>
                  <a:tcPr/>
                </a:tc>
              </a:tr>
            </a:tbl>
          </a:graphicData>
        </a:graphic>
      </p:graphicFrame>
      <p:cxnSp>
        <p:nvCxnSpPr>
          <p:cNvPr id="6" name="5 - Ευθύγραμμο βέλος σύνδεσης"/>
          <p:cNvCxnSpPr/>
          <p:nvPr/>
        </p:nvCxnSpPr>
        <p:spPr>
          <a:xfrm>
            <a:off x="5286380" y="4570420"/>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5643570" y="4786322"/>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643174" y="1861315"/>
            <a:ext cx="4357718" cy="3139321"/>
          </a:xfrm>
          <a:prstGeom prst="rect">
            <a:avLst/>
          </a:prstGeom>
          <a:noFill/>
          <a:ln>
            <a:solidFill>
              <a:schemeClr val="tx2">
                <a:lumMod val="60000"/>
                <a:lumOff val="40000"/>
              </a:schemeClr>
            </a:solidFill>
          </a:ln>
        </p:spPr>
        <p:txBody>
          <a:bodyPr wrap="square" rtlCol="0">
            <a:spAutoFit/>
          </a:bodyPr>
          <a:lstStyle/>
          <a:p>
            <a:r>
              <a:rPr lang="el-GR" dirty="0" smtClean="0"/>
              <a:t>Η αντιμικροβιακή δράση ενός αντιβιοτικού χαρακτηρίζεται ως:</a:t>
            </a:r>
          </a:p>
          <a:p>
            <a:endParaRPr lang="el-GR" dirty="0" smtClean="0"/>
          </a:p>
          <a:p>
            <a:r>
              <a:rPr lang="el-GR" b="1" dirty="0" smtClean="0"/>
              <a:t>Καλή:  </a:t>
            </a:r>
            <a:r>
              <a:rPr lang="el-GR" dirty="0" smtClean="0"/>
              <a:t>το αντιβιοτικό είναι δραστικό  έναντι ενός μικροοργανισμού</a:t>
            </a:r>
          </a:p>
          <a:p>
            <a:r>
              <a:rPr lang="el-GR" b="1" dirty="0" smtClean="0"/>
              <a:t>Μέτρια: </a:t>
            </a:r>
            <a:r>
              <a:rPr lang="el-GR" dirty="0" smtClean="0"/>
              <a:t>όταν υπάρχουν και άλλες εναλλακτικές καλύτερες λύσεις</a:t>
            </a:r>
          </a:p>
          <a:p>
            <a:r>
              <a:rPr lang="el-GR" b="1" dirty="0" smtClean="0"/>
              <a:t>Πτωχή:</a:t>
            </a:r>
            <a:r>
              <a:rPr lang="el-GR" dirty="0" smtClean="0"/>
              <a:t> το αντιβιοτικό έχει πολύ μικρή δράση στον μικροοργανισμό</a:t>
            </a:r>
          </a:p>
          <a:p>
            <a:r>
              <a:rPr lang="el-GR" b="1" dirty="0" smtClean="0"/>
              <a:t>Ακατάλληλη: </a:t>
            </a:r>
            <a:r>
              <a:rPr lang="el-GR" dirty="0" smtClean="0"/>
              <a:t>δεν έχει καμία επίδραση στο μικροοργανισμό </a:t>
            </a:r>
            <a:endParaRPr lang="el-GR"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2555776" y="2214554"/>
            <a:ext cx="3960440" cy="2664296"/>
            <a:chOff x="539552" y="3789040"/>
            <a:chExt cx="3960440" cy="2664296"/>
          </a:xfrm>
        </p:grpSpPr>
        <p:sp>
          <p:nvSpPr>
            <p:cNvPr id="7" name="6 - TextBox"/>
            <p:cNvSpPr txBox="1"/>
            <p:nvPr/>
          </p:nvSpPr>
          <p:spPr>
            <a:xfrm>
              <a:off x="539552" y="3789040"/>
              <a:ext cx="3960440" cy="461665"/>
            </a:xfrm>
            <a:prstGeom prst="rect">
              <a:avLst/>
            </a:prstGeom>
            <a:solidFill>
              <a:schemeClr val="tx2">
                <a:lumMod val="40000"/>
                <a:lumOff val="60000"/>
              </a:schemeClr>
            </a:solidFill>
          </p:spPr>
          <p:txBody>
            <a:bodyPr wrap="square" rtlCol="0">
              <a:spAutoFit/>
            </a:bodyPr>
            <a:lstStyle/>
            <a:p>
              <a:pPr algn="ctr"/>
              <a:r>
                <a:rPr lang="el-GR" sz="2400" b="1" dirty="0" smtClean="0"/>
                <a:t>Αντοχή:</a:t>
              </a:r>
              <a:endParaRPr lang="el-GR" sz="2400" b="1" dirty="0"/>
            </a:p>
          </p:txBody>
        </p:sp>
        <p:sp>
          <p:nvSpPr>
            <p:cNvPr id="8" name="Rektangel 30"/>
            <p:cNvSpPr>
              <a:spLocks noChangeArrowheads="1"/>
            </p:cNvSpPr>
            <p:nvPr/>
          </p:nvSpPr>
          <p:spPr bwMode="auto">
            <a:xfrm>
              <a:off x="539552" y="4221088"/>
              <a:ext cx="3960440" cy="2232248"/>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8 - TextBox"/>
            <p:cNvSpPr txBox="1"/>
            <p:nvPr/>
          </p:nvSpPr>
          <p:spPr>
            <a:xfrm>
              <a:off x="683568" y="4266962"/>
              <a:ext cx="3744416" cy="2031325"/>
            </a:xfrm>
            <a:prstGeom prst="rect">
              <a:avLst/>
            </a:prstGeom>
            <a:solidFill>
              <a:schemeClr val="bg1">
                <a:lumMod val="85000"/>
              </a:schemeClr>
            </a:solidFill>
          </p:spPr>
          <p:txBody>
            <a:bodyPr wrap="square" rtlCol="0">
              <a:spAutoFit/>
            </a:bodyPr>
            <a:lstStyle/>
            <a:p>
              <a:pPr algn="ctr"/>
              <a:r>
                <a:rPr lang="el-GR" dirty="0" smtClean="0">
                  <a:latin typeface="Calibri" pitchFamily="34" charset="0"/>
                </a:rPr>
                <a:t>Ορίζεται ως η ικανότητα ενός μικροβίου να παραμένει ζωντανό μετά τη χορήγηση αντιβιοτικών κατάλληλων γι’ αυτό, σε συγκεντρώσεις όπου φυσιολογικά θα έπρεπε να το έχουν εξοντώσει</a:t>
              </a:r>
              <a:r>
                <a:rPr lang="el-GR" dirty="0" smtClean="0">
                  <a:solidFill>
                    <a:srgbClr val="003300"/>
                  </a:solidFill>
                  <a:latin typeface="Comic Sans MS" pitchFamily="66" charset="0"/>
                </a:rPr>
                <a:t>.</a:t>
              </a:r>
            </a:p>
            <a:p>
              <a:pPr algn="ctr"/>
              <a:endParaRPr lang="el-GR" dirty="0"/>
            </a:p>
          </p:txBody>
        </p:sp>
      </p:grpSp>
    </p:spTree>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18573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10"/>
          <p:cNvSpPr txBox="1">
            <a:spLocks noChangeArrowheads="1"/>
          </p:cNvSpPr>
          <p:nvPr/>
        </p:nvSpPr>
        <p:spPr bwMode="auto">
          <a:xfrm>
            <a:off x="428596" y="2114314"/>
            <a:ext cx="3286148" cy="2308324"/>
          </a:xfrm>
          <a:prstGeom prst="rect">
            <a:avLst/>
          </a:prstGeom>
          <a:noFill/>
          <a:ln w="9525">
            <a:noFill/>
            <a:miter lim="800000"/>
            <a:headEnd/>
            <a:tailEnd/>
          </a:ln>
        </p:spPr>
        <p:txBody>
          <a:bodyPr wrap="square">
            <a:spAutoFit/>
          </a:bodyPr>
          <a:lstStyle/>
          <a:p>
            <a:pPr lvl="0" indent="-342900" algn="just">
              <a:spcBef>
                <a:spcPct val="20000"/>
              </a:spcBef>
              <a:defRPr/>
            </a:pPr>
            <a:r>
              <a:rPr lang="el-GR" sz="1600" dirty="0" smtClean="0">
                <a:solidFill>
                  <a:schemeClr val="tx2"/>
                </a:solidFill>
                <a:latin typeface="Calibri" pitchFamily="34" charset="0"/>
              </a:rPr>
              <a:t>Ο  οργανισμός προστατεύεται από τα βακτήρια που φέρουν έλυτρο από αντισώματα που  το αναγνωρίζουν και συνδέονται με αυτό (οψωνοποίηση). Το παραπάνω ενεργοποιεί το συμπλήρωμα και καθιστά τα πολυμορφοπύρηνα και τα μακροφάγα  ικανά να τα καταστρέψουν</a:t>
            </a:r>
          </a:p>
        </p:txBody>
      </p:sp>
      <p:pic>
        <p:nvPicPr>
          <p:cNvPr id="5" name="Picture 7" descr="C:\Documents and Settings\user\Επιφάνεια εργασίας\fa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38874" y="1785926"/>
            <a:ext cx="4176464" cy="2709664"/>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2173312"/>
          <a:ext cx="62883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403648" y="1065510"/>
            <a:ext cx="6408712" cy="92333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Γενετικοί μηχανισμοί επίκτητης αντοχής</a:t>
            </a:r>
          </a:p>
          <a:p>
            <a:pPr algn="ctr"/>
            <a:r>
              <a:rPr lang="el-GR" dirty="0" smtClean="0">
                <a:solidFill>
                  <a:schemeClr val="bg1"/>
                </a:solidFill>
                <a:latin typeface="Calibri" pitchFamily="34" charset="0"/>
              </a:rPr>
              <a:t>Η επίκτητη αντοχή των βακτηρίων στα  αντιβιοτικά είναι αποτέλεσμα  βιοχημικών διαδικασιών,  οι οποίες οφείλονται σε :</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899592" y="1397000"/>
          <a:ext cx="76328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71604" y="741696"/>
          <a:ext cx="6096000" cy="497332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t>Μηχανισμοί αντοχής</a:t>
                      </a:r>
                      <a:endParaRPr lang="el-GR" dirty="0"/>
                    </a:p>
                  </a:txBody>
                  <a:tcPr/>
                </a:tc>
                <a:tc hMerge="1">
                  <a:txBody>
                    <a:bodyPr/>
                    <a:lstStyle/>
                    <a:p>
                      <a:endParaRPr lang="el-GR" dirty="0"/>
                    </a:p>
                  </a:txBody>
                  <a:tcPr/>
                </a:tc>
              </a:tr>
              <a:tr h="370840">
                <a:tc>
                  <a:txBody>
                    <a:bodyPr/>
                    <a:lstStyle/>
                    <a:p>
                      <a:r>
                        <a:rPr lang="el-GR" sz="1600" dirty="0" smtClean="0"/>
                        <a:t>Παραγωγή ενζύμων που αδρανοποιούν το αντιβιοτικό</a:t>
                      </a:r>
                      <a:endParaRPr lang="el-GR" sz="1600" dirty="0"/>
                    </a:p>
                  </a:txBody>
                  <a:tcPr/>
                </a:tc>
                <a:tc>
                  <a:txBody>
                    <a:bodyPr/>
                    <a:lstStyle/>
                    <a:p>
                      <a:r>
                        <a:rPr lang="el-GR" sz="1600" dirty="0" smtClean="0"/>
                        <a:t>Β-</a:t>
                      </a:r>
                      <a:r>
                        <a:rPr lang="el-GR" sz="1600" dirty="0" err="1" smtClean="0"/>
                        <a:t>λακταμάσες</a:t>
                      </a:r>
                      <a:r>
                        <a:rPr lang="el-GR" sz="1600" dirty="0" smtClean="0"/>
                        <a:t>, </a:t>
                      </a:r>
                      <a:r>
                        <a:rPr lang="el-GR" sz="1600" dirty="0" err="1" smtClean="0"/>
                        <a:t>κεφαλοσπορινάσες</a:t>
                      </a:r>
                      <a:r>
                        <a:rPr lang="el-GR" sz="1600" dirty="0" smtClean="0"/>
                        <a:t> </a:t>
                      </a:r>
                      <a:endParaRPr lang="el-GR" sz="1600" dirty="0"/>
                    </a:p>
                  </a:txBody>
                  <a:tcPr/>
                </a:tc>
              </a:tr>
              <a:tr h="370840">
                <a:tc>
                  <a:txBody>
                    <a:bodyPr/>
                    <a:lstStyle/>
                    <a:p>
                      <a:r>
                        <a:rPr lang="el-GR" sz="1600" dirty="0" smtClean="0"/>
                        <a:t>Αλλαγή του στόχου του αντιβιοτικού</a:t>
                      </a:r>
                      <a:endParaRPr lang="el-GR" sz="1600" dirty="0"/>
                    </a:p>
                  </a:txBody>
                  <a:tcPr/>
                </a:tc>
                <a:tc>
                  <a:txBody>
                    <a:bodyPr/>
                    <a:lstStyle/>
                    <a:p>
                      <a:r>
                        <a:rPr lang="el-GR" sz="1600" dirty="0" smtClean="0"/>
                        <a:t>Μετάλλαξη των </a:t>
                      </a:r>
                      <a:r>
                        <a:rPr lang="en-US" sz="1600" dirty="0" smtClean="0"/>
                        <a:t>PBPs</a:t>
                      </a:r>
                      <a:r>
                        <a:rPr lang="el-GR" sz="1600" baseline="0" dirty="0" smtClean="0"/>
                        <a:t> (</a:t>
                      </a:r>
                      <a:r>
                        <a:rPr lang="el-GR" sz="1600" baseline="0" dirty="0" err="1" smtClean="0"/>
                        <a:t>πενικιλλινοδεσμευτικές</a:t>
                      </a:r>
                      <a:r>
                        <a:rPr lang="el-GR" sz="1600" baseline="0" dirty="0" smtClean="0"/>
                        <a:t> πρωτεΐνες), αλλαγή των ριβοσωμάτων , μετάλλαξη της </a:t>
                      </a:r>
                      <a:r>
                        <a:rPr lang="en-US" sz="1600" baseline="0" dirty="0" smtClean="0"/>
                        <a:t>DNA </a:t>
                      </a:r>
                      <a:r>
                        <a:rPr lang="en-US" sz="1600" baseline="0" dirty="0" err="1" smtClean="0"/>
                        <a:t>gyrase</a:t>
                      </a:r>
                      <a:r>
                        <a:rPr lang="en-US" sz="1600" baseline="0" dirty="0" smtClean="0"/>
                        <a:t> A </a:t>
                      </a:r>
                      <a:r>
                        <a:rPr lang="el-GR" sz="1600" baseline="0" dirty="0" smtClean="0"/>
                        <a:t>ή</a:t>
                      </a:r>
                      <a:r>
                        <a:rPr lang="en-US" sz="1600" baseline="0" dirty="0" smtClean="0"/>
                        <a:t> B</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Μειωμένη συσσώρευση του αντιβιοτικού</a:t>
                      </a:r>
                    </a:p>
                    <a:p>
                      <a:endParaRPr lang="el-GR" sz="1600" dirty="0"/>
                    </a:p>
                  </a:txBody>
                  <a:tcPr/>
                </a:tc>
                <a:tc>
                  <a:txBody>
                    <a:bodyPr/>
                    <a:lstStyle/>
                    <a:p>
                      <a:r>
                        <a:rPr lang="el-GR" sz="1600" dirty="0" smtClean="0"/>
                        <a:t>Ειδική ή μη ειδική</a:t>
                      </a:r>
                      <a:endParaRPr lang="el-GR" sz="1600" dirty="0"/>
                    </a:p>
                  </a:txBody>
                  <a:tcPr/>
                </a:tc>
              </a:tr>
              <a:tr h="370840">
                <a:tc>
                  <a:txBody>
                    <a:bodyPr/>
                    <a:lstStyle/>
                    <a:p>
                      <a:r>
                        <a:rPr lang="el-GR" sz="1600" dirty="0" smtClean="0"/>
                        <a:t>Ενεργή αποβολή</a:t>
                      </a:r>
                      <a:r>
                        <a:rPr lang="el-GR" sz="1600" baseline="0" dirty="0" smtClean="0"/>
                        <a:t> αντιβιοτικού</a:t>
                      </a:r>
                      <a:endParaRPr lang="el-GR" sz="1600" dirty="0"/>
                    </a:p>
                  </a:txBody>
                  <a:tcPr/>
                </a:tc>
                <a:tc>
                  <a:txBody>
                    <a:bodyPr/>
                    <a:lstStyle/>
                    <a:p>
                      <a:r>
                        <a:rPr lang="el-GR" sz="1600" dirty="0" smtClean="0"/>
                        <a:t>Μέσω πρωτεϊνών  της εξωτερικής μεμβράνης (μονομερείς,</a:t>
                      </a:r>
                      <a:r>
                        <a:rPr lang="el-GR" sz="1600" baseline="0" dirty="0" smtClean="0"/>
                        <a:t> διμερείς ή τριμερείς αντλίες που αναγνωρίζουν περισσότερα από ένα υποστρώματα)</a:t>
                      </a:r>
                      <a:endParaRPr lang="el-GR" sz="1600" dirty="0"/>
                    </a:p>
                  </a:txBody>
                  <a:tcPr/>
                </a:tc>
              </a:tr>
              <a:tr h="370840">
                <a:tc>
                  <a:txBody>
                    <a:bodyPr/>
                    <a:lstStyle/>
                    <a:p>
                      <a:r>
                        <a:rPr lang="el-GR" sz="1600" dirty="0" smtClean="0"/>
                        <a:t>Ελαττωμένη πρόσληψη αντιβιοτικού</a:t>
                      </a:r>
                      <a:endParaRPr lang="el-GR" sz="1600" dirty="0"/>
                    </a:p>
                  </a:txBody>
                  <a:tcPr/>
                </a:tc>
                <a:tc>
                  <a:txBody>
                    <a:bodyPr/>
                    <a:lstStyle/>
                    <a:p>
                      <a:r>
                        <a:rPr lang="el-GR" sz="1600" dirty="0" smtClean="0"/>
                        <a:t>Μετάλλαξη</a:t>
                      </a:r>
                      <a:r>
                        <a:rPr lang="el-GR" sz="1600" baseline="0" dirty="0" smtClean="0"/>
                        <a:t> στην </a:t>
                      </a:r>
                      <a:r>
                        <a:rPr lang="en-US" sz="1600" baseline="0" dirty="0" smtClean="0"/>
                        <a:t>D2</a:t>
                      </a:r>
                      <a:r>
                        <a:rPr lang="el-GR" sz="1600" baseline="0" dirty="0" smtClean="0"/>
                        <a:t>-</a:t>
                      </a:r>
                      <a:r>
                        <a:rPr lang="el-GR" sz="1600" baseline="0" dirty="0" err="1" smtClean="0"/>
                        <a:t>πορίνη</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547664" y="1476073"/>
            <a:ext cx="6048672" cy="584775"/>
          </a:xfrm>
          <a:prstGeom prst="rect">
            <a:avLst/>
          </a:prstGeom>
          <a:solidFill>
            <a:schemeClr val="accent1">
              <a:lumMod val="20000"/>
              <a:lumOff val="80000"/>
            </a:schemeClr>
          </a:solidFill>
        </p:spPr>
        <p:txBody>
          <a:bodyPr wrap="square" rtlCol="0">
            <a:spAutoFit/>
          </a:bodyPr>
          <a:lstStyle/>
          <a:p>
            <a:pPr algn="ctr"/>
            <a:r>
              <a:rPr lang="el-GR" sz="1600" b="1" dirty="0" smtClean="0"/>
              <a:t>Αντιβιόγραμμα </a:t>
            </a:r>
            <a:endParaRPr lang="el-GR" sz="1600" dirty="0" smtClean="0"/>
          </a:p>
          <a:p>
            <a:pPr algn="ctr"/>
            <a:r>
              <a:rPr lang="el-GR" sz="1600" dirty="0" smtClean="0"/>
              <a:t>Έλεγχος της ευαισθησίας ενός μικροβιακού στελέχους στα αντιβιοτικά </a:t>
            </a:r>
            <a:endParaRPr lang="el-GR" sz="1600" dirty="0"/>
          </a:p>
        </p:txBody>
      </p:sp>
      <p:graphicFrame>
        <p:nvGraphicFramePr>
          <p:cNvPr id="7" name="6 - Πίνακας"/>
          <p:cNvGraphicFramePr>
            <a:graphicFrameLocks noGrp="1"/>
          </p:cNvGraphicFramePr>
          <p:nvPr/>
        </p:nvGraphicFramePr>
        <p:xfrm>
          <a:off x="1547664" y="2275160"/>
          <a:ext cx="6096000" cy="439420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dirty="0" smtClean="0">
                          <a:latin typeface="Calibri" pitchFamily="34" charset="0"/>
                        </a:rPr>
                        <a:t>Το αντιβιόγραμμα χρησιμεύει :</a:t>
                      </a:r>
                    </a:p>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Calibri" pitchFamily="34" charset="0"/>
                        </a:rPr>
                        <a:t> στην επιλογή της κατάλληλης αντιμικροβιακής θεραπείας</a:t>
                      </a:r>
                    </a:p>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Calibri" pitchFamily="34" charset="0"/>
                        </a:rPr>
                        <a:t>στην επιτήρηση της δημόσιας υγείας</a:t>
                      </a:r>
                    </a:p>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Calibri" pitchFamily="34" charset="0"/>
                        </a:rPr>
                        <a:t>στην επιδημιολογική επαγρύπνηση της βακτηριακής αντοχής, η οποία αργότερα θα κατευθύνει την πολιτική χρήσης αντιβιοτικών</a:t>
                      </a:r>
                    </a:p>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latin typeface="Calibri" pitchFamily="34" charset="0"/>
                        </a:rPr>
                        <a:t>στη σύγκριση των φαινοτύπων αντοχής στα στελέχη νοσοκομειακών λοιμώξεων </a:t>
                      </a:r>
                    </a:p>
                    <a:p>
                      <a:endParaRPr lang="el-GR" dirty="0"/>
                    </a:p>
                  </a:txBody>
                  <a:tcPr/>
                </a:tc>
              </a:tr>
              <a:tr h="370840">
                <a:tc>
                  <a:txBody>
                    <a:bodyPr/>
                    <a:lstStyle/>
                    <a:p>
                      <a:r>
                        <a:rPr lang="el-GR" sz="1800" dirty="0" smtClean="0">
                          <a:latin typeface="Calibri" pitchFamily="34" charset="0"/>
                        </a:rPr>
                        <a:t>στη βακτηριακή ταυτοποίηση βάσει των φαινοτύπων αντοχής. </a:t>
                      </a:r>
                      <a:endParaRPr lang="el-GR" dirty="0"/>
                    </a:p>
                  </a:txBody>
                  <a:tcPr/>
                </a:tc>
              </a:tr>
            </a:tbl>
          </a:graphicData>
        </a:graphic>
      </p:graphicFrame>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259632" y="3146192"/>
            <a:ext cx="3312368" cy="2215991"/>
          </a:xfrm>
          <a:prstGeom prst="rect">
            <a:avLst/>
          </a:prstGeom>
          <a:solidFill>
            <a:schemeClr val="accent1">
              <a:lumMod val="20000"/>
              <a:lumOff val="80000"/>
            </a:schemeClr>
          </a:solidFill>
          <a:ln>
            <a:solidFill>
              <a:schemeClr val="tx2">
                <a:lumMod val="60000"/>
                <a:lumOff val="40000"/>
              </a:schemeClr>
            </a:solidFill>
          </a:ln>
        </p:spPr>
        <p:txBody>
          <a:bodyPr wrap="square" rtlCol="0">
            <a:spAutoFit/>
          </a:bodyPr>
          <a:lstStyle/>
          <a:p>
            <a:pPr algn="ctr"/>
            <a:r>
              <a:rPr lang="el-GR" b="1" dirty="0" smtClean="0"/>
              <a:t>Ελάχιστη ανασταλτική πυκνότητα – </a:t>
            </a:r>
            <a:r>
              <a:rPr lang="en-US" b="1" dirty="0" smtClean="0"/>
              <a:t>MIC (Minimum Inhibitory Concentration)</a:t>
            </a:r>
            <a:endParaRPr lang="el-GR" b="1" dirty="0" smtClean="0"/>
          </a:p>
          <a:p>
            <a:pPr algn="ctr"/>
            <a:r>
              <a:rPr lang="el-GR" dirty="0" smtClean="0"/>
              <a:t> </a:t>
            </a:r>
          </a:p>
          <a:p>
            <a:pPr algn="ctr"/>
            <a:r>
              <a:rPr lang="el-GR" sz="1600" dirty="0" smtClean="0"/>
              <a:t>Η μικρότερη πυκνότητα ενός αντιβιοτικού η οποία αναστέλλει την ανάπτυξη ενός μικροοργανισμού </a:t>
            </a:r>
            <a:endParaRPr lang="en-US" sz="1600" dirty="0" smtClean="0"/>
          </a:p>
          <a:p>
            <a:pPr algn="ctr"/>
            <a:endParaRPr lang="el-GR" b="1" dirty="0"/>
          </a:p>
        </p:txBody>
      </p:sp>
      <p:sp>
        <p:nvSpPr>
          <p:cNvPr id="5" name="4 - TextBox"/>
          <p:cNvSpPr txBox="1"/>
          <p:nvPr/>
        </p:nvSpPr>
        <p:spPr>
          <a:xfrm>
            <a:off x="4786314" y="3140968"/>
            <a:ext cx="3314078" cy="2215991"/>
          </a:xfrm>
          <a:prstGeom prst="rect">
            <a:avLst/>
          </a:prstGeom>
          <a:solidFill>
            <a:schemeClr val="accent1">
              <a:lumMod val="20000"/>
              <a:lumOff val="80000"/>
            </a:schemeClr>
          </a:solidFill>
          <a:ln>
            <a:solidFill>
              <a:schemeClr val="tx2">
                <a:lumMod val="60000"/>
                <a:lumOff val="40000"/>
              </a:schemeClr>
            </a:solidFill>
          </a:ln>
        </p:spPr>
        <p:txBody>
          <a:bodyPr wrap="square" rtlCol="0">
            <a:spAutoFit/>
          </a:bodyPr>
          <a:lstStyle/>
          <a:p>
            <a:pPr algn="ctr"/>
            <a:r>
              <a:rPr lang="el-GR" b="1" dirty="0" smtClean="0"/>
              <a:t>Ελάχιστη βακτηριοκτόνος συγκέντρωση </a:t>
            </a:r>
            <a:r>
              <a:rPr lang="en-US" b="1" dirty="0" smtClean="0"/>
              <a:t>MBC (Minimum Bactericidal Concentration)</a:t>
            </a:r>
            <a:endParaRPr lang="el-GR" b="1" dirty="0" smtClean="0"/>
          </a:p>
          <a:p>
            <a:pPr algn="ctr"/>
            <a:endParaRPr lang="el-GR" b="1" dirty="0" smtClean="0"/>
          </a:p>
          <a:p>
            <a:pPr algn="ctr"/>
            <a:r>
              <a:rPr lang="el-GR" dirty="0" smtClean="0"/>
              <a:t> Η </a:t>
            </a:r>
            <a:r>
              <a:rPr lang="el-GR" sz="1600" dirty="0" smtClean="0"/>
              <a:t>ελάχιστη συγκέντρωση ενός αντιβιοτικού η οποία καταστρέφει ένα μικρόβιο</a:t>
            </a:r>
            <a:r>
              <a:rPr lang="en-US" sz="1600" dirty="0" smtClean="0"/>
              <a:t>, </a:t>
            </a:r>
            <a:r>
              <a:rPr lang="el-GR" sz="1600" dirty="0" smtClean="0"/>
              <a:t>ελαττώνοντας τον πληθυσμό του κατά 1000 φορές.</a:t>
            </a:r>
            <a:endParaRPr lang="el-GR" b="1" dirty="0"/>
          </a:p>
        </p:txBody>
      </p:sp>
      <p:sp>
        <p:nvSpPr>
          <p:cNvPr id="6" name="5 - TextBox"/>
          <p:cNvSpPr txBox="1"/>
          <p:nvPr/>
        </p:nvSpPr>
        <p:spPr>
          <a:xfrm>
            <a:off x="1259632" y="1988840"/>
            <a:ext cx="6840760" cy="92333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Με το αντιβιόγραμμα ελέγχεται η ελάχιστη ανασταλτική πυκνότητα (</a:t>
            </a:r>
            <a:r>
              <a:rPr lang="en-US" dirty="0" smtClean="0"/>
              <a:t>MIC)</a:t>
            </a:r>
            <a:r>
              <a:rPr lang="el-GR" dirty="0" smtClean="0"/>
              <a:t> και η ελάχιστη βακτηριοκτόνος συγκέντρωση του αντιβιοτικού (</a:t>
            </a:r>
            <a:r>
              <a:rPr lang="en-US" dirty="0" smtClean="0"/>
              <a:t>MBC)</a:t>
            </a:r>
            <a:endParaRPr lang="el-GR"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75755" y="548680"/>
            <a:ext cx="6408613" cy="936104"/>
          </a:xfrm>
          <a:ln>
            <a:solidFill>
              <a:schemeClr val="bg2">
                <a:lumMod val="75000"/>
              </a:schemeClr>
            </a:solidFill>
          </a:ln>
          <a:effectLst>
            <a:outerShdw blurRad="50800" dist="38100" dir="5400000" algn="t" rotWithShape="0">
              <a:prstClr val="black">
                <a:alpha val="40000"/>
              </a:prstClr>
            </a:outerShdw>
          </a:effectLst>
        </p:spPr>
        <p:txBody>
          <a:bodyPr>
            <a:normAutofit/>
          </a:bodyPr>
          <a:lstStyle/>
          <a:p>
            <a:pPr>
              <a:defRPr/>
            </a:pPr>
            <a:r>
              <a:rPr lang="el-GR" sz="2200" b="1" dirty="0" smtClean="0">
                <a:solidFill>
                  <a:schemeClr val="bg1"/>
                </a:solidFill>
                <a:latin typeface="+mn-lt"/>
              </a:rPr>
              <a:t>ΔΟΚΙΜΑΣΙΕΣ ΕΥΑΙΣΘΗΣΙΑΣ ΣΕ ΑΝΤΙΒΙΟΤΙΚΑ</a:t>
            </a:r>
          </a:p>
        </p:txBody>
      </p:sp>
      <p:graphicFrame>
        <p:nvGraphicFramePr>
          <p:cNvPr id="4" name="3 - Διάγραμμα"/>
          <p:cNvGraphicFramePr/>
          <p:nvPr/>
        </p:nvGraphicFramePr>
        <p:xfrm>
          <a:off x="1475656" y="249289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TextBox"/>
          <p:cNvSpPr txBox="1"/>
          <p:nvPr/>
        </p:nvSpPr>
        <p:spPr>
          <a:xfrm>
            <a:off x="1547664" y="1988840"/>
            <a:ext cx="6048672" cy="369332"/>
          </a:xfrm>
          <a:prstGeom prst="rect">
            <a:avLst/>
          </a:prstGeom>
          <a:solidFill>
            <a:schemeClr val="tx2">
              <a:lumMod val="60000"/>
              <a:lumOff val="40000"/>
            </a:schemeClr>
          </a:solidFill>
        </p:spPr>
        <p:txBody>
          <a:bodyPr wrap="square" rtlCol="0">
            <a:spAutoFit/>
          </a:bodyPr>
          <a:lstStyle/>
          <a:p>
            <a:r>
              <a:rPr lang="el-GR" dirty="0" smtClean="0">
                <a:solidFill>
                  <a:schemeClr val="bg1"/>
                </a:solidFill>
                <a:latin typeface="Calibri" pitchFamily="34" charset="0"/>
              </a:rPr>
              <a:t>Οι μέθοδοι που χρησιμοποιούνται είναι</a:t>
            </a:r>
            <a:r>
              <a:rPr lang="en-US" dirty="0" smtClean="0">
                <a:solidFill>
                  <a:schemeClr val="bg1"/>
                </a:solidFill>
                <a:latin typeface="Calibri" pitchFamily="34" charset="0"/>
              </a:rPr>
              <a:t>:</a:t>
            </a:r>
            <a:r>
              <a:rPr lang="el-GR" dirty="0" smtClean="0">
                <a:solidFill>
                  <a:schemeClr val="bg1"/>
                </a:solidFill>
                <a:latin typeface="Calibri" pitchFamily="34" charset="0"/>
              </a:rPr>
              <a:t> </a:t>
            </a:r>
            <a:endParaRPr lang="el-GR"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827584" y="517128"/>
          <a:ext cx="7848872" cy="543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83568" y="548680"/>
          <a:ext cx="7776864"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38676" y="2441572"/>
            <a:ext cx="4319340" cy="264687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Μέθοδος αραιώσεων  των αντιβιοτικών</a:t>
            </a:r>
          </a:p>
          <a:p>
            <a:endParaRPr lang="el-GR" dirty="0" smtClean="0"/>
          </a:p>
          <a:p>
            <a:r>
              <a:rPr lang="el-GR" sz="1600" dirty="0" smtClean="0"/>
              <a:t>Η μέθοδος στηρίζεται στην έκθεση των μικροβίων σε διαδοχικές αραιώσεις των αντιβιοτικών</a:t>
            </a:r>
          </a:p>
          <a:p>
            <a:r>
              <a:rPr lang="el-GR" sz="1600" dirty="0" smtClean="0"/>
              <a:t>Η μικρότερη συγκέντρωση του αντιβιοτικού που δεν επιτρέπει την ανάπτυξη  του μικροβίου ονομάζεται ελάχιστη ανασταλτική πυκνότητα </a:t>
            </a:r>
            <a:r>
              <a:rPr lang="en-US" sz="1600" dirty="0" smtClean="0"/>
              <a:t>MIC –Minimal Inhibitory Concentration (</a:t>
            </a:r>
            <a:r>
              <a:rPr lang="el-GR" sz="1600" dirty="0" smtClean="0"/>
              <a:t>μ</a:t>
            </a:r>
            <a:r>
              <a:rPr lang="en-US" sz="1600" dirty="0" smtClean="0"/>
              <a:t>g/ml</a:t>
            </a:r>
            <a:r>
              <a:rPr lang="el-GR" sz="1600" dirty="0" smtClean="0"/>
              <a:t>)</a:t>
            </a:r>
            <a:r>
              <a:rPr lang="el-GR" dirty="0" smtClean="0"/>
              <a:t/>
            </a:r>
            <a:br>
              <a:rPr lang="el-GR" dirty="0" smtClean="0"/>
            </a:br>
            <a:endParaRPr lang="el-GR" dirty="0"/>
          </a:p>
        </p:txBody>
      </p:sp>
      <p:sp>
        <p:nvSpPr>
          <p:cNvPr id="3" name="2 - TextBox"/>
          <p:cNvSpPr txBox="1"/>
          <p:nvPr/>
        </p:nvSpPr>
        <p:spPr>
          <a:xfrm>
            <a:off x="2571736" y="1568223"/>
            <a:ext cx="4286280" cy="646331"/>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Υπολογισμός της Ελάχιστης ανασταλτικής πυκνότητας – </a:t>
            </a:r>
            <a:r>
              <a:rPr lang="en-US" b="1" dirty="0" smtClean="0">
                <a:solidFill>
                  <a:schemeClr val="bg1"/>
                </a:solidFill>
              </a:rPr>
              <a:t>MIC </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07504" y="1052736"/>
            <a:ext cx="4464496" cy="369332"/>
          </a:xfrm>
          <a:prstGeom prst="rect">
            <a:avLst/>
          </a:prstGeom>
          <a:noFill/>
        </p:spPr>
        <p:txBody>
          <a:bodyPr wrap="square" rtlCol="0">
            <a:spAutoFit/>
          </a:bodyPr>
          <a:lstStyle/>
          <a:p>
            <a:pPr algn="ctr"/>
            <a:r>
              <a:rPr lang="el-GR" b="1" dirty="0" smtClean="0">
                <a:solidFill>
                  <a:schemeClr val="bg1"/>
                </a:solidFill>
              </a:rPr>
              <a:t>Μέθοδος αραιώσεων σε ζωμό</a:t>
            </a:r>
            <a:endParaRPr lang="el-GR" b="1" dirty="0">
              <a:solidFill>
                <a:schemeClr val="bg1"/>
              </a:solidFill>
            </a:endParaRPr>
          </a:p>
        </p:txBody>
      </p:sp>
      <p:sp>
        <p:nvSpPr>
          <p:cNvPr id="5" name="4 - TextBox"/>
          <p:cNvSpPr txBox="1"/>
          <p:nvPr/>
        </p:nvSpPr>
        <p:spPr>
          <a:xfrm>
            <a:off x="144016" y="1571612"/>
            <a:ext cx="5220072" cy="3785652"/>
          </a:xfrm>
          <a:prstGeom prst="rect">
            <a:avLst/>
          </a:prstGeom>
          <a:solidFill>
            <a:schemeClr val="accent1">
              <a:lumMod val="20000"/>
              <a:lumOff val="80000"/>
            </a:schemeClr>
          </a:solidFill>
        </p:spPr>
        <p:txBody>
          <a:bodyPr wrap="square" rtlCol="0">
            <a:spAutoFit/>
          </a:bodyPr>
          <a:lstStyle/>
          <a:p>
            <a:r>
              <a:rPr lang="el-GR" sz="1600" b="1" dirty="0" smtClean="0"/>
              <a:t>Μακρομέθοδος </a:t>
            </a:r>
          </a:p>
          <a:p>
            <a:pPr>
              <a:buFont typeface="Wingdings" pitchFamily="2" charset="2"/>
              <a:buChar char="Ø"/>
            </a:pPr>
            <a:r>
              <a:rPr lang="el-GR" sz="1600" dirty="0" smtClean="0"/>
              <a:t>Παρασκευή διαδοχικών αραιώσεων του αντιβιοτικού σε υγρό θρεπτικό υλικό</a:t>
            </a:r>
          </a:p>
          <a:p>
            <a:pPr>
              <a:buFont typeface="Wingdings" pitchFamily="2" charset="2"/>
              <a:buChar char="Ø"/>
            </a:pPr>
            <a:r>
              <a:rPr lang="el-GR" sz="1600" dirty="0" smtClean="0"/>
              <a:t>Ενοφθαλμισμός εναιωρήματος  του μικροβίου</a:t>
            </a:r>
          </a:p>
          <a:p>
            <a:pPr>
              <a:buFont typeface="Wingdings" pitchFamily="2" charset="2"/>
              <a:buChar char="Ø"/>
            </a:pPr>
            <a:r>
              <a:rPr lang="el-GR" sz="1600" dirty="0" smtClean="0"/>
              <a:t>Επώαση στους 37</a:t>
            </a:r>
            <a:r>
              <a:rPr lang="el-GR" sz="1600" baseline="30000" dirty="0" smtClean="0"/>
              <a:t>ο</a:t>
            </a:r>
            <a:r>
              <a:rPr lang="el-GR" sz="1600" dirty="0" smtClean="0"/>
              <a:t> </a:t>
            </a:r>
            <a:r>
              <a:rPr lang="en-US" sz="1600" dirty="0" smtClean="0"/>
              <a:t>C, 18 h</a:t>
            </a:r>
            <a:endParaRPr lang="el-GR" sz="1600" dirty="0" smtClean="0"/>
          </a:p>
          <a:p>
            <a:pPr>
              <a:buFont typeface="Wingdings" pitchFamily="2" charset="2"/>
              <a:buChar char="Ø"/>
            </a:pPr>
            <a:r>
              <a:rPr lang="el-GR" sz="1600" dirty="0" smtClean="0"/>
              <a:t>Η ανάπτυξη του μικροβίου εμφανίζεται με θόλωση του ζωμού</a:t>
            </a:r>
          </a:p>
          <a:p>
            <a:pPr>
              <a:buFont typeface="Wingdings" pitchFamily="2" charset="2"/>
              <a:buChar char="Ø"/>
            </a:pPr>
            <a:r>
              <a:rPr lang="el-GR" sz="1600" dirty="0" smtClean="0"/>
              <a:t>Η ελάχιστη συγκέντρωση του φαρμάκου που δε δείχνει ανάπτυξη του μικροβίου είναι η ελάχιστη ανασταλτική πυκνότητα (</a:t>
            </a:r>
            <a:r>
              <a:rPr lang="en-US" sz="1600" dirty="0" smtClean="0"/>
              <a:t>MIC) </a:t>
            </a:r>
            <a:r>
              <a:rPr lang="el-GR" sz="1600" dirty="0" smtClean="0"/>
              <a:t>και εκφράζεται σε μ</a:t>
            </a:r>
            <a:r>
              <a:rPr lang="en-US" sz="1600" dirty="0" smtClean="0"/>
              <a:t>g/ml</a:t>
            </a:r>
            <a:endParaRPr lang="el-GR" sz="1600" dirty="0" smtClean="0"/>
          </a:p>
          <a:p>
            <a:pPr>
              <a:buFont typeface="Wingdings" pitchFamily="2" charset="2"/>
              <a:buChar char="Ø"/>
            </a:pPr>
            <a:endParaRPr lang="el-GR" sz="1600" dirty="0" smtClean="0"/>
          </a:p>
          <a:p>
            <a:r>
              <a:rPr lang="el-GR" sz="1600" dirty="0" smtClean="0"/>
              <a:t>Η υψηλότερη συγκέντρωση που χρησιμοποιείται συνήθως είναι 32μ</a:t>
            </a:r>
            <a:r>
              <a:rPr lang="en-US" sz="1600" dirty="0" smtClean="0"/>
              <a:t>g/ml</a:t>
            </a:r>
            <a:r>
              <a:rPr lang="el-GR" sz="1600" dirty="0" smtClean="0"/>
              <a:t>. </a:t>
            </a:r>
            <a:r>
              <a:rPr lang="en-US" sz="1600" dirty="0" smtClean="0"/>
              <a:t> </a:t>
            </a:r>
            <a:r>
              <a:rPr lang="el-GR" sz="1600" dirty="0" smtClean="0"/>
              <a:t>Τα αντιβιοτικά είναι αποτελεσματικά στο αίμα, στα υγρά και τους ιστούς του οργανισμού πολύ πιο κάτω από αυτή τη συγκέντρωση</a:t>
            </a:r>
            <a:endParaRPr lang="el-GR" sz="1600" dirty="0"/>
          </a:p>
        </p:txBody>
      </p:sp>
      <p:pic>
        <p:nvPicPr>
          <p:cNvPr id="6" name="Picture 2" descr="tube_dilution_test_78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4018" r="64961"/>
          <a:stretch>
            <a:fillRect/>
          </a:stretch>
        </p:blipFill>
        <p:spPr bwMode="auto">
          <a:xfrm>
            <a:off x="5579244" y="1763696"/>
            <a:ext cx="3097212"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000364" y="2000240"/>
            <a:ext cx="3714776" cy="1877437"/>
          </a:xfrm>
          <a:prstGeom prst="rect">
            <a:avLst/>
          </a:prstGeom>
          <a:noFill/>
        </p:spPr>
        <p:txBody>
          <a:bodyPr wrap="square" rtlCol="0">
            <a:spAutoFit/>
          </a:bodyPr>
          <a:lstStyle/>
          <a:p>
            <a:pPr lvl="0" algn="ctr"/>
            <a:r>
              <a:rPr lang="el-GR" b="1" dirty="0" smtClean="0"/>
              <a:t>Πρωτεΐνη Α (</a:t>
            </a:r>
            <a:r>
              <a:rPr lang="en-US" b="1" i="1" dirty="0" smtClean="0"/>
              <a:t>S. aureus)</a:t>
            </a:r>
            <a:endParaRPr lang="el-GR" b="1" i="1" dirty="0" smtClean="0"/>
          </a:p>
          <a:p>
            <a:pPr lvl="0" algn="ctr"/>
            <a:r>
              <a:rPr lang="el-GR" b="1" dirty="0" smtClean="0"/>
              <a:t> </a:t>
            </a:r>
            <a:r>
              <a:rPr lang="el-GR" sz="1600" dirty="0" smtClean="0"/>
              <a:t>Πρωτεΐνη της κυτταρικής μεμβράνης που επεκτείνεται μέσω του κυτταρικού τοιχώματος στο εξωτερικό του κυττάρου</a:t>
            </a:r>
          </a:p>
          <a:p>
            <a:pPr lvl="0" algn="ctr"/>
            <a:r>
              <a:rPr lang="el-GR" sz="1600" dirty="0" smtClean="0"/>
              <a:t>Δεσμεύει το κλάσμα </a:t>
            </a:r>
            <a:r>
              <a:rPr lang="en-US" sz="1600" dirty="0" err="1" smtClean="0"/>
              <a:t>Fc</a:t>
            </a:r>
            <a:r>
              <a:rPr lang="en-US" sz="1600" dirty="0" smtClean="0"/>
              <a:t> </a:t>
            </a:r>
            <a:r>
              <a:rPr lang="el-GR" sz="1600" dirty="0" smtClean="0"/>
              <a:t>των </a:t>
            </a:r>
            <a:r>
              <a:rPr lang="en-US" sz="1600" dirty="0" err="1" smtClean="0"/>
              <a:t>IgG</a:t>
            </a:r>
            <a:r>
              <a:rPr lang="el-GR" sz="1600" dirty="0" smtClean="0"/>
              <a:t> παρέχοντας προστασία από τη φαγοκυττάρωση</a:t>
            </a:r>
            <a:endParaRPr lang="el-GR"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Αποτέλεσμα εικόνας για minimum inhibitory concentration (mic)"/>
          <p:cNvPicPr>
            <a:picLocks noChangeAspect="1" noChangeArrowheads="1"/>
          </p:cNvPicPr>
          <p:nvPr/>
        </p:nvPicPr>
        <p:blipFill>
          <a:blip r:embed="rId2" cstate="print"/>
          <a:srcRect/>
          <a:stretch>
            <a:fillRect/>
          </a:stretch>
        </p:blipFill>
        <p:spPr bwMode="auto">
          <a:xfrm>
            <a:off x="995386" y="942993"/>
            <a:ext cx="6934200" cy="5200651"/>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4016" y="2500306"/>
            <a:ext cx="5220072" cy="2062103"/>
          </a:xfrm>
          <a:prstGeom prst="rect">
            <a:avLst/>
          </a:prstGeom>
          <a:solidFill>
            <a:schemeClr val="accent1">
              <a:lumMod val="20000"/>
              <a:lumOff val="80000"/>
            </a:schemeClr>
          </a:solidFill>
        </p:spPr>
        <p:txBody>
          <a:bodyPr wrap="square" rtlCol="0">
            <a:spAutoFit/>
          </a:bodyPr>
          <a:lstStyle/>
          <a:p>
            <a:r>
              <a:rPr lang="el-GR" sz="1600" b="1" dirty="0" smtClean="0"/>
              <a:t>Μικρομέθοδος </a:t>
            </a:r>
          </a:p>
          <a:p>
            <a:endParaRPr lang="el-GR" sz="1600" dirty="0" smtClean="0"/>
          </a:p>
          <a:p>
            <a:r>
              <a:rPr lang="el-GR" sz="1600" dirty="0" smtClean="0"/>
              <a:t>Χρησιμοποιούνται μικροπλάκες που μπορεί να έχουν μέχρι 96 βυθίσματα στα οποία γίνονται οι αραιώσεις του αντιβιοτικού και ο εμβολιασμός των μικροβίων. Μετά την επώαση παρατηρούνται με τη βοήθεια φακού τα βυθίσματα που είναι θολά ή έχουν «</a:t>
            </a:r>
            <a:r>
              <a:rPr lang="el-GR" sz="1600" dirty="0" err="1" smtClean="0"/>
              <a:t>κομβίο</a:t>
            </a:r>
            <a:r>
              <a:rPr lang="el-GR" sz="1600" dirty="0" smtClean="0"/>
              <a:t>» από μικρόβια στον πυθμένα </a:t>
            </a:r>
            <a:endParaRPr lang="el-GR" sz="1600" dirty="0"/>
          </a:p>
        </p:txBody>
      </p:sp>
      <p:pic>
        <p:nvPicPr>
          <p:cNvPr id="5" name="Picture 2" descr="tube_dilution_test_784"/>
          <p:cNvPicPr>
            <a:picLocks noChangeAspect="1" noChangeArrowheads="1"/>
          </p:cNvPicPr>
          <p:nvPr/>
        </p:nvPicPr>
        <p:blipFill>
          <a:blip r:embed="rId2" cstate="print">
            <a:extLst>
              <a:ext uri="{28A0092B-C50C-407E-A947-70E740481C1C}">
                <a14:useLocalDpi xmlns="" xmlns:a14="http://schemas.microsoft.com/office/drawing/2010/main" val="0"/>
              </a:ext>
            </a:extLst>
          </a:blip>
          <a:srcRect l="54626" t="6026" r="739" b="8035"/>
          <a:stretch>
            <a:fillRect/>
          </a:stretch>
        </p:blipFill>
        <p:spPr bwMode="auto">
          <a:xfrm>
            <a:off x="5724128" y="2500306"/>
            <a:ext cx="30289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286000" y="1556792"/>
            <a:ext cx="4572000" cy="4647426"/>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a:spAutoFit/>
          </a:bodyPr>
          <a:lstStyle/>
          <a:p>
            <a:r>
              <a:rPr lang="el-GR" b="1" dirty="0" smtClean="0"/>
              <a:t>Μέθοδος αραιώσεων σε άγαρ</a:t>
            </a:r>
          </a:p>
          <a:p>
            <a:endParaRPr lang="el-GR" dirty="0" smtClean="0"/>
          </a:p>
          <a:p>
            <a:pPr>
              <a:buFont typeface="Wingdings" pitchFamily="2" charset="2"/>
              <a:buChar char="Ø"/>
            </a:pPr>
            <a:r>
              <a:rPr lang="el-GR" sz="1600" dirty="0" smtClean="0"/>
              <a:t>Παρασκευάζονται διαδοχικές αραιώσεις των αντιβιοτικών  σε αποστειρωμένο νερό</a:t>
            </a:r>
          </a:p>
          <a:p>
            <a:endParaRPr lang="el-GR" sz="1600" dirty="0" smtClean="0"/>
          </a:p>
          <a:p>
            <a:pPr>
              <a:buFont typeface="Wingdings" pitchFamily="2" charset="2"/>
              <a:buChar char="Ø"/>
            </a:pPr>
            <a:r>
              <a:rPr lang="el-GR" sz="1600" dirty="0" smtClean="0"/>
              <a:t>Οι αραιώσεις προστίθενται σε άγαρ (</a:t>
            </a:r>
            <a:r>
              <a:rPr lang="en-US" sz="1600" dirty="0" smtClean="0"/>
              <a:t>Mueller-Hinton agar) </a:t>
            </a:r>
            <a:r>
              <a:rPr lang="el-GR" sz="1600" dirty="0" smtClean="0"/>
              <a:t>μετά την αποστείρωσή του σε θερμοκρασία 48-50</a:t>
            </a:r>
            <a:r>
              <a:rPr lang="en-US" sz="1600" baseline="30000" dirty="0" smtClean="0"/>
              <a:t>o</a:t>
            </a:r>
            <a:r>
              <a:rPr lang="en-US" sz="1600" dirty="0" smtClean="0"/>
              <a:t> C</a:t>
            </a:r>
            <a:r>
              <a:rPr lang="el-GR" sz="1600" dirty="0" smtClean="0"/>
              <a:t> στην οποία είναι υγρό και διανέμεται σε τρυβλία</a:t>
            </a:r>
          </a:p>
          <a:p>
            <a:endParaRPr lang="el-GR" sz="1600" dirty="0" smtClean="0"/>
          </a:p>
          <a:p>
            <a:pPr>
              <a:buFont typeface="Wingdings" pitchFamily="2" charset="2"/>
              <a:buChar char="Ø"/>
            </a:pPr>
            <a:r>
              <a:rPr lang="el-GR" sz="1600" dirty="0" smtClean="0"/>
              <a:t>Γίνεται ομοιόμορφη επίστρωση του μικροβίου και επώαση</a:t>
            </a:r>
          </a:p>
          <a:p>
            <a:endParaRPr lang="el-GR" sz="1600" dirty="0" smtClean="0"/>
          </a:p>
          <a:p>
            <a:pPr>
              <a:buFont typeface="Wingdings" pitchFamily="2" charset="2"/>
              <a:buChar char="Ø"/>
            </a:pPr>
            <a:r>
              <a:rPr lang="el-GR" sz="1600" dirty="0" smtClean="0"/>
              <a:t>Καταγράφεται η </a:t>
            </a:r>
            <a:r>
              <a:rPr lang="en-US" sz="1600" dirty="0" smtClean="0"/>
              <a:t>MIC</a:t>
            </a:r>
            <a:r>
              <a:rPr lang="el-GR" sz="1600" dirty="0" smtClean="0"/>
              <a:t> ως η ελάχιστη συγκέντρωση του αντιβιοτικού που αναστέλλει την ανάπτυξη του μικροβίου </a:t>
            </a:r>
          </a:p>
          <a:p>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43108" y="1714488"/>
            <a:ext cx="4714908" cy="646331"/>
          </a:xfrm>
          <a:prstGeom prst="rect">
            <a:avLst/>
          </a:prstGeom>
          <a:solidFill>
            <a:schemeClr val="tx2">
              <a:lumMod val="20000"/>
              <a:lumOff val="80000"/>
            </a:schemeClr>
          </a:solidFill>
          <a:ln>
            <a:solidFill>
              <a:schemeClr val="tx2">
                <a:lumMod val="60000"/>
                <a:lumOff val="40000"/>
              </a:schemeClr>
            </a:solidFill>
          </a:ln>
        </p:spPr>
        <p:txBody>
          <a:bodyPr wrap="square" rtlCol="0">
            <a:spAutoFit/>
          </a:bodyPr>
          <a:lstStyle/>
          <a:p>
            <a:pPr algn="ctr"/>
            <a:r>
              <a:rPr lang="el-GR" b="1" dirty="0" smtClean="0"/>
              <a:t>Ελάχιστη βακτηριοκτόνος συγκέντρωση </a:t>
            </a:r>
            <a:r>
              <a:rPr lang="en-US" b="1" dirty="0" smtClean="0"/>
              <a:t>MBC (Minimum Bactericidal Concentration)</a:t>
            </a:r>
            <a:endParaRPr lang="el-GR" b="1" dirty="0"/>
          </a:p>
        </p:txBody>
      </p:sp>
      <p:sp>
        <p:nvSpPr>
          <p:cNvPr id="5" name="4 - TextBox"/>
          <p:cNvSpPr txBox="1"/>
          <p:nvPr/>
        </p:nvSpPr>
        <p:spPr>
          <a:xfrm>
            <a:off x="2143108" y="2500306"/>
            <a:ext cx="4714908" cy="3293209"/>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l-GR" sz="1600" b="1" dirty="0" smtClean="0"/>
              <a:t>Ανίχνευση:</a:t>
            </a:r>
          </a:p>
          <a:p>
            <a:endParaRPr lang="el-GR" sz="1600" b="1" dirty="0" smtClean="0"/>
          </a:p>
          <a:p>
            <a:pPr>
              <a:buFont typeface="Wingdings" pitchFamily="2" charset="2"/>
              <a:buChar char="Ø"/>
            </a:pPr>
            <a:r>
              <a:rPr lang="el-GR" sz="1600" dirty="0" smtClean="0"/>
              <a:t>Ενοφθαλμισμός σε άγαρ ποσότητας 10-100μ</a:t>
            </a:r>
            <a:r>
              <a:rPr lang="en-US" sz="1600" dirty="0" smtClean="0"/>
              <a:t>l  </a:t>
            </a:r>
            <a:r>
              <a:rPr lang="el-GR" sz="1600" dirty="0" smtClean="0"/>
              <a:t>ζωμού από τους σωλήνες που έχει εξεταστεί η </a:t>
            </a:r>
            <a:r>
              <a:rPr lang="en-US" sz="1600" dirty="0" smtClean="0"/>
              <a:t>MIC</a:t>
            </a:r>
            <a:r>
              <a:rPr lang="el-GR" sz="1600" dirty="0" smtClean="0"/>
              <a:t> και οι οποίοι δεν εμφανίζουν θολερότητα. </a:t>
            </a:r>
          </a:p>
          <a:p>
            <a:pPr>
              <a:buFont typeface="Wingdings" pitchFamily="2" charset="2"/>
              <a:buChar char="Ø"/>
            </a:pPr>
            <a:r>
              <a:rPr lang="el-GR" sz="1600" dirty="0" smtClean="0"/>
              <a:t>Τα τρυβλία επωάζονται και εξετάζονται για ανάπτυξη αποικιών.</a:t>
            </a:r>
          </a:p>
          <a:p>
            <a:pPr>
              <a:buFont typeface="Wingdings" pitchFamily="2" charset="2"/>
              <a:buChar char="Ø"/>
            </a:pPr>
            <a:r>
              <a:rPr lang="el-GR" sz="1600" dirty="0" smtClean="0"/>
              <a:t> Η </a:t>
            </a:r>
            <a:r>
              <a:rPr lang="en-US" sz="1600" dirty="0" smtClean="0"/>
              <a:t>MBC</a:t>
            </a:r>
            <a:r>
              <a:rPr lang="el-GR" sz="1600" dirty="0" smtClean="0"/>
              <a:t> είναι η ελάχιστη συγκέντρωση του σωλήνα που δεν υπάρχει ανάπτυξη</a:t>
            </a:r>
          </a:p>
          <a:p>
            <a:pPr>
              <a:buFont typeface="Wingdings" pitchFamily="2" charset="2"/>
              <a:buChar char="Ø"/>
            </a:pPr>
            <a:endParaRPr lang="el-GR" sz="1600" dirty="0" smtClean="0"/>
          </a:p>
          <a:p>
            <a:r>
              <a:rPr lang="el-GR" sz="1600" dirty="0" smtClean="0"/>
              <a:t>Όταν η </a:t>
            </a:r>
            <a:r>
              <a:rPr lang="en-US" sz="1600" dirty="0" smtClean="0"/>
              <a:t>MBC </a:t>
            </a:r>
            <a:r>
              <a:rPr lang="el-GR" sz="1600" dirty="0" smtClean="0"/>
              <a:t>είναι μεγαλύτερη κατά δύο αραιώσεις από την </a:t>
            </a:r>
            <a:r>
              <a:rPr lang="en-US" sz="1600" dirty="0" smtClean="0"/>
              <a:t>MIC</a:t>
            </a:r>
            <a:r>
              <a:rPr lang="el-GR" sz="1600" dirty="0" smtClean="0"/>
              <a:t>, υπάρχει «ανοχή» του μικροβίου στο αντιβιοτικό </a:t>
            </a:r>
            <a:endParaRPr lang="el-GR" sz="160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C:\Documents and Settings\Eleni\Επιφάνεια εργασίας\minimum-inhibitory-concentration-13-728.jpg"/>
          <p:cNvPicPr>
            <a:picLocks noChangeAspect="1" noChangeArrowheads="1"/>
          </p:cNvPicPr>
          <p:nvPr/>
        </p:nvPicPr>
        <p:blipFill>
          <a:blip r:embed="rId2" cstate="print"/>
          <a:srcRect/>
          <a:stretch>
            <a:fillRect/>
          </a:stretch>
        </p:blipFill>
        <p:spPr bwMode="auto">
          <a:xfrm>
            <a:off x="1104900" y="828675"/>
            <a:ext cx="6934200" cy="5200650"/>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80942" y="2204864"/>
            <a:ext cx="3219450" cy="288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4 - TextBox"/>
          <p:cNvSpPr txBox="1"/>
          <p:nvPr/>
        </p:nvSpPr>
        <p:spPr>
          <a:xfrm>
            <a:off x="899592" y="2132856"/>
            <a:ext cx="3096344"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Αυτόματο σύστημα μελέτης της ευαισθησίας σε ζωμό.</a:t>
            </a:r>
          </a:p>
          <a:p>
            <a:r>
              <a:rPr lang="el-GR" dirty="0" smtClean="0"/>
              <a:t>Περιέχει φωτόμετρο, διανομέα, κλίβανο, ηλεκτρονικό υπολογιστή.</a:t>
            </a:r>
          </a:p>
          <a:p>
            <a:r>
              <a:rPr lang="el-GR" dirty="0" smtClean="0"/>
              <a:t>Είναι απλό στο χειρισμό, έχει μεγάλη ακρίβεια, δίνει γρήγορα αποτελέσματα (3-5 ώρες), αλλά έχει σοβαρή οικονομική επιβάρυνση</a:t>
            </a:r>
            <a:endParaRPr lang="el-GR"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05424" y="1465620"/>
            <a:ext cx="4738278" cy="646331"/>
          </a:xfrm>
          <a:prstGeom prst="rect">
            <a:avLst/>
          </a:prstGeom>
          <a:solidFill>
            <a:schemeClr val="tx2">
              <a:lumMod val="60000"/>
              <a:lumOff val="4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b="1" dirty="0" smtClean="0">
                <a:solidFill>
                  <a:schemeClr val="bg1"/>
                </a:solidFill>
                <a:latin typeface="Calibri" pitchFamily="34" charset="0"/>
              </a:rPr>
              <a:t>Διάχυση αντιβιοτικών σε άγαρ</a:t>
            </a:r>
          </a:p>
          <a:p>
            <a:pPr algn="ctr"/>
            <a:r>
              <a:rPr lang="el-GR" b="1" dirty="0" smtClean="0">
                <a:solidFill>
                  <a:schemeClr val="bg1"/>
                </a:solidFill>
                <a:latin typeface="Calibri" pitchFamily="34" charset="0"/>
              </a:rPr>
              <a:t>(Διαδικασία </a:t>
            </a:r>
            <a:r>
              <a:rPr lang="en-US" b="1" dirty="0" smtClean="0">
                <a:solidFill>
                  <a:schemeClr val="bg1"/>
                </a:solidFill>
                <a:latin typeface="Calibri" pitchFamily="34" charset="0"/>
              </a:rPr>
              <a:t>Kirby-Bauer</a:t>
            </a:r>
            <a:r>
              <a:rPr lang="el-GR" b="1" dirty="0" smtClean="0">
                <a:solidFill>
                  <a:schemeClr val="bg1"/>
                </a:solidFill>
                <a:latin typeface="Calibri" pitchFamily="34" charset="0"/>
              </a:rPr>
              <a:t>)</a:t>
            </a:r>
            <a:endParaRPr lang="el-GR" b="1" dirty="0">
              <a:solidFill>
                <a:schemeClr val="bg1"/>
              </a:solidFill>
              <a:latin typeface="Calibri" pitchFamily="34" charset="0"/>
            </a:endParaRPr>
          </a:p>
        </p:txBody>
      </p:sp>
      <p:sp>
        <p:nvSpPr>
          <p:cNvPr id="24579" name="Text Box 3"/>
          <p:cNvSpPr txBox="1">
            <a:spLocks noChangeArrowheads="1"/>
          </p:cNvSpPr>
          <p:nvPr/>
        </p:nvSpPr>
        <p:spPr bwMode="auto">
          <a:xfrm>
            <a:off x="1877141" y="2296031"/>
            <a:ext cx="4766561" cy="2739211"/>
          </a:xfrm>
          <a:prstGeom prst="rect">
            <a:avLst/>
          </a:prstGeom>
          <a:solidFill>
            <a:schemeClr val="tx2">
              <a:lumMod val="20000"/>
              <a:lumOff val="80000"/>
            </a:schemeClr>
          </a:solidFill>
          <a:ln w="9525" algn="ctr">
            <a:noFill/>
            <a:miter lim="800000"/>
            <a:headEnd/>
            <a:tailEnd/>
          </a:ln>
          <a:effectLst>
            <a:outerShdw blurRad="50800" dist="38100" dir="5400000" algn="t" rotWithShape="0">
              <a:prstClr val="black">
                <a:alpha val="40000"/>
              </a:prstClr>
            </a:outerShdw>
          </a:effectLst>
        </p:spPr>
        <p:txBody>
          <a:bodyPr wrap="none">
            <a:spAutoFit/>
          </a:bodyPr>
          <a:lstStyle/>
          <a:p>
            <a:pPr>
              <a:buFont typeface="Wingdings" pitchFamily="2" charset="2"/>
              <a:buChar char="Ø"/>
            </a:pPr>
            <a:r>
              <a:rPr lang="el-GR" sz="1600" b="1" dirty="0">
                <a:latin typeface="Calibri" pitchFamily="34" charset="0"/>
              </a:rPr>
              <a:t>Παρασκευή μικροβιακού εναιωρήματος (</a:t>
            </a:r>
            <a:r>
              <a:rPr lang="en-US" sz="1600" b="1" dirty="0" err="1">
                <a:latin typeface="Calibri" pitchFamily="34" charset="0"/>
              </a:rPr>
              <a:t>inoculum</a:t>
            </a:r>
            <a:r>
              <a:rPr lang="en-US" sz="1600" b="1" dirty="0">
                <a:latin typeface="Calibri" pitchFamily="34" charset="0"/>
              </a:rPr>
              <a:t>)</a:t>
            </a:r>
            <a:endParaRPr lang="el-GR" sz="1600" b="1" dirty="0">
              <a:latin typeface="Calibri" pitchFamily="34" charset="0"/>
            </a:endParaRPr>
          </a:p>
          <a:p>
            <a:pPr>
              <a:buFont typeface="Wingdings" pitchFamily="2" charset="2"/>
              <a:buChar char="Ø"/>
            </a:pPr>
            <a:endParaRPr lang="en-US" sz="1600" b="1" dirty="0">
              <a:latin typeface="Calibri" pitchFamily="34" charset="0"/>
            </a:endParaRPr>
          </a:p>
          <a:p>
            <a:pPr>
              <a:buFont typeface="Wingdings" pitchFamily="2" charset="2"/>
              <a:buChar char="Ø"/>
            </a:pPr>
            <a:r>
              <a:rPr lang="el-GR" sz="1600" b="1" dirty="0">
                <a:latin typeface="Calibri" pitchFamily="34" charset="0"/>
              </a:rPr>
              <a:t>Ενοφθαλμισμός θρεπτικού υλικού</a:t>
            </a:r>
          </a:p>
          <a:p>
            <a:pPr>
              <a:buFont typeface="Wingdings" pitchFamily="2" charset="2"/>
              <a:buChar char="Ø"/>
            </a:pPr>
            <a:endParaRPr lang="el-GR" sz="1600" b="1" dirty="0">
              <a:latin typeface="Calibri" pitchFamily="34" charset="0"/>
            </a:endParaRPr>
          </a:p>
          <a:p>
            <a:pPr>
              <a:buFont typeface="Wingdings" pitchFamily="2" charset="2"/>
              <a:buChar char="Ø"/>
            </a:pPr>
            <a:r>
              <a:rPr lang="el-GR" sz="1600" b="1" dirty="0">
                <a:latin typeface="Calibri" pitchFamily="34" charset="0"/>
              </a:rPr>
              <a:t>Τοποθέτηση αντιβιοτικών</a:t>
            </a:r>
          </a:p>
          <a:p>
            <a:pPr>
              <a:buFont typeface="Wingdings" pitchFamily="2" charset="2"/>
              <a:buChar char="Ø"/>
            </a:pPr>
            <a:endParaRPr lang="el-GR" sz="1600" b="1" dirty="0">
              <a:latin typeface="Calibri" pitchFamily="34" charset="0"/>
            </a:endParaRPr>
          </a:p>
          <a:p>
            <a:pPr>
              <a:buFont typeface="Wingdings" pitchFamily="2" charset="2"/>
              <a:buChar char="Ø"/>
            </a:pPr>
            <a:r>
              <a:rPr lang="el-GR" sz="1600" b="1" dirty="0">
                <a:latin typeface="Calibri" pitchFamily="34" charset="0"/>
              </a:rPr>
              <a:t>Επώαση</a:t>
            </a:r>
          </a:p>
          <a:p>
            <a:pPr>
              <a:buFont typeface="Wingdings" pitchFamily="2" charset="2"/>
              <a:buChar char="Ø"/>
            </a:pPr>
            <a:endParaRPr lang="el-GR" sz="1600" b="1" dirty="0">
              <a:latin typeface="Calibri" pitchFamily="34" charset="0"/>
            </a:endParaRPr>
          </a:p>
          <a:p>
            <a:pPr>
              <a:buFont typeface="Wingdings" pitchFamily="2" charset="2"/>
              <a:buChar char="Ø"/>
            </a:pPr>
            <a:r>
              <a:rPr lang="el-GR" sz="1600" b="1" dirty="0">
                <a:latin typeface="Calibri" pitchFamily="34" charset="0"/>
              </a:rPr>
              <a:t>Ανάγνωση αποτελεσμάτων</a:t>
            </a:r>
          </a:p>
          <a:p>
            <a:pPr>
              <a:buFont typeface="Wingdings" pitchFamily="2" charset="2"/>
              <a:buChar char="Ø"/>
            </a:pPr>
            <a:endParaRPr lang="el-GR" sz="2800" b="1" dirty="0">
              <a:latin typeface="Comic Sans MS" pitchFamily="66" charset="0"/>
            </a:endParaRPr>
          </a:p>
        </p:txBody>
      </p:sp>
    </p:spTree>
  </p:cSld>
  <p:clrMapOvr>
    <a:masterClrMapping/>
  </p:clrMapOvr>
  <p:transition spd="med">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pPr>
              <a:defRPr/>
            </a:pPr>
            <a:r>
              <a:rPr lang="el-GR"/>
              <a:t>27/9/2014</a:t>
            </a:r>
          </a:p>
        </p:txBody>
      </p:sp>
      <p:graphicFrame>
        <p:nvGraphicFramePr>
          <p:cNvPr id="5" name="4 - Πίνακας"/>
          <p:cNvGraphicFramePr>
            <a:graphicFrameLocks noGrp="1"/>
          </p:cNvGraphicFramePr>
          <p:nvPr/>
        </p:nvGraphicFramePr>
        <p:xfrm>
          <a:off x="1547664" y="2276872"/>
          <a:ext cx="6096000" cy="2638552"/>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Τα μικρόβια χαρακτηρίζονται:</a:t>
                      </a:r>
                      <a:endParaRPr lang="el-GR" dirty="0"/>
                    </a:p>
                  </a:txBody>
                  <a:tcPr/>
                </a:tc>
              </a:tr>
              <a:tr h="370840">
                <a:tc>
                  <a:txBody>
                    <a:bodyPr/>
                    <a:lstStyle/>
                    <a:p>
                      <a:pPr marL="273050" indent="-273050" eaLnBrk="1" hangingPunct="1">
                        <a:lnSpc>
                          <a:spcPct val="80000"/>
                        </a:lnSpc>
                      </a:pPr>
                      <a:r>
                        <a:rPr lang="el-GR" sz="1600" b="1" i="0" dirty="0" smtClean="0"/>
                        <a:t>Ευαίσθητα,  </a:t>
                      </a:r>
                      <a:r>
                        <a:rPr lang="el-GR" sz="1600" b="1" i="1" dirty="0" smtClean="0">
                          <a:solidFill>
                            <a:srgbClr val="FF0000"/>
                          </a:solidFill>
                        </a:rPr>
                        <a:t>Ε</a:t>
                      </a:r>
                      <a:r>
                        <a:rPr lang="el-GR" sz="1600" b="1" i="1" dirty="0" smtClean="0"/>
                        <a:t> </a:t>
                      </a:r>
                      <a:r>
                        <a:rPr lang="en-US" sz="1600" b="1" i="0" dirty="0" smtClean="0"/>
                        <a:t>(Susceptible</a:t>
                      </a:r>
                      <a:r>
                        <a:rPr lang="el-GR" sz="1600" b="1" i="0" dirty="0" smtClean="0"/>
                        <a:t>,  </a:t>
                      </a:r>
                      <a:r>
                        <a:rPr lang="en-US" sz="1600" b="1" i="0" dirty="0" smtClean="0">
                          <a:solidFill>
                            <a:srgbClr val="FF0000"/>
                          </a:solidFill>
                        </a:rPr>
                        <a:t>S</a:t>
                      </a:r>
                      <a:r>
                        <a:rPr lang="el-GR" sz="1600" b="1" i="0" dirty="0" smtClean="0"/>
                        <a:t>): </a:t>
                      </a:r>
                      <a:r>
                        <a:rPr lang="el-GR" sz="1600" b="0" i="0" dirty="0" smtClean="0"/>
                        <a:t>αναστέλλονται με τις συνήθεις δόσεις του αντιβιοτικού,</a:t>
                      </a:r>
                      <a:r>
                        <a:rPr lang="el-GR" sz="1600" b="1" i="0" dirty="0" smtClean="0"/>
                        <a:t>  </a:t>
                      </a:r>
                      <a:r>
                        <a:rPr lang="el-GR" sz="1600" i="0" dirty="0" smtClean="0"/>
                        <a:t>μεγάλη πιθανότητα ανταπόκρισης στη  θεραπεία </a:t>
                      </a:r>
                    </a:p>
                    <a:p>
                      <a:endParaRPr lang="el-GR" dirty="0"/>
                    </a:p>
                  </a:txBody>
                  <a:tcPr/>
                </a:tc>
              </a:tr>
              <a:tr h="370840">
                <a:tc>
                  <a:txBody>
                    <a:bodyPr/>
                    <a:lstStyle/>
                    <a:p>
                      <a:pPr marL="273050" indent="-273050" eaLnBrk="1" hangingPunct="1">
                        <a:lnSpc>
                          <a:spcPct val="80000"/>
                        </a:lnSpc>
                      </a:pPr>
                      <a:r>
                        <a:rPr lang="el-GR" sz="1600" b="1" i="0" dirty="0" smtClean="0"/>
                        <a:t>Ανθεκτικά, </a:t>
                      </a:r>
                      <a:r>
                        <a:rPr lang="el-GR" sz="1600" b="1" i="0" dirty="0" smtClean="0">
                          <a:solidFill>
                            <a:srgbClr val="FF0000"/>
                          </a:solidFill>
                        </a:rPr>
                        <a:t>Α</a:t>
                      </a:r>
                      <a:r>
                        <a:rPr lang="en-US" sz="1600" b="1" i="0" dirty="0" smtClean="0"/>
                        <a:t> (Resistant, </a:t>
                      </a:r>
                      <a:r>
                        <a:rPr lang="en-US" sz="1600" b="1" i="0" dirty="0" smtClean="0">
                          <a:solidFill>
                            <a:srgbClr val="D33F3B"/>
                          </a:solidFill>
                        </a:rPr>
                        <a:t>R</a:t>
                      </a:r>
                      <a:r>
                        <a:rPr lang="en-US" sz="1600" b="1" i="0" dirty="0" smtClean="0"/>
                        <a:t>)</a:t>
                      </a:r>
                      <a:r>
                        <a:rPr lang="el-GR" sz="1600" b="1" i="1" dirty="0" smtClean="0"/>
                        <a:t>:  </a:t>
                      </a:r>
                      <a:r>
                        <a:rPr lang="el-GR" sz="1600" b="0" i="0" dirty="0" smtClean="0"/>
                        <a:t>εμφανίζουν</a:t>
                      </a:r>
                      <a:r>
                        <a:rPr lang="el-GR" sz="1600" b="0" i="0" baseline="0" dirty="0" smtClean="0"/>
                        <a:t> αντοχή στο αντιβιοτικό</a:t>
                      </a:r>
                      <a:endParaRPr lang="el-GR" sz="1600" b="0" i="0" dirty="0" smtClean="0"/>
                    </a:p>
                    <a:p>
                      <a:endParaRPr lang="el-GR" dirty="0"/>
                    </a:p>
                  </a:txBody>
                  <a:tcPr/>
                </a:tc>
              </a:tr>
              <a:tr h="370840">
                <a:tc>
                  <a:txBody>
                    <a:bodyPr/>
                    <a:lstStyle/>
                    <a:p>
                      <a:pPr marL="273050" indent="-273050" eaLnBrk="1" hangingPunct="1">
                        <a:lnSpc>
                          <a:spcPct val="80000"/>
                        </a:lnSpc>
                      </a:pPr>
                      <a:r>
                        <a:rPr lang="el-GR" sz="1600" b="1" i="1" dirty="0" smtClean="0"/>
                        <a:t>Μετρίως </a:t>
                      </a:r>
                      <a:r>
                        <a:rPr lang="el-GR" sz="1600" b="1" i="0" dirty="0" smtClean="0"/>
                        <a:t>ευαίσθητα </a:t>
                      </a:r>
                      <a:r>
                        <a:rPr lang="el-GR" sz="1600" b="1" i="0" dirty="0" smtClean="0">
                          <a:solidFill>
                            <a:srgbClr val="FF0000"/>
                          </a:solidFill>
                        </a:rPr>
                        <a:t>ΜΕ</a:t>
                      </a:r>
                      <a:r>
                        <a:rPr lang="en-US" sz="1600" b="1" i="0" dirty="0" smtClean="0"/>
                        <a:t> (Intermediate, I)</a:t>
                      </a:r>
                      <a:r>
                        <a:rPr lang="el-GR" sz="1600" i="0" dirty="0" smtClean="0"/>
                        <a:t> </a:t>
                      </a:r>
                      <a:r>
                        <a:rPr lang="el-GR" sz="1600" i="1" dirty="0" smtClean="0"/>
                        <a:t>:  </a:t>
                      </a:r>
                      <a:r>
                        <a:rPr lang="el-GR" sz="1600" i="0" dirty="0" smtClean="0"/>
                        <a:t>δεν ανταποκρίνονται πλήρως στις συνήθεις δόσεις.</a:t>
                      </a:r>
                      <a:r>
                        <a:rPr lang="el-GR" sz="1600" i="1" dirty="0" smtClean="0"/>
                        <a:t> Μ</a:t>
                      </a:r>
                      <a:r>
                        <a:rPr lang="el-GR" sz="1600" dirty="0" smtClean="0"/>
                        <a:t>πορεί να είναι δραστικά όταν χορηγούνται σε υψηλότερες δόσεις</a:t>
                      </a:r>
                    </a:p>
                    <a:p>
                      <a:endParaRPr lang="el-GR" dirty="0"/>
                    </a:p>
                  </a:txBody>
                  <a:tcPr/>
                </a:tc>
              </a:tr>
            </a:tbl>
          </a:graphicData>
        </a:graphic>
      </p:graphicFrame>
    </p:spTree>
  </p:cSld>
  <p:clrMapOvr>
    <a:masterClrMapping/>
  </p:clrMapOvr>
  <p:transition spd="med">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suscep"/>
          <p:cNvPicPr>
            <a:picLocks noChangeAspect="1" noChangeArrowheads="1"/>
          </p:cNvPicPr>
          <p:nvPr/>
        </p:nvPicPr>
        <p:blipFill>
          <a:blip r:embed="rId2" cstate="print"/>
          <a:srcRect/>
          <a:stretch>
            <a:fillRect/>
          </a:stretch>
        </p:blipFill>
        <p:spPr bwMode="auto">
          <a:xfrm>
            <a:off x="6444208" y="2276872"/>
            <a:ext cx="2520280" cy="2880320"/>
          </a:xfrm>
          <a:prstGeom prst="rect">
            <a:avLst/>
          </a:prstGeom>
          <a:noFill/>
          <a:ln w="9525">
            <a:noFill/>
            <a:miter lim="800000"/>
            <a:headEnd/>
            <a:tailEnd/>
          </a:ln>
        </p:spPr>
      </p:pic>
      <p:sp>
        <p:nvSpPr>
          <p:cNvPr id="6" name="Rectangle 4"/>
          <p:cNvSpPr txBox="1">
            <a:spLocks noChangeArrowheads="1"/>
          </p:cNvSpPr>
          <p:nvPr/>
        </p:nvSpPr>
        <p:spPr>
          <a:xfrm>
            <a:off x="107504" y="1214422"/>
            <a:ext cx="6120680" cy="774418"/>
          </a:xfrm>
          <a:prstGeom prst="rect">
            <a:avLst/>
          </a:prstGeom>
          <a:solidFill>
            <a:schemeClr val="accent1">
              <a:lumMod val="60000"/>
              <a:lumOff val="40000"/>
            </a:schemeClr>
          </a:solidFill>
          <a:effectLst>
            <a:outerShdw blurRad="50800" dist="38100" dir="5400000" algn="t" rotWithShape="0">
              <a:prstClr val="black">
                <a:alpha val="40000"/>
              </a:prstClr>
            </a:outerShdw>
          </a:effectLst>
        </p:spPr>
        <p:txBody>
          <a:bodyPr>
            <a:norm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sz="2000" dirty="0">
                <a:latin typeface="Calibri" pitchFamily="34" charset="0"/>
              </a:rPr>
              <a:t>Αντιβιόγραμμα με </a:t>
            </a:r>
            <a:r>
              <a:rPr lang="el-GR" sz="2000" dirty="0" smtClean="0">
                <a:latin typeface="Calibri" pitchFamily="34" charset="0"/>
              </a:rPr>
              <a:t>τη μέθοδο </a:t>
            </a:r>
            <a:r>
              <a:rPr lang="el-GR" sz="2000" dirty="0">
                <a:latin typeface="Calibri" pitchFamily="34" charset="0"/>
              </a:rPr>
              <a:t>διάχυσης </a:t>
            </a:r>
            <a:r>
              <a:rPr lang="el-GR" sz="2000" dirty="0" smtClean="0">
                <a:latin typeface="Calibri" pitchFamily="34" charset="0"/>
              </a:rPr>
              <a:t>δίσκων</a:t>
            </a:r>
          </a:p>
          <a:p>
            <a:pPr algn="ctr" eaLnBrk="1" hangingPunct="1"/>
            <a:r>
              <a:rPr lang="el-GR" sz="2000" dirty="0" smtClean="0">
                <a:latin typeface="Calibri" pitchFamily="34" charset="0"/>
              </a:rPr>
              <a:t>Ποιοτική μέθοδος </a:t>
            </a:r>
            <a:r>
              <a:rPr lang="fr-FR" sz="2000" b="1" dirty="0" err="1" smtClean="0">
                <a:latin typeface="Calibri" pitchFamily="34" charset="0"/>
              </a:rPr>
              <a:t>Kirby</a:t>
            </a:r>
            <a:r>
              <a:rPr lang="fr-FR" sz="2000" b="1" dirty="0" smtClean="0">
                <a:latin typeface="Calibri" pitchFamily="34" charset="0"/>
              </a:rPr>
              <a:t>-Bauer</a:t>
            </a:r>
            <a:endParaRPr lang="el-GR" sz="2000" b="1" dirty="0">
              <a:latin typeface="Calibri" pitchFamily="34" charset="0"/>
            </a:endParaRPr>
          </a:p>
        </p:txBody>
      </p:sp>
      <p:graphicFrame>
        <p:nvGraphicFramePr>
          <p:cNvPr id="7" name="6 - Πίνακας"/>
          <p:cNvGraphicFramePr>
            <a:graphicFrameLocks noGrp="1"/>
          </p:cNvGraphicFramePr>
          <p:nvPr/>
        </p:nvGraphicFramePr>
        <p:xfrm>
          <a:off x="107504" y="2204864"/>
          <a:ext cx="6096000" cy="30327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1" dirty="0" smtClean="0">
                          <a:solidFill>
                            <a:schemeClr val="bg1"/>
                          </a:solidFill>
                          <a:latin typeface="Calibri" pitchFamily="34" charset="0"/>
                        </a:rPr>
                        <a:t>Απαραίτητα υλικά</a:t>
                      </a:r>
                      <a:r>
                        <a:rPr lang="en-US" sz="1800" b="1" dirty="0" smtClean="0">
                          <a:solidFill>
                            <a:schemeClr val="bg1"/>
                          </a:solidFill>
                          <a:latin typeface="Calibri" pitchFamily="34" charset="0"/>
                        </a:rPr>
                        <a:t> </a:t>
                      </a:r>
                      <a:r>
                        <a:rPr lang="el-GR" sz="1800" b="1" dirty="0" smtClean="0">
                          <a:solidFill>
                            <a:schemeClr val="bg1"/>
                          </a:solidFill>
                          <a:latin typeface="Calibri" pitchFamily="34" charset="0"/>
                        </a:rPr>
                        <a:t> μεθόδου</a:t>
                      </a:r>
                      <a:r>
                        <a:rPr lang="en-US" sz="1800" b="1" dirty="0" smtClean="0">
                          <a:solidFill>
                            <a:schemeClr val="bg1"/>
                          </a:solidFill>
                          <a:latin typeface="Calibri" pitchFamily="34" charset="0"/>
                        </a:rPr>
                        <a:t> Kirby-Bauer</a:t>
                      </a:r>
                      <a:endParaRPr lang="el-GR" sz="1800" b="1" dirty="0" smtClean="0">
                        <a:solidFill>
                          <a:schemeClr val="bg1"/>
                        </a:solidFill>
                        <a:latin typeface="Calibri" pitchFamily="34" charset="0"/>
                      </a:endParaRPr>
                    </a:p>
                    <a:p>
                      <a:endParaRPr lang="el-GR" dirty="0"/>
                    </a:p>
                  </a:txBody>
                  <a:tcPr/>
                </a:tc>
                <a:tc hMerge="1">
                  <a:txBody>
                    <a:bodyPr/>
                    <a:lstStyle/>
                    <a:p>
                      <a:endParaRPr lang="el-GR" dirty="0"/>
                    </a:p>
                  </a:txBody>
                  <a:tcPr/>
                </a:tc>
              </a:tr>
              <a:tr h="370840">
                <a:tc>
                  <a:txBody>
                    <a:bodyPr/>
                    <a:lstStyle/>
                    <a:p>
                      <a:r>
                        <a:rPr lang="el-GR" sz="1600" dirty="0" smtClean="0"/>
                        <a:t>Τρυβλία </a:t>
                      </a:r>
                      <a:r>
                        <a:rPr lang="en-US" sz="1600" dirty="0" smtClean="0"/>
                        <a:t> </a:t>
                      </a:r>
                      <a:r>
                        <a:rPr lang="el-GR" sz="1600" dirty="0" smtClean="0"/>
                        <a:t>με</a:t>
                      </a:r>
                      <a:r>
                        <a:rPr lang="el-GR" sz="1600" baseline="0" dirty="0" smtClean="0"/>
                        <a:t> άγαρ</a:t>
                      </a:r>
                      <a:endParaRPr lang="el-GR" sz="1600" dirty="0"/>
                    </a:p>
                  </a:txBody>
                  <a:tcPr/>
                </a:tc>
                <a:tc>
                  <a:txBody>
                    <a:bodyPr/>
                    <a:lstStyle/>
                    <a:p>
                      <a:r>
                        <a:rPr lang="el-GR" dirty="0" smtClean="0"/>
                        <a:t>Λαβίδα ή διανεμητής αντιβιοτικών</a:t>
                      </a:r>
                      <a:endParaRPr lang="el-GR" dirty="0"/>
                    </a:p>
                  </a:txBody>
                  <a:tcPr/>
                </a:tc>
              </a:tr>
              <a:tr h="370840">
                <a:tc>
                  <a:txBody>
                    <a:bodyPr/>
                    <a:lstStyle/>
                    <a:p>
                      <a:r>
                        <a:rPr lang="el-GR" dirty="0" smtClean="0"/>
                        <a:t>Θρεπτικός ζωμός</a:t>
                      </a:r>
                      <a:endParaRPr lang="el-GR" dirty="0"/>
                    </a:p>
                  </a:txBody>
                  <a:tcPr/>
                </a:tc>
                <a:tc>
                  <a:txBody>
                    <a:bodyPr/>
                    <a:lstStyle/>
                    <a:p>
                      <a:r>
                        <a:rPr lang="el-GR" dirty="0" smtClean="0"/>
                        <a:t>Χάρακας, </a:t>
                      </a:r>
                      <a:r>
                        <a:rPr lang="el-GR" dirty="0" err="1" smtClean="0"/>
                        <a:t>παχύμετρο</a:t>
                      </a:r>
                      <a:endParaRPr lang="el-GR" dirty="0"/>
                    </a:p>
                  </a:txBody>
                  <a:tcPr/>
                </a:tc>
              </a:tr>
              <a:tr h="370840">
                <a:tc>
                  <a:txBody>
                    <a:bodyPr/>
                    <a:lstStyle/>
                    <a:p>
                      <a:r>
                        <a:rPr lang="el-GR" dirty="0" smtClean="0"/>
                        <a:t>Δίσκοι αντιβιοτικών</a:t>
                      </a:r>
                      <a:endParaRPr lang="el-GR" dirty="0"/>
                    </a:p>
                  </a:txBody>
                  <a:tcPr/>
                </a:tc>
                <a:tc>
                  <a:txBody>
                    <a:bodyPr/>
                    <a:lstStyle/>
                    <a:p>
                      <a:r>
                        <a:rPr lang="en-US" dirty="0" smtClean="0"/>
                        <a:t>vortex</a:t>
                      </a:r>
                      <a:endParaRPr lang="el-GR" dirty="0"/>
                    </a:p>
                  </a:txBody>
                  <a:tcPr/>
                </a:tc>
              </a:tr>
              <a:tr h="370840">
                <a:tc>
                  <a:txBody>
                    <a:bodyPr/>
                    <a:lstStyle/>
                    <a:p>
                      <a:r>
                        <a:rPr lang="el-GR" dirty="0" smtClean="0"/>
                        <a:t>Βαμβακοφόροι στυλεοί</a:t>
                      </a:r>
                      <a:endParaRPr lang="el-GR" dirty="0"/>
                    </a:p>
                  </a:txBody>
                  <a:tcPr/>
                </a:tc>
                <a:tc>
                  <a:txBody>
                    <a:bodyPr/>
                    <a:lstStyle/>
                    <a:p>
                      <a:r>
                        <a:rPr lang="el-GR" dirty="0" smtClean="0"/>
                        <a:t>Κινητός φωτισμός</a:t>
                      </a:r>
                      <a:endParaRPr lang="el-GR" dirty="0"/>
                    </a:p>
                  </a:txBody>
                  <a:tcPr/>
                </a:tc>
              </a:tr>
              <a:tr h="370840">
                <a:tc>
                  <a:txBody>
                    <a:bodyPr/>
                    <a:lstStyle/>
                    <a:p>
                      <a:r>
                        <a:rPr lang="el-GR" dirty="0" smtClean="0"/>
                        <a:t>Φυσιολογικός ορός (0,9% </a:t>
                      </a:r>
                      <a:r>
                        <a:rPr lang="en-US" dirty="0" smtClean="0"/>
                        <a:t>NaCl)</a:t>
                      </a:r>
                      <a:endParaRPr lang="el-GR" dirty="0"/>
                    </a:p>
                  </a:txBody>
                  <a:tcPr/>
                </a:tc>
                <a:tc>
                  <a:txBody>
                    <a:bodyPr/>
                    <a:lstStyle/>
                    <a:p>
                      <a:r>
                        <a:rPr lang="el-GR" dirty="0" smtClean="0"/>
                        <a:t>Κλίμακα</a:t>
                      </a:r>
                      <a:r>
                        <a:rPr lang="el-GR" baseline="0" dirty="0" smtClean="0"/>
                        <a:t> </a:t>
                      </a:r>
                      <a:r>
                        <a:rPr lang="en-US" baseline="0" dirty="0" smtClean="0"/>
                        <a:t>McFarland 0,5</a:t>
                      </a:r>
                      <a:endParaRPr lang="el-GR" dirty="0"/>
                    </a:p>
                  </a:txBody>
                  <a:tcPr/>
                </a:tc>
              </a:tr>
            </a:tbl>
          </a:graphicData>
        </a:graphic>
      </p:graphicFrame>
    </p:spTree>
  </p:cSld>
  <p:clrMapOvr>
    <a:masterClrMapping/>
  </p:clrMapOvr>
  <p:transition spd="med">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1403648" y="1023119"/>
            <a:ext cx="6192687" cy="461665"/>
          </a:xfrm>
          <a:prstGeom prst="rect">
            <a:avLst/>
          </a:prstGeom>
          <a:solidFill>
            <a:schemeClr val="accent1">
              <a:lumMod val="75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sz="2400" b="1" dirty="0" smtClean="0">
                <a:solidFill>
                  <a:schemeClr val="bg1"/>
                </a:solidFill>
                <a:latin typeface="Calibri" pitchFamily="34" charset="0"/>
              </a:rPr>
              <a:t>Θρεπτικό υλικό τρυβλίων</a:t>
            </a:r>
            <a:endParaRPr lang="el-GR" sz="2400" b="1" dirty="0">
              <a:solidFill>
                <a:schemeClr val="bg1"/>
              </a:solidFill>
              <a:latin typeface="Calibri" pitchFamily="34" charset="0"/>
            </a:endParaRPr>
          </a:p>
        </p:txBody>
      </p:sp>
      <p:graphicFrame>
        <p:nvGraphicFramePr>
          <p:cNvPr id="4" name="3 - Διάγραμμα"/>
          <p:cNvGraphicFramePr/>
          <p:nvPr/>
        </p:nvGraphicFramePr>
        <p:xfrm>
          <a:off x="1524000" y="19888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1026" name="AutoShape 2" descr="Αποτέλεσμα εικόνας για opsoniz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opsoniz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9" name="Picture 5" descr="C:\Documents and Settings\user\Επιφάνεια εργασίας\sympl.jpg"/>
          <p:cNvPicPr>
            <a:picLocks noChangeAspect="1" noChangeArrowheads="1"/>
          </p:cNvPicPr>
          <p:nvPr/>
        </p:nvPicPr>
        <p:blipFill>
          <a:blip r:embed="rId2" cstate="print"/>
          <a:srcRect/>
          <a:stretch>
            <a:fillRect/>
          </a:stretch>
        </p:blipFill>
        <p:spPr bwMode="auto">
          <a:xfrm>
            <a:off x="6072198" y="3909686"/>
            <a:ext cx="2857520" cy="2448272"/>
          </a:xfrm>
          <a:prstGeom prst="rect">
            <a:avLst/>
          </a:prstGeom>
          <a:noFill/>
        </p:spPr>
      </p:pic>
      <p:pic>
        <p:nvPicPr>
          <p:cNvPr id="1030" name="Picture 6" descr="C:\Documents and Settings\user\Επιφάνεια εργασίας\Αντίγραφο από opso1.jpg"/>
          <p:cNvPicPr>
            <a:picLocks noChangeAspect="1" noChangeArrowheads="1"/>
          </p:cNvPicPr>
          <p:nvPr/>
        </p:nvPicPr>
        <p:blipFill>
          <a:blip r:embed="rId3" cstate="print"/>
          <a:srcRect/>
          <a:stretch>
            <a:fillRect/>
          </a:stretch>
        </p:blipFill>
        <p:spPr bwMode="auto">
          <a:xfrm>
            <a:off x="6066513" y="1214422"/>
            <a:ext cx="2863205" cy="2448272"/>
          </a:xfrm>
          <a:prstGeom prst="rect">
            <a:avLst/>
          </a:prstGeom>
          <a:noFill/>
        </p:spPr>
      </p:pic>
      <p:pic>
        <p:nvPicPr>
          <p:cNvPr id="7" name="Picture 2" descr="Σχετική εικόνα"/>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3256" y="2603282"/>
            <a:ext cx="5250314" cy="3754676"/>
          </a:xfrm>
          <a:prstGeom prst="rect">
            <a:avLst/>
          </a:prstGeom>
          <a:noFill/>
        </p:spPr>
      </p:pic>
      <p:sp>
        <p:nvSpPr>
          <p:cNvPr id="9" name="8 - TextBox"/>
          <p:cNvSpPr txBox="1"/>
          <p:nvPr/>
        </p:nvSpPr>
        <p:spPr>
          <a:xfrm>
            <a:off x="714348" y="1065898"/>
            <a:ext cx="4411454" cy="1077218"/>
          </a:xfrm>
          <a:prstGeom prst="rect">
            <a:avLst/>
          </a:prstGeom>
          <a:solidFill>
            <a:schemeClr val="accent1">
              <a:lumMod val="20000"/>
              <a:lumOff val="80000"/>
            </a:schemeClr>
          </a:solidFill>
        </p:spPr>
        <p:txBody>
          <a:bodyPr wrap="square" rtlCol="0">
            <a:spAutoFit/>
          </a:bodyPr>
          <a:lstStyle/>
          <a:p>
            <a:r>
              <a:rPr lang="el-GR" sz="1600" dirty="0" smtClean="0"/>
              <a:t>Η πρωτεΐνη Α συνδέεται με την περιοχή </a:t>
            </a:r>
            <a:r>
              <a:rPr lang="en-US" sz="1600" dirty="0" err="1" smtClean="0"/>
              <a:t>Fc</a:t>
            </a:r>
            <a:r>
              <a:rPr lang="el-GR" sz="1600" dirty="0" smtClean="0"/>
              <a:t> του αντισώματος, με αποτέλεσμα να στρέφεται η περιοχή </a:t>
            </a:r>
            <a:r>
              <a:rPr lang="en-US" sz="1600" dirty="0" err="1" smtClean="0"/>
              <a:t>Fab</a:t>
            </a:r>
            <a:r>
              <a:rPr lang="el-GR" sz="1600" dirty="0" smtClean="0"/>
              <a:t> προς το εξωτερικό και να αποτρέπεται η οψωνινοποίηση του μικροβίου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475656" y="2186672"/>
          <a:ext cx="6096000" cy="2250440"/>
        </p:xfrm>
        <a:graphic>
          <a:graphicData uri="http://schemas.openxmlformats.org/drawingml/2006/table">
            <a:tbl>
              <a:tblPr firstRow="1" bandRow="1">
                <a:tableStyleId>{5C22544A-7EE6-4342-B048-85BDC9FD1C3A}</a:tableStyleId>
              </a:tblPr>
              <a:tblGrid>
                <a:gridCol w="6096000"/>
              </a:tblGrid>
              <a:tr h="370840">
                <a:tc>
                  <a:txBody>
                    <a:bodyPr/>
                    <a:lstStyle/>
                    <a:p>
                      <a:r>
                        <a:rPr lang="el-GR" sz="2000" dirty="0" smtClean="0"/>
                        <a:t>Τα τρυβλία πρέπει:</a:t>
                      </a:r>
                      <a:endParaRPr lang="el-GR" sz="2000" dirty="0"/>
                    </a:p>
                  </a:txBody>
                  <a:tcPr/>
                </a:tc>
              </a:tr>
              <a:tr h="370840">
                <a:tc>
                  <a:txBody>
                    <a:bodyPr/>
                    <a:lstStyle/>
                    <a:p>
                      <a:r>
                        <a:rPr lang="el-GR" sz="1800" b="1" dirty="0" smtClean="0">
                          <a:latin typeface="Calibri" pitchFamily="34" charset="0"/>
                        </a:rPr>
                        <a:t>Να έχουν ομοιόμορφο πάχος</a:t>
                      </a:r>
                      <a:r>
                        <a:rPr lang="en-US" sz="1800" b="1" dirty="0" smtClean="0">
                          <a:latin typeface="Calibri" pitchFamily="34" charset="0"/>
                        </a:rPr>
                        <a:t> </a:t>
                      </a:r>
                      <a:r>
                        <a:rPr lang="el-GR" sz="1800" b="1" dirty="0" smtClean="0">
                          <a:latin typeface="Calibri" pitchFamily="34" charset="0"/>
                        </a:rPr>
                        <a:t>θρεπτικού υλικού</a:t>
                      </a:r>
                      <a:r>
                        <a:rPr lang="en-US" sz="1800" b="1" dirty="0" smtClean="0">
                          <a:solidFill>
                            <a:srgbClr val="003366"/>
                          </a:solidFill>
                          <a:latin typeface="Calibri" pitchFamily="34" charset="0"/>
                        </a:rPr>
                        <a:t> </a:t>
                      </a:r>
                      <a:r>
                        <a:rPr lang="el-GR" sz="1800" b="1" dirty="0" smtClean="0">
                          <a:solidFill>
                            <a:schemeClr val="tx1"/>
                          </a:solidFill>
                          <a:latin typeface="Calibri" pitchFamily="34" charset="0"/>
                        </a:rPr>
                        <a:t>4</a:t>
                      </a:r>
                      <a:r>
                        <a:rPr lang="en-US" sz="1800" b="1" dirty="0" smtClean="0">
                          <a:solidFill>
                            <a:schemeClr val="tx1"/>
                          </a:solidFill>
                          <a:latin typeface="Calibri" pitchFamily="34" charset="0"/>
                        </a:rPr>
                        <a:t> mm</a:t>
                      </a:r>
                      <a:r>
                        <a:rPr lang="el-GR" sz="1800" b="1" dirty="0" smtClean="0">
                          <a:solidFill>
                            <a:schemeClr val="tx1"/>
                          </a:solidFill>
                          <a:latin typeface="Calibri" pitchFamily="34" charset="0"/>
                        </a:rPr>
                        <a:t> </a:t>
                      </a:r>
                      <a:endParaRPr lang="el-GR" dirty="0">
                        <a:solidFill>
                          <a:schemeClr val="tx1"/>
                        </a:solidFill>
                      </a:endParaRPr>
                    </a:p>
                  </a:txBody>
                  <a:tcPr/>
                </a:tc>
              </a:tr>
              <a:tr h="370840">
                <a:tc>
                  <a:txBody>
                    <a:bodyPr/>
                    <a:lstStyle/>
                    <a:p>
                      <a:r>
                        <a:rPr lang="el-GR" sz="1800" dirty="0" smtClean="0">
                          <a:latin typeface="Calibri" pitchFamily="34" charset="0"/>
                        </a:rPr>
                        <a:t>Να διατηρούνται σε θερμοκρασία</a:t>
                      </a:r>
                      <a:r>
                        <a:rPr lang="el-GR" sz="1800" dirty="0" smtClean="0">
                          <a:solidFill>
                            <a:srgbClr val="003366"/>
                          </a:solidFill>
                          <a:latin typeface="Calibri" pitchFamily="34" charset="0"/>
                        </a:rPr>
                        <a:t> </a:t>
                      </a:r>
                      <a:r>
                        <a:rPr lang="el-GR" sz="1800" dirty="0" smtClean="0">
                          <a:solidFill>
                            <a:schemeClr val="tx1"/>
                          </a:solidFill>
                          <a:latin typeface="Calibri" pitchFamily="34" charset="0"/>
                        </a:rPr>
                        <a:t>2-8</a:t>
                      </a:r>
                      <a:r>
                        <a:rPr lang="en-US" sz="1800" dirty="0" smtClean="0">
                          <a:solidFill>
                            <a:schemeClr val="tx1"/>
                          </a:solidFill>
                          <a:latin typeface="Calibri" pitchFamily="34" charset="0"/>
                        </a:rPr>
                        <a:t> </a:t>
                      </a:r>
                      <a:r>
                        <a:rPr lang="el-GR" sz="1800" baseline="30000" dirty="0" smtClean="0">
                          <a:solidFill>
                            <a:schemeClr val="tx1"/>
                          </a:solidFill>
                          <a:latin typeface="Calibri" pitchFamily="34" charset="0"/>
                        </a:rPr>
                        <a:t>Ο</a:t>
                      </a:r>
                      <a:r>
                        <a:rPr lang="en-US" sz="1800" dirty="0" smtClean="0">
                          <a:solidFill>
                            <a:schemeClr val="tx1"/>
                          </a:solidFill>
                          <a:latin typeface="Calibri" pitchFamily="34" charset="0"/>
                        </a:rPr>
                        <a:t>C</a:t>
                      </a:r>
                      <a:endParaRPr lang="el-GR" dirty="0">
                        <a:solidFill>
                          <a:schemeClr val="tx1"/>
                        </a:solidFill>
                      </a:endParaRPr>
                    </a:p>
                  </a:txBody>
                  <a:tcPr/>
                </a:tc>
              </a:tr>
              <a:tr h="370840">
                <a:tc>
                  <a:txBody>
                    <a:bodyPr/>
                    <a:lstStyle/>
                    <a:p>
                      <a:r>
                        <a:rPr lang="el-GR" sz="1800" dirty="0" smtClean="0">
                          <a:latin typeface="Calibri" pitchFamily="34" charset="0"/>
                        </a:rPr>
                        <a:t>Να χρησιμοποιούνται  μέσα σε</a:t>
                      </a:r>
                      <a:r>
                        <a:rPr lang="el-GR" sz="1800" dirty="0" smtClean="0">
                          <a:solidFill>
                            <a:srgbClr val="003366"/>
                          </a:solidFill>
                          <a:latin typeface="Calibri" pitchFamily="34" charset="0"/>
                        </a:rPr>
                        <a:t> </a:t>
                      </a:r>
                      <a:r>
                        <a:rPr lang="el-GR" sz="1800" dirty="0" smtClean="0">
                          <a:solidFill>
                            <a:schemeClr val="tx1"/>
                          </a:solidFill>
                          <a:latin typeface="Calibri" pitchFamily="34" charset="0"/>
                        </a:rPr>
                        <a:t>7 ημ.-4 εβδομάδες</a:t>
                      </a:r>
                      <a:endParaRPr lang="el-GR" dirty="0">
                        <a:solidFill>
                          <a:schemeClr val="tx1"/>
                        </a:solidFill>
                      </a:endParaRPr>
                    </a:p>
                  </a:txBody>
                  <a:tcPr/>
                </a:tc>
              </a:tr>
              <a:tr h="370840">
                <a:tc>
                  <a:txBody>
                    <a:bodyPr/>
                    <a:lstStyle/>
                    <a:p>
                      <a:r>
                        <a:rPr lang="el-GR" dirty="0" smtClean="0"/>
                        <a:t>Πριν</a:t>
                      </a:r>
                      <a:r>
                        <a:rPr lang="el-GR" baseline="0" dirty="0" smtClean="0"/>
                        <a:t> χρησιμοποιηθούν  να είναι στεγνά (κλίβανος 10-30 </a:t>
                      </a:r>
                      <a:r>
                        <a:rPr lang="en-US" baseline="0" dirty="0" smtClean="0"/>
                        <a:t>min)</a:t>
                      </a:r>
                      <a:endParaRPr lang="el-GR" dirty="0"/>
                    </a:p>
                  </a:txBody>
                  <a:tcPr/>
                </a:tc>
              </a:tr>
              <a:tr h="370840">
                <a:tc>
                  <a:txBody>
                    <a:bodyPr/>
                    <a:lstStyle/>
                    <a:p>
                      <a:r>
                        <a:rPr lang="el-GR" sz="1800" dirty="0" smtClean="0">
                          <a:latin typeface="Calibri" pitchFamily="34" charset="0"/>
                        </a:rPr>
                        <a:t>Να</a:t>
                      </a:r>
                      <a:r>
                        <a:rPr lang="el-GR" sz="1800" baseline="0" dirty="0" smtClean="0">
                          <a:latin typeface="Calibri" pitchFamily="34" charset="0"/>
                        </a:rPr>
                        <a:t> </a:t>
                      </a:r>
                      <a:r>
                        <a:rPr lang="el-GR" sz="1800" dirty="0" smtClean="0">
                          <a:latin typeface="Calibri" pitchFamily="34" charset="0"/>
                        </a:rPr>
                        <a:t> ελέγχονται για στειρότητα</a:t>
                      </a:r>
                      <a:r>
                        <a:rPr lang="el-GR" sz="1800" dirty="0" smtClean="0">
                          <a:solidFill>
                            <a:srgbClr val="003366"/>
                          </a:solidFill>
                          <a:latin typeface="Calibri" pitchFamily="34" charset="0"/>
                        </a:rPr>
                        <a:t>        </a:t>
                      </a:r>
                      <a:endParaRPr lang="el-GR" sz="1800" dirty="0"/>
                    </a:p>
                  </a:txBody>
                  <a:tcPr/>
                </a:tc>
              </a:tr>
            </a:tbl>
          </a:graphicData>
        </a:graphic>
      </p:graphicFrame>
    </p:spTree>
  </p:cSld>
  <p:clrMapOvr>
    <a:masterClrMapping/>
  </p:clrMapOvr>
  <p:transition spd="med">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blackWhite">
          <a:xfrm>
            <a:off x="3492500" y="2492896"/>
            <a:ext cx="5113338" cy="863600"/>
          </a:xfrm>
          <a:prstGeom prst="rect">
            <a:avLst/>
          </a:prstGeom>
          <a:solidFill>
            <a:schemeClr val="accent1"/>
          </a:solidFill>
          <a:ln w="12700">
            <a:solidFill>
              <a:schemeClr val="tx1"/>
            </a:solidFill>
            <a:miter lim="800000"/>
            <a:headEnd/>
            <a:tailEnd/>
          </a:ln>
        </p:spPr>
        <p:txBody>
          <a:bodyPr wrap="none" anchor="ctr"/>
          <a:lstStyle/>
          <a:p>
            <a:endParaRPr lang="el-GR"/>
          </a:p>
        </p:txBody>
      </p:sp>
      <p:sp>
        <p:nvSpPr>
          <p:cNvPr id="23555" name="AutoShape 3"/>
          <p:cNvSpPr>
            <a:spLocks noChangeArrowheads="1"/>
          </p:cNvSpPr>
          <p:nvPr/>
        </p:nvSpPr>
        <p:spPr bwMode="blackWhite">
          <a:xfrm rot="10800000" flipH="1" flipV="1">
            <a:off x="4932363" y="2492897"/>
            <a:ext cx="2376487" cy="863600"/>
          </a:xfrm>
          <a:custGeom>
            <a:avLst/>
            <a:gdLst>
              <a:gd name="T0" fmla="*/ 228868433 w 21600"/>
              <a:gd name="T1" fmla="*/ 17264002 h 21600"/>
              <a:gd name="T2" fmla="*/ 130733638 w 21600"/>
              <a:gd name="T3" fmla="*/ 34528005 h 21600"/>
              <a:gd name="T4" fmla="*/ 32598692 w 21600"/>
              <a:gd name="T5" fmla="*/ 17264002 h 21600"/>
              <a:gd name="T6" fmla="*/ 130733638 w 21600"/>
              <a:gd name="T7" fmla="*/ 0 h 21600"/>
              <a:gd name="T8" fmla="*/ 0 60000 65536"/>
              <a:gd name="T9" fmla="*/ 0 60000 65536"/>
              <a:gd name="T10" fmla="*/ 0 60000 65536"/>
              <a:gd name="T11" fmla="*/ 0 60000 65536"/>
              <a:gd name="T12" fmla="*/ 4493 w 21600"/>
              <a:gd name="T13" fmla="*/ 4493 h 21600"/>
              <a:gd name="T14" fmla="*/ 17107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85" y="21600"/>
                </a:lnTo>
                <a:lnTo>
                  <a:pt x="16215" y="21600"/>
                </a:lnTo>
                <a:lnTo>
                  <a:pt x="21600" y="0"/>
                </a:lnTo>
                <a:close/>
              </a:path>
            </a:pathLst>
          </a:custGeom>
          <a:solidFill>
            <a:schemeClr val="hlink"/>
          </a:solidFill>
          <a:ln w="12700">
            <a:solidFill>
              <a:schemeClr val="tx1"/>
            </a:solidFill>
            <a:miter lim="800000"/>
            <a:headEnd/>
            <a:tailEnd/>
          </a:ln>
        </p:spPr>
        <p:txBody>
          <a:bodyPr wrap="none" anchor="ctr"/>
          <a:lstStyle/>
          <a:p>
            <a:endParaRPr lang="el-GR"/>
          </a:p>
        </p:txBody>
      </p:sp>
      <p:sp>
        <p:nvSpPr>
          <p:cNvPr id="23556" name="AutoShape 4"/>
          <p:cNvSpPr>
            <a:spLocks noChangeArrowheads="1"/>
          </p:cNvSpPr>
          <p:nvPr/>
        </p:nvSpPr>
        <p:spPr bwMode="ltGray">
          <a:xfrm>
            <a:off x="5076825" y="981075"/>
            <a:ext cx="752475" cy="217488"/>
          </a:xfrm>
          <a:prstGeom prst="leftArrow">
            <a:avLst>
              <a:gd name="adj1" fmla="val 50000"/>
              <a:gd name="adj2" fmla="val 172752"/>
            </a:avLst>
          </a:prstGeom>
          <a:solidFill>
            <a:schemeClr val="bg1"/>
          </a:solidFill>
          <a:ln w="12700">
            <a:solidFill>
              <a:schemeClr val="bg1"/>
            </a:solidFill>
            <a:miter lim="800000"/>
            <a:headEnd/>
            <a:tailEnd/>
          </a:ln>
        </p:spPr>
        <p:txBody>
          <a:bodyPr wrap="none" anchor="ctr"/>
          <a:lstStyle/>
          <a:p>
            <a:endParaRPr lang="el-GR"/>
          </a:p>
        </p:txBody>
      </p:sp>
      <p:sp>
        <p:nvSpPr>
          <p:cNvPr id="23557" name="AutoShape 5"/>
          <p:cNvSpPr>
            <a:spLocks noChangeArrowheads="1"/>
          </p:cNvSpPr>
          <p:nvPr/>
        </p:nvSpPr>
        <p:spPr bwMode="ltGray">
          <a:xfrm rot="-2980011">
            <a:off x="5312569" y="1320007"/>
            <a:ext cx="752475" cy="217487"/>
          </a:xfrm>
          <a:prstGeom prst="leftArrow">
            <a:avLst>
              <a:gd name="adj1" fmla="val 50000"/>
              <a:gd name="adj2" fmla="val 172753"/>
            </a:avLst>
          </a:prstGeom>
          <a:solidFill>
            <a:schemeClr val="bg1"/>
          </a:solidFill>
          <a:ln w="12700">
            <a:solidFill>
              <a:schemeClr val="bg1"/>
            </a:solidFill>
            <a:miter lim="800000"/>
            <a:headEnd/>
            <a:tailEnd/>
          </a:ln>
        </p:spPr>
        <p:txBody>
          <a:bodyPr wrap="none" anchor="ctr"/>
          <a:lstStyle/>
          <a:p>
            <a:endParaRPr lang="el-GR"/>
          </a:p>
        </p:txBody>
      </p:sp>
      <p:sp>
        <p:nvSpPr>
          <p:cNvPr id="23558" name="AutoShape 6"/>
          <p:cNvSpPr>
            <a:spLocks noChangeArrowheads="1"/>
          </p:cNvSpPr>
          <p:nvPr/>
        </p:nvSpPr>
        <p:spPr bwMode="ltGray">
          <a:xfrm rot="-5400000">
            <a:off x="5739607" y="1462881"/>
            <a:ext cx="609600" cy="217487"/>
          </a:xfrm>
          <a:prstGeom prst="leftArrow">
            <a:avLst>
              <a:gd name="adj1" fmla="val 50000"/>
              <a:gd name="adj2" fmla="val 139952"/>
            </a:avLst>
          </a:prstGeom>
          <a:solidFill>
            <a:schemeClr val="bg1"/>
          </a:solidFill>
          <a:ln w="12700">
            <a:solidFill>
              <a:schemeClr val="bg1"/>
            </a:solidFill>
            <a:miter lim="800000"/>
            <a:headEnd/>
            <a:tailEnd/>
          </a:ln>
        </p:spPr>
        <p:txBody>
          <a:bodyPr wrap="none" anchor="ctr"/>
          <a:lstStyle/>
          <a:p>
            <a:endParaRPr lang="el-GR"/>
          </a:p>
        </p:txBody>
      </p:sp>
      <p:sp>
        <p:nvSpPr>
          <p:cNvPr id="23559" name="AutoShape 7"/>
          <p:cNvSpPr>
            <a:spLocks noChangeArrowheads="1"/>
          </p:cNvSpPr>
          <p:nvPr/>
        </p:nvSpPr>
        <p:spPr bwMode="ltGray">
          <a:xfrm rot="10800000">
            <a:off x="6300788" y="981075"/>
            <a:ext cx="752475" cy="217488"/>
          </a:xfrm>
          <a:prstGeom prst="leftArrow">
            <a:avLst>
              <a:gd name="adj1" fmla="val 50000"/>
              <a:gd name="adj2" fmla="val 172752"/>
            </a:avLst>
          </a:prstGeom>
          <a:solidFill>
            <a:schemeClr val="bg1"/>
          </a:solidFill>
          <a:ln w="12700">
            <a:solidFill>
              <a:schemeClr val="bg1"/>
            </a:solidFill>
            <a:miter lim="800000"/>
            <a:headEnd/>
            <a:tailEnd/>
          </a:ln>
        </p:spPr>
        <p:txBody>
          <a:bodyPr wrap="none" anchor="ctr"/>
          <a:lstStyle/>
          <a:p>
            <a:endParaRPr lang="el-GR"/>
          </a:p>
        </p:txBody>
      </p:sp>
      <p:sp>
        <p:nvSpPr>
          <p:cNvPr id="23560" name="AutoShape 8"/>
          <p:cNvSpPr>
            <a:spLocks noChangeArrowheads="1"/>
          </p:cNvSpPr>
          <p:nvPr/>
        </p:nvSpPr>
        <p:spPr bwMode="ltGray">
          <a:xfrm rot="-7662868">
            <a:off x="5960269" y="1320007"/>
            <a:ext cx="752475" cy="217487"/>
          </a:xfrm>
          <a:prstGeom prst="leftArrow">
            <a:avLst>
              <a:gd name="adj1" fmla="val 50000"/>
              <a:gd name="adj2" fmla="val 172753"/>
            </a:avLst>
          </a:prstGeom>
          <a:solidFill>
            <a:schemeClr val="bg1"/>
          </a:solidFill>
          <a:ln w="12700">
            <a:solidFill>
              <a:schemeClr val="bg1"/>
            </a:solidFill>
            <a:miter lim="800000"/>
            <a:headEnd/>
            <a:tailEnd/>
          </a:ln>
        </p:spPr>
        <p:txBody>
          <a:bodyPr wrap="none" anchor="ctr"/>
          <a:lstStyle/>
          <a:p>
            <a:endParaRPr lang="el-GR"/>
          </a:p>
        </p:txBody>
      </p:sp>
      <p:sp>
        <p:nvSpPr>
          <p:cNvPr id="23561" name="Rectangle 9"/>
          <p:cNvSpPr>
            <a:spLocks noChangeArrowheads="1"/>
          </p:cNvSpPr>
          <p:nvPr/>
        </p:nvSpPr>
        <p:spPr bwMode="blackWhite">
          <a:xfrm>
            <a:off x="3419475" y="3860279"/>
            <a:ext cx="5113338" cy="504825"/>
          </a:xfrm>
          <a:prstGeom prst="rect">
            <a:avLst/>
          </a:prstGeom>
          <a:solidFill>
            <a:schemeClr val="accent1"/>
          </a:solidFill>
          <a:ln w="12700">
            <a:solidFill>
              <a:schemeClr val="tx1"/>
            </a:solidFill>
            <a:miter lim="800000"/>
            <a:headEnd/>
            <a:tailEnd/>
          </a:ln>
        </p:spPr>
        <p:txBody>
          <a:bodyPr wrap="none" anchor="ctr"/>
          <a:lstStyle/>
          <a:p>
            <a:endParaRPr lang="el-GR"/>
          </a:p>
        </p:txBody>
      </p:sp>
      <p:sp>
        <p:nvSpPr>
          <p:cNvPr id="23562" name="Rectangle 10"/>
          <p:cNvSpPr>
            <a:spLocks noChangeArrowheads="1"/>
          </p:cNvSpPr>
          <p:nvPr/>
        </p:nvSpPr>
        <p:spPr bwMode="blackWhite">
          <a:xfrm>
            <a:off x="3419475" y="4797152"/>
            <a:ext cx="5111750" cy="1439863"/>
          </a:xfrm>
          <a:prstGeom prst="rect">
            <a:avLst/>
          </a:prstGeom>
          <a:solidFill>
            <a:schemeClr val="accent1"/>
          </a:solidFill>
          <a:ln w="12700">
            <a:solidFill>
              <a:schemeClr val="tx1"/>
            </a:solidFill>
            <a:miter lim="800000"/>
            <a:headEnd/>
            <a:tailEnd/>
          </a:ln>
        </p:spPr>
        <p:txBody>
          <a:bodyPr wrap="none" anchor="ctr"/>
          <a:lstStyle/>
          <a:p>
            <a:endParaRPr lang="el-GR"/>
          </a:p>
        </p:txBody>
      </p:sp>
      <p:sp>
        <p:nvSpPr>
          <p:cNvPr id="23563" name="AutoShape 11"/>
          <p:cNvSpPr>
            <a:spLocks noChangeArrowheads="1"/>
          </p:cNvSpPr>
          <p:nvPr/>
        </p:nvSpPr>
        <p:spPr bwMode="blackWhite">
          <a:xfrm rot="10800000" flipH="1" flipV="1">
            <a:off x="4427538" y="3861048"/>
            <a:ext cx="3313112" cy="504825"/>
          </a:xfrm>
          <a:custGeom>
            <a:avLst/>
            <a:gdLst>
              <a:gd name="T0" fmla="*/ 444823011 w 21600"/>
              <a:gd name="T1" fmla="*/ 5899277 h 21600"/>
              <a:gd name="T2" fmla="*/ 254090520 w 21600"/>
              <a:gd name="T3" fmla="*/ 11798530 h 21600"/>
              <a:gd name="T4" fmla="*/ 63357895 w 21600"/>
              <a:gd name="T5" fmla="*/ 5899277 h 21600"/>
              <a:gd name="T6" fmla="*/ 254090520 w 21600"/>
              <a:gd name="T7" fmla="*/ 0 h 21600"/>
              <a:gd name="T8" fmla="*/ 0 60000 65536"/>
              <a:gd name="T9" fmla="*/ 0 60000 65536"/>
              <a:gd name="T10" fmla="*/ 0 60000 65536"/>
              <a:gd name="T11" fmla="*/ 0 60000 65536"/>
              <a:gd name="T12" fmla="*/ 4493 w 21600"/>
              <a:gd name="T13" fmla="*/ 4493 h 21600"/>
              <a:gd name="T14" fmla="*/ 17107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85" y="21600"/>
                </a:lnTo>
                <a:lnTo>
                  <a:pt x="16215" y="21600"/>
                </a:lnTo>
                <a:lnTo>
                  <a:pt x="21600" y="0"/>
                </a:lnTo>
                <a:close/>
              </a:path>
            </a:pathLst>
          </a:custGeom>
          <a:solidFill>
            <a:schemeClr val="hlink"/>
          </a:solidFill>
          <a:ln w="12700">
            <a:solidFill>
              <a:schemeClr val="tx1"/>
            </a:solidFill>
            <a:miter lim="800000"/>
            <a:headEnd/>
            <a:tailEnd/>
          </a:ln>
        </p:spPr>
        <p:txBody>
          <a:bodyPr wrap="none" anchor="ctr"/>
          <a:lstStyle/>
          <a:p>
            <a:endParaRPr lang="el-GR"/>
          </a:p>
        </p:txBody>
      </p:sp>
      <p:cxnSp>
        <p:nvCxnSpPr>
          <p:cNvPr id="23564" name="AutoShape 12"/>
          <p:cNvCxnSpPr>
            <a:cxnSpLocks noChangeShapeType="1"/>
            <a:endCxn id="23563" idx="2"/>
          </p:cNvCxnSpPr>
          <p:nvPr/>
        </p:nvCxnSpPr>
        <p:spPr bwMode="auto">
          <a:xfrm flipH="1">
            <a:off x="4840288" y="3861048"/>
            <a:ext cx="981075" cy="252413"/>
          </a:xfrm>
          <a:prstGeom prst="straightConnector1">
            <a:avLst/>
          </a:prstGeom>
          <a:noFill/>
          <a:ln w="9525">
            <a:solidFill>
              <a:schemeClr val="tx1"/>
            </a:solidFill>
            <a:round/>
            <a:headEnd/>
            <a:tailEnd type="triangle" w="med" len="med"/>
          </a:ln>
        </p:spPr>
      </p:cxnSp>
      <p:sp>
        <p:nvSpPr>
          <p:cNvPr id="23566" name="AutoShape 14"/>
          <p:cNvSpPr>
            <a:spLocks noChangeArrowheads="1"/>
          </p:cNvSpPr>
          <p:nvPr/>
        </p:nvSpPr>
        <p:spPr bwMode="blackWhite">
          <a:xfrm rot="10800000" flipH="1" flipV="1">
            <a:off x="5580063" y="4797152"/>
            <a:ext cx="1295400" cy="1439863"/>
          </a:xfrm>
          <a:custGeom>
            <a:avLst/>
            <a:gdLst>
              <a:gd name="T0" fmla="*/ 68002208 w 21600"/>
              <a:gd name="T1" fmla="*/ 47990900 h 21600"/>
              <a:gd name="T2" fmla="*/ 38844009 w 21600"/>
              <a:gd name="T3" fmla="*/ 95981733 h 21600"/>
              <a:gd name="T4" fmla="*/ 9685814 w 21600"/>
              <a:gd name="T5" fmla="*/ 47990900 h 21600"/>
              <a:gd name="T6" fmla="*/ 38844009 w 21600"/>
              <a:gd name="T7" fmla="*/ 0 h 21600"/>
              <a:gd name="T8" fmla="*/ 0 60000 65536"/>
              <a:gd name="T9" fmla="*/ 0 60000 65536"/>
              <a:gd name="T10" fmla="*/ 0 60000 65536"/>
              <a:gd name="T11" fmla="*/ 0 60000 65536"/>
              <a:gd name="T12" fmla="*/ 4493 w 21600"/>
              <a:gd name="T13" fmla="*/ 4493 h 21600"/>
              <a:gd name="T14" fmla="*/ 17107 w 21600"/>
              <a:gd name="T15" fmla="*/ 17107 h 21600"/>
            </a:gdLst>
            <a:ahLst/>
            <a:cxnLst>
              <a:cxn ang="T8">
                <a:pos x="T0" y="T1"/>
              </a:cxn>
              <a:cxn ang="T9">
                <a:pos x="T2" y="T3"/>
              </a:cxn>
              <a:cxn ang="T10">
                <a:pos x="T4" y="T5"/>
              </a:cxn>
              <a:cxn ang="T11">
                <a:pos x="T6" y="T7"/>
              </a:cxn>
            </a:cxnLst>
            <a:rect l="T12" t="T13" r="T14" b="T15"/>
            <a:pathLst>
              <a:path w="21600" h="21600">
                <a:moveTo>
                  <a:pt x="0" y="0"/>
                </a:moveTo>
                <a:lnTo>
                  <a:pt x="5385" y="21600"/>
                </a:lnTo>
                <a:lnTo>
                  <a:pt x="16215" y="21600"/>
                </a:lnTo>
                <a:lnTo>
                  <a:pt x="21600" y="0"/>
                </a:lnTo>
                <a:close/>
              </a:path>
            </a:pathLst>
          </a:custGeom>
          <a:solidFill>
            <a:schemeClr val="hlink"/>
          </a:solidFill>
          <a:ln w="12700">
            <a:solidFill>
              <a:schemeClr val="tx1"/>
            </a:solidFill>
            <a:miter lim="800000"/>
            <a:headEnd/>
            <a:tailEnd/>
          </a:ln>
        </p:spPr>
        <p:txBody>
          <a:bodyPr wrap="none" anchor="ctr"/>
          <a:lstStyle/>
          <a:p>
            <a:endParaRPr lang="el-GR"/>
          </a:p>
        </p:txBody>
      </p:sp>
      <p:sp>
        <p:nvSpPr>
          <p:cNvPr id="23567" name="Text Box 15"/>
          <p:cNvSpPr txBox="1">
            <a:spLocks noChangeArrowheads="1"/>
          </p:cNvSpPr>
          <p:nvPr/>
        </p:nvSpPr>
        <p:spPr bwMode="auto">
          <a:xfrm>
            <a:off x="3492500" y="2780928"/>
            <a:ext cx="1295400" cy="519112"/>
          </a:xfrm>
          <a:prstGeom prst="rect">
            <a:avLst/>
          </a:prstGeom>
          <a:noFill/>
          <a:ln w="9525" algn="ctr">
            <a:noFill/>
            <a:miter lim="800000"/>
            <a:headEnd/>
            <a:tailEnd/>
          </a:ln>
        </p:spPr>
        <p:txBody>
          <a:bodyPr>
            <a:spAutoFit/>
          </a:bodyPr>
          <a:lstStyle/>
          <a:p>
            <a:pPr>
              <a:spcBef>
                <a:spcPct val="50000"/>
              </a:spcBef>
            </a:pPr>
            <a:r>
              <a:rPr lang="en-US" sz="2800" b="1" dirty="0">
                <a:solidFill>
                  <a:schemeClr val="tx2"/>
                </a:solidFill>
                <a:latin typeface="Comic Sans MS" pitchFamily="66" charset="0"/>
              </a:rPr>
              <a:t>4 mm</a:t>
            </a:r>
            <a:endParaRPr lang="el-GR" sz="2800" b="1" dirty="0">
              <a:solidFill>
                <a:schemeClr val="tx2"/>
              </a:solidFill>
              <a:latin typeface="Comic Sans MS" pitchFamily="66" charset="0"/>
            </a:endParaRPr>
          </a:p>
        </p:txBody>
      </p:sp>
      <p:sp>
        <p:nvSpPr>
          <p:cNvPr id="23568" name="Text Box 16"/>
          <p:cNvSpPr txBox="1">
            <a:spLocks noChangeArrowheads="1"/>
          </p:cNvSpPr>
          <p:nvPr/>
        </p:nvSpPr>
        <p:spPr bwMode="auto">
          <a:xfrm>
            <a:off x="3419475" y="3933056"/>
            <a:ext cx="1584325" cy="457200"/>
          </a:xfrm>
          <a:prstGeom prst="rect">
            <a:avLst/>
          </a:prstGeom>
          <a:noFill/>
          <a:ln w="9525" algn="ctr">
            <a:noFill/>
            <a:miter lim="800000"/>
            <a:headEnd/>
            <a:tailEnd/>
          </a:ln>
        </p:spPr>
        <p:txBody>
          <a:bodyPr>
            <a:spAutoFit/>
          </a:bodyPr>
          <a:lstStyle/>
          <a:p>
            <a:pPr>
              <a:spcBef>
                <a:spcPct val="50000"/>
              </a:spcBef>
            </a:pPr>
            <a:r>
              <a:rPr lang="en-US" sz="2400" b="1" dirty="0">
                <a:solidFill>
                  <a:schemeClr val="tx2"/>
                </a:solidFill>
                <a:latin typeface="Comic Sans MS" pitchFamily="66" charset="0"/>
              </a:rPr>
              <a:t>&lt;4 mm</a:t>
            </a:r>
            <a:endParaRPr lang="el-GR" sz="2400" b="1" dirty="0">
              <a:solidFill>
                <a:schemeClr val="tx2"/>
              </a:solidFill>
              <a:latin typeface="Comic Sans MS" pitchFamily="66" charset="0"/>
            </a:endParaRPr>
          </a:p>
        </p:txBody>
      </p:sp>
      <p:sp>
        <p:nvSpPr>
          <p:cNvPr id="23569" name="Text Box 17"/>
          <p:cNvSpPr txBox="1">
            <a:spLocks noChangeArrowheads="1"/>
          </p:cNvSpPr>
          <p:nvPr/>
        </p:nvSpPr>
        <p:spPr bwMode="auto">
          <a:xfrm>
            <a:off x="3707904" y="5373216"/>
            <a:ext cx="1295400" cy="457200"/>
          </a:xfrm>
          <a:prstGeom prst="rect">
            <a:avLst/>
          </a:prstGeom>
          <a:noFill/>
          <a:ln w="9525" algn="ctr">
            <a:noFill/>
            <a:miter lim="800000"/>
            <a:headEnd/>
            <a:tailEnd/>
          </a:ln>
        </p:spPr>
        <p:txBody>
          <a:bodyPr>
            <a:spAutoFit/>
          </a:bodyPr>
          <a:lstStyle/>
          <a:p>
            <a:pPr>
              <a:spcBef>
                <a:spcPct val="50000"/>
              </a:spcBef>
            </a:pPr>
            <a:r>
              <a:rPr lang="en-US" sz="2400" b="1" dirty="0">
                <a:solidFill>
                  <a:schemeClr val="tx2"/>
                </a:solidFill>
                <a:latin typeface="Comic Sans MS" pitchFamily="66" charset="0"/>
              </a:rPr>
              <a:t>&gt;4 mm</a:t>
            </a:r>
            <a:endParaRPr lang="el-GR" sz="2400" b="1" dirty="0">
              <a:solidFill>
                <a:schemeClr val="tx2"/>
              </a:solidFill>
              <a:latin typeface="Comic Sans MS" pitchFamily="66" charset="0"/>
            </a:endParaRPr>
          </a:p>
        </p:txBody>
      </p:sp>
      <p:sp>
        <p:nvSpPr>
          <p:cNvPr id="23570" name="AutoShape 18"/>
          <p:cNvSpPr>
            <a:spLocks noChangeArrowheads="1"/>
          </p:cNvSpPr>
          <p:nvPr/>
        </p:nvSpPr>
        <p:spPr bwMode="auto">
          <a:xfrm rot="10800000">
            <a:off x="5517802" y="2504504"/>
            <a:ext cx="1214438" cy="852488"/>
          </a:xfrm>
          <a:custGeom>
            <a:avLst/>
            <a:gdLst>
              <a:gd name="T0" fmla="*/ 34140272 w 21600"/>
              <a:gd name="T1" fmla="*/ 0 h 21600"/>
              <a:gd name="T2" fmla="*/ 0 w 21600"/>
              <a:gd name="T3" fmla="*/ 24032940 h 21600"/>
              <a:gd name="T4" fmla="*/ 34140272 w 21600"/>
              <a:gd name="T5" fmla="*/ 28838287 h 21600"/>
              <a:gd name="T6" fmla="*/ 68280543 w 21600"/>
              <a:gd name="T7" fmla="*/ 24032940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bg1"/>
          </a:solidFill>
          <a:ln w="9525" algn="ctr">
            <a:solidFill>
              <a:schemeClr val="tx1"/>
            </a:solidFill>
            <a:miter lim="800000"/>
            <a:headEnd/>
            <a:tailEnd/>
          </a:ln>
        </p:spPr>
        <p:txBody>
          <a:bodyPr wrap="none" anchor="ctr">
            <a:spAutoFit/>
          </a:bodyPr>
          <a:lstStyle/>
          <a:p>
            <a:endParaRPr lang="el-GR"/>
          </a:p>
        </p:txBody>
      </p:sp>
      <p:sp>
        <p:nvSpPr>
          <p:cNvPr id="23571" name="AutoShape 19"/>
          <p:cNvSpPr>
            <a:spLocks noChangeArrowheads="1"/>
          </p:cNvSpPr>
          <p:nvPr/>
        </p:nvSpPr>
        <p:spPr bwMode="auto">
          <a:xfrm rot="-5400000">
            <a:off x="5500148" y="3199464"/>
            <a:ext cx="720080" cy="1755219"/>
          </a:xfrm>
          <a:custGeom>
            <a:avLst/>
            <a:gdLst>
              <a:gd name="T0" fmla="*/ 25813267 w 21600"/>
              <a:gd name="T1" fmla="*/ 0 h 21600"/>
              <a:gd name="T2" fmla="*/ 17981436 w 21600"/>
              <a:gd name="T3" fmla="*/ 9648060 h 21600"/>
              <a:gd name="T4" fmla="*/ 9648060 w 21600"/>
              <a:gd name="T5" fmla="*/ 17981436 h 21600"/>
              <a:gd name="T6" fmla="*/ 0 w 21600"/>
              <a:gd name="T7" fmla="*/ 25813267 h 21600"/>
              <a:gd name="T8" fmla="*/ 9648060 w 21600"/>
              <a:gd name="T9" fmla="*/ 33645094 h 21600"/>
              <a:gd name="T10" fmla="*/ 19484575 w 21600"/>
              <a:gd name="T11" fmla="*/ 29321092 h 21600"/>
              <a:gd name="T12" fmla="*/ 29321092 w 21600"/>
              <a:gd name="T13" fmla="*/ 19484575 h 21600"/>
              <a:gd name="T14" fmla="*/ 33645094 w 21600"/>
              <a:gd name="T15" fmla="*/ 9648060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2774 w 21600"/>
              <a:gd name="T25" fmla="*/ 14320 h 21600"/>
              <a:gd name="T26" fmla="*/ 18824 w 21600"/>
              <a:gd name="T27" fmla="*/ 1882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6572" y="0"/>
                </a:moveTo>
                <a:lnTo>
                  <a:pt x="11544" y="6194"/>
                </a:lnTo>
                <a:lnTo>
                  <a:pt x="14320" y="6194"/>
                </a:lnTo>
                <a:lnTo>
                  <a:pt x="14320" y="14320"/>
                </a:lnTo>
                <a:lnTo>
                  <a:pt x="6194" y="14320"/>
                </a:lnTo>
                <a:lnTo>
                  <a:pt x="6194" y="11544"/>
                </a:lnTo>
                <a:lnTo>
                  <a:pt x="0" y="16572"/>
                </a:lnTo>
                <a:lnTo>
                  <a:pt x="6194" y="21600"/>
                </a:lnTo>
                <a:lnTo>
                  <a:pt x="6194" y="18824"/>
                </a:lnTo>
                <a:lnTo>
                  <a:pt x="18824" y="18824"/>
                </a:lnTo>
                <a:lnTo>
                  <a:pt x="18824" y="6194"/>
                </a:lnTo>
                <a:lnTo>
                  <a:pt x="21600" y="6194"/>
                </a:lnTo>
                <a:close/>
              </a:path>
            </a:pathLst>
          </a:custGeom>
          <a:solidFill>
            <a:schemeClr val="bg1"/>
          </a:solidFill>
          <a:ln w="9525" algn="ctr">
            <a:solidFill>
              <a:schemeClr val="tx1"/>
            </a:solidFill>
            <a:miter lim="800000"/>
            <a:headEnd/>
            <a:tailEnd/>
          </a:ln>
        </p:spPr>
        <p:txBody>
          <a:bodyPr wrap="square" anchor="ctr">
            <a:spAutoFit/>
          </a:bodyPr>
          <a:lstStyle/>
          <a:p>
            <a:endParaRPr lang="el-GR"/>
          </a:p>
        </p:txBody>
      </p:sp>
      <p:sp>
        <p:nvSpPr>
          <p:cNvPr id="23572" name="AutoShape 20"/>
          <p:cNvSpPr>
            <a:spLocks noChangeArrowheads="1"/>
          </p:cNvSpPr>
          <p:nvPr/>
        </p:nvSpPr>
        <p:spPr bwMode="auto">
          <a:xfrm>
            <a:off x="5867400" y="4868887"/>
            <a:ext cx="649288" cy="1368425"/>
          </a:xfrm>
          <a:prstGeom prst="downArrow">
            <a:avLst>
              <a:gd name="adj1" fmla="val 41806"/>
              <a:gd name="adj2" fmla="val 80195"/>
            </a:avLst>
          </a:prstGeom>
          <a:solidFill>
            <a:schemeClr val="bg1"/>
          </a:solidFill>
          <a:ln w="9525" algn="ctr">
            <a:solidFill>
              <a:schemeClr val="tx1"/>
            </a:solidFill>
            <a:miter lim="800000"/>
            <a:headEnd/>
            <a:tailEnd/>
          </a:ln>
        </p:spPr>
        <p:txBody>
          <a:bodyPr anchor="ctr">
            <a:spAutoFit/>
          </a:bodyPr>
          <a:lstStyle/>
          <a:p>
            <a:endParaRPr lang="el-GR"/>
          </a:p>
        </p:txBody>
      </p:sp>
      <p:sp>
        <p:nvSpPr>
          <p:cNvPr id="23573" name="Text Box 21"/>
          <p:cNvSpPr txBox="1">
            <a:spLocks noChangeArrowheads="1"/>
          </p:cNvSpPr>
          <p:nvPr/>
        </p:nvSpPr>
        <p:spPr bwMode="auto">
          <a:xfrm>
            <a:off x="611560" y="1013827"/>
            <a:ext cx="2765694" cy="707886"/>
          </a:xfrm>
          <a:prstGeom prst="rect">
            <a:avLst/>
          </a:prstGeom>
          <a:solidFill>
            <a:schemeClr val="accent1">
              <a:lumMod val="75000"/>
            </a:schemeClr>
          </a:solidFill>
          <a:ln w="9525" algn="ctr">
            <a:noFill/>
            <a:miter lim="800000"/>
            <a:headEnd/>
            <a:tailEnd/>
          </a:ln>
          <a:effectLst>
            <a:outerShdw blurRad="50800" dist="38100" dir="5400000" algn="t" rotWithShape="0">
              <a:prstClr val="black">
                <a:alpha val="40000"/>
              </a:prstClr>
            </a:outerShdw>
          </a:effectLst>
        </p:spPr>
        <p:txBody>
          <a:bodyPr wrap="none">
            <a:spAutoFit/>
          </a:bodyPr>
          <a:lstStyle/>
          <a:p>
            <a:r>
              <a:rPr lang="el-GR" sz="2000" b="1" dirty="0">
                <a:solidFill>
                  <a:schemeClr val="bg1"/>
                </a:solidFill>
                <a:latin typeface="Calibri" pitchFamily="34" charset="0"/>
              </a:rPr>
              <a:t>Καθοριστικός παράγων </a:t>
            </a:r>
          </a:p>
          <a:p>
            <a:r>
              <a:rPr lang="el-GR" sz="2000" b="1" dirty="0">
                <a:solidFill>
                  <a:schemeClr val="bg1"/>
                </a:solidFill>
                <a:latin typeface="Calibri" pitchFamily="34" charset="0"/>
              </a:rPr>
              <a:t>το πάχος του υλικού</a:t>
            </a:r>
          </a:p>
        </p:txBody>
      </p:sp>
      <p:sp>
        <p:nvSpPr>
          <p:cNvPr id="23574" name="Text Box 22"/>
          <p:cNvSpPr txBox="1">
            <a:spLocks noChangeArrowheads="1"/>
          </p:cNvSpPr>
          <p:nvPr/>
        </p:nvSpPr>
        <p:spPr bwMode="auto">
          <a:xfrm>
            <a:off x="1171744" y="3841884"/>
            <a:ext cx="1456040" cy="338554"/>
          </a:xfrm>
          <a:prstGeom prst="rect">
            <a:avLst/>
          </a:prstGeom>
          <a:noFill/>
          <a:ln w="9525" algn="ctr">
            <a:noFill/>
            <a:miter lim="800000"/>
            <a:headEnd/>
            <a:tailEnd/>
          </a:ln>
        </p:spPr>
        <p:txBody>
          <a:bodyPr wrap="none">
            <a:spAutoFit/>
          </a:bodyPr>
          <a:lstStyle/>
          <a:p>
            <a:r>
              <a:rPr lang="el-GR" sz="1600" dirty="0">
                <a:solidFill>
                  <a:srgbClr val="003366"/>
                </a:solidFill>
                <a:latin typeface="Calibri" pitchFamily="34" charset="0"/>
              </a:rPr>
              <a:t>Μεγάλες ζώνες</a:t>
            </a:r>
          </a:p>
        </p:txBody>
      </p:sp>
      <p:sp>
        <p:nvSpPr>
          <p:cNvPr id="23575" name="Text Box 23"/>
          <p:cNvSpPr txBox="1">
            <a:spLocks noChangeArrowheads="1"/>
          </p:cNvSpPr>
          <p:nvPr/>
        </p:nvSpPr>
        <p:spPr bwMode="auto">
          <a:xfrm>
            <a:off x="1532808" y="5229200"/>
            <a:ext cx="1311000" cy="338554"/>
          </a:xfrm>
          <a:prstGeom prst="rect">
            <a:avLst/>
          </a:prstGeom>
          <a:noFill/>
          <a:ln w="9525" algn="ctr">
            <a:noFill/>
            <a:miter lim="800000"/>
            <a:headEnd/>
            <a:tailEnd/>
          </a:ln>
        </p:spPr>
        <p:txBody>
          <a:bodyPr wrap="none">
            <a:spAutoFit/>
          </a:bodyPr>
          <a:lstStyle/>
          <a:p>
            <a:r>
              <a:rPr lang="el-GR" sz="1600" dirty="0">
                <a:solidFill>
                  <a:srgbClr val="003366"/>
                </a:solidFill>
                <a:latin typeface="Calibri" pitchFamily="34" charset="0"/>
              </a:rPr>
              <a:t>Μικρές ζώνες</a:t>
            </a:r>
          </a:p>
        </p:txBody>
      </p:sp>
      <p:sp>
        <p:nvSpPr>
          <p:cNvPr id="23576" name="Text Box 24"/>
          <p:cNvSpPr txBox="1">
            <a:spLocks noChangeArrowheads="1"/>
          </p:cNvSpPr>
          <p:nvPr/>
        </p:nvSpPr>
        <p:spPr bwMode="auto">
          <a:xfrm>
            <a:off x="4859338" y="1988840"/>
            <a:ext cx="2329484" cy="461665"/>
          </a:xfrm>
          <a:prstGeom prst="rect">
            <a:avLst/>
          </a:prstGeom>
          <a:noFill/>
          <a:ln w="9525" algn="ctr">
            <a:noFill/>
            <a:miter lim="800000"/>
            <a:headEnd/>
            <a:tailEnd/>
          </a:ln>
        </p:spPr>
        <p:txBody>
          <a:bodyPr wrap="none">
            <a:spAutoFit/>
          </a:bodyPr>
          <a:lstStyle/>
          <a:p>
            <a:pPr algn="ctr"/>
            <a:r>
              <a:rPr lang="el-GR" sz="2400" b="1" dirty="0">
                <a:solidFill>
                  <a:srgbClr val="003366"/>
                </a:solidFill>
                <a:latin typeface="Calibri" pitchFamily="34" charset="0"/>
              </a:rPr>
              <a:t>Ζώνη αναστολής</a:t>
            </a:r>
          </a:p>
        </p:txBody>
      </p:sp>
      <p:sp>
        <p:nvSpPr>
          <p:cNvPr id="23577" name="Text Box 25"/>
          <p:cNvSpPr txBox="1">
            <a:spLocks noChangeArrowheads="1"/>
          </p:cNvSpPr>
          <p:nvPr/>
        </p:nvSpPr>
        <p:spPr bwMode="auto">
          <a:xfrm>
            <a:off x="7694613" y="2204864"/>
            <a:ext cx="1190625" cy="366713"/>
          </a:xfrm>
          <a:prstGeom prst="rect">
            <a:avLst/>
          </a:prstGeom>
          <a:noFill/>
          <a:ln w="9525" algn="ctr">
            <a:noFill/>
            <a:miter lim="800000"/>
            <a:headEnd/>
            <a:tailEnd/>
          </a:ln>
        </p:spPr>
        <p:txBody>
          <a:bodyPr wrap="none">
            <a:spAutoFit/>
          </a:bodyPr>
          <a:lstStyle/>
          <a:p>
            <a:pPr algn="ctr"/>
            <a:r>
              <a:rPr lang="el-GR" b="1" dirty="0">
                <a:solidFill>
                  <a:schemeClr val="tx2"/>
                </a:solidFill>
                <a:latin typeface="Comic Sans MS" pitchFamily="66" charset="0"/>
              </a:rPr>
              <a:t>επιφάνεια</a:t>
            </a:r>
          </a:p>
        </p:txBody>
      </p:sp>
      <p:sp>
        <p:nvSpPr>
          <p:cNvPr id="23578" name="Text Box 26"/>
          <p:cNvSpPr txBox="1">
            <a:spLocks noChangeArrowheads="1"/>
          </p:cNvSpPr>
          <p:nvPr/>
        </p:nvSpPr>
        <p:spPr bwMode="auto">
          <a:xfrm>
            <a:off x="7972425" y="3284984"/>
            <a:ext cx="692150" cy="366712"/>
          </a:xfrm>
          <a:prstGeom prst="rect">
            <a:avLst/>
          </a:prstGeom>
          <a:noFill/>
          <a:ln w="9525" algn="ctr">
            <a:noFill/>
            <a:miter lim="800000"/>
            <a:headEnd/>
            <a:tailEnd/>
          </a:ln>
        </p:spPr>
        <p:txBody>
          <a:bodyPr wrap="none">
            <a:spAutoFit/>
          </a:bodyPr>
          <a:lstStyle/>
          <a:p>
            <a:pPr algn="ctr"/>
            <a:r>
              <a:rPr lang="el-GR" b="1" dirty="0">
                <a:solidFill>
                  <a:schemeClr val="tx2"/>
                </a:solidFill>
                <a:latin typeface="Comic Sans MS" pitchFamily="66" charset="0"/>
              </a:rPr>
              <a:t>βάση</a:t>
            </a:r>
          </a:p>
        </p:txBody>
      </p:sp>
    </p:spTree>
  </p:cSld>
  <p:clrMapOvr>
    <a:masterClrMapping/>
  </p:clrMapOvr>
  <p:transition spd="med">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23850" y="2139950"/>
            <a:ext cx="1770063" cy="1289050"/>
            <a:chOff x="2733" y="1040"/>
            <a:chExt cx="1323" cy="902"/>
          </a:xfrm>
        </p:grpSpPr>
        <p:grpSp>
          <p:nvGrpSpPr>
            <p:cNvPr id="3" name="Group 6"/>
            <p:cNvGrpSpPr>
              <a:grpSpLocks/>
            </p:cNvGrpSpPr>
            <p:nvPr/>
          </p:nvGrpSpPr>
          <p:grpSpPr bwMode="auto">
            <a:xfrm>
              <a:off x="2733" y="1273"/>
              <a:ext cx="625" cy="669"/>
              <a:chOff x="2733" y="1273"/>
              <a:chExt cx="625" cy="669"/>
            </a:xfrm>
          </p:grpSpPr>
          <p:sp>
            <p:nvSpPr>
              <p:cNvPr id="8" name="Arc 7"/>
              <p:cNvSpPr>
                <a:spLocks/>
              </p:cNvSpPr>
              <p:nvPr/>
            </p:nvSpPr>
            <p:spPr bwMode="auto">
              <a:xfrm>
                <a:off x="2733" y="1273"/>
                <a:ext cx="625" cy="669"/>
              </a:xfrm>
              <a:custGeom>
                <a:avLst/>
                <a:gdLst>
                  <a:gd name="G0" fmla="+- 0 0 0"/>
                  <a:gd name="G1" fmla="+- 32 0 0"/>
                  <a:gd name="G2" fmla="+- 21600 0 0"/>
                  <a:gd name="T0" fmla="*/ 21600 w 21600"/>
                  <a:gd name="T1" fmla="*/ 0 h 21632"/>
                  <a:gd name="T2" fmla="*/ 0 w 21600"/>
                  <a:gd name="T3" fmla="*/ 21632 h 21632"/>
                  <a:gd name="T4" fmla="*/ 0 w 21600"/>
                  <a:gd name="T5" fmla="*/ 32 h 21632"/>
                </a:gdLst>
                <a:ahLst/>
                <a:cxnLst>
                  <a:cxn ang="0">
                    <a:pos x="T0" y="T1"/>
                  </a:cxn>
                  <a:cxn ang="0">
                    <a:pos x="T2" y="T3"/>
                  </a:cxn>
                  <a:cxn ang="0">
                    <a:pos x="T4" y="T5"/>
                  </a:cxn>
                </a:cxnLst>
                <a:rect l="0" t="0" r="r" b="b"/>
                <a:pathLst>
                  <a:path w="21600" h="21632" fill="none" extrusionOk="0">
                    <a:moveTo>
                      <a:pt x="21599" y="0"/>
                    </a:moveTo>
                    <a:cubicBezTo>
                      <a:pt x="21599" y="10"/>
                      <a:pt x="21600" y="21"/>
                      <a:pt x="21600" y="32"/>
                    </a:cubicBezTo>
                    <a:cubicBezTo>
                      <a:pt x="21600" y="11961"/>
                      <a:pt x="11929" y="21631"/>
                      <a:pt x="0" y="21632"/>
                    </a:cubicBezTo>
                  </a:path>
                  <a:path w="21600" h="21632" stroke="0" extrusionOk="0">
                    <a:moveTo>
                      <a:pt x="21599" y="0"/>
                    </a:moveTo>
                    <a:cubicBezTo>
                      <a:pt x="21599" y="10"/>
                      <a:pt x="21600" y="21"/>
                      <a:pt x="21600" y="32"/>
                    </a:cubicBezTo>
                    <a:cubicBezTo>
                      <a:pt x="21600" y="11961"/>
                      <a:pt x="11929" y="21631"/>
                      <a:pt x="0" y="21632"/>
                    </a:cubicBezTo>
                    <a:lnTo>
                      <a:pt x="0" y="32"/>
                    </a:lnTo>
                    <a:close/>
                  </a:path>
                </a:pathLst>
              </a:custGeom>
              <a:solidFill>
                <a:schemeClr val="hlink"/>
              </a:solidFill>
              <a:ln w="12700" cap="rnd">
                <a:solidFill>
                  <a:srgbClr val="FAFD00"/>
                </a:solidFill>
                <a:round/>
                <a:headEnd/>
                <a:tailEnd/>
              </a:ln>
              <a:effectLst>
                <a:outerShdw dist="107763" dir="2700000" algn="ctr" rotWithShape="0">
                  <a:schemeClr val="bg2"/>
                </a:outerShdw>
              </a:effectLst>
            </p:spPr>
            <p:txBody>
              <a:bodyPr/>
              <a:lstStyle/>
              <a:p>
                <a:pPr>
                  <a:defRPr/>
                </a:pPr>
                <a:endParaRPr lang="el-GR"/>
              </a:p>
            </p:txBody>
          </p:sp>
          <p:sp>
            <p:nvSpPr>
              <p:cNvPr id="9" name="Oval 8"/>
              <p:cNvSpPr>
                <a:spLocks noChangeArrowheads="1"/>
              </p:cNvSpPr>
              <p:nvPr/>
            </p:nvSpPr>
            <p:spPr bwMode="auto">
              <a:xfrm>
                <a:off x="3084" y="1417"/>
                <a:ext cx="58" cy="46"/>
              </a:xfrm>
              <a:prstGeom prst="ellipse">
                <a:avLst/>
              </a:prstGeom>
              <a:solidFill>
                <a:schemeClr val="bg1"/>
              </a:solidFill>
              <a:ln w="12700">
                <a:solidFill>
                  <a:schemeClr val="bg1"/>
                </a:solidFill>
                <a:round/>
                <a:headEnd/>
                <a:tailEnd/>
              </a:ln>
            </p:spPr>
            <p:txBody>
              <a:bodyPr wrap="none" anchor="ctr"/>
              <a:lstStyle/>
              <a:p>
                <a:endParaRPr lang="el-GR"/>
              </a:p>
            </p:txBody>
          </p:sp>
          <p:sp>
            <p:nvSpPr>
              <p:cNvPr id="10" name="Oval 9"/>
              <p:cNvSpPr>
                <a:spLocks noChangeArrowheads="1"/>
              </p:cNvSpPr>
              <p:nvPr/>
            </p:nvSpPr>
            <p:spPr bwMode="auto">
              <a:xfrm>
                <a:off x="2955" y="1524"/>
                <a:ext cx="57" cy="45"/>
              </a:xfrm>
              <a:prstGeom prst="ellipse">
                <a:avLst/>
              </a:prstGeom>
              <a:solidFill>
                <a:schemeClr val="bg1"/>
              </a:solidFill>
              <a:ln w="12700">
                <a:solidFill>
                  <a:schemeClr val="bg1"/>
                </a:solidFill>
                <a:round/>
                <a:headEnd/>
                <a:tailEnd/>
              </a:ln>
            </p:spPr>
            <p:txBody>
              <a:bodyPr wrap="none" anchor="ctr"/>
              <a:lstStyle/>
              <a:p>
                <a:endParaRPr lang="el-GR"/>
              </a:p>
            </p:txBody>
          </p:sp>
          <p:sp>
            <p:nvSpPr>
              <p:cNvPr id="11" name="Oval 10"/>
              <p:cNvSpPr>
                <a:spLocks noChangeArrowheads="1"/>
              </p:cNvSpPr>
              <p:nvPr/>
            </p:nvSpPr>
            <p:spPr bwMode="auto">
              <a:xfrm>
                <a:off x="2955" y="1417"/>
                <a:ext cx="57" cy="46"/>
              </a:xfrm>
              <a:prstGeom prst="ellipse">
                <a:avLst/>
              </a:prstGeom>
              <a:solidFill>
                <a:schemeClr val="bg1"/>
              </a:solidFill>
              <a:ln w="12700">
                <a:solidFill>
                  <a:schemeClr val="bg1"/>
                </a:solidFill>
                <a:round/>
                <a:headEnd/>
                <a:tailEnd/>
              </a:ln>
            </p:spPr>
            <p:txBody>
              <a:bodyPr wrap="none" anchor="ctr"/>
              <a:lstStyle/>
              <a:p>
                <a:endParaRPr lang="el-GR"/>
              </a:p>
            </p:txBody>
          </p:sp>
          <p:sp>
            <p:nvSpPr>
              <p:cNvPr id="12" name="Oval 11"/>
              <p:cNvSpPr>
                <a:spLocks noChangeArrowheads="1"/>
              </p:cNvSpPr>
              <p:nvPr/>
            </p:nvSpPr>
            <p:spPr bwMode="auto">
              <a:xfrm>
                <a:off x="2824" y="1524"/>
                <a:ext cx="58" cy="45"/>
              </a:xfrm>
              <a:prstGeom prst="ellipse">
                <a:avLst/>
              </a:prstGeom>
              <a:solidFill>
                <a:schemeClr val="bg1"/>
              </a:solidFill>
              <a:ln w="12700">
                <a:solidFill>
                  <a:schemeClr val="bg1"/>
                </a:solidFill>
                <a:round/>
                <a:headEnd/>
                <a:tailEnd/>
              </a:ln>
            </p:spPr>
            <p:txBody>
              <a:bodyPr wrap="none" anchor="ctr"/>
              <a:lstStyle/>
              <a:p>
                <a:endParaRPr lang="el-GR"/>
              </a:p>
            </p:txBody>
          </p:sp>
          <p:sp>
            <p:nvSpPr>
              <p:cNvPr id="13" name="Oval 12"/>
              <p:cNvSpPr>
                <a:spLocks noChangeArrowheads="1"/>
              </p:cNvSpPr>
              <p:nvPr/>
            </p:nvSpPr>
            <p:spPr bwMode="auto">
              <a:xfrm>
                <a:off x="2890" y="1631"/>
                <a:ext cx="57" cy="45"/>
              </a:xfrm>
              <a:prstGeom prst="ellipse">
                <a:avLst/>
              </a:prstGeom>
              <a:solidFill>
                <a:schemeClr val="bg1"/>
              </a:solidFill>
              <a:ln w="12700">
                <a:solidFill>
                  <a:schemeClr val="bg1"/>
                </a:solidFill>
                <a:round/>
                <a:headEnd/>
                <a:tailEnd/>
              </a:ln>
            </p:spPr>
            <p:txBody>
              <a:bodyPr wrap="none" anchor="ctr"/>
              <a:lstStyle/>
              <a:p>
                <a:endParaRPr lang="el-GR"/>
              </a:p>
            </p:txBody>
          </p:sp>
          <p:sp>
            <p:nvSpPr>
              <p:cNvPr id="14" name="Oval 13"/>
              <p:cNvSpPr>
                <a:spLocks noChangeArrowheads="1"/>
              </p:cNvSpPr>
              <p:nvPr/>
            </p:nvSpPr>
            <p:spPr bwMode="auto">
              <a:xfrm>
                <a:off x="2760" y="1417"/>
                <a:ext cx="56" cy="46"/>
              </a:xfrm>
              <a:prstGeom prst="ellipse">
                <a:avLst/>
              </a:prstGeom>
              <a:solidFill>
                <a:schemeClr val="bg1"/>
              </a:solidFill>
              <a:ln w="12700">
                <a:solidFill>
                  <a:schemeClr val="bg1"/>
                </a:solidFill>
                <a:round/>
                <a:headEnd/>
                <a:tailEnd/>
              </a:ln>
            </p:spPr>
            <p:txBody>
              <a:bodyPr wrap="none" anchor="ctr"/>
              <a:lstStyle/>
              <a:p>
                <a:endParaRPr lang="el-GR"/>
              </a:p>
            </p:txBody>
          </p:sp>
        </p:grpSp>
        <p:grpSp>
          <p:nvGrpSpPr>
            <p:cNvPr id="4" name="Group 14"/>
            <p:cNvGrpSpPr>
              <a:grpSpLocks/>
            </p:cNvGrpSpPr>
            <p:nvPr/>
          </p:nvGrpSpPr>
          <p:grpSpPr bwMode="auto">
            <a:xfrm>
              <a:off x="3084" y="1040"/>
              <a:ext cx="639" cy="423"/>
              <a:chOff x="3084" y="1040"/>
              <a:chExt cx="639" cy="423"/>
            </a:xfrm>
          </p:grpSpPr>
          <p:sp>
            <p:nvSpPr>
              <p:cNvPr id="6" name="Oval 15"/>
              <p:cNvSpPr>
                <a:spLocks noChangeArrowheads="1"/>
              </p:cNvSpPr>
              <p:nvPr/>
            </p:nvSpPr>
            <p:spPr bwMode="auto">
              <a:xfrm>
                <a:off x="3084" y="1364"/>
                <a:ext cx="123" cy="99"/>
              </a:xfrm>
              <a:prstGeom prst="ellipse">
                <a:avLst/>
              </a:prstGeom>
              <a:noFill/>
              <a:ln w="12700">
                <a:solidFill>
                  <a:schemeClr val="tx1"/>
                </a:solidFill>
                <a:round/>
                <a:headEnd/>
                <a:tailEnd/>
              </a:ln>
            </p:spPr>
            <p:txBody>
              <a:bodyPr wrap="none" anchor="ctr"/>
              <a:lstStyle/>
              <a:p>
                <a:endParaRPr lang="el-GR"/>
              </a:p>
            </p:txBody>
          </p:sp>
          <p:sp>
            <p:nvSpPr>
              <p:cNvPr id="7" name="Line 16"/>
              <p:cNvSpPr>
                <a:spLocks noChangeShapeType="1"/>
              </p:cNvSpPr>
              <p:nvPr/>
            </p:nvSpPr>
            <p:spPr bwMode="auto">
              <a:xfrm flipV="1">
                <a:off x="3204" y="1040"/>
                <a:ext cx="519" cy="320"/>
              </a:xfrm>
              <a:prstGeom prst="line">
                <a:avLst/>
              </a:prstGeom>
              <a:noFill/>
              <a:ln w="12700">
                <a:solidFill>
                  <a:schemeClr val="tx1"/>
                </a:solidFill>
                <a:round/>
                <a:headEnd type="none" w="sm" len="sm"/>
                <a:tailEnd type="none" w="sm" len="sm"/>
              </a:ln>
            </p:spPr>
            <p:txBody>
              <a:bodyPr/>
              <a:lstStyle/>
              <a:p>
                <a:endParaRPr lang="el-GR"/>
              </a:p>
            </p:txBody>
          </p:sp>
        </p:grpSp>
        <p:sp>
          <p:nvSpPr>
            <p:cNvPr id="5" name="Arc 17"/>
            <p:cNvSpPr>
              <a:spLocks/>
            </p:cNvSpPr>
            <p:nvPr/>
          </p:nvSpPr>
          <p:spPr bwMode="auto">
            <a:xfrm>
              <a:off x="3731" y="1155"/>
              <a:ext cx="325" cy="267"/>
            </a:xfrm>
            <a:custGeom>
              <a:avLst/>
              <a:gdLst>
                <a:gd name="T0" fmla="*/ 0 w 21667"/>
                <a:gd name="T1" fmla="*/ 0 h 21600"/>
                <a:gd name="T2" fmla="*/ 5 w 21667"/>
                <a:gd name="T3" fmla="*/ 3 h 21600"/>
                <a:gd name="T4" fmla="*/ 0 w 21667"/>
                <a:gd name="T5" fmla="*/ 3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64" y="0"/>
                    <a:pt x="21622" y="9621"/>
                    <a:pt x="21666" y="21519"/>
                  </a:cubicBezTo>
                </a:path>
                <a:path w="21667" h="21600" stroke="0" extrusionOk="0">
                  <a:moveTo>
                    <a:pt x="0" y="0"/>
                  </a:moveTo>
                  <a:cubicBezTo>
                    <a:pt x="22" y="0"/>
                    <a:pt x="44" y="-1"/>
                    <a:pt x="67" y="0"/>
                  </a:cubicBezTo>
                  <a:cubicBezTo>
                    <a:pt x="11964" y="0"/>
                    <a:pt x="21622" y="9621"/>
                    <a:pt x="21666" y="21519"/>
                  </a:cubicBezTo>
                  <a:lnTo>
                    <a:pt x="67" y="21600"/>
                  </a:lnTo>
                  <a:close/>
                </a:path>
              </a:pathLst>
            </a:custGeom>
            <a:noFill/>
            <a:ln w="12700" cap="rnd">
              <a:solidFill>
                <a:schemeClr val="tx1"/>
              </a:solidFill>
              <a:round/>
              <a:headEnd type="none" w="sm" len="sm"/>
              <a:tailEnd type="stealth" w="med" len="lg"/>
            </a:ln>
          </p:spPr>
          <p:txBody>
            <a:bodyPr/>
            <a:lstStyle/>
            <a:p>
              <a:endParaRPr lang="el-GR"/>
            </a:p>
          </p:txBody>
        </p:sp>
      </p:grpSp>
      <p:grpSp>
        <p:nvGrpSpPr>
          <p:cNvPr id="15" name="Group 18"/>
          <p:cNvGrpSpPr>
            <a:grpSpLocks/>
          </p:cNvGrpSpPr>
          <p:nvPr/>
        </p:nvGrpSpPr>
        <p:grpSpPr bwMode="auto">
          <a:xfrm>
            <a:off x="1763713" y="2725740"/>
            <a:ext cx="509587" cy="1131888"/>
            <a:chOff x="3721" y="1471"/>
            <a:chExt cx="381" cy="792"/>
          </a:xfrm>
        </p:grpSpPr>
        <p:sp>
          <p:nvSpPr>
            <p:cNvPr id="16" name="AutoShape 19"/>
            <p:cNvSpPr>
              <a:spLocks noChangeArrowheads="1"/>
            </p:cNvSpPr>
            <p:nvPr/>
          </p:nvSpPr>
          <p:spPr bwMode="blackWhite">
            <a:xfrm>
              <a:off x="3721" y="1524"/>
              <a:ext cx="381" cy="739"/>
            </a:xfrm>
            <a:prstGeom prst="roundRect">
              <a:avLst>
                <a:gd name="adj" fmla="val 44579"/>
              </a:avLst>
            </a:prstGeom>
            <a:gradFill rotWithShape="0">
              <a:gsLst>
                <a:gs pos="0">
                  <a:srgbClr val="B3B900"/>
                </a:gs>
                <a:gs pos="50000">
                  <a:srgbClr val="B3B900">
                    <a:gamma/>
                    <a:tint val="89804"/>
                    <a:invGamma/>
                  </a:srgbClr>
                </a:gs>
                <a:gs pos="100000">
                  <a:srgbClr val="B3B900"/>
                </a:gs>
              </a:gsLst>
              <a:lin ang="0" scaled="1"/>
            </a:gradFill>
            <a:ln w="12700">
              <a:solidFill>
                <a:schemeClr val="folHlink"/>
              </a:solidFill>
              <a:round/>
              <a:headEnd/>
              <a:tailEnd/>
            </a:ln>
            <a:effectLst>
              <a:outerShdw dist="107763" dir="2700000" algn="ctr" rotWithShape="0">
                <a:schemeClr val="bg2"/>
              </a:outerShdw>
            </a:effectLst>
          </p:spPr>
          <p:txBody>
            <a:bodyPr wrap="none" anchor="ctr"/>
            <a:lstStyle/>
            <a:p>
              <a:pPr>
                <a:defRPr/>
              </a:pPr>
              <a:endParaRPr lang="el-GR"/>
            </a:p>
          </p:txBody>
        </p:sp>
        <p:sp>
          <p:nvSpPr>
            <p:cNvPr id="17" name="Rectangle 20"/>
            <p:cNvSpPr>
              <a:spLocks noChangeArrowheads="1"/>
            </p:cNvSpPr>
            <p:nvPr/>
          </p:nvSpPr>
          <p:spPr bwMode="blackWhite">
            <a:xfrm>
              <a:off x="3721" y="1471"/>
              <a:ext cx="381" cy="472"/>
            </a:xfrm>
            <a:prstGeom prst="rect">
              <a:avLst/>
            </a:prstGeom>
            <a:gradFill rotWithShape="0">
              <a:gsLst>
                <a:gs pos="0">
                  <a:srgbClr val="0F47E1"/>
                </a:gs>
                <a:gs pos="50000">
                  <a:srgbClr val="114FFB"/>
                </a:gs>
                <a:gs pos="100000">
                  <a:srgbClr val="0F47E1"/>
                </a:gs>
              </a:gsLst>
              <a:lin ang="0" scaled="1"/>
            </a:gradFill>
            <a:ln w="12700">
              <a:solidFill>
                <a:schemeClr val="folHlink"/>
              </a:solidFill>
              <a:miter lim="800000"/>
              <a:headEnd/>
              <a:tailEnd/>
            </a:ln>
          </p:spPr>
          <p:txBody>
            <a:bodyPr wrap="none" anchor="ctr"/>
            <a:lstStyle/>
            <a:p>
              <a:endParaRPr lang="el-GR"/>
            </a:p>
          </p:txBody>
        </p:sp>
      </p:grpSp>
      <p:sp>
        <p:nvSpPr>
          <p:cNvPr id="18" name="17 - TextBox"/>
          <p:cNvSpPr txBox="1"/>
          <p:nvPr/>
        </p:nvSpPr>
        <p:spPr>
          <a:xfrm>
            <a:off x="3143240" y="1643050"/>
            <a:ext cx="4286280" cy="369332"/>
          </a:xfrm>
          <a:prstGeom prst="rect">
            <a:avLst/>
          </a:prstGeom>
          <a:noFill/>
          <a:ln>
            <a:solidFill>
              <a:schemeClr val="tx2">
                <a:lumMod val="60000"/>
                <a:lumOff val="40000"/>
              </a:schemeClr>
            </a:solidFill>
          </a:ln>
        </p:spPr>
        <p:txBody>
          <a:bodyPr wrap="square" rtlCol="0">
            <a:spAutoFit/>
          </a:bodyPr>
          <a:lstStyle/>
          <a:p>
            <a:pPr algn="ctr"/>
            <a:r>
              <a:rPr lang="el-GR" b="1" dirty="0" smtClean="0"/>
              <a:t>Παρασκευή μικροβιακού εναιωρήματος</a:t>
            </a:r>
            <a:endParaRPr lang="el-GR" b="1" dirty="0"/>
          </a:p>
        </p:txBody>
      </p:sp>
      <p:sp>
        <p:nvSpPr>
          <p:cNvPr id="19" name="18 - TextBox"/>
          <p:cNvSpPr txBox="1"/>
          <p:nvPr/>
        </p:nvSpPr>
        <p:spPr>
          <a:xfrm>
            <a:off x="3143240" y="2143116"/>
            <a:ext cx="4286280" cy="2308324"/>
          </a:xfrm>
          <a:prstGeom prst="rect">
            <a:avLst/>
          </a:prstGeom>
          <a:noFill/>
          <a:ln>
            <a:solidFill>
              <a:schemeClr val="tx2">
                <a:lumMod val="40000"/>
                <a:lumOff val="60000"/>
              </a:schemeClr>
            </a:solidFill>
          </a:ln>
        </p:spPr>
        <p:txBody>
          <a:bodyPr wrap="square" rtlCol="0">
            <a:spAutoFit/>
          </a:bodyPr>
          <a:lstStyle/>
          <a:p>
            <a:r>
              <a:rPr lang="el-GR" sz="1600" dirty="0" smtClean="0"/>
              <a:t>Μεταφορά 4-5 αποικιών από το υπό εξέταση μικροβίου (και του προτύπου, αν υπάρχει) σε 4-5</a:t>
            </a:r>
            <a:r>
              <a:rPr lang="en-US" sz="1600" dirty="0" smtClean="0"/>
              <a:t>ml</a:t>
            </a:r>
            <a:r>
              <a:rPr lang="el-GR" sz="1600" dirty="0" smtClean="0"/>
              <a:t>  φυσιολογικό ορό ή σε ζωμό ανάπτυξης του μικροβίου και επώαση, μέχρι το εναιώρημα να αποκτήσει θολερότητα  ίση με 0,5 της κλίμακας </a:t>
            </a:r>
            <a:r>
              <a:rPr lang="en-US" sz="1600" dirty="0" smtClean="0"/>
              <a:t>MacFarland (1,5 X 10</a:t>
            </a:r>
            <a:r>
              <a:rPr lang="en-US" sz="1600" baseline="30000" dirty="0" smtClean="0"/>
              <a:t>8</a:t>
            </a:r>
            <a:r>
              <a:rPr lang="en-US" sz="1600" dirty="0" smtClean="0"/>
              <a:t> CFU/ml)</a:t>
            </a:r>
            <a:r>
              <a:rPr lang="el-GR" sz="1600" dirty="0" smtClean="0"/>
              <a:t>.</a:t>
            </a:r>
          </a:p>
          <a:p>
            <a:endParaRPr lang="en-US" sz="1600" dirty="0" smtClean="0"/>
          </a:p>
          <a:p>
            <a:r>
              <a:rPr lang="el-GR" sz="1600" dirty="0" smtClean="0"/>
              <a:t>Οι αποικίες πρέπει να είναι μεμονωμένες και παρόμοιας μορφολογίας  </a:t>
            </a:r>
            <a:endParaRPr lang="el-GR" sz="1600" dirty="0"/>
          </a:p>
        </p:txBody>
      </p:sp>
      <p:sp>
        <p:nvSpPr>
          <p:cNvPr id="20" name="19 - TextBox"/>
          <p:cNvSpPr txBox="1"/>
          <p:nvPr/>
        </p:nvSpPr>
        <p:spPr>
          <a:xfrm>
            <a:off x="142844" y="4581607"/>
            <a:ext cx="4929222" cy="2062103"/>
          </a:xfrm>
          <a:prstGeom prst="rect">
            <a:avLst/>
          </a:prstGeom>
          <a:noFill/>
          <a:ln>
            <a:solidFill>
              <a:srgbClr val="FF0000"/>
            </a:solidFill>
          </a:ln>
        </p:spPr>
        <p:txBody>
          <a:bodyPr wrap="square" rtlCol="0">
            <a:spAutoFit/>
          </a:bodyPr>
          <a:lstStyle/>
          <a:p>
            <a:r>
              <a:rPr lang="el-GR" sz="1600" dirty="0" smtClean="0"/>
              <a:t>Η κλίμακα </a:t>
            </a:r>
            <a:r>
              <a:rPr lang="en-US" sz="1600" dirty="0" smtClean="0"/>
              <a:t>MacFarland </a:t>
            </a:r>
            <a:r>
              <a:rPr lang="el-GR" sz="1600" dirty="0" smtClean="0"/>
              <a:t> είναι πρότυπη κλίμακα «θολερότητας» που αντιστοιχεί σε πλήθος μικροβίων.  Η σύγκριση του εναιωρήματος γίνεται με την τοποθέτηση του σωληναρίου δίπλα σε πρότυπο σωλήνα της </a:t>
            </a:r>
            <a:r>
              <a:rPr lang="en-US" sz="1600" dirty="0" smtClean="0"/>
              <a:t>MacFarland</a:t>
            </a:r>
            <a:r>
              <a:rPr lang="el-GR" sz="1600" dirty="0" smtClean="0"/>
              <a:t> μπροστά από λευκό χαρτόνι με μαύρες γραμμές. Η σύγκριση γίνεται με οπτική σύγκριση στις μαύρες γραμμές. Σήμερα η σύγκριση γίνεται με </a:t>
            </a:r>
            <a:r>
              <a:rPr lang="el-GR" sz="1600" dirty="0" err="1" smtClean="0"/>
              <a:t>νεφελομετρία</a:t>
            </a:r>
            <a:r>
              <a:rPr lang="el-GR" sz="1600" dirty="0" smtClean="0"/>
              <a:t> ή </a:t>
            </a:r>
            <a:r>
              <a:rPr lang="el-GR" sz="1600" dirty="0" err="1" smtClean="0"/>
              <a:t>σπεκτροφωτομετρία</a:t>
            </a:r>
            <a:r>
              <a:rPr lang="el-GR" sz="1600" dirty="0" smtClean="0"/>
              <a:t>    </a:t>
            </a:r>
            <a:endParaRPr lang="el-GR" sz="1600"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1520" y="1124744"/>
            <a:ext cx="8280919" cy="523220"/>
          </a:xfrm>
          <a:prstGeom prst="rect">
            <a:avLst/>
          </a:prstGeom>
          <a:solidFill>
            <a:schemeClr val="tx2">
              <a:lumMod val="60000"/>
              <a:lumOff val="4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sz="2800" b="1" dirty="0">
                <a:solidFill>
                  <a:schemeClr val="bg1"/>
                </a:solidFill>
                <a:latin typeface="Calibri" pitchFamily="34" charset="0"/>
              </a:rPr>
              <a:t>Παρασκευή </a:t>
            </a:r>
            <a:r>
              <a:rPr lang="el-GR" sz="2800" b="1" dirty="0" smtClean="0">
                <a:solidFill>
                  <a:schemeClr val="bg1"/>
                </a:solidFill>
                <a:latin typeface="Calibri" pitchFamily="34" charset="0"/>
              </a:rPr>
              <a:t>μικροβιακού </a:t>
            </a:r>
            <a:r>
              <a:rPr lang="el-GR" sz="2800" b="1" dirty="0">
                <a:solidFill>
                  <a:schemeClr val="bg1"/>
                </a:solidFill>
                <a:latin typeface="Calibri" pitchFamily="34" charset="0"/>
              </a:rPr>
              <a:t>εναιωρήματος</a:t>
            </a:r>
            <a:r>
              <a:rPr lang="en-US" sz="2800" b="1" dirty="0">
                <a:solidFill>
                  <a:schemeClr val="bg1"/>
                </a:solidFill>
                <a:latin typeface="Calibri" pitchFamily="34" charset="0"/>
              </a:rPr>
              <a:t> </a:t>
            </a:r>
            <a:r>
              <a:rPr lang="el-GR" sz="2800" b="1" dirty="0">
                <a:solidFill>
                  <a:schemeClr val="bg1"/>
                </a:solidFill>
                <a:latin typeface="Calibri" pitchFamily="34" charset="0"/>
              </a:rPr>
              <a:t>(</a:t>
            </a:r>
            <a:r>
              <a:rPr lang="en-US" sz="2800" b="1" dirty="0" err="1">
                <a:solidFill>
                  <a:schemeClr val="bg1"/>
                </a:solidFill>
                <a:latin typeface="Calibri" pitchFamily="34" charset="0"/>
              </a:rPr>
              <a:t>inoculum</a:t>
            </a:r>
            <a:r>
              <a:rPr lang="en-US" sz="2800" b="1" dirty="0">
                <a:solidFill>
                  <a:schemeClr val="bg1"/>
                </a:solidFill>
                <a:latin typeface="Calibri" pitchFamily="34" charset="0"/>
              </a:rPr>
              <a:t>)</a:t>
            </a:r>
            <a:endParaRPr lang="el-GR" sz="2800" b="1" dirty="0">
              <a:solidFill>
                <a:schemeClr val="bg1"/>
              </a:solidFill>
              <a:latin typeface="Calibri" pitchFamily="34" charset="0"/>
            </a:endParaRPr>
          </a:p>
        </p:txBody>
      </p:sp>
      <p:sp>
        <p:nvSpPr>
          <p:cNvPr id="26627" name="Text Box 3"/>
          <p:cNvSpPr txBox="1">
            <a:spLocks noChangeArrowheads="1"/>
          </p:cNvSpPr>
          <p:nvPr/>
        </p:nvSpPr>
        <p:spPr bwMode="auto">
          <a:xfrm>
            <a:off x="755575" y="1796623"/>
            <a:ext cx="7056785" cy="1200329"/>
          </a:xfrm>
          <a:prstGeom prst="rect">
            <a:avLst/>
          </a:prstGeom>
          <a:noFill/>
          <a:ln w="9525" algn="ctr">
            <a:noFill/>
            <a:miter lim="800000"/>
            <a:headEnd/>
            <a:tailEnd/>
          </a:ln>
        </p:spPr>
        <p:txBody>
          <a:bodyPr wrap="square">
            <a:spAutoFit/>
          </a:bodyPr>
          <a:lstStyle/>
          <a:p>
            <a:pPr algn="ctr"/>
            <a:r>
              <a:rPr lang="en-US" sz="2400" dirty="0">
                <a:solidFill>
                  <a:srgbClr val="CC0000"/>
                </a:solidFill>
                <a:latin typeface="Comic Sans MS" pitchFamily="66" charset="0"/>
              </a:rPr>
              <a:t>       </a:t>
            </a:r>
            <a:r>
              <a:rPr lang="el-GR" sz="2000" dirty="0" smtClean="0">
                <a:solidFill>
                  <a:schemeClr val="tx2">
                    <a:lumMod val="75000"/>
                  </a:schemeClr>
                </a:solidFill>
                <a:latin typeface="Calibri" pitchFamily="34" charset="0"/>
              </a:rPr>
              <a:t>Θολερότητα </a:t>
            </a:r>
            <a:r>
              <a:rPr lang="en-US" sz="2000" dirty="0" smtClean="0">
                <a:solidFill>
                  <a:schemeClr val="tx2">
                    <a:lumMod val="75000"/>
                  </a:schemeClr>
                </a:solidFill>
                <a:latin typeface="Calibri" pitchFamily="34" charset="0"/>
              </a:rPr>
              <a:t> </a:t>
            </a:r>
            <a:r>
              <a:rPr lang="el-GR" sz="2000" dirty="0">
                <a:solidFill>
                  <a:schemeClr val="tx2">
                    <a:lumMod val="75000"/>
                  </a:schemeClr>
                </a:solidFill>
                <a:latin typeface="Calibri" pitchFamily="34" charset="0"/>
              </a:rPr>
              <a:t>0.5 κλίμακας </a:t>
            </a:r>
            <a:r>
              <a:rPr lang="en-US" sz="2000" dirty="0">
                <a:solidFill>
                  <a:schemeClr val="tx2">
                    <a:lumMod val="75000"/>
                  </a:schemeClr>
                </a:solidFill>
                <a:latin typeface="Calibri" pitchFamily="34" charset="0"/>
              </a:rPr>
              <a:t>McFarland </a:t>
            </a:r>
          </a:p>
          <a:p>
            <a:pPr algn="ctr"/>
            <a:r>
              <a:rPr lang="en-US" sz="2000" dirty="0">
                <a:solidFill>
                  <a:schemeClr val="tx2">
                    <a:lumMod val="75000"/>
                  </a:schemeClr>
                </a:solidFill>
                <a:latin typeface="Calibri" pitchFamily="34" charset="0"/>
              </a:rPr>
              <a:t>    (  </a:t>
            </a:r>
            <a:r>
              <a:rPr lang="el-GR" sz="2000" dirty="0">
                <a:solidFill>
                  <a:schemeClr val="tx2">
                    <a:lumMod val="75000"/>
                  </a:schemeClr>
                </a:solidFill>
                <a:latin typeface="Calibri" pitchFamily="34" charset="0"/>
              </a:rPr>
              <a:t>1-2 Χ 10</a:t>
            </a:r>
            <a:r>
              <a:rPr lang="el-GR" sz="2000" baseline="30000" dirty="0">
                <a:solidFill>
                  <a:schemeClr val="tx2">
                    <a:lumMod val="75000"/>
                  </a:schemeClr>
                </a:solidFill>
                <a:latin typeface="Calibri" pitchFamily="34" charset="0"/>
              </a:rPr>
              <a:t>8 </a:t>
            </a:r>
            <a:r>
              <a:rPr lang="en-US" sz="2000" dirty="0">
                <a:solidFill>
                  <a:schemeClr val="tx2">
                    <a:lumMod val="75000"/>
                  </a:schemeClr>
                </a:solidFill>
                <a:latin typeface="Calibri" pitchFamily="34" charset="0"/>
              </a:rPr>
              <a:t> CFU/ml </a:t>
            </a:r>
            <a:r>
              <a:rPr lang="en-US" sz="2000" dirty="0" smtClean="0">
                <a:solidFill>
                  <a:schemeClr val="tx2">
                    <a:lumMod val="75000"/>
                  </a:schemeClr>
                </a:solidFill>
                <a:latin typeface="Calibri" pitchFamily="34" charset="0"/>
              </a:rPr>
              <a:t>)</a:t>
            </a:r>
            <a:r>
              <a:rPr lang="en-US" sz="2400" i="1" dirty="0" smtClean="0">
                <a:solidFill>
                  <a:schemeClr val="tx2">
                    <a:lumMod val="75000"/>
                  </a:schemeClr>
                </a:solidFill>
                <a:latin typeface="Comic Sans MS" pitchFamily="66" charset="0"/>
              </a:rPr>
              <a:t> </a:t>
            </a:r>
            <a:endParaRPr lang="en-US" sz="2400" dirty="0">
              <a:solidFill>
                <a:schemeClr val="tx2">
                  <a:lumMod val="75000"/>
                </a:schemeClr>
              </a:solidFill>
              <a:latin typeface="Comic Sans MS" pitchFamily="66" charset="0"/>
            </a:endParaRPr>
          </a:p>
          <a:p>
            <a:endParaRPr lang="el-GR" sz="2400" dirty="0">
              <a:solidFill>
                <a:srgbClr val="003366"/>
              </a:solidFill>
              <a:latin typeface="Comic Sans MS" pitchFamily="66" charset="0"/>
            </a:endParaRPr>
          </a:p>
        </p:txBody>
      </p:sp>
      <p:sp>
        <p:nvSpPr>
          <p:cNvPr id="26628" name="Text Box 4"/>
          <p:cNvSpPr txBox="1">
            <a:spLocks noChangeArrowheads="1"/>
          </p:cNvSpPr>
          <p:nvPr/>
        </p:nvSpPr>
        <p:spPr bwMode="auto">
          <a:xfrm>
            <a:off x="6084888" y="5445125"/>
            <a:ext cx="2417762" cy="457200"/>
          </a:xfrm>
          <a:prstGeom prst="rect">
            <a:avLst/>
          </a:prstGeom>
          <a:noFill/>
          <a:ln w="9525" algn="ctr">
            <a:noFill/>
            <a:miter lim="800000"/>
            <a:headEnd/>
            <a:tailEnd/>
          </a:ln>
        </p:spPr>
        <p:txBody>
          <a:bodyPr wrap="none">
            <a:spAutoFit/>
          </a:bodyPr>
          <a:lstStyle/>
          <a:p>
            <a:r>
              <a:rPr lang="el-GR" sz="2400" b="1">
                <a:solidFill>
                  <a:srgbClr val="003366"/>
                </a:solidFill>
                <a:latin typeface="Comic Sans MS" pitchFamily="66" charset="0"/>
              </a:rPr>
              <a:t>ή με φωτόμετρο</a:t>
            </a:r>
          </a:p>
        </p:txBody>
      </p:sp>
      <p:pic>
        <p:nvPicPr>
          <p:cNvPr id="26629" name="Picture 5"/>
          <p:cNvPicPr>
            <a:picLocks noChangeAspect="1" noChangeArrowheads="1"/>
          </p:cNvPicPr>
          <p:nvPr/>
        </p:nvPicPr>
        <p:blipFill>
          <a:blip r:embed="rId2" cstate="print"/>
          <a:srcRect/>
          <a:stretch>
            <a:fillRect/>
          </a:stretch>
        </p:blipFill>
        <p:spPr bwMode="auto">
          <a:xfrm>
            <a:off x="5292080" y="2636912"/>
            <a:ext cx="3790950" cy="3528392"/>
          </a:xfrm>
          <a:prstGeom prst="rect">
            <a:avLst/>
          </a:prstGeom>
          <a:noFill/>
          <a:ln w="9525">
            <a:noFill/>
            <a:miter lim="800000"/>
            <a:headEnd/>
            <a:tailEnd/>
          </a:ln>
        </p:spPr>
      </p:pic>
      <p:sp>
        <p:nvSpPr>
          <p:cNvPr id="26630" name="Text Box 6"/>
          <p:cNvSpPr txBox="1">
            <a:spLocks noChangeArrowheads="1"/>
          </p:cNvSpPr>
          <p:nvPr/>
        </p:nvSpPr>
        <p:spPr bwMode="auto">
          <a:xfrm>
            <a:off x="5435600" y="6237288"/>
            <a:ext cx="977900" cy="366712"/>
          </a:xfrm>
          <a:prstGeom prst="rect">
            <a:avLst/>
          </a:prstGeom>
          <a:noFill/>
          <a:ln w="9525" algn="ctr">
            <a:noFill/>
            <a:miter lim="800000"/>
            <a:headEnd/>
            <a:tailEnd/>
          </a:ln>
        </p:spPr>
        <p:txBody>
          <a:bodyPr wrap="none">
            <a:spAutoFit/>
          </a:bodyPr>
          <a:lstStyle/>
          <a:p>
            <a:pPr algn="ctr"/>
            <a:r>
              <a:rPr lang="en-US">
                <a:solidFill>
                  <a:srgbClr val="A50021"/>
                </a:solidFill>
                <a:latin typeface="Comic Sans MS" pitchFamily="66" charset="0"/>
              </a:rPr>
              <a:t>0.5McF</a:t>
            </a:r>
            <a:endParaRPr lang="el-GR">
              <a:solidFill>
                <a:srgbClr val="A50021"/>
              </a:solidFill>
              <a:latin typeface="Comic Sans MS" pitchFamily="66" charset="0"/>
            </a:endParaRPr>
          </a:p>
        </p:txBody>
      </p:sp>
      <p:sp>
        <p:nvSpPr>
          <p:cNvPr id="26631" name="Text Box 7"/>
          <p:cNvSpPr txBox="1">
            <a:spLocks noChangeArrowheads="1"/>
          </p:cNvSpPr>
          <p:nvPr/>
        </p:nvSpPr>
        <p:spPr bwMode="auto">
          <a:xfrm>
            <a:off x="6372225" y="6216650"/>
            <a:ext cx="1549400" cy="641350"/>
          </a:xfrm>
          <a:prstGeom prst="rect">
            <a:avLst/>
          </a:prstGeom>
          <a:noFill/>
          <a:ln w="9525" algn="ctr">
            <a:noFill/>
            <a:miter lim="800000"/>
            <a:headEnd/>
            <a:tailEnd/>
          </a:ln>
        </p:spPr>
        <p:txBody>
          <a:bodyPr wrap="none">
            <a:spAutoFit/>
          </a:bodyPr>
          <a:lstStyle/>
          <a:p>
            <a:pPr algn="ctr"/>
            <a:r>
              <a:rPr lang="en-US" i="1">
                <a:solidFill>
                  <a:srgbClr val="A50021"/>
                </a:solidFill>
                <a:latin typeface="Comic Sans MS" pitchFamily="66" charset="0"/>
              </a:rPr>
              <a:t>E.coli </a:t>
            </a:r>
          </a:p>
          <a:p>
            <a:pPr algn="ctr"/>
            <a:r>
              <a:rPr lang="en-US">
                <a:solidFill>
                  <a:srgbClr val="A50021"/>
                </a:solidFill>
                <a:latin typeface="Comic Sans MS" pitchFamily="66" charset="0"/>
              </a:rPr>
              <a:t>ATCC 25922</a:t>
            </a:r>
            <a:endParaRPr lang="el-GR">
              <a:solidFill>
                <a:srgbClr val="A50021"/>
              </a:solidFill>
              <a:latin typeface="Comic Sans MS" pitchFamily="66" charset="0"/>
            </a:endParaRPr>
          </a:p>
        </p:txBody>
      </p:sp>
      <p:pic>
        <p:nvPicPr>
          <p:cNvPr id="21512" name="Picture 8" descr="kirby-bauer 020"/>
          <p:cNvPicPr>
            <a:picLocks noChangeAspect="1" noChangeArrowheads="1"/>
          </p:cNvPicPr>
          <p:nvPr/>
        </p:nvPicPr>
        <p:blipFill>
          <a:blip r:embed="rId3" cstate="print"/>
          <a:srcRect/>
          <a:stretch>
            <a:fillRect/>
          </a:stretch>
        </p:blipFill>
        <p:spPr bwMode="auto">
          <a:xfrm>
            <a:off x="4211638" y="5589588"/>
            <a:ext cx="1081087" cy="895350"/>
          </a:xfrm>
          <a:prstGeom prst="rect">
            <a:avLst/>
          </a:prstGeom>
          <a:noFill/>
          <a:ln w="9525">
            <a:noFill/>
            <a:miter lim="800000"/>
            <a:headEnd/>
            <a:tailEnd/>
          </a:ln>
        </p:spPr>
      </p:pic>
      <p:pic>
        <p:nvPicPr>
          <p:cNvPr id="26633" name="Picture 9" descr="C:\Users\maria\Downloads\1 mcfarland stds.jpg"/>
          <p:cNvPicPr>
            <a:picLocks noChangeAspect="1" noChangeArrowheads="1"/>
          </p:cNvPicPr>
          <p:nvPr/>
        </p:nvPicPr>
        <p:blipFill>
          <a:blip r:embed="rId4" cstate="print"/>
          <a:srcRect/>
          <a:stretch>
            <a:fillRect/>
          </a:stretch>
        </p:blipFill>
        <p:spPr bwMode="auto">
          <a:xfrm>
            <a:off x="0" y="2636912"/>
            <a:ext cx="4211638" cy="357301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2000" fill="hold"/>
                                        <p:tgtEl>
                                          <p:spTgt spid="21512"/>
                                        </p:tgtEl>
                                        <p:attrNameLst>
                                          <p:attrName>ppt_x</p:attrName>
                                        </p:attrNameLst>
                                      </p:cBhvr>
                                      <p:tavLst>
                                        <p:tav tm="0">
                                          <p:val>
                                            <p:strVal val="#ppt_x"/>
                                          </p:val>
                                        </p:tav>
                                        <p:tav tm="100000">
                                          <p:val>
                                            <p:strVal val="#ppt_x"/>
                                          </p:val>
                                        </p:tav>
                                      </p:tavLst>
                                    </p:anim>
                                    <p:anim calcmode="lin" valueType="num">
                                      <p:cBhvr additive="base">
                                        <p:cTn id="8" dur="2000" fill="hold"/>
                                        <p:tgtEl>
                                          <p:spTgt spid="215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57356" y="1428736"/>
            <a:ext cx="5572164" cy="369332"/>
          </a:xfrm>
          <a:prstGeom prst="rect">
            <a:avLst/>
          </a:prstGeom>
          <a:noFill/>
          <a:ln>
            <a:solidFill>
              <a:schemeClr val="tx2">
                <a:lumMod val="60000"/>
                <a:lumOff val="40000"/>
              </a:schemeClr>
            </a:solidFill>
          </a:ln>
        </p:spPr>
        <p:txBody>
          <a:bodyPr wrap="square" rtlCol="0">
            <a:spAutoFit/>
          </a:bodyPr>
          <a:lstStyle/>
          <a:p>
            <a:pPr algn="ctr"/>
            <a:r>
              <a:rPr lang="el-GR" b="1" dirty="0" smtClean="0">
                <a:solidFill>
                  <a:schemeClr val="bg1"/>
                </a:solidFill>
              </a:rPr>
              <a:t>Πρότυπα στελέχη μικροβίων</a:t>
            </a:r>
            <a:endParaRPr lang="el-GR" b="1" dirty="0">
              <a:solidFill>
                <a:schemeClr val="bg1"/>
              </a:solidFill>
            </a:endParaRPr>
          </a:p>
        </p:txBody>
      </p:sp>
      <p:sp>
        <p:nvSpPr>
          <p:cNvPr id="3" name="2 - TextBox"/>
          <p:cNvSpPr txBox="1"/>
          <p:nvPr/>
        </p:nvSpPr>
        <p:spPr>
          <a:xfrm>
            <a:off x="1857356" y="1928802"/>
            <a:ext cx="5572164" cy="4524315"/>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
            </a:pPr>
            <a:r>
              <a:rPr lang="el-GR" sz="1600" dirty="0" smtClean="0"/>
              <a:t>Μικροβιακά στελέχη που καλλιεργούνται και διατηρούνται σε οργανωμένα μικροβιολογικά κέντρα αναφοράς</a:t>
            </a:r>
          </a:p>
          <a:p>
            <a:pPr>
              <a:buFont typeface="Wingdings" pitchFamily="2" charset="2"/>
              <a:buChar char="§"/>
            </a:pPr>
            <a:endParaRPr lang="el-GR" sz="1600" dirty="0" smtClean="0"/>
          </a:p>
          <a:p>
            <a:pPr>
              <a:buFont typeface="Wingdings" pitchFamily="2" charset="2"/>
              <a:buChar char="§"/>
            </a:pPr>
            <a:r>
              <a:rPr lang="el-GR" sz="1600" dirty="0" smtClean="0"/>
              <a:t>Έχουν γνωστές ιδιότητες και γνωστή ευαισθησία σε αντιβιοτικά</a:t>
            </a:r>
          </a:p>
          <a:p>
            <a:pPr>
              <a:buFont typeface="Wingdings" pitchFamily="2" charset="2"/>
              <a:buChar char="§"/>
            </a:pPr>
            <a:endParaRPr lang="el-GR" sz="1600" dirty="0" smtClean="0"/>
          </a:p>
          <a:p>
            <a:pPr>
              <a:buFont typeface="Wingdings" pitchFamily="2" charset="2"/>
              <a:buChar char="§"/>
            </a:pPr>
            <a:r>
              <a:rPr lang="el-GR" sz="1600" dirty="0" smtClean="0"/>
              <a:t>Χρησιμοποιούνται ως μάρτυρες σε βιοχημικές δοκιμασίες στην ταυτοποίηση των μικροβίων και στο αντιβιόγραμμα</a:t>
            </a:r>
          </a:p>
          <a:p>
            <a:pPr>
              <a:buFont typeface="Wingdings" pitchFamily="2" charset="2"/>
              <a:buChar char="§"/>
            </a:pPr>
            <a:endParaRPr lang="el-GR" sz="1600" dirty="0" smtClean="0"/>
          </a:p>
          <a:p>
            <a:pPr>
              <a:buFont typeface="Wingdings" pitchFamily="2" charset="2"/>
              <a:buChar char="§"/>
            </a:pPr>
            <a:r>
              <a:rPr lang="el-GR" sz="1600" dirty="0" smtClean="0"/>
              <a:t>Στελέχη αναφοράς πρέπει να διαθέτουν τα μικροβιολογικά εργαστήρια. Διατηρούνται σε κεκλιμένο άγαρ και ανακαλλιεργούνται μια φορά το μήνα.</a:t>
            </a:r>
          </a:p>
          <a:p>
            <a:pPr>
              <a:buFont typeface="Wingdings" pitchFamily="2" charset="2"/>
              <a:buChar char="§"/>
            </a:pPr>
            <a:endParaRPr lang="el-GR" sz="1600" dirty="0" smtClean="0"/>
          </a:p>
          <a:p>
            <a:pPr>
              <a:buFont typeface="Wingdings" pitchFamily="2" charset="2"/>
              <a:buChar char="§"/>
            </a:pPr>
            <a:r>
              <a:rPr lang="el-GR" sz="1600" dirty="0" smtClean="0"/>
              <a:t>Στο αντιβιόγραμμα εξετάζονται παράλληλα με το υπό εξέταση μικρόβιο και γίνεται σύγκριση της αναστολής τους από το αντιβιοτικό</a:t>
            </a:r>
          </a:p>
          <a:p>
            <a:pPr>
              <a:buFont typeface="Wingdings" pitchFamily="2" charset="2"/>
              <a:buChar char="§"/>
            </a:pPr>
            <a:endParaRPr lang="el-GR" sz="1600" dirty="0" smtClean="0"/>
          </a:p>
          <a:p>
            <a:pPr>
              <a:buFont typeface="Wingdings" pitchFamily="2" charset="2"/>
              <a:buChar char="§"/>
            </a:pPr>
            <a:r>
              <a:rPr lang="el-GR" sz="1600" dirty="0" smtClean="0"/>
              <a:t>Σήμερα στην πράξη η σύγκριση γίνεται με πίνακες όπως ορίζουν τα διεθνή πρότυπα  </a:t>
            </a:r>
            <a:endParaRPr lang="el-GR" sz="16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500166" y="2130974"/>
            <a:ext cx="4286280" cy="369332"/>
          </a:xfrm>
          <a:prstGeom prst="rect">
            <a:avLst/>
          </a:prstGeom>
          <a:noFill/>
          <a:ln>
            <a:solidFill>
              <a:schemeClr val="tx2">
                <a:lumMod val="60000"/>
                <a:lumOff val="40000"/>
              </a:schemeClr>
            </a:solidFill>
          </a:ln>
        </p:spPr>
        <p:txBody>
          <a:bodyPr wrap="square" rtlCol="0">
            <a:spAutoFit/>
          </a:bodyPr>
          <a:lstStyle/>
          <a:p>
            <a:pPr algn="ctr"/>
            <a:r>
              <a:rPr lang="el-GR" b="1" dirty="0" smtClean="0"/>
              <a:t>Δίσκοι ευαισθησίας αντιβιοτικών</a:t>
            </a:r>
            <a:endParaRPr lang="el-GR" b="1" dirty="0"/>
          </a:p>
        </p:txBody>
      </p:sp>
      <p:sp>
        <p:nvSpPr>
          <p:cNvPr id="3" name="2 - TextBox"/>
          <p:cNvSpPr txBox="1"/>
          <p:nvPr/>
        </p:nvSpPr>
        <p:spPr>
          <a:xfrm>
            <a:off x="1500166" y="2714620"/>
            <a:ext cx="4286280" cy="2554545"/>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ü"/>
            </a:pPr>
            <a:r>
              <a:rPr lang="el-GR" sz="1600" dirty="0" smtClean="0"/>
              <a:t>Χάρτινοι, προσροφητικοί δίσκοι, μικρής διαμέτρου (6</a:t>
            </a:r>
            <a:r>
              <a:rPr lang="en-US" sz="1600" dirty="0" smtClean="0"/>
              <a:t>mm)</a:t>
            </a:r>
            <a:r>
              <a:rPr lang="el-GR" sz="1600" dirty="0" smtClean="0"/>
              <a:t>, οι οποίοι έχουν διαποτιστεί με μικρή ποσότητα αντιβιοτικού</a:t>
            </a:r>
          </a:p>
          <a:p>
            <a:pPr>
              <a:buFont typeface="Wingdings" pitchFamily="2" charset="2"/>
              <a:buChar char="ü"/>
            </a:pPr>
            <a:r>
              <a:rPr lang="el-GR" sz="1600" dirty="0" smtClean="0"/>
              <a:t>Οι δίσκοι βρίσκονται σε ειδικά σωληνάρια με ημερομηνία λήξης, ώστε να διατηρούνται ξηρά και να μην αλλοιώνονται </a:t>
            </a:r>
          </a:p>
          <a:p>
            <a:pPr>
              <a:buFont typeface="Wingdings" pitchFamily="2" charset="2"/>
              <a:buChar char="ü"/>
            </a:pPr>
            <a:r>
              <a:rPr lang="el-GR" sz="1600" dirty="0" smtClean="0"/>
              <a:t>Φυλάσσονται στο ψυγείο</a:t>
            </a:r>
          </a:p>
          <a:p>
            <a:pPr>
              <a:buFont typeface="Wingdings" pitchFamily="2" charset="2"/>
              <a:buChar char="ü"/>
            </a:pPr>
            <a:r>
              <a:rPr lang="el-GR" sz="1600" dirty="0" smtClean="0"/>
              <a:t>Πριν χρησιμοποιηθούν πρέπει να έρθουν σε θερμοκρασία περιβάλλοντος (παραμονή εκτός ψυγείου τουλάχιστον 30 λεπτά) </a:t>
            </a:r>
            <a:endParaRPr lang="el-GR" sz="1600" dirty="0"/>
          </a:p>
        </p:txBody>
      </p:sp>
      <p:pic>
        <p:nvPicPr>
          <p:cNvPr id="259075" name="Picture 3" descr="C:\Documents and Settings\Eleni\Τα έγγραφά μου\Downloads\biorad_0.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00694" y="3000383"/>
            <a:ext cx="2933700" cy="1571625"/>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979712" y="1814444"/>
            <a:ext cx="5184575" cy="400110"/>
          </a:xfrm>
          <a:prstGeom prst="rect">
            <a:avLst/>
          </a:prstGeom>
          <a:solidFill>
            <a:schemeClr val="tx2">
              <a:lumMod val="60000"/>
              <a:lumOff val="4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sz="2000" b="1" dirty="0">
                <a:solidFill>
                  <a:schemeClr val="bg1"/>
                </a:solidFill>
                <a:latin typeface="Calibri" pitchFamily="34" charset="0"/>
              </a:rPr>
              <a:t>Επιλογή αντιβιοτικών</a:t>
            </a:r>
          </a:p>
        </p:txBody>
      </p:sp>
      <p:sp>
        <p:nvSpPr>
          <p:cNvPr id="31747" name="Text Box 3"/>
          <p:cNvSpPr txBox="1">
            <a:spLocks noChangeArrowheads="1"/>
          </p:cNvSpPr>
          <p:nvPr/>
        </p:nvSpPr>
        <p:spPr bwMode="auto">
          <a:xfrm>
            <a:off x="1979712" y="2373313"/>
            <a:ext cx="5184576" cy="2616101"/>
          </a:xfrm>
          <a:prstGeom prst="rect">
            <a:avLst/>
          </a:prstGeom>
          <a:solidFill>
            <a:schemeClr val="accent1">
              <a:lumMod val="20000"/>
              <a:lumOff val="8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lvl="2">
              <a:buFont typeface="Wingdings" pitchFamily="2" charset="2"/>
              <a:buChar char="Ø"/>
            </a:pPr>
            <a:endParaRPr lang="en-US" sz="2000" b="1" dirty="0" smtClean="0">
              <a:latin typeface="Calibri" pitchFamily="34" charset="0"/>
            </a:endParaRPr>
          </a:p>
          <a:p>
            <a:pPr lvl="2">
              <a:buFont typeface="Wingdings" pitchFamily="2" charset="2"/>
              <a:buChar char="Ø"/>
            </a:pPr>
            <a:r>
              <a:rPr lang="el-GR" sz="1600" b="1" dirty="0" smtClean="0">
                <a:latin typeface="Calibri" pitchFamily="34" charset="0"/>
              </a:rPr>
              <a:t>Προτεινόμενα </a:t>
            </a:r>
            <a:r>
              <a:rPr lang="el-GR" sz="1600" b="1" dirty="0">
                <a:latin typeface="Calibri" pitchFamily="34" charset="0"/>
              </a:rPr>
              <a:t>από την επιτροπή </a:t>
            </a:r>
            <a:r>
              <a:rPr lang="en-US" sz="1600" b="1" dirty="0">
                <a:latin typeface="Calibri" pitchFamily="34" charset="0"/>
              </a:rPr>
              <a:t>CLSI</a:t>
            </a:r>
            <a:endParaRPr lang="el-GR" sz="1600" b="1" dirty="0">
              <a:latin typeface="Calibri" pitchFamily="34" charset="0"/>
            </a:endParaRPr>
          </a:p>
          <a:p>
            <a:pPr>
              <a:buFont typeface="Wingdings" pitchFamily="2" charset="2"/>
              <a:buChar char="Ø"/>
            </a:pPr>
            <a:endParaRPr lang="el-GR" sz="1600" b="1" dirty="0">
              <a:latin typeface="Calibri" pitchFamily="34" charset="0"/>
            </a:endParaRPr>
          </a:p>
          <a:p>
            <a:pPr>
              <a:buFont typeface="Wingdings" pitchFamily="2" charset="2"/>
              <a:buNone/>
            </a:pPr>
            <a:endParaRPr lang="en-US" sz="1600" b="1" dirty="0">
              <a:latin typeface="Calibri" pitchFamily="34" charset="0"/>
            </a:endParaRPr>
          </a:p>
          <a:p>
            <a:pPr lvl="2">
              <a:buFont typeface="Wingdings" pitchFamily="2" charset="2"/>
              <a:buChar char="Ø"/>
            </a:pPr>
            <a:r>
              <a:rPr lang="el-GR" sz="1600" b="1" dirty="0">
                <a:latin typeface="Calibri" pitchFamily="34" charset="0"/>
              </a:rPr>
              <a:t>Ανάλογα με το είδος του μικροβίου</a:t>
            </a:r>
            <a:endParaRPr lang="en-US" sz="1600" b="1" dirty="0">
              <a:latin typeface="Calibri" pitchFamily="34" charset="0"/>
            </a:endParaRPr>
          </a:p>
          <a:p>
            <a:pPr lvl="2">
              <a:buFont typeface="Wingdings" pitchFamily="2" charset="2"/>
              <a:buChar char="Ø"/>
            </a:pPr>
            <a:endParaRPr lang="el-GR" sz="1600" b="1" dirty="0">
              <a:latin typeface="Calibri" pitchFamily="34" charset="0"/>
            </a:endParaRPr>
          </a:p>
          <a:p>
            <a:pPr lvl="2">
              <a:buFont typeface="Wingdings" pitchFamily="2" charset="2"/>
              <a:buChar char="Ø"/>
            </a:pPr>
            <a:endParaRPr lang="en-US" sz="1600" b="1" dirty="0">
              <a:latin typeface="Calibri" pitchFamily="34" charset="0"/>
            </a:endParaRPr>
          </a:p>
          <a:p>
            <a:pPr lvl="2">
              <a:buFont typeface="Wingdings" pitchFamily="2" charset="2"/>
              <a:buChar char="Ø"/>
            </a:pPr>
            <a:r>
              <a:rPr lang="el-GR" sz="1600" b="1" dirty="0">
                <a:latin typeface="Calibri" pitchFamily="34" charset="0"/>
              </a:rPr>
              <a:t>Ανάλογα με τη θέση της λοίμωξης</a:t>
            </a:r>
            <a:endParaRPr lang="en-US" sz="1600" b="1" dirty="0">
              <a:latin typeface="Calibri" pitchFamily="34" charset="0"/>
            </a:endParaRPr>
          </a:p>
          <a:p>
            <a:pPr algn="ctr"/>
            <a:endParaRPr lang="el-GR" sz="3200" b="1" dirty="0">
              <a:latin typeface="Comic Sans MS" pitchFamily="66" charset="0"/>
            </a:endParaRPr>
          </a:p>
        </p:txBody>
      </p:sp>
    </p:spTree>
  </p:cSld>
  <p:clrMapOvr>
    <a:masterClrMapping/>
  </p:clrMapOvr>
  <p:transition spd="med">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ημερομηνίας 4"/>
          <p:cNvSpPr>
            <a:spLocks noGrp="1"/>
          </p:cNvSpPr>
          <p:nvPr>
            <p:ph type="dt" sz="half" idx="10"/>
          </p:nvPr>
        </p:nvSpPr>
        <p:spPr/>
        <p:txBody>
          <a:bodyPr/>
          <a:lstStyle/>
          <a:p>
            <a:pPr>
              <a:defRPr/>
            </a:pPr>
            <a:r>
              <a:rPr lang="el-GR"/>
              <a:t>27/9/2014</a:t>
            </a:r>
          </a:p>
        </p:txBody>
      </p:sp>
      <p:sp>
        <p:nvSpPr>
          <p:cNvPr id="57346" name="Rectangle 2"/>
          <p:cNvSpPr>
            <a:spLocks noGrp="1"/>
          </p:cNvSpPr>
          <p:nvPr>
            <p:ph type="title"/>
          </p:nvPr>
        </p:nvSpPr>
        <p:spPr>
          <a:xfrm>
            <a:off x="457200" y="274638"/>
            <a:ext cx="8229600" cy="777875"/>
          </a:xfrm>
          <a:solidFill>
            <a:srgbClr val="95B3D7"/>
          </a:solidFill>
          <a:ln/>
        </p:spPr>
        <p:txBody>
          <a:bodyPr>
            <a:normAutofit/>
          </a:bodyPr>
          <a:lstStyle/>
          <a:p>
            <a:r>
              <a:rPr lang="el-GR" sz="2400" b="1" dirty="0"/>
              <a:t>Ευαίσθητοι μικροοργανισμοί</a:t>
            </a:r>
          </a:p>
        </p:txBody>
      </p:sp>
      <p:graphicFrame>
        <p:nvGraphicFramePr>
          <p:cNvPr id="182400" name="Group 128"/>
          <p:cNvGraphicFramePr>
            <a:graphicFrameLocks noGrp="1"/>
          </p:cNvGraphicFramePr>
          <p:nvPr>
            <p:ph sz="half" idx="1"/>
          </p:nvPr>
        </p:nvGraphicFramePr>
        <p:xfrm>
          <a:off x="250825" y="1263650"/>
          <a:ext cx="3609975" cy="5608320"/>
        </p:xfrm>
        <a:graphic>
          <a:graphicData uri="http://schemas.openxmlformats.org/drawingml/2006/table">
            <a:tbl>
              <a:tblPr/>
              <a:tblGrid>
                <a:gridCol w="2454275"/>
                <a:gridCol w="1155700"/>
              </a:tblGrid>
              <a:tr h="31115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FFFF"/>
                          </a:solidFill>
                          <a:effectLst/>
                          <a:latin typeface="Calibri" pitchFamily="34" charset="0"/>
                          <a:cs typeface="Arial" pitchFamily="34" charset="0"/>
                        </a:rPr>
                        <a:t>Escherichia coli</a:t>
                      </a:r>
                      <a:endParaRPr kumimoji="0" lang="el-GR" sz="2400" b="1" i="1" u="none" strike="noStrike" cap="none" normalizeH="0" baseline="0" smtClean="0">
                        <a:ln>
                          <a:noFill/>
                        </a:ln>
                        <a:solidFill>
                          <a:srgbClr val="FFFFFF"/>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Α</a:t>
                      </a:r>
                      <a:r>
                        <a:rPr kumimoji="0" lang="en-US" sz="2000" b="0" i="0" u="none" strike="noStrike" cap="none" normalizeH="0" baseline="0" smtClean="0">
                          <a:ln>
                            <a:noFill/>
                          </a:ln>
                          <a:solidFill>
                            <a:srgbClr val="000000"/>
                          </a:solidFill>
                          <a:effectLst/>
                          <a:latin typeface="Calibri" pitchFamily="34" charset="0"/>
                          <a:cs typeface="Arial" pitchFamily="34" charset="0"/>
                        </a:rPr>
                        <a:t>mpicillin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Cephalothin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Augmentin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Cefoxitin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3</a:t>
                      </a:r>
                      <a:r>
                        <a:rPr kumimoji="0" lang="en-US" sz="2000" b="0" i="0" u="none" strike="noStrike" cap="none" normalizeH="0" baseline="30000" smtClean="0">
                          <a:ln>
                            <a:noFill/>
                          </a:ln>
                          <a:solidFill>
                            <a:srgbClr val="000000"/>
                          </a:solidFill>
                          <a:effectLst/>
                          <a:latin typeface="Calibri" pitchFamily="34" charset="0"/>
                          <a:cs typeface="Arial" pitchFamily="34" charset="0"/>
                        </a:rPr>
                        <a:t>rd</a:t>
                      </a:r>
                      <a:r>
                        <a:rPr kumimoji="0" lang="en-US" sz="2000" b="0" i="0" u="none" strike="noStrike" cap="none" normalizeH="0" baseline="0" smtClean="0">
                          <a:ln>
                            <a:noFill/>
                          </a:ln>
                          <a:solidFill>
                            <a:srgbClr val="000000"/>
                          </a:solidFill>
                          <a:effectLst/>
                          <a:latin typeface="Calibri" pitchFamily="34" charset="0"/>
                          <a:cs typeface="Arial" pitchFamily="34" charset="0"/>
                        </a:rPr>
                        <a:t> gen ceph</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Imipenem</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Gentamicin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Tobramycin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Amikacin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Netilmycin	</a:t>
                      </a:r>
                      <a:r>
                        <a:rPr kumimoji="0" lang="el-GR" sz="2000" b="0" i="0" u="none" strike="noStrike" cap="none" normalizeH="0" baseline="0" smtClean="0">
                          <a:ln>
                            <a:noFill/>
                          </a:ln>
                          <a:solidFill>
                            <a:srgbClr val="000000"/>
                          </a:solidFill>
                          <a:effectLst/>
                          <a:latin typeface="Calibri" pitchFamily="34" charset="0"/>
                          <a:cs typeface="Arial" pitchFamily="34" charset="0"/>
                        </a:rPr>
                        <a:t>                          </a:t>
                      </a:r>
                      <a:endParaRPr kumimoji="0" lang="en-US"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Cotrimoxazole	            </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Tetracycline</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Ciprofloxacin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graphicFrame>
        <p:nvGraphicFramePr>
          <p:cNvPr id="182409" name="Group 137"/>
          <p:cNvGraphicFramePr>
            <a:graphicFrameLocks noGrp="1"/>
          </p:cNvGraphicFramePr>
          <p:nvPr>
            <p:ph sz="half" idx="2"/>
          </p:nvPr>
        </p:nvGraphicFramePr>
        <p:xfrm>
          <a:off x="4859338" y="1198563"/>
          <a:ext cx="3740150" cy="5672455"/>
        </p:xfrm>
        <a:graphic>
          <a:graphicData uri="http://schemas.openxmlformats.org/drawingml/2006/table">
            <a:tbl>
              <a:tblPr/>
              <a:tblGrid>
                <a:gridCol w="2516187"/>
                <a:gridCol w="1223963"/>
              </a:tblGrid>
              <a:tr h="4603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FFFF"/>
                          </a:solidFill>
                          <a:effectLst/>
                          <a:latin typeface="Calibri" pitchFamily="34" charset="0"/>
                          <a:cs typeface="Arial" pitchFamily="34" charset="0"/>
                        </a:rPr>
                        <a:t>Proteus mirabilis</a:t>
                      </a:r>
                      <a:endParaRPr kumimoji="0" lang="el-GR" sz="2400" b="1" i="1" u="none" strike="noStrike" cap="none" normalizeH="0" baseline="0" smtClean="0">
                        <a:ln>
                          <a:noFill/>
                        </a:ln>
                        <a:solidFill>
                          <a:srgbClr val="FFFFFF"/>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l-GR"/>
                    </a:p>
                  </a:txBody>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Α</a:t>
                      </a:r>
                      <a:r>
                        <a:rPr kumimoji="0" lang="en-US" sz="2000" b="0" i="0" u="none" strike="noStrike" cap="none" normalizeH="0" baseline="0" smtClean="0">
                          <a:ln>
                            <a:noFill/>
                          </a:ln>
                          <a:solidFill>
                            <a:srgbClr val="000000"/>
                          </a:solidFill>
                          <a:effectLst/>
                          <a:latin typeface="Calibri" pitchFamily="34" charset="0"/>
                          <a:cs typeface="Arial" pitchFamily="34" charset="0"/>
                        </a:rPr>
                        <a:t>mpicillin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Cephalothin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Augmentin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Cefoxitin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3</a:t>
                      </a:r>
                      <a:r>
                        <a:rPr kumimoji="0" lang="en-US" sz="2000" b="0" i="0" u="none" strike="noStrike" cap="none" normalizeH="0" baseline="30000" smtClean="0">
                          <a:ln>
                            <a:noFill/>
                          </a:ln>
                          <a:solidFill>
                            <a:srgbClr val="000000"/>
                          </a:solidFill>
                          <a:effectLst/>
                          <a:latin typeface="Calibri" pitchFamily="34" charset="0"/>
                          <a:cs typeface="Arial" pitchFamily="34" charset="0"/>
                        </a:rPr>
                        <a:t>rd</a:t>
                      </a:r>
                      <a:r>
                        <a:rPr kumimoji="0" lang="en-US" sz="2000" b="0" i="0" u="none" strike="noStrike" cap="none" normalizeH="0" baseline="0" smtClean="0">
                          <a:ln>
                            <a:noFill/>
                          </a:ln>
                          <a:solidFill>
                            <a:srgbClr val="000000"/>
                          </a:solidFill>
                          <a:effectLst/>
                          <a:latin typeface="Calibri" pitchFamily="34" charset="0"/>
                          <a:cs typeface="Arial" pitchFamily="34" charset="0"/>
                        </a:rPr>
                        <a:t> gen ceph</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Imipenem</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Gentamicin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Tobramycin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Amikacin</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Netilmycin	</a:t>
                      </a:r>
                      <a:r>
                        <a:rPr kumimoji="0" lang="el-GR" sz="2000" b="0" i="0" u="none" strike="noStrike" cap="none" normalizeH="0" baseline="0" smtClean="0">
                          <a:ln>
                            <a:noFill/>
                          </a:ln>
                          <a:solidFill>
                            <a:srgbClr val="000000"/>
                          </a:solidFill>
                          <a:effectLst/>
                          <a:latin typeface="Calibri" pitchFamily="34" charset="0"/>
                          <a:cs typeface="Arial" pitchFamily="34" charset="0"/>
                        </a:rPr>
                        <a:t>                          </a:t>
                      </a:r>
                      <a:endParaRPr kumimoji="0" lang="en-US"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Cotrimoxazole	            </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Tetracycline</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D33F3B"/>
                          </a:solidFill>
                          <a:effectLst/>
                          <a:latin typeface="Calibri" pitchFamily="34" charset="0"/>
                          <a:cs typeface="Arial" pitchFamily="34" charset="0"/>
                        </a:rPr>
                        <a:t>A</a:t>
                      </a:r>
                      <a:endParaRPr kumimoji="0" lang="el-GR" sz="2400" b="1" i="0" u="none" strike="noStrike" cap="none" normalizeH="0" baseline="0" smtClean="0">
                        <a:ln>
                          <a:noFill/>
                        </a:ln>
                        <a:solidFill>
                          <a:srgbClr val="D33F3B"/>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98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Ciprofloxacin 	</a:t>
                      </a:r>
                      <a:endParaRPr kumimoji="0" lang="el-GR" sz="2000" b="0" i="0" u="none" strike="noStrike" cap="none" normalizeH="0" baseline="0" smtClean="0">
                        <a:ln>
                          <a:noFill/>
                        </a:ln>
                        <a:solidFill>
                          <a:srgbClr val="000000"/>
                        </a:solidFill>
                        <a:effectLst/>
                        <a:latin typeface="Calibri" pitchFamily="34" charset="0"/>
                        <a:cs typeface="Arial" pitchFamily="34" charset="0"/>
                      </a:endParaRP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smtClean="0">
                          <a:ln>
                            <a:noFill/>
                          </a:ln>
                          <a:solidFill>
                            <a:srgbClr val="000000"/>
                          </a:solidFill>
                          <a:effectLst/>
                          <a:latin typeface="Calibri" pitchFamily="34" charset="0"/>
                          <a:cs typeface="Arial" pitchFamily="34" charset="0"/>
                        </a:rPr>
                        <a:t>Ε</a:t>
                      </a:r>
                    </a:p>
                  </a:txBody>
                  <a:tcPr marL="81394" marR="813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907704" y="1105580"/>
            <a:ext cx="5328592" cy="523220"/>
          </a:xfrm>
          <a:prstGeom prst="rect">
            <a:avLst/>
          </a:prstGeom>
          <a:solidFill>
            <a:schemeClr val="tx2">
              <a:lumMod val="60000"/>
              <a:lumOff val="4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sz="2800" b="1" dirty="0">
                <a:solidFill>
                  <a:schemeClr val="bg1"/>
                </a:solidFill>
                <a:latin typeface="Calibri" pitchFamily="34" charset="0"/>
              </a:rPr>
              <a:t>Ενοφθαλμισμός υλικού</a:t>
            </a:r>
          </a:p>
        </p:txBody>
      </p:sp>
      <p:pic>
        <p:nvPicPr>
          <p:cNvPr id="28675" name="Picture 10" descr="http://www.microbelibrary.org/images/atlas_kirbybauer/3%20inoculating%20plate.jpg"/>
          <p:cNvPicPr>
            <a:picLocks noChangeAspect="1" noChangeArrowheads="1"/>
          </p:cNvPicPr>
          <p:nvPr/>
        </p:nvPicPr>
        <p:blipFill>
          <a:blip r:embed="rId2" cstate="print"/>
          <a:srcRect/>
          <a:stretch>
            <a:fillRect/>
          </a:stretch>
        </p:blipFill>
        <p:spPr bwMode="auto">
          <a:xfrm>
            <a:off x="214282" y="2061071"/>
            <a:ext cx="5472608" cy="4032225"/>
          </a:xfrm>
          <a:prstGeom prst="rect">
            <a:avLst/>
          </a:prstGeom>
          <a:noFill/>
          <a:ln w="9525">
            <a:noFill/>
            <a:miter lim="800000"/>
            <a:headEnd/>
            <a:tailEnd/>
          </a:ln>
        </p:spPr>
      </p:pic>
      <p:sp>
        <p:nvSpPr>
          <p:cNvPr id="4" name="3 - TextBox"/>
          <p:cNvSpPr txBox="1"/>
          <p:nvPr/>
        </p:nvSpPr>
        <p:spPr>
          <a:xfrm>
            <a:off x="5857884" y="2071678"/>
            <a:ext cx="3143240" cy="1077218"/>
          </a:xfrm>
          <a:prstGeom prst="rect">
            <a:avLst/>
          </a:prstGeom>
          <a:noFill/>
          <a:ln>
            <a:solidFill>
              <a:schemeClr val="tx2">
                <a:lumMod val="60000"/>
                <a:lumOff val="40000"/>
              </a:schemeClr>
            </a:solidFill>
          </a:ln>
        </p:spPr>
        <p:txBody>
          <a:bodyPr wrap="square" rtlCol="0">
            <a:spAutoFit/>
          </a:bodyPr>
          <a:lstStyle/>
          <a:p>
            <a:r>
              <a:rPr lang="el-GR" sz="1600" dirty="0" smtClean="0"/>
              <a:t>Το μικροβιακό εναιώρημα επιστρώνεται ομοιόμορφα σε όλη την επιφάνεια του τρυβλίου με βαμβακοφόρο στυλεό</a:t>
            </a:r>
            <a:endParaRPr lang="el-GR" sz="1600" dirty="0"/>
          </a:p>
        </p:txBody>
      </p:sp>
      <p:sp>
        <p:nvSpPr>
          <p:cNvPr id="5" name="4 - TextBox"/>
          <p:cNvSpPr txBox="1"/>
          <p:nvPr/>
        </p:nvSpPr>
        <p:spPr>
          <a:xfrm>
            <a:off x="5857884" y="3286124"/>
            <a:ext cx="3143240" cy="2800767"/>
          </a:xfrm>
          <a:prstGeom prst="rect">
            <a:avLst/>
          </a:prstGeom>
          <a:noFill/>
          <a:ln>
            <a:solidFill>
              <a:schemeClr val="tx2">
                <a:lumMod val="60000"/>
                <a:lumOff val="40000"/>
              </a:schemeClr>
            </a:solidFill>
          </a:ln>
        </p:spPr>
        <p:txBody>
          <a:bodyPr wrap="square" rtlCol="0">
            <a:spAutoFit/>
          </a:bodyPr>
          <a:lstStyle/>
          <a:p>
            <a:r>
              <a:rPr lang="el-GR" sz="1600" dirty="0" smtClean="0"/>
              <a:t>Εναλλακτικά, στο τρυβλίο τοποθετείται μικρή ποσότητα μικροβιακού εναιωρήματος. Το εναιώρημα διαβρέχει όλη την επιφάνεια του υλικού του τρυβλίου με κυκλικές κινήσεις. Η περίσσεια του εναιωρήματος απομακρύνεται και το τρυβλίο τοποθετείται στον κλίβανο στους 37</a:t>
            </a:r>
            <a:r>
              <a:rPr lang="el-GR" sz="1600" baseline="30000" dirty="0" smtClean="0"/>
              <a:t>ο</a:t>
            </a:r>
            <a:r>
              <a:rPr lang="el-GR" sz="1600" dirty="0" smtClean="0"/>
              <a:t> </a:t>
            </a:r>
            <a:r>
              <a:rPr lang="en-US" sz="1600" dirty="0" smtClean="0"/>
              <a:t>C </a:t>
            </a:r>
            <a:r>
              <a:rPr lang="el-GR" sz="1600" dirty="0" smtClean="0"/>
              <a:t>για μερικά λεπτά για να στεγνώσει πριν την τοποθέτηση των δίσκων</a:t>
            </a:r>
            <a:endParaRPr lang="el-GR" sz="1600" dirty="0"/>
          </a:p>
        </p:txBody>
      </p:sp>
    </p:spTree>
  </p:cSld>
  <p:clrMapOvr>
    <a:masterClrMapping/>
  </p:clrMapOvr>
  <p:transition spd="med">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143108" y="1528692"/>
            <a:ext cx="4429156" cy="400110"/>
          </a:xfrm>
          <a:prstGeom prst="rect">
            <a:avLst/>
          </a:prstGeom>
          <a:solidFill>
            <a:schemeClr val="tx2">
              <a:lumMod val="40000"/>
              <a:lumOff val="60000"/>
            </a:schemeClr>
          </a:solidFill>
          <a:ln w="9525" algn="ctr">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l-GR" sz="2000" b="1" dirty="0">
                <a:solidFill>
                  <a:schemeClr val="bg1"/>
                </a:solidFill>
                <a:latin typeface="Calibri" pitchFamily="34" charset="0"/>
              </a:rPr>
              <a:t>Τοποθέτηση αντιβιοτικών</a:t>
            </a:r>
          </a:p>
        </p:txBody>
      </p:sp>
      <p:pic>
        <p:nvPicPr>
          <p:cNvPr id="29700" name="Picture 4"/>
          <p:cNvPicPr>
            <a:picLocks noChangeArrowheads="1"/>
          </p:cNvPicPr>
          <p:nvPr/>
        </p:nvPicPr>
        <p:blipFill>
          <a:blip r:embed="rId2" cstate="print"/>
          <a:srcRect/>
          <a:stretch>
            <a:fillRect/>
          </a:stretch>
        </p:blipFill>
        <p:spPr bwMode="blackGray">
          <a:xfrm>
            <a:off x="8027988" y="404813"/>
            <a:ext cx="857250" cy="1692275"/>
          </a:xfrm>
          <a:prstGeom prst="rect">
            <a:avLst/>
          </a:prstGeom>
          <a:noFill/>
          <a:ln w="9525">
            <a:noFill/>
            <a:miter lim="800000"/>
            <a:headEnd/>
            <a:tailEnd/>
          </a:ln>
        </p:spPr>
      </p:pic>
      <p:pic>
        <p:nvPicPr>
          <p:cNvPr id="29701" name="Picture 5"/>
          <p:cNvPicPr>
            <a:picLocks noChangeArrowheads="1"/>
          </p:cNvPicPr>
          <p:nvPr/>
        </p:nvPicPr>
        <p:blipFill>
          <a:blip r:embed="rId3" cstate="print"/>
          <a:srcRect/>
          <a:stretch>
            <a:fillRect/>
          </a:stretch>
        </p:blipFill>
        <p:spPr bwMode="ltGray">
          <a:xfrm>
            <a:off x="7667625" y="1916113"/>
            <a:ext cx="1198563" cy="574675"/>
          </a:xfrm>
          <a:prstGeom prst="rect">
            <a:avLst/>
          </a:prstGeom>
          <a:noFill/>
          <a:ln w="9525">
            <a:noFill/>
            <a:miter lim="800000"/>
            <a:headEnd/>
            <a:tailEnd/>
          </a:ln>
        </p:spPr>
      </p:pic>
      <p:sp>
        <p:nvSpPr>
          <p:cNvPr id="6" name="5 - TextBox"/>
          <p:cNvSpPr txBox="1"/>
          <p:nvPr/>
        </p:nvSpPr>
        <p:spPr>
          <a:xfrm>
            <a:off x="357158" y="2428868"/>
            <a:ext cx="1000132" cy="369332"/>
          </a:xfrm>
          <a:prstGeom prst="rect">
            <a:avLst/>
          </a:prstGeom>
          <a:noFill/>
        </p:spPr>
        <p:txBody>
          <a:bodyPr wrap="square" rtlCol="0">
            <a:spAutoFit/>
          </a:bodyPr>
          <a:lstStyle/>
          <a:p>
            <a:endParaRPr lang="el-GR" dirty="0"/>
          </a:p>
        </p:txBody>
      </p:sp>
      <p:sp>
        <p:nvSpPr>
          <p:cNvPr id="7" name="6 - TextBox"/>
          <p:cNvSpPr txBox="1"/>
          <p:nvPr/>
        </p:nvSpPr>
        <p:spPr>
          <a:xfrm>
            <a:off x="2143108" y="2071678"/>
            <a:ext cx="4429156" cy="3785652"/>
          </a:xfrm>
          <a:prstGeom prst="rect">
            <a:avLst/>
          </a:prstGeom>
          <a:solidFill>
            <a:schemeClr val="accent1">
              <a:lumMod val="20000"/>
              <a:lumOff val="80000"/>
            </a:schemeClr>
          </a:solidFill>
        </p:spPr>
        <p:txBody>
          <a:bodyPr wrap="square" rtlCol="0">
            <a:spAutoFit/>
          </a:bodyPr>
          <a:lstStyle/>
          <a:p>
            <a:pPr marL="0" lvl="3">
              <a:buFont typeface="Wingdings" pitchFamily="2" charset="2"/>
              <a:buChar char="ü"/>
            </a:pPr>
            <a:r>
              <a:rPr lang="el-GR" sz="1600" dirty="0" smtClean="0">
                <a:latin typeface="Calibri" pitchFamily="34" charset="0"/>
              </a:rPr>
              <a:t>Λαβίδα ή διανεμητής</a:t>
            </a:r>
          </a:p>
          <a:p>
            <a:pPr marL="0" lvl="3"/>
            <a:endParaRPr lang="el-GR" sz="1600" dirty="0" smtClean="0">
              <a:latin typeface="Calibri" pitchFamily="34" charset="0"/>
            </a:endParaRPr>
          </a:p>
          <a:p>
            <a:pPr marL="0" lvl="3">
              <a:buFont typeface="Wingdings" pitchFamily="2" charset="2"/>
              <a:buChar char="ü"/>
            </a:pPr>
            <a:r>
              <a:rPr lang="el-GR" sz="1600" dirty="0" smtClean="0">
                <a:latin typeface="Calibri" pitchFamily="34" charset="0"/>
              </a:rPr>
              <a:t>Απόσταση 10-24 </a:t>
            </a:r>
            <a:r>
              <a:rPr lang="en-US" sz="1600" dirty="0" smtClean="0">
                <a:latin typeface="Calibri" pitchFamily="34" charset="0"/>
              </a:rPr>
              <a:t>mm</a:t>
            </a:r>
            <a:r>
              <a:rPr lang="el-GR" sz="1600" dirty="0" smtClean="0">
                <a:latin typeface="Calibri" pitchFamily="34" charset="0"/>
              </a:rPr>
              <a:t> μεταξύ τους και από την περιφέρεια του τρυβλίου</a:t>
            </a:r>
          </a:p>
          <a:p>
            <a:pPr marL="0" lvl="3"/>
            <a:endParaRPr lang="el-GR" sz="1600" dirty="0" smtClean="0">
              <a:latin typeface="Calibri" pitchFamily="34" charset="0"/>
            </a:endParaRPr>
          </a:p>
          <a:p>
            <a:pPr marL="0" lvl="3">
              <a:buFont typeface="Wingdings" pitchFamily="2" charset="2"/>
              <a:buChar char="ü"/>
            </a:pPr>
            <a:r>
              <a:rPr lang="el-GR" sz="1600" dirty="0" smtClean="0">
                <a:latin typeface="Calibri" pitchFamily="34" charset="0"/>
              </a:rPr>
              <a:t>Ο διανεμητής είναι ειδική συσκευή με 6-8 υποδοχές στις οποίες τοποθετούνται σωληνάρια των δίσκων των αντιβιοτικών</a:t>
            </a:r>
          </a:p>
          <a:p>
            <a:pPr marL="0" lvl="3"/>
            <a:endParaRPr lang="el-GR" sz="1600" dirty="0" smtClean="0">
              <a:latin typeface="Calibri" pitchFamily="34" charset="0"/>
            </a:endParaRPr>
          </a:p>
          <a:p>
            <a:pPr marL="0" lvl="3"/>
            <a:r>
              <a:rPr lang="el-GR" sz="1600" dirty="0" smtClean="0">
                <a:latin typeface="Calibri" pitchFamily="34" charset="0"/>
              </a:rPr>
              <a:t>Χρησιμοποιούνται:</a:t>
            </a:r>
          </a:p>
          <a:p>
            <a:pPr marL="0" lvl="3">
              <a:buFont typeface="Wingdings" pitchFamily="2" charset="2"/>
              <a:buChar char="§"/>
            </a:pPr>
            <a:r>
              <a:rPr lang="el-GR" sz="1600" dirty="0" smtClean="0">
                <a:latin typeface="Calibri" pitchFamily="34" charset="0"/>
              </a:rPr>
              <a:t>16 δίσκοι/τρυβλία 120Χ120 </a:t>
            </a:r>
            <a:r>
              <a:rPr lang="en-US" sz="1600" dirty="0" smtClean="0">
                <a:latin typeface="Calibri" pitchFamily="34" charset="0"/>
              </a:rPr>
              <a:t>mm</a:t>
            </a:r>
            <a:endParaRPr lang="el-GR" sz="1600" dirty="0" smtClean="0">
              <a:latin typeface="Calibri" pitchFamily="34" charset="0"/>
            </a:endParaRPr>
          </a:p>
          <a:p>
            <a:pPr marL="0" lvl="3">
              <a:buFont typeface="Wingdings" pitchFamily="2" charset="2"/>
              <a:buChar char="§"/>
            </a:pPr>
            <a:r>
              <a:rPr lang="el-GR" sz="1600" dirty="0" smtClean="0">
                <a:latin typeface="Calibri" pitchFamily="34" charset="0"/>
              </a:rPr>
              <a:t>12 δίσκοι/τρυβλία  150 </a:t>
            </a:r>
            <a:r>
              <a:rPr lang="en-US" sz="1600" dirty="0" smtClean="0">
                <a:latin typeface="Calibri" pitchFamily="34" charset="0"/>
              </a:rPr>
              <a:t>mm</a:t>
            </a:r>
            <a:endParaRPr lang="el-GR" sz="1600" dirty="0" smtClean="0">
              <a:latin typeface="Calibri" pitchFamily="34" charset="0"/>
            </a:endParaRPr>
          </a:p>
          <a:p>
            <a:pPr marL="0" lvl="3">
              <a:buFont typeface="Wingdings" pitchFamily="2" charset="2"/>
              <a:buChar char="§"/>
            </a:pPr>
            <a:r>
              <a:rPr lang="en-US" sz="1600" dirty="0" smtClean="0">
                <a:latin typeface="Calibri" pitchFamily="34" charset="0"/>
              </a:rPr>
              <a:t>5</a:t>
            </a:r>
            <a:r>
              <a:rPr lang="el-GR" sz="1600" dirty="0" smtClean="0">
                <a:latin typeface="Calibri" pitchFamily="34" charset="0"/>
              </a:rPr>
              <a:t> δίσκοι/τρυβλία 100</a:t>
            </a:r>
            <a:r>
              <a:rPr lang="en-US" sz="1600" dirty="0" smtClean="0">
                <a:latin typeface="Calibri" pitchFamily="34" charset="0"/>
              </a:rPr>
              <a:t> mm</a:t>
            </a:r>
            <a:endParaRPr lang="el-GR" sz="1600" dirty="0" smtClean="0">
              <a:latin typeface="Calibri" pitchFamily="34" charset="0"/>
            </a:endParaRPr>
          </a:p>
          <a:p>
            <a:pPr marL="0" lvl="3"/>
            <a:endParaRPr lang="el-GR" sz="1600" dirty="0" smtClean="0">
              <a:latin typeface="Calibri" pitchFamily="34" charset="0"/>
            </a:endParaRPr>
          </a:p>
          <a:p>
            <a:pPr marL="0" lvl="3"/>
            <a:r>
              <a:rPr lang="el-GR" sz="1600" b="1" dirty="0" smtClean="0">
                <a:latin typeface="Calibri" pitchFamily="34" charset="0"/>
              </a:rPr>
              <a:t>Δεν μετακινούμε δισκίο που έχει τοποθετηθεί</a:t>
            </a:r>
            <a:endParaRPr lang="el-GR"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pic>
        <p:nvPicPr>
          <p:cNvPr id="1026" name="Picture 2" descr="Σχετική εικόνα"/>
          <p:cNvPicPr>
            <a:picLocks noChangeAspect="1" noChangeArrowheads="1"/>
          </p:cNvPicPr>
          <p:nvPr/>
        </p:nvPicPr>
        <p:blipFill>
          <a:blip r:embed="rId2" cstate="print"/>
          <a:srcRect/>
          <a:stretch>
            <a:fillRect/>
          </a:stretch>
        </p:blipFill>
        <p:spPr bwMode="auto">
          <a:xfrm>
            <a:off x="533574" y="548680"/>
            <a:ext cx="7782842" cy="612068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microbelibrary.org/images/atlas_kirbybauer/5a%20dispenser.jpg"/>
          <p:cNvPicPr>
            <a:picLocks noChangeAspect="1" noChangeArrowheads="1"/>
          </p:cNvPicPr>
          <p:nvPr/>
        </p:nvPicPr>
        <p:blipFill>
          <a:blip r:embed="rId2" cstate="print"/>
          <a:srcRect l="3226" b="9524"/>
          <a:stretch>
            <a:fillRect/>
          </a:stretch>
        </p:blipFill>
        <p:spPr bwMode="auto">
          <a:xfrm>
            <a:off x="4788024" y="2132856"/>
            <a:ext cx="4320480" cy="2736304"/>
          </a:xfrm>
          <a:prstGeom prst="rect">
            <a:avLst/>
          </a:prstGeom>
          <a:noFill/>
          <a:ln w="9525">
            <a:noFill/>
            <a:miter lim="800000"/>
            <a:headEnd/>
            <a:tailEnd/>
          </a:ln>
        </p:spPr>
      </p:pic>
      <p:pic>
        <p:nvPicPr>
          <p:cNvPr id="30723" name="Picture 4" descr="http://www.microbelibrary.org/images/atlas_kirbybauer/6c%20disk%20placement.jpg"/>
          <p:cNvPicPr>
            <a:picLocks noChangeAspect="1" noChangeArrowheads="1"/>
          </p:cNvPicPr>
          <p:nvPr/>
        </p:nvPicPr>
        <p:blipFill>
          <a:blip r:embed="rId3" cstate="print"/>
          <a:srcRect l="1613" b="6294"/>
          <a:stretch>
            <a:fillRect/>
          </a:stretch>
        </p:blipFill>
        <p:spPr bwMode="auto">
          <a:xfrm>
            <a:off x="179512" y="2132856"/>
            <a:ext cx="4392488" cy="28083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000232" y="1571612"/>
            <a:ext cx="5000660" cy="500066"/>
          </a:xfrm>
          <a:prstGeom prst="rect">
            <a:avLst/>
          </a:prstGeom>
          <a:solidFill>
            <a:schemeClr val="tx2">
              <a:lumMod val="60000"/>
              <a:lumOff val="40000"/>
            </a:schemeClr>
          </a:solidFill>
          <a:ln w="9525">
            <a:noFill/>
            <a:miter lim="800000"/>
            <a:headEnd/>
            <a:tailEnd/>
          </a:ln>
          <a:effectLst>
            <a:outerShdw blurRad="50800" dist="38100" dir="5400000" algn="t" rotWithShape="0">
              <a:prstClr val="black">
                <a:alpha val="40000"/>
              </a:prstClr>
            </a:outerShdw>
          </a:effectLst>
        </p:spPr>
        <p:txBody>
          <a:bodyPr anchor="ctr"/>
          <a:lstStyle/>
          <a:p>
            <a:pPr algn="ctr">
              <a:defRPr/>
            </a:pPr>
            <a:r>
              <a:rPr lang="el-GR" sz="2000" b="1" dirty="0">
                <a:solidFill>
                  <a:schemeClr val="bg1"/>
                </a:solidFill>
                <a:latin typeface="Calibri" pitchFamily="34" charset="0"/>
              </a:rPr>
              <a:t>Χρόνος επώασης</a:t>
            </a:r>
          </a:p>
        </p:txBody>
      </p:sp>
      <p:sp>
        <p:nvSpPr>
          <p:cNvPr id="92163" name="Rectangle 3"/>
          <p:cNvSpPr>
            <a:spLocks noChangeArrowheads="1"/>
          </p:cNvSpPr>
          <p:nvPr/>
        </p:nvSpPr>
        <p:spPr bwMode="auto">
          <a:xfrm>
            <a:off x="2000232" y="2285992"/>
            <a:ext cx="5000660" cy="3214710"/>
          </a:xfrm>
          <a:prstGeom prst="rect">
            <a:avLst/>
          </a:prstGeom>
          <a:solidFill>
            <a:schemeClr val="accent1">
              <a:lumMod val="20000"/>
              <a:lumOff val="80000"/>
            </a:schemeClr>
          </a:solidFill>
          <a:ln w="9525">
            <a:noFill/>
            <a:miter lim="800000"/>
            <a:headEnd/>
            <a:tailEnd/>
          </a:ln>
          <a:effectLst>
            <a:outerShdw blurRad="50800" dist="38100" dir="5400000" algn="t" rotWithShape="0">
              <a:prstClr val="black">
                <a:alpha val="40000"/>
              </a:prstClr>
            </a:outerShdw>
          </a:effectLst>
        </p:spPr>
        <p:txBody>
          <a:bodyPr/>
          <a:lstStyle/>
          <a:p>
            <a:pPr marL="342900" indent="-342900">
              <a:lnSpc>
                <a:spcPct val="90000"/>
              </a:lnSpc>
              <a:spcBef>
                <a:spcPct val="20000"/>
              </a:spcBef>
              <a:buClr>
                <a:schemeClr val="hlink"/>
              </a:buClr>
              <a:buSzPct val="120000"/>
              <a:defRPr/>
            </a:pPr>
            <a:r>
              <a:rPr lang="el-GR" sz="1600" b="1" dirty="0">
                <a:solidFill>
                  <a:srgbClr val="951A05"/>
                </a:solidFill>
                <a:latin typeface="Calibri" pitchFamily="34" charset="0"/>
              </a:rPr>
              <a:t>16-18 </a:t>
            </a:r>
            <a:r>
              <a:rPr lang="el-GR" sz="1600" b="1" dirty="0" smtClean="0">
                <a:solidFill>
                  <a:srgbClr val="951A05"/>
                </a:solidFill>
                <a:latin typeface="Calibri" pitchFamily="34" charset="0"/>
              </a:rPr>
              <a:t>ώρες:  για τα περισσότερα μικρόβια </a:t>
            </a:r>
            <a:endParaRPr lang="el-GR" sz="1600" b="1" dirty="0">
              <a:solidFill>
                <a:srgbClr val="951A05"/>
              </a:solidFill>
              <a:latin typeface="Calibri" pitchFamily="34" charset="0"/>
            </a:endParaRPr>
          </a:p>
          <a:p>
            <a:pPr marL="342900" indent="-342900">
              <a:lnSpc>
                <a:spcPct val="90000"/>
              </a:lnSpc>
              <a:spcBef>
                <a:spcPct val="20000"/>
              </a:spcBef>
              <a:buClr>
                <a:schemeClr val="hlink"/>
              </a:buClr>
              <a:buSzPct val="120000"/>
              <a:defRPr/>
            </a:pPr>
            <a:endParaRPr lang="el-GR" sz="1600" b="1" dirty="0">
              <a:solidFill>
                <a:srgbClr val="951A05"/>
              </a:solidFill>
              <a:latin typeface="Calibri" pitchFamily="34" charset="0"/>
            </a:endParaRPr>
          </a:p>
          <a:p>
            <a:pPr marL="342900" indent="-342900" algn="just">
              <a:lnSpc>
                <a:spcPct val="90000"/>
              </a:lnSpc>
              <a:spcBef>
                <a:spcPct val="20000"/>
              </a:spcBef>
              <a:buClr>
                <a:schemeClr val="hlink"/>
              </a:buClr>
              <a:buSzPct val="120000"/>
              <a:defRPr/>
            </a:pPr>
            <a:r>
              <a:rPr lang="el-GR" sz="1600" b="1" dirty="0">
                <a:latin typeface="Calibri" pitchFamily="34" charset="0"/>
              </a:rPr>
              <a:t>20-24 </a:t>
            </a:r>
            <a:r>
              <a:rPr lang="el-GR" sz="1600" b="1" dirty="0" smtClean="0">
                <a:latin typeface="Calibri" pitchFamily="34" charset="0"/>
              </a:rPr>
              <a:t>ώρες:</a:t>
            </a:r>
            <a:r>
              <a:rPr lang="el-GR" sz="1600" dirty="0" smtClean="0">
                <a:latin typeface="Calibri" pitchFamily="34" charset="0"/>
              </a:rPr>
              <a:t>  </a:t>
            </a:r>
            <a:r>
              <a:rPr lang="en-US" sz="1600" i="1" dirty="0" smtClean="0">
                <a:latin typeface="Calibri" pitchFamily="34" charset="0"/>
              </a:rPr>
              <a:t>Streptococcus</a:t>
            </a:r>
            <a:r>
              <a:rPr lang="el-GR" sz="1600" i="1" dirty="0" smtClean="0">
                <a:latin typeface="Calibri" pitchFamily="34" charset="0"/>
              </a:rPr>
              <a:t> </a:t>
            </a:r>
            <a:r>
              <a:rPr lang="en-US" sz="1600" i="1" dirty="0" err="1">
                <a:latin typeface="Calibri" pitchFamily="34" charset="0"/>
              </a:rPr>
              <a:t>spp</a:t>
            </a:r>
            <a:r>
              <a:rPr lang="el-GR" sz="1600" i="1" dirty="0">
                <a:latin typeface="Calibri" pitchFamily="34" charset="0"/>
              </a:rPr>
              <a:t>.</a:t>
            </a:r>
          </a:p>
          <a:p>
            <a:pPr marL="342900" indent="-342900" algn="just">
              <a:lnSpc>
                <a:spcPct val="90000"/>
              </a:lnSpc>
              <a:spcBef>
                <a:spcPct val="20000"/>
              </a:spcBef>
              <a:buClr>
                <a:schemeClr val="hlink"/>
              </a:buClr>
              <a:buSzPct val="120000"/>
              <a:defRPr/>
            </a:pPr>
            <a:r>
              <a:rPr lang="el-GR" sz="1600" i="1" dirty="0">
                <a:latin typeface="Calibri" pitchFamily="34" charset="0"/>
              </a:rPr>
              <a:t>                    </a:t>
            </a:r>
            <a:r>
              <a:rPr lang="en-US" sz="1600" i="1" dirty="0">
                <a:latin typeface="Calibri" pitchFamily="34" charset="0"/>
              </a:rPr>
              <a:t>  </a:t>
            </a:r>
            <a:r>
              <a:rPr lang="el-GR" sz="1600" i="1" dirty="0" smtClean="0">
                <a:latin typeface="Calibri" pitchFamily="34" charset="0"/>
              </a:rPr>
              <a:t> </a:t>
            </a:r>
            <a:r>
              <a:rPr lang="en-US" sz="1600" i="1" dirty="0" smtClean="0">
                <a:latin typeface="Calibri" pitchFamily="34" charset="0"/>
              </a:rPr>
              <a:t>N</a:t>
            </a:r>
            <a:r>
              <a:rPr lang="en-US" sz="1600" i="1" dirty="0">
                <a:latin typeface="Calibri" pitchFamily="34" charset="0"/>
              </a:rPr>
              <a:t>. </a:t>
            </a:r>
            <a:r>
              <a:rPr lang="en-US" sz="1600" i="1" dirty="0" err="1">
                <a:latin typeface="Calibri" pitchFamily="34" charset="0"/>
              </a:rPr>
              <a:t>gonorrhoeae</a:t>
            </a:r>
            <a:r>
              <a:rPr lang="el-GR" sz="1600" i="1" dirty="0">
                <a:latin typeface="Calibri" pitchFamily="34" charset="0"/>
              </a:rPr>
              <a:t> / </a:t>
            </a:r>
            <a:r>
              <a:rPr lang="en-US" sz="1600" i="1" dirty="0">
                <a:latin typeface="Calibri" pitchFamily="34" charset="0"/>
              </a:rPr>
              <a:t>N. </a:t>
            </a:r>
            <a:r>
              <a:rPr lang="en-US" sz="1600" i="1" dirty="0" err="1">
                <a:latin typeface="Calibri" pitchFamily="34" charset="0"/>
              </a:rPr>
              <a:t>meningitidis</a:t>
            </a:r>
            <a:endParaRPr lang="el-GR" sz="1600" i="1" dirty="0">
              <a:latin typeface="Calibri" pitchFamily="34" charset="0"/>
            </a:endParaRPr>
          </a:p>
          <a:p>
            <a:pPr marL="342900" indent="-342900" algn="just">
              <a:lnSpc>
                <a:spcPct val="90000"/>
              </a:lnSpc>
              <a:spcBef>
                <a:spcPct val="20000"/>
              </a:spcBef>
              <a:buClr>
                <a:schemeClr val="hlink"/>
              </a:buClr>
              <a:buSzPct val="120000"/>
              <a:defRPr/>
            </a:pPr>
            <a:r>
              <a:rPr lang="el-GR" sz="1600" i="1" dirty="0">
                <a:latin typeface="Calibri" pitchFamily="34" charset="0"/>
              </a:rPr>
              <a:t>          </a:t>
            </a:r>
            <a:r>
              <a:rPr lang="en-US" sz="1600" i="1" dirty="0">
                <a:latin typeface="Calibri" pitchFamily="34" charset="0"/>
              </a:rPr>
              <a:t>            </a:t>
            </a:r>
            <a:r>
              <a:rPr lang="el-GR" sz="1600" i="1" dirty="0" smtClean="0">
                <a:latin typeface="Calibri" pitchFamily="34" charset="0"/>
              </a:rPr>
              <a:t> </a:t>
            </a:r>
            <a:r>
              <a:rPr lang="en-US" sz="1600" b="1" i="1" dirty="0" err="1" smtClean="0">
                <a:latin typeface="Calibri" pitchFamily="34" charset="0"/>
              </a:rPr>
              <a:t>Acinetobacter</a:t>
            </a:r>
            <a:r>
              <a:rPr lang="en-US" sz="1600" b="1" i="1" dirty="0" smtClean="0">
                <a:latin typeface="Calibri" pitchFamily="34" charset="0"/>
              </a:rPr>
              <a:t> </a:t>
            </a:r>
            <a:r>
              <a:rPr lang="en-US" sz="1600" b="1" i="1" dirty="0" err="1">
                <a:latin typeface="Calibri" pitchFamily="34" charset="0"/>
              </a:rPr>
              <a:t>spp</a:t>
            </a:r>
            <a:endParaRPr lang="en-US" sz="1600" b="1" i="1" dirty="0">
              <a:latin typeface="Calibri" pitchFamily="34" charset="0"/>
            </a:endParaRPr>
          </a:p>
          <a:p>
            <a:pPr marL="342900" indent="-342900" algn="just">
              <a:lnSpc>
                <a:spcPct val="90000"/>
              </a:lnSpc>
              <a:spcBef>
                <a:spcPct val="20000"/>
              </a:spcBef>
              <a:buClr>
                <a:schemeClr val="hlink"/>
              </a:buClr>
              <a:buSzPct val="120000"/>
              <a:defRPr/>
            </a:pPr>
            <a:r>
              <a:rPr lang="en-US" sz="1600" b="1" i="1" dirty="0">
                <a:latin typeface="Calibri" pitchFamily="34" charset="0"/>
              </a:rPr>
              <a:t>               </a:t>
            </a:r>
            <a:r>
              <a:rPr lang="el-GR" sz="1600" b="1" i="1" dirty="0" smtClean="0">
                <a:latin typeface="Calibri" pitchFamily="34" charset="0"/>
              </a:rPr>
              <a:t>        </a:t>
            </a:r>
            <a:r>
              <a:rPr lang="en-US" sz="1600" b="1" i="1" dirty="0" smtClean="0">
                <a:latin typeface="Calibri" pitchFamily="34" charset="0"/>
              </a:rPr>
              <a:t>B</a:t>
            </a:r>
            <a:r>
              <a:rPr lang="en-US" sz="1600" b="1" i="1" dirty="0">
                <a:latin typeface="Calibri" pitchFamily="34" charset="0"/>
              </a:rPr>
              <a:t>. </a:t>
            </a:r>
            <a:r>
              <a:rPr lang="en-US" sz="1600" b="1" i="1" dirty="0" err="1">
                <a:latin typeface="Calibri" pitchFamily="34" charset="0"/>
              </a:rPr>
              <a:t>cepacia</a:t>
            </a:r>
            <a:endParaRPr lang="en-US" sz="1600" b="1" i="1" dirty="0">
              <a:latin typeface="Calibri" pitchFamily="34" charset="0"/>
            </a:endParaRPr>
          </a:p>
          <a:p>
            <a:pPr marL="342900" indent="-342900" algn="just">
              <a:lnSpc>
                <a:spcPct val="90000"/>
              </a:lnSpc>
              <a:spcBef>
                <a:spcPct val="20000"/>
              </a:spcBef>
              <a:buClr>
                <a:schemeClr val="hlink"/>
              </a:buClr>
              <a:buSzPct val="120000"/>
              <a:defRPr/>
            </a:pPr>
            <a:r>
              <a:rPr lang="en-US" sz="1600" b="1" i="1" dirty="0">
                <a:latin typeface="Calibri" pitchFamily="34" charset="0"/>
              </a:rPr>
              <a:t>               </a:t>
            </a:r>
            <a:r>
              <a:rPr lang="el-GR" sz="1600" b="1" i="1" dirty="0" smtClean="0">
                <a:latin typeface="Calibri" pitchFamily="34" charset="0"/>
              </a:rPr>
              <a:t>        </a:t>
            </a:r>
            <a:r>
              <a:rPr lang="en-US" sz="1600" b="1" i="1" dirty="0" smtClean="0">
                <a:latin typeface="Calibri" pitchFamily="34" charset="0"/>
              </a:rPr>
              <a:t>S</a:t>
            </a:r>
            <a:r>
              <a:rPr lang="en-US" sz="1600" b="1" i="1" dirty="0">
                <a:latin typeface="Calibri" pitchFamily="34" charset="0"/>
              </a:rPr>
              <a:t>. </a:t>
            </a:r>
            <a:r>
              <a:rPr lang="en-US" sz="1600" b="1" i="1" dirty="0" err="1" smtClean="0">
                <a:latin typeface="Calibri" pitchFamily="34" charset="0"/>
              </a:rPr>
              <a:t>maltophilia</a:t>
            </a:r>
            <a:endParaRPr lang="el-GR" sz="1600" b="1" i="1" dirty="0" smtClean="0">
              <a:latin typeface="Calibri" pitchFamily="34" charset="0"/>
            </a:endParaRPr>
          </a:p>
          <a:p>
            <a:pPr marL="342900" indent="-342900" algn="just">
              <a:lnSpc>
                <a:spcPct val="90000"/>
              </a:lnSpc>
              <a:spcBef>
                <a:spcPct val="20000"/>
              </a:spcBef>
              <a:buClr>
                <a:schemeClr val="hlink"/>
              </a:buClr>
              <a:buSzPct val="120000"/>
              <a:defRPr/>
            </a:pPr>
            <a:endParaRPr lang="el-GR" sz="1600" b="1" i="1" dirty="0">
              <a:effectLst>
                <a:outerShdw blurRad="38100" dist="38100" dir="2700000" algn="tl">
                  <a:srgbClr val="000000"/>
                </a:outerShdw>
              </a:effectLst>
              <a:latin typeface="Calibri" pitchFamily="34" charset="0"/>
            </a:endParaRPr>
          </a:p>
          <a:p>
            <a:pPr marL="342900" indent="-342900" algn="just">
              <a:lnSpc>
                <a:spcPct val="90000"/>
              </a:lnSpc>
              <a:spcBef>
                <a:spcPct val="20000"/>
              </a:spcBef>
              <a:buClr>
                <a:schemeClr val="hlink"/>
              </a:buClr>
              <a:buSzPct val="120000"/>
              <a:defRPr/>
            </a:pPr>
            <a:r>
              <a:rPr lang="el-GR" sz="1600" b="1" dirty="0">
                <a:latin typeface="Calibri" pitchFamily="34" charset="0"/>
              </a:rPr>
              <a:t>24 </a:t>
            </a:r>
            <a:r>
              <a:rPr lang="el-GR" sz="1600" b="1" dirty="0" smtClean="0">
                <a:latin typeface="Calibri" pitchFamily="34" charset="0"/>
              </a:rPr>
              <a:t>ώρες:      </a:t>
            </a:r>
            <a:r>
              <a:rPr lang="el-GR" sz="1600" dirty="0" smtClean="0">
                <a:latin typeface="Calibri" pitchFamily="34" charset="0"/>
              </a:rPr>
              <a:t>σταφυλόκοκκος   </a:t>
            </a:r>
            <a:r>
              <a:rPr lang="el-GR" sz="1600" dirty="0">
                <a:latin typeface="Calibri" pitchFamily="34" charset="0"/>
              </a:rPr>
              <a:t>(</a:t>
            </a:r>
            <a:r>
              <a:rPr lang="el-GR" sz="1600" dirty="0" err="1">
                <a:latin typeface="Calibri" pitchFamily="34" charset="0"/>
              </a:rPr>
              <a:t>οξακιλλίνη</a:t>
            </a:r>
            <a:r>
              <a:rPr lang="el-GR" sz="1600" dirty="0">
                <a:latin typeface="Calibri" pitchFamily="34" charset="0"/>
              </a:rPr>
              <a:t> )</a:t>
            </a:r>
            <a:endParaRPr lang="en-US" sz="1600" dirty="0">
              <a:latin typeface="Calibri" pitchFamily="34" charset="0"/>
            </a:endParaRPr>
          </a:p>
          <a:p>
            <a:pPr marL="342900" indent="-342900" algn="just">
              <a:lnSpc>
                <a:spcPct val="90000"/>
              </a:lnSpc>
              <a:spcBef>
                <a:spcPct val="20000"/>
              </a:spcBef>
              <a:buClr>
                <a:schemeClr val="hlink"/>
              </a:buClr>
              <a:buSzPct val="120000"/>
              <a:defRPr/>
            </a:pPr>
            <a:r>
              <a:rPr lang="el-GR" sz="1600" dirty="0">
                <a:latin typeface="Calibri" pitchFamily="34" charset="0"/>
              </a:rPr>
              <a:t>   </a:t>
            </a:r>
            <a:r>
              <a:rPr lang="en-US" sz="1600" dirty="0">
                <a:latin typeface="Calibri" pitchFamily="34" charset="0"/>
              </a:rPr>
              <a:t>            </a:t>
            </a:r>
            <a:r>
              <a:rPr lang="el-GR" sz="1600" dirty="0" smtClean="0">
                <a:latin typeface="Calibri" pitchFamily="34" charset="0"/>
              </a:rPr>
              <a:t>      </a:t>
            </a:r>
            <a:r>
              <a:rPr lang="en-US" sz="1600" dirty="0" smtClean="0">
                <a:latin typeface="Calibri" pitchFamily="34" charset="0"/>
              </a:rPr>
              <a:t> </a:t>
            </a:r>
            <a:r>
              <a:rPr lang="el-GR" sz="1600" dirty="0">
                <a:latin typeface="Calibri" pitchFamily="34" charset="0"/>
              </a:rPr>
              <a:t>εντερόκοκκος/σταφυλόκοκκος (</a:t>
            </a:r>
            <a:r>
              <a:rPr lang="el-GR" sz="1600" dirty="0" err="1">
                <a:latin typeface="Calibri" pitchFamily="34" charset="0"/>
              </a:rPr>
              <a:t>βανκομυκίνη</a:t>
            </a:r>
            <a:r>
              <a:rPr lang="el-GR" sz="1600" dirty="0">
                <a:latin typeface="Calibri" pitchFamily="34" charset="0"/>
              </a:rPr>
              <a:t>)</a:t>
            </a:r>
          </a:p>
          <a:p>
            <a:pPr marL="342900" indent="-342900" algn="just">
              <a:lnSpc>
                <a:spcPct val="90000"/>
              </a:lnSpc>
              <a:spcBef>
                <a:spcPct val="20000"/>
              </a:spcBef>
              <a:buClr>
                <a:schemeClr val="hlink"/>
              </a:buClr>
              <a:buSzPct val="120000"/>
              <a:defRPr/>
            </a:pPr>
            <a:r>
              <a:rPr lang="el-GR" sz="1600" dirty="0">
                <a:latin typeface="Calibri" pitchFamily="34" charset="0"/>
              </a:rPr>
              <a:t>               </a:t>
            </a:r>
            <a:r>
              <a:rPr lang="el-GR" sz="1600" dirty="0" smtClean="0">
                <a:latin typeface="Calibri" pitchFamily="34" charset="0"/>
              </a:rPr>
              <a:t>       </a:t>
            </a:r>
            <a:r>
              <a:rPr lang="el-GR" sz="1600" dirty="0">
                <a:latin typeface="Calibri" pitchFamily="34" charset="0"/>
              </a:rPr>
              <a:t>στελέχη </a:t>
            </a:r>
            <a:r>
              <a:rPr lang="en-US" sz="1600" i="1" dirty="0">
                <a:latin typeface="Calibri" pitchFamily="34" charset="0"/>
              </a:rPr>
              <a:t>Ps. aeruginosa</a:t>
            </a:r>
            <a:r>
              <a:rPr lang="en-US" sz="1600" dirty="0">
                <a:latin typeface="Calibri" pitchFamily="34" charset="0"/>
              </a:rPr>
              <a:t> </a:t>
            </a:r>
            <a:r>
              <a:rPr lang="el-GR" sz="1600" dirty="0">
                <a:latin typeface="Calibri" pitchFamily="34" charset="0"/>
              </a:rPr>
              <a:t>κυστικής </a:t>
            </a:r>
            <a:r>
              <a:rPr lang="el-GR" sz="1600" dirty="0" err="1">
                <a:latin typeface="Calibri" pitchFamily="34" charset="0"/>
              </a:rPr>
              <a:t>ίνωσης</a:t>
            </a:r>
            <a:endParaRPr lang="el-GR" sz="1600"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C:\Documents and Settings\Eleni\Τα έγγραφά μου\Downloads\slide_98.jpg"/>
          <p:cNvPicPr>
            <a:picLocks noChangeAspect="1" noChangeArrowheads="1"/>
          </p:cNvPicPr>
          <p:nvPr/>
        </p:nvPicPr>
        <p:blipFill>
          <a:blip r:embed="rId2" cstate="print"/>
          <a:srcRect/>
          <a:stretch>
            <a:fillRect/>
          </a:stretch>
        </p:blipFill>
        <p:spPr bwMode="auto">
          <a:xfrm>
            <a:off x="214282" y="1785958"/>
            <a:ext cx="5000660" cy="4000496"/>
          </a:xfrm>
          <a:prstGeom prst="rect">
            <a:avLst/>
          </a:prstGeom>
          <a:noFill/>
        </p:spPr>
      </p:pic>
      <p:sp>
        <p:nvSpPr>
          <p:cNvPr id="3" name="2 - TextBox"/>
          <p:cNvSpPr txBox="1"/>
          <p:nvPr/>
        </p:nvSpPr>
        <p:spPr>
          <a:xfrm>
            <a:off x="5429256" y="1826019"/>
            <a:ext cx="3500462" cy="4031873"/>
          </a:xfrm>
          <a:prstGeom prst="rect">
            <a:avLst/>
          </a:prstGeom>
          <a:noFill/>
          <a:ln>
            <a:solidFill>
              <a:schemeClr val="tx2">
                <a:lumMod val="60000"/>
                <a:lumOff val="40000"/>
              </a:schemeClr>
            </a:solidFill>
          </a:ln>
        </p:spPr>
        <p:txBody>
          <a:bodyPr wrap="square" rtlCol="0">
            <a:spAutoFit/>
          </a:bodyPr>
          <a:lstStyle/>
          <a:p>
            <a:pPr algn="just">
              <a:buFont typeface="Wingdings" pitchFamily="2" charset="2"/>
              <a:buChar char="§"/>
            </a:pPr>
            <a:r>
              <a:rPr lang="el-GR" sz="1600" dirty="0" smtClean="0"/>
              <a:t>Με τη διαβροχή των δίσκων το αντιβιοτικό διαχέεται στην επιφάνεια του άγαρ δημιουργώντας μία διαβάθμιση πυκνοτήτων του αντιβιοτικού γύρω από το δίσκο.</a:t>
            </a:r>
          </a:p>
          <a:p>
            <a:pPr algn="just">
              <a:buFont typeface="Wingdings" pitchFamily="2" charset="2"/>
              <a:buChar char="§"/>
            </a:pPr>
            <a:endParaRPr lang="el-GR" sz="1600" dirty="0" smtClean="0"/>
          </a:p>
          <a:p>
            <a:pPr algn="just">
              <a:buFont typeface="Wingdings" pitchFamily="2" charset="2"/>
              <a:buChar char="§"/>
            </a:pPr>
            <a:r>
              <a:rPr lang="el-GR" sz="1600" dirty="0" smtClean="0"/>
              <a:t>Το μικρόβιο αναπτύσσεται γύρω από τον δίσκο μέχρι την συγκέντρωση του αντιβιοτικού που μπορεί να ανεχτεί. </a:t>
            </a:r>
          </a:p>
          <a:p>
            <a:pPr algn="just">
              <a:buFont typeface="Wingdings" pitchFamily="2" charset="2"/>
              <a:buChar char="§"/>
            </a:pPr>
            <a:endParaRPr lang="el-GR" sz="1600" dirty="0" smtClean="0"/>
          </a:p>
          <a:p>
            <a:pPr algn="just">
              <a:buFont typeface="Wingdings" pitchFamily="2" charset="2"/>
              <a:buChar char="§"/>
            </a:pPr>
            <a:r>
              <a:rPr lang="el-GR" sz="1600" dirty="0" smtClean="0"/>
              <a:t>Αν είναι ευαίσθητο στο αντιβιοτικό, θα δημιουργηθεί γύρω από το δίσκο μία ζώνη στην οποία δεν αναπτύσσεται (ζώνη αναστολής), της οποίας η διάμετρος είναι ανάλογη της ευαισθησίας του μικροβίου </a:t>
            </a:r>
            <a:endParaRPr lang="el-GR" sz="16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ocplayer.gr/docs-images/17/93700/images/59-0.jpg"/>
          <p:cNvPicPr>
            <a:picLocks noChangeAspect="1" noChangeArrowheads="1"/>
          </p:cNvPicPr>
          <p:nvPr/>
        </p:nvPicPr>
        <p:blipFill>
          <a:blip r:embed="rId2" cstate="print"/>
          <a:srcRect/>
          <a:stretch>
            <a:fillRect/>
          </a:stretch>
        </p:blipFill>
        <p:spPr bwMode="auto">
          <a:xfrm>
            <a:off x="467544" y="3357563"/>
            <a:ext cx="3526731" cy="2808312"/>
          </a:xfrm>
          <a:prstGeom prst="rect">
            <a:avLst/>
          </a:prstGeom>
          <a:noFill/>
        </p:spPr>
      </p:pic>
      <p:pic>
        <p:nvPicPr>
          <p:cNvPr id="419842" name="Picture 2" descr="http://docplayer.gr/docs-images/17/93700/images/60-0.jpg"/>
          <p:cNvPicPr>
            <a:picLocks noChangeAspect="1" noChangeArrowheads="1"/>
          </p:cNvPicPr>
          <p:nvPr/>
        </p:nvPicPr>
        <p:blipFill>
          <a:blip r:embed="rId3" cstate="print"/>
          <a:srcRect/>
          <a:stretch>
            <a:fillRect/>
          </a:stretch>
        </p:blipFill>
        <p:spPr bwMode="auto">
          <a:xfrm>
            <a:off x="4572000" y="3356992"/>
            <a:ext cx="3962053" cy="2777133"/>
          </a:xfrm>
          <a:prstGeom prst="rect">
            <a:avLst/>
          </a:prstGeom>
          <a:noFill/>
        </p:spPr>
      </p:pic>
      <p:pic>
        <p:nvPicPr>
          <p:cNvPr id="419846" name="Picture 6" descr="https://encrypted-tbn0.gstatic.com/images?q=tbn:ANd9GcSSzClyFQk-nIl7pBsmPVpjcJFaTXCisS9LXm4BBFHSb49RkkWBbw"/>
          <p:cNvPicPr>
            <a:picLocks noChangeAspect="1" noChangeArrowheads="1"/>
          </p:cNvPicPr>
          <p:nvPr/>
        </p:nvPicPr>
        <p:blipFill>
          <a:blip r:embed="rId4" cstate="print"/>
          <a:srcRect/>
          <a:stretch>
            <a:fillRect/>
          </a:stretch>
        </p:blipFill>
        <p:spPr bwMode="auto">
          <a:xfrm>
            <a:off x="2699792" y="548680"/>
            <a:ext cx="2880320" cy="2448272"/>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57158" y="1428736"/>
            <a:ext cx="4214842" cy="428628"/>
          </a:xfrm>
          <a:ln>
            <a:solidFill>
              <a:schemeClr val="tx2">
                <a:lumMod val="60000"/>
                <a:lumOff val="40000"/>
              </a:schemeClr>
            </a:solidFill>
          </a:ln>
        </p:spPr>
        <p:txBody>
          <a:bodyPr>
            <a:normAutofit/>
          </a:bodyPr>
          <a:lstStyle/>
          <a:p>
            <a:pPr eaLnBrk="1" hangingPunct="1">
              <a:defRPr/>
            </a:pPr>
            <a:r>
              <a:rPr lang="el-GR" sz="2000" b="1" dirty="0" smtClean="0">
                <a:solidFill>
                  <a:schemeClr val="bg1"/>
                </a:solidFill>
                <a:latin typeface="Calibri" pitchFamily="34" charset="0"/>
              </a:rPr>
              <a:t>ΖΩΝΗ ΑΝΑΣΤΟΛΗΣ</a:t>
            </a:r>
          </a:p>
        </p:txBody>
      </p:sp>
      <p:pic>
        <p:nvPicPr>
          <p:cNvPr id="63492" name="Picture 4" descr="kirby-bauer 018"/>
          <p:cNvPicPr>
            <a:picLocks noGrp="1" noChangeAspect="1" noChangeArrowheads="1"/>
          </p:cNvPicPr>
          <p:nvPr>
            <p:ph sz="half" idx="2"/>
          </p:nvPr>
        </p:nvPicPr>
        <p:blipFill>
          <a:blip r:embed="rId2" cstate="print"/>
          <a:srcRect/>
          <a:stretch>
            <a:fillRect/>
          </a:stretch>
        </p:blipFill>
        <p:spPr>
          <a:xfrm>
            <a:off x="6572264" y="0"/>
            <a:ext cx="2571736" cy="1628775"/>
          </a:xfrm>
          <a:noFill/>
        </p:spPr>
      </p:pic>
      <p:sp>
        <p:nvSpPr>
          <p:cNvPr id="5" name="4 - TextBox"/>
          <p:cNvSpPr txBox="1"/>
          <p:nvPr/>
        </p:nvSpPr>
        <p:spPr>
          <a:xfrm>
            <a:off x="357158" y="2001932"/>
            <a:ext cx="4214842" cy="4062651"/>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ü"/>
            </a:pPr>
            <a:r>
              <a:rPr lang="el-GR" sz="1600" dirty="0" smtClean="0">
                <a:latin typeface="+mj-lt"/>
              </a:rPr>
              <a:t>Η ζώνη αναστολής σχηματίζεται όταν η συγκέντρωση του αντιβιοτικού, ίση ή μεγαλύτερη από την ελάχιστη ανασταλτική πυκνότητα (MIC), επιδρά σε ένα αρκετά μεγάλο βακτηριακό πληθυσμό για να επιτύχει την αναστολή του.</a:t>
            </a:r>
          </a:p>
          <a:p>
            <a:r>
              <a:rPr lang="el-GR" sz="1600" dirty="0" smtClean="0">
                <a:latin typeface="+mj-lt"/>
              </a:rPr>
              <a:t> </a:t>
            </a:r>
          </a:p>
          <a:p>
            <a:pPr>
              <a:buFont typeface="Wingdings" pitchFamily="2" charset="2"/>
              <a:buChar char="ü"/>
            </a:pPr>
            <a:r>
              <a:rPr lang="el-GR" sz="1600" dirty="0" smtClean="0">
                <a:latin typeface="+mj-lt"/>
              </a:rPr>
              <a:t>Το μικρόβιο χαρακτηρίζεται ως </a:t>
            </a:r>
            <a:r>
              <a:rPr lang="el-GR" sz="1600" b="1" dirty="0" smtClean="0">
                <a:latin typeface="+mj-lt"/>
              </a:rPr>
              <a:t>ευαίσθητο</a:t>
            </a:r>
            <a:r>
              <a:rPr lang="el-GR" sz="1600" dirty="0" smtClean="0">
                <a:latin typeface="+mj-lt"/>
              </a:rPr>
              <a:t>, </a:t>
            </a:r>
            <a:r>
              <a:rPr lang="el-GR" sz="1600" b="1" dirty="0" smtClean="0">
                <a:latin typeface="+mj-lt"/>
              </a:rPr>
              <a:t>μετρίως ευαίσθητο </a:t>
            </a:r>
            <a:r>
              <a:rPr lang="el-GR" sz="1600" dirty="0" smtClean="0">
                <a:latin typeface="+mj-lt"/>
              </a:rPr>
              <a:t>ή </a:t>
            </a:r>
            <a:r>
              <a:rPr lang="el-GR" sz="1600" b="1" dirty="0" smtClean="0">
                <a:latin typeface="+mj-lt"/>
              </a:rPr>
              <a:t>ανθεκτικό</a:t>
            </a:r>
            <a:r>
              <a:rPr lang="el-GR" sz="1600" dirty="0" smtClean="0">
                <a:latin typeface="+mj-lt"/>
              </a:rPr>
              <a:t> μετά από σύγκριση της διαμέτρου αναστολής με αυτή   που προτείνει η επιτροπή </a:t>
            </a:r>
            <a:r>
              <a:rPr lang="el-GR" sz="1600" b="1" dirty="0" smtClean="0">
                <a:latin typeface="+mj-lt"/>
              </a:rPr>
              <a:t>CLSI</a:t>
            </a:r>
            <a:r>
              <a:rPr lang="el-GR" sz="1600" dirty="0" smtClean="0">
                <a:latin typeface="+mj-lt"/>
              </a:rPr>
              <a:t> για κάθε αντιβιοτικό ανάλογα με το είδος του μικροβίου. Το </a:t>
            </a:r>
            <a:r>
              <a:rPr lang="el-GR" sz="1600" b="1" dirty="0" smtClean="0">
                <a:latin typeface="+mj-lt"/>
              </a:rPr>
              <a:t>CLSI</a:t>
            </a:r>
            <a:r>
              <a:rPr lang="el-GR" sz="1600" dirty="0" smtClean="0">
                <a:latin typeface="+mj-lt"/>
              </a:rPr>
              <a:t> έχει στατιστικά αναλύσει τη διάμετρο ζώνης αναστολής με την ελάχιστη ανασταλτική πυκνότητα και χορηγούνται κάθε χρόνο</a:t>
            </a:r>
          </a:p>
          <a:p>
            <a:r>
              <a:rPr lang="el-GR" dirty="0" smtClean="0"/>
              <a:t>  </a:t>
            </a:r>
            <a:endParaRPr lang="el-GR" dirty="0"/>
          </a:p>
        </p:txBody>
      </p:sp>
      <p:graphicFrame>
        <p:nvGraphicFramePr>
          <p:cNvPr id="7" name="6 - Πίνακας"/>
          <p:cNvGraphicFramePr>
            <a:graphicFrameLocks noGrp="1"/>
          </p:cNvGraphicFramePr>
          <p:nvPr/>
        </p:nvGraphicFramePr>
        <p:xfrm>
          <a:off x="4857752" y="2153300"/>
          <a:ext cx="4071966" cy="3418840"/>
        </p:xfrm>
        <a:graphic>
          <a:graphicData uri="http://schemas.openxmlformats.org/drawingml/2006/table">
            <a:tbl>
              <a:tblPr firstRow="1" bandRow="1">
                <a:tableStyleId>{5C22544A-7EE6-4342-B048-85BDC9FD1C3A}</a:tableStyleId>
              </a:tblPr>
              <a:tblGrid>
                <a:gridCol w="1785950"/>
                <a:gridCol w="2286016"/>
              </a:tblGrid>
              <a:tr h="370840">
                <a:tc gridSpan="2">
                  <a:txBody>
                    <a:bodyPr/>
                    <a:lstStyle/>
                    <a:p>
                      <a:pPr algn="ctr"/>
                      <a:r>
                        <a:rPr lang="el-GR" dirty="0" smtClean="0"/>
                        <a:t>Σύγκριση διαμέτρου ζώνης αναστολής</a:t>
                      </a:r>
                      <a:endParaRPr lang="el-GR" dirty="0"/>
                    </a:p>
                  </a:txBody>
                  <a:tcPr/>
                </a:tc>
                <a:tc hMerge="1">
                  <a:txBody>
                    <a:bodyPr/>
                    <a:lstStyle/>
                    <a:p>
                      <a:endParaRPr lang="el-GR" dirty="0"/>
                    </a:p>
                  </a:txBody>
                  <a:tcPr/>
                </a:tc>
              </a:tr>
              <a:tr h="370840">
                <a:tc>
                  <a:txBody>
                    <a:bodyPr/>
                    <a:lstStyle/>
                    <a:p>
                      <a:pPr algn="ctr"/>
                      <a:r>
                        <a:rPr lang="el-GR" sz="1600" b="1" dirty="0" smtClean="0"/>
                        <a:t>Χαρακτηρισμός</a:t>
                      </a:r>
                      <a:r>
                        <a:rPr lang="el-GR" sz="1600" b="1" baseline="0" dirty="0" smtClean="0"/>
                        <a:t> μικροβίου</a:t>
                      </a:r>
                      <a:endParaRPr lang="el-GR" sz="1600" b="1" dirty="0"/>
                    </a:p>
                  </a:txBody>
                  <a:tcPr/>
                </a:tc>
                <a:tc>
                  <a:txBody>
                    <a:bodyPr/>
                    <a:lstStyle/>
                    <a:p>
                      <a:pPr algn="ctr"/>
                      <a:r>
                        <a:rPr lang="el-GR" sz="1600" b="1" dirty="0" smtClean="0"/>
                        <a:t>Διάμετρος</a:t>
                      </a:r>
                      <a:r>
                        <a:rPr lang="el-GR" sz="1600" b="1" baseline="0" dirty="0" smtClean="0"/>
                        <a:t> ζώνης μικροβίου</a:t>
                      </a:r>
                      <a:endParaRPr lang="el-GR" sz="1600" b="1" dirty="0"/>
                    </a:p>
                  </a:txBody>
                  <a:tcPr/>
                </a:tc>
              </a:tr>
              <a:tr h="370840">
                <a:tc>
                  <a:txBody>
                    <a:bodyPr/>
                    <a:lstStyle/>
                    <a:p>
                      <a:r>
                        <a:rPr lang="el-GR" sz="1600" dirty="0" smtClean="0"/>
                        <a:t>Ευαίσθητο (</a:t>
                      </a:r>
                      <a:r>
                        <a:rPr lang="en-US" sz="1600" dirty="0" smtClean="0"/>
                        <a:t>S,</a:t>
                      </a:r>
                      <a:r>
                        <a:rPr lang="en-US" sz="1600" baseline="0" dirty="0" smtClean="0"/>
                        <a:t> sensitive)</a:t>
                      </a:r>
                      <a:endParaRPr lang="el-GR" sz="1600" dirty="0"/>
                    </a:p>
                  </a:txBody>
                  <a:tcPr/>
                </a:tc>
                <a:tc>
                  <a:txBody>
                    <a:bodyPr/>
                    <a:lstStyle/>
                    <a:p>
                      <a:r>
                        <a:rPr lang="el-GR" sz="1600" dirty="0" smtClean="0"/>
                        <a:t>Μεγαλύτερη από της διάμετρο του προτύπου</a:t>
                      </a:r>
                      <a:endParaRPr lang="el-GR" sz="1600" dirty="0"/>
                    </a:p>
                  </a:txBody>
                  <a:tcPr/>
                </a:tc>
              </a:tr>
              <a:tr h="370840">
                <a:tc>
                  <a:txBody>
                    <a:bodyPr/>
                    <a:lstStyle/>
                    <a:p>
                      <a:r>
                        <a:rPr lang="el-GR" sz="1600" dirty="0" smtClean="0"/>
                        <a:t>Μέτρια ευαίσθητο</a:t>
                      </a:r>
                      <a:r>
                        <a:rPr lang="en-US" sz="1600" dirty="0" smtClean="0"/>
                        <a:t>(IM, intermediate)</a:t>
                      </a:r>
                      <a:endParaRPr lang="el-GR" sz="1600" dirty="0"/>
                    </a:p>
                  </a:txBody>
                  <a:tcPr/>
                </a:tc>
                <a:tc>
                  <a:txBody>
                    <a:bodyPr/>
                    <a:lstStyle/>
                    <a:p>
                      <a:r>
                        <a:rPr lang="el-GR" sz="1600" dirty="0" smtClean="0"/>
                        <a:t>Ίση ή μικρότερη μέχρι</a:t>
                      </a:r>
                      <a:r>
                        <a:rPr lang="el-GR" sz="1600" baseline="0" dirty="0" smtClean="0"/>
                        <a:t> 2 </a:t>
                      </a:r>
                      <a:r>
                        <a:rPr lang="en-US" sz="1600" baseline="0" dirty="0" smtClean="0"/>
                        <a:t>mm</a:t>
                      </a:r>
                      <a:r>
                        <a:rPr lang="el-GR" sz="1600" baseline="0" dirty="0" smtClean="0"/>
                        <a:t> του προτύπου</a:t>
                      </a:r>
                      <a:endParaRPr lang="el-GR" sz="1600" dirty="0"/>
                    </a:p>
                  </a:txBody>
                  <a:tcPr/>
                </a:tc>
              </a:tr>
              <a:tr h="370840">
                <a:tc>
                  <a:txBody>
                    <a:bodyPr/>
                    <a:lstStyle/>
                    <a:p>
                      <a:r>
                        <a:rPr lang="el-GR" sz="1600" dirty="0" smtClean="0"/>
                        <a:t>Ανθεκτικό </a:t>
                      </a:r>
                      <a:r>
                        <a:rPr lang="en-US" sz="1600" dirty="0" smtClean="0"/>
                        <a:t>(R, resistant)</a:t>
                      </a:r>
                      <a:endParaRPr lang="el-GR" sz="1600" dirty="0"/>
                    </a:p>
                  </a:txBody>
                  <a:tcPr/>
                </a:tc>
                <a:tc>
                  <a:txBody>
                    <a:bodyPr/>
                    <a:lstStyle/>
                    <a:p>
                      <a:r>
                        <a:rPr lang="el-GR" sz="1600" dirty="0" smtClean="0"/>
                        <a:t>Δεν υπάρχει ζώνη αναστολής ή είναι μικρότερη του προτύπου περισσότερο από 2</a:t>
                      </a:r>
                      <a:r>
                        <a:rPr lang="en-US" sz="1600" dirty="0" smtClean="0"/>
                        <a:t>mm</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additive="base">
                                        <p:cTn id="7" dur="2000" fill="hold"/>
                                        <p:tgtEl>
                                          <p:spTgt spid="63492"/>
                                        </p:tgtEl>
                                        <p:attrNameLst>
                                          <p:attrName>ppt_x</p:attrName>
                                        </p:attrNameLst>
                                      </p:cBhvr>
                                      <p:tavLst>
                                        <p:tav tm="0">
                                          <p:val>
                                            <p:strVal val="#ppt_x"/>
                                          </p:val>
                                        </p:tav>
                                        <p:tav tm="100000">
                                          <p:val>
                                            <p:strVal val="#ppt_x"/>
                                          </p:val>
                                        </p:tav>
                                      </p:tavLst>
                                    </p:anim>
                                    <p:anim calcmode="lin" valueType="num">
                                      <p:cBhvr additive="base">
                                        <p:cTn id="8" dur="2000" fill="hold"/>
                                        <p:tgtEl>
                                          <p:spTgt spid="634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aphicFrame>
        <p:nvGraphicFramePr>
          <p:cNvPr id="3074" name="Object 3"/>
          <p:cNvGraphicFramePr>
            <a:graphicFrameLocks noChangeAspect="1"/>
          </p:cNvGraphicFramePr>
          <p:nvPr/>
        </p:nvGraphicFramePr>
        <p:xfrm>
          <a:off x="899592" y="404664"/>
          <a:ext cx="7488832" cy="5904656"/>
        </p:xfrm>
        <a:graphic>
          <a:graphicData uri="http://schemas.openxmlformats.org/presentationml/2006/ole">
            <p:oleObj spid="_x0000_s2050" name="Εικόνα bitmap" r:id="rId3" imgW="5676190" imgH="5657143" progId="PBrush">
              <p:embed/>
            </p:oleObj>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microbelibrary.org/images/atlas_kirbybauer/9b%20closeup.jpg"/>
          <p:cNvPicPr>
            <a:picLocks noChangeAspect="1" noChangeArrowheads="1"/>
          </p:cNvPicPr>
          <p:nvPr/>
        </p:nvPicPr>
        <p:blipFill>
          <a:blip r:embed="rId2" cstate="print"/>
          <a:srcRect/>
          <a:stretch>
            <a:fillRect/>
          </a:stretch>
        </p:blipFill>
        <p:spPr bwMode="auto">
          <a:xfrm>
            <a:off x="0" y="2420888"/>
            <a:ext cx="4572000" cy="3240360"/>
          </a:xfrm>
          <a:prstGeom prst="rect">
            <a:avLst/>
          </a:prstGeom>
          <a:noFill/>
          <a:ln w="9525">
            <a:noFill/>
            <a:miter lim="800000"/>
            <a:headEnd/>
            <a:tailEnd/>
          </a:ln>
        </p:spPr>
      </p:pic>
      <p:sp>
        <p:nvSpPr>
          <p:cNvPr id="33795" name="2 - Ορθογώνιο"/>
          <p:cNvSpPr>
            <a:spLocks noChangeArrowheads="1"/>
          </p:cNvSpPr>
          <p:nvPr/>
        </p:nvSpPr>
        <p:spPr bwMode="auto">
          <a:xfrm>
            <a:off x="2195736" y="1300698"/>
            <a:ext cx="4762500" cy="400110"/>
          </a:xfrm>
          <a:prstGeom prst="rect">
            <a:avLst/>
          </a:prstGeom>
          <a:solidFill>
            <a:schemeClr val="tx2">
              <a:lumMod val="60000"/>
              <a:lumOff val="40000"/>
            </a:schemeClr>
          </a:solidFill>
          <a:ln w="9525">
            <a:noFill/>
            <a:miter lim="800000"/>
            <a:headEnd/>
            <a:tailEnd/>
          </a:ln>
          <a:effectLst>
            <a:outerShdw blurRad="50800" dist="38100" dir="5400000" algn="t" rotWithShape="0">
              <a:prstClr val="black">
                <a:alpha val="40000"/>
              </a:prstClr>
            </a:outerShdw>
          </a:effectLst>
        </p:spPr>
        <p:txBody>
          <a:bodyPr>
            <a:spAutoFit/>
          </a:bodyPr>
          <a:lstStyle/>
          <a:p>
            <a:pPr algn="ctr"/>
            <a:r>
              <a:rPr lang="el-GR" sz="2000" dirty="0" smtClean="0">
                <a:solidFill>
                  <a:schemeClr val="bg1"/>
                </a:solidFill>
                <a:latin typeface="Calibri" pitchFamily="34" charset="0"/>
              </a:rPr>
              <a:t>Μέτρηση διαμέτρου ζώνης αναστολής</a:t>
            </a:r>
            <a:endParaRPr lang="el-GR" sz="2000" dirty="0">
              <a:solidFill>
                <a:schemeClr val="bg1"/>
              </a:solidFill>
              <a:latin typeface="Calibri" pitchFamily="34" charset="0"/>
            </a:endParaRPr>
          </a:p>
        </p:txBody>
      </p:sp>
      <p:pic>
        <p:nvPicPr>
          <p:cNvPr id="4" name="Picture 4" descr="CALIPER BEST"/>
          <p:cNvPicPr>
            <a:picLocks noChangeAspect="1" noChangeArrowheads="1"/>
          </p:cNvPicPr>
          <p:nvPr/>
        </p:nvPicPr>
        <p:blipFill>
          <a:blip r:embed="rId3" cstate="print"/>
          <a:stretch>
            <a:fillRect/>
          </a:stretch>
        </p:blipFill>
        <p:spPr>
          <a:xfrm>
            <a:off x="4716016" y="2420888"/>
            <a:ext cx="4248472" cy="3240360"/>
          </a:xfrm>
          <a:prstGeom prst="rect">
            <a:avLst/>
          </a:prstGeom>
          <a:noFill/>
        </p:spPr>
      </p:pic>
    </p:spTree>
  </p:cSld>
  <p:clrMapOvr>
    <a:masterClrMapping/>
  </p:clrMapOvr>
  <p:transition spd="med">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endParaRPr lang="el-GR"/>
          </a:p>
        </p:txBody>
      </p:sp>
      <p:sp>
        <p:nvSpPr>
          <p:cNvPr id="3" name="2 - Θέση περιεχομένου"/>
          <p:cNvSpPr>
            <a:spLocks noGrp="1"/>
          </p:cNvSpPr>
          <p:nvPr>
            <p:ph sz="quarter" idx="1"/>
          </p:nvPr>
        </p:nvSpPr>
        <p:spPr/>
        <p:txBody>
          <a:bodyPr/>
          <a:lstStyle/>
          <a:p>
            <a:pPr>
              <a:defRPr/>
            </a:pPr>
            <a:endParaRPr lang="el-GR"/>
          </a:p>
        </p:txBody>
      </p:sp>
      <p:sp>
        <p:nvSpPr>
          <p:cNvPr id="35844" name="Rectangle 1"/>
          <p:cNvSpPr>
            <a:spLocks noChangeArrowheads="1"/>
          </p:cNvSpPr>
          <p:nvPr/>
        </p:nvSpPr>
        <p:spPr bwMode="auto">
          <a:xfrm>
            <a:off x="0" y="0"/>
            <a:ext cx="9144000" cy="457200"/>
          </a:xfrm>
          <a:prstGeom prst="rect">
            <a:avLst/>
          </a:prstGeom>
          <a:solidFill>
            <a:srgbClr val="FFFFFF"/>
          </a:solidFill>
          <a:ln w="9525">
            <a:noFill/>
            <a:miter lim="800000"/>
            <a:headEnd/>
            <a:tailEnd/>
          </a:ln>
        </p:spPr>
        <p:txBody>
          <a:bodyPr wrap="none" anchor="ctr">
            <a:spAutoFit/>
          </a:bodyPr>
          <a:lstStyle/>
          <a:p>
            <a:pPr algn="just" eaLnBrk="0" hangingPunct="0"/>
            <a:r>
              <a:rPr lang="el-GR" sz="800">
                <a:solidFill>
                  <a:srgbClr val="5E7173"/>
                </a:solidFill>
                <a:latin typeface="Verdana" pitchFamily="34" charset="0"/>
              </a:rPr>
              <a:t>TABLE 1. Zone diameter interpretative standards for</a:t>
            </a:r>
            <a:r>
              <a:rPr lang="el-GR" sz="800">
                <a:solidFill>
                  <a:srgbClr val="5E7173"/>
                </a:solidFill>
              </a:rPr>
              <a:t> </a:t>
            </a:r>
            <a:r>
              <a:rPr lang="el-GR" sz="800">
                <a:solidFill>
                  <a:srgbClr val="5E7173"/>
                </a:solidFill>
                <a:latin typeface="Verdana" pitchFamily="34" charset="0"/>
              </a:rPr>
              <a:t>Staphylococcus</a:t>
            </a:r>
            <a:r>
              <a:rPr lang="el-GR" sz="800">
                <a:solidFill>
                  <a:srgbClr val="5E7173"/>
                </a:solidFill>
              </a:rPr>
              <a:t> </a:t>
            </a:r>
            <a:r>
              <a:rPr lang="el-GR" sz="800">
                <a:solidFill>
                  <a:srgbClr val="5E7173"/>
                </a:solidFill>
                <a:latin typeface="Verdana" pitchFamily="34" charset="0"/>
              </a:rPr>
              <a:t>species (3)</a:t>
            </a:r>
            <a:endParaRPr lang="el-GR" sz="800"/>
          </a:p>
          <a:p>
            <a:pPr algn="just" eaLnBrk="0" hangingPunct="0"/>
            <a:r>
              <a:rPr lang="el-GR" sz="800">
                <a:solidFill>
                  <a:srgbClr val="5E7173"/>
                </a:solidFill>
                <a:latin typeface="Verdana" pitchFamily="34" charset="0"/>
              </a:rPr>
              <a:t>  </a:t>
            </a:r>
            <a:endParaRPr lang="el-GR" sz="20500">
              <a:solidFill>
                <a:srgbClr val="5E7173"/>
              </a:solidFill>
              <a:latin typeface="Verdana" pitchFamily="34" charset="0"/>
            </a:endParaRPr>
          </a:p>
        </p:txBody>
      </p:sp>
      <p:pic>
        <p:nvPicPr>
          <p:cNvPr id="35845" name="Picture 2" descr="http://www.microbelibrary.org/images/atlas_kirbybauer/table%201.jpg"/>
          <p:cNvPicPr>
            <a:picLocks noChangeAspect="1" noChangeArrowheads="1"/>
          </p:cNvPicPr>
          <p:nvPr/>
        </p:nvPicPr>
        <p:blipFill>
          <a:blip r:embed="rId2" cstate="print"/>
          <a:srcRect/>
          <a:stretch>
            <a:fillRect/>
          </a:stretch>
        </p:blipFill>
        <p:spPr bwMode="auto">
          <a:xfrm>
            <a:off x="36513" y="0"/>
            <a:ext cx="9107487"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67544" y="1268760"/>
            <a:ext cx="5544616" cy="778098"/>
          </a:xfrm>
          <a:solidFill>
            <a:schemeClr val="tx2">
              <a:lumMod val="60000"/>
              <a:lumOff val="40000"/>
            </a:schemeClr>
          </a:solidFill>
          <a:ln>
            <a:solidFill>
              <a:schemeClr val="bg2">
                <a:lumMod val="75000"/>
              </a:schemeClr>
            </a:solidFill>
          </a:ln>
          <a:effectLst>
            <a:outerShdw blurRad="50800" dist="38100" dir="5400000" algn="t" rotWithShape="0">
              <a:prstClr val="black">
                <a:alpha val="40000"/>
              </a:prstClr>
            </a:outerShdw>
          </a:effectLst>
        </p:spPr>
        <p:txBody>
          <a:bodyPr>
            <a:normAutofit/>
          </a:bodyPr>
          <a:lstStyle/>
          <a:p>
            <a:pPr eaLnBrk="1" hangingPunct="1">
              <a:defRPr/>
            </a:pPr>
            <a:r>
              <a:rPr lang="el-GR" sz="2400" dirty="0" smtClean="0">
                <a:solidFill>
                  <a:schemeClr val="bg1"/>
                </a:solidFill>
                <a:latin typeface="Calibri" pitchFamily="34" charset="0"/>
              </a:rPr>
              <a:t>ΑΝΑΓΝΩΣΗ</a:t>
            </a:r>
          </a:p>
        </p:txBody>
      </p:sp>
      <p:sp>
        <p:nvSpPr>
          <p:cNvPr id="68611" name="Rectangle 3"/>
          <p:cNvSpPr>
            <a:spLocks noGrp="1" noChangeArrowheads="1"/>
          </p:cNvSpPr>
          <p:nvPr>
            <p:ph sz="quarter" idx="1"/>
          </p:nvPr>
        </p:nvSpPr>
        <p:spPr>
          <a:xfrm>
            <a:off x="457200" y="2293972"/>
            <a:ext cx="5626968" cy="2863220"/>
          </a:xfrm>
          <a:solidFill>
            <a:schemeClr val="tx2">
              <a:lumMod val="20000"/>
              <a:lumOff val="80000"/>
            </a:schemeClr>
          </a:solidFill>
          <a:effectLst>
            <a:outerShdw blurRad="50800" dist="38100" dir="5400000" algn="t" rotWithShape="0">
              <a:prstClr val="black">
                <a:alpha val="40000"/>
              </a:prstClr>
            </a:outerShdw>
          </a:effectLst>
        </p:spPr>
        <p:txBody>
          <a:bodyPr>
            <a:normAutofit fontScale="77500" lnSpcReduction="20000"/>
          </a:bodyPr>
          <a:lstStyle/>
          <a:p>
            <a:pPr eaLnBrk="1" hangingPunct="1">
              <a:lnSpc>
                <a:spcPct val="90000"/>
              </a:lnSpc>
              <a:defRPr/>
            </a:pPr>
            <a:r>
              <a:rPr lang="el-GR" sz="1900" dirty="0" smtClean="0">
                <a:latin typeface="Calibri" pitchFamily="34" charset="0"/>
              </a:rPr>
              <a:t>Οποιαδήποτε μικροβιακή ανάπτυξη μέσα στη ζώνη αναστολής θεωρείται αντοχή.</a:t>
            </a:r>
          </a:p>
          <a:p>
            <a:pPr eaLnBrk="1" hangingPunct="1">
              <a:lnSpc>
                <a:spcPct val="90000"/>
              </a:lnSpc>
              <a:buNone/>
              <a:defRPr/>
            </a:pPr>
            <a:endParaRPr lang="el-GR" sz="1900" dirty="0" smtClean="0">
              <a:latin typeface="Calibri" pitchFamily="34" charset="0"/>
            </a:endParaRPr>
          </a:p>
          <a:p>
            <a:pPr eaLnBrk="1" hangingPunct="1">
              <a:lnSpc>
                <a:spcPct val="90000"/>
              </a:lnSpc>
              <a:defRPr/>
            </a:pPr>
            <a:r>
              <a:rPr lang="el-GR" sz="1900" dirty="0" smtClean="0">
                <a:latin typeface="Calibri" pitchFamily="34" charset="0"/>
              </a:rPr>
              <a:t>Αγνοούμε τον ερπυσμό μέσα στις ζώνες αναστολής του </a:t>
            </a:r>
            <a:r>
              <a:rPr lang="el-GR" sz="1900" i="1" dirty="0" err="1" smtClean="0">
                <a:latin typeface="Calibri" pitchFamily="34" charset="0"/>
              </a:rPr>
              <a:t>Proteus</a:t>
            </a:r>
            <a:r>
              <a:rPr lang="el-GR" sz="1900" i="1" dirty="0" smtClean="0">
                <a:latin typeface="Calibri" pitchFamily="34" charset="0"/>
              </a:rPr>
              <a:t> spp.</a:t>
            </a:r>
          </a:p>
          <a:p>
            <a:pPr eaLnBrk="1" hangingPunct="1">
              <a:lnSpc>
                <a:spcPct val="90000"/>
              </a:lnSpc>
              <a:buNone/>
              <a:defRPr/>
            </a:pPr>
            <a:endParaRPr lang="el-GR" sz="1900" i="1" dirty="0" smtClean="0">
              <a:latin typeface="Calibri" pitchFamily="34" charset="0"/>
            </a:endParaRPr>
          </a:p>
          <a:p>
            <a:pPr eaLnBrk="1" hangingPunct="1">
              <a:lnSpc>
                <a:spcPct val="90000"/>
              </a:lnSpc>
              <a:defRPr/>
            </a:pPr>
            <a:r>
              <a:rPr lang="el-GR" sz="1900" dirty="0" smtClean="0">
                <a:latin typeface="Calibri" pitchFamily="34" charset="0"/>
              </a:rPr>
              <a:t>Όταν μέσα στη ζώνη αναστολής στις </a:t>
            </a:r>
            <a:r>
              <a:rPr lang="el-GR" sz="1900" dirty="0" err="1" smtClean="0">
                <a:latin typeface="Calibri" pitchFamily="34" charset="0"/>
              </a:rPr>
              <a:t>σουλφοναμίδες</a:t>
            </a:r>
            <a:r>
              <a:rPr lang="el-GR" sz="1900" dirty="0" smtClean="0">
                <a:latin typeface="Calibri" pitchFamily="34" charset="0"/>
              </a:rPr>
              <a:t>, </a:t>
            </a:r>
            <a:r>
              <a:rPr lang="el-GR" sz="1900" dirty="0" err="1" smtClean="0">
                <a:latin typeface="Calibri" pitchFamily="34" charset="0"/>
              </a:rPr>
              <a:t>τριμεθοπρίμη</a:t>
            </a:r>
            <a:r>
              <a:rPr lang="el-GR" sz="1900" dirty="0" smtClean="0">
                <a:latin typeface="Calibri" pitchFamily="34" charset="0"/>
              </a:rPr>
              <a:t> και το συνδυασμό τους, παρατηρείται λεπτή ανάπτυξη, αυτή αγνοείται εάν είναι μέχρι 20% ή λιγότερο του </a:t>
            </a:r>
            <a:r>
              <a:rPr lang="el-GR" sz="1900" dirty="0" err="1" smtClean="0">
                <a:latin typeface="Calibri" pitchFamily="34" charset="0"/>
              </a:rPr>
              <a:t>ταπητίου</a:t>
            </a:r>
            <a:r>
              <a:rPr lang="el-GR" sz="1900" dirty="0" smtClean="0">
                <a:latin typeface="Calibri" pitchFamily="34" charset="0"/>
              </a:rPr>
              <a:t> ανάπτυξης. </a:t>
            </a:r>
          </a:p>
          <a:p>
            <a:pPr eaLnBrk="1" hangingPunct="1">
              <a:lnSpc>
                <a:spcPct val="90000"/>
              </a:lnSpc>
              <a:buNone/>
              <a:defRPr/>
            </a:pPr>
            <a:endParaRPr lang="el-GR" sz="1900" dirty="0" smtClean="0">
              <a:latin typeface="Calibri" pitchFamily="34" charset="0"/>
            </a:endParaRPr>
          </a:p>
          <a:p>
            <a:pPr eaLnBrk="1" hangingPunct="1">
              <a:lnSpc>
                <a:spcPct val="90000"/>
              </a:lnSpc>
              <a:defRPr/>
            </a:pPr>
            <a:r>
              <a:rPr lang="el-GR" sz="1900" dirty="0" smtClean="0">
                <a:latin typeface="Calibri" pitchFamily="34" charset="0"/>
              </a:rPr>
              <a:t>Μεμονωμένες αποικίες μέσα στη ζώνη αναστολής συνήθως δηλώνουν μικτό καλλιέργημα, πολύ πυκνό εναιώρημα ή ανθεκτικούς μεταλλάκτες, οπότε ανακαλλιεργούνται, ταυτοποιούνται και επανελέγχονται</a:t>
            </a:r>
            <a:r>
              <a:rPr lang="el-GR" sz="1800" dirty="0" smtClean="0">
                <a:latin typeface="Calibri" pitchFamily="34" charset="0"/>
              </a:rPr>
              <a:t>.</a:t>
            </a:r>
          </a:p>
        </p:txBody>
      </p:sp>
      <p:pic>
        <p:nvPicPr>
          <p:cNvPr id="4" name="Picture 2" descr="CDC3"/>
          <p:cNvPicPr>
            <a:picLocks noChangeAspect="1" noChangeArrowheads="1"/>
          </p:cNvPicPr>
          <p:nvPr/>
        </p:nvPicPr>
        <p:blipFill>
          <a:blip r:embed="rId2" cstate="print"/>
          <a:srcRect/>
          <a:stretch>
            <a:fillRect/>
          </a:stretch>
        </p:blipFill>
        <p:spPr bwMode="auto">
          <a:xfrm>
            <a:off x="6588224" y="3143248"/>
            <a:ext cx="2304256" cy="187106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p:cNvSpPr>
          <p:nvPr>
            <p:ph type="body" idx="1"/>
          </p:nvPr>
        </p:nvSpPr>
        <p:spPr>
          <a:xfrm>
            <a:off x="457200" y="1600200"/>
            <a:ext cx="8435975" cy="4525963"/>
          </a:xfrm>
        </p:spPr>
        <p:txBody>
          <a:bodyPr>
            <a:normAutofit/>
          </a:bodyPr>
          <a:lstStyle/>
          <a:p>
            <a:r>
              <a:rPr lang="el-GR" sz="1800" dirty="0" smtClean="0"/>
              <a:t>Βασική προϋπόθεση είναι να έχει προηγηθεί ακριβής ταυτοποίηση του μικροοργανισμού σε επίπεδο είδους καθότι η «ανάγνωση» εξαρτάται και τροποποιείται από τον εκάστοτε μικροοργανισμό  </a:t>
            </a:r>
            <a:endParaRPr lang="en-US" sz="1800" dirty="0" smtClean="0"/>
          </a:p>
          <a:p>
            <a:r>
              <a:rPr lang="el-GR" sz="1800" dirty="0" smtClean="0"/>
              <a:t>Ελέγχεται αν έχουν εξετασθεί όλα τα απαιτούμενα αντιβιοτικά</a:t>
            </a:r>
          </a:p>
          <a:p>
            <a:r>
              <a:rPr lang="el-GR" sz="1800" dirty="0" smtClean="0"/>
              <a:t>Αναζητούνται </a:t>
            </a:r>
          </a:p>
          <a:p>
            <a:pPr lvl="1"/>
            <a:r>
              <a:rPr lang="el-GR" sz="1600" dirty="0" smtClean="0"/>
              <a:t>οι ενδείξεις E, A, Ι</a:t>
            </a:r>
          </a:p>
          <a:p>
            <a:pPr lvl="1"/>
            <a:r>
              <a:rPr lang="el-GR" sz="1600" dirty="0" smtClean="0"/>
              <a:t>οι τιμές </a:t>
            </a:r>
            <a:r>
              <a:rPr lang="en-US" sz="1600" dirty="0" smtClean="0"/>
              <a:t> MIC</a:t>
            </a:r>
            <a:r>
              <a:rPr lang="el-GR" sz="1600" dirty="0" smtClean="0"/>
              <a:t> στις περιπτώσεις που είναι απαραίτητες π.χ. </a:t>
            </a:r>
            <a:r>
              <a:rPr lang="el-GR" sz="1600" dirty="0" err="1" smtClean="0"/>
              <a:t>βανκομυκίνη</a:t>
            </a:r>
            <a:endParaRPr lang="el-GR" sz="1600" dirty="0" smtClean="0"/>
          </a:p>
          <a:p>
            <a:pPr lvl="1"/>
            <a:r>
              <a:rPr lang="el-GR" sz="1600" dirty="0" smtClean="0"/>
              <a:t>οι αναφορές για ύπαρξη ενζύμων που αδρανοποιούν ολόκληρη  ομάδα αντιβιοτικών π.χ. παραγωγή </a:t>
            </a:r>
            <a:r>
              <a:rPr lang="en-US" sz="1600" dirty="0" smtClean="0"/>
              <a:t>ESBLs</a:t>
            </a:r>
            <a:r>
              <a:rPr lang="el-GR" sz="1600" dirty="0" smtClean="0"/>
              <a:t> ή αντοχή σε </a:t>
            </a:r>
            <a:r>
              <a:rPr lang="el-GR" sz="1600" dirty="0" err="1" smtClean="0"/>
              <a:t>μεθικιλλίνη</a:t>
            </a:r>
            <a:endParaRPr lang="el-GR" sz="1600" dirty="0" smtClean="0"/>
          </a:p>
          <a:p>
            <a:pPr lvl="1"/>
            <a:r>
              <a:rPr lang="el-GR" sz="1600" dirty="0" smtClean="0"/>
              <a:t>τα αντιβιοτικά-δείκτες </a:t>
            </a:r>
          </a:p>
          <a:p>
            <a:r>
              <a:rPr lang="el-GR" sz="1800" dirty="0" smtClean="0"/>
              <a:t>Με την σωστή «ανάγνωση» του φαινοτύπου μπορεί να ανιχνευθεί ύπαρξη μηχανισμών αντοχής </a:t>
            </a:r>
          </a:p>
          <a:p>
            <a:r>
              <a:rPr lang="el-GR" sz="1800" dirty="0" smtClean="0"/>
              <a:t>Για οτιδήποτε ξεφεύγει από τα συνηθισμένα είναι απαραίτητη η επικοινωνία με τον εργαστηριακό γιατρό</a:t>
            </a:r>
          </a:p>
          <a:p>
            <a:pPr>
              <a:lnSpc>
                <a:spcPct val="80000"/>
              </a:lnSpc>
            </a:pPr>
            <a:endParaRPr lang="el-GR" sz="1800" dirty="0" smtClean="0"/>
          </a:p>
          <a:p>
            <a:pPr>
              <a:lnSpc>
                <a:spcPct val="80000"/>
              </a:lnSpc>
            </a:pPr>
            <a:endParaRPr lang="el-GR" sz="1800" dirty="0" smtClean="0"/>
          </a:p>
        </p:txBody>
      </p:sp>
      <p:sp>
        <p:nvSpPr>
          <p:cNvPr id="57346" name="Rectangle 2"/>
          <p:cNvSpPr>
            <a:spLocks noGrp="1"/>
          </p:cNvSpPr>
          <p:nvPr>
            <p:ph type="title"/>
          </p:nvPr>
        </p:nvSpPr>
        <p:spPr>
          <a:solidFill>
            <a:srgbClr val="95B3D7"/>
          </a:solidFill>
          <a:ln/>
        </p:spPr>
        <p:txBody>
          <a:bodyPr>
            <a:normAutofit fontScale="90000"/>
          </a:bodyPr>
          <a:lstStyle/>
          <a:p>
            <a:pPr eaLnBrk="1" hangingPunct="1"/>
            <a:r>
              <a:rPr lang="el-GR" sz="3600" dirty="0" smtClean="0"/>
              <a:t>«Ερμηνευτική ανάγνωση» αντιβιογράμματος</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dirty="0"/>
          </a:p>
        </p:txBody>
      </p:sp>
      <p:sp>
        <p:nvSpPr>
          <p:cNvPr id="5" name="4 - TextBox"/>
          <p:cNvSpPr txBox="1"/>
          <p:nvPr/>
        </p:nvSpPr>
        <p:spPr>
          <a:xfrm>
            <a:off x="2357422" y="1928802"/>
            <a:ext cx="3929090" cy="1384995"/>
          </a:xfrm>
          <a:prstGeom prst="rect">
            <a:avLst/>
          </a:prstGeom>
          <a:noFill/>
        </p:spPr>
        <p:txBody>
          <a:bodyPr wrap="square" rtlCol="0">
            <a:spAutoFit/>
          </a:bodyPr>
          <a:lstStyle/>
          <a:p>
            <a:pPr lvl="0" algn="ctr"/>
            <a:r>
              <a:rPr lang="el-GR" b="1" dirty="0" smtClean="0"/>
              <a:t>Βιομεμβράνες</a:t>
            </a:r>
          </a:p>
          <a:p>
            <a:pPr lvl="0">
              <a:buFont typeface="Wingdings" pitchFamily="2" charset="2"/>
              <a:buChar char="§"/>
            </a:pPr>
            <a:r>
              <a:rPr lang="el-GR" sz="1600" dirty="0" smtClean="0"/>
              <a:t>Βακτήρια προσκολλημένα σε επιφάνεια καλυμμένα από τον </a:t>
            </a:r>
            <a:r>
              <a:rPr lang="el-GR" sz="1600" dirty="0" err="1" smtClean="0"/>
              <a:t>γλυκοκάλυκα</a:t>
            </a:r>
            <a:r>
              <a:rPr lang="el-GR" sz="1600" dirty="0" smtClean="0"/>
              <a:t> </a:t>
            </a:r>
          </a:p>
          <a:p>
            <a:pPr lvl="0">
              <a:buFont typeface="Wingdings" pitchFamily="2" charset="2"/>
              <a:buChar char="§"/>
            </a:pPr>
            <a:r>
              <a:rPr lang="el-GR" sz="1600" dirty="0" smtClean="0"/>
              <a:t>Αύξηση της ανθεκτικότητας των βακτηρίων</a:t>
            </a:r>
          </a:p>
          <a:p>
            <a:endParaRPr lang="el-GR" dirty="0"/>
          </a:p>
        </p:txBody>
      </p:sp>
      <p:pic>
        <p:nvPicPr>
          <p:cNvPr id="6" name="Picture 2" descr="Αποτέλεσμα εικόνας για biofilms"/>
          <p:cNvPicPr>
            <a:picLocks noChangeAspect="1" noChangeArrowheads="1"/>
          </p:cNvPicPr>
          <p:nvPr/>
        </p:nvPicPr>
        <p:blipFill>
          <a:blip r:embed="rId2" cstate="print"/>
          <a:srcRect/>
          <a:stretch>
            <a:fillRect/>
          </a:stretch>
        </p:blipFill>
        <p:spPr bwMode="auto">
          <a:xfrm>
            <a:off x="2928926" y="3357562"/>
            <a:ext cx="2790825" cy="16383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844824"/>
            <a:ext cx="4392488" cy="40011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sz="2000" dirty="0" smtClean="0">
                <a:solidFill>
                  <a:schemeClr val="bg1"/>
                </a:solidFill>
              </a:rPr>
              <a:t>E-test</a:t>
            </a:r>
            <a:endParaRPr lang="el-GR" sz="2000" dirty="0">
              <a:solidFill>
                <a:schemeClr val="bg1"/>
              </a:solidFill>
            </a:endParaRPr>
          </a:p>
        </p:txBody>
      </p:sp>
      <p:sp>
        <p:nvSpPr>
          <p:cNvPr id="5" name="4 - TextBox"/>
          <p:cNvSpPr txBox="1"/>
          <p:nvPr/>
        </p:nvSpPr>
        <p:spPr>
          <a:xfrm>
            <a:off x="251520" y="2492896"/>
            <a:ext cx="4392488" cy="3354765"/>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endParaRPr lang="el-GR" dirty="0" smtClean="0"/>
          </a:p>
          <a:p>
            <a:r>
              <a:rPr lang="el-GR" sz="1600" dirty="0" smtClean="0"/>
              <a:t>Ταινίες κλιμακωτής διαβάθμισης ή Ε-</a:t>
            </a:r>
            <a:r>
              <a:rPr lang="en-US" sz="1600" dirty="0" smtClean="0"/>
              <a:t>test</a:t>
            </a:r>
            <a:endParaRPr lang="el-GR" sz="1600" dirty="0" smtClean="0"/>
          </a:p>
          <a:p>
            <a:endParaRPr lang="en-US" sz="1600" dirty="0" smtClean="0"/>
          </a:p>
          <a:p>
            <a:r>
              <a:rPr lang="el-GR" sz="1600" dirty="0" smtClean="0"/>
              <a:t>Οι ταινίες είναι βαθμονομημένες με την κλίμακα </a:t>
            </a:r>
            <a:r>
              <a:rPr lang="en-US" sz="1600" dirty="0" smtClean="0"/>
              <a:t>MIC </a:t>
            </a:r>
            <a:r>
              <a:rPr lang="el-GR" sz="1600" dirty="0" smtClean="0"/>
              <a:t> σε μ</a:t>
            </a:r>
            <a:r>
              <a:rPr lang="en-US" sz="1600" dirty="0" smtClean="0"/>
              <a:t>g/ml</a:t>
            </a:r>
            <a:r>
              <a:rPr lang="el-GR" sz="1600" dirty="0" smtClean="0"/>
              <a:t>. Έχουν περίπου 15 διαβαθμισμένες συγκεντρώσεις του αντιβιοτικού</a:t>
            </a:r>
          </a:p>
          <a:p>
            <a:endParaRPr lang="el-GR" sz="1600" dirty="0" smtClean="0"/>
          </a:p>
          <a:p>
            <a:r>
              <a:rPr lang="el-GR" sz="1600" dirty="0" smtClean="0"/>
              <a:t>Μετά την επώαση δημιουργείται αναστολή ανάπτυξης σε σχήμα έλλειψης</a:t>
            </a:r>
          </a:p>
          <a:p>
            <a:endParaRPr lang="el-GR" sz="1600" dirty="0" smtClean="0"/>
          </a:p>
          <a:p>
            <a:r>
              <a:rPr lang="el-GR" sz="1600" dirty="0" smtClean="0"/>
              <a:t>Η </a:t>
            </a:r>
            <a:r>
              <a:rPr lang="en-US" sz="1600" dirty="0" smtClean="0"/>
              <a:t>MIC</a:t>
            </a:r>
            <a:r>
              <a:rPr lang="el-GR" sz="1600" dirty="0" smtClean="0"/>
              <a:t> του αντιβιοτικού είναι το σημείο της ταινίας που συναντά την έλλειψη</a:t>
            </a:r>
          </a:p>
          <a:p>
            <a:endParaRPr lang="el-GR" dirty="0"/>
          </a:p>
        </p:txBody>
      </p:sp>
      <p:pic>
        <p:nvPicPr>
          <p:cNvPr id="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68144" y="1556792"/>
            <a:ext cx="2880320"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306888" y="4365625"/>
            <a:ext cx="3657600"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1"/>
          <p:cNvGraphicFramePr>
            <a:graphicFrameLocks noChangeAspect="1"/>
          </p:cNvGraphicFramePr>
          <p:nvPr/>
        </p:nvGraphicFramePr>
        <p:xfrm>
          <a:off x="2339752" y="1340768"/>
          <a:ext cx="4419600" cy="4445000"/>
        </p:xfrm>
        <a:graphic>
          <a:graphicData uri="http://schemas.openxmlformats.org/presentationml/2006/ole">
            <p:oleObj spid="_x0000_s235522" name="Photo Editor Photo" r:id="rId3" imgW="9438095" imgH="9495238" progId="">
              <p:embed/>
            </p:oleObj>
          </a:graphicData>
        </a:graphic>
      </p:graphicFrame>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786050" y="1857364"/>
            <a:ext cx="4214842" cy="369332"/>
          </a:xfrm>
          <a:prstGeom prst="rect">
            <a:avLst/>
          </a:prstGeom>
          <a:noFill/>
          <a:ln>
            <a:solidFill>
              <a:schemeClr val="tx2">
                <a:lumMod val="60000"/>
                <a:lumOff val="40000"/>
              </a:schemeClr>
            </a:solidFill>
          </a:ln>
        </p:spPr>
        <p:txBody>
          <a:bodyPr wrap="square" rtlCol="0">
            <a:spAutoFit/>
          </a:bodyPr>
          <a:lstStyle/>
          <a:p>
            <a:pPr algn="ctr"/>
            <a:r>
              <a:rPr lang="el-GR" b="1" dirty="0" err="1" smtClean="0"/>
              <a:t>Φαρμακοκινητική</a:t>
            </a:r>
            <a:r>
              <a:rPr lang="el-GR" b="1" dirty="0" smtClean="0"/>
              <a:t> αντιβιοτικών</a:t>
            </a:r>
            <a:endParaRPr lang="el-GR" b="1" dirty="0"/>
          </a:p>
        </p:txBody>
      </p:sp>
      <p:sp>
        <p:nvSpPr>
          <p:cNvPr id="5" name="4 - TextBox"/>
          <p:cNvSpPr txBox="1"/>
          <p:nvPr/>
        </p:nvSpPr>
        <p:spPr>
          <a:xfrm>
            <a:off x="2786050" y="2428868"/>
            <a:ext cx="4214842" cy="2554545"/>
          </a:xfrm>
          <a:prstGeom prst="rect">
            <a:avLst/>
          </a:prstGeom>
          <a:noFill/>
          <a:ln>
            <a:solidFill>
              <a:schemeClr val="tx2">
                <a:lumMod val="60000"/>
                <a:lumOff val="40000"/>
              </a:schemeClr>
            </a:solidFill>
          </a:ln>
        </p:spPr>
        <p:txBody>
          <a:bodyPr wrap="square" rtlCol="0">
            <a:spAutoFit/>
          </a:bodyPr>
          <a:lstStyle/>
          <a:p>
            <a:pPr>
              <a:buFont typeface="Wingdings" pitchFamily="2" charset="2"/>
              <a:buChar char="ü"/>
            </a:pPr>
            <a:r>
              <a:rPr lang="el-GR" sz="1600" dirty="0" smtClean="0"/>
              <a:t>Τα περισσότερα αντιβιοτικά έχουν ημιζωή 1-2 ώρες</a:t>
            </a:r>
          </a:p>
          <a:p>
            <a:pPr>
              <a:buFont typeface="Wingdings" pitchFamily="2" charset="2"/>
              <a:buChar char="ü"/>
            </a:pPr>
            <a:r>
              <a:rPr lang="el-GR" sz="1600" dirty="0" smtClean="0"/>
              <a:t>Κατανέμονται στους ιστούς και αποβάλλονται από το ήπαρ ή τους νεφρούς</a:t>
            </a:r>
          </a:p>
          <a:p>
            <a:pPr>
              <a:buFont typeface="Wingdings" pitchFamily="2" charset="2"/>
              <a:buChar char="ü"/>
            </a:pPr>
            <a:r>
              <a:rPr lang="el-GR" sz="1600" dirty="0" smtClean="0"/>
              <a:t>Για να είναι αποτελεσματικό το αντιβιοτικό δεν πρέπει η συγκέντρωσή του στο αίμα να πέφτει κάτω από την </a:t>
            </a:r>
            <a:r>
              <a:rPr lang="en-US" sz="1600" dirty="0" smtClean="0"/>
              <a:t>MIC</a:t>
            </a:r>
            <a:r>
              <a:rPr lang="el-GR" sz="1600" dirty="0" smtClean="0"/>
              <a:t> κατά τη διάρκεια της θεραπείας</a:t>
            </a:r>
          </a:p>
          <a:p>
            <a:pPr>
              <a:buFont typeface="Wingdings" pitchFamily="2" charset="2"/>
              <a:buChar char="ü"/>
            </a:pPr>
            <a:r>
              <a:rPr lang="el-GR" sz="1600" dirty="0" smtClean="0"/>
              <a:t>Η επόμενη δόση πρέπει να δίνεται πριν την πτώση της συγκέντρωσης</a:t>
            </a:r>
            <a:endParaRPr lang="el-GR" sz="1600"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Θέση ημερομηνίας"/>
          <p:cNvSpPr>
            <a:spLocks noGrp="1"/>
          </p:cNvSpPr>
          <p:nvPr>
            <p:ph type="dt" sz="half" idx="10"/>
          </p:nvPr>
        </p:nvSpPr>
        <p:spPr/>
        <p:txBody>
          <a:bodyPr/>
          <a:lstStyle/>
          <a:p>
            <a:pPr>
              <a:defRPr/>
            </a:pPr>
            <a:r>
              <a:rPr lang="el-GR"/>
              <a:t>27/9/2014</a:t>
            </a:r>
          </a:p>
        </p:txBody>
      </p:sp>
      <p:sp>
        <p:nvSpPr>
          <p:cNvPr id="2" name="1 - Τίτλος"/>
          <p:cNvSpPr>
            <a:spLocks noGrp="1"/>
          </p:cNvSpPr>
          <p:nvPr>
            <p:ph type="title"/>
          </p:nvPr>
        </p:nvSpPr>
        <p:spPr>
          <a:xfrm>
            <a:off x="457200" y="320675"/>
            <a:ext cx="7239000" cy="731838"/>
          </a:xfrm>
          <a:solidFill>
            <a:schemeClr val="accent1">
              <a:lumMod val="60000"/>
              <a:lumOff val="40000"/>
            </a:schemeClr>
          </a:solidFill>
        </p:spPr>
        <p:txBody>
          <a:bodyPr>
            <a:normAutofit/>
          </a:bodyPr>
          <a:lstStyle/>
          <a:p>
            <a:pPr eaLnBrk="1" hangingPunct="1">
              <a:defRPr/>
            </a:pPr>
            <a:r>
              <a:rPr lang="el-GR" sz="2900" smtClean="0"/>
              <a:t>ΕΠΙΤΡΟΠΕΣ ΠΟΥ ΕΚΔΙΔΟΥΝ ΟΔΗΓΙΕΣ</a:t>
            </a:r>
          </a:p>
        </p:txBody>
      </p:sp>
      <p:sp>
        <p:nvSpPr>
          <p:cNvPr id="13315" name="2 - Θέση περιεχομένου"/>
          <p:cNvSpPr>
            <a:spLocks noGrp="1"/>
          </p:cNvSpPr>
          <p:nvPr>
            <p:ph idx="1"/>
          </p:nvPr>
        </p:nvSpPr>
        <p:spPr>
          <a:xfrm>
            <a:off x="468313" y="1268413"/>
            <a:ext cx="7239000" cy="3384550"/>
          </a:xfrm>
        </p:spPr>
        <p:txBody>
          <a:bodyPr>
            <a:normAutofit/>
          </a:bodyPr>
          <a:lstStyle/>
          <a:p>
            <a:pPr eaLnBrk="1" hangingPunct="1"/>
            <a:r>
              <a:rPr lang="en-US" sz="2400" smtClean="0"/>
              <a:t>CLSI (Clinical and Laboratory Standards Institute)</a:t>
            </a:r>
          </a:p>
          <a:p>
            <a:pPr eaLnBrk="1" hangingPunct="1"/>
            <a:r>
              <a:rPr lang="en-US" sz="2400" smtClean="0"/>
              <a:t>EUCAST (European Committee on Antimicrobial Susceptibility Testing)</a:t>
            </a:r>
          </a:p>
          <a:p>
            <a:pPr eaLnBrk="1" hangingPunct="1"/>
            <a:r>
              <a:rPr lang="el-GR" sz="2400" smtClean="0"/>
              <a:t>Εθνικές επιτροπές (</a:t>
            </a:r>
            <a:r>
              <a:rPr lang="en-US" sz="2400" smtClean="0"/>
              <a:t>BSAC, SFM, DIN </a:t>
            </a:r>
            <a:r>
              <a:rPr lang="el-GR" sz="2400" smtClean="0"/>
              <a:t>κ.ά.)</a:t>
            </a:r>
          </a:p>
          <a:p>
            <a:pPr lvl="1" eaLnBrk="1" hangingPunct="1"/>
            <a:r>
              <a:rPr lang="el-GR" sz="2000" smtClean="0"/>
              <a:t>για την εκτέλεση, την ανάγνωση και την ερμηνεία του αντιβιογράμματος</a:t>
            </a:r>
          </a:p>
          <a:p>
            <a:pPr lvl="1" eaLnBrk="1" hangingPunct="1"/>
            <a:r>
              <a:rPr lang="el-GR" sz="2000" smtClean="0"/>
              <a:t>για τον χαρακτηρισμό των βακτηρίων ως </a:t>
            </a:r>
            <a:r>
              <a:rPr lang="en-US" sz="2000" smtClean="0"/>
              <a:t>S</a:t>
            </a:r>
            <a:r>
              <a:rPr lang="el-GR" sz="2000" smtClean="0"/>
              <a:t> ή</a:t>
            </a:r>
            <a:r>
              <a:rPr lang="en-US" sz="2000" smtClean="0"/>
              <a:t> R </a:t>
            </a:r>
            <a:r>
              <a:rPr lang="el-GR" sz="2000" smtClean="0"/>
              <a:t>ή </a:t>
            </a:r>
            <a:r>
              <a:rPr lang="en-US" sz="2000" smtClean="0"/>
              <a:t>I </a:t>
            </a:r>
            <a:r>
              <a:rPr lang="el-GR" sz="2000" smtClean="0"/>
              <a:t>ή </a:t>
            </a:r>
            <a:r>
              <a:rPr lang="en-US" sz="2000" smtClean="0"/>
              <a:t>NS</a:t>
            </a:r>
            <a:r>
              <a:rPr lang="el-GR" sz="2000" smtClean="0"/>
              <a:t> στα αντιβιοτικά που ελέγχονται</a:t>
            </a:r>
            <a:endParaRPr lang="el-GR" sz="2100" smtClean="0"/>
          </a:p>
        </p:txBody>
      </p:sp>
      <p:pic>
        <p:nvPicPr>
          <p:cNvPr id="4100" name="Picture 2"/>
          <p:cNvPicPr>
            <a:picLocks noChangeAspect="1" noChangeArrowheads="1"/>
          </p:cNvPicPr>
          <p:nvPr/>
        </p:nvPicPr>
        <p:blipFill>
          <a:blip r:embed="rId3" cstate="print"/>
          <a:srcRect/>
          <a:stretch>
            <a:fillRect/>
          </a:stretch>
        </p:blipFill>
        <p:spPr bwMode="auto">
          <a:xfrm>
            <a:off x="755650" y="4652963"/>
            <a:ext cx="3529013" cy="2065337"/>
          </a:xfrm>
          <a:prstGeom prst="rect">
            <a:avLst/>
          </a:prstGeom>
          <a:solidFill>
            <a:schemeClr val="accent2">
              <a:lumMod val="20000"/>
              <a:lumOff val="80000"/>
            </a:schemeClr>
          </a:solidFill>
          <a:ln w="9525">
            <a:noFill/>
            <a:miter lim="800000"/>
            <a:headEnd/>
            <a:tailEnd/>
          </a:ln>
        </p:spPr>
      </p:pic>
      <p:pic>
        <p:nvPicPr>
          <p:cNvPr id="1331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10175" y="4365625"/>
            <a:ext cx="3657600"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p:cNvSpPr>
          <p:nvPr/>
        </p:nvSpPr>
        <p:spPr bwMode="auto">
          <a:xfrm>
            <a:off x="251520" y="917848"/>
            <a:ext cx="8640960" cy="1143000"/>
          </a:xfrm>
          <a:prstGeom prst="rect">
            <a:avLst/>
          </a:prstGeom>
          <a:solidFill>
            <a:srgbClr val="95B3D7"/>
          </a:solidFill>
          <a:ln>
            <a:noFill/>
          </a:ln>
          <a:effectLst>
            <a:outerShdw blurRad="50800" dist="38100" dir="5400000" algn="t"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l-GR" sz="2400" b="1" dirty="0" smtClean="0">
                <a:solidFill>
                  <a:schemeClr val="bg1"/>
                </a:solidFill>
                <a:latin typeface="Calibri" pitchFamily="34" charset="0"/>
              </a:rPr>
              <a:t>Ερμηνεία </a:t>
            </a:r>
            <a:r>
              <a:rPr lang="el-GR" sz="2400" b="1" dirty="0">
                <a:solidFill>
                  <a:schemeClr val="bg1"/>
                </a:solidFill>
                <a:latin typeface="Calibri" pitchFamily="34" charset="0"/>
              </a:rPr>
              <a:t>του αντιβιογράμματος</a:t>
            </a:r>
          </a:p>
        </p:txBody>
      </p:sp>
      <p:graphicFrame>
        <p:nvGraphicFramePr>
          <p:cNvPr id="4" name="3 - Διάγραμμα"/>
          <p:cNvGraphicFramePr/>
          <p:nvPr/>
        </p:nvGraphicFramePr>
        <p:xfrm>
          <a:off x="323528" y="2276872"/>
          <a:ext cx="8568952"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85984" y="1928802"/>
            <a:ext cx="4643470" cy="1107996"/>
          </a:xfrm>
          <a:prstGeom prst="rect">
            <a:avLst/>
          </a:prstGeom>
          <a:noFill/>
        </p:spPr>
        <p:txBody>
          <a:bodyPr wrap="square" rtlCol="0">
            <a:spAutoFit/>
          </a:bodyPr>
          <a:lstStyle/>
          <a:p>
            <a:pPr lvl="0" algn="ctr"/>
            <a:r>
              <a:rPr lang="el-GR" b="1" dirty="0" smtClean="0"/>
              <a:t>Προσκολλητίνες</a:t>
            </a:r>
          </a:p>
          <a:p>
            <a:pPr lvl="0">
              <a:buFont typeface="Wingdings" pitchFamily="2" charset="2"/>
              <a:buChar char="§"/>
            </a:pPr>
            <a:r>
              <a:rPr lang="el-GR" sz="1600" dirty="0" smtClean="0"/>
              <a:t>Σύνδεση των βακτηρίων στα κύτταρα μέσω ειδικών υποδοχέων</a:t>
            </a:r>
          </a:p>
          <a:p>
            <a:pPr lvl="0">
              <a:buFont typeface="Wingdings" pitchFamily="2" charset="2"/>
              <a:buChar char="§"/>
            </a:pPr>
            <a:r>
              <a:rPr lang="el-GR" sz="1600" dirty="0" smtClean="0"/>
              <a:t>Πρώτο βήμα παθογένειας βακτηρίων</a:t>
            </a:r>
            <a:endParaRPr lang="el-GR" dirty="0"/>
          </a:p>
        </p:txBody>
      </p:sp>
      <p:pic>
        <p:nvPicPr>
          <p:cNvPr id="3" name="Picture 5" descr="C:\Documents and Settings\Eleni\Επιφάνεια εργασίας\Bacterial_Adhesin_FimH_-_host_interaction.png"/>
          <p:cNvPicPr>
            <a:picLocks noChangeAspect="1" noChangeArrowheads="1"/>
          </p:cNvPicPr>
          <p:nvPr/>
        </p:nvPicPr>
        <p:blipFill>
          <a:blip r:embed="rId2" cstate="print"/>
          <a:srcRect/>
          <a:stretch>
            <a:fillRect/>
          </a:stretch>
        </p:blipFill>
        <p:spPr bwMode="auto">
          <a:xfrm>
            <a:off x="428596" y="3714752"/>
            <a:ext cx="3857652" cy="2241540"/>
          </a:xfrm>
          <a:prstGeom prst="rect">
            <a:avLst/>
          </a:prstGeom>
          <a:noFill/>
        </p:spPr>
      </p:pic>
      <p:pic>
        <p:nvPicPr>
          <p:cNvPr id="4" name="Picture 6" descr="C:\Documents and Settings\Eleni\Επιφάνεια εργασίας\αρχείο λήψης.jpg"/>
          <p:cNvPicPr>
            <a:picLocks noChangeAspect="1" noChangeArrowheads="1"/>
          </p:cNvPicPr>
          <p:nvPr/>
        </p:nvPicPr>
        <p:blipFill>
          <a:blip r:embed="rId3" cstate="print"/>
          <a:srcRect/>
          <a:stretch>
            <a:fillRect/>
          </a:stretch>
        </p:blipFill>
        <p:spPr bwMode="auto">
          <a:xfrm>
            <a:off x="4929190" y="3724290"/>
            <a:ext cx="3857652" cy="220504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907704" y="1547500"/>
            <a:ext cx="49685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Λοιμογόνοι παράγοντες παθογόνων βακτηρίων </a:t>
            </a:r>
            <a:endParaRPr lang="el-GR" b="1" dirty="0">
              <a:solidFill>
                <a:schemeClr val="bg1"/>
              </a:solidFill>
            </a:endParaRPr>
          </a:p>
        </p:txBody>
      </p:sp>
      <p:sp>
        <p:nvSpPr>
          <p:cNvPr id="6" name="5 - TextBox"/>
          <p:cNvSpPr txBox="1"/>
          <p:nvPr/>
        </p:nvSpPr>
        <p:spPr>
          <a:xfrm>
            <a:off x="1907704" y="2104148"/>
            <a:ext cx="4968552" cy="35394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Υαλουρονικό οξύ: </a:t>
            </a:r>
            <a:r>
              <a:rPr lang="el-GR" sz="1600" dirty="0" smtClean="0"/>
              <a:t>Συστατικό του ελύτρου. Δεν αναγνωρίζεται από την άμυνα του οργανισμού και επίσης, ασκεί ασθενή </a:t>
            </a:r>
            <a:r>
              <a:rPr lang="el-GR" sz="1600" dirty="0" err="1" smtClean="0"/>
              <a:t>αντιφαγοκυτταρική</a:t>
            </a:r>
            <a:r>
              <a:rPr lang="el-GR" sz="1600" dirty="0" smtClean="0"/>
              <a:t> δράση.</a:t>
            </a:r>
          </a:p>
          <a:p>
            <a:endParaRPr lang="el-GR" sz="1600" dirty="0" smtClean="0"/>
          </a:p>
          <a:p>
            <a:r>
              <a:rPr lang="el-GR" sz="1600" b="1" dirty="0" smtClean="0"/>
              <a:t>Μ-πρωτεΐνη:  </a:t>
            </a:r>
            <a:r>
              <a:rPr lang="el-GR" sz="1600" dirty="0" smtClean="0"/>
              <a:t>πρωτεΐνη των εξωτερικών ινιδίων του στρεπτόκοκκου που έχει αντιγονική δράση. Αντέχει σε θερμοκρασία βρασμού και σε όξινο </a:t>
            </a:r>
            <a:r>
              <a:rPr lang="en-US" sz="1600" dirty="0" smtClean="0"/>
              <a:t>pH</a:t>
            </a:r>
            <a:r>
              <a:rPr lang="el-GR" sz="1600" dirty="0" smtClean="0"/>
              <a:t>. Παίρνει μέρος στην προσκόλληση του μικροβίου στα επιθηλιακά κύτταρα και προστατεύει τους στρεπτόκοκκους από την φαγοκυττάρωση. Έχουν περιγραφεί 120 τύποι.</a:t>
            </a:r>
          </a:p>
          <a:p>
            <a:endParaRPr lang="el-GR" sz="1600" dirty="0" smtClean="0"/>
          </a:p>
          <a:p>
            <a:r>
              <a:rPr lang="el-GR" sz="1600" b="1" dirty="0" smtClean="0"/>
              <a:t>Πρωτεΐνη </a:t>
            </a:r>
            <a:r>
              <a:rPr lang="en-US" sz="1600" b="1" dirty="0" smtClean="0"/>
              <a:t>F</a:t>
            </a:r>
            <a:r>
              <a:rPr lang="el-GR" sz="1600" b="1" dirty="0" smtClean="0"/>
              <a:t>: </a:t>
            </a:r>
            <a:r>
              <a:rPr lang="el-GR" sz="1600" dirty="0" smtClean="0"/>
              <a:t>Παράγοντας προσκόλλησης  στα επιθηλιακά κύτταρα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1571612"/>
          <a:ext cx="6096000" cy="338836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dirty="0" smtClean="0"/>
                        <a:t>Εξωκυττάριες πρωτεΐνες βακτηρίων</a:t>
                      </a:r>
                      <a:endParaRPr lang="el-GR" dirty="0"/>
                    </a:p>
                  </a:txBody>
                  <a:tcPr/>
                </a:tc>
                <a:tc hMerge="1">
                  <a:txBody>
                    <a:bodyPr/>
                    <a:lstStyle/>
                    <a:p>
                      <a:endParaRPr lang="el-GR" dirty="0"/>
                    </a:p>
                  </a:txBody>
                  <a:tcPr/>
                </a:tc>
              </a:tr>
              <a:tr h="370840">
                <a:tc>
                  <a:txBody>
                    <a:bodyPr/>
                    <a:lstStyle/>
                    <a:p>
                      <a:pPr lvl="0"/>
                      <a:r>
                        <a:rPr lang="el-GR" dirty="0" smtClean="0"/>
                        <a:t>Υαλουρονιδάση</a:t>
                      </a:r>
                    </a:p>
                    <a:p>
                      <a:endParaRPr lang="el-GR" dirty="0"/>
                    </a:p>
                  </a:txBody>
                  <a:tcPr/>
                </a:tc>
                <a:tc>
                  <a:txBody>
                    <a:bodyPr/>
                    <a:lstStyle/>
                    <a:p>
                      <a:r>
                        <a:rPr lang="el-GR" dirty="0" smtClean="0"/>
                        <a:t>Υδρόλυση του υαλουρονικού οξέος</a:t>
                      </a:r>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Αιμολυσίνες</a:t>
                      </a:r>
                    </a:p>
                    <a:p>
                      <a:endParaRPr lang="el-GR" dirty="0"/>
                    </a:p>
                  </a:txBody>
                  <a:tcPr/>
                </a:tc>
                <a:tc>
                  <a:txBody>
                    <a:bodyPr/>
                    <a:lstStyle/>
                    <a:p>
                      <a:r>
                        <a:rPr lang="el-GR" dirty="0" smtClean="0"/>
                        <a:t>Διάρρηξη της μεμβράνης των κυττάρων</a:t>
                      </a:r>
                      <a:endParaRPr lang="el-GR"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smtClean="0"/>
                        <a:t>Εξωτοξίνες</a:t>
                      </a:r>
                      <a:endParaRPr lang="el-GR" dirty="0" smtClean="0"/>
                    </a:p>
                    <a:p>
                      <a:endParaRPr lang="el-GR" dirty="0"/>
                    </a:p>
                  </a:txBody>
                  <a:tcPr/>
                </a:tc>
                <a:tc>
                  <a:txBody>
                    <a:bodyPr/>
                    <a:lstStyle/>
                    <a:p>
                      <a:pPr lvl="0"/>
                      <a:r>
                        <a:rPr lang="el-GR" dirty="0" smtClean="0"/>
                        <a:t>Πρωτεΐνες που αποτελούνται συνήθως από τα κλάσματα  Α και Β.  Προκαλούν διάφορες βλάβες ανάλογα με τη φύση τους</a:t>
                      </a:r>
                    </a:p>
                    <a:p>
                      <a:endParaRPr lang="el-GR" dirty="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pic>
        <p:nvPicPr>
          <p:cNvPr id="1026" name="Picture 2" descr="Αποτέλεσμα εικόνας για αιμολυσίνες"/>
          <p:cNvPicPr>
            <a:picLocks noChangeAspect="1" noChangeArrowheads="1"/>
          </p:cNvPicPr>
          <p:nvPr/>
        </p:nvPicPr>
        <p:blipFill>
          <a:blip r:embed="rId2" cstate="print"/>
          <a:srcRect l="414" t="21409" r="377" b="13230"/>
          <a:stretch>
            <a:fillRect/>
          </a:stretch>
        </p:blipFill>
        <p:spPr bwMode="auto">
          <a:xfrm>
            <a:off x="1357290" y="1643050"/>
            <a:ext cx="6143668" cy="400052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9512" y="836712"/>
            <a:ext cx="4896544" cy="33855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sz="1600" b="1" dirty="0" smtClean="0"/>
              <a:t>Παθογόνος δράση της εξωτοξίνης του </a:t>
            </a:r>
            <a:r>
              <a:rPr lang="en-US" sz="1600" b="1" i="1" dirty="0" smtClean="0"/>
              <a:t>Vibrio cholerae</a:t>
            </a:r>
            <a:endParaRPr lang="el-GR" sz="1600" b="1" dirty="0"/>
          </a:p>
        </p:txBody>
      </p:sp>
      <p:sp>
        <p:nvSpPr>
          <p:cNvPr id="4" name="3 - TextBox"/>
          <p:cNvSpPr txBox="1"/>
          <p:nvPr/>
        </p:nvSpPr>
        <p:spPr>
          <a:xfrm>
            <a:off x="179512" y="2746663"/>
            <a:ext cx="4896544"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Χαρακτηριστικό παράδειγμα εξωτοξίνης είναι αυτή που παράγεται από το δονάκιο της χολέρας (</a:t>
            </a:r>
            <a:r>
              <a:rPr lang="en-US" sz="1600" i="1" dirty="0" smtClean="0"/>
              <a:t>Vibrio cholerae)</a:t>
            </a:r>
            <a:r>
              <a:rPr lang="en-US" sz="1600" dirty="0" smtClean="0"/>
              <a:t>.</a:t>
            </a:r>
          </a:p>
          <a:p>
            <a:r>
              <a:rPr lang="el-GR" sz="1600" dirty="0" smtClean="0"/>
              <a:t>Το δονάκιο της χολέρας προσκολλάται στον βλεννογόνο του εντέρου και παράγει της τοξίνη της χολέρας</a:t>
            </a:r>
          </a:p>
          <a:p>
            <a:r>
              <a:rPr lang="el-GR" sz="1600" dirty="0" smtClean="0"/>
              <a:t>Οι τοξίνη της χολέρας αποτελείται από τις υπομονάδες Α και Β.</a:t>
            </a:r>
          </a:p>
          <a:p>
            <a:r>
              <a:rPr lang="el-GR" sz="1600" dirty="0" smtClean="0"/>
              <a:t>Πέντε όμοιες υπομονάδες Β σχηματίζουν ένα δακτύλιο που συνδέεται σε υποδοχείς των εντερικών επιθηλιακών κυττάρων.</a:t>
            </a:r>
          </a:p>
          <a:p>
            <a:r>
              <a:rPr lang="el-GR" sz="1600" dirty="0" smtClean="0"/>
              <a:t>Οι υπομονάδες Α εισέρχονται στο κύτταρο και προκαλούν τη μετατροπή του ΑΤΡ σε </a:t>
            </a:r>
            <a:r>
              <a:rPr lang="en-US" sz="1600" dirty="0" smtClean="0"/>
              <a:t>cAMP</a:t>
            </a:r>
            <a:r>
              <a:rPr lang="el-GR" sz="1600" dirty="0" smtClean="0"/>
              <a:t>, με αποτέλεσμα την υπερέκκριση νερού και ηλεκτρολυτών  </a:t>
            </a:r>
            <a:endParaRPr lang="el-GR" sz="1600" dirty="0"/>
          </a:p>
        </p:txBody>
      </p:sp>
      <p:sp>
        <p:nvSpPr>
          <p:cNvPr id="1028" name="AutoShape 4" descr="Αποτέλεσμα εικόνας για vibrio choler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 name="Picture 2" descr="Αποτέλεσμα εικόνας για vibrio cholerae"/>
          <p:cNvPicPr>
            <a:picLocks noChangeAspect="1" noChangeArrowheads="1"/>
          </p:cNvPicPr>
          <p:nvPr/>
        </p:nvPicPr>
        <p:blipFill>
          <a:blip r:embed="rId2" cstate="print"/>
          <a:srcRect l="49217" t="37988" r="2323" b="11761"/>
          <a:stretch>
            <a:fillRect/>
          </a:stretch>
        </p:blipFill>
        <p:spPr bwMode="auto">
          <a:xfrm>
            <a:off x="5364088" y="2575164"/>
            <a:ext cx="3744416" cy="3158092"/>
          </a:xfrm>
          <a:prstGeom prst="rect">
            <a:avLst/>
          </a:prstGeom>
          <a:noFill/>
        </p:spPr>
      </p:pic>
      <p:sp>
        <p:nvSpPr>
          <p:cNvPr id="9" name="8 - TextBox"/>
          <p:cNvSpPr txBox="1"/>
          <p:nvPr/>
        </p:nvSpPr>
        <p:spPr>
          <a:xfrm>
            <a:off x="179512" y="2195572"/>
            <a:ext cx="4896544" cy="369332"/>
          </a:xfrm>
          <a:prstGeom prst="rect">
            <a:avLst/>
          </a:prstGeom>
          <a:solidFill>
            <a:schemeClr val="tx2">
              <a:lumMod val="20000"/>
              <a:lumOff val="80000"/>
            </a:schemeClr>
          </a:solidFill>
        </p:spPr>
        <p:txBody>
          <a:bodyPr wrap="square" rtlCol="0">
            <a:spAutoFit/>
          </a:bodyPr>
          <a:lstStyle/>
          <a:p>
            <a:pPr algn="ctr"/>
            <a:r>
              <a:rPr lang="el-GR" b="1" dirty="0" smtClean="0"/>
              <a:t>εξωτοξίνες</a:t>
            </a:r>
            <a:endParaRPr lang="el-GR"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14480" y="143670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00430" y="1628801"/>
            <a:ext cx="5608074" cy="4086215"/>
          </a:xfrm>
          <a:prstGeom prst="rect">
            <a:avLst/>
          </a:prstGeom>
          <a:noFill/>
        </p:spPr>
      </p:pic>
      <p:sp>
        <p:nvSpPr>
          <p:cNvPr id="3" name="2 - TextBox"/>
          <p:cNvSpPr txBox="1"/>
          <p:nvPr/>
        </p:nvSpPr>
        <p:spPr>
          <a:xfrm>
            <a:off x="142876" y="1961272"/>
            <a:ext cx="3286116" cy="3539430"/>
          </a:xfrm>
          <a:prstGeom prst="rect">
            <a:avLst/>
          </a:prstGeom>
          <a:noFill/>
          <a:ln>
            <a:solidFill>
              <a:schemeClr val="tx2"/>
            </a:solidFill>
          </a:ln>
        </p:spPr>
        <p:txBody>
          <a:bodyPr wrap="square" rtlCol="0">
            <a:spAutoFit/>
          </a:bodyPr>
          <a:lstStyle/>
          <a:p>
            <a:pPr algn="just"/>
            <a:r>
              <a:rPr lang="el-GR" sz="1600" dirty="0" smtClean="0"/>
              <a:t>Ο λιποπολυσακχαρίτης </a:t>
            </a:r>
            <a:r>
              <a:rPr lang="en-US" sz="1600" dirty="0" smtClean="0"/>
              <a:t>LPS</a:t>
            </a:r>
            <a:r>
              <a:rPr lang="el-GR" sz="1600" dirty="0" smtClean="0"/>
              <a:t> είναι το μείζον αντιγόνο του κυτταρικού τοιχώματος των εντεροβακτηριακών. Είναι θερμοσταθερός  και διακρίνεται στο σωματικό αντιγόνο Ο, το εντεροβακτηριδιακό κοινό αντιγόνο και το λιπίδιο Α</a:t>
            </a:r>
            <a:endParaRPr lang="en-US" sz="1600" dirty="0" smtClean="0"/>
          </a:p>
          <a:p>
            <a:pPr algn="just"/>
            <a:r>
              <a:rPr lang="el-GR" sz="1600" dirty="0" smtClean="0"/>
              <a:t>Όταν καταστρέφονται τα βακτηριακά κύτταρα ο </a:t>
            </a:r>
            <a:r>
              <a:rPr lang="en-US" sz="1600" dirty="0" smtClean="0"/>
              <a:t>LPS</a:t>
            </a:r>
            <a:r>
              <a:rPr lang="el-GR" sz="1600" dirty="0" smtClean="0"/>
              <a:t> ελευθερώνεται  στην κυκλοφορία του αίματος με αποτέλεσμα την ανεξέλεγκτη ελευθέρωση κυτοκινών και τελικά την πρόκληση ενδοτοξινικού ή σηπτικού σοκ </a:t>
            </a:r>
            <a:endParaRPr lang="el-GR" sz="1600" dirty="0"/>
          </a:p>
        </p:txBody>
      </p:sp>
      <p:sp>
        <p:nvSpPr>
          <p:cNvPr id="4" name="3 - TextBox"/>
          <p:cNvSpPr txBox="1"/>
          <p:nvPr/>
        </p:nvSpPr>
        <p:spPr>
          <a:xfrm>
            <a:off x="71406" y="1416594"/>
            <a:ext cx="3286148" cy="369332"/>
          </a:xfrm>
          <a:prstGeom prst="rect">
            <a:avLst/>
          </a:prstGeom>
          <a:noFill/>
        </p:spPr>
        <p:txBody>
          <a:bodyPr wrap="square" rtlCol="0">
            <a:spAutoFit/>
          </a:bodyPr>
          <a:lstStyle/>
          <a:p>
            <a:pPr algn="ctr"/>
            <a:r>
              <a:rPr lang="el-GR" b="1" dirty="0" smtClean="0">
                <a:solidFill>
                  <a:schemeClr val="bg1"/>
                </a:solidFill>
              </a:rPr>
              <a:t>Ενδοτοξίνη της </a:t>
            </a:r>
            <a:r>
              <a:rPr lang="el-GR" b="1" i="1" dirty="0" smtClean="0">
                <a:solidFill>
                  <a:schemeClr val="bg1"/>
                </a:solidFill>
              </a:rPr>
              <a:t>Ε</a:t>
            </a:r>
            <a:r>
              <a:rPr lang="en-US" b="1" i="1" dirty="0" smtClean="0">
                <a:solidFill>
                  <a:schemeClr val="bg1"/>
                </a:solidFill>
              </a:rPr>
              <a:t>. coli</a:t>
            </a:r>
            <a:endParaRPr lang="el-GR" b="1" i="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4282" y="2204864"/>
            <a:ext cx="2857520" cy="3046988"/>
          </a:xfrm>
          <a:prstGeom prst="rect">
            <a:avLst/>
          </a:prstGeom>
          <a:noFill/>
        </p:spPr>
        <p:txBody>
          <a:bodyPr wrap="square" rtlCol="0">
            <a:spAutoFit/>
          </a:bodyPr>
          <a:lstStyle/>
          <a:p>
            <a:pPr algn="ctr"/>
            <a:r>
              <a:rPr lang="el-GR" sz="1600" dirty="0" smtClean="0"/>
              <a:t>Τα υπεραντιγόνα σε συγκεντρώσεις μικρότερες από 0,1</a:t>
            </a:r>
            <a:r>
              <a:rPr lang="en-US" sz="1600" dirty="0" smtClean="0"/>
              <a:t>pg/ml</a:t>
            </a:r>
            <a:r>
              <a:rPr lang="el-GR" sz="1600" dirty="0" smtClean="0"/>
              <a:t> μπορούν να διεγείρουν τα Τ-λεμφοκύτταρα με ανεξέλεγκτο τρόπο, με αποτέλεσμα την μαζική απελευθέρωση κυτταροκινών. Οι κυτταροκίνες στη συνέχεια προκαλούν τοξικό σοκ με  πυρετό, υπόταση και ανεπάρκεια πολλών οργανικών συστημάτων</a:t>
            </a:r>
            <a:endParaRPr lang="el-GR" sz="1600" dirty="0"/>
          </a:p>
        </p:txBody>
      </p:sp>
      <p:pic>
        <p:nvPicPr>
          <p:cNvPr id="1029" name="Picture 5" descr="C:\Documents and Settings\Eleni\Επιφάνεια εργασίας\slide_23.jpg"/>
          <p:cNvPicPr>
            <a:picLocks noChangeAspect="1" noChangeArrowheads="1"/>
          </p:cNvPicPr>
          <p:nvPr/>
        </p:nvPicPr>
        <p:blipFill>
          <a:blip r:embed="rId2" cstate="print"/>
          <a:srcRect t="17187" r="6641" b="4687"/>
          <a:stretch>
            <a:fillRect/>
          </a:stretch>
        </p:blipFill>
        <p:spPr bwMode="auto">
          <a:xfrm>
            <a:off x="3214678" y="1857364"/>
            <a:ext cx="5286412" cy="35719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071537" y="1397000"/>
          <a:ext cx="6548463" cy="3754120"/>
        </p:xfrm>
        <a:graphic>
          <a:graphicData uri="http://schemas.openxmlformats.org/drawingml/2006/table">
            <a:tbl>
              <a:tblPr firstRow="1" bandRow="1">
                <a:tableStyleId>{5C22544A-7EE6-4342-B048-85BDC9FD1C3A}</a:tableStyleId>
              </a:tblPr>
              <a:tblGrid>
                <a:gridCol w="2182821"/>
                <a:gridCol w="2182821"/>
                <a:gridCol w="2182821"/>
              </a:tblGrid>
              <a:tr h="370840">
                <a:tc gridSpan="3">
                  <a:txBody>
                    <a:bodyPr/>
                    <a:lstStyle/>
                    <a:p>
                      <a:pPr algn="ctr"/>
                      <a:r>
                        <a:rPr lang="el-GR" dirty="0" err="1" smtClean="0"/>
                        <a:t>Ανοσο</a:t>
                      </a:r>
                      <a:r>
                        <a:rPr lang="el-GR" dirty="0" smtClean="0"/>
                        <a:t>-εξαρτώμενες ασθένειες σχετιζόμενες με λοίμωξη</a:t>
                      </a:r>
                      <a:endParaRPr lang="el-GR" dirty="0"/>
                    </a:p>
                  </a:txBody>
                  <a:tcPr/>
                </a:tc>
                <a:tc hMerge="1">
                  <a:txBody>
                    <a:bodyPr/>
                    <a:lstStyle/>
                    <a:p>
                      <a:endParaRPr lang="el-GR" dirty="0"/>
                    </a:p>
                  </a:txBody>
                  <a:tcPr/>
                </a:tc>
                <a:tc hMerge="1">
                  <a:txBody>
                    <a:bodyPr/>
                    <a:lstStyle/>
                    <a:p>
                      <a:pPr algn="ctr"/>
                      <a:endParaRPr lang="el-GR" dirty="0"/>
                    </a:p>
                  </a:txBody>
                  <a:tcPr/>
                </a:tc>
              </a:tr>
              <a:tr h="370840">
                <a:tc>
                  <a:txBody>
                    <a:bodyPr/>
                    <a:lstStyle/>
                    <a:p>
                      <a:pPr algn="ctr"/>
                      <a:r>
                        <a:rPr lang="el-GR" b="1" dirty="0" err="1" smtClean="0"/>
                        <a:t>Ανοσο</a:t>
                      </a:r>
                      <a:r>
                        <a:rPr lang="el-GR" b="1" dirty="0" smtClean="0"/>
                        <a:t>-εξαρτώμενη ασθένεια </a:t>
                      </a:r>
                      <a:endParaRPr lang="el-GR" b="1" dirty="0"/>
                    </a:p>
                  </a:txBody>
                  <a:tcPr/>
                </a:tc>
                <a:tc>
                  <a:txBody>
                    <a:bodyPr/>
                    <a:lstStyle/>
                    <a:p>
                      <a:pPr algn="ctr"/>
                      <a:r>
                        <a:rPr lang="el-GR" b="1" dirty="0" smtClean="0"/>
                        <a:t>Υπεύθυνο μικρόβιο</a:t>
                      </a:r>
                      <a:endParaRPr lang="el-GR" b="1" dirty="0"/>
                    </a:p>
                  </a:txBody>
                  <a:tcPr/>
                </a:tc>
                <a:tc>
                  <a:txBody>
                    <a:bodyPr/>
                    <a:lstStyle/>
                    <a:p>
                      <a:pPr algn="ctr"/>
                      <a:r>
                        <a:rPr lang="el-GR" b="1" dirty="0" smtClean="0"/>
                        <a:t>Ασθένεια</a:t>
                      </a:r>
                      <a:r>
                        <a:rPr lang="el-GR" b="1" baseline="0" dirty="0" smtClean="0"/>
                        <a:t> που προκαλεί συνήθως</a:t>
                      </a:r>
                      <a:endParaRPr lang="el-GR"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Ρευματική καρδιακή νόσος</a:t>
                      </a:r>
                    </a:p>
                    <a:p>
                      <a:endParaRPr lang="el-GR" dirty="0"/>
                    </a:p>
                  </a:txBody>
                  <a:tcPr/>
                </a:tc>
                <a:tc>
                  <a:txBody>
                    <a:bodyPr/>
                    <a:lstStyle/>
                    <a:p>
                      <a:pPr algn="ctr"/>
                      <a:r>
                        <a:rPr lang="en-US" i="1" dirty="0" smtClean="0"/>
                        <a:t>Streptococcus pyogenes</a:t>
                      </a:r>
                      <a:endParaRPr lang="el-GR" i="1" dirty="0"/>
                    </a:p>
                  </a:txBody>
                  <a:tcPr/>
                </a:tc>
                <a:tc>
                  <a:txBody>
                    <a:bodyPr/>
                    <a:lstStyle/>
                    <a:p>
                      <a:r>
                        <a:rPr lang="el-GR" dirty="0" smtClean="0"/>
                        <a:t>Φαρυγγίτιδα </a:t>
                      </a:r>
                      <a:endParaRPr lang="el-GR" dirty="0"/>
                    </a:p>
                  </a:txBody>
                  <a:tcPr/>
                </a:tc>
              </a:tr>
              <a:tr h="370840">
                <a:tc>
                  <a:txBody>
                    <a:bodyPr/>
                    <a:lstStyle/>
                    <a:p>
                      <a:r>
                        <a:rPr lang="el-GR" dirty="0" smtClean="0"/>
                        <a:t>Ενδοκαρδίτιδα </a:t>
                      </a:r>
                      <a:endParaRPr lang="el-GR" dirty="0"/>
                    </a:p>
                  </a:txBody>
                  <a:tcPr/>
                </a:tc>
                <a:tc>
                  <a:txBody>
                    <a:bodyPr/>
                    <a:lstStyle/>
                    <a:p>
                      <a:pPr algn="ctr"/>
                      <a:r>
                        <a:rPr lang="el-GR" dirty="0" smtClean="0"/>
                        <a:t>Στοματικοί στρεπτόκοκκοι</a:t>
                      </a:r>
                      <a:endParaRPr lang="en-US" dirty="0" smtClean="0"/>
                    </a:p>
                    <a:p>
                      <a:pPr algn="ctr"/>
                      <a:r>
                        <a:rPr lang="el-GR" dirty="0" smtClean="0"/>
                        <a:t> (π.χ. </a:t>
                      </a:r>
                      <a:r>
                        <a:rPr lang="en-US" i="1" dirty="0" smtClean="0"/>
                        <a:t>Streptococcus salivarius)</a:t>
                      </a:r>
                      <a:endParaRPr lang="el-GR" dirty="0"/>
                    </a:p>
                  </a:txBody>
                  <a:tcPr/>
                </a:tc>
                <a:tc>
                  <a:txBody>
                    <a:bodyPr/>
                    <a:lstStyle/>
                    <a:p>
                      <a:r>
                        <a:rPr lang="el-GR" dirty="0" smtClean="0"/>
                        <a:t>Χλωρίδα της στοματικής κοιλότητας</a:t>
                      </a:r>
                      <a:endParaRPr lang="el-GR" dirty="0"/>
                    </a:p>
                  </a:txBody>
                  <a:tcPr/>
                </a:tc>
              </a:tr>
              <a:tr h="370840">
                <a:tc>
                  <a:txBody>
                    <a:bodyPr/>
                    <a:lstStyle/>
                    <a:p>
                      <a:r>
                        <a:rPr lang="el-GR" dirty="0" smtClean="0"/>
                        <a:t>Σύνδρομο </a:t>
                      </a:r>
                      <a:r>
                        <a:rPr lang="en-US" dirty="0" err="1" smtClean="0"/>
                        <a:t>Guilain</a:t>
                      </a:r>
                      <a:r>
                        <a:rPr lang="en-US" dirty="0" smtClean="0"/>
                        <a:t> </a:t>
                      </a:r>
                      <a:r>
                        <a:rPr lang="en-US" dirty="0" err="1" smtClean="0"/>
                        <a:t>Barre</a:t>
                      </a:r>
                      <a:endParaRPr lang="el-GR" dirty="0"/>
                    </a:p>
                  </a:txBody>
                  <a:tcPr/>
                </a:tc>
                <a:tc>
                  <a:txBody>
                    <a:bodyPr/>
                    <a:lstStyle/>
                    <a:p>
                      <a:pPr algn="ctr"/>
                      <a:r>
                        <a:rPr lang="en-US" i="1" dirty="0" smtClean="0"/>
                        <a:t>Campylobacter</a:t>
                      </a:r>
                      <a:endParaRPr lang="el-GR" i="1" dirty="0"/>
                    </a:p>
                  </a:txBody>
                  <a:tcPr/>
                </a:tc>
                <a:tc>
                  <a:txBody>
                    <a:bodyPr/>
                    <a:lstStyle/>
                    <a:p>
                      <a:r>
                        <a:rPr lang="el-GR" dirty="0" smtClean="0"/>
                        <a:t>Γαστρεντερίτιδα</a:t>
                      </a:r>
                      <a:r>
                        <a:rPr lang="el-GR" baseline="0" dirty="0" smtClean="0"/>
                        <a:t> </a:t>
                      </a:r>
                      <a:endParaRPr lang="el-GR" dirty="0"/>
                    </a:p>
                  </a:txBody>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50825" y="274638"/>
            <a:ext cx="8642350" cy="633412"/>
          </a:xfrm>
          <a:prstGeom prst="rect">
            <a:avLst/>
          </a:prstGeom>
          <a:noFill/>
          <a:ln w="9525">
            <a:noFill/>
            <a:miter lim="800000"/>
            <a:headEnd/>
            <a:tailEnd/>
          </a:ln>
        </p:spPr>
        <p:txBody>
          <a:bodyPr anchor="ctr"/>
          <a:lstStyle/>
          <a:p>
            <a:pPr algn="ctr"/>
            <a:r>
              <a:rPr lang="el-GR" sz="2400" b="1" dirty="0">
                <a:solidFill>
                  <a:schemeClr val="bg1"/>
                </a:solidFill>
                <a:effectLst/>
              </a:rPr>
              <a:t>Μικροοργανισμοί που προκαλούν την πλειονότητα των </a:t>
            </a:r>
            <a:r>
              <a:rPr lang="el-GR" sz="2400" b="1" dirty="0" err="1" smtClean="0">
                <a:solidFill>
                  <a:schemeClr val="bg1"/>
                </a:solidFill>
                <a:effectLst/>
              </a:rPr>
              <a:t>ενδονοσοκομειακών</a:t>
            </a:r>
            <a:r>
              <a:rPr lang="el-GR" sz="2400" b="1" dirty="0" smtClean="0">
                <a:solidFill>
                  <a:schemeClr val="bg1"/>
                </a:solidFill>
                <a:effectLst/>
              </a:rPr>
              <a:t> </a:t>
            </a:r>
            <a:r>
              <a:rPr lang="el-GR" sz="2400" b="1" dirty="0">
                <a:solidFill>
                  <a:schemeClr val="bg1"/>
                </a:solidFill>
                <a:effectLst/>
              </a:rPr>
              <a:t>λοιμώξεων</a:t>
            </a:r>
            <a:endParaRPr lang="en-US" sz="2400" b="1" dirty="0">
              <a:solidFill>
                <a:schemeClr val="bg1"/>
              </a:solidFill>
              <a:effectLst/>
            </a:endParaRPr>
          </a:p>
        </p:txBody>
      </p:sp>
      <p:graphicFrame>
        <p:nvGraphicFramePr>
          <p:cNvPr id="73823" name="Group 95"/>
          <p:cNvGraphicFramePr>
            <a:graphicFrameLocks noGrp="1"/>
          </p:cNvGraphicFramePr>
          <p:nvPr>
            <p:ph/>
          </p:nvPr>
        </p:nvGraphicFramePr>
        <p:xfrm>
          <a:off x="250825" y="1252538"/>
          <a:ext cx="8642350" cy="4968878"/>
        </p:xfrm>
        <a:graphic>
          <a:graphicData uri="http://schemas.openxmlformats.org/drawingml/2006/table">
            <a:tbl>
              <a:tblPr/>
              <a:tblGrid>
                <a:gridCol w="2379663"/>
                <a:gridCol w="1831975"/>
                <a:gridCol w="1758950"/>
                <a:gridCol w="2671762"/>
              </a:tblGrid>
              <a:tr h="8429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Μικροοργανισμός</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Ποσοστό επί του συνολικού αριθμού λοιμώξεων</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Ποσοστό ανθεκτικών στα αντιβιοτικά</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Νόσος που προκαλούν</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Κοαγκουλάση – Αρνητικοί Σταφυλόκοκκοι</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25 %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89 %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Συχνότερο αίτιο σηψαιμίας</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Staphylococcus aureus</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16 %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60 %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Συχνότερο αίτιο πνευμονίας</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Εντερόκοκκοι</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10 %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29 %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Συχνότερο αίτιο λοιμώξεων χειρουργικών τραυμάτων</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39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Escherihia</a:t>
                      </a:r>
                      <a:r>
                        <a:rPr kumimoji="0" lang="en-US" sz="1200" b="1" i="0" u="none" strike="noStrike" cap="none" normalizeH="0" baseline="0" dirty="0" smtClean="0">
                          <a:ln>
                            <a:noFill/>
                          </a:ln>
                          <a:solidFill>
                            <a:schemeClr val="tx1"/>
                          </a:solidFill>
                          <a:effectLst/>
                          <a:latin typeface="Arial" charset="0"/>
                        </a:rPr>
                        <a:t> coli, Pseudomonas aeruginosa, </a:t>
                      </a:r>
                      <a:r>
                        <a:rPr kumimoji="0" lang="en-US" sz="1200" b="1" i="0" u="none" strike="noStrike" cap="none" normalizeH="0" baseline="0" dirty="0" err="1" smtClean="0">
                          <a:ln>
                            <a:noFill/>
                          </a:ln>
                          <a:solidFill>
                            <a:schemeClr val="tx1"/>
                          </a:solidFill>
                          <a:effectLst/>
                          <a:latin typeface="Arial" charset="0"/>
                        </a:rPr>
                        <a:t>Enterobacter</a:t>
                      </a:r>
                      <a:r>
                        <a:rPr kumimoji="0" lang="en-US" sz="1200" b="1" i="0" u="none" strike="noStrike" cap="none" normalizeH="0" baseline="0" dirty="0" smtClean="0">
                          <a:ln>
                            <a:noFill/>
                          </a:ln>
                          <a:solidFill>
                            <a:schemeClr val="tx1"/>
                          </a:solidFill>
                          <a:effectLst/>
                          <a:latin typeface="Arial" charset="0"/>
                        </a:rPr>
                        <a:t>, </a:t>
                      </a:r>
                      <a:r>
                        <a:rPr kumimoji="0" lang="el-GR" sz="1200" b="1" i="0" u="none" strike="noStrike" cap="none" normalizeH="0" baseline="0" dirty="0" smtClean="0">
                          <a:ln>
                            <a:noFill/>
                          </a:ln>
                          <a:solidFill>
                            <a:schemeClr val="tx1"/>
                          </a:solidFill>
                          <a:effectLst/>
                          <a:latin typeface="Arial" charset="0"/>
                        </a:rPr>
                        <a:t>και </a:t>
                      </a:r>
                      <a:r>
                        <a:rPr kumimoji="0" lang="en-US" sz="1200" b="1" i="0" u="none" strike="noStrike" cap="none" normalizeH="0" baseline="0" dirty="0" err="1" smtClean="0">
                          <a:ln>
                            <a:noFill/>
                          </a:ln>
                          <a:solidFill>
                            <a:schemeClr val="tx1"/>
                          </a:solidFill>
                          <a:effectLst/>
                          <a:latin typeface="Arial" charset="0"/>
                        </a:rPr>
                        <a:t>Klebsiella</a:t>
                      </a:r>
                      <a:r>
                        <a:rPr kumimoji="0" lang="en-US" sz="1200" b="1" i="0" u="none" strike="noStrike" cap="none" normalizeH="0" baseline="0" dirty="0" smtClean="0">
                          <a:ln>
                            <a:noFill/>
                          </a:ln>
                          <a:solidFill>
                            <a:schemeClr val="tx1"/>
                          </a:solidFill>
                          <a:effectLst/>
                          <a:latin typeface="Arial" charset="0"/>
                        </a:rPr>
                        <a:t> pneumoniae</a:t>
                      </a:r>
                      <a:endParaRPr kumimoji="0" lang="el-GR" sz="1200" b="1"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23 %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5 % - 32 %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Πνευμονία και λοιμώξεις χειρουργικών τραυμάτων</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Clostridium difficile</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13 %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Προκαλεί σχεδόν το 50% περιστατικών διάρροιας</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Μύκητες</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6 %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Λοιμώξεις ουροποιητικού και σηψαιμίας</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tx1"/>
                          </a:solidFill>
                          <a:effectLst/>
                          <a:latin typeface="Arial" charset="0"/>
                        </a:rPr>
                        <a:t>Άλλα </a:t>
                      </a:r>
                      <a:r>
                        <a:rPr kumimoji="0" lang="en-US" sz="1200" b="1" i="0" u="none" strike="noStrike" cap="none" normalizeH="0" baseline="0" dirty="0" smtClean="0">
                          <a:ln>
                            <a:noFill/>
                          </a:ln>
                          <a:solidFill>
                            <a:schemeClr val="tx1"/>
                          </a:solidFill>
                          <a:effectLst/>
                          <a:latin typeface="Arial" charset="0"/>
                        </a:rPr>
                        <a:t>gram (-) </a:t>
                      </a:r>
                      <a:r>
                        <a:rPr kumimoji="0" lang="el-GR" sz="1200" b="1" i="0" u="none" strike="noStrike" cap="none" normalizeH="0" baseline="0" dirty="0" smtClean="0">
                          <a:ln>
                            <a:noFill/>
                          </a:ln>
                          <a:solidFill>
                            <a:schemeClr val="tx1"/>
                          </a:solidFill>
                          <a:effectLst/>
                          <a:latin typeface="Arial" charset="0"/>
                        </a:rPr>
                        <a:t>βακτήρια (</a:t>
                      </a:r>
                      <a:r>
                        <a:rPr kumimoji="0" lang="en-US" sz="1200" b="1" i="0" u="none" strike="noStrike" cap="none" normalizeH="0" baseline="0" dirty="0" err="1" smtClean="0">
                          <a:ln>
                            <a:noFill/>
                          </a:ln>
                          <a:solidFill>
                            <a:schemeClr val="tx1"/>
                          </a:solidFill>
                          <a:effectLst/>
                          <a:latin typeface="Arial" charset="0"/>
                        </a:rPr>
                        <a:t>Acinetobacter</a:t>
                      </a:r>
                      <a:r>
                        <a:rPr kumimoji="0" lang="en-US" sz="1200" b="1" i="0" u="none" strike="noStrike" cap="none" normalizeH="0" baseline="0" dirty="0" smtClean="0">
                          <a:ln>
                            <a:noFill/>
                          </a:ln>
                          <a:solidFill>
                            <a:schemeClr val="tx1"/>
                          </a:solidFill>
                          <a:effectLst/>
                          <a:latin typeface="Arial" charset="0"/>
                        </a:rPr>
                        <a:t>, </a:t>
                      </a:r>
                      <a:r>
                        <a:rPr kumimoji="0" lang="en-US" sz="1200" b="1" i="0" u="none" strike="noStrike" cap="none" normalizeH="0" baseline="0" dirty="0" err="1" smtClean="0">
                          <a:ln>
                            <a:noFill/>
                          </a:ln>
                          <a:solidFill>
                            <a:schemeClr val="tx1"/>
                          </a:solidFill>
                          <a:effectLst/>
                          <a:latin typeface="Arial" charset="0"/>
                        </a:rPr>
                        <a:t>Citrobacter</a:t>
                      </a:r>
                      <a:r>
                        <a:rPr kumimoji="0" lang="en-US" sz="1200" b="1" i="0" u="none" strike="noStrike" cap="none" normalizeH="0" baseline="0" dirty="0" smtClean="0">
                          <a:ln>
                            <a:noFill/>
                          </a:ln>
                          <a:solidFill>
                            <a:schemeClr val="tx1"/>
                          </a:solidFill>
                          <a:effectLst/>
                          <a:latin typeface="Arial" charset="0"/>
                        </a:rPr>
                        <a:t>, Haemophilus)</a:t>
                      </a:r>
                      <a:endParaRPr kumimoji="0" lang="el-GR" sz="1200" b="1" i="0" u="none" strike="noStrike" cap="none" normalizeH="0" baseline="0" dirty="0" smtClean="0">
                        <a:ln>
                          <a:noFill/>
                        </a:ln>
                        <a:solidFill>
                          <a:schemeClr val="tx1"/>
                        </a:solidFill>
                        <a:effectLst/>
                        <a:latin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7 %</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a:t>
                      </a:r>
                      <a:endParaRPr kumimoji="0" lang="el-GR" sz="1200" b="1" i="0" u="none" strike="noStrike" cap="none" normalizeH="0" baseline="0" smtClean="0">
                        <a:ln>
                          <a:noFill/>
                        </a:ln>
                        <a:solidFill>
                          <a:schemeClr val="tx1"/>
                        </a:solidFill>
                        <a:effectLst/>
                        <a:latin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Λοιμώξεις ουροποιητικού και χειρουργικών τραυμάτων</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824" name="Text Box 96"/>
          <p:cNvSpPr txBox="1">
            <a:spLocks noChangeArrowheads="1"/>
          </p:cNvSpPr>
          <p:nvPr/>
        </p:nvSpPr>
        <p:spPr bwMode="auto">
          <a:xfrm>
            <a:off x="250825" y="6381750"/>
            <a:ext cx="8642350" cy="336550"/>
          </a:xfrm>
          <a:prstGeom prst="rect">
            <a:avLst/>
          </a:prstGeom>
          <a:noFill/>
          <a:ln w="9525">
            <a:noFill/>
            <a:miter lim="800000"/>
            <a:headEnd/>
            <a:tailEnd/>
          </a:ln>
          <a:effectLst/>
        </p:spPr>
        <p:txBody>
          <a:bodyPr>
            <a:spAutoFit/>
          </a:bodyPr>
          <a:lstStyle/>
          <a:p>
            <a:pPr algn="ctr">
              <a:spcBef>
                <a:spcPct val="50000"/>
              </a:spcBef>
            </a:pPr>
            <a:r>
              <a:rPr lang="el-GR" sz="1600">
                <a:solidFill>
                  <a:srgbClr val="FFFF99"/>
                </a:solidFill>
                <a:effectLst>
                  <a:outerShdw blurRad="38100" dist="38100" dir="2700000" algn="tl">
                    <a:srgbClr val="000000"/>
                  </a:outerShdw>
                </a:effectLst>
              </a:rPr>
              <a:t>Πηγή: Δεδομένα από τ</a:t>
            </a:r>
            <a:r>
              <a:rPr lang="en-US" sz="1600">
                <a:solidFill>
                  <a:srgbClr val="FFFF99"/>
                </a:solidFill>
                <a:effectLst>
                  <a:outerShdw blurRad="38100" dist="38100" dir="2700000" algn="tl">
                    <a:srgbClr val="000000"/>
                  </a:outerShdw>
                </a:effectLst>
              </a:rPr>
              <a:t>o CDC</a:t>
            </a:r>
            <a:r>
              <a:rPr lang="el-GR" sz="1600">
                <a:solidFill>
                  <a:srgbClr val="FFFF99"/>
                </a:solidFill>
                <a:effectLst>
                  <a:outerShdw blurRad="38100" dist="38100" dir="2700000" algn="tl">
                    <a:srgbClr val="000000"/>
                  </a:outerShdw>
                </a:effectLst>
              </a:rPr>
              <a:t>, Πρόγραμμα Εθνικής Επιτήρησης Νοσοκομειακών Λοιμώξεων</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642910" y="1142984"/>
          <a:ext cx="6834214"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627784" y="2071678"/>
            <a:ext cx="3888432" cy="369332"/>
          </a:xfrm>
          <a:prstGeom prst="rect">
            <a:avLst/>
          </a:prstGeom>
          <a:noFill/>
          <a:ln>
            <a:solidFill>
              <a:schemeClr val="tx2"/>
            </a:solidFill>
          </a:ln>
        </p:spPr>
        <p:txBody>
          <a:bodyPr wrap="square" rtlCol="0">
            <a:spAutoFit/>
          </a:bodyPr>
          <a:lstStyle/>
          <a:p>
            <a:pPr algn="ctr"/>
            <a:r>
              <a:rPr lang="el-GR" b="1" dirty="0" smtClean="0"/>
              <a:t>ΤΥΠΟΠΟΙΗΣΗ ΜΙΚΡΟΟΡΓΑΝΙΣΜΩΝ</a:t>
            </a:r>
            <a:endParaRPr lang="el-GR" b="1" dirty="0"/>
          </a:p>
        </p:txBody>
      </p:sp>
      <p:sp>
        <p:nvSpPr>
          <p:cNvPr id="7" name="6 - TextBox"/>
          <p:cNvSpPr txBox="1"/>
          <p:nvPr/>
        </p:nvSpPr>
        <p:spPr>
          <a:xfrm>
            <a:off x="2627784" y="2643182"/>
            <a:ext cx="3876462" cy="1754326"/>
          </a:xfrm>
          <a:prstGeom prst="rect">
            <a:avLst/>
          </a:prstGeom>
          <a:noFill/>
          <a:ln>
            <a:solidFill>
              <a:srgbClr val="C00000"/>
            </a:solidFill>
          </a:ln>
        </p:spPr>
        <p:txBody>
          <a:bodyPr wrap="square" rtlCol="0">
            <a:spAutoFit/>
          </a:bodyPr>
          <a:lstStyle/>
          <a:p>
            <a:r>
              <a:rPr lang="el-GR" dirty="0" smtClean="0"/>
              <a:t>Σύνολο τεχνικών για τη διερεύνηση του τύπου του μικροβίου που έχει απομονωθεί από ένα ασθενή.</a:t>
            </a:r>
          </a:p>
          <a:p>
            <a:r>
              <a:rPr lang="el-GR" dirty="0" smtClean="0"/>
              <a:t>Τα μικρόβια κατατάσσονται σε συγκεκριμένο γένος, είδος, </a:t>
            </a:r>
            <a:r>
              <a:rPr lang="el-GR" dirty="0" err="1" smtClean="0"/>
              <a:t>ορότυπο</a:t>
            </a:r>
            <a:r>
              <a:rPr lang="el-GR" dirty="0" smtClean="0"/>
              <a:t>, βιότυπο και είδος αντοχής  </a:t>
            </a:r>
            <a:endParaRPr lang="el-G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785794"/>
          <a:ext cx="6096000" cy="448564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t>Η κατάταξη των μικροβίων στηρίζεται σε:</a:t>
                      </a:r>
                      <a:endParaRPr lang="el-GR" dirty="0"/>
                    </a:p>
                  </a:txBody>
                  <a:tcPr/>
                </a:tc>
                <a:tc hMerge="1">
                  <a:txBody>
                    <a:bodyPr/>
                    <a:lstStyle/>
                    <a:p>
                      <a:pPr algn="ctr"/>
                      <a:endParaRPr lang="el-GR" dirty="0"/>
                    </a:p>
                  </a:txBody>
                  <a:tcPr/>
                </a:tc>
              </a:tr>
              <a:tr h="370840">
                <a:tc>
                  <a:txBody>
                    <a:bodyPr/>
                    <a:lstStyle/>
                    <a:p>
                      <a:r>
                        <a:rPr lang="el-GR" sz="1600" dirty="0" smtClean="0"/>
                        <a:t>1. Μορφολογικά χαρακτηριστικά</a:t>
                      </a:r>
                      <a:endParaRPr lang="el-GR" sz="1600" dirty="0"/>
                    </a:p>
                  </a:txBody>
                  <a:tcPr/>
                </a:tc>
                <a:tc>
                  <a:txBody>
                    <a:bodyPr/>
                    <a:lstStyle/>
                    <a:p>
                      <a:r>
                        <a:rPr lang="el-GR" sz="1600" dirty="0" smtClean="0"/>
                        <a:t>Μορφολογία του κυττάρου του μικροβίου μετά από χρώσεις,</a:t>
                      </a:r>
                      <a:r>
                        <a:rPr lang="el-GR" sz="1600" baseline="0" dirty="0" smtClean="0"/>
                        <a:t> κυρίως χρώση </a:t>
                      </a:r>
                      <a:r>
                        <a:rPr lang="en-US" sz="1600" baseline="0" dirty="0" smtClean="0"/>
                        <a:t>Gram</a:t>
                      </a:r>
                      <a:endParaRPr lang="el-GR" sz="1600" dirty="0"/>
                    </a:p>
                  </a:txBody>
                  <a:tcPr/>
                </a:tc>
              </a:tr>
              <a:tr h="370840">
                <a:tc>
                  <a:txBody>
                    <a:bodyPr/>
                    <a:lstStyle/>
                    <a:p>
                      <a:r>
                        <a:rPr lang="en-US" sz="1600" dirty="0" smtClean="0"/>
                        <a:t>2. </a:t>
                      </a:r>
                      <a:r>
                        <a:rPr lang="el-GR" sz="1600" dirty="0" smtClean="0"/>
                        <a:t>Καλλιεργητικά</a:t>
                      </a:r>
                      <a:r>
                        <a:rPr lang="el-GR" sz="1600" baseline="0" dirty="0" smtClean="0"/>
                        <a:t> χαρακτηριστικά</a:t>
                      </a:r>
                      <a:endParaRPr lang="el-GR" sz="1600" dirty="0"/>
                    </a:p>
                  </a:txBody>
                  <a:tcPr/>
                </a:tc>
                <a:tc>
                  <a:txBody>
                    <a:bodyPr/>
                    <a:lstStyle/>
                    <a:p>
                      <a:r>
                        <a:rPr lang="el-GR" sz="1600" dirty="0" smtClean="0"/>
                        <a:t>Σε</a:t>
                      </a:r>
                      <a:r>
                        <a:rPr lang="el-GR" sz="1600" baseline="0" dirty="0" smtClean="0"/>
                        <a:t> ποια θρεπτικά υλικά αναπτύσσεται, σε ποιες συνθήκες επώασης, ποια μορφολογία αποικιών αναπτύσσει</a:t>
                      </a:r>
                      <a:endParaRPr lang="el-GR" sz="1600" dirty="0"/>
                    </a:p>
                  </a:txBody>
                  <a:tcPr/>
                </a:tc>
              </a:tr>
              <a:tr h="370840">
                <a:tc>
                  <a:txBody>
                    <a:bodyPr/>
                    <a:lstStyle/>
                    <a:p>
                      <a:r>
                        <a:rPr lang="el-GR" sz="1600" dirty="0" smtClean="0"/>
                        <a:t>3. Μεταβολικές ιδιότητες</a:t>
                      </a:r>
                      <a:endParaRPr lang="el-GR" sz="1600" dirty="0"/>
                    </a:p>
                  </a:txBody>
                  <a:tcPr/>
                </a:tc>
                <a:tc>
                  <a:txBody>
                    <a:bodyPr/>
                    <a:lstStyle/>
                    <a:p>
                      <a:r>
                        <a:rPr lang="el-GR" sz="1600" dirty="0" smtClean="0"/>
                        <a:t>Διάσπαση υποστρωμάτων, παραγωγή ενζύμων, κ.α.</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4. Ορολογική ταυτοποίηση/τυποποίηση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Έλεγχος αντιγονικών </a:t>
                      </a:r>
                      <a:r>
                        <a:rPr lang="el-GR" sz="1600" baseline="0" dirty="0" smtClean="0"/>
                        <a:t> παραγόντων χαρακτηριστικών του είδους</a:t>
                      </a:r>
                      <a:endParaRPr lang="el-GR" sz="1600" dirty="0" smtClean="0"/>
                    </a:p>
                    <a:p>
                      <a:endParaRPr lang="el-GR" sz="1600" dirty="0"/>
                    </a:p>
                  </a:txBody>
                  <a:tcPr/>
                </a:tc>
              </a:tr>
              <a:tr h="370840">
                <a:tc>
                  <a:txBody>
                    <a:bodyPr/>
                    <a:lstStyle/>
                    <a:p>
                      <a:r>
                        <a:rPr lang="el-GR" sz="1600" dirty="0" smtClean="0"/>
                        <a:t>5. Μοριακή ταυτοποίηση/τυποποίηση</a:t>
                      </a:r>
                      <a:endParaRPr lang="el-GR" sz="1600" dirty="0"/>
                    </a:p>
                  </a:txBody>
                  <a:tcPr/>
                </a:tc>
                <a:tc>
                  <a:txBody>
                    <a:bodyPr/>
                    <a:lstStyle/>
                    <a:p>
                      <a:r>
                        <a:rPr lang="el-GR" sz="1600" dirty="0" smtClean="0"/>
                        <a:t>Ανίχνευση χαρακτηριστικών αλληλουχιών βάσεων στο γενετικό υλικό</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16430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2643174" y="857232"/>
            <a:ext cx="3714776" cy="646331"/>
          </a:xfrm>
          <a:prstGeom prst="rect">
            <a:avLst/>
          </a:prstGeom>
          <a:noFill/>
        </p:spPr>
        <p:txBody>
          <a:bodyPr wrap="square" rtlCol="0">
            <a:spAutoFit/>
          </a:bodyPr>
          <a:lstStyle/>
          <a:p>
            <a:pPr algn="ctr"/>
            <a:r>
              <a:rPr lang="el-GR" b="1" dirty="0" smtClean="0">
                <a:solidFill>
                  <a:schemeClr val="bg1"/>
                </a:solidFill>
              </a:rPr>
              <a:t>Διαδοχικά βήματα ταυτοποίησης μικροβίων</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D677864E"/>
          <p:cNvPicPr>
            <a:picLocks noChangeAspect="1" noChangeArrowheads="1"/>
          </p:cNvPicPr>
          <p:nvPr/>
        </p:nvPicPr>
        <p:blipFill>
          <a:blip r:embed="rId2" cstate="print"/>
          <a:srcRect/>
          <a:stretch>
            <a:fillRect/>
          </a:stretch>
        </p:blipFill>
        <p:spPr bwMode="auto">
          <a:xfrm>
            <a:off x="0" y="-27384"/>
            <a:ext cx="9144000" cy="6404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71736" y="1928802"/>
            <a:ext cx="4214842" cy="646331"/>
          </a:xfrm>
          <a:prstGeom prst="rect">
            <a:avLst/>
          </a:prstGeom>
          <a:noFill/>
          <a:ln>
            <a:solidFill>
              <a:schemeClr val="tx2"/>
            </a:solidFill>
          </a:ln>
        </p:spPr>
        <p:txBody>
          <a:bodyPr wrap="square" rtlCol="0">
            <a:spAutoFit/>
          </a:bodyPr>
          <a:lstStyle/>
          <a:p>
            <a:pPr algn="ctr"/>
            <a:r>
              <a:rPr lang="el-GR" b="1" dirty="0" smtClean="0"/>
              <a:t>Τυποποίηση </a:t>
            </a:r>
            <a:r>
              <a:rPr lang="en-US" b="1" dirty="0" smtClean="0"/>
              <a:t>Gram (+) </a:t>
            </a:r>
            <a:r>
              <a:rPr lang="el-GR" b="1" dirty="0" smtClean="0"/>
              <a:t>και </a:t>
            </a:r>
            <a:r>
              <a:rPr lang="en-US" b="1" dirty="0" smtClean="0"/>
              <a:t>Gram(-)</a:t>
            </a:r>
            <a:r>
              <a:rPr lang="el-GR" b="1" dirty="0" smtClean="0"/>
              <a:t> βακτηρίων</a:t>
            </a:r>
            <a:endParaRPr lang="el-GR" b="1" dirty="0"/>
          </a:p>
        </p:txBody>
      </p:sp>
      <p:sp>
        <p:nvSpPr>
          <p:cNvPr id="3" name="2 - TextBox"/>
          <p:cNvSpPr txBox="1"/>
          <p:nvPr/>
        </p:nvSpPr>
        <p:spPr>
          <a:xfrm>
            <a:off x="2571736" y="2643182"/>
            <a:ext cx="4286280" cy="1477328"/>
          </a:xfrm>
          <a:prstGeom prst="rect">
            <a:avLst/>
          </a:prstGeom>
          <a:noFill/>
          <a:ln>
            <a:solidFill>
              <a:schemeClr val="tx2"/>
            </a:solidFill>
          </a:ln>
        </p:spPr>
        <p:txBody>
          <a:bodyPr wrap="square" rtlCol="0">
            <a:spAutoFit/>
          </a:bodyPr>
          <a:lstStyle/>
          <a:p>
            <a:pPr algn="just"/>
            <a:r>
              <a:rPr lang="el-GR" dirty="0" smtClean="0"/>
              <a:t>Χρήση </a:t>
            </a:r>
            <a:r>
              <a:rPr lang="en-US" dirty="0" smtClean="0"/>
              <a:t>kits</a:t>
            </a:r>
            <a:r>
              <a:rPr lang="el-GR" dirty="0" smtClean="0"/>
              <a:t> με σύνολο βιοχημικών δοκιμασιών (π.χ. </a:t>
            </a:r>
            <a:r>
              <a:rPr lang="en-US" dirty="0" smtClean="0"/>
              <a:t>API</a:t>
            </a:r>
            <a:r>
              <a:rPr lang="el-GR" dirty="0" smtClean="0"/>
              <a:t> </a:t>
            </a:r>
            <a:r>
              <a:rPr lang="en-US" dirty="0" smtClean="0"/>
              <a:t>Staph-</a:t>
            </a:r>
            <a:r>
              <a:rPr lang="en-US" dirty="0" err="1" smtClean="0"/>
              <a:t>Ident</a:t>
            </a:r>
            <a:r>
              <a:rPr lang="el-GR" dirty="0" smtClean="0"/>
              <a:t>) και μοριακής τυποποίησης για την εύρεση της </a:t>
            </a:r>
            <a:r>
              <a:rPr lang="el-GR" dirty="0" err="1" smtClean="0"/>
              <a:t>κλωνικής</a:t>
            </a:r>
            <a:r>
              <a:rPr lang="el-GR" dirty="0" smtClean="0"/>
              <a:t> συγγένειας στελεχών του σταφυλόκοκκου</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classconnection.s3.amazonaws.com/74/flashcards/1275074/jpg/api_20e_strips-e_coli1332820274428.jpg"/>
          <p:cNvPicPr>
            <a:picLocks noChangeAspect="1" noChangeArrowheads="1"/>
          </p:cNvPicPr>
          <p:nvPr/>
        </p:nvPicPr>
        <p:blipFill>
          <a:blip r:embed="rId2" cstate="print"/>
          <a:srcRect/>
          <a:stretch>
            <a:fillRect/>
          </a:stretch>
        </p:blipFill>
        <p:spPr bwMode="auto">
          <a:xfrm>
            <a:off x="827584" y="1412776"/>
            <a:ext cx="7560840" cy="1163589"/>
          </a:xfrm>
          <a:prstGeom prst="rect">
            <a:avLst/>
          </a:prstGeom>
          <a:noFill/>
        </p:spPr>
      </p:pic>
      <p:pic>
        <p:nvPicPr>
          <p:cNvPr id="5" name="Picture 2" descr="https://classconnection.s3.amazonaws.com/933/flashcards/2713933/jpg/api_id_kit1364511382511.jpg"/>
          <p:cNvPicPr>
            <a:picLocks noChangeAspect="1" noChangeArrowheads="1"/>
          </p:cNvPicPr>
          <p:nvPr/>
        </p:nvPicPr>
        <p:blipFill>
          <a:blip r:embed="rId3" cstate="print"/>
          <a:srcRect/>
          <a:stretch>
            <a:fillRect/>
          </a:stretch>
        </p:blipFill>
        <p:spPr bwMode="auto">
          <a:xfrm>
            <a:off x="899592" y="2714620"/>
            <a:ext cx="7488832" cy="3096344"/>
          </a:xfrm>
          <a:prstGeom prst="rect">
            <a:avLst/>
          </a:prstGeom>
          <a:noFill/>
        </p:spPr>
      </p:pic>
      <p:sp>
        <p:nvSpPr>
          <p:cNvPr id="6" name="5 - TextBox"/>
          <p:cNvSpPr txBox="1"/>
          <p:nvPr/>
        </p:nvSpPr>
        <p:spPr>
          <a:xfrm>
            <a:off x="928662" y="6072206"/>
            <a:ext cx="7429552" cy="369332"/>
          </a:xfrm>
          <a:prstGeom prst="rect">
            <a:avLst/>
          </a:prstGeom>
          <a:noFill/>
        </p:spPr>
        <p:txBody>
          <a:bodyPr wrap="square" rtlCol="0">
            <a:spAutoFit/>
          </a:bodyPr>
          <a:lstStyle/>
          <a:p>
            <a:pPr algn="ctr"/>
            <a:r>
              <a:rPr lang="el-GR" dirty="0" smtClean="0"/>
              <a:t>Σύστημα βιοχημικών δοκιμασιών ΑΡΙ</a:t>
            </a:r>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43108" y="1000108"/>
            <a:ext cx="4786346" cy="646331"/>
          </a:xfrm>
          <a:prstGeom prst="rect">
            <a:avLst/>
          </a:prstGeom>
          <a:noFill/>
        </p:spPr>
        <p:txBody>
          <a:bodyPr wrap="square" rtlCol="0">
            <a:spAutoFit/>
          </a:bodyPr>
          <a:lstStyle/>
          <a:p>
            <a:pPr algn="ctr"/>
            <a:r>
              <a:rPr lang="el-GR" b="1" dirty="0" smtClean="0">
                <a:solidFill>
                  <a:schemeClr val="bg1"/>
                </a:solidFill>
              </a:rPr>
              <a:t>Διαχωρισμός και εργαστηριακή διάγνωση στρεπτόκοκκων  - σταφυλόκοκκων</a:t>
            </a:r>
            <a:endParaRPr lang="el-GR" b="1" dirty="0">
              <a:solidFill>
                <a:schemeClr val="bg1"/>
              </a:solidFill>
            </a:endParaRPr>
          </a:p>
        </p:txBody>
      </p:sp>
      <p:graphicFrame>
        <p:nvGraphicFramePr>
          <p:cNvPr id="5" name="4 - Πίνακας"/>
          <p:cNvGraphicFramePr>
            <a:graphicFrameLocks noGrp="1"/>
          </p:cNvGraphicFramePr>
          <p:nvPr/>
        </p:nvGraphicFramePr>
        <p:xfrm>
          <a:off x="2095504" y="1781188"/>
          <a:ext cx="5048264" cy="4145280"/>
        </p:xfrm>
        <a:graphic>
          <a:graphicData uri="http://schemas.openxmlformats.org/drawingml/2006/table">
            <a:tbl>
              <a:tblPr firstRow="1" bandRow="1">
                <a:tableStyleId>{5C22544A-7EE6-4342-B048-85BDC9FD1C3A}</a:tableStyleId>
              </a:tblPr>
              <a:tblGrid>
                <a:gridCol w="5048264"/>
              </a:tblGrid>
              <a:tr h="370840">
                <a:tc>
                  <a:txBody>
                    <a:bodyPr/>
                    <a:lstStyle/>
                    <a:p>
                      <a:pPr algn="ctr"/>
                      <a:r>
                        <a:rPr lang="el-GR" dirty="0" smtClean="0"/>
                        <a:t>Δοκιμασίες ταυτοποίησης σταφυλόκοκκων - στρεπτόκοκκων</a:t>
                      </a:r>
                      <a:endParaRPr lang="el-GR" dirty="0"/>
                    </a:p>
                  </a:txBody>
                  <a:tcPr/>
                </a:tc>
              </a:tr>
              <a:tr h="370840">
                <a:tc>
                  <a:txBody>
                    <a:bodyPr/>
                    <a:lstStyle/>
                    <a:p>
                      <a:r>
                        <a:rPr lang="el-GR" dirty="0" smtClean="0"/>
                        <a:t>Ανάπτυξη σε αλατούχο άγαρ μανιτόλης (θρεπτικό υλικό </a:t>
                      </a:r>
                      <a:r>
                        <a:rPr lang="en-US" dirty="0" smtClean="0"/>
                        <a:t>Chapman)</a:t>
                      </a:r>
                      <a:endParaRPr lang="el-GR" dirty="0"/>
                    </a:p>
                  </a:txBody>
                  <a:tcPr/>
                </a:tc>
              </a:tr>
              <a:tr h="370840">
                <a:tc>
                  <a:txBody>
                    <a:bodyPr/>
                    <a:lstStyle/>
                    <a:p>
                      <a:r>
                        <a:rPr lang="el-GR" dirty="0" smtClean="0"/>
                        <a:t>Παραγωγή</a:t>
                      </a:r>
                      <a:r>
                        <a:rPr lang="el-GR" baseline="0" dirty="0" smtClean="0"/>
                        <a:t> καταλάσης</a:t>
                      </a:r>
                      <a:endParaRPr lang="el-GR" dirty="0"/>
                    </a:p>
                  </a:txBody>
                  <a:tcPr/>
                </a:tc>
              </a:tr>
              <a:tr h="370840">
                <a:tc>
                  <a:txBody>
                    <a:bodyPr/>
                    <a:lstStyle/>
                    <a:p>
                      <a:r>
                        <a:rPr lang="el-GR" dirty="0" smtClean="0"/>
                        <a:t>Παραγωγή κοαγκουλάσης </a:t>
                      </a:r>
                      <a:endParaRPr lang="el-GR" dirty="0"/>
                    </a:p>
                  </a:txBody>
                  <a:tcPr/>
                </a:tc>
              </a:tr>
              <a:tr h="370840">
                <a:tc>
                  <a:txBody>
                    <a:bodyPr/>
                    <a:lstStyle/>
                    <a:p>
                      <a:r>
                        <a:rPr lang="el-GR" dirty="0" smtClean="0"/>
                        <a:t>Παραγωγή </a:t>
                      </a:r>
                      <a:r>
                        <a:rPr lang="en-US" dirty="0" err="1" smtClean="0"/>
                        <a:t>DNAse</a:t>
                      </a:r>
                      <a:endParaRPr lang="el-GR" dirty="0"/>
                    </a:p>
                  </a:txBody>
                  <a:tcPr/>
                </a:tc>
              </a:tr>
              <a:tr h="370840">
                <a:tc>
                  <a:txBody>
                    <a:bodyPr/>
                    <a:lstStyle/>
                    <a:p>
                      <a:r>
                        <a:rPr lang="el-GR" dirty="0" smtClean="0"/>
                        <a:t>Αιμόλυση </a:t>
                      </a:r>
                      <a:endParaRPr lang="el-GR" dirty="0"/>
                    </a:p>
                  </a:txBody>
                  <a:tcPr/>
                </a:tc>
              </a:tr>
              <a:tr h="370840">
                <a:tc>
                  <a:txBody>
                    <a:bodyPr/>
                    <a:lstStyle/>
                    <a:p>
                      <a:r>
                        <a:rPr lang="el-GR" dirty="0" smtClean="0"/>
                        <a:t>Βιοχημικές δοκιμασίες με πολυσυστήματα (</a:t>
                      </a:r>
                      <a:r>
                        <a:rPr lang="en-US" dirty="0" err="1" smtClean="0"/>
                        <a:t>Vitek</a:t>
                      </a:r>
                      <a:r>
                        <a:rPr lang="en-US" dirty="0" smtClean="0"/>
                        <a:t>, </a:t>
                      </a:r>
                      <a:r>
                        <a:rPr lang="en-US" dirty="0" err="1" smtClean="0"/>
                        <a:t>Api</a:t>
                      </a:r>
                      <a:r>
                        <a:rPr lang="el-GR" dirty="0" smtClean="0"/>
                        <a:t> κα.)</a:t>
                      </a:r>
                      <a:endParaRPr lang="el-GR" dirty="0"/>
                    </a:p>
                  </a:txBody>
                  <a:tcPr/>
                </a:tc>
              </a:tr>
              <a:tr h="370840">
                <a:tc>
                  <a:txBody>
                    <a:bodyPr/>
                    <a:lstStyle/>
                    <a:p>
                      <a:r>
                        <a:rPr lang="el-GR" dirty="0" smtClean="0"/>
                        <a:t>Αντοχή σε διάφορες ουσίες - αντιβιοτικά</a:t>
                      </a:r>
                      <a:endParaRPr lang="el-GR" dirty="0"/>
                    </a:p>
                  </a:txBody>
                  <a:tcPr/>
                </a:tc>
              </a:tr>
              <a:tr h="370840">
                <a:tc>
                  <a:txBody>
                    <a:bodyPr/>
                    <a:lstStyle/>
                    <a:p>
                      <a:r>
                        <a:rPr lang="el-GR" dirty="0" smtClean="0"/>
                        <a:t>Ορολογική τυποποίηση</a:t>
                      </a:r>
                      <a:endParaRPr lang="el-GR" dirty="0"/>
                    </a:p>
                  </a:txBody>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857488" y="1142984"/>
            <a:ext cx="4143404" cy="369332"/>
          </a:xfrm>
          <a:prstGeom prst="rect">
            <a:avLst/>
          </a:prstGeom>
          <a:noFill/>
        </p:spPr>
        <p:txBody>
          <a:bodyPr wrap="square" rtlCol="0">
            <a:spAutoFit/>
          </a:bodyPr>
          <a:lstStyle/>
          <a:p>
            <a:pPr algn="ctr"/>
            <a:r>
              <a:rPr lang="el-GR" b="1" dirty="0" smtClean="0">
                <a:solidFill>
                  <a:schemeClr val="bg1"/>
                </a:solidFill>
              </a:rPr>
              <a:t>Οικογένεια Μικρόκοκκων</a:t>
            </a:r>
            <a:endParaRPr lang="el-GR" b="1" dirty="0">
              <a:solidFill>
                <a:schemeClr val="bg1"/>
              </a:solidFill>
            </a:endParaRPr>
          </a:p>
        </p:txBody>
      </p:sp>
      <p:graphicFrame>
        <p:nvGraphicFramePr>
          <p:cNvPr id="6" name="5 - Διάγραμμα"/>
          <p:cNvGraphicFramePr/>
          <p:nvPr/>
        </p:nvGraphicFramePr>
        <p:xfrm>
          <a:off x="1524000" y="10001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TextBox"/>
          <p:cNvSpPr txBox="1"/>
          <p:nvPr/>
        </p:nvSpPr>
        <p:spPr>
          <a:xfrm>
            <a:off x="357158" y="3643314"/>
            <a:ext cx="1071570" cy="369332"/>
          </a:xfrm>
          <a:prstGeom prst="rect">
            <a:avLst/>
          </a:prstGeom>
          <a:noFill/>
        </p:spPr>
        <p:txBody>
          <a:bodyPr wrap="square" rtlCol="0">
            <a:spAutoFit/>
          </a:bodyPr>
          <a:lstStyle/>
          <a:p>
            <a:pPr algn="ctr"/>
            <a:r>
              <a:rPr lang="el-GR" b="1" dirty="0" smtClean="0"/>
              <a:t>Γένος </a:t>
            </a:r>
            <a:endParaRPr lang="el-GR" b="1" dirty="0"/>
          </a:p>
        </p:txBody>
      </p:sp>
      <p:sp>
        <p:nvSpPr>
          <p:cNvPr id="8" name="7 - TextBox"/>
          <p:cNvSpPr txBox="1"/>
          <p:nvPr/>
        </p:nvSpPr>
        <p:spPr>
          <a:xfrm>
            <a:off x="5143504" y="4643446"/>
            <a:ext cx="3714776"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l-GR" sz="1600" dirty="0" smtClean="0"/>
              <a:t>Και τα τρία γένη προκαλούν λοιμώξεις στον άνθρωπο, με τους σταφυλόκοκκους να προκαλούν το μεγαλύτερο ποσοστό λοιμώξεων. Τα δύο άλλα γένη ανήκουν στην φυσιολογική χλωρίδα και προκαλούν λοιμώξεις μετά τη χρήση καθετήρων κλπ</a:t>
            </a:r>
            <a:endParaRPr lang="el-GR"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71736" y="500042"/>
            <a:ext cx="4143404" cy="369332"/>
          </a:xfrm>
          <a:prstGeom prst="rect">
            <a:avLst/>
          </a:prstGeom>
          <a:noFill/>
        </p:spPr>
        <p:txBody>
          <a:bodyPr wrap="square" rtlCol="0">
            <a:spAutoFit/>
          </a:bodyPr>
          <a:lstStyle/>
          <a:p>
            <a:pPr algn="ctr"/>
            <a:r>
              <a:rPr lang="el-GR" b="1" dirty="0" smtClean="0">
                <a:solidFill>
                  <a:schemeClr val="bg1"/>
                </a:solidFill>
              </a:rPr>
              <a:t>Σταφυλόκοκκοι - μικρόκοκκοι</a:t>
            </a:r>
            <a:endParaRPr lang="el-GR" b="1" dirty="0">
              <a:solidFill>
                <a:schemeClr val="bg1"/>
              </a:solidFill>
            </a:endParaRPr>
          </a:p>
        </p:txBody>
      </p:sp>
      <p:graphicFrame>
        <p:nvGraphicFramePr>
          <p:cNvPr id="5" name="4 - Πίνακας"/>
          <p:cNvGraphicFramePr>
            <a:graphicFrameLocks noGrp="1"/>
          </p:cNvGraphicFramePr>
          <p:nvPr/>
        </p:nvGraphicFramePr>
        <p:xfrm>
          <a:off x="428596" y="1000108"/>
          <a:ext cx="8215370" cy="5770880"/>
        </p:xfrm>
        <a:graphic>
          <a:graphicData uri="http://schemas.openxmlformats.org/drawingml/2006/table">
            <a:tbl>
              <a:tblPr firstRow="1" bandRow="1">
                <a:tableStyleId>{5C22544A-7EE6-4342-B048-85BDC9FD1C3A}</a:tableStyleId>
              </a:tblPr>
              <a:tblGrid>
                <a:gridCol w="4107685"/>
                <a:gridCol w="4107685"/>
              </a:tblGrid>
              <a:tr h="370840">
                <a:tc gridSpan="2">
                  <a:txBody>
                    <a:bodyPr/>
                    <a:lstStyle/>
                    <a:p>
                      <a:pPr algn="ctr"/>
                      <a:r>
                        <a:rPr lang="el-GR" dirty="0" smtClean="0"/>
                        <a:t>Δοκιμασίες</a:t>
                      </a:r>
                      <a:r>
                        <a:rPr lang="el-GR" baseline="0" dirty="0" smtClean="0"/>
                        <a:t> ταυτοποίησης στ</a:t>
                      </a:r>
                      <a:r>
                        <a:rPr lang="el-GR" dirty="0" smtClean="0"/>
                        <a:t>αφυλόκοκκου </a:t>
                      </a:r>
                      <a:endParaRPr lang="el-GR" dirty="0"/>
                    </a:p>
                  </a:txBody>
                  <a:tcPr/>
                </a:tc>
                <a:tc hMerge="1">
                  <a:txBody>
                    <a:bodyPr/>
                    <a:lstStyle/>
                    <a:p>
                      <a:pPr algn="ctr"/>
                      <a:endParaRPr lang="el-GR" dirty="0"/>
                    </a:p>
                  </a:txBody>
                  <a:tcPr/>
                </a:tc>
              </a:tr>
              <a:tr h="370840">
                <a:tc>
                  <a:txBody>
                    <a:bodyPr/>
                    <a:lstStyle/>
                    <a:p>
                      <a:r>
                        <a:rPr lang="el-GR" sz="1600" dirty="0" smtClean="0"/>
                        <a:t>Χρώση </a:t>
                      </a:r>
                      <a:r>
                        <a:rPr lang="en-US" sz="1600" dirty="0" smtClean="0"/>
                        <a:t>gram</a:t>
                      </a:r>
                      <a:endParaRPr lang="el-GR" sz="1600" dirty="0"/>
                    </a:p>
                  </a:txBody>
                  <a:tcPr/>
                </a:tc>
                <a:tc>
                  <a:txBody>
                    <a:bodyPr/>
                    <a:lstStyle/>
                    <a:p>
                      <a:r>
                        <a:rPr lang="en-US" sz="1600" dirty="0" smtClean="0"/>
                        <a:t>Gram</a:t>
                      </a:r>
                      <a:r>
                        <a:rPr lang="el-GR" sz="1600" dirty="0" smtClean="0"/>
                        <a:t> (+) κόκκος</a:t>
                      </a:r>
                      <a:endParaRPr lang="el-GR" sz="1600" dirty="0"/>
                    </a:p>
                  </a:txBody>
                  <a:tcPr/>
                </a:tc>
              </a:tr>
              <a:tr h="370840">
                <a:tc>
                  <a:txBody>
                    <a:bodyPr/>
                    <a:lstStyle/>
                    <a:p>
                      <a:r>
                        <a:rPr lang="el-GR" sz="1600" dirty="0" smtClean="0"/>
                        <a:t>Καλλιέργεια</a:t>
                      </a:r>
                      <a:r>
                        <a:rPr lang="el-GR" sz="1600" baseline="0" dirty="0" smtClean="0"/>
                        <a:t> σε κοινά θρεπτικά υλικά</a:t>
                      </a:r>
                      <a:endParaRPr lang="el-GR" sz="1600" dirty="0"/>
                    </a:p>
                  </a:txBody>
                  <a:tcPr/>
                </a:tc>
                <a:tc>
                  <a:txBody>
                    <a:bodyPr/>
                    <a:lstStyle/>
                    <a:p>
                      <a:r>
                        <a:rPr lang="el-GR" sz="1600" dirty="0" smtClean="0"/>
                        <a:t>Αναπτύσσεται εύκολα σε κοινά θρεπτικά υλικά (θρεπτικό άγαρ, αιματούχο άγαρ κ.α.)</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Δοκιμασία καταλάσης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Θετικός στη δοκιμασία καταλάσης (διαχωρισμός</a:t>
                      </a:r>
                      <a:r>
                        <a:rPr lang="el-GR" sz="1600" baseline="0" dirty="0" smtClean="0"/>
                        <a:t> από τους στρεπτόκοκκους που είναι αρνητικοί)</a:t>
                      </a:r>
                      <a:endParaRPr lang="el-GR" sz="1600" dirty="0" smtClean="0"/>
                    </a:p>
                  </a:txBody>
                  <a:tcPr/>
                </a:tc>
              </a:tr>
              <a:tr h="370840">
                <a:tc>
                  <a:txBody>
                    <a:bodyPr/>
                    <a:lstStyle/>
                    <a:p>
                      <a:r>
                        <a:rPr lang="el-GR" sz="1600" dirty="0" smtClean="0"/>
                        <a:t>Καλλιέργεια σε εκλεκτικά θρεπτικά υλικά</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Αναπτύσσεται</a:t>
                      </a:r>
                      <a:r>
                        <a:rPr lang="el-GR" sz="1600" baseline="0" dirty="0" smtClean="0"/>
                        <a:t> σε θρεπτικό υλικό με 7,5% </a:t>
                      </a:r>
                      <a:r>
                        <a:rPr lang="en-US" sz="1600" baseline="0" dirty="0" smtClean="0"/>
                        <a:t>NaCl</a:t>
                      </a:r>
                      <a:r>
                        <a:rPr lang="el-GR" sz="1600" baseline="0" dirty="0" smtClean="0"/>
                        <a:t>, όπως το αλατούχο άγαρ μανιτόλης (οι περισσότεροι μικροοργανισμοί δεν αναπτύσσονται)</a:t>
                      </a:r>
                      <a:endParaRPr lang="el-GR" sz="1600" dirty="0"/>
                    </a:p>
                  </a:txBody>
                  <a:tcPr/>
                </a:tc>
              </a:tr>
              <a:tr h="370840">
                <a:tc>
                  <a:txBody>
                    <a:bodyPr/>
                    <a:lstStyle/>
                    <a:p>
                      <a:r>
                        <a:rPr lang="el-GR" sz="1600" dirty="0" smtClean="0"/>
                        <a:t>Δοκιμασία κοαγκουλάσης</a:t>
                      </a:r>
                      <a:endParaRPr lang="el-GR" sz="1600" dirty="0"/>
                    </a:p>
                  </a:txBody>
                  <a:tcPr/>
                </a:tc>
                <a:tc>
                  <a:txBody>
                    <a:bodyPr/>
                    <a:lstStyle/>
                    <a:p>
                      <a:r>
                        <a:rPr lang="el-GR" sz="1600" dirty="0" smtClean="0"/>
                        <a:t>Διαχωρίζονται σε κοαγκουλάση (+) και (–) με τη δοκιμασία κοαγκουλάσης </a:t>
                      </a:r>
                      <a:endParaRPr lang="el-GR" sz="1600" dirty="0"/>
                    </a:p>
                  </a:txBody>
                  <a:tcPr/>
                </a:tc>
              </a:tr>
              <a:tr h="370840">
                <a:tc>
                  <a:txBody>
                    <a:bodyPr/>
                    <a:lstStyle/>
                    <a:p>
                      <a:r>
                        <a:rPr lang="el-GR" sz="1600" dirty="0" smtClean="0"/>
                        <a:t>Δοκιμασία θερμοανθεκτικής </a:t>
                      </a:r>
                      <a:r>
                        <a:rPr lang="en-US" sz="1600" dirty="0" err="1" smtClean="0"/>
                        <a:t>DNAse</a:t>
                      </a:r>
                      <a:endParaRPr lang="el-GR" sz="1600" dirty="0"/>
                    </a:p>
                  </a:txBody>
                  <a:tcPr/>
                </a:tc>
                <a:tc>
                  <a:txBody>
                    <a:bodyPr/>
                    <a:lstStyle/>
                    <a:p>
                      <a:r>
                        <a:rPr lang="el-GR" sz="1600" dirty="0" smtClean="0"/>
                        <a:t>Διαχωρισμός του </a:t>
                      </a:r>
                      <a:r>
                        <a:rPr lang="en-US" sz="1600" i="1" dirty="0" smtClean="0"/>
                        <a:t>S. Aureus</a:t>
                      </a:r>
                      <a:r>
                        <a:rPr lang="el-GR" sz="1600" i="1" dirty="0" smtClean="0"/>
                        <a:t> </a:t>
                      </a:r>
                      <a:r>
                        <a:rPr lang="el-GR" sz="1600" i="0" dirty="0" smtClean="0"/>
                        <a:t>από τα άλλα είδη σταφυλόκοκκων </a:t>
                      </a:r>
                      <a:endParaRPr lang="el-GR" sz="1600" i="0" dirty="0"/>
                    </a:p>
                  </a:txBody>
                  <a:tcPr/>
                </a:tc>
              </a:tr>
              <a:tr h="370840">
                <a:tc>
                  <a:txBody>
                    <a:bodyPr/>
                    <a:lstStyle/>
                    <a:p>
                      <a:r>
                        <a:rPr lang="el-GR" sz="1600" dirty="0" smtClean="0"/>
                        <a:t>Δοκιμασία αντοχής στη </a:t>
                      </a:r>
                      <a:r>
                        <a:rPr lang="el-GR" sz="1600" dirty="0" err="1" smtClean="0"/>
                        <a:t>νοβομπιοσίνη</a:t>
                      </a:r>
                      <a:endParaRPr lang="el-GR" sz="1600" dirty="0"/>
                    </a:p>
                  </a:txBody>
                  <a:tcPr/>
                </a:tc>
                <a:tc>
                  <a:txBody>
                    <a:bodyPr/>
                    <a:lstStyle/>
                    <a:p>
                      <a:r>
                        <a:rPr lang="el-GR" sz="1600" dirty="0" smtClean="0"/>
                        <a:t>Διαχωρισμός του </a:t>
                      </a:r>
                      <a:r>
                        <a:rPr lang="en-US" sz="1600" i="1" dirty="0" smtClean="0"/>
                        <a:t>S. saprophyticus </a:t>
                      </a:r>
                      <a:r>
                        <a:rPr lang="el-GR" sz="1600" i="0" dirty="0" smtClean="0"/>
                        <a:t>από τους άλλους κοαγκουλάση</a:t>
                      </a:r>
                      <a:r>
                        <a:rPr lang="el-GR" sz="1600" i="0" baseline="0" dirty="0" smtClean="0"/>
                        <a:t> (-) σταφυλόκοκκους</a:t>
                      </a:r>
                      <a:endParaRPr lang="el-GR" sz="1600" i="0" dirty="0"/>
                    </a:p>
                  </a:txBody>
                  <a:tcPr/>
                </a:tc>
              </a:tr>
              <a:tr h="370840">
                <a:tc>
                  <a:txBody>
                    <a:bodyPr/>
                    <a:lstStyle/>
                    <a:p>
                      <a:r>
                        <a:rPr lang="el-GR" sz="1600" dirty="0" smtClean="0"/>
                        <a:t>Δοκιμασία</a:t>
                      </a:r>
                      <a:r>
                        <a:rPr lang="el-GR" sz="1600" baseline="0" dirty="0" smtClean="0"/>
                        <a:t> αντοχής στη βακιτρακίνη </a:t>
                      </a:r>
                      <a:endParaRPr lang="el-GR" sz="1600" dirty="0"/>
                    </a:p>
                  </a:txBody>
                  <a:tcPr/>
                </a:tc>
                <a:tc>
                  <a:txBody>
                    <a:bodyPr/>
                    <a:lstStyle/>
                    <a:p>
                      <a:r>
                        <a:rPr lang="el-GR" sz="1600" i="0" dirty="0" smtClean="0"/>
                        <a:t>Διαχωρισμός των σταφυλόκοκκων από τους μικρόκοκκους. Οι σταφυλόκοκκοι είναι ανθεκτικοί, οι μικρόκοκκοι ευαίσθητοι</a:t>
                      </a:r>
                      <a:endParaRPr lang="el-GR" sz="1600" i="0"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1935170"/>
          <a:ext cx="6096000" cy="256540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t>Μη ειδικοί αμυντικοί μηχανισμοί</a:t>
                      </a:r>
                      <a:endParaRPr lang="el-GR" dirty="0"/>
                    </a:p>
                  </a:txBody>
                  <a:tcPr/>
                </a:tc>
                <a:tc hMerge="1">
                  <a:txBody>
                    <a:bodyPr/>
                    <a:lstStyle/>
                    <a:p>
                      <a:endParaRPr lang="el-GR" dirty="0"/>
                    </a:p>
                  </a:txBody>
                  <a:tcPr/>
                </a:tc>
              </a:tr>
              <a:tr h="370840">
                <a:tc>
                  <a:txBody>
                    <a:bodyPr/>
                    <a:lstStyle/>
                    <a:p>
                      <a:r>
                        <a:rPr lang="el-GR" dirty="0" smtClean="0"/>
                        <a:t>Ανατομικοί </a:t>
                      </a:r>
                      <a:endParaRPr lang="el-GR" dirty="0"/>
                    </a:p>
                  </a:txBody>
                  <a:tcPr/>
                </a:tc>
                <a:tc>
                  <a:txBody>
                    <a:bodyPr/>
                    <a:lstStyle/>
                    <a:p>
                      <a:r>
                        <a:rPr lang="el-GR" dirty="0" smtClean="0"/>
                        <a:t>Δέρμα</a:t>
                      </a:r>
                    </a:p>
                    <a:p>
                      <a:r>
                        <a:rPr lang="el-GR" dirty="0" smtClean="0"/>
                        <a:t>Βλεφαριδωτό επιθήλιο</a:t>
                      </a:r>
                      <a:endParaRPr lang="el-GR" dirty="0"/>
                    </a:p>
                  </a:txBody>
                  <a:tcPr/>
                </a:tc>
              </a:tr>
              <a:tr h="370840">
                <a:tc>
                  <a:txBody>
                    <a:bodyPr/>
                    <a:lstStyle/>
                    <a:p>
                      <a:r>
                        <a:rPr lang="el-GR" dirty="0" smtClean="0"/>
                        <a:t>Φυσιολογικοί </a:t>
                      </a:r>
                      <a:endParaRPr lang="el-GR" dirty="0"/>
                    </a:p>
                  </a:txBody>
                  <a:tcPr/>
                </a:tc>
                <a:tc>
                  <a:txBody>
                    <a:bodyPr/>
                    <a:lstStyle/>
                    <a:p>
                      <a:r>
                        <a:rPr lang="el-GR" dirty="0" smtClean="0"/>
                        <a:t>Όξινο περιβάλλον (στομάχι)</a:t>
                      </a:r>
                    </a:p>
                    <a:p>
                      <a:r>
                        <a:rPr lang="el-GR" dirty="0" smtClean="0"/>
                        <a:t>Απομάκρυνση μικροβίων (ούρα)</a:t>
                      </a:r>
                      <a:endParaRPr lang="el-GR" dirty="0"/>
                    </a:p>
                  </a:txBody>
                  <a:tcPr/>
                </a:tc>
              </a:tr>
              <a:tr h="370840">
                <a:tc>
                  <a:txBody>
                    <a:bodyPr/>
                    <a:lstStyle/>
                    <a:p>
                      <a:r>
                        <a:rPr lang="el-GR" dirty="0" smtClean="0"/>
                        <a:t>Φυσιολογική χλωρίδα</a:t>
                      </a:r>
                      <a:endParaRPr lang="el-GR" dirty="0"/>
                    </a:p>
                  </a:txBody>
                  <a:tcPr/>
                </a:tc>
                <a:tc>
                  <a:txBody>
                    <a:bodyPr/>
                    <a:lstStyle/>
                    <a:p>
                      <a:r>
                        <a:rPr lang="el-GR" dirty="0" smtClean="0"/>
                        <a:t>Μικρόβια</a:t>
                      </a:r>
                      <a:r>
                        <a:rPr lang="el-GR" baseline="0" dirty="0" smtClean="0"/>
                        <a:t> στο δέρμα, τους βλεννογόνους και το έντερο</a:t>
                      </a:r>
                      <a:endParaRPr lang="el-GR" dirty="0"/>
                    </a:p>
                  </a:txBody>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285852" y="1080784"/>
          <a:ext cx="6800900" cy="4483740"/>
        </p:xfrm>
        <a:graphic>
          <a:graphicData uri="http://schemas.openxmlformats.org/drawingml/2006/table">
            <a:tbl>
              <a:tblPr firstRow="1" bandRow="1">
                <a:tableStyleId>{5C22544A-7EE6-4342-B048-85BDC9FD1C3A}</a:tableStyleId>
              </a:tblPr>
              <a:tblGrid>
                <a:gridCol w="1700225"/>
                <a:gridCol w="1700225"/>
                <a:gridCol w="1700225"/>
                <a:gridCol w="1700225"/>
              </a:tblGrid>
              <a:tr h="370840">
                <a:tc gridSpan="4">
                  <a:txBody>
                    <a:bodyPr/>
                    <a:lstStyle/>
                    <a:p>
                      <a:pPr algn="ctr"/>
                      <a:r>
                        <a:rPr lang="el-GR" dirty="0" smtClean="0"/>
                        <a:t>Διαχωρισμός σταφυλόκοκκων</a:t>
                      </a:r>
                      <a:endParaRPr lang="el-GR" dirty="0"/>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r>
              <a:tr h="370840">
                <a:tc>
                  <a:txBody>
                    <a:bodyPr/>
                    <a:lstStyle/>
                    <a:p>
                      <a:pPr algn="ctr"/>
                      <a:r>
                        <a:rPr lang="el-GR" sz="1600" b="1" dirty="0" smtClean="0"/>
                        <a:t>Εξέταση </a:t>
                      </a:r>
                      <a:endParaRPr lang="el-GR" sz="1600" b="1" dirty="0"/>
                    </a:p>
                  </a:txBody>
                  <a:tcPr/>
                </a:tc>
                <a:tc>
                  <a:txBody>
                    <a:bodyPr/>
                    <a:lstStyle/>
                    <a:p>
                      <a:pPr algn="ctr"/>
                      <a:r>
                        <a:rPr lang="en-US" sz="1600" b="1" i="1" dirty="0" smtClean="0"/>
                        <a:t>S. aureus</a:t>
                      </a:r>
                      <a:endParaRPr lang="el-GR" sz="1600" b="1" i="1" dirty="0"/>
                    </a:p>
                  </a:txBody>
                  <a:tcPr/>
                </a:tc>
                <a:tc>
                  <a:txBody>
                    <a:bodyPr/>
                    <a:lstStyle/>
                    <a:p>
                      <a:pPr algn="ctr"/>
                      <a:r>
                        <a:rPr lang="en-US" sz="1600" b="1" i="1" dirty="0" smtClean="0"/>
                        <a:t>S.</a:t>
                      </a:r>
                      <a:r>
                        <a:rPr lang="en-US" sz="1600" b="1" i="1" baseline="0" dirty="0" smtClean="0"/>
                        <a:t> </a:t>
                      </a:r>
                      <a:r>
                        <a:rPr lang="en-US" sz="1600" b="1" i="1" baseline="0" dirty="0" err="1" smtClean="0"/>
                        <a:t>epidermidis</a:t>
                      </a:r>
                      <a:endParaRPr lang="el-GR" sz="1600" b="1" i="1" dirty="0"/>
                    </a:p>
                  </a:txBody>
                  <a:tcPr/>
                </a:tc>
                <a:tc>
                  <a:txBody>
                    <a:bodyPr/>
                    <a:lstStyle/>
                    <a:p>
                      <a:pPr algn="ctr"/>
                      <a:r>
                        <a:rPr lang="en-US" sz="1600" b="1" i="1" dirty="0" smtClean="0"/>
                        <a:t>S. saprophyticus</a:t>
                      </a:r>
                      <a:endParaRPr lang="el-GR" sz="1600" b="1" i="1" dirty="0"/>
                    </a:p>
                  </a:txBody>
                  <a:tcPr/>
                </a:tc>
              </a:tr>
              <a:tr h="370840">
                <a:tc>
                  <a:txBody>
                    <a:bodyPr/>
                    <a:lstStyle/>
                    <a:p>
                      <a:r>
                        <a:rPr lang="el-GR" sz="1600" b="1" dirty="0" smtClean="0"/>
                        <a:t>Παραγωγή κοαγκουλάσης</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r h="370840">
                <a:tc>
                  <a:txBody>
                    <a:bodyPr/>
                    <a:lstStyle/>
                    <a:p>
                      <a:r>
                        <a:rPr lang="el-GR" sz="1600" b="1" dirty="0" smtClean="0"/>
                        <a:t>Παραγωγή θερμοανθεκτικής  </a:t>
                      </a:r>
                      <a:r>
                        <a:rPr lang="en-US" sz="1600" b="1" dirty="0" err="1" smtClean="0"/>
                        <a:t>DNAse</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r h="602620">
                <a:tc>
                  <a:txBody>
                    <a:bodyPr/>
                    <a:lstStyle/>
                    <a:p>
                      <a:r>
                        <a:rPr lang="el-GR" sz="1600" b="1" dirty="0" smtClean="0"/>
                        <a:t>Ανάπτυξη σε </a:t>
                      </a:r>
                      <a:r>
                        <a:rPr lang="en-US" sz="1600" b="1" dirty="0" smtClean="0"/>
                        <a:t>NaCl 7,5%</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r h="370840">
                <a:tc>
                  <a:txBody>
                    <a:bodyPr/>
                    <a:lstStyle/>
                    <a:p>
                      <a:r>
                        <a:rPr lang="el-GR" sz="1600" b="1" dirty="0" smtClean="0"/>
                        <a:t>Διάσπαση μανιτόλης</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r h="370840">
                <a:tc>
                  <a:txBody>
                    <a:bodyPr/>
                    <a:lstStyle/>
                    <a:p>
                      <a:r>
                        <a:rPr lang="el-GR" sz="1600" b="1" dirty="0" smtClean="0"/>
                        <a:t>Παραγωγή καταλάσης</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r h="370840">
                <a:tc>
                  <a:txBody>
                    <a:bodyPr/>
                    <a:lstStyle/>
                    <a:p>
                      <a:r>
                        <a:rPr lang="el-GR" sz="1600" b="1" dirty="0" smtClean="0"/>
                        <a:t>Ευαισθησία στη </a:t>
                      </a:r>
                      <a:r>
                        <a:rPr lang="el-GR" sz="1600" b="1" dirty="0" err="1" smtClean="0"/>
                        <a:t>νοβομπιοσίνη</a:t>
                      </a:r>
                      <a:endParaRPr lang="el-GR" sz="1600" b="1"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c>
                  <a:txBody>
                    <a:bodyPr/>
                    <a:lstStyle/>
                    <a:p>
                      <a:pPr algn="ctr"/>
                      <a:r>
                        <a:rPr lang="el-GR" dirty="0" smtClean="0"/>
                        <a:t>-</a:t>
                      </a:r>
                      <a:endParaRPr lang="el-GR" dirty="0"/>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357422" y="2416726"/>
            <a:ext cx="4071966" cy="52322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sz="2800" b="1" dirty="0" smtClean="0">
                <a:solidFill>
                  <a:schemeClr val="bg1"/>
                </a:solidFill>
              </a:rPr>
              <a:t>ΣΤΡΕΠΤΟΚΟΚΚΟΙ</a:t>
            </a:r>
            <a:endParaRPr lang="el-GR" sz="2800"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214414" y="1643050"/>
          <a:ext cx="6096000" cy="370840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Γένη στρεπτόκοκκων</a:t>
                      </a:r>
                      <a:endParaRPr lang="el-GR" dirty="0"/>
                    </a:p>
                  </a:txBody>
                  <a:tcPr/>
                </a:tc>
              </a:tr>
              <a:tr h="370840">
                <a:tc>
                  <a:txBody>
                    <a:bodyPr/>
                    <a:lstStyle/>
                    <a:p>
                      <a:pPr algn="ctr"/>
                      <a:r>
                        <a:rPr lang="en-US" i="1" dirty="0" smtClean="0"/>
                        <a:t>Streptococcus</a:t>
                      </a:r>
                      <a:endParaRPr lang="el-GR" i="1" dirty="0"/>
                    </a:p>
                  </a:txBody>
                  <a:tcPr/>
                </a:tc>
              </a:tr>
              <a:tr h="370840">
                <a:tc>
                  <a:txBody>
                    <a:bodyPr/>
                    <a:lstStyle/>
                    <a:p>
                      <a:pPr algn="ctr"/>
                      <a:r>
                        <a:rPr lang="en-US" i="1" dirty="0" err="1" smtClean="0"/>
                        <a:t>Enterococcus</a:t>
                      </a:r>
                      <a:endParaRPr lang="el-GR" i="1" dirty="0"/>
                    </a:p>
                  </a:txBody>
                  <a:tcPr/>
                </a:tc>
              </a:tr>
              <a:tr h="370840">
                <a:tc>
                  <a:txBody>
                    <a:bodyPr/>
                    <a:lstStyle/>
                    <a:p>
                      <a:pPr algn="ctr"/>
                      <a:r>
                        <a:rPr lang="en-US" i="1" dirty="0" err="1" smtClean="0"/>
                        <a:t>Gemella</a:t>
                      </a:r>
                      <a:endParaRPr lang="el-GR" i="1" dirty="0"/>
                    </a:p>
                  </a:txBody>
                  <a:tcPr/>
                </a:tc>
              </a:tr>
              <a:tr h="370840">
                <a:tc>
                  <a:txBody>
                    <a:bodyPr/>
                    <a:lstStyle/>
                    <a:p>
                      <a:pPr algn="ctr"/>
                      <a:r>
                        <a:rPr lang="en-US" i="1" dirty="0" err="1" smtClean="0"/>
                        <a:t>Pediococcus</a:t>
                      </a:r>
                      <a:endParaRPr lang="el-GR" i="1" dirty="0"/>
                    </a:p>
                  </a:txBody>
                  <a:tcPr/>
                </a:tc>
              </a:tr>
              <a:tr h="370840">
                <a:tc>
                  <a:txBody>
                    <a:bodyPr/>
                    <a:lstStyle/>
                    <a:p>
                      <a:pPr algn="ctr"/>
                      <a:r>
                        <a:rPr lang="en-US" i="1" dirty="0" err="1" smtClean="0"/>
                        <a:t>Lactococcus</a:t>
                      </a:r>
                      <a:endParaRPr lang="el-GR" i="1" dirty="0"/>
                    </a:p>
                  </a:txBody>
                  <a:tcPr/>
                </a:tc>
              </a:tr>
              <a:tr h="370840">
                <a:tc>
                  <a:txBody>
                    <a:bodyPr/>
                    <a:lstStyle/>
                    <a:p>
                      <a:pPr algn="ctr"/>
                      <a:r>
                        <a:rPr lang="en-US" i="1" dirty="0" err="1" smtClean="0"/>
                        <a:t>Leuconostoc</a:t>
                      </a:r>
                      <a:endParaRPr lang="el-GR" i="1" dirty="0"/>
                    </a:p>
                  </a:txBody>
                  <a:tcPr/>
                </a:tc>
              </a:tr>
              <a:tr h="370840">
                <a:tc>
                  <a:txBody>
                    <a:bodyPr/>
                    <a:lstStyle/>
                    <a:p>
                      <a:pPr algn="ctr"/>
                      <a:r>
                        <a:rPr lang="en-US" i="1" dirty="0" err="1" smtClean="0"/>
                        <a:t>Aerococcus</a:t>
                      </a:r>
                      <a:endParaRPr lang="el-GR" i="1" dirty="0"/>
                    </a:p>
                  </a:txBody>
                  <a:tcPr/>
                </a:tc>
              </a:tr>
              <a:tr h="370840">
                <a:tc>
                  <a:txBody>
                    <a:bodyPr/>
                    <a:lstStyle/>
                    <a:p>
                      <a:pPr algn="ctr"/>
                      <a:r>
                        <a:rPr lang="en-US" i="1" dirty="0" err="1" smtClean="0"/>
                        <a:t>Globicatella</a:t>
                      </a:r>
                      <a:endParaRPr lang="el-GR" i="1" dirty="0"/>
                    </a:p>
                  </a:txBody>
                  <a:tcPr/>
                </a:tc>
              </a:tr>
              <a:tr h="370840">
                <a:tc>
                  <a:txBody>
                    <a:bodyPr/>
                    <a:lstStyle/>
                    <a:p>
                      <a:pPr algn="ctr"/>
                      <a:r>
                        <a:rPr lang="en-US" i="1" dirty="0" err="1" smtClean="0"/>
                        <a:t>aloiococcus</a:t>
                      </a:r>
                      <a:endParaRPr lang="el-GR" i="1" dirty="0"/>
                    </a:p>
                  </a:txBody>
                  <a:tcPr/>
                </a:tc>
              </a:tr>
            </a:tbl>
          </a:graphicData>
        </a:graphic>
      </p:graphicFrame>
      <p:sp>
        <p:nvSpPr>
          <p:cNvPr id="6" name="5 - TextBox"/>
          <p:cNvSpPr txBox="1"/>
          <p:nvPr/>
        </p:nvSpPr>
        <p:spPr>
          <a:xfrm>
            <a:off x="5786446" y="5500702"/>
            <a:ext cx="300039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sz="1600" dirty="0" smtClean="0"/>
              <a:t>Τα παθογόνα γένη που απαντούν πιο συχνά είναι οι στρεπτόκοκκοι και οι εντερόκοκκοι</a:t>
            </a:r>
            <a:endParaRPr lang="el-GR"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1628800"/>
            <a:ext cx="5472608"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στρεπτόκοκκων</a:t>
            </a:r>
            <a:endParaRPr lang="el-GR" b="1" dirty="0">
              <a:solidFill>
                <a:schemeClr val="bg1"/>
              </a:solidFill>
            </a:endParaRPr>
          </a:p>
        </p:txBody>
      </p:sp>
      <p:sp>
        <p:nvSpPr>
          <p:cNvPr id="3" name="2 - TextBox"/>
          <p:cNvSpPr txBox="1"/>
          <p:nvPr/>
        </p:nvSpPr>
        <p:spPr>
          <a:xfrm>
            <a:off x="1835696" y="2132856"/>
            <a:ext cx="5472608" cy="415498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nSpc>
                <a:spcPct val="150000"/>
              </a:lnSpc>
              <a:buFont typeface="Wingdings" pitchFamily="2" charset="2"/>
              <a:buChar char="§"/>
            </a:pPr>
            <a:r>
              <a:rPr lang="en-US" sz="1600" dirty="0" smtClean="0"/>
              <a:t>Gram </a:t>
            </a:r>
            <a:r>
              <a:rPr lang="el-GR" sz="1600" dirty="0" smtClean="0"/>
              <a:t>(+) κόκκοι, σφαιρικοί ή ωοειδείς, σε ζεύγη ή αλυσίδες</a:t>
            </a:r>
          </a:p>
          <a:p>
            <a:pPr>
              <a:lnSpc>
                <a:spcPct val="150000"/>
              </a:lnSpc>
              <a:buFont typeface="Wingdings" pitchFamily="2" charset="2"/>
              <a:buChar char="§"/>
            </a:pPr>
            <a:r>
              <a:rPr lang="el-GR" sz="1600" dirty="0" smtClean="0"/>
              <a:t>Διάμετρος κυττάρου 0,8-1μ</a:t>
            </a:r>
            <a:r>
              <a:rPr lang="en-US" sz="1600" dirty="0" smtClean="0"/>
              <a:t>m</a:t>
            </a:r>
            <a:endParaRPr lang="el-GR" sz="1600" dirty="0" smtClean="0"/>
          </a:p>
          <a:p>
            <a:pPr>
              <a:lnSpc>
                <a:spcPct val="150000"/>
              </a:lnSpc>
              <a:buFont typeface="Wingdings" pitchFamily="2" charset="2"/>
              <a:buChar char="§"/>
            </a:pPr>
            <a:r>
              <a:rPr lang="el-GR" sz="1600" dirty="0" smtClean="0"/>
              <a:t>Δεν σχηματίζουν σπόρια</a:t>
            </a:r>
          </a:p>
          <a:p>
            <a:pPr>
              <a:lnSpc>
                <a:spcPct val="150000"/>
              </a:lnSpc>
              <a:buFont typeface="Wingdings" pitchFamily="2" charset="2"/>
              <a:buChar char="§"/>
            </a:pPr>
            <a:r>
              <a:rPr lang="el-GR" sz="1600" dirty="0" smtClean="0"/>
              <a:t>Ακίνητοι</a:t>
            </a:r>
          </a:p>
          <a:p>
            <a:pPr>
              <a:lnSpc>
                <a:spcPct val="150000"/>
              </a:lnSpc>
              <a:buFont typeface="Wingdings" pitchFamily="2" charset="2"/>
              <a:buChar char="§"/>
            </a:pPr>
            <a:r>
              <a:rPr lang="el-GR" sz="1600" dirty="0" smtClean="0"/>
              <a:t>Αερόβιοι και προαιρετικά αναερόβιοι</a:t>
            </a:r>
          </a:p>
          <a:p>
            <a:pPr>
              <a:lnSpc>
                <a:spcPct val="150000"/>
              </a:lnSpc>
              <a:buFont typeface="Wingdings" pitchFamily="2" charset="2"/>
              <a:buChar char="§"/>
            </a:pPr>
            <a:r>
              <a:rPr lang="el-GR" sz="1600" dirty="0" smtClean="0"/>
              <a:t>Καλλιεργούνται σε εμπλουτισμένα θρεπτικά υλικά (αιματούχο και σοκολατόχρωμο άγαρ) σχηματίζοντας μικρές δισκοειδείς αποικίες</a:t>
            </a:r>
          </a:p>
          <a:p>
            <a:pPr>
              <a:lnSpc>
                <a:spcPct val="150000"/>
              </a:lnSpc>
              <a:buFont typeface="Wingdings" pitchFamily="2" charset="2"/>
              <a:buChar char="§"/>
            </a:pPr>
            <a:r>
              <a:rPr lang="el-GR" sz="1600" dirty="0" smtClean="0"/>
              <a:t>Σε υγρά θρεπτικά υλικά προκαλούν ομοιόμορφη θόλωση ή κροκίδωση</a:t>
            </a:r>
          </a:p>
          <a:p>
            <a:pPr>
              <a:lnSpc>
                <a:spcPct val="150000"/>
              </a:lnSpc>
              <a:buFont typeface="Wingdings" pitchFamily="2" charset="2"/>
              <a:buChar char="§"/>
            </a:pPr>
            <a:r>
              <a:rPr lang="el-GR" sz="1600" dirty="0" smtClean="0"/>
              <a:t>Είναι καταλάση (-) και οξειδάση (-)</a:t>
            </a:r>
            <a:endParaRPr lang="el-GR"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1414517"/>
            <a:ext cx="7488832"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Στο γένος </a:t>
            </a:r>
            <a:r>
              <a:rPr lang="en-US" i="1" dirty="0" smtClean="0"/>
              <a:t>Streptococcus </a:t>
            </a:r>
            <a:r>
              <a:rPr lang="el-GR" dirty="0" smtClean="0"/>
              <a:t>περιλαμβάνονται περισσότερα από 50 είδη που ταξινομούνται σε 6 ομάδες</a:t>
            </a:r>
            <a:endParaRPr lang="el-GR" dirty="0"/>
          </a:p>
        </p:txBody>
      </p:sp>
      <p:graphicFrame>
        <p:nvGraphicFramePr>
          <p:cNvPr id="3" name="2 - Πίνακας"/>
          <p:cNvGraphicFramePr>
            <a:graphicFrameLocks noGrp="1"/>
          </p:cNvGraphicFramePr>
          <p:nvPr/>
        </p:nvGraphicFramePr>
        <p:xfrm>
          <a:off x="755576" y="2212072"/>
          <a:ext cx="7416824" cy="4160520"/>
        </p:xfrm>
        <a:graphic>
          <a:graphicData uri="http://schemas.openxmlformats.org/drawingml/2006/table">
            <a:tbl>
              <a:tblPr firstRow="1" bandRow="1">
                <a:tableStyleId>{5C22544A-7EE6-4342-B048-85BDC9FD1C3A}</a:tableStyleId>
              </a:tblPr>
              <a:tblGrid>
                <a:gridCol w="3357971"/>
                <a:gridCol w="4058853"/>
              </a:tblGrid>
              <a:tr h="370840">
                <a:tc>
                  <a:txBody>
                    <a:bodyPr/>
                    <a:lstStyle/>
                    <a:p>
                      <a:pPr algn="ctr"/>
                      <a:r>
                        <a:rPr lang="el-GR" sz="1600" dirty="0" smtClean="0"/>
                        <a:t>Ομάδα</a:t>
                      </a:r>
                      <a:r>
                        <a:rPr lang="el-GR" sz="1600" baseline="0" dirty="0" smtClean="0"/>
                        <a:t> ειδών</a:t>
                      </a:r>
                      <a:endParaRPr lang="el-GR" sz="1600" dirty="0"/>
                    </a:p>
                  </a:txBody>
                  <a:tcPr/>
                </a:tc>
                <a:tc>
                  <a:txBody>
                    <a:bodyPr/>
                    <a:lstStyle/>
                    <a:p>
                      <a:pPr algn="ctr"/>
                      <a:r>
                        <a:rPr lang="el-GR" sz="1600" dirty="0" smtClean="0"/>
                        <a:t>Χαρακτηριστικά </a:t>
                      </a:r>
                      <a:endParaRPr lang="el-GR" sz="1600" dirty="0"/>
                    </a:p>
                  </a:txBody>
                  <a:tcPr/>
                </a:tc>
              </a:tr>
              <a:tr h="370840">
                <a:tc>
                  <a:txBody>
                    <a:bodyPr/>
                    <a:lstStyle/>
                    <a:p>
                      <a:r>
                        <a:rPr lang="el-GR" sz="1600" dirty="0" smtClean="0"/>
                        <a:t>Πυογόνοι</a:t>
                      </a:r>
                      <a:r>
                        <a:rPr lang="el-GR" sz="1600" baseline="0" dirty="0" smtClean="0"/>
                        <a:t> στρεπτόκοκκοι</a:t>
                      </a:r>
                      <a:endParaRPr lang="el-GR" sz="1600" dirty="0"/>
                    </a:p>
                  </a:txBody>
                  <a:tcPr/>
                </a:tc>
                <a:tc>
                  <a:txBody>
                    <a:bodyPr/>
                    <a:lstStyle/>
                    <a:p>
                      <a:r>
                        <a:rPr lang="el-GR" sz="1600" dirty="0" smtClean="0"/>
                        <a:t>Παθογόνα</a:t>
                      </a:r>
                      <a:r>
                        <a:rPr lang="el-GR" sz="1600" baseline="0" dirty="0" smtClean="0"/>
                        <a:t> ανθρώπου και ζώων</a:t>
                      </a:r>
                      <a:endParaRPr lang="el-GR" sz="1600" dirty="0"/>
                    </a:p>
                  </a:txBody>
                  <a:tcPr/>
                </a:tc>
              </a:tr>
              <a:tr h="370840">
                <a:tc>
                  <a:txBody>
                    <a:bodyPr/>
                    <a:lstStyle/>
                    <a:p>
                      <a:r>
                        <a:rPr lang="el-GR" sz="1600" i="0" dirty="0" smtClean="0"/>
                        <a:t>Στρεπτόκοκκοι</a:t>
                      </a:r>
                      <a:r>
                        <a:rPr lang="el-GR" sz="1600" i="1" dirty="0" smtClean="0"/>
                        <a:t> </a:t>
                      </a:r>
                      <a:r>
                        <a:rPr lang="en-US" sz="1600" i="1" dirty="0" smtClean="0"/>
                        <a:t>mitis</a:t>
                      </a:r>
                      <a:endParaRPr lang="el-GR" sz="1600" dirty="0"/>
                    </a:p>
                  </a:txBody>
                  <a:tcPr/>
                </a:tc>
                <a:tc>
                  <a:txBody>
                    <a:bodyPr/>
                    <a:lstStyle/>
                    <a:p>
                      <a:r>
                        <a:rPr lang="el-GR" sz="1600" dirty="0" smtClean="0"/>
                        <a:t>Μέλη της φυσιολογικής</a:t>
                      </a:r>
                      <a:r>
                        <a:rPr lang="el-GR" sz="1600" baseline="0" dirty="0" smtClean="0"/>
                        <a:t> χλωρίδας της στοματικής κοιλότητας και του φάρυγγα με εξαίρεση το είδος </a:t>
                      </a:r>
                      <a:r>
                        <a:rPr lang="en-US" sz="1600" i="1" baseline="0" dirty="0" smtClean="0"/>
                        <a:t>S. pneumoniae </a:t>
                      </a:r>
                      <a:r>
                        <a:rPr lang="en-US" sz="1600" i="0" baseline="0" dirty="0" smtClean="0"/>
                        <a:t> </a:t>
                      </a:r>
                      <a:r>
                        <a:rPr lang="el-GR" sz="1600" i="0" baseline="0" dirty="0" smtClean="0"/>
                        <a:t>που είναι παθογόνο</a:t>
                      </a:r>
                      <a:endParaRPr lang="el-GR" sz="1600" dirty="0"/>
                    </a:p>
                  </a:txBody>
                  <a:tcPr/>
                </a:tc>
              </a:tr>
              <a:tr h="370840">
                <a:tc>
                  <a:txBody>
                    <a:bodyPr/>
                    <a:lstStyle/>
                    <a:p>
                      <a:r>
                        <a:rPr lang="el-GR" sz="1600" dirty="0" smtClean="0"/>
                        <a:t>Στρεπτόκοκκοι</a:t>
                      </a:r>
                      <a:r>
                        <a:rPr lang="el-GR" sz="1600" baseline="0" dirty="0" smtClean="0"/>
                        <a:t> </a:t>
                      </a:r>
                      <a:r>
                        <a:rPr lang="en-US" sz="1600" i="1" baseline="0" dirty="0" smtClean="0"/>
                        <a:t>anginosus</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Μέλη της φυσιολογικής</a:t>
                      </a:r>
                      <a:r>
                        <a:rPr lang="el-GR" sz="1600" baseline="0" dirty="0" smtClean="0"/>
                        <a:t> χλωρίδας της στοματικής κοιλότητας και του φάρυγγα</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Στρεπτόκοκκοι</a:t>
                      </a:r>
                      <a:r>
                        <a:rPr lang="el-GR" sz="1600" baseline="0" dirty="0" smtClean="0"/>
                        <a:t> </a:t>
                      </a:r>
                      <a:r>
                        <a:rPr lang="en-US" sz="1600" i="1" baseline="0" dirty="0" smtClean="0"/>
                        <a:t>salivarius</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Μέλη της φυσιολογικής</a:t>
                      </a:r>
                      <a:r>
                        <a:rPr lang="el-GR" sz="1600" baseline="0" dirty="0" smtClean="0"/>
                        <a:t> χλωρίδας της στοματικής κοιλότητας και του φάρυγγα</a:t>
                      </a:r>
                      <a:endParaRPr lang="el-GR" sz="1600" dirty="0"/>
                    </a:p>
                  </a:txBody>
                  <a:tcPr/>
                </a:tc>
              </a:tr>
              <a:tr h="370840">
                <a:tc>
                  <a:txBody>
                    <a:bodyPr/>
                    <a:lstStyle/>
                    <a:p>
                      <a:r>
                        <a:rPr lang="el-GR" sz="1600" dirty="0" smtClean="0"/>
                        <a:t>Στρεπτόκοκκοι</a:t>
                      </a:r>
                      <a:r>
                        <a:rPr lang="en-US" sz="1600" dirty="0" smtClean="0"/>
                        <a:t> </a:t>
                      </a:r>
                      <a:r>
                        <a:rPr lang="en-US" sz="1600" i="1" dirty="0" smtClean="0"/>
                        <a:t>bovis</a:t>
                      </a:r>
                      <a:endParaRPr lang="el-GR" sz="1600" dirty="0"/>
                    </a:p>
                  </a:txBody>
                  <a:tcPr/>
                </a:tc>
                <a:tc>
                  <a:txBody>
                    <a:bodyPr/>
                    <a:lstStyle/>
                    <a:p>
                      <a:r>
                        <a:rPr lang="el-GR" sz="1600" dirty="0" smtClean="0"/>
                        <a:t>Μέλη</a:t>
                      </a:r>
                      <a:r>
                        <a:rPr lang="el-GR" sz="1600" baseline="0" dirty="0" smtClean="0"/>
                        <a:t> της χλωρίδας του παχέως εντέρου</a:t>
                      </a:r>
                      <a:endParaRPr lang="el-GR" sz="1600" dirty="0"/>
                    </a:p>
                  </a:txBody>
                  <a:tcPr/>
                </a:tc>
              </a:tr>
              <a:tr h="370840">
                <a:tc>
                  <a:txBody>
                    <a:bodyPr/>
                    <a:lstStyle/>
                    <a:p>
                      <a:r>
                        <a:rPr lang="el-GR" sz="1600" dirty="0" smtClean="0"/>
                        <a:t>Στρεπτόκοκκοι</a:t>
                      </a:r>
                      <a:r>
                        <a:rPr lang="en-US" sz="1600" dirty="0" smtClean="0"/>
                        <a:t> </a:t>
                      </a:r>
                      <a:r>
                        <a:rPr lang="en-US" sz="1600" i="1" dirty="0" smtClean="0"/>
                        <a:t>mutans</a:t>
                      </a:r>
                      <a:endParaRPr lang="el-GR" sz="1600" dirty="0"/>
                    </a:p>
                  </a:txBody>
                  <a:tcPr/>
                </a:tc>
                <a:tc>
                  <a:txBody>
                    <a:bodyPr/>
                    <a:lstStyle/>
                    <a:p>
                      <a:r>
                        <a:rPr lang="el-GR" sz="1600" dirty="0" smtClean="0"/>
                        <a:t>Βρίσκονται στην επιφάνεια των δοντιών και ορισμένα είδη σχετίζονται με τη δημιουργία τερηδόνας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27584" y="764704"/>
            <a:ext cx="7488832"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ΤΑΞΙΝΟΜΗΣΗ ΣΤΡΕΠΤΟΚΟΚΚΩΝ</a:t>
            </a:r>
            <a:endParaRPr lang="el-GR" b="1" dirty="0">
              <a:solidFill>
                <a:schemeClr val="bg1"/>
              </a:solidFill>
            </a:endParaRPr>
          </a:p>
        </p:txBody>
      </p:sp>
      <p:sp>
        <p:nvSpPr>
          <p:cNvPr id="5" name="4 - TextBox"/>
          <p:cNvSpPr txBox="1"/>
          <p:nvPr/>
        </p:nvSpPr>
        <p:spPr>
          <a:xfrm>
            <a:off x="827584" y="1340768"/>
            <a:ext cx="7488832"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Για την ταξινόμηση των στρεπτόκοκκων  χρησιμοποιούνται τέσσερα διαφορετικά κριτήρια:</a:t>
            </a:r>
          </a:p>
          <a:p>
            <a:pPr>
              <a:buFont typeface="Wingdings" pitchFamily="2" charset="2"/>
              <a:buChar char="Ø"/>
            </a:pPr>
            <a:r>
              <a:rPr lang="el-GR" sz="1600" dirty="0" smtClean="0"/>
              <a:t>Αιμολυτικά ανάλογα της αιμόλυσης που προκαλούν σε αιματούχο άγαρ</a:t>
            </a:r>
          </a:p>
          <a:p>
            <a:pPr>
              <a:buFont typeface="Wingdings" pitchFamily="2" charset="2"/>
              <a:buChar char="Ø"/>
            </a:pPr>
            <a:r>
              <a:rPr lang="el-GR" sz="1600" dirty="0" smtClean="0"/>
              <a:t>Ορολογικά για τις ομάδες </a:t>
            </a:r>
            <a:r>
              <a:rPr lang="en-US" sz="1600" dirty="0" smtClean="0"/>
              <a:t>Lancefield</a:t>
            </a:r>
            <a:endParaRPr lang="el-GR" sz="1600" dirty="0" smtClean="0"/>
          </a:p>
          <a:p>
            <a:pPr>
              <a:buFont typeface="Wingdings" pitchFamily="2" charset="2"/>
              <a:buChar char="Ø"/>
            </a:pPr>
            <a:r>
              <a:rPr lang="el-GR" sz="1600" dirty="0" smtClean="0"/>
              <a:t>Φυσιολογικά χαρακτηριστικά (είδος λοίμωξης, προέλευση κλπ)</a:t>
            </a:r>
          </a:p>
          <a:p>
            <a:pPr>
              <a:buFont typeface="Wingdings" pitchFamily="2" charset="2"/>
              <a:buChar char="Ø"/>
            </a:pPr>
            <a:r>
              <a:rPr lang="el-GR" sz="1600" dirty="0" smtClean="0"/>
              <a:t>Βιοχημικά για τα είδη</a:t>
            </a:r>
          </a:p>
        </p:txBody>
      </p:sp>
      <p:sp>
        <p:nvSpPr>
          <p:cNvPr id="6" name="5 - TextBox"/>
          <p:cNvSpPr txBox="1"/>
          <p:nvPr/>
        </p:nvSpPr>
        <p:spPr>
          <a:xfrm>
            <a:off x="827584" y="3068960"/>
            <a:ext cx="7488832"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Διακρίνονται οι ομάδες: </a:t>
            </a:r>
            <a:endParaRPr lang="en-US" sz="1600" b="1" dirty="0" smtClean="0"/>
          </a:p>
          <a:p>
            <a:pPr>
              <a:buFont typeface="Wingdings" pitchFamily="2" charset="2"/>
              <a:buChar char="§"/>
            </a:pPr>
            <a:r>
              <a:rPr lang="el-GR" sz="1600" dirty="0" smtClean="0"/>
              <a:t>α- αιμολυτικοί, β-αιμολυτικοί και γ-αιμολυτικοί (μη αιμολυτικοί) στρεπτόκοκκοι</a:t>
            </a:r>
          </a:p>
          <a:p>
            <a:pPr>
              <a:buFont typeface="Wingdings" pitchFamily="2" charset="2"/>
              <a:buChar char="§"/>
            </a:pPr>
            <a:r>
              <a:rPr lang="el-GR" sz="1600" dirty="0" smtClean="0"/>
              <a:t>Πνευμονιόκοκκοι</a:t>
            </a:r>
          </a:p>
          <a:p>
            <a:pPr>
              <a:buFont typeface="Wingdings" pitchFamily="2" charset="2"/>
              <a:buChar char="§"/>
            </a:pPr>
            <a:r>
              <a:rPr lang="el-GR" sz="1600" dirty="0" smtClean="0"/>
              <a:t>Πεπτοστρεπτόκοκκοι, οι οποίοι είναι στρεπτόκοκκοι υποχρεωτικά αναερόβιοι και κατατάσσονται  σε διαφορετικό γένος (</a:t>
            </a:r>
            <a:r>
              <a:rPr lang="en-US" sz="1600" i="1" dirty="0" smtClean="0"/>
              <a:t>Peptostreptococcus)</a:t>
            </a:r>
          </a:p>
          <a:p>
            <a:pPr>
              <a:buFont typeface="Wingdings" pitchFamily="2" charset="2"/>
              <a:buChar char="§"/>
            </a:pPr>
            <a:r>
              <a:rPr lang="el-GR" sz="1600" dirty="0" smtClean="0"/>
              <a:t>Οι εντερόκοκκοι είναι μία στενά συγγενική ομάδα βακτηρίων που παλαιότερα κατατάσσονταν στο γένος των  </a:t>
            </a:r>
            <a:r>
              <a:rPr lang="en-US" sz="1600" i="1" dirty="0" smtClean="0"/>
              <a:t>Streptococcus</a:t>
            </a:r>
            <a:r>
              <a:rPr lang="el-GR" sz="1600" dirty="0" smtClean="0"/>
              <a:t>, στην ομάδας </a:t>
            </a:r>
            <a:r>
              <a:rPr lang="en-US" sz="1600" dirty="0" smtClean="0"/>
              <a:t>D </a:t>
            </a:r>
            <a:r>
              <a:rPr lang="el-GR" sz="1600" dirty="0" smtClean="0"/>
              <a:t> κατά </a:t>
            </a:r>
            <a:r>
              <a:rPr lang="en-US" sz="1600" dirty="0" smtClean="0"/>
              <a:t>Lancefield</a:t>
            </a:r>
            <a:r>
              <a:rPr lang="el-GR" sz="1600" dirty="0" smtClean="0"/>
              <a:t>.  Σήμερα κατατάσσονται σε διαφορετική οικογένεια (</a:t>
            </a:r>
            <a:r>
              <a:rPr lang="en-US" sz="1600" i="1" dirty="0" smtClean="0"/>
              <a:t>Enterococcaceae)</a:t>
            </a:r>
            <a:r>
              <a:rPr lang="el-GR" sz="1600" i="1" dirty="0" smtClean="0"/>
              <a:t> και</a:t>
            </a:r>
            <a:r>
              <a:rPr lang="el-GR" sz="1600" dirty="0" smtClean="0"/>
              <a:t> γένος </a:t>
            </a:r>
            <a:r>
              <a:rPr lang="en-US" sz="1600" dirty="0" smtClean="0"/>
              <a:t>(</a:t>
            </a:r>
            <a:r>
              <a:rPr lang="en-US" sz="1600" i="1" dirty="0" smtClean="0"/>
              <a:t>Enterococcus) </a:t>
            </a:r>
            <a:r>
              <a:rPr lang="el-GR" sz="1600" dirty="0" smtClean="0"/>
              <a:t>λόγο πολλών διαφορετικών χαρακτηριστικών που διαθέτουν</a:t>
            </a:r>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28596" y="260648"/>
            <a:ext cx="8215370"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ΚΑΤΑΤΑΞΗ ΣΤΡΕΠΤΟΚΟΚΚΩΝ</a:t>
            </a:r>
            <a:endParaRPr lang="el-GR" b="1" dirty="0">
              <a:solidFill>
                <a:schemeClr val="bg1"/>
              </a:solidFill>
            </a:endParaRPr>
          </a:p>
        </p:txBody>
      </p:sp>
      <p:graphicFrame>
        <p:nvGraphicFramePr>
          <p:cNvPr id="3" name="2 - Πίνακας"/>
          <p:cNvGraphicFramePr>
            <a:graphicFrameLocks noGrp="1"/>
          </p:cNvGraphicFramePr>
          <p:nvPr/>
        </p:nvGraphicFramePr>
        <p:xfrm>
          <a:off x="428596" y="764704"/>
          <a:ext cx="8463884" cy="4699000"/>
        </p:xfrm>
        <a:graphic>
          <a:graphicData uri="http://schemas.openxmlformats.org/drawingml/2006/table">
            <a:tbl>
              <a:tblPr firstRow="1" bandRow="1">
                <a:tableStyleId>{5C22544A-7EE6-4342-B048-85BDC9FD1C3A}</a:tableStyleId>
              </a:tblPr>
              <a:tblGrid>
                <a:gridCol w="4862231"/>
                <a:gridCol w="3601653"/>
              </a:tblGrid>
              <a:tr h="370840">
                <a:tc gridSpan="2">
                  <a:txBody>
                    <a:bodyPr/>
                    <a:lstStyle/>
                    <a:p>
                      <a:pPr algn="ctr"/>
                      <a:r>
                        <a:rPr lang="el-GR" dirty="0" smtClean="0"/>
                        <a:t>Οικογένεια: </a:t>
                      </a:r>
                      <a:r>
                        <a:rPr lang="en-US" dirty="0" smtClean="0"/>
                        <a:t>Streptococ</a:t>
                      </a:r>
                      <a:r>
                        <a:rPr lang="en-US" i="1" dirty="0" smtClean="0"/>
                        <a:t>caceae</a:t>
                      </a:r>
                    </a:p>
                    <a:p>
                      <a:pPr algn="ctr"/>
                      <a:r>
                        <a:rPr lang="el-GR" i="1" dirty="0" smtClean="0"/>
                        <a:t>Γένος: </a:t>
                      </a:r>
                      <a:r>
                        <a:rPr lang="en-US" i="1" dirty="0" smtClean="0"/>
                        <a:t>Streptococcus</a:t>
                      </a:r>
                      <a:endParaRPr lang="el-GR" i="1" dirty="0" smtClean="0"/>
                    </a:p>
                  </a:txBody>
                  <a:tcPr/>
                </a:tc>
                <a:tc hMerge="1">
                  <a:txBody>
                    <a:bodyPr/>
                    <a:lstStyle/>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i="0" baseline="0" dirty="0" smtClean="0"/>
                        <a:t>Διάκριση ανάλογα της αιμόλυσης που προκαλούν στο αιματούχο άγαρ</a:t>
                      </a:r>
                      <a:endParaRPr lang="el-GR" sz="1600" b="1" i="0" dirty="0"/>
                    </a:p>
                  </a:txBody>
                  <a:tcPr/>
                </a:tc>
                <a:tc>
                  <a:txBody>
                    <a:bodyPr/>
                    <a:lstStyle/>
                    <a:p>
                      <a:pPr algn="ctr"/>
                      <a:r>
                        <a:rPr lang="el-GR" sz="1600" b="1" i="0" dirty="0" smtClean="0"/>
                        <a:t>Ορολογικός</a:t>
                      </a:r>
                      <a:r>
                        <a:rPr lang="el-GR" sz="1600" b="1" i="0" baseline="0" dirty="0" smtClean="0"/>
                        <a:t> διαχωρισμός: </a:t>
                      </a:r>
                      <a:endParaRPr lang="en-US" sz="1600" b="1" i="0" baseline="0" dirty="0" smtClean="0"/>
                    </a:p>
                    <a:p>
                      <a:pPr algn="ctr"/>
                      <a:r>
                        <a:rPr lang="el-GR" sz="1600" b="1" i="0" baseline="0" dirty="0" smtClean="0"/>
                        <a:t>Διαχωρισμός με βάση ένα αντιγόνο (πολυσακχαρίτης</a:t>
                      </a:r>
                      <a:r>
                        <a:rPr lang="en-US" sz="1600" b="1" i="0" baseline="0" dirty="0" smtClean="0"/>
                        <a:t> C</a:t>
                      </a:r>
                      <a:r>
                        <a:rPr lang="el-GR" sz="1600" b="1" i="0" baseline="0" dirty="0" smtClean="0"/>
                        <a:t>) του κυτταρικού τοιχώματος σε ομάδες κατά </a:t>
                      </a:r>
                      <a:r>
                        <a:rPr lang="en-US" sz="1600" b="1" i="0" baseline="0" dirty="0" smtClean="0"/>
                        <a:t>Lancefield</a:t>
                      </a:r>
                      <a:endParaRPr lang="el-GR" sz="1600" b="1" i="0" baseline="0" dirty="0" smtClean="0"/>
                    </a:p>
                  </a:txBody>
                  <a:tcPr/>
                </a:tc>
              </a:tr>
              <a:tr h="370840">
                <a:tc>
                  <a:txBody>
                    <a:bodyPr/>
                    <a:lstStyle/>
                    <a:p>
                      <a:r>
                        <a:rPr lang="el-GR" sz="1600" i="0" dirty="0" smtClean="0"/>
                        <a:t>α-αιμολυτικοί</a:t>
                      </a:r>
                      <a:r>
                        <a:rPr lang="en-US" sz="1600" i="0" dirty="0" smtClean="0"/>
                        <a:t> </a:t>
                      </a:r>
                      <a:r>
                        <a:rPr lang="el-GR" sz="1600" i="0" dirty="0" smtClean="0"/>
                        <a:t>(πρασινίζοντες</a:t>
                      </a:r>
                      <a:r>
                        <a:rPr lang="el-GR" sz="1600" i="0" baseline="0" dirty="0" smtClean="0"/>
                        <a:t>)</a:t>
                      </a:r>
                      <a:endParaRPr lang="el-GR" sz="1600" i="0"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0" i="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b="0" i="0" dirty="0" smtClean="0"/>
                        <a:t>Οι ο</a:t>
                      </a:r>
                      <a:r>
                        <a:rPr lang="el-GR" sz="1600" b="0" i="0" baseline="0" dirty="0" smtClean="0"/>
                        <a:t>μάδες κατά </a:t>
                      </a:r>
                      <a:r>
                        <a:rPr lang="en-US" sz="1600" b="0" i="0" baseline="0" dirty="0" smtClean="0"/>
                        <a:t>Lancefield</a:t>
                      </a:r>
                      <a:r>
                        <a:rPr lang="el-GR" sz="1600" b="0" i="0" baseline="0" dirty="0" smtClean="0"/>
                        <a:t> (21 συνολικά)</a:t>
                      </a:r>
                      <a:r>
                        <a:rPr lang="en-US" sz="1600" b="0" i="0" baseline="0" dirty="0" smtClean="0"/>
                        <a:t> </a:t>
                      </a:r>
                      <a:r>
                        <a:rPr lang="el-GR" sz="1600" b="0" i="0" baseline="0" dirty="0" smtClean="0"/>
                        <a:t>χαρακτηρίζονται με τα γράμματα του λατινικού αλφαβήτου Α, </a:t>
                      </a:r>
                      <a:r>
                        <a:rPr lang="en-US" sz="1600" b="0" i="0" baseline="0" dirty="0" smtClean="0"/>
                        <a:t>B, C, …, W</a:t>
                      </a:r>
                      <a:r>
                        <a:rPr lang="el-GR" sz="1600" b="0" i="0" baseline="0" dirty="0" smtClean="0"/>
                        <a:t>. </a:t>
                      </a:r>
                      <a:r>
                        <a:rPr lang="en-US" sz="1600" b="0" i="0" baseline="0" dirty="0" smtClean="0"/>
                        <a:t> </a:t>
                      </a:r>
                      <a:r>
                        <a:rPr lang="el-GR" sz="1600" b="0" i="0" baseline="0" dirty="0" smtClean="0"/>
                        <a:t> </a:t>
                      </a:r>
                      <a:endParaRPr lang="el-GR" sz="1600" b="0" i="0" dirty="0" smtClean="0"/>
                    </a:p>
                    <a:p>
                      <a:endParaRPr lang="el-GR" sz="1600" i="0" dirty="0"/>
                    </a:p>
                  </a:txBody>
                  <a:tcPr/>
                </a:tc>
              </a:tr>
              <a:tr h="370840">
                <a:tc>
                  <a:txBody>
                    <a:bodyPr/>
                    <a:lstStyle/>
                    <a:p>
                      <a:r>
                        <a:rPr lang="el-GR" sz="1600" i="0" dirty="0" smtClean="0"/>
                        <a:t>β-αιμολυτικοί</a:t>
                      </a:r>
                      <a:endParaRPr lang="el-GR" sz="1600" i="0" dirty="0"/>
                    </a:p>
                  </a:txBody>
                  <a:tcPr/>
                </a:tc>
                <a:tc vMerge="1">
                  <a:txBody>
                    <a:bodyPr/>
                    <a:lstStyle/>
                    <a:p>
                      <a:endParaRPr lang="el-GR" dirty="0"/>
                    </a:p>
                  </a:txBody>
                  <a:tcPr/>
                </a:tc>
              </a:tr>
              <a:tr h="370840">
                <a:tc>
                  <a:txBody>
                    <a:bodyPr/>
                    <a:lstStyle/>
                    <a:p>
                      <a:r>
                        <a:rPr lang="el-GR" sz="1600" i="0" dirty="0" smtClean="0"/>
                        <a:t>γ-αιμολυτικοί ή μη αιμολυτικοί</a:t>
                      </a:r>
                      <a:endParaRPr lang="el-GR" sz="1600" i="0" dirty="0"/>
                    </a:p>
                  </a:txBody>
                  <a:tcPr/>
                </a:tc>
                <a:tc>
                  <a:txBody>
                    <a:bodyPr/>
                    <a:lstStyle/>
                    <a:p>
                      <a:endParaRPr lang="el-GR" sz="1600" dirty="0"/>
                    </a:p>
                  </a:txBody>
                  <a:tcPr/>
                </a:tc>
              </a:tr>
              <a:tr h="370840">
                <a:tc>
                  <a:txBody>
                    <a:bodyPr/>
                    <a:lstStyle/>
                    <a:p>
                      <a:r>
                        <a:rPr lang="en-US" sz="1600" i="0" dirty="0" smtClean="0"/>
                        <a:t>Wide zone</a:t>
                      </a:r>
                      <a:r>
                        <a:rPr lang="el-GR" sz="1600" i="0" dirty="0" smtClean="0"/>
                        <a:t> ή</a:t>
                      </a:r>
                      <a:r>
                        <a:rPr lang="en-US" sz="1600" i="0" dirty="0" smtClean="0"/>
                        <a:t> a-prime</a:t>
                      </a:r>
                      <a:r>
                        <a:rPr lang="el-GR" sz="1600" i="0" dirty="0" smtClean="0"/>
                        <a:t> αιμόλυση</a:t>
                      </a:r>
                    </a:p>
                    <a:p>
                      <a:r>
                        <a:rPr lang="el-GR" sz="1600" i="0" dirty="0" smtClean="0"/>
                        <a:t>Προκαλείται από ορισμένα είδη α-αιμολυτικών στρεπτόκοκκων. Οι αποικίες περιβάλλονται από μία πολύ μικρή ζώνη γ-αιμόλυσης που περιβάλλεται από μεγαλύτερη ζώνη β-αιμόλυσης</a:t>
                      </a:r>
                      <a:endParaRPr lang="el-GR" sz="1600" i="0" dirty="0"/>
                    </a:p>
                  </a:txBody>
                  <a:tcPr/>
                </a:tc>
                <a:tc>
                  <a:txBody>
                    <a:bodyPr/>
                    <a:lstStyle/>
                    <a:p>
                      <a:endParaRPr lang="el-GR" sz="1600" dirty="0"/>
                    </a:p>
                  </a:txBody>
                  <a:tcPr/>
                </a:tc>
              </a:tr>
            </a:tbl>
          </a:graphicData>
        </a:graphic>
      </p:graphicFrame>
      <p:sp>
        <p:nvSpPr>
          <p:cNvPr id="4" name="3 - TextBox"/>
          <p:cNvSpPr txBox="1"/>
          <p:nvPr/>
        </p:nvSpPr>
        <p:spPr>
          <a:xfrm>
            <a:off x="107504" y="5589240"/>
            <a:ext cx="5976664" cy="1077218"/>
          </a:xfrm>
          <a:prstGeom prst="rect">
            <a:avLst/>
          </a:prstGeom>
          <a:noFill/>
          <a:ln>
            <a:solidFill>
              <a:schemeClr val="accent2"/>
            </a:solidFill>
          </a:ln>
        </p:spPr>
        <p:txBody>
          <a:bodyPr wrap="square" rtlCol="0">
            <a:spAutoFit/>
          </a:bodyPr>
          <a:lstStyle/>
          <a:p>
            <a:r>
              <a:rPr lang="el-GR" sz="1600" dirty="0" smtClean="0"/>
              <a:t>Η α- αιμόλυση δεν προκαλείται από τη λύση των ερυθρών αιμοσφαιρίων από κάποια αιμολυσίνη, αλλά από το Η</a:t>
            </a:r>
            <a:r>
              <a:rPr lang="el-GR" sz="1600" baseline="-25000" dirty="0" smtClean="0"/>
              <a:t>2</a:t>
            </a:r>
            <a:r>
              <a:rPr lang="el-GR" sz="1600" dirty="0" smtClean="0"/>
              <a:t>Ο</a:t>
            </a:r>
            <a:r>
              <a:rPr lang="el-GR" sz="1600" baseline="-25000" dirty="0" smtClean="0"/>
              <a:t>2</a:t>
            </a:r>
            <a:r>
              <a:rPr lang="el-GR" sz="1600" dirty="0" smtClean="0"/>
              <a:t> το οποίο οξειδώνει την αιμοσφαιρίνη σε μεθαιμοσφαιρίνη που έχει πράσινο χρώμα. Ο όρος δεν χρησιμοποιείται για τον πνευμονόκοκκο.</a:t>
            </a:r>
            <a:endParaRPr lang="el-GR"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molysis_P8040099lbd"/>
          <p:cNvPicPr>
            <a:picLocks noChangeAspect="1" noChangeArrowheads="1"/>
          </p:cNvPicPr>
          <p:nvPr/>
        </p:nvPicPr>
        <p:blipFill>
          <a:blip r:embed="rId2" cstate="print"/>
          <a:srcRect/>
          <a:stretch>
            <a:fillRect/>
          </a:stretch>
        </p:blipFill>
        <p:spPr bwMode="auto">
          <a:xfrm>
            <a:off x="1714480" y="500042"/>
            <a:ext cx="5664051" cy="4533057"/>
          </a:xfrm>
          <a:prstGeom prst="rect">
            <a:avLst/>
          </a:prstGeom>
          <a:noFill/>
          <a:ln w="9525">
            <a:noFill/>
            <a:miter lim="800000"/>
            <a:headEnd/>
            <a:tailEnd/>
          </a:ln>
        </p:spPr>
      </p:pic>
      <p:sp>
        <p:nvSpPr>
          <p:cNvPr id="3" name="2 - TextBox"/>
          <p:cNvSpPr txBox="1"/>
          <p:nvPr/>
        </p:nvSpPr>
        <p:spPr>
          <a:xfrm>
            <a:off x="1643042" y="5143512"/>
            <a:ext cx="5786478" cy="1384995"/>
          </a:xfrm>
          <a:prstGeom prst="rect">
            <a:avLst/>
          </a:prstGeom>
          <a:noFill/>
        </p:spPr>
        <p:txBody>
          <a:bodyPr wrap="square" rtlCol="0">
            <a:spAutoFit/>
          </a:bodyPr>
          <a:lstStyle/>
          <a:p>
            <a:pPr algn="just"/>
            <a:r>
              <a:rPr lang="el-GR" sz="1400" dirty="0" smtClean="0"/>
              <a:t>Η πλήρης λύση των ερυθρών αιμοσφαιρίων δημιουργεί στο αιματούχο άγαρ διαυγή ζώνη γύρω από τις αποικίες των μικροβίων. Η μετατροπή της αιμοσφαιρίνης σε μεθαιμοσφαιρίνη αναφέρεται ως α-αιμόλυση και προκαλεί πρασινίζουσα ζώνη  γύρω από τις αποικίες. Η γ- αιμόλυση είναι η απουσία αιμόλυσης και δεν εμφανίζεται καμία αλλαγή στο υλικό γύρω από τις αποικίες.  </a:t>
            </a:r>
            <a:endParaRPr lang="el-GR"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267744" y="1214422"/>
            <a:ext cx="4752528" cy="369332"/>
          </a:xfrm>
          <a:prstGeom prst="rect">
            <a:avLst/>
          </a:prstGeom>
          <a:solidFill>
            <a:schemeClr val="tx2"/>
          </a:solidFill>
        </p:spPr>
        <p:txBody>
          <a:bodyPr wrap="square" rtlCol="0">
            <a:spAutoFit/>
          </a:bodyPr>
          <a:lstStyle/>
          <a:p>
            <a:pPr algn="ctr"/>
            <a:r>
              <a:rPr lang="el-GR" b="1" dirty="0" smtClean="0">
                <a:solidFill>
                  <a:schemeClr val="bg1"/>
                </a:solidFill>
              </a:rPr>
              <a:t>Ορολογική τυποποίηση κατά </a:t>
            </a:r>
            <a:r>
              <a:rPr lang="en-US" b="1" dirty="0" smtClean="0">
                <a:solidFill>
                  <a:schemeClr val="bg1"/>
                </a:solidFill>
              </a:rPr>
              <a:t>Lancefield</a:t>
            </a:r>
            <a:r>
              <a:rPr lang="el-GR" b="1" dirty="0" smtClean="0">
                <a:solidFill>
                  <a:schemeClr val="bg1"/>
                </a:solidFill>
              </a:rPr>
              <a:t> </a:t>
            </a:r>
            <a:endParaRPr lang="el-GR" b="1" dirty="0">
              <a:solidFill>
                <a:schemeClr val="bg1"/>
              </a:solidFill>
            </a:endParaRPr>
          </a:p>
        </p:txBody>
      </p:sp>
      <p:sp>
        <p:nvSpPr>
          <p:cNvPr id="3" name="2 - TextBox"/>
          <p:cNvSpPr txBox="1"/>
          <p:nvPr/>
        </p:nvSpPr>
        <p:spPr>
          <a:xfrm>
            <a:off x="2285984" y="1643050"/>
            <a:ext cx="4714908" cy="2800767"/>
          </a:xfrm>
          <a:prstGeom prst="rect">
            <a:avLst/>
          </a:prstGeom>
          <a:solidFill>
            <a:schemeClr val="accent1">
              <a:lumMod val="20000"/>
              <a:lumOff val="80000"/>
            </a:schemeClr>
          </a:solidFill>
        </p:spPr>
        <p:txBody>
          <a:bodyPr wrap="square" rtlCol="0">
            <a:spAutoFit/>
          </a:bodyPr>
          <a:lstStyle/>
          <a:p>
            <a:pPr algn="just"/>
            <a:r>
              <a:rPr lang="el-GR" sz="1600" dirty="0" smtClean="0"/>
              <a:t>Ταξινόμηση με βάση τα αντιγονικά χαρακτηριστικά ενός πολυσακχαρίτη της επιφάνειας του κυττάρου (υδατάνθρακας </a:t>
            </a:r>
            <a:r>
              <a:rPr lang="en-US" sz="1600" dirty="0" smtClean="0"/>
              <a:t>C</a:t>
            </a:r>
            <a:r>
              <a:rPr lang="el-GR" sz="1600" dirty="0" smtClean="0"/>
              <a:t>). Διαχωρίζονται ορολογικές ομάδες Α ως </a:t>
            </a:r>
            <a:r>
              <a:rPr lang="en-US" sz="1600" dirty="0" smtClean="0"/>
              <a:t>W</a:t>
            </a:r>
            <a:r>
              <a:rPr lang="el-GR" sz="1600" dirty="0" smtClean="0"/>
              <a:t>.</a:t>
            </a:r>
          </a:p>
          <a:p>
            <a:pPr algn="just"/>
            <a:r>
              <a:rPr lang="el-GR" sz="1600" dirty="0" smtClean="0"/>
              <a:t>Ορισμένες από τις ομάδες περιλαμβάνουν ένα μόνο είδος στρεπτόκοκκων (π.χ. η ομάδα Α περιλαμβάνει μόνο τον </a:t>
            </a:r>
            <a:r>
              <a:rPr lang="en-US" sz="1600" i="1" dirty="0" smtClean="0"/>
              <a:t>S. pyogenes), </a:t>
            </a:r>
            <a:r>
              <a:rPr lang="el-GR" sz="1600" dirty="0" smtClean="0"/>
              <a:t>ενώ άλλες περισσότερα</a:t>
            </a:r>
            <a:r>
              <a:rPr lang="en-US" sz="1600" dirty="0" smtClean="0"/>
              <a:t>.</a:t>
            </a:r>
            <a:endParaRPr lang="el-GR" sz="1600" dirty="0" smtClean="0"/>
          </a:p>
          <a:p>
            <a:pPr algn="just"/>
            <a:r>
              <a:rPr lang="el-GR" sz="1600" dirty="0" smtClean="0"/>
              <a:t>  Οι ομάδες που απαντώνται πιο συχνά σε λοιμώξεις του ανθρώπου είναι οι </a:t>
            </a:r>
            <a:r>
              <a:rPr lang="en-US" sz="1600" dirty="0" smtClean="0"/>
              <a:t>A, B, C, D, F </a:t>
            </a:r>
            <a:r>
              <a:rPr lang="el-GR" sz="1600" dirty="0" smtClean="0"/>
              <a:t>και </a:t>
            </a:r>
            <a:r>
              <a:rPr lang="en-US" sz="1600" dirty="0" smtClean="0"/>
              <a:t>G</a:t>
            </a:r>
            <a:r>
              <a:rPr lang="el-GR" sz="1600" dirty="0" smtClean="0"/>
              <a:t> με πιο συχνό παθογόνο τον β-αιμολυτικό στρεπτόκοκκο της ομάδας Α (πυογόνος στρεπτόκοκκος)</a:t>
            </a:r>
            <a:r>
              <a:rPr lang="en-US" sz="1600" dirty="0" smtClean="0"/>
              <a:t>.</a:t>
            </a:r>
            <a:endParaRPr lang="el-GR" sz="1600" dirty="0"/>
          </a:p>
        </p:txBody>
      </p:sp>
      <p:sp>
        <p:nvSpPr>
          <p:cNvPr id="5" name="4 - TextBox"/>
          <p:cNvSpPr txBox="1"/>
          <p:nvPr/>
        </p:nvSpPr>
        <p:spPr>
          <a:xfrm>
            <a:off x="2285984" y="4643446"/>
            <a:ext cx="4714908" cy="1323439"/>
          </a:xfrm>
          <a:prstGeom prst="rect">
            <a:avLst/>
          </a:prstGeom>
          <a:solidFill>
            <a:schemeClr val="accent1">
              <a:lumMod val="20000"/>
              <a:lumOff val="80000"/>
            </a:schemeClr>
          </a:solidFill>
        </p:spPr>
        <p:txBody>
          <a:bodyPr wrap="square" rtlCol="0">
            <a:spAutoFit/>
          </a:bodyPr>
          <a:lstStyle/>
          <a:p>
            <a:pPr algn="just"/>
            <a:r>
              <a:rPr lang="el-GR" sz="1600" dirty="0" smtClean="0"/>
              <a:t>Το αντιγόνο </a:t>
            </a:r>
            <a:r>
              <a:rPr lang="en-US" sz="1600" dirty="0" smtClean="0"/>
              <a:t>C </a:t>
            </a:r>
            <a:r>
              <a:rPr lang="el-GR" sz="1600" dirty="0" smtClean="0"/>
              <a:t>μπορεί να εκχυλιστεί από το κυτταρικό τοίχωμα με την επώαση των μικροβίων σε αραιωμένο υδροχλωρικό οξύ σε υψηλή θερμοκρασία για 10 </a:t>
            </a:r>
            <a:r>
              <a:rPr lang="en-US" sz="1600" dirty="0" smtClean="0"/>
              <a:t>min</a:t>
            </a:r>
            <a:r>
              <a:rPr lang="el-GR" sz="1600" dirty="0" smtClean="0"/>
              <a:t>. Το αντιγόνο </a:t>
            </a:r>
            <a:r>
              <a:rPr lang="en-US" sz="1600" dirty="0" smtClean="0"/>
              <a:t>C</a:t>
            </a:r>
            <a:r>
              <a:rPr lang="el-GR" sz="1600" dirty="0" smtClean="0"/>
              <a:t> είναι πολυσακχαρίτης και αναφέρεται ως πολυσακχαρίτης της ομάδας.</a:t>
            </a:r>
            <a:endParaRPr lang="el-GR" sz="1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57224" y="2071678"/>
            <a:ext cx="3786214" cy="2800767"/>
          </a:xfrm>
          <a:prstGeom prst="rect">
            <a:avLst/>
          </a:prstGeom>
          <a:solidFill>
            <a:schemeClr val="accent1">
              <a:lumMod val="20000"/>
              <a:lumOff val="80000"/>
            </a:schemeClr>
          </a:solidFill>
        </p:spPr>
        <p:txBody>
          <a:bodyPr wrap="square" rtlCol="0">
            <a:spAutoFit/>
          </a:bodyPr>
          <a:lstStyle/>
          <a:p>
            <a:pPr algn="just"/>
            <a:r>
              <a:rPr lang="el-GR" sz="1600" b="1" dirty="0" smtClean="0"/>
              <a:t>Τυποποίηση:</a:t>
            </a:r>
          </a:p>
          <a:p>
            <a:pPr algn="just">
              <a:buFont typeface="Wingdings" pitchFamily="2" charset="2"/>
              <a:buChar char="§"/>
            </a:pPr>
            <a:r>
              <a:rPr lang="el-GR" sz="1600" dirty="0" smtClean="0"/>
              <a:t>Επεξεργασία μικροβιακού εναιωρήματος ώστε να ελευθερωθεί ο υδατάνθρακας </a:t>
            </a:r>
            <a:r>
              <a:rPr lang="en-US" sz="1600" dirty="0" smtClean="0"/>
              <a:t>C</a:t>
            </a:r>
            <a:r>
              <a:rPr lang="el-GR" sz="1600" dirty="0" smtClean="0"/>
              <a:t> (τοποθέτηση μικροβίου σε αραιωμένο οξύ και θέρμανση για 10 λεπτά).</a:t>
            </a:r>
          </a:p>
          <a:p>
            <a:pPr algn="just">
              <a:buFont typeface="Wingdings" pitchFamily="2" charset="2"/>
              <a:buChar char="§"/>
            </a:pPr>
            <a:r>
              <a:rPr lang="el-GR" sz="1600" dirty="0" smtClean="0"/>
              <a:t>Μεταφορά σε τριχοειδές σωληνάριο ή σε  πλάκα και ανάμειξη με ίση ποσότητα από ειδικούς αντιορούς.</a:t>
            </a:r>
          </a:p>
          <a:p>
            <a:pPr algn="just">
              <a:buFont typeface="Wingdings" pitchFamily="2" charset="2"/>
              <a:buChar char="§"/>
            </a:pPr>
            <a:r>
              <a:rPr lang="el-GR" sz="1600" dirty="0" smtClean="0"/>
              <a:t>Το αποτέλεσμα φαίνεται στα τριχοειδή με τη δημιουργία δακτυλίου και στην αντικειμενοφόρο πλάκα με κροκίδωση</a:t>
            </a:r>
            <a:endParaRPr lang="el-GR" sz="1600" dirty="0"/>
          </a:p>
        </p:txBody>
      </p:sp>
      <p:pic>
        <p:nvPicPr>
          <p:cNvPr id="77826" name="Picture 2" descr="Αποτέλεσμα εικόνας για lancefield classification"/>
          <p:cNvPicPr>
            <a:picLocks noChangeAspect="1" noChangeArrowheads="1"/>
          </p:cNvPicPr>
          <p:nvPr/>
        </p:nvPicPr>
        <p:blipFill>
          <a:blip r:embed="rId2" cstate="print"/>
          <a:srcRect/>
          <a:stretch>
            <a:fillRect/>
          </a:stretch>
        </p:blipFill>
        <p:spPr bwMode="auto">
          <a:xfrm>
            <a:off x="4976842" y="2000240"/>
            <a:ext cx="3810000" cy="28575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539552" y="620688"/>
          <a:ext cx="8064896" cy="5527040"/>
        </p:xfrm>
        <a:graphic>
          <a:graphicData uri="http://schemas.openxmlformats.org/drawingml/2006/table">
            <a:tbl>
              <a:tblPr firstRow="1" bandRow="1">
                <a:tableStyleId>{5C22544A-7EE6-4342-B048-85BDC9FD1C3A}</a:tableStyleId>
              </a:tblPr>
              <a:tblGrid>
                <a:gridCol w="3209500"/>
                <a:gridCol w="4855396"/>
              </a:tblGrid>
              <a:tr h="370840">
                <a:tc gridSpan="2">
                  <a:txBody>
                    <a:bodyPr/>
                    <a:lstStyle/>
                    <a:p>
                      <a:pPr algn="ctr"/>
                      <a:r>
                        <a:rPr lang="el-GR" dirty="0" smtClean="0"/>
                        <a:t>ΧΑΡΑΚΤΗΡΙΣΤΙΚΑ β-ΑΙΜΟΛΥΤΙΚΟΥ</a:t>
                      </a:r>
                      <a:r>
                        <a:rPr lang="el-GR" baseline="0" dirty="0" smtClean="0"/>
                        <a:t> </a:t>
                      </a:r>
                      <a:r>
                        <a:rPr lang="el-GR" dirty="0" smtClean="0"/>
                        <a:t>ΣΤΡΕΠΤΟΚΟΚΚΟΥ ΟΜΑΔΑΣ Α ΚΑΤΑ</a:t>
                      </a:r>
                      <a:r>
                        <a:rPr lang="el-GR" baseline="0" dirty="0" smtClean="0"/>
                        <a:t> </a:t>
                      </a:r>
                      <a:r>
                        <a:rPr lang="en-US" baseline="0" dirty="0" smtClean="0"/>
                        <a:t>LANCEFIELD</a:t>
                      </a:r>
                      <a:r>
                        <a:rPr lang="el-GR" baseline="0" dirty="0" smtClean="0"/>
                        <a:t> (</a:t>
                      </a:r>
                      <a:r>
                        <a:rPr lang="en-US" i="1" dirty="0" smtClean="0"/>
                        <a:t>Streptococcus pyogenes)</a:t>
                      </a:r>
                      <a:r>
                        <a:rPr lang="el-GR" baseline="0" dirty="0" smtClean="0"/>
                        <a:t>:</a:t>
                      </a:r>
                      <a:endParaRPr lang="el-GR" dirty="0"/>
                    </a:p>
                  </a:txBody>
                  <a:tcPr/>
                </a:tc>
                <a:tc hMerge="1">
                  <a:txBody>
                    <a:bodyPr/>
                    <a:lstStyle/>
                    <a:p>
                      <a:endParaRPr lang="el-GR" dirty="0"/>
                    </a:p>
                  </a:txBody>
                  <a:tcPr/>
                </a:tc>
              </a:tr>
              <a:tr h="370840">
                <a:tc>
                  <a:txBody>
                    <a:bodyPr/>
                    <a:lstStyle/>
                    <a:p>
                      <a:r>
                        <a:rPr lang="el-GR" dirty="0" smtClean="0"/>
                        <a:t>Οικογένεια</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Streptococcaceae</a:t>
                      </a:r>
                      <a:r>
                        <a:rPr lang="en-US" i="1" baseline="0" dirty="0" smtClean="0"/>
                        <a:t> </a:t>
                      </a:r>
                      <a:endParaRPr lang="el-GR" i="1" dirty="0"/>
                    </a:p>
                  </a:txBody>
                  <a:tcPr/>
                </a:tc>
              </a:tr>
              <a:tr h="370840">
                <a:tc>
                  <a:txBody>
                    <a:bodyPr/>
                    <a:lstStyle/>
                    <a:p>
                      <a:r>
                        <a:rPr lang="el-GR" dirty="0" smtClean="0"/>
                        <a:t>Χρώση </a:t>
                      </a:r>
                      <a:r>
                        <a:rPr lang="en-US" dirty="0" smtClean="0"/>
                        <a:t>Gram</a:t>
                      </a:r>
                      <a:endParaRPr lang="el-GR" dirty="0"/>
                    </a:p>
                  </a:txBody>
                  <a:tcPr/>
                </a:tc>
                <a:tc>
                  <a:txBody>
                    <a:bodyPr/>
                    <a:lstStyle/>
                    <a:p>
                      <a:r>
                        <a:rPr lang="en-US" dirty="0" smtClean="0"/>
                        <a:t>Gram(+)</a:t>
                      </a:r>
                      <a:endParaRPr lang="el-GR" dirty="0"/>
                    </a:p>
                  </a:txBody>
                  <a:tcPr/>
                </a:tc>
              </a:tr>
              <a:tr h="370840">
                <a:tc>
                  <a:txBody>
                    <a:bodyPr/>
                    <a:lstStyle/>
                    <a:p>
                      <a:r>
                        <a:rPr lang="el-GR" dirty="0" smtClean="0"/>
                        <a:t>Κίνηση </a:t>
                      </a:r>
                      <a:endParaRPr lang="el-GR" dirty="0"/>
                    </a:p>
                  </a:txBody>
                  <a:tcPr/>
                </a:tc>
                <a:tc>
                  <a:txBody>
                    <a:bodyPr/>
                    <a:lstStyle/>
                    <a:p>
                      <a:r>
                        <a:rPr lang="el-GR" dirty="0" smtClean="0"/>
                        <a:t>Ακίνητος </a:t>
                      </a:r>
                      <a:endParaRPr lang="el-GR" dirty="0"/>
                    </a:p>
                  </a:txBody>
                  <a:tcPr/>
                </a:tc>
              </a:tr>
              <a:tr h="370840">
                <a:tc>
                  <a:txBody>
                    <a:bodyPr/>
                    <a:lstStyle/>
                    <a:p>
                      <a:r>
                        <a:rPr lang="el-GR" dirty="0" smtClean="0"/>
                        <a:t>Παραγωγή σπορίων</a:t>
                      </a:r>
                      <a:endParaRPr lang="el-GR" dirty="0"/>
                    </a:p>
                  </a:txBody>
                  <a:tcPr/>
                </a:tc>
                <a:tc>
                  <a:txBody>
                    <a:bodyPr/>
                    <a:lstStyle/>
                    <a:p>
                      <a:r>
                        <a:rPr lang="el-GR" dirty="0" smtClean="0"/>
                        <a:t>Δεν παράγει</a:t>
                      </a:r>
                      <a:endParaRPr lang="el-GR" dirty="0"/>
                    </a:p>
                  </a:txBody>
                  <a:tcPr/>
                </a:tc>
              </a:tr>
              <a:tr h="370840">
                <a:tc>
                  <a:txBody>
                    <a:bodyPr/>
                    <a:lstStyle/>
                    <a:p>
                      <a:r>
                        <a:rPr lang="el-GR" dirty="0" smtClean="0"/>
                        <a:t>Σχήμα κυττάρου</a:t>
                      </a:r>
                      <a:endParaRPr lang="el-GR" dirty="0"/>
                    </a:p>
                  </a:txBody>
                  <a:tcPr/>
                </a:tc>
                <a:tc>
                  <a:txBody>
                    <a:bodyPr/>
                    <a:lstStyle/>
                    <a:p>
                      <a:r>
                        <a:rPr lang="el-GR" dirty="0" smtClean="0"/>
                        <a:t>Σφαιρικό (κόκκοι)</a:t>
                      </a:r>
                      <a:endParaRPr lang="el-GR" dirty="0"/>
                    </a:p>
                  </a:txBody>
                  <a:tcPr/>
                </a:tc>
              </a:tr>
              <a:tr h="370840">
                <a:tc>
                  <a:txBody>
                    <a:bodyPr/>
                    <a:lstStyle/>
                    <a:p>
                      <a:r>
                        <a:rPr lang="el-GR" dirty="0" smtClean="0"/>
                        <a:t>Διάμετρος</a:t>
                      </a:r>
                      <a:r>
                        <a:rPr lang="el-GR" baseline="0" dirty="0" smtClean="0"/>
                        <a:t> κυττάρου</a:t>
                      </a:r>
                      <a:endParaRPr lang="el-GR" dirty="0"/>
                    </a:p>
                  </a:txBody>
                  <a:tcPr/>
                </a:tc>
                <a:tc>
                  <a:txBody>
                    <a:bodyPr/>
                    <a:lstStyle/>
                    <a:p>
                      <a:r>
                        <a:rPr lang="el-GR" dirty="0" smtClean="0"/>
                        <a:t>0,7-1μ</a:t>
                      </a:r>
                      <a:r>
                        <a:rPr lang="en-US" dirty="0" smtClean="0"/>
                        <a:t>m</a:t>
                      </a:r>
                      <a:endParaRPr lang="el-GR" dirty="0"/>
                    </a:p>
                  </a:txBody>
                  <a:tcPr/>
                </a:tc>
              </a:tr>
              <a:tr h="370840">
                <a:tc>
                  <a:txBody>
                    <a:bodyPr/>
                    <a:lstStyle/>
                    <a:p>
                      <a:r>
                        <a:rPr lang="el-GR" dirty="0" smtClean="0"/>
                        <a:t>Οξυγόνο </a:t>
                      </a:r>
                      <a:endParaRPr lang="el-GR" dirty="0"/>
                    </a:p>
                  </a:txBody>
                  <a:tcPr/>
                </a:tc>
                <a:tc>
                  <a:txBody>
                    <a:bodyPr/>
                    <a:lstStyle/>
                    <a:p>
                      <a:r>
                        <a:rPr lang="el-GR" dirty="0" smtClean="0"/>
                        <a:t>Αερόβιος</a:t>
                      </a:r>
                      <a:r>
                        <a:rPr lang="el-GR" baseline="0" dirty="0" smtClean="0"/>
                        <a:t> και προαιρετικά αναερόβιος</a:t>
                      </a:r>
                      <a:endParaRPr lang="el-GR" dirty="0"/>
                    </a:p>
                  </a:txBody>
                  <a:tcPr/>
                </a:tc>
              </a:tr>
              <a:tr h="370840">
                <a:tc>
                  <a:txBody>
                    <a:bodyPr/>
                    <a:lstStyle/>
                    <a:p>
                      <a:r>
                        <a:rPr lang="el-GR" dirty="0" smtClean="0"/>
                        <a:t>Έλυτρο </a:t>
                      </a:r>
                      <a:endParaRPr lang="el-GR" dirty="0"/>
                    </a:p>
                  </a:txBody>
                  <a:tcPr/>
                </a:tc>
                <a:tc>
                  <a:txBody>
                    <a:bodyPr/>
                    <a:lstStyle/>
                    <a:p>
                      <a:r>
                        <a:rPr lang="el-GR" dirty="0" smtClean="0"/>
                        <a:t>Ορισμένα στελέχη διαθέτουν έλυτρο και</a:t>
                      </a:r>
                      <a:r>
                        <a:rPr lang="el-GR" baseline="0" dirty="0" smtClean="0"/>
                        <a:t> σχηματίζουν στιλπνές ως βλεννώδεις αποικίες</a:t>
                      </a:r>
                      <a:endParaRPr lang="el-GR" dirty="0"/>
                    </a:p>
                  </a:txBody>
                  <a:tcPr/>
                </a:tc>
              </a:tr>
              <a:tr h="370840">
                <a:tc>
                  <a:txBody>
                    <a:bodyPr/>
                    <a:lstStyle/>
                    <a:p>
                      <a:r>
                        <a:rPr lang="el-GR" dirty="0" smtClean="0"/>
                        <a:t>Αποικισμός </a:t>
                      </a:r>
                      <a:endParaRPr lang="el-GR" dirty="0"/>
                    </a:p>
                  </a:txBody>
                  <a:tcPr/>
                </a:tc>
                <a:tc>
                  <a:txBody>
                    <a:bodyPr/>
                    <a:lstStyle/>
                    <a:p>
                      <a:r>
                        <a:rPr lang="el-GR" dirty="0" smtClean="0"/>
                        <a:t>Αποικίζει τη μύτη το φάρυγγα, το ορθό και παροδικά το δέρμα</a:t>
                      </a:r>
                      <a:endParaRPr lang="el-GR" dirty="0"/>
                    </a:p>
                  </a:txBody>
                  <a:tcPr/>
                </a:tc>
              </a:tr>
              <a:tr h="370840">
                <a:tc>
                  <a:txBody>
                    <a:bodyPr/>
                    <a:lstStyle/>
                    <a:p>
                      <a:r>
                        <a:rPr lang="el-GR" dirty="0" smtClean="0"/>
                        <a:t>Παθογένεια </a:t>
                      </a:r>
                      <a:endParaRPr lang="el-GR" dirty="0"/>
                    </a:p>
                  </a:txBody>
                  <a:tcPr/>
                </a:tc>
                <a:tc>
                  <a:txBody>
                    <a:bodyPr/>
                    <a:lstStyle/>
                    <a:p>
                      <a:r>
                        <a:rPr lang="el-GR" dirty="0" smtClean="0"/>
                        <a:t>Προκαλεί φαρυγγίτιδα,</a:t>
                      </a:r>
                      <a:r>
                        <a:rPr lang="el-GR" baseline="0" dirty="0" smtClean="0"/>
                        <a:t> αμυγδαλίτιδα, οστρακιά, </a:t>
                      </a:r>
                      <a:r>
                        <a:rPr lang="el-GR" dirty="0" smtClean="0"/>
                        <a:t>επιμολύνσεις τραυμάτων, σηψαιμία </a:t>
                      </a:r>
                      <a:r>
                        <a:rPr lang="el-GR" baseline="0" dirty="0" smtClean="0"/>
                        <a:t>κ.α.</a:t>
                      </a:r>
                      <a:endParaRPr lang="el-GR" dirty="0"/>
                    </a:p>
                  </a:txBody>
                  <a:tcPr/>
                </a:tc>
              </a:tr>
              <a:tr h="370840">
                <a:tc>
                  <a:txBody>
                    <a:bodyPr/>
                    <a:lstStyle/>
                    <a:p>
                      <a:r>
                        <a:rPr lang="el-GR" dirty="0" smtClean="0"/>
                        <a:t>Μετάδοση </a:t>
                      </a:r>
                      <a:endParaRPr lang="el-GR" dirty="0"/>
                    </a:p>
                  </a:txBody>
                  <a:tcPr/>
                </a:tc>
                <a:tc>
                  <a:txBody>
                    <a:bodyPr/>
                    <a:lstStyle/>
                    <a:p>
                      <a:r>
                        <a:rPr lang="el-GR" dirty="0" smtClean="0"/>
                        <a:t>Μεταδίδεται κυρίως με την εισπνοή σταγονιδίων  </a:t>
                      </a:r>
                      <a:endParaRPr lang="el-GR" dirty="0"/>
                    </a:p>
                  </a:txBody>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71406" y="1774557"/>
            <a:ext cx="3286148" cy="646331"/>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β- αιμολυτικός στρεπτόκοκκος της ομάδας Α (</a:t>
            </a:r>
            <a:r>
              <a:rPr lang="en-US" b="1" i="1" dirty="0" smtClean="0">
                <a:solidFill>
                  <a:schemeClr val="bg1"/>
                </a:solidFill>
              </a:rPr>
              <a:t>S. pyogenes)</a:t>
            </a:r>
            <a:endParaRPr lang="el-GR" b="1" dirty="0">
              <a:solidFill>
                <a:schemeClr val="bg1"/>
              </a:solidFill>
            </a:endParaRPr>
          </a:p>
        </p:txBody>
      </p:sp>
      <p:sp>
        <p:nvSpPr>
          <p:cNvPr id="6" name="5 - TextBox"/>
          <p:cNvSpPr txBox="1"/>
          <p:nvPr/>
        </p:nvSpPr>
        <p:spPr>
          <a:xfrm>
            <a:off x="71438" y="2512055"/>
            <a:ext cx="3286116" cy="3293209"/>
          </a:xfrm>
          <a:prstGeom prst="rect">
            <a:avLst/>
          </a:prstGeom>
          <a:noFill/>
          <a:ln w="3175">
            <a:solidFill>
              <a:schemeClr val="tx1"/>
            </a:solidFill>
          </a:ln>
        </p:spPr>
        <p:txBody>
          <a:bodyPr wrap="square" rtlCol="0">
            <a:spAutoFit/>
          </a:bodyPr>
          <a:lstStyle/>
          <a:p>
            <a:pPr algn="just"/>
            <a:r>
              <a:rPr lang="el-GR" sz="1600" dirty="0" smtClean="0"/>
              <a:t>Το κυτταρικό τοίχωμα των στρεπτόκοκκων της ομάδας Α κατά </a:t>
            </a:r>
            <a:r>
              <a:rPr lang="en-US" sz="1600" dirty="0" smtClean="0"/>
              <a:t>Lancefield</a:t>
            </a:r>
            <a:r>
              <a:rPr lang="el-GR" sz="1600" dirty="0" smtClean="0"/>
              <a:t> είναι τυπικό των </a:t>
            </a:r>
            <a:r>
              <a:rPr lang="en-US" sz="1600" dirty="0" smtClean="0"/>
              <a:t>Gram(+)</a:t>
            </a:r>
            <a:r>
              <a:rPr lang="el-GR" sz="1600" dirty="0" smtClean="0"/>
              <a:t> βακτηρίων. Στην  ορολογική τυποποίηση χρησιμοποιείται το αντιγόνο </a:t>
            </a:r>
            <a:r>
              <a:rPr lang="en-US" sz="1600" dirty="0" smtClean="0"/>
              <a:t>C</a:t>
            </a:r>
            <a:r>
              <a:rPr lang="el-GR" sz="1600" dirty="0" smtClean="0"/>
              <a:t>, το οποίο υπάρχει σε όλους σχεδόν τους στρεπτόκοκκους.</a:t>
            </a:r>
          </a:p>
          <a:p>
            <a:pPr algn="just"/>
            <a:r>
              <a:rPr lang="el-GR" sz="1600" dirty="0" smtClean="0"/>
              <a:t>Χαρακτηριστικό του πυογόνου στρεπτόκοκκου είναι το αντιγόνο Μ που συμβάλει στην παθογένειά του. Το αντιγόνο Μ είναι πρωτεΐνη των ινιδίων και προστατεύει το μικρόβιο από τη φαγοκυττάρωση </a:t>
            </a:r>
            <a:endParaRPr lang="el-GR" sz="1600" dirty="0"/>
          </a:p>
        </p:txBody>
      </p:sp>
      <p:pic>
        <p:nvPicPr>
          <p:cNvPr id="7" name="Picture 3" descr="C:\Documents and Settings\Eleni\Επιφάνεια εργασίας\ryan5_c025f003.gif"/>
          <p:cNvPicPr>
            <a:picLocks noChangeAspect="1" noChangeArrowheads="1"/>
          </p:cNvPicPr>
          <p:nvPr/>
        </p:nvPicPr>
        <p:blipFill>
          <a:blip r:embed="rId3" cstate="print"/>
          <a:srcRect/>
          <a:stretch>
            <a:fillRect/>
          </a:stretch>
        </p:blipFill>
        <p:spPr bwMode="auto">
          <a:xfrm>
            <a:off x="3707904" y="1519554"/>
            <a:ext cx="4793186" cy="435771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Αποτέλεσμα εικόνας για στρεπτόκοκκος της ομάδας β"/>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38103" y="1916832"/>
            <a:ext cx="5686425" cy="3943350"/>
          </a:xfrm>
          <a:prstGeom prst="rect">
            <a:avLst/>
          </a:prstGeom>
          <a:noFill/>
        </p:spPr>
      </p:pic>
      <p:sp>
        <p:nvSpPr>
          <p:cNvPr id="5" name="4 - TextBox"/>
          <p:cNvSpPr txBox="1"/>
          <p:nvPr/>
        </p:nvSpPr>
        <p:spPr>
          <a:xfrm>
            <a:off x="251520" y="1835532"/>
            <a:ext cx="3240360" cy="369332"/>
          </a:xfrm>
          <a:prstGeom prst="rect">
            <a:avLst/>
          </a:prstGeom>
          <a:solidFill>
            <a:schemeClr val="accent1"/>
          </a:solidFill>
        </p:spPr>
        <p:txBody>
          <a:bodyPr wrap="square" rtlCol="0">
            <a:spAutoFit/>
          </a:bodyPr>
          <a:lstStyle/>
          <a:p>
            <a:pPr algn="ctr"/>
            <a:r>
              <a:rPr lang="el-GR" b="1" dirty="0" smtClean="0">
                <a:solidFill>
                  <a:schemeClr val="bg1"/>
                </a:solidFill>
              </a:rPr>
              <a:t>Παράγοντες λοιμογονικότητας</a:t>
            </a:r>
            <a:endParaRPr lang="el-GR" b="1" dirty="0">
              <a:solidFill>
                <a:schemeClr val="bg1"/>
              </a:solidFill>
            </a:endParaRPr>
          </a:p>
        </p:txBody>
      </p:sp>
      <p:sp>
        <p:nvSpPr>
          <p:cNvPr id="6" name="5 - TextBox"/>
          <p:cNvSpPr txBox="1"/>
          <p:nvPr/>
        </p:nvSpPr>
        <p:spPr>
          <a:xfrm>
            <a:off x="179512" y="2348880"/>
            <a:ext cx="3312368" cy="3539430"/>
          </a:xfrm>
          <a:prstGeom prst="rect">
            <a:avLst/>
          </a:prstGeom>
          <a:noFill/>
          <a:ln>
            <a:solidFill>
              <a:schemeClr val="tx1"/>
            </a:solidFill>
          </a:ln>
        </p:spPr>
        <p:txBody>
          <a:bodyPr wrap="square" rtlCol="0">
            <a:spAutoFit/>
          </a:bodyPr>
          <a:lstStyle/>
          <a:p>
            <a:pPr>
              <a:buFont typeface="Wingdings" pitchFamily="2" charset="2"/>
              <a:buChar char="§"/>
            </a:pPr>
            <a:r>
              <a:rPr lang="el-GR" sz="1600" b="1" dirty="0" smtClean="0"/>
              <a:t>Πρωτεΐνη </a:t>
            </a:r>
            <a:r>
              <a:rPr lang="en-US" sz="1600" b="1" dirty="0" smtClean="0"/>
              <a:t>F</a:t>
            </a:r>
            <a:r>
              <a:rPr lang="el-GR" sz="1600" b="1" dirty="0" smtClean="0"/>
              <a:t>:</a:t>
            </a:r>
            <a:r>
              <a:rPr lang="el-GR" sz="1600" dirty="0" smtClean="0"/>
              <a:t> παίρνει μέρος στην  προσκόλληση του μικροβίου στα επιθηλιακά κύτταρα και μεσολαβεί στην είσοδό του σε αυτά. Στην προσκόλληση φαίνεται να συμμετέχουν και τα λιποτειχοϊκά οξέα και η πρωτεΐνη Μ.</a:t>
            </a:r>
          </a:p>
          <a:p>
            <a:pPr>
              <a:buFont typeface="Wingdings" pitchFamily="2" charset="2"/>
              <a:buChar char="§"/>
            </a:pPr>
            <a:r>
              <a:rPr lang="el-GR" sz="1600" b="1" dirty="0" smtClean="0"/>
              <a:t>Πρωτεΐνες Μ</a:t>
            </a:r>
            <a:r>
              <a:rPr lang="el-GR" sz="1600" dirty="0" smtClean="0"/>
              <a:t>: προστατεύει το βακτήριο από την φαγοκυττάρωση.</a:t>
            </a:r>
          </a:p>
          <a:p>
            <a:pPr>
              <a:buFont typeface="Wingdings" pitchFamily="2" charset="2"/>
              <a:buChar char="§"/>
            </a:pPr>
            <a:r>
              <a:rPr lang="el-GR" sz="1600" b="1" dirty="0" smtClean="0"/>
              <a:t>Έλυτρο</a:t>
            </a:r>
            <a:r>
              <a:rPr lang="el-GR" sz="1600" dirty="0" smtClean="0"/>
              <a:t>: αποτελείται από υαλουρονικό οξύ και προστατεύει το μικρόβιο από την φαγοκυττάρωση.</a:t>
            </a:r>
          </a:p>
          <a:p>
            <a:pPr>
              <a:buFont typeface="Wingdings" pitchFamily="2" charset="2"/>
              <a:buChar char="§"/>
            </a:pPr>
            <a:r>
              <a:rPr lang="en-US" sz="1600" b="1" dirty="0" smtClean="0"/>
              <a:t>C5a</a:t>
            </a:r>
            <a:r>
              <a:rPr lang="el-GR" sz="1600" b="1" dirty="0" smtClean="0"/>
              <a:t> πεπτιδάση</a:t>
            </a:r>
            <a:r>
              <a:rPr lang="el-GR" sz="1600" dirty="0" smtClean="0"/>
              <a:t>. Διασπά το κλάσμα </a:t>
            </a:r>
            <a:r>
              <a:rPr lang="en-US" sz="1600" dirty="0" smtClean="0"/>
              <a:t>C5a </a:t>
            </a:r>
            <a:r>
              <a:rPr lang="el-GR" sz="1600" dirty="0" smtClean="0"/>
              <a:t>του συμπληρώματος.</a:t>
            </a:r>
            <a:endParaRPr lang="el-GR"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2391106"/>
          <a:ext cx="6096000" cy="249428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Προϊόντα το πυογόνου στρεπτόκοκκου</a:t>
                      </a:r>
                    </a:p>
                    <a:p>
                      <a:endParaRPr lang="el-GR" dirty="0"/>
                    </a:p>
                  </a:txBody>
                  <a:tcPr/>
                </a:tc>
              </a:tr>
              <a:tr h="370840">
                <a:tc>
                  <a:txBody>
                    <a:bodyPr/>
                    <a:lstStyle/>
                    <a:p>
                      <a:pPr algn="ctr"/>
                      <a:r>
                        <a:rPr lang="el-GR" dirty="0" smtClean="0"/>
                        <a:t>Στρεπτολυσίνες Ο και </a:t>
                      </a:r>
                      <a:r>
                        <a:rPr lang="en-US" dirty="0" smtClean="0"/>
                        <a:t>S</a:t>
                      </a:r>
                      <a:endParaRPr lang="el-GR" dirty="0"/>
                    </a:p>
                  </a:txBody>
                  <a:tcPr/>
                </a:tc>
              </a:tr>
              <a:tr h="370840">
                <a:tc>
                  <a:txBody>
                    <a:bodyPr/>
                    <a:lstStyle/>
                    <a:p>
                      <a:pPr algn="ctr"/>
                      <a:r>
                        <a:rPr lang="el-GR" dirty="0" smtClean="0"/>
                        <a:t>Δεοξυριβονουκλεάσες</a:t>
                      </a:r>
                      <a:endParaRPr lang="el-GR" dirty="0"/>
                    </a:p>
                  </a:txBody>
                  <a:tcPr/>
                </a:tc>
              </a:tr>
              <a:tr h="370840">
                <a:tc>
                  <a:txBody>
                    <a:bodyPr/>
                    <a:lstStyle/>
                    <a:p>
                      <a:pPr algn="ctr"/>
                      <a:r>
                        <a:rPr lang="el-GR" dirty="0" smtClean="0"/>
                        <a:t>Στρεπτοκινάση</a:t>
                      </a:r>
                      <a:endParaRPr lang="el-GR" dirty="0"/>
                    </a:p>
                  </a:txBody>
                  <a:tcPr/>
                </a:tc>
              </a:tr>
              <a:tr h="370840">
                <a:tc>
                  <a:txBody>
                    <a:bodyPr/>
                    <a:lstStyle/>
                    <a:p>
                      <a:pPr algn="ctr"/>
                      <a:r>
                        <a:rPr lang="el-GR" dirty="0" smtClean="0"/>
                        <a:t>Υαλουρονιδάση</a:t>
                      </a:r>
                      <a:endParaRPr lang="el-GR" dirty="0"/>
                    </a:p>
                  </a:txBody>
                  <a:tcPr/>
                </a:tc>
              </a:tr>
              <a:tr h="370840">
                <a:tc>
                  <a:txBody>
                    <a:bodyPr/>
                    <a:lstStyle/>
                    <a:p>
                      <a:pPr algn="ctr"/>
                      <a:r>
                        <a:rPr lang="el-GR" dirty="0" smtClean="0"/>
                        <a:t>Πυρετογόνες τοξίνες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6" name="5 - TextBox"/>
          <p:cNvSpPr txBox="1"/>
          <p:nvPr/>
        </p:nvSpPr>
        <p:spPr>
          <a:xfrm>
            <a:off x="1857356" y="1488032"/>
            <a:ext cx="52864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Στρεπτολυσίνες </a:t>
            </a:r>
            <a:endParaRPr lang="el-GR" b="1" dirty="0">
              <a:solidFill>
                <a:schemeClr val="bg1"/>
              </a:solidFill>
            </a:endParaRPr>
          </a:p>
        </p:txBody>
      </p:sp>
      <p:sp>
        <p:nvSpPr>
          <p:cNvPr id="7" name="6 - TextBox"/>
          <p:cNvSpPr txBox="1"/>
          <p:nvPr/>
        </p:nvSpPr>
        <p:spPr>
          <a:xfrm>
            <a:off x="1835696" y="2000802"/>
            <a:ext cx="5308072" cy="427809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Διακρίνονται στην στρεπτολυσίνη Ο και την στρεπτολυσίνη </a:t>
            </a:r>
            <a:r>
              <a:rPr lang="en-US" sz="1600" dirty="0" smtClean="0"/>
              <a:t>S</a:t>
            </a:r>
            <a:r>
              <a:rPr lang="el-GR" sz="1600" dirty="0" smtClean="0"/>
              <a:t>.</a:t>
            </a:r>
          </a:p>
          <a:p>
            <a:endParaRPr lang="el-GR" sz="1600" dirty="0" smtClean="0"/>
          </a:p>
          <a:p>
            <a:r>
              <a:rPr lang="el-GR" sz="1600" b="1" dirty="0" smtClean="0"/>
              <a:t>Η στρεπτολυσίνη Ο </a:t>
            </a:r>
            <a:r>
              <a:rPr lang="el-GR" sz="1600" dirty="0" smtClean="0"/>
              <a:t>είναι πρωτεΐνη και έχει αντιγονικές ιδιότητες. Είναι ευαίσθητη στο οξυγόνο, παρουσία του οποίου αδρανοποιείται. Τα αντισώματα που παράγονται εναντίον της ονομάζονται </a:t>
            </a:r>
            <a:r>
              <a:rPr lang="el-GR" sz="1600" dirty="0" err="1" smtClean="0"/>
              <a:t>αντιστρεπτολυσίνες</a:t>
            </a:r>
            <a:r>
              <a:rPr lang="el-GR" sz="1600" dirty="0" smtClean="0"/>
              <a:t>. Λύει τα ερυθρά και λευκά αιμοσφαίρια, τα αιμοπετάλια και άλλα κύτταρα των ιστών. Προκαλεί αιμόλυση στο αιματούχο άγαρ μόνο σε αναερόβιες συνθήκες.</a:t>
            </a:r>
          </a:p>
          <a:p>
            <a:endParaRPr lang="el-GR" sz="1600" dirty="0" smtClean="0"/>
          </a:p>
          <a:p>
            <a:r>
              <a:rPr lang="el-GR" sz="1600" b="1" dirty="0" smtClean="0"/>
              <a:t>Η στρεπτολυσίνη </a:t>
            </a:r>
            <a:r>
              <a:rPr lang="en-US" sz="1600" b="1" dirty="0" smtClean="0"/>
              <a:t>S</a:t>
            </a:r>
            <a:r>
              <a:rPr lang="el-GR" sz="1600" b="1" dirty="0" smtClean="0"/>
              <a:t> </a:t>
            </a:r>
            <a:r>
              <a:rPr lang="el-GR" sz="1600" dirty="0" smtClean="0"/>
              <a:t>είναι λιποπρωτεΐνη δεν έχει αντιγονικές ιδιότητες, δεν αδρανοποιείται από το οξυγόνο και προκαλεί αιμόλυση σε αερόβιες συνθήκες.  Λύει τα ερυθρά και τα λευκά αιμοσφαίρια. Μετά την φαγοκυττάρωσή της επάγει την ελευθέρωση των ενζύμων των λυσοσωμάτων, με αποτέλεσμα την καταστροφή του κυττάρου. Είναι υπεύθυνη για την β-αιμόλυση.</a:t>
            </a:r>
            <a:endParaRPr lang="el-GR" sz="16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Documents and Settings\Eleni\Επιφάνεια εργασίας\β-+αιμόλυση.jpg"/>
          <p:cNvPicPr>
            <a:picLocks noChangeAspect="1" noChangeArrowheads="1"/>
          </p:cNvPicPr>
          <p:nvPr/>
        </p:nvPicPr>
        <p:blipFill>
          <a:blip r:embed="rId2" cstate="print"/>
          <a:srcRect l="9570" r="10449" b="4687"/>
          <a:stretch>
            <a:fillRect/>
          </a:stretch>
        </p:blipFill>
        <p:spPr bwMode="auto">
          <a:xfrm>
            <a:off x="1285852" y="1143000"/>
            <a:ext cx="6500858" cy="4357702"/>
          </a:xfrm>
          <a:prstGeom prst="rect">
            <a:avLst/>
          </a:prstGeom>
          <a:noFill/>
        </p:spPr>
      </p:pic>
      <p:sp>
        <p:nvSpPr>
          <p:cNvPr id="3" name="2 - TextBox"/>
          <p:cNvSpPr txBox="1"/>
          <p:nvPr/>
        </p:nvSpPr>
        <p:spPr>
          <a:xfrm>
            <a:off x="2214546" y="5572140"/>
            <a:ext cx="4786346" cy="738664"/>
          </a:xfrm>
          <a:prstGeom prst="rect">
            <a:avLst/>
          </a:prstGeom>
          <a:noFill/>
        </p:spPr>
        <p:txBody>
          <a:bodyPr wrap="square" rtlCol="0">
            <a:spAutoFit/>
          </a:bodyPr>
          <a:lstStyle/>
          <a:p>
            <a:r>
              <a:rPr lang="el-GR" sz="1400" dirty="0" smtClean="0"/>
              <a:t>Β- αιμόλυση ή πλήρης αιμόλυση. Φαίνεται με διαυγή ζώνη γύρω από τις αποικίες που έχουν αναπτυχθεί σε αιματούχο άγαρ</a:t>
            </a:r>
            <a:endParaRPr lang="el-GR" sz="1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691680" y="620688"/>
          <a:ext cx="5760640" cy="1651000"/>
        </p:xfrm>
        <a:graphic>
          <a:graphicData uri="http://schemas.openxmlformats.org/drawingml/2006/table">
            <a:tbl>
              <a:tblPr firstRow="1" bandRow="1">
                <a:tableStyleId>{5C22544A-7EE6-4342-B048-85BDC9FD1C3A}</a:tableStyleId>
              </a:tblPr>
              <a:tblGrid>
                <a:gridCol w="5760640"/>
              </a:tblGrid>
              <a:tr h="370840">
                <a:tc>
                  <a:txBody>
                    <a:bodyPr/>
                    <a:lstStyle/>
                    <a:p>
                      <a:pPr algn="ctr"/>
                      <a:r>
                        <a:rPr lang="el-GR" dirty="0" smtClean="0"/>
                        <a:t>Δεοξυριβονουκλεάσες</a:t>
                      </a:r>
                      <a:endParaRPr lang="el-GR" dirty="0"/>
                    </a:p>
                  </a:txBody>
                  <a:tcPr/>
                </a:tc>
              </a:tr>
              <a:tr h="370840">
                <a:tc>
                  <a:txBody>
                    <a:bodyPr/>
                    <a:lstStyle/>
                    <a:p>
                      <a:pPr algn="l"/>
                      <a:r>
                        <a:rPr lang="el-GR" dirty="0" smtClean="0"/>
                        <a:t>Εκκρίνει 4 διαφορετικές δεοξυριβονουκλεάσες (</a:t>
                      </a:r>
                      <a:r>
                        <a:rPr lang="en-US" dirty="0" smtClean="0"/>
                        <a:t>A, B, C </a:t>
                      </a:r>
                      <a:r>
                        <a:rPr lang="el-GR" dirty="0" smtClean="0"/>
                        <a:t>και </a:t>
                      </a:r>
                      <a:r>
                        <a:rPr lang="en-US" dirty="0" smtClean="0"/>
                        <a:t>D</a:t>
                      </a:r>
                      <a:r>
                        <a:rPr lang="el-GR" dirty="0" smtClean="0"/>
                        <a:t>) με πιο κοινή την Β</a:t>
                      </a:r>
                      <a:endParaRPr lang="el-GR" dirty="0"/>
                    </a:p>
                  </a:txBody>
                  <a:tcPr/>
                </a:tc>
              </a:tr>
              <a:tr h="370840">
                <a:tc>
                  <a:txBody>
                    <a:bodyPr/>
                    <a:lstStyle/>
                    <a:p>
                      <a:pPr algn="l"/>
                      <a:r>
                        <a:rPr lang="el-GR" dirty="0" smtClean="0"/>
                        <a:t>Έχουν αντιγονική δράση και τα αντισώματα εναντίον τους ανιχνεύονται μετά τη λοίμωξη</a:t>
                      </a:r>
                      <a:endParaRPr lang="el-GR" dirty="0"/>
                    </a:p>
                  </a:txBody>
                  <a:tcPr/>
                </a:tc>
              </a:tr>
            </a:tbl>
          </a:graphicData>
        </a:graphic>
      </p:graphicFrame>
      <p:graphicFrame>
        <p:nvGraphicFramePr>
          <p:cNvPr id="3" name="2 - Πίνακας"/>
          <p:cNvGraphicFramePr>
            <a:graphicFrameLocks noGrp="1"/>
          </p:cNvGraphicFramePr>
          <p:nvPr/>
        </p:nvGraphicFramePr>
        <p:xfrm>
          <a:off x="1691680" y="2420888"/>
          <a:ext cx="5760640" cy="1285240"/>
        </p:xfrm>
        <a:graphic>
          <a:graphicData uri="http://schemas.openxmlformats.org/drawingml/2006/table">
            <a:tbl>
              <a:tblPr firstRow="1" bandRow="1">
                <a:tableStyleId>{5C22544A-7EE6-4342-B048-85BDC9FD1C3A}</a:tableStyleId>
              </a:tblPr>
              <a:tblGrid>
                <a:gridCol w="5760640"/>
              </a:tblGrid>
              <a:tr h="370840">
                <a:tc>
                  <a:txBody>
                    <a:bodyPr/>
                    <a:lstStyle/>
                    <a:p>
                      <a:pPr algn="ctr"/>
                      <a:r>
                        <a:rPr lang="el-GR" dirty="0" smtClean="0"/>
                        <a:t>Στρεπτοκινάση</a:t>
                      </a:r>
                      <a:endParaRPr lang="el-GR" dirty="0"/>
                    </a:p>
                  </a:txBody>
                  <a:tcPr/>
                </a:tc>
              </a:tr>
              <a:tr h="370840">
                <a:tc>
                  <a:txBody>
                    <a:bodyPr/>
                    <a:lstStyle/>
                    <a:p>
                      <a:pPr algn="l"/>
                      <a:r>
                        <a:rPr lang="el-GR" dirty="0" smtClean="0"/>
                        <a:t>Η στρεπτοκινάση ή ινωδολυσίνη προκαλεί διάσπαση της ινικής του ξενιστή με αποτέλεσμα η</a:t>
                      </a:r>
                      <a:r>
                        <a:rPr lang="el-GR" baseline="0" dirty="0" smtClean="0"/>
                        <a:t> λοίμωξη να είναι διάχυτη και να εξαπλώνεται ταχύτατα.</a:t>
                      </a:r>
                      <a:r>
                        <a:rPr lang="el-GR" dirty="0" smtClean="0"/>
                        <a:t> </a:t>
                      </a:r>
                      <a:endParaRPr lang="el-GR" dirty="0"/>
                    </a:p>
                  </a:txBody>
                  <a:tcPr/>
                </a:tc>
              </a:tr>
            </a:tbl>
          </a:graphicData>
        </a:graphic>
      </p:graphicFrame>
      <p:graphicFrame>
        <p:nvGraphicFramePr>
          <p:cNvPr id="4" name="3 - Πίνακας"/>
          <p:cNvGraphicFramePr>
            <a:graphicFrameLocks noGrp="1"/>
          </p:cNvGraphicFramePr>
          <p:nvPr/>
        </p:nvGraphicFramePr>
        <p:xfrm>
          <a:off x="1691680" y="3799944"/>
          <a:ext cx="5760640" cy="1285240"/>
        </p:xfrm>
        <a:graphic>
          <a:graphicData uri="http://schemas.openxmlformats.org/drawingml/2006/table">
            <a:tbl>
              <a:tblPr firstRow="1" bandRow="1">
                <a:tableStyleId>{5C22544A-7EE6-4342-B048-85BDC9FD1C3A}</a:tableStyleId>
              </a:tblPr>
              <a:tblGrid>
                <a:gridCol w="5760640"/>
              </a:tblGrid>
              <a:tr h="370840">
                <a:tc>
                  <a:txBody>
                    <a:bodyPr/>
                    <a:lstStyle/>
                    <a:p>
                      <a:pPr algn="ctr"/>
                      <a:r>
                        <a:rPr lang="el-GR" dirty="0" smtClean="0"/>
                        <a:t>Υαλουρονιδάση </a:t>
                      </a:r>
                      <a:endParaRPr lang="el-GR" dirty="0"/>
                    </a:p>
                  </a:txBody>
                  <a:tcPr/>
                </a:tc>
              </a:tr>
              <a:tr h="370840">
                <a:tc>
                  <a:txBody>
                    <a:bodyPr/>
                    <a:lstStyle/>
                    <a:p>
                      <a:pPr algn="l"/>
                      <a:r>
                        <a:rPr lang="el-GR" dirty="0" smtClean="0"/>
                        <a:t>Προκαλεί διάσπαση του υαλουρονικού οξέος της θεμέλιας ουσίας του συνδετικού ιστού του ξενιστή, διευκολύνοντας την εξάπλωση της</a:t>
                      </a:r>
                      <a:r>
                        <a:rPr lang="el-GR" baseline="0" dirty="0" smtClean="0"/>
                        <a:t> λοίμωξης.</a:t>
                      </a:r>
                      <a:r>
                        <a:rPr lang="el-GR" dirty="0" smtClean="0"/>
                        <a:t> </a:t>
                      </a:r>
                      <a:endParaRPr lang="el-GR" dirty="0"/>
                    </a:p>
                  </a:txBody>
                  <a:tcPr/>
                </a:tc>
              </a:tr>
            </a:tbl>
          </a:graphicData>
        </a:graphic>
      </p:graphicFrame>
      <p:graphicFrame>
        <p:nvGraphicFramePr>
          <p:cNvPr id="6" name="5 - Πίνακας"/>
          <p:cNvGraphicFramePr>
            <a:graphicFrameLocks noGrp="1"/>
          </p:cNvGraphicFramePr>
          <p:nvPr/>
        </p:nvGraphicFramePr>
        <p:xfrm>
          <a:off x="1691680" y="5229200"/>
          <a:ext cx="5760640" cy="1285240"/>
        </p:xfrm>
        <a:graphic>
          <a:graphicData uri="http://schemas.openxmlformats.org/drawingml/2006/table">
            <a:tbl>
              <a:tblPr firstRow="1" bandRow="1">
                <a:tableStyleId>{5C22544A-7EE6-4342-B048-85BDC9FD1C3A}</a:tableStyleId>
              </a:tblPr>
              <a:tblGrid>
                <a:gridCol w="5760640"/>
              </a:tblGrid>
              <a:tr h="370840">
                <a:tc>
                  <a:txBody>
                    <a:bodyPr/>
                    <a:lstStyle/>
                    <a:p>
                      <a:pPr algn="ctr"/>
                      <a:r>
                        <a:rPr lang="el-GR" dirty="0" smtClean="0"/>
                        <a:t>Πυρετογόνες</a:t>
                      </a:r>
                      <a:r>
                        <a:rPr lang="el-GR" baseline="0" dirty="0" smtClean="0"/>
                        <a:t> εξωτοξίνες</a:t>
                      </a:r>
                      <a:endParaRPr lang="el-GR" dirty="0"/>
                    </a:p>
                  </a:txBody>
                  <a:tcPr/>
                </a:tc>
              </a:tr>
              <a:tr h="370840">
                <a:tc>
                  <a:txBody>
                    <a:bodyPr/>
                    <a:lstStyle/>
                    <a:p>
                      <a:pPr algn="l"/>
                      <a:r>
                        <a:rPr lang="el-GR" dirty="0" smtClean="0"/>
                        <a:t>Προκαλούν τη μαζική ελευθέρωση κυτταροκινών, οι οποίες προκαλούν διάφορα συμπτώματα,</a:t>
                      </a:r>
                      <a:r>
                        <a:rPr lang="el-GR" baseline="0" dirty="0" smtClean="0"/>
                        <a:t> όπως πυρετό, φλεγμονή, υπόταση, καταπληξία και οργανική ανεπάρκεια.</a:t>
                      </a:r>
                      <a:r>
                        <a:rPr lang="el-GR" dirty="0" smtClean="0"/>
                        <a:t> </a:t>
                      </a:r>
                      <a:endParaRPr lang="el-GR" dirty="0"/>
                    </a:p>
                  </a:txBody>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5696" y="1268760"/>
            <a:ext cx="5472608" cy="92333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Καλλιεργητικά χαρακτηριστικά και βιοχημικές ιδιότητες του β-αιμολυτικού στρεπτόκοκκου ομάδας Α κατά </a:t>
            </a:r>
            <a:r>
              <a:rPr lang="en-US" b="1" dirty="0" smtClean="0">
                <a:solidFill>
                  <a:schemeClr val="bg1"/>
                </a:solidFill>
              </a:rPr>
              <a:t>Lancefield</a:t>
            </a:r>
            <a:r>
              <a:rPr lang="el-GR" b="1" dirty="0" smtClean="0">
                <a:solidFill>
                  <a:schemeClr val="bg1"/>
                </a:solidFill>
              </a:rPr>
              <a:t> (</a:t>
            </a:r>
            <a:r>
              <a:rPr lang="en-US" b="1" i="1" dirty="0" smtClean="0">
                <a:solidFill>
                  <a:schemeClr val="bg1"/>
                </a:solidFill>
              </a:rPr>
              <a:t>Streptococcus pyogenes)</a:t>
            </a:r>
            <a:endParaRPr lang="el-GR" b="1" dirty="0">
              <a:solidFill>
                <a:schemeClr val="bg1"/>
              </a:solidFill>
            </a:endParaRPr>
          </a:p>
        </p:txBody>
      </p:sp>
      <p:sp>
        <p:nvSpPr>
          <p:cNvPr id="3" name="2 - TextBox"/>
          <p:cNvSpPr txBox="1"/>
          <p:nvPr/>
        </p:nvSpPr>
        <p:spPr>
          <a:xfrm>
            <a:off x="1835696" y="2348880"/>
            <a:ext cx="5472608"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Σε υγρά θρεπτικά υλικά σχηματίζει μακριές αλυσίδες, ενώ σε στερεά βρίσκεται ως μεμονωμένος κόκκος,  σε ζεύγη, σε κοντές αλυσίδες ή μικρά αθροίσματα</a:t>
            </a:r>
          </a:p>
          <a:p>
            <a:pPr>
              <a:buFont typeface="Wingdings" pitchFamily="2" charset="2"/>
              <a:buChar char="§"/>
            </a:pPr>
            <a:r>
              <a:rPr lang="el-GR" sz="1600" dirty="0" smtClean="0"/>
              <a:t>Οι αποικίες του σε αιματούχο άγαρ είναι μικρές, λευκές, βλεννώδεις, με β-αιμόλυση σε αερόβιες και αναερόβιες συνθήκες</a:t>
            </a:r>
          </a:p>
          <a:p>
            <a:pPr>
              <a:buFont typeface="Wingdings" pitchFamily="2" charset="2"/>
              <a:buChar char="§"/>
            </a:pPr>
            <a:r>
              <a:rPr lang="el-GR" sz="1600" dirty="0" smtClean="0"/>
              <a:t>Ευαίσθητος στο αντιβιοτικό βακιτρακίνη</a:t>
            </a:r>
          </a:p>
          <a:p>
            <a:pPr>
              <a:buFont typeface="Wingdings" pitchFamily="2" charset="2"/>
              <a:buChar char="§"/>
            </a:pPr>
            <a:r>
              <a:rPr lang="el-GR" sz="1600" dirty="0" smtClean="0"/>
              <a:t>Ανθεκτικός στην οπτοχίνη</a:t>
            </a:r>
          </a:p>
          <a:p>
            <a:pPr>
              <a:buFont typeface="Wingdings" pitchFamily="2" charset="2"/>
              <a:buChar char="§"/>
            </a:pPr>
            <a:r>
              <a:rPr lang="el-GR" sz="1600" dirty="0" smtClean="0"/>
              <a:t>Δεν παράγει καταλάση</a:t>
            </a:r>
          </a:p>
        </p:txBody>
      </p:sp>
      <p:pic>
        <p:nvPicPr>
          <p:cNvPr id="4" name="Picture 2" descr="Αποτέλεσμα εικόνας για στρεπτόκοκκος"/>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419872" y="4797152"/>
            <a:ext cx="2376264" cy="201622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428728" y="500042"/>
          <a:ext cx="7143801" cy="6131560"/>
        </p:xfrm>
        <a:graphic>
          <a:graphicData uri="http://schemas.openxmlformats.org/drawingml/2006/table">
            <a:tbl>
              <a:tblPr firstRow="1" bandRow="1">
                <a:tableStyleId>{5C22544A-7EE6-4342-B048-85BDC9FD1C3A}</a:tableStyleId>
              </a:tblPr>
              <a:tblGrid>
                <a:gridCol w="2381267"/>
                <a:gridCol w="2381267"/>
                <a:gridCol w="2381267"/>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Δοκιμασίες διαχωρισμού του </a:t>
                      </a:r>
                      <a:r>
                        <a:rPr lang="en-US" i="1" dirty="0" smtClean="0"/>
                        <a:t>S. pyogenes</a:t>
                      </a:r>
                      <a:endParaRPr lang="el-GR" dirty="0"/>
                    </a:p>
                  </a:txBody>
                  <a:tcPr/>
                </a:tc>
                <a:tc hMerge="1">
                  <a:txBody>
                    <a:bodyPr/>
                    <a:lstStyle/>
                    <a:p>
                      <a:endParaRPr lang="el-G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tr>
              <a:tr h="370840">
                <a:tc>
                  <a:txBody>
                    <a:bodyPr/>
                    <a:lstStyle/>
                    <a:p>
                      <a:r>
                        <a:rPr lang="el-GR" dirty="0" smtClean="0"/>
                        <a:t>Δοκιμασία αιμόλυσης</a:t>
                      </a:r>
                      <a:endParaRPr lang="el-GR" dirty="0"/>
                    </a:p>
                  </a:txBody>
                  <a:tcPr/>
                </a:tc>
                <a:tc>
                  <a:txBody>
                    <a:bodyPr/>
                    <a:lstStyle/>
                    <a:p>
                      <a:r>
                        <a:rPr lang="el-GR" dirty="0" smtClean="0"/>
                        <a:t>Πλήρης αιμόλυση (β-</a:t>
                      </a:r>
                      <a:r>
                        <a:rPr lang="el-GR" dirty="0" err="1" smtClean="0"/>
                        <a:t>αιμόλυσ</a:t>
                      </a:r>
                      <a:r>
                        <a:rPr lang="el-GR" dirty="0" smtClean="0"/>
                        <a:t>η)</a:t>
                      </a:r>
                      <a:endParaRPr lang="el-GR" dirty="0"/>
                    </a:p>
                  </a:txBody>
                  <a:tcPr/>
                </a:tc>
                <a:tc>
                  <a:txBody>
                    <a:bodyPr/>
                    <a:lstStyle/>
                    <a:p>
                      <a:r>
                        <a:rPr lang="el-GR" dirty="0" smtClean="0"/>
                        <a:t>Διαχωρισμός από τους α- και γ- αιμολυτικούς στρεπτόκοκκους</a:t>
                      </a:r>
                      <a:endParaRPr lang="el-GR" dirty="0"/>
                    </a:p>
                  </a:txBody>
                  <a:tcPr/>
                </a:tc>
              </a:tr>
              <a:tr h="370840">
                <a:tc>
                  <a:txBody>
                    <a:bodyPr/>
                    <a:lstStyle/>
                    <a:p>
                      <a:r>
                        <a:rPr lang="el-GR" dirty="0" smtClean="0"/>
                        <a:t>Δοκιμασία καταλάσης</a:t>
                      </a:r>
                      <a:endParaRPr lang="el-GR" dirty="0"/>
                    </a:p>
                  </a:txBody>
                  <a:tcPr/>
                </a:tc>
                <a:tc>
                  <a:txBody>
                    <a:bodyPr/>
                    <a:lstStyle/>
                    <a:p>
                      <a:r>
                        <a:rPr lang="el-GR" dirty="0" smtClean="0"/>
                        <a:t>Αρνητικός </a:t>
                      </a:r>
                      <a:endParaRPr lang="el-GR" dirty="0"/>
                    </a:p>
                  </a:txBody>
                  <a:tcPr/>
                </a:tc>
                <a:tc>
                  <a:txBody>
                    <a:bodyPr/>
                    <a:lstStyle/>
                    <a:p>
                      <a:r>
                        <a:rPr lang="el-GR" dirty="0" smtClean="0"/>
                        <a:t>Διαχωρισμός από τους σταφυλόκοκκους</a:t>
                      </a:r>
                      <a:endParaRPr lang="el-GR" dirty="0"/>
                    </a:p>
                  </a:txBody>
                  <a:tcPr/>
                </a:tc>
              </a:tr>
              <a:tr h="370840">
                <a:tc>
                  <a:txBody>
                    <a:bodyPr/>
                    <a:lstStyle/>
                    <a:p>
                      <a:r>
                        <a:rPr lang="el-GR" dirty="0" smtClean="0"/>
                        <a:t>Δοκιμασία</a:t>
                      </a:r>
                      <a:r>
                        <a:rPr lang="el-GR" baseline="0" dirty="0" smtClean="0"/>
                        <a:t> βακιτρακίνης</a:t>
                      </a:r>
                      <a:endParaRPr lang="el-GR" dirty="0"/>
                    </a:p>
                  </a:txBody>
                  <a:tcPr/>
                </a:tc>
                <a:tc>
                  <a:txBody>
                    <a:bodyPr/>
                    <a:lstStyle/>
                    <a:p>
                      <a:r>
                        <a:rPr lang="el-GR" dirty="0" smtClean="0"/>
                        <a:t>Ευαίσθητος </a:t>
                      </a:r>
                      <a:endParaRPr lang="el-GR" dirty="0"/>
                    </a:p>
                  </a:txBody>
                  <a:tcPr/>
                </a:tc>
                <a:tc>
                  <a:txBody>
                    <a:bodyPr/>
                    <a:lstStyle/>
                    <a:p>
                      <a:r>
                        <a:rPr lang="el-GR" dirty="0" smtClean="0"/>
                        <a:t>Διαχωρισμός από τους β-αιμολυτικούς στρεπτόκοκκους των άλλων ομάδων</a:t>
                      </a:r>
                      <a:endParaRPr lang="el-GR" dirty="0"/>
                    </a:p>
                  </a:txBody>
                  <a:tcPr/>
                </a:tc>
              </a:tr>
              <a:tr h="370840">
                <a:tc>
                  <a:txBody>
                    <a:bodyPr/>
                    <a:lstStyle/>
                    <a:p>
                      <a:r>
                        <a:rPr lang="el-GR" dirty="0" smtClean="0"/>
                        <a:t>Δοκιμασία</a:t>
                      </a:r>
                      <a:r>
                        <a:rPr lang="el-GR" baseline="0" dirty="0" smtClean="0"/>
                        <a:t> </a:t>
                      </a:r>
                      <a:r>
                        <a:rPr lang="en-US" baseline="0" dirty="0" smtClean="0"/>
                        <a:t>SXT </a:t>
                      </a:r>
                      <a:r>
                        <a:rPr lang="el-GR" baseline="0" dirty="0" smtClean="0"/>
                        <a:t>(</a:t>
                      </a:r>
                      <a:r>
                        <a:rPr lang="en-US" baseline="0" dirty="0" err="1" smtClean="0"/>
                        <a:t>sulfamethoxazole</a:t>
                      </a:r>
                      <a:r>
                        <a:rPr lang="en-US" baseline="0" dirty="0" smtClean="0"/>
                        <a:t>)</a:t>
                      </a:r>
                      <a:r>
                        <a:rPr lang="el-GR" baseline="0" dirty="0" smtClean="0"/>
                        <a:t> </a:t>
                      </a:r>
                      <a:endParaRPr lang="el-GR" dirty="0"/>
                    </a:p>
                  </a:txBody>
                  <a:tcPr/>
                </a:tc>
                <a:tc>
                  <a:txBody>
                    <a:bodyPr/>
                    <a:lstStyle/>
                    <a:p>
                      <a:r>
                        <a:rPr lang="el-GR" dirty="0" smtClean="0"/>
                        <a:t>Ανθεκτικός </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Διαχωρισμός από τους β-αιμολυτικούς στρεπτόκοκκους των άλλων ομάδων</a:t>
                      </a:r>
                    </a:p>
                    <a:p>
                      <a:endParaRPr lang="el-GR" dirty="0"/>
                    </a:p>
                  </a:txBody>
                  <a:tcPr/>
                </a:tc>
              </a:tr>
              <a:tr h="370840">
                <a:tc>
                  <a:txBody>
                    <a:bodyPr/>
                    <a:lstStyle/>
                    <a:p>
                      <a:r>
                        <a:rPr lang="el-GR" dirty="0" smtClean="0"/>
                        <a:t>Τυποποίηση κατά </a:t>
                      </a:r>
                      <a:r>
                        <a:rPr lang="en-US" dirty="0" smtClean="0"/>
                        <a:t>Lancefield</a:t>
                      </a:r>
                      <a:endParaRPr lang="el-GR" dirty="0"/>
                    </a:p>
                  </a:txBody>
                  <a:tcPr/>
                </a:tc>
                <a:tc>
                  <a:txBody>
                    <a:bodyPr/>
                    <a:lstStyle/>
                    <a:p>
                      <a:r>
                        <a:rPr lang="el-GR" dirty="0" smtClean="0"/>
                        <a:t>Ύπαρξη</a:t>
                      </a:r>
                      <a:r>
                        <a:rPr lang="el-GR" baseline="0" dirty="0" smtClean="0"/>
                        <a:t> αντιγόνου </a:t>
                      </a:r>
                      <a:r>
                        <a:rPr lang="en-US" baseline="0" dirty="0" smtClean="0"/>
                        <a:t> C</a:t>
                      </a:r>
                      <a:r>
                        <a:rPr lang="el-GR" baseline="0" dirty="0" smtClean="0"/>
                        <a:t> της ομάδας Α</a:t>
                      </a:r>
                      <a:endParaRPr lang="el-GR" dirty="0"/>
                    </a:p>
                  </a:txBody>
                  <a:tcPr/>
                </a:tc>
                <a:tc>
                  <a:txBody>
                    <a:bodyPr/>
                    <a:lstStyle/>
                    <a:p>
                      <a:r>
                        <a:rPr lang="el-GR" dirty="0" smtClean="0"/>
                        <a:t>Διαχωρισμός από τις άλλες ομάδες κατά </a:t>
                      </a:r>
                      <a:r>
                        <a:rPr lang="en-US" dirty="0" smtClean="0"/>
                        <a:t>Lancefield</a:t>
                      </a:r>
                      <a:endParaRPr lang="el-GR" dirty="0"/>
                    </a:p>
                  </a:txBody>
                  <a:tcPr/>
                </a:tc>
              </a:tr>
              <a:tr h="370840">
                <a:tc>
                  <a:txBody>
                    <a:bodyPr/>
                    <a:lstStyle/>
                    <a:p>
                      <a:r>
                        <a:rPr lang="el-GR" dirty="0" smtClean="0"/>
                        <a:t>Πολυσυστήματα</a:t>
                      </a:r>
                      <a:r>
                        <a:rPr lang="el-GR" baseline="0" dirty="0" smtClean="0"/>
                        <a:t> </a:t>
                      </a:r>
                      <a:r>
                        <a:rPr lang="en-US" baseline="0" dirty="0" smtClean="0"/>
                        <a:t>API, </a:t>
                      </a:r>
                      <a:r>
                        <a:rPr lang="en-US" baseline="0" dirty="0" err="1" smtClean="0"/>
                        <a:t>Vitek</a:t>
                      </a:r>
                      <a:r>
                        <a:rPr lang="el-GR" baseline="0" dirty="0" smtClean="0"/>
                        <a:t> κτλ</a:t>
                      </a:r>
                      <a:endParaRPr lang="el-GR" dirty="0"/>
                    </a:p>
                  </a:txBody>
                  <a:tcPr/>
                </a:tc>
                <a:tc>
                  <a:txBody>
                    <a:bodyPr/>
                    <a:lstStyle/>
                    <a:p>
                      <a:r>
                        <a:rPr lang="el-GR" dirty="0" smtClean="0"/>
                        <a:t>Τυποποίηση μικροβίου</a:t>
                      </a:r>
                      <a:endParaRPr lang="el-GR" dirty="0"/>
                    </a:p>
                  </a:txBody>
                  <a:tcPr/>
                </a:tc>
                <a:tc>
                  <a:txBody>
                    <a:bodyPr/>
                    <a:lstStyle/>
                    <a:p>
                      <a:endParaRPr lang="el-GR" dirty="0"/>
                    </a:p>
                  </a:txBody>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899592" y="548680"/>
            <a:ext cx="712879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 Β-αιμολυτικοί στρεπτόκοκκοι της ομάδας Β</a:t>
            </a:r>
            <a:endParaRPr lang="en-US" b="1" dirty="0" smtClean="0">
              <a:solidFill>
                <a:schemeClr val="bg1"/>
              </a:solidFill>
            </a:endParaRPr>
          </a:p>
          <a:p>
            <a:pPr algn="ctr"/>
            <a:r>
              <a:rPr lang="el-GR" b="1" dirty="0" smtClean="0">
                <a:solidFill>
                  <a:schemeClr val="bg1"/>
                </a:solidFill>
              </a:rPr>
              <a:t> </a:t>
            </a:r>
            <a:r>
              <a:rPr lang="en-US" b="1" dirty="0" smtClean="0">
                <a:solidFill>
                  <a:schemeClr val="bg1"/>
                </a:solidFill>
              </a:rPr>
              <a:t>(</a:t>
            </a:r>
            <a:r>
              <a:rPr lang="en-US" b="1" i="1" dirty="0" smtClean="0">
                <a:solidFill>
                  <a:schemeClr val="bg1"/>
                </a:solidFill>
              </a:rPr>
              <a:t>S. agalactiae)</a:t>
            </a:r>
            <a:endParaRPr lang="el-GR" b="1" i="1" dirty="0">
              <a:solidFill>
                <a:schemeClr val="bg1"/>
              </a:solidFill>
            </a:endParaRPr>
          </a:p>
        </p:txBody>
      </p:sp>
      <p:sp>
        <p:nvSpPr>
          <p:cNvPr id="6" name="5 - TextBox"/>
          <p:cNvSpPr txBox="1"/>
          <p:nvPr/>
        </p:nvSpPr>
        <p:spPr>
          <a:xfrm>
            <a:off x="899592" y="1340768"/>
            <a:ext cx="7128792" cy="501675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Αποικίζει το παχύ έντερο και το φάρυγγα του ανθρώπου. Ανιχνεύεται στον κόλπο φορέων γυναικών και στην ουρήθρα και τον πρωκτό φορέων ανδρών. Παλαιότερα αναγνωριζόταν ως αίτιο μαστίτιδας των βοοειδών.</a:t>
            </a:r>
          </a:p>
          <a:p>
            <a:endParaRPr lang="el-GR" sz="1600" dirty="0" smtClean="0"/>
          </a:p>
          <a:p>
            <a:r>
              <a:rPr lang="el-GR" sz="1600" dirty="0" smtClean="0"/>
              <a:t>Στις γυναίκες μετά τον τοκετό και τη λοχία μπορεί να προκαλέσει επιλόχιο σήψη, ενδομητρίτιδα, μόλυνση του τραύματος της καισαρικής τομής και ουρολοιμώξεις.</a:t>
            </a:r>
          </a:p>
          <a:p>
            <a:endParaRPr lang="el-GR" sz="1600" dirty="0" smtClean="0"/>
          </a:p>
          <a:p>
            <a:r>
              <a:rPr lang="el-GR" sz="1600" dirty="0" smtClean="0"/>
              <a:t>Σε άτομα με σακχαρώδη διαβήτη, νεφρική ανεπάρκεια, κίρρωση του ήπατος, ή καρκίνο μπορεί να προκαλέσει σηψαιμία, πνευμονία, λοιμώξεις των μαλακών μορίων και ουρολοιμώξεις.</a:t>
            </a:r>
          </a:p>
          <a:p>
            <a:endParaRPr lang="el-GR" sz="1600" dirty="0" smtClean="0"/>
          </a:p>
          <a:p>
            <a:r>
              <a:rPr lang="el-GR" sz="1600" dirty="0" smtClean="0"/>
              <a:t>Η λοίμωξη στα νεογνά τις πρώτες 5 ημέρες (πρώιμη λοίμωξη) εκδηλώνεται ως σηψαιμία, ενώ μετά την 7</a:t>
            </a:r>
            <a:r>
              <a:rPr lang="el-GR" sz="1600" baseline="30000" dirty="0" smtClean="0"/>
              <a:t>η</a:t>
            </a:r>
            <a:r>
              <a:rPr lang="el-GR" sz="1600" dirty="0" smtClean="0"/>
              <a:t> ημέρα (όψιμη λοίμωξη) ως μηνιγγίτιδα.</a:t>
            </a:r>
          </a:p>
          <a:p>
            <a:r>
              <a:rPr lang="el-GR" sz="1600" dirty="0" smtClean="0"/>
              <a:t>Η πρώιμη λοίμωξη συνήθως εκδηλώνεται εντός 12 ωρών από τον τοκετό και οφείλεται σε ανιούσα διασπορά από τον κόλπο στο αμνιακό υγρό και πιο σπάνια σε μόλυνση του εμβρύου κατά τον τοκετό.  Στην πρώτη περίπτωση, το αμνιακό υγρό εισροφάται από το έμβρυο και προκαλεί σηψαιμία στο έμβρυο ή/και στη μητέρα.</a:t>
            </a:r>
          </a:p>
          <a:p>
            <a:r>
              <a:rPr lang="el-GR" sz="1600" dirty="0" smtClean="0"/>
              <a:t>Η όψιμη λοίμωξη εκδηλώνεται 7 ημέρες ως και 3 μήνες από τον τοκετό και σε πολλές περιπτώσεις μεταδίδεται ενδονοσοκομειακά.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1628800"/>
            <a:ext cx="4176464" cy="2800767"/>
          </a:xfrm>
          <a:prstGeom prst="rect">
            <a:avLst/>
          </a:prstGeom>
          <a:solidFill>
            <a:schemeClr val="accent1">
              <a:lumMod val="20000"/>
              <a:lumOff val="80000"/>
            </a:schemeClr>
          </a:solidFill>
        </p:spPr>
        <p:txBody>
          <a:bodyPr wrap="square" rtlCol="0">
            <a:spAutoFit/>
          </a:bodyPr>
          <a:lstStyle/>
          <a:p>
            <a:pPr algn="ctr"/>
            <a:r>
              <a:rPr lang="el-GR" sz="1600" b="1" dirty="0" smtClean="0"/>
              <a:t>Φυσική ανοσία</a:t>
            </a:r>
          </a:p>
          <a:p>
            <a:r>
              <a:rPr lang="el-GR" sz="1600" dirty="0" smtClean="0"/>
              <a:t>Μηχανισμοί που υπάρχουν εκ γενετής και προστατεύουν τον οργανισμό από πιθανά παθογόνους μικροοργανισμούς χωρίς να είναι απαραίτητη  προηγούμενη έκθεση σε αυτούς.</a:t>
            </a:r>
          </a:p>
          <a:p>
            <a:r>
              <a:rPr lang="el-GR" sz="1600" dirty="0" smtClean="0"/>
              <a:t>Είναι αποτελεσματικοί έναντι ευρέως φάσματος λοιμογόνων παραγόντων.</a:t>
            </a:r>
          </a:p>
          <a:p>
            <a:r>
              <a:rPr lang="el-GR" sz="1600" dirty="0" smtClean="0"/>
              <a:t>Αναγνωρίζουν ειδικές δομές που είναι μοναδικές στα μικρόβια.</a:t>
            </a:r>
          </a:p>
          <a:p>
            <a:r>
              <a:rPr lang="el-GR" sz="1600" dirty="0" smtClean="0"/>
              <a:t>Αποτελεί ως πρώτη αντίδραση στην εισβολή ξένων παραγόντων.</a:t>
            </a:r>
            <a:endParaRPr lang="el-GR" sz="1600" dirty="0"/>
          </a:p>
        </p:txBody>
      </p:sp>
      <p:sp>
        <p:nvSpPr>
          <p:cNvPr id="5" name="4 - TextBox"/>
          <p:cNvSpPr txBox="1"/>
          <p:nvPr/>
        </p:nvSpPr>
        <p:spPr>
          <a:xfrm>
            <a:off x="4860032" y="1844824"/>
            <a:ext cx="4176464" cy="1846659"/>
          </a:xfrm>
          <a:prstGeom prst="rect">
            <a:avLst/>
          </a:prstGeom>
          <a:solidFill>
            <a:schemeClr val="accent1">
              <a:lumMod val="20000"/>
              <a:lumOff val="80000"/>
            </a:schemeClr>
          </a:solidFill>
        </p:spPr>
        <p:txBody>
          <a:bodyPr wrap="square" rtlCol="0">
            <a:spAutoFit/>
          </a:bodyPr>
          <a:lstStyle/>
          <a:p>
            <a:pPr algn="ctr"/>
            <a:r>
              <a:rPr lang="el-GR" sz="1600" b="1" dirty="0" smtClean="0"/>
              <a:t>Επίκτητη ανοσία</a:t>
            </a:r>
          </a:p>
          <a:p>
            <a:r>
              <a:rPr lang="el-GR" sz="1600" dirty="0" smtClean="0"/>
              <a:t>Μηχανισμοί που απαιτούν προηγούμενη έκθεση του οργανισμού για να ενεργοποιηθούν.</a:t>
            </a:r>
          </a:p>
          <a:p>
            <a:r>
              <a:rPr lang="el-GR" sz="1600" dirty="0" smtClean="0"/>
              <a:t>Διακρίνονται σε μη ειδικούς και ειδικούς επίκτητους αμυντικούς μηχανισμούς</a:t>
            </a:r>
          </a:p>
          <a:p>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901302" y="982469"/>
            <a:ext cx="4678810"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των β-αιμολυτικών στρεπτόκοκκων της ομάδας Β </a:t>
            </a:r>
            <a:endParaRPr lang="el-GR" b="1" dirty="0">
              <a:solidFill>
                <a:schemeClr val="bg1"/>
              </a:solidFill>
            </a:endParaRPr>
          </a:p>
        </p:txBody>
      </p:sp>
      <p:sp>
        <p:nvSpPr>
          <p:cNvPr id="6" name="5 - TextBox"/>
          <p:cNvSpPr txBox="1"/>
          <p:nvPr/>
        </p:nvSpPr>
        <p:spPr>
          <a:xfrm>
            <a:off x="936642" y="1844819"/>
            <a:ext cx="4643470" cy="381642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Είδος: </a:t>
            </a:r>
            <a:r>
              <a:rPr lang="en-US" sz="1600" b="1" i="1" dirty="0" smtClean="0"/>
              <a:t>Streptococcus agalactiae</a:t>
            </a:r>
            <a:endParaRPr lang="el-GR" sz="1600" b="1" i="1" dirty="0" smtClean="0"/>
          </a:p>
          <a:p>
            <a:r>
              <a:rPr lang="el-GR" sz="1600" dirty="0" smtClean="0"/>
              <a:t>Χαρακτηριστικά καλλιέργειας σε αιματούχο άγαρ:</a:t>
            </a:r>
          </a:p>
          <a:p>
            <a:r>
              <a:rPr lang="el-GR" sz="1600" dirty="0" smtClean="0"/>
              <a:t>Αποικίες σχετικά μεγάλες, ελαφρά γκρίζες, βλεννώδεις, με ζώνη αιμόλυσης μικρότερης από των στρεπτόκοκκων της ομάδας Α.</a:t>
            </a:r>
          </a:p>
          <a:p>
            <a:r>
              <a:rPr lang="el-GR" sz="1600" dirty="0" smtClean="0"/>
              <a:t>Η καλλιέργεια σε θρεπτικό υλικό που περιέχει άμυλο σε αναερόβιες συνθήκες δίνει κίτρινες αποικίες</a:t>
            </a:r>
          </a:p>
          <a:p>
            <a:endParaRPr lang="el-GR" sz="1600" dirty="0" smtClean="0"/>
          </a:p>
          <a:p>
            <a:r>
              <a:rPr lang="el-GR" sz="1600" b="1" dirty="0" smtClean="0"/>
              <a:t>Βιοχημικές ιδιότητες:</a:t>
            </a:r>
            <a:endParaRPr lang="en-US" sz="1600" b="1" dirty="0" smtClean="0"/>
          </a:p>
          <a:p>
            <a:r>
              <a:rPr lang="en-US" sz="1600" dirty="0" smtClean="0"/>
              <a:t>Gram (+)</a:t>
            </a:r>
            <a:r>
              <a:rPr lang="el-GR" sz="1600" dirty="0" smtClean="0"/>
              <a:t> κόκκοι που σχηματίζουν αλυσίδες</a:t>
            </a:r>
            <a:endParaRPr lang="en-US" sz="1600" dirty="0" smtClean="0"/>
          </a:p>
          <a:p>
            <a:r>
              <a:rPr lang="el-GR" sz="1600" dirty="0" smtClean="0"/>
              <a:t>Καταλάση (-) </a:t>
            </a:r>
          </a:p>
          <a:p>
            <a:r>
              <a:rPr lang="el-GR" sz="1600" dirty="0" smtClean="0"/>
              <a:t>Προκαλεί υδρόλυση του ιππουρικού νατρίου</a:t>
            </a:r>
          </a:p>
          <a:p>
            <a:r>
              <a:rPr lang="el-GR" sz="1600" dirty="0" smtClean="0"/>
              <a:t>Παράγει μία πρωτεΐνη που ενισχύει την αιμόλυση του </a:t>
            </a:r>
            <a:r>
              <a:rPr lang="en-US" sz="1600" i="1" dirty="0" smtClean="0"/>
              <a:t>S. aureus</a:t>
            </a:r>
            <a:r>
              <a:rPr lang="el-GR" sz="1600" dirty="0" smtClean="0"/>
              <a:t> (δοκιμασία </a:t>
            </a:r>
            <a:r>
              <a:rPr lang="en-US" sz="1600" dirty="0" smtClean="0"/>
              <a:t>CAMP)</a:t>
            </a:r>
            <a:r>
              <a:rPr lang="el-GR" sz="1600" dirty="0" smtClean="0"/>
              <a:t> </a:t>
            </a:r>
          </a:p>
          <a:p>
            <a:r>
              <a:rPr lang="el-GR" dirty="0" smtClean="0"/>
              <a:t> </a:t>
            </a:r>
            <a:endParaRPr lang="el-GR" dirty="0"/>
          </a:p>
        </p:txBody>
      </p:sp>
      <p:pic>
        <p:nvPicPr>
          <p:cNvPr id="133122" name="Picture 2" descr="Αποτέλεσμα εικόνας για streptococcus agalactiae"/>
          <p:cNvPicPr>
            <a:picLocks noChangeAspect="1" noChangeArrowheads="1"/>
          </p:cNvPicPr>
          <p:nvPr/>
        </p:nvPicPr>
        <p:blipFill>
          <a:blip r:embed="rId2" cstate="print"/>
          <a:srcRect/>
          <a:stretch>
            <a:fillRect/>
          </a:stretch>
        </p:blipFill>
        <p:spPr bwMode="auto">
          <a:xfrm>
            <a:off x="6156176" y="786754"/>
            <a:ext cx="2541662" cy="2642246"/>
          </a:xfrm>
          <a:prstGeom prst="rect">
            <a:avLst/>
          </a:prstGeom>
          <a:noFill/>
        </p:spPr>
      </p:pic>
      <p:sp>
        <p:nvSpPr>
          <p:cNvPr id="133124" name="AutoShape 4" descr="Αποτέλεσμα εικόνας για streptococcus agalactia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3125" name="Picture 5" descr="C:\Documents and Settings\Eleni\Τα έγγραφά μου\Downloads\Streptococcus+agalactiae.jpg"/>
          <p:cNvPicPr>
            <a:picLocks noChangeAspect="1" noChangeArrowheads="1"/>
          </p:cNvPicPr>
          <p:nvPr/>
        </p:nvPicPr>
        <p:blipFill>
          <a:blip r:embed="rId3" cstate="print"/>
          <a:srcRect l="6667" t="4086" r="6667" b="4679"/>
          <a:stretch>
            <a:fillRect/>
          </a:stretch>
        </p:blipFill>
        <p:spPr bwMode="auto">
          <a:xfrm>
            <a:off x="6156176" y="3501008"/>
            <a:ext cx="2520280" cy="23042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28728" y="642918"/>
            <a:ext cx="5072098" cy="2339102"/>
          </a:xfrm>
          <a:prstGeom prst="rect">
            <a:avLst/>
          </a:prstGeom>
          <a:solidFill>
            <a:schemeClr val="accent1">
              <a:lumMod val="20000"/>
              <a:lumOff val="80000"/>
            </a:schemeClr>
          </a:solidFill>
        </p:spPr>
        <p:txBody>
          <a:bodyPr wrap="square" rtlCol="0">
            <a:spAutoFit/>
          </a:bodyPr>
          <a:lstStyle/>
          <a:p>
            <a:pPr algn="ctr"/>
            <a:r>
              <a:rPr lang="el-GR" b="1" dirty="0" smtClean="0"/>
              <a:t>Υδρόλυση ιππουρικού νατρίου</a:t>
            </a:r>
            <a:endParaRPr lang="el-GR" dirty="0" smtClean="0"/>
          </a:p>
          <a:p>
            <a:r>
              <a:rPr lang="el-GR" sz="1600" dirty="0" smtClean="0"/>
              <a:t>Υδρόλυση ιππουρικού νατρίου από την υδρολάση του ιππουρικού οξέος σε βενζοϊκό οξύ και γλυκίνη.</a:t>
            </a:r>
          </a:p>
          <a:p>
            <a:r>
              <a:rPr lang="el-GR" sz="1600" dirty="0" smtClean="0"/>
              <a:t>Η προσθήκη νινυδρίνης προκαλεί την ελευθέρωση αμμωνίας η οποία αντιδρά με την περίσσεια νινυδρίνης και δημιουργεί μωβ σύμπλοκο.</a:t>
            </a:r>
          </a:p>
          <a:p>
            <a:r>
              <a:rPr lang="el-GR" sz="1600" dirty="0" smtClean="0"/>
              <a:t>Η εξέταση χρησιμεύει για να διαπιστωθεί αν ένας β-αιμολυτικός στρεπτόκοκκος ανήκει στην ομάδα Β</a:t>
            </a:r>
          </a:p>
          <a:p>
            <a:endParaRPr lang="el-GR" sz="1600" dirty="0"/>
          </a:p>
        </p:txBody>
      </p:sp>
      <p:sp>
        <p:nvSpPr>
          <p:cNvPr id="5" name="4 - TextBox"/>
          <p:cNvSpPr txBox="1"/>
          <p:nvPr/>
        </p:nvSpPr>
        <p:spPr>
          <a:xfrm>
            <a:off x="1428728" y="3071810"/>
            <a:ext cx="5072098" cy="2800767"/>
          </a:xfrm>
          <a:prstGeom prst="rect">
            <a:avLst/>
          </a:prstGeom>
          <a:solidFill>
            <a:schemeClr val="accent1">
              <a:lumMod val="20000"/>
              <a:lumOff val="80000"/>
            </a:schemeClr>
          </a:solidFill>
        </p:spPr>
        <p:txBody>
          <a:bodyPr wrap="square" rtlCol="0">
            <a:spAutoFit/>
          </a:bodyPr>
          <a:lstStyle/>
          <a:p>
            <a:r>
              <a:rPr lang="el-GR" sz="1600" b="1" dirty="0" smtClean="0"/>
              <a:t>Μέθοδος:</a:t>
            </a:r>
          </a:p>
          <a:p>
            <a:pPr>
              <a:buFont typeface="Wingdings" pitchFamily="2" charset="2"/>
              <a:buChar char="Ø"/>
            </a:pPr>
            <a:r>
              <a:rPr lang="el-GR" sz="1600" dirty="0" smtClean="0"/>
              <a:t>Διάλυμα ιππουρικού νατρίου 1%</a:t>
            </a:r>
          </a:p>
          <a:p>
            <a:pPr>
              <a:buFont typeface="Wingdings" pitchFamily="2" charset="2"/>
              <a:buChar char="Ø"/>
            </a:pPr>
            <a:r>
              <a:rPr lang="el-GR" sz="1600" dirty="0" smtClean="0"/>
              <a:t>Εμβολιασμός διαλύματος με αποικίες του ύποπτου μικροβίου 18-24 ωρών (θόλωση του μείγματος)</a:t>
            </a:r>
          </a:p>
          <a:p>
            <a:pPr>
              <a:buFont typeface="Wingdings" pitchFamily="2" charset="2"/>
              <a:buChar char="Ø"/>
            </a:pPr>
            <a:r>
              <a:rPr lang="el-GR" sz="1600" dirty="0" smtClean="0"/>
              <a:t>Επώαση 2 ώρες στους 35</a:t>
            </a:r>
            <a:r>
              <a:rPr lang="el-GR" sz="1600" baseline="30000" dirty="0" smtClean="0"/>
              <a:t>ο</a:t>
            </a:r>
            <a:r>
              <a:rPr lang="el-GR" sz="1600" dirty="0" smtClean="0"/>
              <a:t> </a:t>
            </a:r>
            <a:r>
              <a:rPr lang="en-US" sz="1600" dirty="0" smtClean="0"/>
              <a:t>C</a:t>
            </a:r>
            <a:endParaRPr lang="el-GR" sz="1600" dirty="0" smtClean="0"/>
          </a:p>
          <a:p>
            <a:pPr>
              <a:buFont typeface="Wingdings" pitchFamily="2" charset="2"/>
              <a:buChar char="Ø"/>
            </a:pPr>
            <a:r>
              <a:rPr lang="el-GR" sz="1600" dirty="0" smtClean="0"/>
              <a:t>Προσθήκη 0,2</a:t>
            </a:r>
            <a:r>
              <a:rPr lang="en-US" sz="1600" dirty="0" smtClean="0"/>
              <a:t>ml </a:t>
            </a:r>
            <a:r>
              <a:rPr lang="el-GR" sz="1600" dirty="0" smtClean="0"/>
              <a:t>νινυδρίνης</a:t>
            </a:r>
          </a:p>
          <a:p>
            <a:pPr>
              <a:buFont typeface="Wingdings" pitchFamily="2" charset="2"/>
              <a:buChar char="Ø"/>
            </a:pPr>
            <a:r>
              <a:rPr lang="el-GR" sz="1600" dirty="0" smtClean="0"/>
              <a:t>Ανακίνηση και επώαση 10-15 λεπτά.</a:t>
            </a:r>
          </a:p>
          <a:p>
            <a:endParaRPr lang="el-GR" sz="1600" dirty="0" smtClean="0"/>
          </a:p>
          <a:p>
            <a:r>
              <a:rPr lang="el-GR" sz="1600" dirty="0" smtClean="0"/>
              <a:t>Σε θετικό αποτέλεσμα εμφανίζεται σκούρο μωβ χρώμα </a:t>
            </a:r>
          </a:p>
          <a:p>
            <a:r>
              <a:rPr lang="el-GR" sz="1600" dirty="0" smtClean="0"/>
              <a:t>Θετικό αποτέλεσμα δίνουν οι στρεπτόκοκκοι της ομάδας Β και ορισμένοι Εντερόκοκκοι</a:t>
            </a:r>
            <a:endParaRPr lang="el-GR" dirty="0"/>
          </a:p>
        </p:txBody>
      </p:sp>
      <p:pic>
        <p:nvPicPr>
          <p:cNvPr id="67585" name="Picture 1" descr="C:\Documents and Settings\Eleni\Επιφάνεια εργασίας\Broth-PYR-Test.jpg"/>
          <p:cNvPicPr>
            <a:picLocks noChangeAspect="1" noChangeArrowheads="1"/>
          </p:cNvPicPr>
          <p:nvPr/>
        </p:nvPicPr>
        <p:blipFill>
          <a:blip r:embed="rId2" cstate="print"/>
          <a:srcRect/>
          <a:stretch>
            <a:fillRect/>
          </a:stretch>
        </p:blipFill>
        <p:spPr bwMode="auto">
          <a:xfrm>
            <a:off x="6643702" y="3143248"/>
            <a:ext cx="2357454" cy="264320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857224" y="1500174"/>
            <a:ext cx="4214842" cy="2062103"/>
          </a:xfrm>
          <a:prstGeom prst="rect">
            <a:avLst/>
          </a:prstGeom>
          <a:solidFill>
            <a:schemeClr val="accent1">
              <a:lumMod val="20000"/>
              <a:lumOff val="80000"/>
            </a:schemeClr>
          </a:solidFill>
        </p:spPr>
        <p:txBody>
          <a:bodyPr wrap="square" rtlCol="0">
            <a:spAutoFit/>
          </a:bodyPr>
          <a:lstStyle/>
          <a:p>
            <a:r>
              <a:rPr lang="el-GR" sz="1600" b="1" dirty="0" smtClean="0"/>
              <a:t>Παράγοντας </a:t>
            </a:r>
            <a:r>
              <a:rPr lang="en-US" sz="1600" b="1" dirty="0" smtClean="0"/>
              <a:t>CAMP </a:t>
            </a:r>
            <a:endParaRPr lang="el-GR" sz="1600" b="1" dirty="0" smtClean="0"/>
          </a:p>
          <a:p>
            <a:r>
              <a:rPr lang="el-GR" sz="1600" dirty="0" smtClean="0"/>
              <a:t>Παράγεται από τους στρεπτόκοκκους της ομάδας Β </a:t>
            </a:r>
          </a:p>
          <a:p>
            <a:r>
              <a:rPr lang="el-GR" sz="1600" dirty="0" smtClean="0"/>
              <a:t>Είναι θερμοανθεκτική εξωκυττάρια ουσία</a:t>
            </a:r>
          </a:p>
          <a:p>
            <a:r>
              <a:rPr lang="el-GR" sz="1600" dirty="0" smtClean="0"/>
              <a:t>Προκαλεί ταχεία λύση των ερυθρών αιμοσφαιρίων του προβάτου και της αγελάδας  στα οποία έχει επιδράσει  η β-</a:t>
            </a:r>
            <a:r>
              <a:rPr lang="el-GR" sz="1600" dirty="0" err="1" smtClean="0"/>
              <a:t>αιμολυσίνη</a:t>
            </a:r>
            <a:r>
              <a:rPr lang="el-GR" sz="1600" dirty="0" smtClean="0"/>
              <a:t> του </a:t>
            </a:r>
            <a:r>
              <a:rPr lang="en-US" sz="1600" i="1" dirty="0" smtClean="0"/>
              <a:t>S. aureus</a:t>
            </a:r>
            <a:endParaRPr lang="el-GR" sz="1600" dirty="0"/>
          </a:p>
        </p:txBody>
      </p:sp>
      <p:sp>
        <p:nvSpPr>
          <p:cNvPr id="5" name="4 - TextBox"/>
          <p:cNvSpPr txBox="1"/>
          <p:nvPr/>
        </p:nvSpPr>
        <p:spPr>
          <a:xfrm>
            <a:off x="1142976" y="1071546"/>
            <a:ext cx="3429024" cy="369332"/>
          </a:xfrm>
          <a:prstGeom prst="rect">
            <a:avLst/>
          </a:prstGeom>
          <a:noFill/>
        </p:spPr>
        <p:txBody>
          <a:bodyPr wrap="square" rtlCol="0">
            <a:spAutoFit/>
          </a:bodyPr>
          <a:lstStyle/>
          <a:p>
            <a:pPr algn="ctr"/>
            <a:r>
              <a:rPr lang="el-GR" b="1" dirty="0" smtClean="0">
                <a:solidFill>
                  <a:schemeClr val="bg1"/>
                </a:solidFill>
              </a:rPr>
              <a:t>Δοκιμασία παράγοντα </a:t>
            </a:r>
            <a:r>
              <a:rPr lang="en-US" b="1" dirty="0" smtClean="0">
                <a:solidFill>
                  <a:schemeClr val="bg1"/>
                </a:solidFill>
              </a:rPr>
              <a:t>CAMP</a:t>
            </a:r>
            <a:endParaRPr lang="el-GR" dirty="0"/>
          </a:p>
        </p:txBody>
      </p:sp>
      <p:sp>
        <p:nvSpPr>
          <p:cNvPr id="6" name="5 - TextBox"/>
          <p:cNvSpPr txBox="1"/>
          <p:nvPr/>
        </p:nvSpPr>
        <p:spPr>
          <a:xfrm>
            <a:off x="857224" y="3714752"/>
            <a:ext cx="4214842" cy="2800767"/>
          </a:xfrm>
          <a:prstGeom prst="rect">
            <a:avLst/>
          </a:prstGeom>
          <a:solidFill>
            <a:schemeClr val="accent1">
              <a:lumMod val="20000"/>
              <a:lumOff val="80000"/>
            </a:schemeClr>
          </a:solidFill>
        </p:spPr>
        <p:txBody>
          <a:bodyPr wrap="square" rtlCol="0">
            <a:spAutoFit/>
          </a:bodyPr>
          <a:lstStyle/>
          <a:p>
            <a:r>
              <a:rPr lang="el-GR" sz="1600" b="1" dirty="0" smtClean="0"/>
              <a:t>Δοκιμασία:</a:t>
            </a:r>
          </a:p>
          <a:p>
            <a:pPr>
              <a:buFont typeface="Wingdings" pitchFamily="2" charset="2"/>
              <a:buChar char="Ø"/>
            </a:pPr>
            <a:r>
              <a:rPr lang="el-GR" sz="1600" dirty="0" smtClean="0"/>
              <a:t>Εμβολιασμός </a:t>
            </a:r>
            <a:r>
              <a:rPr lang="en-US" sz="1600" i="1" dirty="0" smtClean="0"/>
              <a:t>S. aureus </a:t>
            </a:r>
            <a:r>
              <a:rPr lang="el-GR" sz="1600" dirty="0" smtClean="0"/>
              <a:t>σε αιματούχο άγαρ κατά μήκος της διαμέτρου του τρυβλίου</a:t>
            </a:r>
          </a:p>
          <a:p>
            <a:pPr>
              <a:buFont typeface="Wingdings" pitchFamily="2" charset="2"/>
              <a:buChar char="Ø"/>
            </a:pPr>
            <a:r>
              <a:rPr lang="el-GR" sz="1600" dirty="0" smtClean="0"/>
              <a:t>Κάθετα στη γραμμή εμβολιασμού του </a:t>
            </a:r>
            <a:r>
              <a:rPr lang="en-US" sz="1600" i="1" dirty="0" smtClean="0"/>
              <a:t>S. aureus</a:t>
            </a:r>
            <a:r>
              <a:rPr lang="el-GR" sz="1600" i="1" dirty="0" smtClean="0"/>
              <a:t> </a:t>
            </a:r>
            <a:r>
              <a:rPr lang="el-GR" sz="1600" dirty="0" smtClean="0"/>
              <a:t>σε απόσταση 3-4 </a:t>
            </a:r>
            <a:r>
              <a:rPr lang="en-US" sz="1600" dirty="0" smtClean="0"/>
              <a:t>mm</a:t>
            </a:r>
            <a:r>
              <a:rPr lang="el-GR" sz="1600" dirty="0" smtClean="0"/>
              <a:t> εμβολιάζεται το προς εξέταση μικρόβιο </a:t>
            </a:r>
          </a:p>
          <a:p>
            <a:pPr>
              <a:buFont typeface="Wingdings" pitchFamily="2" charset="2"/>
              <a:buChar char="Ø"/>
            </a:pPr>
            <a:r>
              <a:rPr lang="el-GR" sz="1600" dirty="0" smtClean="0"/>
              <a:t>Επώαση σε ατμόσφαιρα </a:t>
            </a:r>
            <a:r>
              <a:rPr lang="en-US" sz="1600" dirty="0" smtClean="0"/>
              <a:t>CO</a:t>
            </a:r>
            <a:r>
              <a:rPr lang="el-GR" sz="1600" baseline="-25000" dirty="0" smtClean="0"/>
              <a:t>2</a:t>
            </a:r>
            <a:r>
              <a:rPr lang="el-GR" sz="1600" dirty="0" smtClean="0"/>
              <a:t>, 18-24 ώρες</a:t>
            </a:r>
          </a:p>
          <a:p>
            <a:endParaRPr lang="el-GR" sz="1600" dirty="0" smtClean="0"/>
          </a:p>
          <a:p>
            <a:r>
              <a:rPr lang="el-GR" sz="1600" dirty="0" smtClean="0"/>
              <a:t>Σε θετικό αποτέλεσμα παρατηρείται πλήρης αιμόλυση μεταξύ των γραμμών εμβολιασμού των δύο μικροβίων  </a:t>
            </a:r>
            <a:endParaRPr lang="el-GR" sz="1600" dirty="0"/>
          </a:p>
        </p:txBody>
      </p:sp>
      <p:pic>
        <p:nvPicPr>
          <p:cNvPr id="7" name="Picture 2" descr="Αποτέλεσμα εικόνας για camp test s. agalactiae"/>
          <p:cNvPicPr>
            <a:picLocks noChangeAspect="1" noChangeArrowheads="1"/>
          </p:cNvPicPr>
          <p:nvPr/>
        </p:nvPicPr>
        <p:blipFill>
          <a:blip r:embed="rId2" cstate="print"/>
          <a:srcRect/>
          <a:stretch>
            <a:fillRect/>
          </a:stretch>
        </p:blipFill>
        <p:spPr bwMode="auto">
          <a:xfrm>
            <a:off x="5929322" y="3286124"/>
            <a:ext cx="3214678" cy="3101473"/>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979712" y="1130842"/>
            <a:ext cx="489654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β-αιμολυτικοί στρεπτόκοκκοι της ομάδας </a:t>
            </a:r>
            <a:r>
              <a:rPr lang="en-US" b="1" dirty="0" smtClean="0">
                <a:solidFill>
                  <a:schemeClr val="bg1"/>
                </a:solidFill>
              </a:rPr>
              <a:t>C</a:t>
            </a:r>
            <a:r>
              <a:rPr lang="el-GR" b="1" dirty="0" smtClean="0">
                <a:solidFill>
                  <a:schemeClr val="bg1"/>
                </a:solidFill>
              </a:rPr>
              <a:t> και </a:t>
            </a:r>
            <a:r>
              <a:rPr lang="en-US" b="1" dirty="0" smtClean="0">
                <a:solidFill>
                  <a:schemeClr val="bg1"/>
                </a:solidFill>
              </a:rPr>
              <a:t>G</a:t>
            </a:r>
            <a:endParaRPr lang="el-GR" b="1" dirty="0">
              <a:solidFill>
                <a:schemeClr val="bg1"/>
              </a:solidFill>
            </a:endParaRPr>
          </a:p>
        </p:txBody>
      </p:sp>
      <p:sp>
        <p:nvSpPr>
          <p:cNvPr id="6" name="5 - TextBox"/>
          <p:cNvSpPr txBox="1"/>
          <p:nvPr/>
        </p:nvSpPr>
        <p:spPr>
          <a:xfrm>
            <a:off x="1979712" y="1667896"/>
            <a:ext cx="4896544"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n-US" sz="1600" b="1" i="1" dirty="0" smtClean="0"/>
              <a:t>S. </a:t>
            </a:r>
            <a:r>
              <a:rPr lang="en-US" sz="1600" b="1" i="1" dirty="0" err="1" smtClean="0"/>
              <a:t>Dysgalactiae</a:t>
            </a:r>
            <a:r>
              <a:rPr lang="en-US" sz="1600" b="1" i="1" dirty="0" smtClean="0"/>
              <a:t> </a:t>
            </a:r>
            <a:r>
              <a:rPr lang="en-US" sz="1600" b="1" i="1" dirty="0" err="1" smtClean="0"/>
              <a:t>subsp</a:t>
            </a:r>
            <a:r>
              <a:rPr lang="en-US" sz="1600" b="1" i="1" dirty="0" smtClean="0"/>
              <a:t> </a:t>
            </a:r>
            <a:r>
              <a:rPr lang="en-US" sz="1600" b="1" i="1" dirty="0" err="1" smtClean="0"/>
              <a:t>equisimilis</a:t>
            </a:r>
            <a:r>
              <a:rPr lang="el-GR" sz="1600" i="1" dirty="0" smtClean="0"/>
              <a:t>: </a:t>
            </a:r>
            <a:r>
              <a:rPr lang="el-GR" sz="1600" dirty="0" smtClean="0"/>
              <a:t>παλαιότερα κατατασσόταν στην ομάδα </a:t>
            </a:r>
            <a:r>
              <a:rPr lang="en-US" sz="1600" dirty="0" smtClean="0"/>
              <a:t>C</a:t>
            </a:r>
            <a:r>
              <a:rPr lang="el-GR" sz="1600" dirty="0" smtClean="0"/>
              <a:t>, ενώ σήμερα αποτελεί ξεχωριστή ταξινομική ομάδα. Έχει απομονωθεί από λοιμώξεις του ανθρώπου</a:t>
            </a:r>
          </a:p>
          <a:p>
            <a:endParaRPr lang="el-GR" sz="1600" i="1" dirty="0" smtClean="0"/>
          </a:p>
          <a:p>
            <a:r>
              <a:rPr lang="en-US" sz="1600" b="1" i="1" dirty="0" smtClean="0"/>
              <a:t>S. </a:t>
            </a:r>
            <a:r>
              <a:rPr lang="en-US" sz="1600" b="1" i="1" dirty="0" err="1" smtClean="0"/>
              <a:t>equi</a:t>
            </a:r>
            <a:r>
              <a:rPr lang="en-US" sz="1600" b="1" i="1" dirty="0" smtClean="0"/>
              <a:t> </a:t>
            </a:r>
            <a:r>
              <a:rPr lang="en-US" sz="1600" b="1" dirty="0" err="1" smtClean="0"/>
              <a:t>sbsp</a:t>
            </a:r>
            <a:r>
              <a:rPr lang="en-US" sz="1600" b="1" dirty="0" smtClean="0"/>
              <a:t> </a:t>
            </a:r>
            <a:r>
              <a:rPr lang="en-US" sz="1600" b="1" i="1" dirty="0" err="1" smtClean="0"/>
              <a:t>zooepidemicus</a:t>
            </a:r>
            <a:r>
              <a:rPr lang="el-GR" sz="1600" b="1" i="1" dirty="0" smtClean="0"/>
              <a:t> </a:t>
            </a:r>
            <a:r>
              <a:rPr lang="el-GR" sz="1600" dirty="0" smtClean="0"/>
              <a:t>προκαλεί επιδημίες νεφρίτιδας στους ανθρώπους και μαστίτιδα στις αγελάδες. Η μόλυνση γίνεται με κατανάλωση μολυσμένου γάλακτος.</a:t>
            </a:r>
          </a:p>
          <a:p>
            <a:r>
              <a:rPr lang="el-GR" sz="1600" dirty="0" smtClean="0"/>
              <a:t>  </a:t>
            </a:r>
            <a:endParaRPr lang="en-US" sz="1600" i="1" dirty="0" smtClean="0"/>
          </a:p>
          <a:p>
            <a:r>
              <a:rPr lang="en-US" sz="1600" b="1" i="1" dirty="0" smtClean="0"/>
              <a:t>S. </a:t>
            </a:r>
            <a:r>
              <a:rPr lang="en-US" sz="1600" b="1" i="1" dirty="0" err="1" smtClean="0"/>
              <a:t>equi</a:t>
            </a:r>
            <a:r>
              <a:rPr lang="en-US" sz="1600" b="1" i="1" dirty="0" smtClean="0"/>
              <a:t> </a:t>
            </a:r>
            <a:r>
              <a:rPr lang="en-US" sz="1600" b="1" i="1" dirty="0" err="1" smtClean="0"/>
              <a:t>sbsp</a:t>
            </a:r>
            <a:r>
              <a:rPr lang="en-US" sz="1600" b="1" i="1" dirty="0" smtClean="0"/>
              <a:t> </a:t>
            </a:r>
            <a:r>
              <a:rPr lang="en-US" sz="1600" b="1" i="1" dirty="0" err="1" smtClean="0"/>
              <a:t>equi</a:t>
            </a:r>
            <a:r>
              <a:rPr lang="en-US" sz="1600" b="1" i="1" dirty="0" smtClean="0"/>
              <a:t> </a:t>
            </a:r>
            <a:r>
              <a:rPr lang="el-GR" sz="1600" dirty="0" smtClean="0"/>
              <a:t>δεν έχει απομονωθεί από ανθρώπους, αλλά προκαλεί σοβαρή λοιμώδη νόσο στα άλογα </a:t>
            </a:r>
          </a:p>
          <a:p>
            <a:endParaRPr lang="el-GR" sz="1600" dirty="0" smtClean="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547664" y="683404"/>
            <a:ext cx="5832648"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S. </a:t>
            </a:r>
            <a:r>
              <a:rPr lang="en-US" b="1" i="1" dirty="0" err="1" smtClean="0">
                <a:solidFill>
                  <a:schemeClr val="bg1"/>
                </a:solidFill>
              </a:rPr>
              <a:t>dysgalactiae</a:t>
            </a:r>
            <a:r>
              <a:rPr lang="en-US" b="1" i="1" dirty="0" smtClean="0">
                <a:solidFill>
                  <a:schemeClr val="bg1"/>
                </a:solidFill>
              </a:rPr>
              <a:t> </a:t>
            </a:r>
            <a:r>
              <a:rPr lang="en-US" b="1" i="1" dirty="0" err="1" smtClean="0">
                <a:solidFill>
                  <a:schemeClr val="bg1"/>
                </a:solidFill>
              </a:rPr>
              <a:t>subsp</a:t>
            </a:r>
            <a:r>
              <a:rPr lang="en-US" b="1" i="1" dirty="0" smtClean="0">
                <a:solidFill>
                  <a:schemeClr val="bg1"/>
                </a:solidFill>
              </a:rPr>
              <a:t> </a:t>
            </a:r>
            <a:r>
              <a:rPr lang="en-US" b="1" i="1" dirty="0" err="1" smtClean="0">
                <a:solidFill>
                  <a:schemeClr val="bg1"/>
                </a:solidFill>
              </a:rPr>
              <a:t>equisimilis</a:t>
            </a:r>
            <a:r>
              <a:rPr lang="en-US" b="1" i="1" dirty="0" smtClean="0">
                <a:solidFill>
                  <a:schemeClr val="bg1"/>
                </a:solidFill>
              </a:rPr>
              <a:t> </a:t>
            </a:r>
            <a:endParaRPr lang="el-GR" b="1" dirty="0">
              <a:solidFill>
                <a:schemeClr val="bg1"/>
              </a:solidFill>
            </a:endParaRPr>
          </a:p>
        </p:txBody>
      </p:sp>
      <p:sp>
        <p:nvSpPr>
          <p:cNvPr id="6" name="5 - TextBox"/>
          <p:cNvSpPr txBox="1"/>
          <p:nvPr/>
        </p:nvSpPr>
        <p:spPr>
          <a:xfrm>
            <a:off x="1475656" y="1268760"/>
            <a:ext cx="5904656" cy="378565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Πολλά στελέχη του εκφράζουν αντιγόνα των ομάδων </a:t>
            </a:r>
            <a:r>
              <a:rPr lang="en-US" sz="1600" dirty="0" smtClean="0"/>
              <a:t>A, C</a:t>
            </a:r>
            <a:r>
              <a:rPr lang="el-GR" sz="1600" dirty="0" smtClean="0"/>
              <a:t> και</a:t>
            </a:r>
            <a:r>
              <a:rPr lang="en-US" sz="1600" dirty="0" smtClean="0"/>
              <a:t> G</a:t>
            </a:r>
            <a:r>
              <a:rPr lang="el-GR" sz="1600" dirty="0" smtClean="0"/>
              <a:t>.</a:t>
            </a:r>
          </a:p>
          <a:p>
            <a:r>
              <a:rPr lang="el-GR" sz="1600" dirty="0" smtClean="0"/>
              <a:t>Εκφράζει πολλούς λοιμογόνους παράγοντες του </a:t>
            </a:r>
            <a:r>
              <a:rPr lang="en-US" sz="1600" i="1" dirty="0" smtClean="0"/>
              <a:t>S. pyogenes</a:t>
            </a:r>
            <a:r>
              <a:rPr lang="en-US" sz="1600" dirty="0" smtClean="0"/>
              <a:t> (</a:t>
            </a:r>
            <a:r>
              <a:rPr lang="el-GR" sz="1600" dirty="0" smtClean="0"/>
              <a:t>Μ- πρωτεΐνη, </a:t>
            </a:r>
            <a:r>
              <a:rPr lang="en-US" sz="1600" dirty="0" smtClean="0"/>
              <a:t>C5a</a:t>
            </a:r>
            <a:r>
              <a:rPr lang="el-GR" sz="1600" dirty="0" smtClean="0"/>
              <a:t> πεπτιδάση, στρεπτοκινάση κ.α.) και προκαλεί τις ίδιες ασθένειες με αυτόν.</a:t>
            </a:r>
          </a:p>
          <a:p>
            <a:r>
              <a:rPr lang="el-GR" sz="1600" dirty="0" smtClean="0"/>
              <a:t>Αποικίζει το δέρμα και την αναπνευστική οδό του ανθρώπου. Επίσης, έχει απομονωθεί ως φυσιολογική χλωρίδα από τη γαστρεντερική και ουρογεννητική οδό.</a:t>
            </a:r>
          </a:p>
          <a:p>
            <a:r>
              <a:rPr lang="el-GR" sz="1600" dirty="0" smtClean="0"/>
              <a:t>Οι αποικίες του είναι ίδιες με του </a:t>
            </a:r>
            <a:r>
              <a:rPr lang="en-US" sz="1600" i="1" dirty="0" smtClean="0"/>
              <a:t>S. pyogenes</a:t>
            </a:r>
            <a:r>
              <a:rPr lang="el-GR" sz="1600" i="1" dirty="0" smtClean="0"/>
              <a:t> </a:t>
            </a:r>
            <a:r>
              <a:rPr lang="el-GR" sz="1600" dirty="0" smtClean="0"/>
              <a:t> με β-αιμόλυση.</a:t>
            </a:r>
          </a:p>
          <a:p>
            <a:r>
              <a:rPr lang="el-GR" sz="1600" dirty="0" smtClean="0"/>
              <a:t>Η δοκιμασία </a:t>
            </a:r>
            <a:r>
              <a:rPr lang="en-US" sz="1600" dirty="0" smtClean="0"/>
              <a:t>PYR</a:t>
            </a:r>
            <a:r>
              <a:rPr lang="el-GR" sz="1600" dirty="0" smtClean="0"/>
              <a:t> παρουσιάζει μεγάλη ευαισθησία, ενώ η δοκιμασία βακιτρακίνης μπορεί να δώσει ψευδή αποτελέσματα</a:t>
            </a:r>
          </a:p>
          <a:p>
            <a:endParaRPr lang="el-GR" sz="1600" dirty="0" smtClean="0"/>
          </a:p>
          <a:p>
            <a:r>
              <a:rPr lang="el-GR" sz="1600" dirty="0" smtClean="0"/>
              <a:t>Οι λοιμώξεις του εντοπίζονται κυρίως στο δέρμα και τα μαλακά μόρια. Μπορεί να προκαλέσει στρεπτοκοκκικό τοξικό σύνδρομο καταπληξίας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2411760" y="620688"/>
            <a:ext cx="3888432" cy="646331"/>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Χαρακτηριστικά του</a:t>
            </a:r>
            <a:r>
              <a:rPr lang="en-US" b="1" i="1" dirty="0" smtClean="0">
                <a:solidFill>
                  <a:schemeClr val="bg1"/>
                </a:solidFill>
              </a:rPr>
              <a:t>S. </a:t>
            </a:r>
            <a:r>
              <a:rPr lang="en-US" b="1" i="1" dirty="0" err="1" smtClean="0">
                <a:solidFill>
                  <a:schemeClr val="bg1"/>
                </a:solidFill>
              </a:rPr>
              <a:t>dysgalactiae</a:t>
            </a:r>
            <a:r>
              <a:rPr lang="en-US" b="1" i="1" dirty="0" smtClean="0">
                <a:solidFill>
                  <a:schemeClr val="bg1"/>
                </a:solidFill>
              </a:rPr>
              <a:t> </a:t>
            </a:r>
            <a:r>
              <a:rPr lang="en-US" b="1" i="1" dirty="0" err="1" smtClean="0">
                <a:solidFill>
                  <a:schemeClr val="bg1"/>
                </a:solidFill>
              </a:rPr>
              <a:t>subsp</a:t>
            </a:r>
            <a:r>
              <a:rPr lang="en-US" b="1" i="1" dirty="0" smtClean="0">
                <a:solidFill>
                  <a:schemeClr val="bg1"/>
                </a:solidFill>
              </a:rPr>
              <a:t> </a:t>
            </a:r>
            <a:r>
              <a:rPr lang="en-US" b="1" i="1" dirty="0" err="1" smtClean="0">
                <a:solidFill>
                  <a:schemeClr val="bg1"/>
                </a:solidFill>
              </a:rPr>
              <a:t>equisimilis</a:t>
            </a:r>
            <a:r>
              <a:rPr lang="el-GR" dirty="0" smtClean="0">
                <a:solidFill>
                  <a:schemeClr val="bg1"/>
                </a:solidFill>
              </a:rPr>
              <a:t> </a:t>
            </a:r>
            <a:endParaRPr lang="el-GR" dirty="0">
              <a:solidFill>
                <a:schemeClr val="bg1"/>
              </a:solidFill>
            </a:endParaRPr>
          </a:p>
        </p:txBody>
      </p:sp>
      <p:sp>
        <p:nvSpPr>
          <p:cNvPr id="6" name="5 - TextBox"/>
          <p:cNvSpPr txBox="1"/>
          <p:nvPr/>
        </p:nvSpPr>
        <p:spPr>
          <a:xfrm>
            <a:off x="2483768" y="1628800"/>
            <a:ext cx="3888432" cy="283154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nSpc>
                <a:spcPct val="200000"/>
              </a:lnSpc>
              <a:buFont typeface="Wingdings" pitchFamily="2" charset="2"/>
              <a:buChar char="§"/>
            </a:pPr>
            <a:r>
              <a:rPr lang="el-GR" sz="1600" dirty="0" smtClean="0"/>
              <a:t>Ανθεκτικός στη βακιτρακίνη</a:t>
            </a:r>
          </a:p>
          <a:p>
            <a:pPr>
              <a:lnSpc>
                <a:spcPct val="200000"/>
              </a:lnSpc>
              <a:buFont typeface="Wingdings" pitchFamily="2" charset="2"/>
              <a:buChar char="§"/>
            </a:pPr>
            <a:r>
              <a:rPr lang="el-GR" sz="1600" dirty="0" smtClean="0"/>
              <a:t>Αρνητική δοκιμασία </a:t>
            </a:r>
            <a:r>
              <a:rPr lang="en-US" sz="1600" dirty="0" smtClean="0"/>
              <a:t>PYR</a:t>
            </a:r>
            <a:endParaRPr lang="el-GR" sz="1600" dirty="0" smtClean="0"/>
          </a:p>
          <a:p>
            <a:pPr>
              <a:lnSpc>
                <a:spcPct val="200000"/>
              </a:lnSpc>
              <a:buFont typeface="Wingdings" pitchFamily="2" charset="2"/>
              <a:buChar char="§"/>
            </a:pPr>
            <a:r>
              <a:rPr lang="el-GR" sz="1600" dirty="0" smtClean="0"/>
              <a:t>Αρνητική δοκιμασία </a:t>
            </a:r>
            <a:r>
              <a:rPr lang="en-US" sz="1600" dirty="0" smtClean="0"/>
              <a:t>Voges-Proskauer</a:t>
            </a:r>
            <a:endParaRPr lang="el-GR" sz="1600" dirty="0" smtClean="0"/>
          </a:p>
          <a:p>
            <a:pPr>
              <a:lnSpc>
                <a:spcPct val="200000"/>
              </a:lnSpc>
              <a:buFont typeface="Wingdings" pitchFamily="2" charset="2"/>
              <a:buChar char="§"/>
            </a:pPr>
            <a:r>
              <a:rPr lang="el-GR" sz="1600" dirty="0" smtClean="0"/>
              <a:t>Θετική δοκιμασία β-</a:t>
            </a:r>
            <a:r>
              <a:rPr lang="en-US" sz="1600" baseline="-25000" dirty="0" smtClean="0"/>
              <a:t>D</a:t>
            </a:r>
            <a:r>
              <a:rPr lang="en-US" sz="1600" dirty="0" smtClean="0"/>
              <a:t>-</a:t>
            </a:r>
            <a:r>
              <a:rPr lang="en-US" sz="1600" dirty="0" err="1" smtClean="0"/>
              <a:t>glucuronidase</a:t>
            </a:r>
            <a:endParaRPr lang="en-US" sz="1600" dirty="0" smtClean="0"/>
          </a:p>
          <a:p>
            <a:pPr>
              <a:lnSpc>
                <a:spcPct val="200000"/>
              </a:lnSpc>
              <a:buFont typeface="Wingdings" pitchFamily="2" charset="2"/>
              <a:buChar char="§"/>
            </a:pPr>
            <a:r>
              <a:rPr lang="el-GR" sz="1600" dirty="0" smtClean="0"/>
              <a:t>Θετική δοκιμασία β-</a:t>
            </a:r>
            <a:r>
              <a:rPr lang="en-US" sz="1600" dirty="0" err="1" smtClean="0"/>
              <a:t>galactosidate</a:t>
            </a:r>
            <a:endParaRPr lang="el-GR" sz="1600" dirty="0" smtClean="0"/>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907704" y="836712"/>
            <a:ext cx="49685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β-αιμολυτικοί στρεπτόκοκκοι της ομάδας </a:t>
            </a:r>
            <a:r>
              <a:rPr lang="en-US" b="1" dirty="0" smtClean="0">
                <a:solidFill>
                  <a:schemeClr val="bg1"/>
                </a:solidFill>
              </a:rPr>
              <a:t>D</a:t>
            </a:r>
            <a:endParaRPr lang="el-GR" b="1" dirty="0">
              <a:solidFill>
                <a:schemeClr val="bg1"/>
              </a:solidFill>
            </a:endParaRPr>
          </a:p>
        </p:txBody>
      </p:sp>
      <p:sp>
        <p:nvSpPr>
          <p:cNvPr id="6" name="5 - TextBox"/>
          <p:cNvSpPr txBox="1"/>
          <p:nvPr/>
        </p:nvSpPr>
        <p:spPr>
          <a:xfrm>
            <a:off x="1979712" y="1340768"/>
            <a:ext cx="4896544" cy="406265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Ø"/>
            </a:pPr>
            <a:r>
              <a:rPr lang="el-GR" sz="1600" dirty="0" smtClean="0"/>
              <a:t>Μέλη της φυσιολογικής χλωρίδας του εντέρου</a:t>
            </a:r>
          </a:p>
          <a:p>
            <a:pPr>
              <a:buFont typeface="Wingdings" pitchFamily="2" charset="2"/>
              <a:buChar char="Ø"/>
            </a:pPr>
            <a:endParaRPr lang="el-GR" sz="1600" dirty="0" smtClean="0"/>
          </a:p>
          <a:p>
            <a:pPr>
              <a:buFont typeface="Wingdings" pitchFamily="2" charset="2"/>
              <a:buChar char="Ø"/>
            </a:pPr>
            <a:r>
              <a:rPr lang="el-GR" sz="1600" dirty="0" smtClean="0"/>
              <a:t>Δημιουργούν α- ή γ-αιμόλυση</a:t>
            </a:r>
            <a:r>
              <a:rPr lang="en-US" sz="1600" dirty="0" smtClean="0"/>
              <a:t> (</a:t>
            </a:r>
            <a:r>
              <a:rPr lang="el-GR" sz="1600" dirty="0" smtClean="0"/>
              <a:t>σπάνια β-αιμόλυση)</a:t>
            </a:r>
          </a:p>
          <a:p>
            <a:endParaRPr lang="el-GR" sz="1600" dirty="0" smtClean="0"/>
          </a:p>
          <a:p>
            <a:pPr>
              <a:buFont typeface="Wingdings" pitchFamily="2" charset="2"/>
              <a:buChar char="Ø"/>
            </a:pPr>
            <a:r>
              <a:rPr lang="el-GR" sz="1600" dirty="0" smtClean="0"/>
              <a:t>Είναι ανθεκτικοί στην χολή (αναπτύσσονται σε θρεπτικό υλικό με 40% χολικά άλατα)</a:t>
            </a:r>
          </a:p>
          <a:p>
            <a:pPr>
              <a:buFont typeface="Wingdings" pitchFamily="2" charset="2"/>
              <a:buChar char="Ø"/>
            </a:pPr>
            <a:endParaRPr lang="el-GR" sz="1600" dirty="0" smtClean="0"/>
          </a:p>
          <a:p>
            <a:pPr>
              <a:buFont typeface="Wingdings" pitchFamily="2" charset="2"/>
              <a:buChar char="Ø"/>
            </a:pPr>
            <a:r>
              <a:rPr lang="el-GR" sz="1600" dirty="0" smtClean="0"/>
              <a:t>Παρουσία χολής υδρολύουν την εσκουλίνη και για το λόγο αυτό σε υλικό με εσκουλίνη δίνουν μαύρες αποικίες όπως οι εντερόκοκκοι</a:t>
            </a:r>
          </a:p>
          <a:p>
            <a:pPr>
              <a:buFont typeface="Wingdings" pitchFamily="2" charset="2"/>
              <a:buChar char="Ø"/>
            </a:pPr>
            <a:endParaRPr lang="el-GR" sz="1600" dirty="0" smtClean="0"/>
          </a:p>
          <a:p>
            <a:pPr>
              <a:buFont typeface="Wingdings" pitchFamily="2" charset="2"/>
              <a:buChar char="Ø"/>
            </a:pPr>
            <a:r>
              <a:rPr lang="el-GR" sz="1600" dirty="0" smtClean="0"/>
              <a:t>Διακρίνονται από τους εντερόκοκκους με το </a:t>
            </a:r>
            <a:r>
              <a:rPr lang="en-US" sz="1600" dirty="0" smtClean="0"/>
              <a:t>PYR</a:t>
            </a:r>
            <a:r>
              <a:rPr lang="el-GR" sz="1600" dirty="0" smtClean="0"/>
              <a:t> τεστ το οποίο δίνουν αρνητικό και την ανάπτυξη παρουσία </a:t>
            </a:r>
            <a:r>
              <a:rPr lang="en-US" sz="1600" dirty="0" smtClean="0"/>
              <a:t>NaCl</a:t>
            </a:r>
            <a:r>
              <a:rPr lang="el-GR" sz="1600" dirty="0" smtClean="0"/>
              <a:t> 6,5% στο οποίο αναπτύσσονται μόνο οι εντερόκοκκοι </a:t>
            </a: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2339752" y="476672"/>
            <a:ext cx="41764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S. bovis</a:t>
            </a:r>
            <a:endParaRPr lang="el-GR" b="1" i="1" dirty="0">
              <a:solidFill>
                <a:schemeClr val="bg1"/>
              </a:solidFill>
            </a:endParaRPr>
          </a:p>
        </p:txBody>
      </p:sp>
      <p:sp>
        <p:nvSpPr>
          <p:cNvPr id="6" name="5 - TextBox"/>
          <p:cNvSpPr txBox="1"/>
          <p:nvPr/>
        </p:nvSpPr>
        <p:spPr>
          <a:xfrm>
            <a:off x="2339752" y="1052736"/>
            <a:ext cx="4176464" cy="83099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Κυριότερο είδος στρεπτόκοκκων της ομάδας </a:t>
            </a:r>
            <a:r>
              <a:rPr lang="en-US" sz="1600" dirty="0" smtClean="0"/>
              <a:t>D</a:t>
            </a:r>
            <a:r>
              <a:rPr lang="el-GR" sz="1600" dirty="0" smtClean="0"/>
              <a:t>.</a:t>
            </a:r>
            <a:r>
              <a:rPr lang="el-GR" sz="1600" i="1" dirty="0" smtClean="0"/>
              <a:t> </a:t>
            </a:r>
            <a:r>
              <a:rPr lang="el-GR" sz="1600" dirty="0" smtClean="0"/>
              <a:t>Προκαλεί ουρολοιμώξεις και υποξεία μικροβιακή ενδοκαρδίτιδα.  </a:t>
            </a:r>
            <a:endParaRPr lang="el-GR" sz="1600" dirty="0"/>
          </a:p>
        </p:txBody>
      </p:sp>
      <p:graphicFrame>
        <p:nvGraphicFramePr>
          <p:cNvPr id="7" name="6 - Πίνακας"/>
          <p:cNvGraphicFramePr>
            <a:graphicFrameLocks noGrp="1"/>
          </p:cNvGraphicFramePr>
          <p:nvPr/>
        </p:nvGraphicFramePr>
        <p:xfrm>
          <a:off x="1019944" y="2571720"/>
          <a:ext cx="6720408" cy="2773680"/>
        </p:xfrm>
        <a:graphic>
          <a:graphicData uri="http://schemas.openxmlformats.org/drawingml/2006/table">
            <a:tbl>
              <a:tblPr firstRow="1" bandRow="1">
                <a:tableStyleId>{5C22544A-7EE6-4342-B048-85BDC9FD1C3A}</a:tableStyleId>
              </a:tblPr>
              <a:tblGrid>
                <a:gridCol w="2255912"/>
                <a:gridCol w="4464496"/>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chemeClr val="bg1"/>
                          </a:solidFill>
                        </a:rPr>
                        <a:t>Βιότυποι του </a:t>
                      </a:r>
                      <a:r>
                        <a:rPr lang="en-US" b="1" i="1" dirty="0" smtClean="0">
                          <a:solidFill>
                            <a:schemeClr val="bg1"/>
                          </a:solidFill>
                        </a:rPr>
                        <a:t>S. bovis</a:t>
                      </a:r>
                      <a:endParaRPr lang="el-GR" b="1" i="1" dirty="0" smtClean="0">
                        <a:solidFill>
                          <a:schemeClr val="bg1"/>
                        </a:solidFill>
                      </a:endParaRPr>
                    </a:p>
                    <a:p>
                      <a:pPr algn="ctr"/>
                      <a:r>
                        <a:rPr lang="el-GR" dirty="0" smtClean="0"/>
                        <a:t> </a:t>
                      </a:r>
                      <a:endParaRPr lang="el-GR" dirty="0"/>
                    </a:p>
                  </a:txBody>
                  <a:tcPr/>
                </a:tc>
                <a:tc hMerge="1">
                  <a:txBody>
                    <a:bodyPr/>
                    <a:lstStyle/>
                    <a:p>
                      <a:endParaRPr lang="el-GR" dirty="0"/>
                    </a:p>
                  </a:txBody>
                  <a:tcPr/>
                </a:tc>
              </a:tr>
              <a:tr h="370840">
                <a:tc>
                  <a:txBody>
                    <a:bodyPr/>
                    <a:lstStyle/>
                    <a:p>
                      <a:r>
                        <a:rPr lang="el-GR" dirty="0" smtClean="0"/>
                        <a:t>Βιότυπος Ι</a:t>
                      </a:r>
                      <a:endParaRPr lang="el-GR" dirty="0"/>
                    </a:p>
                  </a:txBody>
                  <a:tcPr/>
                </a:tc>
                <a:tc>
                  <a:txBody>
                    <a:bodyPr/>
                    <a:lstStyle/>
                    <a:p>
                      <a:r>
                        <a:rPr lang="el-GR" sz="1600" dirty="0" smtClean="0"/>
                        <a:t>Ζυμώνουν την μανιτόλη, υδρολύουν το άμυλο και παράγουν εξωκυττάριους πολυσακχαρίτες όταν καλλιεργούνται σε υλικό που περιέχει σουκρόζη. </a:t>
                      </a:r>
                      <a:endParaRPr lang="el-GR" sz="1600" dirty="0"/>
                    </a:p>
                  </a:txBody>
                  <a:tcPr/>
                </a:tc>
              </a:tr>
              <a:tr h="370840">
                <a:tc>
                  <a:txBody>
                    <a:bodyPr/>
                    <a:lstStyle/>
                    <a:p>
                      <a:r>
                        <a:rPr lang="el-GR" dirty="0" smtClean="0"/>
                        <a:t>Βιότυπος ΙΙ</a:t>
                      </a:r>
                      <a:endParaRPr lang="el-GR" dirty="0"/>
                    </a:p>
                  </a:txBody>
                  <a:tcPr/>
                </a:tc>
                <a:tc>
                  <a:txBody>
                    <a:bodyPr/>
                    <a:lstStyle/>
                    <a:p>
                      <a:r>
                        <a:rPr lang="el-GR" sz="1600" dirty="0" smtClean="0"/>
                        <a:t>Δεν ζυμώνουν την μανιτόλη, δεν υδρολύουν το άμυλο και δεν παράγουν εξωκυττάριους πολυσακχαρίτες όταν καλλιεργούνται σε υλικό που περιέχει σουκρόζη.  Διακρίνεται στον βιότυπο ΙΙ/1</a:t>
                      </a:r>
                      <a:r>
                        <a:rPr lang="el-GR" sz="1600" baseline="0" dirty="0" smtClean="0"/>
                        <a:t> και ΙΙ/2 </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547664" y="476672"/>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Ομάδα </a:t>
            </a:r>
            <a:r>
              <a:rPr lang="en-US" b="1" i="1" dirty="0" smtClean="0">
                <a:solidFill>
                  <a:schemeClr val="bg1"/>
                </a:solidFill>
              </a:rPr>
              <a:t>Streptococcus anginosus</a:t>
            </a:r>
            <a:endParaRPr lang="el-GR" b="1" dirty="0">
              <a:solidFill>
                <a:schemeClr val="bg1"/>
              </a:solidFill>
            </a:endParaRPr>
          </a:p>
        </p:txBody>
      </p:sp>
      <p:sp>
        <p:nvSpPr>
          <p:cNvPr id="6" name="5 - TextBox"/>
          <p:cNvSpPr txBox="1"/>
          <p:nvPr/>
        </p:nvSpPr>
        <p:spPr>
          <a:xfrm>
            <a:off x="1547664" y="1052736"/>
            <a:ext cx="6048672"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Συνηθισμένα μέλη της χλωρίδας των δοντιών, αλλά έχουν απομονωθεί και από άλλες περιοχές του σώματος. </a:t>
            </a:r>
          </a:p>
          <a:p>
            <a:r>
              <a:rPr lang="el-GR" sz="1600" dirty="0" smtClean="0"/>
              <a:t>Η ομάδα περιλαμβάνει τα είδη </a:t>
            </a:r>
            <a:r>
              <a:rPr lang="en-US" sz="1600" i="1" dirty="0" smtClean="0"/>
              <a:t>S. anginosus, S. constellatus </a:t>
            </a:r>
            <a:r>
              <a:rPr lang="el-GR" sz="1600" dirty="0" smtClean="0"/>
              <a:t>και</a:t>
            </a:r>
            <a:r>
              <a:rPr lang="el-GR" sz="1600" i="1" dirty="0" smtClean="0"/>
              <a:t> </a:t>
            </a:r>
            <a:r>
              <a:rPr lang="en-US" sz="1600" i="1" dirty="0" smtClean="0"/>
              <a:t>S. intermedius </a:t>
            </a:r>
            <a:endParaRPr lang="el-GR" sz="1600" i="1" dirty="0" smtClean="0"/>
          </a:p>
          <a:p>
            <a:r>
              <a:rPr lang="el-GR" sz="1600" dirty="0" smtClean="0"/>
              <a:t>Τα περισσότερα στελέχη της ομάδας δεν παράγουν αιμόλυση αν και ορισμένα παράγουν β-αιμόλυση</a:t>
            </a:r>
            <a:endParaRPr lang="el-GR" sz="1600" dirty="0"/>
          </a:p>
        </p:txBody>
      </p:sp>
      <p:graphicFrame>
        <p:nvGraphicFramePr>
          <p:cNvPr id="7" name="6 - Πίνακας"/>
          <p:cNvGraphicFramePr>
            <a:graphicFrameLocks noGrp="1"/>
          </p:cNvGraphicFramePr>
          <p:nvPr/>
        </p:nvGraphicFramePr>
        <p:xfrm>
          <a:off x="1524000" y="2737728"/>
          <a:ext cx="6096000" cy="189992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algn="ctr"/>
                      <a:r>
                        <a:rPr lang="el-GR" dirty="0" smtClean="0">
                          <a:solidFill>
                            <a:schemeClr val="bg1"/>
                          </a:solidFill>
                        </a:rPr>
                        <a:t>Θέση απομόνωσης</a:t>
                      </a:r>
                      <a:endParaRPr lang="el-GR" dirty="0">
                        <a:solidFill>
                          <a:schemeClr val="bg1"/>
                        </a:solidFill>
                      </a:endParaRPr>
                    </a:p>
                  </a:txBody>
                  <a:tcPr/>
                </a:tc>
                <a:tc hMerge="1">
                  <a:txBody>
                    <a:bodyPr/>
                    <a:lstStyle/>
                    <a:p>
                      <a:endParaRPr lang="el-GR" dirty="0"/>
                    </a:p>
                  </a:txBody>
                  <a:tcPr/>
                </a:tc>
              </a:tr>
              <a:tr h="370840">
                <a:tc>
                  <a:txBody>
                    <a:bodyPr/>
                    <a:lstStyle/>
                    <a:p>
                      <a:r>
                        <a:rPr lang="en-US" i="1" dirty="0" smtClean="0"/>
                        <a:t>S. anginosus</a:t>
                      </a:r>
                      <a:endParaRPr lang="el-GR" dirty="0"/>
                    </a:p>
                  </a:txBody>
                  <a:tcPr/>
                </a:tc>
                <a:tc>
                  <a:txBody>
                    <a:bodyPr/>
                    <a:lstStyle/>
                    <a:p>
                      <a:r>
                        <a:rPr lang="el-GR" sz="1600" dirty="0" smtClean="0"/>
                        <a:t>Ουρογεννητική και γαστρεντερική περιοχή</a:t>
                      </a:r>
                      <a:endParaRPr lang="el-GR" sz="1600" dirty="0"/>
                    </a:p>
                  </a:txBody>
                  <a:tcPr/>
                </a:tc>
              </a:tr>
              <a:tr h="370840">
                <a:tc>
                  <a:txBody>
                    <a:bodyPr/>
                    <a:lstStyle/>
                    <a:p>
                      <a:r>
                        <a:rPr lang="en-US" i="1" dirty="0" smtClean="0"/>
                        <a:t>S. constellatus </a:t>
                      </a:r>
                      <a:endParaRPr lang="el-GR" dirty="0"/>
                    </a:p>
                  </a:txBody>
                  <a:tcPr/>
                </a:tc>
                <a:tc>
                  <a:txBody>
                    <a:bodyPr/>
                    <a:lstStyle/>
                    <a:p>
                      <a:r>
                        <a:rPr lang="el-GR" sz="1600" dirty="0" smtClean="0"/>
                        <a:t>Αναπνευστική οδό</a:t>
                      </a:r>
                      <a:endParaRPr lang="el-GR" sz="1600" dirty="0"/>
                    </a:p>
                  </a:txBody>
                  <a:tcPr/>
                </a:tc>
              </a:tr>
              <a:tr h="370840">
                <a:tc>
                  <a:txBody>
                    <a:bodyPr/>
                    <a:lstStyle/>
                    <a:p>
                      <a:r>
                        <a:rPr lang="en-US" i="1" dirty="0" smtClean="0"/>
                        <a:t>S. intermedius </a:t>
                      </a:r>
                      <a:endParaRPr lang="el-GR" dirty="0"/>
                    </a:p>
                  </a:txBody>
                  <a:tcPr/>
                </a:tc>
                <a:tc>
                  <a:txBody>
                    <a:bodyPr/>
                    <a:lstStyle/>
                    <a:p>
                      <a:r>
                        <a:rPr lang="el-GR" sz="1600" dirty="0" smtClean="0"/>
                        <a:t>Απομονώνεται σπάνια και δεν περιέχει τα αντιγόνα της ομάδας</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285984" y="639529"/>
            <a:ext cx="4786346" cy="646331"/>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Δοκιμασίες διαχωρισμού των β-αιμολυτικών στρεπτόκοκκων </a:t>
            </a:r>
            <a:endParaRPr lang="el-GR" b="1" dirty="0">
              <a:solidFill>
                <a:schemeClr val="bg1"/>
              </a:solidFill>
            </a:endParaRPr>
          </a:p>
        </p:txBody>
      </p:sp>
      <p:sp>
        <p:nvSpPr>
          <p:cNvPr id="5" name="4 - TextBox"/>
          <p:cNvSpPr txBox="1"/>
          <p:nvPr/>
        </p:nvSpPr>
        <p:spPr>
          <a:xfrm>
            <a:off x="428596" y="1785926"/>
            <a:ext cx="3571900" cy="338554"/>
          </a:xfrm>
          <a:prstGeom prst="rect">
            <a:avLst/>
          </a:prstGeom>
          <a:noFill/>
        </p:spPr>
        <p:txBody>
          <a:bodyPr wrap="square" rtlCol="0">
            <a:spAutoFit/>
          </a:bodyPr>
          <a:lstStyle/>
          <a:p>
            <a:pPr algn="ctr"/>
            <a:r>
              <a:rPr lang="el-GR" sz="1600" dirty="0" smtClean="0"/>
              <a:t>Δοκιμασία καταλάσης</a:t>
            </a:r>
            <a:endParaRPr lang="el-GR" sz="1600" dirty="0"/>
          </a:p>
        </p:txBody>
      </p:sp>
      <p:sp>
        <p:nvSpPr>
          <p:cNvPr id="6" name="5 - TextBox"/>
          <p:cNvSpPr txBox="1"/>
          <p:nvPr/>
        </p:nvSpPr>
        <p:spPr>
          <a:xfrm>
            <a:off x="3786182" y="1773784"/>
            <a:ext cx="2214578" cy="369332"/>
          </a:xfrm>
          <a:prstGeom prst="rect">
            <a:avLst/>
          </a:prstGeom>
          <a:noFill/>
        </p:spPr>
        <p:txBody>
          <a:bodyPr wrap="square" rtlCol="0">
            <a:spAutoFit/>
          </a:bodyPr>
          <a:lstStyle/>
          <a:p>
            <a:pPr algn="ctr"/>
            <a:r>
              <a:rPr lang="el-GR" dirty="0" smtClean="0"/>
              <a:t>Καταλάση (-)</a:t>
            </a:r>
            <a:endParaRPr lang="el-GR" dirty="0"/>
          </a:p>
        </p:txBody>
      </p:sp>
      <p:sp>
        <p:nvSpPr>
          <p:cNvPr id="7" name="6 - TextBox"/>
          <p:cNvSpPr txBox="1"/>
          <p:nvPr/>
        </p:nvSpPr>
        <p:spPr>
          <a:xfrm>
            <a:off x="3428992" y="2500306"/>
            <a:ext cx="3143272" cy="584775"/>
          </a:xfrm>
          <a:prstGeom prst="rect">
            <a:avLst/>
          </a:prstGeom>
          <a:noFill/>
        </p:spPr>
        <p:txBody>
          <a:bodyPr wrap="square" rtlCol="0">
            <a:spAutoFit/>
          </a:bodyPr>
          <a:lstStyle/>
          <a:p>
            <a:pPr algn="ctr"/>
            <a:r>
              <a:rPr lang="el-GR" sz="1600" dirty="0" smtClean="0"/>
              <a:t>Δοκιμασία ευαισθησίας στην βακιτρακίνη</a:t>
            </a:r>
            <a:endParaRPr lang="el-GR" sz="1600" dirty="0"/>
          </a:p>
        </p:txBody>
      </p:sp>
      <p:sp>
        <p:nvSpPr>
          <p:cNvPr id="8" name="7 - TextBox"/>
          <p:cNvSpPr txBox="1"/>
          <p:nvPr/>
        </p:nvSpPr>
        <p:spPr>
          <a:xfrm>
            <a:off x="2143108" y="3500438"/>
            <a:ext cx="2143140" cy="338554"/>
          </a:xfrm>
          <a:prstGeom prst="rect">
            <a:avLst/>
          </a:prstGeom>
          <a:noFill/>
        </p:spPr>
        <p:txBody>
          <a:bodyPr wrap="square" rtlCol="0">
            <a:spAutoFit/>
          </a:bodyPr>
          <a:lstStyle/>
          <a:p>
            <a:pPr algn="ctr"/>
            <a:r>
              <a:rPr lang="el-GR" sz="1600" dirty="0" smtClean="0"/>
              <a:t>Ευαίσθητο </a:t>
            </a:r>
            <a:endParaRPr lang="el-GR" sz="1600" dirty="0"/>
          </a:p>
        </p:txBody>
      </p:sp>
      <p:sp>
        <p:nvSpPr>
          <p:cNvPr id="9" name="8 - TextBox"/>
          <p:cNvSpPr txBox="1"/>
          <p:nvPr/>
        </p:nvSpPr>
        <p:spPr>
          <a:xfrm>
            <a:off x="5143504" y="3447636"/>
            <a:ext cx="1857388" cy="338554"/>
          </a:xfrm>
          <a:prstGeom prst="rect">
            <a:avLst/>
          </a:prstGeom>
          <a:noFill/>
        </p:spPr>
        <p:txBody>
          <a:bodyPr wrap="square" rtlCol="0">
            <a:spAutoFit/>
          </a:bodyPr>
          <a:lstStyle/>
          <a:p>
            <a:pPr algn="ctr"/>
            <a:r>
              <a:rPr lang="el-GR" sz="1600" dirty="0" smtClean="0"/>
              <a:t>Ανθεκτικό </a:t>
            </a:r>
            <a:endParaRPr lang="el-GR" sz="1600" dirty="0"/>
          </a:p>
        </p:txBody>
      </p:sp>
      <p:sp>
        <p:nvSpPr>
          <p:cNvPr id="10" name="9 - TextBox"/>
          <p:cNvSpPr txBox="1"/>
          <p:nvPr/>
        </p:nvSpPr>
        <p:spPr>
          <a:xfrm>
            <a:off x="2428860" y="4214818"/>
            <a:ext cx="1428760" cy="584775"/>
          </a:xfrm>
          <a:prstGeom prst="rect">
            <a:avLst/>
          </a:prstGeom>
          <a:noFill/>
        </p:spPr>
        <p:txBody>
          <a:bodyPr wrap="square" rtlCol="0">
            <a:spAutoFit/>
          </a:bodyPr>
          <a:lstStyle/>
          <a:p>
            <a:pPr algn="ctr"/>
            <a:r>
              <a:rPr lang="el-GR" sz="1600" dirty="0" smtClean="0"/>
              <a:t>Ομάδα Α</a:t>
            </a:r>
          </a:p>
          <a:p>
            <a:pPr algn="ctr"/>
            <a:r>
              <a:rPr lang="en-US" sz="1600" i="1" dirty="0" smtClean="0"/>
              <a:t>(S. </a:t>
            </a:r>
            <a:r>
              <a:rPr lang="en-US" sz="1600" i="1" dirty="0" err="1" smtClean="0"/>
              <a:t>pyogeges</a:t>
            </a:r>
            <a:r>
              <a:rPr lang="en-US" sz="1600" i="1" dirty="0" smtClean="0"/>
              <a:t>)</a:t>
            </a:r>
            <a:endParaRPr lang="el-GR" sz="1600" i="1" dirty="0"/>
          </a:p>
        </p:txBody>
      </p:sp>
      <p:sp>
        <p:nvSpPr>
          <p:cNvPr id="11" name="10 - TextBox"/>
          <p:cNvSpPr txBox="1"/>
          <p:nvPr/>
        </p:nvSpPr>
        <p:spPr>
          <a:xfrm>
            <a:off x="5429256" y="4201547"/>
            <a:ext cx="1428760" cy="584775"/>
          </a:xfrm>
          <a:prstGeom prst="rect">
            <a:avLst/>
          </a:prstGeom>
          <a:noFill/>
        </p:spPr>
        <p:txBody>
          <a:bodyPr wrap="square" rtlCol="0">
            <a:spAutoFit/>
          </a:bodyPr>
          <a:lstStyle/>
          <a:p>
            <a:pPr algn="ctr"/>
            <a:r>
              <a:rPr lang="el-GR" sz="1600" dirty="0" smtClean="0"/>
              <a:t>Δοκιμασία </a:t>
            </a:r>
            <a:r>
              <a:rPr lang="en-US" sz="1600" dirty="0" smtClean="0"/>
              <a:t>CAMP</a:t>
            </a:r>
            <a:endParaRPr lang="el-GR" sz="1600" dirty="0"/>
          </a:p>
        </p:txBody>
      </p:sp>
      <p:sp>
        <p:nvSpPr>
          <p:cNvPr id="12" name="11 - TextBox"/>
          <p:cNvSpPr txBox="1"/>
          <p:nvPr/>
        </p:nvSpPr>
        <p:spPr>
          <a:xfrm>
            <a:off x="4643438" y="5072074"/>
            <a:ext cx="1071570" cy="338554"/>
          </a:xfrm>
          <a:prstGeom prst="rect">
            <a:avLst/>
          </a:prstGeom>
          <a:noFill/>
        </p:spPr>
        <p:txBody>
          <a:bodyPr wrap="square" rtlCol="0">
            <a:spAutoFit/>
          </a:bodyPr>
          <a:lstStyle/>
          <a:p>
            <a:pPr algn="ctr"/>
            <a:r>
              <a:rPr lang="el-GR" sz="1600" dirty="0" smtClean="0"/>
              <a:t>Θετικό </a:t>
            </a:r>
            <a:endParaRPr lang="el-GR" sz="1600" dirty="0"/>
          </a:p>
        </p:txBody>
      </p:sp>
      <p:sp>
        <p:nvSpPr>
          <p:cNvPr id="13" name="12 - TextBox"/>
          <p:cNvSpPr txBox="1"/>
          <p:nvPr/>
        </p:nvSpPr>
        <p:spPr>
          <a:xfrm>
            <a:off x="6286512" y="5072074"/>
            <a:ext cx="1285884" cy="338554"/>
          </a:xfrm>
          <a:prstGeom prst="rect">
            <a:avLst/>
          </a:prstGeom>
          <a:noFill/>
        </p:spPr>
        <p:txBody>
          <a:bodyPr wrap="square" rtlCol="0">
            <a:spAutoFit/>
          </a:bodyPr>
          <a:lstStyle/>
          <a:p>
            <a:pPr algn="ctr"/>
            <a:r>
              <a:rPr lang="el-GR" sz="1600" dirty="0" smtClean="0"/>
              <a:t>Αρνητικό </a:t>
            </a:r>
            <a:endParaRPr lang="el-GR" sz="1600" dirty="0"/>
          </a:p>
        </p:txBody>
      </p:sp>
      <p:sp>
        <p:nvSpPr>
          <p:cNvPr id="14" name="13 - TextBox"/>
          <p:cNvSpPr txBox="1"/>
          <p:nvPr/>
        </p:nvSpPr>
        <p:spPr>
          <a:xfrm>
            <a:off x="4357686" y="5773183"/>
            <a:ext cx="1571636" cy="584775"/>
          </a:xfrm>
          <a:prstGeom prst="rect">
            <a:avLst/>
          </a:prstGeom>
          <a:noFill/>
        </p:spPr>
        <p:txBody>
          <a:bodyPr wrap="square" rtlCol="0">
            <a:spAutoFit/>
          </a:bodyPr>
          <a:lstStyle/>
          <a:p>
            <a:pPr algn="ctr"/>
            <a:r>
              <a:rPr lang="el-GR" sz="1600" dirty="0" smtClean="0"/>
              <a:t>Ομάδα Β</a:t>
            </a:r>
          </a:p>
          <a:p>
            <a:pPr algn="ctr"/>
            <a:r>
              <a:rPr lang="en-US" sz="1600" i="1" dirty="0" smtClean="0"/>
              <a:t>S. agalactiae</a:t>
            </a:r>
            <a:endParaRPr lang="el-GR" sz="1600" i="1" dirty="0"/>
          </a:p>
        </p:txBody>
      </p:sp>
      <p:sp>
        <p:nvSpPr>
          <p:cNvPr id="15" name="14 - TextBox"/>
          <p:cNvSpPr txBox="1"/>
          <p:nvPr/>
        </p:nvSpPr>
        <p:spPr>
          <a:xfrm>
            <a:off x="6429388" y="5741275"/>
            <a:ext cx="2071702" cy="1077218"/>
          </a:xfrm>
          <a:prstGeom prst="rect">
            <a:avLst/>
          </a:prstGeom>
          <a:noFill/>
        </p:spPr>
        <p:txBody>
          <a:bodyPr wrap="square" rtlCol="0">
            <a:spAutoFit/>
          </a:bodyPr>
          <a:lstStyle/>
          <a:p>
            <a:r>
              <a:rPr lang="el-GR" sz="1600" dirty="0" smtClean="0"/>
              <a:t>Πιθανές ομάδες </a:t>
            </a:r>
            <a:r>
              <a:rPr lang="en-US" sz="1600" dirty="0" smtClean="0"/>
              <a:t>D </a:t>
            </a:r>
            <a:r>
              <a:rPr lang="el-GR" sz="1600" dirty="0" smtClean="0"/>
              <a:t>και άλλες ομάδες των β-αιμολυτικών, εκτός των ομάδων </a:t>
            </a:r>
            <a:r>
              <a:rPr lang="en-US" sz="1600" dirty="0" smtClean="0"/>
              <a:t>A, B, C</a:t>
            </a:r>
            <a:endParaRPr lang="el-GR" sz="1600" dirty="0"/>
          </a:p>
        </p:txBody>
      </p:sp>
      <p:sp>
        <p:nvSpPr>
          <p:cNvPr id="24" name="23 - Δεξιό βέλος"/>
          <p:cNvSpPr/>
          <p:nvPr/>
        </p:nvSpPr>
        <p:spPr>
          <a:xfrm>
            <a:off x="3275856" y="1916832"/>
            <a:ext cx="7920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Δεξιό βέλος"/>
          <p:cNvSpPr/>
          <p:nvPr/>
        </p:nvSpPr>
        <p:spPr>
          <a:xfrm rot="5400000">
            <a:off x="4572000" y="2276872"/>
            <a:ext cx="46805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Δεξιό βέλος"/>
          <p:cNvSpPr/>
          <p:nvPr/>
        </p:nvSpPr>
        <p:spPr>
          <a:xfrm rot="8931372">
            <a:off x="4032235" y="3274973"/>
            <a:ext cx="760258" cy="112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30 - Δεξιό βέλος"/>
          <p:cNvSpPr/>
          <p:nvPr/>
        </p:nvSpPr>
        <p:spPr>
          <a:xfrm rot="2218887">
            <a:off x="4959006" y="3269220"/>
            <a:ext cx="722419" cy="144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32 - Δεξιό βέλος"/>
          <p:cNvSpPr/>
          <p:nvPr/>
        </p:nvSpPr>
        <p:spPr>
          <a:xfrm rot="5400000">
            <a:off x="5868143" y="3933059"/>
            <a:ext cx="43205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34 - Δεξιό βέλος"/>
          <p:cNvSpPr/>
          <p:nvPr/>
        </p:nvSpPr>
        <p:spPr>
          <a:xfrm rot="8931372">
            <a:off x="5480704" y="4880621"/>
            <a:ext cx="619850" cy="66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35 - Δεξιό βέλος"/>
          <p:cNvSpPr/>
          <p:nvPr/>
        </p:nvSpPr>
        <p:spPr>
          <a:xfrm rot="1860870">
            <a:off x="6067485" y="4880061"/>
            <a:ext cx="619850" cy="66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38 - Δεξιό βέλος"/>
          <p:cNvSpPr/>
          <p:nvPr/>
        </p:nvSpPr>
        <p:spPr>
          <a:xfrm rot="5400000">
            <a:off x="4932040" y="5553236"/>
            <a:ext cx="46805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39 - Δεξιό βέλος"/>
          <p:cNvSpPr/>
          <p:nvPr/>
        </p:nvSpPr>
        <p:spPr>
          <a:xfrm rot="5400000">
            <a:off x="6750242" y="5535234"/>
            <a:ext cx="432048"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40 - Δεξιό βέλος"/>
          <p:cNvSpPr/>
          <p:nvPr/>
        </p:nvSpPr>
        <p:spPr>
          <a:xfrm rot="5400000">
            <a:off x="2951820" y="3969060"/>
            <a:ext cx="46805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2182212"/>
            <a:ext cx="3960440" cy="2800767"/>
          </a:xfrm>
          <a:prstGeom prst="rect">
            <a:avLst/>
          </a:prstGeom>
          <a:solidFill>
            <a:schemeClr val="accent1">
              <a:lumMod val="20000"/>
              <a:lumOff val="80000"/>
            </a:schemeClr>
          </a:solidFill>
        </p:spPr>
        <p:txBody>
          <a:bodyPr wrap="square" rtlCol="0">
            <a:spAutoFit/>
          </a:bodyPr>
          <a:lstStyle/>
          <a:p>
            <a:r>
              <a:rPr lang="el-GR" sz="1600" b="1" dirty="0" smtClean="0"/>
              <a:t>Μηχανισμοί της φυσικής ανοσίας</a:t>
            </a:r>
          </a:p>
          <a:p>
            <a:pPr>
              <a:buFont typeface="Wingdings" pitchFamily="2" charset="2"/>
              <a:buChar char="§"/>
            </a:pPr>
            <a:r>
              <a:rPr lang="el-GR" sz="1600" dirty="0" smtClean="0"/>
              <a:t>Δέρμα και βλεννογόνοι</a:t>
            </a:r>
          </a:p>
          <a:p>
            <a:pPr>
              <a:buFont typeface="Wingdings" pitchFamily="2" charset="2"/>
              <a:buChar char="§"/>
            </a:pPr>
            <a:r>
              <a:rPr lang="el-GR" sz="1600" dirty="0" smtClean="0"/>
              <a:t>Γαλακτικό οξύ, λιπαρά οξέα, οξέα του στομάχου, σπερμίνη</a:t>
            </a:r>
          </a:p>
          <a:p>
            <a:pPr>
              <a:buFont typeface="Wingdings" pitchFamily="2" charset="2"/>
              <a:buChar char="§"/>
            </a:pPr>
            <a:r>
              <a:rPr lang="el-GR" sz="1600" dirty="0" smtClean="0"/>
              <a:t>Κροσσωτό επιθήλιο της αναπνευστικής οδού</a:t>
            </a:r>
          </a:p>
          <a:p>
            <a:pPr>
              <a:buFont typeface="Wingdings" pitchFamily="2" charset="2"/>
              <a:buChar char="§"/>
            </a:pPr>
            <a:r>
              <a:rPr lang="el-GR" sz="1600" dirty="0" smtClean="0"/>
              <a:t>Βλεννώδεις εκκρίσεις</a:t>
            </a:r>
          </a:p>
          <a:p>
            <a:pPr>
              <a:buFont typeface="Wingdings" pitchFamily="2" charset="2"/>
              <a:buChar char="§"/>
            </a:pPr>
            <a:r>
              <a:rPr lang="el-GR" sz="1600" dirty="0" smtClean="0"/>
              <a:t>Λυσοζύμη</a:t>
            </a:r>
          </a:p>
          <a:p>
            <a:pPr>
              <a:buFont typeface="Wingdings" pitchFamily="2" charset="2"/>
              <a:buChar char="§"/>
            </a:pPr>
            <a:r>
              <a:rPr lang="el-GR" sz="1600" dirty="0" smtClean="0"/>
              <a:t>Φαγοκυττάρωση</a:t>
            </a:r>
          </a:p>
          <a:p>
            <a:pPr>
              <a:buFont typeface="Wingdings" pitchFamily="2" charset="2"/>
              <a:buChar char="§"/>
            </a:pPr>
            <a:r>
              <a:rPr lang="el-GR" sz="1600" dirty="0" smtClean="0"/>
              <a:t>Κύτταρα φυσικοί φονιάδες ή ΝΚ κύτταρα</a:t>
            </a:r>
          </a:p>
          <a:p>
            <a:pPr>
              <a:buFont typeface="Wingdings" pitchFamily="2" charset="2"/>
              <a:buChar char="§"/>
            </a:pPr>
            <a:r>
              <a:rPr lang="el-GR" sz="1600" dirty="0" smtClean="0"/>
              <a:t>Βακτηριοκτόνοι παράγοντες του ορού</a:t>
            </a:r>
            <a:endParaRPr lang="el-GR" sz="1600" dirty="0"/>
          </a:p>
        </p:txBody>
      </p:sp>
      <p:sp>
        <p:nvSpPr>
          <p:cNvPr id="5" name="4 - TextBox"/>
          <p:cNvSpPr txBox="1"/>
          <p:nvPr/>
        </p:nvSpPr>
        <p:spPr>
          <a:xfrm>
            <a:off x="4572000" y="1700808"/>
            <a:ext cx="3888432" cy="2062103"/>
          </a:xfrm>
          <a:prstGeom prst="rect">
            <a:avLst/>
          </a:prstGeom>
          <a:solidFill>
            <a:schemeClr val="accent1">
              <a:lumMod val="20000"/>
              <a:lumOff val="80000"/>
            </a:schemeClr>
          </a:solidFill>
        </p:spPr>
        <p:txBody>
          <a:bodyPr wrap="square" rtlCol="0">
            <a:spAutoFit/>
          </a:bodyPr>
          <a:lstStyle/>
          <a:p>
            <a:pPr algn="ctr"/>
            <a:r>
              <a:rPr lang="el-GR" sz="1600" b="1" dirty="0" smtClean="0"/>
              <a:t>Μηχανισμοί μη ειδικής επίκτητης ανοσίας</a:t>
            </a:r>
          </a:p>
          <a:p>
            <a:pPr>
              <a:buFont typeface="Wingdings" pitchFamily="2" charset="2"/>
              <a:buChar char="§"/>
            </a:pPr>
            <a:r>
              <a:rPr lang="el-GR" sz="1600" dirty="0" smtClean="0"/>
              <a:t>Φυσικά αντισώματα κυρίως της τάξης των </a:t>
            </a:r>
            <a:r>
              <a:rPr lang="en-US" sz="1600" dirty="0" err="1" smtClean="0"/>
              <a:t>IgM</a:t>
            </a:r>
            <a:r>
              <a:rPr lang="el-GR" sz="1600" dirty="0" smtClean="0"/>
              <a:t> ανοσοσφαιρινών που δημιουργούνται σαν αντίδραση του οργανισμού στα βακτήρια της χλωρίδας του εντέρου κατά την εμβρυϊκή ή νεογνική περίοδο</a:t>
            </a:r>
          </a:p>
          <a:p>
            <a:pPr>
              <a:buFont typeface="Wingdings" pitchFamily="2" charset="2"/>
              <a:buChar char="§"/>
            </a:pPr>
            <a:r>
              <a:rPr lang="el-GR" sz="1600" dirty="0" smtClean="0"/>
              <a:t>Ιντερφερόνη, μη ειδική </a:t>
            </a:r>
            <a:r>
              <a:rPr lang="el-GR" sz="1600" dirty="0" err="1" smtClean="0"/>
              <a:t>αντι</a:t>
            </a:r>
            <a:r>
              <a:rPr lang="el-GR" sz="1600" dirty="0" smtClean="0"/>
              <a:t>-</a:t>
            </a:r>
            <a:r>
              <a:rPr lang="el-GR" sz="1600" dirty="0" err="1" smtClean="0"/>
              <a:t>ιική</a:t>
            </a:r>
            <a:r>
              <a:rPr lang="el-GR" sz="1600" dirty="0" smtClean="0"/>
              <a:t> πρωτεΐνη που εμποδίζει τον πολλαπλασιασμό των ιών</a:t>
            </a:r>
            <a:endParaRPr lang="el-GR" sz="1600" dirty="0"/>
          </a:p>
        </p:txBody>
      </p:sp>
      <p:sp>
        <p:nvSpPr>
          <p:cNvPr id="6" name="5 - TextBox"/>
          <p:cNvSpPr txBox="1"/>
          <p:nvPr/>
        </p:nvSpPr>
        <p:spPr>
          <a:xfrm>
            <a:off x="4572000" y="4005064"/>
            <a:ext cx="3888432" cy="1077218"/>
          </a:xfrm>
          <a:prstGeom prst="rect">
            <a:avLst/>
          </a:prstGeom>
          <a:solidFill>
            <a:schemeClr val="accent1">
              <a:lumMod val="20000"/>
              <a:lumOff val="80000"/>
            </a:schemeClr>
          </a:solidFill>
        </p:spPr>
        <p:txBody>
          <a:bodyPr wrap="square" rtlCol="0">
            <a:spAutoFit/>
          </a:bodyPr>
          <a:lstStyle/>
          <a:p>
            <a:pPr algn="ctr"/>
            <a:r>
              <a:rPr lang="el-GR" sz="1600" b="1" dirty="0" smtClean="0"/>
              <a:t>Μηχανισμοί ειδικής επίκτητης ανοσίας</a:t>
            </a:r>
          </a:p>
          <a:p>
            <a:pPr>
              <a:buFont typeface="Wingdings" pitchFamily="2" charset="2"/>
              <a:buChar char="§"/>
            </a:pPr>
            <a:r>
              <a:rPr lang="el-GR" sz="1600" dirty="0" smtClean="0"/>
              <a:t>Χυμική ανοσία (παραγωγή αντισωμάτων)</a:t>
            </a:r>
          </a:p>
          <a:p>
            <a:pPr>
              <a:buFont typeface="Wingdings" pitchFamily="2" charset="2"/>
              <a:buChar char="§"/>
            </a:pPr>
            <a:r>
              <a:rPr lang="el-GR" sz="1600" dirty="0" smtClean="0"/>
              <a:t>Κυτταρική ανοσία (παραγωγή ειδικών λεμφοκυττάρων) </a:t>
            </a:r>
            <a:endParaRPr lang="el-GR"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1357298"/>
            <a:ext cx="5760640"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Εντερόκοκκοι </a:t>
            </a:r>
            <a:endParaRPr lang="el-GR" b="1" dirty="0">
              <a:solidFill>
                <a:schemeClr val="bg1"/>
              </a:solidFill>
            </a:endParaRPr>
          </a:p>
        </p:txBody>
      </p:sp>
      <p:sp>
        <p:nvSpPr>
          <p:cNvPr id="5" name="4 - TextBox"/>
          <p:cNvSpPr txBox="1"/>
          <p:nvPr/>
        </p:nvSpPr>
        <p:spPr>
          <a:xfrm>
            <a:off x="1714480" y="1897457"/>
            <a:ext cx="5760640"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l-GR" sz="1600" dirty="0" smtClean="0"/>
              <a:t>Οι εντερόκοκκοι παλαιότερα κατατάσσονταν στην ομάδα </a:t>
            </a:r>
            <a:r>
              <a:rPr lang="en-US" sz="1600" dirty="0" smtClean="0"/>
              <a:t>D</a:t>
            </a:r>
            <a:r>
              <a:rPr lang="el-GR" sz="1600" dirty="0" smtClean="0"/>
              <a:t> κατά </a:t>
            </a:r>
            <a:r>
              <a:rPr lang="en-US" sz="1600" dirty="0" smtClean="0"/>
              <a:t>Lancefield</a:t>
            </a:r>
            <a:r>
              <a:rPr lang="el-GR" sz="1600" dirty="0" smtClean="0"/>
              <a:t> των β-αιμολυτικών στρεπτόκοκκων.  Επειδή παρουσιάζουν μεγάλες διαφορές από τους στρεπτόκοκκους, όπως αντίσταση στη χολή και διάφορα αντιβιοτικά και ανάπτυξη σε χλωριούχο νάτριο 6,5%, σήμερα κατατάσσονται σε διαφορετική οικογένεια (</a:t>
            </a:r>
            <a:r>
              <a:rPr lang="en-US" sz="1600" i="1" dirty="0" smtClean="0"/>
              <a:t>Enterococcaceae)</a:t>
            </a:r>
            <a:r>
              <a:rPr lang="el-GR" sz="1600" i="1" dirty="0" smtClean="0"/>
              <a:t> και</a:t>
            </a:r>
            <a:r>
              <a:rPr lang="el-GR" sz="1600" dirty="0" smtClean="0"/>
              <a:t> γένος </a:t>
            </a:r>
            <a:r>
              <a:rPr lang="en-US" sz="1600" dirty="0" smtClean="0"/>
              <a:t>(</a:t>
            </a:r>
            <a:r>
              <a:rPr lang="en-US" sz="1600" i="1" dirty="0" smtClean="0"/>
              <a:t>Enterococcus)</a:t>
            </a:r>
            <a:endParaRPr lang="el-GR" sz="1600" i="1" dirty="0" smtClean="0"/>
          </a:p>
          <a:p>
            <a:endParaRPr lang="el-GR" sz="1600" i="1" dirty="0" smtClean="0"/>
          </a:p>
          <a:p>
            <a:pPr>
              <a:buFont typeface="Arial" pitchFamily="34" charset="0"/>
              <a:buChar char="•"/>
            </a:pPr>
            <a:r>
              <a:rPr lang="el-GR" sz="1600" dirty="0" smtClean="0"/>
              <a:t>Αποτελούν μέρος της φυσιολογικής χλωρίδας του εντέρου και ευκαιριακά του κόλπου και του στοματοφάρυγγα</a:t>
            </a:r>
          </a:p>
          <a:p>
            <a:endParaRPr lang="el-GR" sz="1600" dirty="0" smtClean="0"/>
          </a:p>
          <a:p>
            <a:pPr>
              <a:buFont typeface="Arial" pitchFamily="34" charset="0"/>
              <a:buChar char="•"/>
            </a:pPr>
            <a:r>
              <a:rPr lang="el-GR" sz="1600" dirty="0" smtClean="0"/>
              <a:t>Προκαλούν σπάνια λοίμωξη σε υγιή άτομα, αλλά είναι υπεύθυνοι για ενδονοσοκομειακές λοιμώξεις.  Μπορεί να προσβάλουν το ουροποιητικό σύστημα, τα χοληφόρα, το ενδοκάρδιο, και να επιμολύνουν τραύματα ή εγκαύματα </a:t>
            </a:r>
          </a:p>
          <a:p>
            <a:endParaRPr lang="el-GR" sz="1600" dirty="0" smtClean="0"/>
          </a:p>
          <a:p>
            <a:pPr>
              <a:buFont typeface="Arial" pitchFamily="34" charset="0"/>
              <a:buChar char="•"/>
            </a:pPr>
            <a:r>
              <a:rPr lang="el-GR" sz="1600" dirty="0" smtClean="0"/>
              <a:t>Είναι ανθεκτικοί σε πολλά αντιβιοτικά</a:t>
            </a:r>
            <a:endParaRPr lang="el-GR" sz="1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4" name="3 - TextBox"/>
          <p:cNvSpPr txBox="1"/>
          <p:nvPr/>
        </p:nvSpPr>
        <p:spPr>
          <a:xfrm>
            <a:off x="2900426" y="500042"/>
            <a:ext cx="360040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Ιδιότητες  εντερόκοκκων</a:t>
            </a:r>
            <a:endParaRPr lang="el-GR" b="1" dirty="0">
              <a:solidFill>
                <a:schemeClr val="bg1"/>
              </a:solidFill>
            </a:endParaRPr>
          </a:p>
        </p:txBody>
      </p:sp>
      <p:pic>
        <p:nvPicPr>
          <p:cNvPr id="6" name="Picture 4" descr="Αποτέλεσμα εικόνας για enterococcus"/>
          <p:cNvPicPr>
            <a:picLocks noChangeAspect="1" noChangeArrowheads="1"/>
          </p:cNvPicPr>
          <p:nvPr/>
        </p:nvPicPr>
        <p:blipFill>
          <a:blip r:embed="rId2" cstate="print"/>
          <a:srcRect/>
          <a:stretch>
            <a:fillRect/>
          </a:stretch>
        </p:blipFill>
        <p:spPr bwMode="auto">
          <a:xfrm>
            <a:off x="5550180" y="1832854"/>
            <a:ext cx="3522414" cy="3096344"/>
          </a:xfrm>
          <a:prstGeom prst="rect">
            <a:avLst/>
          </a:prstGeom>
          <a:noFill/>
        </p:spPr>
      </p:pic>
      <p:sp>
        <p:nvSpPr>
          <p:cNvPr id="7" name="6 - TextBox"/>
          <p:cNvSpPr txBox="1"/>
          <p:nvPr/>
        </p:nvSpPr>
        <p:spPr>
          <a:xfrm>
            <a:off x="85274" y="1142984"/>
            <a:ext cx="5343982" cy="526297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nSpc>
                <a:spcPct val="150000"/>
              </a:lnSpc>
              <a:buFont typeface="Arial" pitchFamily="34" charset="0"/>
              <a:buChar char="•"/>
            </a:pPr>
            <a:r>
              <a:rPr lang="en-US" sz="1600" dirty="0" smtClean="0"/>
              <a:t>Gram (+)</a:t>
            </a:r>
            <a:r>
              <a:rPr lang="el-GR" sz="1600" dirty="0" smtClean="0"/>
              <a:t> κόκκοι σε ζεύγη ή κοντές αλυσίδες</a:t>
            </a:r>
          </a:p>
          <a:p>
            <a:pPr>
              <a:lnSpc>
                <a:spcPct val="150000"/>
              </a:lnSpc>
              <a:buFont typeface="Arial" pitchFamily="34" charset="0"/>
              <a:buChar char="•"/>
            </a:pPr>
            <a:r>
              <a:rPr lang="el-GR" sz="1600" dirty="0" smtClean="0"/>
              <a:t>Ωοειδείς</a:t>
            </a:r>
          </a:p>
          <a:p>
            <a:pPr>
              <a:lnSpc>
                <a:spcPct val="150000"/>
              </a:lnSpc>
              <a:buFont typeface="Arial" pitchFamily="34" charset="0"/>
              <a:buChar char="•"/>
            </a:pPr>
            <a:r>
              <a:rPr lang="el-GR" sz="1600" dirty="0" smtClean="0"/>
              <a:t>Ακίνητοι</a:t>
            </a:r>
          </a:p>
          <a:p>
            <a:pPr>
              <a:lnSpc>
                <a:spcPct val="150000"/>
              </a:lnSpc>
              <a:buFont typeface="Arial" pitchFamily="34" charset="0"/>
              <a:buChar char="•"/>
            </a:pPr>
            <a:r>
              <a:rPr lang="el-GR" sz="1600" dirty="0" smtClean="0"/>
              <a:t>Δε σχηματίζουν σπόρια</a:t>
            </a:r>
          </a:p>
          <a:p>
            <a:pPr>
              <a:lnSpc>
                <a:spcPct val="150000"/>
              </a:lnSpc>
              <a:buFont typeface="Arial" pitchFamily="34" charset="0"/>
              <a:buChar char="•"/>
            </a:pPr>
            <a:r>
              <a:rPr lang="el-GR" sz="1600" dirty="0" smtClean="0"/>
              <a:t>Δίνουν αρνητική την αντίδραση οξειδάσης και καταλάσης</a:t>
            </a:r>
          </a:p>
          <a:p>
            <a:pPr>
              <a:lnSpc>
                <a:spcPct val="150000"/>
              </a:lnSpc>
              <a:buFont typeface="Arial" pitchFamily="34" charset="0"/>
              <a:buChar char="•"/>
            </a:pPr>
            <a:r>
              <a:rPr lang="el-GR" sz="1600" dirty="0" smtClean="0"/>
              <a:t>Αναπτύσσονται σε θερμοκρασίες 10-45</a:t>
            </a:r>
            <a:r>
              <a:rPr lang="el-GR" sz="1600" baseline="30000" dirty="0" smtClean="0"/>
              <a:t>ο</a:t>
            </a:r>
            <a:r>
              <a:rPr lang="el-GR" sz="1600" dirty="0" smtClean="0"/>
              <a:t> </a:t>
            </a:r>
            <a:r>
              <a:rPr lang="en-US" sz="1600" dirty="0" smtClean="0"/>
              <a:t>C </a:t>
            </a:r>
            <a:r>
              <a:rPr lang="el-GR" sz="1600" dirty="0" smtClean="0"/>
              <a:t> και επιβιώνουν σε θερμοκρασία 60</a:t>
            </a:r>
            <a:r>
              <a:rPr lang="el-GR" sz="1600" baseline="30000" dirty="0" smtClean="0"/>
              <a:t>ο</a:t>
            </a:r>
            <a:r>
              <a:rPr lang="el-GR" sz="1600" dirty="0" smtClean="0"/>
              <a:t> </a:t>
            </a:r>
            <a:r>
              <a:rPr lang="en-US" sz="1600" dirty="0" smtClean="0"/>
              <a:t>C</a:t>
            </a:r>
            <a:r>
              <a:rPr lang="el-GR" sz="1600" dirty="0" smtClean="0"/>
              <a:t> για 30 λεπτά</a:t>
            </a:r>
          </a:p>
          <a:p>
            <a:pPr>
              <a:lnSpc>
                <a:spcPct val="150000"/>
              </a:lnSpc>
              <a:buFont typeface="Arial" pitchFamily="34" charset="0"/>
              <a:buChar char="•"/>
            </a:pPr>
            <a:r>
              <a:rPr lang="el-GR" sz="1600" dirty="0" smtClean="0"/>
              <a:t>Αντέχουν σε </a:t>
            </a:r>
            <a:r>
              <a:rPr lang="en-US" sz="1600" dirty="0" smtClean="0"/>
              <a:t>pH</a:t>
            </a:r>
            <a:r>
              <a:rPr lang="el-GR" sz="1600" dirty="0" smtClean="0"/>
              <a:t> 9,6 και αναπτύσσονται παρουσία </a:t>
            </a:r>
            <a:r>
              <a:rPr lang="en-US" sz="1600" dirty="0" smtClean="0"/>
              <a:t>NaCl</a:t>
            </a:r>
            <a:r>
              <a:rPr lang="el-GR" sz="1600" dirty="0" smtClean="0"/>
              <a:t> 6,5%</a:t>
            </a:r>
          </a:p>
          <a:p>
            <a:pPr>
              <a:lnSpc>
                <a:spcPct val="150000"/>
              </a:lnSpc>
              <a:buFont typeface="Arial" pitchFamily="34" charset="0"/>
              <a:buChar char="•"/>
            </a:pPr>
            <a:r>
              <a:rPr lang="el-GR" sz="1600" dirty="0" smtClean="0"/>
              <a:t>Είναι ανθεκτικοί στη χολή και μπορούν να αναπτυχθούν σε </a:t>
            </a:r>
            <a:r>
              <a:rPr lang="en-US" sz="1600" dirty="0" smtClean="0"/>
              <a:t>MacConkey agar</a:t>
            </a:r>
            <a:r>
              <a:rPr lang="el-GR" sz="1600" dirty="0" smtClean="0"/>
              <a:t> </a:t>
            </a:r>
            <a:r>
              <a:rPr lang="el-GR" sz="1600" dirty="0" err="1" smtClean="0"/>
              <a:t>Νο</a:t>
            </a:r>
            <a:r>
              <a:rPr lang="el-GR" sz="1600" dirty="0" smtClean="0"/>
              <a:t> 2 δίνοντας χαρακτηριστικές αποικίες (μικρές, στρογγυλές, </a:t>
            </a:r>
            <a:r>
              <a:rPr lang="el-GR" sz="1600" dirty="0" err="1" smtClean="0"/>
              <a:t>ροδέρυθρες</a:t>
            </a:r>
            <a:r>
              <a:rPr lang="en-US" sz="1600" dirty="0" smtClean="0"/>
              <a:t>, </a:t>
            </a:r>
            <a:r>
              <a:rPr lang="el-GR" sz="1600" dirty="0" smtClean="0"/>
              <a:t>λείες, περιγεγραμμένες, με βουτυρώδη σύσταση)</a:t>
            </a:r>
          </a:p>
          <a:p>
            <a:pPr>
              <a:lnSpc>
                <a:spcPct val="150000"/>
              </a:lnSpc>
              <a:buFont typeface="Arial" pitchFamily="34" charset="0"/>
              <a:buChar char="•"/>
            </a:pPr>
            <a:r>
              <a:rPr lang="el-GR" sz="1600" dirty="0" smtClean="0"/>
              <a:t>Υδρολύουν την εσκουλίνη σε εσκουλετίνη </a:t>
            </a:r>
          </a:p>
          <a:p>
            <a:pPr>
              <a:lnSpc>
                <a:spcPct val="150000"/>
              </a:lnSpc>
              <a:buFont typeface="Arial" pitchFamily="34" charset="0"/>
              <a:buChar char="•"/>
            </a:pPr>
            <a:r>
              <a:rPr lang="el-GR" sz="1600" dirty="0" smtClean="0"/>
              <a:t>Στο αιματούχο άγαρ αναπτύσσονται με ή χωρίς αιμόλυση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1835696" y="404664"/>
            <a:ext cx="5184576"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Καλλιέργεια εντερόκοκκων </a:t>
            </a:r>
            <a:endParaRPr lang="el-GR" b="1" dirty="0">
              <a:solidFill>
                <a:schemeClr val="bg1"/>
              </a:solidFill>
            </a:endParaRPr>
          </a:p>
        </p:txBody>
      </p:sp>
      <p:sp>
        <p:nvSpPr>
          <p:cNvPr id="4" name="3 - TextBox"/>
          <p:cNvSpPr txBox="1"/>
          <p:nvPr/>
        </p:nvSpPr>
        <p:spPr>
          <a:xfrm>
            <a:off x="1835696" y="988273"/>
            <a:ext cx="5184576" cy="280076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Arial" pitchFamily="34" charset="0"/>
              <a:buChar char="•"/>
            </a:pPr>
            <a:r>
              <a:rPr lang="el-GR" sz="1600" dirty="0" smtClean="0"/>
              <a:t>Αναπτύσσονται σε θερμοκρασία 35</a:t>
            </a:r>
            <a:r>
              <a:rPr lang="el-GR" sz="1600" baseline="30000" dirty="0" smtClean="0"/>
              <a:t>ο</a:t>
            </a:r>
            <a:r>
              <a:rPr lang="el-GR" sz="1600" dirty="0" smtClean="0"/>
              <a:t> </a:t>
            </a:r>
            <a:r>
              <a:rPr lang="en-US" sz="1600" dirty="0" smtClean="0"/>
              <a:t>C</a:t>
            </a:r>
            <a:r>
              <a:rPr lang="el-GR" sz="1600" dirty="0" smtClean="0"/>
              <a:t>, αλλά μπορούν να αναπτυχθούν σε θερμοκρασίες 10-45</a:t>
            </a:r>
            <a:r>
              <a:rPr lang="el-GR" sz="1600" baseline="30000" dirty="0" smtClean="0"/>
              <a:t>ο</a:t>
            </a:r>
            <a:r>
              <a:rPr lang="el-GR" sz="1600" dirty="0" smtClean="0"/>
              <a:t> </a:t>
            </a:r>
            <a:r>
              <a:rPr lang="en-US" sz="1600" dirty="0" smtClean="0"/>
              <a:t> C </a:t>
            </a:r>
            <a:endParaRPr lang="el-GR" sz="1600" dirty="0" smtClean="0"/>
          </a:p>
          <a:p>
            <a:pPr>
              <a:buFont typeface="Arial" pitchFamily="34" charset="0"/>
              <a:buChar char="•"/>
            </a:pPr>
            <a:r>
              <a:rPr lang="el-GR" sz="1600" dirty="0" smtClean="0"/>
              <a:t>Είναι ανθεκτικοί στη παρουσία </a:t>
            </a:r>
            <a:r>
              <a:rPr lang="en-US" sz="1600" dirty="0" smtClean="0"/>
              <a:t>NaCl</a:t>
            </a:r>
            <a:r>
              <a:rPr lang="el-GR" sz="1600" dirty="0" smtClean="0"/>
              <a:t> 6,5% και χολής 40%</a:t>
            </a:r>
          </a:p>
          <a:p>
            <a:pPr>
              <a:buFont typeface="Arial" pitchFamily="34" charset="0"/>
              <a:buChar char="•"/>
            </a:pPr>
            <a:r>
              <a:rPr lang="el-GR" sz="1600" dirty="0" smtClean="0"/>
              <a:t>Αντέχουν σε </a:t>
            </a:r>
            <a:r>
              <a:rPr lang="en-US" sz="1600" dirty="0" smtClean="0"/>
              <a:t>pH 9,6</a:t>
            </a:r>
            <a:endParaRPr lang="el-GR" sz="1600" dirty="0" smtClean="0"/>
          </a:p>
          <a:p>
            <a:pPr>
              <a:buFont typeface="Arial" pitchFamily="34" charset="0"/>
              <a:buChar char="•"/>
            </a:pPr>
            <a:r>
              <a:rPr lang="el-GR" sz="1600" dirty="0" smtClean="0"/>
              <a:t>Επιβιώνουν στους 60</a:t>
            </a:r>
            <a:r>
              <a:rPr lang="el-GR" sz="1600" baseline="30000" dirty="0" smtClean="0"/>
              <a:t>ο</a:t>
            </a:r>
            <a:r>
              <a:rPr lang="el-GR" sz="1600" dirty="0" smtClean="0"/>
              <a:t> </a:t>
            </a:r>
            <a:r>
              <a:rPr lang="en-US" sz="1600" dirty="0" smtClean="0"/>
              <a:t>C</a:t>
            </a:r>
            <a:r>
              <a:rPr lang="el-GR" sz="1600" dirty="0" smtClean="0"/>
              <a:t> για 30 λεπτά</a:t>
            </a:r>
          </a:p>
          <a:p>
            <a:pPr>
              <a:buFont typeface="Arial" pitchFamily="34" charset="0"/>
              <a:buChar char="•"/>
            </a:pPr>
            <a:r>
              <a:rPr lang="el-GR" sz="1600" dirty="0" smtClean="0"/>
              <a:t>Σε αιματούχο άγαρ δίνουν λευκές αποικίες με ή χωρίς αιμόλυση</a:t>
            </a:r>
          </a:p>
          <a:p>
            <a:pPr>
              <a:buFont typeface="Arial" pitchFamily="34" charset="0"/>
              <a:buChar char="•"/>
            </a:pPr>
            <a:r>
              <a:rPr lang="el-GR" sz="1600" dirty="0" smtClean="0"/>
              <a:t>Αναπτύσσονται στο </a:t>
            </a:r>
            <a:r>
              <a:rPr lang="en-US" sz="1600" dirty="0" smtClean="0"/>
              <a:t>MacConkey </a:t>
            </a:r>
            <a:r>
              <a:rPr lang="el-GR" sz="1600" dirty="0" smtClean="0"/>
              <a:t>άγαρ </a:t>
            </a:r>
            <a:r>
              <a:rPr lang="en-US" sz="1600" dirty="0" smtClean="0"/>
              <a:t>No II </a:t>
            </a:r>
            <a:r>
              <a:rPr lang="el-GR" sz="1600" dirty="0" smtClean="0"/>
              <a:t>δίνοντας μικρές, ροδόχροες περιγεγραμμένες, λείες, βουτυρώδεις αποικίες </a:t>
            </a:r>
            <a:endParaRPr lang="el-GR" sz="1600" dirty="0"/>
          </a:p>
        </p:txBody>
      </p:sp>
      <p:pic>
        <p:nvPicPr>
          <p:cNvPr id="214018" name="Picture 2" descr="Σχετική εικόνα"/>
          <p:cNvPicPr>
            <a:picLocks noChangeAspect="1" noChangeArrowheads="1"/>
          </p:cNvPicPr>
          <p:nvPr/>
        </p:nvPicPr>
        <p:blipFill>
          <a:blip r:embed="rId2" cstate="print"/>
          <a:srcRect/>
          <a:stretch>
            <a:fillRect/>
          </a:stretch>
        </p:blipFill>
        <p:spPr bwMode="auto">
          <a:xfrm>
            <a:off x="4716016" y="3933056"/>
            <a:ext cx="2304256" cy="1944216"/>
          </a:xfrm>
          <a:prstGeom prst="rect">
            <a:avLst/>
          </a:prstGeom>
          <a:noFill/>
        </p:spPr>
      </p:pic>
      <p:pic>
        <p:nvPicPr>
          <p:cNvPr id="214022" name="Picture 6" descr="Αποτέλεσμα εικόνας για enterococcus faecalis"/>
          <p:cNvPicPr>
            <a:picLocks noChangeAspect="1" noChangeArrowheads="1"/>
          </p:cNvPicPr>
          <p:nvPr/>
        </p:nvPicPr>
        <p:blipFill>
          <a:blip r:embed="rId3" cstate="print"/>
          <a:srcRect/>
          <a:stretch>
            <a:fillRect/>
          </a:stretch>
        </p:blipFill>
        <p:spPr bwMode="auto">
          <a:xfrm>
            <a:off x="1858516" y="3933056"/>
            <a:ext cx="2353444" cy="1944216"/>
          </a:xfrm>
          <a:prstGeom prst="rect">
            <a:avLst/>
          </a:prstGeom>
          <a:noFill/>
        </p:spPr>
      </p:pic>
      <p:sp>
        <p:nvSpPr>
          <p:cNvPr id="9" name="8 - TextBox"/>
          <p:cNvSpPr txBox="1"/>
          <p:nvPr/>
        </p:nvSpPr>
        <p:spPr>
          <a:xfrm>
            <a:off x="1764134" y="5949280"/>
            <a:ext cx="2663850" cy="523220"/>
          </a:xfrm>
          <a:prstGeom prst="rect">
            <a:avLst/>
          </a:prstGeom>
          <a:noFill/>
        </p:spPr>
        <p:txBody>
          <a:bodyPr wrap="square" rtlCol="0">
            <a:spAutoFit/>
          </a:bodyPr>
          <a:lstStyle/>
          <a:p>
            <a:r>
              <a:rPr lang="el-GR" sz="1400" dirty="0" smtClean="0"/>
              <a:t>Καλλιέργεια εντερόκοκκου σε αιματούχο άγαρ</a:t>
            </a:r>
            <a:endParaRPr lang="el-GR" sz="1400" dirty="0"/>
          </a:p>
        </p:txBody>
      </p:sp>
      <p:sp>
        <p:nvSpPr>
          <p:cNvPr id="10" name="9 - TextBox"/>
          <p:cNvSpPr txBox="1"/>
          <p:nvPr/>
        </p:nvSpPr>
        <p:spPr>
          <a:xfrm>
            <a:off x="4644454" y="5949280"/>
            <a:ext cx="2663850" cy="523220"/>
          </a:xfrm>
          <a:prstGeom prst="rect">
            <a:avLst/>
          </a:prstGeom>
          <a:noFill/>
        </p:spPr>
        <p:txBody>
          <a:bodyPr wrap="square" rtlCol="0">
            <a:spAutoFit/>
          </a:bodyPr>
          <a:lstStyle/>
          <a:p>
            <a:r>
              <a:rPr lang="el-GR" sz="1400" dirty="0" smtClean="0"/>
              <a:t>Καλλιέργεια εντερόκοκκου σε </a:t>
            </a:r>
            <a:r>
              <a:rPr lang="en-US" sz="1400" dirty="0" smtClean="0"/>
              <a:t>MacConkey</a:t>
            </a:r>
            <a:r>
              <a:rPr lang="el-GR" sz="1400" dirty="0" smtClean="0"/>
              <a:t> άγαρ</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4" name="3 - TextBox"/>
          <p:cNvSpPr txBox="1"/>
          <p:nvPr/>
        </p:nvSpPr>
        <p:spPr>
          <a:xfrm>
            <a:off x="2123728" y="692696"/>
            <a:ext cx="460851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Παθογένεια εντερόκοκκων</a:t>
            </a:r>
            <a:endParaRPr lang="el-GR" b="1" dirty="0">
              <a:solidFill>
                <a:schemeClr val="bg1"/>
              </a:solidFill>
            </a:endParaRPr>
          </a:p>
        </p:txBody>
      </p:sp>
      <p:sp>
        <p:nvSpPr>
          <p:cNvPr id="5" name="4 - TextBox"/>
          <p:cNvSpPr txBox="1"/>
          <p:nvPr/>
        </p:nvSpPr>
        <p:spPr>
          <a:xfrm>
            <a:off x="2123728" y="1268760"/>
            <a:ext cx="4608512" cy="3293209"/>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Μέλος της φυσιολογικής χλωρίδας του γαστρεντερικού σωλήνα και ευκαιριακά του κόλπου των γυναικών.  Επίσης, είναι πιθανό να αποικίσουν ευκαιριακά το στοματοφάρυγγα χωρίς να προκαλούν τοπική λοίμωξη</a:t>
            </a:r>
          </a:p>
          <a:p>
            <a:pPr>
              <a:buFont typeface="Wingdings" pitchFamily="2" charset="2"/>
              <a:buChar char="ü"/>
            </a:pPr>
            <a:r>
              <a:rPr lang="el-GR" sz="1600" dirty="0" smtClean="0"/>
              <a:t>Δεν είναι ιδιαίτερα λοιμογόνοι και σπάνια προκαλούν λοιμώξεις σε υγιή άτομα</a:t>
            </a:r>
          </a:p>
          <a:p>
            <a:pPr>
              <a:buFont typeface="Wingdings" pitchFamily="2" charset="2"/>
              <a:buChar char="ü"/>
            </a:pPr>
            <a:r>
              <a:rPr lang="el-GR" sz="1600" dirty="0" smtClean="0"/>
              <a:t>Παρουσιάζουν </a:t>
            </a:r>
            <a:r>
              <a:rPr lang="el-GR" sz="1600" dirty="0" err="1" smtClean="0"/>
              <a:t>πολυανθεκτικά</a:t>
            </a:r>
            <a:r>
              <a:rPr lang="el-GR" sz="1600" dirty="0" smtClean="0"/>
              <a:t> στελέχη και για το λόγο αυτό είναι υπεύθυνοι για ενδονοσοκομειακές λοιμώξεις</a:t>
            </a:r>
          </a:p>
          <a:p>
            <a:pPr>
              <a:buFont typeface="Wingdings" pitchFamily="2" charset="2"/>
              <a:buChar char="ü"/>
            </a:pPr>
            <a:r>
              <a:rPr lang="el-GR" sz="1600" dirty="0" smtClean="0"/>
              <a:t>Προσβάλουν το ουροποιητικό σύστημα, τα χοληφόρα, το ενδοκάρδιο και επιμολύνουν τραύματα ή εγκαύματα</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3" name="2 - TextBox"/>
          <p:cNvSpPr txBox="1"/>
          <p:nvPr/>
        </p:nvSpPr>
        <p:spPr>
          <a:xfrm>
            <a:off x="1475656" y="548680"/>
            <a:ext cx="5976664"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Διάγνωση εντερόκοκκων</a:t>
            </a:r>
            <a:endParaRPr lang="el-GR" b="1" dirty="0">
              <a:solidFill>
                <a:schemeClr val="bg1"/>
              </a:solidFill>
            </a:endParaRPr>
          </a:p>
        </p:txBody>
      </p:sp>
      <p:sp>
        <p:nvSpPr>
          <p:cNvPr id="4" name="3 - TextBox"/>
          <p:cNvSpPr txBox="1"/>
          <p:nvPr/>
        </p:nvSpPr>
        <p:spPr>
          <a:xfrm>
            <a:off x="1475656" y="1124744"/>
            <a:ext cx="5976664" cy="4770537"/>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Οι εντερόκοκκοι διακρίνονται</a:t>
            </a:r>
            <a:r>
              <a:rPr lang="el-GR" sz="1600" dirty="0" smtClean="0"/>
              <a:t>:</a:t>
            </a:r>
          </a:p>
          <a:p>
            <a:pPr>
              <a:buFont typeface="Wingdings" pitchFamily="2" charset="2"/>
              <a:buChar char="Ø"/>
            </a:pPr>
            <a:r>
              <a:rPr lang="el-GR" sz="1600" dirty="0" smtClean="0"/>
              <a:t>Από τους σταφυλόκοκκους με τη δοκιμασία καταλάσης (εντερόκοκκοι αρνητικοί)</a:t>
            </a:r>
          </a:p>
          <a:p>
            <a:pPr>
              <a:buFont typeface="Wingdings" pitchFamily="2" charset="2"/>
              <a:buChar char="Ø"/>
            </a:pPr>
            <a:r>
              <a:rPr lang="el-GR" sz="1600" dirty="0" smtClean="0"/>
              <a:t>Από τους β-αιμολυτικούς στρεπτόκοκκους της ομάδας Α με τη δοκιμασία βακιτρακίνης (εντερόκοκκοι ανθεκτικοί)</a:t>
            </a:r>
          </a:p>
          <a:p>
            <a:pPr>
              <a:buFont typeface="Wingdings" pitchFamily="2" charset="2"/>
              <a:buChar char="Ø"/>
            </a:pPr>
            <a:r>
              <a:rPr lang="el-GR" sz="1600" dirty="0" smtClean="0"/>
              <a:t>Από τους α-αιμολυτικούς στρεπτόκοκκους με τη δοκιμασία υδρολύσεως της αισκουλίνης σε υλικό που περιέχει χολή ( οι εντερόκοκκοι την υδρολύουν ενώ οι α-αιμολυτικοί όχι)</a:t>
            </a:r>
          </a:p>
          <a:p>
            <a:pPr>
              <a:buFont typeface="Wingdings" pitchFamily="2" charset="2"/>
              <a:buChar char="Ø"/>
            </a:pPr>
            <a:r>
              <a:rPr lang="el-GR" sz="1600" dirty="0" smtClean="0"/>
              <a:t>Από τους στρεπτόκοκκους της ομάδας </a:t>
            </a:r>
            <a:r>
              <a:rPr lang="en-US" sz="1600" dirty="0" smtClean="0"/>
              <a:t>D</a:t>
            </a:r>
            <a:r>
              <a:rPr lang="el-GR" sz="1600" dirty="0" smtClean="0"/>
              <a:t> από την δυνατότητα ανάπτυξης σε ζωμό με 6,5% </a:t>
            </a:r>
            <a:r>
              <a:rPr lang="en-US" sz="1600" dirty="0" smtClean="0"/>
              <a:t>NaCl</a:t>
            </a:r>
            <a:r>
              <a:rPr lang="el-GR" sz="1600" dirty="0" smtClean="0"/>
              <a:t> (οι εντερόκοκκοι αναπτύσσονται σε αντίθεση με τους στρεπτόκοκκους)</a:t>
            </a:r>
          </a:p>
          <a:p>
            <a:pPr>
              <a:buFont typeface="Wingdings" pitchFamily="2" charset="2"/>
              <a:buChar char="Ø"/>
            </a:pPr>
            <a:r>
              <a:rPr lang="el-GR" sz="1600" dirty="0" smtClean="0"/>
              <a:t>Από τους μη αιμολυτικούς στρεπτόκοκκους με τη δοκιμασία υδρολύσεως της αισκουλίνης και ανάπτυξης σε ζωμό με 6,5% </a:t>
            </a:r>
            <a:r>
              <a:rPr lang="en-US" sz="1600" dirty="0" smtClean="0"/>
              <a:t>NaCl</a:t>
            </a:r>
            <a:endParaRPr lang="el-GR" sz="1600" dirty="0" smtClean="0"/>
          </a:p>
          <a:p>
            <a:pPr>
              <a:buFont typeface="Wingdings" pitchFamily="2" charset="2"/>
              <a:buChar char="Ø"/>
            </a:pPr>
            <a:r>
              <a:rPr lang="el-GR" sz="1600" dirty="0" smtClean="0"/>
              <a:t>Από τους πνευμονιόκοκκους με τη δοκιμασία οπτοχίνης (οι εντερόκοκκοι είναι ανθεκτικοί) ή τη δοκιμασία χολής παρουσία της οποίας οι </a:t>
            </a:r>
            <a:r>
              <a:rPr lang="el-GR" sz="1600" dirty="0" err="1" smtClean="0"/>
              <a:t>πνευμονιόκοκκοι</a:t>
            </a:r>
            <a:r>
              <a:rPr lang="el-GR" sz="1600" dirty="0" smtClean="0"/>
              <a:t> δεν αναπτύσσονται σε αντίθεση με τους εντερόκοκκους</a:t>
            </a:r>
          </a:p>
          <a:p>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43174" y="996719"/>
            <a:ext cx="4071966" cy="646331"/>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Εργαστηριακή πρακτική ταυτοποίησης εντερόκοκκου</a:t>
            </a:r>
            <a:endParaRPr lang="el-GR" b="1" dirty="0">
              <a:solidFill>
                <a:schemeClr val="bg1"/>
              </a:solidFill>
            </a:endParaRPr>
          </a:p>
        </p:txBody>
      </p:sp>
      <p:sp>
        <p:nvSpPr>
          <p:cNvPr id="3" name="2 - TextBox"/>
          <p:cNvSpPr txBox="1"/>
          <p:nvPr/>
        </p:nvSpPr>
        <p:spPr>
          <a:xfrm>
            <a:off x="2643174" y="3613382"/>
            <a:ext cx="4214842" cy="1815882"/>
          </a:xfrm>
          <a:prstGeom prst="rect">
            <a:avLst/>
          </a:prstGeom>
          <a:noFill/>
          <a:ln>
            <a:solidFill>
              <a:schemeClr val="tx2">
                <a:lumMod val="60000"/>
                <a:lumOff val="40000"/>
              </a:schemeClr>
            </a:solidFill>
          </a:ln>
        </p:spPr>
        <p:txBody>
          <a:bodyPr wrap="square" rtlCol="0">
            <a:spAutoFit/>
          </a:bodyPr>
          <a:lstStyle/>
          <a:p>
            <a:pPr marL="342900" indent="-342900"/>
            <a:r>
              <a:rPr lang="el-GR" sz="1600" b="1" dirty="0" smtClean="0"/>
              <a:t>Ταυτοποίηση:</a:t>
            </a:r>
          </a:p>
          <a:p>
            <a:pPr marL="342900" indent="-342900">
              <a:buAutoNum type="arabicPeriod"/>
            </a:pPr>
            <a:r>
              <a:rPr lang="el-GR" sz="1600" dirty="0" smtClean="0"/>
              <a:t>Μελέτη αποικιών και αιμόλυσης</a:t>
            </a:r>
          </a:p>
          <a:p>
            <a:pPr marL="342900" indent="-342900">
              <a:buAutoNum type="arabicPeriod"/>
            </a:pPr>
            <a:r>
              <a:rPr lang="el-GR" sz="1600" dirty="0" smtClean="0"/>
              <a:t>Δοκιμασία καταλάσης</a:t>
            </a:r>
          </a:p>
          <a:p>
            <a:pPr marL="342900" indent="-342900">
              <a:buAutoNum type="arabicPeriod"/>
            </a:pPr>
            <a:r>
              <a:rPr lang="el-GR" sz="1600" dirty="0" smtClean="0"/>
              <a:t>Δοκιμασία χολής – αισκουλίνης</a:t>
            </a:r>
          </a:p>
          <a:p>
            <a:pPr marL="342900" indent="-342900">
              <a:buAutoNum type="arabicPeriod"/>
            </a:pPr>
            <a:r>
              <a:rPr lang="el-GR" sz="1600" dirty="0" smtClean="0"/>
              <a:t>Ανάπτυξη σε ζωμό με 6,5% </a:t>
            </a:r>
            <a:r>
              <a:rPr lang="en-US" sz="1600" dirty="0" smtClean="0"/>
              <a:t>NaCl</a:t>
            </a:r>
            <a:endParaRPr lang="el-GR" sz="1600" dirty="0" smtClean="0"/>
          </a:p>
          <a:p>
            <a:pPr marL="342900" indent="-342900">
              <a:buAutoNum type="arabicPeriod"/>
            </a:pPr>
            <a:r>
              <a:rPr lang="el-GR" sz="1600" dirty="0" smtClean="0"/>
              <a:t>Δοκιμασία </a:t>
            </a:r>
            <a:r>
              <a:rPr lang="en-US" sz="1600" dirty="0" smtClean="0"/>
              <a:t>PYR</a:t>
            </a:r>
            <a:endParaRPr lang="el-GR" sz="1600" dirty="0" smtClean="0"/>
          </a:p>
          <a:p>
            <a:pPr marL="342900" indent="-342900">
              <a:buAutoNum type="arabicPeriod"/>
            </a:pPr>
            <a:r>
              <a:rPr lang="el-GR" sz="1600" dirty="0" smtClean="0"/>
              <a:t>Ευαισθησία στη βανκομικίνη</a:t>
            </a:r>
            <a:endParaRPr lang="el-GR" sz="1600" dirty="0"/>
          </a:p>
        </p:txBody>
      </p:sp>
      <p:sp>
        <p:nvSpPr>
          <p:cNvPr id="4" name="3 - TextBox"/>
          <p:cNvSpPr txBox="1"/>
          <p:nvPr/>
        </p:nvSpPr>
        <p:spPr>
          <a:xfrm>
            <a:off x="2643174" y="1859340"/>
            <a:ext cx="4214842" cy="1569660"/>
          </a:xfrm>
          <a:prstGeom prst="rect">
            <a:avLst/>
          </a:prstGeom>
          <a:noFill/>
          <a:ln>
            <a:solidFill>
              <a:schemeClr val="tx2">
                <a:lumMod val="60000"/>
                <a:lumOff val="40000"/>
              </a:schemeClr>
            </a:solidFill>
          </a:ln>
        </p:spPr>
        <p:txBody>
          <a:bodyPr wrap="square" rtlCol="0">
            <a:spAutoFit/>
          </a:bodyPr>
          <a:lstStyle/>
          <a:p>
            <a:r>
              <a:rPr lang="el-GR" sz="1600" b="1" dirty="0" smtClean="0"/>
              <a:t>Αναζήτηση</a:t>
            </a:r>
            <a:r>
              <a:rPr lang="el-GR" sz="1600" dirty="0" smtClean="0"/>
              <a:t> σε δείγματα ούρων, αίματος, πύου κα.</a:t>
            </a:r>
          </a:p>
          <a:p>
            <a:r>
              <a:rPr lang="el-GR" sz="1600" b="1" dirty="0" smtClean="0"/>
              <a:t>Μικροσκοπική εικόνα: </a:t>
            </a:r>
            <a:r>
              <a:rPr lang="en-US" sz="1600" dirty="0" smtClean="0"/>
              <a:t>Gram</a:t>
            </a:r>
            <a:r>
              <a:rPr lang="el-GR" sz="1600" dirty="0" smtClean="0"/>
              <a:t>(+) κόκκοι σε ζεύγη ή κοντές αλυσίδες</a:t>
            </a:r>
          </a:p>
          <a:p>
            <a:r>
              <a:rPr lang="el-GR" sz="1600" b="1" dirty="0" smtClean="0"/>
              <a:t>Υλικά καλλιέργειας: </a:t>
            </a:r>
            <a:r>
              <a:rPr lang="el-GR" sz="1600" dirty="0" smtClean="0"/>
              <a:t>κοινά θρεπτικά υλικά, αιματούχο άγαρ, </a:t>
            </a:r>
            <a:r>
              <a:rPr lang="en-US" sz="1600" dirty="0" smtClean="0"/>
              <a:t>MacConkey </a:t>
            </a:r>
            <a:r>
              <a:rPr lang="el-GR" sz="1600" dirty="0" err="1" smtClean="0"/>
              <a:t>Νο</a:t>
            </a:r>
            <a:r>
              <a:rPr lang="el-GR" sz="1600" dirty="0" smtClean="0"/>
              <a:t> 2</a:t>
            </a:r>
            <a:endParaRPr lang="el-GR" sz="1600" b="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57422" y="1351650"/>
            <a:ext cx="5286412" cy="1077218"/>
          </a:xfrm>
          <a:prstGeom prst="rect">
            <a:avLst/>
          </a:prstGeom>
          <a:solidFill>
            <a:schemeClr val="accent1">
              <a:lumMod val="20000"/>
              <a:lumOff val="80000"/>
            </a:schemeClr>
          </a:solidFill>
        </p:spPr>
        <p:txBody>
          <a:bodyPr wrap="square" rtlCol="0">
            <a:spAutoFit/>
          </a:bodyPr>
          <a:lstStyle/>
          <a:p>
            <a:r>
              <a:rPr lang="el-GR" sz="1600" dirty="0" smtClean="0"/>
              <a:t>Οι μικροοργανισμοί που δίνουν θετική τη δοκιμασία </a:t>
            </a:r>
            <a:r>
              <a:rPr lang="en-US" sz="1600" dirty="0" smtClean="0"/>
              <a:t>PYR </a:t>
            </a:r>
            <a:r>
              <a:rPr lang="el-GR" sz="1600" dirty="0" smtClean="0"/>
              <a:t>παράγουν μία πεπτιδάση που υδρολύει την ουσία </a:t>
            </a:r>
            <a:r>
              <a:rPr lang="en-US" sz="1600" dirty="0" smtClean="0"/>
              <a:t>L-</a:t>
            </a:r>
            <a:r>
              <a:rPr lang="el-GR" sz="1600" dirty="0" err="1" smtClean="0"/>
              <a:t>πυρρολιδονυλο</a:t>
            </a:r>
            <a:r>
              <a:rPr lang="el-GR" sz="1600" dirty="0" smtClean="0"/>
              <a:t> – β </a:t>
            </a:r>
            <a:r>
              <a:rPr lang="el-GR" sz="1600" dirty="0" err="1" smtClean="0"/>
              <a:t>ναφθυλαμίδης</a:t>
            </a:r>
            <a:r>
              <a:rPr lang="el-GR" sz="1600" dirty="0" smtClean="0"/>
              <a:t>. Το αποτέλεσμα είναι η εμφάνιση κόκκινου χρώματος </a:t>
            </a:r>
            <a:endParaRPr lang="el-GR" sz="1600" dirty="0"/>
          </a:p>
        </p:txBody>
      </p:sp>
      <p:sp>
        <p:nvSpPr>
          <p:cNvPr id="3" name="2 - TextBox"/>
          <p:cNvSpPr txBox="1"/>
          <p:nvPr/>
        </p:nvSpPr>
        <p:spPr>
          <a:xfrm>
            <a:off x="4857752" y="2644874"/>
            <a:ext cx="4071966" cy="4093428"/>
          </a:xfrm>
          <a:prstGeom prst="rect">
            <a:avLst/>
          </a:prstGeom>
          <a:solidFill>
            <a:schemeClr val="accent1">
              <a:lumMod val="20000"/>
              <a:lumOff val="80000"/>
            </a:schemeClr>
          </a:solidFill>
        </p:spPr>
        <p:txBody>
          <a:bodyPr wrap="square" rtlCol="0">
            <a:spAutoFit/>
          </a:bodyPr>
          <a:lstStyle/>
          <a:p>
            <a:r>
              <a:rPr lang="el-GR" sz="1600" b="1" dirty="0" smtClean="0"/>
              <a:t>Β΄ μέθοδος</a:t>
            </a:r>
          </a:p>
          <a:p>
            <a:endParaRPr lang="el-GR" sz="1600" dirty="0" smtClean="0"/>
          </a:p>
          <a:p>
            <a:pPr>
              <a:buFont typeface="Wingdings" pitchFamily="2" charset="2"/>
              <a:buChar char="Ø"/>
            </a:pPr>
            <a:r>
              <a:rPr lang="el-GR" sz="1600" dirty="0" smtClean="0"/>
              <a:t>Παρασκευή ζωμού </a:t>
            </a:r>
            <a:r>
              <a:rPr lang="en-US" sz="1600" dirty="0" smtClean="0"/>
              <a:t>PYR</a:t>
            </a:r>
            <a:r>
              <a:rPr lang="el-GR" sz="1600" dirty="0" smtClean="0"/>
              <a:t> σε δοκιμαστικούς σωλήνες</a:t>
            </a:r>
          </a:p>
          <a:p>
            <a:pPr>
              <a:buFont typeface="Wingdings" pitchFamily="2" charset="2"/>
              <a:buChar char="Ø"/>
            </a:pPr>
            <a:r>
              <a:rPr lang="el-GR" sz="1600" dirty="0" smtClean="0"/>
              <a:t>Μεταφορά με κρικοφόρο στυλεό 2-3 μορφολογικά όμοιες αποικίες στο ζωμό</a:t>
            </a:r>
          </a:p>
          <a:p>
            <a:pPr>
              <a:buFont typeface="Wingdings" pitchFamily="2" charset="2"/>
              <a:buChar char="Ø"/>
            </a:pPr>
            <a:r>
              <a:rPr lang="el-GR" sz="1600" dirty="0" smtClean="0"/>
              <a:t>Επώαση στους 35</a:t>
            </a:r>
            <a:r>
              <a:rPr lang="el-GR" sz="1600" baseline="30000" dirty="0" smtClean="0"/>
              <a:t>ο</a:t>
            </a:r>
            <a:r>
              <a:rPr lang="el-GR" sz="1600" dirty="0" smtClean="0"/>
              <a:t> </a:t>
            </a:r>
            <a:r>
              <a:rPr lang="en-US" sz="1600" dirty="0" smtClean="0"/>
              <a:t>C, 4h</a:t>
            </a:r>
            <a:endParaRPr lang="el-GR" sz="1600" dirty="0" smtClean="0"/>
          </a:p>
          <a:p>
            <a:pPr>
              <a:buFont typeface="Wingdings" pitchFamily="2" charset="2"/>
              <a:buChar char="Ø"/>
            </a:pPr>
            <a:r>
              <a:rPr lang="el-GR" sz="1600" dirty="0" smtClean="0"/>
              <a:t>Προσθήκη μιας σταγόνας αντιδραστηρίου </a:t>
            </a:r>
            <a:r>
              <a:rPr lang="en-US" sz="1600" dirty="0" smtClean="0"/>
              <a:t>PYR</a:t>
            </a:r>
            <a:r>
              <a:rPr lang="el-GR" sz="1600" dirty="0" smtClean="0"/>
              <a:t> και παρατήρηση για αλλαγή χρώματος  (1 λεπτό)</a:t>
            </a:r>
          </a:p>
          <a:p>
            <a:endParaRPr lang="el-GR" sz="1600" dirty="0" smtClean="0"/>
          </a:p>
          <a:p>
            <a:r>
              <a:rPr lang="el-GR" sz="1600" b="1" dirty="0" smtClean="0"/>
              <a:t>Θετικό αποτέλεσμα: </a:t>
            </a:r>
            <a:r>
              <a:rPr lang="el-GR" sz="1600" dirty="0" smtClean="0"/>
              <a:t>χρώμα έντονο κόκκινο (κερασί)</a:t>
            </a:r>
          </a:p>
          <a:p>
            <a:r>
              <a:rPr lang="el-GR" sz="1600" b="1" dirty="0" smtClean="0"/>
              <a:t>Αρνητικό αποτέλεσμα: </a:t>
            </a:r>
            <a:r>
              <a:rPr lang="el-GR" sz="1600" dirty="0" smtClean="0"/>
              <a:t>χρώμα κίτρινο ως πορτοκαλί</a:t>
            </a:r>
          </a:p>
          <a:p>
            <a:endParaRPr lang="el-GR" dirty="0"/>
          </a:p>
        </p:txBody>
      </p:sp>
      <p:sp>
        <p:nvSpPr>
          <p:cNvPr id="4" name="3 - TextBox"/>
          <p:cNvSpPr txBox="1"/>
          <p:nvPr/>
        </p:nvSpPr>
        <p:spPr>
          <a:xfrm>
            <a:off x="2357422" y="639529"/>
            <a:ext cx="5286412" cy="646331"/>
          </a:xfrm>
          <a:prstGeom prst="rect">
            <a:avLst/>
          </a:prstGeom>
          <a:solidFill>
            <a:schemeClr val="tx2">
              <a:lumMod val="75000"/>
            </a:schemeClr>
          </a:solidFill>
        </p:spPr>
        <p:txBody>
          <a:bodyPr wrap="square" rtlCol="0">
            <a:spAutoFit/>
          </a:bodyPr>
          <a:lstStyle/>
          <a:p>
            <a:pPr algn="ctr"/>
            <a:r>
              <a:rPr lang="el-GR" b="1" dirty="0" smtClean="0">
                <a:solidFill>
                  <a:schemeClr val="bg1"/>
                </a:solidFill>
              </a:rPr>
              <a:t>Δοκιμασία </a:t>
            </a:r>
            <a:r>
              <a:rPr lang="en-US" b="1" dirty="0" smtClean="0">
                <a:solidFill>
                  <a:schemeClr val="bg1"/>
                </a:solidFill>
              </a:rPr>
              <a:t>L-</a:t>
            </a:r>
            <a:r>
              <a:rPr lang="el-GR" b="1" dirty="0" err="1" smtClean="0">
                <a:solidFill>
                  <a:schemeClr val="bg1"/>
                </a:solidFill>
              </a:rPr>
              <a:t>πυρρολιδονυλο</a:t>
            </a:r>
            <a:r>
              <a:rPr lang="el-GR" b="1" dirty="0" smtClean="0">
                <a:solidFill>
                  <a:schemeClr val="bg1"/>
                </a:solidFill>
              </a:rPr>
              <a:t> – β </a:t>
            </a:r>
            <a:r>
              <a:rPr lang="el-GR" b="1" dirty="0" err="1" smtClean="0">
                <a:solidFill>
                  <a:schemeClr val="bg1"/>
                </a:solidFill>
              </a:rPr>
              <a:t>ναφθυλαμίδης</a:t>
            </a:r>
            <a:r>
              <a:rPr lang="el-GR" b="1" dirty="0" smtClean="0">
                <a:solidFill>
                  <a:schemeClr val="bg1"/>
                </a:solidFill>
              </a:rPr>
              <a:t> (δοκιμασία </a:t>
            </a:r>
            <a:r>
              <a:rPr lang="en-US" b="1" dirty="0" smtClean="0">
                <a:solidFill>
                  <a:schemeClr val="bg1"/>
                </a:solidFill>
              </a:rPr>
              <a:t>PYR</a:t>
            </a:r>
            <a:r>
              <a:rPr lang="el-GR" b="1" dirty="0" smtClean="0">
                <a:solidFill>
                  <a:schemeClr val="bg1"/>
                </a:solidFill>
              </a:rPr>
              <a:t>)</a:t>
            </a:r>
            <a:endParaRPr lang="el-GR" dirty="0"/>
          </a:p>
        </p:txBody>
      </p:sp>
      <p:sp>
        <p:nvSpPr>
          <p:cNvPr id="5" name="4 - TextBox"/>
          <p:cNvSpPr txBox="1"/>
          <p:nvPr/>
        </p:nvSpPr>
        <p:spPr>
          <a:xfrm>
            <a:off x="142844" y="2643182"/>
            <a:ext cx="4071966" cy="4093428"/>
          </a:xfrm>
          <a:prstGeom prst="rect">
            <a:avLst/>
          </a:prstGeom>
          <a:solidFill>
            <a:schemeClr val="accent1">
              <a:lumMod val="20000"/>
              <a:lumOff val="80000"/>
            </a:schemeClr>
          </a:solidFill>
        </p:spPr>
        <p:txBody>
          <a:bodyPr wrap="square" rtlCol="0">
            <a:spAutoFit/>
          </a:bodyPr>
          <a:lstStyle/>
          <a:p>
            <a:r>
              <a:rPr lang="el-GR" b="1" dirty="0" smtClean="0"/>
              <a:t>Α΄ μέθοδος</a:t>
            </a:r>
          </a:p>
          <a:p>
            <a:endParaRPr lang="el-GR" b="1" dirty="0" smtClean="0"/>
          </a:p>
          <a:p>
            <a:pPr>
              <a:buFont typeface="Wingdings" pitchFamily="2" charset="2"/>
              <a:buChar char="Ø"/>
            </a:pPr>
            <a:r>
              <a:rPr lang="el-GR" sz="1600" dirty="0" smtClean="0"/>
              <a:t>Μεταφορά δίσκων εμποτισμένων με αντιδραστήριο </a:t>
            </a:r>
            <a:r>
              <a:rPr lang="en-US" sz="1600" dirty="0" smtClean="0"/>
              <a:t>PYR</a:t>
            </a:r>
            <a:r>
              <a:rPr lang="el-GR" sz="1600" dirty="0" smtClean="0"/>
              <a:t> σε αντικειμενοφόρο πλάκα</a:t>
            </a:r>
          </a:p>
          <a:p>
            <a:pPr>
              <a:buFont typeface="Wingdings" pitchFamily="2" charset="2"/>
              <a:buChar char="Ø"/>
            </a:pPr>
            <a:r>
              <a:rPr lang="el-GR" sz="1600" dirty="0" smtClean="0"/>
              <a:t>Διαβροχή των δίσκων με απεσταγμένο ή αποϊονισμένο νερό</a:t>
            </a:r>
          </a:p>
          <a:p>
            <a:pPr>
              <a:buFont typeface="Wingdings" pitchFamily="2" charset="2"/>
              <a:buChar char="Ø"/>
            </a:pPr>
            <a:r>
              <a:rPr lang="el-GR" sz="1600" dirty="0" smtClean="0"/>
              <a:t>Προσθήκη 2-3 αποικιών 18-24 ωρών πάνω ή γύρω από το δίσκο</a:t>
            </a:r>
          </a:p>
          <a:p>
            <a:pPr>
              <a:buFont typeface="Wingdings" pitchFamily="2" charset="2"/>
              <a:buChar char="Ø"/>
            </a:pPr>
            <a:r>
              <a:rPr lang="el-GR" sz="1600" dirty="0" smtClean="0"/>
              <a:t>Παρατήρηση αλλαγής χρώματος σε 2-10 λεπτά</a:t>
            </a:r>
          </a:p>
          <a:p>
            <a:endParaRPr lang="el-GR" sz="1600" b="1" dirty="0" smtClean="0"/>
          </a:p>
          <a:p>
            <a:r>
              <a:rPr lang="el-GR" sz="1600" b="1" dirty="0" smtClean="0"/>
              <a:t>Θετικό αποτέλεσμα: </a:t>
            </a:r>
            <a:r>
              <a:rPr lang="el-GR" sz="1600" dirty="0" smtClean="0"/>
              <a:t>χρώμα έντονο κόκκινο (κερασί)</a:t>
            </a:r>
          </a:p>
          <a:p>
            <a:r>
              <a:rPr lang="el-GR" sz="1600" b="1" dirty="0" smtClean="0"/>
              <a:t>Αρνητικό αποτέλεσμα: </a:t>
            </a:r>
            <a:r>
              <a:rPr lang="el-GR" sz="1600" dirty="0" smtClean="0"/>
              <a:t>χρώμα κίτρινο ως πορτοκαλί</a:t>
            </a:r>
          </a:p>
          <a:p>
            <a:endParaRPr lang="el-GR" sz="1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907704" y="1068157"/>
            <a:ext cx="4968552"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α-αιμολυτικοί στρεπτόκοκκοι ή πρασινίζοντες στρεπτόκοκκοι (</a:t>
            </a:r>
            <a:r>
              <a:rPr lang="en-US" b="1" i="1" dirty="0" smtClean="0">
                <a:solidFill>
                  <a:schemeClr val="bg1"/>
                </a:solidFill>
              </a:rPr>
              <a:t>Streptococci viridians)</a:t>
            </a:r>
            <a:endParaRPr lang="el-GR" b="1" dirty="0">
              <a:solidFill>
                <a:schemeClr val="bg1"/>
              </a:solidFill>
            </a:endParaRPr>
          </a:p>
        </p:txBody>
      </p:sp>
      <p:sp>
        <p:nvSpPr>
          <p:cNvPr id="6" name="5 - TextBox"/>
          <p:cNvSpPr txBox="1"/>
          <p:nvPr/>
        </p:nvSpPr>
        <p:spPr>
          <a:xfrm>
            <a:off x="1928794" y="1857364"/>
            <a:ext cx="5040560" cy="1569660"/>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Ετερογενής ομάδα από 24 είδη.</a:t>
            </a:r>
          </a:p>
          <a:p>
            <a:endParaRPr lang="el-GR" sz="1600" dirty="0" smtClean="0"/>
          </a:p>
          <a:p>
            <a:r>
              <a:rPr lang="el-GR" sz="1600" dirty="0" smtClean="0"/>
              <a:t>Είναι τα επικρατέστερα στελέχη της φυσιολογικής χλωρίδας της ανώτερης αναπνευστικής οδού.  Επίσης, αποικίζουν το γαστρεντερικό σύστημα και το γεννητικό σύστημα των γυναικών</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309818" y="1720538"/>
          <a:ext cx="4405322" cy="2494280"/>
        </p:xfrm>
        <a:graphic>
          <a:graphicData uri="http://schemas.openxmlformats.org/drawingml/2006/table">
            <a:tbl>
              <a:tblPr firstRow="1" bandRow="1">
                <a:tableStyleId>{5C22544A-7EE6-4342-B048-85BDC9FD1C3A}</a:tableStyleId>
              </a:tblPr>
              <a:tblGrid>
                <a:gridCol w="4405322"/>
              </a:tblGrid>
              <a:tr h="370840">
                <a:tc>
                  <a:txBody>
                    <a:bodyPr/>
                    <a:lstStyle/>
                    <a:p>
                      <a:pPr algn="ctr"/>
                      <a:r>
                        <a:rPr lang="el-GR" dirty="0" smtClean="0"/>
                        <a:t>Είδη</a:t>
                      </a:r>
                      <a:r>
                        <a:rPr lang="el-GR" baseline="0" dirty="0" smtClean="0"/>
                        <a:t> α-αιμολυτικών στρεπτόκοκκων που απομονώνονται συχνότερα</a:t>
                      </a:r>
                      <a:endParaRPr lang="el-GR" dirty="0"/>
                    </a:p>
                  </a:txBody>
                  <a:tcPr/>
                </a:tc>
              </a:tr>
              <a:tr h="370840">
                <a:tc>
                  <a:txBody>
                    <a:bodyPr/>
                    <a:lstStyle/>
                    <a:p>
                      <a:pPr algn="ctr"/>
                      <a:r>
                        <a:rPr lang="en-US" i="1" dirty="0" smtClean="0"/>
                        <a:t>S. </a:t>
                      </a:r>
                      <a:r>
                        <a:rPr lang="en-US" i="1" dirty="0" err="1" smtClean="0"/>
                        <a:t>mutans</a:t>
                      </a:r>
                      <a:endParaRPr lang="el-GR" i="1" dirty="0"/>
                    </a:p>
                  </a:txBody>
                  <a:tcPr/>
                </a:tc>
              </a:tr>
              <a:tr h="370840">
                <a:tc>
                  <a:txBody>
                    <a:bodyPr/>
                    <a:lstStyle/>
                    <a:p>
                      <a:pPr algn="ctr"/>
                      <a:r>
                        <a:rPr lang="en-US" i="1" dirty="0" smtClean="0"/>
                        <a:t>S. salivarius</a:t>
                      </a:r>
                      <a:endParaRPr lang="el-GR" i="1" dirty="0"/>
                    </a:p>
                  </a:txBody>
                  <a:tcPr/>
                </a:tc>
              </a:tr>
              <a:tr h="370840">
                <a:tc>
                  <a:txBody>
                    <a:bodyPr/>
                    <a:lstStyle/>
                    <a:p>
                      <a:pPr algn="ctr"/>
                      <a:r>
                        <a:rPr lang="en-US" i="1" dirty="0" smtClean="0"/>
                        <a:t>S. </a:t>
                      </a:r>
                      <a:r>
                        <a:rPr lang="en-US" i="1" dirty="0" err="1" smtClean="0"/>
                        <a:t>sanguis</a:t>
                      </a:r>
                      <a:endParaRPr lang="el-GR" i="1" dirty="0"/>
                    </a:p>
                  </a:txBody>
                  <a:tcPr/>
                </a:tc>
              </a:tr>
              <a:tr h="370840">
                <a:tc>
                  <a:txBody>
                    <a:bodyPr/>
                    <a:lstStyle/>
                    <a:p>
                      <a:pPr algn="ctr"/>
                      <a:r>
                        <a:rPr lang="en-US" i="1" dirty="0" smtClean="0"/>
                        <a:t>S. </a:t>
                      </a:r>
                      <a:r>
                        <a:rPr lang="en-US" i="1" dirty="0" err="1" smtClean="0"/>
                        <a:t>anguinosus</a:t>
                      </a:r>
                      <a:endParaRPr lang="el-GR" i="1" dirty="0"/>
                    </a:p>
                  </a:txBody>
                  <a:tcPr/>
                </a:tc>
              </a:tr>
              <a:tr h="370840">
                <a:tc>
                  <a:txBody>
                    <a:bodyPr/>
                    <a:lstStyle/>
                    <a:p>
                      <a:pPr algn="ctr"/>
                      <a:r>
                        <a:rPr lang="en-US" i="1" dirty="0" smtClean="0"/>
                        <a:t>S. </a:t>
                      </a:r>
                      <a:r>
                        <a:rPr lang="en-US" i="1" dirty="0" err="1" smtClean="0"/>
                        <a:t>mitis</a:t>
                      </a:r>
                      <a:endParaRPr lang="el-GR" i="1" dirty="0"/>
                    </a:p>
                  </a:txBody>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Πίνακας"/>
          <p:cNvGraphicFramePr>
            <a:graphicFrameLocks noGrp="1"/>
          </p:cNvGraphicFramePr>
          <p:nvPr/>
        </p:nvGraphicFramePr>
        <p:xfrm>
          <a:off x="1524000" y="2176792"/>
          <a:ext cx="6096000" cy="2783840"/>
        </p:xfrm>
        <a:graphic>
          <a:graphicData uri="http://schemas.openxmlformats.org/drawingml/2006/table">
            <a:tbl>
              <a:tblPr firstRow="1" bandRow="1">
                <a:tableStyleId>{5C22544A-7EE6-4342-B048-85BDC9FD1C3A}</a:tableStyleId>
              </a:tblPr>
              <a:tblGrid>
                <a:gridCol w="3048000"/>
                <a:gridCol w="3048000"/>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t>Εργαστηριακή διάγνωση</a:t>
                      </a:r>
                    </a:p>
                    <a:p>
                      <a:pPr algn="ctr"/>
                      <a:endParaRPr lang="el-GR" dirty="0"/>
                    </a:p>
                  </a:txBody>
                  <a:tcPr/>
                </a:tc>
                <a:tc hMerge="1">
                  <a:txBody>
                    <a:bodyPr/>
                    <a:lstStyle/>
                    <a:p>
                      <a:endParaRPr lang="el-GR" dirty="0"/>
                    </a:p>
                  </a:txBody>
                  <a:tcPr/>
                </a:tc>
              </a:tr>
              <a:tr h="370840">
                <a:tc>
                  <a:txBody>
                    <a:bodyPr/>
                    <a:lstStyle/>
                    <a:p>
                      <a:r>
                        <a:rPr lang="el-GR" sz="1600" dirty="0" smtClean="0"/>
                        <a:t>Χρώση </a:t>
                      </a:r>
                      <a:r>
                        <a:rPr lang="en-US" sz="1600" dirty="0" smtClean="0"/>
                        <a:t>Gram</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Gram</a:t>
                      </a:r>
                      <a:r>
                        <a:rPr lang="el-GR" sz="1600" dirty="0" smtClean="0"/>
                        <a:t> (+) κόκκος</a:t>
                      </a:r>
                      <a:endParaRPr lang="el-GR" sz="1600" dirty="0"/>
                    </a:p>
                  </a:txBody>
                  <a:tcPr/>
                </a:tc>
              </a:tr>
              <a:tr h="370840">
                <a:tc>
                  <a:txBody>
                    <a:bodyPr/>
                    <a:lstStyle/>
                    <a:p>
                      <a:r>
                        <a:rPr lang="el-GR" sz="1600" dirty="0" smtClean="0"/>
                        <a:t>Καλλιέργεια σε αιματούχο άγαρ</a:t>
                      </a:r>
                      <a:endParaRPr lang="el-GR" sz="1600" dirty="0"/>
                    </a:p>
                  </a:txBody>
                  <a:tcPr/>
                </a:tc>
                <a:tc>
                  <a:txBody>
                    <a:bodyPr/>
                    <a:lstStyle/>
                    <a:p>
                      <a:r>
                        <a:rPr lang="el-GR" sz="1600" dirty="0" smtClean="0"/>
                        <a:t>Μικρές αποικίες με α-αιμόλυση (ορισμένα στελέχη δεν παράγουν αιμόλυση)</a:t>
                      </a:r>
                      <a:endParaRPr lang="el-GR" sz="1600" dirty="0"/>
                    </a:p>
                  </a:txBody>
                  <a:tcPr/>
                </a:tc>
              </a:tr>
              <a:tr h="370840">
                <a:tc>
                  <a:txBody>
                    <a:bodyPr/>
                    <a:lstStyle/>
                    <a:p>
                      <a:r>
                        <a:rPr lang="el-GR" sz="1600" dirty="0" smtClean="0"/>
                        <a:t>Δοκιμασία χολής</a:t>
                      </a:r>
                      <a:endParaRPr lang="el-GR" sz="1600" dirty="0"/>
                    </a:p>
                  </a:txBody>
                  <a:tcPr/>
                </a:tc>
                <a:tc>
                  <a:txBody>
                    <a:bodyPr/>
                    <a:lstStyle/>
                    <a:p>
                      <a:r>
                        <a:rPr lang="el-GR" sz="1600" dirty="0" smtClean="0"/>
                        <a:t>Δε διαλυτοποιείται</a:t>
                      </a:r>
                      <a:endParaRPr lang="el-GR" sz="1600" dirty="0"/>
                    </a:p>
                  </a:txBody>
                  <a:tcPr/>
                </a:tc>
              </a:tr>
              <a:tr h="370840">
                <a:tc>
                  <a:txBody>
                    <a:bodyPr/>
                    <a:lstStyle/>
                    <a:p>
                      <a:r>
                        <a:rPr lang="el-GR" sz="1600" dirty="0" smtClean="0"/>
                        <a:t>Δοκιμασία ανθεκτικότητας στην οπτοχίνη</a:t>
                      </a:r>
                      <a:endParaRPr lang="el-GR" sz="1600" dirty="0"/>
                    </a:p>
                  </a:txBody>
                  <a:tcPr/>
                </a:tc>
                <a:tc>
                  <a:txBody>
                    <a:bodyPr/>
                    <a:lstStyle/>
                    <a:p>
                      <a:r>
                        <a:rPr lang="el-GR" sz="1600" dirty="0" smtClean="0"/>
                        <a:t>ανθεκτικός</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202929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2627784" y="1196752"/>
            <a:ext cx="3888432" cy="646331"/>
          </a:xfrm>
          <a:prstGeom prst="rect">
            <a:avLst/>
          </a:prstGeom>
          <a:solidFill>
            <a:schemeClr val="tx2"/>
          </a:solidFill>
        </p:spPr>
        <p:txBody>
          <a:bodyPr wrap="square" rtlCol="0">
            <a:spAutoFit/>
          </a:bodyPr>
          <a:lstStyle/>
          <a:p>
            <a:pPr algn="ctr"/>
            <a:r>
              <a:rPr lang="el-GR" b="1" dirty="0" smtClean="0">
                <a:solidFill>
                  <a:schemeClr val="bg1"/>
                </a:solidFill>
              </a:rPr>
              <a:t>Ενεργοί αμυντικοί μηχανισμοί</a:t>
            </a:r>
          </a:p>
          <a:p>
            <a:pPr algn="ctr"/>
            <a:r>
              <a:rPr lang="el-GR" b="1" dirty="0" smtClean="0">
                <a:solidFill>
                  <a:schemeClr val="bg1"/>
                </a:solidFill>
              </a:rPr>
              <a:t>Φαγοκυττάρωση)</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714612" y="2071678"/>
            <a:ext cx="3857652" cy="369332"/>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Πνευμονιόκοκκοι</a:t>
            </a:r>
            <a:r>
              <a:rPr lang="el-GR" b="1" dirty="0" smtClean="0"/>
              <a:t> </a:t>
            </a:r>
            <a:endParaRPr lang="el-GR" b="1" dirty="0"/>
          </a:p>
        </p:txBody>
      </p:sp>
      <p:sp>
        <p:nvSpPr>
          <p:cNvPr id="5" name="4 - TextBox"/>
          <p:cNvSpPr txBox="1"/>
          <p:nvPr/>
        </p:nvSpPr>
        <p:spPr>
          <a:xfrm>
            <a:off x="2714612" y="2571744"/>
            <a:ext cx="3929090" cy="1477328"/>
          </a:xfrm>
          <a:prstGeom prst="rect">
            <a:avLst/>
          </a:prstGeom>
          <a:solidFill>
            <a:schemeClr val="accent1">
              <a:lumMod val="20000"/>
              <a:lumOff val="80000"/>
            </a:schemeClr>
          </a:solidFill>
        </p:spPr>
        <p:txBody>
          <a:bodyPr wrap="square" rtlCol="0">
            <a:spAutoFit/>
          </a:bodyPr>
          <a:lstStyle/>
          <a:p>
            <a:r>
              <a:rPr lang="el-GR" dirty="0" smtClean="0"/>
              <a:t>Δεν τυποποιούνται κατά </a:t>
            </a:r>
            <a:r>
              <a:rPr lang="en-US" dirty="0" smtClean="0"/>
              <a:t>Lancefield, </a:t>
            </a:r>
            <a:r>
              <a:rPr lang="el-GR" dirty="0" smtClean="0"/>
              <a:t>αλλά με αντιορούς του αντιγόνου της κάψας</a:t>
            </a:r>
          </a:p>
          <a:p>
            <a:r>
              <a:rPr lang="el-GR" dirty="0" smtClean="0"/>
              <a:t>Είναι ευαίσθητοι στην οπτοχίνη και διαλυτοποιούνται παρουσία χολής</a:t>
            </a:r>
            <a:endParaRPr lang="el-GR" dirty="0"/>
          </a:p>
        </p:txBody>
      </p:sp>
      <p:pic>
        <p:nvPicPr>
          <p:cNvPr id="6" name="Picture 2" descr="Αποτέλεσμα εικόνας για πνευμονιόκοκκος gram"/>
          <p:cNvPicPr>
            <a:picLocks noChangeAspect="1" noChangeArrowheads="1"/>
          </p:cNvPicPr>
          <p:nvPr/>
        </p:nvPicPr>
        <p:blipFill>
          <a:blip r:embed="rId2" cstate="print"/>
          <a:srcRect/>
          <a:stretch>
            <a:fillRect/>
          </a:stretch>
        </p:blipFill>
        <p:spPr bwMode="auto">
          <a:xfrm>
            <a:off x="2714612" y="4214818"/>
            <a:ext cx="3898404" cy="2232247"/>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2285984" y="1068157"/>
            <a:ext cx="4500594" cy="646331"/>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Μορφολογία-χαρακτηριστικά των πνευμονιόκοκκων</a:t>
            </a:r>
            <a:endParaRPr lang="el-GR" b="1" dirty="0">
              <a:solidFill>
                <a:schemeClr val="bg1"/>
              </a:solidFill>
            </a:endParaRPr>
          </a:p>
        </p:txBody>
      </p:sp>
      <p:sp>
        <p:nvSpPr>
          <p:cNvPr id="6" name="5 - TextBox"/>
          <p:cNvSpPr txBox="1"/>
          <p:nvPr/>
        </p:nvSpPr>
        <p:spPr>
          <a:xfrm>
            <a:off x="2285984" y="1826019"/>
            <a:ext cx="4500594" cy="403187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Προκαλούν βρογχίτιδα, πνευμονία, μικροβιαιμία, μηνιγγίτιδα, λοιμώξεις του ανώτερου αναπνευστικού συστήματος</a:t>
            </a:r>
          </a:p>
          <a:p>
            <a:pPr>
              <a:buFont typeface="Wingdings" pitchFamily="2" charset="2"/>
              <a:buChar char="§"/>
            </a:pPr>
            <a:r>
              <a:rPr lang="en-US" sz="1600" dirty="0" smtClean="0"/>
              <a:t>Gram </a:t>
            </a:r>
            <a:r>
              <a:rPr lang="el-GR" sz="1600" dirty="0" smtClean="0"/>
              <a:t>θετικοί κόκκοι με λογχοειδές σχήμα (λογχοειδείς διπλόκοκκοι)</a:t>
            </a:r>
          </a:p>
          <a:p>
            <a:pPr>
              <a:buFont typeface="Wingdings" pitchFamily="2" charset="2"/>
              <a:buChar char="§"/>
            </a:pPr>
            <a:r>
              <a:rPr lang="el-GR" sz="1600" dirty="0" smtClean="0"/>
              <a:t>Διάταξη κατά ζεύγη ή σε μικρές αλυσίδες </a:t>
            </a:r>
          </a:p>
          <a:p>
            <a:pPr>
              <a:buFont typeface="Wingdings" pitchFamily="2" charset="2"/>
              <a:buChar char="§"/>
            </a:pPr>
            <a:r>
              <a:rPr lang="el-GR" sz="1600" dirty="0" smtClean="0"/>
              <a:t>Ακίνητοι</a:t>
            </a:r>
          </a:p>
          <a:p>
            <a:pPr>
              <a:buFont typeface="Wingdings" pitchFamily="2" charset="2"/>
              <a:buChar char="§"/>
            </a:pPr>
            <a:r>
              <a:rPr lang="el-GR" sz="1600" dirty="0" smtClean="0"/>
              <a:t>Δε σχηματίζουν σπόρια</a:t>
            </a:r>
          </a:p>
          <a:p>
            <a:pPr>
              <a:buFont typeface="Wingdings" pitchFamily="2" charset="2"/>
              <a:buChar char="§"/>
            </a:pPr>
            <a:r>
              <a:rPr lang="el-GR" sz="1600" dirty="0" smtClean="0"/>
              <a:t>Διαθέτουν παχύ πολυσακχαριδικό έλυτρο</a:t>
            </a:r>
          </a:p>
          <a:p>
            <a:pPr>
              <a:buFont typeface="Wingdings" pitchFamily="2" charset="2"/>
              <a:buChar char="§"/>
            </a:pPr>
            <a:r>
              <a:rPr lang="el-GR" sz="1600" dirty="0" smtClean="0"/>
              <a:t>Αναπτύσσονται αερόβια και προαιρετικά αναερόβια</a:t>
            </a:r>
          </a:p>
          <a:p>
            <a:pPr>
              <a:buFont typeface="Wingdings" pitchFamily="2" charset="2"/>
              <a:buChar char="§"/>
            </a:pPr>
            <a:r>
              <a:rPr lang="el-GR" sz="1600" dirty="0" smtClean="0"/>
              <a:t>Δίνουν αρνητική την αντίδραση καταλάσης</a:t>
            </a:r>
          </a:p>
          <a:p>
            <a:pPr>
              <a:buFont typeface="Wingdings" pitchFamily="2" charset="2"/>
              <a:buChar char="§"/>
            </a:pPr>
            <a:r>
              <a:rPr lang="el-GR" sz="1600" dirty="0" smtClean="0"/>
              <a:t>Σε αιματούχο άγαρ παράγουν α-αιμόλυση</a:t>
            </a:r>
          </a:p>
          <a:p>
            <a:pPr>
              <a:buFont typeface="Wingdings" pitchFamily="2" charset="2"/>
              <a:buChar char="§"/>
            </a:pPr>
            <a:r>
              <a:rPr lang="el-GR" sz="1600" dirty="0" smtClean="0"/>
              <a:t>Ευαίσθητοι στην οπτοχίνη</a:t>
            </a:r>
          </a:p>
          <a:p>
            <a:pPr>
              <a:buFont typeface="Wingdings" pitchFamily="2" charset="2"/>
              <a:buChar char="§"/>
            </a:pPr>
            <a:r>
              <a:rPr lang="el-GR" sz="1600" dirty="0" smtClean="0"/>
              <a:t>Διαλύονται παρουσία χολής </a:t>
            </a:r>
          </a:p>
          <a:p>
            <a:pPr>
              <a:buFont typeface="Wingdings" pitchFamily="2" charset="2"/>
              <a:buChar char="§"/>
            </a:pPr>
            <a:r>
              <a:rPr lang="el-GR" sz="1600" b="1" dirty="0" smtClean="0"/>
              <a:t>Δεν τυποποιούνται κατά </a:t>
            </a:r>
            <a:r>
              <a:rPr lang="en-US" sz="1600" b="1" dirty="0" smtClean="0"/>
              <a:t>Lancefield</a:t>
            </a:r>
            <a:endParaRPr lang="el-GR" sz="1600"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graphicFrame>
        <p:nvGraphicFramePr>
          <p:cNvPr id="5" name="4 - Πίνακας"/>
          <p:cNvGraphicFramePr>
            <a:graphicFrameLocks noGrp="1"/>
          </p:cNvGraphicFramePr>
          <p:nvPr/>
        </p:nvGraphicFramePr>
        <p:xfrm>
          <a:off x="1019944" y="996968"/>
          <a:ext cx="7368480" cy="4638040"/>
        </p:xfrm>
        <a:graphic>
          <a:graphicData uri="http://schemas.openxmlformats.org/drawingml/2006/table">
            <a:tbl>
              <a:tblPr firstRow="1" bandRow="1">
                <a:tableStyleId>{5C22544A-7EE6-4342-B048-85BDC9FD1C3A}</a:tableStyleId>
              </a:tblPr>
              <a:tblGrid>
                <a:gridCol w="2111896"/>
                <a:gridCol w="5256584"/>
              </a:tblGrid>
              <a:tr h="370840">
                <a:tc gridSpan="2">
                  <a:txBody>
                    <a:bodyPr/>
                    <a:lstStyle/>
                    <a:p>
                      <a:pPr algn="ctr"/>
                      <a:r>
                        <a:rPr lang="el-GR" dirty="0" smtClean="0">
                          <a:solidFill>
                            <a:schemeClr val="bg1"/>
                          </a:solidFill>
                        </a:rPr>
                        <a:t>Λοιμογόνοι παράγοντες των πνευμονιόκοκκων</a:t>
                      </a:r>
                      <a:endParaRPr lang="el-GR" dirty="0">
                        <a:solidFill>
                          <a:schemeClr val="bg1"/>
                        </a:solidFill>
                      </a:endParaRPr>
                    </a:p>
                  </a:txBody>
                  <a:tcPr/>
                </a:tc>
                <a:tc hMerge="1">
                  <a:txBody>
                    <a:bodyPr/>
                    <a:lstStyle/>
                    <a:p>
                      <a:endParaRPr lang="el-GR" dirty="0"/>
                    </a:p>
                  </a:txBody>
                  <a:tcPr/>
                </a:tc>
              </a:tr>
              <a:tr h="370840">
                <a:tc>
                  <a:txBody>
                    <a:bodyPr/>
                    <a:lstStyle/>
                    <a:p>
                      <a:r>
                        <a:rPr lang="el-GR" sz="1600" b="1" dirty="0" err="1" smtClean="0"/>
                        <a:t>Υαλουρονική</a:t>
                      </a:r>
                      <a:r>
                        <a:rPr lang="el-GR" sz="1600" b="1" dirty="0" smtClean="0"/>
                        <a:t> </a:t>
                      </a:r>
                      <a:r>
                        <a:rPr lang="el-GR" sz="1600" b="1" dirty="0" err="1" smtClean="0"/>
                        <a:t>λυάση</a:t>
                      </a:r>
                      <a:r>
                        <a:rPr lang="el-GR" sz="1600" dirty="0" smtClean="0"/>
                        <a:t>:</a:t>
                      </a:r>
                    </a:p>
                  </a:txBody>
                  <a:tcPr/>
                </a:tc>
                <a:tc>
                  <a:txBody>
                    <a:bodyPr/>
                    <a:lstStyle/>
                    <a:p>
                      <a:r>
                        <a:rPr lang="el-GR" sz="1600" dirty="0" smtClean="0"/>
                        <a:t>Ένζυμο (υαλουρονιδάση) που διασπά το υαλουρονικό οξύ, διευκολύνοντας τη διείσδυση του βακτηρίου στους ιστούς</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Αυτολυσίνη: </a:t>
                      </a:r>
                      <a:endParaRPr lang="el-GR" sz="1600" dirty="0" smtClean="0"/>
                    </a:p>
                    <a:p>
                      <a:endParaRPr lang="el-GR" sz="1600" dirty="0" smtClean="0"/>
                    </a:p>
                  </a:txBody>
                  <a:tcPr/>
                </a:tc>
                <a:tc>
                  <a:txBody>
                    <a:bodyPr/>
                    <a:lstStyle/>
                    <a:p>
                      <a:r>
                        <a:rPr lang="el-GR" sz="1600" dirty="0" smtClean="0"/>
                        <a:t>Συντελεί στο διαχωρισμό των θυγατρικών κυττάρων κατά την κυτταρική διαίρεση και προκαλεί τη λύση του κυττάρου με αποτέλεσμα την ελευθέρωση πρωτεϊνών</a:t>
                      </a:r>
                      <a:r>
                        <a:rPr lang="el-GR" sz="1600" baseline="0" dirty="0" smtClean="0"/>
                        <a:t> του κυτταροπλάσματος, συμπεριλαμβανομένου λοιμογόνων παραγόντων</a:t>
                      </a:r>
                      <a:r>
                        <a:rPr lang="el-GR" sz="1600" dirty="0" smtClean="0"/>
                        <a:t> </a:t>
                      </a:r>
                      <a:endParaRPr lang="el-GR" sz="1600" dirty="0"/>
                    </a:p>
                  </a:txBody>
                  <a:tcPr/>
                </a:tc>
              </a:tr>
              <a:tr h="370840">
                <a:tc>
                  <a:txBody>
                    <a:bodyPr/>
                    <a:lstStyle/>
                    <a:p>
                      <a:r>
                        <a:rPr lang="el-GR" sz="1600" b="1" dirty="0" smtClean="0"/>
                        <a:t>Πνευμονολυσίνη</a:t>
                      </a:r>
                      <a:r>
                        <a:rPr lang="el-GR" sz="1600" dirty="0" smtClean="0"/>
                        <a:t>:</a:t>
                      </a:r>
                    </a:p>
                    <a:p>
                      <a:endParaRPr lang="el-GR" sz="1600" dirty="0"/>
                    </a:p>
                  </a:txBody>
                  <a:tcPr/>
                </a:tc>
                <a:tc>
                  <a:txBody>
                    <a:bodyPr/>
                    <a:lstStyle/>
                    <a:p>
                      <a:r>
                        <a:rPr lang="el-GR" sz="1600" dirty="0" smtClean="0"/>
                        <a:t>Κυτταροπλασματικό ένζυμο που ελευθερώνεται με τη δράση της αυτολυσίνης της επιφάνειας του πνευμονιόκοκκου. Είναι τοξική για τα κροσσωτά επιθηλιακά κύτταρα των βρόγχων, με αποτέλεσμα την ελάττωση της απομάκρυνσης της βλέννας και εξάπλωση της λοίμωξης. Επίσης, αναστέλλει τη δράση των φαγοκυττάρων και ανοσοκυττάρων</a:t>
                      </a:r>
                      <a:endParaRPr lang="el-GR" sz="1600" dirty="0"/>
                    </a:p>
                  </a:txBody>
                  <a:tcPr/>
                </a:tc>
              </a:tr>
              <a:tr h="370840">
                <a:tc>
                  <a:txBody>
                    <a:bodyPr/>
                    <a:lstStyle/>
                    <a:p>
                      <a:r>
                        <a:rPr lang="el-GR" sz="1600" b="1" dirty="0" smtClean="0"/>
                        <a:t>Νευραναμινιδάσες:</a:t>
                      </a:r>
                      <a:endParaRPr lang="el-GR" sz="1600" dirty="0"/>
                    </a:p>
                  </a:txBody>
                  <a:tcPr/>
                </a:tc>
                <a:tc>
                  <a:txBody>
                    <a:bodyPr/>
                    <a:lstStyle/>
                    <a:p>
                      <a:r>
                        <a:rPr lang="el-GR" sz="1600" dirty="0" smtClean="0"/>
                        <a:t>Ελαττώνει τη γλοιότητα της βλέννας και επομένως την προστατευτική της δράση</a:t>
                      </a:r>
                    </a:p>
                    <a:p>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graphicFrame>
        <p:nvGraphicFramePr>
          <p:cNvPr id="5" name="4 - Πίνακας"/>
          <p:cNvGraphicFramePr>
            <a:graphicFrameLocks noGrp="1"/>
          </p:cNvGraphicFramePr>
          <p:nvPr/>
        </p:nvGraphicFramePr>
        <p:xfrm>
          <a:off x="1259632" y="1777690"/>
          <a:ext cx="6408712" cy="3789680"/>
        </p:xfrm>
        <a:graphic>
          <a:graphicData uri="http://schemas.openxmlformats.org/drawingml/2006/table">
            <a:tbl>
              <a:tblPr firstRow="1" bandRow="1">
                <a:tableStyleId>{5C22544A-7EE6-4342-B048-85BDC9FD1C3A}</a:tableStyleId>
              </a:tblPr>
              <a:tblGrid>
                <a:gridCol w="3204356"/>
                <a:gridCol w="3204356"/>
              </a:tblGrid>
              <a:tr h="370840">
                <a:tc gridSpan="2">
                  <a:txBody>
                    <a:bodyPr/>
                    <a:lstStyle/>
                    <a:p>
                      <a:pPr algn="ctr"/>
                      <a:r>
                        <a:rPr lang="el-GR" dirty="0" smtClean="0">
                          <a:solidFill>
                            <a:schemeClr val="bg1"/>
                          </a:solidFill>
                        </a:rPr>
                        <a:t>Λοιμογόνοι παράγοντες των πνευμονιόκοκκων</a:t>
                      </a:r>
                      <a:endParaRPr lang="el-GR" dirty="0">
                        <a:solidFill>
                          <a:schemeClr val="bg1"/>
                        </a:solidFill>
                      </a:endParaRPr>
                    </a:p>
                  </a:txBody>
                  <a:tcPr/>
                </a:tc>
                <a:tc hMerge="1">
                  <a:txBody>
                    <a:bodyPr/>
                    <a:lstStyle/>
                    <a:p>
                      <a:endParaRPr lang="el-GR" dirty="0"/>
                    </a:p>
                  </a:txBody>
                  <a:tcPr/>
                </a:tc>
              </a:tr>
              <a:tr h="370840">
                <a:tc>
                  <a:txBody>
                    <a:bodyPr/>
                    <a:lstStyle/>
                    <a:p>
                      <a:r>
                        <a:rPr lang="en-US" sz="1600" dirty="0" smtClean="0"/>
                        <a:t>IgA1</a:t>
                      </a:r>
                      <a:r>
                        <a:rPr lang="el-GR" sz="1600" dirty="0" smtClean="0"/>
                        <a:t> πρωτεάση</a:t>
                      </a:r>
                    </a:p>
                  </a:txBody>
                  <a:tcPr/>
                </a:tc>
                <a:tc>
                  <a:txBody>
                    <a:bodyPr/>
                    <a:lstStyle/>
                    <a:p>
                      <a:r>
                        <a:rPr lang="el-GR" sz="1600" dirty="0" smtClean="0"/>
                        <a:t>Εξωκυττάρια πρωτεάση που διασπά ανοσοσφαιρίνες </a:t>
                      </a:r>
                      <a:endParaRPr lang="el-GR" sz="1600" dirty="0"/>
                    </a:p>
                  </a:txBody>
                  <a:tcPr/>
                </a:tc>
              </a:tr>
              <a:tr h="370840">
                <a:tc>
                  <a:txBody>
                    <a:bodyPr/>
                    <a:lstStyle/>
                    <a:p>
                      <a:r>
                        <a:rPr lang="el-GR" sz="1600" dirty="0" smtClean="0"/>
                        <a:t>Δεσμευτική πρωτεΐνη Α της </a:t>
                      </a:r>
                      <a:r>
                        <a:rPr lang="el-GR" sz="1600" dirty="0" err="1" smtClean="0"/>
                        <a:t>χολίνης</a:t>
                      </a:r>
                      <a:endParaRPr lang="el-GR" sz="1600" dirty="0" smtClean="0"/>
                    </a:p>
                  </a:txBody>
                  <a:tcPr/>
                </a:tc>
                <a:tc>
                  <a:txBody>
                    <a:bodyPr/>
                    <a:lstStyle/>
                    <a:p>
                      <a:r>
                        <a:rPr lang="el-GR" sz="1600" dirty="0" smtClean="0"/>
                        <a:t>Συμβάλει στην προσκόλληση του</a:t>
                      </a:r>
                      <a:r>
                        <a:rPr lang="el-GR" sz="1600" baseline="0" dirty="0" smtClean="0"/>
                        <a:t> μικροβίου στους ιστούς του ξενιστή</a:t>
                      </a:r>
                      <a:endParaRPr lang="el-GR" sz="1600" dirty="0"/>
                    </a:p>
                  </a:txBody>
                  <a:tcPr/>
                </a:tc>
              </a:tr>
              <a:tr h="370840">
                <a:tc>
                  <a:txBody>
                    <a:bodyPr/>
                    <a:lstStyle/>
                    <a:p>
                      <a:r>
                        <a:rPr lang="el-GR" sz="1600" dirty="0" smtClean="0"/>
                        <a:t>Επιφανειακό αντιγόνο Α</a:t>
                      </a:r>
                      <a:endParaRPr lang="el-GR" sz="1600" dirty="0"/>
                    </a:p>
                  </a:txBody>
                  <a:tcPr/>
                </a:tc>
                <a:tc>
                  <a:txBody>
                    <a:bodyPr/>
                    <a:lstStyle/>
                    <a:p>
                      <a:r>
                        <a:rPr lang="el-GR" sz="1600" dirty="0" smtClean="0"/>
                        <a:t>Είναι συνδεδεμένο στο κυτταρικό τοίχωμα και αναστέλλει την</a:t>
                      </a:r>
                      <a:r>
                        <a:rPr lang="el-GR" sz="1600" baseline="0" dirty="0" smtClean="0"/>
                        <a:t> οψωνοποίηση</a:t>
                      </a:r>
                      <a:endParaRPr lang="el-GR" sz="1600" dirty="0"/>
                    </a:p>
                  </a:txBody>
                  <a:tcPr/>
                </a:tc>
              </a:tr>
              <a:tr h="370840">
                <a:tc>
                  <a:txBody>
                    <a:bodyPr/>
                    <a:lstStyle/>
                    <a:p>
                      <a:r>
                        <a:rPr lang="el-GR" sz="1600" dirty="0" smtClean="0"/>
                        <a:t>Έλυτρο </a:t>
                      </a:r>
                      <a:endParaRPr lang="el-GR" sz="1600" dirty="0"/>
                    </a:p>
                  </a:txBody>
                  <a:tcPr/>
                </a:tc>
                <a:tc>
                  <a:txBody>
                    <a:bodyPr/>
                    <a:lstStyle/>
                    <a:p>
                      <a:r>
                        <a:rPr lang="el-GR" sz="1600" dirty="0" smtClean="0"/>
                        <a:t>Ο κυριότερος λοιμογόνος παράγοντας. Παρουσιάζει αντιφαγοκυτταρική και αντιγονική ιδιότητα.</a:t>
                      </a:r>
                      <a:endParaRPr lang="el-GR" sz="1600" dirty="0"/>
                    </a:p>
                  </a:txBody>
                  <a:tcPr/>
                </a:tc>
              </a:tr>
              <a:tr h="370840">
                <a:tc>
                  <a:txBody>
                    <a:bodyPr/>
                    <a:lstStyle/>
                    <a:p>
                      <a:r>
                        <a:rPr lang="el-GR" sz="1600" dirty="0" smtClean="0"/>
                        <a:t>Υπεροξείδιο του υδρογόνου</a:t>
                      </a:r>
                    </a:p>
                  </a:txBody>
                  <a:tcPr/>
                </a:tc>
                <a:tc>
                  <a:txBody>
                    <a:bodyPr/>
                    <a:lstStyle/>
                    <a:p>
                      <a:r>
                        <a:rPr lang="el-GR" sz="1600" dirty="0" smtClean="0"/>
                        <a:t>Τοξικός παράγοντας</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graphicFrame>
        <p:nvGraphicFramePr>
          <p:cNvPr id="5" name="4 - Πίνακας"/>
          <p:cNvGraphicFramePr>
            <a:graphicFrameLocks noGrp="1"/>
          </p:cNvGraphicFramePr>
          <p:nvPr/>
        </p:nvGraphicFramePr>
        <p:xfrm>
          <a:off x="1331640" y="828928"/>
          <a:ext cx="6096000" cy="4455160"/>
        </p:xfrm>
        <a:graphic>
          <a:graphicData uri="http://schemas.openxmlformats.org/drawingml/2006/table">
            <a:tbl>
              <a:tblPr firstRow="1" bandRow="1">
                <a:tableStyleId>{5C22544A-7EE6-4342-B048-85BDC9FD1C3A}</a:tableStyleId>
              </a:tblPr>
              <a:tblGrid>
                <a:gridCol w="2520280"/>
                <a:gridCol w="3575720"/>
              </a:tblGrid>
              <a:tr h="370840">
                <a:tc gridSpan="2">
                  <a:txBody>
                    <a:bodyPr/>
                    <a:lstStyle/>
                    <a:p>
                      <a:pPr algn="ctr"/>
                      <a:r>
                        <a:rPr lang="el-GR" dirty="0" smtClean="0">
                          <a:solidFill>
                            <a:schemeClr val="bg1"/>
                          </a:solidFill>
                        </a:rPr>
                        <a:t>Ασθένειες που προκαλούνται από τον πνευμονιόκοκκο</a:t>
                      </a:r>
                      <a:endParaRPr lang="el-GR" dirty="0">
                        <a:solidFill>
                          <a:schemeClr val="bg1"/>
                        </a:solidFill>
                      </a:endParaRPr>
                    </a:p>
                  </a:txBody>
                  <a:tcPr/>
                </a:tc>
                <a:tc hMerge="1">
                  <a:txBody>
                    <a:bodyPr/>
                    <a:lstStyle/>
                    <a:p>
                      <a:endParaRPr lang="el-GR" dirty="0"/>
                    </a:p>
                  </a:txBody>
                  <a:tcPr/>
                </a:tc>
              </a:tr>
              <a:tr h="370840">
                <a:tc>
                  <a:txBody>
                    <a:bodyPr/>
                    <a:lstStyle/>
                    <a:p>
                      <a:r>
                        <a:rPr lang="el-GR" dirty="0" smtClean="0"/>
                        <a:t>Πνευμονία </a:t>
                      </a:r>
                      <a:endParaRPr lang="el-GR" dirty="0"/>
                    </a:p>
                  </a:txBody>
                  <a:tcPr/>
                </a:tc>
                <a:tc>
                  <a:txBody>
                    <a:bodyPr/>
                    <a:lstStyle/>
                    <a:p>
                      <a:r>
                        <a:rPr lang="el-GR" sz="1600" dirty="0" smtClean="0"/>
                        <a:t>Χαρακτηρίζεται από υψηλό πυρετό, ρίγος, παραγωγικό βήχα, πλευριτικό πόνο και αιματηρή απόχρεμψη. Σε</a:t>
                      </a:r>
                      <a:r>
                        <a:rPr lang="el-GR" sz="1600" baseline="0" dirty="0" smtClean="0"/>
                        <a:t> ποσοστό 15-25% συνοδεύεται από μικροβιαιμία.  Μετά από 5-15 ημέρες μπορεί να αρχίσει αυτόματη ανάρρωση λόγω εμφάνισης αντισωμάτων έναντι του ελύτρου</a:t>
                      </a:r>
                      <a:endParaRPr lang="el-GR" sz="1600" dirty="0"/>
                    </a:p>
                  </a:txBody>
                  <a:tcPr/>
                </a:tc>
              </a:tr>
              <a:tr h="370840">
                <a:tc>
                  <a:txBody>
                    <a:bodyPr/>
                    <a:lstStyle/>
                    <a:p>
                      <a:r>
                        <a:rPr lang="el-GR" dirty="0" smtClean="0"/>
                        <a:t>Μέση ωτίτιδα</a:t>
                      </a:r>
                      <a:endParaRPr lang="el-GR" dirty="0"/>
                    </a:p>
                  </a:txBody>
                  <a:tcPr/>
                </a:tc>
                <a:tc>
                  <a:txBody>
                    <a:bodyPr/>
                    <a:lstStyle/>
                    <a:p>
                      <a:r>
                        <a:rPr lang="el-GR" sz="1600" dirty="0" smtClean="0"/>
                        <a:t>Ο πνευμονιόκοκκος</a:t>
                      </a:r>
                      <a:r>
                        <a:rPr lang="el-GR" sz="1600" baseline="0" dirty="0" smtClean="0"/>
                        <a:t> είναι η σ</a:t>
                      </a:r>
                      <a:r>
                        <a:rPr lang="el-GR" sz="1600" dirty="0" smtClean="0"/>
                        <a:t>υχνότερη αιτία μέσης ωτίτιδας σε παιδιά. </a:t>
                      </a:r>
                      <a:endParaRPr lang="el-GR" sz="1600" dirty="0"/>
                    </a:p>
                  </a:txBody>
                  <a:tcPr/>
                </a:tc>
              </a:tr>
              <a:tr h="370840">
                <a:tc>
                  <a:txBody>
                    <a:bodyPr/>
                    <a:lstStyle/>
                    <a:p>
                      <a:r>
                        <a:rPr lang="el-GR" dirty="0" smtClean="0"/>
                        <a:t>Μικροβιαιμία ή σηψαιμία</a:t>
                      </a:r>
                      <a:endParaRPr lang="el-GR" dirty="0"/>
                    </a:p>
                  </a:txBody>
                  <a:tcPr/>
                </a:tc>
                <a:tc>
                  <a:txBody>
                    <a:bodyPr/>
                    <a:lstStyle/>
                    <a:p>
                      <a:r>
                        <a:rPr lang="el-GR" sz="1600" dirty="0" smtClean="0"/>
                        <a:t>Παρουσιάζεται κυρίως σε ασθενείς που έχουν υποβληθεί σε σπληνεκτομή</a:t>
                      </a:r>
                      <a:endParaRPr lang="el-GR" sz="1600" dirty="0"/>
                    </a:p>
                  </a:txBody>
                  <a:tcPr/>
                </a:tc>
              </a:tr>
              <a:tr h="370840">
                <a:tc>
                  <a:txBody>
                    <a:bodyPr/>
                    <a:lstStyle/>
                    <a:p>
                      <a:r>
                        <a:rPr lang="el-GR" dirty="0" smtClean="0"/>
                        <a:t>Μηνιγγίτιδα </a:t>
                      </a:r>
                      <a:endParaRPr lang="el-GR" dirty="0"/>
                    </a:p>
                  </a:txBody>
                  <a:tcPr/>
                </a:tc>
                <a:tc>
                  <a:txBody>
                    <a:bodyPr/>
                    <a:lstStyle/>
                    <a:p>
                      <a:r>
                        <a:rPr lang="el-GR" sz="1600" dirty="0" smtClean="0"/>
                        <a:t>Βαριά</a:t>
                      </a:r>
                      <a:r>
                        <a:rPr lang="el-GR" sz="1600" baseline="0" dirty="0" smtClean="0"/>
                        <a:t> λοίμωξη με υψηλή θνητότητα ακόμη και όταν εφαρμόζεται κατάλληλη θεραπευτική αγωγή</a:t>
                      </a:r>
                      <a:endParaRPr lang="el-GR" sz="1600" dirty="0"/>
                    </a:p>
                  </a:txBody>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23728" y="1844824"/>
            <a:ext cx="4896544"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Ταυτοποίηση </a:t>
            </a:r>
            <a:r>
              <a:rPr lang="en-US" b="1" dirty="0" smtClean="0">
                <a:solidFill>
                  <a:schemeClr val="bg1"/>
                </a:solidFill>
              </a:rPr>
              <a:t> </a:t>
            </a:r>
            <a:r>
              <a:rPr lang="en-US" b="1" i="1" dirty="0" smtClean="0">
                <a:solidFill>
                  <a:schemeClr val="bg1"/>
                </a:solidFill>
              </a:rPr>
              <a:t>S. pneumoniae</a:t>
            </a:r>
            <a:endParaRPr lang="el-GR" b="1" dirty="0">
              <a:solidFill>
                <a:schemeClr val="bg1"/>
              </a:solidFill>
            </a:endParaRPr>
          </a:p>
        </p:txBody>
      </p:sp>
      <p:sp>
        <p:nvSpPr>
          <p:cNvPr id="5" name="4 - TextBox"/>
          <p:cNvSpPr txBox="1"/>
          <p:nvPr/>
        </p:nvSpPr>
        <p:spPr>
          <a:xfrm>
            <a:off x="2123728" y="2357430"/>
            <a:ext cx="4896544"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Δοκιμασίες:</a:t>
            </a:r>
          </a:p>
          <a:p>
            <a:pPr>
              <a:buFont typeface="Wingdings" pitchFamily="2" charset="2"/>
              <a:buChar char="§"/>
            </a:pPr>
            <a:r>
              <a:rPr lang="el-GR" sz="1600" dirty="0" smtClean="0"/>
              <a:t>Χρώση </a:t>
            </a:r>
            <a:r>
              <a:rPr lang="en-US" sz="1600" dirty="0" smtClean="0"/>
              <a:t>Gram</a:t>
            </a:r>
            <a:endParaRPr lang="el-GR" sz="1600" dirty="0" smtClean="0"/>
          </a:p>
          <a:p>
            <a:pPr>
              <a:buFont typeface="Wingdings" pitchFamily="2" charset="2"/>
              <a:buChar char="§"/>
            </a:pPr>
            <a:r>
              <a:rPr lang="el-GR" sz="1600" dirty="0" smtClean="0"/>
              <a:t>Καλλιέργεια σε αιματούχο και σοκολατόχρωμο άγαρ αερόβια και αναερόβια</a:t>
            </a:r>
          </a:p>
          <a:p>
            <a:pPr>
              <a:buFont typeface="Wingdings" pitchFamily="2" charset="2"/>
              <a:buChar char="§"/>
            </a:pPr>
            <a:r>
              <a:rPr lang="el-GR" sz="1600" dirty="0" smtClean="0"/>
              <a:t>Μελέτη αποικιών</a:t>
            </a:r>
          </a:p>
          <a:p>
            <a:pPr>
              <a:buFont typeface="Wingdings" pitchFamily="2" charset="2"/>
              <a:buChar char="§"/>
            </a:pPr>
            <a:r>
              <a:rPr lang="el-GR" sz="1600" dirty="0" smtClean="0"/>
              <a:t>Εξέταση ευαισθησίας στην οπτοχίνη</a:t>
            </a:r>
          </a:p>
          <a:p>
            <a:pPr>
              <a:buFont typeface="Wingdings" pitchFamily="2" charset="2"/>
              <a:buChar char="§"/>
            </a:pPr>
            <a:r>
              <a:rPr lang="el-GR" sz="1600" dirty="0" smtClean="0"/>
              <a:t>Εξέταση διαλυτότητας στη χολή</a:t>
            </a:r>
          </a:p>
          <a:p>
            <a:pPr>
              <a:buFont typeface="Wingdings" pitchFamily="2" charset="2"/>
              <a:buChar char="§"/>
            </a:pPr>
            <a:r>
              <a:rPr lang="el-GR" sz="1600" dirty="0" smtClean="0"/>
              <a:t>Εξέταση εξοιδήσεως του ελύτρου</a:t>
            </a:r>
            <a:endParaRPr lang="el-GR" sz="1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Δρ Ελένη Γιαννουλάκη</a:t>
            </a:r>
            <a:endParaRPr lang="el-GR" dirty="0"/>
          </a:p>
        </p:txBody>
      </p:sp>
      <p:sp>
        <p:nvSpPr>
          <p:cNvPr id="5" name="4 - TextBox"/>
          <p:cNvSpPr txBox="1"/>
          <p:nvPr/>
        </p:nvSpPr>
        <p:spPr>
          <a:xfrm>
            <a:off x="1142976" y="214290"/>
            <a:ext cx="6786610"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Διάγνωση </a:t>
            </a:r>
            <a:endParaRPr lang="el-GR" b="1" dirty="0">
              <a:solidFill>
                <a:schemeClr val="bg1"/>
              </a:solidFill>
            </a:endParaRPr>
          </a:p>
        </p:txBody>
      </p:sp>
      <p:sp>
        <p:nvSpPr>
          <p:cNvPr id="6" name="5 - TextBox"/>
          <p:cNvSpPr txBox="1"/>
          <p:nvPr/>
        </p:nvSpPr>
        <p:spPr>
          <a:xfrm>
            <a:off x="1142976" y="723388"/>
            <a:ext cx="6786610" cy="606319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b="1" dirty="0" smtClean="0"/>
              <a:t>Αναζητείται στα δείγματα: </a:t>
            </a:r>
            <a:r>
              <a:rPr lang="el-GR" sz="1600" dirty="0" smtClean="0"/>
              <a:t>πτύελα, φαρυγγικό, ωτικό, Ε.Ν.Υ., αίμα, υγρό παρακέντησης (πλευριτικό), πύον κα.</a:t>
            </a:r>
          </a:p>
          <a:p>
            <a:r>
              <a:rPr lang="el-GR" sz="1600" dirty="0" smtClean="0"/>
              <a:t> </a:t>
            </a:r>
          </a:p>
          <a:p>
            <a:r>
              <a:rPr lang="el-GR" sz="1600" b="1" dirty="0" smtClean="0"/>
              <a:t>Χρώση </a:t>
            </a:r>
            <a:r>
              <a:rPr lang="en-US" sz="1600" b="1" dirty="0" smtClean="0"/>
              <a:t>Gram</a:t>
            </a:r>
            <a:r>
              <a:rPr lang="el-GR" sz="1600" b="1" dirty="0" smtClean="0"/>
              <a:t> και μορφολογία κυττάρων: </a:t>
            </a:r>
            <a:r>
              <a:rPr lang="en-US" sz="1600" dirty="0" smtClean="0"/>
              <a:t>Gram</a:t>
            </a:r>
            <a:r>
              <a:rPr lang="el-GR" sz="1600" dirty="0" smtClean="0"/>
              <a:t> (+) λογχοειδείς διπλόκοκκοι</a:t>
            </a:r>
          </a:p>
          <a:p>
            <a:endParaRPr lang="el-GR" sz="1600" dirty="0" smtClean="0"/>
          </a:p>
          <a:p>
            <a:r>
              <a:rPr lang="el-GR" sz="1600" b="1" dirty="0" smtClean="0"/>
              <a:t>Μορφολογία αποικιών: </a:t>
            </a:r>
            <a:r>
              <a:rPr lang="el-GR" sz="1600" dirty="0" smtClean="0"/>
              <a:t>σε αιματούχο άγαρ προκαλούν α-αιμόλυση και σχηματίζουν μικρές αποικίες που είναι ελαφρά ανυψωμένες περιφερικά με χαμηλότερο κέντρο (σαν πιατάκια). Στο σοκολατόχρωμο άγαρ σε περιβάλλον </a:t>
            </a:r>
            <a:r>
              <a:rPr lang="en-US" sz="1600" dirty="0" smtClean="0"/>
              <a:t>CO</a:t>
            </a:r>
            <a:r>
              <a:rPr lang="en-US" sz="1600" baseline="-25000" dirty="0" smtClean="0"/>
              <a:t>2</a:t>
            </a:r>
            <a:r>
              <a:rPr lang="en-US" sz="1600" dirty="0" smtClean="0"/>
              <a:t> </a:t>
            </a:r>
            <a:r>
              <a:rPr lang="el-GR" sz="1600" dirty="0" smtClean="0"/>
              <a:t>5-10% κάτω από τις αποικίες εμφανίζεται υποκίτρινη χροιά λόγω της δράσης του </a:t>
            </a:r>
            <a:r>
              <a:rPr lang="en-US" sz="1600" dirty="0" smtClean="0"/>
              <a:t>H</a:t>
            </a:r>
            <a:r>
              <a:rPr lang="en-US" sz="1600" baseline="-25000" dirty="0" smtClean="0"/>
              <a:t>2</a:t>
            </a:r>
            <a:r>
              <a:rPr lang="en-US" sz="1600" dirty="0" smtClean="0"/>
              <a:t>O</a:t>
            </a:r>
            <a:r>
              <a:rPr lang="en-US" sz="1600" baseline="-25000" dirty="0" smtClean="0"/>
              <a:t>2</a:t>
            </a:r>
            <a:r>
              <a:rPr lang="en-US" dirty="0" smtClean="0"/>
              <a:t>.</a:t>
            </a:r>
            <a:r>
              <a:rPr lang="el-GR" dirty="0" smtClean="0"/>
              <a:t> </a:t>
            </a:r>
            <a:r>
              <a:rPr lang="el-GR" sz="1600" dirty="0" smtClean="0"/>
              <a:t>Σε ζωμό προκαλούν ομοιόμορφη θόλωση χωρίς ίζημα</a:t>
            </a:r>
          </a:p>
          <a:p>
            <a:endParaRPr lang="el-GR" dirty="0" smtClean="0"/>
          </a:p>
          <a:p>
            <a:r>
              <a:rPr lang="el-GR" sz="1600" b="1" dirty="0" smtClean="0"/>
              <a:t>Δοκιμασία καταλάσης: </a:t>
            </a:r>
            <a:r>
              <a:rPr lang="el-GR" sz="1600" dirty="0" smtClean="0"/>
              <a:t>καταλάση (-)</a:t>
            </a:r>
          </a:p>
          <a:p>
            <a:endParaRPr lang="en-US" sz="1600" dirty="0" smtClean="0"/>
          </a:p>
          <a:p>
            <a:r>
              <a:rPr lang="el-GR" sz="1600" dirty="0" smtClean="0"/>
              <a:t> </a:t>
            </a:r>
            <a:r>
              <a:rPr lang="el-GR" sz="1600" b="1" dirty="0" smtClean="0"/>
              <a:t>Διάλυση των κυττάρων σε διάλυμα χολής: </a:t>
            </a:r>
            <a:r>
              <a:rPr lang="el-GR" sz="1600" dirty="0" smtClean="0"/>
              <a:t>Καλλιέργεια μικροβίων σε ζωμό για 24 ώρες διαυγάζει όταν προστεθεί διάλυμα χολής 10%.</a:t>
            </a:r>
          </a:p>
          <a:p>
            <a:endParaRPr lang="el-GR" sz="1600" dirty="0" smtClean="0"/>
          </a:p>
          <a:p>
            <a:r>
              <a:rPr lang="el-GR" sz="1600" b="1" dirty="0" smtClean="0"/>
              <a:t>Ευαισθησία στην οπτοχίνη: </a:t>
            </a:r>
            <a:r>
              <a:rPr lang="el-GR" sz="1600" dirty="0" smtClean="0"/>
              <a:t>Αναστολή της ανάπτυξης των μικροβίων από την παρουσία της οπτοχίνης.</a:t>
            </a:r>
          </a:p>
          <a:p>
            <a:endParaRPr lang="el-GR" sz="1600" dirty="0" smtClean="0"/>
          </a:p>
          <a:p>
            <a:r>
              <a:rPr lang="el-GR" sz="1600" b="1" dirty="0" smtClean="0"/>
              <a:t>Ορολογικός έλεγχος: </a:t>
            </a:r>
            <a:r>
              <a:rPr lang="el-GR" sz="1600" dirty="0" smtClean="0"/>
              <a:t>Ταχείες μέθοδοι ανίχνευσης αντιγόνων σε βιολογικά υλικά </a:t>
            </a:r>
          </a:p>
          <a:p>
            <a:endParaRPr lang="el-GR" sz="1600" dirty="0" smtClean="0"/>
          </a:p>
          <a:p>
            <a:r>
              <a:rPr lang="el-GR" sz="1600" b="1" dirty="0" smtClean="0"/>
              <a:t>Δοκιμασία εξοίδησης του ελύτρου: </a:t>
            </a:r>
            <a:r>
              <a:rPr lang="el-GR" sz="1600" dirty="0" smtClean="0"/>
              <a:t>η εξέταση μπορεί να γίνει και </a:t>
            </a:r>
            <a:r>
              <a:rPr lang="el-GR" sz="1600" dirty="0" err="1" smtClean="0"/>
              <a:t>απ΄</a:t>
            </a:r>
            <a:r>
              <a:rPr lang="el-GR" sz="1600" dirty="0" smtClean="0"/>
              <a:t> ευθείας στο βιολογικό υλικό</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OPTOCHIN t -"/>
          <p:cNvPicPr>
            <a:picLocks noChangeAspect="1" noChangeArrowheads="1"/>
          </p:cNvPicPr>
          <p:nvPr/>
        </p:nvPicPr>
        <p:blipFill>
          <a:blip r:embed="rId2" cstate="print"/>
          <a:srcRect/>
          <a:stretch>
            <a:fillRect/>
          </a:stretch>
        </p:blipFill>
        <p:spPr bwMode="auto">
          <a:xfrm>
            <a:off x="4860032" y="2420888"/>
            <a:ext cx="3600400" cy="2808312"/>
          </a:xfrm>
          <a:prstGeom prst="rect">
            <a:avLst/>
          </a:prstGeom>
          <a:noFill/>
          <a:ln w="9525">
            <a:noFill/>
            <a:miter lim="800000"/>
            <a:headEnd/>
            <a:tailEnd/>
          </a:ln>
        </p:spPr>
      </p:pic>
      <p:pic>
        <p:nvPicPr>
          <p:cNvPr id="5" name="Picture 9" descr="OPTOCHIN t +"/>
          <p:cNvPicPr>
            <a:picLocks noGrp="1" noChangeAspect="1" noChangeArrowheads="1"/>
          </p:cNvPicPr>
          <p:nvPr>
            <p:ph idx="1"/>
          </p:nvPr>
        </p:nvPicPr>
        <p:blipFill>
          <a:blip r:embed="rId3" cstate="print"/>
          <a:srcRect/>
          <a:stretch>
            <a:fillRect/>
          </a:stretch>
        </p:blipFill>
        <p:spPr bwMode="auto">
          <a:xfrm>
            <a:off x="971600" y="2420888"/>
            <a:ext cx="3810000" cy="2857500"/>
          </a:xfrm>
          <a:prstGeom prst="rect">
            <a:avLst/>
          </a:prstGeom>
          <a:noFill/>
          <a:ln w="9525">
            <a:noFill/>
            <a:miter lim="800000"/>
            <a:headEnd/>
            <a:tailEnd/>
          </a:ln>
        </p:spPr>
      </p:pic>
      <p:sp>
        <p:nvSpPr>
          <p:cNvPr id="6" name="5 - TextBox"/>
          <p:cNvSpPr txBox="1"/>
          <p:nvPr/>
        </p:nvSpPr>
        <p:spPr>
          <a:xfrm>
            <a:off x="2699792" y="1700808"/>
            <a:ext cx="3816424" cy="36933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dirty="0" smtClean="0"/>
              <a:t>Ευαισθησία στην οπτοχίνη</a:t>
            </a:r>
            <a:endParaRPr lang="el-G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πνευμονιόκοκκος ταυτοποίηση εξοίδηση του ελύτρου"/>
          <p:cNvPicPr>
            <a:picLocks noChangeAspect="1" noChangeArrowheads="1"/>
          </p:cNvPicPr>
          <p:nvPr/>
        </p:nvPicPr>
        <p:blipFill>
          <a:blip r:embed="rId2" cstate="print"/>
          <a:srcRect l="5878" t="55763" r="11833" b="2922"/>
          <a:stretch>
            <a:fillRect/>
          </a:stretch>
        </p:blipFill>
        <p:spPr bwMode="auto">
          <a:xfrm>
            <a:off x="3929058" y="2571744"/>
            <a:ext cx="5072098" cy="3071834"/>
          </a:xfrm>
          <a:prstGeom prst="rect">
            <a:avLst/>
          </a:prstGeom>
          <a:noFill/>
        </p:spPr>
      </p:pic>
      <p:sp>
        <p:nvSpPr>
          <p:cNvPr id="5" name="4 - TextBox"/>
          <p:cNvSpPr txBox="1"/>
          <p:nvPr/>
        </p:nvSpPr>
        <p:spPr>
          <a:xfrm>
            <a:off x="285720" y="1730297"/>
            <a:ext cx="3286148" cy="4770537"/>
          </a:xfrm>
          <a:prstGeom prst="rect">
            <a:avLst/>
          </a:prstGeom>
          <a:noFill/>
          <a:ln>
            <a:solidFill>
              <a:srgbClr val="0070C0"/>
            </a:solidFill>
          </a:ln>
        </p:spPr>
        <p:txBody>
          <a:bodyPr wrap="square" rtlCol="0">
            <a:spAutoFit/>
          </a:bodyPr>
          <a:lstStyle/>
          <a:p>
            <a:pPr algn="just"/>
            <a:r>
              <a:rPr lang="el-GR" sz="1600" dirty="0" smtClean="0"/>
              <a:t>Ο </a:t>
            </a:r>
            <a:r>
              <a:rPr lang="en-US" sz="1600" i="1" dirty="0" smtClean="0"/>
              <a:t>S. pneumoniae </a:t>
            </a:r>
            <a:r>
              <a:rPr lang="el-GR" sz="1600" dirty="0" smtClean="0"/>
              <a:t>περιβάλλεται από έλυτρο και διακρίνεται σε ορολογικούς τύπους με βάση την αντιγονική του σύσταση.</a:t>
            </a:r>
          </a:p>
          <a:p>
            <a:pPr algn="just"/>
            <a:endParaRPr lang="el-GR" sz="1600" dirty="0" smtClean="0"/>
          </a:p>
          <a:p>
            <a:pPr algn="just"/>
            <a:r>
              <a:rPr lang="el-GR" sz="1600" dirty="0" smtClean="0"/>
              <a:t>Εναιώρημα κυττάρων αναμειγνύεται με ειδικό </a:t>
            </a:r>
            <a:r>
              <a:rPr lang="el-GR" sz="1600" dirty="0" err="1" smtClean="0"/>
              <a:t>αντιορό</a:t>
            </a:r>
            <a:r>
              <a:rPr lang="el-GR" sz="1600" dirty="0" smtClean="0"/>
              <a:t>. Σε θετικό αποτέλεσμα τα αντισώματα ενώνονται με το έλυτρο με αποτέλεσμα τον σχηματισμό ιζήματος στην περιφέρεια των κυττάρων.</a:t>
            </a:r>
          </a:p>
          <a:p>
            <a:pPr algn="just"/>
            <a:r>
              <a:rPr lang="el-GR" sz="1600" dirty="0" smtClean="0"/>
              <a:t>Στην μικροσκοπική εξέταση τα κύτταρα εμφανίζονται να περιβάλλονται από μία στεφάνη που διαχωρίζεται πλήρως από το σώμα του βακτηρίου, λόγω της διαφορετικής διαθλαστικότητας του ιζήματος </a:t>
            </a:r>
            <a:endParaRPr lang="el-GR" sz="16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642908" y="2307064"/>
          <a:ext cx="8072495" cy="2631440"/>
        </p:xfrm>
        <a:graphic>
          <a:graphicData uri="http://schemas.openxmlformats.org/drawingml/2006/table">
            <a:tbl>
              <a:tblPr firstRow="1" bandRow="1">
                <a:tableStyleId>{5C22544A-7EE6-4342-B048-85BDC9FD1C3A}</a:tableStyleId>
              </a:tblPr>
              <a:tblGrid>
                <a:gridCol w="1614499"/>
                <a:gridCol w="1614499"/>
                <a:gridCol w="1614499"/>
                <a:gridCol w="1614499"/>
                <a:gridCol w="1614499"/>
              </a:tblGrid>
              <a:tr h="370840">
                <a:tc>
                  <a:txBody>
                    <a:bodyPr/>
                    <a:lstStyle/>
                    <a:p>
                      <a:endParaRPr lang="el-GR" sz="1600" dirty="0"/>
                    </a:p>
                  </a:txBody>
                  <a:tcPr/>
                </a:tc>
                <a:tc>
                  <a:txBody>
                    <a:bodyPr/>
                    <a:lstStyle/>
                    <a:p>
                      <a:r>
                        <a:rPr lang="el-GR" sz="1600" dirty="0" smtClean="0"/>
                        <a:t>Ευαισθησία στην οπτοχίνη</a:t>
                      </a:r>
                      <a:endParaRPr lang="el-GR" sz="1600" dirty="0"/>
                    </a:p>
                  </a:txBody>
                  <a:tcPr/>
                </a:tc>
                <a:tc>
                  <a:txBody>
                    <a:bodyPr/>
                    <a:lstStyle/>
                    <a:p>
                      <a:r>
                        <a:rPr lang="el-GR" sz="1600" dirty="0" smtClean="0"/>
                        <a:t>Δοκιμασία διάλυσης</a:t>
                      </a:r>
                      <a:r>
                        <a:rPr lang="el-GR" sz="1600" baseline="0" dirty="0" smtClean="0"/>
                        <a:t> παρουσία </a:t>
                      </a:r>
                      <a:r>
                        <a:rPr lang="el-GR" sz="1600" dirty="0" smtClean="0"/>
                        <a:t>χολής</a:t>
                      </a:r>
                      <a:endParaRPr lang="el-GR" sz="1600" dirty="0"/>
                    </a:p>
                  </a:txBody>
                  <a:tcPr/>
                </a:tc>
                <a:tc>
                  <a:txBody>
                    <a:bodyPr/>
                    <a:lstStyle/>
                    <a:p>
                      <a:r>
                        <a:rPr lang="el-GR" sz="1600" dirty="0" smtClean="0"/>
                        <a:t>Ανάπτυξη σε υλικό με </a:t>
                      </a:r>
                      <a:r>
                        <a:rPr lang="en-US" sz="1600" dirty="0" smtClean="0"/>
                        <a:t>NaCl 6,5%</a:t>
                      </a:r>
                      <a:endParaRPr lang="el-GR" sz="1600" dirty="0"/>
                    </a:p>
                  </a:txBody>
                  <a:tcPr/>
                </a:tc>
                <a:tc>
                  <a:txBody>
                    <a:bodyPr/>
                    <a:lstStyle/>
                    <a:p>
                      <a:r>
                        <a:rPr lang="el-GR" sz="1600" dirty="0" smtClean="0"/>
                        <a:t>Ανάπτυξη παρουσία χολικών αλάτων (</a:t>
                      </a:r>
                      <a:r>
                        <a:rPr lang="en-US" sz="1600" dirty="0" smtClean="0"/>
                        <a:t>MacConkey agar)</a:t>
                      </a:r>
                      <a:endParaRPr lang="el-GR" sz="1600" dirty="0"/>
                    </a:p>
                  </a:txBody>
                  <a:tcPr/>
                </a:tc>
              </a:tr>
              <a:tr h="370840">
                <a:tc>
                  <a:txBody>
                    <a:bodyPr/>
                    <a:lstStyle/>
                    <a:p>
                      <a:r>
                        <a:rPr lang="el-GR" sz="1600" dirty="0" smtClean="0"/>
                        <a:t>Πρασινίζοντες στρεπτόκοκκοι</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r>
              <a:tr h="370840">
                <a:tc>
                  <a:txBody>
                    <a:bodyPr/>
                    <a:lstStyle/>
                    <a:p>
                      <a:r>
                        <a:rPr lang="el-GR" sz="1600" dirty="0" smtClean="0"/>
                        <a:t>Πνευμονιόκοκκοι </a:t>
                      </a:r>
                      <a:endParaRPr lang="el-GR" sz="1600" dirty="0"/>
                    </a:p>
                  </a:txBody>
                  <a:tcPr/>
                </a:tc>
                <a:tc>
                  <a:txBody>
                    <a:bodyPr/>
                    <a:lstStyle/>
                    <a:p>
                      <a:pPr algn="ctr"/>
                      <a:r>
                        <a:rPr lang="en-US" sz="1600" dirty="0" smtClean="0"/>
                        <a:t>+</a:t>
                      </a:r>
                      <a:endParaRPr lang="el-GR" sz="1600" dirty="0"/>
                    </a:p>
                  </a:txBody>
                  <a:tcPr/>
                </a:tc>
                <a:tc>
                  <a:txBody>
                    <a:bodyPr/>
                    <a:lstStyle/>
                    <a:p>
                      <a:pPr algn="ctr"/>
                      <a:r>
                        <a:rPr lang="el-GR" sz="1600" dirty="0" smtClean="0"/>
                        <a:t>+</a:t>
                      </a:r>
                      <a:endParaRPr lang="el-GR" sz="1600" dirty="0"/>
                    </a:p>
                  </a:txBody>
                  <a:tcPr/>
                </a:tc>
                <a:tc>
                  <a:txBody>
                    <a:bodyPr/>
                    <a:lstStyle/>
                    <a:p>
                      <a:pPr algn="ctr"/>
                      <a:r>
                        <a:rPr lang="el-GR" sz="1600" dirty="0" smtClean="0"/>
                        <a:t>-</a:t>
                      </a:r>
                      <a:endParaRPr lang="el-GR" sz="1600" dirty="0"/>
                    </a:p>
                  </a:txBody>
                  <a:tcPr/>
                </a:tc>
                <a:tc>
                  <a:txBody>
                    <a:bodyPr/>
                    <a:lstStyle/>
                    <a:p>
                      <a:pPr algn="ctr"/>
                      <a:r>
                        <a:rPr lang="en-US" sz="1600" dirty="0" smtClean="0"/>
                        <a:t>-</a:t>
                      </a:r>
                      <a:endParaRPr lang="el-GR" sz="1600" dirty="0"/>
                    </a:p>
                  </a:txBody>
                  <a:tcPr/>
                </a:tc>
              </a:tr>
              <a:tr h="370840">
                <a:tc>
                  <a:txBody>
                    <a:bodyPr/>
                    <a:lstStyle/>
                    <a:p>
                      <a:r>
                        <a:rPr lang="el-GR" sz="1600" dirty="0" smtClean="0"/>
                        <a:t>Εντερόκοκκοι </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c>
                  <a:txBody>
                    <a:bodyPr/>
                    <a:lstStyle/>
                    <a:p>
                      <a:pPr algn="ctr"/>
                      <a:r>
                        <a:rPr lang="en-US" sz="1600" dirty="0" smtClean="0"/>
                        <a:t>+</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Αποτέλεσμα εικόνας για φαγοκυττάρωση"/>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1142976" y="1357298"/>
            <a:ext cx="6929486" cy="5072098"/>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899592" y="1844824"/>
          <a:ext cx="7416824" cy="3962359"/>
        </p:xfrm>
        <a:graphic>
          <a:graphicData uri="http://schemas.openxmlformats.org/drawingml/2006/table">
            <a:tbl>
              <a:tblPr bandRow="1">
                <a:tableStyleId>{B301B821-A1FF-4177-AEE7-76D212191A09}</a:tableStyleId>
              </a:tblPr>
              <a:tblGrid>
                <a:gridCol w="1184199"/>
                <a:gridCol w="913252"/>
                <a:gridCol w="1031845"/>
                <a:gridCol w="1091576"/>
                <a:gridCol w="963460"/>
                <a:gridCol w="830151"/>
                <a:gridCol w="1402341"/>
              </a:tblGrid>
              <a:tr h="558078">
                <a:tc>
                  <a:txBody>
                    <a:bodyPr/>
                    <a:lstStyle/>
                    <a:p>
                      <a:pPr>
                        <a:spcAft>
                          <a:spcPts val="0"/>
                        </a:spcAft>
                      </a:pPr>
                      <a:r>
                        <a:rPr lang="el-GR" sz="1400" b="1" dirty="0"/>
                        <a:t>Εξέταση</a:t>
                      </a:r>
                      <a:endParaRPr lang="el-GR" sz="1400" b="1" dirty="0">
                        <a:latin typeface="Times New Roman"/>
                        <a:ea typeface="Times New Roman"/>
                      </a:endParaRPr>
                    </a:p>
                  </a:txBody>
                  <a:tcPr marL="68580" marR="68580" marT="0" marB="0"/>
                </a:tc>
                <a:tc>
                  <a:txBody>
                    <a:bodyPr/>
                    <a:lstStyle/>
                    <a:p>
                      <a:pPr>
                        <a:spcAft>
                          <a:spcPts val="0"/>
                        </a:spcAft>
                      </a:pPr>
                      <a:r>
                        <a:rPr lang="en-US" sz="1400" b="1"/>
                        <a:t>S</a:t>
                      </a:r>
                      <a:r>
                        <a:rPr lang="el-GR" sz="1400" b="1"/>
                        <a:t>. </a:t>
                      </a:r>
                      <a:r>
                        <a:rPr lang="en-US" sz="1400" b="1"/>
                        <a:t>pyogenes</a:t>
                      </a:r>
                      <a:endParaRPr lang="el-GR" sz="1400" b="1">
                        <a:latin typeface="Times New Roman"/>
                        <a:ea typeface="Times New Roman"/>
                      </a:endParaRPr>
                    </a:p>
                  </a:txBody>
                  <a:tcPr marL="68580" marR="68580" marT="0" marB="0"/>
                </a:tc>
                <a:tc>
                  <a:txBody>
                    <a:bodyPr/>
                    <a:lstStyle/>
                    <a:p>
                      <a:pPr>
                        <a:spcAft>
                          <a:spcPts val="0"/>
                        </a:spcAft>
                      </a:pPr>
                      <a:r>
                        <a:rPr lang="en-US" sz="1400" b="1" dirty="0"/>
                        <a:t>S</a:t>
                      </a:r>
                      <a:r>
                        <a:rPr lang="el-GR" sz="1400" b="1" dirty="0"/>
                        <a:t>. </a:t>
                      </a:r>
                      <a:r>
                        <a:rPr lang="en-US" sz="1400" b="1" dirty="0"/>
                        <a:t>agalactiae</a:t>
                      </a:r>
                      <a:endParaRPr lang="el-GR" sz="1400" b="1" dirty="0">
                        <a:latin typeface="Times New Roman"/>
                        <a:ea typeface="Times New Roman"/>
                      </a:endParaRPr>
                    </a:p>
                  </a:txBody>
                  <a:tcPr marL="68580" marR="68580" marT="0" marB="0"/>
                </a:tc>
                <a:tc>
                  <a:txBody>
                    <a:bodyPr/>
                    <a:lstStyle/>
                    <a:p>
                      <a:pPr>
                        <a:spcAft>
                          <a:spcPts val="0"/>
                        </a:spcAft>
                      </a:pPr>
                      <a:r>
                        <a:rPr lang="en-US" sz="1400" b="1"/>
                        <a:t>S</a:t>
                      </a:r>
                      <a:r>
                        <a:rPr lang="el-GR" sz="1400" b="1"/>
                        <a:t>. </a:t>
                      </a:r>
                      <a:r>
                        <a:rPr lang="en-US" sz="1400" b="1"/>
                        <a:t>pneumoniae</a:t>
                      </a:r>
                      <a:endParaRPr lang="el-GR" sz="1400" b="1">
                        <a:latin typeface="Times New Roman"/>
                        <a:ea typeface="Times New Roman"/>
                      </a:endParaRPr>
                    </a:p>
                  </a:txBody>
                  <a:tcPr marL="68580" marR="68580" marT="0" marB="0"/>
                </a:tc>
                <a:tc>
                  <a:txBody>
                    <a:bodyPr/>
                    <a:lstStyle/>
                    <a:p>
                      <a:pPr>
                        <a:spcAft>
                          <a:spcPts val="0"/>
                        </a:spcAft>
                      </a:pPr>
                      <a:r>
                        <a:rPr lang="en-US" sz="1400" b="1"/>
                        <a:t>S.      bovis</a:t>
                      </a:r>
                      <a:endParaRPr lang="el-GR" sz="1400" b="1">
                        <a:latin typeface="Times New Roman"/>
                        <a:ea typeface="Times New Roman"/>
                      </a:endParaRPr>
                    </a:p>
                  </a:txBody>
                  <a:tcPr marL="68580" marR="68580" marT="0" marB="0"/>
                </a:tc>
                <a:tc>
                  <a:txBody>
                    <a:bodyPr/>
                    <a:lstStyle/>
                    <a:p>
                      <a:pPr>
                        <a:spcAft>
                          <a:spcPts val="0"/>
                        </a:spcAft>
                      </a:pPr>
                      <a:r>
                        <a:rPr lang="en-US" sz="1400" b="1"/>
                        <a:t>S. mutans</a:t>
                      </a:r>
                      <a:endParaRPr lang="el-GR" sz="1400" b="1">
                        <a:latin typeface="Times New Roman"/>
                        <a:ea typeface="Times New Roman"/>
                      </a:endParaRPr>
                    </a:p>
                  </a:txBody>
                  <a:tcPr marL="68580" marR="68580" marT="0" marB="0"/>
                </a:tc>
                <a:tc>
                  <a:txBody>
                    <a:bodyPr/>
                    <a:lstStyle/>
                    <a:p>
                      <a:pPr>
                        <a:spcAft>
                          <a:spcPts val="0"/>
                        </a:spcAft>
                      </a:pPr>
                      <a:r>
                        <a:rPr lang="el-GR" sz="1400" b="1" dirty="0"/>
                        <a:t>Εντερόκοκκος</a:t>
                      </a:r>
                      <a:endParaRPr lang="el-GR" sz="1400" b="1" dirty="0">
                        <a:latin typeface="Times New Roman"/>
                        <a:ea typeface="Times New Roman"/>
                      </a:endParaRPr>
                    </a:p>
                  </a:txBody>
                  <a:tcPr marL="68580" marR="68580" marT="0" marB="0"/>
                </a:tc>
              </a:tr>
              <a:tr h="837118">
                <a:tc>
                  <a:txBody>
                    <a:bodyPr/>
                    <a:lstStyle/>
                    <a:p>
                      <a:pPr>
                        <a:spcAft>
                          <a:spcPts val="0"/>
                        </a:spcAft>
                      </a:pPr>
                      <a:r>
                        <a:rPr lang="el-GR" sz="1400" b="1" dirty="0" smtClean="0"/>
                        <a:t>Βακιτρακίνη</a:t>
                      </a:r>
                      <a:endParaRPr lang="el-GR" sz="1400" b="1" dirty="0">
                        <a:latin typeface="Times New Roman"/>
                        <a:ea typeface="Times New Roman"/>
                      </a:endParaRPr>
                    </a:p>
                  </a:txBody>
                  <a:tcPr marL="68580" marR="68580" marT="0" marB="0"/>
                </a:tc>
                <a:tc>
                  <a:txBody>
                    <a:bodyPr/>
                    <a:lstStyle/>
                    <a:p>
                      <a:pPr>
                        <a:spcAft>
                          <a:spcPts val="0"/>
                        </a:spcAft>
                      </a:pPr>
                      <a:r>
                        <a:rPr lang="el-GR" sz="1400" dirty="0" err="1"/>
                        <a:t>Ευαίσθ</a:t>
                      </a:r>
                      <a:r>
                        <a:rPr lang="en-US" sz="1400" dirty="0"/>
                        <a:t>.</a:t>
                      </a:r>
                      <a:endParaRPr lang="el-GR" sz="1400" dirty="0">
                        <a:latin typeface="Times New Roman"/>
                        <a:ea typeface="Times New Roman"/>
                      </a:endParaRPr>
                    </a:p>
                  </a:txBody>
                  <a:tcPr marL="68580" marR="68580" marT="0" marB="0"/>
                </a:tc>
                <a:tc>
                  <a:txBody>
                    <a:bodyPr/>
                    <a:lstStyle/>
                    <a:p>
                      <a:pPr>
                        <a:spcAft>
                          <a:spcPts val="0"/>
                        </a:spcAft>
                      </a:pPr>
                      <a:r>
                        <a:rPr lang="el-GR" sz="1400"/>
                        <a:t>Ανθεκτ</a:t>
                      </a:r>
                      <a:r>
                        <a:rPr lang="en-US" sz="1400"/>
                        <a:t>. (</a:t>
                      </a:r>
                      <a:r>
                        <a:rPr lang="el-GR" sz="1400"/>
                        <a:t>Σπάνια ευαίσθ</a:t>
                      </a:r>
                      <a:r>
                        <a:rPr lang="en-US" sz="1400"/>
                        <a:t>.) </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lgn="ctr">
                        <a:spcAft>
                          <a:spcPts val="0"/>
                        </a:spcAft>
                      </a:pPr>
                      <a:r>
                        <a:rPr lang="el-GR" sz="1400" dirty="0" err="1"/>
                        <a:t>Ανθεκτ</a:t>
                      </a:r>
                      <a:r>
                        <a:rPr lang="en-US" sz="1400" dirty="0"/>
                        <a:t>.</a:t>
                      </a:r>
                      <a:endParaRPr lang="el-GR" sz="1400" dirty="0">
                        <a:latin typeface="Times New Roman"/>
                        <a:ea typeface="Times New Roman"/>
                      </a:endParaRPr>
                    </a:p>
                  </a:txBody>
                  <a:tcPr marL="68580" marR="68580" marT="0" marB="0"/>
                </a:tc>
              </a:tr>
              <a:tr h="279040">
                <a:tc>
                  <a:txBody>
                    <a:bodyPr/>
                    <a:lstStyle/>
                    <a:p>
                      <a:pPr>
                        <a:spcAft>
                          <a:spcPts val="0"/>
                        </a:spcAft>
                      </a:pPr>
                      <a:r>
                        <a:rPr lang="el-GR" sz="1400" b="1" dirty="0"/>
                        <a:t>Οπτοχίνη</a:t>
                      </a:r>
                      <a:endParaRPr lang="el-GR" sz="1400" b="1" dirty="0">
                        <a:latin typeface="Times New Roman"/>
                        <a:ea typeface="Times New Roman"/>
                      </a:endParaRPr>
                    </a:p>
                  </a:txBody>
                  <a:tcPr marL="68580" marR="68580" marT="0" marB="0"/>
                </a:tc>
                <a:tc>
                  <a:txBody>
                    <a:bodyPr/>
                    <a:lstStyle/>
                    <a:p>
                      <a:pPr>
                        <a:spcAft>
                          <a:spcPts val="0"/>
                        </a:spcAft>
                      </a:pPr>
                      <a:r>
                        <a:rPr lang="el-GR" sz="1400"/>
                        <a:t>Ανθέκτ</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Ευαίσθ</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spcAft>
                          <a:spcPts val="0"/>
                        </a:spcAft>
                      </a:pPr>
                      <a:r>
                        <a:rPr lang="el-GR" sz="1400"/>
                        <a:t>Ανθεκτ</a:t>
                      </a:r>
                      <a:r>
                        <a:rPr lang="en-US" sz="1400"/>
                        <a:t>.</a:t>
                      </a:r>
                      <a:endParaRPr lang="el-GR" sz="1400">
                        <a:latin typeface="Times New Roman"/>
                        <a:ea typeface="Times New Roman"/>
                      </a:endParaRPr>
                    </a:p>
                  </a:txBody>
                  <a:tcPr marL="68580" marR="68580" marT="0" marB="0"/>
                </a:tc>
                <a:tc>
                  <a:txBody>
                    <a:bodyPr/>
                    <a:lstStyle/>
                    <a:p>
                      <a:pPr algn="ctr">
                        <a:spcAft>
                          <a:spcPts val="0"/>
                        </a:spcAft>
                      </a:pPr>
                      <a:r>
                        <a:rPr lang="el-GR" sz="1400" dirty="0" err="1"/>
                        <a:t>Ανθεκτ</a:t>
                      </a:r>
                      <a:r>
                        <a:rPr lang="en-US" sz="1400" dirty="0"/>
                        <a:t>.</a:t>
                      </a:r>
                      <a:endParaRPr lang="el-GR" sz="1400" dirty="0">
                        <a:latin typeface="Times New Roman"/>
                        <a:ea typeface="Times New Roman"/>
                      </a:endParaRPr>
                    </a:p>
                  </a:txBody>
                  <a:tcPr marL="68580" marR="68580" marT="0" marB="0"/>
                </a:tc>
              </a:tr>
              <a:tr h="279040">
                <a:tc>
                  <a:txBody>
                    <a:bodyPr/>
                    <a:lstStyle/>
                    <a:p>
                      <a:pPr>
                        <a:spcAft>
                          <a:spcPts val="0"/>
                        </a:spcAft>
                      </a:pPr>
                      <a:r>
                        <a:rPr lang="en-US" sz="1400" b="1" dirty="0"/>
                        <a:t>CAMP</a:t>
                      </a:r>
                      <a:endParaRPr lang="el-GR" sz="1400" b="1" dirty="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a:t>-</a:t>
                      </a:r>
                      <a:endParaRPr lang="el-GR" sz="1400">
                        <a:latin typeface="Times New Roman"/>
                        <a:ea typeface="Times New Roman"/>
                      </a:endParaRPr>
                    </a:p>
                  </a:txBody>
                  <a:tcPr marL="68580" marR="68580" marT="0" marB="0"/>
                </a:tc>
                <a:tc>
                  <a:txBody>
                    <a:bodyPr/>
                    <a:lstStyle/>
                    <a:p>
                      <a:pPr algn="ctr">
                        <a:spcAft>
                          <a:spcPts val="0"/>
                        </a:spcAft>
                      </a:pPr>
                      <a:r>
                        <a:rPr lang="en-US" sz="1400" dirty="0"/>
                        <a:t>-</a:t>
                      </a:r>
                      <a:endParaRPr lang="el-GR" sz="1400" dirty="0">
                        <a:latin typeface="Times New Roman"/>
                        <a:ea typeface="Times New Roman"/>
                      </a:endParaRPr>
                    </a:p>
                  </a:txBody>
                  <a:tcPr marL="68580" marR="68580" marT="0" marB="0"/>
                </a:tc>
              </a:tr>
              <a:tr h="558078">
                <a:tc>
                  <a:txBody>
                    <a:bodyPr/>
                    <a:lstStyle/>
                    <a:p>
                      <a:pPr>
                        <a:spcAft>
                          <a:spcPts val="0"/>
                        </a:spcAft>
                      </a:pPr>
                      <a:r>
                        <a:rPr lang="el-GR" sz="1400" b="1" dirty="0"/>
                        <a:t>Ιππουρικού νατρίου</a:t>
                      </a:r>
                      <a:endParaRPr lang="el-GR" sz="1400" b="1"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 </a:t>
                      </a:r>
                    </a:p>
                    <a:p>
                      <a:pPr algn="ctr">
                        <a:spcAft>
                          <a:spcPts val="0"/>
                        </a:spcAft>
                      </a:pPr>
                      <a:r>
                        <a:rPr lang="el-GR" sz="1400" dirty="0"/>
                        <a:t>(σπάνια +)</a:t>
                      </a:r>
                      <a:endParaRPr lang="el-GR" sz="1400" dirty="0">
                        <a:latin typeface="Times New Roman"/>
                        <a:ea typeface="Times New Roman"/>
                      </a:endParaRPr>
                    </a:p>
                  </a:txBody>
                  <a:tcPr marL="68580" marR="68580" marT="0" marB="0"/>
                </a:tc>
              </a:tr>
              <a:tr h="279040">
                <a:tc>
                  <a:txBody>
                    <a:bodyPr/>
                    <a:lstStyle/>
                    <a:p>
                      <a:pPr>
                        <a:spcAft>
                          <a:spcPts val="0"/>
                        </a:spcAft>
                      </a:pPr>
                      <a:r>
                        <a:rPr lang="el-GR" sz="1400" b="1" dirty="0"/>
                        <a:t>Αισκουλίνη</a:t>
                      </a:r>
                      <a:endParaRPr lang="el-GR" sz="1400" b="1"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558078">
                <a:tc>
                  <a:txBody>
                    <a:bodyPr/>
                    <a:lstStyle/>
                    <a:p>
                      <a:pPr>
                        <a:spcAft>
                          <a:spcPts val="0"/>
                        </a:spcAft>
                      </a:pPr>
                      <a:r>
                        <a:rPr lang="el-GR" sz="1400" b="1" dirty="0"/>
                        <a:t>Ανάπτυξη σε χολή</a:t>
                      </a:r>
                      <a:endParaRPr lang="el-GR" sz="1400" b="1" dirty="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r h="613887">
                <a:tc>
                  <a:txBody>
                    <a:bodyPr/>
                    <a:lstStyle/>
                    <a:p>
                      <a:pPr>
                        <a:spcAft>
                          <a:spcPts val="0"/>
                        </a:spcAft>
                      </a:pPr>
                      <a:r>
                        <a:rPr lang="el-GR" sz="1400" b="1" dirty="0"/>
                        <a:t>Ανάπτυξη σε </a:t>
                      </a:r>
                      <a:r>
                        <a:rPr lang="en-US" sz="1400" b="1" dirty="0"/>
                        <a:t>NaCl</a:t>
                      </a:r>
                      <a:r>
                        <a:rPr lang="el-GR" sz="1400" b="1" dirty="0"/>
                        <a:t> 6,5%</a:t>
                      </a:r>
                      <a:endParaRPr lang="el-GR" sz="1400" b="1" dirty="0">
                        <a:latin typeface="Times New Roman"/>
                        <a:ea typeface="Times New Roman"/>
                      </a:endParaRPr>
                    </a:p>
                  </a:txBody>
                  <a:tcPr marL="68580" marR="68580" marT="0" marB="0"/>
                </a:tc>
                <a:tc>
                  <a:txBody>
                    <a:bodyPr/>
                    <a:lstStyle/>
                    <a:p>
                      <a:pPr>
                        <a:spcAft>
                          <a:spcPts val="0"/>
                        </a:spcAft>
                      </a:pPr>
                      <a:endParaRPr lang="el-GR" sz="1400"/>
                    </a:p>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p>
                    <a:p>
                      <a:pPr algn="ctr">
                        <a:spcAft>
                          <a:spcPts val="0"/>
                        </a:spcAft>
                      </a:pPr>
                      <a:r>
                        <a:rPr lang="el-GR" sz="1400"/>
                        <a:t> (σπάνια -)</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a:t>-</a:t>
                      </a:r>
                      <a:endParaRPr lang="el-GR" sz="1400">
                        <a:latin typeface="Times New Roman"/>
                        <a:ea typeface="Times New Roman"/>
                      </a:endParaRPr>
                    </a:p>
                  </a:txBody>
                  <a:tcPr marL="68580" marR="68580" marT="0" marB="0"/>
                </a:tc>
                <a:tc>
                  <a:txBody>
                    <a:bodyPr/>
                    <a:lstStyle/>
                    <a:p>
                      <a:pPr algn="ctr">
                        <a:spcAft>
                          <a:spcPts val="0"/>
                        </a:spcAft>
                      </a:pPr>
                      <a:r>
                        <a:rPr lang="el-GR" sz="1400" dirty="0"/>
                        <a:t>+</a:t>
                      </a:r>
                      <a:endParaRPr lang="el-GR" sz="1400" dirty="0">
                        <a:latin typeface="Times New Roman"/>
                        <a:ea typeface="Times New Roman"/>
                      </a:endParaRPr>
                    </a:p>
                  </a:txBody>
                  <a:tcPr marL="68580" marR="68580" marT="0" marB="0"/>
                </a:tc>
              </a:tr>
            </a:tbl>
          </a:graphicData>
        </a:graphic>
      </p:graphicFrame>
      <p:sp>
        <p:nvSpPr>
          <p:cNvPr id="441345" name="Rectangle 1"/>
          <p:cNvSpPr>
            <a:spLocks noChangeArrowheads="1"/>
          </p:cNvSpPr>
          <p:nvPr/>
        </p:nvSpPr>
        <p:spPr bwMode="auto">
          <a:xfrm>
            <a:off x="755576" y="980728"/>
            <a:ext cx="756084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bg1"/>
                </a:solidFill>
                <a:effectLst/>
                <a:latin typeface="Arial" pitchFamily="34" charset="0"/>
                <a:ea typeface="Times New Roman" pitchFamily="18" charset="0"/>
              </a:rPr>
              <a:t> Ταυτοποίηση Στρεπτόκοκκων και Εντερόκοκκων</a:t>
            </a:r>
            <a:endParaRPr kumimoji="0" lang="el-GR" sz="200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00298" y="2000240"/>
            <a:ext cx="435771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Στρεπτόκοκκοι με θρεπτική ποικιλομορφία</a:t>
            </a:r>
          </a:p>
          <a:p>
            <a:pPr algn="ctr"/>
            <a:r>
              <a:rPr lang="en-US" b="1" dirty="0" smtClean="0"/>
              <a:t>NVS (Nutritionally Variant Streptococci)</a:t>
            </a:r>
            <a:endParaRPr lang="el-GR" b="1" dirty="0"/>
          </a:p>
        </p:txBody>
      </p:sp>
      <p:sp>
        <p:nvSpPr>
          <p:cNvPr id="5" name="4 - TextBox"/>
          <p:cNvSpPr txBox="1"/>
          <p:nvPr/>
        </p:nvSpPr>
        <p:spPr>
          <a:xfrm>
            <a:off x="2500298" y="2786058"/>
            <a:ext cx="4357718" cy="32932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itchFamily="2" charset="2"/>
              <a:buChar char="ü"/>
            </a:pPr>
            <a:r>
              <a:rPr lang="el-GR" sz="1600" dirty="0" smtClean="0"/>
              <a:t>Πρασινίζοντες στρεπτόκοκκοι θρεπτικά ανεπαρκείς</a:t>
            </a:r>
          </a:p>
          <a:p>
            <a:pPr>
              <a:buFont typeface="Wingdings" pitchFamily="2" charset="2"/>
              <a:buChar char="ü"/>
            </a:pPr>
            <a:r>
              <a:rPr lang="el-GR" sz="1600" dirty="0" smtClean="0"/>
              <a:t>Για την ανάπτυξή τους χρειάζονται πυριδοξάλη (βιταμίνη Β</a:t>
            </a:r>
            <a:r>
              <a:rPr lang="el-GR" sz="1600" baseline="-25000" dirty="0" smtClean="0"/>
              <a:t>6</a:t>
            </a:r>
            <a:r>
              <a:rPr lang="el-GR" sz="1600" dirty="0" smtClean="0"/>
              <a:t>)</a:t>
            </a:r>
          </a:p>
          <a:p>
            <a:pPr>
              <a:buFont typeface="Wingdings" pitchFamily="2" charset="2"/>
              <a:buChar char="ü"/>
            </a:pPr>
            <a:r>
              <a:rPr lang="el-GR" sz="1600" dirty="0" smtClean="0"/>
              <a:t>Μέλη της φυσιολογικής χλωρίδας του φάρυγγα</a:t>
            </a:r>
          </a:p>
          <a:p>
            <a:pPr>
              <a:buFont typeface="Wingdings" pitchFamily="2" charset="2"/>
              <a:buChar char="ü"/>
            </a:pPr>
            <a:r>
              <a:rPr lang="el-GR" sz="1600" dirty="0" smtClean="0"/>
              <a:t>Απομονώθηκαν από ασθενείς με ενδοκαρδίτιδα και ωτίτιδα και από λοιμώξεις τραυμάτων.</a:t>
            </a:r>
          </a:p>
          <a:p>
            <a:pPr>
              <a:buFont typeface="Wingdings" pitchFamily="2" charset="2"/>
              <a:buChar char="ü"/>
            </a:pPr>
            <a:r>
              <a:rPr lang="el-GR" sz="1600" dirty="0" smtClean="0"/>
              <a:t>Βρέθηκαν σε καλλιέργειες ως δορυφόροι γύρω από αποικίες άλλων μικροβίων που παράγουν πυριδοξάλη, όπως σταφυλόκοκκοι, </a:t>
            </a:r>
            <a:r>
              <a:rPr lang="en-US" sz="1600" dirty="0" smtClean="0"/>
              <a:t>E. coli </a:t>
            </a:r>
            <a:r>
              <a:rPr lang="el-GR" sz="1600" dirty="0" smtClean="0"/>
              <a:t>κ.α. </a:t>
            </a:r>
          </a:p>
          <a:p>
            <a:pPr>
              <a:buFont typeface="Wingdings" pitchFamily="2" charset="2"/>
              <a:buChar char="ü"/>
            </a:pPr>
            <a:r>
              <a:rPr lang="el-GR" sz="1600" dirty="0" smtClean="0"/>
              <a:t>Είναι γνωστά και ως </a:t>
            </a:r>
            <a:r>
              <a:rPr lang="en-US" sz="1600" dirty="0" err="1" smtClean="0"/>
              <a:t>pyridoxal</a:t>
            </a:r>
            <a:r>
              <a:rPr lang="en-US" sz="1600" dirty="0" smtClean="0"/>
              <a:t>-dependent </a:t>
            </a:r>
            <a:r>
              <a:rPr lang="el-GR" sz="1600" dirty="0" smtClean="0"/>
              <a:t>ή </a:t>
            </a:r>
            <a:r>
              <a:rPr lang="en-US" sz="1600" dirty="0" smtClean="0"/>
              <a:t>vitamin B</a:t>
            </a:r>
            <a:r>
              <a:rPr lang="en-US" sz="1600" baseline="-25000" dirty="0" smtClean="0"/>
              <a:t>6</a:t>
            </a:r>
            <a:r>
              <a:rPr lang="en-US" sz="1600" dirty="0" smtClean="0"/>
              <a:t>-dependent</a:t>
            </a:r>
            <a:r>
              <a:rPr lang="el-GR" sz="1600" dirty="0" smtClean="0"/>
              <a:t> ή συμβιωτικοί στρεπτόκοκκοι</a:t>
            </a:r>
            <a:endParaRPr lang="el-GR" sz="16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714612" y="1785926"/>
            <a:ext cx="385765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b="1" dirty="0" smtClean="0"/>
              <a:t>Χαρακτηριστικά </a:t>
            </a:r>
            <a:r>
              <a:rPr lang="en-US" b="1" dirty="0" smtClean="0"/>
              <a:t>NVS</a:t>
            </a:r>
            <a:endParaRPr lang="el-GR" b="1" dirty="0"/>
          </a:p>
        </p:txBody>
      </p:sp>
      <p:sp>
        <p:nvSpPr>
          <p:cNvPr id="5" name="4 - TextBox"/>
          <p:cNvSpPr txBox="1"/>
          <p:nvPr/>
        </p:nvSpPr>
        <p:spPr>
          <a:xfrm>
            <a:off x="2714612" y="2285992"/>
            <a:ext cx="385765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Wingdings" pitchFamily="2" charset="2"/>
              <a:buChar char="§"/>
            </a:pPr>
            <a:r>
              <a:rPr lang="el-GR" sz="1600" dirty="0" smtClean="0"/>
              <a:t>Αποικίες: μικρές (διάμετρος 0,2-0,5</a:t>
            </a:r>
            <a:r>
              <a:rPr lang="en-US" sz="1600" dirty="0" smtClean="0"/>
              <a:t>mm)</a:t>
            </a:r>
            <a:endParaRPr lang="el-GR" sz="1600" dirty="0" smtClean="0"/>
          </a:p>
          <a:p>
            <a:pPr>
              <a:buFont typeface="Wingdings" pitchFamily="2" charset="2"/>
              <a:buChar char="§"/>
            </a:pPr>
            <a:r>
              <a:rPr lang="el-GR" sz="1600" dirty="0" smtClean="0"/>
              <a:t>Μετά από χρώση </a:t>
            </a:r>
            <a:r>
              <a:rPr lang="en-US" sz="1600" dirty="0" smtClean="0"/>
              <a:t>Gram</a:t>
            </a:r>
            <a:r>
              <a:rPr lang="el-GR" sz="1600" dirty="0" smtClean="0"/>
              <a:t> εμφανίζονται πολυμορφικά κύτταρα</a:t>
            </a:r>
          </a:p>
          <a:p>
            <a:pPr>
              <a:buFont typeface="Wingdings" pitchFamily="2" charset="2"/>
              <a:buChar char="§"/>
            </a:pPr>
            <a:r>
              <a:rPr lang="el-GR" sz="1600" dirty="0" smtClean="0"/>
              <a:t>Ευαίσθητοι στην πενικιλλίνη με λίγα ανθεκτικά στελέχη</a:t>
            </a:r>
          </a:p>
          <a:p>
            <a:pPr>
              <a:buFont typeface="Wingdings" pitchFamily="2" charset="2"/>
              <a:buChar char="§"/>
            </a:pPr>
            <a:r>
              <a:rPr lang="el-GR" sz="1600" dirty="0" smtClean="0"/>
              <a:t>Κατά κανόνα ευαίσθητοι στην ερυθρομυκίνη σε συνδυασμό με μια </a:t>
            </a:r>
            <a:r>
              <a:rPr lang="el-GR" sz="1600" dirty="0" err="1" smtClean="0"/>
              <a:t>αμινογλυκοσινάση</a:t>
            </a:r>
            <a:endParaRPr lang="el-GR" sz="1600" dirty="0" smtClean="0"/>
          </a:p>
          <a:p>
            <a:pPr>
              <a:buFont typeface="Wingdings" pitchFamily="2" charset="2"/>
              <a:buChar char="§"/>
            </a:pPr>
            <a:r>
              <a:rPr lang="el-GR" sz="1600" dirty="0" smtClean="0"/>
              <a:t>Αρνητικοί στη δοκιμασία χολής και αισκουλίνης</a:t>
            </a:r>
          </a:p>
          <a:p>
            <a:pPr>
              <a:buFont typeface="Wingdings" pitchFamily="2" charset="2"/>
              <a:buChar char="§"/>
            </a:pPr>
            <a:r>
              <a:rPr lang="el-GR" sz="1600" dirty="0" smtClean="0"/>
              <a:t>Δεν αναπτύσσονται σε </a:t>
            </a:r>
            <a:r>
              <a:rPr lang="en-US" sz="1600" dirty="0" smtClean="0"/>
              <a:t>NaCl</a:t>
            </a:r>
            <a:r>
              <a:rPr lang="el-GR" sz="1600" dirty="0" smtClean="0"/>
              <a:t> 6,5% </a:t>
            </a:r>
          </a:p>
          <a:p>
            <a:pPr>
              <a:buFont typeface="Wingdings" pitchFamily="2" charset="2"/>
              <a:buChar char="§"/>
            </a:pPr>
            <a:r>
              <a:rPr lang="el-GR" sz="1600" dirty="0" smtClean="0"/>
              <a:t>Θετικοί στη δοκιμασία </a:t>
            </a:r>
            <a:r>
              <a:rPr lang="en-US" sz="1600" dirty="0" smtClean="0"/>
              <a:t>PYR</a:t>
            </a:r>
            <a:endParaRPr lang="el-GR" sz="1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785786" y="699156"/>
          <a:ext cx="7715304" cy="5486400"/>
        </p:xfrm>
        <a:graphic>
          <a:graphicData uri="http://schemas.openxmlformats.org/drawingml/2006/table">
            <a:tbl>
              <a:tblPr firstRow="1" bandRow="1">
                <a:tableStyleId>{5C22544A-7EE6-4342-B048-85BDC9FD1C3A}</a:tableStyleId>
              </a:tblPr>
              <a:tblGrid>
                <a:gridCol w="2071702"/>
                <a:gridCol w="5643602"/>
              </a:tblGrid>
              <a:tr h="370840">
                <a:tc gridSpan="2">
                  <a:txBody>
                    <a:bodyPr/>
                    <a:lstStyle/>
                    <a:p>
                      <a:pPr algn="ctr"/>
                      <a:r>
                        <a:rPr lang="el-GR" dirty="0" smtClean="0"/>
                        <a:t>Μικροοργανισμοί παρόμοιοι με τους στρεπτόκοκκους</a:t>
                      </a:r>
                    </a:p>
                    <a:p>
                      <a:pPr algn="ctr"/>
                      <a:r>
                        <a:rPr lang="en-US" dirty="0" smtClean="0"/>
                        <a:t>SLO</a:t>
                      </a:r>
                      <a:r>
                        <a:rPr lang="en-US" baseline="0" dirty="0" smtClean="0"/>
                        <a:t> (Streptococcus Like Organisms)</a:t>
                      </a:r>
                      <a:endParaRPr lang="el-GR" dirty="0"/>
                    </a:p>
                  </a:txBody>
                  <a:tcPr/>
                </a:tc>
                <a:tc hMerge="1">
                  <a:txBody>
                    <a:bodyPr/>
                    <a:lstStyle/>
                    <a:p>
                      <a:pPr algn="ctr"/>
                      <a:endParaRPr lang="el-GR" dirty="0"/>
                    </a:p>
                  </a:txBody>
                  <a:tcPr/>
                </a:tc>
              </a:tr>
              <a:tr h="370840">
                <a:tc gridSpan="2">
                  <a:txBody>
                    <a:bodyPr/>
                    <a:lstStyle/>
                    <a:p>
                      <a:pPr algn="ctr"/>
                      <a:r>
                        <a:rPr lang="el-GR" sz="1600" i="0" dirty="0" smtClean="0"/>
                        <a:t>Μικροοργανισμοί με</a:t>
                      </a:r>
                      <a:r>
                        <a:rPr lang="el-GR" sz="1600" i="0" baseline="0" dirty="0" smtClean="0"/>
                        <a:t> παρόμοια μορφολογία κυττάρων και αποικιών με τους στρεπτόκοκκους ανθεκτικοί στην βανκομικίνη</a:t>
                      </a:r>
                      <a:endParaRPr lang="el-GR" sz="1600" i="0" dirty="0"/>
                    </a:p>
                  </a:txBody>
                  <a:tcPr/>
                </a:tc>
                <a:tc hMerge="1">
                  <a:txBody>
                    <a:bodyPr/>
                    <a:lstStyle/>
                    <a:p>
                      <a:endParaRPr lang="el-GR" dirty="0"/>
                    </a:p>
                  </a:txBody>
                  <a:tcPr/>
                </a:tc>
              </a:tr>
              <a:tr h="370840">
                <a:tc>
                  <a:txBody>
                    <a:bodyPr/>
                    <a:lstStyle/>
                    <a:p>
                      <a:r>
                        <a:rPr lang="en-US" i="1" dirty="0" err="1" smtClean="0"/>
                        <a:t>Aerococcus</a:t>
                      </a:r>
                      <a:r>
                        <a:rPr lang="en-US" i="1" baseline="0" dirty="0" smtClean="0"/>
                        <a:t> </a:t>
                      </a:r>
                      <a:endParaRPr lang="el-GR" i="1" dirty="0"/>
                    </a:p>
                  </a:txBody>
                  <a:tcPr/>
                </a:tc>
                <a:tc>
                  <a:txBody>
                    <a:bodyPr/>
                    <a:lstStyle/>
                    <a:p>
                      <a:r>
                        <a:rPr lang="en-US" sz="1600" dirty="0" smtClean="0"/>
                        <a:t>Gram</a:t>
                      </a:r>
                      <a:r>
                        <a:rPr lang="el-GR" sz="1600" dirty="0" smtClean="0"/>
                        <a:t> (+) κόκκοι, ακίνητοι, α- αιμολυτικοί, </a:t>
                      </a:r>
                      <a:r>
                        <a:rPr lang="en-US" sz="1600" dirty="0" smtClean="0"/>
                        <a:t>PYR</a:t>
                      </a:r>
                      <a:r>
                        <a:rPr lang="el-GR" sz="1600" dirty="0" smtClean="0"/>
                        <a:t> (+), αναπτύσσονται</a:t>
                      </a:r>
                      <a:r>
                        <a:rPr lang="el-GR" sz="1600" baseline="0" dirty="0" smtClean="0"/>
                        <a:t> σε ζωμό με </a:t>
                      </a:r>
                      <a:r>
                        <a:rPr lang="en-US" sz="1600" baseline="0" dirty="0" smtClean="0"/>
                        <a:t>NaCl 6,5%</a:t>
                      </a:r>
                      <a:r>
                        <a:rPr lang="el-GR" sz="1600" dirty="0" smtClean="0"/>
                        <a:t>.</a:t>
                      </a:r>
                      <a:r>
                        <a:rPr lang="el-GR" sz="1600" baseline="0" dirty="0" smtClean="0"/>
                        <a:t> Σχηματίζουν τετράδες όταν καλλιεργούνται σε ζωμό. Προκαλούν ενδοκαρδίτιδα, λοιμώξεις του ουροποιητικού κ.α. συνήθως σε </a:t>
                      </a:r>
                      <a:r>
                        <a:rPr lang="el-GR" sz="1600" baseline="0" dirty="0" err="1" smtClean="0"/>
                        <a:t>ανοσοκατεσταλμένους</a:t>
                      </a:r>
                      <a:r>
                        <a:rPr lang="el-GR" sz="1600" baseline="0" dirty="0" smtClean="0"/>
                        <a:t> ασθενείς</a:t>
                      </a:r>
                      <a:endParaRPr lang="el-GR" sz="1600" dirty="0"/>
                    </a:p>
                  </a:txBody>
                  <a:tcPr/>
                </a:tc>
              </a:tr>
              <a:tr h="370840">
                <a:tc>
                  <a:txBody>
                    <a:bodyPr/>
                    <a:lstStyle/>
                    <a:p>
                      <a:r>
                        <a:rPr lang="en-US" dirty="0" err="1" smtClean="0"/>
                        <a:t>Leuconostoc</a:t>
                      </a:r>
                      <a:r>
                        <a:rPr lang="en-US" dirty="0" smtClean="0"/>
                        <a:t> </a:t>
                      </a:r>
                      <a:endParaRPr lang="el-GR" dirty="0"/>
                    </a:p>
                  </a:txBody>
                  <a:tcPr/>
                </a:tc>
                <a:tc>
                  <a:txBody>
                    <a:bodyPr/>
                    <a:lstStyle/>
                    <a:p>
                      <a:r>
                        <a:rPr lang="en-US" sz="1600" dirty="0" smtClean="0"/>
                        <a:t>Gram (+) </a:t>
                      </a:r>
                      <a:r>
                        <a:rPr lang="el-GR" sz="1600" dirty="0" smtClean="0"/>
                        <a:t>κοκκοβάκιλλοι</a:t>
                      </a:r>
                      <a:r>
                        <a:rPr lang="el-GR" sz="1600" baseline="0" dirty="0" smtClean="0"/>
                        <a:t> σε ζεύγη ή μικρές αλυσίδες. Αναπτύσσονται σε ζωμό με </a:t>
                      </a:r>
                      <a:r>
                        <a:rPr lang="en-US" sz="1600" dirty="0" smtClean="0"/>
                        <a:t> NaCl 6,5%</a:t>
                      </a:r>
                      <a:r>
                        <a:rPr lang="el-GR" sz="1600" dirty="0" smtClean="0"/>
                        <a:t>, υδρολύουν την εσκουλίνη και είναι</a:t>
                      </a:r>
                      <a:r>
                        <a:rPr lang="en-US" sz="1600" dirty="0" smtClean="0"/>
                        <a:t> PYR (-</a:t>
                      </a:r>
                      <a:r>
                        <a:rPr lang="el-GR" sz="1600" dirty="0" smtClean="0"/>
                        <a:t>). Προκαλούν</a:t>
                      </a:r>
                      <a:r>
                        <a:rPr lang="el-GR" sz="1600" baseline="0" dirty="0" smtClean="0"/>
                        <a:t> μηνιγγίτιδα, ενδοκαρδίτιδα και σηψαιμία</a:t>
                      </a:r>
                      <a:endParaRPr lang="el-GR" sz="1600" dirty="0"/>
                    </a:p>
                  </a:txBody>
                  <a:tcPr/>
                </a:tc>
              </a:tr>
              <a:tr h="370840">
                <a:tc>
                  <a:txBody>
                    <a:bodyPr/>
                    <a:lstStyle/>
                    <a:p>
                      <a:r>
                        <a:rPr lang="en-US" dirty="0" err="1" smtClean="0"/>
                        <a:t>Pediococcus</a:t>
                      </a:r>
                      <a:r>
                        <a:rPr lang="en-US" baseline="0" dirty="0" smtClean="0"/>
                        <a:t>  </a:t>
                      </a:r>
                      <a:endParaRPr lang="el-GR" dirty="0"/>
                    </a:p>
                  </a:txBody>
                  <a:tcPr/>
                </a:tc>
                <a:tc>
                  <a:txBody>
                    <a:bodyPr/>
                    <a:lstStyle/>
                    <a:p>
                      <a:r>
                        <a:rPr lang="en-US" sz="1600" dirty="0" smtClean="0"/>
                        <a:t>Gram(+) </a:t>
                      </a:r>
                      <a:r>
                        <a:rPr lang="el-GR" sz="1600" dirty="0" smtClean="0"/>
                        <a:t>κόκκοι, σε ζεύγη, τετράδες ή συσσωματώματα. Θετικοί στις αντιδράσεις χολής και εσκουλίνης, </a:t>
                      </a:r>
                      <a:r>
                        <a:rPr lang="en-US" sz="1600" dirty="0" smtClean="0"/>
                        <a:t>PYR</a:t>
                      </a:r>
                      <a:r>
                        <a:rPr lang="el-GR" sz="1600" dirty="0" smtClean="0"/>
                        <a:t> (-), αναπτύσσεται</a:t>
                      </a:r>
                      <a:r>
                        <a:rPr lang="el-GR" sz="1600" baseline="0" dirty="0" smtClean="0"/>
                        <a:t> στους 45</a:t>
                      </a:r>
                      <a:r>
                        <a:rPr lang="el-GR" sz="1600" baseline="30000" dirty="0" smtClean="0"/>
                        <a:t>ο</a:t>
                      </a:r>
                      <a:r>
                        <a:rPr lang="en-US" sz="1600" dirty="0" smtClean="0"/>
                        <a:t>C</a:t>
                      </a:r>
                      <a:r>
                        <a:rPr lang="el-GR" sz="1600" dirty="0" smtClean="0"/>
                        <a:t>. Προκαλεί σπάνια λοιμώξεις. Έχει απομονωθεί</a:t>
                      </a:r>
                      <a:r>
                        <a:rPr lang="el-GR" sz="1600" baseline="0" dirty="0" smtClean="0"/>
                        <a:t> σε περιπτώσεις</a:t>
                      </a:r>
                      <a:r>
                        <a:rPr lang="el-GR" sz="1600" dirty="0" smtClean="0"/>
                        <a:t> σηψαιμίας</a:t>
                      </a:r>
                      <a:r>
                        <a:rPr lang="el-GR" sz="1600" baseline="0" dirty="0" smtClean="0"/>
                        <a:t> και βακτηριαιμίας </a:t>
                      </a:r>
                      <a:r>
                        <a:rPr lang="el-GR" sz="1600" dirty="0" smtClean="0"/>
                        <a:t> </a:t>
                      </a:r>
                      <a:endParaRPr lang="el-GR" sz="1600" dirty="0"/>
                    </a:p>
                  </a:txBody>
                  <a:tcPr/>
                </a:tc>
              </a:tr>
              <a:tr h="370840">
                <a:tc>
                  <a:txBody>
                    <a:bodyPr/>
                    <a:lstStyle/>
                    <a:p>
                      <a:r>
                        <a:rPr lang="en-US" dirty="0" err="1" smtClean="0"/>
                        <a:t>Gemella</a:t>
                      </a:r>
                      <a:r>
                        <a:rPr lang="en-US" dirty="0" smtClean="0"/>
                        <a:t> </a:t>
                      </a:r>
                      <a:endParaRPr lang="el-GR" dirty="0"/>
                    </a:p>
                  </a:txBody>
                  <a:tcPr/>
                </a:tc>
                <a:tc>
                  <a:txBody>
                    <a:bodyPr/>
                    <a:lstStyle/>
                    <a:p>
                      <a:r>
                        <a:rPr lang="el-GR" sz="1600" dirty="0" smtClean="0"/>
                        <a:t>Παράγουν όμοιες αποικίες με τους πρασινίζοντες στρεπτόκοκκους. Έχουν απομονωθεί από ορισμένες περιπτώσεις ενδοκαρδίτιδας και από πληγές και αποστήματα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071670" y="2240813"/>
            <a:ext cx="4857784" cy="830997"/>
          </a:xfrm>
          <a:prstGeom prst="rect">
            <a:avLst/>
          </a:prstGeom>
          <a:solidFill>
            <a:schemeClr val="tx2">
              <a:lumMod val="60000"/>
              <a:lumOff val="40000"/>
            </a:schemeClr>
          </a:solidFill>
        </p:spPr>
        <p:txBody>
          <a:bodyPr wrap="square" rtlCol="0">
            <a:spAutoFit/>
          </a:bodyPr>
          <a:lstStyle/>
          <a:p>
            <a:pPr algn="ctr"/>
            <a:r>
              <a:rPr lang="el-GR" sz="2400" dirty="0" smtClean="0">
                <a:solidFill>
                  <a:schemeClr val="bg1"/>
                </a:solidFill>
              </a:rPr>
              <a:t>Ταυτοποίηση </a:t>
            </a:r>
            <a:r>
              <a:rPr lang="en-US" sz="2400" dirty="0" smtClean="0">
                <a:solidFill>
                  <a:schemeClr val="bg1"/>
                </a:solidFill>
              </a:rPr>
              <a:t>Gram(</a:t>
            </a:r>
            <a:r>
              <a:rPr lang="el-GR" sz="2400" dirty="0" smtClean="0">
                <a:solidFill>
                  <a:schemeClr val="bg1"/>
                </a:solidFill>
              </a:rPr>
              <a:t>-</a:t>
            </a:r>
            <a:r>
              <a:rPr lang="en-US" sz="2400" dirty="0" smtClean="0">
                <a:solidFill>
                  <a:schemeClr val="bg1"/>
                </a:solidFill>
              </a:rPr>
              <a:t>)</a:t>
            </a:r>
            <a:r>
              <a:rPr lang="el-GR" sz="2400" dirty="0" smtClean="0">
                <a:solidFill>
                  <a:schemeClr val="bg1"/>
                </a:solidFill>
              </a:rPr>
              <a:t> αερόβιων και δυνητικά αναερόβιων βακτηριδίων</a:t>
            </a:r>
            <a:endParaRPr lang="el-GR" sz="2400" dirty="0">
              <a:solidFill>
                <a:schemeClr val="bg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28860" y="2155820"/>
            <a:ext cx="3857652" cy="3416320"/>
          </a:xfrm>
          <a:prstGeom prst="rect">
            <a:avLst/>
          </a:prstGeom>
          <a:noFill/>
          <a:ln>
            <a:solidFill>
              <a:schemeClr val="tx2">
                <a:lumMod val="60000"/>
                <a:lumOff val="40000"/>
              </a:schemeClr>
            </a:solidFill>
          </a:ln>
        </p:spPr>
        <p:txBody>
          <a:bodyPr wrap="square" rtlCol="0">
            <a:spAutoFit/>
          </a:bodyPr>
          <a:lstStyle/>
          <a:p>
            <a:r>
              <a:rPr lang="el-GR" dirty="0" smtClean="0"/>
              <a:t>1. Χρώση </a:t>
            </a:r>
            <a:r>
              <a:rPr lang="en-US" dirty="0" smtClean="0"/>
              <a:t>gram</a:t>
            </a:r>
            <a:r>
              <a:rPr lang="el-GR" dirty="0" smtClean="0"/>
              <a:t> δείγματος:</a:t>
            </a:r>
          </a:p>
          <a:p>
            <a:r>
              <a:rPr lang="en-US" dirty="0" smtClean="0"/>
              <a:t>Gram</a:t>
            </a:r>
            <a:r>
              <a:rPr lang="el-GR" dirty="0" smtClean="0"/>
              <a:t> (-) βακτηρίδια, κόκκοι, κοκκοβάκιλλοι, διπλόκοκκοι</a:t>
            </a:r>
          </a:p>
          <a:p>
            <a:endParaRPr lang="el-GR" dirty="0" smtClean="0"/>
          </a:p>
          <a:p>
            <a:r>
              <a:rPr lang="el-GR" dirty="0" smtClean="0"/>
              <a:t>2. Απομόνωση σε απλά ή εκλεκτικά θρεπτικά υλικά</a:t>
            </a:r>
          </a:p>
          <a:p>
            <a:endParaRPr lang="el-GR" dirty="0" smtClean="0"/>
          </a:p>
          <a:p>
            <a:r>
              <a:rPr lang="el-GR" dirty="0" smtClean="0"/>
              <a:t>3. Χρώση </a:t>
            </a:r>
            <a:r>
              <a:rPr lang="en-US" dirty="0" smtClean="0"/>
              <a:t>Gram</a:t>
            </a:r>
            <a:endParaRPr lang="el-GR" dirty="0" smtClean="0"/>
          </a:p>
          <a:p>
            <a:endParaRPr lang="el-GR" dirty="0" smtClean="0"/>
          </a:p>
          <a:p>
            <a:r>
              <a:rPr lang="el-GR" dirty="0" smtClean="0"/>
              <a:t>4. Δοκιμασία οξειδάσης</a:t>
            </a:r>
          </a:p>
          <a:p>
            <a:endParaRPr lang="el-GR" dirty="0" smtClean="0"/>
          </a:p>
          <a:p>
            <a:r>
              <a:rPr lang="el-GR" dirty="0" smtClean="0"/>
              <a:t>5. Βιοχημικές δοκιμασίες</a:t>
            </a:r>
            <a:r>
              <a:rPr lang="en-US" dirty="0" smtClean="0"/>
              <a:t> </a:t>
            </a:r>
            <a:endParaRPr lang="el-GR" dirty="0"/>
          </a:p>
        </p:txBody>
      </p:sp>
      <p:sp>
        <p:nvSpPr>
          <p:cNvPr id="176130" name="AutoShape 2" descr="Αποτέλεσμα εικόνας για gram - bacill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2" name="11 - TextBox"/>
          <p:cNvSpPr txBox="1"/>
          <p:nvPr/>
        </p:nvSpPr>
        <p:spPr>
          <a:xfrm>
            <a:off x="2428860" y="1714488"/>
            <a:ext cx="3857652" cy="369332"/>
          </a:xfrm>
          <a:prstGeom prst="rect">
            <a:avLst/>
          </a:prstGeom>
          <a:noFill/>
          <a:ln>
            <a:solidFill>
              <a:schemeClr val="accent1">
                <a:lumMod val="75000"/>
              </a:schemeClr>
            </a:solidFill>
          </a:ln>
        </p:spPr>
        <p:txBody>
          <a:bodyPr wrap="square" rtlCol="0">
            <a:spAutoFit/>
          </a:bodyPr>
          <a:lstStyle/>
          <a:p>
            <a:pPr algn="ctr"/>
            <a:r>
              <a:rPr lang="el-GR" b="1" dirty="0" smtClean="0"/>
              <a:t>Τυποποίηση </a:t>
            </a:r>
            <a:r>
              <a:rPr lang="en-US" b="1" dirty="0" smtClean="0"/>
              <a:t>Gram (-) </a:t>
            </a:r>
            <a:r>
              <a:rPr lang="el-GR" b="1" dirty="0" smtClean="0"/>
              <a:t>βακτηρίων</a:t>
            </a:r>
            <a:endParaRPr lang="el-GR"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Eleni\Επιφάνεια εργασίας\Case-1-Gram-stain-Gram-negative-bacilli-seen-intracellularly-100x-magnification.png"/>
          <p:cNvPicPr>
            <a:picLocks noChangeAspect="1" noChangeArrowheads="1"/>
          </p:cNvPicPr>
          <p:nvPr/>
        </p:nvPicPr>
        <p:blipFill>
          <a:blip r:embed="rId2" cstate="print"/>
          <a:srcRect l="2941" t="3785" r="2941" b="5382"/>
          <a:stretch>
            <a:fillRect/>
          </a:stretch>
        </p:blipFill>
        <p:spPr bwMode="auto">
          <a:xfrm>
            <a:off x="285720" y="1071546"/>
            <a:ext cx="2357454" cy="1857388"/>
          </a:xfrm>
          <a:prstGeom prst="rect">
            <a:avLst/>
          </a:prstGeom>
          <a:noFill/>
        </p:spPr>
      </p:pic>
      <p:sp>
        <p:nvSpPr>
          <p:cNvPr id="5" name="4 - TextBox"/>
          <p:cNvSpPr txBox="1"/>
          <p:nvPr/>
        </p:nvSpPr>
        <p:spPr>
          <a:xfrm>
            <a:off x="71438" y="3000372"/>
            <a:ext cx="2786050" cy="307777"/>
          </a:xfrm>
          <a:prstGeom prst="rect">
            <a:avLst/>
          </a:prstGeom>
          <a:noFill/>
        </p:spPr>
        <p:txBody>
          <a:bodyPr wrap="square" rtlCol="0">
            <a:spAutoFit/>
          </a:bodyPr>
          <a:lstStyle/>
          <a:p>
            <a:r>
              <a:rPr lang="el-GR" sz="1400" dirty="0" smtClean="0"/>
              <a:t>Ενδοκυτταρικοί </a:t>
            </a:r>
            <a:r>
              <a:rPr lang="en-US" sz="1400" dirty="0" smtClean="0"/>
              <a:t>Gram (-) </a:t>
            </a:r>
            <a:r>
              <a:rPr lang="el-GR" sz="1400" dirty="0" err="1" smtClean="0"/>
              <a:t>βάκιλλοι</a:t>
            </a:r>
            <a:endParaRPr lang="el-GR" sz="1400" dirty="0"/>
          </a:p>
        </p:txBody>
      </p:sp>
      <p:pic>
        <p:nvPicPr>
          <p:cNvPr id="6" name="Picture 4" descr="C:\Documents and Settings\Eleni\Επιφάνεια εργασίας\CEWxoiAW8AAgxAN.png"/>
          <p:cNvPicPr>
            <a:picLocks noChangeAspect="1" noChangeArrowheads="1"/>
          </p:cNvPicPr>
          <p:nvPr/>
        </p:nvPicPr>
        <p:blipFill>
          <a:blip r:embed="rId3" cstate="print"/>
          <a:srcRect/>
          <a:stretch>
            <a:fillRect/>
          </a:stretch>
        </p:blipFill>
        <p:spPr bwMode="auto">
          <a:xfrm>
            <a:off x="6286512" y="1142984"/>
            <a:ext cx="2357454" cy="1785951"/>
          </a:xfrm>
          <a:prstGeom prst="rect">
            <a:avLst/>
          </a:prstGeom>
          <a:noFill/>
        </p:spPr>
      </p:pic>
      <p:sp>
        <p:nvSpPr>
          <p:cNvPr id="7" name="6 - TextBox"/>
          <p:cNvSpPr txBox="1"/>
          <p:nvPr/>
        </p:nvSpPr>
        <p:spPr>
          <a:xfrm>
            <a:off x="3357554" y="3000372"/>
            <a:ext cx="2071702" cy="307777"/>
          </a:xfrm>
          <a:prstGeom prst="rect">
            <a:avLst/>
          </a:prstGeom>
          <a:noFill/>
        </p:spPr>
        <p:txBody>
          <a:bodyPr wrap="square" rtlCol="0">
            <a:spAutoFit/>
          </a:bodyPr>
          <a:lstStyle/>
          <a:p>
            <a:pPr algn="ctr"/>
            <a:r>
              <a:rPr lang="en-US" sz="1400" dirty="0" smtClean="0"/>
              <a:t>Gram (-) </a:t>
            </a:r>
            <a:r>
              <a:rPr lang="el-GR" sz="1400" dirty="0" err="1" smtClean="0"/>
              <a:t>κοκκοιβάκιλλοι</a:t>
            </a:r>
            <a:endParaRPr lang="el-GR" sz="1400" dirty="0"/>
          </a:p>
        </p:txBody>
      </p:sp>
      <p:pic>
        <p:nvPicPr>
          <p:cNvPr id="8" name="Picture 5" descr="C:\Documents and Settings\Eleni\Επιφάνεια εργασίας\utyxxw95plgh9pr7zaarg-15042E9CAE2692E07DD.png"/>
          <p:cNvPicPr>
            <a:picLocks noChangeAspect="1" noChangeArrowheads="1"/>
          </p:cNvPicPr>
          <p:nvPr/>
        </p:nvPicPr>
        <p:blipFill>
          <a:blip r:embed="rId4" cstate="print"/>
          <a:srcRect/>
          <a:stretch>
            <a:fillRect/>
          </a:stretch>
        </p:blipFill>
        <p:spPr bwMode="auto">
          <a:xfrm>
            <a:off x="3214678" y="1071571"/>
            <a:ext cx="2357454" cy="1857363"/>
          </a:xfrm>
          <a:prstGeom prst="rect">
            <a:avLst/>
          </a:prstGeom>
          <a:noFill/>
        </p:spPr>
      </p:pic>
      <p:sp>
        <p:nvSpPr>
          <p:cNvPr id="9" name="8 - TextBox"/>
          <p:cNvSpPr txBox="1"/>
          <p:nvPr/>
        </p:nvSpPr>
        <p:spPr>
          <a:xfrm>
            <a:off x="6572264" y="3000372"/>
            <a:ext cx="1857388" cy="307777"/>
          </a:xfrm>
          <a:prstGeom prst="rect">
            <a:avLst/>
          </a:prstGeom>
          <a:noFill/>
        </p:spPr>
        <p:txBody>
          <a:bodyPr wrap="square" rtlCol="0">
            <a:spAutoFit/>
          </a:bodyPr>
          <a:lstStyle/>
          <a:p>
            <a:pPr algn="ctr"/>
            <a:r>
              <a:rPr lang="en-US" sz="1400" dirty="0" smtClean="0"/>
              <a:t>Gram (-) </a:t>
            </a:r>
            <a:r>
              <a:rPr lang="el-GR" sz="1400" dirty="0" smtClean="0"/>
              <a:t>κόκκοι</a:t>
            </a:r>
            <a:endParaRPr lang="el-GR" sz="1400" dirty="0"/>
          </a:p>
        </p:txBody>
      </p:sp>
      <p:pic>
        <p:nvPicPr>
          <p:cNvPr id="203779" name="Picture 3" descr="C:\Documents and Settings\Eleni\Επιφάνεια εργασίας\597-157416.jpg"/>
          <p:cNvPicPr>
            <a:picLocks noChangeAspect="1" noChangeArrowheads="1"/>
          </p:cNvPicPr>
          <p:nvPr/>
        </p:nvPicPr>
        <p:blipFill>
          <a:blip r:embed="rId5" cstate="print"/>
          <a:srcRect/>
          <a:stretch>
            <a:fillRect/>
          </a:stretch>
        </p:blipFill>
        <p:spPr bwMode="auto">
          <a:xfrm>
            <a:off x="142844" y="4092587"/>
            <a:ext cx="2428892" cy="1908181"/>
          </a:xfrm>
          <a:prstGeom prst="rect">
            <a:avLst/>
          </a:prstGeom>
          <a:noFill/>
        </p:spPr>
      </p:pic>
      <p:sp>
        <p:nvSpPr>
          <p:cNvPr id="12" name="11 - TextBox"/>
          <p:cNvSpPr txBox="1"/>
          <p:nvPr/>
        </p:nvSpPr>
        <p:spPr>
          <a:xfrm>
            <a:off x="428596" y="6000768"/>
            <a:ext cx="1857388" cy="307777"/>
          </a:xfrm>
          <a:prstGeom prst="rect">
            <a:avLst/>
          </a:prstGeom>
          <a:noFill/>
        </p:spPr>
        <p:txBody>
          <a:bodyPr wrap="square" rtlCol="0">
            <a:spAutoFit/>
          </a:bodyPr>
          <a:lstStyle/>
          <a:p>
            <a:pPr algn="ctr"/>
            <a:r>
              <a:rPr lang="en-US" sz="1400" dirty="0" smtClean="0"/>
              <a:t>Gram (-) </a:t>
            </a:r>
            <a:r>
              <a:rPr lang="el-GR" sz="1400" dirty="0" smtClean="0"/>
              <a:t>διπλόκοκκοι</a:t>
            </a:r>
            <a:endParaRPr lang="el-GR" sz="1400" dirty="0"/>
          </a:p>
        </p:txBody>
      </p:sp>
      <p:pic>
        <p:nvPicPr>
          <p:cNvPr id="203780" name="Picture 4" descr="C:\Documents and Settings\Eleni\Επιφάνεια εργασίας\350px-Lactobacillus_sp_01.png"/>
          <p:cNvPicPr>
            <a:picLocks noChangeAspect="1" noChangeArrowheads="1"/>
          </p:cNvPicPr>
          <p:nvPr/>
        </p:nvPicPr>
        <p:blipFill>
          <a:blip r:embed="rId6" cstate="print"/>
          <a:srcRect/>
          <a:stretch>
            <a:fillRect/>
          </a:stretch>
        </p:blipFill>
        <p:spPr bwMode="auto">
          <a:xfrm>
            <a:off x="3214678" y="4200549"/>
            <a:ext cx="2333618" cy="1871657"/>
          </a:xfrm>
          <a:prstGeom prst="rect">
            <a:avLst/>
          </a:prstGeom>
          <a:noFill/>
        </p:spPr>
      </p:pic>
      <p:sp>
        <p:nvSpPr>
          <p:cNvPr id="14" name="13 - TextBox"/>
          <p:cNvSpPr txBox="1"/>
          <p:nvPr/>
        </p:nvSpPr>
        <p:spPr>
          <a:xfrm>
            <a:off x="3286116" y="6072206"/>
            <a:ext cx="2286016" cy="307777"/>
          </a:xfrm>
          <a:prstGeom prst="rect">
            <a:avLst/>
          </a:prstGeom>
          <a:noFill/>
        </p:spPr>
        <p:txBody>
          <a:bodyPr wrap="square" rtlCol="0">
            <a:spAutoFit/>
          </a:bodyPr>
          <a:lstStyle/>
          <a:p>
            <a:pPr algn="ctr"/>
            <a:r>
              <a:rPr lang="en-US" sz="1400" dirty="0" smtClean="0"/>
              <a:t>Helicobacter pylori</a:t>
            </a:r>
            <a:endParaRPr lang="el-GR" sz="1400" dirty="0"/>
          </a:p>
        </p:txBody>
      </p:sp>
      <p:pic>
        <p:nvPicPr>
          <p:cNvPr id="203782" name="Picture 6" descr="C:\Documents and Settings\Eleni\Επιφάνεια εργασίας\Campylobacter jejuni.png"/>
          <p:cNvPicPr>
            <a:picLocks noChangeAspect="1" noChangeArrowheads="1"/>
          </p:cNvPicPr>
          <p:nvPr/>
        </p:nvPicPr>
        <p:blipFill>
          <a:blip r:embed="rId7" cstate="print"/>
          <a:srcRect/>
          <a:stretch>
            <a:fillRect/>
          </a:stretch>
        </p:blipFill>
        <p:spPr bwMode="auto">
          <a:xfrm>
            <a:off x="6215074" y="4224353"/>
            <a:ext cx="2357454" cy="1847853"/>
          </a:xfrm>
          <a:prstGeom prst="rect">
            <a:avLst/>
          </a:prstGeom>
          <a:noFill/>
        </p:spPr>
      </p:pic>
      <p:sp>
        <p:nvSpPr>
          <p:cNvPr id="17" name="16 - TextBox"/>
          <p:cNvSpPr txBox="1"/>
          <p:nvPr/>
        </p:nvSpPr>
        <p:spPr>
          <a:xfrm>
            <a:off x="6286512" y="6072206"/>
            <a:ext cx="2428892" cy="307777"/>
          </a:xfrm>
          <a:prstGeom prst="rect">
            <a:avLst/>
          </a:prstGeom>
          <a:noFill/>
        </p:spPr>
        <p:txBody>
          <a:bodyPr wrap="square" rtlCol="0">
            <a:spAutoFit/>
          </a:bodyPr>
          <a:lstStyle/>
          <a:p>
            <a:pPr algn="ctr"/>
            <a:r>
              <a:rPr lang="en-US" sz="1400" dirty="0" smtClean="0"/>
              <a:t>Campylobacter </a:t>
            </a:r>
            <a:r>
              <a:rPr lang="en-US" sz="1400" dirty="0" err="1" smtClean="0"/>
              <a:t>jejuni</a:t>
            </a:r>
            <a:endParaRPr lang="el-GR" sz="1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2796480" y="90872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6" name="Picture 2" descr="http://faculty.lacitycollege.edu/hicksdr/3mac.jpg"/>
          <p:cNvPicPr>
            <a:picLocks noChangeAspect="1" noChangeArrowheads="1"/>
          </p:cNvPicPr>
          <p:nvPr/>
        </p:nvPicPr>
        <p:blipFill>
          <a:blip r:embed="rId8" cstate="print"/>
          <a:srcRect/>
          <a:stretch>
            <a:fillRect/>
          </a:stretch>
        </p:blipFill>
        <p:spPr bwMode="auto">
          <a:xfrm>
            <a:off x="323528" y="3573016"/>
            <a:ext cx="2664296" cy="1872208"/>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11560" y="980728"/>
          <a:ext cx="763284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0178" name="Picture 2" descr="http://docplayer.gr/docs-images/25/5205166/images/22-0.png"/>
          <p:cNvPicPr>
            <a:picLocks noChangeAspect="1" noChangeArrowheads="1"/>
          </p:cNvPicPr>
          <p:nvPr/>
        </p:nvPicPr>
        <p:blipFill>
          <a:blip r:embed="rId7" cstate="print"/>
          <a:srcRect/>
          <a:stretch>
            <a:fillRect/>
          </a:stretch>
        </p:blipFill>
        <p:spPr bwMode="auto">
          <a:xfrm>
            <a:off x="5508104" y="2500313"/>
            <a:ext cx="2314575" cy="171450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2844" y="1484784"/>
            <a:ext cx="4929222" cy="1200329"/>
          </a:xfrm>
          <a:prstGeom prst="rect">
            <a:avLst/>
          </a:prstGeom>
          <a:solidFill>
            <a:schemeClr val="accent1">
              <a:lumMod val="20000"/>
              <a:lumOff val="80000"/>
            </a:schemeClr>
          </a:solidFill>
        </p:spPr>
        <p:txBody>
          <a:bodyPr wrap="square" rtlCol="0">
            <a:spAutoFit/>
          </a:bodyPr>
          <a:lstStyle/>
          <a:p>
            <a:pPr algn="ctr"/>
            <a:r>
              <a:rPr lang="el-GR" b="1" dirty="0" smtClean="0"/>
              <a:t>Δοκιμασία οξειδάσης</a:t>
            </a:r>
            <a:endParaRPr lang="en-US" b="1" dirty="0" smtClean="0"/>
          </a:p>
          <a:p>
            <a:pPr algn="ctr"/>
            <a:r>
              <a:rPr lang="el-GR" dirty="0" smtClean="0"/>
              <a:t>Τα βακτήρια που είναι οξειδάση (+) έχουν το κυτόχρωμα </a:t>
            </a:r>
            <a:r>
              <a:rPr lang="en-US" dirty="0" smtClean="0"/>
              <a:t>C</a:t>
            </a:r>
            <a:r>
              <a:rPr lang="el-GR" dirty="0" smtClean="0"/>
              <a:t>, που παίρνει μέρος στην αλυσίδα μεταφοράς ηλεκτρονίων</a:t>
            </a:r>
            <a:endParaRPr lang="el-GR" dirty="0"/>
          </a:p>
        </p:txBody>
      </p:sp>
      <p:sp>
        <p:nvSpPr>
          <p:cNvPr id="5" name="4 - TextBox"/>
          <p:cNvSpPr txBox="1"/>
          <p:nvPr/>
        </p:nvSpPr>
        <p:spPr>
          <a:xfrm>
            <a:off x="142844" y="2765246"/>
            <a:ext cx="4929222" cy="1815882"/>
          </a:xfrm>
          <a:prstGeom prst="rect">
            <a:avLst/>
          </a:prstGeom>
          <a:solidFill>
            <a:schemeClr val="accent1">
              <a:lumMod val="20000"/>
              <a:lumOff val="80000"/>
            </a:schemeClr>
          </a:solidFill>
        </p:spPr>
        <p:txBody>
          <a:bodyPr wrap="square" rtlCol="0">
            <a:spAutoFit/>
          </a:bodyPr>
          <a:lstStyle/>
          <a:p>
            <a:pPr>
              <a:buFont typeface="Wingdings" pitchFamily="2" charset="2"/>
              <a:buChar char="Ø"/>
            </a:pPr>
            <a:r>
              <a:rPr lang="el-GR" sz="1600" dirty="0" smtClean="0"/>
              <a:t>Διηθητικό χαρτί διαβρέχεται με  </a:t>
            </a:r>
            <a:r>
              <a:rPr lang="el-GR" sz="1600" dirty="0" err="1" smtClean="0"/>
              <a:t>τετραμεθυλ</a:t>
            </a:r>
            <a:r>
              <a:rPr lang="el-GR" sz="1600" dirty="0" smtClean="0"/>
              <a:t>-</a:t>
            </a:r>
            <a:r>
              <a:rPr lang="el-GR" sz="1600" dirty="0" err="1" smtClean="0"/>
              <a:t>φαινυλενεδιαμίνη</a:t>
            </a:r>
            <a:r>
              <a:rPr lang="el-GR" sz="1600" dirty="0" smtClean="0"/>
              <a:t>.</a:t>
            </a:r>
          </a:p>
          <a:p>
            <a:pPr>
              <a:buFont typeface="Wingdings" pitchFamily="2" charset="2"/>
              <a:buChar char="Ø"/>
            </a:pPr>
            <a:endParaRPr lang="el-GR" sz="1600" dirty="0" smtClean="0"/>
          </a:p>
          <a:p>
            <a:pPr>
              <a:buFont typeface="Wingdings" pitchFamily="2" charset="2"/>
              <a:buChar char="Ø"/>
            </a:pPr>
            <a:r>
              <a:rPr lang="el-GR" sz="1600" dirty="0" smtClean="0"/>
              <a:t>Προσθήκη μιας αποικίας του προς εξέταση μικροβίου στο διηθητικό χαρτί.</a:t>
            </a:r>
          </a:p>
          <a:p>
            <a:pPr>
              <a:buFont typeface="Wingdings" pitchFamily="2" charset="2"/>
              <a:buChar char="Ø"/>
            </a:pPr>
            <a:endParaRPr lang="el-GR" sz="1600" dirty="0" smtClean="0"/>
          </a:p>
          <a:p>
            <a:pPr>
              <a:buFont typeface="Wingdings" pitchFamily="2" charset="2"/>
              <a:buChar char="Ø"/>
            </a:pPr>
            <a:r>
              <a:rPr lang="en-US" sz="1600" dirty="0" smtClean="0"/>
              <a:t>E</a:t>
            </a:r>
            <a:r>
              <a:rPr lang="el-GR" sz="1600" dirty="0" err="1" smtClean="0"/>
              <a:t>μφάνιση</a:t>
            </a:r>
            <a:r>
              <a:rPr lang="el-GR" sz="1600" dirty="0" smtClean="0"/>
              <a:t> βιολετί χρώματος σε 30 </a:t>
            </a:r>
            <a:r>
              <a:rPr lang="en-US" sz="1600" dirty="0" smtClean="0"/>
              <a:t>sec</a:t>
            </a:r>
            <a:r>
              <a:rPr lang="el-GR" sz="1600" dirty="0" smtClean="0"/>
              <a:t>.  </a:t>
            </a:r>
            <a:endParaRPr lang="el-GR" sz="1600" dirty="0"/>
          </a:p>
        </p:txBody>
      </p:sp>
      <p:pic>
        <p:nvPicPr>
          <p:cNvPr id="1026" name="Picture 2" descr="Σχετική εικόνα"/>
          <p:cNvPicPr>
            <a:picLocks noChangeAspect="1" noChangeArrowheads="1"/>
          </p:cNvPicPr>
          <p:nvPr/>
        </p:nvPicPr>
        <p:blipFill>
          <a:blip r:embed="rId2" cstate="print"/>
          <a:srcRect/>
          <a:stretch>
            <a:fillRect/>
          </a:stretch>
        </p:blipFill>
        <p:spPr bwMode="auto">
          <a:xfrm>
            <a:off x="71406" y="4668526"/>
            <a:ext cx="5000660" cy="1928826"/>
          </a:xfrm>
          <a:prstGeom prst="rect">
            <a:avLst/>
          </a:prstGeom>
          <a:noFill/>
        </p:spPr>
      </p:pic>
      <p:sp>
        <p:nvSpPr>
          <p:cNvPr id="7" name="6 - TextBox"/>
          <p:cNvSpPr txBox="1"/>
          <p:nvPr/>
        </p:nvSpPr>
        <p:spPr>
          <a:xfrm>
            <a:off x="5572132" y="2662664"/>
            <a:ext cx="2714644" cy="2123658"/>
          </a:xfrm>
          <a:prstGeom prst="rect">
            <a:avLst/>
          </a:prstGeom>
          <a:noFill/>
          <a:ln>
            <a:solidFill>
              <a:schemeClr val="tx2">
                <a:lumMod val="60000"/>
                <a:lumOff val="40000"/>
              </a:schemeClr>
            </a:solidFill>
          </a:ln>
        </p:spPr>
        <p:txBody>
          <a:bodyPr wrap="square" rtlCol="0">
            <a:spAutoFit/>
          </a:bodyPr>
          <a:lstStyle/>
          <a:p>
            <a:r>
              <a:rPr lang="el-GR" b="1" dirty="0" smtClean="0"/>
              <a:t>Οξειδάση (+) οργανισμοί:</a:t>
            </a:r>
          </a:p>
          <a:p>
            <a:endParaRPr lang="el-GR" dirty="0" smtClean="0"/>
          </a:p>
          <a:p>
            <a:pPr algn="ctr"/>
            <a:r>
              <a:rPr lang="en-US" sz="1600" i="1" dirty="0" smtClean="0"/>
              <a:t>Pseudomonas</a:t>
            </a:r>
          </a:p>
          <a:p>
            <a:pPr algn="ctr"/>
            <a:r>
              <a:rPr lang="en-US" sz="1600" i="1" dirty="0" smtClean="0"/>
              <a:t>Neisseria </a:t>
            </a:r>
          </a:p>
          <a:p>
            <a:pPr algn="ctr"/>
            <a:r>
              <a:rPr lang="en-US" sz="1600" i="1" dirty="0" smtClean="0"/>
              <a:t>Aeromonas</a:t>
            </a:r>
          </a:p>
          <a:p>
            <a:pPr algn="ctr"/>
            <a:r>
              <a:rPr lang="en-US" sz="1600" i="1" dirty="0" smtClean="0"/>
              <a:t>Vibrio</a:t>
            </a:r>
          </a:p>
          <a:p>
            <a:pPr algn="ctr"/>
            <a:r>
              <a:rPr lang="en-US" sz="1600" i="1" dirty="0" smtClean="0"/>
              <a:t>Campylobacter</a:t>
            </a:r>
          </a:p>
          <a:p>
            <a:pPr algn="ctr"/>
            <a:r>
              <a:rPr lang="en-US" sz="1600" i="1" dirty="0" err="1" smtClean="0"/>
              <a:t>Brucella</a:t>
            </a:r>
            <a:endParaRPr lang="el-GR" sz="16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TS101875489</Template>
  <TotalTime>11374</TotalTime>
  <Words>10546</Words>
  <Application>Microsoft Office PowerPoint</Application>
  <PresentationFormat>Προβολή στην οθόνη (4:3)</PresentationFormat>
  <Paragraphs>1853</Paragraphs>
  <Slides>194</Slides>
  <Notes>6</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194</vt:i4>
      </vt:variant>
    </vt:vector>
  </HeadingPairs>
  <TitlesOfParts>
    <vt:vector size="197" baseType="lpstr">
      <vt:lpstr>Θέμα του Office</vt:lpstr>
      <vt:lpstr>Εικόνα bitmap</vt:lpstr>
      <vt:lpstr>Photo Editor Photo</vt:lpstr>
      <vt:lpstr>ΚΛΙΝΙΚΗ ΜΙΚΡΟΒΙΟΛΟΓΙΑ</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ΒΑΚΤΗΡΙΟΚΤΟΝΑ-ΒΑΚΤΗΡΙΟΣΤΑΤΙΚΑ</vt:lpstr>
      <vt:lpstr>Διαφάνεια 144</vt:lpstr>
      <vt:lpstr>Στόχοι δράσης των αντιβιοτικών</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ΔΟΚΙΜΑΣΙΕΣ ΕΥΑΙΣΘΗΣΙΑΣ ΣΕ ΑΝΤΙΒΙΟΤΙΚΑ</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Ευαίσθητοι μικροοργανισμοί</vt:lpstr>
      <vt:lpstr>Διαφάνεια 178</vt:lpstr>
      <vt:lpstr>Διαφάνεια 179</vt:lpstr>
      <vt:lpstr>Διαφάνεια 180</vt:lpstr>
      <vt:lpstr>Διαφάνεια 181</vt:lpstr>
      <vt:lpstr>Διαφάνεια 182</vt:lpstr>
      <vt:lpstr>Διαφάνεια 183</vt:lpstr>
      <vt:lpstr>ΖΩΝΗ ΑΝΑΣΤΟΛΗΣ</vt:lpstr>
      <vt:lpstr>Διαφάνεια 185</vt:lpstr>
      <vt:lpstr>Διαφάνεια 186</vt:lpstr>
      <vt:lpstr>Διαφάνεια 187</vt:lpstr>
      <vt:lpstr>ΑΝΑΓΝΩΣΗ</vt:lpstr>
      <vt:lpstr>«Ερμηνευτική ανάγνωση» αντιβιογράμματος</vt:lpstr>
      <vt:lpstr>Διαφάνεια 190</vt:lpstr>
      <vt:lpstr>Διαφάνεια 191</vt:lpstr>
      <vt:lpstr>Διαφάνεια 192</vt:lpstr>
      <vt:lpstr>ΕΠΙΤΡΟΠΕΣ ΠΟΥ ΕΚΔΙΔΟΥΝ ΟΔΗΓΙΕΣ</vt:lpstr>
      <vt:lpstr>Διαφάνεια 194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Eleni</cp:lastModifiedBy>
  <cp:revision>772</cp:revision>
  <dcterms:created xsi:type="dcterms:W3CDTF">2012-06-01T17:08:50Z</dcterms:created>
  <dcterms:modified xsi:type="dcterms:W3CDTF">2018-11-05T11:20:37Z</dcterms:modified>
</cp:coreProperties>
</file>