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69.xml" ContentType="application/vnd.openxmlformats-officedocument.presentationml.slide+xml"/>
  <Override PartName="/ppt/tableStyles.xml" ContentType="application/vnd.openxmlformats-officedocument.presentationml.tableStyles+xml"/>
  <Override PartName="/ppt/diagrams/layout17.xml" ContentType="application/vnd.openxmlformats-officedocument.drawingml.diagramLayout+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slides/slide108.xml" ContentType="application/vnd.openxmlformats-officedocument.presentationml.slide+xml"/>
  <Override PartName="/ppt/slides/slide155.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diagrams/quickStyle19.xml" ContentType="application/vnd.openxmlformats-officedocument.drawingml.diagramStyle+xml"/>
  <Override PartName="/ppt/slides/slide41.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diagrams/layout19.xml" ContentType="application/vnd.openxmlformats-officedocument.drawingml.diagramLayout+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diagrams/layout4.xml" ContentType="application/vnd.openxmlformats-officedocument.drawingml.diagram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slides/slide176.xml" ContentType="application/vnd.openxmlformats-officedocument.presentationml.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slides/slide165.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slides/slide40.xml" ContentType="application/vnd.openxmlformats-officedocument.presentationml.slide+xml"/>
  <Override PartName="/ppt/slides/slide159.xml" ContentType="application/vnd.openxmlformats-officedocument.presentationml.slide+xml"/>
  <Override PartName="/ppt/diagrams/layout18.xml" ContentType="application/vnd.openxmlformats-officedocument.drawingml.diagramLayout+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diagrams/colors20.xml" ContentType="application/vnd.openxmlformats-officedocument.drawingml.diagramColors+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slides/slide167.xml" ContentType="application/vnd.openxmlformats-officedocument.presentationml.slide+xml"/>
  <Override PartName="/ppt/commentAuthors.xml" ContentType="application/vnd.openxmlformats-officedocument.presentationml.commentAuthors+xml"/>
  <Override PartName="/ppt/diagrams/drawing9.xml" ContentType="application/vnd.ms-office.drawingml.diagramDrawing+xml"/>
  <Override PartName="/ppt/diagrams/layout15.xml" ContentType="application/vnd.openxmlformats-officedocument.drawingml.diagramLayout+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diagrams/quickStyle9.xml" ContentType="application/vnd.openxmlformats-officedocument.drawingml.diagramStyl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diagrams/colors14.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6"/>
  </p:notesMasterIdLst>
  <p:sldIdLst>
    <p:sldId id="1232" r:id="rId2"/>
    <p:sldId id="1000" r:id="rId3"/>
    <p:sldId id="1233" r:id="rId4"/>
    <p:sldId id="1236" r:id="rId5"/>
    <p:sldId id="1235" r:id="rId6"/>
    <p:sldId id="1001" r:id="rId7"/>
    <p:sldId id="1002" r:id="rId8"/>
    <p:sldId id="1003" r:id="rId9"/>
    <p:sldId id="1004" r:id="rId10"/>
    <p:sldId id="1005" r:id="rId11"/>
    <p:sldId id="1237" r:id="rId12"/>
    <p:sldId id="1240" r:id="rId13"/>
    <p:sldId id="1238" r:id="rId14"/>
    <p:sldId id="1239" r:id="rId15"/>
    <p:sldId id="1007" r:id="rId16"/>
    <p:sldId id="1241" r:id="rId17"/>
    <p:sldId id="1242" r:id="rId18"/>
    <p:sldId id="1008" r:id="rId19"/>
    <p:sldId id="1243" r:id="rId20"/>
    <p:sldId id="1009" r:id="rId21"/>
    <p:sldId id="1244" r:id="rId22"/>
    <p:sldId id="1247" r:id="rId23"/>
    <p:sldId id="1248" r:id="rId24"/>
    <p:sldId id="1245" r:id="rId25"/>
    <p:sldId id="1246" r:id="rId26"/>
    <p:sldId id="1010" r:id="rId27"/>
    <p:sldId id="1012" r:id="rId28"/>
    <p:sldId id="1013" r:id="rId29"/>
    <p:sldId id="1249" r:id="rId30"/>
    <p:sldId id="1251" r:id="rId31"/>
    <p:sldId id="1250" r:id="rId32"/>
    <p:sldId id="1252" r:id="rId33"/>
    <p:sldId id="1253" r:id="rId34"/>
    <p:sldId id="1254" r:id="rId35"/>
    <p:sldId id="1255" r:id="rId36"/>
    <p:sldId id="1256" r:id="rId37"/>
    <p:sldId id="1266" r:id="rId38"/>
    <p:sldId id="1273" r:id="rId39"/>
    <p:sldId id="1267" r:id="rId40"/>
    <p:sldId id="1258" r:id="rId41"/>
    <p:sldId id="1265" r:id="rId42"/>
    <p:sldId id="1260" r:id="rId43"/>
    <p:sldId id="1268" r:id="rId44"/>
    <p:sldId id="1270" r:id="rId45"/>
    <p:sldId id="1261" r:id="rId46"/>
    <p:sldId id="1269" r:id="rId47"/>
    <p:sldId id="1271" r:id="rId48"/>
    <p:sldId id="1272" r:id="rId49"/>
    <p:sldId id="1262" r:id="rId50"/>
    <p:sldId id="1263" r:id="rId51"/>
    <p:sldId id="1264" r:id="rId52"/>
    <p:sldId id="1014" r:id="rId53"/>
    <p:sldId id="1275" r:id="rId54"/>
    <p:sldId id="1016" r:id="rId55"/>
    <p:sldId id="1378" r:id="rId56"/>
    <p:sldId id="1017" r:id="rId57"/>
    <p:sldId id="1274" r:id="rId58"/>
    <p:sldId id="1018" r:id="rId59"/>
    <p:sldId id="1276" r:id="rId60"/>
    <p:sldId id="1277" r:id="rId61"/>
    <p:sldId id="1021" r:id="rId62"/>
    <p:sldId id="1278" r:id="rId63"/>
    <p:sldId id="1290" r:id="rId64"/>
    <p:sldId id="1448" r:id="rId65"/>
    <p:sldId id="1449" r:id="rId66"/>
    <p:sldId id="1022" r:id="rId67"/>
    <p:sldId id="1291" r:id="rId68"/>
    <p:sldId id="1024" r:id="rId69"/>
    <p:sldId id="1379" r:id="rId70"/>
    <p:sldId id="1280" r:id="rId71"/>
    <p:sldId id="1025" r:id="rId72"/>
    <p:sldId id="1281" r:id="rId73"/>
    <p:sldId id="1026" r:id="rId74"/>
    <p:sldId id="1282" r:id="rId75"/>
    <p:sldId id="1028" r:id="rId76"/>
    <p:sldId id="1029" r:id="rId77"/>
    <p:sldId id="1030" r:id="rId78"/>
    <p:sldId id="1283" r:id="rId79"/>
    <p:sldId id="1284" r:id="rId80"/>
    <p:sldId id="1285" r:id="rId81"/>
    <p:sldId id="1027" r:id="rId82"/>
    <p:sldId id="1294" r:id="rId83"/>
    <p:sldId id="1031" r:id="rId84"/>
    <p:sldId id="1286" r:id="rId85"/>
    <p:sldId id="1032" r:id="rId86"/>
    <p:sldId id="1033" r:id="rId87"/>
    <p:sldId id="1287" r:id="rId88"/>
    <p:sldId id="1288" r:id="rId89"/>
    <p:sldId id="1289" r:id="rId90"/>
    <p:sldId id="1292" r:id="rId91"/>
    <p:sldId id="1293" r:id="rId92"/>
    <p:sldId id="1034" r:id="rId93"/>
    <p:sldId id="1035" r:id="rId94"/>
    <p:sldId id="1295" r:id="rId95"/>
    <p:sldId id="1296" r:id="rId96"/>
    <p:sldId id="1298" r:id="rId97"/>
    <p:sldId id="1297" r:id="rId98"/>
    <p:sldId id="1299" r:id="rId99"/>
    <p:sldId id="1300" r:id="rId100"/>
    <p:sldId id="1301" r:id="rId101"/>
    <p:sldId id="1306" r:id="rId102"/>
    <p:sldId id="1307" r:id="rId103"/>
    <p:sldId id="1037" r:id="rId104"/>
    <p:sldId id="1310" r:id="rId105"/>
    <p:sldId id="1309" r:id="rId106"/>
    <p:sldId id="1038" r:id="rId107"/>
    <p:sldId id="1039" r:id="rId108"/>
    <p:sldId id="1305" r:id="rId109"/>
    <p:sldId id="1316" r:id="rId110"/>
    <p:sldId id="1315" r:id="rId111"/>
    <p:sldId id="1040" r:id="rId112"/>
    <p:sldId id="1313" r:id="rId113"/>
    <p:sldId id="1314" r:id="rId114"/>
    <p:sldId id="1311" r:id="rId115"/>
    <p:sldId id="1318" r:id="rId116"/>
    <p:sldId id="1319" r:id="rId117"/>
    <p:sldId id="1042" r:id="rId118"/>
    <p:sldId id="1320" r:id="rId119"/>
    <p:sldId id="1317" r:id="rId120"/>
    <p:sldId id="1321" r:id="rId121"/>
    <p:sldId id="1322" r:id="rId122"/>
    <p:sldId id="1323" r:id="rId123"/>
    <p:sldId id="1324" r:id="rId124"/>
    <p:sldId id="1325" r:id="rId125"/>
    <p:sldId id="1326" r:id="rId126"/>
    <p:sldId id="1327" r:id="rId127"/>
    <p:sldId id="1328" r:id="rId128"/>
    <p:sldId id="1329" r:id="rId129"/>
    <p:sldId id="1338" r:id="rId130"/>
    <p:sldId id="1330" r:id="rId131"/>
    <p:sldId id="1331" r:id="rId132"/>
    <p:sldId id="1332" r:id="rId133"/>
    <p:sldId id="1339" r:id="rId134"/>
    <p:sldId id="1341" r:id="rId135"/>
    <p:sldId id="1340" r:id="rId136"/>
    <p:sldId id="1333" r:id="rId137"/>
    <p:sldId id="1334" r:id="rId138"/>
    <p:sldId id="1399" r:id="rId139"/>
    <p:sldId id="1342" r:id="rId140"/>
    <p:sldId id="1343" r:id="rId141"/>
    <p:sldId id="1345" r:id="rId142"/>
    <p:sldId id="1344" r:id="rId143"/>
    <p:sldId id="1335" r:id="rId144"/>
    <p:sldId id="1336" r:id="rId145"/>
    <p:sldId id="1337" r:id="rId146"/>
    <p:sldId id="1346" r:id="rId147"/>
    <p:sldId id="1347" r:id="rId148"/>
    <p:sldId id="1348" r:id="rId149"/>
    <p:sldId id="1349" r:id="rId150"/>
    <p:sldId id="1463" r:id="rId151"/>
    <p:sldId id="1464" r:id="rId152"/>
    <p:sldId id="1450" r:id="rId153"/>
    <p:sldId id="1462" r:id="rId154"/>
    <p:sldId id="1350" r:id="rId155"/>
    <p:sldId id="1351" r:id="rId156"/>
    <p:sldId id="1353" r:id="rId157"/>
    <p:sldId id="1357" r:id="rId158"/>
    <p:sldId id="1354" r:id="rId159"/>
    <p:sldId id="1355" r:id="rId160"/>
    <p:sldId id="1358" r:id="rId161"/>
    <p:sldId id="1361" r:id="rId162"/>
    <p:sldId id="1362" r:id="rId163"/>
    <p:sldId id="1359" r:id="rId164"/>
    <p:sldId id="1360" r:id="rId165"/>
    <p:sldId id="1400" r:id="rId166"/>
    <p:sldId id="1356" r:id="rId167"/>
    <p:sldId id="1453" r:id="rId168"/>
    <p:sldId id="1365" r:id="rId169"/>
    <p:sldId id="1366" r:id="rId170"/>
    <p:sldId id="1368" r:id="rId171"/>
    <p:sldId id="1369" r:id="rId172"/>
    <p:sldId id="1370" r:id="rId173"/>
    <p:sldId id="1455" r:id="rId174"/>
    <p:sldId id="1456" r:id="rId175"/>
    <p:sldId id="1371" r:id="rId176"/>
    <p:sldId id="1372" r:id="rId177"/>
    <p:sldId id="1373" r:id="rId178"/>
    <p:sldId id="1374" r:id="rId179"/>
    <p:sldId id="1375" r:id="rId180"/>
    <p:sldId id="1376" r:id="rId181"/>
    <p:sldId id="1377" r:id="rId182"/>
    <p:sldId id="1380" r:id="rId183"/>
    <p:sldId id="1381" r:id="rId184"/>
    <p:sldId id="1382" r:id="rId185"/>
    <p:sldId id="1383" r:id="rId186"/>
    <p:sldId id="1384" r:id="rId187"/>
    <p:sldId id="1386" r:id="rId188"/>
    <p:sldId id="1387" r:id="rId189"/>
    <p:sldId id="1388" r:id="rId190"/>
    <p:sldId id="1389" r:id="rId191"/>
    <p:sldId id="1390" r:id="rId192"/>
    <p:sldId id="1391" r:id="rId193"/>
    <p:sldId id="1392" r:id="rId194"/>
    <p:sldId id="1465" r:id="rId195"/>
    <p:sldId id="1466" r:id="rId196"/>
    <p:sldId id="1393" r:id="rId197"/>
    <p:sldId id="1460" r:id="rId198"/>
    <p:sldId id="1461" r:id="rId199"/>
    <p:sldId id="1458" r:id="rId200"/>
    <p:sldId id="1394" r:id="rId201"/>
    <p:sldId id="1395" r:id="rId202"/>
    <p:sldId id="1396" r:id="rId203"/>
    <p:sldId id="1457" r:id="rId204"/>
    <p:sldId id="1398" r:id="rId20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FFF0D9"/>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7269" autoAdjust="0"/>
    <p:restoredTop sz="93651" autoAdjust="0"/>
  </p:normalViewPr>
  <p:slideViewPr>
    <p:cSldViewPr showGuides="1">
      <p:cViewPr>
        <p:scale>
          <a:sx n="60" d="100"/>
          <a:sy n="60" d="100"/>
        </p:scale>
        <p:origin x="-1824" y="-1266"/>
      </p:cViewPr>
      <p:guideLst>
        <p:guide orient="horz" pos="2069"/>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notesMaster" Target="notesMasters/notesMaster1.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97083-8AA6-4429-A629-EE9C1B217D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16938301-9733-4C1D-A3C7-226A94EE4310}">
      <dgm:prSet phldrT="[Κείμενο]"/>
      <dgm:spPr/>
      <dgm:t>
        <a:bodyPr/>
        <a:lstStyle/>
        <a:p>
          <a:r>
            <a:rPr lang="el-GR" b="1" dirty="0" smtClean="0">
              <a:solidFill>
                <a:schemeClr val="tx1"/>
              </a:solidFill>
            </a:rPr>
            <a:t>ΑΝΑΠΝΕΥΣΤΙΚΟ ΣΥΣΤΗΜΑ</a:t>
          </a:r>
          <a:endParaRPr lang="el-GR" dirty="0">
            <a:solidFill>
              <a:schemeClr val="tx1"/>
            </a:solidFill>
          </a:endParaRPr>
        </a:p>
      </dgm:t>
    </dgm:pt>
    <dgm:pt modelId="{1F4E8181-0619-454E-BEDD-832CDE0A2298}" type="parTrans" cxnId="{70398597-3529-4546-B30B-51A9C6095171}">
      <dgm:prSet/>
      <dgm:spPr/>
      <dgm:t>
        <a:bodyPr/>
        <a:lstStyle/>
        <a:p>
          <a:endParaRPr lang="el-GR"/>
        </a:p>
      </dgm:t>
    </dgm:pt>
    <dgm:pt modelId="{E4AB8E0D-187A-4A6D-80A2-C1A5E0E19D6D}" type="sibTrans" cxnId="{70398597-3529-4546-B30B-51A9C6095171}">
      <dgm:prSet/>
      <dgm:spPr/>
      <dgm:t>
        <a:bodyPr/>
        <a:lstStyle/>
        <a:p>
          <a:endParaRPr lang="el-GR"/>
        </a:p>
      </dgm:t>
    </dgm:pt>
    <dgm:pt modelId="{FCEAE9D7-3C4C-4C5D-B270-92F14318D335}">
      <dgm:prSet phldrT="[Κείμενο]"/>
      <dgm:spPr/>
      <dgm:t>
        <a:bodyPr/>
        <a:lstStyle/>
        <a:p>
          <a:r>
            <a:rPr lang="el-GR" b="0" u="none" dirty="0" smtClean="0"/>
            <a:t>Ανώτερο αναπνευστικό σύστημα  </a:t>
          </a:r>
          <a:endParaRPr lang="el-GR" b="0" u="none" dirty="0"/>
        </a:p>
      </dgm:t>
    </dgm:pt>
    <dgm:pt modelId="{B20B54E4-556E-4FDB-93C1-8E433C811303}" type="parTrans" cxnId="{3164CD9B-112C-40D9-8C2B-E31AEE0F0723}">
      <dgm:prSet/>
      <dgm:spPr/>
      <dgm:t>
        <a:bodyPr/>
        <a:lstStyle/>
        <a:p>
          <a:endParaRPr lang="el-GR" dirty="0"/>
        </a:p>
      </dgm:t>
    </dgm:pt>
    <dgm:pt modelId="{996430C2-2D75-4184-9E1A-3597B5F74599}" type="sibTrans" cxnId="{3164CD9B-112C-40D9-8C2B-E31AEE0F0723}">
      <dgm:prSet/>
      <dgm:spPr/>
      <dgm:t>
        <a:bodyPr/>
        <a:lstStyle/>
        <a:p>
          <a:endParaRPr lang="el-GR"/>
        </a:p>
      </dgm:t>
    </dgm:pt>
    <dgm:pt modelId="{8DE377B3-3CA2-4D26-A21D-28B283E4C519}">
      <dgm:prSet phldrT="[Κείμενο]"/>
      <dgm:spPr/>
      <dgm:t>
        <a:bodyPr/>
        <a:lstStyle/>
        <a:p>
          <a:r>
            <a:rPr lang="el-GR" b="0" dirty="0" smtClean="0"/>
            <a:t>Έσω ους</a:t>
          </a:r>
        </a:p>
        <a:p>
          <a:r>
            <a:rPr lang="el-GR" b="0" dirty="0" smtClean="0"/>
            <a:t>Μαστοειδής κοιλότητα</a:t>
          </a:r>
        </a:p>
        <a:p>
          <a:r>
            <a:rPr lang="el-GR" b="0" dirty="0" err="1" smtClean="0"/>
            <a:t>Παραρρίνιοι</a:t>
          </a:r>
          <a:r>
            <a:rPr lang="el-GR" b="0" dirty="0" smtClean="0"/>
            <a:t> κόλποι</a:t>
          </a:r>
        </a:p>
        <a:p>
          <a:r>
            <a:rPr lang="el-GR" b="0" dirty="0" smtClean="0"/>
            <a:t>Ρινοφάρυγγας</a:t>
          </a:r>
          <a:endParaRPr lang="el-GR" b="0" dirty="0"/>
        </a:p>
      </dgm:t>
    </dgm:pt>
    <dgm:pt modelId="{363CCF8F-1CC9-4FB6-9CF6-5BEE0DFFC694}" type="parTrans" cxnId="{67CCBF42-1DC0-46E6-B861-715A269881FE}">
      <dgm:prSet/>
      <dgm:spPr/>
      <dgm:t>
        <a:bodyPr/>
        <a:lstStyle/>
        <a:p>
          <a:endParaRPr lang="el-GR" dirty="0"/>
        </a:p>
      </dgm:t>
    </dgm:pt>
    <dgm:pt modelId="{5A774289-DFB3-45F3-893A-384509D8DEF1}" type="sibTrans" cxnId="{67CCBF42-1DC0-46E6-B861-715A269881FE}">
      <dgm:prSet/>
      <dgm:spPr/>
      <dgm:t>
        <a:bodyPr/>
        <a:lstStyle/>
        <a:p>
          <a:endParaRPr lang="el-GR"/>
        </a:p>
      </dgm:t>
    </dgm:pt>
    <dgm:pt modelId="{8C7378C4-49BB-4B27-826E-2C583EF75457}">
      <dgm:prSet phldrT="[Κείμενο]"/>
      <dgm:spPr/>
      <dgm:t>
        <a:bodyPr/>
        <a:lstStyle/>
        <a:p>
          <a:r>
            <a:rPr lang="el-GR" dirty="0" smtClean="0"/>
            <a:t>Κατώτερο αναπνευστικό σύστημα</a:t>
          </a:r>
          <a:endParaRPr lang="el-GR" dirty="0"/>
        </a:p>
      </dgm:t>
    </dgm:pt>
    <dgm:pt modelId="{0706E204-FD24-43EC-ABCD-87F93D60A774}" type="parTrans" cxnId="{29FE99F2-6FD6-4BFF-8101-1EE8424D15F9}">
      <dgm:prSet/>
      <dgm:spPr/>
      <dgm:t>
        <a:bodyPr/>
        <a:lstStyle/>
        <a:p>
          <a:endParaRPr lang="el-GR" dirty="0"/>
        </a:p>
      </dgm:t>
    </dgm:pt>
    <dgm:pt modelId="{EE7D76FD-70A9-4C42-B87E-1F659FDEE869}" type="sibTrans" cxnId="{29FE99F2-6FD6-4BFF-8101-1EE8424D15F9}">
      <dgm:prSet/>
      <dgm:spPr/>
      <dgm:t>
        <a:bodyPr/>
        <a:lstStyle/>
        <a:p>
          <a:endParaRPr lang="el-GR"/>
        </a:p>
      </dgm:t>
    </dgm:pt>
    <dgm:pt modelId="{E1D36803-4532-42F2-9F48-2A622D415C2D}">
      <dgm:prSet phldrT="[Κείμενο]"/>
      <dgm:spPr/>
      <dgm:t>
        <a:bodyPr/>
        <a:lstStyle/>
        <a:p>
          <a:r>
            <a:rPr lang="el-GR" b="0" dirty="0" smtClean="0"/>
            <a:t>Λάρυγγας</a:t>
          </a:r>
          <a:endParaRPr lang="en-US" b="0" dirty="0" smtClean="0"/>
        </a:p>
        <a:p>
          <a:r>
            <a:rPr lang="el-GR" b="0" dirty="0" smtClean="0"/>
            <a:t>τραχεία</a:t>
          </a:r>
        </a:p>
        <a:p>
          <a:r>
            <a:rPr lang="el-GR" b="0" dirty="0" smtClean="0"/>
            <a:t>Πνεύμονες</a:t>
          </a:r>
          <a:endParaRPr lang="el-GR" b="0" dirty="0"/>
        </a:p>
      </dgm:t>
    </dgm:pt>
    <dgm:pt modelId="{898EF2DD-F209-489A-9F6B-12A1A6D6A381}" type="parTrans" cxnId="{A3303C0C-2539-4D12-AD61-ED30F00978CC}">
      <dgm:prSet/>
      <dgm:spPr/>
      <dgm:t>
        <a:bodyPr/>
        <a:lstStyle/>
        <a:p>
          <a:endParaRPr lang="el-GR" dirty="0"/>
        </a:p>
      </dgm:t>
    </dgm:pt>
    <dgm:pt modelId="{D12091E6-775F-4ABE-989E-E9914E1166A3}" type="sibTrans" cxnId="{A3303C0C-2539-4D12-AD61-ED30F00978CC}">
      <dgm:prSet/>
      <dgm:spPr/>
      <dgm:t>
        <a:bodyPr/>
        <a:lstStyle/>
        <a:p>
          <a:endParaRPr lang="el-GR"/>
        </a:p>
      </dgm:t>
    </dgm:pt>
    <dgm:pt modelId="{1501BA71-B10E-4F01-8948-E26E020610BF}" type="pres">
      <dgm:prSet presAssocID="{D3A97083-8AA6-4429-A629-EE9C1B217D46}" presName="hierChild1" presStyleCnt="0">
        <dgm:presLayoutVars>
          <dgm:chPref val="1"/>
          <dgm:dir/>
          <dgm:animOne val="branch"/>
          <dgm:animLvl val="lvl"/>
          <dgm:resizeHandles/>
        </dgm:presLayoutVars>
      </dgm:prSet>
      <dgm:spPr/>
      <dgm:t>
        <a:bodyPr/>
        <a:lstStyle/>
        <a:p>
          <a:endParaRPr lang="el-GR"/>
        </a:p>
      </dgm:t>
    </dgm:pt>
    <dgm:pt modelId="{06B9C7ED-6425-4B1F-BD7B-485242C4BC34}" type="pres">
      <dgm:prSet presAssocID="{16938301-9733-4C1D-A3C7-226A94EE4310}" presName="hierRoot1" presStyleCnt="0"/>
      <dgm:spPr/>
    </dgm:pt>
    <dgm:pt modelId="{CF6C3433-8326-409C-997B-C38B2D2BD42F}" type="pres">
      <dgm:prSet presAssocID="{16938301-9733-4C1D-A3C7-226A94EE4310}" presName="composite" presStyleCnt="0"/>
      <dgm:spPr/>
    </dgm:pt>
    <dgm:pt modelId="{5352866A-CBD3-4F3C-BACF-22BB2A2927C1}" type="pres">
      <dgm:prSet presAssocID="{16938301-9733-4C1D-A3C7-226A94EE4310}" presName="background" presStyleLbl="node0" presStyleIdx="0" presStyleCnt="1"/>
      <dgm:spPr/>
    </dgm:pt>
    <dgm:pt modelId="{35823452-854C-4A81-9B8D-6BB53D576526}" type="pres">
      <dgm:prSet presAssocID="{16938301-9733-4C1D-A3C7-226A94EE4310}" presName="text" presStyleLbl="fgAcc0" presStyleIdx="0" presStyleCnt="1">
        <dgm:presLayoutVars>
          <dgm:chPref val="3"/>
        </dgm:presLayoutVars>
      </dgm:prSet>
      <dgm:spPr/>
      <dgm:t>
        <a:bodyPr/>
        <a:lstStyle/>
        <a:p>
          <a:endParaRPr lang="el-GR"/>
        </a:p>
      </dgm:t>
    </dgm:pt>
    <dgm:pt modelId="{F85AE619-3FA7-4E3F-BE0F-A1EA6E711B1F}" type="pres">
      <dgm:prSet presAssocID="{16938301-9733-4C1D-A3C7-226A94EE4310}" presName="hierChild2" presStyleCnt="0"/>
      <dgm:spPr/>
    </dgm:pt>
    <dgm:pt modelId="{1B7FE820-D45A-4EF8-9067-D5CAE26F4A84}" type="pres">
      <dgm:prSet presAssocID="{B20B54E4-556E-4FDB-93C1-8E433C811303}" presName="Name10" presStyleLbl="parChTrans1D2" presStyleIdx="0" presStyleCnt="2"/>
      <dgm:spPr/>
      <dgm:t>
        <a:bodyPr/>
        <a:lstStyle/>
        <a:p>
          <a:endParaRPr lang="el-GR"/>
        </a:p>
      </dgm:t>
    </dgm:pt>
    <dgm:pt modelId="{32D0F585-F95D-489E-8710-4E4F80A37260}" type="pres">
      <dgm:prSet presAssocID="{FCEAE9D7-3C4C-4C5D-B270-92F14318D335}" presName="hierRoot2" presStyleCnt="0"/>
      <dgm:spPr/>
    </dgm:pt>
    <dgm:pt modelId="{3B48E41B-8822-4D4F-890A-A085B8CA7463}" type="pres">
      <dgm:prSet presAssocID="{FCEAE9D7-3C4C-4C5D-B270-92F14318D335}" presName="composite2" presStyleCnt="0"/>
      <dgm:spPr/>
    </dgm:pt>
    <dgm:pt modelId="{598A22EA-A2E4-43C2-A615-6DCDD0B6B79F}" type="pres">
      <dgm:prSet presAssocID="{FCEAE9D7-3C4C-4C5D-B270-92F14318D335}" presName="background2" presStyleLbl="node2" presStyleIdx="0" presStyleCnt="2"/>
      <dgm:spPr/>
    </dgm:pt>
    <dgm:pt modelId="{B09F0D69-C89D-44FC-B1DF-6EF998E55A7A}" type="pres">
      <dgm:prSet presAssocID="{FCEAE9D7-3C4C-4C5D-B270-92F14318D335}" presName="text2" presStyleLbl="fgAcc2" presStyleIdx="0" presStyleCnt="2">
        <dgm:presLayoutVars>
          <dgm:chPref val="3"/>
        </dgm:presLayoutVars>
      </dgm:prSet>
      <dgm:spPr/>
      <dgm:t>
        <a:bodyPr/>
        <a:lstStyle/>
        <a:p>
          <a:endParaRPr lang="el-GR"/>
        </a:p>
      </dgm:t>
    </dgm:pt>
    <dgm:pt modelId="{87E3EFC4-87DF-4AFB-BFBB-7D3ED203C9EF}" type="pres">
      <dgm:prSet presAssocID="{FCEAE9D7-3C4C-4C5D-B270-92F14318D335}" presName="hierChild3" presStyleCnt="0"/>
      <dgm:spPr/>
    </dgm:pt>
    <dgm:pt modelId="{2828D2D0-8785-403B-979E-3AA7ED3A2C64}" type="pres">
      <dgm:prSet presAssocID="{363CCF8F-1CC9-4FB6-9CF6-5BEE0DFFC694}" presName="Name17" presStyleLbl="parChTrans1D3" presStyleIdx="0" presStyleCnt="2"/>
      <dgm:spPr/>
      <dgm:t>
        <a:bodyPr/>
        <a:lstStyle/>
        <a:p>
          <a:endParaRPr lang="el-GR"/>
        </a:p>
      </dgm:t>
    </dgm:pt>
    <dgm:pt modelId="{063C4515-1C7D-42CF-903F-D60EBEB1C3C1}" type="pres">
      <dgm:prSet presAssocID="{8DE377B3-3CA2-4D26-A21D-28B283E4C519}" presName="hierRoot3" presStyleCnt="0"/>
      <dgm:spPr/>
    </dgm:pt>
    <dgm:pt modelId="{BFD459AA-1E60-4EE3-9D3C-B63E30F91DE2}" type="pres">
      <dgm:prSet presAssocID="{8DE377B3-3CA2-4D26-A21D-28B283E4C519}" presName="composite3" presStyleCnt="0"/>
      <dgm:spPr/>
    </dgm:pt>
    <dgm:pt modelId="{F7884EDE-FBE4-4247-B2CD-AB661B20D314}" type="pres">
      <dgm:prSet presAssocID="{8DE377B3-3CA2-4D26-A21D-28B283E4C519}" presName="background3" presStyleLbl="node3" presStyleIdx="0" presStyleCnt="2"/>
      <dgm:spPr/>
    </dgm:pt>
    <dgm:pt modelId="{99DF0AAE-DCC1-4994-8FDD-8FD43310643E}" type="pres">
      <dgm:prSet presAssocID="{8DE377B3-3CA2-4D26-A21D-28B283E4C519}" presName="text3" presStyleLbl="fgAcc3" presStyleIdx="0" presStyleCnt="2">
        <dgm:presLayoutVars>
          <dgm:chPref val="3"/>
        </dgm:presLayoutVars>
      </dgm:prSet>
      <dgm:spPr/>
      <dgm:t>
        <a:bodyPr/>
        <a:lstStyle/>
        <a:p>
          <a:endParaRPr lang="el-GR"/>
        </a:p>
      </dgm:t>
    </dgm:pt>
    <dgm:pt modelId="{B14E5B56-AD7A-4B88-8FE4-EAE695F88159}" type="pres">
      <dgm:prSet presAssocID="{8DE377B3-3CA2-4D26-A21D-28B283E4C519}" presName="hierChild4" presStyleCnt="0"/>
      <dgm:spPr/>
    </dgm:pt>
    <dgm:pt modelId="{DB0F25B5-92FE-4B26-B76C-2513FF835181}" type="pres">
      <dgm:prSet presAssocID="{0706E204-FD24-43EC-ABCD-87F93D60A774}" presName="Name10" presStyleLbl="parChTrans1D2" presStyleIdx="1" presStyleCnt="2"/>
      <dgm:spPr/>
      <dgm:t>
        <a:bodyPr/>
        <a:lstStyle/>
        <a:p>
          <a:endParaRPr lang="el-GR"/>
        </a:p>
      </dgm:t>
    </dgm:pt>
    <dgm:pt modelId="{FCBD7144-9F88-4F8A-BDE8-CDDC98063F5F}" type="pres">
      <dgm:prSet presAssocID="{8C7378C4-49BB-4B27-826E-2C583EF75457}" presName="hierRoot2" presStyleCnt="0"/>
      <dgm:spPr/>
    </dgm:pt>
    <dgm:pt modelId="{857658B4-410F-46C6-91E3-E03F048A63A9}" type="pres">
      <dgm:prSet presAssocID="{8C7378C4-49BB-4B27-826E-2C583EF75457}" presName="composite2" presStyleCnt="0"/>
      <dgm:spPr/>
    </dgm:pt>
    <dgm:pt modelId="{DD98A1E1-46DD-45E0-AB5A-9799010CEC38}" type="pres">
      <dgm:prSet presAssocID="{8C7378C4-49BB-4B27-826E-2C583EF75457}" presName="background2" presStyleLbl="node2" presStyleIdx="1" presStyleCnt="2"/>
      <dgm:spPr/>
    </dgm:pt>
    <dgm:pt modelId="{450E3279-6A32-4D5D-A188-3691DFB88684}" type="pres">
      <dgm:prSet presAssocID="{8C7378C4-49BB-4B27-826E-2C583EF75457}" presName="text2" presStyleLbl="fgAcc2" presStyleIdx="1" presStyleCnt="2">
        <dgm:presLayoutVars>
          <dgm:chPref val="3"/>
        </dgm:presLayoutVars>
      </dgm:prSet>
      <dgm:spPr/>
      <dgm:t>
        <a:bodyPr/>
        <a:lstStyle/>
        <a:p>
          <a:endParaRPr lang="el-GR"/>
        </a:p>
      </dgm:t>
    </dgm:pt>
    <dgm:pt modelId="{49CD9D37-3588-4CC0-AED0-79FA1F96DC17}" type="pres">
      <dgm:prSet presAssocID="{8C7378C4-49BB-4B27-826E-2C583EF75457}" presName="hierChild3" presStyleCnt="0"/>
      <dgm:spPr/>
    </dgm:pt>
    <dgm:pt modelId="{6CFBDF6A-F2B0-4262-829A-904B8F6808D6}" type="pres">
      <dgm:prSet presAssocID="{898EF2DD-F209-489A-9F6B-12A1A6D6A381}" presName="Name17" presStyleLbl="parChTrans1D3" presStyleIdx="1" presStyleCnt="2"/>
      <dgm:spPr/>
      <dgm:t>
        <a:bodyPr/>
        <a:lstStyle/>
        <a:p>
          <a:endParaRPr lang="el-GR"/>
        </a:p>
      </dgm:t>
    </dgm:pt>
    <dgm:pt modelId="{DF1D49D8-5FCE-4F3D-A479-CC9CE9A9656D}" type="pres">
      <dgm:prSet presAssocID="{E1D36803-4532-42F2-9F48-2A622D415C2D}" presName="hierRoot3" presStyleCnt="0"/>
      <dgm:spPr/>
    </dgm:pt>
    <dgm:pt modelId="{4FF7E5F6-E1DC-4DC4-A332-6C2DF59572F7}" type="pres">
      <dgm:prSet presAssocID="{E1D36803-4532-42F2-9F48-2A622D415C2D}" presName="composite3" presStyleCnt="0"/>
      <dgm:spPr/>
    </dgm:pt>
    <dgm:pt modelId="{CE8F884A-1CDF-4D6B-A5E9-0539ADB37C91}" type="pres">
      <dgm:prSet presAssocID="{E1D36803-4532-42F2-9F48-2A622D415C2D}" presName="background3" presStyleLbl="node3" presStyleIdx="1" presStyleCnt="2"/>
      <dgm:spPr/>
    </dgm:pt>
    <dgm:pt modelId="{3FBCB6A7-109F-4695-BF68-0BC6A2B9A270}" type="pres">
      <dgm:prSet presAssocID="{E1D36803-4532-42F2-9F48-2A622D415C2D}" presName="text3" presStyleLbl="fgAcc3" presStyleIdx="1" presStyleCnt="2">
        <dgm:presLayoutVars>
          <dgm:chPref val="3"/>
        </dgm:presLayoutVars>
      </dgm:prSet>
      <dgm:spPr/>
      <dgm:t>
        <a:bodyPr/>
        <a:lstStyle/>
        <a:p>
          <a:endParaRPr lang="el-GR"/>
        </a:p>
      </dgm:t>
    </dgm:pt>
    <dgm:pt modelId="{78B31FAC-1CD7-45F0-8A39-E64AADB70CEB}" type="pres">
      <dgm:prSet presAssocID="{E1D36803-4532-42F2-9F48-2A622D415C2D}" presName="hierChild4" presStyleCnt="0"/>
      <dgm:spPr/>
    </dgm:pt>
  </dgm:ptLst>
  <dgm:cxnLst>
    <dgm:cxn modelId="{38F644E7-779E-466C-90EC-B1242C082B83}" type="presOf" srcId="{8DE377B3-3CA2-4D26-A21D-28B283E4C519}" destId="{99DF0AAE-DCC1-4994-8FDD-8FD43310643E}" srcOrd="0" destOrd="0" presId="urn:microsoft.com/office/officeart/2005/8/layout/hierarchy1"/>
    <dgm:cxn modelId="{95398A39-1342-496E-964C-09AA73B1AEB0}" type="presOf" srcId="{FCEAE9D7-3C4C-4C5D-B270-92F14318D335}" destId="{B09F0D69-C89D-44FC-B1DF-6EF998E55A7A}" srcOrd="0" destOrd="0" presId="urn:microsoft.com/office/officeart/2005/8/layout/hierarchy1"/>
    <dgm:cxn modelId="{7661109E-7942-4E73-92FB-D0B8E9BE65BD}" type="presOf" srcId="{898EF2DD-F209-489A-9F6B-12A1A6D6A381}" destId="{6CFBDF6A-F2B0-4262-829A-904B8F6808D6}" srcOrd="0" destOrd="0" presId="urn:microsoft.com/office/officeart/2005/8/layout/hierarchy1"/>
    <dgm:cxn modelId="{A7E02293-E973-442D-B307-23B4A21F219D}" type="presOf" srcId="{D3A97083-8AA6-4429-A629-EE9C1B217D46}" destId="{1501BA71-B10E-4F01-8948-E26E020610BF}" srcOrd="0" destOrd="0" presId="urn:microsoft.com/office/officeart/2005/8/layout/hierarchy1"/>
    <dgm:cxn modelId="{61FC710F-CD72-4AD9-AECB-6F93CCE347B9}" type="presOf" srcId="{E1D36803-4532-42F2-9F48-2A622D415C2D}" destId="{3FBCB6A7-109F-4695-BF68-0BC6A2B9A270}" srcOrd="0" destOrd="0" presId="urn:microsoft.com/office/officeart/2005/8/layout/hierarchy1"/>
    <dgm:cxn modelId="{F264F4E6-ADE6-4A1F-9557-BEC58D36BFB7}" type="presOf" srcId="{0706E204-FD24-43EC-ABCD-87F93D60A774}" destId="{DB0F25B5-92FE-4B26-B76C-2513FF835181}" srcOrd="0" destOrd="0" presId="urn:microsoft.com/office/officeart/2005/8/layout/hierarchy1"/>
    <dgm:cxn modelId="{A3303C0C-2539-4D12-AD61-ED30F00978CC}" srcId="{8C7378C4-49BB-4B27-826E-2C583EF75457}" destId="{E1D36803-4532-42F2-9F48-2A622D415C2D}" srcOrd="0" destOrd="0" parTransId="{898EF2DD-F209-489A-9F6B-12A1A6D6A381}" sibTransId="{D12091E6-775F-4ABE-989E-E9914E1166A3}"/>
    <dgm:cxn modelId="{29FE99F2-6FD6-4BFF-8101-1EE8424D15F9}" srcId="{16938301-9733-4C1D-A3C7-226A94EE4310}" destId="{8C7378C4-49BB-4B27-826E-2C583EF75457}" srcOrd="1" destOrd="0" parTransId="{0706E204-FD24-43EC-ABCD-87F93D60A774}" sibTransId="{EE7D76FD-70A9-4C42-B87E-1F659FDEE869}"/>
    <dgm:cxn modelId="{3164CD9B-112C-40D9-8C2B-E31AEE0F0723}" srcId="{16938301-9733-4C1D-A3C7-226A94EE4310}" destId="{FCEAE9D7-3C4C-4C5D-B270-92F14318D335}" srcOrd="0" destOrd="0" parTransId="{B20B54E4-556E-4FDB-93C1-8E433C811303}" sibTransId="{996430C2-2D75-4184-9E1A-3597B5F74599}"/>
    <dgm:cxn modelId="{70398597-3529-4546-B30B-51A9C6095171}" srcId="{D3A97083-8AA6-4429-A629-EE9C1B217D46}" destId="{16938301-9733-4C1D-A3C7-226A94EE4310}" srcOrd="0" destOrd="0" parTransId="{1F4E8181-0619-454E-BEDD-832CDE0A2298}" sibTransId="{E4AB8E0D-187A-4A6D-80A2-C1A5E0E19D6D}"/>
    <dgm:cxn modelId="{D096B5EB-628C-4B74-81B5-24337ACDA26C}" type="presOf" srcId="{8C7378C4-49BB-4B27-826E-2C583EF75457}" destId="{450E3279-6A32-4D5D-A188-3691DFB88684}" srcOrd="0" destOrd="0" presId="urn:microsoft.com/office/officeart/2005/8/layout/hierarchy1"/>
    <dgm:cxn modelId="{C1814D32-15F2-4758-9B49-35D4E61868E6}" type="presOf" srcId="{B20B54E4-556E-4FDB-93C1-8E433C811303}" destId="{1B7FE820-D45A-4EF8-9067-D5CAE26F4A84}" srcOrd="0" destOrd="0" presId="urn:microsoft.com/office/officeart/2005/8/layout/hierarchy1"/>
    <dgm:cxn modelId="{67CCBF42-1DC0-46E6-B861-715A269881FE}" srcId="{FCEAE9D7-3C4C-4C5D-B270-92F14318D335}" destId="{8DE377B3-3CA2-4D26-A21D-28B283E4C519}" srcOrd="0" destOrd="0" parTransId="{363CCF8F-1CC9-4FB6-9CF6-5BEE0DFFC694}" sibTransId="{5A774289-DFB3-45F3-893A-384509D8DEF1}"/>
    <dgm:cxn modelId="{E7AB03CE-3E87-484D-B8D7-A4777F976F0C}" type="presOf" srcId="{363CCF8F-1CC9-4FB6-9CF6-5BEE0DFFC694}" destId="{2828D2D0-8785-403B-979E-3AA7ED3A2C64}" srcOrd="0" destOrd="0" presId="urn:microsoft.com/office/officeart/2005/8/layout/hierarchy1"/>
    <dgm:cxn modelId="{4808873B-C54B-48A5-91D3-D421568AC08F}" type="presOf" srcId="{16938301-9733-4C1D-A3C7-226A94EE4310}" destId="{35823452-854C-4A81-9B8D-6BB53D576526}" srcOrd="0" destOrd="0" presId="urn:microsoft.com/office/officeart/2005/8/layout/hierarchy1"/>
    <dgm:cxn modelId="{2208ED10-28E3-4ACB-ACD1-97FA4CE4043F}" type="presParOf" srcId="{1501BA71-B10E-4F01-8948-E26E020610BF}" destId="{06B9C7ED-6425-4B1F-BD7B-485242C4BC34}" srcOrd="0" destOrd="0" presId="urn:microsoft.com/office/officeart/2005/8/layout/hierarchy1"/>
    <dgm:cxn modelId="{55F32856-8EF1-4AF5-8B8D-84439181E92B}" type="presParOf" srcId="{06B9C7ED-6425-4B1F-BD7B-485242C4BC34}" destId="{CF6C3433-8326-409C-997B-C38B2D2BD42F}" srcOrd="0" destOrd="0" presId="urn:microsoft.com/office/officeart/2005/8/layout/hierarchy1"/>
    <dgm:cxn modelId="{7FCCD058-ED5C-4AC5-9C3E-2D258855CAA6}" type="presParOf" srcId="{CF6C3433-8326-409C-997B-C38B2D2BD42F}" destId="{5352866A-CBD3-4F3C-BACF-22BB2A2927C1}" srcOrd="0" destOrd="0" presId="urn:microsoft.com/office/officeart/2005/8/layout/hierarchy1"/>
    <dgm:cxn modelId="{1B209A6E-4B2B-440F-88A0-8D16192AD192}" type="presParOf" srcId="{CF6C3433-8326-409C-997B-C38B2D2BD42F}" destId="{35823452-854C-4A81-9B8D-6BB53D576526}" srcOrd="1" destOrd="0" presId="urn:microsoft.com/office/officeart/2005/8/layout/hierarchy1"/>
    <dgm:cxn modelId="{1155996A-B07D-4E97-9098-43DE01DBE5A6}" type="presParOf" srcId="{06B9C7ED-6425-4B1F-BD7B-485242C4BC34}" destId="{F85AE619-3FA7-4E3F-BE0F-A1EA6E711B1F}" srcOrd="1" destOrd="0" presId="urn:microsoft.com/office/officeart/2005/8/layout/hierarchy1"/>
    <dgm:cxn modelId="{2B4C79FE-FA72-4B34-B777-9D095F6A249B}" type="presParOf" srcId="{F85AE619-3FA7-4E3F-BE0F-A1EA6E711B1F}" destId="{1B7FE820-D45A-4EF8-9067-D5CAE26F4A84}" srcOrd="0" destOrd="0" presId="urn:microsoft.com/office/officeart/2005/8/layout/hierarchy1"/>
    <dgm:cxn modelId="{F7F62DC6-DD4F-46CA-A302-50D0F9995BE4}" type="presParOf" srcId="{F85AE619-3FA7-4E3F-BE0F-A1EA6E711B1F}" destId="{32D0F585-F95D-489E-8710-4E4F80A37260}" srcOrd="1" destOrd="0" presId="urn:microsoft.com/office/officeart/2005/8/layout/hierarchy1"/>
    <dgm:cxn modelId="{86829FF1-D8B7-4199-8E31-866365F0A067}" type="presParOf" srcId="{32D0F585-F95D-489E-8710-4E4F80A37260}" destId="{3B48E41B-8822-4D4F-890A-A085B8CA7463}" srcOrd="0" destOrd="0" presId="urn:microsoft.com/office/officeart/2005/8/layout/hierarchy1"/>
    <dgm:cxn modelId="{05C59AC6-CBB9-4F5C-8B8E-02F61A0D7501}" type="presParOf" srcId="{3B48E41B-8822-4D4F-890A-A085B8CA7463}" destId="{598A22EA-A2E4-43C2-A615-6DCDD0B6B79F}" srcOrd="0" destOrd="0" presId="urn:microsoft.com/office/officeart/2005/8/layout/hierarchy1"/>
    <dgm:cxn modelId="{88F7100A-838F-498A-A1E6-CE427C9CC543}" type="presParOf" srcId="{3B48E41B-8822-4D4F-890A-A085B8CA7463}" destId="{B09F0D69-C89D-44FC-B1DF-6EF998E55A7A}" srcOrd="1" destOrd="0" presId="urn:microsoft.com/office/officeart/2005/8/layout/hierarchy1"/>
    <dgm:cxn modelId="{EE01CFD9-310C-4FF4-A846-E493080A8603}" type="presParOf" srcId="{32D0F585-F95D-489E-8710-4E4F80A37260}" destId="{87E3EFC4-87DF-4AFB-BFBB-7D3ED203C9EF}" srcOrd="1" destOrd="0" presId="urn:microsoft.com/office/officeart/2005/8/layout/hierarchy1"/>
    <dgm:cxn modelId="{94B27159-A231-4831-B8F8-7AE0C283F968}" type="presParOf" srcId="{87E3EFC4-87DF-4AFB-BFBB-7D3ED203C9EF}" destId="{2828D2D0-8785-403B-979E-3AA7ED3A2C64}" srcOrd="0" destOrd="0" presId="urn:microsoft.com/office/officeart/2005/8/layout/hierarchy1"/>
    <dgm:cxn modelId="{43FCF239-0849-4473-86DD-194B7BC0A89A}" type="presParOf" srcId="{87E3EFC4-87DF-4AFB-BFBB-7D3ED203C9EF}" destId="{063C4515-1C7D-42CF-903F-D60EBEB1C3C1}" srcOrd="1" destOrd="0" presId="urn:microsoft.com/office/officeart/2005/8/layout/hierarchy1"/>
    <dgm:cxn modelId="{9994593F-71F0-46A2-B42C-62CA78C6E096}" type="presParOf" srcId="{063C4515-1C7D-42CF-903F-D60EBEB1C3C1}" destId="{BFD459AA-1E60-4EE3-9D3C-B63E30F91DE2}" srcOrd="0" destOrd="0" presId="urn:microsoft.com/office/officeart/2005/8/layout/hierarchy1"/>
    <dgm:cxn modelId="{E76583C4-6F16-486B-A0A9-51982EE8DD42}" type="presParOf" srcId="{BFD459AA-1E60-4EE3-9D3C-B63E30F91DE2}" destId="{F7884EDE-FBE4-4247-B2CD-AB661B20D314}" srcOrd="0" destOrd="0" presId="urn:microsoft.com/office/officeart/2005/8/layout/hierarchy1"/>
    <dgm:cxn modelId="{6D556EB1-9C34-4C0C-AA40-F0CE3DB77FE3}" type="presParOf" srcId="{BFD459AA-1E60-4EE3-9D3C-B63E30F91DE2}" destId="{99DF0AAE-DCC1-4994-8FDD-8FD43310643E}" srcOrd="1" destOrd="0" presId="urn:microsoft.com/office/officeart/2005/8/layout/hierarchy1"/>
    <dgm:cxn modelId="{DD108195-821A-4319-8913-7EEEB52937B2}" type="presParOf" srcId="{063C4515-1C7D-42CF-903F-D60EBEB1C3C1}" destId="{B14E5B56-AD7A-4B88-8FE4-EAE695F88159}" srcOrd="1" destOrd="0" presId="urn:microsoft.com/office/officeart/2005/8/layout/hierarchy1"/>
    <dgm:cxn modelId="{64A83C11-DE2C-45F4-94BC-6DB0E8A66D21}" type="presParOf" srcId="{F85AE619-3FA7-4E3F-BE0F-A1EA6E711B1F}" destId="{DB0F25B5-92FE-4B26-B76C-2513FF835181}" srcOrd="2" destOrd="0" presId="urn:microsoft.com/office/officeart/2005/8/layout/hierarchy1"/>
    <dgm:cxn modelId="{81E7AF35-232B-416F-BC47-2069F6ABA038}" type="presParOf" srcId="{F85AE619-3FA7-4E3F-BE0F-A1EA6E711B1F}" destId="{FCBD7144-9F88-4F8A-BDE8-CDDC98063F5F}" srcOrd="3" destOrd="0" presId="urn:microsoft.com/office/officeart/2005/8/layout/hierarchy1"/>
    <dgm:cxn modelId="{1EAB5B67-BCAF-4AF3-8111-DBE13BF69A2D}" type="presParOf" srcId="{FCBD7144-9F88-4F8A-BDE8-CDDC98063F5F}" destId="{857658B4-410F-46C6-91E3-E03F048A63A9}" srcOrd="0" destOrd="0" presId="urn:microsoft.com/office/officeart/2005/8/layout/hierarchy1"/>
    <dgm:cxn modelId="{E826458D-8952-4874-BE8A-35468A8F842B}" type="presParOf" srcId="{857658B4-410F-46C6-91E3-E03F048A63A9}" destId="{DD98A1E1-46DD-45E0-AB5A-9799010CEC38}" srcOrd="0" destOrd="0" presId="urn:microsoft.com/office/officeart/2005/8/layout/hierarchy1"/>
    <dgm:cxn modelId="{A8F2BB5D-1B8B-4C2A-8859-CB42D79A43AF}" type="presParOf" srcId="{857658B4-410F-46C6-91E3-E03F048A63A9}" destId="{450E3279-6A32-4D5D-A188-3691DFB88684}" srcOrd="1" destOrd="0" presId="urn:microsoft.com/office/officeart/2005/8/layout/hierarchy1"/>
    <dgm:cxn modelId="{84C266B7-87FD-468B-A8E8-0CADE404D477}" type="presParOf" srcId="{FCBD7144-9F88-4F8A-BDE8-CDDC98063F5F}" destId="{49CD9D37-3588-4CC0-AED0-79FA1F96DC17}" srcOrd="1" destOrd="0" presId="urn:microsoft.com/office/officeart/2005/8/layout/hierarchy1"/>
    <dgm:cxn modelId="{86CC5945-7D89-406C-891D-736BCA1C1DA4}" type="presParOf" srcId="{49CD9D37-3588-4CC0-AED0-79FA1F96DC17}" destId="{6CFBDF6A-F2B0-4262-829A-904B8F6808D6}" srcOrd="0" destOrd="0" presId="urn:microsoft.com/office/officeart/2005/8/layout/hierarchy1"/>
    <dgm:cxn modelId="{654CFAE7-C116-48D6-9FBA-064038B7E64F}" type="presParOf" srcId="{49CD9D37-3588-4CC0-AED0-79FA1F96DC17}" destId="{DF1D49D8-5FCE-4F3D-A479-CC9CE9A9656D}" srcOrd="1" destOrd="0" presId="urn:microsoft.com/office/officeart/2005/8/layout/hierarchy1"/>
    <dgm:cxn modelId="{8E84AF04-D060-4E97-9495-7F8D68C0107E}" type="presParOf" srcId="{DF1D49D8-5FCE-4F3D-A479-CC9CE9A9656D}" destId="{4FF7E5F6-E1DC-4DC4-A332-6C2DF59572F7}" srcOrd="0" destOrd="0" presId="urn:microsoft.com/office/officeart/2005/8/layout/hierarchy1"/>
    <dgm:cxn modelId="{A082441D-952A-4932-93A8-1EB45E6B9CA0}" type="presParOf" srcId="{4FF7E5F6-E1DC-4DC4-A332-6C2DF59572F7}" destId="{CE8F884A-1CDF-4D6B-A5E9-0539ADB37C91}" srcOrd="0" destOrd="0" presId="urn:microsoft.com/office/officeart/2005/8/layout/hierarchy1"/>
    <dgm:cxn modelId="{3708B22B-3AE1-49F4-9410-89D9B04D7BD6}" type="presParOf" srcId="{4FF7E5F6-E1DC-4DC4-A332-6C2DF59572F7}" destId="{3FBCB6A7-109F-4695-BF68-0BC6A2B9A270}" srcOrd="1" destOrd="0" presId="urn:microsoft.com/office/officeart/2005/8/layout/hierarchy1"/>
    <dgm:cxn modelId="{54D2A8E8-E126-4888-9237-657CF76FE4F7}" type="presParOf" srcId="{DF1D49D8-5FCE-4F3D-A479-CC9CE9A9656D}" destId="{78B31FAC-1CD7-45F0-8A39-E64AADB70CE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15D816-CD9C-4D2D-B1D8-844640E5590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522E7010-2398-402C-8BB9-2F455726AB99}">
      <dgm:prSet phldrT="[Κείμενο]"/>
      <dgm:spPr/>
      <dgm:t>
        <a:bodyPr/>
        <a:lstStyle/>
        <a:p>
          <a:r>
            <a:rPr lang="el-GR" dirty="0" smtClean="0"/>
            <a:t>Επιδημιολογία </a:t>
          </a:r>
          <a:endParaRPr lang="el-GR" dirty="0"/>
        </a:p>
      </dgm:t>
    </dgm:pt>
    <dgm:pt modelId="{878347DA-53F0-439C-B1D1-B8EE2D8F8DC0}" type="parTrans" cxnId="{1BBB64CA-13D8-414B-BABB-90692C0B2508}">
      <dgm:prSet/>
      <dgm:spPr/>
      <dgm:t>
        <a:bodyPr/>
        <a:lstStyle/>
        <a:p>
          <a:endParaRPr lang="el-GR"/>
        </a:p>
      </dgm:t>
    </dgm:pt>
    <dgm:pt modelId="{C315F388-0929-4F24-8D62-AF6917BBA4BF}" type="sibTrans" cxnId="{1BBB64CA-13D8-414B-BABB-90692C0B2508}">
      <dgm:prSet/>
      <dgm:spPr/>
      <dgm:t>
        <a:bodyPr/>
        <a:lstStyle/>
        <a:p>
          <a:endParaRPr lang="el-GR"/>
        </a:p>
      </dgm:t>
    </dgm:pt>
    <dgm:pt modelId="{25A74C94-AA27-4B90-8D1C-22E8BB133692}">
      <dgm:prSet phldrT="[Κείμενο]"/>
      <dgm:spPr/>
      <dgm:t>
        <a:bodyPr/>
        <a:lstStyle/>
        <a:p>
          <a:r>
            <a:rPr lang="el-GR" dirty="0" smtClean="0"/>
            <a:t>Εμφανίζεται κυρίως σε παιδιά προσχολικής ηλικίας</a:t>
          </a:r>
          <a:endParaRPr lang="el-GR" dirty="0"/>
        </a:p>
      </dgm:t>
    </dgm:pt>
    <dgm:pt modelId="{6ADEEFEC-F07B-4394-9315-FDE60B3E4585}" type="parTrans" cxnId="{CE69BBF8-065F-4844-87D5-684A6985E5D7}">
      <dgm:prSet/>
      <dgm:spPr/>
      <dgm:t>
        <a:bodyPr/>
        <a:lstStyle/>
        <a:p>
          <a:endParaRPr lang="el-GR"/>
        </a:p>
      </dgm:t>
    </dgm:pt>
    <dgm:pt modelId="{1648FBDC-50C1-46D0-BD3A-B8D8F42F9133}" type="sibTrans" cxnId="{CE69BBF8-065F-4844-87D5-684A6985E5D7}">
      <dgm:prSet/>
      <dgm:spPr/>
      <dgm:t>
        <a:bodyPr/>
        <a:lstStyle/>
        <a:p>
          <a:endParaRPr lang="el-GR"/>
        </a:p>
      </dgm:t>
    </dgm:pt>
    <dgm:pt modelId="{C24C9399-2998-43C8-997E-D220BCF4D308}">
      <dgm:prSet phldrT="[Κείμενο]"/>
      <dgm:spPr/>
      <dgm:t>
        <a:bodyPr/>
        <a:lstStyle/>
        <a:p>
          <a:r>
            <a:rPr lang="el-GR" dirty="0" smtClean="0"/>
            <a:t>Είναι πολύ σοβαρή λοίμωξη που μπορεί να οδηγήσει στο θάνατο, αν δεν αντιμετωπιστεί άμεσα</a:t>
          </a:r>
          <a:endParaRPr lang="el-GR" dirty="0"/>
        </a:p>
      </dgm:t>
    </dgm:pt>
    <dgm:pt modelId="{9CE1885A-7C51-451A-A8DA-DC0CA72AC610}" type="parTrans" cxnId="{DFD874CB-7530-4EE0-938E-4BA3438B1FAF}">
      <dgm:prSet/>
      <dgm:spPr/>
      <dgm:t>
        <a:bodyPr/>
        <a:lstStyle/>
        <a:p>
          <a:endParaRPr lang="el-GR"/>
        </a:p>
      </dgm:t>
    </dgm:pt>
    <dgm:pt modelId="{2D2D820F-B4B5-477F-B6AA-69241D92C766}" type="sibTrans" cxnId="{DFD874CB-7530-4EE0-938E-4BA3438B1FAF}">
      <dgm:prSet/>
      <dgm:spPr/>
      <dgm:t>
        <a:bodyPr/>
        <a:lstStyle/>
        <a:p>
          <a:endParaRPr lang="el-GR"/>
        </a:p>
      </dgm:t>
    </dgm:pt>
    <dgm:pt modelId="{9C6EC3AB-2CE5-4CCC-B9DE-9475F6A09EF4}">
      <dgm:prSet phldrT="[Κείμενο]"/>
      <dgm:spPr/>
      <dgm:t>
        <a:bodyPr/>
        <a:lstStyle/>
        <a:p>
          <a:r>
            <a:rPr lang="el-GR" dirty="0" smtClean="0"/>
            <a:t>Παθογένεια </a:t>
          </a:r>
          <a:endParaRPr lang="el-GR" dirty="0"/>
        </a:p>
      </dgm:t>
    </dgm:pt>
    <dgm:pt modelId="{DBA28701-A2C7-4BEE-BA77-5B38A614730A}" type="parTrans" cxnId="{575B5EDD-0EA0-446F-AA44-D15750FD3D6C}">
      <dgm:prSet/>
      <dgm:spPr/>
      <dgm:t>
        <a:bodyPr/>
        <a:lstStyle/>
        <a:p>
          <a:endParaRPr lang="el-GR"/>
        </a:p>
      </dgm:t>
    </dgm:pt>
    <dgm:pt modelId="{993A52B3-3788-4D65-AD36-BE520A329307}" type="sibTrans" cxnId="{575B5EDD-0EA0-446F-AA44-D15750FD3D6C}">
      <dgm:prSet/>
      <dgm:spPr/>
      <dgm:t>
        <a:bodyPr/>
        <a:lstStyle/>
        <a:p>
          <a:endParaRPr lang="el-GR"/>
        </a:p>
      </dgm:t>
    </dgm:pt>
    <dgm:pt modelId="{D13C6D57-CEF6-4CDB-A25F-CCBA83C938AC}">
      <dgm:prSet phldrT="[Κείμενο]"/>
      <dgm:spPr/>
      <dgm:t>
        <a:bodyPr/>
        <a:lstStyle/>
        <a:p>
          <a:r>
            <a:rPr lang="el-GR" dirty="0" smtClean="0"/>
            <a:t>Η λοίμωξη της επιγλωττίδας από το βακτήριο </a:t>
          </a:r>
          <a:r>
            <a:rPr lang="en-US" i="1" dirty="0" smtClean="0"/>
            <a:t>H. influenzae </a:t>
          </a:r>
          <a:r>
            <a:rPr lang="el-GR" i="0" dirty="0" smtClean="0"/>
            <a:t>προκαλεί φλεγμονή, με αποτέλεσμα το οίδημα των μαλακών ιστών της επιγλωττίδας. Το οίδημα μπορεί να προκαλέσει πλήρη απόφραξη των αεροφόρων οδών</a:t>
          </a:r>
          <a:endParaRPr lang="el-GR" dirty="0"/>
        </a:p>
      </dgm:t>
    </dgm:pt>
    <dgm:pt modelId="{A28E6E81-FE53-415E-9D1A-CEB0F83AE865}" type="parTrans" cxnId="{97C32B83-62CA-4F25-8676-03D4CAA6E190}">
      <dgm:prSet/>
      <dgm:spPr/>
      <dgm:t>
        <a:bodyPr/>
        <a:lstStyle/>
        <a:p>
          <a:endParaRPr lang="el-GR"/>
        </a:p>
      </dgm:t>
    </dgm:pt>
    <dgm:pt modelId="{EE615D94-7B09-442A-818F-38F89D7A773C}" type="sibTrans" cxnId="{97C32B83-62CA-4F25-8676-03D4CAA6E190}">
      <dgm:prSet/>
      <dgm:spPr/>
      <dgm:t>
        <a:bodyPr/>
        <a:lstStyle/>
        <a:p>
          <a:endParaRPr lang="el-GR"/>
        </a:p>
      </dgm:t>
    </dgm:pt>
    <dgm:pt modelId="{31F71171-4584-4C56-A269-6BB1EB3C1C13}">
      <dgm:prSet phldrT="[Κείμενο]"/>
      <dgm:spPr/>
      <dgm:t>
        <a:bodyPr/>
        <a:lstStyle/>
        <a:p>
          <a:r>
            <a:rPr lang="el-GR" dirty="0" smtClean="0"/>
            <a:t>Επιπλοκές </a:t>
          </a:r>
          <a:endParaRPr lang="el-GR" dirty="0"/>
        </a:p>
      </dgm:t>
    </dgm:pt>
    <dgm:pt modelId="{9DF3327F-6ADF-4200-AE19-EAFC53B27A0B}" type="parTrans" cxnId="{E48FCC26-26EE-4DFB-A82F-06BD910DA44F}">
      <dgm:prSet/>
      <dgm:spPr/>
      <dgm:t>
        <a:bodyPr/>
        <a:lstStyle/>
        <a:p>
          <a:endParaRPr lang="el-GR"/>
        </a:p>
      </dgm:t>
    </dgm:pt>
    <dgm:pt modelId="{0843A934-8D6E-4BC1-A534-5A750E86649D}" type="sibTrans" cxnId="{E48FCC26-26EE-4DFB-A82F-06BD910DA44F}">
      <dgm:prSet/>
      <dgm:spPr/>
      <dgm:t>
        <a:bodyPr/>
        <a:lstStyle/>
        <a:p>
          <a:endParaRPr lang="el-GR"/>
        </a:p>
      </dgm:t>
    </dgm:pt>
    <dgm:pt modelId="{E9D254B0-06CF-4B7B-BE2B-74396A7708E3}">
      <dgm:prSet phldrT="[Κείμενο]"/>
      <dgm:spPr/>
      <dgm:t>
        <a:bodyPr/>
        <a:lstStyle/>
        <a:p>
          <a:r>
            <a:rPr lang="el-GR" dirty="0" smtClean="0"/>
            <a:t>Κύρια επιπλοκή η ξαφνική φραγή της αεροφόρου οδού από την </a:t>
          </a:r>
          <a:r>
            <a:rPr lang="el-GR" dirty="0" err="1" smtClean="0"/>
            <a:t>φλεγμαίνουσα</a:t>
          </a:r>
          <a:r>
            <a:rPr lang="el-GR" dirty="0" smtClean="0"/>
            <a:t> επιγλωττίδα με επίδραση στην αναπνευστική λειτουργία</a:t>
          </a:r>
          <a:endParaRPr lang="el-GR" dirty="0"/>
        </a:p>
      </dgm:t>
    </dgm:pt>
    <dgm:pt modelId="{B47F5E98-1BFC-4168-843A-7E662149DDD6}" type="parTrans" cxnId="{9ECC2097-7A16-4E86-A4AB-B3585ABD2398}">
      <dgm:prSet/>
      <dgm:spPr/>
      <dgm:t>
        <a:bodyPr/>
        <a:lstStyle/>
        <a:p>
          <a:endParaRPr lang="el-GR"/>
        </a:p>
      </dgm:t>
    </dgm:pt>
    <dgm:pt modelId="{411BB1AE-8D78-4B27-BDF7-82C8F2CB49B0}" type="sibTrans" cxnId="{9ECC2097-7A16-4E86-A4AB-B3585ABD2398}">
      <dgm:prSet/>
      <dgm:spPr/>
      <dgm:t>
        <a:bodyPr/>
        <a:lstStyle/>
        <a:p>
          <a:endParaRPr lang="el-GR"/>
        </a:p>
      </dgm:t>
    </dgm:pt>
    <dgm:pt modelId="{3482FC42-9341-46EF-BFE2-648E511B35C2}" type="pres">
      <dgm:prSet presAssocID="{8B15D816-CD9C-4D2D-B1D8-844640E55909}" presName="Name0" presStyleCnt="0">
        <dgm:presLayoutVars>
          <dgm:dir/>
          <dgm:animLvl val="lvl"/>
          <dgm:resizeHandles val="exact"/>
        </dgm:presLayoutVars>
      </dgm:prSet>
      <dgm:spPr/>
      <dgm:t>
        <a:bodyPr/>
        <a:lstStyle/>
        <a:p>
          <a:endParaRPr lang="el-GR"/>
        </a:p>
      </dgm:t>
    </dgm:pt>
    <dgm:pt modelId="{B6D9E582-612C-47F0-9E36-DFC5A5526C6B}" type="pres">
      <dgm:prSet presAssocID="{522E7010-2398-402C-8BB9-2F455726AB99}" presName="composite" presStyleCnt="0"/>
      <dgm:spPr/>
    </dgm:pt>
    <dgm:pt modelId="{D51DC232-F40A-44D4-BB72-3EFD94ED7306}" type="pres">
      <dgm:prSet presAssocID="{522E7010-2398-402C-8BB9-2F455726AB99}" presName="parTx" presStyleLbl="alignNode1" presStyleIdx="0" presStyleCnt="3">
        <dgm:presLayoutVars>
          <dgm:chMax val="0"/>
          <dgm:chPref val="0"/>
          <dgm:bulletEnabled val="1"/>
        </dgm:presLayoutVars>
      </dgm:prSet>
      <dgm:spPr/>
      <dgm:t>
        <a:bodyPr/>
        <a:lstStyle/>
        <a:p>
          <a:endParaRPr lang="el-GR"/>
        </a:p>
      </dgm:t>
    </dgm:pt>
    <dgm:pt modelId="{6922E06D-CD69-4E9B-A672-BD6E17A02A02}" type="pres">
      <dgm:prSet presAssocID="{522E7010-2398-402C-8BB9-2F455726AB99}" presName="desTx" presStyleLbl="alignAccFollowNode1" presStyleIdx="0" presStyleCnt="3">
        <dgm:presLayoutVars>
          <dgm:bulletEnabled val="1"/>
        </dgm:presLayoutVars>
      </dgm:prSet>
      <dgm:spPr/>
      <dgm:t>
        <a:bodyPr/>
        <a:lstStyle/>
        <a:p>
          <a:endParaRPr lang="el-GR"/>
        </a:p>
      </dgm:t>
    </dgm:pt>
    <dgm:pt modelId="{251DCD72-5182-45AD-B0C9-7C3EBB2A8F78}" type="pres">
      <dgm:prSet presAssocID="{C315F388-0929-4F24-8D62-AF6917BBA4BF}" presName="space" presStyleCnt="0"/>
      <dgm:spPr/>
    </dgm:pt>
    <dgm:pt modelId="{0DF77DDB-146A-49DA-B8E9-D532B72CCA09}" type="pres">
      <dgm:prSet presAssocID="{9C6EC3AB-2CE5-4CCC-B9DE-9475F6A09EF4}" presName="composite" presStyleCnt="0"/>
      <dgm:spPr/>
    </dgm:pt>
    <dgm:pt modelId="{AF3091EA-75DE-49F0-BEC9-B2ECB39A3B81}" type="pres">
      <dgm:prSet presAssocID="{9C6EC3AB-2CE5-4CCC-B9DE-9475F6A09EF4}" presName="parTx" presStyleLbl="alignNode1" presStyleIdx="1" presStyleCnt="3">
        <dgm:presLayoutVars>
          <dgm:chMax val="0"/>
          <dgm:chPref val="0"/>
          <dgm:bulletEnabled val="1"/>
        </dgm:presLayoutVars>
      </dgm:prSet>
      <dgm:spPr/>
      <dgm:t>
        <a:bodyPr/>
        <a:lstStyle/>
        <a:p>
          <a:endParaRPr lang="el-GR"/>
        </a:p>
      </dgm:t>
    </dgm:pt>
    <dgm:pt modelId="{EAE852A0-9F90-4E9E-BF5F-0E183E451BA0}" type="pres">
      <dgm:prSet presAssocID="{9C6EC3AB-2CE5-4CCC-B9DE-9475F6A09EF4}" presName="desTx" presStyleLbl="alignAccFollowNode1" presStyleIdx="1" presStyleCnt="3">
        <dgm:presLayoutVars>
          <dgm:bulletEnabled val="1"/>
        </dgm:presLayoutVars>
      </dgm:prSet>
      <dgm:spPr/>
      <dgm:t>
        <a:bodyPr/>
        <a:lstStyle/>
        <a:p>
          <a:endParaRPr lang="el-GR"/>
        </a:p>
      </dgm:t>
    </dgm:pt>
    <dgm:pt modelId="{726ED171-3098-4463-8F97-48B3825B4EED}" type="pres">
      <dgm:prSet presAssocID="{993A52B3-3788-4D65-AD36-BE520A329307}" presName="space" presStyleCnt="0"/>
      <dgm:spPr/>
    </dgm:pt>
    <dgm:pt modelId="{DFDF0C32-8692-4447-9769-73902034677F}" type="pres">
      <dgm:prSet presAssocID="{31F71171-4584-4C56-A269-6BB1EB3C1C13}" presName="composite" presStyleCnt="0"/>
      <dgm:spPr/>
    </dgm:pt>
    <dgm:pt modelId="{69D061AE-5585-4E43-8EEA-2A8A142940AC}" type="pres">
      <dgm:prSet presAssocID="{31F71171-4584-4C56-A269-6BB1EB3C1C13}" presName="parTx" presStyleLbl="alignNode1" presStyleIdx="2" presStyleCnt="3">
        <dgm:presLayoutVars>
          <dgm:chMax val="0"/>
          <dgm:chPref val="0"/>
          <dgm:bulletEnabled val="1"/>
        </dgm:presLayoutVars>
      </dgm:prSet>
      <dgm:spPr/>
      <dgm:t>
        <a:bodyPr/>
        <a:lstStyle/>
        <a:p>
          <a:endParaRPr lang="el-GR"/>
        </a:p>
      </dgm:t>
    </dgm:pt>
    <dgm:pt modelId="{49261C23-FEFB-4999-923E-E9E98D879971}" type="pres">
      <dgm:prSet presAssocID="{31F71171-4584-4C56-A269-6BB1EB3C1C13}" presName="desTx" presStyleLbl="alignAccFollowNode1" presStyleIdx="2" presStyleCnt="3">
        <dgm:presLayoutVars>
          <dgm:bulletEnabled val="1"/>
        </dgm:presLayoutVars>
      </dgm:prSet>
      <dgm:spPr/>
      <dgm:t>
        <a:bodyPr/>
        <a:lstStyle/>
        <a:p>
          <a:endParaRPr lang="el-GR"/>
        </a:p>
      </dgm:t>
    </dgm:pt>
  </dgm:ptLst>
  <dgm:cxnLst>
    <dgm:cxn modelId="{6D565353-0833-4FFD-BEFE-AE147AAD8DE3}" type="presOf" srcId="{C24C9399-2998-43C8-997E-D220BCF4D308}" destId="{6922E06D-CD69-4E9B-A672-BD6E17A02A02}" srcOrd="0" destOrd="1" presId="urn:microsoft.com/office/officeart/2005/8/layout/hList1"/>
    <dgm:cxn modelId="{9ECC2097-7A16-4E86-A4AB-B3585ABD2398}" srcId="{31F71171-4584-4C56-A269-6BB1EB3C1C13}" destId="{E9D254B0-06CF-4B7B-BE2B-74396A7708E3}" srcOrd="0" destOrd="0" parTransId="{B47F5E98-1BFC-4168-843A-7E662149DDD6}" sibTransId="{411BB1AE-8D78-4B27-BDF7-82C8F2CB49B0}"/>
    <dgm:cxn modelId="{CE69BBF8-065F-4844-87D5-684A6985E5D7}" srcId="{522E7010-2398-402C-8BB9-2F455726AB99}" destId="{25A74C94-AA27-4B90-8D1C-22E8BB133692}" srcOrd="0" destOrd="0" parTransId="{6ADEEFEC-F07B-4394-9315-FDE60B3E4585}" sibTransId="{1648FBDC-50C1-46D0-BD3A-B8D8F42F9133}"/>
    <dgm:cxn modelId="{DFD874CB-7530-4EE0-938E-4BA3438B1FAF}" srcId="{522E7010-2398-402C-8BB9-2F455726AB99}" destId="{C24C9399-2998-43C8-997E-D220BCF4D308}" srcOrd="1" destOrd="0" parTransId="{9CE1885A-7C51-451A-A8DA-DC0CA72AC610}" sibTransId="{2D2D820F-B4B5-477F-B6AA-69241D92C766}"/>
    <dgm:cxn modelId="{90A06116-ACE7-42BD-953E-B160867734F6}" type="presOf" srcId="{E9D254B0-06CF-4B7B-BE2B-74396A7708E3}" destId="{49261C23-FEFB-4999-923E-E9E98D879971}" srcOrd="0" destOrd="0" presId="urn:microsoft.com/office/officeart/2005/8/layout/hList1"/>
    <dgm:cxn modelId="{717398B6-F0A5-46E2-88A2-A3F404647CD2}" type="presOf" srcId="{8B15D816-CD9C-4D2D-B1D8-844640E55909}" destId="{3482FC42-9341-46EF-BFE2-648E511B35C2}" srcOrd="0" destOrd="0" presId="urn:microsoft.com/office/officeart/2005/8/layout/hList1"/>
    <dgm:cxn modelId="{83F88912-6996-40D8-82ED-302EECB3873B}" type="presOf" srcId="{522E7010-2398-402C-8BB9-2F455726AB99}" destId="{D51DC232-F40A-44D4-BB72-3EFD94ED7306}" srcOrd="0" destOrd="0" presId="urn:microsoft.com/office/officeart/2005/8/layout/hList1"/>
    <dgm:cxn modelId="{575B5EDD-0EA0-446F-AA44-D15750FD3D6C}" srcId="{8B15D816-CD9C-4D2D-B1D8-844640E55909}" destId="{9C6EC3AB-2CE5-4CCC-B9DE-9475F6A09EF4}" srcOrd="1" destOrd="0" parTransId="{DBA28701-A2C7-4BEE-BA77-5B38A614730A}" sibTransId="{993A52B3-3788-4D65-AD36-BE520A329307}"/>
    <dgm:cxn modelId="{1BBB64CA-13D8-414B-BABB-90692C0B2508}" srcId="{8B15D816-CD9C-4D2D-B1D8-844640E55909}" destId="{522E7010-2398-402C-8BB9-2F455726AB99}" srcOrd="0" destOrd="0" parTransId="{878347DA-53F0-439C-B1D1-B8EE2D8F8DC0}" sibTransId="{C315F388-0929-4F24-8D62-AF6917BBA4BF}"/>
    <dgm:cxn modelId="{98B2D0AD-360D-417A-AEFA-18CD0021B613}" type="presOf" srcId="{D13C6D57-CEF6-4CDB-A25F-CCBA83C938AC}" destId="{EAE852A0-9F90-4E9E-BF5F-0E183E451BA0}" srcOrd="0" destOrd="0" presId="urn:microsoft.com/office/officeart/2005/8/layout/hList1"/>
    <dgm:cxn modelId="{6E4E2719-903D-4DCE-936F-ACF1AE20DC23}" type="presOf" srcId="{31F71171-4584-4C56-A269-6BB1EB3C1C13}" destId="{69D061AE-5585-4E43-8EEA-2A8A142940AC}" srcOrd="0" destOrd="0" presId="urn:microsoft.com/office/officeart/2005/8/layout/hList1"/>
    <dgm:cxn modelId="{1751EBAD-887B-4E3A-AD26-0E791A74F5D7}" type="presOf" srcId="{9C6EC3AB-2CE5-4CCC-B9DE-9475F6A09EF4}" destId="{AF3091EA-75DE-49F0-BEC9-B2ECB39A3B81}" srcOrd="0" destOrd="0" presId="urn:microsoft.com/office/officeart/2005/8/layout/hList1"/>
    <dgm:cxn modelId="{E48FCC26-26EE-4DFB-A82F-06BD910DA44F}" srcId="{8B15D816-CD9C-4D2D-B1D8-844640E55909}" destId="{31F71171-4584-4C56-A269-6BB1EB3C1C13}" srcOrd="2" destOrd="0" parTransId="{9DF3327F-6ADF-4200-AE19-EAFC53B27A0B}" sibTransId="{0843A934-8D6E-4BC1-A534-5A750E86649D}"/>
    <dgm:cxn modelId="{97C32B83-62CA-4F25-8676-03D4CAA6E190}" srcId="{9C6EC3AB-2CE5-4CCC-B9DE-9475F6A09EF4}" destId="{D13C6D57-CEF6-4CDB-A25F-CCBA83C938AC}" srcOrd="0" destOrd="0" parTransId="{A28E6E81-FE53-415E-9D1A-CEB0F83AE865}" sibTransId="{EE615D94-7B09-442A-818F-38F89D7A773C}"/>
    <dgm:cxn modelId="{DC8D3BCA-F187-4462-B8A3-AD6B2A74090D}" type="presOf" srcId="{25A74C94-AA27-4B90-8D1C-22E8BB133692}" destId="{6922E06D-CD69-4E9B-A672-BD6E17A02A02}" srcOrd="0" destOrd="0" presId="urn:microsoft.com/office/officeart/2005/8/layout/hList1"/>
    <dgm:cxn modelId="{96200B8E-BF02-4457-9AE0-1A0EAAAAA638}" type="presParOf" srcId="{3482FC42-9341-46EF-BFE2-648E511B35C2}" destId="{B6D9E582-612C-47F0-9E36-DFC5A5526C6B}" srcOrd="0" destOrd="0" presId="urn:microsoft.com/office/officeart/2005/8/layout/hList1"/>
    <dgm:cxn modelId="{0DB4FB91-D17A-4CC3-B807-62C955139CA4}" type="presParOf" srcId="{B6D9E582-612C-47F0-9E36-DFC5A5526C6B}" destId="{D51DC232-F40A-44D4-BB72-3EFD94ED7306}" srcOrd="0" destOrd="0" presId="urn:microsoft.com/office/officeart/2005/8/layout/hList1"/>
    <dgm:cxn modelId="{5605CEE9-6EFD-477E-B1DF-28CD4CCB11FD}" type="presParOf" srcId="{B6D9E582-612C-47F0-9E36-DFC5A5526C6B}" destId="{6922E06D-CD69-4E9B-A672-BD6E17A02A02}" srcOrd="1" destOrd="0" presId="urn:microsoft.com/office/officeart/2005/8/layout/hList1"/>
    <dgm:cxn modelId="{F6798486-6759-4E52-9532-5480B2AC5826}" type="presParOf" srcId="{3482FC42-9341-46EF-BFE2-648E511B35C2}" destId="{251DCD72-5182-45AD-B0C9-7C3EBB2A8F78}" srcOrd="1" destOrd="0" presId="urn:microsoft.com/office/officeart/2005/8/layout/hList1"/>
    <dgm:cxn modelId="{531A4BE5-581C-48C5-9F4E-81F62067E254}" type="presParOf" srcId="{3482FC42-9341-46EF-BFE2-648E511B35C2}" destId="{0DF77DDB-146A-49DA-B8E9-D532B72CCA09}" srcOrd="2" destOrd="0" presId="urn:microsoft.com/office/officeart/2005/8/layout/hList1"/>
    <dgm:cxn modelId="{3E022804-C218-4552-8ECC-DC24C8881487}" type="presParOf" srcId="{0DF77DDB-146A-49DA-B8E9-D532B72CCA09}" destId="{AF3091EA-75DE-49F0-BEC9-B2ECB39A3B81}" srcOrd="0" destOrd="0" presId="urn:microsoft.com/office/officeart/2005/8/layout/hList1"/>
    <dgm:cxn modelId="{E4754835-E176-471B-8792-77EB0CD30FD7}" type="presParOf" srcId="{0DF77DDB-146A-49DA-B8E9-D532B72CCA09}" destId="{EAE852A0-9F90-4E9E-BF5F-0E183E451BA0}" srcOrd="1" destOrd="0" presId="urn:microsoft.com/office/officeart/2005/8/layout/hList1"/>
    <dgm:cxn modelId="{1CF98B40-0181-4006-960A-EE9D3731077B}" type="presParOf" srcId="{3482FC42-9341-46EF-BFE2-648E511B35C2}" destId="{726ED171-3098-4463-8F97-48B3825B4EED}" srcOrd="3" destOrd="0" presId="urn:microsoft.com/office/officeart/2005/8/layout/hList1"/>
    <dgm:cxn modelId="{B3B0B232-77DC-4E5C-983D-5D5B3346D4B5}" type="presParOf" srcId="{3482FC42-9341-46EF-BFE2-648E511B35C2}" destId="{DFDF0C32-8692-4447-9769-73902034677F}" srcOrd="4" destOrd="0" presId="urn:microsoft.com/office/officeart/2005/8/layout/hList1"/>
    <dgm:cxn modelId="{BBFA1744-92E6-4B55-9FD4-63D9F7F2F64C}" type="presParOf" srcId="{DFDF0C32-8692-4447-9769-73902034677F}" destId="{69D061AE-5585-4E43-8EEA-2A8A142940AC}" srcOrd="0" destOrd="0" presId="urn:microsoft.com/office/officeart/2005/8/layout/hList1"/>
    <dgm:cxn modelId="{000AC0B6-D786-4945-A338-916D4BFB945C}" type="presParOf" srcId="{DFDF0C32-8692-4447-9769-73902034677F}" destId="{49261C23-FEFB-4999-923E-E9E98D87997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A80A95-C736-478B-80F9-D018E20C5C0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B39E89B8-E85C-4BE6-B377-28A183A1CC2D}">
      <dgm:prSet phldrT="[Κείμενο]"/>
      <dgm:spPr/>
      <dgm:t>
        <a:bodyPr/>
        <a:lstStyle/>
        <a:p>
          <a:r>
            <a:rPr lang="el-GR" dirty="0" smtClean="0"/>
            <a:t>Αιτιολογία </a:t>
          </a:r>
          <a:endParaRPr lang="el-GR" dirty="0"/>
        </a:p>
      </dgm:t>
    </dgm:pt>
    <dgm:pt modelId="{D04A07D7-EFC0-4E23-AAEB-3BA212700BBD}" type="parTrans" cxnId="{F581B09A-920D-4426-AFC0-F920393D62D6}">
      <dgm:prSet/>
      <dgm:spPr/>
      <dgm:t>
        <a:bodyPr/>
        <a:lstStyle/>
        <a:p>
          <a:endParaRPr lang="el-GR"/>
        </a:p>
      </dgm:t>
    </dgm:pt>
    <dgm:pt modelId="{64E618CB-5625-4CBB-96B3-7F79191171EF}" type="sibTrans" cxnId="{F581B09A-920D-4426-AFC0-F920393D62D6}">
      <dgm:prSet/>
      <dgm:spPr/>
      <dgm:t>
        <a:bodyPr/>
        <a:lstStyle/>
        <a:p>
          <a:endParaRPr lang="el-GR"/>
        </a:p>
      </dgm:t>
    </dgm:pt>
    <dgm:pt modelId="{74B43BCC-8A24-4F07-9EB4-E0F7232D2D75}">
      <dgm:prSet phldrT="[Κείμενο]"/>
      <dgm:spPr/>
      <dgm:t>
        <a:bodyPr/>
        <a:lstStyle/>
        <a:p>
          <a:r>
            <a:rPr lang="el-GR" dirty="0" smtClean="0"/>
            <a:t>Πιο συχνό αίτιο το βακτήριο </a:t>
          </a:r>
          <a:r>
            <a:rPr lang="en-US" i="1" dirty="0" smtClean="0"/>
            <a:t>Bordetella pertussis</a:t>
          </a:r>
          <a:r>
            <a:rPr lang="el-GR" i="1" dirty="0" smtClean="0"/>
            <a:t> </a:t>
          </a:r>
          <a:r>
            <a:rPr lang="el-GR" i="0" dirty="0" smtClean="0"/>
            <a:t>αλλά και τα </a:t>
          </a:r>
          <a:r>
            <a:rPr lang="en-US" i="1" dirty="0" smtClean="0"/>
            <a:t>Bordetella parapertussis</a:t>
          </a:r>
          <a:r>
            <a:rPr lang="el-GR" i="1" dirty="0" smtClean="0"/>
            <a:t> </a:t>
          </a:r>
          <a:r>
            <a:rPr lang="el-GR" i="0" dirty="0" smtClean="0"/>
            <a:t>και</a:t>
          </a:r>
          <a:r>
            <a:rPr lang="en-US" i="1" dirty="0" smtClean="0"/>
            <a:t> </a:t>
          </a:r>
          <a:r>
            <a:rPr lang="en-US" b="0" i="1" dirty="0" smtClean="0"/>
            <a:t>Bordetella</a:t>
          </a:r>
          <a:r>
            <a:rPr lang="en-US" b="1" i="1" dirty="0" smtClean="0"/>
            <a:t>  </a:t>
          </a:r>
          <a:r>
            <a:rPr lang="en-US" b="0" i="1" dirty="0" smtClean="0"/>
            <a:t>bronchiseptica</a:t>
          </a:r>
          <a:endParaRPr lang="el-GR" b="0" dirty="0"/>
        </a:p>
      </dgm:t>
    </dgm:pt>
    <dgm:pt modelId="{7FC3CC88-E736-4856-8645-9AB58088AF7C}" type="parTrans" cxnId="{3E8D8207-6B19-4BBA-A73A-E6CA4C41C9CE}">
      <dgm:prSet/>
      <dgm:spPr/>
      <dgm:t>
        <a:bodyPr/>
        <a:lstStyle/>
        <a:p>
          <a:endParaRPr lang="el-GR"/>
        </a:p>
      </dgm:t>
    </dgm:pt>
    <dgm:pt modelId="{EB6EEF17-F498-493D-B4A3-9B74E53462F7}" type="sibTrans" cxnId="{3E8D8207-6B19-4BBA-A73A-E6CA4C41C9CE}">
      <dgm:prSet/>
      <dgm:spPr/>
      <dgm:t>
        <a:bodyPr/>
        <a:lstStyle/>
        <a:p>
          <a:endParaRPr lang="el-GR"/>
        </a:p>
      </dgm:t>
    </dgm:pt>
    <dgm:pt modelId="{CDEBE4F2-4DD8-4715-ADAA-010A4F9D5A0D}">
      <dgm:prSet phldrT="[Κείμενο]"/>
      <dgm:spPr/>
      <dgm:t>
        <a:bodyPr/>
        <a:lstStyle/>
        <a:p>
          <a:r>
            <a:rPr lang="el-GR" dirty="0" smtClean="0"/>
            <a:t>Οι αδενοϊοί τύπου 1,2,3 και 5 έχουν απομονωθεί από ασθενείς με νόσο που μοιάζει με κοκκύτη </a:t>
          </a:r>
          <a:endParaRPr lang="el-GR" dirty="0"/>
        </a:p>
      </dgm:t>
    </dgm:pt>
    <dgm:pt modelId="{66094ECE-8835-4960-9C3E-F312CD71292A}" type="parTrans" cxnId="{A181FA15-1063-4895-94E3-8655D4AA92D6}">
      <dgm:prSet/>
      <dgm:spPr/>
      <dgm:t>
        <a:bodyPr/>
        <a:lstStyle/>
        <a:p>
          <a:endParaRPr lang="el-GR"/>
        </a:p>
      </dgm:t>
    </dgm:pt>
    <dgm:pt modelId="{1682C14B-EB66-4E64-ABE6-97BA6B3FB89B}" type="sibTrans" cxnId="{A181FA15-1063-4895-94E3-8655D4AA92D6}">
      <dgm:prSet/>
      <dgm:spPr/>
      <dgm:t>
        <a:bodyPr/>
        <a:lstStyle/>
        <a:p>
          <a:endParaRPr lang="el-GR"/>
        </a:p>
      </dgm:t>
    </dgm:pt>
    <dgm:pt modelId="{1D6577DC-959E-46FD-AAA4-1129A40A0160}">
      <dgm:prSet phldrT="[Κείμενο]"/>
      <dgm:spPr/>
      <dgm:t>
        <a:bodyPr/>
        <a:lstStyle/>
        <a:p>
          <a:r>
            <a:rPr lang="el-GR" dirty="0" smtClean="0"/>
            <a:t>Επιδημιολογία </a:t>
          </a:r>
          <a:endParaRPr lang="el-GR" dirty="0"/>
        </a:p>
      </dgm:t>
    </dgm:pt>
    <dgm:pt modelId="{8D8A501E-152C-49A8-A51C-E0823AD4E1D4}" type="parTrans" cxnId="{3A39AE39-81AE-4E12-890C-B5AA00EF0220}">
      <dgm:prSet/>
      <dgm:spPr/>
      <dgm:t>
        <a:bodyPr/>
        <a:lstStyle/>
        <a:p>
          <a:endParaRPr lang="el-GR"/>
        </a:p>
      </dgm:t>
    </dgm:pt>
    <dgm:pt modelId="{7A8C71BE-149F-488E-AA8D-89C04D1F145A}" type="sibTrans" cxnId="{3A39AE39-81AE-4E12-890C-B5AA00EF0220}">
      <dgm:prSet/>
      <dgm:spPr/>
      <dgm:t>
        <a:bodyPr/>
        <a:lstStyle/>
        <a:p>
          <a:endParaRPr lang="el-GR"/>
        </a:p>
      </dgm:t>
    </dgm:pt>
    <dgm:pt modelId="{803FBC70-6473-4D5B-9874-04A16B8B90B9}">
      <dgm:prSet phldrT="[Κείμενο]"/>
      <dgm:spPr/>
      <dgm:t>
        <a:bodyPr/>
        <a:lstStyle/>
        <a:p>
          <a:r>
            <a:rPr lang="el-GR" dirty="0" smtClean="0"/>
            <a:t>Νόσος με υψηλή μεταδοτικότητα</a:t>
          </a:r>
          <a:endParaRPr lang="el-GR" dirty="0"/>
        </a:p>
      </dgm:t>
    </dgm:pt>
    <dgm:pt modelId="{09202C97-1944-4EB8-AE58-413F5A386975}" type="parTrans" cxnId="{6695D14E-9AA1-4941-AFE4-55C8BC5A2B58}">
      <dgm:prSet/>
      <dgm:spPr/>
      <dgm:t>
        <a:bodyPr/>
        <a:lstStyle/>
        <a:p>
          <a:endParaRPr lang="el-GR"/>
        </a:p>
      </dgm:t>
    </dgm:pt>
    <dgm:pt modelId="{39FBC87C-7C36-4A51-9C62-304D331B6EC6}" type="sibTrans" cxnId="{6695D14E-9AA1-4941-AFE4-55C8BC5A2B58}">
      <dgm:prSet/>
      <dgm:spPr/>
      <dgm:t>
        <a:bodyPr/>
        <a:lstStyle/>
        <a:p>
          <a:endParaRPr lang="el-GR"/>
        </a:p>
      </dgm:t>
    </dgm:pt>
    <dgm:pt modelId="{EE53339E-4D76-4DF7-BAF6-CA16E4C0E668}">
      <dgm:prSet phldrT="[Κείμενο]"/>
      <dgm:spPr/>
      <dgm:t>
        <a:bodyPr/>
        <a:lstStyle/>
        <a:p>
          <a:r>
            <a:rPr lang="el-GR" dirty="0" smtClean="0"/>
            <a:t>Εμφανίζεται συχνότερα σε βρέφη και μικρά παιδιά</a:t>
          </a:r>
          <a:endParaRPr lang="el-GR" dirty="0"/>
        </a:p>
      </dgm:t>
    </dgm:pt>
    <dgm:pt modelId="{460241D0-BAB1-46FC-BEE7-D01F03206AEB}" type="parTrans" cxnId="{9F683EDF-E91C-4DED-BA5D-5068AFFF33EE}">
      <dgm:prSet/>
      <dgm:spPr/>
      <dgm:t>
        <a:bodyPr/>
        <a:lstStyle/>
        <a:p>
          <a:endParaRPr lang="el-GR"/>
        </a:p>
      </dgm:t>
    </dgm:pt>
    <dgm:pt modelId="{FF23BE53-3895-4B31-9476-D19D1E3A7D5A}" type="sibTrans" cxnId="{9F683EDF-E91C-4DED-BA5D-5068AFFF33EE}">
      <dgm:prSet/>
      <dgm:spPr/>
      <dgm:t>
        <a:bodyPr/>
        <a:lstStyle/>
        <a:p>
          <a:endParaRPr lang="el-GR"/>
        </a:p>
      </dgm:t>
    </dgm:pt>
    <dgm:pt modelId="{4617BE28-7546-4457-954F-FB29C8FC6BC1}">
      <dgm:prSet phldrT="[Κείμενο]"/>
      <dgm:spPr/>
      <dgm:t>
        <a:bodyPr/>
        <a:lstStyle/>
        <a:p>
          <a:r>
            <a:rPr lang="el-GR" dirty="0" smtClean="0"/>
            <a:t>Παθογένεια </a:t>
          </a:r>
          <a:endParaRPr lang="el-GR" dirty="0"/>
        </a:p>
      </dgm:t>
    </dgm:pt>
    <dgm:pt modelId="{4555AC69-800F-4D2D-8E56-9246E595B5B3}" type="parTrans" cxnId="{0449275B-54BF-4FAF-8F12-A35777995CD7}">
      <dgm:prSet/>
      <dgm:spPr/>
      <dgm:t>
        <a:bodyPr/>
        <a:lstStyle/>
        <a:p>
          <a:endParaRPr lang="el-GR"/>
        </a:p>
      </dgm:t>
    </dgm:pt>
    <dgm:pt modelId="{765A94BA-2276-413A-AED9-D3C6E3B59A3E}" type="sibTrans" cxnId="{0449275B-54BF-4FAF-8F12-A35777995CD7}">
      <dgm:prSet/>
      <dgm:spPr/>
      <dgm:t>
        <a:bodyPr/>
        <a:lstStyle/>
        <a:p>
          <a:endParaRPr lang="el-GR"/>
        </a:p>
      </dgm:t>
    </dgm:pt>
    <dgm:pt modelId="{476BE3DF-5525-4578-A9B7-933DC027A606}">
      <dgm:prSet phldrT="[Κείμενο]"/>
      <dgm:spPr/>
      <dgm:t>
        <a:bodyPr/>
        <a:lstStyle/>
        <a:p>
          <a:r>
            <a:rPr lang="el-GR" dirty="0" smtClean="0"/>
            <a:t>Ο κοκκύτης είναι το κλινικό σύνδρομο  της δράσης πιθανώς  πολλών τοξινών του μικροβίου καθώς και της ανοσολογικής απάντησης του ξενιστή</a:t>
          </a:r>
          <a:endParaRPr lang="el-GR" dirty="0"/>
        </a:p>
      </dgm:t>
    </dgm:pt>
    <dgm:pt modelId="{2F037CE7-1CAE-4A02-833E-1C69948BBCB2}" type="parTrans" cxnId="{CFD6EDE7-59F8-497F-85CE-4762A489BC54}">
      <dgm:prSet/>
      <dgm:spPr/>
      <dgm:t>
        <a:bodyPr/>
        <a:lstStyle/>
        <a:p>
          <a:endParaRPr lang="el-GR"/>
        </a:p>
      </dgm:t>
    </dgm:pt>
    <dgm:pt modelId="{B979FD0E-C8DF-4F32-84F6-EFF1AD2723F7}" type="sibTrans" cxnId="{CFD6EDE7-59F8-497F-85CE-4762A489BC54}">
      <dgm:prSet/>
      <dgm:spPr/>
      <dgm:t>
        <a:bodyPr/>
        <a:lstStyle/>
        <a:p>
          <a:endParaRPr lang="el-GR"/>
        </a:p>
      </dgm:t>
    </dgm:pt>
    <dgm:pt modelId="{CD9D7E08-D86D-408A-93CF-4E558EB54005}">
      <dgm:prSet phldrT="[Κείμενο]"/>
      <dgm:spPr/>
      <dgm:t>
        <a:bodyPr/>
        <a:lstStyle/>
        <a:p>
          <a:r>
            <a:rPr lang="el-GR" dirty="0" smtClean="0"/>
            <a:t>Ενήλικες και νεαρά άτομα με ελαφρά συμπτώματα μπορεί να αποτελούν φορείς των παθογόνων μικροβίων</a:t>
          </a:r>
          <a:endParaRPr lang="el-GR" dirty="0"/>
        </a:p>
      </dgm:t>
    </dgm:pt>
    <dgm:pt modelId="{C29E10B8-76F4-4B3A-B1AB-ECF64E867D21}" type="parTrans" cxnId="{DACF2BDD-836F-486A-B805-79C2EFCE4DD0}">
      <dgm:prSet/>
      <dgm:spPr/>
      <dgm:t>
        <a:bodyPr/>
        <a:lstStyle/>
        <a:p>
          <a:endParaRPr lang="el-GR"/>
        </a:p>
      </dgm:t>
    </dgm:pt>
    <dgm:pt modelId="{AF8EEBC3-4B9F-489F-82F1-2807019F3121}" type="sibTrans" cxnId="{DACF2BDD-836F-486A-B805-79C2EFCE4DD0}">
      <dgm:prSet/>
      <dgm:spPr/>
      <dgm:t>
        <a:bodyPr/>
        <a:lstStyle/>
        <a:p>
          <a:endParaRPr lang="el-GR"/>
        </a:p>
      </dgm:t>
    </dgm:pt>
    <dgm:pt modelId="{F88E0106-3E67-492E-8A6B-A2EBF5C4BE91}" type="pres">
      <dgm:prSet presAssocID="{F4A80A95-C736-478B-80F9-D018E20C5C07}" presName="Name0" presStyleCnt="0">
        <dgm:presLayoutVars>
          <dgm:dir/>
          <dgm:animLvl val="lvl"/>
          <dgm:resizeHandles val="exact"/>
        </dgm:presLayoutVars>
      </dgm:prSet>
      <dgm:spPr/>
      <dgm:t>
        <a:bodyPr/>
        <a:lstStyle/>
        <a:p>
          <a:endParaRPr lang="el-GR"/>
        </a:p>
      </dgm:t>
    </dgm:pt>
    <dgm:pt modelId="{840ACB09-547A-43D5-932C-EF3488AFD11E}" type="pres">
      <dgm:prSet presAssocID="{B39E89B8-E85C-4BE6-B377-28A183A1CC2D}" presName="composite" presStyleCnt="0"/>
      <dgm:spPr/>
    </dgm:pt>
    <dgm:pt modelId="{9DDACEEE-5063-42D1-B303-9B13153066A0}" type="pres">
      <dgm:prSet presAssocID="{B39E89B8-E85C-4BE6-B377-28A183A1CC2D}" presName="parTx" presStyleLbl="alignNode1" presStyleIdx="0" presStyleCnt="3">
        <dgm:presLayoutVars>
          <dgm:chMax val="0"/>
          <dgm:chPref val="0"/>
          <dgm:bulletEnabled val="1"/>
        </dgm:presLayoutVars>
      </dgm:prSet>
      <dgm:spPr/>
      <dgm:t>
        <a:bodyPr/>
        <a:lstStyle/>
        <a:p>
          <a:endParaRPr lang="el-GR"/>
        </a:p>
      </dgm:t>
    </dgm:pt>
    <dgm:pt modelId="{56367E10-8E62-4E2C-9171-D828E82E05CA}" type="pres">
      <dgm:prSet presAssocID="{B39E89B8-E85C-4BE6-B377-28A183A1CC2D}" presName="desTx" presStyleLbl="alignAccFollowNode1" presStyleIdx="0" presStyleCnt="3">
        <dgm:presLayoutVars>
          <dgm:bulletEnabled val="1"/>
        </dgm:presLayoutVars>
      </dgm:prSet>
      <dgm:spPr/>
      <dgm:t>
        <a:bodyPr/>
        <a:lstStyle/>
        <a:p>
          <a:endParaRPr lang="el-GR"/>
        </a:p>
      </dgm:t>
    </dgm:pt>
    <dgm:pt modelId="{592F2466-EAB5-4EEE-AE0A-1EEE1B96395A}" type="pres">
      <dgm:prSet presAssocID="{64E618CB-5625-4CBB-96B3-7F79191171EF}" presName="space" presStyleCnt="0"/>
      <dgm:spPr/>
    </dgm:pt>
    <dgm:pt modelId="{6CA9E9B3-44FD-4A16-97B6-EB4390587CA9}" type="pres">
      <dgm:prSet presAssocID="{1D6577DC-959E-46FD-AAA4-1129A40A0160}" presName="composite" presStyleCnt="0"/>
      <dgm:spPr/>
    </dgm:pt>
    <dgm:pt modelId="{564FC168-F61A-4D3E-81B6-04D6F9BC4755}" type="pres">
      <dgm:prSet presAssocID="{1D6577DC-959E-46FD-AAA4-1129A40A0160}" presName="parTx" presStyleLbl="alignNode1" presStyleIdx="1" presStyleCnt="3">
        <dgm:presLayoutVars>
          <dgm:chMax val="0"/>
          <dgm:chPref val="0"/>
          <dgm:bulletEnabled val="1"/>
        </dgm:presLayoutVars>
      </dgm:prSet>
      <dgm:spPr/>
      <dgm:t>
        <a:bodyPr/>
        <a:lstStyle/>
        <a:p>
          <a:endParaRPr lang="el-GR"/>
        </a:p>
      </dgm:t>
    </dgm:pt>
    <dgm:pt modelId="{AAA8F808-F0B8-4A0E-BAC6-94F886856374}" type="pres">
      <dgm:prSet presAssocID="{1D6577DC-959E-46FD-AAA4-1129A40A0160}" presName="desTx" presStyleLbl="alignAccFollowNode1" presStyleIdx="1" presStyleCnt="3">
        <dgm:presLayoutVars>
          <dgm:bulletEnabled val="1"/>
        </dgm:presLayoutVars>
      </dgm:prSet>
      <dgm:spPr/>
      <dgm:t>
        <a:bodyPr/>
        <a:lstStyle/>
        <a:p>
          <a:endParaRPr lang="el-GR"/>
        </a:p>
      </dgm:t>
    </dgm:pt>
    <dgm:pt modelId="{E2BBC0DE-9D26-448F-AED7-425F7E48D188}" type="pres">
      <dgm:prSet presAssocID="{7A8C71BE-149F-488E-AA8D-89C04D1F145A}" presName="space" presStyleCnt="0"/>
      <dgm:spPr/>
    </dgm:pt>
    <dgm:pt modelId="{CC49A7B2-1277-4C48-9F7C-D463F8011CE3}" type="pres">
      <dgm:prSet presAssocID="{4617BE28-7546-4457-954F-FB29C8FC6BC1}" presName="composite" presStyleCnt="0"/>
      <dgm:spPr/>
    </dgm:pt>
    <dgm:pt modelId="{E06409F9-B3CC-4D9C-A8DE-5FFE7EBB1C04}" type="pres">
      <dgm:prSet presAssocID="{4617BE28-7546-4457-954F-FB29C8FC6BC1}" presName="parTx" presStyleLbl="alignNode1" presStyleIdx="2" presStyleCnt="3">
        <dgm:presLayoutVars>
          <dgm:chMax val="0"/>
          <dgm:chPref val="0"/>
          <dgm:bulletEnabled val="1"/>
        </dgm:presLayoutVars>
      </dgm:prSet>
      <dgm:spPr/>
      <dgm:t>
        <a:bodyPr/>
        <a:lstStyle/>
        <a:p>
          <a:endParaRPr lang="el-GR"/>
        </a:p>
      </dgm:t>
    </dgm:pt>
    <dgm:pt modelId="{E833FD2A-0D47-4AB9-A496-E4BC4778DF04}" type="pres">
      <dgm:prSet presAssocID="{4617BE28-7546-4457-954F-FB29C8FC6BC1}" presName="desTx" presStyleLbl="alignAccFollowNode1" presStyleIdx="2" presStyleCnt="3">
        <dgm:presLayoutVars>
          <dgm:bulletEnabled val="1"/>
        </dgm:presLayoutVars>
      </dgm:prSet>
      <dgm:spPr/>
      <dgm:t>
        <a:bodyPr/>
        <a:lstStyle/>
        <a:p>
          <a:endParaRPr lang="el-GR"/>
        </a:p>
      </dgm:t>
    </dgm:pt>
  </dgm:ptLst>
  <dgm:cxnLst>
    <dgm:cxn modelId="{D8780E42-0EF1-4992-85E4-88C783908F61}" type="presOf" srcId="{CD9D7E08-D86D-408A-93CF-4E558EB54005}" destId="{AAA8F808-F0B8-4A0E-BAC6-94F886856374}" srcOrd="0" destOrd="2" presId="urn:microsoft.com/office/officeart/2005/8/layout/hList1"/>
    <dgm:cxn modelId="{6695D14E-9AA1-4941-AFE4-55C8BC5A2B58}" srcId="{1D6577DC-959E-46FD-AAA4-1129A40A0160}" destId="{803FBC70-6473-4D5B-9874-04A16B8B90B9}" srcOrd="0" destOrd="0" parTransId="{09202C97-1944-4EB8-AE58-413F5A386975}" sibTransId="{39FBC87C-7C36-4A51-9C62-304D331B6EC6}"/>
    <dgm:cxn modelId="{CFD6EDE7-59F8-497F-85CE-4762A489BC54}" srcId="{4617BE28-7546-4457-954F-FB29C8FC6BC1}" destId="{476BE3DF-5525-4578-A9B7-933DC027A606}" srcOrd="0" destOrd="0" parTransId="{2F037CE7-1CAE-4A02-833E-1C69948BBCB2}" sibTransId="{B979FD0E-C8DF-4F32-84F6-EFF1AD2723F7}"/>
    <dgm:cxn modelId="{C733FBF2-FF70-4FCA-8A30-62AE1CD36A22}" type="presOf" srcId="{803FBC70-6473-4D5B-9874-04A16B8B90B9}" destId="{AAA8F808-F0B8-4A0E-BAC6-94F886856374}" srcOrd="0" destOrd="0" presId="urn:microsoft.com/office/officeart/2005/8/layout/hList1"/>
    <dgm:cxn modelId="{4A5595C0-E916-42BC-8D0C-E90E6065EB3B}" type="presOf" srcId="{4617BE28-7546-4457-954F-FB29C8FC6BC1}" destId="{E06409F9-B3CC-4D9C-A8DE-5FFE7EBB1C04}" srcOrd="0" destOrd="0" presId="urn:microsoft.com/office/officeart/2005/8/layout/hList1"/>
    <dgm:cxn modelId="{9F683EDF-E91C-4DED-BA5D-5068AFFF33EE}" srcId="{1D6577DC-959E-46FD-AAA4-1129A40A0160}" destId="{EE53339E-4D76-4DF7-BAF6-CA16E4C0E668}" srcOrd="1" destOrd="0" parTransId="{460241D0-BAB1-46FC-BEE7-D01F03206AEB}" sibTransId="{FF23BE53-3895-4B31-9476-D19D1E3A7D5A}"/>
    <dgm:cxn modelId="{0449275B-54BF-4FAF-8F12-A35777995CD7}" srcId="{F4A80A95-C736-478B-80F9-D018E20C5C07}" destId="{4617BE28-7546-4457-954F-FB29C8FC6BC1}" srcOrd="2" destOrd="0" parTransId="{4555AC69-800F-4D2D-8E56-9246E595B5B3}" sibTransId="{765A94BA-2276-413A-AED9-D3C6E3B59A3E}"/>
    <dgm:cxn modelId="{D25DF388-BD7E-48ED-B8D6-C64EF9351851}" type="presOf" srcId="{F4A80A95-C736-478B-80F9-D018E20C5C07}" destId="{F88E0106-3E67-492E-8A6B-A2EBF5C4BE91}" srcOrd="0" destOrd="0" presId="urn:microsoft.com/office/officeart/2005/8/layout/hList1"/>
    <dgm:cxn modelId="{181F89CD-F9FB-43DB-A6C6-A4075D2C9B69}" type="presOf" srcId="{1D6577DC-959E-46FD-AAA4-1129A40A0160}" destId="{564FC168-F61A-4D3E-81B6-04D6F9BC4755}" srcOrd="0" destOrd="0" presId="urn:microsoft.com/office/officeart/2005/8/layout/hList1"/>
    <dgm:cxn modelId="{3A39AE39-81AE-4E12-890C-B5AA00EF0220}" srcId="{F4A80A95-C736-478B-80F9-D018E20C5C07}" destId="{1D6577DC-959E-46FD-AAA4-1129A40A0160}" srcOrd="1" destOrd="0" parTransId="{8D8A501E-152C-49A8-A51C-E0823AD4E1D4}" sibTransId="{7A8C71BE-149F-488E-AA8D-89C04D1F145A}"/>
    <dgm:cxn modelId="{39B73272-59F2-4C2A-A52D-56B3FB58E258}" type="presOf" srcId="{EE53339E-4D76-4DF7-BAF6-CA16E4C0E668}" destId="{AAA8F808-F0B8-4A0E-BAC6-94F886856374}" srcOrd="0" destOrd="1" presId="urn:microsoft.com/office/officeart/2005/8/layout/hList1"/>
    <dgm:cxn modelId="{6229CBA3-2B50-4985-8B4E-7A79017CD82F}" type="presOf" srcId="{B39E89B8-E85C-4BE6-B377-28A183A1CC2D}" destId="{9DDACEEE-5063-42D1-B303-9B13153066A0}" srcOrd="0" destOrd="0" presId="urn:microsoft.com/office/officeart/2005/8/layout/hList1"/>
    <dgm:cxn modelId="{5FBC3D34-CAC1-42F0-8CBC-F63E75EE8ECB}" type="presOf" srcId="{476BE3DF-5525-4578-A9B7-933DC027A606}" destId="{E833FD2A-0D47-4AB9-A496-E4BC4778DF04}" srcOrd="0" destOrd="0" presId="urn:microsoft.com/office/officeart/2005/8/layout/hList1"/>
    <dgm:cxn modelId="{2CA7751E-847F-4E1E-9D39-A09756F354BD}" type="presOf" srcId="{CDEBE4F2-4DD8-4715-ADAA-010A4F9D5A0D}" destId="{56367E10-8E62-4E2C-9171-D828E82E05CA}" srcOrd="0" destOrd="1" presId="urn:microsoft.com/office/officeart/2005/8/layout/hList1"/>
    <dgm:cxn modelId="{F77D8A75-9AFB-43CD-B9BB-F1F845411CEC}" type="presOf" srcId="{74B43BCC-8A24-4F07-9EB4-E0F7232D2D75}" destId="{56367E10-8E62-4E2C-9171-D828E82E05CA}" srcOrd="0" destOrd="0" presId="urn:microsoft.com/office/officeart/2005/8/layout/hList1"/>
    <dgm:cxn modelId="{DACF2BDD-836F-486A-B805-79C2EFCE4DD0}" srcId="{1D6577DC-959E-46FD-AAA4-1129A40A0160}" destId="{CD9D7E08-D86D-408A-93CF-4E558EB54005}" srcOrd="2" destOrd="0" parTransId="{C29E10B8-76F4-4B3A-B1AB-ECF64E867D21}" sibTransId="{AF8EEBC3-4B9F-489F-82F1-2807019F3121}"/>
    <dgm:cxn modelId="{F581B09A-920D-4426-AFC0-F920393D62D6}" srcId="{F4A80A95-C736-478B-80F9-D018E20C5C07}" destId="{B39E89B8-E85C-4BE6-B377-28A183A1CC2D}" srcOrd="0" destOrd="0" parTransId="{D04A07D7-EFC0-4E23-AAEB-3BA212700BBD}" sibTransId="{64E618CB-5625-4CBB-96B3-7F79191171EF}"/>
    <dgm:cxn modelId="{A181FA15-1063-4895-94E3-8655D4AA92D6}" srcId="{B39E89B8-E85C-4BE6-B377-28A183A1CC2D}" destId="{CDEBE4F2-4DD8-4715-ADAA-010A4F9D5A0D}" srcOrd="1" destOrd="0" parTransId="{66094ECE-8835-4960-9C3E-F312CD71292A}" sibTransId="{1682C14B-EB66-4E64-ABE6-97BA6B3FB89B}"/>
    <dgm:cxn modelId="{3E8D8207-6B19-4BBA-A73A-E6CA4C41C9CE}" srcId="{B39E89B8-E85C-4BE6-B377-28A183A1CC2D}" destId="{74B43BCC-8A24-4F07-9EB4-E0F7232D2D75}" srcOrd="0" destOrd="0" parTransId="{7FC3CC88-E736-4856-8645-9AB58088AF7C}" sibTransId="{EB6EEF17-F498-493D-B4A3-9B74E53462F7}"/>
    <dgm:cxn modelId="{C4FDECDF-2B75-4292-883B-B86BB631860A}" type="presParOf" srcId="{F88E0106-3E67-492E-8A6B-A2EBF5C4BE91}" destId="{840ACB09-547A-43D5-932C-EF3488AFD11E}" srcOrd="0" destOrd="0" presId="urn:microsoft.com/office/officeart/2005/8/layout/hList1"/>
    <dgm:cxn modelId="{93423779-B3B5-41FC-9DE2-C06D2C39F12D}" type="presParOf" srcId="{840ACB09-547A-43D5-932C-EF3488AFD11E}" destId="{9DDACEEE-5063-42D1-B303-9B13153066A0}" srcOrd="0" destOrd="0" presId="urn:microsoft.com/office/officeart/2005/8/layout/hList1"/>
    <dgm:cxn modelId="{5DE224F5-6689-440D-AEEE-BACBDBF1F2C9}" type="presParOf" srcId="{840ACB09-547A-43D5-932C-EF3488AFD11E}" destId="{56367E10-8E62-4E2C-9171-D828E82E05CA}" srcOrd="1" destOrd="0" presId="urn:microsoft.com/office/officeart/2005/8/layout/hList1"/>
    <dgm:cxn modelId="{3FEDE932-72B9-4B1A-8987-6A9BCA7E64B4}" type="presParOf" srcId="{F88E0106-3E67-492E-8A6B-A2EBF5C4BE91}" destId="{592F2466-EAB5-4EEE-AE0A-1EEE1B96395A}" srcOrd="1" destOrd="0" presId="urn:microsoft.com/office/officeart/2005/8/layout/hList1"/>
    <dgm:cxn modelId="{C1BBC8F0-E27D-4704-906A-239EF6CDE113}" type="presParOf" srcId="{F88E0106-3E67-492E-8A6B-A2EBF5C4BE91}" destId="{6CA9E9B3-44FD-4A16-97B6-EB4390587CA9}" srcOrd="2" destOrd="0" presId="urn:microsoft.com/office/officeart/2005/8/layout/hList1"/>
    <dgm:cxn modelId="{503B4E89-5A68-45C4-B64C-5F7F7080B27F}" type="presParOf" srcId="{6CA9E9B3-44FD-4A16-97B6-EB4390587CA9}" destId="{564FC168-F61A-4D3E-81B6-04D6F9BC4755}" srcOrd="0" destOrd="0" presId="urn:microsoft.com/office/officeart/2005/8/layout/hList1"/>
    <dgm:cxn modelId="{16BB9322-754A-4258-9628-360C1ABFD2C4}" type="presParOf" srcId="{6CA9E9B3-44FD-4A16-97B6-EB4390587CA9}" destId="{AAA8F808-F0B8-4A0E-BAC6-94F886856374}" srcOrd="1" destOrd="0" presId="urn:microsoft.com/office/officeart/2005/8/layout/hList1"/>
    <dgm:cxn modelId="{889BDC06-0945-439B-8D02-848E16D41505}" type="presParOf" srcId="{F88E0106-3E67-492E-8A6B-A2EBF5C4BE91}" destId="{E2BBC0DE-9D26-448F-AED7-425F7E48D188}" srcOrd="3" destOrd="0" presId="urn:microsoft.com/office/officeart/2005/8/layout/hList1"/>
    <dgm:cxn modelId="{1210E581-6F7E-4AB3-8F57-8A369593B3F0}" type="presParOf" srcId="{F88E0106-3E67-492E-8A6B-A2EBF5C4BE91}" destId="{CC49A7B2-1277-4C48-9F7C-D463F8011CE3}" srcOrd="4" destOrd="0" presId="urn:microsoft.com/office/officeart/2005/8/layout/hList1"/>
    <dgm:cxn modelId="{A70922F5-7B34-4F2C-9259-D219CD9D00E1}" type="presParOf" srcId="{CC49A7B2-1277-4C48-9F7C-D463F8011CE3}" destId="{E06409F9-B3CC-4D9C-A8DE-5FFE7EBB1C04}" srcOrd="0" destOrd="0" presId="urn:microsoft.com/office/officeart/2005/8/layout/hList1"/>
    <dgm:cxn modelId="{DD785856-932C-4FFF-AA52-628BA1BF399E}" type="presParOf" srcId="{CC49A7B2-1277-4C48-9F7C-D463F8011CE3}" destId="{E833FD2A-0D47-4AB9-A496-E4BC4778DF0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3E370A-03A5-49EE-92BC-1E178B93D28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03C449AD-638E-422F-BF90-0F75C466B045}">
      <dgm:prSet phldrT="[Κείμενο]"/>
      <dgm:spPr/>
      <dgm:t>
        <a:bodyPr/>
        <a:lstStyle/>
        <a:p>
          <a:r>
            <a:rPr lang="el-GR" dirty="0" smtClean="0"/>
            <a:t>Μετάδοση </a:t>
          </a:r>
          <a:endParaRPr lang="el-GR" dirty="0"/>
        </a:p>
      </dgm:t>
    </dgm:pt>
    <dgm:pt modelId="{BA8957A1-786C-4D1E-AAC3-9F28B539F0B6}" type="parTrans" cxnId="{9BE50724-420A-4CFC-B0E5-9B0A7C8F595E}">
      <dgm:prSet/>
      <dgm:spPr/>
      <dgm:t>
        <a:bodyPr/>
        <a:lstStyle/>
        <a:p>
          <a:endParaRPr lang="el-GR"/>
        </a:p>
      </dgm:t>
    </dgm:pt>
    <dgm:pt modelId="{543379A1-C33E-415C-8973-DA5C36059B1C}" type="sibTrans" cxnId="{9BE50724-420A-4CFC-B0E5-9B0A7C8F595E}">
      <dgm:prSet/>
      <dgm:spPr/>
      <dgm:t>
        <a:bodyPr/>
        <a:lstStyle/>
        <a:p>
          <a:endParaRPr lang="el-GR"/>
        </a:p>
      </dgm:t>
    </dgm:pt>
    <dgm:pt modelId="{4E84F70D-8946-4DCF-8433-1DDB29676116}">
      <dgm:prSet phldrT="[Κείμενο]"/>
      <dgm:spPr/>
      <dgm:t>
        <a:bodyPr/>
        <a:lstStyle/>
        <a:p>
          <a:r>
            <a:rPr lang="el-GR" dirty="0" smtClean="0"/>
            <a:t>Κυρίως με τα σταγονίδια του βήχα ή άμεση επαφή με εκκρίσεις του αναπνευστικού, κυρίως στο καταρροϊκό στάδιο και τις δύο πρώτες εβδομάδες μετά την έναρξη του βήχα</a:t>
          </a:r>
          <a:endParaRPr lang="el-GR" dirty="0"/>
        </a:p>
      </dgm:t>
    </dgm:pt>
    <dgm:pt modelId="{F9DA24D1-771B-4826-BC0A-54B68914DA32}" type="parTrans" cxnId="{CB8813BD-2F73-416B-9BBC-AFDCF56B5044}">
      <dgm:prSet/>
      <dgm:spPr/>
      <dgm:t>
        <a:bodyPr/>
        <a:lstStyle/>
        <a:p>
          <a:endParaRPr lang="el-GR"/>
        </a:p>
      </dgm:t>
    </dgm:pt>
    <dgm:pt modelId="{891BD507-89B7-44E7-8D7F-7DF243773666}" type="sibTrans" cxnId="{CB8813BD-2F73-416B-9BBC-AFDCF56B5044}">
      <dgm:prSet/>
      <dgm:spPr/>
      <dgm:t>
        <a:bodyPr/>
        <a:lstStyle/>
        <a:p>
          <a:endParaRPr lang="el-GR"/>
        </a:p>
      </dgm:t>
    </dgm:pt>
    <dgm:pt modelId="{246D7D15-E8E7-4D6B-8520-0D012C0C124D}">
      <dgm:prSet phldrT="[Κείμενο]"/>
      <dgm:spPr/>
      <dgm:t>
        <a:bodyPr/>
        <a:lstStyle/>
        <a:p>
          <a:r>
            <a:rPr lang="el-GR" dirty="0" smtClean="0"/>
            <a:t>Θεραπεία </a:t>
          </a:r>
          <a:endParaRPr lang="el-GR" dirty="0"/>
        </a:p>
      </dgm:t>
    </dgm:pt>
    <dgm:pt modelId="{1A1D3A8F-EC20-4B57-8A09-7598793BD92A}" type="parTrans" cxnId="{F6D828F6-F1D9-4CDC-9AF9-B8093B7E10FB}">
      <dgm:prSet/>
      <dgm:spPr/>
      <dgm:t>
        <a:bodyPr/>
        <a:lstStyle/>
        <a:p>
          <a:endParaRPr lang="el-GR"/>
        </a:p>
      </dgm:t>
    </dgm:pt>
    <dgm:pt modelId="{99CC05A7-EA64-411C-8E11-F9890803C509}" type="sibTrans" cxnId="{F6D828F6-F1D9-4CDC-9AF9-B8093B7E10FB}">
      <dgm:prSet/>
      <dgm:spPr/>
      <dgm:t>
        <a:bodyPr/>
        <a:lstStyle/>
        <a:p>
          <a:endParaRPr lang="el-GR"/>
        </a:p>
      </dgm:t>
    </dgm:pt>
    <dgm:pt modelId="{5D1E261E-DBB3-45E5-AF4F-76BB5449BBD7}">
      <dgm:prSet phldrT="[Κείμενο]"/>
      <dgm:spPr/>
      <dgm:t>
        <a:bodyPr/>
        <a:lstStyle/>
        <a:p>
          <a:r>
            <a:rPr lang="el-GR" dirty="0" smtClean="0"/>
            <a:t>Αντιβιοτικό εκλογής η ερυθρομυκίνη και εναλλακτικά η </a:t>
          </a:r>
          <a:r>
            <a:rPr lang="el-GR" dirty="0" err="1" smtClean="0"/>
            <a:t>κλαριθρομυκίνη</a:t>
          </a:r>
          <a:r>
            <a:rPr lang="el-GR" dirty="0" smtClean="0"/>
            <a:t> ή </a:t>
          </a:r>
          <a:r>
            <a:rPr lang="el-GR" dirty="0" err="1" smtClean="0"/>
            <a:t>αζιθρομυκίνη</a:t>
          </a:r>
          <a:r>
            <a:rPr lang="el-GR" dirty="0" smtClean="0"/>
            <a:t> </a:t>
          </a:r>
          <a:endParaRPr lang="el-GR" dirty="0"/>
        </a:p>
      </dgm:t>
    </dgm:pt>
    <dgm:pt modelId="{408AEC29-F77D-4A7F-BA76-28482146E776}" type="parTrans" cxnId="{03460663-270C-4760-B34F-1E9FE870E60D}">
      <dgm:prSet/>
      <dgm:spPr/>
      <dgm:t>
        <a:bodyPr/>
        <a:lstStyle/>
        <a:p>
          <a:endParaRPr lang="el-GR"/>
        </a:p>
      </dgm:t>
    </dgm:pt>
    <dgm:pt modelId="{5B85A2DA-CF10-4190-89E8-B917CB9E34E9}" type="sibTrans" cxnId="{03460663-270C-4760-B34F-1E9FE870E60D}">
      <dgm:prSet/>
      <dgm:spPr/>
      <dgm:t>
        <a:bodyPr/>
        <a:lstStyle/>
        <a:p>
          <a:endParaRPr lang="el-GR"/>
        </a:p>
      </dgm:t>
    </dgm:pt>
    <dgm:pt modelId="{3909E63B-47C7-411A-808F-BD69373D235F}">
      <dgm:prSet phldrT="[Κείμενο]"/>
      <dgm:spPr/>
      <dgm:t>
        <a:bodyPr/>
        <a:lstStyle/>
        <a:p>
          <a:r>
            <a:rPr lang="el-GR" dirty="0" smtClean="0"/>
            <a:t>Χορήγηση αντιβηχικών φαρμάκων</a:t>
          </a:r>
          <a:endParaRPr lang="el-GR" dirty="0"/>
        </a:p>
      </dgm:t>
    </dgm:pt>
    <dgm:pt modelId="{DCF76031-EFB4-48B4-A4B0-9E31AD2DC2EC}" type="parTrans" cxnId="{E44FF6DD-33BE-4145-AA57-51116AF72070}">
      <dgm:prSet/>
      <dgm:spPr/>
      <dgm:t>
        <a:bodyPr/>
        <a:lstStyle/>
        <a:p>
          <a:endParaRPr lang="el-GR"/>
        </a:p>
      </dgm:t>
    </dgm:pt>
    <dgm:pt modelId="{AFC9462C-CD42-4A3C-8107-3660AD66A368}" type="sibTrans" cxnId="{E44FF6DD-33BE-4145-AA57-51116AF72070}">
      <dgm:prSet/>
      <dgm:spPr/>
      <dgm:t>
        <a:bodyPr/>
        <a:lstStyle/>
        <a:p>
          <a:endParaRPr lang="el-GR"/>
        </a:p>
      </dgm:t>
    </dgm:pt>
    <dgm:pt modelId="{9F328EFE-0901-4F15-96F3-8573C1F54B58}">
      <dgm:prSet phldrT="[Κείμενο]"/>
      <dgm:spPr/>
      <dgm:t>
        <a:bodyPr/>
        <a:lstStyle/>
        <a:p>
          <a:r>
            <a:rPr lang="el-GR" dirty="0" smtClean="0"/>
            <a:t>Πρόληψη </a:t>
          </a:r>
          <a:endParaRPr lang="el-GR" dirty="0"/>
        </a:p>
      </dgm:t>
    </dgm:pt>
    <dgm:pt modelId="{59978DEC-0F6F-43A9-99B3-ED308C1AADBD}" type="parTrans" cxnId="{F90FE786-ACA3-4B58-95F0-8C9A3200454A}">
      <dgm:prSet/>
      <dgm:spPr/>
      <dgm:t>
        <a:bodyPr/>
        <a:lstStyle/>
        <a:p>
          <a:endParaRPr lang="el-GR"/>
        </a:p>
      </dgm:t>
    </dgm:pt>
    <dgm:pt modelId="{59D26A90-6E87-41F2-9D89-9534507F52B5}" type="sibTrans" cxnId="{F90FE786-ACA3-4B58-95F0-8C9A3200454A}">
      <dgm:prSet/>
      <dgm:spPr/>
      <dgm:t>
        <a:bodyPr/>
        <a:lstStyle/>
        <a:p>
          <a:endParaRPr lang="el-GR"/>
        </a:p>
      </dgm:t>
    </dgm:pt>
    <dgm:pt modelId="{57476693-D074-442F-AD89-7404F9A45F9A}">
      <dgm:prSet phldrT="[Κείμενο]"/>
      <dgm:spPr/>
      <dgm:t>
        <a:bodyPr/>
        <a:lstStyle/>
        <a:p>
          <a:r>
            <a:rPr lang="el-GR" dirty="0" smtClean="0"/>
            <a:t>Συνιστάται εμβολιασμός με </a:t>
          </a:r>
          <a:r>
            <a:rPr lang="el-GR" dirty="0" err="1" smtClean="0"/>
            <a:t>ακυτταρικό</a:t>
          </a:r>
          <a:r>
            <a:rPr lang="el-GR" dirty="0" smtClean="0"/>
            <a:t> εμβόλιο.</a:t>
          </a:r>
          <a:endParaRPr lang="el-GR" dirty="0"/>
        </a:p>
      </dgm:t>
    </dgm:pt>
    <dgm:pt modelId="{46D0A1E3-2F09-414B-853A-1A5E62170025}" type="parTrans" cxnId="{7707B93B-F0F5-4AED-9ACB-990F30B6A069}">
      <dgm:prSet/>
      <dgm:spPr/>
      <dgm:t>
        <a:bodyPr/>
        <a:lstStyle/>
        <a:p>
          <a:endParaRPr lang="el-GR"/>
        </a:p>
      </dgm:t>
    </dgm:pt>
    <dgm:pt modelId="{05888B33-BEAA-4DFC-A4E7-F178CE408E33}" type="sibTrans" cxnId="{7707B93B-F0F5-4AED-9ACB-990F30B6A069}">
      <dgm:prSet/>
      <dgm:spPr/>
      <dgm:t>
        <a:bodyPr/>
        <a:lstStyle/>
        <a:p>
          <a:endParaRPr lang="el-GR"/>
        </a:p>
      </dgm:t>
    </dgm:pt>
    <dgm:pt modelId="{E3A9DDE5-F33A-4A3E-9165-E987484BB325}">
      <dgm:prSet phldrT="[Κείμενο]"/>
      <dgm:spPr/>
      <dgm:t>
        <a:bodyPr/>
        <a:lstStyle/>
        <a:p>
          <a:r>
            <a:rPr lang="el-GR" dirty="0" smtClean="0"/>
            <a:t>Παλαιότερα τα εμβόλια ήταν εναιώρημα ολόκληρων κυττάρων των βακτηρίων, τα οποία είχαν θανατωθεί, που όμως είχαν ανεπιθύμητες παρενέργειες </a:t>
          </a:r>
          <a:endParaRPr lang="el-GR" dirty="0"/>
        </a:p>
      </dgm:t>
    </dgm:pt>
    <dgm:pt modelId="{2E6A4ABC-D390-47E6-BFE2-2C03C1F44DA6}" type="parTrans" cxnId="{F505EB46-B0EE-4CCD-89F8-477E586F7E13}">
      <dgm:prSet/>
      <dgm:spPr/>
      <dgm:t>
        <a:bodyPr/>
        <a:lstStyle/>
        <a:p>
          <a:endParaRPr lang="el-GR"/>
        </a:p>
      </dgm:t>
    </dgm:pt>
    <dgm:pt modelId="{00BC206C-3874-4155-BCD6-79DC98F502BA}" type="sibTrans" cxnId="{F505EB46-B0EE-4CCD-89F8-477E586F7E13}">
      <dgm:prSet/>
      <dgm:spPr/>
      <dgm:t>
        <a:bodyPr/>
        <a:lstStyle/>
        <a:p>
          <a:endParaRPr lang="el-GR"/>
        </a:p>
      </dgm:t>
    </dgm:pt>
    <dgm:pt modelId="{616EA427-78C6-4D49-89FA-8FA29CEC8A11}">
      <dgm:prSet phldrT="[Κείμενο]"/>
      <dgm:spPr/>
      <dgm:t>
        <a:bodyPr/>
        <a:lstStyle/>
        <a:p>
          <a:r>
            <a:rPr lang="el-GR" dirty="0" smtClean="0"/>
            <a:t>Η νόσος έχει υψηλή μεταδοτικότητα η οποία ελαττώνεται σταδιακά μετά από 3 εβδομάδες ή 5 ημέρες μετά την έναρξη θεραπείας</a:t>
          </a:r>
          <a:endParaRPr lang="el-GR" dirty="0"/>
        </a:p>
      </dgm:t>
    </dgm:pt>
    <dgm:pt modelId="{3E3992AF-B203-4E2B-B74F-430BC5990162}" type="parTrans" cxnId="{1FBEB17F-45ED-4D43-9353-ED1355D028FA}">
      <dgm:prSet/>
      <dgm:spPr/>
      <dgm:t>
        <a:bodyPr/>
        <a:lstStyle/>
        <a:p>
          <a:endParaRPr lang="el-GR"/>
        </a:p>
      </dgm:t>
    </dgm:pt>
    <dgm:pt modelId="{50D37364-29EB-4BCB-BC8F-D2053E4A72A9}" type="sibTrans" cxnId="{1FBEB17F-45ED-4D43-9353-ED1355D028FA}">
      <dgm:prSet/>
      <dgm:spPr/>
      <dgm:t>
        <a:bodyPr/>
        <a:lstStyle/>
        <a:p>
          <a:endParaRPr lang="el-GR"/>
        </a:p>
      </dgm:t>
    </dgm:pt>
    <dgm:pt modelId="{18707211-98D7-4CE8-94C5-224C63A6A810}" type="pres">
      <dgm:prSet presAssocID="{B33E370A-03A5-49EE-92BC-1E178B93D28B}" presName="Name0" presStyleCnt="0">
        <dgm:presLayoutVars>
          <dgm:dir/>
          <dgm:animLvl val="lvl"/>
          <dgm:resizeHandles val="exact"/>
        </dgm:presLayoutVars>
      </dgm:prSet>
      <dgm:spPr/>
      <dgm:t>
        <a:bodyPr/>
        <a:lstStyle/>
        <a:p>
          <a:endParaRPr lang="el-GR"/>
        </a:p>
      </dgm:t>
    </dgm:pt>
    <dgm:pt modelId="{7DDC2526-A6AC-40C4-961D-7CE2E2ADE644}" type="pres">
      <dgm:prSet presAssocID="{03C449AD-638E-422F-BF90-0F75C466B045}" presName="composite" presStyleCnt="0"/>
      <dgm:spPr/>
    </dgm:pt>
    <dgm:pt modelId="{FBD79BB1-00A8-4A0C-A007-CC924C96CB3B}" type="pres">
      <dgm:prSet presAssocID="{03C449AD-638E-422F-BF90-0F75C466B045}" presName="parTx" presStyleLbl="alignNode1" presStyleIdx="0" presStyleCnt="3">
        <dgm:presLayoutVars>
          <dgm:chMax val="0"/>
          <dgm:chPref val="0"/>
          <dgm:bulletEnabled val="1"/>
        </dgm:presLayoutVars>
      </dgm:prSet>
      <dgm:spPr/>
      <dgm:t>
        <a:bodyPr/>
        <a:lstStyle/>
        <a:p>
          <a:endParaRPr lang="el-GR"/>
        </a:p>
      </dgm:t>
    </dgm:pt>
    <dgm:pt modelId="{AC59B856-DE96-4F1F-B861-E1A754ED4F9C}" type="pres">
      <dgm:prSet presAssocID="{03C449AD-638E-422F-BF90-0F75C466B045}" presName="desTx" presStyleLbl="alignAccFollowNode1" presStyleIdx="0" presStyleCnt="3">
        <dgm:presLayoutVars>
          <dgm:bulletEnabled val="1"/>
        </dgm:presLayoutVars>
      </dgm:prSet>
      <dgm:spPr/>
      <dgm:t>
        <a:bodyPr/>
        <a:lstStyle/>
        <a:p>
          <a:endParaRPr lang="el-GR"/>
        </a:p>
      </dgm:t>
    </dgm:pt>
    <dgm:pt modelId="{1A308C93-6D70-4109-8B79-B251BAB46920}" type="pres">
      <dgm:prSet presAssocID="{543379A1-C33E-415C-8973-DA5C36059B1C}" presName="space" presStyleCnt="0"/>
      <dgm:spPr/>
    </dgm:pt>
    <dgm:pt modelId="{E1FD1C86-36B5-461F-95E5-F3DEBFFBB476}" type="pres">
      <dgm:prSet presAssocID="{246D7D15-E8E7-4D6B-8520-0D012C0C124D}" presName="composite" presStyleCnt="0"/>
      <dgm:spPr/>
    </dgm:pt>
    <dgm:pt modelId="{9152C074-DF3A-420A-874B-6E2FF0910397}" type="pres">
      <dgm:prSet presAssocID="{246D7D15-E8E7-4D6B-8520-0D012C0C124D}" presName="parTx" presStyleLbl="alignNode1" presStyleIdx="1" presStyleCnt="3">
        <dgm:presLayoutVars>
          <dgm:chMax val="0"/>
          <dgm:chPref val="0"/>
          <dgm:bulletEnabled val="1"/>
        </dgm:presLayoutVars>
      </dgm:prSet>
      <dgm:spPr/>
      <dgm:t>
        <a:bodyPr/>
        <a:lstStyle/>
        <a:p>
          <a:endParaRPr lang="el-GR"/>
        </a:p>
      </dgm:t>
    </dgm:pt>
    <dgm:pt modelId="{534BF0C1-FEE0-4F45-AB1D-A73B76F27E00}" type="pres">
      <dgm:prSet presAssocID="{246D7D15-E8E7-4D6B-8520-0D012C0C124D}" presName="desTx" presStyleLbl="alignAccFollowNode1" presStyleIdx="1" presStyleCnt="3">
        <dgm:presLayoutVars>
          <dgm:bulletEnabled val="1"/>
        </dgm:presLayoutVars>
      </dgm:prSet>
      <dgm:spPr/>
      <dgm:t>
        <a:bodyPr/>
        <a:lstStyle/>
        <a:p>
          <a:endParaRPr lang="el-GR"/>
        </a:p>
      </dgm:t>
    </dgm:pt>
    <dgm:pt modelId="{0CB3646C-55C8-4ABC-BA13-A1DA0EF63F3E}" type="pres">
      <dgm:prSet presAssocID="{99CC05A7-EA64-411C-8E11-F9890803C509}" presName="space" presStyleCnt="0"/>
      <dgm:spPr/>
    </dgm:pt>
    <dgm:pt modelId="{81C81EB3-F717-48EE-BB2D-A43F395C0B5A}" type="pres">
      <dgm:prSet presAssocID="{9F328EFE-0901-4F15-96F3-8573C1F54B58}" presName="composite" presStyleCnt="0"/>
      <dgm:spPr/>
    </dgm:pt>
    <dgm:pt modelId="{3B930556-FF5A-4644-94DB-F51415495D5B}" type="pres">
      <dgm:prSet presAssocID="{9F328EFE-0901-4F15-96F3-8573C1F54B58}" presName="parTx" presStyleLbl="alignNode1" presStyleIdx="2" presStyleCnt="3">
        <dgm:presLayoutVars>
          <dgm:chMax val="0"/>
          <dgm:chPref val="0"/>
          <dgm:bulletEnabled val="1"/>
        </dgm:presLayoutVars>
      </dgm:prSet>
      <dgm:spPr/>
      <dgm:t>
        <a:bodyPr/>
        <a:lstStyle/>
        <a:p>
          <a:endParaRPr lang="el-GR"/>
        </a:p>
      </dgm:t>
    </dgm:pt>
    <dgm:pt modelId="{BDF07277-9BD2-425D-97F9-26785D53FC73}" type="pres">
      <dgm:prSet presAssocID="{9F328EFE-0901-4F15-96F3-8573C1F54B58}" presName="desTx" presStyleLbl="alignAccFollowNode1" presStyleIdx="2" presStyleCnt="3">
        <dgm:presLayoutVars>
          <dgm:bulletEnabled val="1"/>
        </dgm:presLayoutVars>
      </dgm:prSet>
      <dgm:spPr/>
      <dgm:t>
        <a:bodyPr/>
        <a:lstStyle/>
        <a:p>
          <a:endParaRPr lang="el-GR"/>
        </a:p>
      </dgm:t>
    </dgm:pt>
  </dgm:ptLst>
  <dgm:cxnLst>
    <dgm:cxn modelId="{E44FF6DD-33BE-4145-AA57-51116AF72070}" srcId="{246D7D15-E8E7-4D6B-8520-0D012C0C124D}" destId="{3909E63B-47C7-411A-808F-BD69373D235F}" srcOrd="1" destOrd="0" parTransId="{DCF76031-EFB4-48B4-A4B0-9E31AD2DC2EC}" sibTransId="{AFC9462C-CD42-4A3C-8107-3660AD66A368}"/>
    <dgm:cxn modelId="{DDF04705-5B5E-4050-B83D-717304F447FB}" type="presOf" srcId="{246D7D15-E8E7-4D6B-8520-0D012C0C124D}" destId="{9152C074-DF3A-420A-874B-6E2FF0910397}" srcOrd="0" destOrd="0" presId="urn:microsoft.com/office/officeart/2005/8/layout/hList1"/>
    <dgm:cxn modelId="{7707B93B-F0F5-4AED-9ACB-990F30B6A069}" srcId="{9F328EFE-0901-4F15-96F3-8573C1F54B58}" destId="{57476693-D074-442F-AD89-7404F9A45F9A}" srcOrd="0" destOrd="0" parTransId="{46D0A1E3-2F09-414B-853A-1A5E62170025}" sibTransId="{05888B33-BEAA-4DFC-A4E7-F178CE408E33}"/>
    <dgm:cxn modelId="{CB8813BD-2F73-416B-9BBC-AFDCF56B5044}" srcId="{03C449AD-638E-422F-BF90-0F75C466B045}" destId="{4E84F70D-8946-4DCF-8433-1DDB29676116}" srcOrd="0" destOrd="0" parTransId="{F9DA24D1-771B-4826-BC0A-54B68914DA32}" sibTransId="{891BD507-89B7-44E7-8D7F-7DF243773666}"/>
    <dgm:cxn modelId="{46D98C3B-650A-4129-83FC-0538509008F3}" type="presOf" srcId="{9F328EFE-0901-4F15-96F3-8573C1F54B58}" destId="{3B930556-FF5A-4644-94DB-F51415495D5B}" srcOrd="0" destOrd="0" presId="urn:microsoft.com/office/officeart/2005/8/layout/hList1"/>
    <dgm:cxn modelId="{22E98B49-2171-4F54-8AD6-F3655FD4A214}" type="presOf" srcId="{5D1E261E-DBB3-45E5-AF4F-76BB5449BBD7}" destId="{534BF0C1-FEE0-4F45-AB1D-A73B76F27E00}" srcOrd="0" destOrd="0" presId="urn:microsoft.com/office/officeart/2005/8/layout/hList1"/>
    <dgm:cxn modelId="{F90FE786-ACA3-4B58-95F0-8C9A3200454A}" srcId="{B33E370A-03A5-49EE-92BC-1E178B93D28B}" destId="{9F328EFE-0901-4F15-96F3-8573C1F54B58}" srcOrd="2" destOrd="0" parTransId="{59978DEC-0F6F-43A9-99B3-ED308C1AADBD}" sibTransId="{59D26A90-6E87-41F2-9D89-9534507F52B5}"/>
    <dgm:cxn modelId="{65BAF3F9-F982-43FB-B861-F22DA5C8DF05}" type="presOf" srcId="{4E84F70D-8946-4DCF-8433-1DDB29676116}" destId="{AC59B856-DE96-4F1F-B861-E1A754ED4F9C}" srcOrd="0" destOrd="0" presId="urn:microsoft.com/office/officeart/2005/8/layout/hList1"/>
    <dgm:cxn modelId="{83299C35-DC95-447B-AA67-0D7A6EFF548D}" type="presOf" srcId="{616EA427-78C6-4D49-89FA-8FA29CEC8A11}" destId="{AC59B856-DE96-4F1F-B861-E1A754ED4F9C}" srcOrd="0" destOrd="1" presId="urn:microsoft.com/office/officeart/2005/8/layout/hList1"/>
    <dgm:cxn modelId="{200B6117-04E2-43F7-ABEC-AC0A74C8EC52}" type="presOf" srcId="{B33E370A-03A5-49EE-92BC-1E178B93D28B}" destId="{18707211-98D7-4CE8-94C5-224C63A6A810}" srcOrd="0" destOrd="0" presId="urn:microsoft.com/office/officeart/2005/8/layout/hList1"/>
    <dgm:cxn modelId="{E299F7CB-3B47-4285-A532-E9E933C56AF0}" type="presOf" srcId="{3909E63B-47C7-411A-808F-BD69373D235F}" destId="{534BF0C1-FEE0-4F45-AB1D-A73B76F27E00}" srcOrd="0" destOrd="1" presId="urn:microsoft.com/office/officeart/2005/8/layout/hList1"/>
    <dgm:cxn modelId="{F6D828F6-F1D9-4CDC-9AF9-B8093B7E10FB}" srcId="{B33E370A-03A5-49EE-92BC-1E178B93D28B}" destId="{246D7D15-E8E7-4D6B-8520-0D012C0C124D}" srcOrd="1" destOrd="0" parTransId="{1A1D3A8F-EC20-4B57-8A09-7598793BD92A}" sibTransId="{99CC05A7-EA64-411C-8E11-F9890803C509}"/>
    <dgm:cxn modelId="{9BE50724-420A-4CFC-B0E5-9B0A7C8F595E}" srcId="{B33E370A-03A5-49EE-92BC-1E178B93D28B}" destId="{03C449AD-638E-422F-BF90-0F75C466B045}" srcOrd="0" destOrd="0" parTransId="{BA8957A1-786C-4D1E-AAC3-9F28B539F0B6}" sibTransId="{543379A1-C33E-415C-8973-DA5C36059B1C}"/>
    <dgm:cxn modelId="{8C0B0A9B-1C82-4670-82AD-5181FD493465}" type="presOf" srcId="{E3A9DDE5-F33A-4A3E-9165-E987484BB325}" destId="{BDF07277-9BD2-425D-97F9-26785D53FC73}" srcOrd="0" destOrd="1" presId="urn:microsoft.com/office/officeart/2005/8/layout/hList1"/>
    <dgm:cxn modelId="{89FEABF8-0B3E-4E21-8831-591DAFFE909E}" type="presOf" srcId="{03C449AD-638E-422F-BF90-0F75C466B045}" destId="{FBD79BB1-00A8-4A0C-A007-CC924C96CB3B}" srcOrd="0" destOrd="0" presId="urn:microsoft.com/office/officeart/2005/8/layout/hList1"/>
    <dgm:cxn modelId="{03460663-270C-4760-B34F-1E9FE870E60D}" srcId="{246D7D15-E8E7-4D6B-8520-0D012C0C124D}" destId="{5D1E261E-DBB3-45E5-AF4F-76BB5449BBD7}" srcOrd="0" destOrd="0" parTransId="{408AEC29-F77D-4A7F-BA76-28482146E776}" sibTransId="{5B85A2DA-CF10-4190-89E8-B917CB9E34E9}"/>
    <dgm:cxn modelId="{1FBEB17F-45ED-4D43-9353-ED1355D028FA}" srcId="{03C449AD-638E-422F-BF90-0F75C466B045}" destId="{616EA427-78C6-4D49-89FA-8FA29CEC8A11}" srcOrd="1" destOrd="0" parTransId="{3E3992AF-B203-4E2B-B74F-430BC5990162}" sibTransId="{50D37364-29EB-4BCB-BC8F-D2053E4A72A9}"/>
    <dgm:cxn modelId="{65A0A6E8-DBFC-4681-8376-5DAF88ED5281}" type="presOf" srcId="{57476693-D074-442F-AD89-7404F9A45F9A}" destId="{BDF07277-9BD2-425D-97F9-26785D53FC73}" srcOrd="0" destOrd="0" presId="urn:microsoft.com/office/officeart/2005/8/layout/hList1"/>
    <dgm:cxn modelId="{F505EB46-B0EE-4CCD-89F8-477E586F7E13}" srcId="{9F328EFE-0901-4F15-96F3-8573C1F54B58}" destId="{E3A9DDE5-F33A-4A3E-9165-E987484BB325}" srcOrd="1" destOrd="0" parTransId="{2E6A4ABC-D390-47E6-BFE2-2C03C1F44DA6}" sibTransId="{00BC206C-3874-4155-BCD6-79DC98F502BA}"/>
    <dgm:cxn modelId="{235B8493-7175-440B-9CBD-7F16A3056D39}" type="presParOf" srcId="{18707211-98D7-4CE8-94C5-224C63A6A810}" destId="{7DDC2526-A6AC-40C4-961D-7CE2E2ADE644}" srcOrd="0" destOrd="0" presId="urn:microsoft.com/office/officeart/2005/8/layout/hList1"/>
    <dgm:cxn modelId="{201A4A47-D189-4B37-8853-92B78C50064A}" type="presParOf" srcId="{7DDC2526-A6AC-40C4-961D-7CE2E2ADE644}" destId="{FBD79BB1-00A8-4A0C-A007-CC924C96CB3B}" srcOrd="0" destOrd="0" presId="urn:microsoft.com/office/officeart/2005/8/layout/hList1"/>
    <dgm:cxn modelId="{0206CB1F-A029-4672-BBBB-A8FDAC8EB0BE}" type="presParOf" srcId="{7DDC2526-A6AC-40C4-961D-7CE2E2ADE644}" destId="{AC59B856-DE96-4F1F-B861-E1A754ED4F9C}" srcOrd="1" destOrd="0" presId="urn:microsoft.com/office/officeart/2005/8/layout/hList1"/>
    <dgm:cxn modelId="{02DD00D9-8920-491A-9347-8E75A3001105}" type="presParOf" srcId="{18707211-98D7-4CE8-94C5-224C63A6A810}" destId="{1A308C93-6D70-4109-8B79-B251BAB46920}" srcOrd="1" destOrd="0" presId="urn:microsoft.com/office/officeart/2005/8/layout/hList1"/>
    <dgm:cxn modelId="{B2D363F8-E42E-473D-B3A8-F255828FA21B}" type="presParOf" srcId="{18707211-98D7-4CE8-94C5-224C63A6A810}" destId="{E1FD1C86-36B5-461F-95E5-F3DEBFFBB476}" srcOrd="2" destOrd="0" presId="urn:microsoft.com/office/officeart/2005/8/layout/hList1"/>
    <dgm:cxn modelId="{E8802DC6-8BE9-4CDF-A1AC-BAA82950610B}" type="presParOf" srcId="{E1FD1C86-36B5-461F-95E5-F3DEBFFBB476}" destId="{9152C074-DF3A-420A-874B-6E2FF0910397}" srcOrd="0" destOrd="0" presId="urn:microsoft.com/office/officeart/2005/8/layout/hList1"/>
    <dgm:cxn modelId="{44CE31C7-9EBF-4DFA-8511-8210EB9863C9}" type="presParOf" srcId="{E1FD1C86-36B5-461F-95E5-F3DEBFFBB476}" destId="{534BF0C1-FEE0-4F45-AB1D-A73B76F27E00}" srcOrd="1" destOrd="0" presId="urn:microsoft.com/office/officeart/2005/8/layout/hList1"/>
    <dgm:cxn modelId="{33AA3F89-DB50-4ADD-9030-ED84BE840F4D}" type="presParOf" srcId="{18707211-98D7-4CE8-94C5-224C63A6A810}" destId="{0CB3646C-55C8-4ABC-BA13-A1DA0EF63F3E}" srcOrd="3" destOrd="0" presId="urn:microsoft.com/office/officeart/2005/8/layout/hList1"/>
    <dgm:cxn modelId="{00146CEA-CB6B-4F4F-A20E-0BB6CDC39306}" type="presParOf" srcId="{18707211-98D7-4CE8-94C5-224C63A6A810}" destId="{81C81EB3-F717-48EE-BB2D-A43F395C0B5A}" srcOrd="4" destOrd="0" presId="urn:microsoft.com/office/officeart/2005/8/layout/hList1"/>
    <dgm:cxn modelId="{4527DFF4-36B1-45BB-91A8-765787E052EA}" type="presParOf" srcId="{81C81EB3-F717-48EE-BB2D-A43F395C0B5A}" destId="{3B930556-FF5A-4644-94DB-F51415495D5B}" srcOrd="0" destOrd="0" presId="urn:microsoft.com/office/officeart/2005/8/layout/hList1"/>
    <dgm:cxn modelId="{77676048-CE05-4FFD-81D3-CB3258E951A0}" type="presParOf" srcId="{81C81EB3-F717-48EE-BB2D-A43F395C0B5A}" destId="{BDF07277-9BD2-425D-97F9-26785D53FC7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04D17B-90C2-46B6-9713-021F1736D20E}" type="doc">
      <dgm:prSet loTypeId="urn:microsoft.com/office/officeart/2005/8/layout/process2" loCatId="process" qsTypeId="urn:microsoft.com/office/officeart/2005/8/quickstyle/simple1" qsCatId="simple" csTypeId="urn:microsoft.com/office/officeart/2005/8/colors/accent1_2" csCatId="accent1" phldr="1"/>
      <dgm:spPr/>
    </dgm:pt>
    <dgm:pt modelId="{B63D910E-634B-4F45-A563-9C34F993710C}">
      <dgm:prSet phldrT="[Κείμενο]" custT="1"/>
      <dgm:spPr/>
      <dgm:t>
        <a:bodyPr/>
        <a:lstStyle/>
        <a:p>
          <a:r>
            <a:rPr lang="el-GR" sz="1600" b="1" dirty="0" smtClean="0"/>
            <a:t>Λήψη δείγματος από το ρινοφάρυγγα</a:t>
          </a:r>
          <a:endParaRPr lang="el-GR" sz="1600" dirty="0"/>
        </a:p>
      </dgm:t>
    </dgm:pt>
    <dgm:pt modelId="{BA0D078D-D745-404C-B4C7-D9CD0A720D0A}" type="parTrans" cxnId="{E9C1EFA7-13B3-44BA-A42F-99A2B0B985E4}">
      <dgm:prSet/>
      <dgm:spPr/>
      <dgm:t>
        <a:bodyPr/>
        <a:lstStyle/>
        <a:p>
          <a:endParaRPr lang="el-GR"/>
        </a:p>
      </dgm:t>
    </dgm:pt>
    <dgm:pt modelId="{487C924B-DE8A-4A58-BC62-507B3991A375}" type="sibTrans" cxnId="{E9C1EFA7-13B3-44BA-A42F-99A2B0B985E4}">
      <dgm:prSet/>
      <dgm:spPr/>
      <dgm:t>
        <a:bodyPr/>
        <a:lstStyle/>
        <a:p>
          <a:endParaRPr lang="el-GR"/>
        </a:p>
      </dgm:t>
    </dgm:pt>
    <dgm:pt modelId="{65BD7CE2-1610-421E-A675-752712E6846F}">
      <dgm:prSet phldrT="[Κείμενο]"/>
      <dgm:spPr/>
      <dgm:t>
        <a:bodyPr/>
        <a:lstStyle/>
        <a:p>
          <a:r>
            <a:rPr lang="el-GR" b="1" dirty="0" smtClean="0"/>
            <a:t>Χρώση μπλε του μεθυλενίου</a:t>
          </a:r>
          <a:endParaRPr lang="el-GR" dirty="0"/>
        </a:p>
      </dgm:t>
    </dgm:pt>
    <dgm:pt modelId="{5EEE0D3C-E578-4372-B871-0C05FE026894}" type="parTrans" cxnId="{62620891-1C3E-4C16-A02B-36726E90FE5D}">
      <dgm:prSet/>
      <dgm:spPr/>
      <dgm:t>
        <a:bodyPr/>
        <a:lstStyle/>
        <a:p>
          <a:endParaRPr lang="el-GR"/>
        </a:p>
      </dgm:t>
    </dgm:pt>
    <dgm:pt modelId="{870C838B-B5EF-433A-A5D3-DECA8B8C88DF}" type="sibTrans" cxnId="{62620891-1C3E-4C16-A02B-36726E90FE5D}">
      <dgm:prSet/>
      <dgm:spPr/>
      <dgm:t>
        <a:bodyPr/>
        <a:lstStyle/>
        <a:p>
          <a:endParaRPr lang="el-GR"/>
        </a:p>
      </dgm:t>
    </dgm:pt>
    <dgm:pt modelId="{18B8C094-23AB-4F64-9C1B-BB8333F731AE}">
      <dgm:prSet phldrT="[Κείμενο]"/>
      <dgm:spPr/>
      <dgm:t>
        <a:bodyPr/>
        <a:lstStyle/>
        <a:p>
          <a:r>
            <a:rPr lang="el-GR" b="1" dirty="0" smtClean="0"/>
            <a:t>Μικροσκόπηση</a:t>
          </a:r>
          <a:endParaRPr lang="el-GR" dirty="0"/>
        </a:p>
      </dgm:t>
    </dgm:pt>
    <dgm:pt modelId="{EA99F28F-4DE5-46D8-BFF0-4EB475ADA8FD}" type="parTrans" cxnId="{F483D73D-6D0A-44B7-B5E9-7C013B25C59B}">
      <dgm:prSet/>
      <dgm:spPr/>
      <dgm:t>
        <a:bodyPr/>
        <a:lstStyle/>
        <a:p>
          <a:endParaRPr lang="el-GR"/>
        </a:p>
      </dgm:t>
    </dgm:pt>
    <dgm:pt modelId="{948194CB-BAC4-4880-94AF-A26354BC39C2}" type="sibTrans" cxnId="{F483D73D-6D0A-44B7-B5E9-7C013B25C59B}">
      <dgm:prSet/>
      <dgm:spPr/>
      <dgm:t>
        <a:bodyPr/>
        <a:lstStyle/>
        <a:p>
          <a:endParaRPr lang="el-GR"/>
        </a:p>
      </dgm:t>
    </dgm:pt>
    <dgm:pt modelId="{4C0348B0-F454-4688-B274-8AA510B6A586}">
      <dgm:prSet/>
      <dgm:spPr/>
      <dgm:t>
        <a:bodyPr/>
        <a:lstStyle/>
        <a:p>
          <a:r>
            <a:rPr lang="el-GR" b="1" dirty="0" smtClean="0"/>
            <a:t>Καλλιέργεια</a:t>
          </a:r>
          <a:endParaRPr lang="el-GR" dirty="0" smtClean="0"/>
        </a:p>
      </dgm:t>
    </dgm:pt>
    <dgm:pt modelId="{5E7D086C-4622-493E-946B-C4CB2BBE8800}" type="parTrans" cxnId="{4CA23978-37B5-4071-B5CC-55762174FD8F}">
      <dgm:prSet/>
      <dgm:spPr/>
      <dgm:t>
        <a:bodyPr/>
        <a:lstStyle/>
        <a:p>
          <a:endParaRPr lang="el-GR"/>
        </a:p>
      </dgm:t>
    </dgm:pt>
    <dgm:pt modelId="{FDA9625D-4F21-4187-86A7-B3E22FFB52DA}" type="sibTrans" cxnId="{4CA23978-37B5-4071-B5CC-55762174FD8F}">
      <dgm:prSet/>
      <dgm:spPr/>
      <dgm:t>
        <a:bodyPr/>
        <a:lstStyle/>
        <a:p>
          <a:endParaRPr lang="el-GR"/>
        </a:p>
      </dgm:t>
    </dgm:pt>
    <dgm:pt modelId="{562D3069-D698-4EE0-9B45-AA3DA43E2C13}">
      <dgm:prSet/>
      <dgm:spPr/>
      <dgm:t>
        <a:bodyPr/>
        <a:lstStyle/>
        <a:p>
          <a:r>
            <a:rPr lang="el-GR" b="1" dirty="0" smtClean="0"/>
            <a:t>Μοριακή ανίχνευση</a:t>
          </a:r>
          <a:endParaRPr lang="el-GR" dirty="0"/>
        </a:p>
      </dgm:t>
    </dgm:pt>
    <dgm:pt modelId="{B2BE0A81-2271-48AC-8B5C-0023CD39D830}" type="parTrans" cxnId="{F8EB7590-482C-4CEE-B93B-252E76D23372}">
      <dgm:prSet/>
      <dgm:spPr/>
      <dgm:t>
        <a:bodyPr/>
        <a:lstStyle/>
        <a:p>
          <a:endParaRPr lang="el-GR"/>
        </a:p>
      </dgm:t>
    </dgm:pt>
    <dgm:pt modelId="{9C1AD142-7542-4886-8D72-A15FD6344F1D}" type="sibTrans" cxnId="{F8EB7590-482C-4CEE-B93B-252E76D23372}">
      <dgm:prSet/>
      <dgm:spPr/>
      <dgm:t>
        <a:bodyPr/>
        <a:lstStyle/>
        <a:p>
          <a:endParaRPr lang="el-GR"/>
        </a:p>
      </dgm:t>
    </dgm:pt>
    <dgm:pt modelId="{A55BEEBE-C2B3-438D-9D3C-FFD46B50866E}">
      <dgm:prSet/>
      <dgm:spPr/>
      <dgm:t>
        <a:bodyPr/>
        <a:lstStyle/>
        <a:p>
          <a:r>
            <a:rPr lang="el-GR" b="1" dirty="0" smtClean="0"/>
            <a:t>Άμεσος ανοσοφθορισμός</a:t>
          </a:r>
          <a:endParaRPr lang="el-GR" dirty="0" smtClean="0"/>
        </a:p>
      </dgm:t>
    </dgm:pt>
    <dgm:pt modelId="{459AC7FF-92EB-49E4-86C3-1C3B721D8E98}" type="parTrans" cxnId="{D2A53219-A26D-42AD-880F-BA42A1F1CD68}">
      <dgm:prSet/>
      <dgm:spPr/>
      <dgm:t>
        <a:bodyPr/>
        <a:lstStyle/>
        <a:p>
          <a:endParaRPr lang="el-GR"/>
        </a:p>
      </dgm:t>
    </dgm:pt>
    <dgm:pt modelId="{B2490676-4FCB-4E5F-8552-2EBF072A2585}" type="sibTrans" cxnId="{D2A53219-A26D-42AD-880F-BA42A1F1CD68}">
      <dgm:prSet/>
      <dgm:spPr/>
      <dgm:t>
        <a:bodyPr/>
        <a:lstStyle/>
        <a:p>
          <a:endParaRPr lang="el-GR"/>
        </a:p>
      </dgm:t>
    </dgm:pt>
    <dgm:pt modelId="{E809F340-6021-4B0C-891D-D35902108261}">
      <dgm:prSet/>
      <dgm:spPr/>
      <dgm:t>
        <a:bodyPr/>
        <a:lstStyle/>
        <a:p>
          <a:r>
            <a:rPr lang="el-GR" b="1" dirty="0" smtClean="0"/>
            <a:t>Ορολογικές μέθοδοι</a:t>
          </a:r>
          <a:endParaRPr lang="el-GR" dirty="0"/>
        </a:p>
      </dgm:t>
    </dgm:pt>
    <dgm:pt modelId="{2703B51F-0CE7-49B6-BED2-7F7718EB7701}" type="parTrans" cxnId="{F24E3E40-FAE6-4224-AC67-1643D6806692}">
      <dgm:prSet/>
      <dgm:spPr/>
      <dgm:t>
        <a:bodyPr/>
        <a:lstStyle/>
        <a:p>
          <a:endParaRPr lang="el-GR"/>
        </a:p>
      </dgm:t>
    </dgm:pt>
    <dgm:pt modelId="{D0000D6D-7790-4B27-9795-22180F1864E0}" type="sibTrans" cxnId="{F24E3E40-FAE6-4224-AC67-1643D6806692}">
      <dgm:prSet/>
      <dgm:spPr/>
      <dgm:t>
        <a:bodyPr/>
        <a:lstStyle/>
        <a:p>
          <a:endParaRPr lang="el-GR"/>
        </a:p>
      </dgm:t>
    </dgm:pt>
    <dgm:pt modelId="{3DE4FA9E-5B73-4EB7-8948-65B9A0A260A8}" type="pres">
      <dgm:prSet presAssocID="{5C04D17B-90C2-46B6-9713-021F1736D20E}" presName="linearFlow" presStyleCnt="0">
        <dgm:presLayoutVars>
          <dgm:resizeHandles val="exact"/>
        </dgm:presLayoutVars>
      </dgm:prSet>
      <dgm:spPr/>
    </dgm:pt>
    <dgm:pt modelId="{25BB49D9-3562-4CE6-AC85-0821D75813CC}" type="pres">
      <dgm:prSet presAssocID="{B63D910E-634B-4F45-A563-9C34F993710C}" presName="node" presStyleLbl="node1" presStyleIdx="0" presStyleCnt="7" custScaleX="165287">
        <dgm:presLayoutVars>
          <dgm:bulletEnabled val="1"/>
        </dgm:presLayoutVars>
      </dgm:prSet>
      <dgm:spPr/>
      <dgm:t>
        <a:bodyPr/>
        <a:lstStyle/>
        <a:p>
          <a:endParaRPr lang="el-GR"/>
        </a:p>
      </dgm:t>
    </dgm:pt>
    <dgm:pt modelId="{E5892EDC-FF92-4583-BD6E-BF42E68D41FC}" type="pres">
      <dgm:prSet presAssocID="{487C924B-DE8A-4A58-BC62-507B3991A375}" presName="sibTrans" presStyleLbl="sibTrans2D1" presStyleIdx="0" presStyleCnt="6"/>
      <dgm:spPr/>
      <dgm:t>
        <a:bodyPr/>
        <a:lstStyle/>
        <a:p>
          <a:endParaRPr lang="el-GR"/>
        </a:p>
      </dgm:t>
    </dgm:pt>
    <dgm:pt modelId="{F18F6B40-39FC-4107-A419-0044DEDC4C0C}" type="pres">
      <dgm:prSet presAssocID="{487C924B-DE8A-4A58-BC62-507B3991A375}" presName="connectorText" presStyleLbl="sibTrans2D1" presStyleIdx="0" presStyleCnt="6"/>
      <dgm:spPr/>
      <dgm:t>
        <a:bodyPr/>
        <a:lstStyle/>
        <a:p>
          <a:endParaRPr lang="el-GR"/>
        </a:p>
      </dgm:t>
    </dgm:pt>
    <dgm:pt modelId="{89B1A487-0E09-4724-80D0-861DC7674838}" type="pres">
      <dgm:prSet presAssocID="{65BD7CE2-1610-421E-A675-752712E6846F}" presName="node" presStyleLbl="node1" presStyleIdx="1" presStyleCnt="7" custScaleX="173217">
        <dgm:presLayoutVars>
          <dgm:bulletEnabled val="1"/>
        </dgm:presLayoutVars>
      </dgm:prSet>
      <dgm:spPr/>
      <dgm:t>
        <a:bodyPr/>
        <a:lstStyle/>
        <a:p>
          <a:endParaRPr lang="el-GR"/>
        </a:p>
      </dgm:t>
    </dgm:pt>
    <dgm:pt modelId="{A2DE38DB-D1F9-4494-A01C-23AEB9F8B4EE}" type="pres">
      <dgm:prSet presAssocID="{870C838B-B5EF-433A-A5D3-DECA8B8C88DF}" presName="sibTrans" presStyleLbl="sibTrans2D1" presStyleIdx="1" presStyleCnt="6"/>
      <dgm:spPr/>
      <dgm:t>
        <a:bodyPr/>
        <a:lstStyle/>
        <a:p>
          <a:endParaRPr lang="el-GR"/>
        </a:p>
      </dgm:t>
    </dgm:pt>
    <dgm:pt modelId="{7BD66BC8-4D34-4171-841D-E26F22475A06}" type="pres">
      <dgm:prSet presAssocID="{870C838B-B5EF-433A-A5D3-DECA8B8C88DF}" presName="connectorText" presStyleLbl="sibTrans2D1" presStyleIdx="1" presStyleCnt="6"/>
      <dgm:spPr/>
      <dgm:t>
        <a:bodyPr/>
        <a:lstStyle/>
        <a:p>
          <a:endParaRPr lang="el-GR"/>
        </a:p>
      </dgm:t>
    </dgm:pt>
    <dgm:pt modelId="{0A6DABCE-B053-4809-B62B-255CA4F07F78}" type="pres">
      <dgm:prSet presAssocID="{18B8C094-23AB-4F64-9C1B-BB8333F731AE}" presName="node" presStyleLbl="node1" presStyleIdx="2" presStyleCnt="7" custScaleX="178374">
        <dgm:presLayoutVars>
          <dgm:bulletEnabled val="1"/>
        </dgm:presLayoutVars>
      </dgm:prSet>
      <dgm:spPr/>
      <dgm:t>
        <a:bodyPr/>
        <a:lstStyle/>
        <a:p>
          <a:endParaRPr lang="el-GR"/>
        </a:p>
      </dgm:t>
    </dgm:pt>
    <dgm:pt modelId="{D33F75AA-A908-47D7-9E5E-15E6BC81AE75}" type="pres">
      <dgm:prSet presAssocID="{948194CB-BAC4-4880-94AF-A26354BC39C2}" presName="sibTrans" presStyleLbl="sibTrans2D1" presStyleIdx="2" presStyleCnt="6"/>
      <dgm:spPr/>
      <dgm:t>
        <a:bodyPr/>
        <a:lstStyle/>
        <a:p>
          <a:endParaRPr lang="el-GR"/>
        </a:p>
      </dgm:t>
    </dgm:pt>
    <dgm:pt modelId="{C271AC42-8BFF-4BA7-94D2-4F1ACCF1ACBE}" type="pres">
      <dgm:prSet presAssocID="{948194CB-BAC4-4880-94AF-A26354BC39C2}" presName="connectorText" presStyleLbl="sibTrans2D1" presStyleIdx="2" presStyleCnt="6"/>
      <dgm:spPr/>
      <dgm:t>
        <a:bodyPr/>
        <a:lstStyle/>
        <a:p>
          <a:endParaRPr lang="el-GR"/>
        </a:p>
      </dgm:t>
    </dgm:pt>
    <dgm:pt modelId="{8564653D-6448-4DCB-9FBF-0F2FB00C0EC1}" type="pres">
      <dgm:prSet presAssocID="{4C0348B0-F454-4688-B274-8AA510B6A586}" presName="node" presStyleLbl="node1" presStyleIdx="3" presStyleCnt="7" custScaleX="173217">
        <dgm:presLayoutVars>
          <dgm:bulletEnabled val="1"/>
        </dgm:presLayoutVars>
      </dgm:prSet>
      <dgm:spPr/>
      <dgm:t>
        <a:bodyPr/>
        <a:lstStyle/>
        <a:p>
          <a:endParaRPr lang="el-GR"/>
        </a:p>
      </dgm:t>
    </dgm:pt>
    <dgm:pt modelId="{56A8FD1E-C8DA-407F-976F-680A2E2364FC}" type="pres">
      <dgm:prSet presAssocID="{FDA9625D-4F21-4187-86A7-B3E22FFB52DA}" presName="sibTrans" presStyleLbl="sibTrans2D1" presStyleIdx="3" presStyleCnt="6"/>
      <dgm:spPr/>
      <dgm:t>
        <a:bodyPr/>
        <a:lstStyle/>
        <a:p>
          <a:endParaRPr lang="el-GR"/>
        </a:p>
      </dgm:t>
    </dgm:pt>
    <dgm:pt modelId="{4ED7D95A-A84B-40B6-93CA-AB6EC2D4C84C}" type="pres">
      <dgm:prSet presAssocID="{FDA9625D-4F21-4187-86A7-B3E22FFB52DA}" presName="connectorText" presStyleLbl="sibTrans2D1" presStyleIdx="3" presStyleCnt="6"/>
      <dgm:spPr/>
      <dgm:t>
        <a:bodyPr/>
        <a:lstStyle/>
        <a:p>
          <a:endParaRPr lang="el-GR"/>
        </a:p>
      </dgm:t>
    </dgm:pt>
    <dgm:pt modelId="{C1200A24-A760-4680-B2EC-38D2CCEB2C8A}" type="pres">
      <dgm:prSet presAssocID="{562D3069-D698-4EE0-9B45-AA3DA43E2C13}" presName="node" presStyleLbl="node1" presStyleIdx="4" presStyleCnt="7" custScaleX="173387">
        <dgm:presLayoutVars>
          <dgm:bulletEnabled val="1"/>
        </dgm:presLayoutVars>
      </dgm:prSet>
      <dgm:spPr/>
      <dgm:t>
        <a:bodyPr/>
        <a:lstStyle/>
        <a:p>
          <a:endParaRPr lang="el-GR"/>
        </a:p>
      </dgm:t>
    </dgm:pt>
    <dgm:pt modelId="{24BDA7BE-458A-4247-9D01-255E12D8916C}" type="pres">
      <dgm:prSet presAssocID="{9C1AD142-7542-4886-8D72-A15FD6344F1D}" presName="sibTrans" presStyleLbl="sibTrans2D1" presStyleIdx="4" presStyleCnt="6"/>
      <dgm:spPr/>
      <dgm:t>
        <a:bodyPr/>
        <a:lstStyle/>
        <a:p>
          <a:endParaRPr lang="el-GR"/>
        </a:p>
      </dgm:t>
    </dgm:pt>
    <dgm:pt modelId="{F137CBF0-89A7-44C7-AD49-E1EBE61ADA9E}" type="pres">
      <dgm:prSet presAssocID="{9C1AD142-7542-4886-8D72-A15FD6344F1D}" presName="connectorText" presStyleLbl="sibTrans2D1" presStyleIdx="4" presStyleCnt="6"/>
      <dgm:spPr/>
      <dgm:t>
        <a:bodyPr/>
        <a:lstStyle/>
        <a:p>
          <a:endParaRPr lang="el-GR"/>
        </a:p>
      </dgm:t>
    </dgm:pt>
    <dgm:pt modelId="{50D77123-F34E-465B-BB97-E75D9CB717BD}" type="pres">
      <dgm:prSet presAssocID="{A55BEEBE-C2B3-438D-9D3C-FFD46B50866E}" presName="node" presStyleLbl="node1" presStyleIdx="5" presStyleCnt="7" custScaleX="170889">
        <dgm:presLayoutVars>
          <dgm:bulletEnabled val="1"/>
        </dgm:presLayoutVars>
      </dgm:prSet>
      <dgm:spPr/>
      <dgm:t>
        <a:bodyPr/>
        <a:lstStyle/>
        <a:p>
          <a:endParaRPr lang="el-GR"/>
        </a:p>
      </dgm:t>
    </dgm:pt>
    <dgm:pt modelId="{488091A2-089B-419C-A2A1-15D3C5FDC23B}" type="pres">
      <dgm:prSet presAssocID="{B2490676-4FCB-4E5F-8552-2EBF072A2585}" presName="sibTrans" presStyleLbl="sibTrans2D1" presStyleIdx="5" presStyleCnt="6"/>
      <dgm:spPr/>
      <dgm:t>
        <a:bodyPr/>
        <a:lstStyle/>
        <a:p>
          <a:endParaRPr lang="el-GR"/>
        </a:p>
      </dgm:t>
    </dgm:pt>
    <dgm:pt modelId="{A170D1A9-A6F1-46B1-8209-C84AAFAE94D3}" type="pres">
      <dgm:prSet presAssocID="{B2490676-4FCB-4E5F-8552-2EBF072A2585}" presName="connectorText" presStyleLbl="sibTrans2D1" presStyleIdx="5" presStyleCnt="6"/>
      <dgm:spPr/>
      <dgm:t>
        <a:bodyPr/>
        <a:lstStyle/>
        <a:p>
          <a:endParaRPr lang="el-GR"/>
        </a:p>
      </dgm:t>
    </dgm:pt>
    <dgm:pt modelId="{B551FF50-5343-4044-B286-4E0A05D4FAE6}" type="pres">
      <dgm:prSet presAssocID="{E809F340-6021-4B0C-891D-D35902108261}" presName="node" presStyleLbl="node1" presStyleIdx="6" presStyleCnt="7" custScaleX="170496" custLinFactNeighborX="-2297" custLinFactNeighborY="-5775">
        <dgm:presLayoutVars>
          <dgm:bulletEnabled val="1"/>
        </dgm:presLayoutVars>
      </dgm:prSet>
      <dgm:spPr/>
      <dgm:t>
        <a:bodyPr/>
        <a:lstStyle/>
        <a:p>
          <a:endParaRPr lang="el-GR"/>
        </a:p>
      </dgm:t>
    </dgm:pt>
  </dgm:ptLst>
  <dgm:cxnLst>
    <dgm:cxn modelId="{DDA782D6-C5FF-4B52-B872-9A87FD1AC7EF}" type="presOf" srcId="{870C838B-B5EF-433A-A5D3-DECA8B8C88DF}" destId="{7BD66BC8-4D34-4171-841D-E26F22475A06}" srcOrd="1" destOrd="0" presId="urn:microsoft.com/office/officeart/2005/8/layout/process2"/>
    <dgm:cxn modelId="{ED404758-554A-4805-860A-3089A2C54E67}" type="presOf" srcId="{5C04D17B-90C2-46B6-9713-021F1736D20E}" destId="{3DE4FA9E-5B73-4EB7-8948-65B9A0A260A8}" srcOrd="0" destOrd="0" presId="urn:microsoft.com/office/officeart/2005/8/layout/process2"/>
    <dgm:cxn modelId="{A3B2C5A5-FB8D-437B-96A1-DF70D6DECB63}" type="presOf" srcId="{9C1AD142-7542-4886-8D72-A15FD6344F1D}" destId="{24BDA7BE-458A-4247-9D01-255E12D8916C}" srcOrd="0" destOrd="0" presId="urn:microsoft.com/office/officeart/2005/8/layout/process2"/>
    <dgm:cxn modelId="{1BFBD8F6-B6F1-4479-88D6-AB74C60AC649}" type="presOf" srcId="{9C1AD142-7542-4886-8D72-A15FD6344F1D}" destId="{F137CBF0-89A7-44C7-AD49-E1EBE61ADA9E}" srcOrd="1" destOrd="0" presId="urn:microsoft.com/office/officeart/2005/8/layout/process2"/>
    <dgm:cxn modelId="{0DE2E010-B137-4F7A-A8D9-FFA388C0B37D}" type="presOf" srcId="{4C0348B0-F454-4688-B274-8AA510B6A586}" destId="{8564653D-6448-4DCB-9FBF-0F2FB00C0EC1}" srcOrd="0" destOrd="0" presId="urn:microsoft.com/office/officeart/2005/8/layout/process2"/>
    <dgm:cxn modelId="{E414145D-0962-4E1D-B4A7-ACECFE86DE11}" type="presOf" srcId="{870C838B-B5EF-433A-A5D3-DECA8B8C88DF}" destId="{A2DE38DB-D1F9-4494-A01C-23AEB9F8B4EE}" srcOrd="0" destOrd="0" presId="urn:microsoft.com/office/officeart/2005/8/layout/process2"/>
    <dgm:cxn modelId="{309DA590-4652-4480-90EA-55659876CA26}" type="presOf" srcId="{B2490676-4FCB-4E5F-8552-2EBF072A2585}" destId="{488091A2-089B-419C-A2A1-15D3C5FDC23B}" srcOrd="0" destOrd="0" presId="urn:microsoft.com/office/officeart/2005/8/layout/process2"/>
    <dgm:cxn modelId="{F8EB7590-482C-4CEE-B93B-252E76D23372}" srcId="{5C04D17B-90C2-46B6-9713-021F1736D20E}" destId="{562D3069-D698-4EE0-9B45-AA3DA43E2C13}" srcOrd="4" destOrd="0" parTransId="{B2BE0A81-2271-48AC-8B5C-0023CD39D830}" sibTransId="{9C1AD142-7542-4886-8D72-A15FD6344F1D}"/>
    <dgm:cxn modelId="{9662EFB5-C069-42FA-BD5F-9C0608F2265C}" type="presOf" srcId="{948194CB-BAC4-4880-94AF-A26354BC39C2}" destId="{D33F75AA-A908-47D7-9E5E-15E6BC81AE75}" srcOrd="0" destOrd="0" presId="urn:microsoft.com/office/officeart/2005/8/layout/process2"/>
    <dgm:cxn modelId="{F24E3E40-FAE6-4224-AC67-1643D6806692}" srcId="{5C04D17B-90C2-46B6-9713-021F1736D20E}" destId="{E809F340-6021-4B0C-891D-D35902108261}" srcOrd="6" destOrd="0" parTransId="{2703B51F-0CE7-49B6-BED2-7F7718EB7701}" sibTransId="{D0000D6D-7790-4B27-9795-22180F1864E0}"/>
    <dgm:cxn modelId="{E9C1EFA7-13B3-44BA-A42F-99A2B0B985E4}" srcId="{5C04D17B-90C2-46B6-9713-021F1736D20E}" destId="{B63D910E-634B-4F45-A563-9C34F993710C}" srcOrd="0" destOrd="0" parTransId="{BA0D078D-D745-404C-B4C7-D9CD0A720D0A}" sibTransId="{487C924B-DE8A-4A58-BC62-507B3991A375}"/>
    <dgm:cxn modelId="{85BA890D-396A-4DC7-AB85-A4EC508D52FD}" type="presOf" srcId="{B2490676-4FCB-4E5F-8552-2EBF072A2585}" destId="{A170D1A9-A6F1-46B1-8209-C84AAFAE94D3}" srcOrd="1" destOrd="0" presId="urn:microsoft.com/office/officeart/2005/8/layout/process2"/>
    <dgm:cxn modelId="{D2A53219-A26D-42AD-880F-BA42A1F1CD68}" srcId="{5C04D17B-90C2-46B6-9713-021F1736D20E}" destId="{A55BEEBE-C2B3-438D-9D3C-FFD46B50866E}" srcOrd="5" destOrd="0" parTransId="{459AC7FF-92EB-49E4-86C3-1C3B721D8E98}" sibTransId="{B2490676-4FCB-4E5F-8552-2EBF072A2585}"/>
    <dgm:cxn modelId="{8475E4DF-F90E-4279-9164-0152AC09F173}" type="presOf" srcId="{487C924B-DE8A-4A58-BC62-507B3991A375}" destId="{E5892EDC-FF92-4583-BD6E-BF42E68D41FC}" srcOrd="0" destOrd="0" presId="urn:microsoft.com/office/officeart/2005/8/layout/process2"/>
    <dgm:cxn modelId="{304C7D95-34AB-4E9F-B1FD-F0BA59BF2841}" type="presOf" srcId="{FDA9625D-4F21-4187-86A7-B3E22FFB52DA}" destId="{4ED7D95A-A84B-40B6-93CA-AB6EC2D4C84C}" srcOrd="1" destOrd="0" presId="urn:microsoft.com/office/officeart/2005/8/layout/process2"/>
    <dgm:cxn modelId="{EA3E5C4C-AC0B-463A-BD70-CAB1855FF9CF}" type="presOf" srcId="{948194CB-BAC4-4880-94AF-A26354BC39C2}" destId="{C271AC42-8BFF-4BA7-94D2-4F1ACCF1ACBE}" srcOrd="1" destOrd="0" presId="urn:microsoft.com/office/officeart/2005/8/layout/process2"/>
    <dgm:cxn modelId="{62620891-1C3E-4C16-A02B-36726E90FE5D}" srcId="{5C04D17B-90C2-46B6-9713-021F1736D20E}" destId="{65BD7CE2-1610-421E-A675-752712E6846F}" srcOrd="1" destOrd="0" parTransId="{5EEE0D3C-E578-4372-B871-0C05FE026894}" sibTransId="{870C838B-B5EF-433A-A5D3-DECA8B8C88DF}"/>
    <dgm:cxn modelId="{4CA23978-37B5-4071-B5CC-55762174FD8F}" srcId="{5C04D17B-90C2-46B6-9713-021F1736D20E}" destId="{4C0348B0-F454-4688-B274-8AA510B6A586}" srcOrd="3" destOrd="0" parTransId="{5E7D086C-4622-493E-946B-C4CB2BBE8800}" sibTransId="{FDA9625D-4F21-4187-86A7-B3E22FFB52DA}"/>
    <dgm:cxn modelId="{F483D73D-6D0A-44B7-B5E9-7C013B25C59B}" srcId="{5C04D17B-90C2-46B6-9713-021F1736D20E}" destId="{18B8C094-23AB-4F64-9C1B-BB8333F731AE}" srcOrd="2" destOrd="0" parTransId="{EA99F28F-4DE5-46D8-BFF0-4EB475ADA8FD}" sibTransId="{948194CB-BAC4-4880-94AF-A26354BC39C2}"/>
    <dgm:cxn modelId="{683C3852-B6B7-4D44-98F4-7E4C71DE07A2}" type="presOf" srcId="{FDA9625D-4F21-4187-86A7-B3E22FFB52DA}" destId="{56A8FD1E-C8DA-407F-976F-680A2E2364FC}" srcOrd="0" destOrd="0" presId="urn:microsoft.com/office/officeart/2005/8/layout/process2"/>
    <dgm:cxn modelId="{74DE9DDC-52F2-4E75-9DBD-01DECC6A9EA0}" type="presOf" srcId="{B63D910E-634B-4F45-A563-9C34F993710C}" destId="{25BB49D9-3562-4CE6-AC85-0821D75813CC}" srcOrd="0" destOrd="0" presId="urn:microsoft.com/office/officeart/2005/8/layout/process2"/>
    <dgm:cxn modelId="{B10E3F98-FB0F-480D-92D9-985C1BFD89D2}" type="presOf" srcId="{562D3069-D698-4EE0-9B45-AA3DA43E2C13}" destId="{C1200A24-A760-4680-B2EC-38D2CCEB2C8A}" srcOrd="0" destOrd="0" presId="urn:microsoft.com/office/officeart/2005/8/layout/process2"/>
    <dgm:cxn modelId="{DFB859E9-3FC5-4D67-B115-552E3B77A9EC}" type="presOf" srcId="{A55BEEBE-C2B3-438D-9D3C-FFD46B50866E}" destId="{50D77123-F34E-465B-BB97-E75D9CB717BD}" srcOrd="0" destOrd="0" presId="urn:microsoft.com/office/officeart/2005/8/layout/process2"/>
    <dgm:cxn modelId="{E93C3B6E-4FF5-4375-91A7-868246E95CDD}" type="presOf" srcId="{18B8C094-23AB-4F64-9C1B-BB8333F731AE}" destId="{0A6DABCE-B053-4809-B62B-255CA4F07F78}" srcOrd="0" destOrd="0" presId="urn:microsoft.com/office/officeart/2005/8/layout/process2"/>
    <dgm:cxn modelId="{2AA63138-D39A-4B4A-B0A5-B8596FBD694E}" type="presOf" srcId="{65BD7CE2-1610-421E-A675-752712E6846F}" destId="{89B1A487-0E09-4724-80D0-861DC7674838}" srcOrd="0" destOrd="0" presId="urn:microsoft.com/office/officeart/2005/8/layout/process2"/>
    <dgm:cxn modelId="{3D5D2563-A430-497C-B923-6E190DF0CADC}" type="presOf" srcId="{E809F340-6021-4B0C-891D-D35902108261}" destId="{B551FF50-5343-4044-B286-4E0A05D4FAE6}" srcOrd="0" destOrd="0" presId="urn:microsoft.com/office/officeart/2005/8/layout/process2"/>
    <dgm:cxn modelId="{3AD4926A-67E0-4B46-9F82-F07FF285BC60}" type="presOf" srcId="{487C924B-DE8A-4A58-BC62-507B3991A375}" destId="{F18F6B40-39FC-4107-A419-0044DEDC4C0C}" srcOrd="1" destOrd="0" presId="urn:microsoft.com/office/officeart/2005/8/layout/process2"/>
    <dgm:cxn modelId="{5C3DA16C-1EEA-481B-A894-EA54686B30EC}" type="presParOf" srcId="{3DE4FA9E-5B73-4EB7-8948-65B9A0A260A8}" destId="{25BB49D9-3562-4CE6-AC85-0821D75813CC}" srcOrd="0" destOrd="0" presId="urn:microsoft.com/office/officeart/2005/8/layout/process2"/>
    <dgm:cxn modelId="{CB3CC929-430F-40FC-98E4-DAABC4234316}" type="presParOf" srcId="{3DE4FA9E-5B73-4EB7-8948-65B9A0A260A8}" destId="{E5892EDC-FF92-4583-BD6E-BF42E68D41FC}" srcOrd="1" destOrd="0" presId="urn:microsoft.com/office/officeart/2005/8/layout/process2"/>
    <dgm:cxn modelId="{ECF384BD-18A7-4A00-A145-861CE760E66A}" type="presParOf" srcId="{E5892EDC-FF92-4583-BD6E-BF42E68D41FC}" destId="{F18F6B40-39FC-4107-A419-0044DEDC4C0C}" srcOrd="0" destOrd="0" presId="urn:microsoft.com/office/officeart/2005/8/layout/process2"/>
    <dgm:cxn modelId="{B564478D-19BD-4B6B-9F37-0A6D17361312}" type="presParOf" srcId="{3DE4FA9E-5B73-4EB7-8948-65B9A0A260A8}" destId="{89B1A487-0E09-4724-80D0-861DC7674838}" srcOrd="2" destOrd="0" presId="urn:microsoft.com/office/officeart/2005/8/layout/process2"/>
    <dgm:cxn modelId="{30EE7183-D1A8-48F6-AE19-30F21C4FD195}" type="presParOf" srcId="{3DE4FA9E-5B73-4EB7-8948-65B9A0A260A8}" destId="{A2DE38DB-D1F9-4494-A01C-23AEB9F8B4EE}" srcOrd="3" destOrd="0" presId="urn:microsoft.com/office/officeart/2005/8/layout/process2"/>
    <dgm:cxn modelId="{4B9E6218-EDD5-46D6-83B0-DAF4F7B4322E}" type="presParOf" srcId="{A2DE38DB-D1F9-4494-A01C-23AEB9F8B4EE}" destId="{7BD66BC8-4D34-4171-841D-E26F22475A06}" srcOrd="0" destOrd="0" presId="urn:microsoft.com/office/officeart/2005/8/layout/process2"/>
    <dgm:cxn modelId="{E08588D3-4208-4053-A7C9-455858CAA9FE}" type="presParOf" srcId="{3DE4FA9E-5B73-4EB7-8948-65B9A0A260A8}" destId="{0A6DABCE-B053-4809-B62B-255CA4F07F78}" srcOrd="4" destOrd="0" presId="urn:microsoft.com/office/officeart/2005/8/layout/process2"/>
    <dgm:cxn modelId="{2E7A3C56-4729-4209-9202-60DE906B95B1}" type="presParOf" srcId="{3DE4FA9E-5B73-4EB7-8948-65B9A0A260A8}" destId="{D33F75AA-A908-47D7-9E5E-15E6BC81AE75}" srcOrd="5" destOrd="0" presId="urn:microsoft.com/office/officeart/2005/8/layout/process2"/>
    <dgm:cxn modelId="{6076B696-1B84-4E04-8974-ECD0623A636C}" type="presParOf" srcId="{D33F75AA-A908-47D7-9E5E-15E6BC81AE75}" destId="{C271AC42-8BFF-4BA7-94D2-4F1ACCF1ACBE}" srcOrd="0" destOrd="0" presId="urn:microsoft.com/office/officeart/2005/8/layout/process2"/>
    <dgm:cxn modelId="{808C379D-D05A-47DB-9824-0E68BB47EDC7}" type="presParOf" srcId="{3DE4FA9E-5B73-4EB7-8948-65B9A0A260A8}" destId="{8564653D-6448-4DCB-9FBF-0F2FB00C0EC1}" srcOrd="6" destOrd="0" presId="urn:microsoft.com/office/officeart/2005/8/layout/process2"/>
    <dgm:cxn modelId="{BC749434-9B87-440B-AD59-6F211346F256}" type="presParOf" srcId="{3DE4FA9E-5B73-4EB7-8948-65B9A0A260A8}" destId="{56A8FD1E-C8DA-407F-976F-680A2E2364FC}" srcOrd="7" destOrd="0" presId="urn:microsoft.com/office/officeart/2005/8/layout/process2"/>
    <dgm:cxn modelId="{EEA231F0-4EED-43BD-AB6B-CCF21BAA0102}" type="presParOf" srcId="{56A8FD1E-C8DA-407F-976F-680A2E2364FC}" destId="{4ED7D95A-A84B-40B6-93CA-AB6EC2D4C84C}" srcOrd="0" destOrd="0" presId="urn:microsoft.com/office/officeart/2005/8/layout/process2"/>
    <dgm:cxn modelId="{E50EE126-BD04-41AB-B74A-5E528D48A237}" type="presParOf" srcId="{3DE4FA9E-5B73-4EB7-8948-65B9A0A260A8}" destId="{C1200A24-A760-4680-B2EC-38D2CCEB2C8A}" srcOrd="8" destOrd="0" presId="urn:microsoft.com/office/officeart/2005/8/layout/process2"/>
    <dgm:cxn modelId="{B67B7D79-8F91-48B9-9B58-1AA9B1EAFBBB}" type="presParOf" srcId="{3DE4FA9E-5B73-4EB7-8948-65B9A0A260A8}" destId="{24BDA7BE-458A-4247-9D01-255E12D8916C}" srcOrd="9" destOrd="0" presId="urn:microsoft.com/office/officeart/2005/8/layout/process2"/>
    <dgm:cxn modelId="{EE3CF092-CF0F-4178-9D5E-7EC955130151}" type="presParOf" srcId="{24BDA7BE-458A-4247-9D01-255E12D8916C}" destId="{F137CBF0-89A7-44C7-AD49-E1EBE61ADA9E}" srcOrd="0" destOrd="0" presId="urn:microsoft.com/office/officeart/2005/8/layout/process2"/>
    <dgm:cxn modelId="{83F0946D-CE03-4E56-B4CD-5DBB39DA7BEA}" type="presParOf" srcId="{3DE4FA9E-5B73-4EB7-8948-65B9A0A260A8}" destId="{50D77123-F34E-465B-BB97-E75D9CB717BD}" srcOrd="10" destOrd="0" presId="urn:microsoft.com/office/officeart/2005/8/layout/process2"/>
    <dgm:cxn modelId="{60005A13-6D24-4178-9F37-E1E5280926F5}" type="presParOf" srcId="{3DE4FA9E-5B73-4EB7-8948-65B9A0A260A8}" destId="{488091A2-089B-419C-A2A1-15D3C5FDC23B}" srcOrd="11" destOrd="0" presId="urn:microsoft.com/office/officeart/2005/8/layout/process2"/>
    <dgm:cxn modelId="{47C9967A-9A31-47A3-B4D6-0736FD9B22AD}" type="presParOf" srcId="{488091A2-089B-419C-A2A1-15D3C5FDC23B}" destId="{A170D1A9-A6F1-46B1-8209-C84AAFAE94D3}" srcOrd="0" destOrd="0" presId="urn:microsoft.com/office/officeart/2005/8/layout/process2"/>
    <dgm:cxn modelId="{058ED542-FF93-441E-A5F1-AE39534834D7}" type="presParOf" srcId="{3DE4FA9E-5B73-4EB7-8948-65B9A0A260A8}" destId="{B551FF50-5343-4044-B286-4E0A05D4FAE6}" srcOrd="1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4F21D2-BB70-4866-81A2-C3559DE43EC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02C372AE-A33D-4319-B244-B3823A2EAA1B}">
      <dgm:prSet phldrT="[Κείμενο]"/>
      <dgm:spPr/>
      <dgm:t>
        <a:bodyPr/>
        <a:lstStyle/>
        <a:p>
          <a:r>
            <a:rPr lang="el-GR" dirty="0" smtClean="0"/>
            <a:t>Επιδημιολογία </a:t>
          </a:r>
          <a:endParaRPr lang="el-GR" dirty="0"/>
        </a:p>
      </dgm:t>
    </dgm:pt>
    <dgm:pt modelId="{F23A521E-4B63-4898-80F0-F0544E4A57F4}" type="parTrans" cxnId="{C98430C2-6F24-4E11-B3EE-FB49A603E266}">
      <dgm:prSet/>
      <dgm:spPr/>
      <dgm:t>
        <a:bodyPr/>
        <a:lstStyle/>
        <a:p>
          <a:endParaRPr lang="el-GR"/>
        </a:p>
      </dgm:t>
    </dgm:pt>
    <dgm:pt modelId="{4565CBA2-61F4-4EBC-BBD1-A4C36E8A358F}" type="sibTrans" cxnId="{C98430C2-6F24-4E11-B3EE-FB49A603E266}">
      <dgm:prSet/>
      <dgm:spPr/>
      <dgm:t>
        <a:bodyPr/>
        <a:lstStyle/>
        <a:p>
          <a:endParaRPr lang="el-GR"/>
        </a:p>
      </dgm:t>
    </dgm:pt>
    <dgm:pt modelId="{4244A149-8DE9-4AC7-88BC-791DAD234045}">
      <dgm:prSet phldrT="[Κείμενο]"/>
      <dgm:spPr/>
      <dgm:t>
        <a:bodyPr/>
        <a:lstStyle/>
        <a:p>
          <a:r>
            <a:rPr lang="el-GR" dirty="0" smtClean="0"/>
            <a:t>Συνήθως αποτελεί επέκταση ιογενούς λοίμωξης του ανώτερου αναπνευστικού συστήματος</a:t>
          </a:r>
          <a:endParaRPr lang="el-GR" dirty="0"/>
        </a:p>
      </dgm:t>
    </dgm:pt>
    <dgm:pt modelId="{B0FB3FF6-4933-470C-9BB4-6AC1CAFFDCA0}" type="parTrans" cxnId="{BADD29B1-C129-4DED-8E60-06617507AFD5}">
      <dgm:prSet/>
      <dgm:spPr/>
      <dgm:t>
        <a:bodyPr/>
        <a:lstStyle/>
        <a:p>
          <a:endParaRPr lang="el-GR"/>
        </a:p>
      </dgm:t>
    </dgm:pt>
    <dgm:pt modelId="{3EB614CF-5114-4F19-A7A7-BF9A2355981D}" type="sibTrans" cxnId="{BADD29B1-C129-4DED-8E60-06617507AFD5}">
      <dgm:prSet/>
      <dgm:spPr/>
      <dgm:t>
        <a:bodyPr/>
        <a:lstStyle/>
        <a:p>
          <a:endParaRPr lang="el-GR"/>
        </a:p>
      </dgm:t>
    </dgm:pt>
    <dgm:pt modelId="{847EA467-1789-46A3-9BCD-BBDD931A5BC9}">
      <dgm:prSet phldrT="[Κείμενο]"/>
      <dgm:spPr/>
      <dgm:t>
        <a:bodyPr/>
        <a:lstStyle/>
        <a:p>
          <a:r>
            <a:rPr lang="el-GR" dirty="0" smtClean="0"/>
            <a:t>Η συχνότητα της νόσου συμβαδίζει με τη συχνότητα των ιογενών αναπνευστικών λοιμώξεων με μεγαλύτερη κατανομή τους χειμερινούς μήνες</a:t>
          </a:r>
          <a:endParaRPr lang="el-GR" dirty="0"/>
        </a:p>
      </dgm:t>
    </dgm:pt>
    <dgm:pt modelId="{3365B491-57B5-4528-8A68-C57DC62DAB02}" type="parTrans" cxnId="{6C60D79B-C004-482C-9CED-571FF66C86EA}">
      <dgm:prSet/>
      <dgm:spPr/>
      <dgm:t>
        <a:bodyPr/>
        <a:lstStyle/>
        <a:p>
          <a:endParaRPr lang="el-GR"/>
        </a:p>
      </dgm:t>
    </dgm:pt>
    <dgm:pt modelId="{38B31821-4CFF-46C9-9E4F-832244D4824B}" type="sibTrans" cxnId="{6C60D79B-C004-482C-9CED-571FF66C86EA}">
      <dgm:prSet/>
      <dgm:spPr/>
      <dgm:t>
        <a:bodyPr/>
        <a:lstStyle/>
        <a:p>
          <a:endParaRPr lang="el-GR"/>
        </a:p>
      </dgm:t>
    </dgm:pt>
    <dgm:pt modelId="{6BBE9F88-4F9D-49AD-8594-5A48F07CE19C}">
      <dgm:prSet phldrT="[Κείμενο]"/>
      <dgm:spPr/>
      <dgm:t>
        <a:bodyPr/>
        <a:lstStyle/>
        <a:p>
          <a:r>
            <a:rPr lang="el-GR" dirty="0" smtClean="0"/>
            <a:t>Διάγνωση </a:t>
          </a:r>
          <a:endParaRPr lang="el-GR" dirty="0"/>
        </a:p>
      </dgm:t>
    </dgm:pt>
    <dgm:pt modelId="{64233E19-D88B-486A-9E22-BE36AA9D4F92}" type="parTrans" cxnId="{A16381CD-9BBC-48F3-95E2-002168D578DF}">
      <dgm:prSet/>
      <dgm:spPr/>
      <dgm:t>
        <a:bodyPr/>
        <a:lstStyle/>
        <a:p>
          <a:endParaRPr lang="el-GR"/>
        </a:p>
      </dgm:t>
    </dgm:pt>
    <dgm:pt modelId="{A6CF9B0B-D129-46B9-BD4E-A71A7B361005}" type="sibTrans" cxnId="{A16381CD-9BBC-48F3-95E2-002168D578DF}">
      <dgm:prSet/>
      <dgm:spPr/>
      <dgm:t>
        <a:bodyPr/>
        <a:lstStyle/>
        <a:p>
          <a:endParaRPr lang="el-GR"/>
        </a:p>
      </dgm:t>
    </dgm:pt>
    <dgm:pt modelId="{4ABE3C9A-7F6B-4A02-BD7D-A81003FFDE2E}">
      <dgm:prSet phldrT="[Κείμενο]"/>
      <dgm:spPr/>
      <dgm:t>
        <a:bodyPr/>
        <a:lstStyle/>
        <a:p>
          <a:r>
            <a:rPr lang="el-GR" dirty="0" smtClean="0"/>
            <a:t>Συνήθως από τα κλινικά συμπτώματα</a:t>
          </a:r>
          <a:endParaRPr lang="el-GR" dirty="0"/>
        </a:p>
      </dgm:t>
    </dgm:pt>
    <dgm:pt modelId="{3764783F-ABCB-4F1B-98A1-882E8217BEEF}" type="parTrans" cxnId="{F1D3ABDA-D7EE-47B6-9236-3BEF23BAD610}">
      <dgm:prSet/>
      <dgm:spPr/>
      <dgm:t>
        <a:bodyPr/>
        <a:lstStyle/>
        <a:p>
          <a:endParaRPr lang="el-GR"/>
        </a:p>
      </dgm:t>
    </dgm:pt>
    <dgm:pt modelId="{C204A79A-6462-45E1-8243-802A4EE36F44}" type="sibTrans" cxnId="{F1D3ABDA-D7EE-47B6-9236-3BEF23BAD610}">
      <dgm:prSet/>
      <dgm:spPr/>
      <dgm:t>
        <a:bodyPr/>
        <a:lstStyle/>
        <a:p>
          <a:endParaRPr lang="el-GR"/>
        </a:p>
      </dgm:t>
    </dgm:pt>
    <dgm:pt modelId="{171D9E7B-52F5-404B-882A-A368358E51C7}">
      <dgm:prSet phldrT="[Κείμενο]"/>
      <dgm:spPr/>
      <dgm:t>
        <a:bodyPr/>
        <a:lstStyle/>
        <a:p>
          <a:r>
            <a:rPr lang="el-GR" dirty="0" smtClean="0"/>
            <a:t>Σε περιπτώσεις ανάπτυξης συμπτωμάτων δευτερογενούς βακτηριακής λοίμωξης, εργαστηριακή εξέταση πτυέλων </a:t>
          </a:r>
          <a:endParaRPr lang="el-GR" dirty="0"/>
        </a:p>
      </dgm:t>
    </dgm:pt>
    <dgm:pt modelId="{18CFF63F-ED6F-48E0-9754-C4A6EDCD13A3}" type="parTrans" cxnId="{6C4F0CC3-1AAA-4985-B620-1C8B3B7B88BF}">
      <dgm:prSet/>
      <dgm:spPr/>
      <dgm:t>
        <a:bodyPr/>
        <a:lstStyle/>
        <a:p>
          <a:endParaRPr lang="el-GR"/>
        </a:p>
      </dgm:t>
    </dgm:pt>
    <dgm:pt modelId="{2DFFAE1F-5863-4E81-82F5-3D4552985AE9}" type="sibTrans" cxnId="{6C4F0CC3-1AAA-4985-B620-1C8B3B7B88BF}">
      <dgm:prSet/>
      <dgm:spPr/>
      <dgm:t>
        <a:bodyPr/>
        <a:lstStyle/>
        <a:p>
          <a:endParaRPr lang="el-GR"/>
        </a:p>
      </dgm:t>
    </dgm:pt>
    <dgm:pt modelId="{00BB0683-C69E-48F3-B6FC-71BE251F52AF}" type="pres">
      <dgm:prSet presAssocID="{2E4F21D2-BB70-4866-81A2-C3559DE43EC5}" presName="Name0" presStyleCnt="0">
        <dgm:presLayoutVars>
          <dgm:dir/>
          <dgm:animLvl val="lvl"/>
          <dgm:resizeHandles val="exact"/>
        </dgm:presLayoutVars>
      </dgm:prSet>
      <dgm:spPr/>
      <dgm:t>
        <a:bodyPr/>
        <a:lstStyle/>
        <a:p>
          <a:endParaRPr lang="el-GR"/>
        </a:p>
      </dgm:t>
    </dgm:pt>
    <dgm:pt modelId="{A6982FF6-E657-41EC-AB95-3281E643C622}" type="pres">
      <dgm:prSet presAssocID="{02C372AE-A33D-4319-B244-B3823A2EAA1B}" presName="composite" presStyleCnt="0"/>
      <dgm:spPr/>
    </dgm:pt>
    <dgm:pt modelId="{9428E97B-7E2D-4CC8-8607-42ACF6DD1A85}" type="pres">
      <dgm:prSet presAssocID="{02C372AE-A33D-4319-B244-B3823A2EAA1B}" presName="parTx" presStyleLbl="alignNode1" presStyleIdx="0" presStyleCnt="2">
        <dgm:presLayoutVars>
          <dgm:chMax val="0"/>
          <dgm:chPref val="0"/>
          <dgm:bulletEnabled val="1"/>
        </dgm:presLayoutVars>
      </dgm:prSet>
      <dgm:spPr/>
      <dgm:t>
        <a:bodyPr/>
        <a:lstStyle/>
        <a:p>
          <a:endParaRPr lang="el-GR"/>
        </a:p>
      </dgm:t>
    </dgm:pt>
    <dgm:pt modelId="{CDDCB764-D8F8-44E1-BADA-36FED925F34C}" type="pres">
      <dgm:prSet presAssocID="{02C372AE-A33D-4319-B244-B3823A2EAA1B}" presName="desTx" presStyleLbl="alignAccFollowNode1" presStyleIdx="0" presStyleCnt="2">
        <dgm:presLayoutVars>
          <dgm:bulletEnabled val="1"/>
        </dgm:presLayoutVars>
      </dgm:prSet>
      <dgm:spPr/>
      <dgm:t>
        <a:bodyPr/>
        <a:lstStyle/>
        <a:p>
          <a:endParaRPr lang="el-GR"/>
        </a:p>
      </dgm:t>
    </dgm:pt>
    <dgm:pt modelId="{360FA103-AEDA-4AB8-8B0E-119FF71A86DB}" type="pres">
      <dgm:prSet presAssocID="{4565CBA2-61F4-4EBC-BBD1-A4C36E8A358F}" presName="space" presStyleCnt="0"/>
      <dgm:spPr/>
    </dgm:pt>
    <dgm:pt modelId="{80D2FD64-83DC-49A7-BFF6-F727162F73D1}" type="pres">
      <dgm:prSet presAssocID="{6BBE9F88-4F9D-49AD-8594-5A48F07CE19C}" presName="composite" presStyleCnt="0"/>
      <dgm:spPr/>
    </dgm:pt>
    <dgm:pt modelId="{4E9F0103-AEE7-4E05-BC17-AC20A02985FA}" type="pres">
      <dgm:prSet presAssocID="{6BBE9F88-4F9D-49AD-8594-5A48F07CE19C}" presName="parTx" presStyleLbl="alignNode1" presStyleIdx="1" presStyleCnt="2">
        <dgm:presLayoutVars>
          <dgm:chMax val="0"/>
          <dgm:chPref val="0"/>
          <dgm:bulletEnabled val="1"/>
        </dgm:presLayoutVars>
      </dgm:prSet>
      <dgm:spPr/>
      <dgm:t>
        <a:bodyPr/>
        <a:lstStyle/>
        <a:p>
          <a:endParaRPr lang="el-GR"/>
        </a:p>
      </dgm:t>
    </dgm:pt>
    <dgm:pt modelId="{8B068B23-6695-4D9F-A85B-06185C11179C}" type="pres">
      <dgm:prSet presAssocID="{6BBE9F88-4F9D-49AD-8594-5A48F07CE19C}" presName="desTx" presStyleLbl="alignAccFollowNode1" presStyleIdx="1" presStyleCnt="2">
        <dgm:presLayoutVars>
          <dgm:bulletEnabled val="1"/>
        </dgm:presLayoutVars>
      </dgm:prSet>
      <dgm:spPr/>
      <dgm:t>
        <a:bodyPr/>
        <a:lstStyle/>
        <a:p>
          <a:endParaRPr lang="el-GR"/>
        </a:p>
      </dgm:t>
    </dgm:pt>
  </dgm:ptLst>
  <dgm:cxnLst>
    <dgm:cxn modelId="{61BFCAFE-F7E3-4788-8A34-CAC40F21D0EF}" type="presOf" srcId="{847EA467-1789-46A3-9BCD-BBDD931A5BC9}" destId="{CDDCB764-D8F8-44E1-BADA-36FED925F34C}" srcOrd="0" destOrd="1" presId="urn:microsoft.com/office/officeart/2005/8/layout/hList1"/>
    <dgm:cxn modelId="{FB803592-CC0D-44EF-B211-082319A99D6D}" type="presOf" srcId="{02C372AE-A33D-4319-B244-B3823A2EAA1B}" destId="{9428E97B-7E2D-4CC8-8607-42ACF6DD1A85}" srcOrd="0" destOrd="0" presId="urn:microsoft.com/office/officeart/2005/8/layout/hList1"/>
    <dgm:cxn modelId="{6C60D79B-C004-482C-9CED-571FF66C86EA}" srcId="{02C372AE-A33D-4319-B244-B3823A2EAA1B}" destId="{847EA467-1789-46A3-9BCD-BBDD931A5BC9}" srcOrd="1" destOrd="0" parTransId="{3365B491-57B5-4528-8A68-C57DC62DAB02}" sibTransId="{38B31821-4CFF-46C9-9E4F-832244D4824B}"/>
    <dgm:cxn modelId="{7C2CA559-7B59-4C49-B0B7-0D5C263F037A}" type="presOf" srcId="{4244A149-8DE9-4AC7-88BC-791DAD234045}" destId="{CDDCB764-D8F8-44E1-BADA-36FED925F34C}" srcOrd="0" destOrd="0" presId="urn:microsoft.com/office/officeart/2005/8/layout/hList1"/>
    <dgm:cxn modelId="{F1D3ABDA-D7EE-47B6-9236-3BEF23BAD610}" srcId="{6BBE9F88-4F9D-49AD-8594-5A48F07CE19C}" destId="{4ABE3C9A-7F6B-4A02-BD7D-A81003FFDE2E}" srcOrd="0" destOrd="0" parTransId="{3764783F-ABCB-4F1B-98A1-882E8217BEEF}" sibTransId="{C204A79A-6462-45E1-8243-802A4EE36F44}"/>
    <dgm:cxn modelId="{C98430C2-6F24-4E11-B3EE-FB49A603E266}" srcId="{2E4F21D2-BB70-4866-81A2-C3559DE43EC5}" destId="{02C372AE-A33D-4319-B244-B3823A2EAA1B}" srcOrd="0" destOrd="0" parTransId="{F23A521E-4B63-4898-80F0-F0544E4A57F4}" sibTransId="{4565CBA2-61F4-4EBC-BBD1-A4C36E8A358F}"/>
    <dgm:cxn modelId="{87386066-8440-4A95-9216-922D54FEBE45}" type="presOf" srcId="{4ABE3C9A-7F6B-4A02-BD7D-A81003FFDE2E}" destId="{8B068B23-6695-4D9F-A85B-06185C11179C}" srcOrd="0" destOrd="0" presId="urn:microsoft.com/office/officeart/2005/8/layout/hList1"/>
    <dgm:cxn modelId="{A16381CD-9BBC-48F3-95E2-002168D578DF}" srcId="{2E4F21D2-BB70-4866-81A2-C3559DE43EC5}" destId="{6BBE9F88-4F9D-49AD-8594-5A48F07CE19C}" srcOrd="1" destOrd="0" parTransId="{64233E19-D88B-486A-9E22-BE36AA9D4F92}" sibTransId="{A6CF9B0B-D129-46B9-BD4E-A71A7B361005}"/>
    <dgm:cxn modelId="{3B686A59-E6F0-4DE3-A57B-156381FD54EB}" type="presOf" srcId="{171D9E7B-52F5-404B-882A-A368358E51C7}" destId="{8B068B23-6695-4D9F-A85B-06185C11179C}" srcOrd="0" destOrd="1" presId="urn:microsoft.com/office/officeart/2005/8/layout/hList1"/>
    <dgm:cxn modelId="{DBB26191-61F6-49EE-8D25-7972B01121BD}" type="presOf" srcId="{6BBE9F88-4F9D-49AD-8594-5A48F07CE19C}" destId="{4E9F0103-AEE7-4E05-BC17-AC20A02985FA}" srcOrd="0" destOrd="0" presId="urn:microsoft.com/office/officeart/2005/8/layout/hList1"/>
    <dgm:cxn modelId="{6C4F0CC3-1AAA-4985-B620-1C8B3B7B88BF}" srcId="{6BBE9F88-4F9D-49AD-8594-5A48F07CE19C}" destId="{171D9E7B-52F5-404B-882A-A368358E51C7}" srcOrd="1" destOrd="0" parTransId="{18CFF63F-ED6F-48E0-9754-C4A6EDCD13A3}" sibTransId="{2DFFAE1F-5863-4E81-82F5-3D4552985AE9}"/>
    <dgm:cxn modelId="{8552DBD0-873B-40BC-A681-4FFD61B650DD}" type="presOf" srcId="{2E4F21D2-BB70-4866-81A2-C3559DE43EC5}" destId="{00BB0683-C69E-48F3-B6FC-71BE251F52AF}" srcOrd="0" destOrd="0" presId="urn:microsoft.com/office/officeart/2005/8/layout/hList1"/>
    <dgm:cxn modelId="{BADD29B1-C129-4DED-8E60-06617507AFD5}" srcId="{02C372AE-A33D-4319-B244-B3823A2EAA1B}" destId="{4244A149-8DE9-4AC7-88BC-791DAD234045}" srcOrd="0" destOrd="0" parTransId="{B0FB3FF6-4933-470C-9BB4-6AC1CAFFDCA0}" sibTransId="{3EB614CF-5114-4F19-A7A7-BF9A2355981D}"/>
    <dgm:cxn modelId="{AC8DAE47-6F65-4C2B-B8C5-7F45F7B3558E}" type="presParOf" srcId="{00BB0683-C69E-48F3-B6FC-71BE251F52AF}" destId="{A6982FF6-E657-41EC-AB95-3281E643C622}" srcOrd="0" destOrd="0" presId="urn:microsoft.com/office/officeart/2005/8/layout/hList1"/>
    <dgm:cxn modelId="{9F547909-13B8-4AB8-BBB2-07BD3F0DB0DB}" type="presParOf" srcId="{A6982FF6-E657-41EC-AB95-3281E643C622}" destId="{9428E97B-7E2D-4CC8-8607-42ACF6DD1A85}" srcOrd="0" destOrd="0" presId="urn:microsoft.com/office/officeart/2005/8/layout/hList1"/>
    <dgm:cxn modelId="{28811F25-A208-45E2-BD40-1A463532A329}" type="presParOf" srcId="{A6982FF6-E657-41EC-AB95-3281E643C622}" destId="{CDDCB764-D8F8-44E1-BADA-36FED925F34C}" srcOrd="1" destOrd="0" presId="urn:microsoft.com/office/officeart/2005/8/layout/hList1"/>
    <dgm:cxn modelId="{067DE7DC-6BF9-442C-A6B9-C410F065A4E6}" type="presParOf" srcId="{00BB0683-C69E-48F3-B6FC-71BE251F52AF}" destId="{360FA103-AEDA-4AB8-8B0E-119FF71A86DB}" srcOrd="1" destOrd="0" presId="urn:microsoft.com/office/officeart/2005/8/layout/hList1"/>
    <dgm:cxn modelId="{0BC8F2CE-6DF0-4955-B6CD-FEEAE15CB42C}" type="presParOf" srcId="{00BB0683-C69E-48F3-B6FC-71BE251F52AF}" destId="{80D2FD64-83DC-49A7-BFF6-F727162F73D1}" srcOrd="2" destOrd="0" presId="urn:microsoft.com/office/officeart/2005/8/layout/hList1"/>
    <dgm:cxn modelId="{A6C308DA-28C3-472F-AFE4-ED9403F24D0D}" type="presParOf" srcId="{80D2FD64-83DC-49A7-BFF6-F727162F73D1}" destId="{4E9F0103-AEE7-4E05-BC17-AC20A02985FA}" srcOrd="0" destOrd="0" presId="urn:microsoft.com/office/officeart/2005/8/layout/hList1"/>
    <dgm:cxn modelId="{7EEDFAD5-FB91-4B53-AB5A-48CD369F45EF}" type="presParOf" srcId="{80D2FD64-83DC-49A7-BFF6-F727162F73D1}" destId="{8B068B23-6695-4D9F-A85B-06185C11179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260F2B-FB48-4375-A09E-DF26C27FC2DE}" type="doc">
      <dgm:prSet loTypeId="urn:microsoft.com/office/officeart/2005/8/layout/process2" loCatId="process" qsTypeId="urn:microsoft.com/office/officeart/2005/8/quickstyle/simple1" qsCatId="simple" csTypeId="urn:microsoft.com/office/officeart/2005/8/colors/accent1_2" csCatId="accent1" phldr="1"/>
      <dgm:spPr/>
    </dgm:pt>
    <dgm:pt modelId="{760D976D-1D44-4769-AC8B-77980F781564}">
      <dgm:prSet phldrT="[Κείμενο]"/>
      <dgm:spPr/>
      <dgm:t>
        <a:bodyPr/>
        <a:lstStyle/>
        <a:p>
          <a:r>
            <a:rPr lang="el-GR" b="1" dirty="0" smtClean="0"/>
            <a:t>Λήψη δείγματος</a:t>
          </a:r>
          <a:endParaRPr lang="el-GR" dirty="0"/>
        </a:p>
      </dgm:t>
    </dgm:pt>
    <dgm:pt modelId="{C184B4BD-A82E-4E40-8EC1-B565D5500A06}" type="parTrans" cxnId="{D8398359-558C-4DA2-8F76-EF3B17EC6F1A}">
      <dgm:prSet/>
      <dgm:spPr/>
      <dgm:t>
        <a:bodyPr/>
        <a:lstStyle/>
        <a:p>
          <a:endParaRPr lang="el-GR"/>
        </a:p>
      </dgm:t>
    </dgm:pt>
    <dgm:pt modelId="{BEE7F57E-2051-4EBB-A855-029F9A4ADC86}" type="sibTrans" cxnId="{D8398359-558C-4DA2-8F76-EF3B17EC6F1A}">
      <dgm:prSet/>
      <dgm:spPr/>
      <dgm:t>
        <a:bodyPr/>
        <a:lstStyle/>
        <a:p>
          <a:endParaRPr lang="el-GR"/>
        </a:p>
      </dgm:t>
    </dgm:pt>
    <dgm:pt modelId="{F4680A9D-4D55-4DD9-958C-566C8735FE2B}">
      <dgm:prSet phldrT="[Κείμενο]"/>
      <dgm:spPr/>
      <dgm:t>
        <a:bodyPr/>
        <a:lstStyle/>
        <a:p>
          <a:r>
            <a:rPr lang="el-GR" b="1" dirty="0" smtClean="0"/>
            <a:t>Μεταφορά</a:t>
          </a:r>
          <a:endParaRPr lang="el-GR" dirty="0"/>
        </a:p>
      </dgm:t>
    </dgm:pt>
    <dgm:pt modelId="{9F213F4F-F91D-4B92-960E-063DE6A0BDC8}" type="parTrans" cxnId="{2FC5482F-B8B0-4E80-BE09-4E5D29564A3C}">
      <dgm:prSet/>
      <dgm:spPr/>
      <dgm:t>
        <a:bodyPr/>
        <a:lstStyle/>
        <a:p>
          <a:endParaRPr lang="el-GR"/>
        </a:p>
      </dgm:t>
    </dgm:pt>
    <dgm:pt modelId="{CB4ADDA4-F65B-4546-B97A-998BEBD7F60D}" type="sibTrans" cxnId="{2FC5482F-B8B0-4E80-BE09-4E5D29564A3C}">
      <dgm:prSet/>
      <dgm:spPr/>
      <dgm:t>
        <a:bodyPr/>
        <a:lstStyle/>
        <a:p>
          <a:endParaRPr lang="el-GR"/>
        </a:p>
      </dgm:t>
    </dgm:pt>
    <dgm:pt modelId="{CB11C0B7-E1E4-4EDF-B64E-231C7AA36F2D}">
      <dgm:prSet phldrT="[Κείμενο]"/>
      <dgm:spPr/>
      <dgm:t>
        <a:bodyPr/>
        <a:lstStyle/>
        <a:p>
          <a:r>
            <a:rPr lang="el-GR" b="1" dirty="0" smtClean="0"/>
            <a:t>Μακροσκοπική εξέταση</a:t>
          </a:r>
          <a:endParaRPr lang="el-GR" dirty="0"/>
        </a:p>
      </dgm:t>
    </dgm:pt>
    <dgm:pt modelId="{1649D9F7-E344-4E03-9F17-D872A2A5C5B8}" type="parTrans" cxnId="{016C2747-C673-462A-99D0-AA7DCC9CE960}">
      <dgm:prSet/>
      <dgm:spPr/>
      <dgm:t>
        <a:bodyPr/>
        <a:lstStyle/>
        <a:p>
          <a:endParaRPr lang="el-GR"/>
        </a:p>
      </dgm:t>
    </dgm:pt>
    <dgm:pt modelId="{A5E1E364-4FAF-40BF-B5C4-DFAB7968F1CC}" type="sibTrans" cxnId="{016C2747-C673-462A-99D0-AA7DCC9CE960}">
      <dgm:prSet/>
      <dgm:spPr/>
      <dgm:t>
        <a:bodyPr/>
        <a:lstStyle/>
        <a:p>
          <a:endParaRPr lang="el-GR"/>
        </a:p>
      </dgm:t>
    </dgm:pt>
    <dgm:pt modelId="{C47035BF-C940-460B-8214-494152CAC523}">
      <dgm:prSet/>
      <dgm:spPr/>
      <dgm:t>
        <a:bodyPr/>
        <a:lstStyle/>
        <a:p>
          <a:r>
            <a:rPr lang="el-GR" b="1" dirty="0" smtClean="0"/>
            <a:t>Μικροσκοπική εξέταση</a:t>
          </a:r>
          <a:endParaRPr lang="el-GR" dirty="0"/>
        </a:p>
      </dgm:t>
    </dgm:pt>
    <dgm:pt modelId="{EB228921-1722-4B00-8521-41F82F7D158A}" type="parTrans" cxnId="{D8CBA57F-7A28-4EF5-9DA3-8A9214215E64}">
      <dgm:prSet/>
      <dgm:spPr/>
      <dgm:t>
        <a:bodyPr/>
        <a:lstStyle/>
        <a:p>
          <a:endParaRPr lang="el-GR"/>
        </a:p>
      </dgm:t>
    </dgm:pt>
    <dgm:pt modelId="{0836C1FF-5302-4218-AA68-6175A299CB46}" type="sibTrans" cxnId="{D8CBA57F-7A28-4EF5-9DA3-8A9214215E64}">
      <dgm:prSet/>
      <dgm:spPr/>
      <dgm:t>
        <a:bodyPr/>
        <a:lstStyle/>
        <a:p>
          <a:endParaRPr lang="el-GR"/>
        </a:p>
      </dgm:t>
    </dgm:pt>
    <dgm:pt modelId="{9770F0FE-972B-46B5-8115-770300962CC8}">
      <dgm:prSet/>
      <dgm:spPr/>
      <dgm:t>
        <a:bodyPr/>
        <a:lstStyle/>
        <a:p>
          <a:r>
            <a:rPr lang="el-GR" b="1" u="none" dirty="0" smtClean="0"/>
            <a:t>Καλλιέργεια</a:t>
          </a:r>
          <a:endParaRPr lang="el-GR" u="none" dirty="0"/>
        </a:p>
      </dgm:t>
    </dgm:pt>
    <dgm:pt modelId="{96B34550-DEC3-4A2E-B587-021E00C909CB}" type="parTrans" cxnId="{6012BAEF-8F29-4178-9177-09175B04F4F0}">
      <dgm:prSet/>
      <dgm:spPr/>
      <dgm:t>
        <a:bodyPr/>
        <a:lstStyle/>
        <a:p>
          <a:endParaRPr lang="el-GR"/>
        </a:p>
      </dgm:t>
    </dgm:pt>
    <dgm:pt modelId="{E17D0261-4E51-4668-BA36-6937B9A4AA1D}" type="sibTrans" cxnId="{6012BAEF-8F29-4178-9177-09175B04F4F0}">
      <dgm:prSet/>
      <dgm:spPr/>
      <dgm:t>
        <a:bodyPr/>
        <a:lstStyle/>
        <a:p>
          <a:endParaRPr lang="el-GR"/>
        </a:p>
      </dgm:t>
    </dgm:pt>
    <dgm:pt modelId="{9C7B4ECE-1F1B-446B-A6A6-8CD42380CCEA}" type="pres">
      <dgm:prSet presAssocID="{65260F2B-FB48-4375-A09E-DF26C27FC2DE}" presName="linearFlow" presStyleCnt="0">
        <dgm:presLayoutVars>
          <dgm:resizeHandles val="exact"/>
        </dgm:presLayoutVars>
      </dgm:prSet>
      <dgm:spPr/>
    </dgm:pt>
    <dgm:pt modelId="{D1327545-EF25-420E-A35E-EB463B6B40A9}" type="pres">
      <dgm:prSet presAssocID="{760D976D-1D44-4769-AC8B-77980F781564}" presName="node" presStyleLbl="node1" presStyleIdx="0" presStyleCnt="5">
        <dgm:presLayoutVars>
          <dgm:bulletEnabled val="1"/>
        </dgm:presLayoutVars>
      </dgm:prSet>
      <dgm:spPr/>
      <dgm:t>
        <a:bodyPr/>
        <a:lstStyle/>
        <a:p>
          <a:endParaRPr lang="el-GR"/>
        </a:p>
      </dgm:t>
    </dgm:pt>
    <dgm:pt modelId="{7B90ACF8-91E0-4D8D-A674-4F8222BFC28F}" type="pres">
      <dgm:prSet presAssocID="{BEE7F57E-2051-4EBB-A855-029F9A4ADC86}" presName="sibTrans" presStyleLbl="sibTrans2D1" presStyleIdx="0" presStyleCnt="4"/>
      <dgm:spPr/>
      <dgm:t>
        <a:bodyPr/>
        <a:lstStyle/>
        <a:p>
          <a:endParaRPr lang="el-GR"/>
        </a:p>
      </dgm:t>
    </dgm:pt>
    <dgm:pt modelId="{751CF841-D9F4-4869-B2D3-52D882E4E60C}" type="pres">
      <dgm:prSet presAssocID="{BEE7F57E-2051-4EBB-A855-029F9A4ADC86}" presName="connectorText" presStyleLbl="sibTrans2D1" presStyleIdx="0" presStyleCnt="4"/>
      <dgm:spPr/>
      <dgm:t>
        <a:bodyPr/>
        <a:lstStyle/>
        <a:p>
          <a:endParaRPr lang="el-GR"/>
        </a:p>
      </dgm:t>
    </dgm:pt>
    <dgm:pt modelId="{560E657A-A2C7-4B5B-AD6B-15B4A3C54AA3}" type="pres">
      <dgm:prSet presAssocID="{F4680A9D-4D55-4DD9-958C-566C8735FE2B}" presName="node" presStyleLbl="node1" presStyleIdx="1" presStyleCnt="5">
        <dgm:presLayoutVars>
          <dgm:bulletEnabled val="1"/>
        </dgm:presLayoutVars>
      </dgm:prSet>
      <dgm:spPr/>
      <dgm:t>
        <a:bodyPr/>
        <a:lstStyle/>
        <a:p>
          <a:endParaRPr lang="el-GR"/>
        </a:p>
      </dgm:t>
    </dgm:pt>
    <dgm:pt modelId="{73091CA4-37E1-4C8F-BFD5-D1C265A1520C}" type="pres">
      <dgm:prSet presAssocID="{CB4ADDA4-F65B-4546-B97A-998BEBD7F60D}" presName="sibTrans" presStyleLbl="sibTrans2D1" presStyleIdx="1" presStyleCnt="4"/>
      <dgm:spPr/>
      <dgm:t>
        <a:bodyPr/>
        <a:lstStyle/>
        <a:p>
          <a:endParaRPr lang="el-GR"/>
        </a:p>
      </dgm:t>
    </dgm:pt>
    <dgm:pt modelId="{DAB87B6B-E3B1-4318-BE00-ACBFAEF98E62}" type="pres">
      <dgm:prSet presAssocID="{CB4ADDA4-F65B-4546-B97A-998BEBD7F60D}" presName="connectorText" presStyleLbl="sibTrans2D1" presStyleIdx="1" presStyleCnt="4"/>
      <dgm:spPr/>
      <dgm:t>
        <a:bodyPr/>
        <a:lstStyle/>
        <a:p>
          <a:endParaRPr lang="el-GR"/>
        </a:p>
      </dgm:t>
    </dgm:pt>
    <dgm:pt modelId="{8A477F09-C058-499C-B7B1-2CE356E0E2C6}" type="pres">
      <dgm:prSet presAssocID="{CB11C0B7-E1E4-4EDF-B64E-231C7AA36F2D}" presName="node" presStyleLbl="node1" presStyleIdx="2" presStyleCnt="5">
        <dgm:presLayoutVars>
          <dgm:bulletEnabled val="1"/>
        </dgm:presLayoutVars>
      </dgm:prSet>
      <dgm:spPr/>
      <dgm:t>
        <a:bodyPr/>
        <a:lstStyle/>
        <a:p>
          <a:endParaRPr lang="el-GR"/>
        </a:p>
      </dgm:t>
    </dgm:pt>
    <dgm:pt modelId="{31C538F1-2CD8-46A5-BACD-019EDEFAAD07}" type="pres">
      <dgm:prSet presAssocID="{A5E1E364-4FAF-40BF-B5C4-DFAB7968F1CC}" presName="sibTrans" presStyleLbl="sibTrans2D1" presStyleIdx="2" presStyleCnt="4"/>
      <dgm:spPr/>
      <dgm:t>
        <a:bodyPr/>
        <a:lstStyle/>
        <a:p>
          <a:endParaRPr lang="el-GR"/>
        </a:p>
      </dgm:t>
    </dgm:pt>
    <dgm:pt modelId="{BA266F42-85C6-4369-988E-3837B5A40D1D}" type="pres">
      <dgm:prSet presAssocID="{A5E1E364-4FAF-40BF-B5C4-DFAB7968F1CC}" presName="connectorText" presStyleLbl="sibTrans2D1" presStyleIdx="2" presStyleCnt="4"/>
      <dgm:spPr/>
      <dgm:t>
        <a:bodyPr/>
        <a:lstStyle/>
        <a:p>
          <a:endParaRPr lang="el-GR"/>
        </a:p>
      </dgm:t>
    </dgm:pt>
    <dgm:pt modelId="{E8BA47B2-A158-4997-BAEB-E8B7A3E214D7}" type="pres">
      <dgm:prSet presAssocID="{C47035BF-C940-460B-8214-494152CAC523}" presName="node" presStyleLbl="node1" presStyleIdx="3" presStyleCnt="5">
        <dgm:presLayoutVars>
          <dgm:bulletEnabled val="1"/>
        </dgm:presLayoutVars>
      </dgm:prSet>
      <dgm:spPr/>
      <dgm:t>
        <a:bodyPr/>
        <a:lstStyle/>
        <a:p>
          <a:endParaRPr lang="el-GR"/>
        </a:p>
      </dgm:t>
    </dgm:pt>
    <dgm:pt modelId="{D50F3A79-49E9-45DC-8A7C-0051B21B4791}" type="pres">
      <dgm:prSet presAssocID="{0836C1FF-5302-4218-AA68-6175A299CB46}" presName="sibTrans" presStyleLbl="sibTrans2D1" presStyleIdx="3" presStyleCnt="4"/>
      <dgm:spPr/>
      <dgm:t>
        <a:bodyPr/>
        <a:lstStyle/>
        <a:p>
          <a:endParaRPr lang="el-GR"/>
        </a:p>
      </dgm:t>
    </dgm:pt>
    <dgm:pt modelId="{FF87F92A-D8BB-4B55-B522-688176EC9559}" type="pres">
      <dgm:prSet presAssocID="{0836C1FF-5302-4218-AA68-6175A299CB46}" presName="connectorText" presStyleLbl="sibTrans2D1" presStyleIdx="3" presStyleCnt="4"/>
      <dgm:spPr/>
      <dgm:t>
        <a:bodyPr/>
        <a:lstStyle/>
        <a:p>
          <a:endParaRPr lang="el-GR"/>
        </a:p>
      </dgm:t>
    </dgm:pt>
    <dgm:pt modelId="{27FA250F-E6E4-4E2E-BFDB-83183B079A79}" type="pres">
      <dgm:prSet presAssocID="{9770F0FE-972B-46B5-8115-770300962CC8}" presName="node" presStyleLbl="node1" presStyleIdx="4" presStyleCnt="5">
        <dgm:presLayoutVars>
          <dgm:bulletEnabled val="1"/>
        </dgm:presLayoutVars>
      </dgm:prSet>
      <dgm:spPr/>
      <dgm:t>
        <a:bodyPr/>
        <a:lstStyle/>
        <a:p>
          <a:endParaRPr lang="el-GR"/>
        </a:p>
      </dgm:t>
    </dgm:pt>
  </dgm:ptLst>
  <dgm:cxnLst>
    <dgm:cxn modelId="{2974D104-F3C1-4EF8-B113-F9BBD1F417C9}" type="presOf" srcId="{65260F2B-FB48-4375-A09E-DF26C27FC2DE}" destId="{9C7B4ECE-1F1B-446B-A6A6-8CD42380CCEA}" srcOrd="0" destOrd="0" presId="urn:microsoft.com/office/officeart/2005/8/layout/process2"/>
    <dgm:cxn modelId="{ED95947C-446C-429F-A546-8C990E067203}" type="presOf" srcId="{760D976D-1D44-4769-AC8B-77980F781564}" destId="{D1327545-EF25-420E-A35E-EB463B6B40A9}" srcOrd="0" destOrd="0" presId="urn:microsoft.com/office/officeart/2005/8/layout/process2"/>
    <dgm:cxn modelId="{AB795E5D-E855-487E-B1A2-DAAC062F0187}" type="presOf" srcId="{0836C1FF-5302-4218-AA68-6175A299CB46}" destId="{D50F3A79-49E9-45DC-8A7C-0051B21B4791}" srcOrd="0" destOrd="0" presId="urn:microsoft.com/office/officeart/2005/8/layout/process2"/>
    <dgm:cxn modelId="{016C2747-C673-462A-99D0-AA7DCC9CE960}" srcId="{65260F2B-FB48-4375-A09E-DF26C27FC2DE}" destId="{CB11C0B7-E1E4-4EDF-B64E-231C7AA36F2D}" srcOrd="2" destOrd="0" parTransId="{1649D9F7-E344-4E03-9F17-D872A2A5C5B8}" sibTransId="{A5E1E364-4FAF-40BF-B5C4-DFAB7968F1CC}"/>
    <dgm:cxn modelId="{9D9C2EAD-E0F9-4542-86B8-1A7F23D8E330}" type="presOf" srcId="{BEE7F57E-2051-4EBB-A855-029F9A4ADC86}" destId="{7B90ACF8-91E0-4D8D-A674-4F8222BFC28F}" srcOrd="0" destOrd="0" presId="urn:microsoft.com/office/officeart/2005/8/layout/process2"/>
    <dgm:cxn modelId="{52FBF8BA-B9F5-45FF-940A-C614837FEAB0}" type="presOf" srcId="{A5E1E364-4FAF-40BF-B5C4-DFAB7968F1CC}" destId="{BA266F42-85C6-4369-988E-3837B5A40D1D}" srcOrd="1" destOrd="0" presId="urn:microsoft.com/office/officeart/2005/8/layout/process2"/>
    <dgm:cxn modelId="{F2462D80-D583-4417-9481-E16A5667F88A}" type="presOf" srcId="{CB4ADDA4-F65B-4546-B97A-998BEBD7F60D}" destId="{73091CA4-37E1-4C8F-BFD5-D1C265A1520C}" srcOrd="0" destOrd="0" presId="urn:microsoft.com/office/officeart/2005/8/layout/process2"/>
    <dgm:cxn modelId="{D58D1397-89A9-4FC5-853F-75AD9412173B}" type="presOf" srcId="{C47035BF-C940-460B-8214-494152CAC523}" destId="{E8BA47B2-A158-4997-BAEB-E8B7A3E214D7}" srcOrd="0" destOrd="0" presId="urn:microsoft.com/office/officeart/2005/8/layout/process2"/>
    <dgm:cxn modelId="{D8398359-558C-4DA2-8F76-EF3B17EC6F1A}" srcId="{65260F2B-FB48-4375-A09E-DF26C27FC2DE}" destId="{760D976D-1D44-4769-AC8B-77980F781564}" srcOrd="0" destOrd="0" parTransId="{C184B4BD-A82E-4E40-8EC1-B565D5500A06}" sibTransId="{BEE7F57E-2051-4EBB-A855-029F9A4ADC86}"/>
    <dgm:cxn modelId="{EEFDBAD3-5A61-4A2C-82D8-C7EFBD841296}" type="presOf" srcId="{A5E1E364-4FAF-40BF-B5C4-DFAB7968F1CC}" destId="{31C538F1-2CD8-46A5-BACD-019EDEFAAD07}" srcOrd="0" destOrd="0" presId="urn:microsoft.com/office/officeart/2005/8/layout/process2"/>
    <dgm:cxn modelId="{2FC5482F-B8B0-4E80-BE09-4E5D29564A3C}" srcId="{65260F2B-FB48-4375-A09E-DF26C27FC2DE}" destId="{F4680A9D-4D55-4DD9-958C-566C8735FE2B}" srcOrd="1" destOrd="0" parTransId="{9F213F4F-F91D-4B92-960E-063DE6A0BDC8}" sibTransId="{CB4ADDA4-F65B-4546-B97A-998BEBD7F60D}"/>
    <dgm:cxn modelId="{6012BAEF-8F29-4178-9177-09175B04F4F0}" srcId="{65260F2B-FB48-4375-A09E-DF26C27FC2DE}" destId="{9770F0FE-972B-46B5-8115-770300962CC8}" srcOrd="4" destOrd="0" parTransId="{96B34550-DEC3-4A2E-B587-021E00C909CB}" sibTransId="{E17D0261-4E51-4668-BA36-6937B9A4AA1D}"/>
    <dgm:cxn modelId="{5C29AD3C-B1B8-45D5-8E63-EE80A8376B49}" type="presOf" srcId="{0836C1FF-5302-4218-AA68-6175A299CB46}" destId="{FF87F92A-D8BB-4B55-B522-688176EC9559}" srcOrd="1" destOrd="0" presId="urn:microsoft.com/office/officeart/2005/8/layout/process2"/>
    <dgm:cxn modelId="{48BB1749-2AA7-46A1-A20D-5DFC09E151FF}" type="presOf" srcId="{F4680A9D-4D55-4DD9-958C-566C8735FE2B}" destId="{560E657A-A2C7-4B5B-AD6B-15B4A3C54AA3}" srcOrd="0" destOrd="0" presId="urn:microsoft.com/office/officeart/2005/8/layout/process2"/>
    <dgm:cxn modelId="{BC86647C-B6F1-4E0B-9957-47C8FDB65396}" type="presOf" srcId="{CB11C0B7-E1E4-4EDF-B64E-231C7AA36F2D}" destId="{8A477F09-C058-499C-B7B1-2CE356E0E2C6}" srcOrd="0" destOrd="0" presId="urn:microsoft.com/office/officeart/2005/8/layout/process2"/>
    <dgm:cxn modelId="{2A210E0E-B0E3-48FF-A4D2-7BB3CC0BD34E}" type="presOf" srcId="{CB4ADDA4-F65B-4546-B97A-998BEBD7F60D}" destId="{DAB87B6B-E3B1-4318-BE00-ACBFAEF98E62}" srcOrd="1" destOrd="0" presId="urn:microsoft.com/office/officeart/2005/8/layout/process2"/>
    <dgm:cxn modelId="{D8CBA57F-7A28-4EF5-9DA3-8A9214215E64}" srcId="{65260F2B-FB48-4375-A09E-DF26C27FC2DE}" destId="{C47035BF-C940-460B-8214-494152CAC523}" srcOrd="3" destOrd="0" parTransId="{EB228921-1722-4B00-8521-41F82F7D158A}" sibTransId="{0836C1FF-5302-4218-AA68-6175A299CB46}"/>
    <dgm:cxn modelId="{46CCBF8F-FE08-432E-817F-AD2F5E0F4D9A}" type="presOf" srcId="{BEE7F57E-2051-4EBB-A855-029F9A4ADC86}" destId="{751CF841-D9F4-4869-B2D3-52D882E4E60C}" srcOrd="1" destOrd="0" presId="urn:microsoft.com/office/officeart/2005/8/layout/process2"/>
    <dgm:cxn modelId="{57A2B6B9-FC23-4F65-83CE-9594F0312BB0}" type="presOf" srcId="{9770F0FE-972B-46B5-8115-770300962CC8}" destId="{27FA250F-E6E4-4E2E-BFDB-83183B079A79}" srcOrd="0" destOrd="0" presId="urn:microsoft.com/office/officeart/2005/8/layout/process2"/>
    <dgm:cxn modelId="{8644122C-4C38-4DFB-B75D-0B51AA2EB2B1}" type="presParOf" srcId="{9C7B4ECE-1F1B-446B-A6A6-8CD42380CCEA}" destId="{D1327545-EF25-420E-A35E-EB463B6B40A9}" srcOrd="0" destOrd="0" presId="urn:microsoft.com/office/officeart/2005/8/layout/process2"/>
    <dgm:cxn modelId="{ACFE64A4-2F5F-4E53-9309-9954FE736002}" type="presParOf" srcId="{9C7B4ECE-1F1B-446B-A6A6-8CD42380CCEA}" destId="{7B90ACF8-91E0-4D8D-A674-4F8222BFC28F}" srcOrd="1" destOrd="0" presId="urn:microsoft.com/office/officeart/2005/8/layout/process2"/>
    <dgm:cxn modelId="{B0B06F80-5ABB-4170-A93B-215CFA94F22B}" type="presParOf" srcId="{7B90ACF8-91E0-4D8D-A674-4F8222BFC28F}" destId="{751CF841-D9F4-4869-B2D3-52D882E4E60C}" srcOrd="0" destOrd="0" presId="urn:microsoft.com/office/officeart/2005/8/layout/process2"/>
    <dgm:cxn modelId="{0DA6A6D2-C34A-4DB5-AB57-FF6DD9DB7B55}" type="presParOf" srcId="{9C7B4ECE-1F1B-446B-A6A6-8CD42380CCEA}" destId="{560E657A-A2C7-4B5B-AD6B-15B4A3C54AA3}" srcOrd="2" destOrd="0" presId="urn:microsoft.com/office/officeart/2005/8/layout/process2"/>
    <dgm:cxn modelId="{7DDE442E-4292-479C-8239-AF7B4CBDE2C0}" type="presParOf" srcId="{9C7B4ECE-1F1B-446B-A6A6-8CD42380CCEA}" destId="{73091CA4-37E1-4C8F-BFD5-D1C265A1520C}" srcOrd="3" destOrd="0" presId="urn:microsoft.com/office/officeart/2005/8/layout/process2"/>
    <dgm:cxn modelId="{C45788F9-AD37-4FC2-8F6E-032BCDC0C2DD}" type="presParOf" srcId="{73091CA4-37E1-4C8F-BFD5-D1C265A1520C}" destId="{DAB87B6B-E3B1-4318-BE00-ACBFAEF98E62}" srcOrd="0" destOrd="0" presId="urn:microsoft.com/office/officeart/2005/8/layout/process2"/>
    <dgm:cxn modelId="{9498442E-9BC2-41A3-BED4-F35D1DEF42BE}" type="presParOf" srcId="{9C7B4ECE-1F1B-446B-A6A6-8CD42380CCEA}" destId="{8A477F09-C058-499C-B7B1-2CE356E0E2C6}" srcOrd="4" destOrd="0" presId="urn:microsoft.com/office/officeart/2005/8/layout/process2"/>
    <dgm:cxn modelId="{32EFE10D-AD85-4D89-B75E-B6ED43BF72FA}" type="presParOf" srcId="{9C7B4ECE-1F1B-446B-A6A6-8CD42380CCEA}" destId="{31C538F1-2CD8-46A5-BACD-019EDEFAAD07}" srcOrd="5" destOrd="0" presId="urn:microsoft.com/office/officeart/2005/8/layout/process2"/>
    <dgm:cxn modelId="{D0E8B21B-4AAC-46FF-AC32-44F3CA1A5542}" type="presParOf" srcId="{31C538F1-2CD8-46A5-BACD-019EDEFAAD07}" destId="{BA266F42-85C6-4369-988E-3837B5A40D1D}" srcOrd="0" destOrd="0" presId="urn:microsoft.com/office/officeart/2005/8/layout/process2"/>
    <dgm:cxn modelId="{13E3EE4A-E808-475D-AADD-9AA8D9820155}" type="presParOf" srcId="{9C7B4ECE-1F1B-446B-A6A6-8CD42380CCEA}" destId="{E8BA47B2-A158-4997-BAEB-E8B7A3E214D7}" srcOrd="6" destOrd="0" presId="urn:microsoft.com/office/officeart/2005/8/layout/process2"/>
    <dgm:cxn modelId="{7AFCBEEF-E204-4DB7-9B45-8DB08DC35F6E}" type="presParOf" srcId="{9C7B4ECE-1F1B-446B-A6A6-8CD42380CCEA}" destId="{D50F3A79-49E9-45DC-8A7C-0051B21B4791}" srcOrd="7" destOrd="0" presId="urn:microsoft.com/office/officeart/2005/8/layout/process2"/>
    <dgm:cxn modelId="{9A4A0958-6566-40A9-AAE8-A5DF485A7CF4}" type="presParOf" srcId="{D50F3A79-49E9-45DC-8A7C-0051B21B4791}" destId="{FF87F92A-D8BB-4B55-B522-688176EC9559}" srcOrd="0" destOrd="0" presId="urn:microsoft.com/office/officeart/2005/8/layout/process2"/>
    <dgm:cxn modelId="{29FE1C37-871A-41A9-9A76-E1E125635C8D}" type="presParOf" srcId="{9C7B4ECE-1F1B-446B-A6A6-8CD42380CCEA}" destId="{27FA250F-E6E4-4E2E-BFDB-83183B079A79}" srcOrd="8"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2B43C20-A114-400A-8F49-0767161E69F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49F4FED3-2E10-4CB7-8BDD-066391CE9F2B}">
      <dgm:prSet phldrT="[Κείμενο]"/>
      <dgm:spPr/>
      <dgm:t>
        <a:bodyPr/>
        <a:lstStyle/>
        <a:p>
          <a:r>
            <a:rPr lang="el-GR" dirty="0" smtClean="0"/>
            <a:t>Λοιμώξεις πεπτικού συστήματος</a:t>
          </a:r>
          <a:endParaRPr lang="el-GR" dirty="0"/>
        </a:p>
      </dgm:t>
    </dgm:pt>
    <dgm:pt modelId="{CC03B13F-32FD-42D9-BACB-AC11327BAA7E}" type="parTrans" cxnId="{3B7142E9-F60F-41FB-B382-5BFBB0201BA8}">
      <dgm:prSet/>
      <dgm:spPr/>
      <dgm:t>
        <a:bodyPr/>
        <a:lstStyle/>
        <a:p>
          <a:endParaRPr lang="el-GR"/>
        </a:p>
      </dgm:t>
    </dgm:pt>
    <dgm:pt modelId="{92B3A790-474D-4509-B757-1FB8A263E159}" type="sibTrans" cxnId="{3B7142E9-F60F-41FB-B382-5BFBB0201BA8}">
      <dgm:prSet/>
      <dgm:spPr/>
      <dgm:t>
        <a:bodyPr/>
        <a:lstStyle/>
        <a:p>
          <a:endParaRPr lang="el-GR"/>
        </a:p>
      </dgm:t>
    </dgm:pt>
    <dgm:pt modelId="{2B381637-0A53-4BE2-9542-90D2E22599DB}">
      <dgm:prSet phldrT="[Κείμενο]"/>
      <dgm:spPr/>
      <dgm:t>
        <a:bodyPr/>
        <a:lstStyle/>
        <a:p>
          <a:r>
            <a:rPr lang="el-GR" dirty="0" smtClean="0"/>
            <a:t>Λοιμώξεις στόματος</a:t>
          </a:r>
          <a:endParaRPr lang="el-GR" dirty="0"/>
        </a:p>
      </dgm:t>
    </dgm:pt>
    <dgm:pt modelId="{AC665FD3-F265-4590-BB7F-B61C166927AA}" type="parTrans" cxnId="{004502CC-585A-4E49-9C2A-782C3D2F78F5}">
      <dgm:prSet/>
      <dgm:spPr/>
      <dgm:t>
        <a:bodyPr/>
        <a:lstStyle/>
        <a:p>
          <a:endParaRPr lang="el-GR"/>
        </a:p>
      </dgm:t>
    </dgm:pt>
    <dgm:pt modelId="{5963DE04-C2A4-4A57-93C2-D1B8B9281697}" type="sibTrans" cxnId="{004502CC-585A-4E49-9C2A-782C3D2F78F5}">
      <dgm:prSet/>
      <dgm:spPr/>
      <dgm:t>
        <a:bodyPr/>
        <a:lstStyle/>
        <a:p>
          <a:endParaRPr lang="el-GR"/>
        </a:p>
      </dgm:t>
    </dgm:pt>
    <dgm:pt modelId="{7E50F3A6-C768-444A-87BF-468BBD1C10B5}">
      <dgm:prSet phldrT="[Κείμενο]"/>
      <dgm:spPr/>
      <dgm:t>
        <a:bodyPr/>
        <a:lstStyle/>
        <a:p>
          <a:r>
            <a:rPr lang="el-GR" dirty="0" smtClean="0"/>
            <a:t>Λοιμώξεις ανώτερου πεπτικού συστήματος (οισοφάγος, στόμαχος, δωδεκαδάκτυλο)</a:t>
          </a:r>
          <a:endParaRPr lang="el-GR" dirty="0"/>
        </a:p>
      </dgm:t>
    </dgm:pt>
    <dgm:pt modelId="{AF61F9DD-F3B7-4A84-B936-BDA8DEF4D23F}" type="parTrans" cxnId="{B19DAC85-D72E-4991-8876-59FD7281548B}">
      <dgm:prSet/>
      <dgm:spPr/>
      <dgm:t>
        <a:bodyPr/>
        <a:lstStyle/>
        <a:p>
          <a:endParaRPr lang="el-GR"/>
        </a:p>
      </dgm:t>
    </dgm:pt>
    <dgm:pt modelId="{468E8676-0A88-47A7-A38C-842CE386DAB0}" type="sibTrans" cxnId="{B19DAC85-D72E-4991-8876-59FD7281548B}">
      <dgm:prSet/>
      <dgm:spPr/>
      <dgm:t>
        <a:bodyPr/>
        <a:lstStyle/>
        <a:p>
          <a:endParaRPr lang="el-GR"/>
        </a:p>
      </dgm:t>
    </dgm:pt>
    <dgm:pt modelId="{1AA5932A-B03F-45E8-9F05-8B2C31F13D32}">
      <dgm:prSet/>
      <dgm:spPr/>
      <dgm:t>
        <a:bodyPr/>
        <a:lstStyle/>
        <a:p>
          <a:r>
            <a:rPr lang="el-GR" dirty="0" smtClean="0"/>
            <a:t>Λοιμώξεις κατώτερου πεπτικού συστήματος (λεπτό και παχύ έντερο)</a:t>
          </a:r>
          <a:endParaRPr lang="el-GR" dirty="0"/>
        </a:p>
      </dgm:t>
    </dgm:pt>
    <dgm:pt modelId="{8F2BCF11-6F57-466E-AD9C-C8BDCF468878}" type="parTrans" cxnId="{0E7A1DA7-DA46-4BC8-89C3-A00024ACEAE5}">
      <dgm:prSet/>
      <dgm:spPr/>
      <dgm:t>
        <a:bodyPr/>
        <a:lstStyle/>
        <a:p>
          <a:endParaRPr lang="el-GR"/>
        </a:p>
      </dgm:t>
    </dgm:pt>
    <dgm:pt modelId="{F1D5912E-035D-429B-9E3F-E3C7E9802A89}" type="sibTrans" cxnId="{0E7A1DA7-DA46-4BC8-89C3-A00024ACEAE5}">
      <dgm:prSet/>
      <dgm:spPr/>
      <dgm:t>
        <a:bodyPr/>
        <a:lstStyle/>
        <a:p>
          <a:endParaRPr lang="el-GR"/>
        </a:p>
      </dgm:t>
    </dgm:pt>
    <dgm:pt modelId="{7E93C5C5-ABB8-488C-82B8-5A5B3EB95CAC}" type="pres">
      <dgm:prSet presAssocID="{B2B43C20-A114-400A-8F49-0767161E69F4}" presName="hierChild1" presStyleCnt="0">
        <dgm:presLayoutVars>
          <dgm:chPref val="1"/>
          <dgm:dir/>
          <dgm:animOne val="branch"/>
          <dgm:animLvl val="lvl"/>
          <dgm:resizeHandles/>
        </dgm:presLayoutVars>
      </dgm:prSet>
      <dgm:spPr/>
      <dgm:t>
        <a:bodyPr/>
        <a:lstStyle/>
        <a:p>
          <a:endParaRPr lang="el-GR"/>
        </a:p>
      </dgm:t>
    </dgm:pt>
    <dgm:pt modelId="{E7EBC1F2-5F24-4ECC-8381-892129B5F38D}" type="pres">
      <dgm:prSet presAssocID="{49F4FED3-2E10-4CB7-8BDD-066391CE9F2B}" presName="hierRoot1" presStyleCnt="0"/>
      <dgm:spPr/>
    </dgm:pt>
    <dgm:pt modelId="{CD42F3B7-E22A-43B7-9F42-A445C3DAABC6}" type="pres">
      <dgm:prSet presAssocID="{49F4FED3-2E10-4CB7-8BDD-066391CE9F2B}" presName="composite" presStyleCnt="0"/>
      <dgm:spPr/>
    </dgm:pt>
    <dgm:pt modelId="{DE926C73-3DEC-42D7-91E2-88265F526EF0}" type="pres">
      <dgm:prSet presAssocID="{49F4FED3-2E10-4CB7-8BDD-066391CE9F2B}" presName="background" presStyleLbl="node0" presStyleIdx="0" presStyleCnt="1"/>
      <dgm:spPr/>
    </dgm:pt>
    <dgm:pt modelId="{197137DA-1087-46B6-9D1D-77EBB5E40BB5}" type="pres">
      <dgm:prSet presAssocID="{49F4FED3-2E10-4CB7-8BDD-066391CE9F2B}" presName="text" presStyleLbl="fgAcc0" presStyleIdx="0" presStyleCnt="1">
        <dgm:presLayoutVars>
          <dgm:chPref val="3"/>
        </dgm:presLayoutVars>
      </dgm:prSet>
      <dgm:spPr/>
      <dgm:t>
        <a:bodyPr/>
        <a:lstStyle/>
        <a:p>
          <a:endParaRPr lang="el-GR"/>
        </a:p>
      </dgm:t>
    </dgm:pt>
    <dgm:pt modelId="{B09BCC4B-6A71-4248-B316-683C5119D975}" type="pres">
      <dgm:prSet presAssocID="{49F4FED3-2E10-4CB7-8BDD-066391CE9F2B}" presName="hierChild2" presStyleCnt="0"/>
      <dgm:spPr/>
    </dgm:pt>
    <dgm:pt modelId="{F4C2C25D-8628-45F0-8784-4E162C900EAE}" type="pres">
      <dgm:prSet presAssocID="{AC665FD3-F265-4590-BB7F-B61C166927AA}" presName="Name10" presStyleLbl="parChTrans1D2" presStyleIdx="0" presStyleCnt="3"/>
      <dgm:spPr/>
      <dgm:t>
        <a:bodyPr/>
        <a:lstStyle/>
        <a:p>
          <a:endParaRPr lang="el-GR"/>
        </a:p>
      </dgm:t>
    </dgm:pt>
    <dgm:pt modelId="{C4939650-6DE3-4D84-B4AA-540D0C9EC6C7}" type="pres">
      <dgm:prSet presAssocID="{2B381637-0A53-4BE2-9542-90D2E22599DB}" presName="hierRoot2" presStyleCnt="0"/>
      <dgm:spPr/>
    </dgm:pt>
    <dgm:pt modelId="{D2367BE9-C732-435C-9701-FF7A06CF3743}" type="pres">
      <dgm:prSet presAssocID="{2B381637-0A53-4BE2-9542-90D2E22599DB}" presName="composite2" presStyleCnt="0"/>
      <dgm:spPr/>
    </dgm:pt>
    <dgm:pt modelId="{AABEEF54-FB3D-4BBF-8F03-B3E6AB78E3D3}" type="pres">
      <dgm:prSet presAssocID="{2B381637-0A53-4BE2-9542-90D2E22599DB}" presName="background2" presStyleLbl="node2" presStyleIdx="0" presStyleCnt="3"/>
      <dgm:spPr/>
    </dgm:pt>
    <dgm:pt modelId="{24E166DA-6CA0-4CD8-BE5F-8F2C67D53F70}" type="pres">
      <dgm:prSet presAssocID="{2B381637-0A53-4BE2-9542-90D2E22599DB}" presName="text2" presStyleLbl="fgAcc2" presStyleIdx="0" presStyleCnt="3">
        <dgm:presLayoutVars>
          <dgm:chPref val="3"/>
        </dgm:presLayoutVars>
      </dgm:prSet>
      <dgm:spPr/>
      <dgm:t>
        <a:bodyPr/>
        <a:lstStyle/>
        <a:p>
          <a:endParaRPr lang="el-GR"/>
        </a:p>
      </dgm:t>
    </dgm:pt>
    <dgm:pt modelId="{8F43200E-C5D5-445A-8124-8CF7697C8601}" type="pres">
      <dgm:prSet presAssocID="{2B381637-0A53-4BE2-9542-90D2E22599DB}" presName="hierChild3" presStyleCnt="0"/>
      <dgm:spPr/>
    </dgm:pt>
    <dgm:pt modelId="{50F7AE7C-40E5-4702-B606-1C8189D64D20}" type="pres">
      <dgm:prSet presAssocID="{AF61F9DD-F3B7-4A84-B936-BDA8DEF4D23F}" presName="Name10" presStyleLbl="parChTrans1D2" presStyleIdx="1" presStyleCnt="3"/>
      <dgm:spPr/>
      <dgm:t>
        <a:bodyPr/>
        <a:lstStyle/>
        <a:p>
          <a:endParaRPr lang="el-GR"/>
        </a:p>
      </dgm:t>
    </dgm:pt>
    <dgm:pt modelId="{BF7C9740-4368-4AF8-9CE5-51D9A3E844E6}" type="pres">
      <dgm:prSet presAssocID="{7E50F3A6-C768-444A-87BF-468BBD1C10B5}" presName="hierRoot2" presStyleCnt="0"/>
      <dgm:spPr/>
    </dgm:pt>
    <dgm:pt modelId="{85894EFE-5A65-4491-815B-FF793E166C87}" type="pres">
      <dgm:prSet presAssocID="{7E50F3A6-C768-444A-87BF-468BBD1C10B5}" presName="composite2" presStyleCnt="0"/>
      <dgm:spPr/>
    </dgm:pt>
    <dgm:pt modelId="{B1D35B03-BF6B-4499-90D1-4E3F3C0CD1D0}" type="pres">
      <dgm:prSet presAssocID="{7E50F3A6-C768-444A-87BF-468BBD1C10B5}" presName="background2" presStyleLbl="node2" presStyleIdx="1" presStyleCnt="3"/>
      <dgm:spPr/>
    </dgm:pt>
    <dgm:pt modelId="{A98B58F2-4FC2-4687-92F5-9FC752CD58D8}" type="pres">
      <dgm:prSet presAssocID="{7E50F3A6-C768-444A-87BF-468BBD1C10B5}" presName="text2" presStyleLbl="fgAcc2" presStyleIdx="1" presStyleCnt="3">
        <dgm:presLayoutVars>
          <dgm:chPref val="3"/>
        </dgm:presLayoutVars>
      </dgm:prSet>
      <dgm:spPr/>
      <dgm:t>
        <a:bodyPr/>
        <a:lstStyle/>
        <a:p>
          <a:endParaRPr lang="el-GR"/>
        </a:p>
      </dgm:t>
    </dgm:pt>
    <dgm:pt modelId="{E493CF26-45AC-426A-B7F1-31292B03339B}" type="pres">
      <dgm:prSet presAssocID="{7E50F3A6-C768-444A-87BF-468BBD1C10B5}" presName="hierChild3" presStyleCnt="0"/>
      <dgm:spPr/>
    </dgm:pt>
    <dgm:pt modelId="{BB16A969-FE21-4FAA-9FC4-C569138BED9A}" type="pres">
      <dgm:prSet presAssocID="{8F2BCF11-6F57-466E-AD9C-C8BDCF468878}" presName="Name10" presStyleLbl="parChTrans1D2" presStyleIdx="2" presStyleCnt="3"/>
      <dgm:spPr/>
      <dgm:t>
        <a:bodyPr/>
        <a:lstStyle/>
        <a:p>
          <a:endParaRPr lang="el-GR"/>
        </a:p>
      </dgm:t>
    </dgm:pt>
    <dgm:pt modelId="{BAF11454-86B9-4CE2-9C90-7EA32391282E}" type="pres">
      <dgm:prSet presAssocID="{1AA5932A-B03F-45E8-9F05-8B2C31F13D32}" presName="hierRoot2" presStyleCnt="0"/>
      <dgm:spPr/>
    </dgm:pt>
    <dgm:pt modelId="{31E9512A-DE7C-4688-AA6D-F41A1789E51B}" type="pres">
      <dgm:prSet presAssocID="{1AA5932A-B03F-45E8-9F05-8B2C31F13D32}" presName="composite2" presStyleCnt="0"/>
      <dgm:spPr/>
    </dgm:pt>
    <dgm:pt modelId="{D8D235D0-08BB-4E43-825B-406C09752275}" type="pres">
      <dgm:prSet presAssocID="{1AA5932A-B03F-45E8-9F05-8B2C31F13D32}" presName="background2" presStyleLbl="node2" presStyleIdx="2" presStyleCnt="3"/>
      <dgm:spPr/>
    </dgm:pt>
    <dgm:pt modelId="{272637C4-DDDD-46B2-8800-4FE4578B2D5F}" type="pres">
      <dgm:prSet presAssocID="{1AA5932A-B03F-45E8-9F05-8B2C31F13D32}" presName="text2" presStyleLbl="fgAcc2" presStyleIdx="2" presStyleCnt="3">
        <dgm:presLayoutVars>
          <dgm:chPref val="3"/>
        </dgm:presLayoutVars>
      </dgm:prSet>
      <dgm:spPr/>
      <dgm:t>
        <a:bodyPr/>
        <a:lstStyle/>
        <a:p>
          <a:endParaRPr lang="el-GR"/>
        </a:p>
      </dgm:t>
    </dgm:pt>
    <dgm:pt modelId="{66DDCD8A-F378-47F3-A317-96132B5F4FFE}" type="pres">
      <dgm:prSet presAssocID="{1AA5932A-B03F-45E8-9F05-8B2C31F13D32}" presName="hierChild3" presStyleCnt="0"/>
      <dgm:spPr/>
    </dgm:pt>
  </dgm:ptLst>
  <dgm:cxnLst>
    <dgm:cxn modelId="{50685F00-4D61-4FBE-98CB-CA5EBC6970CF}" type="presOf" srcId="{AF61F9DD-F3B7-4A84-B936-BDA8DEF4D23F}" destId="{50F7AE7C-40E5-4702-B606-1C8189D64D20}" srcOrd="0" destOrd="0" presId="urn:microsoft.com/office/officeart/2005/8/layout/hierarchy1"/>
    <dgm:cxn modelId="{0E7A1DA7-DA46-4BC8-89C3-A00024ACEAE5}" srcId="{49F4FED3-2E10-4CB7-8BDD-066391CE9F2B}" destId="{1AA5932A-B03F-45E8-9F05-8B2C31F13D32}" srcOrd="2" destOrd="0" parTransId="{8F2BCF11-6F57-466E-AD9C-C8BDCF468878}" sibTransId="{F1D5912E-035D-429B-9E3F-E3C7E9802A89}"/>
    <dgm:cxn modelId="{B19DAC85-D72E-4991-8876-59FD7281548B}" srcId="{49F4FED3-2E10-4CB7-8BDD-066391CE9F2B}" destId="{7E50F3A6-C768-444A-87BF-468BBD1C10B5}" srcOrd="1" destOrd="0" parTransId="{AF61F9DD-F3B7-4A84-B936-BDA8DEF4D23F}" sibTransId="{468E8676-0A88-47A7-A38C-842CE386DAB0}"/>
    <dgm:cxn modelId="{2EDDA29D-7EA9-469B-97B6-6C3E4F58B8F8}" type="presOf" srcId="{49F4FED3-2E10-4CB7-8BDD-066391CE9F2B}" destId="{197137DA-1087-46B6-9D1D-77EBB5E40BB5}" srcOrd="0" destOrd="0" presId="urn:microsoft.com/office/officeart/2005/8/layout/hierarchy1"/>
    <dgm:cxn modelId="{3B7142E9-F60F-41FB-B382-5BFBB0201BA8}" srcId="{B2B43C20-A114-400A-8F49-0767161E69F4}" destId="{49F4FED3-2E10-4CB7-8BDD-066391CE9F2B}" srcOrd="0" destOrd="0" parTransId="{CC03B13F-32FD-42D9-BACB-AC11327BAA7E}" sibTransId="{92B3A790-474D-4509-B757-1FB8A263E159}"/>
    <dgm:cxn modelId="{13F383B4-99BB-440B-871A-BB25A28684CE}" type="presOf" srcId="{AC665FD3-F265-4590-BB7F-B61C166927AA}" destId="{F4C2C25D-8628-45F0-8784-4E162C900EAE}" srcOrd="0" destOrd="0" presId="urn:microsoft.com/office/officeart/2005/8/layout/hierarchy1"/>
    <dgm:cxn modelId="{00DF36DE-EAF6-4C80-8F5F-8F2FAFD80D73}" type="presOf" srcId="{B2B43C20-A114-400A-8F49-0767161E69F4}" destId="{7E93C5C5-ABB8-488C-82B8-5A5B3EB95CAC}" srcOrd="0" destOrd="0" presId="urn:microsoft.com/office/officeart/2005/8/layout/hierarchy1"/>
    <dgm:cxn modelId="{298DB8C7-927B-44CB-8C18-4B96D1C6B8F5}" type="presOf" srcId="{7E50F3A6-C768-444A-87BF-468BBD1C10B5}" destId="{A98B58F2-4FC2-4687-92F5-9FC752CD58D8}" srcOrd="0" destOrd="0" presId="urn:microsoft.com/office/officeart/2005/8/layout/hierarchy1"/>
    <dgm:cxn modelId="{BC2E9335-4ED9-4BEC-AE43-E6728C9A3370}" type="presOf" srcId="{8F2BCF11-6F57-466E-AD9C-C8BDCF468878}" destId="{BB16A969-FE21-4FAA-9FC4-C569138BED9A}" srcOrd="0" destOrd="0" presId="urn:microsoft.com/office/officeart/2005/8/layout/hierarchy1"/>
    <dgm:cxn modelId="{004502CC-585A-4E49-9C2A-782C3D2F78F5}" srcId="{49F4FED3-2E10-4CB7-8BDD-066391CE9F2B}" destId="{2B381637-0A53-4BE2-9542-90D2E22599DB}" srcOrd="0" destOrd="0" parTransId="{AC665FD3-F265-4590-BB7F-B61C166927AA}" sibTransId="{5963DE04-C2A4-4A57-93C2-D1B8B9281697}"/>
    <dgm:cxn modelId="{E97B03D2-20C4-4FA6-8911-63373249623A}" type="presOf" srcId="{1AA5932A-B03F-45E8-9F05-8B2C31F13D32}" destId="{272637C4-DDDD-46B2-8800-4FE4578B2D5F}" srcOrd="0" destOrd="0" presId="urn:microsoft.com/office/officeart/2005/8/layout/hierarchy1"/>
    <dgm:cxn modelId="{6CF5B7E1-A11D-47CF-9DC3-EBA4E965467D}" type="presOf" srcId="{2B381637-0A53-4BE2-9542-90D2E22599DB}" destId="{24E166DA-6CA0-4CD8-BE5F-8F2C67D53F70}" srcOrd="0" destOrd="0" presId="urn:microsoft.com/office/officeart/2005/8/layout/hierarchy1"/>
    <dgm:cxn modelId="{141622B9-D3E8-4F1E-A237-373177C16321}" type="presParOf" srcId="{7E93C5C5-ABB8-488C-82B8-5A5B3EB95CAC}" destId="{E7EBC1F2-5F24-4ECC-8381-892129B5F38D}" srcOrd="0" destOrd="0" presId="urn:microsoft.com/office/officeart/2005/8/layout/hierarchy1"/>
    <dgm:cxn modelId="{1400A637-5927-468E-AE51-29FCF55D3465}" type="presParOf" srcId="{E7EBC1F2-5F24-4ECC-8381-892129B5F38D}" destId="{CD42F3B7-E22A-43B7-9F42-A445C3DAABC6}" srcOrd="0" destOrd="0" presId="urn:microsoft.com/office/officeart/2005/8/layout/hierarchy1"/>
    <dgm:cxn modelId="{79A24335-521E-4C5D-AF80-5700C380A1B7}" type="presParOf" srcId="{CD42F3B7-E22A-43B7-9F42-A445C3DAABC6}" destId="{DE926C73-3DEC-42D7-91E2-88265F526EF0}" srcOrd="0" destOrd="0" presId="urn:microsoft.com/office/officeart/2005/8/layout/hierarchy1"/>
    <dgm:cxn modelId="{3CB9E3C5-5F43-4BCF-91F1-B7ADCD4F1D58}" type="presParOf" srcId="{CD42F3B7-E22A-43B7-9F42-A445C3DAABC6}" destId="{197137DA-1087-46B6-9D1D-77EBB5E40BB5}" srcOrd="1" destOrd="0" presId="urn:microsoft.com/office/officeart/2005/8/layout/hierarchy1"/>
    <dgm:cxn modelId="{3202A7FA-2654-435F-9576-25459FE18037}" type="presParOf" srcId="{E7EBC1F2-5F24-4ECC-8381-892129B5F38D}" destId="{B09BCC4B-6A71-4248-B316-683C5119D975}" srcOrd="1" destOrd="0" presId="urn:microsoft.com/office/officeart/2005/8/layout/hierarchy1"/>
    <dgm:cxn modelId="{B2D27E46-3191-42B1-9C3E-745CD3CEABE2}" type="presParOf" srcId="{B09BCC4B-6A71-4248-B316-683C5119D975}" destId="{F4C2C25D-8628-45F0-8784-4E162C900EAE}" srcOrd="0" destOrd="0" presId="urn:microsoft.com/office/officeart/2005/8/layout/hierarchy1"/>
    <dgm:cxn modelId="{B79233CF-121A-41E8-ABCD-193A78AE8069}" type="presParOf" srcId="{B09BCC4B-6A71-4248-B316-683C5119D975}" destId="{C4939650-6DE3-4D84-B4AA-540D0C9EC6C7}" srcOrd="1" destOrd="0" presId="urn:microsoft.com/office/officeart/2005/8/layout/hierarchy1"/>
    <dgm:cxn modelId="{2B63D42C-61EE-4088-B0BD-38F3AE6973E5}" type="presParOf" srcId="{C4939650-6DE3-4D84-B4AA-540D0C9EC6C7}" destId="{D2367BE9-C732-435C-9701-FF7A06CF3743}" srcOrd="0" destOrd="0" presId="urn:microsoft.com/office/officeart/2005/8/layout/hierarchy1"/>
    <dgm:cxn modelId="{32D831F3-1B0B-48F9-AC03-182CBB929FEA}" type="presParOf" srcId="{D2367BE9-C732-435C-9701-FF7A06CF3743}" destId="{AABEEF54-FB3D-4BBF-8F03-B3E6AB78E3D3}" srcOrd="0" destOrd="0" presId="urn:microsoft.com/office/officeart/2005/8/layout/hierarchy1"/>
    <dgm:cxn modelId="{9A924E61-2828-49C2-A536-F932A2E8D45B}" type="presParOf" srcId="{D2367BE9-C732-435C-9701-FF7A06CF3743}" destId="{24E166DA-6CA0-4CD8-BE5F-8F2C67D53F70}" srcOrd="1" destOrd="0" presId="urn:microsoft.com/office/officeart/2005/8/layout/hierarchy1"/>
    <dgm:cxn modelId="{CE21C245-D367-46A8-B846-414C941B954E}" type="presParOf" srcId="{C4939650-6DE3-4D84-B4AA-540D0C9EC6C7}" destId="{8F43200E-C5D5-445A-8124-8CF7697C8601}" srcOrd="1" destOrd="0" presId="urn:microsoft.com/office/officeart/2005/8/layout/hierarchy1"/>
    <dgm:cxn modelId="{C1AD35D8-B8E5-4619-9ED9-D7D562E4568F}" type="presParOf" srcId="{B09BCC4B-6A71-4248-B316-683C5119D975}" destId="{50F7AE7C-40E5-4702-B606-1C8189D64D20}" srcOrd="2" destOrd="0" presId="urn:microsoft.com/office/officeart/2005/8/layout/hierarchy1"/>
    <dgm:cxn modelId="{875A4EFB-1878-425B-84EF-57913E26E7A8}" type="presParOf" srcId="{B09BCC4B-6A71-4248-B316-683C5119D975}" destId="{BF7C9740-4368-4AF8-9CE5-51D9A3E844E6}" srcOrd="3" destOrd="0" presId="urn:microsoft.com/office/officeart/2005/8/layout/hierarchy1"/>
    <dgm:cxn modelId="{509F2FC3-4221-4957-8A72-6982D6EB83B2}" type="presParOf" srcId="{BF7C9740-4368-4AF8-9CE5-51D9A3E844E6}" destId="{85894EFE-5A65-4491-815B-FF793E166C87}" srcOrd="0" destOrd="0" presId="urn:microsoft.com/office/officeart/2005/8/layout/hierarchy1"/>
    <dgm:cxn modelId="{B8E1F05F-E1B4-42DD-AA04-4281407DF110}" type="presParOf" srcId="{85894EFE-5A65-4491-815B-FF793E166C87}" destId="{B1D35B03-BF6B-4499-90D1-4E3F3C0CD1D0}" srcOrd="0" destOrd="0" presId="urn:microsoft.com/office/officeart/2005/8/layout/hierarchy1"/>
    <dgm:cxn modelId="{59838BF7-2AE1-4C2E-9463-E06AECDA926F}" type="presParOf" srcId="{85894EFE-5A65-4491-815B-FF793E166C87}" destId="{A98B58F2-4FC2-4687-92F5-9FC752CD58D8}" srcOrd="1" destOrd="0" presId="urn:microsoft.com/office/officeart/2005/8/layout/hierarchy1"/>
    <dgm:cxn modelId="{0C71DC81-688B-4B08-8C6C-CE099A1A9F35}" type="presParOf" srcId="{BF7C9740-4368-4AF8-9CE5-51D9A3E844E6}" destId="{E493CF26-45AC-426A-B7F1-31292B03339B}" srcOrd="1" destOrd="0" presId="urn:microsoft.com/office/officeart/2005/8/layout/hierarchy1"/>
    <dgm:cxn modelId="{15CD542E-6F40-43DE-A460-E05E6C6FAD8C}" type="presParOf" srcId="{B09BCC4B-6A71-4248-B316-683C5119D975}" destId="{BB16A969-FE21-4FAA-9FC4-C569138BED9A}" srcOrd="4" destOrd="0" presId="urn:microsoft.com/office/officeart/2005/8/layout/hierarchy1"/>
    <dgm:cxn modelId="{28F4137F-FDAF-49FF-85CD-DAA0ED07A2FA}" type="presParOf" srcId="{B09BCC4B-6A71-4248-B316-683C5119D975}" destId="{BAF11454-86B9-4CE2-9C90-7EA32391282E}" srcOrd="5" destOrd="0" presId="urn:microsoft.com/office/officeart/2005/8/layout/hierarchy1"/>
    <dgm:cxn modelId="{E2FCC4CF-CDF1-419D-99D4-3C4F16069121}" type="presParOf" srcId="{BAF11454-86B9-4CE2-9C90-7EA32391282E}" destId="{31E9512A-DE7C-4688-AA6D-F41A1789E51B}" srcOrd="0" destOrd="0" presId="urn:microsoft.com/office/officeart/2005/8/layout/hierarchy1"/>
    <dgm:cxn modelId="{B8FA117C-807A-46C5-A263-99BC7176C658}" type="presParOf" srcId="{31E9512A-DE7C-4688-AA6D-F41A1789E51B}" destId="{D8D235D0-08BB-4E43-825B-406C09752275}" srcOrd="0" destOrd="0" presId="urn:microsoft.com/office/officeart/2005/8/layout/hierarchy1"/>
    <dgm:cxn modelId="{CB29DFF9-D1D2-4033-8486-A1B562B939AD}" type="presParOf" srcId="{31E9512A-DE7C-4688-AA6D-F41A1789E51B}" destId="{272637C4-DDDD-46B2-8800-4FE4578B2D5F}" srcOrd="1" destOrd="0" presId="urn:microsoft.com/office/officeart/2005/8/layout/hierarchy1"/>
    <dgm:cxn modelId="{3D3CD9A5-626F-4637-A29A-6813EC35F641}" type="presParOf" srcId="{BAF11454-86B9-4CE2-9C90-7EA32391282E}" destId="{66DDCD8A-F378-47F3-A317-96132B5F4FFE}"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16CB8C7-996F-4D54-B2EF-25BC834269A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1A1370B0-A3F3-488D-A0C9-B4B92DCBF0CE}">
      <dgm:prSet phldrT="[Κείμενο]"/>
      <dgm:spPr/>
      <dgm:t>
        <a:bodyPr/>
        <a:lstStyle/>
        <a:p>
          <a:r>
            <a:rPr lang="el-GR" dirty="0" smtClean="0"/>
            <a:t>Μηχανισμοί πρόκλησης διάρροιας από μικρόβια</a:t>
          </a:r>
          <a:endParaRPr lang="el-GR" dirty="0"/>
        </a:p>
      </dgm:t>
    </dgm:pt>
    <dgm:pt modelId="{DB743D92-A221-4C89-9F0B-75003445A77F}" type="parTrans" cxnId="{2A5B1487-AB0B-4FB0-80C7-495DD911C0BF}">
      <dgm:prSet/>
      <dgm:spPr/>
      <dgm:t>
        <a:bodyPr/>
        <a:lstStyle/>
        <a:p>
          <a:endParaRPr lang="el-GR"/>
        </a:p>
      </dgm:t>
    </dgm:pt>
    <dgm:pt modelId="{9A5D1E54-90E8-4DF8-97E6-BA95A31AB558}" type="sibTrans" cxnId="{2A5B1487-AB0B-4FB0-80C7-495DD911C0BF}">
      <dgm:prSet/>
      <dgm:spPr/>
      <dgm:t>
        <a:bodyPr/>
        <a:lstStyle/>
        <a:p>
          <a:endParaRPr lang="el-GR"/>
        </a:p>
      </dgm:t>
    </dgm:pt>
    <dgm:pt modelId="{FFB9C1D7-418E-45A8-8151-276BD7B6596A}">
      <dgm:prSet phldrT="[Κείμενο]"/>
      <dgm:spPr/>
      <dgm:t>
        <a:bodyPr/>
        <a:lstStyle/>
        <a:p>
          <a:r>
            <a:rPr lang="el-GR" dirty="0" smtClean="0"/>
            <a:t>Προσκόλληση στον εντερικό βλεννογόνο</a:t>
          </a:r>
          <a:endParaRPr lang="el-GR" dirty="0"/>
        </a:p>
      </dgm:t>
    </dgm:pt>
    <dgm:pt modelId="{BF331472-F936-4165-89CD-E2B8FBDF1388}" type="parTrans" cxnId="{D7514882-E65C-4932-8D0B-79F2AE0847E3}">
      <dgm:prSet/>
      <dgm:spPr/>
      <dgm:t>
        <a:bodyPr/>
        <a:lstStyle/>
        <a:p>
          <a:endParaRPr lang="el-GR"/>
        </a:p>
      </dgm:t>
    </dgm:pt>
    <dgm:pt modelId="{43F46EFC-B09C-4F52-9453-EAD1FD227E66}" type="sibTrans" cxnId="{D7514882-E65C-4932-8D0B-79F2AE0847E3}">
      <dgm:prSet/>
      <dgm:spPr/>
      <dgm:t>
        <a:bodyPr/>
        <a:lstStyle/>
        <a:p>
          <a:endParaRPr lang="el-GR"/>
        </a:p>
      </dgm:t>
    </dgm:pt>
    <dgm:pt modelId="{6B1FD489-CB55-44B9-BA49-89400DEC451B}">
      <dgm:prSet phldrT="[Κείμενο]"/>
      <dgm:spPr/>
      <dgm:t>
        <a:bodyPr/>
        <a:lstStyle/>
        <a:p>
          <a:r>
            <a:rPr lang="el-GR" dirty="0" smtClean="0"/>
            <a:t>Εισβολή στον εντερικό βλεννογόνο</a:t>
          </a:r>
          <a:endParaRPr lang="el-GR" dirty="0"/>
        </a:p>
      </dgm:t>
    </dgm:pt>
    <dgm:pt modelId="{8FF387A5-D629-49FA-A286-30C96CF01710}" type="parTrans" cxnId="{C9820F13-7087-404E-B2B4-5ACE909D6F4A}">
      <dgm:prSet/>
      <dgm:spPr/>
      <dgm:t>
        <a:bodyPr/>
        <a:lstStyle/>
        <a:p>
          <a:endParaRPr lang="el-GR"/>
        </a:p>
      </dgm:t>
    </dgm:pt>
    <dgm:pt modelId="{89EBB868-AD45-4B76-8220-6F2210896743}" type="sibTrans" cxnId="{C9820F13-7087-404E-B2B4-5ACE909D6F4A}">
      <dgm:prSet/>
      <dgm:spPr/>
      <dgm:t>
        <a:bodyPr/>
        <a:lstStyle/>
        <a:p>
          <a:endParaRPr lang="el-GR"/>
        </a:p>
      </dgm:t>
    </dgm:pt>
    <dgm:pt modelId="{AE676843-0FF3-4828-BA1B-A343A62939AC}">
      <dgm:prSet phldrT="[Κείμενο]"/>
      <dgm:spPr/>
      <dgm:t>
        <a:bodyPr/>
        <a:lstStyle/>
        <a:p>
          <a:r>
            <a:rPr lang="el-GR" dirty="0" smtClean="0"/>
            <a:t>Είσοδος στα λεμφογάγγλια, πολλαπλασιασμός και πέρασμα στην κυκλοφορία του αίματος </a:t>
          </a:r>
          <a:endParaRPr lang="el-GR" dirty="0"/>
        </a:p>
      </dgm:t>
    </dgm:pt>
    <dgm:pt modelId="{14A63EBA-7C71-436E-AB74-4028C72AB7F8}" type="parTrans" cxnId="{F7E8A731-6523-471A-A7D8-AF49B2C3BB28}">
      <dgm:prSet/>
      <dgm:spPr/>
      <dgm:t>
        <a:bodyPr/>
        <a:lstStyle/>
        <a:p>
          <a:endParaRPr lang="el-GR"/>
        </a:p>
      </dgm:t>
    </dgm:pt>
    <dgm:pt modelId="{2FCE8240-A488-4778-B3E7-9D930C8724CF}" type="sibTrans" cxnId="{F7E8A731-6523-471A-A7D8-AF49B2C3BB28}">
      <dgm:prSet/>
      <dgm:spPr/>
      <dgm:t>
        <a:bodyPr/>
        <a:lstStyle/>
        <a:p>
          <a:endParaRPr lang="el-GR"/>
        </a:p>
      </dgm:t>
    </dgm:pt>
    <dgm:pt modelId="{953B1569-4710-4C49-AF9F-CFDAE5E4EBB7}">
      <dgm:prSet/>
      <dgm:spPr/>
      <dgm:t>
        <a:bodyPr/>
        <a:lstStyle/>
        <a:p>
          <a:r>
            <a:rPr lang="el-GR" dirty="0" smtClean="0"/>
            <a:t>Παραγωγή εντεροτοξινών</a:t>
          </a:r>
          <a:endParaRPr lang="el-GR" dirty="0"/>
        </a:p>
      </dgm:t>
    </dgm:pt>
    <dgm:pt modelId="{7CEA8995-2094-4B97-8309-5DFEDDF82BD9}" type="parTrans" cxnId="{0D2ADD6D-0461-4DD0-818F-BAA40D438BFA}">
      <dgm:prSet/>
      <dgm:spPr/>
      <dgm:t>
        <a:bodyPr/>
        <a:lstStyle/>
        <a:p>
          <a:endParaRPr lang="el-GR"/>
        </a:p>
      </dgm:t>
    </dgm:pt>
    <dgm:pt modelId="{B7079A01-28D3-4D72-852E-526998781223}" type="sibTrans" cxnId="{0D2ADD6D-0461-4DD0-818F-BAA40D438BFA}">
      <dgm:prSet/>
      <dgm:spPr/>
      <dgm:t>
        <a:bodyPr/>
        <a:lstStyle/>
        <a:p>
          <a:endParaRPr lang="el-GR"/>
        </a:p>
      </dgm:t>
    </dgm:pt>
    <dgm:pt modelId="{E98D5D18-17B5-45DE-AC9A-834E3B214B74}" type="pres">
      <dgm:prSet presAssocID="{B16CB8C7-996F-4D54-B2EF-25BC834269AE}" presName="hierChild1" presStyleCnt="0">
        <dgm:presLayoutVars>
          <dgm:chPref val="1"/>
          <dgm:dir/>
          <dgm:animOne val="branch"/>
          <dgm:animLvl val="lvl"/>
          <dgm:resizeHandles/>
        </dgm:presLayoutVars>
      </dgm:prSet>
      <dgm:spPr/>
      <dgm:t>
        <a:bodyPr/>
        <a:lstStyle/>
        <a:p>
          <a:endParaRPr lang="el-GR"/>
        </a:p>
      </dgm:t>
    </dgm:pt>
    <dgm:pt modelId="{CA161E78-C128-484B-B091-15DEF643A0B4}" type="pres">
      <dgm:prSet presAssocID="{1A1370B0-A3F3-488D-A0C9-B4B92DCBF0CE}" presName="hierRoot1" presStyleCnt="0"/>
      <dgm:spPr/>
    </dgm:pt>
    <dgm:pt modelId="{A423D990-52AA-4E4B-A3B8-0E7BBD8D9E48}" type="pres">
      <dgm:prSet presAssocID="{1A1370B0-A3F3-488D-A0C9-B4B92DCBF0CE}" presName="composite" presStyleCnt="0"/>
      <dgm:spPr/>
    </dgm:pt>
    <dgm:pt modelId="{6E4DF28F-E8A2-4A29-9F42-5F4CF68F4901}" type="pres">
      <dgm:prSet presAssocID="{1A1370B0-A3F3-488D-A0C9-B4B92DCBF0CE}" presName="background" presStyleLbl="node0" presStyleIdx="0" presStyleCnt="1"/>
      <dgm:spPr/>
    </dgm:pt>
    <dgm:pt modelId="{46AE16BE-9A33-4562-AF29-2B8534B2E8AD}" type="pres">
      <dgm:prSet presAssocID="{1A1370B0-A3F3-488D-A0C9-B4B92DCBF0CE}" presName="text" presStyleLbl="fgAcc0" presStyleIdx="0" presStyleCnt="1">
        <dgm:presLayoutVars>
          <dgm:chPref val="3"/>
        </dgm:presLayoutVars>
      </dgm:prSet>
      <dgm:spPr/>
      <dgm:t>
        <a:bodyPr/>
        <a:lstStyle/>
        <a:p>
          <a:endParaRPr lang="el-GR"/>
        </a:p>
      </dgm:t>
    </dgm:pt>
    <dgm:pt modelId="{58978210-FBB4-47A0-95D3-ADF5A63AF480}" type="pres">
      <dgm:prSet presAssocID="{1A1370B0-A3F3-488D-A0C9-B4B92DCBF0CE}" presName="hierChild2" presStyleCnt="0"/>
      <dgm:spPr/>
    </dgm:pt>
    <dgm:pt modelId="{55E581DF-5856-47A0-91D9-A572CD51F760}" type="pres">
      <dgm:prSet presAssocID="{BF331472-F936-4165-89CD-E2B8FBDF1388}" presName="Name10" presStyleLbl="parChTrans1D2" presStyleIdx="0" presStyleCnt="3"/>
      <dgm:spPr/>
      <dgm:t>
        <a:bodyPr/>
        <a:lstStyle/>
        <a:p>
          <a:endParaRPr lang="el-GR"/>
        </a:p>
      </dgm:t>
    </dgm:pt>
    <dgm:pt modelId="{28A74823-4FE1-4A8A-BEA9-25C745FC33B9}" type="pres">
      <dgm:prSet presAssocID="{FFB9C1D7-418E-45A8-8151-276BD7B6596A}" presName="hierRoot2" presStyleCnt="0"/>
      <dgm:spPr/>
    </dgm:pt>
    <dgm:pt modelId="{17FC7F52-1B17-481A-A2BF-0C8106D556B7}" type="pres">
      <dgm:prSet presAssocID="{FFB9C1D7-418E-45A8-8151-276BD7B6596A}" presName="composite2" presStyleCnt="0"/>
      <dgm:spPr/>
    </dgm:pt>
    <dgm:pt modelId="{CF36D83E-91D1-41D6-96A0-928A1947FE68}" type="pres">
      <dgm:prSet presAssocID="{FFB9C1D7-418E-45A8-8151-276BD7B6596A}" presName="background2" presStyleLbl="node2" presStyleIdx="0" presStyleCnt="3"/>
      <dgm:spPr/>
    </dgm:pt>
    <dgm:pt modelId="{C29BBBC0-1B9E-4BFD-994C-6CE997D012F2}" type="pres">
      <dgm:prSet presAssocID="{FFB9C1D7-418E-45A8-8151-276BD7B6596A}" presName="text2" presStyleLbl="fgAcc2" presStyleIdx="0" presStyleCnt="3">
        <dgm:presLayoutVars>
          <dgm:chPref val="3"/>
        </dgm:presLayoutVars>
      </dgm:prSet>
      <dgm:spPr/>
      <dgm:t>
        <a:bodyPr/>
        <a:lstStyle/>
        <a:p>
          <a:endParaRPr lang="el-GR"/>
        </a:p>
      </dgm:t>
    </dgm:pt>
    <dgm:pt modelId="{95B63D8F-2CA9-470F-8F03-43E0EFE632AF}" type="pres">
      <dgm:prSet presAssocID="{FFB9C1D7-418E-45A8-8151-276BD7B6596A}" presName="hierChild3" presStyleCnt="0"/>
      <dgm:spPr/>
    </dgm:pt>
    <dgm:pt modelId="{99A743B5-3730-4991-B595-3913D1F32D47}" type="pres">
      <dgm:prSet presAssocID="{8FF387A5-D629-49FA-A286-30C96CF01710}" presName="Name10" presStyleLbl="parChTrans1D2" presStyleIdx="1" presStyleCnt="3"/>
      <dgm:spPr/>
      <dgm:t>
        <a:bodyPr/>
        <a:lstStyle/>
        <a:p>
          <a:endParaRPr lang="el-GR"/>
        </a:p>
      </dgm:t>
    </dgm:pt>
    <dgm:pt modelId="{E01C8436-5D5F-4AE7-A941-0B25256AB26C}" type="pres">
      <dgm:prSet presAssocID="{6B1FD489-CB55-44B9-BA49-89400DEC451B}" presName="hierRoot2" presStyleCnt="0"/>
      <dgm:spPr/>
    </dgm:pt>
    <dgm:pt modelId="{D6B7739D-0A8E-4187-A7F5-0D86EAD9430E}" type="pres">
      <dgm:prSet presAssocID="{6B1FD489-CB55-44B9-BA49-89400DEC451B}" presName="composite2" presStyleCnt="0"/>
      <dgm:spPr/>
    </dgm:pt>
    <dgm:pt modelId="{9E73D345-82AD-42D1-8C3A-704C329C010F}" type="pres">
      <dgm:prSet presAssocID="{6B1FD489-CB55-44B9-BA49-89400DEC451B}" presName="background2" presStyleLbl="node2" presStyleIdx="1" presStyleCnt="3"/>
      <dgm:spPr/>
    </dgm:pt>
    <dgm:pt modelId="{6EC1EF04-6217-4B14-96A1-7433C93225F2}" type="pres">
      <dgm:prSet presAssocID="{6B1FD489-CB55-44B9-BA49-89400DEC451B}" presName="text2" presStyleLbl="fgAcc2" presStyleIdx="1" presStyleCnt="3">
        <dgm:presLayoutVars>
          <dgm:chPref val="3"/>
        </dgm:presLayoutVars>
      </dgm:prSet>
      <dgm:spPr/>
      <dgm:t>
        <a:bodyPr/>
        <a:lstStyle/>
        <a:p>
          <a:endParaRPr lang="el-GR"/>
        </a:p>
      </dgm:t>
    </dgm:pt>
    <dgm:pt modelId="{8A61AD21-0D2C-48FD-94F6-4A34DDA9CFF1}" type="pres">
      <dgm:prSet presAssocID="{6B1FD489-CB55-44B9-BA49-89400DEC451B}" presName="hierChild3" presStyleCnt="0"/>
      <dgm:spPr/>
    </dgm:pt>
    <dgm:pt modelId="{FC7E72FF-6E3B-433D-86B0-3C963218B6ED}" type="pres">
      <dgm:prSet presAssocID="{14A63EBA-7C71-436E-AB74-4028C72AB7F8}" presName="Name17" presStyleLbl="parChTrans1D3" presStyleIdx="0" presStyleCnt="1"/>
      <dgm:spPr/>
      <dgm:t>
        <a:bodyPr/>
        <a:lstStyle/>
        <a:p>
          <a:endParaRPr lang="el-GR"/>
        </a:p>
      </dgm:t>
    </dgm:pt>
    <dgm:pt modelId="{7A8D01A0-4916-4D51-BC9C-935019E810AD}" type="pres">
      <dgm:prSet presAssocID="{AE676843-0FF3-4828-BA1B-A343A62939AC}" presName="hierRoot3" presStyleCnt="0"/>
      <dgm:spPr/>
    </dgm:pt>
    <dgm:pt modelId="{2AF37ED0-BD2D-471E-99A1-A2C7AA9C6DFF}" type="pres">
      <dgm:prSet presAssocID="{AE676843-0FF3-4828-BA1B-A343A62939AC}" presName="composite3" presStyleCnt="0"/>
      <dgm:spPr/>
    </dgm:pt>
    <dgm:pt modelId="{4EBAB464-5345-4C6A-94BD-EC6202142994}" type="pres">
      <dgm:prSet presAssocID="{AE676843-0FF3-4828-BA1B-A343A62939AC}" presName="background3" presStyleLbl="node3" presStyleIdx="0" presStyleCnt="1"/>
      <dgm:spPr/>
    </dgm:pt>
    <dgm:pt modelId="{FA1EA68B-BA43-4B77-B29B-893254FC67D7}" type="pres">
      <dgm:prSet presAssocID="{AE676843-0FF3-4828-BA1B-A343A62939AC}" presName="text3" presStyleLbl="fgAcc3" presStyleIdx="0" presStyleCnt="1">
        <dgm:presLayoutVars>
          <dgm:chPref val="3"/>
        </dgm:presLayoutVars>
      </dgm:prSet>
      <dgm:spPr/>
      <dgm:t>
        <a:bodyPr/>
        <a:lstStyle/>
        <a:p>
          <a:endParaRPr lang="el-GR"/>
        </a:p>
      </dgm:t>
    </dgm:pt>
    <dgm:pt modelId="{3A564D95-31A7-4E93-8AE1-9CF3C8A316BC}" type="pres">
      <dgm:prSet presAssocID="{AE676843-0FF3-4828-BA1B-A343A62939AC}" presName="hierChild4" presStyleCnt="0"/>
      <dgm:spPr/>
    </dgm:pt>
    <dgm:pt modelId="{3A97B8A7-A5C8-4154-B9DB-974A4D309DE2}" type="pres">
      <dgm:prSet presAssocID="{7CEA8995-2094-4B97-8309-5DFEDDF82BD9}" presName="Name10" presStyleLbl="parChTrans1D2" presStyleIdx="2" presStyleCnt="3"/>
      <dgm:spPr/>
      <dgm:t>
        <a:bodyPr/>
        <a:lstStyle/>
        <a:p>
          <a:endParaRPr lang="el-GR"/>
        </a:p>
      </dgm:t>
    </dgm:pt>
    <dgm:pt modelId="{BEE1C6E6-AE0C-4B9C-8FDF-CDD92E321D39}" type="pres">
      <dgm:prSet presAssocID="{953B1569-4710-4C49-AF9F-CFDAE5E4EBB7}" presName="hierRoot2" presStyleCnt="0"/>
      <dgm:spPr/>
    </dgm:pt>
    <dgm:pt modelId="{97B54D0E-4D6B-4FCC-8E8E-0F328549768C}" type="pres">
      <dgm:prSet presAssocID="{953B1569-4710-4C49-AF9F-CFDAE5E4EBB7}" presName="composite2" presStyleCnt="0"/>
      <dgm:spPr/>
    </dgm:pt>
    <dgm:pt modelId="{C42753F8-0750-4DBB-A110-08E3B5C156B9}" type="pres">
      <dgm:prSet presAssocID="{953B1569-4710-4C49-AF9F-CFDAE5E4EBB7}" presName="background2" presStyleLbl="node2" presStyleIdx="2" presStyleCnt="3"/>
      <dgm:spPr/>
    </dgm:pt>
    <dgm:pt modelId="{A150D7A9-E237-47EA-ACEF-B77705F28BC3}" type="pres">
      <dgm:prSet presAssocID="{953B1569-4710-4C49-AF9F-CFDAE5E4EBB7}" presName="text2" presStyleLbl="fgAcc2" presStyleIdx="2" presStyleCnt="3">
        <dgm:presLayoutVars>
          <dgm:chPref val="3"/>
        </dgm:presLayoutVars>
      </dgm:prSet>
      <dgm:spPr/>
      <dgm:t>
        <a:bodyPr/>
        <a:lstStyle/>
        <a:p>
          <a:endParaRPr lang="el-GR"/>
        </a:p>
      </dgm:t>
    </dgm:pt>
    <dgm:pt modelId="{FF3EC5DF-4624-49E9-A15A-A01EC012ECAD}" type="pres">
      <dgm:prSet presAssocID="{953B1569-4710-4C49-AF9F-CFDAE5E4EBB7}" presName="hierChild3" presStyleCnt="0"/>
      <dgm:spPr/>
    </dgm:pt>
  </dgm:ptLst>
  <dgm:cxnLst>
    <dgm:cxn modelId="{0D2ADD6D-0461-4DD0-818F-BAA40D438BFA}" srcId="{1A1370B0-A3F3-488D-A0C9-B4B92DCBF0CE}" destId="{953B1569-4710-4C49-AF9F-CFDAE5E4EBB7}" srcOrd="2" destOrd="0" parTransId="{7CEA8995-2094-4B97-8309-5DFEDDF82BD9}" sibTransId="{B7079A01-28D3-4D72-852E-526998781223}"/>
    <dgm:cxn modelId="{8A3B6709-FEB0-4679-9143-26215229072C}" type="presOf" srcId="{BF331472-F936-4165-89CD-E2B8FBDF1388}" destId="{55E581DF-5856-47A0-91D9-A572CD51F760}" srcOrd="0" destOrd="0" presId="urn:microsoft.com/office/officeart/2005/8/layout/hierarchy1"/>
    <dgm:cxn modelId="{F7E8A731-6523-471A-A7D8-AF49B2C3BB28}" srcId="{6B1FD489-CB55-44B9-BA49-89400DEC451B}" destId="{AE676843-0FF3-4828-BA1B-A343A62939AC}" srcOrd="0" destOrd="0" parTransId="{14A63EBA-7C71-436E-AB74-4028C72AB7F8}" sibTransId="{2FCE8240-A488-4778-B3E7-9D930C8724CF}"/>
    <dgm:cxn modelId="{D7514882-E65C-4932-8D0B-79F2AE0847E3}" srcId="{1A1370B0-A3F3-488D-A0C9-B4B92DCBF0CE}" destId="{FFB9C1D7-418E-45A8-8151-276BD7B6596A}" srcOrd="0" destOrd="0" parTransId="{BF331472-F936-4165-89CD-E2B8FBDF1388}" sibTransId="{43F46EFC-B09C-4F52-9453-EAD1FD227E66}"/>
    <dgm:cxn modelId="{560877AB-9D10-4668-AB96-57C65197D870}" type="presOf" srcId="{14A63EBA-7C71-436E-AB74-4028C72AB7F8}" destId="{FC7E72FF-6E3B-433D-86B0-3C963218B6ED}" srcOrd="0" destOrd="0" presId="urn:microsoft.com/office/officeart/2005/8/layout/hierarchy1"/>
    <dgm:cxn modelId="{C8C1003D-85AA-4A7B-BD80-40F5523C7AC7}" type="presOf" srcId="{B16CB8C7-996F-4D54-B2EF-25BC834269AE}" destId="{E98D5D18-17B5-45DE-AC9A-834E3B214B74}" srcOrd="0" destOrd="0" presId="urn:microsoft.com/office/officeart/2005/8/layout/hierarchy1"/>
    <dgm:cxn modelId="{642F51F0-3B3B-4A1F-8EF6-B1CA7AC2468D}" type="presOf" srcId="{1A1370B0-A3F3-488D-A0C9-B4B92DCBF0CE}" destId="{46AE16BE-9A33-4562-AF29-2B8534B2E8AD}" srcOrd="0" destOrd="0" presId="urn:microsoft.com/office/officeart/2005/8/layout/hierarchy1"/>
    <dgm:cxn modelId="{E235F40F-51A1-45BB-9191-913C44CF9EA2}" type="presOf" srcId="{AE676843-0FF3-4828-BA1B-A343A62939AC}" destId="{FA1EA68B-BA43-4B77-B29B-893254FC67D7}" srcOrd="0" destOrd="0" presId="urn:microsoft.com/office/officeart/2005/8/layout/hierarchy1"/>
    <dgm:cxn modelId="{78BD78B1-DCF2-405F-94FE-9348562F3A84}" type="presOf" srcId="{953B1569-4710-4C49-AF9F-CFDAE5E4EBB7}" destId="{A150D7A9-E237-47EA-ACEF-B77705F28BC3}" srcOrd="0" destOrd="0" presId="urn:microsoft.com/office/officeart/2005/8/layout/hierarchy1"/>
    <dgm:cxn modelId="{6A963202-2FE9-469A-BB5B-53C0C291D0D5}" type="presOf" srcId="{8FF387A5-D629-49FA-A286-30C96CF01710}" destId="{99A743B5-3730-4991-B595-3913D1F32D47}" srcOrd="0" destOrd="0" presId="urn:microsoft.com/office/officeart/2005/8/layout/hierarchy1"/>
    <dgm:cxn modelId="{2A5B1487-AB0B-4FB0-80C7-495DD911C0BF}" srcId="{B16CB8C7-996F-4D54-B2EF-25BC834269AE}" destId="{1A1370B0-A3F3-488D-A0C9-B4B92DCBF0CE}" srcOrd="0" destOrd="0" parTransId="{DB743D92-A221-4C89-9F0B-75003445A77F}" sibTransId="{9A5D1E54-90E8-4DF8-97E6-BA95A31AB558}"/>
    <dgm:cxn modelId="{CAFF580C-ED48-482D-ABBC-59F399F9D756}" type="presOf" srcId="{FFB9C1D7-418E-45A8-8151-276BD7B6596A}" destId="{C29BBBC0-1B9E-4BFD-994C-6CE997D012F2}" srcOrd="0" destOrd="0" presId="urn:microsoft.com/office/officeart/2005/8/layout/hierarchy1"/>
    <dgm:cxn modelId="{C9820F13-7087-404E-B2B4-5ACE909D6F4A}" srcId="{1A1370B0-A3F3-488D-A0C9-B4B92DCBF0CE}" destId="{6B1FD489-CB55-44B9-BA49-89400DEC451B}" srcOrd="1" destOrd="0" parTransId="{8FF387A5-D629-49FA-A286-30C96CF01710}" sibTransId="{89EBB868-AD45-4B76-8220-6F2210896743}"/>
    <dgm:cxn modelId="{525F4ACE-784B-4F27-B26B-C186AB8DAAFE}" type="presOf" srcId="{7CEA8995-2094-4B97-8309-5DFEDDF82BD9}" destId="{3A97B8A7-A5C8-4154-B9DB-974A4D309DE2}" srcOrd="0" destOrd="0" presId="urn:microsoft.com/office/officeart/2005/8/layout/hierarchy1"/>
    <dgm:cxn modelId="{441F189C-EF83-4539-AC92-9D055A3CBDA3}" type="presOf" srcId="{6B1FD489-CB55-44B9-BA49-89400DEC451B}" destId="{6EC1EF04-6217-4B14-96A1-7433C93225F2}" srcOrd="0" destOrd="0" presId="urn:microsoft.com/office/officeart/2005/8/layout/hierarchy1"/>
    <dgm:cxn modelId="{87194C56-139C-4567-9F2C-1DF670CD3BD7}" type="presParOf" srcId="{E98D5D18-17B5-45DE-AC9A-834E3B214B74}" destId="{CA161E78-C128-484B-B091-15DEF643A0B4}" srcOrd="0" destOrd="0" presId="urn:microsoft.com/office/officeart/2005/8/layout/hierarchy1"/>
    <dgm:cxn modelId="{778455FC-99E2-4796-89E3-73FF63C7984E}" type="presParOf" srcId="{CA161E78-C128-484B-B091-15DEF643A0B4}" destId="{A423D990-52AA-4E4B-A3B8-0E7BBD8D9E48}" srcOrd="0" destOrd="0" presId="urn:microsoft.com/office/officeart/2005/8/layout/hierarchy1"/>
    <dgm:cxn modelId="{F5ED89D5-DF67-47D0-A45C-DAEACBAC32B3}" type="presParOf" srcId="{A423D990-52AA-4E4B-A3B8-0E7BBD8D9E48}" destId="{6E4DF28F-E8A2-4A29-9F42-5F4CF68F4901}" srcOrd="0" destOrd="0" presId="urn:microsoft.com/office/officeart/2005/8/layout/hierarchy1"/>
    <dgm:cxn modelId="{6ACA605B-B48C-40E7-AD32-A769FE853557}" type="presParOf" srcId="{A423D990-52AA-4E4B-A3B8-0E7BBD8D9E48}" destId="{46AE16BE-9A33-4562-AF29-2B8534B2E8AD}" srcOrd="1" destOrd="0" presId="urn:microsoft.com/office/officeart/2005/8/layout/hierarchy1"/>
    <dgm:cxn modelId="{D031792B-E170-429C-A0F1-04BE30FD650B}" type="presParOf" srcId="{CA161E78-C128-484B-B091-15DEF643A0B4}" destId="{58978210-FBB4-47A0-95D3-ADF5A63AF480}" srcOrd="1" destOrd="0" presId="urn:microsoft.com/office/officeart/2005/8/layout/hierarchy1"/>
    <dgm:cxn modelId="{38749C3F-1FB6-4121-8287-1F698054409D}" type="presParOf" srcId="{58978210-FBB4-47A0-95D3-ADF5A63AF480}" destId="{55E581DF-5856-47A0-91D9-A572CD51F760}" srcOrd="0" destOrd="0" presId="urn:microsoft.com/office/officeart/2005/8/layout/hierarchy1"/>
    <dgm:cxn modelId="{9922490D-523C-4335-8D56-436A0BF136E4}" type="presParOf" srcId="{58978210-FBB4-47A0-95D3-ADF5A63AF480}" destId="{28A74823-4FE1-4A8A-BEA9-25C745FC33B9}" srcOrd="1" destOrd="0" presId="urn:microsoft.com/office/officeart/2005/8/layout/hierarchy1"/>
    <dgm:cxn modelId="{4F69D8A0-B6DD-4266-A34C-2289E7988D1F}" type="presParOf" srcId="{28A74823-4FE1-4A8A-BEA9-25C745FC33B9}" destId="{17FC7F52-1B17-481A-A2BF-0C8106D556B7}" srcOrd="0" destOrd="0" presId="urn:microsoft.com/office/officeart/2005/8/layout/hierarchy1"/>
    <dgm:cxn modelId="{9347FBE6-E54D-4D01-AAF5-2D7F8E72A9E8}" type="presParOf" srcId="{17FC7F52-1B17-481A-A2BF-0C8106D556B7}" destId="{CF36D83E-91D1-41D6-96A0-928A1947FE68}" srcOrd="0" destOrd="0" presId="urn:microsoft.com/office/officeart/2005/8/layout/hierarchy1"/>
    <dgm:cxn modelId="{E63A35E4-3D12-4AF6-9122-7CDD7587996B}" type="presParOf" srcId="{17FC7F52-1B17-481A-A2BF-0C8106D556B7}" destId="{C29BBBC0-1B9E-4BFD-994C-6CE997D012F2}" srcOrd="1" destOrd="0" presId="urn:microsoft.com/office/officeart/2005/8/layout/hierarchy1"/>
    <dgm:cxn modelId="{5DAAC6C1-6E69-4C27-BD1E-F11AA0A4338E}" type="presParOf" srcId="{28A74823-4FE1-4A8A-BEA9-25C745FC33B9}" destId="{95B63D8F-2CA9-470F-8F03-43E0EFE632AF}" srcOrd="1" destOrd="0" presId="urn:microsoft.com/office/officeart/2005/8/layout/hierarchy1"/>
    <dgm:cxn modelId="{22D44F63-A757-4CD9-A6EA-13760CFEC117}" type="presParOf" srcId="{58978210-FBB4-47A0-95D3-ADF5A63AF480}" destId="{99A743B5-3730-4991-B595-3913D1F32D47}" srcOrd="2" destOrd="0" presId="urn:microsoft.com/office/officeart/2005/8/layout/hierarchy1"/>
    <dgm:cxn modelId="{4E68906E-039E-49C0-AF82-7973166D20A4}" type="presParOf" srcId="{58978210-FBB4-47A0-95D3-ADF5A63AF480}" destId="{E01C8436-5D5F-4AE7-A941-0B25256AB26C}" srcOrd="3" destOrd="0" presId="urn:microsoft.com/office/officeart/2005/8/layout/hierarchy1"/>
    <dgm:cxn modelId="{4CB681C4-C36D-4444-B107-F9D02855D0D6}" type="presParOf" srcId="{E01C8436-5D5F-4AE7-A941-0B25256AB26C}" destId="{D6B7739D-0A8E-4187-A7F5-0D86EAD9430E}" srcOrd="0" destOrd="0" presId="urn:microsoft.com/office/officeart/2005/8/layout/hierarchy1"/>
    <dgm:cxn modelId="{E41B2AC9-CF59-4153-A154-54728CF39256}" type="presParOf" srcId="{D6B7739D-0A8E-4187-A7F5-0D86EAD9430E}" destId="{9E73D345-82AD-42D1-8C3A-704C329C010F}" srcOrd="0" destOrd="0" presId="urn:microsoft.com/office/officeart/2005/8/layout/hierarchy1"/>
    <dgm:cxn modelId="{6DDBE15F-2A65-425A-9292-9943E552321D}" type="presParOf" srcId="{D6B7739D-0A8E-4187-A7F5-0D86EAD9430E}" destId="{6EC1EF04-6217-4B14-96A1-7433C93225F2}" srcOrd="1" destOrd="0" presId="urn:microsoft.com/office/officeart/2005/8/layout/hierarchy1"/>
    <dgm:cxn modelId="{8B67FFEE-61B1-4344-A600-ECF111E88E01}" type="presParOf" srcId="{E01C8436-5D5F-4AE7-A941-0B25256AB26C}" destId="{8A61AD21-0D2C-48FD-94F6-4A34DDA9CFF1}" srcOrd="1" destOrd="0" presId="urn:microsoft.com/office/officeart/2005/8/layout/hierarchy1"/>
    <dgm:cxn modelId="{5ADF2F8A-305C-4B9A-B05B-EDF0043D64AE}" type="presParOf" srcId="{8A61AD21-0D2C-48FD-94F6-4A34DDA9CFF1}" destId="{FC7E72FF-6E3B-433D-86B0-3C963218B6ED}" srcOrd="0" destOrd="0" presId="urn:microsoft.com/office/officeart/2005/8/layout/hierarchy1"/>
    <dgm:cxn modelId="{381474DD-197C-4294-AF71-DA80F80DAC08}" type="presParOf" srcId="{8A61AD21-0D2C-48FD-94F6-4A34DDA9CFF1}" destId="{7A8D01A0-4916-4D51-BC9C-935019E810AD}" srcOrd="1" destOrd="0" presId="urn:microsoft.com/office/officeart/2005/8/layout/hierarchy1"/>
    <dgm:cxn modelId="{C05C0DFD-6B6F-47C1-9FEE-4F4C12EDAF5C}" type="presParOf" srcId="{7A8D01A0-4916-4D51-BC9C-935019E810AD}" destId="{2AF37ED0-BD2D-471E-99A1-A2C7AA9C6DFF}" srcOrd="0" destOrd="0" presId="urn:microsoft.com/office/officeart/2005/8/layout/hierarchy1"/>
    <dgm:cxn modelId="{AB0C5B3D-4CBE-41B8-BCEB-D6E9D62AE895}" type="presParOf" srcId="{2AF37ED0-BD2D-471E-99A1-A2C7AA9C6DFF}" destId="{4EBAB464-5345-4C6A-94BD-EC6202142994}" srcOrd="0" destOrd="0" presId="urn:microsoft.com/office/officeart/2005/8/layout/hierarchy1"/>
    <dgm:cxn modelId="{4D58E773-3368-4E20-AC35-51D0139FFB2E}" type="presParOf" srcId="{2AF37ED0-BD2D-471E-99A1-A2C7AA9C6DFF}" destId="{FA1EA68B-BA43-4B77-B29B-893254FC67D7}" srcOrd="1" destOrd="0" presId="urn:microsoft.com/office/officeart/2005/8/layout/hierarchy1"/>
    <dgm:cxn modelId="{3CBB67FA-4524-4F4B-8550-7784F288CCBC}" type="presParOf" srcId="{7A8D01A0-4916-4D51-BC9C-935019E810AD}" destId="{3A564D95-31A7-4E93-8AE1-9CF3C8A316BC}" srcOrd="1" destOrd="0" presId="urn:microsoft.com/office/officeart/2005/8/layout/hierarchy1"/>
    <dgm:cxn modelId="{556215F2-FAF3-4B9E-97C3-AE01AD05E829}" type="presParOf" srcId="{58978210-FBB4-47A0-95D3-ADF5A63AF480}" destId="{3A97B8A7-A5C8-4154-B9DB-974A4D309DE2}" srcOrd="4" destOrd="0" presId="urn:microsoft.com/office/officeart/2005/8/layout/hierarchy1"/>
    <dgm:cxn modelId="{5306D397-3517-45A4-8DA3-5D30F393AE6B}" type="presParOf" srcId="{58978210-FBB4-47A0-95D3-ADF5A63AF480}" destId="{BEE1C6E6-AE0C-4B9C-8FDF-CDD92E321D39}" srcOrd="5" destOrd="0" presId="urn:microsoft.com/office/officeart/2005/8/layout/hierarchy1"/>
    <dgm:cxn modelId="{DB91A16B-8019-486E-B0F0-86A331957B16}" type="presParOf" srcId="{BEE1C6E6-AE0C-4B9C-8FDF-CDD92E321D39}" destId="{97B54D0E-4D6B-4FCC-8E8E-0F328549768C}" srcOrd="0" destOrd="0" presId="urn:microsoft.com/office/officeart/2005/8/layout/hierarchy1"/>
    <dgm:cxn modelId="{1C845854-000D-42E4-B93C-7470A918C743}" type="presParOf" srcId="{97B54D0E-4D6B-4FCC-8E8E-0F328549768C}" destId="{C42753F8-0750-4DBB-A110-08E3B5C156B9}" srcOrd="0" destOrd="0" presId="urn:microsoft.com/office/officeart/2005/8/layout/hierarchy1"/>
    <dgm:cxn modelId="{77156651-BB07-4AB0-878A-BE3FEDED1232}" type="presParOf" srcId="{97B54D0E-4D6B-4FCC-8E8E-0F328549768C}" destId="{A150D7A9-E237-47EA-ACEF-B77705F28BC3}" srcOrd="1" destOrd="0" presId="urn:microsoft.com/office/officeart/2005/8/layout/hierarchy1"/>
    <dgm:cxn modelId="{B889C6C1-E610-42D2-8222-76D50D1A0E6C}" type="presParOf" srcId="{BEE1C6E6-AE0C-4B9C-8FDF-CDD92E321D39}" destId="{FF3EC5DF-4624-49E9-A15A-A01EC012ECAD}"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D84CA69-6A14-4F4B-98E5-8E6C454C946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02BAEA08-28B8-4855-B5EE-86979FE1DD56}">
      <dgm:prSet phldrT="[Κείμενο]"/>
      <dgm:spPr/>
      <dgm:t>
        <a:bodyPr/>
        <a:lstStyle/>
        <a:p>
          <a:r>
            <a:rPr lang="el-GR" dirty="0" err="1" smtClean="0"/>
            <a:t>Εντεροτοξινογόνα</a:t>
          </a:r>
          <a:r>
            <a:rPr lang="el-GR" dirty="0" smtClean="0"/>
            <a:t> </a:t>
          </a:r>
          <a:endParaRPr lang="el-GR" dirty="0"/>
        </a:p>
      </dgm:t>
    </dgm:pt>
    <dgm:pt modelId="{84E19866-7800-4ECE-A04F-524FA5C683FB}" type="parTrans" cxnId="{C8EDEEA4-7F69-491E-8B91-EFEFEE547863}">
      <dgm:prSet/>
      <dgm:spPr/>
      <dgm:t>
        <a:bodyPr/>
        <a:lstStyle/>
        <a:p>
          <a:endParaRPr lang="el-GR"/>
        </a:p>
      </dgm:t>
    </dgm:pt>
    <dgm:pt modelId="{6D656C18-7302-4ECD-80FE-A2FE0E6C049D}" type="sibTrans" cxnId="{C8EDEEA4-7F69-491E-8B91-EFEFEE547863}">
      <dgm:prSet/>
      <dgm:spPr/>
      <dgm:t>
        <a:bodyPr/>
        <a:lstStyle/>
        <a:p>
          <a:endParaRPr lang="el-GR"/>
        </a:p>
      </dgm:t>
    </dgm:pt>
    <dgm:pt modelId="{60D91D4A-20FB-4CF5-B1E1-A090B856E32D}">
      <dgm:prSet phldrT="[Κείμενο]"/>
      <dgm:spPr/>
      <dgm:t>
        <a:bodyPr/>
        <a:lstStyle/>
        <a:p>
          <a:r>
            <a:rPr lang="el-GR" dirty="0" smtClean="0"/>
            <a:t>Παραγωγή τοξινών σε τρόφιμα πριν την κατανάλωση (γαστρεντερίτιδα, τροφική δηλητηρίαση)</a:t>
          </a:r>
          <a:endParaRPr lang="el-GR" dirty="0"/>
        </a:p>
      </dgm:t>
    </dgm:pt>
    <dgm:pt modelId="{0479F192-8388-4FC7-B339-9A3A82B81F84}" type="parTrans" cxnId="{0C0F1292-6260-4487-B229-B799A0F21D92}">
      <dgm:prSet/>
      <dgm:spPr/>
      <dgm:t>
        <a:bodyPr/>
        <a:lstStyle/>
        <a:p>
          <a:endParaRPr lang="el-GR"/>
        </a:p>
      </dgm:t>
    </dgm:pt>
    <dgm:pt modelId="{265285AB-A2EF-4A75-A2BF-103A94A10D58}" type="sibTrans" cxnId="{0C0F1292-6260-4487-B229-B799A0F21D92}">
      <dgm:prSet/>
      <dgm:spPr/>
      <dgm:t>
        <a:bodyPr/>
        <a:lstStyle/>
        <a:p>
          <a:endParaRPr lang="el-GR"/>
        </a:p>
      </dgm:t>
    </dgm:pt>
    <dgm:pt modelId="{0B0501EC-E7A7-4C11-A518-774B9B4EAA98}">
      <dgm:prSet phldrT="[Κείμενο]"/>
      <dgm:spPr/>
      <dgm:t>
        <a:bodyPr/>
        <a:lstStyle/>
        <a:p>
          <a:r>
            <a:rPr lang="el-GR" dirty="0" smtClean="0"/>
            <a:t>Παραγωγή τοξινών στον εντερικό βλεννογόνο, μετά την κατανάλωση τροφίμων. </a:t>
          </a:r>
          <a:endParaRPr lang="el-GR" dirty="0"/>
        </a:p>
      </dgm:t>
    </dgm:pt>
    <dgm:pt modelId="{7923130C-3BD0-488E-A38A-FFA0C3AAF13A}" type="parTrans" cxnId="{757D0101-279F-4923-B901-E0B2B34C346C}">
      <dgm:prSet/>
      <dgm:spPr/>
      <dgm:t>
        <a:bodyPr/>
        <a:lstStyle/>
        <a:p>
          <a:endParaRPr lang="el-GR"/>
        </a:p>
      </dgm:t>
    </dgm:pt>
    <dgm:pt modelId="{424F462E-C5B1-49E8-A175-C05E070BA566}" type="sibTrans" cxnId="{757D0101-279F-4923-B901-E0B2B34C346C}">
      <dgm:prSet/>
      <dgm:spPr/>
      <dgm:t>
        <a:bodyPr/>
        <a:lstStyle/>
        <a:p>
          <a:endParaRPr lang="el-GR"/>
        </a:p>
      </dgm:t>
    </dgm:pt>
    <dgm:pt modelId="{EC5D457A-5141-490A-9215-C1E47DEFB2A3}">
      <dgm:prSet phldrT="[Κείμενο]"/>
      <dgm:spPr/>
      <dgm:t>
        <a:bodyPr/>
        <a:lstStyle/>
        <a:p>
          <a:r>
            <a:rPr lang="el-GR" dirty="0" smtClean="0"/>
            <a:t>Εντεροδιεισδυτικά </a:t>
          </a:r>
          <a:endParaRPr lang="el-GR" dirty="0"/>
        </a:p>
      </dgm:t>
    </dgm:pt>
    <dgm:pt modelId="{19C51AB0-93C1-4970-8495-030438B39FE1}" type="parTrans" cxnId="{63C028BA-1E9B-4C24-A345-07139FEA476E}">
      <dgm:prSet/>
      <dgm:spPr/>
      <dgm:t>
        <a:bodyPr/>
        <a:lstStyle/>
        <a:p>
          <a:endParaRPr lang="el-GR"/>
        </a:p>
      </dgm:t>
    </dgm:pt>
    <dgm:pt modelId="{C4029BC6-53A9-4592-AA5B-929518343603}" type="sibTrans" cxnId="{63C028BA-1E9B-4C24-A345-07139FEA476E}">
      <dgm:prSet/>
      <dgm:spPr/>
      <dgm:t>
        <a:bodyPr/>
        <a:lstStyle/>
        <a:p>
          <a:endParaRPr lang="el-GR"/>
        </a:p>
      </dgm:t>
    </dgm:pt>
    <dgm:pt modelId="{EA552E24-F466-42FE-8E72-FE8221725B8D}">
      <dgm:prSet phldrT="[Κείμενο]"/>
      <dgm:spPr/>
      <dgm:t>
        <a:bodyPr/>
        <a:lstStyle/>
        <a:p>
          <a:r>
            <a:rPr lang="el-GR" dirty="0" smtClean="0"/>
            <a:t>Προσκόλληση στον εντερικό βλεννογόνο </a:t>
          </a:r>
          <a:r>
            <a:rPr lang="el-GR" dirty="0" smtClean="0">
              <a:sym typeface="Wingdings" pitchFamily="2" charset="2"/>
            </a:rPr>
            <a:t></a:t>
          </a:r>
          <a:r>
            <a:rPr lang="el-GR" dirty="0" smtClean="0"/>
            <a:t> καταστροφή των </a:t>
          </a:r>
          <a:r>
            <a:rPr lang="el-GR" dirty="0" err="1" smtClean="0"/>
            <a:t>μικρολαχνών</a:t>
          </a:r>
          <a:r>
            <a:rPr lang="el-GR" dirty="0" smtClean="0"/>
            <a:t> </a:t>
          </a:r>
          <a:r>
            <a:rPr lang="el-GR" dirty="0" smtClean="0">
              <a:sym typeface="Wingdings" pitchFamily="2" charset="2"/>
            </a:rPr>
            <a:t></a:t>
          </a:r>
          <a:r>
            <a:rPr lang="el-GR" dirty="0" smtClean="0"/>
            <a:t> διαταραχή της εκκριτικής και </a:t>
          </a:r>
          <a:r>
            <a:rPr lang="el-GR" dirty="0" err="1" smtClean="0"/>
            <a:t>επαναρροφητικής</a:t>
          </a:r>
          <a:r>
            <a:rPr lang="el-GR" dirty="0" smtClean="0"/>
            <a:t> ικανότητας του εντέρου</a:t>
          </a:r>
          <a:endParaRPr lang="el-GR" dirty="0"/>
        </a:p>
      </dgm:t>
    </dgm:pt>
    <dgm:pt modelId="{116380BE-E2B0-43E3-8670-483F54AF9FE2}" type="parTrans" cxnId="{CBF9407D-38A3-4730-ACF2-22661675B9FC}">
      <dgm:prSet/>
      <dgm:spPr/>
      <dgm:t>
        <a:bodyPr/>
        <a:lstStyle/>
        <a:p>
          <a:endParaRPr lang="el-GR"/>
        </a:p>
      </dgm:t>
    </dgm:pt>
    <dgm:pt modelId="{3764F809-356A-4498-A81F-3BDF03DE8791}" type="sibTrans" cxnId="{CBF9407D-38A3-4730-ACF2-22661675B9FC}">
      <dgm:prSet/>
      <dgm:spPr/>
      <dgm:t>
        <a:bodyPr/>
        <a:lstStyle/>
        <a:p>
          <a:endParaRPr lang="el-GR"/>
        </a:p>
      </dgm:t>
    </dgm:pt>
    <dgm:pt modelId="{E2A73FD3-3BD2-4B22-A6CC-C15A5350D423}" type="pres">
      <dgm:prSet presAssocID="{6D84CA69-6A14-4F4B-98E5-8E6C454C9466}" presName="Name0" presStyleCnt="0">
        <dgm:presLayoutVars>
          <dgm:dir/>
          <dgm:animLvl val="lvl"/>
          <dgm:resizeHandles/>
        </dgm:presLayoutVars>
      </dgm:prSet>
      <dgm:spPr/>
      <dgm:t>
        <a:bodyPr/>
        <a:lstStyle/>
        <a:p>
          <a:endParaRPr lang="el-GR"/>
        </a:p>
      </dgm:t>
    </dgm:pt>
    <dgm:pt modelId="{B23F6234-65C7-4D0B-B414-445215E9CF5E}" type="pres">
      <dgm:prSet presAssocID="{02BAEA08-28B8-4855-B5EE-86979FE1DD56}" presName="linNode" presStyleCnt="0"/>
      <dgm:spPr/>
    </dgm:pt>
    <dgm:pt modelId="{76B8CC47-8A67-4420-AFA6-21DEA40115D0}" type="pres">
      <dgm:prSet presAssocID="{02BAEA08-28B8-4855-B5EE-86979FE1DD56}" presName="parentShp" presStyleLbl="node1" presStyleIdx="0" presStyleCnt="2">
        <dgm:presLayoutVars>
          <dgm:bulletEnabled val="1"/>
        </dgm:presLayoutVars>
      </dgm:prSet>
      <dgm:spPr/>
      <dgm:t>
        <a:bodyPr/>
        <a:lstStyle/>
        <a:p>
          <a:endParaRPr lang="el-GR"/>
        </a:p>
      </dgm:t>
    </dgm:pt>
    <dgm:pt modelId="{12D7AC19-7811-456A-B64D-6B83AC3F0B43}" type="pres">
      <dgm:prSet presAssocID="{02BAEA08-28B8-4855-B5EE-86979FE1DD56}" presName="childShp" presStyleLbl="bgAccFollowNode1" presStyleIdx="0" presStyleCnt="2">
        <dgm:presLayoutVars>
          <dgm:bulletEnabled val="1"/>
        </dgm:presLayoutVars>
      </dgm:prSet>
      <dgm:spPr/>
      <dgm:t>
        <a:bodyPr/>
        <a:lstStyle/>
        <a:p>
          <a:endParaRPr lang="el-GR"/>
        </a:p>
      </dgm:t>
    </dgm:pt>
    <dgm:pt modelId="{68D9B742-0692-4810-940A-A436BE128E89}" type="pres">
      <dgm:prSet presAssocID="{6D656C18-7302-4ECD-80FE-A2FE0E6C049D}" presName="spacing" presStyleCnt="0"/>
      <dgm:spPr/>
    </dgm:pt>
    <dgm:pt modelId="{287F1A14-9E11-4B30-AAE8-1D0CD0ADE356}" type="pres">
      <dgm:prSet presAssocID="{EC5D457A-5141-490A-9215-C1E47DEFB2A3}" presName="linNode" presStyleCnt="0"/>
      <dgm:spPr/>
    </dgm:pt>
    <dgm:pt modelId="{25F2AE5B-7F3E-43A3-90D4-0A9AF672D88A}" type="pres">
      <dgm:prSet presAssocID="{EC5D457A-5141-490A-9215-C1E47DEFB2A3}" presName="parentShp" presStyleLbl="node1" presStyleIdx="1" presStyleCnt="2">
        <dgm:presLayoutVars>
          <dgm:bulletEnabled val="1"/>
        </dgm:presLayoutVars>
      </dgm:prSet>
      <dgm:spPr/>
      <dgm:t>
        <a:bodyPr/>
        <a:lstStyle/>
        <a:p>
          <a:endParaRPr lang="el-GR"/>
        </a:p>
      </dgm:t>
    </dgm:pt>
    <dgm:pt modelId="{F0C6A3C6-861C-41D8-944B-BBD6A431E5F8}" type="pres">
      <dgm:prSet presAssocID="{EC5D457A-5141-490A-9215-C1E47DEFB2A3}" presName="childShp" presStyleLbl="bgAccFollowNode1" presStyleIdx="1" presStyleCnt="2">
        <dgm:presLayoutVars>
          <dgm:bulletEnabled val="1"/>
        </dgm:presLayoutVars>
      </dgm:prSet>
      <dgm:spPr/>
      <dgm:t>
        <a:bodyPr/>
        <a:lstStyle/>
        <a:p>
          <a:endParaRPr lang="el-GR"/>
        </a:p>
      </dgm:t>
    </dgm:pt>
  </dgm:ptLst>
  <dgm:cxnLst>
    <dgm:cxn modelId="{78BF0C71-CB8C-46FD-B7A6-22054957B2A4}" type="presOf" srcId="{6D84CA69-6A14-4F4B-98E5-8E6C454C9466}" destId="{E2A73FD3-3BD2-4B22-A6CC-C15A5350D423}" srcOrd="0" destOrd="0" presId="urn:microsoft.com/office/officeart/2005/8/layout/vList6"/>
    <dgm:cxn modelId="{18E53E4A-CF0C-4BBC-ABE5-8C70A95C5256}" type="presOf" srcId="{0B0501EC-E7A7-4C11-A518-774B9B4EAA98}" destId="{12D7AC19-7811-456A-B64D-6B83AC3F0B43}" srcOrd="0" destOrd="1" presId="urn:microsoft.com/office/officeart/2005/8/layout/vList6"/>
    <dgm:cxn modelId="{800E4730-3218-44D7-98A1-B54FA2D0BF68}" type="presOf" srcId="{EC5D457A-5141-490A-9215-C1E47DEFB2A3}" destId="{25F2AE5B-7F3E-43A3-90D4-0A9AF672D88A}" srcOrd="0" destOrd="0" presId="urn:microsoft.com/office/officeart/2005/8/layout/vList6"/>
    <dgm:cxn modelId="{F7E33ACA-9050-4675-99F3-D78EBC7B150C}" type="presOf" srcId="{02BAEA08-28B8-4855-B5EE-86979FE1DD56}" destId="{76B8CC47-8A67-4420-AFA6-21DEA40115D0}" srcOrd="0" destOrd="0" presId="urn:microsoft.com/office/officeart/2005/8/layout/vList6"/>
    <dgm:cxn modelId="{C2BA81CA-D547-4EE4-B6E9-926C03C12F68}" type="presOf" srcId="{EA552E24-F466-42FE-8E72-FE8221725B8D}" destId="{F0C6A3C6-861C-41D8-944B-BBD6A431E5F8}" srcOrd="0" destOrd="0" presId="urn:microsoft.com/office/officeart/2005/8/layout/vList6"/>
    <dgm:cxn modelId="{430436A1-B502-4F12-A7E5-D5BD2D4051A0}" type="presOf" srcId="{60D91D4A-20FB-4CF5-B1E1-A090B856E32D}" destId="{12D7AC19-7811-456A-B64D-6B83AC3F0B43}" srcOrd="0" destOrd="0" presId="urn:microsoft.com/office/officeart/2005/8/layout/vList6"/>
    <dgm:cxn modelId="{757D0101-279F-4923-B901-E0B2B34C346C}" srcId="{02BAEA08-28B8-4855-B5EE-86979FE1DD56}" destId="{0B0501EC-E7A7-4C11-A518-774B9B4EAA98}" srcOrd="1" destOrd="0" parTransId="{7923130C-3BD0-488E-A38A-FFA0C3AAF13A}" sibTransId="{424F462E-C5B1-49E8-A175-C05E070BA566}"/>
    <dgm:cxn modelId="{CBF9407D-38A3-4730-ACF2-22661675B9FC}" srcId="{EC5D457A-5141-490A-9215-C1E47DEFB2A3}" destId="{EA552E24-F466-42FE-8E72-FE8221725B8D}" srcOrd="0" destOrd="0" parTransId="{116380BE-E2B0-43E3-8670-483F54AF9FE2}" sibTransId="{3764F809-356A-4498-A81F-3BDF03DE8791}"/>
    <dgm:cxn modelId="{0C0F1292-6260-4487-B229-B799A0F21D92}" srcId="{02BAEA08-28B8-4855-B5EE-86979FE1DD56}" destId="{60D91D4A-20FB-4CF5-B1E1-A090B856E32D}" srcOrd="0" destOrd="0" parTransId="{0479F192-8388-4FC7-B339-9A3A82B81F84}" sibTransId="{265285AB-A2EF-4A75-A2BF-103A94A10D58}"/>
    <dgm:cxn modelId="{63C028BA-1E9B-4C24-A345-07139FEA476E}" srcId="{6D84CA69-6A14-4F4B-98E5-8E6C454C9466}" destId="{EC5D457A-5141-490A-9215-C1E47DEFB2A3}" srcOrd="1" destOrd="0" parTransId="{19C51AB0-93C1-4970-8495-030438B39FE1}" sibTransId="{C4029BC6-53A9-4592-AA5B-929518343603}"/>
    <dgm:cxn modelId="{C8EDEEA4-7F69-491E-8B91-EFEFEE547863}" srcId="{6D84CA69-6A14-4F4B-98E5-8E6C454C9466}" destId="{02BAEA08-28B8-4855-B5EE-86979FE1DD56}" srcOrd="0" destOrd="0" parTransId="{84E19866-7800-4ECE-A04F-524FA5C683FB}" sibTransId="{6D656C18-7302-4ECD-80FE-A2FE0E6C049D}"/>
    <dgm:cxn modelId="{02BDC2CE-D0CA-4A56-A35D-4B41273E88FB}" type="presParOf" srcId="{E2A73FD3-3BD2-4B22-A6CC-C15A5350D423}" destId="{B23F6234-65C7-4D0B-B414-445215E9CF5E}" srcOrd="0" destOrd="0" presId="urn:microsoft.com/office/officeart/2005/8/layout/vList6"/>
    <dgm:cxn modelId="{BF78CADC-77D6-46DA-9F50-1F57DD7FFEEE}" type="presParOf" srcId="{B23F6234-65C7-4D0B-B414-445215E9CF5E}" destId="{76B8CC47-8A67-4420-AFA6-21DEA40115D0}" srcOrd="0" destOrd="0" presId="urn:microsoft.com/office/officeart/2005/8/layout/vList6"/>
    <dgm:cxn modelId="{AB024147-3D89-4E1A-B06A-6B60D971FE7E}" type="presParOf" srcId="{B23F6234-65C7-4D0B-B414-445215E9CF5E}" destId="{12D7AC19-7811-456A-B64D-6B83AC3F0B43}" srcOrd="1" destOrd="0" presId="urn:microsoft.com/office/officeart/2005/8/layout/vList6"/>
    <dgm:cxn modelId="{F275154A-B737-40B7-A91F-C7503A7FC5DD}" type="presParOf" srcId="{E2A73FD3-3BD2-4B22-A6CC-C15A5350D423}" destId="{68D9B742-0692-4810-940A-A436BE128E89}" srcOrd="1" destOrd="0" presId="urn:microsoft.com/office/officeart/2005/8/layout/vList6"/>
    <dgm:cxn modelId="{2E26AF37-4DC8-4DF4-ADA5-630CD3B84838}" type="presParOf" srcId="{E2A73FD3-3BD2-4B22-A6CC-C15A5350D423}" destId="{287F1A14-9E11-4B30-AAE8-1D0CD0ADE356}" srcOrd="2" destOrd="0" presId="urn:microsoft.com/office/officeart/2005/8/layout/vList6"/>
    <dgm:cxn modelId="{20E067F5-44C5-433C-A0A8-84CE632EE242}" type="presParOf" srcId="{287F1A14-9E11-4B30-AAE8-1D0CD0ADE356}" destId="{25F2AE5B-7F3E-43A3-90D4-0A9AF672D88A}" srcOrd="0" destOrd="0" presId="urn:microsoft.com/office/officeart/2005/8/layout/vList6"/>
    <dgm:cxn modelId="{045E86AF-3D5E-4402-A3BB-368B7CD99971}" type="presParOf" srcId="{287F1A14-9E11-4B30-AAE8-1D0CD0ADE356}" destId="{F0C6A3C6-861C-41D8-944B-BBD6A431E5F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2F3ED18-4411-419A-833B-BD60C50B3AA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5F588CE4-3D22-41D9-9168-6C6BBA488311}">
      <dgm:prSet phldrT="[Κείμενο]"/>
      <dgm:spPr/>
      <dgm:t>
        <a:bodyPr/>
        <a:lstStyle/>
        <a:p>
          <a:r>
            <a:rPr lang="el-GR" dirty="0" smtClean="0"/>
            <a:t>Εξωγενούς προέλευσης</a:t>
          </a:r>
          <a:endParaRPr lang="el-GR" dirty="0"/>
        </a:p>
      </dgm:t>
    </dgm:pt>
    <dgm:pt modelId="{BC728852-7F2E-48B8-A0A6-69BF1170F85B}" type="parTrans" cxnId="{C22ECBEE-DB2B-4216-B169-3F5CB9B7F7BB}">
      <dgm:prSet/>
      <dgm:spPr/>
      <dgm:t>
        <a:bodyPr/>
        <a:lstStyle/>
        <a:p>
          <a:endParaRPr lang="el-GR"/>
        </a:p>
      </dgm:t>
    </dgm:pt>
    <dgm:pt modelId="{D5E05A93-300F-4139-9B47-023EABB39F62}" type="sibTrans" cxnId="{C22ECBEE-DB2B-4216-B169-3F5CB9B7F7BB}">
      <dgm:prSet/>
      <dgm:spPr/>
      <dgm:t>
        <a:bodyPr/>
        <a:lstStyle/>
        <a:p>
          <a:endParaRPr lang="el-GR"/>
        </a:p>
      </dgm:t>
    </dgm:pt>
    <dgm:pt modelId="{4C99A9DE-3157-4F6D-874C-42CF411713BE}">
      <dgm:prSet phldrT="[Κείμενο]"/>
      <dgm:spPr/>
      <dgm:t>
        <a:bodyPr/>
        <a:lstStyle/>
        <a:p>
          <a:r>
            <a:rPr lang="el-GR" dirty="0" smtClean="0"/>
            <a:t>Πρόσληψη με την κατανάλωση τροφής και νερού</a:t>
          </a:r>
          <a:endParaRPr lang="el-GR" dirty="0"/>
        </a:p>
      </dgm:t>
    </dgm:pt>
    <dgm:pt modelId="{D984701D-505B-4C45-AE8C-82D798917D9A}" type="parTrans" cxnId="{9146A524-476D-4600-9819-730375119BAC}">
      <dgm:prSet/>
      <dgm:spPr/>
      <dgm:t>
        <a:bodyPr/>
        <a:lstStyle/>
        <a:p>
          <a:endParaRPr lang="el-GR"/>
        </a:p>
      </dgm:t>
    </dgm:pt>
    <dgm:pt modelId="{80898AB6-5734-4B56-A059-2C70D7631B4F}" type="sibTrans" cxnId="{9146A524-476D-4600-9819-730375119BAC}">
      <dgm:prSet/>
      <dgm:spPr/>
      <dgm:t>
        <a:bodyPr/>
        <a:lstStyle/>
        <a:p>
          <a:endParaRPr lang="el-GR"/>
        </a:p>
      </dgm:t>
    </dgm:pt>
    <dgm:pt modelId="{7D0E4D69-B906-4233-B6EE-1752B261F6F1}">
      <dgm:prSet phldrT="[Κείμενο]"/>
      <dgm:spPr/>
      <dgm:t>
        <a:bodyPr/>
        <a:lstStyle/>
        <a:p>
          <a:r>
            <a:rPr lang="el-GR" dirty="0" smtClean="0"/>
            <a:t>Τα μικρόβια πρέπει να έχουν την ικανότητα παραγωγής τοξινών και διείσδυσης στο επιθήλιο του εντέρου </a:t>
          </a:r>
          <a:endParaRPr lang="el-GR" dirty="0"/>
        </a:p>
      </dgm:t>
    </dgm:pt>
    <dgm:pt modelId="{CA79100B-BE73-4FBF-BD44-718DDBC55655}" type="parTrans" cxnId="{D2E605A2-975F-4C10-B728-112163044107}">
      <dgm:prSet/>
      <dgm:spPr/>
      <dgm:t>
        <a:bodyPr/>
        <a:lstStyle/>
        <a:p>
          <a:endParaRPr lang="el-GR"/>
        </a:p>
      </dgm:t>
    </dgm:pt>
    <dgm:pt modelId="{C645E971-E499-4FD4-8B99-EFEBBCC71D65}" type="sibTrans" cxnId="{D2E605A2-975F-4C10-B728-112163044107}">
      <dgm:prSet/>
      <dgm:spPr/>
      <dgm:t>
        <a:bodyPr/>
        <a:lstStyle/>
        <a:p>
          <a:endParaRPr lang="el-GR"/>
        </a:p>
      </dgm:t>
    </dgm:pt>
    <dgm:pt modelId="{21127D97-2A66-47F6-8620-89DA5913DD17}">
      <dgm:prSet phldrT="[Κείμενο]"/>
      <dgm:spPr/>
      <dgm:t>
        <a:bodyPr/>
        <a:lstStyle/>
        <a:p>
          <a:r>
            <a:rPr lang="el-GR" dirty="0" smtClean="0"/>
            <a:t>Ενδογενούς προέλευσης</a:t>
          </a:r>
          <a:endParaRPr lang="el-GR" dirty="0"/>
        </a:p>
      </dgm:t>
    </dgm:pt>
    <dgm:pt modelId="{82B4F6DC-CAF9-433D-8139-99747221690F}" type="parTrans" cxnId="{3BC7C87B-FE9A-41C2-96C9-753312FDA216}">
      <dgm:prSet/>
      <dgm:spPr/>
      <dgm:t>
        <a:bodyPr/>
        <a:lstStyle/>
        <a:p>
          <a:endParaRPr lang="el-GR"/>
        </a:p>
      </dgm:t>
    </dgm:pt>
    <dgm:pt modelId="{170E7687-372D-4D33-A5E8-37B530A4D0CC}" type="sibTrans" cxnId="{3BC7C87B-FE9A-41C2-96C9-753312FDA216}">
      <dgm:prSet/>
      <dgm:spPr/>
      <dgm:t>
        <a:bodyPr/>
        <a:lstStyle/>
        <a:p>
          <a:endParaRPr lang="el-GR"/>
        </a:p>
      </dgm:t>
    </dgm:pt>
    <dgm:pt modelId="{38303F36-2452-4007-812C-D667E1D3419D}">
      <dgm:prSet phldrT="[Κείμενο]"/>
      <dgm:spPr/>
      <dgm:t>
        <a:bodyPr/>
        <a:lstStyle/>
        <a:p>
          <a:r>
            <a:rPr lang="el-GR" dirty="0" smtClean="0"/>
            <a:t>Πολλαπλασιασμός μικροβίων της χλωρίδας σε βάρος των άλλων</a:t>
          </a:r>
          <a:endParaRPr lang="el-GR" dirty="0"/>
        </a:p>
      </dgm:t>
    </dgm:pt>
    <dgm:pt modelId="{0911B863-CB1C-4C30-96E7-925276F2FE0C}" type="parTrans" cxnId="{AF4A47F6-E524-46E0-8145-81F2F2553083}">
      <dgm:prSet/>
      <dgm:spPr/>
      <dgm:t>
        <a:bodyPr/>
        <a:lstStyle/>
        <a:p>
          <a:endParaRPr lang="el-GR"/>
        </a:p>
      </dgm:t>
    </dgm:pt>
    <dgm:pt modelId="{51F4ACAB-FC93-4C3C-ADEA-880A5E9912B7}" type="sibTrans" cxnId="{AF4A47F6-E524-46E0-8145-81F2F2553083}">
      <dgm:prSet/>
      <dgm:spPr/>
      <dgm:t>
        <a:bodyPr/>
        <a:lstStyle/>
        <a:p>
          <a:endParaRPr lang="el-GR"/>
        </a:p>
      </dgm:t>
    </dgm:pt>
    <dgm:pt modelId="{F1E687CE-13EC-4598-985F-C8F64CE7EF4E}">
      <dgm:prSet phldrT="[Κείμενο]"/>
      <dgm:spPr/>
      <dgm:t>
        <a:bodyPr/>
        <a:lstStyle/>
        <a:p>
          <a:r>
            <a:rPr lang="el-GR" dirty="0" smtClean="0"/>
            <a:t>Απομονώνονται κυρίως από πυώδεις συλλογές (π.χ. σκωληκοειδίτιδα) ή μετά από χειρουργικές επεμβάσεις. Μπορεί να προκαλέσουν περιτονίτιδα ή να περάσουν στην κυκλοφορία του αίματος και να προκαλέσουν σηψαιμία</a:t>
          </a:r>
          <a:endParaRPr lang="el-GR" dirty="0"/>
        </a:p>
      </dgm:t>
    </dgm:pt>
    <dgm:pt modelId="{0F71CEFD-2AA3-4FFE-9140-3462B0353341}" type="parTrans" cxnId="{4EF1F294-6B2D-46AC-BDD7-EE38E3FDDCD8}">
      <dgm:prSet/>
      <dgm:spPr/>
      <dgm:t>
        <a:bodyPr/>
        <a:lstStyle/>
        <a:p>
          <a:endParaRPr lang="el-GR"/>
        </a:p>
      </dgm:t>
    </dgm:pt>
    <dgm:pt modelId="{21544748-C72E-4CFC-B38E-49FFA9DA4431}" type="sibTrans" cxnId="{4EF1F294-6B2D-46AC-BDD7-EE38E3FDDCD8}">
      <dgm:prSet/>
      <dgm:spPr/>
      <dgm:t>
        <a:bodyPr/>
        <a:lstStyle/>
        <a:p>
          <a:endParaRPr lang="el-GR"/>
        </a:p>
      </dgm:t>
    </dgm:pt>
    <dgm:pt modelId="{BE07FD20-9F96-40E7-9EBA-D4E6C44F72E9}" type="pres">
      <dgm:prSet presAssocID="{42F3ED18-4411-419A-833B-BD60C50B3AAF}" presName="Name0" presStyleCnt="0">
        <dgm:presLayoutVars>
          <dgm:dir/>
          <dgm:animLvl val="lvl"/>
          <dgm:resizeHandles val="exact"/>
        </dgm:presLayoutVars>
      </dgm:prSet>
      <dgm:spPr/>
      <dgm:t>
        <a:bodyPr/>
        <a:lstStyle/>
        <a:p>
          <a:endParaRPr lang="el-GR"/>
        </a:p>
      </dgm:t>
    </dgm:pt>
    <dgm:pt modelId="{19F22E66-0CF4-49CD-9620-13CCCF14DA05}" type="pres">
      <dgm:prSet presAssocID="{5F588CE4-3D22-41D9-9168-6C6BBA488311}" presName="composite" presStyleCnt="0"/>
      <dgm:spPr/>
    </dgm:pt>
    <dgm:pt modelId="{B4BC8983-D60B-40EA-9B53-A53395347866}" type="pres">
      <dgm:prSet presAssocID="{5F588CE4-3D22-41D9-9168-6C6BBA488311}" presName="parTx" presStyleLbl="alignNode1" presStyleIdx="0" presStyleCnt="2">
        <dgm:presLayoutVars>
          <dgm:chMax val="0"/>
          <dgm:chPref val="0"/>
          <dgm:bulletEnabled val="1"/>
        </dgm:presLayoutVars>
      </dgm:prSet>
      <dgm:spPr/>
      <dgm:t>
        <a:bodyPr/>
        <a:lstStyle/>
        <a:p>
          <a:endParaRPr lang="el-GR"/>
        </a:p>
      </dgm:t>
    </dgm:pt>
    <dgm:pt modelId="{8E14D338-F5B1-40F4-A64E-D5A6FFD020F7}" type="pres">
      <dgm:prSet presAssocID="{5F588CE4-3D22-41D9-9168-6C6BBA488311}" presName="desTx" presStyleLbl="alignAccFollowNode1" presStyleIdx="0" presStyleCnt="2">
        <dgm:presLayoutVars>
          <dgm:bulletEnabled val="1"/>
        </dgm:presLayoutVars>
      </dgm:prSet>
      <dgm:spPr/>
      <dgm:t>
        <a:bodyPr/>
        <a:lstStyle/>
        <a:p>
          <a:endParaRPr lang="el-GR"/>
        </a:p>
      </dgm:t>
    </dgm:pt>
    <dgm:pt modelId="{2FA1CE07-1C25-4B59-B32F-45C806719C84}" type="pres">
      <dgm:prSet presAssocID="{D5E05A93-300F-4139-9B47-023EABB39F62}" presName="space" presStyleCnt="0"/>
      <dgm:spPr/>
    </dgm:pt>
    <dgm:pt modelId="{AC076901-9CB2-4A8C-8C7E-D48ADA9B00B7}" type="pres">
      <dgm:prSet presAssocID="{21127D97-2A66-47F6-8620-89DA5913DD17}" presName="composite" presStyleCnt="0"/>
      <dgm:spPr/>
    </dgm:pt>
    <dgm:pt modelId="{F40887CA-8DFD-4011-AD93-0BB6EB92B8B1}" type="pres">
      <dgm:prSet presAssocID="{21127D97-2A66-47F6-8620-89DA5913DD17}" presName="parTx" presStyleLbl="alignNode1" presStyleIdx="1" presStyleCnt="2">
        <dgm:presLayoutVars>
          <dgm:chMax val="0"/>
          <dgm:chPref val="0"/>
          <dgm:bulletEnabled val="1"/>
        </dgm:presLayoutVars>
      </dgm:prSet>
      <dgm:spPr/>
      <dgm:t>
        <a:bodyPr/>
        <a:lstStyle/>
        <a:p>
          <a:endParaRPr lang="el-GR"/>
        </a:p>
      </dgm:t>
    </dgm:pt>
    <dgm:pt modelId="{F2B1C27E-368C-4DB2-AD0E-DE38F6952891}" type="pres">
      <dgm:prSet presAssocID="{21127D97-2A66-47F6-8620-89DA5913DD17}" presName="desTx" presStyleLbl="alignAccFollowNode1" presStyleIdx="1" presStyleCnt="2">
        <dgm:presLayoutVars>
          <dgm:bulletEnabled val="1"/>
        </dgm:presLayoutVars>
      </dgm:prSet>
      <dgm:spPr/>
      <dgm:t>
        <a:bodyPr/>
        <a:lstStyle/>
        <a:p>
          <a:endParaRPr lang="el-GR"/>
        </a:p>
      </dgm:t>
    </dgm:pt>
  </dgm:ptLst>
  <dgm:cxnLst>
    <dgm:cxn modelId="{297BF865-DBF6-4676-BBB1-7C6253388991}" type="presOf" srcId="{7D0E4D69-B906-4233-B6EE-1752B261F6F1}" destId="{8E14D338-F5B1-40F4-A64E-D5A6FFD020F7}" srcOrd="0" destOrd="1" presId="urn:microsoft.com/office/officeart/2005/8/layout/hList1"/>
    <dgm:cxn modelId="{024DB06E-CEB2-46C0-B1E1-123838832A1F}" type="presOf" srcId="{42F3ED18-4411-419A-833B-BD60C50B3AAF}" destId="{BE07FD20-9F96-40E7-9EBA-D4E6C44F72E9}" srcOrd="0" destOrd="0" presId="urn:microsoft.com/office/officeart/2005/8/layout/hList1"/>
    <dgm:cxn modelId="{D2E605A2-975F-4C10-B728-112163044107}" srcId="{5F588CE4-3D22-41D9-9168-6C6BBA488311}" destId="{7D0E4D69-B906-4233-B6EE-1752B261F6F1}" srcOrd="1" destOrd="0" parTransId="{CA79100B-BE73-4FBF-BD44-718DDBC55655}" sibTransId="{C645E971-E499-4FD4-8B99-EFEBBCC71D65}"/>
    <dgm:cxn modelId="{F0EF27B6-4F2F-4489-AA31-6CF2A5E225A1}" type="presOf" srcId="{38303F36-2452-4007-812C-D667E1D3419D}" destId="{F2B1C27E-368C-4DB2-AD0E-DE38F6952891}" srcOrd="0" destOrd="0" presId="urn:microsoft.com/office/officeart/2005/8/layout/hList1"/>
    <dgm:cxn modelId="{AF4A47F6-E524-46E0-8145-81F2F2553083}" srcId="{21127D97-2A66-47F6-8620-89DA5913DD17}" destId="{38303F36-2452-4007-812C-D667E1D3419D}" srcOrd="0" destOrd="0" parTransId="{0911B863-CB1C-4C30-96E7-925276F2FE0C}" sibTransId="{51F4ACAB-FC93-4C3C-ADEA-880A5E9912B7}"/>
    <dgm:cxn modelId="{C8E86903-5CE4-4684-8DB7-7097FAC4A219}" type="presOf" srcId="{5F588CE4-3D22-41D9-9168-6C6BBA488311}" destId="{B4BC8983-D60B-40EA-9B53-A53395347866}" srcOrd="0" destOrd="0" presId="urn:microsoft.com/office/officeart/2005/8/layout/hList1"/>
    <dgm:cxn modelId="{27A8E967-3EC6-4E16-B5EF-78D6891FAA60}" type="presOf" srcId="{4C99A9DE-3157-4F6D-874C-42CF411713BE}" destId="{8E14D338-F5B1-40F4-A64E-D5A6FFD020F7}" srcOrd="0" destOrd="0" presId="urn:microsoft.com/office/officeart/2005/8/layout/hList1"/>
    <dgm:cxn modelId="{3BC7C87B-FE9A-41C2-96C9-753312FDA216}" srcId="{42F3ED18-4411-419A-833B-BD60C50B3AAF}" destId="{21127D97-2A66-47F6-8620-89DA5913DD17}" srcOrd="1" destOrd="0" parTransId="{82B4F6DC-CAF9-433D-8139-99747221690F}" sibTransId="{170E7687-372D-4D33-A5E8-37B530A4D0CC}"/>
    <dgm:cxn modelId="{C22ECBEE-DB2B-4216-B169-3F5CB9B7F7BB}" srcId="{42F3ED18-4411-419A-833B-BD60C50B3AAF}" destId="{5F588CE4-3D22-41D9-9168-6C6BBA488311}" srcOrd="0" destOrd="0" parTransId="{BC728852-7F2E-48B8-A0A6-69BF1170F85B}" sibTransId="{D5E05A93-300F-4139-9B47-023EABB39F62}"/>
    <dgm:cxn modelId="{9146A524-476D-4600-9819-730375119BAC}" srcId="{5F588CE4-3D22-41D9-9168-6C6BBA488311}" destId="{4C99A9DE-3157-4F6D-874C-42CF411713BE}" srcOrd="0" destOrd="0" parTransId="{D984701D-505B-4C45-AE8C-82D798917D9A}" sibTransId="{80898AB6-5734-4B56-A059-2C70D7631B4F}"/>
    <dgm:cxn modelId="{F84D1838-0C7E-4D8E-A539-E47B3CF7727B}" type="presOf" srcId="{21127D97-2A66-47F6-8620-89DA5913DD17}" destId="{F40887CA-8DFD-4011-AD93-0BB6EB92B8B1}" srcOrd="0" destOrd="0" presId="urn:microsoft.com/office/officeart/2005/8/layout/hList1"/>
    <dgm:cxn modelId="{4EF1F294-6B2D-46AC-BDD7-EE38E3FDDCD8}" srcId="{21127D97-2A66-47F6-8620-89DA5913DD17}" destId="{F1E687CE-13EC-4598-985F-C8F64CE7EF4E}" srcOrd="1" destOrd="0" parTransId="{0F71CEFD-2AA3-4FFE-9140-3462B0353341}" sibTransId="{21544748-C72E-4CFC-B38E-49FFA9DA4431}"/>
    <dgm:cxn modelId="{5D9FCD9D-1959-4108-9301-557FF8A7F38E}" type="presOf" srcId="{F1E687CE-13EC-4598-985F-C8F64CE7EF4E}" destId="{F2B1C27E-368C-4DB2-AD0E-DE38F6952891}" srcOrd="0" destOrd="1" presId="urn:microsoft.com/office/officeart/2005/8/layout/hList1"/>
    <dgm:cxn modelId="{D7D685B0-B237-4AB3-94AD-9892AEF678B7}" type="presParOf" srcId="{BE07FD20-9F96-40E7-9EBA-D4E6C44F72E9}" destId="{19F22E66-0CF4-49CD-9620-13CCCF14DA05}" srcOrd="0" destOrd="0" presId="urn:microsoft.com/office/officeart/2005/8/layout/hList1"/>
    <dgm:cxn modelId="{3A33CF5D-D1E6-4E08-B6D5-56B461E1CED5}" type="presParOf" srcId="{19F22E66-0CF4-49CD-9620-13CCCF14DA05}" destId="{B4BC8983-D60B-40EA-9B53-A53395347866}" srcOrd="0" destOrd="0" presId="urn:microsoft.com/office/officeart/2005/8/layout/hList1"/>
    <dgm:cxn modelId="{C405A7E1-EC84-415F-B3E8-6FEF4FAD0F4B}" type="presParOf" srcId="{19F22E66-0CF4-49CD-9620-13CCCF14DA05}" destId="{8E14D338-F5B1-40F4-A64E-D5A6FFD020F7}" srcOrd="1" destOrd="0" presId="urn:microsoft.com/office/officeart/2005/8/layout/hList1"/>
    <dgm:cxn modelId="{C4EF611F-C2AF-43C6-BC51-A05A80468015}" type="presParOf" srcId="{BE07FD20-9F96-40E7-9EBA-D4E6C44F72E9}" destId="{2FA1CE07-1C25-4B59-B32F-45C806719C84}" srcOrd="1" destOrd="0" presId="urn:microsoft.com/office/officeart/2005/8/layout/hList1"/>
    <dgm:cxn modelId="{22DE8B71-6C8A-44B7-886E-86E21E057C1E}" type="presParOf" srcId="{BE07FD20-9F96-40E7-9EBA-D4E6C44F72E9}" destId="{AC076901-9CB2-4A8C-8C7E-D48ADA9B00B7}" srcOrd="2" destOrd="0" presId="urn:microsoft.com/office/officeart/2005/8/layout/hList1"/>
    <dgm:cxn modelId="{6A935595-CD16-4F07-B6AF-FE181A96FC7B}" type="presParOf" srcId="{AC076901-9CB2-4A8C-8C7E-D48ADA9B00B7}" destId="{F40887CA-8DFD-4011-AD93-0BB6EB92B8B1}" srcOrd="0" destOrd="0" presId="urn:microsoft.com/office/officeart/2005/8/layout/hList1"/>
    <dgm:cxn modelId="{8F9F4D6B-6685-4554-B260-8494E1219A70}" type="presParOf" srcId="{AC076901-9CB2-4A8C-8C7E-D48ADA9B00B7}" destId="{F2B1C27E-368C-4DB2-AD0E-DE38F695289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5A48DF-BFCD-4CA8-8377-7828C69FF5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2CC9BF6A-EE3C-4010-B58D-EF26EC598A72}">
      <dgm:prSet phldrT="[Κείμενο]" custT="1"/>
      <dgm:spPr/>
      <dgm:t>
        <a:bodyPr/>
        <a:lstStyle/>
        <a:p>
          <a:r>
            <a:rPr lang="el-GR" sz="1800" b="1" dirty="0" smtClean="0"/>
            <a:t>Ιστορικό ασθενούς</a:t>
          </a:r>
        </a:p>
      </dgm:t>
    </dgm:pt>
    <dgm:pt modelId="{C4095CF8-189A-43EC-9083-C7A977A61827}" type="parTrans" cxnId="{EF83B177-7060-422E-8864-1450A7A738E1}">
      <dgm:prSet/>
      <dgm:spPr/>
      <dgm:t>
        <a:bodyPr/>
        <a:lstStyle/>
        <a:p>
          <a:endParaRPr lang="el-GR"/>
        </a:p>
      </dgm:t>
    </dgm:pt>
    <dgm:pt modelId="{A03E682A-BA35-44C1-9B1E-21E049630318}" type="sibTrans" cxnId="{EF83B177-7060-422E-8864-1450A7A738E1}">
      <dgm:prSet/>
      <dgm:spPr/>
      <dgm:t>
        <a:bodyPr/>
        <a:lstStyle/>
        <a:p>
          <a:endParaRPr lang="el-GR"/>
        </a:p>
      </dgm:t>
    </dgm:pt>
    <dgm:pt modelId="{9727528C-DEBA-4C31-94C1-EF1808495988}">
      <dgm:prSet phldrT="[Κείμενο]" custT="1"/>
      <dgm:spPr/>
      <dgm:t>
        <a:bodyPr/>
        <a:lstStyle/>
        <a:p>
          <a:r>
            <a:rPr lang="el-GR" sz="1800" b="1" dirty="0" smtClean="0"/>
            <a:t>Καλλιέργεια δείγματος</a:t>
          </a:r>
          <a:endParaRPr lang="el-GR" sz="1800" dirty="0"/>
        </a:p>
      </dgm:t>
    </dgm:pt>
    <dgm:pt modelId="{C8C59B51-1C16-4A43-869B-38BD1453793D}" type="parTrans" cxnId="{F28BB9F9-D4CC-48DC-8453-2A8E96FAE3F2}">
      <dgm:prSet/>
      <dgm:spPr/>
      <dgm:t>
        <a:bodyPr/>
        <a:lstStyle/>
        <a:p>
          <a:endParaRPr lang="el-GR"/>
        </a:p>
      </dgm:t>
    </dgm:pt>
    <dgm:pt modelId="{B5926473-2453-40EF-80A9-8A91059A2405}" type="sibTrans" cxnId="{F28BB9F9-D4CC-48DC-8453-2A8E96FAE3F2}">
      <dgm:prSet/>
      <dgm:spPr/>
      <dgm:t>
        <a:bodyPr/>
        <a:lstStyle/>
        <a:p>
          <a:endParaRPr lang="el-GR"/>
        </a:p>
      </dgm:t>
    </dgm:pt>
    <dgm:pt modelId="{4859AEBE-0F1F-404F-B47B-1F930C8D1843}">
      <dgm:prSet phldrT="[Κείμενο]" custT="1"/>
      <dgm:spPr/>
      <dgm:t>
        <a:bodyPr/>
        <a:lstStyle/>
        <a:p>
          <a:r>
            <a:rPr lang="el-GR" sz="1800" b="1" dirty="0" smtClean="0"/>
            <a:t>Ακτινολογικές εξετάσεις</a:t>
          </a:r>
          <a:endParaRPr lang="el-GR" sz="1800" dirty="0"/>
        </a:p>
      </dgm:t>
    </dgm:pt>
    <dgm:pt modelId="{8E11D9BE-37FB-4659-9368-F6D9AC44438B}" type="parTrans" cxnId="{DCD8B189-F8F3-4576-BF5A-E9AB3DFF5D6D}">
      <dgm:prSet/>
      <dgm:spPr/>
      <dgm:t>
        <a:bodyPr/>
        <a:lstStyle/>
        <a:p>
          <a:endParaRPr lang="el-GR"/>
        </a:p>
      </dgm:t>
    </dgm:pt>
    <dgm:pt modelId="{2572C0F5-4E85-405D-B78E-CC7BF8DA5A04}" type="sibTrans" cxnId="{DCD8B189-F8F3-4576-BF5A-E9AB3DFF5D6D}">
      <dgm:prSet/>
      <dgm:spPr/>
      <dgm:t>
        <a:bodyPr/>
        <a:lstStyle/>
        <a:p>
          <a:endParaRPr lang="el-GR"/>
        </a:p>
      </dgm:t>
    </dgm:pt>
    <dgm:pt modelId="{16F94ED9-D036-4CAE-AE07-EE8D6AD2E751}">
      <dgm:prSet custT="1"/>
      <dgm:spPr/>
      <dgm:t>
        <a:bodyPr/>
        <a:lstStyle/>
        <a:p>
          <a:r>
            <a:rPr lang="el-GR" sz="1800" b="1" dirty="0" smtClean="0"/>
            <a:t>Ορολογικές εξετάσεις</a:t>
          </a:r>
          <a:endParaRPr lang="el-GR" sz="1800" dirty="0"/>
        </a:p>
      </dgm:t>
    </dgm:pt>
    <dgm:pt modelId="{D8152573-A401-4CB6-908D-903014A61EDC}" type="parTrans" cxnId="{547B8A3C-29F4-4636-AB78-3636B28B6A11}">
      <dgm:prSet/>
      <dgm:spPr/>
      <dgm:t>
        <a:bodyPr/>
        <a:lstStyle/>
        <a:p>
          <a:endParaRPr lang="el-GR"/>
        </a:p>
      </dgm:t>
    </dgm:pt>
    <dgm:pt modelId="{7AE48957-ACBF-47A1-AC26-37199B7A111F}" type="sibTrans" cxnId="{547B8A3C-29F4-4636-AB78-3636B28B6A11}">
      <dgm:prSet/>
      <dgm:spPr/>
      <dgm:t>
        <a:bodyPr/>
        <a:lstStyle/>
        <a:p>
          <a:endParaRPr lang="el-GR"/>
        </a:p>
      </dgm:t>
    </dgm:pt>
    <dgm:pt modelId="{2CD64722-C5BB-4C1E-858C-C9F38A9E7FE6}">
      <dgm:prSet/>
      <dgm:spPr/>
      <dgm:t>
        <a:bodyPr/>
        <a:lstStyle/>
        <a:p>
          <a:r>
            <a:rPr lang="el-GR" b="1" dirty="0" smtClean="0"/>
            <a:t>Μοριακές μέθοδοι</a:t>
          </a:r>
          <a:endParaRPr lang="el-GR" dirty="0"/>
        </a:p>
      </dgm:t>
    </dgm:pt>
    <dgm:pt modelId="{8D9DDA9A-B122-42B4-98E6-F1E19F909588}" type="parTrans" cxnId="{118FC1E0-C006-4AE8-93D9-7F3E79FE7731}">
      <dgm:prSet/>
      <dgm:spPr/>
      <dgm:t>
        <a:bodyPr/>
        <a:lstStyle/>
        <a:p>
          <a:endParaRPr lang="el-GR"/>
        </a:p>
      </dgm:t>
    </dgm:pt>
    <dgm:pt modelId="{7B750463-F724-4F39-BAEE-ABB8E6CEF3E6}" type="sibTrans" cxnId="{118FC1E0-C006-4AE8-93D9-7F3E79FE7731}">
      <dgm:prSet/>
      <dgm:spPr/>
      <dgm:t>
        <a:bodyPr/>
        <a:lstStyle/>
        <a:p>
          <a:endParaRPr lang="el-GR"/>
        </a:p>
      </dgm:t>
    </dgm:pt>
    <dgm:pt modelId="{C33AB73B-397B-4A6D-BA38-8FE3E6F7368D}" type="pres">
      <dgm:prSet presAssocID="{B55A48DF-BFCD-4CA8-8377-7828C69FF508}" presName="linear" presStyleCnt="0">
        <dgm:presLayoutVars>
          <dgm:dir/>
          <dgm:animLvl val="lvl"/>
          <dgm:resizeHandles val="exact"/>
        </dgm:presLayoutVars>
      </dgm:prSet>
      <dgm:spPr/>
      <dgm:t>
        <a:bodyPr/>
        <a:lstStyle/>
        <a:p>
          <a:endParaRPr lang="el-GR"/>
        </a:p>
      </dgm:t>
    </dgm:pt>
    <dgm:pt modelId="{D2525C4D-9F54-40F2-A393-B7C96441CE4E}" type="pres">
      <dgm:prSet presAssocID="{2CC9BF6A-EE3C-4010-B58D-EF26EC598A72}" presName="parentLin" presStyleCnt="0"/>
      <dgm:spPr/>
    </dgm:pt>
    <dgm:pt modelId="{A82ABA79-32D5-4910-A410-62E139A7E790}" type="pres">
      <dgm:prSet presAssocID="{2CC9BF6A-EE3C-4010-B58D-EF26EC598A72}" presName="parentLeftMargin" presStyleLbl="node1" presStyleIdx="0" presStyleCnt="5"/>
      <dgm:spPr/>
      <dgm:t>
        <a:bodyPr/>
        <a:lstStyle/>
        <a:p>
          <a:endParaRPr lang="el-GR"/>
        </a:p>
      </dgm:t>
    </dgm:pt>
    <dgm:pt modelId="{03CCB992-F87C-4F65-B7E0-EACDC887A32F}" type="pres">
      <dgm:prSet presAssocID="{2CC9BF6A-EE3C-4010-B58D-EF26EC598A72}" presName="parentText" presStyleLbl="node1" presStyleIdx="0" presStyleCnt="5">
        <dgm:presLayoutVars>
          <dgm:chMax val="0"/>
          <dgm:bulletEnabled val="1"/>
        </dgm:presLayoutVars>
      </dgm:prSet>
      <dgm:spPr/>
      <dgm:t>
        <a:bodyPr/>
        <a:lstStyle/>
        <a:p>
          <a:endParaRPr lang="el-GR"/>
        </a:p>
      </dgm:t>
    </dgm:pt>
    <dgm:pt modelId="{12AA4DE4-83ED-43F5-B4F6-E95511A2D97B}" type="pres">
      <dgm:prSet presAssocID="{2CC9BF6A-EE3C-4010-B58D-EF26EC598A72}" presName="negativeSpace" presStyleCnt="0"/>
      <dgm:spPr/>
    </dgm:pt>
    <dgm:pt modelId="{828C217B-7C88-4EA8-B323-D3C1726D36AF}" type="pres">
      <dgm:prSet presAssocID="{2CC9BF6A-EE3C-4010-B58D-EF26EC598A72}" presName="childText" presStyleLbl="conFgAcc1" presStyleIdx="0" presStyleCnt="5">
        <dgm:presLayoutVars>
          <dgm:bulletEnabled val="1"/>
        </dgm:presLayoutVars>
      </dgm:prSet>
      <dgm:spPr/>
    </dgm:pt>
    <dgm:pt modelId="{2861998A-E5ED-431D-BC25-1DA5E665B5AA}" type="pres">
      <dgm:prSet presAssocID="{A03E682A-BA35-44C1-9B1E-21E049630318}" presName="spaceBetweenRectangles" presStyleCnt="0"/>
      <dgm:spPr/>
    </dgm:pt>
    <dgm:pt modelId="{909A9FD6-C3D2-489E-9094-23F47E57BC73}" type="pres">
      <dgm:prSet presAssocID="{9727528C-DEBA-4C31-94C1-EF1808495988}" presName="parentLin" presStyleCnt="0"/>
      <dgm:spPr/>
    </dgm:pt>
    <dgm:pt modelId="{B9F64628-0320-4184-95DF-92E777B8FCE9}" type="pres">
      <dgm:prSet presAssocID="{9727528C-DEBA-4C31-94C1-EF1808495988}" presName="parentLeftMargin" presStyleLbl="node1" presStyleIdx="0" presStyleCnt="5"/>
      <dgm:spPr/>
      <dgm:t>
        <a:bodyPr/>
        <a:lstStyle/>
        <a:p>
          <a:endParaRPr lang="el-GR"/>
        </a:p>
      </dgm:t>
    </dgm:pt>
    <dgm:pt modelId="{96274913-9F86-4DE1-B9C8-19BC35D4CD75}" type="pres">
      <dgm:prSet presAssocID="{9727528C-DEBA-4C31-94C1-EF1808495988}" presName="parentText" presStyleLbl="node1" presStyleIdx="1" presStyleCnt="5">
        <dgm:presLayoutVars>
          <dgm:chMax val="0"/>
          <dgm:bulletEnabled val="1"/>
        </dgm:presLayoutVars>
      </dgm:prSet>
      <dgm:spPr/>
      <dgm:t>
        <a:bodyPr/>
        <a:lstStyle/>
        <a:p>
          <a:endParaRPr lang="el-GR"/>
        </a:p>
      </dgm:t>
    </dgm:pt>
    <dgm:pt modelId="{ABB7843D-AB56-4F40-B2CE-0746AE125F9F}" type="pres">
      <dgm:prSet presAssocID="{9727528C-DEBA-4C31-94C1-EF1808495988}" presName="negativeSpace" presStyleCnt="0"/>
      <dgm:spPr/>
    </dgm:pt>
    <dgm:pt modelId="{2C4A95DE-A047-45A7-9F3C-E7DB2555E1FB}" type="pres">
      <dgm:prSet presAssocID="{9727528C-DEBA-4C31-94C1-EF1808495988}" presName="childText" presStyleLbl="conFgAcc1" presStyleIdx="1" presStyleCnt="5">
        <dgm:presLayoutVars>
          <dgm:bulletEnabled val="1"/>
        </dgm:presLayoutVars>
      </dgm:prSet>
      <dgm:spPr/>
    </dgm:pt>
    <dgm:pt modelId="{30728613-DE22-483C-8D2A-9259AEBD374B}" type="pres">
      <dgm:prSet presAssocID="{B5926473-2453-40EF-80A9-8A91059A2405}" presName="spaceBetweenRectangles" presStyleCnt="0"/>
      <dgm:spPr/>
    </dgm:pt>
    <dgm:pt modelId="{D002A339-42EB-4F74-8204-025F700528F2}" type="pres">
      <dgm:prSet presAssocID="{4859AEBE-0F1F-404F-B47B-1F930C8D1843}" presName="parentLin" presStyleCnt="0"/>
      <dgm:spPr/>
    </dgm:pt>
    <dgm:pt modelId="{BAFBD5CC-C835-42E0-AD24-D85E7D4A5B45}" type="pres">
      <dgm:prSet presAssocID="{4859AEBE-0F1F-404F-B47B-1F930C8D1843}" presName="parentLeftMargin" presStyleLbl="node1" presStyleIdx="1" presStyleCnt="5"/>
      <dgm:spPr/>
      <dgm:t>
        <a:bodyPr/>
        <a:lstStyle/>
        <a:p>
          <a:endParaRPr lang="el-GR"/>
        </a:p>
      </dgm:t>
    </dgm:pt>
    <dgm:pt modelId="{178A0FAB-26E4-40EC-893F-FFDBC8A8BE15}" type="pres">
      <dgm:prSet presAssocID="{4859AEBE-0F1F-404F-B47B-1F930C8D1843}" presName="parentText" presStyleLbl="node1" presStyleIdx="2" presStyleCnt="5">
        <dgm:presLayoutVars>
          <dgm:chMax val="0"/>
          <dgm:bulletEnabled val="1"/>
        </dgm:presLayoutVars>
      </dgm:prSet>
      <dgm:spPr/>
      <dgm:t>
        <a:bodyPr/>
        <a:lstStyle/>
        <a:p>
          <a:endParaRPr lang="el-GR"/>
        </a:p>
      </dgm:t>
    </dgm:pt>
    <dgm:pt modelId="{E7B531F0-4E2B-4ECA-A66A-B18F688FCF4A}" type="pres">
      <dgm:prSet presAssocID="{4859AEBE-0F1F-404F-B47B-1F930C8D1843}" presName="negativeSpace" presStyleCnt="0"/>
      <dgm:spPr/>
    </dgm:pt>
    <dgm:pt modelId="{CEED9F14-CAC5-4814-899C-66AE1105749F}" type="pres">
      <dgm:prSet presAssocID="{4859AEBE-0F1F-404F-B47B-1F930C8D1843}" presName="childText" presStyleLbl="conFgAcc1" presStyleIdx="2" presStyleCnt="5">
        <dgm:presLayoutVars>
          <dgm:bulletEnabled val="1"/>
        </dgm:presLayoutVars>
      </dgm:prSet>
      <dgm:spPr/>
    </dgm:pt>
    <dgm:pt modelId="{EDF99C66-C095-4963-8E73-805EBEDEFEF8}" type="pres">
      <dgm:prSet presAssocID="{2572C0F5-4E85-405D-B78E-CC7BF8DA5A04}" presName="spaceBetweenRectangles" presStyleCnt="0"/>
      <dgm:spPr/>
    </dgm:pt>
    <dgm:pt modelId="{59C57ACA-6AE6-40F8-AD3D-2E33DC7F8122}" type="pres">
      <dgm:prSet presAssocID="{16F94ED9-D036-4CAE-AE07-EE8D6AD2E751}" presName="parentLin" presStyleCnt="0"/>
      <dgm:spPr/>
    </dgm:pt>
    <dgm:pt modelId="{25085A46-B764-4051-9FA5-254F908B1CC5}" type="pres">
      <dgm:prSet presAssocID="{16F94ED9-D036-4CAE-AE07-EE8D6AD2E751}" presName="parentLeftMargin" presStyleLbl="node1" presStyleIdx="2" presStyleCnt="5"/>
      <dgm:spPr/>
      <dgm:t>
        <a:bodyPr/>
        <a:lstStyle/>
        <a:p>
          <a:endParaRPr lang="el-GR"/>
        </a:p>
      </dgm:t>
    </dgm:pt>
    <dgm:pt modelId="{529D2E3C-C0BC-4E8F-A0B8-6E6C33F0CCC5}" type="pres">
      <dgm:prSet presAssocID="{16F94ED9-D036-4CAE-AE07-EE8D6AD2E751}" presName="parentText" presStyleLbl="node1" presStyleIdx="3" presStyleCnt="5">
        <dgm:presLayoutVars>
          <dgm:chMax val="0"/>
          <dgm:bulletEnabled val="1"/>
        </dgm:presLayoutVars>
      </dgm:prSet>
      <dgm:spPr/>
      <dgm:t>
        <a:bodyPr/>
        <a:lstStyle/>
        <a:p>
          <a:endParaRPr lang="el-GR"/>
        </a:p>
      </dgm:t>
    </dgm:pt>
    <dgm:pt modelId="{01B60EE2-6077-4C7F-A125-57687B4ACFA2}" type="pres">
      <dgm:prSet presAssocID="{16F94ED9-D036-4CAE-AE07-EE8D6AD2E751}" presName="negativeSpace" presStyleCnt="0"/>
      <dgm:spPr/>
    </dgm:pt>
    <dgm:pt modelId="{231DE3BA-94A1-42BB-9058-234271CA0EAB}" type="pres">
      <dgm:prSet presAssocID="{16F94ED9-D036-4CAE-AE07-EE8D6AD2E751}" presName="childText" presStyleLbl="conFgAcc1" presStyleIdx="3" presStyleCnt="5">
        <dgm:presLayoutVars>
          <dgm:bulletEnabled val="1"/>
        </dgm:presLayoutVars>
      </dgm:prSet>
      <dgm:spPr/>
    </dgm:pt>
    <dgm:pt modelId="{DB9BB7E2-65F9-4E27-9CE0-4BBDFC0B0519}" type="pres">
      <dgm:prSet presAssocID="{7AE48957-ACBF-47A1-AC26-37199B7A111F}" presName="spaceBetweenRectangles" presStyleCnt="0"/>
      <dgm:spPr/>
    </dgm:pt>
    <dgm:pt modelId="{48AFD547-2019-414E-B4F2-08706C5389D3}" type="pres">
      <dgm:prSet presAssocID="{2CD64722-C5BB-4C1E-858C-C9F38A9E7FE6}" presName="parentLin" presStyleCnt="0"/>
      <dgm:spPr/>
    </dgm:pt>
    <dgm:pt modelId="{F48DE6D6-99BE-4013-8BEB-6657D2A2FD70}" type="pres">
      <dgm:prSet presAssocID="{2CD64722-C5BB-4C1E-858C-C9F38A9E7FE6}" presName="parentLeftMargin" presStyleLbl="node1" presStyleIdx="3" presStyleCnt="5"/>
      <dgm:spPr/>
      <dgm:t>
        <a:bodyPr/>
        <a:lstStyle/>
        <a:p>
          <a:endParaRPr lang="el-GR"/>
        </a:p>
      </dgm:t>
    </dgm:pt>
    <dgm:pt modelId="{2B8D64CD-E30F-45F8-B791-28A1FDAE039F}" type="pres">
      <dgm:prSet presAssocID="{2CD64722-C5BB-4C1E-858C-C9F38A9E7FE6}" presName="parentText" presStyleLbl="node1" presStyleIdx="4" presStyleCnt="5">
        <dgm:presLayoutVars>
          <dgm:chMax val="0"/>
          <dgm:bulletEnabled val="1"/>
        </dgm:presLayoutVars>
      </dgm:prSet>
      <dgm:spPr/>
      <dgm:t>
        <a:bodyPr/>
        <a:lstStyle/>
        <a:p>
          <a:endParaRPr lang="el-GR"/>
        </a:p>
      </dgm:t>
    </dgm:pt>
    <dgm:pt modelId="{448494E4-592C-43FB-8073-EDA9E2C91B33}" type="pres">
      <dgm:prSet presAssocID="{2CD64722-C5BB-4C1E-858C-C9F38A9E7FE6}" presName="negativeSpace" presStyleCnt="0"/>
      <dgm:spPr/>
    </dgm:pt>
    <dgm:pt modelId="{B60F51F3-9225-4785-98D1-9FC2313A3005}" type="pres">
      <dgm:prSet presAssocID="{2CD64722-C5BB-4C1E-858C-C9F38A9E7FE6}" presName="childText" presStyleLbl="conFgAcc1" presStyleIdx="4" presStyleCnt="5">
        <dgm:presLayoutVars>
          <dgm:bulletEnabled val="1"/>
        </dgm:presLayoutVars>
      </dgm:prSet>
      <dgm:spPr/>
    </dgm:pt>
  </dgm:ptLst>
  <dgm:cxnLst>
    <dgm:cxn modelId="{9B9F85B7-9F92-47FB-9880-CF3F1F775E1F}" type="presOf" srcId="{2CD64722-C5BB-4C1E-858C-C9F38A9E7FE6}" destId="{F48DE6D6-99BE-4013-8BEB-6657D2A2FD70}" srcOrd="0" destOrd="0" presId="urn:microsoft.com/office/officeart/2005/8/layout/list1"/>
    <dgm:cxn modelId="{DCD8B189-F8F3-4576-BF5A-E9AB3DFF5D6D}" srcId="{B55A48DF-BFCD-4CA8-8377-7828C69FF508}" destId="{4859AEBE-0F1F-404F-B47B-1F930C8D1843}" srcOrd="2" destOrd="0" parTransId="{8E11D9BE-37FB-4659-9368-F6D9AC44438B}" sibTransId="{2572C0F5-4E85-405D-B78E-CC7BF8DA5A04}"/>
    <dgm:cxn modelId="{68BC260C-E991-46C4-A5B3-5DBC1F71F366}" type="presOf" srcId="{2CD64722-C5BB-4C1E-858C-C9F38A9E7FE6}" destId="{2B8D64CD-E30F-45F8-B791-28A1FDAE039F}" srcOrd="1" destOrd="0" presId="urn:microsoft.com/office/officeart/2005/8/layout/list1"/>
    <dgm:cxn modelId="{E021B816-DF7B-4D44-99A8-141498127507}" type="presOf" srcId="{4859AEBE-0F1F-404F-B47B-1F930C8D1843}" destId="{178A0FAB-26E4-40EC-893F-FFDBC8A8BE15}" srcOrd="1" destOrd="0" presId="urn:microsoft.com/office/officeart/2005/8/layout/list1"/>
    <dgm:cxn modelId="{547B8A3C-29F4-4636-AB78-3636B28B6A11}" srcId="{B55A48DF-BFCD-4CA8-8377-7828C69FF508}" destId="{16F94ED9-D036-4CAE-AE07-EE8D6AD2E751}" srcOrd="3" destOrd="0" parTransId="{D8152573-A401-4CB6-908D-903014A61EDC}" sibTransId="{7AE48957-ACBF-47A1-AC26-37199B7A111F}"/>
    <dgm:cxn modelId="{BF0EBEEC-ACDD-44B1-9803-B03866B72010}" type="presOf" srcId="{9727528C-DEBA-4C31-94C1-EF1808495988}" destId="{B9F64628-0320-4184-95DF-92E777B8FCE9}" srcOrd="0" destOrd="0" presId="urn:microsoft.com/office/officeart/2005/8/layout/list1"/>
    <dgm:cxn modelId="{2F0DD9B6-1F4F-4CEC-BE30-4CD8CAAC318B}" type="presOf" srcId="{4859AEBE-0F1F-404F-B47B-1F930C8D1843}" destId="{BAFBD5CC-C835-42E0-AD24-D85E7D4A5B45}" srcOrd="0" destOrd="0" presId="urn:microsoft.com/office/officeart/2005/8/layout/list1"/>
    <dgm:cxn modelId="{AE42B263-2C48-400B-8B65-5CFFC599BC99}" type="presOf" srcId="{B55A48DF-BFCD-4CA8-8377-7828C69FF508}" destId="{C33AB73B-397B-4A6D-BA38-8FE3E6F7368D}" srcOrd="0" destOrd="0" presId="urn:microsoft.com/office/officeart/2005/8/layout/list1"/>
    <dgm:cxn modelId="{367B078E-CD4C-405F-97BF-938A030CC910}" type="presOf" srcId="{16F94ED9-D036-4CAE-AE07-EE8D6AD2E751}" destId="{529D2E3C-C0BC-4E8F-A0B8-6E6C33F0CCC5}" srcOrd="1" destOrd="0" presId="urn:microsoft.com/office/officeart/2005/8/layout/list1"/>
    <dgm:cxn modelId="{BE83958E-BD6C-479C-B9D1-AC42D97C75EA}" type="presOf" srcId="{9727528C-DEBA-4C31-94C1-EF1808495988}" destId="{96274913-9F86-4DE1-B9C8-19BC35D4CD75}" srcOrd="1" destOrd="0" presId="urn:microsoft.com/office/officeart/2005/8/layout/list1"/>
    <dgm:cxn modelId="{118FC1E0-C006-4AE8-93D9-7F3E79FE7731}" srcId="{B55A48DF-BFCD-4CA8-8377-7828C69FF508}" destId="{2CD64722-C5BB-4C1E-858C-C9F38A9E7FE6}" srcOrd="4" destOrd="0" parTransId="{8D9DDA9A-B122-42B4-98E6-F1E19F909588}" sibTransId="{7B750463-F724-4F39-BAEE-ABB8E6CEF3E6}"/>
    <dgm:cxn modelId="{D5F9252F-7BCA-4415-8C40-39F8DC26A809}" type="presOf" srcId="{2CC9BF6A-EE3C-4010-B58D-EF26EC598A72}" destId="{03CCB992-F87C-4F65-B7E0-EACDC887A32F}" srcOrd="1" destOrd="0" presId="urn:microsoft.com/office/officeart/2005/8/layout/list1"/>
    <dgm:cxn modelId="{9207377F-F1DD-47DA-BBEE-C3A936586A9E}" type="presOf" srcId="{2CC9BF6A-EE3C-4010-B58D-EF26EC598A72}" destId="{A82ABA79-32D5-4910-A410-62E139A7E790}" srcOrd="0" destOrd="0" presId="urn:microsoft.com/office/officeart/2005/8/layout/list1"/>
    <dgm:cxn modelId="{F28BB9F9-D4CC-48DC-8453-2A8E96FAE3F2}" srcId="{B55A48DF-BFCD-4CA8-8377-7828C69FF508}" destId="{9727528C-DEBA-4C31-94C1-EF1808495988}" srcOrd="1" destOrd="0" parTransId="{C8C59B51-1C16-4A43-869B-38BD1453793D}" sibTransId="{B5926473-2453-40EF-80A9-8A91059A2405}"/>
    <dgm:cxn modelId="{57FD6AF3-5D95-434E-8575-43B27E013036}" type="presOf" srcId="{16F94ED9-D036-4CAE-AE07-EE8D6AD2E751}" destId="{25085A46-B764-4051-9FA5-254F908B1CC5}" srcOrd="0" destOrd="0" presId="urn:microsoft.com/office/officeart/2005/8/layout/list1"/>
    <dgm:cxn modelId="{EF83B177-7060-422E-8864-1450A7A738E1}" srcId="{B55A48DF-BFCD-4CA8-8377-7828C69FF508}" destId="{2CC9BF6A-EE3C-4010-B58D-EF26EC598A72}" srcOrd="0" destOrd="0" parTransId="{C4095CF8-189A-43EC-9083-C7A977A61827}" sibTransId="{A03E682A-BA35-44C1-9B1E-21E049630318}"/>
    <dgm:cxn modelId="{45CF938D-C685-41EF-8C24-9B5D7A52BEE2}" type="presParOf" srcId="{C33AB73B-397B-4A6D-BA38-8FE3E6F7368D}" destId="{D2525C4D-9F54-40F2-A393-B7C96441CE4E}" srcOrd="0" destOrd="0" presId="urn:microsoft.com/office/officeart/2005/8/layout/list1"/>
    <dgm:cxn modelId="{797FCA50-F5C8-415B-8F3B-4022885B3651}" type="presParOf" srcId="{D2525C4D-9F54-40F2-A393-B7C96441CE4E}" destId="{A82ABA79-32D5-4910-A410-62E139A7E790}" srcOrd="0" destOrd="0" presId="urn:microsoft.com/office/officeart/2005/8/layout/list1"/>
    <dgm:cxn modelId="{82F0C341-CCCE-4014-8510-2B6F45AA3704}" type="presParOf" srcId="{D2525C4D-9F54-40F2-A393-B7C96441CE4E}" destId="{03CCB992-F87C-4F65-B7E0-EACDC887A32F}" srcOrd="1" destOrd="0" presId="urn:microsoft.com/office/officeart/2005/8/layout/list1"/>
    <dgm:cxn modelId="{499CF952-66B4-4D2F-B777-AA45BFDF27B9}" type="presParOf" srcId="{C33AB73B-397B-4A6D-BA38-8FE3E6F7368D}" destId="{12AA4DE4-83ED-43F5-B4F6-E95511A2D97B}" srcOrd="1" destOrd="0" presId="urn:microsoft.com/office/officeart/2005/8/layout/list1"/>
    <dgm:cxn modelId="{B026F074-BD44-4E7F-990C-C8464333A6AC}" type="presParOf" srcId="{C33AB73B-397B-4A6D-BA38-8FE3E6F7368D}" destId="{828C217B-7C88-4EA8-B323-D3C1726D36AF}" srcOrd="2" destOrd="0" presId="urn:microsoft.com/office/officeart/2005/8/layout/list1"/>
    <dgm:cxn modelId="{441CA0EE-3465-4A15-8527-054081EB0C4F}" type="presParOf" srcId="{C33AB73B-397B-4A6D-BA38-8FE3E6F7368D}" destId="{2861998A-E5ED-431D-BC25-1DA5E665B5AA}" srcOrd="3" destOrd="0" presId="urn:microsoft.com/office/officeart/2005/8/layout/list1"/>
    <dgm:cxn modelId="{556EBEA9-5400-4895-A178-7CE803E9819A}" type="presParOf" srcId="{C33AB73B-397B-4A6D-BA38-8FE3E6F7368D}" destId="{909A9FD6-C3D2-489E-9094-23F47E57BC73}" srcOrd="4" destOrd="0" presId="urn:microsoft.com/office/officeart/2005/8/layout/list1"/>
    <dgm:cxn modelId="{E97B685C-8810-4481-A785-A78E321541F9}" type="presParOf" srcId="{909A9FD6-C3D2-489E-9094-23F47E57BC73}" destId="{B9F64628-0320-4184-95DF-92E777B8FCE9}" srcOrd="0" destOrd="0" presId="urn:microsoft.com/office/officeart/2005/8/layout/list1"/>
    <dgm:cxn modelId="{1246F22E-0EAF-4C9A-8406-A66FB48BCD2C}" type="presParOf" srcId="{909A9FD6-C3D2-489E-9094-23F47E57BC73}" destId="{96274913-9F86-4DE1-B9C8-19BC35D4CD75}" srcOrd="1" destOrd="0" presId="urn:microsoft.com/office/officeart/2005/8/layout/list1"/>
    <dgm:cxn modelId="{6D8399E6-88FE-439C-B8C0-18CA3B225051}" type="presParOf" srcId="{C33AB73B-397B-4A6D-BA38-8FE3E6F7368D}" destId="{ABB7843D-AB56-4F40-B2CE-0746AE125F9F}" srcOrd="5" destOrd="0" presId="urn:microsoft.com/office/officeart/2005/8/layout/list1"/>
    <dgm:cxn modelId="{F8EC67D2-D8C3-45E8-BEBD-4E9692B16964}" type="presParOf" srcId="{C33AB73B-397B-4A6D-BA38-8FE3E6F7368D}" destId="{2C4A95DE-A047-45A7-9F3C-E7DB2555E1FB}" srcOrd="6" destOrd="0" presId="urn:microsoft.com/office/officeart/2005/8/layout/list1"/>
    <dgm:cxn modelId="{2DD366FB-8B3E-4EC5-8E8F-18E21C28475C}" type="presParOf" srcId="{C33AB73B-397B-4A6D-BA38-8FE3E6F7368D}" destId="{30728613-DE22-483C-8D2A-9259AEBD374B}" srcOrd="7" destOrd="0" presId="urn:microsoft.com/office/officeart/2005/8/layout/list1"/>
    <dgm:cxn modelId="{CD68CDF5-C8AF-4C23-B7AE-04FA228D9F28}" type="presParOf" srcId="{C33AB73B-397B-4A6D-BA38-8FE3E6F7368D}" destId="{D002A339-42EB-4F74-8204-025F700528F2}" srcOrd="8" destOrd="0" presId="urn:microsoft.com/office/officeart/2005/8/layout/list1"/>
    <dgm:cxn modelId="{63557DA2-4F07-459B-9D6E-A5C5D8651394}" type="presParOf" srcId="{D002A339-42EB-4F74-8204-025F700528F2}" destId="{BAFBD5CC-C835-42E0-AD24-D85E7D4A5B45}" srcOrd="0" destOrd="0" presId="urn:microsoft.com/office/officeart/2005/8/layout/list1"/>
    <dgm:cxn modelId="{40F8D5A9-8336-41B9-80D0-91024CD1A724}" type="presParOf" srcId="{D002A339-42EB-4F74-8204-025F700528F2}" destId="{178A0FAB-26E4-40EC-893F-FFDBC8A8BE15}" srcOrd="1" destOrd="0" presId="urn:microsoft.com/office/officeart/2005/8/layout/list1"/>
    <dgm:cxn modelId="{F8B559AE-5054-4B77-8749-081815DC3225}" type="presParOf" srcId="{C33AB73B-397B-4A6D-BA38-8FE3E6F7368D}" destId="{E7B531F0-4E2B-4ECA-A66A-B18F688FCF4A}" srcOrd="9" destOrd="0" presId="urn:microsoft.com/office/officeart/2005/8/layout/list1"/>
    <dgm:cxn modelId="{DC1D3932-AA24-470F-9626-69E2AD429A45}" type="presParOf" srcId="{C33AB73B-397B-4A6D-BA38-8FE3E6F7368D}" destId="{CEED9F14-CAC5-4814-899C-66AE1105749F}" srcOrd="10" destOrd="0" presId="urn:microsoft.com/office/officeart/2005/8/layout/list1"/>
    <dgm:cxn modelId="{C938C842-E138-4CCE-9D8B-DC4B1961885B}" type="presParOf" srcId="{C33AB73B-397B-4A6D-BA38-8FE3E6F7368D}" destId="{EDF99C66-C095-4963-8E73-805EBEDEFEF8}" srcOrd="11" destOrd="0" presId="urn:microsoft.com/office/officeart/2005/8/layout/list1"/>
    <dgm:cxn modelId="{2ACC2921-33E4-4172-9E08-217A239B8E4E}" type="presParOf" srcId="{C33AB73B-397B-4A6D-BA38-8FE3E6F7368D}" destId="{59C57ACA-6AE6-40F8-AD3D-2E33DC7F8122}" srcOrd="12" destOrd="0" presId="urn:microsoft.com/office/officeart/2005/8/layout/list1"/>
    <dgm:cxn modelId="{E8CC4A07-557C-462F-8A3C-A1EFA600D79F}" type="presParOf" srcId="{59C57ACA-6AE6-40F8-AD3D-2E33DC7F8122}" destId="{25085A46-B764-4051-9FA5-254F908B1CC5}" srcOrd="0" destOrd="0" presId="urn:microsoft.com/office/officeart/2005/8/layout/list1"/>
    <dgm:cxn modelId="{DE4ACE75-FD11-4FBC-BBAC-334F53B934F2}" type="presParOf" srcId="{59C57ACA-6AE6-40F8-AD3D-2E33DC7F8122}" destId="{529D2E3C-C0BC-4E8F-A0B8-6E6C33F0CCC5}" srcOrd="1" destOrd="0" presId="urn:microsoft.com/office/officeart/2005/8/layout/list1"/>
    <dgm:cxn modelId="{227C4D6B-279A-4303-A7DD-8D7B1C894807}" type="presParOf" srcId="{C33AB73B-397B-4A6D-BA38-8FE3E6F7368D}" destId="{01B60EE2-6077-4C7F-A125-57687B4ACFA2}" srcOrd="13" destOrd="0" presId="urn:microsoft.com/office/officeart/2005/8/layout/list1"/>
    <dgm:cxn modelId="{E6BBF512-C68F-4031-9F1D-D9381BFD4286}" type="presParOf" srcId="{C33AB73B-397B-4A6D-BA38-8FE3E6F7368D}" destId="{231DE3BA-94A1-42BB-9058-234271CA0EAB}" srcOrd="14" destOrd="0" presId="urn:microsoft.com/office/officeart/2005/8/layout/list1"/>
    <dgm:cxn modelId="{F3983E84-47F2-4CD5-A691-00705E775990}" type="presParOf" srcId="{C33AB73B-397B-4A6D-BA38-8FE3E6F7368D}" destId="{DB9BB7E2-65F9-4E27-9CE0-4BBDFC0B0519}" srcOrd="15" destOrd="0" presId="urn:microsoft.com/office/officeart/2005/8/layout/list1"/>
    <dgm:cxn modelId="{EA31724B-4D52-455A-90E5-67AC58D4D5A3}" type="presParOf" srcId="{C33AB73B-397B-4A6D-BA38-8FE3E6F7368D}" destId="{48AFD547-2019-414E-B4F2-08706C5389D3}" srcOrd="16" destOrd="0" presId="urn:microsoft.com/office/officeart/2005/8/layout/list1"/>
    <dgm:cxn modelId="{63307342-A689-47BE-87DB-01386DB81FB3}" type="presParOf" srcId="{48AFD547-2019-414E-B4F2-08706C5389D3}" destId="{F48DE6D6-99BE-4013-8BEB-6657D2A2FD70}" srcOrd="0" destOrd="0" presId="urn:microsoft.com/office/officeart/2005/8/layout/list1"/>
    <dgm:cxn modelId="{6295A7AA-7D64-47AE-A513-5109A2527C03}" type="presParOf" srcId="{48AFD547-2019-414E-B4F2-08706C5389D3}" destId="{2B8D64CD-E30F-45F8-B791-28A1FDAE039F}" srcOrd="1" destOrd="0" presId="urn:microsoft.com/office/officeart/2005/8/layout/list1"/>
    <dgm:cxn modelId="{6600A193-76C7-417F-BCC7-D2315D1777DD}" type="presParOf" srcId="{C33AB73B-397B-4A6D-BA38-8FE3E6F7368D}" destId="{448494E4-592C-43FB-8073-EDA9E2C91B33}" srcOrd="17" destOrd="0" presId="urn:microsoft.com/office/officeart/2005/8/layout/list1"/>
    <dgm:cxn modelId="{17372AD1-9330-46E4-AFCF-A7D4B019C829}" type="presParOf" srcId="{C33AB73B-397B-4A6D-BA38-8FE3E6F7368D}" destId="{B60F51F3-9225-4785-98D1-9FC2313A3005}"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9581D00-8930-4CB1-AB4B-158CD47633FC}" type="doc">
      <dgm:prSet loTypeId="urn:microsoft.com/office/officeart/2005/8/layout/process1" loCatId="process" qsTypeId="urn:microsoft.com/office/officeart/2005/8/quickstyle/simple1" qsCatId="simple" csTypeId="urn:microsoft.com/office/officeart/2005/8/colors/accent1_2" csCatId="accent1" phldr="1"/>
      <dgm:spPr/>
    </dgm:pt>
    <dgm:pt modelId="{74E7054A-D39C-4337-986A-A304220C99DE}">
      <dgm:prSet phldrT="[Κείμενο]"/>
      <dgm:spPr/>
      <dgm:t>
        <a:bodyPr/>
        <a:lstStyle/>
        <a:p>
          <a:r>
            <a:rPr lang="el-GR" dirty="0" smtClean="0"/>
            <a:t>Καλλιέργεια δείγματος</a:t>
          </a:r>
          <a:endParaRPr lang="el-GR" dirty="0"/>
        </a:p>
      </dgm:t>
    </dgm:pt>
    <dgm:pt modelId="{1CEAC215-B5CE-41FE-8393-997118B32A9E}" type="parTrans" cxnId="{DB07C803-92F3-4F67-AE01-6DBBBA87CD1C}">
      <dgm:prSet/>
      <dgm:spPr/>
      <dgm:t>
        <a:bodyPr/>
        <a:lstStyle/>
        <a:p>
          <a:endParaRPr lang="el-GR"/>
        </a:p>
      </dgm:t>
    </dgm:pt>
    <dgm:pt modelId="{D5974A7E-78FE-4CC9-A41A-A883DE45C12A}" type="sibTrans" cxnId="{DB07C803-92F3-4F67-AE01-6DBBBA87CD1C}">
      <dgm:prSet/>
      <dgm:spPr/>
      <dgm:t>
        <a:bodyPr/>
        <a:lstStyle/>
        <a:p>
          <a:endParaRPr lang="el-GR"/>
        </a:p>
      </dgm:t>
    </dgm:pt>
    <dgm:pt modelId="{A5AD5302-2040-4164-959C-9A2976CC4CB1}">
      <dgm:prSet phldrT="[Κείμενο]"/>
      <dgm:spPr/>
      <dgm:t>
        <a:bodyPr/>
        <a:lstStyle/>
        <a:p>
          <a:r>
            <a:rPr lang="el-GR" dirty="0" smtClean="0"/>
            <a:t>Απομόνωση ύποπτων αποικιών</a:t>
          </a:r>
          <a:endParaRPr lang="el-GR" dirty="0"/>
        </a:p>
      </dgm:t>
    </dgm:pt>
    <dgm:pt modelId="{3EE21BC0-0025-449F-A4D8-D9C4F4DA3CF1}" type="parTrans" cxnId="{3862DD6A-0FA7-48BE-B66A-9EC037537B07}">
      <dgm:prSet/>
      <dgm:spPr/>
      <dgm:t>
        <a:bodyPr/>
        <a:lstStyle/>
        <a:p>
          <a:endParaRPr lang="el-GR"/>
        </a:p>
      </dgm:t>
    </dgm:pt>
    <dgm:pt modelId="{0E98BD5D-0421-40AC-BD13-9C071D8C592B}" type="sibTrans" cxnId="{3862DD6A-0FA7-48BE-B66A-9EC037537B07}">
      <dgm:prSet/>
      <dgm:spPr/>
      <dgm:t>
        <a:bodyPr/>
        <a:lstStyle/>
        <a:p>
          <a:endParaRPr lang="el-GR"/>
        </a:p>
      </dgm:t>
    </dgm:pt>
    <dgm:pt modelId="{61C80CFB-F781-412F-8925-95FF43677641}">
      <dgm:prSet phldrT="[Κείμενο]"/>
      <dgm:spPr/>
      <dgm:t>
        <a:bodyPr/>
        <a:lstStyle/>
        <a:p>
          <a:r>
            <a:rPr lang="el-GR" dirty="0" smtClean="0"/>
            <a:t>Τυποποίηση παθογόνων μικροβίων</a:t>
          </a:r>
          <a:endParaRPr lang="el-GR" dirty="0"/>
        </a:p>
      </dgm:t>
    </dgm:pt>
    <dgm:pt modelId="{8E43AC2A-3470-4C12-883E-50D186F843B3}" type="parTrans" cxnId="{E99148E7-9341-4879-89A3-9BC074185764}">
      <dgm:prSet/>
      <dgm:spPr/>
      <dgm:t>
        <a:bodyPr/>
        <a:lstStyle/>
        <a:p>
          <a:endParaRPr lang="el-GR"/>
        </a:p>
      </dgm:t>
    </dgm:pt>
    <dgm:pt modelId="{46A94730-DDDC-44F2-8BE8-A51AC2A74848}" type="sibTrans" cxnId="{E99148E7-9341-4879-89A3-9BC074185764}">
      <dgm:prSet/>
      <dgm:spPr/>
      <dgm:t>
        <a:bodyPr/>
        <a:lstStyle/>
        <a:p>
          <a:endParaRPr lang="el-GR"/>
        </a:p>
      </dgm:t>
    </dgm:pt>
    <dgm:pt modelId="{38BCCAB2-1F6B-4A77-ADF9-E535AE2D712E}" type="pres">
      <dgm:prSet presAssocID="{E9581D00-8930-4CB1-AB4B-158CD47633FC}" presName="Name0" presStyleCnt="0">
        <dgm:presLayoutVars>
          <dgm:dir/>
          <dgm:resizeHandles val="exact"/>
        </dgm:presLayoutVars>
      </dgm:prSet>
      <dgm:spPr/>
    </dgm:pt>
    <dgm:pt modelId="{3641B177-3840-4378-BAC4-5F5CA579759B}" type="pres">
      <dgm:prSet presAssocID="{74E7054A-D39C-4337-986A-A304220C99DE}" presName="node" presStyleLbl="node1" presStyleIdx="0" presStyleCnt="3">
        <dgm:presLayoutVars>
          <dgm:bulletEnabled val="1"/>
        </dgm:presLayoutVars>
      </dgm:prSet>
      <dgm:spPr/>
      <dgm:t>
        <a:bodyPr/>
        <a:lstStyle/>
        <a:p>
          <a:endParaRPr lang="el-GR"/>
        </a:p>
      </dgm:t>
    </dgm:pt>
    <dgm:pt modelId="{FE043753-D956-4DAA-A4D1-B59D98559DE1}" type="pres">
      <dgm:prSet presAssocID="{D5974A7E-78FE-4CC9-A41A-A883DE45C12A}" presName="sibTrans" presStyleLbl="sibTrans2D1" presStyleIdx="0" presStyleCnt="2"/>
      <dgm:spPr/>
      <dgm:t>
        <a:bodyPr/>
        <a:lstStyle/>
        <a:p>
          <a:endParaRPr lang="el-GR"/>
        </a:p>
      </dgm:t>
    </dgm:pt>
    <dgm:pt modelId="{76D054C4-D758-4198-8376-B76FC995DA20}" type="pres">
      <dgm:prSet presAssocID="{D5974A7E-78FE-4CC9-A41A-A883DE45C12A}" presName="connectorText" presStyleLbl="sibTrans2D1" presStyleIdx="0" presStyleCnt="2"/>
      <dgm:spPr/>
      <dgm:t>
        <a:bodyPr/>
        <a:lstStyle/>
        <a:p>
          <a:endParaRPr lang="el-GR"/>
        </a:p>
      </dgm:t>
    </dgm:pt>
    <dgm:pt modelId="{BBDDBB11-E9AA-4469-BC52-23289B26BA4B}" type="pres">
      <dgm:prSet presAssocID="{A5AD5302-2040-4164-959C-9A2976CC4CB1}" presName="node" presStyleLbl="node1" presStyleIdx="1" presStyleCnt="3">
        <dgm:presLayoutVars>
          <dgm:bulletEnabled val="1"/>
        </dgm:presLayoutVars>
      </dgm:prSet>
      <dgm:spPr/>
      <dgm:t>
        <a:bodyPr/>
        <a:lstStyle/>
        <a:p>
          <a:endParaRPr lang="el-GR"/>
        </a:p>
      </dgm:t>
    </dgm:pt>
    <dgm:pt modelId="{2AF69E1E-C59E-4E7F-A68E-FAFBB2E1CE80}" type="pres">
      <dgm:prSet presAssocID="{0E98BD5D-0421-40AC-BD13-9C071D8C592B}" presName="sibTrans" presStyleLbl="sibTrans2D1" presStyleIdx="1" presStyleCnt="2"/>
      <dgm:spPr/>
      <dgm:t>
        <a:bodyPr/>
        <a:lstStyle/>
        <a:p>
          <a:endParaRPr lang="el-GR"/>
        </a:p>
      </dgm:t>
    </dgm:pt>
    <dgm:pt modelId="{8699B7C9-A560-4250-A457-898210C3F813}" type="pres">
      <dgm:prSet presAssocID="{0E98BD5D-0421-40AC-BD13-9C071D8C592B}" presName="connectorText" presStyleLbl="sibTrans2D1" presStyleIdx="1" presStyleCnt="2"/>
      <dgm:spPr/>
      <dgm:t>
        <a:bodyPr/>
        <a:lstStyle/>
        <a:p>
          <a:endParaRPr lang="el-GR"/>
        </a:p>
      </dgm:t>
    </dgm:pt>
    <dgm:pt modelId="{919D708C-2B51-4936-8199-7185F9AD3664}" type="pres">
      <dgm:prSet presAssocID="{61C80CFB-F781-412F-8925-95FF43677641}" presName="node" presStyleLbl="node1" presStyleIdx="2" presStyleCnt="3">
        <dgm:presLayoutVars>
          <dgm:bulletEnabled val="1"/>
        </dgm:presLayoutVars>
      </dgm:prSet>
      <dgm:spPr/>
      <dgm:t>
        <a:bodyPr/>
        <a:lstStyle/>
        <a:p>
          <a:endParaRPr lang="el-GR"/>
        </a:p>
      </dgm:t>
    </dgm:pt>
  </dgm:ptLst>
  <dgm:cxnLst>
    <dgm:cxn modelId="{E45FE26C-7961-40E9-B7D4-E534B8D1402C}" type="presOf" srcId="{D5974A7E-78FE-4CC9-A41A-A883DE45C12A}" destId="{FE043753-D956-4DAA-A4D1-B59D98559DE1}" srcOrd="0" destOrd="0" presId="urn:microsoft.com/office/officeart/2005/8/layout/process1"/>
    <dgm:cxn modelId="{DB07C803-92F3-4F67-AE01-6DBBBA87CD1C}" srcId="{E9581D00-8930-4CB1-AB4B-158CD47633FC}" destId="{74E7054A-D39C-4337-986A-A304220C99DE}" srcOrd="0" destOrd="0" parTransId="{1CEAC215-B5CE-41FE-8393-997118B32A9E}" sibTransId="{D5974A7E-78FE-4CC9-A41A-A883DE45C12A}"/>
    <dgm:cxn modelId="{24B3F9EC-EC3A-47B5-8C44-932842C48907}" type="presOf" srcId="{0E98BD5D-0421-40AC-BD13-9C071D8C592B}" destId="{2AF69E1E-C59E-4E7F-A68E-FAFBB2E1CE80}" srcOrd="0" destOrd="0" presId="urn:microsoft.com/office/officeart/2005/8/layout/process1"/>
    <dgm:cxn modelId="{0FAA5098-FE06-4A8B-AC70-A841D4E66943}" type="presOf" srcId="{A5AD5302-2040-4164-959C-9A2976CC4CB1}" destId="{BBDDBB11-E9AA-4469-BC52-23289B26BA4B}" srcOrd="0" destOrd="0" presId="urn:microsoft.com/office/officeart/2005/8/layout/process1"/>
    <dgm:cxn modelId="{BE45D761-8AF5-4DE1-8286-680C0F0928ED}" type="presOf" srcId="{D5974A7E-78FE-4CC9-A41A-A883DE45C12A}" destId="{76D054C4-D758-4198-8376-B76FC995DA20}" srcOrd="1" destOrd="0" presId="urn:microsoft.com/office/officeart/2005/8/layout/process1"/>
    <dgm:cxn modelId="{3862DD6A-0FA7-48BE-B66A-9EC037537B07}" srcId="{E9581D00-8930-4CB1-AB4B-158CD47633FC}" destId="{A5AD5302-2040-4164-959C-9A2976CC4CB1}" srcOrd="1" destOrd="0" parTransId="{3EE21BC0-0025-449F-A4D8-D9C4F4DA3CF1}" sibTransId="{0E98BD5D-0421-40AC-BD13-9C071D8C592B}"/>
    <dgm:cxn modelId="{93F68564-EB11-4ADE-8689-6DBB2DBC5F0A}" type="presOf" srcId="{74E7054A-D39C-4337-986A-A304220C99DE}" destId="{3641B177-3840-4378-BAC4-5F5CA579759B}" srcOrd="0" destOrd="0" presId="urn:microsoft.com/office/officeart/2005/8/layout/process1"/>
    <dgm:cxn modelId="{82992606-1094-4126-84D5-E2DBDEC05C59}" type="presOf" srcId="{E9581D00-8930-4CB1-AB4B-158CD47633FC}" destId="{38BCCAB2-1F6B-4A77-ADF9-E535AE2D712E}" srcOrd="0" destOrd="0" presId="urn:microsoft.com/office/officeart/2005/8/layout/process1"/>
    <dgm:cxn modelId="{E99148E7-9341-4879-89A3-9BC074185764}" srcId="{E9581D00-8930-4CB1-AB4B-158CD47633FC}" destId="{61C80CFB-F781-412F-8925-95FF43677641}" srcOrd="2" destOrd="0" parTransId="{8E43AC2A-3470-4C12-883E-50D186F843B3}" sibTransId="{46A94730-DDDC-44F2-8BE8-A51AC2A74848}"/>
    <dgm:cxn modelId="{6CB8E9F3-B62C-4C00-86E8-1C57EBD00A54}" type="presOf" srcId="{0E98BD5D-0421-40AC-BD13-9C071D8C592B}" destId="{8699B7C9-A560-4250-A457-898210C3F813}" srcOrd="1" destOrd="0" presId="urn:microsoft.com/office/officeart/2005/8/layout/process1"/>
    <dgm:cxn modelId="{46C4E47B-63E3-4794-91D7-E4214A353AD8}" type="presOf" srcId="{61C80CFB-F781-412F-8925-95FF43677641}" destId="{919D708C-2B51-4936-8199-7185F9AD3664}" srcOrd="0" destOrd="0" presId="urn:microsoft.com/office/officeart/2005/8/layout/process1"/>
    <dgm:cxn modelId="{6525736B-DB5A-44A4-A9F3-B6149CBFB839}" type="presParOf" srcId="{38BCCAB2-1F6B-4A77-ADF9-E535AE2D712E}" destId="{3641B177-3840-4378-BAC4-5F5CA579759B}" srcOrd="0" destOrd="0" presId="urn:microsoft.com/office/officeart/2005/8/layout/process1"/>
    <dgm:cxn modelId="{729F87FB-B10B-4D8D-A614-27EAFF781BF8}" type="presParOf" srcId="{38BCCAB2-1F6B-4A77-ADF9-E535AE2D712E}" destId="{FE043753-D956-4DAA-A4D1-B59D98559DE1}" srcOrd="1" destOrd="0" presId="urn:microsoft.com/office/officeart/2005/8/layout/process1"/>
    <dgm:cxn modelId="{008F5CE6-4010-4060-9B31-33710AC51691}" type="presParOf" srcId="{FE043753-D956-4DAA-A4D1-B59D98559DE1}" destId="{76D054C4-D758-4198-8376-B76FC995DA20}" srcOrd="0" destOrd="0" presId="urn:microsoft.com/office/officeart/2005/8/layout/process1"/>
    <dgm:cxn modelId="{776FE996-85D0-4E2A-B15D-F5D26F3A3528}" type="presParOf" srcId="{38BCCAB2-1F6B-4A77-ADF9-E535AE2D712E}" destId="{BBDDBB11-E9AA-4469-BC52-23289B26BA4B}" srcOrd="2" destOrd="0" presId="urn:microsoft.com/office/officeart/2005/8/layout/process1"/>
    <dgm:cxn modelId="{29F568E4-6BC5-405F-A5A9-8EFF1952F89E}" type="presParOf" srcId="{38BCCAB2-1F6B-4A77-ADF9-E535AE2D712E}" destId="{2AF69E1E-C59E-4E7F-A68E-FAFBB2E1CE80}" srcOrd="3" destOrd="0" presId="urn:microsoft.com/office/officeart/2005/8/layout/process1"/>
    <dgm:cxn modelId="{365430CB-752F-4D62-9FF1-DC61CD48E384}" type="presParOf" srcId="{2AF69E1E-C59E-4E7F-A68E-FAFBB2E1CE80}" destId="{8699B7C9-A560-4250-A457-898210C3F813}" srcOrd="0" destOrd="0" presId="urn:microsoft.com/office/officeart/2005/8/layout/process1"/>
    <dgm:cxn modelId="{E7A80820-3A33-4308-AA14-1366334AE4DF}" type="presParOf" srcId="{38BCCAB2-1F6B-4A77-ADF9-E535AE2D712E}" destId="{919D708C-2B51-4936-8199-7185F9AD3664}"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D24941-037B-4530-BF7D-3AF29F4A22C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433069B6-1EE2-48F8-AAC1-08DED32236CF}">
      <dgm:prSet phldrT="[Κείμενο]"/>
      <dgm:spPr/>
      <dgm:t>
        <a:bodyPr/>
        <a:lstStyle/>
        <a:p>
          <a:r>
            <a:rPr lang="el-GR" dirty="0" smtClean="0"/>
            <a:t>Συμπτώματα</a:t>
          </a:r>
          <a:endParaRPr lang="el-GR" dirty="0"/>
        </a:p>
      </dgm:t>
    </dgm:pt>
    <dgm:pt modelId="{C763BA6B-402E-497B-8363-16BBBEAE7B39}" type="parTrans" cxnId="{BDF094C0-42C4-403D-8513-976EAB349613}">
      <dgm:prSet/>
      <dgm:spPr/>
      <dgm:t>
        <a:bodyPr/>
        <a:lstStyle/>
        <a:p>
          <a:endParaRPr lang="el-GR"/>
        </a:p>
      </dgm:t>
    </dgm:pt>
    <dgm:pt modelId="{49F09CB6-A988-4935-B3C0-9928C2BDE82B}" type="sibTrans" cxnId="{BDF094C0-42C4-403D-8513-976EAB349613}">
      <dgm:prSet/>
      <dgm:spPr/>
      <dgm:t>
        <a:bodyPr/>
        <a:lstStyle/>
        <a:p>
          <a:endParaRPr lang="el-GR"/>
        </a:p>
      </dgm:t>
    </dgm:pt>
    <dgm:pt modelId="{2013D6DB-1451-4E1A-AAA5-F60A077D9B71}">
      <dgm:prSet phldrT="[Κείμενο]"/>
      <dgm:spPr/>
      <dgm:t>
        <a:bodyPr/>
        <a:lstStyle/>
        <a:p>
          <a:r>
            <a:rPr lang="el-GR" dirty="0" smtClean="0"/>
            <a:t>Πόνος και αίσθηση ξηρότητας στο λαιμό</a:t>
          </a:r>
          <a:endParaRPr lang="el-GR" dirty="0"/>
        </a:p>
      </dgm:t>
    </dgm:pt>
    <dgm:pt modelId="{D6AB2C47-B438-4AF7-9D0D-DEB761E7B4AD}" type="parTrans" cxnId="{7E5CAB05-D83B-440D-97CA-82DBBB007C5C}">
      <dgm:prSet/>
      <dgm:spPr/>
      <dgm:t>
        <a:bodyPr/>
        <a:lstStyle/>
        <a:p>
          <a:endParaRPr lang="el-GR"/>
        </a:p>
      </dgm:t>
    </dgm:pt>
    <dgm:pt modelId="{8C7E236F-2F10-44A1-98EF-B3D97EA16C1D}" type="sibTrans" cxnId="{7E5CAB05-D83B-440D-97CA-82DBBB007C5C}">
      <dgm:prSet/>
      <dgm:spPr/>
      <dgm:t>
        <a:bodyPr/>
        <a:lstStyle/>
        <a:p>
          <a:endParaRPr lang="el-GR"/>
        </a:p>
      </dgm:t>
    </dgm:pt>
    <dgm:pt modelId="{8F88DEF6-853E-4E7D-B32C-7FFCAB7427E3}">
      <dgm:prSet phldrT="[Κείμενο]"/>
      <dgm:spPr/>
      <dgm:t>
        <a:bodyPr/>
        <a:lstStyle/>
        <a:p>
          <a:r>
            <a:rPr lang="el-GR" dirty="0" smtClean="0"/>
            <a:t>Πιθανόν πυρετός</a:t>
          </a:r>
          <a:endParaRPr lang="el-GR" dirty="0"/>
        </a:p>
      </dgm:t>
    </dgm:pt>
    <dgm:pt modelId="{C278B058-851D-45BA-A08C-05261F4DAD25}" type="parTrans" cxnId="{B9A166D0-4607-4DC6-8C1A-C3B237752202}">
      <dgm:prSet/>
      <dgm:spPr/>
      <dgm:t>
        <a:bodyPr/>
        <a:lstStyle/>
        <a:p>
          <a:endParaRPr lang="el-GR"/>
        </a:p>
      </dgm:t>
    </dgm:pt>
    <dgm:pt modelId="{EE75BDC0-7C95-4194-8378-2B5F19AFC255}" type="sibTrans" cxnId="{B9A166D0-4607-4DC6-8C1A-C3B237752202}">
      <dgm:prSet/>
      <dgm:spPr/>
      <dgm:t>
        <a:bodyPr/>
        <a:lstStyle/>
        <a:p>
          <a:endParaRPr lang="el-GR"/>
        </a:p>
      </dgm:t>
    </dgm:pt>
    <dgm:pt modelId="{CE98C8C4-659E-42D2-A215-C02D74A9AE27}">
      <dgm:prSet phldrT="[Κείμενο]"/>
      <dgm:spPr/>
      <dgm:t>
        <a:bodyPr/>
        <a:lstStyle/>
        <a:p>
          <a:r>
            <a:rPr lang="el-GR" dirty="0" smtClean="0"/>
            <a:t>Παθογόνοι παράγοντες</a:t>
          </a:r>
          <a:endParaRPr lang="el-GR" dirty="0"/>
        </a:p>
      </dgm:t>
    </dgm:pt>
    <dgm:pt modelId="{2A53A366-5402-41F3-919B-C88F7A101366}" type="parTrans" cxnId="{FF8D5B26-EFC8-4B06-AB78-AB1FC1E22BC2}">
      <dgm:prSet/>
      <dgm:spPr/>
      <dgm:t>
        <a:bodyPr/>
        <a:lstStyle/>
        <a:p>
          <a:endParaRPr lang="el-GR"/>
        </a:p>
      </dgm:t>
    </dgm:pt>
    <dgm:pt modelId="{BE46DC81-7C40-49C5-A4F7-542CA1CAD510}" type="sibTrans" cxnId="{FF8D5B26-EFC8-4B06-AB78-AB1FC1E22BC2}">
      <dgm:prSet/>
      <dgm:spPr/>
      <dgm:t>
        <a:bodyPr/>
        <a:lstStyle/>
        <a:p>
          <a:endParaRPr lang="el-GR"/>
        </a:p>
      </dgm:t>
    </dgm:pt>
    <dgm:pt modelId="{A6A73820-F89E-42E3-8FD6-64F60FFAEF80}">
      <dgm:prSet phldrT="[Κείμενο]"/>
      <dgm:spPr/>
      <dgm:t>
        <a:bodyPr/>
        <a:lstStyle/>
        <a:p>
          <a:r>
            <a:rPr lang="el-GR" dirty="0" smtClean="0"/>
            <a:t>β-αιμολυτικοί  στρεπτόκοκκοι της ομάδας </a:t>
          </a:r>
          <a:r>
            <a:rPr lang="en-US" dirty="0" smtClean="0"/>
            <a:t>A </a:t>
          </a:r>
          <a:r>
            <a:rPr lang="el-GR" dirty="0" smtClean="0"/>
            <a:t>και </a:t>
          </a:r>
          <a:r>
            <a:rPr lang="en-US" dirty="0" smtClean="0"/>
            <a:t>C</a:t>
          </a:r>
          <a:endParaRPr lang="el-GR" dirty="0"/>
        </a:p>
      </dgm:t>
    </dgm:pt>
    <dgm:pt modelId="{BCBF719F-6B8F-4731-B39E-AD123948C29D}" type="parTrans" cxnId="{09116D45-0720-41AD-A7AC-3F8CA67BD966}">
      <dgm:prSet/>
      <dgm:spPr/>
      <dgm:t>
        <a:bodyPr/>
        <a:lstStyle/>
        <a:p>
          <a:endParaRPr lang="el-GR"/>
        </a:p>
      </dgm:t>
    </dgm:pt>
    <dgm:pt modelId="{473C2931-E369-45B0-9DCD-422D1B87CA11}" type="sibTrans" cxnId="{09116D45-0720-41AD-A7AC-3F8CA67BD966}">
      <dgm:prSet/>
      <dgm:spPr/>
      <dgm:t>
        <a:bodyPr/>
        <a:lstStyle/>
        <a:p>
          <a:endParaRPr lang="el-GR"/>
        </a:p>
      </dgm:t>
    </dgm:pt>
    <dgm:pt modelId="{87B8D8CE-0F90-424A-8DA5-01B11E4F5446}">
      <dgm:prSet phldrT="[Κείμενο]"/>
      <dgm:spPr/>
      <dgm:t>
        <a:bodyPr/>
        <a:lstStyle/>
        <a:p>
          <a:r>
            <a:rPr lang="el-GR" dirty="0" smtClean="0"/>
            <a:t>Μετάδοση </a:t>
          </a:r>
          <a:endParaRPr lang="el-GR" dirty="0"/>
        </a:p>
      </dgm:t>
    </dgm:pt>
    <dgm:pt modelId="{7449DE24-5D38-445F-AA78-3BA53DC4E137}" type="parTrans" cxnId="{BCEFAC22-2FD5-4310-BC88-98E71114EE56}">
      <dgm:prSet/>
      <dgm:spPr/>
      <dgm:t>
        <a:bodyPr/>
        <a:lstStyle/>
        <a:p>
          <a:endParaRPr lang="el-GR"/>
        </a:p>
      </dgm:t>
    </dgm:pt>
    <dgm:pt modelId="{91552A71-1A00-448A-81E9-EA99FECACE2F}" type="sibTrans" cxnId="{BCEFAC22-2FD5-4310-BC88-98E71114EE56}">
      <dgm:prSet/>
      <dgm:spPr/>
      <dgm:t>
        <a:bodyPr/>
        <a:lstStyle/>
        <a:p>
          <a:endParaRPr lang="el-GR"/>
        </a:p>
      </dgm:t>
    </dgm:pt>
    <dgm:pt modelId="{5736F6C9-F91F-4D3E-BF16-C0A46F4400CE}">
      <dgm:prSet phldrT="[Κείμενο]"/>
      <dgm:spPr/>
      <dgm:t>
        <a:bodyPr/>
        <a:lstStyle/>
        <a:p>
          <a:r>
            <a:rPr lang="el-GR" dirty="0" smtClean="0"/>
            <a:t>Με τα σταγονίδια που εκτοξεύονται κατά τον βήχα ή το φτάρνισμα</a:t>
          </a:r>
          <a:endParaRPr lang="el-GR" dirty="0"/>
        </a:p>
      </dgm:t>
    </dgm:pt>
    <dgm:pt modelId="{538D1DF6-BBC0-49C2-9E1B-E352879DDD53}" type="parTrans" cxnId="{7A37F158-9BF0-4123-A74F-B89F1E462B26}">
      <dgm:prSet/>
      <dgm:spPr/>
      <dgm:t>
        <a:bodyPr/>
        <a:lstStyle/>
        <a:p>
          <a:endParaRPr lang="el-GR"/>
        </a:p>
      </dgm:t>
    </dgm:pt>
    <dgm:pt modelId="{9592A453-B333-45CA-B4A5-7DFF9FCE5AED}" type="sibTrans" cxnId="{7A37F158-9BF0-4123-A74F-B89F1E462B26}">
      <dgm:prSet/>
      <dgm:spPr/>
      <dgm:t>
        <a:bodyPr/>
        <a:lstStyle/>
        <a:p>
          <a:endParaRPr lang="el-GR"/>
        </a:p>
      </dgm:t>
    </dgm:pt>
    <dgm:pt modelId="{180AF66B-54E0-4BE0-A2CC-077FA72CB195}">
      <dgm:prSet phldrT="[Κείμενο]"/>
      <dgm:spPr/>
      <dgm:t>
        <a:bodyPr/>
        <a:lstStyle/>
        <a:p>
          <a:r>
            <a:rPr lang="el-GR" dirty="0" smtClean="0"/>
            <a:t>Άμεση επαφή</a:t>
          </a:r>
          <a:endParaRPr lang="el-GR" dirty="0"/>
        </a:p>
      </dgm:t>
    </dgm:pt>
    <dgm:pt modelId="{1367E6A6-3B3E-4B7F-8D77-7CFF41336B80}" type="parTrans" cxnId="{4524AF46-9FF4-457A-A279-FD185B41408D}">
      <dgm:prSet/>
      <dgm:spPr/>
      <dgm:t>
        <a:bodyPr/>
        <a:lstStyle/>
        <a:p>
          <a:endParaRPr lang="el-GR"/>
        </a:p>
      </dgm:t>
    </dgm:pt>
    <dgm:pt modelId="{46B52A11-2E58-494F-BB08-BAEC8612E0E3}" type="sibTrans" cxnId="{4524AF46-9FF4-457A-A279-FD185B41408D}">
      <dgm:prSet/>
      <dgm:spPr/>
      <dgm:t>
        <a:bodyPr/>
        <a:lstStyle/>
        <a:p>
          <a:endParaRPr lang="el-GR"/>
        </a:p>
      </dgm:t>
    </dgm:pt>
    <dgm:pt modelId="{2943F5B0-1706-412F-BADD-676CAEAB8657}">
      <dgm:prSet phldrT="[Κείμενο]"/>
      <dgm:spPr/>
      <dgm:t>
        <a:bodyPr/>
        <a:lstStyle/>
        <a:p>
          <a:r>
            <a:rPr lang="el-GR" dirty="0" smtClean="0"/>
            <a:t> </a:t>
          </a:r>
          <a:r>
            <a:rPr lang="en-US" i="1" dirty="0" smtClean="0"/>
            <a:t>Neisseria gonorrhoeae, Corynebacterium diphtheriae, </a:t>
          </a:r>
          <a:r>
            <a:rPr lang="el-GR" dirty="0" smtClean="0"/>
            <a:t>χλαμύδια, μυκοπλάσματα</a:t>
          </a:r>
          <a:endParaRPr lang="el-GR" dirty="0"/>
        </a:p>
      </dgm:t>
    </dgm:pt>
    <dgm:pt modelId="{075D3C48-608D-4E37-8C31-275CE0CC160E}" type="parTrans" cxnId="{5C124F5B-33A7-4EBE-872F-02BC97CC8A74}">
      <dgm:prSet/>
      <dgm:spPr/>
      <dgm:t>
        <a:bodyPr/>
        <a:lstStyle/>
        <a:p>
          <a:endParaRPr lang="el-GR"/>
        </a:p>
      </dgm:t>
    </dgm:pt>
    <dgm:pt modelId="{689138D0-C1A4-46A2-8015-1571B1042775}" type="sibTrans" cxnId="{5C124F5B-33A7-4EBE-872F-02BC97CC8A74}">
      <dgm:prSet/>
      <dgm:spPr/>
      <dgm:t>
        <a:bodyPr/>
        <a:lstStyle/>
        <a:p>
          <a:endParaRPr lang="el-GR"/>
        </a:p>
      </dgm:t>
    </dgm:pt>
    <dgm:pt modelId="{C0FD02C5-58C0-4157-AA8E-4A838A648A76}">
      <dgm:prSet phldrT="[Κείμενο]"/>
      <dgm:spPr/>
      <dgm:t>
        <a:bodyPr/>
        <a:lstStyle/>
        <a:p>
          <a:r>
            <a:rPr lang="el-GR" dirty="0" smtClean="0"/>
            <a:t>Ιοί (ρινοϊοί, αδενοϊοί, κ.α.)</a:t>
          </a:r>
          <a:endParaRPr lang="el-GR" dirty="0"/>
        </a:p>
      </dgm:t>
    </dgm:pt>
    <dgm:pt modelId="{AAFDD39B-FC63-4B7B-A811-BC03BE236323}" type="parTrans" cxnId="{816A8315-3327-4BB4-9840-BDF338AAC498}">
      <dgm:prSet/>
      <dgm:spPr/>
      <dgm:t>
        <a:bodyPr/>
        <a:lstStyle/>
        <a:p>
          <a:endParaRPr lang="el-GR"/>
        </a:p>
      </dgm:t>
    </dgm:pt>
    <dgm:pt modelId="{4474530D-DB37-40BA-958B-834BA84551C5}" type="sibTrans" cxnId="{816A8315-3327-4BB4-9840-BDF338AAC498}">
      <dgm:prSet/>
      <dgm:spPr/>
      <dgm:t>
        <a:bodyPr/>
        <a:lstStyle/>
        <a:p>
          <a:endParaRPr lang="el-GR"/>
        </a:p>
      </dgm:t>
    </dgm:pt>
    <dgm:pt modelId="{FD95E612-495E-4CD7-A550-8752C79654C5}" type="pres">
      <dgm:prSet presAssocID="{9ED24941-037B-4530-BF7D-3AF29F4A22C6}" presName="Name0" presStyleCnt="0">
        <dgm:presLayoutVars>
          <dgm:dir/>
          <dgm:animLvl val="lvl"/>
          <dgm:resizeHandles val="exact"/>
        </dgm:presLayoutVars>
      </dgm:prSet>
      <dgm:spPr/>
      <dgm:t>
        <a:bodyPr/>
        <a:lstStyle/>
        <a:p>
          <a:endParaRPr lang="el-GR"/>
        </a:p>
      </dgm:t>
    </dgm:pt>
    <dgm:pt modelId="{6F17B642-4A19-4FA0-9E8D-D8BA6A2B8684}" type="pres">
      <dgm:prSet presAssocID="{433069B6-1EE2-48F8-AAC1-08DED32236CF}" presName="composite" presStyleCnt="0"/>
      <dgm:spPr/>
    </dgm:pt>
    <dgm:pt modelId="{C6E4452F-85A4-462C-9168-BE8E8438C84F}" type="pres">
      <dgm:prSet presAssocID="{433069B6-1EE2-48F8-AAC1-08DED32236CF}" presName="parTx" presStyleLbl="alignNode1" presStyleIdx="0" presStyleCnt="3">
        <dgm:presLayoutVars>
          <dgm:chMax val="0"/>
          <dgm:chPref val="0"/>
          <dgm:bulletEnabled val="1"/>
        </dgm:presLayoutVars>
      </dgm:prSet>
      <dgm:spPr/>
      <dgm:t>
        <a:bodyPr/>
        <a:lstStyle/>
        <a:p>
          <a:endParaRPr lang="el-GR"/>
        </a:p>
      </dgm:t>
    </dgm:pt>
    <dgm:pt modelId="{6B4B279B-ED26-4A40-A9E8-6598FE4048B2}" type="pres">
      <dgm:prSet presAssocID="{433069B6-1EE2-48F8-AAC1-08DED32236CF}" presName="desTx" presStyleLbl="alignAccFollowNode1" presStyleIdx="0" presStyleCnt="3">
        <dgm:presLayoutVars>
          <dgm:bulletEnabled val="1"/>
        </dgm:presLayoutVars>
      </dgm:prSet>
      <dgm:spPr/>
      <dgm:t>
        <a:bodyPr/>
        <a:lstStyle/>
        <a:p>
          <a:endParaRPr lang="el-GR"/>
        </a:p>
      </dgm:t>
    </dgm:pt>
    <dgm:pt modelId="{F67F50ED-0A4E-4252-BC3F-78AC83A94D61}" type="pres">
      <dgm:prSet presAssocID="{49F09CB6-A988-4935-B3C0-9928C2BDE82B}" presName="space" presStyleCnt="0"/>
      <dgm:spPr/>
    </dgm:pt>
    <dgm:pt modelId="{6E69FD44-60C7-4EF5-A573-B1688B219BB8}" type="pres">
      <dgm:prSet presAssocID="{CE98C8C4-659E-42D2-A215-C02D74A9AE27}" presName="composite" presStyleCnt="0"/>
      <dgm:spPr/>
    </dgm:pt>
    <dgm:pt modelId="{CED1EDC7-9DD8-4A2A-8D6C-3115CC842968}" type="pres">
      <dgm:prSet presAssocID="{CE98C8C4-659E-42D2-A215-C02D74A9AE27}" presName="parTx" presStyleLbl="alignNode1" presStyleIdx="1" presStyleCnt="3" custLinFactNeighborY="2276">
        <dgm:presLayoutVars>
          <dgm:chMax val="0"/>
          <dgm:chPref val="0"/>
          <dgm:bulletEnabled val="1"/>
        </dgm:presLayoutVars>
      </dgm:prSet>
      <dgm:spPr/>
      <dgm:t>
        <a:bodyPr/>
        <a:lstStyle/>
        <a:p>
          <a:endParaRPr lang="el-GR"/>
        </a:p>
      </dgm:t>
    </dgm:pt>
    <dgm:pt modelId="{DFFA0B0B-CA96-4FB1-8CC0-D63CB4D279D5}" type="pres">
      <dgm:prSet presAssocID="{CE98C8C4-659E-42D2-A215-C02D74A9AE27}" presName="desTx" presStyleLbl="alignAccFollowNode1" presStyleIdx="1" presStyleCnt="3" custLinFactNeighborY="777">
        <dgm:presLayoutVars>
          <dgm:bulletEnabled val="1"/>
        </dgm:presLayoutVars>
      </dgm:prSet>
      <dgm:spPr/>
      <dgm:t>
        <a:bodyPr/>
        <a:lstStyle/>
        <a:p>
          <a:endParaRPr lang="el-GR"/>
        </a:p>
      </dgm:t>
    </dgm:pt>
    <dgm:pt modelId="{A2C23886-E1C9-457B-A870-75F81DE0DBB2}" type="pres">
      <dgm:prSet presAssocID="{BE46DC81-7C40-49C5-A4F7-542CA1CAD510}" presName="space" presStyleCnt="0"/>
      <dgm:spPr/>
    </dgm:pt>
    <dgm:pt modelId="{82439156-06DD-47CF-AA32-7904C3DD5965}" type="pres">
      <dgm:prSet presAssocID="{87B8D8CE-0F90-424A-8DA5-01B11E4F5446}" presName="composite" presStyleCnt="0"/>
      <dgm:spPr/>
    </dgm:pt>
    <dgm:pt modelId="{9163B8BD-62AD-44E4-9F7B-B0558FF096CB}" type="pres">
      <dgm:prSet presAssocID="{87B8D8CE-0F90-424A-8DA5-01B11E4F5446}" presName="parTx" presStyleLbl="alignNode1" presStyleIdx="2" presStyleCnt="3">
        <dgm:presLayoutVars>
          <dgm:chMax val="0"/>
          <dgm:chPref val="0"/>
          <dgm:bulletEnabled val="1"/>
        </dgm:presLayoutVars>
      </dgm:prSet>
      <dgm:spPr/>
      <dgm:t>
        <a:bodyPr/>
        <a:lstStyle/>
        <a:p>
          <a:endParaRPr lang="el-GR"/>
        </a:p>
      </dgm:t>
    </dgm:pt>
    <dgm:pt modelId="{B200AEEC-5BAA-426F-90AE-92DCBEBB9ABD}" type="pres">
      <dgm:prSet presAssocID="{87B8D8CE-0F90-424A-8DA5-01B11E4F5446}" presName="desTx" presStyleLbl="alignAccFollowNode1" presStyleIdx="2" presStyleCnt="3">
        <dgm:presLayoutVars>
          <dgm:bulletEnabled val="1"/>
        </dgm:presLayoutVars>
      </dgm:prSet>
      <dgm:spPr/>
      <dgm:t>
        <a:bodyPr/>
        <a:lstStyle/>
        <a:p>
          <a:endParaRPr lang="el-GR"/>
        </a:p>
      </dgm:t>
    </dgm:pt>
  </dgm:ptLst>
  <dgm:cxnLst>
    <dgm:cxn modelId="{BCEFAC22-2FD5-4310-BC88-98E71114EE56}" srcId="{9ED24941-037B-4530-BF7D-3AF29F4A22C6}" destId="{87B8D8CE-0F90-424A-8DA5-01B11E4F5446}" srcOrd="2" destOrd="0" parTransId="{7449DE24-5D38-445F-AA78-3BA53DC4E137}" sibTransId="{91552A71-1A00-448A-81E9-EA99FECACE2F}"/>
    <dgm:cxn modelId="{4524AF46-9FF4-457A-A279-FD185B41408D}" srcId="{87B8D8CE-0F90-424A-8DA5-01B11E4F5446}" destId="{180AF66B-54E0-4BE0-A2CC-077FA72CB195}" srcOrd="1" destOrd="0" parTransId="{1367E6A6-3B3E-4B7F-8D77-7CFF41336B80}" sibTransId="{46B52A11-2E58-494F-BB08-BAEC8612E0E3}"/>
    <dgm:cxn modelId="{E0406A73-BAE0-4867-8B10-EE9136088B95}" type="presOf" srcId="{2943F5B0-1706-412F-BADD-676CAEAB8657}" destId="{DFFA0B0B-CA96-4FB1-8CC0-D63CB4D279D5}" srcOrd="0" destOrd="2" presId="urn:microsoft.com/office/officeart/2005/8/layout/hList1"/>
    <dgm:cxn modelId="{09116D45-0720-41AD-A7AC-3F8CA67BD966}" srcId="{CE98C8C4-659E-42D2-A215-C02D74A9AE27}" destId="{A6A73820-F89E-42E3-8FD6-64F60FFAEF80}" srcOrd="0" destOrd="0" parTransId="{BCBF719F-6B8F-4731-B39E-AD123948C29D}" sibTransId="{473C2931-E369-45B0-9DCD-422D1B87CA11}"/>
    <dgm:cxn modelId="{E3CD16DB-DD3F-419A-BF57-DA5C8568C782}" type="presOf" srcId="{A6A73820-F89E-42E3-8FD6-64F60FFAEF80}" destId="{DFFA0B0B-CA96-4FB1-8CC0-D63CB4D279D5}" srcOrd="0" destOrd="0" presId="urn:microsoft.com/office/officeart/2005/8/layout/hList1"/>
    <dgm:cxn modelId="{5C124F5B-33A7-4EBE-872F-02BC97CC8A74}" srcId="{CE98C8C4-659E-42D2-A215-C02D74A9AE27}" destId="{2943F5B0-1706-412F-BADD-676CAEAB8657}" srcOrd="2" destOrd="0" parTransId="{075D3C48-608D-4E37-8C31-275CE0CC160E}" sibTransId="{689138D0-C1A4-46A2-8015-1571B1042775}"/>
    <dgm:cxn modelId="{816A8315-3327-4BB4-9840-BDF338AAC498}" srcId="{CE98C8C4-659E-42D2-A215-C02D74A9AE27}" destId="{C0FD02C5-58C0-4157-AA8E-4A838A648A76}" srcOrd="1" destOrd="0" parTransId="{AAFDD39B-FC63-4B7B-A811-BC03BE236323}" sibTransId="{4474530D-DB37-40BA-958B-834BA84551C5}"/>
    <dgm:cxn modelId="{D8ED95C0-ED67-457C-92C5-B8A29281C9FF}" type="presOf" srcId="{87B8D8CE-0F90-424A-8DA5-01B11E4F5446}" destId="{9163B8BD-62AD-44E4-9F7B-B0558FF096CB}" srcOrd="0" destOrd="0" presId="urn:microsoft.com/office/officeart/2005/8/layout/hList1"/>
    <dgm:cxn modelId="{7E5CAB05-D83B-440D-97CA-82DBBB007C5C}" srcId="{433069B6-1EE2-48F8-AAC1-08DED32236CF}" destId="{2013D6DB-1451-4E1A-AAA5-F60A077D9B71}" srcOrd="0" destOrd="0" parTransId="{D6AB2C47-B438-4AF7-9D0D-DEB761E7B4AD}" sibTransId="{8C7E236F-2F10-44A1-98EF-B3D97EA16C1D}"/>
    <dgm:cxn modelId="{4BD076F9-2957-4787-9D06-8FEA35A08A03}" type="presOf" srcId="{433069B6-1EE2-48F8-AAC1-08DED32236CF}" destId="{C6E4452F-85A4-462C-9168-BE8E8438C84F}" srcOrd="0" destOrd="0" presId="urn:microsoft.com/office/officeart/2005/8/layout/hList1"/>
    <dgm:cxn modelId="{FF8D5B26-EFC8-4B06-AB78-AB1FC1E22BC2}" srcId="{9ED24941-037B-4530-BF7D-3AF29F4A22C6}" destId="{CE98C8C4-659E-42D2-A215-C02D74A9AE27}" srcOrd="1" destOrd="0" parTransId="{2A53A366-5402-41F3-919B-C88F7A101366}" sibTransId="{BE46DC81-7C40-49C5-A4F7-542CA1CAD510}"/>
    <dgm:cxn modelId="{AF3F38F3-7ED2-4114-A373-418550652522}" type="presOf" srcId="{5736F6C9-F91F-4D3E-BF16-C0A46F4400CE}" destId="{B200AEEC-5BAA-426F-90AE-92DCBEBB9ABD}" srcOrd="0" destOrd="0" presId="urn:microsoft.com/office/officeart/2005/8/layout/hList1"/>
    <dgm:cxn modelId="{A989FA13-1825-4A0C-973F-5BD1C04A6CC9}" type="presOf" srcId="{CE98C8C4-659E-42D2-A215-C02D74A9AE27}" destId="{CED1EDC7-9DD8-4A2A-8D6C-3115CC842968}" srcOrd="0" destOrd="0" presId="urn:microsoft.com/office/officeart/2005/8/layout/hList1"/>
    <dgm:cxn modelId="{F3ED9443-6F23-41DF-83F2-0294FE7C6EBB}" type="presOf" srcId="{C0FD02C5-58C0-4157-AA8E-4A838A648A76}" destId="{DFFA0B0B-CA96-4FB1-8CC0-D63CB4D279D5}" srcOrd="0" destOrd="1" presId="urn:microsoft.com/office/officeart/2005/8/layout/hList1"/>
    <dgm:cxn modelId="{DCDC21AA-0AD0-4BC2-B1C3-715E82E0F91A}" type="presOf" srcId="{180AF66B-54E0-4BE0-A2CC-077FA72CB195}" destId="{B200AEEC-5BAA-426F-90AE-92DCBEBB9ABD}" srcOrd="0" destOrd="1" presId="urn:microsoft.com/office/officeart/2005/8/layout/hList1"/>
    <dgm:cxn modelId="{7A37F158-9BF0-4123-A74F-B89F1E462B26}" srcId="{87B8D8CE-0F90-424A-8DA5-01B11E4F5446}" destId="{5736F6C9-F91F-4D3E-BF16-C0A46F4400CE}" srcOrd="0" destOrd="0" parTransId="{538D1DF6-BBC0-49C2-9E1B-E352879DDD53}" sibTransId="{9592A453-B333-45CA-B4A5-7DFF9FCE5AED}"/>
    <dgm:cxn modelId="{B9A166D0-4607-4DC6-8C1A-C3B237752202}" srcId="{433069B6-1EE2-48F8-AAC1-08DED32236CF}" destId="{8F88DEF6-853E-4E7D-B32C-7FFCAB7427E3}" srcOrd="1" destOrd="0" parTransId="{C278B058-851D-45BA-A08C-05261F4DAD25}" sibTransId="{EE75BDC0-7C95-4194-8378-2B5F19AFC255}"/>
    <dgm:cxn modelId="{72B6DBF9-6C48-496D-9C84-FA7E3E2F4DAE}" type="presOf" srcId="{2013D6DB-1451-4E1A-AAA5-F60A077D9B71}" destId="{6B4B279B-ED26-4A40-A9E8-6598FE4048B2}" srcOrd="0" destOrd="0" presId="urn:microsoft.com/office/officeart/2005/8/layout/hList1"/>
    <dgm:cxn modelId="{BC60BB71-F7CB-4E5B-8D81-67ECB8608385}" type="presOf" srcId="{9ED24941-037B-4530-BF7D-3AF29F4A22C6}" destId="{FD95E612-495E-4CD7-A550-8752C79654C5}" srcOrd="0" destOrd="0" presId="urn:microsoft.com/office/officeart/2005/8/layout/hList1"/>
    <dgm:cxn modelId="{BDF094C0-42C4-403D-8513-976EAB349613}" srcId="{9ED24941-037B-4530-BF7D-3AF29F4A22C6}" destId="{433069B6-1EE2-48F8-AAC1-08DED32236CF}" srcOrd="0" destOrd="0" parTransId="{C763BA6B-402E-497B-8363-16BBBEAE7B39}" sibTransId="{49F09CB6-A988-4935-B3C0-9928C2BDE82B}"/>
    <dgm:cxn modelId="{B3C33FD0-F638-415E-BB69-FA6B6A09A897}" type="presOf" srcId="{8F88DEF6-853E-4E7D-B32C-7FFCAB7427E3}" destId="{6B4B279B-ED26-4A40-A9E8-6598FE4048B2}" srcOrd="0" destOrd="1" presId="urn:microsoft.com/office/officeart/2005/8/layout/hList1"/>
    <dgm:cxn modelId="{5E1FB0DC-9FFA-438D-BDE8-EE314F29F318}" type="presParOf" srcId="{FD95E612-495E-4CD7-A550-8752C79654C5}" destId="{6F17B642-4A19-4FA0-9E8D-D8BA6A2B8684}" srcOrd="0" destOrd="0" presId="urn:microsoft.com/office/officeart/2005/8/layout/hList1"/>
    <dgm:cxn modelId="{6C46FC43-E3C8-48EB-A272-1158E69F2C9F}" type="presParOf" srcId="{6F17B642-4A19-4FA0-9E8D-D8BA6A2B8684}" destId="{C6E4452F-85A4-462C-9168-BE8E8438C84F}" srcOrd="0" destOrd="0" presId="urn:microsoft.com/office/officeart/2005/8/layout/hList1"/>
    <dgm:cxn modelId="{3481D727-4C46-45B1-B03A-4B6027542AC7}" type="presParOf" srcId="{6F17B642-4A19-4FA0-9E8D-D8BA6A2B8684}" destId="{6B4B279B-ED26-4A40-A9E8-6598FE4048B2}" srcOrd="1" destOrd="0" presId="urn:microsoft.com/office/officeart/2005/8/layout/hList1"/>
    <dgm:cxn modelId="{DFA11593-9C14-49C7-83B7-B137DC5BB75C}" type="presParOf" srcId="{FD95E612-495E-4CD7-A550-8752C79654C5}" destId="{F67F50ED-0A4E-4252-BC3F-78AC83A94D61}" srcOrd="1" destOrd="0" presId="urn:microsoft.com/office/officeart/2005/8/layout/hList1"/>
    <dgm:cxn modelId="{D77B1089-5E92-4FCA-A24E-7E1513B8D5C7}" type="presParOf" srcId="{FD95E612-495E-4CD7-A550-8752C79654C5}" destId="{6E69FD44-60C7-4EF5-A573-B1688B219BB8}" srcOrd="2" destOrd="0" presId="urn:microsoft.com/office/officeart/2005/8/layout/hList1"/>
    <dgm:cxn modelId="{38917C0A-CE43-4D87-AFD3-E968AC40CCA8}" type="presParOf" srcId="{6E69FD44-60C7-4EF5-A573-B1688B219BB8}" destId="{CED1EDC7-9DD8-4A2A-8D6C-3115CC842968}" srcOrd="0" destOrd="0" presId="urn:microsoft.com/office/officeart/2005/8/layout/hList1"/>
    <dgm:cxn modelId="{38B259D8-9ED1-4009-8E9B-AA8B8CF30108}" type="presParOf" srcId="{6E69FD44-60C7-4EF5-A573-B1688B219BB8}" destId="{DFFA0B0B-CA96-4FB1-8CC0-D63CB4D279D5}" srcOrd="1" destOrd="0" presId="urn:microsoft.com/office/officeart/2005/8/layout/hList1"/>
    <dgm:cxn modelId="{B74CB3F2-6787-4654-8CC2-B35552A597E3}" type="presParOf" srcId="{FD95E612-495E-4CD7-A550-8752C79654C5}" destId="{A2C23886-E1C9-457B-A870-75F81DE0DBB2}" srcOrd="3" destOrd="0" presId="urn:microsoft.com/office/officeart/2005/8/layout/hList1"/>
    <dgm:cxn modelId="{50D43AE6-D610-41BB-9A2C-4D92EB294C9F}" type="presParOf" srcId="{FD95E612-495E-4CD7-A550-8752C79654C5}" destId="{82439156-06DD-47CF-AA32-7904C3DD5965}" srcOrd="4" destOrd="0" presId="urn:microsoft.com/office/officeart/2005/8/layout/hList1"/>
    <dgm:cxn modelId="{88B50D1E-2911-4886-B4AB-EDEB6A335E11}" type="presParOf" srcId="{82439156-06DD-47CF-AA32-7904C3DD5965}" destId="{9163B8BD-62AD-44E4-9F7B-B0558FF096CB}" srcOrd="0" destOrd="0" presId="urn:microsoft.com/office/officeart/2005/8/layout/hList1"/>
    <dgm:cxn modelId="{85A24156-2200-4791-B80A-39C2143AB3F0}" type="presParOf" srcId="{82439156-06DD-47CF-AA32-7904C3DD5965}" destId="{B200AEEC-5BAA-426F-90AE-92DCBEBB9AB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D0680A-58CB-4473-9CF0-F838E1CEF1C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C1AE2475-5E6B-4C42-A424-A17AB85F686E}">
      <dgm:prSet phldrT="[Κείμενο]"/>
      <dgm:spPr/>
      <dgm:t>
        <a:bodyPr/>
        <a:lstStyle/>
        <a:p>
          <a:r>
            <a:rPr lang="el-GR" dirty="0" smtClean="0"/>
            <a:t>Επιδημιολογία </a:t>
          </a:r>
          <a:endParaRPr lang="el-GR" dirty="0"/>
        </a:p>
      </dgm:t>
    </dgm:pt>
    <dgm:pt modelId="{79AF1E53-09DF-4A23-B535-6A8A58CFFD90}" type="parTrans" cxnId="{7ED5EA25-4B7A-4655-A631-4DDE45523475}">
      <dgm:prSet/>
      <dgm:spPr/>
      <dgm:t>
        <a:bodyPr/>
        <a:lstStyle/>
        <a:p>
          <a:endParaRPr lang="el-GR"/>
        </a:p>
      </dgm:t>
    </dgm:pt>
    <dgm:pt modelId="{FED83AD2-735A-4590-BAF6-650C06C6F1B6}" type="sibTrans" cxnId="{7ED5EA25-4B7A-4655-A631-4DDE45523475}">
      <dgm:prSet/>
      <dgm:spPr/>
      <dgm:t>
        <a:bodyPr/>
        <a:lstStyle/>
        <a:p>
          <a:endParaRPr lang="el-GR"/>
        </a:p>
      </dgm:t>
    </dgm:pt>
    <dgm:pt modelId="{361027A8-A958-42D4-A76F-0613BFFFEBE6}">
      <dgm:prSet phldrT="[Κείμενο]"/>
      <dgm:spPr/>
      <dgm:t>
        <a:bodyPr/>
        <a:lstStyle/>
        <a:p>
          <a:r>
            <a:rPr lang="el-GR" dirty="0" smtClean="0"/>
            <a:t>Εμφάνιση συνήθως το χειμώνα ή στις αρχές της άνοιξης</a:t>
          </a:r>
          <a:endParaRPr lang="el-GR" dirty="0"/>
        </a:p>
      </dgm:t>
    </dgm:pt>
    <dgm:pt modelId="{48C077E5-906F-427D-AFDD-345D2470AA45}" type="parTrans" cxnId="{5BE56BD5-52CE-447E-86DE-E07C57DB1F38}">
      <dgm:prSet/>
      <dgm:spPr/>
      <dgm:t>
        <a:bodyPr/>
        <a:lstStyle/>
        <a:p>
          <a:endParaRPr lang="el-GR"/>
        </a:p>
      </dgm:t>
    </dgm:pt>
    <dgm:pt modelId="{7CE93E33-7CCD-40D4-AAE2-6DAE2076D630}" type="sibTrans" cxnId="{5BE56BD5-52CE-447E-86DE-E07C57DB1F38}">
      <dgm:prSet/>
      <dgm:spPr/>
      <dgm:t>
        <a:bodyPr/>
        <a:lstStyle/>
        <a:p>
          <a:endParaRPr lang="el-GR"/>
        </a:p>
      </dgm:t>
    </dgm:pt>
    <dgm:pt modelId="{EF8B3854-8007-45A6-B55A-88C0A25D48CB}">
      <dgm:prSet phldrT="[Κείμενο]"/>
      <dgm:spPr/>
      <dgm:t>
        <a:bodyPr/>
        <a:lstStyle/>
        <a:p>
          <a:r>
            <a:rPr lang="el-GR" dirty="0" smtClean="0"/>
            <a:t>Η στρεπτοκοκκική φαρυγγίτιδα εμφανίζεται πιο συχνά σε παιδιά σχολικής ηλικίας  (30-40% στα παιδιά, λιγότερο από 10% στους ενήλικες).</a:t>
          </a:r>
          <a:endParaRPr lang="el-GR" dirty="0"/>
        </a:p>
      </dgm:t>
    </dgm:pt>
    <dgm:pt modelId="{0F026E34-3207-4C6F-9087-02C3B79C91CF}" type="parTrans" cxnId="{AB79AA56-55F4-4F36-B3FF-F9E2A72CA13B}">
      <dgm:prSet/>
      <dgm:spPr/>
      <dgm:t>
        <a:bodyPr/>
        <a:lstStyle/>
        <a:p>
          <a:endParaRPr lang="el-GR"/>
        </a:p>
      </dgm:t>
    </dgm:pt>
    <dgm:pt modelId="{F04D4A3F-F478-4D65-BDA0-2FFDCBC0D618}" type="sibTrans" cxnId="{AB79AA56-55F4-4F36-B3FF-F9E2A72CA13B}">
      <dgm:prSet/>
      <dgm:spPr/>
      <dgm:t>
        <a:bodyPr/>
        <a:lstStyle/>
        <a:p>
          <a:endParaRPr lang="el-GR"/>
        </a:p>
      </dgm:t>
    </dgm:pt>
    <dgm:pt modelId="{9B8AAAFC-8879-4A3F-8FB5-1A7F2545D831}">
      <dgm:prSet phldrT="[Κείμενο]"/>
      <dgm:spPr/>
      <dgm:t>
        <a:bodyPr/>
        <a:lstStyle/>
        <a:p>
          <a:r>
            <a:rPr lang="el-GR" dirty="0" smtClean="0"/>
            <a:t>Παθογένεια </a:t>
          </a:r>
          <a:endParaRPr lang="el-GR" dirty="0"/>
        </a:p>
      </dgm:t>
    </dgm:pt>
    <dgm:pt modelId="{B2B594A8-53AA-4A82-97C9-13C9701F3954}" type="parTrans" cxnId="{7109086B-F0CA-4592-A4FA-996B8CB48CB2}">
      <dgm:prSet/>
      <dgm:spPr/>
      <dgm:t>
        <a:bodyPr/>
        <a:lstStyle/>
        <a:p>
          <a:endParaRPr lang="el-GR"/>
        </a:p>
      </dgm:t>
    </dgm:pt>
    <dgm:pt modelId="{11FC3B0A-6BB1-4663-AC67-25FA81190B4F}" type="sibTrans" cxnId="{7109086B-F0CA-4592-A4FA-996B8CB48CB2}">
      <dgm:prSet/>
      <dgm:spPr/>
      <dgm:t>
        <a:bodyPr/>
        <a:lstStyle/>
        <a:p>
          <a:endParaRPr lang="el-GR"/>
        </a:p>
      </dgm:t>
    </dgm:pt>
    <dgm:pt modelId="{6BF99EF1-46D1-493D-B8B2-971B9E78C42D}">
      <dgm:prSet phldrT="[Κείμενο]"/>
      <dgm:spPr/>
      <dgm:t>
        <a:bodyPr/>
        <a:lstStyle/>
        <a:p>
          <a:r>
            <a:rPr lang="el-GR" dirty="0" smtClean="0"/>
            <a:t>Ορισμένα μικρόβια (π.χ. αδενοϊοί) προκαλούν κυτταρική καταστροφή με συνέπεια τη δημιουργία φλεγμονής</a:t>
          </a:r>
          <a:endParaRPr lang="el-GR" dirty="0"/>
        </a:p>
      </dgm:t>
    </dgm:pt>
    <dgm:pt modelId="{ED2E4BF7-600E-4556-988A-EB6AC6C01C81}" type="parTrans" cxnId="{BE634F07-4E99-4149-9E88-EA5A2A50CF09}">
      <dgm:prSet/>
      <dgm:spPr/>
      <dgm:t>
        <a:bodyPr/>
        <a:lstStyle/>
        <a:p>
          <a:endParaRPr lang="el-GR"/>
        </a:p>
      </dgm:t>
    </dgm:pt>
    <dgm:pt modelId="{5B6FF172-A42B-45C7-8E1D-E1633C60A6E3}" type="sibTrans" cxnId="{BE634F07-4E99-4149-9E88-EA5A2A50CF09}">
      <dgm:prSet/>
      <dgm:spPr/>
      <dgm:t>
        <a:bodyPr/>
        <a:lstStyle/>
        <a:p>
          <a:endParaRPr lang="el-GR"/>
        </a:p>
      </dgm:t>
    </dgm:pt>
    <dgm:pt modelId="{394C7B5A-8144-402B-8A61-214ED11B875E}">
      <dgm:prSet phldrT="[Κείμενο]"/>
      <dgm:spPr/>
      <dgm:t>
        <a:bodyPr/>
        <a:lstStyle/>
        <a:p>
          <a:r>
            <a:rPr lang="el-GR" dirty="0" smtClean="0"/>
            <a:t>Μικρόβια που δεν καταστρέφουν τα κύτταρα του φάρυγγα ή προκαλούν καταστροφή μικρής έκτασης (π.χ. ρινοϊοί) προκαλούν την παραγωγή ουσιών φλεγμονής που μπορεί να αναπαράγουν τα συμπτώματα της φαρυγγίτιδας </a:t>
          </a:r>
          <a:endParaRPr lang="el-GR" dirty="0"/>
        </a:p>
      </dgm:t>
    </dgm:pt>
    <dgm:pt modelId="{1D37E30B-BD5D-4092-9424-9E476E69F7CD}" type="parTrans" cxnId="{38484EF9-FBB4-4902-BEDA-76087D27A5E0}">
      <dgm:prSet/>
      <dgm:spPr/>
      <dgm:t>
        <a:bodyPr/>
        <a:lstStyle/>
        <a:p>
          <a:endParaRPr lang="el-GR"/>
        </a:p>
      </dgm:t>
    </dgm:pt>
    <dgm:pt modelId="{196536A4-4830-4BB7-8263-C5A9A6BF7626}" type="sibTrans" cxnId="{38484EF9-FBB4-4902-BEDA-76087D27A5E0}">
      <dgm:prSet/>
      <dgm:spPr/>
      <dgm:t>
        <a:bodyPr/>
        <a:lstStyle/>
        <a:p>
          <a:endParaRPr lang="el-GR"/>
        </a:p>
      </dgm:t>
    </dgm:pt>
    <dgm:pt modelId="{64B1A9AD-9576-4776-9C16-6CA7ACCC0ADA}">
      <dgm:prSet phldrT="[Κείμενο]"/>
      <dgm:spPr/>
      <dgm:t>
        <a:bodyPr/>
        <a:lstStyle/>
        <a:p>
          <a:r>
            <a:rPr lang="el-GR" dirty="0" smtClean="0"/>
            <a:t>Επιπλοκές </a:t>
          </a:r>
          <a:endParaRPr lang="el-GR" dirty="0"/>
        </a:p>
      </dgm:t>
    </dgm:pt>
    <dgm:pt modelId="{0B736D23-F183-4385-ABBA-854664450367}" type="parTrans" cxnId="{7F37ABAC-E4DD-48FE-85D0-C5B1B666369C}">
      <dgm:prSet/>
      <dgm:spPr/>
      <dgm:t>
        <a:bodyPr/>
        <a:lstStyle/>
        <a:p>
          <a:endParaRPr lang="el-GR"/>
        </a:p>
      </dgm:t>
    </dgm:pt>
    <dgm:pt modelId="{C6EB5DC4-4CDB-40F2-84B0-82BABF65DFF2}" type="sibTrans" cxnId="{7F37ABAC-E4DD-48FE-85D0-C5B1B666369C}">
      <dgm:prSet/>
      <dgm:spPr/>
      <dgm:t>
        <a:bodyPr/>
        <a:lstStyle/>
        <a:p>
          <a:endParaRPr lang="el-GR"/>
        </a:p>
      </dgm:t>
    </dgm:pt>
    <dgm:pt modelId="{5522217B-E4C7-45E4-BCF6-94BFCA27D30F}">
      <dgm:prSet phldrT="[Κείμενο]"/>
      <dgm:spPr/>
      <dgm:t>
        <a:bodyPr/>
        <a:lstStyle/>
        <a:p>
          <a:r>
            <a:rPr lang="el-GR" dirty="0" smtClean="0"/>
            <a:t>Εξαρτώνται από τον παθογόνο παράγοντα</a:t>
          </a:r>
          <a:endParaRPr lang="el-GR" dirty="0"/>
        </a:p>
      </dgm:t>
    </dgm:pt>
    <dgm:pt modelId="{0865DC73-C9B4-4F82-8374-C69F1852D47E}" type="parTrans" cxnId="{0D898E12-44D4-401C-B80B-A059D92253B9}">
      <dgm:prSet/>
      <dgm:spPr/>
      <dgm:t>
        <a:bodyPr/>
        <a:lstStyle/>
        <a:p>
          <a:endParaRPr lang="el-GR"/>
        </a:p>
      </dgm:t>
    </dgm:pt>
    <dgm:pt modelId="{8A0F6654-7142-4BFA-B55F-CF3E9482F8BB}" type="sibTrans" cxnId="{0D898E12-44D4-401C-B80B-A059D92253B9}">
      <dgm:prSet/>
      <dgm:spPr/>
      <dgm:t>
        <a:bodyPr/>
        <a:lstStyle/>
        <a:p>
          <a:endParaRPr lang="el-GR"/>
        </a:p>
      </dgm:t>
    </dgm:pt>
    <dgm:pt modelId="{306F4287-745E-4957-B2A3-E2BE4456594D}">
      <dgm:prSet phldrT="[Κείμενο]"/>
      <dgm:spPr/>
      <dgm:t>
        <a:bodyPr/>
        <a:lstStyle/>
        <a:p>
          <a:r>
            <a:rPr lang="el-GR" dirty="0" smtClean="0"/>
            <a:t>Οφείλονται σε συστηματικές εκδηλώσεις των λοιμώξεων ή σε δευτερογενείς βακτηριακές λοιμώξεις (ιγμορίτιδα, ωτίτιδα, πνευμονία, αποστήματα)</a:t>
          </a:r>
          <a:endParaRPr lang="el-GR" dirty="0"/>
        </a:p>
      </dgm:t>
    </dgm:pt>
    <dgm:pt modelId="{D99B72C1-F763-46F0-BB00-C370C19AF801}" type="parTrans" cxnId="{ED53351E-8E65-4B04-AEB5-883874EA873D}">
      <dgm:prSet/>
      <dgm:spPr/>
      <dgm:t>
        <a:bodyPr/>
        <a:lstStyle/>
        <a:p>
          <a:endParaRPr lang="el-GR"/>
        </a:p>
      </dgm:t>
    </dgm:pt>
    <dgm:pt modelId="{B177CF79-8FBE-40D9-B2DE-A55E1596CA80}" type="sibTrans" cxnId="{ED53351E-8E65-4B04-AEB5-883874EA873D}">
      <dgm:prSet/>
      <dgm:spPr/>
      <dgm:t>
        <a:bodyPr/>
        <a:lstStyle/>
        <a:p>
          <a:endParaRPr lang="el-GR"/>
        </a:p>
      </dgm:t>
    </dgm:pt>
    <dgm:pt modelId="{A75D5AA4-611F-4134-B481-97ECEC9B31EF}">
      <dgm:prSet phldrT="[Κείμενο]"/>
      <dgm:spPr/>
      <dgm:t>
        <a:bodyPr/>
        <a:lstStyle/>
        <a:p>
          <a:r>
            <a:rPr lang="el-GR" dirty="0" smtClean="0"/>
            <a:t>  Η ιογενής φαρυγγίτιδα συχνότερη στους ενήλικες (60 - 70% σε παιδιά, περίπου 85% σε ενήλικες) </a:t>
          </a:r>
          <a:endParaRPr lang="el-GR" dirty="0"/>
        </a:p>
      </dgm:t>
    </dgm:pt>
    <dgm:pt modelId="{ED8374C9-9394-4C42-AF39-85B36C51C833}" type="parTrans" cxnId="{11F38005-86A6-4C14-ABC3-1DBC72C58A76}">
      <dgm:prSet/>
      <dgm:spPr/>
      <dgm:t>
        <a:bodyPr/>
        <a:lstStyle/>
        <a:p>
          <a:endParaRPr lang="el-GR"/>
        </a:p>
      </dgm:t>
    </dgm:pt>
    <dgm:pt modelId="{FFB67D5E-32CC-491C-9E42-60B987D38270}" type="sibTrans" cxnId="{11F38005-86A6-4C14-ABC3-1DBC72C58A76}">
      <dgm:prSet/>
      <dgm:spPr/>
      <dgm:t>
        <a:bodyPr/>
        <a:lstStyle/>
        <a:p>
          <a:endParaRPr lang="el-GR"/>
        </a:p>
      </dgm:t>
    </dgm:pt>
    <dgm:pt modelId="{9CAFA698-8A43-49F5-AD10-F389BB8F0393}" type="pres">
      <dgm:prSet presAssocID="{6DD0680A-58CB-4473-9CF0-F838E1CEF1C3}" presName="Name0" presStyleCnt="0">
        <dgm:presLayoutVars>
          <dgm:dir/>
          <dgm:animLvl val="lvl"/>
          <dgm:resizeHandles val="exact"/>
        </dgm:presLayoutVars>
      </dgm:prSet>
      <dgm:spPr/>
      <dgm:t>
        <a:bodyPr/>
        <a:lstStyle/>
        <a:p>
          <a:endParaRPr lang="el-GR"/>
        </a:p>
      </dgm:t>
    </dgm:pt>
    <dgm:pt modelId="{EB35D73A-2A16-43F1-B61A-3DA3B9FF687F}" type="pres">
      <dgm:prSet presAssocID="{C1AE2475-5E6B-4C42-A424-A17AB85F686E}" presName="composite" presStyleCnt="0"/>
      <dgm:spPr/>
    </dgm:pt>
    <dgm:pt modelId="{B5EED29A-A479-4B12-AF43-313BA917847D}" type="pres">
      <dgm:prSet presAssocID="{C1AE2475-5E6B-4C42-A424-A17AB85F686E}" presName="parTx" presStyleLbl="alignNode1" presStyleIdx="0" presStyleCnt="3">
        <dgm:presLayoutVars>
          <dgm:chMax val="0"/>
          <dgm:chPref val="0"/>
          <dgm:bulletEnabled val="1"/>
        </dgm:presLayoutVars>
      </dgm:prSet>
      <dgm:spPr/>
      <dgm:t>
        <a:bodyPr/>
        <a:lstStyle/>
        <a:p>
          <a:endParaRPr lang="el-GR"/>
        </a:p>
      </dgm:t>
    </dgm:pt>
    <dgm:pt modelId="{C3A4C067-A76B-485A-843F-B99E79CB8FF6}" type="pres">
      <dgm:prSet presAssocID="{C1AE2475-5E6B-4C42-A424-A17AB85F686E}" presName="desTx" presStyleLbl="alignAccFollowNode1" presStyleIdx="0" presStyleCnt="3">
        <dgm:presLayoutVars>
          <dgm:bulletEnabled val="1"/>
        </dgm:presLayoutVars>
      </dgm:prSet>
      <dgm:spPr/>
      <dgm:t>
        <a:bodyPr/>
        <a:lstStyle/>
        <a:p>
          <a:endParaRPr lang="el-GR"/>
        </a:p>
      </dgm:t>
    </dgm:pt>
    <dgm:pt modelId="{956C29D4-D13E-4835-A76C-188F78AC6808}" type="pres">
      <dgm:prSet presAssocID="{FED83AD2-735A-4590-BAF6-650C06C6F1B6}" presName="space" presStyleCnt="0"/>
      <dgm:spPr/>
    </dgm:pt>
    <dgm:pt modelId="{B57DF0A9-2747-426D-93ED-5794F291D84D}" type="pres">
      <dgm:prSet presAssocID="{9B8AAAFC-8879-4A3F-8FB5-1A7F2545D831}" presName="composite" presStyleCnt="0"/>
      <dgm:spPr/>
    </dgm:pt>
    <dgm:pt modelId="{21641387-03AA-40C7-8FFA-58E55DFBE6F9}" type="pres">
      <dgm:prSet presAssocID="{9B8AAAFC-8879-4A3F-8FB5-1A7F2545D831}" presName="parTx" presStyleLbl="alignNode1" presStyleIdx="1" presStyleCnt="3">
        <dgm:presLayoutVars>
          <dgm:chMax val="0"/>
          <dgm:chPref val="0"/>
          <dgm:bulletEnabled val="1"/>
        </dgm:presLayoutVars>
      </dgm:prSet>
      <dgm:spPr/>
      <dgm:t>
        <a:bodyPr/>
        <a:lstStyle/>
        <a:p>
          <a:endParaRPr lang="el-GR"/>
        </a:p>
      </dgm:t>
    </dgm:pt>
    <dgm:pt modelId="{4397D278-3C39-4556-A250-5159DBA20428}" type="pres">
      <dgm:prSet presAssocID="{9B8AAAFC-8879-4A3F-8FB5-1A7F2545D831}" presName="desTx" presStyleLbl="alignAccFollowNode1" presStyleIdx="1" presStyleCnt="3">
        <dgm:presLayoutVars>
          <dgm:bulletEnabled val="1"/>
        </dgm:presLayoutVars>
      </dgm:prSet>
      <dgm:spPr/>
      <dgm:t>
        <a:bodyPr/>
        <a:lstStyle/>
        <a:p>
          <a:endParaRPr lang="el-GR"/>
        </a:p>
      </dgm:t>
    </dgm:pt>
    <dgm:pt modelId="{16F3D4A7-D16C-4322-8B8A-AEAA332A0564}" type="pres">
      <dgm:prSet presAssocID="{11FC3B0A-6BB1-4663-AC67-25FA81190B4F}" presName="space" presStyleCnt="0"/>
      <dgm:spPr/>
    </dgm:pt>
    <dgm:pt modelId="{AA5B2612-42A6-45DB-A838-B727AA6EF623}" type="pres">
      <dgm:prSet presAssocID="{64B1A9AD-9576-4776-9C16-6CA7ACCC0ADA}" presName="composite" presStyleCnt="0"/>
      <dgm:spPr/>
    </dgm:pt>
    <dgm:pt modelId="{90BB9DDF-5DE1-4D2C-8B7D-B39DC205AAC1}" type="pres">
      <dgm:prSet presAssocID="{64B1A9AD-9576-4776-9C16-6CA7ACCC0ADA}" presName="parTx" presStyleLbl="alignNode1" presStyleIdx="2" presStyleCnt="3">
        <dgm:presLayoutVars>
          <dgm:chMax val="0"/>
          <dgm:chPref val="0"/>
          <dgm:bulletEnabled val="1"/>
        </dgm:presLayoutVars>
      </dgm:prSet>
      <dgm:spPr/>
      <dgm:t>
        <a:bodyPr/>
        <a:lstStyle/>
        <a:p>
          <a:endParaRPr lang="el-GR"/>
        </a:p>
      </dgm:t>
    </dgm:pt>
    <dgm:pt modelId="{86F8E1BE-A879-4DB0-AA02-1823A04DB358}" type="pres">
      <dgm:prSet presAssocID="{64B1A9AD-9576-4776-9C16-6CA7ACCC0ADA}" presName="desTx" presStyleLbl="alignAccFollowNode1" presStyleIdx="2" presStyleCnt="3">
        <dgm:presLayoutVars>
          <dgm:bulletEnabled val="1"/>
        </dgm:presLayoutVars>
      </dgm:prSet>
      <dgm:spPr/>
      <dgm:t>
        <a:bodyPr/>
        <a:lstStyle/>
        <a:p>
          <a:endParaRPr lang="el-GR"/>
        </a:p>
      </dgm:t>
    </dgm:pt>
  </dgm:ptLst>
  <dgm:cxnLst>
    <dgm:cxn modelId="{2CBD8139-B3F3-4E8B-A5D0-3E5888943B39}" type="presOf" srcId="{5522217B-E4C7-45E4-BCF6-94BFCA27D30F}" destId="{86F8E1BE-A879-4DB0-AA02-1823A04DB358}" srcOrd="0" destOrd="0" presId="urn:microsoft.com/office/officeart/2005/8/layout/hList1"/>
    <dgm:cxn modelId="{A7B7619F-303B-4CF0-94BE-0761801DA882}" type="presOf" srcId="{EF8B3854-8007-45A6-B55A-88C0A25D48CB}" destId="{C3A4C067-A76B-485A-843F-B99E79CB8FF6}" srcOrd="0" destOrd="1" presId="urn:microsoft.com/office/officeart/2005/8/layout/hList1"/>
    <dgm:cxn modelId="{BE634F07-4E99-4149-9E88-EA5A2A50CF09}" srcId="{9B8AAAFC-8879-4A3F-8FB5-1A7F2545D831}" destId="{6BF99EF1-46D1-493D-B8B2-971B9E78C42D}" srcOrd="0" destOrd="0" parTransId="{ED2E4BF7-600E-4556-988A-EB6AC6C01C81}" sibTransId="{5B6FF172-A42B-45C7-8E1D-E1633C60A6E3}"/>
    <dgm:cxn modelId="{B3F0E7B9-D35B-4F14-A6E8-3BBBFD2CBC44}" type="presOf" srcId="{306F4287-745E-4957-B2A3-E2BE4456594D}" destId="{86F8E1BE-A879-4DB0-AA02-1823A04DB358}" srcOrd="0" destOrd="1" presId="urn:microsoft.com/office/officeart/2005/8/layout/hList1"/>
    <dgm:cxn modelId="{1411DEE9-CCFA-442C-89BF-9A1EBF45A5C8}" type="presOf" srcId="{C1AE2475-5E6B-4C42-A424-A17AB85F686E}" destId="{B5EED29A-A479-4B12-AF43-313BA917847D}" srcOrd="0" destOrd="0" presId="urn:microsoft.com/office/officeart/2005/8/layout/hList1"/>
    <dgm:cxn modelId="{A65B7175-4FF1-490B-9D09-071910CC3703}" type="presOf" srcId="{A75D5AA4-611F-4134-B481-97ECEC9B31EF}" destId="{C3A4C067-A76B-485A-843F-B99E79CB8FF6}" srcOrd="0" destOrd="2" presId="urn:microsoft.com/office/officeart/2005/8/layout/hList1"/>
    <dgm:cxn modelId="{69C85D48-176E-4CC4-8ABE-2C3E7D444387}" type="presOf" srcId="{6DD0680A-58CB-4473-9CF0-F838E1CEF1C3}" destId="{9CAFA698-8A43-49F5-AD10-F389BB8F0393}" srcOrd="0" destOrd="0" presId="urn:microsoft.com/office/officeart/2005/8/layout/hList1"/>
    <dgm:cxn modelId="{0D898E12-44D4-401C-B80B-A059D92253B9}" srcId="{64B1A9AD-9576-4776-9C16-6CA7ACCC0ADA}" destId="{5522217B-E4C7-45E4-BCF6-94BFCA27D30F}" srcOrd="0" destOrd="0" parTransId="{0865DC73-C9B4-4F82-8374-C69F1852D47E}" sibTransId="{8A0F6654-7142-4BFA-B55F-CF3E9482F8BB}"/>
    <dgm:cxn modelId="{5BE56BD5-52CE-447E-86DE-E07C57DB1F38}" srcId="{C1AE2475-5E6B-4C42-A424-A17AB85F686E}" destId="{361027A8-A958-42D4-A76F-0613BFFFEBE6}" srcOrd="0" destOrd="0" parTransId="{48C077E5-906F-427D-AFDD-345D2470AA45}" sibTransId="{7CE93E33-7CCD-40D4-AAE2-6DAE2076D630}"/>
    <dgm:cxn modelId="{AB79AA56-55F4-4F36-B3FF-F9E2A72CA13B}" srcId="{C1AE2475-5E6B-4C42-A424-A17AB85F686E}" destId="{EF8B3854-8007-45A6-B55A-88C0A25D48CB}" srcOrd="1" destOrd="0" parTransId="{0F026E34-3207-4C6F-9087-02C3B79C91CF}" sibTransId="{F04D4A3F-F478-4D65-BDA0-2FFDCBC0D618}"/>
    <dgm:cxn modelId="{9A4EFFF5-7426-4ABD-A1F6-E0B0905A05D2}" type="presOf" srcId="{361027A8-A958-42D4-A76F-0613BFFFEBE6}" destId="{C3A4C067-A76B-485A-843F-B99E79CB8FF6}" srcOrd="0" destOrd="0" presId="urn:microsoft.com/office/officeart/2005/8/layout/hList1"/>
    <dgm:cxn modelId="{38484EF9-FBB4-4902-BEDA-76087D27A5E0}" srcId="{9B8AAAFC-8879-4A3F-8FB5-1A7F2545D831}" destId="{394C7B5A-8144-402B-8A61-214ED11B875E}" srcOrd="1" destOrd="0" parTransId="{1D37E30B-BD5D-4092-9424-9E476E69F7CD}" sibTransId="{196536A4-4830-4BB7-8263-C5A9A6BF7626}"/>
    <dgm:cxn modelId="{ED53351E-8E65-4B04-AEB5-883874EA873D}" srcId="{64B1A9AD-9576-4776-9C16-6CA7ACCC0ADA}" destId="{306F4287-745E-4957-B2A3-E2BE4456594D}" srcOrd="1" destOrd="0" parTransId="{D99B72C1-F763-46F0-BB00-C370C19AF801}" sibTransId="{B177CF79-8FBE-40D9-B2DE-A55E1596CA80}"/>
    <dgm:cxn modelId="{5AFA4C30-7BBD-432F-975E-C468D32643BC}" type="presOf" srcId="{394C7B5A-8144-402B-8A61-214ED11B875E}" destId="{4397D278-3C39-4556-A250-5159DBA20428}" srcOrd="0" destOrd="1" presId="urn:microsoft.com/office/officeart/2005/8/layout/hList1"/>
    <dgm:cxn modelId="{7F37ABAC-E4DD-48FE-85D0-C5B1B666369C}" srcId="{6DD0680A-58CB-4473-9CF0-F838E1CEF1C3}" destId="{64B1A9AD-9576-4776-9C16-6CA7ACCC0ADA}" srcOrd="2" destOrd="0" parTransId="{0B736D23-F183-4385-ABBA-854664450367}" sibTransId="{C6EB5DC4-4CDB-40F2-84B0-82BABF65DFF2}"/>
    <dgm:cxn modelId="{7109086B-F0CA-4592-A4FA-996B8CB48CB2}" srcId="{6DD0680A-58CB-4473-9CF0-F838E1CEF1C3}" destId="{9B8AAAFC-8879-4A3F-8FB5-1A7F2545D831}" srcOrd="1" destOrd="0" parTransId="{B2B594A8-53AA-4A82-97C9-13C9701F3954}" sibTransId="{11FC3B0A-6BB1-4663-AC67-25FA81190B4F}"/>
    <dgm:cxn modelId="{4F213E83-D961-42AE-B1BA-74904FCB4199}" type="presOf" srcId="{64B1A9AD-9576-4776-9C16-6CA7ACCC0ADA}" destId="{90BB9DDF-5DE1-4D2C-8B7D-B39DC205AAC1}" srcOrd="0" destOrd="0" presId="urn:microsoft.com/office/officeart/2005/8/layout/hList1"/>
    <dgm:cxn modelId="{7ED5EA25-4B7A-4655-A631-4DDE45523475}" srcId="{6DD0680A-58CB-4473-9CF0-F838E1CEF1C3}" destId="{C1AE2475-5E6B-4C42-A424-A17AB85F686E}" srcOrd="0" destOrd="0" parTransId="{79AF1E53-09DF-4A23-B535-6A8A58CFFD90}" sibTransId="{FED83AD2-735A-4590-BAF6-650C06C6F1B6}"/>
    <dgm:cxn modelId="{11F38005-86A6-4C14-ABC3-1DBC72C58A76}" srcId="{C1AE2475-5E6B-4C42-A424-A17AB85F686E}" destId="{A75D5AA4-611F-4134-B481-97ECEC9B31EF}" srcOrd="2" destOrd="0" parTransId="{ED8374C9-9394-4C42-AF39-85B36C51C833}" sibTransId="{FFB67D5E-32CC-491C-9E42-60B987D38270}"/>
    <dgm:cxn modelId="{4C137839-690C-41C8-AFA0-7D83CBBD9558}" type="presOf" srcId="{6BF99EF1-46D1-493D-B8B2-971B9E78C42D}" destId="{4397D278-3C39-4556-A250-5159DBA20428}" srcOrd="0" destOrd="0" presId="urn:microsoft.com/office/officeart/2005/8/layout/hList1"/>
    <dgm:cxn modelId="{038BE5F0-FCF6-494C-8659-84E941DABE30}" type="presOf" srcId="{9B8AAAFC-8879-4A3F-8FB5-1A7F2545D831}" destId="{21641387-03AA-40C7-8FFA-58E55DFBE6F9}" srcOrd="0" destOrd="0" presId="urn:microsoft.com/office/officeart/2005/8/layout/hList1"/>
    <dgm:cxn modelId="{252F47FE-5D88-4034-964F-2EBA0641579F}" type="presParOf" srcId="{9CAFA698-8A43-49F5-AD10-F389BB8F0393}" destId="{EB35D73A-2A16-43F1-B61A-3DA3B9FF687F}" srcOrd="0" destOrd="0" presId="urn:microsoft.com/office/officeart/2005/8/layout/hList1"/>
    <dgm:cxn modelId="{02D0166F-CA26-4EF7-AEA5-0DD0E6FD2549}" type="presParOf" srcId="{EB35D73A-2A16-43F1-B61A-3DA3B9FF687F}" destId="{B5EED29A-A479-4B12-AF43-313BA917847D}" srcOrd="0" destOrd="0" presId="urn:microsoft.com/office/officeart/2005/8/layout/hList1"/>
    <dgm:cxn modelId="{776B6DA8-C30E-4B55-9A45-88AEA2B35170}" type="presParOf" srcId="{EB35D73A-2A16-43F1-B61A-3DA3B9FF687F}" destId="{C3A4C067-A76B-485A-843F-B99E79CB8FF6}" srcOrd="1" destOrd="0" presId="urn:microsoft.com/office/officeart/2005/8/layout/hList1"/>
    <dgm:cxn modelId="{6DF37236-DFEB-4F89-B1B0-8C4169E54A8E}" type="presParOf" srcId="{9CAFA698-8A43-49F5-AD10-F389BB8F0393}" destId="{956C29D4-D13E-4835-A76C-188F78AC6808}" srcOrd="1" destOrd="0" presId="urn:microsoft.com/office/officeart/2005/8/layout/hList1"/>
    <dgm:cxn modelId="{A50F8F00-2788-4B5F-AB71-93C3869751D9}" type="presParOf" srcId="{9CAFA698-8A43-49F5-AD10-F389BB8F0393}" destId="{B57DF0A9-2747-426D-93ED-5794F291D84D}" srcOrd="2" destOrd="0" presId="urn:microsoft.com/office/officeart/2005/8/layout/hList1"/>
    <dgm:cxn modelId="{FD0F786C-4F57-4680-938C-6A3D9BC15524}" type="presParOf" srcId="{B57DF0A9-2747-426D-93ED-5794F291D84D}" destId="{21641387-03AA-40C7-8FFA-58E55DFBE6F9}" srcOrd="0" destOrd="0" presId="urn:microsoft.com/office/officeart/2005/8/layout/hList1"/>
    <dgm:cxn modelId="{C347C30A-9847-4BA9-9D5B-6C4231C00859}" type="presParOf" srcId="{B57DF0A9-2747-426D-93ED-5794F291D84D}" destId="{4397D278-3C39-4556-A250-5159DBA20428}" srcOrd="1" destOrd="0" presId="urn:microsoft.com/office/officeart/2005/8/layout/hList1"/>
    <dgm:cxn modelId="{C3170393-FB61-4962-B79A-8216933A15D3}" type="presParOf" srcId="{9CAFA698-8A43-49F5-AD10-F389BB8F0393}" destId="{16F3D4A7-D16C-4322-8B8A-AEAA332A0564}" srcOrd="3" destOrd="0" presId="urn:microsoft.com/office/officeart/2005/8/layout/hList1"/>
    <dgm:cxn modelId="{3DE70AAA-007C-4CC7-B086-5C72F2E9191F}" type="presParOf" srcId="{9CAFA698-8A43-49F5-AD10-F389BB8F0393}" destId="{AA5B2612-42A6-45DB-A838-B727AA6EF623}" srcOrd="4" destOrd="0" presId="urn:microsoft.com/office/officeart/2005/8/layout/hList1"/>
    <dgm:cxn modelId="{8766562D-81FD-4230-B8FE-ECDEC4FBDF6C}" type="presParOf" srcId="{AA5B2612-42A6-45DB-A838-B727AA6EF623}" destId="{90BB9DDF-5DE1-4D2C-8B7D-B39DC205AAC1}" srcOrd="0" destOrd="0" presId="urn:microsoft.com/office/officeart/2005/8/layout/hList1"/>
    <dgm:cxn modelId="{8E0914AF-D693-45ED-9CCD-9BE63E16FB1F}" type="presParOf" srcId="{AA5B2612-42A6-45DB-A838-B727AA6EF623}" destId="{86F8E1BE-A879-4DB0-AA02-1823A04DB358}"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F4AFE4-82CE-4DD1-B1FA-C6C488E7A0FF}"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l-GR"/>
        </a:p>
      </dgm:t>
    </dgm:pt>
    <dgm:pt modelId="{98599DE5-B029-45B4-A734-80A9DEE35AE6}">
      <dgm:prSet phldrT="[Κείμενο]" custT="1"/>
      <dgm:spPr/>
      <dgm:t>
        <a:bodyPr/>
        <a:lstStyle/>
        <a:p>
          <a:r>
            <a:rPr lang="el-GR" sz="2000" b="1" dirty="0" smtClean="0"/>
            <a:t>Λήψη δείγματος</a:t>
          </a:r>
          <a:endParaRPr lang="el-GR" sz="2000" dirty="0"/>
        </a:p>
      </dgm:t>
    </dgm:pt>
    <dgm:pt modelId="{5C7454A9-E328-4EFC-A6AA-110761E11F29}" type="parTrans" cxnId="{63CD8519-3047-4182-85E8-FA19CE0FC234}">
      <dgm:prSet/>
      <dgm:spPr/>
      <dgm:t>
        <a:bodyPr/>
        <a:lstStyle/>
        <a:p>
          <a:endParaRPr lang="el-GR"/>
        </a:p>
      </dgm:t>
    </dgm:pt>
    <dgm:pt modelId="{33D6DF10-32B8-4627-8E5B-58D654398C7E}" type="sibTrans" cxnId="{63CD8519-3047-4182-85E8-FA19CE0FC234}">
      <dgm:prSet/>
      <dgm:spPr/>
      <dgm:t>
        <a:bodyPr/>
        <a:lstStyle/>
        <a:p>
          <a:endParaRPr lang="el-GR"/>
        </a:p>
      </dgm:t>
    </dgm:pt>
    <dgm:pt modelId="{DD6709FD-302E-476E-A8AE-B859C50DED51}">
      <dgm:prSet phldrT="[Κείμενο]" custT="1"/>
      <dgm:spPr/>
      <dgm:t>
        <a:bodyPr/>
        <a:lstStyle/>
        <a:p>
          <a:r>
            <a:rPr lang="el-GR" sz="1600" b="0" dirty="0" smtClean="0"/>
            <a:t>Με βαμβακοφόρο στυλεό από τη φλεγμονή ή</a:t>
          </a:r>
        </a:p>
        <a:p>
          <a:r>
            <a:rPr lang="el-GR" sz="1600" b="0" dirty="0" smtClean="0"/>
            <a:t>τις αμυγδαλές και τη μαλακή υπερώα</a:t>
          </a:r>
          <a:endParaRPr lang="el-GR" sz="1600" b="0" dirty="0"/>
        </a:p>
      </dgm:t>
    </dgm:pt>
    <dgm:pt modelId="{998C7CD4-BC38-48E6-A5E0-1A31D88BE9DE}" type="parTrans" cxnId="{613A4428-066A-4173-A1EA-F6795A45EFF8}">
      <dgm:prSet/>
      <dgm:spPr/>
      <dgm:t>
        <a:bodyPr/>
        <a:lstStyle/>
        <a:p>
          <a:endParaRPr lang="el-GR"/>
        </a:p>
      </dgm:t>
    </dgm:pt>
    <dgm:pt modelId="{E16BD680-E9E8-4ED7-A33E-C665A4B7FCAF}" type="sibTrans" cxnId="{613A4428-066A-4173-A1EA-F6795A45EFF8}">
      <dgm:prSet/>
      <dgm:spPr/>
      <dgm:t>
        <a:bodyPr/>
        <a:lstStyle/>
        <a:p>
          <a:endParaRPr lang="el-GR"/>
        </a:p>
      </dgm:t>
    </dgm:pt>
    <dgm:pt modelId="{847400EB-9B70-49AB-A924-9EE8ADF1A173}">
      <dgm:prSet phldrT="[Κείμενο]"/>
      <dgm:spPr/>
      <dgm:t>
        <a:bodyPr/>
        <a:lstStyle/>
        <a:p>
          <a:r>
            <a:rPr lang="el-GR" b="1" dirty="0" smtClean="0"/>
            <a:t>Αιματούχο άγαρ, αερόβια και αναερόβια</a:t>
          </a:r>
          <a:endParaRPr lang="el-GR" dirty="0" smtClean="0"/>
        </a:p>
        <a:p>
          <a:r>
            <a:rPr lang="el-GR" b="1" dirty="0" smtClean="0"/>
            <a:t>(όλα τα μικρόβια, όλοι οι στρεπτόκοκκοι)</a:t>
          </a:r>
        </a:p>
        <a:p>
          <a:r>
            <a:rPr lang="el-GR" b="1" dirty="0" smtClean="0"/>
            <a:t>Σοκολατόχρωμο άγαρ</a:t>
          </a:r>
          <a:endParaRPr lang="el-GR" dirty="0" smtClean="0"/>
        </a:p>
        <a:p>
          <a:r>
            <a:rPr lang="el-GR" b="1" dirty="0" smtClean="0"/>
            <a:t>(πνευμονιόκοκκος, </a:t>
          </a:r>
          <a:r>
            <a:rPr lang="el-GR" b="1" dirty="0" err="1" smtClean="0"/>
            <a:t>ναϊσσέριες</a:t>
          </a:r>
          <a:r>
            <a:rPr lang="el-GR" b="1" dirty="0" smtClean="0"/>
            <a:t>, αιμόφιλοι)</a:t>
          </a:r>
          <a:endParaRPr lang="el-GR" dirty="0"/>
        </a:p>
      </dgm:t>
    </dgm:pt>
    <dgm:pt modelId="{DA01A053-C626-4349-A2C8-F6073398F999}" type="parTrans" cxnId="{CA138DAD-39B8-4EF8-A1B4-C27CADDFF8F1}">
      <dgm:prSet/>
      <dgm:spPr/>
      <dgm:t>
        <a:bodyPr/>
        <a:lstStyle/>
        <a:p>
          <a:endParaRPr lang="el-GR"/>
        </a:p>
      </dgm:t>
    </dgm:pt>
    <dgm:pt modelId="{07F9D899-62E9-48E6-A742-43F109A85D61}" type="sibTrans" cxnId="{CA138DAD-39B8-4EF8-A1B4-C27CADDFF8F1}">
      <dgm:prSet/>
      <dgm:spPr/>
      <dgm:t>
        <a:bodyPr/>
        <a:lstStyle/>
        <a:p>
          <a:endParaRPr lang="el-GR"/>
        </a:p>
      </dgm:t>
    </dgm:pt>
    <dgm:pt modelId="{FD4E8540-699A-43E5-8030-072333F09A40}">
      <dgm:prSet phldrT="[Κείμενο]" custT="1"/>
      <dgm:spPr/>
      <dgm:t>
        <a:bodyPr/>
        <a:lstStyle/>
        <a:p>
          <a:r>
            <a:rPr lang="el-GR" sz="2000" b="1" dirty="0" smtClean="0"/>
            <a:t>Καλλιέργεια</a:t>
          </a:r>
          <a:endParaRPr lang="el-GR" sz="2000" dirty="0"/>
        </a:p>
      </dgm:t>
    </dgm:pt>
    <dgm:pt modelId="{1A883701-7E5F-44A3-8F04-8240C9A02587}" type="sibTrans" cxnId="{4A31D7EA-5A53-421F-B96A-E60F49796421}">
      <dgm:prSet/>
      <dgm:spPr/>
      <dgm:t>
        <a:bodyPr/>
        <a:lstStyle/>
        <a:p>
          <a:endParaRPr lang="el-GR"/>
        </a:p>
      </dgm:t>
    </dgm:pt>
    <dgm:pt modelId="{51B9C35A-B239-4786-9F0C-3353FBE13628}" type="parTrans" cxnId="{4A31D7EA-5A53-421F-B96A-E60F49796421}">
      <dgm:prSet/>
      <dgm:spPr/>
      <dgm:t>
        <a:bodyPr/>
        <a:lstStyle/>
        <a:p>
          <a:endParaRPr lang="el-GR"/>
        </a:p>
      </dgm:t>
    </dgm:pt>
    <dgm:pt modelId="{C067EAC3-3788-4E60-B89E-EEB7D26FB1BA}">
      <dgm:prSet/>
      <dgm:spPr/>
      <dgm:t>
        <a:bodyPr/>
        <a:lstStyle/>
        <a:p>
          <a:r>
            <a:rPr lang="en-US" b="1" dirty="0" smtClean="0"/>
            <a:t>Sabouraud</a:t>
          </a:r>
          <a:r>
            <a:rPr lang="el-GR" b="1" dirty="0" smtClean="0"/>
            <a:t> (μύκητες)</a:t>
          </a:r>
        </a:p>
        <a:p>
          <a:r>
            <a:rPr lang="en-US" b="1" dirty="0" smtClean="0"/>
            <a:t>Chapman</a:t>
          </a:r>
          <a:r>
            <a:rPr lang="el-GR" b="1" dirty="0" smtClean="0"/>
            <a:t> (χρυσίζων σταφυλόκοκκος)</a:t>
          </a:r>
        </a:p>
        <a:p>
          <a:r>
            <a:rPr lang="en-US" b="1" dirty="0" err="1" smtClean="0"/>
            <a:t>Loeffer</a:t>
          </a:r>
          <a:r>
            <a:rPr lang="el-GR" b="1" dirty="0" smtClean="0"/>
            <a:t> – </a:t>
          </a:r>
          <a:r>
            <a:rPr lang="en-US" b="1" dirty="0" smtClean="0"/>
            <a:t>Columbia agar</a:t>
          </a:r>
          <a:r>
            <a:rPr lang="el-GR" b="1" dirty="0" smtClean="0"/>
            <a:t> (</a:t>
          </a:r>
          <a:r>
            <a:rPr lang="el-GR" b="1" dirty="0" err="1" smtClean="0"/>
            <a:t>κορυνοβακτηρίδια</a:t>
          </a:r>
          <a:r>
            <a:rPr lang="el-GR" b="1" dirty="0" smtClean="0"/>
            <a:t>)</a:t>
          </a:r>
          <a:endParaRPr lang="el-GR" dirty="0"/>
        </a:p>
      </dgm:t>
    </dgm:pt>
    <dgm:pt modelId="{0C3DF671-16CE-4F43-AFD4-401F7E17E45B}" type="parTrans" cxnId="{E62DF499-26B1-4D51-8B6A-06FC91B9A6C0}">
      <dgm:prSet/>
      <dgm:spPr/>
      <dgm:t>
        <a:bodyPr/>
        <a:lstStyle/>
        <a:p>
          <a:endParaRPr lang="el-GR"/>
        </a:p>
      </dgm:t>
    </dgm:pt>
    <dgm:pt modelId="{B4D52588-3852-454B-B0C7-875758AADF5B}" type="sibTrans" cxnId="{E62DF499-26B1-4D51-8B6A-06FC91B9A6C0}">
      <dgm:prSet/>
      <dgm:spPr/>
      <dgm:t>
        <a:bodyPr/>
        <a:lstStyle/>
        <a:p>
          <a:endParaRPr lang="el-GR"/>
        </a:p>
      </dgm:t>
    </dgm:pt>
    <dgm:pt modelId="{2E842F17-6A50-49A0-9346-86C5157B9B9A}" type="pres">
      <dgm:prSet presAssocID="{A5F4AFE4-82CE-4DD1-B1FA-C6C488E7A0FF}" presName="Name0" presStyleCnt="0">
        <dgm:presLayoutVars>
          <dgm:dir/>
          <dgm:animLvl val="lvl"/>
          <dgm:resizeHandles val="exact"/>
        </dgm:presLayoutVars>
      </dgm:prSet>
      <dgm:spPr/>
      <dgm:t>
        <a:bodyPr/>
        <a:lstStyle/>
        <a:p>
          <a:endParaRPr lang="el-GR"/>
        </a:p>
      </dgm:t>
    </dgm:pt>
    <dgm:pt modelId="{97FA3474-9B8E-4CF4-A558-C7855426D75F}" type="pres">
      <dgm:prSet presAssocID="{FD4E8540-699A-43E5-8030-072333F09A40}" presName="boxAndChildren" presStyleCnt="0"/>
      <dgm:spPr/>
    </dgm:pt>
    <dgm:pt modelId="{1D68C3B3-3F04-4D99-B1A6-429C778390AD}" type="pres">
      <dgm:prSet presAssocID="{FD4E8540-699A-43E5-8030-072333F09A40}" presName="parentTextBox" presStyleLbl="node1" presStyleIdx="0" presStyleCnt="2"/>
      <dgm:spPr/>
      <dgm:t>
        <a:bodyPr/>
        <a:lstStyle/>
        <a:p>
          <a:endParaRPr lang="el-GR"/>
        </a:p>
      </dgm:t>
    </dgm:pt>
    <dgm:pt modelId="{77FDF726-66F1-4EB0-9DDD-AA62C2F8AA60}" type="pres">
      <dgm:prSet presAssocID="{FD4E8540-699A-43E5-8030-072333F09A40}" presName="entireBox" presStyleLbl="node1" presStyleIdx="0" presStyleCnt="2"/>
      <dgm:spPr/>
      <dgm:t>
        <a:bodyPr/>
        <a:lstStyle/>
        <a:p>
          <a:endParaRPr lang="el-GR"/>
        </a:p>
      </dgm:t>
    </dgm:pt>
    <dgm:pt modelId="{08992CC0-6F8C-4971-BCAA-1D4F10930357}" type="pres">
      <dgm:prSet presAssocID="{FD4E8540-699A-43E5-8030-072333F09A40}" presName="descendantBox" presStyleCnt="0"/>
      <dgm:spPr/>
    </dgm:pt>
    <dgm:pt modelId="{058E0DEB-89CB-4226-BDBF-4E47CBCFCEF9}" type="pres">
      <dgm:prSet presAssocID="{847400EB-9B70-49AB-A924-9EE8ADF1A173}" presName="childTextBox" presStyleLbl="fgAccFollowNode1" presStyleIdx="0" presStyleCnt="3">
        <dgm:presLayoutVars>
          <dgm:bulletEnabled val="1"/>
        </dgm:presLayoutVars>
      </dgm:prSet>
      <dgm:spPr/>
      <dgm:t>
        <a:bodyPr/>
        <a:lstStyle/>
        <a:p>
          <a:endParaRPr lang="el-GR"/>
        </a:p>
      </dgm:t>
    </dgm:pt>
    <dgm:pt modelId="{5B8C5C6B-E873-4920-A78F-E24F0F74A0AA}" type="pres">
      <dgm:prSet presAssocID="{C067EAC3-3788-4E60-B89E-EEB7D26FB1BA}" presName="childTextBox" presStyleLbl="fgAccFollowNode1" presStyleIdx="1" presStyleCnt="3">
        <dgm:presLayoutVars>
          <dgm:bulletEnabled val="1"/>
        </dgm:presLayoutVars>
      </dgm:prSet>
      <dgm:spPr/>
      <dgm:t>
        <a:bodyPr/>
        <a:lstStyle/>
        <a:p>
          <a:endParaRPr lang="el-GR"/>
        </a:p>
      </dgm:t>
    </dgm:pt>
    <dgm:pt modelId="{BE324E06-E83C-4E52-BB7C-7A96B06FB479}" type="pres">
      <dgm:prSet presAssocID="{33D6DF10-32B8-4627-8E5B-58D654398C7E}" presName="sp" presStyleCnt="0"/>
      <dgm:spPr/>
    </dgm:pt>
    <dgm:pt modelId="{0D91688B-A654-4F5A-AB83-913C227F2CF2}" type="pres">
      <dgm:prSet presAssocID="{98599DE5-B029-45B4-A734-80A9DEE35AE6}" presName="arrowAndChildren" presStyleCnt="0"/>
      <dgm:spPr/>
    </dgm:pt>
    <dgm:pt modelId="{58B93C14-5E49-4812-8A7C-1248D28E68DC}" type="pres">
      <dgm:prSet presAssocID="{98599DE5-B029-45B4-A734-80A9DEE35AE6}" presName="parentTextArrow" presStyleLbl="node1" presStyleIdx="0" presStyleCnt="2"/>
      <dgm:spPr/>
      <dgm:t>
        <a:bodyPr/>
        <a:lstStyle/>
        <a:p>
          <a:endParaRPr lang="el-GR"/>
        </a:p>
      </dgm:t>
    </dgm:pt>
    <dgm:pt modelId="{65EA12A4-D64F-43C4-AEC0-08B124821B82}" type="pres">
      <dgm:prSet presAssocID="{98599DE5-B029-45B4-A734-80A9DEE35AE6}" presName="arrow" presStyleLbl="node1" presStyleIdx="1" presStyleCnt="2"/>
      <dgm:spPr/>
      <dgm:t>
        <a:bodyPr/>
        <a:lstStyle/>
        <a:p>
          <a:endParaRPr lang="el-GR"/>
        </a:p>
      </dgm:t>
    </dgm:pt>
    <dgm:pt modelId="{9EF6831F-F871-4AC2-A33D-3DB30B3742F5}" type="pres">
      <dgm:prSet presAssocID="{98599DE5-B029-45B4-A734-80A9DEE35AE6}" presName="descendantArrow" presStyleCnt="0"/>
      <dgm:spPr/>
    </dgm:pt>
    <dgm:pt modelId="{D5852575-9856-412F-A1C6-6E024B9A514F}" type="pres">
      <dgm:prSet presAssocID="{DD6709FD-302E-476E-A8AE-B859C50DED51}" presName="childTextArrow" presStyleLbl="fgAccFollowNode1" presStyleIdx="2" presStyleCnt="3">
        <dgm:presLayoutVars>
          <dgm:bulletEnabled val="1"/>
        </dgm:presLayoutVars>
      </dgm:prSet>
      <dgm:spPr/>
      <dgm:t>
        <a:bodyPr/>
        <a:lstStyle/>
        <a:p>
          <a:endParaRPr lang="el-GR"/>
        </a:p>
      </dgm:t>
    </dgm:pt>
  </dgm:ptLst>
  <dgm:cxnLst>
    <dgm:cxn modelId="{0EC29980-FE27-46C1-8645-B1910BA97251}" type="presOf" srcId="{847400EB-9B70-49AB-A924-9EE8ADF1A173}" destId="{058E0DEB-89CB-4226-BDBF-4E47CBCFCEF9}" srcOrd="0" destOrd="0" presId="urn:microsoft.com/office/officeart/2005/8/layout/process4"/>
    <dgm:cxn modelId="{B0891F6F-FBE2-4AB1-BBAE-5ECA1680145A}" type="presOf" srcId="{FD4E8540-699A-43E5-8030-072333F09A40}" destId="{1D68C3B3-3F04-4D99-B1A6-429C778390AD}" srcOrd="0" destOrd="0" presId="urn:microsoft.com/office/officeart/2005/8/layout/process4"/>
    <dgm:cxn modelId="{1A8EA4F2-B4BB-49D7-81BE-82D46E9ADBD9}" type="presOf" srcId="{DD6709FD-302E-476E-A8AE-B859C50DED51}" destId="{D5852575-9856-412F-A1C6-6E024B9A514F}" srcOrd="0" destOrd="0" presId="urn:microsoft.com/office/officeart/2005/8/layout/process4"/>
    <dgm:cxn modelId="{0393A472-3FDD-48B9-BE70-DA20AC7935E1}" type="presOf" srcId="{FD4E8540-699A-43E5-8030-072333F09A40}" destId="{77FDF726-66F1-4EB0-9DDD-AA62C2F8AA60}" srcOrd="1" destOrd="0" presId="urn:microsoft.com/office/officeart/2005/8/layout/process4"/>
    <dgm:cxn modelId="{0E3D6610-2B09-4FE9-97C6-347772BB5DC8}" type="presOf" srcId="{C067EAC3-3788-4E60-B89E-EEB7D26FB1BA}" destId="{5B8C5C6B-E873-4920-A78F-E24F0F74A0AA}" srcOrd="0" destOrd="0" presId="urn:microsoft.com/office/officeart/2005/8/layout/process4"/>
    <dgm:cxn modelId="{4A31D7EA-5A53-421F-B96A-E60F49796421}" srcId="{A5F4AFE4-82CE-4DD1-B1FA-C6C488E7A0FF}" destId="{FD4E8540-699A-43E5-8030-072333F09A40}" srcOrd="1" destOrd="0" parTransId="{51B9C35A-B239-4786-9F0C-3353FBE13628}" sibTransId="{1A883701-7E5F-44A3-8F04-8240C9A02587}"/>
    <dgm:cxn modelId="{C263C10F-A93D-4968-818C-0825634B4662}" type="presOf" srcId="{98599DE5-B029-45B4-A734-80A9DEE35AE6}" destId="{65EA12A4-D64F-43C4-AEC0-08B124821B82}" srcOrd="1" destOrd="0" presId="urn:microsoft.com/office/officeart/2005/8/layout/process4"/>
    <dgm:cxn modelId="{E26C7F2C-C199-406D-8DCB-EDD92E700FB7}" type="presOf" srcId="{98599DE5-B029-45B4-A734-80A9DEE35AE6}" destId="{58B93C14-5E49-4812-8A7C-1248D28E68DC}" srcOrd="0" destOrd="0" presId="urn:microsoft.com/office/officeart/2005/8/layout/process4"/>
    <dgm:cxn modelId="{63CD8519-3047-4182-85E8-FA19CE0FC234}" srcId="{A5F4AFE4-82CE-4DD1-B1FA-C6C488E7A0FF}" destId="{98599DE5-B029-45B4-A734-80A9DEE35AE6}" srcOrd="0" destOrd="0" parTransId="{5C7454A9-E328-4EFC-A6AA-110761E11F29}" sibTransId="{33D6DF10-32B8-4627-8E5B-58D654398C7E}"/>
    <dgm:cxn modelId="{E62DF499-26B1-4D51-8B6A-06FC91B9A6C0}" srcId="{FD4E8540-699A-43E5-8030-072333F09A40}" destId="{C067EAC3-3788-4E60-B89E-EEB7D26FB1BA}" srcOrd="1" destOrd="0" parTransId="{0C3DF671-16CE-4F43-AFD4-401F7E17E45B}" sibTransId="{B4D52588-3852-454B-B0C7-875758AADF5B}"/>
    <dgm:cxn modelId="{CA138DAD-39B8-4EF8-A1B4-C27CADDFF8F1}" srcId="{FD4E8540-699A-43E5-8030-072333F09A40}" destId="{847400EB-9B70-49AB-A924-9EE8ADF1A173}" srcOrd="0" destOrd="0" parTransId="{DA01A053-C626-4349-A2C8-F6073398F999}" sibTransId="{07F9D899-62E9-48E6-A742-43F109A85D61}"/>
    <dgm:cxn modelId="{47251CA7-1FBE-4BF5-8033-FC9589740E7B}" type="presOf" srcId="{A5F4AFE4-82CE-4DD1-B1FA-C6C488E7A0FF}" destId="{2E842F17-6A50-49A0-9346-86C5157B9B9A}" srcOrd="0" destOrd="0" presId="urn:microsoft.com/office/officeart/2005/8/layout/process4"/>
    <dgm:cxn modelId="{613A4428-066A-4173-A1EA-F6795A45EFF8}" srcId="{98599DE5-B029-45B4-A734-80A9DEE35AE6}" destId="{DD6709FD-302E-476E-A8AE-B859C50DED51}" srcOrd="0" destOrd="0" parTransId="{998C7CD4-BC38-48E6-A5E0-1A31D88BE9DE}" sibTransId="{E16BD680-E9E8-4ED7-A33E-C665A4B7FCAF}"/>
    <dgm:cxn modelId="{1A9798A2-309D-4D6D-A49C-09C82395732E}" type="presParOf" srcId="{2E842F17-6A50-49A0-9346-86C5157B9B9A}" destId="{97FA3474-9B8E-4CF4-A558-C7855426D75F}" srcOrd="0" destOrd="0" presId="urn:microsoft.com/office/officeart/2005/8/layout/process4"/>
    <dgm:cxn modelId="{CCA64456-350A-4915-A1CA-E99D82749273}" type="presParOf" srcId="{97FA3474-9B8E-4CF4-A558-C7855426D75F}" destId="{1D68C3B3-3F04-4D99-B1A6-429C778390AD}" srcOrd="0" destOrd="0" presId="urn:microsoft.com/office/officeart/2005/8/layout/process4"/>
    <dgm:cxn modelId="{4BBA977B-50A7-48B5-A1FF-F4A2351A6D5C}" type="presParOf" srcId="{97FA3474-9B8E-4CF4-A558-C7855426D75F}" destId="{77FDF726-66F1-4EB0-9DDD-AA62C2F8AA60}" srcOrd="1" destOrd="0" presId="urn:microsoft.com/office/officeart/2005/8/layout/process4"/>
    <dgm:cxn modelId="{01BAA30C-B564-4EB8-8EC9-CFBED4C6924B}" type="presParOf" srcId="{97FA3474-9B8E-4CF4-A558-C7855426D75F}" destId="{08992CC0-6F8C-4971-BCAA-1D4F10930357}" srcOrd="2" destOrd="0" presId="urn:microsoft.com/office/officeart/2005/8/layout/process4"/>
    <dgm:cxn modelId="{311371CF-808B-43DF-AEF4-04C803DDE104}" type="presParOf" srcId="{08992CC0-6F8C-4971-BCAA-1D4F10930357}" destId="{058E0DEB-89CB-4226-BDBF-4E47CBCFCEF9}" srcOrd="0" destOrd="0" presId="urn:microsoft.com/office/officeart/2005/8/layout/process4"/>
    <dgm:cxn modelId="{DFA80479-4984-44E6-8E98-5C0DE6BA6F36}" type="presParOf" srcId="{08992CC0-6F8C-4971-BCAA-1D4F10930357}" destId="{5B8C5C6B-E873-4920-A78F-E24F0F74A0AA}" srcOrd="1" destOrd="0" presId="urn:microsoft.com/office/officeart/2005/8/layout/process4"/>
    <dgm:cxn modelId="{5BA770C0-AA4D-49A0-A77A-8C75B5920581}" type="presParOf" srcId="{2E842F17-6A50-49A0-9346-86C5157B9B9A}" destId="{BE324E06-E83C-4E52-BB7C-7A96B06FB479}" srcOrd="1" destOrd="0" presId="urn:microsoft.com/office/officeart/2005/8/layout/process4"/>
    <dgm:cxn modelId="{71C7F25B-0B2A-4D63-80A2-AAEC66B260E0}" type="presParOf" srcId="{2E842F17-6A50-49A0-9346-86C5157B9B9A}" destId="{0D91688B-A654-4F5A-AB83-913C227F2CF2}" srcOrd="2" destOrd="0" presId="urn:microsoft.com/office/officeart/2005/8/layout/process4"/>
    <dgm:cxn modelId="{686B8E6A-B972-44C7-AB39-1CC7CB51FAA5}" type="presParOf" srcId="{0D91688B-A654-4F5A-AB83-913C227F2CF2}" destId="{58B93C14-5E49-4812-8A7C-1248D28E68DC}" srcOrd="0" destOrd="0" presId="urn:microsoft.com/office/officeart/2005/8/layout/process4"/>
    <dgm:cxn modelId="{A6F0088B-7960-49F4-809F-425E8EAD9724}" type="presParOf" srcId="{0D91688B-A654-4F5A-AB83-913C227F2CF2}" destId="{65EA12A4-D64F-43C4-AEC0-08B124821B82}" srcOrd="1" destOrd="0" presId="urn:microsoft.com/office/officeart/2005/8/layout/process4"/>
    <dgm:cxn modelId="{ADC188C1-620D-4A2F-BF1A-081106827F9A}" type="presParOf" srcId="{0D91688B-A654-4F5A-AB83-913C227F2CF2}" destId="{9EF6831F-F871-4AC2-A33D-3DB30B3742F5}" srcOrd="2" destOrd="0" presId="urn:microsoft.com/office/officeart/2005/8/layout/process4"/>
    <dgm:cxn modelId="{A1611EC3-22B8-44CD-8341-D5DD05D6F777}" type="presParOf" srcId="{9EF6831F-F871-4AC2-A33D-3DB30B3742F5}" destId="{D5852575-9856-412F-A1C6-6E024B9A514F}"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E48D74-C7E6-4DF0-9462-D5AA26D4C9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BF41C682-CA30-4A72-9DA8-E9AB22AA0DAC}">
      <dgm:prSet phldrT="[Κείμενο]"/>
      <dgm:spPr/>
      <dgm:t>
        <a:bodyPr/>
        <a:lstStyle/>
        <a:p>
          <a:r>
            <a:rPr lang="el-GR" dirty="0" smtClean="0"/>
            <a:t>Οξεία </a:t>
          </a:r>
          <a:endParaRPr lang="el-GR" dirty="0"/>
        </a:p>
      </dgm:t>
    </dgm:pt>
    <dgm:pt modelId="{DA71E410-1493-4E77-9120-A4EFF2FE4371}" type="parTrans" cxnId="{FCEA1068-329F-4454-9E79-3521236BC32D}">
      <dgm:prSet/>
      <dgm:spPr/>
      <dgm:t>
        <a:bodyPr/>
        <a:lstStyle/>
        <a:p>
          <a:endParaRPr lang="el-GR"/>
        </a:p>
      </dgm:t>
    </dgm:pt>
    <dgm:pt modelId="{3B2968DF-939F-4828-8043-B3346DB41E9E}" type="sibTrans" cxnId="{FCEA1068-329F-4454-9E79-3521236BC32D}">
      <dgm:prSet/>
      <dgm:spPr/>
      <dgm:t>
        <a:bodyPr/>
        <a:lstStyle/>
        <a:p>
          <a:endParaRPr lang="el-GR"/>
        </a:p>
      </dgm:t>
    </dgm:pt>
    <dgm:pt modelId="{B219B66C-A226-45CC-8E5A-D9BB6404B2F7}">
      <dgm:prSet phldrT="[Κείμενο]"/>
      <dgm:spPr/>
      <dgm:t>
        <a:bodyPr/>
        <a:lstStyle/>
        <a:p>
          <a:r>
            <a:rPr lang="el-GR" dirty="0" smtClean="0"/>
            <a:t>Διαρκεί λιγότερο από 4 εβδομάδες και είναι η πιο συνηθισμένη μορφή</a:t>
          </a:r>
          <a:endParaRPr lang="el-GR" dirty="0"/>
        </a:p>
      </dgm:t>
    </dgm:pt>
    <dgm:pt modelId="{B4E69A22-8620-4E83-B0DF-886E6497977E}" type="parTrans" cxnId="{0BF2A7D2-0DDF-46DA-9507-CBB8EAD9937A}">
      <dgm:prSet/>
      <dgm:spPr/>
      <dgm:t>
        <a:bodyPr/>
        <a:lstStyle/>
        <a:p>
          <a:endParaRPr lang="el-GR"/>
        </a:p>
      </dgm:t>
    </dgm:pt>
    <dgm:pt modelId="{3CBE6AB4-5FF8-4ADF-9EEB-28A3A0051D64}" type="sibTrans" cxnId="{0BF2A7D2-0DDF-46DA-9507-CBB8EAD9937A}">
      <dgm:prSet/>
      <dgm:spPr/>
      <dgm:t>
        <a:bodyPr/>
        <a:lstStyle/>
        <a:p>
          <a:endParaRPr lang="el-GR"/>
        </a:p>
      </dgm:t>
    </dgm:pt>
    <dgm:pt modelId="{DB3A6391-E8E3-4DC2-B5D4-4A6D9AC07ABD}">
      <dgm:prSet phldrT="[Κείμενο]"/>
      <dgm:spPr/>
      <dgm:t>
        <a:bodyPr/>
        <a:lstStyle/>
        <a:p>
          <a:r>
            <a:rPr lang="el-GR" dirty="0" smtClean="0"/>
            <a:t>Εμφανίζεται συνήθως μετά από λοίμωξη του ανώτερου αναπνευστικού συστήματος</a:t>
          </a:r>
          <a:endParaRPr lang="el-GR" dirty="0"/>
        </a:p>
      </dgm:t>
    </dgm:pt>
    <dgm:pt modelId="{397B90BE-1991-4754-8F17-E2E41B1A70FF}" type="parTrans" cxnId="{86DA0B0E-F177-4CF7-A1A4-27ED6F557D99}">
      <dgm:prSet/>
      <dgm:spPr/>
      <dgm:t>
        <a:bodyPr/>
        <a:lstStyle/>
        <a:p>
          <a:endParaRPr lang="el-GR"/>
        </a:p>
      </dgm:t>
    </dgm:pt>
    <dgm:pt modelId="{8B5D3B1E-4A1C-4531-B990-13D7981E0825}" type="sibTrans" cxnId="{86DA0B0E-F177-4CF7-A1A4-27ED6F557D99}">
      <dgm:prSet/>
      <dgm:spPr/>
      <dgm:t>
        <a:bodyPr/>
        <a:lstStyle/>
        <a:p>
          <a:endParaRPr lang="el-GR"/>
        </a:p>
      </dgm:t>
    </dgm:pt>
    <dgm:pt modelId="{216B274B-914B-481B-9D5A-2C1560985EFF}">
      <dgm:prSet phldrT="[Κείμενο]"/>
      <dgm:spPr/>
      <dgm:t>
        <a:bodyPr/>
        <a:lstStyle/>
        <a:p>
          <a:r>
            <a:rPr lang="el-GR" dirty="0" smtClean="0"/>
            <a:t>Υποξεία </a:t>
          </a:r>
          <a:endParaRPr lang="el-GR" dirty="0"/>
        </a:p>
      </dgm:t>
    </dgm:pt>
    <dgm:pt modelId="{52263072-03B0-42B5-AF26-76248195B7C9}" type="parTrans" cxnId="{6BAF02C2-68BD-4D93-B71D-CBC009F0FF4E}">
      <dgm:prSet/>
      <dgm:spPr/>
      <dgm:t>
        <a:bodyPr/>
        <a:lstStyle/>
        <a:p>
          <a:endParaRPr lang="el-GR"/>
        </a:p>
      </dgm:t>
    </dgm:pt>
    <dgm:pt modelId="{2EE52C7C-6EBF-43FA-86B2-17981404E2DE}" type="sibTrans" cxnId="{6BAF02C2-68BD-4D93-B71D-CBC009F0FF4E}">
      <dgm:prSet/>
      <dgm:spPr/>
      <dgm:t>
        <a:bodyPr/>
        <a:lstStyle/>
        <a:p>
          <a:endParaRPr lang="el-GR"/>
        </a:p>
      </dgm:t>
    </dgm:pt>
    <dgm:pt modelId="{F31BF0CE-A7A5-4ACC-808E-3AC84FAE52BC}">
      <dgm:prSet phldrT="[Κείμενο]"/>
      <dgm:spPr/>
      <dgm:t>
        <a:bodyPr/>
        <a:lstStyle/>
        <a:p>
          <a:r>
            <a:rPr lang="el-GR" dirty="0" smtClean="0"/>
            <a:t>Διαρκεί 4-8 εβδομάδες</a:t>
          </a:r>
          <a:endParaRPr lang="el-GR" dirty="0"/>
        </a:p>
      </dgm:t>
    </dgm:pt>
    <dgm:pt modelId="{360D4CBB-BB71-4524-A89C-F0173830F7BC}" type="parTrans" cxnId="{9BDF0E45-F7C5-40A8-A000-CA0C9696BC0C}">
      <dgm:prSet/>
      <dgm:spPr/>
      <dgm:t>
        <a:bodyPr/>
        <a:lstStyle/>
        <a:p>
          <a:endParaRPr lang="el-GR"/>
        </a:p>
      </dgm:t>
    </dgm:pt>
    <dgm:pt modelId="{CB45D483-1BC8-44FB-A7A1-BD215B5CE753}" type="sibTrans" cxnId="{9BDF0E45-F7C5-40A8-A000-CA0C9696BC0C}">
      <dgm:prSet/>
      <dgm:spPr/>
      <dgm:t>
        <a:bodyPr/>
        <a:lstStyle/>
        <a:p>
          <a:endParaRPr lang="el-GR"/>
        </a:p>
      </dgm:t>
    </dgm:pt>
    <dgm:pt modelId="{CDBDACBA-35AF-4178-A51C-AB2868BFC1AF}">
      <dgm:prSet phldrT="[Κείμενο]"/>
      <dgm:spPr/>
      <dgm:t>
        <a:bodyPr/>
        <a:lstStyle/>
        <a:p>
          <a:r>
            <a:rPr lang="el-GR" dirty="0" smtClean="0"/>
            <a:t>Έχει τα ίδια συμπτώματα με την οξεία και είναι δύσκολο να διακριθεί από αυτήν</a:t>
          </a:r>
          <a:endParaRPr lang="el-GR" dirty="0"/>
        </a:p>
      </dgm:t>
    </dgm:pt>
    <dgm:pt modelId="{DA638CE2-6A9F-4114-8736-795AD20B44A9}" type="parTrans" cxnId="{CCB1EA53-9A2E-4220-B3B0-A98F0916ABAD}">
      <dgm:prSet/>
      <dgm:spPr/>
      <dgm:t>
        <a:bodyPr/>
        <a:lstStyle/>
        <a:p>
          <a:endParaRPr lang="el-GR"/>
        </a:p>
      </dgm:t>
    </dgm:pt>
    <dgm:pt modelId="{B6FA89A8-38A9-4E01-81A8-5A2CF64BAF18}" type="sibTrans" cxnId="{CCB1EA53-9A2E-4220-B3B0-A98F0916ABAD}">
      <dgm:prSet/>
      <dgm:spPr/>
      <dgm:t>
        <a:bodyPr/>
        <a:lstStyle/>
        <a:p>
          <a:endParaRPr lang="el-GR"/>
        </a:p>
      </dgm:t>
    </dgm:pt>
    <dgm:pt modelId="{57774122-D26C-4855-91E4-78043811F54B}">
      <dgm:prSet phldrT="[Κείμενο]"/>
      <dgm:spPr/>
      <dgm:t>
        <a:bodyPr/>
        <a:lstStyle/>
        <a:p>
          <a:r>
            <a:rPr lang="el-GR" dirty="0" smtClean="0"/>
            <a:t>Χρόνια </a:t>
          </a:r>
          <a:endParaRPr lang="el-GR" dirty="0"/>
        </a:p>
      </dgm:t>
    </dgm:pt>
    <dgm:pt modelId="{9D2FFD5A-D4FD-472B-B991-A85A5B8F0BAB}" type="parTrans" cxnId="{2E6C1492-7F88-4001-BCBA-297501483606}">
      <dgm:prSet/>
      <dgm:spPr/>
      <dgm:t>
        <a:bodyPr/>
        <a:lstStyle/>
        <a:p>
          <a:endParaRPr lang="el-GR"/>
        </a:p>
      </dgm:t>
    </dgm:pt>
    <dgm:pt modelId="{94308B8B-458D-47AF-A4D4-303D7EB863A3}" type="sibTrans" cxnId="{2E6C1492-7F88-4001-BCBA-297501483606}">
      <dgm:prSet/>
      <dgm:spPr/>
      <dgm:t>
        <a:bodyPr/>
        <a:lstStyle/>
        <a:p>
          <a:endParaRPr lang="el-GR"/>
        </a:p>
      </dgm:t>
    </dgm:pt>
    <dgm:pt modelId="{58A51844-4A22-4255-8528-42CECE27FB5C}">
      <dgm:prSet phldrT="[Κείμενο]"/>
      <dgm:spPr/>
      <dgm:t>
        <a:bodyPr/>
        <a:lstStyle/>
        <a:p>
          <a:r>
            <a:rPr lang="el-GR" dirty="0" smtClean="0"/>
            <a:t>Διαρκεί περισσότερο από 3 μήνες</a:t>
          </a:r>
          <a:endParaRPr lang="el-GR" dirty="0"/>
        </a:p>
      </dgm:t>
    </dgm:pt>
    <dgm:pt modelId="{AA796F7D-931C-4F98-9B34-226B8BD97535}" type="parTrans" cxnId="{B508195D-75E5-4EEA-929E-F05937FC31A3}">
      <dgm:prSet/>
      <dgm:spPr/>
      <dgm:t>
        <a:bodyPr/>
        <a:lstStyle/>
        <a:p>
          <a:endParaRPr lang="el-GR"/>
        </a:p>
      </dgm:t>
    </dgm:pt>
    <dgm:pt modelId="{40D6DB27-FDE2-46F6-BCD7-B594C645D14B}" type="sibTrans" cxnId="{B508195D-75E5-4EEA-929E-F05937FC31A3}">
      <dgm:prSet/>
      <dgm:spPr/>
      <dgm:t>
        <a:bodyPr/>
        <a:lstStyle/>
        <a:p>
          <a:endParaRPr lang="el-GR"/>
        </a:p>
      </dgm:t>
    </dgm:pt>
    <dgm:pt modelId="{AA280C3A-B381-480B-81FB-D0FF0C15359C}">
      <dgm:prSet phldrT="[Κείμενο]"/>
      <dgm:spPr/>
      <dgm:t>
        <a:bodyPr/>
        <a:lstStyle/>
        <a:p>
          <a:r>
            <a:rPr lang="el-GR" dirty="0" smtClean="0"/>
            <a:t>Εκδηλώνεται με συμπτώματα όπως ρινική συμφόρηση, πονοκέφαλο, πόνο στο πρόσωπο, νυχτερινό βήχα, πόνος στα δόντια κ.α.</a:t>
          </a:r>
          <a:endParaRPr lang="el-GR" dirty="0"/>
        </a:p>
      </dgm:t>
    </dgm:pt>
    <dgm:pt modelId="{CE58D951-B22C-470C-80FA-5B2CF561596C}" type="parTrans" cxnId="{1B5D748E-3A8E-40DD-A049-E5B6460E7241}">
      <dgm:prSet/>
      <dgm:spPr/>
      <dgm:t>
        <a:bodyPr/>
        <a:lstStyle/>
        <a:p>
          <a:endParaRPr lang="el-GR"/>
        </a:p>
      </dgm:t>
    </dgm:pt>
    <dgm:pt modelId="{B2A7D0A9-9D92-49D7-8B65-8C061BFD9886}" type="sibTrans" cxnId="{1B5D748E-3A8E-40DD-A049-E5B6460E7241}">
      <dgm:prSet/>
      <dgm:spPr/>
      <dgm:t>
        <a:bodyPr/>
        <a:lstStyle/>
        <a:p>
          <a:endParaRPr lang="el-GR"/>
        </a:p>
      </dgm:t>
    </dgm:pt>
    <dgm:pt modelId="{DD2D7718-5284-4096-9E29-E965AD7F45F8}" type="pres">
      <dgm:prSet presAssocID="{A7E48D74-C7E6-4DF0-9462-D5AA26D4C942}" presName="Name0" presStyleCnt="0">
        <dgm:presLayoutVars>
          <dgm:dir/>
          <dgm:animLvl val="lvl"/>
          <dgm:resizeHandles val="exact"/>
        </dgm:presLayoutVars>
      </dgm:prSet>
      <dgm:spPr/>
      <dgm:t>
        <a:bodyPr/>
        <a:lstStyle/>
        <a:p>
          <a:endParaRPr lang="el-GR"/>
        </a:p>
      </dgm:t>
    </dgm:pt>
    <dgm:pt modelId="{FCFB5FE6-EC39-4690-B23E-04766CAA48E5}" type="pres">
      <dgm:prSet presAssocID="{BF41C682-CA30-4A72-9DA8-E9AB22AA0DAC}" presName="composite" presStyleCnt="0"/>
      <dgm:spPr/>
    </dgm:pt>
    <dgm:pt modelId="{C9F29104-6954-471A-B1D7-D4A35E6EA73B}" type="pres">
      <dgm:prSet presAssocID="{BF41C682-CA30-4A72-9DA8-E9AB22AA0DAC}" presName="parTx" presStyleLbl="alignNode1" presStyleIdx="0" presStyleCnt="3">
        <dgm:presLayoutVars>
          <dgm:chMax val="0"/>
          <dgm:chPref val="0"/>
          <dgm:bulletEnabled val="1"/>
        </dgm:presLayoutVars>
      </dgm:prSet>
      <dgm:spPr/>
      <dgm:t>
        <a:bodyPr/>
        <a:lstStyle/>
        <a:p>
          <a:endParaRPr lang="el-GR"/>
        </a:p>
      </dgm:t>
    </dgm:pt>
    <dgm:pt modelId="{F4DFE194-D375-418C-BDD9-9ACEFA5CA9A4}" type="pres">
      <dgm:prSet presAssocID="{BF41C682-CA30-4A72-9DA8-E9AB22AA0DAC}" presName="desTx" presStyleLbl="alignAccFollowNode1" presStyleIdx="0" presStyleCnt="3">
        <dgm:presLayoutVars>
          <dgm:bulletEnabled val="1"/>
        </dgm:presLayoutVars>
      </dgm:prSet>
      <dgm:spPr/>
      <dgm:t>
        <a:bodyPr/>
        <a:lstStyle/>
        <a:p>
          <a:endParaRPr lang="el-GR"/>
        </a:p>
      </dgm:t>
    </dgm:pt>
    <dgm:pt modelId="{9B6B4884-3A72-40DA-B1B0-147482988936}" type="pres">
      <dgm:prSet presAssocID="{3B2968DF-939F-4828-8043-B3346DB41E9E}" presName="space" presStyleCnt="0"/>
      <dgm:spPr/>
    </dgm:pt>
    <dgm:pt modelId="{43200429-30F1-49A9-B7CA-CD7BA53ABC26}" type="pres">
      <dgm:prSet presAssocID="{216B274B-914B-481B-9D5A-2C1560985EFF}" presName="composite" presStyleCnt="0"/>
      <dgm:spPr/>
    </dgm:pt>
    <dgm:pt modelId="{E02E96A8-5F61-400D-8AD1-4C3532015EB5}" type="pres">
      <dgm:prSet presAssocID="{216B274B-914B-481B-9D5A-2C1560985EFF}" presName="parTx" presStyleLbl="alignNode1" presStyleIdx="1" presStyleCnt="3">
        <dgm:presLayoutVars>
          <dgm:chMax val="0"/>
          <dgm:chPref val="0"/>
          <dgm:bulletEnabled val="1"/>
        </dgm:presLayoutVars>
      </dgm:prSet>
      <dgm:spPr/>
      <dgm:t>
        <a:bodyPr/>
        <a:lstStyle/>
        <a:p>
          <a:endParaRPr lang="el-GR"/>
        </a:p>
      </dgm:t>
    </dgm:pt>
    <dgm:pt modelId="{20C3E28F-B5A5-4E49-BF78-4CBF7536E3CA}" type="pres">
      <dgm:prSet presAssocID="{216B274B-914B-481B-9D5A-2C1560985EFF}" presName="desTx" presStyleLbl="alignAccFollowNode1" presStyleIdx="1" presStyleCnt="3">
        <dgm:presLayoutVars>
          <dgm:bulletEnabled val="1"/>
        </dgm:presLayoutVars>
      </dgm:prSet>
      <dgm:spPr/>
      <dgm:t>
        <a:bodyPr/>
        <a:lstStyle/>
        <a:p>
          <a:endParaRPr lang="el-GR"/>
        </a:p>
      </dgm:t>
    </dgm:pt>
    <dgm:pt modelId="{11040BA9-349C-4D52-80E8-9CFE8A1026A0}" type="pres">
      <dgm:prSet presAssocID="{2EE52C7C-6EBF-43FA-86B2-17981404E2DE}" presName="space" presStyleCnt="0"/>
      <dgm:spPr/>
    </dgm:pt>
    <dgm:pt modelId="{F27ACDE8-2074-438F-BFD3-852711AF7F4F}" type="pres">
      <dgm:prSet presAssocID="{57774122-D26C-4855-91E4-78043811F54B}" presName="composite" presStyleCnt="0"/>
      <dgm:spPr/>
    </dgm:pt>
    <dgm:pt modelId="{D8BB00E4-464A-493D-B811-6B1B47DCBF34}" type="pres">
      <dgm:prSet presAssocID="{57774122-D26C-4855-91E4-78043811F54B}" presName="parTx" presStyleLbl="alignNode1" presStyleIdx="2" presStyleCnt="3">
        <dgm:presLayoutVars>
          <dgm:chMax val="0"/>
          <dgm:chPref val="0"/>
          <dgm:bulletEnabled val="1"/>
        </dgm:presLayoutVars>
      </dgm:prSet>
      <dgm:spPr/>
      <dgm:t>
        <a:bodyPr/>
        <a:lstStyle/>
        <a:p>
          <a:endParaRPr lang="el-GR"/>
        </a:p>
      </dgm:t>
    </dgm:pt>
    <dgm:pt modelId="{F46301D4-2A8C-43B1-8888-7DE618188651}" type="pres">
      <dgm:prSet presAssocID="{57774122-D26C-4855-91E4-78043811F54B}" presName="desTx" presStyleLbl="alignAccFollowNode1" presStyleIdx="2" presStyleCnt="3">
        <dgm:presLayoutVars>
          <dgm:bulletEnabled val="1"/>
        </dgm:presLayoutVars>
      </dgm:prSet>
      <dgm:spPr/>
      <dgm:t>
        <a:bodyPr/>
        <a:lstStyle/>
        <a:p>
          <a:endParaRPr lang="el-GR"/>
        </a:p>
      </dgm:t>
    </dgm:pt>
  </dgm:ptLst>
  <dgm:cxnLst>
    <dgm:cxn modelId="{86DA0B0E-F177-4CF7-A1A4-27ED6F557D99}" srcId="{BF41C682-CA30-4A72-9DA8-E9AB22AA0DAC}" destId="{DB3A6391-E8E3-4DC2-B5D4-4A6D9AC07ABD}" srcOrd="1" destOrd="0" parTransId="{397B90BE-1991-4754-8F17-E2E41B1A70FF}" sibTransId="{8B5D3B1E-4A1C-4531-B990-13D7981E0825}"/>
    <dgm:cxn modelId="{09DECC5F-EE5B-4BD5-9EE5-C148980B7230}" type="presOf" srcId="{57774122-D26C-4855-91E4-78043811F54B}" destId="{D8BB00E4-464A-493D-B811-6B1B47DCBF34}" srcOrd="0" destOrd="0" presId="urn:microsoft.com/office/officeart/2005/8/layout/hList1"/>
    <dgm:cxn modelId="{D19069E8-88A1-4F80-BEB6-64F697A3A88F}" type="presOf" srcId="{DB3A6391-E8E3-4DC2-B5D4-4A6D9AC07ABD}" destId="{F4DFE194-D375-418C-BDD9-9ACEFA5CA9A4}" srcOrd="0" destOrd="1" presId="urn:microsoft.com/office/officeart/2005/8/layout/hList1"/>
    <dgm:cxn modelId="{1B5D748E-3A8E-40DD-A049-E5B6460E7241}" srcId="{57774122-D26C-4855-91E4-78043811F54B}" destId="{AA280C3A-B381-480B-81FB-D0FF0C15359C}" srcOrd="1" destOrd="0" parTransId="{CE58D951-B22C-470C-80FA-5B2CF561596C}" sibTransId="{B2A7D0A9-9D92-49D7-8B65-8C061BFD9886}"/>
    <dgm:cxn modelId="{153E060F-767F-48C8-99EF-64CA3B6224C1}" type="presOf" srcId="{CDBDACBA-35AF-4178-A51C-AB2868BFC1AF}" destId="{20C3E28F-B5A5-4E49-BF78-4CBF7536E3CA}" srcOrd="0" destOrd="1" presId="urn:microsoft.com/office/officeart/2005/8/layout/hList1"/>
    <dgm:cxn modelId="{0BF2A7D2-0DDF-46DA-9507-CBB8EAD9937A}" srcId="{BF41C682-CA30-4A72-9DA8-E9AB22AA0DAC}" destId="{B219B66C-A226-45CC-8E5A-D9BB6404B2F7}" srcOrd="0" destOrd="0" parTransId="{B4E69A22-8620-4E83-B0DF-886E6497977E}" sibTransId="{3CBE6AB4-5FF8-4ADF-9EEB-28A3A0051D64}"/>
    <dgm:cxn modelId="{CCB1EA53-9A2E-4220-B3B0-A98F0916ABAD}" srcId="{216B274B-914B-481B-9D5A-2C1560985EFF}" destId="{CDBDACBA-35AF-4178-A51C-AB2868BFC1AF}" srcOrd="1" destOrd="0" parTransId="{DA638CE2-6A9F-4114-8736-795AD20B44A9}" sibTransId="{B6FA89A8-38A9-4E01-81A8-5A2CF64BAF18}"/>
    <dgm:cxn modelId="{5A67832F-1E1E-4882-82E8-D76D455EE5D0}" type="presOf" srcId="{AA280C3A-B381-480B-81FB-D0FF0C15359C}" destId="{F46301D4-2A8C-43B1-8888-7DE618188651}" srcOrd="0" destOrd="1" presId="urn:microsoft.com/office/officeart/2005/8/layout/hList1"/>
    <dgm:cxn modelId="{9BDF0E45-F7C5-40A8-A000-CA0C9696BC0C}" srcId="{216B274B-914B-481B-9D5A-2C1560985EFF}" destId="{F31BF0CE-A7A5-4ACC-808E-3AC84FAE52BC}" srcOrd="0" destOrd="0" parTransId="{360D4CBB-BB71-4524-A89C-F0173830F7BC}" sibTransId="{CB45D483-1BC8-44FB-A7A1-BD215B5CE753}"/>
    <dgm:cxn modelId="{FCEA1068-329F-4454-9E79-3521236BC32D}" srcId="{A7E48D74-C7E6-4DF0-9462-D5AA26D4C942}" destId="{BF41C682-CA30-4A72-9DA8-E9AB22AA0DAC}" srcOrd="0" destOrd="0" parTransId="{DA71E410-1493-4E77-9120-A4EFF2FE4371}" sibTransId="{3B2968DF-939F-4828-8043-B3346DB41E9E}"/>
    <dgm:cxn modelId="{B508195D-75E5-4EEA-929E-F05937FC31A3}" srcId="{57774122-D26C-4855-91E4-78043811F54B}" destId="{58A51844-4A22-4255-8528-42CECE27FB5C}" srcOrd="0" destOrd="0" parTransId="{AA796F7D-931C-4F98-9B34-226B8BD97535}" sibTransId="{40D6DB27-FDE2-46F6-BCD7-B594C645D14B}"/>
    <dgm:cxn modelId="{45A651CB-2126-4B22-84D7-0ECB5A1E34E3}" type="presOf" srcId="{F31BF0CE-A7A5-4ACC-808E-3AC84FAE52BC}" destId="{20C3E28F-B5A5-4E49-BF78-4CBF7536E3CA}" srcOrd="0" destOrd="0" presId="urn:microsoft.com/office/officeart/2005/8/layout/hList1"/>
    <dgm:cxn modelId="{6D8A17EF-7705-4BD3-A606-3CCD9FC025B5}" type="presOf" srcId="{58A51844-4A22-4255-8528-42CECE27FB5C}" destId="{F46301D4-2A8C-43B1-8888-7DE618188651}" srcOrd="0" destOrd="0" presId="urn:microsoft.com/office/officeart/2005/8/layout/hList1"/>
    <dgm:cxn modelId="{9614D8BE-517B-4861-9476-7E6E61457347}" type="presOf" srcId="{B219B66C-A226-45CC-8E5A-D9BB6404B2F7}" destId="{F4DFE194-D375-418C-BDD9-9ACEFA5CA9A4}" srcOrd="0" destOrd="0" presId="urn:microsoft.com/office/officeart/2005/8/layout/hList1"/>
    <dgm:cxn modelId="{F1DB4A3A-AB18-4F5F-956F-B0AAA471DE3D}" type="presOf" srcId="{A7E48D74-C7E6-4DF0-9462-D5AA26D4C942}" destId="{DD2D7718-5284-4096-9E29-E965AD7F45F8}" srcOrd="0" destOrd="0" presId="urn:microsoft.com/office/officeart/2005/8/layout/hList1"/>
    <dgm:cxn modelId="{B784B48C-C21C-4243-899C-44ACA1566AE0}" type="presOf" srcId="{216B274B-914B-481B-9D5A-2C1560985EFF}" destId="{E02E96A8-5F61-400D-8AD1-4C3532015EB5}" srcOrd="0" destOrd="0" presId="urn:microsoft.com/office/officeart/2005/8/layout/hList1"/>
    <dgm:cxn modelId="{C1EC8418-D63E-49D9-8F9B-0613D8F107B2}" type="presOf" srcId="{BF41C682-CA30-4A72-9DA8-E9AB22AA0DAC}" destId="{C9F29104-6954-471A-B1D7-D4A35E6EA73B}" srcOrd="0" destOrd="0" presId="urn:microsoft.com/office/officeart/2005/8/layout/hList1"/>
    <dgm:cxn modelId="{2E6C1492-7F88-4001-BCBA-297501483606}" srcId="{A7E48D74-C7E6-4DF0-9462-D5AA26D4C942}" destId="{57774122-D26C-4855-91E4-78043811F54B}" srcOrd="2" destOrd="0" parTransId="{9D2FFD5A-D4FD-472B-B991-A85A5B8F0BAB}" sibTransId="{94308B8B-458D-47AF-A4D4-303D7EB863A3}"/>
    <dgm:cxn modelId="{6BAF02C2-68BD-4D93-B71D-CBC009F0FF4E}" srcId="{A7E48D74-C7E6-4DF0-9462-D5AA26D4C942}" destId="{216B274B-914B-481B-9D5A-2C1560985EFF}" srcOrd="1" destOrd="0" parTransId="{52263072-03B0-42B5-AF26-76248195B7C9}" sibTransId="{2EE52C7C-6EBF-43FA-86B2-17981404E2DE}"/>
    <dgm:cxn modelId="{9F5F192D-F177-4C1B-A168-43EC77CC3372}" type="presParOf" srcId="{DD2D7718-5284-4096-9E29-E965AD7F45F8}" destId="{FCFB5FE6-EC39-4690-B23E-04766CAA48E5}" srcOrd="0" destOrd="0" presId="urn:microsoft.com/office/officeart/2005/8/layout/hList1"/>
    <dgm:cxn modelId="{F1C62F00-1212-4E69-9A89-E60C2F9EB97E}" type="presParOf" srcId="{FCFB5FE6-EC39-4690-B23E-04766CAA48E5}" destId="{C9F29104-6954-471A-B1D7-D4A35E6EA73B}" srcOrd="0" destOrd="0" presId="urn:microsoft.com/office/officeart/2005/8/layout/hList1"/>
    <dgm:cxn modelId="{2BBF82B5-F9C1-462F-BB38-03FD146BD4FA}" type="presParOf" srcId="{FCFB5FE6-EC39-4690-B23E-04766CAA48E5}" destId="{F4DFE194-D375-418C-BDD9-9ACEFA5CA9A4}" srcOrd="1" destOrd="0" presId="urn:microsoft.com/office/officeart/2005/8/layout/hList1"/>
    <dgm:cxn modelId="{E080FE1B-E69F-4A0B-BB1B-EC8F2BBF65CD}" type="presParOf" srcId="{DD2D7718-5284-4096-9E29-E965AD7F45F8}" destId="{9B6B4884-3A72-40DA-B1B0-147482988936}" srcOrd="1" destOrd="0" presId="urn:microsoft.com/office/officeart/2005/8/layout/hList1"/>
    <dgm:cxn modelId="{DC589E90-6D64-401B-857F-DF6867254878}" type="presParOf" srcId="{DD2D7718-5284-4096-9E29-E965AD7F45F8}" destId="{43200429-30F1-49A9-B7CA-CD7BA53ABC26}" srcOrd="2" destOrd="0" presId="urn:microsoft.com/office/officeart/2005/8/layout/hList1"/>
    <dgm:cxn modelId="{B5FF2BF4-6BAB-4D74-869A-8D4CE07E1161}" type="presParOf" srcId="{43200429-30F1-49A9-B7CA-CD7BA53ABC26}" destId="{E02E96A8-5F61-400D-8AD1-4C3532015EB5}" srcOrd="0" destOrd="0" presId="urn:microsoft.com/office/officeart/2005/8/layout/hList1"/>
    <dgm:cxn modelId="{A8C07F94-686E-49AA-9F08-1B47D0188A3E}" type="presParOf" srcId="{43200429-30F1-49A9-B7CA-CD7BA53ABC26}" destId="{20C3E28F-B5A5-4E49-BF78-4CBF7536E3CA}" srcOrd="1" destOrd="0" presId="urn:microsoft.com/office/officeart/2005/8/layout/hList1"/>
    <dgm:cxn modelId="{A4083DCF-A134-4654-91F7-602479E091EF}" type="presParOf" srcId="{DD2D7718-5284-4096-9E29-E965AD7F45F8}" destId="{11040BA9-349C-4D52-80E8-9CFE8A1026A0}" srcOrd="3" destOrd="0" presId="urn:microsoft.com/office/officeart/2005/8/layout/hList1"/>
    <dgm:cxn modelId="{75C9A982-FD59-46ED-84E4-732B3B240F88}" type="presParOf" srcId="{DD2D7718-5284-4096-9E29-E965AD7F45F8}" destId="{F27ACDE8-2074-438F-BFD3-852711AF7F4F}" srcOrd="4" destOrd="0" presId="urn:microsoft.com/office/officeart/2005/8/layout/hList1"/>
    <dgm:cxn modelId="{5DE6C441-DEC9-43E7-B5CF-DE3066878EFB}" type="presParOf" srcId="{F27ACDE8-2074-438F-BFD3-852711AF7F4F}" destId="{D8BB00E4-464A-493D-B811-6B1B47DCBF34}" srcOrd="0" destOrd="0" presId="urn:microsoft.com/office/officeart/2005/8/layout/hList1"/>
    <dgm:cxn modelId="{FD20190A-058A-4E7A-8DED-56DCB09738F8}" type="presParOf" srcId="{F27ACDE8-2074-438F-BFD3-852711AF7F4F}" destId="{F46301D4-2A8C-43B1-8888-7DE61818865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499867-7EF3-4CA2-BD36-A0FBD68EDB6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37B9BF43-79DD-4296-ACDE-A0B0A8035F8C}">
      <dgm:prSet phldrT="[Κείμενο]"/>
      <dgm:spPr/>
      <dgm:t>
        <a:bodyPr/>
        <a:lstStyle/>
        <a:p>
          <a:r>
            <a:rPr lang="el-GR" dirty="0" smtClean="0"/>
            <a:t>Επιδημιολογία </a:t>
          </a:r>
          <a:endParaRPr lang="el-GR" dirty="0"/>
        </a:p>
      </dgm:t>
    </dgm:pt>
    <dgm:pt modelId="{71A697A0-F734-485B-AD6E-F58E0E35ABBC}" type="parTrans" cxnId="{1596D55D-D79F-4D5E-B093-11F89E105BD6}">
      <dgm:prSet/>
      <dgm:spPr/>
      <dgm:t>
        <a:bodyPr/>
        <a:lstStyle/>
        <a:p>
          <a:endParaRPr lang="el-GR"/>
        </a:p>
      </dgm:t>
    </dgm:pt>
    <dgm:pt modelId="{8A79E303-C365-480B-B3D8-2B245E453D12}" type="sibTrans" cxnId="{1596D55D-D79F-4D5E-B093-11F89E105BD6}">
      <dgm:prSet/>
      <dgm:spPr/>
      <dgm:t>
        <a:bodyPr/>
        <a:lstStyle/>
        <a:p>
          <a:endParaRPr lang="el-GR"/>
        </a:p>
      </dgm:t>
    </dgm:pt>
    <dgm:pt modelId="{B70597A6-7AC0-42CC-A898-2D37B73C7AFE}">
      <dgm:prSet phldrT="[Κείμενο]"/>
      <dgm:spPr/>
      <dgm:t>
        <a:bodyPr/>
        <a:lstStyle/>
        <a:p>
          <a:r>
            <a:rPr lang="el-GR" dirty="0" smtClean="0"/>
            <a:t>Εκδηλώνεται κυρίως το χειμώνα και την άνοιξη</a:t>
          </a:r>
          <a:endParaRPr lang="el-GR" dirty="0"/>
        </a:p>
      </dgm:t>
    </dgm:pt>
    <dgm:pt modelId="{956F5DD3-AD38-4384-ACC5-BD26749ACFCD}" type="parTrans" cxnId="{A583EB2B-91FC-4953-9BE3-F43858A354E0}">
      <dgm:prSet/>
      <dgm:spPr/>
      <dgm:t>
        <a:bodyPr/>
        <a:lstStyle/>
        <a:p>
          <a:endParaRPr lang="el-GR"/>
        </a:p>
      </dgm:t>
    </dgm:pt>
    <dgm:pt modelId="{30C00E05-A7E6-4384-AD89-8A5547588143}" type="sibTrans" cxnId="{A583EB2B-91FC-4953-9BE3-F43858A354E0}">
      <dgm:prSet/>
      <dgm:spPr/>
      <dgm:t>
        <a:bodyPr/>
        <a:lstStyle/>
        <a:p>
          <a:endParaRPr lang="el-GR"/>
        </a:p>
      </dgm:t>
    </dgm:pt>
    <dgm:pt modelId="{2684FF0A-EE64-460A-9DB1-16763D67D232}">
      <dgm:prSet phldrT="[Κείμενο]"/>
      <dgm:spPr/>
      <dgm:t>
        <a:bodyPr/>
        <a:lstStyle/>
        <a:p>
          <a:r>
            <a:rPr lang="el-GR" dirty="0" smtClean="0"/>
            <a:t>Είναι λιγότερο συχνή στα παιδιά </a:t>
          </a:r>
          <a:endParaRPr lang="el-GR" dirty="0"/>
        </a:p>
      </dgm:t>
    </dgm:pt>
    <dgm:pt modelId="{786FA455-4A73-4632-B316-0826CD58D495}" type="parTrans" cxnId="{0990AB47-40A5-427C-9A18-B3CE1F1E0A98}">
      <dgm:prSet/>
      <dgm:spPr/>
      <dgm:t>
        <a:bodyPr/>
        <a:lstStyle/>
        <a:p>
          <a:endParaRPr lang="el-GR"/>
        </a:p>
      </dgm:t>
    </dgm:pt>
    <dgm:pt modelId="{D163CB20-38B6-4AD2-A8C3-7D2D8EA13C75}" type="sibTrans" cxnId="{0990AB47-40A5-427C-9A18-B3CE1F1E0A98}">
      <dgm:prSet/>
      <dgm:spPr/>
      <dgm:t>
        <a:bodyPr/>
        <a:lstStyle/>
        <a:p>
          <a:endParaRPr lang="el-GR"/>
        </a:p>
      </dgm:t>
    </dgm:pt>
    <dgm:pt modelId="{A568B60D-ED46-4E35-8D27-8EDE9B00CD70}">
      <dgm:prSet phldrT="[Κείμενο]"/>
      <dgm:spPr/>
      <dgm:t>
        <a:bodyPr/>
        <a:lstStyle/>
        <a:p>
          <a:r>
            <a:rPr lang="el-GR" dirty="0" smtClean="0"/>
            <a:t>Κλινικές εκδηλώσεις</a:t>
          </a:r>
          <a:endParaRPr lang="el-GR" dirty="0"/>
        </a:p>
      </dgm:t>
    </dgm:pt>
    <dgm:pt modelId="{211B4586-6FA3-4756-910B-244810F258DE}" type="parTrans" cxnId="{384DB37D-AC0B-4166-A768-117624406272}">
      <dgm:prSet/>
      <dgm:spPr/>
      <dgm:t>
        <a:bodyPr/>
        <a:lstStyle/>
        <a:p>
          <a:endParaRPr lang="el-GR"/>
        </a:p>
      </dgm:t>
    </dgm:pt>
    <dgm:pt modelId="{02196B88-66A6-4A9B-95E0-2CFCCC8D137A}" type="sibTrans" cxnId="{384DB37D-AC0B-4166-A768-117624406272}">
      <dgm:prSet/>
      <dgm:spPr/>
      <dgm:t>
        <a:bodyPr/>
        <a:lstStyle/>
        <a:p>
          <a:endParaRPr lang="el-GR"/>
        </a:p>
      </dgm:t>
    </dgm:pt>
    <dgm:pt modelId="{766FD732-DAD1-4BCE-B479-AC1D9F4B4BBE}">
      <dgm:prSet phldrT="[Κείμενο]"/>
      <dgm:spPr/>
      <dgm:t>
        <a:bodyPr/>
        <a:lstStyle/>
        <a:p>
          <a:r>
            <a:rPr lang="el-GR" dirty="0" smtClean="0"/>
            <a:t>Ενήλικες και μεγαλύτερα παιδιά:  συμπτώματα όπως παρατεταμένη λοίμωξη του ανώτερου αναπνευστικού.  Πόνος στο πρόσωπο, ιδιαίτερα μετά από κλίση προς τα εμπρός ή κατά την κάθοδο σε σκάλα</a:t>
          </a:r>
          <a:endParaRPr lang="el-GR" dirty="0"/>
        </a:p>
      </dgm:t>
    </dgm:pt>
    <dgm:pt modelId="{8DE0D149-7FA0-4118-8ED9-E8FE39565661}" type="parTrans" cxnId="{843252C4-C892-4D88-B87F-C2F5D33BDF3A}">
      <dgm:prSet/>
      <dgm:spPr/>
      <dgm:t>
        <a:bodyPr/>
        <a:lstStyle/>
        <a:p>
          <a:endParaRPr lang="el-GR"/>
        </a:p>
      </dgm:t>
    </dgm:pt>
    <dgm:pt modelId="{8647CC03-29AE-4DC4-93CA-F9B30724C1DB}" type="sibTrans" cxnId="{843252C4-C892-4D88-B87F-C2F5D33BDF3A}">
      <dgm:prSet/>
      <dgm:spPr/>
      <dgm:t>
        <a:bodyPr/>
        <a:lstStyle/>
        <a:p>
          <a:endParaRPr lang="el-GR"/>
        </a:p>
      </dgm:t>
    </dgm:pt>
    <dgm:pt modelId="{DDE8F256-FE0C-43E5-8461-F1A8E42795E1}">
      <dgm:prSet phldrT="[Κείμενο]"/>
      <dgm:spPr/>
      <dgm:t>
        <a:bodyPr/>
        <a:lstStyle/>
        <a:p>
          <a:r>
            <a:rPr lang="el-GR" dirty="0" smtClean="0"/>
            <a:t> μικρά παιδιά: επίμονη καταρροή και βήχας αμέσως μετά από λοίμωξη του ανώτερου αναπνευστικού</a:t>
          </a:r>
          <a:endParaRPr lang="el-GR" dirty="0"/>
        </a:p>
      </dgm:t>
    </dgm:pt>
    <dgm:pt modelId="{0EDE9D74-09FA-40C2-87D5-ED7F528F8223}" type="parTrans" cxnId="{341D1417-7006-4A9C-B728-AEE821B4116B}">
      <dgm:prSet/>
      <dgm:spPr/>
      <dgm:t>
        <a:bodyPr/>
        <a:lstStyle/>
        <a:p>
          <a:endParaRPr lang="el-GR"/>
        </a:p>
      </dgm:t>
    </dgm:pt>
    <dgm:pt modelId="{5ABC830A-743F-4D89-B602-59F2DD77DE85}" type="sibTrans" cxnId="{341D1417-7006-4A9C-B728-AEE821B4116B}">
      <dgm:prSet/>
      <dgm:spPr/>
      <dgm:t>
        <a:bodyPr/>
        <a:lstStyle/>
        <a:p>
          <a:endParaRPr lang="el-GR"/>
        </a:p>
      </dgm:t>
    </dgm:pt>
    <dgm:pt modelId="{48BDD437-B72E-470D-A9C2-2E4BF0953765}">
      <dgm:prSet phldrT="[Κείμενο]"/>
      <dgm:spPr/>
      <dgm:t>
        <a:bodyPr/>
        <a:lstStyle/>
        <a:p>
          <a:r>
            <a:rPr lang="el-GR" dirty="0" smtClean="0"/>
            <a:t>Επιπλοκές </a:t>
          </a:r>
          <a:endParaRPr lang="el-GR" dirty="0"/>
        </a:p>
      </dgm:t>
    </dgm:pt>
    <dgm:pt modelId="{AC9A9953-A122-4643-AB15-50366CD0F107}" type="parTrans" cxnId="{CB433ADD-FCB7-40B8-BFDD-8C46D5D612C7}">
      <dgm:prSet/>
      <dgm:spPr/>
      <dgm:t>
        <a:bodyPr/>
        <a:lstStyle/>
        <a:p>
          <a:endParaRPr lang="el-GR"/>
        </a:p>
      </dgm:t>
    </dgm:pt>
    <dgm:pt modelId="{55AD54CD-0E07-43FB-891E-96856B0197CC}" type="sibTrans" cxnId="{CB433ADD-FCB7-40B8-BFDD-8C46D5D612C7}">
      <dgm:prSet/>
      <dgm:spPr/>
      <dgm:t>
        <a:bodyPr/>
        <a:lstStyle/>
        <a:p>
          <a:endParaRPr lang="el-GR"/>
        </a:p>
      </dgm:t>
    </dgm:pt>
    <dgm:pt modelId="{F88AB905-B580-4060-AB8F-770A49D4DD88}">
      <dgm:prSet phldrT="[Κείμενο]"/>
      <dgm:spPr/>
      <dgm:t>
        <a:bodyPr/>
        <a:lstStyle/>
        <a:p>
          <a:r>
            <a:rPr lang="el-GR" dirty="0" smtClean="0"/>
            <a:t>Επέκταση της λοίμωξης σε παρακείμενες περιοχές με πιθανά αποτελέσματα, διάχυτη κυτταρίτιδα, οστεομυελίτιδα, μηνιγγίτιδα, θρόμβωση των σπηλαίων των ιγμόρειων κόλπων</a:t>
          </a:r>
          <a:endParaRPr lang="el-GR" dirty="0"/>
        </a:p>
      </dgm:t>
    </dgm:pt>
    <dgm:pt modelId="{F6F86D49-C873-413E-9120-019727EECD9D}" type="parTrans" cxnId="{AFE804F6-67F4-4C88-81EA-CC9340EDCC3F}">
      <dgm:prSet/>
      <dgm:spPr/>
      <dgm:t>
        <a:bodyPr/>
        <a:lstStyle/>
        <a:p>
          <a:endParaRPr lang="el-GR"/>
        </a:p>
      </dgm:t>
    </dgm:pt>
    <dgm:pt modelId="{F3B44870-D8EA-477B-8C84-19AE1DDA53A5}" type="sibTrans" cxnId="{AFE804F6-67F4-4C88-81EA-CC9340EDCC3F}">
      <dgm:prSet/>
      <dgm:spPr/>
      <dgm:t>
        <a:bodyPr/>
        <a:lstStyle/>
        <a:p>
          <a:endParaRPr lang="el-GR"/>
        </a:p>
      </dgm:t>
    </dgm:pt>
    <dgm:pt modelId="{9B54AC87-1D47-4C4B-A9B9-E19D5E362802}" type="pres">
      <dgm:prSet presAssocID="{25499867-7EF3-4CA2-BD36-A0FBD68EDB6D}" presName="Name0" presStyleCnt="0">
        <dgm:presLayoutVars>
          <dgm:dir/>
          <dgm:animLvl val="lvl"/>
          <dgm:resizeHandles val="exact"/>
        </dgm:presLayoutVars>
      </dgm:prSet>
      <dgm:spPr/>
      <dgm:t>
        <a:bodyPr/>
        <a:lstStyle/>
        <a:p>
          <a:endParaRPr lang="el-GR"/>
        </a:p>
      </dgm:t>
    </dgm:pt>
    <dgm:pt modelId="{E206184D-A28C-496B-857C-04F74F916B68}" type="pres">
      <dgm:prSet presAssocID="{37B9BF43-79DD-4296-ACDE-A0B0A8035F8C}" presName="composite" presStyleCnt="0"/>
      <dgm:spPr/>
    </dgm:pt>
    <dgm:pt modelId="{065F6645-F2FC-4C67-8989-7439E7414EDC}" type="pres">
      <dgm:prSet presAssocID="{37B9BF43-79DD-4296-ACDE-A0B0A8035F8C}" presName="parTx" presStyleLbl="alignNode1" presStyleIdx="0" presStyleCnt="3">
        <dgm:presLayoutVars>
          <dgm:chMax val="0"/>
          <dgm:chPref val="0"/>
          <dgm:bulletEnabled val="1"/>
        </dgm:presLayoutVars>
      </dgm:prSet>
      <dgm:spPr/>
      <dgm:t>
        <a:bodyPr/>
        <a:lstStyle/>
        <a:p>
          <a:endParaRPr lang="el-GR"/>
        </a:p>
      </dgm:t>
    </dgm:pt>
    <dgm:pt modelId="{1C9D60C6-EC17-46EB-8382-9E8C3F027268}" type="pres">
      <dgm:prSet presAssocID="{37B9BF43-79DD-4296-ACDE-A0B0A8035F8C}" presName="desTx" presStyleLbl="alignAccFollowNode1" presStyleIdx="0" presStyleCnt="3">
        <dgm:presLayoutVars>
          <dgm:bulletEnabled val="1"/>
        </dgm:presLayoutVars>
      </dgm:prSet>
      <dgm:spPr/>
      <dgm:t>
        <a:bodyPr/>
        <a:lstStyle/>
        <a:p>
          <a:endParaRPr lang="el-GR"/>
        </a:p>
      </dgm:t>
    </dgm:pt>
    <dgm:pt modelId="{64BEEA4A-6993-4337-B3A5-850841CA57A4}" type="pres">
      <dgm:prSet presAssocID="{8A79E303-C365-480B-B3D8-2B245E453D12}" presName="space" presStyleCnt="0"/>
      <dgm:spPr/>
    </dgm:pt>
    <dgm:pt modelId="{4D336A0D-FE17-4CA7-ACD5-ED7285B9C2E2}" type="pres">
      <dgm:prSet presAssocID="{A568B60D-ED46-4E35-8D27-8EDE9B00CD70}" presName="composite" presStyleCnt="0"/>
      <dgm:spPr/>
    </dgm:pt>
    <dgm:pt modelId="{BF566077-8842-4431-85BE-D532BCE218F0}" type="pres">
      <dgm:prSet presAssocID="{A568B60D-ED46-4E35-8D27-8EDE9B00CD70}" presName="parTx" presStyleLbl="alignNode1" presStyleIdx="1" presStyleCnt="3">
        <dgm:presLayoutVars>
          <dgm:chMax val="0"/>
          <dgm:chPref val="0"/>
          <dgm:bulletEnabled val="1"/>
        </dgm:presLayoutVars>
      </dgm:prSet>
      <dgm:spPr/>
      <dgm:t>
        <a:bodyPr/>
        <a:lstStyle/>
        <a:p>
          <a:endParaRPr lang="el-GR"/>
        </a:p>
      </dgm:t>
    </dgm:pt>
    <dgm:pt modelId="{41F37A9D-1E7C-4CA2-9BD5-1CCD0E5E040B}" type="pres">
      <dgm:prSet presAssocID="{A568B60D-ED46-4E35-8D27-8EDE9B00CD70}" presName="desTx" presStyleLbl="alignAccFollowNode1" presStyleIdx="1" presStyleCnt="3">
        <dgm:presLayoutVars>
          <dgm:bulletEnabled val="1"/>
        </dgm:presLayoutVars>
      </dgm:prSet>
      <dgm:spPr/>
      <dgm:t>
        <a:bodyPr/>
        <a:lstStyle/>
        <a:p>
          <a:endParaRPr lang="el-GR"/>
        </a:p>
      </dgm:t>
    </dgm:pt>
    <dgm:pt modelId="{35A6F5DE-E093-4532-A7BB-994EE98C175C}" type="pres">
      <dgm:prSet presAssocID="{02196B88-66A6-4A9B-95E0-2CFCCC8D137A}" presName="space" presStyleCnt="0"/>
      <dgm:spPr/>
    </dgm:pt>
    <dgm:pt modelId="{F52A6015-1DCB-4194-8345-05ABC0DD6408}" type="pres">
      <dgm:prSet presAssocID="{48BDD437-B72E-470D-A9C2-2E4BF0953765}" presName="composite" presStyleCnt="0"/>
      <dgm:spPr/>
    </dgm:pt>
    <dgm:pt modelId="{43E1D971-4F21-4128-B41C-78D5258AFAE9}" type="pres">
      <dgm:prSet presAssocID="{48BDD437-B72E-470D-A9C2-2E4BF0953765}" presName="parTx" presStyleLbl="alignNode1" presStyleIdx="2" presStyleCnt="3">
        <dgm:presLayoutVars>
          <dgm:chMax val="0"/>
          <dgm:chPref val="0"/>
          <dgm:bulletEnabled val="1"/>
        </dgm:presLayoutVars>
      </dgm:prSet>
      <dgm:spPr/>
      <dgm:t>
        <a:bodyPr/>
        <a:lstStyle/>
        <a:p>
          <a:endParaRPr lang="el-GR"/>
        </a:p>
      </dgm:t>
    </dgm:pt>
    <dgm:pt modelId="{1869E873-0121-4294-9042-7D6F7ADE6903}" type="pres">
      <dgm:prSet presAssocID="{48BDD437-B72E-470D-A9C2-2E4BF0953765}" presName="desTx" presStyleLbl="alignAccFollowNode1" presStyleIdx="2" presStyleCnt="3">
        <dgm:presLayoutVars>
          <dgm:bulletEnabled val="1"/>
        </dgm:presLayoutVars>
      </dgm:prSet>
      <dgm:spPr/>
      <dgm:t>
        <a:bodyPr/>
        <a:lstStyle/>
        <a:p>
          <a:endParaRPr lang="el-GR"/>
        </a:p>
      </dgm:t>
    </dgm:pt>
  </dgm:ptLst>
  <dgm:cxnLst>
    <dgm:cxn modelId="{E37E64EA-FE34-4C3B-986A-20A0973CF9AB}" type="presOf" srcId="{37B9BF43-79DD-4296-ACDE-A0B0A8035F8C}" destId="{065F6645-F2FC-4C67-8989-7439E7414EDC}" srcOrd="0" destOrd="0" presId="urn:microsoft.com/office/officeart/2005/8/layout/hList1"/>
    <dgm:cxn modelId="{65995B32-50E8-4BF1-BB2D-C75313A0B5D0}" type="presOf" srcId="{25499867-7EF3-4CA2-BD36-A0FBD68EDB6D}" destId="{9B54AC87-1D47-4C4B-A9B9-E19D5E362802}" srcOrd="0" destOrd="0" presId="urn:microsoft.com/office/officeart/2005/8/layout/hList1"/>
    <dgm:cxn modelId="{96C7E4BA-DBF5-44C4-BF5F-BCFBBAA8C022}" type="presOf" srcId="{766FD732-DAD1-4BCE-B479-AC1D9F4B4BBE}" destId="{41F37A9D-1E7C-4CA2-9BD5-1CCD0E5E040B}" srcOrd="0" destOrd="0" presId="urn:microsoft.com/office/officeart/2005/8/layout/hList1"/>
    <dgm:cxn modelId="{AFE804F6-67F4-4C88-81EA-CC9340EDCC3F}" srcId="{48BDD437-B72E-470D-A9C2-2E4BF0953765}" destId="{F88AB905-B580-4060-AB8F-770A49D4DD88}" srcOrd="0" destOrd="0" parTransId="{F6F86D49-C873-413E-9120-019727EECD9D}" sibTransId="{F3B44870-D8EA-477B-8C84-19AE1DDA53A5}"/>
    <dgm:cxn modelId="{0990AB47-40A5-427C-9A18-B3CE1F1E0A98}" srcId="{37B9BF43-79DD-4296-ACDE-A0B0A8035F8C}" destId="{2684FF0A-EE64-460A-9DB1-16763D67D232}" srcOrd="1" destOrd="0" parTransId="{786FA455-4A73-4632-B316-0826CD58D495}" sibTransId="{D163CB20-38B6-4AD2-A8C3-7D2D8EA13C75}"/>
    <dgm:cxn modelId="{CB433ADD-FCB7-40B8-BFDD-8C46D5D612C7}" srcId="{25499867-7EF3-4CA2-BD36-A0FBD68EDB6D}" destId="{48BDD437-B72E-470D-A9C2-2E4BF0953765}" srcOrd="2" destOrd="0" parTransId="{AC9A9953-A122-4643-AB15-50366CD0F107}" sibTransId="{55AD54CD-0E07-43FB-891E-96856B0197CC}"/>
    <dgm:cxn modelId="{E85F6187-5627-4F5F-A958-1CB91837ADEE}" type="presOf" srcId="{DDE8F256-FE0C-43E5-8461-F1A8E42795E1}" destId="{41F37A9D-1E7C-4CA2-9BD5-1CCD0E5E040B}" srcOrd="0" destOrd="1" presId="urn:microsoft.com/office/officeart/2005/8/layout/hList1"/>
    <dgm:cxn modelId="{843252C4-C892-4D88-B87F-C2F5D33BDF3A}" srcId="{A568B60D-ED46-4E35-8D27-8EDE9B00CD70}" destId="{766FD732-DAD1-4BCE-B479-AC1D9F4B4BBE}" srcOrd="0" destOrd="0" parTransId="{8DE0D149-7FA0-4118-8ED9-E8FE39565661}" sibTransId="{8647CC03-29AE-4DC4-93CA-F9B30724C1DB}"/>
    <dgm:cxn modelId="{1596D55D-D79F-4D5E-B093-11F89E105BD6}" srcId="{25499867-7EF3-4CA2-BD36-A0FBD68EDB6D}" destId="{37B9BF43-79DD-4296-ACDE-A0B0A8035F8C}" srcOrd="0" destOrd="0" parTransId="{71A697A0-F734-485B-AD6E-F58E0E35ABBC}" sibTransId="{8A79E303-C365-480B-B3D8-2B245E453D12}"/>
    <dgm:cxn modelId="{A583EB2B-91FC-4953-9BE3-F43858A354E0}" srcId="{37B9BF43-79DD-4296-ACDE-A0B0A8035F8C}" destId="{B70597A6-7AC0-42CC-A898-2D37B73C7AFE}" srcOrd="0" destOrd="0" parTransId="{956F5DD3-AD38-4384-ACC5-BD26749ACFCD}" sibTransId="{30C00E05-A7E6-4384-AD89-8A5547588143}"/>
    <dgm:cxn modelId="{384DB37D-AC0B-4166-A768-117624406272}" srcId="{25499867-7EF3-4CA2-BD36-A0FBD68EDB6D}" destId="{A568B60D-ED46-4E35-8D27-8EDE9B00CD70}" srcOrd="1" destOrd="0" parTransId="{211B4586-6FA3-4756-910B-244810F258DE}" sibTransId="{02196B88-66A6-4A9B-95E0-2CFCCC8D137A}"/>
    <dgm:cxn modelId="{6FA1D046-E128-4234-BC8D-B7728DD7BF6C}" type="presOf" srcId="{48BDD437-B72E-470D-A9C2-2E4BF0953765}" destId="{43E1D971-4F21-4128-B41C-78D5258AFAE9}" srcOrd="0" destOrd="0" presId="urn:microsoft.com/office/officeart/2005/8/layout/hList1"/>
    <dgm:cxn modelId="{341D1417-7006-4A9C-B728-AEE821B4116B}" srcId="{A568B60D-ED46-4E35-8D27-8EDE9B00CD70}" destId="{DDE8F256-FE0C-43E5-8461-F1A8E42795E1}" srcOrd="1" destOrd="0" parTransId="{0EDE9D74-09FA-40C2-87D5-ED7F528F8223}" sibTransId="{5ABC830A-743F-4D89-B602-59F2DD77DE85}"/>
    <dgm:cxn modelId="{E52D37F6-E927-4693-88B8-40CA97F409E4}" type="presOf" srcId="{F88AB905-B580-4060-AB8F-770A49D4DD88}" destId="{1869E873-0121-4294-9042-7D6F7ADE6903}" srcOrd="0" destOrd="0" presId="urn:microsoft.com/office/officeart/2005/8/layout/hList1"/>
    <dgm:cxn modelId="{0510BDE8-7D9D-48A4-A319-4FD18CB758D1}" type="presOf" srcId="{A568B60D-ED46-4E35-8D27-8EDE9B00CD70}" destId="{BF566077-8842-4431-85BE-D532BCE218F0}" srcOrd="0" destOrd="0" presId="urn:microsoft.com/office/officeart/2005/8/layout/hList1"/>
    <dgm:cxn modelId="{267BC5C9-A975-4C94-BAC9-417C8854A5DE}" type="presOf" srcId="{B70597A6-7AC0-42CC-A898-2D37B73C7AFE}" destId="{1C9D60C6-EC17-46EB-8382-9E8C3F027268}" srcOrd="0" destOrd="0" presId="urn:microsoft.com/office/officeart/2005/8/layout/hList1"/>
    <dgm:cxn modelId="{A1D84B4B-C3A6-41D0-B1BB-C7E7AF133F31}" type="presOf" srcId="{2684FF0A-EE64-460A-9DB1-16763D67D232}" destId="{1C9D60C6-EC17-46EB-8382-9E8C3F027268}" srcOrd="0" destOrd="1" presId="urn:microsoft.com/office/officeart/2005/8/layout/hList1"/>
    <dgm:cxn modelId="{C8651F99-137C-4B30-951F-58DCE8C688B9}" type="presParOf" srcId="{9B54AC87-1D47-4C4B-A9B9-E19D5E362802}" destId="{E206184D-A28C-496B-857C-04F74F916B68}" srcOrd="0" destOrd="0" presId="urn:microsoft.com/office/officeart/2005/8/layout/hList1"/>
    <dgm:cxn modelId="{AA8FEF20-B029-42E5-BBAC-BBC5A44868F5}" type="presParOf" srcId="{E206184D-A28C-496B-857C-04F74F916B68}" destId="{065F6645-F2FC-4C67-8989-7439E7414EDC}" srcOrd="0" destOrd="0" presId="urn:microsoft.com/office/officeart/2005/8/layout/hList1"/>
    <dgm:cxn modelId="{D59B1FB8-5F09-4317-B81A-663DF969686D}" type="presParOf" srcId="{E206184D-A28C-496B-857C-04F74F916B68}" destId="{1C9D60C6-EC17-46EB-8382-9E8C3F027268}" srcOrd="1" destOrd="0" presId="urn:microsoft.com/office/officeart/2005/8/layout/hList1"/>
    <dgm:cxn modelId="{2DA922A7-8BE5-49F3-86D9-00F7BDC831EB}" type="presParOf" srcId="{9B54AC87-1D47-4C4B-A9B9-E19D5E362802}" destId="{64BEEA4A-6993-4337-B3A5-850841CA57A4}" srcOrd="1" destOrd="0" presId="urn:microsoft.com/office/officeart/2005/8/layout/hList1"/>
    <dgm:cxn modelId="{E5EAE433-B0CE-41A9-9301-8C8B827D37C9}" type="presParOf" srcId="{9B54AC87-1D47-4C4B-A9B9-E19D5E362802}" destId="{4D336A0D-FE17-4CA7-ACD5-ED7285B9C2E2}" srcOrd="2" destOrd="0" presId="urn:microsoft.com/office/officeart/2005/8/layout/hList1"/>
    <dgm:cxn modelId="{CF208307-064D-4A28-A544-91869B125267}" type="presParOf" srcId="{4D336A0D-FE17-4CA7-ACD5-ED7285B9C2E2}" destId="{BF566077-8842-4431-85BE-D532BCE218F0}" srcOrd="0" destOrd="0" presId="urn:microsoft.com/office/officeart/2005/8/layout/hList1"/>
    <dgm:cxn modelId="{ED00A990-1B5A-4A20-A38F-58351C855FA5}" type="presParOf" srcId="{4D336A0D-FE17-4CA7-ACD5-ED7285B9C2E2}" destId="{41F37A9D-1E7C-4CA2-9BD5-1CCD0E5E040B}" srcOrd="1" destOrd="0" presId="urn:microsoft.com/office/officeart/2005/8/layout/hList1"/>
    <dgm:cxn modelId="{5F98D775-A3B3-4838-941F-BE1546F91E05}" type="presParOf" srcId="{9B54AC87-1D47-4C4B-A9B9-E19D5E362802}" destId="{35A6F5DE-E093-4532-A7BB-994EE98C175C}" srcOrd="3" destOrd="0" presId="urn:microsoft.com/office/officeart/2005/8/layout/hList1"/>
    <dgm:cxn modelId="{2A52E048-11E0-4A0B-80BE-47240FE59B13}" type="presParOf" srcId="{9B54AC87-1D47-4C4B-A9B9-E19D5E362802}" destId="{F52A6015-1DCB-4194-8345-05ABC0DD6408}" srcOrd="4" destOrd="0" presId="urn:microsoft.com/office/officeart/2005/8/layout/hList1"/>
    <dgm:cxn modelId="{06EC9077-1085-4540-8A61-8BC3457434B4}" type="presParOf" srcId="{F52A6015-1DCB-4194-8345-05ABC0DD6408}" destId="{43E1D971-4F21-4128-B41C-78D5258AFAE9}" srcOrd="0" destOrd="0" presId="urn:microsoft.com/office/officeart/2005/8/layout/hList1"/>
    <dgm:cxn modelId="{CFBD3926-01F1-4D4F-A847-8DBC90B69E08}" type="presParOf" srcId="{F52A6015-1DCB-4194-8345-05ABC0DD6408}" destId="{1869E873-0121-4294-9042-7D6F7ADE690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B3A615-535A-4CFB-A8FE-389B6FFE2E00}" type="doc">
      <dgm:prSet loTypeId="urn:microsoft.com/office/officeart/2005/8/layout/process2" loCatId="process" qsTypeId="urn:microsoft.com/office/officeart/2005/8/quickstyle/simple1" qsCatId="simple" csTypeId="urn:microsoft.com/office/officeart/2005/8/colors/accent1_2" csCatId="accent1" phldr="1"/>
      <dgm:spPr/>
    </dgm:pt>
    <dgm:pt modelId="{2A52E22B-0C7E-4429-8E9F-55B9D7FE5558}">
      <dgm:prSet phldrT="[Κείμενο]"/>
      <dgm:spPr/>
      <dgm:t>
        <a:bodyPr/>
        <a:lstStyle/>
        <a:p>
          <a:r>
            <a:rPr lang="el-GR" b="1" dirty="0" smtClean="0"/>
            <a:t>Λήψη δείγματος από το ιγμόρειο</a:t>
          </a:r>
          <a:endParaRPr lang="el-GR" dirty="0"/>
        </a:p>
      </dgm:t>
    </dgm:pt>
    <dgm:pt modelId="{C99E3644-F521-4238-9F33-81FCB096CE49}" type="parTrans" cxnId="{C3F9F6CD-337C-487D-BDF5-F57E1976E307}">
      <dgm:prSet/>
      <dgm:spPr/>
      <dgm:t>
        <a:bodyPr/>
        <a:lstStyle/>
        <a:p>
          <a:endParaRPr lang="el-GR"/>
        </a:p>
      </dgm:t>
    </dgm:pt>
    <dgm:pt modelId="{2E2CB4E4-75F5-4C74-91CE-1B2CA217B8F7}" type="sibTrans" cxnId="{C3F9F6CD-337C-487D-BDF5-F57E1976E307}">
      <dgm:prSet/>
      <dgm:spPr/>
      <dgm:t>
        <a:bodyPr/>
        <a:lstStyle/>
        <a:p>
          <a:endParaRPr lang="el-GR"/>
        </a:p>
      </dgm:t>
    </dgm:pt>
    <dgm:pt modelId="{D2A82701-DF4C-4EED-BEC6-F4BF55503E2B}">
      <dgm:prSet phldrT="[Κείμενο]"/>
      <dgm:spPr/>
      <dgm:t>
        <a:bodyPr/>
        <a:lstStyle/>
        <a:p>
          <a:r>
            <a:rPr lang="el-GR" b="1" dirty="0" smtClean="0"/>
            <a:t>Άμεση μικροσκόπηση</a:t>
          </a:r>
          <a:endParaRPr lang="el-GR" dirty="0"/>
        </a:p>
      </dgm:t>
    </dgm:pt>
    <dgm:pt modelId="{0D3E78F3-41A7-4231-9A18-E7079F90B889}" type="parTrans" cxnId="{B375613A-80AA-4563-A891-6070C1DEC880}">
      <dgm:prSet/>
      <dgm:spPr/>
      <dgm:t>
        <a:bodyPr/>
        <a:lstStyle/>
        <a:p>
          <a:endParaRPr lang="el-GR"/>
        </a:p>
      </dgm:t>
    </dgm:pt>
    <dgm:pt modelId="{2EDAE3AE-31EF-4AD8-8841-CC32ACBAED28}" type="sibTrans" cxnId="{B375613A-80AA-4563-A891-6070C1DEC880}">
      <dgm:prSet/>
      <dgm:spPr/>
      <dgm:t>
        <a:bodyPr/>
        <a:lstStyle/>
        <a:p>
          <a:endParaRPr lang="el-GR"/>
        </a:p>
      </dgm:t>
    </dgm:pt>
    <dgm:pt modelId="{A62DB7A0-DF6A-45A1-BDB1-D94FE07744DD}">
      <dgm:prSet phldrT="[Κείμενο]"/>
      <dgm:spPr/>
      <dgm:t>
        <a:bodyPr/>
        <a:lstStyle/>
        <a:p>
          <a:r>
            <a:rPr lang="el-GR" b="1" dirty="0" smtClean="0"/>
            <a:t>Καλλιέργεια σε</a:t>
          </a:r>
          <a:endParaRPr lang="el-GR" dirty="0" smtClean="0"/>
        </a:p>
        <a:p>
          <a:r>
            <a:rPr lang="el-GR" b="1" dirty="0" smtClean="0"/>
            <a:t>Αιματούχο άγαρ</a:t>
          </a:r>
          <a:endParaRPr lang="el-GR" dirty="0" smtClean="0"/>
        </a:p>
        <a:p>
          <a:r>
            <a:rPr lang="el-GR" b="1" dirty="0" smtClean="0"/>
            <a:t>Σοκολατόχρωμο άγαρ</a:t>
          </a:r>
          <a:endParaRPr lang="el-GR" dirty="0" smtClean="0"/>
        </a:p>
        <a:p>
          <a:r>
            <a:rPr lang="en-US" b="1" dirty="0" smtClean="0"/>
            <a:t>MacConkey</a:t>
          </a:r>
          <a:endParaRPr lang="el-GR" dirty="0"/>
        </a:p>
      </dgm:t>
    </dgm:pt>
    <dgm:pt modelId="{A37E103A-15AC-48F6-96EE-733849B901BA}" type="parTrans" cxnId="{D5682FD0-3299-47A5-B8B2-D83BBE24BE0A}">
      <dgm:prSet/>
      <dgm:spPr/>
      <dgm:t>
        <a:bodyPr/>
        <a:lstStyle/>
        <a:p>
          <a:endParaRPr lang="el-GR"/>
        </a:p>
      </dgm:t>
    </dgm:pt>
    <dgm:pt modelId="{94883829-86B1-46CD-AD08-EA02301A10AD}" type="sibTrans" cxnId="{D5682FD0-3299-47A5-B8B2-D83BBE24BE0A}">
      <dgm:prSet/>
      <dgm:spPr/>
      <dgm:t>
        <a:bodyPr/>
        <a:lstStyle/>
        <a:p>
          <a:endParaRPr lang="el-GR"/>
        </a:p>
      </dgm:t>
    </dgm:pt>
    <dgm:pt modelId="{0FBD2722-CAE1-4B09-A7A5-BA95874B68D9}" type="pres">
      <dgm:prSet presAssocID="{82B3A615-535A-4CFB-A8FE-389B6FFE2E00}" presName="linearFlow" presStyleCnt="0">
        <dgm:presLayoutVars>
          <dgm:resizeHandles val="exact"/>
        </dgm:presLayoutVars>
      </dgm:prSet>
      <dgm:spPr/>
    </dgm:pt>
    <dgm:pt modelId="{78C12D27-734B-4502-9D11-BEFC5CCEF8D6}" type="pres">
      <dgm:prSet presAssocID="{2A52E22B-0C7E-4429-8E9F-55B9D7FE5558}" presName="node" presStyleLbl="node1" presStyleIdx="0" presStyleCnt="3">
        <dgm:presLayoutVars>
          <dgm:bulletEnabled val="1"/>
        </dgm:presLayoutVars>
      </dgm:prSet>
      <dgm:spPr/>
      <dgm:t>
        <a:bodyPr/>
        <a:lstStyle/>
        <a:p>
          <a:endParaRPr lang="el-GR"/>
        </a:p>
      </dgm:t>
    </dgm:pt>
    <dgm:pt modelId="{EA357DDB-8725-4687-B3C2-7021CEE0D98F}" type="pres">
      <dgm:prSet presAssocID="{2E2CB4E4-75F5-4C74-91CE-1B2CA217B8F7}" presName="sibTrans" presStyleLbl="sibTrans2D1" presStyleIdx="0" presStyleCnt="2"/>
      <dgm:spPr/>
      <dgm:t>
        <a:bodyPr/>
        <a:lstStyle/>
        <a:p>
          <a:endParaRPr lang="el-GR"/>
        </a:p>
      </dgm:t>
    </dgm:pt>
    <dgm:pt modelId="{8AB90684-92FD-4256-81AC-2753089B3216}" type="pres">
      <dgm:prSet presAssocID="{2E2CB4E4-75F5-4C74-91CE-1B2CA217B8F7}" presName="connectorText" presStyleLbl="sibTrans2D1" presStyleIdx="0" presStyleCnt="2"/>
      <dgm:spPr/>
      <dgm:t>
        <a:bodyPr/>
        <a:lstStyle/>
        <a:p>
          <a:endParaRPr lang="el-GR"/>
        </a:p>
      </dgm:t>
    </dgm:pt>
    <dgm:pt modelId="{3D8B0ECD-D666-4BC2-8ECE-8766AC48FC6F}" type="pres">
      <dgm:prSet presAssocID="{D2A82701-DF4C-4EED-BEC6-F4BF55503E2B}" presName="node" presStyleLbl="node1" presStyleIdx="1" presStyleCnt="3">
        <dgm:presLayoutVars>
          <dgm:bulletEnabled val="1"/>
        </dgm:presLayoutVars>
      </dgm:prSet>
      <dgm:spPr/>
      <dgm:t>
        <a:bodyPr/>
        <a:lstStyle/>
        <a:p>
          <a:endParaRPr lang="el-GR"/>
        </a:p>
      </dgm:t>
    </dgm:pt>
    <dgm:pt modelId="{45C02EF6-50AC-471A-8DEA-8B6F58F3B138}" type="pres">
      <dgm:prSet presAssocID="{2EDAE3AE-31EF-4AD8-8841-CC32ACBAED28}" presName="sibTrans" presStyleLbl="sibTrans2D1" presStyleIdx="1" presStyleCnt="2"/>
      <dgm:spPr/>
      <dgm:t>
        <a:bodyPr/>
        <a:lstStyle/>
        <a:p>
          <a:endParaRPr lang="el-GR"/>
        </a:p>
      </dgm:t>
    </dgm:pt>
    <dgm:pt modelId="{14F2C2A9-AB9E-4E63-8905-3E72F19290F7}" type="pres">
      <dgm:prSet presAssocID="{2EDAE3AE-31EF-4AD8-8841-CC32ACBAED28}" presName="connectorText" presStyleLbl="sibTrans2D1" presStyleIdx="1" presStyleCnt="2"/>
      <dgm:spPr/>
      <dgm:t>
        <a:bodyPr/>
        <a:lstStyle/>
        <a:p>
          <a:endParaRPr lang="el-GR"/>
        </a:p>
      </dgm:t>
    </dgm:pt>
    <dgm:pt modelId="{0E918EA7-20E7-4827-BF30-A837B3A36BE6}" type="pres">
      <dgm:prSet presAssocID="{A62DB7A0-DF6A-45A1-BDB1-D94FE07744DD}" presName="node" presStyleLbl="node1" presStyleIdx="2" presStyleCnt="3">
        <dgm:presLayoutVars>
          <dgm:bulletEnabled val="1"/>
        </dgm:presLayoutVars>
      </dgm:prSet>
      <dgm:spPr/>
      <dgm:t>
        <a:bodyPr/>
        <a:lstStyle/>
        <a:p>
          <a:endParaRPr lang="el-GR"/>
        </a:p>
      </dgm:t>
    </dgm:pt>
  </dgm:ptLst>
  <dgm:cxnLst>
    <dgm:cxn modelId="{67403C4B-49EE-495D-B990-AC2FE23E786B}" type="presOf" srcId="{2EDAE3AE-31EF-4AD8-8841-CC32ACBAED28}" destId="{14F2C2A9-AB9E-4E63-8905-3E72F19290F7}" srcOrd="1" destOrd="0" presId="urn:microsoft.com/office/officeart/2005/8/layout/process2"/>
    <dgm:cxn modelId="{697E5AB3-ADFA-42D3-BF07-BCCE1E537446}" type="presOf" srcId="{2EDAE3AE-31EF-4AD8-8841-CC32ACBAED28}" destId="{45C02EF6-50AC-471A-8DEA-8B6F58F3B138}" srcOrd="0" destOrd="0" presId="urn:microsoft.com/office/officeart/2005/8/layout/process2"/>
    <dgm:cxn modelId="{B375613A-80AA-4563-A891-6070C1DEC880}" srcId="{82B3A615-535A-4CFB-A8FE-389B6FFE2E00}" destId="{D2A82701-DF4C-4EED-BEC6-F4BF55503E2B}" srcOrd="1" destOrd="0" parTransId="{0D3E78F3-41A7-4231-9A18-E7079F90B889}" sibTransId="{2EDAE3AE-31EF-4AD8-8841-CC32ACBAED28}"/>
    <dgm:cxn modelId="{D7015C4C-5E31-4FF2-BE71-BDF5FC385343}" type="presOf" srcId="{82B3A615-535A-4CFB-A8FE-389B6FFE2E00}" destId="{0FBD2722-CAE1-4B09-A7A5-BA95874B68D9}" srcOrd="0" destOrd="0" presId="urn:microsoft.com/office/officeart/2005/8/layout/process2"/>
    <dgm:cxn modelId="{A91AD2BB-B5B1-4EEC-8D8C-2CC5F287B79B}" type="presOf" srcId="{2A52E22B-0C7E-4429-8E9F-55B9D7FE5558}" destId="{78C12D27-734B-4502-9D11-BEFC5CCEF8D6}" srcOrd="0" destOrd="0" presId="urn:microsoft.com/office/officeart/2005/8/layout/process2"/>
    <dgm:cxn modelId="{C12A9BE9-7B1B-4FE7-A172-E1E9E923BA90}" type="presOf" srcId="{D2A82701-DF4C-4EED-BEC6-F4BF55503E2B}" destId="{3D8B0ECD-D666-4BC2-8ECE-8766AC48FC6F}" srcOrd="0" destOrd="0" presId="urn:microsoft.com/office/officeart/2005/8/layout/process2"/>
    <dgm:cxn modelId="{C3F9F6CD-337C-487D-BDF5-F57E1976E307}" srcId="{82B3A615-535A-4CFB-A8FE-389B6FFE2E00}" destId="{2A52E22B-0C7E-4429-8E9F-55B9D7FE5558}" srcOrd="0" destOrd="0" parTransId="{C99E3644-F521-4238-9F33-81FCB096CE49}" sibTransId="{2E2CB4E4-75F5-4C74-91CE-1B2CA217B8F7}"/>
    <dgm:cxn modelId="{824AEE40-0A46-44B8-A4CB-A6E6A9E4ECD7}" type="presOf" srcId="{2E2CB4E4-75F5-4C74-91CE-1B2CA217B8F7}" destId="{EA357DDB-8725-4687-B3C2-7021CEE0D98F}" srcOrd="0" destOrd="0" presId="urn:microsoft.com/office/officeart/2005/8/layout/process2"/>
    <dgm:cxn modelId="{6DAEFABB-2C3C-489C-A854-51379DC213A3}" type="presOf" srcId="{2E2CB4E4-75F5-4C74-91CE-1B2CA217B8F7}" destId="{8AB90684-92FD-4256-81AC-2753089B3216}" srcOrd="1" destOrd="0" presId="urn:microsoft.com/office/officeart/2005/8/layout/process2"/>
    <dgm:cxn modelId="{D5682FD0-3299-47A5-B8B2-D83BBE24BE0A}" srcId="{82B3A615-535A-4CFB-A8FE-389B6FFE2E00}" destId="{A62DB7A0-DF6A-45A1-BDB1-D94FE07744DD}" srcOrd="2" destOrd="0" parTransId="{A37E103A-15AC-48F6-96EE-733849B901BA}" sibTransId="{94883829-86B1-46CD-AD08-EA02301A10AD}"/>
    <dgm:cxn modelId="{C92E9F78-BEB3-456E-8F8D-790E7ECCC352}" type="presOf" srcId="{A62DB7A0-DF6A-45A1-BDB1-D94FE07744DD}" destId="{0E918EA7-20E7-4827-BF30-A837B3A36BE6}" srcOrd="0" destOrd="0" presId="urn:microsoft.com/office/officeart/2005/8/layout/process2"/>
    <dgm:cxn modelId="{1F0513C9-9829-4AB3-8A87-3196C0177873}" type="presParOf" srcId="{0FBD2722-CAE1-4B09-A7A5-BA95874B68D9}" destId="{78C12D27-734B-4502-9D11-BEFC5CCEF8D6}" srcOrd="0" destOrd="0" presId="urn:microsoft.com/office/officeart/2005/8/layout/process2"/>
    <dgm:cxn modelId="{0A551BA6-87D3-4C73-A30D-F4DDE75B26BF}" type="presParOf" srcId="{0FBD2722-CAE1-4B09-A7A5-BA95874B68D9}" destId="{EA357DDB-8725-4687-B3C2-7021CEE0D98F}" srcOrd="1" destOrd="0" presId="urn:microsoft.com/office/officeart/2005/8/layout/process2"/>
    <dgm:cxn modelId="{9C1D8E4F-6505-4C33-8F61-6740342B41E2}" type="presParOf" srcId="{EA357DDB-8725-4687-B3C2-7021CEE0D98F}" destId="{8AB90684-92FD-4256-81AC-2753089B3216}" srcOrd="0" destOrd="0" presId="urn:microsoft.com/office/officeart/2005/8/layout/process2"/>
    <dgm:cxn modelId="{9F807CFC-BB39-4A13-8680-BAD3BBD361EC}" type="presParOf" srcId="{0FBD2722-CAE1-4B09-A7A5-BA95874B68D9}" destId="{3D8B0ECD-D666-4BC2-8ECE-8766AC48FC6F}" srcOrd="2" destOrd="0" presId="urn:microsoft.com/office/officeart/2005/8/layout/process2"/>
    <dgm:cxn modelId="{323AD078-6382-4165-A38E-993338A3E679}" type="presParOf" srcId="{0FBD2722-CAE1-4B09-A7A5-BA95874B68D9}" destId="{45C02EF6-50AC-471A-8DEA-8B6F58F3B138}" srcOrd="3" destOrd="0" presId="urn:microsoft.com/office/officeart/2005/8/layout/process2"/>
    <dgm:cxn modelId="{F37303C7-EBCC-461A-923B-5C1B0A1A9DCC}" type="presParOf" srcId="{45C02EF6-50AC-471A-8DEA-8B6F58F3B138}" destId="{14F2C2A9-AB9E-4E63-8905-3E72F19290F7}" srcOrd="0" destOrd="0" presId="urn:microsoft.com/office/officeart/2005/8/layout/process2"/>
    <dgm:cxn modelId="{090BF3C2-3D13-40A1-8002-C5EE2D97BE5B}" type="presParOf" srcId="{0FBD2722-CAE1-4B09-A7A5-BA95874B68D9}" destId="{0E918EA7-20E7-4827-BF30-A837B3A36BE6}"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9E8DE0-E484-4B41-BF87-8B64E4768BD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1E5E29E9-D168-409E-8B2F-DD8DDE095165}">
      <dgm:prSet phldrT="[Κείμενο]"/>
      <dgm:spPr/>
      <dgm:t>
        <a:bodyPr/>
        <a:lstStyle/>
        <a:p>
          <a:r>
            <a:rPr lang="el-GR" dirty="0" smtClean="0"/>
            <a:t>Επιδημιολογία </a:t>
          </a:r>
          <a:endParaRPr lang="el-GR" dirty="0"/>
        </a:p>
      </dgm:t>
    </dgm:pt>
    <dgm:pt modelId="{9541E3D4-4E80-4F3E-8665-BB68C4AEA182}" type="parTrans" cxnId="{7AE68477-2741-40D5-9476-FB4145DA8C5E}">
      <dgm:prSet/>
      <dgm:spPr/>
      <dgm:t>
        <a:bodyPr/>
        <a:lstStyle/>
        <a:p>
          <a:endParaRPr lang="el-GR"/>
        </a:p>
      </dgm:t>
    </dgm:pt>
    <dgm:pt modelId="{E184C0E7-57EB-4E8D-8526-2A59C8944426}" type="sibTrans" cxnId="{7AE68477-2741-40D5-9476-FB4145DA8C5E}">
      <dgm:prSet/>
      <dgm:spPr/>
      <dgm:t>
        <a:bodyPr/>
        <a:lstStyle/>
        <a:p>
          <a:endParaRPr lang="el-GR"/>
        </a:p>
      </dgm:t>
    </dgm:pt>
    <dgm:pt modelId="{C43B1E2D-3C51-4A0D-A82C-6F4CDA22711A}">
      <dgm:prSet phldrT="[Κείμενο]"/>
      <dgm:spPr/>
      <dgm:t>
        <a:bodyPr/>
        <a:lstStyle/>
        <a:p>
          <a:r>
            <a:rPr lang="el-GR" dirty="0" smtClean="0"/>
            <a:t>Κοινή λοίμωξη του ανώτερου αναπνευστικού συστήματος σε παιδιά προσχολικής ηλικίας</a:t>
          </a:r>
          <a:endParaRPr lang="el-GR" dirty="0"/>
        </a:p>
      </dgm:t>
    </dgm:pt>
    <dgm:pt modelId="{D12A2DE9-F7CE-4A96-AD14-18321A7876FB}" type="parTrans" cxnId="{90A4783D-2C3A-49AF-9EBA-8586D95B3E20}">
      <dgm:prSet/>
      <dgm:spPr/>
      <dgm:t>
        <a:bodyPr/>
        <a:lstStyle/>
        <a:p>
          <a:endParaRPr lang="el-GR"/>
        </a:p>
      </dgm:t>
    </dgm:pt>
    <dgm:pt modelId="{EF2404FE-D942-4ADB-BE39-95E83A7A981B}" type="sibTrans" cxnId="{90A4783D-2C3A-49AF-9EBA-8586D95B3E20}">
      <dgm:prSet/>
      <dgm:spPr/>
      <dgm:t>
        <a:bodyPr/>
        <a:lstStyle/>
        <a:p>
          <a:endParaRPr lang="el-GR"/>
        </a:p>
      </dgm:t>
    </dgm:pt>
    <dgm:pt modelId="{20BAEA46-AAF1-498D-8389-4172F55C1E02}">
      <dgm:prSet phldrT="[Κείμενο]"/>
      <dgm:spPr/>
      <dgm:t>
        <a:bodyPr/>
        <a:lstStyle/>
        <a:p>
          <a:r>
            <a:rPr lang="el-GR" dirty="0" smtClean="0"/>
            <a:t>Σε ενήλικες και μεγαλύτερα παιδιά η ωτίτιδα είναι λιγότερο συχνή και εμφανίζεται συνήθως κατά τη διάρκεια του χειμώνα και της άνοιξης</a:t>
          </a:r>
          <a:endParaRPr lang="el-GR" dirty="0"/>
        </a:p>
      </dgm:t>
    </dgm:pt>
    <dgm:pt modelId="{8952BAFC-2E55-4127-AE19-7DDDFA3FD8E0}" type="parTrans" cxnId="{3B25DD1A-7C8F-4E1F-8A0C-6173358CA1EC}">
      <dgm:prSet/>
      <dgm:spPr/>
      <dgm:t>
        <a:bodyPr/>
        <a:lstStyle/>
        <a:p>
          <a:endParaRPr lang="el-GR"/>
        </a:p>
      </dgm:t>
    </dgm:pt>
    <dgm:pt modelId="{3FAAABDA-6307-426F-B866-25B13500B424}" type="sibTrans" cxnId="{3B25DD1A-7C8F-4E1F-8A0C-6173358CA1EC}">
      <dgm:prSet/>
      <dgm:spPr/>
      <dgm:t>
        <a:bodyPr/>
        <a:lstStyle/>
        <a:p>
          <a:endParaRPr lang="el-GR"/>
        </a:p>
      </dgm:t>
    </dgm:pt>
    <dgm:pt modelId="{FB3A2F84-AF23-4EBA-8ED9-BAC0A4135CED}">
      <dgm:prSet phldrT="[Κείμενο]"/>
      <dgm:spPr/>
      <dgm:t>
        <a:bodyPr/>
        <a:lstStyle/>
        <a:p>
          <a:r>
            <a:rPr lang="el-GR" dirty="0" smtClean="0"/>
            <a:t>Επιπλοκές </a:t>
          </a:r>
          <a:endParaRPr lang="el-GR" dirty="0"/>
        </a:p>
      </dgm:t>
    </dgm:pt>
    <dgm:pt modelId="{5D599CBE-FBB4-4540-9020-E0C2A76F2A28}" type="parTrans" cxnId="{681B20FA-F340-48E7-8E8C-47483D9CA64A}">
      <dgm:prSet/>
      <dgm:spPr/>
      <dgm:t>
        <a:bodyPr/>
        <a:lstStyle/>
        <a:p>
          <a:endParaRPr lang="el-GR"/>
        </a:p>
      </dgm:t>
    </dgm:pt>
    <dgm:pt modelId="{1EEF2CBA-3C7F-4EF5-AAB7-EFEC91899770}" type="sibTrans" cxnId="{681B20FA-F340-48E7-8E8C-47483D9CA64A}">
      <dgm:prSet/>
      <dgm:spPr/>
      <dgm:t>
        <a:bodyPr/>
        <a:lstStyle/>
        <a:p>
          <a:endParaRPr lang="el-GR"/>
        </a:p>
      </dgm:t>
    </dgm:pt>
    <dgm:pt modelId="{1DEF274F-1933-4B37-8611-4200DCBF590B}">
      <dgm:prSet phldrT="[Κείμενο]"/>
      <dgm:spPr/>
      <dgm:t>
        <a:bodyPr/>
        <a:lstStyle/>
        <a:p>
          <a:r>
            <a:rPr lang="el-GR" dirty="0" smtClean="0"/>
            <a:t>Η οξεία ωτίτιδα μπορεί να καταλήξει σε καταστροφή του τυμπανικού υμένα, με ταυτόχρονη απώλεια της ακοής </a:t>
          </a:r>
          <a:endParaRPr lang="el-GR" dirty="0"/>
        </a:p>
      </dgm:t>
    </dgm:pt>
    <dgm:pt modelId="{AB96AE1F-AC03-438E-800A-2F7623BFA430}" type="parTrans" cxnId="{8597512A-B3FF-44C5-A9DC-B03A9C831245}">
      <dgm:prSet/>
      <dgm:spPr/>
      <dgm:t>
        <a:bodyPr/>
        <a:lstStyle/>
        <a:p>
          <a:endParaRPr lang="el-GR"/>
        </a:p>
      </dgm:t>
    </dgm:pt>
    <dgm:pt modelId="{F7E75F24-A5F3-40CA-BF4E-5910C5B7894F}" type="sibTrans" cxnId="{8597512A-B3FF-44C5-A9DC-B03A9C831245}">
      <dgm:prSet/>
      <dgm:spPr/>
      <dgm:t>
        <a:bodyPr/>
        <a:lstStyle/>
        <a:p>
          <a:endParaRPr lang="el-GR"/>
        </a:p>
      </dgm:t>
    </dgm:pt>
    <dgm:pt modelId="{45B6CD47-C5DF-4917-BB8C-CAE5BFE9822E}">
      <dgm:prSet phldrT="[Κείμενο]"/>
      <dgm:spPr/>
      <dgm:t>
        <a:bodyPr/>
        <a:lstStyle/>
        <a:p>
          <a:r>
            <a:rPr lang="el-GR" dirty="0" smtClean="0"/>
            <a:t>Επέκταση της λοίμωξης σε παρακείμενες περιοχές όπως στα ιγμόρεια, πιθανή εξάπλωση στο Κ.Ν.Σ.  Σπάνια επιπλοκή η οξεία μαστοειδίτιδα  </a:t>
          </a:r>
          <a:endParaRPr lang="el-GR" dirty="0"/>
        </a:p>
      </dgm:t>
    </dgm:pt>
    <dgm:pt modelId="{CDB3DBD5-2FBD-4888-B57B-32B03FC322DD}" type="parTrans" cxnId="{9EBBDC7F-C24F-49DB-8D55-0A0433497CD5}">
      <dgm:prSet/>
      <dgm:spPr/>
      <dgm:t>
        <a:bodyPr/>
        <a:lstStyle/>
        <a:p>
          <a:endParaRPr lang="el-GR"/>
        </a:p>
      </dgm:t>
    </dgm:pt>
    <dgm:pt modelId="{D69E01E4-17DF-467C-8B23-23FDDF8673BA}" type="sibTrans" cxnId="{9EBBDC7F-C24F-49DB-8D55-0A0433497CD5}">
      <dgm:prSet/>
      <dgm:spPr/>
      <dgm:t>
        <a:bodyPr/>
        <a:lstStyle/>
        <a:p>
          <a:endParaRPr lang="el-GR"/>
        </a:p>
      </dgm:t>
    </dgm:pt>
    <dgm:pt modelId="{85C1D69C-F633-487E-9B00-C97F24E9D40C}">
      <dgm:prSet phldrT="[Κείμενο]"/>
      <dgm:spPr/>
      <dgm:t>
        <a:bodyPr/>
        <a:lstStyle/>
        <a:p>
          <a:r>
            <a:rPr lang="el-GR" dirty="0" smtClean="0"/>
            <a:t>Εργαστηριακή διάγνωση</a:t>
          </a:r>
          <a:endParaRPr lang="el-GR" dirty="0"/>
        </a:p>
      </dgm:t>
    </dgm:pt>
    <dgm:pt modelId="{0FC968D1-CBD3-4A41-A571-8B4BBE3CE9EB}" type="parTrans" cxnId="{9AC43651-6D55-4E65-B13F-556548106FA6}">
      <dgm:prSet/>
      <dgm:spPr/>
      <dgm:t>
        <a:bodyPr/>
        <a:lstStyle/>
        <a:p>
          <a:endParaRPr lang="el-GR"/>
        </a:p>
      </dgm:t>
    </dgm:pt>
    <dgm:pt modelId="{A6A1745E-25A2-4594-AB40-130157981FC2}" type="sibTrans" cxnId="{9AC43651-6D55-4E65-B13F-556548106FA6}">
      <dgm:prSet/>
      <dgm:spPr/>
      <dgm:t>
        <a:bodyPr/>
        <a:lstStyle/>
        <a:p>
          <a:endParaRPr lang="el-GR"/>
        </a:p>
      </dgm:t>
    </dgm:pt>
    <dgm:pt modelId="{223F3D81-1CB8-4DDA-A6F9-D10ABDC6C387}">
      <dgm:prSet phldrT="[Κείμενο]"/>
      <dgm:spPr/>
      <dgm:t>
        <a:bodyPr/>
        <a:lstStyle/>
        <a:p>
          <a:r>
            <a:rPr lang="el-GR" dirty="0" smtClean="0"/>
            <a:t>Τα πιο πιθανά παθογόνα της οξείας ωτίτιδας είναι γνωστά και για το λόγο αυτό δεν απαιτείται συνήθως καλλιέργεια</a:t>
          </a:r>
          <a:endParaRPr lang="el-GR" dirty="0"/>
        </a:p>
      </dgm:t>
    </dgm:pt>
    <dgm:pt modelId="{EBB84A5C-8812-4915-8728-AE4A599BB74E}" type="parTrans" cxnId="{BDAC8D4C-323F-4F16-9AA7-1EA9C06E9674}">
      <dgm:prSet/>
      <dgm:spPr/>
      <dgm:t>
        <a:bodyPr/>
        <a:lstStyle/>
        <a:p>
          <a:endParaRPr lang="el-GR"/>
        </a:p>
      </dgm:t>
    </dgm:pt>
    <dgm:pt modelId="{F861B112-843C-4FD1-A91C-A5EE996A2E59}" type="sibTrans" cxnId="{BDAC8D4C-323F-4F16-9AA7-1EA9C06E9674}">
      <dgm:prSet/>
      <dgm:spPr/>
      <dgm:t>
        <a:bodyPr/>
        <a:lstStyle/>
        <a:p>
          <a:endParaRPr lang="el-GR"/>
        </a:p>
      </dgm:t>
    </dgm:pt>
    <dgm:pt modelId="{F33980E9-2D87-40A7-B6D8-E36BF9910775}">
      <dgm:prSet phldrT="[Κείμενο]"/>
      <dgm:spPr/>
      <dgm:t>
        <a:bodyPr/>
        <a:lstStyle/>
        <a:p>
          <a:r>
            <a:rPr lang="el-GR" dirty="0" smtClean="0"/>
            <a:t>Αν υπάρχει υποψία ασυνήθιστου ή ανθεκτικού στα αντιβιοτικά παθογόνου πραγματοποιείται άμεση καλλιέργεια δείγματος από </a:t>
          </a:r>
          <a:r>
            <a:rPr lang="el-GR" dirty="0" err="1" smtClean="0"/>
            <a:t>τυμπανοκέντηση</a:t>
          </a:r>
          <a:endParaRPr lang="el-GR" dirty="0"/>
        </a:p>
      </dgm:t>
    </dgm:pt>
    <dgm:pt modelId="{C9318376-33BB-40F4-A035-21CFC87851C9}" type="parTrans" cxnId="{166EC903-A1F1-454F-B442-2380F882728B}">
      <dgm:prSet/>
      <dgm:spPr/>
      <dgm:t>
        <a:bodyPr/>
        <a:lstStyle/>
        <a:p>
          <a:endParaRPr lang="el-GR"/>
        </a:p>
      </dgm:t>
    </dgm:pt>
    <dgm:pt modelId="{4572F70E-45C2-48DC-ACA6-623B7BC75D64}" type="sibTrans" cxnId="{166EC903-A1F1-454F-B442-2380F882728B}">
      <dgm:prSet/>
      <dgm:spPr/>
      <dgm:t>
        <a:bodyPr/>
        <a:lstStyle/>
        <a:p>
          <a:endParaRPr lang="el-GR"/>
        </a:p>
      </dgm:t>
    </dgm:pt>
    <dgm:pt modelId="{85154302-C17C-460A-B452-66ABB642C11D}" type="pres">
      <dgm:prSet presAssocID="{569E8DE0-E484-4B41-BF87-8B64E4768BD6}" presName="Name0" presStyleCnt="0">
        <dgm:presLayoutVars>
          <dgm:dir/>
          <dgm:animLvl val="lvl"/>
          <dgm:resizeHandles val="exact"/>
        </dgm:presLayoutVars>
      </dgm:prSet>
      <dgm:spPr/>
      <dgm:t>
        <a:bodyPr/>
        <a:lstStyle/>
        <a:p>
          <a:endParaRPr lang="el-GR"/>
        </a:p>
      </dgm:t>
    </dgm:pt>
    <dgm:pt modelId="{261DD332-518B-4915-9642-1AF3C400A4B2}" type="pres">
      <dgm:prSet presAssocID="{1E5E29E9-D168-409E-8B2F-DD8DDE095165}" presName="composite" presStyleCnt="0"/>
      <dgm:spPr/>
    </dgm:pt>
    <dgm:pt modelId="{3CD5197A-F39F-4652-8F90-F18DEC9A5570}" type="pres">
      <dgm:prSet presAssocID="{1E5E29E9-D168-409E-8B2F-DD8DDE095165}" presName="parTx" presStyleLbl="alignNode1" presStyleIdx="0" presStyleCnt="3">
        <dgm:presLayoutVars>
          <dgm:chMax val="0"/>
          <dgm:chPref val="0"/>
          <dgm:bulletEnabled val="1"/>
        </dgm:presLayoutVars>
      </dgm:prSet>
      <dgm:spPr/>
      <dgm:t>
        <a:bodyPr/>
        <a:lstStyle/>
        <a:p>
          <a:endParaRPr lang="el-GR"/>
        </a:p>
      </dgm:t>
    </dgm:pt>
    <dgm:pt modelId="{BE36E034-D3B9-4A99-86D6-4D06031DD64B}" type="pres">
      <dgm:prSet presAssocID="{1E5E29E9-D168-409E-8B2F-DD8DDE095165}" presName="desTx" presStyleLbl="alignAccFollowNode1" presStyleIdx="0" presStyleCnt="3">
        <dgm:presLayoutVars>
          <dgm:bulletEnabled val="1"/>
        </dgm:presLayoutVars>
      </dgm:prSet>
      <dgm:spPr/>
      <dgm:t>
        <a:bodyPr/>
        <a:lstStyle/>
        <a:p>
          <a:endParaRPr lang="el-GR"/>
        </a:p>
      </dgm:t>
    </dgm:pt>
    <dgm:pt modelId="{E94DCC96-A6A7-454E-92DB-BD2A0C18EC8B}" type="pres">
      <dgm:prSet presAssocID="{E184C0E7-57EB-4E8D-8526-2A59C8944426}" presName="space" presStyleCnt="0"/>
      <dgm:spPr/>
    </dgm:pt>
    <dgm:pt modelId="{2AA11AA4-2A68-4A0E-B78C-15FDB51C8151}" type="pres">
      <dgm:prSet presAssocID="{FB3A2F84-AF23-4EBA-8ED9-BAC0A4135CED}" presName="composite" presStyleCnt="0"/>
      <dgm:spPr/>
    </dgm:pt>
    <dgm:pt modelId="{0A270D8E-C012-4793-8F35-803758A9A3DA}" type="pres">
      <dgm:prSet presAssocID="{FB3A2F84-AF23-4EBA-8ED9-BAC0A4135CED}" presName="parTx" presStyleLbl="alignNode1" presStyleIdx="1" presStyleCnt="3">
        <dgm:presLayoutVars>
          <dgm:chMax val="0"/>
          <dgm:chPref val="0"/>
          <dgm:bulletEnabled val="1"/>
        </dgm:presLayoutVars>
      </dgm:prSet>
      <dgm:spPr/>
      <dgm:t>
        <a:bodyPr/>
        <a:lstStyle/>
        <a:p>
          <a:endParaRPr lang="el-GR"/>
        </a:p>
      </dgm:t>
    </dgm:pt>
    <dgm:pt modelId="{82DAEFEB-60C0-46C2-8442-E49FEC8D5A4F}" type="pres">
      <dgm:prSet presAssocID="{FB3A2F84-AF23-4EBA-8ED9-BAC0A4135CED}" presName="desTx" presStyleLbl="alignAccFollowNode1" presStyleIdx="1" presStyleCnt="3">
        <dgm:presLayoutVars>
          <dgm:bulletEnabled val="1"/>
        </dgm:presLayoutVars>
      </dgm:prSet>
      <dgm:spPr/>
      <dgm:t>
        <a:bodyPr/>
        <a:lstStyle/>
        <a:p>
          <a:endParaRPr lang="el-GR"/>
        </a:p>
      </dgm:t>
    </dgm:pt>
    <dgm:pt modelId="{ADC90548-8F34-4DF8-9FC5-86FB0E1DB804}" type="pres">
      <dgm:prSet presAssocID="{1EEF2CBA-3C7F-4EF5-AAB7-EFEC91899770}" presName="space" presStyleCnt="0"/>
      <dgm:spPr/>
    </dgm:pt>
    <dgm:pt modelId="{437AB255-3E97-404E-989B-276DBEB9762B}" type="pres">
      <dgm:prSet presAssocID="{85C1D69C-F633-487E-9B00-C97F24E9D40C}" presName="composite" presStyleCnt="0"/>
      <dgm:spPr/>
    </dgm:pt>
    <dgm:pt modelId="{B016F086-513F-4C83-9B30-360B21A10174}" type="pres">
      <dgm:prSet presAssocID="{85C1D69C-F633-487E-9B00-C97F24E9D40C}" presName="parTx" presStyleLbl="alignNode1" presStyleIdx="2" presStyleCnt="3">
        <dgm:presLayoutVars>
          <dgm:chMax val="0"/>
          <dgm:chPref val="0"/>
          <dgm:bulletEnabled val="1"/>
        </dgm:presLayoutVars>
      </dgm:prSet>
      <dgm:spPr/>
      <dgm:t>
        <a:bodyPr/>
        <a:lstStyle/>
        <a:p>
          <a:endParaRPr lang="el-GR"/>
        </a:p>
      </dgm:t>
    </dgm:pt>
    <dgm:pt modelId="{BF60B93D-1EA6-4108-AB58-89D4FA01EBD4}" type="pres">
      <dgm:prSet presAssocID="{85C1D69C-F633-487E-9B00-C97F24E9D40C}" presName="desTx" presStyleLbl="alignAccFollowNode1" presStyleIdx="2" presStyleCnt="3">
        <dgm:presLayoutVars>
          <dgm:bulletEnabled val="1"/>
        </dgm:presLayoutVars>
      </dgm:prSet>
      <dgm:spPr/>
      <dgm:t>
        <a:bodyPr/>
        <a:lstStyle/>
        <a:p>
          <a:endParaRPr lang="el-GR"/>
        </a:p>
      </dgm:t>
    </dgm:pt>
  </dgm:ptLst>
  <dgm:cxnLst>
    <dgm:cxn modelId="{0CDE02B8-2771-4CF2-89D9-2FF07B5023CB}" type="presOf" srcId="{20BAEA46-AAF1-498D-8389-4172F55C1E02}" destId="{BE36E034-D3B9-4A99-86D6-4D06031DD64B}" srcOrd="0" destOrd="1" presId="urn:microsoft.com/office/officeart/2005/8/layout/hList1"/>
    <dgm:cxn modelId="{D9540164-6EFB-4B0B-AFF1-4FA90ECB7E31}" type="presOf" srcId="{1E5E29E9-D168-409E-8B2F-DD8DDE095165}" destId="{3CD5197A-F39F-4652-8F90-F18DEC9A5570}" srcOrd="0" destOrd="0" presId="urn:microsoft.com/office/officeart/2005/8/layout/hList1"/>
    <dgm:cxn modelId="{9AC43651-6D55-4E65-B13F-556548106FA6}" srcId="{569E8DE0-E484-4B41-BF87-8B64E4768BD6}" destId="{85C1D69C-F633-487E-9B00-C97F24E9D40C}" srcOrd="2" destOrd="0" parTransId="{0FC968D1-CBD3-4A41-A571-8B4BBE3CE9EB}" sibTransId="{A6A1745E-25A2-4594-AB40-130157981FC2}"/>
    <dgm:cxn modelId="{4C7570CC-0B95-4A69-BA52-C450A5057E84}" type="presOf" srcId="{223F3D81-1CB8-4DDA-A6F9-D10ABDC6C387}" destId="{BF60B93D-1EA6-4108-AB58-89D4FA01EBD4}" srcOrd="0" destOrd="0" presId="urn:microsoft.com/office/officeart/2005/8/layout/hList1"/>
    <dgm:cxn modelId="{681B20FA-F340-48E7-8E8C-47483D9CA64A}" srcId="{569E8DE0-E484-4B41-BF87-8B64E4768BD6}" destId="{FB3A2F84-AF23-4EBA-8ED9-BAC0A4135CED}" srcOrd="1" destOrd="0" parTransId="{5D599CBE-FBB4-4540-9020-E0C2A76F2A28}" sibTransId="{1EEF2CBA-3C7F-4EF5-AAB7-EFEC91899770}"/>
    <dgm:cxn modelId="{D3175374-A437-4C19-90B0-46CDDD17B4AF}" type="presOf" srcId="{569E8DE0-E484-4B41-BF87-8B64E4768BD6}" destId="{85154302-C17C-460A-B452-66ABB642C11D}" srcOrd="0" destOrd="0" presId="urn:microsoft.com/office/officeart/2005/8/layout/hList1"/>
    <dgm:cxn modelId="{9EBBDC7F-C24F-49DB-8D55-0A0433497CD5}" srcId="{FB3A2F84-AF23-4EBA-8ED9-BAC0A4135CED}" destId="{45B6CD47-C5DF-4917-BB8C-CAE5BFE9822E}" srcOrd="1" destOrd="0" parTransId="{CDB3DBD5-2FBD-4888-B57B-32B03FC322DD}" sibTransId="{D69E01E4-17DF-467C-8B23-23FDDF8673BA}"/>
    <dgm:cxn modelId="{BDAC8D4C-323F-4F16-9AA7-1EA9C06E9674}" srcId="{85C1D69C-F633-487E-9B00-C97F24E9D40C}" destId="{223F3D81-1CB8-4DDA-A6F9-D10ABDC6C387}" srcOrd="0" destOrd="0" parTransId="{EBB84A5C-8812-4915-8728-AE4A599BB74E}" sibTransId="{F861B112-843C-4FD1-A91C-A5EE996A2E59}"/>
    <dgm:cxn modelId="{224CA595-F6A8-49BA-879B-A3F333E45700}" type="presOf" srcId="{45B6CD47-C5DF-4917-BB8C-CAE5BFE9822E}" destId="{82DAEFEB-60C0-46C2-8442-E49FEC8D5A4F}" srcOrd="0" destOrd="1" presId="urn:microsoft.com/office/officeart/2005/8/layout/hList1"/>
    <dgm:cxn modelId="{C8472252-AF49-4130-95E1-28C3D9446B10}" type="presOf" srcId="{85C1D69C-F633-487E-9B00-C97F24E9D40C}" destId="{B016F086-513F-4C83-9B30-360B21A10174}" srcOrd="0" destOrd="0" presId="urn:microsoft.com/office/officeart/2005/8/layout/hList1"/>
    <dgm:cxn modelId="{D67C256F-61D5-4346-9FBA-A47666E5A37C}" type="presOf" srcId="{C43B1E2D-3C51-4A0D-A82C-6F4CDA22711A}" destId="{BE36E034-D3B9-4A99-86D6-4D06031DD64B}" srcOrd="0" destOrd="0" presId="urn:microsoft.com/office/officeart/2005/8/layout/hList1"/>
    <dgm:cxn modelId="{7AE68477-2741-40D5-9476-FB4145DA8C5E}" srcId="{569E8DE0-E484-4B41-BF87-8B64E4768BD6}" destId="{1E5E29E9-D168-409E-8B2F-DD8DDE095165}" srcOrd="0" destOrd="0" parTransId="{9541E3D4-4E80-4F3E-8665-BB68C4AEA182}" sibTransId="{E184C0E7-57EB-4E8D-8526-2A59C8944426}"/>
    <dgm:cxn modelId="{14582228-19F1-48C1-B7CD-015CE6CAF657}" type="presOf" srcId="{FB3A2F84-AF23-4EBA-8ED9-BAC0A4135CED}" destId="{0A270D8E-C012-4793-8F35-803758A9A3DA}" srcOrd="0" destOrd="0" presId="urn:microsoft.com/office/officeart/2005/8/layout/hList1"/>
    <dgm:cxn modelId="{3B25DD1A-7C8F-4E1F-8A0C-6173358CA1EC}" srcId="{1E5E29E9-D168-409E-8B2F-DD8DDE095165}" destId="{20BAEA46-AAF1-498D-8389-4172F55C1E02}" srcOrd="1" destOrd="0" parTransId="{8952BAFC-2E55-4127-AE19-7DDDFA3FD8E0}" sibTransId="{3FAAABDA-6307-426F-B866-25B13500B424}"/>
    <dgm:cxn modelId="{9EA11442-BEC1-4BB8-B7A0-96C5D645A132}" type="presOf" srcId="{F33980E9-2D87-40A7-B6D8-E36BF9910775}" destId="{BF60B93D-1EA6-4108-AB58-89D4FA01EBD4}" srcOrd="0" destOrd="1" presId="urn:microsoft.com/office/officeart/2005/8/layout/hList1"/>
    <dgm:cxn modelId="{90A4783D-2C3A-49AF-9EBA-8586D95B3E20}" srcId="{1E5E29E9-D168-409E-8B2F-DD8DDE095165}" destId="{C43B1E2D-3C51-4A0D-A82C-6F4CDA22711A}" srcOrd="0" destOrd="0" parTransId="{D12A2DE9-F7CE-4A96-AD14-18321A7876FB}" sibTransId="{EF2404FE-D942-4ADB-BE39-95E83A7A981B}"/>
    <dgm:cxn modelId="{68DD568A-B714-481A-832B-E204C50BA71E}" type="presOf" srcId="{1DEF274F-1933-4B37-8611-4200DCBF590B}" destId="{82DAEFEB-60C0-46C2-8442-E49FEC8D5A4F}" srcOrd="0" destOrd="0" presId="urn:microsoft.com/office/officeart/2005/8/layout/hList1"/>
    <dgm:cxn modelId="{166EC903-A1F1-454F-B442-2380F882728B}" srcId="{85C1D69C-F633-487E-9B00-C97F24E9D40C}" destId="{F33980E9-2D87-40A7-B6D8-E36BF9910775}" srcOrd="1" destOrd="0" parTransId="{C9318376-33BB-40F4-A035-21CFC87851C9}" sibTransId="{4572F70E-45C2-48DC-ACA6-623B7BC75D64}"/>
    <dgm:cxn modelId="{8597512A-B3FF-44C5-A9DC-B03A9C831245}" srcId="{FB3A2F84-AF23-4EBA-8ED9-BAC0A4135CED}" destId="{1DEF274F-1933-4B37-8611-4200DCBF590B}" srcOrd="0" destOrd="0" parTransId="{AB96AE1F-AC03-438E-800A-2F7623BFA430}" sibTransId="{F7E75F24-A5F3-40CA-BF4E-5910C5B7894F}"/>
    <dgm:cxn modelId="{062F2E73-2392-479B-9FD4-76D2C3B10BEE}" type="presParOf" srcId="{85154302-C17C-460A-B452-66ABB642C11D}" destId="{261DD332-518B-4915-9642-1AF3C400A4B2}" srcOrd="0" destOrd="0" presId="urn:microsoft.com/office/officeart/2005/8/layout/hList1"/>
    <dgm:cxn modelId="{1C3A6A39-1260-41A2-9207-93A00C3ACC13}" type="presParOf" srcId="{261DD332-518B-4915-9642-1AF3C400A4B2}" destId="{3CD5197A-F39F-4652-8F90-F18DEC9A5570}" srcOrd="0" destOrd="0" presId="urn:microsoft.com/office/officeart/2005/8/layout/hList1"/>
    <dgm:cxn modelId="{5B5941C7-74AF-4D16-A0FE-CA0BDD3F0CA8}" type="presParOf" srcId="{261DD332-518B-4915-9642-1AF3C400A4B2}" destId="{BE36E034-D3B9-4A99-86D6-4D06031DD64B}" srcOrd="1" destOrd="0" presId="urn:microsoft.com/office/officeart/2005/8/layout/hList1"/>
    <dgm:cxn modelId="{C3192B1C-7929-4DC1-B0F1-95C4D493127B}" type="presParOf" srcId="{85154302-C17C-460A-B452-66ABB642C11D}" destId="{E94DCC96-A6A7-454E-92DB-BD2A0C18EC8B}" srcOrd="1" destOrd="0" presId="urn:microsoft.com/office/officeart/2005/8/layout/hList1"/>
    <dgm:cxn modelId="{C4499CDC-2118-4E8F-A767-C5A29D75B71A}" type="presParOf" srcId="{85154302-C17C-460A-B452-66ABB642C11D}" destId="{2AA11AA4-2A68-4A0E-B78C-15FDB51C8151}" srcOrd="2" destOrd="0" presId="urn:microsoft.com/office/officeart/2005/8/layout/hList1"/>
    <dgm:cxn modelId="{7E340F22-D99D-4F78-B60C-7A8424BADDF1}" type="presParOf" srcId="{2AA11AA4-2A68-4A0E-B78C-15FDB51C8151}" destId="{0A270D8E-C012-4793-8F35-803758A9A3DA}" srcOrd="0" destOrd="0" presId="urn:microsoft.com/office/officeart/2005/8/layout/hList1"/>
    <dgm:cxn modelId="{B0C506AF-1D1E-4674-A087-B60AABAC687A}" type="presParOf" srcId="{2AA11AA4-2A68-4A0E-B78C-15FDB51C8151}" destId="{82DAEFEB-60C0-46C2-8442-E49FEC8D5A4F}" srcOrd="1" destOrd="0" presId="urn:microsoft.com/office/officeart/2005/8/layout/hList1"/>
    <dgm:cxn modelId="{728520B8-5AAE-44FE-AB03-623FD8E7D82A}" type="presParOf" srcId="{85154302-C17C-460A-B452-66ABB642C11D}" destId="{ADC90548-8F34-4DF8-9FC5-86FB0E1DB804}" srcOrd="3" destOrd="0" presId="urn:microsoft.com/office/officeart/2005/8/layout/hList1"/>
    <dgm:cxn modelId="{2A6A49A8-FE43-44B8-BEC9-63DEC74C1C4B}" type="presParOf" srcId="{85154302-C17C-460A-B452-66ABB642C11D}" destId="{437AB255-3E97-404E-989B-276DBEB9762B}" srcOrd="4" destOrd="0" presId="urn:microsoft.com/office/officeart/2005/8/layout/hList1"/>
    <dgm:cxn modelId="{24701DA2-14C7-43D6-BFCB-F6EA4CFE616A}" type="presParOf" srcId="{437AB255-3E97-404E-989B-276DBEB9762B}" destId="{B016F086-513F-4C83-9B30-360B21A10174}" srcOrd="0" destOrd="0" presId="urn:microsoft.com/office/officeart/2005/8/layout/hList1"/>
    <dgm:cxn modelId="{4A0EF8B3-DFD5-432D-B8A6-DFDEF4519F8B}" type="presParOf" srcId="{437AB255-3E97-404E-989B-276DBEB9762B}" destId="{BF60B93D-1EA6-4108-AB58-89D4FA01EBD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FBDF6A-F2B0-4262-829A-904B8F6808D6}">
      <dsp:nvSpPr>
        <dsp:cNvPr id="0" name=""/>
        <dsp:cNvSpPr/>
      </dsp:nvSpPr>
      <dsp:spPr>
        <a:xfrm>
          <a:off x="4073842" y="3010929"/>
          <a:ext cx="91440" cy="560962"/>
        </a:xfrm>
        <a:custGeom>
          <a:avLst/>
          <a:gdLst/>
          <a:ahLst/>
          <a:cxnLst/>
          <a:rect l="0" t="0" r="0" b="0"/>
          <a:pathLst>
            <a:path>
              <a:moveTo>
                <a:pt x="45720" y="0"/>
              </a:moveTo>
              <a:lnTo>
                <a:pt x="45720" y="560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F25B5-92FE-4B26-B76C-2513FF835181}">
      <dsp:nvSpPr>
        <dsp:cNvPr id="0" name=""/>
        <dsp:cNvSpPr/>
      </dsp:nvSpPr>
      <dsp:spPr>
        <a:xfrm>
          <a:off x="2940843" y="1225170"/>
          <a:ext cx="1178718" cy="560962"/>
        </a:xfrm>
        <a:custGeom>
          <a:avLst/>
          <a:gdLst/>
          <a:ahLst/>
          <a:cxnLst/>
          <a:rect l="0" t="0" r="0" b="0"/>
          <a:pathLst>
            <a:path>
              <a:moveTo>
                <a:pt x="0" y="0"/>
              </a:moveTo>
              <a:lnTo>
                <a:pt x="0" y="382279"/>
              </a:lnTo>
              <a:lnTo>
                <a:pt x="1178718" y="382279"/>
              </a:lnTo>
              <a:lnTo>
                <a:pt x="1178718" y="560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28D2D0-8785-403B-979E-3AA7ED3A2C64}">
      <dsp:nvSpPr>
        <dsp:cNvPr id="0" name=""/>
        <dsp:cNvSpPr/>
      </dsp:nvSpPr>
      <dsp:spPr>
        <a:xfrm>
          <a:off x="1716405" y="3010929"/>
          <a:ext cx="91440" cy="560962"/>
        </a:xfrm>
        <a:custGeom>
          <a:avLst/>
          <a:gdLst/>
          <a:ahLst/>
          <a:cxnLst/>
          <a:rect l="0" t="0" r="0" b="0"/>
          <a:pathLst>
            <a:path>
              <a:moveTo>
                <a:pt x="45720" y="0"/>
              </a:moveTo>
              <a:lnTo>
                <a:pt x="45720" y="560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7FE820-D45A-4EF8-9067-D5CAE26F4A84}">
      <dsp:nvSpPr>
        <dsp:cNvPr id="0" name=""/>
        <dsp:cNvSpPr/>
      </dsp:nvSpPr>
      <dsp:spPr>
        <a:xfrm>
          <a:off x="1762125" y="1225170"/>
          <a:ext cx="1178718" cy="560962"/>
        </a:xfrm>
        <a:custGeom>
          <a:avLst/>
          <a:gdLst/>
          <a:ahLst/>
          <a:cxnLst/>
          <a:rect l="0" t="0" r="0" b="0"/>
          <a:pathLst>
            <a:path>
              <a:moveTo>
                <a:pt x="1178718" y="0"/>
              </a:moveTo>
              <a:lnTo>
                <a:pt x="1178718" y="382279"/>
              </a:lnTo>
              <a:lnTo>
                <a:pt x="0" y="382279"/>
              </a:lnTo>
              <a:lnTo>
                <a:pt x="0" y="560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52866A-CBD3-4F3C-BACF-22BB2A2927C1}">
      <dsp:nvSpPr>
        <dsp:cNvPr id="0" name=""/>
        <dsp:cNvSpPr/>
      </dsp:nvSpPr>
      <dsp:spPr>
        <a:xfrm>
          <a:off x="1976437" y="374"/>
          <a:ext cx="1928812" cy="1224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23452-854C-4A81-9B8D-6BB53D576526}">
      <dsp:nvSpPr>
        <dsp:cNvPr id="0" name=""/>
        <dsp:cNvSpPr/>
      </dsp:nvSpPr>
      <dsp:spPr>
        <a:xfrm>
          <a:off x="2190750" y="203971"/>
          <a:ext cx="1928812" cy="12247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solidFill>
                <a:schemeClr val="tx1"/>
              </a:solidFill>
            </a:rPr>
            <a:t>ΑΝΑΠΝΕΥΣΤΙΚΟ ΣΥΣΤΗΜΑ</a:t>
          </a:r>
          <a:endParaRPr lang="el-GR" sz="1400" kern="1200" dirty="0">
            <a:solidFill>
              <a:schemeClr val="tx1"/>
            </a:solidFill>
          </a:endParaRPr>
        </a:p>
      </dsp:txBody>
      <dsp:txXfrm>
        <a:off x="2190750" y="203971"/>
        <a:ext cx="1928812" cy="1224795"/>
      </dsp:txXfrm>
    </dsp:sp>
    <dsp:sp modelId="{598A22EA-A2E4-43C2-A615-6DCDD0B6B79F}">
      <dsp:nvSpPr>
        <dsp:cNvPr id="0" name=""/>
        <dsp:cNvSpPr/>
      </dsp:nvSpPr>
      <dsp:spPr>
        <a:xfrm>
          <a:off x="797718" y="1786133"/>
          <a:ext cx="1928812" cy="1224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F0D69-C89D-44FC-B1DF-6EF998E55A7A}">
      <dsp:nvSpPr>
        <dsp:cNvPr id="0" name=""/>
        <dsp:cNvSpPr/>
      </dsp:nvSpPr>
      <dsp:spPr>
        <a:xfrm>
          <a:off x="1012031" y="1989730"/>
          <a:ext cx="1928812" cy="12247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0" u="none" kern="1200" dirty="0" smtClean="0"/>
            <a:t>Ανώτερο αναπνευστικό σύστημα  </a:t>
          </a:r>
          <a:endParaRPr lang="el-GR" sz="1400" b="0" u="none" kern="1200" dirty="0"/>
        </a:p>
      </dsp:txBody>
      <dsp:txXfrm>
        <a:off x="1012031" y="1989730"/>
        <a:ext cx="1928812" cy="1224795"/>
      </dsp:txXfrm>
    </dsp:sp>
    <dsp:sp modelId="{F7884EDE-FBE4-4247-B2CD-AB661B20D314}">
      <dsp:nvSpPr>
        <dsp:cNvPr id="0" name=""/>
        <dsp:cNvSpPr/>
      </dsp:nvSpPr>
      <dsp:spPr>
        <a:xfrm>
          <a:off x="797718" y="3571892"/>
          <a:ext cx="1928812" cy="1224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DF0AAE-DCC1-4994-8FDD-8FD43310643E}">
      <dsp:nvSpPr>
        <dsp:cNvPr id="0" name=""/>
        <dsp:cNvSpPr/>
      </dsp:nvSpPr>
      <dsp:spPr>
        <a:xfrm>
          <a:off x="1012031" y="3775489"/>
          <a:ext cx="1928812" cy="12247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0" kern="1200" dirty="0" smtClean="0"/>
            <a:t>Έσω ους</a:t>
          </a:r>
        </a:p>
        <a:p>
          <a:pPr lvl="0" algn="ctr" defTabSz="622300">
            <a:lnSpc>
              <a:spcPct val="90000"/>
            </a:lnSpc>
            <a:spcBef>
              <a:spcPct val="0"/>
            </a:spcBef>
            <a:spcAft>
              <a:spcPct val="35000"/>
            </a:spcAft>
          </a:pPr>
          <a:r>
            <a:rPr lang="el-GR" sz="1400" b="0" kern="1200" dirty="0" smtClean="0"/>
            <a:t>Μαστοειδής κοιλότητα</a:t>
          </a:r>
        </a:p>
        <a:p>
          <a:pPr lvl="0" algn="ctr" defTabSz="622300">
            <a:lnSpc>
              <a:spcPct val="90000"/>
            </a:lnSpc>
            <a:spcBef>
              <a:spcPct val="0"/>
            </a:spcBef>
            <a:spcAft>
              <a:spcPct val="35000"/>
            </a:spcAft>
          </a:pPr>
          <a:r>
            <a:rPr lang="el-GR" sz="1400" b="0" kern="1200" dirty="0" err="1" smtClean="0"/>
            <a:t>Παραρρίνιοι</a:t>
          </a:r>
          <a:r>
            <a:rPr lang="el-GR" sz="1400" b="0" kern="1200" dirty="0" smtClean="0"/>
            <a:t> κόλποι</a:t>
          </a:r>
        </a:p>
        <a:p>
          <a:pPr lvl="0" algn="ctr" defTabSz="622300">
            <a:lnSpc>
              <a:spcPct val="90000"/>
            </a:lnSpc>
            <a:spcBef>
              <a:spcPct val="0"/>
            </a:spcBef>
            <a:spcAft>
              <a:spcPct val="35000"/>
            </a:spcAft>
          </a:pPr>
          <a:r>
            <a:rPr lang="el-GR" sz="1400" b="0" kern="1200" dirty="0" smtClean="0"/>
            <a:t>Ρινοφάρυγγας</a:t>
          </a:r>
          <a:endParaRPr lang="el-GR" sz="1400" b="0" kern="1200" dirty="0"/>
        </a:p>
      </dsp:txBody>
      <dsp:txXfrm>
        <a:off x="1012031" y="3775489"/>
        <a:ext cx="1928812" cy="1224795"/>
      </dsp:txXfrm>
    </dsp:sp>
    <dsp:sp modelId="{DD98A1E1-46DD-45E0-AB5A-9799010CEC38}">
      <dsp:nvSpPr>
        <dsp:cNvPr id="0" name=""/>
        <dsp:cNvSpPr/>
      </dsp:nvSpPr>
      <dsp:spPr>
        <a:xfrm>
          <a:off x="3155156" y="1786133"/>
          <a:ext cx="1928812" cy="1224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E3279-6A32-4D5D-A188-3691DFB88684}">
      <dsp:nvSpPr>
        <dsp:cNvPr id="0" name=""/>
        <dsp:cNvSpPr/>
      </dsp:nvSpPr>
      <dsp:spPr>
        <a:xfrm>
          <a:off x="3369468" y="1989730"/>
          <a:ext cx="1928812" cy="12247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Κατώτερο αναπνευστικό σύστημα</a:t>
          </a:r>
          <a:endParaRPr lang="el-GR" sz="1400" kern="1200" dirty="0"/>
        </a:p>
      </dsp:txBody>
      <dsp:txXfrm>
        <a:off x="3369468" y="1989730"/>
        <a:ext cx="1928812" cy="1224795"/>
      </dsp:txXfrm>
    </dsp:sp>
    <dsp:sp modelId="{CE8F884A-1CDF-4D6B-A5E9-0539ADB37C91}">
      <dsp:nvSpPr>
        <dsp:cNvPr id="0" name=""/>
        <dsp:cNvSpPr/>
      </dsp:nvSpPr>
      <dsp:spPr>
        <a:xfrm>
          <a:off x="3155156" y="3571892"/>
          <a:ext cx="1928812" cy="1224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BCB6A7-109F-4695-BF68-0BC6A2B9A270}">
      <dsp:nvSpPr>
        <dsp:cNvPr id="0" name=""/>
        <dsp:cNvSpPr/>
      </dsp:nvSpPr>
      <dsp:spPr>
        <a:xfrm>
          <a:off x="3369468" y="3775489"/>
          <a:ext cx="1928812" cy="12247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0" kern="1200" dirty="0" smtClean="0"/>
            <a:t>Λάρυγγας</a:t>
          </a:r>
          <a:endParaRPr lang="en-US" sz="1400" b="0" kern="1200" dirty="0" smtClean="0"/>
        </a:p>
        <a:p>
          <a:pPr lvl="0" algn="ctr" defTabSz="622300">
            <a:lnSpc>
              <a:spcPct val="90000"/>
            </a:lnSpc>
            <a:spcBef>
              <a:spcPct val="0"/>
            </a:spcBef>
            <a:spcAft>
              <a:spcPct val="35000"/>
            </a:spcAft>
          </a:pPr>
          <a:r>
            <a:rPr lang="el-GR" sz="1400" b="0" kern="1200" dirty="0" smtClean="0"/>
            <a:t>τραχεία</a:t>
          </a:r>
        </a:p>
        <a:p>
          <a:pPr lvl="0" algn="ctr" defTabSz="622300">
            <a:lnSpc>
              <a:spcPct val="90000"/>
            </a:lnSpc>
            <a:spcBef>
              <a:spcPct val="0"/>
            </a:spcBef>
            <a:spcAft>
              <a:spcPct val="35000"/>
            </a:spcAft>
          </a:pPr>
          <a:r>
            <a:rPr lang="el-GR" sz="1400" b="0" kern="1200" dirty="0" smtClean="0"/>
            <a:t>Πνεύμονες</a:t>
          </a:r>
          <a:endParaRPr lang="el-GR" sz="1400" b="0" kern="1200" dirty="0"/>
        </a:p>
      </dsp:txBody>
      <dsp:txXfrm>
        <a:off x="3369468" y="3775489"/>
        <a:ext cx="1928812" cy="122479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1DC232-F40A-44D4-BB72-3EFD94ED7306}">
      <dsp:nvSpPr>
        <dsp:cNvPr id="0" name=""/>
        <dsp:cNvSpPr/>
      </dsp:nvSpPr>
      <dsp:spPr>
        <a:xfrm>
          <a:off x="1905" y="14604"/>
          <a:ext cx="185737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l-GR" sz="1600" kern="1200" dirty="0" smtClean="0"/>
            <a:t>Επιδημιολογία </a:t>
          </a:r>
          <a:endParaRPr lang="el-GR" sz="1600" kern="1200" dirty="0"/>
        </a:p>
      </dsp:txBody>
      <dsp:txXfrm>
        <a:off x="1905" y="14604"/>
        <a:ext cx="1857374" cy="460800"/>
      </dsp:txXfrm>
    </dsp:sp>
    <dsp:sp modelId="{6922E06D-CD69-4E9B-A672-BD6E17A02A02}">
      <dsp:nvSpPr>
        <dsp:cNvPr id="0" name=""/>
        <dsp:cNvSpPr/>
      </dsp:nvSpPr>
      <dsp:spPr>
        <a:xfrm>
          <a:off x="1905" y="475405"/>
          <a:ext cx="1857374" cy="3573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Εμφανίζεται κυρίως σε παιδιά προσχολικής ηλικίας</a:t>
          </a:r>
          <a:endParaRPr lang="el-GR" sz="1600" kern="1200" dirty="0"/>
        </a:p>
        <a:p>
          <a:pPr marL="171450" lvl="1" indent="-171450" algn="l" defTabSz="711200">
            <a:lnSpc>
              <a:spcPct val="90000"/>
            </a:lnSpc>
            <a:spcBef>
              <a:spcPct val="0"/>
            </a:spcBef>
            <a:spcAft>
              <a:spcPct val="15000"/>
            </a:spcAft>
            <a:buChar char="••"/>
          </a:pPr>
          <a:r>
            <a:rPr lang="el-GR" sz="1600" kern="1200" dirty="0" smtClean="0"/>
            <a:t>Είναι πολύ σοβαρή λοίμωξη που μπορεί να οδηγήσει στο θάνατο, αν δεν αντιμετωπιστεί άμεσα</a:t>
          </a:r>
          <a:endParaRPr lang="el-GR" sz="1600" kern="1200" dirty="0"/>
        </a:p>
      </dsp:txBody>
      <dsp:txXfrm>
        <a:off x="1905" y="475405"/>
        <a:ext cx="1857374" cy="3573990"/>
      </dsp:txXfrm>
    </dsp:sp>
    <dsp:sp modelId="{AF3091EA-75DE-49F0-BEC9-B2ECB39A3B81}">
      <dsp:nvSpPr>
        <dsp:cNvPr id="0" name=""/>
        <dsp:cNvSpPr/>
      </dsp:nvSpPr>
      <dsp:spPr>
        <a:xfrm>
          <a:off x="2119312" y="14604"/>
          <a:ext cx="185737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l-GR" sz="1600" kern="1200" dirty="0" smtClean="0"/>
            <a:t>Παθογένεια </a:t>
          </a:r>
          <a:endParaRPr lang="el-GR" sz="1600" kern="1200" dirty="0"/>
        </a:p>
      </dsp:txBody>
      <dsp:txXfrm>
        <a:off x="2119312" y="14604"/>
        <a:ext cx="1857374" cy="460800"/>
      </dsp:txXfrm>
    </dsp:sp>
    <dsp:sp modelId="{EAE852A0-9F90-4E9E-BF5F-0E183E451BA0}">
      <dsp:nvSpPr>
        <dsp:cNvPr id="0" name=""/>
        <dsp:cNvSpPr/>
      </dsp:nvSpPr>
      <dsp:spPr>
        <a:xfrm>
          <a:off x="2119312" y="475405"/>
          <a:ext cx="1857374" cy="3573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Η λοίμωξη της επιγλωττίδας από το βακτήριο </a:t>
          </a:r>
          <a:r>
            <a:rPr lang="en-US" sz="1600" i="1" kern="1200" dirty="0" smtClean="0"/>
            <a:t>H. influenzae </a:t>
          </a:r>
          <a:r>
            <a:rPr lang="el-GR" sz="1600" i="0" kern="1200" dirty="0" smtClean="0"/>
            <a:t>προκαλεί φλεγμονή, με αποτέλεσμα το οίδημα των μαλακών ιστών της επιγλωττίδας. Το οίδημα μπορεί να προκαλέσει πλήρη απόφραξη των αεροφόρων οδών</a:t>
          </a:r>
          <a:endParaRPr lang="el-GR" sz="1600" kern="1200" dirty="0"/>
        </a:p>
      </dsp:txBody>
      <dsp:txXfrm>
        <a:off x="2119312" y="475405"/>
        <a:ext cx="1857374" cy="3573990"/>
      </dsp:txXfrm>
    </dsp:sp>
    <dsp:sp modelId="{69D061AE-5585-4E43-8EEA-2A8A142940AC}">
      <dsp:nvSpPr>
        <dsp:cNvPr id="0" name=""/>
        <dsp:cNvSpPr/>
      </dsp:nvSpPr>
      <dsp:spPr>
        <a:xfrm>
          <a:off x="4236719" y="14604"/>
          <a:ext cx="185737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l-GR" sz="1600" kern="1200" dirty="0" smtClean="0"/>
            <a:t>Επιπλοκές </a:t>
          </a:r>
          <a:endParaRPr lang="el-GR" sz="1600" kern="1200" dirty="0"/>
        </a:p>
      </dsp:txBody>
      <dsp:txXfrm>
        <a:off x="4236719" y="14604"/>
        <a:ext cx="1857374" cy="460800"/>
      </dsp:txXfrm>
    </dsp:sp>
    <dsp:sp modelId="{49261C23-FEFB-4999-923E-E9E98D879971}">
      <dsp:nvSpPr>
        <dsp:cNvPr id="0" name=""/>
        <dsp:cNvSpPr/>
      </dsp:nvSpPr>
      <dsp:spPr>
        <a:xfrm>
          <a:off x="4236719" y="475405"/>
          <a:ext cx="1857374" cy="3573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Κύρια επιπλοκή η ξαφνική φραγή της αεροφόρου οδού από την </a:t>
          </a:r>
          <a:r>
            <a:rPr lang="el-GR" sz="1600" kern="1200" dirty="0" err="1" smtClean="0"/>
            <a:t>φλεγμαίνουσα</a:t>
          </a:r>
          <a:r>
            <a:rPr lang="el-GR" sz="1600" kern="1200" dirty="0" smtClean="0"/>
            <a:t> επιγλωττίδα με επίδραση στην αναπνευστική λειτουργία</a:t>
          </a:r>
          <a:endParaRPr lang="el-GR" sz="1600" kern="1200" dirty="0"/>
        </a:p>
      </dsp:txBody>
      <dsp:txXfrm>
        <a:off x="4236719" y="475405"/>
        <a:ext cx="1857374" cy="357399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DACEEE-5063-42D1-B303-9B13153066A0}">
      <dsp:nvSpPr>
        <dsp:cNvPr id="0" name=""/>
        <dsp:cNvSpPr/>
      </dsp:nvSpPr>
      <dsp:spPr>
        <a:xfrm>
          <a:off x="2210" y="54761"/>
          <a:ext cx="215486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l-GR" sz="1700" kern="1200" dirty="0" smtClean="0"/>
            <a:t>Αιτιολογία </a:t>
          </a:r>
          <a:endParaRPr lang="el-GR" sz="1700" kern="1200" dirty="0"/>
        </a:p>
      </dsp:txBody>
      <dsp:txXfrm>
        <a:off x="2210" y="54761"/>
        <a:ext cx="2154860" cy="489600"/>
      </dsp:txXfrm>
    </dsp:sp>
    <dsp:sp modelId="{56367E10-8E62-4E2C-9171-D828E82E05CA}">
      <dsp:nvSpPr>
        <dsp:cNvPr id="0" name=""/>
        <dsp:cNvSpPr/>
      </dsp:nvSpPr>
      <dsp:spPr>
        <a:xfrm>
          <a:off x="2210" y="544361"/>
          <a:ext cx="2154860" cy="346487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l-GR" sz="1700" kern="1200" dirty="0" smtClean="0"/>
            <a:t>Πιο συχνό αίτιο το βακτήριο </a:t>
          </a:r>
          <a:r>
            <a:rPr lang="en-US" sz="1700" i="1" kern="1200" dirty="0" smtClean="0"/>
            <a:t>Bordetella pertussis</a:t>
          </a:r>
          <a:r>
            <a:rPr lang="el-GR" sz="1700" i="1" kern="1200" dirty="0" smtClean="0"/>
            <a:t> </a:t>
          </a:r>
          <a:r>
            <a:rPr lang="el-GR" sz="1700" i="0" kern="1200" dirty="0" smtClean="0"/>
            <a:t>αλλά και τα </a:t>
          </a:r>
          <a:r>
            <a:rPr lang="en-US" sz="1700" i="1" kern="1200" dirty="0" smtClean="0"/>
            <a:t>Bordetella parapertussis</a:t>
          </a:r>
          <a:r>
            <a:rPr lang="el-GR" sz="1700" i="1" kern="1200" dirty="0" smtClean="0"/>
            <a:t> </a:t>
          </a:r>
          <a:r>
            <a:rPr lang="el-GR" sz="1700" i="0" kern="1200" dirty="0" smtClean="0"/>
            <a:t>και</a:t>
          </a:r>
          <a:r>
            <a:rPr lang="en-US" sz="1700" i="1" kern="1200" dirty="0" smtClean="0"/>
            <a:t> </a:t>
          </a:r>
          <a:r>
            <a:rPr lang="en-US" sz="1700" b="0" i="1" kern="1200" dirty="0" smtClean="0"/>
            <a:t>Bordetella</a:t>
          </a:r>
          <a:r>
            <a:rPr lang="en-US" sz="1700" b="1" i="1" kern="1200" dirty="0" smtClean="0"/>
            <a:t>  </a:t>
          </a:r>
          <a:r>
            <a:rPr lang="en-US" sz="1700" b="0" i="1" kern="1200" dirty="0" smtClean="0"/>
            <a:t>bronchiseptica</a:t>
          </a:r>
          <a:endParaRPr lang="el-GR" sz="1700" b="0" kern="1200" dirty="0"/>
        </a:p>
        <a:p>
          <a:pPr marL="171450" lvl="1" indent="-171450" algn="l" defTabSz="755650">
            <a:lnSpc>
              <a:spcPct val="90000"/>
            </a:lnSpc>
            <a:spcBef>
              <a:spcPct val="0"/>
            </a:spcBef>
            <a:spcAft>
              <a:spcPct val="15000"/>
            </a:spcAft>
            <a:buChar char="••"/>
          </a:pPr>
          <a:r>
            <a:rPr lang="el-GR" sz="1700" kern="1200" dirty="0" smtClean="0"/>
            <a:t>Οι αδενοϊοί τύπου 1,2,3 και 5 έχουν απομονωθεί από ασθενείς με νόσο που μοιάζει με κοκκύτη </a:t>
          </a:r>
          <a:endParaRPr lang="el-GR" sz="1700" kern="1200" dirty="0"/>
        </a:p>
      </dsp:txBody>
      <dsp:txXfrm>
        <a:off x="2210" y="544361"/>
        <a:ext cx="2154860" cy="3464876"/>
      </dsp:txXfrm>
    </dsp:sp>
    <dsp:sp modelId="{564FC168-F61A-4D3E-81B6-04D6F9BC4755}">
      <dsp:nvSpPr>
        <dsp:cNvPr id="0" name=""/>
        <dsp:cNvSpPr/>
      </dsp:nvSpPr>
      <dsp:spPr>
        <a:xfrm>
          <a:off x="2458750" y="54761"/>
          <a:ext cx="215486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l-GR" sz="1700" kern="1200" dirty="0" smtClean="0"/>
            <a:t>Επιδημιολογία </a:t>
          </a:r>
          <a:endParaRPr lang="el-GR" sz="1700" kern="1200" dirty="0"/>
        </a:p>
      </dsp:txBody>
      <dsp:txXfrm>
        <a:off x="2458750" y="54761"/>
        <a:ext cx="2154860" cy="489600"/>
      </dsp:txXfrm>
    </dsp:sp>
    <dsp:sp modelId="{AAA8F808-F0B8-4A0E-BAC6-94F886856374}">
      <dsp:nvSpPr>
        <dsp:cNvPr id="0" name=""/>
        <dsp:cNvSpPr/>
      </dsp:nvSpPr>
      <dsp:spPr>
        <a:xfrm>
          <a:off x="2458750" y="544361"/>
          <a:ext cx="2154860" cy="346487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l-GR" sz="1700" kern="1200" dirty="0" smtClean="0"/>
            <a:t>Νόσος με υψηλή μεταδοτικότητα</a:t>
          </a:r>
          <a:endParaRPr lang="el-GR" sz="1700" kern="1200" dirty="0"/>
        </a:p>
        <a:p>
          <a:pPr marL="171450" lvl="1" indent="-171450" algn="l" defTabSz="755650">
            <a:lnSpc>
              <a:spcPct val="90000"/>
            </a:lnSpc>
            <a:spcBef>
              <a:spcPct val="0"/>
            </a:spcBef>
            <a:spcAft>
              <a:spcPct val="15000"/>
            </a:spcAft>
            <a:buChar char="••"/>
          </a:pPr>
          <a:r>
            <a:rPr lang="el-GR" sz="1700" kern="1200" dirty="0" smtClean="0"/>
            <a:t>Εμφανίζεται συχνότερα σε βρέφη και μικρά παιδιά</a:t>
          </a:r>
          <a:endParaRPr lang="el-GR" sz="1700" kern="1200" dirty="0"/>
        </a:p>
        <a:p>
          <a:pPr marL="171450" lvl="1" indent="-171450" algn="l" defTabSz="755650">
            <a:lnSpc>
              <a:spcPct val="90000"/>
            </a:lnSpc>
            <a:spcBef>
              <a:spcPct val="0"/>
            </a:spcBef>
            <a:spcAft>
              <a:spcPct val="15000"/>
            </a:spcAft>
            <a:buChar char="••"/>
          </a:pPr>
          <a:r>
            <a:rPr lang="el-GR" sz="1700" kern="1200" dirty="0" smtClean="0"/>
            <a:t>Ενήλικες και νεαρά άτομα με ελαφρά συμπτώματα μπορεί να αποτελούν φορείς των παθογόνων μικροβίων</a:t>
          </a:r>
          <a:endParaRPr lang="el-GR" sz="1700" kern="1200" dirty="0"/>
        </a:p>
      </dsp:txBody>
      <dsp:txXfrm>
        <a:off x="2458750" y="544361"/>
        <a:ext cx="2154860" cy="3464876"/>
      </dsp:txXfrm>
    </dsp:sp>
    <dsp:sp modelId="{E06409F9-B3CC-4D9C-A8DE-5FFE7EBB1C04}">
      <dsp:nvSpPr>
        <dsp:cNvPr id="0" name=""/>
        <dsp:cNvSpPr/>
      </dsp:nvSpPr>
      <dsp:spPr>
        <a:xfrm>
          <a:off x="4915291" y="54761"/>
          <a:ext cx="215486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l-GR" sz="1700" kern="1200" dirty="0" smtClean="0"/>
            <a:t>Παθογένεια </a:t>
          </a:r>
          <a:endParaRPr lang="el-GR" sz="1700" kern="1200" dirty="0"/>
        </a:p>
      </dsp:txBody>
      <dsp:txXfrm>
        <a:off x="4915291" y="54761"/>
        <a:ext cx="2154860" cy="489600"/>
      </dsp:txXfrm>
    </dsp:sp>
    <dsp:sp modelId="{E833FD2A-0D47-4AB9-A496-E4BC4778DF04}">
      <dsp:nvSpPr>
        <dsp:cNvPr id="0" name=""/>
        <dsp:cNvSpPr/>
      </dsp:nvSpPr>
      <dsp:spPr>
        <a:xfrm>
          <a:off x="4915291" y="544361"/>
          <a:ext cx="2154860" cy="346487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l-GR" sz="1700" kern="1200" dirty="0" smtClean="0"/>
            <a:t>Ο κοκκύτης είναι το κλινικό σύνδρομο  της δράσης πιθανώς  πολλών τοξινών του μικροβίου καθώς και της ανοσολογικής απάντησης του ξενιστή</a:t>
          </a:r>
          <a:endParaRPr lang="el-GR" sz="1700" kern="1200" dirty="0"/>
        </a:p>
      </dsp:txBody>
      <dsp:txXfrm>
        <a:off x="4915291" y="544361"/>
        <a:ext cx="2154860" cy="346487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D79BB1-00A8-4A0C-A007-CC924C96CB3B}">
      <dsp:nvSpPr>
        <dsp:cNvPr id="0" name=""/>
        <dsp:cNvSpPr/>
      </dsp:nvSpPr>
      <dsp:spPr>
        <a:xfrm>
          <a:off x="1905" y="24189"/>
          <a:ext cx="185737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l-GR" sz="1400" kern="1200" dirty="0" smtClean="0"/>
            <a:t>Μετάδοση </a:t>
          </a:r>
          <a:endParaRPr lang="el-GR" sz="1400" kern="1200" dirty="0"/>
        </a:p>
      </dsp:txBody>
      <dsp:txXfrm>
        <a:off x="1905" y="24189"/>
        <a:ext cx="1857374" cy="403200"/>
      </dsp:txXfrm>
    </dsp:sp>
    <dsp:sp modelId="{AC59B856-DE96-4F1F-B861-E1A754ED4F9C}">
      <dsp:nvSpPr>
        <dsp:cNvPr id="0" name=""/>
        <dsp:cNvSpPr/>
      </dsp:nvSpPr>
      <dsp:spPr>
        <a:xfrm>
          <a:off x="1905" y="427390"/>
          <a:ext cx="1857374" cy="36124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Κυρίως με τα σταγονίδια του βήχα ή άμεση επαφή με εκκρίσεις του αναπνευστικού, κυρίως στο καταρροϊκό στάδιο και τις δύο πρώτες εβδομάδες μετά την έναρξη του βήχα</a:t>
          </a:r>
          <a:endParaRPr lang="el-GR" sz="1400" kern="1200" dirty="0"/>
        </a:p>
        <a:p>
          <a:pPr marL="114300" lvl="1" indent="-114300" algn="l" defTabSz="622300">
            <a:lnSpc>
              <a:spcPct val="90000"/>
            </a:lnSpc>
            <a:spcBef>
              <a:spcPct val="0"/>
            </a:spcBef>
            <a:spcAft>
              <a:spcPct val="15000"/>
            </a:spcAft>
            <a:buChar char="••"/>
          </a:pPr>
          <a:r>
            <a:rPr lang="el-GR" sz="1400" kern="1200" dirty="0" smtClean="0"/>
            <a:t>Η νόσος έχει υψηλή μεταδοτικότητα η οποία ελαττώνεται σταδιακά μετά από 3 εβδομάδες ή 5 ημέρες μετά την έναρξη θεραπείας</a:t>
          </a:r>
          <a:endParaRPr lang="el-GR" sz="1400" kern="1200" dirty="0"/>
        </a:p>
      </dsp:txBody>
      <dsp:txXfrm>
        <a:off x="1905" y="427390"/>
        <a:ext cx="1857374" cy="3612420"/>
      </dsp:txXfrm>
    </dsp:sp>
    <dsp:sp modelId="{9152C074-DF3A-420A-874B-6E2FF0910397}">
      <dsp:nvSpPr>
        <dsp:cNvPr id="0" name=""/>
        <dsp:cNvSpPr/>
      </dsp:nvSpPr>
      <dsp:spPr>
        <a:xfrm>
          <a:off x="2119312" y="24189"/>
          <a:ext cx="185737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l-GR" sz="1400" kern="1200" dirty="0" smtClean="0"/>
            <a:t>Θεραπεία </a:t>
          </a:r>
          <a:endParaRPr lang="el-GR" sz="1400" kern="1200" dirty="0"/>
        </a:p>
      </dsp:txBody>
      <dsp:txXfrm>
        <a:off x="2119312" y="24189"/>
        <a:ext cx="1857374" cy="403200"/>
      </dsp:txXfrm>
    </dsp:sp>
    <dsp:sp modelId="{534BF0C1-FEE0-4F45-AB1D-A73B76F27E00}">
      <dsp:nvSpPr>
        <dsp:cNvPr id="0" name=""/>
        <dsp:cNvSpPr/>
      </dsp:nvSpPr>
      <dsp:spPr>
        <a:xfrm>
          <a:off x="2119312" y="427390"/>
          <a:ext cx="1857374" cy="36124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Αντιβιοτικό εκλογής η ερυθρομυκίνη και εναλλακτικά η </a:t>
          </a:r>
          <a:r>
            <a:rPr lang="el-GR" sz="1400" kern="1200" dirty="0" err="1" smtClean="0"/>
            <a:t>κλαριθρομυκίνη</a:t>
          </a:r>
          <a:r>
            <a:rPr lang="el-GR" sz="1400" kern="1200" dirty="0" smtClean="0"/>
            <a:t> ή </a:t>
          </a:r>
          <a:r>
            <a:rPr lang="el-GR" sz="1400" kern="1200" dirty="0" err="1" smtClean="0"/>
            <a:t>αζιθρομυκίνη</a:t>
          </a:r>
          <a:r>
            <a:rPr lang="el-GR" sz="1400" kern="1200" dirty="0" smtClean="0"/>
            <a:t> </a:t>
          </a:r>
          <a:endParaRPr lang="el-GR" sz="1400" kern="1200" dirty="0"/>
        </a:p>
        <a:p>
          <a:pPr marL="114300" lvl="1" indent="-114300" algn="l" defTabSz="622300">
            <a:lnSpc>
              <a:spcPct val="90000"/>
            </a:lnSpc>
            <a:spcBef>
              <a:spcPct val="0"/>
            </a:spcBef>
            <a:spcAft>
              <a:spcPct val="15000"/>
            </a:spcAft>
            <a:buChar char="••"/>
          </a:pPr>
          <a:r>
            <a:rPr lang="el-GR" sz="1400" kern="1200" dirty="0" smtClean="0"/>
            <a:t>Χορήγηση αντιβηχικών φαρμάκων</a:t>
          </a:r>
          <a:endParaRPr lang="el-GR" sz="1400" kern="1200" dirty="0"/>
        </a:p>
      </dsp:txBody>
      <dsp:txXfrm>
        <a:off x="2119312" y="427390"/>
        <a:ext cx="1857374" cy="3612420"/>
      </dsp:txXfrm>
    </dsp:sp>
    <dsp:sp modelId="{3B930556-FF5A-4644-94DB-F51415495D5B}">
      <dsp:nvSpPr>
        <dsp:cNvPr id="0" name=""/>
        <dsp:cNvSpPr/>
      </dsp:nvSpPr>
      <dsp:spPr>
        <a:xfrm>
          <a:off x="4236719" y="24189"/>
          <a:ext cx="185737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l-GR" sz="1400" kern="1200" dirty="0" smtClean="0"/>
            <a:t>Πρόληψη </a:t>
          </a:r>
          <a:endParaRPr lang="el-GR" sz="1400" kern="1200" dirty="0"/>
        </a:p>
      </dsp:txBody>
      <dsp:txXfrm>
        <a:off x="4236719" y="24189"/>
        <a:ext cx="1857374" cy="403200"/>
      </dsp:txXfrm>
    </dsp:sp>
    <dsp:sp modelId="{BDF07277-9BD2-425D-97F9-26785D53FC73}">
      <dsp:nvSpPr>
        <dsp:cNvPr id="0" name=""/>
        <dsp:cNvSpPr/>
      </dsp:nvSpPr>
      <dsp:spPr>
        <a:xfrm>
          <a:off x="4236719" y="427390"/>
          <a:ext cx="1857374" cy="36124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Συνιστάται εμβολιασμός με </a:t>
          </a:r>
          <a:r>
            <a:rPr lang="el-GR" sz="1400" kern="1200" dirty="0" err="1" smtClean="0"/>
            <a:t>ακυτταρικό</a:t>
          </a:r>
          <a:r>
            <a:rPr lang="el-GR" sz="1400" kern="1200" dirty="0" smtClean="0"/>
            <a:t> εμβόλιο.</a:t>
          </a:r>
          <a:endParaRPr lang="el-GR" sz="1400" kern="1200" dirty="0"/>
        </a:p>
        <a:p>
          <a:pPr marL="114300" lvl="1" indent="-114300" algn="l" defTabSz="622300">
            <a:lnSpc>
              <a:spcPct val="90000"/>
            </a:lnSpc>
            <a:spcBef>
              <a:spcPct val="0"/>
            </a:spcBef>
            <a:spcAft>
              <a:spcPct val="15000"/>
            </a:spcAft>
            <a:buChar char="••"/>
          </a:pPr>
          <a:r>
            <a:rPr lang="el-GR" sz="1400" kern="1200" dirty="0" smtClean="0"/>
            <a:t>Παλαιότερα τα εμβόλια ήταν εναιώρημα ολόκληρων κυττάρων των βακτηρίων, τα οποία είχαν θανατωθεί, που όμως είχαν ανεπιθύμητες παρενέργειες </a:t>
          </a:r>
          <a:endParaRPr lang="el-GR" sz="1400" kern="1200" dirty="0"/>
        </a:p>
      </dsp:txBody>
      <dsp:txXfrm>
        <a:off x="4236719" y="427390"/>
        <a:ext cx="1857374" cy="361242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BB49D9-3562-4CE6-AC85-0821D75813CC}">
      <dsp:nvSpPr>
        <dsp:cNvPr id="0" name=""/>
        <dsp:cNvSpPr/>
      </dsp:nvSpPr>
      <dsp:spPr>
        <a:xfrm>
          <a:off x="1696550" y="2915"/>
          <a:ext cx="3155360" cy="4772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Λήψη δείγματος από το ρινοφάρυγγα</a:t>
          </a:r>
          <a:endParaRPr lang="el-GR" sz="1600" kern="1200" dirty="0"/>
        </a:p>
      </dsp:txBody>
      <dsp:txXfrm>
        <a:off x="1696550" y="2915"/>
        <a:ext cx="3155360" cy="477254"/>
      </dsp:txXfrm>
    </dsp:sp>
    <dsp:sp modelId="{E5892EDC-FF92-4583-BD6E-BF42E68D41FC}">
      <dsp:nvSpPr>
        <dsp:cNvPr id="0" name=""/>
        <dsp:cNvSpPr/>
      </dsp:nvSpPr>
      <dsp:spPr>
        <a:xfrm rot="5400000">
          <a:off x="3184745" y="492102"/>
          <a:ext cx="178970" cy="2147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l-GR" sz="800" kern="1200"/>
        </a:p>
      </dsp:txBody>
      <dsp:txXfrm rot="5400000">
        <a:off x="3184745" y="492102"/>
        <a:ext cx="178970" cy="214764"/>
      </dsp:txXfrm>
    </dsp:sp>
    <dsp:sp modelId="{89B1A487-0E09-4724-80D0-861DC7674838}">
      <dsp:nvSpPr>
        <dsp:cNvPr id="0" name=""/>
        <dsp:cNvSpPr/>
      </dsp:nvSpPr>
      <dsp:spPr>
        <a:xfrm>
          <a:off x="1620858" y="718798"/>
          <a:ext cx="3306745" cy="4772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t>Χρώση μπλε του μεθυλενίου</a:t>
          </a:r>
          <a:endParaRPr lang="el-GR" sz="1700" kern="1200" dirty="0"/>
        </a:p>
      </dsp:txBody>
      <dsp:txXfrm>
        <a:off x="1620858" y="718798"/>
        <a:ext cx="3306745" cy="477254"/>
      </dsp:txXfrm>
    </dsp:sp>
    <dsp:sp modelId="{A2DE38DB-D1F9-4494-A01C-23AEB9F8B4EE}">
      <dsp:nvSpPr>
        <dsp:cNvPr id="0" name=""/>
        <dsp:cNvSpPr/>
      </dsp:nvSpPr>
      <dsp:spPr>
        <a:xfrm rot="5400000">
          <a:off x="3184745" y="1207984"/>
          <a:ext cx="178970" cy="2147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l-GR" sz="800" kern="1200"/>
        </a:p>
      </dsp:txBody>
      <dsp:txXfrm rot="5400000">
        <a:off x="3184745" y="1207984"/>
        <a:ext cx="178970" cy="214764"/>
      </dsp:txXfrm>
    </dsp:sp>
    <dsp:sp modelId="{0A6DABCE-B053-4809-B62B-255CA4F07F78}">
      <dsp:nvSpPr>
        <dsp:cNvPr id="0" name=""/>
        <dsp:cNvSpPr/>
      </dsp:nvSpPr>
      <dsp:spPr>
        <a:xfrm>
          <a:off x="1571633" y="1434680"/>
          <a:ext cx="3405194" cy="4772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t>Μικροσκόπηση</a:t>
          </a:r>
          <a:endParaRPr lang="el-GR" sz="1700" kern="1200" dirty="0"/>
        </a:p>
      </dsp:txBody>
      <dsp:txXfrm>
        <a:off x="1571633" y="1434680"/>
        <a:ext cx="3405194" cy="477254"/>
      </dsp:txXfrm>
    </dsp:sp>
    <dsp:sp modelId="{D33F75AA-A908-47D7-9E5E-15E6BC81AE75}">
      <dsp:nvSpPr>
        <dsp:cNvPr id="0" name=""/>
        <dsp:cNvSpPr/>
      </dsp:nvSpPr>
      <dsp:spPr>
        <a:xfrm rot="5400000">
          <a:off x="3184745" y="1923866"/>
          <a:ext cx="178970" cy="2147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l-GR" sz="800" kern="1200"/>
        </a:p>
      </dsp:txBody>
      <dsp:txXfrm rot="5400000">
        <a:off x="3184745" y="1923866"/>
        <a:ext cx="178970" cy="214764"/>
      </dsp:txXfrm>
    </dsp:sp>
    <dsp:sp modelId="{8564653D-6448-4DCB-9FBF-0F2FB00C0EC1}">
      <dsp:nvSpPr>
        <dsp:cNvPr id="0" name=""/>
        <dsp:cNvSpPr/>
      </dsp:nvSpPr>
      <dsp:spPr>
        <a:xfrm>
          <a:off x="1620858" y="2150562"/>
          <a:ext cx="3306745" cy="4772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t>Καλλιέργεια</a:t>
          </a:r>
          <a:endParaRPr lang="el-GR" sz="1700" kern="1200" dirty="0" smtClean="0"/>
        </a:p>
      </dsp:txBody>
      <dsp:txXfrm>
        <a:off x="1620858" y="2150562"/>
        <a:ext cx="3306745" cy="477254"/>
      </dsp:txXfrm>
    </dsp:sp>
    <dsp:sp modelId="{56A8FD1E-C8DA-407F-976F-680A2E2364FC}">
      <dsp:nvSpPr>
        <dsp:cNvPr id="0" name=""/>
        <dsp:cNvSpPr/>
      </dsp:nvSpPr>
      <dsp:spPr>
        <a:xfrm rot="5400000">
          <a:off x="3184745" y="2639748"/>
          <a:ext cx="178970" cy="2147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l-GR" sz="800" kern="1200"/>
        </a:p>
      </dsp:txBody>
      <dsp:txXfrm rot="5400000">
        <a:off x="3184745" y="2639748"/>
        <a:ext cx="178970" cy="214764"/>
      </dsp:txXfrm>
    </dsp:sp>
    <dsp:sp modelId="{C1200A24-A760-4680-B2EC-38D2CCEB2C8A}">
      <dsp:nvSpPr>
        <dsp:cNvPr id="0" name=""/>
        <dsp:cNvSpPr/>
      </dsp:nvSpPr>
      <dsp:spPr>
        <a:xfrm>
          <a:off x="1619235" y="2866444"/>
          <a:ext cx="3309991" cy="4772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t>Μοριακή ανίχνευση</a:t>
          </a:r>
          <a:endParaRPr lang="el-GR" sz="1700" kern="1200" dirty="0"/>
        </a:p>
      </dsp:txBody>
      <dsp:txXfrm>
        <a:off x="1619235" y="2866444"/>
        <a:ext cx="3309991" cy="477254"/>
      </dsp:txXfrm>
    </dsp:sp>
    <dsp:sp modelId="{24BDA7BE-458A-4247-9D01-255E12D8916C}">
      <dsp:nvSpPr>
        <dsp:cNvPr id="0" name=""/>
        <dsp:cNvSpPr/>
      </dsp:nvSpPr>
      <dsp:spPr>
        <a:xfrm rot="5400000">
          <a:off x="3184745" y="3355631"/>
          <a:ext cx="178970" cy="2147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l-GR" sz="800" kern="1200"/>
        </a:p>
      </dsp:txBody>
      <dsp:txXfrm rot="5400000">
        <a:off x="3184745" y="3355631"/>
        <a:ext cx="178970" cy="214764"/>
      </dsp:txXfrm>
    </dsp:sp>
    <dsp:sp modelId="{50D77123-F34E-465B-BB97-E75D9CB717BD}">
      <dsp:nvSpPr>
        <dsp:cNvPr id="0" name=""/>
        <dsp:cNvSpPr/>
      </dsp:nvSpPr>
      <dsp:spPr>
        <a:xfrm>
          <a:off x="1643079" y="3582327"/>
          <a:ext cx="3262303" cy="4772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t>Άμεσος ανοσοφθορισμός</a:t>
          </a:r>
          <a:endParaRPr lang="el-GR" sz="1700" kern="1200" dirty="0" smtClean="0"/>
        </a:p>
      </dsp:txBody>
      <dsp:txXfrm>
        <a:off x="1643079" y="3582327"/>
        <a:ext cx="3262303" cy="477254"/>
      </dsp:txXfrm>
    </dsp:sp>
    <dsp:sp modelId="{488091A2-089B-419C-A2A1-15D3C5FDC23B}">
      <dsp:nvSpPr>
        <dsp:cNvPr id="0" name=""/>
        <dsp:cNvSpPr/>
      </dsp:nvSpPr>
      <dsp:spPr>
        <a:xfrm rot="5614428">
          <a:off x="3167824" y="4064622"/>
          <a:ext cx="168963" cy="2147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l-GR" sz="800" kern="1200"/>
        </a:p>
      </dsp:txBody>
      <dsp:txXfrm rot="5614428">
        <a:off x="3167824" y="4064622"/>
        <a:ext cx="168963" cy="214764"/>
      </dsp:txXfrm>
    </dsp:sp>
    <dsp:sp modelId="{B551FF50-5343-4044-B286-4E0A05D4FAE6}">
      <dsp:nvSpPr>
        <dsp:cNvPr id="0" name=""/>
        <dsp:cNvSpPr/>
      </dsp:nvSpPr>
      <dsp:spPr>
        <a:xfrm>
          <a:off x="1602980" y="4284428"/>
          <a:ext cx="3254801" cy="4772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t>Ορολογικές μέθοδοι</a:t>
          </a:r>
          <a:endParaRPr lang="el-GR" sz="1700" kern="1200" dirty="0"/>
        </a:p>
      </dsp:txBody>
      <dsp:txXfrm>
        <a:off x="1602980" y="4284428"/>
        <a:ext cx="3254801" cy="477254"/>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28E97B-7E2D-4CC8-8607-42ACF6DD1A85}">
      <dsp:nvSpPr>
        <dsp:cNvPr id="0" name=""/>
        <dsp:cNvSpPr/>
      </dsp:nvSpPr>
      <dsp:spPr>
        <a:xfrm>
          <a:off x="29" y="92860"/>
          <a:ext cx="2848570"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l-GR" sz="1800" kern="1200" dirty="0" smtClean="0"/>
            <a:t>Επιδημιολογία </a:t>
          </a:r>
          <a:endParaRPr lang="el-GR" sz="1800" kern="1200" dirty="0"/>
        </a:p>
      </dsp:txBody>
      <dsp:txXfrm>
        <a:off x="29" y="92860"/>
        <a:ext cx="2848570" cy="518400"/>
      </dsp:txXfrm>
    </dsp:sp>
    <dsp:sp modelId="{CDDCB764-D8F8-44E1-BADA-36FED925F34C}">
      <dsp:nvSpPr>
        <dsp:cNvPr id="0" name=""/>
        <dsp:cNvSpPr/>
      </dsp:nvSpPr>
      <dsp:spPr>
        <a:xfrm>
          <a:off x="29" y="611260"/>
          <a:ext cx="2848570" cy="33598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t>Συνήθως αποτελεί επέκταση ιογενούς λοίμωξης του ανώτερου αναπνευστικού συστήματος</a:t>
          </a:r>
          <a:endParaRPr lang="el-GR" sz="1800" kern="1200" dirty="0"/>
        </a:p>
        <a:p>
          <a:pPr marL="171450" lvl="1" indent="-171450" algn="l" defTabSz="800100">
            <a:lnSpc>
              <a:spcPct val="90000"/>
            </a:lnSpc>
            <a:spcBef>
              <a:spcPct val="0"/>
            </a:spcBef>
            <a:spcAft>
              <a:spcPct val="15000"/>
            </a:spcAft>
            <a:buChar char="••"/>
          </a:pPr>
          <a:r>
            <a:rPr lang="el-GR" sz="1800" kern="1200" dirty="0" smtClean="0"/>
            <a:t>Η συχνότητα της νόσου συμβαδίζει με τη συχνότητα των ιογενών αναπνευστικών λοιμώξεων με μεγαλύτερη κατανομή τους χειμερινούς μήνες</a:t>
          </a:r>
          <a:endParaRPr lang="el-GR" sz="1800" kern="1200" dirty="0"/>
        </a:p>
      </dsp:txBody>
      <dsp:txXfrm>
        <a:off x="29" y="611260"/>
        <a:ext cx="2848570" cy="3359879"/>
      </dsp:txXfrm>
    </dsp:sp>
    <dsp:sp modelId="{4E9F0103-AEE7-4E05-BC17-AC20A02985FA}">
      <dsp:nvSpPr>
        <dsp:cNvPr id="0" name=""/>
        <dsp:cNvSpPr/>
      </dsp:nvSpPr>
      <dsp:spPr>
        <a:xfrm>
          <a:off x="3247399" y="92860"/>
          <a:ext cx="2848570"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l-GR" sz="1800" kern="1200" dirty="0" smtClean="0"/>
            <a:t>Διάγνωση </a:t>
          </a:r>
          <a:endParaRPr lang="el-GR" sz="1800" kern="1200" dirty="0"/>
        </a:p>
      </dsp:txBody>
      <dsp:txXfrm>
        <a:off x="3247399" y="92860"/>
        <a:ext cx="2848570" cy="518400"/>
      </dsp:txXfrm>
    </dsp:sp>
    <dsp:sp modelId="{8B068B23-6695-4D9F-A85B-06185C11179C}">
      <dsp:nvSpPr>
        <dsp:cNvPr id="0" name=""/>
        <dsp:cNvSpPr/>
      </dsp:nvSpPr>
      <dsp:spPr>
        <a:xfrm>
          <a:off x="3247399" y="611260"/>
          <a:ext cx="2848570" cy="33598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t>Συνήθως από τα κλινικά συμπτώματα</a:t>
          </a:r>
          <a:endParaRPr lang="el-GR" sz="1800" kern="1200" dirty="0"/>
        </a:p>
        <a:p>
          <a:pPr marL="171450" lvl="1" indent="-171450" algn="l" defTabSz="800100">
            <a:lnSpc>
              <a:spcPct val="90000"/>
            </a:lnSpc>
            <a:spcBef>
              <a:spcPct val="0"/>
            </a:spcBef>
            <a:spcAft>
              <a:spcPct val="15000"/>
            </a:spcAft>
            <a:buChar char="••"/>
          </a:pPr>
          <a:r>
            <a:rPr lang="el-GR" sz="1800" kern="1200" dirty="0" smtClean="0"/>
            <a:t>Σε περιπτώσεις ανάπτυξης συμπτωμάτων δευτερογενούς βακτηριακής λοίμωξης, εργαστηριακή εξέταση πτυέλων </a:t>
          </a:r>
          <a:endParaRPr lang="el-GR" sz="1800" kern="1200" dirty="0"/>
        </a:p>
      </dsp:txBody>
      <dsp:txXfrm>
        <a:off x="3247399" y="611260"/>
        <a:ext cx="2848570" cy="3359879"/>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327545-EF25-420E-A35E-EB463B6B40A9}">
      <dsp:nvSpPr>
        <dsp:cNvPr id="0" name=""/>
        <dsp:cNvSpPr/>
      </dsp:nvSpPr>
      <dsp:spPr>
        <a:xfrm>
          <a:off x="1946373" y="496"/>
          <a:ext cx="2203252" cy="5804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Λήψη δείγματος</a:t>
          </a:r>
          <a:endParaRPr lang="el-GR" sz="1600" kern="1200" dirty="0"/>
        </a:p>
      </dsp:txBody>
      <dsp:txXfrm>
        <a:off x="1946373" y="496"/>
        <a:ext cx="2203252" cy="580429"/>
      </dsp:txXfrm>
    </dsp:sp>
    <dsp:sp modelId="{7B90ACF8-91E0-4D8D-A674-4F8222BFC28F}">
      <dsp:nvSpPr>
        <dsp:cNvPr id="0" name=""/>
        <dsp:cNvSpPr/>
      </dsp:nvSpPr>
      <dsp:spPr>
        <a:xfrm rot="5400000">
          <a:off x="2939169" y="595436"/>
          <a:ext cx="217661" cy="261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a:p>
      </dsp:txBody>
      <dsp:txXfrm rot="5400000">
        <a:off x="2939169" y="595436"/>
        <a:ext cx="217661" cy="261193"/>
      </dsp:txXfrm>
    </dsp:sp>
    <dsp:sp modelId="{560E657A-A2C7-4B5B-AD6B-15B4A3C54AA3}">
      <dsp:nvSpPr>
        <dsp:cNvPr id="0" name=""/>
        <dsp:cNvSpPr/>
      </dsp:nvSpPr>
      <dsp:spPr>
        <a:xfrm>
          <a:off x="1946373" y="871140"/>
          <a:ext cx="2203252" cy="5804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Μεταφορά</a:t>
          </a:r>
          <a:endParaRPr lang="el-GR" sz="1600" kern="1200" dirty="0"/>
        </a:p>
      </dsp:txBody>
      <dsp:txXfrm>
        <a:off x="1946373" y="871140"/>
        <a:ext cx="2203252" cy="580429"/>
      </dsp:txXfrm>
    </dsp:sp>
    <dsp:sp modelId="{73091CA4-37E1-4C8F-BFD5-D1C265A1520C}">
      <dsp:nvSpPr>
        <dsp:cNvPr id="0" name=""/>
        <dsp:cNvSpPr/>
      </dsp:nvSpPr>
      <dsp:spPr>
        <a:xfrm rot="5400000">
          <a:off x="2939169" y="1466081"/>
          <a:ext cx="217661" cy="261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a:p>
      </dsp:txBody>
      <dsp:txXfrm rot="5400000">
        <a:off x="2939169" y="1466081"/>
        <a:ext cx="217661" cy="261193"/>
      </dsp:txXfrm>
    </dsp:sp>
    <dsp:sp modelId="{8A477F09-C058-499C-B7B1-2CE356E0E2C6}">
      <dsp:nvSpPr>
        <dsp:cNvPr id="0" name=""/>
        <dsp:cNvSpPr/>
      </dsp:nvSpPr>
      <dsp:spPr>
        <a:xfrm>
          <a:off x="1946373" y="1741785"/>
          <a:ext cx="2203252" cy="5804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Μακροσκοπική εξέταση</a:t>
          </a:r>
          <a:endParaRPr lang="el-GR" sz="1600" kern="1200" dirty="0"/>
        </a:p>
      </dsp:txBody>
      <dsp:txXfrm>
        <a:off x="1946373" y="1741785"/>
        <a:ext cx="2203252" cy="580429"/>
      </dsp:txXfrm>
    </dsp:sp>
    <dsp:sp modelId="{31C538F1-2CD8-46A5-BACD-019EDEFAAD07}">
      <dsp:nvSpPr>
        <dsp:cNvPr id="0" name=""/>
        <dsp:cNvSpPr/>
      </dsp:nvSpPr>
      <dsp:spPr>
        <a:xfrm rot="5400000">
          <a:off x="2939169" y="2336725"/>
          <a:ext cx="217661" cy="261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a:p>
      </dsp:txBody>
      <dsp:txXfrm rot="5400000">
        <a:off x="2939169" y="2336725"/>
        <a:ext cx="217661" cy="261193"/>
      </dsp:txXfrm>
    </dsp:sp>
    <dsp:sp modelId="{E8BA47B2-A158-4997-BAEB-E8B7A3E214D7}">
      <dsp:nvSpPr>
        <dsp:cNvPr id="0" name=""/>
        <dsp:cNvSpPr/>
      </dsp:nvSpPr>
      <dsp:spPr>
        <a:xfrm>
          <a:off x="1946373" y="2612429"/>
          <a:ext cx="2203252" cy="5804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Μικροσκοπική εξέταση</a:t>
          </a:r>
          <a:endParaRPr lang="el-GR" sz="1600" kern="1200" dirty="0"/>
        </a:p>
      </dsp:txBody>
      <dsp:txXfrm>
        <a:off x="1946373" y="2612429"/>
        <a:ext cx="2203252" cy="580429"/>
      </dsp:txXfrm>
    </dsp:sp>
    <dsp:sp modelId="{D50F3A79-49E9-45DC-8A7C-0051B21B4791}">
      <dsp:nvSpPr>
        <dsp:cNvPr id="0" name=""/>
        <dsp:cNvSpPr/>
      </dsp:nvSpPr>
      <dsp:spPr>
        <a:xfrm rot="5400000">
          <a:off x="2939169" y="3207370"/>
          <a:ext cx="217661" cy="2611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a:p>
      </dsp:txBody>
      <dsp:txXfrm rot="5400000">
        <a:off x="2939169" y="3207370"/>
        <a:ext cx="217661" cy="261193"/>
      </dsp:txXfrm>
    </dsp:sp>
    <dsp:sp modelId="{27FA250F-E6E4-4E2E-BFDB-83183B079A79}">
      <dsp:nvSpPr>
        <dsp:cNvPr id="0" name=""/>
        <dsp:cNvSpPr/>
      </dsp:nvSpPr>
      <dsp:spPr>
        <a:xfrm>
          <a:off x="1946373" y="3483074"/>
          <a:ext cx="2203252" cy="5804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u="none" kern="1200" dirty="0" smtClean="0"/>
            <a:t>Καλλιέργεια</a:t>
          </a:r>
          <a:endParaRPr lang="el-GR" sz="1600" u="none" kern="1200" dirty="0"/>
        </a:p>
      </dsp:txBody>
      <dsp:txXfrm>
        <a:off x="1946373" y="3483074"/>
        <a:ext cx="2203252" cy="58042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16A969-FE21-4FAA-9FC4-C569138BED9A}">
      <dsp:nvSpPr>
        <dsp:cNvPr id="0" name=""/>
        <dsp:cNvSpPr/>
      </dsp:nvSpPr>
      <dsp:spPr>
        <a:xfrm>
          <a:off x="3356469" y="1645735"/>
          <a:ext cx="2382010" cy="566810"/>
        </a:xfrm>
        <a:custGeom>
          <a:avLst/>
          <a:gdLst/>
          <a:ahLst/>
          <a:cxnLst/>
          <a:rect l="0" t="0" r="0" b="0"/>
          <a:pathLst>
            <a:path>
              <a:moveTo>
                <a:pt x="0" y="0"/>
              </a:moveTo>
              <a:lnTo>
                <a:pt x="0" y="386264"/>
              </a:lnTo>
              <a:lnTo>
                <a:pt x="2382010" y="386264"/>
              </a:lnTo>
              <a:lnTo>
                <a:pt x="2382010" y="5668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F7AE7C-40E5-4702-B606-1C8189D64D20}">
      <dsp:nvSpPr>
        <dsp:cNvPr id="0" name=""/>
        <dsp:cNvSpPr/>
      </dsp:nvSpPr>
      <dsp:spPr>
        <a:xfrm>
          <a:off x="3310749" y="1645735"/>
          <a:ext cx="91440" cy="566810"/>
        </a:xfrm>
        <a:custGeom>
          <a:avLst/>
          <a:gdLst/>
          <a:ahLst/>
          <a:cxnLst/>
          <a:rect l="0" t="0" r="0" b="0"/>
          <a:pathLst>
            <a:path>
              <a:moveTo>
                <a:pt x="45720" y="0"/>
              </a:moveTo>
              <a:lnTo>
                <a:pt x="45720" y="5668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2C25D-8628-45F0-8784-4E162C900EAE}">
      <dsp:nvSpPr>
        <dsp:cNvPr id="0" name=""/>
        <dsp:cNvSpPr/>
      </dsp:nvSpPr>
      <dsp:spPr>
        <a:xfrm>
          <a:off x="974458" y="1645735"/>
          <a:ext cx="2382010" cy="566810"/>
        </a:xfrm>
        <a:custGeom>
          <a:avLst/>
          <a:gdLst/>
          <a:ahLst/>
          <a:cxnLst/>
          <a:rect l="0" t="0" r="0" b="0"/>
          <a:pathLst>
            <a:path>
              <a:moveTo>
                <a:pt x="2382010" y="0"/>
              </a:moveTo>
              <a:lnTo>
                <a:pt x="2382010" y="386264"/>
              </a:lnTo>
              <a:lnTo>
                <a:pt x="0" y="386264"/>
              </a:lnTo>
              <a:lnTo>
                <a:pt x="0" y="5668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926C73-3DEC-42D7-91E2-88265F526EF0}">
      <dsp:nvSpPr>
        <dsp:cNvPr id="0" name=""/>
        <dsp:cNvSpPr/>
      </dsp:nvSpPr>
      <dsp:spPr>
        <a:xfrm>
          <a:off x="2382010" y="408172"/>
          <a:ext cx="1948917" cy="1237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137DA-1087-46B6-9D1D-77EBB5E40BB5}">
      <dsp:nvSpPr>
        <dsp:cNvPr id="0" name=""/>
        <dsp:cNvSpPr/>
      </dsp:nvSpPr>
      <dsp:spPr>
        <a:xfrm>
          <a:off x="2598557" y="613891"/>
          <a:ext cx="1948917" cy="12375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Λοιμώξεις πεπτικού συστήματος</a:t>
          </a:r>
          <a:endParaRPr lang="el-GR" sz="1500" kern="1200" dirty="0"/>
        </a:p>
      </dsp:txBody>
      <dsp:txXfrm>
        <a:off x="2598557" y="613891"/>
        <a:ext cx="1948917" cy="1237562"/>
      </dsp:txXfrm>
    </dsp:sp>
    <dsp:sp modelId="{AABEEF54-FB3D-4BBF-8F03-B3E6AB78E3D3}">
      <dsp:nvSpPr>
        <dsp:cNvPr id="0" name=""/>
        <dsp:cNvSpPr/>
      </dsp:nvSpPr>
      <dsp:spPr>
        <a:xfrm>
          <a:off x="0" y="2212545"/>
          <a:ext cx="1948917" cy="1237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E166DA-6CA0-4CD8-BE5F-8F2C67D53F70}">
      <dsp:nvSpPr>
        <dsp:cNvPr id="0" name=""/>
        <dsp:cNvSpPr/>
      </dsp:nvSpPr>
      <dsp:spPr>
        <a:xfrm>
          <a:off x="216546" y="2418264"/>
          <a:ext cx="1948917" cy="12375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Λοιμώξεις στόματος</a:t>
          </a:r>
          <a:endParaRPr lang="el-GR" sz="1500" kern="1200" dirty="0"/>
        </a:p>
      </dsp:txBody>
      <dsp:txXfrm>
        <a:off x="216546" y="2418264"/>
        <a:ext cx="1948917" cy="1237562"/>
      </dsp:txXfrm>
    </dsp:sp>
    <dsp:sp modelId="{B1D35B03-BF6B-4499-90D1-4E3F3C0CD1D0}">
      <dsp:nvSpPr>
        <dsp:cNvPr id="0" name=""/>
        <dsp:cNvSpPr/>
      </dsp:nvSpPr>
      <dsp:spPr>
        <a:xfrm>
          <a:off x="2382010" y="2212545"/>
          <a:ext cx="1948917" cy="1237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B58F2-4FC2-4687-92F5-9FC752CD58D8}">
      <dsp:nvSpPr>
        <dsp:cNvPr id="0" name=""/>
        <dsp:cNvSpPr/>
      </dsp:nvSpPr>
      <dsp:spPr>
        <a:xfrm>
          <a:off x="2598557" y="2418264"/>
          <a:ext cx="1948917" cy="12375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Λοιμώξεις ανώτερου πεπτικού συστήματος (οισοφάγος, στόμαχος, δωδεκαδάκτυλο)</a:t>
          </a:r>
          <a:endParaRPr lang="el-GR" sz="1500" kern="1200" dirty="0"/>
        </a:p>
      </dsp:txBody>
      <dsp:txXfrm>
        <a:off x="2598557" y="2418264"/>
        <a:ext cx="1948917" cy="1237562"/>
      </dsp:txXfrm>
    </dsp:sp>
    <dsp:sp modelId="{D8D235D0-08BB-4E43-825B-406C09752275}">
      <dsp:nvSpPr>
        <dsp:cNvPr id="0" name=""/>
        <dsp:cNvSpPr/>
      </dsp:nvSpPr>
      <dsp:spPr>
        <a:xfrm>
          <a:off x="4764021" y="2212545"/>
          <a:ext cx="1948917" cy="1237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2637C4-DDDD-46B2-8800-4FE4578B2D5F}">
      <dsp:nvSpPr>
        <dsp:cNvPr id="0" name=""/>
        <dsp:cNvSpPr/>
      </dsp:nvSpPr>
      <dsp:spPr>
        <a:xfrm>
          <a:off x="4980568" y="2418264"/>
          <a:ext cx="1948917" cy="12375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Λοιμώξεις κατώτερου πεπτικού συστήματος (λεπτό και παχύ έντερο)</a:t>
          </a:r>
          <a:endParaRPr lang="el-GR" sz="1500" kern="1200" dirty="0"/>
        </a:p>
      </dsp:txBody>
      <dsp:txXfrm>
        <a:off x="4980568" y="2418264"/>
        <a:ext cx="1948917" cy="1237562"/>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97B8A7-A5C8-4154-B9DB-974A4D309DE2}">
      <dsp:nvSpPr>
        <dsp:cNvPr id="0" name=""/>
        <dsp:cNvSpPr/>
      </dsp:nvSpPr>
      <dsp:spPr>
        <a:xfrm>
          <a:off x="3316162" y="1156210"/>
          <a:ext cx="2220785" cy="528446"/>
        </a:xfrm>
        <a:custGeom>
          <a:avLst/>
          <a:gdLst/>
          <a:ahLst/>
          <a:cxnLst/>
          <a:rect l="0" t="0" r="0" b="0"/>
          <a:pathLst>
            <a:path>
              <a:moveTo>
                <a:pt x="0" y="0"/>
              </a:moveTo>
              <a:lnTo>
                <a:pt x="0" y="360120"/>
              </a:lnTo>
              <a:lnTo>
                <a:pt x="2220785" y="360120"/>
              </a:lnTo>
              <a:lnTo>
                <a:pt x="2220785" y="5284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E72FF-6E3B-433D-86B0-3C963218B6ED}">
      <dsp:nvSpPr>
        <dsp:cNvPr id="0" name=""/>
        <dsp:cNvSpPr/>
      </dsp:nvSpPr>
      <dsp:spPr>
        <a:xfrm>
          <a:off x="3270442" y="2838456"/>
          <a:ext cx="91440" cy="528446"/>
        </a:xfrm>
        <a:custGeom>
          <a:avLst/>
          <a:gdLst/>
          <a:ahLst/>
          <a:cxnLst/>
          <a:rect l="0" t="0" r="0" b="0"/>
          <a:pathLst>
            <a:path>
              <a:moveTo>
                <a:pt x="45720" y="0"/>
              </a:moveTo>
              <a:lnTo>
                <a:pt x="45720" y="5284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A743B5-3730-4991-B595-3913D1F32D47}">
      <dsp:nvSpPr>
        <dsp:cNvPr id="0" name=""/>
        <dsp:cNvSpPr/>
      </dsp:nvSpPr>
      <dsp:spPr>
        <a:xfrm>
          <a:off x="3270442" y="1156210"/>
          <a:ext cx="91440" cy="528446"/>
        </a:xfrm>
        <a:custGeom>
          <a:avLst/>
          <a:gdLst/>
          <a:ahLst/>
          <a:cxnLst/>
          <a:rect l="0" t="0" r="0" b="0"/>
          <a:pathLst>
            <a:path>
              <a:moveTo>
                <a:pt x="45720" y="0"/>
              </a:moveTo>
              <a:lnTo>
                <a:pt x="45720" y="5284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E581DF-5856-47A0-91D9-A572CD51F760}">
      <dsp:nvSpPr>
        <dsp:cNvPr id="0" name=""/>
        <dsp:cNvSpPr/>
      </dsp:nvSpPr>
      <dsp:spPr>
        <a:xfrm>
          <a:off x="1095376" y="1156210"/>
          <a:ext cx="2220785" cy="528446"/>
        </a:xfrm>
        <a:custGeom>
          <a:avLst/>
          <a:gdLst/>
          <a:ahLst/>
          <a:cxnLst/>
          <a:rect l="0" t="0" r="0" b="0"/>
          <a:pathLst>
            <a:path>
              <a:moveTo>
                <a:pt x="2220785" y="0"/>
              </a:moveTo>
              <a:lnTo>
                <a:pt x="2220785" y="360120"/>
              </a:lnTo>
              <a:lnTo>
                <a:pt x="0" y="360120"/>
              </a:lnTo>
              <a:lnTo>
                <a:pt x="0" y="5284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DF28F-E8A2-4A29-9F42-5F4CF68F4901}">
      <dsp:nvSpPr>
        <dsp:cNvPr id="0" name=""/>
        <dsp:cNvSpPr/>
      </dsp:nvSpPr>
      <dsp:spPr>
        <a:xfrm>
          <a:off x="2407658" y="2411"/>
          <a:ext cx="1817006" cy="1153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E16BE-9A33-4562-AF29-2B8534B2E8AD}">
      <dsp:nvSpPr>
        <dsp:cNvPr id="0" name=""/>
        <dsp:cNvSpPr/>
      </dsp:nvSpPr>
      <dsp:spPr>
        <a:xfrm>
          <a:off x="2609548" y="194206"/>
          <a:ext cx="1817006" cy="11537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t>Μηχανισμοί πρόκλησης διάρροιας από μικρόβια</a:t>
          </a:r>
          <a:endParaRPr lang="el-GR" sz="1200" kern="1200" dirty="0"/>
        </a:p>
      </dsp:txBody>
      <dsp:txXfrm>
        <a:off x="2609548" y="194206"/>
        <a:ext cx="1817006" cy="1153799"/>
      </dsp:txXfrm>
    </dsp:sp>
    <dsp:sp modelId="{CF36D83E-91D1-41D6-96A0-928A1947FE68}">
      <dsp:nvSpPr>
        <dsp:cNvPr id="0" name=""/>
        <dsp:cNvSpPr/>
      </dsp:nvSpPr>
      <dsp:spPr>
        <a:xfrm>
          <a:off x="186873" y="1684656"/>
          <a:ext cx="1817006" cy="1153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9BBBC0-1B9E-4BFD-994C-6CE997D012F2}">
      <dsp:nvSpPr>
        <dsp:cNvPr id="0" name=""/>
        <dsp:cNvSpPr/>
      </dsp:nvSpPr>
      <dsp:spPr>
        <a:xfrm>
          <a:off x="388762" y="1876451"/>
          <a:ext cx="1817006" cy="11537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t>Προσκόλληση στον εντερικό βλεννογόνο</a:t>
          </a:r>
          <a:endParaRPr lang="el-GR" sz="1200" kern="1200" dirty="0"/>
        </a:p>
      </dsp:txBody>
      <dsp:txXfrm>
        <a:off x="388762" y="1876451"/>
        <a:ext cx="1817006" cy="1153799"/>
      </dsp:txXfrm>
    </dsp:sp>
    <dsp:sp modelId="{9E73D345-82AD-42D1-8C3A-704C329C010F}">
      <dsp:nvSpPr>
        <dsp:cNvPr id="0" name=""/>
        <dsp:cNvSpPr/>
      </dsp:nvSpPr>
      <dsp:spPr>
        <a:xfrm>
          <a:off x="2407658" y="1684656"/>
          <a:ext cx="1817006" cy="1153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1EF04-6217-4B14-96A1-7433C93225F2}">
      <dsp:nvSpPr>
        <dsp:cNvPr id="0" name=""/>
        <dsp:cNvSpPr/>
      </dsp:nvSpPr>
      <dsp:spPr>
        <a:xfrm>
          <a:off x="2609548" y="1876451"/>
          <a:ext cx="1817006" cy="11537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t>Εισβολή στον εντερικό βλεννογόνο</a:t>
          </a:r>
          <a:endParaRPr lang="el-GR" sz="1200" kern="1200" dirty="0"/>
        </a:p>
      </dsp:txBody>
      <dsp:txXfrm>
        <a:off x="2609548" y="1876451"/>
        <a:ext cx="1817006" cy="1153799"/>
      </dsp:txXfrm>
    </dsp:sp>
    <dsp:sp modelId="{4EBAB464-5345-4C6A-94BD-EC6202142994}">
      <dsp:nvSpPr>
        <dsp:cNvPr id="0" name=""/>
        <dsp:cNvSpPr/>
      </dsp:nvSpPr>
      <dsp:spPr>
        <a:xfrm>
          <a:off x="2407658" y="3366902"/>
          <a:ext cx="1817006" cy="1153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EA68B-BA43-4B77-B29B-893254FC67D7}">
      <dsp:nvSpPr>
        <dsp:cNvPr id="0" name=""/>
        <dsp:cNvSpPr/>
      </dsp:nvSpPr>
      <dsp:spPr>
        <a:xfrm>
          <a:off x="2609548" y="3558697"/>
          <a:ext cx="1817006" cy="11537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t>Είσοδος στα λεμφογάγγλια, πολλαπλασιασμός και πέρασμα στην κυκλοφορία του αίματος </a:t>
          </a:r>
          <a:endParaRPr lang="el-GR" sz="1200" kern="1200" dirty="0"/>
        </a:p>
      </dsp:txBody>
      <dsp:txXfrm>
        <a:off x="2609548" y="3558697"/>
        <a:ext cx="1817006" cy="1153799"/>
      </dsp:txXfrm>
    </dsp:sp>
    <dsp:sp modelId="{C42753F8-0750-4DBB-A110-08E3B5C156B9}">
      <dsp:nvSpPr>
        <dsp:cNvPr id="0" name=""/>
        <dsp:cNvSpPr/>
      </dsp:nvSpPr>
      <dsp:spPr>
        <a:xfrm>
          <a:off x="4628444" y="1684656"/>
          <a:ext cx="1817006" cy="1153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0D7A9-E237-47EA-ACEF-B77705F28BC3}">
      <dsp:nvSpPr>
        <dsp:cNvPr id="0" name=""/>
        <dsp:cNvSpPr/>
      </dsp:nvSpPr>
      <dsp:spPr>
        <a:xfrm>
          <a:off x="4830334" y="1876451"/>
          <a:ext cx="1817006" cy="11537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t>Παραγωγή εντεροτοξινών</a:t>
          </a:r>
          <a:endParaRPr lang="el-GR" sz="1200" kern="1200" dirty="0"/>
        </a:p>
      </dsp:txBody>
      <dsp:txXfrm>
        <a:off x="4830334" y="1876451"/>
        <a:ext cx="1817006" cy="115379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D7AC19-7811-456A-B64D-6B83AC3F0B43}">
      <dsp:nvSpPr>
        <dsp:cNvPr id="0" name=""/>
        <dsp:cNvSpPr/>
      </dsp:nvSpPr>
      <dsp:spPr>
        <a:xfrm>
          <a:off x="2438400"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l-GR" sz="1500" kern="1200" dirty="0" smtClean="0"/>
            <a:t>Παραγωγή τοξινών σε τρόφιμα πριν την κατανάλωση (γαστρεντερίτιδα, τροφική δηλητηρίαση)</a:t>
          </a:r>
          <a:endParaRPr lang="el-GR" sz="1500" kern="1200" dirty="0"/>
        </a:p>
        <a:p>
          <a:pPr marL="114300" lvl="1" indent="-114300" algn="l" defTabSz="666750">
            <a:lnSpc>
              <a:spcPct val="90000"/>
            </a:lnSpc>
            <a:spcBef>
              <a:spcPct val="0"/>
            </a:spcBef>
            <a:spcAft>
              <a:spcPct val="15000"/>
            </a:spcAft>
            <a:buChar char="••"/>
          </a:pPr>
          <a:r>
            <a:rPr lang="el-GR" sz="1500" kern="1200" dirty="0" smtClean="0"/>
            <a:t>Παραγωγή τοξινών στον εντερικό βλεννογόνο, μετά την κατανάλωση τροφίμων. </a:t>
          </a:r>
          <a:endParaRPr lang="el-GR" sz="1500" kern="1200" dirty="0"/>
        </a:p>
      </dsp:txBody>
      <dsp:txXfrm>
        <a:off x="2438400" y="496"/>
        <a:ext cx="3657600" cy="1934765"/>
      </dsp:txXfrm>
    </dsp:sp>
    <dsp:sp modelId="{76B8CC47-8A67-4420-AFA6-21DEA40115D0}">
      <dsp:nvSpPr>
        <dsp:cNvPr id="0" name=""/>
        <dsp:cNvSpPr/>
      </dsp:nvSpPr>
      <dsp:spPr>
        <a:xfrm>
          <a:off x="0" y="496"/>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l-GR" sz="2100" kern="1200" dirty="0" err="1" smtClean="0"/>
            <a:t>Εντεροτοξινογόνα</a:t>
          </a:r>
          <a:r>
            <a:rPr lang="el-GR" sz="2100" kern="1200" dirty="0" smtClean="0"/>
            <a:t> </a:t>
          </a:r>
          <a:endParaRPr lang="el-GR" sz="2100" kern="1200" dirty="0"/>
        </a:p>
      </dsp:txBody>
      <dsp:txXfrm>
        <a:off x="0" y="496"/>
        <a:ext cx="2438400" cy="1934765"/>
      </dsp:txXfrm>
    </dsp:sp>
    <dsp:sp modelId="{F0C6A3C6-861C-41D8-944B-BBD6A431E5F8}">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l-GR" sz="1500" kern="1200" dirty="0" smtClean="0"/>
            <a:t>Προσκόλληση στον εντερικό βλεννογόνο </a:t>
          </a:r>
          <a:r>
            <a:rPr lang="el-GR" sz="1500" kern="1200" dirty="0" smtClean="0">
              <a:sym typeface="Wingdings" pitchFamily="2" charset="2"/>
            </a:rPr>
            <a:t></a:t>
          </a:r>
          <a:r>
            <a:rPr lang="el-GR" sz="1500" kern="1200" dirty="0" smtClean="0"/>
            <a:t> καταστροφή των </a:t>
          </a:r>
          <a:r>
            <a:rPr lang="el-GR" sz="1500" kern="1200" dirty="0" err="1" smtClean="0"/>
            <a:t>μικρολαχνών</a:t>
          </a:r>
          <a:r>
            <a:rPr lang="el-GR" sz="1500" kern="1200" dirty="0" smtClean="0"/>
            <a:t> </a:t>
          </a:r>
          <a:r>
            <a:rPr lang="el-GR" sz="1500" kern="1200" dirty="0" smtClean="0">
              <a:sym typeface="Wingdings" pitchFamily="2" charset="2"/>
            </a:rPr>
            <a:t></a:t>
          </a:r>
          <a:r>
            <a:rPr lang="el-GR" sz="1500" kern="1200" dirty="0" smtClean="0"/>
            <a:t> διαταραχή της εκκριτικής και </a:t>
          </a:r>
          <a:r>
            <a:rPr lang="el-GR" sz="1500" kern="1200" dirty="0" err="1" smtClean="0"/>
            <a:t>επαναρροφητικής</a:t>
          </a:r>
          <a:r>
            <a:rPr lang="el-GR" sz="1500" kern="1200" dirty="0" smtClean="0"/>
            <a:t> ικανότητας του εντέρου</a:t>
          </a:r>
          <a:endParaRPr lang="el-GR" sz="1500" kern="1200" dirty="0"/>
        </a:p>
      </dsp:txBody>
      <dsp:txXfrm>
        <a:off x="2438400" y="2128738"/>
        <a:ext cx="3657600" cy="1934765"/>
      </dsp:txXfrm>
    </dsp:sp>
    <dsp:sp modelId="{25F2AE5B-7F3E-43A3-90D4-0A9AF672D88A}">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l-GR" sz="2100" kern="1200" dirty="0" smtClean="0"/>
            <a:t>Εντεροδιεισδυτικά </a:t>
          </a:r>
          <a:endParaRPr lang="el-GR" sz="2100" kern="1200" dirty="0"/>
        </a:p>
      </dsp:txBody>
      <dsp:txXfrm>
        <a:off x="0" y="2128738"/>
        <a:ext cx="2438400" cy="1934765"/>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BC8983-D60B-40EA-9B53-A53395347866}">
      <dsp:nvSpPr>
        <dsp:cNvPr id="0" name=""/>
        <dsp:cNvSpPr/>
      </dsp:nvSpPr>
      <dsp:spPr>
        <a:xfrm>
          <a:off x="29" y="107989"/>
          <a:ext cx="284857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l-GR" sz="1700" kern="1200" dirty="0" smtClean="0"/>
            <a:t>Εξωγενούς προέλευσης</a:t>
          </a:r>
          <a:endParaRPr lang="el-GR" sz="1700" kern="1200" dirty="0"/>
        </a:p>
      </dsp:txBody>
      <dsp:txXfrm>
        <a:off x="29" y="107989"/>
        <a:ext cx="2848570" cy="489600"/>
      </dsp:txXfrm>
    </dsp:sp>
    <dsp:sp modelId="{8E14D338-F5B1-40F4-A64E-D5A6FFD020F7}">
      <dsp:nvSpPr>
        <dsp:cNvPr id="0" name=""/>
        <dsp:cNvSpPr/>
      </dsp:nvSpPr>
      <dsp:spPr>
        <a:xfrm>
          <a:off x="29" y="597589"/>
          <a:ext cx="2848570" cy="33584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l-GR" sz="1700" kern="1200" dirty="0" smtClean="0"/>
            <a:t>Πρόσληψη με την κατανάλωση τροφής και νερού</a:t>
          </a:r>
          <a:endParaRPr lang="el-GR" sz="1700" kern="1200" dirty="0"/>
        </a:p>
        <a:p>
          <a:pPr marL="171450" lvl="1" indent="-171450" algn="l" defTabSz="755650">
            <a:lnSpc>
              <a:spcPct val="90000"/>
            </a:lnSpc>
            <a:spcBef>
              <a:spcPct val="0"/>
            </a:spcBef>
            <a:spcAft>
              <a:spcPct val="15000"/>
            </a:spcAft>
            <a:buChar char="••"/>
          </a:pPr>
          <a:r>
            <a:rPr lang="el-GR" sz="1700" kern="1200" dirty="0" smtClean="0"/>
            <a:t>Τα μικρόβια πρέπει να έχουν την ικανότητα παραγωγής τοξινών και διείσδυσης στο επιθήλιο του εντέρου </a:t>
          </a:r>
          <a:endParaRPr lang="el-GR" sz="1700" kern="1200" dirty="0"/>
        </a:p>
      </dsp:txBody>
      <dsp:txXfrm>
        <a:off x="29" y="597589"/>
        <a:ext cx="2848570" cy="3358421"/>
      </dsp:txXfrm>
    </dsp:sp>
    <dsp:sp modelId="{F40887CA-8DFD-4011-AD93-0BB6EB92B8B1}">
      <dsp:nvSpPr>
        <dsp:cNvPr id="0" name=""/>
        <dsp:cNvSpPr/>
      </dsp:nvSpPr>
      <dsp:spPr>
        <a:xfrm>
          <a:off x="3247399" y="107989"/>
          <a:ext cx="284857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l-GR" sz="1700" kern="1200" dirty="0" smtClean="0"/>
            <a:t>Ενδογενούς προέλευσης</a:t>
          </a:r>
          <a:endParaRPr lang="el-GR" sz="1700" kern="1200" dirty="0"/>
        </a:p>
      </dsp:txBody>
      <dsp:txXfrm>
        <a:off x="3247399" y="107989"/>
        <a:ext cx="2848570" cy="489600"/>
      </dsp:txXfrm>
    </dsp:sp>
    <dsp:sp modelId="{F2B1C27E-368C-4DB2-AD0E-DE38F6952891}">
      <dsp:nvSpPr>
        <dsp:cNvPr id="0" name=""/>
        <dsp:cNvSpPr/>
      </dsp:nvSpPr>
      <dsp:spPr>
        <a:xfrm>
          <a:off x="3247399" y="597589"/>
          <a:ext cx="2848570" cy="33584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l-GR" sz="1700" kern="1200" dirty="0" smtClean="0"/>
            <a:t>Πολλαπλασιασμός μικροβίων της χλωρίδας σε βάρος των άλλων</a:t>
          </a:r>
          <a:endParaRPr lang="el-GR" sz="1700" kern="1200" dirty="0"/>
        </a:p>
        <a:p>
          <a:pPr marL="171450" lvl="1" indent="-171450" algn="l" defTabSz="755650">
            <a:lnSpc>
              <a:spcPct val="90000"/>
            </a:lnSpc>
            <a:spcBef>
              <a:spcPct val="0"/>
            </a:spcBef>
            <a:spcAft>
              <a:spcPct val="15000"/>
            </a:spcAft>
            <a:buChar char="••"/>
          </a:pPr>
          <a:r>
            <a:rPr lang="el-GR" sz="1700" kern="1200" dirty="0" smtClean="0"/>
            <a:t>Απομονώνονται κυρίως από πυώδεις συλλογές (π.χ. σκωληκοειδίτιδα) ή μετά από χειρουργικές επεμβάσεις. Μπορεί να προκαλέσουν περιτονίτιδα ή να περάσουν στην κυκλοφορία του αίματος και να προκαλέσουν σηψαιμία</a:t>
          </a:r>
          <a:endParaRPr lang="el-GR" sz="1700" kern="1200" dirty="0"/>
        </a:p>
      </dsp:txBody>
      <dsp:txXfrm>
        <a:off x="3247399" y="597589"/>
        <a:ext cx="2848570" cy="33584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8C217B-7C88-4EA8-B323-D3C1726D36AF}">
      <dsp:nvSpPr>
        <dsp:cNvPr id="0" name=""/>
        <dsp:cNvSpPr/>
      </dsp:nvSpPr>
      <dsp:spPr>
        <a:xfrm>
          <a:off x="0" y="305079"/>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CCB992-F87C-4F65-B7E0-EACDC887A32F}">
      <dsp:nvSpPr>
        <dsp:cNvPr id="0" name=""/>
        <dsp:cNvSpPr/>
      </dsp:nvSpPr>
      <dsp:spPr>
        <a:xfrm>
          <a:off x="304800" y="39399"/>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l-GR" sz="1800" b="1" kern="1200" dirty="0" smtClean="0"/>
            <a:t>Ιστορικό ασθενούς</a:t>
          </a:r>
        </a:p>
      </dsp:txBody>
      <dsp:txXfrm>
        <a:off x="304800" y="39399"/>
        <a:ext cx="4267200" cy="531360"/>
      </dsp:txXfrm>
    </dsp:sp>
    <dsp:sp modelId="{2C4A95DE-A047-45A7-9F3C-E7DB2555E1FB}">
      <dsp:nvSpPr>
        <dsp:cNvPr id="0" name=""/>
        <dsp:cNvSpPr/>
      </dsp:nvSpPr>
      <dsp:spPr>
        <a:xfrm>
          <a:off x="0" y="1121559"/>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274913-9F86-4DE1-B9C8-19BC35D4CD75}">
      <dsp:nvSpPr>
        <dsp:cNvPr id="0" name=""/>
        <dsp:cNvSpPr/>
      </dsp:nvSpPr>
      <dsp:spPr>
        <a:xfrm>
          <a:off x="304800" y="855879"/>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l-GR" sz="1800" b="1" kern="1200" dirty="0" smtClean="0"/>
            <a:t>Καλλιέργεια δείγματος</a:t>
          </a:r>
          <a:endParaRPr lang="el-GR" sz="1800" kern="1200" dirty="0"/>
        </a:p>
      </dsp:txBody>
      <dsp:txXfrm>
        <a:off x="304800" y="855879"/>
        <a:ext cx="4267200" cy="531360"/>
      </dsp:txXfrm>
    </dsp:sp>
    <dsp:sp modelId="{CEED9F14-CAC5-4814-899C-66AE1105749F}">
      <dsp:nvSpPr>
        <dsp:cNvPr id="0" name=""/>
        <dsp:cNvSpPr/>
      </dsp:nvSpPr>
      <dsp:spPr>
        <a:xfrm>
          <a:off x="0" y="1938039"/>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8A0FAB-26E4-40EC-893F-FFDBC8A8BE15}">
      <dsp:nvSpPr>
        <dsp:cNvPr id="0" name=""/>
        <dsp:cNvSpPr/>
      </dsp:nvSpPr>
      <dsp:spPr>
        <a:xfrm>
          <a:off x="304800" y="1672359"/>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l-GR" sz="1800" b="1" kern="1200" dirty="0" smtClean="0"/>
            <a:t>Ακτινολογικές εξετάσεις</a:t>
          </a:r>
          <a:endParaRPr lang="el-GR" sz="1800" kern="1200" dirty="0"/>
        </a:p>
      </dsp:txBody>
      <dsp:txXfrm>
        <a:off x="304800" y="1672359"/>
        <a:ext cx="4267200" cy="531360"/>
      </dsp:txXfrm>
    </dsp:sp>
    <dsp:sp modelId="{231DE3BA-94A1-42BB-9058-234271CA0EAB}">
      <dsp:nvSpPr>
        <dsp:cNvPr id="0" name=""/>
        <dsp:cNvSpPr/>
      </dsp:nvSpPr>
      <dsp:spPr>
        <a:xfrm>
          <a:off x="0" y="2754520"/>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9D2E3C-C0BC-4E8F-A0B8-6E6C33F0CCC5}">
      <dsp:nvSpPr>
        <dsp:cNvPr id="0" name=""/>
        <dsp:cNvSpPr/>
      </dsp:nvSpPr>
      <dsp:spPr>
        <a:xfrm>
          <a:off x="304800" y="2488840"/>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l-GR" sz="1800" b="1" kern="1200" dirty="0" smtClean="0"/>
            <a:t>Ορολογικές εξετάσεις</a:t>
          </a:r>
          <a:endParaRPr lang="el-GR" sz="1800" kern="1200" dirty="0"/>
        </a:p>
      </dsp:txBody>
      <dsp:txXfrm>
        <a:off x="304800" y="2488840"/>
        <a:ext cx="4267200" cy="531360"/>
      </dsp:txXfrm>
    </dsp:sp>
    <dsp:sp modelId="{B60F51F3-9225-4785-98D1-9FC2313A3005}">
      <dsp:nvSpPr>
        <dsp:cNvPr id="0" name=""/>
        <dsp:cNvSpPr/>
      </dsp:nvSpPr>
      <dsp:spPr>
        <a:xfrm>
          <a:off x="0" y="3571000"/>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8D64CD-E30F-45F8-B791-28A1FDAE039F}">
      <dsp:nvSpPr>
        <dsp:cNvPr id="0" name=""/>
        <dsp:cNvSpPr/>
      </dsp:nvSpPr>
      <dsp:spPr>
        <a:xfrm>
          <a:off x="304800" y="3305320"/>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l-GR" sz="1800" b="1" kern="1200" dirty="0" smtClean="0"/>
            <a:t>Μοριακές μέθοδοι</a:t>
          </a:r>
          <a:endParaRPr lang="el-GR" sz="1800" kern="1200" dirty="0"/>
        </a:p>
      </dsp:txBody>
      <dsp:txXfrm>
        <a:off x="304800" y="3305320"/>
        <a:ext cx="4267200" cy="53136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41B177-3840-4378-BAC4-5F5CA579759B}">
      <dsp:nvSpPr>
        <dsp:cNvPr id="0" name=""/>
        <dsp:cNvSpPr/>
      </dsp:nvSpPr>
      <dsp:spPr>
        <a:xfrm>
          <a:off x="5357"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Καλλιέργεια δείγματος</a:t>
          </a:r>
          <a:endParaRPr lang="el-GR" sz="1800" kern="1200" dirty="0"/>
        </a:p>
      </dsp:txBody>
      <dsp:txXfrm>
        <a:off x="5357" y="1551582"/>
        <a:ext cx="1601390" cy="960834"/>
      </dsp:txXfrm>
    </dsp:sp>
    <dsp:sp modelId="{FE043753-D956-4DAA-A4D1-B59D98559DE1}">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1766887" y="1833427"/>
        <a:ext cx="339494" cy="397144"/>
      </dsp:txXfrm>
    </dsp:sp>
    <dsp:sp modelId="{BBDDBB11-E9AA-4469-BC52-23289B26BA4B}">
      <dsp:nvSpPr>
        <dsp:cNvPr id="0" name=""/>
        <dsp:cNvSpPr/>
      </dsp:nvSpPr>
      <dsp:spPr>
        <a:xfrm>
          <a:off x="2247304"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Απομόνωση ύποπτων αποικιών</a:t>
          </a:r>
          <a:endParaRPr lang="el-GR" sz="1800" kern="1200" dirty="0"/>
        </a:p>
      </dsp:txBody>
      <dsp:txXfrm>
        <a:off x="2247304" y="1551582"/>
        <a:ext cx="1601390" cy="960834"/>
      </dsp:txXfrm>
    </dsp:sp>
    <dsp:sp modelId="{2AF69E1E-C59E-4E7F-A68E-FAFBB2E1CE80}">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4008834" y="1833427"/>
        <a:ext cx="339494" cy="397144"/>
      </dsp:txXfrm>
    </dsp:sp>
    <dsp:sp modelId="{919D708C-2B51-4936-8199-7185F9AD3664}">
      <dsp:nvSpPr>
        <dsp:cNvPr id="0" name=""/>
        <dsp:cNvSpPr/>
      </dsp:nvSpPr>
      <dsp:spPr>
        <a:xfrm>
          <a:off x="4489251"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Τυποποίηση παθογόνων μικροβίων</a:t>
          </a:r>
          <a:endParaRPr lang="el-GR" sz="1800" kern="1200" dirty="0"/>
        </a:p>
      </dsp:txBody>
      <dsp:txXfrm>
        <a:off x="4489251" y="1551582"/>
        <a:ext cx="1601390" cy="9608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E4452F-85A4-462C-9168-BE8E8438C84F}">
      <dsp:nvSpPr>
        <dsp:cNvPr id="0" name=""/>
        <dsp:cNvSpPr/>
      </dsp:nvSpPr>
      <dsp:spPr>
        <a:xfrm>
          <a:off x="1905" y="226698"/>
          <a:ext cx="1857374" cy="5842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l-GR" sz="1600" kern="1200" dirty="0" smtClean="0"/>
            <a:t>Συμπτώματα</a:t>
          </a:r>
          <a:endParaRPr lang="el-GR" sz="1600" kern="1200" dirty="0"/>
        </a:p>
      </dsp:txBody>
      <dsp:txXfrm>
        <a:off x="1905" y="226698"/>
        <a:ext cx="1857374" cy="584240"/>
      </dsp:txXfrm>
    </dsp:sp>
    <dsp:sp modelId="{6B4B279B-ED26-4A40-A9E8-6598FE4048B2}">
      <dsp:nvSpPr>
        <dsp:cNvPr id="0" name=""/>
        <dsp:cNvSpPr/>
      </dsp:nvSpPr>
      <dsp:spPr>
        <a:xfrm>
          <a:off x="1905" y="810939"/>
          <a:ext cx="1857374" cy="30263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Πόνος και αίσθηση ξηρότητας στο λαιμό</a:t>
          </a:r>
          <a:endParaRPr lang="el-GR" sz="1600" kern="1200" dirty="0"/>
        </a:p>
        <a:p>
          <a:pPr marL="171450" lvl="1" indent="-171450" algn="l" defTabSz="711200">
            <a:lnSpc>
              <a:spcPct val="90000"/>
            </a:lnSpc>
            <a:spcBef>
              <a:spcPct val="0"/>
            </a:spcBef>
            <a:spcAft>
              <a:spcPct val="15000"/>
            </a:spcAft>
            <a:buChar char="••"/>
          </a:pPr>
          <a:r>
            <a:rPr lang="el-GR" sz="1600" kern="1200" dirty="0" smtClean="0"/>
            <a:t>Πιθανόν πυρετός</a:t>
          </a:r>
          <a:endParaRPr lang="el-GR" sz="1600" kern="1200" dirty="0"/>
        </a:p>
      </dsp:txBody>
      <dsp:txXfrm>
        <a:off x="1905" y="810939"/>
        <a:ext cx="1857374" cy="3026362"/>
      </dsp:txXfrm>
    </dsp:sp>
    <dsp:sp modelId="{CED1EDC7-9DD8-4A2A-8D6C-3115CC842968}">
      <dsp:nvSpPr>
        <dsp:cNvPr id="0" name=""/>
        <dsp:cNvSpPr/>
      </dsp:nvSpPr>
      <dsp:spPr>
        <a:xfrm>
          <a:off x="2119312" y="239995"/>
          <a:ext cx="1857374" cy="5842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l-GR" sz="1600" kern="1200" dirty="0" smtClean="0"/>
            <a:t>Παθογόνοι παράγοντες</a:t>
          </a:r>
          <a:endParaRPr lang="el-GR" sz="1600" kern="1200" dirty="0"/>
        </a:p>
      </dsp:txBody>
      <dsp:txXfrm>
        <a:off x="2119312" y="239995"/>
        <a:ext cx="1857374" cy="584240"/>
      </dsp:txXfrm>
    </dsp:sp>
    <dsp:sp modelId="{DFFA0B0B-CA96-4FB1-8CC0-D63CB4D279D5}">
      <dsp:nvSpPr>
        <dsp:cNvPr id="0" name=""/>
        <dsp:cNvSpPr/>
      </dsp:nvSpPr>
      <dsp:spPr>
        <a:xfrm>
          <a:off x="2119312" y="834453"/>
          <a:ext cx="1857374" cy="30263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β-αιμολυτικοί  στρεπτόκοκκοι της ομάδας </a:t>
          </a:r>
          <a:r>
            <a:rPr lang="en-US" sz="1600" kern="1200" dirty="0" smtClean="0"/>
            <a:t>A </a:t>
          </a:r>
          <a:r>
            <a:rPr lang="el-GR" sz="1600" kern="1200" dirty="0" smtClean="0"/>
            <a:t>και </a:t>
          </a:r>
          <a:r>
            <a:rPr lang="en-US" sz="1600" kern="1200" dirty="0" smtClean="0"/>
            <a:t>C</a:t>
          </a:r>
          <a:endParaRPr lang="el-GR" sz="1600" kern="1200" dirty="0"/>
        </a:p>
        <a:p>
          <a:pPr marL="171450" lvl="1" indent="-171450" algn="l" defTabSz="711200">
            <a:lnSpc>
              <a:spcPct val="90000"/>
            </a:lnSpc>
            <a:spcBef>
              <a:spcPct val="0"/>
            </a:spcBef>
            <a:spcAft>
              <a:spcPct val="15000"/>
            </a:spcAft>
            <a:buChar char="••"/>
          </a:pPr>
          <a:r>
            <a:rPr lang="el-GR" sz="1600" kern="1200" dirty="0" smtClean="0"/>
            <a:t>Ιοί (ρινοϊοί, αδενοϊοί, κ.α.)</a:t>
          </a:r>
          <a:endParaRPr lang="el-GR" sz="1600" kern="1200" dirty="0"/>
        </a:p>
        <a:p>
          <a:pPr marL="171450" lvl="1" indent="-171450" algn="l" defTabSz="711200">
            <a:lnSpc>
              <a:spcPct val="90000"/>
            </a:lnSpc>
            <a:spcBef>
              <a:spcPct val="0"/>
            </a:spcBef>
            <a:spcAft>
              <a:spcPct val="15000"/>
            </a:spcAft>
            <a:buChar char="••"/>
          </a:pPr>
          <a:r>
            <a:rPr lang="el-GR" sz="1600" kern="1200" dirty="0" smtClean="0"/>
            <a:t> </a:t>
          </a:r>
          <a:r>
            <a:rPr lang="en-US" sz="1600" i="1" kern="1200" dirty="0" smtClean="0"/>
            <a:t>Neisseria gonorrhoeae, Corynebacterium diphtheriae, </a:t>
          </a:r>
          <a:r>
            <a:rPr lang="el-GR" sz="1600" kern="1200" dirty="0" smtClean="0"/>
            <a:t>χλαμύδια, μυκοπλάσματα</a:t>
          </a:r>
          <a:endParaRPr lang="el-GR" sz="1600" kern="1200" dirty="0"/>
        </a:p>
      </dsp:txBody>
      <dsp:txXfrm>
        <a:off x="2119312" y="834453"/>
        <a:ext cx="1857374" cy="3026362"/>
      </dsp:txXfrm>
    </dsp:sp>
    <dsp:sp modelId="{9163B8BD-62AD-44E4-9F7B-B0558FF096CB}">
      <dsp:nvSpPr>
        <dsp:cNvPr id="0" name=""/>
        <dsp:cNvSpPr/>
      </dsp:nvSpPr>
      <dsp:spPr>
        <a:xfrm>
          <a:off x="4236719" y="226698"/>
          <a:ext cx="1857374" cy="5842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l-GR" sz="1600" kern="1200" dirty="0" smtClean="0"/>
            <a:t>Μετάδοση </a:t>
          </a:r>
          <a:endParaRPr lang="el-GR" sz="1600" kern="1200" dirty="0"/>
        </a:p>
      </dsp:txBody>
      <dsp:txXfrm>
        <a:off x="4236719" y="226698"/>
        <a:ext cx="1857374" cy="584240"/>
      </dsp:txXfrm>
    </dsp:sp>
    <dsp:sp modelId="{B200AEEC-5BAA-426F-90AE-92DCBEBB9ABD}">
      <dsp:nvSpPr>
        <dsp:cNvPr id="0" name=""/>
        <dsp:cNvSpPr/>
      </dsp:nvSpPr>
      <dsp:spPr>
        <a:xfrm>
          <a:off x="4236719" y="810939"/>
          <a:ext cx="1857374" cy="30263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Με τα σταγονίδια που εκτοξεύονται κατά τον βήχα ή το φτάρνισμα</a:t>
          </a:r>
          <a:endParaRPr lang="el-GR" sz="1600" kern="1200" dirty="0"/>
        </a:p>
        <a:p>
          <a:pPr marL="171450" lvl="1" indent="-171450" algn="l" defTabSz="711200">
            <a:lnSpc>
              <a:spcPct val="90000"/>
            </a:lnSpc>
            <a:spcBef>
              <a:spcPct val="0"/>
            </a:spcBef>
            <a:spcAft>
              <a:spcPct val="15000"/>
            </a:spcAft>
            <a:buChar char="••"/>
          </a:pPr>
          <a:r>
            <a:rPr lang="el-GR" sz="1600" kern="1200" dirty="0" smtClean="0"/>
            <a:t>Άμεση επαφή</a:t>
          </a:r>
          <a:endParaRPr lang="el-GR" sz="1600" kern="1200" dirty="0"/>
        </a:p>
      </dsp:txBody>
      <dsp:txXfrm>
        <a:off x="4236719" y="810939"/>
        <a:ext cx="1857374" cy="302636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EED29A-A479-4B12-AF43-313BA917847D}">
      <dsp:nvSpPr>
        <dsp:cNvPr id="0" name=""/>
        <dsp:cNvSpPr/>
      </dsp:nvSpPr>
      <dsp:spPr>
        <a:xfrm>
          <a:off x="2046" y="197998"/>
          <a:ext cx="199523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l-GR" sz="1400" kern="1200" dirty="0" smtClean="0"/>
            <a:t>Επιδημιολογία </a:t>
          </a:r>
          <a:endParaRPr lang="el-GR" sz="1400" kern="1200" dirty="0"/>
        </a:p>
      </dsp:txBody>
      <dsp:txXfrm>
        <a:off x="2046" y="197998"/>
        <a:ext cx="1995234" cy="403200"/>
      </dsp:txXfrm>
    </dsp:sp>
    <dsp:sp modelId="{C3A4C067-A76B-485A-843F-B99E79CB8FF6}">
      <dsp:nvSpPr>
        <dsp:cNvPr id="0" name=""/>
        <dsp:cNvSpPr/>
      </dsp:nvSpPr>
      <dsp:spPr>
        <a:xfrm>
          <a:off x="2046" y="601199"/>
          <a:ext cx="1995234" cy="38045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Εμφάνιση συνήθως το χειμώνα ή στις αρχές της άνοιξης</a:t>
          </a:r>
          <a:endParaRPr lang="el-GR" sz="1400" kern="1200" dirty="0"/>
        </a:p>
        <a:p>
          <a:pPr marL="114300" lvl="1" indent="-114300" algn="l" defTabSz="622300">
            <a:lnSpc>
              <a:spcPct val="90000"/>
            </a:lnSpc>
            <a:spcBef>
              <a:spcPct val="0"/>
            </a:spcBef>
            <a:spcAft>
              <a:spcPct val="15000"/>
            </a:spcAft>
            <a:buChar char="••"/>
          </a:pPr>
          <a:r>
            <a:rPr lang="el-GR" sz="1400" kern="1200" dirty="0" smtClean="0"/>
            <a:t>Η στρεπτοκοκκική φαρυγγίτιδα εμφανίζεται πιο συχνά σε παιδιά σχολικής ηλικίας  (30-40% στα παιδιά, λιγότερο από 10% στους ενήλικες).</a:t>
          </a:r>
          <a:endParaRPr lang="el-GR" sz="1400" kern="1200" dirty="0"/>
        </a:p>
        <a:p>
          <a:pPr marL="114300" lvl="1" indent="-114300" algn="l" defTabSz="622300">
            <a:lnSpc>
              <a:spcPct val="90000"/>
            </a:lnSpc>
            <a:spcBef>
              <a:spcPct val="0"/>
            </a:spcBef>
            <a:spcAft>
              <a:spcPct val="15000"/>
            </a:spcAft>
            <a:buChar char="••"/>
          </a:pPr>
          <a:r>
            <a:rPr lang="el-GR" sz="1400" kern="1200" dirty="0" smtClean="0"/>
            <a:t>  Η ιογενής φαρυγγίτιδα συχνότερη στους ενήλικες (60 - 70% σε παιδιά, περίπου 85% σε ενήλικες) </a:t>
          </a:r>
          <a:endParaRPr lang="el-GR" sz="1400" kern="1200" dirty="0"/>
        </a:p>
      </dsp:txBody>
      <dsp:txXfrm>
        <a:off x="2046" y="601199"/>
        <a:ext cx="1995234" cy="3804570"/>
      </dsp:txXfrm>
    </dsp:sp>
    <dsp:sp modelId="{21641387-03AA-40C7-8FFA-58E55DFBE6F9}">
      <dsp:nvSpPr>
        <dsp:cNvPr id="0" name=""/>
        <dsp:cNvSpPr/>
      </dsp:nvSpPr>
      <dsp:spPr>
        <a:xfrm>
          <a:off x="2276613" y="197998"/>
          <a:ext cx="199523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l-GR" sz="1400" kern="1200" dirty="0" smtClean="0"/>
            <a:t>Παθογένεια </a:t>
          </a:r>
          <a:endParaRPr lang="el-GR" sz="1400" kern="1200" dirty="0"/>
        </a:p>
      </dsp:txBody>
      <dsp:txXfrm>
        <a:off x="2276613" y="197998"/>
        <a:ext cx="1995234" cy="403200"/>
      </dsp:txXfrm>
    </dsp:sp>
    <dsp:sp modelId="{4397D278-3C39-4556-A250-5159DBA20428}">
      <dsp:nvSpPr>
        <dsp:cNvPr id="0" name=""/>
        <dsp:cNvSpPr/>
      </dsp:nvSpPr>
      <dsp:spPr>
        <a:xfrm>
          <a:off x="2276613" y="601199"/>
          <a:ext cx="1995234" cy="38045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Ορισμένα μικρόβια (π.χ. αδενοϊοί) προκαλούν κυτταρική καταστροφή με συνέπεια τη δημιουργία φλεγμονής</a:t>
          </a:r>
          <a:endParaRPr lang="el-GR" sz="1400" kern="1200" dirty="0"/>
        </a:p>
        <a:p>
          <a:pPr marL="114300" lvl="1" indent="-114300" algn="l" defTabSz="622300">
            <a:lnSpc>
              <a:spcPct val="90000"/>
            </a:lnSpc>
            <a:spcBef>
              <a:spcPct val="0"/>
            </a:spcBef>
            <a:spcAft>
              <a:spcPct val="15000"/>
            </a:spcAft>
            <a:buChar char="••"/>
          </a:pPr>
          <a:r>
            <a:rPr lang="el-GR" sz="1400" kern="1200" dirty="0" smtClean="0"/>
            <a:t>Μικρόβια που δεν καταστρέφουν τα κύτταρα του φάρυγγα ή προκαλούν καταστροφή μικρής έκτασης (π.χ. ρινοϊοί) προκαλούν την παραγωγή ουσιών φλεγμονής που μπορεί να αναπαράγουν τα συμπτώματα της φαρυγγίτιδας </a:t>
          </a:r>
          <a:endParaRPr lang="el-GR" sz="1400" kern="1200" dirty="0"/>
        </a:p>
      </dsp:txBody>
      <dsp:txXfrm>
        <a:off x="2276613" y="601199"/>
        <a:ext cx="1995234" cy="3804570"/>
      </dsp:txXfrm>
    </dsp:sp>
    <dsp:sp modelId="{90BB9DDF-5DE1-4D2C-8B7D-B39DC205AAC1}">
      <dsp:nvSpPr>
        <dsp:cNvPr id="0" name=""/>
        <dsp:cNvSpPr/>
      </dsp:nvSpPr>
      <dsp:spPr>
        <a:xfrm>
          <a:off x="4551181" y="197998"/>
          <a:ext cx="199523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l-GR" sz="1400" kern="1200" dirty="0" smtClean="0"/>
            <a:t>Επιπλοκές </a:t>
          </a:r>
          <a:endParaRPr lang="el-GR" sz="1400" kern="1200" dirty="0"/>
        </a:p>
      </dsp:txBody>
      <dsp:txXfrm>
        <a:off x="4551181" y="197998"/>
        <a:ext cx="1995234" cy="403200"/>
      </dsp:txXfrm>
    </dsp:sp>
    <dsp:sp modelId="{86F8E1BE-A879-4DB0-AA02-1823A04DB358}">
      <dsp:nvSpPr>
        <dsp:cNvPr id="0" name=""/>
        <dsp:cNvSpPr/>
      </dsp:nvSpPr>
      <dsp:spPr>
        <a:xfrm>
          <a:off x="4551181" y="601199"/>
          <a:ext cx="1995234" cy="38045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Εξαρτώνται από τον παθογόνο παράγοντα</a:t>
          </a:r>
          <a:endParaRPr lang="el-GR" sz="1400" kern="1200" dirty="0"/>
        </a:p>
        <a:p>
          <a:pPr marL="114300" lvl="1" indent="-114300" algn="l" defTabSz="622300">
            <a:lnSpc>
              <a:spcPct val="90000"/>
            </a:lnSpc>
            <a:spcBef>
              <a:spcPct val="0"/>
            </a:spcBef>
            <a:spcAft>
              <a:spcPct val="15000"/>
            </a:spcAft>
            <a:buChar char="••"/>
          </a:pPr>
          <a:r>
            <a:rPr lang="el-GR" sz="1400" kern="1200" dirty="0" smtClean="0"/>
            <a:t>Οφείλονται σε συστηματικές εκδηλώσεις των λοιμώξεων ή σε δευτερογενείς βακτηριακές λοιμώξεις (ιγμορίτιδα, ωτίτιδα, πνευμονία, αποστήματα)</a:t>
          </a:r>
          <a:endParaRPr lang="el-GR" sz="1400" kern="1200" dirty="0"/>
        </a:p>
      </dsp:txBody>
      <dsp:txXfrm>
        <a:off x="4551181" y="601199"/>
        <a:ext cx="1995234" cy="380457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FDF726-66F1-4EB0-9DDD-AA62C2F8AA60}">
      <dsp:nvSpPr>
        <dsp:cNvPr id="0" name=""/>
        <dsp:cNvSpPr/>
      </dsp:nvSpPr>
      <dsp:spPr>
        <a:xfrm>
          <a:off x="0" y="3363096"/>
          <a:ext cx="8358246" cy="22065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t>Καλλιέργεια</a:t>
          </a:r>
          <a:endParaRPr lang="el-GR" sz="2000" kern="1200" dirty="0"/>
        </a:p>
      </dsp:txBody>
      <dsp:txXfrm>
        <a:off x="0" y="3363096"/>
        <a:ext cx="8358246" cy="1191539"/>
      </dsp:txXfrm>
    </dsp:sp>
    <dsp:sp modelId="{058E0DEB-89CB-4226-BDBF-4E47CBCFCEF9}">
      <dsp:nvSpPr>
        <dsp:cNvPr id="0" name=""/>
        <dsp:cNvSpPr/>
      </dsp:nvSpPr>
      <dsp:spPr>
        <a:xfrm>
          <a:off x="0" y="4510504"/>
          <a:ext cx="4179123" cy="10150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l-GR" sz="1300" b="1" kern="1200" dirty="0" smtClean="0"/>
            <a:t>Αιματούχο άγαρ, αερόβια και αναερόβια</a:t>
          </a:r>
          <a:endParaRPr lang="el-GR" sz="1300" kern="1200" dirty="0" smtClean="0"/>
        </a:p>
        <a:p>
          <a:pPr lvl="0" algn="ctr" defTabSz="577850">
            <a:lnSpc>
              <a:spcPct val="90000"/>
            </a:lnSpc>
            <a:spcBef>
              <a:spcPct val="0"/>
            </a:spcBef>
            <a:spcAft>
              <a:spcPct val="35000"/>
            </a:spcAft>
          </a:pPr>
          <a:r>
            <a:rPr lang="el-GR" sz="1300" b="1" kern="1200" dirty="0" smtClean="0"/>
            <a:t>(όλα τα μικρόβια, όλοι οι στρεπτόκοκκοι)</a:t>
          </a:r>
        </a:p>
        <a:p>
          <a:pPr lvl="0" algn="ctr" defTabSz="577850">
            <a:lnSpc>
              <a:spcPct val="90000"/>
            </a:lnSpc>
            <a:spcBef>
              <a:spcPct val="0"/>
            </a:spcBef>
            <a:spcAft>
              <a:spcPct val="35000"/>
            </a:spcAft>
          </a:pPr>
          <a:r>
            <a:rPr lang="el-GR" sz="1300" b="1" kern="1200" dirty="0" smtClean="0"/>
            <a:t>Σοκολατόχρωμο άγαρ</a:t>
          </a:r>
          <a:endParaRPr lang="el-GR" sz="1300" kern="1200" dirty="0" smtClean="0"/>
        </a:p>
        <a:p>
          <a:pPr lvl="0" algn="ctr" defTabSz="577850">
            <a:lnSpc>
              <a:spcPct val="90000"/>
            </a:lnSpc>
            <a:spcBef>
              <a:spcPct val="0"/>
            </a:spcBef>
            <a:spcAft>
              <a:spcPct val="35000"/>
            </a:spcAft>
          </a:pPr>
          <a:r>
            <a:rPr lang="el-GR" sz="1300" b="1" kern="1200" dirty="0" smtClean="0"/>
            <a:t>(πνευμονιόκοκκος, </a:t>
          </a:r>
          <a:r>
            <a:rPr lang="el-GR" sz="1300" b="1" kern="1200" dirty="0" err="1" smtClean="0"/>
            <a:t>ναϊσσέριες</a:t>
          </a:r>
          <a:r>
            <a:rPr lang="el-GR" sz="1300" b="1" kern="1200" dirty="0" smtClean="0"/>
            <a:t>, αιμόφιλοι)</a:t>
          </a:r>
          <a:endParaRPr lang="el-GR" sz="1300" kern="1200" dirty="0"/>
        </a:p>
      </dsp:txBody>
      <dsp:txXfrm>
        <a:off x="0" y="4510504"/>
        <a:ext cx="4179123" cy="1015015"/>
      </dsp:txXfrm>
    </dsp:sp>
    <dsp:sp modelId="{5B8C5C6B-E873-4920-A78F-E24F0F74A0AA}">
      <dsp:nvSpPr>
        <dsp:cNvPr id="0" name=""/>
        <dsp:cNvSpPr/>
      </dsp:nvSpPr>
      <dsp:spPr>
        <a:xfrm>
          <a:off x="4179123" y="4510504"/>
          <a:ext cx="4179123" cy="10150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b="1" kern="1200" dirty="0" smtClean="0"/>
            <a:t>Sabouraud</a:t>
          </a:r>
          <a:r>
            <a:rPr lang="el-GR" sz="1300" b="1" kern="1200" dirty="0" smtClean="0"/>
            <a:t> (μύκητες)</a:t>
          </a:r>
        </a:p>
        <a:p>
          <a:pPr lvl="0" algn="ctr" defTabSz="577850">
            <a:lnSpc>
              <a:spcPct val="90000"/>
            </a:lnSpc>
            <a:spcBef>
              <a:spcPct val="0"/>
            </a:spcBef>
            <a:spcAft>
              <a:spcPct val="35000"/>
            </a:spcAft>
          </a:pPr>
          <a:r>
            <a:rPr lang="en-US" sz="1300" b="1" kern="1200" dirty="0" smtClean="0"/>
            <a:t>Chapman</a:t>
          </a:r>
          <a:r>
            <a:rPr lang="el-GR" sz="1300" b="1" kern="1200" dirty="0" smtClean="0"/>
            <a:t> (χρυσίζων σταφυλόκοκκος)</a:t>
          </a:r>
        </a:p>
        <a:p>
          <a:pPr lvl="0" algn="ctr" defTabSz="577850">
            <a:lnSpc>
              <a:spcPct val="90000"/>
            </a:lnSpc>
            <a:spcBef>
              <a:spcPct val="0"/>
            </a:spcBef>
            <a:spcAft>
              <a:spcPct val="35000"/>
            </a:spcAft>
          </a:pPr>
          <a:r>
            <a:rPr lang="en-US" sz="1300" b="1" kern="1200" dirty="0" err="1" smtClean="0"/>
            <a:t>Loeffer</a:t>
          </a:r>
          <a:r>
            <a:rPr lang="el-GR" sz="1300" b="1" kern="1200" dirty="0" smtClean="0"/>
            <a:t> – </a:t>
          </a:r>
          <a:r>
            <a:rPr lang="en-US" sz="1300" b="1" kern="1200" dirty="0" smtClean="0"/>
            <a:t>Columbia agar</a:t>
          </a:r>
          <a:r>
            <a:rPr lang="el-GR" sz="1300" b="1" kern="1200" dirty="0" smtClean="0"/>
            <a:t> (</a:t>
          </a:r>
          <a:r>
            <a:rPr lang="el-GR" sz="1300" b="1" kern="1200" dirty="0" err="1" smtClean="0"/>
            <a:t>κορυνοβακτηρίδια</a:t>
          </a:r>
          <a:r>
            <a:rPr lang="el-GR" sz="1300" b="1" kern="1200" dirty="0" smtClean="0"/>
            <a:t>)</a:t>
          </a:r>
          <a:endParaRPr lang="el-GR" sz="1300" kern="1200" dirty="0"/>
        </a:p>
      </dsp:txBody>
      <dsp:txXfrm>
        <a:off x="4179123" y="4510504"/>
        <a:ext cx="4179123" cy="1015015"/>
      </dsp:txXfrm>
    </dsp:sp>
    <dsp:sp modelId="{65EA12A4-D64F-43C4-AEC0-08B124821B82}">
      <dsp:nvSpPr>
        <dsp:cNvPr id="0" name=""/>
        <dsp:cNvSpPr/>
      </dsp:nvSpPr>
      <dsp:spPr>
        <a:xfrm rot="10800000">
          <a:off x="0" y="2512"/>
          <a:ext cx="8358246" cy="339368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b="1" kern="1200" dirty="0" smtClean="0"/>
            <a:t>Λήψη δείγματος</a:t>
          </a:r>
          <a:endParaRPr lang="el-GR" sz="2000" kern="1200" dirty="0"/>
        </a:p>
      </dsp:txBody>
      <dsp:txXfrm>
        <a:off x="0" y="2512"/>
        <a:ext cx="8358246" cy="1191182"/>
      </dsp:txXfrm>
    </dsp:sp>
    <dsp:sp modelId="{D5852575-9856-412F-A1C6-6E024B9A514F}">
      <dsp:nvSpPr>
        <dsp:cNvPr id="0" name=""/>
        <dsp:cNvSpPr/>
      </dsp:nvSpPr>
      <dsp:spPr>
        <a:xfrm>
          <a:off x="0" y="1193694"/>
          <a:ext cx="8358246" cy="10147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l-GR" sz="1600" b="0" kern="1200" dirty="0" smtClean="0"/>
            <a:t>Με βαμβακοφόρο στυλεό από τη φλεγμονή ή</a:t>
          </a:r>
        </a:p>
        <a:p>
          <a:pPr lvl="0" algn="ctr" defTabSz="711200">
            <a:lnSpc>
              <a:spcPct val="90000"/>
            </a:lnSpc>
            <a:spcBef>
              <a:spcPct val="0"/>
            </a:spcBef>
            <a:spcAft>
              <a:spcPct val="35000"/>
            </a:spcAft>
          </a:pPr>
          <a:r>
            <a:rPr lang="el-GR" sz="1600" b="0" kern="1200" dirty="0" smtClean="0"/>
            <a:t>τις αμυγδαλές και τη μαλακή υπερώα</a:t>
          </a:r>
          <a:endParaRPr lang="el-GR" sz="1600" b="0" kern="1200" dirty="0"/>
        </a:p>
      </dsp:txBody>
      <dsp:txXfrm>
        <a:off x="0" y="1193694"/>
        <a:ext cx="8358246" cy="101471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F29104-6954-471A-B1D7-D4A35E6EA73B}">
      <dsp:nvSpPr>
        <dsp:cNvPr id="0" name=""/>
        <dsp:cNvSpPr/>
      </dsp:nvSpPr>
      <dsp:spPr>
        <a:xfrm>
          <a:off x="2232" y="97492"/>
          <a:ext cx="2176626"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l-GR" sz="1800" kern="1200" dirty="0" smtClean="0"/>
            <a:t>Οξεία </a:t>
          </a:r>
          <a:endParaRPr lang="el-GR" sz="1800" kern="1200" dirty="0"/>
        </a:p>
      </dsp:txBody>
      <dsp:txXfrm>
        <a:off x="2232" y="97492"/>
        <a:ext cx="2176626" cy="518400"/>
      </dsp:txXfrm>
    </dsp:sp>
    <dsp:sp modelId="{F4DFE194-D375-418C-BDD9-9ACEFA5CA9A4}">
      <dsp:nvSpPr>
        <dsp:cNvPr id="0" name=""/>
        <dsp:cNvSpPr/>
      </dsp:nvSpPr>
      <dsp:spPr>
        <a:xfrm>
          <a:off x="2232" y="615892"/>
          <a:ext cx="2176626" cy="33506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t>Διαρκεί λιγότερο από 4 εβδομάδες και είναι η πιο συνηθισμένη μορφή</a:t>
          </a:r>
          <a:endParaRPr lang="el-GR" sz="1800" kern="1200" dirty="0"/>
        </a:p>
        <a:p>
          <a:pPr marL="171450" lvl="1" indent="-171450" algn="l" defTabSz="800100">
            <a:lnSpc>
              <a:spcPct val="90000"/>
            </a:lnSpc>
            <a:spcBef>
              <a:spcPct val="0"/>
            </a:spcBef>
            <a:spcAft>
              <a:spcPct val="15000"/>
            </a:spcAft>
            <a:buChar char="••"/>
          </a:pPr>
          <a:r>
            <a:rPr lang="el-GR" sz="1800" kern="1200" dirty="0" smtClean="0"/>
            <a:t>Εμφανίζεται συνήθως μετά από λοίμωξη του ανώτερου αναπνευστικού συστήματος</a:t>
          </a:r>
          <a:endParaRPr lang="el-GR" sz="1800" kern="1200" dirty="0"/>
        </a:p>
      </dsp:txBody>
      <dsp:txXfrm>
        <a:off x="2232" y="615892"/>
        <a:ext cx="2176626" cy="3350615"/>
      </dsp:txXfrm>
    </dsp:sp>
    <dsp:sp modelId="{E02E96A8-5F61-400D-8AD1-4C3532015EB5}">
      <dsp:nvSpPr>
        <dsp:cNvPr id="0" name=""/>
        <dsp:cNvSpPr/>
      </dsp:nvSpPr>
      <dsp:spPr>
        <a:xfrm>
          <a:off x="2483586" y="97492"/>
          <a:ext cx="2176626"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l-GR" sz="1800" kern="1200" dirty="0" smtClean="0"/>
            <a:t>Υποξεία </a:t>
          </a:r>
          <a:endParaRPr lang="el-GR" sz="1800" kern="1200" dirty="0"/>
        </a:p>
      </dsp:txBody>
      <dsp:txXfrm>
        <a:off x="2483586" y="97492"/>
        <a:ext cx="2176626" cy="518400"/>
      </dsp:txXfrm>
    </dsp:sp>
    <dsp:sp modelId="{20C3E28F-B5A5-4E49-BF78-4CBF7536E3CA}">
      <dsp:nvSpPr>
        <dsp:cNvPr id="0" name=""/>
        <dsp:cNvSpPr/>
      </dsp:nvSpPr>
      <dsp:spPr>
        <a:xfrm>
          <a:off x="2483586" y="615892"/>
          <a:ext cx="2176626" cy="33506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t>Διαρκεί 4-8 εβδομάδες</a:t>
          </a:r>
          <a:endParaRPr lang="el-GR" sz="1800" kern="1200" dirty="0"/>
        </a:p>
        <a:p>
          <a:pPr marL="171450" lvl="1" indent="-171450" algn="l" defTabSz="800100">
            <a:lnSpc>
              <a:spcPct val="90000"/>
            </a:lnSpc>
            <a:spcBef>
              <a:spcPct val="0"/>
            </a:spcBef>
            <a:spcAft>
              <a:spcPct val="15000"/>
            </a:spcAft>
            <a:buChar char="••"/>
          </a:pPr>
          <a:r>
            <a:rPr lang="el-GR" sz="1800" kern="1200" dirty="0" smtClean="0"/>
            <a:t>Έχει τα ίδια συμπτώματα με την οξεία και είναι δύσκολο να διακριθεί από αυτήν</a:t>
          </a:r>
          <a:endParaRPr lang="el-GR" sz="1800" kern="1200" dirty="0"/>
        </a:p>
      </dsp:txBody>
      <dsp:txXfrm>
        <a:off x="2483586" y="615892"/>
        <a:ext cx="2176626" cy="3350615"/>
      </dsp:txXfrm>
    </dsp:sp>
    <dsp:sp modelId="{D8BB00E4-464A-493D-B811-6B1B47DCBF34}">
      <dsp:nvSpPr>
        <dsp:cNvPr id="0" name=""/>
        <dsp:cNvSpPr/>
      </dsp:nvSpPr>
      <dsp:spPr>
        <a:xfrm>
          <a:off x="4964940" y="97492"/>
          <a:ext cx="2176626"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l-GR" sz="1800" kern="1200" dirty="0" smtClean="0"/>
            <a:t>Χρόνια </a:t>
          </a:r>
          <a:endParaRPr lang="el-GR" sz="1800" kern="1200" dirty="0"/>
        </a:p>
      </dsp:txBody>
      <dsp:txXfrm>
        <a:off x="4964940" y="97492"/>
        <a:ext cx="2176626" cy="518400"/>
      </dsp:txXfrm>
    </dsp:sp>
    <dsp:sp modelId="{F46301D4-2A8C-43B1-8888-7DE618188651}">
      <dsp:nvSpPr>
        <dsp:cNvPr id="0" name=""/>
        <dsp:cNvSpPr/>
      </dsp:nvSpPr>
      <dsp:spPr>
        <a:xfrm>
          <a:off x="4964940" y="615892"/>
          <a:ext cx="2176626" cy="33506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t>Διαρκεί περισσότερο από 3 μήνες</a:t>
          </a:r>
          <a:endParaRPr lang="el-GR" sz="1800" kern="1200" dirty="0"/>
        </a:p>
        <a:p>
          <a:pPr marL="171450" lvl="1" indent="-171450" algn="l" defTabSz="800100">
            <a:lnSpc>
              <a:spcPct val="90000"/>
            </a:lnSpc>
            <a:spcBef>
              <a:spcPct val="0"/>
            </a:spcBef>
            <a:spcAft>
              <a:spcPct val="15000"/>
            </a:spcAft>
            <a:buChar char="••"/>
          </a:pPr>
          <a:r>
            <a:rPr lang="el-GR" sz="1800" kern="1200" dirty="0" smtClean="0"/>
            <a:t>Εκδηλώνεται με συμπτώματα όπως ρινική συμφόρηση, πονοκέφαλο, πόνο στο πρόσωπο, νυχτερινό βήχα, πόνος στα δόντια κ.α.</a:t>
          </a:r>
          <a:endParaRPr lang="el-GR" sz="1800" kern="1200" dirty="0"/>
        </a:p>
      </dsp:txBody>
      <dsp:txXfrm>
        <a:off x="4964940" y="615892"/>
        <a:ext cx="2176626" cy="335061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5F6645-F2FC-4C67-8989-7439E7414EDC}">
      <dsp:nvSpPr>
        <dsp:cNvPr id="0" name=""/>
        <dsp:cNvSpPr/>
      </dsp:nvSpPr>
      <dsp:spPr>
        <a:xfrm>
          <a:off x="2589" y="92151"/>
          <a:ext cx="2524886"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l-GR" sz="1600" kern="1200" dirty="0" smtClean="0"/>
            <a:t>Επιδημιολογία </a:t>
          </a:r>
          <a:endParaRPr lang="el-GR" sz="1600" kern="1200" dirty="0"/>
        </a:p>
      </dsp:txBody>
      <dsp:txXfrm>
        <a:off x="2589" y="92151"/>
        <a:ext cx="2524886" cy="460800"/>
      </dsp:txXfrm>
    </dsp:sp>
    <dsp:sp modelId="{1C9D60C6-EC17-46EB-8382-9E8C3F027268}">
      <dsp:nvSpPr>
        <dsp:cNvPr id="0" name=""/>
        <dsp:cNvSpPr/>
      </dsp:nvSpPr>
      <dsp:spPr>
        <a:xfrm>
          <a:off x="2589" y="552951"/>
          <a:ext cx="2524886" cy="34188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Εκδηλώνεται κυρίως το χειμώνα και την άνοιξη</a:t>
          </a:r>
          <a:endParaRPr lang="el-GR" sz="1600" kern="1200" dirty="0"/>
        </a:p>
        <a:p>
          <a:pPr marL="171450" lvl="1" indent="-171450" algn="l" defTabSz="711200">
            <a:lnSpc>
              <a:spcPct val="90000"/>
            </a:lnSpc>
            <a:spcBef>
              <a:spcPct val="0"/>
            </a:spcBef>
            <a:spcAft>
              <a:spcPct val="15000"/>
            </a:spcAft>
            <a:buChar char="••"/>
          </a:pPr>
          <a:r>
            <a:rPr lang="el-GR" sz="1600" kern="1200" dirty="0" smtClean="0"/>
            <a:t>Είναι λιγότερο συχνή στα παιδιά </a:t>
          </a:r>
          <a:endParaRPr lang="el-GR" sz="1600" kern="1200" dirty="0"/>
        </a:p>
      </dsp:txBody>
      <dsp:txXfrm>
        <a:off x="2589" y="552951"/>
        <a:ext cx="2524886" cy="3418897"/>
      </dsp:txXfrm>
    </dsp:sp>
    <dsp:sp modelId="{BF566077-8842-4431-85BE-D532BCE218F0}">
      <dsp:nvSpPr>
        <dsp:cNvPr id="0" name=""/>
        <dsp:cNvSpPr/>
      </dsp:nvSpPr>
      <dsp:spPr>
        <a:xfrm>
          <a:off x="2880960" y="92151"/>
          <a:ext cx="2524886"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l-GR" sz="1600" kern="1200" dirty="0" smtClean="0"/>
            <a:t>Κλινικές εκδηλώσεις</a:t>
          </a:r>
          <a:endParaRPr lang="el-GR" sz="1600" kern="1200" dirty="0"/>
        </a:p>
      </dsp:txBody>
      <dsp:txXfrm>
        <a:off x="2880960" y="92151"/>
        <a:ext cx="2524886" cy="460800"/>
      </dsp:txXfrm>
    </dsp:sp>
    <dsp:sp modelId="{41F37A9D-1E7C-4CA2-9BD5-1CCD0E5E040B}">
      <dsp:nvSpPr>
        <dsp:cNvPr id="0" name=""/>
        <dsp:cNvSpPr/>
      </dsp:nvSpPr>
      <dsp:spPr>
        <a:xfrm>
          <a:off x="2880960" y="552951"/>
          <a:ext cx="2524886" cy="34188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Ενήλικες και μεγαλύτερα παιδιά:  συμπτώματα όπως παρατεταμένη λοίμωξη του ανώτερου αναπνευστικού.  Πόνος στο πρόσωπο, ιδιαίτερα μετά από κλίση προς τα εμπρός ή κατά την κάθοδο σε σκάλα</a:t>
          </a:r>
          <a:endParaRPr lang="el-GR" sz="1600" kern="1200" dirty="0"/>
        </a:p>
        <a:p>
          <a:pPr marL="171450" lvl="1" indent="-171450" algn="l" defTabSz="711200">
            <a:lnSpc>
              <a:spcPct val="90000"/>
            </a:lnSpc>
            <a:spcBef>
              <a:spcPct val="0"/>
            </a:spcBef>
            <a:spcAft>
              <a:spcPct val="15000"/>
            </a:spcAft>
            <a:buChar char="••"/>
          </a:pPr>
          <a:r>
            <a:rPr lang="el-GR" sz="1600" kern="1200" dirty="0" smtClean="0"/>
            <a:t> μικρά παιδιά: επίμονη καταρροή και βήχας αμέσως μετά από λοίμωξη του ανώτερου αναπνευστικού</a:t>
          </a:r>
          <a:endParaRPr lang="el-GR" sz="1600" kern="1200" dirty="0"/>
        </a:p>
      </dsp:txBody>
      <dsp:txXfrm>
        <a:off x="2880960" y="552951"/>
        <a:ext cx="2524886" cy="3418897"/>
      </dsp:txXfrm>
    </dsp:sp>
    <dsp:sp modelId="{43E1D971-4F21-4128-B41C-78D5258AFAE9}">
      <dsp:nvSpPr>
        <dsp:cNvPr id="0" name=""/>
        <dsp:cNvSpPr/>
      </dsp:nvSpPr>
      <dsp:spPr>
        <a:xfrm>
          <a:off x="5759331" y="92151"/>
          <a:ext cx="2524886"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l-GR" sz="1600" kern="1200" dirty="0" smtClean="0"/>
            <a:t>Επιπλοκές </a:t>
          </a:r>
          <a:endParaRPr lang="el-GR" sz="1600" kern="1200" dirty="0"/>
        </a:p>
      </dsp:txBody>
      <dsp:txXfrm>
        <a:off x="5759331" y="92151"/>
        <a:ext cx="2524886" cy="460800"/>
      </dsp:txXfrm>
    </dsp:sp>
    <dsp:sp modelId="{1869E873-0121-4294-9042-7D6F7ADE6903}">
      <dsp:nvSpPr>
        <dsp:cNvPr id="0" name=""/>
        <dsp:cNvSpPr/>
      </dsp:nvSpPr>
      <dsp:spPr>
        <a:xfrm>
          <a:off x="5759331" y="552951"/>
          <a:ext cx="2524886" cy="34188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t>Επέκταση της λοίμωξης σε παρακείμενες περιοχές με πιθανά αποτελέσματα, διάχυτη κυτταρίτιδα, οστεομυελίτιδα, μηνιγγίτιδα, θρόμβωση των σπηλαίων των ιγμόρειων κόλπων</a:t>
          </a:r>
          <a:endParaRPr lang="el-GR" sz="1600" kern="1200" dirty="0"/>
        </a:p>
      </dsp:txBody>
      <dsp:txXfrm>
        <a:off x="5759331" y="552951"/>
        <a:ext cx="2524886" cy="341889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C12D27-734B-4502-9D11-BEFC5CCEF8D6}">
      <dsp:nvSpPr>
        <dsp:cNvPr id="0" name=""/>
        <dsp:cNvSpPr/>
      </dsp:nvSpPr>
      <dsp:spPr>
        <a:xfrm>
          <a:off x="1947858" y="0"/>
          <a:ext cx="2200284" cy="1222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Λήψη δείγματος από το ιγμόρειο</a:t>
          </a:r>
          <a:endParaRPr lang="el-GR" sz="1400" kern="1200" dirty="0"/>
        </a:p>
      </dsp:txBody>
      <dsp:txXfrm>
        <a:off x="1947858" y="0"/>
        <a:ext cx="2200284" cy="1222380"/>
      </dsp:txXfrm>
    </dsp:sp>
    <dsp:sp modelId="{EA357DDB-8725-4687-B3C2-7021CEE0D98F}">
      <dsp:nvSpPr>
        <dsp:cNvPr id="0" name=""/>
        <dsp:cNvSpPr/>
      </dsp:nvSpPr>
      <dsp:spPr>
        <a:xfrm rot="5400000">
          <a:off x="2818803" y="1252939"/>
          <a:ext cx="458392" cy="5500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5400000">
        <a:off x="2818803" y="1252939"/>
        <a:ext cx="458392" cy="550071"/>
      </dsp:txXfrm>
    </dsp:sp>
    <dsp:sp modelId="{3D8B0ECD-D666-4BC2-8ECE-8766AC48FC6F}">
      <dsp:nvSpPr>
        <dsp:cNvPr id="0" name=""/>
        <dsp:cNvSpPr/>
      </dsp:nvSpPr>
      <dsp:spPr>
        <a:xfrm>
          <a:off x="1947858" y="1833570"/>
          <a:ext cx="2200284" cy="1222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Άμεση μικροσκόπηση</a:t>
          </a:r>
          <a:endParaRPr lang="el-GR" sz="1400" kern="1200" dirty="0"/>
        </a:p>
      </dsp:txBody>
      <dsp:txXfrm>
        <a:off x="1947858" y="1833570"/>
        <a:ext cx="2200284" cy="1222380"/>
      </dsp:txXfrm>
    </dsp:sp>
    <dsp:sp modelId="{45C02EF6-50AC-471A-8DEA-8B6F58F3B138}">
      <dsp:nvSpPr>
        <dsp:cNvPr id="0" name=""/>
        <dsp:cNvSpPr/>
      </dsp:nvSpPr>
      <dsp:spPr>
        <a:xfrm rot="5400000">
          <a:off x="2818803" y="3086509"/>
          <a:ext cx="458392" cy="5500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5400000">
        <a:off x="2818803" y="3086509"/>
        <a:ext cx="458392" cy="550071"/>
      </dsp:txXfrm>
    </dsp:sp>
    <dsp:sp modelId="{0E918EA7-20E7-4827-BF30-A837B3A36BE6}">
      <dsp:nvSpPr>
        <dsp:cNvPr id="0" name=""/>
        <dsp:cNvSpPr/>
      </dsp:nvSpPr>
      <dsp:spPr>
        <a:xfrm>
          <a:off x="1947858" y="3667139"/>
          <a:ext cx="2200284" cy="12223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Καλλιέργεια σε</a:t>
          </a:r>
          <a:endParaRPr lang="el-GR" sz="1400" kern="1200" dirty="0" smtClean="0"/>
        </a:p>
        <a:p>
          <a:pPr lvl="0" algn="ctr" defTabSz="622300">
            <a:lnSpc>
              <a:spcPct val="90000"/>
            </a:lnSpc>
            <a:spcBef>
              <a:spcPct val="0"/>
            </a:spcBef>
            <a:spcAft>
              <a:spcPct val="35000"/>
            </a:spcAft>
          </a:pPr>
          <a:r>
            <a:rPr lang="el-GR" sz="1400" b="1" kern="1200" dirty="0" smtClean="0"/>
            <a:t>Αιματούχο άγαρ</a:t>
          </a:r>
          <a:endParaRPr lang="el-GR" sz="1400" kern="1200" dirty="0" smtClean="0"/>
        </a:p>
        <a:p>
          <a:pPr lvl="0" algn="ctr" defTabSz="622300">
            <a:lnSpc>
              <a:spcPct val="90000"/>
            </a:lnSpc>
            <a:spcBef>
              <a:spcPct val="0"/>
            </a:spcBef>
            <a:spcAft>
              <a:spcPct val="35000"/>
            </a:spcAft>
          </a:pPr>
          <a:r>
            <a:rPr lang="el-GR" sz="1400" b="1" kern="1200" dirty="0" smtClean="0"/>
            <a:t>Σοκολατόχρωμο άγαρ</a:t>
          </a:r>
          <a:endParaRPr lang="el-GR" sz="1400" kern="1200" dirty="0" smtClean="0"/>
        </a:p>
        <a:p>
          <a:pPr lvl="0" algn="ctr" defTabSz="622300">
            <a:lnSpc>
              <a:spcPct val="90000"/>
            </a:lnSpc>
            <a:spcBef>
              <a:spcPct val="0"/>
            </a:spcBef>
            <a:spcAft>
              <a:spcPct val="35000"/>
            </a:spcAft>
          </a:pPr>
          <a:r>
            <a:rPr lang="en-US" sz="1400" b="1" kern="1200" dirty="0" smtClean="0"/>
            <a:t>MacConkey</a:t>
          </a:r>
          <a:endParaRPr lang="el-GR" sz="1400" kern="1200" dirty="0"/>
        </a:p>
      </dsp:txBody>
      <dsp:txXfrm>
        <a:off x="1947858" y="3667139"/>
        <a:ext cx="2200284" cy="122238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D5197A-F39F-4652-8F90-F18DEC9A5570}">
      <dsp:nvSpPr>
        <dsp:cNvPr id="0" name=""/>
        <dsp:cNvSpPr/>
      </dsp:nvSpPr>
      <dsp:spPr>
        <a:xfrm>
          <a:off x="2210" y="189104"/>
          <a:ext cx="215486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l-GR" sz="1500" kern="1200" dirty="0" smtClean="0"/>
            <a:t>Επιδημιολογία </a:t>
          </a:r>
          <a:endParaRPr lang="el-GR" sz="1500" kern="1200" dirty="0"/>
        </a:p>
      </dsp:txBody>
      <dsp:txXfrm>
        <a:off x="2210" y="189104"/>
        <a:ext cx="2154860" cy="432000"/>
      </dsp:txXfrm>
    </dsp:sp>
    <dsp:sp modelId="{BE36E034-D3B9-4A99-86D6-4D06031DD64B}">
      <dsp:nvSpPr>
        <dsp:cNvPr id="0" name=""/>
        <dsp:cNvSpPr/>
      </dsp:nvSpPr>
      <dsp:spPr>
        <a:xfrm>
          <a:off x="2210" y="621104"/>
          <a:ext cx="2154860" cy="32537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l-GR" sz="1500" kern="1200" dirty="0" smtClean="0"/>
            <a:t>Κοινή λοίμωξη του ανώτερου αναπνευστικού συστήματος σε παιδιά προσχολικής ηλικίας</a:t>
          </a:r>
          <a:endParaRPr lang="el-GR" sz="1500" kern="1200" dirty="0"/>
        </a:p>
        <a:p>
          <a:pPr marL="114300" lvl="1" indent="-114300" algn="l" defTabSz="666750">
            <a:lnSpc>
              <a:spcPct val="90000"/>
            </a:lnSpc>
            <a:spcBef>
              <a:spcPct val="0"/>
            </a:spcBef>
            <a:spcAft>
              <a:spcPct val="15000"/>
            </a:spcAft>
            <a:buChar char="••"/>
          </a:pPr>
          <a:r>
            <a:rPr lang="el-GR" sz="1500" kern="1200" dirty="0" smtClean="0"/>
            <a:t>Σε ενήλικες και μεγαλύτερα παιδιά η ωτίτιδα είναι λιγότερο συχνή και εμφανίζεται συνήθως κατά τη διάρκεια του χειμώνα και της άνοιξης</a:t>
          </a:r>
          <a:endParaRPr lang="el-GR" sz="1500" kern="1200" dirty="0"/>
        </a:p>
      </dsp:txBody>
      <dsp:txXfrm>
        <a:off x="2210" y="621104"/>
        <a:ext cx="2154860" cy="3253790"/>
      </dsp:txXfrm>
    </dsp:sp>
    <dsp:sp modelId="{0A270D8E-C012-4793-8F35-803758A9A3DA}">
      <dsp:nvSpPr>
        <dsp:cNvPr id="0" name=""/>
        <dsp:cNvSpPr/>
      </dsp:nvSpPr>
      <dsp:spPr>
        <a:xfrm>
          <a:off x="2458750" y="189104"/>
          <a:ext cx="215486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l-GR" sz="1500" kern="1200" dirty="0" smtClean="0"/>
            <a:t>Επιπλοκές </a:t>
          </a:r>
          <a:endParaRPr lang="el-GR" sz="1500" kern="1200" dirty="0"/>
        </a:p>
      </dsp:txBody>
      <dsp:txXfrm>
        <a:off x="2458750" y="189104"/>
        <a:ext cx="2154860" cy="432000"/>
      </dsp:txXfrm>
    </dsp:sp>
    <dsp:sp modelId="{82DAEFEB-60C0-46C2-8442-E49FEC8D5A4F}">
      <dsp:nvSpPr>
        <dsp:cNvPr id="0" name=""/>
        <dsp:cNvSpPr/>
      </dsp:nvSpPr>
      <dsp:spPr>
        <a:xfrm>
          <a:off x="2458750" y="621104"/>
          <a:ext cx="2154860" cy="32537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l-GR" sz="1500" kern="1200" dirty="0" smtClean="0"/>
            <a:t>Η οξεία ωτίτιδα μπορεί να καταλήξει σε καταστροφή του τυμπανικού υμένα, με ταυτόχρονη απώλεια της ακοής </a:t>
          </a:r>
          <a:endParaRPr lang="el-GR" sz="1500" kern="1200" dirty="0"/>
        </a:p>
        <a:p>
          <a:pPr marL="114300" lvl="1" indent="-114300" algn="l" defTabSz="666750">
            <a:lnSpc>
              <a:spcPct val="90000"/>
            </a:lnSpc>
            <a:spcBef>
              <a:spcPct val="0"/>
            </a:spcBef>
            <a:spcAft>
              <a:spcPct val="15000"/>
            </a:spcAft>
            <a:buChar char="••"/>
          </a:pPr>
          <a:r>
            <a:rPr lang="el-GR" sz="1500" kern="1200" dirty="0" smtClean="0"/>
            <a:t>Επέκταση της λοίμωξης σε παρακείμενες περιοχές όπως στα ιγμόρεια, πιθανή εξάπλωση στο Κ.Ν.Σ.  Σπάνια επιπλοκή η οξεία μαστοειδίτιδα  </a:t>
          </a:r>
          <a:endParaRPr lang="el-GR" sz="1500" kern="1200" dirty="0"/>
        </a:p>
      </dsp:txBody>
      <dsp:txXfrm>
        <a:off x="2458750" y="621104"/>
        <a:ext cx="2154860" cy="3253790"/>
      </dsp:txXfrm>
    </dsp:sp>
    <dsp:sp modelId="{B016F086-513F-4C83-9B30-360B21A10174}">
      <dsp:nvSpPr>
        <dsp:cNvPr id="0" name=""/>
        <dsp:cNvSpPr/>
      </dsp:nvSpPr>
      <dsp:spPr>
        <a:xfrm>
          <a:off x="4915291" y="189104"/>
          <a:ext cx="2154860"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l-GR" sz="1500" kern="1200" dirty="0" smtClean="0"/>
            <a:t>Εργαστηριακή διάγνωση</a:t>
          </a:r>
          <a:endParaRPr lang="el-GR" sz="1500" kern="1200" dirty="0"/>
        </a:p>
      </dsp:txBody>
      <dsp:txXfrm>
        <a:off x="4915291" y="189104"/>
        <a:ext cx="2154860" cy="432000"/>
      </dsp:txXfrm>
    </dsp:sp>
    <dsp:sp modelId="{BF60B93D-1EA6-4108-AB58-89D4FA01EBD4}">
      <dsp:nvSpPr>
        <dsp:cNvPr id="0" name=""/>
        <dsp:cNvSpPr/>
      </dsp:nvSpPr>
      <dsp:spPr>
        <a:xfrm>
          <a:off x="4915291" y="621104"/>
          <a:ext cx="2154860" cy="32537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l-GR" sz="1500" kern="1200" dirty="0" smtClean="0"/>
            <a:t>Τα πιο πιθανά παθογόνα της οξείας ωτίτιδας είναι γνωστά και για το λόγο αυτό δεν απαιτείται συνήθως καλλιέργεια</a:t>
          </a:r>
          <a:endParaRPr lang="el-GR" sz="1500" kern="1200" dirty="0"/>
        </a:p>
        <a:p>
          <a:pPr marL="114300" lvl="1" indent="-114300" algn="l" defTabSz="666750">
            <a:lnSpc>
              <a:spcPct val="90000"/>
            </a:lnSpc>
            <a:spcBef>
              <a:spcPct val="0"/>
            </a:spcBef>
            <a:spcAft>
              <a:spcPct val="15000"/>
            </a:spcAft>
            <a:buChar char="••"/>
          </a:pPr>
          <a:r>
            <a:rPr lang="el-GR" sz="1500" kern="1200" dirty="0" smtClean="0"/>
            <a:t>Αν υπάρχει υποψία ασυνήθιστου ή ανθεκτικού στα αντιβιοτικά παθογόνου πραγματοποιείται άμεση καλλιέργεια δείγματος από </a:t>
          </a:r>
          <a:r>
            <a:rPr lang="el-GR" sz="1500" kern="1200" dirty="0" err="1" smtClean="0"/>
            <a:t>τυμπανοκέντηση</a:t>
          </a:r>
          <a:endParaRPr lang="el-GR" sz="1500" kern="1200" dirty="0"/>
        </a:p>
      </dsp:txBody>
      <dsp:txXfrm>
        <a:off x="4915291" y="621104"/>
        <a:ext cx="2154860" cy="32537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427B8-466C-43D3-BF1A-F5002D7CE9BF}" type="datetimeFigureOut">
              <a:rPr lang="el-GR" smtClean="0"/>
              <a:pPr/>
              <a:t>29/1/2019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2F14B-992E-48F9-A1AE-58A7997288D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29/1/2019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29/1/2019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29/1/2019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29/1/2019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29/1/2019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29/1/2019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FFB7C75-441A-404F-821F-C412CD8AFE00}" type="datetimeFigureOut">
              <a:rPr lang="el-GR" smtClean="0"/>
              <a:pPr/>
              <a:t>29/1/2019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FFB7C75-441A-404F-821F-C412CD8AFE00}" type="datetimeFigureOut">
              <a:rPr lang="el-GR" smtClean="0"/>
              <a:pPr/>
              <a:t>29/1/2019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FFB7C75-441A-404F-821F-C412CD8AFE00}" type="datetimeFigureOut">
              <a:rPr lang="el-GR" smtClean="0"/>
              <a:pPr/>
              <a:t>29/1/2019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29/1/2019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29/1/2019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000" r="-4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B7C75-441A-404F-821F-C412CD8AFE00}" type="datetimeFigureOut">
              <a:rPr lang="el-GR" smtClean="0"/>
              <a:pPr/>
              <a:t>29/1/2019</a:t>
            </a:fld>
            <a:endParaRPr lang="el-GR"/>
          </a:p>
        </p:txBody>
      </p:sp>
      <p:sp>
        <p:nvSpPr>
          <p:cNvPr id="5" name="4 - Θέση υποσέλιδου"/>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1C1AA-A75F-403A-AAAE-99A3801E1A2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jpe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7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357422" y="2702478"/>
            <a:ext cx="4929222" cy="461665"/>
          </a:xfrm>
          <a:prstGeom prst="rect">
            <a:avLst/>
          </a:prstGeom>
          <a:noFill/>
        </p:spPr>
        <p:txBody>
          <a:bodyPr wrap="square" rtlCol="0">
            <a:spAutoFit/>
          </a:bodyPr>
          <a:lstStyle/>
          <a:p>
            <a:pPr algn="ctr"/>
            <a:r>
              <a:rPr lang="el-GR" sz="2400" b="1" dirty="0" smtClean="0"/>
              <a:t>ΑΝΑΠΝΕΥΣΤΙΚΟ ΣΥΣΤΗΜΑ</a:t>
            </a:r>
            <a:endParaRPr lang="el-GR"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92880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428728" y="1357298"/>
            <a:ext cx="6143668" cy="369332"/>
          </a:xfrm>
          <a:prstGeom prst="rect">
            <a:avLst/>
          </a:prstGeom>
          <a:noFill/>
        </p:spPr>
        <p:txBody>
          <a:bodyPr wrap="square" rtlCol="0">
            <a:spAutoFit/>
          </a:bodyPr>
          <a:lstStyle/>
          <a:p>
            <a:pPr algn="ctr"/>
            <a:r>
              <a:rPr lang="el-GR" b="1" dirty="0" smtClean="0">
                <a:solidFill>
                  <a:schemeClr val="bg1"/>
                </a:solidFill>
              </a:rPr>
              <a:t>ΔΙΑΓΝΩΣΗ ΛΟΙΜΩΞΕΩΝ ΑΝΩΤΕΡΟΥ ΑΝΑΠΝΕΥΣΤΙΚΟΥ</a:t>
            </a:r>
            <a:endParaRPr lang="el-GR" dirty="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smtClean="0"/>
              <a:t>Δρ Ελένη Γιαννουλάκη</a:t>
            </a:r>
            <a:endParaRPr lang="el-GR"/>
          </a:p>
        </p:txBody>
      </p:sp>
      <p:sp>
        <p:nvSpPr>
          <p:cNvPr id="5" name="4 - TextBox"/>
          <p:cNvSpPr txBox="1"/>
          <p:nvPr/>
        </p:nvSpPr>
        <p:spPr>
          <a:xfrm>
            <a:off x="1691680" y="548680"/>
            <a:ext cx="5400600"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Διάγνωση </a:t>
            </a:r>
            <a:endParaRPr lang="el-GR" b="1" dirty="0">
              <a:solidFill>
                <a:schemeClr val="bg1"/>
              </a:solidFill>
            </a:endParaRPr>
          </a:p>
        </p:txBody>
      </p:sp>
      <p:sp>
        <p:nvSpPr>
          <p:cNvPr id="6" name="5 - TextBox"/>
          <p:cNvSpPr txBox="1"/>
          <p:nvPr/>
        </p:nvSpPr>
        <p:spPr>
          <a:xfrm>
            <a:off x="1691680" y="1124744"/>
            <a:ext cx="5400600" cy="458587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Χρώση </a:t>
            </a:r>
            <a:r>
              <a:rPr lang="en-US" sz="1600" dirty="0" smtClean="0"/>
              <a:t>Gram</a:t>
            </a:r>
            <a:r>
              <a:rPr lang="el-GR" sz="1600" dirty="0" smtClean="0"/>
              <a:t> και μορφολογία κυττάρων</a:t>
            </a:r>
          </a:p>
          <a:p>
            <a:endParaRPr lang="el-GR" sz="1600" dirty="0" smtClean="0"/>
          </a:p>
          <a:p>
            <a:r>
              <a:rPr lang="el-GR" sz="1600" dirty="0" smtClean="0"/>
              <a:t>Μορφολογία αποικιών: σε αιματούχο άγαρ προκαλούν α-αιμόλυση και σχηματίζουν μικρές αποικίες που είναι ελαφρά ανυψωμένες περιφερικά με κεντρική </a:t>
            </a:r>
            <a:r>
              <a:rPr lang="el-GR" sz="1600" dirty="0" err="1" smtClean="0"/>
              <a:t>κοίλανση</a:t>
            </a:r>
            <a:r>
              <a:rPr lang="el-GR" sz="1600" dirty="0" smtClean="0"/>
              <a:t> (σαν πιατάκια). Στο σοκολατόχρωμο άγαρ σε περιβάλλον </a:t>
            </a:r>
            <a:r>
              <a:rPr lang="en-US" sz="1600" dirty="0" smtClean="0"/>
              <a:t>CO</a:t>
            </a:r>
            <a:r>
              <a:rPr lang="en-US" sz="1600" baseline="-25000" dirty="0" smtClean="0"/>
              <a:t>2</a:t>
            </a:r>
            <a:r>
              <a:rPr lang="en-US" sz="1600" dirty="0" smtClean="0"/>
              <a:t> </a:t>
            </a:r>
            <a:r>
              <a:rPr lang="el-GR" sz="1600" dirty="0" smtClean="0"/>
              <a:t>5-10% κάτω από τις αποικίες εμφανίζεται υποκίτρινη χροιά λόγω της δράσης του </a:t>
            </a:r>
            <a:r>
              <a:rPr lang="en-US" sz="1600" dirty="0" smtClean="0"/>
              <a:t>H</a:t>
            </a:r>
            <a:r>
              <a:rPr lang="en-US" sz="1600" baseline="-25000" dirty="0" smtClean="0"/>
              <a:t>2</a:t>
            </a:r>
            <a:r>
              <a:rPr lang="en-US" sz="1600" dirty="0" smtClean="0"/>
              <a:t>O</a:t>
            </a:r>
            <a:r>
              <a:rPr lang="en-US" sz="1600" baseline="-25000" dirty="0" smtClean="0"/>
              <a:t>2</a:t>
            </a:r>
            <a:r>
              <a:rPr lang="en-US" dirty="0" smtClean="0"/>
              <a:t>.</a:t>
            </a:r>
            <a:endParaRPr lang="el-GR" dirty="0" smtClean="0"/>
          </a:p>
          <a:p>
            <a:endParaRPr lang="en-US" dirty="0" smtClean="0"/>
          </a:p>
          <a:p>
            <a:r>
              <a:rPr lang="el-GR" sz="1600" dirty="0" smtClean="0"/>
              <a:t> Διάλυση των κυττάρων σε διάλυμα χολής. Καλλιέργεια μικροβίων σε ζωμό για 24 ώρες διαυγάζει όταν προστεθεί διάλυμα χολής 10%.</a:t>
            </a:r>
          </a:p>
          <a:p>
            <a:endParaRPr lang="el-GR" sz="1600" dirty="0" smtClean="0"/>
          </a:p>
          <a:p>
            <a:r>
              <a:rPr lang="el-GR" sz="1600" dirty="0" smtClean="0"/>
              <a:t>Ευαισθησία στην οπτοχίνη. Αναστολή της ανάπτυξης των μικροβίων από την παρουσία της οπτοχίνης.</a:t>
            </a:r>
          </a:p>
          <a:p>
            <a:endParaRPr lang="el-GR" sz="1600" dirty="0" smtClean="0"/>
          </a:p>
          <a:p>
            <a:r>
              <a:rPr lang="el-GR" sz="1600" dirty="0" smtClean="0"/>
              <a:t>Ταχείες μέθοδοι ανίχνευσης αντιγόνων σε βιολογικά υλικά </a:t>
            </a:r>
            <a:endParaRPr lang="el-GR"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descr="C:\Documents and Settings\Eleni\Τα έγγραφά μου\Downloads\depositphotos_164030346-stock-photo-bacteria-cells-gram-positive-cocci.jpg"/>
          <p:cNvPicPr>
            <a:picLocks noChangeAspect="1" noChangeArrowheads="1"/>
          </p:cNvPicPr>
          <p:nvPr/>
        </p:nvPicPr>
        <p:blipFill>
          <a:blip r:embed="rId2" cstate="print"/>
          <a:srcRect/>
          <a:stretch>
            <a:fillRect/>
          </a:stretch>
        </p:blipFill>
        <p:spPr bwMode="auto">
          <a:xfrm>
            <a:off x="2857488" y="1000108"/>
            <a:ext cx="3071834" cy="3000396"/>
          </a:xfrm>
          <a:prstGeom prst="rect">
            <a:avLst/>
          </a:prstGeom>
          <a:noFill/>
        </p:spPr>
      </p:pic>
      <p:sp>
        <p:nvSpPr>
          <p:cNvPr id="5" name="4 - TextBox"/>
          <p:cNvSpPr txBox="1"/>
          <p:nvPr/>
        </p:nvSpPr>
        <p:spPr>
          <a:xfrm>
            <a:off x="2857488" y="4143380"/>
            <a:ext cx="3071834" cy="1384995"/>
          </a:xfrm>
          <a:prstGeom prst="rect">
            <a:avLst/>
          </a:prstGeom>
          <a:noFill/>
          <a:ln>
            <a:solidFill>
              <a:schemeClr val="accent1"/>
            </a:solidFill>
          </a:ln>
        </p:spPr>
        <p:txBody>
          <a:bodyPr wrap="square" rtlCol="0">
            <a:spAutoFit/>
          </a:bodyPr>
          <a:lstStyle/>
          <a:p>
            <a:r>
              <a:rPr lang="el-GR" sz="1400" dirty="0" smtClean="0"/>
              <a:t>Ο πνευμονιόκοκκος με τη χρώση </a:t>
            </a:r>
            <a:r>
              <a:rPr lang="en-US" sz="1400" dirty="0" smtClean="0"/>
              <a:t>Gram </a:t>
            </a:r>
            <a:r>
              <a:rPr lang="el-GR" sz="1400" dirty="0" smtClean="0"/>
              <a:t>εμφανίζεται ως </a:t>
            </a:r>
            <a:r>
              <a:rPr lang="en-US" sz="1400" dirty="0" smtClean="0"/>
              <a:t>Gram</a:t>
            </a:r>
            <a:r>
              <a:rPr lang="el-GR" sz="1400" dirty="0" smtClean="0"/>
              <a:t> (+) κόκκοι μονοί, σε κοντές αλυσίδες ή πιο συχνά σε ζεύγη με ελαφρά τονισμένα άκρα σε σχήμα οβάλ ή λογχοειδές (λογχοειδείς διπλόκοκκοι)</a:t>
            </a:r>
            <a:endParaRPr lang="el-GR" sz="14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icrobiologyinpictures.com/bacteria%20photos/streptococcus%20pneumoniae%20photos/streptococcus%20pneumoniae%20011b.jpg"/>
          <p:cNvPicPr>
            <a:picLocks noChangeAspect="1" noChangeArrowheads="1"/>
          </p:cNvPicPr>
          <p:nvPr/>
        </p:nvPicPr>
        <p:blipFill>
          <a:blip r:embed="rId2" cstate="print">
            <a:clrChange>
              <a:clrFrom>
                <a:srgbClr val="030303"/>
              </a:clrFrom>
              <a:clrTo>
                <a:srgbClr val="030303">
                  <a:alpha val="0"/>
                </a:srgbClr>
              </a:clrTo>
            </a:clrChange>
          </a:blip>
          <a:srcRect l="8141" t="5815" r="6955" b="9863"/>
          <a:stretch>
            <a:fillRect/>
          </a:stretch>
        </p:blipFill>
        <p:spPr bwMode="auto">
          <a:xfrm>
            <a:off x="1071538" y="1285860"/>
            <a:ext cx="2500330" cy="2786082"/>
          </a:xfrm>
          <a:prstGeom prst="rect">
            <a:avLst/>
          </a:prstGeom>
          <a:noFill/>
        </p:spPr>
      </p:pic>
      <p:pic>
        <p:nvPicPr>
          <p:cNvPr id="5" name="Picture 3" descr="C:\Documents and Settings\Eleni\Τα έγγραφά μου\Downloads\slide_16.jpg"/>
          <p:cNvPicPr>
            <a:picLocks noChangeAspect="1" noChangeArrowheads="1"/>
          </p:cNvPicPr>
          <p:nvPr/>
        </p:nvPicPr>
        <p:blipFill>
          <a:blip r:embed="rId3" cstate="print"/>
          <a:srcRect l="11328" r="11328"/>
          <a:stretch>
            <a:fillRect/>
          </a:stretch>
        </p:blipFill>
        <p:spPr bwMode="auto">
          <a:xfrm>
            <a:off x="4000496" y="1214422"/>
            <a:ext cx="3214710" cy="3214710"/>
          </a:xfrm>
          <a:prstGeom prst="rect">
            <a:avLst/>
          </a:prstGeom>
          <a:noFill/>
        </p:spPr>
      </p:pic>
      <p:sp>
        <p:nvSpPr>
          <p:cNvPr id="6" name="5 - TextBox"/>
          <p:cNvSpPr txBox="1"/>
          <p:nvPr/>
        </p:nvSpPr>
        <p:spPr>
          <a:xfrm>
            <a:off x="928662" y="4143380"/>
            <a:ext cx="2643206" cy="523220"/>
          </a:xfrm>
          <a:prstGeom prst="rect">
            <a:avLst/>
          </a:prstGeom>
          <a:noFill/>
        </p:spPr>
        <p:txBody>
          <a:bodyPr wrap="square" rtlCol="0">
            <a:spAutoFit/>
          </a:bodyPr>
          <a:lstStyle/>
          <a:p>
            <a:r>
              <a:rPr lang="el-GR" sz="1400" dirty="0" smtClean="0"/>
              <a:t>Αποικίες του πνευμονιόκοκκου σε σοκολατόχρωμο άγαρ.</a:t>
            </a:r>
            <a:endParaRPr lang="el-GR" sz="1400" dirty="0"/>
          </a:p>
        </p:txBody>
      </p:sp>
      <p:sp>
        <p:nvSpPr>
          <p:cNvPr id="7" name="6 - TextBox"/>
          <p:cNvSpPr txBox="1"/>
          <p:nvPr/>
        </p:nvSpPr>
        <p:spPr>
          <a:xfrm>
            <a:off x="857224" y="4786322"/>
            <a:ext cx="6357982" cy="1384995"/>
          </a:xfrm>
          <a:prstGeom prst="rect">
            <a:avLst/>
          </a:prstGeom>
          <a:noFill/>
          <a:ln>
            <a:solidFill>
              <a:schemeClr val="accent1"/>
            </a:solidFill>
          </a:ln>
        </p:spPr>
        <p:txBody>
          <a:bodyPr wrap="square" rtlCol="0">
            <a:spAutoFit/>
          </a:bodyPr>
          <a:lstStyle/>
          <a:p>
            <a:r>
              <a:rPr lang="el-GR" sz="1400" b="1" dirty="0" smtClean="0"/>
              <a:t>Καλλιέργεια πνευμονιόκοκκου</a:t>
            </a:r>
            <a:r>
              <a:rPr lang="el-GR" sz="1400" dirty="0" smtClean="0"/>
              <a:t>: καλλιεργείται σε εμπλουτισμένα θρεπτικά υλικά, όπως το σοκολατόχρωμο και αιματούχο άγαρ και το </a:t>
            </a:r>
            <a:r>
              <a:rPr lang="en-US" sz="1400" dirty="0" err="1" smtClean="0"/>
              <a:t>trypticase</a:t>
            </a:r>
            <a:r>
              <a:rPr lang="en-US" sz="1400" dirty="0" smtClean="0"/>
              <a:t> soy agar</a:t>
            </a:r>
            <a:r>
              <a:rPr lang="el-GR" sz="1400" dirty="0" smtClean="0"/>
              <a:t> με 5% αίμα προβάτου. Μερικά στελέχη απαιτούν αυξημένο </a:t>
            </a:r>
            <a:r>
              <a:rPr lang="en-US" sz="1400" dirty="0" smtClean="0"/>
              <a:t>CO</a:t>
            </a:r>
            <a:r>
              <a:rPr lang="en-US" sz="1400" baseline="-25000" dirty="0" smtClean="0"/>
              <a:t>2</a:t>
            </a:r>
            <a:r>
              <a:rPr lang="en-US" sz="1400" dirty="0" smtClean="0"/>
              <a:t>. </a:t>
            </a:r>
            <a:r>
              <a:rPr lang="el-GR" sz="1400" dirty="0" smtClean="0"/>
              <a:t>Οι αποικίες είναι κυκλικές, γυαλιστερές, με υγρή, βλεννώδη εμφάνιση και ζώνη α-αιμόλυσης. Σε παλιότερες αποικίες παρατηρείται κατάρρευση του κέντρου της αποικίας, δίνοντας την εικόνα νομίσματος με υπερυψωμένο στεφάνι. </a:t>
            </a:r>
            <a:endParaRPr lang="el-GR" sz="14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285720" y="662642"/>
          <a:ext cx="8501121" cy="5034280"/>
        </p:xfrm>
        <a:graphic>
          <a:graphicData uri="http://schemas.openxmlformats.org/drawingml/2006/table">
            <a:tbl>
              <a:tblPr firstRow="1" bandRow="1">
                <a:tableStyleId>{5C22544A-7EE6-4342-B048-85BDC9FD1C3A}</a:tableStyleId>
              </a:tblPr>
              <a:tblGrid>
                <a:gridCol w="2833707"/>
                <a:gridCol w="2833707"/>
                <a:gridCol w="2833707"/>
              </a:tblGrid>
              <a:tr h="370840">
                <a:tc gridSpan="3">
                  <a:txBody>
                    <a:bodyPr/>
                    <a:lstStyle/>
                    <a:p>
                      <a:pPr algn="ctr"/>
                      <a:r>
                        <a:rPr lang="el-GR" sz="1800" b="1" u="none" kern="1200" dirty="0" smtClean="0">
                          <a:solidFill>
                            <a:schemeClr val="lt1"/>
                          </a:solidFill>
                          <a:latin typeface="+mn-lt"/>
                          <a:ea typeface="+mn-ea"/>
                          <a:cs typeface="+mn-cs"/>
                        </a:rPr>
                        <a:t>Διαχωρισμός </a:t>
                      </a:r>
                      <a:r>
                        <a:rPr lang="en-US" sz="1800" b="1" u="none" kern="1200" dirty="0" smtClean="0">
                          <a:solidFill>
                            <a:schemeClr val="lt1"/>
                          </a:solidFill>
                          <a:latin typeface="+mn-lt"/>
                          <a:ea typeface="+mn-ea"/>
                          <a:cs typeface="+mn-cs"/>
                        </a:rPr>
                        <a:t>S</a:t>
                      </a:r>
                      <a:r>
                        <a:rPr lang="el-GR" sz="1800" b="1" u="none" kern="1200" dirty="0" smtClean="0">
                          <a:solidFill>
                            <a:schemeClr val="lt1"/>
                          </a:solidFill>
                          <a:latin typeface="+mn-lt"/>
                          <a:ea typeface="+mn-ea"/>
                          <a:cs typeface="+mn-cs"/>
                        </a:rPr>
                        <a:t>. </a:t>
                      </a:r>
                      <a:r>
                        <a:rPr lang="en-US" sz="1800" b="1" u="none" kern="1200" dirty="0" smtClean="0">
                          <a:solidFill>
                            <a:schemeClr val="lt1"/>
                          </a:solidFill>
                          <a:latin typeface="+mn-lt"/>
                          <a:ea typeface="+mn-ea"/>
                          <a:cs typeface="+mn-cs"/>
                        </a:rPr>
                        <a:t>pneumoniae</a:t>
                      </a:r>
                      <a:r>
                        <a:rPr lang="el-GR" sz="1800" b="1" u="none" kern="1200" dirty="0" smtClean="0">
                          <a:solidFill>
                            <a:schemeClr val="lt1"/>
                          </a:solidFill>
                          <a:latin typeface="+mn-lt"/>
                          <a:ea typeface="+mn-ea"/>
                          <a:cs typeface="+mn-cs"/>
                        </a:rPr>
                        <a:t> – πρασινίζοντες στρεπτόκοκκοι</a:t>
                      </a:r>
                      <a:endParaRPr lang="el-GR" sz="1800" b="1" u="none" kern="1200" dirty="0">
                        <a:solidFill>
                          <a:schemeClr val="lt1"/>
                        </a:solidFill>
                        <a:latin typeface="+mn-lt"/>
                        <a:ea typeface="+mn-ea"/>
                        <a:cs typeface="+mn-cs"/>
                      </a:endParaRPr>
                    </a:p>
                  </a:txBody>
                  <a:tcPr/>
                </a:tc>
                <a:tc hMerge="1">
                  <a:txBody>
                    <a:bodyPr/>
                    <a:lstStyle/>
                    <a:p>
                      <a:pPr algn="ctr"/>
                      <a:endParaRPr lang="el-GR" sz="1800" b="1" u="none" kern="1200" dirty="0">
                        <a:solidFill>
                          <a:schemeClr val="lt1"/>
                        </a:solidFill>
                        <a:latin typeface="+mn-lt"/>
                        <a:ea typeface="+mn-ea"/>
                        <a:cs typeface="+mn-cs"/>
                      </a:endParaRPr>
                    </a:p>
                  </a:txBody>
                  <a:tcPr/>
                </a:tc>
                <a:tc hMerge="1">
                  <a:txBody>
                    <a:bodyPr/>
                    <a:lstStyle/>
                    <a:p>
                      <a:endParaRPr lang="el-GR" dirty="0"/>
                    </a:p>
                  </a:txBody>
                  <a:tcPr/>
                </a:tc>
              </a:tr>
              <a:tr h="370840">
                <a:tc>
                  <a:txBody>
                    <a:bodyPr/>
                    <a:lstStyle/>
                    <a:p>
                      <a:endParaRPr lang="el-GR" u="non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u="none" kern="1200" dirty="0" smtClean="0">
                          <a:solidFill>
                            <a:schemeClr val="dk1"/>
                          </a:solidFill>
                          <a:latin typeface="+mn-lt"/>
                          <a:ea typeface="+mn-ea"/>
                          <a:cs typeface="+mn-cs"/>
                        </a:rPr>
                        <a:t>S</a:t>
                      </a:r>
                      <a:r>
                        <a:rPr lang="el-GR" sz="1800" b="1" i="1" u="none" kern="1200" dirty="0" smtClean="0">
                          <a:solidFill>
                            <a:schemeClr val="dk1"/>
                          </a:solidFill>
                          <a:latin typeface="+mn-lt"/>
                          <a:ea typeface="+mn-ea"/>
                          <a:cs typeface="+mn-cs"/>
                        </a:rPr>
                        <a:t>. </a:t>
                      </a:r>
                      <a:r>
                        <a:rPr lang="en-US" sz="1800" b="1" i="1" u="none" kern="1200" dirty="0" smtClean="0">
                          <a:solidFill>
                            <a:schemeClr val="dk1"/>
                          </a:solidFill>
                          <a:latin typeface="+mn-lt"/>
                          <a:ea typeface="+mn-ea"/>
                          <a:cs typeface="+mn-cs"/>
                        </a:rPr>
                        <a:t>pneumoniae</a:t>
                      </a:r>
                      <a:endParaRPr lang="el-GR" sz="1800" i="1" u="none" kern="1200" dirty="0" smtClean="0">
                        <a:solidFill>
                          <a:schemeClr val="dk1"/>
                        </a:solidFill>
                        <a:latin typeface="+mn-lt"/>
                        <a:ea typeface="+mn-ea"/>
                        <a:cs typeface="+mn-cs"/>
                      </a:endParaRPr>
                    </a:p>
                    <a:p>
                      <a:endParaRPr lang="el-GR" u="non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u="none" kern="1200" dirty="0" smtClean="0">
                          <a:solidFill>
                            <a:schemeClr val="dk1"/>
                          </a:solidFill>
                          <a:latin typeface="+mn-lt"/>
                          <a:ea typeface="+mn-ea"/>
                          <a:cs typeface="+mn-cs"/>
                        </a:rPr>
                        <a:t>Πρασινίζοντες στρεπτόκοκκοι</a:t>
                      </a:r>
                      <a:endParaRPr lang="el-GR" sz="1800" u="none" kern="1200" dirty="0" smtClean="0">
                        <a:solidFill>
                          <a:schemeClr val="dk1"/>
                        </a:solidFill>
                        <a:latin typeface="+mn-lt"/>
                        <a:ea typeface="+mn-ea"/>
                        <a:cs typeface="+mn-cs"/>
                      </a:endParaRPr>
                    </a:p>
                    <a:p>
                      <a:endParaRPr lang="el-GR" u="none" dirty="0"/>
                    </a:p>
                  </a:txBody>
                  <a:tcPr/>
                </a:tc>
              </a:tr>
              <a:tr h="370840">
                <a:tc>
                  <a:txBody>
                    <a:bodyPr/>
                    <a:lstStyle/>
                    <a:p>
                      <a:r>
                        <a:rPr lang="el-GR" sz="1400" b="1" kern="1200" dirty="0" smtClean="0">
                          <a:solidFill>
                            <a:schemeClr val="dk1"/>
                          </a:solidFill>
                          <a:latin typeface="+mn-lt"/>
                          <a:ea typeface="+mn-ea"/>
                          <a:cs typeface="+mn-cs"/>
                        </a:rPr>
                        <a:t>Καλλιέργεια:</a:t>
                      </a:r>
                      <a:endParaRPr lang="el-GR" sz="1400" dirty="0"/>
                    </a:p>
                  </a:txBody>
                  <a:tcPr/>
                </a:tc>
                <a:tc>
                  <a:txBody>
                    <a:bodyPr/>
                    <a:lstStyle/>
                    <a:p>
                      <a:r>
                        <a:rPr lang="el-GR" sz="1400" b="0" kern="1200" dirty="0" smtClean="0">
                          <a:solidFill>
                            <a:schemeClr val="dk1"/>
                          </a:solidFill>
                          <a:latin typeface="+mn-lt"/>
                          <a:ea typeface="+mn-ea"/>
                          <a:cs typeface="+mn-cs"/>
                        </a:rPr>
                        <a:t>αιματούχο και σοκολατόχρωμο άγαρ, α-</a:t>
                      </a:r>
                      <a:r>
                        <a:rPr lang="el-GR" sz="1400" b="0" kern="1200" dirty="0" err="1" smtClean="0">
                          <a:solidFill>
                            <a:schemeClr val="dk1"/>
                          </a:solidFill>
                          <a:latin typeface="+mn-lt"/>
                          <a:ea typeface="+mn-ea"/>
                          <a:cs typeface="+mn-cs"/>
                        </a:rPr>
                        <a:t>αιμόλυση</a:t>
                      </a:r>
                      <a:endParaRPr lang="el-GR"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mn-lt"/>
                          <a:ea typeface="+mn-ea"/>
                          <a:cs typeface="+mn-cs"/>
                        </a:rPr>
                        <a:t>αιματούχο και σοκολατόχρωμο άγαρ, α-</a:t>
                      </a:r>
                      <a:r>
                        <a:rPr lang="el-GR" sz="1400" b="0" kern="1200" dirty="0" err="1" smtClean="0">
                          <a:solidFill>
                            <a:schemeClr val="dk1"/>
                          </a:solidFill>
                          <a:latin typeface="+mn-lt"/>
                          <a:ea typeface="+mn-ea"/>
                          <a:cs typeface="+mn-cs"/>
                        </a:rPr>
                        <a:t>αιμόλυση</a:t>
                      </a:r>
                      <a:r>
                        <a:rPr lang="el-GR" sz="1400" b="0" kern="1200" dirty="0" smtClean="0">
                          <a:solidFill>
                            <a:schemeClr val="dk1"/>
                          </a:solidFill>
                          <a:latin typeface="+mn-lt"/>
                          <a:ea typeface="+mn-ea"/>
                          <a:cs typeface="+mn-cs"/>
                        </a:rPr>
                        <a:t> (ορισμένα στελέχη είναι μη αιμολυτικά)</a:t>
                      </a:r>
                    </a:p>
                    <a:p>
                      <a:endParaRPr lang="el-GR" sz="14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kern="1200" dirty="0" smtClean="0">
                          <a:solidFill>
                            <a:schemeClr val="dk1"/>
                          </a:solidFill>
                          <a:latin typeface="+mn-lt"/>
                          <a:ea typeface="+mn-ea"/>
                          <a:cs typeface="+mn-cs"/>
                        </a:rPr>
                        <a:t>Αποικίες:</a:t>
                      </a:r>
                      <a:endParaRPr lang="el-GR" sz="1400" kern="1200" dirty="0" smtClean="0">
                        <a:solidFill>
                          <a:schemeClr val="dk1"/>
                        </a:solidFill>
                        <a:latin typeface="+mn-lt"/>
                        <a:ea typeface="+mn-ea"/>
                        <a:cs typeface="+mn-cs"/>
                      </a:endParaRPr>
                    </a:p>
                    <a:p>
                      <a:endParaRPr lang="el-GR" sz="1400" dirty="0"/>
                    </a:p>
                  </a:txBody>
                  <a:tcPr/>
                </a:tc>
                <a:tc>
                  <a:txBody>
                    <a:bodyPr/>
                    <a:lstStyle/>
                    <a:p>
                      <a:r>
                        <a:rPr lang="el-GR" sz="1400" b="0" kern="1200" dirty="0" smtClean="0">
                          <a:solidFill>
                            <a:schemeClr val="dk1"/>
                          </a:solidFill>
                          <a:latin typeface="+mn-lt"/>
                          <a:ea typeface="+mn-ea"/>
                          <a:cs typeface="+mn-cs"/>
                        </a:rPr>
                        <a:t>κυκλικές, γυαλιστερές, υγρές, βλεννώδεις</a:t>
                      </a:r>
                      <a:endParaRPr lang="el-GR" sz="1400" b="0" dirty="0"/>
                    </a:p>
                  </a:txBody>
                  <a:tcPr/>
                </a:tc>
                <a:tc>
                  <a:txBody>
                    <a:bodyPr/>
                    <a:lstStyle/>
                    <a:p>
                      <a:r>
                        <a:rPr lang="el-GR" sz="1400" b="0" kern="1200" dirty="0" smtClean="0">
                          <a:solidFill>
                            <a:schemeClr val="dk1"/>
                          </a:solidFill>
                          <a:latin typeface="+mn-lt"/>
                          <a:ea typeface="+mn-ea"/>
                          <a:cs typeface="+mn-cs"/>
                        </a:rPr>
                        <a:t>μικρές, λευκές, μη στιλπνές </a:t>
                      </a:r>
                      <a:endParaRPr lang="el-GR" sz="1400" b="0" dirty="0"/>
                    </a:p>
                  </a:txBody>
                  <a:tcPr/>
                </a:tc>
              </a:tr>
              <a:tr h="370840">
                <a:tc>
                  <a:txBody>
                    <a:bodyPr/>
                    <a:lstStyle/>
                    <a:p>
                      <a:r>
                        <a:rPr lang="el-GR" sz="1400" b="1" kern="1200" dirty="0" smtClean="0">
                          <a:solidFill>
                            <a:schemeClr val="dk1"/>
                          </a:solidFill>
                          <a:latin typeface="+mn-lt"/>
                          <a:ea typeface="+mn-ea"/>
                          <a:cs typeface="+mn-cs"/>
                        </a:rPr>
                        <a:t>Χρώση </a:t>
                      </a:r>
                      <a:r>
                        <a:rPr lang="en-US" sz="1400" b="1" kern="1200" dirty="0" smtClean="0">
                          <a:solidFill>
                            <a:schemeClr val="dk1"/>
                          </a:solidFill>
                          <a:latin typeface="+mn-lt"/>
                          <a:ea typeface="+mn-ea"/>
                          <a:cs typeface="+mn-cs"/>
                        </a:rPr>
                        <a:t>Gram</a:t>
                      </a:r>
                      <a:r>
                        <a:rPr lang="el-GR" sz="1400" b="1" kern="1200" dirty="0" smtClean="0">
                          <a:solidFill>
                            <a:schemeClr val="dk1"/>
                          </a:solidFill>
                          <a:latin typeface="+mn-lt"/>
                          <a:ea typeface="+mn-ea"/>
                          <a:cs typeface="+mn-cs"/>
                        </a:rPr>
                        <a:t>:</a:t>
                      </a:r>
                      <a:endParaRPr lang="el-GR" sz="1400" dirty="0"/>
                    </a:p>
                  </a:txBody>
                  <a:tcPr/>
                </a:tc>
                <a:tc>
                  <a:txBody>
                    <a:bodyPr/>
                    <a:lstStyle/>
                    <a:p>
                      <a:r>
                        <a:rPr lang="en-US" sz="1400" b="0" kern="1200" dirty="0" smtClean="0">
                          <a:solidFill>
                            <a:schemeClr val="dk1"/>
                          </a:solidFill>
                          <a:latin typeface="+mn-lt"/>
                          <a:ea typeface="+mn-ea"/>
                          <a:cs typeface="+mn-cs"/>
                        </a:rPr>
                        <a:t>Gram</a:t>
                      </a:r>
                      <a:r>
                        <a:rPr lang="el-GR" sz="1400" b="0" kern="1200" dirty="0" smtClean="0">
                          <a:solidFill>
                            <a:schemeClr val="dk1"/>
                          </a:solidFill>
                          <a:latin typeface="+mn-lt"/>
                          <a:ea typeface="+mn-ea"/>
                          <a:cs typeface="+mn-cs"/>
                        </a:rPr>
                        <a:t> (+) κόκκοι, σε ζεύγη, σχήμα κυττάρων λογχοειδές</a:t>
                      </a:r>
                    </a:p>
                    <a:p>
                      <a:endParaRPr lang="el-GR" sz="1400" b="0" dirty="0"/>
                    </a:p>
                  </a:txBody>
                  <a:tcPr/>
                </a:tc>
                <a:tc>
                  <a:txBody>
                    <a:bodyPr/>
                    <a:lstStyle/>
                    <a:p>
                      <a:r>
                        <a:rPr lang="en-US" sz="1400" b="0" kern="1200" dirty="0" smtClean="0">
                          <a:solidFill>
                            <a:schemeClr val="dk1"/>
                          </a:solidFill>
                          <a:latin typeface="+mn-lt"/>
                          <a:ea typeface="+mn-ea"/>
                          <a:cs typeface="+mn-cs"/>
                        </a:rPr>
                        <a:t>Gram</a:t>
                      </a:r>
                      <a:r>
                        <a:rPr lang="el-GR" sz="1400" b="0" kern="1200" dirty="0" smtClean="0">
                          <a:solidFill>
                            <a:schemeClr val="dk1"/>
                          </a:solidFill>
                          <a:latin typeface="+mn-lt"/>
                          <a:ea typeface="+mn-ea"/>
                          <a:cs typeface="+mn-cs"/>
                        </a:rPr>
                        <a:t> (+) κόκκοι, σε αλυσίδες</a:t>
                      </a:r>
                      <a:endParaRPr lang="el-GR" sz="14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kern="1200" dirty="0" smtClean="0">
                          <a:solidFill>
                            <a:schemeClr val="dk1"/>
                          </a:solidFill>
                          <a:latin typeface="+mn-lt"/>
                          <a:ea typeface="+mn-ea"/>
                          <a:cs typeface="+mn-cs"/>
                        </a:rPr>
                        <a:t>Εξέταση </a:t>
                      </a:r>
                      <a:r>
                        <a:rPr lang="el-GR" sz="1400" b="1" kern="1200" dirty="0" err="1" smtClean="0">
                          <a:solidFill>
                            <a:schemeClr val="dk1"/>
                          </a:solidFill>
                          <a:latin typeface="+mn-lt"/>
                          <a:ea typeface="+mn-ea"/>
                          <a:cs typeface="+mn-cs"/>
                        </a:rPr>
                        <a:t>οπτοχίνης</a:t>
                      </a:r>
                      <a:r>
                        <a:rPr lang="el-GR" sz="1400" b="1" kern="1200" dirty="0" smtClean="0">
                          <a:solidFill>
                            <a:schemeClr val="dk1"/>
                          </a:solidFill>
                          <a:latin typeface="+mn-lt"/>
                          <a:ea typeface="+mn-ea"/>
                          <a:cs typeface="+mn-cs"/>
                        </a:rPr>
                        <a:t>:</a:t>
                      </a:r>
                      <a:endParaRPr lang="el-GR" sz="1400" kern="1200" dirty="0" smtClean="0">
                        <a:solidFill>
                          <a:schemeClr val="dk1"/>
                        </a:solidFill>
                        <a:latin typeface="+mn-lt"/>
                        <a:ea typeface="+mn-ea"/>
                        <a:cs typeface="+mn-cs"/>
                      </a:endParaRPr>
                    </a:p>
                    <a:p>
                      <a:endParaRPr lang="el-GR" sz="1400" dirty="0"/>
                    </a:p>
                  </a:txBody>
                  <a:tcPr/>
                </a:tc>
                <a:tc>
                  <a:txBody>
                    <a:bodyPr/>
                    <a:lstStyle/>
                    <a:p>
                      <a:r>
                        <a:rPr lang="el-GR" sz="1400" b="0" kern="1200" dirty="0" smtClean="0">
                          <a:solidFill>
                            <a:schemeClr val="dk1"/>
                          </a:solidFill>
                          <a:latin typeface="+mn-lt"/>
                          <a:ea typeface="+mn-ea"/>
                          <a:cs typeface="+mn-cs"/>
                        </a:rPr>
                        <a:t>ευαίσθητοι</a:t>
                      </a:r>
                      <a:endParaRPr lang="el-GR"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mn-lt"/>
                          <a:ea typeface="+mn-ea"/>
                          <a:cs typeface="+mn-cs"/>
                        </a:rPr>
                        <a:t>ανθεκτικοί</a:t>
                      </a:r>
                    </a:p>
                    <a:p>
                      <a:endParaRPr lang="el-GR" sz="14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kern="1200" dirty="0" smtClean="0">
                          <a:solidFill>
                            <a:schemeClr val="dk1"/>
                          </a:solidFill>
                          <a:latin typeface="+mn-lt"/>
                          <a:ea typeface="+mn-ea"/>
                          <a:cs typeface="+mn-cs"/>
                        </a:rPr>
                        <a:t>Εξέταση χολής:</a:t>
                      </a:r>
                      <a:endParaRPr lang="el-GR" sz="1400" kern="1200" dirty="0" smtClean="0">
                        <a:solidFill>
                          <a:schemeClr val="dk1"/>
                        </a:solidFill>
                        <a:latin typeface="+mn-lt"/>
                        <a:ea typeface="+mn-ea"/>
                        <a:cs typeface="+mn-cs"/>
                      </a:endParaRPr>
                    </a:p>
                    <a:p>
                      <a:endParaRPr lang="el-GR" sz="1400" dirty="0"/>
                    </a:p>
                  </a:txBody>
                  <a:tcPr/>
                </a:tc>
                <a:tc>
                  <a:txBody>
                    <a:bodyPr/>
                    <a:lstStyle/>
                    <a:p>
                      <a:r>
                        <a:rPr lang="el-GR" sz="1400" b="0" kern="1200" dirty="0" err="1" smtClean="0">
                          <a:solidFill>
                            <a:schemeClr val="dk1"/>
                          </a:solidFill>
                          <a:latin typeface="+mn-lt"/>
                          <a:ea typeface="+mn-ea"/>
                          <a:cs typeface="+mn-cs"/>
                        </a:rPr>
                        <a:t>διαλυτοποίηση</a:t>
                      </a:r>
                      <a:endParaRPr lang="el-GR" sz="1400" b="0" dirty="0"/>
                    </a:p>
                  </a:txBody>
                  <a:tcPr/>
                </a:tc>
                <a:tc>
                  <a:txBody>
                    <a:bodyPr/>
                    <a:lstStyle/>
                    <a:p>
                      <a:r>
                        <a:rPr lang="el-GR" sz="1400" b="0" kern="1200" dirty="0" smtClean="0">
                          <a:solidFill>
                            <a:schemeClr val="dk1"/>
                          </a:solidFill>
                          <a:latin typeface="+mn-lt"/>
                          <a:ea typeface="+mn-ea"/>
                          <a:cs typeface="+mn-cs"/>
                        </a:rPr>
                        <a:t>δε </a:t>
                      </a:r>
                      <a:r>
                        <a:rPr lang="el-GR" sz="1400" b="0" kern="1200" dirty="0" err="1" smtClean="0">
                          <a:solidFill>
                            <a:schemeClr val="dk1"/>
                          </a:solidFill>
                          <a:latin typeface="+mn-lt"/>
                          <a:ea typeface="+mn-ea"/>
                          <a:cs typeface="+mn-cs"/>
                        </a:rPr>
                        <a:t>διαλυτοποιούνται</a:t>
                      </a:r>
                      <a:endParaRPr lang="el-GR" sz="1400" b="0" dirty="0"/>
                    </a:p>
                  </a:txBody>
                  <a:tcPr/>
                </a:tc>
              </a:tr>
              <a:tr h="370840">
                <a:tc>
                  <a:txBody>
                    <a:bodyPr/>
                    <a:lstStyle/>
                    <a:p>
                      <a:r>
                        <a:rPr lang="el-GR" sz="1400" b="1" kern="1200" dirty="0" smtClean="0">
                          <a:solidFill>
                            <a:schemeClr val="dk1"/>
                          </a:solidFill>
                          <a:latin typeface="+mn-lt"/>
                          <a:ea typeface="+mn-ea"/>
                          <a:cs typeface="+mn-cs"/>
                        </a:rPr>
                        <a:t>Εξέταση εξοιδήσεως του ελύτρου: </a:t>
                      </a:r>
                      <a:endParaRPr lang="el-GR"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mn-lt"/>
                          <a:ea typeface="+mn-ea"/>
                          <a:cs typeface="+mn-cs"/>
                        </a:rPr>
                        <a:t>ταυτοποίηση πνευμονιόκοκκου </a:t>
                      </a:r>
                    </a:p>
                    <a:p>
                      <a:endParaRPr lang="el-GR" sz="1400" b="0" dirty="0"/>
                    </a:p>
                  </a:txBody>
                  <a:tcPr/>
                </a:tc>
                <a:tc>
                  <a:txBody>
                    <a:bodyPr/>
                    <a:lstStyle/>
                    <a:p>
                      <a:endParaRPr lang="el-GR" sz="1400" b="0" dirty="0"/>
                    </a:p>
                  </a:txBody>
                  <a:tcPr/>
                </a:tc>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descr="C:\Documents and Settings\Eleni\Τα έγγραφά μου\Downloads\streptococcus pneumoniae 06.jpg"/>
          <p:cNvPicPr>
            <a:picLocks noChangeAspect="1" noChangeArrowheads="1"/>
          </p:cNvPicPr>
          <p:nvPr/>
        </p:nvPicPr>
        <p:blipFill>
          <a:blip r:embed="rId2" cstate="print"/>
          <a:srcRect/>
          <a:stretch>
            <a:fillRect/>
          </a:stretch>
        </p:blipFill>
        <p:spPr bwMode="auto">
          <a:xfrm>
            <a:off x="1071538" y="285728"/>
            <a:ext cx="6929486" cy="5659454"/>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Eleni\Τα έγγραφά μου\Downloads\Untitled-2.jpg"/>
          <p:cNvPicPr>
            <a:picLocks noChangeAspect="1" noChangeArrowheads="1"/>
          </p:cNvPicPr>
          <p:nvPr/>
        </p:nvPicPr>
        <p:blipFill>
          <a:blip r:embed="rId2" cstate="print"/>
          <a:srcRect/>
          <a:stretch>
            <a:fillRect/>
          </a:stretch>
        </p:blipFill>
        <p:spPr bwMode="auto">
          <a:xfrm>
            <a:off x="3571868" y="1071546"/>
            <a:ext cx="5357850" cy="4294182"/>
          </a:xfrm>
          <a:prstGeom prst="rect">
            <a:avLst/>
          </a:prstGeom>
          <a:noFill/>
        </p:spPr>
      </p:pic>
      <p:sp>
        <p:nvSpPr>
          <p:cNvPr id="3" name="2 - TextBox"/>
          <p:cNvSpPr txBox="1"/>
          <p:nvPr/>
        </p:nvSpPr>
        <p:spPr>
          <a:xfrm>
            <a:off x="71438" y="2113184"/>
            <a:ext cx="3357554" cy="1815882"/>
          </a:xfrm>
          <a:prstGeom prst="rect">
            <a:avLst/>
          </a:prstGeom>
          <a:noFill/>
          <a:ln>
            <a:solidFill>
              <a:srgbClr val="C00000"/>
            </a:solidFill>
          </a:ln>
        </p:spPr>
        <p:txBody>
          <a:bodyPr wrap="square" rtlCol="0">
            <a:spAutoFit/>
          </a:bodyPr>
          <a:lstStyle/>
          <a:p>
            <a:pPr algn="ctr"/>
            <a:r>
              <a:rPr lang="el-GR" sz="1400" b="1" dirty="0" smtClean="0"/>
              <a:t>Αντίδραση εξοιδήσεως του ελύτρου</a:t>
            </a:r>
          </a:p>
          <a:p>
            <a:r>
              <a:rPr lang="el-GR" sz="1400" dirty="0" smtClean="0"/>
              <a:t>Ανάμιξη του δείγματος με αντιπνευμονικό ορό μαζί με μπλε του μεθυλενίου. Μικροσκοπική εξέταση με καταδυτικό φακό.</a:t>
            </a:r>
          </a:p>
          <a:p>
            <a:r>
              <a:rPr lang="el-GR" sz="1400" dirty="0" smtClean="0"/>
              <a:t>Η αντίδραση προσδιορίζει τον τύπο του ελύτρου και χρησιμοποιείται στην ταυτοποίηση των στελεχών του μικροβίου</a:t>
            </a:r>
            <a:endParaRPr lang="el-GR" sz="14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071670" y="2000240"/>
            <a:ext cx="4500594" cy="3416320"/>
          </a:xfrm>
          <a:prstGeom prst="rect">
            <a:avLst/>
          </a:prstGeom>
          <a:noFill/>
          <a:ln>
            <a:solidFill>
              <a:schemeClr val="accent1"/>
            </a:solidFill>
          </a:ln>
        </p:spPr>
        <p:txBody>
          <a:bodyPr wrap="square" rtlCol="0">
            <a:spAutoFit/>
          </a:bodyPr>
          <a:lstStyle/>
          <a:p>
            <a:r>
              <a:rPr lang="el-GR" b="1" dirty="0" smtClean="0"/>
              <a:t> </a:t>
            </a:r>
            <a:endParaRPr lang="el-GR" dirty="0" smtClean="0"/>
          </a:p>
          <a:p>
            <a:r>
              <a:rPr lang="el-GR" dirty="0" smtClean="0"/>
              <a:t>Έλεγχος ευαισθησίας σε </a:t>
            </a:r>
            <a:r>
              <a:rPr lang="el-GR" dirty="0" err="1" smtClean="0"/>
              <a:t>πενικιλλίνη</a:t>
            </a:r>
            <a:r>
              <a:rPr lang="el-GR" dirty="0" smtClean="0"/>
              <a:t>:</a:t>
            </a:r>
          </a:p>
          <a:p>
            <a:r>
              <a:rPr lang="el-GR" dirty="0" smtClean="0"/>
              <a:t> </a:t>
            </a:r>
          </a:p>
          <a:p>
            <a:r>
              <a:rPr lang="el-GR" dirty="0" smtClean="0"/>
              <a:t>Ζώνη αναστολής </a:t>
            </a:r>
            <a:r>
              <a:rPr lang="el-GR" u="sng" dirty="0" smtClean="0"/>
              <a:t>&gt;</a:t>
            </a:r>
            <a:r>
              <a:rPr lang="el-GR" dirty="0" smtClean="0"/>
              <a:t> 20</a:t>
            </a:r>
            <a:r>
              <a:rPr lang="en-US" dirty="0" smtClean="0"/>
              <a:t>mm</a:t>
            </a:r>
            <a:r>
              <a:rPr lang="el-GR" dirty="0" smtClean="0"/>
              <a:t>   </a:t>
            </a:r>
            <a:r>
              <a:rPr lang="el-GR" dirty="0" smtClean="0">
                <a:sym typeface="Wingdings" pitchFamily="2" charset="2"/>
              </a:rPr>
              <a:t></a:t>
            </a:r>
            <a:r>
              <a:rPr lang="el-GR" dirty="0" smtClean="0"/>
              <a:t>   ευαίσθητο</a:t>
            </a:r>
          </a:p>
          <a:p>
            <a:r>
              <a:rPr lang="el-GR" dirty="0" smtClean="0"/>
              <a:t>                                                                  </a:t>
            </a:r>
          </a:p>
          <a:p>
            <a:r>
              <a:rPr lang="el-GR" dirty="0" smtClean="0"/>
              <a:t>Ζώνη αναστολής &lt; 19</a:t>
            </a:r>
            <a:r>
              <a:rPr lang="en-US" dirty="0" smtClean="0"/>
              <a:t>mm</a:t>
            </a:r>
            <a:r>
              <a:rPr lang="el-GR" dirty="0" smtClean="0"/>
              <a:t>    </a:t>
            </a:r>
            <a:r>
              <a:rPr lang="el-GR" dirty="0" smtClean="0">
                <a:sym typeface="Wingdings" pitchFamily="2" charset="2"/>
              </a:rPr>
              <a:t></a:t>
            </a:r>
            <a:r>
              <a:rPr lang="el-GR" dirty="0" smtClean="0"/>
              <a:t>   </a:t>
            </a:r>
            <a:r>
              <a:rPr lang="en-US" dirty="0" smtClean="0"/>
              <a:t>MIC</a:t>
            </a:r>
            <a:r>
              <a:rPr lang="el-GR" dirty="0" smtClean="0"/>
              <a:t>: </a:t>
            </a:r>
          </a:p>
          <a:p>
            <a:r>
              <a:rPr lang="el-GR" dirty="0" smtClean="0"/>
              <a:t/>
            </a:r>
            <a:br>
              <a:rPr lang="el-GR" dirty="0" smtClean="0"/>
            </a:br>
            <a:r>
              <a:rPr lang="el-GR" dirty="0" smtClean="0"/>
              <a:t>               </a:t>
            </a:r>
            <a:r>
              <a:rPr lang="el-GR" u="sng" dirty="0" smtClean="0"/>
              <a:t>&lt; </a:t>
            </a:r>
            <a:r>
              <a:rPr lang="el-GR" dirty="0" smtClean="0"/>
              <a:t>0,06 </a:t>
            </a:r>
            <a:r>
              <a:rPr lang="en-US" dirty="0" smtClean="0"/>
              <a:t>U</a:t>
            </a:r>
            <a:r>
              <a:rPr lang="el-GR" dirty="0" smtClean="0"/>
              <a:t>/</a:t>
            </a:r>
            <a:r>
              <a:rPr lang="en-US" dirty="0" smtClean="0"/>
              <a:t>ml </a:t>
            </a:r>
            <a:r>
              <a:rPr lang="el-GR" dirty="0" smtClean="0"/>
              <a:t> </a:t>
            </a:r>
            <a:r>
              <a:rPr lang="el-GR" dirty="0" smtClean="0">
                <a:sym typeface="Wingdings" pitchFamily="2" charset="2"/>
              </a:rPr>
              <a:t></a:t>
            </a:r>
            <a:r>
              <a:rPr lang="el-GR" dirty="0" smtClean="0"/>
              <a:t>  ευαίσθητο</a:t>
            </a:r>
          </a:p>
          <a:p>
            <a:r>
              <a:rPr lang="el-GR" dirty="0" smtClean="0"/>
              <a:t>               0,06-1 </a:t>
            </a:r>
            <a:r>
              <a:rPr lang="en-US" dirty="0" smtClean="0"/>
              <a:t>U</a:t>
            </a:r>
            <a:r>
              <a:rPr lang="el-GR" dirty="0" smtClean="0"/>
              <a:t>/</a:t>
            </a:r>
            <a:r>
              <a:rPr lang="en-US" dirty="0" smtClean="0"/>
              <a:t>ml </a:t>
            </a:r>
            <a:r>
              <a:rPr lang="el-GR" dirty="0" smtClean="0"/>
              <a:t> </a:t>
            </a:r>
            <a:r>
              <a:rPr lang="el-GR" dirty="0" smtClean="0">
                <a:sym typeface="Wingdings" pitchFamily="2" charset="2"/>
              </a:rPr>
              <a:t></a:t>
            </a:r>
            <a:r>
              <a:rPr lang="el-GR" dirty="0" smtClean="0"/>
              <a:t>  μετρίως ευαίσθητο</a:t>
            </a:r>
          </a:p>
          <a:p>
            <a:r>
              <a:rPr lang="el-GR" dirty="0" smtClean="0"/>
              <a:t>               </a:t>
            </a:r>
            <a:r>
              <a:rPr lang="el-GR" u="sng" dirty="0" smtClean="0"/>
              <a:t>&gt; </a:t>
            </a:r>
            <a:r>
              <a:rPr lang="el-GR" dirty="0" smtClean="0"/>
              <a:t>1</a:t>
            </a:r>
            <a:r>
              <a:rPr lang="en-US" dirty="0" smtClean="0"/>
              <a:t>U</a:t>
            </a:r>
            <a:r>
              <a:rPr lang="el-GR" dirty="0" smtClean="0"/>
              <a:t>/</a:t>
            </a:r>
            <a:r>
              <a:rPr lang="en-US" dirty="0" smtClean="0"/>
              <a:t>ml </a:t>
            </a:r>
            <a:r>
              <a:rPr lang="el-GR" dirty="0" smtClean="0"/>
              <a:t>        </a:t>
            </a:r>
            <a:r>
              <a:rPr lang="el-GR" dirty="0" smtClean="0">
                <a:sym typeface="Wingdings" pitchFamily="2" charset="2"/>
              </a:rPr>
              <a:t></a:t>
            </a:r>
            <a:r>
              <a:rPr lang="el-GR" dirty="0" smtClean="0"/>
              <a:t>  ανθεκτικό            </a:t>
            </a:r>
            <a:r>
              <a:rPr lang="el-GR" b="1" dirty="0" smtClean="0"/>
              <a:t>                                                      </a:t>
            </a:r>
            <a:endParaRPr lang="el-GR" dirty="0" smtClean="0"/>
          </a:p>
          <a:p>
            <a:r>
              <a:rPr lang="el-GR" b="1" dirty="0" smtClean="0"/>
              <a:t> </a:t>
            </a:r>
            <a:endParaRPr lang="el-GR" dirty="0" smtClean="0"/>
          </a:p>
          <a:p>
            <a:endParaRPr lang="el-GR" dirty="0"/>
          </a:p>
        </p:txBody>
      </p:sp>
      <p:sp>
        <p:nvSpPr>
          <p:cNvPr id="5" name="4 - TextBox"/>
          <p:cNvSpPr txBox="1"/>
          <p:nvPr/>
        </p:nvSpPr>
        <p:spPr>
          <a:xfrm>
            <a:off x="2071670" y="1500174"/>
            <a:ext cx="4500594" cy="369332"/>
          </a:xfrm>
          <a:prstGeom prst="rect">
            <a:avLst/>
          </a:prstGeom>
          <a:solidFill>
            <a:schemeClr val="accent1"/>
          </a:solidFill>
          <a:ln>
            <a:solidFill>
              <a:schemeClr val="tx2"/>
            </a:solidFill>
          </a:ln>
        </p:spPr>
        <p:txBody>
          <a:bodyPr wrap="square" rtlCol="0">
            <a:spAutoFit/>
          </a:bodyPr>
          <a:lstStyle/>
          <a:p>
            <a:pPr algn="ctr"/>
            <a:r>
              <a:rPr lang="el-GR" b="1" dirty="0" smtClean="0">
                <a:solidFill>
                  <a:schemeClr val="bg1"/>
                </a:solidFill>
              </a:rPr>
              <a:t>Αντιβιόγραμμα πνευμονιόκοκκου</a:t>
            </a:r>
            <a:endParaRPr lang="el-GR" dirty="0">
              <a:solidFill>
                <a:schemeClr val="bg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259588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l-GR" sz="1800" b="1" kern="1200" dirty="0" smtClean="0">
                          <a:solidFill>
                            <a:schemeClr val="lt1"/>
                          </a:solidFill>
                          <a:latin typeface="+mn-lt"/>
                          <a:ea typeface="+mn-ea"/>
                          <a:cs typeface="+mn-cs"/>
                        </a:rPr>
                        <a:t>Έλεγχος ευαισθησίας στα</a:t>
                      </a:r>
                      <a:r>
                        <a:rPr lang="el-GR" sz="1800" b="1" kern="1200" baseline="0" dirty="0" smtClean="0">
                          <a:solidFill>
                            <a:schemeClr val="lt1"/>
                          </a:solidFill>
                          <a:latin typeface="+mn-lt"/>
                          <a:ea typeface="+mn-ea"/>
                          <a:cs typeface="+mn-cs"/>
                        </a:rPr>
                        <a:t> αντιβιοτικά:</a:t>
                      </a:r>
                      <a:endParaRPr lang="el-GR" dirty="0"/>
                    </a:p>
                  </a:txBody>
                  <a:tcPr/>
                </a:tc>
              </a:tr>
              <a:tr h="370840">
                <a:tc>
                  <a:txBody>
                    <a:bodyPr/>
                    <a:lstStyle/>
                    <a:p>
                      <a:pPr algn="ctr"/>
                      <a:r>
                        <a:rPr lang="el-GR" sz="1600" b="0" kern="1200" dirty="0" err="1" smtClean="0">
                          <a:solidFill>
                            <a:schemeClr val="dk1"/>
                          </a:solidFill>
                          <a:latin typeface="+mn-lt"/>
                          <a:ea typeface="+mn-ea"/>
                          <a:cs typeface="+mn-cs"/>
                        </a:rPr>
                        <a:t>Οφλαξασίνη</a:t>
                      </a:r>
                      <a:endParaRPr lang="el-GR" sz="1600" b="0" dirty="0"/>
                    </a:p>
                  </a:txBody>
                  <a:tcPr/>
                </a:tc>
              </a:tr>
              <a:tr h="370840">
                <a:tc>
                  <a:txBody>
                    <a:bodyPr/>
                    <a:lstStyle/>
                    <a:p>
                      <a:pPr algn="ctr"/>
                      <a:r>
                        <a:rPr lang="el-GR" sz="1600" b="0" kern="1200" dirty="0" err="1" smtClean="0">
                          <a:solidFill>
                            <a:schemeClr val="dk1"/>
                          </a:solidFill>
                          <a:latin typeface="+mn-lt"/>
                          <a:ea typeface="+mn-ea"/>
                          <a:cs typeface="+mn-cs"/>
                        </a:rPr>
                        <a:t>Ερυθρομυκίνη</a:t>
                      </a:r>
                      <a:endParaRPr lang="el-GR" sz="1600" b="0" kern="1200" dirty="0" smtClean="0">
                        <a:solidFill>
                          <a:schemeClr val="dk1"/>
                        </a:solidFill>
                        <a:latin typeface="+mn-lt"/>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err="1" smtClean="0">
                          <a:solidFill>
                            <a:schemeClr val="dk1"/>
                          </a:solidFill>
                          <a:latin typeface="+mn-lt"/>
                          <a:ea typeface="+mn-ea"/>
                          <a:cs typeface="+mn-cs"/>
                        </a:rPr>
                        <a:t>Ιμιπενέμη</a:t>
                      </a:r>
                      <a:endParaRPr lang="el-GR" sz="1600" b="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err="1" smtClean="0">
                          <a:solidFill>
                            <a:schemeClr val="dk1"/>
                          </a:solidFill>
                          <a:latin typeface="+mn-lt"/>
                          <a:ea typeface="+mn-ea"/>
                          <a:cs typeface="+mn-cs"/>
                        </a:rPr>
                        <a:t>Τετρακυκλίνη</a:t>
                      </a:r>
                      <a:endParaRPr lang="el-GR" sz="1600" b="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err="1" smtClean="0">
                          <a:solidFill>
                            <a:schemeClr val="dk1"/>
                          </a:solidFill>
                          <a:latin typeface="+mn-lt"/>
                          <a:ea typeface="+mn-ea"/>
                          <a:cs typeface="+mn-cs"/>
                        </a:rPr>
                        <a:t>Χλωραμφαινικόλη</a:t>
                      </a:r>
                      <a:endParaRPr lang="el-GR" sz="1600" b="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err="1" smtClean="0">
                          <a:solidFill>
                            <a:schemeClr val="dk1"/>
                          </a:solidFill>
                          <a:latin typeface="+mn-lt"/>
                          <a:ea typeface="+mn-ea"/>
                          <a:cs typeface="+mn-cs"/>
                        </a:rPr>
                        <a:t>Ριφαμπικίνη</a:t>
                      </a:r>
                      <a:endParaRPr lang="el-GR" sz="1600" b="0" dirty="0"/>
                    </a:p>
                  </a:txBody>
                  <a:tcPr/>
                </a:tc>
              </a:tr>
            </a:tbl>
          </a:graphicData>
        </a:graphic>
      </p:graphicFrame>
      <p:graphicFrame>
        <p:nvGraphicFramePr>
          <p:cNvPr id="5" name="4 - Πίνακας"/>
          <p:cNvGraphicFramePr>
            <a:graphicFrameLocks noGrp="1"/>
          </p:cNvGraphicFramePr>
          <p:nvPr/>
        </p:nvGraphicFramePr>
        <p:xfrm>
          <a:off x="1524000" y="4275794"/>
          <a:ext cx="6096000" cy="1854200"/>
        </p:xfrm>
        <a:graphic>
          <a:graphicData uri="http://schemas.openxmlformats.org/drawingml/2006/table">
            <a:tbl>
              <a:tblPr firstRow="1" bandRow="1">
                <a:tableStyleId>{5C22544A-7EE6-4342-B048-85BDC9FD1C3A}</a:tableStyleId>
              </a:tblPr>
              <a:tblGrid>
                <a:gridCol w="6096000"/>
              </a:tblGrid>
              <a:tr h="370840">
                <a:tc>
                  <a:txBody>
                    <a:bodyPr/>
                    <a:lstStyle/>
                    <a:p>
                      <a:r>
                        <a:rPr lang="el-GR" sz="1800" b="1" kern="1200" dirty="0" smtClean="0">
                          <a:solidFill>
                            <a:schemeClr val="lt1"/>
                          </a:solidFill>
                          <a:latin typeface="+mn-lt"/>
                          <a:ea typeface="+mn-ea"/>
                          <a:cs typeface="+mn-cs"/>
                        </a:rPr>
                        <a:t>Σε σοβαρές λοιμώξεις έλεγχος ευαισθησίας στα</a:t>
                      </a:r>
                      <a:r>
                        <a:rPr lang="el-GR" sz="1800" b="1" kern="1200" baseline="0" dirty="0" smtClean="0">
                          <a:solidFill>
                            <a:schemeClr val="lt1"/>
                          </a:solidFill>
                          <a:latin typeface="+mn-lt"/>
                          <a:ea typeface="+mn-ea"/>
                          <a:cs typeface="+mn-cs"/>
                        </a:rPr>
                        <a:t> αντιβιοτικά:</a:t>
                      </a:r>
                      <a:endParaRPr lang="el-GR" dirty="0"/>
                    </a:p>
                  </a:txBody>
                  <a:tcPr/>
                </a:tc>
              </a:tr>
              <a:tr h="370840">
                <a:tc>
                  <a:txBody>
                    <a:bodyPr/>
                    <a:lstStyle/>
                    <a:p>
                      <a:pPr algn="ctr"/>
                      <a:r>
                        <a:rPr lang="el-GR" sz="1600" b="0" kern="1200" dirty="0" err="1" smtClean="0">
                          <a:solidFill>
                            <a:schemeClr val="dk1"/>
                          </a:solidFill>
                          <a:latin typeface="+mn-lt"/>
                          <a:ea typeface="+mn-ea"/>
                          <a:cs typeface="+mn-cs"/>
                        </a:rPr>
                        <a:t>Κεφαλοσπορίνες</a:t>
                      </a:r>
                      <a:r>
                        <a:rPr lang="el-GR" sz="1600" b="0" kern="1200" dirty="0" smtClean="0">
                          <a:solidFill>
                            <a:schemeClr val="dk1"/>
                          </a:solidFill>
                          <a:latin typeface="+mn-lt"/>
                          <a:ea typeface="+mn-ea"/>
                          <a:cs typeface="+mn-cs"/>
                        </a:rPr>
                        <a:t> τρίτης γενεάς (</a:t>
                      </a:r>
                      <a:r>
                        <a:rPr lang="el-GR" sz="1600" b="0" kern="1200" dirty="0" err="1" smtClean="0">
                          <a:solidFill>
                            <a:schemeClr val="dk1"/>
                          </a:solidFill>
                          <a:latin typeface="+mn-lt"/>
                          <a:ea typeface="+mn-ea"/>
                          <a:cs typeface="+mn-cs"/>
                        </a:rPr>
                        <a:t>κεφτριαξόνη</a:t>
                      </a:r>
                      <a:r>
                        <a:rPr lang="el-GR" sz="1600" b="0" kern="1200" dirty="0" smtClean="0">
                          <a:solidFill>
                            <a:schemeClr val="dk1"/>
                          </a:solidFill>
                          <a:latin typeface="+mn-lt"/>
                          <a:ea typeface="+mn-ea"/>
                          <a:cs typeface="+mn-cs"/>
                        </a:rPr>
                        <a:t>, </a:t>
                      </a:r>
                      <a:r>
                        <a:rPr lang="el-GR" sz="1600" b="0" kern="1200" dirty="0" err="1" smtClean="0">
                          <a:solidFill>
                            <a:schemeClr val="dk1"/>
                          </a:solidFill>
                          <a:latin typeface="+mn-lt"/>
                          <a:ea typeface="+mn-ea"/>
                          <a:cs typeface="+mn-cs"/>
                        </a:rPr>
                        <a:t>κεφοταξίμη</a:t>
                      </a:r>
                      <a:r>
                        <a:rPr lang="el-GR" sz="1600" b="0" kern="1200" dirty="0" smtClean="0">
                          <a:solidFill>
                            <a:schemeClr val="dk1"/>
                          </a:solidFill>
                          <a:latin typeface="+mn-lt"/>
                          <a:ea typeface="+mn-ea"/>
                          <a:cs typeface="+mn-cs"/>
                        </a:rPr>
                        <a:t>)</a:t>
                      </a:r>
                      <a:endParaRPr lang="el-GR" sz="1600" b="0" dirty="0"/>
                    </a:p>
                  </a:txBody>
                  <a:tcPr/>
                </a:tc>
              </a:tr>
              <a:tr h="370840">
                <a:tc>
                  <a:txBody>
                    <a:bodyPr/>
                    <a:lstStyle/>
                    <a:p>
                      <a:pPr algn="ctr"/>
                      <a:r>
                        <a:rPr lang="el-GR" sz="1600" b="0" kern="1200" dirty="0" err="1" smtClean="0">
                          <a:solidFill>
                            <a:schemeClr val="dk1"/>
                          </a:solidFill>
                          <a:latin typeface="+mn-lt"/>
                          <a:ea typeface="+mn-ea"/>
                          <a:cs typeface="+mn-cs"/>
                        </a:rPr>
                        <a:t>Ιμιπενέμη</a:t>
                      </a:r>
                      <a:endParaRPr lang="el-GR" sz="1600" b="0" kern="1200" dirty="0" smtClean="0">
                        <a:solidFill>
                          <a:schemeClr val="dk1"/>
                        </a:solidFill>
                        <a:latin typeface="+mn-lt"/>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err="1" smtClean="0">
                          <a:solidFill>
                            <a:schemeClr val="dk1"/>
                          </a:solidFill>
                          <a:latin typeface="+mn-lt"/>
                          <a:ea typeface="+mn-ea"/>
                          <a:cs typeface="+mn-cs"/>
                        </a:rPr>
                        <a:t>Καρμπαπενέμη</a:t>
                      </a:r>
                      <a:endParaRPr lang="el-GR" sz="1600" b="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err="1" smtClean="0">
                          <a:solidFill>
                            <a:schemeClr val="dk1"/>
                          </a:solidFill>
                          <a:latin typeface="+mn-lt"/>
                          <a:ea typeface="+mn-ea"/>
                          <a:cs typeface="+mn-cs"/>
                        </a:rPr>
                        <a:t>Βανκομυκίνη</a:t>
                      </a:r>
                      <a:endParaRPr lang="el-GR" sz="1600" b="0" dirty="0"/>
                    </a:p>
                  </a:txBody>
                  <a:tcP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smtClean="0"/>
              <a:t>Δρ Ελένη Γιαννουλάκη</a:t>
            </a:r>
            <a:endParaRPr lang="el-GR"/>
          </a:p>
        </p:txBody>
      </p:sp>
      <p:sp>
        <p:nvSpPr>
          <p:cNvPr id="5" name="4 - TextBox"/>
          <p:cNvSpPr txBox="1"/>
          <p:nvPr/>
        </p:nvSpPr>
        <p:spPr>
          <a:xfrm>
            <a:off x="1763688" y="548680"/>
            <a:ext cx="5256584"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Θεραπεία </a:t>
            </a:r>
            <a:endParaRPr lang="el-GR" b="1" dirty="0">
              <a:solidFill>
                <a:schemeClr val="bg1"/>
              </a:solidFill>
            </a:endParaRPr>
          </a:p>
        </p:txBody>
      </p:sp>
      <p:sp>
        <p:nvSpPr>
          <p:cNvPr id="6" name="5 - TextBox"/>
          <p:cNvSpPr txBox="1"/>
          <p:nvPr/>
        </p:nvSpPr>
        <p:spPr>
          <a:xfrm>
            <a:off x="1763688" y="1052736"/>
            <a:ext cx="5328592"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Για τη θεραπεία χρησιμοποιείται πενικιλίνη και ερυθρομυκίνη. Σε σοβαρές λοιμώξεις χρησιμοποιείται πενικιλίνη </a:t>
            </a:r>
            <a:r>
              <a:rPr lang="en-US" sz="1600" dirty="0" smtClean="0"/>
              <a:t>G</a:t>
            </a:r>
            <a:r>
              <a:rPr lang="el-GR" sz="1600" dirty="0" smtClean="0"/>
              <a:t>. Σε ελαφρές λοιμώξεις πενικιλίνη</a:t>
            </a:r>
            <a:r>
              <a:rPr lang="en-US" sz="1600" dirty="0" smtClean="0"/>
              <a:t> V</a:t>
            </a:r>
            <a:r>
              <a:rPr lang="el-GR" sz="1600" dirty="0" smtClean="0"/>
              <a:t>. Σε άτομα αλλεργικά στην πενικιλίνη χρησιμοποιείται ερυθρομυκίνη.  Για ανθεκτικά στελέχη στην πενικιλίνη χρησιμοποιούνται εναλλακτικά τα αντιβιοτικά </a:t>
            </a:r>
            <a:r>
              <a:rPr lang="el-GR" sz="1600" dirty="0" err="1" smtClean="0"/>
              <a:t>βανκομυκίνη</a:t>
            </a:r>
            <a:r>
              <a:rPr lang="el-GR" sz="1600" dirty="0" smtClean="0"/>
              <a:t>, ερυθρομυκίνη, </a:t>
            </a:r>
            <a:r>
              <a:rPr lang="el-GR" sz="1600" dirty="0" err="1" smtClean="0"/>
              <a:t>ιμιπενίνη</a:t>
            </a:r>
            <a:r>
              <a:rPr lang="el-GR" sz="1600" dirty="0" smtClean="0"/>
              <a:t>, </a:t>
            </a:r>
            <a:r>
              <a:rPr lang="el-GR" sz="1600" dirty="0" err="1" smtClean="0"/>
              <a:t>κορτιμοξαζόλη</a:t>
            </a:r>
            <a:r>
              <a:rPr lang="el-GR" sz="1600" dirty="0" smtClean="0"/>
              <a:t>, τετρακυκλίνη και </a:t>
            </a:r>
            <a:r>
              <a:rPr lang="el-GR" sz="1600" dirty="0" err="1" smtClean="0"/>
              <a:t>χλωραμφαινικόλη</a:t>
            </a:r>
            <a:r>
              <a:rPr lang="el-GR" sz="1600" dirty="0" smtClean="0"/>
              <a:t> </a:t>
            </a:r>
            <a:endParaRPr lang="el-GR" sz="1600" dirty="0"/>
          </a:p>
        </p:txBody>
      </p:sp>
      <p:sp>
        <p:nvSpPr>
          <p:cNvPr id="7" name="6 - TextBox"/>
          <p:cNvSpPr txBox="1"/>
          <p:nvPr/>
        </p:nvSpPr>
        <p:spPr>
          <a:xfrm>
            <a:off x="1763688" y="3717032"/>
            <a:ext cx="5328592"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Πρόληψη </a:t>
            </a:r>
            <a:endParaRPr lang="el-GR" b="1" dirty="0">
              <a:solidFill>
                <a:schemeClr val="bg1"/>
              </a:solidFill>
            </a:endParaRPr>
          </a:p>
        </p:txBody>
      </p:sp>
      <p:sp>
        <p:nvSpPr>
          <p:cNvPr id="8" name="7 - TextBox"/>
          <p:cNvSpPr txBox="1"/>
          <p:nvPr/>
        </p:nvSpPr>
        <p:spPr>
          <a:xfrm>
            <a:off x="1763688" y="4293096"/>
            <a:ext cx="5328592"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Πολυδύναμο εμβόλιο με </a:t>
            </a:r>
            <a:r>
              <a:rPr lang="el-GR" sz="1600" dirty="0" err="1" smtClean="0"/>
              <a:t>πολυσακχαριδικά</a:t>
            </a:r>
            <a:r>
              <a:rPr lang="el-GR" sz="1600" dirty="0" smtClean="0"/>
              <a:t> αντιγόνα του ελύτρου από 23 διαφορετικούς ορότυπους. Το εμβόλιο συνιστάται σε άτομα υψηλού κινδύνου</a:t>
            </a:r>
          </a:p>
          <a:p>
            <a:r>
              <a:rPr lang="el-GR" sz="1600" dirty="0" smtClean="0"/>
              <a:t>Το εμβόλιο είναι ανενεργό σε παιδιά μικρότερα από 2 ετών.  Για τα παιδιά αυτά χρησιμοποιείται άλλο εμβόλιο </a:t>
            </a:r>
            <a:r>
              <a:rPr lang="en-US" sz="1600" dirty="0" smtClean="0"/>
              <a:t>(PCV7)</a:t>
            </a:r>
            <a:r>
              <a:rPr lang="el-GR" sz="1600" dirty="0" smtClean="0"/>
              <a:t> που δίδεται σε τρεις δόσεις, στους 2, 4 και 6 μήνες</a:t>
            </a:r>
            <a:endParaRPr lang="el-GR"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374522" y="1857364"/>
            <a:ext cx="4357718" cy="923330"/>
          </a:xfrm>
          <a:prstGeom prst="rect">
            <a:avLst/>
          </a:prstGeom>
          <a:solidFill>
            <a:schemeClr val="accent1"/>
          </a:solidFill>
        </p:spPr>
        <p:txBody>
          <a:bodyPr wrap="square" rtlCol="0">
            <a:spAutoFit/>
          </a:bodyPr>
          <a:lstStyle/>
          <a:p>
            <a:pPr algn="ctr"/>
            <a:r>
              <a:rPr lang="en-US" b="1" i="1" dirty="0" smtClean="0">
                <a:solidFill>
                  <a:schemeClr val="bg1"/>
                </a:solidFill>
              </a:rPr>
              <a:t>Haemophilus</a:t>
            </a:r>
            <a:endParaRPr lang="el-GR" b="1" i="1" dirty="0" smtClean="0">
              <a:solidFill>
                <a:schemeClr val="bg1"/>
              </a:solidFill>
            </a:endParaRPr>
          </a:p>
          <a:p>
            <a:pPr algn="ctr"/>
            <a:r>
              <a:rPr lang="el-GR" dirty="0" smtClean="0">
                <a:solidFill>
                  <a:schemeClr val="bg1"/>
                </a:solidFill>
              </a:rPr>
              <a:t>(Κύριο αίτιο επιγλωττίτιδας )</a:t>
            </a:r>
          </a:p>
          <a:p>
            <a:pPr algn="ctr"/>
            <a:r>
              <a:rPr lang="en-US" b="1" i="1" dirty="0" smtClean="0"/>
              <a:t> </a:t>
            </a:r>
            <a:endParaRPr lang="el-GR" b="1" i="1" dirty="0"/>
          </a:p>
        </p:txBody>
      </p:sp>
      <p:pic>
        <p:nvPicPr>
          <p:cNvPr id="328706" name="Picture 2" descr="C:\Documents and Settings\Eleni\Τα έγγραφά μου\Downloads\Haemophilus-influenzae.png"/>
          <p:cNvPicPr>
            <a:picLocks noChangeAspect="1" noChangeArrowheads="1"/>
          </p:cNvPicPr>
          <p:nvPr/>
        </p:nvPicPr>
        <p:blipFill>
          <a:blip r:embed="rId2" cstate="print"/>
          <a:srcRect/>
          <a:stretch>
            <a:fillRect/>
          </a:stretch>
        </p:blipFill>
        <p:spPr bwMode="auto">
          <a:xfrm>
            <a:off x="2379315" y="2890854"/>
            <a:ext cx="4352925" cy="2895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571604" y="1711099"/>
            <a:ext cx="6000792" cy="646331"/>
          </a:xfrm>
          <a:prstGeom prst="rect">
            <a:avLst/>
          </a:prstGeom>
          <a:noFill/>
          <a:ln>
            <a:solidFill>
              <a:schemeClr val="tx2">
                <a:lumMod val="60000"/>
                <a:lumOff val="40000"/>
              </a:schemeClr>
            </a:solidFill>
          </a:ln>
        </p:spPr>
        <p:txBody>
          <a:bodyPr wrap="square" rtlCol="0">
            <a:spAutoFit/>
          </a:bodyPr>
          <a:lstStyle/>
          <a:p>
            <a:pPr algn="ctr"/>
            <a:r>
              <a:rPr lang="el-GR" b="1" dirty="0" smtClean="0"/>
              <a:t>Φαρυγγίτιδα</a:t>
            </a:r>
            <a:endParaRPr lang="en-US" b="1" dirty="0" smtClean="0"/>
          </a:p>
          <a:p>
            <a:pPr algn="ctr"/>
            <a:r>
              <a:rPr lang="el-GR" dirty="0" smtClean="0"/>
              <a:t>Οξεία φλεγμονή του φάρυγγα ή και των αμυγδαλών</a:t>
            </a:r>
            <a:endParaRPr lang="el-GR" dirty="0"/>
          </a:p>
        </p:txBody>
      </p:sp>
      <p:graphicFrame>
        <p:nvGraphicFramePr>
          <p:cNvPr id="3" name="2 - Διάγραμμα"/>
          <p:cNvGraphicFramePr/>
          <p:nvPr/>
        </p:nvGraphicFramePr>
        <p:xfrm>
          <a:off x="1524000" y="22225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14480" y="1043306"/>
            <a:ext cx="6215106" cy="5386090"/>
          </a:xfrm>
          <a:prstGeom prst="rect">
            <a:avLst/>
          </a:prstGeom>
          <a:noFill/>
          <a:ln>
            <a:solidFill>
              <a:schemeClr val="tx2"/>
            </a:solidFill>
          </a:ln>
        </p:spPr>
        <p:txBody>
          <a:bodyPr wrap="square" rtlCol="0">
            <a:spAutoFit/>
          </a:bodyPr>
          <a:lstStyle/>
          <a:p>
            <a:r>
              <a:rPr lang="el-GR" b="1" u="sng" dirty="0" smtClean="0">
                <a:solidFill>
                  <a:schemeClr val="bg1"/>
                </a:solidFill>
              </a:rPr>
              <a:t>Χαρακτηριστικά</a:t>
            </a:r>
            <a:r>
              <a:rPr lang="en-US" b="1" i="1" u="sng" dirty="0" smtClean="0">
                <a:solidFill>
                  <a:schemeClr val="bg1"/>
                </a:solidFill>
              </a:rPr>
              <a:t> Haemophilus</a:t>
            </a:r>
            <a:endParaRPr lang="el-GR" b="1" i="1" u="sng" dirty="0" smtClean="0">
              <a:solidFill>
                <a:schemeClr val="bg1"/>
              </a:solidFill>
            </a:endParaRPr>
          </a:p>
          <a:p>
            <a:endParaRPr lang="el-GR" u="sng" dirty="0" smtClean="0"/>
          </a:p>
          <a:p>
            <a:r>
              <a:rPr lang="el-GR" b="1" dirty="0" smtClean="0"/>
              <a:t>● </a:t>
            </a:r>
            <a:r>
              <a:rPr lang="en-US" sz="1600" dirty="0" smtClean="0"/>
              <a:t>Gram (-) </a:t>
            </a:r>
            <a:r>
              <a:rPr lang="el-GR" sz="1600" dirty="0" smtClean="0"/>
              <a:t>βακτηρίδιο</a:t>
            </a:r>
          </a:p>
          <a:p>
            <a:r>
              <a:rPr lang="el-GR" b="1" dirty="0" smtClean="0"/>
              <a:t>● </a:t>
            </a:r>
            <a:r>
              <a:rPr lang="el-GR" sz="1600" dirty="0" smtClean="0"/>
              <a:t>Ανθεκτικός στην βακιτρακίνη</a:t>
            </a:r>
          </a:p>
          <a:p>
            <a:r>
              <a:rPr lang="el-GR" sz="1600" dirty="0" smtClean="0"/>
              <a:t>● Εξάρτηση από παράγοντες </a:t>
            </a:r>
            <a:r>
              <a:rPr lang="en-US" sz="1600" dirty="0" smtClean="0"/>
              <a:t>X </a:t>
            </a:r>
            <a:r>
              <a:rPr lang="el-GR" sz="1600" dirty="0" smtClean="0"/>
              <a:t>και </a:t>
            </a:r>
            <a:r>
              <a:rPr lang="en-US" sz="1600" dirty="0" smtClean="0"/>
              <a:t>V</a:t>
            </a:r>
            <a:r>
              <a:rPr lang="el-GR" sz="1600" dirty="0" smtClean="0"/>
              <a:t> (αναερόβια μόνο </a:t>
            </a:r>
            <a:r>
              <a:rPr lang="en-US" sz="1600" dirty="0" smtClean="0"/>
              <a:t>V</a:t>
            </a:r>
            <a:r>
              <a:rPr lang="el-GR" sz="1600" dirty="0" smtClean="0"/>
              <a:t>)</a:t>
            </a:r>
          </a:p>
          <a:p>
            <a:r>
              <a:rPr lang="el-GR" sz="1600" dirty="0" smtClean="0"/>
              <a:t>● Δορυφορισμός (καλύτερη ανάπτυξη γύρω από το χρυσίζοντα σταφυλόκοκκο)</a:t>
            </a:r>
          </a:p>
          <a:p>
            <a:r>
              <a:rPr lang="el-GR" sz="1600" dirty="0" smtClean="0"/>
              <a:t>● Οξειδάση θετικός</a:t>
            </a:r>
          </a:p>
          <a:p>
            <a:r>
              <a:rPr lang="el-GR" sz="1600" dirty="0" smtClean="0"/>
              <a:t>● Καταλάση θετικός</a:t>
            </a:r>
          </a:p>
          <a:p>
            <a:r>
              <a:rPr lang="el-GR" sz="1600" dirty="0" smtClean="0"/>
              <a:t>● Ζυμώνει τη γλυκόζη, τη γαλακτόζη και τη </a:t>
            </a:r>
            <a:r>
              <a:rPr lang="el-GR" sz="1600" dirty="0" err="1" smtClean="0"/>
              <a:t>μαλτόζη</a:t>
            </a:r>
            <a:r>
              <a:rPr lang="el-GR" sz="1600" dirty="0" smtClean="0"/>
              <a:t> (σπάνια)</a:t>
            </a:r>
          </a:p>
          <a:p>
            <a:r>
              <a:rPr lang="el-GR" sz="1600" dirty="0" smtClean="0"/>
              <a:t>● Δεν παράγει αέριο κατά τη ζύμωση των σακχάρων</a:t>
            </a:r>
          </a:p>
          <a:p>
            <a:r>
              <a:rPr lang="el-GR" sz="1600" dirty="0" smtClean="0"/>
              <a:t>● Δε ζυμώνει τη λακτόζη</a:t>
            </a:r>
          </a:p>
          <a:p>
            <a:r>
              <a:rPr lang="el-GR" sz="1600" dirty="0" smtClean="0"/>
              <a:t>● Ανάγει τα νιτρικά σε νιτρώδη</a:t>
            </a:r>
          </a:p>
          <a:p>
            <a:r>
              <a:rPr lang="el-GR" sz="1600" dirty="0" smtClean="0"/>
              <a:t>● Οι αποικίες του είναι διαφανείς, μικρές και στρογγυλές</a:t>
            </a:r>
          </a:p>
          <a:p>
            <a:endParaRPr lang="el-GR" sz="1600" dirty="0" smtClean="0"/>
          </a:p>
          <a:p>
            <a:r>
              <a:rPr lang="el-GR" sz="1600" b="1" u="sng" dirty="0" smtClean="0"/>
              <a:t>Αντιγονική σύσταση:</a:t>
            </a:r>
            <a:endParaRPr lang="el-GR" sz="1600" dirty="0" smtClean="0"/>
          </a:p>
          <a:p>
            <a:r>
              <a:rPr lang="el-GR" sz="1600" dirty="0" err="1" smtClean="0"/>
              <a:t>Ορότυποι</a:t>
            </a:r>
            <a:r>
              <a:rPr lang="el-GR" sz="1600" dirty="0" smtClean="0"/>
              <a:t> </a:t>
            </a:r>
            <a:r>
              <a:rPr lang="en-US" sz="1600" dirty="0" smtClean="0"/>
              <a:t>a</a:t>
            </a:r>
            <a:r>
              <a:rPr lang="el-GR" sz="1600" dirty="0" smtClean="0"/>
              <a:t>, </a:t>
            </a:r>
            <a:r>
              <a:rPr lang="en-US" sz="1600" dirty="0" smtClean="0"/>
              <a:t>b</a:t>
            </a:r>
            <a:r>
              <a:rPr lang="el-GR" sz="1600" dirty="0" smtClean="0"/>
              <a:t>, </a:t>
            </a:r>
            <a:r>
              <a:rPr lang="en-US" sz="1600" dirty="0" smtClean="0"/>
              <a:t>c</a:t>
            </a:r>
            <a:r>
              <a:rPr lang="el-GR" sz="1600" dirty="0" smtClean="0"/>
              <a:t>, </a:t>
            </a:r>
            <a:r>
              <a:rPr lang="en-US" sz="1600" dirty="0" smtClean="0"/>
              <a:t>d</a:t>
            </a:r>
            <a:r>
              <a:rPr lang="el-GR" sz="1600" dirty="0" smtClean="0"/>
              <a:t>, </a:t>
            </a:r>
            <a:r>
              <a:rPr lang="en-US" sz="1600" dirty="0" smtClean="0"/>
              <a:t>e </a:t>
            </a:r>
            <a:r>
              <a:rPr lang="el-GR" sz="1600" dirty="0" smtClean="0"/>
              <a:t>και </a:t>
            </a:r>
            <a:r>
              <a:rPr lang="en-US" sz="1600" dirty="0" smtClean="0"/>
              <a:t>f </a:t>
            </a:r>
            <a:r>
              <a:rPr lang="el-GR" sz="1600" dirty="0" smtClean="0"/>
              <a:t>(πιο παθογόνος ο </a:t>
            </a:r>
            <a:r>
              <a:rPr lang="el-GR" sz="1600" dirty="0" err="1" smtClean="0"/>
              <a:t>ορότυπος</a:t>
            </a:r>
            <a:r>
              <a:rPr lang="el-GR" sz="1600" dirty="0" smtClean="0"/>
              <a:t> </a:t>
            </a:r>
            <a:r>
              <a:rPr lang="en-US" sz="1600" dirty="0" smtClean="0"/>
              <a:t>b</a:t>
            </a:r>
            <a:r>
              <a:rPr lang="el-GR" sz="1600" dirty="0" smtClean="0"/>
              <a:t>)</a:t>
            </a:r>
          </a:p>
          <a:p>
            <a:r>
              <a:rPr lang="el-GR" sz="1600" b="1" dirty="0" smtClean="0"/>
              <a:t> </a:t>
            </a:r>
            <a:endParaRPr lang="el-GR" sz="1600" dirty="0" smtClean="0"/>
          </a:p>
          <a:p>
            <a:r>
              <a:rPr lang="el-GR" sz="1600" b="1" u="sng" dirty="0" smtClean="0"/>
              <a:t>Αντιβιόγραμμα </a:t>
            </a:r>
            <a:r>
              <a:rPr lang="en-US" sz="1600" b="1" u="sng" dirty="0" err="1" smtClean="0"/>
              <a:t>Haemophilus</a:t>
            </a:r>
            <a:endParaRPr lang="el-GR" sz="1600" dirty="0" smtClean="0"/>
          </a:p>
          <a:p>
            <a:r>
              <a:rPr lang="el-GR" sz="1600" dirty="0" smtClean="0"/>
              <a:t>Έλεγχος ευαισθησίας στα αντιβιοτικά </a:t>
            </a:r>
            <a:r>
              <a:rPr lang="el-GR" sz="1600" dirty="0" err="1" smtClean="0"/>
              <a:t>αμπισιλλίνη</a:t>
            </a:r>
            <a:r>
              <a:rPr lang="el-GR" sz="1600" dirty="0" smtClean="0"/>
              <a:t>, </a:t>
            </a:r>
            <a:r>
              <a:rPr lang="en-US" sz="1600" dirty="0" smtClean="0"/>
              <a:t>SXT</a:t>
            </a:r>
            <a:r>
              <a:rPr lang="el-GR" sz="1600" dirty="0" smtClean="0"/>
              <a:t>, </a:t>
            </a:r>
            <a:r>
              <a:rPr lang="en-US" sz="1600" dirty="0" err="1" smtClean="0"/>
              <a:t>cefaclor</a:t>
            </a:r>
            <a:r>
              <a:rPr lang="el-GR" sz="1600" dirty="0" smtClean="0"/>
              <a:t>, </a:t>
            </a:r>
            <a:r>
              <a:rPr lang="en-US" sz="1600" dirty="0" err="1" smtClean="0"/>
              <a:t>cepladroxime</a:t>
            </a:r>
            <a:r>
              <a:rPr lang="el-GR" sz="1600" dirty="0" smtClean="0"/>
              <a:t>, </a:t>
            </a:r>
            <a:r>
              <a:rPr lang="en-US" sz="1600" dirty="0" err="1" smtClean="0"/>
              <a:t>cefuroxime</a:t>
            </a:r>
            <a:r>
              <a:rPr lang="el-GR" sz="1600" dirty="0" smtClean="0"/>
              <a:t>, </a:t>
            </a:r>
            <a:r>
              <a:rPr lang="en-US" sz="1600" dirty="0" err="1" smtClean="0"/>
              <a:t>clarithromycine</a:t>
            </a:r>
            <a:endParaRPr lang="el-GR" sz="16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14546" y="1714488"/>
            <a:ext cx="4786346" cy="2862322"/>
          </a:xfrm>
          <a:prstGeom prst="rect">
            <a:avLst/>
          </a:prstGeom>
          <a:noFill/>
          <a:ln>
            <a:solidFill>
              <a:schemeClr val="tx2"/>
            </a:solidFill>
          </a:ln>
        </p:spPr>
        <p:txBody>
          <a:bodyPr wrap="square" rtlCol="0">
            <a:spAutoFit/>
          </a:bodyPr>
          <a:lstStyle/>
          <a:p>
            <a:r>
              <a:rPr lang="el-GR" b="1" dirty="0" smtClean="0"/>
              <a:t>Εργαστηριακή διάγνωση </a:t>
            </a:r>
            <a:r>
              <a:rPr lang="en-US" b="1" i="1" dirty="0" err="1" smtClean="0"/>
              <a:t>Haemophilus</a:t>
            </a:r>
            <a:endParaRPr lang="el-GR" i="1" dirty="0" smtClean="0"/>
          </a:p>
          <a:p>
            <a:r>
              <a:rPr lang="el-GR" b="1" dirty="0" smtClean="0"/>
              <a:t>► </a:t>
            </a:r>
            <a:r>
              <a:rPr lang="el-GR" sz="1600" dirty="0" smtClean="0"/>
              <a:t>Συλλογή δείγματος</a:t>
            </a:r>
          </a:p>
          <a:p>
            <a:r>
              <a:rPr lang="el-GR" sz="1600" dirty="0" smtClean="0"/>
              <a:t>► Άμεση μικροσκόπηση (μεγάλος αριθμός λευκών αιμοσφαιρίων, πολύμορφα </a:t>
            </a:r>
            <a:r>
              <a:rPr lang="en-US" sz="1600" dirty="0" smtClean="0"/>
              <a:t>Gram</a:t>
            </a:r>
            <a:r>
              <a:rPr lang="el-GR" sz="1600" dirty="0" smtClean="0"/>
              <a:t>(-) βακτηρίδια)</a:t>
            </a:r>
          </a:p>
          <a:p>
            <a:r>
              <a:rPr lang="el-GR" sz="1600" dirty="0" smtClean="0"/>
              <a:t>► Αιμοκαλλιέργεια:</a:t>
            </a:r>
          </a:p>
          <a:p>
            <a:r>
              <a:rPr lang="el-GR" sz="1600" u="sng" dirty="0" smtClean="0"/>
              <a:t>Θρεπτικό υλικό:</a:t>
            </a:r>
            <a:r>
              <a:rPr lang="el-GR" sz="1600" dirty="0" smtClean="0"/>
              <a:t>  αιματούχο άγαρ, σοκολατόχρωμο άγαρ, υλικό εμπλουτισμένο με παράγοντες </a:t>
            </a:r>
            <a:r>
              <a:rPr lang="en-US" sz="1600" dirty="0" smtClean="0"/>
              <a:t>X</a:t>
            </a:r>
            <a:r>
              <a:rPr lang="el-GR" sz="1600" dirty="0" smtClean="0"/>
              <a:t> (</a:t>
            </a:r>
            <a:r>
              <a:rPr lang="el-GR" sz="1600" dirty="0" err="1" smtClean="0"/>
              <a:t>αίμη</a:t>
            </a:r>
            <a:r>
              <a:rPr lang="el-GR" sz="1600" dirty="0" smtClean="0"/>
              <a:t>) και </a:t>
            </a:r>
            <a:r>
              <a:rPr lang="en-US" sz="1600" dirty="0" smtClean="0"/>
              <a:t>V</a:t>
            </a:r>
            <a:r>
              <a:rPr lang="el-GR" sz="1600" dirty="0" smtClean="0"/>
              <a:t> (</a:t>
            </a:r>
            <a:r>
              <a:rPr lang="en-US" sz="1600" dirty="0" smtClean="0"/>
              <a:t>NAD</a:t>
            </a:r>
            <a:r>
              <a:rPr lang="el-GR" sz="1600" dirty="0" smtClean="0"/>
              <a:t>)</a:t>
            </a:r>
          </a:p>
          <a:p>
            <a:r>
              <a:rPr lang="el-GR" sz="1600" u="sng" dirty="0" smtClean="0"/>
              <a:t>Συνθήκες ανάπτυξης:</a:t>
            </a:r>
            <a:r>
              <a:rPr lang="el-GR" sz="1600" dirty="0" smtClean="0"/>
              <a:t> αερόβια, </a:t>
            </a:r>
            <a:r>
              <a:rPr lang="en-US" sz="1600" dirty="0" smtClean="0"/>
              <a:t>CO</a:t>
            </a:r>
            <a:r>
              <a:rPr lang="el-GR" sz="1600" baseline="-25000" dirty="0" smtClean="0"/>
              <a:t>2</a:t>
            </a:r>
            <a:r>
              <a:rPr lang="el-GR" sz="1600" dirty="0" smtClean="0"/>
              <a:t> 5%, 37</a:t>
            </a:r>
            <a:r>
              <a:rPr lang="el-GR" sz="1600" baseline="30000" dirty="0" smtClean="0"/>
              <a:t>ο</a:t>
            </a:r>
            <a:r>
              <a:rPr lang="el-GR" sz="1600" dirty="0" smtClean="0"/>
              <a:t> </a:t>
            </a:r>
            <a:r>
              <a:rPr lang="en-US" sz="1600" dirty="0" smtClean="0"/>
              <a:t>C</a:t>
            </a:r>
            <a:endParaRPr lang="el-GR" sz="1600" dirty="0" smtClean="0"/>
          </a:p>
          <a:p>
            <a:r>
              <a:rPr lang="el-GR" sz="1600" u="sng" dirty="0" smtClean="0"/>
              <a:t>Αποικίες:</a:t>
            </a:r>
            <a:r>
              <a:rPr lang="el-GR" sz="1600" dirty="0" smtClean="0"/>
              <a:t>  διαφανείς, μικρές, στρογγυλές, χωρίς </a:t>
            </a:r>
            <a:r>
              <a:rPr lang="el-GR" sz="1600" dirty="0" err="1" smtClean="0"/>
              <a:t>αιμόλυση</a:t>
            </a:r>
            <a:endParaRPr lang="el-G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1524000" y="1428736"/>
          <a:ext cx="6096000" cy="212344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Είδη αιμόφιλων και οι απαιτήσεις τους για τους παράγοντες </a:t>
                      </a:r>
                      <a:r>
                        <a:rPr lang="en-US" dirty="0" smtClean="0"/>
                        <a:t>X</a:t>
                      </a:r>
                      <a:r>
                        <a:rPr lang="el-GR" dirty="0" smtClean="0"/>
                        <a:t> και</a:t>
                      </a:r>
                      <a:r>
                        <a:rPr lang="en-US" dirty="0" smtClean="0"/>
                        <a:t> V</a:t>
                      </a:r>
                      <a:endParaRPr lang="el-GR" dirty="0"/>
                    </a:p>
                  </a:txBody>
                  <a:tcPr/>
                </a:tc>
                <a:tc hMerge="1">
                  <a:txBody>
                    <a:bodyPr/>
                    <a:lstStyle/>
                    <a:p>
                      <a:endParaRPr lang="el-GR" dirty="0"/>
                    </a:p>
                  </a:txBody>
                  <a:tcPr/>
                </a:tc>
              </a:tr>
              <a:tr h="370840">
                <a:tc>
                  <a:txBody>
                    <a:bodyPr/>
                    <a:lstStyle/>
                    <a:p>
                      <a:r>
                        <a:rPr lang="en-US" sz="1600" i="1" dirty="0" smtClean="0"/>
                        <a:t>H. influenza</a:t>
                      </a:r>
                      <a:endParaRPr lang="el-GR" sz="1600" i="1" dirty="0"/>
                    </a:p>
                  </a:txBody>
                  <a:tcPr/>
                </a:tc>
                <a:tc>
                  <a:txBody>
                    <a:bodyPr/>
                    <a:lstStyle/>
                    <a:p>
                      <a:r>
                        <a:rPr lang="el-GR" sz="1600" dirty="0" smtClean="0"/>
                        <a:t>Και στους δύο παράγοντες </a:t>
                      </a:r>
                      <a:r>
                        <a:rPr lang="en-US" sz="1600" dirty="0" smtClean="0"/>
                        <a:t>X</a:t>
                      </a:r>
                      <a:r>
                        <a:rPr lang="el-GR" sz="1600" dirty="0" smtClean="0"/>
                        <a:t> και</a:t>
                      </a:r>
                      <a:r>
                        <a:rPr lang="en-US" sz="1600" dirty="0" smtClean="0"/>
                        <a:t> V</a:t>
                      </a:r>
                      <a:endParaRPr lang="el-GR" sz="1600" dirty="0"/>
                    </a:p>
                  </a:txBody>
                  <a:tcPr/>
                </a:tc>
              </a:tr>
              <a:tr h="370840">
                <a:tc>
                  <a:txBody>
                    <a:bodyPr/>
                    <a:lstStyle/>
                    <a:p>
                      <a:r>
                        <a:rPr lang="en-US" sz="1600" i="1" dirty="0" smtClean="0"/>
                        <a:t>H.</a:t>
                      </a:r>
                      <a:r>
                        <a:rPr lang="en-US" sz="1600" i="1" baseline="0" dirty="0" smtClean="0"/>
                        <a:t> parainfluenza</a:t>
                      </a:r>
                      <a:endParaRPr lang="el-GR" sz="1600" i="1" dirty="0"/>
                    </a:p>
                  </a:txBody>
                  <a:tcPr/>
                </a:tc>
                <a:tc>
                  <a:txBody>
                    <a:bodyPr/>
                    <a:lstStyle/>
                    <a:p>
                      <a:r>
                        <a:rPr lang="el-GR" sz="1600" dirty="0" smtClean="0"/>
                        <a:t>Στον παράγοντα </a:t>
                      </a:r>
                      <a:r>
                        <a:rPr lang="en-US" sz="1600" dirty="0" smtClean="0"/>
                        <a:t>V</a:t>
                      </a:r>
                      <a:endParaRPr lang="el-GR" sz="1600" dirty="0"/>
                    </a:p>
                  </a:txBody>
                  <a:tcPr/>
                </a:tc>
              </a:tr>
              <a:tr h="370840">
                <a:tc>
                  <a:txBody>
                    <a:bodyPr/>
                    <a:lstStyle/>
                    <a:p>
                      <a:r>
                        <a:rPr lang="en-US" sz="1600" i="1" dirty="0" smtClean="0"/>
                        <a:t>H. </a:t>
                      </a:r>
                      <a:r>
                        <a:rPr lang="en-US" sz="1600" i="1" dirty="0" err="1" smtClean="0"/>
                        <a:t>ducrey</a:t>
                      </a:r>
                      <a:endParaRPr lang="el-GR" sz="1600" i="1" dirty="0"/>
                    </a:p>
                  </a:txBody>
                  <a:tcPr/>
                </a:tc>
                <a:tc>
                  <a:txBody>
                    <a:bodyPr/>
                    <a:lstStyle/>
                    <a:p>
                      <a:r>
                        <a:rPr lang="el-GR" sz="1600" dirty="0" smtClean="0"/>
                        <a:t>Στον παράγοντα </a:t>
                      </a:r>
                      <a:r>
                        <a:rPr lang="en-US" sz="1600" dirty="0" smtClean="0"/>
                        <a:t>X</a:t>
                      </a:r>
                      <a:endParaRPr lang="el-GR" sz="1600" dirty="0"/>
                    </a:p>
                  </a:txBody>
                  <a:tcPr/>
                </a:tc>
              </a:tr>
              <a:tr h="370840">
                <a:tc>
                  <a:txBody>
                    <a:bodyPr/>
                    <a:lstStyle/>
                    <a:p>
                      <a:r>
                        <a:rPr lang="en-US" sz="1600" i="1" dirty="0" smtClean="0"/>
                        <a:t>H. </a:t>
                      </a:r>
                      <a:r>
                        <a:rPr lang="en-US" sz="1600" i="1" dirty="0" err="1" smtClean="0"/>
                        <a:t>canis</a:t>
                      </a:r>
                      <a:r>
                        <a:rPr lang="en-US" sz="1600" i="1" dirty="0" smtClean="0"/>
                        <a:t> </a:t>
                      </a:r>
                      <a:endParaRPr lang="el-GR" sz="1600" i="1" dirty="0"/>
                    </a:p>
                  </a:txBody>
                  <a:tcPr/>
                </a:tc>
                <a:tc>
                  <a:txBody>
                    <a:bodyPr/>
                    <a:lstStyle/>
                    <a:p>
                      <a:r>
                        <a:rPr lang="el-GR" sz="1600" dirty="0" smtClean="0"/>
                        <a:t>Και στους δύο παράγοντες </a:t>
                      </a:r>
                      <a:r>
                        <a:rPr lang="en-US" sz="1600" dirty="0" smtClean="0"/>
                        <a:t>X</a:t>
                      </a:r>
                      <a:r>
                        <a:rPr lang="el-GR" sz="1600" dirty="0" smtClean="0"/>
                        <a:t> και</a:t>
                      </a:r>
                      <a:r>
                        <a:rPr lang="en-US" sz="1600" dirty="0" smtClean="0"/>
                        <a:t> V</a:t>
                      </a:r>
                      <a:endParaRPr lang="el-GR" sz="1600" dirty="0"/>
                    </a:p>
                  </a:txBody>
                  <a:tcP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2" descr="C:\Documents and Settings\Eleni\Τα έγγραφά μου\Downloads\Growth+factor+test+of+Hemophili.jpg"/>
          <p:cNvPicPr>
            <a:picLocks noChangeAspect="1" noChangeArrowheads="1"/>
          </p:cNvPicPr>
          <p:nvPr/>
        </p:nvPicPr>
        <p:blipFill>
          <a:blip r:embed="rId2" cstate="print"/>
          <a:srcRect/>
          <a:stretch>
            <a:fillRect/>
          </a:stretch>
        </p:blipFill>
        <p:spPr bwMode="auto">
          <a:xfrm>
            <a:off x="428596" y="928670"/>
            <a:ext cx="6096000" cy="4572000"/>
          </a:xfrm>
          <a:prstGeom prst="rect">
            <a:avLst/>
          </a:prstGeom>
          <a:noFill/>
        </p:spPr>
      </p:pic>
      <p:pic>
        <p:nvPicPr>
          <p:cNvPr id="327683" name="Picture 3" descr="C:\Documents and Settings\Eleni\Τα έγγραφά μου\Downloads\xv.jpg"/>
          <p:cNvPicPr>
            <a:picLocks noChangeAspect="1" noChangeArrowheads="1"/>
          </p:cNvPicPr>
          <p:nvPr/>
        </p:nvPicPr>
        <p:blipFill>
          <a:blip r:embed="rId3" cstate="print"/>
          <a:srcRect/>
          <a:stretch>
            <a:fillRect/>
          </a:stretch>
        </p:blipFill>
        <p:spPr bwMode="auto">
          <a:xfrm>
            <a:off x="6429388" y="1285860"/>
            <a:ext cx="2028825" cy="1866900"/>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2" descr="C:\Documents and Settings\Eleni\Τα έγγραφά μου\Downloads\Haemophilus-influenzae-Satellitism-Test.jpg"/>
          <p:cNvPicPr>
            <a:picLocks noChangeAspect="1" noChangeArrowheads="1"/>
          </p:cNvPicPr>
          <p:nvPr/>
        </p:nvPicPr>
        <p:blipFill>
          <a:blip r:embed="rId2" cstate="print"/>
          <a:srcRect/>
          <a:stretch>
            <a:fillRect/>
          </a:stretch>
        </p:blipFill>
        <p:spPr bwMode="auto">
          <a:xfrm>
            <a:off x="714348" y="1214422"/>
            <a:ext cx="4486275" cy="3048000"/>
          </a:xfrm>
          <a:prstGeom prst="rect">
            <a:avLst/>
          </a:prstGeom>
          <a:noFill/>
        </p:spPr>
      </p:pic>
      <p:sp>
        <p:nvSpPr>
          <p:cNvPr id="6" name="5 - TextBox"/>
          <p:cNvSpPr txBox="1"/>
          <p:nvPr/>
        </p:nvSpPr>
        <p:spPr>
          <a:xfrm>
            <a:off x="5572132" y="1928802"/>
            <a:ext cx="3429024" cy="1569660"/>
          </a:xfrm>
          <a:prstGeom prst="rect">
            <a:avLst/>
          </a:prstGeom>
          <a:noFill/>
          <a:ln>
            <a:solidFill>
              <a:schemeClr val="tx2"/>
            </a:solidFill>
          </a:ln>
        </p:spPr>
        <p:txBody>
          <a:bodyPr wrap="square" rtlCol="0">
            <a:spAutoFit/>
          </a:bodyPr>
          <a:lstStyle/>
          <a:p>
            <a:r>
              <a:rPr lang="el-GR" sz="1600" b="1" dirty="0" smtClean="0"/>
              <a:t>Δορυφορισμός</a:t>
            </a:r>
          </a:p>
          <a:p>
            <a:r>
              <a:rPr lang="el-GR" sz="1600" dirty="0" smtClean="0"/>
              <a:t>Οι αποικίες του αιμόφιλου είναι μεγαλύτερες και περισσότερες όταν αναπτύσσεται  γύρω σε αποικίες του χρυσίζοντα σταφυλόκοκκου, ο οποίος παράγει τον παράγοντα </a:t>
            </a:r>
            <a:r>
              <a:rPr lang="en-US" sz="1600" dirty="0" smtClean="0"/>
              <a:t>V</a:t>
            </a:r>
            <a:endParaRPr lang="el-GR" sz="16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00100" y="1996851"/>
            <a:ext cx="4000528" cy="646331"/>
          </a:xfrm>
          <a:prstGeom prst="rect">
            <a:avLst/>
          </a:prstGeom>
          <a:noFill/>
          <a:ln>
            <a:solidFill>
              <a:schemeClr val="tx2"/>
            </a:solidFill>
          </a:ln>
        </p:spPr>
        <p:txBody>
          <a:bodyPr wrap="square" rtlCol="0">
            <a:spAutoFit/>
          </a:bodyPr>
          <a:lstStyle/>
          <a:p>
            <a:pPr algn="ctr"/>
            <a:r>
              <a:rPr lang="en-US" b="1" i="1" dirty="0" smtClean="0"/>
              <a:t>Branhamella catarhalis</a:t>
            </a:r>
            <a:endParaRPr lang="el-GR" b="1" i="1" dirty="0" smtClean="0"/>
          </a:p>
          <a:p>
            <a:pPr algn="ctr"/>
            <a:r>
              <a:rPr lang="en-US" b="1" i="1" dirty="0" smtClean="0"/>
              <a:t> </a:t>
            </a:r>
            <a:r>
              <a:rPr lang="el-GR" b="1" dirty="0" smtClean="0"/>
              <a:t>(ωτίτιδα, ιγμορίτιδα)</a:t>
            </a:r>
            <a:endParaRPr lang="el-GR" b="1" i="1" dirty="0"/>
          </a:p>
        </p:txBody>
      </p:sp>
      <p:sp>
        <p:nvSpPr>
          <p:cNvPr id="5" name="4 - TextBox"/>
          <p:cNvSpPr txBox="1"/>
          <p:nvPr/>
        </p:nvSpPr>
        <p:spPr>
          <a:xfrm>
            <a:off x="1000100" y="2786058"/>
            <a:ext cx="4000528" cy="2308324"/>
          </a:xfrm>
          <a:prstGeom prst="rect">
            <a:avLst/>
          </a:prstGeom>
          <a:noFill/>
          <a:ln>
            <a:solidFill>
              <a:schemeClr val="accent1"/>
            </a:solidFill>
          </a:ln>
        </p:spPr>
        <p:txBody>
          <a:bodyPr wrap="square" rtlCol="0">
            <a:spAutoFit/>
          </a:bodyPr>
          <a:lstStyle/>
          <a:p>
            <a:pPr>
              <a:buFont typeface="Arial" pitchFamily="34" charset="0"/>
              <a:buChar char="•"/>
            </a:pPr>
            <a:r>
              <a:rPr lang="el-GR" sz="1600" dirty="0" smtClean="0"/>
              <a:t>Παθογόνο ανώτερου και κατώτερου αναπνευστικού συστήματος</a:t>
            </a:r>
          </a:p>
          <a:p>
            <a:pPr>
              <a:buFont typeface="Arial" pitchFamily="34" charset="0"/>
              <a:buChar char="•"/>
            </a:pPr>
            <a:r>
              <a:rPr lang="el-GR" sz="1600" dirty="0" smtClean="0"/>
              <a:t>Ανήκει στην οικογένεια </a:t>
            </a:r>
            <a:r>
              <a:rPr lang="en-US" sz="1600" i="1" dirty="0" smtClean="0"/>
              <a:t>Neisseriaceae </a:t>
            </a:r>
            <a:r>
              <a:rPr lang="el-GR" sz="1600" dirty="0" smtClean="0"/>
              <a:t>και στο γένος </a:t>
            </a:r>
            <a:r>
              <a:rPr lang="en-US" sz="1600" i="1" dirty="0" smtClean="0"/>
              <a:t>Moraxella</a:t>
            </a:r>
            <a:endParaRPr lang="el-GR" sz="1600" i="1" dirty="0" smtClean="0"/>
          </a:p>
          <a:p>
            <a:pPr>
              <a:buFont typeface="Arial" pitchFamily="34" charset="0"/>
              <a:buChar char="•"/>
            </a:pPr>
            <a:r>
              <a:rPr lang="el-GR" sz="1600" dirty="0" smtClean="0"/>
              <a:t>Η</a:t>
            </a:r>
            <a:r>
              <a:rPr lang="en-US" sz="1600" i="1" dirty="0" smtClean="0"/>
              <a:t> Branhamella </a:t>
            </a:r>
            <a:r>
              <a:rPr lang="el-GR" sz="1600" dirty="0" smtClean="0"/>
              <a:t>ή</a:t>
            </a:r>
            <a:r>
              <a:rPr lang="el-GR" sz="1600" i="1" dirty="0" smtClean="0"/>
              <a:t> </a:t>
            </a:r>
            <a:r>
              <a:rPr lang="en-US" sz="1600" i="1" dirty="0" smtClean="0"/>
              <a:t>Moraxella catarhalis</a:t>
            </a:r>
            <a:r>
              <a:rPr lang="el-GR" sz="1600" i="1" dirty="0" smtClean="0"/>
              <a:t> </a:t>
            </a:r>
            <a:r>
              <a:rPr lang="el-GR" sz="1600" dirty="0" smtClean="0"/>
              <a:t>βρίσκεται στο αναπνευστικό σύστημα και είναι ευκαιριακά παθογόνο. Προκαλεί οξεία και μέση ωτίτιδα και ιγμορίτιδα στα παιδιά (3</a:t>
            </a:r>
            <a:r>
              <a:rPr lang="el-GR" sz="1600" baseline="30000" dirty="0" smtClean="0"/>
              <a:t>ο</a:t>
            </a:r>
            <a:r>
              <a:rPr lang="el-GR" sz="1600" dirty="0" smtClean="0"/>
              <a:t> σε συχνότητα αίτιο)</a:t>
            </a:r>
          </a:p>
        </p:txBody>
      </p:sp>
      <p:pic>
        <p:nvPicPr>
          <p:cNvPr id="7" name="Picture 2" descr="Αποτέλεσμα εικόνας για neisseria"/>
          <p:cNvPicPr>
            <a:picLocks noChangeAspect="1" noChangeArrowheads="1"/>
          </p:cNvPicPr>
          <p:nvPr/>
        </p:nvPicPr>
        <p:blipFill>
          <a:blip r:embed="rId2" cstate="print"/>
          <a:srcRect/>
          <a:stretch>
            <a:fillRect/>
          </a:stretch>
        </p:blipFill>
        <p:spPr bwMode="auto">
          <a:xfrm>
            <a:off x="5500694" y="2786058"/>
            <a:ext cx="3167058" cy="2286016"/>
          </a:xfrm>
          <a:prstGeom prst="rect">
            <a:avLst/>
          </a:prstGeom>
          <a:no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Αποτέλεσμα εικόνας για neisseria gonorrhoeae"/>
          <p:cNvPicPr>
            <a:picLocks noChangeAspect="1" noChangeArrowheads="1"/>
          </p:cNvPicPr>
          <p:nvPr/>
        </p:nvPicPr>
        <p:blipFill>
          <a:blip r:embed="rId2" cstate="print"/>
          <a:srcRect/>
          <a:stretch>
            <a:fillRect/>
          </a:stretch>
        </p:blipFill>
        <p:spPr bwMode="auto">
          <a:xfrm>
            <a:off x="5292080" y="4357694"/>
            <a:ext cx="2857520" cy="2000264"/>
          </a:xfrm>
          <a:prstGeom prst="rect">
            <a:avLst/>
          </a:prstGeom>
          <a:noFill/>
        </p:spPr>
      </p:pic>
      <p:sp>
        <p:nvSpPr>
          <p:cNvPr id="5" name="4 - TextBox"/>
          <p:cNvSpPr txBox="1"/>
          <p:nvPr/>
        </p:nvSpPr>
        <p:spPr>
          <a:xfrm>
            <a:off x="971600" y="1500174"/>
            <a:ext cx="3571900" cy="646331"/>
          </a:xfrm>
          <a:prstGeom prst="rect">
            <a:avLst/>
          </a:prstGeom>
          <a:noFill/>
          <a:ln>
            <a:solidFill>
              <a:schemeClr val="tx2"/>
            </a:solidFill>
          </a:ln>
        </p:spPr>
        <p:txBody>
          <a:bodyPr wrap="square" rtlCol="0">
            <a:spAutoFit/>
          </a:bodyPr>
          <a:lstStyle/>
          <a:p>
            <a:pPr algn="ctr"/>
            <a:r>
              <a:rPr lang="el-GR" b="1" dirty="0" smtClean="0"/>
              <a:t>Χαρακτηριστικά της </a:t>
            </a:r>
            <a:r>
              <a:rPr lang="en-US" b="1" i="1" dirty="0" smtClean="0"/>
              <a:t>Branhamella catarhalis</a:t>
            </a:r>
            <a:r>
              <a:rPr lang="el-GR" dirty="0" smtClean="0"/>
              <a:t> </a:t>
            </a:r>
            <a:endParaRPr lang="el-GR" dirty="0"/>
          </a:p>
        </p:txBody>
      </p:sp>
      <p:sp>
        <p:nvSpPr>
          <p:cNvPr id="6" name="5 - TextBox"/>
          <p:cNvSpPr txBox="1"/>
          <p:nvPr/>
        </p:nvSpPr>
        <p:spPr>
          <a:xfrm>
            <a:off x="971600" y="2214554"/>
            <a:ext cx="3571900" cy="2062103"/>
          </a:xfrm>
          <a:prstGeom prst="rect">
            <a:avLst/>
          </a:prstGeom>
          <a:noFill/>
          <a:ln>
            <a:solidFill>
              <a:schemeClr val="accent1"/>
            </a:solidFill>
          </a:ln>
        </p:spPr>
        <p:txBody>
          <a:bodyPr wrap="square" rtlCol="0">
            <a:spAutoFit/>
          </a:bodyPr>
          <a:lstStyle/>
          <a:p>
            <a:pPr>
              <a:buFont typeface="Wingdings" pitchFamily="2" charset="2"/>
              <a:buChar char="§"/>
            </a:pPr>
            <a:r>
              <a:rPr lang="en-US" sz="1600" dirty="0" smtClean="0"/>
              <a:t>Gram (-)</a:t>
            </a:r>
            <a:r>
              <a:rPr lang="el-GR" sz="1600" dirty="0" smtClean="0"/>
              <a:t> διπλόκοκκος</a:t>
            </a:r>
          </a:p>
          <a:p>
            <a:pPr>
              <a:buFont typeface="Wingdings" pitchFamily="2" charset="2"/>
              <a:buChar char="§"/>
            </a:pPr>
            <a:r>
              <a:rPr lang="el-GR" sz="1600" dirty="0" smtClean="0"/>
              <a:t>Οξειδάση +</a:t>
            </a:r>
          </a:p>
          <a:p>
            <a:pPr>
              <a:buFont typeface="Wingdings" pitchFamily="2" charset="2"/>
              <a:buChar char="§"/>
            </a:pPr>
            <a:r>
              <a:rPr lang="el-GR" sz="1600" dirty="0" smtClean="0"/>
              <a:t>Καταλάση +</a:t>
            </a:r>
          </a:p>
          <a:p>
            <a:pPr>
              <a:buFont typeface="Wingdings" pitchFamily="2" charset="2"/>
              <a:buChar char="§"/>
            </a:pPr>
            <a:r>
              <a:rPr lang="el-GR" sz="1600" dirty="0" smtClean="0"/>
              <a:t>Παράγει β-</a:t>
            </a:r>
            <a:r>
              <a:rPr lang="el-GR" sz="1600" dirty="0" err="1" smtClean="0"/>
              <a:t>λακταμάση</a:t>
            </a:r>
            <a:endParaRPr lang="el-GR" sz="1600" dirty="0" smtClean="0"/>
          </a:p>
          <a:p>
            <a:pPr>
              <a:buFont typeface="Wingdings" pitchFamily="2" charset="2"/>
              <a:buChar char="§"/>
            </a:pPr>
            <a:r>
              <a:rPr lang="el-GR" sz="1600" dirty="0" smtClean="0"/>
              <a:t>Αναπτύσσεται ενδοκυττάρια και εξωκυττάρια</a:t>
            </a:r>
          </a:p>
          <a:p>
            <a:pPr>
              <a:buFont typeface="Wingdings" pitchFamily="2" charset="2"/>
              <a:buChar char="§"/>
            </a:pPr>
            <a:r>
              <a:rPr lang="el-GR" sz="1600" dirty="0" smtClean="0"/>
              <a:t>Καλλιεργείται στο αιματούχο άγαρ στους 37</a:t>
            </a:r>
            <a:r>
              <a:rPr lang="el-GR" sz="1600" baseline="30000" dirty="0" smtClean="0"/>
              <a:t>ο</a:t>
            </a:r>
            <a:r>
              <a:rPr lang="el-GR" sz="1600" dirty="0" smtClean="0"/>
              <a:t> </a:t>
            </a:r>
            <a:r>
              <a:rPr lang="en-US" sz="1600" dirty="0" smtClean="0"/>
              <a:t>C </a:t>
            </a:r>
            <a:r>
              <a:rPr lang="el-GR" sz="1600" dirty="0" smtClean="0"/>
              <a:t>αερόβια και / ή με 5% </a:t>
            </a:r>
            <a:r>
              <a:rPr lang="en-US" sz="1600" dirty="0" smtClean="0"/>
              <a:t>CO</a:t>
            </a:r>
            <a:r>
              <a:rPr lang="en-US" sz="1600" baseline="-25000" dirty="0" smtClean="0"/>
              <a:t>2</a:t>
            </a:r>
            <a:endParaRPr lang="el-GR" sz="1600" dirty="0"/>
          </a:p>
        </p:txBody>
      </p:sp>
      <p:pic>
        <p:nvPicPr>
          <p:cNvPr id="7" name="Picture 2" descr="C:\Documents and Settings\Eleni\Τα έγγραφά μου\Downloads\gladden-willis-branhamella-catarrhalis-bacteria-a-gram-negative-coccus-gram-stain-lm-x322_a-l-9012140-14258389.jpg"/>
          <p:cNvPicPr>
            <a:picLocks noChangeAspect="1" noChangeArrowheads="1"/>
          </p:cNvPicPr>
          <p:nvPr/>
        </p:nvPicPr>
        <p:blipFill>
          <a:blip r:embed="rId3" cstate="print"/>
          <a:srcRect/>
          <a:stretch>
            <a:fillRect/>
          </a:stretch>
        </p:blipFill>
        <p:spPr bwMode="auto">
          <a:xfrm>
            <a:off x="5292080" y="1714488"/>
            <a:ext cx="2881306" cy="2357454"/>
          </a:xfrm>
          <a:prstGeom prst="rect">
            <a:avLst/>
          </a:prstGeom>
          <a:noFill/>
        </p:spPr>
      </p:pic>
      <p:pic>
        <p:nvPicPr>
          <p:cNvPr id="8" name="Picture 5" descr="C:\Documents and Settings\user\Επιφάνεια εργασίας\gonokokos.jpg"/>
          <p:cNvPicPr>
            <a:picLocks noChangeAspect="1" noChangeArrowheads="1"/>
          </p:cNvPicPr>
          <p:nvPr/>
        </p:nvPicPr>
        <p:blipFill>
          <a:blip r:embed="rId4" cstate="print"/>
          <a:srcRect/>
          <a:stretch>
            <a:fillRect/>
          </a:stretch>
        </p:blipFill>
        <p:spPr bwMode="auto">
          <a:xfrm>
            <a:off x="1259632" y="4500570"/>
            <a:ext cx="3024336" cy="2077864"/>
          </a:xfrm>
          <a:prstGeom prst="rect">
            <a:avLst/>
          </a:prstGeom>
          <a:noFill/>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357422" y="1571612"/>
            <a:ext cx="4572032" cy="923330"/>
          </a:xfrm>
          <a:prstGeom prst="rect">
            <a:avLst/>
          </a:prstGeom>
          <a:noFill/>
          <a:ln>
            <a:solidFill>
              <a:schemeClr val="tx2"/>
            </a:solidFill>
          </a:ln>
        </p:spPr>
        <p:txBody>
          <a:bodyPr wrap="square" rtlCol="0">
            <a:spAutoFit/>
          </a:bodyPr>
          <a:lstStyle/>
          <a:p>
            <a:pPr algn="ctr"/>
            <a:r>
              <a:rPr lang="el-GR" b="1" dirty="0" smtClean="0"/>
              <a:t>Εργαστηριακή διάγνωση</a:t>
            </a:r>
            <a:r>
              <a:rPr lang="en-US" b="1" dirty="0" smtClean="0"/>
              <a:t> Branhamella catarrhalis</a:t>
            </a:r>
            <a:endParaRPr lang="el-GR" dirty="0" smtClean="0"/>
          </a:p>
          <a:p>
            <a:pPr algn="ctr"/>
            <a:r>
              <a:rPr lang="en-US" b="1" dirty="0" smtClean="0"/>
              <a:t>(</a:t>
            </a:r>
            <a:r>
              <a:rPr lang="el-GR" b="1" dirty="0" smtClean="0"/>
              <a:t>Ωτίτιδα, ιγμορίτιδα)</a:t>
            </a:r>
            <a:endParaRPr lang="el-GR" dirty="0"/>
          </a:p>
        </p:txBody>
      </p:sp>
      <p:sp>
        <p:nvSpPr>
          <p:cNvPr id="6" name="5 - TextBox"/>
          <p:cNvSpPr txBox="1"/>
          <p:nvPr/>
        </p:nvSpPr>
        <p:spPr>
          <a:xfrm>
            <a:off x="2285984" y="3857628"/>
            <a:ext cx="4643470" cy="1877437"/>
          </a:xfrm>
          <a:prstGeom prst="rect">
            <a:avLst/>
          </a:prstGeom>
          <a:noFill/>
          <a:ln>
            <a:solidFill>
              <a:schemeClr val="accent1"/>
            </a:solidFill>
          </a:ln>
        </p:spPr>
        <p:txBody>
          <a:bodyPr wrap="square" rtlCol="0">
            <a:spAutoFit/>
          </a:bodyPr>
          <a:lstStyle/>
          <a:p>
            <a:r>
              <a:rPr lang="el-GR" b="1" u="sng" dirty="0" smtClean="0"/>
              <a:t>Αντιβιόγραμμα της </a:t>
            </a:r>
            <a:r>
              <a:rPr lang="en-US" b="1" u="sng" dirty="0" smtClean="0"/>
              <a:t>Branhamella catarrhalis</a:t>
            </a:r>
            <a:endParaRPr lang="el-GR" dirty="0" smtClean="0"/>
          </a:p>
          <a:p>
            <a:r>
              <a:rPr lang="el-GR" sz="1600" dirty="0" smtClean="0"/>
              <a:t>Έλεγχος των αντιβιοτικών:</a:t>
            </a:r>
          </a:p>
          <a:p>
            <a:r>
              <a:rPr lang="el-GR" sz="1600" dirty="0" smtClean="0"/>
              <a:t>Πενικιλίνη, </a:t>
            </a:r>
            <a:r>
              <a:rPr lang="el-GR" sz="1600" dirty="0" err="1" smtClean="0"/>
              <a:t>αμοξυσιλίνη</a:t>
            </a:r>
            <a:r>
              <a:rPr lang="el-GR" sz="1600" dirty="0" smtClean="0"/>
              <a:t>/</a:t>
            </a:r>
            <a:r>
              <a:rPr lang="el-GR" sz="1600" dirty="0" err="1" smtClean="0"/>
              <a:t>κλαβουλανικό</a:t>
            </a:r>
            <a:r>
              <a:rPr lang="el-GR" sz="1600" dirty="0" smtClean="0"/>
              <a:t> οξύ, </a:t>
            </a:r>
            <a:r>
              <a:rPr lang="el-GR" sz="1600" dirty="0" err="1" smtClean="0"/>
              <a:t>κεφαλοθίνη</a:t>
            </a:r>
            <a:r>
              <a:rPr lang="el-GR" sz="1600" dirty="0" smtClean="0"/>
              <a:t>, </a:t>
            </a:r>
            <a:r>
              <a:rPr lang="el-GR" sz="1600" dirty="0" err="1" smtClean="0"/>
              <a:t>κεφαλοκλόρη</a:t>
            </a:r>
            <a:r>
              <a:rPr lang="el-GR" sz="1600" dirty="0" smtClean="0"/>
              <a:t>, </a:t>
            </a:r>
            <a:r>
              <a:rPr lang="el-GR" sz="1600" dirty="0" err="1" smtClean="0"/>
              <a:t>κεφαντροξίλ</a:t>
            </a:r>
            <a:r>
              <a:rPr lang="el-GR" sz="1600" dirty="0" smtClean="0"/>
              <a:t>, </a:t>
            </a:r>
            <a:r>
              <a:rPr lang="el-GR" sz="1600" dirty="0" err="1" smtClean="0"/>
              <a:t>κεφουροξίμη</a:t>
            </a:r>
            <a:r>
              <a:rPr lang="el-GR" sz="1600" dirty="0" smtClean="0"/>
              <a:t>, </a:t>
            </a:r>
            <a:r>
              <a:rPr lang="el-GR" sz="1600" dirty="0" err="1" smtClean="0"/>
              <a:t>τετρακυκλίνη</a:t>
            </a:r>
            <a:r>
              <a:rPr lang="el-GR" sz="1600" dirty="0" smtClean="0"/>
              <a:t>, </a:t>
            </a:r>
            <a:r>
              <a:rPr lang="el-GR" sz="1600" dirty="0" err="1" smtClean="0"/>
              <a:t>ερυθρομικίνη</a:t>
            </a:r>
            <a:r>
              <a:rPr lang="el-GR" sz="1600" dirty="0" smtClean="0"/>
              <a:t>, </a:t>
            </a:r>
            <a:r>
              <a:rPr lang="el-GR" sz="1600" dirty="0" err="1" smtClean="0"/>
              <a:t>σιπροξασίνη</a:t>
            </a:r>
            <a:r>
              <a:rPr lang="el-GR" sz="1600" dirty="0" smtClean="0"/>
              <a:t>, </a:t>
            </a:r>
            <a:r>
              <a:rPr lang="el-GR" sz="1600" dirty="0" err="1" smtClean="0"/>
              <a:t>οφλοξασίνη</a:t>
            </a:r>
            <a:r>
              <a:rPr lang="el-GR" sz="1600" dirty="0" smtClean="0"/>
              <a:t>, </a:t>
            </a:r>
            <a:r>
              <a:rPr lang="en-US" sz="1600" dirty="0" smtClean="0"/>
              <a:t>SXT</a:t>
            </a:r>
            <a:endParaRPr lang="el-GR" sz="1600" dirty="0" smtClean="0"/>
          </a:p>
          <a:p>
            <a:endParaRPr lang="el-GR" dirty="0"/>
          </a:p>
        </p:txBody>
      </p:sp>
      <p:sp>
        <p:nvSpPr>
          <p:cNvPr id="7" name="6 - TextBox"/>
          <p:cNvSpPr txBox="1"/>
          <p:nvPr/>
        </p:nvSpPr>
        <p:spPr>
          <a:xfrm>
            <a:off x="2285984" y="2786058"/>
            <a:ext cx="4643470" cy="830997"/>
          </a:xfrm>
          <a:prstGeom prst="rect">
            <a:avLst/>
          </a:prstGeom>
          <a:noFill/>
          <a:ln>
            <a:solidFill>
              <a:schemeClr val="accent1"/>
            </a:solidFill>
          </a:ln>
        </p:spPr>
        <p:txBody>
          <a:bodyPr wrap="square" rtlCol="0">
            <a:spAutoFit/>
          </a:bodyPr>
          <a:lstStyle/>
          <a:p>
            <a:pPr>
              <a:buFont typeface="Wingdings" pitchFamily="2" charset="2"/>
              <a:buChar char="Ø"/>
            </a:pPr>
            <a:r>
              <a:rPr lang="el-GR" sz="1600" dirty="0" smtClean="0"/>
              <a:t>Χρώση </a:t>
            </a:r>
            <a:r>
              <a:rPr lang="en-US" sz="1600" dirty="0" smtClean="0"/>
              <a:t>Gram </a:t>
            </a:r>
            <a:endParaRPr lang="el-GR" sz="1600" dirty="0" smtClean="0"/>
          </a:p>
          <a:p>
            <a:pPr>
              <a:buFont typeface="Wingdings" pitchFamily="2" charset="2"/>
              <a:buChar char="Ø"/>
            </a:pPr>
            <a:r>
              <a:rPr lang="el-GR" sz="1600" dirty="0" smtClean="0"/>
              <a:t>Καλλιέργεια σε αιματούχο άγαρ</a:t>
            </a:r>
          </a:p>
          <a:p>
            <a:pPr>
              <a:buFont typeface="Wingdings" pitchFamily="2" charset="2"/>
              <a:buChar char="Ø"/>
            </a:pPr>
            <a:r>
              <a:rPr lang="el-GR" sz="1600" dirty="0" smtClean="0"/>
              <a:t>Βιοχημικές δοκιμασίες στο ΑΡΙ Ναϊσσεριών</a:t>
            </a:r>
            <a:endParaRPr lang="el-GR" sz="16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iehl-neelsen-stain"/>
          <p:cNvPicPr>
            <a:picLocks noChangeAspect="1" noChangeArrowheads="1"/>
          </p:cNvPicPr>
          <p:nvPr/>
        </p:nvPicPr>
        <p:blipFill>
          <a:blip r:embed="rId2" cstate="print"/>
          <a:srcRect/>
          <a:stretch>
            <a:fillRect/>
          </a:stretch>
        </p:blipFill>
        <p:spPr bwMode="auto">
          <a:xfrm>
            <a:off x="500034" y="928670"/>
            <a:ext cx="3200400" cy="2214578"/>
          </a:xfrm>
          <a:prstGeom prst="rect">
            <a:avLst/>
          </a:prstGeom>
          <a:noFill/>
          <a:ln w="9525">
            <a:noFill/>
            <a:miter lim="800000"/>
            <a:headEnd/>
            <a:tailEnd/>
          </a:ln>
        </p:spPr>
      </p:pic>
      <p:sp>
        <p:nvSpPr>
          <p:cNvPr id="5" name="4 - TextBox"/>
          <p:cNvSpPr txBox="1"/>
          <p:nvPr/>
        </p:nvSpPr>
        <p:spPr>
          <a:xfrm>
            <a:off x="357158" y="3214686"/>
            <a:ext cx="3357586" cy="523220"/>
          </a:xfrm>
          <a:prstGeom prst="rect">
            <a:avLst/>
          </a:prstGeom>
          <a:noFill/>
        </p:spPr>
        <p:txBody>
          <a:bodyPr wrap="square" rtlCol="0">
            <a:spAutoFit/>
          </a:bodyPr>
          <a:lstStyle/>
          <a:p>
            <a:r>
              <a:rPr lang="el-GR" sz="1400" dirty="0" smtClean="0"/>
              <a:t>Θετικό δείγμα με βαφή </a:t>
            </a:r>
            <a:r>
              <a:rPr lang="en-US" sz="1400" dirty="0" err="1" smtClean="0"/>
              <a:t>Ziehl</a:t>
            </a:r>
            <a:r>
              <a:rPr lang="el-GR" sz="1400" dirty="0" smtClean="0"/>
              <a:t>-</a:t>
            </a:r>
            <a:r>
              <a:rPr lang="en-US" sz="1400" dirty="0" smtClean="0"/>
              <a:t>Nielsen</a:t>
            </a:r>
            <a:r>
              <a:rPr lang="el-GR" sz="1400" dirty="0" smtClean="0"/>
              <a:t>.  Κόκκινοι βάκιλοι σε μπλε φόντο</a:t>
            </a:r>
            <a:endParaRPr lang="el-GR" dirty="0"/>
          </a:p>
        </p:txBody>
      </p:sp>
      <p:pic>
        <p:nvPicPr>
          <p:cNvPr id="2051" name="Picture 3" descr="Figure 2: Silver stain highlighting the cryptococci (Gomori's methanamine silver stain, ×400)"/>
          <p:cNvPicPr>
            <a:picLocks noChangeAspect="1" noChangeArrowheads="1"/>
          </p:cNvPicPr>
          <p:nvPr/>
        </p:nvPicPr>
        <p:blipFill>
          <a:blip r:embed="rId3" cstate="print"/>
          <a:srcRect/>
          <a:stretch>
            <a:fillRect/>
          </a:stretch>
        </p:blipFill>
        <p:spPr bwMode="auto">
          <a:xfrm>
            <a:off x="4286248" y="1000108"/>
            <a:ext cx="2819400" cy="2255838"/>
          </a:xfrm>
          <a:prstGeom prst="rect">
            <a:avLst/>
          </a:prstGeom>
          <a:noFill/>
          <a:ln w="9525">
            <a:noFill/>
            <a:miter lim="800000"/>
            <a:headEnd/>
            <a:tailEnd/>
          </a:ln>
        </p:spPr>
      </p:pic>
      <p:sp>
        <p:nvSpPr>
          <p:cNvPr id="7" name="6 - TextBox"/>
          <p:cNvSpPr txBox="1"/>
          <p:nvPr/>
        </p:nvSpPr>
        <p:spPr>
          <a:xfrm>
            <a:off x="4286248" y="3357562"/>
            <a:ext cx="3000396" cy="523220"/>
          </a:xfrm>
          <a:prstGeom prst="rect">
            <a:avLst/>
          </a:prstGeom>
          <a:noFill/>
        </p:spPr>
        <p:txBody>
          <a:bodyPr wrap="square" rtlCol="0">
            <a:spAutoFit/>
          </a:bodyPr>
          <a:lstStyle/>
          <a:p>
            <a:r>
              <a:rPr lang="el-GR" sz="1400" dirty="0" smtClean="0"/>
              <a:t>Βαφή </a:t>
            </a:r>
            <a:r>
              <a:rPr lang="en-US" sz="1400" dirty="0" smtClean="0"/>
              <a:t>Gomori</a:t>
            </a:r>
            <a:r>
              <a:rPr lang="el-GR" sz="1400" dirty="0" smtClean="0"/>
              <a:t>, όπου φαίνονται </a:t>
            </a:r>
            <a:r>
              <a:rPr lang="en-US" sz="1400" dirty="0" err="1" smtClean="0"/>
              <a:t>Cryptococci</a:t>
            </a:r>
            <a:r>
              <a:rPr lang="en-US" sz="1400" dirty="0" smtClean="0"/>
              <a:t> </a:t>
            </a:r>
            <a:r>
              <a:rPr lang="el-GR" sz="1400" dirty="0" smtClean="0"/>
              <a:t> από ασθενή με </a:t>
            </a:r>
            <a:r>
              <a:rPr lang="en-US" sz="1400" dirty="0" smtClean="0"/>
              <a:t>AIDS</a:t>
            </a:r>
            <a:endParaRPr lang="el-GR" dirty="0"/>
          </a:p>
        </p:txBody>
      </p:sp>
      <p:pic>
        <p:nvPicPr>
          <p:cNvPr id="2052" name="Picture 4" descr="Figure 1"/>
          <p:cNvPicPr>
            <a:picLocks noChangeAspect="1" noChangeArrowheads="1"/>
          </p:cNvPicPr>
          <p:nvPr/>
        </p:nvPicPr>
        <p:blipFill>
          <a:blip r:embed="rId4" cstate="print"/>
          <a:srcRect/>
          <a:stretch>
            <a:fillRect/>
          </a:stretch>
        </p:blipFill>
        <p:spPr bwMode="auto">
          <a:xfrm>
            <a:off x="500034" y="3929066"/>
            <a:ext cx="3214710" cy="2143140"/>
          </a:xfrm>
          <a:prstGeom prst="rect">
            <a:avLst/>
          </a:prstGeom>
          <a:noFill/>
          <a:ln w="9525">
            <a:noFill/>
            <a:miter lim="800000"/>
            <a:headEnd/>
            <a:tailEnd/>
          </a:ln>
        </p:spPr>
      </p:pic>
      <p:sp>
        <p:nvSpPr>
          <p:cNvPr id="9" name="8 - TextBox"/>
          <p:cNvSpPr txBox="1"/>
          <p:nvPr/>
        </p:nvSpPr>
        <p:spPr>
          <a:xfrm>
            <a:off x="285720" y="6143644"/>
            <a:ext cx="3429024" cy="738664"/>
          </a:xfrm>
          <a:prstGeom prst="rect">
            <a:avLst/>
          </a:prstGeom>
          <a:noFill/>
        </p:spPr>
        <p:txBody>
          <a:bodyPr wrap="square" rtlCol="0">
            <a:spAutoFit/>
          </a:bodyPr>
          <a:lstStyle/>
          <a:p>
            <a:r>
              <a:rPr lang="el-GR" sz="1400" dirty="0" smtClean="0"/>
              <a:t>Ενδοκυττάριοι μικροοργανισμοί από δείγμα βρόγχων ασθενούς με </a:t>
            </a:r>
            <a:r>
              <a:rPr lang="en-US" sz="1400" dirty="0" smtClean="0"/>
              <a:t>AIDS </a:t>
            </a:r>
            <a:r>
              <a:rPr lang="el-GR" sz="1400" dirty="0" smtClean="0"/>
              <a:t>μετά από χρώση </a:t>
            </a:r>
            <a:r>
              <a:rPr lang="en-US" sz="1400" dirty="0" smtClean="0"/>
              <a:t>Giemsa</a:t>
            </a:r>
            <a:endParaRPr lang="el-G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500298" y="1357298"/>
            <a:ext cx="4786346" cy="369332"/>
          </a:xfrm>
          <a:prstGeom prst="rect">
            <a:avLst/>
          </a:prstGeom>
          <a:solidFill>
            <a:schemeClr val="tx2"/>
          </a:solidFill>
        </p:spPr>
        <p:txBody>
          <a:bodyPr wrap="square" rtlCol="0">
            <a:spAutoFit/>
          </a:bodyPr>
          <a:lstStyle/>
          <a:p>
            <a:pPr algn="ctr"/>
            <a:r>
              <a:rPr lang="el-GR" b="1" dirty="0" smtClean="0">
                <a:solidFill>
                  <a:schemeClr val="bg1"/>
                </a:solidFill>
              </a:rPr>
              <a:t>Διάγνωση λοιμώξεων του αναπνευστικού</a:t>
            </a:r>
            <a:endParaRPr lang="el-GR" b="1" dirty="0">
              <a:solidFill>
                <a:schemeClr val="bg1"/>
              </a:solidFill>
            </a:endParaRPr>
          </a:p>
        </p:txBody>
      </p:sp>
      <p:sp>
        <p:nvSpPr>
          <p:cNvPr id="4" name="3 - TextBox"/>
          <p:cNvSpPr txBox="1"/>
          <p:nvPr/>
        </p:nvSpPr>
        <p:spPr>
          <a:xfrm>
            <a:off x="2500298" y="1857364"/>
            <a:ext cx="4786346" cy="4278094"/>
          </a:xfrm>
          <a:prstGeom prst="rect">
            <a:avLst/>
          </a:prstGeom>
          <a:noFill/>
          <a:ln>
            <a:solidFill>
              <a:schemeClr val="tx2"/>
            </a:solidFill>
          </a:ln>
        </p:spPr>
        <p:txBody>
          <a:bodyPr wrap="square" rtlCol="0">
            <a:spAutoFit/>
          </a:bodyPr>
          <a:lstStyle/>
          <a:p>
            <a:r>
              <a:rPr lang="el-GR" sz="1600" b="1" dirty="0" smtClean="0"/>
              <a:t>Ανίχνευση αντιγόνων</a:t>
            </a:r>
          </a:p>
          <a:p>
            <a:r>
              <a:rPr lang="el-GR" sz="1600" dirty="0" smtClean="0"/>
              <a:t>Ο στρεπτόκοκκος της πνευμονίας ανιχνεύεται στα πτύελα με </a:t>
            </a:r>
            <a:r>
              <a:rPr lang="el-GR" sz="1600" dirty="0" err="1" smtClean="0"/>
              <a:t>συγκολλητινοαντίδραση</a:t>
            </a:r>
            <a:r>
              <a:rPr lang="el-GR" sz="1600" dirty="0" smtClean="0"/>
              <a:t>. </a:t>
            </a:r>
          </a:p>
          <a:p>
            <a:r>
              <a:rPr lang="el-GR" sz="1600" dirty="0" smtClean="0"/>
              <a:t>Σωματίδια </a:t>
            </a:r>
            <a:r>
              <a:rPr lang="en-US" sz="1600" dirty="0" smtClean="0"/>
              <a:t>latex</a:t>
            </a:r>
            <a:r>
              <a:rPr lang="el-GR" sz="1600" dirty="0" smtClean="0"/>
              <a:t> στα οποία έχουν προσροφηθεί ειδικά αντισώματα αναμιγνύονται με το δείγμα. Σε θετικά αποτελέσματα εμφανίζεται συγκόλληση</a:t>
            </a:r>
          </a:p>
          <a:p>
            <a:endParaRPr lang="el-GR" sz="1600" dirty="0" smtClean="0"/>
          </a:p>
          <a:p>
            <a:r>
              <a:rPr lang="el-GR" sz="1600" b="1" dirty="0" smtClean="0"/>
              <a:t>Ορολογικές εξετάσεις</a:t>
            </a:r>
          </a:p>
          <a:p>
            <a:r>
              <a:rPr lang="el-GR" sz="1600" dirty="0" smtClean="0"/>
              <a:t>Ανίχνευση αντισωμάτων στον ορό του αίματος και σύγκριση του τίτλου τους στην οξεία φάση της νόσου και στην ανάρρωση.</a:t>
            </a:r>
            <a:endParaRPr lang="en-US" sz="1600" dirty="0" smtClean="0"/>
          </a:p>
          <a:p>
            <a:r>
              <a:rPr lang="el-GR" sz="1600" dirty="0" smtClean="0"/>
              <a:t>Η μέθοδος χρησιμοποιείται για παθογόνα που προκαλούν άτυπες πνευμονίες, δεν καλλιεργούνται εύκολα και δεν βάφονται με τη χρώση </a:t>
            </a:r>
            <a:r>
              <a:rPr lang="en-US" sz="1600" dirty="0" smtClean="0"/>
              <a:t>Gram</a:t>
            </a:r>
            <a:r>
              <a:rPr lang="el-GR" sz="1600" dirty="0" smtClean="0"/>
              <a:t>. Τέτοια παθογόνα είναι</a:t>
            </a:r>
            <a:r>
              <a:rPr lang="en-US" sz="1600" dirty="0" smtClean="0"/>
              <a:t> </a:t>
            </a:r>
            <a:r>
              <a:rPr lang="el-GR" sz="1600" dirty="0" smtClean="0"/>
              <a:t>τα: </a:t>
            </a:r>
            <a:r>
              <a:rPr lang="en-US" sz="1600" i="1" dirty="0" smtClean="0"/>
              <a:t>Legionella pneumophila, Mycoplasma pneumoniae, Chlamydia psittaci, Chlamydia pneumoniae, </a:t>
            </a:r>
            <a:r>
              <a:rPr lang="en-US" sz="1600" i="1" dirty="0" err="1" smtClean="0"/>
              <a:t>Coxiella</a:t>
            </a:r>
            <a:r>
              <a:rPr lang="en-US" sz="1600" i="1" dirty="0" smtClean="0"/>
              <a:t> </a:t>
            </a:r>
            <a:r>
              <a:rPr lang="en-US" sz="1600" i="1" dirty="0" err="1" smtClean="0"/>
              <a:t>burnetii</a:t>
            </a:r>
            <a:endParaRPr lang="el-G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397000"/>
          <a:ext cx="6548462" cy="460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071538" y="1000108"/>
          <a:ext cx="7286676" cy="5196840"/>
        </p:xfrm>
        <a:graphic>
          <a:graphicData uri="http://schemas.openxmlformats.org/drawingml/2006/table">
            <a:tbl>
              <a:tblPr firstRow="1" bandRow="1">
                <a:tableStyleId>{5C22544A-7EE6-4342-B048-85BDC9FD1C3A}</a:tableStyleId>
              </a:tblPr>
              <a:tblGrid>
                <a:gridCol w="3429024"/>
                <a:gridCol w="3857652"/>
              </a:tblGrid>
              <a:tr h="370840">
                <a:tc gridSpan="2">
                  <a:txBody>
                    <a:bodyPr/>
                    <a:lstStyle/>
                    <a:p>
                      <a:pPr algn="ctr"/>
                      <a:r>
                        <a:rPr lang="el-GR" dirty="0" smtClean="0"/>
                        <a:t>Θεραπεία λοιμώξεων του αναπνευστικού</a:t>
                      </a:r>
                      <a:endParaRPr lang="el-GR" dirty="0"/>
                    </a:p>
                  </a:txBody>
                  <a:tcPr/>
                </a:tc>
                <a:tc hMerge="1">
                  <a:txBody>
                    <a:bodyPr/>
                    <a:lstStyle/>
                    <a:p>
                      <a:endParaRPr lang="el-GR" dirty="0"/>
                    </a:p>
                  </a:txBody>
                  <a:tcPr/>
                </a:tc>
              </a:tr>
              <a:tr h="370840">
                <a:tc>
                  <a:txBody>
                    <a:bodyPr/>
                    <a:lstStyle/>
                    <a:p>
                      <a:pPr algn="ctr"/>
                      <a:r>
                        <a:rPr lang="el-GR" sz="1600" b="1" dirty="0" smtClean="0"/>
                        <a:t>Λοίμωξη </a:t>
                      </a:r>
                      <a:endParaRPr lang="el-GR" sz="1600" b="1" dirty="0"/>
                    </a:p>
                  </a:txBody>
                  <a:tcPr/>
                </a:tc>
                <a:tc>
                  <a:txBody>
                    <a:bodyPr/>
                    <a:lstStyle/>
                    <a:p>
                      <a:pPr algn="ctr"/>
                      <a:r>
                        <a:rPr lang="el-GR" sz="1600" b="1" dirty="0" smtClean="0"/>
                        <a:t>Θεραπεία </a:t>
                      </a:r>
                      <a:endParaRPr lang="el-GR" sz="1600" b="1" dirty="0"/>
                    </a:p>
                  </a:txBody>
                  <a:tcPr/>
                </a:tc>
              </a:tr>
              <a:tr h="370840">
                <a:tc>
                  <a:txBody>
                    <a:bodyPr/>
                    <a:lstStyle/>
                    <a:p>
                      <a:pPr algn="l"/>
                      <a:r>
                        <a:rPr lang="el-GR" sz="1400" dirty="0" smtClean="0"/>
                        <a:t>Παραρρινοκολπίτιδα, μέση ωτίτιδα</a:t>
                      </a:r>
                      <a:endParaRPr lang="el-GR" sz="1400" dirty="0"/>
                    </a:p>
                  </a:txBody>
                  <a:tcPr/>
                </a:tc>
                <a:tc>
                  <a:txBody>
                    <a:bodyPr/>
                    <a:lstStyle/>
                    <a:p>
                      <a:r>
                        <a:rPr lang="el-GR" sz="1400" dirty="0" err="1" smtClean="0"/>
                        <a:t>Αμοξυσιλλίνη</a:t>
                      </a:r>
                      <a:r>
                        <a:rPr lang="el-GR" sz="1400" baseline="0" dirty="0" smtClean="0"/>
                        <a:t> και </a:t>
                      </a:r>
                      <a:r>
                        <a:rPr lang="el-GR" sz="1400" baseline="0" dirty="0" err="1" smtClean="0"/>
                        <a:t>αποσυμφορητική</a:t>
                      </a:r>
                      <a:r>
                        <a:rPr lang="el-GR" sz="1400" baseline="0" dirty="0" smtClean="0"/>
                        <a:t> αγωγή</a:t>
                      </a:r>
                      <a:endParaRPr lang="el-GR" sz="1400" dirty="0"/>
                    </a:p>
                  </a:txBody>
                  <a:tcPr/>
                </a:tc>
              </a:tr>
              <a:tr h="370840">
                <a:tc>
                  <a:txBody>
                    <a:bodyPr/>
                    <a:lstStyle/>
                    <a:p>
                      <a:r>
                        <a:rPr lang="el-GR" sz="1400" dirty="0" smtClean="0"/>
                        <a:t>Φαρυγγίτιδα από β-αιμολυτικό στρεπτόκοκκο ομάδας Α</a:t>
                      </a:r>
                      <a:endParaRPr lang="el-GR" sz="1400" dirty="0"/>
                    </a:p>
                  </a:txBody>
                  <a:tcPr/>
                </a:tc>
                <a:tc>
                  <a:txBody>
                    <a:bodyPr/>
                    <a:lstStyle/>
                    <a:p>
                      <a:r>
                        <a:rPr lang="el-GR" sz="1400" dirty="0" smtClean="0"/>
                        <a:t>Πενικιλλίνη </a:t>
                      </a:r>
                      <a:r>
                        <a:rPr lang="en-US" sz="1400" dirty="0" smtClean="0"/>
                        <a:t>V</a:t>
                      </a:r>
                      <a:r>
                        <a:rPr lang="el-GR" sz="1400" dirty="0" smtClean="0"/>
                        <a:t> ή </a:t>
                      </a:r>
                      <a:r>
                        <a:rPr lang="el-GR" sz="1400" dirty="0" err="1" smtClean="0"/>
                        <a:t>Αμοξυσιλλίνη</a:t>
                      </a:r>
                      <a:endParaRPr lang="el-GR" sz="1400" dirty="0"/>
                    </a:p>
                  </a:txBody>
                  <a:tcPr/>
                </a:tc>
              </a:tr>
              <a:tr h="370840">
                <a:tc>
                  <a:txBody>
                    <a:bodyPr/>
                    <a:lstStyle/>
                    <a:p>
                      <a:r>
                        <a:rPr lang="el-GR" sz="1400" dirty="0" smtClean="0"/>
                        <a:t>Πνευμονία </a:t>
                      </a:r>
                      <a:endParaRPr lang="el-GR" sz="1400" dirty="0"/>
                    </a:p>
                  </a:txBody>
                  <a:tcPr/>
                </a:tc>
                <a:tc>
                  <a:txBody>
                    <a:bodyPr/>
                    <a:lstStyle/>
                    <a:p>
                      <a:r>
                        <a:rPr lang="el-GR" sz="1400" dirty="0" err="1" smtClean="0"/>
                        <a:t>Κεφουλοξίμη</a:t>
                      </a:r>
                      <a:r>
                        <a:rPr lang="el-GR" sz="1400" dirty="0" smtClean="0"/>
                        <a:t> και ερυθρομυκίνη ενδοφλέβια σε περιπτώσεις με υψηλό πυρετό</a:t>
                      </a:r>
                      <a:r>
                        <a:rPr lang="el-GR" sz="1400" baseline="0" dirty="0" smtClean="0"/>
                        <a:t> (&gt; 39</a:t>
                      </a:r>
                      <a:r>
                        <a:rPr lang="el-GR" sz="1400" baseline="30000" dirty="0" smtClean="0"/>
                        <a:t>ο</a:t>
                      </a:r>
                      <a:r>
                        <a:rPr lang="el-GR" sz="1400" baseline="0" dirty="0" smtClean="0"/>
                        <a:t> </a:t>
                      </a:r>
                      <a:r>
                        <a:rPr lang="en-US" sz="1400" baseline="0" dirty="0" smtClean="0"/>
                        <a:t>C</a:t>
                      </a:r>
                      <a:r>
                        <a:rPr lang="el-GR" sz="1400" baseline="0" dirty="0" smtClean="0"/>
                        <a:t>), ταχυκαρδία (&gt; 120 </a:t>
                      </a:r>
                      <a:r>
                        <a:rPr lang="el-GR" sz="1400" baseline="0" dirty="0" err="1" smtClean="0"/>
                        <a:t>σφύξεις</a:t>
                      </a:r>
                      <a:r>
                        <a:rPr lang="el-GR" sz="1400" baseline="0" dirty="0" smtClean="0"/>
                        <a:t>/λεπτό) και ταχύπνοια (&gt; 30 ανά λεπτό). Σε άτυπη ή αγνώστου αιτιολογίας πνευμονία χορηγείται ερυθρομυκίνη ή </a:t>
                      </a:r>
                      <a:r>
                        <a:rPr lang="el-GR" sz="1400" baseline="0" dirty="0" err="1" smtClean="0"/>
                        <a:t>κλαριθρομυκίνη</a:t>
                      </a:r>
                      <a:r>
                        <a:rPr lang="el-GR" sz="1400" baseline="0" dirty="0" smtClean="0"/>
                        <a:t>. Όταν τα συμπτώματα υποχωρούν η αντιβίωση μπορεί να μετατραπεί σε χορήγηση από το στόμα</a:t>
                      </a:r>
                      <a:endParaRPr lang="el-GR" sz="1400" dirty="0"/>
                    </a:p>
                  </a:txBody>
                  <a:tcPr/>
                </a:tc>
              </a:tr>
              <a:tr h="370840">
                <a:tc>
                  <a:txBody>
                    <a:bodyPr/>
                    <a:lstStyle/>
                    <a:p>
                      <a:r>
                        <a:rPr lang="el-GR" sz="1400" dirty="0" smtClean="0"/>
                        <a:t>Νοσοκομειακή πνευμονία</a:t>
                      </a:r>
                      <a:endParaRPr lang="el-GR" sz="1400" dirty="0"/>
                    </a:p>
                  </a:txBody>
                  <a:tcPr/>
                </a:tc>
                <a:tc>
                  <a:txBody>
                    <a:bodyPr/>
                    <a:lstStyle/>
                    <a:p>
                      <a:r>
                        <a:rPr lang="el-GR" sz="1400" dirty="0" err="1" smtClean="0"/>
                        <a:t>Αμινογλυκοσίδη</a:t>
                      </a:r>
                      <a:r>
                        <a:rPr lang="el-GR" sz="1400" dirty="0" smtClean="0"/>
                        <a:t> σε συνδυασμό με μία β-</a:t>
                      </a:r>
                      <a:r>
                        <a:rPr lang="el-GR" sz="1400" dirty="0" err="1" smtClean="0"/>
                        <a:t>λακτάμη</a:t>
                      </a:r>
                      <a:r>
                        <a:rPr lang="el-GR" sz="1400" baseline="0" dirty="0" smtClean="0"/>
                        <a:t> (όπως </a:t>
                      </a:r>
                      <a:r>
                        <a:rPr lang="el-GR" sz="1400" baseline="0" dirty="0" err="1" smtClean="0"/>
                        <a:t>αμοξυσιλλίνη</a:t>
                      </a:r>
                      <a:r>
                        <a:rPr lang="el-GR" sz="1400" baseline="0" dirty="0" smtClean="0"/>
                        <a:t> και </a:t>
                      </a:r>
                      <a:r>
                        <a:rPr lang="el-GR" sz="1400" baseline="0" dirty="0" err="1" smtClean="0"/>
                        <a:t>κλαβουλανικό</a:t>
                      </a:r>
                      <a:r>
                        <a:rPr lang="el-GR" sz="1400" baseline="0" dirty="0" smtClean="0"/>
                        <a:t> οξύ)</a:t>
                      </a:r>
                      <a:endParaRPr lang="el-GR" sz="1400" dirty="0"/>
                    </a:p>
                  </a:txBody>
                  <a:tcPr/>
                </a:tc>
              </a:tr>
              <a:tr h="370840">
                <a:tc>
                  <a:txBody>
                    <a:bodyPr/>
                    <a:lstStyle/>
                    <a:p>
                      <a:r>
                        <a:rPr lang="el-GR" sz="1400" dirty="0" smtClean="0"/>
                        <a:t>Απόστημα </a:t>
                      </a:r>
                      <a:endParaRPr lang="el-GR" sz="1400" dirty="0"/>
                    </a:p>
                  </a:txBody>
                  <a:tcPr/>
                </a:tc>
                <a:tc>
                  <a:txBody>
                    <a:bodyPr/>
                    <a:lstStyle/>
                    <a:p>
                      <a:r>
                        <a:rPr lang="el-GR" sz="1400" dirty="0" smtClean="0"/>
                        <a:t>Πενικιλλίνη με </a:t>
                      </a:r>
                      <a:r>
                        <a:rPr lang="el-GR" sz="1400" dirty="0" err="1" smtClean="0"/>
                        <a:t>μετρονιδαζόλη</a:t>
                      </a:r>
                      <a:r>
                        <a:rPr lang="el-GR" sz="1400" dirty="0" smtClean="0"/>
                        <a:t> ή </a:t>
                      </a:r>
                      <a:r>
                        <a:rPr lang="el-GR" sz="1400" dirty="0" err="1" smtClean="0"/>
                        <a:t>κλινδαμυκίνη</a:t>
                      </a:r>
                      <a:r>
                        <a:rPr lang="el-GR" sz="1400" baseline="0" dirty="0" smtClean="0"/>
                        <a:t> με </a:t>
                      </a:r>
                      <a:r>
                        <a:rPr lang="el-GR" sz="1400" baseline="0" dirty="0" err="1" smtClean="0"/>
                        <a:t>αμοξυσιλλίνη</a:t>
                      </a:r>
                      <a:r>
                        <a:rPr lang="el-GR" sz="1400" baseline="0" dirty="0" smtClean="0"/>
                        <a:t>/</a:t>
                      </a:r>
                      <a:r>
                        <a:rPr lang="el-GR" sz="1400" baseline="0" dirty="0" err="1" smtClean="0"/>
                        <a:t>κλαβουλανικό</a:t>
                      </a:r>
                      <a:r>
                        <a:rPr lang="el-GR" sz="1400" baseline="0" dirty="0" smtClean="0"/>
                        <a:t>. Απαιτείται τεστ ευαισθησίας σε αντιβιοτικά</a:t>
                      </a:r>
                      <a:endParaRPr lang="el-GR" sz="1400" dirty="0"/>
                    </a:p>
                  </a:txBody>
                  <a:tcPr/>
                </a:tc>
              </a:tr>
              <a:tr h="370840">
                <a:tc>
                  <a:txBody>
                    <a:bodyPr/>
                    <a:lstStyle/>
                    <a:p>
                      <a:r>
                        <a:rPr lang="el-GR" sz="1400" dirty="0" smtClean="0"/>
                        <a:t>Κυστική ίνωση</a:t>
                      </a:r>
                      <a:endParaRPr lang="el-GR" sz="1400" dirty="0"/>
                    </a:p>
                  </a:txBody>
                  <a:tcPr/>
                </a:tc>
                <a:tc>
                  <a:txBody>
                    <a:bodyPr/>
                    <a:lstStyle/>
                    <a:p>
                      <a:r>
                        <a:rPr lang="el-GR" sz="1400" dirty="0" err="1" smtClean="0"/>
                        <a:t>Αντιβιοθεραπεία</a:t>
                      </a:r>
                      <a:r>
                        <a:rPr lang="el-GR" sz="1400" baseline="0" dirty="0" smtClean="0"/>
                        <a:t> ανάλογα με τον υπεύθυνο μικροοργανισμό</a:t>
                      </a:r>
                      <a:endParaRPr lang="el-GR" sz="1400" dirty="0"/>
                    </a:p>
                  </a:txBody>
                  <a:tcPr/>
                </a:tc>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00298" y="1785926"/>
            <a:ext cx="4714908" cy="369332"/>
          </a:xfrm>
          <a:prstGeom prst="rect">
            <a:avLst/>
          </a:prstGeom>
          <a:noFill/>
          <a:ln>
            <a:solidFill>
              <a:schemeClr val="tx2"/>
            </a:solidFill>
          </a:ln>
        </p:spPr>
        <p:txBody>
          <a:bodyPr wrap="square" rtlCol="0">
            <a:spAutoFit/>
          </a:bodyPr>
          <a:lstStyle/>
          <a:p>
            <a:pPr algn="ctr"/>
            <a:r>
              <a:rPr lang="el-GR" b="1" dirty="0" smtClean="0"/>
              <a:t>Εμβολιασμός- Πρόληψη</a:t>
            </a:r>
            <a:endParaRPr lang="el-GR" b="1" dirty="0"/>
          </a:p>
        </p:txBody>
      </p:sp>
      <p:sp>
        <p:nvSpPr>
          <p:cNvPr id="5" name="4 - TextBox"/>
          <p:cNvSpPr txBox="1"/>
          <p:nvPr/>
        </p:nvSpPr>
        <p:spPr>
          <a:xfrm>
            <a:off x="2500298" y="2357430"/>
            <a:ext cx="4714908" cy="2800767"/>
          </a:xfrm>
          <a:prstGeom prst="rect">
            <a:avLst/>
          </a:prstGeom>
          <a:noFill/>
          <a:ln>
            <a:solidFill>
              <a:schemeClr val="accent1"/>
            </a:solidFill>
          </a:ln>
        </p:spPr>
        <p:txBody>
          <a:bodyPr wrap="square" rtlCol="0">
            <a:spAutoFit/>
          </a:bodyPr>
          <a:lstStyle/>
          <a:p>
            <a:pPr>
              <a:buFont typeface="Wingdings" pitchFamily="2" charset="2"/>
              <a:buChar char="§"/>
            </a:pPr>
            <a:r>
              <a:rPr lang="el-GR" sz="1600" dirty="0" smtClean="0"/>
              <a:t>Εμβολιασμός για τα μικρόβια:</a:t>
            </a:r>
          </a:p>
          <a:p>
            <a:r>
              <a:rPr lang="el-GR" sz="1600" dirty="0" smtClean="0"/>
              <a:t>Τον ιό της γρίπης</a:t>
            </a:r>
          </a:p>
          <a:p>
            <a:r>
              <a:rPr lang="en-US" sz="1600" dirty="0" smtClean="0"/>
              <a:t>Haemophilus influenzae type B</a:t>
            </a:r>
          </a:p>
          <a:p>
            <a:r>
              <a:rPr lang="el-GR" sz="1600" dirty="0" smtClean="0"/>
              <a:t>Πνευμονιόκοκκο</a:t>
            </a:r>
          </a:p>
          <a:p>
            <a:r>
              <a:rPr lang="el-GR" sz="1600" dirty="0" smtClean="0"/>
              <a:t>Διφθερίτιδα</a:t>
            </a:r>
          </a:p>
          <a:p>
            <a:r>
              <a:rPr lang="el-GR" sz="1600" dirty="0" smtClean="0"/>
              <a:t>Κοκκύτη</a:t>
            </a:r>
          </a:p>
          <a:p>
            <a:endParaRPr lang="el-GR" sz="1600" dirty="0" smtClean="0"/>
          </a:p>
          <a:p>
            <a:pPr>
              <a:buFont typeface="Wingdings" pitchFamily="2" charset="2"/>
              <a:buChar char="§"/>
            </a:pPr>
            <a:r>
              <a:rPr lang="el-GR" sz="1600" dirty="0" smtClean="0"/>
              <a:t>Πρόληψη λοίμωξης από </a:t>
            </a:r>
            <a:r>
              <a:rPr lang="el-GR" sz="1600" dirty="0" err="1" smtClean="0"/>
              <a:t>λεγιονέλλα</a:t>
            </a:r>
            <a:r>
              <a:rPr lang="el-GR" sz="1600" dirty="0" smtClean="0"/>
              <a:t>:</a:t>
            </a:r>
          </a:p>
          <a:p>
            <a:r>
              <a:rPr lang="el-GR" sz="1600" dirty="0" smtClean="0"/>
              <a:t>Έλεγχος νερού που μπορεί να μολυνθεί από τον αέρα (όπως κλιματιστικά, συστήματα εφύγρανσης του αέρα, δεξαμενές ζεστού νερού)</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83768" y="2060848"/>
            <a:ext cx="4104456" cy="369332"/>
          </a:xfrm>
          <a:prstGeom prst="rect">
            <a:avLst/>
          </a:prstGeom>
          <a:noFill/>
        </p:spPr>
        <p:txBody>
          <a:bodyPr wrap="square" rtlCol="0">
            <a:spAutoFit/>
          </a:bodyPr>
          <a:lstStyle/>
          <a:p>
            <a:pPr algn="ctr"/>
            <a:r>
              <a:rPr lang="el-GR" b="1" dirty="0" smtClean="0"/>
              <a:t>Μυκοβακτηρίδια </a:t>
            </a:r>
            <a:endParaRPr lang="el-GR" b="1" dirty="0"/>
          </a:p>
        </p:txBody>
      </p:sp>
      <p:pic>
        <p:nvPicPr>
          <p:cNvPr id="1026" name="Picture 2" descr="Αποτέλεσμα εικόνας για mycobacterium"/>
          <p:cNvPicPr>
            <a:picLocks noChangeAspect="1" noChangeArrowheads="1"/>
          </p:cNvPicPr>
          <p:nvPr/>
        </p:nvPicPr>
        <p:blipFill>
          <a:blip r:embed="rId2" cstate="print"/>
          <a:srcRect/>
          <a:stretch>
            <a:fillRect/>
          </a:stretch>
        </p:blipFill>
        <p:spPr bwMode="auto">
          <a:xfrm>
            <a:off x="3143250" y="2708920"/>
            <a:ext cx="2857500" cy="2447926"/>
          </a:xfrm>
          <a:prstGeom prst="rect">
            <a:avLst/>
          </a:prstGeom>
          <a:noFill/>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27784" y="2200796"/>
            <a:ext cx="3816424"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Το γένος </a:t>
            </a:r>
            <a:r>
              <a:rPr lang="en-US" sz="1600" i="1" dirty="0" smtClean="0"/>
              <a:t>Mycobacterium</a:t>
            </a:r>
            <a:r>
              <a:rPr lang="el-GR" sz="1600" i="1" dirty="0" smtClean="0"/>
              <a:t> (</a:t>
            </a:r>
            <a:r>
              <a:rPr lang="el-GR" sz="1600" dirty="0" smtClean="0"/>
              <a:t>Μυκοβακτηρίδια) περιλαμβάνει περισσότερα από 100 είδη ορισμένα από τα οποία σχετίζονται με ανθρώπινες ασθένειες.</a:t>
            </a:r>
            <a:endParaRPr lang="en-US" sz="1600" dirty="0" smtClean="0"/>
          </a:p>
          <a:p>
            <a:endParaRPr lang="en-US" sz="1600" dirty="0" smtClean="0"/>
          </a:p>
          <a:p>
            <a:r>
              <a:rPr lang="el-GR" sz="1600" dirty="0" smtClean="0"/>
              <a:t>Τα περισσότερο παθογόνα είναι το Μυκοβακτηρίδιο της φυματίωσης (</a:t>
            </a:r>
            <a:r>
              <a:rPr lang="en-US" sz="1600" i="1" dirty="0" smtClean="0"/>
              <a:t>M. tuberculosis) </a:t>
            </a:r>
            <a:r>
              <a:rPr lang="el-GR" sz="1600" dirty="0" smtClean="0"/>
              <a:t>και το Μυκοβακτηρίδιο της λέπρας </a:t>
            </a:r>
            <a:r>
              <a:rPr lang="en-US" sz="1600" i="1" dirty="0" smtClean="0"/>
              <a:t>(M. </a:t>
            </a:r>
            <a:r>
              <a:rPr lang="en-US" sz="1600" i="1" dirty="0" err="1" smtClean="0"/>
              <a:t>Leprae</a:t>
            </a:r>
            <a:r>
              <a:rPr lang="en-US" sz="1600" i="1" dirty="0" smtClean="0"/>
              <a:t>)</a:t>
            </a:r>
            <a:r>
              <a:rPr lang="el-GR" sz="1600" i="1" dirty="0" smtClean="0"/>
              <a:t>.</a:t>
            </a:r>
            <a:endParaRPr lang="el-GR" sz="16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267744" y="1988840"/>
            <a:ext cx="4536504"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Χαρακτηριστικά μυκοβακτηριδίων</a:t>
            </a:r>
            <a:endParaRPr lang="el-GR" b="1" dirty="0"/>
          </a:p>
        </p:txBody>
      </p:sp>
      <p:sp>
        <p:nvSpPr>
          <p:cNvPr id="4" name="3 - TextBox"/>
          <p:cNvSpPr txBox="1"/>
          <p:nvPr/>
        </p:nvSpPr>
        <p:spPr>
          <a:xfrm>
            <a:off x="2267744" y="2636912"/>
            <a:ext cx="4608512" cy="341632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dirty="0" smtClean="0"/>
              <a:t>Οξεάντοχα βακτήρια</a:t>
            </a:r>
          </a:p>
          <a:p>
            <a:pPr>
              <a:buFont typeface="Wingdings" pitchFamily="2" charset="2"/>
              <a:buChar char="§"/>
            </a:pPr>
            <a:r>
              <a:rPr lang="en-US" dirty="0" smtClean="0"/>
              <a:t>Gram (+)</a:t>
            </a:r>
          </a:p>
          <a:p>
            <a:pPr>
              <a:buFont typeface="Wingdings" pitchFamily="2" charset="2"/>
              <a:buChar char="§"/>
            </a:pPr>
            <a:r>
              <a:rPr lang="el-GR" dirty="0" smtClean="0"/>
              <a:t>Ακίνητα </a:t>
            </a:r>
            <a:endParaRPr lang="en-US" dirty="0" smtClean="0"/>
          </a:p>
          <a:p>
            <a:pPr>
              <a:buFont typeface="Wingdings" pitchFamily="2" charset="2"/>
              <a:buChar char="§"/>
            </a:pPr>
            <a:r>
              <a:rPr lang="el-GR" dirty="0" smtClean="0"/>
              <a:t>Δεν παράγουν σπόρια</a:t>
            </a:r>
          </a:p>
          <a:p>
            <a:pPr>
              <a:buFont typeface="Wingdings" pitchFamily="2" charset="2"/>
              <a:buChar char="§"/>
            </a:pPr>
            <a:r>
              <a:rPr lang="el-GR" dirty="0" smtClean="0"/>
              <a:t>Αερόβια</a:t>
            </a:r>
          </a:p>
          <a:p>
            <a:pPr>
              <a:buFont typeface="Wingdings" pitchFamily="2" charset="2"/>
              <a:buChar char="§"/>
            </a:pPr>
            <a:r>
              <a:rPr lang="el-GR" dirty="0" smtClean="0"/>
              <a:t>Τα περισσότερα αναπτύσσονται αργά</a:t>
            </a:r>
          </a:p>
          <a:p>
            <a:pPr>
              <a:buFont typeface="Wingdings" pitchFamily="2" charset="2"/>
              <a:buChar char="§"/>
            </a:pPr>
            <a:r>
              <a:rPr lang="el-GR" dirty="0" smtClean="0"/>
              <a:t>Διαθέτουν σύνθετο κυτταρικό τοίχωμα, πλούσιο σε λιπίδια. Είναι υπεύθυνο για την οξεαντοχή, αργή ανάπτυξη, αντοχή στα απορρυπαντικά και σε αντιβιοτικά</a:t>
            </a:r>
            <a:r>
              <a:rPr lang="en-US" dirty="0" smtClean="0"/>
              <a:t> </a:t>
            </a:r>
            <a:r>
              <a:rPr lang="el-GR" dirty="0" smtClean="0"/>
              <a:t>και την αντιγονικότητα</a:t>
            </a:r>
          </a:p>
          <a:p>
            <a:r>
              <a:rPr lang="el-GR" dirty="0" smtClean="0"/>
              <a:t> </a:t>
            </a:r>
            <a:endParaRPr lang="el-GR"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 name="3 - TextBox"/>
          <p:cNvSpPr txBox="1"/>
          <p:nvPr/>
        </p:nvSpPr>
        <p:spPr>
          <a:xfrm>
            <a:off x="35496" y="1844824"/>
            <a:ext cx="4104456"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Το κυτταρικό τοίχωμα των μυκοβακτηριδίων έχει τη βασική δομή των </a:t>
            </a:r>
            <a:r>
              <a:rPr lang="en-US" sz="1600" dirty="0" smtClean="0"/>
              <a:t>Gram(+) </a:t>
            </a:r>
            <a:r>
              <a:rPr lang="el-GR" sz="1600" dirty="0" smtClean="0"/>
              <a:t>βακτηρίων, με τη διαφορά ότι είναι πολύ πιο σύνθετο.</a:t>
            </a:r>
          </a:p>
          <a:p>
            <a:r>
              <a:rPr lang="el-GR" sz="1600" dirty="0" smtClean="0"/>
              <a:t>Η κυτταροπλασματική μεμβράνη περιβάλλεται από πυκνή στιβάδα πεπτιδογλυκάνης. Από την κυτταροπλασματική μεμβράνη εκφύονται πρωτεΐνες, γλυκοπρωτεΐνες, πολυσακχαρίτες, μυκολικά οξέα</a:t>
            </a:r>
            <a:r>
              <a:rPr lang="en-US" sz="1600" dirty="0" smtClean="0"/>
              <a:t>,</a:t>
            </a:r>
            <a:r>
              <a:rPr lang="el-GR" sz="1600" dirty="0" smtClean="0"/>
              <a:t> λιπίδια, γλυκολιπίδια, </a:t>
            </a:r>
            <a:r>
              <a:rPr lang="el-GR" sz="1600" dirty="0" err="1" smtClean="0"/>
              <a:t>πεπτιδογλυκολιπίδια</a:t>
            </a:r>
            <a:r>
              <a:rPr lang="el-GR" sz="1600" dirty="0" smtClean="0"/>
              <a:t> και άλλα σύνθετα μόρια (τα λιπίδια αποτελούν το 60% του βάρους του κυτταρικού τοιχώματος).  Στο κυτταρικό τοίχωμα υπάρχουν επίσης διάσπαρτες μεταφορικές πρωτεΐνες και πρωτεΐνες πορίνες (συνιστούν το 15% του βάρους του κυτταρικού τοιχώματος). </a:t>
            </a:r>
            <a:endParaRPr lang="el-GR" sz="1600" dirty="0"/>
          </a:p>
        </p:txBody>
      </p:sp>
      <p:pic>
        <p:nvPicPr>
          <p:cNvPr id="5" name="Picture 4" descr="Αποτέλεσμα εικόνας για mycobacterium tuberculosis structur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55690" y="1674836"/>
            <a:ext cx="4708798" cy="4562476"/>
          </a:xfrm>
          <a:prstGeom prst="rect">
            <a:avLst/>
          </a:prstGeo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267744" y="2132856"/>
            <a:ext cx="4536504" cy="646331"/>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Μυκοβακτηρίδιο της φυματίωσης (</a:t>
            </a:r>
            <a:r>
              <a:rPr lang="en-US" b="1" i="1" dirty="0" smtClean="0"/>
              <a:t>Mycobacterium tuberculosis)</a:t>
            </a:r>
            <a:endParaRPr lang="el-GR" b="1" dirty="0"/>
          </a:p>
        </p:txBody>
      </p:sp>
      <p:sp>
        <p:nvSpPr>
          <p:cNvPr id="3" name="2 - TextBox"/>
          <p:cNvSpPr txBox="1"/>
          <p:nvPr/>
        </p:nvSpPr>
        <p:spPr>
          <a:xfrm>
            <a:off x="2267744" y="2997200"/>
            <a:ext cx="4536504"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Ø"/>
            </a:pPr>
            <a:r>
              <a:rPr lang="el-GR" sz="1600" dirty="0" smtClean="0"/>
              <a:t>Ομάδα πολύ συγγενικών ειδών βακτηρίων με πιο βασικά είδη το </a:t>
            </a:r>
            <a:r>
              <a:rPr lang="en-US" sz="1600" i="1" dirty="0" smtClean="0"/>
              <a:t>M. tuberculosis </a:t>
            </a:r>
            <a:r>
              <a:rPr lang="el-GR" sz="1600" dirty="0" smtClean="0"/>
              <a:t>και </a:t>
            </a:r>
            <a:r>
              <a:rPr lang="en-US" sz="1600" i="1" dirty="0" smtClean="0"/>
              <a:t>M</a:t>
            </a:r>
            <a:r>
              <a:rPr lang="el-GR" sz="1600" i="1" dirty="0" smtClean="0"/>
              <a:t>.</a:t>
            </a:r>
            <a:r>
              <a:rPr lang="en-US" sz="1600" i="1" dirty="0" smtClean="0"/>
              <a:t> bovis</a:t>
            </a:r>
            <a:endParaRPr lang="el-GR" sz="1600" i="1" dirty="0" smtClean="0"/>
          </a:p>
          <a:p>
            <a:endParaRPr lang="el-GR" sz="1600" dirty="0" smtClean="0"/>
          </a:p>
          <a:p>
            <a:pPr>
              <a:buFont typeface="Wingdings" pitchFamily="2" charset="2"/>
              <a:buChar char="Ø"/>
            </a:pPr>
            <a:r>
              <a:rPr lang="el-GR" sz="1600" dirty="0" smtClean="0"/>
              <a:t>Προκαλούν τη νόσο φυματίωση</a:t>
            </a:r>
            <a:endParaRPr lang="en-US" sz="1600" dirty="0" smtClean="0"/>
          </a:p>
          <a:p>
            <a:pPr>
              <a:buFont typeface="Wingdings" pitchFamily="2" charset="2"/>
              <a:buChar char="Ø"/>
            </a:pPr>
            <a:endParaRPr lang="el-GR" sz="1600" dirty="0" smtClean="0"/>
          </a:p>
          <a:p>
            <a:pPr>
              <a:buFont typeface="Wingdings" pitchFamily="2" charset="2"/>
              <a:buChar char="Ø"/>
            </a:pPr>
            <a:r>
              <a:rPr lang="el-GR" sz="1600" dirty="0" smtClean="0"/>
              <a:t>Το 1/3 του πληθυσμού της γης έχει μολυνθεί από το μυκοβακτηρίδιο</a:t>
            </a:r>
            <a:endParaRPr lang="en-US" sz="1600" dirty="0" smtClean="0"/>
          </a:p>
          <a:p>
            <a:pPr>
              <a:buFont typeface="Wingdings" pitchFamily="2" charset="2"/>
              <a:buChar char="Ø"/>
            </a:pPr>
            <a:endParaRPr lang="el-GR" sz="1600" dirty="0" smtClean="0"/>
          </a:p>
          <a:p>
            <a:pPr>
              <a:buFont typeface="Wingdings" pitchFamily="2" charset="2"/>
              <a:buChar char="Ø"/>
            </a:pPr>
            <a:r>
              <a:rPr lang="el-GR" sz="1600" dirty="0" smtClean="0"/>
              <a:t>Κάθε χρόνο εμφανίζονται 8.000.000 νέα κρούσματα παγκοσμίως</a:t>
            </a:r>
            <a:endParaRPr lang="en-US" sz="1600" dirty="0" smtClean="0"/>
          </a:p>
          <a:p>
            <a:pPr>
              <a:buFont typeface="Wingdings" pitchFamily="2" charset="2"/>
              <a:buChar char="Ø"/>
            </a:pPr>
            <a:endParaRPr lang="el-GR" sz="1600" dirty="0" smtClean="0"/>
          </a:p>
          <a:p>
            <a:pPr>
              <a:buFont typeface="Wingdings" pitchFamily="2" charset="2"/>
              <a:buChar char="Ø"/>
            </a:pPr>
            <a:r>
              <a:rPr lang="el-GR" sz="1600" dirty="0" smtClean="0"/>
              <a:t>3.000.000 άτομα πεθαίνουν κάθε χρόνο από τη νόσο</a:t>
            </a:r>
            <a:endParaRPr lang="el-GR" sz="16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39552" y="1700808"/>
            <a:ext cx="4032448" cy="646331"/>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Χαρακτηριστικά του μυκοβακτηριδίου της φυματίωσης</a:t>
            </a:r>
            <a:endParaRPr lang="el-GR" b="1" dirty="0"/>
          </a:p>
        </p:txBody>
      </p:sp>
      <p:sp>
        <p:nvSpPr>
          <p:cNvPr id="3" name="2 - TextBox"/>
          <p:cNvSpPr txBox="1"/>
          <p:nvPr/>
        </p:nvSpPr>
        <p:spPr>
          <a:xfrm>
            <a:off x="539552" y="2492896"/>
            <a:ext cx="4032448" cy="406265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n-US" sz="1600" dirty="0" smtClean="0"/>
              <a:t>Gram</a:t>
            </a:r>
            <a:r>
              <a:rPr lang="el-GR" sz="1600" dirty="0" smtClean="0"/>
              <a:t>(+) βακτηρίδια (βάφονται ασθενώς με τη χρώση)</a:t>
            </a:r>
          </a:p>
          <a:p>
            <a:pPr>
              <a:buFont typeface="Wingdings" pitchFamily="2" charset="2"/>
              <a:buChar char="§"/>
            </a:pPr>
            <a:r>
              <a:rPr lang="el-GR" sz="1600" dirty="0" smtClean="0"/>
              <a:t>Μορφολογία: λεπτά ευθέα ή ελαφρά </a:t>
            </a:r>
            <a:r>
              <a:rPr lang="el-GR" sz="1600" dirty="0" err="1" smtClean="0"/>
              <a:t>κεκκαμένα</a:t>
            </a:r>
            <a:r>
              <a:rPr lang="el-GR" sz="1600" dirty="0" smtClean="0"/>
              <a:t>, διαστάσεων 0,2-0,4 Χ 2-10μ</a:t>
            </a:r>
            <a:r>
              <a:rPr lang="en-US" sz="1600" dirty="0" smtClean="0"/>
              <a:t>m</a:t>
            </a:r>
            <a:endParaRPr lang="el-GR" sz="1600" dirty="0" smtClean="0"/>
          </a:p>
          <a:p>
            <a:pPr>
              <a:buFont typeface="Wingdings" pitchFamily="2" charset="2"/>
              <a:buChar char="§"/>
            </a:pPr>
            <a:r>
              <a:rPr lang="el-GR" sz="1600" dirty="0" smtClean="0"/>
              <a:t> Αυστηρώς αερόβια</a:t>
            </a:r>
          </a:p>
          <a:p>
            <a:pPr>
              <a:buFont typeface="Wingdings" pitchFamily="2" charset="2"/>
              <a:buChar char="§"/>
            </a:pPr>
            <a:r>
              <a:rPr lang="el-GR" sz="1600" dirty="0" smtClean="0"/>
              <a:t>Ακίνητα</a:t>
            </a:r>
          </a:p>
          <a:p>
            <a:pPr>
              <a:buFont typeface="Wingdings" pitchFamily="2" charset="2"/>
              <a:buChar char="§"/>
            </a:pPr>
            <a:r>
              <a:rPr lang="el-GR" sz="1600" dirty="0" smtClean="0"/>
              <a:t>Δεν παράγουν σπόρια</a:t>
            </a:r>
          </a:p>
          <a:p>
            <a:pPr>
              <a:buFont typeface="Wingdings" pitchFamily="2" charset="2"/>
              <a:buChar char="§"/>
            </a:pPr>
            <a:r>
              <a:rPr lang="el-GR" sz="1600" dirty="0" smtClean="0"/>
              <a:t>Δεν διαθέτουν έλυτρο</a:t>
            </a:r>
          </a:p>
          <a:p>
            <a:pPr>
              <a:buFont typeface="Wingdings" pitchFamily="2" charset="2"/>
              <a:buChar char="§"/>
            </a:pPr>
            <a:r>
              <a:rPr lang="el-GR" sz="1600" dirty="0" smtClean="0"/>
              <a:t>Οξεοάντοχα (βάφονται κόκκινα με τη χρώση </a:t>
            </a:r>
            <a:r>
              <a:rPr lang="en-US" sz="1600" dirty="0" err="1" smtClean="0"/>
              <a:t>Ziehl-Nilsen</a:t>
            </a:r>
            <a:r>
              <a:rPr lang="el-GR" sz="1600" dirty="0" smtClean="0"/>
              <a:t>)</a:t>
            </a:r>
          </a:p>
          <a:p>
            <a:pPr>
              <a:buFont typeface="Wingdings" pitchFamily="2" charset="2"/>
              <a:buChar char="§"/>
            </a:pPr>
            <a:r>
              <a:rPr lang="el-GR" sz="1600" dirty="0" smtClean="0"/>
              <a:t>Διαθέτουν κυτταρικό τοίχωμα πλούσιο σε λιπίδια που το καθιστούν ανθεκτικό στα απολυμαντικά, τα απορρυπαντικά, τα συνήθη αντιβιοτικά και σε χρωστικές</a:t>
            </a:r>
          </a:p>
          <a:p>
            <a:pPr>
              <a:buFont typeface="Wingdings" pitchFamily="2" charset="2"/>
              <a:buChar char="§"/>
            </a:pPr>
            <a:r>
              <a:rPr lang="el-GR" sz="1600" dirty="0" smtClean="0"/>
              <a:t>Ευαίσθητο στην υπεριώδη ακτινοβολία και την ξηρασία</a:t>
            </a:r>
            <a:r>
              <a:rPr lang="el-GR" dirty="0" smtClean="0"/>
              <a:t> </a:t>
            </a:r>
            <a:endParaRPr lang="el-GR" dirty="0"/>
          </a:p>
        </p:txBody>
      </p:sp>
      <p:pic>
        <p:nvPicPr>
          <p:cNvPr id="1026" name="Picture 2" descr="Mycobacterium tuberculosis"/>
          <p:cNvPicPr>
            <a:picLocks noChangeAspect="1" noChangeArrowheads="1"/>
          </p:cNvPicPr>
          <p:nvPr/>
        </p:nvPicPr>
        <p:blipFill>
          <a:blip r:embed="rId2" cstate="print"/>
          <a:srcRect/>
          <a:stretch>
            <a:fillRect/>
          </a:stretch>
        </p:blipFill>
        <p:spPr bwMode="auto">
          <a:xfrm>
            <a:off x="5436096" y="2997200"/>
            <a:ext cx="3161928" cy="3089672"/>
          </a:xfrm>
          <a:prstGeom prst="rect">
            <a:avLst/>
          </a:prstGeo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23728" y="1988840"/>
            <a:ext cx="4896544"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Κλινικές εκδηλώσεις</a:t>
            </a:r>
            <a:endParaRPr lang="el-GR" b="1" dirty="0"/>
          </a:p>
        </p:txBody>
      </p:sp>
      <p:sp>
        <p:nvSpPr>
          <p:cNvPr id="3" name="2 - TextBox"/>
          <p:cNvSpPr txBox="1"/>
          <p:nvPr/>
        </p:nvSpPr>
        <p:spPr>
          <a:xfrm>
            <a:off x="2123728" y="2564904"/>
            <a:ext cx="4896544"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Πρωτοπαθής φυματίωση</a:t>
            </a:r>
            <a:r>
              <a:rPr lang="el-GR" sz="1600" dirty="0" smtClean="0"/>
              <a:t>: Η πρώτη έκθεση στο μικρόβιο. Υποκλινική λοίμωξη συνήθως των πνευμόνων (περίπου το 90% των ατόμων παραμένουν ασυμπτωματικοί)</a:t>
            </a:r>
          </a:p>
          <a:p>
            <a:r>
              <a:rPr lang="el-GR" sz="1600" dirty="0" smtClean="0"/>
              <a:t>Είναι αποτέλεσμα της κυτταρικής ανοσίας που αναπτύσσεται στον ξενιστή. Τα μυκοβακτηρίδια περιχαρακώνονται και τα κοκκιώματα καταστέλλονται</a:t>
            </a:r>
            <a:endParaRPr lang="en-US" sz="1600" dirty="0" smtClean="0"/>
          </a:p>
          <a:p>
            <a:endParaRPr lang="el-GR" sz="1600" dirty="0" smtClean="0"/>
          </a:p>
          <a:p>
            <a:r>
              <a:rPr lang="el-GR" sz="1600" b="1" dirty="0" smtClean="0"/>
              <a:t>Δευτεροπαθής φυματίωση: </a:t>
            </a:r>
            <a:r>
              <a:rPr lang="el-GR" sz="1600" dirty="0" smtClean="0"/>
              <a:t>επανεργοποίηση των μυκοβακτηριδίων και πρόκληση νόσου</a:t>
            </a:r>
            <a:endParaRPr lang="el-GR" sz="1600" b="1"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mycobacterium tuberculosi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71604" y="1571612"/>
            <a:ext cx="3548064" cy="4143404"/>
          </a:xfrm>
          <a:prstGeom prst="rect">
            <a:avLst/>
          </a:prstGeom>
          <a:noFill/>
        </p:spPr>
      </p:pic>
      <p:sp>
        <p:nvSpPr>
          <p:cNvPr id="3" name="2 - TextBox"/>
          <p:cNvSpPr txBox="1"/>
          <p:nvPr/>
        </p:nvSpPr>
        <p:spPr>
          <a:xfrm>
            <a:off x="5429256" y="2684688"/>
            <a:ext cx="3357586" cy="1815882"/>
          </a:xfrm>
          <a:prstGeom prst="rect">
            <a:avLst/>
          </a:prstGeom>
          <a:noFill/>
          <a:ln>
            <a:solidFill>
              <a:srgbClr val="C00000"/>
            </a:solidFill>
          </a:ln>
        </p:spPr>
        <p:txBody>
          <a:bodyPr wrap="square" rtlCol="0">
            <a:spAutoFit/>
          </a:bodyPr>
          <a:lstStyle/>
          <a:p>
            <a:r>
              <a:rPr lang="el-GR" sz="1400" dirty="0" smtClean="0"/>
              <a:t>Το μυκοβακτηρίδιο της φυματίωσης εκτός από λοίμωξη στους πνεύμονες μπορεί να προκαλέσει, μηνιγγίτιδα, λοίμωξη στους λεμφαδένες, το σπλήνα, το ήπαρ, το ουροποιητικό σύστημα, το πάγκρεας κ.α.</a:t>
            </a:r>
          </a:p>
          <a:p>
            <a:r>
              <a:rPr lang="el-GR" sz="1400" dirty="0" smtClean="0"/>
              <a:t>Τα μυκοβακτηρίδια απομονώνονται εκτός από  πτύελα, στο αίμα, το ΕΝΥ, από τους ιστούς, τα ούρα και τα κόπρανα.</a:t>
            </a:r>
            <a:endParaRPr lang="el-G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427736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Επιπλέον</a:t>
                      </a:r>
                      <a:r>
                        <a:rPr lang="el-GR" baseline="0" dirty="0" smtClean="0"/>
                        <a:t> συμπτώματα ανάλογα με το αίτιο</a:t>
                      </a:r>
                      <a:endParaRPr lang="el-GR" dirty="0"/>
                    </a:p>
                  </a:txBody>
                  <a:tcPr/>
                </a:tc>
                <a:tc hMerge="1">
                  <a:txBody>
                    <a:bodyPr/>
                    <a:lstStyle/>
                    <a:p>
                      <a:endParaRPr lang="el-GR" dirty="0"/>
                    </a:p>
                  </a:txBody>
                  <a:tcPr/>
                </a:tc>
              </a:tr>
              <a:tr h="370840">
                <a:tc>
                  <a:txBody>
                    <a:bodyPr/>
                    <a:lstStyle/>
                    <a:p>
                      <a:r>
                        <a:rPr lang="el-GR" sz="1600" dirty="0" smtClean="0"/>
                        <a:t>Αν εμφανίζεται ως εκδήλωση του κοινού κρυολογήματος</a:t>
                      </a:r>
                      <a:r>
                        <a:rPr lang="el-GR" sz="1600" baseline="0" dirty="0" smtClean="0"/>
                        <a:t> </a:t>
                      </a:r>
                      <a:endParaRPr lang="el-GR" sz="1600" dirty="0"/>
                    </a:p>
                  </a:txBody>
                  <a:tcPr/>
                </a:tc>
                <a:tc>
                  <a:txBody>
                    <a:bodyPr/>
                    <a:lstStyle/>
                    <a:p>
                      <a:r>
                        <a:rPr lang="el-GR" sz="1600" dirty="0" smtClean="0"/>
                        <a:t>Χαμηλός πυρετός, καταρροή, βήχας, καταβολή, αδυναμία </a:t>
                      </a:r>
                      <a:endParaRPr lang="el-GR" sz="1600" dirty="0"/>
                    </a:p>
                  </a:txBody>
                  <a:tcPr/>
                </a:tc>
              </a:tr>
              <a:tr h="370840">
                <a:tc>
                  <a:txBody>
                    <a:bodyPr/>
                    <a:lstStyle/>
                    <a:p>
                      <a:r>
                        <a:rPr lang="el-GR" sz="1600" dirty="0" smtClean="0"/>
                        <a:t>Αδενοϊοί </a:t>
                      </a:r>
                      <a:endParaRPr lang="el-GR" sz="1600" dirty="0"/>
                    </a:p>
                  </a:txBody>
                  <a:tcPr/>
                </a:tc>
                <a:tc>
                  <a:txBody>
                    <a:bodyPr/>
                    <a:lstStyle/>
                    <a:p>
                      <a:r>
                        <a:rPr lang="el-GR" sz="1600" dirty="0" smtClean="0"/>
                        <a:t>Επιπεφυκίτιδα </a:t>
                      </a:r>
                      <a:endParaRPr lang="el-GR" sz="1600" dirty="0"/>
                    </a:p>
                  </a:txBody>
                  <a:tcPr/>
                </a:tc>
              </a:tr>
              <a:tr h="370840">
                <a:tc>
                  <a:txBody>
                    <a:bodyPr/>
                    <a:lstStyle/>
                    <a:p>
                      <a:r>
                        <a:rPr lang="el-GR" sz="1600" dirty="0" smtClean="0"/>
                        <a:t>Αρχόμενη γρίπη</a:t>
                      </a:r>
                      <a:r>
                        <a:rPr lang="el-GR" sz="1600" baseline="0" dirty="0" smtClean="0"/>
                        <a:t> ή πυογόνος στρεπτόκοκκος</a:t>
                      </a:r>
                      <a:endParaRPr lang="el-GR" sz="1600" dirty="0"/>
                    </a:p>
                  </a:txBody>
                  <a:tcPr/>
                </a:tc>
                <a:tc>
                  <a:txBody>
                    <a:bodyPr/>
                    <a:lstStyle/>
                    <a:p>
                      <a:r>
                        <a:rPr lang="el-GR" sz="1600" dirty="0" smtClean="0"/>
                        <a:t>Υψηλός πυρετός και έντονη καταβολή</a:t>
                      </a:r>
                      <a:endParaRPr lang="el-GR" sz="1600" dirty="0"/>
                    </a:p>
                  </a:txBody>
                  <a:tcPr/>
                </a:tc>
              </a:tr>
              <a:tr h="370840">
                <a:tc>
                  <a:txBody>
                    <a:bodyPr/>
                    <a:lstStyle/>
                    <a:p>
                      <a:r>
                        <a:rPr lang="el-GR" sz="1600" dirty="0" smtClean="0"/>
                        <a:t>Στρεπτοκοκκική φαρυγγοαμυγδαλίτιδα  </a:t>
                      </a:r>
                      <a:endParaRPr lang="el-GR" sz="1600" dirty="0"/>
                    </a:p>
                  </a:txBody>
                  <a:tcPr/>
                </a:tc>
                <a:tc>
                  <a:txBody>
                    <a:bodyPr/>
                    <a:lstStyle/>
                    <a:p>
                      <a:r>
                        <a:rPr lang="el-GR" sz="1600" dirty="0" smtClean="0"/>
                        <a:t>Πύο στις αμυγδαλές, πολύ έντονος πόνος στο λαιμό, πιθανή εμφάνιση επιπλοκών 1-2 εβδομάδες μετά τη λοίμωξη</a:t>
                      </a:r>
                      <a:endParaRPr lang="el-GR" sz="1600" dirty="0"/>
                    </a:p>
                  </a:txBody>
                  <a:tcPr/>
                </a:tc>
              </a:tr>
              <a:tr h="370840">
                <a:tc>
                  <a:txBody>
                    <a:bodyPr/>
                    <a:lstStyle/>
                    <a:p>
                      <a:r>
                        <a:rPr lang="el-GR" sz="1600" dirty="0" smtClean="0"/>
                        <a:t>Ιός της λοιμώδους μονοπυρήνωσης</a:t>
                      </a:r>
                      <a:r>
                        <a:rPr lang="el-GR" sz="1600" baseline="0" dirty="0" smtClean="0"/>
                        <a:t> (</a:t>
                      </a:r>
                      <a:r>
                        <a:rPr lang="en-US" sz="1600" baseline="0" dirty="0" smtClean="0"/>
                        <a:t>EBV)</a:t>
                      </a:r>
                      <a:endParaRPr lang="el-GR" sz="1600" dirty="0"/>
                    </a:p>
                  </a:txBody>
                  <a:tcPr/>
                </a:tc>
                <a:tc>
                  <a:txBody>
                    <a:bodyPr/>
                    <a:lstStyle/>
                    <a:p>
                      <a:r>
                        <a:rPr lang="el-GR" sz="1600" dirty="0" smtClean="0"/>
                        <a:t>Πυρετός, έντονη δυσκολία στην κατάποση, διόγκωση του σπλήνα, διαταραχή της λειτουργίας του ήπατος (πιθανή εμφάνιση ίκτερου)</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83768" y="1772816"/>
            <a:ext cx="4248472"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Κλινικές εκδηλώσεις</a:t>
            </a:r>
            <a:endParaRPr lang="el-GR" b="1" dirty="0"/>
          </a:p>
        </p:txBody>
      </p:sp>
      <p:sp>
        <p:nvSpPr>
          <p:cNvPr id="3" name="2 - TextBox"/>
          <p:cNvSpPr txBox="1"/>
          <p:nvPr/>
        </p:nvSpPr>
        <p:spPr>
          <a:xfrm>
            <a:off x="2483768" y="2276872"/>
            <a:ext cx="4248472"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φυματίωση μπορεί να εκδηλωθεί σε οποιοδήποτε όργανο, κυρίως όμως στους πνεύμονες.</a:t>
            </a:r>
          </a:p>
          <a:p>
            <a:pPr>
              <a:buFont typeface="Wingdings" pitchFamily="2" charset="2"/>
              <a:buChar char="Ø"/>
            </a:pPr>
            <a:r>
              <a:rPr lang="el-GR" sz="1600" dirty="0" smtClean="0"/>
              <a:t>Αρχική πνευμονική εστία στα μέσα ή εσωτερικά πεδία του πνεύμονα</a:t>
            </a:r>
          </a:p>
          <a:p>
            <a:pPr>
              <a:buFont typeface="Wingdings" pitchFamily="2" charset="2"/>
              <a:buChar char="Ø"/>
            </a:pPr>
            <a:r>
              <a:rPr lang="el-GR" sz="1600" dirty="0" smtClean="0"/>
              <a:t>Πολλαπλασιασμός μυκοβακτηριδίων</a:t>
            </a:r>
          </a:p>
          <a:p>
            <a:pPr>
              <a:buFont typeface="Wingdings" pitchFamily="2" charset="2"/>
              <a:buChar char="Ø"/>
            </a:pPr>
            <a:r>
              <a:rPr lang="el-GR" sz="1600" dirty="0" smtClean="0"/>
              <a:t>Ενεργοποίηση κυτταρικής ανοσίας</a:t>
            </a:r>
          </a:p>
          <a:p>
            <a:pPr>
              <a:buFont typeface="Wingdings" pitchFamily="2" charset="2"/>
              <a:buChar char="Ø"/>
            </a:pPr>
            <a:r>
              <a:rPr lang="el-GR" sz="1600" dirty="0" smtClean="0"/>
              <a:t>Ο πολλαπλασιασμός των βακτηρίων συνήθως σταματάει μετά από 3-6 εβδομάδες μετά την έκθεση στο μικρόβιο</a:t>
            </a:r>
          </a:p>
          <a:p>
            <a:pPr>
              <a:buFont typeface="Wingdings" pitchFamily="2" charset="2"/>
              <a:buChar char="Ø"/>
            </a:pPr>
            <a:r>
              <a:rPr lang="el-GR" sz="1600" dirty="0" smtClean="0"/>
              <a:t>Περίπου 5% των ασθενών αναπτύσσουν ενεργό νόσο μέσα σε 2 χρόνια και 5-10% αργότερα κάποια στιγμή στη ζωή τους </a:t>
            </a:r>
            <a:endParaRPr lang="el-GR" sz="16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99792" y="1916832"/>
            <a:ext cx="3744416"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Συμπτώματα </a:t>
            </a:r>
            <a:endParaRPr lang="el-GR" b="1" dirty="0"/>
          </a:p>
        </p:txBody>
      </p:sp>
      <p:sp>
        <p:nvSpPr>
          <p:cNvPr id="3" name="2 - TextBox"/>
          <p:cNvSpPr txBox="1"/>
          <p:nvPr/>
        </p:nvSpPr>
        <p:spPr>
          <a:xfrm>
            <a:off x="2627784" y="2492896"/>
            <a:ext cx="3816424"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Τα συμπτώματα στην πρωτοπαθή φυματίωση εντοπίζονται συνήθως στην κατώτερη αναπνευστική οδό και είναι μη ειδικά της νόσου:</a:t>
            </a:r>
          </a:p>
          <a:p>
            <a:pPr>
              <a:buFont typeface="Wingdings" pitchFamily="2" charset="2"/>
              <a:buChar char="§"/>
            </a:pPr>
            <a:r>
              <a:rPr lang="el-GR" sz="1600" dirty="0" smtClean="0"/>
              <a:t>Κακουχία</a:t>
            </a:r>
          </a:p>
          <a:p>
            <a:pPr>
              <a:buFont typeface="Wingdings" pitchFamily="2" charset="2"/>
              <a:buChar char="§"/>
            </a:pPr>
            <a:r>
              <a:rPr lang="el-GR" sz="1600" dirty="0" smtClean="0"/>
              <a:t>Απώλεια βάρους</a:t>
            </a:r>
          </a:p>
          <a:p>
            <a:pPr>
              <a:buFont typeface="Wingdings" pitchFamily="2" charset="2"/>
              <a:buChar char="§"/>
            </a:pPr>
            <a:r>
              <a:rPr lang="el-GR" sz="1600" dirty="0" smtClean="0"/>
              <a:t>Βήχας</a:t>
            </a:r>
          </a:p>
          <a:p>
            <a:pPr>
              <a:buFont typeface="Wingdings" pitchFamily="2" charset="2"/>
              <a:buChar char="§"/>
            </a:pPr>
            <a:r>
              <a:rPr lang="el-GR" sz="1600" dirty="0" smtClean="0"/>
              <a:t>Νυκτερινές εφιδρώσεις</a:t>
            </a:r>
          </a:p>
          <a:p>
            <a:pPr>
              <a:buFont typeface="Wingdings" pitchFamily="2" charset="2"/>
              <a:buChar char="§"/>
            </a:pPr>
            <a:r>
              <a:rPr lang="el-GR" sz="1600" dirty="0" smtClean="0"/>
              <a:t>Απόχρεμψη αραιή, αιματηρή ή πυώδης</a:t>
            </a:r>
            <a:endParaRPr lang="el-GR" sz="1600"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75656" y="1000108"/>
            <a:ext cx="6264696"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Διάγνωση </a:t>
            </a:r>
            <a:endParaRPr lang="el-GR" b="1" dirty="0"/>
          </a:p>
        </p:txBody>
      </p:sp>
      <p:sp>
        <p:nvSpPr>
          <p:cNvPr id="3" name="2 - TextBox"/>
          <p:cNvSpPr txBox="1"/>
          <p:nvPr/>
        </p:nvSpPr>
        <p:spPr>
          <a:xfrm>
            <a:off x="1475656" y="1500174"/>
            <a:ext cx="6192688" cy="501675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1. Ανίχνευση μυκοβακτηριδίου: Σ</a:t>
            </a:r>
            <a:r>
              <a:rPr lang="el-GR" sz="1600" dirty="0" smtClean="0"/>
              <a:t>ε άμεσα παρασκευάσματα ή με καλλιέργεια και ταυτοποίηση του μυκοβακτηριδίου</a:t>
            </a:r>
          </a:p>
          <a:p>
            <a:r>
              <a:rPr lang="el-GR" sz="1600" b="1" dirty="0" smtClean="0"/>
              <a:t>Άμεσα παρασκευάσματα</a:t>
            </a:r>
            <a:r>
              <a:rPr lang="el-GR" sz="1600" dirty="0" smtClean="0"/>
              <a:t>: μικροσκοπική ανίχνευση μικροβίου μετά από χρώση </a:t>
            </a:r>
            <a:r>
              <a:rPr lang="en-US" sz="1600" dirty="0" err="1" smtClean="0"/>
              <a:t>Ziehle-Neelsen</a:t>
            </a:r>
            <a:r>
              <a:rPr lang="el-GR" sz="1600" dirty="0" smtClean="0"/>
              <a:t>.  Πρέπει να υπάρχουν περισσότερα από 10</a:t>
            </a:r>
            <a:r>
              <a:rPr lang="el-GR" sz="1600" baseline="30000" dirty="0" smtClean="0"/>
              <a:t>4</a:t>
            </a:r>
            <a:r>
              <a:rPr lang="el-GR" sz="1600" dirty="0" smtClean="0"/>
              <a:t> μυκοβακτηρίδια /</a:t>
            </a:r>
            <a:r>
              <a:rPr lang="en-US" sz="1600" dirty="0" smtClean="0"/>
              <a:t>ml</a:t>
            </a:r>
            <a:r>
              <a:rPr lang="el-GR" sz="1600" dirty="0" smtClean="0"/>
              <a:t> δείγματος. </a:t>
            </a:r>
          </a:p>
          <a:p>
            <a:r>
              <a:rPr lang="el-GR" sz="1600" b="1" dirty="0" smtClean="0"/>
              <a:t>Καλλιέργεια: </a:t>
            </a:r>
            <a:r>
              <a:rPr lang="el-GR" sz="1600" dirty="0" smtClean="0"/>
              <a:t>Δεν αναπτύσσεται σε κοινά θρεπτικά υλικά. Θρεπτικό υλικό επιλογής </a:t>
            </a:r>
            <a:r>
              <a:rPr lang="en-US" sz="1600" dirty="0" err="1" smtClean="0"/>
              <a:t>Loewenstein</a:t>
            </a:r>
            <a:r>
              <a:rPr lang="en-US" sz="1600" dirty="0" smtClean="0"/>
              <a:t>-Jensen (</a:t>
            </a:r>
            <a:r>
              <a:rPr lang="el-GR" sz="1600" dirty="0" smtClean="0"/>
              <a:t>περιέχει λεύκωμα και λέκιθο αυγού όρνιθας). Συνθήκες ανάπτυξης: 37</a:t>
            </a:r>
            <a:r>
              <a:rPr lang="el-GR" sz="1600" baseline="30000" dirty="0" smtClean="0"/>
              <a:t>ο</a:t>
            </a:r>
            <a:r>
              <a:rPr lang="el-GR" sz="1600" dirty="0" smtClean="0"/>
              <a:t> </a:t>
            </a:r>
            <a:r>
              <a:rPr lang="en-US" sz="1600" dirty="0" smtClean="0"/>
              <a:t>C</a:t>
            </a:r>
            <a:r>
              <a:rPr lang="el-GR" sz="1600" dirty="0" smtClean="0"/>
              <a:t>, 6-8 εβδομάδες, σε ατμόσφαιρα </a:t>
            </a:r>
            <a:r>
              <a:rPr lang="en-US" sz="1600" dirty="0" smtClean="0"/>
              <a:t>CO</a:t>
            </a:r>
            <a:r>
              <a:rPr lang="en-US" sz="1600" baseline="-25000" dirty="0" smtClean="0"/>
              <a:t>2</a:t>
            </a:r>
            <a:r>
              <a:rPr lang="en-US" sz="1600" dirty="0" smtClean="0"/>
              <a:t> 10%. </a:t>
            </a:r>
            <a:r>
              <a:rPr lang="el-GR" sz="1600" dirty="0" smtClean="0"/>
              <a:t>Αποικίες ξηρές, υποκίτρινες, ανώμαλη επιφάνεια. Ταυτοποίηση μικροβίου με βιοχημικές αντιδράσεις </a:t>
            </a:r>
          </a:p>
          <a:p>
            <a:r>
              <a:rPr lang="el-GR" sz="1600" dirty="0" smtClean="0"/>
              <a:t>Η καλλιέργεια σε ειδικό θρεπτικό ζωμό απαιτεί 9-16 ημέρες</a:t>
            </a:r>
          </a:p>
          <a:p>
            <a:endParaRPr lang="el-GR" sz="1600" dirty="0" smtClean="0"/>
          </a:p>
          <a:p>
            <a:r>
              <a:rPr lang="el-GR" sz="1600" b="1" dirty="0" smtClean="0"/>
              <a:t>2. Ακτινογραφίες: </a:t>
            </a:r>
            <a:r>
              <a:rPr lang="el-GR" sz="1600" dirty="0" smtClean="0"/>
              <a:t>Ακτινογραφικές ενδείξεις πνευμονικής νόσου</a:t>
            </a:r>
          </a:p>
          <a:p>
            <a:endParaRPr lang="el-GR" sz="1600" dirty="0" smtClean="0"/>
          </a:p>
          <a:p>
            <a:r>
              <a:rPr lang="el-GR" sz="1600" b="1" dirty="0" smtClean="0"/>
              <a:t>3. Μοριακές μέθοδοι:</a:t>
            </a:r>
            <a:r>
              <a:rPr lang="en-US" sz="1600" b="1" dirty="0" smtClean="0"/>
              <a:t> </a:t>
            </a:r>
            <a:r>
              <a:rPr lang="el-GR" sz="1600" dirty="0" smtClean="0"/>
              <a:t>άμεση ανίχνευση μυκοβακτηριδίων</a:t>
            </a:r>
            <a:endParaRPr lang="el-GR" sz="1600" b="1" dirty="0" smtClean="0"/>
          </a:p>
          <a:p>
            <a:endParaRPr lang="el-GR" sz="1600" dirty="0" smtClean="0"/>
          </a:p>
          <a:p>
            <a:r>
              <a:rPr lang="el-GR" sz="1600" b="1" dirty="0" smtClean="0"/>
              <a:t>3. Δερματοαντίδραση </a:t>
            </a:r>
            <a:r>
              <a:rPr lang="en-US" sz="1600" b="1" dirty="0" smtClean="0"/>
              <a:t>Mantoux</a:t>
            </a:r>
            <a:r>
              <a:rPr lang="el-GR" sz="1600" b="1" dirty="0" smtClean="0"/>
              <a:t> ή δερματοαντίδραση φυματίνης:</a:t>
            </a:r>
            <a:r>
              <a:rPr lang="el-GR" sz="1600" dirty="0" smtClean="0"/>
              <a:t> χρησιμοποιείται για να διαπιστωθεί αν το άτομο έχει έρθει σε επαφή με το μικρόβιο. Γίνεται θετική 4-6 εβδομάδες μετά τη μόλυνση και αξιολογείται 48-72 ώρες μετά τη ενδοδερμική χορήγηση φυματίνης  </a:t>
            </a:r>
            <a:r>
              <a:rPr lang="el-GR" sz="1600" b="1" dirty="0" smtClean="0"/>
              <a:t> </a:t>
            </a:r>
            <a:endParaRPr lang="el-GR" sz="1600" b="1"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71472" y="1714488"/>
            <a:ext cx="4857784" cy="369332"/>
          </a:xfrm>
          <a:prstGeom prst="rect">
            <a:avLst/>
          </a:prstGeom>
          <a:noFill/>
          <a:ln>
            <a:solidFill>
              <a:schemeClr val="tx2"/>
            </a:solidFill>
          </a:ln>
        </p:spPr>
        <p:txBody>
          <a:bodyPr wrap="square" rtlCol="0">
            <a:spAutoFit/>
          </a:bodyPr>
          <a:lstStyle/>
          <a:p>
            <a:pPr algn="ctr"/>
            <a:r>
              <a:rPr lang="el-GR" b="1" dirty="0" smtClean="0"/>
              <a:t>Συλλογή και μεταφορά δείγματος </a:t>
            </a:r>
            <a:endParaRPr lang="el-GR" b="1" dirty="0"/>
          </a:p>
        </p:txBody>
      </p:sp>
      <p:sp>
        <p:nvSpPr>
          <p:cNvPr id="3" name="2 - TextBox"/>
          <p:cNvSpPr txBox="1"/>
          <p:nvPr/>
        </p:nvSpPr>
        <p:spPr>
          <a:xfrm>
            <a:off x="571472" y="2214554"/>
            <a:ext cx="4857784" cy="3970318"/>
          </a:xfrm>
          <a:prstGeom prst="rect">
            <a:avLst/>
          </a:prstGeom>
          <a:noFill/>
          <a:ln>
            <a:solidFill>
              <a:schemeClr val="tx2"/>
            </a:solidFill>
          </a:ln>
        </p:spPr>
        <p:txBody>
          <a:bodyPr wrap="square" rtlCol="0">
            <a:spAutoFit/>
          </a:bodyPr>
          <a:lstStyle/>
          <a:p>
            <a:r>
              <a:rPr lang="el-GR" sz="1400" dirty="0" smtClean="0"/>
              <a:t>Συλλογή δειγμάτων κυρίως από το αναπνευστικό σύστημα</a:t>
            </a:r>
          </a:p>
          <a:p>
            <a:pPr>
              <a:buFont typeface="Wingdings" pitchFamily="2" charset="2"/>
              <a:buChar char="§"/>
            </a:pPr>
            <a:r>
              <a:rPr lang="el-GR" sz="1400" dirty="0" smtClean="0"/>
              <a:t>Πρωινή απόχρεμψη 5-10</a:t>
            </a:r>
            <a:r>
              <a:rPr lang="en-US" sz="1400" dirty="0" smtClean="0"/>
              <a:t>ml</a:t>
            </a:r>
            <a:r>
              <a:rPr lang="el-GR" sz="1400" dirty="0" smtClean="0"/>
              <a:t> για 3 συνεχείς ημέρες</a:t>
            </a:r>
          </a:p>
          <a:p>
            <a:r>
              <a:rPr lang="el-GR" sz="1400" dirty="0" smtClean="0"/>
              <a:t>Η λήψη του δείγματος πρέπει να γίνεται υπό την επίβλεψη νοσηλευτικού προσωπικού για να ληφθεί η σωστή ποιότητα και ποσότητα σε ευρύστομο αποστειρωμένο δοχείο, το οποίο πρέπει να κλείνει καλά. Απαιτείται προσοχή κατά τη λήψη και μεταφορά του δείγματος για την αποφυγή μόλυνσης του νοσοκομειακού προσωπικού </a:t>
            </a:r>
          </a:p>
          <a:p>
            <a:pPr>
              <a:buFont typeface="Wingdings" pitchFamily="2" charset="2"/>
              <a:buChar char="§"/>
            </a:pPr>
            <a:r>
              <a:rPr lang="el-GR" sz="1400" dirty="0" smtClean="0"/>
              <a:t>Βρογχικές εκπλύσεις</a:t>
            </a:r>
          </a:p>
          <a:p>
            <a:pPr>
              <a:buFont typeface="Wingdings" pitchFamily="2" charset="2"/>
              <a:buChar char="§"/>
            </a:pPr>
            <a:endParaRPr lang="el-GR" sz="1400" dirty="0" smtClean="0"/>
          </a:p>
          <a:p>
            <a:r>
              <a:rPr lang="el-GR" sz="1400" dirty="0" smtClean="0"/>
              <a:t>Η επεξεργασία του δείγματος γίνεται σε ειδική εστία, με ρουχισμό ασφαλείας (ειδική ποδιά, μάσκα, γάντια κλπ) γιατί το μυκοβακτηρίδιο μεταδίδεται με σταγονίδια και είναι ανθεκτικό στον αέρα για πολύ καιρό.</a:t>
            </a:r>
          </a:p>
          <a:p>
            <a:r>
              <a:rPr lang="el-GR" sz="1400" dirty="0" smtClean="0"/>
              <a:t>Η εστία μετά την ολοκλήρωση της επεξεργασίας πρέπει να καθαριστεί με απολυμαντικά (φαινολικά σαπούνια, υποχλωριώδες νάτριο 0,1-0,5%, φορμαλδεΰδη 3-8%, φαινόλη 5%)  και να αποστειρωθεί με ακτινοβολία </a:t>
            </a:r>
            <a:r>
              <a:rPr lang="en-US" sz="1400" dirty="0" smtClean="0"/>
              <a:t>UV</a:t>
            </a:r>
            <a:endParaRPr lang="el-GR" sz="1400" dirty="0"/>
          </a:p>
        </p:txBody>
      </p:sp>
      <p:sp>
        <p:nvSpPr>
          <p:cNvPr id="4" name="3 - TextBox"/>
          <p:cNvSpPr txBox="1"/>
          <p:nvPr/>
        </p:nvSpPr>
        <p:spPr>
          <a:xfrm>
            <a:off x="5715008" y="3929066"/>
            <a:ext cx="3214678" cy="1815882"/>
          </a:xfrm>
          <a:prstGeom prst="rect">
            <a:avLst/>
          </a:prstGeom>
          <a:noFill/>
          <a:ln>
            <a:solidFill>
              <a:schemeClr val="accent2"/>
            </a:solidFill>
          </a:ln>
        </p:spPr>
        <p:txBody>
          <a:bodyPr wrap="square" rtlCol="0">
            <a:spAutoFit/>
          </a:bodyPr>
          <a:lstStyle/>
          <a:p>
            <a:r>
              <a:rPr lang="el-GR" sz="1400" b="1" dirty="0" smtClean="0"/>
              <a:t>Η επεξεργασία δείγματος αποσκοπεί:</a:t>
            </a:r>
          </a:p>
          <a:p>
            <a:pPr>
              <a:buFont typeface="Wingdings" pitchFamily="2" charset="2"/>
              <a:buChar char="§"/>
            </a:pPr>
            <a:r>
              <a:rPr lang="el-GR" sz="1400" dirty="0" smtClean="0"/>
              <a:t>Στην ρευστοποίηση – ομογενοποίηση του δείγματος (διαλύεται η βλέννα και ελευθερώνονται οι βάκιλλοι)</a:t>
            </a:r>
          </a:p>
          <a:p>
            <a:pPr>
              <a:buFont typeface="Wingdings" pitchFamily="2" charset="2"/>
              <a:buChar char="§"/>
            </a:pPr>
            <a:r>
              <a:rPr lang="el-GR" sz="1400" dirty="0" smtClean="0"/>
              <a:t>Στον εμπλουτισμό του δείγματος – συμπύκνωση των μυκοβακτηριδίων σε μικρό όγκο</a:t>
            </a:r>
          </a:p>
          <a:p>
            <a:pPr>
              <a:buFont typeface="Wingdings" pitchFamily="2" charset="2"/>
              <a:buChar char="§"/>
            </a:pPr>
            <a:r>
              <a:rPr lang="el-GR" sz="1400" dirty="0" smtClean="0"/>
              <a:t>Στην απομάκρυνση λοιπών μικροβίων</a:t>
            </a:r>
            <a:endParaRPr lang="el-GR" sz="14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857488" y="1857364"/>
            <a:ext cx="3714776" cy="584775"/>
          </a:xfrm>
          <a:prstGeom prst="rect">
            <a:avLst/>
          </a:prstGeom>
          <a:noFill/>
          <a:ln>
            <a:solidFill>
              <a:schemeClr val="accent2">
                <a:lumMod val="75000"/>
              </a:schemeClr>
            </a:solidFill>
          </a:ln>
        </p:spPr>
        <p:txBody>
          <a:bodyPr wrap="square" rtlCol="0">
            <a:spAutoFit/>
          </a:bodyPr>
          <a:lstStyle/>
          <a:p>
            <a:pPr algn="ctr"/>
            <a:r>
              <a:rPr lang="el-GR" sz="1600" b="1" dirty="0" smtClean="0"/>
              <a:t>Ρευστοποίηση και εμπλουτισμός δείγματος</a:t>
            </a:r>
            <a:endParaRPr lang="el-GR" sz="1600" b="1" dirty="0"/>
          </a:p>
        </p:txBody>
      </p:sp>
      <p:sp>
        <p:nvSpPr>
          <p:cNvPr id="3" name="2 - TextBox"/>
          <p:cNvSpPr txBox="1"/>
          <p:nvPr/>
        </p:nvSpPr>
        <p:spPr>
          <a:xfrm>
            <a:off x="2857488" y="2571744"/>
            <a:ext cx="3714776" cy="2893100"/>
          </a:xfrm>
          <a:prstGeom prst="rect">
            <a:avLst/>
          </a:prstGeom>
          <a:noFill/>
          <a:ln>
            <a:solidFill>
              <a:schemeClr val="accent2">
                <a:lumMod val="75000"/>
              </a:schemeClr>
            </a:solidFill>
          </a:ln>
        </p:spPr>
        <p:txBody>
          <a:bodyPr wrap="square" rtlCol="0">
            <a:spAutoFit/>
          </a:bodyPr>
          <a:lstStyle/>
          <a:p>
            <a:pPr>
              <a:buFont typeface="Wingdings" pitchFamily="2" charset="2"/>
              <a:buChar char="Ø"/>
            </a:pPr>
            <a:r>
              <a:rPr lang="el-GR" sz="1400" dirty="0" smtClean="0"/>
              <a:t>Ανάμειξη πτυέλων με ίσο όγκο διαλύματος 4% </a:t>
            </a:r>
            <a:r>
              <a:rPr lang="en-US" sz="1400" dirty="0" smtClean="0"/>
              <a:t>NaOH </a:t>
            </a:r>
            <a:r>
              <a:rPr lang="el-GR" sz="1400" dirty="0" smtClean="0"/>
              <a:t>ή διαλύματος </a:t>
            </a:r>
            <a:r>
              <a:rPr lang="en-US" sz="1400" dirty="0" smtClean="0"/>
              <a:t>2% NaOH </a:t>
            </a:r>
            <a:r>
              <a:rPr lang="el-GR" sz="1400" dirty="0" smtClean="0"/>
              <a:t>με </a:t>
            </a:r>
            <a:r>
              <a:rPr lang="en-US" sz="1400" dirty="0" smtClean="0"/>
              <a:t>n-acetyl-L-</a:t>
            </a:r>
            <a:r>
              <a:rPr lang="en-US" sz="1400" dirty="0" err="1" smtClean="0"/>
              <a:t>cysteine</a:t>
            </a:r>
            <a:r>
              <a:rPr lang="el-GR" sz="1400" dirty="0" smtClean="0"/>
              <a:t>. Καλή ανάδευση</a:t>
            </a:r>
          </a:p>
          <a:p>
            <a:pPr>
              <a:buFont typeface="Wingdings" pitchFamily="2" charset="2"/>
              <a:buChar char="Ø"/>
            </a:pPr>
            <a:r>
              <a:rPr lang="el-GR" sz="1400" dirty="0" smtClean="0"/>
              <a:t>Φυγοκέντρηση</a:t>
            </a:r>
          </a:p>
          <a:p>
            <a:pPr>
              <a:buFont typeface="Wingdings" pitchFamily="2" charset="2"/>
              <a:buChar char="Ø"/>
            </a:pPr>
            <a:r>
              <a:rPr lang="el-GR" sz="1400" dirty="0" err="1" smtClean="0"/>
              <a:t>Επαναδιαλυτοποίηση</a:t>
            </a:r>
            <a:r>
              <a:rPr lang="el-GR" sz="1400" dirty="0" smtClean="0"/>
              <a:t> ιζήματος σε απεσταγμένο νερό και οξύ για εξουδετέρωση του βασικού περιβάλλοντος</a:t>
            </a:r>
          </a:p>
          <a:p>
            <a:pPr>
              <a:buFont typeface="Wingdings" pitchFamily="2" charset="2"/>
              <a:buChar char="Ø"/>
            </a:pPr>
            <a:r>
              <a:rPr lang="el-GR" sz="1400" dirty="0" smtClean="0"/>
              <a:t>Φυγοκέντρηση</a:t>
            </a:r>
          </a:p>
          <a:p>
            <a:endParaRPr lang="el-GR" sz="1400" dirty="0" smtClean="0"/>
          </a:p>
          <a:p>
            <a:r>
              <a:rPr lang="el-GR" sz="1400" b="1" dirty="0" smtClean="0"/>
              <a:t>Το ίζημα:</a:t>
            </a:r>
          </a:p>
          <a:p>
            <a:pPr>
              <a:buFont typeface="Wingdings" pitchFamily="2" charset="2"/>
              <a:buChar char="§"/>
            </a:pPr>
            <a:r>
              <a:rPr lang="el-GR" sz="1400" dirty="0" smtClean="0"/>
              <a:t>εμβολιάζεται σε ειδικά θρεπτικά υλικά</a:t>
            </a:r>
          </a:p>
          <a:p>
            <a:pPr>
              <a:buFont typeface="Wingdings" pitchFamily="2" charset="2"/>
              <a:buChar char="§"/>
            </a:pPr>
            <a:r>
              <a:rPr lang="el-GR" sz="1400" dirty="0" smtClean="0"/>
              <a:t>Χρησιμοποιείται στην παρασκευή επιχρίσματος για οξεάντοχη χρώση</a:t>
            </a:r>
            <a:endParaRPr lang="el-GR" sz="1400"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642918"/>
          <a:ext cx="6096000" cy="529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gridSpan="4">
                  <a:txBody>
                    <a:bodyPr/>
                    <a:lstStyle/>
                    <a:p>
                      <a:pPr algn="ctr"/>
                      <a:r>
                        <a:rPr lang="el-GR" dirty="0" smtClean="0"/>
                        <a:t>Αποδεκτά δείγματα για καλλιέργεια και ανίχνευση μυκοβακτηριδίων</a:t>
                      </a:r>
                      <a:endParaRPr lang="el-GR" dirty="0"/>
                    </a:p>
                  </a:txBody>
                  <a:tcPr/>
                </a:tc>
                <a:tc hMerge="1">
                  <a:txBody>
                    <a:bodyPr/>
                    <a:lstStyle/>
                    <a:p>
                      <a:endParaRPr lang="el-GR" dirty="0"/>
                    </a:p>
                  </a:txBody>
                  <a:tcPr/>
                </a:tc>
                <a:tc hMerge="1">
                  <a:txBody>
                    <a:bodyPr/>
                    <a:lstStyle/>
                    <a:p>
                      <a:endParaRPr lang="el-GR" dirty="0"/>
                    </a:p>
                  </a:txBody>
                  <a:tcPr/>
                </a:tc>
                <a:tc hMerge="1">
                  <a:txBody>
                    <a:bodyPr/>
                    <a:lstStyle/>
                    <a:p>
                      <a:pPr algn="ctr"/>
                      <a:endParaRPr lang="el-GR" dirty="0"/>
                    </a:p>
                  </a:txBody>
                  <a:tcPr/>
                </a:tc>
              </a:tr>
              <a:tr h="370840">
                <a:tc>
                  <a:txBody>
                    <a:bodyPr/>
                    <a:lstStyle/>
                    <a:p>
                      <a:pPr algn="ctr"/>
                      <a:r>
                        <a:rPr lang="el-GR" sz="1600" b="1" dirty="0" smtClean="0"/>
                        <a:t>Δείγματα αναπνευστικού</a:t>
                      </a:r>
                      <a:endParaRPr lang="el-GR"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t>Σωματικά υγρά </a:t>
                      </a:r>
                    </a:p>
                    <a:p>
                      <a:pPr algn="ctr"/>
                      <a:endParaRPr lang="el-GR" sz="1600" b="1" dirty="0"/>
                    </a:p>
                  </a:txBody>
                  <a:tcPr/>
                </a:tc>
                <a:tc>
                  <a:txBody>
                    <a:bodyPr/>
                    <a:lstStyle/>
                    <a:p>
                      <a:pPr algn="ctr"/>
                      <a:r>
                        <a:rPr lang="el-GR" sz="1600" b="1" dirty="0" smtClean="0"/>
                        <a:t>Αίμα </a:t>
                      </a:r>
                      <a:endParaRPr lang="el-GR" sz="1600" b="1" dirty="0"/>
                    </a:p>
                  </a:txBody>
                  <a:tcPr/>
                </a:tc>
                <a:tc>
                  <a:txBody>
                    <a:bodyPr/>
                    <a:lstStyle/>
                    <a:p>
                      <a:pPr algn="ctr"/>
                      <a:r>
                        <a:rPr lang="el-GR" sz="1600" b="1" dirty="0" smtClean="0"/>
                        <a:t>Ιστοί </a:t>
                      </a:r>
                      <a:endParaRPr lang="el-GR" sz="1600" b="1" dirty="0"/>
                    </a:p>
                  </a:txBody>
                  <a:tcPr/>
                </a:tc>
              </a:tr>
              <a:tr h="370840">
                <a:tc>
                  <a:txBody>
                    <a:bodyPr/>
                    <a:lstStyle/>
                    <a:p>
                      <a:r>
                        <a:rPr lang="el-GR" sz="1400" dirty="0" smtClean="0"/>
                        <a:t>Απλή απόχρεμψη</a:t>
                      </a:r>
                      <a:endParaRPr lang="el-GR" sz="1400" dirty="0"/>
                    </a:p>
                  </a:txBody>
                  <a:tcPr/>
                </a:tc>
                <a:tc>
                  <a:txBody>
                    <a:bodyPr/>
                    <a:lstStyle/>
                    <a:p>
                      <a:r>
                        <a:rPr lang="el-GR" sz="1400" dirty="0" smtClean="0"/>
                        <a:t>Πλευρικό υγρό</a:t>
                      </a:r>
                      <a:endParaRPr lang="el-GR" sz="1400" dirty="0"/>
                    </a:p>
                  </a:txBody>
                  <a:tcPr/>
                </a:tc>
                <a:tc>
                  <a:txBody>
                    <a:bodyPr/>
                    <a:lstStyle/>
                    <a:p>
                      <a:endParaRPr lang="el-GR" sz="1400" dirty="0"/>
                    </a:p>
                  </a:txBody>
                  <a:tcPr/>
                </a:tc>
                <a:tc>
                  <a:txBody>
                    <a:bodyPr/>
                    <a:lstStyle/>
                    <a:p>
                      <a:r>
                        <a:rPr lang="el-GR" sz="1400" dirty="0" smtClean="0"/>
                        <a:t>Μυελός των οστών</a:t>
                      </a:r>
                      <a:endParaRPr lang="el-GR" sz="1400" dirty="0"/>
                    </a:p>
                  </a:txBody>
                  <a:tcPr/>
                </a:tc>
              </a:tr>
              <a:tr h="370840">
                <a:tc>
                  <a:txBody>
                    <a:bodyPr/>
                    <a:lstStyle/>
                    <a:p>
                      <a:r>
                        <a:rPr lang="el-GR" sz="1400" dirty="0" err="1" smtClean="0"/>
                        <a:t>Προκλητή</a:t>
                      </a:r>
                      <a:r>
                        <a:rPr lang="el-GR" sz="1400" dirty="0" smtClean="0"/>
                        <a:t> απόχρεμψη</a:t>
                      </a:r>
                      <a:endParaRPr lang="el-GR" sz="1400" dirty="0"/>
                    </a:p>
                  </a:txBody>
                  <a:tcPr/>
                </a:tc>
                <a:tc>
                  <a:txBody>
                    <a:bodyPr/>
                    <a:lstStyle/>
                    <a:p>
                      <a:r>
                        <a:rPr lang="el-GR" sz="1400" dirty="0" err="1" smtClean="0"/>
                        <a:t>Περικαρδιακό</a:t>
                      </a:r>
                      <a:r>
                        <a:rPr lang="el-GR" sz="1400" dirty="0" smtClean="0"/>
                        <a:t> υγρό</a:t>
                      </a:r>
                      <a:endParaRPr lang="el-GR" sz="1400" dirty="0"/>
                    </a:p>
                  </a:txBody>
                  <a:tcPr/>
                </a:tc>
                <a:tc>
                  <a:txBody>
                    <a:bodyPr/>
                    <a:lstStyle/>
                    <a:p>
                      <a:endParaRPr lang="el-GR" sz="1400" dirty="0"/>
                    </a:p>
                  </a:txBody>
                  <a:tcPr/>
                </a:tc>
                <a:tc>
                  <a:txBody>
                    <a:bodyPr/>
                    <a:lstStyle/>
                    <a:p>
                      <a:r>
                        <a:rPr lang="el-GR" sz="1400" dirty="0" smtClean="0"/>
                        <a:t>Οστά </a:t>
                      </a:r>
                      <a:endParaRPr lang="el-GR" sz="1400" dirty="0"/>
                    </a:p>
                  </a:txBody>
                  <a:tcPr/>
                </a:tc>
              </a:tr>
              <a:tr h="370840">
                <a:tc>
                  <a:txBody>
                    <a:bodyPr/>
                    <a:lstStyle/>
                    <a:p>
                      <a:r>
                        <a:rPr lang="el-GR" sz="1400" dirty="0" err="1" smtClean="0"/>
                        <a:t>Διατραχειακή</a:t>
                      </a:r>
                      <a:r>
                        <a:rPr lang="el-GR" sz="1400" dirty="0" smtClean="0"/>
                        <a:t> αναρρόφηση</a:t>
                      </a:r>
                      <a:endParaRPr lang="el-GR" sz="1400" dirty="0"/>
                    </a:p>
                  </a:txBody>
                  <a:tcPr/>
                </a:tc>
                <a:tc>
                  <a:txBody>
                    <a:bodyPr/>
                    <a:lstStyle/>
                    <a:p>
                      <a:r>
                        <a:rPr lang="el-GR" sz="1400" dirty="0" smtClean="0"/>
                        <a:t>Αναρροφήσεις των αρθρώσεων</a:t>
                      </a:r>
                      <a:endParaRPr lang="el-GR" sz="1400" dirty="0"/>
                    </a:p>
                  </a:txBody>
                  <a:tcPr/>
                </a:tc>
                <a:tc>
                  <a:txBody>
                    <a:bodyPr/>
                    <a:lstStyle/>
                    <a:p>
                      <a:endParaRPr lang="el-GR" sz="1400" dirty="0"/>
                    </a:p>
                  </a:txBody>
                  <a:tcPr/>
                </a:tc>
                <a:tc>
                  <a:txBody>
                    <a:bodyPr/>
                    <a:lstStyle/>
                    <a:p>
                      <a:r>
                        <a:rPr lang="el-GR" sz="1400" dirty="0" smtClean="0"/>
                        <a:t>Δέρμα </a:t>
                      </a:r>
                      <a:endParaRPr lang="el-GR" sz="1400" dirty="0"/>
                    </a:p>
                  </a:txBody>
                  <a:tcPr/>
                </a:tc>
              </a:tr>
              <a:tr h="370840">
                <a:tc>
                  <a:txBody>
                    <a:bodyPr/>
                    <a:lstStyle/>
                    <a:p>
                      <a:r>
                        <a:rPr lang="el-GR" sz="1400" dirty="0" smtClean="0"/>
                        <a:t>Βρογχικό </a:t>
                      </a:r>
                      <a:r>
                        <a:rPr lang="el-GR" sz="1400" dirty="0" err="1" smtClean="0"/>
                        <a:t>έκπλυμα</a:t>
                      </a:r>
                      <a:endParaRPr lang="el-GR" sz="1400" dirty="0"/>
                    </a:p>
                  </a:txBody>
                  <a:tcPr/>
                </a:tc>
                <a:tc>
                  <a:txBody>
                    <a:bodyPr/>
                    <a:lstStyle/>
                    <a:p>
                      <a:r>
                        <a:rPr lang="el-GR" sz="1400" dirty="0" smtClean="0"/>
                        <a:t>Γαστρικό υγρό</a:t>
                      </a:r>
                      <a:endParaRPr lang="el-GR" sz="1400" dirty="0"/>
                    </a:p>
                  </a:txBody>
                  <a:tcPr/>
                </a:tc>
                <a:tc>
                  <a:txBody>
                    <a:bodyPr/>
                    <a:lstStyle/>
                    <a:p>
                      <a:endParaRPr lang="el-GR" sz="1400"/>
                    </a:p>
                  </a:txBody>
                  <a:tcPr/>
                </a:tc>
                <a:tc>
                  <a:txBody>
                    <a:bodyPr/>
                    <a:lstStyle/>
                    <a:p>
                      <a:r>
                        <a:rPr lang="el-GR" sz="1400" dirty="0" smtClean="0"/>
                        <a:t>Ιστοί </a:t>
                      </a:r>
                      <a:endParaRPr lang="el-GR" sz="1400" dirty="0"/>
                    </a:p>
                  </a:txBody>
                  <a:tcPr/>
                </a:tc>
              </a:tr>
              <a:tr h="370840">
                <a:tc>
                  <a:txBody>
                    <a:bodyPr/>
                    <a:lstStyle/>
                    <a:p>
                      <a:r>
                        <a:rPr lang="en-US" sz="1400" dirty="0" smtClean="0"/>
                        <a:t>Brushing </a:t>
                      </a:r>
                      <a:endParaRPr lang="el-GR" sz="1400" dirty="0"/>
                    </a:p>
                  </a:txBody>
                  <a:tcPr/>
                </a:tc>
                <a:tc>
                  <a:txBody>
                    <a:bodyPr/>
                    <a:lstStyle/>
                    <a:p>
                      <a:r>
                        <a:rPr lang="el-GR" sz="1400" dirty="0" smtClean="0"/>
                        <a:t>Περιτοναϊκό υγρό</a:t>
                      </a:r>
                      <a:endParaRPr lang="el-GR" sz="1400" dirty="0"/>
                    </a:p>
                  </a:txBody>
                  <a:tcPr/>
                </a:tc>
                <a:tc>
                  <a:txBody>
                    <a:bodyPr/>
                    <a:lstStyle/>
                    <a:p>
                      <a:endParaRPr lang="el-GR" sz="1400"/>
                    </a:p>
                  </a:txBody>
                  <a:tcPr/>
                </a:tc>
                <a:tc>
                  <a:txBody>
                    <a:bodyPr/>
                    <a:lstStyle/>
                    <a:p>
                      <a:r>
                        <a:rPr lang="el-GR" sz="1400" dirty="0" smtClean="0"/>
                        <a:t>Λεμφαδένες </a:t>
                      </a:r>
                      <a:endParaRPr lang="el-GR" sz="1400" dirty="0"/>
                    </a:p>
                  </a:txBody>
                  <a:tcPr/>
                </a:tc>
              </a:tr>
              <a:tr h="370840">
                <a:tc>
                  <a:txBody>
                    <a:bodyPr/>
                    <a:lstStyle/>
                    <a:p>
                      <a:r>
                        <a:rPr lang="el-GR" sz="1400" dirty="0" smtClean="0"/>
                        <a:t>Λήψη από τον λάρυγγα</a:t>
                      </a:r>
                      <a:endParaRPr lang="el-GR" sz="1400" dirty="0"/>
                    </a:p>
                  </a:txBody>
                  <a:tcPr/>
                </a:tc>
                <a:tc>
                  <a:txBody>
                    <a:bodyPr/>
                    <a:lstStyle/>
                    <a:p>
                      <a:r>
                        <a:rPr lang="el-GR" sz="1400" dirty="0" smtClean="0"/>
                        <a:t>ΕΝΥ</a:t>
                      </a:r>
                      <a:endParaRPr lang="el-GR" sz="1400" dirty="0"/>
                    </a:p>
                  </a:txBody>
                  <a:tcPr/>
                </a:tc>
                <a:tc>
                  <a:txBody>
                    <a:bodyPr/>
                    <a:lstStyle/>
                    <a:p>
                      <a:endParaRPr lang="el-GR" sz="1400"/>
                    </a:p>
                  </a:txBody>
                  <a:tcPr/>
                </a:tc>
                <a:tc>
                  <a:txBody>
                    <a:bodyPr/>
                    <a:lstStyle/>
                    <a:p>
                      <a:endParaRPr lang="el-GR" sz="1400" dirty="0"/>
                    </a:p>
                  </a:txBody>
                  <a:tcPr/>
                </a:tc>
              </a:tr>
              <a:tr h="370840">
                <a:tc>
                  <a:txBody>
                    <a:bodyPr/>
                    <a:lstStyle/>
                    <a:p>
                      <a:r>
                        <a:rPr lang="el-GR" sz="1400" dirty="0" smtClean="0"/>
                        <a:t>Λήψη από </a:t>
                      </a:r>
                      <a:r>
                        <a:rPr lang="el-GR" sz="1400" dirty="0" err="1" smtClean="0"/>
                        <a:t>οροφάρυγγα</a:t>
                      </a:r>
                      <a:endParaRPr lang="el-GR" sz="1400" dirty="0"/>
                    </a:p>
                  </a:txBody>
                  <a:tcPr/>
                </a:tc>
                <a:tc>
                  <a:txBody>
                    <a:bodyPr/>
                    <a:lstStyle/>
                    <a:p>
                      <a:r>
                        <a:rPr lang="el-GR" sz="1400" dirty="0" smtClean="0"/>
                        <a:t>Ούρα </a:t>
                      </a:r>
                      <a:endParaRPr lang="el-GR" sz="1400" dirty="0"/>
                    </a:p>
                  </a:txBody>
                  <a:tcPr/>
                </a:tc>
                <a:tc>
                  <a:txBody>
                    <a:bodyPr/>
                    <a:lstStyle/>
                    <a:p>
                      <a:endParaRPr lang="el-GR" sz="1400"/>
                    </a:p>
                  </a:txBody>
                  <a:tcPr/>
                </a:tc>
                <a:tc>
                  <a:txBody>
                    <a:bodyPr/>
                    <a:lstStyle/>
                    <a:p>
                      <a:endParaRPr lang="el-GR" sz="1400" dirty="0"/>
                    </a:p>
                  </a:txBody>
                  <a:tcPr/>
                </a:tc>
              </a:tr>
              <a:tr h="370840">
                <a:tc>
                  <a:txBody>
                    <a:bodyPr/>
                    <a:lstStyle/>
                    <a:p>
                      <a:endParaRPr lang="el-GR" sz="1400" dirty="0"/>
                    </a:p>
                  </a:txBody>
                  <a:tcPr/>
                </a:tc>
                <a:tc>
                  <a:txBody>
                    <a:bodyPr/>
                    <a:lstStyle/>
                    <a:p>
                      <a:r>
                        <a:rPr lang="el-GR" sz="1400" dirty="0" smtClean="0"/>
                        <a:t>Κόπρανα </a:t>
                      </a:r>
                      <a:endParaRPr lang="el-GR" sz="1400" dirty="0"/>
                    </a:p>
                  </a:txBody>
                  <a:tcPr/>
                </a:tc>
                <a:tc>
                  <a:txBody>
                    <a:bodyPr/>
                    <a:lstStyle/>
                    <a:p>
                      <a:endParaRPr lang="el-GR" sz="1400"/>
                    </a:p>
                  </a:txBody>
                  <a:tcPr/>
                </a:tc>
                <a:tc>
                  <a:txBody>
                    <a:bodyPr/>
                    <a:lstStyle/>
                    <a:p>
                      <a:endParaRPr lang="el-GR" sz="1400" dirty="0"/>
                    </a:p>
                  </a:txBody>
                  <a:tcPr/>
                </a:tc>
              </a:tr>
              <a:tr h="370840">
                <a:tc>
                  <a:txBody>
                    <a:bodyPr/>
                    <a:lstStyle/>
                    <a:p>
                      <a:endParaRPr lang="el-GR" sz="1400" dirty="0"/>
                    </a:p>
                  </a:txBody>
                  <a:tcPr/>
                </a:tc>
                <a:tc>
                  <a:txBody>
                    <a:bodyPr/>
                    <a:lstStyle/>
                    <a:p>
                      <a:r>
                        <a:rPr lang="el-GR" sz="1400" dirty="0" smtClean="0"/>
                        <a:t>Πύον </a:t>
                      </a:r>
                      <a:endParaRPr lang="el-GR" sz="1400" dirty="0"/>
                    </a:p>
                  </a:txBody>
                  <a:tcPr/>
                </a:tc>
                <a:tc>
                  <a:txBody>
                    <a:bodyPr/>
                    <a:lstStyle/>
                    <a:p>
                      <a:endParaRPr lang="el-GR" sz="1400"/>
                    </a:p>
                  </a:txBody>
                  <a:tcPr/>
                </a:tc>
                <a:tc>
                  <a:txBody>
                    <a:bodyPr/>
                    <a:lstStyle/>
                    <a:p>
                      <a:endParaRPr lang="el-GR" sz="1400" dirty="0"/>
                    </a:p>
                  </a:txBody>
                  <a:tcPr/>
                </a:tc>
              </a:tr>
            </a:tbl>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55576" y="2071678"/>
            <a:ext cx="4032448" cy="646331"/>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Μικροσκοπική ανίχνευση μυκοβακτηριδίου</a:t>
            </a:r>
            <a:endParaRPr lang="el-GR" b="1" dirty="0"/>
          </a:p>
        </p:txBody>
      </p:sp>
      <p:sp>
        <p:nvSpPr>
          <p:cNvPr id="3" name="2 - TextBox"/>
          <p:cNvSpPr txBox="1"/>
          <p:nvPr/>
        </p:nvSpPr>
        <p:spPr>
          <a:xfrm>
            <a:off x="714348" y="2857496"/>
            <a:ext cx="4071966"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Αποτελεί τον πιο γρήγορο τρόπο διάγνωσης της νόσου.</a:t>
            </a:r>
          </a:p>
          <a:p>
            <a:r>
              <a:rPr lang="el-GR" sz="1600" dirty="0" smtClean="0"/>
              <a:t>Το κλινικό δείγμα βάφεται με τη μέθοδο </a:t>
            </a:r>
            <a:r>
              <a:rPr lang="en-US" sz="1600" dirty="0" err="1" smtClean="0"/>
              <a:t>Ziehl-Neelsen</a:t>
            </a:r>
            <a:r>
              <a:rPr lang="el-GR" sz="1600" dirty="0" smtClean="0"/>
              <a:t> ή με φθορίζουσες χρωστικές και εξετάζεται σε μικροσκόπιο</a:t>
            </a:r>
          </a:p>
          <a:p>
            <a:r>
              <a:rPr lang="el-GR" sz="1600" dirty="0" smtClean="0"/>
              <a:t>Η ευαισθησία της μεθόδου είναι υψηλή για δείγματα από το αναπνευστικό (ιδιαίτερα αν οι ασθενείς έχουν ακτινογραφικές ενδείξεις </a:t>
            </a:r>
            <a:r>
              <a:rPr lang="el-GR" sz="1600" dirty="0" err="1" smtClean="0"/>
              <a:t>σπηλαιοποίησης</a:t>
            </a:r>
            <a:r>
              <a:rPr lang="el-GR" sz="1600" dirty="0" smtClean="0"/>
              <a:t>) και για δείγματα που έχουν απομονωθεί από καλλιέργεια</a:t>
            </a:r>
            <a:endParaRPr lang="el-GR" sz="1600" dirty="0"/>
          </a:p>
        </p:txBody>
      </p:sp>
      <p:pic>
        <p:nvPicPr>
          <p:cNvPr id="4" name="Picture 3" descr="C:\Documents and Settings\user\Τα έγγραφά μου\Downloads\Examination-of-sputum-with-Mycobacterium-tuberculosis-MTB-positive-samples-in-762TC.png"/>
          <p:cNvPicPr>
            <a:picLocks noChangeAspect="1" noChangeArrowheads="1"/>
          </p:cNvPicPr>
          <p:nvPr/>
        </p:nvPicPr>
        <p:blipFill>
          <a:blip r:embed="rId2" cstate="print"/>
          <a:srcRect/>
          <a:stretch>
            <a:fillRect/>
          </a:stretch>
        </p:blipFill>
        <p:spPr bwMode="auto">
          <a:xfrm>
            <a:off x="5004048" y="1785926"/>
            <a:ext cx="3096344" cy="2448272"/>
          </a:xfrm>
          <a:prstGeom prst="rect">
            <a:avLst/>
          </a:prstGeom>
          <a:noFill/>
        </p:spPr>
      </p:pic>
      <p:pic>
        <p:nvPicPr>
          <p:cNvPr id="273410" name="Picture 2" descr="Σχετική εικόνα"/>
          <p:cNvPicPr>
            <a:picLocks noChangeAspect="1" noChangeArrowheads="1"/>
          </p:cNvPicPr>
          <p:nvPr/>
        </p:nvPicPr>
        <p:blipFill>
          <a:blip r:embed="rId3" cstate="print"/>
          <a:srcRect/>
          <a:stretch>
            <a:fillRect/>
          </a:stretch>
        </p:blipFill>
        <p:spPr bwMode="auto">
          <a:xfrm>
            <a:off x="5148064" y="4357694"/>
            <a:ext cx="2880320" cy="1800200"/>
          </a:xfrm>
          <a:prstGeom prst="rect">
            <a:avLst/>
          </a:prstGeom>
          <a:noFill/>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714488"/>
            <a:ext cx="396044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Καλλιέργεια μυκοβακτηριδίου</a:t>
            </a:r>
            <a:endParaRPr lang="el-GR" b="1" dirty="0"/>
          </a:p>
        </p:txBody>
      </p:sp>
      <p:sp>
        <p:nvSpPr>
          <p:cNvPr id="3" name="2 - TextBox"/>
          <p:cNvSpPr txBox="1"/>
          <p:nvPr/>
        </p:nvSpPr>
        <p:spPr>
          <a:xfrm>
            <a:off x="254370" y="2214554"/>
            <a:ext cx="3960440" cy="35394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Στους ασθενείς με ενδείξεις </a:t>
            </a:r>
            <a:r>
              <a:rPr lang="el-GR" sz="1600" dirty="0" err="1" smtClean="0"/>
              <a:t>σπηλαιοποίησης</a:t>
            </a:r>
            <a:r>
              <a:rPr lang="el-GR" sz="1600" dirty="0" smtClean="0"/>
              <a:t> υπάρχουν άφθονα μυκοβακτηρίδια στις αναπνευστικές εκκρίσεις και απομονώνονται εύκολα. Σε ασθενείς με γενικευμένη νόσο η απομόνωση είναι πιο δύσκολη και χρειάζεται συλλογή πολλών δειγμάτων.</a:t>
            </a:r>
          </a:p>
          <a:p>
            <a:r>
              <a:rPr lang="el-GR" sz="1600" dirty="0" smtClean="0"/>
              <a:t>Το δείγμα εμβολιάζεται σε ειδικά θρεπτικά υλικά (</a:t>
            </a:r>
            <a:r>
              <a:rPr lang="en-US" sz="1600" dirty="0" smtClean="0"/>
              <a:t>Lowenstein-Jensen</a:t>
            </a:r>
            <a:r>
              <a:rPr lang="el-GR" sz="1600" dirty="0" smtClean="0"/>
              <a:t>) και επωάζεται αερόβια. Χρειάζεται παρατεταμένη επώαση (2-6 εβδομάδες στο στερεό θρεπτικό υλικό ή 10-14 ημέρες σε ειδικούς ζωμούς όπου η ανάπτυξη επιταχύνεται</a:t>
            </a:r>
            <a:r>
              <a:rPr lang="en-US" sz="1600" dirty="0" smtClean="0"/>
              <a:t>)</a:t>
            </a:r>
            <a:r>
              <a:rPr lang="el-GR" sz="1600" dirty="0" smtClean="0"/>
              <a:t>. Η ανάπτυξη υποβοηθείται υπό ατμόσφαιρα 5-10% </a:t>
            </a:r>
            <a:r>
              <a:rPr lang="en-US" sz="1600" dirty="0" smtClean="0"/>
              <a:t>CO</a:t>
            </a:r>
            <a:r>
              <a:rPr lang="en-US" sz="1600" baseline="-25000" dirty="0" smtClean="0"/>
              <a:t>2</a:t>
            </a:r>
            <a:r>
              <a:rPr lang="en-US" sz="1600" dirty="0" smtClean="0"/>
              <a:t> </a:t>
            </a:r>
            <a:r>
              <a:rPr lang="el-GR" sz="1600" dirty="0" smtClean="0"/>
              <a:t>τις πρώτες εβδομάδες επώασης</a:t>
            </a:r>
            <a:endParaRPr lang="el-GR" sz="1600" dirty="0"/>
          </a:p>
        </p:txBody>
      </p:sp>
      <p:pic>
        <p:nvPicPr>
          <p:cNvPr id="4" name="Picture 2" descr="Σχετική εικόνα"/>
          <p:cNvPicPr>
            <a:picLocks noChangeAspect="1" noChangeArrowheads="1"/>
          </p:cNvPicPr>
          <p:nvPr/>
        </p:nvPicPr>
        <p:blipFill>
          <a:blip r:embed="rId2" cstate="print"/>
          <a:srcRect/>
          <a:stretch>
            <a:fillRect/>
          </a:stretch>
        </p:blipFill>
        <p:spPr bwMode="auto">
          <a:xfrm>
            <a:off x="4929190" y="1428736"/>
            <a:ext cx="3286148" cy="2592288"/>
          </a:xfrm>
          <a:prstGeom prst="rect">
            <a:avLst/>
          </a:prstGeom>
          <a:noFill/>
        </p:spPr>
      </p:pic>
      <p:sp>
        <p:nvSpPr>
          <p:cNvPr id="5" name="4 - TextBox"/>
          <p:cNvSpPr txBox="1"/>
          <p:nvPr/>
        </p:nvSpPr>
        <p:spPr>
          <a:xfrm>
            <a:off x="4932040" y="4143380"/>
            <a:ext cx="3283298" cy="2246769"/>
          </a:xfrm>
          <a:prstGeom prst="rect">
            <a:avLst/>
          </a:prstGeom>
          <a:noFill/>
          <a:ln>
            <a:solidFill>
              <a:schemeClr val="tx2">
                <a:lumMod val="60000"/>
                <a:lumOff val="40000"/>
              </a:schemeClr>
            </a:solidFill>
          </a:ln>
        </p:spPr>
        <p:txBody>
          <a:bodyPr wrap="square" rtlCol="0">
            <a:spAutoFit/>
          </a:bodyPr>
          <a:lstStyle/>
          <a:p>
            <a:r>
              <a:rPr lang="el-GR" sz="1400" dirty="0" smtClean="0"/>
              <a:t>Η μορφολογία των αποικιών είναι μία πρώτη ένδειξη ταυτοποίησης του μικροβίου. Οι αποικίες είναι μικρές, ξηρές, λευκές ή υποκίτρινες με κηρώδη επιφάνεια και ανώμαλη περιφέρεια.</a:t>
            </a:r>
          </a:p>
          <a:p>
            <a:r>
              <a:rPr lang="el-GR" sz="1400" dirty="0" smtClean="0"/>
              <a:t>Η οριστική ταυτοποίηση στηρίζεται σε ποικιλία βιοχημικών δοκιμασιών. Επειδή η ανάπτυξη των αποικιών καθυστερεί, χρησιμοποιούνται άλλες τεχνικές, όπως μοριακές</a:t>
            </a:r>
            <a:endParaRPr lang="el-GR" sz="1400"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00034" y="2000240"/>
            <a:ext cx="3929090" cy="2554545"/>
          </a:xfrm>
          <a:prstGeom prst="rect">
            <a:avLst/>
          </a:prstGeom>
          <a:noFill/>
          <a:ln>
            <a:solidFill>
              <a:schemeClr val="accent2">
                <a:lumMod val="75000"/>
              </a:schemeClr>
            </a:solidFill>
          </a:ln>
        </p:spPr>
        <p:txBody>
          <a:bodyPr wrap="square" rtlCol="0">
            <a:spAutoFit/>
          </a:bodyPr>
          <a:lstStyle/>
          <a:p>
            <a:pPr algn="ctr"/>
            <a:r>
              <a:rPr lang="el-GR" sz="1600" b="1" dirty="0" smtClean="0"/>
              <a:t>Θρεπτικά υλικά καλλιέργειας μυκοβακτηριδίων</a:t>
            </a:r>
          </a:p>
          <a:p>
            <a:pPr algn="ctr"/>
            <a:endParaRPr lang="el-GR" sz="1600" b="1" dirty="0" smtClean="0"/>
          </a:p>
          <a:p>
            <a:pPr>
              <a:buFont typeface="Wingdings" pitchFamily="2" charset="2"/>
              <a:buChar char="§"/>
            </a:pPr>
            <a:r>
              <a:rPr lang="el-GR" sz="1600" dirty="0" smtClean="0"/>
              <a:t>Θρεπτικά υλικά τα οποία στερεοποιούνται με την προσθήκη αυγών, όπως το </a:t>
            </a:r>
            <a:r>
              <a:rPr lang="en-US" sz="1600" dirty="0" smtClean="0"/>
              <a:t>Lowenstein-Jensen</a:t>
            </a:r>
          </a:p>
          <a:p>
            <a:pPr>
              <a:buFont typeface="Wingdings" pitchFamily="2" charset="2"/>
              <a:buChar char="§"/>
            </a:pPr>
            <a:r>
              <a:rPr lang="el-GR" sz="1600" dirty="0" smtClean="0"/>
              <a:t>Θρεπτικά υλικά που στερεοποιούνται με την προσθήκη άγαρ, όπως το </a:t>
            </a:r>
            <a:r>
              <a:rPr lang="en-US" sz="1600" dirty="0" err="1" smtClean="0"/>
              <a:t>Middlebrook</a:t>
            </a:r>
            <a:endParaRPr lang="en-US" sz="1600" dirty="0" smtClean="0"/>
          </a:p>
          <a:p>
            <a:pPr>
              <a:buFont typeface="Wingdings" pitchFamily="2" charset="2"/>
              <a:buChar char="§"/>
            </a:pPr>
            <a:r>
              <a:rPr lang="el-GR" sz="1600" dirty="0" smtClean="0"/>
              <a:t>Υγρά θρεπτικά υλικά</a:t>
            </a:r>
          </a:p>
          <a:p>
            <a:pPr>
              <a:buFont typeface="Wingdings" pitchFamily="2" charset="2"/>
              <a:buChar char="§"/>
            </a:pPr>
            <a:r>
              <a:rPr lang="el-GR" sz="1600" dirty="0" smtClean="0"/>
              <a:t>Εκλεκτικά θρεπτικά υλικά</a:t>
            </a:r>
            <a:endParaRPr lang="el-GR" sz="1600" dirty="0"/>
          </a:p>
        </p:txBody>
      </p:sp>
      <p:sp>
        <p:nvSpPr>
          <p:cNvPr id="3" name="2 - TextBox"/>
          <p:cNvSpPr txBox="1"/>
          <p:nvPr/>
        </p:nvSpPr>
        <p:spPr>
          <a:xfrm>
            <a:off x="4929190" y="1857364"/>
            <a:ext cx="3929090" cy="3046988"/>
          </a:xfrm>
          <a:prstGeom prst="rect">
            <a:avLst/>
          </a:prstGeom>
          <a:noFill/>
          <a:ln>
            <a:solidFill>
              <a:schemeClr val="accent2">
                <a:lumMod val="75000"/>
              </a:schemeClr>
            </a:solidFill>
          </a:ln>
        </p:spPr>
        <p:txBody>
          <a:bodyPr wrap="square" rtlCol="0">
            <a:spAutoFit/>
          </a:bodyPr>
          <a:lstStyle/>
          <a:p>
            <a:pPr algn="ctr"/>
            <a:r>
              <a:rPr lang="el-GR" sz="1600" b="1" dirty="0" smtClean="0"/>
              <a:t>Ταυτοποίηση </a:t>
            </a:r>
          </a:p>
          <a:p>
            <a:pPr algn="ctr"/>
            <a:endParaRPr lang="el-GR" sz="1600" b="1" dirty="0" smtClean="0"/>
          </a:p>
          <a:p>
            <a:pPr>
              <a:buFont typeface="Wingdings" pitchFamily="2" charset="2"/>
              <a:buChar char="§"/>
            </a:pPr>
            <a:r>
              <a:rPr lang="el-GR" sz="1600" dirty="0" smtClean="0"/>
              <a:t>Μικροσκοπική ανίχνευση: παρασκευάσματα από τις αποικίες που έχουν αναπτυχθεί τα οποία βάφονται με οξεάντοχη χρώση</a:t>
            </a:r>
          </a:p>
          <a:p>
            <a:pPr>
              <a:buFont typeface="Wingdings" pitchFamily="2" charset="2"/>
              <a:buChar char="§"/>
            </a:pPr>
            <a:r>
              <a:rPr lang="el-GR" sz="1600" dirty="0" smtClean="0"/>
              <a:t>Έλεγχος φαινοτυπικών χαρακτήρων στο τρυβλίο</a:t>
            </a:r>
          </a:p>
          <a:p>
            <a:pPr>
              <a:buFont typeface="Wingdings" pitchFamily="2" charset="2"/>
              <a:buChar char="§"/>
            </a:pPr>
            <a:r>
              <a:rPr lang="el-GR" sz="1600" dirty="0" smtClean="0"/>
              <a:t>Βιοχημικές δοκιμασίες, όπως παραγωγή </a:t>
            </a:r>
            <a:r>
              <a:rPr lang="el-GR" sz="1600" dirty="0" err="1" smtClean="0"/>
              <a:t>νιασίνης</a:t>
            </a:r>
            <a:r>
              <a:rPr lang="el-GR" sz="1600" dirty="0" smtClean="0"/>
              <a:t>, παραγωγή καταλάσης μετά από θέρμανση στους 68</a:t>
            </a:r>
            <a:r>
              <a:rPr lang="el-GR" sz="1600" baseline="30000" dirty="0" smtClean="0"/>
              <a:t>ο</a:t>
            </a:r>
            <a:r>
              <a:rPr lang="el-GR" sz="1600" dirty="0" smtClean="0"/>
              <a:t> </a:t>
            </a:r>
            <a:r>
              <a:rPr lang="en-US" sz="1600" dirty="0" smtClean="0"/>
              <a:t>C</a:t>
            </a:r>
            <a:r>
              <a:rPr lang="el-GR" sz="1600" dirty="0" smtClean="0"/>
              <a:t>, παραγωγή νιτρικών</a:t>
            </a:r>
          </a:p>
          <a:p>
            <a:pPr>
              <a:buFont typeface="Wingdings" pitchFamily="2" charset="2"/>
              <a:buChar char="§"/>
            </a:pPr>
            <a:r>
              <a:rPr lang="el-GR" sz="1600" dirty="0" smtClean="0"/>
              <a:t>Ευαισθησία στα αντιβιοτικά</a:t>
            </a:r>
            <a:endParaRPr lang="el-GR" sz="16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1397000"/>
          <a:ext cx="6096000" cy="4907280"/>
        </p:xfrm>
        <a:graphic>
          <a:graphicData uri="http://schemas.openxmlformats.org/drawingml/2006/table">
            <a:tbl>
              <a:tblPr firstRow="1" bandRow="1">
                <a:tableStyleId>{5C22544A-7EE6-4342-B048-85BDC9FD1C3A}</a:tableStyleId>
              </a:tblPr>
              <a:tblGrid>
                <a:gridCol w="2032000"/>
                <a:gridCol w="2032000"/>
                <a:gridCol w="2032000"/>
              </a:tblGrid>
              <a:tr h="370840">
                <a:tc gridSpan="3">
                  <a:txBody>
                    <a:bodyPr/>
                    <a:lstStyle/>
                    <a:p>
                      <a:pPr algn="ctr"/>
                      <a:r>
                        <a:rPr lang="el-GR" dirty="0" smtClean="0"/>
                        <a:t>Διαχωρισμός μυκοβακτηριδίων βάσει παραγωγής χρώματος μετά από επώαση σε φώς ή σε σκοτάδι</a:t>
                      </a:r>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r>
                        <a:rPr lang="en-US" sz="1600" i="1" dirty="0" smtClean="0"/>
                        <a:t>M. tuberculosis</a:t>
                      </a:r>
                    </a:p>
                    <a:p>
                      <a:r>
                        <a:rPr lang="en-US" sz="1600" i="1" dirty="0" smtClean="0"/>
                        <a:t>M. bovis</a:t>
                      </a:r>
                      <a:endParaRPr lang="el-GR" sz="1600" i="1" dirty="0"/>
                    </a:p>
                  </a:txBody>
                  <a:tcPr/>
                </a:tc>
                <a:tc>
                  <a:txBody>
                    <a:bodyPr/>
                    <a:lstStyle/>
                    <a:p>
                      <a:r>
                        <a:rPr lang="el-GR" sz="1600" dirty="0" smtClean="0"/>
                        <a:t>Μη</a:t>
                      </a:r>
                      <a:r>
                        <a:rPr lang="el-GR" sz="1600" baseline="0" dirty="0" smtClean="0"/>
                        <a:t> κεχρωσμένες αποικίες</a:t>
                      </a:r>
                      <a:endParaRPr lang="el-GR" sz="1600" dirty="0"/>
                    </a:p>
                  </a:txBody>
                  <a:tcPr/>
                </a:tc>
                <a:tc>
                  <a:txBody>
                    <a:bodyPr/>
                    <a:lstStyle/>
                    <a:p>
                      <a:endParaRPr lang="el-GR" sz="1600" dirty="0"/>
                    </a:p>
                  </a:txBody>
                  <a:tcPr/>
                </a:tc>
              </a:tr>
              <a:tr h="370840">
                <a:tc>
                  <a:txBody>
                    <a:bodyPr/>
                    <a:lstStyle/>
                    <a:p>
                      <a:r>
                        <a:rPr lang="en-US" sz="1600" i="1" dirty="0" smtClean="0"/>
                        <a:t>M. </a:t>
                      </a:r>
                      <a:r>
                        <a:rPr lang="en-US" sz="1600" i="1" dirty="0" err="1" smtClean="0"/>
                        <a:t>kansasii</a:t>
                      </a:r>
                      <a:endParaRPr lang="el-GR" sz="1600" i="1" dirty="0" smtClean="0"/>
                    </a:p>
                    <a:p>
                      <a:endParaRPr lang="en-US" sz="1600" i="1" dirty="0" smtClean="0"/>
                    </a:p>
                    <a:p>
                      <a:r>
                        <a:rPr lang="en-US" sz="1600" i="1" dirty="0" smtClean="0"/>
                        <a:t>M. </a:t>
                      </a:r>
                      <a:r>
                        <a:rPr lang="en-US" sz="1600" i="1" dirty="0" err="1" smtClean="0"/>
                        <a:t>marinum</a:t>
                      </a:r>
                      <a:endParaRPr lang="el-GR" sz="1600" i="1" dirty="0"/>
                    </a:p>
                  </a:txBody>
                  <a:tcPr/>
                </a:tc>
                <a:tc>
                  <a:txBody>
                    <a:bodyPr/>
                    <a:lstStyle/>
                    <a:p>
                      <a:r>
                        <a:rPr lang="el-GR" sz="1600" dirty="0" err="1" smtClean="0"/>
                        <a:t>Φωτοχρωμογόνα</a:t>
                      </a:r>
                      <a:endParaRPr lang="el-GR" sz="1600" dirty="0" smtClean="0"/>
                    </a:p>
                    <a:p>
                      <a:r>
                        <a:rPr lang="el-GR" sz="1600" dirty="0" smtClean="0"/>
                        <a:t>Κεχρωσμένες αποικίες μόνο κατά την  έκθεση σε φως</a:t>
                      </a:r>
                      <a:endParaRPr lang="el-GR" sz="1600" dirty="0"/>
                    </a:p>
                  </a:txBody>
                  <a:tcPr/>
                </a:tc>
                <a:tc>
                  <a:txBody>
                    <a:bodyPr/>
                    <a:lstStyle/>
                    <a:p>
                      <a:r>
                        <a:rPr lang="el-GR" sz="1600" dirty="0" smtClean="0"/>
                        <a:t>Προκαλεί χρόνια πνευμονική νόσο</a:t>
                      </a:r>
                    </a:p>
                    <a:p>
                      <a:r>
                        <a:rPr lang="el-GR" sz="1600" dirty="0" smtClean="0"/>
                        <a:t>Προκαλεί ασθένεια του άνω</a:t>
                      </a:r>
                      <a:r>
                        <a:rPr lang="el-GR" sz="1600" baseline="0" dirty="0" smtClean="0"/>
                        <a:t> άκρου</a:t>
                      </a:r>
                      <a:endParaRPr lang="el-GR" sz="1600" dirty="0"/>
                    </a:p>
                  </a:txBody>
                  <a:tcPr/>
                </a:tc>
              </a:tr>
              <a:tr h="370840">
                <a:tc>
                  <a:txBody>
                    <a:bodyPr/>
                    <a:lstStyle/>
                    <a:p>
                      <a:r>
                        <a:rPr lang="en-US" sz="1600" i="1" dirty="0" smtClean="0"/>
                        <a:t>M. </a:t>
                      </a:r>
                      <a:r>
                        <a:rPr lang="en-US" sz="1600" i="1" dirty="0" err="1" smtClean="0"/>
                        <a:t>gordonoe</a:t>
                      </a:r>
                      <a:endParaRPr lang="en-US" sz="1600" i="1" dirty="0" smtClean="0"/>
                    </a:p>
                    <a:p>
                      <a:r>
                        <a:rPr lang="en-US" sz="1600" i="1" dirty="0" smtClean="0"/>
                        <a:t>M. </a:t>
                      </a:r>
                      <a:r>
                        <a:rPr lang="en-US" sz="1600" i="1" dirty="0" err="1" smtClean="0"/>
                        <a:t>xenopi</a:t>
                      </a:r>
                      <a:endParaRPr lang="el-GR" sz="1600" i="1" dirty="0"/>
                    </a:p>
                  </a:txBody>
                  <a:tcPr/>
                </a:tc>
                <a:tc>
                  <a:txBody>
                    <a:bodyPr/>
                    <a:lstStyle/>
                    <a:p>
                      <a:r>
                        <a:rPr lang="el-GR" sz="1600" dirty="0" err="1" smtClean="0"/>
                        <a:t>Σκοτοχρωμογόνα</a:t>
                      </a:r>
                      <a:endParaRPr lang="el-GR" sz="1600" dirty="0" smtClean="0"/>
                    </a:p>
                    <a:p>
                      <a:r>
                        <a:rPr lang="el-GR" sz="1600" dirty="0" smtClean="0"/>
                        <a:t>Κεχρωσμένες αποικίες μόνο σε σκοτάδι</a:t>
                      </a:r>
                      <a:endParaRPr lang="el-GR" sz="1600" dirty="0"/>
                    </a:p>
                  </a:txBody>
                  <a:tcPr/>
                </a:tc>
                <a:tc>
                  <a:txBody>
                    <a:bodyPr/>
                    <a:lstStyle/>
                    <a:p>
                      <a:r>
                        <a:rPr lang="el-GR" sz="1600" dirty="0" smtClean="0"/>
                        <a:t>Προκαλούν προοδευτική</a:t>
                      </a:r>
                      <a:r>
                        <a:rPr lang="el-GR" sz="1600" baseline="0" dirty="0" smtClean="0"/>
                        <a:t> νόσο των πνευμόνων</a:t>
                      </a:r>
                      <a:endParaRPr lang="el-GR" sz="1600" dirty="0"/>
                    </a:p>
                  </a:txBody>
                  <a:tcPr/>
                </a:tc>
              </a:tr>
              <a:tr h="370840">
                <a:tc>
                  <a:txBody>
                    <a:bodyPr/>
                    <a:lstStyle/>
                    <a:p>
                      <a:r>
                        <a:rPr lang="en-US" sz="1600" i="1" dirty="0" smtClean="0"/>
                        <a:t>M. </a:t>
                      </a:r>
                      <a:r>
                        <a:rPr lang="en-US" sz="1600" i="1" dirty="0" err="1" smtClean="0"/>
                        <a:t>avium</a:t>
                      </a:r>
                      <a:endParaRPr lang="en-US" sz="1600" i="1" dirty="0" smtClean="0"/>
                    </a:p>
                    <a:p>
                      <a:r>
                        <a:rPr lang="en-US" sz="1600" i="1" dirty="0" smtClean="0"/>
                        <a:t>M. </a:t>
                      </a:r>
                      <a:r>
                        <a:rPr lang="en-US" sz="1600" i="1" dirty="0" err="1" smtClean="0"/>
                        <a:t>intracelullare</a:t>
                      </a:r>
                      <a:endParaRPr lang="el-GR" sz="1600" i="1" dirty="0" smtClean="0"/>
                    </a:p>
                    <a:p>
                      <a:endParaRPr lang="en-US" sz="1600" i="1" dirty="0" smtClean="0"/>
                    </a:p>
                    <a:p>
                      <a:r>
                        <a:rPr lang="en-US" sz="1600" i="1" dirty="0" smtClean="0"/>
                        <a:t>M. </a:t>
                      </a:r>
                      <a:r>
                        <a:rPr lang="en-US" sz="1600" i="1" dirty="0" err="1" smtClean="0"/>
                        <a:t>malmoense</a:t>
                      </a:r>
                      <a:endParaRPr lang="el-GR" sz="1600" i="1" dirty="0"/>
                    </a:p>
                  </a:txBody>
                  <a:tcPr/>
                </a:tc>
                <a:tc>
                  <a:txBody>
                    <a:bodyPr/>
                    <a:lstStyle/>
                    <a:p>
                      <a:r>
                        <a:rPr lang="el-GR" sz="1600" dirty="0" smtClean="0"/>
                        <a:t>Μη κεχρωσμένες αποικίες</a:t>
                      </a:r>
                      <a:endParaRPr lang="el-GR" sz="1600" dirty="0"/>
                    </a:p>
                  </a:txBody>
                  <a:tcPr/>
                </a:tc>
                <a:tc>
                  <a:txBody>
                    <a:bodyPr/>
                    <a:lstStyle/>
                    <a:p>
                      <a:r>
                        <a:rPr lang="el-GR" sz="1600" dirty="0" smtClean="0"/>
                        <a:t>Προκαλούν</a:t>
                      </a:r>
                      <a:r>
                        <a:rPr lang="el-GR" sz="1600" baseline="0" dirty="0" smtClean="0"/>
                        <a:t> διάχυτη νόσο σε ασθενείς με </a:t>
                      </a:r>
                      <a:r>
                        <a:rPr lang="en-US" sz="1600" baseline="0" dirty="0" smtClean="0"/>
                        <a:t>AIDS</a:t>
                      </a:r>
                      <a:endParaRPr lang="el-GR" sz="1600" baseline="0" dirty="0" smtClean="0"/>
                    </a:p>
                    <a:p>
                      <a:r>
                        <a:rPr lang="el-GR" sz="1600" baseline="0" dirty="0" smtClean="0"/>
                        <a:t>Προκαλεί προοδευτική νόσο των πνευμόνων</a:t>
                      </a:r>
                      <a:endParaRPr lang="el-GR" sz="1600"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14546" y="1785926"/>
            <a:ext cx="4214842" cy="369332"/>
          </a:xfrm>
          <a:prstGeom prst="rect">
            <a:avLst/>
          </a:prstGeom>
          <a:noFill/>
          <a:ln>
            <a:solidFill>
              <a:schemeClr val="tx2">
                <a:lumMod val="75000"/>
              </a:schemeClr>
            </a:solidFill>
          </a:ln>
        </p:spPr>
        <p:txBody>
          <a:bodyPr wrap="square" rtlCol="0">
            <a:spAutoFit/>
          </a:bodyPr>
          <a:lstStyle/>
          <a:p>
            <a:pPr algn="ctr"/>
            <a:r>
              <a:rPr lang="el-GR" b="1" dirty="0" smtClean="0"/>
              <a:t>Διάγνωση </a:t>
            </a:r>
            <a:endParaRPr lang="el-GR" b="1" dirty="0"/>
          </a:p>
        </p:txBody>
      </p:sp>
      <p:sp>
        <p:nvSpPr>
          <p:cNvPr id="5" name="4 - TextBox"/>
          <p:cNvSpPr txBox="1"/>
          <p:nvPr/>
        </p:nvSpPr>
        <p:spPr>
          <a:xfrm>
            <a:off x="2214546" y="2428868"/>
            <a:ext cx="4214842" cy="2862322"/>
          </a:xfrm>
          <a:prstGeom prst="rect">
            <a:avLst/>
          </a:prstGeom>
          <a:noFill/>
          <a:ln>
            <a:solidFill>
              <a:schemeClr val="tx2">
                <a:lumMod val="60000"/>
                <a:lumOff val="40000"/>
              </a:schemeClr>
            </a:solidFill>
          </a:ln>
        </p:spPr>
        <p:txBody>
          <a:bodyPr wrap="square" rtlCol="0">
            <a:spAutoFit/>
          </a:bodyPr>
          <a:lstStyle/>
          <a:p>
            <a:pPr marL="342900" indent="-342900">
              <a:buAutoNum type="arabicPeriod"/>
            </a:pPr>
            <a:r>
              <a:rPr lang="el-GR" dirty="0" smtClean="0"/>
              <a:t>Κλινική εικόνα</a:t>
            </a:r>
            <a:endParaRPr lang="en-US" dirty="0" smtClean="0"/>
          </a:p>
          <a:p>
            <a:pPr marL="342900" indent="-342900"/>
            <a:endParaRPr lang="el-GR" dirty="0" smtClean="0"/>
          </a:p>
          <a:p>
            <a:r>
              <a:rPr lang="en-US" dirty="0" smtClean="0"/>
              <a:t>2. </a:t>
            </a:r>
            <a:r>
              <a:rPr lang="el-GR" dirty="0" smtClean="0"/>
              <a:t>Μικροβιολογικές εξετάσεις</a:t>
            </a:r>
          </a:p>
          <a:p>
            <a:pPr>
              <a:buFont typeface="Wingdings" pitchFamily="2" charset="2"/>
              <a:buChar char="§"/>
            </a:pPr>
            <a:r>
              <a:rPr lang="el-GR" dirty="0" smtClean="0"/>
              <a:t>Διάγνωση βακτηριακής λοίμωξης: καλλιέργεια δείγματος, βιοχημικές εξετάσεις</a:t>
            </a:r>
          </a:p>
          <a:p>
            <a:pPr>
              <a:buFont typeface="Wingdings" pitchFamily="2" charset="2"/>
              <a:buChar char="§"/>
            </a:pPr>
            <a:r>
              <a:rPr lang="el-GR" dirty="0" smtClean="0"/>
              <a:t>Διάγνωση ιογενούς λοίμωξης: ανοσολογικές μέθοδοι (</a:t>
            </a:r>
            <a:r>
              <a:rPr lang="en-US" dirty="0" smtClean="0"/>
              <a:t>ELISA</a:t>
            </a:r>
            <a:r>
              <a:rPr lang="el-GR" dirty="0" smtClean="0"/>
              <a:t>, ανοσοφθορισμός), μοριακές μέθοδοι (</a:t>
            </a:r>
            <a:r>
              <a:rPr lang="en-US" dirty="0" smtClean="0"/>
              <a:t>PCR, RT-PCR)</a:t>
            </a:r>
            <a:endParaRPr lang="el-GR"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3108" y="1142984"/>
            <a:ext cx="4643470" cy="646331"/>
          </a:xfrm>
          <a:prstGeom prst="rect">
            <a:avLst/>
          </a:prstGeom>
          <a:solidFill>
            <a:schemeClr val="accent1"/>
          </a:solidFill>
        </p:spPr>
        <p:txBody>
          <a:bodyPr wrap="square" rtlCol="0">
            <a:spAutoFit/>
          </a:bodyPr>
          <a:lstStyle/>
          <a:p>
            <a:pPr algn="ctr"/>
            <a:r>
              <a:rPr lang="el-GR" b="1" dirty="0" smtClean="0">
                <a:solidFill>
                  <a:schemeClr val="bg1"/>
                </a:solidFill>
              </a:rPr>
              <a:t>Νεότερες μέθοδοι ανίχνευσης μυκοβακτηριδίων  </a:t>
            </a:r>
            <a:endParaRPr lang="el-GR" b="1" dirty="0">
              <a:solidFill>
                <a:schemeClr val="bg1"/>
              </a:solidFill>
            </a:endParaRPr>
          </a:p>
        </p:txBody>
      </p:sp>
      <p:sp>
        <p:nvSpPr>
          <p:cNvPr id="3" name="2 - TextBox"/>
          <p:cNvSpPr txBox="1"/>
          <p:nvPr/>
        </p:nvSpPr>
        <p:spPr>
          <a:xfrm>
            <a:off x="2143108" y="1928802"/>
            <a:ext cx="4643470" cy="4308872"/>
          </a:xfrm>
          <a:prstGeom prst="rect">
            <a:avLst/>
          </a:prstGeom>
          <a:noFill/>
          <a:ln>
            <a:solidFill>
              <a:schemeClr val="tx2">
                <a:lumMod val="60000"/>
                <a:lumOff val="40000"/>
              </a:schemeClr>
            </a:solidFill>
          </a:ln>
        </p:spPr>
        <p:txBody>
          <a:bodyPr wrap="square" rtlCol="0">
            <a:spAutoFit/>
          </a:bodyPr>
          <a:lstStyle/>
          <a:p>
            <a:r>
              <a:rPr lang="el-GR" b="1" dirty="0" smtClean="0"/>
              <a:t>Ραδιομετρική μέθοδος</a:t>
            </a:r>
          </a:p>
          <a:p>
            <a:r>
              <a:rPr lang="el-GR" sz="1600" dirty="0" smtClean="0"/>
              <a:t>Προσθήκη στο θρεπτικό υλικό ανάπτυξης ραδιοσημασμένων πεπτιδίων που χρησιμοποιούνται από τα μυκοβακτηρίδια. </a:t>
            </a:r>
          </a:p>
          <a:p>
            <a:r>
              <a:rPr lang="el-GR" sz="1600" dirty="0" smtClean="0"/>
              <a:t>Στο θρεπτικό υλικό περιέχεται σημασμένο ισότοπο </a:t>
            </a:r>
            <a:r>
              <a:rPr lang="en-US" sz="1600" baseline="30000" dirty="0" smtClean="0"/>
              <a:t>14</a:t>
            </a:r>
            <a:r>
              <a:rPr lang="en-US" sz="1600" dirty="0" smtClean="0"/>
              <a:t>C </a:t>
            </a:r>
            <a:r>
              <a:rPr lang="el-GR" sz="1600" dirty="0" smtClean="0"/>
              <a:t>και μετράται το σημασμένο </a:t>
            </a:r>
            <a:r>
              <a:rPr lang="en-US" sz="1600" baseline="30000" dirty="0" smtClean="0"/>
              <a:t>14</a:t>
            </a:r>
            <a:r>
              <a:rPr lang="en-US" sz="1600" dirty="0" smtClean="0"/>
              <a:t>CO</a:t>
            </a:r>
            <a:r>
              <a:rPr lang="en-US" sz="1600" baseline="-25000" dirty="0" smtClean="0"/>
              <a:t>2</a:t>
            </a:r>
            <a:r>
              <a:rPr lang="el-GR" sz="1600" baseline="-25000" dirty="0" smtClean="0"/>
              <a:t> </a:t>
            </a:r>
            <a:r>
              <a:rPr lang="el-GR" sz="1600" dirty="0" smtClean="0"/>
              <a:t>που παράγεται από τον μικροοργανισμό.</a:t>
            </a:r>
          </a:p>
          <a:p>
            <a:r>
              <a:rPr lang="el-GR" sz="1600" dirty="0" smtClean="0"/>
              <a:t>Η ανάπτυξη καταγράφεται αυτόματα μετά από 2-12 ημέρες</a:t>
            </a:r>
          </a:p>
          <a:p>
            <a:endParaRPr lang="el-GR" sz="1600" dirty="0" smtClean="0"/>
          </a:p>
          <a:p>
            <a:r>
              <a:rPr lang="el-GR" sz="1600" b="1" dirty="0" smtClean="0"/>
              <a:t>Πλεονεκτήματα μεθόδου:</a:t>
            </a:r>
          </a:p>
          <a:p>
            <a:pPr>
              <a:buFont typeface="Wingdings" pitchFamily="2" charset="2"/>
              <a:buChar char="§"/>
            </a:pPr>
            <a:r>
              <a:rPr lang="el-GR" sz="1600" dirty="0" smtClean="0"/>
              <a:t>Γρήγορη απάντηση</a:t>
            </a:r>
          </a:p>
          <a:p>
            <a:endParaRPr lang="el-GR" sz="1600" dirty="0" smtClean="0"/>
          </a:p>
          <a:p>
            <a:r>
              <a:rPr lang="el-GR" sz="1600" b="1" dirty="0" smtClean="0"/>
              <a:t>Μειονεκτήματα μεθόδου:</a:t>
            </a:r>
          </a:p>
          <a:p>
            <a:pPr>
              <a:buFont typeface="Wingdings" pitchFamily="2" charset="2"/>
              <a:buChar char="§"/>
            </a:pPr>
            <a:r>
              <a:rPr lang="el-GR" sz="1600" dirty="0" smtClean="0"/>
              <a:t>Χρήση ραδιενεργών ουσιών</a:t>
            </a:r>
          </a:p>
          <a:p>
            <a:pPr>
              <a:buFont typeface="Wingdings" pitchFamily="2" charset="2"/>
              <a:buChar char="§"/>
            </a:pPr>
            <a:r>
              <a:rPr lang="el-GR" sz="1600" dirty="0" smtClean="0"/>
              <a:t>Κίνδυνος επιμολύνσεων</a:t>
            </a:r>
          </a:p>
          <a:p>
            <a:pPr>
              <a:buFont typeface="Wingdings" pitchFamily="2" charset="2"/>
              <a:buChar char="§"/>
            </a:pPr>
            <a:r>
              <a:rPr lang="el-GR" sz="1600" dirty="0" smtClean="0"/>
              <a:t>Αυξημένο κόστος</a:t>
            </a:r>
            <a:endParaRPr lang="el-GR" sz="1600"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3108" y="1643050"/>
            <a:ext cx="5857916" cy="4801314"/>
          </a:xfrm>
          <a:prstGeom prst="rect">
            <a:avLst/>
          </a:prstGeom>
          <a:noFill/>
          <a:ln>
            <a:solidFill>
              <a:schemeClr val="tx2"/>
            </a:solidFill>
          </a:ln>
        </p:spPr>
        <p:txBody>
          <a:bodyPr wrap="square" rtlCol="0">
            <a:spAutoFit/>
          </a:bodyPr>
          <a:lstStyle/>
          <a:p>
            <a:r>
              <a:rPr lang="el-GR" b="1" dirty="0" smtClean="0"/>
              <a:t>Μοριακές μέθοδοι</a:t>
            </a:r>
          </a:p>
          <a:p>
            <a:r>
              <a:rPr lang="el-GR" sz="1600" dirty="0" smtClean="0"/>
              <a:t>Ανιχνεύουν αλληλουχίες στο γενετικό υλικό χαρακτηριστικές του μικροοργανισμού. Τέτοιες μέθοδοι είναι ο υβριδισμός με τη χρήση ιχνηθετών και η </a:t>
            </a:r>
            <a:r>
              <a:rPr lang="en-US" sz="1600" dirty="0" smtClean="0"/>
              <a:t>PCR</a:t>
            </a:r>
            <a:r>
              <a:rPr lang="el-GR" sz="1600" dirty="0" smtClean="0"/>
              <a:t> </a:t>
            </a:r>
          </a:p>
          <a:p>
            <a:endParaRPr lang="el-GR" sz="1600" dirty="0" smtClean="0"/>
          </a:p>
          <a:p>
            <a:r>
              <a:rPr lang="el-GR" sz="1600" b="1" dirty="0" smtClean="0"/>
              <a:t>Πλεονεκτήματα μοριακών μεθόδων</a:t>
            </a:r>
          </a:p>
          <a:p>
            <a:pPr>
              <a:buFont typeface="Wingdings" pitchFamily="2" charset="2"/>
              <a:buChar char="§"/>
            </a:pPr>
            <a:r>
              <a:rPr lang="el-GR" sz="1600" dirty="0" smtClean="0"/>
              <a:t>Η ανίχνευση μυκοβακτηριδίων γίνεται σε μία ημέρα αντί των 15-30 που απαιτείται με την καλλιέργεια</a:t>
            </a:r>
          </a:p>
          <a:p>
            <a:pPr>
              <a:buFont typeface="Wingdings" pitchFamily="2" charset="2"/>
              <a:buChar char="§"/>
            </a:pPr>
            <a:r>
              <a:rPr lang="el-GR" sz="1600" dirty="0" smtClean="0"/>
              <a:t>Τα δείγματα είναι λιγότερο επικίνδυνα για το προσωπικό, γιατί τα κύτταρα υφίστανται λύση</a:t>
            </a:r>
          </a:p>
          <a:p>
            <a:pPr>
              <a:buFont typeface="Wingdings" pitchFamily="2" charset="2"/>
              <a:buChar char="§"/>
            </a:pPr>
            <a:r>
              <a:rPr lang="el-GR" sz="1600" dirty="0" smtClean="0"/>
              <a:t>Η απάντηση δίνεται γρήγορα, με αποτέλεσμα να τεθεί αμέσως ο ασθενής σε «καραντίνα» και αντιβίωση ή να την αποφύγει</a:t>
            </a:r>
          </a:p>
          <a:p>
            <a:pPr>
              <a:buFont typeface="Wingdings" pitchFamily="2" charset="2"/>
              <a:buChar char="§"/>
            </a:pPr>
            <a:r>
              <a:rPr lang="el-GR" sz="1600" dirty="0" smtClean="0"/>
              <a:t>Οι μέθοδοι είναι αξιόπιστες, έχουν μεγάλη ευαισθησία και ειδικότητα</a:t>
            </a:r>
          </a:p>
          <a:p>
            <a:endParaRPr lang="el-GR" sz="1600" dirty="0" smtClean="0"/>
          </a:p>
          <a:p>
            <a:r>
              <a:rPr lang="el-GR" sz="1600" b="1" dirty="0" smtClean="0"/>
              <a:t>Μειονεκτήματα μοριακών μεθόδων</a:t>
            </a:r>
          </a:p>
          <a:p>
            <a:r>
              <a:rPr lang="el-GR" sz="1600" dirty="0" smtClean="0"/>
              <a:t>Κίνδυνος επιμολύνσεων</a:t>
            </a:r>
          </a:p>
          <a:p>
            <a:r>
              <a:rPr lang="el-GR" sz="1600" dirty="0" smtClean="0"/>
              <a:t>Μεγάλο κόστος</a:t>
            </a:r>
          </a:p>
          <a:p>
            <a:r>
              <a:rPr lang="el-GR" sz="1600" dirty="0" smtClean="0"/>
              <a:t>Απαιτεί εξειδικευμένα εργαστήρια και  προσωπικό</a:t>
            </a:r>
            <a:endParaRPr lang="el-GR" sz="16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785918" y="1785926"/>
            <a:ext cx="5214974" cy="1323439"/>
          </a:xfrm>
          <a:prstGeom prst="rect">
            <a:avLst/>
          </a:prstGeom>
          <a:noFill/>
          <a:ln>
            <a:solidFill>
              <a:schemeClr val="tx2"/>
            </a:solidFill>
          </a:ln>
        </p:spPr>
        <p:txBody>
          <a:bodyPr wrap="square" rtlCol="0">
            <a:spAutoFit/>
          </a:bodyPr>
          <a:lstStyle/>
          <a:p>
            <a:pPr algn="ctr"/>
            <a:r>
              <a:rPr lang="el-GR" sz="1600" b="1" dirty="0" smtClean="0"/>
              <a:t>Αντιβιόγραμμα</a:t>
            </a:r>
            <a:endParaRPr lang="el-GR" sz="1600" dirty="0" smtClean="0"/>
          </a:p>
          <a:p>
            <a:r>
              <a:rPr lang="el-GR" sz="1600" dirty="0" smtClean="0"/>
              <a:t>Το αντιβιόγραμμα είναι απαραίτητο γιατί έχουν αυξηθεί τα ανθεκτικά στελέχη. Γίνεται με αυτοματοποιημένα ή ημιαυτόνομα συστήματα σε ειδικά εργαστήρια με </a:t>
            </a:r>
            <a:r>
              <a:rPr lang="el-GR" sz="1600" dirty="0" err="1" smtClean="0"/>
              <a:t>ραδιομετρική</a:t>
            </a:r>
            <a:r>
              <a:rPr lang="el-GR" sz="1600" dirty="0" smtClean="0"/>
              <a:t> μέθοδο</a:t>
            </a:r>
            <a:endParaRPr lang="el-GR" sz="1600" dirty="0"/>
          </a:p>
        </p:txBody>
      </p:sp>
      <p:graphicFrame>
        <p:nvGraphicFramePr>
          <p:cNvPr id="4" name="3 - Πίνακας"/>
          <p:cNvGraphicFramePr>
            <a:graphicFrameLocks noGrp="1"/>
          </p:cNvGraphicFramePr>
          <p:nvPr/>
        </p:nvGraphicFramePr>
        <p:xfrm>
          <a:off x="1785918" y="3357562"/>
          <a:ext cx="5262578" cy="2387600"/>
        </p:xfrm>
        <a:graphic>
          <a:graphicData uri="http://schemas.openxmlformats.org/drawingml/2006/table">
            <a:tbl>
              <a:tblPr firstRow="1" bandRow="1">
                <a:tableStyleId>{5C22544A-7EE6-4342-B048-85BDC9FD1C3A}</a:tableStyleId>
              </a:tblPr>
              <a:tblGrid>
                <a:gridCol w="1767892"/>
                <a:gridCol w="3494686"/>
              </a:tblGrid>
              <a:tr h="370840">
                <a:tc gridSpan="2">
                  <a:txBody>
                    <a:bodyPr/>
                    <a:lstStyle/>
                    <a:p>
                      <a:pPr algn="ctr"/>
                      <a:r>
                        <a:rPr lang="el-GR" dirty="0" smtClean="0"/>
                        <a:t>Αντιφυματικά</a:t>
                      </a:r>
                      <a:r>
                        <a:rPr lang="el-GR" baseline="0" dirty="0" smtClean="0"/>
                        <a:t> φάρμακα και ο τρόπος δράσης τους</a:t>
                      </a:r>
                      <a:endParaRPr lang="el-GR" dirty="0"/>
                    </a:p>
                  </a:txBody>
                  <a:tcPr/>
                </a:tc>
                <a:tc hMerge="1">
                  <a:txBody>
                    <a:bodyPr/>
                    <a:lstStyle/>
                    <a:p>
                      <a:endParaRPr lang="el-GR" dirty="0"/>
                    </a:p>
                  </a:txBody>
                  <a:tcPr/>
                </a:tc>
              </a:tr>
              <a:tr h="370840">
                <a:tc>
                  <a:txBody>
                    <a:bodyPr/>
                    <a:lstStyle/>
                    <a:p>
                      <a:r>
                        <a:rPr lang="el-GR" sz="1600" dirty="0" err="1" smtClean="0"/>
                        <a:t>Ινοσιαζίνη</a:t>
                      </a:r>
                      <a:r>
                        <a:rPr lang="el-GR" sz="1600" dirty="0" smtClean="0"/>
                        <a:t> (ΙΝΗ)</a:t>
                      </a:r>
                      <a:endParaRPr lang="el-GR" sz="1600" dirty="0"/>
                    </a:p>
                  </a:txBody>
                  <a:tcPr/>
                </a:tc>
                <a:tc>
                  <a:txBody>
                    <a:bodyPr/>
                    <a:lstStyle/>
                    <a:p>
                      <a:r>
                        <a:rPr lang="el-GR" sz="1600" dirty="0" smtClean="0"/>
                        <a:t>Αναστέλλει τη σύνθεση των μυκολικών οξέων του κυτταρικού τοιχώματος</a:t>
                      </a:r>
                      <a:endParaRPr lang="el-GR" sz="1600" dirty="0"/>
                    </a:p>
                  </a:txBody>
                  <a:tcPr/>
                </a:tc>
              </a:tr>
              <a:tr h="370840">
                <a:tc>
                  <a:txBody>
                    <a:bodyPr/>
                    <a:lstStyle/>
                    <a:p>
                      <a:r>
                        <a:rPr lang="el-GR" sz="1600" dirty="0" err="1" smtClean="0"/>
                        <a:t>Πυραζιναμίδη</a:t>
                      </a:r>
                      <a:r>
                        <a:rPr lang="el-GR" sz="1600" dirty="0" smtClean="0"/>
                        <a:t> (ΡΖΑ)</a:t>
                      </a:r>
                      <a:endParaRPr lang="el-GR" sz="1600" dirty="0"/>
                    </a:p>
                  </a:txBody>
                  <a:tcPr/>
                </a:tc>
                <a:tc>
                  <a:txBody>
                    <a:bodyPr/>
                    <a:lstStyle/>
                    <a:p>
                      <a:r>
                        <a:rPr lang="el-GR" sz="1600" dirty="0" smtClean="0"/>
                        <a:t>Άγνωστη δράση. Δεν αναστέλλει λανθάνοντες μικροοργανισμούς. Ακατάλληλο για παρατεταμένη</a:t>
                      </a:r>
                      <a:r>
                        <a:rPr lang="el-GR" sz="1600" baseline="0" dirty="0" smtClean="0"/>
                        <a:t>  θεραπεία</a:t>
                      </a:r>
                      <a:endParaRPr lang="el-GR" sz="1600" dirty="0"/>
                    </a:p>
                  </a:txBody>
                  <a:tcPr/>
                </a:tc>
              </a:tr>
              <a:tr h="370840">
                <a:tc>
                  <a:txBody>
                    <a:bodyPr/>
                    <a:lstStyle/>
                    <a:p>
                      <a:r>
                        <a:rPr lang="el-GR" sz="1600" dirty="0" err="1" smtClean="0"/>
                        <a:t>Ριφαμπικίνη</a:t>
                      </a:r>
                      <a:r>
                        <a:rPr lang="el-GR" sz="1600" dirty="0" smtClean="0"/>
                        <a:t> </a:t>
                      </a:r>
                      <a:r>
                        <a:rPr lang="en-US" sz="1600" dirty="0" smtClean="0"/>
                        <a:t>(RIF)</a:t>
                      </a:r>
                      <a:endParaRPr lang="el-GR" sz="1600" dirty="0"/>
                    </a:p>
                  </a:txBody>
                  <a:tcPr/>
                </a:tc>
                <a:tc>
                  <a:txBody>
                    <a:bodyPr/>
                    <a:lstStyle/>
                    <a:p>
                      <a:r>
                        <a:rPr lang="el-GR" sz="1600" dirty="0" smtClean="0"/>
                        <a:t>Αναστέλλει τη μεταγραφή</a:t>
                      </a:r>
                      <a:endParaRPr lang="el-GR" sz="1600" dirty="0"/>
                    </a:p>
                  </a:txBody>
                  <a:tcPr/>
                </a:tc>
              </a:tr>
            </a:tbl>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mantoux"/>
          <p:cNvPicPr>
            <a:picLocks noChangeAspect="1" noChangeArrowheads="1"/>
          </p:cNvPicPr>
          <p:nvPr/>
        </p:nvPicPr>
        <p:blipFill>
          <a:blip r:embed="rId2" cstate="print"/>
          <a:srcRect/>
          <a:stretch>
            <a:fillRect/>
          </a:stretch>
        </p:blipFill>
        <p:spPr bwMode="auto">
          <a:xfrm>
            <a:off x="4572000" y="1916832"/>
            <a:ext cx="4572000" cy="3960440"/>
          </a:xfrm>
          <a:prstGeom prst="rect">
            <a:avLst/>
          </a:prstGeom>
          <a:noFill/>
        </p:spPr>
      </p:pic>
      <p:sp>
        <p:nvSpPr>
          <p:cNvPr id="3" name="2 - TextBox"/>
          <p:cNvSpPr txBox="1"/>
          <p:nvPr/>
        </p:nvSpPr>
        <p:spPr>
          <a:xfrm>
            <a:off x="251520" y="1268760"/>
            <a:ext cx="403244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Δερματική αντίδραση φυματίνης</a:t>
            </a:r>
            <a:endParaRPr lang="el-GR" b="1" dirty="0"/>
          </a:p>
        </p:txBody>
      </p:sp>
      <p:sp>
        <p:nvSpPr>
          <p:cNvPr id="4" name="3 - TextBox"/>
          <p:cNvSpPr txBox="1"/>
          <p:nvPr/>
        </p:nvSpPr>
        <p:spPr>
          <a:xfrm>
            <a:off x="179512" y="1772816"/>
            <a:ext cx="4104456" cy="4770537"/>
          </a:xfrm>
          <a:prstGeom prst="rect">
            <a:avLst/>
          </a:prstGeom>
          <a:noFill/>
        </p:spPr>
        <p:txBody>
          <a:bodyPr wrap="square" rtlCol="0">
            <a:spAutoFit/>
          </a:bodyPr>
          <a:lstStyle/>
          <a:p>
            <a:r>
              <a:rPr lang="el-GR" sz="1600" dirty="0" smtClean="0"/>
              <a:t>Εξετάζεται η αντίδραση του ξενιστή σε αντιγόνα του μικροβίου (πρωτεϊνικά παράγωγα - </a:t>
            </a:r>
            <a:r>
              <a:rPr lang="en-US" sz="1600" dirty="0" smtClean="0"/>
              <a:t>PPD</a:t>
            </a:r>
            <a:r>
              <a:rPr lang="el-GR" sz="1600" dirty="0" smtClean="0"/>
              <a:t>). Χρησιμοποιείται αντιγόνο φυματίνης (καθαρισμένο πρωτεϊνικό παράγωγο του κυτταρικού τοιχώματος του βακτηρίου </a:t>
            </a:r>
          </a:p>
          <a:p>
            <a:r>
              <a:rPr lang="el-GR" sz="1600" dirty="0" smtClean="0"/>
              <a:t>Ενοφθαλμισμός ενδοδερμικά ποσότητας 0,1</a:t>
            </a:r>
            <a:r>
              <a:rPr lang="en-US" sz="1600" dirty="0" smtClean="0"/>
              <a:t>mg PPD</a:t>
            </a:r>
            <a:r>
              <a:rPr lang="el-GR" sz="1600" dirty="0" smtClean="0"/>
              <a:t> (5 μονάδες φυματίνης) και αξιολόγηση του αποτελέσματος 48 ώρες μετά.</a:t>
            </a:r>
          </a:p>
          <a:p>
            <a:r>
              <a:rPr lang="el-GR" sz="1600" dirty="0" smtClean="0"/>
              <a:t>Η θετική αντίδραση αναπτύσσεται 3-4 εβδομάδες μετά την έκθεση στο μυκοβακτηρίδιο.</a:t>
            </a:r>
          </a:p>
          <a:p>
            <a:r>
              <a:rPr lang="el-GR" sz="1600" dirty="0" smtClean="0"/>
              <a:t>Η θετική αντίδραση φαίνεται με αντίδραση του δέρματος που πρέπει να έχει διάμετρο </a:t>
            </a:r>
            <a:r>
              <a:rPr lang="el-GR" sz="1600" u="sng" dirty="0" smtClean="0"/>
              <a:t>&gt; </a:t>
            </a:r>
            <a:r>
              <a:rPr lang="en-US" sz="1600" dirty="0" smtClean="0"/>
              <a:t>5mm </a:t>
            </a:r>
            <a:r>
              <a:rPr lang="el-GR" sz="1600" dirty="0" smtClean="0"/>
              <a:t>για άτομα υψηλού κινδύνου (π.χ. ασθενείς με </a:t>
            </a:r>
            <a:r>
              <a:rPr lang="en-US" sz="1600" dirty="0" smtClean="0"/>
              <a:t>HIV</a:t>
            </a:r>
            <a:r>
              <a:rPr lang="el-GR" sz="1600" dirty="0" smtClean="0"/>
              <a:t>), </a:t>
            </a:r>
            <a:r>
              <a:rPr lang="en-US" sz="1600" dirty="0" smtClean="0"/>
              <a:t>&gt;10mm </a:t>
            </a:r>
            <a:r>
              <a:rPr lang="el-GR" sz="1600" dirty="0" smtClean="0"/>
              <a:t>μέτριου κινδύνου άτομα (χρήστες ναρκωτικών, μετανάστες) και </a:t>
            </a:r>
            <a:r>
              <a:rPr lang="en-US" sz="1600" dirty="0" smtClean="0"/>
              <a:t>&gt;15mm</a:t>
            </a:r>
            <a:r>
              <a:rPr lang="el-GR" sz="1600" dirty="0" smtClean="0"/>
              <a:t> για άτομα χαμηλού κινδύνου </a:t>
            </a:r>
          </a:p>
          <a:p>
            <a:r>
              <a:rPr lang="el-GR" sz="1600" dirty="0" smtClean="0"/>
              <a:t> </a:t>
            </a:r>
            <a:endParaRPr lang="el-GR" sz="1600"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Αποτέλεσμα εικόνας για mantoux"/>
          <p:cNvPicPr>
            <a:picLocks noChangeAspect="1" noChangeArrowheads="1"/>
          </p:cNvPicPr>
          <p:nvPr/>
        </p:nvPicPr>
        <p:blipFill>
          <a:blip r:embed="rId2" cstate="print"/>
          <a:srcRect/>
          <a:stretch>
            <a:fillRect/>
          </a:stretch>
        </p:blipFill>
        <p:spPr bwMode="auto">
          <a:xfrm>
            <a:off x="3131840" y="2116137"/>
            <a:ext cx="2857500" cy="1762126"/>
          </a:xfrm>
          <a:prstGeom prst="rect">
            <a:avLst/>
          </a:prstGeom>
          <a:noFill/>
        </p:spPr>
      </p:pic>
      <p:sp>
        <p:nvSpPr>
          <p:cNvPr id="3" name="2 - TextBox"/>
          <p:cNvSpPr txBox="1"/>
          <p:nvPr/>
        </p:nvSpPr>
        <p:spPr>
          <a:xfrm>
            <a:off x="2987824" y="4005064"/>
            <a:ext cx="2808312" cy="584775"/>
          </a:xfrm>
          <a:prstGeom prst="rect">
            <a:avLst/>
          </a:prstGeom>
          <a:noFill/>
        </p:spPr>
        <p:txBody>
          <a:bodyPr wrap="square" rtlCol="0">
            <a:spAutoFit/>
          </a:bodyPr>
          <a:lstStyle/>
          <a:p>
            <a:r>
              <a:rPr lang="el-GR" sz="1600" dirty="0" smtClean="0"/>
              <a:t>Αρνητική δερματική αντίδραση φυματίνης</a:t>
            </a:r>
            <a:endParaRPr lang="el-GR" sz="1600"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55776" y="2060848"/>
            <a:ext cx="4104456"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Θεραπεία </a:t>
            </a:r>
            <a:endParaRPr lang="el-GR" b="1" dirty="0"/>
          </a:p>
        </p:txBody>
      </p:sp>
      <p:sp>
        <p:nvSpPr>
          <p:cNvPr id="3" name="2 - TextBox"/>
          <p:cNvSpPr txBox="1"/>
          <p:nvPr/>
        </p:nvSpPr>
        <p:spPr>
          <a:xfrm>
            <a:off x="2555776" y="2636912"/>
            <a:ext cx="4104456" cy="83099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err="1" smtClean="0"/>
              <a:t>Πολυφαρμακευτικά</a:t>
            </a:r>
            <a:r>
              <a:rPr lang="el-GR" sz="1600" dirty="0" smtClean="0"/>
              <a:t> σχήματα και παρατεταμένη αγωγή για να αποφευχθεί η ανάπτυξη ανθεκτικών στελεχών</a:t>
            </a:r>
            <a:endParaRPr lang="el-GR" sz="1600" dirty="0"/>
          </a:p>
        </p:txBody>
      </p:sp>
      <p:sp>
        <p:nvSpPr>
          <p:cNvPr id="4" name="3 - TextBox"/>
          <p:cNvSpPr txBox="1"/>
          <p:nvPr/>
        </p:nvSpPr>
        <p:spPr>
          <a:xfrm>
            <a:off x="2555776" y="4077072"/>
            <a:ext cx="403244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Πρόληψη </a:t>
            </a:r>
            <a:endParaRPr lang="el-GR" b="1" dirty="0"/>
          </a:p>
        </p:txBody>
      </p:sp>
      <p:sp>
        <p:nvSpPr>
          <p:cNvPr id="5" name="4 - TextBox"/>
          <p:cNvSpPr txBox="1"/>
          <p:nvPr/>
        </p:nvSpPr>
        <p:spPr>
          <a:xfrm>
            <a:off x="2555776" y="4653136"/>
            <a:ext cx="4032448" cy="107721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Εμβόλιο </a:t>
            </a:r>
            <a:r>
              <a:rPr lang="en-US" sz="1600" dirty="0" smtClean="0"/>
              <a:t>BCG (Bacillus </a:t>
            </a:r>
            <a:r>
              <a:rPr lang="en-US" sz="1600" dirty="0" err="1" smtClean="0"/>
              <a:t>Calmette</a:t>
            </a:r>
            <a:r>
              <a:rPr lang="en-US" sz="1600" dirty="0" smtClean="0"/>
              <a:t> Guerin)</a:t>
            </a:r>
            <a:r>
              <a:rPr lang="el-GR" sz="1600" dirty="0" smtClean="0"/>
              <a:t>. Περιέχει ζωντανά στελέχη του </a:t>
            </a:r>
            <a:r>
              <a:rPr lang="en-US" sz="1600" i="1" dirty="0" smtClean="0"/>
              <a:t>M. bovis</a:t>
            </a:r>
            <a:r>
              <a:rPr lang="el-GR" sz="1600" dirty="0" smtClean="0"/>
              <a:t> ελαττωμένης λοιμογόνου δύναμης.  Δεν είναι 100% αποτελεσματικό</a:t>
            </a:r>
            <a:endParaRPr lang="el-GR" sz="1600"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233356" y="2627620"/>
            <a:ext cx="4714908" cy="369332"/>
          </a:xfrm>
          <a:prstGeom prst="rect">
            <a:avLst/>
          </a:prstGeom>
          <a:solidFill>
            <a:schemeClr val="accent1"/>
          </a:solidFill>
          <a:ln>
            <a:solidFill>
              <a:schemeClr val="accent1"/>
            </a:solidFill>
          </a:ln>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ΛΟΙΜΩΞΕΙΣ ΠΕΠΤΙΚΟΥ ΣΥΣΤΗΜΑΤΟΣ</a:t>
            </a:r>
            <a:endParaRPr lang="el-GR" b="1" dirty="0">
              <a:solidFill>
                <a:schemeClr val="bg1"/>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πεπτικο συστημα"/>
          <p:cNvPicPr>
            <a:picLocks noChangeAspect="1" noChangeArrowheads="1"/>
          </p:cNvPicPr>
          <p:nvPr/>
        </p:nvPicPr>
        <p:blipFill>
          <a:blip r:embed="rId2" cstate="print"/>
          <a:srcRect/>
          <a:stretch>
            <a:fillRect/>
          </a:stretch>
        </p:blipFill>
        <p:spPr bwMode="auto">
          <a:xfrm>
            <a:off x="1143040" y="1143031"/>
            <a:ext cx="6500794" cy="5214927"/>
          </a:xfrm>
          <a:prstGeom prst="rect">
            <a:avLst/>
          </a:prstGeom>
          <a:noFill/>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142976" y="1397000"/>
          <a:ext cx="692948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2035498"/>
          <a:ext cx="6096000" cy="217932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Αίτια</a:t>
                      </a:r>
                      <a:r>
                        <a:rPr lang="el-GR" baseline="0" dirty="0" smtClean="0"/>
                        <a:t> λοιμώξεων πεπτικού συστήματος</a:t>
                      </a:r>
                      <a:endParaRPr lang="el-GR" dirty="0"/>
                    </a:p>
                  </a:txBody>
                  <a:tcPr/>
                </a:tc>
                <a:tc hMerge="1">
                  <a:txBody>
                    <a:bodyPr/>
                    <a:lstStyle/>
                    <a:p>
                      <a:endParaRPr lang="el-GR" dirty="0"/>
                    </a:p>
                  </a:txBody>
                  <a:tcPr/>
                </a:tc>
              </a:tr>
              <a:tr h="370840">
                <a:tc>
                  <a:txBody>
                    <a:bodyPr/>
                    <a:lstStyle/>
                    <a:p>
                      <a:r>
                        <a:rPr lang="el-GR" sz="1600" dirty="0" smtClean="0"/>
                        <a:t>Στοματική κοιλότητα</a:t>
                      </a:r>
                      <a:endParaRPr lang="el-GR" sz="1600" dirty="0"/>
                    </a:p>
                  </a:txBody>
                  <a:tcPr/>
                </a:tc>
                <a:tc>
                  <a:txBody>
                    <a:bodyPr/>
                    <a:lstStyle/>
                    <a:p>
                      <a:r>
                        <a:rPr lang="el-GR" sz="1600" dirty="0" smtClean="0"/>
                        <a:t>Μικροοργανισμοί χλωρίδας, όπως </a:t>
                      </a:r>
                      <a:r>
                        <a:rPr lang="en-US" sz="1600" i="1" dirty="0" smtClean="0"/>
                        <a:t>Streptococcus sanguis, S. mutans, Prevotella </a:t>
                      </a:r>
                      <a:r>
                        <a:rPr lang="en-US" sz="1600" i="0" dirty="0" smtClean="0"/>
                        <a:t>spp., </a:t>
                      </a:r>
                      <a:r>
                        <a:rPr lang="en-US" sz="1600" i="1" dirty="0" smtClean="0"/>
                        <a:t>Porphyromonas</a:t>
                      </a:r>
                      <a:r>
                        <a:rPr lang="en-US" sz="1600" i="1" baseline="0" dirty="0" smtClean="0"/>
                        <a:t> </a:t>
                      </a:r>
                      <a:r>
                        <a:rPr lang="en-US" sz="1600" i="0" baseline="0" dirty="0" smtClean="0"/>
                        <a:t>spp</a:t>
                      </a:r>
                      <a:r>
                        <a:rPr lang="el-GR" sz="1600" i="0" baseline="0" dirty="0" smtClean="0"/>
                        <a:t>, </a:t>
                      </a:r>
                      <a:r>
                        <a:rPr lang="en-US" sz="1600" i="1" baseline="0" dirty="0" smtClean="0"/>
                        <a:t>Fusobacterium </a:t>
                      </a:r>
                      <a:r>
                        <a:rPr lang="en-US" sz="1600" i="0" baseline="0" dirty="0" smtClean="0"/>
                        <a:t>spp.</a:t>
                      </a:r>
                      <a:endParaRPr lang="el-GR" sz="1600" dirty="0"/>
                    </a:p>
                  </a:txBody>
                  <a:tcPr/>
                </a:tc>
              </a:tr>
              <a:tr h="370840">
                <a:tc>
                  <a:txBody>
                    <a:bodyPr/>
                    <a:lstStyle/>
                    <a:p>
                      <a:r>
                        <a:rPr lang="el-GR" sz="1600" dirty="0" smtClean="0"/>
                        <a:t>Οισοφάγος</a:t>
                      </a:r>
                      <a:r>
                        <a:rPr lang="el-GR" sz="1600" baseline="0" dirty="0" smtClean="0"/>
                        <a:t> </a:t>
                      </a:r>
                      <a:endParaRPr lang="el-GR" sz="1600" dirty="0"/>
                    </a:p>
                  </a:txBody>
                  <a:tcPr/>
                </a:tc>
                <a:tc>
                  <a:txBody>
                    <a:bodyPr/>
                    <a:lstStyle/>
                    <a:p>
                      <a:r>
                        <a:rPr lang="el-GR" sz="1600" dirty="0" smtClean="0"/>
                        <a:t>Μικροοργανισμοί  χλωρίδας</a:t>
                      </a:r>
                      <a:endParaRPr lang="el-GR" sz="1600" dirty="0"/>
                    </a:p>
                  </a:txBody>
                  <a:tcPr/>
                </a:tc>
              </a:tr>
              <a:tr h="370840">
                <a:tc>
                  <a:txBody>
                    <a:bodyPr/>
                    <a:lstStyle/>
                    <a:p>
                      <a:r>
                        <a:rPr lang="el-GR" sz="1600" dirty="0" smtClean="0"/>
                        <a:t>Στόμαχος-δωδεκαδάκτυλο</a:t>
                      </a:r>
                      <a:endParaRPr lang="el-GR" sz="1600" dirty="0"/>
                    </a:p>
                  </a:txBody>
                  <a:tcPr/>
                </a:tc>
                <a:tc>
                  <a:txBody>
                    <a:bodyPr/>
                    <a:lstStyle/>
                    <a:p>
                      <a:r>
                        <a:rPr lang="en-US" sz="1600" dirty="0" smtClean="0"/>
                        <a:t>Helicobacter pylori</a:t>
                      </a:r>
                      <a:endParaRPr lang="el-GR" sz="1600"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285720" y="1071546"/>
          <a:ext cx="8358246"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2571736" y="428604"/>
            <a:ext cx="3786214" cy="369332"/>
          </a:xfrm>
          <a:prstGeom prst="rect">
            <a:avLst/>
          </a:prstGeom>
          <a:noFill/>
        </p:spPr>
        <p:txBody>
          <a:bodyPr wrap="square" rtlCol="0">
            <a:spAutoFit/>
          </a:bodyPr>
          <a:lstStyle/>
          <a:p>
            <a:pPr algn="ctr"/>
            <a:r>
              <a:rPr lang="el-GR" b="1" dirty="0" smtClean="0">
                <a:solidFill>
                  <a:schemeClr val="bg1"/>
                </a:solidFill>
              </a:rPr>
              <a:t>ΔΙΑΓΝΩΣΗ ΦΑΡΥΓΓΙΤΙΔΑΣ</a:t>
            </a:r>
            <a:endParaRPr lang="el-GR" dirty="0">
              <a:solidFill>
                <a:schemeClr val="bg1"/>
              </a:solidFil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1397000"/>
          <a:ext cx="6096000" cy="433324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l-GR" dirty="0" smtClean="0"/>
                        <a:t>Μηχανισμοί άμυνας του πεπτικού σωλήνα</a:t>
                      </a:r>
                      <a:endParaRPr lang="el-GR" dirty="0"/>
                    </a:p>
                  </a:txBody>
                  <a:tcPr/>
                </a:tc>
              </a:tr>
              <a:tr h="370840">
                <a:tc>
                  <a:txBody>
                    <a:bodyPr/>
                    <a:lstStyle/>
                    <a:p>
                      <a:r>
                        <a:rPr lang="el-GR" sz="1600" dirty="0" smtClean="0"/>
                        <a:t>Το σάλιο έχει ουδέτερο </a:t>
                      </a:r>
                      <a:r>
                        <a:rPr lang="en-US" sz="1600" dirty="0" smtClean="0"/>
                        <a:t>pH</a:t>
                      </a:r>
                      <a:r>
                        <a:rPr lang="el-GR" sz="1600" dirty="0" smtClean="0"/>
                        <a:t>, που εξουδετερώνει τα όξινα προϊόντα των βακτηρίων και λυσοζύμη</a:t>
                      </a:r>
                      <a:r>
                        <a:rPr lang="el-GR" sz="1600" baseline="0" dirty="0" smtClean="0"/>
                        <a:t> η οποία καταστρέφει την πεπτιδογλυκάνη των βακτηρίων</a:t>
                      </a:r>
                      <a:endParaRPr lang="el-GR" sz="1600" dirty="0"/>
                    </a:p>
                  </a:txBody>
                  <a:tcPr/>
                </a:tc>
              </a:tr>
              <a:tr h="370840">
                <a:tc>
                  <a:txBody>
                    <a:bodyPr/>
                    <a:lstStyle/>
                    <a:p>
                      <a:r>
                        <a:rPr lang="el-GR" sz="1600" dirty="0" smtClean="0"/>
                        <a:t>Το γαστρικό υγρό του στομάχου έχει πολύ όξινο </a:t>
                      </a:r>
                      <a:r>
                        <a:rPr lang="en-US" sz="1600" dirty="0" smtClean="0"/>
                        <a:t>pH</a:t>
                      </a:r>
                      <a:r>
                        <a:rPr lang="el-GR" sz="1600" dirty="0" smtClean="0"/>
                        <a:t> (μικρότερο του 4) που καταστρέφει τα περισσότερα μικρόβια</a:t>
                      </a:r>
                      <a:endParaRPr lang="el-GR" sz="1600" dirty="0"/>
                    </a:p>
                  </a:txBody>
                  <a:tcPr/>
                </a:tc>
              </a:tr>
              <a:tr h="370840">
                <a:tc>
                  <a:txBody>
                    <a:bodyPr/>
                    <a:lstStyle/>
                    <a:p>
                      <a:r>
                        <a:rPr lang="el-GR" sz="1600" dirty="0" smtClean="0"/>
                        <a:t>Τα μακροφάγα του ήπατος καταστρέφουν τους μικροοργανισμούς</a:t>
                      </a:r>
                      <a:r>
                        <a:rPr lang="el-GR" sz="1600" baseline="0" dirty="0" smtClean="0"/>
                        <a:t> που εισέρχονται από το έντερο στην πυλαία φλέβα</a:t>
                      </a:r>
                      <a:endParaRPr lang="el-GR" sz="1600" dirty="0"/>
                    </a:p>
                  </a:txBody>
                  <a:tcPr/>
                </a:tc>
              </a:tr>
              <a:tr h="370840">
                <a:tc>
                  <a:txBody>
                    <a:bodyPr/>
                    <a:lstStyle/>
                    <a:p>
                      <a:r>
                        <a:rPr lang="el-GR" sz="1600" dirty="0" smtClean="0"/>
                        <a:t>Τα παρεντερικά λεμφογάγγλια</a:t>
                      </a:r>
                      <a:r>
                        <a:rPr lang="el-GR" sz="1600" baseline="0" dirty="0" smtClean="0"/>
                        <a:t> περιέχουν πλασματοκύτταρα που εκκρίνουν αντισώματα </a:t>
                      </a:r>
                      <a:r>
                        <a:rPr lang="en-US" sz="1600" baseline="0" dirty="0" err="1" smtClean="0"/>
                        <a:t>IgA</a:t>
                      </a:r>
                      <a:r>
                        <a:rPr lang="el-GR" sz="1600" baseline="0" dirty="0" smtClean="0"/>
                        <a:t> </a:t>
                      </a:r>
                      <a:endParaRPr lang="el-GR" sz="1600" dirty="0"/>
                    </a:p>
                  </a:txBody>
                  <a:tcPr/>
                </a:tc>
              </a:tr>
              <a:tr h="370840">
                <a:tc>
                  <a:txBody>
                    <a:bodyPr/>
                    <a:lstStyle/>
                    <a:p>
                      <a:r>
                        <a:rPr lang="el-GR" sz="1600" dirty="0" smtClean="0"/>
                        <a:t>Η ανατομία, η κινητικότητα, βλέννα και η έκκριση και απορρόφηση του πεπτικού</a:t>
                      </a:r>
                      <a:r>
                        <a:rPr lang="el-GR" sz="1600" baseline="0" dirty="0" smtClean="0"/>
                        <a:t> σωλήνα εξασφαλίζουν σταθερό περιβάλλον στο στόμαχο</a:t>
                      </a:r>
                      <a:endParaRPr lang="el-GR" sz="1600" dirty="0"/>
                    </a:p>
                  </a:txBody>
                  <a:tcPr/>
                </a:tc>
              </a:tr>
              <a:tr h="370840">
                <a:tc>
                  <a:txBody>
                    <a:bodyPr/>
                    <a:lstStyle/>
                    <a:p>
                      <a:r>
                        <a:rPr lang="el-GR" sz="1600" dirty="0" smtClean="0"/>
                        <a:t>Το 99% των μικροοργανισμών της χλωρίδας του παχέως εντέρου είναι αναερόβιοι και τα μεταβολικά τους προϊόντα καθιστούν το περιβάλλον εχθρικό για τα εξωγενή μικρόβια</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1524000" y="1716112"/>
          <a:ext cx="6096000" cy="452120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Περιπτώσεις που προδιαθέτουν σε πιθανή εμφάνιση λοίμωξης</a:t>
                      </a:r>
                      <a:endParaRPr lang="el-GR" dirty="0"/>
                    </a:p>
                  </a:txBody>
                  <a:tcPr/>
                </a:tc>
                <a:tc hMerge="1">
                  <a:txBody>
                    <a:bodyPr/>
                    <a:lstStyle/>
                    <a:p>
                      <a:endParaRPr lang="el-GR" dirty="0"/>
                    </a:p>
                  </a:txBody>
                  <a:tcPr/>
                </a:tc>
              </a:tr>
              <a:tr h="370840">
                <a:tc>
                  <a:txBody>
                    <a:bodyPr/>
                    <a:lstStyle/>
                    <a:p>
                      <a:r>
                        <a:rPr lang="el-GR" sz="1400" dirty="0" smtClean="0"/>
                        <a:t>Ελάττωση</a:t>
                      </a:r>
                      <a:r>
                        <a:rPr lang="el-GR" sz="1400" baseline="0" dirty="0" smtClean="0"/>
                        <a:t> παραγωγής σάλιου</a:t>
                      </a:r>
                      <a:endParaRPr lang="el-GR" sz="1400" dirty="0"/>
                    </a:p>
                  </a:txBody>
                  <a:tcPr/>
                </a:tc>
                <a:tc>
                  <a:txBody>
                    <a:bodyPr/>
                    <a:lstStyle/>
                    <a:p>
                      <a:r>
                        <a:rPr lang="el-GR" sz="1400" dirty="0" smtClean="0"/>
                        <a:t>Σημαντική</a:t>
                      </a:r>
                      <a:r>
                        <a:rPr lang="el-GR" sz="1400" baseline="0" dirty="0" smtClean="0"/>
                        <a:t> φθορά των δοντιών</a:t>
                      </a:r>
                      <a:endParaRPr lang="el-GR" sz="1400" dirty="0"/>
                    </a:p>
                  </a:txBody>
                  <a:tcPr/>
                </a:tc>
              </a:tr>
              <a:tr h="370840">
                <a:tc>
                  <a:txBody>
                    <a:bodyPr/>
                    <a:lstStyle/>
                    <a:p>
                      <a:r>
                        <a:rPr lang="el-GR" sz="1400" dirty="0" smtClean="0"/>
                        <a:t>Διάτρηση του οισοφάγου</a:t>
                      </a:r>
                      <a:endParaRPr lang="el-GR" sz="1400" dirty="0"/>
                    </a:p>
                  </a:txBody>
                  <a:tcPr/>
                </a:tc>
                <a:tc>
                  <a:txBody>
                    <a:bodyPr/>
                    <a:lstStyle/>
                    <a:p>
                      <a:r>
                        <a:rPr lang="el-GR" sz="1400" dirty="0" smtClean="0"/>
                        <a:t>Πολυμικροβιακή </a:t>
                      </a:r>
                      <a:r>
                        <a:rPr lang="el-GR" sz="1400" dirty="0" err="1" smtClean="0"/>
                        <a:t>μεσοπνευμονίτιδα</a:t>
                      </a:r>
                      <a:endParaRPr lang="el-GR" sz="1400" dirty="0"/>
                    </a:p>
                  </a:txBody>
                  <a:tcPr/>
                </a:tc>
              </a:tr>
              <a:tr h="370840">
                <a:tc>
                  <a:txBody>
                    <a:bodyPr/>
                    <a:lstStyle/>
                    <a:p>
                      <a:r>
                        <a:rPr lang="el-GR" sz="1400" dirty="0" smtClean="0"/>
                        <a:t>Κίρρωση του ήπατος</a:t>
                      </a:r>
                      <a:endParaRPr lang="el-GR" sz="1400" dirty="0"/>
                    </a:p>
                  </a:txBody>
                  <a:tcPr/>
                </a:tc>
                <a:tc>
                  <a:txBody>
                    <a:bodyPr/>
                    <a:lstStyle/>
                    <a:p>
                      <a:r>
                        <a:rPr lang="el-GR" sz="1400" dirty="0" smtClean="0"/>
                        <a:t>Τα βακτήρια δεν καταστρέφονται στο ήπαρ και μπορεί να εισέλθουν στο περιτόναιο</a:t>
                      </a:r>
                      <a:endParaRPr lang="el-GR" sz="1400" dirty="0"/>
                    </a:p>
                  </a:txBody>
                  <a:tcPr/>
                </a:tc>
              </a:tr>
              <a:tr h="370840">
                <a:tc>
                  <a:txBody>
                    <a:bodyPr/>
                    <a:lstStyle/>
                    <a:p>
                      <a:r>
                        <a:rPr lang="el-GR" sz="1400" dirty="0" smtClean="0"/>
                        <a:t>Μειωμένη οξύτητα</a:t>
                      </a:r>
                      <a:r>
                        <a:rPr lang="el-GR" sz="1400" baseline="0" dirty="0" smtClean="0"/>
                        <a:t> του στομάχου</a:t>
                      </a:r>
                      <a:endParaRPr lang="el-GR" sz="1400" dirty="0"/>
                    </a:p>
                  </a:txBody>
                  <a:tcPr/>
                </a:tc>
                <a:tc>
                  <a:txBody>
                    <a:bodyPr/>
                    <a:lstStyle/>
                    <a:p>
                      <a:r>
                        <a:rPr lang="el-GR" sz="1400" dirty="0" smtClean="0"/>
                        <a:t>Μικρός αριθμός μικροβίων μπορεί να εγκαταστήσουν νόσο (π.χ. </a:t>
                      </a:r>
                      <a:r>
                        <a:rPr lang="en-US" sz="1400" i="1" dirty="0" smtClean="0"/>
                        <a:t>Vibrio cholerae)</a:t>
                      </a:r>
                      <a:endParaRPr lang="el-GR" sz="1400" dirty="0"/>
                    </a:p>
                  </a:txBody>
                  <a:tcPr/>
                </a:tc>
              </a:tr>
              <a:tr h="370840">
                <a:tc>
                  <a:txBody>
                    <a:bodyPr/>
                    <a:lstStyle/>
                    <a:p>
                      <a:r>
                        <a:rPr lang="el-GR" sz="1400" dirty="0" smtClean="0"/>
                        <a:t>Βλάβες στις λάχνες</a:t>
                      </a:r>
                      <a:r>
                        <a:rPr lang="el-GR" sz="1400" baseline="0" dirty="0" smtClean="0"/>
                        <a:t> και τις ελικοειδείς εγκολπώσεις του βλεννογόνου και υποβλεννογόνιου χιτώνα</a:t>
                      </a:r>
                      <a:endParaRPr lang="el-GR" sz="1400" dirty="0"/>
                    </a:p>
                  </a:txBody>
                  <a:tcPr/>
                </a:tc>
                <a:tc>
                  <a:txBody>
                    <a:bodyPr/>
                    <a:lstStyle/>
                    <a:p>
                      <a:r>
                        <a:rPr lang="el-GR" sz="1400" dirty="0" smtClean="0"/>
                        <a:t>Δημιουργία αποστήματος</a:t>
                      </a:r>
                      <a:endParaRPr lang="el-GR" sz="1400" dirty="0"/>
                    </a:p>
                  </a:txBody>
                  <a:tcPr/>
                </a:tc>
              </a:tr>
              <a:tr h="370840">
                <a:tc>
                  <a:txBody>
                    <a:bodyPr/>
                    <a:lstStyle/>
                    <a:p>
                      <a:r>
                        <a:rPr lang="el-GR" sz="1400" dirty="0" smtClean="0"/>
                        <a:t>Χρήση αντιβιοτικών</a:t>
                      </a:r>
                      <a:endParaRPr lang="el-GR" sz="1400" dirty="0"/>
                    </a:p>
                  </a:txBody>
                  <a:tcPr/>
                </a:tc>
                <a:tc>
                  <a:txBody>
                    <a:bodyPr/>
                    <a:lstStyle/>
                    <a:p>
                      <a:r>
                        <a:rPr lang="el-GR" sz="1400" dirty="0" smtClean="0"/>
                        <a:t>Καταστροφή των ευαίσθητων μικροοργανισμών της χλωρίδας και αντικατάστασή τους από ανθεκτικά βακτήρια και μύκητες. </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843808" y="1196752"/>
            <a:ext cx="3456384" cy="160043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400" b="1" dirty="0" smtClean="0"/>
              <a:t>Λοιμώξεις στοματική κοιλότητας</a:t>
            </a:r>
          </a:p>
          <a:p>
            <a:pPr algn="ctr"/>
            <a:endParaRPr lang="el-GR" sz="1400" b="1" dirty="0" smtClean="0"/>
          </a:p>
          <a:p>
            <a:pPr algn="ctr"/>
            <a:r>
              <a:rPr lang="el-GR" sz="1400" dirty="0" smtClean="0"/>
              <a:t>Τερηδόνα </a:t>
            </a:r>
          </a:p>
          <a:p>
            <a:pPr algn="ctr"/>
            <a:r>
              <a:rPr lang="el-GR" sz="1400" dirty="0" smtClean="0"/>
              <a:t>Περιοδοντίτιδα</a:t>
            </a:r>
          </a:p>
          <a:p>
            <a:pPr algn="ctr"/>
            <a:r>
              <a:rPr lang="el-GR" sz="1400" dirty="0" smtClean="0"/>
              <a:t>Αποστήματα</a:t>
            </a:r>
          </a:p>
          <a:p>
            <a:pPr algn="ctr"/>
            <a:r>
              <a:rPr lang="el-GR" sz="1400" dirty="0" smtClean="0"/>
              <a:t>Καντιτίαση</a:t>
            </a:r>
          </a:p>
          <a:p>
            <a:pPr algn="ctr"/>
            <a:r>
              <a:rPr lang="el-GR" sz="1400" dirty="0" smtClean="0"/>
              <a:t>Λοιμώξεις των σιελογόνων αδένων </a:t>
            </a:r>
            <a:endParaRPr lang="el-GR" sz="1400" dirty="0"/>
          </a:p>
        </p:txBody>
      </p:sp>
      <p:pic>
        <p:nvPicPr>
          <p:cNvPr id="3" name="2 - Εικόνα"/>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79512" y="3212976"/>
            <a:ext cx="2160240" cy="1728192"/>
          </a:xfrm>
          <a:prstGeom prst="rect">
            <a:avLst/>
          </a:prstGeom>
          <a:noFill/>
          <a:ln>
            <a:noFill/>
          </a:ln>
        </p:spPr>
      </p:pic>
      <p:pic>
        <p:nvPicPr>
          <p:cNvPr id="4" name="Picture 4" descr="http://t2.gstatic.com/images?q=tbn:ANd9GcSdGSgPKwDY2aFCeTy2OioYNTdDAh8PSPEbX3ECPC69qWmsfITd"/>
          <p:cNvPicPr>
            <a:picLocks noChangeAspect="1" noChangeArrowheads="1"/>
          </p:cNvPicPr>
          <p:nvPr/>
        </p:nvPicPr>
        <p:blipFill>
          <a:blip r:embed="rId3" cstate="print"/>
          <a:srcRect/>
          <a:stretch>
            <a:fillRect/>
          </a:stretch>
        </p:blipFill>
        <p:spPr bwMode="auto">
          <a:xfrm>
            <a:off x="2555776" y="3212976"/>
            <a:ext cx="2088232" cy="1790701"/>
          </a:xfrm>
          <a:prstGeom prst="rect">
            <a:avLst/>
          </a:prstGeom>
          <a:noFill/>
        </p:spPr>
      </p:pic>
      <p:pic>
        <p:nvPicPr>
          <p:cNvPr id="5" name="il_fi"/>
          <p:cNvPicPr/>
          <p:nvPr/>
        </p:nvPicPr>
        <p:blipFill>
          <a:blip r:embed="rId4" cstate="print">
            <a:clrChange>
              <a:clrFrom>
                <a:srgbClr val="FFFFFF"/>
              </a:clrFrom>
              <a:clrTo>
                <a:srgbClr val="FFFFFF">
                  <a:alpha val="0"/>
                </a:srgbClr>
              </a:clrTo>
            </a:clrChange>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092280" y="2924944"/>
            <a:ext cx="1944216" cy="2088232"/>
          </a:xfrm>
          <a:prstGeom prst="rect">
            <a:avLst/>
          </a:prstGeom>
          <a:noFill/>
          <a:ln>
            <a:noFill/>
          </a:ln>
        </p:spPr>
      </p:pic>
      <p:grpSp>
        <p:nvGrpSpPr>
          <p:cNvPr id="6" name="5 - Ομάδα"/>
          <p:cNvGrpSpPr/>
          <p:nvPr/>
        </p:nvGrpSpPr>
        <p:grpSpPr>
          <a:xfrm>
            <a:off x="4788024" y="3188440"/>
            <a:ext cx="2160240" cy="1824736"/>
            <a:chOff x="6610065" y="2690705"/>
            <a:chExt cx="2280921" cy="1824736"/>
          </a:xfrm>
        </p:grpSpPr>
        <p:sp>
          <p:nvSpPr>
            <p:cNvPr id="7" name="6 - Στρογγυλεμένο ορθογώνιο"/>
            <p:cNvSpPr/>
            <p:nvPr/>
          </p:nvSpPr>
          <p:spPr>
            <a:xfrm>
              <a:off x="6610065" y="2690705"/>
              <a:ext cx="2280921" cy="1824736"/>
            </a:xfrm>
            <a:prstGeom prst="roundRect">
              <a:avLst>
                <a:gd name="adj" fmla="val 10000"/>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Στρογγυλεμένο ορθογώνιο 4"/>
            <p:cNvSpPr/>
            <p:nvPr/>
          </p:nvSpPr>
          <p:spPr>
            <a:xfrm>
              <a:off x="6663510" y="2744150"/>
              <a:ext cx="2174031" cy="1717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endParaRPr lang="el-GR" sz="6500" kern="1200" dirty="0"/>
            </a:p>
          </p:txBody>
        </p:sp>
      </p:grpSp>
      <p:sp>
        <p:nvSpPr>
          <p:cNvPr id="9" name="8 - TextBox"/>
          <p:cNvSpPr txBox="1"/>
          <p:nvPr/>
        </p:nvSpPr>
        <p:spPr>
          <a:xfrm>
            <a:off x="179512" y="5157192"/>
            <a:ext cx="2160240" cy="307777"/>
          </a:xfrm>
          <a:prstGeom prst="rect">
            <a:avLst/>
          </a:prstGeom>
          <a:noFill/>
        </p:spPr>
        <p:txBody>
          <a:bodyPr wrap="square" rtlCol="0">
            <a:spAutoFit/>
          </a:bodyPr>
          <a:lstStyle/>
          <a:p>
            <a:pPr algn="ctr"/>
            <a:r>
              <a:rPr lang="el-GR" sz="1400" b="1" dirty="0" smtClean="0"/>
              <a:t>Τερηδόνα </a:t>
            </a:r>
            <a:endParaRPr lang="el-GR" sz="1400" b="1" dirty="0"/>
          </a:p>
        </p:txBody>
      </p:sp>
      <p:sp>
        <p:nvSpPr>
          <p:cNvPr id="10" name="9 - TextBox"/>
          <p:cNvSpPr txBox="1"/>
          <p:nvPr/>
        </p:nvSpPr>
        <p:spPr>
          <a:xfrm>
            <a:off x="2483768" y="5157192"/>
            <a:ext cx="2160240" cy="307777"/>
          </a:xfrm>
          <a:prstGeom prst="rect">
            <a:avLst/>
          </a:prstGeom>
          <a:noFill/>
        </p:spPr>
        <p:txBody>
          <a:bodyPr wrap="square" rtlCol="0">
            <a:spAutoFit/>
          </a:bodyPr>
          <a:lstStyle/>
          <a:p>
            <a:pPr algn="ctr"/>
            <a:r>
              <a:rPr lang="el-GR" sz="1400" b="1" dirty="0" smtClean="0"/>
              <a:t>Περιοδοντίτιδα  </a:t>
            </a:r>
            <a:endParaRPr lang="el-GR" sz="1400" b="1" dirty="0"/>
          </a:p>
        </p:txBody>
      </p:sp>
      <p:sp>
        <p:nvSpPr>
          <p:cNvPr id="11" name="10 - TextBox"/>
          <p:cNvSpPr txBox="1"/>
          <p:nvPr/>
        </p:nvSpPr>
        <p:spPr>
          <a:xfrm>
            <a:off x="4932040" y="5157192"/>
            <a:ext cx="2160240" cy="307777"/>
          </a:xfrm>
          <a:prstGeom prst="rect">
            <a:avLst/>
          </a:prstGeom>
          <a:noFill/>
        </p:spPr>
        <p:txBody>
          <a:bodyPr wrap="square" rtlCol="0">
            <a:spAutoFit/>
          </a:bodyPr>
          <a:lstStyle/>
          <a:p>
            <a:pPr algn="ctr"/>
            <a:r>
              <a:rPr lang="el-GR" sz="1400" b="1" dirty="0" smtClean="0"/>
              <a:t>Καντιτίαση  </a:t>
            </a:r>
            <a:endParaRPr lang="el-GR" sz="1400" b="1" dirty="0"/>
          </a:p>
        </p:txBody>
      </p:sp>
      <p:sp>
        <p:nvSpPr>
          <p:cNvPr id="12" name="11 - TextBox"/>
          <p:cNvSpPr txBox="1"/>
          <p:nvPr/>
        </p:nvSpPr>
        <p:spPr>
          <a:xfrm>
            <a:off x="6948264" y="5157192"/>
            <a:ext cx="2160240" cy="307777"/>
          </a:xfrm>
          <a:prstGeom prst="rect">
            <a:avLst/>
          </a:prstGeom>
          <a:noFill/>
        </p:spPr>
        <p:txBody>
          <a:bodyPr wrap="square" rtlCol="0">
            <a:spAutoFit/>
          </a:bodyPr>
          <a:lstStyle/>
          <a:p>
            <a:pPr algn="ctr"/>
            <a:r>
              <a:rPr lang="el-GR" sz="1400" b="1" dirty="0" smtClean="0"/>
              <a:t>Σιαλαδενίτιδα  </a:t>
            </a:r>
            <a:endParaRPr lang="el-GR" sz="1400" b="1"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339752" y="1268760"/>
            <a:ext cx="4392488" cy="338554"/>
          </a:xfrm>
          <a:prstGeom prst="rect">
            <a:avLst/>
          </a:prstGeom>
          <a:solidFill>
            <a:schemeClr val="tx2">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Οισοφαγίτιδα </a:t>
            </a:r>
            <a:endParaRPr lang="el-GR" sz="1600" b="1" dirty="0"/>
          </a:p>
        </p:txBody>
      </p:sp>
      <p:sp>
        <p:nvSpPr>
          <p:cNvPr id="3" name="2 - TextBox"/>
          <p:cNvSpPr txBox="1"/>
          <p:nvPr/>
        </p:nvSpPr>
        <p:spPr>
          <a:xfrm>
            <a:off x="251520" y="1916832"/>
            <a:ext cx="4248472" cy="480131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Οισοφαγίτιδα:</a:t>
            </a:r>
          </a:p>
          <a:p>
            <a:r>
              <a:rPr lang="el-GR" dirty="0" smtClean="0"/>
              <a:t>Φλεγμονή του οισοφάγου</a:t>
            </a:r>
          </a:p>
          <a:p>
            <a:endParaRPr lang="el-GR" dirty="0" smtClean="0"/>
          </a:p>
          <a:p>
            <a:r>
              <a:rPr lang="el-GR" b="1" dirty="0" smtClean="0"/>
              <a:t>Αίτια:</a:t>
            </a:r>
          </a:p>
          <a:p>
            <a:r>
              <a:rPr lang="el-GR" dirty="0" smtClean="0"/>
              <a:t>Γαστροοισοφαγική παλινδρόμηση. Η συχνότερη αιτία της φλεγμονής του οισοφάγου. Το γαστρικό υγρό είναι πολύ όξινο και προκαλεί βλάβες στον βλεννογόνο του οισοφάγου. Άλλα αίτια είναι λοίμωξη από μικρόβια (βακτήρια, ιούς, μύκητες, παράσιτα) και χημικές ουσίες, όπως ορισμένα φάρμακα.</a:t>
            </a:r>
          </a:p>
          <a:p>
            <a:endParaRPr lang="el-GR" dirty="0" smtClean="0"/>
          </a:p>
          <a:p>
            <a:r>
              <a:rPr lang="el-GR" b="1" dirty="0" smtClean="0"/>
              <a:t>Προδιαθεσιακοί παράγοντες:</a:t>
            </a:r>
          </a:p>
          <a:p>
            <a:r>
              <a:rPr lang="el-GR" dirty="0" smtClean="0"/>
              <a:t>Ανοσολογική ανεπάρκεια, ακτινοβολίες, χημειοθεραπείες, σακχαρώδης διαβήτης, ανεπάρκεια επινεφριδίων, αλκοολισμός.</a:t>
            </a:r>
            <a:endParaRPr lang="el-GR" dirty="0"/>
          </a:p>
        </p:txBody>
      </p:sp>
      <p:sp>
        <p:nvSpPr>
          <p:cNvPr id="4" name="3 - TextBox"/>
          <p:cNvSpPr txBox="1"/>
          <p:nvPr/>
        </p:nvSpPr>
        <p:spPr>
          <a:xfrm>
            <a:off x="4860032" y="2451660"/>
            <a:ext cx="3816424"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Συμπτώματα:</a:t>
            </a:r>
          </a:p>
          <a:p>
            <a:r>
              <a:rPr lang="el-GR" sz="1600" dirty="0" smtClean="0"/>
              <a:t>Πόνος στο στέρνο, συνεχής ή περιοδικός, δυσφαγία με πόνο που επιδεινώνεται κατά την κατάποση, καύσος, ξινίλες, ναυτία, αιμορραγία που εμφανίζεται με αίμα σε εμέτους ή στα κόπρανα. Η διάρκεια και η σοβαρότητα των συμπτωμάτων εξαρτάται από το αίτιο.</a:t>
            </a:r>
          </a:p>
          <a:p>
            <a:endParaRPr lang="el-GR" sz="1600" dirty="0" smtClean="0"/>
          </a:p>
          <a:p>
            <a:r>
              <a:rPr lang="el-GR" sz="1600" b="1" dirty="0" smtClean="0"/>
              <a:t>Αντιμετώπιση:</a:t>
            </a:r>
          </a:p>
          <a:p>
            <a:r>
              <a:rPr lang="el-GR" sz="1600" dirty="0" smtClean="0"/>
              <a:t>Εξαρτάται από το αίτιο. Μπορούν επίσης να χρησιμοποιηθούν φάρμακα που καλύπτουν και προστατεύουν τον βλεννογόνο του οισοφάγου, όπως </a:t>
            </a:r>
            <a:r>
              <a:rPr lang="el-GR" sz="1600" dirty="0" err="1" smtClean="0"/>
              <a:t>αντιόξινα</a:t>
            </a:r>
            <a:r>
              <a:rPr lang="el-GR" sz="1600" dirty="0" smtClean="0"/>
              <a:t>.</a:t>
            </a:r>
            <a:endParaRPr lang="el-GR" sz="1600"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835696" y="2267580"/>
            <a:ext cx="5544616" cy="369332"/>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Λοιμώξεις του στομάχου - Ελικοβακτηρίδιο </a:t>
            </a:r>
            <a:endParaRPr lang="el-GR" b="1" dirty="0"/>
          </a:p>
        </p:txBody>
      </p:sp>
      <p:pic>
        <p:nvPicPr>
          <p:cNvPr id="328710" name="Picture 6" descr="Αποτέλεσμα εικόνας για helicobacter pylori"/>
          <p:cNvPicPr>
            <a:picLocks noChangeAspect="1" noChangeArrowheads="1"/>
          </p:cNvPicPr>
          <p:nvPr/>
        </p:nvPicPr>
        <p:blipFill>
          <a:blip r:embed="rId2" cstate="print"/>
          <a:srcRect/>
          <a:stretch>
            <a:fillRect/>
          </a:stretch>
        </p:blipFill>
        <p:spPr bwMode="auto">
          <a:xfrm>
            <a:off x="1839416" y="2852936"/>
            <a:ext cx="5540896" cy="3024907"/>
          </a:xfrm>
          <a:prstGeom prst="rect">
            <a:avLst/>
          </a:prstGeom>
          <a:noFill/>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27784" y="2132856"/>
            <a:ext cx="396044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Χαρακτηριστικά του </a:t>
            </a:r>
            <a:r>
              <a:rPr lang="en-US" b="1" i="1" dirty="0" smtClean="0"/>
              <a:t>Helicobacter pylori</a:t>
            </a:r>
            <a:endParaRPr lang="el-GR" b="1" dirty="0"/>
          </a:p>
        </p:txBody>
      </p:sp>
      <p:sp>
        <p:nvSpPr>
          <p:cNvPr id="3" name="2 - TextBox"/>
          <p:cNvSpPr txBox="1"/>
          <p:nvPr/>
        </p:nvSpPr>
        <p:spPr>
          <a:xfrm>
            <a:off x="2627784" y="2636912"/>
            <a:ext cx="3960440"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n-US" sz="1600" dirty="0" smtClean="0"/>
              <a:t>Gram (-)</a:t>
            </a:r>
            <a:r>
              <a:rPr lang="el-GR" sz="1600" dirty="0" smtClean="0"/>
              <a:t> βακτηρίδιο</a:t>
            </a:r>
          </a:p>
          <a:p>
            <a:pPr>
              <a:buFont typeface="Wingdings" pitchFamily="2" charset="2"/>
              <a:buChar char="§"/>
            </a:pPr>
            <a:r>
              <a:rPr lang="el-GR" sz="1600" dirty="0" smtClean="0"/>
              <a:t>Σπειροειδές ή ατρακτοειδές (από παλιές καλλιέργειες μπορεί το σχήμα του να είναι κοκκοειδές) </a:t>
            </a:r>
          </a:p>
          <a:p>
            <a:pPr>
              <a:buFont typeface="Wingdings" pitchFamily="2" charset="2"/>
              <a:buChar char="§"/>
            </a:pPr>
            <a:r>
              <a:rPr lang="el-GR" sz="1600" dirty="0" smtClean="0"/>
              <a:t>Κινητό</a:t>
            </a:r>
          </a:p>
          <a:p>
            <a:pPr>
              <a:buFont typeface="Wingdings" pitchFamily="2" charset="2"/>
              <a:buChar char="§"/>
            </a:pPr>
            <a:r>
              <a:rPr lang="el-GR" sz="1600" dirty="0" smtClean="0"/>
              <a:t>Φέρει 4-6 βλεφαρίδες στον ένα πόλο</a:t>
            </a:r>
          </a:p>
          <a:p>
            <a:pPr>
              <a:buFont typeface="Wingdings" pitchFamily="2" charset="2"/>
              <a:buChar char="§"/>
            </a:pPr>
            <a:r>
              <a:rPr lang="el-GR" sz="1600" dirty="0" smtClean="0"/>
              <a:t>Δε ζυμώνει ούτε οξειδώνει υδατάνθρακες</a:t>
            </a:r>
          </a:p>
          <a:p>
            <a:pPr>
              <a:buFont typeface="Wingdings" pitchFamily="2" charset="2"/>
              <a:buChar char="§"/>
            </a:pPr>
            <a:r>
              <a:rPr lang="el-GR" sz="1600" dirty="0" smtClean="0"/>
              <a:t>Μεταβολίζει αμινοξέα</a:t>
            </a:r>
          </a:p>
          <a:p>
            <a:pPr>
              <a:buFont typeface="Wingdings" pitchFamily="2" charset="2"/>
              <a:buChar char="§"/>
            </a:pPr>
            <a:r>
              <a:rPr lang="el-GR" sz="1600" dirty="0" smtClean="0"/>
              <a:t>Καταλάση θετικό</a:t>
            </a:r>
          </a:p>
          <a:p>
            <a:pPr>
              <a:buFont typeface="Wingdings" pitchFamily="2" charset="2"/>
              <a:buChar char="§"/>
            </a:pPr>
            <a:r>
              <a:rPr lang="el-GR" sz="1600" dirty="0" smtClean="0"/>
              <a:t>Μικροαερόφιλο</a:t>
            </a:r>
          </a:p>
          <a:p>
            <a:pPr>
              <a:buFont typeface="Wingdings" pitchFamily="2" charset="2"/>
              <a:buChar char="§"/>
            </a:pPr>
            <a:r>
              <a:rPr lang="el-GR" sz="1600" dirty="0" smtClean="0"/>
              <a:t>Χρειάζεται </a:t>
            </a:r>
            <a:r>
              <a:rPr lang="en-US" sz="1600" dirty="0" smtClean="0"/>
              <a:t>CO</a:t>
            </a:r>
            <a:r>
              <a:rPr lang="en-US" sz="1600" baseline="-25000" dirty="0" smtClean="0"/>
              <a:t>2</a:t>
            </a:r>
            <a:r>
              <a:rPr lang="en-US" sz="1600" dirty="0" smtClean="0"/>
              <a:t> </a:t>
            </a:r>
            <a:r>
              <a:rPr lang="el-GR" sz="1600" dirty="0" smtClean="0"/>
              <a:t>για την ανάπτυξή του</a:t>
            </a:r>
          </a:p>
          <a:p>
            <a:pPr>
              <a:buFont typeface="Wingdings" pitchFamily="2" charset="2"/>
              <a:buChar char="§"/>
            </a:pPr>
            <a:r>
              <a:rPr lang="el-GR" sz="1600" dirty="0" smtClean="0"/>
              <a:t>Παράγει μεγάλη ποσότητα ουρεάσης </a:t>
            </a:r>
            <a:endParaRPr lang="el-GR" sz="16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251520" y="357166"/>
          <a:ext cx="8712968" cy="6309360"/>
        </p:xfrm>
        <a:graphic>
          <a:graphicData uri="http://schemas.openxmlformats.org/drawingml/2006/table">
            <a:tbl>
              <a:tblPr firstRow="1" bandRow="1">
                <a:tableStyleId>{5C22544A-7EE6-4342-B048-85BDC9FD1C3A}</a:tableStyleId>
              </a:tblPr>
              <a:tblGrid>
                <a:gridCol w="3240360"/>
                <a:gridCol w="5472608"/>
              </a:tblGrid>
              <a:tr h="370840">
                <a:tc gridSpan="2">
                  <a:txBody>
                    <a:bodyPr/>
                    <a:lstStyle/>
                    <a:p>
                      <a:pPr algn="ctr"/>
                      <a:r>
                        <a:rPr lang="el-GR" dirty="0" smtClean="0"/>
                        <a:t>Λοιμογόνοι παράγοντες</a:t>
                      </a:r>
                      <a:endParaRPr lang="el-GR" dirty="0"/>
                    </a:p>
                  </a:txBody>
                  <a:tcPr/>
                </a:tc>
                <a:tc hMerge="1">
                  <a:txBody>
                    <a:bodyPr/>
                    <a:lstStyle/>
                    <a:p>
                      <a:pPr algn="ctr"/>
                      <a:endParaRPr lang="el-GR" dirty="0"/>
                    </a:p>
                  </a:txBody>
                  <a:tcPr/>
                </a:tc>
              </a:tr>
              <a:tr h="370840">
                <a:tc>
                  <a:txBody>
                    <a:bodyPr/>
                    <a:lstStyle/>
                    <a:p>
                      <a:r>
                        <a:rPr lang="el-GR" sz="1600" dirty="0" smtClean="0"/>
                        <a:t>Πρωτεΐνη κατασταλτική</a:t>
                      </a:r>
                      <a:r>
                        <a:rPr lang="el-GR" sz="1600" baseline="0" dirty="0" smtClean="0"/>
                        <a:t> του οξέος</a:t>
                      </a:r>
                      <a:endParaRPr lang="el-GR" sz="1600" dirty="0"/>
                    </a:p>
                  </a:txBody>
                  <a:tcPr/>
                </a:tc>
                <a:tc>
                  <a:txBody>
                    <a:bodyPr/>
                    <a:lstStyle/>
                    <a:p>
                      <a:r>
                        <a:rPr lang="el-GR" sz="1400" dirty="0" smtClean="0"/>
                        <a:t>Αποκλείει την παραγωγή οξέος από τα κύτταρα του τοιχώματος</a:t>
                      </a:r>
                      <a:r>
                        <a:rPr lang="en-US" sz="1400" dirty="0" smtClean="0"/>
                        <a:t> </a:t>
                      </a:r>
                      <a:r>
                        <a:rPr lang="el-GR" sz="1400" dirty="0" smtClean="0"/>
                        <a:t>του</a:t>
                      </a:r>
                      <a:r>
                        <a:rPr lang="el-GR" sz="1400" baseline="0" dirty="0" smtClean="0"/>
                        <a:t> στομάχου</a:t>
                      </a:r>
                      <a:endParaRPr lang="el-GR"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Ουρεάση </a:t>
                      </a:r>
                    </a:p>
                    <a:p>
                      <a:endParaRPr lang="el-GR" sz="1600" dirty="0"/>
                    </a:p>
                  </a:txBody>
                  <a:tcPr/>
                </a:tc>
                <a:tc>
                  <a:txBody>
                    <a:bodyPr/>
                    <a:lstStyle/>
                    <a:p>
                      <a:r>
                        <a:rPr lang="el-GR" sz="1400" dirty="0" smtClean="0"/>
                        <a:t>Εξουδετερώνει</a:t>
                      </a:r>
                      <a:r>
                        <a:rPr lang="el-GR" sz="1400" baseline="0" dirty="0" smtClean="0"/>
                        <a:t> τα γαστρικά υγρά</a:t>
                      </a:r>
                      <a:r>
                        <a:rPr lang="en-US" sz="1400" baseline="0" dirty="0" smtClean="0"/>
                        <a:t> </a:t>
                      </a:r>
                      <a:r>
                        <a:rPr lang="el-GR" sz="1400" baseline="0" dirty="0" smtClean="0"/>
                        <a:t>μέσω της διάσπασης της ουρίας και την παραγωγή αμμωνίας. Η αμμωνία εξουδετερώνει το όξινο </a:t>
                      </a:r>
                      <a:r>
                        <a:rPr lang="en-US" sz="1400" baseline="0" dirty="0" smtClean="0"/>
                        <a:t>pH</a:t>
                      </a:r>
                      <a:r>
                        <a:rPr lang="el-GR" sz="1400" baseline="0" dirty="0" smtClean="0"/>
                        <a:t> του στομάχου. Επίσης, διεγείρει τη </a:t>
                      </a:r>
                      <a:r>
                        <a:rPr lang="el-GR" sz="1400" baseline="0" dirty="0" err="1" smtClean="0"/>
                        <a:t>χημειοταξία</a:t>
                      </a:r>
                      <a:r>
                        <a:rPr lang="el-GR" sz="1400" baseline="0" dirty="0" smtClean="0"/>
                        <a:t> των μονοκύτταρων και των ουδετερόφιλων και διεγείρει την παραγωγή φλεγμονωδών κυτταροκινών</a:t>
                      </a:r>
                      <a:endParaRPr lang="el-GR" sz="1400" dirty="0"/>
                    </a:p>
                  </a:txBody>
                  <a:tcPr/>
                </a:tc>
              </a:tr>
              <a:tr h="370840">
                <a:tc>
                  <a:txBody>
                    <a:bodyPr/>
                    <a:lstStyle/>
                    <a:p>
                      <a:r>
                        <a:rPr lang="el-GR" sz="1600" dirty="0" smtClean="0"/>
                        <a:t>Πρωτεΐνη θερμικής καταπληξίας (</a:t>
                      </a:r>
                      <a:r>
                        <a:rPr lang="en-US" sz="1600" dirty="0" err="1" smtClean="0"/>
                        <a:t>HspB</a:t>
                      </a:r>
                      <a:r>
                        <a:rPr lang="en-US" sz="1600" dirty="0" smtClean="0"/>
                        <a:t>)</a:t>
                      </a:r>
                      <a:endParaRPr lang="el-GR" sz="1600" dirty="0"/>
                    </a:p>
                  </a:txBody>
                  <a:tcPr/>
                </a:tc>
                <a:tc>
                  <a:txBody>
                    <a:bodyPr/>
                    <a:lstStyle/>
                    <a:p>
                      <a:r>
                        <a:rPr lang="el-GR" sz="1400" dirty="0" smtClean="0"/>
                        <a:t>Ενισχύει την έκφραση της ουρεάσης</a:t>
                      </a:r>
                      <a:endParaRPr lang="el-GR" sz="1400" dirty="0"/>
                    </a:p>
                  </a:txBody>
                  <a:tcPr/>
                </a:tc>
              </a:tr>
              <a:tr h="370840">
                <a:tc>
                  <a:txBody>
                    <a:bodyPr/>
                    <a:lstStyle/>
                    <a:p>
                      <a:r>
                        <a:rPr lang="el-GR" sz="1600" dirty="0" smtClean="0"/>
                        <a:t>Βλεφαρίδες</a:t>
                      </a:r>
                      <a:r>
                        <a:rPr lang="el-GR" sz="1600" baseline="0" dirty="0" smtClean="0"/>
                        <a:t> </a:t>
                      </a:r>
                      <a:endParaRPr lang="el-GR" sz="1600" dirty="0"/>
                    </a:p>
                  </a:txBody>
                  <a:tcPr/>
                </a:tc>
                <a:tc>
                  <a:txBody>
                    <a:bodyPr/>
                    <a:lstStyle/>
                    <a:p>
                      <a:r>
                        <a:rPr lang="el-GR" sz="1400" dirty="0" smtClean="0"/>
                        <a:t>Επιτρέπουν την διείσδυση στη</a:t>
                      </a:r>
                      <a:r>
                        <a:rPr lang="el-GR" sz="1400" baseline="0" dirty="0" smtClean="0"/>
                        <a:t> βλεννώδη στιβάδα και την προστασία στο όξινο περιβάλλον</a:t>
                      </a:r>
                      <a:endParaRPr lang="el-GR" sz="1400" dirty="0"/>
                    </a:p>
                  </a:txBody>
                  <a:tcPr/>
                </a:tc>
              </a:tr>
              <a:tr h="370840">
                <a:tc>
                  <a:txBody>
                    <a:bodyPr/>
                    <a:lstStyle/>
                    <a:p>
                      <a:r>
                        <a:rPr lang="el-GR" sz="1600" dirty="0" smtClean="0"/>
                        <a:t>Προσκολλητίνες (</a:t>
                      </a:r>
                      <a:r>
                        <a:rPr lang="el-GR" sz="1600" dirty="0" err="1" smtClean="0"/>
                        <a:t>αντεσίνες</a:t>
                      </a:r>
                      <a:r>
                        <a:rPr lang="el-GR" sz="1600" dirty="0" smtClean="0"/>
                        <a:t>)</a:t>
                      </a:r>
                      <a:endParaRPr lang="el-GR" sz="1600" dirty="0"/>
                    </a:p>
                  </a:txBody>
                  <a:tcPr/>
                </a:tc>
                <a:tc>
                  <a:txBody>
                    <a:bodyPr/>
                    <a:lstStyle/>
                    <a:p>
                      <a:r>
                        <a:rPr lang="el-GR" sz="1400" dirty="0" smtClean="0"/>
                        <a:t>Μεσολαβούν στην προσκόλληση στα κύτταρα του ξενιστή</a:t>
                      </a:r>
                      <a:endParaRPr lang="el-GR" sz="1400" dirty="0"/>
                    </a:p>
                  </a:txBody>
                  <a:tcPr/>
                </a:tc>
              </a:tr>
              <a:tr h="370840">
                <a:tc>
                  <a:txBody>
                    <a:bodyPr/>
                    <a:lstStyle/>
                    <a:p>
                      <a:r>
                        <a:rPr lang="el-GR" sz="1600" dirty="0" err="1" smtClean="0"/>
                        <a:t>Βλεννισάση</a:t>
                      </a:r>
                      <a:endParaRPr lang="el-GR" sz="1600" dirty="0"/>
                    </a:p>
                  </a:txBody>
                  <a:tcPr/>
                </a:tc>
                <a:tc>
                  <a:txBody>
                    <a:bodyPr/>
                    <a:lstStyle/>
                    <a:p>
                      <a:r>
                        <a:rPr lang="el-GR" sz="1400" dirty="0" smtClean="0"/>
                        <a:t>Διασπά τη</a:t>
                      </a:r>
                      <a:r>
                        <a:rPr lang="el-GR" sz="1400" baseline="0" dirty="0" smtClean="0"/>
                        <a:t> γαστρική βλέννη</a:t>
                      </a:r>
                      <a:endParaRPr lang="el-GR" sz="1400" dirty="0"/>
                    </a:p>
                  </a:txBody>
                  <a:tcPr/>
                </a:tc>
              </a:tr>
              <a:tr h="370840">
                <a:tc>
                  <a:txBody>
                    <a:bodyPr/>
                    <a:lstStyle/>
                    <a:p>
                      <a:r>
                        <a:rPr lang="el-GR" sz="1600" dirty="0" err="1" smtClean="0"/>
                        <a:t>φωσφολιπάσες</a:t>
                      </a:r>
                      <a:endParaRPr lang="el-GR" sz="1600" dirty="0"/>
                    </a:p>
                  </a:txBody>
                  <a:tcPr/>
                </a:tc>
                <a:tc>
                  <a:txBody>
                    <a:bodyPr/>
                    <a:lstStyle/>
                    <a:p>
                      <a:r>
                        <a:rPr lang="el-GR" sz="1400" dirty="0" smtClean="0"/>
                        <a:t>Διασπούν τη γαστρική βλέννη</a:t>
                      </a:r>
                      <a:endParaRPr lang="el-GR" sz="1400" dirty="0"/>
                    </a:p>
                  </a:txBody>
                  <a:tcPr/>
                </a:tc>
              </a:tr>
              <a:tr h="370840">
                <a:tc>
                  <a:txBody>
                    <a:bodyPr/>
                    <a:lstStyle/>
                    <a:p>
                      <a:r>
                        <a:rPr lang="el-GR" sz="1600" dirty="0" err="1" smtClean="0"/>
                        <a:t>Υπεροξειδική</a:t>
                      </a:r>
                      <a:r>
                        <a:rPr lang="el-GR" sz="1600" dirty="0" smtClean="0"/>
                        <a:t> </a:t>
                      </a:r>
                      <a:r>
                        <a:rPr lang="el-GR" sz="1600" dirty="0" err="1" smtClean="0"/>
                        <a:t>δισμουτάση</a:t>
                      </a:r>
                      <a:endParaRPr lang="el-GR" sz="1600" dirty="0"/>
                    </a:p>
                  </a:txBody>
                  <a:tcPr/>
                </a:tc>
                <a:tc>
                  <a:txBody>
                    <a:bodyPr/>
                    <a:lstStyle/>
                    <a:p>
                      <a:r>
                        <a:rPr lang="el-GR" sz="1400" dirty="0" smtClean="0"/>
                        <a:t>Εμποδίζει την θανάτωση από τα φαγοκύτταρα</a:t>
                      </a:r>
                      <a:endParaRPr lang="el-GR" sz="1400" dirty="0"/>
                    </a:p>
                  </a:txBody>
                  <a:tcPr/>
                </a:tc>
              </a:tr>
              <a:tr h="370840">
                <a:tc>
                  <a:txBody>
                    <a:bodyPr/>
                    <a:lstStyle/>
                    <a:p>
                      <a:r>
                        <a:rPr lang="el-GR" sz="1600" dirty="0" smtClean="0"/>
                        <a:t>Καταλάση </a:t>
                      </a:r>
                      <a:endParaRPr lang="el-GR" sz="1600" dirty="0"/>
                    </a:p>
                  </a:txBody>
                  <a:tcPr/>
                </a:tc>
                <a:tc>
                  <a:txBody>
                    <a:bodyPr/>
                    <a:lstStyle/>
                    <a:p>
                      <a:r>
                        <a:rPr lang="el-GR" sz="1400" dirty="0" smtClean="0"/>
                        <a:t>Εμποδίζει την θανάτωση από τα φαγοκύτταρα</a:t>
                      </a:r>
                      <a:endParaRPr lang="el-GR" sz="1400" dirty="0"/>
                    </a:p>
                  </a:txBody>
                  <a:tcPr/>
                </a:tc>
              </a:tr>
              <a:tr h="370840">
                <a:tc>
                  <a:txBody>
                    <a:bodyPr/>
                    <a:lstStyle/>
                    <a:p>
                      <a:r>
                        <a:rPr lang="el-GR" sz="1600" dirty="0" smtClean="0"/>
                        <a:t>Κυτταροτοξίνη παραγωγής </a:t>
                      </a:r>
                      <a:r>
                        <a:rPr lang="el-GR" sz="1600" dirty="0" err="1" smtClean="0"/>
                        <a:t>κενοτοπίων</a:t>
                      </a:r>
                      <a:endParaRPr lang="el-GR" sz="1600" dirty="0"/>
                    </a:p>
                  </a:txBody>
                  <a:tcPr/>
                </a:tc>
                <a:tc>
                  <a:txBody>
                    <a:bodyPr/>
                    <a:lstStyle/>
                    <a:p>
                      <a:r>
                        <a:rPr lang="el-GR" sz="1400" dirty="0" smtClean="0"/>
                        <a:t>Σχηματίζει κενοτόπια στο εσωτερικό των επιθηλιακών κυττάρων, διεγείρει τη μετανάστευση ουδετερόφιλων</a:t>
                      </a:r>
                      <a:r>
                        <a:rPr lang="el-GR" sz="1400" baseline="0" dirty="0" smtClean="0"/>
                        <a:t> στο βλεννογόνο</a:t>
                      </a:r>
                      <a:endParaRPr lang="el-GR" sz="1400" dirty="0"/>
                    </a:p>
                  </a:txBody>
                  <a:tcPr/>
                </a:tc>
              </a:tr>
              <a:tr h="370840">
                <a:tc>
                  <a:txBody>
                    <a:bodyPr/>
                    <a:lstStyle/>
                    <a:p>
                      <a:r>
                        <a:rPr lang="el-GR" sz="1600" dirty="0" smtClean="0"/>
                        <a:t>Άγνωστοι</a:t>
                      </a:r>
                      <a:r>
                        <a:rPr lang="el-GR" sz="1600" baseline="0" dirty="0" smtClean="0"/>
                        <a:t> παράγοντες</a:t>
                      </a:r>
                      <a:endParaRPr lang="el-GR" sz="1600" dirty="0"/>
                    </a:p>
                  </a:txBody>
                  <a:tcPr/>
                </a:tc>
                <a:tc>
                  <a:txBody>
                    <a:bodyPr/>
                    <a:lstStyle/>
                    <a:p>
                      <a:r>
                        <a:rPr lang="el-GR" sz="1400" dirty="0" smtClean="0"/>
                        <a:t>Διεγείρουν ην έκκριση ιντερλευκίνης, την έκκριση γαστρικού οξέος, ενισχύουν</a:t>
                      </a:r>
                      <a:r>
                        <a:rPr lang="el-GR" sz="1400" baseline="0" dirty="0" smtClean="0"/>
                        <a:t> τις ιστικές βλάβες και τον προγραμματισμένο θάνατο των κυττάρων του στομάχου</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571612"/>
            <a:ext cx="3888432"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Παθογόνος δράση</a:t>
            </a:r>
            <a:endParaRPr lang="el-GR" b="1" dirty="0"/>
          </a:p>
        </p:txBody>
      </p:sp>
      <p:sp>
        <p:nvSpPr>
          <p:cNvPr id="3" name="2 - TextBox"/>
          <p:cNvSpPr txBox="1"/>
          <p:nvPr/>
        </p:nvSpPr>
        <p:spPr>
          <a:xfrm>
            <a:off x="179512" y="2000240"/>
            <a:ext cx="3960440" cy="477053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Το μικρόβιο αποικίζει το βλεννογόνο του στομάχου και του δωδεκαδάκτυλου με τη βοήθεια:</a:t>
            </a:r>
          </a:p>
          <a:p>
            <a:pPr>
              <a:buFont typeface="Wingdings" pitchFamily="2" charset="2"/>
              <a:buChar char="§"/>
            </a:pPr>
            <a:r>
              <a:rPr lang="el-GR" sz="1600" dirty="0" smtClean="0"/>
              <a:t>Μιας βακτηριακής ανασταλτικής πρωτεΐνης που σταματά την παραγωγή οξέων</a:t>
            </a:r>
          </a:p>
          <a:p>
            <a:pPr>
              <a:buFont typeface="Wingdings" pitchFamily="2" charset="2"/>
              <a:buChar char="§"/>
            </a:pPr>
            <a:r>
              <a:rPr lang="el-GR" sz="1600" dirty="0" smtClean="0"/>
              <a:t>Αμμωνίας που παράγει το βακτήριο με τη βοήθεια ουρεάσης και μιας πρωτεΐνης θερμικής καταπληξίας  που εξουδετερώνουν τα γαστρικά οξέα</a:t>
            </a:r>
          </a:p>
          <a:p>
            <a:r>
              <a:rPr lang="el-GR" sz="1600" dirty="0" smtClean="0"/>
              <a:t>Στη συνέχεια τα βακτήρια διασχίζουν τη βακτηριακή βλέννη και προσκολλώνται στα επιθηλιακά κύτταρα</a:t>
            </a:r>
          </a:p>
          <a:p>
            <a:r>
              <a:rPr lang="el-GR" sz="1600" dirty="0" smtClean="0"/>
              <a:t>Προϊόντα του βακτηρίου προκαλούν βλάβες στα κύτταρα και διεγείρουν την φλεγμονώδη απάντηση του ξενιστή, με αποτέλεσμα το πεπτικό και δωδεκαδακτυλικό έλκος, ενώ μακροχρόνιες επιπτώσεις μπορεί να είναι γαστρικοί κακοήθεις όγκοι, όπως </a:t>
            </a:r>
            <a:r>
              <a:rPr lang="el-GR" sz="1600" dirty="0" err="1" smtClean="0"/>
              <a:t>αδενοκαρκίνωμα</a:t>
            </a:r>
            <a:r>
              <a:rPr lang="el-GR" sz="1600" dirty="0" smtClean="0"/>
              <a:t> και λέμφωμα </a:t>
            </a:r>
            <a:endParaRPr lang="el-GR" sz="1600" dirty="0"/>
          </a:p>
        </p:txBody>
      </p:sp>
      <p:pic>
        <p:nvPicPr>
          <p:cNvPr id="329730" name="Picture 2" descr="Αποτέλεσμα εικόνας για helicobacter pylori"/>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55976" y="2564904"/>
            <a:ext cx="4418856" cy="3528392"/>
          </a:xfrm>
          <a:prstGeom prst="rect">
            <a:avLst/>
          </a:prstGeom>
          <a:noFill/>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051720" y="1772816"/>
            <a:ext cx="504056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Κλινικές εκδηλώσεις</a:t>
            </a:r>
            <a:endParaRPr lang="el-GR" b="1" dirty="0"/>
          </a:p>
        </p:txBody>
      </p:sp>
      <p:sp>
        <p:nvSpPr>
          <p:cNvPr id="4" name="3 - TextBox"/>
          <p:cNvSpPr txBox="1"/>
          <p:nvPr/>
        </p:nvSpPr>
        <p:spPr>
          <a:xfrm>
            <a:off x="2051720" y="2276872"/>
            <a:ext cx="5040560"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Τα </a:t>
            </a:r>
            <a:r>
              <a:rPr lang="el-GR" sz="1600" dirty="0" err="1" smtClean="0"/>
              <a:t>ελικοβακτηρίδια</a:t>
            </a:r>
            <a:r>
              <a:rPr lang="el-GR" sz="1600" dirty="0" smtClean="0"/>
              <a:t> διακρίνονται σε γαστρικά (</a:t>
            </a:r>
            <a:r>
              <a:rPr lang="en-US" sz="1600" i="1" dirty="0" smtClean="0"/>
              <a:t>H. pylori)</a:t>
            </a:r>
            <a:r>
              <a:rPr lang="el-GR" sz="1600" i="1" dirty="0" smtClean="0"/>
              <a:t> </a:t>
            </a:r>
            <a:r>
              <a:rPr lang="el-GR" sz="1600" dirty="0" smtClean="0"/>
              <a:t>που προκαλούν γαστρίτιδα</a:t>
            </a:r>
            <a:r>
              <a:rPr lang="en-US" sz="1600" dirty="0" smtClean="0"/>
              <a:t> </a:t>
            </a:r>
            <a:r>
              <a:rPr lang="el-GR" sz="1600" dirty="0" smtClean="0"/>
              <a:t>και εντερικά που προκαλούν γαστρεντερίτιδα</a:t>
            </a:r>
          </a:p>
          <a:p>
            <a:endParaRPr lang="el-GR" sz="1600" dirty="0" smtClean="0"/>
          </a:p>
          <a:p>
            <a:r>
              <a:rPr lang="el-GR" sz="1600" dirty="0" smtClean="0"/>
              <a:t>Σχετίζονται με περισσότερα από το 90% των περιστατικών του έλκους του δωδεκαδάκτυλου και του 70-80% του γαστρικού έλκους</a:t>
            </a:r>
          </a:p>
          <a:p>
            <a:endParaRPr lang="el-GR" sz="1600" dirty="0" smtClean="0"/>
          </a:p>
          <a:p>
            <a:r>
              <a:rPr lang="el-GR" sz="1600" dirty="0" smtClean="0"/>
              <a:t>Το </a:t>
            </a:r>
            <a:r>
              <a:rPr lang="en-US" sz="1600" i="1" dirty="0" smtClean="0"/>
              <a:t>H. pylori</a:t>
            </a:r>
            <a:r>
              <a:rPr lang="el-GR" sz="1600" i="1" dirty="0" smtClean="0"/>
              <a:t> </a:t>
            </a:r>
            <a:r>
              <a:rPr lang="el-GR" sz="1600" dirty="0" smtClean="0"/>
              <a:t>προκαλεί γαστρικό και δωδεκαδακτυλικό έλκος και χρόνια γαστρίτιδα η  οποία θεωρείται παράγων κινδύνου για τον καρκίνο του στομάχου και λεμφώματος</a:t>
            </a:r>
          </a:p>
          <a:p>
            <a:endParaRPr lang="el-GR" sz="1600" dirty="0" smtClean="0"/>
          </a:p>
          <a:p>
            <a:r>
              <a:rPr lang="el-GR" sz="1600" dirty="0" smtClean="0"/>
              <a:t>Τα εντερικά </a:t>
            </a:r>
            <a:r>
              <a:rPr lang="el-GR" sz="1600" dirty="0" err="1" smtClean="0"/>
              <a:t>ελικοβακτηρίδια</a:t>
            </a:r>
            <a:r>
              <a:rPr lang="el-GR" sz="1600" dirty="0" smtClean="0"/>
              <a:t> μπορεί να προκαλέσουν σε ομοφυλόφιλους άντρες γαστρεντερίτιδα και πρωκτοκολίτιδα με σηψαιμία</a:t>
            </a:r>
            <a:endParaRPr lang="el-GR" sz="16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214422"/>
            <a:ext cx="4391918"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Διάγνωση </a:t>
            </a:r>
            <a:endParaRPr lang="el-GR" b="1" dirty="0"/>
          </a:p>
        </p:txBody>
      </p:sp>
      <p:sp>
        <p:nvSpPr>
          <p:cNvPr id="3" name="2 - TextBox"/>
          <p:cNvSpPr txBox="1"/>
          <p:nvPr/>
        </p:nvSpPr>
        <p:spPr>
          <a:xfrm>
            <a:off x="253230" y="1714488"/>
            <a:ext cx="4390208" cy="501675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Ενδοσκόπηση: </a:t>
            </a:r>
            <a:r>
              <a:rPr lang="el-GR" sz="1600" dirty="0" smtClean="0"/>
              <a:t>άμεση εικόνα του γαστρεντερικού βλεννογόνου</a:t>
            </a:r>
            <a:r>
              <a:rPr lang="el-GR" sz="1600" b="1" dirty="0" smtClean="0"/>
              <a:t> </a:t>
            </a:r>
          </a:p>
          <a:p>
            <a:r>
              <a:rPr lang="el-GR" sz="1600" b="1" dirty="0" smtClean="0"/>
              <a:t>Μικροσκόπηση: </a:t>
            </a:r>
            <a:r>
              <a:rPr lang="el-GR" sz="1600" dirty="0" smtClean="0"/>
              <a:t>ο μικροοργανισμός γίνεται ορατός σε ιστολογικά παρασκευάσματα βιοψίας μετά από χρώση</a:t>
            </a:r>
          </a:p>
          <a:p>
            <a:r>
              <a:rPr lang="el-GR" sz="1600" b="1" dirty="0" smtClean="0"/>
              <a:t>Δοκιμασία ουρεάσης: </a:t>
            </a:r>
            <a:r>
              <a:rPr lang="el-GR" sz="1600" dirty="0" smtClean="0"/>
              <a:t>Η ουρεάση ανιχνεύεται από την παρουσία αλκαλικών προϊόντων σε δείγματα βιοψίας</a:t>
            </a:r>
          </a:p>
          <a:p>
            <a:r>
              <a:rPr lang="el-GR" sz="1600" b="1" dirty="0" smtClean="0"/>
              <a:t>Ανίχνευση αντιγόνου: </a:t>
            </a:r>
            <a:r>
              <a:rPr lang="el-GR" sz="1600" dirty="0" smtClean="0"/>
              <a:t>ανίχνευση ειδικών αντιγόνων του μικροβίου σε κόπρανα με ενζυμικό </a:t>
            </a:r>
            <a:r>
              <a:rPr lang="el-GR" sz="1600" dirty="0" err="1" smtClean="0"/>
              <a:t>ανοσοπροσδιορισμό</a:t>
            </a:r>
            <a:endParaRPr lang="el-GR" sz="1600" dirty="0" smtClean="0"/>
          </a:p>
          <a:p>
            <a:r>
              <a:rPr lang="el-GR" sz="1600" b="1" dirty="0" smtClean="0"/>
              <a:t>Καλλιέργεια: </a:t>
            </a:r>
            <a:r>
              <a:rPr lang="el-GR" sz="1600" dirty="0" smtClean="0"/>
              <a:t>ανάπτυξη σε εμπλουτισμένα και εκλεκτικά θρεπτικά υλικά, με μειωμένο οξυγόνο και αυξημένο </a:t>
            </a:r>
            <a:r>
              <a:rPr lang="en-US" sz="1600" dirty="0" smtClean="0"/>
              <a:t>CO</a:t>
            </a:r>
            <a:r>
              <a:rPr lang="en-US" sz="1600" baseline="-25000" dirty="0" smtClean="0"/>
              <a:t>2</a:t>
            </a:r>
            <a:r>
              <a:rPr lang="el-GR" sz="1600" baseline="-25000" dirty="0" smtClean="0"/>
              <a:t>,</a:t>
            </a:r>
            <a:r>
              <a:rPr lang="en-US" sz="1600" dirty="0" smtClean="0"/>
              <a:t> </a:t>
            </a:r>
            <a:r>
              <a:rPr lang="el-GR" sz="1600" dirty="0" smtClean="0"/>
              <a:t>στους</a:t>
            </a:r>
            <a:r>
              <a:rPr lang="en-US" sz="1600" dirty="0" smtClean="0"/>
              <a:t> 30-</a:t>
            </a:r>
            <a:r>
              <a:rPr lang="el-GR" sz="1600" dirty="0" smtClean="0"/>
              <a:t>37</a:t>
            </a:r>
            <a:r>
              <a:rPr lang="el-GR" sz="1600" baseline="30000" dirty="0" smtClean="0"/>
              <a:t>ο</a:t>
            </a:r>
            <a:r>
              <a:rPr lang="el-GR" sz="1600" dirty="0" smtClean="0"/>
              <a:t> </a:t>
            </a:r>
            <a:r>
              <a:rPr lang="en-US" sz="1600" dirty="0" smtClean="0"/>
              <a:t>C</a:t>
            </a:r>
            <a:endParaRPr lang="el-GR" sz="1600" dirty="0" smtClean="0"/>
          </a:p>
          <a:p>
            <a:r>
              <a:rPr lang="el-GR" sz="1600" dirty="0" smtClean="0"/>
              <a:t>Η ταυτοποίηση του μικροβίου βασίζεται στη μορφολογία των αποικιών και του μικροβίου και σε βιοχημικές εξετάσεις</a:t>
            </a:r>
          </a:p>
          <a:p>
            <a:r>
              <a:rPr lang="el-GR" sz="1600" b="1" dirty="0" smtClean="0"/>
              <a:t>Ορολογικές εξετάσεις: </a:t>
            </a:r>
            <a:r>
              <a:rPr lang="el-GR" sz="1600" dirty="0" smtClean="0"/>
              <a:t>ανίχνευση των ειδικών αντισωμάτων για το μικρόβιο στον ορό του ασθενή  </a:t>
            </a:r>
            <a:endParaRPr lang="el-GR" sz="1600" b="1" dirty="0"/>
          </a:p>
        </p:txBody>
      </p:sp>
      <p:pic>
        <p:nvPicPr>
          <p:cNvPr id="331780" name="Picture 4" descr="Αποτέλεσμα εικόνας για helicobacter pylori"/>
          <p:cNvPicPr>
            <a:picLocks noChangeAspect="1" noChangeArrowheads="1"/>
          </p:cNvPicPr>
          <p:nvPr/>
        </p:nvPicPr>
        <p:blipFill>
          <a:blip r:embed="rId2" cstate="print"/>
          <a:srcRect/>
          <a:stretch>
            <a:fillRect/>
          </a:stretch>
        </p:blipFill>
        <p:spPr bwMode="auto">
          <a:xfrm rot="5400000">
            <a:off x="5626980" y="1221892"/>
            <a:ext cx="2445644" cy="3115444"/>
          </a:xfrm>
          <a:prstGeom prst="rect">
            <a:avLst/>
          </a:prstGeom>
          <a:noFill/>
        </p:spPr>
      </p:pic>
      <p:pic>
        <p:nvPicPr>
          <p:cNvPr id="331782" name="Picture 6" descr="Αποτέλεσμα εικόνας για helicobacter pylori"/>
          <p:cNvPicPr>
            <a:picLocks noChangeAspect="1" noChangeArrowheads="1"/>
          </p:cNvPicPr>
          <p:nvPr/>
        </p:nvPicPr>
        <p:blipFill>
          <a:blip r:embed="rId3" cstate="print"/>
          <a:srcRect l="3862" r="7326" b="2573"/>
          <a:stretch>
            <a:fillRect/>
          </a:stretch>
        </p:blipFill>
        <p:spPr bwMode="auto">
          <a:xfrm>
            <a:off x="5292080" y="4149080"/>
            <a:ext cx="3168352" cy="244827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Αποτέλεσμα εικόνας για φαρυγγιτιδ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7" name="Picture 3" descr="C:\Documents and Settings\Eleni\Τα έγγραφά μου\Downloads\αρχείο λήψης (10).jpg"/>
          <p:cNvPicPr>
            <a:picLocks noChangeAspect="1" noChangeArrowheads="1"/>
          </p:cNvPicPr>
          <p:nvPr/>
        </p:nvPicPr>
        <p:blipFill>
          <a:blip r:embed="rId2" cstate="print"/>
          <a:srcRect/>
          <a:stretch>
            <a:fillRect/>
          </a:stretch>
        </p:blipFill>
        <p:spPr bwMode="auto">
          <a:xfrm>
            <a:off x="571472" y="2285992"/>
            <a:ext cx="2447925" cy="1866900"/>
          </a:xfrm>
          <a:prstGeom prst="rect">
            <a:avLst/>
          </a:prstGeom>
          <a:noFill/>
        </p:spPr>
      </p:pic>
      <p:sp>
        <p:nvSpPr>
          <p:cNvPr id="6" name="5 - TextBox"/>
          <p:cNvSpPr txBox="1"/>
          <p:nvPr/>
        </p:nvSpPr>
        <p:spPr>
          <a:xfrm>
            <a:off x="3571868" y="1643050"/>
            <a:ext cx="5214974" cy="369332"/>
          </a:xfrm>
          <a:prstGeom prst="rect">
            <a:avLst/>
          </a:prstGeom>
          <a:noFill/>
          <a:ln>
            <a:solidFill>
              <a:schemeClr val="tx2">
                <a:lumMod val="60000"/>
                <a:lumOff val="40000"/>
              </a:schemeClr>
            </a:solidFill>
          </a:ln>
        </p:spPr>
        <p:txBody>
          <a:bodyPr wrap="square" rtlCol="0">
            <a:spAutoFit/>
          </a:bodyPr>
          <a:lstStyle/>
          <a:p>
            <a:pPr algn="ctr"/>
            <a:r>
              <a:rPr lang="el-GR" b="1" dirty="0" smtClean="0"/>
              <a:t>Λήψη δείγματος</a:t>
            </a:r>
            <a:endParaRPr lang="el-GR" b="1" dirty="0"/>
          </a:p>
        </p:txBody>
      </p:sp>
      <p:sp>
        <p:nvSpPr>
          <p:cNvPr id="7" name="6 - TextBox"/>
          <p:cNvSpPr txBox="1"/>
          <p:nvPr/>
        </p:nvSpPr>
        <p:spPr>
          <a:xfrm>
            <a:off x="3571868" y="2143116"/>
            <a:ext cx="5214974" cy="4247317"/>
          </a:xfrm>
          <a:prstGeom prst="rect">
            <a:avLst/>
          </a:prstGeom>
          <a:noFill/>
          <a:ln>
            <a:solidFill>
              <a:schemeClr val="tx2">
                <a:lumMod val="60000"/>
                <a:lumOff val="40000"/>
              </a:schemeClr>
            </a:solidFill>
          </a:ln>
        </p:spPr>
        <p:txBody>
          <a:bodyPr wrap="square" rtlCol="0">
            <a:spAutoFit/>
          </a:bodyPr>
          <a:lstStyle/>
          <a:p>
            <a:pPr>
              <a:buFont typeface="Wingdings" pitchFamily="2" charset="2"/>
              <a:buChar char="Ø"/>
            </a:pPr>
            <a:r>
              <a:rPr lang="el-GR" dirty="0" smtClean="0"/>
              <a:t>Άνοιγμα του στόματος ώστε να φαίνονται καθαρά οι αμυγδαλές και η επιγλωττίδα.</a:t>
            </a:r>
          </a:p>
          <a:p>
            <a:pPr>
              <a:buFont typeface="Wingdings" pitchFamily="2" charset="2"/>
              <a:buChar char="Ø"/>
            </a:pPr>
            <a:r>
              <a:rPr lang="el-GR" dirty="0" smtClean="0"/>
              <a:t>Εισαγωγή του βαμβακοφόρου στυλεού στο στόμα.</a:t>
            </a:r>
          </a:p>
          <a:p>
            <a:pPr>
              <a:buFont typeface="Wingdings" pitchFamily="2" charset="2"/>
              <a:buChar char="Ø"/>
            </a:pPr>
            <a:r>
              <a:rPr lang="el-GR" dirty="0" smtClean="0"/>
              <a:t>Πίεση και περιστροφή του στυλεού στο σημείο της φλεγμονής. Αν δεν υπάρχει φλεγμονή, το δείγμα λαμβάνεται από τις αμυγδαλές και τη μαλακή υπερώα. Ο στυλεός δεν πρέπει να ακουμπήσει σε άλλα σημεία του στόματος ή στο σάλιο</a:t>
            </a:r>
          </a:p>
          <a:p>
            <a:pPr>
              <a:buFont typeface="Wingdings" pitchFamily="2" charset="2"/>
              <a:buChar char="Ø"/>
            </a:pPr>
            <a:r>
              <a:rPr lang="el-GR" dirty="0" smtClean="0"/>
              <a:t>Καλλιέργεια του δείγματος αμέσως ή μεταφορά στο εργαστήριο σε ειδικό υλικό μεταφοράς (</a:t>
            </a:r>
            <a:r>
              <a:rPr lang="en-US" dirty="0" smtClean="0"/>
              <a:t>Stuart</a:t>
            </a:r>
            <a:r>
              <a:rPr lang="el-GR" dirty="0" smtClean="0"/>
              <a:t> ή</a:t>
            </a:r>
            <a:r>
              <a:rPr lang="en-US" dirty="0" smtClean="0"/>
              <a:t> </a:t>
            </a:r>
            <a:r>
              <a:rPr lang="en-US" dirty="0" err="1" smtClean="0"/>
              <a:t>Loeffler</a:t>
            </a:r>
            <a:r>
              <a:rPr lang="en-US" dirty="0" smtClean="0"/>
              <a:t>)</a:t>
            </a:r>
            <a:endParaRPr lang="el-GR" dirty="0" smtClean="0"/>
          </a:p>
          <a:p>
            <a:endParaRPr lang="el-GR" dirty="0" smtClean="0"/>
          </a:p>
          <a:p>
            <a:pPr>
              <a:buFont typeface="Wingdings" pitchFamily="2" charset="2"/>
              <a:buChar char="§"/>
            </a:pPr>
            <a:r>
              <a:rPr lang="el-GR" dirty="0" smtClean="0"/>
              <a:t>Όλες οι κινήσεις πρέπει να γίνονται γρήγορα</a:t>
            </a:r>
          </a:p>
          <a:p>
            <a:pPr>
              <a:buFont typeface="Wingdings" pitchFamily="2" charset="2"/>
              <a:buChar char="§"/>
            </a:pPr>
            <a:r>
              <a:rPr lang="el-GR" dirty="0" smtClean="0"/>
              <a:t>Το δείγμα δεν πρέπει να επιμολύνεται από τη χλωρίδα άλλων σημείων </a:t>
            </a:r>
            <a:endParaRPr lang="el-GR"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71736" y="1857364"/>
            <a:ext cx="3857652" cy="3847207"/>
          </a:xfrm>
          <a:prstGeom prst="rect">
            <a:avLst/>
          </a:prstGeom>
          <a:noFill/>
          <a:ln>
            <a:solidFill>
              <a:schemeClr val="accent2">
                <a:lumMod val="75000"/>
              </a:schemeClr>
            </a:solidFill>
          </a:ln>
        </p:spPr>
        <p:txBody>
          <a:bodyPr wrap="square" rtlCol="0">
            <a:spAutoFit/>
          </a:bodyPr>
          <a:lstStyle/>
          <a:p>
            <a:pPr algn="ctr"/>
            <a:r>
              <a:rPr lang="el-GR" b="1" dirty="0" smtClean="0"/>
              <a:t>1. Ενδοσκόπηση</a:t>
            </a:r>
          </a:p>
          <a:p>
            <a:r>
              <a:rPr lang="el-GR" dirty="0" smtClean="0"/>
              <a:t> </a:t>
            </a:r>
            <a:r>
              <a:rPr lang="el-GR" sz="1600" dirty="0" smtClean="0"/>
              <a:t>Γίνεται γαστροσκόπηση για ιστολογική και μικροβιολογική εξέταση.  Με τη μέθοδο λαμβάνεται τεμάχιο του γαστρεντερικού βλεννογόνου το οποίο χρησιμοποιείται :</a:t>
            </a:r>
          </a:p>
          <a:p>
            <a:r>
              <a:rPr lang="el-GR" sz="1600" dirty="0" smtClean="0"/>
              <a:t>Α) για τη λήψη αποτυπώματος σε αντικειμενοφόρο πλάκα. Το αποτύπωμα βάφεται και αποκαλύπτεται ο μικροοργανισμός με μικροσκόπηση</a:t>
            </a:r>
          </a:p>
          <a:p>
            <a:r>
              <a:rPr lang="el-GR" sz="1600" dirty="0" smtClean="0"/>
              <a:t>Β) για την άμεση ανίχνευση της παραγωγής ουρεάσης. Αν ο αριθμός των μικροβίων είναι μικρός, το τεστ μπορεί να είναι ψευδώς αρνητικό</a:t>
            </a:r>
          </a:p>
          <a:p>
            <a:r>
              <a:rPr lang="el-GR" sz="1600" dirty="0" smtClean="0"/>
              <a:t>Γ) μετά από λειοτρίβηση, για καλλιέργεια σε στερεό θρεπτικό υλικό και σε ζωμό  </a:t>
            </a:r>
            <a:endParaRPr lang="el-GR" sz="160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7" name="Picture 3" descr="C:\Documents and Settings\Eleni\Τα έγγραφά μου\Downloads\pylori.jpg"/>
          <p:cNvPicPr>
            <a:picLocks noChangeAspect="1" noChangeArrowheads="1"/>
          </p:cNvPicPr>
          <p:nvPr/>
        </p:nvPicPr>
        <p:blipFill>
          <a:blip r:embed="rId2" cstate="print"/>
          <a:srcRect/>
          <a:stretch>
            <a:fillRect/>
          </a:stretch>
        </p:blipFill>
        <p:spPr bwMode="auto">
          <a:xfrm>
            <a:off x="428595" y="1214422"/>
            <a:ext cx="4643471" cy="3286148"/>
          </a:xfrm>
          <a:prstGeom prst="rect">
            <a:avLst/>
          </a:prstGeom>
          <a:noFill/>
        </p:spPr>
      </p:pic>
      <p:pic>
        <p:nvPicPr>
          <p:cNvPr id="1029" name="Picture 5" descr="C:\Documents and Settings\Eleni\Τα έγγραφά μου\Downloads\H-Pylori-PA5-32442-Antibody-Immunohistochemistry.jpg"/>
          <p:cNvPicPr>
            <a:picLocks noChangeAspect="1" noChangeArrowheads="1"/>
          </p:cNvPicPr>
          <p:nvPr/>
        </p:nvPicPr>
        <p:blipFill>
          <a:blip r:embed="rId3" cstate="print"/>
          <a:srcRect/>
          <a:stretch>
            <a:fillRect/>
          </a:stretch>
        </p:blipFill>
        <p:spPr bwMode="auto">
          <a:xfrm>
            <a:off x="5643538" y="1285860"/>
            <a:ext cx="3500462" cy="3208338"/>
          </a:xfrm>
          <a:prstGeom prst="rect">
            <a:avLst/>
          </a:prstGeom>
          <a:noFill/>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C:\Documents and Settings\Eleni\Τα έγγραφά μου\Downloads\helicobacter-pylori-gram-stain-micrograph.jpg"/>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5072066" y="1214422"/>
            <a:ext cx="3810000" cy="3810000"/>
          </a:xfrm>
          <a:prstGeom prst="rect">
            <a:avLst/>
          </a:prstGeom>
          <a:noFill/>
        </p:spPr>
      </p:pic>
      <p:pic>
        <p:nvPicPr>
          <p:cNvPr id="183302" name="Picture 6" descr="C:\Documents and Settings\Eleni\Τα έγγραφά μου\Downloads\294550.jpg"/>
          <p:cNvPicPr>
            <a:picLocks noChangeAspect="1" noChangeArrowheads="1"/>
          </p:cNvPicPr>
          <p:nvPr/>
        </p:nvPicPr>
        <p:blipFill>
          <a:blip r:embed="rId3" cstate="print"/>
          <a:srcRect/>
          <a:stretch>
            <a:fillRect/>
          </a:stretch>
        </p:blipFill>
        <p:spPr bwMode="auto">
          <a:xfrm>
            <a:off x="642910" y="1357298"/>
            <a:ext cx="3603628" cy="3429024"/>
          </a:xfrm>
          <a:prstGeom prst="rect">
            <a:avLst/>
          </a:prstGeom>
          <a:noFill/>
        </p:spPr>
      </p:pic>
      <p:sp>
        <p:nvSpPr>
          <p:cNvPr id="5" name="4 - TextBox"/>
          <p:cNvSpPr txBox="1"/>
          <p:nvPr/>
        </p:nvSpPr>
        <p:spPr>
          <a:xfrm>
            <a:off x="2000232" y="5214950"/>
            <a:ext cx="5072098" cy="307777"/>
          </a:xfrm>
          <a:prstGeom prst="rect">
            <a:avLst/>
          </a:prstGeom>
          <a:noFill/>
        </p:spPr>
        <p:txBody>
          <a:bodyPr wrap="square" rtlCol="0">
            <a:spAutoFit/>
          </a:bodyPr>
          <a:lstStyle/>
          <a:p>
            <a:r>
              <a:rPr lang="el-GR" sz="1400" dirty="0" smtClean="0"/>
              <a:t>Ελικοβακτηρίδια του πυλωρού στο μικροσκόπιο μετά από χρώση</a:t>
            </a:r>
            <a:endParaRPr lang="el-GR" sz="14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000232" y="1714488"/>
            <a:ext cx="5214974" cy="4585871"/>
          </a:xfrm>
          <a:prstGeom prst="rect">
            <a:avLst/>
          </a:prstGeom>
          <a:noFill/>
          <a:ln>
            <a:solidFill>
              <a:schemeClr val="accent2">
                <a:lumMod val="75000"/>
              </a:schemeClr>
            </a:solidFill>
          </a:ln>
        </p:spPr>
        <p:txBody>
          <a:bodyPr wrap="square" rtlCol="0">
            <a:spAutoFit/>
          </a:bodyPr>
          <a:lstStyle/>
          <a:p>
            <a:pPr algn="ctr"/>
            <a:r>
              <a:rPr lang="el-GR" b="1" dirty="0" smtClean="0"/>
              <a:t>Καλλιέργεια δείγματος</a:t>
            </a:r>
          </a:p>
          <a:p>
            <a:pPr algn="ctr"/>
            <a:endParaRPr lang="el-GR" b="1" dirty="0" smtClean="0"/>
          </a:p>
          <a:p>
            <a:r>
              <a:rPr lang="el-GR" sz="1600" dirty="0" smtClean="0"/>
              <a:t>Καλλιέργεια δείγματος σε εκλεκτικό θρεπτικό υλικό, όπως το </a:t>
            </a:r>
            <a:r>
              <a:rPr lang="en-US" sz="1600" dirty="0" err="1" smtClean="0"/>
              <a:t>Skirrow</a:t>
            </a:r>
            <a:r>
              <a:rPr lang="en-US" sz="1600" dirty="0" smtClean="0"/>
              <a:t> </a:t>
            </a:r>
            <a:r>
              <a:rPr lang="el-GR" sz="1600" dirty="0" smtClean="0"/>
              <a:t>με αντιβιοτικά και σε εμπλουτισμένο μη εκλεκτικό θρεπτικό υλικό, όπως το σοκολατόχρωμο άγαρ. Επώαση σε μικροαερόφιλες συνθήκες στους 37</a:t>
            </a:r>
            <a:r>
              <a:rPr lang="el-GR" sz="1600" baseline="30000" dirty="0" smtClean="0"/>
              <a:t>ο</a:t>
            </a:r>
            <a:r>
              <a:rPr lang="el-GR" sz="1600" dirty="0" smtClean="0"/>
              <a:t> </a:t>
            </a:r>
            <a:r>
              <a:rPr lang="en-US" sz="1600" dirty="0" smtClean="0"/>
              <a:t>C</a:t>
            </a:r>
            <a:r>
              <a:rPr lang="el-GR" sz="1600" dirty="0" smtClean="0"/>
              <a:t>.</a:t>
            </a:r>
          </a:p>
          <a:p>
            <a:r>
              <a:rPr lang="el-GR" sz="1600" dirty="0" smtClean="0"/>
              <a:t>Η καλλιέργεια του δείγματος πρέπει να γίνεται αμέσως ή το δείγμα να διατηρείται σε </a:t>
            </a:r>
            <a:r>
              <a:rPr lang="en-US" sz="1600" dirty="0" smtClean="0"/>
              <a:t>Brucella broth +20% glycerol</a:t>
            </a:r>
            <a:r>
              <a:rPr lang="el-GR" sz="1600" dirty="0" smtClean="0"/>
              <a:t> και</a:t>
            </a:r>
            <a:r>
              <a:rPr lang="en-US" sz="1600" dirty="0" smtClean="0"/>
              <a:t> </a:t>
            </a:r>
            <a:r>
              <a:rPr lang="el-GR" sz="1600" dirty="0" smtClean="0"/>
              <a:t>παραμονή στους </a:t>
            </a:r>
            <a:r>
              <a:rPr lang="en-US" sz="1600" dirty="0" smtClean="0"/>
              <a:t>-20</a:t>
            </a:r>
            <a:r>
              <a:rPr lang="el-GR" sz="1600" baseline="30000" dirty="0" smtClean="0"/>
              <a:t>ο</a:t>
            </a:r>
            <a:r>
              <a:rPr lang="el-GR" sz="1600" dirty="0" smtClean="0"/>
              <a:t> </a:t>
            </a:r>
            <a:r>
              <a:rPr lang="en-US" sz="1600" dirty="0" smtClean="0"/>
              <a:t> C</a:t>
            </a:r>
            <a:r>
              <a:rPr lang="el-GR" sz="1600" dirty="0" smtClean="0"/>
              <a:t> μέχρι την καλλιέργεια.</a:t>
            </a:r>
          </a:p>
          <a:p>
            <a:r>
              <a:rPr lang="el-GR" sz="1600" dirty="0" smtClean="0"/>
              <a:t>Μετά την ανάπτυξη του μικροβίου ακολουθεί χρώση </a:t>
            </a:r>
            <a:r>
              <a:rPr lang="en-US" sz="1600" dirty="0" smtClean="0"/>
              <a:t>Gram</a:t>
            </a:r>
            <a:r>
              <a:rPr lang="el-GR" sz="1600" dirty="0" smtClean="0"/>
              <a:t> και βιοχημικές εξετάσεις.</a:t>
            </a:r>
          </a:p>
          <a:p>
            <a:endParaRPr lang="el-GR" sz="1600" dirty="0" smtClean="0"/>
          </a:p>
          <a:p>
            <a:r>
              <a:rPr lang="el-GR" sz="1600" b="1" dirty="0" smtClean="0"/>
              <a:t>Χρώση </a:t>
            </a:r>
            <a:r>
              <a:rPr lang="en-US" sz="1600" b="1" dirty="0" smtClean="0"/>
              <a:t>Gram</a:t>
            </a:r>
            <a:r>
              <a:rPr lang="el-GR" sz="1600" b="1" dirty="0" smtClean="0"/>
              <a:t>: </a:t>
            </a:r>
            <a:r>
              <a:rPr lang="en-US" sz="1600" dirty="0" smtClean="0"/>
              <a:t>Gram (-), </a:t>
            </a:r>
            <a:r>
              <a:rPr lang="el-GR" sz="1600" dirty="0" smtClean="0"/>
              <a:t>σπειροειδές βακτήριο</a:t>
            </a:r>
          </a:p>
          <a:p>
            <a:r>
              <a:rPr lang="el-GR" sz="1600" b="1" dirty="0" smtClean="0"/>
              <a:t>Βιοχημικές ιδιότητες: </a:t>
            </a:r>
            <a:r>
              <a:rPr lang="el-GR" sz="1600" dirty="0" smtClean="0"/>
              <a:t>καταλάση (+), ουρεάση (+), δεν υδρολύει το </a:t>
            </a:r>
            <a:r>
              <a:rPr lang="el-GR" sz="1600" dirty="0" err="1" smtClean="0"/>
              <a:t>ιππουρικό</a:t>
            </a:r>
            <a:r>
              <a:rPr lang="el-GR" sz="1600" dirty="0" smtClean="0"/>
              <a:t>, ανθεκτικό στο </a:t>
            </a:r>
            <a:r>
              <a:rPr lang="el-GR" sz="1600" dirty="0" err="1" smtClean="0"/>
              <a:t>ναλιδιξικό</a:t>
            </a:r>
            <a:r>
              <a:rPr lang="el-GR" sz="1600" dirty="0" smtClean="0"/>
              <a:t> οξύ (30μ</a:t>
            </a:r>
            <a:r>
              <a:rPr lang="en-US" sz="1600" dirty="0" smtClean="0"/>
              <a:t>g)</a:t>
            </a:r>
            <a:r>
              <a:rPr lang="el-GR" sz="1600" dirty="0" smtClean="0"/>
              <a:t>, ευαίσθητο στην </a:t>
            </a:r>
            <a:r>
              <a:rPr lang="el-GR" sz="1600" dirty="0" err="1" smtClean="0"/>
              <a:t>κεφαλοθίνη</a:t>
            </a:r>
            <a:r>
              <a:rPr lang="el-GR" sz="1600" dirty="0" smtClean="0"/>
              <a:t> (30μ</a:t>
            </a:r>
            <a:r>
              <a:rPr lang="en-US" sz="1600" dirty="0" smtClean="0"/>
              <a:t>g)</a:t>
            </a:r>
          </a:p>
          <a:p>
            <a:endParaRPr lang="en-US" sz="1600" dirty="0" smtClean="0"/>
          </a:p>
          <a:p>
            <a:r>
              <a:rPr lang="el-GR" sz="1600" dirty="0" smtClean="0"/>
              <a:t>Τυποποίηση μικροβίου με ΑΡΙ </a:t>
            </a:r>
            <a:r>
              <a:rPr lang="en-US" sz="1600" dirty="0" smtClean="0"/>
              <a:t>Camp</a:t>
            </a:r>
            <a:endParaRPr lang="el-GR" sz="1600"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1406" y="1857364"/>
            <a:ext cx="3000396" cy="2154436"/>
          </a:xfrm>
          <a:prstGeom prst="rect">
            <a:avLst/>
          </a:prstGeom>
          <a:noFill/>
          <a:ln>
            <a:solidFill>
              <a:schemeClr val="accent2"/>
            </a:solidFill>
          </a:ln>
        </p:spPr>
        <p:txBody>
          <a:bodyPr wrap="square" rtlCol="0">
            <a:spAutoFit/>
          </a:bodyPr>
          <a:lstStyle/>
          <a:p>
            <a:pPr algn="ctr"/>
            <a:r>
              <a:rPr lang="el-GR" b="1" dirty="0" smtClean="0"/>
              <a:t>2. Δοκιμασία ουρεάσης (</a:t>
            </a:r>
            <a:r>
              <a:rPr lang="en-US" b="1" dirty="0" smtClean="0"/>
              <a:t>urea breath test)</a:t>
            </a:r>
          </a:p>
          <a:p>
            <a:pPr algn="ctr"/>
            <a:endParaRPr lang="en-US" b="1" dirty="0" smtClean="0"/>
          </a:p>
          <a:p>
            <a:r>
              <a:rPr lang="el-GR" sz="1600" dirty="0" smtClean="0"/>
              <a:t>Ο ασθενής εισπνέει </a:t>
            </a:r>
            <a:r>
              <a:rPr lang="el-GR" sz="1600" baseline="30000" dirty="0" smtClean="0"/>
              <a:t>13</a:t>
            </a:r>
            <a:r>
              <a:rPr lang="en-US" sz="1600" dirty="0" smtClean="0"/>
              <a:t>C urea</a:t>
            </a:r>
            <a:r>
              <a:rPr lang="el-GR" sz="1600" dirty="0" smtClean="0"/>
              <a:t>. Αν υπάρχει το μικρόβιο </a:t>
            </a:r>
            <a:r>
              <a:rPr lang="en-US" sz="1600" i="1" dirty="0" smtClean="0"/>
              <a:t>H. pylori, </a:t>
            </a:r>
            <a:r>
              <a:rPr lang="el-GR" sz="1600" dirty="0" smtClean="0"/>
              <a:t>η ουρεάση μετατρέπει την ουρία σε </a:t>
            </a:r>
            <a:r>
              <a:rPr lang="el-GR" sz="1600" baseline="30000" dirty="0" smtClean="0"/>
              <a:t>13</a:t>
            </a:r>
            <a:r>
              <a:rPr lang="en-US" sz="1600" dirty="0" smtClean="0"/>
              <a:t>CO</a:t>
            </a:r>
            <a:r>
              <a:rPr lang="en-US" sz="1600" baseline="-25000" dirty="0" smtClean="0"/>
              <a:t>2</a:t>
            </a:r>
            <a:r>
              <a:rPr lang="el-GR" sz="1600" dirty="0" smtClean="0"/>
              <a:t>, το οποίο μπορεί να μετρηθεί. </a:t>
            </a:r>
            <a:endParaRPr lang="el-GR" sz="1600" dirty="0"/>
          </a:p>
        </p:txBody>
      </p:sp>
      <p:sp>
        <p:nvSpPr>
          <p:cNvPr id="3" name="2 - TextBox"/>
          <p:cNvSpPr txBox="1"/>
          <p:nvPr/>
        </p:nvSpPr>
        <p:spPr>
          <a:xfrm>
            <a:off x="3214678" y="1857364"/>
            <a:ext cx="2428892" cy="2154436"/>
          </a:xfrm>
          <a:prstGeom prst="rect">
            <a:avLst/>
          </a:prstGeom>
          <a:noFill/>
          <a:ln>
            <a:solidFill>
              <a:schemeClr val="accent2"/>
            </a:solidFill>
          </a:ln>
        </p:spPr>
        <p:txBody>
          <a:bodyPr wrap="square" rtlCol="0">
            <a:spAutoFit/>
          </a:bodyPr>
          <a:lstStyle/>
          <a:p>
            <a:pPr algn="ctr"/>
            <a:endParaRPr lang="el-GR" b="1" dirty="0" smtClean="0"/>
          </a:p>
          <a:p>
            <a:pPr algn="ctr"/>
            <a:r>
              <a:rPr lang="el-GR" b="1" dirty="0" smtClean="0"/>
              <a:t>3. Ορολογική διάγνωση</a:t>
            </a:r>
          </a:p>
          <a:p>
            <a:endParaRPr lang="el-GR" sz="1600" dirty="0" smtClean="0"/>
          </a:p>
          <a:p>
            <a:r>
              <a:rPr lang="el-GR" sz="1600" dirty="0" smtClean="0"/>
              <a:t>Ανίχνευση αντισωμάτων στον ορό του ασθενή.</a:t>
            </a:r>
          </a:p>
          <a:p>
            <a:endParaRPr lang="el-GR" sz="1600" dirty="0" smtClean="0"/>
          </a:p>
          <a:p>
            <a:r>
              <a:rPr lang="el-GR" sz="1600" dirty="0" smtClean="0"/>
              <a:t> </a:t>
            </a:r>
            <a:endParaRPr lang="el-GR" sz="1600" dirty="0"/>
          </a:p>
        </p:txBody>
      </p:sp>
      <p:sp>
        <p:nvSpPr>
          <p:cNvPr id="4" name="3 - TextBox"/>
          <p:cNvSpPr txBox="1"/>
          <p:nvPr/>
        </p:nvSpPr>
        <p:spPr>
          <a:xfrm>
            <a:off x="5857884" y="1857364"/>
            <a:ext cx="3071834" cy="2154436"/>
          </a:xfrm>
          <a:prstGeom prst="rect">
            <a:avLst/>
          </a:prstGeom>
          <a:noFill/>
          <a:ln>
            <a:solidFill>
              <a:schemeClr val="accent2"/>
            </a:solidFill>
          </a:ln>
        </p:spPr>
        <p:txBody>
          <a:bodyPr wrap="square" rtlCol="0">
            <a:spAutoFit/>
          </a:bodyPr>
          <a:lstStyle/>
          <a:p>
            <a:pPr algn="ctr"/>
            <a:endParaRPr lang="el-GR" b="1" dirty="0" smtClean="0"/>
          </a:p>
          <a:p>
            <a:pPr algn="ctr"/>
            <a:r>
              <a:rPr lang="el-GR" b="1" dirty="0" smtClean="0"/>
              <a:t>4. Μοριακή ανίχνευση</a:t>
            </a:r>
          </a:p>
          <a:p>
            <a:pPr algn="ctr"/>
            <a:endParaRPr lang="el-GR" b="1" dirty="0" smtClean="0"/>
          </a:p>
          <a:p>
            <a:r>
              <a:rPr lang="el-GR" sz="1600" dirty="0" smtClean="0"/>
              <a:t>Χρήση εμπορευματοποιημένων κιτς </a:t>
            </a:r>
            <a:r>
              <a:rPr lang="en-US" sz="1600" dirty="0" smtClean="0"/>
              <a:t>PCR</a:t>
            </a:r>
            <a:r>
              <a:rPr lang="el-GR" sz="1600" dirty="0" smtClean="0"/>
              <a:t> για την ανίχνευση ειδικών αλληλουχιών </a:t>
            </a:r>
            <a:r>
              <a:rPr lang="en-US" sz="1600" dirty="0" smtClean="0"/>
              <a:t>DNA </a:t>
            </a:r>
            <a:r>
              <a:rPr lang="el-GR" sz="1600" dirty="0" smtClean="0"/>
              <a:t>του μικροβίου</a:t>
            </a:r>
          </a:p>
          <a:p>
            <a:endParaRPr lang="el-GR" sz="1600" dirty="0" smtClean="0"/>
          </a:p>
          <a:p>
            <a:endParaRPr lang="el-GR" sz="1600" dirty="0"/>
          </a:p>
        </p:txBody>
      </p:sp>
      <p:pic>
        <p:nvPicPr>
          <p:cNvPr id="5" name="Picture 2" descr="C:\Documents and Settings\Eleni\Τα έγγραφά μου\Downloads\H.Pylori-diagnosis.png"/>
          <p:cNvPicPr>
            <a:picLocks noChangeAspect="1" noChangeArrowheads="1"/>
          </p:cNvPicPr>
          <p:nvPr/>
        </p:nvPicPr>
        <p:blipFill>
          <a:blip r:embed="rId2" cstate="print"/>
          <a:srcRect/>
          <a:stretch>
            <a:fillRect/>
          </a:stretch>
        </p:blipFill>
        <p:spPr bwMode="auto">
          <a:xfrm>
            <a:off x="285720" y="4286256"/>
            <a:ext cx="8432800" cy="2057400"/>
          </a:xfrm>
          <a:prstGeom prst="rect">
            <a:avLst/>
          </a:prstGeom>
          <a:noFill/>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Eleni\Τα έγγραφά μου\Downloads\2452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64163" y="3212976"/>
            <a:ext cx="2600325" cy="1951037"/>
          </a:xfrm>
          <a:prstGeom prst="rect">
            <a:avLst/>
          </a:prstGeom>
          <a:noFill/>
        </p:spPr>
      </p:pic>
      <p:sp>
        <p:nvSpPr>
          <p:cNvPr id="3" name="2 - TextBox"/>
          <p:cNvSpPr txBox="1"/>
          <p:nvPr/>
        </p:nvSpPr>
        <p:spPr>
          <a:xfrm>
            <a:off x="4229630" y="3473713"/>
            <a:ext cx="2214578" cy="1323439"/>
          </a:xfrm>
          <a:prstGeom prst="rect">
            <a:avLst/>
          </a:prstGeom>
          <a:noFill/>
          <a:ln>
            <a:solidFill>
              <a:schemeClr val="accent1"/>
            </a:solidFill>
          </a:ln>
        </p:spPr>
        <p:txBody>
          <a:bodyPr wrap="square" rtlCol="0">
            <a:spAutoFit/>
          </a:bodyPr>
          <a:lstStyle/>
          <a:p>
            <a:r>
              <a:rPr lang="el-GR" sz="1600" dirty="0" smtClean="0"/>
              <a:t>Γρήγορη ανίχνευση του ελικοβακτηριδίου του πυλωρού με </a:t>
            </a:r>
            <a:r>
              <a:rPr lang="el-GR" sz="1600" dirty="0" err="1" smtClean="0"/>
              <a:t>ανοσοχρωματογραφία</a:t>
            </a:r>
            <a:r>
              <a:rPr lang="el-GR" sz="1600" dirty="0" smtClean="0"/>
              <a:t> ροής</a:t>
            </a:r>
            <a:endParaRPr lang="el-GR" sz="1600" dirty="0"/>
          </a:p>
        </p:txBody>
      </p:sp>
      <p:pic>
        <p:nvPicPr>
          <p:cNvPr id="4" name="Picture 5" descr="Σχετική εικόνα"/>
          <p:cNvPicPr>
            <a:picLocks noChangeAspect="1" noChangeArrowheads="1"/>
          </p:cNvPicPr>
          <p:nvPr/>
        </p:nvPicPr>
        <p:blipFill>
          <a:blip r:embed="rId3" cstate="print"/>
          <a:srcRect/>
          <a:stretch>
            <a:fillRect/>
          </a:stretch>
        </p:blipFill>
        <p:spPr bwMode="auto">
          <a:xfrm>
            <a:off x="251520" y="2420888"/>
            <a:ext cx="3810000" cy="3810000"/>
          </a:xfrm>
          <a:prstGeom prst="rect">
            <a:avLst/>
          </a:prstGeom>
          <a:noFill/>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99792" y="1844824"/>
            <a:ext cx="3888432"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Μετάδοση – Θεραπεία - Πρόληψη</a:t>
            </a:r>
            <a:endParaRPr lang="el-GR" b="1" dirty="0"/>
          </a:p>
        </p:txBody>
      </p:sp>
      <p:sp>
        <p:nvSpPr>
          <p:cNvPr id="3" name="2 - TextBox"/>
          <p:cNvSpPr txBox="1"/>
          <p:nvPr/>
        </p:nvSpPr>
        <p:spPr>
          <a:xfrm>
            <a:off x="2627784" y="2420888"/>
            <a:ext cx="3960440"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 άνθρωπος είναι το κύριο υποδόχο του μικροβίου. Μεταδίδεται με την κοπρανοστοματική οδό από άτομο σε άτομο</a:t>
            </a:r>
          </a:p>
          <a:p>
            <a:endParaRPr lang="el-GR" sz="1600" dirty="0" smtClean="0"/>
          </a:p>
          <a:p>
            <a:r>
              <a:rPr lang="el-GR" sz="1600" dirty="0" smtClean="0"/>
              <a:t>Η θεραπεία επιτυγχάνεται με τη χορήγηση σύνθετων θεραπευτικών σχημάτων με αντιβιοτικά και αναστολείς της αντλίας πρωτονίων (π.χ. </a:t>
            </a:r>
            <a:r>
              <a:rPr lang="el-GR" sz="1600" dirty="0" err="1" smtClean="0"/>
              <a:t>ομεπραζόλης</a:t>
            </a:r>
            <a:r>
              <a:rPr lang="el-GR" sz="1600" dirty="0" smtClean="0"/>
              <a:t>)</a:t>
            </a:r>
          </a:p>
          <a:p>
            <a:endParaRPr lang="el-GR" sz="1600" dirty="0" smtClean="0"/>
          </a:p>
          <a:p>
            <a:r>
              <a:rPr lang="el-GR" sz="1600" dirty="0" smtClean="0"/>
              <a:t>Εμβόλιο δεν έχει παρασκευαστεί ακόμη</a:t>
            </a:r>
            <a:endParaRPr lang="el-GR" sz="1600"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460976"/>
          <a:ext cx="6096000" cy="4546600"/>
        </p:xfrm>
        <a:graphic>
          <a:graphicData uri="http://schemas.openxmlformats.org/drawingml/2006/table">
            <a:tbl>
              <a:tblPr firstRow="1" bandRow="1">
                <a:tableStyleId>{5C22544A-7EE6-4342-B048-85BDC9FD1C3A}</a:tableStyleId>
              </a:tblPr>
              <a:tblGrid>
                <a:gridCol w="2399928"/>
                <a:gridCol w="3696072"/>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t>Διάκριση λοιμώξεων του κατώτερου  γαστρεντερικού συστήματος </a:t>
                      </a:r>
                    </a:p>
                    <a:p>
                      <a:endParaRPr lang="el-GR" dirty="0"/>
                    </a:p>
                  </a:txBody>
                  <a:tcPr/>
                </a:tc>
                <a:tc hMerge="1">
                  <a:txBody>
                    <a:bodyPr/>
                    <a:lstStyle/>
                    <a:p>
                      <a:endParaRPr lang="el-GR" dirty="0"/>
                    </a:p>
                  </a:txBody>
                  <a:tcPr/>
                </a:tc>
              </a:tr>
              <a:tr h="370840">
                <a:tc>
                  <a:txBody>
                    <a:bodyPr/>
                    <a:lstStyle/>
                    <a:p>
                      <a:r>
                        <a:rPr lang="el-GR" sz="1400" dirty="0" smtClean="0"/>
                        <a:t>Γαστρεντερίτιδα</a:t>
                      </a:r>
                      <a:r>
                        <a:rPr lang="el-GR" sz="1400" baseline="0" dirty="0" smtClean="0"/>
                        <a:t> </a:t>
                      </a:r>
                      <a:endParaRPr lang="el-GR" sz="1400" dirty="0"/>
                    </a:p>
                  </a:txBody>
                  <a:tcPr/>
                </a:tc>
                <a:tc>
                  <a:txBody>
                    <a:bodyPr/>
                    <a:lstStyle/>
                    <a:p>
                      <a:r>
                        <a:rPr lang="el-GR" sz="1400" dirty="0" smtClean="0"/>
                        <a:t>Χαρακτηρίζεται από συμπτώματα όπως ναυτία, έμετος,</a:t>
                      </a:r>
                      <a:r>
                        <a:rPr lang="el-GR" sz="1400" baseline="0" dirty="0" smtClean="0"/>
                        <a:t> διάρροια και δυσφορία στην κοιλιακή χώρα</a:t>
                      </a:r>
                      <a:endParaRPr lang="el-GR" sz="1400" dirty="0"/>
                    </a:p>
                  </a:txBody>
                  <a:tcPr/>
                </a:tc>
              </a:tr>
              <a:tr h="370840">
                <a:tc>
                  <a:txBody>
                    <a:bodyPr/>
                    <a:lstStyle/>
                    <a:p>
                      <a:r>
                        <a:rPr lang="el-GR" sz="1400" dirty="0" smtClean="0"/>
                        <a:t>Διάρροια</a:t>
                      </a:r>
                      <a:endParaRPr lang="el-GR" sz="1400" dirty="0"/>
                    </a:p>
                  </a:txBody>
                  <a:tcPr/>
                </a:tc>
                <a:tc>
                  <a:txBody>
                    <a:bodyPr/>
                    <a:lstStyle/>
                    <a:p>
                      <a:r>
                        <a:rPr lang="el-GR" sz="1400" dirty="0" smtClean="0"/>
                        <a:t>Ανώμαλη αποβολή</a:t>
                      </a:r>
                      <a:r>
                        <a:rPr lang="el-GR" sz="1400" baseline="0" dirty="0" smtClean="0"/>
                        <a:t> κοπράνων με συχνές κενώσεις και/ή αραιά κόπρανα. Συνήθως προκαλείται από προσβολή του λεπτού εντέρου και προκαλεί αυξημένη απώλεια υγρών και ηλεκτρολυτών</a:t>
                      </a:r>
                      <a:endParaRPr lang="el-GR" sz="1400" dirty="0"/>
                    </a:p>
                  </a:txBody>
                  <a:tcPr/>
                </a:tc>
              </a:tr>
              <a:tr h="370840">
                <a:tc>
                  <a:txBody>
                    <a:bodyPr/>
                    <a:lstStyle/>
                    <a:p>
                      <a:r>
                        <a:rPr lang="el-GR" sz="1400" dirty="0" smtClean="0"/>
                        <a:t>Δυσεντερία </a:t>
                      </a:r>
                      <a:endParaRPr lang="el-GR" sz="1400" dirty="0"/>
                    </a:p>
                  </a:txBody>
                  <a:tcPr/>
                </a:tc>
                <a:tc>
                  <a:txBody>
                    <a:bodyPr/>
                    <a:lstStyle/>
                    <a:p>
                      <a:r>
                        <a:rPr lang="el-GR" sz="1400" dirty="0" smtClean="0"/>
                        <a:t>Φλεγμονώδης διαταραχή του γαστρεντερικού συστήματος που πολλές φορές συνοδεύεται από την παρουσία αίματος και πυοσφαιρίων στα</a:t>
                      </a:r>
                      <a:r>
                        <a:rPr lang="el-GR" sz="1400" baseline="0" dirty="0" smtClean="0"/>
                        <a:t> κόπρανα. Χαρακτηρίζεται από συμπτώματα πόνου, πυρετού, κοιλιακών κραμπών. Συνήθως προκαλείται από νόσο του παχέως εντέρου</a:t>
                      </a:r>
                      <a:r>
                        <a:rPr lang="el-GR" sz="1400" dirty="0" smtClean="0"/>
                        <a:t> </a:t>
                      </a:r>
                      <a:endParaRPr lang="el-GR" sz="1400" dirty="0"/>
                    </a:p>
                  </a:txBody>
                  <a:tcPr/>
                </a:tc>
              </a:tr>
              <a:tr h="370840">
                <a:tc>
                  <a:txBody>
                    <a:bodyPr/>
                    <a:lstStyle/>
                    <a:p>
                      <a:r>
                        <a:rPr lang="el-GR" sz="1400" dirty="0" smtClean="0"/>
                        <a:t>Εντεροκολίτιδα </a:t>
                      </a:r>
                      <a:endParaRPr lang="el-GR" sz="1400" dirty="0"/>
                    </a:p>
                  </a:txBody>
                  <a:tcPr/>
                </a:tc>
                <a:tc>
                  <a:txBody>
                    <a:bodyPr/>
                    <a:lstStyle/>
                    <a:p>
                      <a:r>
                        <a:rPr lang="el-GR" sz="1400" dirty="0" smtClean="0"/>
                        <a:t>Φλεγμονή</a:t>
                      </a:r>
                      <a:r>
                        <a:rPr lang="el-GR" sz="1400" baseline="0" dirty="0" smtClean="0"/>
                        <a:t> του λεπτού και παχέως εντέρου.</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58564" y="2206605"/>
            <a:ext cx="3857652" cy="64633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Κατώτερο πεπτικό σύστημα  Διάρροιες </a:t>
            </a:r>
            <a:endParaRPr lang="el-GR" b="1" dirty="0"/>
          </a:p>
        </p:txBody>
      </p:sp>
      <p:sp>
        <p:nvSpPr>
          <p:cNvPr id="3" name="2 - TextBox"/>
          <p:cNvSpPr txBox="1"/>
          <p:nvPr/>
        </p:nvSpPr>
        <p:spPr>
          <a:xfrm>
            <a:off x="2699792" y="2996952"/>
            <a:ext cx="3744416" cy="246221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ü"/>
            </a:pPr>
            <a:r>
              <a:rPr lang="el-GR" sz="1400" dirty="0" smtClean="0"/>
              <a:t>Η διάρροια είναι το αποτέλεσμα αύξησης των της απώλειας υγρών και ηλεκτρολυτών από τον αυλό του εντέρου. Αυτό οδηγεί στην παραγωγή μη σχηματισμένων ή υδαρών κοπράνων.</a:t>
            </a:r>
          </a:p>
          <a:p>
            <a:pPr>
              <a:buFont typeface="Wingdings" pitchFamily="2" charset="2"/>
              <a:buChar char="ü"/>
            </a:pPr>
            <a:r>
              <a:rPr lang="el-GR" sz="1400" dirty="0" smtClean="0"/>
              <a:t>Οι διάρροιες μπορεί να ποικίλουν από ήπια αυτοϊόμενη διάρροια ως θανατηφόρα διάρροια.</a:t>
            </a:r>
          </a:p>
          <a:p>
            <a:pPr>
              <a:buFont typeface="Wingdings" pitchFamily="2" charset="2"/>
              <a:buChar char="ü"/>
            </a:pPr>
            <a:r>
              <a:rPr lang="el-GR" sz="1400" dirty="0" smtClean="0"/>
              <a:t>Είναι πιθανό να συνυπάρχει πυρετός, έμετος και κακουχία.</a:t>
            </a:r>
          </a:p>
          <a:p>
            <a:pPr>
              <a:buFont typeface="Wingdings" pitchFamily="2" charset="2"/>
              <a:buChar char="ü"/>
            </a:pPr>
            <a:r>
              <a:rPr lang="el-GR" sz="1400" dirty="0" smtClean="0"/>
              <a:t>Η διάρροια θεωρείται βίαιη αποβολή από τον ξενιστή παθογόνων, γεγονός που βοηθά στην διασπορά του.</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214546" y="1477228"/>
            <a:ext cx="5021750" cy="4832092"/>
          </a:xfrm>
          <a:prstGeom prst="rect">
            <a:avLst/>
          </a:prstGeom>
          <a:solidFill>
            <a:schemeClr val="accent1">
              <a:lumMod val="20000"/>
              <a:lumOff val="80000"/>
            </a:schemeClr>
          </a:solidFill>
          <a:ln>
            <a:solidFill>
              <a:schemeClr val="accent2">
                <a:lumMod val="75000"/>
              </a:schemeClr>
            </a:solidFill>
          </a:ln>
          <a:effectLst>
            <a:outerShdw blurRad="50800" dist="38100" dir="5400000" algn="t" rotWithShape="0">
              <a:prstClr val="black">
                <a:alpha val="40000"/>
              </a:prstClr>
            </a:outerShdw>
          </a:effectLst>
        </p:spPr>
        <p:txBody>
          <a:bodyPr wrap="square" rtlCol="0">
            <a:spAutoFit/>
          </a:bodyPr>
          <a:lstStyle/>
          <a:p>
            <a:pPr algn="ctr"/>
            <a:r>
              <a:rPr lang="el-GR" b="1" dirty="0" smtClean="0"/>
              <a:t>Διάρροιες:</a:t>
            </a:r>
          </a:p>
          <a:p>
            <a:pPr algn="ctr"/>
            <a:endParaRPr lang="el-GR" b="1" dirty="0" smtClean="0"/>
          </a:p>
          <a:p>
            <a:pPr>
              <a:buFont typeface="Wingdings" pitchFamily="2" charset="2"/>
              <a:buChar char="§"/>
            </a:pPr>
            <a:r>
              <a:rPr lang="el-GR" sz="1600" dirty="0" smtClean="0"/>
              <a:t>Οι διάρροιες λοιμώδους αιτιολογίας οφείλονται σε βακτήρια, παράσιτα, μύκητες και ιούς</a:t>
            </a:r>
          </a:p>
          <a:p>
            <a:pPr>
              <a:buFont typeface="Wingdings" pitchFamily="2" charset="2"/>
              <a:buChar char="§"/>
            </a:pPr>
            <a:r>
              <a:rPr lang="el-GR" sz="1600" dirty="0" smtClean="0"/>
              <a:t>Οι διάρροιες μπορεί να οφείλονται εκτός από τα παθογόνα μικρόβια, σε διαταραχές της χλωρίδας ή άλλες παθήσεις του εντέρου</a:t>
            </a:r>
          </a:p>
          <a:p>
            <a:pPr>
              <a:buFont typeface="Wingdings" pitchFamily="2" charset="2"/>
              <a:buChar char="§"/>
            </a:pPr>
            <a:r>
              <a:rPr lang="el-GR" sz="1600" dirty="0" smtClean="0"/>
              <a:t>Η διάγνωση του αιτίου της διάρροιας γίνεται κυρίως με μικροβιολογική εξέταση κοπράνων</a:t>
            </a:r>
          </a:p>
          <a:p>
            <a:pPr>
              <a:buFont typeface="Wingdings" pitchFamily="2" charset="2"/>
              <a:buChar char="§"/>
            </a:pPr>
            <a:r>
              <a:rPr lang="el-GR" sz="1600" dirty="0" smtClean="0"/>
              <a:t>Η μικροβιολογική εξέταση κοπράνων δε γίνεται μόνο σε περιπτώσεις διάρροιας, αλλά επίσης και σε πολλές άλλες περιπτώσεις που πρέπει να αποκλειστεί η λοίμωξη του πεπτικού συστήματος</a:t>
            </a:r>
          </a:p>
          <a:p>
            <a:pPr>
              <a:buFont typeface="Wingdings" pitchFamily="2" charset="2"/>
              <a:buChar char="§"/>
            </a:pPr>
            <a:r>
              <a:rPr lang="el-GR" sz="1600" dirty="0" smtClean="0"/>
              <a:t>Στον αναπτυσσόμενο κόσμο η διαρροϊκή νόσος είναι σημαντική αιτία νοσηρότητας και θνησιμότητας, ιδίως σε μικρά παιδιά. Στον ανεπτυγμένο κόσμο αν και παραμένει συχνή νόσος, συνήθως είναι ήπια και αυτοπεριοριζόμενη, εκτός από τα πολύ μικρά παιδιά, τους ηλικιωμένους και τους ανοσοκατεσταλμένους ασθενείς. </a:t>
            </a:r>
            <a:endParaRPr lang="el-GR"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42844" y="1773784"/>
            <a:ext cx="4357718" cy="369332"/>
          </a:xfrm>
          <a:prstGeom prst="rect">
            <a:avLst/>
          </a:prstGeom>
          <a:noFill/>
          <a:ln>
            <a:solidFill>
              <a:schemeClr val="tx2">
                <a:lumMod val="75000"/>
              </a:schemeClr>
            </a:solidFill>
          </a:ln>
        </p:spPr>
        <p:txBody>
          <a:bodyPr wrap="square" rtlCol="0">
            <a:spAutoFit/>
          </a:bodyPr>
          <a:lstStyle/>
          <a:p>
            <a:pPr algn="ctr"/>
            <a:r>
              <a:rPr lang="el-GR" b="1" dirty="0" smtClean="0"/>
              <a:t>Καλλιέργεια σε αιματούχο άγαρ</a:t>
            </a:r>
            <a:endParaRPr lang="el-GR" b="1" dirty="0"/>
          </a:p>
        </p:txBody>
      </p:sp>
      <p:sp>
        <p:nvSpPr>
          <p:cNvPr id="5" name="4 - TextBox"/>
          <p:cNvSpPr txBox="1"/>
          <p:nvPr/>
        </p:nvSpPr>
        <p:spPr>
          <a:xfrm>
            <a:off x="142844" y="2357430"/>
            <a:ext cx="4286280" cy="3416320"/>
          </a:xfrm>
          <a:prstGeom prst="rect">
            <a:avLst/>
          </a:prstGeom>
          <a:noFill/>
          <a:ln>
            <a:solidFill>
              <a:schemeClr val="tx2">
                <a:lumMod val="60000"/>
                <a:lumOff val="40000"/>
              </a:schemeClr>
            </a:solidFill>
          </a:ln>
        </p:spPr>
        <p:txBody>
          <a:bodyPr wrap="square" rtlCol="0">
            <a:spAutoFit/>
          </a:bodyPr>
          <a:lstStyle/>
          <a:p>
            <a:r>
              <a:rPr lang="el-GR" dirty="0" smtClean="0"/>
              <a:t>Η βάση του αιματούχου άγαρ δεν πρέπει να περιέχει σάκχαρα</a:t>
            </a:r>
            <a:r>
              <a:rPr lang="en-US" dirty="0" smtClean="0"/>
              <a:t>.</a:t>
            </a:r>
            <a:endParaRPr lang="el-GR" dirty="0" smtClean="0"/>
          </a:p>
          <a:p>
            <a:r>
              <a:rPr lang="el-GR" dirty="0" smtClean="0"/>
              <a:t>Το αίμα είναι καλύτερα να είναι προβάτου (δεν περιέχει μεγάλες ποσότητες </a:t>
            </a:r>
            <a:r>
              <a:rPr lang="en-US" dirty="0" smtClean="0"/>
              <a:t>NAD</a:t>
            </a:r>
            <a:r>
              <a:rPr lang="el-GR" dirty="0" smtClean="0"/>
              <a:t> με αποτέλεσμα να μην ευνοείται η ανάπτυξη των αιμόφιλων της φυσιολογικής χλωρίδας)</a:t>
            </a:r>
            <a:r>
              <a:rPr lang="en-US" dirty="0" smtClean="0"/>
              <a:t>.</a:t>
            </a:r>
            <a:endParaRPr lang="el-GR" dirty="0" smtClean="0"/>
          </a:p>
          <a:p>
            <a:r>
              <a:rPr lang="el-GR" dirty="0" smtClean="0"/>
              <a:t>Το δείγμα εμβολιάζεται στο ¼ περίπου της επιφάνειας του τρυβλίου και στη συνέχεια επιστρώνεται με αποστειρωμένο κρίκο για την ανάπτυξη μεμονωμένων αποικιών</a:t>
            </a:r>
            <a:r>
              <a:rPr lang="en-US" dirty="0" smtClean="0"/>
              <a:t>.</a:t>
            </a:r>
            <a:endParaRPr lang="el-GR" dirty="0" smtClean="0"/>
          </a:p>
          <a:p>
            <a:r>
              <a:rPr lang="el-GR" dirty="0" smtClean="0"/>
              <a:t>Επώαση στους 37</a:t>
            </a:r>
            <a:r>
              <a:rPr lang="el-GR" baseline="30000" dirty="0" smtClean="0"/>
              <a:t>ο</a:t>
            </a:r>
            <a:r>
              <a:rPr lang="el-GR" dirty="0" smtClean="0"/>
              <a:t> </a:t>
            </a:r>
            <a:r>
              <a:rPr lang="en-US" dirty="0" smtClean="0"/>
              <a:t>C</a:t>
            </a:r>
            <a:r>
              <a:rPr lang="el-GR" dirty="0" smtClean="0"/>
              <a:t> για 24 ώρες</a:t>
            </a:r>
            <a:endParaRPr lang="el-GR" dirty="0"/>
          </a:p>
        </p:txBody>
      </p:sp>
      <p:pic>
        <p:nvPicPr>
          <p:cNvPr id="6" name="Picture 2" descr="C:\Documents and Settings\Eleni\Τα έγγραφά μου\Downloads\S.+pyogenes+β-αιμόλυση.jpg"/>
          <p:cNvPicPr>
            <a:picLocks noChangeAspect="1" noChangeArrowheads="1"/>
          </p:cNvPicPr>
          <p:nvPr/>
        </p:nvPicPr>
        <p:blipFill>
          <a:blip r:embed="rId2" cstate="print">
            <a:clrChange>
              <a:clrFrom>
                <a:srgbClr val="FFFFFF"/>
              </a:clrFrom>
              <a:clrTo>
                <a:srgbClr val="FFFFFF">
                  <a:alpha val="0"/>
                </a:srgbClr>
              </a:clrTo>
            </a:clrChange>
          </a:blip>
          <a:srcRect l="10156" r="10156" b="6250"/>
          <a:stretch>
            <a:fillRect/>
          </a:stretch>
        </p:blipFill>
        <p:spPr bwMode="auto">
          <a:xfrm>
            <a:off x="4857752" y="1785926"/>
            <a:ext cx="4071966" cy="3714776"/>
          </a:xfrm>
          <a:prstGeom prst="rect">
            <a:avLst/>
          </a:prstGeom>
          <a:noFill/>
        </p:spPr>
      </p:pic>
      <p:sp>
        <p:nvSpPr>
          <p:cNvPr id="7" name="6 - TextBox"/>
          <p:cNvSpPr txBox="1"/>
          <p:nvPr/>
        </p:nvSpPr>
        <p:spPr>
          <a:xfrm>
            <a:off x="4857752" y="5500702"/>
            <a:ext cx="4071966" cy="523220"/>
          </a:xfrm>
          <a:prstGeom prst="rect">
            <a:avLst/>
          </a:prstGeom>
          <a:noFill/>
        </p:spPr>
        <p:txBody>
          <a:bodyPr wrap="square" rtlCol="0">
            <a:spAutoFit/>
          </a:bodyPr>
          <a:lstStyle/>
          <a:p>
            <a:r>
              <a:rPr lang="el-GR" sz="1400" dirty="0" smtClean="0"/>
              <a:t>Μακροσκοπική εξέταση αποικιών: μικρές, λευκές αποικίες με β- αιμόλυση</a:t>
            </a:r>
            <a:endParaRPr lang="el-GR" sz="1400"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1142984"/>
          <a:ext cx="6834214"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186533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TextBox"/>
          <p:cNvSpPr txBox="1"/>
          <p:nvPr/>
        </p:nvSpPr>
        <p:spPr>
          <a:xfrm>
            <a:off x="1785918" y="1214422"/>
            <a:ext cx="5715040" cy="369332"/>
          </a:xfrm>
          <a:prstGeom prst="rect">
            <a:avLst/>
          </a:prstGeom>
          <a:noFill/>
        </p:spPr>
        <p:txBody>
          <a:bodyPr wrap="square" rtlCol="0">
            <a:spAutoFit/>
          </a:bodyPr>
          <a:lstStyle/>
          <a:p>
            <a:pPr algn="ctr"/>
            <a:r>
              <a:rPr lang="el-GR" b="1" dirty="0" smtClean="0">
                <a:solidFill>
                  <a:schemeClr val="bg1"/>
                </a:solidFill>
              </a:rPr>
              <a:t>Διάκριση βακτηρίων που προκαλούν διάρροια</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1936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TextBox"/>
          <p:cNvSpPr txBox="1"/>
          <p:nvPr/>
        </p:nvSpPr>
        <p:spPr>
          <a:xfrm>
            <a:off x="1357290" y="1357298"/>
            <a:ext cx="6215106" cy="369332"/>
          </a:xfrm>
          <a:prstGeom prst="rect">
            <a:avLst/>
          </a:prstGeom>
          <a:noFill/>
        </p:spPr>
        <p:txBody>
          <a:bodyPr wrap="square" rtlCol="0">
            <a:spAutoFit/>
          </a:bodyPr>
          <a:lstStyle/>
          <a:p>
            <a:pPr algn="ctr"/>
            <a:r>
              <a:rPr lang="el-GR" b="1" dirty="0" smtClean="0">
                <a:solidFill>
                  <a:schemeClr val="bg1"/>
                </a:solidFill>
              </a:rPr>
              <a:t>Προέλευση βακτηρίων που προκαλούν διάρροια </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899592" y="423624"/>
          <a:ext cx="7560840" cy="6202680"/>
        </p:xfrm>
        <a:graphic>
          <a:graphicData uri="http://schemas.openxmlformats.org/drawingml/2006/table">
            <a:tbl>
              <a:tblPr firstRow="1" bandRow="1">
                <a:tableStyleId>{5C22544A-7EE6-4342-B048-85BDC9FD1C3A}</a:tableStyleId>
              </a:tblPr>
              <a:tblGrid>
                <a:gridCol w="2160240"/>
                <a:gridCol w="2880320"/>
                <a:gridCol w="2520280"/>
              </a:tblGrid>
              <a:tr h="370840">
                <a:tc>
                  <a:txBody>
                    <a:bodyPr/>
                    <a:lstStyle/>
                    <a:p>
                      <a:pPr algn="ctr"/>
                      <a:r>
                        <a:rPr lang="el-GR" sz="1400" dirty="0" smtClean="0"/>
                        <a:t>Μικροοργανισμός </a:t>
                      </a:r>
                      <a:endParaRPr lang="el-GR" sz="1400" dirty="0"/>
                    </a:p>
                  </a:txBody>
                  <a:tcPr/>
                </a:tc>
                <a:tc>
                  <a:txBody>
                    <a:bodyPr/>
                    <a:lstStyle/>
                    <a:p>
                      <a:pPr algn="ctr"/>
                      <a:r>
                        <a:rPr lang="el-GR" sz="1400" dirty="0" smtClean="0"/>
                        <a:t>Πάθηση </a:t>
                      </a:r>
                      <a:endParaRPr lang="el-GR" sz="1400" dirty="0"/>
                    </a:p>
                  </a:txBody>
                  <a:tcPr/>
                </a:tc>
                <a:tc>
                  <a:txBody>
                    <a:bodyPr/>
                    <a:lstStyle/>
                    <a:p>
                      <a:pPr algn="ctr"/>
                      <a:r>
                        <a:rPr lang="el-GR" sz="1400" dirty="0" smtClean="0"/>
                        <a:t>Μηχανισμός </a:t>
                      </a:r>
                      <a:endParaRPr lang="el-GR" sz="1400" dirty="0"/>
                    </a:p>
                  </a:txBody>
                  <a:tcPr/>
                </a:tc>
              </a:tr>
              <a:tr h="370840">
                <a:tc>
                  <a:txBody>
                    <a:bodyPr/>
                    <a:lstStyle/>
                    <a:p>
                      <a:r>
                        <a:rPr lang="en-US" sz="1200" i="1" dirty="0" smtClean="0"/>
                        <a:t>Campylobacter </a:t>
                      </a:r>
                      <a:r>
                        <a:rPr lang="en-US" sz="1200" i="0" dirty="0" smtClean="0"/>
                        <a:t>spp.</a:t>
                      </a:r>
                      <a:endParaRPr lang="el-GR" sz="1200" i="1" dirty="0"/>
                    </a:p>
                  </a:txBody>
                  <a:tcPr/>
                </a:tc>
                <a:tc>
                  <a:txBody>
                    <a:bodyPr/>
                    <a:lstStyle/>
                    <a:p>
                      <a:pPr algn="ctr"/>
                      <a:r>
                        <a:rPr lang="el-GR" sz="1200" dirty="0" smtClean="0"/>
                        <a:t>Γαστρεντερίτιδα</a:t>
                      </a:r>
                      <a:endParaRPr lang="el-GR" sz="1200" dirty="0"/>
                    </a:p>
                  </a:txBody>
                  <a:tcPr/>
                </a:tc>
                <a:tc>
                  <a:txBody>
                    <a:bodyPr/>
                    <a:lstStyle/>
                    <a:p>
                      <a:r>
                        <a:rPr lang="el-GR" sz="1200" dirty="0" smtClean="0"/>
                        <a:t>Εισβολή, φλεγμονή, διείσδυση</a:t>
                      </a:r>
                      <a:endParaRPr lang="el-GR" sz="1200" dirty="0"/>
                    </a:p>
                  </a:txBody>
                  <a:tcPr/>
                </a:tc>
              </a:tr>
              <a:tr h="370840">
                <a:tc>
                  <a:txBody>
                    <a:bodyPr/>
                    <a:lstStyle/>
                    <a:p>
                      <a:r>
                        <a:rPr lang="en-US" sz="1200" i="1" dirty="0" smtClean="0"/>
                        <a:t>Salmonella </a:t>
                      </a:r>
                      <a:r>
                        <a:rPr lang="en-US" sz="1200" i="1" dirty="0" err="1" smtClean="0"/>
                        <a:t>enteritidis</a:t>
                      </a:r>
                      <a:endParaRPr lang="el-GR" sz="12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Γαστρεντερίτιδα</a:t>
                      </a:r>
                      <a:endParaRPr lang="el-G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Εισβολή, φλεγμονή</a:t>
                      </a:r>
                      <a:endParaRPr lang="el-GR" sz="1200" dirty="0"/>
                    </a:p>
                  </a:txBody>
                  <a:tcPr/>
                </a:tc>
              </a:tr>
              <a:tr h="370840">
                <a:tc>
                  <a:txBody>
                    <a:bodyPr/>
                    <a:lstStyle/>
                    <a:p>
                      <a:r>
                        <a:rPr lang="en-US" sz="1200" i="1" dirty="0" smtClean="0"/>
                        <a:t>Salmonella </a:t>
                      </a:r>
                      <a:r>
                        <a:rPr lang="en-US" sz="1200" i="1" dirty="0" err="1" smtClean="0"/>
                        <a:t>typhimurium</a:t>
                      </a:r>
                      <a:endParaRPr lang="el-GR" sz="12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Γαστρεντερίτιδα</a:t>
                      </a:r>
                      <a:endParaRPr lang="el-G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Εισβολή, φλεγμονή</a:t>
                      </a:r>
                      <a:endParaRPr lang="el-GR" sz="1200" dirty="0"/>
                    </a:p>
                  </a:txBody>
                  <a:tcPr/>
                </a:tc>
              </a:tr>
              <a:tr h="370840">
                <a:tc>
                  <a:txBody>
                    <a:bodyPr/>
                    <a:lstStyle/>
                    <a:p>
                      <a:r>
                        <a:rPr lang="en-US" sz="1200" i="1" dirty="0" smtClean="0"/>
                        <a:t>Salmonella </a:t>
                      </a:r>
                      <a:r>
                        <a:rPr lang="en-US" sz="1200" i="1" dirty="0" err="1" smtClean="0"/>
                        <a:t>typhi</a:t>
                      </a:r>
                      <a:endParaRPr lang="el-GR" sz="1200" i="1" dirty="0"/>
                    </a:p>
                  </a:txBody>
                  <a:tcPr/>
                </a:tc>
                <a:tc>
                  <a:txBody>
                    <a:bodyPr/>
                    <a:lstStyle/>
                    <a:p>
                      <a:pPr algn="ctr"/>
                      <a:r>
                        <a:rPr lang="el-GR" sz="1200" dirty="0" smtClean="0"/>
                        <a:t>Τυφοειδής</a:t>
                      </a:r>
                      <a:r>
                        <a:rPr lang="el-GR" sz="1200" baseline="0" dirty="0" smtClean="0"/>
                        <a:t> πυρετός</a:t>
                      </a:r>
                      <a:endParaRPr lang="el-G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Διείσδυση</a:t>
                      </a:r>
                      <a:endParaRPr lang="el-GR" sz="1200" dirty="0"/>
                    </a:p>
                  </a:txBody>
                  <a:tcPr/>
                </a:tc>
              </a:tr>
              <a:tr h="370840">
                <a:tc>
                  <a:txBody>
                    <a:bodyPr/>
                    <a:lstStyle/>
                    <a:p>
                      <a:r>
                        <a:rPr lang="en-US" sz="1200" i="1" dirty="0" smtClean="0"/>
                        <a:t>Salmonella </a:t>
                      </a:r>
                      <a:r>
                        <a:rPr lang="en-US" sz="1200" i="1" dirty="0" err="1" smtClean="0"/>
                        <a:t>paratyphi</a:t>
                      </a:r>
                      <a:endParaRPr lang="el-GR" sz="1200" i="1" dirty="0"/>
                    </a:p>
                  </a:txBody>
                  <a:tcPr/>
                </a:tc>
                <a:tc>
                  <a:txBody>
                    <a:bodyPr/>
                    <a:lstStyle/>
                    <a:p>
                      <a:pPr algn="ctr"/>
                      <a:r>
                        <a:rPr lang="el-GR" sz="1200" dirty="0" smtClean="0"/>
                        <a:t>Τυφοειδής πυρετός</a:t>
                      </a:r>
                      <a:endParaRPr lang="el-G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Διείσδυση</a:t>
                      </a:r>
                      <a:endParaRPr lang="el-GR" sz="1200" dirty="0"/>
                    </a:p>
                  </a:txBody>
                  <a:tcPr/>
                </a:tc>
              </a:tr>
              <a:tr h="370840">
                <a:tc>
                  <a:txBody>
                    <a:bodyPr/>
                    <a:lstStyle/>
                    <a:p>
                      <a:r>
                        <a:rPr lang="en-US" sz="1200" i="1" dirty="0" smtClean="0"/>
                        <a:t>Shigella </a:t>
                      </a:r>
                      <a:r>
                        <a:rPr lang="en-US" sz="1200" i="1" dirty="0" err="1" smtClean="0"/>
                        <a:t>dysentariae</a:t>
                      </a:r>
                      <a:endParaRPr lang="el-GR" sz="12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Βακτηριακή γαστρεντερίτιδα</a:t>
                      </a:r>
                      <a:endParaRPr lang="el-G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Εισβολή, φλεγμονή</a:t>
                      </a:r>
                      <a:endParaRPr lang="el-GR" sz="1200" dirty="0"/>
                    </a:p>
                  </a:txBody>
                  <a:tcPr/>
                </a:tc>
              </a:tr>
              <a:tr h="370840">
                <a:tc>
                  <a:txBody>
                    <a:bodyPr/>
                    <a:lstStyle/>
                    <a:p>
                      <a:r>
                        <a:rPr lang="en-US" sz="1200" i="1" dirty="0" smtClean="0"/>
                        <a:t>Shigella </a:t>
                      </a:r>
                      <a:r>
                        <a:rPr lang="en-US" sz="1200" i="1" dirty="0" err="1" smtClean="0"/>
                        <a:t>flexneri</a:t>
                      </a:r>
                      <a:endParaRPr lang="el-GR" sz="12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Γαστρεντερίτιδα</a:t>
                      </a:r>
                      <a:endParaRPr lang="el-G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Εισβολή, φλεγμονή</a:t>
                      </a:r>
                      <a:endParaRPr lang="el-GR" sz="1200" dirty="0"/>
                    </a:p>
                  </a:txBody>
                  <a:tcPr/>
                </a:tc>
              </a:tr>
              <a:tr h="370840">
                <a:tc>
                  <a:txBody>
                    <a:bodyPr/>
                    <a:lstStyle/>
                    <a:p>
                      <a:r>
                        <a:rPr lang="en-US" sz="1200" i="1" dirty="0" smtClean="0"/>
                        <a:t>Shigella </a:t>
                      </a:r>
                      <a:r>
                        <a:rPr lang="en-US" sz="1200" i="1" dirty="0" err="1" smtClean="0"/>
                        <a:t>boydii</a:t>
                      </a:r>
                      <a:endParaRPr lang="el-GR" sz="12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Γαστρεντερίτιδα</a:t>
                      </a:r>
                      <a:endParaRPr lang="el-G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Εισβολή, φλεγμονή</a:t>
                      </a:r>
                      <a:endParaRPr lang="el-GR" sz="1200" dirty="0"/>
                    </a:p>
                  </a:txBody>
                  <a:tcPr/>
                </a:tc>
              </a:tr>
              <a:tr h="370840">
                <a:tc>
                  <a:txBody>
                    <a:bodyPr/>
                    <a:lstStyle/>
                    <a:p>
                      <a:r>
                        <a:rPr lang="en-US" sz="1200" i="1" dirty="0" smtClean="0"/>
                        <a:t>Shigella </a:t>
                      </a:r>
                      <a:r>
                        <a:rPr lang="en-US" sz="1200" i="1" dirty="0" err="1" smtClean="0"/>
                        <a:t>sonnei</a:t>
                      </a:r>
                      <a:endParaRPr lang="el-GR" sz="12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smtClean="0"/>
                        <a:t>Γαστρεντερίτιδα</a:t>
                      </a:r>
                      <a:endParaRPr lang="el-G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Εισβολή, φλεγμονή</a:t>
                      </a:r>
                      <a:endParaRPr lang="el-GR" sz="1200" dirty="0"/>
                    </a:p>
                  </a:txBody>
                  <a:tcPr/>
                </a:tc>
              </a:tr>
              <a:tr h="370840">
                <a:tc>
                  <a:txBody>
                    <a:bodyPr/>
                    <a:lstStyle/>
                    <a:p>
                      <a:r>
                        <a:rPr lang="en-US" sz="1200" i="1" dirty="0" smtClean="0"/>
                        <a:t>Escherichia coli</a:t>
                      </a:r>
                      <a:endParaRPr lang="el-GR" sz="1200" i="1" dirty="0"/>
                    </a:p>
                  </a:txBody>
                  <a:tcPr/>
                </a:tc>
                <a:tc>
                  <a:txBody>
                    <a:bodyPr/>
                    <a:lstStyle/>
                    <a:p>
                      <a:pPr algn="ctr"/>
                      <a:r>
                        <a:rPr lang="el-GR" sz="1200" dirty="0" smtClean="0"/>
                        <a:t>Αιμορραγική κολίτιδα, αιμολυτικό και</a:t>
                      </a:r>
                      <a:r>
                        <a:rPr lang="el-GR" sz="1200" baseline="0" dirty="0" smtClean="0"/>
                        <a:t> </a:t>
                      </a:r>
                      <a:r>
                        <a:rPr lang="el-GR" sz="1200" dirty="0" smtClean="0"/>
                        <a:t>ουραιμικό σύνδρομο, οξεία και χρόνια νεφρική ανεπάρκεια,</a:t>
                      </a:r>
                      <a:r>
                        <a:rPr lang="el-GR" sz="1200" baseline="0" dirty="0" smtClean="0"/>
                        <a:t> γαστρεντερίτιδα</a:t>
                      </a:r>
                      <a:endParaRPr lang="el-GR" sz="1200" dirty="0"/>
                    </a:p>
                  </a:txBody>
                  <a:tcPr/>
                </a:tc>
                <a:tc>
                  <a:txBody>
                    <a:bodyPr/>
                    <a:lstStyle/>
                    <a:p>
                      <a:r>
                        <a:rPr lang="el-GR" sz="1200" dirty="0" smtClean="0"/>
                        <a:t>Τοξίνες ή /και εισβολή ή/και φλεγμονή ή /και διείσδυση</a:t>
                      </a:r>
                      <a:endParaRPr lang="el-GR" sz="1200" dirty="0"/>
                    </a:p>
                  </a:txBody>
                  <a:tcPr/>
                </a:tc>
              </a:tr>
              <a:tr h="370840">
                <a:tc>
                  <a:txBody>
                    <a:bodyPr/>
                    <a:lstStyle/>
                    <a:p>
                      <a:r>
                        <a:rPr lang="en-US" sz="1200" i="1" dirty="0" smtClean="0"/>
                        <a:t>Vibrio cholerae</a:t>
                      </a:r>
                      <a:endParaRPr lang="el-GR" sz="1200" i="1" dirty="0"/>
                    </a:p>
                  </a:txBody>
                  <a:tcPr/>
                </a:tc>
                <a:tc>
                  <a:txBody>
                    <a:bodyPr/>
                    <a:lstStyle/>
                    <a:p>
                      <a:pPr algn="ctr"/>
                      <a:r>
                        <a:rPr lang="el-GR" sz="1200" dirty="0" smtClean="0"/>
                        <a:t>Χολέρα</a:t>
                      </a:r>
                      <a:r>
                        <a:rPr lang="el-GR" sz="1200" baseline="0" dirty="0" smtClean="0"/>
                        <a:t> </a:t>
                      </a:r>
                      <a:endParaRPr lang="el-GR" sz="1200" dirty="0"/>
                    </a:p>
                  </a:txBody>
                  <a:tcPr/>
                </a:tc>
                <a:tc>
                  <a:txBody>
                    <a:bodyPr/>
                    <a:lstStyle/>
                    <a:p>
                      <a:r>
                        <a:rPr lang="el-GR" sz="1200" dirty="0" smtClean="0"/>
                        <a:t>Τοξίνες</a:t>
                      </a:r>
                      <a:endParaRPr lang="el-GR" sz="1200" dirty="0"/>
                    </a:p>
                  </a:txBody>
                  <a:tcPr/>
                </a:tc>
              </a:tr>
              <a:tr h="370840">
                <a:tc>
                  <a:txBody>
                    <a:bodyPr/>
                    <a:lstStyle/>
                    <a:p>
                      <a:r>
                        <a:rPr lang="en-US" sz="1200" i="1" dirty="0" smtClean="0"/>
                        <a:t>Staphylococcus aureus</a:t>
                      </a:r>
                      <a:endParaRPr lang="el-GR" sz="1200" i="1" dirty="0"/>
                    </a:p>
                  </a:txBody>
                  <a:tcPr/>
                </a:tc>
                <a:tc>
                  <a:txBody>
                    <a:bodyPr/>
                    <a:lstStyle/>
                    <a:p>
                      <a:pPr algn="ctr"/>
                      <a:r>
                        <a:rPr lang="el-GR" sz="1200" dirty="0" smtClean="0"/>
                        <a:t>Έμετος, διάρροια</a:t>
                      </a:r>
                      <a:endParaRPr lang="el-GR" sz="1200" dirty="0"/>
                    </a:p>
                  </a:txBody>
                  <a:tcPr/>
                </a:tc>
                <a:tc>
                  <a:txBody>
                    <a:bodyPr/>
                    <a:lstStyle/>
                    <a:p>
                      <a:r>
                        <a:rPr lang="el-GR" sz="1200" dirty="0" smtClean="0"/>
                        <a:t>Τοξίνες</a:t>
                      </a:r>
                      <a:endParaRPr lang="el-GR" sz="1200" dirty="0"/>
                    </a:p>
                  </a:txBody>
                  <a:tcPr/>
                </a:tc>
              </a:tr>
              <a:tr h="370840">
                <a:tc>
                  <a:txBody>
                    <a:bodyPr/>
                    <a:lstStyle/>
                    <a:p>
                      <a:r>
                        <a:rPr lang="en-US" sz="1200" i="1" dirty="0" smtClean="0"/>
                        <a:t>Bacillus cereus</a:t>
                      </a:r>
                      <a:endParaRPr lang="el-GR" sz="1200" i="1" dirty="0"/>
                    </a:p>
                  </a:txBody>
                  <a:tcPr/>
                </a:tc>
                <a:tc>
                  <a:txBody>
                    <a:bodyPr/>
                    <a:lstStyle/>
                    <a:p>
                      <a:pPr algn="ctr"/>
                      <a:r>
                        <a:rPr lang="el-GR" sz="1200" dirty="0" smtClean="0"/>
                        <a:t>Έμετος, διάρροια</a:t>
                      </a:r>
                      <a:endParaRPr lang="el-GR" sz="1200" dirty="0"/>
                    </a:p>
                  </a:txBody>
                  <a:tcPr/>
                </a:tc>
                <a:tc>
                  <a:txBody>
                    <a:bodyPr/>
                    <a:lstStyle/>
                    <a:p>
                      <a:r>
                        <a:rPr lang="el-GR" sz="1200" dirty="0" smtClean="0"/>
                        <a:t>Τοξίνες</a:t>
                      </a:r>
                      <a:endParaRPr lang="el-GR" sz="1200" dirty="0"/>
                    </a:p>
                  </a:txBody>
                  <a:tcPr/>
                </a:tc>
              </a:tr>
              <a:tr h="370840">
                <a:tc>
                  <a:txBody>
                    <a:bodyPr/>
                    <a:lstStyle/>
                    <a:p>
                      <a:r>
                        <a:rPr lang="en-US" sz="1200" i="1" dirty="0" smtClean="0"/>
                        <a:t>Helicobacter pylori</a:t>
                      </a:r>
                      <a:endParaRPr lang="el-GR" sz="1200" i="1" dirty="0"/>
                    </a:p>
                  </a:txBody>
                  <a:tcPr/>
                </a:tc>
                <a:tc>
                  <a:txBody>
                    <a:bodyPr/>
                    <a:lstStyle/>
                    <a:p>
                      <a:pPr algn="ctr"/>
                      <a:r>
                        <a:rPr lang="el-GR" sz="1200" dirty="0" smtClean="0"/>
                        <a:t>Έλκος, γαστρική</a:t>
                      </a:r>
                      <a:r>
                        <a:rPr lang="el-GR" sz="1200" baseline="0" dirty="0" smtClean="0"/>
                        <a:t> πάθηση</a:t>
                      </a:r>
                      <a:endParaRPr lang="el-GR" sz="1200" dirty="0"/>
                    </a:p>
                  </a:txBody>
                  <a:tcPr/>
                </a:tc>
                <a:tc>
                  <a:txBody>
                    <a:bodyPr/>
                    <a:lstStyle/>
                    <a:p>
                      <a:r>
                        <a:rPr lang="el-GR" sz="1200" dirty="0" smtClean="0"/>
                        <a:t>Τοξίνες, εισβολή</a:t>
                      </a:r>
                      <a:endParaRPr lang="el-GR" sz="1200" dirty="0"/>
                    </a:p>
                  </a:txBody>
                  <a:tcPr/>
                </a:tc>
              </a:tr>
              <a:tr h="370840">
                <a:tc>
                  <a:txBody>
                    <a:bodyPr/>
                    <a:lstStyle/>
                    <a:p>
                      <a:r>
                        <a:rPr lang="en-US" sz="1200" i="1" dirty="0" smtClean="0"/>
                        <a:t>Clostridium </a:t>
                      </a:r>
                      <a:r>
                        <a:rPr lang="en-US" sz="1200" i="1" dirty="0" err="1" smtClean="0"/>
                        <a:t>difficile</a:t>
                      </a:r>
                      <a:endParaRPr lang="el-GR" sz="1200" i="1" dirty="0"/>
                    </a:p>
                  </a:txBody>
                  <a:tcPr/>
                </a:tc>
                <a:tc>
                  <a:txBody>
                    <a:bodyPr/>
                    <a:lstStyle/>
                    <a:p>
                      <a:pPr algn="ctr"/>
                      <a:r>
                        <a:rPr lang="el-GR" sz="1200" dirty="0" smtClean="0"/>
                        <a:t>Διάρροια σχετιζόμενη με </a:t>
                      </a:r>
                      <a:r>
                        <a:rPr lang="el-GR" sz="1200" dirty="0" err="1" smtClean="0"/>
                        <a:t>αντιβιοθεραπεία</a:t>
                      </a:r>
                      <a:endParaRPr lang="el-GR" sz="1200" dirty="0"/>
                    </a:p>
                  </a:txBody>
                  <a:tcPr/>
                </a:tc>
                <a:tc>
                  <a:txBody>
                    <a:bodyPr/>
                    <a:lstStyle/>
                    <a:p>
                      <a:r>
                        <a:rPr lang="el-GR" sz="1200" dirty="0" smtClean="0"/>
                        <a:t>τοξίνες</a:t>
                      </a:r>
                      <a:endParaRPr lang="el-GR" sz="1200" dirty="0"/>
                    </a:p>
                  </a:txBody>
                  <a:tcPr/>
                </a:tc>
              </a:tr>
            </a:tbl>
          </a:graphicData>
        </a:graphic>
      </p:graphicFrame>
      <p:sp>
        <p:nvSpPr>
          <p:cNvPr id="3" name="2 - TextBox"/>
          <p:cNvSpPr txBox="1"/>
          <p:nvPr/>
        </p:nvSpPr>
        <p:spPr>
          <a:xfrm>
            <a:off x="899592" y="116632"/>
            <a:ext cx="7560840" cy="307777"/>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sz="1400" dirty="0" smtClean="0">
                <a:solidFill>
                  <a:schemeClr val="bg1"/>
                </a:solidFill>
              </a:rPr>
              <a:t>Εξωγενείς μικροοργανισμοί που προκαλούν λοιμώξεις του πεπτικού συστήματος </a:t>
            </a:r>
            <a:endParaRPr lang="el-GR" sz="1400" dirty="0">
              <a:solidFill>
                <a:schemeClr val="bg1"/>
              </a:solidFill>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467544" y="476672"/>
          <a:ext cx="8136904" cy="5852160"/>
        </p:xfrm>
        <a:graphic>
          <a:graphicData uri="http://schemas.openxmlformats.org/drawingml/2006/table">
            <a:tbl>
              <a:tblPr firstRow="1" bandRow="1">
                <a:tableStyleId>{5C22544A-7EE6-4342-B048-85BDC9FD1C3A}</a:tableStyleId>
              </a:tblPr>
              <a:tblGrid>
                <a:gridCol w="1872208"/>
                <a:gridCol w="2160240"/>
                <a:gridCol w="4104456"/>
              </a:tblGrid>
              <a:tr h="370840">
                <a:tc gridSpan="3">
                  <a:txBody>
                    <a:bodyPr/>
                    <a:lstStyle/>
                    <a:p>
                      <a:pPr algn="ctr"/>
                      <a:r>
                        <a:rPr lang="el-GR" sz="1400" dirty="0" smtClean="0"/>
                        <a:t>Ενδογενείς</a:t>
                      </a:r>
                      <a:r>
                        <a:rPr lang="el-GR" sz="1400" baseline="0" dirty="0" smtClean="0"/>
                        <a:t> μικροοργανισμοί που προκαλούν λοιμώξεις του πεπτικού</a:t>
                      </a:r>
                      <a:endParaRPr lang="el-GR" sz="1400" dirty="0"/>
                    </a:p>
                  </a:txBody>
                  <a:tcPr/>
                </a:tc>
                <a:tc hMerge="1">
                  <a:txBody>
                    <a:bodyPr/>
                    <a:lstStyle/>
                    <a:p>
                      <a:endParaRPr lang="el-GR" dirty="0"/>
                    </a:p>
                  </a:txBody>
                  <a:tcPr/>
                </a:tc>
                <a:tc hMerge="1">
                  <a:txBody>
                    <a:bodyPr/>
                    <a:lstStyle/>
                    <a:p>
                      <a:endParaRPr lang="el-GR" dirty="0"/>
                    </a:p>
                  </a:txBody>
                  <a:tcPr/>
                </a:tc>
              </a:tr>
              <a:tr h="370840">
                <a:tc>
                  <a:txBody>
                    <a:bodyPr/>
                    <a:lstStyle/>
                    <a:p>
                      <a:r>
                        <a:rPr lang="el-GR" sz="1400" dirty="0" smtClean="0"/>
                        <a:t>Στοματική κοιλότητα</a:t>
                      </a:r>
                      <a:endParaRPr lang="el-GR" sz="1400" dirty="0"/>
                    </a:p>
                  </a:txBody>
                  <a:tcPr/>
                </a:tc>
                <a:tc>
                  <a:txBody>
                    <a:bodyPr/>
                    <a:lstStyle/>
                    <a:p>
                      <a:r>
                        <a:rPr lang="en-US" sz="1400" i="1" dirty="0" smtClean="0"/>
                        <a:t>Streptococcus sanguis</a:t>
                      </a:r>
                      <a:endParaRPr lang="el-GR" sz="1400" i="1" dirty="0"/>
                    </a:p>
                  </a:txBody>
                  <a:tcPr/>
                </a:tc>
                <a:tc>
                  <a:txBody>
                    <a:bodyPr/>
                    <a:lstStyle/>
                    <a:p>
                      <a:r>
                        <a:rPr lang="el-GR" sz="1400" dirty="0" smtClean="0"/>
                        <a:t>Φορεία, απόστημα</a:t>
                      </a:r>
                      <a:endParaRPr lang="el-GR" sz="1400" dirty="0"/>
                    </a:p>
                  </a:txBody>
                  <a:tcPr/>
                </a:tc>
              </a:tr>
              <a:tr h="370840">
                <a:tc>
                  <a:txBody>
                    <a:bodyPr/>
                    <a:lstStyle/>
                    <a:p>
                      <a:endParaRPr lang="el-GR" sz="1400"/>
                    </a:p>
                  </a:txBody>
                  <a:tcPr/>
                </a:tc>
                <a:tc>
                  <a:txBody>
                    <a:bodyPr/>
                    <a:lstStyle/>
                    <a:p>
                      <a:r>
                        <a:rPr lang="en-US" sz="1400" i="1" dirty="0" smtClean="0"/>
                        <a:t>Streptococcus mutans</a:t>
                      </a:r>
                      <a:endParaRPr lang="el-GR" sz="1400" i="1" dirty="0"/>
                    </a:p>
                  </a:txBody>
                  <a:tcPr/>
                </a:tc>
                <a:tc>
                  <a:txBody>
                    <a:bodyPr/>
                    <a:lstStyle/>
                    <a:p>
                      <a:r>
                        <a:rPr lang="el-GR" sz="1400" dirty="0" smtClean="0"/>
                        <a:t>Φορεία, απόστημα</a:t>
                      </a:r>
                      <a:endParaRPr lang="el-GR" sz="1400" dirty="0"/>
                    </a:p>
                  </a:txBody>
                  <a:tcPr/>
                </a:tc>
              </a:tr>
              <a:tr h="370840">
                <a:tc>
                  <a:txBody>
                    <a:bodyPr/>
                    <a:lstStyle/>
                    <a:p>
                      <a:endParaRPr lang="el-GR" sz="1400"/>
                    </a:p>
                  </a:txBody>
                  <a:tcPr/>
                </a:tc>
                <a:tc>
                  <a:txBody>
                    <a:bodyPr/>
                    <a:lstStyle/>
                    <a:p>
                      <a:r>
                        <a:rPr lang="en-US" sz="1400" i="1" dirty="0" smtClean="0"/>
                        <a:t>Prevotella </a:t>
                      </a:r>
                      <a:r>
                        <a:rPr lang="en-US" sz="1400" i="0" dirty="0" smtClean="0"/>
                        <a:t>spp.</a:t>
                      </a:r>
                      <a:endParaRPr lang="el-GR" sz="1400" i="1" dirty="0"/>
                    </a:p>
                  </a:txBody>
                  <a:tcPr/>
                </a:tc>
                <a:tc>
                  <a:txBody>
                    <a:bodyPr/>
                    <a:lstStyle/>
                    <a:p>
                      <a:r>
                        <a:rPr lang="el-GR" sz="1400" dirty="0" smtClean="0"/>
                        <a:t>Ουλίτιδα, περιοδοντίτιδα</a:t>
                      </a:r>
                      <a:endParaRPr lang="el-GR" sz="1400" dirty="0"/>
                    </a:p>
                  </a:txBody>
                  <a:tcPr/>
                </a:tc>
              </a:tr>
              <a:tr h="370840">
                <a:tc>
                  <a:txBody>
                    <a:bodyPr/>
                    <a:lstStyle/>
                    <a:p>
                      <a:endParaRPr lang="el-GR" sz="1400"/>
                    </a:p>
                  </a:txBody>
                  <a:tcPr/>
                </a:tc>
                <a:tc>
                  <a:txBody>
                    <a:bodyPr/>
                    <a:lstStyle/>
                    <a:p>
                      <a:r>
                        <a:rPr lang="en-US" sz="1400" i="1" dirty="0" smtClean="0"/>
                        <a:t>Porphyromonas </a:t>
                      </a:r>
                      <a:r>
                        <a:rPr lang="en-US" sz="1400" i="0" dirty="0" smtClean="0"/>
                        <a:t>spp.</a:t>
                      </a:r>
                      <a:endParaRPr lang="el-GR" sz="1400" i="1" dirty="0"/>
                    </a:p>
                  </a:txBody>
                  <a:tcPr/>
                </a:tc>
                <a:tc>
                  <a:txBody>
                    <a:bodyPr/>
                    <a:lstStyle/>
                    <a:p>
                      <a:r>
                        <a:rPr lang="el-GR" sz="1400" dirty="0" smtClean="0"/>
                        <a:t>Ουλίτιδα, περιοδοντίτιδα</a:t>
                      </a:r>
                      <a:endParaRPr lang="el-GR" sz="1400" dirty="0"/>
                    </a:p>
                  </a:txBody>
                  <a:tcPr/>
                </a:tc>
              </a:tr>
              <a:tr h="370840">
                <a:tc>
                  <a:txBody>
                    <a:bodyPr/>
                    <a:lstStyle/>
                    <a:p>
                      <a:endParaRPr lang="el-GR" sz="1400"/>
                    </a:p>
                  </a:txBody>
                  <a:tcPr/>
                </a:tc>
                <a:tc>
                  <a:txBody>
                    <a:bodyPr/>
                    <a:lstStyle/>
                    <a:p>
                      <a:r>
                        <a:rPr lang="en-US" sz="1400" i="1" dirty="0" smtClean="0"/>
                        <a:t>Fusobacterium </a:t>
                      </a:r>
                      <a:r>
                        <a:rPr lang="en-US" sz="1400" i="0" dirty="0" smtClean="0"/>
                        <a:t>spp.</a:t>
                      </a:r>
                      <a:endParaRPr lang="el-GR" sz="1400" i="1" dirty="0"/>
                    </a:p>
                  </a:txBody>
                  <a:tcPr/>
                </a:tc>
                <a:tc>
                  <a:txBody>
                    <a:bodyPr/>
                    <a:lstStyle/>
                    <a:p>
                      <a:r>
                        <a:rPr lang="el-GR" sz="1400" dirty="0" smtClean="0"/>
                        <a:t>Ουλίτιδα, περιοδοντίτιδα</a:t>
                      </a:r>
                      <a:endParaRPr lang="el-GR" sz="1400" dirty="0"/>
                    </a:p>
                  </a:txBody>
                  <a:tcPr/>
                </a:tc>
              </a:tr>
              <a:tr h="370840">
                <a:tc>
                  <a:txBody>
                    <a:bodyPr/>
                    <a:lstStyle/>
                    <a:p>
                      <a:r>
                        <a:rPr lang="el-GR" sz="1400" dirty="0" smtClean="0"/>
                        <a:t>Έντερο </a:t>
                      </a:r>
                      <a:endParaRPr lang="el-GR" sz="1400" dirty="0"/>
                    </a:p>
                  </a:txBody>
                  <a:tcPr/>
                </a:tc>
                <a:tc>
                  <a:txBody>
                    <a:bodyPr/>
                    <a:lstStyle/>
                    <a:p>
                      <a:r>
                        <a:rPr lang="en-US" sz="1400" i="1" dirty="0" smtClean="0"/>
                        <a:t>Streptococcus </a:t>
                      </a:r>
                      <a:r>
                        <a:rPr lang="en-US" sz="1400" i="0" dirty="0" smtClean="0"/>
                        <a:t>spp.</a:t>
                      </a:r>
                      <a:endParaRPr lang="el-GR" sz="1400" i="1" dirty="0"/>
                    </a:p>
                  </a:txBody>
                  <a:tcPr/>
                </a:tc>
                <a:tc>
                  <a:txBody>
                    <a:bodyPr/>
                    <a:lstStyle/>
                    <a:p>
                      <a:r>
                        <a:rPr lang="el-GR" sz="1400" dirty="0" smtClean="0"/>
                        <a:t>Απόστημα σκωληκοειδούς απόφυσης, σήψη χοληφόρων, περιτονίτιδα</a:t>
                      </a:r>
                      <a:endParaRPr lang="el-GR" sz="1400" dirty="0"/>
                    </a:p>
                  </a:txBody>
                  <a:tcPr/>
                </a:tc>
              </a:tr>
              <a:tr h="370840">
                <a:tc>
                  <a:txBody>
                    <a:bodyPr/>
                    <a:lstStyle/>
                    <a:p>
                      <a:endParaRPr lang="el-GR" sz="1400" dirty="0"/>
                    </a:p>
                  </a:txBody>
                  <a:tcPr/>
                </a:tc>
                <a:tc>
                  <a:txBody>
                    <a:bodyPr/>
                    <a:lstStyle/>
                    <a:p>
                      <a:r>
                        <a:rPr lang="en-US" sz="1400" i="1" dirty="0" smtClean="0"/>
                        <a:t>Enterococcus </a:t>
                      </a:r>
                      <a:r>
                        <a:rPr lang="en-US" sz="1400" i="0" dirty="0" smtClean="0"/>
                        <a:t>spp.</a:t>
                      </a:r>
                      <a:endParaRPr lang="el-GR"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Απόστημα σκωληκοειδούς απόφυσης, σήψη χοληφόρων, περιτονίτιδα</a:t>
                      </a:r>
                      <a:endParaRPr lang="el-GR" sz="1400" dirty="0"/>
                    </a:p>
                  </a:txBody>
                  <a:tcPr/>
                </a:tc>
              </a:tr>
              <a:tr h="370840">
                <a:tc>
                  <a:txBody>
                    <a:bodyPr/>
                    <a:lstStyle/>
                    <a:p>
                      <a:endParaRPr lang="el-GR" sz="1400" dirty="0"/>
                    </a:p>
                  </a:txBody>
                  <a:tcPr/>
                </a:tc>
                <a:tc>
                  <a:txBody>
                    <a:bodyPr/>
                    <a:lstStyle/>
                    <a:p>
                      <a:r>
                        <a:rPr lang="en-US" sz="1400" i="1" dirty="0" err="1" smtClean="0"/>
                        <a:t>Coliforms</a:t>
                      </a:r>
                      <a:r>
                        <a:rPr lang="en-US" sz="1400" i="1" dirty="0" smtClean="0"/>
                        <a:t> (E. coli)</a:t>
                      </a:r>
                      <a:endParaRPr lang="el-GR"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Απόστημα σκωληκοειδούς απόφυσης, σήψη χοληφόρων, περιτονίτιδα</a:t>
                      </a:r>
                      <a:endParaRPr lang="el-GR" sz="1400" dirty="0"/>
                    </a:p>
                  </a:txBody>
                  <a:tcPr/>
                </a:tc>
              </a:tr>
              <a:tr h="370840">
                <a:tc>
                  <a:txBody>
                    <a:bodyPr/>
                    <a:lstStyle/>
                    <a:p>
                      <a:endParaRPr lang="el-GR" sz="1400" dirty="0"/>
                    </a:p>
                  </a:txBody>
                  <a:tcPr/>
                </a:tc>
                <a:tc>
                  <a:txBody>
                    <a:bodyPr/>
                    <a:lstStyle/>
                    <a:p>
                      <a:r>
                        <a:rPr lang="en-US" sz="1400" i="1" dirty="0" smtClean="0"/>
                        <a:t>Klebsiella </a:t>
                      </a:r>
                      <a:r>
                        <a:rPr lang="en-US" sz="1400" i="0" dirty="0" smtClean="0"/>
                        <a:t>spp.</a:t>
                      </a:r>
                      <a:endParaRPr lang="el-GR"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Απόστημα σκωληκοειδούς απόφυσης, σήψη χοληφόρων, περιτονίτιδα</a:t>
                      </a:r>
                      <a:endParaRPr lang="el-GR" sz="1400" dirty="0"/>
                    </a:p>
                  </a:txBody>
                  <a:tcPr/>
                </a:tc>
              </a:tr>
              <a:tr h="370840">
                <a:tc>
                  <a:txBody>
                    <a:bodyPr/>
                    <a:lstStyle/>
                    <a:p>
                      <a:endParaRPr lang="el-GR" sz="1400" dirty="0"/>
                    </a:p>
                  </a:txBody>
                  <a:tcPr/>
                </a:tc>
                <a:tc>
                  <a:txBody>
                    <a:bodyPr/>
                    <a:lstStyle/>
                    <a:p>
                      <a:r>
                        <a:rPr lang="en-US" sz="1400" i="1" dirty="0" smtClean="0"/>
                        <a:t>Bacteroides </a:t>
                      </a:r>
                      <a:r>
                        <a:rPr lang="en-US" sz="1400" i="0" dirty="0" smtClean="0"/>
                        <a:t>spp.</a:t>
                      </a:r>
                      <a:endParaRPr lang="el-GR"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Απόστημα σκωληκοειδούς απόφυσης, σήψη χοληφόρων, περιτονίτιδα</a:t>
                      </a:r>
                      <a:endParaRPr lang="el-GR" sz="1400" dirty="0"/>
                    </a:p>
                  </a:txBody>
                  <a:tcPr/>
                </a:tc>
              </a:tr>
              <a:tr h="370840">
                <a:tc>
                  <a:txBody>
                    <a:bodyPr/>
                    <a:lstStyle/>
                    <a:p>
                      <a:endParaRPr lang="el-GR" sz="1400" dirty="0"/>
                    </a:p>
                  </a:txBody>
                  <a:tcPr/>
                </a:tc>
                <a:tc>
                  <a:txBody>
                    <a:bodyPr/>
                    <a:lstStyle/>
                    <a:p>
                      <a:r>
                        <a:rPr lang="en-US" sz="1400" i="1" dirty="0" err="1" smtClean="0"/>
                        <a:t>Peprostreptococcus</a:t>
                      </a:r>
                      <a:endParaRPr lang="en-US" sz="1400" i="1" dirty="0" smtClean="0"/>
                    </a:p>
                    <a:p>
                      <a:r>
                        <a:rPr lang="en-US" sz="1400" i="1" dirty="0" smtClean="0"/>
                        <a:t>Peptococcus </a:t>
                      </a:r>
                      <a:r>
                        <a:rPr lang="en-US" sz="1400" i="0" dirty="0" smtClean="0"/>
                        <a:t>spp.</a:t>
                      </a:r>
                      <a:endParaRPr lang="el-GR"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Απόστημα σκωληκοειδούς απόφυσης, σήψη χοληφόρων, περιτονίτιδα</a:t>
                      </a:r>
                      <a:endParaRPr lang="el-GR" sz="1400" dirty="0"/>
                    </a:p>
                  </a:txBody>
                  <a:tcPr/>
                </a:tc>
              </a:tr>
              <a:tr h="370840">
                <a:tc>
                  <a:txBody>
                    <a:bodyPr/>
                    <a:lstStyle/>
                    <a:p>
                      <a:endParaRPr lang="el-GR" sz="1400" dirty="0"/>
                    </a:p>
                  </a:txBody>
                  <a:tcPr/>
                </a:tc>
                <a:tc>
                  <a:txBody>
                    <a:bodyPr/>
                    <a:lstStyle/>
                    <a:p>
                      <a:r>
                        <a:rPr lang="en-US" sz="1400" i="1" dirty="0" smtClean="0"/>
                        <a:t>Clostridium </a:t>
                      </a:r>
                      <a:r>
                        <a:rPr lang="en-US" sz="1400" i="0" dirty="0" smtClean="0"/>
                        <a:t>spp.</a:t>
                      </a:r>
                      <a:endParaRPr lang="el-GR"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Απόστημα σκωληκοειδούς απόφυσης, σήψη χοληφόρων, περιτονίτιδα</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1397000"/>
          <a:ext cx="6096000" cy="315468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l-GR" dirty="0" smtClean="0"/>
                        <a:t>Συμπτώματα διάρροιας από εντεροδιεισδυτικά βακτήρια</a:t>
                      </a:r>
                    </a:p>
                    <a:p>
                      <a:pPr algn="ctr"/>
                      <a:r>
                        <a:rPr lang="el-GR" dirty="0" smtClean="0"/>
                        <a:t>(δυσεντερικό</a:t>
                      </a:r>
                      <a:r>
                        <a:rPr lang="el-GR" baseline="0" dirty="0" smtClean="0"/>
                        <a:t> σύνδρομο)</a:t>
                      </a:r>
                      <a:r>
                        <a:rPr lang="el-GR" dirty="0" smtClean="0"/>
                        <a:t> </a:t>
                      </a:r>
                      <a:endParaRPr lang="el-GR" dirty="0"/>
                    </a:p>
                  </a:txBody>
                  <a:tcPr/>
                </a:tc>
              </a:tr>
              <a:tr h="370840">
                <a:tc>
                  <a:txBody>
                    <a:bodyPr/>
                    <a:lstStyle/>
                    <a:p>
                      <a:r>
                        <a:rPr lang="el-GR" sz="1600" dirty="0" smtClean="0"/>
                        <a:t>Έντονα κοιλιακά άλγη, τεινεσμός</a:t>
                      </a:r>
                      <a:endParaRPr lang="el-GR" sz="1600" dirty="0"/>
                    </a:p>
                  </a:txBody>
                  <a:tcPr/>
                </a:tc>
              </a:tr>
              <a:tr h="370840">
                <a:tc>
                  <a:txBody>
                    <a:bodyPr/>
                    <a:lstStyle/>
                    <a:p>
                      <a:r>
                        <a:rPr lang="el-GR" sz="1600" dirty="0" smtClean="0"/>
                        <a:t>Κόπρανα βλεννώδη, </a:t>
                      </a:r>
                      <a:r>
                        <a:rPr lang="el-GR" sz="1600" dirty="0" err="1" smtClean="0"/>
                        <a:t>βλεννοαιματηρά</a:t>
                      </a:r>
                      <a:r>
                        <a:rPr lang="el-GR" sz="1600" dirty="0" smtClean="0"/>
                        <a:t> ή πυώδη</a:t>
                      </a:r>
                      <a:endParaRPr lang="el-GR" sz="1600" dirty="0"/>
                    </a:p>
                  </a:txBody>
                  <a:tcPr/>
                </a:tc>
              </a:tr>
              <a:tr h="370840">
                <a:tc>
                  <a:txBody>
                    <a:bodyPr/>
                    <a:lstStyle/>
                    <a:p>
                      <a:r>
                        <a:rPr lang="el-GR" sz="1600" dirty="0" smtClean="0"/>
                        <a:t>Εικόνα εντεροκολίτιδας</a:t>
                      </a:r>
                      <a:endParaRPr lang="el-GR" sz="1600" dirty="0"/>
                    </a:p>
                  </a:txBody>
                  <a:tcPr/>
                </a:tc>
              </a:tr>
              <a:tr h="370840">
                <a:tc>
                  <a:txBody>
                    <a:bodyPr/>
                    <a:lstStyle/>
                    <a:p>
                      <a:r>
                        <a:rPr lang="el-GR" sz="1600" dirty="0" smtClean="0"/>
                        <a:t>Καταστροφή εντερικού βλεννογόνου, παρουσία λευκών αιμοσφαιρίων στα κόπρανα</a:t>
                      </a:r>
                      <a:endParaRPr lang="el-GR" sz="1600" dirty="0"/>
                    </a:p>
                  </a:txBody>
                  <a:tcPr/>
                </a:tc>
              </a:tr>
              <a:tr h="370840">
                <a:tc>
                  <a:txBody>
                    <a:bodyPr/>
                    <a:lstStyle/>
                    <a:p>
                      <a:r>
                        <a:rPr lang="el-GR" sz="1600" dirty="0" smtClean="0"/>
                        <a:t>Η διάρροια είναι αποτέλεσμα φλεγμονώδους αντίδρασης: νέκρωση επιθηλίου</a:t>
                      </a:r>
                      <a:r>
                        <a:rPr lang="el-GR" sz="1600" baseline="0" dirty="0" smtClean="0"/>
                        <a:t> βλεννογόνου, έλκη, φλεγμονώδης αντίδραση </a:t>
                      </a:r>
                      <a:r>
                        <a:rPr lang="el-GR" sz="1600" baseline="0" dirty="0" err="1" smtClean="0"/>
                        <a:t>υποβλεννογόνου</a:t>
                      </a:r>
                      <a:endParaRPr lang="el-GR" sz="1600" dirty="0"/>
                    </a:p>
                  </a:txBody>
                  <a:tcPr/>
                </a:tc>
              </a:tr>
            </a:tbl>
          </a:graphicData>
        </a:graphic>
      </p:graphicFrame>
      <p:sp>
        <p:nvSpPr>
          <p:cNvPr id="3" name="2 - TextBox"/>
          <p:cNvSpPr txBox="1"/>
          <p:nvPr/>
        </p:nvSpPr>
        <p:spPr>
          <a:xfrm>
            <a:off x="1500166" y="4857760"/>
            <a:ext cx="6143668" cy="830997"/>
          </a:xfrm>
          <a:prstGeom prst="rect">
            <a:avLst/>
          </a:prstGeom>
          <a:noFill/>
          <a:ln>
            <a:solidFill>
              <a:schemeClr val="accent1"/>
            </a:solidFill>
          </a:ln>
        </p:spPr>
        <p:txBody>
          <a:bodyPr wrap="square" rtlCol="0">
            <a:spAutoFit/>
          </a:bodyPr>
          <a:lstStyle/>
          <a:p>
            <a:r>
              <a:rPr lang="el-GR" sz="1600" dirty="0" smtClean="0"/>
              <a:t>Απαραίτητο βήμα πρόκλησης νόσου είναι η προσκόλληση των μικροβίων στο βλεννογόνο του εντέρου. Η προσκόλληση χωρίς διείσδυση οδηγεί σε υδαρή διάρροια χωρίς τα παραπάνω συμπτώματα</a:t>
            </a:r>
            <a:endParaRPr lang="el-GR" sz="1600"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571472" y="151788"/>
          <a:ext cx="8358246" cy="6563360"/>
        </p:xfrm>
        <a:graphic>
          <a:graphicData uri="http://schemas.openxmlformats.org/drawingml/2006/table">
            <a:tbl>
              <a:tblPr firstRow="1" bandRow="1">
                <a:tableStyleId>{5C22544A-7EE6-4342-B048-85BDC9FD1C3A}</a:tableStyleId>
              </a:tblPr>
              <a:tblGrid>
                <a:gridCol w="1500198"/>
                <a:gridCol w="4357718"/>
                <a:gridCol w="2500330"/>
              </a:tblGrid>
              <a:tr h="370840">
                <a:tc gridSpan="3">
                  <a:txBody>
                    <a:bodyPr/>
                    <a:lstStyle/>
                    <a:p>
                      <a:pPr algn="ctr"/>
                      <a:r>
                        <a:rPr lang="el-GR" dirty="0" smtClean="0"/>
                        <a:t>Μικρόβια που προκαλούν διάρροια διεισδυτικού</a:t>
                      </a:r>
                      <a:r>
                        <a:rPr lang="el-GR" baseline="0" dirty="0" smtClean="0"/>
                        <a:t> τύπου</a:t>
                      </a:r>
                      <a:endParaRPr lang="el-GR" dirty="0"/>
                    </a:p>
                  </a:txBody>
                  <a:tcPr/>
                </a:tc>
                <a:tc hMerge="1">
                  <a:txBody>
                    <a:bodyPr/>
                    <a:lstStyle/>
                    <a:p>
                      <a:pPr algn="ctr"/>
                      <a:endParaRPr lang="el-GR" dirty="0"/>
                    </a:p>
                  </a:txBody>
                  <a:tcPr/>
                </a:tc>
                <a:tc hMerge="1">
                  <a:txBody>
                    <a:bodyPr/>
                    <a:lstStyle/>
                    <a:p>
                      <a:pPr algn="ctr"/>
                      <a:endParaRPr lang="el-GR" dirty="0"/>
                    </a:p>
                  </a:txBody>
                  <a:tcPr/>
                </a:tc>
              </a:tr>
              <a:tr h="370840">
                <a:tc>
                  <a:txBody>
                    <a:bodyPr/>
                    <a:lstStyle/>
                    <a:p>
                      <a:pPr algn="ctr"/>
                      <a:r>
                        <a:rPr lang="el-GR" b="1" i="0" dirty="0" smtClean="0"/>
                        <a:t>Μικρόβιο</a:t>
                      </a:r>
                      <a:r>
                        <a:rPr lang="el-GR" b="1" i="0" baseline="0" dirty="0" smtClean="0"/>
                        <a:t> </a:t>
                      </a:r>
                      <a:endParaRPr lang="el-GR" b="1" i="0" dirty="0"/>
                    </a:p>
                  </a:txBody>
                  <a:tcPr/>
                </a:tc>
                <a:tc>
                  <a:txBody>
                    <a:bodyPr/>
                    <a:lstStyle/>
                    <a:p>
                      <a:pPr algn="ctr"/>
                      <a:r>
                        <a:rPr lang="el-GR" b="1" i="0" dirty="0" smtClean="0"/>
                        <a:t>Παθογένεια</a:t>
                      </a:r>
                      <a:r>
                        <a:rPr lang="el-GR" b="1" i="0" baseline="0" dirty="0" smtClean="0"/>
                        <a:t> </a:t>
                      </a:r>
                      <a:endParaRPr lang="el-GR" b="1" i="0" dirty="0"/>
                    </a:p>
                  </a:txBody>
                  <a:tcPr/>
                </a:tc>
                <a:tc>
                  <a:txBody>
                    <a:bodyPr/>
                    <a:lstStyle/>
                    <a:p>
                      <a:pPr algn="ctr"/>
                      <a:r>
                        <a:rPr lang="el-GR" b="1" i="0" dirty="0" smtClean="0"/>
                        <a:t>Διάγνωση </a:t>
                      </a:r>
                      <a:endParaRPr lang="el-GR" b="1" i="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Shigella</a:t>
                      </a:r>
                      <a:endParaRPr lang="el-GR" sz="1400" dirty="0"/>
                    </a:p>
                  </a:txBody>
                  <a:tcPr/>
                </a:tc>
                <a:tc>
                  <a:txBody>
                    <a:bodyPr/>
                    <a:lstStyle/>
                    <a:p>
                      <a:r>
                        <a:rPr lang="el-GR" sz="1400" dirty="0" smtClean="0"/>
                        <a:t>Διεισδύει και πολλαπλασιάζεται στα επιθηλιακά</a:t>
                      </a:r>
                      <a:r>
                        <a:rPr lang="el-GR" sz="1400" baseline="0" dirty="0" smtClean="0"/>
                        <a:t> κύτταρα του εντέρου.  Στη συνέχεια, μεταφέρεται από κύτταρο σε κύτταρο και εξαπλώνεται στα γειτονικά κύτταρα, με αποτέλεσμα τη δημιουργία φλεγμονής, νέκρωσης των ιστών, απόπτωσης και δημιουργίας ελκών και μικροαποστημάτων.</a:t>
                      </a:r>
                    </a:p>
                    <a:p>
                      <a:r>
                        <a:rPr lang="el-GR" sz="1400" baseline="0" dirty="0" smtClean="0"/>
                        <a:t>Προσβάλλει μόνο τα επιπολής στρώματα του βλεννογόνου και για το λόγο αυτό ο κίνδυνος συστηματικής διασποράς είναι ελάχιστος.</a:t>
                      </a:r>
                    </a:p>
                    <a:p>
                      <a:r>
                        <a:rPr lang="el-GR" sz="1400" baseline="0" dirty="0" smtClean="0"/>
                        <a:t>Δεν υπάρχουν υγιείς </a:t>
                      </a:r>
                      <a:r>
                        <a:rPr lang="el-GR" sz="1400" baseline="0" dirty="0" err="1" smtClean="0"/>
                        <a:t>μικροβιοφορείς</a:t>
                      </a:r>
                      <a:r>
                        <a:rPr lang="el-GR" sz="1400" baseline="0" dirty="0" smtClean="0"/>
                        <a:t> </a:t>
                      </a:r>
                      <a:endParaRPr lang="el-GR" sz="1400" dirty="0"/>
                    </a:p>
                  </a:txBody>
                  <a:tcPr/>
                </a:tc>
                <a:tc>
                  <a:txBody>
                    <a:bodyPr/>
                    <a:lstStyle/>
                    <a:p>
                      <a:r>
                        <a:rPr lang="el-GR" sz="1400" dirty="0" smtClean="0"/>
                        <a:t>Εξέταση κοπράνων σε πρόσφατα δείγματα. Στα κόπρανα ανευρίσκονται βλέννη, κοκκιοκύτταρα, μακροφάγα, αίμα και επιθηλιακά κύτταρα</a:t>
                      </a:r>
                      <a:endParaRPr lang="el-GR"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Salmonella</a:t>
                      </a:r>
                      <a:endParaRPr lang="el-GR" sz="1400" i="1" dirty="0"/>
                    </a:p>
                  </a:txBody>
                  <a:tcPr/>
                </a:tc>
                <a:tc>
                  <a:txBody>
                    <a:bodyPr/>
                    <a:lstStyle/>
                    <a:p>
                      <a:r>
                        <a:rPr lang="el-GR" sz="1400" dirty="0" smtClean="0"/>
                        <a:t>Προσκολλάται στα επιθηλιακά κύτταρα του εντέρου,</a:t>
                      </a:r>
                      <a:r>
                        <a:rPr lang="el-GR" sz="1400" baseline="0" dirty="0" smtClean="0"/>
                        <a:t> διεισδύει στο επιθήλιο και πολλαπλασιάζεται στα μακροφάγα του υποβλεννογόνιου. Η διείσδυση αφορά τα εν τω βάθει στρώματα του βλεννογόνου και γι αυτό ο κίνδυνος διασποράς είναι αυξημένος.</a:t>
                      </a:r>
                    </a:p>
                    <a:p>
                      <a:r>
                        <a:rPr lang="el-GR" sz="1400" baseline="0" dirty="0" smtClean="0"/>
                        <a:t>Οι </a:t>
                      </a:r>
                      <a:r>
                        <a:rPr lang="el-GR" sz="1400" baseline="0" dirty="0" err="1" smtClean="0"/>
                        <a:t>σαλμονελλώσεις</a:t>
                      </a:r>
                      <a:r>
                        <a:rPr lang="el-GR" sz="1400" baseline="0" dirty="0" smtClean="0"/>
                        <a:t> διακρίνονται σε απλές γαστρεντερίτιδες, εμπύρετες εντερίτιδες (</a:t>
                      </a:r>
                      <a:r>
                        <a:rPr lang="el-GR" sz="1400" baseline="0" dirty="0" err="1" smtClean="0"/>
                        <a:t>ζωονόσοι</a:t>
                      </a:r>
                      <a:r>
                        <a:rPr lang="el-GR" sz="1400" baseline="0" dirty="0" smtClean="0"/>
                        <a:t>) και σε </a:t>
                      </a:r>
                      <a:r>
                        <a:rPr lang="el-GR" sz="1400" baseline="0" dirty="0" err="1" smtClean="0"/>
                        <a:t>τυφοπαρατυφικές</a:t>
                      </a:r>
                      <a:r>
                        <a:rPr lang="el-GR" sz="1400" baseline="0" dirty="0" smtClean="0"/>
                        <a:t> λοιμώξεις (</a:t>
                      </a:r>
                      <a:r>
                        <a:rPr lang="el-GR" sz="1400" baseline="0" dirty="0" err="1" smtClean="0"/>
                        <a:t>ανθρωπονόσοι</a:t>
                      </a:r>
                      <a:r>
                        <a:rPr lang="el-GR" sz="1400" baseline="0" dirty="0" smtClean="0"/>
                        <a:t>).</a:t>
                      </a:r>
                    </a:p>
                    <a:p>
                      <a:r>
                        <a:rPr lang="el-GR" sz="1400" baseline="0" dirty="0" smtClean="0"/>
                        <a:t>Υπάρχουν υγιείς </a:t>
                      </a:r>
                      <a:r>
                        <a:rPr lang="el-GR" sz="1400" baseline="0" dirty="0" err="1" smtClean="0"/>
                        <a:t>μικροβιοφορείς</a:t>
                      </a:r>
                      <a:r>
                        <a:rPr lang="el-GR" sz="1400" baseline="0" dirty="0" smtClean="0"/>
                        <a:t>  </a:t>
                      </a:r>
                      <a:r>
                        <a:rPr lang="el-GR" sz="1400" dirty="0" smtClean="0"/>
                        <a:t> </a:t>
                      </a:r>
                      <a:endParaRPr lang="el-GR" sz="1400" dirty="0"/>
                    </a:p>
                  </a:txBody>
                  <a:tcPr/>
                </a:tc>
                <a:tc>
                  <a:txBody>
                    <a:bodyPr/>
                    <a:lstStyle/>
                    <a:p>
                      <a:r>
                        <a:rPr lang="el-GR" sz="1400" dirty="0" smtClean="0"/>
                        <a:t>Στις εμπύρετες εντερίτιδες και στις </a:t>
                      </a:r>
                      <a:r>
                        <a:rPr lang="el-GR" sz="1400" dirty="0" err="1" smtClean="0"/>
                        <a:t>τυφοπαροτυφικές</a:t>
                      </a:r>
                      <a:r>
                        <a:rPr lang="el-GR" sz="1400" baseline="0" dirty="0" smtClean="0"/>
                        <a:t> λοιμώξεις οι μικροοργανισμοί εισέρχονται στα μεσεντέρια λεμφογάγγλια και από εκεί στην κυκλοφορία του αίματος. Στις περιπτώσεις αυτές η διάγνωση γίνεται με αιμοκαλλιέργειες</a:t>
                      </a:r>
                      <a:endParaRPr lang="el-GR" sz="1400" dirty="0"/>
                    </a:p>
                  </a:txBody>
                  <a:tcPr/>
                </a:tc>
              </a:tr>
              <a:tr h="370840">
                <a:tc>
                  <a:txBody>
                    <a:bodyPr/>
                    <a:lstStyle/>
                    <a:p>
                      <a:r>
                        <a:rPr lang="en-US" sz="1400" i="1" dirty="0" smtClean="0"/>
                        <a:t>Campylobacter</a:t>
                      </a:r>
                      <a:endParaRPr lang="el-GR" sz="1400" i="1" dirty="0"/>
                    </a:p>
                  </a:txBody>
                  <a:tcPr/>
                </a:tc>
                <a:tc>
                  <a:txBody>
                    <a:bodyPr/>
                    <a:lstStyle/>
                    <a:p>
                      <a:r>
                        <a:rPr lang="el-GR" sz="1400" dirty="0" smtClean="0"/>
                        <a:t>Διαθέτουν</a:t>
                      </a:r>
                      <a:r>
                        <a:rPr lang="el-GR" sz="1400" baseline="0" dirty="0" smtClean="0"/>
                        <a:t> διεισδυτικές δυνατότητες και ικανότητα παραγωγής τοξινών. Προκαλούν κυρίως τοπικές επιπλοκές, όπως σκωληκοειδίτιδα, χολοκυστίτιδα, περιτονίτιδα και πιο σπάνια ηπατίτιδα και παγκρεατίτιδα. Προκαλούν βακτηριαιμία που μπορεί να συνοδεύεται από δευτεροπαθείς σηπτικές εστίες, αρθρίτιδα, μηνιγγίτιδα και οστεΐτιδα </a:t>
                      </a:r>
                      <a:endParaRPr lang="el-GR" sz="1400" dirty="0"/>
                    </a:p>
                  </a:txBody>
                  <a:tcPr/>
                </a:tc>
                <a:tc>
                  <a:txBody>
                    <a:bodyPr/>
                    <a:lstStyle/>
                    <a:p>
                      <a:r>
                        <a:rPr lang="el-GR" sz="1400" dirty="0" smtClean="0"/>
                        <a:t>Καλλιέργεια κοπράνων </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428596" y="332656"/>
          <a:ext cx="8358246" cy="5191760"/>
        </p:xfrm>
        <a:graphic>
          <a:graphicData uri="http://schemas.openxmlformats.org/drawingml/2006/table">
            <a:tbl>
              <a:tblPr firstRow="1" bandRow="1">
                <a:tableStyleId>{5C22544A-7EE6-4342-B048-85BDC9FD1C3A}</a:tableStyleId>
              </a:tblPr>
              <a:tblGrid>
                <a:gridCol w="1952862"/>
                <a:gridCol w="4296294"/>
                <a:gridCol w="2109090"/>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Μικρόβια που προκαλούν διάρροια διεισδυτικού</a:t>
                      </a:r>
                      <a:r>
                        <a:rPr lang="el-GR" baseline="0" dirty="0" smtClean="0"/>
                        <a:t> τύπου</a:t>
                      </a:r>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pPr algn="ctr"/>
                      <a:r>
                        <a:rPr lang="el-GR" b="1" i="0" dirty="0" smtClean="0"/>
                        <a:t>Μικρόβιο</a:t>
                      </a:r>
                      <a:r>
                        <a:rPr lang="el-GR" b="1" i="0" baseline="0" dirty="0" smtClean="0"/>
                        <a:t> </a:t>
                      </a:r>
                      <a:endParaRPr lang="el-GR" b="1" i="0" dirty="0"/>
                    </a:p>
                  </a:txBody>
                  <a:tcPr/>
                </a:tc>
                <a:tc>
                  <a:txBody>
                    <a:bodyPr/>
                    <a:lstStyle/>
                    <a:p>
                      <a:pPr algn="ctr"/>
                      <a:r>
                        <a:rPr lang="el-GR" b="1" i="0" dirty="0" smtClean="0"/>
                        <a:t>Παθογένεια</a:t>
                      </a:r>
                      <a:r>
                        <a:rPr lang="el-GR" b="1" i="0" baseline="0" dirty="0" smtClean="0"/>
                        <a:t> </a:t>
                      </a:r>
                      <a:endParaRPr lang="el-GR" b="1" i="0" dirty="0"/>
                    </a:p>
                  </a:txBody>
                  <a:tcPr/>
                </a:tc>
                <a:tc>
                  <a:txBody>
                    <a:bodyPr/>
                    <a:lstStyle/>
                    <a:p>
                      <a:pPr algn="ctr"/>
                      <a:r>
                        <a:rPr lang="el-GR" b="1" i="0" dirty="0" smtClean="0"/>
                        <a:t>Διάγνωση </a:t>
                      </a:r>
                      <a:endParaRPr lang="el-GR" b="1" i="0" dirty="0"/>
                    </a:p>
                  </a:txBody>
                  <a:tcPr/>
                </a:tc>
              </a:tr>
              <a:tr h="370840">
                <a:tc>
                  <a:txBody>
                    <a:bodyPr/>
                    <a:lstStyle/>
                    <a:p>
                      <a:r>
                        <a:rPr lang="en-US" sz="1400" i="1" dirty="0" smtClean="0"/>
                        <a:t>Yersinia</a:t>
                      </a:r>
                      <a:r>
                        <a:rPr lang="en-US" sz="1400" i="1" baseline="0" dirty="0" smtClean="0"/>
                        <a:t> </a:t>
                      </a:r>
                      <a:r>
                        <a:rPr lang="en-US" sz="1400" i="1" baseline="0" dirty="0" err="1" smtClean="0"/>
                        <a:t>enterolitica</a:t>
                      </a:r>
                      <a:endParaRPr lang="el-GR" sz="1400" i="1" dirty="0"/>
                    </a:p>
                  </a:txBody>
                  <a:tcPr/>
                </a:tc>
                <a:tc>
                  <a:txBody>
                    <a:bodyPr/>
                    <a:lstStyle/>
                    <a:p>
                      <a:r>
                        <a:rPr lang="el-GR" sz="1400" dirty="0" smtClean="0"/>
                        <a:t>Προσκόλληση</a:t>
                      </a:r>
                      <a:r>
                        <a:rPr lang="el-GR" sz="1400" baseline="0" dirty="0" smtClean="0"/>
                        <a:t> και διείσδυση στα επιθηλιακά κύτταρα του εντέρου μέσω συγκολλητινών (</a:t>
                      </a:r>
                      <a:r>
                        <a:rPr lang="el-GR" sz="1400" baseline="0" dirty="0" err="1" smtClean="0"/>
                        <a:t>αντεσίνες</a:t>
                      </a:r>
                      <a:r>
                        <a:rPr lang="el-GR" sz="1400" baseline="0" dirty="0" smtClean="0"/>
                        <a:t>) που κωδικοποιούνται από γονίδια πλασμιδίου μαζί με άλλους λοιμογόνους παράγοντες. Προκαλεί εμπύρετη γαστρεντερίτιδα και σε ορισμένες περιπτώσεις παρουσιάζονται συμπτώματα σκωληκοειδίτιδας.</a:t>
                      </a:r>
                    </a:p>
                    <a:p>
                      <a:r>
                        <a:rPr lang="el-GR" sz="1400" baseline="0" dirty="0" smtClean="0"/>
                        <a:t>Φορείς του μικροβίου είναι η χοίροι. Η επώαση της νόσου είναι 11 ημέρες.</a:t>
                      </a:r>
                      <a:endParaRPr lang="el-GR" sz="1400" dirty="0"/>
                    </a:p>
                  </a:txBody>
                  <a:tcPr/>
                </a:tc>
                <a:tc>
                  <a:txBody>
                    <a:bodyPr/>
                    <a:lstStyle/>
                    <a:p>
                      <a:r>
                        <a:rPr lang="el-GR" sz="1400" dirty="0" smtClean="0"/>
                        <a:t>Παρουσιάζει ιδιαίτερα καλλιεργητικά χαρακτηριστικά</a:t>
                      </a:r>
                      <a:endParaRPr lang="el-GR" sz="1400" dirty="0"/>
                    </a:p>
                  </a:txBody>
                  <a:tcPr/>
                </a:tc>
              </a:tr>
              <a:tr h="370840">
                <a:tc>
                  <a:txBody>
                    <a:bodyPr/>
                    <a:lstStyle/>
                    <a:p>
                      <a:r>
                        <a:rPr lang="en-US" sz="1400" i="1" dirty="0" smtClean="0"/>
                        <a:t>Escherichia coli</a:t>
                      </a:r>
                      <a:endParaRPr lang="el-GR" sz="1400" i="1" dirty="0"/>
                    </a:p>
                  </a:txBody>
                  <a:tcPr/>
                </a:tc>
                <a:tc>
                  <a:txBody>
                    <a:bodyPr/>
                    <a:lstStyle/>
                    <a:p>
                      <a:r>
                        <a:rPr lang="el-GR" sz="1400" dirty="0" smtClean="0"/>
                        <a:t>Δυσεντερικό</a:t>
                      </a:r>
                      <a:r>
                        <a:rPr lang="el-GR" sz="1400" baseline="0" dirty="0" smtClean="0"/>
                        <a:t> σύνδρομο προκαλούν τα στελέχη:</a:t>
                      </a:r>
                    </a:p>
                    <a:p>
                      <a:r>
                        <a:rPr lang="el-GR" sz="1400" b="1" baseline="0" dirty="0" smtClean="0"/>
                        <a:t>Εντεροπαθογόνα στελέχη (ΕΡΕ</a:t>
                      </a:r>
                      <a:r>
                        <a:rPr lang="en-US" sz="1400" b="1" baseline="0" dirty="0" smtClean="0"/>
                        <a:t>C – enteroropathogenic E. coli)</a:t>
                      </a:r>
                      <a:r>
                        <a:rPr lang="el-GR" sz="1400" baseline="0" dirty="0" smtClean="0"/>
                        <a:t>. Προσκόλληση στο επιθήλιο με αποτέλεσμα πόνο, διάρροια, δυσφορία, εμετό, υδαρή κόπρανα με βλέννη και σπάνια αίμα. Στα μικρά παιδιά τα συμπτώματα είναι πιο σοβαρά</a:t>
                      </a:r>
                    </a:p>
                    <a:p>
                      <a:r>
                        <a:rPr lang="el-GR" sz="1400" b="1" baseline="0" dirty="0" smtClean="0"/>
                        <a:t>Εντεροδιεισδυτικά στελέχη (</a:t>
                      </a:r>
                      <a:r>
                        <a:rPr lang="en-US" sz="1400" b="1" baseline="0" dirty="0" smtClean="0"/>
                        <a:t>EIEC – </a:t>
                      </a:r>
                      <a:r>
                        <a:rPr lang="en-US" sz="1400" b="1" i="1" baseline="0" dirty="0" err="1" smtClean="0"/>
                        <a:t>enteroinvasive</a:t>
                      </a:r>
                      <a:r>
                        <a:rPr lang="en-US" sz="1400" b="1" i="1" baseline="0" dirty="0" smtClean="0"/>
                        <a:t> E. coli). </a:t>
                      </a:r>
                      <a:r>
                        <a:rPr lang="el-GR" sz="1400" b="0" i="0" baseline="0" dirty="0" smtClean="0"/>
                        <a:t>Προσβάλλουν και πολλαπλασιάζονται στα επιθηλιακά κύτταρα στο κόλον, προκαλώντας φλεγμονώδη αντίδραση, με συμπτώματα πόνο, δυσφορία, βλέννη, αίμα και πολυμορφοπύρηνα στα κόπρανα</a:t>
                      </a:r>
                      <a:r>
                        <a:rPr lang="en-US" sz="1400" b="1" i="1" baseline="0" dirty="0" smtClean="0"/>
                        <a:t> </a:t>
                      </a:r>
                      <a:endParaRPr lang="el-GR" sz="1400" b="1" dirty="0"/>
                    </a:p>
                  </a:txBody>
                  <a:tcPr/>
                </a:tc>
                <a:tc>
                  <a:txBody>
                    <a:bodyPr/>
                    <a:lstStyle/>
                    <a:p>
                      <a:r>
                        <a:rPr lang="el-GR" sz="1400" dirty="0" smtClean="0"/>
                        <a:t>Η </a:t>
                      </a:r>
                      <a:r>
                        <a:rPr lang="en-US" sz="1400" i="1" dirty="0" smtClean="0"/>
                        <a:t>E. coli </a:t>
                      </a:r>
                      <a:r>
                        <a:rPr lang="el-GR" sz="1400" i="0" dirty="0" smtClean="0"/>
                        <a:t>ανήκει</a:t>
                      </a:r>
                      <a:r>
                        <a:rPr lang="el-GR" sz="1400" i="0" baseline="0" dirty="0" smtClean="0"/>
                        <a:t> στη φυσιολογική χλωρίδα του εντέρου και για το λόγο αυτό πρέπει να γίνει διαχωρισμός των παθογόνων στελεχών με ειδικές εξετάσεις που περιλαμβάνουν απομόνωση μικροβίου στα κόπρανα και ανίχνευση των τοξινών τους.</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3108" y="1939531"/>
            <a:ext cx="5000660" cy="184665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err="1" smtClean="0"/>
              <a:t>Εντεροτοξινογόνα</a:t>
            </a:r>
            <a:r>
              <a:rPr lang="el-GR" b="1" dirty="0" smtClean="0"/>
              <a:t> βακτήρια</a:t>
            </a:r>
          </a:p>
          <a:p>
            <a:endParaRPr lang="el-GR" sz="1600" dirty="0" smtClean="0"/>
          </a:p>
          <a:p>
            <a:r>
              <a:rPr lang="el-GR" sz="1600" dirty="0" smtClean="0"/>
              <a:t>Προκαλούν  ¨</a:t>
            </a:r>
            <a:r>
              <a:rPr lang="el-GR" sz="1600" dirty="0" err="1" smtClean="0"/>
              <a:t>χολεροειδές</a:t>
            </a:r>
            <a:r>
              <a:rPr lang="el-GR" sz="1600" dirty="0" smtClean="0"/>
              <a:t> σύνδρομο¨ με άφθονες υδαρείς διάρροιες, και εμετούς που είναι συνέπεια ταχείας και άφθονης απέκκρισης υγρών από τα εντερικά κύτταρα. Ο εντερικός βλεννογόνος παραμένει άθικτος και δεν βρίσκονται λευκά αιμοσφαίρια στα κόπρανα.</a:t>
            </a:r>
            <a:endParaRPr lang="el-GR" b="1"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71438" y="71414"/>
          <a:ext cx="8929718" cy="6532880"/>
        </p:xfrm>
        <a:graphic>
          <a:graphicData uri="http://schemas.openxmlformats.org/drawingml/2006/table">
            <a:tbl>
              <a:tblPr firstRow="1" bandRow="1">
                <a:tableStyleId>{5C22544A-7EE6-4342-B048-85BDC9FD1C3A}</a:tableStyleId>
              </a:tblPr>
              <a:tblGrid>
                <a:gridCol w="3084810"/>
                <a:gridCol w="5844908"/>
              </a:tblGrid>
              <a:tr h="370840">
                <a:tc gridSpan="2">
                  <a:txBody>
                    <a:bodyPr/>
                    <a:lstStyle/>
                    <a:p>
                      <a:pPr algn="ctr"/>
                      <a:r>
                        <a:rPr lang="el-GR" dirty="0" err="1" smtClean="0"/>
                        <a:t>Εντεροτοξιγόνα</a:t>
                      </a:r>
                      <a:r>
                        <a:rPr lang="el-GR" dirty="0" smtClean="0"/>
                        <a:t> βακτήρια</a:t>
                      </a:r>
                      <a:endParaRPr lang="el-GR" dirty="0"/>
                    </a:p>
                  </a:txBody>
                  <a:tcPr/>
                </a:tc>
                <a:tc hMerge="1">
                  <a:txBody>
                    <a:bodyPr/>
                    <a:lstStyle/>
                    <a:p>
                      <a:endParaRPr lang="el-GR" dirty="0"/>
                    </a:p>
                  </a:txBody>
                  <a:tcPr/>
                </a:tc>
              </a:tr>
              <a:tr h="370840">
                <a:tc>
                  <a:txBody>
                    <a:bodyPr/>
                    <a:lstStyle/>
                    <a:p>
                      <a:pPr algn="ctr"/>
                      <a:r>
                        <a:rPr lang="el-GR" b="1" dirty="0" smtClean="0"/>
                        <a:t>Βακτήριο </a:t>
                      </a:r>
                      <a:endParaRPr lang="el-GR" b="1" dirty="0"/>
                    </a:p>
                  </a:txBody>
                  <a:tcPr/>
                </a:tc>
                <a:tc>
                  <a:txBody>
                    <a:bodyPr/>
                    <a:lstStyle/>
                    <a:p>
                      <a:pPr algn="ctr"/>
                      <a:r>
                        <a:rPr lang="el-GR" b="1" dirty="0" smtClean="0"/>
                        <a:t>Παθογένεια </a:t>
                      </a:r>
                      <a:endParaRPr lang="el-GR" b="1" dirty="0"/>
                    </a:p>
                  </a:txBody>
                  <a:tcPr/>
                </a:tc>
              </a:tr>
              <a:tr h="370840">
                <a:tc>
                  <a:txBody>
                    <a:bodyPr/>
                    <a:lstStyle/>
                    <a:p>
                      <a:r>
                        <a:rPr lang="el-GR" sz="1400" dirty="0" err="1" smtClean="0"/>
                        <a:t>Εντεροτοξική</a:t>
                      </a:r>
                      <a:r>
                        <a:rPr lang="el-GR" sz="1400" dirty="0" smtClean="0"/>
                        <a:t> </a:t>
                      </a:r>
                      <a:r>
                        <a:rPr lang="en-US" sz="1400" i="1" dirty="0" smtClean="0"/>
                        <a:t>E. coli (ETEC – </a:t>
                      </a:r>
                      <a:r>
                        <a:rPr lang="en-US" sz="1400" i="1" dirty="0" err="1" smtClean="0"/>
                        <a:t>enterotoxigenic</a:t>
                      </a:r>
                      <a:r>
                        <a:rPr lang="en-US" sz="1400" i="1" dirty="0" smtClean="0"/>
                        <a:t> E. coli)</a:t>
                      </a:r>
                      <a:endParaRPr lang="el-GR" sz="1400" dirty="0"/>
                    </a:p>
                  </a:txBody>
                  <a:tcPr/>
                </a:tc>
                <a:tc>
                  <a:txBody>
                    <a:bodyPr/>
                    <a:lstStyle/>
                    <a:p>
                      <a:r>
                        <a:rPr lang="el-GR" sz="1400" dirty="0" smtClean="0"/>
                        <a:t>Παράγει μία </a:t>
                      </a:r>
                      <a:r>
                        <a:rPr lang="el-GR" sz="1400" dirty="0" err="1" smtClean="0"/>
                        <a:t>θερμοσταθερή</a:t>
                      </a:r>
                      <a:r>
                        <a:rPr lang="el-GR" sz="1400" dirty="0" smtClean="0"/>
                        <a:t> τοξίνη (</a:t>
                      </a:r>
                      <a:r>
                        <a:rPr lang="en-US" sz="1400" dirty="0" smtClean="0"/>
                        <a:t>ST)</a:t>
                      </a:r>
                      <a:r>
                        <a:rPr lang="el-GR" sz="1400" dirty="0" smtClean="0"/>
                        <a:t> και μία </a:t>
                      </a:r>
                      <a:r>
                        <a:rPr lang="el-GR" sz="1400" dirty="0" err="1" smtClean="0"/>
                        <a:t>θερμοευαίσθητη</a:t>
                      </a:r>
                      <a:r>
                        <a:rPr lang="el-GR" sz="1400" dirty="0" smtClean="0"/>
                        <a:t> (</a:t>
                      </a:r>
                      <a:r>
                        <a:rPr lang="en-US" sz="1400" dirty="0" smtClean="0"/>
                        <a:t>LT)</a:t>
                      </a:r>
                      <a:r>
                        <a:rPr lang="el-GR" sz="1400" baseline="0" dirty="0" smtClean="0"/>
                        <a:t> που μοιάζει με την τοξίνη του δονακίου της χολέρας. Στις περιοχές που ενδημεί οι άνθρωποι έχουν αναπτύξει αντισώματα και δε νοσούν. Το σύνδρομο το εμφανίζουν οι ταξιδιώτες από άλλες περιοχές (διάρροια των ταξιδιωτών). Μεταδίδεται με την κατανάλωση μολυσμένων φρούτων, λαχανικών ή νερού.</a:t>
                      </a:r>
                      <a:endParaRPr lang="el-GR" sz="1400" dirty="0"/>
                    </a:p>
                  </a:txBody>
                  <a:tcPr/>
                </a:tc>
              </a:tr>
              <a:tr h="370840">
                <a:tc>
                  <a:txBody>
                    <a:bodyPr/>
                    <a:lstStyle/>
                    <a:p>
                      <a:r>
                        <a:rPr lang="el-GR" sz="1400" dirty="0" err="1" smtClean="0"/>
                        <a:t>Εντεροαιμορραγική</a:t>
                      </a:r>
                      <a:r>
                        <a:rPr lang="el-GR" sz="1400" dirty="0" smtClean="0"/>
                        <a:t> </a:t>
                      </a:r>
                      <a:r>
                        <a:rPr lang="en-US" sz="1400" i="1" dirty="0" smtClean="0"/>
                        <a:t>E. coli (EHEC – </a:t>
                      </a:r>
                      <a:r>
                        <a:rPr lang="en-US" sz="1400" i="1" dirty="0" err="1" smtClean="0"/>
                        <a:t>enterohemorrhagic</a:t>
                      </a:r>
                      <a:r>
                        <a:rPr lang="en-US" sz="1400" i="1" dirty="0" smtClean="0"/>
                        <a:t> E. coli) </a:t>
                      </a:r>
                      <a:endParaRPr lang="el-GR" sz="1400" i="1" dirty="0"/>
                    </a:p>
                  </a:txBody>
                  <a:tcPr/>
                </a:tc>
                <a:tc>
                  <a:txBody>
                    <a:bodyPr/>
                    <a:lstStyle/>
                    <a:p>
                      <a:r>
                        <a:rPr lang="el-GR" sz="1400" dirty="0" smtClean="0"/>
                        <a:t>Ο</a:t>
                      </a:r>
                      <a:r>
                        <a:rPr lang="el-GR" sz="1400" baseline="0" dirty="0" smtClean="0"/>
                        <a:t> ορότυπος που ενοχοποιείται περισσότερο είναι ο Ο157:</a:t>
                      </a:r>
                      <a:r>
                        <a:rPr lang="en-US" sz="1400" baseline="0" dirty="0" smtClean="0"/>
                        <a:t>H7</a:t>
                      </a:r>
                      <a:r>
                        <a:rPr lang="el-GR" sz="1400" baseline="0" dirty="0" smtClean="0"/>
                        <a:t>. τα στελέχη αυτού του ορότυπου φέρουν πλασμίδιο που κωδικοποιεί συγκολλητίνες. Ο μικροοργανισμός παράγει επίσης τοξίνες και </a:t>
                      </a:r>
                      <a:r>
                        <a:rPr lang="el-GR" sz="1400" baseline="0" dirty="0" err="1" smtClean="0"/>
                        <a:t>αιμολυσίνες</a:t>
                      </a:r>
                      <a:r>
                        <a:rPr lang="el-GR" sz="1400" baseline="0" dirty="0" smtClean="0"/>
                        <a:t> </a:t>
                      </a:r>
                      <a:endParaRPr lang="el-GR" sz="1400" dirty="0"/>
                    </a:p>
                  </a:txBody>
                  <a:tcPr/>
                </a:tc>
              </a:tr>
              <a:tr h="370840">
                <a:tc>
                  <a:txBody>
                    <a:bodyPr/>
                    <a:lstStyle/>
                    <a:p>
                      <a:r>
                        <a:rPr lang="en-US" sz="1400" i="1" dirty="0" smtClean="0"/>
                        <a:t>Vibrio</a:t>
                      </a:r>
                      <a:r>
                        <a:rPr lang="en-US" sz="1400" i="1" baseline="0" dirty="0" smtClean="0"/>
                        <a:t> cholerae</a:t>
                      </a:r>
                      <a:endParaRPr lang="el-GR" sz="1400" i="1" dirty="0"/>
                    </a:p>
                  </a:txBody>
                  <a:tcPr/>
                </a:tc>
                <a:tc>
                  <a:txBody>
                    <a:bodyPr/>
                    <a:lstStyle/>
                    <a:p>
                      <a:r>
                        <a:rPr lang="el-GR" sz="1400" dirty="0" smtClean="0"/>
                        <a:t>Προσκολλάται</a:t>
                      </a:r>
                      <a:r>
                        <a:rPr lang="el-GR" sz="1400" baseline="0" dirty="0" smtClean="0"/>
                        <a:t> στις </a:t>
                      </a:r>
                      <a:r>
                        <a:rPr lang="el-GR" sz="1400" baseline="0" dirty="0" err="1" smtClean="0"/>
                        <a:t>μικρολάχνες</a:t>
                      </a:r>
                      <a:r>
                        <a:rPr lang="el-GR" sz="1400" baseline="0" dirty="0" smtClean="0"/>
                        <a:t> του εντερικού επιθηλίου προκαλώντας την καταστροφή τους. Παράγει εντεροτοξίνη της οποίας το κλάσμα Α εισέρχεται στα κύτταρα και προκαλεί εκκριτικού τύπου υδαρή διάρροια, χωρίς πολυμορφοπύρηνα στα κόπρανα.</a:t>
                      </a:r>
                    </a:p>
                    <a:p>
                      <a:r>
                        <a:rPr lang="el-GR" sz="1400" baseline="0" dirty="0" smtClean="0"/>
                        <a:t>Βρίσκεται σε υδάτινο περιβάλλον. Άλλα παθογόνα είδη είναι το </a:t>
                      </a:r>
                      <a:r>
                        <a:rPr lang="en-US" sz="1400" i="1" baseline="0" dirty="0" smtClean="0"/>
                        <a:t>V. non agglutinating – V. NAG</a:t>
                      </a:r>
                      <a:r>
                        <a:rPr lang="el-GR" sz="1400" i="1" baseline="0" dirty="0" smtClean="0"/>
                        <a:t> </a:t>
                      </a:r>
                      <a:r>
                        <a:rPr lang="el-GR" sz="1400" i="0" baseline="0" dirty="0" smtClean="0"/>
                        <a:t>και το</a:t>
                      </a:r>
                      <a:r>
                        <a:rPr lang="en-US" sz="1400" i="1" baseline="0" dirty="0" smtClean="0"/>
                        <a:t> V. </a:t>
                      </a:r>
                      <a:r>
                        <a:rPr lang="en-US" sz="1400" i="1" baseline="0" dirty="0" err="1" smtClean="0"/>
                        <a:t>Parahoemolyticus</a:t>
                      </a:r>
                      <a:r>
                        <a:rPr lang="el-GR" sz="1400" i="1" baseline="0" dirty="0" smtClean="0"/>
                        <a:t>.</a:t>
                      </a:r>
                      <a:r>
                        <a:rPr lang="el-GR" sz="1400" baseline="0" dirty="0" smtClean="0"/>
                        <a:t> </a:t>
                      </a:r>
                      <a:endParaRPr lang="el-GR" sz="1400" dirty="0"/>
                    </a:p>
                  </a:txBody>
                  <a:tcPr/>
                </a:tc>
              </a:tr>
              <a:tr h="370840">
                <a:tc>
                  <a:txBody>
                    <a:bodyPr/>
                    <a:lstStyle/>
                    <a:p>
                      <a:r>
                        <a:rPr lang="en-US" sz="1400" i="1" dirty="0" smtClean="0"/>
                        <a:t>Aeromonas</a:t>
                      </a:r>
                      <a:endParaRPr lang="el-GR" sz="1400" i="1" dirty="0"/>
                    </a:p>
                  </a:txBody>
                  <a:tcPr/>
                </a:tc>
                <a:tc>
                  <a:txBody>
                    <a:bodyPr/>
                    <a:lstStyle/>
                    <a:p>
                      <a:r>
                        <a:rPr lang="el-GR" sz="1400" dirty="0" smtClean="0"/>
                        <a:t>Προκαλεί:</a:t>
                      </a:r>
                    </a:p>
                    <a:p>
                      <a:pPr>
                        <a:buFont typeface="Wingdings" pitchFamily="2" charset="2"/>
                        <a:buChar char="§"/>
                      </a:pPr>
                      <a:r>
                        <a:rPr lang="el-GR" sz="1400" dirty="0" smtClean="0"/>
                        <a:t>Οξεία, εκκριτική διάρροια, που συχνά συνοδεύεται από εμετούς</a:t>
                      </a:r>
                    </a:p>
                    <a:p>
                      <a:pPr>
                        <a:buFont typeface="Wingdings" pitchFamily="2" charset="2"/>
                        <a:buChar char="§"/>
                      </a:pPr>
                      <a:r>
                        <a:rPr lang="el-GR" sz="1400" dirty="0" smtClean="0"/>
                        <a:t>Οξεία,</a:t>
                      </a:r>
                      <a:r>
                        <a:rPr lang="el-GR" sz="1400" baseline="0" dirty="0" smtClean="0"/>
                        <a:t> δυσεντερική μορφή διάρροιας με αίμα και βλέννη</a:t>
                      </a:r>
                    </a:p>
                    <a:p>
                      <a:pPr>
                        <a:buFont typeface="Wingdings" pitchFamily="2" charset="2"/>
                        <a:buChar char="§"/>
                      </a:pPr>
                      <a:r>
                        <a:rPr lang="el-GR" sz="1400" baseline="0" dirty="0" smtClean="0"/>
                        <a:t>Χρόνια διάρροια που συνήθως διαρκεί περισσότερο από 10 ημέρες</a:t>
                      </a:r>
                    </a:p>
                    <a:p>
                      <a:pPr>
                        <a:buFont typeface="Wingdings" pitchFamily="2" charset="2"/>
                        <a:buChar char="§"/>
                      </a:pPr>
                      <a:r>
                        <a:rPr lang="el-GR" sz="1400" baseline="0" dirty="0" err="1" smtClean="0"/>
                        <a:t>Χολεροειδής</a:t>
                      </a:r>
                      <a:r>
                        <a:rPr lang="el-GR" sz="1400" baseline="0" dirty="0" smtClean="0"/>
                        <a:t> μορφή διάρροιας με υδαρή κόπρανα</a:t>
                      </a:r>
                    </a:p>
                    <a:p>
                      <a:pPr>
                        <a:buFont typeface="Wingdings" pitchFamily="2" charset="2"/>
                        <a:buChar char="§"/>
                      </a:pPr>
                      <a:r>
                        <a:rPr lang="el-GR" sz="1400" baseline="0" dirty="0" smtClean="0"/>
                        <a:t>Ακαθόριστο σύνδρομο που συχνά αναφέρεται ως ¨η διάρροια του ταξιδιώτη¨ </a:t>
                      </a:r>
                      <a:endParaRPr lang="el-GR" sz="1400" dirty="0"/>
                    </a:p>
                  </a:txBody>
                  <a:tcPr/>
                </a:tc>
              </a:tr>
              <a:tr h="370840">
                <a:tc>
                  <a:txBody>
                    <a:bodyPr/>
                    <a:lstStyle/>
                    <a:p>
                      <a:r>
                        <a:rPr lang="en-US" sz="1400" i="1" dirty="0" smtClean="0"/>
                        <a:t>Plesiomonas</a:t>
                      </a:r>
                      <a:r>
                        <a:rPr lang="en-US" sz="1400" i="1" baseline="0" dirty="0" smtClean="0"/>
                        <a:t> </a:t>
                      </a:r>
                      <a:endParaRPr lang="el-GR" sz="1400" i="1" dirty="0"/>
                    </a:p>
                  </a:txBody>
                  <a:tcPr/>
                </a:tc>
                <a:tc>
                  <a:txBody>
                    <a:bodyPr/>
                    <a:lstStyle/>
                    <a:p>
                      <a:r>
                        <a:rPr lang="el-GR" sz="1400" dirty="0" smtClean="0"/>
                        <a:t>Προκαλεί:</a:t>
                      </a:r>
                    </a:p>
                    <a:p>
                      <a:pPr>
                        <a:buFont typeface="Wingdings" pitchFamily="2" charset="2"/>
                        <a:buChar char="§"/>
                      </a:pPr>
                      <a:r>
                        <a:rPr lang="el-GR" sz="1400" dirty="0" smtClean="0"/>
                        <a:t>Υδαρή εκκριτική διάρροια (η πιο κοινή μορφή)</a:t>
                      </a:r>
                    </a:p>
                    <a:p>
                      <a:pPr>
                        <a:buFont typeface="Wingdings" pitchFamily="2" charset="2"/>
                        <a:buChar char="§"/>
                      </a:pPr>
                      <a:r>
                        <a:rPr lang="el-GR" sz="1400" dirty="0" smtClean="0"/>
                        <a:t>Υποξεία ή χρόνια νόσο που διαρκεί από 14 ημέρες ως 2-3 μήνες</a:t>
                      </a:r>
                    </a:p>
                    <a:p>
                      <a:pPr>
                        <a:buFont typeface="Wingdings" pitchFamily="2" charset="2"/>
                        <a:buChar char="§"/>
                      </a:pPr>
                      <a:r>
                        <a:rPr lang="el-GR" sz="1400" dirty="0" smtClean="0"/>
                        <a:t>Δυσεντερικό</a:t>
                      </a:r>
                      <a:r>
                        <a:rPr lang="el-GR" sz="1400" baseline="0" dirty="0" smtClean="0"/>
                        <a:t> σύνδρομο με πιο έντονα συμπτώματα που μοιάζει με κολίτιδα</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714480" y="1500174"/>
          <a:ext cx="5857916" cy="4511040"/>
        </p:xfrm>
        <a:graphic>
          <a:graphicData uri="http://schemas.openxmlformats.org/drawingml/2006/table">
            <a:tbl>
              <a:tblPr firstRow="1" bandRow="1">
                <a:tableStyleId>{5C22544A-7EE6-4342-B048-85BDC9FD1C3A}</a:tableStyleId>
              </a:tblPr>
              <a:tblGrid>
                <a:gridCol w="2068768"/>
                <a:gridCol w="3789148"/>
              </a:tblGrid>
              <a:tr h="370840">
                <a:tc gridSpan="2">
                  <a:txBody>
                    <a:bodyPr/>
                    <a:lstStyle/>
                    <a:p>
                      <a:pPr algn="ctr"/>
                      <a:r>
                        <a:rPr lang="el-GR" sz="1800" b="1" kern="1200" dirty="0" smtClean="0">
                          <a:solidFill>
                            <a:schemeClr val="lt1"/>
                          </a:solidFill>
                          <a:latin typeface="+mn-lt"/>
                          <a:ea typeface="+mn-ea"/>
                          <a:cs typeface="+mn-cs"/>
                        </a:rPr>
                        <a:t>ΤΑΥΤΟΠΟΙΗΣΗ ΦΑΡΥΓΓΙΤΙΔΑΣ</a:t>
                      </a:r>
                    </a:p>
                    <a:p>
                      <a:pPr algn="ctr"/>
                      <a:r>
                        <a:rPr lang="el-GR" sz="1800" b="1" kern="1200" dirty="0" smtClean="0">
                          <a:solidFill>
                            <a:schemeClr val="lt1"/>
                          </a:solidFill>
                          <a:latin typeface="+mn-lt"/>
                          <a:ea typeface="+mn-ea"/>
                          <a:cs typeface="+mn-cs"/>
                        </a:rPr>
                        <a:t>1. Στρεπτόκοκκοι β-αιμολυτικοί, ομάδας Α</a:t>
                      </a:r>
                      <a:endParaRPr lang="el-GR" sz="1800" b="1" kern="1200" dirty="0">
                        <a:solidFill>
                          <a:schemeClr val="lt1"/>
                        </a:solidFill>
                        <a:latin typeface="+mn-lt"/>
                        <a:ea typeface="+mn-ea"/>
                        <a:cs typeface="+mn-cs"/>
                      </a:endParaRPr>
                    </a:p>
                  </a:txBody>
                  <a:tcPr/>
                </a:tc>
                <a:tc hMerge="1">
                  <a:txBody>
                    <a:bodyPr/>
                    <a:lstStyle/>
                    <a:p>
                      <a:endParaRPr lang="el-GR" dirty="0"/>
                    </a:p>
                  </a:txBody>
                  <a:tcPr/>
                </a:tc>
              </a:tr>
              <a:tr h="370840">
                <a:tc>
                  <a:txBody>
                    <a:bodyPr/>
                    <a:lstStyle/>
                    <a:p>
                      <a:r>
                        <a:rPr lang="el-GR" sz="1600" dirty="0" smtClean="0"/>
                        <a:t>Καλλιέργεια</a:t>
                      </a:r>
                      <a:r>
                        <a:rPr lang="el-GR" sz="1600" baseline="0" dirty="0" smtClean="0"/>
                        <a:t> δείγματος</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dk1"/>
                          </a:solidFill>
                          <a:latin typeface="+mn-lt"/>
                          <a:ea typeface="+mn-ea"/>
                          <a:cs typeface="+mn-cs"/>
                        </a:rPr>
                        <a:t>Αποικίες: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dk1"/>
                          </a:solidFill>
                          <a:latin typeface="+mn-lt"/>
                          <a:ea typeface="+mn-ea"/>
                          <a:cs typeface="+mn-cs"/>
                        </a:rPr>
                        <a:t>μικρές, </a:t>
                      </a:r>
                      <a:r>
                        <a:rPr lang="el-GR" sz="1600" b="0" kern="1200" dirty="0" err="1" smtClean="0">
                          <a:solidFill>
                            <a:schemeClr val="dk1"/>
                          </a:solidFill>
                          <a:latin typeface="+mn-lt"/>
                          <a:ea typeface="+mn-ea"/>
                          <a:cs typeface="+mn-cs"/>
                        </a:rPr>
                        <a:t>λευκάζουσες</a:t>
                      </a:r>
                      <a:r>
                        <a:rPr lang="el-GR" sz="1600" b="0" kern="1200" dirty="0" smtClean="0">
                          <a:solidFill>
                            <a:schemeClr val="dk1"/>
                          </a:solidFill>
                          <a:latin typeface="+mn-lt"/>
                          <a:ea typeface="+mn-ea"/>
                          <a:cs typeface="+mn-cs"/>
                        </a:rPr>
                        <a:t> με β-</a:t>
                      </a:r>
                      <a:r>
                        <a:rPr lang="el-GR" sz="1600" b="0" kern="1200" dirty="0" err="1" smtClean="0">
                          <a:solidFill>
                            <a:schemeClr val="dk1"/>
                          </a:solidFill>
                          <a:latin typeface="+mn-lt"/>
                          <a:ea typeface="+mn-ea"/>
                          <a:cs typeface="+mn-cs"/>
                        </a:rPr>
                        <a:t>αιμόλυση</a:t>
                      </a:r>
                      <a:endParaRPr lang="el-G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dk1"/>
                          </a:solidFill>
                          <a:latin typeface="+mn-lt"/>
                          <a:ea typeface="+mn-ea"/>
                          <a:cs typeface="+mn-cs"/>
                        </a:rPr>
                        <a:t>Ανακαλλιέργεια</a:t>
                      </a:r>
                    </a:p>
                    <a:p>
                      <a:endParaRPr lang="el-GR" sz="1600" b="0" dirty="0"/>
                    </a:p>
                  </a:txBody>
                  <a:tcPr/>
                </a:tc>
                <a:tc>
                  <a:txBody>
                    <a:bodyPr/>
                    <a:lstStyle/>
                    <a:p>
                      <a:r>
                        <a:rPr lang="el-GR" sz="1600" b="0" kern="1200" dirty="0" smtClean="0">
                          <a:solidFill>
                            <a:schemeClr val="dk1"/>
                          </a:solidFill>
                          <a:latin typeface="+mn-lt"/>
                          <a:ea typeface="+mn-ea"/>
                          <a:cs typeface="+mn-cs"/>
                        </a:rPr>
                        <a:t>● Χρώση </a:t>
                      </a:r>
                      <a:r>
                        <a:rPr lang="en-US" sz="1600" b="0" kern="1200" dirty="0" smtClean="0">
                          <a:solidFill>
                            <a:schemeClr val="dk1"/>
                          </a:solidFill>
                          <a:latin typeface="+mn-lt"/>
                          <a:ea typeface="+mn-ea"/>
                          <a:cs typeface="+mn-cs"/>
                        </a:rPr>
                        <a:t>Gram</a:t>
                      </a:r>
                      <a:r>
                        <a:rPr lang="el-GR" sz="1600" b="0" kern="1200" dirty="0" smtClean="0">
                          <a:solidFill>
                            <a:schemeClr val="dk1"/>
                          </a:solidFill>
                          <a:latin typeface="+mn-lt"/>
                          <a:ea typeface="+mn-ea"/>
                          <a:cs typeface="+mn-cs"/>
                        </a:rPr>
                        <a:t>: </a:t>
                      </a:r>
                      <a:r>
                        <a:rPr lang="en-US" sz="1600" b="0" kern="1200" dirty="0" smtClean="0">
                          <a:solidFill>
                            <a:schemeClr val="dk1"/>
                          </a:solidFill>
                          <a:latin typeface="+mn-lt"/>
                          <a:ea typeface="+mn-ea"/>
                          <a:cs typeface="+mn-cs"/>
                        </a:rPr>
                        <a:t>Gram</a:t>
                      </a:r>
                      <a:r>
                        <a:rPr lang="el-GR" sz="1600" b="0" kern="1200" dirty="0" smtClean="0">
                          <a:solidFill>
                            <a:schemeClr val="dk1"/>
                          </a:solidFill>
                          <a:latin typeface="+mn-lt"/>
                          <a:ea typeface="+mn-ea"/>
                          <a:cs typeface="+mn-cs"/>
                        </a:rPr>
                        <a:t> (+) κόκκοι σε αλυσίδες</a:t>
                      </a:r>
                    </a:p>
                    <a:p>
                      <a:r>
                        <a:rPr lang="el-GR" sz="1600" b="0" kern="1200" dirty="0" smtClean="0">
                          <a:solidFill>
                            <a:schemeClr val="dk1"/>
                          </a:solidFill>
                          <a:latin typeface="+mn-lt"/>
                          <a:ea typeface="+mn-ea"/>
                          <a:cs typeface="+mn-cs"/>
                        </a:rPr>
                        <a:t>● Δοκιμασία καταλάσης: αρνητική</a:t>
                      </a:r>
                    </a:p>
                    <a:p>
                      <a:r>
                        <a:rPr lang="el-GR" sz="1600" b="0" kern="1200" dirty="0" smtClean="0">
                          <a:solidFill>
                            <a:schemeClr val="dk1"/>
                          </a:solidFill>
                          <a:latin typeface="+mn-lt"/>
                          <a:ea typeface="+mn-ea"/>
                          <a:cs typeface="+mn-cs"/>
                        </a:rPr>
                        <a:t>● Δοκιμασία βακιτρακίνης:  ευαίσθητος ο </a:t>
                      </a:r>
                      <a:r>
                        <a:rPr lang="en-US" sz="1600" b="0" i="1" kern="1200" dirty="0" smtClean="0">
                          <a:solidFill>
                            <a:schemeClr val="dk1"/>
                          </a:solidFill>
                          <a:latin typeface="+mn-lt"/>
                          <a:ea typeface="+mn-ea"/>
                          <a:cs typeface="+mn-cs"/>
                        </a:rPr>
                        <a:t>S</a:t>
                      </a:r>
                      <a:r>
                        <a:rPr lang="el-GR" sz="1600" b="0" i="1" kern="1200" dirty="0" smtClean="0">
                          <a:solidFill>
                            <a:schemeClr val="dk1"/>
                          </a:solidFill>
                          <a:latin typeface="+mn-lt"/>
                          <a:ea typeface="+mn-ea"/>
                          <a:cs typeface="+mn-cs"/>
                        </a:rPr>
                        <a:t>. </a:t>
                      </a:r>
                      <a:r>
                        <a:rPr lang="en-US" sz="1600" b="0" i="1" kern="1200" dirty="0" smtClean="0">
                          <a:solidFill>
                            <a:schemeClr val="dk1"/>
                          </a:solidFill>
                          <a:latin typeface="+mn-lt"/>
                          <a:ea typeface="+mn-ea"/>
                          <a:cs typeface="+mn-cs"/>
                        </a:rPr>
                        <a:t>pyogenes</a:t>
                      </a:r>
                      <a:endParaRPr lang="el-GR" sz="1600" b="0" i="1" kern="1200" dirty="0" smtClean="0">
                        <a:solidFill>
                          <a:schemeClr val="dk1"/>
                        </a:solidFill>
                        <a:latin typeface="+mn-lt"/>
                        <a:ea typeface="+mn-ea"/>
                        <a:cs typeface="+mn-cs"/>
                      </a:endParaRPr>
                    </a:p>
                    <a:p>
                      <a:r>
                        <a:rPr lang="el-GR" sz="1600" b="0" kern="1200" dirty="0" smtClean="0">
                          <a:solidFill>
                            <a:schemeClr val="dk1"/>
                          </a:solidFill>
                          <a:latin typeface="+mn-lt"/>
                          <a:ea typeface="+mn-ea"/>
                          <a:cs typeface="+mn-cs"/>
                        </a:rPr>
                        <a:t>● Δοκιμασία </a:t>
                      </a:r>
                      <a:r>
                        <a:rPr lang="en-US" sz="1600" b="0" kern="1200" dirty="0" smtClean="0">
                          <a:solidFill>
                            <a:schemeClr val="dk1"/>
                          </a:solidFill>
                          <a:latin typeface="+mn-lt"/>
                          <a:ea typeface="+mn-ea"/>
                          <a:cs typeface="+mn-cs"/>
                        </a:rPr>
                        <a:t>SXT (</a:t>
                      </a:r>
                      <a:r>
                        <a:rPr lang="en-US" sz="1600" b="0" kern="1200" dirty="0" err="1" smtClean="0">
                          <a:solidFill>
                            <a:schemeClr val="dk1"/>
                          </a:solidFill>
                          <a:latin typeface="+mn-lt"/>
                          <a:ea typeface="+mn-ea"/>
                          <a:cs typeface="+mn-cs"/>
                        </a:rPr>
                        <a:t>sulfamethoxazole</a:t>
                      </a:r>
                      <a:r>
                        <a:rPr lang="en-US" sz="1600" b="0" kern="1200" dirty="0" smtClean="0">
                          <a:solidFill>
                            <a:schemeClr val="dk1"/>
                          </a:solidFill>
                          <a:latin typeface="+mn-lt"/>
                          <a:ea typeface="+mn-ea"/>
                          <a:cs typeface="+mn-cs"/>
                        </a:rPr>
                        <a:t>)</a:t>
                      </a:r>
                      <a:r>
                        <a:rPr lang="el-GR" sz="1600" b="0" kern="1200" dirty="0" smtClean="0">
                          <a:solidFill>
                            <a:schemeClr val="dk1"/>
                          </a:solidFill>
                          <a:latin typeface="+mn-lt"/>
                          <a:ea typeface="+mn-ea"/>
                          <a:cs typeface="+mn-cs"/>
                        </a:rPr>
                        <a:t>:    ανθεκτικοί οι β-αιμολυτικοί στρεπτόκοκκοι</a:t>
                      </a:r>
                    </a:p>
                    <a:p>
                      <a:r>
                        <a:rPr lang="el-GR" sz="1600" b="0" kern="1200" dirty="0" smtClean="0">
                          <a:solidFill>
                            <a:schemeClr val="dk1"/>
                          </a:solidFill>
                          <a:latin typeface="+mn-lt"/>
                          <a:ea typeface="+mn-ea"/>
                          <a:cs typeface="+mn-cs"/>
                        </a:rPr>
                        <a:t> των ομάδων Α και Β</a:t>
                      </a:r>
                    </a:p>
                    <a:p>
                      <a:r>
                        <a:rPr lang="el-GR" sz="1600" b="0" kern="1200" dirty="0" smtClean="0">
                          <a:solidFill>
                            <a:schemeClr val="dk1"/>
                          </a:solidFill>
                          <a:latin typeface="+mn-lt"/>
                          <a:ea typeface="+mn-ea"/>
                          <a:cs typeface="+mn-cs"/>
                        </a:rPr>
                        <a:t>● Δοκιμασία </a:t>
                      </a:r>
                      <a:r>
                        <a:rPr lang="en-US" sz="1600" b="0" kern="1200" dirty="0" smtClean="0">
                          <a:solidFill>
                            <a:schemeClr val="dk1"/>
                          </a:solidFill>
                          <a:latin typeface="+mn-lt"/>
                          <a:ea typeface="+mn-ea"/>
                          <a:cs typeface="+mn-cs"/>
                        </a:rPr>
                        <a:t>PYR</a:t>
                      </a:r>
                      <a:r>
                        <a:rPr lang="el-GR" sz="1600" b="0" kern="1200" dirty="0" smtClean="0">
                          <a:solidFill>
                            <a:schemeClr val="dk1"/>
                          </a:solidFill>
                          <a:latin typeface="+mn-lt"/>
                          <a:ea typeface="+mn-ea"/>
                          <a:cs typeface="+mn-cs"/>
                        </a:rPr>
                        <a:t>: θετική (κόκκινο χρώμα)</a:t>
                      </a:r>
                    </a:p>
                    <a:p>
                      <a:r>
                        <a:rPr lang="el-GR" sz="1600" b="0" kern="1200" dirty="0" smtClean="0">
                          <a:solidFill>
                            <a:schemeClr val="dk1"/>
                          </a:solidFill>
                          <a:latin typeface="+mn-lt"/>
                          <a:ea typeface="+mn-ea"/>
                          <a:cs typeface="+mn-cs"/>
                        </a:rPr>
                        <a:t>● Ορολογική τυποποίηση κατά </a:t>
                      </a:r>
                      <a:r>
                        <a:rPr lang="en-US" sz="1600" b="0" kern="1200" dirty="0" err="1" smtClean="0">
                          <a:solidFill>
                            <a:schemeClr val="dk1"/>
                          </a:solidFill>
                          <a:latin typeface="+mn-lt"/>
                          <a:ea typeface="+mn-ea"/>
                          <a:cs typeface="+mn-cs"/>
                        </a:rPr>
                        <a:t>Lancfield</a:t>
                      </a:r>
                      <a:endParaRPr lang="el-GR" sz="1600" b="0" kern="1200" dirty="0" smtClean="0">
                        <a:solidFill>
                          <a:schemeClr val="dk1"/>
                        </a:solidFill>
                        <a:latin typeface="+mn-lt"/>
                        <a:ea typeface="+mn-ea"/>
                        <a:cs typeface="+mn-cs"/>
                      </a:endParaRPr>
                    </a:p>
                    <a:p>
                      <a:r>
                        <a:rPr lang="el-GR" sz="1600" b="0" kern="1200" dirty="0" smtClean="0">
                          <a:solidFill>
                            <a:schemeClr val="dk1"/>
                          </a:solidFill>
                          <a:latin typeface="+mn-lt"/>
                          <a:ea typeface="+mn-ea"/>
                          <a:cs typeface="+mn-cs"/>
                        </a:rPr>
                        <a:t>● Δοκιμασία </a:t>
                      </a:r>
                      <a:r>
                        <a:rPr lang="en-US" sz="1600" b="0" kern="1200" dirty="0" smtClean="0">
                          <a:solidFill>
                            <a:schemeClr val="dk1"/>
                          </a:solidFill>
                          <a:latin typeface="+mn-lt"/>
                          <a:ea typeface="+mn-ea"/>
                          <a:cs typeface="+mn-cs"/>
                        </a:rPr>
                        <a:t>ASTO</a:t>
                      </a:r>
                      <a:r>
                        <a:rPr lang="el-GR" sz="1600" b="0" kern="1200" dirty="0" smtClean="0">
                          <a:solidFill>
                            <a:schemeClr val="dk1"/>
                          </a:solidFill>
                          <a:latin typeface="+mn-lt"/>
                          <a:ea typeface="+mn-ea"/>
                          <a:cs typeface="+mn-cs"/>
                        </a:rPr>
                        <a:t>: Ανίχνευση αντιστρεπτολυσίνης Ο</a:t>
                      </a:r>
                    </a:p>
                    <a:p>
                      <a:endParaRPr lang="el-GR" dirty="0"/>
                    </a:p>
                  </a:txBody>
                  <a:tcPr/>
                </a:tc>
              </a:tr>
            </a:tbl>
          </a:graphicData>
        </a:graphic>
      </p:graphicFrame>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771800" y="1916832"/>
            <a:ext cx="3888432" cy="646331"/>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Βακτήρια που προκαλούν τροφικές δηλητηριάσεις</a:t>
            </a:r>
            <a:endParaRPr lang="el-GR" b="1" dirty="0"/>
          </a:p>
        </p:txBody>
      </p:sp>
      <p:sp>
        <p:nvSpPr>
          <p:cNvPr id="3" name="2 - TextBox"/>
          <p:cNvSpPr txBox="1"/>
          <p:nvPr/>
        </p:nvSpPr>
        <p:spPr>
          <a:xfrm>
            <a:off x="2786050" y="2714620"/>
            <a:ext cx="3874182"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Παράγουν τοξίνες οι οποίες προκαλούν διάρροια. </a:t>
            </a:r>
            <a:r>
              <a:rPr lang="el-GR" sz="1600" dirty="0" err="1" smtClean="0"/>
              <a:t>Εντεροτοξινογόνα</a:t>
            </a:r>
            <a:r>
              <a:rPr lang="el-GR" sz="1600" dirty="0" smtClean="0"/>
              <a:t> βακτήρια είναι:</a:t>
            </a:r>
          </a:p>
          <a:p>
            <a:pPr>
              <a:buFont typeface="Wingdings" pitchFamily="2" charset="2"/>
              <a:buChar char="§"/>
            </a:pPr>
            <a:r>
              <a:rPr lang="en-US" sz="1600" i="1" dirty="0" smtClean="0"/>
              <a:t>S. aureus</a:t>
            </a:r>
          </a:p>
          <a:p>
            <a:pPr>
              <a:buFont typeface="Wingdings" pitchFamily="2" charset="2"/>
              <a:buChar char="§"/>
            </a:pPr>
            <a:r>
              <a:rPr lang="en-US" sz="1600" i="1" dirty="0" smtClean="0"/>
              <a:t>Clostridium </a:t>
            </a:r>
            <a:r>
              <a:rPr lang="en-US" sz="1600" i="1" dirty="0" err="1" smtClean="0"/>
              <a:t>perfingens</a:t>
            </a:r>
            <a:r>
              <a:rPr lang="en-US" sz="1600" i="1" dirty="0" smtClean="0"/>
              <a:t> </a:t>
            </a:r>
            <a:r>
              <a:rPr lang="en-US" sz="1600" dirty="0" smtClean="0"/>
              <a:t>(</a:t>
            </a:r>
            <a:r>
              <a:rPr lang="el-GR" sz="1600" dirty="0" smtClean="0"/>
              <a:t>τύπος Α)</a:t>
            </a:r>
            <a:r>
              <a:rPr lang="en-US" sz="1600" dirty="0" smtClean="0"/>
              <a:t>,</a:t>
            </a:r>
            <a:r>
              <a:rPr lang="en-US" sz="1600" i="1" dirty="0" smtClean="0"/>
              <a:t> Cl. </a:t>
            </a:r>
            <a:r>
              <a:rPr lang="en-US" sz="1600" i="1" dirty="0" err="1" smtClean="0"/>
              <a:t>botulinum</a:t>
            </a:r>
            <a:r>
              <a:rPr lang="en-US" sz="1600" i="1" dirty="0" smtClean="0"/>
              <a:t> </a:t>
            </a:r>
          </a:p>
          <a:p>
            <a:pPr>
              <a:buFont typeface="Wingdings" pitchFamily="2" charset="2"/>
              <a:buChar char="§"/>
            </a:pPr>
            <a:r>
              <a:rPr lang="en-US" sz="1600" i="1" dirty="0" smtClean="0"/>
              <a:t>Bacillus cereus</a:t>
            </a:r>
          </a:p>
          <a:p>
            <a:pPr>
              <a:buFont typeface="Wingdings" pitchFamily="2" charset="2"/>
              <a:buChar char="§"/>
            </a:pPr>
            <a:r>
              <a:rPr lang="en-US" sz="1600" i="1" dirty="0" smtClean="0"/>
              <a:t>Clostridium </a:t>
            </a:r>
            <a:r>
              <a:rPr lang="en-US" sz="1600" i="1" dirty="0" err="1" smtClean="0"/>
              <a:t>perfingens</a:t>
            </a:r>
            <a:endParaRPr lang="el-GR" sz="1600" i="1"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285720" y="285728"/>
          <a:ext cx="8643998" cy="6375400"/>
        </p:xfrm>
        <a:graphic>
          <a:graphicData uri="http://schemas.openxmlformats.org/drawingml/2006/table">
            <a:tbl>
              <a:tblPr firstRow="1" bandRow="1">
                <a:tableStyleId>{5C22544A-7EE6-4342-B048-85BDC9FD1C3A}</a:tableStyleId>
              </a:tblPr>
              <a:tblGrid>
                <a:gridCol w="2714644"/>
                <a:gridCol w="5929354"/>
              </a:tblGrid>
              <a:tr h="370840">
                <a:tc>
                  <a:txBody>
                    <a:bodyPr/>
                    <a:lstStyle/>
                    <a:p>
                      <a:pPr algn="ctr"/>
                      <a:r>
                        <a:rPr lang="el-GR" dirty="0" smtClean="0"/>
                        <a:t>Βακτήριο </a:t>
                      </a:r>
                      <a:endParaRPr lang="el-GR" dirty="0"/>
                    </a:p>
                  </a:txBody>
                  <a:tcPr/>
                </a:tc>
                <a:tc>
                  <a:txBody>
                    <a:bodyPr/>
                    <a:lstStyle/>
                    <a:p>
                      <a:pPr algn="ctr"/>
                      <a:r>
                        <a:rPr lang="el-GR" dirty="0" smtClean="0"/>
                        <a:t>Παθογένεια  </a:t>
                      </a:r>
                      <a:endParaRPr lang="el-GR" dirty="0"/>
                    </a:p>
                  </a:txBody>
                  <a:tcPr/>
                </a:tc>
              </a:tr>
              <a:tr h="370840">
                <a:tc>
                  <a:txBody>
                    <a:bodyPr/>
                    <a:lstStyle/>
                    <a:p>
                      <a:r>
                        <a:rPr lang="en-US" sz="1400" i="1" dirty="0" smtClean="0"/>
                        <a:t>S.</a:t>
                      </a:r>
                      <a:r>
                        <a:rPr lang="en-US" sz="1400" i="1" baseline="0" dirty="0" smtClean="0"/>
                        <a:t> aureus</a:t>
                      </a:r>
                      <a:endParaRPr lang="el-GR" sz="14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Η διάγνωση γίνεται με την εύρεση της τοξίνης στα τρόφιμα ή με την διαπίστωση της ικανότητας των στελεχών του</a:t>
                      </a:r>
                      <a:r>
                        <a:rPr lang="en-US" sz="1400" i="1" dirty="0" smtClean="0"/>
                        <a:t>S.</a:t>
                      </a:r>
                      <a:r>
                        <a:rPr lang="en-US" sz="1400" i="1" baseline="0" dirty="0" smtClean="0"/>
                        <a:t> aureus</a:t>
                      </a:r>
                      <a:r>
                        <a:rPr lang="el-GR" sz="1400" i="1" baseline="0" dirty="0" smtClean="0"/>
                        <a:t> </a:t>
                      </a:r>
                      <a:r>
                        <a:rPr lang="el-GR" sz="1400" i="0" baseline="0" dirty="0" smtClean="0"/>
                        <a:t>που απομονώνονται στα κόπρανα να παράγουν τοξίνες και μόνο αν στα κόπρανα απομονώνονται πολλοί σταφυλόκοκκοι και όχι άλλοι παθογόνοι μικροοργανισμοί</a:t>
                      </a:r>
                      <a:r>
                        <a:rPr lang="el-GR" sz="1400" dirty="0" smtClean="0"/>
                        <a:t> </a:t>
                      </a:r>
                      <a:endParaRPr lang="el-GR" sz="1400" dirty="0"/>
                    </a:p>
                  </a:txBody>
                  <a:tcPr/>
                </a:tc>
              </a:tr>
              <a:tr h="370840">
                <a:tc>
                  <a:txBody>
                    <a:bodyPr/>
                    <a:lstStyle/>
                    <a:p>
                      <a:r>
                        <a:rPr lang="en-US" sz="1400" i="1" dirty="0" smtClean="0"/>
                        <a:t>Clostridium</a:t>
                      </a:r>
                      <a:r>
                        <a:rPr lang="en-US" sz="1400" i="1" baseline="0" dirty="0" smtClean="0"/>
                        <a:t> </a:t>
                      </a:r>
                      <a:r>
                        <a:rPr lang="en-US" sz="1400" i="1" baseline="0" dirty="0" err="1" smtClean="0"/>
                        <a:t>perfingens</a:t>
                      </a:r>
                      <a:r>
                        <a:rPr lang="en-US" sz="1400" i="1" baseline="0" dirty="0" smtClean="0"/>
                        <a:t> </a:t>
                      </a:r>
                      <a:r>
                        <a:rPr lang="el-GR" sz="1400" i="0" baseline="0" dirty="0" smtClean="0"/>
                        <a:t>τύπος Α (Κλωστηρίδιο το διαθλαστικό ή της αεριογόνου γάγγραινας)</a:t>
                      </a:r>
                      <a:endParaRPr lang="el-GR" sz="1400" i="1" dirty="0"/>
                    </a:p>
                  </a:txBody>
                  <a:tcPr/>
                </a:tc>
                <a:tc>
                  <a:txBody>
                    <a:bodyPr/>
                    <a:lstStyle/>
                    <a:p>
                      <a:r>
                        <a:rPr lang="el-GR" sz="1400" dirty="0" smtClean="0"/>
                        <a:t>Ο τύπος Α του βακτηρίου παράγει την τοξίνη α που είναι αίτιο τροφικής δηλητηρίασης και αεριογόνου γάγγραινας. Άλλοι τύποι του μικροβίου είναι οι Β, </a:t>
                      </a:r>
                      <a:r>
                        <a:rPr lang="en-US" sz="1400" dirty="0" smtClean="0"/>
                        <a:t>C, D </a:t>
                      </a:r>
                      <a:r>
                        <a:rPr lang="el-GR" sz="1400" dirty="0" smtClean="0"/>
                        <a:t>και </a:t>
                      </a:r>
                      <a:r>
                        <a:rPr lang="en-US" sz="1400" dirty="0" smtClean="0"/>
                        <a:t>E</a:t>
                      </a:r>
                      <a:r>
                        <a:rPr lang="el-GR" sz="1400" dirty="0" smtClean="0"/>
                        <a:t> που παράγουν διαφορετικές τοξίνες και επομένως προκαλούν</a:t>
                      </a:r>
                      <a:r>
                        <a:rPr lang="el-GR" sz="1400" baseline="0" dirty="0" smtClean="0"/>
                        <a:t> διαφορετικές κλινικές εικόνες</a:t>
                      </a:r>
                      <a:r>
                        <a:rPr lang="el-GR" sz="1400" dirty="0" smtClean="0"/>
                        <a:t> </a:t>
                      </a:r>
                      <a:endParaRPr lang="el-GR" sz="1400" dirty="0"/>
                    </a:p>
                  </a:txBody>
                  <a:tcPr/>
                </a:tc>
              </a:tr>
              <a:tr h="370840">
                <a:tc>
                  <a:txBody>
                    <a:bodyPr/>
                    <a:lstStyle/>
                    <a:p>
                      <a:r>
                        <a:rPr lang="en-US" sz="1400" i="1" dirty="0" smtClean="0"/>
                        <a:t>Clostridium </a:t>
                      </a:r>
                      <a:r>
                        <a:rPr lang="en-US" sz="1400" i="1" dirty="0" err="1" smtClean="0"/>
                        <a:t>botulinum</a:t>
                      </a:r>
                      <a:endParaRPr lang="el-GR" sz="1400" i="1" dirty="0"/>
                    </a:p>
                  </a:txBody>
                  <a:tcPr/>
                </a:tc>
                <a:tc>
                  <a:txBody>
                    <a:bodyPr/>
                    <a:lstStyle/>
                    <a:p>
                      <a:r>
                        <a:rPr lang="el-GR" sz="1400" baseline="0" dirty="0" smtClean="0"/>
                        <a:t>Προκαλεί αλλαντίαση, η οποία είναι τοξική συνδρομή του νευρικού συστήματος.</a:t>
                      </a:r>
                    </a:p>
                    <a:p>
                      <a:r>
                        <a:rPr lang="el-GR" sz="1400" dirty="0" smtClean="0"/>
                        <a:t>Τα σπόρια του μικροβίου εισέρχονται στον οργανισμό με τις τροφές και αφού βλαστίσουν παράγουν μία τοξίνη που μεταφέρεται με την κυκλοφορία του αίματος.</a:t>
                      </a:r>
                      <a:r>
                        <a:rPr lang="el-GR" sz="1400" baseline="0" dirty="0" smtClean="0"/>
                        <a:t> Η τοξίνη αναστέλλει την απελευθέρωσης της </a:t>
                      </a:r>
                      <a:r>
                        <a:rPr lang="el-GR" sz="1400" baseline="0" dirty="0" err="1" smtClean="0"/>
                        <a:t>ακετυλοχολίνης</a:t>
                      </a:r>
                      <a:r>
                        <a:rPr lang="el-GR" sz="1400" baseline="0" dirty="0" smtClean="0"/>
                        <a:t> στις </a:t>
                      </a:r>
                      <a:r>
                        <a:rPr lang="el-GR" sz="1400" baseline="0" dirty="0" err="1" smtClean="0"/>
                        <a:t>νευρομυϊκές</a:t>
                      </a:r>
                      <a:r>
                        <a:rPr lang="el-GR" sz="1400" baseline="0" dirty="0" smtClean="0"/>
                        <a:t> συνάψεις, οδηγώντας σε παράλυση. </a:t>
                      </a:r>
                      <a:endParaRPr lang="el-GR" sz="1400" dirty="0"/>
                    </a:p>
                  </a:txBody>
                  <a:tcPr/>
                </a:tc>
              </a:tr>
              <a:tr h="370840">
                <a:tc>
                  <a:txBody>
                    <a:bodyPr/>
                    <a:lstStyle/>
                    <a:p>
                      <a:r>
                        <a:rPr lang="en-US" sz="1400" i="1" dirty="0" smtClean="0"/>
                        <a:t>Clostridium </a:t>
                      </a:r>
                      <a:r>
                        <a:rPr lang="en-US" sz="1400" i="1" dirty="0" err="1" smtClean="0"/>
                        <a:t>difficile</a:t>
                      </a:r>
                      <a:endParaRPr lang="el-GR" sz="1400" i="1" dirty="0"/>
                    </a:p>
                  </a:txBody>
                  <a:tcPr/>
                </a:tc>
                <a:tc>
                  <a:txBody>
                    <a:bodyPr/>
                    <a:lstStyle/>
                    <a:p>
                      <a:r>
                        <a:rPr lang="el-GR" sz="1400" dirty="0" smtClean="0"/>
                        <a:t>Προκαλεί </a:t>
                      </a:r>
                      <a:r>
                        <a:rPr lang="el-GR" sz="1400" dirty="0" err="1" smtClean="0"/>
                        <a:t>ψευδομεμβρανώδη</a:t>
                      </a:r>
                      <a:r>
                        <a:rPr lang="el-GR" sz="1400" dirty="0" smtClean="0"/>
                        <a:t> κολίτιδα</a:t>
                      </a:r>
                      <a:r>
                        <a:rPr lang="el-GR" sz="1400" baseline="0" dirty="0" smtClean="0"/>
                        <a:t> μετά την χορήγηση αντιβιοτικών. Βρίσκεται στο έδαφος και την χλωρίδα του εντέρου ανθρώπων και ζώων. Τα αντιβιοτικά επηρεάζουν την χλωρίδα, με αποτέλεσμα τον πολλαπλασιασμό του μικροβίου. Τα βακτήρια κατά τον πολλαπλασιασμό τους παράγουν τις τοξίνες Α (εντεροτοξίνη) και Β (</a:t>
                      </a:r>
                      <a:r>
                        <a:rPr lang="el-GR" sz="1400" baseline="0" dirty="0" err="1" smtClean="0"/>
                        <a:t>κυτταροτοξίνη</a:t>
                      </a:r>
                      <a:r>
                        <a:rPr lang="el-GR" sz="1400" baseline="0" dirty="0" smtClean="0"/>
                        <a:t>). Η διάγνωση γίνεται με την ανίχνευση του μικροβίου στα κόπρανα και την ικανότητά τους να παράγουν τοξίνες ή με απ’ ευθείας ανίχνευση τοξινών στα κόπρανα </a:t>
                      </a:r>
                      <a:r>
                        <a:rPr lang="el-GR" sz="1400" dirty="0" smtClean="0"/>
                        <a:t> </a:t>
                      </a:r>
                      <a:endParaRPr lang="el-GR" sz="1400" dirty="0"/>
                    </a:p>
                  </a:txBody>
                  <a:tcPr/>
                </a:tc>
              </a:tr>
              <a:tr h="370840">
                <a:tc>
                  <a:txBody>
                    <a:bodyPr/>
                    <a:lstStyle/>
                    <a:p>
                      <a:r>
                        <a:rPr lang="en-US" sz="1400" i="1" dirty="0" smtClean="0"/>
                        <a:t>Bacillus</a:t>
                      </a:r>
                      <a:r>
                        <a:rPr lang="en-US" sz="1400" i="1" baseline="0" dirty="0" smtClean="0"/>
                        <a:t> cereus</a:t>
                      </a:r>
                      <a:endParaRPr lang="el-GR" sz="1400" i="1" dirty="0"/>
                    </a:p>
                  </a:txBody>
                  <a:tcPr/>
                </a:tc>
                <a:tc>
                  <a:txBody>
                    <a:bodyPr/>
                    <a:lstStyle/>
                    <a:p>
                      <a:r>
                        <a:rPr lang="el-GR" sz="1400" dirty="0" smtClean="0"/>
                        <a:t>Μεταδίδεται με τις τροφές. Παράγει</a:t>
                      </a:r>
                      <a:r>
                        <a:rPr lang="el-GR" sz="1400" baseline="0" dirty="0" smtClean="0"/>
                        <a:t> τοξίνες ή στις τροφές ή στο έντερο μετά την κατανάλωσή τους. Η τοξίνη που παράγεται στις τροφές είναι </a:t>
                      </a:r>
                      <a:r>
                        <a:rPr lang="el-GR" sz="1400" baseline="0" dirty="0" err="1" smtClean="0"/>
                        <a:t>θερμοσταθερή</a:t>
                      </a:r>
                      <a:r>
                        <a:rPr lang="el-GR" sz="1400" baseline="0" dirty="0" smtClean="0"/>
                        <a:t> και προκαλεί εμετικό σύνδρομο και γαστρίτιδα με χρόνο επώασης 1-5 ώρες.  Η τοξίνη που παράγεται στο έντερο είναι </a:t>
                      </a:r>
                      <a:r>
                        <a:rPr lang="el-GR" sz="1400" baseline="0" dirty="0" err="1" smtClean="0"/>
                        <a:t>θερμοευαίσθητη</a:t>
                      </a:r>
                      <a:r>
                        <a:rPr lang="el-GR" sz="1400" baseline="0" dirty="0" smtClean="0"/>
                        <a:t> και διαρροϊκό σύνδρομο και κολίτιδα με χρόνο επώασης 8-16 ώρες. </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55776" y="1928802"/>
            <a:ext cx="4520544" cy="646331"/>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Διάγνωση λοιμώξεων πεπτικού συστήματος</a:t>
            </a:r>
          </a:p>
          <a:p>
            <a:pPr algn="ctr"/>
            <a:r>
              <a:rPr lang="el-GR" b="1" dirty="0" smtClean="0"/>
              <a:t>Καλλιέργεια κοπράνων</a:t>
            </a:r>
            <a:endParaRPr lang="el-GR" b="1" dirty="0"/>
          </a:p>
        </p:txBody>
      </p:sp>
      <p:sp>
        <p:nvSpPr>
          <p:cNvPr id="3" name="2 - TextBox"/>
          <p:cNvSpPr txBox="1"/>
          <p:nvPr/>
        </p:nvSpPr>
        <p:spPr>
          <a:xfrm>
            <a:off x="2555776" y="2708920"/>
            <a:ext cx="4536504" cy="160043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Εργαστηριακή πρακτική</a:t>
            </a:r>
          </a:p>
          <a:p>
            <a:pPr marL="342900" indent="-342900">
              <a:buAutoNum type="arabicPeriod"/>
            </a:pPr>
            <a:r>
              <a:rPr lang="el-GR" sz="1600" dirty="0" smtClean="0"/>
              <a:t>Λήψη και μεταφορά κοπράνων</a:t>
            </a:r>
          </a:p>
          <a:p>
            <a:pPr marL="342900" indent="-342900">
              <a:buAutoNum type="arabicPeriod"/>
            </a:pPr>
            <a:r>
              <a:rPr lang="el-GR" sz="1600" dirty="0" smtClean="0"/>
              <a:t>Μακροσκοπική εξέταση</a:t>
            </a:r>
          </a:p>
          <a:p>
            <a:pPr marL="342900" indent="-342900">
              <a:buAutoNum type="arabicPeriod"/>
            </a:pPr>
            <a:r>
              <a:rPr lang="el-GR" sz="1600" dirty="0" smtClean="0"/>
              <a:t>Μικροσκοπική εξέταση</a:t>
            </a:r>
          </a:p>
          <a:p>
            <a:pPr marL="342900" indent="-342900">
              <a:buAutoNum type="arabicPeriod"/>
            </a:pPr>
            <a:r>
              <a:rPr lang="el-GR" sz="1600" dirty="0" smtClean="0"/>
              <a:t>Καλλιέργεια</a:t>
            </a:r>
          </a:p>
          <a:p>
            <a:pPr marL="342900" indent="-342900">
              <a:buAutoNum type="arabicPeriod"/>
            </a:pPr>
            <a:r>
              <a:rPr lang="el-GR" sz="1600" dirty="0" smtClean="0"/>
              <a:t>Ταυτοποίηση μικροβίων</a:t>
            </a:r>
            <a:endParaRPr lang="el-GR" sz="1600"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3108" y="1571612"/>
            <a:ext cx="4500594"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marL="342900" indent="-342900">
              <a:buAutoNum type="arabicPeriod"/>
            </a:pPr>
            <a:r>
              <a:rPr lang="el-GR" sz="1600" b="1" dirty="0" smtClean="0"/>
              <a:t>Λήψη και μεταφορά κοπράνων</a:t>
            </a:r>
          </a:p>
          <a:p>
            <a:pPr marL="342900" indent="-342900"/>
            <a:endParaRPr lang="el-GR" sz="1600" dirty="0" smtClean="0"/>
          </a:p>
          <a:p>
            <a:pPr marL="342900" indent="-342900"/>
            <a:r>
              <a:rPr lang="el-GR" sz="1600" dirty="0" smtClean="0"/>
              <a:t>         Η συλλογή των κοπράνων γίνεται σε ειδικό δοχείο με βιδωτό καπάκι και ειδική σπάτουλα. Στα νεογέννητα και τα παιδιά μπορεί να γίνει με βαμβακοφόρο στυλεό</a:t>
            </a:r>
          </a:p>
          <a:p>
            <a:pPr marL="342900" indent="-342900"/>
            <a:r>
              <a:rPr lang="el-GR" sz="1600" dirty="0" smtClean="0"/>
              <a:t>        Σε ασθενείς με διαρροϊκό σύνδρομο απαιτούνται συνήθως 2 ή και 3 λήψεις κοπράνων</a:t>
            </a:r>
            <a:endParaRPr lang="en-US" sz="1600" dirty="0" smtClean="0"/>
          </a:p>
          <a:p>
            <a:pPr marL="342900" indent="-342900"/>
            <a:endParaRPr lang="en-US" sz="1600" dirty="0" smtClean="0"/>
          </a:p>
          <a:p>
            <a:pPr marL="342900" indent="-342900"/>
            <a:r>
              <a:rPr lang="en-US" sz="1600" dirty="0" smtClean="0"/>
              <a:t>       </a:t>
            </a:r>
            <a:r>
              <a:rPr lang="el-GR" sz="1600" dirty="0" smtClean="0"/>
              <a:t>Τα κόπρανα μεταφέρονται αμέσως στο εργαστήριο ή φυλάσσονται στους 4</a:t>
            </a:r>
            <a:r>
              <a:rPr lang="el-GR" sz="1600" baseline="30000" dirty="0" smtClean="0"/>
              <a:t>ο</a:t>
            </a:r>
            <a:r>
              <a:rPr lang="el-GR" sz="1600" dirty="0" smtClean="0"/>
              <a:t> </a:t>
            </a:r>
            <a:r>
              <a:rPr lang="en-US" sz="1600" dirty="0" smtClean="0"/>
              <a:t>C</a:t>
            </a:r>
            <a:r>
              <a:rPr lang="el-GR" sz="1600" dirty="0" smtClean="0"/>
              <a:t> το πολύ για 24 ώρες. Αν απαιτείται περισσότερος χρόνος πρέπει να χρησιμοποιούνται υλικά μεταφοράς</a:t>
            </a:r>
            <a:r>
              <a:rPr lang="el-GR" sz="1400" dirty="0" smtClean="0"/>
              <a:t>          </a:t>
            </a:r>
            <a:endParaRPr lang="el-GR" sz="1400"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987824" y="1928802"/>
            <a:ext cx="3214710"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2. Μακροσκοπική εξέταση</a:t>
            </a:r>
          </a:p>
          <a:p>
            <a:endParaRPr lang="el-GR" sz="1600" dirty="0" smtClean="0"/>
          </a:p>
          <a:p>
            <a:r>
              <a:rPr lang="el-GR" sz="1600" dirty="0" smtClean="0"/>
              <a:t>Εξετάζεται αν τα κόπρανα είναι:</a:t>
            </a:r>
          </a:p>
          <a:p>
            <a:pPr>
              <a:buFont typeface="Wingdings" pitchFamily="2" charset="2"/>
              <a:buChar char="§"/>
            </a:pPr>
            <a:r>
              <a:rPr lang="el-GR" sz="1600" dirty="0" smtClean="0"/>
              <a:t>Υδαρή</a:t>
            </a:r>
          </a:p>
          <a:p>
            <a:pPr>
              <a:buFont typeface="Wingdings" pitchFamily="2" charset="2"/>
              <a:buChar char="§"/>
            </a:pPr>
            <a:r>
              <a:rPr lang="el-GR" sz="1600" dirty="0" smtClean="0"/>
              <a:t>Σχηματισμένα</a:t>
            </a:r>
          </a:p>
          <a:p>
            <a:pPr>
              <a:buFont typeface="Wingdings" pitchFamily="2" charset="2"/>
              <a:buChar char="§"/>
            </a:pPr>
            <a:r>
              <a:rPr lang="el-GR" sz="1600" dirty="0" smtClean="0"/>
              <a:t>Αιμορραγικά</a:t>
            </a:r>
          </a:p>
          <a:p>
            <a:pPr>
              <a:buFont typeface="Wingdings" pitchFamily="2" charset="2"/>
              <a:buChar char="§"/>
            </a:pPr>
            <a:r>
              <a:rPr lang="el-GR" sz="1600" dirty="0" smtClean="0"/>
              <a:t>Βλεννώδη</a:t>
            </a:r>
          </a:p>
          <a:p>
            <a:pPr>
              <a:buFont typeface="Wingdings" pitchFamily="2" charset="2"/>
              <a:buChar char="§"/>
            </a:pPr>
            <a:r>
              <a:rPr lang="el-GR" sz="1600" dirty="0" smtClean="0"/>
              <a:t>Πυώδη</a:t>
            </a:r>
            <a:endParaRPr lang="el-GR" sz="1600"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85720" y="1746958"/>
            <a:ext cx="3500462" cy="35394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3. Μικροσκοπική εξέταση</a:t>
            </a:r>
          </a:p>
          <a:p>
            <a:endParaRPr lang="el-GR" sz="1600" dirty="0" smtClean="0"/>
          </a:p>
          <a:p>
            <a:pPr>
              <a:buFont typeface="Wingdings" pitchFamily="2" charset="2"/>
              <a:buChar char="Ø"/>
            </a:pPr>
            <a:r>
              <a:rPr lang="el-GR" sz="1600" dirty="0" smtClean="0"/>
              <a:t>Αραίωση 1</a:t>
            </a:r>
            <a:r>
              <a:rPr lang="en-US" sz="1600" dirty="0" smtClean="0"/>
              <a:t>gr</a:t>
            </a:r>
            <a:r>
              <a:rPr lang="el-GR" sz="1600" dirty="0" smtClean="0"/>
              <a:t> ή 1</a:t>
            </a:r>
            <a:r>
              <a:rPr lang="en-US" sz="1600" dirty="0" smtClean="0"/>
              <a:t>ml</a:t>
            </a:r>
            <a:r>
              <a:rPr lang="el-GR" sz="1600" dirty="0" smtClean="0"/>
              <a:t> κοπράνων</a:t>
            </a:r>
            <a:r>
              <a:rPr lang="en-US" sz="1600" dirty="0" smtClean="0"/>
              <a:t> </a:t>
            </a:r>
            <a:r>
              <a:rPr lang="el-GR" sz="1600" dirty="0" smtClean="0"/>
              <a:t>με 10</a:t>
            </a:r>
            <a:r>
              <a:rPr lang="en-US" sz="1600" dirty="0" smtClean="0"/>
              <a:t>ml</a:t>
            </a:r>
            <a:r>
              <a:rPr lang="el-GR" sz="1600" dirty="0" smtClean="0"/>
              <a:t> αποστειρωμένο πεπτονούχο νερό και ανάμειξη</a:t>
            </a:r>
          </a:p>
          <a:p>
            <a:pPr>
              <a:buFont typeface="Wingdings" pitchFamily="2" charset="2"/>
              <a:buChar char="Ø"/>
            </a:pPr>
            <a:r>
              <a:rPr lang="el-GR" sz="1600" dirty="0" smtClean="0"/>
              <a:t>Παρασκευή νωπού παρασκευάσματος από το εναιώρημα και μικροσκόπηση (αν τα κόπρανα είναι υδαρή, το νωπό παρασκεύασμα μπορεί να γίνει από μη αραιωμένο δείγμα)</a:t>
            </a:r>
          </a:p>
          <a:p>
            <a:pPr>
              <a:buFont typeface="Wingdings" pitchFamily="2" charset="2"/>
              <a:buChar char="Ø"/>
            </a:pPr>
            <a:r>
              <a:rPr lang="el-GR" sz="1600" dirty="0" smtClean="0"/>
              <a:t>Παρασκευή παρασκευάσματος για χρώση </a:t>
            </a:r>
            <a:r>
              <a:rPr lang="en-US" sz="1600" dirty="0" smtClean="0"/>
              <a:t>Gram</a:t>
            </a:r>
            <a:r>
              <a:rPr lang="el-GR" sz="1600" dirty="0" smtClean="0"/>
              <a:t> από τα αδιάλυτα αρχικά κόπρανα</a:t>
            </a:r>
          </a:p>
          <a:p>
            <a:endParaRPr lang="el-GR" sz="1600" dirty="0" smtClean="0"/>
          </a:p>
        </p:txBody>
      </p:sp>
      <p:sp>
        <p:nvSpPr>
          <p:cNvPr id="3" name="2 - TextBox"/>
          <p:cNvSpPr txBox="1"/>
          <p:nvPr/>
        </p:nvSpPr>
        <p:spPr>
          <a:xfrm>
            <a:off x="4714876" y="571480"/>
            <a:ext cx="4000528"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Μικροσκόπηση νωπού παρασκευάσματος:</a:t>
            </a:r>
          </a:p>
          <a:p>
            <a:r>
              <a:rPr lang="el-GR" sz="1600" dirty="0" smtClean="0"/>
              <a:t>Ανιχνεύεται η παρουσία λευκών και ερυθρών αιμοσφαιρίων και η παρουσία παρασίτων</a:t>
            </a:r>
          </a:p>
          <a:p>
            <a:endParaRPr lang="el-GR" sz="1600" dirty="0" smtClean="0"/>
          </a:p>
          <a:p>
            <a:r>
              <a:rPr lang="el-GR" sz="1600" b="1" dirty="0" smtClean="0"/>
              <a:t>Ανίχνευση λευκών αιμοσφαιρίων:</a:t>
            </a:r>
          </a:p>
          <a:p>
            <a:pPr>
              <a:buFont typeface="Wingdings" pitchFamily="2" charset="2"/>
              <a:buChar char="Ø"/>
            </a:pPr>
            <a:r>
              <a:rPr lang="el-GR" sz="1600" dirty="0" smtClean="0"/>
              <a:t>Μεταφορά σε αντικειμενοφόρο πλάκα βλέννης κοπράνων ή υδαρή κόπρανα</a:t>
            </a:r>
          </a:p>
          <a:p>
            <a:pPr>
              <a:buFont typeface="Wingdings" pitchFamily="2" charset="2"/>
              <a:buChar char="Ø"/>
            </a:pPr>
            <a:r>
              <a:rPr lang="el-GR" sz="1600" dirty="0" smtClean="0"/>
              <a:t>Προσθήκη μπλε του μεθυλενίου για τον διαχωρισμό των έμμορφων στοιχείων</a:t>
            </a:r>
          </a:p>
          <a:p>
            <a:pPr>
              <a:buFont typeface="Wingdings" pitchFamily="2" charset="2"/>
              <a:buChar char="Ø"/>
            </a:pPr>
            <a:r>
              <a:rPr lang="el-GR" sz="1600" dirty="0" smtClean="0"/>
              <a:t>Μικροσκόπηση</a:t>
            </a:r>
          </a:p>
          <a:p>
            <a:endParaRPr lang="el-GR" sz="1600" dirty="0" smtClean="0"/>
          </a:p>
          <a:p>
            <a:r>
              <a:rPr lang="el-GR" sz="1600" dirty="0" smtClean="0"/>
              <a:t>Η παρουσία πυοσφαιρίων υποδεικνύει λοίμωξη από διεισδυτικά βακτήρια</a:t>
            </a:r>
          </a:p>
          <a:p>
            <a:r>
              <a:rPr lang="el-GR" sz="1600" dirty="0" smtClean="0"/>
              <a:t>Σε </a:t>
            </a:r>
            <a:r>
              <a:rPr lang="el-GR" sz="1600" dirty="0" err="1" smtClean="0"/>
              <a:t>χολεροειδές</a:t>
            </a:r>
            <a:r>
              <a:rPr lang="el-GR" sz="1600" dirty="0" smtClean="0"/>
              <a:t> σύνδρομο δεν υπάρχουν λευκοκύτταρα</a:t>
            </a:r>
            <a:endParaRPr lang="el-GR" dirty="0"/>
          </a:p>
        </p:txBody>
      </p:sp>
      <p:sp>
        <p:nvSpPr>
          <p:cNvPr id="4" name="3 - TextBox"/>
          <p:cNvSpPr txBox="1"/>
          <p:nvPr/>
        </p:nvSpPr>
        <p:spPr>
          <a:xfrm>
            <a:off x="4786314" y="4643446"/>
            <a:ext cx="3857652" cy="132343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Χρώση </a:t>
            </a:r>
            <a:r>
              <a:rPr lang="en-US" sz="1600" b="1" dirty="0" smtClean="0"/>
              <a:t>Gram</a:t>
            </a:r>
            <a:r>
              <a:rPr lang="el-GR" sz="1600" b="1" dirty="0" smtClean="0"/>
              <a:t>:</a:t>
            </a:r>
          </a:p>
          <a:p>
            <a:endParaRPr lang="el-GR" sz="1600" b="1" dirty="0" smtClean="0"/>
          </a:p>
          <a:p>
            <a:r>
              <a:rPr lang="el-GR" sz="1600" dirty="0" smtClean="0"/>
              <a:t>Εκτιμάται αν η χλωρίδα είναι μονόμορφη (περισσότερα από το ¾ των βακτηρίων έχουν την ίδια μορφολογία και χρώση)</a:t>
            </a:r>
            <a:endParaRPr lang="el-GR" sz="1600"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43042" y="1500174"/>
            <a:ext cx="6072230" cy="452431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4. Καλλιέργεια:</a:t>
            </a:r>
          </a:p>
          <a:p>
            <a:endParaRPr lang="el-GR" sz="1600" b="1" dirty="0" smtClean="0"/>
          </a:p>
          <a:p>
            <a:r>
              <a:rPr lang="el-GR" sz="1600" dirty="0" smtClean="0"/>
              <a:t>Εμβολιασμός δείγματος πρόσφατων κοπράνων σε εκλεκτικά θρεπτικά υλικά</a:t>
            </a:r>
          </a:p>
          <a:p>
            <a:r>
              <a:rPr lang="el-GR" sz="1600" dirty="0" smtClean="0"/>
              <a:t>Τυποποίηση και αντιβιόγραμμα των μικροβίων στις περιπτώσεις που έχει ανιχνευθεί: </a:t>
            </a:r>
          </a:p>
          <a:p>
            <a:pPr>
              <a:buFont typeface="Wingdings" pitchFamily="2" charset="2"/>
              <a:buChar char="§"/>
            </a:pPr>
            <a:r>
              <a:rPr lang="en-US" sz="1600" dirty="0" smtClean="0"/>
              <a:t>Gram</a:t>
            </a:r>
            <a:r>
              <a:rPr lang="el-GR" sz="1600" dirty="0" smtClean="0"/>
              <a:t>(-) βακτήριο στη μικροσκόπηση και μονόμορφη καλλιέργεια</a:t>
            </a:r>
          </a:p>
          <a:p>
            <a:pPr>
              <a:buFont typeface="Wingdings" pitchFamily="2" charset="2"/>
              <a:buChar char="§"/>
            </a:pPr>
            <a:r>
              <a:rPr lang="en-US" sz="1600" dirty="0" smtClean="0"/>
              <a:t>Gram(-) </a:t>
            </a:r>
            <a:r>
              <a:rPr lang="el-GR" sz="1600" dirty="0" smtClean="0"/>
              <a:t>βάκιλος στη μικροσκόπηση και σημαντικός  αριθμός από βλεννώδεις αποικίες στην καλλιέργεια (ιδιαίτερα σε παιδιά)</a:t>
            </a:r>
          </a:p>
          <a:p>
            <a:pPr>
              <a:buFont typeface="Wingdings" pitchFamily="2" charset="2"/>
              <a:buChar char="§"/>
            </a:pPr>
            <a:r>
              <a:rPr lang="el-GR" sz="1600" dirty="0" smtClean="0"/>
              <a:t>Κυριαρχούν τα </a:t>
            </a:r>
            <a:r>
              <a:rPr lang="en-US" sz="1600" dirty="0" smtClean="0"/>
              <a:t>Gram(-) </a:t>
            </a:r>
            <a:r>
              <a:rPr lang="el-GR" sz="1600" dirty="0" smtClean="0"/>
              <a:t>βακτηρίδια στη μικροσκόπηση και τα κόπρανα είναι αιμορραγικά ή πυώδη</a:t>
            </a:r>
          </a:p>
          <a:p>
            <a:pPr>
              <a:buFont typeface="Wingdings" pitchFamily="2" charset="2"/>
              <a:buChar char="§"/>
            </a:pPr>
            <a:r>
              <a:rPr lang="el-GR" sz="1600" dirty="0" smtClean="0"/>
              <a:t>Κυριαρχεί ο </a:t>
            </a:r>
            <a:r>
              <a:rPr lang="en-US" sz="1600" i="1" dirty="0" smtClean="0"/>
              <a:t>S. aureus </a:t>
            </a:r>
            <a:r>
              <a:rPr lang="el-GR" sz="1600" dirty="0" smtClean="0"/>
              <a:t>ή όταν ανευρίσκεται σε μονοκαλλιέργειες</a:t>
            </a:r>
          </a:p>
          <a:p>
            <a:pPr>
              <a:buFont typeface="Wingdings" pitchFamily="2" charset="2"/>
              <a:buChar char="§"/>
            </a:pPr>
            <a:endParaRPr lang="el-GR" sz="1600" dirty="0" smtClean="0"/>
          </a:p>
          <a:p>
            <a:pPr>
              <a:buFont typeface="Wingdings" pitchFamily="2" charset="2"/>
              <a:buChar char="§"/>
            </a:pPr>
            <a:r>
              <a:rPr lang="el-GR" sz="1600" dirty="0" smtClean="0"/>
              <a:t>Όταν ανευρίσκεται μονόμορφη χλωρίδα από στρεπτόκοκκο της ομάδας </a:t>
            </a:r>
            <a:r>
              <a:rPr lang="en-US" sz="1600" dirty="0" smtClean="0"/>
              <a:t>D</a:t>
            </a:r>
            <a:r>
              <a:rPr lang="el-GR" sz="1600" dirty="0" smtClean="0"/>
              <a:t>, δεν γίνεται τυποποίηση και αντιβιόγραμμα, γιατί είναι συχνή διαταραχή της χλωρίδας μετά από αντιβίωση</a:t>
            </a:r>
          </a:p>
          <a:p>
            <a:pPr>
              <a:buFont typeface="Wingdings" pitchFamily="2" charset="2"/>
              <a:buChar char="§"/>
            </a:pPr>
            <a:r>
              <a:rPr lang="el-GR" sz="1600" dirty="0" smtClean="0"/>
              <a:t>Σε διάρροιες μικρών παιδιών γίνεται αναζήτηση </a:t>
            </a:r>
            <a:r>
              <a:rPr lang="en-US" sz="1600" dirty="0" smtClean="0"/>
              <a:t>Rotavirus</a:t>
            </a:r>
            <a:r>
              <a:rPr lang="el-GR" sz="1600" dirty="0" smtClean="0"/>
              <a:t> με άμεση ανίχνευση αντιγόνου στα κόπρανα </a:t>
            </a:r>
            <a:endParaRPr lang="el-GR" sz="1600"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1524000" y="4286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TextBox"/>
          <p:cNvSpPr txBox="1"/>
          <p:nvPr/>
        </p:nvSpPr>
        <p:spPr>
          <a:xfrm>
            <a:off x="4357686" y="3929066"/>
            <a:ext cx="4357718" cy="1384995"/>
          </a:xfrm>
          <a:prstGeom prst="rect">
            <a:avLst/>
          </a:prstGeom>
          <a:noFill/>
          <a:ln>
            <a:solidFill>
              <a:schemeClr val="accent2"/>
            </a:solidFill>
          </a:ln>
        </p:spPr>
        <p:txBody>
          <a:bodyPr wrap="square" rtlCol="0">
            <a:spAutoFit/>
          </a:bodyPr>
          <a:lstStyle/>
          <a:p>
            <a:r>
              <a:rPr lang="el-GR" sz="1400" dirty="0" smtClean="0"/>
              <a:t>Η χλωρίδα των κοπράνων είναι εξαιρετικά πλούσια και πολύμορφη. Για το λόγο αυτό είναι δύσκολη η απομόνωση του ύποπτου μικροβίου από μία αποικία. Απομονώνονται ύποπτες αποικίες με ιδιαίτερα χαρακτηριστικά, που πολλές φορές μπορεί να είναι περισσότερες από πέντε</a:t>
            </a:r>
            <a:endParaRPr lang="el-GR" sz="1400"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14282" y="2643182"/>
            <a:ext cx="3637638" cy="116955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400" b="1" dirty="0" smtClean="0"/>
              <a:t>Ανίχνευση </a:t>
            </a:r>
            <a:r>
              <a:rPr lang="en-US" sz="1400" b="1" i="1" dirty="0" smtClean="0"/>
              <a:t>E. coli</a:t>
            </a:r>
            <a:r>
              <a:rPr lang="el-GR" sz="1400" b="1" i="1" dirty="0" smtClean="0"/>
              <a:t> </a:t>
            </a:r>
            <a:endParaRPr lang="el-GR" sz="1400" b="1" dirty="0" smtClean="0"/>
          </a:p>
          <a:p>
            <a:pPr>
              <a:buFont typeface="Wingdings" pitchFamily="2" charset="2"/>
              <a:buChar char="Ø"/>
            </a:pPr>
            <a:r>
              <a:rPr lang="el-GR" sz="1400" dirty="0" smtClean="0"/>
              <a:t>Καλλιέργεια σε </a:t>
            </a:r>
            <a:r>
              <a:rPr lang="en-US" sz="1400" dirty="0" smtClean="0"/>
              <a:t>MacConkey</a:t>
            </a:r>
          </a:p>
          <a:p>
            <a:pPr>
              <a:buFont typeface="Wingdings" pitchFamily="2" charset="2"/>
              <a:buChar char="Ø"/>
            </a:pPr>
            <a:r>
              <a:rPr lang="el-GR" sz="1400" dirty="0" smtClean="0"/>
              <a:t>Απομόνωση αποικιών λακτόζη (+)</a:t>
            </a:r>
          </a:p>
          <a:p>
            <a:pPr>
              <a:buFont typeface="Wingdings" pitchFamily="2" charset="2"/>
              <a:buChar char="Ø"/>
            </a:pPr>
            <a:r>
              <a:rPr lang="el-GR" sz="1400" dirty="0" smtClean="0"/>
              <a:t>Ταυτοποίηση με βιοχημικές ιδιότητες ή ΑΡΙ</a:t>
            </a:r>
          </a:p>
          <a:p>
            <a:pPr>
              <a:buFont typeface="Wingdings" pitchFamily="2" charset="2"/>
              <a:buChar char="Ø"/>
            </a:pPr>
            <a:r>
              <a:rPr lang="el-GR" sz="1400" dirty="0" smtClean="0"/>
              <a:t>Ορολογική τυποποίηση με αντιορούς </a:t>
            </a:r>
            <a:endParaRPr lang="el-GR" sz="1400" dirty="0"/>
          </a:p>
        </p:txBody>
      </p:sp>
      <p:sp>
        <p:nvSpPr>
          <p:cNvPr id="4" name="3 - TextBox"/>
          <p:cNvSpPr txBox="1"/>
          <p:nvPr/>
        </p:nvSpPr>
        <p:spPr>
          <a:xfrm>
            <a:off x="4572000" y="2000240"/>
            <a:ext cx="3857652" cy="289310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400" b="1" dirty="0" smtClean="0"/>
              <a:t>Ανίχνευση </a:t>
            </a:r>
            <a:r>
              <a:rPr lang="en-US" sz="1400" b="1" i="1" dirty="0" smtClean="0"/>
              <a:t>Salmonella – Shigella</a:t>
            </a:r>
          </a:p>
          <a:p>
            <a:pPr>
              <a:buFont typeface="Wingdings" pitchFamily="2" charset="2"/>
              <a:buChar char="Ø"/>
            </a:pPr>
            <a:r>
              <a:rPr lang="el-GR" sz="1400" dirty="0" smtClean="0"/>
              <a:t>Καλλιέργεια δείγματος σε εμπλουτιστικό θρεπτικό υλικό, όπως το </a:t>
            </a:r>
            <a:r>
              <a:rPr lang="en-US" sz="1400" dirty="0" smtClean="0"/>
              <a:t>Mueller – Kauffmann</a:t>
            </a:r>
            <a:r>
              <a:rPr lang="el-GR" sz="1400" dirty="0" smtClean="0"/>
              <a:t>, το οποίο ευνοεί επιλεκτικά τον πολλαπλασιασμό της σαλμονέλλας και στη συνέχεια καλλιέργεια σε εκλεκτικά θρεπτικά υλικά  όπως τα </a:t>
            </a:r>
            <a:r>
              <a:rPr lang="en-US" sz="1400" dirty="0" smtClean="0"/>
              <a:t>SS (</a:t>
            </a:r>
            <a:r>
              <a:rPr lang="en-US" sz="1400" i="1" dirty="0" smtClean="0"/>
              <a:t>Salmonella-Shigella)</a:t>
            </a:r>
            <a:r>
              <a:rPr lang="el-GR" sz="1400" dirty="0" smtClean="0"/>
              <a:t>, </a:t>
            </a:r>
            <a:r>
              <a:rPr lang="en-US" sz="1400" dirty="0" smtClean="0"/>
              <a:t>XLD (</a:t>
            </a:r>
            <a:r>
              <a:rPr lang="en-US" sz="1400" dirty="0" err="1" smtClean="0"/>
              <a:t>xylose-desoxychhlate</a:t>
            </a:r>
            <a:r>
              <a:rPr lang="en-US" sz="1400" dirty="0" smtClean="0"/>
              <a:t>), DCL (</a:t>
            </a:r>
            <a:r>
              <a:rPr lang="en-US" sz="1400" dirty="0" err="1" smtClean="0"/>
              <a:t>desoxycholate</a:t>
            </a:r>
            <a:r>
              <a:rPr lang="en-US" sz="1400" dirty="0" smtClean="0"/>
              <a:t>,-citrate-lactose), </a:t>
            </a:r>
            <a:r>
              <a:rPr lang="en-US" sz="1400" dirty="0" err="1" smtClean="0"/>
              <a:t>Hokten</a:t>
            </a:r>
            <a:r>
              <a:rPr lang="en-US" sz="1400" dirty="0" smtClean="0"/>
              <a:t> (</a:t>
            </a:r>
            <a:r>
              <a:rPr lang="el-GR" sz="1400" dirty="0" smtClean="0"/>
              <a:t>μοιάζει με το </a:t>
            </a:r>
            <a:r>
              <a:rPr lang="en-US" sz="1400" dirty="0" smtClean="0"/>
              <a:t>MacConkey), SMID </a:t>
            </a:r>
            <a:r>
              <a:rPr lang="en-US" sz="1400" dirty="0" err="1" smtClean="0"/>
              <a:t>Merieux</a:t>
            </a:r>
            <a:r>
              <a:rPr lang="en-US" sz="1400" dirty="0" smtClean="0"/>
              <a:t> </a:t>
            </a:r>
            <a:endParaRPr lang="el-GR" sz="1400" dirty="0" smtClean="0"/>
          </a:p>
          <a:p>
            <a:pPr>
              <a:buFont typeface="Wingdings" pitchFamily="2" charset="2"/>
              <a:buChar char="Ø"/>
            </a:pPr>
            <a:r>
              <a:rPr lang="el-GR" sz="1400" dirty="0" smtClean="0"/>
              <a:t>Απομόνωση αποικιών λακτόζη (-)</a:t>
            </a:r>
          </a:p>
          <a:p>
            <a:pPr>
              <a:buFont typeface="Wingdings" pitchFamily="2" charset="2"/>
              <a:buChar char="Ø"/>
            </a:pPr>
            <a:r>
              <a:rPr lang="el-GR" sz="1400" dirty="0" smtClean="0"/>
              <a:t>Δοκιμασία ουρεάσης</a:t>
            </a:r>
          </a:p>
          <a:p>
            <a:pPr>
              <a:buFont typeface="Wingdings" pitchFamily="2" charset="2"/>
              <a:buChar char="Ø"/>
            </a:pPr>
            <a:r>
              <a:rPr lang="el-GR" sz="1400" dirty="0" smtClean="0"/>
              <a:t>Τυποποίηση με ΑΡΙ στις αποικίες που είναι ουρεάση (-)</a:t>
            </a:r>
            <a:endParaRPr lang="el-GR" b="1"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83568" y="1857364"/>
            <a:ext cx="3714776" cy="246221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400" b="1" dirty="0" smtClean="0"/>
              <a:t>Ανίχνευση </a:t>
            </a:r>
            <a:r>
              <a:rPr lang="en-US" sz="1400" b="1" i="1" dirty="0" smtClean="0"/>
              <a:t>Yersinia</a:t>
            </a:r>
          </a:p>
          <a:p>
            <a:pPr>
              <a:buFont typeface="Wingdings" pitchFamily="2" charset="2"/>
              <a:buChar char="Ø"/>
            </a:pPr>
            <a:r>
              <a:rPr lang="el-GR" sz="1400" dirty="0" smtClean="0"/>
              <a:t>Καλλιέργεια σε </a:t>
            </a:r>
            <a:r>
              <a:rPr lang="en-US" sz="1400" dirty="0" smtClean="0"/>
              <a:t>MacConkey</a:t>
            </a:r>
            <a:endParaRPr lang="el-GR" sz="1400" dirty="0" smtClean="0"/>
          </a:p>
          <a:p>
            <a:pPr>
              <a:buFont typeface="Wingdings" pitchFamily="2" charset="2"/>
              <a:buChar char="Ø"/>
            </a:pPr>
            <a:r>
              <a:rPr lang="el-GR" sz="1400" dirty="0" smtClean="0"/>
              <a:t>Απομόνωση αποικιών (μικρές διαμέτρου 0,5-0,7</a:t>
            </a:r>
            <a:r>
              <a:rPr lang="en-US" sz="1400" dirty="0" smtClean="0"/>
              <a:t>mm</a:t>
            </a:r>
            <a:r>
              <a:rPr lang="el-GR" sz="1400" dirty="0" smtClean="0"/>
              <a:t>, λακτόζη (-) ή διαφανείς)</a:t>
            </a:r>
          </a:p>
          <a:p>
            <a:pPr>
              <a:buFont typeface="Wingdings" pitchFamily="2" charset="2"/>
              <a:buChar char="Ø"/>
            </a:pPr>
            <a:r>
              <a:rPr lang="el-GR" sz="1400" dirty="0" smtClean="0"/>
              <a:t>Δοκιμασία ουρεάσης </a:t>
            </a:r>
            <a:endParaRPr lang="en-US" sz="1400" dirty="0" smtClean="0"/>
          </a:p>
          <a:p>
            <a:pPr>
              <a:buFont typeface="Wingdings" pitchFamily="2" charset="2"/>
              <a:buChar char="Ø"/>
            </a:pPr>
            <a:r>
              <a:rPr lang="el-GR" sz="1400" dirty="0" smtClean="0"/>
              <a:t>Καλλιέργεια των αποικιών που είναι ουρεάση (+) σε εμπλουτιστικά θρεπτικά υλικά στους 4</a:t>
            </a:r>
            <a:r>
              <a:rPr lang="el-GR" sz="1400" baseline="30000" dirty="0" smtClean="0"/>
              <a:t>ο</a:t>
            </a:r>
            <a:r>
              <a:rPr lang="el-GR" sz="1400" dirty="0" smtClean="0"/>
              <a:t> </a:t>
            </a:r>
            <a:r>
              <a:rPr lang="en-US" sz="1400" dirty="0" smtClean="0"/>
              <a:t>C </a:t>
            </a:r>
            <a:r>
              <a:rPr lang="el-GR" sz="1400" dirty="0" smtClean="0"/>
              <a:t>και ανακαλλιέργεια σε εκλεκτικά θρεπτικά υλικά που περιέχουν αντιβιοτικά, όπως το </a:t>
            </a:r>
            <a:r>
              <a:rPr lang="en-US" sz="1400" dirty="0" smtClean="0"/>
              <a:t>CIN (</a:t>
            </a:r>
            <a:r>
              <a:rPr lang="en-US" sz="1400" dirty="0" err="1" smtClean="0"/>
              <a:t>Cefsulodine-Irgasan-Novobiocine</a:t>
            </a:r>
            <a:r>
              <a:rPr lang="en-US" sz="1400" dirty="0" smtClean="0"/>
              <a:t>)</a:t>
            </a:r>
            <a:endParaRPr lang="el-GR" sz="1400" dirty="0" smtClean="0"/>
          </a:p>
          <a:p>
            <a:pPr>
              <a:buFont typeface="Wingdings" pitchFamily="2" charset="2"/>
              <a:buChar char="Ø"/>
            </a:pPr>
            <a:r>
              <a:rPr lang="el-GR" sz="1400" dirty="0" smtClean="0"/>
              <a:t>Τυποποίηση με ΑΡΙ</a:t>
            </a:r>
            <a:endParaRPr lang="el-GR" sz="1400" dirty="0"/>
          </a:p>
        </p:txBody>
      </p:sp>
      <p:sp>
        <p:nvSpPr>
          <p:cNvPr id="3" name="2 - TextBox"/>
          <p:cNvSpPr txBox="1"/>
          <p:nvPr/>
        </p:nvSpPr>
        <p:spPr>
          <a:xfrm>
            <a:off x="4716016" y="1928802"/>
            <a:ext cx="3714776" cy="246221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400" b="1" dirty="0" smtClean="0"/>
              <a:t>Εμπλουτισμός</a:t>
            </a:r>
            <a:r>
              <a:rPr lang="el-GR" sz="1400" dirty="0" smtClean="0"/>
              <a:t> </a:t>
            </a:r>
            <a:r>
              <a:rPr lang="en-US" sz="1400" b="1" i="1" dirty="0" smtClean="0"/>
              <a:t>Yersinia </a:t>
            </a:r>
            <a:r>
              <a:rPr lang="en-US" sz="1400" b="1" dirty="0" smtClean="0"/>
              <a:t>(</a:t>
            </a:r>
            <a:r>
              <a:rPr lang="el-GR" sz="1400" b="1" dirty="0" err="1" smtClean="0"/>
              <a:t>ψυχροεμπλουτισμός</a:t>
            </a:r>
            <a:r>
              <a:rPr lang="el-GR" sz="1400" b="1" dirty="0" smtClean="0"/>
              <a:t>)</a:t>
            </a:r>
            <a:endParaRPr lang="el-GR" sz="1400" b="1" i="1" dirty="0" smtClean="0"/>
          </a:p>
          <a:p>
            <a:pPr>
              <a:buFont typeface="Wingdings" pitchFamily="2" charset="2"/>
              <a:buChar char="Ø"/>
            </a:pPr>
            <a:r>
              <a:rPr lang="el-GR" sz="1400" dirty="0" smtClean="0"/>
              <a:t> Εμβολιασμός 1</a:t>
            </a:r>
            <a:r>
              <a:rPr lang="en-US" sz="1400" dirty="0" smtClean="0"/>
              <a:t>ml</a:t>
            </a:r>
            <a:r>
              <a:rPr lang="el-GR" sz="1400" dirty="0" smtClean="0"/>
              <a:t> εναιωρήματος κοπράνων σε πεπτονούχο νερό</a:t>
            </a:r>
          </a:p>
          <a:p>
            <a:pPr>
              <a:buFont typeface="Wingdings" pitchFamily="2" charset="2"/>
              <a:buChar char="Ø"/>
            </a:pPr>
            <a:r>
              <a:rPr lang="el-GR" sz="1400" dirty="0" smtClean="0"/>
              <a:t>Επώαση 7 ημέρες στους 4</a:t>
            </a:r>
            <a:r>
              <a:rPr lang="el-GR" sz="1400" baseline="30000" dirty="0" smtClean="0"/>
              <a:t>ο</a:t>
            </a:r>
            <a:r>
              <a:rPr lang="el-GR" sz="1400" dirty="0" smtClean="0"/>
              <a:t> </a:t>
            </a:r>
            <a:r>
              <a:rPr lang="en-US" sz="1400" dirty="0" smtClean="0"/>
              <a:t>C</a:t>
            </a:r>
            <a:r>
              <a:rPr lang="el-GR" sz="1400" dirty="0" smtClean="0"/>
              <a:t> και ανακαλλιέργεια σε </a:t>
            </a:r>
            <a:r>
              <a:rPr lang="en-US" sz="1400" dirty="0" smtClean="0"/>
              <a:t>CIN</a:t>
            </a:r>
            <a:endParaRPr lang="el-GR" sz="1400" dirty="0" smtClean="0"/>
          </a:p>
          <a:p>
            <a:pPr>
              <a:buFont typeface="Wingdings" pitchFamily="2" charset="2"/>
              <a:buChar char="Ø"/>
            </a:pPr>
            <a:r>
              <a:rPr lang="el-GR" sz="1400" dirty="0" smtClean="0"/>
              <a:t>Επώαση 48 ώρες στους 30</a:t>
            </a:r>
            <a:r>
              <a:rPr lang="el-GR" sz="1400" baseline="30000" dirty="0" smtClean="0"/>
              <a:t>ο</a:t>
            </a:r>
            <a:r>
              <a:rPr lang="el-GR" sz="1400" dirty="0" smtClean="0"/>
              <a:t> </a:t>
            </a:r>
            <a:r>
              <a:rPr lang="en-US" sz="1400" dirty="0" smtClean="0"/>
              <a:t>C</a:t>
            </a:r>
            <a:endParaRPr lang="el-GR" sz="1400" dirty="0" smtClean="0"/>
          </a:p>
          <a:p>
            <a:pPr>
              <a:buFont typeface="Wingdings" pitchFamily="2" charset="2"/>
              <a:buChar char="Ø"/>
            </a:pPr>
            <a:r>
              <a:rPr lang="el-GR" sz="1400" dirty="0" smtClean="0"/>
              <a:t>Ανάπτυξη μικρών αποικιών διαμέτρου 1</a:t>
            </a:r>
            <a:r>
              <a:rPr lang="en-US" sz="1400" dirty="0" smtClean="0"/>
              <a:t>mm</a:t>
            </a:r>
            <a:r>
              <a:rPr lang="el-GR" sz="1400" dirty="0" smtClean="0"/>
              <a:t> με κόκκινο κέντρο</a:t>
            </a:r>
          </a:p>
          <a:p>
            <a:pPr>
              <a:buFont typeface="Wingdings" pitchFamily="2" charset="2"/>
              <a:buChar char="Ø"/>
            </a:pPr>
            <a:r>
              <a:rPr lang="el-GR" sz="1400" dirty="0" smtClean="0"/>
              <a:t>Τυποποίηση με ΑΡΙ</a:t>
            </a:r>
            <a:r>
              <a:rPr lang="en-US" sz="1400" dirty="0" smtClean="0"/>
              <a:t> (</a:t>
            </a:r>
            <a:r>
              <a:rPr lang="el-GR" sz="1400" dirty="0" smtClean="0"/>
              <a:t>γλυκόζη(-), λακτόζη(-), παραγωγή αερίου (-) </a:t>
            </a:r>
          </a:p>
          <a:p>
            <a:pPr>
              <a:buFont typeface="Wingdings" pitchFamily="2" charset="2"/>
              <a:buChar char="Ø"/>
            </a:pPr>
            <a:endParaRPr lang="el-GR"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Eleni\Επιφάνεια εργασίας\Broth-PYR-Test.jpg"/>
          <p:cNvPicPr>
            <a:picLocks noChangeAspect="1" noChangeArrowheads="1"/>
          </p:cNvPicPr>
          <p:nvPr/>
        </p:nvPicPr>
        <p:blipFill>
          <a:blip r:embed="rId2" cstate="print"/>
          <a:srcRect/>
          <a:stretch>
            <a:fillRect/>
          </a:stretch>
        </p:blipFill>
        <p:spPr bwMode="auto">
          <a:xfrm>
            <a:off x="5214942" y="2857496"/>
            <a:ext cx="3286148" cy="2428892"/>
          </a:xfrm>
          <a:prstGeom prst="rect">
            <a:avLst/>
          </a:prstGeom>
          <a:noFill/>
        </p:spPr>
      </p:pic>
      <p:pic>
        <p:nvPicPr>
          <p:cNvPr id="5" name="Picture 2" descr="C:\Documents and Settings\Eleni\Τα έγγραφά μου\Downloads\12-142DF6D6689597FBDA8.png"/>
          <p:cNvPicPr>
            <a:picLocks noChangeAspect="1" noChangeArrowheads="1"/>
          </p:cNvPicPr>
          <p:nvPr/>
        </p:nvPicPr>
        <p:blipFill>
          <a:blip r:embed="rId3" cstate="print">
            <a:clrChange>
              <a:clrFrom>
                <a:srgbClr val="FFFFFF"/>
              </a:clrFrom>
              <a:clrTo>
                <a:srgbClr val="FFFFFF">
                  <a:alpha val="0"/>
                </a:srgbClr>
              </a:clrTo>
            </a:clrChange>
          </a:blip>
          <a:srcRect l="38266" t="-3125"/>
          <a:stretch>
            <a:fillRect/>
          </a:stretch>
        </p:blipFill>
        <p:spPr bwMode="auto">
          <a:xfrm>
            <a:off x="1047762" y="1571612"/>
            <a:ext cx="2881296" cy="2571768"/>
          </a:xfrm>
          <a:prstGeom prst="rect">
            <a:avLst/>
          </a:prstGeom>
          <a:noFill/>
        </p:spPr>
      </p:pic>
      <p:sp>
        <p:nvSpPr>
          <p:cNvPr id="6" name="5 - TextBox"/>
          <p:cNvSpPr txBox="1"/>
          <p:nvPr/>
        </p:nvSpPr>
        <p:spPr>
          <a:xfrm>
            <a:off x="1071538" y="4286256"/>
            <a:ext cx="2857520" cy="523220"/>
          </a:xfrm>
          <a:prstGeom prst="rect">
            <a:avLst/>
          </a:prstGeom>
          <a:noFill/>
        </p:spPr>
        <p:txBody>
          <a:bodyPr wrap="square" rtlCol="0">
            <a:spAutoFit/>
          </a:bodyPr>
          <a:lstStyle/>
          <a:p>
            <a:r>
              <a:rPr lang="el-GR" sz="1400" dirty="0" smtClean="0"/>
              <a:t>Ευαισθησία στη βακιτρακίνη και ανθεκτικότητα στην </a:t>
            </a:r>
            <a:r>
              <a:rPr lang="en-US" sz="1400" dirty="0" smtClean="0"/>
              <a:t>STX</a:t>
            </a:r>
            <a:endParaRPr lang="el-GR" sz="1400" dirty="0"/>
          </a:p>
        </p:txBody>
      </p:sp>
      <p:sp>
        <p:nvSpPr>
          <p:cNvPr id="7" name="6 - TextBox"/>
          <p:cNvSpPr txBox="1"/>
          <p:nvPr/>
        </p:nvSpPr>
        <p:spPr>
          <a:xfrm>
            <a:off x="5076056" y="5402721"/>
            <a:ext cx="3600400" cy="523220"/>
          </a:xfrm>
          <a:prstGeom prst="rect">
            <a:avLst/>
          </a:prstGeom>
          <a:noFill/>
        </p:spPr>
        <p:txBody>
          <a:bodyPr wrap="square" rtlCol="0">
            <a:spAutoFit/>
          </a:bodyPr>
          <a:lstStyle/>
          <a:p>
            <a:r>
              <a:rPr lang="el-GR" sz="1400" dirty="0" smtClean="0"/>
              <a:t>Δοκιμασία </a:t>
            </a:r>
            <a:r>
              <a:rPr lang="en-US" sz="1400" dirty="0" smtClean="0"/>
              <a:t>PYR (</a:t>
            </a:r>
            <a:r>
              <a:rPr lang="el-GR" sz="1400" dirty="0" smtClean="0"/>
              <a:t>υδρόλυση </a:t>
            </a:r>
            <a:r>
              <a:rPr lang="en-US" sz="1400" dirty="0" smtClean="0"/>
              <a:t>L-</a:t>
            </a:r>
            <a:r>
              <a:rPr lang="el-GR" sz="1400" dirty="0" err="1" smtClean="0"/>
              <a:t>πυρρολιδονυλο</a:t>
            </a:r>
            <a:r>
              <a:rPr lang="el-GR" sz="1400" dirty="0" smtClean="0"/>
              <a:t>-  β-</a:t>
            </a:r>
            <a:r>
              <a:rPr lang="el-GR" sz="1400" dirty="0" err="1" smtClean="0"/>
              <a:t>ναφθαλαμίνη</a:t>
            </a:r>
            <a:r>
              <a:rPr lang="el-GR" sz="1400" dirty="0" smtClean="0"/>
              <a:t>). </a:t>
            </a:r>
            <a:endParaRPr lang="el-GR" sz="1400" dirty="0"/>
          </a:p>
        </p:txBody>
      </p:sp>
      <p:pic>
        <p:nvPicPr>
          <p:cNvPr id="1026" name="Picture 2" descr="C:\Documents and Settings\Eleni\Τα έγγραφά μου\Downloads\slide_10.jpg"/>
          <p:cNvPicPr>
            <a:picLocks noChangeAspect="1" noChangeArrowheads="1"/>
          </p:cNvPicPr>
          <p:nvPr/>
        </p:nvPicPr>
        <p:blipFill>
          <a:blip r:embed="rId4" cstate="print"/>
          <a:srcRect/>
          <a:stretch>
            <a:fillRect/>
          </a:stretch>
        </p:blipFill>
        <p:spPr bwMode="auto">
          <a:xfrm>
            <a:off x="5220072" y="1357298"/>
            <a:ext cx="3240360" cy="1357322"/>
          </a:xfrm>
          <a:prstGeom prst="rect">
            <a:avLst/>
          </a:prstGeom>
          <a:noFill/>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857356" y="825041"/>
            <a:ext cx="6243036" cy="2246769"/>
          </a:xfrm>
          <a:prstGeom prst="rect">
            <a:avLst/>
          </a:prstGeom>
          <a:solidFill>
            <a:schemeClr val="accent1">
              <a:lumMod val="20000"/>
              <a:lumOff val="80000"/>
            </a:schemeClr>
          </a:solidFill>
        </p:spPr>
        <p:txBody>
          <a:bodyPr wrap="square" rtlCol="0">
            <a:spAutoFit/>
          </a:bodyPr>
          <a:lstStyle/>
          <a:p>
            <a:r>
              <a:rPr lang="el-GR" sz="1400" b="1" dirty="0" smtClean="0"/>
              <a:t>Ανίχνευση </a:t>
            </a:r>
            <a:r>
              <a:rPr lang="en-US" sz="1400" b="1" i="1" dirty="0" smtClean="0"/>
              <a:t>Campylobacter</a:t>
            </a:r>
          </a:p>
          <a:p>
            <a:r>
              <a:rPr lang="el-GR" sz="1400" dirty="0" smtClean="0"/>
              <a:t>Τα βακτήρια που ανήκουν στο γένος </a:t>
            </a:r>
            <a:r>
              <a:rPr lang="en-US" sz="1400" i="1" dirty="0" smtClean="0"/>
              <a:t>Campylobacter</a:t>
            </a:r>
            <a:r>
              <a:rPr lang="el-GR" sz="1400" dirty="0" smtClean="0"/>
              <a:t>  είναι </a:t>
            </a:r>
            <a:r>
              <a:rPr lang="en-US" sz="1400" dirty="0" smtClean="0"/>
              <a:t>Gram (-) </a:t>
            </a:r>
            <a:r>
              <a:rPr lang="el-GR" sz="1400" dirty="0" smtClean="0"/>
              <a:t>σπειροειδή με χαρακτηριστική κινητικότητα στο νωπό παρασκεύασμα. Καλλιεργούνται σε εκλεκτικά θρεπτικά υλικά με αντιβιοτικά που καταστέλλουν τη χλωρίδα του εντέρου, ενώ επιτρέπουν την ανάπτυξη του μικροοργανισμού. Είναι απαιτητικός οργανισμός και για το λόγο αυτό ως βάση του υλικού χρησιμοποιείται αιματούχο άγαρ. Αναπτύσσεται σε μικροαερόφιλες συνθήκες στους 42</a:t>
            </a:r>
            <a:r>
              <a:rPr lang="el-GR" sz="1400" baseline="30000" dirty="0" smtClean="0"/>
              <a:t>ο</a:t>
            </a:r>
            <a:r>
              <a:rPr lang="el-GR" sz="1400" dirty="0" smtClean="0"/>
              <a:t> </a:t>
            </a:r>
            <a:r>
              <a:rPr lang="en-US" sz="1400" dirty="0" smtClean="0"/>
              <a:t>C.</a:t>
            </a:r>
          </a:p>
          <a:p>
            <a:r>
              <a:rPr lang="el-GR" sz="1400" dirty="0" smtClean="0"/>
              <a:t>Η μορφολογία των αποικιών εξαρτάται από το υλικό, αλλά συνήθως είναι μικρές, γκρίζες και  απλώνουν στο υλικό όταν υπάρχει πολλή υγρασία.</a:t>
            </a:r>
          </a:p>
          <a:p>
            <a:r>
              <a:rPr lang="el-GR" sz="1400" dirty="0" smtClean="0"/>
              <a:t>Τα συνήθη παθογόνα είδη είναι τα </a:t>
            </a:r>
            <a:r>
              <a:rPr lang="en-US" sz="1400" i="1" dirty="0" smtClean="0"/>
              <a:t>C. </a:t>
            </a:r>
            <a:r>
              <a:rPr lang="en-US" sz="1400" i="1" dirty="0" err="1" smtClean="0"/>
              <a:t>jejuni</a:t>
            </a:r>
            <a:r>
              <a:rPr lang="en-US" sz="1400" i="1" dirty="0" smtClean="0"/>
              <a:t>, C. coli </a:t>
            </a:r>
            <a:r>
              <a:rPr lang="el-GR" sz="1400" dirty="0" smtClean="0"/>
              <a:t>και λιγότερο συχνά το</a:t>
            </a:r>
            <a:r>
              <a:rPr lang="el-GR" sz="1400" i="1" dirty="0" smtClean="0"/>
              <a:t> </a:t>
            </a:r>
            <a:r>
              <a:rPr lang="en-US" sz="1400" i="1" dirty="0" smtClean="0"/>
              <a:t>C. fetus</a:t>
            </a:r>
            <a:endParaRPr lang="el-GR" sz="1400" dirty="0"/>
          </a:p>
        </p:txBody>
      </p:sp>
      <p:graphicFrame>
        <p:nvGraphicFramePr>
          <p:cNvPr id="3" name="2 - Πίνακας"/>
          <p:cNvGraphicFramePr>
            <a:graphicFrameLocks noGrp="1"/>
          </p:cNvGraphicFramePr>
          <p:nvPr/>
        </p:nvGraphicFramePr>
        <p:xfrm>
          <a:off x="1785919" y="3286124"/>
          <a:ext cx="6357981" cy="2890520"/>
        </p:xfrm>
        <a:graphic>
          <a:graphicData uri="http://schemas.openxmlformats.org/drawingml/2006/table">
            <a:tbl>
              <a:tblPr firstRow="1" bandRow="1">
                <a:tableStyleId>{5C22544A-7EE6-4342-B048-85BDC9FD1C3A}</a:tableStyleId>
              </a:tblPr>
              <a:tblGrid>
                <a:gridCol w="2111019"/>
                <a:gridCol w="1490162"/>
                <a:gridCol w="1341146"/>
                <a:gridCol w="1415654"/>
              </a:tblGrid>
              <a:tr h="370840">
                <a:tc gridSpan="4">
                  <a:txBody>
                    <a:bodyPr/>
                    <a:lstStyle/>
                    <a:p>
                      <a:pPr algn="ctr"/>
                      <a:r>
                        <a:rPr lang="el-GR" dirty="0" smtClean="0"/>
                        <a:t>Διαχωρισμός των παθογόνων </a:t>
                      </a:r>
                      <a:r>
                        <a:rPr lang="en-US" i="1" dirty="0" smtClean="0"/>
                        <a:t>Campylobacter</a:t>
                      </a:r>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endParaRPr lang="el-GR" dirty="0"/>
                    </a:p>
                  </a:txBody>
                  <a:tcPr/>
                </a:tc>
                <a:tc>
                  <a:txBody>
                    <a:bodyPr/>
                    <a:lstStyle/>
                    <a:p>
                      <a:pPr algn="ctr"/>
                      <a:r>
                        <a:rPr lang="en-US" i="1" dirty="0" smtClean="0"/>
                        <a:t>C. </a:t>
                      </a:r>
                      <a:r>
                        <a:rPr lang="en-US" i="1" dirty="0" err="1" smtClean="0"/>
                        <a:t>jejuni</a:t>
                      </a:r>
                      <a:endParaRPr lang="el-GR" i="1" dirty="0"/>
                    </a:p>
                  </a:txBody>
                  <a:tcPr/>
                </a:tc>
                <a:tc>
                  <a:txBody>
                    <a:bodyPr/>
                    <a:lstStyle/>
                    <a:p>
                      <a:pPr algn="ctr"/>
                      <a:r>
                        <a:rPr lang="en-US" i="1" dirty="0" smtClean="0"/>
                        <a:t>C. coli</a:t>
                      </a:r>
                      <a:endParaRPr lang="el-GR" i="1" dirty="0"/>
                    </a:p>
                  </a:txBody>
                  <a:tcPr/>
                </a:tc>
                <a:tc>
                  <a:txBody>
                    <a:bodyPr/>
                    <a:lstStyle/>
                    <a:p>
                      <a:pPr algn="ctr"/>
                      <a:r>
                        <a:rPr lang="en-US" i="1" dirty="0" smtClean="0"/>
                        <a:t>C.</a:t>
                      </a:r>
                      <a:r>
                        <a:rPr lang="en-US" i="1" baseline="0" dirty="0" smtClean="0"/>
                        <a:t> fetus</a:t>
                      </a:r>
                      <a:endParaRPr lang="el-GR" i="1" dirty="0"/>
                    </a:p>
                  </a:txBody>
                  <a:tcPr/>
                </a:tc>
              </a:tr>
              <a:tr h="370840">
                <a:tc>
                  <a:txBody>
                    <a:bodyPr/>
                    <a:lstStyle/>
                    <a:p>
                      <a:r>
                        <a:rPr lang="el-GR" sz="1400" dirty="0" smtClean="0"/>
                        <a:t>Επώαση στους 37</a:t>
                      </a:r>
                      <a:r>
                        <a:rPr lang="el-GR" sz="1400" baseline="30000" dirty="0" smtClean="0"/>
                        <a:t>ο</a:t>
                      </a:r>
                      <a:r>
                        <a:rPr lang="el-GR" sz="1400" dirty="0" smtClean="0"/>
                        <a:t> </a:t>
                      </a:r>
                      <a:r>
                        <a:rPr lang="en-US" sz="1400" dirty="0" smtClean="0"/>
                        <a:t>C</a:t>
                      </a:r>
                      <a:endParaRPr lang="el-GR" sz="1400" dirty="0"/>
                    </a:p>
                  </a:txBody>
                  <a:tcPr/>
                </a:tc>
                <a:tc>
                  <a:txBody>
                    <a:bodyPr/>
                    <a:lstStyle/>
                    <a:p>
                      <a:pPr algn="ctr"/>
                      <a:r>
                        <a:rPr lang="el-GR" dirty="0" smtClean="0"/>
                        <a:t>+</a:t>
                      </a:r>
                      <a:endParaRPr lang="el-GR" dirty="0"/>
                    </a:p>
                  </a:txBody>
                  <a:tcPr/>
                </a:tc>
                <a:tc>
                  <a:txBody>
                    <a:bodyPr/>
                    <a:lstStyle/>
                    <a:p>
                      <a:pPr algn="ctr"/>
                      <a:r>
                        <a:rPr lang="en-US" dirty="0" smtClean="0"/>
                        <a:t>+</a:t>
                      </a:r>
                      <a:endParaRPr lang="el-GR" dirty="0"/>
                    </a:p>
                  </a:txBody>
                  <a:tcPr/>
                </a:tc>
                <a:tc>
                  <a:txBody>
                    <a:bodyPr/>
                    <a:lstStyle/>
                    <a:p>
                      <a:pPr algn="ctr"/>
                      <a:r>
                        <a:rPr lang="en-US" dirty="0" smtClean="0"/>
                        <a:t>+</a:t>
                      </a:r>
                      <a:endParaRPr lang="el-GR" dirty="0"/>
                    </a:p>
                  </a:txBody>
                  <a:tcPr/>
                </a:tc>
              </a:tr>
              <a:tr h="370840">
                <a:tc>
                  <a:txBody>
                    <a:bodyPr/>
                    <a:lstStyle/>
                    <a:p>
                      <a:r>
                        <a:rPr lang="el-GR" sz="1400" dirty="0" smtClean="0"/>
                        <a:t>Επώαση στους </a:t>
                      </a:r>
                      <a:r>
                        <a:rPr lang="en-US" sz="1400" dirty="0" smtClean="0"/>
                        <a:t>42</a:t>
                      </a:r>
                      <a:r>
                        <a:rPr lang="el-GR" sz="1400" baseline="30000" dirty="0" smtClean="0"/>
                        <a:t>ο</a:t>
                      </a:r>
                      <a:r>
                        <a:rPr lang="el-GR" sz="1400" dirty="0" smtClean="0"/>
                        <a:t>  </a:t>
                      </a:r>
                      <a:r>
                        <a:rPr lang="en-US" sz="1400" dirty="0" smtClean="0"/>
                        <a:t>C</a:t>
                      </a:r>
                      <a:endParaRPr lang="el-GR" sz="1400" dirty="0"/>
                    </a:p>
                  </a:txBody>
                  <a:tcPr/>
                </a:tc>
                <a:tc>
                  <a:txBody>
                    <a:bodyPr/>
                    <a:lstStyle/>
                    <a:p>
                      <a:pPr algn="ctr"/>
                      <a:r>
                        <a:rPr lang="el-GR" dirty="0" smtClean="0"/>
                        <a:t>+</a:t>
                      </a:r>
                      <a:endParaRPr lang="el-GR" dirty="0"/>
                    </a:p>
                  </a:txBody>
                  <a:tcPr/>
                </a:tc>
                <a:tc>
                  <a:txBody>
                    <a:bodyPr/>
                    <a:lstStyle/>
                    <a:p>
                      <a:pPr algn="ctr"/>
                      <a:r>
                        <a:rPr lang="en-US" dirty="0" smtClean="0"/>
                        <a:t>+</a:t>
                      </a:r>
                      <a:endParaRPr lang="el-GR" dirty="0"/>
                    </a:p>
                  </a:txBody>
                  <a:tcPr/>
                </a:tc>
                <a:tc>
                  <a:txBody>
                    <a:bodyPr/>
                    <a:lstStyle/>
                    <a:p>
                      <a:pPr algn="ctr"/>
                      <a:r>
                        <a:rPr lang="en-US" dirty="0" smtClean="0"/>
                        <a:t>-</a:t>
                      </a:r>
                      <a:endParaRPr lang="el-GR" dirty="0"/>
                    </a:p>
                  </a:txBody>
                  <a:tcPr/>
                </a:tc>
              </a:tr>
              <a:tr h="370840">
                <a:tc>
                  <a:txBody>
                    <a:bodyPr/>
                    <a:lstStyle/>
                    <a:p>
                      <a:r>
                        <a:rPr lang="el-GR" sz="1400" dirty="0" smtClean="0"/>
                        <a:t>Υδρόλυση ιππουρικού</a:t>
                      </a:r>
                      <a:r>
                        <a:rPr lang="el-GR" sz="1400" baseline="0" dirty="0" smtClean="0"/>
                        <a:t> </a:t>
                      </a:r>
                      <a:r>
                        <a:rPr lang="en-US" sz="1400" baseline="0" dirty="0" smtClean="0"/>
                        <a:t>Na</a:t>
                      </a:r>
                      <a:endParaRPr lang="el-GR" sz="1400" dirty="0"/>
                    </a:p>
                  </a:txBody>
                  <a:tcPr/>
                </a:tc>
                <a:tc>
                  <a:txBody>
                    <a:bodyPr/>
                    <a:lstStyle/>
                    <a:p>
                      <a:pPr algn="ctr"/>
                      <a:r>
                        <a:rPr lang="el-GR" dirty="0" smtClean="0"/>
                        <a:t>+</a:t>
                      </a:r>
                      <a:endParaRPr lang="el-GR" dirty="0"/>
                    </a:p>
                  </a:txBody>
                  <a:tcPr/>
                </a:tc>
                <a:tc>
                  <a:txBody>
                    <a:bodyPr/>
                    <a:lstStyle/>
                    <a:p>
                      <a:pPr algn="ctr"/>
                      <a:r>
                        <a:rPr lang="en-US" dirty="0" smtClean="0"/>
                        <a:t>-</a:t>
                      </a:r>
                      <a:endParaRPr lang="el-GR" dirty="0"/>
                    </a:p>
                  </a:txBody>
                  <a:tcPr/>
                </a:tc>
                <a:tc>
                  <a:txBody>
                    <a:bodyPr/>
                    <a:lstStyle/>
                    <a:p>
                      <a:pPr algn="ctr"/>
                      <a:r>
                        <a:rPr lang="en-US" dirty="0" smtClean="0"/>
                        <a:t>-</a:t>
                      </a:r>
                      <a:endParaRPr lang="el-GR" dirty="0"/>
                    </a:p>
                  </a:txBody>
                  <a:tcPr/>
                </a:tc>
              </a:tr>
              <a:tr h="370840">
                <a:tc>
                  <a:txBody>
                    <a:bodyPr/>
                    <a:lstStyle/>
                    <a:p>
                      <a:r>
                        <a:rPr lang="el-GR" sz="1400" dirty="0" smtClean="0"/>
                        <a:t>Ευαισθησία στη </a:t>
                      </a:r>
                      <a:r>
                        <a:rPr lang="el-GR" sz="1400" dirty="0" err="1" smtClean="0"/>
                        <a:t>κεφαλοθίνη</a:t>
                      </a:r>
                      <a:endParaRPr lang="el-GR" sz="1400" dirty="0"/>
                    </a:p>
                  </a:txBody>
                  <a:tcPr/>
                </a:tc>
                <a:tc>
                  <a:txBody>
                    <a:bodyPr/>
                    <a:lstStyle/>
                    <a:p>
                      <a:pPr algn="ctr"/>
                      <a:r>
                        <a:rPr lang="en-US" dirty="0" smtClean="0"/>
                        <a:t>R</a:t>
                      </a:r>
                      <a:endParaRPr lang="el-GR" dirty="0"/>
                    </a:p>
                  </a:txBody>
                  <a:tcPr/>
                </a:tc>
                <a:tc>
                  <a:txBody>
                    <a:bodyPr/>
                    <a:lstStyle/>
                    <a:p>
                      <a:pPr algn="ctr"/>
                      <a:r>
                        <a:rPr lang="en-US" dirty="0" smtClean="0"/>
                        <a:t>R</a:t>
                      </a:r>
                      <a:endParaRPr lang="el-GR" dirty="0"/>
                    </a:p>
                  </a:txBody>
                  <a:tcPr/>
                </a:tc>
                <a:tc>
                  <a:txBody>
                    <a:bodyPr/>
                    <a:lstStyle/>
                    <a:p>
                      <a:pPr algn="ctr"/>
                      <a:r>
                        <a:rPr lang="en-US" dirty="0" smtClean="0"/>
                        <a:t>S</a:t>
                      </a:r>
                      <a:endParaRPr lang="el-GR" dirty="0"/>
                    </a:p>
                  </a:txBody>
                  <a:tcPr/>
                </a:tc>
              </a:tr>
              <a:tr h="370840">
                <a:tc>
                  <a:txBody>
                    <a:bodyPr/>
                    <a:lstStyle/>
                    <a:p>
                      <a:r>
                        <a:rPr lang="el-GR" sz="1400" dirty="0" smtClean="0"/>
                        <a:t>Ευαισθησία στο ΝΑ (</a:t>
                      </a:r>
                      <a:r>
                        <a:rPr lang="el-GR" sz="1400" dirty="0" err="1" smtClean="0"/>
                        <a:t>ναλιδιξικό</a:t>
                      </a:r>
                      <a:r>
                        <a:rPr lang="el-GR" sz="1400" dirty="0" smtClean="0"/>
                        <a:t>  οξύ)</a:t>
                      </a:r>
                      <a:endParaRPr lang="el-GR" sz="1400" dirty="0"/>
                    </a:p>
                  </a:txBody>
                  <a:tcPr/>
                </a:tc>
                <a:tc>
                  <a:txBody>
                    <a:bodyPr/>
                    <a:lstStyle/>
                    <a:p>
                      <a:pPr algn="ctr"/>
                      <a:r>
                        <a:rPr lang="en-US" dirty="0" smtClean="0"/>
                        <a:t>S</a:t>
                      </a:r>
                      <a:endParaRPr lang="el-GR" dirty="0"/>
                    </a:p>
                  </a:txBody>
                  <a:tcPr/>
                </a:tc>
                <a:tc>
                  <a:txBody>
                    <a:bodyPr/>
                    <a:lstStyle/>
                    <a:p>
                      <a:pPr algn="ctr"/>
                      <a:r>
                        <a:rPr lang="en-US" dirty="0" smtClean="0"/>
                        <a:t>S</a:t>
                      </a:r>
                      <a:endParaRPr lang="el-GR" dirty="0"/>
                    </a:p>
                  </a:txBody>
                  <a:tcPr/>
                </a:tc>
                <a:tc>
                  <a:txBody>
                    <a:bodyPr/>
                    <a:lstStyle/>
                    <a:p>
                      <a:pPr algn="ctr"/>
                      <a:r>
                        <a:rPr lang="en-US" dirty="0" smtClean="0"/>
                        <a:t>R</a:t>
                      </a:r>
                      <a:endParaRPr lang="el-GR" dirty="0"/>
                    </a:p>
                  </a:txBody>
                  <a:tcPr/>
                </a:tc>
              </a:tr>
            </a:tbl>
          </a:graphicData>
        </a:graphic>
      </p:graphicFrame>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70332" y="1628800"/>
            <a:ext cx="3857652" cy="375487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400" b="1" dirty="0" smtClean="0"/>
              <a:t>Ανίχνευση </a:t>
            </a:r>
            <a:r>
              <a:rPr lang="en-US" sz="1400" b="1" i="1" dirty="0" smtClean="0"/>
              <a:t>Clostridium </a:t>
            </a:r>
            <a:r>
              <a:rPr lang="en-US" sz="1400" b="1" i="1" dirty="0" err="1" smtClean="0"/>
              <a:t>difficile</a:t>
            </a:r>
            <a:endParaRPr lang="el-GR" sz="1400" b="1" i="1" dirty="0" smtClean="0"/>
          </a:p>
          <a:p>
            <a:r>
              <a:rPr lang="en-US" sz="1400" dirty="0" smtClean="0"/>
              <a:t>Gram (+)</a:t>
            </a:r>
            <a:r>
              <a:rPr lang="el-GR" sz="1400" dirty="0" smtClean="0"/>
              <a:t> βακτηρίδιο, ακίνητο, χωρίς τελικό σπόριο και χωρίς ανοχή στο οξυγόνο.</a:t>
            </a:r>
          </a:p>
          <a:p>
            <a:r>
              <a:rPr lang="el-GR" sz="1400" dirty="0" smtClean="0"/>
              <a:t>Καλλιεργείται σε εκλεκτικό θρεπτικό υλικό που περιέχει αίμα και αντιβιοτικά</a:t>
            </a:r>
          </a:p>
          <a:p>
            <a:r>
              <a:rPr lang="el-GR" sz="1400" dirty="0" smtClean="0"/>
              <a:t>Παρασκευή εναιωρήματος κοπράνων: προσθήκη 0,2 </a:t>
            </a:r>
            <a:r>
              <a:rPr lang="en-US" sz="1400" dirty="0" smtClean="0"/>
              <a:t>gr</a:t>
            </a:r>
            <a:r>
              <a:rPr lang="el-GR" sz="1400" dirty="0" smtClean="0"/>
              <a:t> κοπράνων σε </a:t>
            </a:r>
            <a:r>
              <a:rPr lang="en-US" sz="1400" dirty="0" smtClean="0"/>
              <a:t>5ml </a:t>
            </a:r>
            <a:r>
              <a:rPr lang="el-GR" sz="1400" dirty="0" smtClean="0"/>
              <a:t>απεσταγμένο νερό)</a:t>
            </a:r>
          </a:p>
          <a:p>
            <a:r>
              <a:rPr lang="el-GR" sz="1400" dirty="0" smtClean="0"/>
              <a:t>Ενοφθαλμισμός εναιωρήματος στο θρεπτικό υλικό</a:t>
            </a:r>
          </a:p>
          <a:p>
            <a:r>
              <a:rPr lang="el-GR" sz="1400" dirty="0" smtClean="0"/>
              <a:t>Επώαση στους 37</a:t>
            </a:r>
            <a:r>
              <a:rPr lang="el-GR" sz="1400" baseline="30000" dirty="0" smtClean="0"/>
              <a:t>ο</a:t>
            </a:r>
            <a:r>
              <a:rPr lang="el-GR" sz="1400" dirty="0" smtClean="0"/>
              <a:t> </a:t>
            </a:r>
            <a:r>
              <a:rPr lang="en-US" sz="1400" dirty="0" smtClean="0"/>
              <a:t>C</a:t>
            </a:r>
            <a:r>
              <a:rPr lang="el-GR" sz="1400" dirty="0" smtClean="0"/>
              <a:t>, αναερόβια, 36-48 ώρες</a:t>
            </a:r>
          </a:p>
          <a:p>
            <a:endParaRPr lang="el-GR" sz="1400" dirty="0" smtClean="0"/>
          </a:p>
          <a:p>
            <a:r>
              <a:rPr lang="el-GR" sz="1400" dirty="0" smtClean="0"/>
              <a:t>Οι αποικίες του μικροβίου έχουν διάμετρο 4-6</a:t>
            </a:r>
            <a:r>
              <a:rPr lang="en-US" sz="1400" dirty="0" smtClean="0"/>
              <a:t>mm</a:t>
            </a:r>
            <a:r>
              <a:rPr lang="el-GR" sz="1400" dirty="0" smtClean="0"/>
              <a:t> και φθορίζουν σε </a:t>
            </a:r>
            <a:r>
              <a:rPr lang="en-US" sz="1400" dirty="0" smtClean="0"/>
              <a:t>UV</a:t>
            </a:r>
            <a:endParaRPr lang="el-GR" sz="1400" dirty="0" smtClean="0"/>
          </a:p>
          <a:p>
            <a:r>
              <a:rPr lang="el-GR" sz="1400" dirty="0" smtClean="0"/>
              <a:t>Ταυτοποίηση με ΑΡΙ</a:t>
            </a:r>
          </a:p>
          <a:p>
            <a:r>
              <a:rPr lang="el-GR" sz="1400" dirty="0" smtClean="0"/>
              <a:t>Η ταυτοποίηση επιτυγχάνεται επίσης με την ανίχνευση της τοξίνης Α και Β απευθείας στα κόπρανα ή σε μία αποικία με ειδικά </a:t>
            </a:r>
            <a:r>
              <a:rPr lang="en-US" sz="1400" dirty="0" smtClean="0"/>
              <a:t>Kits</a:t>
            </a:r>
            <a:endParaRPr lang="el-GR" sz="1400" dirty="0"/>
          </a:p>
        </p:txBody>
      </p:sp>
      <p:sp>
        <p:nvSpPr>
          <p:cNvPr id="3" name="2 - TextBox"/>
          <p:cNvSpPr txBox="1"/>
          <p:nvPr/>
        </p:nvSpPr>
        <p:spPr>
          <a:xfrm>
            <a:off x="4716016" y="2071678"/>
            <a:ext cx="3429024" cy="160043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400" b="1" dirty="0" smtClean="0"/>
              <a:t>Ανίχνευση </a:t>
            </a:r>
            <a:r>
              <a:rPr lang="en-US" sz="1400" b="1" i="1" dirty="0" smtClean="0"/>
              <a:t>Vibrio cholerae</a:t>
            </a:r>
          </a:p>
          <a:p>
            <a:r>
              <a:rPr lang="el-GR" sz="1400" dirty="0" smtClean="0"/>
              <a:t>Το </a:t>
            </a:r>
            <a:r>
              <a:rPr lang="en-US" sz="1400" dirty="0" smtClean="0"/>
              <a:t> </a:t>
            </a:r>
            <a:r>
              <a:rPr lang="el-GR" sz="1400" dirty="0" smtClean="0"/>
              <a:t>μικρόβιο αναπτύσσεται σε ειδικά θρεπτικά υλικά σε αλκαλικό </a:t>
            </a:r>
            <a:r>
              <a:rPr lang="en-US" sz="1400" dirty="0" err="1" smtClean="0"/>
              <a:t>pH.</a:t>
            </a:r>
            <a:r>
              <a:rPr lang="en-US" sz="1400" dirty="0" smtClean="0"/>
              <a:t> </a:t>
            </a:r>
            <a:r>
              <a:rPr lang="el-GR" sz="1400" dirty="0" smtClean="0"/>
              <a:t> Διαχωρίζεται από τα εντεροβακτηριακά με βάση βιοχημικές δοκιμασίες. Το μικρόβιο είναι καταλάση (+), ινδόλη (+), ουρεάση (-) και ανάγει τα νιτρικά σε νιτρώδη.</a:t>
            </a:r>
            <a:r>
              <a:rPr lang="en-US" sz="1400" i="1" dirty="0" smtClean="0"/>
              <a:t> </a:t>
            </a:r>
            <a:endParaRPr lang="el-GR" sz="1400" i="1"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142976" y="1397000"/>
          <a:ext cx="6477024" cy="4262120"/>
        </p:xfrm>
        <a:graphic>
          <a:graphicData uri="http://schemas.openxmlformats.org/drawingml/2006/table">
            <a:tbl>
              <a:tblPr firstRow="1" bandRow="1">
                <a:tableStyleId>{5C22544A-7EE6-4342-B048-85BDC9FD1C3A}</a:tableStyleId>
              </a:tblPr>
              <a:tblGrid>
                <a:gridCol w="2286016"/>
                <a:gridCol w="1500198"/>
                <a:gridCol w="1357322"/>
                <a:gridCol w="1333488"/>
              </a:tblGrid>
              <a:tr h="370840">
                <a:tc gridSpan="4">
                  <a:txBody>
                    <a:bodyPr/>
                    <a:lstStyle/>
                    <a:p>
                      <a:pPr algn="ctr"/>
                      <a:r>
                        <a:rPr lang="el-GR" sz="1400" dirty="0" smtClean="0"/>
                        <a:t>Διαχωρισμός</a:t>
                      </a:r>
                      <a:r>
                        <a:rPr lang="el-GR" sz="1400" baseline="0" dirty="0" smtClean="0"/>
                        <a:t> των βακτηρίων </a:t>
                      </a:r>
                      <a:r>
                        <a:rPr lang="en-US" sz="1400" i="1" baseline="0" dirty="0" smtClean="0"/>
                        <a:t>Vibrios, Aeromonas </a:t>
                      </a:r>
                      <a:r>
                        <a:rPr lang="el-GR" sz="1400" i="0" baseline="0" dirty="0" smtClean="0"/>
                        <a:t>και </a:t>
                      </a:r>
                      <a:r>
                        <a:rPr lang="en-US" sz="1400" i="1" baseline="0" dirty="0" smtClean="0"/>
                        <a:t>Plesiomonas</a:t>
                      </a:r>
                      <a:endParaRPr lang="el-GR" sz="14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endParaRPr lang="el-GR" sz="1400"/>
                    </a:p>
                  </a:txBody>
                  <a:tcPr/>
                </a:tc>
                <a:tc>
                  <a:txBody>
                    <a:bodyPr/>
                    <a:lstStyle/>
                    <a:p>
                      <a:pPr algn="ctr"/>
                      <a:r>
                        <a:rPr lang="en-US" sz="1400" i="1" baseline="0" dirty="0" smtClean="0"/>
                        <a:t>Vibrios</a:t>
                      </a:r>
                      <a:endParaRPr lang="el-GR"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baseline="0" dirty="0" smtClean="0"/>
                        <a:t>Aeromonas</a:t>
                      </a:r>
                      <a:endParaRPr lang="el-GR" sz="1400" dirty="0"/>
                    </a:p>
                  </a:txBody>
                  <a:tcPr/>
                </a:tc>
                <a:tc>
                  <a:txBody>
                    <a:bodyPr/>
                    <a:lstStyle/>
                    <a:p>
                      <a:pPr algn="ctr"/>
                      <a:r>
                        <a:rPr lang="en-US" sz="1400" i="1" baseline="0" dirty="0" smtClean="0"/>
                        <a:t>Plesiomonas</a:t>
                      </a:r>
                      <a:endParaRPr lang="el-GR" sz="1400" dirty="0"/>
                    </a:p>
                  </a:txBody>
                  <a:tcPr/>
                </a:tc>
              </a:tr>
              <a:tr h="370840">
                <a:tc>
                  <a:txBody>
                    <a:bodyPr/>
                    <a:lstStyle/>
                    <a:p>
                      <a:r>
                        <a:rPr lang="el-GR" sz="1400" dirty="0" smtClean="0"/>
                        <a:t>Χρώση </a:t>
                      </a:r>
                      <a:r>
                        <a:rPr lang="en-US" sz="1400" dirty="0" smtClean="0"/>
                        <a:t>Gram</a:t>
                      </a:r>
                      <a:endParaRPr lang="el-GR" sz="1400" dirty="0"/>
                    </a:p>
                  </a:txBody>
                  <a:tcPr/>
                </a:tc>
                <a:tc>
                  <a:txBody>
                    <a:bodyPr/>
                    <a:lstStyle/>
                    <a:p>
                      <a:pPr algn="ctr"/>
                      <a:r>
                        <a:rPr lang="el-GR" sz="1400" dirty="0" smtClean="0"/>
                        <a:t>-</a:t>
                      </a:r>
                      <a:endParaRPr lang="el-GR" sz="1400" dirty="0"/>
                    </a:p>
                  </a:txBody>
                  <a:tcPr/>
                </a:tc>
                <a:tc>
                  <a:txBody>
                    <a:bodyPr/>
                    <a:lstStyle/>
                    <a:p>
                      <a:pPr algn="ctr"/>
                      <a:r>
                        <a:rPr lang="el-GR" sz="1400" dirty="0" smtClean="0"/>
                        <a:t>-</a:t>
                      </a:r>
                      <a:endParaRPr lang="el-GR" sz="1400" dirty="0"/>
                    </a:p>
                  </a:txBody>
                  <a:tcPr/>
                </a:tc>
                <a:tc>
                  <a:txBody>
                    <a:bodyPr/>
                    <a:lstStyle/>
                    <a:p>
                      <a:pPr algn="ctr"/>
                      <a:r>
                        <a:rPr lang="el-GR" sz="1400" dirty="0" smtClean="0"/>
                        <a:t>-</a:t>
                      </a:r>
                      <a:endParaRPr lang="el-GR" sz="1400" dirty="0"/>
                    </a:p>
                  </a:txBody>
                  <a:tcPr/>
                </a:tc>
              </a:tr>
              <a:tr h="370840">
                <a:tc>
                  <a:txBody>
                    <a:bodyPr/>
                    <a:lstStyle/>
                    <a:p>
                      <a:r>
                        <a:rPr lang="el-GR" sz="1400" dirty="0" smtClean="0"/>
                        <a:t>Οξειδάση </a:t>
                      </a:r>
                      <a:endParaRPr lang="el-GR" sz="1400" dirty="0"/>
                    </a:p>
                  </a:txBody>
                  <a:tcPr/>
                </a:tc>
                <a:tc>
                  <a:txBody>
                    <a:bodyPr/>
                    <a:lstStyle/>
                    <a:p>
                      <a:pPr algn="ctr"/>
                      <a:r>
                        <a:rPr lang="el-GR" sz="1400" dirty="0" smtClean="0"/>
                        <a:t>+</a:t>
                      </a:r>
                      <a:endParaRPr lang="el-GR" sz="1400" dirty="0"/>
                    </a:p>
                  </a:txBody>
                  <a:tcPr/>
                </a:tc>
                <a:tc>
                  <a:txBody>
                    <a:bodyPr/>
                    <a:lstStyle/>
                    <a:p>
                      <a:pPr algn="ctr"/>
                      <a:r>
                        <a:rPr lang="el-GR" sz="1400" dirty="0" smtClean="0"/>
                        <a:t>+</a:t>
                      </a:r>
                      <a:endParaRPr lang="el-GR" sz="1400" dirty="0"/>
                    </a:p>
                  </a:txBody>
                  <a:tcPr/>
                </a:tc>
                <a:tc>
                  <a:txBody>
                    <a:bodyPr/>
                    <a:lstStyle/>
                    <a:p>
                      <a:pPr algn="ctr"/>
                      <a:r>
                        <a:rPr lang="el-GR" sz="1400" dirty="0" smtClean="0"/>
                        <a:t>+</a:t>
                      </a:r>
                      <a:endParaRPr lang="el-GR" sz="1400" dirty="0"/>
                    </a:p>
                  </a:txBody>
                  <a:tcPr/>
                </a:tc>
              </a:tr>
              <a:tr h="370840">
                <a:tc>
                  <a:txBody>
                    <a:bodyPr/>
                    <a:lstStyle/>
                    <a:p>
                      <a:r>
                        <a:rPr lang="el-GR" sz="1400" dirty="0" smtClean="0"/>
                        <a:t>Αντοχή στον          </a:t>
                      </a:r>
                      <a:r>
                        <a:rPr lang="en-US" sz="1400" dirty="0" smtClean="0"/>
                        <a:t>     </a:t>
                      </a:r>
                      <a:r>
                        <a:rPr lang="el-GR" sz="1400" dirty="0" smtClean="0"/>
                        <a:t>     10μ</a:t>
                      </a:r>
                      <a:r>
                        <a:rPr lang="en-US" sz="1400" dirty="0" smtClean="0"/>
                        <a:t>g</a:t>
                      </a:r>
                      <a:r>
                        <a:rPr lang="el-GR" sz="1400" dirty="0" smtClean="0"/>
                        <a:t> </a:t>
                      </a:r>
                      <a:r>
                        <a:rPr lang="el-GR" sz="1400" dirty="0" err="1" smtClean="0"/>
                        <a:t>βακτηριοστατικό</a:t>
                      </a:r>
                      <a:endParaRPr lang="el-GR" sz="1400" dirty="0" smtClean="0"/>
                    </a:p>
                    <a:p>
                      <a:r>
                        <a:rPr lang="el-GR" sz="1400" dirty="0" smtClean="0"/>
                        <a:t> παράγοντα 0/129</a:t>
                      </a:r>
                      <a:r>
                        <a:rPr lang="en-US" sz="1400" dirty="0" smtClean="0"/>
                        <a:t>        150</a:t>
                      </a:r>
                      <a:r>
                        <a:rPr lang="el-GR" sz="1400" dirty="0" smtClean="0"/>
                        <a:t>μ</a:t>
                      </a:r>
                      <a:r>
                        <a:rPr lang="en-US" sz="1400" dirty="0" smtClean="0"/>
                        <a:t>g </a:t>
                      </a:r>
                      <a:endParaRPr lang="el-GR" sz="1400" dirty="0"/>
                    </a:p>
                  </a:txBody>
                  <a:tcPr/>
                </a:tc>
                <a:tc>
                  <a:txBody>
                    <a:bodyPr/>
                    <a:lstStyle/>
                    <a:p>
                      <a:pPr algn="ctr"/>
                      <a:r>
                        <a:rPr lang="el-GR" sz="1400" dirty="0" smtClean="0"/>
                        <a:t>+/-</a:t>
                      </a:r>
                    </a:p>
                    <a:p>
                      <a:pPr algn="ctr"/>
                      <a:endParaRPr lang="el-GR" sz="1400" dirty="0" smtClean="0"/>
                    </a:p>
                    <a:p>
                      <a:pPr algn="ctr"/>
                      <a:r>
                        <a:rPr lang="el-GR" sz="1400" dirty="0" smtClean="0"/>
                        <a:t>-</a:t>
                      </a:r>
                      <a:endParaRPr lang="el-GR" sz="1400" dirty="0"/>
                    </a:p>
                  </a:txBody>
                  <a:tcPr/>
                </a:tc>
                <a:tc>
                  <a:txBody>
                    <a:bodyPr/>
                    <a:lstStyle/>
                    <a:p>
                      <a:pPr algn="ctr"/>
                      <a:r>
                        <a:rPr lang="el-GR" sz="1400" dirty="0" smtClean="0"/>
                        <a:t>+</a:t>
                      </a:r>
                    </a:p>
                    <a:p>
                      <a:pPr algn="ctr"/>
                      <a:endParaRPr lang="el-GR" sz="1400" dirty="0" smtClean="0"/>
                    </a:p>
                    <a:p>
                      <a:pPr algn="ctr"/>
                      <a:r>
                        <a:rPr lang="el-GR" sz="1400" dirty="0" smtClean="0"/>
                        <a:t>-</a:t>
                      </a:r>
                      <a:endParaRPr lang="el-GR" sz="1400" dirty="0"/>
                    </a:p>
                  </a:txBody>
                  <a:tcPr/>
                </a:tc>
                <a:tc>
                  <a:txBody>
                    <a:bodyPr/>
                    <a:lstStyle/>
                    <a:p>
                      <a:pPr algn="ctr"/>
                      <a:r>
                        <a:rPr lang="el-GR" sz="1400" dirty="0" smtClean="0"/>
                        <a:t>+/-</a:t>
                      </a:r>
                    </a:p>
                    <a:p>
                      <a:pPr algn="ctr"/>
                      <a:endParaRPr lang="el-GR" sz="1400" dirty="0" smtClean="0"/>
                    </a:p>
                    <a:p>
                      <a:pPr algn="ctr"/>
                      <a:r>
                        <a:rPr lang="el-GR" sz="1400" dirty="0" smtClean="0"/>
                        <a:t>-</a:t>
                      </a:r>
                      <a:endParaRPr lang="el-GR" sz="1400" dirty="0"/>
                    </a:p>
                  </a:txBody>
                  <a:tcPr/>
                </a:tc>
              </a:tr>
              <a:tr h="370840">
                <a:tc>
                  <a:txBody>
                    <a:bodyPr/>
                    <a:lstStyle/>
                    <a:p>
                      <a:r>
                        <a:rPr lang="el-GR" sz="1400" dirty="0" smtClean="0"/>
                        <a:t>Ανάπτυξη σε</a:t>
                      </a:r>
                      <a:r>
                        <a:rPr lang="en-US" sz="1400" dirty="0" smtClean="0"/>
                        <a:t> </a:t>
                      </a:r>
                      <a:r>
                        <a:rPr lang="el-GR" sz="1400" dirty="0" smtClean="0"/>
                        <a:t>θρεπτικό</a:t>
                      </a:r>
                      <a:r>
                        <a:rPr lang="en-US" sz="1400" dirty="0" smtClean="0"/>
                        <a:t>    0%</a:t>
                      </a:r>
                      <a:endParaRPr lang="el-GR" sz="1400" dirty="0" smtClean="0"/>
                    </a:p>
                    <a:p>
                      <a:r>
                        <a:rPr lang="el-GR" sz="1400" dirty="0" smtClean="0"/>
                        <a:t>Ζωμό με </a:t>
                      </a:r>
                      <a:r>
                        <a:rPr lang="en-US" sz="1400" dirty="0" smtClean="0"/>
                        <a:t>NaCl                   6,5%</a:t>
                      </a:r>
                      <a:endParaRPr lang="el-GR" sz="1400" dirty="0"/>
                    </a:p>
                  </a:txBody>
                  <a:tcPr/>
                </a:tc>
                <a:tc>
                  <a:txBody>
                    <a:bodyPr/>
                    <a:lstStyle/>
                    <a:p>
                      <a:pPr algn="ctr"/>
                      <a:r>
                        <a:rPr lang="el-GR" sz="1400" dirty="0" smtClean="0"/>
                        <a:t>-/+</a:t>
                      </a:r>
                    </a:p>
                    <a:p>
                      <a:pPr algn="ctr"/>
                      <a:r>
                        <a:rPr lang="el-GR" sz="1400" dirty="0" smtClean="0"/>
                        <a:t>+</a:t>
                      </a:r>
                      <a:endParaRPr lang="el-GR" sz="1400" dirty="0"/>
                    </a:p>
                  </a:txBody>
                  <a:tcPr/>
                </a:tc>
                <a:tc>
                  <a:txBody>
                    <a:bodyPr/>
                    <a:lstStyle/>
                    <a:p>
                      <a:pPr algn="ctr"/>
                      <a:r>
                        <a:rPr lang="el-GR" sz="1400" dirty="0" smtClean="0"/>
                        <a:t>+</a:t>
                      </a:r>
                    </a:p>
                    <a:p>
                      <a:pPr algn="ctr"/>
                      <a:r>
                        <a:rPr lang="el-GR" sz="1400" dirty="0" smtClean="0"/>
                        <a:t>-</a:t>
                      </a:r>
                      <a:endParaRPr lang="el-GR" sz="1400" dirty="0"/>
                    </a:p>
                  </a:txBody>
                  <a:tcPr/>
                </a:tc>
                <a:tc>
                  <a:txBody>
                    <a:bodyPr/>
                    <a:lstStyle/>
                    <a:p>
                      <a:pPr algn="ctr"/>
                      <a:r>
                        <a:rPr lang="el-GR" sz="1400" dirty="0" smtClean="0"/>
                        <a:t>+</a:t>
                      </a:r>
                    </a:p>
                    <a:p>
                      <a:pPr algn="ctr"/>
                      <a:r>
                        <a:rPr lang="el-GR" sz="1400" dirty="0" smtClean="0"/>
                        <a:t>-</a:t>
                      </a:r>
                      <a:endParaRPr lang="el-GR" sz="1400" dirty="0"/>
                    </a:p>
                  </a:txBody>
                  <a:tcPr/>
                </a:tc>
              </a:tr>
              <a:tr h="370840">
                <a:tc>
                  <a:txBody>
                    <a:bodyPr/>
                    <a:lstStyle/>
                    <a:p>
                      <a:r>
                        <a:rPr lang="el-GR" sz="1400" dirty="0" smtClean="0"/>
                        <a:t>Παραγωγή</a:t>
                      </a:r>
                      <a:r>
                        <a:rPr lang="el-GR" sz="1400" baseline="0" dirty="0" smtClean="0"/>
                        <a:t> οξέος από:</a:t>
                      </a:r>
                    </a:p>
                    <a:p>
                      <a:r>
                        <a:rPr lang="el-GR" sz="1400" baseline="0" dirty="0" smtClean="0"/>
                        <a:t>                          γλυκόζη</a:t>
                      </a:r>
                    </a:p>
                    <a:p>
                      <a:r>
                        <a:rPr lang="el-GR" sz="1400" baseline="0" dirty="0" smtClean="0"/>
                        <a:t>                          </a:t>
                      </a:r>
                      <a:r>
                        <a:rPr lang="el-GR" sz="1400" baseline="0" dirty="0" err="1" smtClean="0"/>
                        <a:t>ινοσιτόλη</a:t>
                      </a:r>
                      <a:endParaRPr lang="el-GR" sz="1400" baseline="0" dirty="0" smtClean="0"/>
                    </a:p>
                    <a:p>
                      <a:r>
                        <a:rPr lang="el-GR" sz="1400" baseline="0" dirty="0" smtClean="0"/>
                        <a:t>                          </a:t>
                      </a:r>
                      <a:r>
                        <a:rPr lang="el-GR" sz="1400" baseline="0" dirty="0" err="1" smtClean="0"/>
                        <a:t>μανιτόλη</a:t>
                      </a:r>
                      <a:endParaRPr lang="el-GR" sz="1400" baseline="0" dirty="0" smtClean="0"/>
                    </a:p>
                    <a:p>
                      <a:r>
                        <a:rPr lang="el-GR" sz="1400" baseline="0" dirty="0" smtClean="0"/>
                        <a:t>                          σουκρόζη </a:t>
                      </a:r>
                      <a:endParaRPr lang="el-GR" sz="1400" dirty="0"/>
                    </a:p>
                  </a:txBody>
                  <a:tcPr/>
                </a:tc>
                <a:tc>
                  <a:txBody>
                    <a:bodyPr/>
                    <a:lstStyle/>
                    <a:p>
                      <a:pPr algn="ctr"/>
                      <a:endParaRPr lang="el-GR" sz="1400" dirty="0" smtClean="0"/>
                    </a:p>
                    <a:p>
                      <a:pPr algn="ctr"/>
                      <a:r>
                        <a:rPr lang="el-GR" sz="1400" dirty="0" smtClean="0"/>
                        <a:t>+</a:t>
                      </a:r>
                    </a:p>
                    <a:p>
                      <a:pPr algn="ctr"/>
                      <a:r>
                        <a:rPr lang="el-GR" sz="1400" dirty="0" smtClean="0"/>
                        <a:t>-</a:t>
                      </a:r>
                    </a:p>
                    <a:p>
                      <a:pPr algn="ctr"/>
                      <a:r>
                        <a:rPr lang="el-GR" sz="1400" dirty="0" smtClean="0"/>
                        <a:t>+</a:t>
                      </a:r>
                    </a:p>
                    <a:p>
                      <a:pPr algn="ctr"/>
                      <a:r>
                        <a:rPr lang="el-GR" sz="1400" dirty="0" smtClean="0"/>
                        <a:t>+/-</a:t>
                      </a:r>
                      <a:endParaRPr lang="el-GR" sz="1400" dirty="0"/>
                    </a:p>
                  </a:txBody>
                  <a:tcPr/>
                </a:tc>
                <a:tc>
                  <a:txBody>
                    <a:bodyPr/>
                    <a:lstStyle/>
                    <a:p>
                      <a:pPr algn="ctr"/>
                      <a:endParaRPr lang="el-GR" sz="1400" dirty="0" smtClean="0"/>
                    </a:p>
                    <a:p>
                      <a:pPr algn="ctr"/>
                      <a:r>
                        <a:rPr lang="el-GR" sz="1400" dirty="0" smtClean="0"/>
                        <a:t>+</a:t>
                      </a:r>
                    </a:p>
                    <a:p>
                      <a:pPr algn="ctr"/>
                      <a:r>
                        <a:rPr lang="el-GR" sz="1400" dirty="0" smtClean="0"/>
                        <a:t>-</a:t>
                      </a:r>
                    </a:p>
                    <a:p>
                      <a:pPr algn="ctr"/>
                      <a:r>
                        <a:rPr lang="el-GR" sz="1400" dirty="0" smtClean="0"/>
                        <a:t>+/-</a:t>
                      </a:r>
                    </a:p>
                    <a:p>
                      <a:pPr algn="ctr"/>
                      <a:r>
                        <a:rPr lang="el-GR" sz="1400" dirty="0" smtClean="0"/>
                        <a:t>+/-</a:t>
                      </a:r>
                      <a:endParaRPr lang="el-GR" sz="1400" dirty="0"/>
                    </a:p>
                  </a:txBody>
                  <a:tcPr/>
                </a:tc>
                <a:tc>
                  <a:txBody>
                    <a:bodyPr/>
                    <a:lstStyle/>
                    <a:p>
                      <a:pPr algn="ctr"/>
                      <a:endParaRPr lang="el-GR" sz="1400" dirty="0" smtClean="0"/>
                    </a:p>
                    <a:p>
                      <a:pPr algn="ctr"/>
                      <a:r>
                        <a:rPr lang="el-GR" sz="1400" dirty="0" smtClean="0"/>
                        <a:t>+</a:t>
                      </a:r>
                    </a:p>
                    <a:p>
                      <a:pPr algn="ctr"/>
                      <a:r>
                        <a:rPr lang="el-GR" sz="1400" dirty="0" smtClean="0"/>
                        <a:t>+</a:t>
                      </a:r>
                    </a:p>
                    <a:p>
                      <a:pPr algn="ctr"/>
                      <a:r>
                        <a:rPr lang="el-GR" sz="1400" dirty="0" smtClean="0"/>
                        <a:t>-</a:t>
                      </a:r>
                    </a:p>
                    <a:p>
                      <a:pPr algn="ctr"/>
                      <a:r>
                        <a:rPr lang="el-GR" sz="1400" dirty="0" smtClean="0"/>
                        <a:t>-</a:t>
                      </a:r>
                      <a:endParaRPr lang="el-GR" sz="1400" dirty="0"/>
                    </a:p>
                  </a:txBody>
                  <a:tcPr/>
                </a:tc>
              </a:tr>
              <a:tr h="370840">
                <a:tc>
                  <a:txBody>
                    <a:bodyPr/>
                    <a:lstStyle/>
                    <a:p>
                      <a:r>
                        <a:rPr lang="el-GR" sz="1400" dirty="0" smtClean="0"/>
                        <a:t>Ρευστοποίηση σε πηκτή</a:t>
                      </a:r>
                      <a:endParaRPr lang="el-GR" sz="1400" dirty="0"/>
                    </a:p>
                  </a:txBody>
                  <a:tcPr/>
                </a:tc>
                <a:tc>
                  <a:txBody>
                    <a:bodyPr/>
                    <a:lstStyle/>
                    <a:p>
                      <a:pPr algn="ctr"/>
                      <a:r>
                        <a:rPr lang="el-GR" sz="1400" dirty="0" smtClean="0"/>
                        <a:t>+</a:t>
                      </a:r>
                      <a:endParaRPr lang="el-GR" sz="1400" dirty="0"/>
                    </a:p>
                  </a:txBody>
                  <a:tcPr/>
                </a:tc>
                <a:tc>
                  <a:txBody>
                    <a:bodyPr/>
                    <a:lstStyle/>
                    <a:p>
                      <a:pPr algn="ctr"/>
                      <a:r>
                        <a:rPr lang="el-GR" sz="1400" dirty="0" smtClean="0"/>
                        <a:t>+</a:t>
                      </a:r>
                      <a:endParaRPr lang="el-GR" sz="1400" dirty="0"/>
                    </a:p>
                  </a:txBody>
                  <a:tcPr/>
                </a:tc>
                <a:tc>
                  <a:txBody>
                    <a:bodyPr/>
                    <a:lstStyle/>
                    <a:p>
                      <a:pPr algn="ctr"/>
                      <a:r>
                        <a:rPr lang="el-GR" sz="1400" dirty="0" smtClean="0"/>
                        <a:t>-</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99792" y="2132856"/>
            <a:ext cx="4536504" cy="646331"/>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Βακτηριολογικές εξετάσεις σε ασθενείς νοσοκομείων</a:t>
            </a:r>
            <a:endParaRPr lang="el-GR" b="1" dirty="0"/>
          </a:p>
        </p:txBody>
      </p:sp>
      <p:sp>
        <p:nvSpPr>
          <p:cNvPr id="3" name="2 - TextBox"/>
          <p:cNvSpPr txBox="1"/>
          <p:nvPr/>
        </p:nvSpPr>
        <p:spPr>
          <a:xfrm>
            <a:off x="2643174" y="2928934"/>
            <a:ext cx="4572032"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Νεογνά: αναζήτηση </a:t>
            </a:r>
            <a:r>
              <a:rPr lang="en-US" sz="1600" i="1" dirty="0" smtClean="0"/>
              <a:t>Streptococcus B </a:t>
            </a:r>
            <a:r>
              <a:rPr lang="el-GR" sz="1600" dirty="0" smtClean="0"/>
              <a:t>και </a:t>
            </a:r>
            <a:r>
              <a:rPr lang="en-US" sz="1600" i="1" dirty="0" smtClean="0"/>
              <a:t>Listeria monocytogenes</a:t>
            </a:r>
            <a:endParaRPr lang="el-GR" sz="1600" i="1" dirty="0" smtClean="0"/>
          </a:p>
          <a:p>
            <a:pPr>
              <a:buFont typeface="Wingdings" pitchFamily="2" charset="2"/>
              <a:buChar char="§"/>
            </a:pPr>
            <a:r>
              <a:rPr lang="el-GR" sz="1600" dirty="0" smtClean="0"/>
              <a:t>Βρέφη μικρότερα των 2 μηνών: αναζήτηση </a:t>
            </a:r>
            <a:r>
              <a:rPr lang="en-US" sz="1600" i="1" dirty="0" smtClean="0"/>
              <a:t>S. aureus, Streptococcus B,</a:t>
            </a:r>
            <a:r>
              <a:rPr lang="el-GR" sz="1600" i="1" dirty="0" smtClean="0"/>
              <a:t> </a:t>
            </a:r>
            <a:r>
              <a:rPr lang="el-GR" sz="1600" dirty="0" smtClean="0"/>
              <a:t>και μονόμορφης χλωρίδας </a:t>
            </a:r>
            <a:r>
              <a:rPr lang="en-US" sz="1600" dirty="0" smtClean="0"/>
              <a:t> Gram (-)</a:t>
            </a:r>
            <a:r>
              <a:rPr lang="el-GR" sz="1600" dirty="0" smtClean="0"/>
              <a:t> βακτηρίων</a:t>
            </a:r>
          </a:p>
          <a:p>
            <a:pPr>
              <a:buFont typeface="Wingdings" pitchFamily="2" charset="2"/>
              <a:buChar char="§"/>
            </a:pPr>
            <a:r>
              <a:rPr lang="el-GR" sz="1600" dirty="0" smtClean="0"/>
              <a:t>Ανοσοκατασταλμένοι ασθενείς: αναζήτηση ευκαιριακά παθογόνων, όπως </a:t>
            </a:r>
            <a:r>
              <a:rPr lang="en-US" sz="1600" i="1" dirty="0" smtClean="0"/>
              <a:t>P. aeruginosa, S. aureus, </a:t>
            </a:r>
            <a:r>
              <a:rPr lang="el-GR" sz="1600" dirty="0" smtClean="0"/>
              <a:t>μύκητες κλπ.</a:t>
            </a:r>
            <a:endParaRPr lang="el-GR" sz="1600"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788594" y="1628800"/>
            <a:ext cx="3527822" cy="375487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400" b="1" dirty="0" smtClean="0"/>
              <a:t>Ποσοτικές καλλιέργειες κυττάρων σε ανοσοκατασταλμένους ασθενείς</a:t>
            </a:r>
          </a:p>
          <a:p>
            <a:pPr algn="ctr"/>
            <a:endParaRPr lang="el-GR" sz="1400" b="1" dirty="0" smtClean="0"/>
          </a:p>
          <a:p>
            <a:pPr marL="342900" indent="-342900">
              <a:buAutoNum type="arabicPeriod"/>
            </a:pPr>
            <a:r>
              <a:rPr lang="el-GR" sz="1400" dirty="0" smtClean="0"/>
              <a:t>Μικροσκοπική εξέταση:</a:t>
            </a:r>
          </a:p>
          <a:p>
            <a:pPr marL="342900" indent="-342900"/>
            <a:r>
              <a:rPr lang="el-GR" sz="1400" dirty="0" smtClean="0"/>
              <a:t>         α) Προσθήκη 1</a:t>
            </a:r>
            <a:r>
              <a:rPr lang="en-US" sz="1400" dirty="0" smtClean="0"/>
              <a:t>gr </a:t>
            </a:r>
            <a:r>
              <a:rPr lang="el-GR" sz="1400" dirty="0" smtClean="0"/>
              <a:t>ή </a:t>
            </a:r>
            <a:r>
              <a:rPr lang="en-US" sz="1400" dirty="0" smtClean="0"/>
              <a:t>1ml </a:t>
            </a:r>
            <a:r>
              <a:rPr lang="el-GR" sz="1400" dirty="0" smtClean="0"/>
              <a:t>κοπράνων σε </a:t>
            </a:r>
            <a:r>
              <a:rPr lang="en-US" sz="1400" dirty="0" smtClean="0"/>
              <a:t>9ml</a:t>
            </a:r>
            <a:r>
              <a:rPr lang="el-GR" sz="1400" dirty="0" smtClean="0"/>
              <a:t> πεπτονούχο νερό</a:t>
            </a:r>
          </a:p>
          <a:p>
            <a:pPr marL="342900" indent="-342900"/>
            <a:r>
              <a:rPr lang="el-GR" sz="1400" dirty="0" smtClean="0"/>
              <a:t>         μικροσκόπηση νωπού παρασκευάσματος </a:t>
            </a:r>
          </a:p>
          <a:p>
            <a:pPr marL="342900" indent="-342900"/>
            <a:r>
              <a:rPr lang="el-GR" sz="1400" dirty="0" smtClean="0"/>
              <a:t>         β) χρώση </a:t>
            </a:r>
            <a:r>
              <a:rPr lang="en-US" sz="1400" dirty="0" smtClean="0"/>
              <a:t>Gram</a:t>
            </a:r>
            <a:r>
              <a:rPr lang="el-GR" sz="1400" dirty="0" smtClean="0"/>
              <a:t> από τα αρχικά αδιάλυτα κόπρανα και μικροσκόπηση</a:t>
            </a:r>
          </a:p>
          <a:p>
            <a:pPr marL="342900" indent="-342900"/>
            <a:endParaRPr lang="el-GR" sz="1400" dirty="0" smtClean="0"/>
          </a:p>
          <a:p>
            <a:pPr marL="342900" indent="-342900"/>
            <a:r>
              <a:rPr lang="el-GR" sz="1400" dirty="0" smtClean="0"/>
              <a:t>2. Καλλιέργεια</a:t>
            </a:r>
          </a:p>
          <a:p>
            <a:pPr marL="342900" indent="-342900">
              <a:buFont typeface="Wingdings" pitchFamily="2" charset="2"/>
              <a:buChar char="Ø"/>
            </a:pPr>
            <a:r>
              <a:rPr lang="el-GR" sz="1400" dirty="0" smtClean="0"/>
              <a:t>Παρασκευή εναιωρήματος κοπράνων, όπως παραπάνω</a:t>
            </a:r>
          </a:p>
          <a:p>
            <a:pPr marL="342900" indent="-342900">
              <a:buFont typeface="Wingdings" pitchFamily="2" charset="2"/>
              <a:buChar char="Ø"/>
            </a:pPr>
            <a:r>
              <a:rPr lang="el-GR" sz="1400" dirty="0" smtClean="0"/>
              <a:t>Ενοφθαλμισμός 0,1</a:t>
            </a:r>
            <a:r>
              <a:rPr lang="en-US" sz="1400" dirty="0" smtClean="0"/>
              <a:t>ml</a:t>
            </a:r>
            <a:r>
              <a:rPr lang="el-GR" sz="1400" dirty="0" smtClean="0"/>
              <a:t> εναιωρήματος σε κατάλληλα θρεπτικά υλικά</a:t>
            </a:r>
          </a:p>
          <a:p>
            <a:pPr marL="342900" indent="-342900">
              <a:buFont typeface="Wingdings" pitchFamily="2" charset="2"/>
              <a:buChar char="Ø"/>
            </a:pPr>
            <a:r>
              <a:rPr lang="el-GR" sz="1400" dirty="0" smtClean="0"/>
              <a:t>Μέτρηση αποικιών</a:t>
            </a:r>
            <a:endParaRPr lang="el-GR" sz="1400" dirty="0"/>
          </a:p>
        </p:txBody>
      </p:sp>
      <p:sp>
        <p:nvSpPr>
          <p:cNvPr id="3" name="2 - TextBox"/>
          <p:cNvSpPr txBox="1"/>
          <p:nvPr/>
        </p:nvSpPr>
        <p:spPr>
          <a:xfrm>
            <a:off x="998422" y="1196752"/>
            <a:ext cx="3357554" cy="461664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400" b="1" dirty="0" smtClean="0"/>
              <a:t>Ανοσοκατασταλμένοι ασθενείς</a:t>
            </a:r>
          </a:p>
          <a:p>
            <a:r>
              <a:rPr lang="el-GR" sz="1400" b="1" dirty="0" smtClean="0"/>
              <a:t> </a:t>
            </a:r>
          </a:p>
          <a:p>
            <a:r>
              <a:rPr lang="el-GR" sz="1400" dirty="0" smtClean="0"/>
              <a:t>Στους ασθενείς με ανοσοκαταστολή εγκαθίσταται ουδετεροπενία.</a:t>
            </a:r>
          </a:p>
          <a:p>
            <a:endParaRPr lang="el-GR" sz="1400" dirty="0" smtClean="0"/>
          </a:p>
          <a:p>
            <a:r>
              <a:rPr lang="el-GR" sz="1400" dirty="0" smtClean="0"/>
              <a:t>Σε περιπτώσεις που τα ουδετερόφιλα είναι λιγότερα από 500, υπάρχει κίνδυνος μετανάστευσης της χλωρίδας του εντέρου στο αίμα, με αποτέλεσμα τη σηψαιμία.</a:t>
            </a:r>
          </a:p>
          <a:p>
            <a:r>
              <a:rPr lang="el-GR" sz="1400" dirty="0" smtClean="0"/>
              <a:t>Η μετανάστευση εξαρτάται από το πλήθος του κάθε είδους μικροβίων στη χλωρίδα </a:t>
            </a:r>
            <a:r>
              <a:rPr lang="en-US" sz="1400" dirty="0" smtClean="0"/>
              <a:t>(</a:t>
            </a:r>
            <a:r>
              <a:rPr lang="el-GR" sz="1400" dirty="0" smtClean="0"/>
              <a:t>π.χ. η ψευδομονάδα μεταναστεύει όταν ο πληθυσμός της στο έντερο είναι 10</a:t>
            </a:r>
            <a:r>
              <a:rPr lang="el-GR" sz="1400" baseline="30000" dirty="0" smtClean="0"/>
              <a:t>3</a:t>
            </a:r>
            <a:r>
              <a:rPr lang="el-GR" sz="1400" dirty="0" smtClean="0"/>
              <a:t> -10</a:t>
            </a:r>
            <a:r>
              <a:rPr lang="el-GR" sz="1400" baseline="30000" dirty="0" smtClean="0"/>
              <a:t>4</a:t>
            </a:r>
            <a:r>
              <a:rPr lang="el-GR" sz="1400" dirty="0" smtClean="0"/>
              <a:t> )</a:t>
            </a:r>
          </a:p>
          <a:p>
            <a:endParaRPr lang="el-GR" sz="1400" dirty="0" smtClean="0"/>
          </a:p>
          <a:p>
            <a:r>
              <a:rPr lang="el-GR" sz="1400" dirty="0" smtClean="0"/>
              <a:t>Σε ασθενείς που χορηγείται θεραπεία με ανοσοκαταστολή γίνεται ποσοτική καλλιέργεια κοπράνων δύο φορές την εβδομάδα, όταν εγκατασταθεί ουδετεροπενία, ώστε να προσαρμοστεί η αντιβίωση ανάλογα με τη χλωρίδα του εντέρου</a:t>
            </a:r>
            <a:endParaRPr lang="el-GR"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785784" y="1412776"/>
          <a:ext cx="7572432" cy="4668520"/>
        </p:xfrm>
        <a:graphic>
          <a:graphicData uri="http://schemas.openxmlformats.org/drawingml/2006/table">
            <a:tbl>
              <a:tblPr firstRow="1" bandRow="1">
                <a:tableStyleId>{5C22544A-7EE6-4342-B048-85BDC9FD1C3A}</a:tableStyleId>
              </a:tblPr>
              <a:tblGrid>
                <a:gridCol w="1893108"/>
                <a:gridCol w="1893108"/>
                <a:gridCol w="1893108"/>
                <a:gridCol w="1893108"/>
              </a:tblGrid>
              <a:tr h="370840">
                <a:tc>
                  <a:txBody>
                    <a:bodyPr/>
                    <a:lstStyle/>
                    <a:p>
                      <a:pPr algn="ctr"/>
                      <a:r>
                        <a:rPr lang="el-GR" sz="1400" dirty="0" smtClean="0"/>
                        <a:t>Μικροοργανισμός</a:t>
                      </a:r>
                      <a:endParaRPr lang="el-GR" sz="1400" dirty="0"/>
                    </a:p>
                  </a:txBody>
                  <a:tcPr/>
                </a:tc>
                <a:tc>
                  <a:txBody>
                    <a:bodyPr/>
                    <a:lstStyle/>
                    <a:p>
                      <a:pPr algn="ctr"/>
                      <a:r>
                        <a:rPr lang="el-GR" sz="1400" dirty="0" smtClean="0"/>
                        <a:t>Καλλιέργεια </a:t>
                      </a:r>
                      <a:endParaRPr lang="el-GR" sz="1400" dirty="0"/>
                    </a:p>
                  </a:txBody>
                  <a:tcPr/>
                </a:tc>
                <a:tc>
                  <a:txBody>
                    <a:bodyPr/>
                    <a:lstStyle/>
                    <a:p>
                      <a:pPr algn="ctr"/>
                      <a:r>
                        <a:rPr lang="el-GR" sz="1400" dirty="0" smtClean="0"/>
                        <a:t>Ταυτοποίηση</a:t>
                      </a:r>
                      <a:r>
                        <a:rPr lang="el-GR" sz="1400" baseline="0" dirty="0" smtClean="0"/>
                        <a:t> </a:t>
                      </a:r>
                      <a:endParaRPr lang="el-GR" sz="1400" dirty="0"/>
                    </a:p>
                  </a:txBody>
                  <a:tcPr/>
                </a:tc>
                <a:tc>
                  <a:txBody>
                    <a:bodyPr/>
                    <a:lstStyle/>
                    <a:p>
                      <a:pPr algn="ctr"/>
                      <a:r>
                        <a:rPr lang="el-GR" sz="1400" dirty="0" smtClean="0"/>
                        <a:t>Επιβεβαίωση</a:t>
                      </a:r>
                      <a:r>
                        <a:rPr lang="el-GR" sz="1400" baseline="0" dirty="0" smtClean="0"/>
                        <a:t> </a:t>
                      </a:r>
                      <a:endParaRPr lang="el-GR" sz="1400" dirty="0"/>
                    </a:p>
                  </a:txBody>
                  <a:tcPr/>
                </a:tc>
              </a:tr>
              <a:tr h="370840">
                <a:tc>
                  <a:txBody>
                    <a:bodyPr/>
                    <a:lstStyle/>
                    <a:p>
                      <a:r>
                        <a:rPr lang="en-US" sz="1400" i="1" dirty="0" smtClean="0"/>
                        <a:t>Campylobacter</a:t>
                      </a:r>
                      <a:r>
                        <a:rPr lang="en-US" sz="1400" i="1" baseline="0" dirty="0" smtClean="0"/>
                        <a:t> </a:t>
                      </a:r>
                      <a:r>
                        <a:rPr lang="en-US" sz="1400" i="1" baseline="0" dirty="0" err="1" smtClean="0"/>
                        <a:t>jejuni</a:t>
                      </a:r>
                      <a:endParaRPr lang="el-GR" sz="1400" i="1" dirty="0"/>
                    </a:p>
                  </a:txBody>
                  <a:tcPr/>
                </a:tc>
                <a:tc>
                  <a:txBody>
                    <a:bodyPr/>
                    <a:lstStyle/>
                    <a:p>
                      <a:r>
                        <a:rPr lang="el-GR" sz="1400" dirty="0" smtClean="0"/>
                        <a:t>Εκλεκτικό υλικό, όπως </a:t>
                      </a:r>
                      <a:r>
                        <a:rPr lang="en-US" sz="1400" dirty="0" err="1" smtClean="0"/>
                        <a:t>Skirrows</a:t>
                      </a:r>
                      <a:r>
                        <a:rPr lang="en-US" sz="1400" dirty="0" smtClean="0"/>
                        <a:t> agar</a:t>
                      </a:r>
                      <a:r>
                        <a:rPr lang="el-GR" sz="1400" dirty="0" smtClean="0"/>
                        <a:t>. Επώαση σε μικροαερόφιλες συνθήκες, 48 ώρες</a:t>
                      </a:r>
                      <a:endParaRPr lang="el-GR" sz="1400" dirty="0"/>
                    </a:p>
                  </a:txBody>
                  <a:tcPr/>
                </a:tc>
                <a:tc>
                  <a:txBody>
                    <a:bodyPr/>
                    <a:lstStyle/>
                    <a:p>
                      <a:r>
                        <a:rPr lang="el-GR" sz="1400" dirty="0" smtClean="0"/>
                        <a:t>Οξειδάση (+),</a:t>
                      </a:r>
                      <a:r>
                        <a:rPr lang="el-GR" sz="1400" baseline="0" dirty="0" smtClean="0"/>
                        <a:t> μορφολογία αποικιών, ΑΡΙ</a:t>
                      </a:r>
                      <a:endParaRPr lang="el-GR" sz="1400" dirty="0"/>
                    </a:p>
                  </a:txBody>
                  <a:tcPr/>
                </a:tc>
                <a:tc>
                  <a:txBody>
                    <a:bodyPr/>
                    <a:lstStyle/>
                    <a:p>
                      <a:endParaRPr lang="el-GR" sz="1400" dirty="0"/>
                    </a:p>
                  </a:txBody>
                  <a:tcPr/>
                </a:tc>
              </a:tr>
              <a:tr h="370840">
                <a:tc>
                  <a:txBody>
                    <a:bodyPr/>
                    <a:lstStyle/>
                    <a:p>
                      <a:r>
                        <a:rPr lang="en-US" sz="1400" i="1" dirty="0" smtClean="0"/>
                        <a:t>E. coli </a:t>
                      </a:r>
                      <a:endParaRPr lang="el-GR" sz="1400" i="1" dirty="0"/>
                    </a:p>
                  </a:txBody>
                  <a:tcPr/>
                </a:tc>
                <a:tc>
                  <a:txBody>
                    <a:bodyPr/>
                    <a:lstStyle/>
                    <a:p>
                      <a:r>
                        <a:rPr lang="en-US" sz="1400" dirty="0" smtClean="0"/>
                        <a:t>MacConkey agar</a:t>
                      </a:r>
                      <a:r>
                        <a:rPr lang="el-GR" sz="1400" dirty="0" smtClean="0"/>
                        <a:t> με </a:t>
                      </a:r>
                      <a:r>
                        <a:rPr lang="el-GR" sz="1400" dirty="0" err="1" smtClean="0"/>
                        <a:t>σορβιτόλη</a:t>
                      </a:r>
                      <a:r>
                        <a:rPr lang="el-GR" sz="1400" dirty="0" smtClean="0"/>
                        <a:t>.</a:t>
                      </a:r>
                      <a:r>
                        <a:rPr lang="el-GR" sz="1400" baseline="0" dirty="0" smtClean="0"/>
                        <a:t> Επώαση το πολύ 24 ώρες</a:t>
                      </a:r>
                      <a:endParaRPr lang="el-GR" sz="1400" dirty="0"/>
                    </a:p>
                  </a:txBody>
                  <a:tcPr/>
                </a:tc>
                <a:tc>
                  <a:txBody>
                    <a:bodyPr/>
                    <a:lstStyle/>
                    <a:p>
                      <a:r>
                        <a:rPr lang="el-GR" sz="1400" dirty="0" smtClean="0"/>
                        <a:t>Άχρωμες αποικίες, ΑΡΙ</a:t>
                      </a:r>
                      <a:endParaRPr lang="el-GR" sz="1400" dirty="0"/>
                    </a:p>
                  </a:txBody>
                  <a:tcPr/>
                </a:tc>
                <a:tc>
                  <a:txBody>
                    <a:bodyPr/>
                    <a:lstStyle/>
                    <a:p>
                      <a:r>
                        <a:rPr lang="el-GR" sz="1400" dirty="0" smtClean="0"/>
                        <a:t>Τεστ με αντιορό </a:t>
                      </a:r>
                      <a:endParaRPr lang="el-GR" sz="1400" dirty="0"/>
                    </a:p>
                  </a:txBody>
                  <a:tcPr/>
                </a:tc>
              </a:tr>
              <a:tr h="370840">
                <a:tc>
                  <a:txBody>
                    <a:bodyPr/>
                    <a:lstStyle/>
                    <a:p>
                      <a:r>
                        <a:rPr lang="en-US" sz="1400" i="1" dirty="0" smtClean="0"/>
                        <a:t>Shigella </a:t>
                      </a:r>
                      <a:r>
                        <a:rPr lang="en-US" sz="1400" i="0" dirty="0" smtClean="0"/>
                        <a:t>spp</a:t>
                      </a:r>
                      <a:endParaRPr lang="el-GR" sz="1400" i="1" dirty="0"/>
                    </a:p>
                  </a:txBody>
                  <a:tcPr/>
                </a:tc>
                <a:tc>
                  <a:txBody>
                    <a:bodyPr/>
                    <a:lstStyle/>
                    <a:p>
                      <a:r>
                        <a:rPr lang="en-US" sz="1400" dirty="0" smtClean="0"/>
                        <a:t>SS agar.</a:t>
                      </a:r>
                      <a:r>
                        <a:rPr lang="el-GR" sz="1400" baseline="0" dirty="0" smtClean="0"/>
                        <a:t> Επώαση το πολύ 24 ώρες</a:t>
                      </a:r>
                      <a:endParaRPr lang="el-GR" sz="1400" dirty="0"/>
                    </a:p>
                  </a:txBody>
                  <a:tcPr/>
                </a:tc>
                <a:tc>
                  <a:txBody>
                    <a:bodyPr/>
                    <a:lstStyle/>
                    <a:p>
                      <a:r>
                        <a:rPr lang="el-GR" sz="1400" dirty="0" smtClean="0"/>
                        <a:t>Μορφολογία αποικιών, οξειδάση (-), ουρεάση (-), ΑΡΙ</a:t>
                      </a:r>
                      <a:endParaRPr lang="el-GR" sz="1400" dirty="0"/>
                    </a:p>
                  </a:txBody>
                  <a:tcPr/>
                </a:tc>
                <a:tc>
                  <a:txBody>
                    <a:bodyPr/>
                    <a:lstStyle/>
                    <a:p>
                      <a:r>
                        <a:rPr lang="el-GR" sz="1400" dirty="0" smtClean="0"/>
                        <a:t>Τεστ με ειδικούς αντιορούς</a:t>
                      </a:r>
                      <a:endParaRPr lang="el-GR" sz="1400" dirty="0"/>
                    </a:p>
                  </a:txBody>
                  <a:tcPr/>
                </a:tc>
              </a:tr>
              <a:tr h="370840">
                <a:tc>
                  <a:txBody>
                    <a:bodyPr/>
                    <a:lstStyle/>
                    <a:p>
                      <a:r>
                        <a:rPr lang="en-US" sz="1400" i="1" dirty="0" smtClean="0"/>
                        <a:t>Salmonella </a:t>
                      </a:r>
                      <a:r>
                        <a:rPr lang="en-US" sz="1400" i="0" dirty="0" smtClean="0"/>
                        <a:t>spp</a:t>
                      </a:r>
                      <a:endParaRPr lang="el-GR" sz="1400" i="1" dirty="0"/>
                    </a:p>
                  </a:txBody>
                  <a:tcPr/>
                </a:tc>
                <a:tc>
                  <a:txBody>
                    <a:bodyPr/>
                    <a:lstStyle/>
                    <a:p>
                      <a:r>
                        <a:rPr lang="en-US" sz="1400" dirty="0" smtClean="0"/>
                        <a:t>SS agar.</a:t>
                      </a:r>
                      <a:r>
                        <a:rPr lang="el-GR" sz="1400" baseline="0" dirty="0" smtClean="0"/>
                        <a:t> Επώαση το πολύ 24 ώρες</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Μορφολογία αποικιών, οξειδάση (-), ουρεάση (-), ΑΡΙ</a:t>
                      </a:r>
                    </a:p>
                    <a:p>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Τεστ με ειδικούς αντιορούς</a:t>
                      </a:r>
                    </a:p>
                    <a:p>
                      <a:endParaRPr lang="el-GR" sz="1400" dirty="0"/>
                    </a:p>
                  </a:txBody>
                  <a:tcPr/>
                </a:tc>
              </a:tr>
              <a:tr h="370840">
                <a:tc>
                  <a:txBody>
                    <a:bodyPr/>
                    <a:lstStyle/>
                    <a:p>
                      <a:r>
                        <a:rPr lang="en-US" sz="1400" i="1" dirty="0" smtClean="0"/>
                        <a:t>Salmonella - Shigella</a:t>
                      </a:r>
                      <a:endParaRPr lang="el-GR" sz="1400" i="1" dirty="0"/>
                    </a:p>
                  </a:txBody>
                  <a:tcPr/>
                </a:tc>
                <a:tc>
                  <a:txBody>
                    <a:bodyPr/>
                    <a:lstStyle/>
                    <a:p>
                      <a:r>
                        <a:rPr lang="el-GR" sz="1400" dirty="0" smtClean="0"/>
                        <a:t>Εμπλουτιστικός ζωμός</a:t>
                      </a:r>
                      <a:r>
                        <a:rPr lang="el-GR" sz="1400" baseline="0" dirty="0" smtClean="0"/>
                        <a:t> (π.χ.  </a:t>
                      </a:r>
                      <a:r>
                        <a:rPr lang="el-GR" sz="1400" baseline="0" dirty="0" err="1" smtClean="0"/>
                        <a:t>Σελενίτης</a:t>
                      </a:r>
                      <a:r>
                        <a:rPr lang="el-GR" sz="1400" baseline="0" dirty="0" smtClean="0"/>
                        <a:t>), ανακαλλιέργεια σε </a:t>
                      </a:r>
                      <a:r>
                        <a:rPr lang="en-US" sz="1400" baseline="0" dirty="0" smtClean="0"/>
                        <a:t>SS agar </a:t>
                      </a:r>
                      <a:r>
                        <a:rPr lang="el-GR" sz="1400" baseline="0" dirty="0" smtClean="0"/>
                        <a:t>μετά από 24</a:t>
                      </a:r>
                      <a:r>
                        <a:rPr lang="en-US" sz="1400" baseline="0" dirty="0" smtClean="0"/>
                        <a:t>h</a:t>
                      </a:r>
                      <a:r>
                        <a:rPr lang="el-GR" sz="1400" baseline="0" dirty="0" smtClean="0"/>
                        <a:t> </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Βοηθά στην ανάπτυξη των</a:t>
                      </a:r>
                      <a:r>
                        <a:rPr lang="en-US" sz="1400" dirty="0" smtClean="0"/>
                        <a:t> </a:t>
                      </a:r>
                      <a:r>
                        <a:rPr lang="en-US" sz="1400" i="1" dirty="0" smtClean="0"/>
                        <a:t>Salmonella </a:t>
                      </a:r>
                      <a:r>
                        <a:rPr lang="el-GR" sz="1400" i="0" dirty="0" smtClean="0"/>
                        <a:t>και</a:t>
                      </a:r>
                      <a:r>
                        <a:rPr lang="en-US" sz="1400" i="1" dirty="0" smtClean="0"/>
                        <a:t> Shigella</a:t>
                      </a:r>
                      <a:endParaRPr lang="el-GR" sz="1400" i="1" dirty="0" smtClean="0"/>
                    </a:p>
                    <a:p>
                      <a:r>
                        <a:rPr lang="el-GR" sz="1400" dirty="0" smtClean="0"/>
                        <a:t> </a:t>
                      </a:r>
                      <a:endParaRPr lang="el-GR" sz="1400" dirty="0"/>
                    </a:p>
                  </a:txBody>
                  <a:tcPr/>
                </a:tc>
                <a:tc>
                  <a:txBody>
                    <a:bodyPr/>
                    <a:lstStyle/>
                    <a:p>
                      <a:endParaRPr lang="el-GR" sz="1400" dirty="0"/>
                    </a:p>
                  </a:txBody>
                  <a:tcPr/>
                </a:tc>
              </a:tr>
            </a:tbl>
          </a:graphicData>
        </a:graphic>
      </p:graphicFrame>
      <p:sp>
        <p:nvSpPr>
          <p:cNvPr id="3" name="2 - TextBox"/>
          <p:cNvSpPr txBox="1"/>
          <p:nvPr/>
        </p:nvSpPr>
        <p:spPr>
          <a:xfrm>
            <a:off x="785786" y="786190"/>
            <a:ext cx="7572428" cy="338554"/>
          </a:xfrm>
          <a:prstGeom prst="rect">
            <a:avLst/>
          </a:prstGeom>
          <a:solidFill>
            <a:schemeClr val="accent1">
              <a:lumMod val="75000"/>
            </a:schemeClr>
          </a:solidFill>
          <a:ln>
            <a:solidFill>
              <a:schemeClr val="accent2"/>
            </a:solidFill>
          </a:ln>
          <a:effectLst>
            <a:outerShdw blurRad="50800" dist="38100" dir="5400000" algn="t" rotWithShape="0">
              <a:prstClr val="black">
                <a:alpha val="40000"/>
              </a:prstClr>
            </a:outerShdw>
          </a:effectLst>
        </p:spPr>
        <p:txBody>
          <a:bodyPr wrap="square" rtlCol="0">
            <a:spAutoFit/>
          </a:bodyPr>
          <a:lstStyle/>
          <a:p>
            <a:pPr algn="ctr"/>
            <a:r>
              <a:rPr lang="el-GR" sz="1600" b="1" dirty="0" smtClean="0">
                <a:solidFill>
                  <a:schemeClr val="bg1"/>
                </a:solidFill>
              </a:rPr>
              <a:t>Θρεπτικά υλικά καλλιέργειας κοπράνων και εξετάσεις ταυτοποίησης των μικροβίων</a:t>
            </a:r>
            <a:endParaRPr lang="el-GR" sz="1600" b="1" dirty="0">
              <a:solidFill>
                <a:schemeClr val="bg1"/>
              </a:solidFill>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339752" y="2000240"/>
            <a:ext cx="4536504" cy="369332"/>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Διάρροιες παρασιτικής αιτιολογίας</a:t>
            </a:r>
            <a:endParaRPr lang="el-GR" b="1" dirty="0"/>
          </a:p>
        </p:txBody>
      </p:sp>
      <p:sp>
        <p:nvSpPr>
          <p:cNvPr id="4" name="3 - TextBox"/>
          <p:cNvSpPr txBox="1"/>
          <p:nvPr/>
        </p:nvSpPr>
        <p:spPr>
          <a:xfrm>
            <a:off x="2339752" y="2492896"/>
            <a:ext cx="4536504" cy="310854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400" dirty="0" smtClean="0"/>
              <a:t>Ορισμένα είδη πρωτόζωων και σκωλήκων  είναι αίτια λοίμωξης του γαστρεντερικού. Αποβάλλονται με τα κόπρανα και η μετάδοσή τους γίνεται με την επαφή άμεσα ή έμμεσα με υλικό μολυσμένο με κόπρανα.</a:t>
            </a:r>
          </a:p>
          <a:p>
            <a:r>
              <a:rPr lang="el-GR" sz="1400" dirty="0" smtClean="0"/>
              <a:t>Τα πρωτόζωα μεταδίδονται με κατάποση μολυσμένου με κόπρανα φαγητού ή νερού. Οι σκώληκες μεταδίδονται είτε με την κατάποση μολυσμένου φαγητού ή νερού ή και την κατανάλωση ζωικών προϊόντων που περιέχουν μικροοργανισμούς είτε διαπερνούν ενεργά το δέρμα και τελικά μεταναστεύουν στο έντερο.</a:t>
            </a:r>
          </a:p>
          <a:p>
            <a:r>
              <a:rPr lang="el-GR" sz="1400" dirty="0" smtClean="0"/>
              <a:t>Τα συμπτώματα ποικίλουν από πολύ ήπιες μέχρι οξείες ή χρόνιες διάρροιες. Τα παράσιτα μπορεί να εξαπλωθούν σε άλλα μέρη του σώματος και να προκαλέσουν σοβαρές και πιθανόν θανατηφόρες καταστάσεις.  </a:t>
            </a:r>
            <a:endParaRPr lang="el-GR" sz="1400"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700808"/>
            <a:ext cx="4608512" cy="461664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n-US" sz="1400" b="1" i="1" dirty="0" smtClean="0"/>
              <a:t>Entamoeba histolytica</a:t>
            </a:r>
            <a:r>
              <a:rPr lang="el-GR" sz="1400" b="1" i="1" dirty="0" smtClean="0"/>
              <a:t>.</a:t>
            </a:r>
          </a:p>
          <a:p>
            <a:r>
              <a:rPr lang="el-GR" sz="1400" dirty="0" smtClean="0"/>
              <a:t>Τα </a:t>
            </a:r>
            <a:r>
              <a:rPr lang="el-GR" sz="1400" dirty="0" err="1" smtClean="0"/>
              <a:t>τροφοζωικά</a:t>
            </a:r>
            <a:r>
              <a:rPr lang="el-GR" sz="1400" dirty="0" smtClean="0"/>
              <a:t> στάδια του παρασίτου ζουν στο παχύ έντερο ως </a:t>
            </a:r>
            <a:r>
              <a:rPr lang="el-GR" sz="1400" dirty="0" err="1" smtClean="0"/>
              <a:t>συμβιώτες</a:t>
            </a:r>
            <a:r>
              <a:rPr lang="el-GR" sz="1400" dirty="0" smtClean="0"/>
              <a:t> οι οποίοι τρέφονται με βακτήρια και δεν προκαλούν συμπτώματα.  Πολλαπλασιάζονται με απλή διχοτόμηση και περιοδικά σχηματίζουν ανθεκτικές μορφές, τις κύστεις, οι οποίες εξέρχονται από το σώμα και μολύνουν τρόφιμα ή ποτά. Οι μορφές αυτές είναι μολυσματικές. </a:t>
            </a:r>
          </a:p>
          <a:p>
            <a:r>
              <a:rPr lang="el-GR" sz="1400" dirty="0" smtClean="0"/>
              <a:t>Οι κύστεις από το στομάχι εγκαθίστανται στο λεπτό έντερο και μπορεί να καταστούν παθογόνες, εισβάλλοντας στο βλεννογόνο και προκαλούν αμοιβαδοειδή κολίτιδα. Η διήθηση μπορεί να προκαλέσει από μικρά επιφανειακά έλκη με αποτέλεσμα την ήπια διάρροια μέχρι βαθιά και συρρέοντα έλκη που οδηγεί σε αμοιβαδοειδή δυσεντερία. Η τελευταία χαρακτηρίζεται από βλέννη, αίμα και πύον στα κόπρανα.</a:t>
            </a:r>
          </a:p>
          <a:p>
            <a:r>
              <a:rPr lang="el-GR" sz="1400" dirty="0" smtClean="0"/>
              <a:t>Στις επιπλοκές περιλαμβάνεται η διάτρηση του εντέρου που οδηγεί σε περιτονίτιδα και την επέκταση εκτός εντέρου. Μέσω του αίματος οι τροφοζωίτες μπορεί να </a:t>
            </a:r>
            <a:r>
              <a:rPr lang="el-GR" sz="1400" dirty="0" err="1" smtClean="0"/>
              <a:t>διασπαρούν</a:t>
            </a:r>
            <a:r>
              <a:rPr lang="el-GR" sz="1400" dirty="0" smtClean="0"/>
              <a:t> και να εγκατασταθούν στο ήπαρ, όπου σχηματίζουν αποστήματα και από εκεί στους πνεύμονες και σε άλλα όργανα.</a:t>
            </a:r>
            <a:endParaRPr lang="el-GR" dirty="0"/>
          </a:p>
        </p:txBody>
      </p:sp>
      <p:sp>
        <p:nvSpPr>
          <p:cNvPr id="3" name="2 - TextBox"/>
          <p:cNvSpPr txBox="1"/>
          <p:nvPr/>
        </p:nvSpPr>
        <p:spPr>
          <a:xfrm>
            <a:off x="5148064" y="1700808"/>
            <a:ext cx="3816424" cy="224676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fontAlgn="t"/>
            <a:r>
              <a:rPr lang="en-US" sz="1400" b="1" dirty="0" smtClean="0"/>
              <a:t>Giardia </a:t>
            </a:r>
            <a:r>
              <a:rPr lang="en-US" sz="1400" b="1" dirty="0" err="1" smtClean="0"/>
              <a:t>lamblia</a:t>
            </a:r>
            <a:endParaRPr lang="el-GR" sz="1400" b="1" dirty="0" smtClean="0"/>
          </a:p>
          <a:p>
            <a:pPr fontAlgn="t"/>
            <a:r>
              <a:rPr lang="el-GR" sz="1400" dirty="0" smtClean="0"/>
              <a:t>Οι τροφοζωίτες του πρωτόζωου ζουν στο άνω τμήμα του λεπτού εντέρου. Πολλαπλασιάζονται με διχοτόμηση και περιοδικά σχηματίζουν κύστεις που αποβάλλονται με τα κόπρανα. </a:t>
            </a:r>
            <a:r>
              <a:rPr lang="en-US" sz="1400" dirty="0" smtClean="0"/>
              <a:t>H</a:t>
            </a:r>
            <a:r>
              <a:rPr lang="el-GR" sz="1400" dirty="0" smtClean="0"/>
              <a:t> μετάδοση γίνεται με την κατάποση τροφίμων και πιο συχνά νερού μολυσμένων με κύστεις.</a:t>
            </a:r>
          </a:p>
          <a:p>
            <a:pPr fontAlgn="t"/>
            <a:r>
              <a:rPr lang="el-GR" sz="1400" dirty="0" smtClean="0"/>
              <a:t>Προκαλεί διάρροια που μπορεί να είναι αυτοπεριοριζόμενη, με διάρκεια συνήθως 7-10 ημέρες ή χρόνια και εξελισσόμενη.</a:t>
            </a:r>
            <a:endParaRPr lang="el-GR" sz="1400" dirty="0"/>
          </a:p>
        </p:txBody>
      </p:sp>
      <p:sp>
        <p:nvSpPr>
          <p:cNvPr id="4" name="3 - TextBox"/>
          <p:cNvSpPr txBox="1"/>
          <p:nvPr/>
        </p:nvSpPr>
        <p:spPr>
          <a:xfrm>
            <a:off x="5148064" y="4203665"/>
            <a:ext cx="3816424" cy="138499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n-US" sz="1400" b="1" dirty="0" smtClean="0"/>
              <a:t>Cryptosporidium </a:t>
            </a:r>
            <a:r>
              <a:rPr lang="en-US" sz="1400" b="1" dirty="0" err="1" smtClean="0"/>
              <a:t>parvum</a:t>
            </a:r>
            <a:endParaRPr lang="el-GR" sz="1400" b="1" dirty="0" smtClean="0"/>
          </a:p>
          <a:p>
            <a:r>
              <a:rPr lang="el-GR" sz="1400" dirty="0" smtClean="0"/>
              <a:t>Προκαλεί διάρροια που ποικίλει από ήπια  έως σοβαρή και έντονη. Αυτοπεριορίζεται μετά από 20 ημέρες το πολύ. Σε ανοσοκατεσταλμένους ασθενείς μπορεί να διαρκέσει περισσότερο και να γίνει απειλητική για τη ζωή.</a:t>
            </a:r>
            <a:endParaRPr lang="el-GR"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411760" y="1772816"/>
            <a:ext cx="4320480" cy="36933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Λοιμώξεις από έλμινθες</a:t>
            </a:r>
            <a:endParaRPr lang="el-GR" b="1" dirty="0"/>
          </a:p>
        </p:txBody>
      </p:sp>
      <p:sp>
        <p:nvSpPr>
          <p:cNvPr id="5" name="4 - TextBox"/>
          <p:cNvSpPr txBox="1"/>
          <p:nvPr/>
        </p:nvSpPr>
        <p:spPr>
          <a:xfrm>
            <a:off x="2411760" y="2276872"/>
            <a:ext cx="4320480" cy="224676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400" dirty="0" smtClean="0"/>
              <a:t>Διακρίνονται στις λοιμώξεις που μεταδίδονται με την κατάποση λοιμογόνων αυγών και σε αυτές που μεταδίδονται με άμεση διάβαση μέσω του δέρματος μολυσματικών προνυμφών. </a:t>
            </a:r>
          </a:p>
          <a:p>
            <a:r>
              <a:rPr lang="el-GR" sz="1400" dirty="0" smtClean="0"/>
              <a:t>Στις περισσότερες περιπτώσεις η εντερική λοίμωξη προκαλεί χρόνια εντερική δυσφορία με κοιλιακό άλγος, ναυτία και διαταραχές στην πέψη.</a:t>
            </a:r>
          </a:p>
          <a:p>
            <a:r>
              <a:rPr lang="el-GR" sz="1400" dirty="0" smtClean="0"/>
              <a:t>Οι έλμινθες του εντέρου μπορεί να μεταναστεύσουν έξω από αυτό και να εγκατασταθούν στα χοληφόρα αγγεία ή σε άλλες θέσεις, όπως τον οφθαλμό και την ουρήθρα. </a:t>
            </a:r>
            <a:endParaRPr lang="el-GR" sz="1400"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87126" y="2500306"/>
            <a:ext cx="3929090" cy="2800767"/>
          </a:xfrm>
          <a:prstGeom prst="rect">
            <a:avLst/>
          </a:prstGeom>
          <a:solidFill>
            <a:schemeClr val="accent1">
              <a:lumMod val="20000"/>
              <a:lumOff val="80000"/>
            </a:schemeClr>
          </a:solidFill>
        </p:spPr>
        <p:txBody>
          <a:bodyPr wrap="square" rtlCol="0">
            <a:spAutoFit/>
          </a:bodyPr>
          <a:lstStyle/>
          <a:p>
            <a:r>
              <a:rPr lang="el-GR" sz="1600" dirty="0" smtClean="0"/>
              <a:t>Απομόνωση </a:t>
            </a:r>
            <a:r>
              <a:rPr lang="el-GR" sz="1600" dirty="0" err="1" smtClean="0"/>
              <a:t>τροφοζωιτών</a:t>
            </a:r>
            <a:r>
              <a:rPr lang="el-GR" sz="1600" dirty="0" smtClean="0"/>
              <a:t> των πρωτόζωων</a:t>
            </a:r>
            <a:r>
              <a:rPr lang="en-US" sz="1600" dirty="0" smtClean="0"/>
              <a:t> </a:t>
            </a:r>
            <a:r>
              <a:rPr lang="en-US" sz="1600" i="1" dirty="0" smtClean="0"/>
              <a:t>Entamoeba histolytica, Giardia </a:t>
            </a:r>
            <a:r>
              <a:rPr lang="en-US" sz="1600" i="1" dirty="0" err="1" smtClean="0"/>
              <a:t>lamblia</a:t>
            </a:r>
            <a:r>
              <a:rPr lang="en-US" sz="1600" i="1" dirty="0" smtClean="0"/>
              <a:t>, </a:t>
            </a:r>
            <a:r>
              <a:rPr lang="en-US" sz="1600" i="1" dirty="0" err="1" smtClean="0"/>
              <a:t>Balantidium</a:t>
            </a:r>
            <a:r>
              <a:rPr lang="en-US" sz="1600" i="1" dirty="0" smtClean="0"/>
              <a:t> coli</a:t>
            </a:r>
            <a:r>
              <a:rPr lang="el-GR" sz="1600" i="1" dirty="0" smtClean="0"/>
              <a:t> </a:t>
            </a:r>
            <a:r>
              <a:rPr lang="el-GR" sz="1600" dirty="0" smtClean="0"/>
              <a:t>και</a:t>
            </a:r>
            <a:r>
              <a:rPr lang="el-GR" sz="1600" i="1" dirty="0" smtClean="0"/>
              <a:t> </a:t>
            </a:r>
            <a:r>
              <a:rPr lang="en-US" sz="1600" i="1" dirty="0" smtClean="0"/>
              <a:t>Trichomonas hominis</a:t>
            </a:r>
            <a:endParaRPr lang="el-GR" sz="1600" i="1" dirty="0" smtClean="0"/>
          </a:p>
          <a:p>
            <a:endParaRPr lang="el-GR" sz="1600" i="1" dirty="0" smtClean="0"/>
          </a:p>
          <a:p>
            <a:r>
              <a:rPr lang="el-GR" sz="1600" dirty="0" smtClean="0"/>
              <a:t>Αναζήτηση σε νωπό παρασκεύασμα κοπράνων με μικροσκόπηση ½ - 1 ώρα μετά τη λήψη του δείγματος.</a:t>
            </a:r>
          </a:p>
          <a:p>
            <a:r>
              <a:rPr lang="el-GR" sz="1600" dirty="0" smtClean="0"/>
              <a:t>Σε σχηματισμένα κόπρανα μπορεί να γίνει αμέσως η αναζήτηση των </a:t>
            </a:r>
            <a:r>
              <a:rPr lang="el-GR" sz="1600" dirty="0" err="1" smtClean="0"/>
              <a:t>οξύουρων</a:t>
            </a:r>
            <a:r>
              <a:rPr lang="el-GR" sz="1600" dirty="0" smtClean="0"/>
              <a:t> (</a:t>
            </a:r>
            <a:r>
              <a:rPr lang="en-US" sz="1600" i="1" dirty="0" err="1" smtClean="0"/>
              <a:t>Enterobius</a:t>
            </a:r>
            <a:r>
              <a:rPr lang="en-US" sz="1600" i="1" dirty="0" smtClean="0"/>
              <a:t> </a:t>
            </a:r>
            <a:r>
              <a:rPr lang="en-US" sz="1600" i="1" dirty="0" err="1" smtClean="0"/>
              <a:t>vermicularis</a:t>
            </a:r>
            <a:r>
              <a:rPr lang="en-US" sz="1600" i="1" dirty="0" smtClean="0"/>
              <a:t>)</a:t>
            </a:r>
            <a:r>
              <a:rPr lang="el-GR" sz="1600" dirty="0" smtClean="0"/>
              <a:t> </a:t>
            </a:r>
          </a:p>
          <a:p>
            <a:r>
              <a:rPr lang="el-GR" sz="1600" dirty="0" smtClean="0"/>
              <a:t> </a:t>
            </a:r>
            <a:endParaRPr lang="el-GR" sz="1600" dirty="0"/>
          </a:p>
        </p:txBody>
      </p:sp>
      <p:sp>
        <p:nvSpPr>
          <p:cNvPr id="3" name="2 - TextBox"/>
          <p:cNvSpPr txBox="1"/>
          <p:nvPr/>
        </p:nvSpPr>
        <p:spPr>
          <a:xfrm>
            <a:off x="2627784" y="2060848"/>
            <a:ext cx="3816424" cy="369332"/>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r>
              <a:rPr lang="el-GR" dirty="0" smtClean="0"/>
              <a:t>Διάγνωση παρασιτικών λοιμώξεων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nvGraphicFramePr>
        <p:xfrm>
          <a:off x="1524000" y="1571612"/>
          <a:ext cx="60960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071538" y="1142984"/>
          <a:ext cx="6786610" cy="1219200"/>
        </p:xfrm>
        <a:graphic>
          <a:graphicData uri="http://schemas.openxmlformats.org/drawingml/2006/table">
            <a:tbl>
              <a:tblPr firstRow="1" bandRow="1">
                <a:tableStyleId>{5C22544A-7EE6-4342-B048-85BDC9FD1C3A}</a:tableStyleId>
              </a:tblPr>
              <a:tblGrid>
                <a:gridCol w="3393305"/>
                <a:gridCol w="3393305"/>
              </a:tblGrid>
              <a:tr h="370840">
                <a:tc gridSpan="2">
                  <a:txBody>
                    <a:bodyPr/>
                    <a:lstStyle/>
                    <a:p>
                      <a:pPr algn="ctr"/>
                      <a:r>
                        <a:rPr lang="el-GR" sz="1800" b="1" kern="1200" dirty="0" smtClean="0">
                          <a:solidFill>
                            <a:schemeClr val="lt1"/>
                          </a:solidFill>
                          <a:latin typeface="+mn-lt"/>
                          <a:ea typeface="+mn-ea"/>
                          <a:cs typeface="+mn-cs"/>
                        </a:rPr>
                        <a:t>ΤΑΥΤΟΠΟΙΗΣΗ ΦΑΡΥΓΓΙΤΙΔΑΣ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latin typeface="+mn-lt"/>
                          <a:ea typeface="+mn-ea"/>
                          <a:cs typeface="+mn-cs"/>
                        </a:rPr>
                        <a:t>2. Σταφυλόκοκκοι</a:t>
                      </a:r>
                      <a:endParaRPr lang="el-GR" dirty="0"/>
                    </a:p>
                  </a:txBody>
                  <a:tcPr/>
                </a:tc>
                <a:tc hMerge="1">
                  <a:txBody>
                    <a:bodyPr/>
                    <a:lstStyle/>
                    <a:p>
                      <a:endParaRPr lang="el-GR" dirty="0"/>
                    </a:p>
                  </a:txBody>
                  <a:tcPr/>
                </a:tc>
              </a:tr>
              <a:tr h="370840">
                <a:tc>
                  <a:txBody>
                    <a:bodyPr/>
                    <a:lstStyle/>
                    <a:p>
                      <a:r>
                        <a:rPr lang="el-GR" sz="1600" b="0" kern="1200" dirty="0" smtClean="0">
                          <a:solidFill>
                            <a:schemeClr val="dk1"/>
                          </a:solidFill>
                          <a:latin typeface="+mn-lt"/>
                          <a:ea typeface="+mn-ea"/>
                          <a:cs typeface="+mn-cs"/>
                        </a:rPr>
                        <a:t>Καλλιέργεια σε υλικό </a:t>
                      </a:r>
                      <a:r>
                        <a:rPr lang="en-US" sz="1600" b="0" kern="1200" dirty="0" smtClean="0">
                          <a:solidFill>
                            <a:schemeClr val="dk1"/>
                          </a:solidFill>
                          <a:latin typeface="+mn-lt"/>
                          <a:ea typeface="+mn-ea"/>
                          <a:cs typeface="+mn-cs"/>
                        </a:rPr>
                        <a:t>Chapman</a:t>
                      </a:r>
                      <a:endParaRPr lang="el-GR"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dk1"/>
                          </a:solidFill>
                          <a:latin typeface="+mn-lt"/>
                          <a:ea typeface="+mn-ea"/>
                          <a:cs typeface="+mn-cs"/>
                        </a:rPr>
                        <a:t>●Ανίχνευση κοαγκουλάσης</a:t>
                      </a:r>
                    </a:p>
                    <a:p>
                      <a:r>
                        <a:rPr lang="el-GR" sz="1600" b="0" kern="1200" dirty="0" smtClean="0">
                          <a:solidFill>
                            <a:schemeClr val="dk1"/>
                          </a:solidFill>
                          <a:latin typeface="+mn-lt"/>
                          <a:ea typeface="+mn-ea"/>
                          <a:cs typeface="+mn-cs"/>
                        </a:rPr>
                        <a:t>● ΑΡΙ σταφυλόκοκκων</a:t>
                      </a:r>
                      <a:endParaRPr lang="el-GR" sz="1600" b="0" dirty="0"/>
                    </a:p>
                  </a:txBody>
                  <a:tcPr/>
                </a:tc>
              </a:tr>
            </a:tbl>
          </a:graphicData>
        </a:graphic>
      </p:graphicFrame>
      <p:graphicFrame>
        <p:nvGraphicFramePr>
          <p:cNvPr id="6" name="5 - Πίνακας"/>
          <p:cNvGraphicFramePr>
            <a:graphicFrameLocks noGrp="1"/>
          </p:cNvGraphicFramePr>
          <p:nvPr/>
        </p:nvGraphicFramePr>
        <p:xfrm>
          <a:off x="1142976" y="2643182"/>
          <a:ext cx="6715171" cy="3302000"/>
        </p:xfrm>
        <a:graphic>
          <a:graphicData uri="http://schemas.openxmlformats.org/drawingml/2006/table">
            <a:tbl>
              <a:tblPr firstRow="1" bandRow="1">
                <a:tableStyleId>{5C22544A-7EE6-4342-B048-85BDC9FD1C3A}</a:tableStyleId>
              </a:tblPr>
              <a:tblGrid>
                <a:gridCol w="2413258"/>
                <a:gridCol w="2515964"/>
                <a:gridCol w="1785949"/>
              </a:tblGrid>
              <a:tr h="370840">
                <a:tc gridSpan="3">
                  <a:txBody>
                    <a:bodyPr/>
                    <a:lstStyle/>
                    <a:p>
                      <a:pPr algn="ctr"/>
                      <a:r>
                        <a:rPr lang="el-GR" sz="1800" b="1" kern="1200" dirty="0" smtClean="0">
                          <a:solidFill>
                            <a:schemeClr val="lt1"/>
                          </a:solidFill>
                          <a:latin typeface="+mn-lt"/>
                          <a:ea typeface="+mn-ea"/>
                          <a:cs typeface="+mn-cs"/>
                        </a:rPr>
                        <a:t>ΤΑΥΤΟΠΟΙΗΣΗ ΦΑΡΥΓΓΙΤΙΔΑΣ</a:t>
                      </a:r>
                    </a:p>
                  </a:txBody>
                  <a:tcPr/>
                </a:tc>
                <a:tc hMerge="1">
                  <a:txBody>
                    <a:bodyPr/>
                    <a:lstStyle/>
                    <a:p>
                      <a:endParaRPr lang="el-GR"/>
                    </a:p>
                  </a:txBody>
                  <a:tcPr/>
                </a:tc>
                <a:tc hMerge="1">
                  <a:txBody>
                    <a:bodyPr/>
                    <a:lstStyle/>
                    <a:p>
                      <a:pPr algn="ctr"/>
                      <a:endParaRPr lang="el-GR" sz="1800" b="1" kern="1200" dirty="0" smtClean="0">
                        <a:solidFill>
                          <a:schemeClr val="lt1"/>
                        </a:solidFill>
                        <a:latin typeface="+mn-lt"/>
                        <a:ea typeface="+mn-ea"/>
                        <a:cs typeface="+mn-cs"/>
                      </a:endParaRPr>
                    </a:p>
                  </a:txBody>
                  <a:tcPr/>
                </a:tc>
              </a:tr>
              <a:tr h="370840">
                <a:tc>
                  <a:txBody>
                    <a:bodyPr/>
                    <a:lstStyle/>
                    <a:p>
                      <a:pPr algn="ctr"/>
                      <a:r>
                        <a:rPr lang="el-GR" b="1" dirty="0" smtClean="0"/>
                        <a:t>Μικρόβιο </a:t>
                      </a:r>
                      <a:endParaRPr lang="el-GR" b="1" dirty="0"/>
                    </a:p>
                  </a:txBody>
                  <a:tcPr/>
                </a:tc>
                <a:tc>
                  <a:txBody>
                    <a:bodyPr/>
                    <a:lstStyle/>
                    <a:p>
                      <a:pPr algn="ctr"/>
                      <a:r>
                        <a:rPr lang="el-GR" b="1" dirty="0" smtClean="0"/>
                        <a:t>Θρεπτικό υλικό</a:t>
                      </a:r>
                      <a:endParaRPr lang="el-GR" b="1" dirty="0"/>
                    </a:p>
                  </a:txBody>
                  <a:tcPr/>
                </a:tc>
                <a:tc>
                  <a:txBody>
                    <a:bodyPr/>
                    <a:lstStyle/>
                    <a:p>
                      <a:pPr algn="ctr"/>
                      <a:r>
                        <a:rPr lang="el-GR" b="1" dirty="0" smtClean="0"/>
                        <a:t>Ταυτοποίηση </a:t>
                      </a:r>
                      <a:endParaRPr lang="el-GR" b="1" dirty="0"/>
                    </a:p>
                  </a:txBody>
                  <a:tcPr/>
                </a:tc>
              </a:tr>
              <a:tr h="370840">
                <a:tc>
                  <a:txBody>
                    <a:bodyPr/>
                    <a:lstStyle/>
                    <a:p>
                      <a:r>
                        <a:rPr lang="el-GR" sz="1800" b="0" kern="1200" dirty="0" smtClean="0">
                          <a:solidFill>
                            <a:schemeClr val="dk1"/>
                          </a:solidFill>
                          <a:latin typeface="+mn-lt"/>
                          <a:ea typeface="+mn-ea"/>
                          <a:cs typeface="+mn-cs"/>
                        </a:rPr>
                        <a:t>3.  </a:t>
                      </a:r>
                      <a:r>
                        <a:rPr lang="el-GR" sz="1800" b="0" kern="1200" dirty="0" err="1" smtClean="0">
                          <a:solidFill>
                            <a:schemeClr val="dk1"/>
                          </a:solidFill>
                          <a:latin typeface="+mn-lt"/>
                          <a:ea typeface="+mn-ea"/>
                          <a:cs typeface="+mn-cs"/>
                        </a:rPr>
                        <a:t>Ναϊσσέριες</a:t>
                      </a:r>
                      <a:r>
                        <a:rPr lang="el-GR" sz="1800" b="0" kern="1200" dirty="0" smtClean="0">
                          <a:solidFill>
                            <a:schemeClr val="dk1"/>
                          </a:solidFill>
                          <a:latin typeface="+mn-lt"/>
                          <a:ea typeface="+mn-ea"/>
                          <a:cs typeface="+mn-cs"/>
                        </a:rPr>
                        <a:t> (8 είδη)</a:t>
                      </a:r>
                    </a:p>
                    <a:p>
                      <a:r>
                        <a:rPr lang="el-GR" sz="1800" b="0" kern="1200" dirty="0" smtClean="0">
                          <a:solidFill>
                            <a:schemeClr val="dk1"/>
                          </a:solidFill>
                          <a:latin typeface="+mn-lt"/>
                          <a:ea typeface="+mn-ea"/>
                          <a:cs typeface="+mn-cs"/>
                        </a:rPr>
                        <a:t> </a:t>
                      </a:r>
                    </a:p>
                    <a:p>
                      <a:r>
                        <a:rPr lang="el-GR" sz="1800" b="0" kern="1200" dirty="0" smtClean="0">
                          <a:solidFill>
                            <a:schemeClr val="dk1"/>
                          </a:solidFill>
                          <a:latin typeface="+mn-lt"/>
                          <a:ea typeface="+mn-ea"/>
                          <a:cs typeface="+mn-cs"/>
                        </a:rPr>
                        <a:t>4. Αιμόφιλοι (4 είδη)</a:t>
                      </a:r>
                    </a:p>
                    <a:p>
                      <a:r>
                        <a:rPr lang="el-GR" sz="1800" b="0" kern="1200" dirty="0" smtClean="0">
                          <a:solidFill>
                            <a:schemeClr val="dk1"/>
                          </a:solidFill>
                          <a:latin typeface="+mn-lt"/>
                          <a:ea typeface="+mn-ea"/>
                          <a:cs typeface="+mn-cs"/>
                        </a:rPr>
                        <a:t> </a:t>
                      </a:r>
                    </a:p>
                    <a:p>
                      <a:r>
                        <a:rPr lang="el-GR" sz="1800" b="0" kern="1200" dirty="0" smtClean="0">
                          <a:solidFill>
                            <a:schemeClr val="dk1"/>
                          </a:solidFill>
                          <a:latin typeface="+mn-lt"/>
                          <a:ea typeface="+mn-ea"/>
                          <a:cs typeface="+mn-cs"/>
                        </a:rPr>
                        <a:t>5. </a:t>
                      </a:r>
                      <a:r>
                        <a:rPr lang="en-US" sz="1800" b="0" kern="1200" dirty="0" smtClean="0">
                          <a:solidFill>
                            <a:schemeClr val="dk1"/>
                          </a:solidFill>
                          <a:latin typeface="+mn-lt"/>
                          <a:ea typeface="+mn-ea"/>
                          <a:cs typeface="+mn-cs"/>
                        </a:rPr>
                        <a:t>Candida spp</a:t>
                      </a:r>
                    </a:p>
                    <a:p>
                      <a:endParaRPr lang="en-US" sz="1800" b="0" kern="1200" dirty="0" smtClean="0">
                        <a:solidFill>
                          <a:schemeClr val="dk1"/>
                        </a:solidFill>
                        <a:latin typeface="+mn-lt"/>
                        <a:ea typeface="+mn-ea"/>
                        <a:cs typeface="+mn-cs"/>
                      </a:endParaRPr>
                    </a:p>
                    <a:p>
                      <a:r>
                        <a:rPr lang="en-US" sz="1800" b="0" kern="1200" dirty="0" smtClean="0">
                          <a:solidFill>
                            <a:schemeClr val="dk1"/>
                          </a:solidFill>
                          <a:latin typeface="+mn-lt"/>
                          <a:ea typeface="+mn-ea"/>
                          <a:cs typeface="+mn-cs"/>
                        </a:rPr>
                        <a:t>6. </a:t>
                      </a:r>
                      <a:r>
                        <a:rPr lang="el-GR" sz="1800" b="0" kern="1200" dirty="0" err="1" smtClean="0">
                          <a:solidFill>
                            <a:schemeClr val="dk1"/>
                          </a:solidFill>
                          <a:latin typeface="+mn-lt"/>
                          <a:ea typeface="+mn-ea"/>
                          <a:cs typeface="+mn-cs"/>
                        </a:rPr>
                        <a:t>Κορυνοβακτηρίδια</a:t>
                      </a:r>
                      <a:r>
                        <a:rPr lang="el-GR" sz="1800" b="0" kern="1200" dirty="0" smtClean="0">
                          <a:solidFill>
                            <a:schemeClr val="dk1"/>
                          </a:solidFill>
                          <a:latin typeface="+mn-lt"/>
                          <a:ea typeface="+mn-ea"/>
                          <a:cs typeface="+mn-cs"/>
                        </a:rPr>
                        <a:t> </a:t>
                      </a:r>
                    </a:p>
                    <a:p>
                      <a:endParaRPr lang="el-GR" b="0" dirty="0"/>
                    </a:p>
                  </a:txBody>
                  <a:tcPr/>
                </a:tc>
                <a:tc>
                  <a:txBody>
                    <a:bodyPr/>
                    <a:lstStyle/>
                    <a:p>
                      <a:r>
                        <a:rPr lang="el-GR" b="0" dirty="0" smtClean="0"/>
                        <a:t>Σοκολατόχρωμο άγαρ</a:t>
                      </a:r>
                    </a:p>
                    <a:p>
                      <a:endParaRPr lang="el-GR" b="0" dirty="0" smtClean="0"/>
                    </a:p>
                    <a:p>
                      <a:r>
                        <a:rPr lang="el-GR" b="0" dirty="0" smtClean="0"/>
                        <a:t>Σοκολατόχρωμο άγαρ</a:t>
                      </a:r>
                    </a:p>
                    <a:p>
                      <a:endParaRPr lang="el-GR" b="0" dirty="0" smtClean="0"/>
                    </a:p>
                    <a:p>
                      <a:r>
                        <a:rPr lang="en-US" b="0" dirty="0" smtClean="0"/>
                        <a:t>Sabouraud agar</a:t>
                      </a:r>
                      <a:endParaRPr lang="el-GR" b="0" dirty="0" smtClean="0"/>
                    </a:p>
                    <a:p>
                      <a:endParaRPr lang="el-GR" b="0" dirty="0" smtClean="0"/>
                    </a:p>
                    <a:p>
                      <a:r>
                        <a:rPr lang="en-US" b="0" dirty="0" smtClean="0"/>
                        <a:t>Columbia</a:t>
                      </a:r>
                      <a:r>
                        <a:rPr lang="en-US" b="0" baseline="0" dirty="0" smtClean="0"/>
                        <a:t> agar + 5%</a:t>
                      </a:r>
                      <a:r>
                        <a:rPr lang="el-GR" b="0" baseline="0" dirty="0" smtClean="0"/>
                        <a:t> αίμα προβάτου ή/και </a:t>
                      </a:r>
                      <a:r>
                        <a:rPr lang="en-US" b="0" baseline="0" dirty="0" err="1" smtClean="0"/>
                        <a:t>Loeffler</a:t>
                      </a:r>
                      <a:r>
                        <a:rPr lang="en-US" b="0" baseline="0" dirty="0" smtClean="0"/>
                        <a:t> agar</a:t>
                      </a:r>
                      <a:endParaRPr lang="el-G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800" b="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b="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dk1"/>
                          </a:solidFill>
                          <a:latin typeface="+mn-lt"/>
                          <a:ea typeface="+mn-ea"/>
                          <a:cs typeface="+mn-cs"/>
                        </a:rPr>
                        <a:t>           ΑΡΙ </a:t>
                      </a:r>
                    </a:p>
                    <a:p>
                      <a:endParaRPr lang="el-GR" b="0" dirty="0"/>
                    </a:p>
                  </a:txBody>
                  <a:tcPr/>
                </a:tc>
              </a:tr>
            </a:tbl>
          </a:graphicData>
        </a:graphic>
      </p:graphicFrame>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26952" y="1484784"/>
            <a:ext cx="3429024" cy="332398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400" b="1" dirty="0" smtClean="0"/>
              <a:t>Νωπό παρασκεύασμα:</a:t>
            </a:r>
          </a:p>
          <a:p>
            <a:pPr>
              <a:buFont typeface="Wingdings" pitchFamily="2" charset="2"/>
              <a:buChar char="Ø"/>
            </a:pPr>
            <a:r>
              <a:rPr lang="el-GR" sz="1400" dirty="0" smtClean="0"/>
              <a:t>Μεταφορά μικρής ποσότητας κοπράνων σε αντικειμενοφόρο πλάκα σε μία σταγόνα φυσιολογικού ορού (0,9% </a:t>
            </a:r>
            <a:r>
              <a:rPr lang="en-US" sz="1400" dirty="0" smtClean="0"/>
              <a:t>NaCl)</a:t>
            </a:r>
          </a:p>
          <a:p>
            <a:pPr>
              <a:buFont typeface="Wingdings" pitchFamily="2" charset="2"/>
              <a:buChar char="Ø"/>
            </a:pPr>
            <a:r>
              <a:rPr lang="el-GR" sz="1400" dirty="0" smtClean="0"/>
              <a:t>Κάλυψη με καλυπτρίδα</a:t>
            </a:r>
          </a:p>
          <a:p>
            <a:pPr>
              <a:buFont typeface="Wingdings" pitchFamily="2" charset="2"/>
              <a:buChar char="Ø"/>
            </a:pPr>
            <a:r>
              <a:rPr lang="el-GR" sz="1400" dirty="0" smtClean="0"/>
              <a:t>Μικροσκόπηση για την εντόπιση </a:t>
            </a:r>
            <a:r>
              <a:rPr lang="el-GR" sz="1400" dirty="0" err="1" smtClean="0"/>
              <a:t>τροφοζωιτών</a:t>
            </a:r>
            <a:r>
              <a:rPr lang="el-GR" sz="1400" dirty="0" smtClean="0"/>
              <a:t> σε κίνηση</a:t>
            </a:r>
          </a:p>
          <a:p>
            <a:pPr>
              <a:buFont typeface="Wingdings" pitchFamily="2" charset="2"/>
              <a:buChar char="Ø"/>
            </a:pPr>
            <a:endParaRPr lang="el-GR" sz="1400" dirty="0" smtClean="0"/>
          </a:p>
          <a:p>
            <a:r>
              <a:rPr lang="el-GR" sz="1400" dirty="0" smtClean="0"/>
              <a:t>Η εξέταση μπορεί να επαναληφθεί με την προσθήκη </a:t>
            </a:r>
            <a:r>
              <a:rPr lang="en-US" sz="1400" dirty="0" err="1" smtClean="0"/>
              <a:t>Lugol</a:t>
            </a:r>
            <a:r>
              <a:rPr lang="el-GR" sz="1400" dirty="0" smtClean="0"/>
              <a:t> 1% για τη διάγνωση κύστεων πρωτόζωων (</a:t>
            </a:r>
            <a:r>
              <a:rPr lang="en-US" sz="1400" i="1" dirty="0" smtClean="0"/>
              <a:t>Entamoeba histolytica, Giardia </a:t>
            </a:r>
            <a:r>
              <a:rPr lang="en-US" sz="1400" i="1" dirty="0" err="1" smtClean="0"/>
              <a:t>lamblia</a:t>
            </a:r>
            <a:r>
              <a:rPr lang="en-US" sz="1400" i="1" dirty="0" smtClean="0"/>
              <a:t>, </a:t>
            </a:r>
            <a:r>
              <a:rPr lang="en-US" sz="1400" i="1" dirty="0" err="1" smtClean="0"/>
              <a:t>Balantidium</a:t>
            </a:r>
            <a:r>
              <a:rPr lang="en-US" sz="1400" i="1" dirty="0" smtClean="0"/>
              <a:t> coli</a:t>
            </a:r>
            <a:r>
              <a:rPr lang="el-GR" sz="1400" i="1" dirty="0" smtClean="0"/>
              <a:t> </a:t>
            </a:r>
            <a:r>
              <a:rPr lang="el-GR" sz="1400" dirty="0" smtClean="0"/>
              <a:t>και</a:t>
            </a:r>
            <a:r>
              <a:rPr lang="el-GR" sz="1400" i="1" dirty="0" smtClean="0"/>
              <a:t> </a:t>
            </a:r>
            <a:r>
              <a:rPr lang="en-US" sz="1400" i="1" dirty="0" err="1" smtClean="0"/>
              <a:t>Isosporia</a:t>
            </a:r>
            <a:r>
              <a:rPr lang="en-US" sz="1400" i="1" dirty="0" smtClean="0"/>
              <a:t> </a:t>
            </a:r>
            <a:r>
              <a:rPr lang="en-US" sz="1400" dirty="0" smtClean="0"/>
              <a:t>sp.</a:t>
            </a:r>
            <a:r>
              <a:rPr lang="en-US" sz="1400" i="1" dirty="0" smtClean="0"/>
              <a:t>) </a:t>
            </a:r>
            <a:r>
              <a:rPr lang="el-GR" sz="1400" dirty="0" smtClean="0"/>
              <a:t>και </a:t>
            </a:r>
            <a:r>
              <a:rPr lang="en-US" sz="1400" dirty="0" err="1" smtClean="0"/>
              <a:t>Lugol</a:t>
            </a:r>
            <a:r>
              <a:rPr lang="en-US" sz="1400" dirty="0" smtClean="0"/>
              <a:t> </a:t>
            </a:r>
            <a:r>
              <a:rPr lang="el-GR" sz="1400" dirty="0" smtClean="0"/>
              <a:t> 5% για την ανίχνευση αυγών </a:t>
            </a:r>
            <a:r>
              <a:rPr lang="el-GR" sz="1400" dirty="0" err="1" smtClean="0"/>
              <a:t>ελμίνθων</a:t>
            </a:r>
            <a:r>
              <a:rPr lang="en-US" sz="1400" dirty="0" smtClean="0"/>
              <a:t> (</a:t>
            </a:r>
            <a:r>
              <a:rPr lang="en-US" sz="1400" i="1" dirty="0" err="1" smtClean="0"/>
              <a:t>Trichuris</a:t>
            </a:r>
            <a:r>
              <a:rPr lang="en-US" sz="1400" i="1" dirty="0" smtClean="0"/>
              <a:t> </a:t>
            </a:r>
            <a:r>
              <a:rPr lang="en-US" sz="1400" i="1" dirty="0" err="1" smtClean="0"/>
              <a:t>trichiura</a:t>
            </a:r>
            <a:r>
              <a:rPr lang="en-US" sz="1400" i="1" dirty="0" smtClean="0"/>
              <a:t>)</a:t>
            </a:r>
            <a:r>
              <a:rPr lang="el-GR" sz="1400" dirty="0" smtClean="0"/>
              <a:t>, τροφοζωίτες και κύστεις </a:t>
            </a:r>
            <a:endParaRPr lang="el-GR" sz="1400" dirty="0"/>
          </a:p>
        </p:txBody>
      </p:sp>
      <p:sp>
        <p:nvSpPr>
          <p:cNvPr id="3" name="2 - TextBox"/>
          <p:cNvSpPr txBox="1"/>
          <p:nvPr/>
        </p:nvSpPr>
        <p:spPr>
          <a:xfrm>
            <a:off x="4810824" y="2143116"/>
            <a:ext cx="2857520" cy="138499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400" b="1" dirty="0" smtClean="0"/>
              <a:t>Μέθοδος εμπλουτισμού και ανίχνευσης παρασίτων στα κόπρανα για ανίχνευση:</a:t>
            </a:r>
          </a:p>
          <a:p>
            <a:r>
              <a:rPr lang="el-GR" sz="1400" dirty="0" smtClean="0"/>
              <a:t>Σε σχηματισμένα κόπρανα αναζητούνται κύστεις πρωτόζωων, αυγά και προνύμφες </a:t>
            </a:r>
            <a:r>
              <a:rPr lang="el-GR" sz="1400" dirty="0" err="1" smtClean="0"/>
              <a:t>ελμίνθων</a:t>
            </a:r>
            <a:endParaRPr lang="el-GR" sz="1400"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61348" y="1484784"/>
            <a:ext cx="4714908" cy="397031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400" b="1" dirty="0" smtClean="0"/>
              <a:t>Μέθοδος καθίζησης και επίπλευσης:</a:t>
            </a:r>
          </a:p>
          <a:p>
            <a:pPr>
              <a:buFont typeface="Wingdings" pitchFamily="2" charset="2"/>
              <a:buChar char="Ø"/>
            </a:pPr>
            <a:r>
              <a:rPr lang="el-GR" sz="1400" dirty="0" smtClean="0"/>
              <a:t>Ανάμειξη 3</a:t>
            </a:r>
            <a:r>
              <a:rPr lang="en-US" sz="1400" dirty="0" smtClean="0"/>
              <a:t>gr</a:t>
            </a:r>
            <a:r>
              <a:rPr lang="el-GR" sz="1400" dirty="0" smtClean="0"/>
              <a:t> κοπράνων με</a:t>
            </a:r>
            <a:r>
              <a:rPr lang="en-US" sz="1400" dirty="0" smtClean="0"/>
              <a:t> 40ml </a:t>
            </a:r>
            <a:r>
              <a:rPr lang="el-GR" sz="1400" dirty="0" smtClean="0"/>
              <a:t>νερό και ομογενοποίηση</a:t>
            </a:r>
          </a:p>
          <a:p>
            <a:pPr>
              <a:buFont typeface="Wingdings" pitchFamily="2" charset="2"/>
              <a:buChar char="Ø"/>
            </a:pPr>
            <a:r>
              <a:rPr lang="el-GR" sz="1400" dirty="0" smtClean="0"/>
              <a:t>Φυγοκέντρηση 2 λεπτά σε 2500 στροφές/λεπτό</a:t>
            </a:r>
          </a:p>
          <a:p>
            <a:pPr>
              <a:buFont typeface="Wingdings" pitchFamily="2" charset="2"/>
              <a:buChar char="Ø"/>
            </a:pPr>
            <a:r>
              <a:rPr lang="el-GR" sz="1400" dirty="0" smtClean="0"/>
              <a:t>Προσθήκη στο ίζημα κορεσμένου διαλύματος </a:t>
            </a:r>
            <a:r>
              <a:rPr lang="en-US" sz="1400" dirty="0" smtClean="0"/>
              <a:t>NaCl</a:t>
            </a:r>
            <a:endParaRPr lang="el-GR" sz="1400" dirty="0" smtClean="0"/>
          </a:p>
          <a:p>
            <a:pPr>
              <a:buFont typeface="Wingdings" pitchFamily="2" charset="2"/>
              <a:buChar char="Ø"/>
            </a:pPr>
            <a:r>
              <a:rPr lang="el-GR" sz="1400" dirty="0" smtClean="0"/>
              <a:t>Μεταφορά σε δοκιμαστικό σωλήνα το οποίο γεμίζει μέχρι το χείλος, ώστε να σχηματιστεί κυρτός μηνίσκος</a:t>
            </a:r>
          </a:p>
          <a:p>
            <a:pPr>
              <a:buFont typeface="Wingdings" pitchFamily="2" charset="2"/>
              <a:buChar char="Ø"/>
            </a:pPr>
            <a:r>
              <a:rPr lang="el-GR" sz="1400" dirty="0" smtClean="0"/>
              <a:t>Τοποθέτηση ειδικής καλυπτρίδας πάνω στο υγρό, ώστε να μην υπάρχουν φυσαλίδες αέρα</a:t>
            </a:r>
          </a:p>
          <a:p>
            <a:pPr>
              <a:buFont typeface="Wingdings" pitchFamily="2" charset="2"/>
              <a:buChar char="Ø"/>
            </a:pPr>
            <a:r>
              <a:rPr lang="el-GR" sz="1400" dirty="0" smtClean="0"/>
              <a:t> φυγοκέντρηση 2 λεπτά σε 1000στροφές/λεπτό</a:t>
            </a:r>
          </a:p>
          <a:p>
            <a:pPr>
              <a:buFont typeface="Wingdings" pitchFamily="2" charset="2"/>
              <a:buChar char="Ø"/>
            </a:pPr>
            <a:r>
              <a:rPr lang="el-GR" sz="1400" dirty="0" smtClean="0"/>
              <a:t>Μεταφορά της καλυπτρίδας μαζί με τη σταγόνα υγρού που φέρει σε αντικειμενοφόρο πλάκα και εξέταση για παρουσία αυγών Ταινιών και νηματωδών</a:t>
            </a:r>
          </a:p>
          <a:p>
            <a:endParaRPr lang="el-GR" sz="1400" dirty="0" smtClean="0"/>
          </a:p>
          <a:p>
            <a:r>
              <a:rPr lang="el-GR" sz="1400" dirty="0" smtClean="0"/>
              <a:t>Το ίζημα από το ίδιο σωληνάριο μπορεί να χρησιμοποιηθεί για την αναζήτηση αυγών Τρηματωδών και κύστεων Πρωτόζωων μετά την προσθήκη </a:t>
            </a:r>
            <a:r>
              <a:rPr lang="en-US" sz="1400" dirty="0" smtClean="0"/>
              <a:t>ZnSO</a:t>
            </a:r>
            <a:r>
              <a:rPr lang="en-US" sz="1400" baseline="-25000" dirty="0" smtClean="0"/>
              <a:t>4</a:t>
            </a:r>
            <a:r>
              <a:rPr lang="en-US" sz="1400" dirty="0" smtClean="0"/>
              <a:t> </a:t>
            </a:r>
            <a:r>
              <a:rPr lang="el-GR" sz="1400" dirty="0" smtClean="0"/>
              <a:t>με την ίδια μέθοδο. Η αναγνώριση των κύστεων γίνεται πιο εύκολα με την χρώση τους με διάλυμα </a:t>
            </a:r>
            <a:r>
              <a:rPr lang="en-US" sz="1400" dirty="0" err="1" smtClean="0"/>
              <a:t>Lugol</a:t>
            </a:r>
            <a:r>
              <a:rPr lang="en-US" sz="1400" dirty="0" smtClean="0"/>
              <a:t> 5%</a:t>
            </a:r>
            <a:r>
              <a:rPr lang="el-GR" sz="1400" dirty="0" smtClean="0"/>
              <a:t> </a:t>
            </a:r>
            <a:endParaRPr lang="el-GR" sz="1400"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728862" y="1928802"/>
            <a:ext cx="3643338" cy="246221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400" b="1" dirty="0" smtClean="0"/>
              <a:t>Επίχρισμα πρωκτού</a:t>
            </a:r>
          </a:p>
          <a:p>
            <a:endParaRPr lang="el-GR" sz="1400" b="1" dirty="0" smtClean="0"/>
          </a:p>
          <a:p>
            <a:pPr>
              <a:buFont typeface="Wingdings" pitchFamily="2" charset="2"/>
              <a:buChar char="Ø"/>
            </a:pPr>
            <a:r>
              <a:rPr lang="el-GR" sz="1400" dirty="0" smtClean="0"/>
              <a:t>Για τη συλλογή παρασίτων ή αυγών ένα κομμάτι σελοτέιπ πιέζεται στην περιεδρική χώρα.</a:t>
            </a:r>
          </a:p>
          <a:p>
            <a:pPr>
              <a:buFont typeface="Wingdings" pitchFamily="2" charset="2"/>
              <a:buChar char="Ø"/>
            </a:pPr>
            <a:r>
              <a:rPr lang="el-GR" sz="1400" dirty="0" smtClean="0"/>
              <a:t>Το σελοτέιπ τοποθετείται σε αντικειμενοφόρο πλάκα με μερικές σταγόνες νερού</a:t>
            </a:r>
          </a:p>
          <a:p>
            <a:pPr>
              <a:buFont typeface="Wingdings" pitchFamily="2" charset="2"/>
              <a:buChar char="Ø"/>
            </a:pPr>
            <a:r>
              <a:rPr lang="el-GR" sz="1400" dirty="0" smtClean="0"/>
              <a:t>Κάλυψη με καλυπτρίδα και μικροσκόπηση</a:t>
            </a:r>
          </a:p>
          <a:p>
            <a:endParaRPr lang="el-GR" sz="1400" dirty="0" smtClean="0"/>
          </a:p>
          <a:p>
            <a:r>
              <a:rPr lang="el-GR" sz="1400" dirty="0" smtClean="0"/>
              <a:t>Η εξέταση γίνεται τις πρωινές ώρες</a:t>
            </a:r>
            <a:endParaRPr lang="el-GR" sz="1400"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051720" y="4923745"/>
            <a:ext cx="4968552" cy="116955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400" b="1" dirty="0" smtClean="0"/>
              <a:t>Διάρροιες που προκαλούνται από αντιβιοτικά</a:t>
            </a:r>
          </a:p>
          <a:p>
            <a:endParaRPr lang="el-GR" sz="1400" dirty="0" smtClean="0"/>
          </a:p>
          <a:p>
            <a:r>
              <a:rPr lang="el-GR" sz="1400" dirty="0" smtClean="0"/>
              <a:t>Τα αντιβιοτικά επηρεάζουν τη φυσιολογική χλωρίδα του εντέρου, επιτρέποντας την ανάπτυξη παθογόνων μικροβίων, κυρίως αναερόβιων.</a:t>
            </a:r>
            <a:endParaRPr lang="el-GR" sz="1400" dirty="0"/>
          </a:p>
        </p:txBody>
      </p:sp>
      <p:sp>
        <p:nvSpPr>
          <p:cNvPr id="4" name="3 - TextBox"/>
          <p:cNvSpPr txBox="1"/>
          <p:nvPr/>
        </p:nvSpPr>
        <p:spPr>
          <a:xfrm>
            <a:off x="2051720" y="1268760"/>
            <a:ext cx="4968552" cy="332398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400" b="1" dirty="0" smtClean="0"/>
              <a:t>Διάρροιες ιογενούς αιτιολογίας</a:t>
            </a:r>
          </a:p>
          <a:p>
            <a:endParaRPr lang="el-GR" sz="1400" dirty="0" smtClean="0"/>
          </a:p>
          <a:p>
            <a:r>
              <a:rPr lang="el-GR" sz="1400" dirty="0" smtClean="0"/>
              <a:t>Οι ιογενείς γαστρεντερίτιδες είναι συχνές, ιδίως σε βρέφη και παιδιά. Οι πιο συχνοί ιοί που προκαλούν γαστρεντερίτιδα είναι:</a:t>
            </a:r>
          </a:p>
          <a:p>
            <a:r>
              <a:rPr lang="el-GR" sz="1400" b="1" dirty="0" err="1" smtClean="0"/>
              <a:t>Ροταϊοί</a:t>
            </a:r>
            <a:r>
              <a:rPr lang="el-GR" sz="1400" b="1" dirty="0" smtClean="0"/>
              <a:t>.</a:t>
            </a:r>
            <a:r>
              <a:rPr lang="el-GR" sz="1400" dirty="0" smtClean="0"/>
              <a:t> Μολύνουν νεαρά άτομα ανθρώπων και ζώων. Στους ανθρώπους μολύνονται κυρίως παιδιά μικρότερα από δύο ετών με διάρροια που προκαλεί σοβαρή αφυδάτωση. Η θεραπεία περιλαμβάνει αναπλήρωση υγρών και ηλεκτρολυτών.</a:t>
            </a:r>
          </a:p>
          <a:p>
            <a:r>
              <a:rPr lang="el-GR" sz="1400" b="1" dirty="0" smtClean="0"/>
              <a:t>Αδενοϊοί</a:t>
            </a:r>
            <a:r>
              <a:rPr lang="el-GR" sz="1400" dirty="0" smtClean="0"/>
              <a:t>. Το δεύτερο αίτιο διάρροιας στα μικρά παιδιά μετά τους </a:t>
            </a:r>
            <a:r>
              <a:rPr lang="el-GR" sz="1400" dirty="0" err="1" smtClean="0"/>
              <a:t>ροταϊούς</a:t>
            </a:r>
            <a:r>
              <a:rPr lang="el-GR" sz="1400" dirty="0" smtClean="0"/>
              <a:t>.</a:t>
            </a:r>
          </a:p>
          <a:p>
            <a:r>
              <a:rPr lang="el-GR" sz="1400" b="1" dirty="0" err="1" smtClean="0"/>
              <a:t>Αστροϊοί</a:t>
            </a:r>
            <a:r>
              <a:rPr lang="el-GR" sz="1400" b="1" dirty="0" smtClean="0"/>
              <a:t>. </a:t>
            </a:r>
            <a:r>
              <a:rPr lang="el-GR" sz="1400" dirty="0" smtClean="0"/>
              <a:t>Προκαλούν ήπια διάρροια.</a:t>
            </a:r>
          </a:p>
          <a:p>
            <a:r>
              <a:rPr lang="el-GR" sz="1400" b="1" dirty="0" smtClean="0"/>
              <a:t>Ιοί </a:t>
            </a:r>
            <a:r>
              <a:rPr lang="en-US" sz="1400" b="1" dirty="0" err="1" smtClean="0"/>
              <a:t>calici</a:t>
            </a:r>
            <a:r>
              <a:rPr lang="el-GR" sz="1400" b="1" dirty="0" smtClean="0"/>
              <a:t>. </a:t>
            </a:r>
            <a:r>
              <a:rPr lang="el-GR" sz="1400" dirty="0" smtClean="0"/>
              <a:t>Προκαλούν «χειμερινή εμετική νόσο». Είναι συχνή σε μεγάλα παιδιά και σε ενήλικες. Εκτός από διάρροια μπορεί να προκαλέσουν κεφαλαλγία, μυαλγία, πυρετό, ναυτία και έμετο. Η ανάρρωση ακολουθεί μετά από 24 ώρες. </a:t>
            </a:r>
            <a:endParaRPr lang="el-GR" sz="1400"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949884" y="1700808"/>
            <a:ext cx="5286412" cy="390876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Θεραπεία διάρροιας - Ευαισθησία στα αντιβιοτικά</a:t>
            </a:r>
          </a:p>
          <a:p>
            <a:pPr algn="ctr"/>
            <a:endParaRPr lang="el-GR" b="1" dirty="0" smtClean="0"/>
          </a:p>
          <a:p>
            <a:pPr>
              <a:buFont typeface="Wingdings" pitchFamily="2" charset="2"/>
              <a:buChar char="§"/>
            </a:pPr>
            <a:r>
              <a:rPr lang="el-GR" sz="1400" dirty="0" smtClean="0"/>
              <a:t>Όταν το υπεύθυνο μικρόβιο είναι από τα βακτήρια της χλωρίδας, χορηγούνται αντιβιοτικά αφού γίνει τεστ ευαισθησίας στα αντιβιοτικά, γιατί πολλά από αυτά έχουν αποκτήσει ανθεκτικότητα</a:t>
            </a:r>
          </a:p>
          <a:p>
            <a:pPr>
              <a:buFont typeface="Wingdings" pitchFamily="2" charset="2"/>
              <a:buChar char="§"/>
            </a:pPr>
            <a:r>
              <a:rPr lang="el-GR" sz="1400" dirty="0" smtClean="0"/>
              <a:t>Όταν το υπεύθυνο μικρόβιο είναι  εξωγενές, η θεραπεία είναι υποστηρικτική και περιλαμβάνει ενυδάτωση, αντιπυρετική αγωγή και κατάλληλη δίαιτα</a:t>
            </a:r>
          </a:p>
          <a:p>
            <a:pPr>
              <a:buFont typeface="Wingdings" pitchFamily="2" charset="2"/>
              <a:buChar char="§"/>
            </a:pPr>
            <a:r>
              <a:rPr lang="el-GR" sz="1400" dirty="0" smtClean="0"/>
              <a:t>Όταν ανιχνεύεται το στέλεχος της </a:t>
            </a:r>
            <a:r>
              <a:rPr lang="en-US" sz="1400" i="1" dirty="0" smtClean="0"/>
              <a:t>E. coli </a:t>
            </a:r>
            <a:r>
              <a:rPr lang="el-GR" sz="1400" dirty="0" smtClean="0"/>
              <a:t>Ο Η157: Η7</a:t>
            </a:r>
            <a:r>
              <a:rPr lang="en-US" sz="1400" dirty="0" smtClean="0"/>
              <a:t> </a:t>
            </a:r>
            <a:r>
              <a:rPr lang="el-GR" sz="1400" dirty="0" smtClean="0"/>
              <a:t>πρέπει η θεραπεία να υποστηρίζεται από αντιβίωση, γιατί πιθανόν να υπάρξει ως σπάνια επιπλοκή η νεφρική ανεπάρκεια. Αν το υπεύθυνο μικρόβιο είναι η </a:t>
            </a:r>
            <a:r>
              <a:rPr lang="el-GR" sz="1400" dirty="0" err="1" smtClean="0"/>
              <a:t>εντεροαιμορραγική</a:t>
            </a:r>
            <a:r>
              <a:rPr lang="el-GR" sz="1400" dirty="0" smtClean="0"/>
              <a:t> </a:t>
            </a:r>
            <a:r>
              <a:rPr lang="en-US" sz="1400" i="1" dirty="0" smtClean="0"/>
              <a:t>E. coli</a:t>
            </a:r>
            <a:r>
              <a:rPr lang="el-GR" sz="1400" i="1" dirty="0" smtClean="0"/>
              <a:t>  </a:t>
            </a:r>
            <a:r>
              <a:rPr lang="el-GR" sz="1400" dirty="0" smtClean="0"/>
              <a:t>δεν ενδείκνυται αντιβιοτικό γιατί η χορήγησή του συνεισφέρει στην έκκριση της τοξίνης του μικροβίου</a:t>
            </a:r>
          </a:p>
          <a:p>
            <a:pPr>
              <a:buFont typeface="Wingdings" pitchFamily="2" charset="2"/>
              <a:buChar char="§"/>
            </a:pPr>
            <a:r>
              <a:rPr lang="el-GR" sz="1400" dirty="0" smtClean="0"/>
              <a:t>Στην </a:t>
            </a:r>
            <a:r>
              <a:rPr lang="el-GR" sz="1400" dirty="0" err="1" smtClean="0"/>
              <a:t>ενδοκοιλιακή</a:t>
            </a:r>
            <a:r>
              <a:rPr lang="el-GR" sz="1400" dirty="0" smtClean="0"/>
              <a:t> λοίμωξη (περιτονίτιδα) από στρεπτόκοκκους, εντεροβακτηριακών και αναερόβιων μικροβίων πρέπει να χορηγούνται  κατάλληλα αντιβιοτικά, μετά το τεστ ευαισθησίας </a:t>
            </a:r>
          </a:p>
          <a:p>
            <a:endParaRPr lang="el-GR"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14348" y="2000240"/>
            <a:ext cx="3929090" cy="3693319"/>
          </a:xfrm>
          <a:prstGeom prst="rect">
            <a:avLst/>
          </a:prstGeom>
          <a:noFill/>
          <a:ln>
            <a:solidFill>
              <a:schemeClr val="accent2">
                <a:lumMod val="75000"/>
              </a:schemeClr>
            </a:solidFill>
          </a:ln>
        </p:spPr>
        <p:txBody>
          <a:bodyPr wrap="square" rtlCol="0">
            <a:spAutoFit/>
          </a:bodyPr>
          <a:lstStyle/>
          <a:p>
            <a:r>
              <a:rPr lang="el-GR" dirty="0" smtClean="0"/>
              <a:t>η απομόνωση των β-αιμολυτικών στρεπτόκοκκων της ομάδας Α από φαρυγγικό δείγμα πιθανόν να οφείλεται σε μικρόβια που απλώς αποικίζουν το φάρυγγα. Ο διαχωρισμός των β-αιμολυτικών στρεπτόκοκκων της ομάδας Α που αποτελούν αίτιο της λοίμωξης από τους απλούς αποικιστές γίνεται με βάση τον τίτλο της αντιστρεπτολυσίνης Ο (δοκιμασία </a:t>
            </a:r>
            <a:r>
              <a:rPr lang="en-US" dirty="0" smtClean="0"/>
              <a:t>ASTO)</a:t>
            </a:r>
            <a:r>
              <a:rPr lang="el-GR" dirty="0" smtClean="0"/>
              <a:t>. Αυξημένος τίτλος υποδηλώνει λοίμωξη από τον πυογόνο στρεπτόκοκκο </a:t>
            </a:r>
            <a:endParaRPr lang="el-GR" dirty="0"/>
          </a:p>
        </p:txBody>
      </p:sp>
      <p:sp>
        <p:nvSpPr>
          <p:cNvPr id="5" name="4 - TextBox"/>
          <p:cNvSpPr txBox="1"/>
          <p:nvPr/>
        </p:nvSpPr>
        <p:spPr>
          <a:xfrm>
            <a:off x="5429256" y="2397807"/>
            <a:ext cx="3429024" cy="2031325"/>
          </a:xfrm>
          <a:prstGeom prst="rect">
            <a:avLst/>
          </a:prstGeom>
          <a:noFill/>
          <a:ln>
            <a:solidFill>
              <a:schemeClr val="accent2">
                <a:lumMod val="75000"/>
              </a:schemeClr>
            </a:solidFill>
          </a:ln>
        </p:spPr>
        <p:txBody>
          <a:bodyPr wrap="square" rtlCol="0">
            <a:spAutoFit/>
          </a:bodyPr>
          <a:lstStyle/>
          <a:p>
            <a:r>
              <a:rPr lang="el-GR" dirty="0" smtClean="0"/>
              <a:t>Η διάκριση της βακτηριακής από την ιογενή φαρυγγίτιδα μπορεί να γίνει με μέτρηση των επιπέδων της </a:t>
            </a:r>
            <a:r>
              <a:rPr lang="en-US" dirty="0" smtClean="0"/>
              <a:t>C – </a:t>
            </a:r>
            <a:r>
              <a:rPr lang="el-GR" dirty="0" smtClean="0"/>
              <a:t>αντιδρώσας πρωτεΐνης </a:t>
            </a:r>
            <a:r>
              <a:rPr lang="en-US" dirty="0" smtClean="0"/>
              <a:t>(CRP)</a:t>
            </a:r>
            <a:r>
              <a:rPr lang="el-GR" dirty="0" smtClean="0"/>
              <a:t> στον ορό. Αυξημένα επίπεδα υποδηλώνουν βακτηριακή λοίμωξη</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85984" y="1643050"/>
            <a:ext cx="3929090" cy="1107996"/>
          </a:xfrm>
          <a:prstGeom prst="rect">
            <a:avLst/>
          </a:prstGeom>
          <a:noFill/>
        </p:spPr>
        <p:txBody>
          <a:bodyPr wrap="square" rtlCol="0">
            <a:spAutoFit/>
          </a:bodyPr>
          <a:lstStyle/>
          <a:p>
            <a:pPr algn="ctr"/>
            <a:r>
              <a:rPr lang="el-GR" b="1" dirty="0" smtClean="0"/>
              <a:t>Ιγμορίτιδα</a:t>
            </a:r>
          </a:p>
          <a:p>
            <a:r>
              <a:rPr lang="el-GR" sz="1600" dirty="0" smtClean="0"/>
              <a:t>Φλεγμονή των παραρρινικών κόλπων, που μπορεί να οφείλεται σε λοίμωξη, αλλεργία ή αυτοάνοσο νόσημα</a:t>
            </a:r>
            <a:endParaRPr lang="el-GR" sz="1600" dirty="0"/>
          </a:p>
        </p:txBody>
      </p:sp>
      <p:pic>
        <p:nvPicPr>
          <p:cNvPr id="6" name="Picture 2" descr="C:\Documents and Settings\Eleni\Τα έγγραφά μου\Downloads\e6jutjrt.jpg"/>
          <p:cNvPicPr>
            <a:picLocks noChangeAspect="1" noChangeArrowheads="1"/>
          </p:cNvPicPr>
          <p:nvPr/>
        </p:nvPicPr>
        <p:blipFill>
          <a:blip r:embed="rId2" cstate="print"/>
          <a:srcRect/>
          <a:stretch>
            <a:fillRect/>
          </a:stretch>
        </p:blipFill>
        <p:spPr bwMode="auto">
          <a:xfrm>
            <a:off x="2100277" y="2990868"/>
            <a:ext cx="4543425" cy="30099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000100" y="2143116"/>
          <a:ext cx="7143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714480" y="1702346"/>
            <a:ext cx="5214974" cy="369332"/>
          </a:xfrm>
          <a:prstGeom prst="rect">
            <a:avLst/>
          </a:prstGeom>
          <a:noFill/>
        </p:spPr>
        <p:txBody>
          <a:bodyPr wrap="square" rtlCol="0">
            <a:spAutoFit/>
          </a:bodyPr>
          <a:lstStyle/>
          <a:p>
            <a:r>
              <a:rPr lang="el-GR" dirty="0" smtClean="0"/>
              <a:t>Διάκριση ιγμορίτιδας ως προς τη διάρκεια της νόσου</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928926" y="1571612"/>
            <a:ext cx="3214710" cy="369332"/>
          </a:xfrm>
          <a:prstGeom prst="rect">
            <a:avLst/>
          </a:prstGeom>
          <a:noFill/>
        </p:spPr>
        <p:txBody>
          <a:bodyPr wrap="square" rtlCol="0">
            <a:spAutoFit/>
          </a:bodyPr>
          <a:lstStyle/>
          <a:p>
            <a:pPr algn="ctr"/>
            <a:r>
              <a:rPr lang="el-GR" b="1" dirty="0" smtClean="0"/>
              <a:t>Οξεία ιγμορίτιδα </a:t>
            </a:r>
            <a:endParaRPr lang="el-GR" b="1" dirty="0"/>
          </a:p>
        </p:txBody>
      </p:sp>
      <p:graphicFrame>
        <p:nvGraphicFramePr>
          <p:cNvPr id="5" name="4 - Διάγραμμα"/>
          <p:cNvGraphicFramePr/>
          <p:nvPr/>
        </p:nvGraphicFramePr>
        <p:xfrm>
          <a:off x="428596" y="2071678"/>
          <a:ext cx="82868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Eleni\Τα έγγραφά μου\Downloads\ακτινογραφία 2.jpg"/>
          <p:cNvPicPr>
            <a:picLocks noChangeAspect="1" noChangeArrowheads="1"/>
          </p:cNvPicPr>
          <p:nvPr/>
        </p:nvPicPr>
        <p:blipFill>
          <a:blip r:embed="rId2" cstate="print"/>
          <a:srcRect/>
          <a:stretch>
            <a:fillRect/>
          </a:stretch>
        </p:blipFill>
        <p:spPr bwMode="auto">
          <a:xfrm>
            <a:off x="5214942" y="285728"/>
            <a:ext cx="3724268" cy="5286412"/>
          </a:xfrm>
          <a:prstGeom prst="rect">
            <a:avLst/>
          </a:prstGeom>
          <a:noFill/>
        </p:spPr>
      </p:pic>
      <p:sp>
        <p:nvSpPr>
          <p:cNvPr id="6" name="5 - TextBox"/>
          <p:cNvSpPr txBox="1"/>
          <p:nvPr/>
        </p:nvSpPr>
        <p:spPr>
          <a:xfrm>
            <a:off x="500034" y="3071810"/>
            <a:ext cx="4357718" cy="923330"/>
          </a:xfrm>
          <a:prstGeom prst="rect">
            <a:avLst/>
          </a:prstGeom>
          <a:noFill/>
        </p:spPr>
        <p:txBody>
          <a:bodyPr wrap="square" rtlCol="0">
            <a:spAutoFit/>
          </a:bodyPr>
          <a:lstStyle/>
          <a:p>
            <a:r>
              <a:rPr lang="el-GR" dirty="0" smtClean="0"/>
              <a:t>Η διάγνωση της οξείας ιγμορίτιδας γίνεται συνήθως με ακτινογραφία των ιγμόρειων, όπου εντοπίζεται υγρό σε κάποιο από αυτά</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357158" y="1704026"/>
          <a:ext cx="4572032" cy="2225040"/>
        </p:xfrm>
        <a:graphic>
          <a:graphicData uri="http://schemas.openxmlformats.org/drawingml/2006/table">
            <a:tbl>
              <a:tblPr firstRow="1" bandRow="1">
                <a:tableStyleId>{5C22544A-7EE6-4342-B048-85BDC9FD1C3A}</a:tableStyleId>
              </a:tblPr>
              <a:tblGrid>
                <a:gridCol w="4572032"/>
              </a:tblGrid>
              <a:tr h="370840">
                <a:tc>
                  <a:txBody>
                    <a:bodyPr/>
                    <a:lstStyle/>
                    <a:p>
                      <a:pPr algn="ctr"/>
                      <a:r>
                        <a:rPr lang="el-GR" sz="1800" b="1" u="none" kern="1200" dirty="0" smtClean="0">
                          <a:solidFill>
                            <a:schemeClr val="lt1"/>
                          </a:solidFill>
                          <a:latin typeface="+mn-lt"/>
                          <a:ea typeface="+mn-ea"/>
                          <a:cs typeface="+mn-cs"/>
                        </a:rPr>
                        <a:t>Αίτια ιγμορίτιδας  </a:t>
                      </a:r>
                      <a:endParaRPr lang="el-GR" u="none" dirty="0"/>
                    </a:p>
                  </a:txBody>
                  <a:tcPr/>
                </a:tc>
              </a:tr>
              <a:tr h="370840">
                <a:tc>
                  <a:txBody>
                    <a:bodyPr/>
                    <a:lstStyle/>
                    <a:p>
                      <a:pPr algn="ctr"/>
                      <a:r>
                        <a:rPr lang="en-US" sz="1800" b="0" i="1" kern="1200" dirty="0" smtClean="0">
                          <a:solidFill>
                            <a:schemeClr val="dk1"/>
                          </a:solidFill>
                          <a:latin typeface="+mn-lt"/>
                          <a:ea typeface="+mn-ea"/>
                          <a:cs typeface="+mn-cs"/>
                        </a:rPr>
                        <a:t>Streptococcus pneumoniae                                    </a:t>
                      </a:r>
                      <a:endParaRPr lang="el-GR" sz="1800" b="0" i="1" dirty="0"/>
                    </a:p>
                  </a:txBody>
                  <a:tcPr/>
                </a:tc>
              </a:tr>
              <a:tr h="370840">
                <a:tc>
                  <a:txBody>
                    <a:bodyPr/>
                    <a:lstStyle/>
                    <a:p>
                      <a:pPr algn="ctr"/>
                      <a:r>
                        <a:rPr lang="en-US" sz="1800" b="0" i="1" kern="1200" dirty="0" smtClean="0">
                          <a:solidFill>
                            <a:schemeClr val="dk1"/>
                          </a:solidFill>
                          <a:latin typeface="+mn-lt"/>
                          <a:ea typeface="+mn-ea"/>
                          <a:cs typeface="+mn-cs"/>
                        </a:rPr>
                        <a:t>Haemophilus influenzae  </a:t>
                      </a:r>
                      <a:endParaRPr lang="el-GR" sz="1800" b="0" i="1" dirty="0"/>
                    </a:p>
                  </a:txBody>
                  <a:tcPr/>
                </a:tc>
              </a:tr>
              <a:tr h="370840">
                <a:tc>
                  <a:txBody>
                    <a:bodyPr/>
                    <a:lstStyle/>
                    <a:p>
                      <a:pPr algn="ctr"/>
                      <a:r>
                        <a:rPr lang="en-US" sz="1800" b="0" i="1" kern="1200" dirty="0" smtClean="0">
                          <a:solidFill>
                            <a:schemeClr val="dk1"/>
                          </a:solidFill>
                          <a:latin typeface="+mn-lt"/>
                          <a:ea typeface="+mn-ea"/>
                          <a:cs typeface="+mn-cs"/>
                        </a:rPr>
                        <a:t>Streptococcus pyogenes                                   </a:t>
                      </a:r>
                      <a:endParaRPr lang="el-GR" sz="1800" b="0" i="1" kern="1200" dirty="0" smtClean="0">
                        <a:solidFill>
                          <a:schemeClr val="dk1"/>
                        </a:solidFill>
                        <a:latin typeface="+mn-lt"/>
                        <a:ea typeface="+mn-ea"/>
                        <a:cs typeface="+mn-cs"/>
                      </a:endParaRPr>
                    </a:p>
                  </a:txBody>
                  <a:tcPr/>
                </a:tc>
              </a:tr>
              <a:tr h="370840">
                <a:tc>
                  <a:txBody>
                    <a:bodyPr/>
                    <a:lstStyle/>
                    <a:p>
                      <a:pPr algn="ctr"/>
                      <a:r>
                        <a:rPr lang="en-US" sz="1800" b="0" i="1" kern="1200" dirty="0" smtClean="0">
                          <a:solidFill>
                            <a:schemeClr val="dk1"/>
                          </a:solidFill>
                          <a:latin typeface="+mn-lt"/>
                          <a:ea typeface="+mn-ea"/>
                          <a:cs typeface="+mn-cs"/>
                        </a:rPr>
                        <a:t>Moraxella catarrhalis</a:t>
                      </a:r>
                      <a:endParaRPr lang="el-GR" sz="1800" b="0" i="1" dirty="0"/>
                    </a:p>
                  </a:txBody>
                  <a:tcPr/>
                </a:tc>
              </a:tr>
              <a:tr h="370840">
                <a:tc>
                  <a:txBody>
                    <a:bodyPr/>
                    <a:lstStyle/>
                    <a:p>
                      <a:pPr algn="ctr"/>
                      <a:r>
                        <a:rPr lang="en-US" sz="1800" b="0" i="1" kern="1200" dirty="0" smtClean="0">
                          <a:solidFill>
                            <a:schemeClr val="dk1"/>
                          </a:solidFill>
                          <a:latin typeface="+mn-lt"/>
                          <a:ea typeface="+mn-ea"/>
                          <a:cs typeface="+mn-cs"/>
                        </a:rPr>
                        <a:t> Staphylococcus aureus</a:t>
                      </a:r>
                      <a:endParaRPr lang="el-GR" sz="1800" b="0" i="1" dirty="0"/>
                    </a:p>
                  </a:txBody>
                  <a:tcPr/>
                </a:tc>
              </a:tr>
            </a:tbl>
          </a:graphicData>
        </a:graphic>
      </p:graphicFrame>
      <p:sp>
        <p:nvSpPr>
          <p:cNvPr id="3" name="2 - TextBox"/>
          <p:cNvSpPr txBox="1"/>
          <p:nvPr/>
        </p:nvSpPr>
        <p:spPr>
          <a:xfrm>
            <a:off x="5429256" y="1785926"/>
            <a:ext cx="3429024" cy="523220"/>
          </a:xfrm>
          <a:prstGeom prst="rect">
            <a:avLst/>
          </a:prstGeom>
          <a:noFill/>
          <a:ln>
            <a:solidFill>
              <a:schemeClr val="tx2">
                <a:lumMod val="60000"/>
                <a:lumOff val="40000"/>
              </a:schemeClr>
            </a:solidFill>
          </a:ln>
        </p:spPr>
        <p:txBody>
          <a:bodyPr wrap="square" rtlCol="0">
            <a:spAutoFit/>
          </a:bodyPr>
          <a:lstStyle/>
          <a:p>
            <a:r>
              <a:rPr lang="el-GR" sz="1400" dirty="0" smtClean="0"/>
              <a:t>Τα ιγμόρεια φυσιολογικά δεν αποικίζονται από μικρόβια</a:t>
            </a:r>
            <a:endParaRPr lang="el-GR" sz="1400" dirty="0"/>
          </a:p>
        </p:txBody>
      </p:sp>
      <p:sp>
        <p:nvSpPr>
          <p:cNvPr id="4" name="3 - TextBox"/>
          <p:cNvSpPr txBox="1"/>
          <p:nvPr/>
        </p:nvSpPr>
        <p:spPr>
          <a:xfrm>
            <a:off x="5429256" y="2428868"/>
            <a:ext cx="3429024" cy="954107"/>
          </a:xfrm>
          <a:prstGeom prst="rect">
            <a:avLst/>
          </a:prstGeom>
          <a:noFill/>
          <a:ln>
            <a:solidFill>
              <a:schemeClr val="tx2">
                <a:lumMod val="40000"/>
                <a:lumOff val="60000"/>
              </a:schemeClr>
            </a:solidFill>
          </a:ln>
        </p:spPr>
        <p:txBody>
          <a:bodyPr wrap="square" rtlCol="0">
            <a:spAutoFit/>
          </a:bodyPr>
          <a:lstStyle/>
          <a:p>
            <a:r>
              <a:rPr lang="el-GR" sz="1400" dirty="0" smtClean="0"/>
              <a:t>Περίπου στις μισές περιπτώσεις ιγμορίτιδας το παθογόνο αίτιο είναι τα μικρόβια </a:t>
            </a:r>
            <a:r>
              <a:rPr lang="en-US" sz="1400" i="1" dirty="0" smtClean="0">
                <a:solidFill>
                  <a:schemeClr val="dk1"/>
                </a:solidFill>
              </a:rPr>
              <a:t>Streptococcus pneumoniae </a:t>
            </a:r>
            <a:r>
              <a:rPr lang="el-GR" sz="1400" dirty="0" smtClean="0">
                <a:solidFill>
                  <a:schemeClr val="dk1"/>
                </a:solidFill>
              </a:rPr>
              <a:t>και </a:t>
            </a:r>
            <a:r>
              <a:rPr lang="en-US" sz="1400" i="1" dirty="0" smtClean="0">
                <a:solidFill>
                  <a:schemeClr val="dk1"/>
                </a:solidFill>
              </a:rPr>
              <a:t>Haemophilus influenzae</a:t>
            </a:r>
            <a:r>
              <a:rPr lang="el-GR" sz="1400" i="1" dirty="0" smtClean="0">
                <a:solidFill>
                  <a:schemeClr val="dk1"/>
                </a:solidFill>
              </a:rPr>
              <a:t>.</a:t>
            </a:r>
          </a:p>
        </p:txBody>
      </p:sp>
      <p:sp>
        <p:nvSpPr>
          <p:cNvPr id="6" name="5 - TextBox"/>
          <p:cNvSpPr txBox="1"/>
          <p:nvPr/>
        </p:nvSpPr>
        <p:spPr>
          <a:xfrm>
            <a:off x="5429256" y="3429000"/>
            <a:ext cx="3500462" cy="1600438"/>
          </a:xfrm>
          <a:prstGeom prst="rect">
            <a:avLst/>
          </a:prstGeom>
          <a:noFill/>
          <a:ln>
            <a:solidFill>
              <a:schemeClr val="tx2">
                <a:lumMod val="40000"/>
                <a:lumOff val="60000"/>
              </a:schemeClr>
            </a:solidFill>
          </a:ln>
        </p:spPr>
        <p:txBody>
          <a:bodyPr wrap="square" rtlCol="0">
            <a:spAutoFit/>
          </a:bodyPr>
          <a:lstStyle/>
          <a:p>
            <a:r>
              <a:rPr lang="el-GR" sz="1400" dirty="0" smtClean="0"/>
              <a:t>Σε λοιμώξεις της κοινότητας απομονώνονται πιο συχνά τα </a:t>
            </a:r>
            <a:r>
              <a:rPr lang="en-US" sz="1400" i="1" dirty="0" smtClean="0">
                <a:solidFill>
                  <a:schemeClr val="dk1"/>
                </a:solidFill>
              </a:rPr>
              <a:t>Streptococcus pyogenes</a:t>
            </a:r>
            <a:r>
              <a:rPr lang="el-GR" sz="1400" i="1" dirty="0" smtClean="0">
                <a:solidFill>
                  <a:schemeClr val="dk1"/>
                </a:solidFill>
              </a:rPr>
              <a:t>, </a:t>
            </a:r>
            <a:r>
              <a:rPr lang="en-US" sz="1400" i="1" dirty="0" smtClean="0">
                <a:solidFill>
                  <a:schemeClr val="dk1"/>
                </a:solidFill>
              </a:rPr>
              <a:t>Moraxella catarrhalis </a:t>
            </a:r>
            <a:r>
              <a:rPr lang="el-GR" sz="1400" dirty="0" smtClean="0">
                <a:solidFill>
                  <a:schemeClr val="dk1"/>
                </a:solidFill>
              </a:rPr>
              <a:t>και </a:t>
            </a:r>
            <a:r>
              <a:rPr lang="en-US" sz="1400" i="1" dirty="0" smtClean="0">
                <a:solidFill>
                  <a:schemeClr val="dk1"/>
                </a:solidFill>
              </a:rPr>
              <a:t>Staphylococcus aureus</a:t>
            </a:r>
            <a:r>
              <a:rPr lang="el-GR" sz="1400" i="1" dirty="0" smtClean="0">
                <a:solidFill>
                  <a:schemeClr val="dk1"/>
                </a:solidFill>
              </a:rPr>
              <a:t>.</a:t>
            </a:r>
          </a:p>
          <a:p>
            <a:r>
              <a:rPr lang="el-GR" sz="1400" dirty="0" smtClean="0">
                <a:solidFill>
                  <a:schemeClr val="dk1"/>
                </a:solidFill>
              </a:rPr>
              <a:t>Σε νοσοκομειακές λοιμώξεις απομονώνονται τα</a:t>
            </a:r>
            <a:r>
              <a:rPr lang="en-US" sz="1400" i="1" dirty="0" smtClean="0">
                <a:solidFill>
                  <a:schemeClr val="dk1"/>
                </a:solidFill>
              </a:rPr>
              <a:t> Staphylococcus aureus</a:t>
            </a:r>
            <a:r>
              <a:rPr lang="el-GR" sz="1400" i="1" dirty="0" smtClean="0">
                <a:solidFill>
                  <a:schemeClr val="dk1"/>
                </a:solidFill>
              </a:rPr>
              <a:t> </a:t>
            </a:r>
            <a:r>
              <a:rPr lang="el-GR" sz="1400" dirty="0" smtClean="0">
                <a:solidFill>
                  <a:schemeClr val="dk1"/>
                </a:solidFill>
              </a:rPr>
              <a:t>και </a:t>
            </a:r>
            <a:r>
              <a:rPr lang="en-US" sz="1400" dirty="0" smtClean="0">
                <a:solidFill>
                  <a:schemeClr val="dk1"/>
                </a:solidFill>
              </a:rPr>
              <a:t>Gram (-) </a:t>
            </a:r>
            <a:r>
              <a:rPr lang="el-GR" sz="1400" dirty="0" smtClean="0">
                <a:solidFill>
                  <a:schemeClr val="dk1"/>
                </a:solidFill>
              </a:rPr>
              <a:t>μικρόβια</a:t>
            </a:r>
            <a:endParaRPr lang="el-GR" dirty="0"/>
          </a:p>
        </p:txBody>
      </p:sp>
      <p:sp>
        <p:nvSpPr>
          <p:cNvPr id="7" name="6 - TextBox"/>
          <p:cNvSpPr txBox="1"/>
          <p:nvPr/>
        </p:nvSpPr>
        <p:spPr>
          <a:xfrm>
            <a:off x="5429256" y="5189537"/>
            <a:ext cx="3571900" cy="954107"/>
          </a:xfrm>
          <a:prstGeom prst="rect">
            <a:avLst/>
          </a:prstGeom>
          <a:noFill/>
          <a:ln>
            <a:solidFill>
              <a:schemeClr val="tx2">
                <a:lumMod val="60000"/>
                <a:lumOff val="40000"/>
              </a:schemeClr>
            </a:solidFill>
          </a:ln>
        </p:spPr>
        <p:txBody>
          <a:bodyPr wrap="square" rtlCol="0">
            <a:spAutoFit/>
          </a:bodyPr>
          <a:lstStyle/>
          <a:p>
            <a:r>
              <a:rPr lang="el-GR" sz="1400" dirty="0" smtClean="0">
                <a:solidFill>
                  <a:schemeClr val="dk1"/>
                </a:solidFill>
              </a:rPr>
              <a:t>Το μικρόβιο </a:t>
            </a:r>
            <a:r>
              <a:rPr lang="en-US" sz="1400" i="1" dirty="0" smtClean="0">
                <a:solidFill>
                  <a:schemeClr val="dk1"/>
                </a:solidFill>
              </a:rPr>
              <a:t>Moraxella catarrhalis</a:t>
            </a:r>
            <a:r>
              <a:rPr lang="el-GR" sz="1400" i="1" dirty="0" smtClean="0">
                <a:solidFill>
                  <a:schemeClr val="dk1"/>
                </a:solidFill>
              </a:rPr>
              <a:t> </a:t>
            </a:r>
            <a:r>
              <a:rPr lang="el-GR" sz="1400" dirty="0" smtClean="0">
                <a:solidFill>
                  <a:schemeClr val="dk1"/>
                </a:solidFill>
              </a:rPr>
              <a:t>είναι πιο συχνά το παθογόνο αίτιο στα παιδιά από τους ενήλικες πλησιάζοντας τη συχνότητα του </a:t>
            </a:r>
            <a:r>
              <a:rPr lang="en-US" sz="1400" i="1" dirty="0" smtClean="0">
                <a:solidFill>
                  <a:schemeClr val="dk1"/>
                </a:solidFill>
              </a:rPr>
              <a:t>Haemophilus influenzae</a:t>
            </a:r>
            <a:r>
              <a:rPr lang="el-GR" sz="1400" i="1" dirty="0" smtClean="0">
                <a:solidFill>
                  <a:schemeClr val="dk1"/>
                </a:solidFill>
              </a:rPr>
              <a:t>.</a:t>
            </a:r>
            <a:endParaRPr lang="el-GR" dirty="0"/>
          </a:p>
        </p:txBody>
      </p:sp>
      <p:sp>
        <p:nvSpPr>
          <p:cNvPr id="8" name="7 - TextBox"/>
          <p:cNvSpPr txBox="1"/>
          <p:nvPr/>
        </p:nvSpPr>
        <p:spPr>
          <a:xfrm>
            <a:off x="571472" y="4643446"/>
            <a:ext cx="3929090" cy="2031325"/>
          </a:xfrm>
          <a:prstGeom prst="rect">
            <a:avLst/>
          </a:prstGeom>
          <a:noFill/>
          <a:ln>
            <a:solidFill>
              <a:schemeClr val="accent2">
                <a:lumMod val="75000"/>
              </a:schemeClr>
            </a:solidFill>
          </a:ln>
        </p:spPr>
        <p:txBody>
          <a:bodyPr wrap="square" rtlCol="0">
            <a:spAutoFit/>
          </a:bodyPr>
          <a:lstStyle/>
          <a:p>
            <a:r>
              <a:rPr lang="el-GR" sz="1400" dirty="0" smtClean="0"/>
              <a:t>Δεν είναι ξεκάθαρο αν οι ιοί μπορούν να προκαλέσουν ιγμορίτιδα. Αναπνευστικοί ιοί έχουν απομονωθεί από φλεγμονές ιγμορείων μαζί όμως με δυνητικά παθογόνα βακτήρια. Η κυριότερη ένδειξη είναι η απομόνωση μόνο ιών από οξεία ιγμορίτιδα.</a:t>
            </a:r>
          </a:p>
          <a:p>
            <a:r>
              <a:rPr lang="el-GR" sz="1400" dirty="0" smtClean="0"/>
              <a:t>Οξεία ιγμορίτιδα από μύκητες μπορεί να εμφανιστεί σε ανοσοκατεσταλμένους ασθενείς ή ασθενείς με σοβαρή υποκείμενη νόσο</a:t>
            </a:r>
            <a:endParaRPr lang="el-GR"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397000"/>
          <a:ext cx="6096000" cy="48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2500298" y="428604"/>
            <a:ext cx="5072098" cy="369332"/>
          </a:xfrm>
          <a:prstGeom prst="rect">
            <a:avLst/>
          </a:prstGeom>
          <a:noFill/>
        </p:spPr>
        <p:txBody>
          <a:bodyPr wrap="square" rtlCol="0">
            <a:spAutoFit/>
          </a:bodyPr>
          <a:lstStyle/>
          <a:p>
            <a:pPr lvl="0" algn="ctr"/>
            <a:r>
              <a:rPr lang="el-GR" b="1" dirty="0" smtClean="0">
                <a:solidFill>
                  <a:schemeClr val="bg1"/>
                </a:solidFill>
              </a:rPr>
              <a:t>Εργαστηριακή διάγνωση ιγμορίτιδας</a:t>
            </a:r>
            <a:endParaRPr lang="el-GR" dirty="0"/>
          </a:p>
        </p:txBody>
      </p:sp>
      <p:sp>
        <p:nvSpPr>
          <p:cNvPr id="6" name="5 - TextBox"/>
          <p:cNvSpPr txBox="1"/>
          <p:nvPr/>
        </p:nvSpPr>
        <p:spPr>
          <a:xfrm>
            <a:off x="285720" y="2285992"/>
            <a:ext cx="2286016" cy="2246769"/>
          </a:xfrm>
          <a:prstGeom prst="rect">
            <a:avLst/>
          </a:prstGeom>
          <a:noFill/>
          <a:ln>
            <a:solidFill>
              <a:schemeClr val="accent2">
                <a:lumMod val="75000"/>
              </a:schemeClr>
            </a:solidFill>
          </a:ln>
        </p:spPr>
        <p:txBody>
          <a:bodyPr wrap="square" rtlCol="0">
            <a:spAutoFit/>
          </a:bodyPr>
          <a:lstStyle/>
          <a:p>
            <a:r>
              <a:rPr lang="el-GR" sz="1400" dirty="0" smtClean="0"/>
              <a:t>Η καλλιέργεια των  ρινικών εκκρίσεων δεν είναι αξιόπιστη και για το λόγο αυτό το δείγμα λαμβάνεται άμεσα από το ιγμόρειο με αναρρόφηση ή παρακέντηση για την αποφυγή των επιμολύνσεων από τη χλωρίδα του ρινοφάρυγγα</a:t>
            </a:r>
            <a:endParaRPr lang="el-GR"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691338" cy="3662680"/>
        </p:xfrm>
        <a:graphic>
          <a:graphicData uri="http://schemas.openxmlformats.org/drawingml/2006/table">
            <a:tbl>
              <a:tblPr firstRow="1" bandRow="1">
                <a:tableStyleId>{5C22544A-7EE6-4342-B048-85BDC9FD1C3A}</a:tableStyleId>
              </a:tblPr>
              <a:tblGrid>
                <a:gridCol w="3345669"/>
                <a:gridCol w="3345669"/>
              </a:tblGrid>
              <a:tr h="370840">
                <a:tc>
                  <a:txBody>
                    <a:bodyPr/>
                    <a:lstStyle/>
                    <a:p>
                      <a:pPr algn="ctr"/>
                      <a:r>
                        <a:rPr lang="el-GR" dirty="0" smtClean="0"/>
                        <a:t>Λοίμωξη </a:t>
                      </a:r>
                      <a:endParaRPr lang="el-GR" dirty="0"/>
                    </a:p>
                  </a:txBody>
                  <a:tcPr/>
                </a:tc>
                <a:tc>
                  <a:txBody>
                    <a:bodyPr/>
                    <a:lstStyle/>
                    <a:p>
                      <a:pPr algn="ctr"/>
                      <a:r>
                        <a:rPr lang="el-GR" dirty="0" smtClean="0"/>
                        <a:t>Αίτια </a:t>
                      </a:r>
                      <a:endParaRPr lang="el-GR" dirty="0"/>
                    </a:p>
                  </a:txBody>
                  <a:tcPr/>
                </a:tc>
              </a:tr>
              <a:tr h="370840">
                <a:tc>
                  <a:txBody>
                    <a:bodyPr/>
                    <a:lstStyle/>
                    <a:p>
                      <a:r>
                        <a:rPr lang="el-GR" sz="1800" b="0" u="none" kern="1200" dirty="0" smtClean="0">
                          <a:solidFill>
                            <a:schemeClr val="dk1"/>
                          </a:solidFill>
                          <a:latin typeface="+mn-lt"/>
                          <a:ea typeface="+mn-ea"/>
                          <a:cs typeface="+mn-cs"/>
                        </a:rPr>
                        <a:t>Ωτίτιδα</a:t>
                      </a:r>
                    </a:p>
                    <a:p>
                      <a:endParaRPr lang="el-GR" b="0" dirty="0"/>
                    </a:p>
                  </a:txBody>
                  <a:tcPr/>
                </a:tc>
                <a:tc>
                  <a:txBody>
                    <a:bodyPr/>
                    <a:lstStyle/>
                    <a:p>
                      <a:r>
                        <a:rPr lang="en-US" sz="1800" b="0" i="1" kern="1200" dirty="0" smtClean="0">
                          <a:solidFill>
                            <a:schemeClr val="dk1"/>
                          </a:solidFill>
                          <a:latin typeface="+mn-lt"/>
                          <a:ea typeface="+mn-ea"/>
                          <a:cs typeface="+mn-cs"/>
                        </a:rPr>
                        <a:t>Streptococcus pneumoniae  </a:t>
                      </a:r>
                      <a:r>
                        <a:rPr lang="en-US" sz="1800" b="0" i="1" kern="1200" dirty="0" err="1" smtClean="0">
                          <a:solidFill>
                            <a:schemeClr val="dk1"/>
                          </a:solidFill>
                          <a:latin typeface="+mn-lt"/>
                          <a:ea typeface="+mn-ea"/>
                          <a:cs typeface="+mn-cs"/>
                        </a:rPr>
                        <a:t>Haemophilus</a:t>
                      </a:r>
                      <a:r>
                        <a:rPr lang="en-US" sz="1800" b="0" i="1" kern="1200" dirty="0" smtClean="0">
                          <a:solidFill>
                            <a:schemeClr val="dk1"/>
                          </a:solidFill>
                          <a:latin typeface="+mn-lt"/>
                          <a:ea typeface="+mn-ea"/>
                          <a:cs typeface="+mn-cs"/>
                        </a:rPr>
                        <a:t> </a:t>
                      </a:r>
                      <a:r>
                        <a:rPr lang="en-US" sz="1800" b="0" i="1" kern="1200" dirty="0" err="1" smtClean="0">
                          <a:solidFill>
                            <a:schemeClr val="dk1"/>
                          </a:solidFill>
                          <a:latin typeface="+mn-lt"/>
                          <a:ea typeface="+mn-ea"/>
                          <a:cs typeface="+mn-cs"/>
                        </a:rPr>
                        <a:t>influenzae</a:t>
                      </a:r>
                      <a:r>
                        <a:rPr lang="en-US" sz="1800" b="0" i="1" kern="1200" dirty="0" smtClean="0">
                          <a:solidFill>
                            <a:schemeClr val="dk1"/>
                          </a:solidFill>
                          <a:latin typeface="+mn-lt"/>
                          <a:ea typeface="+mn-ea"/>
                          <a:cs typeface="+mn-cs"/>
                        </a:rPr>
                        <a:t> Streptococcus pyogenes</a:t>
                      </a:r>
                      <a:endParaRPr lang="el-GR" sz="1800" b="0" i="1" kern="1200" dirty="0" smtClean="0">
                        <a:solidFill>
                          <a:schemeClr val="dk1"/>
                        </a:solidFill>
                        <a:latin typeface="+mn-lt"/>
                        <a:ea typeface="+mn-ea"/>
                        <a:cs typeface="+mn-cs"/>
                      </a:endParaRPr>
                    </a:p>
                    <a:p>
                      <a:r>
                        <a:rPr lang="en-US" sz="1800" b="0" i="1" kern="1200" dirty="0" smtClean="0">
                          <a:solidFill>
                            <a:schemeClr val="dk1"/>
                          </a:solidFill>
                          <a:latin typeface="+mn-lt"/>
                          <a:ea typeface="+mn-ea"/>
                          <a:cs typeface="+mn-cs"/>
                        </a:rPr>
                        <a:t>Moraxella catarrhalis Staphylococcus aureus</a:t>
                      </a:r>
                      <a:r>
                        <a:rPr lang="en-GB" sz="1800" b="0" i="1" kern="1200" dirty="0" smtClean="0">
                          <a:solidFill>
                            <a:schemeClr val="dk1"/>
                          </a:solidFill>
                          <a:latin typeface="+mn-lt"/>
                          <a:ea typeface="+mn-ea"/>
                          <a:cs typeface="+mn-cs"/>
                        </a:rPr>
                        <a:t> </a:t>
                      </a:r>
                      <a:endParaRPr lang="el-GR" b="0" i="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0" u="sng" kern="1200" dirty="0" err="1" smtClean="0">
                          <a:solidFill>
                            <a:schemeClr val="dk1"/>
                          </a:solidFill>
                          <a:latin typeface="+mn-lt"/>
                          <a:ea typeface="+mn-ea"/>
                          <a:cs typeface="+mn-cs"/>
                        </a:rPr>
                        <a:t>Επιγλωτίτιδα</a:t>
                      </a:r>
                      <a:endParaRPr lang="el-GR" sz="1800" b="0" kern="1200" dirty="0" smtClean="0">
                        <a:solidFill>
                          <a:schemeClr val="dk1"/>
                        </a:solidFill>
                        <a:latin typeface="+mn-lt"/>
                        <a:ea typeface="+mn-ea"/>
                        <a:cs typeface="+mn-cs"/>
                      </a:endParaRPr>
                    </a:p>
                    <a:p>
                      <a:endParaRPr lang="el-GR" dirty="0"/>
                    </a:p>
                  </a:txBody>
                  <a:tcPr/>
                </a:tc>
                <a:tc>
                  <a:txBody>
                    <a:bodyPr/>
                    <a:lstStyle/>
                    <a:p>
                      <a:r>
                        <a:rPr lang="en-US" sz="1800" b="0" i="1" kern="1200" dirty="0" err="1" smtClean="0">
                          <a:solidFill>
                            <a:schemeClr val="dk1"/>
                          </a:solidFill>
                          <a:latin typeface="+mn-lt"/>
                          <a:ea typeface="+mn-ea"/>
                          <a:cs typeface="+mn-cs"/>
                        </a:rPr>
                        <a:t>Haemophilus</a:t>
                      </a:r>
                      <a:r>
                        <a:rPr lang="en-US" sz="1800" b="0" i="1" kern="1200" dirty="0" smtClean="0">
                          <a:solidFill>
                            <a:schemeClr val="dk1"/>
                          </a:solidFill>
                          <a:latin typeface="+mn-lt"/>
                          <a:ea typeface="+mn-ea"/>
                          <a:cs typeface="+mn-cs"/>
                        </a:rPr>
                        <a:t> </a:t>
                      </a:r>
                      <a:r>
                        <a:rPr lang="en-US" sz="1800" b="0" i="1" kern="1200" dirty="0" err="1" smtClean="0">
                          <a:solidFill>
                            <a:schemeClr val="dk1"/>
                          </a:solidFill>
                          <a:latin typeface="+mn-lt"/>
                          <a:ea typeface="+mn-ea"/>
                          <a:cs typeface="+mn-cs"/>
                        </a:rPr>
                        <a:t>influenzae</a:t>
                      </a:r>
                      <a:r>
                        <a:rPr lang="en-US" sz="1800" b="0" i="1" kern="1200" dirty="0" smtClean="0">
                          <a:solidFill>
                            <a:schemeClr val="dk1"/>
                          </a:solidFill>
                          <a:latin typeface="+mn-lt"/>
                          <a:ea typeface="+mn-ea"/>
                          <a:cs typeface="+mn-cs"/>
                        </a:rPr>
                        <a:t> </a:t>
                      </a:r>
                      <a:r>
                        <a:rPr lang="el-GR" sz="1800" b="0" kern="1200" dirty="0" smtClean="0">
                          <a:solidFill>
                            <a:schemeClr val="dk1"/>
                          </a:solidFill>
                          <a:latin typeface="+mn-lt"/>
                          <a:ea typeface="+mn-ea"/>
                          <a:cs typeface="+mn-cs"/>
                        </a:rPr>
                        <a:t>τύπου </a:t>
                      </a:r>
                      <a:r>
                        <a:rPr lang="en-US" sz="1800" b="0" kern="1200" dirty="0" smtClean="0">
                          <a:solidFill>
                            <a:schemeClr val="dk1"/>
                          </a:solidFill>
                          <a:latin typeface="+mn-lt"/>
                          <a:ea typeface="+mn-ea"/>
                          <a:cs typeface="+mn-cs"/>
                        </a:rPr>
                        <a:t>b</a:t>
                      </a:r>
                      <a:endParaRPr lang="el-GR" dirty="0"/>
                    </a:p>
                  </a:txBody>
                  <a:tcPr/>
                </a:tc>
              </a:tr>
              <a:tr h="370840">
                <a:tc>
                  <a:txBody>
                    <a:bodyPr/>
                    <a:lstStyle/>
                    <a:p>
                      <a:r>
                        <a:rPr lang="el-GR" sz="1800" b="0" u="none" kern="1200" dirty="0" smtClean="0">
                          <a:solidFill>
                            <a:schemeClr val="dk1"/>
                          </a:solidFill>
                          <a:latin typeface="+mn-lt"/>
                          <a:ea typeface="+mn-ea"/>
                          <a:cs typeface="+mn-cs"/>
                        </a:rPr>
                        <a:t>Κοκίτης</a:t>
                      </a:r>
                      <a:r>
                        <a:rPr lang="en-GB" sz="1800" b="0" u="none" kern="1200" dirty="0" smtClean="0">
                          <a:solidFill>
                            <a:schemeClr val="dk1"/>
                          </a:solidFill>
                          <a:latin typeface="+mn-lt"/>
                          <a:ea typeface="+mn-ea"/>
                          <a:cs typeface="+mn-cs"/>
                        </a:rPr>
                        <a:t>   </a:t>
                      </a:r>
                      <a:endParaRPr lang="el-GR" b="0" u="none" dirty="0"/>
                    </a:p>
                  </a:txBody>
                  <a:tcPr/>
                </a:tc>
                <a:tc>
                  <a:txBody>
                    <a:bodyPr/>
                    <a:lstStyle/>
                    <a:p>
                      <a:r>
                        <a:rPr lang="en-US" sz="1800" b="0" i="1" kern="1200" dirty="0" smtClean="0">
                          <a:solidFill>
                            <a:schemeClr val="dk1"/>
                          </a:solidFill>
                          <a:latin typeface="+mn-lt"/>
                          <a:ea typeface="+mn-ea"/>
                          <a:cs typeface="+mn-cs"/>
                        </a:rPr>
                        <a:t>Bordetella pertussis</a:t>
                      </a:r>
                      <a:endParaRPr lang="el-GR" sz="1800" b="0" i="1" kern="1200" dirty="0" smtClean="0">
                        <a:solidFill>
                          <a:schemeClr val="dk1"/>
                        </a:solidFill>
                        <a:latin typeface="+mn-lt"/>
                        <a:ea typeface="+mn-ea"/>
                        <a:cs typeface="+mn-cs"/>
                      </a:endParaRPr>
                    </a:p>
                    <a:p>
                      <a:r>
                        <a:rPr lang="en-US" sz="1800" b="0" i="1" kern="1200" dirty="0" smtClean="0">
                          <a:solidFill>
                            <a:schemeClr val="dk1"/>
                          </a:solidFill>
                          <a:latin typeface="+mn-lt"/>
                          <a:ea typeface="+mn-ea"/>
                          <a:cs typeface="+mn-cs"/>
                        </a:rPr>
                        <a:t>Bordetella parapertussis</a:t>
                      </a:r>
                      <a:endParaRPr lang="el-GR" sz="1800" b="0" i="1" kern="1200" dirty="0" smtClean="0">
                        <a:solidFill>
                          <a:schemeClr val="dk1"/>
                        </a:solidFill>
                        <a:latin typeface="+mn-lt"/>
                        <a:ea typeface="+mn-ea"/>
                        <a:cs typeface="+mn-cs"/>
                      </a:endParaRPr>
                    </a:p>
                    <a:p>
                      <a:r>
                        <a:rPr lang="en-US" sz="1800" b="0" i="1" kern="1200" dirty="0" smtClean="0">
                          <a:solidFill>
                            <a:schemeClr val="dk1"/>
                          </a:solidFill>
                          <a:latin typeface="+mn-lt"/>
                          <a:ea typeface="+mn-ea"/>
                          <a:cs typeface="+mn-cs"/>
                        </a:rPr>
                        <a:t>Bordetella bronchiseptica</a:t>
                      </a:r>
                      <a:endParaRPr lang="el-GR" sz="1800" b="0" i="1" kern="1200" dirty="0" smtClean="0">
                        <a:solidFill>
                          <a:schemeClr val="dk1"/>
                        </a:solidFill>
                        <a:latin typeface="+mn-lt"/>
                        <a:ea typeface="+mn-ea"/>
                        <a:cs typeface="+mn-cs"/>
                      </a:endParaRPr>
                    </a:p>
                    <a:p>
                      <a:r>
                        <a:rPr lang="el-GR" sz="1800" b="0" kern="1200" dirty="0" smtClean="0">
                          <a:solidFill>
                            <a:schemeClr val="dk1"/>
                          </a:solidFill>
                          <a:latin typeface="+mn-lt"/>
                          <a:ea typeface="+mn-ea"/>
                          <a:cs typeface="+mn-cs"/>
                        </a:rPr>
                        <a:t>Αδενοϊοί</a:t>
                      </a:r>
                      <a:endParaRPr lang="el-GR"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71736" y="2071678"/>
            <a:ext cx="4071966" cy="2031325"/>
          </a:xfrm>
          <a:prstGeom prst="rect">
            <a:avLst/>
          </a:prstGeom>
          <a:noFill/>
          <a:ln>
            <a:solidFill>
              <a:schemeClr val="tx2">
                <a:lumMod val="60000"/>
                <a:lumOff val="40000"/>
              </a:schemeClr>
            </a:solidFill>
          </a:ln>
        </p:spPr>
        <p:txBody>
          <a:bodyPr wrap="square" rtlCol="0">
            <a:spAutoFit/>
          </a:bodyPr>
          <a:lstStyle/>
          <a:p>
            <a:pPr algn="ctr"/>
            <a:r>
              <a:rPr lang="el-GR" b="1" dirty="0" smtClean="0"/>
              <a:t>Ωτίτιδα</a:t>
            </a:r>
          </a:p>
          <a:p>
            <a:pPr algn="ctr"/>
            <a:endParaRPr lang="el-GR" b="1" dirty="0" smtClean="0"/>
          </a:p>
          <a:p>
            <a:r>
              <a:rPr lang="el-GR" dirty="0" smtClean="0"/>
              <a:t>Φλεγμονή του έξω, μέσου ή εσωτερικού ωτός. Πιο συχνή είναι η οξεία ωτίτιδα του μέσου ωτός. Τα μικροβιακά αίτια είναι τα ίδια με αυτά της οξείας ιγμορίτιδας</a:t>
            </a:r>
            <a:r>
              <a:rPr lang="el-GR" b="1" dirty="0" smtClean="0"/>
              <a:t> </a:t>
            </a:r>
            <a:endParaRPr lang="el-GR" b="1" dirty="0"/>
          </a:p>
        </p:txBody>
      </p:sp>
      <p:sp>
        <p:nvSpPr>
          <p:cNvPr id="2050" name="AutoShape 2" descr="Αποτέλεσμα εικόνας για ωτιτιδ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αναπνευστικο συστημα"/>
          <p:cNvPicPr>
            <a:picLocks noChangeAspect="1" noChangeArrowheads="1"/>
          </p:cNvPicPr>
          <p:nvPr/>
        </p:nvPicPr>
        <p:blipFill>
          <a:blip r:embed="rId2" cstate="print"/>
          <a:srcRect/>
          <a:stretch>
            <a:fillRect/>
          </a:stretch>
        </p:blipFill>
        <p:spPr bwMode="auto">
          <a:xfrm>
            <a:off x="714348" y="928717"/>
            <a:ext cx="7845449" cy="571499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Eleni\Τα έγγραφά μου\Downloads\72b.jpg"/>
          <p:cNvPicPr>
            <a:picLocks noChangeAspect="1" noChangeArrowheads="1"/>
          </p:cNvPicPr>
          <p:nvPr/>
        </p:nvPicPr>
        <p:blipFill>
          <a:blip r:embed="rId2" cstate="print"/>
          <a:srcRect/>
          <a:stretch>
            <a:fillRect/>
          </a:stretch>
        </p:blipFill>
        <p:spPr bwMode="auto">
          <a:xfrm>
            <a:off x="762000" y="2214554"/>
            <a:ext cx="7620000" cy="34417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857224" y="1714488"/>
          <a:ext cx="707236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857224" y="1214422"/>
            <a:ext cx="7072362" cy="369332"/>
          </a:xfrm>
          <a:prstGeom prst="rect">
            <a:avLst/>
          </a:prstGeom>
          <a:noFill/>
          <a:ln>
            <a:solidFill>
              <a:schemeClr val="accent2">
                <a:lumMod val="75000"/>
              </a:schemeClr>
            </a:solidFill>
          </a:ln>
        </p:spPr>
        <p:txBody>
          <a:bodyPr wrap="square" rtlCol="0">
            <a:spAutoFit/>
          </a:bodyPr>
          <a:lstStyle/>
          <a:p>
            <a:pPr algn="ctr"/>
            <a:r>
              <a:rPr lang="el-GR" b="1" dirty="0" smtClean="0">
                <a:solidFill>
                  <a:schemeClr val="bg1"/>
                </a:solidFill>
              </a:rPr>
              <a:t>Ωτίτιδα </a:t>
            </a:r>
            <a:endParaRPr lang="el-GR" b="1"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Eleni\Τα έγγραφά μου\Downloads\Mastoiditis (1).jpg"/>
          <p:cNvPicPr>
            <a:picLocks noChangeAspect="1" noChangeArrowheads="1"/>
          </p:cNvPicPr>
          <p:nvPr/>
        </p:nvPicPr>
        <p:blipFill>
          <a:blip r:embed="rId2" cstate="print"/>
          <a:srcRect/>
          <a:stretch>
            <a:fillRect/>
          </a:stretch>
        </p:blipFill>
        <p:spPr bwMode="auto">
          <a:xfrm>
            <a:off x="642910" y="1714488"/>
            <a:ext cx="3810000" cy="2838450"/>
          </a:xfrm>
          <a:prstGeom prst="rect">
            <a:avLst/>
          </a:prstGeom>
          <a:noFill/>
        </p:spPr>
      </p:pic>
      <p:pic>
        <p:nvPicPr>
          <p:cNvPr id="272386" name="Picture 2" descr="C:\Documents and Settings\Eleni\Τα έγγραφά μου\Downloads\αρχείο λήψης (11).jpg"/>
          <p:cNvPicPr>
            <a:picLocks noChangeAspect="1" noChangeArrowheads="1"/>
          </p:cNvPicPr>
          <p:nvPr/>
        </p:nvPicPr>
        <p:blipFill>
          <a:blip r:embed="rId3" cstate="print"/>
          <a:srcRect/>
          <a:stretch>
            <a:fillRect/>
          </a:stretch>
        </p:blipFill>
        <p:spPr bwMode="auto">
          <a:xfrm>
            <a:off x="5572132" y="1714488"/>
            <a:ext cx="2643206" cy="2714644"/>
          </a:xfrm>
          <a:prstGeom prst="rect">
            <a:avLst/>
          </a:prstGeom>
          <a:noFill/>
        </p:spPr>
      </p:pic>
      <p:sp>
        <p:nvSpPr>
          <p:cNvPr id="6" name="5 - TextBox"/>
          <p:cNvSpPr txBox="1"/>
          <p:nvPr/>
        </p:nvSpPr>
        <p:spPr>
          <a:xfrm>
            <a:off x="428596" y="4714884"/>
            <a:ext cx="4143404" cy="1169551"/>
          </a:xfrm>
          <a:prstGeom prst="rect">
            <a:avLst/>
          </a:prstGeom>
          <a:noFill/>
          <a:ln>
            <a:solidFill>
              <a:schemeClr val="tx2">
                <a:lumMod val="60000"/>
                <a:lumOff val="40000"/>
              </a:schemeClr>
            </a:solidFill>
          </a:ln>
        </p:spPr>
        <p:txBody>
          <a:bodyPr wrap="square" rtlCol="0">
            <a:spAutoFit/>
          </a:bodyPr>
          <a:lstStyle/>
          <a:p>
            <a:r>
              <a:rPr lang="el-GR" sz="1400" dirty="0" smtClean="0"/>
              <a:t>Μαστοειδής απόφυση: απόφυση του κροταφικού οστού σε σχήμα πυραμίδας, όπου προσφύονται οι μύες που στρέφουν την κεφαλή. Στο εσωτερικό της περιέχονται πολυάριθμες κοιλότητες, οι μαστοειδείς κυψέλες, οι οποίες επικοινωνούν με το μέσο αυτί</a:t>
            </a:r>
            <a:endParaRPr lang="el-GR" sz="1400" dirty="0"/>
          </a:p>
        </p:txBody>
      </p:sp>
      <p:sp>
        <p:nvSpPr>
          <p:cNvPr id="7" name="6 - TextBox"/>
          <p:cNvSpPr txBox="1"/>
          <p:nvPr/>
        </p:nvSpPr>
        <p:spPr>
          <a:xfrm>
            <a:off x="5072066" y="4714884"/>
            <a:ext cx="3643338" cy="1600438"/>
          </a:xfrm>
          <a:prstGeom prst="rect">
            <a:avLst/>
          </a:prstGeom>
          <a:noFill/>
          <a:ln>
            <a:solidFill>
              <a:schemeClr val="tx2">
                <a:lumMod val="60000"/>
                <a:lumOff val="40000"/>
              </a:schemeClr>
            </a:solidFill>
          </a:ln>
        </p:spPr>
        <p:txBody>
          <a:bodyPr wrap="square" rtlCol="0">
            <a:spAutoFit/>
          </a:bodyPr>
          <a:lstStyle/>
          <a:p>
            <a:r>
              <a:rPr lang="el-GR" sz="1400" dirty="0" smtClean="0"/>
              <a:t>Οι φλεγμονή των μαστοειδών κοιλοτήτων ονομάζονται μαστοειδίτιδα και συνήθως είναι επιπλοκή της μέσης ωτίτιδας. Μπορεί να επεκταθεί προς τα έξω ή προς την κρανιακή κοιλότητα. Στην τελευταία περίπτωση είναι πιθανό να προκληθεί ενδοκρανιακό απόστημα ή μηνιγγίτιδα </a:t>
            </a:r>
            <a:endParaRPr lang="el-GR" sz="1400" dirty="0"/>
          </a:p>
        </p:txBody>
      </p:sp>
      <p:sp>
        <p:nvSpPr>
          <p:cNvPr id="8" name="7 - TextBox"/>
          <p:cNvSpPr txBox="1"/>
          <p:nvPr/>
        </p:nvSpPr>
        <p:spPr>
          <a:xfrm>
            <a:off x="785786" y="1000108"/>
            <a:ext cx="7572428" cy="369332"/>
          </a:xfrm>
          <a:prstGeom prst="rect">
            <a:avLst/>
          </a:prstGeom>
          <a:noFill/>
          <a:ln>
            <a:solidFill>
              <a:schemeClr val="accent2"/>
            </a:solidFill>
          </a:ln>
        </p:spPr>
        <p:txBody>
          <a:bodyPr wrap="square" rtlCol="0">
            <a:spAutoFit/>
          </a:bodyPr>
          <a:lstStyle/>
          <a:p>
            <a:pPr algn="ctr"/>
            <a:r>
              <a:rPr lang="el-GR" b="1" dirty="0" smtClean="0">
                <a:solidFill>
                  <a:schemeClr val="bg1"/>
                </a:solidFill>
              </a:rPr>
              <a:t>Μαστοειδίτιδα</a:t>
            </a:r>
            <a:r>
              <a:rPr lang="el-GR" dirty="0" smtClean="0">
                <a:solidFill>
                  <a:schemeClr val="bg1"/>
                </a:solidFill>
              </a:rPr>
              <a:t> </a:t>
            </a:r>
            <a:endParaRPr lang="el-GR"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429256" y="1773784"/>
            <a:ext cx="3429024" cy="369332"/>
          </a:xfrm>
          <a:prstGeom prst="rect">
            <a:avLst/>
          </a:prstGeom>
          <a:noFill/>
          <a:ln>
            <a:solidFill>
              <a:schemeClr val="tx2">
                <a:lumMod val="60000"/>
                <a:lumOff val="40000"/>
              </a:schemeClr>
            </a:solidFill>
          </a:ln>
        </p:spPr>
        <p:txBody>
          <a:bodyPr wrap="square" rtlCol="0">
            <a:spAutoFit/>
          </a:bodyPr>
          <a:lstStyle/>
          <a:p>
            <a:pPr algn="ctr"/>
            <a:r>
              <a:rPr lang="el-GR" b="1" dirty="0" smtClean="0"/>
              <a:t>Επιγλωττίδα </a:t>
            </a:r>
            <a:endParaRPr lang="el-GR" b="1" dirty="0"/>
          </a:p>
        </p:txBody>
      </p:sp>
      <p:pic>
        <p:nvPicPr>
          <p:cNvPr id="273410" name="Picture 2" descr="C:\Documents and Settings\Eleni\Τα έγγραφά μου\Downloads\krcni.png"/>
          <p:cNvPicPr>
            <a:picLocks noChangeAspect="1" noChangeArrowheads="1"/>
          </p:cNvPicPr>
          <p:nvPr/>
        </p:nvPicPr>
        <p:blipFill>
          <a:blip r:embed="rId2" cstate="print"/>
          <a:srcRect/>
          <a:stretch>
            <a:fillRect/>
          </a:stretch>
        </p:blipFill>
        <p:spPr bwMode="auto">
          <a:xfrm>
            <a:off x="142844" y="2238396"/>
            <a:ext cx="4445000" cy="4191000"/>
          </a:xfrm>
          <a:prstGeom prst="rect">
            <a:avLst/>
          </a:prstGeom>
          <a:noFill/>
        </p:spPr>
      </p:pic>
      <p:sp>
        <p:nvSpPr>
          <p:cNvPr id="7" name="6 - TextBox"/>
          <p:cNvSpPr txBox="1"/>
          <p:nvPr/>
        </p:nvSpPr>
        <p:spPr>
          <a:xfrm>
            <a:off x="5429256" y="2285992"/>
            <a:ext cx="3429024" cy="954107"/>
          </a:xfrm>
          <a:prstGeom prst="rect">
            <a:avLst/>
          </a:prstGeom>
          <a:noFill/>
          <a:ln>
            <a:solidFill>
              <a:schemeClr val="tx2">
                <a:lumMod val="60000"/>
                <a:lumOff val="40000"/>
              </a:schemeClr>
            </a:solidFill>
          </a:ln>
        </p:spPr>
        <p:txBody>
          <a:bodyPr wrap="square" rtlCol="0">
            <a:spAutoFit/>
          </a:bodyPr>
          <a:lstStyle/>
          <a:p>
            <a:r>
              <a:rPr lang="el-GR" sz="1400" dirty="0" smtClean="0"/>
              <a:t>Οξεία βακτηριακή λοίμωξη της επιγλωττίδας. Εμφανίζεται κυρίως σε παιδιά. Εξελίσσεται γρήγορα και επηρεάζει την αναπνοή, φράζοντας τους αεραγωγούς</a:t>
            </a:r>
            <a:endParaRPr lang="el-GR"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Eleni\Τα έγγραφά μου\Downloads\cIpEWQ92pMey_s560x560.jpg"/>
          <p:cNvPicPr>
            <a:picLocks noChangeAspect="1" noChangeArrowheads="1"/>
          </p:cNvPicPr>
          <p:nvPr/>
        </p:nvPicPr>
        <p:blipFill>
          <a:blip r:embed="rId2" cstate="print"/>
          <a:srcRect/>
          <a:stretch>
            <a:fillRect/>
          </a:stretch>
        </p:blipFill>
        <p:spPr bwMode="auto">
          <a:xfrm>
            <a:off x="3857620" y="2000240"/>
            <a:ext cx="4476744" cy="4100504"/>
          </a:xfrm>
          <a:prstGeom prst="rect">
            <a:avLst/>
          </a:prstGeom>
          <a:noFill/>
        </p:spPr>
      </p:pic>
      <p:sp>
        <p:nvSpPr>
          <p:cNvPr id="5" name="4 - TextBox"/>
          <p:cNvSpPr txBox="1"/>
          <p:nvPr/>
        </p:nvSpPr>
        <p:spPr>
          <a:xfrm>
            <a:off x="285720" y="2143116"/>
            <a:ext cx="3143272" cy="3539430"/>
          </a:xfrm>
          <a:prstGeom prst="rect">
            <a:avLst/>
          </a:prstGeom>
          <a:noFill/>
          <a:ln>
            <a:solidFill>
              <a:schemeClr val="accent1"/>
            </a:solidFill>
          </a:ln>
        </p:spPr>
        <p:txBody>
          <a:bodyPr wrap="square" rtlCol="0">
            <a:spAutoFit/>
          </a:bodyPr>
          <a:lstStyle/>
          <a:p>
            <a:r>
              <a:rPr lang="el-GR" sz="1400" dirty="0" smtClean="0"/>
              <a:t>Η επιγλωττίδα φυσιολογικά δεν φαίνεται από τη στοματική κοιλότητα. Η λοίμωξη της επιγλωττίδας οφείλεται στις περισσότερες περιπτώσεις στο βακτήριο </a:t>
            </a:r>
            <a:r>
              <a:rPr lang="en-US" sz="1400" i="1" dirty="0" smtClean="0"/>
              <a:t>Haemophilus influenzae type b</a:t>
            </a:r>
            <a:r>
              <a:rPr lang="el-GR" sz="1400" i="1" dirty="0" smtClean="0"/>
              <a:t>. </a:t>
            </a:r>
            <a:r>
              <a:rPr lang="el-GR" sz="1400" dirty="0" smtClean="0"/>
              <a:t>Το μικρόβιο απομονώνεται στα περισσότερα παιδιά με το σύνδρομο και στο ¼ των περιπτώσεων των ενηλίκων.</a:t>
            </a:r>
          </a:p>
          <a:p>
            <a:r>
              <a:rPr lang="el-GR" sz="1400" dirty="0" smtClean="0"/>
              <a:t>Δεν είναι γνωστό αν στην πάθηση εμπλέκονται άμεσα και ιοί.</a:t>
            </a:r>
          </a:p>
          <a:p>
            <a:endParaRPr lang="el-GR" sz="1400" dirty="0" smtClean="0"/>
          </a:p>
          <a:p>
            <a:r>
              <a:rPr lang="el-GR" sz="1400" dirty="0" smtClean="0"/>
              <a:t>Η ασθένεια εκδηλώνεται με την εμφάνιση υψηλού πυρετού, δυσκολία στην αναπνοή, την κατάποση και την ομιλία. Υπάρχει σιελόρροια, ενώ σπάνια συνυπάρχει βήχας </a:t>
            </a:r>
            <a:r>
              <a:rPr lang="en-US" sz="1400" dirty="0" smtClean="0"/>
              <a:t> </a:t>
            </a:r>
            <a:endParaRPr lang="el-GR"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92880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500166" y="1357298"/>
            <a:ext cx="6072230" cy="369332"/>
          </a:xfrm>
          <a:prstGeom prst="rect">
            <a:avLst/>
          </a:prstGeom>
          <a:noFill/>
          <a:ln>
            <a:solidFill>
              <a:schemeClr val="accent2"/>
            </a:solidFill>
          </a:ln>
        </p:spPr>
        <p:txBody>
          <a:bodyPr wrap="square" rtlCol="0">
            <a:spAutoFit/>
          </a:bodyPr>
          <a:lstStyle/>
          <a:p>
            <a:pPr algn="ctr"/>
            <a:r>
              <a:rPr lang="el-GR" b="1" dirty="0" smtClean="0">
                <a:solidFill>
                  <a:schemeClr val="bg1"/>
                </a:solidFill>
              </a:rPr>
              <a:t>Επιγλωττίτιδα</a:t>
            </a:r>
            <a:r>
              <a:rPr lang="el-GR" b="1" dirty="0" smtClean="0"/>
              <a:t> </a:t>
            </a:r>
            <a:endParaRPr lang="el-GR"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00298" y="1714488"/>
            <a:ext cx="4357718" cy="369332"/>
          </a:xfrm>
          <a:prstGeom prst="rect">
            <a:avLst/>
          </a:prstGeom>
          <a:noFill/>
          <a:ln>
            <a:solidFill>
              <a:schemeClr val="tx2"/>
            </a:solidFill>
          </a:ln>
        </p:spPr>
        <p:txBody>
          <a:bodyPr wrap="square" rtlCol="0">
            <a:spAutoFit/>
          </a:bodyPr>
          <a:lstStyle/>
          <a:p>
            <a:pPr algn="ctr"/>
            <a:r>
              <a:rPr lang="el-GR" b="1" dirty="0" smtClean="0"/>
              <a:t>Κοκκύτης </a:t>
            </a:r>
            <a:endParaRPr lang="el-GR" b="1" dirty="0"/>
          </a:p>
        </p:txBody>
      </p:sp>
      <p:sp>
        <p:nvSpPr>
          <p:cNvPr id="6" name="5 - TextBox"/>
          <p:cNvSpPr txBox="1"/>
          <p:nvPr/>
        </p:nvSpPr>
        <p:spPr>
          <a:xfrm>
            <a:off x="2500298" y="2214554"/>
            <a:ext cx="4357718" cy="1569660"/>
          </a:xfrm>
          <a:prstGeom prst="rect">
            <a:avLst/>
          </a:prstGeom>
          <a:noFill/>
          <a:ln>
            <a:solidFill>
              <a:schemeClr val="accent1"/>
            </a:solidFill>
          </a:ln>
        </p:spPr>
        <p:txBody>
          <a:bodyPr wrap="square" rtlCol="0">
            <a:spAutoFit/>
          </a:bodyPr>
          <a:lstStyle/>
          <a:p>
            <a:r>
              <a:rPr lang="el-GR" sz="1600" dirty="0" smtClean="0"/>
              <a:t>Ο κοκκύτης είναι οξεία μικροβιακή λοίμωξη του αναπνευστικού συστήματος. Οφείλεται κυρίως στον αιμόφιλο του κοκκύτη </a:t>
            </a:r>
            <a:r>
              <a:rPr lang="en-US" sz="1600" dirty="0" smtClean="0"/>
              <a:t>(</a:t>
            </a:r>
            <a:r>
              <a:rPr lang="en-US" sz="1600" i="1" dirty="0" smtClean="0"/>
              <a:t>Bordetella pertussis)</a:t>
            </a:r>
            <a:r>
              <a:rPr lang="el-GR" sz="1600" i="1" dirty="0" smtClean="0"/>
              <a:t>. </a:t>
            </a:r>
            <a:r>
              <a:rPr lang="el-GR" sz="1600" dirty="0" smtClean="0"/>
              <a:t>Προσβάλλει συχνότερα τα βρέφη και τα μικρά παιδιά, στα οποία μπορεί να προκαλέσει σοβαρές επιπλοκές</a:t>
            </a:r>
            <a:endParaRPr lang="el-GR" sz="1600" dirty="0"/>
          </a:p>
        </p:txBody>
      </p:sp>
      <p:pic>
        <p:nvPicPr>
          <p:cNvPr id="7" name="Picture 3" descr="C:\Documents and Settings\user\Τα έγγραφά μου\Downloads\93f28571-59a0-4f98-a02f-367a73a37e14.jpg"/>
          <p:cNvPicPr>
            <a:picLocks noChangeAspect="1" noChangeArrowheads="1"/>
          </p:cNvPicPr>
          <p:nvPr/>
        </p:nvPicPr>
        <p:blipFill>
          <a:blip r:embed="rId2" cstate="print"/>
          <a:srcRect/>
          <a:stretch>
            <a:fillRect/>
          </a:stretch>
        </p:blipFill>
        <p:spPr bwMode="auto">
          <a:xfrm>
            <a:off x="3275856" y="3905270"/>
            <a:ext cx="2590800" cy="23812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000100" y="1785926"/>
          <a:ext cx="707236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11760" y="1988098"/>
            <a:ext cx="432048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n-US" b="1" i="1" dirty="0" smtClean="0"/>
              <a:t>Bordetella </a:t>
            </a:r>
            <a:r>
              <a:rPr lang="el-GR" b="1" i="1" dirty="0" smtClean="0"/>
              <a:t>(</a:t>
            </a:r>
            <a:r>
              <a:rPr lang="el-GR" b="1" dirty="0" err="1" smtClean="0"/>
              <a:t>Μπορντετέλλα</a:t>
            </a:r>
            <a:r>
              <a:rPr lang="el-GR" b="1" dirty="0" smtClean="0"/>
              <a:t>) </a:t>
            </a:r>
            <a:endParaRPr lang="el-GR" b="1" dirty="0"/>
          </a:p>
        </p:txBody>
      </p:sp>
      <p:sp>
        <p:nvSpPr>
          <p:cNvPr id="3" name="2 - TextBox"/>
          <p:cNvSpPr txBox="1"/>
          <p:nvPr/>
        </p:nvSpPr>
        <p:spPr>
          <a:xfrm>
            <a:off x="2411760" y="2500306"/>
            <a:ext cx="4320480" cy="3046988"/>
          </a:xfrm>
          <a:prstGeom prst="rect">
            <a:avLst/>
          </a:prstGeom>
          <a:solidFill>
            <a:schemeClr val="accent1">
              <a:lumMod val="20000"/>
              <a:lumOff val="80000"/>
            </a:schemeClr>
          </a:solidFill>
        </p:spPr>
        <p:txBody>
          <a:bodyPr wrap="square" rtlCol="0">
            <a:spAutoFit/>
          </a:bodyPr>
          <a:lstStyle/>
          <a:p>
            <a:r>
              <a:rPr lang="el-GR" sz="1600" dirty="0" smtClean="0"/>
              <a:t>Στο γένος Μπορντετέλλα ανήκουν 7 είδη, από τα οποία τρία ευθύνονται για ασθένειες του ανθρώπου:</a:t>
            </a:r>
          </a:p>
          <a:p>
            <a:r>
              <a:rPr lang="en-US" sz="1600" b="1" i="1" dirty="0" smtClean="0"/>
              <a:t>Bordetella pertussis</a:t>
            </a:r>
            <a:r>
              <a:rPr lang="el-GR" sz="1600" b="1" i="1" dirty="0" smtClean="0"/>
              <a:t> </a:t>
            </a:r>
            <a:r>
              <a:rPr lang="el-GR" sz="1600" dirty="0" smtClean="0"/>
              <a:t>(Μπορντετέλλα του κοκκύτη)</a:t>
            </a:r>
            <a:endParaRPr lang="en-US" sz="1600" i="1" dirty="0" smtClean="0"/>
          </a:p>
          <a:p>
            <a:r>
              <a:rPr lang="en-US" sz="1600" b="1" i="1" dirty="0" smtClean="0"/>
              <a:t>Bordetella parapertussis</a:t>
            </a:r>
            <a:r>
              <a:rPr lang="el-GR" sz="1600" b="1" i="1" dirty="0" smtClean="0"/>
              <a:t> </a:t>
            </a:r>
            <a:r>
              <a:rPr lang="el-GR" sz="1600" dirty="0" smtClean="0"/>
              <a:t>(Μπορντετέλλα του παρακοκκύτη) η οποία ευθύνεται για ηπιότερη μορφή κοκκύτη</a:t>
            </a:r>
            <a:endParaRPr lang="en-US" sz="1600" i="1" dirty="0" smtClean="0"/>
          </a:p>
          <a:p>
            <a:r>
              <a:rPr lang="en-US" sz="1600" b="1" i="1" dirty="0" smtClean="0"/>
              <a:t>Bordetella bronchiseptica</a:t>
            </a:r>
            <a:r>
              <a:rPr lang="el-GR" sz="1600" b="1" i="1" dirty="0" smtClean="0"/>
              <a:t> </a:t>
            </a:r>
            <a:r>
              <a:rPr lang="el-GR" sz="1600" dirty="0" smtClean="0"/>
              <a:t>(Μπορντετέλλα η βρογχοσηπτική) ευθύνεται για αναπνευστικές λοιμώξεις σε σκύλους, χοίρους και ζώα του εργαστηρίου και ορισμένες φορές σε ανθρώπους με  συμπτώματα σαν του κοκκύτη</a:t>
            </a:r>
            <a:endParaRPr lang="el-G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1785918" y="1853254"/>
          <a:ext cx="6096000" cy="2504440"/>
        </p:xfrm>
        <a:graphic>
          <a:graphicData uri="http://schemas.openxmlformats.org/drawingml/2006/table">
            <a:tbl>
              <a:tblPr firstRow="1" bandRow="1">
                <a:tableStyleId>{5C22544A-7EE6-4342-B048-85BDC9FD1C3A}</a:tableStyleId>
              </a:tblPr>
              <a:tblGrid>
                <a:gridCol w="1857388"/>
                <a:gridCol w="4238612"/>
              </a:tblGrid>
              <a:tr h="370840">
                <a:tc gridSpan="2">
                  <a:txBody>
                    <a:bodyPr/>
                    <a:lstStyle/>
                    <a:p>
                      <a:pPr algn="ctr"/>
                      <a:r>
                        <a:rPr lang="el-GR" dirty="0" smtClean="0"/>
                        <a:t>Φυσιολογική</a:t>
                      </a:r>
                      <a:r>
                        <a:rPr lang="el-GR" baseline="0" dirty="0" smtClean="0"/>
                        <a:t> χλωρίδα ανώτερου αναπνευστικού συστήματος</a:t>
                      </a:r>
                      <a:endParaRPr lang="el-GR" dirty="0"/>
                    </a:p>
                  </a:txBody>
                  <a:tcPr/>
                </a:tc>
                <a:tc hMerge="1">
                  <a:txBody>
                    <a:bodyPr/>
                    <a:lstStyle/>
                    <a:p>
                      <a:endParaRPr lang="el-GR" dirty="0"/>
                    </a:p>
                  </a:txBody>
                  <a:tcPr/>
                </a:tc>
              </a:tr>
              <a:tr h="370840">
                <a:tc>
                  <a:txBody>
                    <a:bodyPr/>
                    <a:lstStyle/>
                    <a:p>
                      <a:r>
                        <a:rPr lang="el-GR" sz="1600" dirty="0" smtClean="0"/>
                        <a:t>Μύτη </a:t>
                      </a:r>
                      <a:endParaRPr lang="el-GR" sz="1600" dirty="0"/>
                    </a:p>
                  </a:txBody>
                  <a:tcPr/>
                </a:tc>
                <a:tc>
                  <a:txBody>
                    <a:bodyPr/>
                    <a:lstStyle/>
                    <a:p>
                      <a:r>
                        <a:rPr lang="en-US" sz="1600" i="1" dirty="0" smtClean="0"/>
                        <a:t>S. aureus, S epidermidis, Streptococcus</a:t>
                      </a:r>
                      <a:r>
                        <a:rPr lang="en-US" sz="1600" i="1" baseline="0" dirty="0" smtClean="0"/>
                        <a:t> pneumonia, Neisseria meningitides, Haemophilus influenzae, </a:t>
                      </a:r>
                      <a:r>
                        <a:rPr lang="el-GR" sz="1600" i="0" baseline="0" dirty="0" smtClean="0"/>
                        <a:t>αερόβια </a:t>
                      </a:r>
                      <a:r>
                        <a:rPr lang="el-GR" sz="1600" i="0" baseline="0" dirty="0" err="1" smtClean="0"/>
                        <a:t>κορυνοβακτηρίδια</a:t>
                      </a:r>
                      <a:r>
                        <a:rPr lang="el-GR" sz="1600" i="0" baseline="0" dirty="0" smtClean="0"/>
                        <a:t> (</a:t>
                      </a:r>
                      <a:r>
                        <a:rPr lang="el-GR" sz="1600" i="0" baseline="0" dirty="0" err="1" smtClean="0"/>
                        <a:t>διφθεροειδή</a:t>
                      </a:r>
                      <a:r>
                        <a:rPr lang="el-GR" sz="1600" i="0" baseline="0" dirty="0" smtClean="0"/>
                        <a:t>)</a:t>
                      </a:r>
                      <a:r>
                        <a:rPr lang="en-US" sz="1600" i="1" baseline="0" dirty="0" smtClean="0"/>
                        <a:t>  </a:t>
                      </a:r>
                      <a:endParaRPr lang="el-GR" sz="1600" i="1" dirty="0"/>
                    </a:p>
                  </a:txBody>
                  <a:tcPr/>
                </a:tc>
              </a:tr>
              <a:tr h="370840">
                <a:tc>
                  <a:txBody>
                    <a:bodyPr/>
                    <a:lstStyle/>
                    <a:p>
                      <a:r>
                        <a:rPr lang="el-GR" sz="1600" dirty="0" smtClean="0"/>
                        <a:t>φάρυγγας</a:t>
                      </a:r>
                      <a:endParaRPr lang="el-GR" sz="1600" dirty="0"/>
                    </a:p>
                  </a:txBody>
                  <a:tcPr/>
                </a:tc>
                <a:tc>
                  <a:txBody>
                    <a:bodyPr/>
                    <a:lstStyle/>
                    <a:p>
                      <a:r>
                        <a:rPr lang="en-US" sz="1600" i="1" dirty="0" smtClean="0"/>
                        <a:t>S. aureus, S epidermidis</a:t>
                      </a:r>
                      <a:r>
                        <a:rPr lang="el-GR" sz="1600" i="1" dirty="0" smtClean="0"/>
                        <a:t>, </a:t>
                      </a:r>
                      <a:r>
                        <a:rPr lang="el-GR" sz="1600" i="0" dirty="0" smtClean="0"/>
                        <a:t>πρασινίζοντες στρεπτόκοκκοι</a:t>
                      </a:r>
                      <a:r>
                        <a:rPr lang="el-GR" sz="1600" i="0" baseline="0" dirty="0" smtClean="0"/>
                        <a:t> (</a:t>
                      </a:r>
                      <a:r>
                        <a:rPr lang="en-US" sz="1600" i="1" baseline="0" dirty="0" smtClean="0"/>
                        <a:t>S. </a:t>
                      </a:r>
                      <a:r>
                        <a:rPr lang="en-US" sz="1600" i="1" baseline="0" dirty="0" err="1" smtClean="0"/>
                        <a:t>mitis</a:t>
                      </a:r>
                      <a:r>
                        <a:rPr lang="en-US" sz="1600" i="1" baseline="0" dirty="0" smtClean="0"/>
                        <a:t>, S. </a:t>
                      </a:r>
                      <a:r>
                        <a:rPr lang="en-US" sz="1600" i="1" baseline="0" dirty="0" err="1" smtClean="0"/>
                        <a:t>mutans</a:t>
                      </a:r>
                      <a:r>
                        <a:rPr lang="en-US" sz="1600" i="1" baseline="0" dirty="0" smtClean="0"/>
                        <a:t>, S. </a:t>
                      </a:r>
                      <a:r>
                        <a:rPr lang="en-US" sz="1600" i="1" baseline="0" dirty="0" err="1" smtClean="0"/>
                        <a:t>milleri</a:t>
                      </a:r>
                      <a:r>
                        <a:rPr lang="en-US" sz="1600" i="1" baseline="0" dirty="0" smtClean="0"/>
                        <a:t>, S. </a:t>
                      </a:r>
                      <a:r>
                        <a:rPr lang="en-US" sz="1600" i="1" baseline="0" dirty="0" err="1" smtClean="0"/>
                        <a:t>salivarius</a:t>
                      </a:r>
                      <a:r>
                        <a:rPr lang="en-US" sz="1600" i="1" baseline="0" dirty="0" smtClean="0"/>
                        <a:t>), </a:t>
                      </a:r>
                      <a:r>
                        <a:rPr lang="el-GR" sz="1600" i="0" baseline="0" dirty="0" err="1" smtClean="0"/>
                        <a:t>διφθεροειδή</a:t>
                      </a:r>
                      <a:r>
                        <a:rPr lang="el-GR" sz="1600" i="0" baseline="0" dirty="0" smtClean="0"/>
                        <a:t>, </a:t>
                      </a:r>
                      <a:r>
                        <a:rPr lang="en-US" sz="1600" i="1" baseline="0" dirty="0" smtClean="0"/>
                        <a:t>Moraxella catarrhalis, Neisseria</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843808" y="1500174"/>
            <a:ext cx="3384376" cy="923330"/>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Γενικά χαρακτηριστικά του βακτηρίου </a:t>
            </a:r>
            <a:r>
              <a:rPr lang="en-US" b="1" i="1" dirty="0" smtClean="0"/>
              <a:t>Bordetella </a:t>
            </a:r>
          </a:p>
          <a:p>
            <a:pPr algn="ctr"/>
            <a:r>
              <a:rPr lang="el-GR" b="1" dirty="0" smtClean="0"/>
              <a:t> </a:t>
            </a:r>
            <a:endParaRPr lang="el-GR" b="1" dirty="0"/>
          </a:p>
        </p:txBody>
      </p:sp>
      <p:sp>
        <p:nvSpPr>
          <p:cNvPr id="3" name="2 - TextBox"/>
          <p:cNvSpPr txBox="1"/>
          <p:nvPr/>
        </p:nvSpPr>
        <p:spPr>
          <a:xfrm>
            <a:off x="2843808" y="2564904"/>
            <a:ext cx="3384376" cy="2062103"/>
          </a:xfrm>
          <a:prstGeom prst="rect">
            <a:avLst/>
          </a:prstGeom>
          <a:solidFill>
            <a:schemeClr val="accent1">
              <a:lumMod val="20000"/>
              <a:lumOff val="80000"/>
            </a:schemeClr>
          </a:solidFill>
        </p:spPr>
        <p:txBody>
          <a:bodyPr wrap="square" rtlCol="0">
            <a:spAutoFit/>
          </a:bodyPr>
          <a:lstStyle/>
          <a:p>
            <a:pPr>
              <a:buFont typeface="Wingdings" pitchFamily="2" charset="2"/>
              <a:buChar char="§"/>
            </a:pPr>
            <a:r>
              <a:rPr lang="en-US" sz="1600" dirty="0" smtClean="0"/>
              <a:t>Gram </a:t>
            </a:r>
            <a:r>
              <a:rPr lang="el-GR" sz="1600" dirty="0" smtClean="0"/>
              <a:t>(-) βακτήρια</a:t>
            </a:r>
          </a:p>
          <a:p>
            <a:pPr>
              <a:buFont typeface="Wingdings" pitchFamily="2" charset="2"/>
              <a:buChar char="§"/>
            </a:pPr>
            <a:r>
              <a:rPr lang="el-GR" sz="1600" dirty="0" smtClean="0"/>
              <a:t>Εξαιρετικά μικρά κοκκοβακτηρίδια (0,2-0,5 Χ 1μ</a:t>
            </a:r>
            <a:r>
              <a:rPr lang="en-US" sz="1600" dirty="0" smtClean="0"/>
              <a:t>m)</a:t>
            </a:r>
            <a:endParaRPr lang="el-GR" sz="1600" dirty="0" smtClean="0"/>
          </a:p>
          <a:p>
            <a:pPr>
              <a:buFont typeface="Wingdings" pitchFamily="2" charset="2"/>
              <a:buChar char="§"/>
            </a:pPr>
            <a:r>
              <a:rPr lang="el-GR" sz="1600" dirty="0" smtClean="0"/>
              <a:t>Αερόβια</a:t>
            </a:r>
          </a:p>
          <a:p>
            <a:pPr>
              <a:buFont typeface="Wingdings" pitchFamily="2" charset="2"/>
              <a:buChar char="§"/>
            </a:pPr>
            <a:r>
              <a:rPr lang="el-GR" sz="1600" dirty="0" smtClean="0"/>
              <a:t>Ακίνητα </a:t>
            </a:r>
            <a:r>
              <a:rPr lang="en-US" sz="1600" dirty="0" smtClean="0"/>
              <a:t>(</a:t>
            </a:r>
            <a:r>
              <a:rPr lang="el-GR" sz="1600" dirty="0" smtClean="0"/>
              <a:t>η</a:t>
            </a:r>
            <a:r>
              <a:rPr lang="en-US" sz="1600" dirty="0" smtClean="0"/>
              <a:t> </a:t>
            </a:r>
            <a:r>
              <a:rPr lang="en-US" sz="1600" i="1" dirty="0" smtClean="0"/>
              <a:t>Bordetella bronchiseptica</a:t>
            </a:r>
            <a:r>
              <a:rPr lang="el-GR" sz="1600" i="1" dirty="0" smtClean="0"/>
              <a:t> </a:t>
            </a:r>
            <a:r>
              <a:rPr lang="el-GR" sz="1600" dirty="0" smtClean="0"/>
              <a:t>είναι κινητή)</a:t>
            </a:r>
            <a:r>
              <a:rPr lang="en-US" sz="1600" dirty="0" smtClean="0"/>
              <a:t> </a:t>
            </a:r>
            <a:endParaRPr lang="el-GR" sz="1600" dirty="0" smtClean="0"/>
          </a:p>
          <a:p>
            <a:pPr>
              <a:buFont typeface="Wingdings" pitchFamily="2" charset="2"/>
              <a:buChar char="§"/>
            </a:pPr>
            <a:r>
              <a:rPr lang="el-GR" sz="1600" dirty="0" smtClean="0"/>
              <a:t>Δεν ζυμώνουν σάκχαρα</a:t>
            </a:r>
          </a:p>
          <a:p>
            <a:pPr>
              <a:buFont typeface="Wingdings" pitchFamily="2" charset="2"/>
              <a:buChar char="§"/>
            </a:pPr>
            <a:r>
              <a:rPr lang="el-GR" sz="1600" dirty="0" smtClean="0"/>
              <a:t>Οξειδώνουν αμινοξέα</a:t>
            </a:r>
            <a:endParaRPr lang="el-GR"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212344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u="none" kern="1200" dirty="0" smtClean="0">
                          <a:solidFill>
                            <a:schemeClr val="lt1"/>
                          </a:solidFill>
                          <a:latin typeface="+mn-lt"/>
                          <a:ea typeface="+mn-ea"/>
                          <a:cs typeface="+mn-cs"/>
                        </a:rPr>
                        <a:t>Bordetella pertussis</a:t>
                      </a:r>
                      <a:r>
                        <a:rPr lang="el-GR" sz="1800" b="1" i="1" u="none" kern="1200" dirty="0" smtClean="0">
                          <a:solidFill>
                            <a:schemeClr val="lt1"/>
                          </a:solidFill>
                          <a:latin typeface="+mn-lt"/>
                          <a:ea typeface="+mn-ea"/>
                          <a:cs typeface="+mn-cs"/>
                        </a:rPr>
                        <a:t> </a:t>
                      </a:r>
                      <a:r>
                        <a:rPr lang="el-GR" sz="1800" b="1" u="none" kern="1200" dirty="0" smtClean="0">
                          <a:solidFill>
                            <a:schemeClr val="lt1"/>
                          </a:solidFill>
                          <a:latin typeface="+mn-lt"/>
                          <a:ea typeface="+mn-ea"/>
                          <a:cs typeface="+mn-cs"/>
                        </a:rPr>
                        <a:t>- Χαρακτηριστικά:</a:t>
                      </a:r>
                    </a:p>
                    <a:p>
                      <a:endParaRPr lang="el-GR" dirty="0"/>
                    </a:p>
                  </a:txBody>
                  <a:tcPr/>
                </a:tc>
              </a:tr>
              <a:tr h="370840">
                <a:tc>
                  <a:txBody>
                    <a:bodyPr/>
                    <a:lstStyle/>
                    <a:p>
                      <a:pPr algn="ctr"/>
                      <a:r>
                        <a:rPr lang="el-GR" sz="1800" b="0" kern="1200" dirty="0" smtClean="0">
                          <a:solidFill>
                            <a:schemeClr val="dk1"/>
                          </a:solidFill>
                          <a:latin typeface="+mn-lt"/>
                          <a:ea typeface="+mn-ea"/>
                          <a:cs typeface="+mn-cs"/>
                        </a:rPr>
                        <a:t>Κοκκοβακτηρίδιο, </a:t>
                      </a:r>
                      <a:r>
                        <a:rPr lang="en-US" sz="1800" b="0" kern="1200" dirty="0" smtClean="0">
                          <a:solidFill>
                            <a:schemeClr val="dk1"/>
                          </a:solidFill>
                          <a:latin typeface="+mn-lt"/>
                          <a:ea typeface="+mn-ea"/>
                          <a:cs typeface="+mn-cs"/>
                        </a:rPr>
                        <a:t>Gram</a:t>
                      </a:r>
                      <a:r>
                        <a:rPr lang="el-GR" sz="1800" b="0" kern="1200" dirty="0" smtClean="0">
                          <a:solidFill>
                            <a:schemeClr val="dk1"/>
                          </a:solidFill>
                          <a:latin typeface="+mn-lt"/>
                          <a:ea typeface="+mn-ea"/>
                          <a:cs typeface="+mn-cs"/>
                        </a:rPr>
                        <a:t> (-), κοντό, ακίνητο</a:t>
                      </a:r>
                      <a:endParaRPr lang="el-GR" sz="1800" b="0" kern="1200" dirty="0">
                        <a:solidFill>
                          <a:schemeClr val="dk1"/>
                        </a:solidFill>
                        <a:latin typeface="+mn-lt"/>
                        <a:ea typeface="+mn-ea"/>
                        <a:cs typeface="+mn-cs"/>
                      </a:endParaRPr>
                    </a:p>
                  </a:txBody>
                  <a:tcPr/>
                </a:tc>
              </a:tr>
              <a:tr h="370840">
                <a:tc>
                  <a:txBody>
                    <a:bodyPr/>
                    <a:lstStyle/>
                    <a:p>
                      <a:pPr algn="ctr"/>
                      <a:r>
                        <a:rPr lang="el-GR" sz="1800" b="0" kern="1200" dirty="0" smtClean="0">
                          <a:solidFill>
                            <a:schemeClr val="dk1"/>
                          </a:solidFill>
                          <a:latin typeface="+mn-lt"/>
                          <a:ea typeface="+mn-ea"/>
                          <a:cs typeface="+mn-cs"/>
                        </a:rPr>
                        <a:t>Αερόβιο, αναπτύσσεται στους 37</a:t>
                      </a:r>
                      <a:r>
                        <a:rPr lang="el-GR" sz="1800" b="0" kern="1200" baseline="30000" dirty="0" smtClean="0">
                          <a:solidFill>
                            <a:schemeClr val="dk1"/>
                          </a:solidFill>
                          <a:latin typeface="+mn-lt"/>
                          <a:ea typeface="+mn-ea"/>
                          <a:cs typeface="+mn-cs"/>
                        </a:rPr>
                        <a:t>ο</a:t>
                      </a:r>
                      <a:r>
                        <a:rPr lang="el-GR" sz="1800" b="0" kern="1200" dirty="0" smtClean="0">
                          <a:solidFill>
                            <a:schemeClr val="dk1"/>
                          </a:solidFill>
                          <a:latin typeface="+mn-lt"/>
                          <a:ea typeface="+mn-ea"/>
                          <a:cs typeface="+mn-cs"/>
                        </a:rPr>
                        <a:t> </a:t>
                      </a:r>
                      <a:r>
                        <a:rPr lang="en-US" sz="1800" b="0" kern="1200" dirty="0" smtClean="0">
                          <a:solidFill>
                            <a:schemeClr val="dk1"/>
                          </a:solidFill>
                          <a:latin typeface="+mn-lt"/>
                          <a:ea typeface="+mn-ea"/>
                          <a:cs typeface="+mn-cs"/>
                        </a:rPr>
                        <a:t>C</a:t>
                      </a:r>
                      <a:endParaRPr lang="el-GR" b="0" dirty="0"/>
                    </a:p>
                  </a:txBody>
                  <a:tcPr/>
                </a:tc>
              </a:tr>
              <a:tr h="370840">
                <a:tc>
                  <a:txBody>
                    <a:bodyPr/>
                    <a:lstStyle/>
                    <a:p>
                      <a:pPr algn="ctr"/>
                      <a:r>
                        <a:rPr lang="el-GR" sz="1800" b="0" kern="1200" dirty="0" smtClean="0">
                          <a:solidFill>
                            <a:schemeClr val="dk1"/>
                          </a:solidFill>
                          <a:latin typeface="+mn-lt"/>
                          <a:ea typeface="+mn-ea"/>
                          <a:cs typeface="+mn-cs"/>
                        </a:rPr>
                        <a:t>Ανάπτυξη σε αιματούχο άγαρ και υλικό </a:t>
                      </a:r>
                      <a:r>
                        <a:rPr lang="en-US" sz="1800" b="0" kern="1200" dirty="0" smtClean="0">
                          <a:solidFill>
                            <a:schemeClr val="dk1"/>
                          </a:solidFill>
                          <a:latin typeface="+mn-lt"/>
                          <a:ea typeface="+mn-ea"/>
                          <a:cs typeface="+mn-cs"/>
                        </a:rPr>
                        <a:t>Bordet</a:t>
                      </a:r>
                      <a:r>
                        <a:rPr lang="el-GR" sz="1800" b="0" kern="1200" dirty="0" smtClean="0">
                          <a:solidFill>
                            <a:schemeClr val="dk1"/>
                          </a:solidFill>
                          <a:latin typeface="+mn-lt"/>
                          <a:ea typeface="+mn-ea"/>
                          <a:cs typeface="+mn-cs"/>
                        </a:rPr>
                        <a:t>-</a:t>
                      </a:r>
                      <a:r>
                        <a:rPr lang="en-US" sz="1800" b="0" kern="1200" dirty="0" err="1" smtClean="0">
                          <a:solidFill>
                            <a:schemeClr val="dk1"/>
                          </a:solidFill>
                          <a:latin typeface="+mn-lt"/>
                          <a:ea typeface="+mn-ea"/>
                          <a:cs typeface="+mn-cs"/>
                        </a:rPr>
                        <a:t>Gengou</a:t>
                      </a:r>
                      <a:endParaRPr lang="el-GR" b="0" dirty="0"/>
                    </a:p>
                  </a:txBody>
                  <a:tcPr/>
                </a:tc>
              </a:tr>
              <a:tr h="370840">
                <a:tc>
                  <a:txBody>
                    <a:bodyPr/>
                    <a:lstStyle/>
                    <a:p>
                      <a:pPr algn="ctr"/>
                      <a:r>
                        <a:rPr lang="el-GR" sz="1800" b="0" kern="1200" dirty="0" smtClean="0">
                          <a:solidFill>
                            <a:schemeClr val="dk1"/>
                          </a:solidFill>
                          <a:latin typeface="+mn-lt"/>
                          <a:ea typeface="+mn-ea"/>
                          <a:cs typeface="+mn-cs"/>
                        </a:rPr>
                        <a:t>Αποικίες: μεγάλες, επίπεδες, θαμπές</a:t>
                      </a:r>
                      <a:endParaRPr lang="el-GR" b="0" dirty="0"/>
                    </a:p>
                  </a:txBody>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755576" y="332656"/>
          <a:ext cx="8064896" cy="5979160"/>
        </p:xfrm>
        <a:graphic>
          <a:graphicData uri="http://schemas.openxmlformats.org/drawingml/2006/table">
            <a:tbl>
              <a:tblPr firstRow="1" bandRow="1">
                <a:tableStyleId>{5C22544A-7EE6-4342-B048-85BDC9FD1C3A}</a:tableStyleId>
              </a:tblPr>
              <a:tblGrid>
                <a:gridCol w="2736304"/>
                <a:gridCol w="5328592"/>
              </a:tblGrid>
              <a:tr h="370840">
                <a:tc gridSpan="2">
                  <a:txBody>
                    <a:bodyPr/>
                    <a:lstStyle/>
                    <a:p>
                      <a:pPr algn="ctr"/>
                      <a:r>
                        <a:rPr lang="el-GR" dirty="0" smtClean="0"/>
                        <a:t>Λοιμογόνοι παράγοντες Μπορντενέλλας</a:t>
                      </a:r>
                      <a:r>
                        <a:rPr lang="el-GR" baseline="0" dirty="0" smtClean="0"/>
                        <a:t> του κοκκύτη</a:t>
                      </a:r>
                      <a:endParaRPr lang="el-GR" dirty="0"/>
                    </a:p>
                  </a:txBody>
                  <a:tcPr/>
                </a:tc>
                <a:tc hMerge="1">
                  <a:txBody>
                    <a:bodyPr/>
                    <a:lstStyle/>
                    <a:p>
                      <a:endParaRPr lang="el-GR" dirty="0"/>
                    </a:p>
                  </a:txBody>
                  <a:tcPr/>
                </a:tc>
              </a:tr>
              <a:tr h="370840">
                <a:tc>
                  <a:txBody>
                    <a:bodyPr/>
                    <a:lstStyle/>
                    <a:p>
                      <a:r>
                        <a:rPr lang="el-GR" sz="1600" dirty="0" smtClean="0"/>
                        <a:t>Νηματοειδής</a:t>
                      </a:r>
                      <a:r>
                        <a:rPr lang="el-GR" sz="1600" baseline="0" dirty="0" smtClean="0"/>
                        <a:t> </a:t>
                      </a:r>
                      <a:r>
                        <a:rPr lang="el-GR" sz="1600" baseline="0" dirty="0" err="1" smtClean="0"/>
                        <a:t>αιμοσυγκολλητίνη</a:t>
                      </a:r>
                      <a:r>
                        <a:rPr lang="el-GR" sz="1600" dirty="0" smtClean="0"/>
                        <a:t> </a:t>
                      </a:r>
                      <a:endParaRPr lang="el-GR" sz="1600" dirty="0"/>
                    </a:p>
                  </a:txBody>
                  <a:tcPr/>
                </a:tc>
                <a:tc>
                  <a:txBody>
                    <a:bodyPr/>
                    <a:lstStyle/>
                    <a:p>
                      <a:r>
                        <a:rPr lang="el-GR" sz="1600" dirty="0" smtClean="0"/>
                        <a:t>Σύνδεση στα κροσσωτά επιθηλιακά κύτταρα της αναπνευστικής οδού και</a:t>
                      </a:r>
                      <a:r>
                        <a:rPr lang="el-GR" sz="1600" baseline="0" dirty="0" smtClean="0"/>
                        <a:t> στην επιφάνεια των μακροφάγων</a:t>
                      </a:r>
                      <a:endParaRPr lang="el-GR" sz="1600" dirty="0"/>
                    </a:p>
                  </a:txBody>
                  <a:tcPr/>
                </a:tc>
              </a:tr>
              <a:tr h="370840">
                <a:tc>
                  <a:txBody>
                    <a:bodyPr/>
                    <a:lstStyle/>
                    <a:p>
                      <a:r>
                        <a:rPr lang="el-GR" sz="1600" dirty="0" err="1" smtClean="0"/>
                        <a:t>Περτακτίνη</a:t>
                      </a:r>
                      <a:r>
                        <a:rPr lang="el-GR" sz="1600" dirty="0" smtClean="0"/>
                        <a:t> (πρωτεΐνη Ρ69)</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Σύνδεση στα κροσσωτά επιθηλιακά κύτταρα της αναπνευστικής οδού και</a:t>
                      </a:r>
                      <a:r>
                        <a:rPr lang="el-GR" sz="1600" baseline="0" dirty="0" smtClean="0"/>
                        <a:t> στην επιφάνεια των μακροφάγων</a:t>
                      </a:r>
                      <a:endParaRPr lang="el-GR" sz="1600" dirty="0"/>
                    </a:p>
                  </a:txBody>
                  <a:tcPr/>
                </a:tc>
              </a:tr>
              <a:tr h="370840">
                <a:tc>
                  <a:txBody>
                    <a:bodyPr/>
                    <a:lstStyle/>
                    <a:p>
                      <a:r>
                        <a:rPr lang="el-GR" sz="1600" dirty="0" smtClean="0"/>
                        <a:t>Κοκκυτική τοξίνη</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Σύνδεση στα κροσσωτά επιθηλιακά κύτταρα της αναπνευστικής οδού και</a:t>
                      </a:r>
                      <a:r>
                        <a:rPr lang="el-GR" sz="1600" baseline="0" dirty="0" smtClean="0"/>
                        <a:t> στην επιφάνεια των μακροφάγων</a:t>
                      </a:r>
                      <a:endParaRPr lang="el-GR" sz="1600" dirty="0" smtClean="0"/>
                    </a:p>
                    <a:p>
                      <a:endParaRPr lang="el-GR" sz="1600" dirty="0"/>
                    </a:p>
                  </a:txBody>
                  <a:tcPr/>
                </a:tc>
              </a:tr>
              <a:tr h="370840">
                <a:tc>
                  <a:txBody>
                    <a:bodyPr/>
                    <a:lstStyle/>
                    <a:p>
                      <a:r>
                        <a:rPr lang="el-GR" sz="1600" dirty="0" smtClean="0"/>
                        <a:t>Ινίδια </a:t>
                      </a:r>
                      <a:endParaRPr lang="el-GR" sz="1600" dirty="0"/>
                    </a:p>
                  </a:txBody>
                  <a:tcPr/>
                </a:tc>
                <a:tc>
                  <a:txBody>
                    <a:bodyPr/>
                    <a:lstStyle/>
                    <a:p>
                      <a:r>
                        <a:rPr lang="el-GR" sz="1600" dirty="0" smtClean="0"/>
                        <a:t>Διέγερση </a:t>
                      </a:r>
                      <a:r>
                        <a:rPr lang="en-US" sz="1600" dirty="0" smtClean="0"/>
                        <a:t>in vivo</a:t>
                      </a:r>
                      <a:r>
                        <a:rPr lang="el-GR" sz="1600" dirty="0" smtClean="0"/>
                        <a:t> της χυμικής ανοσίας. Σύνδεση του βακτηρίου σε επιθηλιακά κύτταρα σε καλλιέργεια</a:t>
                      </a:r>
                      <a:endParaRPr lang="el-GR" sz="1600" dirty="0"/>
                    </a:p>
                  </a:txBody>
                  <a:tcPr/>
                </a:tc>
              </a:tr>
              <a:tr h="370840">
                <a:tc>
                  <a:txBody>
                    <a:bodyPr/>
                    <a:lstStyle/>
                    <a:p>
                      <a:r>
                        <a:rPr lang="el-GR" sz="1600" dirty="0" smtClean="0"/>
                        <a:t>Τοξίνη </a:t>
                      </a:r>
                      <a:r>
                        <a:rPr lang="el-GR" sz="1600" dirty="0" err="1" smtClean="0"/>
                        <a:t>αδενυλικής</a:t>
                      </a:r>
                      <a:r>
                        <a:rPr lang="el-GR" sz="1600" dirty="0" smtClean="0"/>
                        <a:t> </a:t>
                      </a:r>
                      <a:r>
                        <a:rPr lang="el-GR" sz="1600" dirty="0" err="1" smtClean="0"/>
                        <a:t>κυκλάσης</a:t>
                      </a:r>
                      <a:r>
                        <a:rPr lang="el-GR" sz="1600" dirty="0" smtClean="0"/>
                        <a:t> (αιμολυσίνη)</a:t>
                      </a:r>
                      <a:endParaRPr lang="el-GR" sz="1600" dirty="0"/>
                    </a:p>
                  </a:txBody>
                  <a:tcPr/>
                </a:tc>
                <a:tc>
                  <a:txBody>
                    <a:bodyPr/>
                    <a:lstStyle/>
                    <a:p>
                      <a:r>
                        <a:rPr lang="el-GR" sz="1600" dirty="0" smtClean="0"/>
                        <a:t>Ενεργοποιείται ενδοκυττάρια και καταλύει</a:t>
                      </a:r>
                      <a:r>
                        <a:rPr lang="el-GR" sz="1600" baseline="0" dirty="0" smtClean="0"/>
                        <a:t> την μετατροπή του </a:t>
                      </a:r>
                      <a:r>
                        <a:rPr lang="en-US" sz="1600" baseline="0" dirty="0" smtClean="0"/>
                        <a:t>ATP </a:t>
                      </a:r>
                      <a:r>
                        <a:rPr lang="el-GR" sz="1600" baseline="0" dirty="0" smtClean="0"/>
                        <a:t>σε </a:t>
                      </a:r>
                      <a:r>
                        <a:rPr lang="en-US" sz="1600" baseline="0" dirty="0" smtClean="0"/>
                        <a:t>cAMP</a:t>
                      </a:r>
                      <a:r>
                        <a:rPr lang="el-GR" sz="1600" baseline="0" dirty="0" smtClean="0"/>
                        <a:t>.</a:t>
                      </a:r>
                      <a:r>
                        <a:rPr lang="en-US" sz="1600" baseline="0" dirty="0" smtClean="0"/>
                        <a:t> </a:t>
                      </a:r>
                      <a:r>
                        <a:rPr lang="el-GR" sz="1600" baseline="0" dirty="0" smtClean="0"/>
                        <a:t> Αναστέλλει τη φαγοκυττάρωση προστατεύοντας το βακτήριο</a:t>
                      </a:r>
                      <a:endParaRPr lang="el-GR" sz="1600" dirty="0"/>
                    </a:p>
                  </a:txBody>
                  <a:tcPr/>
                </a:tc>
              </a:tr>
              <a:tr h="370840">
                <a:tc>
                  <a:txBody>
                    <a:bodyPr/>
                    <a:lstStyle/>
                    <a:p>
                      <a:r>
                        <a:rPr lang="el-GR" sz="1600" dirty="0" err="1" smtClean="0"/>
                        <a:t>Δερμονεκρωτική</a:t>
                      </a:r>
                      <a:r>
                        <a:rPr lang="el-GR" sz="1600" baseline="0" dirty="0" smtClean="0"/>
                        <a:t> τοξίνη</a:t>
                      </a:r>
                      <a:endParaRPr lang="el-GR" sz="1600" dirty="0"/>
                    </a:p>
                  </a:txBody>
                  <a:tcPr/>
                </a:tc>
                <a:tc>
                  <a:txBody>
                    <a:bodyPr/>
                    <a:lstStyle/>
                    <a:p>
                      <a:r>
                        <a:rPr lang="el-GR" sz="1600" dirty="0" smtClean="0"/>
                        <a:t>Προκαλεί</a:t>
                      </a:r>
                      <a:r>
                        <a:rPr lang="el-GR" sz="1600" baseline="0" dirty="0" smtClean="0"/>
                        <a:t> δερματικές βλάβες σε πειραματόζωα και πιθανόν  προκαλεί ιστική καταστροφή στον άνθρωπο</a:t>
                      </a:r>
                      <a:endParaRPr lang="el-GR" sz="1600" dirty="0"/>
                    </a:p>
                  </a:txBody>
                  <a:tcPr/>
                </a:tc>
              </a:tr>
              <a:tr h="370840">
                <a:tc>
                  <a:txBody>
                    <a:bodyPr/>
                    <a:lstStyle/>
                    <a:p>
                      <a:r>
                        <a:rPr lang="el-GR" sz="1600" dirty="0" smtClean="0"/>
                        <a:t>Τραχειακή </a:t>
                      </a:r>
                      <a:r>
                        <a:rPr lang="el-GR" sz="1600" dirty="0" err="1" smtClean="0"/>
                        <a:t>κυτταροτοξίνη</a:t>
                      </a:r>
                      <a:endParaRPr lang="el-GR" sz="1600" dirty="0"/>
                    </a:p>
                  </a:txBody>
                  <a:tcPr/>
                </a:tc>
                <a:tc>
                  <a:txBody>
                    <a:bodyPr/>
                    <a:lstStyle/>
                    <a:p>
                      <a:r>
                        <a:rPr lang="el-GR" sz="1600" dirty="0" smtClean="0"/>
                        <a:t>Σε χαμηλές συγκεντρώσεις αναστέλλει την κινητικότητα των κροσσών και σε υψηλές</a:t>
                      </a:r>
                      <a:r>
                        <a:rPr lang="el-GR" sz="1600" baseline="0" dirty="0" smtClean="0"/>
                        <a:t> προκαλεί απόπτωση των κροσσωτών κυττάρων</a:t>
                      </a:r>
                      <a:endParaRPr lang="el-GR" sz="1600" dirty="0"/>
                    </a:p>
                  </a:txBody>
                  <a:tcPr/>
                </a:tc>
              </a:tr>
              <a:tr h="370840">
                <a:tc>
                  <a:txBody>
                    <a:bodyPr/>
                    <a:lstStyle/>
                    <a:p>
                      <a:r>
                        <a:rPr lang="el-GR" sz="1600" dirty="0" smtClean="0"/>
                        <a:t>Λιποπολυσακχαρίτης </a:t>
                      </a:r>
                      <a:endParaRPr lang="el-GR" sz="1600" dirty="0"/>
                    </a:p>
                  </a:txBody>
                  <a:tcPr/>
                </a:tc>
                <a:tc>
                  <a:txBody>
                    <a:bodyPr/>
                    <a:lstStyle/>
                    <a:p>
                      <a:r>
                        <a:rPr lang="el-GR" sz="1600" dirty="0" smtClean="0"/>
                        <a:t>Διακρίνεται στο λιπίδιο Α και το λιπίδιο Χ. ενεργοποιούν την εναλλακτική οδό του συμπληρώματος και την έκκριση κυτταροκινών</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Αποτέλεσμα εικόνας για bordetella pertus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7" name="Picture 3" descr="C:\Documents and Settings\Eleni\Τα έγγραφά μου\Downloads\bordetella_pertussis_1_whooping_cough_glass_dish_by_trilobiteglassworks-danyma9.jpg"/>
          <p:cNvPicPr>
            <a:picLocks noChangeAspect="1" noChangeArrowheads="1"/>
          </p:cNvPicPr>
          <p:nvPr/>
        </p:nvPicPr>
        <p:blipFill>
          <a:blip r:embed="rId2" cstate="print"/>
          <a:srcRect/>
          <a:stretch>
            <a:fillRect/>
          </a:stretch>
        </p:blipFill>
        <p:spPr bwMode="auto">
          <a:xfrm>
            <a:off x="2143108" y="1142984"/>
            <a:ext cx="5202237" cy="3902075"/>
          </a:xfrm>
          <a:prstGeom prst="rect">
            <a:avLst/>
          </a:prstGeom>
          <a:noFill/>
        </p:spPr>
      </p:pic>
      <p:sp>
        <p:nvSpPr>
          <p:cNvPr id="4" name="3 - TextBox"/>
          <p:cNvSpPr txBox="1"/>
          <p:nvPr/>
        </p:nvSpPr>
        <p:spPr>
          <a:xfrm>
            <a:off x="2143108" y="5214950"/>
            <a:ext cx="5286412" cy="338554"/>
          </a:xfrm>
          <a:prstGeom prst="rect">
            <a:avLst/>
          </a:prstGeom>
          <a:noFill/>
        </p:spPr>
        <p:txBody>
          <a:bodyPr wrap="square" rtlCol="0">
            <a:spAutoFit/>
          </a:bodyPr>
          <a:lstStyle/>
          <a:p>
            <a:pPr algn="ctr"/>
            <a:r>
              <a:rPr lang="el-GR" sz="1600" dirty="0" smtClean="0"/>
              <a:t>Χαρακτηριστικά του βακτηρίου </a:t>
            </a:r>
            <a:r>
              <a:rPr lang="en-US" sz="1600" i="1" dirty="0" smtClean="0"/>
              <a:t>Bordetella pertussis</a:t>
            </a:r>
            <a:r>
              <a:rPr lang="el-GR" sz="1600" dirty="0" smtClean="0"/>
              <a:t> </a:t>
            </a:r>
            <a:endParaRPr lang="el-GR" sz="1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928926" y="1857364"/>
            <a:ext cx="4143404" cy="369332"/>
          </a:xfrm>
          <a:prstGeom prst="rect">
            <a:avLst/>
          </a:prstGeom>
          <a:noFill/>
          <a:ln>
            <a:solidFill>
              <a:schemeClr val="tx2"/>
            </a:solidFill>
          </a:ln>
        </p:spPr>
        <p:txBody>
          <a:bodyPr wrap="square" rtlCol="0">
            <a:spAutoFit/>
          </a:bodyPr>
          <a:lstStyle/>
          <a:p>
            <a:pPr algn="ctr"/>
            <a:r>
              <a:rPr lang="el-GR" b="1" dirty="0" smtClean="0"/>
              <a:t>Παθογένεια </a:t>
            </a:r>
            <a:endParaRPr lang="el-GR" b="1" dirty="0"/>
          </a:p>
        </p:txBody>
      </p:sp>
      <p:sp>
        <p:nvSpPr>
          <p:cNvPr id="3" name="2 - TextBox"/>
          <p:cNvSpPr txBox="1"/>
          <p:nvPr/>
        </p:nvSpPr>
        <p:spPr>
          <a:xfrm>
            <a:off x="2928926" y="2285992"/>
            <a:ext cx="4143404" cy="3754874"/>
          </a:xfrm>
          <a:prstGeom prst="rect">
            <a:avLst/>
          </a:prstGeom>
          <a:noFill/>
          <a:ln>
            <a:solidFill>
              <a:schemeClr val="accent1"/>
            </a:solidFill>
          </a:ln>
        </p:spPr>
        <p:txBody>
          <a:bodyPr wrap="square" rtlCol="0">
            <a:spAutoFit/>
          </a:bodyPr>
          <a:lstStyle/>
          <a:p>
            <a:pPr>
              <a:buFont typeface="Wingdings" pitchFamily="2" charset="2"/>
              <a:buChar char="Ø"/>
            </a:pPr>
            <a:r>
              <a:rPr lang="el-GR" sz="1400" dirty="0" smtClean="0"/>
              <a:t>Με τη βοήθεια της νηματοειδούς αιμοσυγκολλητίνης και της περτακτίνης το βακτήριο προσκολλάται στο κροσσωτό επιθήλιο της αναπνευστικής οδού</a:t>
            </a:r>
          </a:p>
          <a:p>
            <a:pPr>
              <a:buFont typeface="Wingdings" pitchFamily="2" charset="2"/>
              <a:buChar char="Ø"/>
            </a:pPr>
            <a:r>
              <a:rPr lang="el-GR" sz="1400" dirty="0" smtClean="0"/>
              <a:t>Το ανοσοποιητικό σύστημα του ξενιστή αντιδρά με αποτέλεσμα την κινητοποίηση των μακροφάγων.</a:t>
            </a:r>
            <a:endParaRPr lang="en-US" sz="1400" dirty="0" smtClean="0"/>
          </a:p>
          <a:p>
            <a:pPr>
              <a:buFont typeface="Wingdings" pitchFamily="2" charset="2"/>
              <a:buChar char="Ø"/>
            </a:pPr>
            <a:r>
              <a:rPr lang="el-GR" sz="1400" dirty="0" smtClean="0"/>
              <a:t>Η κοκκυτική τοξίνη συνδέεται στην επιφάνεια των μακροφάγων και παρεμποδίζει τη συγκέντρωσή τους στην εστία της λοίμωξης, ενώ η τοξίνη αδενυλική κυκλάση παρεμποδίζει τη δράση τους</a:t>
            </a:r>
          </a:p>
          <a:p>
            <a:pPr>
              <a:buFont typeface="Wingdings" pitchFamily="2" charset="2"/>
              <a:buChar char="Ø"/>
            </a:pPr>
            <a:r>
              <a:rPr lang="el-GR" sz="1400" dirty="0" smtClean="0"/>
              <a:t>Τοπικός πολλαπλασιασμός του βακτηρίου</a:t>
            </a:r>
          </a:p>
          <a:p>
            <a:endParaRPr lang="el-GR" sz="1400" dirty="0" smtClean="0"/>
          </a:p>
          <a:p>
            <a:r>
              <a:rPr lang="el-GR" sz="1400" dirty="0" smtClean="0"/>
              <a:t>Πολλές από τις εκδηλώσεις της νόσου οφείλονται στην δράση της κοκκυτικής τοξίνης, η οποία εκτός των άλλων αυξάνει την παραγωγή των λεμφοκυττάρων,  την ευαισθησία των κυττάρων στην ισταμίνη καθώς και την έκκριση ινσουλίνης </a:t>
            </a:r>
            <a:endParaRPr lang="el-GR"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142976" y="785794"/>
            <a:ext cx="6715172"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Πορεία νόσου </a:t>
            </a:r>
            <a:endParaRPr lang="el-GR" b="1" dirty="0"/>
          </a:p>
        </p:txBody>
      </p:sp>
      <p:sp>
        <p:nvSpPr>
          <p:cNvPr id="3" name="2 - TextBox"/>
          <p:cNvSpPr txBox="1"/>
          <p:nvPr/>
        </p:nvSpPr>
        <p:spPr>
          <a:xfrm>
            <a:off x="1142976" y="1285860"/>
            <a:ext cx="6715172" cy="5262979"/>
          </a:xfrm>
          <a:prstGeom prst="rect">
            <a:avLst/>
          </a:prstGeom>
          <a:solidFill>
            <a:schemeClr val="accent1">
              <a:lumMod val="20000"/>
              <a:lumOff val="80000"/>
            </a:schemeClr>
          </a:solidFill>
        </p:spPr>
        <p:txBody>
          <a:bodyPr wrap="square" rtlCol="0">
            <a:spAutoFit/>
          </a:bodyPr>
          <a:lstStyle/>
          <a:p>
            <a:pPr>
              <a:buFont typeface="Wingdings" pitchFamily="2" charset="2"/>
              <a:buChar char="Ø"/>
            </a:pPr>
            <a:r>
              <a:rPr lang="el-GR" sz="1600" dirty="0" smtClean="0"/>
              <a:t>Εισπνοή μολυσματικών αερολυμάτων</a:t>
            </a:r>
          </a:p>
          <a:p>
            <a:pPr>
              <a:buFont typeface="Wingdings" pitchFamily="2" charset="2"/>
              <a:buChar char="Ø"/>
            </a:pPr>
            <a:r>
              <a:rPr lang="el-GR" sz="1600" dirty="0" smtClean="0"/>
              <a:t>Προσκόλληση και πολλαπλασιασμός βακτηριδίων στα κροσσωτά επιθηλιακά κύτταρα</a:t>
            </a:r>
          </a:p>
          <a:p>
            <a:pPr>
              <a:buFont typeface="Wingdings" pitchFamily="2" charset="2"/>
              <a:buChar char="Ø"/>
            </a:pPr>
            <a:r>
              <a:rPr lang="el-GR" sz="1600" dirty="0" smtClean="0"/>
              <a:t>Περίοδος επώασης 7-10 ημέρες</a:t>
            </a:r>
          </a:p>
          <a:p>
            <a:r>
              <a:rPr lang="el-GR" sz="1600" b="1" dirty="0" smtClean="0"/>
              <a:t>1</a:t>
            </a:r>
            <a:r>
              <a:rPr lang="el-GR" sz="1600" b="1" baseline="30000" dirty="0" smtClean="0"/>
              <a:t>ο</a:t>
            </a:r>
            <a:r>
              <a:rPr lang="el-GR" sz="1600" b="1" dirty="0" smtClean="0"/>
              <a:t> στάδιο νόσου: </a:t>
            </a:r>
            <a:r>
              <a:rPr lang="el-GR" sz="1600" dirty="0" smtClean="0"/>
              <a:t>πρόδρομο ή</a:t>
            </a:r>
            <a:r>
              <a:rPr lang="el-GR" sz="1600" b="1" dirty="0" smtClean="0"/>
              <a:t> </a:t>
            </a:r>
            <a:r>
              <a:rPr lang="el-GR" sz="1600" dirty="0" smtClean="0"/>
              <a:t>καταρροϊκό στάδιο. Διαρκεί 1-2 εβδομάδες.  </a:t>
            </a:r>
          </a:p>
          <a:p>
            <a:r>
              <a:rPr lang="el-GR" sz="1600" dirty="0" smtClean="0"/>
              <a:t>Ορώδες ρινικό έκκριμα, φτάρνισμα, αδιαθεσία, ανορεξία, χαμηλός πυρετός ερεθιστικός ξηρός βήχας, ιδιαίτερα τη νύχτα. Στο στάδιο αυτό είναι πιο πιθανή η μετάδοση του μικροβίου</a:t>
            </a:r>
          </a:p>
          <a:p>
            <a:endParaRPr lang="el-GR" sz="1600" dirty="0" smtClean="0"/>
          </a:p>
          <a:p>
            <a:r>
              <a:rPr lang="el-GR" sz="1600" b="1" dirty="0" smtClean="0"/>
              <a:t>2</a:t>
            </a:r>
            <a:r>
              <a:rPr lang="el-GR" sz="1600" b="1" baseline="30000" dirty="0" smtClean="0"/>
              <a:t>ο</a:t>
            </a:r>
            <a:r>
              <a:rPr lang="el-GR" sz="1600" b="1" dirty="0" smtClean="0"/>
              <a:t> στάδιο της νόσου: </a:t>
            </a:r>
            <a:r>
              <a:rPr lang="el-GR" sz="1600" dirty="0" smtClean="0"/>
              <a:t>παροξυσμικό στάδιο. Διάρκεια 1-6 εβδομάδες.</a:t>
            </a:r>
          </a:p>
          <a:p>
            <a:r>
              <a:rPr lang="el-GR" sz="1600" dirty="0" smtClean="0"/>
              <a:t>Μετά από 1-2 εβδομάδες αποβάλλονται τα κροσσωτά επιθηλιακά κύτταρα από την αναπνευστική οδό και εμποδίζεται η παραγωγή βλέννας. Χαρακτηρίζεται από παροξυσμούς βήχα που διαδέχονται το ένα το άλλο και συχνά τερματίζονται με εμετό και εξάντληση. Χαρακτηριστική βαριά συριγμώδης εισπνοή. Οι παροξυσμοί βήχα μπορεί να φτάσουν κατά μέσο όρο τους 15 το εικοσιτετράωρο.  Στην αιχμή των παροξυσμών προκαλείται άπνοια που συχνά οδηγεί σε κυάνωση</a:t>
            </a:r>
          </a:p>
          <a:p>
            <a:endParaRPr lang="el-GR" sz="1600" dirty="0" smtClean="0"/>
          </a:p>
          <a:p>
            <a:r>
              <a:rPr lang="el-GR" sz="1600" b="1" dirty="0" smtClean="0"/>
              <a:t>3</a:t>
            </a:r>
            <a:r>
              <a:rPr lang="el-GR" sz="1600" b="1" baseline="30000" dirty="0" smtClean="0"/>
              <a:t>ο</a:t>
            </a:r>
            <a:r>
              <a:rPr lang="el-GR" sz="1600" b="1" dirty="0" smtClean="0"/>
              <a:t> στάδιο της νόσου: </a:t>
            </a:r>
            <a:r>
              <a:rPr lang="el-GR" sz="1600" dirty="0" smtClean="0"/>
              <a:t>στάδιο της ανάρρωσης. Διαρκεί 2-3 εβδομάδες. </a:t>
            </a:r>
          </a:p>
          <a:p>
            <a:r>
              <a:rPr lang="el-GR" sz="1600" dirty="0" smtClean="0"/>
              <a:t>Μετά από 2-6 εβδομάδες οι παροξυσμοί βήχα ελαττώνονται σταδιακά, αλλά ενδέχεται να εμφανιστούν δευτεροπαθείς επιπλοκές</a:t>
            </a:r>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00298" y="1500174"/>
            <a:ext cx="4500594" cy="369332"/>
          </a:xfrm>
          <a:prstGeom prst="rect">
            <a:avLst/>
          </a:prstGeom>
          <a:noFill/>
          <a:ln>
            <a:solidFill>
              <a:schemeClr val="tx2"/>
            </a:solidFill>
          </a:ln>
        </p:spPr>
        <p:txBody>
          <a:bodyPr wrap="square" rtlCol="0">
            <a:spAutoFit/>
          </a:bodyPr>
          <a:lstStyle/>
          <a:p>
            <a:pPr algn="ctr"/>
            <a:r>
              <a:rPr lang="el-GR" b="1" dirty="0" smtClean="0">
                <a:solidFill>
                  <a:schemeClr val="bg1"/>
                </a:solidFill>
              </a:rPr>
              <a:t>Επιπλοκές</a:t>
            </a:r>
            <a:r>
              <a:rPr lang="el-GR" b="1" dirty="0" smtClean="0"/>
              <a:t> </a:t>
            </a:r>
            <a:endParaRPr lang="el-GR" b="1" dirty="0"/>
          </a:p>
        </p:txBody>
      </p:sp>
      <p:sp>
        <p:nvSpPr>
          <p:cNvPr id="3" name="2 - TextBox"/>
          <p:cNvSpPr txBox="1"/>
          <p:nvPr/>
        </p:nvSpPr>
        <p:spPr>
          <a:xfrm>
            <a:off x="2500298" y="2000240"/>
            <a:ext cx="4572032" cy="3754874"/>
          </a:xfrm>
          <a:prstGeom prst="rect">
            <a:avLst/>
          </a:prstGeom>
          <a:noFill/>
          <a:ln>
            <a:solidFill>
              <a:schemeClr val="accent1"/>
            </a:solidFill>
          </a:ln>
        </p:spPr>
        <p:txBody>
          <a:bodyPr wrap="square" rtlCol="0">
            <a:spAutoFit/>
          </a:bodyPr>
          <a:lstStyle/>
          <a:p>
            <a:pPr>
              <a:buFont typeface="Wingdings" pitchFamily="2" charset="2"/>
              <a:buChar char="§"/>
            </a:pPr>
            <a:r>
              <a:rPr lang="el-GR" sz="1400" dirty="0" smtClean="0"/>
              <a:t>Είναι συχνότερες στα βρέφη και τα μικρά παιδιά, ιδιαίτερα τα εξασθενημένα. Αφορούν κυρίως το αναπνευστικό και το κεντρικό νευρικό σύστημα.</a:t>
            </a:r>
          </a:p>
          <a:p>
            <a:pPr>
              <a:buFont typeface="Wingdings" pitchFamily="2" charset="2"/>
              <a:buChar char="§"/>
            </a:pPr>
            <a:r>
              <a:rPr lang="el-GR" sz="1400" dirty="0" smtClean="0"/>
              <a:t> Η πιο συχνή επιπλοκή είναι η δευτεροπαθής πνευμονία, η οποία μπορεί να καταλήξει σε θάνατο. Παρουσιάζεται κυρίως σε βρέφη μικρότερα των 6 μηνών.</a:t>
            </a:r>
          </a:p>
          <a:p>
            <a:pPr>
              <a:buFont typeface="Wingdings" pitchFamily="2" charset="2"/>
              <a:buChar char="§"/>
            </a:pPr>
            <a:r>
              <a:rPr lang="el-GR" sz="1400" dirty="0" smtClean="0"/>
              <a:t>Δεύτερη σε συχνότητα είναι η κοκκυτική εγκεφαλοπάθεια. Πολύ βαριά επιπλοκή που εκδηλώνεται με σπασμούς, εστιακά νευρολογικά συμπτώματα, αταξία και κώμα. Είναι συχνότερη σε βρέφη μικρότερα των 6 μηνών.</a:t>
            </a:r>
          </a:p>
          <a:p>
            <a:pPr>
              <a:buFont typeface="Wingdings" pitchFamily="2" charset="2"/>
              <a:buChar char="§"/>
            </a:pPr>
            <a:r>
              <a:rPr lang="el-GR" sz="1400" dirty="0" smtClean="0"/>
              <a:t>Η έναρξη μιας εγκυμοσύνης κατά τη διάρκεια του κοκκύτη έχει σχετιστεί με εγκεφαλική υποξεία και τοξική εγκεφαλοπάθεια του εμβρύου </a:t>
            </a:r>
          </a:p>
          <a:p>
            <a:pPr>
              <a:buFont typeface="Wingdings" pitchFamily="2" charset="2"/>
              <a:buChar char="§"/>
            </a:pPr>
            <a:r>
              <a:rPr lang="el-GR" sz="1400" dirty="0" smtClean="0"/>
              <a:t>Λιγότερο σοβαρές επιπλοκές είναι η ανορεξία, αφυδάτωση και μέση ωτίτιδα. Λόγω της πίεσης από τον βήχα είναι πιθανό να δημιουργηθούν κήλες, ρινικές επιστάξεις, πρόπτωση του ορθού και πνευμοθώρακας   </a:t>
            </a:r>
            <a:endParaRPr lang="el-GR" sz="1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786050" y="1845222"/>
            <a:ext cx="3786214" cy="369332"/>
          </a:xfrm>
          <a:prstGeom prst="rect">
            <a:avLst/>
          </a:prstGeom>
          <a:noFill/>
          <a:ln>
            <a:solidFill>
              <a:schemeClr val="tx2"/>
            </a:solidFill>
          </a:ln>
        </p:spPr>
        <p:txBody>
          <a:bodyPr wrap="square" rtlCol="0">
            <a:spAutoFit/>
          </a:bodyPr>
          <a:lstStyle/>
          <a:p>
            <a:pPr algn="ctr"/>
            <a:r>
              <a:rPr lang="el-GR" b="1" dirty="0" smtClean="0"/>
              <a:t>Διάγνωση </a:t>
            </a:r>
            <a:endParaRPr lang="el-GR" b="1" dirty="0"/>
          </a:p>
        </p:txBody>
      </p:sp>
      <p:sp>
        <p:nvSpPr>
          <p:cNvPr id="3" name="2 - TextBox"/>
          <p:cNvSpPr txBox="1"/>
          <p:nvPr/>
        </p:nvSpPr>
        <p:spPr>
          <a:xfrm>
            <a:off x="2786050" y="2357430"/>
            <a:ext cx="3786214" cy="3539430"/>
          </a:xfrm>
          <a:prstGeom prst="rect">
            <a:avLst/>
          </a:prstGeom>
          <a:noFill/>
          <a:ln>
            <a:solidFill>
              <a:schemeClr val="accent1"/>
            </a:solidFill>
          </a:ln>
        </p:spPr>
        <p:txBody>
          <a:bodyPr wrap="square" rtlCol="0">
            <a:spAutoFit/>
          </a:bodyPr>
          <a:lstStyle/>
          <a:p>
            <a:r>
              <a:rPr lang="el-GR" sz="1400" dirty="0" smtClean="0"/>
              <a:t>Η διάγνωση βασίζεται:</a:t>
            </a:r>
          </a:p>
          <a:p>
            <a:pPr>
              <a:buFont typeface="Wingdings" pitchFamily="2" charset="2"/>
              <a:buChar char="ü"/>
            </a:pPr>
            <a:r>
              <a:rPr lang="el-GR" sz="1400" dirty="0" smtClean="0"/>
              <a:t>Στο ιστορικό του ασθενούς</a:t>
            </a:r>
          </a:p>
          <a:p>
            <a:pPr>
              <a:buFont typeface="Wingdings" pitchFamily="2" charset="2"/>
              <a:buChar char="ü"/>
            </a:pPr>
            <a:r>
              <a:rPr lang="el-GR" sz="1400" dirty="0" smtClean="0"/>
              <a:t>Την κλινική εικόνα</a:t>
            </a:r>
          </a:p>
          <a:p>
            <a:pPr>
              <a:buFont typeface="Wingdings" pitchFamily="2" charset="2"/>
              <a:buChar char="ü"/>
            </a:pPr>
            <a:r>
              <a:rPr lang="el-GR" sz="1400" dirty="0" smtClean="0"/>
              <a:t>Τη χαρακτηριστική εικόνα εξέτασης αίματος με υπεροχή των λεμφοκυττάρων</a:t>
            </a:r>
          </a:p>
          <a:p>
            <a:endParaRPr lang="el-GR" sz="1400" dirty="0" smtClean="0"/>
          </a:p>
          <a:p>
            <a:r>
              <a:rPr lang="el-GR" sz="1400" dirty="0" smtClean="0"/>
              <a:t>Επιπλέον η διάγνωση μπορεί να γίνει με:</a:t>
            </a:r>
          </a:p>
          <a:p>
            <a:pPr>
              <a:buFont typeface="Wingdings" pitchFamily="2" charset="2"/>
              <a:buChar char="§"/>
            </a:pPr>
            <a:r>
              <a:rPr lang="el-GR" sz="1400" dirty="0" smtClean="0"/>
              <a:t>Εργαστηριακή απομόνωση του αιμόφιλου του κοκκύτη</a:t>
            </a:r>
          </a:p>
          <a:p>
            <a:pPr>
              <a:buFont typeface="Wingdings" pitchFamily="2" charset="2"/>
              <a:buChar char="§"/>
            </a:pPr>
            <a:r>
              <a:rPr lang="el-GR" sz="1400" dirty="0" smtClean="0"/>
              <a:t>Ανίχνευση ειδικών αλληλουχιών </a:t>
            </a:r>
            <a:r>
              <a:rPr lang="en-US" sz="1400" dirty="0" smtClean="0"/>
              <a:t>DNA</a:t>
            </a:r>
            <a:r>
              <a:rPr lang="el-GR" sz="1400" dirty="0" smtClean="0"/>
              <a:t> του μικροβίου με τη μέθοδο </a:t>
            </a:r>
            <a:r>
              <a:rPr lang="en-US" sz="1400" dirty="0" smtClean="0"/>
              <a:t>PCR</a:t>
            </a:r>
            <a:endParaRPr lang="el-GR" sz="1400" dirty="0" smtClean="0"/>
          </a:p>
          <a:p>
            <a:pPr>
              <a:buFont typeface="Wingdings" pitchFamily="2" charset="2"/>
              <a:buChar char="§"/>
            </a:pPr>
            <a:r>
              <a:rPr lang="el-GR" sz="1400" dirty="0" smtClean="0"/>
              <a:t>Τη μέθοδο του άμεσου ανοσοφθορισμού σε επίχρισμα ρινοφαρυγγικού εκκρίματος</a:t>
            </a:r>
          </a:p>
          <a:p>
            <a:pPr>
              <a:buFont typeface="Wingdings" pitchFamily="2" charset="2"/>
              <a:buChar char="§"/>
            </a:pPr>
            <a:r>
              <a:rPr lang="el-GR" sz="1400" dirty="0" smtClean="0"/>
              <a:t>Ορολογικές εξετάσεις με τις οποίες ανιχνεύονται αντισώματα </a:t>
            </a:r>
            <a:r>
              <a:rPr lang="en-US" sz="1400" dirty="0" err="1" smtClean="0"/>
              <a:t>IgG</a:t>
            </a:r>
            <a:r>
              <a:rPr lang="en-US" sz="1400" dirty="0" smtClean="0"/>
              <a:t> </a:t>
            </a:r>
            <a:r>
              <a:rPr lang="el-GR" sz="1400" dirty="0" smtClean="0"/>
              <a:t>και </a:t>
            </a:r>
            <a:r>
              <a:rPr lang="en-US" sz="1400" dirty="0" err="1" smtClean="0"/>
              <a:t>IgA</a:t>
            </a:r>
            <a:r>
              <a:rPr lang="el-GR" sz="1400" dirty="0" smtClean="0"/>
              <a:t> έναντι της κοκκυτικής τοξίνης στον ορό του ασθενούς</a:t>
            </a:r>
            <a:endParaRPr lang="el-GR" sz="1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643174" y="1785926"/>
            <a:ext cx="4786346" cy="369332"/>
          </a:xfrm>
          <a:prstGeom prst="rect">
            <a:avLst/>
          </a:prstGeom>
          <a:noFill/>
          <a:ln>
            <a:solidFill>
              <a:schemeClr val="tx2"/>
            </a:solidFill>
          </a:ln>
        </p:spPr>
        <p:txBody>
          <a:bodyPr wrap="square" rtlCol="0">
            <a:spAutoFit/>
          </a:bodyPr>
          <a:lstStyle/>
          <a:p>
            <a:pPr algn="ctr"/>
            <a:r>
              <a:rPr lang="el-GR" b="1" dirty="0" smtClean="0"/>
              <a:t>Διάγνωση </a:t>
            </a:r>
            <a:endParaRPr lang="el-GR" b="1" dirty="0"/>
          </a:p>
        </p:txBody>
      </p:sp>
      <p:sp>
        <p:nvSpPr>
          <p:cNvPr id="3" name="2 - TextBox"/>
          <p:cNvSpPr txBox="1"/>
          <p:nvPr/>
        </p:nvSpPr>
        <p:spPr>
          <a:xfrm>
            <a:off x="2643174" y="2285992"/>
            <a:ext cx="4786346" cy="4185761"/>
          </a:xfrm>
          <a:prstGeom prst="rect">
            <a:avLst/>
          </a:prstGeom>
          <a:noFill/>
          <a:ln>
            <a:solidFill>
              <a:schemeClr val="accent1"/>
            </a:solidFill>
          </a:ln>
        </p:spPr>
        <p:txBody>
          <a:bodyPr wrap="square" rtlCol="0">
            <a:spAutoFit/>
          </a:bodyPr>
          <a:lstStyle/>
          <a:p>
            <a:pPr>
              <a:buFont typeface="Wingdings" pitchFamily="2" charset="2"/>
              <a:buChar char="ü"/>
            </a:pPr>
            <a:r>
              <a:rPr lang="el-GR" sz="1400" dirty="0" smtClean="0"/>
              <a:t>Η εργαστηριακή απομόνωση του αιμόφιλου του κοκκύτη είναι η μέθοδος που χρησιμοποιείται συχνότερα. Η λήψη του εκκρίματος από το ρινοφάρυγγα για την απομόνωση του μικροβίου  πρέπει να γίνεται πριν την χορήγηση αντιβιοτικών και πρέπει να χρησιμοποιείται στυλεός με αλγινικό ασβέστιο ή </a:t>
            </a:r>
            <a:r>
              <a:rPr lang="en-US" sz="1400" dirty="0" smtClean="0"/>
              <a:t>Dacron </a:t>
            </a:r>
            <a:r>
              <a:rPr lang="el-GR" sz="1400" dirty="0" smtClean="0"/>
              <a:t>και όχι με βαμβάκι. Η καλλιέργεια μπορεί να γίνει τις πρώτες δύο εβδομάδες</a:t>
            </a:r>
          </a:p>
          <a:p>
            <a:pPr>
              <a:buFont typeface="Wingdings" pitchFamily="2" charset="2"/>
              <a:buChar char="ü"/>
            </a:pPr>
            <a:r>
              <a:rPr lang="el-GR" sz="1400" dirty="0" smtClean="0"/>
              <a:t>Η μέθοδος </a:t>
            </a:r>
            <a:r>
              <a:rPr lang="en-US" sz="1400" dirty="0" smtClean="0"/>
              <a:t>PCR</a:t>
            </a:r>
            <a:r>
              <a:rPr lang="el-GR" sz="1400" dirty="0" smtClean="0"/>
              <a:t> είναι πιο γρήγορη και ευαίσθητη από την καλλιέργεια του μικροβίου και επηρεάζεται λιγότερο από την χορήγηση αντιβιοτικών. Ωστόσο, δεν μπορεί να αντικαταστήσει την καλλιέργεια του μικροβίου και χρησιμοποιείται επιπρόσθετα με αυτή. Η μέθοδος μπορεί να γίνει μέχρι την 4</a:t>
            </a:r>
            <a:r>
              <a:rPr lang="el-GR" sz="1400" baseline="30000" dirty="0" smtClean="0"/>
              <a:t>η</a:t>
            </a:r>
            <a:r>
              <a:rPr lang="el-GR" sz="1400" dirty="0" smtClean="0"/>
              <a:t> εβδομάδα</a:t>
            </a:r>
          </a:p>
          <a:p>
            <a:pPr>
              <a:buFont typeface="Wingdings" pitchFamily="2" charset="2"/>
              <a:buChar char="ü"/>
            </a:pPr>
            <a:r>
              <a:rPr lang="el-GR" sz="1400" dirty="0" smtClean="0"/>
              <a:t>Η τεχνική του άμεσου ανοσοφθορισμού δεν έχει μεγάλη ειδικότητα και ευαισθησία και για το λόγο αυτό δεν τεκμηριώνει τη διάγνωση από μόνη της.</a:t>
            </a:r>
          </a:p>
          <a:p>
            <a:pPr>
              <a:buFont typeface="Wingdings" pitchFamily="2" charset="2"/>
              <a:buChar char="ü"/>
            </a:pPr>
            <a:r>
              <a:rPr lang="el-GR" sz="1400" dirty="0" smtClean="0"/>
              <a:t>Ο ορολογικός έλεγχος χρησιμοποιείται παράλληλα με την καλλιέργεια για την επιβεβαίωση της διάγνωσης της νόσου. Ο ορολογικός έλεγχος γίνεται μετά την 2</a:t>
            </a:r>
            <a:r>
              <a:rPr lang="el-GR" sz="1400" baseline="30000" dirty="0" smtClean="0"/>
              <a:t>η</a:t>
            </a:r>
            <a:r>
              <a:rPr lang="el-GR" sz="1400" dirty="0" smtClean="0"/>
              <a:t> εβδομάδα </a:t>
            </a:r>
            <a:endParaRPr lang="el-GR" sz="1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1357298"/>
            <a:ext cx="464347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Διάγνωση </a:t>
            </a:r>
            <a:endParaRPr lang="el-GR" b="1" dirty="0"/>
          </a:p>
        </p:txBody>
      </p:sp>
      <p:sp>
        <p:nvSpPr>
          <p:cNvPr id="3" name="2 - TextBox"/>
          <p:cNvSpPr txBox="1"/>
          <p:nvPr/>
        </p:nvSpPr>
        <p:spPr>
          <a:xfrm>
            <a:off x="142844" y="1857364"/>
            <a:ext cx="4643470" cy="4770537"/>
          </a:xfrm>
          <a:prstGeom prst="rect">
            <a:avLst/>
          </a:prstGeom>
          <a:solidFill>
            <a:schemeClr val="accent1">
              <a:lumMod val="20000"/>
              <a:lumOff val="80000"/>
            </a:schemeClr>
          </a:solidFill>
        </p:spPr>
        <p:txBody>
          <a:bodyPr wrap="square" rtlCol="0">
            <a:spAutoFit/>
          </a:bodyPr>
          <a:lstStyle/>
          <a:p>
            <a:pPr>
              <a:buFont typeface="Wingdings" pitchFamily="2" charset="2"/>
              <a:buChar char="Ø"/>
            </a:pPr>
            <a:r>
              <a:rPr lang="el-GR" sz="1600" dirty="0" smtClean="0"/>
              <a:t>Δείγμα ρινοφαρυγγικού επιχρίσματος </a:t>
            </a:r>
          </a:p>
          <a:p>
            <a:pPr>
              <a:buFont typeface="Wingdings" pitchFamily="2" charset="2"/>
              <a:buChar char="Ø"/>
            </a:pPr>
            <a:r>
              <a:rPr lang="el-GR" sz="1600" dirty="0" smtClean="0"/>
              <a:t>Μικροσκοπική εξέταση  μετά από χρώση με μπλε του μεθυλενίου. Με τη χρώση το μικρόβιο βάφεται έντονα στους δύο πόλους (διπολική χρώση).  Συμπληρωματικά μπορεί να χρησιμοποιηθεί η μέθοδος του άμεσου  ανοσοφθορισμού  αν και μπορεί  να αποδώσει ψευδώς θετικά ή αρνητικά αποτελέσματα</a:t>
            </a:r>
          </a:p>
          <a:p>
            <a:pPr>
              <a:buFont typeface="Wingdings" pitchFamily="2" charset="2"/>
              <a:buChar char="Ø"/>
            </a:pPr>
            <a:r>
              <a:rPr lang="el-GR" sz="1600" dirty="0" smtClean="0"/>
              <a:t>Ενοφθαλμισμός δείγματος αμέσως σε εκλεκτικό θρεπτικό υλικό (π.χ. </a:t>
            </a:r>
            <a:r>
              <a:rPr lang="en-US" sz="1600" dirty="0" smtClean="0"/>
              <a:t>Bordet-</a:t>
            </a:r>
            <a:r>
              <a:rPr lang="en-US" sz="1600" dirty="0" err="1" smtClean="0"/>
              <a:t>Gengou</a:t>
            </a:r>
            <a:r>
              <a:rPr lang="en-US" sz="1600" dirty="0" smtClean="0"/>
              <a:t>)</a:t>
            </a:r>
            <a:r>
              <a:rPr lang="el-GR" sz="1600" dirty="0" smtClean="0"/>
              <a:t> ή μεταφορά σε ειδικό θρεπτικό υλικό μεταφοράς. Το μικρόβιο αναπτύσσεται καλά και σε αιματούχο άγαρ δίνοντας αποικίες </a:t>
            </a:r>
            <a:r>
              <a:rPr lang="en-US" sz="1600" dirty="0" smtClean="0"/>
              <a:t> </a:t>
            </a:r>
            <a:r>
              <a:rPr lang="el-GR" sz="1600" dirty="0" smtClean="0"/>
              <a:t>σε</a:t>
            </a:r>
            <a:r>
              <a:rPr lang="en-US" sz="1600" dirty="0" smtClean="0"/>
              <a:t> 18-24 </a:t>
            </a:r>
            <a:r>
              <a:rPr lang="el-GR" sz="1600" dirty="0" smtClean="0"/>
              <a:t>ώρες, μεγάλες (διάμετρος 3</a:t>
            </a:r>
            <a:r>
              <a:rPr lang="en-US" sz="1600" dirty="0" smtClean="0"/>
              <a:t>mm), </a:t>
            </a:r>
            <a:r>
              <a:rPr lang="el-GR" sz="1600" dirty="0" smtClean="0"/>
              <a:t>επίπεδες, θαμπές</a:t>
            </a:r>
          </a:p>
          <a:p>
            <a:pPr>
              <a:buFont typeface="Wingdings" pitchFamily="2" charset="2"/>
              <a:buChar char="Ø"/>
            </a:pPr>
            <a:r>
              <a:rPr lang="el-GR" sz="1600" dirty="0" smtClean="0"/>
              <a:t>Επώαση στους 37</a:t>
            </a:r>
            <a:r>
              <a:rPr lang="el-GR" sz="1600" baseline="30000" dirty="0" smtClean="0"/>
              <a:t>ο</a:t>
            </a:r>
            <a:r>
              <a:rPr lang="el-GR" sz="1600" dirty="0" smtClean="0"/>
              <a:t> </a:t>
            </a:r>
            <a:r>
              <a:rPr lang="en-US" sz="1600" dirty="0" smtClean="0"/>
              <a:t>C</a:t>
            </a:r>
            <a:r>
              <a:rPr lang="el-GR" sz="1600" dirty="0" smtClean="0"/>
              <a:t>, σε αερόβιες συνθήκες, σε θάλαμο με υγρασία</a:t>
            </a:r>
          </a:p>
          <a:p>
            <a:pPr>
              <a:buFont typeface="Wingdings" pitchFamily="2" charset="2"/>
              <a:buChar char="Ø"/>
            </a:pPr>
            <a:r>
              <a:rPr lang="el-GR" sz="1600" dirty="0" smtClean="0"/>
              <a:t>Εμφάνιση  χαρακτηριστικών αποικιών μετά από 2-3 ημέρες. Αποικίες: μικρές, στίλβουσες, ελαφρά επηρμένες , διαφανείς </a:t>
            </a:r>
            <a:endParaRPr lang="el-GR" sz="1600" dirty="0"/>
          </a:p>
        </p:txBody>
      </p:sp>
      <p:sp>
        <p:nvSpPr>
          <p:cNvPr id="1026" name="AutoShape 2" descr="Αποτέλεσμα εικόνας για bordetella pertus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7" name="Picture 3" descr="C:\Documents and Settings\user\Τα έγγραφά μου\Downloads\bordetella-pertussis-cultivation-on-agar.jpg"/>
          <p:cNvPicPr>
            <a:picLocks noChangeAspect="1" noChangeArrowheads="1"/>
          </p:cNvPicPr>
          <p:nvPr/>
        </p:nvPicPr>
        <p:blipFill>
          <a:blip r:embed="rId2" cstate="print"/>
          <a:srcRect/>
          <a:stretch>
            <a:fillRect/>
          </a:stretch>
        </p:blipFill>
        <p:spPr bwMode="auto">
          <a:xfrm>
            <a:off x="5148064" y="4051992"/>
            <a:ext cx="3240360" cy="2520280"/>
          </a:xfrm>
          <a:prstGeom prst="rect">
            <a:avLst/>
          </a:prstGeom>
          <a:noFill/>
        </p:spPr>
      </p:pic>
      <p:sp>
        <p:nvSpPr>
          <p:cNvPr id="1029" name="AutoShape 5" descr="Αποτέλεσμα εικόνας για bordetella pertus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50" name="Picture 2" descr="C:\Documents and Settings\Eleni\Τα έγγραφά μου\Downloads\F2.large.jpg"/>
          <p:cNvPicPr>
            <a:picLocks noChangeAspect="1" noChangeArrowheads="1"/>
          </p:cNvPicPr>
          <p:nvPr/>
        </p:nvPicPr>
        <p:blipFill>
          <a:blip r:embed="rId3" cstate="print"/>
          <a:srcRect/>
          <a:stretch>
            <a:fillRect/>
          </a:stretch>
        </p:blipFill>
        <p:spPr bwMode="auto">
          <a:xfrm>
            <a:off x="5143504" y="1357298"/>
            <a:ext cx="3286148" cy="250033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785786" y="1397000"/>
          <a:ext cx="7715304" cy="4602480"/>
        </p:xfrm>
        <a:graphic>
          <a:graphicData uri="http://schemas.openxmlformats.org/drawingml/2006/table">
            <a:tbl>
              <a:tblPr firstRow="1" bandRow="1">
                <a:tableStyleId>{5C22544A-7EE6-4342-B048-85BDC9FD1C3A}</a:tableStyleId>
              </a:tblPr>
              <a:tblGrid>
                <a:gridCol w="3857652"/>
                <a:gridCol w="3857652"/>
              </a:tblGrid>
              <a:tr h="370840">
                <a:tc>
                  <a:txBody>
                    <a:bodyPr/>
                    <a:lstStyle/>
                    <a:p>
                      <a:r>
                        <a:rPr lang="el-GR" dirty="0" smtClean="0"/>
                        <a:t>Μηχανισμοί άμυνας που αναστέλλουν την εισβολή μικροοργανισμών</a:t>
                      </a:r>
                      <a:endParaRPr lang="el-GR" dirty="0"/>
                    </a:p>
                  </a:txBody>
                  <a:tcPr/>
                </a:tc>
                <a:tc>
                  <a:txBody>
                    <a:bodyPr/>
                    <a:lstStyle/>
                    <a:p>
                      <a:r>
                        <a:rPr lang="el-GR" dirty="0" smtClean="0"/>
                        <a:t>Καταστολή ή καταστροφή των μηχανισμών άμυνας</a:t>
                      </a:r>
                      <a:r>
                        <a:rPr lang="el-GR" baseline="0" dirty="0" smtClean="0"/>
                        <a:t> </a:t>
                      </a:r>
                      <a:endParaRPr lang="el-GR" dirty="0"/>
                    </a:p>
                  </a:txBody>
                  <a:tcPr/>
                </a:tc>
              </a:tr>
              <a:tr h="370840">
                <a:tc>
                  <a:txBody>
                    <a:bodyPr/>
                    <a:lstStyle/>
                    <a:p>
                      <a:r>
                        <a:rPr lang="el-GR" sz="1600" dirty="0" smtClean="0"/>
                        <a:t>Παραγωγή βλέννας από επιθηλιακά και άλλα κύτταρα. Η βλέννα εγκλωβίζει υπολείμματα κυττάρων και μικρόβια, τα οποία προωθούνται</a:t>
                      </a:r>
                      <a:r>
                        <a:rPr lang="el-GR" sz="1600" baseline="0" dirty="0" smtClean="0"/>
                        <a:t> στη συνέχεια προς τον οισοφάγο</a:t>
                      </a:r>
                      <a:endParaRPr lang="el-GR" sz="1600" dirty="0"/>
                    </a:p>
                  </a:txBody>
                  <a:tcPr/>
                </a:tc>
                <a:tc>
                  <a:txBody>
                    <a:bodyPr/>
                    <a:lstStyle/>
                    <a:p>
                      <a:r>
                        <a:rPr lang="el-GR" sz="1600" dirty="0" smtClean="0"/>
                        <a:t>Οι ιοί μπορεί να καταστρέψουν τη λειτουργία του αναπνευστικού</a:t>
                      </a:r>
                      <a:r>
                        <a:rPr lang="el-GR" sz="1600" baseline="0" dirty="0" smtClean="0"/>
                        <a:t> επιθηλίου επιτρέποντας στα βακτήρια να εισέλθουν σε περιοχές που είναι φυσιολογικά στείρες μικροβίων</a:t>
                      </a:r>
                      <a:endParaRPr lang="el-GR" sz="1600" dirty="0"/>
                    </a:p>
                  </a:txBody>
                  <a:tcPr/>
                </a:tc>
              </a:tr>
              <a:tr h="370840">
                <a:tc>
                  <a:txBody>
                    <a:bodyPr/>
                    <a:lstStyle/>
                    <a:p>
                      <a:r>
                        <a:rPr lang="el-GR" sz="1600" dirty="0" smtClean="0"/>
                        <a:t>Η παρουσία κυψελιδικών μακροφάγων συντελεί στη</a:t>
                      </a:r>
                      <a:r>
                        <a:rPr lang="el-GR" sz="1600" baseline="0" dirty="0" smtClean="0"/>
                        <a:t> φυσική άμυνα</a:t>
                      </a:r>
                      <a:r>
                        <a:rPr lang="el-GR" sz="1600" dirty="0" smtClean="0"/>
                        <a:t> </a:t>
                      </a:r>
                      <a:endParaRPr lang="el-GR" sz="1600" dirty="0"/>
                    </a:p>
                  </a:txBody>
                  <a:tcPr/>
                </a:tc>
                <a:tc>
                  <a:txBody>
                    <a:bodyPr/>
                    <a:lstStyle/>
                    <a:p>
                      <a:r>
                        <a:rPr lang="el-GR" sz="1600" dirty="0" smtClean="0"/>
                        <a:t>Ένα καρκίνωμα των</a:t>
                      </a:r>
                      <a:r>
                        <a:rPr lang="el-GR" sz="1600" baseline="0" dirty="0" smtClean="0"/>
                        <a:t> βρόγχων μπορεί να δημιουργήσει εμπόδιο στην αεροφόρο οδό και να ευνοήσει τη εγκατάσταση λοίμωξης. Τα μακροφάγα αδυνατούν να δράσουν</a:t>
                      </a:r>
                      <a:endParaRPr lang="el-GR" sz="1600" dirty="0"/>
                    </a:p>
                  </a:txBody>
                  <a:tcPr/>
                </a:tc>
              </a:tr>
              <a:tr h="370840">
                <a:tc>
                  <a:txBody>
                    <a:bodyPr/>
                    <a:lstStyle/>
                    <a:p>
                      <a:r>
                        <a:rPr lang="el-GR" sz="1600" dirty="0" smtClean="0"/>
                        <a:t>Οι μύες του θωρακικού τοιχώματος (παίρνουν μέρος στο αντανακλαστικό του βήχα) και το διάφραγμα συντελούν στην κάθαρση των εκκρίσεων από το αναπνευστικό δένδρο</a:t>
                      </a:r>
                      <a:endParaRPr lang="el-GR" sz="1600" dirty="0"/>
                    </a:p>
                  </a:txBody>
                  <a:tcPr/>
                </a:tc>
                <a:tc>
                  <a:txBody>
                    <a:bodyPr/>
                    <a:lstStyle/>
                    <a:p>
                      <a:r>
                        <a:rPr lang="el-GR" sz="1600" dirty="0" smtClean="0"/>
                        <a:t>Καταστολή της δράσης των μυών του θώρακα από τραύμα ή κοιλιακή χειρουργική</a:t>
                      </a:r>
                      <a:r>
                        <a:rPr lang="el-GR" sz="1600" baseline="0" dirty="0" smtClean="0"/>
                        <a:t> επέμβαση μπορεί να επηρεάσει το αντανακλαστικό του βήχα</a:t>
                      </a:r>
                      <a:endParaRPr lang="el-GR" sz="1600" dirty="0"/>
                    </a:p>
                  </a:txBody>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Documents and Settings\user\Τα έγγραφά μου\Downloads\bordetella-pertussis-colony-morphology.jpg"/>
          <p:cNvPicPr>
            <a:picLocks noChangeAspect="1" noChangeArrowheads="1"/>
          </p:cNvPicPr>
          <p:nvPr/>
        </p:nvPicPr>
        <p:blipFill>
          <a:blip r:embed="rId2" cstate="print"/>
          <a:srcRect/>
          <a:stretch>
            <a:fillRect/>
          </a:stretch>
        </p:blipFill>
        <p:spPr bwMode="auto">
          <a:xfrm>
            <a:off x="35496" y="1561307"/>
            <a:ext cx="3695452" cy="3446462"/>
          </a:xfrm>
          <a:prstGeom prst="rect">
            <a:avLst/>
          </a:prstGeom>
          <a:noFill/>
        </p:spPr>
      </p:pic>
      <p:sp>
        <p:nvSpPr>
          <p:cNvPr id="153602" name="AutoShape 2" descr="Αποτέλεσμα εικόνας για bordetella pertus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53604" name="AutoShape 4" descr="Αποτέλεσμα εικόνας για bordetella pertus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53605" name="Picture 5" descr="C:\Documents and Settings\user\Τα έγγραφά μου\Downloads\csm_bordetella_pertussis_0a35b5e5c6.png"/>
          <p:cNvPicPr>
            <a:picLocks noChangeAspect="1" noChangeArrowheads="1"/>
          </p:cNvPicPr>
          <p:nvPr/>
        </p:nvPicPr>
        <p:blipFill>
          <a:blip r:embed="rId3" cstate="print"/>
          <a:srcRect/>
          <a:stretch>
            <a:fillRect/>
          </a:stretch>
        </p:blipFill>
        <p:spPr bwMode="auto">
          <a:xfrm>
            <a:off x="6660232" y="1536700"/>
            <a:ext cx="2286000" cy="1676400"/>
          </a:xfrm>
          <a:prstGeom prst="rect">
            <a:avLst/>
          </a:prstGeom>
          <a:noFill/>
        </p:spPr>
      </p:pic>
      <p:sp>
        <p:nvSpPr>
          <p:cNvPr id="6" name="5 - TextBox"/>
          <p:cNvSpPr txBox="1"/>
          <p:nvPr/>
        </p:nvSpPr>
        <p:spPr>
          <a:xfrm>
            <a:off x="4788024" y="3573016"/>
            <a:ext cx="3600400" cy="2308324"/>
          </a:xfrm>
          <a:prstGeom prst="rect">
            <a:avLst/>
          </a:prstGeom>
          <a:noFill/>
          <a:ln>
            <a:solidFill>
              <a:srgbClr val="C00000"/>
            </a:solidFill>
          </a:ln>
        </p:spPr>
        <p:txBody>
          <a:bodyPr wrap="square" rtlCol="0">
            <a:spAutoFit/>
          </a:bodyPr>
          <a:lstStyle/>
          <a:p>
            <a:r>
              <a:rPr lang="el-GR" sz="1600" dirty="0" smtClean="0"/>
              <a:t>Η ταυτοποίηση στηρίζεται:</a:t>
            </a:r>
          </a:p>
          <a:p>
            <a:pPr>
              <a:buFont typeface="Wingdings" pitchFamily="2" charset="2"/>
              <a:buChar char="§"/>
            </a:pPr>
            <a:r>
              <a:rPr lang="el-GR" sz="1600" dirty="0" smtClean="0"/>
              <a:t>Τη χαρακτηριστική μορφολογία του μικροβίου κατά τη μικροσκοπική εξέταση</a:t>
            </a:r>
          </a:p>
          <a:p>
            <a:pPr>
              <a:buFont typeface="Wingdings" pitchFamily="2" charset="2"/>
              <a:buChar char="§"/>
            </a:pPr>
            <a:r>
              <a:rPr lang="el-GR" sz="1600" dirty="0" smtClean="0"/>
              <a:t>Τη μορφολογία των αποικιών στα εκλεκτικά θρεπτικά υλικά</a:t>
            </a:r>
          </a:p>
          <a:p>
            <a:pPr>
              <a:buFont typeface="Wingdings" pitchFamily="2" charset="2"/>
              <a:buChar char="§"/>
            </a:pPr>
            <a:r>
              <a:rPr lang="el-GR" sz="1600" dirty="0" smtClean="0"/>
              <a:t>Την αντίδραση με ειδικό αντιορό με συγκόλληση ή άμεσο ανοσοφθορισμό </a:t>
            </a:r>
          </a:p>
          <a:p>
            <a:pPr>
              <a:buFont typeface="Wingdings" pitchFamily="2" charset="2"/>
              <a:buChar char="§"/>
            </a:pPr>
            <a:r>
              <a:rPr lang="el-GR" sz="1600" dirty="0" smtClean="0"/>
              <a:t>Σε βιοχημικές αντιδράσεις</a:t>
            </a:r>
            <a:endParaRPr lang="el-GR" sz="1600" dirty="0"/>
          </a:p>
        </p:txBody>
      </p:sp>
      <p:pic>
        <p:nvPicPr>
          <p:cNvPr id="7" name="Picture 2" descr="C:\Documents and Settings\user\Τα έγγραφά μου\Downloads\487736321.jpg"/>
          <p:cNvPicPr>
            <a:picLocks noChangeAspect="1" noChangeArrowheads="1"/>
          </p:cNvPicPr>
          <p:nvPr/>
        </p:nvPicPr>
        <p:blipFill>
          <a:blip r:embed="rId4" cstate="print"/>
          <a:srcRect/>
          <a:stretch>
            <a:fillRect/>
          </a:stretch>
        </p:blipFill>
        <p:spPr bwMode="auto">
          <a:xfrm>
            <a:off x="4211960" y="1628800"/>
            <a:ext cx="2232248" cy="15843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1524000" y="1628800"/>
          <a:ext cx="6096000" cy="148336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Βιοχημικές αντιδράσεις</a:t>
                      </a:r>
                      <a:endParaRPr lang="el-GR" dirty="0"/>
                    </a:p>
                  </a:txBody>
                  <a:tcPr/>
                </a:tc>
                <a:tc hMerge="1">
                  <a:txBody>
                    <a:bodyPr/>
                    <a:lstStyle/>
                    <a:p>
                      <a:endParaRPr lang="el-GR" dirty="0"/>
                    </a:p>
                  </a:txBody>
                  <a:tcPr/>
                </a:tc>
              </a:tr>
              <a:tr h="370840">
                <a:tc>
                  <a:txBody>
                    <a:bodyPr/>
                    <a:lstStyle/>
                    <a:p>
                      <a:r>
                        <a:rPr lang="el-GR" dirty="0" smtClean="0"/>
                        <a:t>Οξειδάση</a:t>
                      </a:r>
                      <a:endParaRPr lang="el-GR" dirty="0"/>
                    </a:p>
                  </a:txBody>
                  <a:tcPr/>
                </a:tc>
                <a:tc>
                  <a:txBody>
                    <a:bodyPr/>
                    <a:lstStyle/>
                    <a:p>
                      <a:pPr algn="ctr"/>
                      <a:r>
                        <a:rPr lang="el-GR" dirty="0" smtClean="0"/>
                        <a:t>+</a:t>
                      </a:r>
                      <a:endParaRPr lang="el-GR" dirty="0"/>
                    </a:p>
                  </a:txBody>
                  <a:tcPr/>
                </a:tc>
              </a:tr>
              <a:tr h="370840">
                <a:tc>
                  <a:txBody>
                    <a:bodyPr/>
                    <a:lstStyle/>
                    <a:p>
                      <a:r>
                        <a:rPr lang="el-GR" dirty="0" smtClean="0"/>
                        <a:t>Ουρεάση</a:t>
                      </a:r>
                      <a:endParaRPr lang="el-GR" dirty="0"/>
                    </a:p>
                  </a:txBody>
                  <a:tcPr/>
                </a:tc>
                <a:tc>
                  <a:txBody>
                    <a:bodyPr/>
                    <a:lstStyle/>
                    <a:p>
                      <a:pPr algn="ctr"/>
                      <a:r>
                        <a:rPr lang="el-GR" dirty="0" smtClean="0"/>
                        <a:t>-</a:t>
                      </a:r>
                      <a:endParaRPr lang="el-GR" dirty="0"/>
                    </a:p>
                  </a:txBody>
                  <a:tcPr/>
                </a:tc>
              </a:tr>
              <a:tr h="370840">
                <a:tc>
                  <a:txBody>
                    <a:bodyPr/>
                    <a:lstStyle/>
                    <a:p>
                      <a:r>
                        <a:rPr lang="el-GR" dirty="0" smtClean="0"/>
                        <a:t>Κινητικότητα</a:t>
                      </a:r>
                      <a:endParaRPr lang="el-GR" dirty="0"/>
                    </a:p>
                  </a:txBody>
                  <a:tcPr/>
                </a:tc>
                <a:tc>
                  <a:txBody>
                    <a:bodyPr/>
                    <a:lstStyle/>
                    <a:p>
                      <a:pPr algn="ctr"/>
                      <a:r>
                        <a:rPr lang="el-GR" dirty="0" smtClean="0"/>
                        <a:t>-</a:t>
                      </a:r>
                      <a:endParaRPr lang="el-GR" dirty="0"/>
                    </a:p>
                  </a:txBody>
                  <a:tcPr/>
                </a:tc>
              </a:tr>
            </a:tbl>
          </a:graphicData>
        </a:graphic>
      </p:graphicFrame>
      <p:sp>
        <p:nvSpPr>
          <p:cNvPr id="4" name="3 - TextBox"/>
          <p:cNvSpPr txBox="1"/>
          <p:nvPr/>
        </p:nvSpPr>
        <p:spPr>
          <a:xfrm>
            <a:off x="1547664" y="3645024"/>
            <a:ext cx="6120680" cy="2369880"/>
          </a:xfrm>
          <a:prstGeom prst="rect">
            <a:avLst/>
          </a:prstGeom>
          <a:solidFill>
            <a:schemeClr val="accent1">
              <a:lumMod val="20000"/>
              <a:lumOff val="80000"/>
            </a:schemeClr>
          </a:solidFill>
        </p:spPr>
        <p:txBody>
          <a:bodyPr wrap="square" rtlCol="0">
            <a:spAutoFit/>
          </a:bodyPr>
          <a:lstStyle/>
          <a:p>
            <a:pPr algn="ctr"/>
            <a:r>
              <a:rPr lang="el-GR" b="1" dirty="0" smtClean="0"/>
              <a:t>Θεραπεία</a:t>
            </a:r>
          </a:p>
          <a:p>
            <a:r>
              <a:rPr lang="el-GR" sz="1600" dirty="0" smtClean="0"/>
              <a:t>Κυρίως υποστηρικτική</a:t>
            </a:r>
          </a:p>
          <a:p>
            <a:r>
              <a:rPr lang="el-GR" sz="1600" dirty="0" smtClean="0"/>
              <a:t>Τα αντιβιοτικά μπορεί να βελτιώσουν την κλινική πορεία. Η ερυθρομυκίνη χρησιμοποιείται  προφυλακτικά για τον περιορισμό της μετάδοσης</a:t>
            </a:r>
          </a:p>
          <a:p>
            <a:endParaRPr lang="el-GR" sz="1600" dirty="0" smtClean="0"/>
          </a:p>
          <a:p>
            <a:pPr algn="ctr"/>
            <a:r>
              <a:rPr lang="el-GR" b="1" dirty="0" smtClean="0"/>
              <a:t>Πρόληψη</a:t>
            </a:r>
          </a:p>
          <a:p>
            <a:r>
              <a:rPr lang="el-GR" sz="1600" dirty="0" err="1" smtClean="0"/>
              <a:t>Ακκυτταρικά</a:t>
            </a:r>
            <a:r>
              <a:rPr lang="el-GR" sz="1600" dirty="0" smtClean="0"/>
              <a:t> εμβόλια που χορηγούνται μαζί με τα εμβόλια της διφθερίτιδας και του τετάνου</a:t>
            </a:r>
            <a:endParaRPr lang="el-GR" sz="1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71604" y="1357298"/>
          <a:ext cx="6548462" cy="4778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2500298" y="630776"/>
            <a:ext cx="5072098" cy="369332"/>
          </a:xfrm>
          <a:prstGeom prst="rect">
            <a:avLst/>
          </a:prstGeom>
          <a:noFill/>
        </p:spPr>
        <p:txBody>
          <a:bodyPr wrap="square" rtlCol="0">
            <a:spAutoFit/>
          </a:bodyPr>
          <a:lstStyle/>
          <a:p>
            <a:pPr lvl="0" algn="ctr"/>
            <a:r>
              <a:rPr lang="el-GR" b="1" dirty="0" smtClean="0">
                <a:solidFill>
                  <a:schemeClr val="bg1"/>
                </a:solidFill>
              </a:rPr>
              <a:t>Εργαστηριακή διάγνωση </a:t>
            </a:r>
            <a:endParaRPr lang="el-G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428860" y="2354041"/>
            <a:ext cx="4643470" cy="646331"/>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Λοιμώξεις κατώτερου αναπνευστικού συστήματος </a:t>
            </a:r>
            <a:endParaRPr lang="el-GR" b="1"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256032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u="none" kern="1200" dirty="0" smtClean="0">
                          <a:solidFill>
                            <a:schemeClr val="lt1"/>
                          </a:solidFill>
                          <a:latin typeface="+mn-lt"/>
                          <a:ea typeface="+mn-ea"/>
                          <a:cs typeface="+mn-cs"/>
                        </a:rPr>
                        <a:t>ΑΜΥΝΤΙΚΟΙ ΜΗΧΑΝΙΣΜΟΙ</a:t>
                      </a:r>
                    </a:p>
                    <a:p>
                      <a:pPr algn="ctr"/>
                      <a:r>
                        <a:rPr lang="el-GR" sz="1800" b="1" kern="1200" dirty="0" smtClean="0">
                          <a:solidFill>
                            <a:schemeClr val="lt1"/>
                          </a:solidFill>
                          <a:latin typeface="+mn-lt"/>
                          <a:ea typeface="+mn-ea"/>
                          <a:cs typeface="+mn-cs"/>
                        </a:rPr>
                        <a:t>ΚΑΤΩΤΕΡΟΥ ΑΝΑΠΝΕΥΣΤΙΚΟΥ ΣΥΣΤΗΜΑΤΟΣ</a:t>
                      </a:r>
                    </a:p>
                  </a:txBody>
                  <a:tcPr/>
                </a:tc>
                <a:tc hMerge="1">
                  <a:txBody>
                    <a:bodyPr/>
                    <a:lstStyle/>
                    <a:p>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dk1"/>
                          </a:solidFill>
                          <a:latin typeface="+mn-lt"/>
                          <a:ea typeface="+mn-ea"/>
                          <a:cs typeface="+mn-cs"/>
                        </a:rPr>
                        <a:t>Βλεφαριδωτό επιθήλιο</a:t>
                      </a:r>
                    </a:p>
                    <a:p>
                      <a:endParaRPr lang="el-GR" b="0" dirty="0"/>
                    </a:p>
                  </a:txBody>
                  <a:tcPr/>
                </a:tc>
                <a:tc>
                  <a:txBody>
                    <a:bodyPr/>
                    <a:lstStyle/>
                    <a:p>
                      <a:r>
                        <a:rPr lang="el-GR" sz="1800" b="0" kern="1200" dirty="0" smtClean="0">
                          <a:solidFill>
                            <a:schemeClr val="dk1"/>
                          </a:solidFill>
                          <a:latin typeface="+mn-lt"/>
                          <a:ea typeface="+mn-ea"/>
                          <a:cs typeface="+mn-cs"/>
                        </a:rPr>
                        <a:t>Απομακρύνει τα μικρόβια</a:t>
                      </a:r>
                      <a:endParaRPr lang="el-G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dk1"/>
                          </a:solidFill>
                          <a:latin typeface="+mn-lt"/>
                          <a:ea typeface="+mn-ea"/>
                          <a:cs typeface="+mn-cs"/>
                        </a:rPr>
                        <a:t>Μακροφάγα</a:t>
                      </a:r>
                    </a:p>
                    <a:p>
                      <a:endParaRPr lang="el-GR" b="0" dirty="0"/>
                    </a:p>
                  </a:txBody>
                  <a:tcPr/>
                </a:tc>
                <a:tc>
                  <a:txBody>
                    <a:bodyPr/>
                    <a:lstStyle/>
                    <a:p>
                      <a:r>
                        <a:rPr lang="el-GR" sz="1800" b="0" kern="1200" dirty="0" smtClean="0">
                          <a:solidFill>
                            <a:schemeClr val="dk1"/>
                          </a:solidFill>
                          <a:latin typeface="+mn-lt"/>
                          <a:ea typeface="+mn-ea"/>
                          <a:cs typeface="+mn-cs"/>
                        </a:rPr>
                        <a:t>Φαγοκυττάρωση</a:t>
                      </a:r>
                      <a:endParaRPr lang="el-G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dk1"/>
                          </a:solidFill>
                          <a:latin typeface="+mn-lt"/>
                          <a:ea typeface="+mn-ea"/>
                          <a:cs typeface="+mn-cs"/>
                        </a:rPr>
                        <a:t>Βλέννη</a:t>
                      </a:r>
                    </a:p>
                    <a:p>
                      <a:endParaRPr lang="el-GR" b="0" dirty="0"/>
                    </a:p>
                  </a:txBody>
                  <a:tcPr/>
                </a:tc>
                <a:tc>
                  <a:txBody>
                    <a:bodyPr/>
                    <a:lstStyle/>
                    <a:p>
                      <a:r>
                        <a:rPr lang="el-GR" sz="1800" b="0" kern="1200" dirty="0" smtClean="0">
                          <a:solidFill>
                            <a:schemeClr val="dk1"/>
                          </a:solidFill>
                          <a:latin typeface="+mn-lt"/>
                          <a:ea typeface="+mn-ea"/>
                          <a:cs typeface="+mn-cs"/>
                        </a:rPr>
                        <a:t>Εκκριτικά αντισώματα </a:t>
                      </a:r>
                      <a:r>
                        <a:rPr lang="en-US" sz="1800" b="0" kern="1200" dirty="0" err="1" smtClean="0">
                          <a:solidFill>
                            <a:schemeClr val="dk1"/>
                          </a:solidFill>
                          <a:latin typeface="+mn-lt"/>
                          <a:ea typeface="+mn-ea"/>
                          <a:cs typeface="+mn-cs"/>
                        </a:rPr>
                        <a:t>sIgA</a:t>
                      </a:r>
                      <a:endParaRPr lang="el-GR" b="0" dirty="0"/>
                    </a:p>
                  </a:txBody>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785918" y="1737050"/>
          <a:ext cx="5286412" cy="2763520"/>
        </p:xfrm>
        <a:graphic>
          <a:graphicData uri="http://schemas.openxmlformats.org/drawingml/2006/table">
            <a:tbl>
              <a:tblPr firstRow="1" bandRow="1">
                <a:tableStyleId>{5C22544A-7EE6-4342-B048-85BDC9FD1C3A}</a:tableStyleId>
              </a:tblPr>
              <a:tblGrid>
                <a:gridCol w="5286412"/>
              </a:tblGrid>
              <a:tr h="370840">
                <a:tc>
                  <a:txBody>
                    <a:bodyPr/>
                    <a:lstStyle/>
                    <a:p>
                      <a:pPr algn="ctr"/>
                      <a:r>
                        <a:rPr lang="el-GR" sz="1800" b="1" kern="1200" dirty="0" smtClean="0">
                          <a:solidFill>
                            <a:schemeClr val="lt1"/>
                          </a:solidFill>
                          <a:latin typeface="+mn-lt"/>
                          <a:ea typeface="+mn-ea"/>
                          <a:cs typeface="+mn-cs"/>
                        </a:rPr>
                        <a:t>ΛΟΙΜΩΞΕΙΣ ΚΑΤΩΤΕΡΟΥ </a:t>
                      </a:r>
                    </a:p>
                    <a:p>
                      <a:pPr algn="ctr"/>
                      <a:r>
                        <a:rPr lang="el-GR" sz="1800" b="1" kern="1200" dirty="0" smtClean="0">
                          <a:solidFill>
                            <a:schemeClr val="lt1"/>
                          </a:solidFill>
                          <a:latin typeface="+mn-lt"/>
                          <a:ea typeface="+mn-ea"/>
                          <a:cs typeface="+mn-cs"/>
                        </a:rPr>
                        <a:t>ΑΝΑΠΝΕΥΣΤΙΚΟΥ ΣΥΣΤΗΜΑΤΟΣ</a:t>
                      </a:r>
                    </a:p>
                    <a:p>
                      <a:pPr algn="ctr"/>
                      <a:endParaRPr lang="el-GR" dirty="0"/>
                    </a:p>
                  </a:txBody>
                  <a:tcPr/>
                </a:tc>
              </a:tr>
              <a:tr h="370840">
                <a:tc>
                  <a:txBody>
                    <a:bodyPr/>
                    <a:lstStyle/>
                    <a:p>
                      <a:pPr algn="ctr"/>
                      <a:r>
                        <a:rPr lang="el-GR" sz="1800" b="0" kern="1200" dirty="0" smtClean="0">
                          <a:solidFill>
                            <a:schemeClr val="dk1"/>
                          </a:solidFill>
                          <a:latin typeface="+mn-lt"/>
                          <a:ea typeface="+mn-ea"/>
                          <a:cs typeface="+mn-cs"/>
                        </a:rPr>
                        <a:t>Βρογχίτιδα</a:t>
                      </a:r>
                      <a:endParaRPr lang="el-GR" b="0" dirty="0"/>
                    </a:p>
                  </a:txBody>
                  <a:tcPr/>
                </a:tc>
              </a:tr>
              <a:tr h="370840">
                <a:tc>
                  <a:txBody>
                    <a:bodyPr/>
                    <a:lstStyle/>
                    <a:p>
                      <a:pPr algn="ctr"/>
                      <a:r>
                        <a:rPr lang="el-GR" sz="1800" b="0" kern="1200" dirty="0" smtClean="0">
                          <a:solidFill>
                            <a:schemeClr val="dk1"/>
                          </a:solidFill>
                          <a:latin typeface="+mn-lt"/>
                          <a:ea typeface="+mn-ea"/>
                          <a:cs typeface="+mn-cs"/>
                        </a:rPr>
                        <a:t> Βρογχιολίτιδα</a:t>
                      </a:r>
                    </a:p>
                  </a:txBody>
                  <a:tcPr/>
                </a:tc>
              </a:tr>
              <a:tr h="370840">
                <a:tc>
                  <a:txBody>
                    <a:bodyPr/>
                    <a:lstStyle/>
                    <a:p>
                      <a:pPr algn="ctr"/>
                      <a:r>
                        <a:rPr lang="el-GR" sz="1800" b="0" kern="1200" dirty="0" smtClean="0">
                          <a:solidFill>
                            <a:schemeClr val="dk1"/>
                          </a:solidFill>
                          <a:latin typeface="+mn-lt"/>
                          <a:ea typeface="+mn-ea"/>
                          <a:cs typeface="+mn-cs"/>
                        </a:rPr>
                        <a:t>Πνευμονία</a:t>
                      </a:r>
                      <a:endParaRPr lang="el-GR" b="0" dirty="0"/>
                    </a:p>
                  </a:txBody>
                  <a:tcPr/>
                </a:tc>
              </a:tr>
              <a:tr h="258770">
                <a:tc>
                  <a:txBody>
                    <a:bodyPr/>
                    <a:lstStyle/>
                    <a:p>
                      <a:pPr algn="ctr"/>
                      <a:r>
                        <a:rPr lang="el-GR" sz="1800" b="0" kern="1200" dirty="0" smtClean="0">
                          <a:solidFill>
                            <a:schemeClr val="dk1"/>
                          </a:solidFill>
                          <a:latin typeface="+mn-lt"/>
                          <a:ea typeface="+mn-ea"/>
                          <a:cs typeface="+mn-cs"/>
                        </a:rPr>
                        <a:t>Αποστήματα</a:t>
                      </a:r>
                      <a:endParaRPr lang="el-GR" b="0" dirty="0"/>
                    </a:p>
                  </a:txBody>
                  <a:tcPr/>
                </a:tc>
              </a:tr>
              <a:tr h="370840">
                <a:tc>
                  <a:txBody>
                    <a:bodyPr/>
                    <a:lstStyle/>
                    <a:p>
                      <a:pPr algn="ctr"/>
                      <a:r>
                        <a:rPr lang="el-GR" sz="1800" b="0" kern="1200" dirty="0" smtClean="0">
                          <a:solidFill>
                            <a:schemeClr val="dk1"/>
                          </a:solidFill>
                          <a:latin typeface="+mn-lt"/>
                          <a:ea typeface="+mn-ea"/>
                          <a:cs typeface="+mn-cs"/>
                        </a:rPr>
                        <a:t>Πυώδεις συλλογές</a:t>
                      </a:r>
                      <a:endParaRPr lang="el-GR" b="0" dirty="0"/>
                    </a:p>
                  </a:txBody>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402844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sz="1800" b="1" u="none" kern="1200" dirty="0" smtClean="0">
                          <a:solidFill>
                            <a:schemeClr val="lt1"/>
                          </a:solidFill>
                          <a:latin typeface="+mn-lt"/>
                          <a:ea typeface="+mn-ea"/>
                          <a:cs typeface="+mn-cs"/>
                        </a:rPr>
                        <a:t>Παθογόνα βακτήρια</a:t>
                      </a:r>
                      <a:endParaRPr lang="el-GR" u="none" dirty="0"/>
                    </a:p>
                  </a:txBody>
                  <a:tcPr/>
                </a:tc>
                <a:tc hMerge="1">
                  <a:txBody>
                    <a:bodyPr/>
                    <a:lstStyle/>
                    <a:p>
                      <a:endParaRPr lang="el-GR" dirty="0"/>
                    </a:p>
                  </a:txBody>
                  <a:tcPr/>
                </a:tc>
              </a:tr>
              <a:tr h="370840">
                <a:tc>
                  <a:txBody>
                    <a:bodyPr/>
                    <a:lstStyle/>
                    <a:p>
                      <a:pPr>
                        <a:lnSpc>
                          <a:spcPct val="150000"/>
                        </a:lnSpc>
                        <a:spcAft>
                          <a:spcPts val="0"/>
                        </a:spcAft>
                      </a:pPr>
                      <a:r>
                        <a:rPr lang="el-GR" sz="1600" b="0" dirty="0">
                          <a:latin typeface="Times New Roman"/>
                          <a:ea typeface="Times New Roman"/>
                          <a:cs typeface="Times New Roman"/>
                        </a:rPr>
                        <a:t>Πνευμονία της κοινότητας </a:t>
                      </a:r>
                    </a:p>
                  </a:txBody>
                  <a:tcPr marL="68580" marR="68580" marT="0" marB="0"/>
                </a:tc>
                <a:tc>
                  <a:txBody>
                    <a:bodyPr/>
                    <a:lstStyle/>
                    <a:p>
                      <a:pPr>
                        <a:lnSpc>
                          <a:spcPct val="150000"/>
                        </a:lnSpc>
                        <a:spcAft>
                          <a:spcPts val="0"/>
                        </a:spcAft>
                      </a:pPr>
                      <a:r>
                        <a:rPr lang="en-US" sz="1600" b="0" dirty="0">
                          <a:latin typeface="Times New Roman"/>
                          <a:ea typeface="Times New Roman"/>
                          <a:cs typeface="Times New Roman"/>
                        </a:rPr>
                        <a:t>Streptococcus pneumoniae</a:t>
                      </a:r>
                      <a:endParaRPr lang="el-GR" sz="1600" b="0" dirty="0">
                        <a:latin typeface="Times New Roman"/>
                        <a:ea typeface="Times New Roman"/>
                        <a:cs typeface="Times New Roman"/>
                      </a:endParaRPr>
                    </a:p>
                    <a:p>
                      <a:pPr>
                        <a:lnSpc>
                          <a:spcPct val="150000"/>
                        </a:lnSpc>
                        <a:spcAft>
                          <a:spcPts val="0"/>
                        </a:spcAft>
                      </a:pPr>
                      <a:r>
                        <a:rPr lang="en-US" sz="1600" b="0" dirty="0" err="1">
                          <a:latin typeface="Times New Roman"/>
                          <a:ea typeface="Times New Roman"/>
                          <a:cs typeface="Times New Roman"/>
                        </a:rPr>
                        <a:t>Haemophilus</a:t>
                      </a:r>
                      <a:r>
                        <a:rPr lang="en-US" sz="1600" b="0" dirty="0">
                          <a:latin typeface="Times New Roman"/>
                          <a:ea typeface="Times New Roman"/>
                          <a:cs typeface="Times New Roman"/>
                        </a:rPr>
                        <a:t> </a:t>
                      </a:r>
                      <a:r>
                        <a:rPr lang="en-US" sz="1600" b="0" dirty="0" err="1">
                          <a:latin typeface="Times New Roman"/>
                          <a:ea typeface="Times New Roman"/>
                          <a:cs typeface="Times New Roman"/>
                        </a:rPr>
                        <a:t>infuenzae</a:t>
                      </a:r>
                      <a:endParaRPr lang="el-GR" sz="1600" b="0" dirty="0">
                        <a:latin typeface="Times New Roman"/>
                        <a:ea typeface="Times New Roman"/>
                        <a:cs typeface="Times New Roman"/>
                      </a:endParaRPr>
                    </a:p>
                    <a:p>
                      <a:pPr>
                        <a:lnSpc>
                          <a:spcPct val="150000"/>
                        </a:lnSpc>
                        <a:spcAft>
                          <a:spcPts val="0"/>
                        </a:spcAft>
                      </a:pPr>
                      <a:r>
                        <a:rPr lang="en-US" sz="1600" b="0" dirty="0">
                          <a:latin typeface="Times New Roman"/>
                          <a:ea typeface="Times New Roman"/>
                          <a:cs typeface="Times New Roman"/>
                        </a:rPr>
                        <a:t>Moraxella catarrhalis</a:t>
                      </a:r>
                      <a:endParaRPr lang="el-GR" sz="1600" b="0" dirty="0">
                        <a:latin typeface="Times New Roman"/>
                        <a:ea typeface="Times New Roman"/>
                        <a:cs typeface="Times New Roman"/>
                      </a:endParaRPr>
                    </a:p>
                    <a:p>
                      <a:pPr>
                        <a:lnSpc>
                          <a:spcPct val="150000"/>
                        </a:lnSpc>
                        <a:spcAft>
                          <a:spcPts val="0"/>
                        </a:spcAft>
                      </a:pPr>
                      <a:r>
                        <a:rPr lang="en-US" sz="1600" b="0" dirty="0">
                          <a:latin typeface="Times New Roman"/>
                          <a:ea typeface="Times New Roman"/>
                          <a:cs typeface="Times New Roman"/>
                        </a:rPr>
                        <a:t>Staphylococcus aureus</a:t>
                      </a:r>
                      <a:endParaRPr lang="el-GR" sz="1600" b="0" dirty="0">
                        <a:latin typeface="Times New Roman"/>
                        <a:ea typeface="Times New Roman"/>
                        <a:cs typeface="Times New Roman"/>
                      </a:endParaRPr>
                    </a:p>
                    <a:p>
                      <a:pPr>
                        <a:lnSpc>
                          <a:spcPct val="150000"/>
                        </a:lnSpc>
                        <a:spcAft>
                          <a:spcPts val="0"/>
                        </a:spcAft>
                      </a:pPr>
                      <a:r>
                        <a:rPr lang="en-US" sz="1600" b="0" dirty="0">
                          <a:latin typeface="Times New Roman"/>
                          <a:ea typeface="Times New Roman"/>
                          <a:cs typeface="Times New Roman"/>
                        </a:rPr>
                        <a:t>Klebsiella </a:t>
                      </a:r>
                      <a:r>
                        <a:rPr lang="en-US" sz="1600" b="0" dirty="0" err="1">
                          <a:latin typeface="Times New Roman"/>
                          <a:ea typeface="Times New Roman"/>
                          <a:cs typeface="Times New Roman"/>
                        </a:rPr>
                        <a:t>pneumaniae</a:t>
                      </a:r>
                      <a:endParaRPr lang="el-GR" sz="1600" b="0" dirty="0">
                        <a:latin typeface="Times New Roman"/>
                        <a:ea typeface="Times New Roman"/>
                        <a:cs typeface="Times New Roman"/>
                      </a:endParaRPr>
                    </a:p>
                  </a:txBody>
                  <a:tcPr marL="68580" marR="68580" marT="0" marB="0"/>
                </a:tc>
              </a:tr>
              <a:tr h="370840">
                <a:tc>
                  <a:txBody>
                    <a:bodyPr/>
                    <a:lstStyle/>
                    <a:p>
                      <a:pPr>
                        <a:lnSpc>
                          <a:spcPct val="150000"/>
                        </a:lnSpc>
                        <a:spcAft>
                          <a:spcPts val="0"/>
                        </a:spcAft>
                      </a:pPr>
                      <a:r>
                        <a:rPr lang="el-GR" sz="1600" b="0" dirty="0">
                          <a:latin typeface="Times New Roman"/>
                          <a:ea typeface="Times New Roman"/>
                          <a:cs typeface="Times New Roman"/>
                        </a:rPr>
                        <a:t>Άτυπη πνευμονία</a:t>
                      </a:r>
                    </a:p>
                  </a:txBody>
                  <a:tcPr marL="68580" marR="68580" marT="0" marB="0"/>
                </a:tc>
                <a:tc>
                  <a:txBody>
                    <a:bodyPr/>
                    <a:lstStyle/>
                    <a:p>
                      <a:pPr>
                        <a:lnSpc>
                          <a:spcPct val="150000"/>
                        </a:lnSpc>
                        <a:spcAft>
                          <a:spcPts val="0"/>
                        </a:spcAft>
                      </a:pPr>
                      <a:r>
                        <a:rPr lang="en-US" sz="1600" b="0" dirty="0">
                          <a:latin typeface="Times New Roman"/>
                          <a:ea typeface="Times New Roman"/>
                          <a:cs typeface="Times New Roman"/>
                        </a:rPr>
                        <a:t>Chlamydia pneumoniae</a:t>
                      </a:r>
                      <a:endParaRPr lang="el-GR" sz="1600" b="0" dirty="0">
                        <a:latin typeface="Times New Roman"/>
                        <a:ea typeface="Times New Roman"/>
                        <a:cs typeface="Times New Roman"/>
                      </a:endParaRPr>
                    </a:p>
                    <a:p>
                      <a:pPr>
                        <a:lnSpc>
                          <a:spcPct val="150000"/>
                        </a:lnSpc>
                        <a:spcAft>
                          <a:spcPts val="0"/>
                        </a:spcAft>
                      </a:pPr>
                      <a:r>
                        <a:rPr lang="en-US" sz="1600" b="0" dirty="0">
                          <a:latin typeface="Times New Roman"/>
                          <a:ea typeface="Times New Roman"/>
                          <a:cs typeface="Times New Roman"/>
                        </a:rPr>
                        <a:t>Chlamydia psittaci</a:t>
                      </a:r>
                      <a:endParaRPr lang="el-GR" sz="1600" b="0" dirty="0">
                        <a:latin typeface="Times New Roman"/>
                        <a:ea typeface="Times New Roman"/>
                        <a:cs typeface="Times New Roman"/>
                      </a:endParaRPr>
                    </a:p>
                    <a:p>
                      <a:pPr>
                        <a:lnSpc>
                          <a:spcPct val="150000"/>
                        </a:lnSpc>
                        <a:spcAft>
                          <a:spcPts val="0"/>
                        </a:spcAft>
                      </a:pPr>
                      <a:r>
                        <a:rPr lang="en-US" sz="1600" b="0" dirty="0">
                          <a:latin typeface="Times New Roman"/>
                          <a:ea typeface="Times New Roman"/>
                          <a:cs typeface="Times New Roman"/>
                        </a:rPr>
                        <a:t>Mycoplasma pneumoniae</a:t>
                      </a:r>
                      <a:endParaRPr lang="el-GR" sz="1600" b="0" dirty="0">
                        <a:latin typeface="Times New Roman"/>
                        <a:ea typeface="Times New Roman"/>
                        <a:cs typeface="Times New Roman"/>
                      </a:endParaRPr>
                    </a:p>
                    <a:p>
                      <a:pPr>
                        <a:lnSpc>
                          <a:spcPct val="150000"/>
                        </a:lnSpc>
                        <a:spcAft>
                          <a:spcPts val="0"/>
                        </a:spcAft>
                      </a:pPr>
                      <a:r>
                        <a:rPr lang="en-US" sz="1600" b="0" dirty="0" err="1">
                          <a:latin typeface="Times New Roman"/>
                          <a:ea typeface="Times New Roman"/>
                          <a:cs typeface="Times New Roman"/>
                        </a:rPr>
                        <a:t>Coxiella</a:t>
                      </a:r>
                      <a:r>
                        <a:rPr lang="en-US" sz="1600" b="0" dirty="0">
                          <a:latin typeface="Times New Roman"/>
                          <a:ea typeface="Times New Roman"/>
                          <a:cs typeface="Times New Roman"/>
                        </a:rPr>
                        <a:t> </a:t>
                      </a:r>
                      <a:r>
                        <a:rPr lang="en-US" sz="1600" b="0" dirty="0" err="1">
                          <a:latin typeface="Times New Roman"/>
                          <a:ea typeface="Times New Roman"/>
                          <a:cs typeface="Times New Roman"/>
                        </a:rPr>
                        <a:t>burnetii</a:t>
                      </a:r>
                      <a:endParaRPr lang="el-GR" sz="1600" b="0" dirty="0">
                        <a:latin typeface="Times New Roman"/>
                        <a:ea typeface="Times New Roman"/>
                        <a:cs typeface="Times New Roman"/>
                      </a:endParaRPr>
                    </a:p>
                    <a:p>
                      <a:pPr>
                        <a:lnSpc>
                          <a:spcPct val="150000"/>
                        </a:lnSpc>
                        <a:spcAft>
                          <a:spcPts val="0"/>
                        </a:spcAft>
                      </a:pPr>
                      <a:r>
                        <a:rPr lang="en-US" sz="1600" b="0" dirty="0">
                          <a:latin typeface="Times New Roman"/>
                          <a:ea typeface="Times New Roman"/>
                          <a:cs typeface="Times New Roman"/>
                        </a:rPr>
                        <a:t>Legionella pneumoniae</a:t>
                      </a:r>
                      <a:endParaRPr lang="el-GR" sz="1600" b="0" dirty="0">
                        <a:latin typeface="Times New Roman"/>
                        <a:ea typeface="Times New Roman"/>
                        <a:cs typeface="Times New Roman"/>
                      </a:endParaRPr>
                    </a:p>
                  </a:txBody>
                  <a:tcPr marL="68580" marR="68580" marT="0" marB="0"/>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454152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u="none" kern="1200" dirty="0" smtClean="0">
                          <a:solidFill>
                            <a:schemeClr val="lt1"/>
                          </a:solidFill>
                          <a:latin typeface="+mn-lt"/>
                          <a:ea typeface="+mn-ea"/>
                          <a:cs typeface="+mn-cs"/>
                        </a:rPr>
                        <a:t>Παθογόνα βακτήρια</a:t>
                      </a:r>
                      <a:r>
                        <a:rPr lang="en-US" sz="1800" b="1" u="none" kern="1200" dirty="0" smtClean="0">
                          <a:solidFill>
                            <a:schemeClr val="lt1"/>
                          </a:solidFill>
                          <a:latin typeface="+mn-lt"/>
                          <a:ea typeface="+mn-ea"/>
                          <a:cs typeface="+mn-cs"/>
                        </a:rPr>
                        <a:t> </a:t>
                      </a:r>
                      <a:r>
                        <a:rPr lang="el-GR" sz="1800" b="1" u="none" kern="1200" dirty="0" smtClean="0">
                          <a:solidFill>
                            <a:schemeClr val="lt1"/>
                          </a:solidFill>
                          <a:latin typeface="+mn-lt"/>
                          <a:ea typeface="+mn-ea"/>
                          <a:cs typeface="+mn-cs"/>
                        </a:rPr>
                        <a:t>υπεύθυνα</a:t>
                      </a:r>
                      <a:r>
                        <a:rPr lang="el-GR" sz="1800" b="1" u="none" kern="1200" baseline="0" dirty="0" smtClean="0">
                          <a:solidFill>
                            <a:schemeClr val="lt1"/>
                          </a:solidFill>
                          <a:latin typeface="+mn-lt"/>
                          <a:ea typeface="+mn-ea"/>
                          <a:cs typeface="+mn-cs"/>
                        </a:rPr>
                        <a:t> για ευκαιριακές λοιμώξεις του αναπνευστικού συστήματος</a:t>
                      </a:r>
                      <a:endParaRPr lang="el-GR" dirty="0"/>
                    </a:p>
                  </a:txBody>
                  <a:tcPr/>
                </a:tc>
                <a:tc hMerge="1">
                  <a:txBody>
                    <a:bodyPr/>
                    <a:lstStyle/>
                    <a:p>
                      <a:endParaRPr lang="el-GR" dirty="0"/>
                    </a:p>
                  </a:txBody>
                  <a:tcPr/>
                </a:tc>
              </a:tr>
              <a:tr h="370840">
                <a:tc>
                  <a:txBody>
                    <a:bodyPr/>
                    <a:lstStyle/>
                    <a:p>
                      <a:r>
                        <a:rPr lang="el-GR" sz="1400" dirty="0" smtClean="0"/>
                        <a:t>Νοσοκομειακές λοιμώξεις</a:t>
                      </a:r>
                      <a:endParaRPr lang="el-GR" sz="1400" dirty="0"/>
                    </a:p>
                  </a:txBody>
                  <a:tcPr/>
                </a:tc>
                <a:tc>
                  <a:txBody>
                    <a:bodyPr/>
                    <a:lstStyle/>
                    <a:p>
                      <a:r>
                        <a:rPr lang="en-US" sz="1400" i="1" dirty="0" smtClean="0"/>
                        <a:t>Citrobacter spp.</a:t>
                      </a:r>
                    </a:p>
                    <a:p>
                      <a:r>
                        <a:rPr lang="en-US" sz="1400" i="1" dirty="0" smtClean="0"/>
                        <a:t>Enterobacter spp.</a:t>
                      </a:r>
                    </a:p>
                    <a:p>
                      <a:r>
                        <a:rPr lang="en-US" sz="1400" i="1" dirty="0" smtClean="0"/>
                        <a:t>Pseudomonas aeruginosa</a:t>
                      </a:r>
                    </a:p>
                    <a:p>
                      <a:r>
                        <a:rPr lang="en-US" sz="1400" i="1" dirty="0" smtClean="0"/>
                        <a:t>Staphylococcus aureus</a:t>
                      </a:r>
                    </a:p>
                    <a:p>
                      <a:r>
                        <a:rPr lang="en-US" sz="1400" i="1" dirty="0" smtClean="0"/>
                        <a:t>MRSA</a:t>
                      </a:r>
                    </a:p>
                    <a:p>
                      <a:r>
                        <a:rPr lang="el-GR" sz="1400" i="0" dirty="0" smtClean="0"/>
                        <a:t>Αναερόβιοι</a:t>
                      </a:r>
                      <a:r>
                        <a:rPr lang="el-GR" sz="1400" i="0" baseline="0" dirty="0" smtClean="0"/>
                        <a:t> </a:t>
                      </a:r>
                      <a:r>
                        <a:rPr lang="en-US" sz="1400" i="0" baseline="0" dirty="0" smtClean="0"/>
                        <a:t>Gram (+) </a:t>
                      </a:r>
                      <a:r>
                        <a:rPr lang="el-GR" sz="1400" i="0" baseline="0" dirty="0" smtClean="0"/>
                        <a:t>κόκκοι, </a:t>
                      </a:r>
                    </a:p>
                    <a:p>
                      <a:r>
                        <a:rPr lang="en-US" sz="1400" i="0" baseline="0" dirty="0" smtClean="0"/>
                        <a:t>Gram (-)</a:t>
                      </a:r>
                      <a:r>
                        <a:rPr lang="el-GR" sz="1400" i="0" baseline="0" dirty="0" smtClean="0"/>
                        <a:t> βακτηρίδια</a:t>
                      </a:r>
                    </a:p>
                    <a:p>
                      <a:r>
                        <a:rPr lang="en-US" sz="1400" i="1" baseline="0" dirty="0" smtClean="0"/>
                        <a:t>Legionella pneumophila</a:t>
                      </a:r>
                      <a:endParaRPr lang="el-GR" sz="1400" i="1" dirty="0"/>
                    </a:p>
                  </a:txBody>
                  <a:tcPr/>
                </a:tc>
              </a:tr>
              <a:tr h="370840">
                <a:tc>
                  <a:txBody>
                    <a:bodyPr/>
                    <a:lstStyle/>
                    <a:p>
                      <a:r>
                        <a:rPr lang="el-GR" sz="1400" dirty="0" smtClean="0"/>
                        <a:t>Κυστική ίνωση</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Pseudomonas aeruginosa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Staphylococcus aureus</a:t>
                      </a:r>
                    </a:p>
                    <a:p>
                      <a:r>
                        <a:rPr lang="en-US" sz="1400" i="1" dirty="0" err="1" smtClean="0"/>
                        <a:t>Bulkholderia</a:t>
                      </a:r>
                      <a:r>
                        <a:rPr lang="en-US" sz="1400" i="1" baseline="0" dirty="0" smtClean="0"/>
                        <a:t> </a:t>
                      </a:r>
                      <a:r>
                        <a:rPr lang="en-US" sz="1400" i="1" baseline="0" dirty="0" err="1" smtClean="0"/>
                        <a:t>cepacia</a:t>
                      </a:r>
                      <a:endParaRPr lang="en-US" sz="1400" i="1" baseline="0" dirty="0" smtClean="0"/>
                    </a:p>
                    <a:p>
                      <a:r>
                        <a:rPr lang="en-US" sz="1400" i="1" baseline="0" dirty="0" smtClean="0"/>
                        <a:t>Haemophilus influenzae</a:t>
                      </a:r>
                      <a:endParaRPr lang="el-GR" sz="1400" i="1" dirty="0"/>
                    </a:p>
                  </a:txBody>
                  <a:tcPr/>
                </a:tc>
              </a:tr>
              <a:tr h="370840">
                <a:tc>
                  <a:txBody>
                    <a:bodyPr/>
                    <a:lstStyle/>
                    <a:p>
                      <a:r>
                        <a:rPr lang="el-GR" sz="1400" dirty="0" smtClean="0"/>
                        <a:t>Απόστημα </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t>Staphylococcus aureus</a:t>
                      </a:r>
                    </a:p>
                    <a:p>
                      <a:r>
                        <a:rPr lang="en-US" sz="1400" dirty="0" smtClean="0"/>
                        <a:t>Klebsiella</a:t>
                      </a:r>
                      <a:r>
                        <a:rPr lang="en-US" sz="1400" baseline="0" dirty="0" smtClean="0"/>
                        <a:t> </a:t>
                      </a:r>
                      <a:r>
                        <a:rPr lang="en-US" sz="1400" baseline="0" dirty="0" err="1" smtClean="0"/>
                        <a:t>pneymoniae</a:t>
                      </a:r>
                      <a:endParaRPr lang="en-US" sz="1400" baseline="0" dirty="0" smtClean="0"/>
                    </a:p>
                    <a:p>
                      <a:r>
                        <a:rPr lang="en-US" sz="1400" baseline="0" dirty="0" smtClean="0"/>
                        <a:t>Streptococcus spp.</a:t>
                      </a:r>
                    </a:p>
                    <a:p>
                      <a:r>
                        <a:rPr lang="el-GR" sz="1400" i="0" dirty="0" smtClean="0"/>
                        <a:t>Αναερόβιοι</a:t>
                      </a:r>
                      <a:r>
                        <a:rPr lang="el-GR" sz="1400" i="0" baseline="0" dirty="0" smtClean="0"/>
                        <a:t> </a:t>
                      </a:r>
                      <a:r>
                        <a:rPr lang="en-US" sz="1400" i="0" baseline="0" dirty="0" smtClean="0"/>
                        <a:t>Gram (+) </a:t>
                      </a:r>
                      <a:r>
                        <a:rPr lang="el-GR" sz="1400" i="0" baseline="0" dirty="0" smtClean="0"/>
                        <a:t>κόκκοι, </a:t>
                      </a:r>
                    </a:p>
                    <a:p>
                      <a:r>
                        <a:rPr lang="en-US" sz="1400" i="0" baseline="0" dirty="0" smtClean="0"/>
                        <a:t>Gram (-)</a:t>
                      </a:r>
                      <a:r>
                        <a:rPr lang="el-GR" sz="1400" i="0" baseline="0" dirty="0" smtClean="0"/>
                        <a:t> βακτηρίδια</a:t>
                      </a:r>
                      <a:endParaRPr lang="el-GR" sz="1400" dirty="0"/>
                    </a:p>
                  </a:txBody>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375412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sz="1800" b="1" u="none" kern="1200" dirty="0" smtClean="0">
                          <a:solidFill>
                            <a:schemeClr val="lt1"/>
                          </a:solidFill>
                          <a:latin typeface="+mn-lt"/>
                          <a:ea typeface="+mn-ea"/>
                          <a:cs typeface="+mn-cs"/>
                        </a:rPr>
                        <a:t>Διάγνωση</a:t>
                      </a:r>
                      <a:endParaRPr lang="el-GR" u="none" dirty="0"/>
                    </a:p>
                  </a:txBody>
                  <a:tcPr/>
                </a:tc>
                <a:tc hMerge="1">
                  <a:txBody>
                    <a:bodyPr/>
                    <a:lstStyle/>
                    <a:p>
                      <a:endParaRPr lang="el-GR" dirty="0"/>
                    </a:p>
                  </a:txBody>
                  <a:tcPr/>
                </a:tc>
              </a:tr>
              <a:tr h="370840">
                <a:tc>
                  <a:txBody>
                    <a:bodyPr/>
                    <a:lstStyle/>
                    <a:p>
                      <a:r>
                        <a:rPr lang="el-GR" sz="1800" b="0" kern="1200" dirty="0" smtClean="0">
                          <a:solidFill>
                            <a:schemeClr val="dk1"/>
                          </a:solidFill>
                          <a:latin typeface="+mn-lt"/>
                          <a:ea typeface="+mn-ea"/>
                          <a:cs typeface="+mn-cs"/>
                        </a:rPr>
                        <a:t>Τυπική πνευμονία</a:t>
                      </a:r>
                      <a:endParaRPr lang="el-GR" b="0" dirty="0"/>
                    </a:p>
                  </a:txBody>
                  <a:tcPr/>
                </a:tc>
                <a:tc>
                  <a:txBody>
                    <a:bodyPr/>
                    <a:lstStyle/>
                    <a:p>
                      <a:r>
                        <a:rPr lang="el-GR" sz="1800" b="0" kern="1200" dirty="0" smtClean="0">
                          <a:solidFill>
                            <a:schemeClr val="dk1"/>
                          </a:solidFill>
                          <a:latin typeface="+mn-lt"/>
                          <a:ea typeface="+mn-ea"/>
                          <a:cs typeface="+mn-cs"/>
                        </a:rPr>
                        <a:t>Καλλιέργεια πτυέλων                                            Αιμοκαλλιέργεια</a:t>
                      </a:r>
                    </a:p>
                    <a:p>
                      <a:endParaRPr lang="el-GR" b="0" dirty="0"/>
                    </a:p>
                  </a:txBody>
                  <a:tcPr/>
                </a:tc>
              </a:tr>
              <a:tr h="370840">
                <a:tc>
                  <a:txBody>
                    <a:bodyPr/>
                    <a:lstStyle/>
                    <a:p>
                      <a:r>
                        <a:rPr lang="el-GR" sz="1800" b="0" kern="1200" dirty="0" smtClean="0">
                          <a:solidFill>
                            <a:schemeClr val="dk1"/>
                          </a:solidFill>
                          <a:latin typeface="+mn-lt"/>
                          <a:ea typeface="+mn-ea"/>
                          <a:cs typeface="+mn-cs"/>
                        </a:rPr>
                        <a:t>Άτυπη πνευμονία</a:t>
                      </a:r>
                      <a:endParaRPr lang="el-GR" b="0" dirty="0"/>
                    </a:p>
                  </a:txBody>
                  <a:tcPr/>
                </a:tc>
                <a:tc>
                  <a:txBody>
                    <a:bodyPr/>
                    <a:lstStyle/>
                    <a:p>
                      <a:r>
                        <a:rPr lang="el-GR" sz="1800" b="0" kern="1200" dirty="0" smtClean="0">
                          <a:solidFill>
                            <a:schemeClr val="dk1"/>
                          </a:solidFill>
                          <a:latin typeface="+mn-lt"/>
                          <a:ea typeface="+mn-ea"/>
                          <a:cs typeface="+mn-cs"/>
                        </a:rPr>
                        <a:t>Ορολογική διάγνωση                                            Μοριακές τεχνικές</a:t>
                      </a:r>
                    </a:p>
                    <a:p>
                      <a:endParaRPr lang="el-GR" b="0" dirty="0"/>
                    </a:p>
                  </a:txBody>
                  <a:tcPr/>
                </a:tc>
              </a:tr>
              <a:tr h="370840">
                <a:tc>
                  <a:txBody>
                    <a:bodyPr/>
                    <a:lstStyle/>
                    <a:p>
                      <a:r>
                        <a:rPr lang="el-GR" sz="1800" b="0" kern="1200" dirty="0" smtClean="0">
                          <a:solidFill>
                            <a:schemeClr val="dk1"/>
                          </a:solidFill>
                          <a:latin typeface="+mn-lt"/>
                          <a:ea typeface="+mn-ea"/>
                          <a:cs typeface="+mn-cs"/>
                        </a:rPr>
                        <a:t>Αποστήματα</a:t>
                      </a:r>
                    </a:p>
                    <a:p>
                      <a:endParaRPr lang="el-GR" b="0" dirty="0"/>
                    </a:p>
                  </a:txBody>
                  <a:tcPr/>
                </a:tc>
                <a:tc>
                  <a:txBody>
                    <a:bodyPr/>
                    <a:lstStyle/>
                    <a:p>
                      <a:r>
                        <a:rPr lang="el-GR" sz="1800" b="0" kern="1200" dirty="0" smtClean="0">
                          <a:solidFill>
                            <a:schemeClr val="dk1"/>
                          </a:solidFill>
                          <a:latin typeface="+mn-lt"/>
                          <a:ea typeface="+mn-ea"/>
                          <a:cs typeface="+mn-cs"/>
                        </a:rPr>
                        <a:t>Άμεση λήψη δείγματος, αιμοκαλλιέργειες, βιοψία</a:t>
                      </a:r>
                      <a:endParaRPr lang="el-GR" b="0" dirty="0"/>
                    </a:p>
                  </a:txBody>
                  <a:tcPr/>
                </a:tc>
              </a:tr>
              <a:tr h="370840">
                <a:tc>
                  <a:txBody>
                    <a:bodyPr/>
                    <a:lstStyle/>
                    <a:p>
                      <a:r>
                        <a:rPr lang="el-GR" sz="1800" b="0" kern="1200" dirty="0" smtClean="0">
                          <a:solidFill>
                            <a:schemeClr val="dk1"/>
                          </a:solidFill>
                          <a:latin typeface="+mn-lt"/>
                          <a:ea typeface="+mn-ea"/>
                          <a:cs typeface="+mn-cs"/>
                        </a:rPr>
                        <a:t>Πλευρικές συλλογές </a:t>
                      </a:r>
                      <a:endParaRPr lang="el-GR" b="0" dirty="0"/>
                    </a:p>
                  </a:txBody>
                  <a:tcPr/>
                </a:tc>
                <a:tc>
                  <a:txBody>
                    <a:bodyPr/>
                    <a:lstStyle/>
                    <a:p>
                      <a:r>
                        <a:rPr lang="el-GR" sz="1800" b="0" kern="1200" dirty="0" smtClean="0">
                          <a:solidFill>
                            <a:schemeClr val="dk1"/>
                          </a:solidFill>
                          <a:latin typeface="+mn-lt"/>
                          <a:ea typeface="+mn-ea"/>
                          <a:cs typeface="+mn-cs"/>
                        </a:rPr>
                        <a:t>Αιμοκαλλιέργεια                                              Βιοψία   </a:t>
                      </a:r>
                    </a:p>
                    <a:p>
                      <a:endParaRPr lang="el-GR" b="0" dirty="0"/>
                    </a:p>
                  </a:txBody>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Eleni\Τα έγγραφά μου\Downloads\bronchitis.jpg"/>
          <p:cNvPicPr>
            <a:picLocks noChangeAspect="1" noChangeArrowheads="1"/>
          </p:cNvPicPr>
          <p:nvPr/>
        </p:nvPicPr>
        <p:blipFill>
          <a:blip r:embed="rId2" cstate="print"/>
          <a:srcRect/>
          <a:stretch>
            <a:fillRect/>
          </a:stretch>
        </p:blipFill>
        <p:spPr bwMode="auto">
          <a:xfrm>
            <a:off x="3571868" y="1571612"/>
            <a:ext cx="5429288" cy="4071946"/>
          </a:xfrm>
          <a:prstGeom prst="rect">
            <a:avLst/>
          </a:prstGeom>
          <a:noFill/>
        </p:spPr>
      </p:pic>
      <p:sp>
        <p:nvSpPr>
          <p:cNvPr id="5" name="4 - TextBox"/>
          <p:cNvSpPr txBox="1"/>
          <p:nvPr/>
        </p:nvSpPr>
        <p:spPr>
          <a:xfrm>
            <a:off x="142844" y="1702346"/>
            <a:ext cx="2714644" cy="369332"/>
          </a:xfrm>
          <a:prstGeom prst="rect">
            <a:avLst/>
          </a:prstGeom>
          <a:noFill/>
          <a:ln>
            <a:solidFill>
              <a:schemeClr val="tx2"/>
            </a:solidFill>
          </a:ln>
        </p:spPr>
        <p:txBody>
          <a:bodyPr wrap="square" rtlCol="0">
            <a:spAutoFit/>
          </a:bodyPr>
          <a:lstStyle/>
          <a:p>
            <a:pPr algn="ctr"/>
            <a:r>
              <a:rPr lang="el-GR" b="1" dirty="0" smtClean="0"/>
              <a:t>Βρογχίτιδα </a:t>
            </a:r>
            <a:endParaRPr lang="el-GR" b="1" dirty="0"/>
          </a:p>
        </p:txBody>
      </p:sp>
      <p:sp>
        <p:nvSpPr>
          <p:cNvPr id="6" name="5 - TextBox"/>
          <p:cNvSpPr txBox="1"/>
          <p:nvPr/>
        </p:nvSpPr>
        <p:spPr>
          <a:xfrm>
            <a:off x="142844" y="2285992"/>
            <a:ext cx="3143272" cy="3046988"/>
          </a:xfrm>
          <a:prstGeom prst="rect">
            <a:avLst/>
          </a:prstGeom>
          <a:noFill/>
          <a:ln>
            <a:solidFill>
              <a:schemeClr val="tx2"/>
            </a:solidFill>
          </a:ln>
        </p:spPr>
        <p:txBody>
          <a:bodyPr wrap="square" rtlCol="0">
            <a:spAutoFit/>
          </a:bodyPr>
          <a:lstStyle/>
          <a:p>
            <a:r>
              <a:rPr lang="el-GR" sz="1600" dirty="0" smtClean="0"/>
              <a:t>Λοίμωξη των βρόγχων του πνεύμονα. Εκδηλώνεται με παραγωγικό βήχα, δύσπνοια, συριγμό κατά την εισπνοή, δυσφορία στο στήθος.</a:t>
            </a:r>
          </a:p>
          <a:p>
            <a:r>
              <a:rPr lang="el-GR" sz="1600" dirty="0" smtClean="0"/>
              <a:t>Διακρίνεται σε οξεία και χρόνια</a:t>
            </a:r>
          </a:p>
          <a:p>
            <a:r>
              <a:rPr lang="el-GR" sz="1600" b="1" dirty="0" smtClean="0"/>
              <a:t>Οξεία βρογχίτιδα: </a:t>
            </a:r>
            <a:r>
              <a:rPr lang="el-GR" sz="1600" dirty="0" smtClean="0"/>
              <a:t>διαρκεί περίπου 3 εβδομάδες και οφείλεται συνήθως σε ιό (περισσότερο από το 90% των περιπτώσεων)</a:t>
            </a:r>
          </a:p>
          <a:p>
            <a:r>
              <a:rPr lang="el-GR" sz="1600" b="1" dirty="0" smtClean="0"/>
              <a:t>Χρόνια βρογχίτιδα: </a:t>
            </a:r>
            <a:r>
              <a:rPr lang="el-GR" sz="1600" dirty="0" smtClean="0"/>
              <a:t>διαρκεί από τρεις εβδομάδες μέχρι και 2 χρόνια </a:t>
            </a:r>
            <a:endParaRPr lang="el-G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214282" y="428604"/>
          <a:ext cx="8643998" cy="6040120"/>
        </p:xfrm>
        <a:graphic>
          <a:graphicData uri="http://schemas.openxmlformats.org/drawingml/2006/table">
            <a:tbl>
              <a:tblPr firstRow="1" bandRow="1">
                <a:tableStyleId>{5C22544A-7EE6-4342-B048-85BDC9FD1C3A}</a:tableStyleId>
              </a:tblPr>
              <a:tblGrid>
                <a:gridCol w="4321999"/>
                <a:gridCol w="4321999"/>
              </a:tblGrid>
              <a:tr h="370840">
                <a:tc gridSpan="2">
                  <a:txBody>
                    <a:bodyPr/>
                    <a:lstStyle/>
                    <a:p>
                      <a:pPr algn="ctr"/>
                      <a:r>
                        <a:rPr lang="el-GR" sz="1800" b="1" kern="1200" dirty="0" smtClean="0">
                          <a:solidFill>
                            <a:schemeClr val="lt1"/>
                          </a:solidFill>
                          <a:latin typeface="+mn-lt"/>
                          <a:ea typeface="+mn-ea"/>
                          <a:cs typeface="+mn-cs"/>
                        </a:rPr>
                        <a:t>ΛΟΙΜΩΞΕΙΣ ΑΝΩΤΕΡΟΥ ΑΝΑΠΝΕΥΣΤΙΚΟΥ ΣΥΣΤΗΜΑΤΟΣ</a:t>
                      </a:r>
                      <a:endParaRPr lang="el-GR" dirty="0"/>
                    </a:p>
                  </a:txBody>
                  <a:tcPr/>
                </a:tc>
                <a:tc hMerge="1">
                  <a:txBody>
                    <a:bodyPr/>
                    <a:lstStyle/>
                    <a:p>
                      <a:endParaRPr lang="el-GR" dirty="0"/>
                    </a:p>
                  </a:txBody>
                  <a:tcPr/>
                </a:tc>
              </a:tr>
              <a:tr h="370840">
                <a:tc>
                  <a:txBody>
                    <a:bodyPr/>
                    <a:lstStyle/>
                    <a:p>
                      <a:r>
                        <a:rPr lang="el-GR" sz="1600" b="0" kern="1200" dirty="0" smtClean="0">
                          <a:solidFill>
                            <a:schemeClr val="dk1"/>
                          </a:solidFill>
                          <a:latin typeface="+mn-lt"/>
                          <a:ea typeface="+mn-ea"/>
                          <a:cs typeface="+mn-cs"/>
                        </a:rPr>
                        <a:t>Φαρυγγίτιδα</a:t>
                      </a:r>
                      <a:r>
                        <a:rPr lang="el-GR" sz="1600" b="1" kern="1200" dirty="0" smtClean="0">
                          <a:solidFill>
                            <a:schemeClr val="dk1"/>
                          </a:solidFill>
                          <a:latin typeface="+mn-lt"/>
                          <a:ea typeface="+mn-ea"/>
                          <a:cs typeface="+mn-cs"/>
                        </a:rPr>
                        <a:t> </a:t>
                      </a:r>
                      <a:endParaRPr lang="el-GR" sz="1600" dirty="0"/>
                    </a:p>
                  </a:txBody>
                  <a:tcPr/>
                </a:tc>
                <a:tc>
                  <a:txBody>
                    <a:bodyPr/>
                    <a:lstStyle/>
                    <a:p>
                      <a:r>
                        <a:rPr lang="el-GR" sz="1600" b="0" kern="1200" dirty="0" smtClean="0">
                          <a:solidFill>
                            <a:schemeClr val="dk1"/>
                          </a:solidFill>
                          <a:latin typeface="+mn-lt"/>
                          <a:ea typeface="+mn-ea"/>
                          <a:cs typeface="+mn-cs"/>
                        </a:rPr>
                        <a:t>Στρεπτόκοκκοι, ιοί,                               </a:t>
                      </a:r>
                      <a:r>
                        <a:rPr lang="en-US" sz="1600" b="0" i="1" kern="1200" dirty="0" smtClean="0">
                          <a:solidFill>
                            <a:schemeClr val="dk1"/>
                          </a:solidFill>
                          <a:latin typeface="+mn-lt"/>
                          <a:ea typeface="+mn-ea"/>
                          <a:cs typeface="+mn-cs"/>
                        </a:rPr>
                        <a:t>Corynebacterium diphtheriae</a:t>
                      </a:r>
                      <a:r>
                        <a:rPr lang="el-GR" sz="1600" b="0" i="1" kern="1200" dirty="0" smtClean="0">
                          <a:solidFill>
                            <a:schemeClr val="dk1"/>
                          </a:solidFill>
                          <a:latin typeface="+mn-lt"/>
                          <a:ea typeface="+mn-ea"/>
                          <a:cs typeface="+mn-cs"/>
                        </a:rPr>
                        <a:t>,</a:t>
                      </a:r>
                      <a:r>
                        <a:rPr lang="el-GR" sz="1600" b="0" i="1" kern="1200" baseline="0" dirty="0" smtClean="0">
                          <a:solidFill>
                            <a:schemeClr val="dk1"/>
                          </a:solidFill>
                          <a:latin typeface="+mn-lt"/>
                          <a:ea typeface="+mn-ea"/>
                          <a:cs typeface="+mn-cs"/>
                        </a:rPr>
                        <a:t> </a:t>
                      </a:r>
                      <a:r>
                        <a:rPr lang="en-US" sz="1600" b="0" i="1" kern="1200" dirty="0" smtClean="0">
                          <a:solidFill>
                            <a:schemeClr val="dk1"/>
                          </a:solidFill>
                          <a:latin typeface="+mn-lt"/>
                          <a:ea typeface="+mn-ea"/>
                          <a:cs typeface="+mn-cs"/>
                        </a:rPr>
                        <a:t>Chlamydia pneumoniae</a:t>
                      </a:r>
                      <a:r>
                        <a:rPr lang="el-GR" sz="1600" b="0" i="1" kern="1200" dirty="0" smtClean="0">
                          <a:solidFill>
                            <a:schemeClr val="dk1"/>
                          </a:solidFill>
                          <a:latin typeface="+mn-lt"/>
                          <a:ea typeface="+mn-ea"/>
                          <a:cs typeface="+mn-cs"/>
                        </a:rPr>
                        <a:t>,</a:t>
                      </a:r>
                      <a:r>
                        <a:rPr lang="en-US" sz="1600" b="0" i="1" kern="1200" dirty="0" smtClean="0">
                          <a:solidFill>
                            <a:schemeClr val="dk1"/>
                          </a:solidFill>
                          <a:latin typeface="+mn-lt"/>
                          <a:ea typeface="+mn-ea"/>
                          <a:cs typeface="+mn-cs"/>
                        </a:rPr>
                        <a:t>  Mycoplasma pneumoniae</a:t>
                      </a:r>
                      <a:endParaRPr lang="el-GR" sz="1600" b="0" i="1" kern="1200" dirty="0" smtClean="0">
                        <a:solidFill>
                          <a:schemeClr val="dk1"/>
                        </a:solidFill>
                        <a:latin typeface="+mn-lt"/>
                        <a:ea typeface="+mn-ea"/>
                        <a:cs typeface="+mn-cs"/>
                      </a:endParaRPr>
                    </a:p>
                    <a:p>
                      <a:endParaRPr lang="el-GR" sz="1600" dirty="0"/>
                    </a:p>
                  </a:txBody>
                  <a:tcPr/>
                </a:tc>
              </a:tr>
              <a:tr h="370840">
                <a:tc>
                  <a:txBody>
                    <a:bodyPr/>
                    <a:lstStyle/>
                    <a:p>
                      <a:r>
                        <a:rPr lang="el-GR" sz="1600" b="0" kern="1200" dirty="0" smtClean="0">
                          <a:solidFill>
                            <a:schemeClr val="dk1"/>
                          </a:solidFill>
                          <a:latin typeface="+mn-lt"/>
                          <a:ea typeface="+mn-ea"/>
                          <a:cs typeface="+mn-cs"/>
                        </a:rPr>
                        <a:t>Ιγμορίτιδα</a:t>
                      </a:r>
                    </a:p>
                    <a:p>
                      <a:r>
                        <a:rPr lang="el-GR" sz="1600" b="0" kern="1200" dirty="0" smtClean="0">
                          <a:solidFill>
                            <a:schemeClr val="dk1"/>
                          </a:solidFill>
                          <a:latin typeface="+mn-lt"/>
                          <a:ea typeface="+mn-ea"/>
                          <a:cs typeface="+mn-cs"/>
                        </a:rPr>
                        <a:t>Μαστοειδίτιδα</a:t>
                      </a:r>
                      <a:endParaRPr lang="el-GR"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1" kern="1200" dirty="0" smtClean="0">
                          <a:solidFill>
                            <a:schemeClr val="dk1"/>
                          </a:solidFill>
                          <a:latin typeface="+mn-lt"/>
                          <a:ea typeface="+mn-ea"/>
                          <a:cs typeface="+mn-cs"/>
                        </a:rPr>
                        <a:t>Streptococcus pneumoniae</a:t>
                      </a:r>
                      <a:r>
                        <a:rPr lang="el-GR" sz="1600" b="0" i="1" kern="1200" dirty="0" smtClean="0">
                          <a:solidFill>
                            <a:schemeClr val="dk1"/>
                          </a:solidFill>
                          <a:latin typeface="+mn-lt"/>
                          <a:ea typeface="+mn-ea"/>
                          <a:cs typeface="+mn-cs"/>
                        </a:rPr>
                        <a:t>, </a:t>
                      </a:r>
                      <a:r>
                        <a:rPr lang="en-US" sz="1600" b="0" i="1" kern="1200" dirty="0" err="1" smtClean="0">
                          <a:solidFill>
                            <a:schemeClr val="dk1"/>
                          </a:solidFill>
                          <a:latin typeface="+mn-lt"/>
                          <a:ea typeface="+mn-ea"/>
                          <a:cs typeface="+mn-cs"/>
                        </a:rPr>
                        <a:t>Haemophilus</a:t>
                      </a:r>
                      <a:r>
                        <a:rPr lang="en-US" sz="1600" b="0" i="1" kern="1200" dirty="0" smtClean="0">
                          <a:solidFill>
                            <a:schemeClr val="dk1"/>
                          </a:solidFill>
                          <a:latin typeface="+mn-lt"/>
                          <a:ea typeface="+mn-ea"/>
                          <a:cs typeface="+mn-cs"/>
                        </a:rPr>
                        <a:t> influenza</a:t>
                      </a:r>
                      <a:r>
                        <a:rPr lang="el-GR" sz="1600" b="0" i="1" kern="1200" dirty="0" smtClean="0">
                          <a:solidFill>
                            <a:schemeClr val="dk1"/>
                          </a:solidFill>
                          <a:latin typeface="+mn-lt"/>
                          <a:ea typeface="+mn-ea"/>
                          <a:cs typeface="+mn-cs"/>
                        </a:rPr>
                        <a:t>, </a:t>
                      </a:r>
                      <a:r>
                        <a:rPr lang="en-US" sz="1600" b="0" i="1" kern="1200" dirty="0" smtClean="0">
                          <a:solidFill>
                            <a:schemeClr val="dk1"/>
                          </a:solidFill>
                          <a:latin typeface="+mn-lt"/>
                          <a:ea typeface="+mn-ea"/>
                          <a:cs typeface="+mn-cs"/>
                        </a:rPr>
                        <a:t>Streptococcus pyogenes</a:t>
                      </a:r>
                      <a:r>
                        <a:rPr lang="el-GR" sz="1600" b="0" i="1" kern="1200" dirty="0" smtClean="0">
                          <a:solidFill>
                            <a:schemeClr val="dk1"/>
                          </a:solidFill>
                          <a:latin typeface="+mn-lt"/>
                          <a:ea typeface="+mn-ea"/>
                          <a:cs typeface="+mn-cs"/>
                        </a:rPr>
                        <a:t>,</a:t>
                      </a:r>
                      <a:r>
                        <a:rPr lang="en-GB" sz="1600" b="0" i="1" kern="1200" dirty="0" smtClean="0">
                          <a:solidFill>
                            <a:schemeClr val="dk1"/>
                          </a:solidFill>
                          <a:latin typeface="+mn-lt"/>
                          <a:ea typeface="+mn-ea"/>
                          <a:cs typeface="+mn-cs"/>
                        </a:rPr>
                        <a:t>  </a:t>
                      </a:r>
                      <a:r>
                        <a:rPr lang="en-US" sz="1600" b="0" i="1" kern="1200" dirty="0" smtClean="0">
                          <a:solidFill>
                            <a:schemeClr val="dk1"/>
                          </a:solidFill>
                          <a:latin typeface="+mn-lt"/>
                          <a:ea typeface="+mn-ea"/>
                          <a:cs typeface="+mn-cs"/>
                        </a:rPr>
                        <a:t>Branhamella catarrhalis</a:t>
                      </a:r>
                      <a:r>
                        <a:rPr lang="el-GR" sz="1600" b="0" i="1" kern="1200" dirty="0" smtClean="0">
                          <a:solidFill>
                            <a:schemeClr val="dk1"/>
                          </a:solidFill>
                          <a:latin typeface="+mn-lt"/>
                          <a:ea typeface="+mn-ea"/>
                          <a:cs typeface="+mn-cs"/>
                        </a:rPr>
                        <a:t>,</a:t>
                      </a:r>
                      <a:r>
                        <a:rPr lang="en-US" sz="1600" b="0" i="1" kern="1200" dirty="0" smtClean="0">
                          <a:solidFill>
                            <a:schemeClr val="dk1"/>
                          </a:solidFill>
                          <a:latin typeface="+mn-lt"/>
                          <a:ea typeface="+mn-ea"/>
                          <a:cs typeface="+mn-cs"/>
                        </a:rPr>
                        <a:t>   Staphylococcus aureus</a:t>
                      </a:r>
                      <a:endParaRPr lang="el-GR" sz="1600" b="0" i="1" kern="1200" dirty="0" smtClean="0">
                        <a:solidFill>
                          <a:schemeClr val="dk1"/>
                        </a:solidFill>
                        <a:latin typeface="+mn-lt"/>
                        <a:ea typeface="+mn-ea"/>
                        <a:cs typeface="+mn-cs"/>
                      </a:endParaRPr>
                    </a:p>
                    <a:p>
                      <a:endParaRPr lang="el-GR" sz="1600" b="0" dirty="0" smtClean="0"/>
                    </a:p>
                    <a:p>
                      <a:endParaRPr lang="el-GR" sz="1600" b="0" dirty="0"/>
                    </a:p>
                  </a:txBody>
                  <a:tcPr/>
                </a:tc>
              </a:tr>
              <a:tr h="370840">
                <a:tc>
                  <a:txBody>
                    <a:bodyPr/>
                    <a:lstStyle/>
                    <a:p>
                      <a:r>
                        <a:rPr lang="el-GR" sz="1600" b="0" kern="1200" dirty="0" smtClean="0">
                          <a:solidFill>
                            <a:schemeClr val="dk1"/>
                          </a:solidFill>
                          <a:latin typeface="+mn-lt"/>
                          <a:ea typeface="+mn-ea"/>
                          <a:cs typeface="+mn-cs"/>
                        </a:rPr>
                        <a:t>Ωτίτιδα</a:t>
                      </a:r>
                    </a:p>
                    <a:p>
                      <a:r>
                        <a:rPr lang="en-GB" sz="1600" b="0" kern="1200" dirty="0" smtClean="0">
                          <a:solidFill>
                            <a:schemeClr val="dk1"/>
                          </a:solidFill>
                          <a:latin typeface="+mn-lt"/>
                          <a:ea typeface="+mn-ea"/>
                          <a:cs typeface="+mn-cs"/>
                        </a:rPr>
                        <a:t>                                   </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1" kern="1200" dirty="0" smtClean="0">
                          <a:solidFill>
                            <a:schemeClr val="dk1"/>
                          </a:solidFill>
                          <a:latin typeface="+mn-lt"/>
                          <a:ea typeface="+mn-ea"/>
                          <a:cs typeface="+mn-cs"/>
                        </a:rPr>
                        <a:t>Streptococcus pneumoniae</a:t>
                      </a:r>
                      <a:r>
                        <a:rPr lang="el-GR" sz="1600" b="0" i="1" kern="1200" dirty="0" smtClean="0">
                          <a:solidFill>
                            <a:schemeClr val="dk1"/>
                          </a:solidFill>
                          <a:latin typeface="+mn-lt"/>
                          <a:ea typeface="+mn-ea"/>
                          <a:cs typeface="+mn-cs"/>
                        </a:rPr>
                        <a:t>,</a:t>
                      </a:r>
                      <a:r>
                        <a:rPr lang="en-US" sz="1600" b="0" i="1" kern="1200" dirty="0" smtClean="0">
                          <a:solidFill>
                            <a:schemeClr val="dk1"/>
                          </a:solidFill>
                          <a:latin typeface="+mn-lt"/>
                          <a:ea typeface="+mn-ea"/>
                          <a:cs typeface="+mn-cs"/>
                        </a:rPr>
                        <a:t> Haemophilus influenza</a:t>
                      </a:r>
                      <a:r>
                        <a:rPr lang="el-GR" sz="1600" b="0" i="1" kern="1200" dirty="0" smtClean="0">
                          <a:solidFill>
                            <a:schemeClr val="dk1"/>
                          </a:solidFill>
                          <a:latin typeface="+mn-lt"/>
                          <a:ea typeface="+mn-ea"/>
                          <a:cs typeface="+mn-cs"/>
                        </a:rPr>
                        <a:t>,</a:t>
                      </a:r>
                      <a:r>
                        <a:rPr lang="el-GR" sz="1600" b="0" i="1" kern="1200" baseline="0" dirty="0" smtClean="0">
                          <a:solidFill>
                            <a:schemeClr val="dk1"/>
                          </a:solidFill>
                          <a:latin typeface="+mn-lt"/>
                          <a:ea typeface="+mn-ea"/>
                          <a:cs typeface="+mn-cs"/>
                        </a:rPr>
                        <a:t> </a:t>
                      </a:r>
                      <a:r>
                        <a:rPr lang="en-US" sz="1600" b="0" i="1" kern="1200" dirty="0" smtClean="0">
                          <a:solidFill>
                            <a:schemeClr val="dk1"/>
                          </a:solidFill>
                          <a:latin typeface="+mn-lt"/>
                          <a:ea typeface="+mn-ea"/>
                          <a:cs typeface="+mn-cs"/>
                        </a:rPr>
                        <a:t>Streptococcus pyogenes</a:t>
                      </a:r>
                      <a:r>
                        <a:rPr lang="el-GR" sz="1600" b="0" i="1" kern="1200" dirty="0" smtClean="0">
                          <a:solidFill>
                            <a:schemeClr val="dk1"/>
                          </a:solidFill>
                          <a:latin typeface="+mn-lt"/>
                          <a:ea typeface="+mn-ea"/>
                          <a:cs typeface="+mn-cs"/>
                        </a:rPr>
                        <a:t>,</a:t>
                      </a:r>
                      <a:r>
                        <a:rPr lang="en-GB" sz="1600" b="0" i="1" kern="1200" dirty="0" smtClean="0">
                          <a:solidFill>
                            <a:schemeClr val="dk1"/>
                          </a:solidFill>
                          <a:latin typeface="+mn-lt"/>
                          <a:ea typeface="+mn-ea"/>
                          <a:cs typeface="+mn-cs"/>
                        </a:rPr>
                        <a:t> </a:t>
                      </a:r>
                      <a:r>
                        <a:rPr lang="en-US" sz="1600" b="0" i="1" kern="1200" dirty="0" smtClean="0">
                          <a:solidFill>
                            <a:schemeClr val="dk1"/>
                          </a:solidFill>
                          <a:latin typeface="+mn-lt"/>
                          <a:ea typeface="+mn-ea"/>
                          <a:cs typeface="+mn-cs"/>
                        </a:rPr>
                        <a:t>Branhamella catarrhalis</a:t>
                      </a:r>
                      <a:r>
                        <a:rPr lang="el-GR" sz="1600" b="0" i="1" kern="1200" dirty="0" smtClean="0">
                          <a:solidFill>
                            <a:schemeClr val="dk1"/>
                          </a:solidFill>
                          <a:latin typeface="+mn-lt"/>
                          <a:ea typeface="+mn-ea"/>
                          <a:cs typeface="+mn-cs"/>
                        </a:rPr>
                        <a:t>,</a:t>
                      </a:r>
                      <a:r>
                        <a:rPr lang="en-GB" sz="1600" b="0" i="1" kern="1200" dirty="0" smtClean="0">
                          <a:solidFill>
                            <a:schemeClr val="dk1"/>
                          </a:solidFill>
                          <a:latin typeface="+mn-lt"/>
                          <a:ea typeface="+mn-ea"/>
                          <a:cs typeface="+mn-cs"/>
                        </a:rPr>
                        <a:t> </a:t>
                      </a:r>
                      <a:r>
                        <a:rPr lang="en-US" sz="1600" b="0" i="1" kern="1200" dirty="0" smtClean="0">
                          <a:solidFill>
                            <a:schemeClr val="dk1"/>
                          </a:solidFill>
                          <a:latin typeface="+mn-lt"/>
                          <a:ea typeface="+mn-ea"/>
                          <a:cs typeface="+mn-cs"/>
                        </a:rPr>
                        <a:t>Staphylococcus aureus</a:t>
                      </a:r>
                      <a:endParaRPr lang="el-GR" sz="1600" b="0" i="1" kern="1200" dirty="0" smtClean="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dk1"/>
                          </a:solidFill>
                          <a:latin typeface="+mn-lt"/>
                          <a:ea typeface="+mn-ea"/>
                          <a:cs typeface="+mn-cs"/>
                        </a:rPr>
                        <a:t>Επιγλωττίτιδα</a:t>
                      </a:r>
                    </a:p>
                    <a:p>
                      <a:endParaRPr lang="el-GR" sz="1600" b="0" dirty="0"/>
                    </a:p>
                  </a:txBody>
                  <a:tcPr/>
                </a:tc>
                <a:tc>
                  <a:txBody>
                    <a:bodyPr/>
                    <a:lstStyle/>
                    <a:p>
                      <a:r>
                        <a:rPr lang="en-US" sz="1600" b="0" i="1" kern="1200" dirty="0" err="1" smtClean="0">
                          <a:solidFill>
                            <a:schemeClr val="dk1"/>
                          </a:solidFill>
                          <a:latin typeface="+mn-lt"/>
                          <a:ea typeface="+mn-ea"/>
                          <a:cs typeface="+mn-cs"/>
                        </a:rPr>
                        <a:t>Haemophilus</a:t>
                      </a:r>
                      <a:r>
                        <a:rPr lang="en-US" sz="1600" b="0" i="1" kern="1200" dirty="0" smtClean="0">
                          <a:solidFill>
                            <a:schemeClr val="dk1"/>
                          </a:solidFill>
                          <a:latin typeface="+mn-lt"/>
                          <a:ea typeface="+mn-ea"/>
                          <a:cs typeface="+mn-cs"/>
                        </a:rPr>
                        <a:t> influenza </a:t>
                      </a:r>
                      <a:r>
                        <a:rPr lang="el-GR" sz="1600" b="0" kern="1200" dirty="0" smtClean="0">
                          <a:solidFill>
                            <a:schemeClr val="dk1"/>
                          </a:solidFill>
                          <a:latin typeface="+mn-lt"/>
                          <a:ea typeface="+mn-ea"/>
                          <a:cs typeface="+mn-cs"/>
                        </a:rPr>
                        <a:t>τύπος Β</a:t>
                      </a:r>
                      <a:endParaRPr lang="el-GR" sz="1600" b="0" dirty="0"/>
                    </a:p>
                  </a:txBody>
                  <a:tcPr/>
                </a:tc>
              </a:tr>
              <a:tr h="370840">
                <a:tc>
                  <a:txBody>
                    <a:bodyPr/>
                    <a:lstStyle/>
                    <a:p>
                      <a:r>
                        <a:rPr lang="el-GR" sz="1600" b="0" kern="1200" dirty="0" smtClean="0">
                          <a:solidFill>
                            <a:schemeClr val="dk1"/>
                          </a:solidFill>
                          <a:latin typeface="+mn-lt"/>
                          <a:ea typeface="+mn-ea"/>
                          <a:cs typeface="+mn-cs"/>
                        </a:rPr>
                        <a:t>Κοκκύτης</a:t>
                      </a:r>
                      <a:endParaRPr lang="el-GR" sz="1600" b="0" dirty="0"/>
                    </a:p>
                  </a:txBody>
                  <a:tcPr/>
                </a:tc>
                <a:tc>
                  <a:txBody>
                    <a:bodyPr/>
                    <a:lstStyle/>
                    <a:p>
                      <a:r>
                        <a:rPr lang="en-US" sz="1600" b="0" i="1" kern="1200" dirty="0" smtClean="0">
                          <a:solidFill>
                            <a:schemeClr val="dk1"/>
                          </a:solidFill>
                          <a:latin typeface="+mn-lt"/>
                          <a:ea typeface="+mn-ea"/>
                          <a:cs typeface="+mn-cs"/>
                        </a:rPr>
                        <a:t>Bordetella pertussis</a:t>
                      </a:r>
                      <a:r>
                        <a:rPr lang="el-GR" sz="1600" b="0" i="1" kern="1200" dirty="0" smtClean="0">
                          <a:solidFill>
                            <a:schemeClr val="dk1"/>
                          </a:solidFill>
                          <a:latin typeface="+mn-lt"/>
                          <a:ea typeface="+mn-ea"/>
                          <a:cs typeface="+mn-cs"/>
                        </a:rPr>
                        <a:t>,</a:t>
                      </a:r>
                    </a:p>
                    <a:p>
                      <a:r>
                        <a:rPr lang="en-US" sz="1600" b="0" i="1" kern="1200" dirty="0" smtClean="0">
                          <a:solidFill>
                            <a:schemeClr val="dk1"/>
                          </a:solidFill>
                          <a:latin typeface="+mn-lt"/>
                          <a:ea typeface="+mn-ea"/>
                          <a:cs typeface="+mn-cs"/>
                        </a:rPr>
                        <a:t>Bordetella parapertussis</a:t>
                      </a:r>
                      <a:r>
                        <a:rPr lang="el-GR" sz="1600" b="0" i="1" kern="1200" dirty="0" smtClean="0">
                          <a:solidFill>
                            <a:schemeClr val="dk1"/>
                          </a:solidFill>
                          <a:latin typeface="+mn-lt"/>
                          <a:ea typeface="+mn-ea"/>
                          <a:cs typeface="+mn-cs"/>
                        </a:rPr>
                        <a:t>,</a:t>
                      </a:r>
                    </a:p>
                    <a:p>
                      <a:r>
                        <a:rPr lang="en-US" sz="1600" b="0" i="1" kern="1200" dirty="0" smtClean="0">
                          <a:solidFill>
                            <a:schemeClr val="dk1"/>
                          </a:solidFill>
                          <a:latin typeface="+mn-lt"/>
                          <a:ea typeface="+mn-ea"/>
                          <a:cs typeface="+mn-cs"/>
                        </a:rPr>
                        <a:t>Bordetella bronchiseptica</a:t>
                      </a:r>
                      <a:r>
                        <a:rPr lang="el-GR" sz="1600" b="0" i="1" kern="1200" dirty="0" smtClean="0">
                          <a:solidFill>
                            <a:schemeClr val="dk1"/>
                          </a:solidFill>
                          <a:latin typeface="+mn-lt"/>
                          <a:ea typeface="+mn-ea"/>
                          <a:cs typeface="+mn-cs"/>
                        </a:rPr>
                        <a:t>,</a:t>
                      </a:r>
                    </a:p>
                    <a:p>
                      <a:r>
                        <a:rPr lang="en-US" sz="1600" b="0" i="1" kern="1200" dirty="0" smtClean="0">
                          <a:solidFill>
                            <a:schemeClr val="dk1"/>
                          </a:solidFill>
                          <a:latin typeface="+mn-lt"/>
                          <a:ea typeface="+mn-ea"/>
                          <a:cs typeface="+mn-cs"/>
                        </a:rPr>
                        <a:t>Adenovirus</a:t>
                      </a:r>
                      <a:endParaRPr lang="el-GR" sz="1600" b="0" i="1" kern="1200" dirty="0" smtClean="0">
                        <a:solidFill>
                          <a:schemeClr val="dk1"/>
                        </a:solidFill>
                        <a:latin typeface="+mn-lt"/>
                        <a:ea typeface="+mn-ea"/>
                        <a:cs typeface="+mn-cs"/>
                      </a:endParaRPr>
                    </a:p>
                    <a:p>
                      <a:endParaRPr lang="el-GR" sz="1600" dirty="0"/>
                    </a:p>
                  </a:txBody>
                  <a:tcPr/>
                </a:tc>
              </a:tr>
              <a:tr h="370840">
                <a:tc>
                  <a:txBody>
                    <a:bodyPr/>
                    <a:lstStyle/>
                    <a:p>
                      <a:r>
                        <a:rPr lang="el-GR" sz="1600" b="0" kern="1200" dirty="0" smtClean="0">
                          <a:solidFill>
                            <a:schemeClr val="dk1"/>
                          </a:solidFill>
                          <a:latin typeface="+mn-lt"/>
                          <a:ea typeface="+mn-ea"/>
                          <a:cs typeface="+mn-cs"/>
                        </a:rPr>
                        <a:t>Μικρόβια χλωρίδας:</a:t>
                      </a:r>
                    </a:p>
                    <a:p>
                      <a:endParaRPr lang="el-GR" sz="1600" b="0" dirty="0"/>
                    </a:p>
                  </a:txBody>
                  <a:tcPr/>
                </a:tc>
                <a:tc>
                  <a:txBody>
                    <a:bodyPr/>
                    <a:lstStyle/>
                    <a:p>
                      <a:r>
                        <a:rPr lang="el-GR" sz="1600" b="0" kern="1200" dirty="0" smtClean="0">
                          <a:solidFill>
                            <a:schemeClr val="dk1"/>
                          </a:solidFill>
                          <a:latin typeface="+mn-lt"/>
                          <a:ea typeface="+mn-ea"/>
                          <a:cs typeface="+mn-cs"/>
                        </a:rPr>
                        <a:t>λοίμωξη ή αποικισμός</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οξεία βρογχιολίτιδα"/>
          <p:cNvPicPr>
            <a:picLocks noChangeAspect="1" noChangeArrowheads="1"/>
          </p:cNvPicPr>
          <p:nvPr/>
        </p:nvPicPr>
        <p:blipFill>
          <a:blip r:embed="rId2" cstate="print"/>
          <a:srcRect/>
          <a:stretch>
            <a:fillRect/>
          </a:stretch>
        </p:blipFill>
        <p:spPr bwMode="auto">
          <a:xfrm>
            <a:off x="3643306" y="1785953"/>
            <a:ext cx="4691054" cy="4000501"/>
          </a:xfrm>
          <a:prstGeom prst="rect">
            <a:avLst/>
          </a:prstGeom>
          <a:noFill/>
        </p:spPr>
      </p:pic>
      <p:sp>
        <p:nvSpPr>
          <p:cNvPr id="5" name="4 - TextBox"/>
          <p:cNvSpPr txBox="1"/>
          <p:nvPr/>
        </p:nvSpPr>
        <p:spPr>
          <a:xfrm>
            <a:off x="214282" y="1857364"/>
            <a:ext cx="3286148" cy="369332"/>
          </a:xfrm>
          <a:prstGeom prst="rect">
            <a:avLst/>
          </a:prstGeom>
          <a:noFill/>
          <a:ln>
            <a:solidFill>
              <a:schemeClr val="tx2"/>
            </a:solidFill>
          </a:ln>
        </p:spPr>
        <p:txBody>
          <a:bodyPr wrap="square" rtlCol="0">
            <a:spAutoFit/>
          </a:bodyPr>
          <a:lstStyle/>
          <a:p>
            <a:pPr algn="ctr"/>
            <a:r>
              <a:rPr lang="el-GR" b="1" dirty="0" smtClean="0"/>
              <a:t>Βρογχιολίτιδα </a:t>
            </a:r>
            <a:endParaRPr lang="el-GR" b="1" dirty="0"/>
          </a:p>
        </p:txBody>
      </p:sp>
      <p:sp>
        <p:nvSpPr>
          <p:cNvPr id="6" name="5 - TextBox"/>
          <p:cNvSpPr txBox="1"/>
          <p:nvPr/>
        </p:nvSpPr>
        <p:spPr>
          <a:xfrm>
            <a:off x="214314" y="2357430"/>
            <a:ext cx="3286116" cy="3293209"/>
          </a:xfrm>
          <a:prstGeom prst="rect">
            <a:avLst/>
          </a:prstGeom>
          <a:noFill/>
          <a:ln>
            <a:solidFill>
              <a:schemeClr val="tx2">
                <a:lumMod val="60000"/>
                <a:lumOff val="40000"/>
              </a:schemeClr>
            </a:solidFill>
          </a:ln>
        </p:spPr>
        <p:txBody>
          <a:bodyPr wrap="square" rtlCol="0">
            <a:spAutoFit/>
          </a:bodyPr>
          <a:lstStyle/>
          <a:p>
            <a:r>
              <a:rPr lang="el-GR" sz="1600" dirty="0" smtClean="0"/>
              <a:t>Λοίμωξη των μικρών πνευμονικών αεραγωγών (</a:t>
            </a:r>
            <a:r>
              <a:rPr lang="el-GR" sz="1600" dirty="0" err="1" smtClean="0"/>
              <a:t>βρογχιολίων</a:t>
            </a:r>
            <a:r>
              <a:rPr lang="el-GR" sz="1600" dirty="0" smtClean="0"/>
              <a:t>). Οφείλεται κυρίως σε ιούς και μάλιστα τον αναπνευστικό συγκυτιακό ιό </a:t>
            </a:r>
            <a:r>
              <a:rPr lang="en-US" sz="1600" dirty="0" smtClean="0"/>
              <a:t>(RSV)</a:t>
            </a:r>
            <a:r>
              <a:rPr lang="el-GR" sz="1600" dirty="0" smtClean="0"/>
              <a:t>. Προσβάλλονται κατά κανόνα παιδιά μικρότερα των 2 ετών, ιδίως βρέφη 1-9 μηνών.</a:t>
            </a:r>
          </a:p>
          <a:p>
            <a:r>
              <a:rPr lang="el-GR" sz="1600" dirty="0" smtClean="0"/>
              <a:t>Εκδηλώνεται με παραγωγικό βήχα, καταρροή, ταχύπνοια, δύσπνοια και πιθανόν πυρετό. Η σοβαρότητα της νόσου ποικίλει ανάλογα με τον παθογόνο παράγοντα και τον υπό εξέταση πληθυσμό.   </a:t>
            </a:r>
            <a:endParaRPr lang="el-GR" sz="1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384556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Αίτια οξείας βρογχίτιδας</a:t>
                      </a:r>
                      <a:endParaRPr lang="el-GR" dirty="0"/>
                    </a:p>
                  </a:txBody>
                  <a:tcPr/>
                </a:tc>
                <a:tc hMerge="1">
                  <a:txBody>
                    <a:bodyPr/>
                    <a:lstStyle/>
                    <a:p>
                      <a:pPr algn="ctr"/>
                      <a:endParaRPr lang="el-GR" dirty="0"/>
                    </a:p>
                  </a:txBody>
                  <a:tcPr/>
                </a:tc>
              </a:tr>
              <a:tr h="370840">
                <a:tc>
                  <a:txBody>
                    <a:bodyPr/>
                    <a:lstStyle/>
                    <a:p>
                      <a:pPr algn="ctr"/>
                      <a:endParaRPr lang="en-US" b="0" dirty="0" smtClean="0"/>
                    </a:p>
                    <a:p>
                      <a:pPr algn="ctr"/>
                      <a:endParaRPr lang="en-US" b="0" dirty="0" smtClean="0"/>
                    </a:p>
                    <a:p>
                      <a:pPr algn="ctr"/>
                      <a:endParaRPr lang="en-US" b="0" dirty="0" smtClean="0"/>
                    </a:p>
                    <a:p>
                      <a:pPr algn="ctr"/>
                      <a:r>
                        <a:rPr lang="en-US" b="0" dirty="0" smtClean="0"/>
                        <a:t>IOI</a:t>
                      </a:r>
                      <a:endParaRPr lang="el-GR" b="0" dirty="0"/>
                    </a:p>
                  </a:txBody>
                  <a:tcPr/>
                </a:tc>
                <a:tc>
                  <a:txBody>
                    <a:bodyPr/>
                    <a:lstStyle/>
                    <a:p>
                      <a:pPr algn="ctr"/>
                      <a:r>
                        <a:rPr lang="en-US" sz="1800" b="0" kern="1200" dirty="0" smtClean="0">
                          <a:solidFill>
                            <a:schemeClr val="dk1"/>
                          </a:solidFill>
                          <a:latin typeface="+mn-lt"/>
                          <a:ea typeface="+mn-ea"/>
                          <a:cs typeface="+mn-cs"/>
                        </a:rPr>
                        <a:t>Influenza A virus</a:t>
                      </a:r>
                      <a:endParaRPr lang="el-GR" sz="1800" b="0" kern="1200" dirty="0" smtClean="0">
                        <a:solidFill>
                          <a:schemeClr val="dk1"/>
                        </a:solidFill>
                        <a:latin typeface="+mn-lt"/>
                        <a:ea typeface="+mn-ea"/>
                        <a:cs typeface="+mn-cs"/>
                      </a:endParaRPr>
                    </a:p>
                    <a:p>
                      <a:pPr algn="ctr"/>
                      <a:r>
                        <a:rPr lang="en-US" sz="1800" b="0" kern="1200" dirty="0" smtClean="0">
                          <a:solidFill>
                            <a:schemeClr val="dk1"/>
                          </a:solidFill>
                          <a:latin typeface="+mn-lt"/>
                          <a:ea typeface="+mn-ea"/>
                          <a:cs typeface="+mn-cs"/>
                        </a:rPr>
                        <a:t>Influenza B virus </a:t>
                      </a:r>
                      <a:endParaRPr lang="el-GR" sz="1800" b="0" kern="1200" dirty="0" smtClean="0">
                        <a:solidFill>
                          <a:schemeClr val="dk1"/>
                        </a:solidFill>
                        <a:latin typeface="+mn-lt"/>
                        <a:ea typeface="+mn-ea"/>
                        <a:cs typeface="+mn-cs"/>
                      </a:endParaRPr>
                    </a:p>
                    <a:p>
                      <a:pPr algn="ctr"/>
                      <a:r>
                        <a:rPr lang="en-US" sz="1800" b="0" kern="1200" dirty="0" smtClean="0">
                          <a:solidFill>
                            <a:schemeClr val="dk1"/>
                          </a:solidFill>
                          <a:latin typeface="+mn-lt"/>
                          <a:ea typeface="+mn-ea"/>
                          <a:cs typeface="+mn-cs"/>
                        </a:rPr>
                        <a:t>Parainfluenza virus type 3</a:t>
                      </a:r>
                      <a:endParaRPr lang="el-GR" sz="1800" b="0" kern="1200" dirty="0" smtClean="0">
                        <a:solidFill>
                          <a:schemeClr val="dk1"/>
                        </a:solidFill>
                        <a:latin typeface="+mn-lt"/>
                        <a:ea typeface="+mn-ea"/>
                        <a:cs typeface="+mn-cs"/>
                      </a:endParaRPr>
                    </a:p>
                    <a:p>
                      <a:pPr algn="ctr"/>
                      <a:r>
                        <a:rPr lang="en-US" sz="1800" b="0" kern="1200" dirty="0" smtClean="0">
                          <a:solidFill>
                            <a:schemeClr val="dk1"/>
                          </a:solidFill>
                          <a:latin typeface="+mn-lt"/>
                          <a:ea typeface="+mn-ea"/>
                          <a:cs typeface="+mn-cs"/>
                        </a:rPr>
                        <a:t>Respiratory </a:t>
                      </a:r>
                      <a:r>
                        <a:rPr lang="en-US" sz="1800" b="0" kern="1200" dirty="0" err="1" smtClean="0">
                          <a:solidFill>
                            <a:schemeClr val="dk1"/>
                          </a:solidFill>
                          <a:latin typeface="+mn-lt"/>
                          <a:ea typeface="+mn-ea"/>
                          <a:cs typeface="+mn-cs"/>
                        </a:rPr>
                        <a:t>syncytial</a:t>
                      </a:r>
                      <a:r>
                        <a:rPr lang="en-US" sz="1800" b="0" kern="1200" dirty="0" smtClean="0">
                          <a:solidFill>
                            <a:schemeClr val="dk1"/>
                          </a:solidFill>
                          <a:latin typeface="+mn-lt"/>
                          <a:ea typeface="+mn-ea"/>
                          <a:cs typeface="+mn-cs"/>
                        </a:rPr>
                        <a:t> virus</a:t>
                      </a:r>
                      <a:endParaRPr lang="el-GR" sz="1800" b="0" kern="1200" dirty="0" smtClean="0">
                        <a:solidFill>
                          <a:schemeClr val="dk1"/>
                        </a:solidFill>
                        <a:latin typeface="+mn-lt"/>
                        <a:ea typeface="+mn-ea"/>
                        <a:cs typeface="+mn-cs"/>
                      </a:endParaRPr>
                    </a:p>
                    <a:p>
                      <a:pPr algn="ctr"/>
                      <a:r>
                        <a:rPr lang="en-US" sz="1800" b="0" kern="1200" dirty="0" smtClean="0">
                          <a:solidFill>
                            <a:schemeClr val="dk1"/>
                          </a:solidFill>
                          <a:latin typeface="+mn-lt"/>
                          <a:ea typeface="+mn-ea"/>
                          <a:cs typeface="+mn-cs"/>
                        </a:rPr>
                        <a:t>Adenovirus</a:t>
                      </a:r>
                      <a:endParaRPr lang="el-GR" sz="1800" b="0" kern="1200" dirty="0" smtClean="0">
                        <a:solidFill>
                          <a:schemeClr val="dk1"/>
                        </a:solidFill>
                        <a:latin typeface="+mn-lt"/>
                        <a:ea typeface="+mn-ea"/>
                        <a:cs typeface="+mn-cs"/>
                      </a:endParaRPr>
                    </a:p>
                    <a:p>
                      <a:pPr algn="ctr"/>
                      <a:r>
                        <a:rPr lang="en-US" sz="1800" b="0" kern="1200" dirty="0" smtClean="0">
                          <a:solidFill>
                            <a:schemeClr val="dk1"/>
                          </a:solidFill>
                          <a:latin typeface="+mn-lt"/>
                          <a:ea typeface="+mn-ea"/>
                          <a:cs typeface="+mn-cs"/>
                        </a:rPr>
                        <a:t>Rhinovirus</a:t>
                      </a:r>
                      <a:r>
                        <a:rPr lang="en-GB" sz="1800" b="0" kern="1200" dirty="0" smtClean="0">
                          <a:solidFill>
                            <a:schemeClr val="dk1"/>
                          </a:solidFill>
                          <a:latin typeface="+mn-lt"/>
                          <a:ea typeface="+mn-ea"/>
                          <a:cs typeface="+mn-cs"/>
                        </a:rPr>
                        <a:t>                      </a:t>
                      </a:r>
                      <a:endParaRPr lang="el-GR" sz="1800" b="0" kern="1200" dirty="0" smtClean="0">
                        <a:solidFill>
                          <a:schemeClr val="dk1"/>
                        </a:solidFill>
                        <a:latin typeface="+mn-lt"/>
                        <a:ea typeface="+mn-ea"/>
                        <a:cs typeface="+mn-cs"/>
                      </a:endParaRPr>
                    </a:p>
                    <a:p>
                      <a:pPr algn="ctr"/>
                      <a:endParaRPr lang="el-GR" b="0" dirty="0"/>
                    </a:p>
                  </a:txBody>
                  <a:tcPr/>
                </a:tc>
              </a:tr>
              <a:tr h="370840">
                <a:tc>
                  <a:txBody>
                    <a:bodyPr/>
                    <a:lstStyle/>
                    <a:p>
                      <a:pPr algn="ctr"/>
                      <a:endParaRPr lang="en-US" b="0" dirty="0" smtClean="0"/>
                    </a:p>
                    <a:p>
                      <a:pPr algn="ctr"/>
                      <a:endParaRPr lang="en-US" b="0" dirty="0" smtClean="0"/>
                    </a:p>
                    <a:p>
                      <a:pPr algn="ctr"/>
                      <a:r>
                        <a:rPr lang="el-GR" b="0" dirty="0" smtClean="0"/>
                        <a:t>ΒΑΚΤΗΡΙΑ</a:t>
                      </a:r>
                      <a:endParaRPr lang="el-GR" b="0" dirty="0"/>
                    </a:p>
                  </a:txBody>
                  <a:tcPr/>
                </a:tc>
                <a:tc>
                  <a:txBody>
                    <a:bodyPr/>
                    <a:lstStyle/>
                    <a:p>
                      <a:pPr algn="ctr"/>
                      <a:r>
                        <a:rPr lang="en-GB" sz="1800" b="0" i="1" kern="1200" dirty="0" err="1" smtClean="0">
                          <a:solidFill>
                            <a:schemeClr val="dk1"/>
                          </a:solidFill>
                          <a:latin typeface="+mn-lt"/>
                          <a:ea typeface="+mn-ea"/>
                          <a:cs typeface="+mn-cs"/>
                        </a:rPr>
                        <a:t>Bodetella</a:t>
                      </a:r>
                      <a:r>
                        <a:rPr lang="en-GB" sz="1800" b="0" i="1" kern="1200" dirty="0" smtClean="0">
                          <a:solidFill>
                            <a:schemeClr val="dk1"/>
                          </a:solidFill>
                          <a:latin typeface="+mn-lt"/>
                          <a:ea typeface="+mn-ea"/>
                          <a:cs typeface="+mn-cs"/>
                        </a:rPr>
                        <a:t> </a:t>
                      </a:r>
                      <a:r>
                        <a:rPr lang="en-GB" sz="1800" b="0" i="1" kern="1200" dirty="0" err="1" smtClean="0">
                          <a:solidFill>
                            <a:schemeClr val="dk1"/>
                          </a:solidFill>
                          <a:latin typeface="+mn-lt"/>
                          <a:ea typeface="+mn-ea"/>
                          <a:cs typeface="+mn-cs"/>
                        </a:rPr>
                        <a:t>pertussis</a:t>
                      </a:r>
                      <a:endParaRPr lang="el-GR" sz="1800" b="0" i="1" kern="1200" dirty="0" smtClean="0">
                        <a:solidFill>
                          <a:schemeClr val="dk1"/>
                        </a:solidFill>
                        <a:latin typeface="+mn-lt"/>
                        <a:ea typeface="+mn-ea"/>
                        <a:cs typeface="+mn-cs"/>
                      </a:endParaRPr>
                    </a:p>
                    <a:p>
                      <a:pPr algn="ctr"/>
                      <a:r>
                        <a:rPr lang="en-GB" sz="1800" b="0" i="1" kern="1200" dirty="0" err="1" smtClean="0">
                          <a:solidFill>
                            <a:schemeClr val="dk1"/>
                          </a:solidFill>
                          <a:latin typeface="+mn-lt"/>
                          <a:ea typeface="+mn-ea"/>
                          <a:cs typeface="+mn-cs"/>
                        </a:rPr>
                        <a:t>Bordetella</a:t>
                      </a:r>
                      <a:r>
                        <a:rPr lang="en-GB" sz="1800" b="0" i="1" kern="1200" dirty="0" smtClean="0">
                          <a:solidFill>
                            <a:schemeClr val="dk1"/>
                          </a:solidFill>
                          <a:latin typeface="+mn-lt"/>
                          <a:ea typeface="+mn-ea"/>
                          <a:cs typeface="+mn-cs"/>
                        </a:rPr>
                        <a:t> </a:t>
                      </a:r>
                      <a:r>
                        <a:rPr lang="en-GB" sz="1800" b="0" i="1" kern="1200" dirty="0" err="1" smtClean="0">
                          <a:solidFill>
                            <a:schemeClr val="dk1"/>
                          </a:solidFill>
                          <a:latin typeface="+mn-lt"/>
                          <a:ea typeface="+mn-ea"/>
                          <a:cs typeface="+mn-cs"/>
                        </a:rPr>
                        <a:t>parapertussis</a:t>
                      </a:r>
                      <a:endParaRPr lang="el-GR" sz="1800" b="0" i="1" kern="1200" dirty="0" smtClean="0">
                        <a:solidFill>
                          <a:schemeClr val="dk1"/>
                        </a:solidFill>
                        <a:latin typeface="+mn-lt"/>
                        <a:ea typeface="+mn-ea"/>
                        <a:cs typeface="+mn-cs"/>
                      </a:endParaRPr>
                    </a:p>
                    <a:p>
                      <a:pPr algn="ctr"/>
                      <a:r>
                        <a:rPr lang="en-GB" sz="1800" b="0" i="1" kern="1200" dirty="0" smtClean="0">
                          <a:solidFill>
                            <a:schemeClr val="dk1"/>
                          </a:solidFill>
                          <a:latin typeface="+mn-lt"/>
                          <a:ea typeface="+mn-ea"/>
                          <a:cs typeface="+mn-cs"/>
                        </a:rPr>
                        <a:t>Mycoplasma pneumoniae</a:t>
                      </a:r>
                      <a:endParaRPr lang="el-GR" sz="1800" b="0" i="1" kern="1200" dirty="0" smtClean="0">
                        <a:solidFill>
                          <a:schemeClr val="dk1"/>
                        </a:solidFill>
                        <a:latin typeface="+mn-lt"/>
                        <a:ea typeface="+mn-ea"/>
                        <a:cs typeface="+mn-cs"/>
                      </a:endParaRPr>
                    </a:p>
                    <a:p>
                      <a:pPr algn="ctr"/>
                      <a:r>
                        <a:rPr lang="en-GB" sz="1800" b="0" i="1" kern="1200" dirty="0" smtClean="0">
                          <a:solidFill>
                            <a:schemeClr val="dk1"/>
                          </a:solidFill>
                          <a:latin typeface="+mn-lt"/>
                          <a:ea typeface="+mn-ea"/>
                          <a:cs typeface="+mn-cs"/>
                        </a:rPr>
                        <a:t>Chlamydia pneumoniae</a:t>
                      </a:r>
                      <a:endParaRPr lang="el-GR" sz="1800" b="0" i="1" kern="1200" dirty="0" smtClean="0">
                        <a:solidFill>
                          <a:schemeClr val="dk1"/>
                        </a:solidFill>
                        <a:latin typeface="+mn-lt"/>
                        <a:ea typeface="+mn-ea"/>
                        <a:cs typeface="+mn-cs"/>
                      </a:endParaRPr>
                    </a:p>
                    <a:p>
                      <a:pPr algn="ctr"/>
                      <a:endParaRPr lang="el-GR" b="0" dirty="0"/>
                    </a:p>
                  </a:txBody>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207964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500166" y="1773784"/>
            <a:ext cx="6143668" cy="369332"/>
          </a:xfrm>
          <a:prstGeom prst="rect">
            <a:avLst/>
          </a:prstGeom>
          <a:solidFill>
            <a:schemeClr val="accent1"/>
          </a:solidFill>
        </p:spPr>
        <p:txBody>
          <a:bodyPr wrap="square" rtlCol="0">
            <a:spAutoFit/>
          </a:bodyPr>
          <a:lstStyle/>
          <a:p>
            <a:pPr algn="ctr"/>
            <a:r>
              <a:rPr lang="el-GR" b="1" dirty="0" smtClean="0">
                <a:solidFill>
                  <a:schemeClr val="bg1"/>
                </a:solidFill>
              </a:rPr>
              <a:t>Οξεία βρογχίτιδα - βρογχιολίτιδα</a:t>
            </a:r>
            <a:endParaRPr lang="el-GR" b="1" dirty="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πνευμονια"/>
          <p:cNvPicPr>
            <a:picLocks noChangeAspect="1" noChangeArrowheads="1"/>
          </p:cNvPicPr>
          <p:nvPr/>
        </p:nvPicPr>
        <p:blipFill>
          <a:blip r:embed="rId2" cstate="print"/>
          <a:srcRect/>
          <a:stretch>
            <a:fillRect/>
          </a:stretch>
        </p:blipFill>
        <p:spPr bwMode="auto">
          <a:xfrm>
            <a:off x="2928926" y="1785926"/>
            <a:ext cx="5762612" cy="4143404"/>
          </a:xfrm>
          <a:prstGeom prst="rect">
            <a:avLst/>
          </a:prstGeom>
          <a:noFill/>
        </p:spPr>
      </p:pic>
      <p:sp>
        <p:nvSpPr>
          <p:cNvPr id="5" name="4 - TextBox"/>
          <p:cNvSpPr txBox="1"/>
          <p:nvPr/>
        </p:nvSpPr>
        <p:spPr>
          <a:xfrm>
            <a:off x="214282" y="2273850"/>
            <a:ext cx="2428892" cy="369332"/>
          </a:xfrm>
          <a:prstGeom prst="rect">
            <a:avLst/>
          </a:prstGeom>
          <a:noFill/>
          <a:ln>
            <a:solidFill>
              <a:schemeClr val="tx2"/>
            </a:solidFill>
          </a:ln>
        </p:spPr>
        <p:txBody>
          <a:bodyPr wrap="square" rtlCol="0">
            <a:spAutoFit/>
          </a:bodyPr>
          <a:lstStyle/>
          <a:p>
            <a:pPr algn="ctr"/>
            <a:r>
              <a:rPr lang="el-GR" b="1" dirty="0" smtClean="0"/>
              <a:t>Πνευμονία </a:t>
            </a:r>
            <a:endParaRPr lang="el-GR" b="1" dirty="0"/>
          </a:p>
        </p:txBody>
      </p:sp>
      <p:sp>
        <p:nvSpPr>
          <p:cNvPr id="6" name="5 - TextBox"/>
          <p:cNvSpPr txBox="1"/>
          <p:nvPr/>
        </p:nvSpPr>
        <p:spPr>
          <a:xfrm>
            <a:off x="214282" y="2756126"/>
            <a:ext cx="2428892" cy="2062103"/>
          </a:xfrm>
          <a:prstGeom prst="rect">
            <a:avLst/>
          </a:prstGeom>
          <a:noFill/>
          <a:ln>
            <a:solidFill>
              <a:schemeClr val="tx2"/>
            </a:solidFill>
          </a:ln>
        </p:spPr>
        <p:txBody>
          <a:bodyPr wrap="square" rtlCol="0">
            <a:spAutoFit/>
          </a:bodyPr>
          <a:lstStyle/>
          <a:p>
            <a:r>
              <a:rPr lang="el-GR" sz="1600" dirty="0" smtClean="0"/>
              <a:t>Φλεγμονή των κυψελίδων των πνευμόνων.</a:t>
            </a:r>
          </a:p>
          <a:p>
            <a:r>
              <a:rPr lang="el-GR" sz="1600" dirty="0" smtClean="0"/>
              <a:t>Προκαλείται κυρίως από βακτήρια και ιούς. Εκδηλώνεται με υψηλό πυρετό, βήχα, πόνο στο στήθος και δυσκολία στην αναπνοή.</a:t>
            </a:r>
            <a:endParaRPr lang="el-GR" sz="1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Αποτέλεσμα εικόνας για πνευμονια"/>
          <p:cNvPicPr>
            <a:picLocks noChangeAspect="1" noChangeArrowheads="1"/>
          </p:cNvPicPr>
          <p:nvPr/>
        </p:nvPicPr>
        <p:blipFill>
          <a:blip r:embed="rId2" cstate="print"/>
          <a:srcRect/>
          <a:stretch>
            <a:fillRect/>
          </a:stretch>
        </p:blipFill>
        <p:spPr bwMode="auto">
          <a:xfrm>
            <a:off x="4644008" y="1874489"/>
            <a:ext cx="4104456" cy="3714751"/>
          </a:xfrm>
          <a:prstGeom prst="rect">
            <a:avLst/>
          </a:prstGeom>
          <a:noFill/>
        </p:spPr>
      </p:pic>
      <p:sp>
        <p:nvSpPr>
          <p:cNvPr id="4" name="3 - TextBox"/>
          <p:cNvSpPr txBox="1"/>
          <p:nvPr/>
        </p:nvSpPr>
        <p:spPr>
          <a:xfrm>
            <a:off x="216024" y="1906374"/>
            <a:ext cx="4211960" cy="3754874"/>
          </a:xfrm>
          <a:prstGeom prst="rect">
            <a:avLst/>
          </a:prstGeom>
          <a:noFill/>
          <a:ln>
            <a:solidFill>
              <a:schemeClr val="accent1"/>
            </a:solidFill>
          </a:ln>
        </p:spPr>
        <p:txBody>
          <a:bodyPr wrap="square" rtlCol="0">
            <a:spAutoFit/>
          </a:bodyPr>
          <a:lstStyle/>
          <a:p>
            <a:r>
              <a:rPr lang="en-US" sz="1400" dirty="0" smtClean="0"/>
              <a:t>H </a:t>
            </a:r>
            <a:r>
              <a:rPr lang="el-GR" sz="1400" dirty="0" smtClean="0"/>
              <a:t>πνευμονία προκαλείται από πολλούς και διαφορετικούς μικροοργανισμούς με αποτέλεσμα όμως, τα ίδια συμπτώματα.</a:t>
            </a:r>
          </a:p>
          <a:p>
            <a:r>
              <a:rPr lang="el-GR" sz="1400" dirty="0" smtClean="0"/>
              <a:t>Οι μικροοργανισμοί φθάνουν στο κατώτερο αναπνευστικό σύστημα με την εισπνοή αερολυμάτων ή με εισρόφηση της χλωρίδας του ανώτερου αναπνευστικού και λιγότερο συχνά με αιματογενή διασπορά.</a:t>
            </a:r>
          </a:p>
          <a:p>
            <a:r>
              <a:rPr lang="el-GR" sz="1400" dirty="0" smtClean="0"/>
              <a:t>Πολύ σημαντικό είναι το μέγεθος των εισπνεόμενων σωματιδίων για το πόσο χαμηλά θα φθάσουν στους πνεύμονες. Στις κυψελίδες φθάνουν σωματίδια διαμέτρου μικρότερης των 5μ</a:t>
            </a:r>
            <a:r>
              <a:rPr lang="en-US" sz="1400" dirty="0" smtClean="0"/>
              <a:t>m</a:t>
            </a:r>
            <a:r>
              <a:rPr lang="el-GR" sz="1400" dirty="0" smtClean="0"/>
              <a:t>.</a:t>
            </a:r>
          </a:p>
          <a:p>
            <a:r>
              <a:rPr lang="el-GR" sz="1400" dirty="0" smtClean="0"/>
              <a:t>Τα μικρόβια που μπορούν να προκαλέσουν λοίμωξη πρέπει να διαθέτουν μηχανισμούς προσκόλλησης στο αναπνευστικό επιθήλιο, ενώ άτομα με μειωμένη άμυνα μπορεί να αναπτύξουν λοίμωξη και από μικρόβια που δεν προκαλούν σε υγιείς.  </a:t>
            </a:r>
            <a:endParaRPr lang="el-GR" sz="1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979712" y="1978962"/>
            <a:ext cx="5256584" cy="3970318"/>
          </a:xfrm>
          <a:prstGeom prst="rect">
            <a:avLst/>
          </a:prstGeom>
          <a:noFill/>
          <a:ln>
            <a:solidFill>
              <a:schemeClr val="accent1"/>
            </a:solidFill>
          </a:ln>
        </p:spPr>
        <p:txBody>
          <a:bodyPr wrap="square" rtlCol="0">
            <a:spAutoFit/>
          </a:bodyPr>
          <a:lstStyle/>
          <a:p>
            <a:r>
              <a:rPr lang="el-GR" sz="1400" dirty="0" smtClean="0"/>
              <a:t>Ανάλογα με την περιοχή του πνεύμονα που προσβάλλεται χρησιμοποιούνται οι παρακάτω όροι:</a:t>
            </a:r>
          </a:p>
          <a:p>
            <a:r>
              <a:rPr lang="el-GR" sz="1400" b="1" dirty="0" smtClean="0"/>
              <a:t>Λοβώδης πνευμονία.</a:t>
            </a:r>
            <a:r>
              <a:rPr lang="el-GR" sz="1400" dirty="0" smtClean="0"/>
              <a:t> Αναφέρεται στην προσβολή μιας συγκεκριμένης περιοχής του πνεύμονα. Η άμυνα του ασθενή απαντάει με εξίδρωμα που περιέχει μεγάλο αριθμό πολυμορφοπύρηνων.  Οι κυψελίδες παρουσιάζονται συμπαγείς λόγω του εξιδρώματος. Η λοίμωξη μπορεί να επεκταθεί σε όλες τις κυψελίδες ενός λοβού, όπου περιορίζεται από τα ανατομικά του όρια.</a:t>
            </a:r>
          </a:p>
          <a:p>
            <a:r>
              <a:rPr lang="el-GR" sz="1400" b="1" dirty="0" smtClean="0"/>
              <a:t>Βρογχοπνευμονία. </a:t>
            </a:r>
            <a:r>
              <a:rPr lang="el-GR" sz="1400" dirty="0" smtClean="0"/>
              <a:t>Διάχυτη τμηματική λοίμωξη που μπορεί να επεκταθεί σε ολόκληρο τον πνεύμονα μετά από πρωτογενή λοίμωξη στα βρογχιόλια</a:t>
            </a:r>
          </a:p>
          <a:p>
            <a:r>
              <a:rPr lang="el-GR" sz="1400" b="1" dirty="0" smtClean="0"/>
              <a:t>Διάμεση πνευμονία. </a:t>
            </a:r>
            <a:r>
              <a:rPr lang="el-GR" sz="1400" dirty="0" smtClean="0"/>
              <a:t>η λοίμωξη αφορά την προσβολή του διάμεσου ιστού του πνεύμονα.</a:t>
            </a:r>
          </a:p>
          <a:p>
            <a:r>
              <a:rPr lang="el-GR" sz="1400" b="1" dirty="0" smtClean="0"/>
              <a:t>Νεκρωτική πνευμονία. </a:t>
            </a:r>
            <a:r>
              <a:rPr lang="el-GR" sz="1400" dirty="0" smtClean="0"/>
              <a:t>Αφορά τα αποστήματα του πνεύμονα και είναι σπηλαιοποίηση και καταστροφή του πνευμονικού παρεγχύματος.</a:t>
            </a:r>
          </a:p>
          <a:p>
            <a:endParaRPr lang="el-GR" sz="14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448056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u="none" kern="1200" dirty="0" smtClean="0">
                          <a:solidFill>
                            <a:schemeClr val="lt1"/>
                          </a:solidFill>
                          <a:latin typeface="+mn-lt"/>
                          <a:ea typeface="+mn-ea"/>
                          <a:cs typeface="+mn-cs"/>
                        </a:rPr>
                        <a:t>Πνευμονία</a:t>
                      </a:r>
                    </a:p>
                    <a:p>
                      <a:endParaRPr lang="el-GR"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dk1"/>
                          </a:solidFill>
                          <a:latin typeface="+mn-lt"/>
                          <a:ea typeface="+mn-ea"/>
                          <a:cs typeface="+mn-cs"/>
                        </a:rPr>
                        <a:t>1. Οξεία πνευμονία – πνευμονία της κοινότητας</a:t>
                      </a:r>
                    </a:p>
                    <a:p>
                      <a:pPr algn="ctr"/>
                      <a:endParaRPr lang="el-GR" b="0"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dk1"/>
                          </a:solidFill>
                          <a:latin typeface="+mn-lt"/>
                          <a:ea typeface="+mn-ea"/>
                          <a:cs typeface="+mn-cs"/>
                        </a:rPr>
                        <a:t>2. Νοσοκομειακή πνευμονία</a:t>
                      </a:r>
                    </a:p>
                    <a:p>
                      <a:pPr algn="ctr"/>
                      <a:endParaRPr lang="el-GR" b="0"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dk1"/>
                          </a:solidFill>
                          <a:latin typeface="+mn-lt"/>
                          <a:ea typeface="+mn-ea"/>
                          <a:cs typeface="+mn-cs"/>
                        </a:rPr>
                        <a:t>3. Πνευμονία από εισρόφηση</a:t>
                      </a:r>
                    </a:p>
                    <a:p>
                      <a:pPr algn="ctr"/>
                      <a:endParaRPr lang="el-GR" b="0"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dk1"/>
                          </a:solidFill>
                          <a:latin typeface="+mn-lt"/>
                          <a:ea typeface="+mn-ea"/>
                          <a:cs typeface="+mn-cs"/>
                        </a:rPr>
                        <a:t>4. Χρόνια πνευμονία</a:t>
                      </a:r>
                    </a:p>
                    <a:p>
                      <a:pPr algn="ctr"/>
                      <a:endParaRPr lang="el-GR" b="0"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dk1"/>
                          </a:solidFill>
                          <a:latin typeface="+mn-lt"/>
                          <a:ea typeface="+mn-ea"/>
                          <a:cs typeface="+mn-cs"/>
                        </a:rPr>
                        <a:t>5. Ευκαιριακές λοιμώξεις</a:t>
                      </a:r>
                    </a:p>
                    <a:p>
                      <a:pPr algn="ctr"/>
                      <a:endParaRPr lang="el-GR" b="0"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dk1"/>
                          </a:solidFill>
                          <a:latin typeface="+mn-lt"/>
                          <a:ea typeface="+mn-ea"/>
                          <a:cs typeface="+mn-cs"/>
                        </a:rPr>
                        <a:t>6. Άτυπη πνευμονία</a:t>
                      </a:r>
                    </a:p>
                    <a:p>
                      <a:pPr algn="ctr"/>
                      <a:endParaRPr lang="el-GR" b="0" dirty="0"/>
                    </a:p>
                  </a:txBody>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descr="C:\Documents and Settings\Eleni\Τα έγγραφά μου\Downloads\red+male+lungs.jpg"/>
          <p:cNvPicPr>
            <a:picLocks noChangeAspect="1" noChangeArrowheads="1"/>
          </p:cNvPicPr>
          <p:nvPr/>
        </p:nvPicPr>
        <p:blipFill>
          <a:blip r:embed="rId2" cstate="print"/>
          <a:srcRect/>
          <a:stretch>
            <a:fillRect/>
          </a:stretch>
        </p:blipFill>
        <p:spPr bwMode="auto">
          <a:xfrm>
            <a:off x="4286248" y="2000240"/>
            <a:ext cx="4548186" cy="4143379"/>
          </a:xfrm>
          <a:prstGeom prst="rect">
            <a:avLst/>
          </a:prstGeom>
          <a:noFill/>
        </p:spPr>
      </p:pic>
      <p:sp>
        <p:nvSpPr>
          <p:cNvPr id="5" name="4 - TextBox"/>
          <p:cNvSpPr txBox="1"/>
          <p:nvPr/>
        </p:nvSpPr>
        <p:spPr>
          <a:xfrm>
            <a:off x="357158" y="1988098"/>
            <a:ext cx="3500462" cy="369332"/>
          </a:xfrm>
          <a:prstGeom prst="rect">
            <a:avLst/>
          </a:prstGeom>
          <a:noFill/>
          <a:ln>
            <a:solidFill>
              <a:schemeClr val="tx2"/>
            </a:solidFill>
          </a:ln>
        </p:spPr>
        <p:txBody>
          <a:bodyPr wrap="square" rtlCol="0">
            <a:spAutoFit/>
          </a:bodyPr>
          <a:lstStyle/>
          <a:p>
            <a:pPr algn="ctr"/>
            <a:r>
              <a:rPr lang="el-GR" b="1" dirty="0" smtClean="0"/>
              <a:t>Οξεία πνευμονία </a:t>
            </a:r>
            <a:endParaRPr lang="el-GR" b="1" dirty="0"/>
          </a:p>
        </p:txBody>
      </p:sp>
      <p:sp>
        <p:nvSpPr>
          <p:cNvPr id="6" name="5 - TextBox"/>
          <p:cNvSpPr txBox="1"/>
          <p:nvPr/>
        </p:nvSpPr>
        <p:spPr>
          <a:xfrm>
            <a:off x="357158" y="2500306"/>
            <a:ext cx="3500462" cy="1815882"/>
          </a:xfrm>
          <a:prstGeom prst="rect">
            <a:avLst/>
          </a:prstGeom>
          <a:noFill/>
          <a:ln>
            <a:solidFill>
              <a:schemeClr val="tx2"/>
            </a:solidFill>
          </a:ln>
        </p:spPr>
        <p:txBody>
          <a:bodyPr wrap="square" rtlCol="0">
            <a:spAutoFit/>
          </a:bodyPr>
          <a:lstStyle/>
          <a:p>
            <a:r>
              <a:rPr lang="el-GR" sz="1600" dirty="0" smtClean="0"/>
              <a:t>Λοίμωξη των κυψελίδων των πνευμόνων.</a:t>
            </a:r>
          </a:p>
          <a:p>
            <a:r>
              <a:rPr lang="el-GR" sz="1600" dirty="0" smtClean="0"/>
              <a:t>Συμπτώματα: βήχας, πυρετός, ρίγη, εφίδρωση, κακουχία, ανορεξία.</a:t>
            </a:r>
          </a:p>
          <a:p>
            <a:r>
              <a:rPr lang="el-GR" sz="1600" dirty="0" smtClean="0"/>
              <a:t>Στα βρέφη και τα παιδιά οφείλεται κυρίως σε αναπνευστικούς ιούς, ενώ στους ενήλικες βακτήρια</a:t>
            </a:r>
            <a:endParaRPr lang="el-GR" sz="16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3850640"/>
        </p:xfrm>
        <a:graphic>
          <a:graphicData uri="http://schemas.openxmlformats.org/drawingml/2006/table">
            <a:tbl>
              <a:tblPr firstRow="1" bandRow="1">
                <a:tableStyleId>{5C22544A-7EE6-4342-B048-85BDC9FD1C3A}</a:tableStyleId>
              </a:tblPr>
              <a:tblGrid>
                <a:gridCol w="1904992"/>
                <a:gridCol w="2159008"/>
                <a:gridCol w="2032000"/>
              </a:tblGrid>
              <a:tr h="370840">
                <a:tc gridSpan="3">
                  <a:txBody>
                    <a:bodyPr/>
                    <a:lstStyle/>
                    <a:p>
                      <a:pPr lvl="0" algn="ctr"/>
                      <a:r>
                        <a:rPr lang="el-GR" sz="1800" b="1" kern="1200" dirty="0" smtClean="0">
                          <a:solidFill>
                            <a:schemeClr val="lt1"/>
                          </a:solidFill>
                          <a:latin typeface="+mn-lt"/>
                          <a:ea typeface="+mn-ea"/>
                          <a:cs typeface="+mn-cs"/>
                        </a:rPr>
                        <a:t>1.  Οξεία πνευμονία – πνευμονία της κοινότητας</a:t>
                      </a:r>
                      <a:endParaRPr lang="el-GR" sz="1800" b="1" kern="1200" dirty="0">
                        <a:solidFill>
                          <a:schemeClr val="lt1"/>
                        </a:solidFill>
                        <a:latin typeface="+mn-lt"/>
                        <a:ea typeface="+mn-ea"/>
                        <a:cs typeface="+mn-cs"/>
                      </a:endParaRPr>
                    </a:p>
                  </a:txBody>
                  <a:tcPr/>
                </a:tc>
                <a:tc hMerge="1">
                  <a:txBody>
                    <a:bodyPr/>
                    <a:lstStyle/>
                    <a:p>
                      <a:endParaRPr lang="el-GR" dirty="0"/>
                    </a:p>
                  </a:txBody>
                  <a:tcPr/>
                </a:tc>
                <a:tc hMerge="1">
                  <a:txBody>
                    <a:bodyPr/>
                    <a:lstStyle/>
                    <a:p>
                      <a:endParaRPr lang="el-GR" dirty="0"/>
                    </a:p>
                  </a:txBody>
                  <a:tcPr/>
                </a:tc>
              </a:tr>
              <a:tr h="370840">
                <a:tc>
                  <a:txBody>
                    <a:bodyPr/>
                    <a:lstStyle/>
                    <a:p>
                      <a:endParaRPr lang="el-GR" dirty="0"/>
                    </a:p>
                  </a:txBody>
                  <a:tcPr/>
                </a:tc>
                <a:tc>
                  <a:txBody>
                    <a:bodyPr/>
                    <a:lstStyle/>
                    <a:p>
                      <a:pPr algn="ctr"/>
                      <a:r>
                        <a:rPr lang="el-GR" sz="1800" b="1" u="none" kern="1200" dirty="0" smtClean="0">
                          <a:solidFill>
                            <a:schemeClr val="dk1"/>
                          </a:solidFill>
                          <a:latin typeface="+mn-lt"/>
                          <a:ea typeface="+mn-ea"/>
                          <a:cs typeface="+mn-cs"/>
                        </a:rPr>
                        <a:t>Ιοί </a:t>
                      </a:r>
                      <a:endParaRPr lang="el-GR" u="none" dirty="0"/>
                    </a:p>
                  </a:txBody>
                  <a:tcPr/>
                </a:tc>
                <a:tc>
                  <a:txBody>
                    <a:bodyPr/>
                    <a:lstStyle/>
                    <a:p>
                      <a:pPr algn="ctr"/>
                      <a:r>
                        <a:rPr lang="el-GR" sz="1800" b="1" u="none" kern="1200" dirty="0" smtClean="0">
                          <a:solidFill>
                            <a:schemeClr val="dk1"/>
                          </a:solidFill>
                          <a:latin typeface="+mn-lt"/>
                          <a:ea typeface="+mn-ea"/>
                          <a:cs typeface="+mn-cs"/>
                        </a:rPr>
                        <a:t>Βακτήρια</a:t>
                      </a:r>
                      <a:endParaRPr lang="el-GR" u="none"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dk1"/>
                          </a:solidFill>
                          <a:latin typeface="+mn-lt"/>
                          <a:ea typeface="+mn-ea"/>
                          <a:cs typeface="+mn-cs"/>
                        </a:rPr>
                        <a:t>Βρέφη - παιδιά </a:t>
                      </a:r>
                      <a:endParaRPr lang="el-GR" sz="1600" dirty="0" smtClean="0"/>
                    </a:p>
                    <a:p>
                      <a:endParaRPr lang="el-GR" sz="1600" dirty="0"/>
                    </a:p>
                  </a:txBody>
                  <a:tcPr/>
                </a:tc>
                <a:tc>
                  <a:txBody>
                    <a:bodyPr/>
                    <a:lstStyle/>
                    <a:p>
                      <a:r>
                        <a:rPr lang="en-US" sz="1600" b="0" kern="1200" dirty="0" smtClean="0">
                          <a:solidFill>
                            <a:schemeClr val="dk1"/>
                          </a:solidFill>
                          <a:latin typeface="+mn-lt"/>
                          <a:ea typeface="+mn-ea"/>
                          <a:cs typeface="+mn-cs"/>
                        </a:rPr>
                        <a:t>Respiratory </a:t>
                      </a:r>
                      <a:r>
                        <a:rPr lang="en-US" sz="1600" b="0" kern="1200" dirty="0" err="1" smtClean="0">
                          <a:solidFill>
                            <a:schemeClr val="dk1"/>
                          </a:solidFill>
                          <a:latin typeface="+mn-lt"/>
                          <a:ea typeface="+mn-ea"/>
                          <a:cs typeface="+mn-cs"/>
                        </a:rPr>
                        <a:t>syncytial</a:t>
                      </a:r>
                      <a:r>
                        <a:rPr lang="en-US" sz="1600" b="0" kern="1200" dirty="0" smtClean="0">
                          <a:solidFill>
                            <a:schemeClr val="dk1"/>
                          </a:solidFill>
                          <a:latin typeface="+mn-lt"/>
                          <a:ea typeface="+mn-ea"/>
                          <a:cs typeface="+mn-cs"/>
                        </a:rPr>
                        <a:t> virus</a:t>
                      </a:r>
                      <a:r>
                        <a:rPr lang="el-GR" sz="1600" b="0" kern="1200" dirty="0" smtClean="0">
                          <a:solidFill>
                            <a:schemeClr val="dk1"/>
                          </a:solidFill>
                          <a:latin typeface="+mn-lt"/>
                          <a:ea typeface="+mn-ea"/>
                          <a:cs typeface="+mn-cs"/>
                        </a:rPr>
                        <a:t> </a:t>
                      </a:r>
                      <a:r>
                        <a:rPr lang="en-US" sz="1600" b="0" kern="1200" dirty="0" smtClean="0">
                          <a:solidFill>
                            <a:schemeClr val="dk1"/>
                          </a:solidFill>
                          <a:latin typeface="+mn-lt"/>
                          <a:ea typeface="+mn-ea"/>
                          <a:cs typeface="+mn-cs"/>
                        </a:rPr>
                        <a:t>(RSV)</a:t>
                      </a:r>
                      <a:r>
                        <a:rPr lang="el-GR" sz="1600" b="0" kern="1200" dirty="0" smtClean="0">
                          <a:solidFill>
                            <a:schemeClr val="dk1"/>
                          </a:solidFill>
                          <a:latin typeface="+mn-lt"/>
                          <a:ea typeface="+mn-ea"/>
                          <a:cs typeface="+mn-cs"/>
                        </a:rPr>
                        <a:t>                                                                       </a:t>
                      </a:r>
                      <a:r>
                        <a:rPr lang="en-US" sz="1600" b="0" kern="1200" dirty="0" err="1" smtClean="0">
                          <a:solidFill>
                            <a:schemeClr val="dk1"/>
                          </a:solidFill>
                          <a:latin typeface="+mn-lt"/>
                          <a:ea typeface="+mn-ea"/>
                          <a:cs typeface="+mn-cs"/>
                        </a:rPr>
                        <a:t>Parainfluenza</a:t>
                      </a:r>
                      <a:r>
                        <a:rPr lang="en-US" sz="1600" b="0" kern="1200" dirty="0" smtClean="0">
                          <a:solidFill>
                            <a:schemeClr val="dk1"/>
                          </a:solidFill>
                          <a:latin typeface="+mn-lt"/>
                          <a:ea typeface="+mn-ea"/>
                          <a:cs typeface="+mn-cs"/>
                        </a:rPr>
                        <a:t> virus</a:t>
                      </a:r>
                      <a:r>
                        <a:rPr lang="en-GB" sz="1600" b="0" kern="1200" dirty="0" smtClean="0">
                          <a:solidFill>
                            <a:schemeClr val="dk1"/>
                          </a:solidFill>
                          <a:latin typeface="+mn-lt"/>
                          <a:ea typeface="+mn-ea"/>
                          <a:cs typeface="+mn-cs"/>
                        </a:rPr>
                        <a:t>                                                                  </a:t>
                      </a:r>
                      <a:r>
                        <a:rPr lang="en-US" sz="1600" b="0" kern="1200" dirty="0" smtClean="0">
                          <a:solidFill>
                            <a:schemeClr val="dk1"/>
                          </a:solidFill>
                          <a:latin typeface="+mn-lt"/>
                          <a:ea typeface="+mn-ea"/>
                          <a:cs typeface="+mn-cs"/>
                        </a:rPr>
                        <a:t>Adenovirus</a:t>
                      </a:r>
                      <a:r>
                        <a:rPr lang="en-GB" sz="1600" b="0" kern="1200" dirty="0" smtClean="0">
                          <a:solidFill>
                            <a:schemeClr val="dk1"/>
                          </a:solidFill>
                          <a:latin typeface="+mn-lt"/>
                          <a:ea typeface="+mn-ea"/>
                          <a:cs typeface="+mn-cs"/>
                        </a:rPr>
                        <a:t>                                                                       </a:t>
                      </a:r>
                      <a:r>
                        <a:rPr lang="en-US" sz="1600" b="0" kern="1200" dirty="0" smtClean="0">
                          <a:solidFill>
                            <a:schemeClr val="dk1"/>
                          </a:solidFill>
                          <a:latin typeface="+mn-lt"/>
                          <a:ea typeface="+mn-ea"/>
                          <a:cs typeface="+mn-cs"/>
                        </a:rPr>
                        <a:t>Influenza A virus</a:t>
                      </a:r>
                      <a:r>
                        <a:rPr lang="en-GB" sz="1600" b="0" kern="1200" dirty="0" smtClean="0">
                          <a:solidFill>
                            <a:schemeClr val="dk1"/>
                          </a:solidFill>
                          <a:latin typeface="+mn-lt"/>
                          <a:ea typeface="+mn-ea"/>
                          <a:cs typeface="+mn-cs"/>
                        </a:rPr>
                        <a:t>                                                                       </a:t>
                      </a:r>
                      <a:r>
                        <a:rPr lang="en-US" sz="1600" b="0" kern="1200" dirty="0" smtClean="0">
                          <a:solidFill>
                            <a:schemeClr val="dk1"/>
                          </a:solidFill>
                          <a:latin typeface="+mn-lt"/>
                          <a:ea typeface="+mn-ea"/>
                          <a:cs typeface="+mn-cs"/>
                        </a:rPr>
                        <a:t>Influenza B virus </a:t>
                      </a:r>
                      <a:endParaRPr lang="el-GR" sz="1600" b="0" kern="1200" dirty="0" smtClean="0">
                        <a:solidFill>
                          <a:schemeClr val="dk1"/>
                        </a:solidFill>
                        <a:latin typeface="+mn-lt"/>
                        <a:ea typeface="+mn-ea"/>
                        <a:cs typeface="+mn-cs"/>
                      </a:endParaRPr>
                    </a:p>
                    <a:p>
                      <a:endParaRPr lang="el-GR" sz="1600" dirty="0"/>
                    </a:p>
                  </a:txBody>
                  <a:tcPr/>
                </a:tc>
                <a:tc>
                  <a:txBody>
                    <a:bodyPr/>
                    <a:lstStyle/>
                    <a:p>
                      <a:r>
                        <a:rPr lang="el-GR" sz="1600" b="0" kern="1200" dirty="0" smtClean="0">
                          <a:solidFill>
                            <a:schemeClr val="dk1"/>
                          </a:solidFill>
                          <a:latin typeface="+mn-lt"/>
                          <a:ea typeface="+mn-ea"/>
                          <a:cs typeface="+mn-cs"/>
                        </a:rPr>
                        <a:t>Μυκοπλάσματα</a:t>
                      </a:r>
                      <a:r>
                        <a:rPr lang="en-GB" sz="1600" b="0" kern="1200" dirty="0" smtClean="0">
                          <a:solidFill>
                            <a:schemeClr val="dk1"/>
                          </a:solidFill>
                          <a:latin typeface="+mn-lt"/>
                          <a:ea typeface="+mn-ea"/>
                          <a:cs typeface="+mn-cs"/>
                        </a:rPr>
                        <a:t>                                                         </a:t>
                      </a:r>
                      <a:r>
                        <a:rPr lang="en-US" sz="1600" b="0" i="1" kern="1200" dirty="0" smtClean="0">
                          <a:solidFill>
                            <a:schemeClr val="dk1"/>
                          </a:solidFill>
                          <a:latin typeface="+mn-lt"/>
                          <a:ea typeface="+mn-ea"/>
                          <a:cs typeface="+mn-cs"/>
                        </a:rPr>
                        <a:t>Streptococcus pneumoniae                                                         </a:t>
                      </a:r>
                      <a:r>
                        <a:rPr lang="en-US" sz="1600" b="0" i="1" kern="1200" dirty="0" err="1" smtClean="0">
                          <a:solidFill>
                            <a:schemeClr val="dk1"/>
                          </a:solidFill>
                          <a:latin typeface="+mn-lt"/>
                          <a:ea typeface="+mn-ea"/>
                          <a:cs typeface="+mn-cs"/>
                        </a:rPr>
                        <a:t>Haemophilus</a:t>
                      </a:r>
                      <a:r>
                        <a:rPr lang="en-US" sz="1600" b="0" i="1" kern="1200" dirty="0" smtClean="0">
                          <a:solidFill>
                            <a:schemeClr val="dk1"/>
                          </a:solidFill>
                          <a:latin typeface="+mn-lt"/>
                          <a:ea typeface="+mn-ea"/>
                          <a:cs typeface="+mn-cs"/>
                        </a:rPr>
                        <a:t> </a:t>
                      </a:r>
                      <a:r>
                        <a:rPr lang="en-US" sz="1600" b="0" kern="1200" dirty="0" err="1" smtClean="0">
                          <a:solidFill>
                            <a:schemeClr val="dk1"/>
                          </a:solidFill>
                          <a:latin typeface="+mn-lt"/>
                          <a:ea typeface="+mn-ea"/>
                          <a:cs typeface="+mn-cs"/>
                        </a:rPr>
                        <a:t>influenzae</a:t>
                      </a:r>
                      <a:r>
                        <a:rPr lang="en-US" sz="1600" b="0" kern="1200" dirty="0" smtClean="0">
                          <a:solidFill>
                            <a:schemeClr val="dk1"/>
                          </a:solidFill>
                          <a:latin typeface="+mn-lt"/>
                          <a:ea typeface="+mn-ea"/>
                          <a:cs typeface="+mn-cs"/>
                        </a:rPr>
                        <a:t> </a:t>
                      </a:r>
                      <a:r>
                        <a:rPr lang="el-GR" sz="1600" b="0" kern="1200" dirty="0" smtClean="0">
                          <a:solidFill>
                            <a:schemeClr val="dk1"/>
                          </a:solidFill>
                          <a:latin typeface="+mn-lt"/>
                          <a:ea typeface="+mn-ea"/>
                          <a:cs typeface="+mn-cs"/>
                        </a:rPr>
                        <a:t>τύπος Β </a:t>
                      </a:r>
                    </a:p>
                    <a:p>
                      <a:endParaRPr lang="el-GR" sz="1600" dirty="0"/>
                    </a:p>
                  </a:txBody>
                  <a:tcPr/>
                </a:tc>
              </a:tr>
              <a:tr h="370840">
                <a:tc>
                  <a:txBody>
                    <a:bodyPr/>
                    <a:lstStyle/>
                    <a:p>
                      <a:r>
                        <a:rPr lang="el-GR" sz="1600" b="1" kern="1200" dirty="0" smtClean="0">
                          <a:solidFill>
                            <a:schemeClr val="dk1"/>
                          </a:solidFill>
                          <a:latin typeface="+mn-lt"/>
                          <a:ea typeface="+mn-ea"/>
                          <a:cs typeface="+mn-cs"/>
                        </a:rPr>
                        <a:t>Ενήλικες</a:t>
                      </a:r>
                      <a:endParaRPr lang="el-GR" sz="1600" dirty="0"/>
                    </a:p>
                  </a:txBody>
                  <a:tcPr/>
                </a:tc>
                <a:tc>
                  <a:txBody>
                    <a:bodyPr/>
                    <a:lstStyle/>
                    <a:p>
                      <a:r>
                        <a:rPr lang="en-US" sz="1600" b="0" kern="1200" dirty="0" smtClean="0">
                          <a:solidFill>
                            <a:schemeClr val="dk1"/>
                          </a:solidFill>
                          <a:latin typeface="+mn-lt"/>
                          <a:ea typeface="+mn-ea"/>
                          <a:cs typeface="+mn-cs"/>
                        </a:rPr>
                        <a:t>Respiratory </a:t>
                      </a:r>
                      <a:r>
                        <a:rPr lang="en-US" sz="1600" b="0" kern="1200" dirty="0" err="1" smtClean="0">
                          <a:solidFill>
                            <a:schemeClr val="dk1"/>
                          </a:solidFill>
                          <a:latin typeface="+mn-lt"/>
                          <a:ea typeface="+mn-ea"/>
                          <a:cs typeface="+mn-cs"/>
                        </a:rPr>
                        <a:t>syncytial</a:t>
                      </a:r>
                      <a:r>
                        <a:rPr lang="en-US" sz="1600" b="0" kern="1200" dirty="0" smtClean="0">
                          <a:solidFill>
                            <a:schemeClr val="dk1"/>
                          </a:solidFill>
                          <a:latin typeface="+mn-lt"/>
                          <a:ea typeface="+mn-ea"/>
                          <a:cs typeface="+mn-cs"/>
                        </a:rPr>
                        <a:t> virus </a:t>
                      </a:r>
                      <a:endParaRPr lang="el-GR" sz="1600" b="0" dirty="0"/>
                    </a:p>
                  </a:txBody>
                  <a:tcPr/>
                </a:tc>
                <a:tc>
                  <a:txBody>
                    <a:bodyPr/>
                    <a:lstStyle/>
                    <a:p>
                      <a:r>
                        <a:rPr lang="en-US" sz="1600" b="0" i="1" kern="1200" dirty="0" smtClean="0">
                          <a:solidFill>
                            <a:schemeClr val="dk1"/>
                          </a:solidFill>
                          <a:latin typeface="+mn-lt"/>
                          <a:ea typeface="+mn-ea"/>
                          <a:cs typeface="+mn-cs"/>
                        </a:rPr>
                        <a:t>Streptococcus pneumoniae</a:t>
                      </a:r>
                      <a:r>
                        <a:rPr lang="en-GB" sz="1600" b="0" i="1" kern="1200" dirty="0" smtClean="0">
                          <a:solidFill>
                            <a:schemeClr val="dk1"/>
                          </a:solidFill>
                          <a:latin typeface="+mn-lt"/>
                          <a:ea typeface="+mn-ea"/>
                          <a:cs typeface="+mn-cs"/>
                        </a:rPr>
                        <a:t>                                                           </a:t>
                      </a:r>
                      <a:r>
                        <a:rPr lang="en-US" sz="1600" b="0" i="1" kern="1200" dirty="0" smtClean="0">
                          <a:solidFill>
                            <a:schemeClr val="dk1"/>
                          </a:solidFill>
                          <a:latin typeface="+mn-lt"/>
                          <a:ea typeface="+mn-ea"/>
                          <a:cs typeface="+mn-cs"/>
                        </a:rPr>
                        <a:t>Mycoplasma pneumoniae</a:t>
                      </a:r>
                      <a:endParaRPr lang="el-GR" sz="1600" b="0" i="1" kern="1200" dirty="0" smtClean="0">
                        <a:solidFill>
                          <a:schemeClr val="dk1"/>
                        </a:solidFill>
                        <a:latin typeface="+mn-lt"/>
                        <a:ea typeface="+mn-ea"/>
                        <a:cs typeface="+mn-cs"/>
                      </a:endParaRPr>
                    </a:p>
                    <a:p>
                      <a:endParaRPr lang="el-GR" sz="1600" b="0" dirty="0"/>
                    </a:p>
                  </a:txBody>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071538" y="1268760"/>
          <a:ext cx="7215238" cy="4912360"/>
        </p:xfrm>
        <a:graphic>
          <a:graphicData uri="http://schemas.openxmlformats.org/drawingml/2006/table">
            <a:tbl>
              <a:tblPr firstRow="1" bandRow="1">
                <a:tableStyleId>{5C22544A-7EE6-4342-B048-85BDC9FD1C3A}</a:tableStyleId>
              </a:tblPr>
              <a:tblGrid>
                <a:gridCol w="2886082"/>
                <a:gridCol w="4329156"/>
              </a:tblGrid>
              <a:tr h="370840">
                <a:tc gridSpan="2">
                  <a:txBody>
                    <a:bodyPr/>
                    <a:lstStyle/>
                    <a:p>
                      <a:pPr algn="ctr"/>
                      <a:r>
                        <a:rPr lang="el-GR" dirty="0" smtClean="0"/>
                        <a:t>Συχνότερα αίτια</a:t>
                      </a:r>
                      <a:r>
                        <a:rPr lang="el-GR" baseline="0" dirty="0" smtClean="0"/>
                        <a:t> οξείας πνευμονίας </a:t>
                      </a:r>
                      <a:endParaRPr lang="el-GR" dirty="0"/>
                    </a:p>
                  </a:txBody>
                  <a:tcPr/>
                </a:tc>
                <a:tc hMerge="1">
                  <a:txBody>
                    <a:bodyPr/>
                    <a:lstStyle/>
                    <a:p>
                      <a:endParaRPr lang="el-GR" dirty="0"/>
                    </a:p>
                  </a:txBody>
                  <a:tcPr/>
                </a:tc>
              </a:tr>
              <a:tr h="370840">
                <a:tc>
                  <a:txBody>
                    <a:bodyPr/>
                    <a:lstStyle/>
                    <a:p>
                      <a:r>
                        <a:rPr lang="el-GR" sz="1600" dirty="0" smtClean="0"/>
                        <a:t>Αναπνευστικός συγκυτιακός ιός </a:t>
                      </a:r>
                      <a:r>
                        <a:rPr lang="en-US" sz="1600" dirty="0" smtClean="0"/>
                        <a:t>(RSV)</a:t>
                      </a:r>
                      <a:endParaRPr lang="el-GR" sz="1600" dirty="0"/>
                    </a:p>
                  </a:txBody>
                  <a:tcPr/>
                </a:tc>
                <a:tc>
                  <a:txBody>
                    <a:bodyPr/>
                    <a:lstStyle/>
                    <a:p>
                      <a:r>
                        <a:rPr lang="el-GR" sz="1600" dirty="0" smtClean="0"/>
                        <a:t>Το πιο κοινό αίτιο της ιογενούς πνευμονίας, ιδίως σε παιδιά και βρέφη</a:t>
                      </a:r>
                      <a:r>
                        <a:rPr lang="el-GR" sz="1600" baseline="0" dirty="0" smtClean="0"/>
                        <a:t> και άτομα που νοσηλεύονται ή είναι ανοσοκατεσταλμένα.</a:t>
                      </a:r>
                      <a:r>
                        <a:rPr lang="el-GR" sz="1600" dirty="0" smtClean="0"/>
                        <a:t> </a:t>
                      </a:r>
                      <a:endParaRPr lang="el-GR" sz="1600" dirty="0"/>
                    </a:p>
                  </a:txBody>
                  <a:tcPr/>
                </a:tc>
              </a:tr>
              <a:tr h="370840">
                <a:tc>
                  <a:txBody>
                    <a:bodyPr/>
                    <a:lstStyle/>
                    <a:p>
                      <a:r>
                        <a:rPr lang="en-US" sz="1600" dirty="0" smtClean="0"/>
                        <a:t>Parainfluenza</a:t>
                      </a:r>
                      <a:r>
                        <a:rPr lang="en-US" sz="1600" baseline="0" dirty="0" smtClean="0"/>
                        <a:t> virus</a:t>
                      </a:r>
                      <a:endParaRPr lang="el-GR" sz="1600" dirty="0"/>
                    </a:p>
                  </a:txBody>
                  <a:tcPr/>
                </a:tc>
                <a:tc>
                  <a:txBody>
                    <a:bodyPr/>
                    <a:lstStyle/>
                    <a:p>
                      <a:r>
                        <a:rPr lang="el-GR" sz="1600" dirty="0" smtClean="0"/>
                        <a:t>Το δεύτερο πιο κοινό αίτιο ιογενούς πνευμονίας</a:t>
                      </a:r>
                      <a:r>
                        <a:rPr lang="el-GR" sz="1600" baseline="0" dirty="0" smtClean="0"/>
                        <a:t> σε παιδιά</a:t>
                      </a:r>
                      <a:endParaRPr lang="el-GR" sz="1600" dirty="0"/>
                    </a:p>
                  </a:txBody>
                  <a:tcPr/>
                </a:tc>
              </a:tr>
              <a:tr h="370840">
                <a:tc>
                  <a:txBody>
                    <a:bodyPr/>
                    <a:lstStyle/>
                    <a:p>
                      <a:r>
                        <a:rPr lang="el-GR" sz="1600" dirty="0" smtClean="0"/>
                        <a:t>Αδενοϊοί </a:t>
                      </a:r>
                      <a:endParaRPr lang="el-GR" sz="1600" dirty="0"/>
                    </a:p>
                  </a:txBody>
                  <a:tcPr/>
                </a:tc>
                <a:tc>
                  <a:txBody>
                    <a:bodyPr/>
                    <a:lstStyle/>
                    <a:p>
                      <a:r>
                        <a:rPr lang="el-GR" sz="1600" dirty="0" smtClean="0"/>
                        <a:t>Διάφοροι ορότυποι αυτών των ιών προκαλούν πνευμονίες σε παιδιά</a:t>
                      </a:r>
                      <a:endParaRPr lang="el-GR" sz="1600" dirty="0"/>
                    </a:p>
                  </a:txBody>
                  <a:tcPr/>
                </a:tc>
              </a:tr>
              <a:tr h="370840">
                <a:tc>
                  <a:txBody>
                    <a:bodyPr/>
                    <a:lstStyle/>
                    <a:p>
                      <a:r>
                        <a:rPr lang="en-US" sz="1600" i="1" dirty="0" smtClean="0"/>
                        <a:t>Influenza virus </a:t>
                      </a:r>
                      <a:r>
                        <a:rPr lang="el-GR" sz="1600" i="0" dirty="0" smtClean="0"/>
                        <a:t>τύπου Α και Β</a:t>
                      </a:r>
                      <a:endParaRPr lang="el-GR" sz="1600" i="1" dirty="0"/>
                    </a:p>
                  </a:txBody>
                  <a:tcPr/>
                </a:tc>
                <a:tc>
                  <a:txBody>
                    <a:bodyPr/>
                    <a:lstStyle/>
                    <a:p>
                      <a:r>
                        <a:rPr lang="el-GR" sz="1600" dirty="0" smtClean="0"/>
                        <a:t>Προκαλούν πνευμονία σε</a:t>
                      </a:r>
                      <a:r>
                        <a:rPr lang="el-GR" sz="1600" baseline="0" dirty="0" smtClean="0"/>
                        <a:t> άτομα της κοινότητας κατά τη διάρκεια επιδημιών.</a:t>
                      </a:r>
                      <a:endParaRPr lang="el-GR" sz="1600" dirty="0"/>
                    </a:p>
                  </a:txBody>
                  <a:tcPr/>
                </a:tc>
              </a:tr>
              <a:tr h="370840">
                <a:tc>
                  <a:txBody>
                    <a:bodyPr/>
                    <a:lstStyle/>
                    <a:p>
                      <a:r>
                        <a:rPr lang="en-US" sz="1600" i="1" dirty="0" smtClean="0"/>
                        <a:t>Streptococcus pneumoniae</a:t>
                      </a:r>
                      <a:endParaRPr lang="el-GR" sz="1600" i="1" dirty="0"/>
                    </a:p>
                  </a:txBody>
                  <a:tcPr/>
                </a:tc>
                <a:tc>
                  <a:txBody>
                    <a:bodyPr/>
                    <a:lstStyle/>
                    <a:p>
                      <a:r>
                        <a:rPr lang="el-GR" sz="1600" dirty="0" smtClean="0"/>
                        <a:t>Το πιο κοινό αίτιο της πνευμονίας της κοινότητας στους ενήλικες</a:t>
                      </a:r>
                      <a:endParaRPr lang="el-GR" sz="1600" dirty="0"/>
                    </a:p>
                  </a:txBody>
                  <a:tcPr/>
                </a:tc>
              </a:tr>
              <a:tr h="370840">
                <a:tc>
                  <a:txBody>
                    <a:bodyPr/>
                    <a:lstStyle/>
                    <a:p>
                      <a:r>
                        <a:rPr lang="en-US" sz="1600" i="1" dirty="0" smtClean="0"/>
                        <a:t>Haemophilus influenzae </a:t>
                      </a:r>
                      <a:r>
                        <a:rPr lang="el-GR" sz="1600" i="0" dirty="0" smtClean="0"/>
                        <a:t>τύπου Β</a:t>
                      </a:r>
                      <a:endParaRPr lang="el-GR" sz="1600" i="0" dirty="0"/>
                    </a:p>
                  </a:txBody>
                  <a:tcPr/>
                </a:tc>
                <a:tc>
                  <a:txBody>
                    <a:bodyPr/>
                    <a:lstStyle/>
                    <a:p>
                      <a:r>
                        <a:rPr lang="el-GR" sz="1600" dirty="0" smtClean="0"/>
                        <a:t>Μαζί με τον στρεπτόκοκκο της πνευμονίας</a:t>
                      </a:r>
                      <a:r>
                        <a:rPr lang="el-GR" sz="1600" baseline="0" dirty="0" smtClean="0"/>
                        <a:t> αποτελούν τα πιο κοινά παθογόνα της μη ιογενούς πνευμονίας στα παιδιά</a:t>
                      </a:r>
                      <a:endParaRPr lang="el-GR" sz="1600" dirty="0"/>
                    </a:p>
                  </a:txBody>
                  <a:tcPr/>
                </a:tc>
              </a:tr>
              <a:tr h="370840">
                <a:tc>
                  <a:txBody>
                    <a:bodyPr/>
                    <a:lstStyle/>
                    <a:p>
                      <a:r>
                        <a:rPr lang="en-US" sz="1600" i="1" dirty="0" smtClean="0"/>
                        <a:t>Mycoplasma pneumoniae</a:t>
                      </a:r>
                      <a:endParaRPr lang="el-GR" sz="1600" i="1" dirty="0"/>
                    </a:p>
                  </a:txBody>
                  <a:tcPr/>
                </a:tc>
                <a:tc>
                  <a:txBody>
                    <a:bodyPr/>
                    <a:lstStyle/>
                    <a:p>
                      <a:r>
                        <a:rPr lang="el-GR" sz="1600" dirty="0" smtClean="0"/>
                        <a:t>Πιθανό</a:t>
                      </a:r>
                      <a:r>
                        <a:rPr lang="el-GR" sz="1600" baseline="0" dirty="0" smtClean="0"/>
                        <a:t> αίτιο άτυπης πνευμονίας σε εφήβους και ενήλικες</a:t>
                      </a:r>
                      <a:endParaRPr lang="el-GR" sz="1600"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385064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n-GB" sz="1800" b="1" i="1" kern="1200" dirty="0" smtClean="0">
                          <a:solidFill>
                            <a:schemeClr val="lt1"/>
                          </a:solidFill>
                          <a:latin typeface="+mn-lt"/>
                          <a:ea typeface="+mn-ea"/>
                          <a:cs typeface="+mn-cs"/>
                        </a:rPr>
                        <a:t>S</a:t>
                      </a:r>
                      <a:r>
                        <a:rPr lang="el-GR" sz="1800" b="1" i="1" kern="1200" dirty="0" smtClean="0">
                          <a:solidFill>
                            <a:schemeClr val="lt1"/>
                          </a:solidFill>
                          <a:latin typeface="+mn-lt"/>
                          <a:ea typeface="+mn-ea"/>
                          <a:cs typeface="+mn-cs"/>
                        </a:rPr>
                        <a:t>. </a:t>
                      </a:r>
                      <a:r>
                        <a:rPr lang="en-GB" sz="1800" b="1" i="1" kern="1200" dirty="0" smtClean="0">
                          <a:solidFill>
                            <a:schemeClr val="lt1"/>
                          </a:solidFill>
                          <a:latin typeface="+mn-lt"/>
                          <a:ea typeface="+mn-ea"/>
                          <a:cs typeface="+mn-cs"/>
                        </a:rPr>
                        <a:t>aureus</a:t>
                      </a:r>
                      <a:r>
                        <a:rPr lang="el-GR" sz="1800" b="1" i="1" kern="1200" dirty="0" smtClean="0">
                          <a:solidFill>
                            <a:schemeClr val="lt1"/>
                          </a:solidFill>
                          <a:latin typeface="+mn-lt"/>
                          <a:ea typeface="+mn-ea"/>
                          <a:cs typeface="+mn-cs"/>
                        </a:rPr>
                        <a:t> </a:t>
                      </a:r>
                      <a:r>
                        <a:rPr lang="el-GR" sz="1800" b="1" kern="1200" dirty="0" smtClean="0">
                          <a:solidFill>
                            <a:schemeClr val="lt1"/>
                          </a:solidFill>
                          <a:latin typeface="+mn-lt"/>
                          <a:ea typeface="+mn-ea"/>
                          <a:cs typeface="+mn-cs"/>
                        </a:rPr>
                        <a:t>-  Δείγμα πτυέλων</a:t>
                      </a:r>
                      <a:endParaRPr lang="el-GR" sz="1800" b="1" kern="1200" dirty="0">
                        <a:solidFill>
                          <a:schemeClr val="lt1"/>
                        </a:solidFill>
                        <a:latin typeface="+mn-lt"/>
                        <a:ea typeface="+mn-ea"/>
                        <a:cs typeface="+mn-cs"/>
                      </a:endParaRPr>
                    </a:p>
                  </a:txBody>
                  <a:tcPr/>
                </a:tc>
                <a:tc hMerge="1">
                  <a:txBody>
                    <a:bodyPr/>
                    <a:lstStyle/>
                    <a:p>
                      <a:endParaRPr lang="el-GR" dirty="0"/>
                    </a:p>
                  </a:txBody>
                  <a:tcPr/>
                </a:tc>
              </a:tr>
              <a:tr h="370840">
                <a:tc>
                  <a:txBody>
                    <a:bodyPr/>
                    <a:lstStyle/>
                    <a:p>
                      <a:pPr algn="ctr"/>
                      <a:r>
                        <a:rPr lang="el-GR" sz="1800" b="1" u="sng" kern="1200" dirty="0" smtClean="0">
                          <a:solidFill>
                            <a:schemeClr val="dk1"/>
                          </a:solidFill>
                          <a:latin typeface="+mn-lt"/>
                          <a:ea typeface="+mn-ea"/>
                          <a:cs typeface="+mn-cs"/>
                        </a:rPr>
                        <a:t>Αποικισμός</a:t>
                      </a:r>
                      <a:endParaRPr lang="el-GR" dirty="0"/>
                    </a:p>
                  </a:txBody>
                  <a:tcPr/>
                </a:tc>
                <a:tc>
                  <a:txBody>
                    <a:bodyPr/>
                    <a:lstStyle/>
                    <a:p>
                      <a:pPr algn="ctr"/>
                      <a:r>
                        <a:rPr lang="el-GR" sz="1800" b="1" u="sng" kern="1200" dirty="0" smtClean="0">
                          <a:solidFill>
                            <a:schemeClr val="dk1"/>
                          </a:solidFill>
                          <a:latin typeface="+mn-lt"/>
                          <a:ea typeface="+mn-ea"/>
                          <a:cs typeface="+mn-cs"/>
                        </a:rPr>
                        <a:t>Λοίμωξη</a:t>
                      </a:r>
                      <a:endParaRPr lang="el-GR" dirty="0"/>
                    </a:p>
                  </a:txBody>
                  <a:tcPr/>
                </a:tc>
              </a:tr>
              <a:tr h="370840">
                <a:tc>
                  <a:txBody>
                    <a:bodyPr/>
                    <a:lstStyle/>
                    <a:p>
                      <a:r>
                        <a:rPr lang="el-GR" sz="1800" b="0" kern="1200" dirty="0" smtClean="0">
                          <a:solidFill>
                            <a:schemeClr val="dk1"/>
                          </a:solidFill>
                          <a:latin typeface="+mn-lt"/>
                          <a:ea typeface="+mn-ea"/>
                          <a:cs typeface="+mn-cs"/>
                        </a:rPr>
                        <a:t>Απομόνωση μικρού αριθμού                   μικροβίων</a:t>
                      </a:r>
                    </a:p>
                    <a:p>
                      <a:endParaRPr lang="el-GR" b="0" dirty="0"/>
                    </a:p>
                  </a:txBody>
                  <a:tcPr/>
                </a:tc>
                <a:tc>
                  <a:txBody>
                    <a:bodyPr/>
                    <a:lstStyle/>
                    <a:p>
                      <a:r>
                        <a:rPr lang="el-GR" sz="1800" b="0" kern="1200" dirty="0" smtClean="0">
                          <a:solidFill>
                            <a:schemeClr val="dk1"/>
                          </a:solidFill>
                          <a:latin typeface="+mn-lt"/>
                          <a:ea typeface="+mn-ea"/>
                          <a:cs typeface="+mn-cs"/>
                        </a:rPr>
                        <a:t>Απομόνωση μεγάλου αριθμού</a:t>
                      </a:r>
                      <a:r>
                        <a:rPr lang="en-US" sz="1800" b="0" kern="1200" dirty="0" smtClean="0">
                          <a:solidFill>
                            <a:schemeClr val="dk1"/>
                          </a:solidFill>
                          <a:latin typeface="+mn-lt"/>
                          <a:ea typeface="+mn-ea"/>
                          <a:cs typeface="+mn-cs"/>
                        </a:rPr>
                        <a:t> </a:t>
                      </a:r>
                      <a:r>
                        <a:rPr lang="el-GR" sz="1800" b="0" kern="1200" dirty="0" smtClean="0">
                          <a:solidFill>
                            <a:schemeClr val="dk1"/>
                          </a:solidFill>
                          <a:latin typeface="+mn-lt"/>
                          <a:ea typeface="+mn-ea"/>
                          <a:cs typeface="+mn-cs"/>
                        </a:rPr>
                        <a:t>μικροβίων </a:t>
                      </a:r>
                      <a:endParaRPr lang="el-GR"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0" kern="1200" dirty="0" smtClean="0">
                          <a:solidFill>
                            <a:schemeClr val="dk1"/>
                          </a:solidFill>
                          <a:latin typeface="+mn-lt"/>
                          <a:ea typeface="+mn-ea"/>
                          <a:cs typeface="+mn-cs"/>
                        </a:rPr>
                        <a:t>Απουσία συμπτωμάτων</a:t>
                      </a:r>
                    </a:p>
                    <a:p>
                      <a:endParaRPr lang="el-GR" b="0" dirty="0"/>
                    </a:p>
                  </a:txBody>
                  <a:tcPr/>
                </a:tc>
                <a:tc>
                  <a:txBody>
                    <a:bodyPr/>
                    <a:lstStyle/>
                    <a:p>
                      <a:r>
                        <a:rPr lang="el-GR" sz="1800" b="0" kern="1200" dirty="0" smtClean="0">
                          <a:solidFill>
                            <a:schemeClr val="dk1"/>
                          </a:solidFill>
                          <a:latin typeface="+mn-lt"/>
                          <a:ea typeface="+mn-ea"/>
                          <a:cs typeface="+mn-cs"/>
                        </a:rPr>
                        <a:t>Συμπτώματα πνευμονίας</a:t>
                      </a:r>
                      <a:endParaRPr lang="el-GR" b="0" dirty="0"/>
                    </a:p>
                  </a:txBody>
                  <a:tcPr/>
                </a:tc>
              </a:tr>
              <a:tr h="370840">
                <a:tc>
                  <a:txBody>
                    <a:bodyPr/>
                    <a:lstStyle/>
                    <a:p>
                      <a:r>
                        <a:rPr lang="el-GR" sz="1800" b="0" kern="1200" dirty="0" smtClean="0">
                          <a:solidFill>
                            <a:schemeClr val="dk1"/>
                          </a:solidFill>
                          <a:latin typeface="+mn-lt"/>
                          <a:ea typeface="+mn-ea"/>
                          <a:cs typeface="+mn-cs"/>
                        </a:rPr>
                        <a:t>Πολλά επιθηλιακά κύτταρα</a:t>
                      </a:r>
                    </a:p>
                    <a:p>
                      <a:r>
                        <a:rPr lang="el-GR" sz="1800" b="0" kern="1200" dirty="0" smtClean="0">
                          <a:solidFill>
                            <a:schemeClr val="dk1"/>
                          </a:solidFill>
                          <a:latin typeface="+mn-lt"/>
                          <a:ea typeface="+mn-ea"/>
                          <a:cs typeface="+mn-cs"/>
                        </a:rPr>
                        <a:t>                                                                    </a:t>
                      </a:r>
                      <a:endParaRPr lang="el-GR" b="0" dirty="0"/>
                    </a:p>
                  </a:txBody>
                  <a:tcPr/>
                </a:tc>
                <a:tc>
                  <a:txBody>
                    <a:bodyPr/>
                    <a:lstStyle/>
                    <a:p>
                      <a:r>
                        <a:rPr lang="el-GR" sz="1800" b="0" kern="1200" dirty="0" smtClean="0">
                          <a:solidFill>
                            <a:schemeClr val="dk1"/>
                          </a:solidFill>
                          <a:latin typeface="+mn-lt"/>
                          <a:ea typeface="+mn-ea"/>
                          <a:cs typeface="+mn-cs"/>
                        </a:rPr>
                        <a:t>Πολλά λευκά αιμοσφαίρια</a:t>
                      </a:r>
                      <a:endParaRPr lang="el-GR" b="0" dirty="0"/>
                    </a:p>
                  </a:txBody>
                  <a:tcPr/>
                </a:tc>
              </a:tr>
              <a:tr h="370840">
                <a:tc>
                  <a:txBody>
                    <a:bodyPr/>
                    <a:lstStyle/>
                    <a:p>
                      <a:endParaRPr lang="el-GR" b="0"/>
                    </a:p>
                  </a:txBody>
                  <a:tcPr/>
                </a:tc>
                <a:tc>
                  <a:txBody>
                    <a:bodyPr/>
                    <a:lstStyle/>
                    <a:p>
                      <a:r>
                        <a:rPr lang="el-GR" sz="1800" b="0" kern="1200" dirty="0" smtClean="0">
                          <a:solidFill>
                            <a:schemeClr val="dk1"/>
                          </a:solidFill>
                          <a:latin typeface="+mn-lt"/>
                          <a:ea typeface="+mn-ea"/>
                          <a:cs typeface="+mn-cs"/>
                        </a:rPr>
                        <a:t>Απομόνωση μικροβίου από                                                                     αίμα ή πλευρικό υγρό</a:t>
                      </a:r>
                    </a:p>
                    <a:p>
                      <a:endParaRPr lang="el-GR" b="0" dirty="0"/>
                    </a:p>
                  </a:txBody>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1142976" y="1643050"/>
          <a:ext cx="7072362" cy="3835400"/>
        </p:xfrm>
        <a:graphic>
          <a:graphicData uri="http://schemas.openxmlformats.org/drawingml/2006/table">
            <a:tbl>
              <a:tblPr firstRow="1" bandRow="1">
                <a:tableStyleId>{5C22544A-7EE6-4342-B048-85BDC9FD1C3A}</a:tableStyleId>
              </a:tblPr>
              <a:tblGrid>
                <a:gridCol w="3536181"/>
                <a:gridCol w="3536181"/>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Οξεία πνευμονία - Διάγνωση</a:t>
                      </a:r>
                      <a:endParaRPr lang="el-GR" dirty="0"/>
                    </a:p>
                  </a:txBody>
                  <a:tcPr/>
                </a:tc>
                <a:tc hMerge="1">
                  <a:txBody>
                    <a:bodyPr/>
                    <a:lstStyle/>
                    <a:p>
                      <a:endParaRPr lang="el-GR" dirty="0"/>
                    </a:p>
                  </a:txBody>
                  <a:tcPr/>
                </a:tc>
              </a:tr>
              <a:tr h="370840">
                <a:tc>
                  <a:txBody>
                    <a:bodyPr/>
                    <a:lstStyle/>
                    <a:p>
                      <a:r>
                        <a:rPr lang="el-GR" sz="1400" dirty="0" smtClean="0"/>
                        <a:t>Ακτινογραφία θώρακος</a:t>
                      </a:r>
                      <a:endParaRPr lang="el-GR" sz="1400" dirty="0"/>
                    </a:p>
                  </a:txBody>
                  <a:tcPr/>
                </a:tc>
                <a:tc>
                  <a:txBody>
                    <a:bodyPr/>
                    <a:lstStyle/>
                    <a:p>
                      <a:r>
                        <a:rPr lang="el-GR" sz="1400" dirty="0" smtClean="0"/>
                        <a:t>Διάκριση πνευμονίας</a:t>
                      </a:r>
                      <a:r>
                        <a:rPr lang="el-GR" sz="1400" baseline="0" dirty="0" smtClean="0"/>
                        <a:t> βακτηριακής αιτιολογίας από την οξεία βρογχίτιδα από ιούς και τη φυματίωση. Δεν προσδιορίζεται ο βακτηριακός παράγοντας</a:t>
                      </a:r>
                      <a:endParaRPr lang="el-GR" sz="1400" dirty="0"/>
                    </a:p>
                  </a:txBody>
                  <a:tcPr/>
                </a:tc>
              </a:tr>
              <a:tr h="370840">
                <a:tc>
                  <a:txBody>
                    <a:bodyPr/>
                    <a:lstStyle/>
                    <a:p>
                      <a:r>
                        <a:rPr lang="el-GR" sz="1400" dirty="0" smtClean="0"/>
                        <a:t>Καλλιέργεια</a:t>
                      </a:r>
                      <a:r>
                        <a:rPr lang="el-GR" sz="1400" baseline="0" dirty="0" smtClean="0"/>
                        <a:t> πτυέλων</a:t>
                      </a:r>
                      <a:endParaRPr lang="el-GR" sz="1400" dirty="0"/>
                    </a:p>
                  </a:txBody>
                  <a:tcPr/>
                </a:tc>
                <a:tc>
                  <a:txBody>
                    <a:bodyPr/>
                    <a:lstStyle/>
                    <a:p>
                      <a:r>
                        <a:rPr lang="el-GR" sz="1400" dirty="0" smtClean="0"/>
                        <a:t>Ταυτοποίηση παθογόνου βακτηρίου</a:t>
                      </a:r>
                      <a:endParaRPr lang="el-GR" sz="1400" dirty="0"/>
                    </a:p>
                  </a:txBody>
                  <a:tcPr/>
                </a:tc>
              </a:tr>
              <a:tr h="370840">
                <a:tc>
                  <a:txBody>
                    <a:bodyPr/>
                    <a:lstStyle/>
                    <a:p>
                      <a:r>
                        <a:rPr lang="el-GR" sz="1400" dirty="0" smtClean="0"/>
                        <a:t>Χρώση </a:t>
                      </a:r>
                      <a:r>
                        <a:rPr lang="en-US" sz="1400" dirty="0" smtClean="0"/>
                        <a:t>Gram</a:t>
                      </a:r>
                      <a:endParaRPr lang="el-GR" sz="1400" dirty="0"/>
                    </a:p>
                  </a:txBody>
                  <a:tcPr/>
                </a:tc>
                <a:tc>
                  <a:txBody>
                    <a:bodyPr/>
                    <a:lstStyle/>
                    <a:p>
                      <a:r>
                        <a:rPr lang="el-GR" sz="1400" dirty="0" smtClean="0"/>
                        <a:t>Διάκριση πνευμονόκοκκου</a:t>
                      </a:r>
                      <a:r>
                        <a:rPr lang="el-GR" sz="1400" baseline="0" dirty="0" smtClean="0"/>
                        <a:t> από </a:t>
                      </a:r>
                      <a:r>
                        <a:rPr lang="en-US" sz="1400" i="1" baseline="0" dirty="0" smtClean="0"/>
                        <a:t>H. influenza</a:t>
                      </a:r>
                      <a:r>
                        <a:rPr lang="el-GR" sz="1400" dirty="0" smtClean="0"/>
                        <a:t> </a:t>
                      </a:r>
                      <a:endParaRPr lang="el-GR" sz="1400" dirty="0"/>
                    </a:p>
                  </a:txBody>
                  <a:tcPr/>
                </a:tc>
              </a:tr>
              <a:tr h="370840">
                <a:tc>
                  <a:txBody>
                    <a:bodyPr/>
                    <a:lstStyle/>
                    <a:p>
                      <a:r>
                        <a:rPr lang="el-GR" sz="1400" dirty="0" smtClean="0"/>
                        <a:t>Ορολογικές</a:t>
                      </a:r>
                      <a:r>
                        <a:rPr lang="el-GR" sz="1400" baseline="0" dirty="0" smtClean="0"/>
                        <a:t> εξετάσεις με φθορίζον αντίσωμα</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Διάγνωση</a:t>
                      </a:r>
                      <a:r>
                        <a:rPr lang="el-GR" sz="1400" baseline="0" dirty="0" smtClean="0"/>
                        <a:t> ιογενών λοιμώξεων</a:t>
                      </a:r>
                      <a:endParaRPr lang="el-GR" sz="1400" dirty="0"/>
                    </a:p>
                  </a:txBody>
                  <a:tcPr/>
                </a:tc>
              </a:tr>
              <a:tr h="370840">
                <a:tc>
                  <a:txBody>
                    <a:bodyPr/>
                    <a:lstStyle/>
                    <a:p>
                      <a:r>
                        <a:rPr lang="el-GR" sz="1400" baseline="0" dirty="0" smtClean="0"/>
                        <a:t>Ανίχνευση αντιγόνων από φαρυγγικό δείγμα ή ρινικές εκκρίσεις </a:t>
                      </a:r>
                      <a:endParaRPr lang="el-GR" sz="1400" dirty="0"/>
                    </a:p>
                  </a:txBody>
                  <a:tcPr/>
                </a:tc>
                <a:tc>
                  <a:txBody>
                    <a:bodyPr/>
                    <a:lstStyle/>
                    <a:p>
                      <a:r>
                        <a:rPr lang="el-GR" sz="1400" dirty="0" smtClean="0"/>
                        <a:t>Διάγνωση</a:t>
                      </a:r>
                      <a:r>
                        <a:rPr lang="el-GR" sz="1400" baseline="0" dirty="0" smtClean="0"/>
                        <a:t> ιογενών λοιμώξεων</a:t>
                      </a:r>
                      <a:endParaRPr lang="el-GR" sz="1400" dirty="0"/>
                    </a:p>
                  </a:txBody>
                  <a:tcPr/>
                </a:tc>
              </a:tr>
              <a:tr h="370840">
                <a:tc>
                  <a:txBody>
                    <a:bodyPr/>
                    <a:lstStyle/>
                    <a:p>
                      <a:r>
                        <a:rPr lang="el-GR" sz="1400" dirty="0" smtClean="0"/>
                        <a:t>Ανίχνευση</a:t>
                      </a:r>
                      <a:r>
                        <a:rPr lang="el-GR" sz="1400" baseline="0" dirty="0" smtClean="0"/>
                        <a:t> αντιγόνου στα ούρα</a:t>
                      </a:r>
                      <a:endParaRPr lang="el-GR" sz="1400" dirty="0"/>
                    </a:p>
                  </a:txBody>
                  <a:tcPr/>
                </a:tc>
                <a:tc>
                  <a:txBody>
                    <a:bodyPr/>
                    <a:lstStyle/>
                    <a:p>
                      <a:r>
                        <a:rPr lang="el-GR" sz="1400" dirty="0" smtClean="0"/>
                        <a:t>Διάγνωση </a:t>
                      </a:r>
                      <a:r>
                        <a:rPr lang="en-US" sz="1400" dirty="0" smtClean="0"/>
                        <a:t>Legionella pneumophila</a:t>
                      </a:r>
                      <a:endParaRPr lang="el-GR" sz="1400" dirty="0"/>
                    </a:p>
                  </a:txBody>
                  <a:tcPr/>
                </a:tc>
              </a:tr>
              <a:tr h="370840">
                <a:tc>
                  <a:txBody>
                    <a:bodyPr/>
                    <a:lstStyle/>
                    <a:p>
                      <a:r>
                        <a:rPr lang="el-GR" sz="1400" dirty="0" smtClean="0"/>
                        <a:t>Ορολογικές εξετάσεις</a:t>
                      </a:r>
                      <a:endParaRPr lang="el-GR" sz="1400" dirty="0"/>
                    </a:p>
                  </a:txBody>
                  <a:tcPr/>
                </a:tc>
                <a:tc>
                  <a:txBody>
                    <a:bodyPr/>
                    <a:lstStyle/>
                    <a:p>
                      <a:r>
                        <a:rPr lang="el-GR" sz="1400" dirty="0" smtClean="0"/>
                        <a:t>Διάγνωση </a:t>
                      </a:r>
                      <a:r>
                        <a:rPr lang="en-US" sz="1400" i="1" dirty="0" smtClean="0"/>
                        <a:t>Mycoplasma pneumoniae, Chlamydia pneumoniae, Legionella</a:t>
                      </a:r>
                      <a:r>
                        <a:rPr lang="el-GR" sz="1400" i="1" dirty="0" smtClean="0"/>
                        <a:t> </a:t>
                      </a:r>
                      <a:r>
                        <a:rPr lang="el-GR" sz="1400" i="1" dirty="0" err="1" smtClean="0"/>
                        <a:t>κ.α</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313944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latin typeface="+mn-lt"/>
                          <a:ea typeface="+mn-ea"/>
                          <a:cs typeface="+mn-cs"/>
                        </a:rPr>
                        <a:t>2. Νοσοκομειακή πνευμονία</a:t>
                      </a:r>
                    </a:p>
                    <a:p>
                      <a:endParaRPr lang="el-GR" dirty="0"/>
                    </a:p>
                  </a:txBody>
                  <a:tcPr/>
                </a:tc>
                <a:tc hMerge="1">
                  <a:txBody>
                    <a:bodyPr/>
                    <a:lstStyle/>
                    <a:p>
                      <a:endParaRPr lang="el-GR" dirty="0"/>
                    </a:p>
                  </a:txBody>
                  <a:tcPr/>
                </a:tc>
              </a:tr>
              <a:tr h="370840">
                <a:tc>
                  <a:txBody>
                    <a:bodyPr/>
                    <a:lstStyle/>
                    <a:p>
                      <a:endParaRPr lang="el-GR" sz="1800" b="1" u="none" kern="1200" dirty="0" smtClean="0">
                        <a:solidFill>
                          <a:schemeClr val="dk1"/>
                        </a:solidFill>
                        <a:latin typeface="+mn-lt"/>
                        <a:ea typeface="+mn-ea"/>
                        <a:cs typeface="+mn-cs"/>
                      </a:endParaRPr>
                    </a:p>
                    <a:p>
                      <a:endParaRPr lang="el-GR" sz="1800" b="1" u="none" kern="1200" dirty="0" smtClean="0">
                        <a:solidFill>
                          <a:schemeClr val="dk1"/>
                        </a:solidFill>
                        <a:latin typeface="+mn-lt"/>
                        <a:ea typeface="+mn-ea"/>
                        <a:cs typeface="+mn-cs"/>
                      </a:endParaRPr>
                    </a:p>
                    <a:p>
                      <a:r>
                        <a:rPr lang="en-US" sz="1800" b="1" u="none" kern="1200" dirty="0" smtClean="0">
                          <a:solidFill>
                            <a:schemeClr val="dk1"/>
                          </a:solidFill>
                          <a:latin typeface="+mn-lt"/>
                          <a:ea typeface="+mn-ea"/>
                          <a:cs typeface="+mn-cs"/>
                        </a:rPr>
                        <a:t>Gram (-) </a:t>
                      </a:r>
                      <a:r>
                        <a:rPr lang="el-GR" sz="1800" b="1" u="none" kern="1200" dirty="0" smtClean="0">
                          <a:solidFill>
                            <a:schemeClr val="dk1"/>
                          </a:solidFill>
                          <a:latin typeface="+mn-lt"/>
                          <a:ea typeface="+mn-ea"/>
                          <a:cs typeface="+mn-cs"/>
                        </a:rPr>
                        <a:t>βακτηρίδια:</a:t>
                      </a:r>
                      <a:endParaRPr lang="el-GR" sz="1800" u="none" kern="1200" dirty="0" smtClean="0">
                        <a:solidFill>
                          <a:schemeClr val="dk1"/>
                        </a:solidFill>
                        <a:latin typeface="+mn-lt"/>
                        <a:ea typeface="+mn-ea"/>
                        <a:cs typeface="+mn-cs"/>
                      </a:endParaRPr>
                    </a:p>
                    <a:p>
                      <a:r>
                        <a:rPr lang="en-US" sz="1800" b="1" kern="1200" dirty="0" smtClean="0">
                          <a:solidFill>
                            <a:schemeClr val="dk1"/>
                          </a:solidFill>
                          <a:latin typeface="+mn-lt"/>
                          <a:ea typeface="+mn-ea"/>
                          <a:cs typeface="+mn-cs"/>
                        </a:rPr>
                        <a:t> </a:t>
                      </a:r>
                      <a:r>
                        <a:rPr lang="el-GR" sz="1800" b="1" kern="120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(60% </a:t>
                      </a:r>
                      <a:r>
                        <a:rPr lang="el-GR" sz="1800" b="1" kern="1200" dirty="0" smtClean="0">
                          <a:solidFill>
                            <a:schemeClr val="dk1"/>
                          </a:solidFill>
                          <a:latin typeface="+mn-lt"/>
                          <a:ea typeface="+mn-ea"/>
                          <a:cs typeface="+mn-cs"/>
                        </a:rPr>
                        <a:t>)</a:t>
                      </a:r>
                      <a:r>
                        <a:rPr lang="en-US" sz="1800" b="1" kern="1200" dirty="0" smtClean="0">
                          <a:solidFill>
                            <a:schemeClr val="dk1"/>
                          </a:solidFill>
                          <a:latin typeface="+mn-lt"/>
                          <a:ea typeface="+mn-ea"/>
                          <a:cs typeface="+mn-cs"/>
                        </a:rPr>
                        <a:t> </a:t>
                      </a:r>
                      <a:endParaRPr lang="el-GR" dirty="0"/>
                    </a:p>
                  </a:txBody>
                  <a:tcPr/>
                </a:tc>
                <a:tc>
                  <a:txBody>
                    <a:bodyPr/>
                    <a:lstStyle/>
                    <a:p>
                      <a:r>
                        <a:rPr lang="en-US" sz="1600" b="0" i="1" kern="1200" dirty="0" smtClean="0">
                          <a:solidFill>
                            <a:schemeClr val="dk1"/>
                          </a:solidFill>
                          <a:latin typeface="+mn-lt"/>
                          <a:ea typeface="+mn-ea"/>
                          <a:cs typeface="+mn-cs"/>
                        </a:rPr>
                        <a:t>Klebsiella spp</a:t>
                      </a:r>
                      <a:endParaRPr lang="el-GR" sz="1600" b="0" i="1" kern="1200" dirty="0" smtClean="0">
                        <a:solidFill>
                          <a:schemeClr val="dk1"/>
                        </a:solidFill>
                        <a:latin typeface="+mn-lt"/>
                        <a:ea typeface="+mn-ea"/>
                        <a:cs typeface="+mn-cs"/>
                      </a:endParaRPr>
                    </a:p>
                    <a:p>
                      <a:r>
                        <a:rPr lang="en-US" sz="1600" b="0" i="1" kern="1200" dirty="0" smtClean="0">
                          <a:solidFill>
                            <a:schemeClr val="dk1"/>
                          </a:solidFill>
                          <a:latin typeface="+mn-lt"/>
                          <a:ea typeface="+mn-ea"/>
                          <a:cs typeface="+mn-cs"/>
                        </a:rPr>
                        <a:t>Enterobacter spp                                        Escherichia spp</a:t>
                      </a:r>
                      <a:endParaRPr lang="el-GR" sz="1600" b="0" i="1" kern="1200" dirty="0" smtClean="0">
                        <a:solidFill>
                          <a:schemeClr val="dk1"/>
                        </a:solidFill>
                        <a:latin typeface="+mn-lt"/>
                        <a:ea typeface="+mn-ea"/>
                        <a:cs typeface="+mn-cs"/>
                      </a:endParaRPr>
                    </a:p>
                    <a:p>
                      <a:r>
                        <a:rPr lang="en-US" sz="1600" b="0" i="1" kern="1200" dirty="0" smtClean="0">
                          <a:solidFill>
                            <a:schemeClr val="dk1"/>
                          </a:solidFill>
                          <a:latin typeface="+mn-lt"/>
                          <a:ea typeface="+mn-ea"/>
                          <a:cs typeface="+mn-cs"/>
                        </a:rPr>
                        <a:t> Serratia </a:t>
                      </a:r>
                      <a:r>
                        <a:rPr lang="en-US" sz="1600" b="0" i="1" kern="1200" dirty="0" err="1" smtClean="0">
                          <a:solidFill>
                            <a:schemeClr val="dk1"/>
                          </a:solidFill>
                          <a:latin typeface="+mn-lt"/>
                          <a:ea typeface="+mn-ea"/>
                          <a:cs typeface="+mn-cs"/>
                        </a:rPr>
                        <a:t>marcescens</a:t>
                      </a:r>
                      <a:r>
                        <a:rPr lang="en-US" sz="1600" b="0" i="1" kern="1200" dirty="0" smtClean="0">
                          <a:solidFill>
                            <a:schemeClr val="dk1"/>
                          </a:solidFill>
                          <a:latin typeface="+mn-lt"/>
                          <a:ea typeface="+mn-ea"/>
                          <a:cs typeface="+mn-cs"/>
                        </a:rPr>
                        <a:t>                                      Pseudomonas spp</a:t>
                      </a:r>
                      <a:endParaRPr lang="el-GR" sz="1600" b="0" i="1" kern="1200" dirty="0" smtClean="0">
                        <a:solidFill>
                          <a:schemeClr val="dk1"/>
                        </a:solidFill>
                        <a:latin typeface="+mn-lt"/>
                        <a:ea typeface="+mn-ea"/>
                        <a:cs typeface="+mn-cs"/>
                      </a:endParaRPr>
                    </a:p>
                    <a:p>
                      <a:endParaRPr lang="el-GR" dirty="0"/>
                    </a:p>
                  </a:txBody>
                  <a:tcPr/>
                </a:tc>
              </a:tr>
              <a:tr h="370840">
                <a:tc>
                  <a:txBody>
                    <a:bodyPr/>
                    <a:lstStyle/>
                    <a:p>
                      <a:r>
                        <a:rPr lang="en-US" sz="1800" b="1" u="none" kern="1200" dirty="0" smtClean="0">
                          <a:solidFill>
                            <a:schemeClr val="dk1"/>
                          </a:solidFill>
                          <a:latin typeface="+mn-lt"/>
                          <a:ea typeface="+mn-ea"/>
                          <a:cs typeface="+mn-cs"/>
                        </a:rPr>
                        <a:t>Gram</a:t>
                      </a:r>
                      <a:r>
                        <a:rPr lang="el-GR" sz="1800" b="1" u="none" kern="1200" dirty="0" smtClean="0">
                          <a:solidFill>
                            <a:schemeClr val="dk1"/>
                          </a:solidFill>
                          <a:latin typeface="+mn-lt"/>
                          <a:ea typeface="+mn-ea"/>
                          <a:cs typeface="+mn-cs"/>
                        </a:rPr>
                        <a:t> (+) βακτήρια:</a:t>
                      </a:r>
                      <a:endParaRPr lang="el-GR" sz="1800" u="none" kern="1200" dirty="0" smtClean="0">
                        <a:solidFill>
                          <a:schemeClr val="dk1"/>
                        </a:solidFill>
                        <a:latin typeface="+mn-lt"/>
                        <a:ea typeface="+mn-ea"/>
                        <a:cs typeface="+mn-cs"/>
                      </a:endParaRPr>
                    </a:p>
                    <a:p>
                      <a:r>
                        <a:rPr lang="el-GR" sz="1800" b="1" kern="1200" dirty="0" smtClean="0">
                          <a:solidFill>
                            <a:schemeClr val="dk1"/>
                          </a:solidFill>
                          <a:latin typeface="+mn-lt"/>
                          <a:ea typeface="+mn-ea"/>
                          <a:cs typeface="+mn-cs"/>
                        </a:rPr>
                        <a:t>           (16%)</a:t>
                      </a:r>
                      <a:endParaRPr lang="el-GR" sz="1800" kern="1200" dirty="0" smtClean="0">
                        <a:solidFill>
                          <a:schemeClr val="dk1"/>
                        </a:solidFill>
                        <a:latin typeface="+mn-lt"/>
                        <a:ea typeface="+mn-ea"/>
                        <a:cs typeface="+mn-cs"/>
                      </a:endParaRPr>
                    </a:p>
                    <a:p>
                      <a:endParaRPr lang="el-GR" dirty="0"/>
                    </a:p>
                  </a:txBody>
                  <a:tcPr/>
                </a:tc>
                <a:tc>
                  <a:txBody>
                    <a:bodyPr/>
                    <a:lstStyle/>
                    <a:p>
                      <a:r>
                        <a:rPr lang="en-US" sz="1600" b="0" i="1" kern="1200" dirty="0" smtClean="0">
                          <a:solidFill>
                            <a:schemeClr val="dk1"/>
                          </a:solidFill>
                          <a:latin typeface="+mn-lt"/>
                          <a:ea typeface="+mn-ea"/>
                          <a:cs typeface="+mn-cs"/>
                        </a:rPr>
                        <a:t>Staphylococcus aureus</a:t>
                      </a:r>
                      <a:endParaRPr lang="el-GR" sz="1600" b="0" i="1" kern="1200" dirty="0" smtClean="0">
                        <a:solidFill>
                          <a:schemeClr val="dk1"/>
                        </a:solidFill>
                        <a:latin typeface="+mn-lt"/>
                        <a:ea typeface="+mn-ea"/>
                        <a:cs typeface="+mn-cs"/>
                      </a:endParaRPr>
                    </a:p>
                    <a:p>
                      <a:r>
                        <a:rPr lang="el-GR" sz="1600" b="0" kern="1200" dirty="0" smtClean="0">
                          <a:solidFill>
                            <a:schemeClr val="dk1"/>
                          </a:solidFill>
                          <a:latin typeface="+mn-lt"/>
                          <a:ea typeface="+mn-ea"/>
                          <a:cs typeface="+mn-cs"/>
                        </a:rPr>
                        <a:t>Αναερόβιοι κόκκοι</a:t>
                      </a:r>
                      <a:endParaRPr lang="el-GR" sz="1600" b="0" dirty="0"/>
                    </a:p>
                  </a:txBody>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428860" y="2000240"/>
            <a:ext cx="4143404" cy="369332"/>
          </a:xfrm>
          <a:prstGeom prst="rect">
            <a:avLst/>
          </a:prstGeom>
          <a:noFill/>
          <a:ln>
            <a:solidFill>
              <a:schemeClr val="tx2"/>
            </a:solidFill>
          </a:ln>
        </p:spPr>
        <p:txBody>
          <a:bodyPr wrap="square" rtlCol="0">
            <a:spAutoFit/>
          </a:bodyPr>
          <a:lstStyle/>
          <a:p>
            <a:pPr algn="ctr"/>
            <a:r>
              <a:rPr lang="el-GR" b="1" dirty="0" smtClean="0"/>
              <a:t>Νοσοκομειακή πνευμονία</a:t>
            </a:r>
            <a:endParaRPr lang="el-GR" b="1" dirty="0"/>
          </a:p>
        </p:txBody>
      </p:sp>
      <p:sp>
        <p:nvSpPr>
          <p:cNvPr id="5" name="4 - TextBox"/>
          <p:cNvSpPr txBox="1"/>
          <p:nvPr/>
        </p:nvSpPr>
        <p:spPr>
          <a:xfrm>
            <a:off x="2428860" y="2500306"/>
            <a:ext cx="4143404" cy="3108543"/>
          </a:xfrm>
          <a:prstGeom prst="rect">
            <a:avLst/>
          </a:prstGeom>
          <a:noFill/>
          <a:ln>
            <a:solidFill>
              <a:schemeClr val="accent1"/>
            </a:solidFill>
          </a:ln>
        </p:spPr>
        <p:txBody>
          <a:bodyPr wrap="square" rtlCol="0">
            <a:spAutoFit/>
          </a:bodyPr>
          <a:lstStyle/>
          <a:p>
            <a:pPr>
              <a:buFont typeface="Wingdings" pitchFamily="2" charset="2"/>
              <a:buChar char="§"/>
            </a:pPr>
            <a:r>
              <a:rPr lang="el-GR" sz="1400" dirty="0" smtClean="0"/>
              <a:t>Ο αποικισμός του ρινοφάρυγγα από </a:t>
            </a:r>
            <a:r>
              <a:rPr lang="en-US" sz="1400" dirty="0" smtClean="0"/>
              <a:t>Gram (-) </a:t>
            </a:r>
            <a:r>
              <a:rPr lang="el-GR" sz="1400" dirty="0" smtClean="0"/>
              <a:t> βακτηρίδια στο νοσοκομειακό περιβάλλον είναι πολύ</a:t>
            </a:r>
            <a:r>
              <a:rPr lang="en-US" sz="1400" dirty="0" smtClean="0"/>
              <a:t> </a:t>
            </a:r>
            <a:r>
              <a:rPr lang="el-GR" sz="1400" dirty="0" smtClean="0"/>
              <a:t> συχνό φαινόμενο, σε αντίθεση με τα υγιή άτομα της κοινότητας</a:t>
            </a:r>
          </a:p>
          <a:p>
            <a:pPr>
              <a:buFont typeface="Wingdings" pitchFamily="2" charset="2"/>
              <a:buChar char="§"/>
            </a:pPr>
            <a:r>
              <a:rPr lang="el-GR" sz="1400" dirty="0" smtClean="0"/>
              <a:t>Η βακτηριακή πνευμονία από </a:t>
            </a:r>
            <a:r>
              <a:rPr lang="en-US" sz="1400" dirty="0" smtClean="0"/>
              <a:t>Gram (-)</a:t>
            </a:r>
            <a:r>
              <a:rPr lang="el-GR" sz="1400" dirty="0" smtClean="0"/>
              <a:t> βακτήρια είναι ο κυριότερος λόγος θανατηφόρων νοσοκομειακών λοιμώξεων</a:t>
            </a:r>
          </a:p>
          <a:p>
            <a:pPr>
              <a:buFont typeface="Wingdings" pitchFamily="2" charset="2"/>
              <a:buChar char="§"/>
            </a:pPr>
            <a:r>
              <a:rPr lang="el-GR" sz="1400" dirty="0" smtClean="0"/>
              <a:t>Ο αυξημένος αποικισμός του ρινοφάρυγγα από </a:t>
            </a:r>
            <a:r>
              <a:rPr lang="en-US" sz="1400" dirty="0" smtClean="0"/>
              <a:t>Gram (-)</a:t>
            </a:r>
            <a:r>
              <a:rPr lang="el-GR" sz="1400" dirty="0" smtClean="0"/>
              <a:t> βακτηρίδια ευνοείται από τη μεγάλη ηλικία των ασθενών, σοβαρές ασθένειες, προηγούμενη θεραπεία με αντιβιοτικά και χειρισμούς που αυξάνουν το γαστρικό </a:t>
            </a:r>
            <a:r>
              <a:rPr lang="en-US" sz="1400" dirty="0" smtClean="0"/>
              <a:t>pH</a:t>
            </a:r>
            <a:endParaRPr lang="el-GR" sz="1400" dirty="0" smtClean="0"/>
          </a:p>
          <a:p>
            <a:pPr>
              <a:buFont typeface="Wingdings" pitchFamily="2" charset="2"/>
              <a:buChar char="§"/>
            </a:pPr>
            <a:r>
              <a:rPr lang="el-GR" sz="1400" dirty="0" smtClean="0"/>
              <a:t>Η μολυσμένη παροχή νερού των νοσοκομείων έχει σχετιστεί με την πνευμονία από </a:t>
            </a:r>
            <a:r>
              <a:rPr lang="en-US" sz="1400" i="1" dirty="0" smtClean="0"/>
              <a:t>Legionella</a:t>
            </a:r>
            <a:r>
              <a:rPr lang="en-US" sz="1400" dirty="0" smtClean="0"/>
              <a:t> </a:t>
            </a:r>
            <a:r>
              <a:rPr lang="el-GR" sz="1400" dirty="0" smtClean="0"/>
              <a:t> </a:t>
            </a:r>
            <a:r>
              <a:rPr lang="en-US" sz="1400" dirty="0" smtClean="0"/>
              <a:t>sp.</a:t>
            </a:r>
            <a:endParaRPr lang="el-GR" sz="1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285860"/>
          <a:ext cx="6096000" cy="305308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lvl="0" algn="ctr"/>
                      <a:r>
                        <a:rPr lang="el-GR" sz="1800" b="1" kern="1200" dirty="0" smtClean="0">
                          <a:solidFill>
                            <a:schemeClr val="lt1"/>
                          </a:solidFill>
                          <a:latin typeface="+mn-lt"/>
                          <a:ea typeface="+mn-ea"/>
                          <a:cs typeface="+mn-cs"/>
                        </a:rPr>
                        <a:t>3. Πνευμονία από εισρόφηση</a:t>
                      </a:r>
                      <a:endParaRPr lang="el-GR" sz="1800" b="1" kern="1200" dirty="0">
                        <a:solidFill>
                          <a:schemeClr val="lt1"/>
                        </a:solidFill>
                        <a:latin typeface="+mn-lt"/>
                        <a:ea typeface="+mn-ea"/>
                        <a:cs typeface="+mn-cs"/>
                      </a:endParaRPr>
                    </a:p>
                  </a:txBody>
                  <a:tcPr/>
                </a:tc>
                <a:tc hMerge="1">
                  <a:txBody>
                    <a:bodyPr/>
                    <a:lstStyle/>
                    <a:p>
                      <a:endParaRPr lang="el-GR" dirty="0"/>
                    </a:p>
                  </a:txBody>
                  <a:tcPr/>
                </a:tc>
              </a:tr>
              <a:tr h="370840">
                <a:tc>
                  <a:txBody>
                    <a:bodyPr/>
                    <a:lstStyle/>
                    <a:p>
                      <a:endParaRPr lang="el-GR" sz="1800" b="1" u="none" kern="1200" dirty="0" smtClean="0">
                        <a:solidFill>
                          <a:schemeClr val="dk1"/>
                        </a:solidFill>
                        <a:latin typeface="+mn-lt"/>
                        <a:ea typeface="+mn-ea"/>
                        <a:cs typeface="+mn-cs"/>
                      </a:endParaRPr>
                    </a:p>
                    <a:p>
                      <a:r>
                        <a:rPr lang="el-GR" sz="1800" b="1" u="none" kern="1200" dirty="0" smtClean="0">
                          <a:solidFill>
                            <a:schemeClr val="dk1"/>
                          </a:solidFill>
                          <a:latin typeface="+mn-lt"/>
                          <a:ea typeface="+mn-ea"/>
                          <a:cs typeface="+mn-cs"/>
                        </a:rPr>
                        <a:t>Αναερόβια βακτήρια:</a:t>
                      </a:r>
                      <a:r>
                        <a:rPr lang="el-GR" sz="1800" b="0" kern="1200" dirty="0" smtClean="0">
                          <a:solidFill>
                            <a:schemeClr val="dk1"/>
                          </a:solidFill>
                          <a:latin typeface="+mn-lt"/>
                          <a:ea typeface="+mn-ea"/>
                          <a:cs typeface="+mn-cs"/>
                        </a:rPr>
                        <a:t> </a:t>
                      </a:r>
                      <a:endParaRPr lang="el-GR" b="0" dirty="0"/>
                    </a:p>
                  </a:txBody>
                  <a:tcPr/>
                </a:tc>
                <a:tc>
                  <a:txBody>
                    <a:bodyPr/>
                    <a:lstStyle/>
                    <a:p>
                      <a:r>
                        <a:rPr lang="en-US" sz="1600" b="0" i="1" kern="1200" dirty="0" err="1" smtClean="0">
                          <a:solidFill>
                            <a:schemeClr val="dk1"/>
                          </a:solidFill>
                          <a:latin typeface="+mn-lt"/>
                          <a:ea typeface="+mn-ea"/>
                          <a:cs typeface="+mn-cs"/>
                        </a:rPr>
                        <a:t>Peptostreptococcus</a:t>
                      </a:r>
                      <a:r>
                        <a:rPr lang="en-US" sz="1600" b="0" i="1" kern="1200" dirty="0" smtClean="0">
                          <a:solidFill>
                            <a:schemeClr val="dk1"/>
                          </a:solidFill>
                          <a:latin typeface="+mn-lt"/>
                          <a:ea typeface="+mn-ea"/>
                          <a:cs typeface="+mn-cs"/>
                        </a:rPr>
                        <a:t> spp</a:t>
                      </a:r>
                      <a:r>
                        <a:rPr lang="el-GR" sz="1600" b="0" i="1" kern="1200" dirty="0" smtClean="0">
                          <a:solidFill>
                            <a:schemeClr val="dk1"/>
                          </a:solidFill>
                          <a:latin typeface="+mn-lt"/>
                          <a:ea typeface="+mn-ea"/>
                          <a:cs typeface="+mn-cs"/>
                        </a:rPr>
                        <a:t>                                       </a:t>
                      </a:r>
                      <a:r>
                        <a:rPr lang="en-US" sz="1600" b="0" i="1" kern="1200" dirty="0" err="1" smtClean="0">
                          <a:solidFill>
                            <a:schemeClr val="dk1"/>
                          </a:solidFill>
                          <a:latin typeface="+mn-lt"/>
                          <a:ea typeface="+mn-ea"/>
                          <a:cs typeface="+mn-cs"/>
                        </a:rPr>
                        <a:t>Fusobacterium</a:t>
                      </a:r>
                      <a:r>
                        <a:rPr lang="en-US" sz="1600" b="0" i="1" kern="1200" dirty="0" smtClean="0">
                          <a:solidFill>
                            <a:schemeClr val="dk1"/>
                          </a:solidFill>
                          <a:latin typeface="+mn-lt"/>
                          <a:ea typeface="+mn-ea"/>
                          <a:cs typeface="+mn-cs"/>
                        </a:rPr>
                        <a:t> spp                                       Bacteroides spp</a:t>
                      </a:r>
                      <a:endParaRPr lang="el-GR" sz="1600" b="0" i="1" kern="1200" dirty="0" smtClean="0">
                        <a:solidFill>
                          <a:schemeClr val="dk1"/>
                        </a:solidFill>
                        <a:latin typeface="+mn-lt"/>
                        <a:ea typeface="+mn-ea"/>
                        <a:cs typeface="+mn-cs"/>
                      </a:endParaRPr>
                    </a:p>
                    <a:p>
                      <a:endParaRPr lang="el-GR" dirty="0"/>
                    </a:p>
                  </a:txBody>
                  <a:tcPr/>
                </a:tc>
              </a:tr>
              <a:tr h="370840">
                <a:tc>
                  <a:txBody>
                    <a:bodyPr/>
                    <a:lstStyle/>
                    <a:p>
                      <a:endParaRPr lang="el-GR" sz="1800" b="1" u="none" kern="1200" dirty="0" smtClean="0">
                        <a:solidFill>
                          <a:schemeClr val="dk1"/>
                        </a:solidFill>
                        <a:latin typeface="+mn-lt"/>
                        <a:ea typeface="+mn-ea"/>
                        <a:cs typeface="+mn-cs"/>
                      </a:endParaRPr>
                    </a:p>
                    <a:p>
                      <a:r>
                        <a:rPr lang="el-GR" sz="1800" b="1" u="none" kern="1200" dirty="0" smtClean="0">
                          <a:solidFill>
                            <a:schemeClr val="dk1"/>
                          </a:solidFill>
                          <a:latin typeface="+mn-lt"/>
                          <a:ea typeface="+mn-ea"/>
                          <a:cs typeface="+mn-cs"/>
                        </a:rPr>
                        <a:t>Αερόβια βακτήρια</a:t>
                      </a:r>
                      <a:r>
                        <a:rPr lang="en-GB" sz="1800" b="1" u="none" kern="1200" dirty="0" smtClean="0">
                          <a:solidFill>
                            <a:schemeClr val="dk1"/>
                          </a:solidFill>
                          <a:latin typeface="+mn-lt"/>
                          <a:ea typeface="+mn-ea"/>
                          <a:cs typeface="+mn-cs"/>
                        </a:rPr>
                        <a:t>:</a:t>
                      </a:r>
                      <a:r>
                        <a:rPr lang="en-US" sz="1800" b="1" u="none" kern="1200" dirty="0" smtClean="0">
                          <a:solidFill>
                            <a:schemeClr val="dk1"/>
                          </a:solidFill>
                          <a:latin typeface="+mn-lt"/>
                          <a:ea typeface="+mn-ea"/>
                          <a:cs typeface="+mn-cs"/>
                        </a:rPr>
                        <a:t> </a:t>
                      </a:r>
                      <a:endParaRPr lang="el-GR" u="none" dirty="0"/>
                    </a:p>
                  </a:txBody>
                  <a:tcPr/>
                </a:tc>
                <a:tc>
                  <a:txBody>
                    <a:bodyPr/>
                    <a:lstStyle/>
                    <a:p>
                      <a:r>
                        <a:rPr lang="en-US" sz="1600" b="0" i="1" kern="1200" dirty="0" smtClean="0">
                          <a:solidFill>
                            <a:schemeClr val="dk1"/>
                          </a:solidFill>
                          <a:latin typeface="+mn-lt"/>
                          <a:ea typeface="+mn-ea"/>
                          <a:cs typeface="+mn-cs"/>
                        </a:rPr>
                        <a:t>Streptococcus spp                                       Staphylococcus aureus                                       </a:t>
                      </a:r>
                      <a:r>
                        <a:rPr lang="en-US" sz="1600" b="0" i="1" kern="1200" dirty="0" err="1" smtClean="0">
                          <a:solidFill>
                            <a:schemeClr val="dk1"/>
                          </a:solidFill>
                          <a:latin typeface="+mn-lt"/>
                          <a:ea typeface="+mn-ea"/>
                          <a:cs typeface="+mn-cs"/>
                        </a:rPr>
                        <a:t>Enterobacteriaceae</a:t>
                      </a:r>
                      <a:endParaRPr lang="el-GR" sz="1600" b="0" i="1" kern="1200" dirty="0" smtClean="0">
                        <a:solidFill>
                          <a:schemeClr val="dk1"/>
                        </a:solidFill>
                        <a:latin typeface="+mn-lt"/>
                        <a:ea typeface="+mn-ea"/>
                        <a:cs typeface="+mn-cs"/>
                      </a:endParaRPr>
                    </a:p>
                    <a:p>
                      <a:r>
                        <a:rPr lang="en-US" sz="1600" b="0" i="1" kern="1200" dirty="0" smtClean="0">
                          <a:solidFill>
                            <a:schemeClr val="dk1"/>
                          </a:solidFill>
                          <a:latin typeface="+mn-lt"/>
                          <a:ea typeface="+mn-ea"/>
                          <a:cs typeface="+mn-cs"/>
                        </a:rPr>
                        <a:t>Pseudomonas </a:t>
                      </a:r>
                      <a:r>
                        <a:rPr lang="en-US" sz="1600" b="0" i="1" kern="1200" dirty="0" err="1" smtClean="0">
                          <a:solidFill>
                            <a:schemeClr val="dk1"/>
                          </a:solidFill>
                          <a:latin typeface="+mn-lt"/>
                          <a:ea typeface="+mn-ea"/>
                          <a:cs typeface="+mn-cs"/>
                        </a:rPr>
                        <a:t>aeruginosa</a:t>
                      </a:r>
                      <a:r>
                        <a:rPr lang="en-US" sz="1600" b="0" i="1" kern="1200" dirty="0" smtClean="0">
                          <a:solidFill>
                            <a:schemeClr val="dk1"/>
                          </a:solidFill>
                          <a:latin typeface="+mn-lt"/>
                          <a:ea typeface="+mn-ea"/>
                          <a:cs typeface="+mn-cs"/>
                        </a:rPr>
                        <a:t>                                       </a:t>
                      </a:r>
                      <a:r>
                        <a:rPr lang="en-US" sz="1600" b="0" i="1" kern="1200" dirty="0" err="1" smtClean="0">
                          <a:solidFill>
                            <a:schemeClr val="dk1"/>
                          </a:solidFill>
                          <a:latin typeface="+mn-lt"/>
                          <a:ea typeface="+mn-ea"/>
                          <a:cs typeface="+mn-cs"/>
                        </a:rPr>
                        <a:t>Eikenella</a:t>
                      </a:r>
                      <a:r>
                        <a:rPr lang="en-US" sz="1600" b="0" i="1" kern="1200" dirty="0" smtClean="0">
                          <a:solidFill>
                            <a:schemeClr val="dk1"/>
                          </a:solidFill>
                          <a:latin typeface="+mn-lt"/>
                          <a:ea typeface="+mn-ea"/>
                          <a:cs typeface="+mn-cs"/>
                        </a:rPr>
                        <a:t> </a:t>
                      </a:r>
                      <a:r>
                        <a:rPr lang="en-US" sz="1600" b="0" i="1" kern="1200" dirty="0" err="1" smtClean="0">
                          <a:solidFill>
                            <a:schemeClr val="dk1"/>
                          </a:solidFill>
                          <a:latin typeface="+mn-lt"/>
                          <a:ea typeface="+mn-ea"/>
                          <a:cs typeface="+mn-cs"/>
                        </a:rPr>
                        <a:t>corrodens</a:t>
                      </a:r>
                      <a:endParaRPr lang="el-GR" sz="1600" b="0" i="1" kern="1200" dirty="0" smtClean="0">
                        <a:solidFill>
                          <a:schemeClr val="dk1"/>
                        </a:solidFill>
                        <a:latin typeface="+mn-lt"/>
                        <a:ea typeface="+mn-ea"/>
                        <a:cs typeface="+mn-cs"/>
                      </a:endParaRPr>
                    </a:p>
                    <a:p>
                      <a:endParaRPr lang="el-GR" dirty="0"/>
                    </a:p>
                  </a:txBody>
                  <a:tcPr/>
                </a:tc>
              </a:tr>
            </a:tbl>
          </a:graphicData>
        </a:graphic>
      </p:graphicFrame>
      <p:sp>
        <p:nvSpPr>
          <p:cNvPr id="5" name="4 - TextBox"/>
          <p:cNvSpPr txBox="1"/>
          <p:nvPr/>
        </p:nvSpPr>
        <p:spPr>
          <a:xfrm>
            <a:off x="1571604" y="4643446"/>
            <a:ext cx="6072230" cy="1323439"/>
          </a:xfrm>
          <a:prstGeom prst="rect">
            <a:avLst/>
          </a:prstGeom>
          <a:noFill/>
          <a:ln>
            <a:solidFill>
              <a:schemeClr val="tx2"/>
            </a:solidFill>
          </a:ln>
        </p:spPr>
        <p:txBody>
          <a:bodyPr wrap="square" rtlCol="0">
            <a:spAutoFit/>
          </a:bodyPr>
          <a:lstStyle/>
          <a:p>
            <a:r>
              <a:rPr lang="el-GR" sz="1600" dirty="0" smtClean="0"/>
              <a:t>Εμφανίζεται σε παιδιά και ενήλικες μετά από αναρρόφηση ρινοφαρυγγικού ή γαστρικού περιεχομένου προς το κατώτερο αναπνευστικό σύστημα. Στο 50% των ασθενών απομονώνονται αερόβια και αναερόβια βακτήρια και στο υπόλοιπο 50% μόνο αναερόβια. </a:t>
            </a:r>
            <a:endParaRPr lang="el-GR" sz="16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936124"/>
          <a:ext cx="6096000" cy="304800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latin typeface="+mn-lt"/>
                          <a:ea typeface="+mn-ea"/>
                          <a:cs typeface="+mn-cs"/>
                        </a:rPr>
                        <a:t>Πνευμονία από εισρόφηση – παράγοντες που ευνοούν τη νόσο</a:t>
                      </a:r>
                      <a:endParaRPr lang="el-GR" dirty="0"/>
                    </a:p>
                  </a:txBody>
                  <a:tcPr/>
                </a:tc>
                <a:tc hMerge="1">
                  <a:txBody>
                    <a:bodyPr/>
                    <a:lstStyle/>
                    <a:p>
                      <a:endParaRPr lang="el-GR" dirty="0"/>
                    </a:p>
                  </a:txBody>
                  <a:tcPr/>
                </a:tc>
              </a:tr>
              <a:tr h="370840">
                <a:tc>
                  <a:txBody>
                    <a:bodyPr/>
                    <a:lstStyle/>
                    <a:p>
                      <a:r>
                        <a:rPr lang="el-GR" sz="1400" dirty="0" smtClean="0"/>
                        <a:t>Νοσοκομειακοί</a:t>
                      </a:r>
                      <a:r>
                        <a:rPr lang="el-GR" sz="1400" baseline="0" dirty="0" smtClean="0"/>
                        <a:t> ασθενείς</a:t>
                      </a:r>
                      <a:endParaRPr lang="el-GR" sz="1400" dirty="0"/>
                    </a:p>
                  </a:txBody>
                  <a:tcPr/>
                </a:tc>
                <a:tc>
                  <a:txBody>
                    <a:bodyPr/>
                    <a:lstStyle/>
                    <a:p>
                      <a:r>
                        <a:rPr lang="el-GR" sz="1400" dirty="0" smtClean="0"/>
                        <a:t>Πιο πιθανό να έχουν προσβληθεί από αερόβια </a:t>
                      </a:r>
                      <a:r>
                        <a:rPr lang="en-US" sz="1400" dirty="0" smtClean="0"/>
                        <a:t>Gram</a:t>
                      </a:r>
                      <a:r>
                        <a:rPr lang="el-GR" sz="1400" dirty="0" smtClean="0"/>
                        <a:t> (-) παθογόνα</a:t>
                      </a:r>
                      <a:endParaRPr lang="el-GR" sz="1400" dirty="0"/>
                    </a:p>
                  </a:txBody>
                  <a:tcPr/>
                </a:tc>
              </a:tr>
              <a:tr h="370840">
                <a:tc>
                  <a:txBody>
                    <a:bodyPr/>
                    <a:lstStyle/>
                    <a:p>
                      <a:r>
                        <a:rPr lang="el-GR" sz="1400" dirty="0" smtClean="0"/>
                        <a:t>Ασθενείς με σοβαρή</a:t>
                      </a:r>
                      <a:r>
                        <a:rPr lang="el-GR" sz="1400" baseline="0" dirty="0" smtClean="0"/>
                        <a:t> ασθένεια, </a:t>
                      </a:r>
                      <a:r>
                        <a:rPr lang="el-GR" sz="1400" dirty="0" smtClean="0"/>
                        <a:t>ανοσοκαταστολή, χημειοθεραπεία, κάποιο νόσημα των πνευμόνων (π.χ. ΧΑΠ), χρόνιοι καπνιστές, προχωρημένη ηλικία </a:t>
                      </a:r>
                      <a:endParaRPr lang="el-GR" sz="1400" dirty="0"/>
                    </a:p>
                  </a:txBody>
                  <a:tcPr/>
                </a:tc>
                <a:tc>
                  <a:txBody>
                    <a:bodyPr/>
                    <a:lstStyle/>
                    <a:p>
                      <a:r>
                        <a:rPr lang="el-GR" sz="1400" dirty="0" smtClean="0"/>
                        <a:t>Διατρέχουν μεγαλύτερο κίνδυνο να αναπτύξουν λοίμωξη από εισρόφηση</a:t>
                      </a:r>
                      <a:endParaRPr lang="el-GR" sz="1400" dirty="0"/>
                    </a:p>
                  </a:txBody>
                  <a:tcPr/>
                </a:tc>
              </a:tr>
              <a:tr h="370840">
                <a:tc>
                  <a:txBody>
                    <a:bodyPr/>
                    <a:lstStyle/>
                    <a:p>
                      <a:r>
                        <a:rPr lang="el-GR" sz="1400" dirty="0" smtClean="0"/>
                        <a:t>Σε ασθενείς της κοινότητας</a:t>
                      </a:r>
                      <a:r>
                        <a:rPr lang="el-GR" sz="1400" baseline="0" dirty="0" smtClean="0"/>
                        <a:t> με περιοδοντική νόσο, εμπύημα και αναερόβια μικρόβια</a:t>
                      </a:r>
                      <a:endParaRPr lang="el-GR" sz="1400" dirty="0"/>
                    </a:p>
                  </a:txBody>
                  <a:tcPr/>
                </a:tc>
                <a:tc>
                  <a:txBody>
                    <a:bodyPr/>
                    <a:lstStyle/>
                    <a:p>
                      <a:r>
                        <a:rPr lang="el-GR" sz="1400" dirty="0" smtClean="0"/>
                        <a:t>Μεγαλύτερη πιθανότητα εγκατάστασης πνευμονίας από εισρόφηση</a:t>
                      </a:r>
                      <a:endParaRPr lang="el-GR" sz="1400" dirty="0"/>
                    </a:p>
                  </a:txBody>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071546"/>
          <a:ext cx="6096000" cy="351028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lvl="0" algn="ctr"/>
                      <a:r>
                        <a:rPr lang="el-GR" sz="1800" b="1" kern="1200" dirty="0" smtClean="0">
                          <a:solidFill>
                            <a:schemeClr val="lt1"/>
                          </a:solidFill>
                          <a:latin typeface="+mn-lt"/>
                          <a:ea typeface="+mn-ea"/>
                          <a:cs typeface="+mn-cs"/>
                        </a:rPr>
                        <a:t>4. Χρόνια πνευμονία</a:t>
                      </a:r>
                      <a:endParaRPr lang="el-GR" sz="1800" b="1" kern="1200" dirty="0">
                        <a:solidFill>
                          <a:schemeClr val="lt1"/>
                        </a:solidFill>
                        <a:latin typeface="+mn-lt"/>
                        <a:ea typeface="+mn-ea"/>
                        <a:cs typeface="+mn-cs"/>
                      </a:endParaRPr>
                    </a:p>
                  </a:txBody>
                  <a:tcPr/>
                </a:tc>
                <a:tc hMerge="1">
                  <a:txBody>
                    <a:bodyPr/>
                    <a:lstStyle/>
                    <a:p>
                      <a:endParaRPr lang="el-GR" dirty="0"/>
                    </a:p>
                  </a:txBody>
                  <a:tcPr/>
                </a:tc>
              </a:tr>
              <a:tr h="370840">
                <a:tc>
                  <a:txBody>
                    <a:bodyPr/>
                    <a:lstStyle/>
                    <a:p>
                      <a:endParaRPr lang="el-GR" sz="1800" b="1" u="none" kern="1200" dirty="0" smtClean="0">
                        <a:solidFill>
                          <a:schemeClr val="dk1"/>
                        </a:solidFill>
                        <a:latin typeface="+mn-lt"/>
                        <a:ea typeface="+mn-ea"/>
                        <a:cs typeface="+mn-cs"/>
                      </a:endParaRPr>
                    </a:p>
                    <a:p>
                      <a:r>
                        <a:rPr lang="el-GR" sz="1800" b="1" u="none" kern="1200" dirty="0" smtClean="0">
                          <a:solidFill>
                            <a:schemeClr val="dk1"/>
                          </a:solidFill>
                          <a:latin typeface="+mn-lt"/>
                          <a:ea typeface="+mn-ea"/>
                          <a:cs typeface="+mn-cs"/>
                        </a:rPr>
                        <a:t>Μυκοβακτηρίδια:</a:t>
                      </a:r>
                      <a:r>
                        <a:rPr lang="el-GR" sz="1800" b="1" kern="1200" dirty="0" smtClean="0">
                          <a:solidFill>
                            <a:schemeClr val="dk1"/>
                          </a:solidFill>
                          <a:latin typeface="+mn-lt"/>
                          <a:ea typeface="+mn-ea"/>
                          <a:cs typeface="+mn-cs"/>
                        </a:rPr>
                        <a:t> </a:t>
                      </a:r>
                      <a:endParaRPr lang="el-GR" dirty="0"/>
                    </a:p>
                  </a:txBody>
                  <a:tcPr/>
                </a:tc>
                <a:tc>
                  <a:txBody>
                    <a:bodyPr/>
                    <a:lstStyle/>
                    <a:p>
                      <a:r>
                        <a:rPr lang="en-US" sz="1600" b="0" i="1" kern="1200" dirty="0" smtClean="0">
                          <a:solidFill>
                            <a:schemeClr val="dk1"/>
                          </a:solidFill>
                          <a:latin typeface="+mn-lt"/>
                          <a:ea typeface="+mn-ea"/>
                          <a:cs typeface="+mn-cs"/>
                        </a:rPr>
                        <a:t>M</a:t>
                      </a:r>
                      <a:r>
                        <a:rPr lang="el-GR" sz="1600" b="0" i="1" kern="1200" dirty="0" smtClean="0">
                          <a:solidFill>
                            <a:schemeClr val="dk1"/>
                          </a:solidFill>
                          <a:latin typeface="+mn-lt"/>
                          <a:ea typeface="+mn-ea"/>
                          <a:cs typeface="+mn-cs"/>
                        </a:rPr>
                        <a:t>. </a:t>
                      </a:r>
                      <a:r>
                        <a:rPr lang="en-US" sz="1600" b="0" i="1" kern="1200" dirty="0" smtClean="0">
                          <a:solidFill>
                            <a:schemeClr val="dk1"/>
                          </a:solidFill>
                          <a:latin typeface="+mn-lt"/>
                          <a:ea typeface="+mn-ea"/>
                          <a:cs typeface="+mn-cs"/>
                        </a:rPr>
                        <a:t>tuberculosis</a:t>
                      </a:r>
                      <a:r>
                        <a:rPr lang="el-GR" sz="1600" b="0" i="1" kern="1200" dirty="0" smtClean="0">
                          <a:solidFill>
                            <a:schemeClr val="dk1"/>
                          </a:solidFill>
                          <a:latin typeface="+mn-lt"/>
                          <a:ea typeface="+mn-ea"/>
                          <a:cs typeface="+mn-cs"/>
                        </a:rPr>
                        <a:t>                                  </a:t>
                      </a:r>
                      <a:r>
                        <a:rPr lang="en-US" sz="1600" b="0" i="1" kern="1200" dirty="0" smtClean="0">
                          <a:solidFill>
                            <a:schemeClr val="dk1"/>
                          </a:solidFill>
                          <a:latin typeface="+mn-lt"/>
                          <a:ea typeface="+mn-ea"/>
                          <a:cs typeface="+mn-cs"/>
                        </a:rPr>
                        <a:t>M</a:t>
                      </a:r>
                      <a:r>
                        <a:rPr lang="el-GR" sz="1600" b="0" i="1" kern="1200" dirty="0" smtClean="0">
                          <a:solidFill>
                            <a:schemeClr val="dk1"/>
                          </a:solidFill>
                          <a:latin typeface="+mn-lt"/>
                          <a:ea typeface="+mn-ea"/>
                          <a:cs typeface="+mn-cs"/>
                        </a:rPr>
                        <a:t>. </a:t>
                      </a:r>
                      <a:r>
                        <a:rPr lang="en-US" sz="1600" b="0" i="1" kern="1200" dirty="0" err="1" smtClean="0">
                          <a:solidFill>
                            <a:schemeClr val="dk1"/>
                          </a:solidFill>
                          <a:latin typeface="+mn-lt"/>
                          <a:ea typeface="+mn-ea"/>
                          <a:cs typeface="+mn-cs"/>
                        </a:rPr>
                        <a:t>kansasii</a:t>
                      </a:r>
                      <a:endParaRPr lang="el-GR" sz="1600" b="0" i="1" kern="1200" dirty="0" smtClean="0">
                        <a:solidFill>
                          <a:schemeClr val="dk1"/>
                        </a:solidFill>
                        <a:latin typeface="+mn-lt"/>
                        <a:ea typeface="+mn-ea"/>
                        <a:cs typeface="+mn-cs"/>
                      </a:endParaRPr>
                    </a:p>
                    <a:p>
                      <a:r>
                        <a:rPr lang="en-US" sz="1600" b="0" i="1" kern="1200" dirty="0" smtClean="0">
                          <a:solidFill>
                            <a:schemeClr val="dk1"/>
                          </a:solidFill>
                          <a:latin typeface="+mn-lt"/>
                          <a:ea typeface="+mn-ea"/>
                          <a:cs typeface="+mn-cs"/>
                        </a:rPr>
                        <a:t>M</a:t>
                      </a:r>
                      <a:r>
                        <a:rPr lang="el-GR" sz="1600" b="0" i="1" kern="1200" dirty="0" smtClean="0">
                          <a:solidFill>
                            <a:schemeClr val="dk1"/>
                          </a:solidFill>
                          <a:latin typeface="+mn-lt"/>
                          <a:ea typeface="+mn-ea"/>
                          <a:cs typeface="+mn-cs"/>
                        </a:rPr>
                        <a:t>. </a:t>
                      </a:r>
                      <a:r>
                        <a:rPr lang="en-US" sz="1600" b="0" i="1" kern="1200" dirty="0" err="1" smtClean="0">
                          <a:solidFill>
                            <a:schemeClr val="dk1"/>
                          </a:solidFill>
                          <a:latin typeface="+mn-lt"/>
                          <a:ea typeface="+mn-ea"/>
                          <a:cs typeface="+mn-cs"/>
                        </a:rPr>
                        <a:t>Avium</a:t>
                      </a:r>
                      <a:endParaRPr lang="el-GR" sz="1600" b="0" i="1" kern="1200" dirty="0" smtClean="0">
                        <a:solidFill>
                          <a:schemeClr val="dk1"/>
                        </a:solidFill>
                        <a:latin typeface="+mn-lt"/>
                        <a:ea typeface="+mn-ea"/>
                        <a:cs typeface="+mn-cs"/>
                      </a:endParaRPr>
                    </a:p>
                    <a:p>
                      <a:r>
                        <a:rPr lang="en-US" sz="1600" b="0" i="1" kern="1200" dirty="0" smtClean="0">
                          <a:solidFill>
                            <a:schemeClr val="dk1"/>
                          </a:solidFill>
                          <a:latin typeface="+mn-lt"/>
                          <a:ea typeface="+mn-ea"/>
                          <a:cs typeface="+mn-cs"/>
                        </a:rPr>
                        <a:t>M</a:t>
                      </a:r>
                      <a:r>
                        <a:rPr lang="en-GB" sz="1600" b="0" i="1" kern="1200" dirty="0" smtClean="0">
                          <a:solidFill>
                            <a:schemeClr val="dk1"/>
                          </a:solidFill>
                          <a:latin typeface="+mn-lt"/>
                          <a:ea typeface="+mn-ea"/>
                          <a:cs typeface="+mn-cs"/>
                        </a:rPr>
                        <a:t>. </a:t>
                      </a:r>
                      <a:r>
                        <a:rPr lang="en-US" sz="1600" b="0" i="1" kern="1200" dirty="0" err="1" smtClean="0">
                          <a:solidFill>
                            <a:schemeClr val="dk1"/>
                          </a:solidFill>
                          <a:latin typeface="+mn-lt"/>
                          <a:ea typeface="+mn-ea"/>
                          <a:cs typeface="+mn-cs"/>
                        </a:rPr>
                        <a:t>fortuitumchelone</a:t>
                      </a:r>
                      <a:endParaRPr lang="el-GR" sz="1600" b="0" i="1" kern="1200" dirty="0" smtClean="0">
                        <a:solidFill>
                          <a:schemeClr val="dk1"/>
                        </a:solidFill>
                        <a:latin typeface="+mn-lt"/>
                        <a:ea typeface="+mn-ea"/>
                        <a:cs typeface="+mn-cs"/>
                      </a:endParaRPr>
                    </a:p>
                    <a:p>
                      <a:endParaRPr lang="el-GR" dirty="0"/>
                    </a:p>
                  </a:txBody>
                  <a:tcPr/>
                </a:tc>
              </a:tr>
              <a:tr h="370840">
                <a:tc>
                  <a:txBody>
                    <a:bodyPr/>
                    <a:lstStyle/>
                    <a:p>
                      <a:endParaRPr lang="el-GR" sz="1800" b="1" u="none" kern="1200" dirty="0" smtClean="0">
                        <a:solidFill>
                          <a:schemeClr val="dk1"/>
                        </a:solidFill>
                        <a:latin typeface="+mn-lt"/>
                        <a:ea typeface="+mn-ea"/>
                        <a:cs typeface="+mn-cs"/>
                      </a:endParaRPr>
                    </a:p>
                    <a:p>
                      <a:endParaRPr lang="el-GR" sz="1800" b="1" u="none" kern="1200" dirty="0" smtClean="0">
                        <a:solidFill>
                          <a:schemeClr val="dk1"/>
                        </a:solidFill>
                        <a:latin typeface="+mn-lt"/>
                        <a:ea typeface="+mn-ea"/>
                        <a:cs typeface="+mn-cs"/>
                      </a:endParaRPr>
                    </a:p>
                    <a:p>
                      <a:r>
                        <a:rPr lang="el-GR" sz="1800" b="1" u="none" kern="1200" dirty="0" smtClean="0">
                          <a:solidFill>
                            <a:schemeClr val="dk1"/>
                          </a:solidFill>
                          <a:latin typeface="+mn-lt"/>
                          <a:ea typeface="+mn-ea"/>
                          <a:cs typeface="+mn-cs"/>
                        </a:rPr>
                        <a:t>Μύκητες</a:t>
                      </a:r>
                      <a:r>
                        <a:rPr lang="en-GB" sz="1800" b="1" u="none" kern="1200" dirty="0" smtClean="0">
                          <a:solidFill>
                            <a:schemeClr val="dk1"/>
                          </a:solidFill>
                          <a:latin typeface="+mn-lt"/>
                          <a:ea typeface="+mn-ea"/>
                          <a:cs typeface="+mn-cs"/>
                        </a:rPr>
                        <a:t>: </a:t>
                      </a:r>
                      <a:endParaRPr lang="el-GR" u="none" dirty="0"/>
                    </a:p>
                  </a:txBody>
                  <a:tcPr/>
                </a:tc>
                <a:tc>
                  <a:txBody>
                    <a:bodyPr/>
                    <a:lstStyle/>
                    <a:p>
                      <a:r>
                        <a:rPr lang="en-US" sz="1600" b="0" i="1" kern="1200" dirty="0" smtClean="0">
                          <a:solidFill>
                            <a:schemeClr val="dk1"/>
                          </a:solidFill>
                          <a:latin typeface="+mn-lt"/>
                          <a:ea typeface="+mn-ea"/>
                          <a:cs typeface="+mn-cs"/>
                        </a:rPr>
                        <a:t>Candida</a:t>
                      </a:r>
                      <a:endParaRPr lang="el-GR" sz="1600" b="0" i="1" kern="1200" dirty="0" smtClean="0">
                        <a:solidFill>
                          <a:schemeClr val="dk1"/>
                        </a:solidFill>
                        <a:latin typeface="+mn-lt"/>
                        <a:ea typeface="+mn-ea"/>
                        <a:cs typeface="+mn-cs"/>
                      </a:endParaRPr>
                    </a:p>
                    <a:p>
                      <a:r>
                        <a:rPr lang="en-US" sz="1600" b="0" i="1" kern="1200" dirty="0" err="1" smtClean="0">
                          <a:solidFill>
                            <a:schemeClr val="dk1"/>
                          </a:solidFill>
                          <a:latin typeface="+mn-lt"/>
                          <a:ea typeface="+mn-ea"/>
                          <a:cs typeface="+mn-cs"/>
                        </a:rPr>
                        <a:t>Aspergillus</a:t>
                      </a:r>
                      <a:r>
                        <a:rPr lang="en-US" sz="1600" b="0" i="1" kern="1200" dirty="0" smtClean="0">
                          <a:solidFill>
                            <a:schemeClr val="dk1"/>
                          </a:solidFill>
                          <a:latin typeface="+mn-lt"/>
                          <a:ea typeface="+mn-ea"/>
                          <a:cs typeface="+mn-cs"/>
                        </a:rPr>
                        <a:t>  </a:t>
                      </a:r>
                      <a:r>
                        <a:rPr lang="el-GR" sz="1600" b="0" i="1" kern="1200" dirty="0" smtClean="0">
                          <a:solidFill>
                            <a:schemeClr val="dk1"/>
                          </a:solidFill>
                          <a:latin typeface="+mn-lt"/>
                          <a:ea typeface="+mn-ea"/>
                          <a:cs typeface="+mn-cs"/>
                        </a:rPr>
                        <a:t>    </a:t>
                      </a:r>
                      <a:r>
                        <a:rPr lang="en-US" sz="1600" b="0" i="1" kern="1200" dirty="0" smtClean="0">
                          <a:solidFill>
                            <a:schemeClr val="dk1"/>
                          </a:solidFill>
                          <a:latin typeface="+mn-lt"/>
                          <a:ea typeface="+mn-ea"/>
                          <a:cs typeface="+mn-cs"/>
                        </a:rPr>
                        <a:t>                                          Cryptococcus                                                </a:t>
                      </a:r>
                      <a:r>
                        <a:rPr lang="en-US" sz="1600" b="0" i="1" kern="1200" dirty="0" err="1" smtClean="0">
                          <a:solidFill>
                            <a:schemeClr val="dk1"/>
                          </a:solidFill>
                          <a:latin typeface="+mn-lt"/>
                          <a:ea typeface="+mn-ea"/>
                          <a:cs typeface="+mn-cs"/>
                        </a:rPr>
                        <a:t>Histoplasma</a:t>
                      </a:r>
                      <a:r>
                        <a:rPr lang="el-GR" sz="1600" b="0" i="1" kern="1200" dirty="0" smtClean="0">
                          <a:solidFill>
                            <a:schemeClr val="dk1"/>
                          </a:solidFill>
                          <a:latin typeface="+mn-lt"/>
                          <a:ea typeface="+mn-ea"/>
                          <a:cs typeface="+mn-cs"/>
                        </a:rPr>
                        <a:t>                                                 </a:t>
                      </a:r>
                      <a:r>
                        <a:rPr lang="en-US" sz="1600" b="0" i="1" kern="1200" dirty="0" err="1" smtClean="0">
                          <a:solidFill>
                            <a:schemeClr val="dk1"/>
                          </a:solidFill>
                          <a:latin typeface="+mn-lt"/>
                          <a:ea typeface="+mn-ea"/>
                          <a:cs typeface="+mn-cs"/>
                        </a:rPr>
                        <a:t>Coccidioides</a:t>
                      </a:r>
                      <a:r>
                        <a:rPr lang="el-GR" sz="1600" b="0" i="1" kern="1200" dirty="0" smtClean="0">
                          <a:solidFill>
                            <a:schemeClr val="dk1"/>
                          </a:solidFill>
                          <a:latin typeface="+mn-lt"/>
                          <a:ea typeface="+mn-ea"/>
                          <a:cs typeface="+mn-cs"/>
                        </a:rPr>
                        <a:t>                                                 </a:t>
                      </a:r>
                      <a:r>
                        <a:rPr lang="en-US" sz="1600" b="0" i="1" kern="1200" dirty="0" err="1" smtClean="0">
                          <a:solidFill>
                            <a:schemeClr val="dk1"/>
                          </a:solidFill>
                          <a:latin typeface="+mn-lt"/>
                          <a:ea typeface="+mn-ea"/>
                          <a:cs typeface="+mn-cs"/>
                        </a:rPr>
                        <a:t>Blastomyces</a:t>
                      </a:r>
                      <a:r>
                        <a:rPr lang="en-US" sz="1600" b="0" i="1" kern="1200" dirty="0" smtClean="0">
                          <a:solidFill>
                            <a:schemeClr val="dk1"/>
                          </a:solidFill>
                          <a:latin typeface="+mn-lt"/>
                          <a:ea typeface="+mn-ea"/>
                          <a:cs typeface="+mn-cs"/>
                        </a:rPr>
                        <a:t> spp</a:t>
                      </a:r>
                      <a:endParaRPr lang="el-GR" sz="1600" b="0" i="1" kern="1200" dirty="0" smtClean="0">
                        <a:solidFill>
                          <a:schemeClr val="dk1"/>
                        </a:solidFill>
                        <a:latin typeface="+mn-lt"/>
                        <a:ea typeface="+mn-ea"/>
                        <a:cs typeface="+mn-cs"/>
                      </a:endParaRPr>
                    </a:p>
                    <a:p>
                      <a:endParaRPr lang="el-GR" sz="1600" b="0" i="1" dirty="0"/>
                    </a:p>
                  </a:txBody>
                  <a:tcPr/>
                </a:tc>
              </a:tr>
            </a:tbl>
          </a:graphicData>
        </a:graphic>
      </p:graphicFrame>
      <p:sp>
        <p:nvSpPr>
          <p:cNvPr id="3" name="2 - TextBox"/>
          <p:cNvSpPr txBox="1"/>
          <p:nvPr/>
        </p:nvSpPr>
        <p:spPr>
          <a:xfrm>
            <a:off x="1500166" y="4760909"/>
            <a:ext cx="6143668" cy="954107"/>
          </a:xfrm>
          <a:prstGeom prst="rect">
            <a:avLst/>
          </a:prstGeom>
          <a:noFill/>
          <a:ln>
            <a:solidFill>
              <a:schemeClr val="tx2"/>
            </a:solidFill>
          </a:ln>
        </p:spPr>
        <p:txBody>
          <a:bodyPr wrap="square" rtlCol="0">
            <a:spAutoFit/>
          </a:bodyPr>
          <a:lstStyle/>
          <a:p>
            <a:r>
              <a:rPr lang="el-GR" sz="1400" dirty="0" smtClean="0"/>
              <a:t>Οι βακτηριακές πνευμονίες συνήθως ιώνται πλήρως μετά από μερικές εβδομάδες. Ορισμένες φορές, τα συμπτώματα επιμένουν και η νόσος γίνεται χρόνια. Μερικά βακτήρια προκαλούν νεκρωτικές εστίες στους πνεύμονες, οι οποίες ιώνται πολύ αργά παρά τη θεραπεία</a:t>
            </a:r>
            <a:endParaRPr lang="el-GR" sz="1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285720" y="214290"/>
          <a:ext cx="8715437" cy="6248400"/>
        </p:xfrm>
        <a:graphic>
          <a:graphicData uri="http://schemas.openxmlformats.org/drawingml/2006/table">
            <a:tbl>
              <a:tblPr firstRow="1" bandRow="1">
                <a:tableStyleId>{5C22544A-7EE6-4342-B048-85BDC9FD1C3A}</a:tableStyleId>
              </a:tblPr>
              <a:tblGrid>
                <a:gridCol w="2732806"/>
                <a:gridCol w="3410862"/>
                <a:gridCol w="2571769"/>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latin typeface="+mn-lt"/>
                          <a:ea typeface="+mn-ea"/>
                          <a:cs typeface="+mn-cs"/>
                        </a:rPr>
                        <a:t>5. Ευκαιριακές λοιμώξεις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latin typeface="+mn-lt"/>
                          <a:ea typeface="+mn-ea"/>
                          <a:cs typeface="+mn-cs"/>
                        </a:rPr>
                        <a:t>(ασθενείς με ανοσοανεπάρκεια)</a:t>
                      </a:r>
                      <a:endParaRPr lang="el-GR" dirty="0"/>
                    </a:p>
                  </a:txBody>
                  <a:tcPr/>
                </a:tc>
                <a:tc hMerge="1">
                  <a:txBody>
                    <a:bodyPr/>
                    <a:lstStyle/>
                    <a:p>
                      <a:endParaRPr lang="el-GR"/>
                    </a:p>
                  </a:txBody>
                  <a:tcPr/>
                </a:tc>
                <a:tc hMerge="1">
                  <a:txBody>
                    <a:bodyPr/>
                    <a:lstStyle/>
                    <a:p>
                      <a:endParaRPr lang="el-GR" dirty="0"/>
                    </a:p>
                  </a:txBody>
                  <a:tcPr/>
                </a:tc>
              </a:tr>
              <a:tr h="370840">
                <a:tc>
                  <a:txBody>
                    <a:bodyPr/>
                    <a:lstStyle/>
                    <a:p>
                      <a:endParaRPr lang="el-GR" sz="1800" b="1" u="none" kern="1200" dirty="0" smtClean="0">
                        <a:solidFill>
                          <a:schemeClr val="dk1"/>
                        </a:solidFill>
                        <a:latin typeface="+mn-lt"/>
                        <a:ea typeface="+mn-ea"/>
                        <a:cs typeface="+mn-cs"/>
                      </a:endParaRPr>
                    </a:p>
                    <a:p>
                      <a:endParaRPr lang="el-GR" sz="1800" b="1" u="none" kern="1200" dirty="0" smtClean="0">
                        <a:solidFill>
                          <a:schemeClr val="dk1"/>
                        </a:solidFill>
                        <a:latin typeface="+mn-lt"/>
                        <a:ea typeface="+mn-ea"/>
                        <a:cs typeface="+mn-cs"/>
                      </a:endParaRPr>
                    </a:p>
                    <a:p>
                      <a:r>
                        <a:rPr lang="el-GR" sz="1800" b="1" u="none" kern="1200" dirty="0" smtClean="0">
                          <a:solidFill>
                            <a:schemeClr val="dk1"/>
                          </a:solidFill>
                          <a:latin typeface="+mn-lt"/>
                          <a:ea typeface="+mn-ea"/>
                          <a:cs typeface="+mn-cs"/>
                        </a:rPr>
                        <a:t>Ουδετεροπενία:</a:t>
                      </a:r>
                      <a:endParaRPr lang="el-GR" sz="1800" kern="1200" dirty="0" smtClean="0">
                        <a:solidFill>
                          <a:schemeClr val="dk1"/>
                        </a:solidFill>
                        <a:latin typeface="+mn-lt"/>
                        <a:ea typeface="+mn-ea"/>
                        <a:cs typeface="+mn-cs"/>
                      </a:endParaRPr>
                    </a:p>
                    <a:p>
                      <a:r>
                        <a:rPr lang="el-GR" sz="1800" b="1" kern="1200" dirty="0" smtClean="0">
                          <a:solidFill>
                            <a:schemeClr val="dk1"/>
                          </a:solidFill>
                          <a:latin typeface="+mn-lt"/>
                          <a:ea typeface="+mn-ea"/>
                          <a:cs typeface="+mn-cs"/>
                        </a:rPr>
                        <a:t> </a:t>
                      </a:r>
                      <a:r>
                        <a:rPr lang="el-GR" sz="1800" b="1" u="sng" kern="1200" dirty="0" smtClean="0">
                          <a:solidFill>
                            <a:schemeClr val="dk1"/>
                          </a:solidFill>
                          <a:latin typeface="+mn-lt"/>
                          <a:ea typeface="+mn-ea"/>
                          <a:cs typeface="+mn-cs"/>
                        </a:rPr>
                        <a:t>&lt;</a:t>
                      </a:r>
                      <a:r>
                        <a:rPr lang="el-GR" sz="1800" b="1" kern="1200" dirty="0" smtClean="0">
                          <a:solidFill>
                            <a:schemeClr val="dk1"/>
                          </a:solidFill>
                          <a:latin typeface="+mn-lt"/>
                          <a:ea typeface="+mn-ea"/>
                          <a:cs typeface="+mn-cs"/>
                        </a:rPr>
                        <a:t> 500 ουδετερόφιλα / </a:t>
                      </a:r>
                      <a:r>
                        <a:rPr lang="en-US" sz="1800" b="1" kern="1200" dirty="0" smtClean="0">
                          <a:solidFill>
                            <a:schemeClr val="dk1"/>
                          </a:solidFill>
                          <a:latin typeface="+mn-lt"/>
                          <a:ea typeface="+mn-ea"/>
                          <a:cs typeface="+mn-cs"/>
                        </a:rPr>
                        <a:t>mm</a:t>
                      </a:r>
                      <a:r>
                        <a:rPr lang="el-GR" sz="1800" b="1" kern="1200" baseline="30000" dirty="0" smtClean="0">
                          <a:solidFill>
                            <a:schemeClr val="dk1"/>
                          </a:solidFill>
                          <a:latin typeface="+mn-lt"/>
                          <a:ea typeface="+mn-ea"/>
                          <a:cs typeface="+mn-cs"/>
                        </a:rPr>
                        <a:t>3</a:t>
                      </a:r>
                      <a:r>
                        <a:rPr lang="el-GR" sz="1800" b="1" kern="1200" dirty="0" smtClean="0">
                          <a:solidFill>
                            <a:schemeClr val="dk1"/>
                          </a:solidFill>
                          <a:latin typeface="+mn-lt"/>
                          <a:ea typeface="+mn-ea"/>
                          <a:cs typeface="+mn-cs"/>
                        </a:rPr>
                        <a:t> </a:t>
                      </a:r>
                      <a:endParaRPr lang="el-GR" dirty="0"/>
                    </a:p>
                  </a:txBody>
                  <a:tcPr/>
                </a:tc>
                <a:tc>
                  <a:txBody>
                    <a:bodyPr/>
                    <a:lstStyle/>
                    <a:p>
                      <a:r>
                        <a:rPr lang="el-GR" sz="1400" dirty="0" smtClean="0"/>
                        <a:t>Μείωση των ουδετερόφιλων σε αριθμούς μικρότερους από 500/</a:t>
                      </a:r>
                      <a:r>
                        <a:rPr lang="en-US" sz="1400" dirty="0" smtClean="0"/>
                        <a:t>mm</a:t>
                      </a:r>
                      <a:r>
                        <a:rPr lang="en-US" sz="1400" baseline="30000" dirty="0" smtClean="0"/>
                        <a:t>3</a:t>
                      </a:r>
                      <a:r>
                        <a:rPr lang="en-US" sz="1400" baseline="0" dirty="0" smtClean="0"/>
                        <a:t>.</a:t>
                      </a:r>
                      <a:r>
                        <a:rPr lang="el-GR" sz="1400" baseline="0" dirty="0" smtClean="0"/>
                        <a:t> Παρατηρείται κυρίως σε ασθενείς με λευχαιμία ή σε ασθενείς σε χημειοθεραπεία. Δυσλειτουργίες των ουδετερόφιλων σχετίζονται με σακχαρώδη διαβήτη, </a:t>
                      </a:r>
                      <a:r>
                        <a:rPr lang="el-GR" sz="1400" baseline="0" dirty="0" err="1" smtClean="0"/>
                        <a:t>αζωταιμία</a:t>
                      </a:r>
                      <a:r>
                        <a:rPr lang="el-GR" sz="1400" baseline="0" dirty="0" smtClean="0"/>
                        <a:t> και αλκοολισμό</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smtClean="0">
                          <a:solidFill>
                            <a:schemeClr val="dk1"/>
                          </a:solidFill>
                          <a:latin typeface="+mn-lt"/>
                          <a:ea typeface="+mn-ea"/>
                          <a:cs typeface="+mn-cs"/>
                        </a:rPr>
                        <a:t>Pseudomonas </a:t>
                      </a:r>
                      <a:r>
                        <a:rPr lang="en-US" sz="1400" b="0" i="1" kern="1200" dirty="0" err="1" smtClean="0">
                          <a:solidFill>
                            <a:schemeClr val="dk1"/>
                          </a:solidFill>
                          <a:latin typeface="+mn-lt"/>
                          <a:ea typeface="+mn-ea"/>
                          <a:cs typeface="+mn-cs"/>
                        </a:rPr>
                        <a:t>aeruginosa</a:t>
                      </a:r>
                      <a:r>
                        <a:rPr lang="el-GR" sz="1400" b="0" i="1" kern="1200" dirty="0" smtClean="0">
                          <a:solidFill>
                            <a:schemeClr val="dk1"/>
                          </a:solidFill>
                          <a:latin typeface="+mn-lt"/>
                          <a:ea typeface="+mn-ea"/>
                          <a:cs typeface="+mn-cs"/>
                        </a:rPr>
                        <a:t>          </a:t>
                      </a:r>
                      <a:r>
                        <a:rPr lang="en-US" sz="1400" b="0" i="1" kern="1200" dirty="0" smtClean="0">
                          <a:solidFill>
                            <a:schemeClr val="dk1"/>
                          </a:solidFill>
                          <a:latin typeface="+mn-lt"/>
                          <a:ea typeface="+mn-ea"/>
                          <a:cs typeface="+mn-cs"/>
                        </a:rPr>
                        <a:t>Cytomegalovirus</a:t>
                      </a:r>
                      <a:r>
                        <a:rPr lang="el-GR" sz="1400" b="0" i="1" kern="1200" dirty="0" smtClean="0">
                          <a:solidFill>
                            <a:schemeClr val="dk1"/>
                          </a:solidFill>
                          <a:latin typeface="+mn-lt"/>
                          <a:ea typeface="+mn-ea"/>
                          <a:cs typeface="+mn-cs"/>
                        </a:rPr>
                        <a:t>                                                  </a:t>
                      </a:r>
                      <a:r>
                        <a:rPr lang="en-US" sz="1400" b="0" i="1" kern="1200" dirty="0" smtClean="0">
                          <a:solidFill>
                            <a:schemeClr val="dk1"/>
                          </a:solidFill>
                          <a:latin typeface="+mn-lt"/>
                          <a:ea typeface="+mn-ea"/>
                          <a:cs typeface="+mn-cs"/>
                        </a:rPr>
                        <a:t>Aspergillus                                                  </a:t>
                      </a:r>
                      <a:r>
                        <a:rPr lang="en-US" sz="1400" b="0" i="1" kern="1200" dirty="0" err="1" smtClean="0">
                          <a:solidFill>
                            <a:schemeClr val="dk1"/>
                          </a:solidFill>
                          <a:latin typeface="+mn-lt"/>
                          <a:ea typeface="+mn-ea"/>
                          <a:cs typeface="+mn-cs"/>
                        </a:rPr>
                        <a:t>Pneymonocystis</a:t>
                      </a:r>
                      <a:r>
                        <a:rPr lang="en-US" sz="1400" b="0" i="1" kern="1200" dirty="0" smtClean="0">
                          <a:solidFill>
                            <a:schemeClr val="dk1"/>
                          </a:solidFill>
                          <a:latin typeface="+mn-lt"/>
                          <a:ea typeface="+mn-ea"/>
                          <a:cs typeface="+mn-cs"/>
                        </a:rPr>
                        <a:t> carinii                                                  Streptococcus pneumoniae                                                  Staphylococcus aureus                                                  Legionella                                                  </a:t>
                      </a:r>
                      <a:r>
                        <a:rPr lang="en-US" sz="1400" b="0" i="1" kern="1200" dirty="0" err="1" smtClean="0">
                          <a:solidFill>
                            <a:schemeClr val="dk1"/>
                          </a:solidFill>
                          <a:latin typeface="+mn-lt"/>
                          <a:ea typeface="+mn-ea"/>
                          <a:cs typeface="+mn-cs"/>
                        </a:rPr>
                        <a:t>Nocardia</a:t>
                      </a:r>
                      <a:endParaRPr lang="el-GR" sz="1400" b="0" i="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err="1" smtClean="0">
                          <a:solidFill>
                            <a:schemeClr val="dk1"/>
                          </a:solidFill>
                          <a:latin typeface="+mn-lt"/>
                          <a:ea typeface="+mn-ea"/>
                          <a:cs typeface="+mn-cs"/>
                        </a:rPr>
                        <a:t>strongyloides</a:t>
                      </a:r>
                      <a:endParaRPr lang="el-GR" sz="1400" b="0" i="1" kern="1200" dirty="0" smtClean="0">
                        <a:solidFill>
                          <a:schemeClr val="dk1"/>
                        </a:solidFill>
                        <a:latin typeface="+mn-lt"/>
                        <a:ea typeface="+mn-ea"/>
                        <a:cs typeface="+mn-cs"/>
                      </a:endParaRPr>
                    </a:p>
                    <a:p>
                      <a:endParaRPr lang="el-GR" sz="1400" dirty="0"/>
                    </a:p>
                  </a:txBody>
                  <a:tcPr/>
                </a:tc>
              </a:tr>
              <a:tr h="370840">
                <a:tc>
                  <a:txBody>
                    <a:bodyPr/>
                    <a:lstStyle/>
                    <a:p>
                      <a:endParaRPr lang="el-GR" sz="1800" b="1" u="none" kern="1200" dirty="0" smtClean="0">
                        <a:solidFill>
                          <a:schemeClr val="dk1"/>
                        </a:solidFill>
                        <a:latin typeface="+mn-lt"/>
                        <a:ea typeface="+mn-ea"/>
                        <a:cs typeface="+mn-cs"/>
                      </a:endParaRPr>
                    </a:p>
                    <a:p>
                      <a:r>
                        <a:rPr lang="el-GR" sz="1800" b="1" u="none" kern="1200" dirty="0" smtClean="0">
                          <a:solidFill>
                            <a:schemeClr val="dk1"/>
                          </a:solidFill>
                          <a:latin typeface="+mn-lt"/>
                          <a:ea typeface="+mn-ea"/>
                          <a:cs typeface="+mn-cs"/>
                        </a:rPr>
                        <a:t>Ανεπαρκής κυτταρική ανοσία: </a:t>
                      </a:r>
                      <a:endParaRPr lang="el-GR" u="none" dirty="0"/>
                    </a:p>
                  </a:txBody>
                  <a:tcPr/>
                </a:tc>
                <a:tc>
                  <a:txBody>
                    <a:bodyPr/>
                    <a:lstStyle/>
                    <a:p>
                      <a:r>
                        <a:rPr lang="el-GR" sz="1400" u="none" dirty="0" smtClean="0"/>
                        <a:t>Σε ασθενείς με κυτταρική</a:t>
                      </a:r>
                      <a:r>
                        <a:rPr lang="el-GR" sz="1400" u="none" baseline="0" dirty="0" smtClean="0"/>
                        <a:t> ανοσοανεπάρκεια, όπως αυτούς που πάσχουν από </a:t>
                      </a:r>
                      <a:r>
                        <a:rPr lang="en-US" sz="1400" u="none" dirty="0" smtClean="0"/>
                        <a:t>AIDS</a:t>
                      </a:r>
                      <a:r>
                        <a:rPr lang="el-GR" sz="1400" u="none" dirty="0" smtClean="0"/>
                        <a:t> παρατηρούνται κυρίως ιογενείς, </a:t>
                      </a:r>
                      <a:r>
                        <a:rPr lang="el-GR" sz="1400" u="none" dirty="0" err="1" smtClean="0"/>
                        <a:t>μυκοβακτηριακές</a:t>
                      </a:r>
                      <a:r>
                        <a:rPr lang="el-GR" sz="1400" u="none" dirty="0" smtClean="0"/>
                        <a:t>, </a:t>
                      </a:r>
                      <a:r>
                        <a:rPr lang="el-GR" sz="1400" u="none" dirty="0" err="1" smtClean="0"/>
                        <a:t>μυκητιασικές</a:t>
                      </a:r>
                      <a:r>
                        <a:rPr lang="el-GR" sz="1400" u="none" dirty="0" smtClean="0"/>
                        <a:t> ή παρασιτικές ευκαιριακές  λοιμώξεις. Σε ασθενείς με σπληνική ανεπάρκεια παρουσιάζεται αυξημένη συχνότητα </a:t>
                      </a:r>
                      <a:r>
                        <a:rPr lang="el-GR" sz="1400" u="none" dirty="0" err="1" smtClean="0"/>
                        <a:t>πνευμονοκοκκιακών</a:t>
                      </a:r>
                      <a:r>
                        <a:rPr lang="el-GR" sz="1400" u="none" dirty="0" smtClean="0"/>
                        <a:t> λοιμώξεων</a:t>
                      </a:r>
                      <a:endParaRPr lang="el-GR" sz="1400" u="none" dirty="0"/>
                    </a:p>
                  </a:txBody>
                  <a:tcPr/>
                </a:tc>
                <a:tc>
                  <a:txBody>
                    <a:bodyPr/>
                    <a:lstStyle/>
                    <a:p>
                      <a:r>
                        <a:rPr lang="el-GR" sz="1400" b="0" kern="1200" dirty="0" smtClean="0">
                          <a:solidFill>
                            <a:schemeClr val="dk1"/>
                          </a:solidFill>
                          <a:latin typeface="+mn-lt"/>
                          <a:ea typeface="+mn-ea"/>
                          <a:cs typeface="+mn-cs"/>
                        </a:rPr>
                        <a:t>Ιοί του έρπητα                                                     </a:t>
                      </a:r>
                      <a:r>
                        <a:rPr lang="el-GR" sz="1400" b="0" kern="1200" dirty="0" err="1" smtClean="0">
                          <a:solidFill>
                            <a:schemeClr val="dk1"/>
                          </a:solidFill>
                          <a:latin typeface="+mn-lt"/>
                          <a:ea typeface="+mn-ea"/>
                          <a:cs typeface="+mn-cs"/>
                        </a:rPr>
                        <a:t>Κυτταρομεγαλοϊός</a:t>
                      </a:r>
                      <a:r>
                        <a:rPr lang="el-GR" sz="1400" b="0" kern="1200" dirty="0" smtClean="0">
                          <a:solidFill>
                            <a:schemeClr val="dk1"/>
                          </a:solidFill>
                          <a:latin typeface="+mn-lt"/>
                          <a:ea typeface="+mn-ea"/>
                          <a:cs typeface="+mn-cs"/>
                        </a:rPr>
                        <a:t>                                                     Μυκοβακτηρίδια                                                     Μύκητες                                                     Παράσιτα</a:t>
                      </a:r>
                      <a:endParaRPr lang="el-GR" sz="1400" dirty="0"/>
                    </a:p>
                  </a:txBody>
                  <a:tcPr/>
                </a:tc>
              </a:tr>
              <a:tr h="370840">
                <a:tc>
                  <a:txBody>
                    <a:bodyPr/>
                    <a:lstStyle/>
                    <a:p>
                      <a:endParaRPr lang="el-GR" sz="1800" b="1" u="none" kern="1200" dirty="0" smtClean="0">
                        <a:solidFill>
                          <a:schemeClr val="dk1"/>
                        </a:solidFill>
                        <a:latin typeface="+mn-lt"/>
                        <a:ea typeface="+mn-ea"/>
                        <a:cs typeface="+mn-cs"/>
                      </a:endParaRPr>
                    </a:p>
                    <a:p>
                      <a:endParaRPr lang="el-GR" sz="1800" b="1" u="none" kern="1200" dirty="0" smtClean="0">
                        <a:solidFill>
                          <a:schemeClr val="dk1"/>
                        </a:solidFill>
                        <a:latin typeface="+mn-lt"/>
                        <a:ea typeface="+mn-ea"/>
                        <a:cs typeface="+mn-cs"/>
                      </a:endParaRPr>
                    </a:p>
                    <a:p>
                      <a:r>
                        <a:rPr lang="el-GR" sz="1800" b="1" u="none" kern="1200" dirty="0" smtClean="0">
                          <a:solidFill>
                            <a:schemeClr val="dk1"/>
                          </a:solidFill>
                          <a:latin typeface="+mn-lt"/>
                          <a:ea typeface="+mn-ea"/>
                          <a:cs typeface="+mn-cs"/>
                        </a:rPr>
                        <a:t>Ανεπαρκής χυμική ανοσία: </a:t>
                      </a:r>
                      <a:endParaRPr lang="el-GR" u="none" dirty="0"/>
                    </a:p>
                  </a:txBody>
                  <a:tcPr/>
                </a:tc>
                <a:tc>
                  <a:txBody>
                    <a:bodyPr/>
                    <a:lstStyle/>
                    <a:p>
                      <a:r>
                        <a:rPr lang="el-GR" sz="1400" u="none" dirty="0" smtClean="0"/>
                        <a:t>Σε ασθενείς με </a:t>
                      </a:r>
                      <a:r>
                        <a:rPr lang="el-GR" sz="1400" u="none" dirty="0" err="1" smtClean="0"/>
                        <a:t>υπογαμμασφαιριναιμία</a:t>
                      </a:r>
                      <a:r>
                        <a:rPr lang="el-GR" sz="1400" u="none" baseline="0" dirty="0" smtClean="0"/>
                        <a:t> προκαλείται πνευμονία από </a:t>
                      </a:r>
                      <a:r>
                        <a:rPr lang="el-GR" sz="1400" u="none" baseline="0" dirty="0" err="1" smtClean="0"/>
                        <a:t>ελυτροφόρα</a:t>
                      </a:r>
                      <a:r>
                        <a:rPr lang="el-GR" sz="1400" u="none" baseline="0" dirty="0" smtClean="0"/>
                        <a:t> βακτήρια λόγω έλλειψης ειδικών </a:t>
                      </a:r>
                      <a:r>
                        <a:rPr lang="el-GR" sz="1400" u="none" baseline="0" dirty="0" err="1" smtClean="0"/>
                        <a:t>οψονινοποιητικών</a:t>
                      </a:r>
                      <a:r>
                        <a:rPr lang="el-GR" sz="1400" u="none" baseline="0" dirty="0" smtClean="0"/>
                        <a:t> αντισωμάτων. Σε ασθενείς με λευχαιμία προκαλούνται λοιμώξεις των πνευμόνων από </a:t>
                      </a:r>
                      <a:r>
                        <a:rPr lang="en-US" sz="1400" u="none" baseline="0" dirty="0" smtClean="0"/>
                        <a:t>Gram (-)</a:t>
                      </a:r>
                      <a:r>
                        <a:rPr lang="el-GR" sz="1400" u="none" baseline="0" dirty="0" smtClean="0"/>
                        <a:t> βακτηρίδια</a:t>
                      </a:r>
                      <a:endParaRPr lang="el-GR" sz="1400" u="none" dirty="0"/>
                    </a:p>
                  </a:txBody>
                  <a:tcPr/>
                </a:tc>
                <a:tc>
                  <a:txBody>
                    <a:bodyPr/>
                    <a:lstStyle/>
                    <a:p>
                      <a:r>
                        <a:rPr lang="el-GR" sz="1400" b="0" kern="1200" dirty="0" err="1" smtClean="0">
                          <a:solidFill>
                            <a:schemeClr val="dk1"/>
                          </a:solidFill>
                          <a:latin typeface="+mn-lt"/>
                          <a:ea typeface="+mn-ea"/>
                          <a:cs typeface="+mn-cs"/>
                        </a:rPr>
                        <a:t>Ελυτροφόρα</a:t>
                      </a:r>
                      <a:r>
                        <a:rPr lang="el-GR" sz="1400" b="0" kern="1200" dirty="0" smtClean="0">
                          <a:solidFill>
                            <a:schemeClr val="dk1"/>
                          </a:solidFill>
                          <a:latin typeface="+mn-lt"/>
                          <a:ea typeface="+mn-ea"/>
                          <a:cs typeface="+mn-cs"/>
                        </a:rPr>
                        <a:t> βακτήρια                                                 </a:t>
                      </a:r>
                      <a:r>
                        <a:rPr lang="en-US" sz="1400" b="0" i="1" kern="1200" dirty="0" smtClean="0">
                          <a:solidFill>
                            <a:schemeClr val="dk1"/>
                          </a:solidFill>
                          <a:latin typeface="+mn-lt"/>
                          <a:ea typeface="+mn-ea"/>
                          <a:cs typeface="+mn-cs"/>
                        </a:rPr>
                        <a:t>Neisseria meningitides                                                 Klebsiella pneumoniae                                                 Escherichia coli</a:t>
                      </a:r>
                      <a:r>
                        <a:rPr lang="en-GB" sz="1400" b="0" i="1" kern="1200" dirty="0" smtClean="0">
                          <a:solidFill>
                            <a:schemeClr val="dk1"/>
                          </a:solidFill>
                          <a:latin typeface="+mn-lt"/>
                          <a:ea typeface="+mn-ea"/>
                          <a:cs typeface="+mn-cs"/>
                        </a:rPr>
                        <a:t>                                                 </a:t>
                      </a:r>
                      <a:r>
                        <a:rPr lang="en-US" sz="1400" b="0" i="1" kern="1200" dirty="0" smtClean="0">
                          <a:solidFill>
                            <a:schemeClr val="dk1"/>
                          </a:solidFill>
                          <a:latin typeface="+mn-lt"/>
                          <a:ea typeface="+mn-ea"/>
                          <a:cs typeface="+mn-cs"/>
                        </a:rPr>
                        <a:t>Pseudomonas </a:t>
                      </a:r>
                      <a:r>
                        <a:rPr lang="en-US" sz="1400" b="0" i="1" kern="1200" dirty="0" err="1" smtClean="0">
                          <a:solidFill>
                            <a:schemeClr val="dk1"/>
                          </a:solidFill>
                          <a:latin typeface="+mn-lt"/>
                          <a:ea typeface="+mn-ea"/>
                          <a:cs typeface="+mn-cs"/>
                        </a:rPr>
                        <a:t>aeruginosa</a:t>
                      </a:r>
                      <a:endParaRPr lang="el-GR" sz="1400" b="0" i="1" kern="1200" dirty="0" smtClean="0">
                        <a:solidFill>
                          <a:schemeClr val="dk1"/>
                        </a:solidFill>
                        <a:latin typeface="+mn-lt"/>
                        <a:ea typeface="+mn-ea"/>
                        <a:cs typeface="+mn-cs"/>
                      </a:endParaRPr>
                    </a:p>
                    <a:p>
                      <a:endParaRPr lang="el-GR" sz="1400" dirty="0"/>
                    </a:p>
                  </a:txBody>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2865120"/>
        </p:xfrm>
        <a:graphic>
          <a:graphicData uri="http://schemas.openxmlformats.org/drawingml/2006/table">
            <a:tbl>
              <a:tblPr firstRow="1" bandRow="1">
                <a:tableStyleId>{5C22544A-7EE6-4342-B048-85BDC9FD1C3A}</a:tableStyleId>
              </a:tblPr>
              <a:tblGrid>
                <a:gridCol w="60960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latin typeface="+mn-lt"/>
                          <a:ea typeface="+mn-ea"/>
                          <a:cs typeface="+mn-cs"/>
                        </a:rPr>
                        <a:t>6. Άτυπη πνευμονία</a:t>
                      </a:r>
                    </a:p>
                    <a:p>
                      <a:pPr algn="ctr"/>
                      <a:endParaRPr lang="el-GR" dirty="0"/>
                    </a:p>
                  </a:txBody>
                  <a:tcPr/>
                </a:tc>
              </a:tr>
              <a:tr h="370840">
                <a:tc>
                  <a:txBody>
                    <a:bodyPr/>
                    <a:lstStyle/>
                    <a:p>
                      <a:pPr algn="ctr"/>
                      <a:r>
                        <a:rPr lang="en-US" sz="1800" b="0" kern="1200" dirty="0" smtClean="0">
                          <a:solidFill>
                            <a:schemeClr val="dk1"/>
                          </a:solidFill>
                          <a:latin typeface="+mn-lt"/>
                          <a:ea typeface="+mn-ea"/>
                          <a:cs typeface="+mn-cs"/>
                        </a:rPr>
                        <a:t>Mycoplasma pneumoniae </a:t>
                      </a:r>
                      <a:endParaRPr lang="el-GR" b="0" dirty="0"/>
                    </a:p>
                  </a:txBody>
                  <a:tcPr/>
                </a:tc>
              </a:tr>
              <a:tr h="370840">
                <a:tc>
                  <a:txBody>
                    <a:bodyPr/>
                    <a:lstStyle/>
                    <a:p>
                      <a:pPr algn="ctr"/>
                      <a:r>
                        <a:rPr lang="en-US" sz="1800" b="0" kern="1200" dirty="0" smtClean="0">
                          <a:solidFill>
                            <a:schemeClr val="dk1"/>
                          </a:solidFill>
                          <a:latin typeface="+mn-lt"/>
                          <a:ea typeface="+mn-ea"/>
                          <a:cs typeface="+mn-cs"/>
                        </a:rPr>
                        <a:t>Chlamydia pneumoniae</a:t>
                      </a:r>
                      <a:endParaRPr lang="el-GR" b="0" dirty="0"/>
                    </a:p>
                  </a:txBody>
                  <a:tcPr/>
                </a:tc>
              </a:tr>
              <a:tr h="370840">
                <a:tc>
                  <a:txBody>
                    <a:bodyPr/>
                    <a:lstStyle/>
                    <a:p>
                      <a:pPr algn="ctr"/>
                      <a:r>
                        <a:rPr lang="en-US" sz="1800" b="0" kern="1200" dirty="0" smtClean="0">
                          <a:solidFill>
                            <a:schemeClr val="dk1"/>
                          </a:solidFill>
                          <a:latin typeface="+mn-lt"/>
                          <a:ea typeface="+mn-ea"/>
                          <a:cs typeface="+mn-cs"/>
                        </a:rPr>
                        <a:t>Legionella pneumoniae</a:t>
                      </a:r>
                      <a:endParaRPr lang="el-GR" b="0" dirty="0"/>
                    </a:p>
                  </a:txBody>
                  <a:tcPr/>
                </a:tc>
              </a:tr>
              <a:tr h="370840">
                <a:tc>
                  <a:txBody>
                    <a:bodyPr/>
                    <a:lstStyle/>
                    <a:p>
                      <a:pPr algn="ctr"/>
                      <a:r>
                        <a:rPr lang="en-US" sz="1800" b="0" kern="1200" dirty="0" smtClean="0">
                          <a:solidFill>
                            <a:schemeClr val="dk1"/>
                          </a:solidFill>
                          <a:latin typeface="+mn-lt"/>
                          <a:ea typeface="+mn-ea"/>
                          <a:cs typeface="+mn-cs"/>
                        </a:rPr>
                        <a:t>Chlamydia psittaci</a:t>
                      </a:r>
                      <a:endParaRPr lang="el-GR" b="0" dirty="0"/>
                    </a:p>
                  </a:txBody>
                  <a:tcPr/>
                </a:tc>
              </a:tr>
              <a:tr h="370840">
                <a:tc>
                  <a:txBody>
                    <a:bodyPr/>
                    <a:lstStyle/>
                    <a:p>
                      <a:pPr algn="ctr"/>
                      <a:r>
                        <a:rPr lang="en-US" sz="1800" b="0" kern="1200" dirty="0" smtClean="0">
                          <a:solidFill>
                            <a:schemeClr val="dk1"/>
                          </a:solidFill>
                          <a:latin typeface="+mn-lt"/>
                          <a:ea typeface="+mn-ea"/>
                          <a:cs typeface="+mn-cs"/>
                        </a:rPr>
                        <a:t> Chlamydia pneumoniae</a:t>
                      </a:r>
                      <a:endParaRPr lang="el-GR" b="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err="1" smtClean="0">
                          <a:solidFill>
                            <a:schemeClr val="dk1"/>
                          </a:solidFill>
                          <a:latin typeface="+mn-lt"/>
                          <a:ea typeface="+mn-ea"/>
                          <a:cs typeface="+mn-cs"/>
                        </a:rPr>
                        <a:t>Coxiella</a:t>
                      </a:r>
                      <a:r>
                        <a:rPr lang="en-US" sz="1800" b="0" kern="1200" dirty="0" smtClean="0">
                          <a:solidFill>
                            <a:schemeClr val="dk1"/>
                          </a:solidFill>
                          <a:latin typeface="+mn-lt"/>
                          <a:ea typeface="+mn-ea"/>
                          <a:cs typeface="+mn-cs"/>
                        </a:rPr>
                        <a:t> </a:t>
                      </a:r>
                      <a:r>
                        <a:rPr lang="en-US" sz="1800" b="0" kern="1200" dirty="0" err="1" smtClean="0">
                          <a:solidFill>
                            <a:schemeClr val="dk1"/>
                          </a:solidFill>
                          <a:latin typeface="+mn-lt"/>
                          <a:ea typeface="+mn-ea"/>
                          <a:cs typeface="+mn-cs"/>
                        </a:rPr>
                        <a:t>burnrtii</a:t>
                      </a:r>
                      <a:endParaRPr lang="el-GR" b="0" dirty="0"/>
                    </a:p>
                  </a:txBody>
                  <a:tcPr/>
                </a:tc>
              </a:tr>
            </a:tbl>
          </a:graphicData>
        </a:graphic>
      </p:graphicFrame>
      <p:sp>
        <p:nvSpPr>
          <p:cNvPr id="3" name="2 - TextBox"/>
          <p:cNvSpPr txBox="1"/>
          <p:nvPr/>
        </p:nvSpPr>
        <p:spPr>
          <a:xfrm>
            <a:off x="1547664" y="4365104"/>
            <a:ext cx="6096170" cy="1815882"/>
          </a:xfrm>
          <a:prstGeom prst="rect">
            <a:avLst/>
          </a:prstGeom>
          <a:noFill/>
          <a:ln>
            <a:solidFill>
              <a:schemeClr val="tx2"/>
            </a:solidFill>
          </a:ln>
        </p:spPr>
        <p:txBody>
          <a:bodyPr wrap="square" rtlCol="0">
            <a:spAutoFit/>
          </a:bodyPr>
          <a:lstStyle/>
          <a:p>
            <a:r>
              <a:rPr lang="el-GR" sz="1600" dirty="0" smtClean="0"/>
              <a:t>Στο παρελθόν το αίτιο του 50-90% των πνευμονιών ήταν ο πνευμονιόκοκκος. Σήμερα το ποσοστό έχει μειωθεί στο 25-60% των περιπτώσεων. Η πενικίλη αποτελεί αποτελεσματική θεραπεία. Οι πνευμονίες που δεν ανταποκρίνονται σε αυτή την αγωγή ονομάστηκαν «άτυπες πνευμονίες» και δεν προκαλούνται από τον πνευμονιόκοκκο, αλλά από διαφορετικά μικρόβια. Συμπτώματα: δύσπνοια, ελάχιστη απόχρεμψη και βήχας </a:t>
            </a:r>
            <a:endParaRPr lang="el-GR" sz="16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428596" y="571480"/>
          <a:ext cx="8143932" cy="6096000"/>
        </p:xfrm>
        <a:graphic>
          <a:graphicData uri="http://schemas.openxmlformats.org/drawingml/2006/table">
            <a:tbl>
              <a:tblPr firstRow="1" bandRow="1">
                <a:tableStyleId>{5C22544A-7EE6-4342-B048-85BDC9FD1C3A}</a:tableStyleId>
              </a:tblPr>
              <a:tblGrid>
                <a:gridCol w="2035983"/>
                <a:gridCol w="2035983"/>
                <a:gridCol w="2035983"/>
                <a:gridCol w="2035983"/>
              </a:tblGrid>
              <a:tr h="370840">
                <a:tc>
                  <a:txBody>
                    <a:bodyPr/>
                    <a:lstStyle/>
                    <a:p>
                      <a:r>
                        <a:rPr lang="en-US" sz="1400" i="1" dirty="0" smtClean="0"/>
                        <a:t>Legionella pneumophila</a:t>
                      </a:r>
                      <a:endParaRPr lang="el-GR" sz="1400" i="1" dirty="0"/>
                    </a:p>
                  </a:txBody>
                  <a:tcPr/>
                </a:tc>
                <a:tc>
                  <a:txBody>
                    <a:bodyPr/>
                    <a:lstStyle/>
                    <a:p>
                      <a:r>
                        <a:rPr lang="en-US" sz="1400" i="1" dirty="0" smtClean="0"/>
                        <a:t>Mycoplasma pneumoniae</a:t>
                      </a:r>
                      <a:endParaRPr lang="el-GR" sz="1400" i="1" dirty="0"/>
                    </a:p>
                  </a:txBody>
                  <a:tcPr/>
                </a:tc>
                <a:tc>
                  <a:txBody>
                    <a:bodyPr/>
                    <a:lstStyle/>
                    <a:p>
                      <a:r>
                        <a:rPr lang="en-US" sz="1400" i="1" dirty="0" smtClean="0"/>
                        <a:t>Chlamydia pneumoniae, Chlamydia psittaci</a:t>
                      </a:r>
                      <a:endParaRPr lang="el-GR" sz="1400" i="1" dirty="0"/>
                    </a:p>
                  </a:txBody>
                  <a:tcPr/>
                </a:tc>
                <a:tc>
                  <a:txBody>
                    <a:bodyPr/>
                    <a:lstStyle/>
                    <a:p>
                      <a:r>
                        <a:rPr lang="en-US" sz="1400" i="1" dirty="0" err="1" smtClean="0"/>
                        <a:t>Coxiella</a:t>
                      </a:r>
                      <a:r>
                        <a:rPr lang="en-US" sz="1400" i="1" dirty="0" smtClean="0"/>
                        <a:t> </a:t>
                      </a:r>
                      <a:r>
                        <a:rPr lang="en-US" sz="1400" i="1" dirty="0" err="1" smtClean="0"/>
                        <a:t>burnetii</a:t>
                      </a:r>
                      <a:endParaRPr lang="el-GR" sz="1400" i="1" dirty="0" smtClean="0"/>
                    </a:p>
                    <a:p>
                      <a:r>
                        <a:rPr lang="en-US" sz="1400" i="1" dirty="0" smtClean="0"/>
                        <a:t> </a:t>
                      </a:r>
                      <a:r>
                        <a:rPr lang="en-US" sz="1400" i="0" dirty="0" smtClean="0"/>
                        <a:t>(</a:t>
                      </a:r>
                      <a:r>
                        <a:rPr lang="el-GR" sz="1400" i="0" dirty="0" smtClean="0"/>
                        <a:t>αίτιο εμπύρετης νόσου που συνοδεύεται από ρίγη, μυαλγίες, κακουχία και κεφαλαλγία, γνωστής ως πυρετός</a:t>
                      </a:r>
                      <a:r>
                        <a:rPr lang="el-GR" sz="1400" i="0" baseline="0" dirty="0" smtClean="0"/>
                        <a:t> </a:t>
                      </a:r>
                      <a:r>
                        <a:rPr lang="en-US" sz="1400" i="0" baseline="0" dirty="0" smtClean="0"/>
                        <a:t>Q</a:t>
                      </a:r>
                      <a:r>
                        <a:rPr lang="el-GR" sz="1400" i="0" baseline="0" dirty="0" smtClean="0"/>
                        <a:t> </a:t>
                      </a:r>
                      <a:r>
                        <a:rPr lang="en-US" sz="1400" i="0" baseline="0" dirty="0" smtClean="0"/>
                        <a:t>)</a:t>
                      </a:r>
                      <a:endParaRPr lang="el-GR" sz="1400" i="0" dirty="0"/>
                    </a:p>
                  </a:txBody>
                  <a:tcPr/>
                </a:tc>
              </a:tr>
              <a:tr h="370840">
                <a:tc>
                  <a:txBody>
                    <a:bodyPr/>
                    <a:lstStyle/>
                    <a:p>
                      <a:r>
                        <a:rPr lang="en-US" sz="1400" dirty="0" smtClean="0"/>
                        <a:t>Gram</a:t>
                      </a:r>
                      <a:r>
                        <a:rPr lang="en-US" sz="1400" baseline="0" dirty="0" smtClean="0"/>
                        <a:t> (-)</a:t>
                      </a:r>
                      <a:endParaRPr lang="el-GR" sz="1400" dirty="0"/>
                    </a:p>
                  </a:txBody>
                  <a:tcPr/>
                </a:tc>
                <a:tc>
                  <a:txBody>
                    <a:bodyPr/>
                    <a:lstStyle/>
                    <a:p>
                      <a:r>
                        <a:rPr lang="el-GR" sz="1400" dirty="0" smtClean="0"/>
                        <a:t>Προκαρυωτικός χωρίς κυτταρικό τοίχωμα</a:t>
                      </a:r>
                      <a:endParaRPr lang="el-GR" sz="1400" dirty="0"/>
                    </a:p>
                  </a:txBody>
                  <a:tcPr/>
                </a:tc>
                <a:tc>
                  <a:txBody>
                    <a:bodyPr/>
                    <a:lstStyle/>
                    <a:p>
                      <a:r>
                        <a:rPr lang="el-GR" sz="1400" dirty="0" smtClean="0"/>
                        <a:t>Προκαρυωτικά με κυτταρικό τοίχωμα χωρίς πεπτιδογλυκάνη που μοιάζει με </a:t>
                      </a:r>
                      <a:r>
                        <a:rPr lang="en-US" sz="1400" dirty="0" smtClean="0"/>
                        <a:t>Gram (-)</a:t>
                      </a:r>
                      <a:endParaRPr lang="el-GR" sz="1400" dirty="0"/>
                    </a:p>
                  </a:txBody>
                  <a:tcPr/>
                </a:tc>
                <a:tc>
                  <a:txBody>
                    <a:bodyPr/>
                    <a:lstStyle/>
                    <a:p>
                      <a:r>
                        <a:rPr lang="en-US" sz="1400" dirty="0" smtClean="0"/>
                        <a:t>Gram(-)</a:t>
                      </a:r>
                      <a:r>
                        <a:rPr lang="el-GR" sz="1400" dirty="0" smtClean="0"/>
                        <a:t> </a:t>
                      </a:r>
                      <a:r>
                        <a:rPr lang="el-GR" sz="1400" dirty="0" err="1" smtClean="0"/>
                        <a:t>κοκκοβάκιλοι</a:t>
                      </a:r>
                      <a:endParaRPr lang="el-GR" sz="1400" dirty="0"/>
                    </a:p>
                  </a:txBody>
                  <a:tcPr/>
                </a:tc>
              </a:tr>
              <a:tr h="370840">
                <a:tc>
                  <a:txBody>
                    <a:bodyPr/>
                    <a:lstStyle/>
                    <a:p>
                      <a:r>
                        <a:rPr lang="el-GR" sz="1400" dirty="0" smtClean="0"/>
                        <a:t>Επιβιώνει</a:t>
                      </a:r>
                      <a:r>
                        <a:rPr lang="el-GR" sz="1400" baseline="0" dirty="0" smtClean="0"/>
                        <a:t> σε ακραίες θερμοκρασίες</a:t>
                      </a:r>
                      <a:endParaRPr lang="el-GR" sz="1400" dirty="0"/>
                    </a:p>
                  </a:txBody>
                  <a:tcPr/>
                </a:tc>
                <a:tc>
                  <a:txBody>
                    <a:bodyPr/>
                    <a:lstStyle/>
                    <a:p>
                      <a:r>
                        <a:rPr lang="el-GR" sz="1400" dirty="0" smtClean="0"/>
                        <a:t>Καλλιεργείται σε ειδικά θρεπτικά υλικά</a:t>
                      </a:r>
                      <a:endParaRPr lang="el-GR" sz="1400" dirty="0"/>
                    </a:p>
                  </a:txBody>
                  <a:tcPr/>
                </a:tc>
                <a:tc>
                  <a:txBody>
                    <a:bodyPr/>
                    <a:lstStyle/>
                    <a:p>
                      <a:r>
                        <a:rPr lang="el-GR" sz="1400" dirty="0" smtClean="0"/>
                        <a:t>Πολλαπλασιάζονται μόνο στο κυτταρόπλασμα ευκαρυωτικών</a:t>
                      </a:r>
                      <a:r>
                        <a:rPr lang="el-GR" sz="1400" baseline="0" dirty="0" smtClean="0"/>
                        <a:t> κυττάρων</a:t>
                      </a:r>
                      <a:endParaRPr lang="el-GR" sz="1400" dirty="0"/>
                    </a:p>
                  </a:txBody>
                  <a:tcPr/>
                </a:tc>
                <a:tc>
                  <a:txBody>
                    <a:bodyPr/>
                    <a:lstStyle/>
                    <a:p>
                      <a:r>
                        <a:rPr lang="el-GR" sz="1400" dirty="0" smtClean="0"/>
                        <a:t>Αναπαράγονται μέσα στα ευκαρυωτικά κύτταρα</a:t>
                      </a:r>
                      <a:endParaRPr lang="el-GR" sz="1400" dirty="0"/>
                    </a:p>
                  </a:txBody>
                  <a:tcPr/>
                </a:tc>
              </a:tr>
              <a:tr h="370840">
                <a:tc>
                  <a:txBody>
                    <a:bodyPr/>
                    <a:lstStyle/>
                    <a:p>
                      <a:r>
                        <a:rPr lang="el-GR" sz="1400" dirty="0" smtClean="0"/>
                        <a:t>Καλλιεργείται σε ειδικά θρεπτικά υλικά σε θερμοκρασίες 0-63</a:t>
                      </a:r>
                      <a:r>
                        <a:rPr lang="el-GR" sz="1400" baseline="30000" dirty="0" smtClean="0"/>
                        <a:t>ο</a:t>
                      </a:r>
                      <a:r>
                        <a:rPr lang="el-GR" sz="1400" dirty="0" smtClean="0"/>
                        <a:t> </a:t>
                      </a:r>
                      <a:r>
                        <a:rPr lang="en-US" sz="1400" dirty="0" smtClean="0"/>
                        <a:t>C</a:t>
                      </a:r>
                      <a:endParaRPr lang="el-GR" sz="1400" dirty="0"/>
                    </a:p>
                  </a:txBody>
                  <a:tcPr/>
                </a:tc>
                <a:tc>
                  <a:txBody>
                    <a:bodyPr/>
                    <a:lstStyle/>
                    <a:p>
                      <a:r>
                        <a:rPr lang="el-GR" sz="1400" dirty="0" smtClean="0"/>
                        <a:t>Προσκολλάται στο αναπνευστικό επιθήλιο με την πρωτεΐνη ΡΙ</a:t>
                      </a:r>
                      <a:r>
                        <a:rPr lang="en-US" sz="1400" dirty="0" smtClean="0"/>
                        <a:t> </a:t>
                      </a:r>
                      <a:r>
                        <a:rPr lang="el-GR" sz="1400" dirty="0" smtClean="0"/>
                        <a:t>που</a:t>
                      </a:r>
                      <a:r>
                        <a:rPr lang="el-GR" sz="1400" baseline="0" dirty="0" smtClean="0"/>
                        <a:t> διαθέτουν</a:t>
                      </a:r>
                      <a:r>
                        <a:rPr lang="el-GR" sz="1400" dirty="0" smtClean="0"/>
                        <a:t> </a:t>
                      </a:r>
                      <a:endParaRPr lang="el-GR" sz="1400" dirty="0"/>
                    </a:p>
                  </a:txBody>
                  <a:tcPr/>
                </a:tc>
                <a:tc>
                  <a:txBody>
                    <a:bodyPr/>
                    <a:lstStyle/>
                    <a:p>
                      <a:r>
                        <a:rPr lang="el-GR" sz="1400" dirty="0" smtClean="0"/>
                        <a:t>Ανιχνεύονται στα ευκαρυωτικά</a:t>
                      </a:r>
                      <a:r>
                        <a:rPr lang="el-GR" sz="1400" baseline="0" dirty="0" smtClean="0"/>
                        <a:t> κύτταρα με ανοσοφθορισμό ή με αντισώματα που έχουν παραχθεί εναντίον τους στον ορό </a:t>
                      </a:r>
                      <a:endParaRPr lang="el-GR" sz="1400" dirty="0"/>
                    </a:p>
                  </a:txBody>
                  <a:tcPr/>
                </a:tc>
                <a:tc>
                  <a:txBody>
                    <a:bodyPr/>
                    <a:lstStyle/>
                    <a:p>
                      <a:r>
                        <a:rPr lang="el-GR" sz="1400" dirty="0" smtClean="0"/>
                        <a:t>Ανήκουν στην οικογένεια των </a:t>
                      </a:r>
                      <a:r>
                        <a:rPr lang="el-GR" sz="1400" dirty="0" err="1" smtClean="0"/>
                        <a:t>Ρικετσιών</a:t>
                      </a:r>
                      <a:r>
                        <a:rPr lang="el-GR" sz="1400" dirty="0" smtClean="0"/>
                        <a:t> που ανήκει και ο ενδημικός τύφος</a:t>
                      </a:r>
                      <a:endParaRPr lang="el-GR" sz="1400" dirty="0"/>
                    </a:p>
                  </a:txBody>
                  <a:tcPr/>
                </a:tc>
              </a:tr>
              <a:tr h="370840">
                <a:tc>
                  <a:txBody>
                    <a:bodyPr/>
                    <a:lstStyle/>
                    <a:p>
                      <a:r>
                        <a:rPr lang="el-GR" sz="1400" dirty="0" smtClean="0"/>
                        <a:t>Πολλαπλασιάζεται μέσα στα μακροφάγα</a:t>
                      </a:r>
                      <a:endParaRPr lang="el-GR" sz="1400" dirty="0"/>
                    </a:p>
                  </a:txBody>
                  <a:tcPr/>
                </a:tc>
                <a:tc>
                  <a:txBody>
                    <a:bodyPr/>
                    <a:lstStyle/>
                    <a:p>
                      <a:r>
                        <a:rPr lang="el-GR" sz="1400" dirty="0" smtClean="0"/>
                        <a:t>Στον ορό των ασθενών ανιχνεύονται αντισώματα </a:t>
                      </a:r>
                      <a:endParaRPr lang="el-GR" sz="1400" dirty="0"/>
                    </a:p>
                  </a:txBody>
                  <a:tcPr/>
                </a:tc>
                <a:tc>
                  <a:txBody>
                    <a:bodyPr/>
                    <a:lstStyle/>
                    <a:p>
                      <a:endParaRPr lang="el-GR" sz="1400" dirty="0"/>
                    </a:p>
                  </a:txBody>
                  <a:tcPr/>
                </a:tc>
                <a:tc>
                  <a:txBody>
                    <a:bodyPr/>
                    <a:lstStyle/>
                    <a:p>
                      <a:r>
                        <a:rPr lang="el-GR" sz="1400" dirty="0" smtClean="0"/>
                        <a:t>Καλλιεργείται σε κυτταροκαλλιέργειες </a:t>
                      </a:r>
                      <a:endParaRPr lang="el-GR" sz="1400" dirty="0"/>
                    </a:p>
                  </a:txBody>
                  <a:tcPr/>
                </a:tc>
              </a:tr>
              <a:tr h="370840">
                <a:tc>
                  <a:txBody>
                    <a:bodyPr/>
                    <a:lstStyle/>
                    <a:p>
                      <a:endParaRPr lang="el-GR" sz="1400" dirty="0"/>
                    </a:p>
                  </a:txBody>
                  <a:tcPr/>
                </a:tc>
                <a:tc>
                  <a:txBody>
                    <a:bodyPr/>
                    <a:lstStyle/>
                    <a:p>
                      <a:endParaRPr lang="el-GR" sz="1400" dirty="0"/>
                    </a:p>
                  </a:txBody>
                  <a:tcPr/>
                </a:tc>
                <a:tc>
                  <a:txBody>
                    <a:bodyPr/>
                    <a:lstStyle/>
                    <a:p>
                      <a:endParaRPr lang="el-GR" sz="1400" dirty="0"/>
                    </a:p>
                  </a:txBody>
                  <a:tcPr/>
                </a:tc>
                <a:tc>
                  <a:txBody>
                    <a:bodyPr/>
                    <a:lstStyle/>
                    <a:p>
                      <a:r>
                        <a:rPr lang="el-GR" sz="1400" dirty="0" smtClean="0"/>
                        <a:t>Η διάγνωσή τους γίνεται συνήθως με ορολογικές ή μοριακές εξετάσεις</a:t>
                      </a:r>
                      <a:endParaRPr lang="el-GR" sz="1400" dirty="0"/>
                    </a:p>
                  </a:txBody>
                  <a:tcPr/>
                </a:tc>
              </a:tr>
            </a:tbl>
          </a:graphicData>
        </a:graphic>
      </p:graphicFrame>
      <p:sp>
        <p:nvSpPr>
          <p:cNvPr id="5" name="4 - TextBox"/>
          <p:cNvSpPr txBox="1"/>
          <p:nvPr/>
        </p:nvSpPr>
        <p:spPr>
          <a:xfrm>
            <a:off x="428596" y="142852"/>
            <a:ext cx="8072494" cy="369332"/>
          </a:xfrm>
          <a:prstGeom prst="rect">
            <a:avLst/>
          </a:prstGeom>
          <a:noFill/>
        </p:spPr>
        <p:txBody>
          <a:bodyPr wrap="square" rtlCol="0">
            <a:spAutoFit/>
          </a:bodyPr>
          <a:lstStyle/>
          <a:p>
            <a:pPr algn="ctr"/>
            <a:r>
              <a:rPr lang="el-GR" b="1" dirty="0" smtClean="0">
                <a:solidFill>
                  <a:schemeClr val="bg1"/>
                </a:solidFill>
              </a:rPr>
              <a:t>Χαρακτηριστικά μικροβίων άτυπης πνευμονίας</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714348" y="2000240"/>
          <a:ext cx="3762380" cy="2966720"/>
        </p:xfrm>
        <a:graphic>
          <a:graphicData uri="http://schemas.openxmlformats.org/drawingml/2006/table">
            <a:tbl>
              <a:tblPr firstRow="1" bandRow="1">
                <a:tableStyleId>{5C22544A-7EE6-4342-B048-85BDC9FD1C3A}</a:tableStyleId>
              </a:tblPr>
              <a:tblGrid>
                <a:gridCol w="37623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Αίτια μυκητιασικής πνευμονίας</a:t>
                      </a:r>
                      <a:endParaRPr lang="el-GR" dirty="0"/>
                    </a:p>
                  </a:txBody>
                  <a:tcPr/>
                </a:tc>
              </a:tr>
              <a:tr h="370840">
                <a:tc>
                  <a:txBody>
                    <a:bodyPr/>
                    <a:lstStyle/>
                    <a:p>
                      <a:pPr algn="ctr"/>
                      <a:r>
                        <a:rPr lang="en-US" i="1" dirty="0" smtClean="0"/>
                        <a:t>Aspergillus </a:t>
                      </a:r>
                      <a:r>
                        <a:rPr lang="en-US" i="0" dirty="0" smtClean="0"/>
                        <a:t>spp</a:t>
                      </a:r>
                      <a:endParaRPr lang="el-GR" i="1" dirty="0"/>
                    </a:p>
                  </a:txBody>
                  <a:tcPr/>
                </a:tc>
              </a:tr>
              <a:tr h="370840">
                <a:tc>
                  <a:txBody>
                    <a:bodyPr/>
                    <a:lstStyle/>
                    <a:p>
                      <a:pPr algn="ctr"/>
                      <a:r>
                        <a:rPr lang="en-US" i="1" dirty="0" smtClean="0"/>
                        <a:t>Candida </a:t>
                      </a:r>
                      <a:r>
                        <a:rPr lang="en-US" i="0" dirty="0" smtClean="0"/>
                        <a:t>spp</a:t>
                      </a:r>
                      <a:endParaRPr lang="el-GR" i="1" dirty="0"/>
                    </a:p>
                  </a:txBody>
                  <a:tcPr/>
                </a:tc>
              </a:tr>
              <a:tr h="370840">
                <a:tc>
                  <a:txBody>
                    <a:bodyPr/>
                    <a:lstStyle/>
                    <a:p>
                      <a:pPr algn="ctr"/>
                      <a:r>
                        <a:rPr lang="en-US" i="1" dirty="0" smtClean="0"/>
                        <a:t>Cryptococcus </a:t>
                      </a:r>
                      <a:r>
                        <a:rPr lang="en-US" i="1" dirty="0" err="1" smtClean="0"/>
                        <a:t>neoformans</a:t>
                      </a:r>
                      <a:endParaRPr lang="el-GR" i="1" dirty="0"/>
                    </a:p>
                  </a:txBody>
                  <a:tcPr/>
                </a:tc>
              </a:tr>
              <a:tr h="370840">
                <a:tc>
                  <a:txBody>
                    <a:bodyPr/>
                    <a:lstStyle/>
                    <a:p>
                      <a:pPr algn="ctr"/>
                      <a:r>
                        <a:rPr lang="en-US" i="1" dirty="0" smtClean="0"/>
                        <a:t>Pneumocystis carinii</a:t>
                      </a:r>
                      <a:endParaRPr lang="el-GR" i="1" dirty="0"/>
                    </a:p>
                  </a:txBody>
                  <a:tcPr/>
                </a:tc>
              </a:tr>
              <a:tr h="370840">
                <a:tc>
                  <a:txBody>
                    <a:bodyPr/>
                    <a:lstStyle/>
                    <a:p>
                      <a:pPr algn="ctr"/>
                      <a:r>
                        <a:rPr lang="en-US" i="1" dirty="0" err="1" smtClean="0"/>
                        <a:t>Histoplasma</a:t>
                      </a:r>
                      <a:r>
                        <a:rPr lang="en-US" i="1" dirty="0" smtClean="0"/>
                        <a:t> </a:t>
                      </a:r>
                      <a:r>
                        <a:rPr lang="en-US" i="1" dirty="0" err="1" smtClean="0"/>
                        <a:t>capsulatum</a:t>
                      </a:r>
                      <a:endParaRPr lang="el-GR" i="1" dirty="0"/>
                    </a:p>
                  </a:txBody>
                  <a:tcPr/>
                </a:tc>
              </a:tr>
              <a:tr h="370840">
                <a:tc>
                  <a:txBody>
                    <a:bodyPr/>
                    <a:lstStyle/>
                    <a:p>
                      <a:pPr algn="ctr"/>
                      <a:r>
                        <a:rPr lang="en-US" i="1" dirty="0" err="1" smtClean="0"/>
                        <a:t>Cocciodioides</a:t>
                      </a:r>
                      <a:r>
                        <a:rPr lang="en-US" i="1" dirty="0" smtClean="0"/>
                        <a:t> </a:t>
                      </a:r>
                      <a:r>
                        <a:rPr lang="en-US" i="1" dirty="0" err="1" smtClean="0"/>
                        <a:t>immitis</a:t>
                      </a:r>
                      <a:endParaRPr lang="el-GR" i="1" dirty="0"/>
                    </a:p>
                  </a:txBody>
                  <a:tcPr/>
                </a:tc>
              </a:tr>
              <a:tr h="370840">
                <a:tc>
                  <a:txBody>
                    <a:bodyPr/>
                    <a:lstStyle/>
                    <a:p>
                      <a:pPr algn="ctr"/>
                      <a:r>
                        <a:rPr lang="en-US" i="1" dirty="0" err="1" smtClean="0"/>
                        <a:t>blastomyces</a:t>
                      </a:r>
                      <a:r>
                        <a:rPr lang="en-US" dirty="0" smtClean="0"/>
                        <a:t> spp</a:t>
                      </a:r>
                      <a:endParaRPr lang="el-GR" dirty="0"/>
                    </a:p>
                  </a:txBody>
                  <a:tcPr/>
                </a:tc>
              </a:tr>
            </a:tbl>
          </a:graphicData>
        </a:graphic>
      </p:graphicFrame>
      <p:graphicFrame>
        <p:nvGraphicFramePr>
          <p:cNvPr id="6" name="5 - Πίνακας"/>
          <p:cNvGraphicFramePr>
            <a:graphicFrameLocks noGrp="1"/>
          </p:cNvGraphicFramePr>
          <p:nvPr/>
        </p:nvGraphicFramePr>
        <p:xfrm>
          <a:off x="4953024" y="2071678"/>
          <a:ext cx="3905256" cy="2921000"/>
        </p:xfrm>
        <a:graphic>
          <a:graphicData uri="http://schemas.openxmlformats.org/drawingml/2006/table">
            <a:tbl>
              <a:tblPr firstRow="1" bandRow="1">
                <a:tableStyleId>{5C22544A-7EE6-4342-B048-85BDC9FD1C3A}</a:tableStyleId>
              </a:tblPr>
              <a:tblGrid>
                <a:gridCol w="3905256"/>
              </a:tblGrid>
              <a:tr h="370840">
                <a:tc>
                  <a:txBody>
                    <a:bodyPr/>
                    <a:lstStyle/>
                    <a:p>
                      <a:pPr algn="ctr"/>
                      <a:r>
                        <a:rPr lang="el-GR" dirty="0" smtClean="0"/>
                        <a:t>Διάγνωση</a:t>
                      </a:r>
                      <a:r>
                        <a:rPr lang="el-GR" baseline="0" dirty="0" smtClean="0"/>
                        <a:t> μυκητιασικής πνευμονίας</a:t>
                      </a:r>
                      <a:endParaRPr lang="el-GR" dirty="0"/>
                    </a:p>
                  </a:txBody>
                  <a:tcPr/>
                </a:tc>
              </a:tr>
              <a:tr h="370840">
                <a:tc>
                  <a:txBody>
                    <a:bodyPr/>
                    <a:lstStyle/>
                    <a:p>
                      <a:r>
                        <a:rPr lang="el-GR" sz="1600" dirty="0" smtClean="0"/>
                        <a:t>Κλινική εικόνα</a:t>
                      </a:r>
                      <a:endParaRPr lang="el-GR" sz="1600" dirty="0"/>
                    </a:p>
                  </a:txBody>
                  <a:tcPr/>
                </a:tc>
              </a:tr>
              <a:tr h="370840">
                <a:tc>
                  <a:txBody>
                    <a:bodyPr/>
                    <a:lstStyle/>
                    <a:p>
                      <a:r>
                        <a:rPr lang="el-GR" sz="1600" dirty="0" smtClean="0"/>
                        <a:t>Ακτινολογικά ευρήματα</a:t>
                      </a:r>
                      <a:endParaRPr lang="el-GR" sz="1600" dirty="0"/>
                    </a:p>
                  </a:txBody>
                  <a:tcPr/>
                </a:tc>
              </a:tr>
              <a:tr h="370840">
                <a:tc>
                  <a:txBody>
                    <a:bodyPr/>
                    <a:lstStyle/>
                    <a:p>
                      <a:r>
                        <a:rPr lang="el-GR" sz="1600" dirty="0" smtClean="0"/>
                        <a:t>Χρώση </a:t>
                      </a:r>
                      <a:r>
                        <a:rPr lang="en-US" sz="1600" dirty="0" smtClean="0"/>
                        <a:t>Gram</a:t>
                      </a:r>
                      <a:endParaRPr lang="el-GR" sz="1600" dirty="0"/>
                    </a:p>
                  </a:txBody>
                  <a:tcPr/>
                </a:tc>
              </a:tr>
              <a:tr h="370840">
                <a:tc>
                  <a:txBody>
                    <a:bodyPr/>
                    <a:lstStyle/>
                    <a:p>
                      <a:r>
                        <a:rPr lang="el-GR" sz="1600" dirty="0" smtClean="0"/>
                        <a:t>Καλλιέργεια σε ειδικά θρεπτικά υλικά</a:t>
                      </a:r>
                      <a:endParaRPr lang="el-GR" sz="1600" dirty="0"/>
                    </a:p>
                  </a:txBody>
                  <a:tcPr/>
                </a:tc>
              </a:tr>
              <a:tr h="370840">
                <a:tc>
                  <a:txBody>
                    <a:bodyPr/>
                    <a:lstStyle/>
                    <a:p>
                      <a:r>
                        <a:rPr lang="el-GR" sz="1600" dirty="0" smtClean="0"/>
                        <a:t>Ανίχνευση παραμέτρων στο αίμα όπως </a:t>
                      </a:r>
                      <a:r>
                        <a:rPr lang="en-US" sz="1600" dirty="0" smtClean="0"/>
                        <a:t>C</a:t>
                      </a:r>
                      <a:r>
                        <a:rPr lang="el-GR" sz="1600" dirty="0" smtClean="0"/>
                        <a:t>-αντιδρώσα πρωτεΐνη, αντιγόνα μανόζης, προκαλσιτονίνη</a:t>
                      </a:r>
                      <a:r>
                        <a:rPr lang="el-GR" sz="1600" baseline="0" dirty="0" smtClean="0"/>
                        <a:t> στον ορό</a:t>
                      </a:r>
                      <a:r>
                        <a:rPr lang="el-GR" sz="1600" dirty="0" smtClean="0"/>
                        <a:t> </a:t>
                      </a:r>
                    </a:p>
                    <a:p>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405586" cy="3479800"/>
        </p:xfrm>
        <a:graphic>
          <a:graphicData uri="http://schemas.openxmlformats.org/drawingml/2006/table">
            <a:tbl>
              <a:tblPr firstRow="1" bandRow="1">
                <a:tableStyleId>{5C22544A-7EE6-4342-B048-85BDC9FD1C3A}</a:tableStyleId>
              </a:tblPr>
              <a:tblGrid>
                <a:gridCol w="3202793"/>
                <a:gridCol w="3202793"/>
              </a:tblGrid>
              <a:tr h="370840">
                <a:tc gridSpan="2">
                  <a:txBody>
                    <a:bodyPr/>
                    <a:lstStyle/>
                    <a:p>
                      <a:pPr algn="ctr"/>
                      <a:r>
                        <a:rPr lang="el-GR" sz="1800" b="1" kern="1200" dirty="0" smtClean="0">
                          <a:solidFill>
                            <a:schemeClr val="lt1"/>
                          </a:solidFill>
                          <a:latin typeface="+mn-lt"/>
                          <a:ea typeface="+mn-ea"/>
                          <a:cs typeface="+mn-cs"/>
                        </a:rPr>
                        <a:t>ΜΕΤΑΔΟΣΗ ΛΟΙΜΩΞΕΩΝ ΑΝΑΠΝΕΥΣΤΙΚΟΥ</a:t>
                      </a:r>
                      <a:endParaRPr lang="el-GR" sz="1800" b="1" kern="1200" dirty="0">
                        <a:solidFill>
                          <a:schemeClr val="lt1"/>
                        </a:solidFill>
                        <a:latin typeface="+mn-lt"/>
                        <a:ea typeface="+mn-ea"/>
                        <a:cs typeface="+mn-cs"/>
                      </a:endParaRPr>
                    </a:p>
                  </a:txBody>
                  <a:tcPr/>
                </a:tc>
                <a:tc hMerge="1">
                  <a:txBody>
                    <a:bodyPr/>
                    <a:lstStyle/>
                    <a:p>
                      <a:endParaRPr lang="el-GR" dirty="0"/>
                    </a:p>
                  </a:txBody>
                  <a:tcPr/>
                </a:tc>
              </a:tr>
              <a:tr h="370840">
                <a:tc>
                  <a:txBody>
                    <a:bodyPr/>
                    <a:lstStyle/>
                    <a:p>
                      <a:r>
                        <a:rPr lang="el-GR" sz="1800" b="0" kern="1200" dirty="0" smtClean="0">
                          <a:solidFill>
                            <a:schemeClr val="dk1"/>
                          </a:solidFill>
                          <a:latin typeface="+mn-lt"/>
                          <a:ea typeface="+mn-ea"/>
                          <a:cs typeface="+mn-cs"/>
                        </a:rPr>
                        <a:t>Άμεση επαφή:</a:t>
                      </a:r>
                    </a:p>
                    <a:p>
                      <a:endParaRPr lang="el-GR" b="0" dirty="0"/>
                    </a:p>
                  </a:txBody>
                  <a:tcPr/>
                </a:tc>
                <a:tc>
                  <a:txBody>
                    <a:bodyPr/>
                    <a:lstStyle/>
                    <a:p>
                      <a:r>
                        <a:rPr lang="en-US" sz="1800" b="0" i="1" kern="1200" dirty="0" smtClean="0">
                          <a:solidFill>
                            <a:schemeClr val="dk1"/>
                          </a:solidFill>
                          <a:latin typeface="+mn-lt"/>
                          <a:ea typeface="+mn-ea"/>
                          <a:cs typeface="+mn-cs"/>
                        </a:rPr>
                        <a:t>Mycobacterium tuberculosis</a:t>
                      </a:r>
                      <a:r>
                        <a:rPr lang="el-GR" sz="1800" b="0" i="1" kern="1200" dirty="0" smtClean="0">
                          <a:solidFill>
                            <a:schemeClr val="dk1"/>
                          </a:solidFill>
                          <a:latin typeface="+mn-lt"/>
                          <a:ea typeface="+mn-ea"/>
                          <a:cs typeface="+mn-cs"/>
                        </a:rPr>
                        <a:t>                                             </a:t>
                      </a:r>
                      <a:r>
                        <a:rPr lang="en-US" sz="1800" b="0" i="1" kern="1200" dirty="0" smtClean="0">
                          <a:solidFill>
                            <a:schemeClr val="dk1"/>
                          </a:solidFill>
                          <a:latin typeface="+mn-lt"/>
                          <a:ea typeface="+mn-ea"/>
                          <a:cs typeface="+mn-cs"/>
                        </a:rPr>
                        <a:t>Streptococcus pneumoniae</a:t>
                      </a:r>
                      <a:endParaRPr lang="el-GR" sz="1800" b="0" i="1" kern="1200" dirty="0" smtClean="0">
                        <a:solidFill>
                          <a:schemeClr val="dk1"/>
                        </a:solidFill>
                        <a:latin typeface="+mn-lt"/>
                        <a:ea typeface="+mn-ea"/>
                        <a:cs typeface="+mn-cs"/>
                      </a:endParaRPr>
                    </a:p>
                    <a:p>
                      <a:endParaRPr lang="el-GR" b="0" i="1" dirty="0"/>
                    </a:p>
                  </a:txBody>
                  <a:tcPr/>
                </a:tc>
              </a:tr>
              <a:tr h="370840">
                <a:tc>
                  <a:txBody>
                    <a:bodyPr/>
                    <a:lstStyle/>
                    <a:p>
                      <a:r>
                        <a:rPr lang="el-GR" sz="1800" b="0" kern="1200" dirty="0" smtClean="0">
                          <a:solidFill>
                            <a:schemeClr val="dk1"/>
                          </a:solidFill>
                          <a:latin typeface="+mn-lt"/>
                          <a:ea typeface="+mn-ea"/>
                          <a:cs typeface="+mn-cs"/>
                        </a:rPr>
                        <a:t>Εισπνοή σταγονιδίων:</a:t>
                      </a:r>
                      <a:endParaRPr lang="el-GR" b="0" dirty="0"/>
                    </a:p>
                  </a:txBody>
                  <a:tcPr/>
                </a:tc>
                <a:tc>
                  <a:txBody>
                    <a:bodyPr/>
                    <a:lstStyle/>
                    <a:p>
                      <a:r>
                        <a:rPr lang="en-US" sz="1800" b="0" i="1" kern="1200" dirty="0" smtClean="0">
                          <a:solidFill>
                            <a:schemeClr val="dk1"/>
                          </a:solidFill>
                          <a:latin typeface="+mn-lt"/>
                          <a:ea typeface="+mn-ea"/>
                          <a:cs typeface="+mn-cs"/>
                        </a:rPr>
                        <a:t>Streptococcus pneumoniae</a:t>
                      </a:r>
                      <a:endParaRPr lang="el-GR" sz="1800" b="0" i="1" kern="1200" dirty="0" smtClean="0">
                        <a:solidFill>
                          <a:schemeClr val="dk1"/>
                        </a:solidFill>
                        <a:latin typeface="+mn-lt"/>
                        <a:ea typeface="+mn-ea"/>
                        <a:cs typeface="+mn-cs"/>
                      </a:endParaRPr>
                    </a:p>
                    <a:p>
                      <a:endParaRPr lang="el-GR" b="0" i="1" dirty="0"/>
                    </a:p>
                  </a:txBody>
                  <a:tcPr/>
                </a:tc>
              </a:tr>
              <a:tr h="370840">
                <a:tc>
                  <a:txBody>
                    <a:bodyPr/>
                    <a:lstStyle/>
                    <a:p>
                      <a:r>
                        <a:rPr lang="el-GR" sz="1800" b="0" kern="1200" dirty="0" smtClean="0">
                          <a:solidFill>
                            <a:schemeClr val="dk1"/>
                          </a:solidFill>
                          <a:latin typeface="+mn-lt"/>
                          <a:ea typeface="+mn-ea"/>
                          <a:cs typeface="+mn-cs"/>
                        </a:rPr>
                        <a:t>Ζώα:</a:t>
                      </a:r>
                      <a:endParaRPr lang="el-GR" b="0" dirty="0"/>
                    </a:p>
                  </a:txBody>
                  <a:tcPr/>
                </a:tc>
                <a:tc>
                  <a:txBody>
                    <a:bodyPr/>
                    <a:lstStyle/>
                    <a:p>
                      <a:r>
                        <a:rPr lang="en-US" sz="1800" b="0" i="1" kern="1200" dirty="0" smtClean="0">
                          <a:solidFill>
                            <a:schemeClr val="dk1"/>
                          </a:solidFill>
                          <a:latin typeface="+mn-lt"/>
                          <a:ea typeface="+mn-ea"/>
                          <a:cs typeface="+mn-cs"/>
                        </a:rPr>
                        <a:t>Chlamydia psittaci</a:t>
                      </a:r>
                      <a:r>
                        <a:rPr lang="el-GR" sz="1800" b="0" i="1" kern="1200" dirty="0" smtClean="0">
                          <a:solidFill>
                            <a:schemeClr val="dk1"/>
                          </a:solidFill>
                          <a:latin typeface="+mn-lt"/>
                          <a:ea typeface="+mn-ea"/>
                          <a:cs typeface="+mn-cs"/>
                        </a:rPr>
                        <a:t>  (</a:t>
                      </a:r>
                      <a:r>
                        <a:rPr lang="el-GR" sz="1800" b="0" i="0" kern="1200" dirty="0" smtClean="0">
                          <a:solidFill>
                            <a:schemeClr val="dk1"/>
                          </a:solidFill>
                          <a:latin typeface="+mn-lt"/>
                          <a:ea typeface="+mn-ea"/>
                          <a:cs typeface="+mn-cs"/>
                        </a:rPr>
                        <a:t>παπαγάλοι)                                              </a:t>
                      </a:r>
                      <a:r>
                        <a:rPr lang="en-US" sz="1800" b="0" i="1" kern="1200" dirty="0" err="1" smtClean="0">
                          <a:solidFill>
                            <a:schemeClr val="dk1"/>
                          </a:solidFill>
                          <a:latin typeface="+mn-lt"/>
                          <a:ea typeface="+mn-ea"/>
                          <a:cs typeface="+mn-cs"/>
                        </a:rPr>
                        <a:t>Coxiella</a:t>
                      </a:r>
                      <a:r>
                        <a:rPr lang="en-US" sz="1800" b="0" i="1" kern="1200" dirty="0" smtClean="0">
                          <a:solidFill>
                            <a:schemeClr val="dk1"/>
                          </a:solidFill>
                          <a:latin typeface="+mn-lt"/>
                          <a:ea typeface="+mn-ea"/>
                          <a:cs typeface="+mn-cs"/>
                        </a:rPr>
                        <a:t> </a:t>
                      </a:r>
                      <a:r>
                        <a:rPr lang="en-US" sz="1800" b="0" i="1" kern="1200" dirty="0" err="1" smtClean="0">
                          <a:solidFill>
                            <a:schemeClr val="dk1"/>
                          </a:solidFill>
                          <a:latin typeface="+mn-lt"/>
                          <a:ea typeface="+mn-ea"/>
                          <a:cs typeface="+mn-cs"/>
                        </a:rPr>
                        <a:t>burnetti</a:t>
                      </a:r>
                      <a:r>
                        <a:rPr lang="el-GR" sz="1800" b="0" i="1" kern="1200" dirty="0" smtClean="0">
                          <a:solidFill>
                            <a:schemeClr val="dk1"/>
                          </a:solidFill>
                          <a:latin typeface="+mn-lt"/>
                          <a:ea typeface="+mn-ea"/>
                          <a:cs typeface="+mn-cs"/>
                        </a:rPr>
                        <a:t> </a:t>
                      </a:r>
                      <a:r>
                        <a:rPr lang="el-GR" sz="1800" b="0" i="0" kern="1200" dirty="0" smtClean="0">
                          <a:solidFill>
                            <a:schemeClr val="dk1"/>
                          </a:solidFill>
                          <a:latin typeface="+mn-lt"/>
                          <a:ea typeface="+mn-ea"/>
                          <a:cs typeface="+mn-cs"/>
                        </a:rPr>
                        <a:t>(</a:t>
                      </a:r>
                      <a:r>
                        <a:rPr lang="el-GR" sz="1800" b="0" i="0" kern="1200" dirty="0" err="1" smtClean="0">
                          <a:solidFill>
                            <a:schemeClr val="dk1"/>
                          </a:solidFill>
                          <a:latin typeface="+mn-lt"/>
                          <a:ea typeface="+mn-ea"/>
                          <a:cs typeface="+mn-cs"/>
                        </a:rPr>
                        <a:t>γαλακτομικά</a:t>
                      </a:r>
                      <a:r>
                        <a:rPr lang="el-GR" sz="1800" b="0" i="0" kern="1200" dirty="0" smtClean="0">
                          <a:solidFill>
                            <a:schemeClr val="dk1"/>
                          </a:solidFill>
                          <a:latin typeface="+mn-lt"/>
                          <a:ea typeface="+mn-ea"/>
                          <a:cs typeface="+mn-cs"/>
                        </a:rPr>
                        <a:t>)</a:t>
                      </a:r>
                    </a:p>
                    <a:p>
                      <a:endParaRPr lang="el-GR" b="0" i="1" dirty="0"/>
                    </a:p>
                  </a:txBody>
                  <a:tcPr/>
                </a:tc>
              </a:tr>
              <a:tr h="370840">
                <a:tc>
                  <a:txBody>
                    <a:bodyPr/>
                    <a:lstStyle/>
                    <a:p>
                      <a:r>
                        <a:rPr lang="el-GR" sz="1800" b="0" kern="1200" dirty="0" smtClean="0">
                          <a:solidFill>
                            <a:schemeClr val="dk1"/>
                          </a:solidFill>
                          <a:latin typeface="+mn-lt"/>
                          <a:ea typeface="+mn-ea"/>
                          <a:cs typeface="+mn-cs"/>
                        </a:rPr>
                        <a:t>Περιβάλλον:</a:t>
                      </a:r>
                      <a:endParaRPr lang="el-GR" b="0" dirty="0"/>
                    </a:p>
                  </a:txBody>
                  <a:tcPr/>
                </a:tc>
                <a:tc>
                  <a:txBody>
                    <a:bodyPr/>
                    <a:lstStyle/>
                    <a:p>
                      <a:r>
                        <a:rPr lang="en-US" sz="1800" b="0" i="1" kern="1200" dirty="0" smtClean="0">
                          <a:solidFill>
                            <a:schemeClr val="dk1"/>
                          </a:solidFill>
                          <a:latin typeface="+mn-lt"/>
                          <a:ea typeface="+mn-ea"/>
                          <a:cs typeface="+mn-cs"/>
                        </a:rPr>
                        <a:t>Legionella pneumoniae</a:t>
                      </a:r>
                      <a:r>
                        <a:rPr lang="el-GR" sz="1800" b="0" i="1" kern="1200" dirty="0" smtClean="0">
                          <a:solidFill>
                            <a:schemeClr val="dk1"/>
                          </a:solidFill>
                          <a:latin typeface="+mn-lt"/>
                          <a:ea typeface="+mn-ea"/>
                          <a:cs typeface="+mn-cs"/>
                        </a:rPr>
                        <a:t> </a:t>
                      </a:r>
                      <a:r>
                        <a:rPr lang="el-GR" sz="1800" b="0" i="0" kern="1200" dirty="0" smtClean="0">
                          <a:solidFill>
                            <a:schemeClr val="dk1"/>
                          </a:solidFill>
                          <a:latin typeface="+mn-lt"/>
                          <a:ea typeface="+mn-ea"/>
                          <a:cs typeface="+mn-cs"/>
                        </a:rPr>
                        <a:t>(ντους, νερό) </a:t>
                      </a:r>
                      <a:endParaRPr lang="el-GR" b="0" i="0" dirty="0"/>
                    </a:p>
                  </a:txBody>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000232" y="1785926"/>
            <a:ext cx="5357850" cy="369332"/>
          </a:xfrm>
          <a:prstGeom prst="rect">
            <a:avLst/>
          </a:prstGeom>
          <a:noFill/>
          <a:ln>
            <a:solidFill>
              <a:schemeClr val="tx2"/>
            </a:solidFill>
          </a:ln>
        </p:spPr>
        <p:txBody>
          <a:bodyPr wrap="square" rtlCol="0">
            <a:spAutoFit/>
          </a:bodyPr>
          <a:lstStyle/>
          <a:p>
            <a:pPr algn="ctr"/>
            <a:r>
              <a:rPr lang="el-GR" b="1" dirty="0" smtClean="0"/>
              <a:t>Κυστική ίνωση και λοιμώξεις του αναπνευστικού</a:t>
            </a:r>
            <a:endParaRPr lang="el-GR" b="1" dirty="0"/>
          </a:p>
        </p:txBody>
      </p:sp>
      <p:sp>
        <p:nvSpPr>
          <p:cNvPr id="5" name="4 - TextBox"/>
          <p:cNvSpPr txBox="1"/>
          <p:nvPr/>
        </p:nvSpPr>
        <p:spPr>
          <a:xfrm>
            <a:off x="2000232" y="2285992"/>
            <a:ext cx="5357850" cy="3754874"/>
          </a:xfrm>
          <a:prstGeom prst="rect">
            <a:avLst/>
          </a:prstGeom>
          <a:noFill/>
          <a:ln>
            <a:solidFill>
              <a:schemeClr val="accent1"/>
            </a:solidFill>
          </a:ln>
        </p:spPr>
        <p:txBody>
          <a:bodyPr wrap="square" rtlCol="0">
            <a:spAutoFit/>
          </a:bodyPr>
          <a:lstStyle/>
          <a:p>
            <a:r>
              <a:rPr lang="el-GR" sz="1400" dirty="0" smtClean="0"/>
              <a:t>Η κυστική ίνωση είναι κληρονομική ασθένεια που οφείλεται στην μετάλλαξη ενός γονιδίου το οποίο  κωδικοποιεί μια ρυθμιστική πρωτεΐνη. Η πρωτεΐνη ελέγχει την διέλευση χλωρίου διαμέσου των μεμβρανών των επιθηλιακών κυττάρων διαφόρων οργάνων όπως των πνευμόνων, του παγκρέατος </a:t>
            </a:r>
            <a:r>
              <a:rPr lang="el-GR" sz="1400" dirty="0" err="1" smtClean="0"/>
              <a:t>κά</a:t>
            </a:r>
            <a:r>
              <a:rPr lang="el-GR" sz="1400" dirty="0" smtClean="0"/>
              <a:t>. Η πρωτεΐνη και αντίστοιχα το γονίδιο ονομάζεται </a:t>
            </a:r>
            <a:r>
              <a:rPr lang="en-US" sz="1400" dirty="0" smtClean="0"/>
              <a:t>CFTR</a:t>
            </a:r>
            <a:r>
              <a:rPr lang="el-GR" sz="1400" dirty="0" smtClean="0"/>
              <a:t> (</a:t>
            </a:r>
            <a:r>
              <a:rPr lang="el-GR" sz="1400" dirty="0" err="1" smtClean="0"/>
              <a:t>Cystic</a:t>
            </a:r>
            <a:r>
              <a:rPr lang="el-GR" sz="1400" dirty="0" smtClean="0"/>
              <a:t> </a:t>
            </a:r>
            <a:r>
              <a:rPr lang="el-GR" sz="1400" dirty="0" err="1" smtClean="0"/>
              <a:t>Fibrosis</a:t>
            </a:r>
            <a:r>
              <a:rPr lang="el-GR" sz="1400" dirty="0" smtClean="0"/>
              <a:t> </a:t>
            </a:r>
            <a:r>
              <a:rPr lang="el-GR" sz="1400" dirty="0" err="1" smtClean="0"/>
              <a:t>Transmembrane</a:t>
            </a:r>
            <a:r>
              <a:rPr lang="el-GR" sz="1400" dirty="0" smtClean="0"/>
              <a:t> </a:t>
            </a:r>
            <a:r>
              <a:rPr lang="el-GR" sz="1400" dirty="0" err="1" smtClean="0"/>
              <a:t>Regulator</a:t>
            </a:r>
            <a:r>
              <a:rPr lang="el-GR" sz="1400" dirty="0" smtClean="0"/>
              <a:t>).</a:t>
            </a:r>
          </a:p>
          <a:p>
            <a:r>
              <a:rPr lang="el-GR" sz="1400" dirty="0" smtClean="0"/>
              <a:t>Η δυσλειτουργία της πρωτεΐνης έχει αποτέλεσμα τη δημιουργία άφθονων εκκρίσεων που δεν αποβάλλονται εύκολα και οδηγούν σε οργανική δυσλειτουργία και στη αντίστοιχη ασθένεια.</a:t>
            </a:r>
          </a:p>
          <a:p>
            <a:r>
              <a:rPr lang="el-GR" sz="1400" dirty="0" smtClean="0"/>
              <a:t>Σχεδόν όλοι οι ασθενείς αποικίζονται από την παιδική ηλικία με ψευδομονάδα η οποία επιτείνει τη φλεγμονή, με αποτέλεσμα να εγκλωβίζονται στη βλέννα </a:t>
            </a:r>
            <a:r>
              <a:rPr lang="en-US" sz="1400" dirty="0" smtClean="0"/>
              <a:t>DNA</a:t>
            </a:r>
            <a:r>
              <a:rPr lang="el-GR" sz="1400" dirty="0" smtClean="0"/>
              <a:t>, ουδετερόφιλα και βακτηριακές τοξίνες.</a:t>
            </a:r>
          </a:p>
          <a:p>
            <a:r>
              <a:rPr lang="el-GR" sz="1400" dirty="0" smtClean="0"/>
              <a:t>Άλλοι μικροοργανισμοί που αποικίζουν του ασθενείς είναι ο χρυσίζων σταφυλόκοκκος και η </a:t>
            </a:r>
            <a:r>
              <a:rPr lang="en-US" sz="1400" i="1" dirty="0" err="1" smtClean="0"/>
              <a:t>Burkholderia</a:t>
            </a:r>
            <a:r>
              <a:rPr lang="en-US" sz="1400" i="1" dirty="0" smtClean="0"/>
              <a:t> </a:t>
            </a:r>
            <a:r>
              <a:rPr lang="en-US" sz="1400" i="1" dirty="0" err="1" smtClean="0"/>
              <a:t>cepacia</a:t>
            </a:r>
            <a:r>
              <a:rPr lang="en-US" sz="1400" i="1" dirty="0" smtClean="0"/>
              <a:t> </a:t>
            </a:r>
            <a:r>
              <a:rPr lang="el-GR" sz="1400" dirty="0" smtClean="0"/>
              <a:t>(μικρόβιο που μοιάζει με την ψευδομονάδα)   </a:t>
            </a:r>
            <a:endParaRPr lang="el-GR" sz="1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1000100" y="285728"/>
          <a:ext cx="7143800" cy="6004560"/>
        </p:xfrm>
        <a:graphic>
          <a:graphicData uri="http://schemas.openxmlformats.org/drawingml/2006/table">
            <a:tbl>
              <a:tblPr firstRow="1" bandRow="1">
                <a:tableStyleId>{5C22544A-7EE6-4342-B048-85BDC9FD1C3A}</a:tableStyleId>
              </a:tblPr>
              <a:tblGrid>
                <a:gridCol w="3071834"/>
                <a:gridCol w="4071966"/>
              </a:tblGrid>
              <a:tr h="370840">
                <a:tc gridSpan="2">
                  <a:txBody>
                    <a:bodyPr/>
                    <a:lstStyle/>
                    <a:p>
                      <a:pPr algn="ctr"/>
                      <a:r>
                        <a:rPr lang="el-GR" sz="1800" b="1" kern="1200" dirty="0" smtClean="0">
                          <a:solidFill>
                            <a:schemeClr val="lt1"/>
                          </a:solidFill>
                          <a:latin typeface="+mn-lt"/>
                          <a:ea typeface="+mn-ea"/>
                          <a:cs typeface="+mn-cs"/>
                        </a:rPr>
                        <a:t>ΔΙΑΓΝΩΣΗ ΛΟΙΜΩΞΕΩΝ ΚΑΤΩΤΕΡΟΥ</a:t>
                      </a:r>
                    </a:p>
                    <a:p>
                      <a:pPr algn="ctr"/>
                      <a:r>
                        <a:rPr lang="el-GR" sz="1800" b="1" kern="1200" dirty="0" smtClean="0">
                          <a:solidFill>
                            <a:schemeClr val="lt1"/>
                          </a:solidFill>
                          <a:latin typeface="+mn-lt"/>
                          <a:ea typeface="+mn-ea"/>
                          <a:cs typeface="+mn-cs"/>
                        </a:rPr>
                        <a:t>ΑΝΑΠΝΕΥΣΤΙΚΟΥ ΣΥΣΤΗΜΑΤΟΣ</a:t>
                      </a:r>
                    </a:p>
                    <a:p>
                      <a:pPr algn="ctr"/>
                      <a:r>
                        <a:rPr lang="el-GR" dirty="0" smtClean="0"/>
                        <a:t>Λήψη δείγματος </a:t>
                      </a:r>
                      <a:endParaRPr lang="el-GR" dirty="0"/>
                    </a:p>
                  </a:txBody>
                  <a:tcPr/>
                </a:tc>
                <a:tc hMerge="1">
                  <a:txBody>
                    <a:bodyPr/>
                    <a:lstStyle/>
                    <a:p>
                      <a:endParaRPr lang="el-G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dk1"/>
                          </a:solidFill>
                          <a:latin typeface="+mn-lt"/>
                          <a:ea typeface="+mn-ea"/>
                          <a:cs typeface="+mn-cs"/>
                        </a:rPr>
                        <a:t>Πτύελα</a:t>
                      </a:r>
                      <a:endParaRPr lang="el-G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dirty="0" smtClean="0"/>
                        <a:t>Είναι ο πιο</a:t>
                      </a:r>
                      <a:r>
                        <a:rPr lang="el-GR" sz="1600" b="0" baseline="0" dirty="0" smtClean="0"/>
                        <a:t> εύκολος τρόπος. Δεν αποδεικνύει την ακριβή θέση της λοίμωξης, επιμολύνεται εύκολα από τη χλωρίδα της περιοχής, δεν αξιολογείται εύκολα </a:t>
                      </a:r>
                      <a:endParaRPr lang="el-GR" sz="1600" b="0" dirty="0" smtClean="0"/>
                    </a:p>
                    <a:p>
                      <a:endParaRPr lang="el-GR" sz="1600" dirty="0"/>
                    </a:p>
                  </a:txBody>
                  <a:tcPr/>
                </a:tc>
              </a:tr>
              <a:tr h="370840">
                <a:tc>
                  <a:txBody>
                    <a:bodyPr/>
                    <a:lstStyle/>
                    <a:p>
                      <a:r>
                        <a:rPr lang="el-GR" sz="1600" b="0" kern="1200" dirty="0" err="1" smtClean="0">
                          <a:solidFill>
                            <a:schemeClr val="dk1"/>
                          </a:solidFill>
                          <a:latin typeface="+mn-lt"/>
                          <a:ea typeface="+mn-ea"/>
                          <a:cs typeface="+mn-cs"/>
                        </a:rPr>
                        <a:t>Διατραχειακή</a:t>
                      </a:r>
                      <a:r>
                        <a:rPr lang="el-GR" sz="1600" b="0" kern="1200" dirty="0" smtClean="0">
                          <a:solidFill>
                            <a:schemeClr val="dk1"/>
                          </a:solidFill>
                          <a:latin typeface="+mn-lt"/>
                          <a:ea typeface="+mn-ea"/>
                          <a:cs typeface="+mn-cs"/>
                        </a:rPr>
                        <a:t>  και </a:t>
                      </a:r>
                      <a:r>
                        <a:rPr lang="el-GR" sz="1600" b="0" kern="1200" dirty="0" err="1" smtClean="0">
                          <a:solidFill>
                            <a:schemeClr val="dk1"/>
                          </a:solidFill>
                          <a:latin typeface="+mn-lt"/>
                          <a:ea typeface="+mn-ea"/>
                          <a:cs typeface="+mn-cs"/>
                        </a:rPr>
                        <a:t>διαθωρακική</a:t>
                      </a:r>
                      <a:r>
                        <a:rPr lang="el-GR" sz="1600" b="0" kern="1200" baseline="0" dirty="0" smtClean="0">
                          <a:solidFill>
                            <a:schemeClr val="dk1"/>
                          </a:solidFill>
                          <a:latin typeface="+mn-lt"/>
                          <a:ea typeface="+mn-ea"/>
                          <a:cs typeface="+mn-cs"/>
                        </a:rPr>
                        <a:t> </a:t>
                      </a:r>
                      <a:r>
                        <a:rPr lang="el-GR" sz="1600" b="0" kern="1200" dirty="0" smtClean="0">
                          <a:solidFill>
                            <a:schemeClr val="dk1"/>
                          </a:solidFill>
                          <a:latin typeface="+mn-lt"/>
                          <a:ea typeface="+mn-ea"/>
                          <a:cs typeface="+mn-cs"/>
                        </a:rPr>
                        <a:t>αναρρόφηση</a:t>
                      </a:r>
                      <a:endParaRPr lang="el-GR" sz="1600" dirty="0"/>
                    </a:p>
                  </a:txBody>
                  <a:tcPr/>
                </a:tc>
                <a:tc>
                  <a:txBody>
                    <a:bodyPr/>
                    <a:lstStyle/>
                    <a:p>
                      <a:r>
                        <a:rPr lang="el-GR" sz="1600" dirty="0" smtClean="0"/>
                        <a:t>Λήψη δείγματος απευθείας από το σημείο της λοίμωξης.  Πιθανές επιπλοκές όπως αιμορραγία. Σήμερα χρησιμοποιείται ευλύγιστο βρογχοσκόπιο με οπτική ίνα και προφυλαγμένη ειδική «βούρτσα» </a:t>
                      </a:r>
                      <a:endParaRPr lang="el-GR" sz="16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kern="1200" dirty="0" err="1" smtClean="0">
                          <a:solidFill>
                            <a:schemeClr val="dk1"/>
                          </a:solidFill>
                          <a:latin typeface="+mn-lt"/>
                          <a:ea typeface="+mn-ea"/>
                          <a:cs typeface="+mn-cs"/>
                        </a:rPr>
                        <a:t>Τραχειοστομία</a:t>
                      </a:r>
                      <a:r>
                        <a:rPr lang="el-GR" sz="1600" b="0" kern="1200" dirty="0" smtClean="0">
                          <a:solidFill>
                            <a:schemeClr val="dk1"/>
                          </a:solidFill>
                          <a:latin typeface="+mn-lt"/>
                          <a:ea typeface="+mn-ea"/>
                          <a:cs typeface="+mn-cs"/>
                        </a:rPr>
                        <a:t> – </a:t>
                      </a:r>
                      <a:r>
                        <a:rPr lang="el-GR" sz="1600" b="0" kern="1200" dirty="0" err="1" smtClean="0">
                          <a:solidFill>
                            <a:schemeClr val="dk1"/>
                          </a:solidFill>
                          <a:latin typeface="+mn-lt"/>
                          <a:ea typeface="+mn-ea"/>
                          <a:cs typeface="+mn-cs"/>
                        </a:rPr>
                        <a:t>ενδοτραχειακοί</a:t>
                      </a:r>
                      <a:r>
                        <a:rPr lang="el-GR" sz="1600" b="0" kern="1200" dirty="0" smtClean="0">
                          <a:solidFill>
                            <a:schemeClr val="dk1"/>
                          </a:solidFill>
                          <a:latin typeface="+mn-lt"/>
                          <a:ea typeface="+mn-ea"/>
                          <a:cs typeface="+mn-cs"/>
                        </a:rPr>
                        <a:t> σωλήνες</a:t>
                      </a:r>
                      <a:endParaRPr lang="el-GR" sz="1600" b="0" dirty="0" smtClean="0"/>
                    </a:p>
                    <a:p>
                      <a:endParaRPr lang="el-GR" sz="1600" dirty="0"/>
                    </a:p>
                  </a:txBody>
                  <a:tcPr/>
                </a:tc>
                <a:tc>
                  <a:txBody>
                    <a:bodyPr/>
                    <a:lstStyle/>
                    <a:p>
                      <a:r>
                        <a:rPr lang="el-GR" sz="1600" dirty="0" smtClean="0"/>
                        <a:t>Λήψη δείγματος από στόμιο</a:t>
                      </a:r>
                      <a:r>
                        <a:rPr lang="el-GR" sz="1600" baseline="0" dirty="0" smtClean="0"/>
                        <a:t> της τραχείας που ανοίγεται χειρουργικά</a:t>
                      </a:r>
                      <a:endParaRPr lang="el-GR" sz="16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dk1"/>
                          </a:solidFill>
                          <a:latin typeface="+mn-lt"/>
                          <a:ea typeface="+mn-ea"/>
                          <a:cs typeface="+mn-cs"/>
                        </a:rPr>
                        <a:t>Βρογχοσκόπηση</a:t>
                      </a:r>
                    </a:p>
                    <a:p>
                      <a:endParaRPr lang="el-GR" sz="1600" dirty="0"/>
                    </a:p>
                  </a:txBody>
                  <a:tcPr/>
                </a:tc>
                <a:tc>
                  <a:txBody>
                    <a:bodyPr/>
                    <a:lstStyle/>
                    <a:p>
                      <a:r>
                        <a:rPr lang="el-GR" sz="1600" dirty="0" smtClean="0"/>
                        <a:t>Λήψη δείγματος με βρογχοσκόπιο (λεπτός, εύκαμπτος σωλήνας που εισάγεται από τη μύτη στο πίσω μέρος του λαιμού και από εκεί στο λάρυγγα, την τραχεία και τους βρόγχους</a:t>
                      </a:r>
                      <a:endParaRPr lang="el-GR" sz="16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dk1"/>
                          </a:solidFill>
                          <a:latin typeface="+mn-lt"/>
                          <a:ea typeface="+mn-ea"/>
                          <a:cs typeface="+mn-cs"/>
                        </a:rPr>
                        <a:t>Βιοψία πνεύμονα</a:t>
                      </a:r>
                      <a:endParaRPr lang="el-GR" sz="1600" b="0" dirty="0" smtClean="0"/>
                    </a:p>
                    <a:p>
                      <a:endParaRPr lang="el-GR" sz="1600" dirty="0"/>
                    </a:p>
                  </a:txBody>
                  <a:tcPr/>
                </a:tc>
                <a:tc>
                  <a:txBody>
                    <a:bodyPr/>
                    <a:lstStyle/>
                    <a:p>
                      <a:r>
                        <a:rPr lang="el-GR" sz="1600" dirty="0" smtClean="0"/>
                        <a:t>Δια μέσου βρογχοσκοπίου μετά από θωρακεκτομή </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τραχειοστομία τι είναι"/>
          <p:cNvPicPr>
            <a:picLocks noChangeAspect="1" noChangeArrowheads="1"/>
          </p:cNvPicPr>
          <p:nvPr/>
        </p:nvPicPr>
        <p:blipFill>
          <a:blip r:embed="rId2" cstate="print"/>
          <a:srcRect/>
          <a:stretch>
            <a:fillRect/>
          </a:stretch>
        </p:blipFill>
        <p:spPr bwMode="auto">
          <a:xfrm>
            <a:off x="285720" y="1142985"/>
            <a:ext cx="3929090" cy="3429024"/>
          </a:xfrm>
          <a:prstGeom prst="rect">
            <a:avLst/>
          </a:prstGeom>
          <a:noFill/>
        </p:spPr>
      </p:pic>
      <p:pic>
        <p:nvPicPr>
          <p:cNvPr id="1027" name="Picture 3" descr="C:\Documents and Settings\Eleni\Τα έγγραφά μου\Downloads\brogxoskopisi1.jpg"/>
          <p:cNvPicPr>
            <a:picLocks noChangeAspect="1" noChangeArrowheads="1"/>
          </p:cNvPicPr>
          <p:nvPr/>
        </p:nvPicPr>
        <p:blipFill>
          <a:blip r:embed="rId3" cstate="print"/>
          <a:srcRect b="6123"/>
          <a:stretch>
            <a:fillRect/>
          </a:stretch>
        </p:blipFill>
        <p:spPr bwMode="auto">
          <a:xfrm>
            <a:off x="4929190" y="1214422"/>
            <a:ext cx="3929090" cy="3357586"/>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2285984" y="845090"/>
            <a:ext cx="4643470" cy="369332"/>
          </a:xfrm>
          <a:prstGeom prst="rect">
            <a:avLst/>
          </a:prstGeom>
          <a:noFill/>
        </p:spPr>
        <p:txBody>
          <a:bodyPr wrap="square" rtlCol="0">
            <a:spAutoFit/>
          </a:bodyPr>
          <a:lstStyle/>
          <a:p>
            <a:pPr lvl="0" algn="ctr"/>
            <a:r>
              <a:rPr lang="el-GR" b="1" dirty="0" smtClean="0">
                <a:solidFill>
                  <a:schemeClr val="bg1"/>
                </a:solidFill>
              </a:rPr>
              <a:t>Εξέταση πτυέλων</a:t>
            </a:r>
            <a:endParaRPr lang="el-G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3286116" y="1571612"/>
            <a:ext cx="3429024" cy="646331"/>
          </a:xfrm>
          <a:prstGeom prst="rect">
            <a:avLst/>
          </a:prstGeom>
          <a:noFill/>
          <a:ln>
            <a:solidFill>
              <a:schemeClr val="tx2"/>
            </a:solidFill>
          </a:ln>
        </p:spPr>
        <p:txBody>
          <a:bodyPr wrap="square" rtlCol="0">
            <a:spAutoFit/>
          </a:bodyPr>
          <a:lstStyle/>
          <a:p>
            <a:pPr algn="ctr"/>
            <a:r>
              <a:rPr lang="el-GR" b="1" dirty="0" smtClean="0"/>
              <a:t>Λήψη και μεταφορά δείγματος πτυέλων</a:t>
            </a:r>
            <a:endParaRPr lang="el-GR" b="1" dirty="0"/>
          </a:p>
        </p:txBody>
      </p:sp>
      <p:sp>
        <p:nvSpPr>
          <p:cNvPr id="5" name="4 - TextBox"/>
          <p:cNvSpPr txBox="1"/>
          <p:nvPr/>
        </p:nvSpPr>
        <p:spPr>
          <a:xfrm>
            <a:off x="3286116" y="2285992"/>
            <a:ext cx="3429024" cy="3108543"/>
          </a:xfrm>
          <a:prstGeom prst="rect">
            <a:avLst/>
          </a:prstGeom>
          <a:noFill/>
          <a:ln>
            <a:solidFill>
              <a:schemeClr val="tx2">
                <a:lumMod val="75000"/>
              </a:schemeClr>
            </a:solidFill>
          </a:ln>
        </p:spPr>
        <p:txBody>
          <a:bodyPr wrap="square" rtlCol="0">
            <a:spAutoFit/>
          </a:bodyPr>
          <a:lstStyle/>
          <a:p>
            <a:r>
              <a:rPr lang="el-GR" sz="1400" dirty="0" smtClean="0"/>
              <a:t>Η λήψη δείγματος γίνεται το πρωί που τα πτύελα είναι σε μεγαλύτερη συγκέντρωση</a:t>
            </a:r>
          </a:p>
          <a:p>
            <a:pPr>
              <a:buFont typeface="Wingdings" pitchFamily="2" charset="2"/>
              <a:buChar char="Ø"/>
            </a:pPr>
            <a:r>
              <a:rPr lang="el-GR" sz="1400" dirty="0" smtClean="0"/>
              <a:t>Ο ασθενής ξεπλένει καλά το στόμα του με νερό</a:t>
            </a:r>
          </a:p>
          <a:p>
            <a:pPr>
              <a:buFont typeface="Wingdings" pitchFamily="2" charset="2"/>
              <a:buChar char="Ø"/>
            </a:pPr>
            <a:r>
              <a:rPr lang="el-GR" sz="1400" dirty="0" smtClean="0"/>
              <a:t>Σηκώνεται όρθιος και παίρνει πολύ βαθιά ανάσα για να γεμίσει τους πνεύμονες</a:t>
            </a:r>
          </a:p>
          <a:p>
            <a:pPr>
              <a:buFont typeface="Wingdings" pitchFamily="2" charset="2"/>
              <a:buChar char="Ø"/>
            </a:pPr>
            <a:r>
              <a:rPr lang="el-GR" sz="1400" dirty="0" smtClean="0"/>
              <a:t>Εκπνέει με μια αναπνοή, βήχοντας βαθιά σε αποστειρωμένο ευρύστομο δοχείο</a:t>
            </a:r>
          </a:p>
          <a:p>
            <a:pPr>
              <a:buFont typeface="Wingdings" pitchFamily="2" charset="2"/>
              <a:buChar char="Ø"/>
            </a:pPr>
            <a:r>
              <a:rPr lang="el-GR" sz="1400" dirty="0" smtClean="0"/>
              <a:t>Το δοχείο κλείνει και μεταφέρεται για εξέταση το συντομότερο δυνατό, γιατί οι μικροοργανισμοί </a:t>
            </a:r>
            <a:r>
              <a:rPr lang="en-US" sz="1400" i="1" dirty="0" smtClean="0"/>
              <a:t>H. Influenza</a:t>
            </a:r>
            <a:r>
              <a:rPr lang="el-GR" sz="1400" i="1" dirty="0" smtClean="0"/>
              <a:t> </a:t>
            </a:r>
            <a:r>
              <a:rPr lang="el-GR" sz="1400" dirty="0" smtClean="0"/>
              <a:t>και</a:t>
            </a:r>
            <a:r>
              <a:rPr lang="en-US" sz="1400" i="1" dirty="0" smtClean="0"/>
              <a:t> S. pneumoniae </a:t>
            </a:r>
            <a:r>
              <a:rPr lang="en-US" sz="1400" dirty="0" smtClean="0"/>
              <a:t> </a:t>
            </a:r>
            <a:r>
              <a:rPr lang="el-GR" sz="1400" dirty="0" smtClean="0"/>
              <a:t>που απομονώνονται συχνά  είναι ευαίσθητοι και δε διατηρούνται στα πτύελα</a:t>
            </a:r>
            <a:endParaRPr lang="el-GR" sz="1400" dirty="0"/>
          </a:p>
        </p:txBody>
      </p:sp>
      <p:sp>
        <p:nvSpPr>
          <p:cNvPr id="6" name="5 - TextBox"/>
          <p:cNvSpPr txBox="1"/>
          <p:nvPr/>
        </p:nvSpPr>
        <p:spPr>
          <a:xfrm>
            <a:off x="285720" y="4143380"/>
            <a:ext cx="2714644" cy="1600438"/>
          </a:xfrm>
          <a:prstGeom prst="rect">
            <a:avLst/>
          </a:prstGeom>
          <a:noFill/>
          <a:ln>
            <a:solidFill>
              <a:schemeClr val="accent2"/>
            </a:solidFill>
          </a:ln>
        </p:spPr>
        <p:txBody>
          <a:bodyPr wrap="square" rtlCol="0">
            <a:spAutoFit/>
          </a:bodyPr>
          <a:lstStyle/>
          <a:p>
            <a:r>
              <a:rPr lang="el-GR" sz="1400" dirty="0" smtClean="0"/>
              <a:t>Το δείγμα των πτυέλων πρέπει να λαμβάνεται με ιδιαίτερη προσοχή ώστε να αποφεύγεται η επιμόλυνση από τη χλωρίδα του ρινοφάρυγγα. Επίσης, πρέπει να συλλέγονται πτύελα και όχι σίελος ή εκκρίσεις του ρινοφάρυγγα</a:t>
            </a:r>
            <a:endParaRPr lang="el-GR" sz="14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283972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sz="1800" b="1" kern="1200" dirty="0" smtClean="0">
                          <a:solidFill>
                            <a:schemeClr val="lt1"/>
                          </a:solidFill>
                          <a:latin typeface="+mn-lt"/>
                          <a:ea typeface="+mn-ea"/>
                          <a:cs typeface="+mn-cs"/>
                        </a:rPr>
                        <a:t>Μακροσκοπική εξέταση πτυέλων</a:t>
                      </a:r>
                      <a:endParaRPr lang="el-GR" dirty="0"/>
                    </a:p>
                  </a:txBody>
                  <a:tcPr/>
                </a:tc>
                <a:tc hMerge="1">
                  <a:txBody>
                    <a:bodyPr/>
                    <a:lstStyle/>
                    <a:p>
                      <a:endParaRPr lang="el-GR" dirty="0"/>
                    </a:p>
                  </a:txBody>
                  <a:tcPr/>
                </a:tc>
              </a:tr>
              <a:tr h="370840">
                <a:tc>
                  <a:txBody>
                    <a:bodyPr/>
                    <a:lstStyle/>
                    <a:p>
                      <a:r>
                        <a:rPr lang="el-GR" sz="1600" b="0" kern="1200" dirty="0" smtClean="0">
                          <a:solidFill>
                            <a:schemeClr val="dk1"/>
                          </a:solidFill>
                          <a:latin typeface="+mn-lt"/>
                          <a:ea typeface="+mn-ea"/>
                          <a:cs typeface="+mn-cs"/>
                        </a:rPr>
                        <a:t>Έλεγχος ποσότητας: </a:t>
                      </a:r>
                    </a:p>
                    <a:p>
                      <a:r>
                        <a:rPr lang="el-GR" sz="1600" b="0" kern="1200" dirty="0" smtClean="0">
                          <a:solidFill>
                            <a:schemeClr val="dk1"/>
                          </a:solidFill>
                          <a:latin typeface="+mn-lt"/>
                          <a:ea typeface="+mn-ea"/>
                          <a:cs typeface="+mn-cs"/>
                        </a:rPr>
                        <a:t>    </a:t>
                      </a:r>
                      <a:endParaRPr lang="el-GR" sz="1600" b="0" dirty="0"/>
                    </a:p>
                  </a:txBody>
                  <a:tcPr/>
                </a:tc>
                <a:tc>
                  <a:txBody>
                    <a:bodyPr/>
                    <a:lstStyle/>
                    <a:p>
                      <a:r>
                        <a:rPr lang="el-GR" sz="1600" b="0" kern="1200" dirty="0" smtClean="0">
                          <a:solidFill>
                            <a:schemeClr val="dk1"/>
                          </a:solidFill>
                          <a:latin typeface="+mn-lt"/>
                          <a:ea typeface="+mn-ea"/>
                          <a:cs typeface="+mn-cs"/>
                        </a:rPr>
                        <a:t> αρκετή για επεξεργασία </a:t>
                      </a:r>
                      <a:endParaRPr lang="el-GR" sz="1600" b="0" dirty="0"/>
                    </a:p>
                  </a:txBody>
                  <a:tcPr/>
                </a:tc>
              </a:tr>
              <a:tr h="370840">
                <a:tc>
                  <a:txBody>
                    <a:bodyPr/>
                    <a:lstStyle/>
                    <a:p>
                      <a:r>
                        <a:rPr lang="el-GR" sz="1600" b="0" kern="1200" dirty="0" smtClean="0">
                          <a:solidFill>
                            <a:schemeClr val="dk1"/>
                          </a:solidFill>
                          <a:latin typeface="+mn-lt"/>
                          <a:ea typeface="+mn-ea"/>
                          <a:cs typeface="+mn-cs"/>
                        </a:rPr>
                        <a:t>Έλεγχος χρώματος:</a:t>
                      </a:r>
                    </a:p>
                    <a:p>
                      <a:r>
                        <a:rPr lang="el-GR" sz="1600" b="0" kern="1200" dirty="0" smtClean="0">
                          <a:solidFill>
                            <a:schemeClr val="dk1"/>
                          </a:solidFill>
                          <a:latin typeface="+mn-lt"/>
                          <a:ea typeface="+mn-ea"/>
                          <a:cs typeface="+mn-cs"/>
                        </a:rPr>
                        <a:t>                                            </a:t>
                      </a:r>
                    </a:p>
                    <a:p>
                      <a:r>
                        <a:rPr lang="el-GR" sz="1600" b="0" kern="1200" dirty="0" smtClean="0">
                          <a:solidFill>
                            <a:schemeClr val="dk1"/>
                          </a:solidFill>
                          <a:latin typeface="+mn-lt"/>
                          <a:ea typeface="+mn-ea"/>
                          <a:cs typeface="+mn-cs"/>
                        </a:rPr>
                        <a:t> </a:t>
                      </a:r>
                      <a:endParaRPr lang="el-GR" sz="1600" b="0" dirty="0"/>
                    </a:p>
                  </a:txBody>
                  <a:tcPr/>
                </a:tc>
                <a:tc>
                  <a:txBody>
                    <a:bodyPr/>
                    <a:lstStyle/>
                    <a:p>
                      <a:r>
                        <a:rPr lang="el-GR" sz="1600" b="0" kern="1200" dirty="0" smtClean="0">
                          <a:solidFill>
                            <a:schemeClr val="dk1"/>
                          </a:solidFill>
                          <a:latin typeface="+mn-lt"/>
                          <a:ea typeface="+mn-ea"/>
                          <a:cs typeface="+mn-cs"/>
                        </a:rPr>
                        <a:t>κιτρινοπράσινο = πύον</a:t>
                      </a:r>
                      <a:endParaRPr lang="en-US" sz="1600" b="0" kern="1200" dirty="0" smtClean="0">
                        <a:solidFill>
                          <a:schemeClr val="dk1"/>
                        </a:solidFill>
                        <a:latin typeface="+mn-lt"/>
                        <a:ea typeface="+mn-ea"/>
                        <a:cs typeface="+mn-cs"/>
                      </a:endParaRPr>
                    </a:p>
                    <a:p>
                      <a:r>
                        <a:rPr lang="el-GR" sz="1600" b="0" kern="1200" dirty="0" smtClean="0">
                          <a:solidFill>
                            <a:schemeClr val="dk1"/>
                          </a:solidFill>
                          <a:latin typeface="+mn-lt"/>
                          <a:ea typeface="+mn-ea"/>
                          <a:cs typeface="+mn-cs"/>
                        </a:rPr>
                        <a:t>κόκκινο = αίμα</a:t>
                      </a:r>
                    </a:p>
                    <a:p>
                      <a:r>
                        <a:rPr lang="el-GR" sz="1600" b="0" kern="1200" dirty="0" smtClean="0">
                          <a:solidFill>
                            <a:schemeClr val="dk1"/>
                          </a:solidFill>
                          <a:latin typeface="+mn-lt"/>
                          <a:ea typeface="+mn-ea"/>
                          <a:cs typeface="+mn-cs"/>
                        </a:rPr>
                        <a:t>Χρώμα</a:t>
                      </a:r>
                      <a:r>
                        <a:rPr lang="el-GR" sz="1600" b="0" kern="1200" baseline="0" dirty="0" smtClean="0">
                          <a:solidFill>
                            <a:schemeClr val="dk1"/>
                          </a:solidFill>
                          <a:latin typeface="+mn-lt"/>
                          <a:ea typeface="+mn-ea"/>
                          <a:cs typeface="+mn-cs"/>
                        </a:rPr>
                        <a:t> σαν σ</a:t>
                      </a:r>
                      <a:r>
                        <a:rPr lang="el-GR" sz="1600" b="0" kern="1200" dirty="0" smtClean="0">
                          <a:solidFill>
                            <a:schemeClr val="dk1"/>
                          </a:solidFill>
                          <a:latin typeface="+mn-lt"/>
                          <a:ea typeface="+mn-ea"/>
                          <a:cs typeface="+mn-cs"/>
                        </a:rPr>
                        <a:t>κουριά =</a:t>
                      </a:r>
                      <a:r>
                        <a:rPr lang="el-GR" sz="1600" b="0" kern="1200" baseline="0" dirty="0" smtClean="0">
                          <a:solidFill>
                            <a:schemeClr val="dk1"/>
                          </a:solidFill>
                          <a:latin typeface="+mn-lt"/>
                          <a:ea typeface="+mn-ea"/>
                          <a:cs typeface="+mn-cs"/>
                        </a:rPr>
                        <a:t> συλλογή αίματος από παλιά</a:t>
                      </a:r>
                    </a:p>
                    <a:p>
                      <a:endParaRPr lang="el-GR" sz="1600" b="0" dirty="0"/>
                    </a:p>
                  </a:txBody>
                  <a:tcPr/>
                </a:tc>
              </a:tr>
              <a:tr h="370840">
                <a:tc>
                  <a:txBody>
                    <a:bodyPr/>
                    <a:lstStyle/>
                    <a:p>
                      <a:r>
                        <a:rPr lang="el-GR" sz="1600" b="0" kern="1200" dirty="0" smtClean="0">
                          <a:solidFill>
                            <a:schemeClr val="dk1"/>
                          </a:solidFill>
                          <a:latin typeface="+mn-lt"/>
                          <a:ea typeface="+mn-ea"/>
                          <a:cs typeface="+mn-cs"/>
                        </a:rPr>
                        <a:t>Έλεγχος όψης: </a:t>
                      </a:r>
                      <a:endParaRPr lang="el-GR" sz="1600" b="0" dirty="0"/>
                    </a:p>
                  </a:txBody>
                  <a:tcPr/>
                </a:tc>
                <a:tc>
                  <a:txBody>
                    <a:bodyPr/>
                    <a:lstStyle/>
                    <a:p>
                      <a:r>
                        <a:rPr lang="el-GR" sz="1600" b="0" kern="1200" dirty="0" smtClean="0">
                          <a:solidFill>
                            <a:schemeClr val="dk1"/>
                          </a:solidFill>
                          <a:latin typeface="+mn-lt"/>
                          <a:ea typeface="+mn-ea"/>
                          <a:cs typeface="+mn-cs"/>
                        </a:rPr>
                        <a:t>πυώδης, βλεννώδης, αφρώδης</a:t>
                      </a:r>
                    </a:p>
                    <a:p>
                      <a:endParaRPr lang="el-GR" sz="1600" b="0" dirty="0"/>
                    </a:p>
                  </a:txBody>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214290"/>
          <a:ext cx="6905652" cy="5948680"/>
        </p:xfrm>
        <a:graphic>
          <a:graphicData uri="http://schemas.openxmlformats.org/drawingml/2006/table">
            <a:tbl>
              <a:tblPr firstRow="1" bandRow="1">
                <a:tableStyleId>{5C22544A-7EE6-4342-B048-85BDC9FD1C3A}</a:tableStyleId>
              </a:tblPr>
              <a:tblGrid>
                <a:gridCol w="3452826"/>
                <a:gridCol w="3452826"/>
              </a:tblGrid>
              <a:tr h="370840">
                <a:tc gridSpan="2">
                  <a:txBody>
                    <a:bodyPr/>
                    <a:lstStyle/>
                    <a:p>
                      <a:pPr algn="ctr"/>
                      <a:r>
                        <a:rPr lang="el-GR" sz="1800" b="1" kern="1200" dirty="0" smtClean="0">
                          <a:solidFill>
                            <a:schemeClr val="lt1"/>
                          </a:solidFill>
                          <a:latin typeface="+mn-lt"/>
                          <a:ea typeface="+mn-ea"/>
                          <a:cs typeface="+mn-cs"/>
                        </a:rPr>
                        <a:t>Μικροσκοπική εξέταση πτυέλων</a:t>
                      </a:r>
                      <a:endParaRPr lang="el-GR" dirty="0"/>
                    </a:p>
                  </a:txBody>
                  <a:tcPr/>
                </a:tc>
                <a:tc hMerge="1">
                  <a:txBody>
                    <a:bodyPr/>
                    <a:lstStyle/>
                    <a:p>
                      <a:endParaRPr lang="el-GR" dirty="0"/>
                    </a:p>
                  </a:txBody>
                  <a:tcPr/>
                </a:tc>
              </a:tr>
              <a:tr h="370840">
                <a:tc>
                  <a:txBody>
                    <a:bodyPr/>
                    <a:lstStyle/>
                    <a:p>
                      <a:r>
                        <a:rPr lang="el-GR" sz="1600" b="0" u="none" kern="1200" dirty="0" smtClean="0">
                          <a:solidFill>
                            <a:schemeClr val="dk1"/>
                          </a:solidFill>
                          <a:latin typeface="+mn-lt"/>
                          <a:ea typeface="+mn-ea"/>
                          <a:cs typeface="+mn-cs"/>
                        </a:rPr>
                        <a:t>Νωπό παρασκεύασμα</a:t>
                      </a:r>
                      <a:endParaRPr lang="el-GR" sz="1600" b="0" dirty="0"/>
                    </a:p>
                  </a:txBody>
                  <a:tcPr/>
                </a:tc>
                <a:tc>
                  <a:txBody>
                    <a:bodyPr/>
                    <a:lstStyle/>
                    <a:p>
                      <a:r>
                        <a:rPr lang="el-GR" sz="1600" b="0" kern="1200" dirty="0" smtClean="0">
                          <a:solidFill>
                            <a:schemeClr val="dk1"/>
                          </a:solidFill>
                          <a:latin typeface="+mn-lt"/>
                          <a:ea typeface="+mn-ea"/>
                          <a:cs typeface="+mn-cs"/>
                        </a:rPr>
                        <a:t>Προσθήκη ΚΟΗ 10%                                             (καταστροφή έμορφων στοιχείων)                                              Ανίχνευση ασπέργιλλου</a:t>
                      </a:r>
                    </a:p>
                    <a:p>
                      <a:endParaRPr lang="el-GR" sz="1600" b="0" dirty="0"/>
                    </a:p>
                  </a:txBody>
                  <a:tcPr/>
                </a:tc>
              </a:tr>
              <a:tr h="370840">
                <a:tc>
                  <a:txBody>
                    <a:bodyPr/>
                    <a:lstStyle/>
                    <a:p>
                      <a:r>
                        <a:rPr lang="el-GR" sz="1600" b="0" u="none" kern="1200" dirty="0" smtClean="0">
                          <a:solidFill>
                            <a:schemeClr val="dk1"/>
                          </a:solidFill>
                          <a:latin typeface="+mn-lt"/>
                          <a:ea typeface="+mn-ea"/>
                          <a:cs typeface="+mn-cs"/>
                        </a:rPr>
                        <a:t>Χρώση </a:t>
                      </a:r>
                      <a:r>
                        <a:rPr lang="en-US" sz="1600" b="0" u="none" kern="1200" dirty="0" smtClean="0">
                          <a:solidFill>
                            <a:schemeClr val="dk1"/>
                          </a:solidFill>
                          <a:latin typeface="+mn-lt"/>
                          <a:ea typeface="+mn-ea"/>
                          <a:cs typeface="+mn-cs"/>
                        </a:rPr>
                        <a:t>Gram</a:t>
                      </a:r>
                      <a:endParaRPr lang="el-GR" sz="1600" b="0" u="none" kern="1200" dirty="0" smtClean="0">
                        <a:solidFill>
                          <a:schemeClr val="dk1"/>
                        </a:solidFill>
                        <a:latin typeface="+mn-lt"/>
                        <a:ea typeface="+mn-ea"/>
                        <a:cs typeface="+mn-cs"/>
                      </a:endParaRPr>
                    </a:p>
                    <a:p>
                      <a:endParaRPr lang="el-GR" sz="1600" b="0" kern="1200" dirty="0" smtClean="0">
                        <a:solidFill>
                          <a:schemeClr val="dk1"/>
                        </a:solidFill>
                        <a:latin typeface="+mn-lt"/>
                        <a:ea typeface="+mn-ea"/>
                        <a:cs typeface="+mn-cs"/>
                      </a:endParaRPr>
                    </a:p>
                    <a:p>
                      <a:endParaRPr lang="el-GR" sz="1600" b="0" dirty="0"/>
                    </a:p>
                  </a:txBody>
                  <a:tcPr/>
                </a:tc>
                <a:tc>
                  <a:txBody>
                    <a:bodyPr/>
                    <a:lstStyle/>
                    <a:p>
                      <a:r>
                        <a:rPr lang="el-GR" sz="1600" b="0" kern="1200" dirty="0" smtClean="0">
                          <a:solidFill>
                            <a:schemeClr val="dk1"/>
                          </a:solidFill>
                          <a:latin typeface="+mn-lt"/>
                          <a:ea typeface="+mn-ea"/>
                          <a:cs typeface="+mn-cs"/>
                        </a:rPr>
                        <a:t>Παρατηρούνται:</a:t>
                      </a:r>
                    </a:p>
                    <a:p>
                      <a:r>
                        <a:rPr lang="el-GR" sz="1600" b="0" kern="1200" dirty="0" smtClean="0">
                          <a:solidFill>
                            <a:schemeClr val="dk1"/>
                          </a:solidFill>
                          <a:latin typeface="+mn-lt"/>
                          <a:ea typeface="+mn-ea"/>
                          <a:cs typeface="+mn-cs"/>
                        </a:rPr>
                        <a:t>● Έμμορφα στοιχεία</a:t>
                      </a:r>
                    </a:p>
                    <a:p>
                      <a:r>
                        <a:rPr lang="el-GR" sz="1600" b="0" kern="1200" dirty="0" smtClean="0">
                          <a:solidFill>
                            <a:schemeClr val="dk1"/>
                          </a:solidFill>
                          <a:latin typeface="+mn-lt"/>
                          <a:ea typeface="+mn-ea"/>
                          <a:cs typeface="+mn-cs"/>
                        </a:rPr>
                        <a:t>● Βακτήρια</a:t>
                      </a:r>
                    </a:p>
                    <a:p>
                      <a:r>
                        <a:rPr lang="el-GR" sz="1600" b="0" kern="1200" dirty="0" smtClean="0">
                          <a:solidFill>
                            <a:schemeClr val="dk1"/>
                          </a:solidFill>
                          <a:latin typeface="+mn-lt"/>
                          <a:ea typeface="+mn-ea"/>
                          <a:cs typeface="+mn-cs"/>
                        </a:rPr>
                        <a:t>● Μύκητες</a:t>
                      </a:r>
                      <a:endParaRPr lang="el-GR" sz="16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u="none" kern="1200" dirty="0" smtClean="0">
                          <a:solidFill>
                            <a:schemeClr val="dk1"/>
                          </a:solidFill>
                          <a:latin typeface="+mn-lt"/>
                          <a:ea typeface="+mn-ea"/>
                          <a:cs typeface="+mn-cs"/>
                        </a:rPr>
                        <a:t>Μικροσκόπηση 10Χ – αρίθμηση κυττάρων</a:t>
                      </a:r>
                    </a:p>
                    <a:p>
                      <a:endParaRPr lang="el-GR" sz="1600" b="0" dirty="0"/>
                    </a:p>
                  </a:txBody>
                  <a:tcPr/>
                </a:tc>
                <a:tc>
                  <a:txBody>
                    <a:bodyPr/>
                    <a:lstStyle/>
                    <a:p>
                      <a:pPr lvl="0"/>
                      <a:r>
                        <a:rPr lang="el-GR" sz="1600" b="0" kern="1200" dirty="0" smtClean="0">
                          <a:solidFill>
                            <a:schemeClr val="dk1"/>
                          </a:solidFill>
                          <a:latin typeface="+mn-lt"/>
                          <a:ea typeface="+mn-ea"/>
                          <a:cs typeface="+mn-cs"/>
                        </a:rPr>
                        <a:t>&gt; 25 ουδετερόφιλα και &lt; 10 επιθηλιακά / οπτικό πεδίο </a:t>
                      </a:r>
                      <a:r>
                        <a:rPr lang="el-GR" sz="1600" b="0" kern="1200" dirty="0" smtClean="0">
                          <a:solidFill>
                            <a:schemeClr val="dk1"/>
                          </a:solidFill>
                          <a:latin typeface="+mn-lt"/>
                          <a:ea typeface="+mn-ea"/>
                          <a:cs typeface="+mn-cs"/>
                          <a:sym typeface="Wingdings" pitchFamily="2" charset="2"/>
                        </a:rPr>
                        <a:t></a:t>
                      </a:r>
                      <a:r>
                        <a:rPr lang="el-GR" sz="1600" b="0" kern="1200" dirty="0" smtClean="0">
                          <a:solidFill>
                            <a:schemeClr val="dk1"/>
                          </a:solidFill>
                          <a:latin typeface="+mn-lt"/>
                          <a:ea typeface="+mn-ea"/>
                          <a:cs typeface="+mn-cs"/>
                        </a:rPr>
                        <a:t> </a:t>
                      </a:r>
                    </a:p>
                    <a:p>
                      <a:r>
                        <a:rPr lang="el-GR" sz="1600" b="0" kern="1200" dirty="0" smtClean="0">
                          <a:solidFill>
                            <a:schemeClr val="dk1"/>
                          </a:solidFill>
                          <a:latin typeface="+mn-lt"/>
                          <a:ea typeface="+mn-ea"/>
                          <a:cs typeface="+mn-cs"/>
                        </a:rPr>
                        <a:t>Δεν υπάρχει επιμόλυνση</a:t>
                      </a:r>
                    </a:p>
                    <a:p>
                      <a:pPr lvl="0"/>
                      <a:r>
                        <a:rPr lang="el-GR" sz="1600" b="0" kern="1200" dirty="0" smtClean="0">
                          <a:solidFill>
                            <a:schemeClr val="dk1"/>
                          </a:solidFill>
                          <a:latin typeface="+mn-lt"/>
                          <a:ea typeface="+mn-ea"/>
                          <a:cs typeface="+mn-cs"/>
                        </a:rPr>
                        <a:t> &gt; 25 επιθηλιακά </a:t>
                      </a:r>
                      <a:r>
                        <a:rPr lang="el-GR" sz="1600" b="0" kern="1200" dirty="0" smtClean="0">
                          <a:solidFill>
                            <a:schemeClr val="dk1"/>
                          </a:solidFill>
                          <a:latin typeface="+mn-lt"/>
                          <a:ea typeface="+mn-ea"/>
                          <a:cs typeface="+mn-cs"/>
                          <a:sym typeface="Wingdings" pitchFamily="2" charset="2"/>
                        </a:rPr>
                        <a:t></a:t>
                      </a:r>
                      <a:r>
                        <a:rPr lang="el-GR" sz="1600" b="0" kern="1200" dirty="0" smtClean="0">
                          <a:solidFill>
                            <a:schemeClr val="dk1"/>
                          </a:solidFill>
                          <a:latin typeface="+mn-lt"/>
                          <a:ea typeface="+mn-ea"/>
                          <a:cs typeface="+mn-cs"/>
                        </a:rPr>
                        <a:t>  επιμόλυνση</a:t>
                      </a:r>
                    </a:p>
                    <a:p>
                      <a:endParaRPr lang="el-GR" sz="16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dk1"/>
                          </a:solidFill>
                          <a:latin typeface="+mn-lt"/>
                          <a:ea typeface="+mn-ea"/>
                          <a:cs typeface="+mn-cs"/>
                        </a:rPr>
                        <a:t>Χρώσεις </a:t>
                      </a:r>
                      <a:r>
                        <a:rPr lang="en-US" sz="1600" b="0" kern="1200" dirty="0" err="1" smtClean="0">
                          <a:solidFill>
                            <a:schemeClr val="dk1"/>
                          </a:solidFill>
                          <a:latin typeface="+mn-lt"/>
                          <a:ea typeface="+mn-ea"/>
                          <a:cs typeface="+mn-cs"/>
                        </a:rPr>
                        <a:t>Ziehl</a:t>
                      </a:r>
                      <a:r>
                        <a:rPr lang="en-US" sz="1600" b="0" kern="1200" dirty="0" smtClean="0">
                          <a:solidFill>
                            <a:schemeClr val="dk1"/>
                          </a:solidFill>
                          <a:latin typeface="+mn-lt"/>
                          <a:ea typeface="+mn-ea"/>
                          <a:cs typeface="+mn-cs"/>
                        </a:rPr>
                        <a:t>-Nielsen</a:t>
                      </a:r>
                      <a:r>
                        <a:rPr lang="el-GR" sz="1600" b="0" kern="1200" dirty="0" smtClean="0">
                          <a:solidFill>
                            <a:schemeClr val="dk1"/>
                          </a:solidFill>
                          <a:latin typeface="+mn-lt"/>
                          <a:ea typeface="+mn-ea"/>
                          <a:cs typeface="+mn-cs"/>
                        </a:rPr>
                        <a:t>, </a:t>
                      </a:r>
                      <a:r>
                        <a:rPr lang="en-US" sz="1600" b="0" kern="1200" dirty="0" err="1" smtClean="0">
                          <a:solidFill>
                            <a:schemeClr val="dk1"/>
                          </a:solidFill>
                          <a:latin typeface="+mn-lt"/>
                          <a:ea typeface="+mn-ea"/>
                          <a:cs typeface="+mn-cs"/>
                        </a:rPr>
                        <a:t>Gomori</a:t>
                      </a:r>
                      <a:r>
                        <a:rPr lang="el-GR" sz="1600" b="0" kern="1200" dirty="0" smtClean="0">
                          <a:solidFill>
                            <a:schemeClr val="dk1"/>
                          </a:solidFill>
                          <a:latin typeface="+mn-lt"/>
                          <a:ea typeface="+mn-ea"/>
                          <a:cs typeface="+mn-cs"/>
                        </a:rPr>
                        <a:t>,</a:t>
                      </a:r>
                      <a:r>
                        <a:rPr lang="en-US" sz="1600" b="0" kern="1200" dirty="0" err="1" smtClean="0">
                          <a:solidFill>
                            <a:schemeClr val="dk1"/>
                          </a:solidFill>
                          <a:latin typeface="+mn-lt"/>
                          <a:ea typeface="+mn-ea"/>
                          <a:cs typeface="+mn-cs"/>
                        </a:rPr>
                        <a:t>Giemsa</a:t>
                      </a:r>
                      <a:r>
                        <a:rPr lang="el-GR" sz="1600" b="0" kern="1200" dirty="0" smtClean="0">
                          <a:solidFill>
                            <a:schemeClr val="dk1"/>
                          </a:solidFill>
                          <a:latin typeface="+mn-lt"/>
                          <a:ea typeface="+mn-ea"/>
                          <a:cs typeface="+mn-cs"/>
                        </a:rPr>
                        <a:t>, μπλε του μεθυλενίου, </a:t>
                      </a:r>
                      <a:r>
                        <a:rPr lang="el-GR" sz="1600" b="0" kern="1200" dirty="0" err="1" smtClean="0">
                          <a:solidFill>
                            <a:schemeClr val="dk1"/>
                          </a:solidFill>
                          <a:latin typeface="+mn-lt"/>
                          <a:ea typeface="+mn-ea"/>
                          <a:cs typeface="+mn-cs"/>
                        </a:rPr>
                        <a:t>τολουιδίνης</a:t>
                      </a:r>
                      <a:endParaRPr lang="el-GR" sz="1600" b="0" kern="1200" dirty="0" smtClean="0">
                        <a:solidFill>
                          <a:schemeClr val="dk1"/>
                        </a:solidFill>
                        <a:latin typeface="+mn-lt"/>
                        <a:ea typeface="+mn-ea"/>
                        <a:cs typeface="+mn-cs"/>
                      </a:endParaRPr>
                    </a:p>
                    <a:p>
                      <a:endParaRPr lang="el-GR" sz="1600" b="0" dirty="0"/>
                    </a:p>
                  </a:txBody>
                  <a:tcPr/>
                </a:tc>
                <a:tc>
                  <a:txBody>
                    <a:bodyPr/>
                    <a:lstStyle/>
                    <a:p>
                      <a:endParaRPr lang="el-GR" sz="1600" b="0" i="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0" u="none" kern="1200" dirty="0" smtClean="0">
                          <a:solidFill>
                            <a:schemeClr val="dk1"/>
                          </a:solidFill>
                          <a:latin typeface="+mn-lt"/>
                          <a:ea typeface="+mn-ea"/>
                          <a:cs typeface="+mn-cs"/>
                        </a:rPr>
                        <a:t>Καλλιέργεια</a:t>
                      </a:r>
                    </a:p>
                    <a:p>
                      <a:endParaRPr lang="el-GR" sz="1600" b="0" dirty="0"/>
                    </a:p>
                  </a:txBody>
                  <a:tcPr/>
                </a:tc>
                <a:tc>
                  <a:txBody>
                    <a:bodyPr/>
                    <a:lstStyle/>
                    <a:p>
                      <a:r>
                        <a:rPr lang="el-GR" sz="1600" b="0" kern="1200" dirty="0" smtClean="0">
                          <a:solidFill>
                            <a:schemeClr val="dk1"/>
                          </a:solidFill>
                          <a:latin typeface="+mn-lt"/>
                          <a:ea typeface="+mn-ea"/>
                          <a:cs typeface="+mn-cs"/>
                        </a:rPr>
                        <a:t>Αιματούχο άγαρ</a:t>
                      </a:r>
                    </a:p>
                    <a:p>
                      <a:r>
                        <a:rPr lang="el-GR" sz="1600" b="0" kern="1200" dirty="0" smtClean="0">
                          <a:solidFill>
                            <a:schemeClr val="dk1"/>
                          </a:solidFill>
                          <a:latin typeface="+mn-lt"/>
                          <a:ea typeface="+mn-ea"/>
                          <a:cs typeface="+mn-cs"/>
                        </a:rPr>
                        <a:t>Σοκολατόχρωμο άγαρ</a:t>
                      </a:r>
                    </a:p>
                    <a:p>
                      <a:r>
                        <a:rPr lang="en-US" sz="1600" b="0" kern="1200" dirty="0" smtClean="0">
                          <a:solidFill>
                            <a:schemeClr val="dk1"/>
                          </a:solidFill>
                          <a:latin typeface="+mn-lt"/>
                          <a:ea typeface="+mn-ea"/>
                          <a:cs typeface="+mn-cs"/>
                        </a:rPr>
                        <a:t>MacConkey </a:t>
                      </a:r>
                      <a:r>
                        <a:rPr lang="el-GR" sz="1600" b="0" kern="1200" dirty="0" smtClean="0">
                          <a:solidFill>
                            <a:schemeClr val="dk1"/>
                          </a:solidFill>
                          <a:latin typeface="+mn-lt"/>
                          <a:ea typeface="+mn-ea"/>
                          <a:cs typeface="+mn-cs"/>
                        </a:rPr>
                        <a:t>άγαρ</a:t>
                      </a:r>
                    </a:p>
                    <a:p>
                      <a:r>
                        <a:rPr lang="en-US" sz="1600" b="0" kern="1200" dirty="0" smtClean="0">
                          <a:solidFill>
                            <a:schemeClr val="dk1"/>
                          </a:solidFill>
                          <a:latin typeface="+mn-lt"/>
                          <a:ea typeface="+mn-ea"/>
                          <a:cs typeface="+mn-cs"/>
                        </a:rPr>
                        <a:t>Sabouraud</a:t>
                      </a:r>
                      <a:endParaRPr lang="el-GR" sz="1600" b="0" kern="1200" dirty="0" smtClean="0">
                        <a:solidFill>
                          <a:schemeClr val="dk1"/>
                        </a:solidFill>
                        <a:latin typeface="+mn-lt"/>
                        <a:ea typeface="+mn-ea"/>
                        <a:cs typeface="+mn-cs"/>
                      </a:endParaRPr>
                    </a:p>
                    <a:p>
                      <a:endParaRPr lang="el-GR" sz="1600" b="0" dirty="0"/>
                    </a:p>
                  </a:txBody>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142976" y="781700"/>
          <a:ext cx="7000924" cy="4577080"/>
        </p:xfrm>
        <a:graphic>
          <a:graphicData uri="http://schemas.openxmlformats.org/drawingml/2006/table">
            <a:tbl>
              <a:tblPr firstRow="1" bandRow="1">
                <a:tableStyleId>{5C22544A-7EE6-4342-B048-85BDC9FD1C3A}</a:tableStyleId>
              </a:tblPr>
              <a:tblGrid>
                <a:gridCol w="3500462"/>
                <a:gridCol w="3500462"/>
              </a:tblGrid>
              <a:tr h="370840">
                <a:tc>
                  <a:txBody>
                    <a:bodyPr/>
                    <a:lstStyle/>
                    <a:p>
                      <a:pPr algn="ctr"/>
                      <a:r>
                        <a:rPr lang="el-GR" dirty="0" smtClean="0"/>
                        <a:t>Χρώση</a:t>
                      </a:r>
                      <a:r>
                        <a:rPr lang="el-GR" baseline="0" dirty="0" smtClean="0"/>
                        <a:t> </a:t>
                      </a:r>
                      <a:endParaRPr lang="el-GR" dirty="0"/>
                    </a:p>
                  </a:txBody>
                  <a:tcPr/>
                </a:tc>
                <a:tc>
                  <a:txBody>
                    <a:bodyPr/>
                    <a:lstStyle/>
                    <a:p>
                      <a:pPr algn="ctr"/>
                      <a:r>
                        <a:rPr lang="el-GR" dirty="0" smtClean="0"/>
                        <a:t>Διάγνωση </a:t>
                      </a:r>
                      <a:endParaRPr lang="el-GR" dirty="0"/>
                    </a:p>
                  </a:txBody>
                  <a:tcPr/>
                </a:tc>
              </a:tr>
              <a:tr h="370840">
                <a:tc>
                  <a:txBody>
                    <a:bodyPr/>
                    <a:lstStyle/>
                    <a:p>
                      <a:r>
                        <a:rPr lang="el-GR" sz="1400" dirty="0" smtClean="0"/>
                        <a:t>Τροποποιημένη χρώση </a:t>
                      </a:r>
                      <a:r>
                        <a:rPr lang="en-US" sz="1400" dirty="0" err="1" smtClean="0"/>
                        <a:t>Ziehl</a:t>
                      </a:r>
                      <a:r>
                        <a:rPr lang="en-US" sz="1400" dirty="0" smtClean="0"/>
                        <a:t>-Nielsen (</a:t>
                      </a:r>
                      <a:r>
                        <a:rPr lang="el-GR" sz="1400" dirty="0" smtClean="0"/>
                        <a:t>ο</a:t>
                      </a:r>
                      <a:r>
                        <a:rPr lang="el-GR" sz="1400" baseline="0" dirty="0" smtClean="0"/>
                        <a:t> αποχρωματισμός γίνεται με 1% </a:t>
                      </a:r>
                      <a:r>
                        <a:rPr lang="en-US" sz="1400" baseline="0" dirty="0" smtClean="0"/>
                        <a:t>H</a:t>
                      </a:r>
                      <a:r>
                        <a:rPr lang="en-US" sz="1400" baseline="-25000" dirty="0" smtClean="0"/>
                        <a:t>2</a:t>
                      </a:r>
                      <a:r>
                        <a:rPr lang="en-US" sz="1400" baseline="0" dirty="0" smtClean="0"/>
                        <a:t>SO</a:t>
                      </a:r>
                      <a:r>
                        <a:rPr lang="en-US" sz="1400" baseline="-25000" dirty="0" smtClean="0"/>
                        <a:t>4</a:t>
                      </a:r>
                      <a:r>
                        <a:rPr lang="en-US" sz="1400" baseline="0" dirty="0" smtClean="0"/>
                        <a:t> </a:t>
                      </a:r>
                      <a:r>
                        <a:rPr lang="el-GR" sz="1400" baseline="0" dirty="0" smtClean="0"/>
                        <a:t>και όχι με όξινη αλκοόλη)</a:t>
                      </a:r>
                      <a:endParaRPr lang="el-GR" sz="1400" dirty="0"/>
                    </a:p>
                  </a:txBody>
                  <a:tcPr/>
                </a:tc>
                <a:tc>
                  <a:txBody>
                    <a:bodyPr/>
                    <a:lstStyle/>
                    <a:p>
                      <a:r>
                        <a:rPr lang="el-GR" sz="1400" dirty="0" smtClean="0"/>
                        <a:t>Διάγνωση της νοκαρδίωσης με την ανίχνευση της νοκάρδιας. Ο μικροοργανισμός μετά</a:t>
                      </a:r>
                      <a:r>
                        <a:rPr lang="el-GR" sz="1400" baseline="0" dirty="0" smtClean="0"/>
                        <a:t> τη χρώση φαίνεται μικροσκοπικά νηματοειδής με πολλές διακλαδώσεις σαν μύκητας</a:t>
                      </a:r>
                    </a:p>
                    <a:p>
                      <a:r>
                        <a:rPr lang="el-GR" sz="1400" dirty="0" smtClean="0"/>
                        <a:t>Με τη χρώση βάφονται</a:t>
                      </a:r>
                      <a:r>
                        <a:rPr lang="el-GR" sz="1400" baseline="0" dirty="0" smtClean="0"/>
                        <a:t> και τα μυκοβακτηρίδια εκτός από τη νοκάρδια </a:t>
                      </a:r>
                      <a:endParaRPr lang="el-GR" sz="1400" dirty="0"/>
                    </a:p>
                  </a:txBody>
                  <a:tcPr/>
                </a:tc>
              </a:tr>
              <a:tr h="370840">
                <a:tc>
                  <a:txBody>
                    <a:bodyPr/>
                    <a:lstStyle/>
                    <a:p>
                      <a:r>
                        <a:rPr lang="el-GR" sz="1400" dirty="0" smtClean="0"/>
                        <a:t>Χρώση </a:t>
                      </a:r>
                      <a:r>
                        <a:rPr lang="en-US" sz="1400" dirty="0" smtClean="0"/>
                        <a:t>Gomori (</a:t>
                      </a:r>
                      <a:r>
                        <a:rPr lang="en-US" sz="1400" dirty="0" err="1" smtClean="0"/>
                        <a:t>methenamine</a:t>
                      </a:r>
                      <a:r>
                        <a:rPr lang="en-US" sz="1400" dirty="0" smtClean="0"/>
                        <a:t> silver nitrate)</a:t>
                      </a:r>
                      <a:endParaRPr lang="el-GR" sz="1400" dirty="0"/>
                    </a:p>
                  </a:txBody>
                  <a:tcPr/>
                </a:tc>
                <a:tc>
                  <a:txBody>
                    <a:bodyPr/>
                    <a:lstStyle/>
                    <a:p>
                      <a:r>
                        <a:rPr lang="el-GR" sz="1400" dirty="0" smtClean="0"/>
                        <a:t>Ανίχνευση του παρασίτου </a:t>
                      </a:r>
                      <a:r>
                        <a:rPr lang="en-US" sz="1400" dirty="0" smtClean="0"/>
                        <a:t>Pneumocystis carinii</a:t>
                      </a:r>
                      <a:r>
                        <a:rPr lang="el-GR" sz="1400" dirty="0" smtClean="0"/>
                        <a:t> το οποίο προκαλεί πνευμονία σε ανοσοκατασταλμένους ασθενείς.</a:t>
                      </a:r>
                    </a:p>
                    <a:p>
                      <a:r>
                        <a:rPr lang="el-GR" sz="1400" dirty="0" smtClean="0"/>
                        <a:t>Άλλοι μικροοργανισμοί που ανιχνεύονται με τη χρώση είναι η νοκάρδια, βακτήρια</a:t>
                      </a:r>
                      <a:r>
                        <a:rPr lang="el-GR" sz="1400" baseline="0" dirty="0" smtClean="0"/>
                        <a:t> και μύκητες, όπως οι </a:t>
                      </a:r>
                      <a:r>
                        <a:rPr lang="en-US" sz="1400" baseline="0" dirty="0" smtClean="0"/>
                        <a:t>Cryptococcus </a:t>
                      </a:r>
                      <a:r>
                        <a:rPr lang="en-US" sz="1400" baseline="0" dirty="0" err="1" smtClean="0"/>
                        <a:t>neoformans</a:t>
                      </a:r>
                      <a:r>
                        <a:rPr lang="en-US" sz="1400" baseline="0" dirty="0" smtClean="0"/>
                        <a:t> </a:t>
                      </a:r>
                      <a:r>
                        <a:rPr lang="el-GR" sz="1400" baseline="0" dirty="0" smtClean="0"/>
                        <a:t>και </a:t>
                      </a:r>
                      <a:r>
                        <a:rPr lang="en-US" sz="1400" i="1" baseline="0" dirty="0" err="1" smtClean="0"/>
                        <a:t>Coccidioides</a:t>
                      </a:r>
                      <a:r>
                        <a:rPr lang="en-US" sz="1400" i="1" baseline="0" dirty="0" smtClean="0"/>
                        <a:t> </a:t>
                      </a:r>
                      <a:r>
                        <a:rPr lang="en-US" sz="1400" i="1" baseline="0" dirty="0" err="1" smtClean="0"/>
                        <a:t>immitis</a:t>
                      </a:r>
                      <a:r>
                        <a:rPr lang="en-US" sz="1400" i="1" baseline="0" dirty="0" smtClean="0"/>
                        <a:t>. </a:t>
                      </a:r>
                      <a:r>
                        <a:rPr lang="el-GR" sz="1400" i="0" baseline="0" dirty="0" smtClean="0"/>
                        <a:t>Οι μικροοργανισμοί βάφονται μαύρο – καφέ</a:t>
                      </a:r>
                      <a:endParaRPr lang="el-GR" sz="1400" dirty="0"/>
                    </a:p>
                  </a:txBody>
                  <a:tcPr/>
                </a:tc>
              </a:tr>
              <a:tr h="370840">
                <a:tc>
                  <a:txBody>
                    <a:bodyPr/>
                    <a:lstStyle/>
                    <a:p>
                      <a:r>
                        <a:rPr lang="el-GR" sz="1400" dirty="0" smtClean="0"/>
                        <a:t>Χρώση </a:t>
                      </a:r>
                      <a:r>
                        <a:rPr lang="en-US" sz="1400" dirty="0" smtClean="0"/>
                        <a:t>Giemsa</a:t>
                      </a:r>
                      <a:endParaRPr lang="el-GR" sz="1400" dirty="0"/>
                    </a:p>
                  </a:txBody>
                  <a:tcPr/>
                </a:tc>
                <a:tc>
                  <a:txBody>
                    <a:bodyPr/>
                    <a:lstStyle/>
                    <a:p>
                      <a:r>
                        <a:rPr lang="el-GR" sz="1400" dirty="0" smtClean="0"/>
                        <a:t>Βάφονται οι σποροζωίτες και το περίγραμμα της </a:t>
                      </a:r>
                      <a:r>
                        <a:rPr lang="en-US" sz="1400" i="1" dirty="0" smtClean="0"/>
                        <a:t>P.</a:t>
                      </a:r>
                      <a:r>
                        <a:rPr lang="en-US" sz="1400" i="1" baseline="0" dirty="0" smtClean="0"/>
                        <a:t> Carinii</a:t>
                      </a:r>
                      <a:r>
                        <a:rPr lang="el-GR" sz="1400" i="1" baseline="0" dirty="0" smtClean="0"/>
                        <a:t>, </a:t>
                      </a:r>
                      <a:r>
                        <a:rPr lang="el-GR" sz="1400" i="0" baseline="0" dirty="0" smtClean="0"/>
                        <a:t>υφομύκητες και κύτταρα</a:t>
                      </a:r>
                      <a:r>
                        <a:rPr lang="el-GR" sz="1400" i="1" baseline="0" dirty="0" smtClean="0"/>
                        <a:t> </a:t>
                      </a:r>
                      <a:endParaRPr lang="el-GR" sz="1400" dirty="0"/>
                    </a:p>
                  </a:txBody>
                  <a:tcPr/>
                </a:tc>
              </a:tr>
              <a:tr h="370840">
                <a:tc>
                  <a:txBody>
                    <a:bodyPr/>
                    <a:lstStyle/>
                    <a:p>
                      <a:r>
                        <a:rPr lang="el-GR" sz="1400" dirty="0" smtClean="0"/>
                        <a:t>Χρώσεις μπλε του μεθυλενίου ή τολουϊδίνης</a:t>
                      </a:r>
                      <a:endParaRPr lang="el-GR" sz="1400" dirty="0"/>
                    </a:p>
                  </a:txBody>
                  <a:tcPr/>
                </a:tc>
                <a:tc>
                  <a:txBody>
                    <a:bodyPr/>
                    <a:lstStyle/>
                    <a:p>
                      <a:r>
                        <a:rPr lang="el-GR" sz="1400" dirty="0" smtClean="0"/>
                        <a:t>Ανίχνευση μυκήτων και παρασίτων ιδίως του </a:t>
                      </a:r>
                      <a:r>
                        <a:rPr lang="en-US" sz="1400" i="1" dirty="0" smtClean="0"/>
                        <a:t>P.</a:t>
                      </a:r>
                      <a:r>
                        <a:rPr lang="en-US" sz="1400" i="1" baseline="0" dirty="0" smtClean="0"/>
                        <a:t> Carinii</a:t>
                      </a:r>
                      <a:r>
                        <a:rPr lang="el-GR" sz="1400" dirty="0" smtClean="0"/>
                        <a:t> </a:t>
                      </a:r>
                      <a:endParaRPr lang="el-GR" sz="1400" dirty="0"/>
                    </a:p>
                  </a:txBody>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nocardia zn stain"/>
          <p:cNvPicPr>
            <a:picLocks noChangeAspect="1" noChangeArrowheads="1"/>
          </p:cNvPicPr>
          <p:nvPr/>
        </p:nvPicPr>
        <p:blipFill>
          <a:blip r:embed="rId2" cstate="print"/>
          <a:srcRect/>
          <a:stretch>
            <a:fillRect/>
          </a:stretch>
        </p:blipFill>
        <p:spPr bwMode="auto">
          <a:xfrm>
            <a:off x="428596" y="571480"/>
            <a:ext cx="3609953" cy="2924161"/>
          </a:xfrm>
          <a:prstGeom prst="rect">
            <a:avLst/>
          </a:prstGeom>
          <a:noFill/>
        </p:spPr>
      </p:pic>
      <p:sp>
        <p:nvSpPr>
          <p:cNvPr id="5" name="4 - TextBox"/>
          <p:cNvSpPr txBox="1"/>
          <p:nvPr/>
        </p:nvSpPr>
        <p:spPr>
          <a:xfrm>
            <a:off x="428596" y="3786190"/>
            <a:ext cx="3571900" cy="1600438"/>
          </a:xfrm>
          <a:prstGeom prst="rect">
            <a:avLst/>
          </a:prstGeom>
          <a:noFill/>
          <a:ln>
            <a:solidFill>
              <a:schemeClr val="tx2"/>
            </a:solidFill>
          </a:ln>
        </p:spPr>
        <p:txBody>
          <a:bodyPr wrap="square" rtlCol="0">
            <a:spAutoFit/>
          </a:bodyPr>
          <a:lstStyle/>
          <a:p>
            <a:r>
              <a:rPr lang="el-GR" sz="1400" dirty="0" smtClean="0"/>
              <a:t>Ο μικροοργανισμός </a:t>
            </a:r>
            <a:r>
              <a:rPr lang="en-US" sz="1400" i="1" dirty="0" err="1" smtClean="0"/>
              <a:t>Nocardia</a:t>
            </a:r>
            <a:r>
              <a:rPr lang="el-GR" sz="1400" i="1" dirty="0" smtClean="0"/>
              <a:t> </a:t>
            </a:r>
            <a:r>
              <a:rPr lang="en-US" sz="1400" i="1" dirty="0" err="1" smtClean="0"/>
              <a:t>asteroides</a:t>
            </a:r>
            <a:r>
              <a:rPr lang="el-GR" sz="1400" i="1" dirty="0" smtClean="0"/>
              <a:t> </a:t>
            </a:r>
            <a:r>
              <a:rPr lang="el-GR" sz="1400" dirty="0" smtClean="0"/>
              <a:t>βαμμένος με τροποποιημένη χρώση </a:t>
            </a:r>
            <a:r>
              <a:rPr lang="en-US" sz="1400" dirty="0" err="1" smtClean="0"/>
              <a:t>Ziehl-Nilsen</a:t>
            </a:r>
            <a:r>
              <a:rPr lang="en-US" sz="1400" dirty="0" smtClean="0"/>
              <a:t>. </a:t>
            </a:r>
            <a:r>
              <a:rPr lang="el-GR" sz="1400" dirty="0" smtClean="0"/>
              <a:t> Το μικρόβιο είναι </a:t>
            </a:r>
            <a:r>
              <a:rPr lang="en-US" sz="1400" dirty="0" smtClean="0"/>
              <a:t>Gram (+)</a:t>
            </a:r>
            <a:r>
              <a:rPr lang="el-GR" sz="1400" dirty="0" smtClean="0"/>
              <a:t>, νηματοειδές με πολλές διακλαδώσεις. Έχει μεγάλο μέγεθος (σαν μύκητας) και </a:t>
            </a:r>
            <a:r>
              <a:rPr lang="el-GR" sz="1400" dirty="0" err="1" smtClean="0"/>
              <a:t>λιπιδικό</a:t>
            </a:r>
            <a:r>
              <a:rPr lang="el-GR" sz="1400" dirty="0" smtClean="0"/>
              <a:t> τοίχωμα και για το λόγο αυτό βάφεται με την παραπάνω χρώση</a:t>
            </a:r>
            <a:endParaRPr lang="el-GR" sz="1400" dirty="0"/>
          </a:p>
        </p:txBody>
      </p:sp>
      <p:pic>
        <p:nvPicPr>
          <p:cNvPr id="1028" name="Picture 4" descr="C:\Documents and Settings\Eleni\Τα έγγραφά μου\Downloads\pcp_stain1.JPG"/>
          <p:cNvPicPr>
            <a:picLocks noChangeAspect="1" noChangeArrowheads="1"/>
          </p:cNvPicPr>
          <p:nvPr/>
        </p:nvPicPr>
        <p:blipFill>
          <a:blip r:embed="rId3" cstate="print"/>
          <a:srcRect/>
          <a:stretch>
            <a:fillRect/>
          </a:stretch>
        </p:blipFill>
        <p:spPr bwMode="auto">
          <a:xfrm>
            <a:off x="4929190" y="571480"/>
            <a:ext cx="3071834" cy="2857520"/>
          </a:xfrm>
          <a:prstGeom prst="rect">
            <a:avLst/>
          </a:prstGeom>
          <a:noFill/>
        </p:spPr>
      </p:pic>
      <p:sp>
        <p:nvSpPr>
          <p:cNvPr id="8" name="7 - TextBox"/>
          <p:cNvSpPr txBox="1"/>
          <p:nvPr/>
        </p:nvSpPr>
        <p:spPr>
          <a:xfrm>
            <a:off x="4929190" y="3786190"/>
            <a:ext cx="3071834" cy="1384995"/>
          </a:xfrm>
          <a:prstGeom prst="rect">
            <a:avLst/>
          </a:prstGeom>
          <a:noFill/>
          <a:ln>
            <a:solidFill>
              <a:schemeClr val="accent1"/>
            </a:solidFill>
          </a:ln>
        </p:spPr>
        <p:txBody>
          <a:bodyPr wrap="square" rtlCol="0">
            <a:spAutoFit/>
          </a:bodyPr>
          <a:lstStyle/>
          <a:p>
            <a:r>
              <a:rPr lang="el-GR" sz="1400" dirty="0" smtClean="0"/>
              <a:t>Κύστεις του παρασίτου </a:t>
            </a:r>
            <a:r>
              <a:rPr lang="en-US" sz="1400" i="1" dirty="0" smtClean="0"/>
              <a:t>Pneumocystis carinii</a:t>
            </a:r>
            <a:r>
              <a:rPr lang="el-GR" sz="1400" i="1" dirty="0" smtClean="0"/>
              <a:t>  </a:t>
            </a:r>
            <a:r>
              <a:rPr lang="el-GR" sz="1400" dirty="0" smtClean="0"/>
              <a:t>Οι κύστεις έχουν παχιά τοιχώματα, διάμετρο 6-8μ</a:t>
            </a:r>
            <a:r>
              <a:rPr lang="en-US" sz="1400" dirty="0" smtClean="0"/>
              <a:t>m</a:t>
            </a:r>
            <a:r>
              <a:rPr lang="el-GR" sz="1400" dirty="0" smtClean="0"/>
              <a:t> και μπορεί να περιέχουν μέχρι 8 σποροζωίτες. Οι τροφοζωίτες αποτελούν την ελεύθερη μορφή του σποροζωίτη</a:t>
            </a:r>
            <a:r>
              <a:rPr lang="en-US" sz="1400" dirty="0" smtClean="0"/>
              <a:t> </a:t>
            </a:r>
            <a:endParaRPr lang="el-GR" sz="1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643050"/>
          <a:ext cx="6096000" cy="23622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l-GR" dirty="0" smtClean="0"/>
                        <a:t>Θρεπτικό υλικό </a:t>
                      </a:r>
                      <a:endParaRPr lang="el-GR" dirty="0"/>
                    </a:p>
                  </a:txBody>
                  <a:tcPr/>
                </a:tc>
                <a:tc>
                  <a:txBody>
                    <a:bodyPr/>
                    <a:lstStyle/>
                    <a:p>
                      <a:pPr algn="ctr"/>
                      <a:r>
                        <a:rPr lang="el-GR" dirty="0" smtClean="0"/>
                        <a:t>Μικροοργανισμός </a:t>
                      </a:r>
                      <a:endParaRPr lang="el-GR" dirty="0"/>
                    </a:p>
                  </a:txBody>
                  <a:tcPr/>
                </a:tc>
              </a:tr>
              <a:tr h="370840">
                <a:tc>
                  <a:txBody>
                    <a:bodyPr/>
                    <a:lstStyle/>
                    <a:p>
                      <a:r>
                        <a:rPr lang="el-GR" sz="1400" dirty="0" smtClean="0"/>
                        <a:t>Αιματούχο άγαρ</a:t>
                      </a:r>
                      <a:endParaRPr lang="el-GR" sz="1400" dirty="0"/>
                    </a:p>
                  </a:txBody>
                  <a:tcPr/>
                </a:tc>
                <a:tc>
                  <a:txBody>
                    <a:bodyPr/>
                    <a:lstStyle/>
                    <a:p>
                      <a:r>
                        <a:rPr lang="en-US" sz="1400" i="1" dirty="0" smtClean="0"/>
                        <a:t>Branhamella</a:t>
                      </a:r>
                      <a:r>
                        <a:rPr lang="en-US" sz="1400" i="1" baseline="0" dirty="0" smtClean="0"/>
                        <a:t> catarhalis, Streptococcus pneumoniae, Haemophilus influenza, </a:t>
                      </a:r>
                      <a:r>
                        <a:rPr lang="el-GR" sz="1400" i="0" baseline="0" dirty="0" smtClean="0"/>
                        <a:t>και γενικά τα περισσότερα μικρόβια</a:t>
                      </a:r>
                      <a:r>
                        <a:rPr lang="en-US" sz="1400" i="0" baseline="0" dirty="0" smtClean="0"/>
                        <a:t> </a:t>
                      </a:r>
                      <a:endParaRPr lang="el-GR" sz="1400" i="0" dirty="0"/>
                    </a:p>
                  </a:txBody>
                  <a:tcPr/>
                </a:tc>
              </a:tr>
              <a:tr h="370840">
                <a:tc>
                  <a:txBody>
                    <a:bodyPr/>
                    <a:lstStyle/>
                    <a:p>
                      <a:r>
                        <a:rPr lang="en-US" sz="1400" dirty="0" smtClean="0"/>
                        <a:t>MacConkey</a:t>
                      </a:r>
                      <a:endParaRPr lang="el-GR" sz="1400" dirty="0"/>
                    </a:p>
                  </a:txBody>
                  <a:tcPr/>
                </a:tc>
                <a:tc>
                  <a:txBody>
                    <a:bodyPr/>
                    <a:lstStyle/>
                    <a:p>
                      <a:r>
                        <a:rPr lang="en-US" sz="1400" dirty="0" smtClean="0"/>
                        <a:t>Gram</a:t>
                      </a:r>
                      <a:r>
                        <a:rPr lang="en-US" sz="1400" baseline="0" dirty="0" smtClean="0"/>
                        <a:t> (-) </a:t>
                      </a:r>
                      <a:r>
                        <a:rPr lang="el-GR" sz="1400" baseline="0" dirty="0" smtClean="0"/>
                        <a:t>μικρόβια</a:t>
                      </a:r>
                      <a:endParaRPr lang="el-GR" sz="1400" dirty="0"/>
                    </a:p>
                  </a:txBody>
                  <a:tcPr/>
                </a:tc>
              </a:tr>
              <a:tr h="370840">
                <a:tc>
                  <a:txBody>
                    <a:bodyPr/>
                    <a:lstStyle/>
                    <a:p>
                      <a:r>
                        <a:rPr lang="el-GR" sz="1400" dirty="0" smtClean="0"/>
                        <a:t>Σοκολατόχρωμο άγαρ</a:t>
                      </a:r>
                      <a:endParaRPr lang="el-GR" sz="1400" dirty="0"/>
                    </a:p>
                  </a:txBody>
                  <a:tcPr/>
                </a:tc>
                <a:tc>
                  <a:txBody>
                    <a:bodyPr/>
                    <a:lstStyle/>
                    <a:p>
                      <a:r>
                        <a:rPr lang="en-US" sz="1400" i="1" baseline="0" dirty="0" smtClean="0"/>
                        <a:t>Streptococcus pneumoniae, Haemophilus influenza, </a:t>
                      </a:r>
                      <a:endParaRPr lang="el-GR" sz="1400" dirty="0"/>
                    </a:p>
                  </a:txBody>
                  <a:tcPr/>
                </a:tc>
              </a:tr>
              <a:tr h="370840">
                <a:tc>
                  <a:txBody>
                    <a:bodyPr/>
                    <a:lstStyle/>
                    <a:p>
                      <a:r>
                        <a:rPr lang="en-US" sz="1400" dirty="0" smtClean="0"/>
                        <a:t>Sabouraud agar</a:t>
                      </a:r>
                      <a:endParaRPr lang="el-GR" sz="1400" dirty="0"/>
                    </a:p>
                  </a:txBody>
                  <a:tcPr/>
                </a:tc>
                <a:tc>
                  <a:txBody>
                    <a:bodyPr/>
                    <a:lstStyle/>
                    <a:p>
                      <a:r>
                        <a:rPr lang="el-GR" sz="1400" dirty="0" smtClean="0"/>
                        <a:t>Μύκητες </a:t>
                      </a:r>
                      <a:endParaRPr lang="el-GR" sz="1400" dirty="0"/>
                    </a:p>
                  </a:txBody>
                  <a:tcPr/>
                </a:tc>
              </a:tr>
            </a:tbl>
          </a:graphicData>
        </a:graphic>
      </p:graphicFrame>
      <p:sp>
        <p:nvSpPr>
          <p:cNvPr id="5" name="4 - TextBox"/>
          <p:cNvSpPr txBox="1"/>
          <p:nvPr/>
        </p:nvSpPr>
        <p:spPr>
          <a:xfrm>
            <a:off x="1500166" y="1142984"/>
            <a:ext cx="6072230" cy="369332"/>
          </a:xfrm>
          <a:prstGeom prst="rect">
            <a:avLst/>
          </a:prstGeom>
          <a:noFill/>
          <a:ln>
            <a:solidFill>
              <a:schemeClr val="accent2">
                <a:lumMod val="75000"/>
              </a:schemeClr>
            </a:solidFill>
          </a:ln>
        </p:spPr>
        <p:txBody>
          <a:bodyPr wrap="square" rtlCol="0">
            <a:spAutoFit/>
          </a:bodyPr>
          <a:lstStyle/>
          <a:p>
            <a:pPr algn="ctr"/>
            <a:r>
              <a:rPr lang="el-GR" b="1" dirty="0" smtClean="0">
                <a:solidFill>
                  <a:schemeClr val="bg1"/>
                </a:solidFill>
              </a:rPr>
              <a:t>Καλλιέργεια μικροβίων</a:t>
            </a:r>
            <a:endParaRPr lang="el-GR" b="1" dirty="0">
              <a:solidFill>
                <a:schemeClr val="bg1"/>
              </a:solidFill>
            </a:endParaRPr>
          </a:p>
        </p:txBody>
      </p:sp>
      <p:sp>
        <p:nvSpPr>
          <p:cNvPr id="6" name="5 - TextBox"/>
          <p:cNvSpPr txBox="1"/>
          <p:nvPr/>
        </p:nvSpPr>
        <p:spPr>
          <a:xfrm>
            <a:off x="214282" y="4143380"/>
            <a:ext cx="4214842" cy="2031325"/>
          </a:xfrm>
          <a:prstGeom prst="rect">
            <a:avLst/>
          </a:prstGeom>
          <a:noFill/>
          <a:ln>
            <a:solidFill>
              <a:schemeClr val="accent2"/>
            </a:solidFill>
          </a:ln>
        </p:spPr>
        <p:txBody>
          <a:bodyPr wrap="square" rtlCol="0">
            <a:spAutoFit/>
          </a:bodyPr>
          <a:lstStyle/>
          <a:p>
            <a:r>
              <a:rPr lang="el-GR" sz="1400" dirty="0" smtClean="0"/>
              <a:t>Η καλλιέργεια των πτυέλων έχει διαγνωστική αξία μόνο όταν τα πτύελα δεν έχουν επιμολυνθεί από τη χλωρίδα του ρινοφάρυγγα, δηλαδή πτύελα που αποκαλύπτουν &lt; 25 πλακώδη επιθήλια και &gt; 10 ουδετερόφιλα / οπτικό πεδίο στη μικροσκόπηση σε 10Χ.</a:t>
            </a:r>
          </a:p>
          <a:p>
            <a:r>
              <a:rPr lang="el-GR" sz="1400" dirty="0" smtClean="0"/>
              <a:t>Δείγματα που έχουν ληφθεί με επεμβατικές μεθόδους και είναι σίγουρο ότι δεν έχουν επιμολυνθεί καλλιεργούνται και αναερόβια </a:t>
            </a:r>
            <a:endParaRPr lang="el-GR"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785788" y="71414"/>
          <a:ext cx="7358112" cy="6741160"/>
        </p:xfrm>
        <a:graphic>
          <a:graphicData uri="http://schemas.openxmlformats.org/drawingml/2006/table">
            <a:tbl>
              <a:tblPr firstRow="1" bandRow="1">
                <a:tableStyleId>{5C22544A-7EE6-4342-B048-85BDC9FD1C3A}</a:tableStyleId>
              </a:tblPr>
              <a:tblGrid>
                <a:gridCol w="2452704"/>
                <a:gridCol w="2452704"/>
                <a:gridCol w="2452704"/>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solidFill>
                            <a:schemeClr val="bg1"/>
                          </a:solidFill>
                        </a:rPr>
                        <a:t>ΔΙΑΓΝΩΣΗ ΛΟΙΜΩΞΕΩΝ ΑΝΑΠΝΕΥΣΤΙΚΟΥ</a:t>
                      </a:r>
                    </a:p>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solidFill>
                            <a:schemeClr val="bg1"/>
                          </a:solidFill>
                        </a:rPr>
                        <a:t>Λήψη δείγματος - Πιθανές εξετάσεις</a:t>
                      </a:r>
                      <a:endParaRPr lang="el-GR" dirty="0" smtClean="0">
                        <a:solidFill>
                          <a:schemeClr val="bg1"/>
                        </a:solidFill>
                      </a:endParaRPr>
                    </a:p>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mn-lt"/>
                          <a:ea typeface="+mn-ea"/>
                          <a:cs typeface="+mn-cs"/>
                        </a:rPr>
                        <a:t>Μέση ωτίτιδα:              </a:t>
                      </a:r>
                    </a:p>
                    <a:p>
                      <a:endParaRPr lang="el-GR" sz="1400" b="0" dirty="0"/>
                    </a:p>
                  </a:txBody>
                  <a:tcPr/>
                </a:tc>
                <a:tc>
                  <a:txBody>
                    <a:bodyPr/>
                    <a:lstStyle/>
                    <a:p>
                      <a:r>
                        <a:rPr lang="el-GR" sz="1400" b="0" kern="1200" dirty="0" smtClean="0">
                          <a:solidFill>
                            <a:schemeClr val="dk1"/>
                          </a:solidFill>
                          <a:latin typeface="+mn-lt"/>
                          <a:ea typeface="+mn-ea"/>
                          <a:cs typeface="+mn-cs"/>
                        </a:rPr>
                        <a:t>Πιθανή παρακέντηση  </a:t>
                      </a:r>
                      <a:endParaRPr lang="el-GR" sz="1400" b="0" dirty="0"/>
                    </a:p>
                  </a:txBody>
                  <a:tcPr/>
                </a:tc>
                <a:tc>
                  <a:txBody>
                    <a:bodyPr/>
                    <a:lstStyle/>
                    <a:p>
                      <a:r>
                        <a:rPr lang="el-GR" sz="1400" b="0" kern="1200" dirty="0" smtClean="0">
                          <a:solidFill>
                            <a:schemeClr val="dk1"/>
                          </a:solidFill>
                          <a:latin typeface="+mn-lt"/>
                          <a:ea typeface="+mn-ea"/>
                          <a:cs typeface="+mn-cs"/>
                        </a:rPr>
                        <a:t>Καλλιέργεια</a:t>
                      </a:r>
                      <a:endParaRPr lang="el-GR" sz="1400" b="0" dirty="0"/>
                    </a:p>
                  </a:txBody>
                  <a:tcPr/>
                </a:tc>
              </a:tr>
              <a:tr h="370840">
                <a:tc>
                  <a:txBody>
                    <a:bodyPr/>
                    <a:lstStyle/>
                    <a:p>
                      <a:r>
                        <a:rPr lang="el-GR" sz="1400" b="0" kern="1200" dirty="0" smtClean="0">
                          <a:solidFill>
                            <a:schemeClr val="dk1"/>
                          </a:solidFill>
                          <a:latin typeface="+mn-lt"/>
                          <a:ea typeface="+mn-ea"/>
                          <a:cs typeface="+mn-cs"/>
                        </a:rPr>
                        <a:t>Παραρρινοκολπίτιδα:</a:t>
                      </a:r>
                      <a:endParaRPr lang="el-GR" sz="1400" b="0" dirty="0"/>
                    </a:p>
                  </a:txBody>
                  <a:tcPr/>
                </a:tc>
                <a:tc>
                  <a:txBody>
                    <a:bodyPr/>
                    <a:lstStyle/>
                    <a:p>
                      <a:r>
                        <a:rPr lang="el-GR" sz="1400" b="0" kern="1200" dirty="0" smtClean="0">
                          <a:solidFill>
                            <a:schemeClr val="dk1"/>
                          </a:solidFill>
                          <a:latin typeface="+mn-lt"/>
                          <a:ea typeface="+mn-ea"/>
                          <a:cs typeface="+mn-cs"/>
                        </a:rPr>
                        <a:t>Πιθανή παρακέντηση  </a:t>
                      </a:r>
                      <a:endParaRPr lang="el-GR" sz="1400" b="0" dirty="0"/>
                    </a:p>
                  </a:txBody>
                  <a:tcPr/>
                </a:tc>
                <a:tc>
                  <a:txBody>
                    <a:bodyPr/>
                    <a:lstStyle/>
                    <a:p>
                      <a:r>
                        <a:rPr lang="el-GR" sz="1400" b="0" kern="1200" dirty="0" smtClean="0">
                          <a:solidFill>
                            <a:schemeClr val="dk1"/>
                          </a:solidFill>
                          <a:latin typeface="+mn-lt"/>
                          <a:ea typeface="+mn-ea"/>
                          <a:cs typeface="+mn-cs"/>
                        </a:rPr>
                        <a:t>Καλλιέργεια</a:t>
                      </a:r>
                      <a:endParaRPr lang="el-GR" sz="1400" b="0" dirty="0"/>
                    </a:p>
                  </a:txBody>
                  <a:tcPr/>
                </a:tc>
              </a:tr>
              <a:tr h="370840">
                <a:tc>
                  <a:txBody>
                    <a:bodyPr/>
                    <a:lstStyle/>
                    <a:p>
                      <a:r>
                        <a:rPr lang="el-GR" sz="1400" b="0" kern="1200" dirty="0" smtClean="0">
                          <a:solidFill>
                            <a:schemeClr val="dk1"/>
                          </a:solidFill>
                          <a:latin typeface="+mn-lt"/>
                          <a:ea typeface="+mn-ea"/>
                          <a:cs typeface="+mn-cs"/>
                        </a:rPr>
                        <a:t>Φαρυγγίτιδα:</a:t>
                      </a:r>
                      <a:endParaRPr lang="el-GR" sz="1400" b="0" dirty="0"/>
                    </a:p>
                  </a:txBody>
                  <a:tcPr/>
                </a:tc>
                <a:tc>
                  <a:txBody>
                    <a:bodyPr/>
                    <a:lstStyle/>
                    <a:p>
                      <a:r>
                        <a:rPr lang="el-GR" sz="1400" b="0" kern="1200" dirty="0" smtClean="0">
                          <a:solidFill>
                            <a:schemeClr val="dk1"/>
                          </a:solidFill>
                          <a:latin typeface="+mn-lt"/>
                          <a:ea typeface="+mn-ea"/>
                          <a:cs typeface="+mn-cs"/>
                        </a:rPr>
                        <a:t>Λήψη δείγματος με βαμβακοφόρο στυλεό,</a:t>
                      </a:r>
                    </a:p>
                    <a:p>
                      <a:r>
                        <a:rPr lang="el-GR" sz="1400" b="0" dirty="0" smtClean="0"/>
                        <a:t>Λήψη αίματος</a:t>
                      </a:r>
                      <a:endParaRPr lang="el-GR" sz="1400" b="0" dirty="0"/>
                    </a:p>
                  </a:txBody>
                  <a:tcPr/>
                </a:tc>
                <a:tc>
                  <a:txBody>
                    <a:bodyPr/>
                    <a:lstStyle/>
                    <a:p>
                      <a:r>
                        <a:rPr lang="el-GR" sz="1400" b="0" kern="1200" dirty="0" smtClean="0">
                          <a:solidFill>
                            <a:schemeClr val="dk1"/>
                          </a:solidFill>
                          <a:latin typeface="+mn-lt"/>
                          <a:ea typeface="+mn-ea"/>
                          <a:cs typeface="+mn-cs"/>
                        </a:rPr>
                        <a:t> Καλλιέργεια</a:t>
                      </a:r>
                      <a:r>
                        <a:rPr lang="en-US" sz="1400" b="0" kern="1200" dirty="0" smtClean="0">
                          <a:solidFill>
                            <a:schemeClr val="dk1"/>
                          </a:solidFill>
                          <a:latin typeface="+mn-lt"/>
                          <a:ea typeface="+mn-ea"/>
                          <a:cs typeface="+mn-cs"/>
                        </a:rPr>
                        <a:t> </a:t>
                      </a:r>
                      <a:r>
                        <a:rPr lang="el-GR" sz="1400" b="0" kern="1200" dirty="0" smtClean="0">
                          <a:solidFill>
                            <a:schemeClr val="dk1"/>
                          </a:solidFill>
                          <a:latin typeface="+mn-lt"/>
                          <a:ea typeface="+mn-ea"/>
                          <a:cs typeface="+mn-cs"/>
                        </a:rPr>
                        <a:t>για</a:t>
                      </a:r>
                      <a:r>
                        <a:rPr lang="el-GR" sz="1400" b="0" kern="1200" baseline="0" dirty="0" smtClean="0">
                          <a:solidFill>
                            <a:schemeClr val="dk1"/>
                          </a:solidFill>
                          <a:latin typeface="+mn-lt"/>
                          <a:ea typeface="+mn-ea"/>
                          <a:cs typeface="+mn-cs"/>
                        </a:rPr>
                        <a:t> απομόνωση βακτηρίων, καλλιέργεια σε κύτταρα για απομόνωση </a:t>
                      </a:r>
                      <a:r>
                        <a:rPr lang="el-GR" sz="1400" b="0" kern="1200" dirty="0" smtClean="0">
                          <a:solidFill>
                            <a:schemeClr val="dk1"/>
                          </a:solidFill>
                          <a:latin typeface="+mn-lt"/>
                          <a:ea typeface="+mn-ea"/>
                          <a:cs typeface="+mn-cs"/>
                        </a:rPr>
                        <a:t>            ιών, ορολογικές εξετάσεις(</a:t>
                      </a:r>
                      <a:r>
                        <a:rPr lang="en-US" sz="1400" b="0" kern="1200" dirty="0" err="1" smtClean="0">
                          <a:solidFill>
                            <a:schemeClr val="dk1"/>
                          </a:solidFill>
                          <a:latin typeface="+mn-lt"/>
                          <a:ea typeface="+mn-ea"/>
                          <a:cs typeface="+mn-cs"/>
                        </a:rPr>
                        <a:t>Ebstein</a:t>
                      </a:r>
                      <a:r>
                        <a:rPr lang="en-US" sz="1400" b="0" kern="1200" dirty="0" smtClean="0">
                          <a:solidFill>
                            <a:schemeClr val="dk1"/>
                          </a:solidFill>
                          <a:latin typeface="+mn-lt"/>
                          <a:ea typeface="+mn-ea"/>
                          <a:cs typeface="+mn-cs"/>
                        </a:rPr>
                        <a:t> Barr</a:t>
                      </a:r>
                      <a:r>
                        <a:rPr lang="el-GR" sz="1400" b="0" kern="1200" dirty="0" smtClean="0">
                          <a:solidFill>
                            <a:schemeClr val="dk1"/>
                          </a:solidFill>
                          <a:latin typeface="+mn-lt"/>
                          <a:ea typeface="+mn-ea"/>
                          <a:cs typeface="+mn-cs"/>
                        </a:rPr>
                        <a:t>)</a:t>
                      </a:r>
                      <a:endParaRPr lang="el-GR" sz="1400" b="0" dirty="0"/>
                    </a:p>
                  </a:txBody>
                  <a:tcPr/>
                </a:tc>
              </a:tr>
              <a:tr h="370840">
                <a:tc>
                  <a:txBody>
                    <a:bodyPr/>
                    <a:lstStyle/>
                    <a:p>
                      <a:r>
                        <a:rPr lang="el-GR" sz="1400" b="0" kern="1200" dirty="0" smtClean="0">
                          <a:solidFill>
                            <a:schemeClr val="dk1"/>
                          </a:solidFill>
                          <a:latin typeface="+mn-lt"/>
                          <a:ea typeface="+mn-ea"/>
                          <a:cs typeface="+mn-cs"/>
                        </a:rPr>
                        <a:t>Τυπική πνευμονία: </a:t>
                      </a:r>
                      <a:endParaRPr lang="el-GR" sz="1400" b="0" dirty="0"/>
                    </a:p>
                  </a:txBody>
                  <a:tcPr/>
                </a:tc>
                <a:tc>
                  <a:txBody>
                    <a:bodyPr/>
                    <a:lstStyle/>
                    <a:p>
                      <a:r>
                        <a:rPr lang="el-GR" sz="1400" b="0" kern="1200" dirty="0" smtClean="0">
                          <a:solidFill>
                            <a:schemeClr val="dk1"/>
                          </a:solidFill>
                          <a:latin typeface="+mn-lt"/>
                          <a:ea typeface="+mn-ea"/>
                          <a:cs typeface="+mn-cs"/>
                        </a:rPr>
                        <a:t>Πτύελα</a:t>
                      </a:r>
                    </a:p>
                    <a:p>
                      <a:r>
                        <a:rPr lang="el-GR" sz="1400" b="0" kern="1200" dirty="0" smtClean="0">
                          <a:solidFill>
                            <a:schemeClr val="dk1"/>
                          </a:solidFill>
                          <a:latin typeface="+mn-lt"/>
                          <a:ea typeface="+mn-ea"/>
                          <a:cs typeface="+mn-cs"/>
                        </a:rPr>
                        <a:t>Αίμα </a:t>
                      </a:r>
                      <a:endParaRPr lang="el-GR"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mn-lt"/>
                          <a:ea typeface="+mn-ea"/>
                          <a:cs typeface="+mn-cs"/>
                        </a:rPr>
                        <a:t>Καλλιέργεια, Αιμοκαλλιέργεια</a:t>
                      </a:r>
                      <a:endParaRPr lang="el-GR" sz="1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b="0" dirty="0" smtClean="0"/>
                    </a:p>
                    <a:p>
                      <a:endParaRPr lang="el-GR" sz="14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mn-lt"/>
                          <a:ea typeface="+mn-ea"/>
                          <a:cs typeface="+mn-cs"/>
                        </a:rPr>
                        <a:t>Άτυπη πνευμονία:</a:t>
                      </a:r>
                    </a:p>
                    <a:p>
                      <a:endParaRPr lang="el-GR" sz="1400" b="0" dirty="0"/>
                    </a:p>
                  </a:txBody>
                  <a:tcPr/>
                </a:tc>
                <a:tc>
                  <a:txBody>
                    <a:bodyPr/>
                    <a:lstStyle/>
                    <a:p>
                      <a:r>
                        <a:rPr lang="el-GR" sz="1400" b="0" kern="1200" dirty="0" smtClean="0">
                          <a:solidFill>
                            <a:schemeClr val="dk1"/>
                          </a:solidFill>
                          <a:latin typeface="+mn-lt"/>
                          <a:ea typeface="+mn-ea"/>
                          <a:cs typeface="+mn-cs"/>
                        </a:rPr>
                        <a:t>Αιμοληψία</a:t>
                      </a:r>
                    </a:p>
                    <a:p>
                      <a:endParaRPr lang="el-GR" sz="1400" b="0" kern="1200" dirty="0" smtClean="0">
                        <a:solidFill>
                          <a:schemeClr val="dk1"/>
                        </a:solidFill>
                        <a:latin typeface="+mn-lt"/>
                        <a:ea typeface="+mn-ea"/>
                        <a:cs typeface="+mn-cs"/>
                      </a:endParaRPr>
                    </a:p>
                    <a:p>
                      <a:endParaRPr lang="el-GR" sz="1400" b="0" kern="1200" dirty="0" smtClean="0">
                        <a:solidFill>
                          <a:schemeClr val="dk1"/>
                        </a:solidFill>
                        <a:latin typeface="+mn-lt"/>
                        <a:ea typeface="+mn-ea"/>
                        <a:cs typeface="+mn-cs"/>
                      </a:endParaRPr>
                    </a:p>
                    <a:p>
                      <a:endParaRPr lang="el-GR" sz="1400" b="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mn-lt"/>
                          <a:ea typeface="+mn-ea"/>
                          <a:cs typeface="+mn-cs"/>
                        </a:rPr>
                        <a:t>Λήψη ούρων</a:t>
                      </a:r>
                    </a:p>
                    <a:p>
                      <a:endParaRPr lang="el-GR" sz="1400" b="0" dirty="0" smtClean="0"/>
                    </a:p>
                    <a:p>
                      <a:endParaRPr lang="el-GR" sz="1400" b="0" kern="1200" dirty="0" smtClean="0">
                        <a:solidFill>
                          <a:schemeClr val="dk1"/>
                        </a:solidFill>
                        <a:latin typeface="+mn-lt"/>
                        <a:ea typeface="+mn-ea"/>
                        <a:cs typeface="+mn-cs"/>
                      </a:endParaRPr>
                    </a:p>
                    <a:p>
                      <a:r>
                        <a:rPr lang="el-GR" sz="1400" b="0" kern="1200" dirty="0" smtClean="0">
                          <a:solidFill>
                            <a:schemeClr val="dk1"/>
                          </a:solidFill>
                          <a:latin typeface="+mn-lt"/>
                          <a:ea typeface="+mn-ea"/>
                          <a:cs typeface="+mn-cs"/>
                        </a:rPr>
                        <a:t>πύον ή πλευρικό υγρό</a:t>
                      </a:r>
                    </a:p>
                    <a:p>
                      <a:endParaRPr lang="el-GR" sz="1400" b="0" dirty="0"/>
                    </a:p>
                  </a:txBody>
                  <a:tcPr/>
                </a:tc>
                <a:tc>
                  <a:txBody>
                    <a:bodyPr/>
                    <a:lstStyle/>
                    <a:p>
                      <a:r>
                        <a:rPr lang="el-GR" sz="1400" b="0" kern="1200" dirty="0" smtClean="0">
                          <a:solidFill>
                            <a:schemeClr val="dk1"/>
                          </a:solidFill>
                          <a:latin typeface="+mn-lt"/>
                          <a:ea typeface="+mn-ea"/>
                          <a:cs typeface="+mn-cs"/>
                        </a:rPr>
                        <a:t>Ανίχνευση </a:t>
                      </a:r>
                      <a:r>
                        <a:rPr lang="en-US" sz="1400" b="0" kern="1200" dirty="0" err="1" smtClean="0">
                          <a:solidFill>
                            <a:schemeClr val="dk1"/>
                          </a:solidFill>
                          <a:latin typeface="+mn-lt"/>
                          <a:ea typeface="+mn-ea"/>
                          <a:cs typeface="+mn-cs"/>
                        </a:rPr>
                        <a:t>IgM</a:t>
                      </a:r>
                      <a:r>
                        <a:rPr lang="el-GR" sz="1400" b="0" kern="1200" dirty="0" smtClean="0">
                          <a:solidFill>
                            <a:schemeClr val="dk1"/>
                          </a:solidFill>
                          <a:latin typeface="+mn-lt"/>
                          <a:ea typeface="+mn-ea"/>
                          <a:cs typeface="+mn-cs"/>
                        </a:rPr>
                        <a:t>, Σύνδεση συμπληρώματος (</a:t>
                      </a:r>
                      <a:r>
                        <a:rPr lang="en-US" sz="1400" b="0" kern="1200" dirty="0" smtClean="0">
                          <a:solidFill>
                            <a:schemeClr val="dk1"/>
                          </a:solidFill>
                          <a:latin typeface="+mn-lt"/>
                          <a:ea typeface="+mn-ea"/>
                          <a:cs typeface="+mn-cs"/>
                        </a:rPr>
                        <a:t>CFT</a:t>
                      </a:r>
                      <a:r>
                        <a:rPr lang="el-GR" sz="1400" b="0" kern="1200" dirty="0" smtClean="0">
                          <a:solidFill>
                            <a:schemeClr val="dk1"/>
                          </a:solidFill>
                          <a:latin typeface="+mn-lt"/>
                          <a:ea typeface="+mn-ea"/>
                          <a:cs typeface="+mn-cs"/>
                        </a:rPr>
                        <a:t>)  (Μυκόπλασμα)</a:t>
                      </a:r>
                    </a:p>
                    <a:p>
                      <a:endParaRPr lang="el-GR" sz="1400" b="0" kern="1200" dirty="0" smtClean="0">
                        <a:solidFill>
                          <a:schemeClr val="dk1"/>
                        </a:solidFill>
                        <a:latin typeface="+mn-lt"/>
                        <a:ea typeface="+mn-ea"/>
                        <a:cs typeface="+mn-cs"/>
                      </a:endParaRPr>
                    </a:p>
                    <a:p>
                      <a:r>
                        <a:rPr lang="el-GR" sz="1400" b="0" kern="1200" dirty="0" smtClean="0">
                          <a:solidFill>
                            <a:schemeClr val="dk1"/>
                          </a:solidFill>
                          <a:latin typeface="+mn-lt"/>
                          <a:ea typeface="+mn-ea"/>
                          <a:cs typeface="+mn-cs"/>
                        </a:rPr>
                        <a:t>Ανίχνευση αντιγόνου                                    (</a:t>
                      </a:r>
                      <a:r>
                        <a:rPr lang="en-US" sz="1400" b="0" kern="1200" dirty="0" smtClean="0">
                          <a:solidFill>
                            <a:schemeClr val="dk1"/>
                          </a:solidFill>
                          <a:latin typeface="+mn-lt"/>
                          <a:ea typeface="+mn-ea"/>
                          <a:cs typeface="+mn-cs"/>
                        </a:rPr>
                        <a:t>Legionella</a:t>
                      </a:r>
                      <a:r>
                        <a:rPr lang="el-GR" sz="1400" b="0" kern="1200" dirty="0" smtClean="0">
                          <a:solidFill>
                            <a:schemeClr val="dk1"/>
                          </a:solidFill>
                          <a:latin typeface="+mn-lt"/>
                          <a:ea typeface="+mn-ea"/>
                          <a:cs typeface="+mn-cs"/>
                        </a:rPr>
                        <a:t>)</a:t>
                      </a:r>
                    </a:p>
                    <a:p>
                      <a:endParaRPr lang="el-GR" sz="1400" b="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mn-lt"/>
                          <a:ea typeface="+mn-ea"/>
                          <a:cs typeface="+mn-cs"/>
                        </a:rPr>
                        <a:t>Βιοψία, αιμοκαλλιέργεια</a:t>
                      </a:r>
                    </a:p>
                    <a:p>
                      <a:endParaRPr lang="el-GR" sz="1400" b="0" dirty="0"/>
                    </a:p>
                  </a:txBody>
                  <a:tcPr/>
                </a:tc>
              </a:tr>
              <a:tr h="370840">
                <a:tc>
                  <a:txBody>
                    <a:bodyPr/>
                    <a:lstStyle/>
                    <a:p>
                      <a:r>
                        <a:rPr lang="el-GR" sz="1400" b="0" kern="1200" dirty="0" smtClean="0">
                          <a:solidFill>
                            <a:schemeClr val="dk1"/>
                          </a:solidFill>
                          <a:latin typeface="+mn-lt"/>
                          <a:ea typeface="+mn-ea"/>
                          <a:cs typeface="+mn-cs"/>
                        </a:rPr>
                        <a:t>Απόστημα πνεύμονα:   </a:t>
                      </a:r>
                      <a:endParaRPr lang="el-GR" sz="1400" b="0" dirty="0"/>
                    </a:p>
                  </a:txBody>
                  <a:tcPr/>
                </a:tc>
                <a:tc>
                  <a:txBody>
                    <a:bodyPr/>
                    <a:lstStyle/>
                    <a:p>
                      <a:r>
                        <a:rPr lang="el-GR" sz="1400" b="0" kern="1200" dirty="0" smtClean="0">
                          <a:solidFill>
                            <a:schemeClr val="dk1"/>
                          </a:solidFill>
                          <a:latin typeface="+mn-lt"/>
                          <a:ea typeface="+mn-ea"/>
                          <a:cs typeface="+mn-cs"/>
                        </a:rPr>
                        <a:t>Πύον, αίμα                                        </a:t>
                      </a:r>
                      <a:endParaRPr lang="el-GR" sz="1400" b="0" dirty="0"/>
                    </a:p>
                  </a:txBody>
                  <a:tcPr/>
                </a:tc>
                <a:tc>
                  <a:txBody>
                    <a:bodyPr/>
                    <a:lstStyle/>
                    <a:p>
                      <a:r>
                        <a:rPr lang="el-GR" sz="1400" b="0" kern="1200" dirty="0" smtClean="0">
                          <a:solidFill>
                            <a:schemeClr val="dk1"/>
                          </a:solidFill>
                          <a:latin typeface="+mn-lt"/>
                          <a:ea typeface="+mn-ea"/>
                          <a:cs typeface="+mn-cs"/>
                        </a:rPr>
                        <a:t>Καλλιέργεια πύου, Αιμοκαλλιέργεια</a:t>
                      </a:r>
                      <a:endParaRPr lang="el-GR" sz="1400" b="0" dirty="0"/>
                    </a:p>
                  </a:txBody>
                  <a:tcPr/>
                </a:tc>
              </a:tr>
              <a:tr h="370840">
                <a:tc>
                  <a:txBody>
                    <a:bodyPr/>
                    <a:lstStyle/>
                    <a:p>
                      <a:r>
                        <a:rPr lang="el-GR" sz="1400" b="0" kern="1200" dirty="0" smtClean="0">
                          <a:solidFill>
                            <a:schemeClr val="dk1"/>
                          </a:solidFill>
                          <a:latin typeface="+mn-lt"/>
                          <a:ea typeface="+mn-ea"/>
                          <a:cs typeface="+mn-cs"/>
                        </a:rPr>
                        <a:t>Πλευρική συλλογή:</a:t>
                      </a:r>
                    </a:p>
                    <a:p>
                      <a:r>
                        <a:rPr lang="el-GR" sz="1400" b="0" kern="1200" dirty="0" smtClean="0">
                          <a:solidFill>
                            <a:schemeClr val="dk1"/>
                          </a:solidFill>
                          <a:latin typeface="+mn-lt"/>
                          <a:ea typeface="+mn-ea"/>
                          <a:cs typeface="+mn-cs"/>
                        </a:rPr>
                        <a:t>                                      </a:t>
                      </a:r>
                      <a:endParaRPr lang="el-GR" sz="1400" b="0" kern="1200" dirty="0">
                        <a:solidFill>
                          <a:schemeClr val="dk1"/>
                        </a:solidFill>
                        <a:latin typeface="+mn-lt"/>
                        <a:ea typeface="+mn-ea"/>
                        <a:cs typeface="+mn-cs"/>
                      </a:endParaRPr>
                    </a:p>
                  </a:txBody>
                  <a:tcPr/>
                </a:tc>
                <a:tc>
                  <a:txBody>
                    <a:bodyPr/>
                    <a:lstStyle/>
                    <a:p>
                      <a:r>
                        <a:rPr lang="el-GR" sz="1400" b="0" kern="1200" dirty="0" smtClean="0">
                          <a:solidFill>
                            <a:schemeClr val="dk1"/>
                          </a:solidFill>
                          <a:latin typeface="+mn-lt"/>
                          <a:ea typeface="+mn-ea"/>
                          <a:cs typeface="+mn-cs"/>
                        </a:rPr>
                        <a:t>Συλλογή υγρού</a:t>
                      </a:r>
                      <a:endParaRPr lang="el-GR" sz="1400" b="0" dirty="0"/>
                    </a:p>
                  </a:txBody>
                  <a:tcPr/>
                </a:tc>
                <a:tc>
                  <a:txBody>
                    <a:bodyPr/>
                    <a:lstStyle/>
                    <a:p>
                      <a:r>
                        <a:rPr lang="el-GR" sz="1400" b="0" kern="1200" dirty="0" smtClean="0">
                          <a:solidFill>
                            <a:schemeClr val="dk1"/>
                          </a:solidFill>
                          <a:latin typeface="+mn-lt"/>
                          <a:ea typeface="+mn-ea"/>
                          <a:cs typeface="+mn-cs"/>
                        </a:rPr>
                        <a:t>Αιμοκαλλιέργεια                                     Βιοψία πλευρικού υγρού</a:t>
                      </a:r>
                      <a:endParaRPr lang="el-GR" sz="1400" b="0" dirty="0"/>
                    </a:p>
                  </a:txBody>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1500166" y="916528"/>
            <a:ext cx="6072230" cy="369332"/>
          </a:xfrm>
          <a:prstGeom prst="rect">
            <a:avLst/>
          </a:prstGeom>
          <a:noFill/>
          <a:ln>
            <a:solidFill>
              <a:schemeClr val="accent2">
                <a:lumMod val="75000"/>
              </a:schemeClr>
            </a:solidFill>
          </a:ln>
        </p:spPr>
        <p:txBody>
          <a:bodyPr wrap="square" rtlCol="0">
            <a:spAutoFit/>
          </a:bodyPr>
          <a:lstStyle/>
          <a:p>
            <a:pPr algn="ctr"/>
            <a:r>
              <a:rPr lang="el-GR" b="1" dirty="0" smtClean="0">
                <a:solidFill>
                  <a:schemeClr val="bg1"/>
                </a:solidFill>
              </a:rPr>
              <a:t>Ερμηνεία εξέτασης πτυέλων</a:t>
            </a:r>
            <a:endParaRPr lang="el-GR" dirty="0">
              <a:solidFill>
                <a:schemeClr val="bg1"/>
              </a:solidFill>
            </a:endParaRPr>
          </a:p>
        </p:txBody>
      </p:sp>
      <p:graphicFrame>
        <p:nvGraphicFramePr>
          <p:cNvPr id="8" name="7 - Πίνακας"/>
          <p:cNvGraphicFramePr>
            <a:graphicFrameLocks noGrp="1"/>
          </p:cNvGraphicFramePr>
          <p:nvPr/>
        </p:nvGraphicFramePr>
        <p:xfrm>
          <a:off x="1524000" y="1357298"/>
          <a:ext cx="6096000" cy="387096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sz="1600" dirty="0" smtClean="0"/>
                        <a:t>1. Διαπίστωση ύπαρξης μικροβιακής λοίμωξης, μετά από άμεση μικροσκόπηση</a:t>
                      </a:r>
                      <a:endParaRPr lang="el-GR" sz="1600" dirty="0"/>
                    </a:p>
                  </a:txBody>
                  <a:tcPr/>
                </a:tc>
                <a:tc hMerge="1">
                  <a:txBody>
                    <a:bodyPr/>
                    <a:lstStyle/>
                    <a:p>
                      <a:endParaRPr lang="el-GR" dirty="0"/>
                    </a:p>
                  </a:txBody>
                  <a:tcPr/>
                </a:tc>
              </a:tr>
              <a:tr h="370840">
                <a:tc>
                  <a:txBody>
                    <a:bodyPr/>
                    <a:lstStyle/>
                    <a:p>
                      <a:r>
                        <a:rPr lang="el-GR" sz="1600" dirty="0" smtClean="0"/>
                        <a:t>Παρουσία πολλών πολυμορφοπύρηνων</a:t>
                      </a:r>
                    </a:p>
                    <a:p>
                      <a:endParaRPr lang="el-GR" sz="1600" dirty="0"/>
                    </a:p>
                  </a:txBody>
                  <a:tcPr/>
                </a:tc>
                <a:tc rowSpan="3">
                  <a:txBody>
                    <a:bodyPr/>
                    <a:lstStyle/>
                    <a:p>
                      <a:endParaRPr lang="el-GR" sz="1600" dirty="0" smtClean="0"/>
                    </a:p>
                    <a:p>
                      <a:endParaRPr lang="el-GR" sz="1600" dirty="0" smtClean="0"/>
                    </a:p>
                    <a:p>
                      <a:endParaRPr lang="el-GR" sz="1600" dirty="0" smtClean="0"/>
                    </a:p>
                    <a:p>
                      <a:endParaRPr lang="el-GR" sz="1600" dirty="0" smtClean="0"/>
                    </a:p>
                    <a:p>
                      <a:r>
                        <a:rPr lang="el-GR" sz="1600" dirty="0" smtClean="0"/>
                        <a:t>       Μικροβιακή λοίμωξη </a:t>
                      </a:r>
                      <a:endParaRPr lang="el-G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Παρουσία βρογχικών ή πνευμονικών κυττάρων</a:t>
                      </a:r>
                    </a:p>
                    <a:p>
                      <a:endParaRPr lang="el-GR" sz="1600" dirty="0"/>
                    </a:p>
                  </a:txBody>
                  <a:tcPr/>
                </a:tc>
                <a:tc vMerge="1">
                  <a:txBody>
                    <a:bodyPr/>
                    <a:lstStyle/>
                    <a:p>
                      <a:endParaRPr lang="el-G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Παρουσία άφθονων μικροοργανισμών, ενός ή περισσότερων ειδών</a:t>
                      </a:r>
                    </a:p>
                    <a:p>
                      <a:endParaRPr lang="el-GR" sz="1600" dirty="0"/>
                    </a:p>
                  </a:txBody>
                  <a:tcPr/>
                </a:tc>
                <a:tc vMerge="1">
                  <a:txBody>
                    <a:bodyPr/>
                    <a:lstStyle/>
                    <a:p>
                      <a:endParaRPr lang="el-GR" sz="1600" dirty="0"/>
                    </a:p>
                  </a:txBody>
                  <a:tcPr/>
                </a:tc>
              </a:tr>
              <a:tr h="370840">
                <a:tc>
                  <a:txBody>
                    <a:bodyPr/>
                    <a:lstStyle/>
                    <a:p>
                      <a:r>
                        <a:rPr lang="el-GR" sz="1600" dirty="0" smtClean="0"/>
                        <a:t>Απουσία πολυμορφοπύρηνων </a:t>
                      </a:r>
                      <a:endParaRPr lang="el-GR" sz="1600" dirty="0"/>
                    </a:p>
                  </a:txBody>
                  <a:tcPr/>
                </a:tc>
                <a:tc>
                  <a:txBody>
                    <a:bodyPr/>
                    <a:lstStyle/>
                    <a:p>
                      <a:pPr algn="ctr"/>
                      <a:r>
                        <a:rPr lang="el-GR" sz="1600" dirty="0" smtClean="0"/>
                        <a:t>Εσφαλμένη</a:t>
                      </a:r>
                      <a:r>
                        <a:rPr lang="el-GR" sz="1600" baseline="0" dirty="0" smtClean="0"/>
                        <a:t> λήψη ή χειρισμός δείγματος</a:t>
                      </a:r>
                      <a:endParaRPr lang="el-GR" sz="1600" dirty="0"/>
                    </a:p>
                  </a:txBody>
                  <a:tcPr/>
                </a:tc>
              </a:tr>
            </a:tbl>
          </a:graphicData>
        </a:graphic>
      </p:graphicFrame>
      <p:sp>
        <p:nvSpPr>
          <p:cNvPr id="9" name="8 - Δεξιό βέλος"/>
          <p:cNvSpPr/>
          <p:nvPr/>
        </p:nvSpPr>
        <p:spPr>
          <a:xfrm>
            <a:off x="4355976" y="3068960"/>
            <a:ext cx="4286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Δεξιό βέλος"/>
          <p:cNvSpPr/>
          <p:nvPr/>
        </p:nvSpPr>
        <p:spPr>
          <a:xfrm>
            <a:off x="4357686" y="4786322"/>
            <a:ext cx="428628" cy="226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άγκιστρο"/>
          <p:cNvSpPr/>
          <p:nvPr/>
        </p:nvSpPr>
        <p:spPr>
          <a:xfrm>
            <a:off x="3995936" y="2060848"/>
            <a:ext cx="288032" cy="22322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339344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l-GR" dirty="0" smtClean="0"/>
                        <a:t>2. απομόνωση, ταυτοποίηση και διάγνωση του παθογόνου αιτίου μετά από βακτηριολογική εξέταση και αρίθμηση μικροοργανισμών</a:t>
                      </a:r>
                      <a:endParaRPr lang="el-GR" dirty="0"/>
                    </a:p>
                  </a:txBody>
                  <a:tcPr/>
                </a:tc>
                <a:tc hMerge="1">
                  <a:txBody>
                    <a:bodyPr/>
                    <a:lstStyle/>
                    <a:p>
                      <a:endParaRPr lang="el-GR" dirty="0"/>
                    </a:p>
                  </a:txBody>
                  <a:tcPr/>
                </a:tc>
              </a:tr>
              <a:tr h="370840">
                <a:tc>
                  <a:txBody>
                    <a:bodyPr/>
                    <a:lstStyle/>
                    <a:p>
                      <a:r>
                        <a:rPr lang="el-GR" sz="1600" dirty="0" smtClean="0"/>
                        <a:t>10</a:t>
                      </a:r>
                      <a:r>
                        <a:rPr lang="el-GR" sz="1600" baseline="30000" dirty="0" smtClean="0"/>
                        <a:t>5</a:t>
                      </a:r>
                      <a:r>
                        <a:rPr lang="el-GR" sz="1600" baseline="0" dirty="0" smtClean="0"/>
                        <a:t> μικρόβια/</a:t>
                      </a:r>
                      <a:r>
                        <a:rPr lang="en-US" sz="1600" baseline="0" dirty="0" smtClean="0"/>
                        <a:t>ml</a:t>
                      </a:r>
                      <a:endParaRPr lang="el-GR" sz="1600" dirty="0"/>
                    </a:p>
                  </a:txBody>
                  <a:tcPr/>
                </a:tc>
                <a:tc>
                  <a:txBody>
                    <a:bodyPr/>
                    <a:lstStyle/>
                    <a:p>
                      <a:r>
                        <a:rPr lang="el-GR" sz="1600" dirty="0" smtClean="0"/>
                        <a:t>Παρασιτικό στέλεχος</a:t>
                      </a:r>
                      <a:endParaRPr lang="el-G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10</a:t>
                      </a:r>
                      <a:r>
                        <a:rPr lang="el-GR" sz="1600" baseline="30000" dirty="0" smtClean="0"/>
                        <a:t>6</a:t>
                      </a:r>
                      <a:r>
                        <a:rPr lang="el-GR" sz="1600" baseline="0" dirty="0" smtClean="0"/>
                        <a:t> μικρόβια/</a:t>
                      </a:r>
                      <a:r>
                        <a:rPr lang="en-US" sz="1600" baseline="0" dirty="0" smtClean="0"/>
                        <a:t>ml</a:t>
                      </a:r>
                      <a:endParaRPr lang="el-GR" sz="1600" dirty="0" smtClean="0"/>
                    </a:p>
                    <a:p>
                      <a:endParaRPr lang="el-GR" sz="1600" dirty="0"/>
                    </a:p>
                  </a:txBody>
                  <a:tcPr/>
                </a:tc>
                <a:tc>
                  <a:txBody>
                    <a:bodyPr/>
                    <a:lstStyle/>
                    <a:p>
                      <a:r>
                        <a:rPr lang="el-GR" sz="1600" dirty="0" smtClean="0"/>
                        <a:t>Αμφίβολης σημασίας, αξιολόγηση</a:t>
                      </a:r>
                      <a:r>
                        <a:rPr lang="el-GR" sz="1600" baseline="0" dirty="0" smtClean="0"/>
                        <a:t> από τον κλινικό</a:t>
                      </a:r>
                      <a:endParaRPr lang="el-G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10</a:t>
                      </a:r>
                      <a:r>
                        <a:rPr lang="el-GR" sz="1600" baseline="30000" dirty="0" smtClean="0"/>
                        <a:t>7</a:t>
                      </a:r>
                      <a:r>
                        <a:rPr lang="el-GR" sz="1600" baseline="0" dirty="0" smtClean="0"/>
                        <a:t> μικρόβια/</a:t>
                      </a:r>
                      <a:r>
                        <a:rPr lang="en-US" sz="1600" baseline="0" dirty="0" smtClean="0"/>
                        <a:t>ml</a:t>
                      </a:r>
                      <a:endParaRPr lang="el-GR" sz="1600" dirty="0" smtClean="0"/>
                    </a:p>
                    <a:p>
                      <a:endParaRPr lang="el-GR" sz="1600" dirty="0"/>
                    </a:p>
                  </a:txBody>
                  <a:tcPr/>
                </a:tc>
                <a:tc>
                  <a:txBody>
                    <a:bodyPr/>
                    <a:lstStyle/>
                    <a:p>
                      <a:r>
                        <a:rPr lang="el-GR" sz="1600" dirty="0" smtClean="0"/>
                        <a:t>Στέλεχος δυνητικά παθογόνο</a:t>
                      </a:r>
                      <a:r>
                        <a:rPr lang="el-GR" sz="1600" baseline="0" dirty="0" smtClean="0"/>
                        <a:t> και πιθανά υπεύθυνο για τη λοίμωξη</a:t>
                      </a:r>
                      <a:endParaRPr lang="el-GR" sz="1600" dirty="0"/>
                    </a:p>
                  </a:txBody>
                  <a:tcPr/>
                </a:tc>
              </a:tr>
              <a:tr h="370840">
                <a:tc>
                  <a:txBody>
                    <a:bodyPr/>
                    <a:lstStyle/>
                    <a:p>
                      <a:endParaRPr lang="el-GR" sz="1600" dirty="0"/>
                    </a:p>
                  </a:txBody>
                  <a:tcPr/>
                </a:tc>
                <a:tc>
                  <a:txBody>
                    <a:bodyPr/>
                    <a:lstStyle/>
                    <a:p>
                      <a:endParaRPr lang="el-GR" sz="1600" dirty="0"/>
                    </a:p>
                  </a:txBody>
                  <a:tcPr/>
                </a:tc>
              </a:tr>
              <a:tr h="370840">
                <a:tc>
                  <a:txBody>
                    <a:bodyPr/>
                    <a:lstStyle/>
                    <a:p>
                      <a:r>
                        <a:rPr lang="el-GR" sz="1600" dirty="0" smtClean="0"/>
                        <a:t>Καλλιέργεια και ανάπτυξη μικροβίου</a:t>
                      </a:r>
                      <a:endParaRPr lang="el-GR" sz="1600" dirty="0"/>
                    </a:p>
                  </a:txBody>
                  <a:tcPr/>
                </a:tc>
                <a:tc>
                  <a:txBody>
                    <a:bodyPr/>
                    <a:lstStyle/>
                    <a:p>
                      <a:r>
                        <a:rPr lang="el-GR" sz="1600" dirty="0" smtClean="0"/>
                        <a:t>Τυποποίηση στο</a:t>
                      </a:r>
                      <a:r>
                        <a:rPr lang="el-GR" sz="1600" baseline="0" dirty="0" smtClean="0"/>
                        <a:t> επίπεδο του είδους και αντιβιόγραμμα</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14480" y="1488032"/>
            <a:ext cx="6000792" cy="369332"/>
          </a:xfrm>
          <a:prstGeom prst="rect">
            <a:avLst/>
          </a:prstGeom>
          <a:solidFill>
            <a:schemeClr val="accent1"/>
          </a:solidFill>
        </p:spPr>
        <p:txBody>
          <a:bodyPr wrap="square" rtlCol="0">
            <a:spAutoFit/>
          </a:bodyPr>
          <a:lstStyle/>
          <a:p>
            <a:pPr algn="ctr"/>
            <a:r>
              <a:rPr lang="el-GR" b="1" dirty="0" smtClean="0">
                <a:solidFill>
                  <a:schemeClr val="bg1"/>
                </a:solidFill>
              </a:rPr>
              <a:t>Αναζήτηση μικροβίων σε δείγματα από βρογχοσκόπηση </a:t>
            </a:r>
            <a:endParaRPr lang="el-GR" dirty="0">
              <a:solidFill>
                <a:schemeClr val="bg1"/>
              </a:solidFill>
            </a:endParaRPr>
          </a:p>
        </p:txBody>
      </p:sp>
      <p:sp>
        <p:nvSpPr>
          <p:cNvPr id="5" name="4 - TextBox"/>
          <p:cNvSpPr txBox="1"/>
          <p:nvPr/>
        </p:nvSpPr>
        <p:spPr>
          <a:xfrm>
            <a:off x="1714480" y="2000240"/>
            <a:ext cx="6000792" cy="1384995"/>
          </a:xfrm>
          <a:prstGeom prst="rect">
            <a:avLst/>
          </a:prstGeom>
          <a:noFill/>
          <a:ln>
            <a:solidFill>
              <a:schemeClr val="accent1"/>
            </a:solidFill>
          </a:ln>
        </p:spPr>
        <p:txBody>
          <a:bodyPr wrap="square" rtlCol="0">
            <a:spAutoFit/>
          </a:bodyPr>
          <a:lstStyle/>
          <a:p>
            <a:r>
              <a:rPr lang="el-GR" b="1" u="sng" dirty="0" smtClean="0"/>
              <a:t>1</a:t>
            </a:r>
            <a:r>
              <a:rPr lang="el-GR" b="1" u="sng" baseline="30000" dirty="0" smtClean="0"/>
              <a:t>η</a:t>
            </a:r>
            <a:r>
              <a:rPr lang="el-GR" b="1" u="sng" dirty="0" smtClean="0"/>
              <a:t> ημέρα</a:t>
            </a:r>
            <a:endParaRPr lang="el-GR" dirty="0" smtClean="0"/>
          </a:p>
          <a:p>
            <a:r>
              <a:rPr lang="el-GR" sz="1600" dirty="0" smtClean="0"/>
              <a:t>Μακροσκοπική εξέταση                  βρογχικά,</a:t>
            </a:r>
            <a:r>
              <a:rPr lang="en-US" sz="1600" dirty="0" smtClean="0"/>
              <a:t> </a:t>
            </a:r>
            <a:r>
              <a:rPr lang="el-GR" sz="1600" dirty="0" smtClean="0"/>
              <a:t>πνευμονικά κύτταρα</a:t>
            </a:r>
          </a:p>
          <a:p>
            <a:r>
              <a:rPr lang="el-GR" sz="1600" dirty="0" smtClean="0"/>
              <a:t>Μικροσκοπική εξέταση                   πολυμορφοπύρηνα  </a:t>
            </a:r>
          </a:p>
          <a:p>
            <a:r>
              <a:rPr lang="el-GR" sz="1600" dirty="0" smtClean="0"/>
              <a:t>Χρώση </a:t>
            </a:r>
            <a:r>
              <a:rPr lang="en-US" sz="1600" dirty="0" smtClean="0"/>
              <a:t>Gram</a:t>
            </a:r>
            <a:r>
              <a:rPr lang="el-GR" sz="1600" dirty="0" smtClean="0"/>
              <a:t>                                      βακτήρια</a:t>
            </a:r>
          </a:p>
          <a:p>
            <a:endParaRPr lang="el-GR" dirty="0"/>
          </a:p>
        </p:txBody>
      </p:sp>
      <p:sp>
        <p:nvSpPr>
          <p:cNvPr id="1026" name="AutoShape 2"/>
          <p:cNvSpPr>
            <a:spLocks/>
          </p:cNvSpPr>
          <p:nvPr/>
        </p:nvSpPr>
        <p:spPr bwMode="auto">
          <a:xfrm>
            <a:off x="3857620" y="2357430"/>
            <a:ext cx="114300" cy="800100"/>
          </a:xfrm>
          <a:prstGeom prst="rightBrace">
            <a:avLst>
              <a:gd name="adj1" fmla="val 58333"/>
              <a:gd name="adj2" fmla="val 50000"/>
            </a:avLst>
          </a:pr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1027" name="Line 3"/>
          <p:cNvSpPr>
            <a:spLocks noChangeShapeType="1"/>
          </p:cNvSpPr>
          <p:nvPr/>
        </p:nvSpPr>
        <p:spPr bwMode="auto">
          <a:xfrm>
            <a:off x="4129086" y="2786058"/>
            <a:ext cx="228600" cy="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l-GR"/>
          </a:p>
        </p:txBody>
      </p:sp>
      <p:sp>
        <p:nvSpPr>
          <p:cNvPr id="8" name="7 - TextBox"/>
          <p:cNvSpPr txBox="1"/>
          <p:nvPr/>
        </p:nvSpPr>
        <p:spPr>
          <a:xfrm>
            <a:off x="1714480" y="3500438"/>
            <a:ext cx="6000792" cy="2893100"/>
          </a:xfrm>
          <a:prstGeom prst="rect">
            <a:avLst/>
          </a:prstGeom>
          <a:noFill/>
          <a:ln>
            <a:solidFill>
              <a:schemeClr val="accent1"/>
            </a:solidFill>
          </a:ln>
        </p:spPr>
        <p:txBody>
          <a:bodyPr wrap="square" rtlCol="0">
            <a:spAutoFit/>
          </a:bodyPr>
          <a:lstStyle/>
          <a:p>
            <a:pPr algn="ctr"/>
            <a:r>
              <a:rPr lang="el-GR" b="1" dirty="0" smtClean="0"/>
              <a:t>Καλλιέργεια δείγματος</a:t>
            </a:r>
            <a:endParaRPr lang="el-GR" dirty="0" smtClean="0"/>
          </a:p>
          <a:p>
            <a:r>
              <a:rPr lang="el-GR" b="1" u="sng" dirty="0" smtClean="0"/>
              <a:t>2</a:t>
            </a:r>
            <a:r>
              <a:rPr lang="el-GR" b="1" u="sng" baseline="30000" dirty="0" smtClean="0"/>
              <a:t>η</a:t>
            </a:r>
            <a:r>
              <a:rPr lang="el-GR" b="1" u="sng" dirty="0" smtClean="0"/>
              <a:t> ημέρα</a:t>
            </a:r>
            <a:endParaRPr lang="el-GR" dirty="0" smtClean="0"/>
          </a:p>
          <a:p>
            <a:r>
              <a:rPr lang="el-GR" sz="1600" dirty="0" smtClean="0"/>
              <a:t>Αρίθμηση μικροβίων</a:t>
            </a:r>
          </a:p>
          <a:p>
            <a:r>
              <a:rPr lang="el-GR" sz="1600" dirty="0" smtClean="0"/>
              <a:t>1.  </a:t>
            </a:r>
            <a:r>
              <a:rPr lang="el-GR" sz="1600" u="sng" dirty="0" smtClean="0"/>
              <a:t> με αραίωση</a:t>
            </a:r>
            <a:endParaRPr lang="el-GR" sz="1600" dirty="0" smtClean="0"/>
          </a:p>
          <a:p>
            <a:r>
              <a:rPr lang="el-GR" sz="1600" dirty="0" smtClean="0"/>
              <a:t> 2 αραιώσεις 1/100</a:t>
            </a:r>
          </a:p>
          <a:p>
            <a:r>
              <a:rPr lang="el-GR" sz="1600" dirty="0" smtClean="0"/>
              <a:t> </a:t>
            </a:r>
          </a:p>
          <a:p>
            <a:r>
              <a:rPr lang="el-GR" sz="1600" dirty="0" smtClean="0"/>
              <a:t> Ενοφθαλμισμός 100μ</a:t>
            </a:r>
            <a:r>
              <a:rPr lang="en-US" sz="1600" dirty="0" smtClean="0"/>
              <a:t>l</a:t>
            </a:r>
            <a:r>
              <a:rPr lang="el-GR" sz="1600" dirty="0" smtClean="0"/>
              <a:t> σε άγαρ</a:t>
            </a:r>
          </a:p>
          <a:p>
            <a:r>
              <a:rPr lang="el-GR" sz="1600" dirty="0" smtClean="0"/>
              <a:t> </a:t>
            </a:r>
          </a:p>
          <a:p>
            <a:pPr lvl="0"/>
            <a:r>
              <a:rPr lang="el-GR" sz="1600" u="sng" dirty="0" smtClean="0"/>
              <a:t>χωρίς αραίωση</a:t>
            </a:r>
            <a:endParaRPr lang="el-GR" sz="1600" dirty="0" smtClean="0"/>
          </a:p>
          <a:p>
            <a:r>
              <a:rPr lang="el-GR" sz="1600" dirty="0" smtClean="0"/>
              <a:t>Ενοφθαλμισμός 10μ</a:t>
            </a:r>
            <a:r>
              <a:rPr lang="en-US" sz="1600" dirty="0" smtClean="0"/>
              <a:t>l</a:t>
            </a:r>
            <a:r>
              <a:rPr lang="el-GR" sz="1600" dirty="0" smtClean="0"/>
              <a:t> σε άγαρ</a:t>
            </a:r>
          </a:p>
          <a:p>
            <a:endParaRPr lang="el-G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14546" y="1857364"/>
            <a:ext cx="4572032" cy="369332"/>
          </a:xfrm>
          <a:prstGeom prst="rect">
            <a:avLst/>
          </a:prstGeom>
          <a:noFill/>
          <a:ln>
            <a:solidFill>
              <a:schemeClr val="tx2"/>
            </a:solidFill>
          </a:ln>
        </p:spPr>
        <p:txBody>
          <a:bodyPr wrap="square" rtlCol="0">
            <a:spAutoFit/>
          </a:bodyPr>
          <a:lstStyle/>
          <a:p>
            <a:pPr algn="ctr"/>
            <a:r>
              <a:rPr lang="el-GR" b="1" dirty="0" smtClean="0"/>
              <a:t>αξιολόγηση αποτελεσμάτων:</a:t>
            </a:r>
            <a:endParaRPr lang="el-GR" dirty="0"/>
          </a:p>
        </p:txBody>
      </p:sp>
      <p:sp>
        <p:nvSpPr>
          <p:cNvPr id="5" name="4 - TextBox"/>
          <p:cNvSpPr txBox="1"/>
          <p:nvPr/>
        </p:nvSpPr>
        <p:spPr>
          <a:xfrm>
            <a:off x="2214546" y="2500306"/>
            <a:ext cx="4572032" cy="2092881"/>
          </a:xfrm>
          <a:prstGeom prst="rect">
            <a:avLst/>
          </a:prstGeom>
          <a:noFill/>
          <a:ln>
            <a:solidFill>
              <a:schemeClr val="accent1"/>
            </a:solidFill>
          </a:ln>
        </p:spPr>
        <p:txBody>
          <a:bodyPr wrap="square" rtlCol="0">
            <a:spAutoFit/>
          </a:bodyPr>
          <a:lstStyle/>
          <a:p>
            <a:r>
              <a:rPr lang="el-GR" sz="1600" dirty="0" smtClean="0"/>
              <a:t>α) λήψη δείγματος με βούρτσα - </a:t>
            </a:r>
            <a:r>
              <a:rPr lang="en-US" sz="1600" dirty="0" smtClean="0"/>
              <a:t>PSB</a:t>
            </a:r>
            <a:r>
              <a:rPr lang="el-GR" sz="1600" dirty="0" smtClean="0"/>
              <a:t> (</a:t>
            </a:r>
            <a:r>
              <a:rPr lang="en-US" sz="1600" dirty="0" smtClean="0"/>
              <a:t>Protected Specimen Brushes</a:t>
            </a:r>
            <a:r>
              <a:rPr lang="el-GR" sz="1600" dirty="0" smtClean="0"/>
              <a:t>)</a:t>
            </a:r>
          </a:p>
          <a:p>
            <a:pPr>
              <a:buFont typeface="Wingdings"/>
              <a:buChar char="Ø"/>
            </a:pPr>
            <a:r>
              <a:rPr lang="el-GR" sz="1600" dirty="0" smtClean="0"/>
              <a:t>10</a:t>
            </a:r>
            <a:r>
              <a:rPr lang="el-GR" sz="1600" baseline="30000" dirty="0" smtClean="0"/>
              <a:t>3</a:t>
            </a:r>
            <a:r>
              <a:rPr lang="el-GR" sz="1600" dirty="0" smtClean="0"/>
              <a:t> </a:t>
            </a:r>
            <a:r>
              <a:rPr lang="en-US" sz="1600" dirty="0" smtClean="0"/>
              <a:t>CFU</a:t>
            </a:r>
            <a:r>
              <a:rPr lang="el-GR" sz="1600" dirty="0" smtClean="0"/>
              <a:t>/</a:t>
            </a:r>
            <a:r>
              <a:rPr lang="en-US" sz="1600" dirty="0" smtClean="0"/>
              <a:t>ml</a:t>
            </a:r>
            <a:r>
              <a:rPr lang="el-GR" sz="1600" dirty="0" smtClean="0"/>
              <a:t>  </a:t>
            </a:r>
            <a:r>
              <a:rPr lang="el-GR" sz="1600" dirty="0" smtClean="0">
                <a:sym typeface="Wingdings" pitchFamily="2" charset="2"/>
              </a:rPr>
              <a:t></a:t>
            </a:r>
            <a:r>
              <a:rPr lang="el-GR" sz="1600" dirty="0" smtClean="0"/>
              <a:t>   παθολογικό δείγμα</a:t>
            </a:r>
          </a:p>
          <a:p>
            <a:endParaRPr lang="el-GR" sz="1600" dirty="0" smtClean="0"/>
          </a:p>
          <a:p>
            <a:r>
              <a:rPr lang="el-GR" sz="1600" dirty="0" smtClean="0"/>
              <a:t>β) λήψη δείγματος με </a:t>
            </a:r>
            <a:r>
              <a:rPr lang="el-GR" sz="1600" dirty="0" err="1" smtClean="0"/>
              <a:t>βρογχοπνευμονικό</a:t>
            </a:r>
            <a:r>
              <a:rPr lang="el-GR" sz="1600" dirty="0" smtClean="0"/>
              <a:t> έκκριμα - </a:t>
            </a:r>
            <a:r>
              <a:rPr lang="en-US" sz="1600" dirty="0" smtClean="0"/>
              <a:t>BAL</a:t>
            </a:r>
            <a:r>
              <a:rPr lang="el-GR" sz="1600" dirty="0" smtClean="0"/>
              <a:t> (</a:t>
            </a:r>
            <a:r>
              <a:rPr lang="en-US" sz="1600" dirty="0" err="1" smtClean="0"/>
              <a:t>Bronchoalveolad</a:t>
            </a:r>
            <a:r>
              <a:rPr lang="en-US" sz="1600" dirty="0" smtClean="0"/>
              <a:t> </a:t>
            </a:r>
            <a:r>
              <a:rPr lang="en-US" sz="1600" dirty="0" err="1" smtClean="0"/>
              <a:t>lavage</a:t>
            </a:r>
            <a:r>
              <a:rPr lang="el-GR" sz="1600" dirty="0" smtClean="0"/>
              <a:t>)</a:t>
            </a:r>
          </a:p>
          <a:p>
            <a:r>
              <a:rPr lang="el-GR" sz="1600" dirty="0" smtClean="0"/>
              <a:t> &gt; 10</a:t>
            </a:r>
            <a:r>
              <a:rPr lang="el-GR" sz="1600" baseline="30000" dirty="0" smtClean="0"/>
              <a:t>4</a:t>
            </a:r>
            <a:r>
              <a:rPr lang="el-GR" sz="1600" dirty="0" smtClean="0"/>
              <a:t> </a:t>
            </a:r>
            <a:r>
              <a:rPr lang="en-US" sz="1600" dirty="0" smtClean="0"/>
              <a:t>CFU</a:t>
            </a:r>
            <a:r>
              <a:rPr lang="el-GR" sz="1600" dirty="0" smtClean="0"/>
              <a:t>/</a:t>
            </a:r>
            <a:r>
              <a:rPr lang="en-US" sz="1600" dirty="0" smtClean="0"/>
              <a:t>ml </a:t>
            </a:r>
            <a:r>
              <a:rPr lang="el-GR" sz="1600" dirty="0" smtClean="0"/>
              <a:t> </a:t>
            </a:r>
            <a:r>
              <a:rPr lang="el-GR" sz="1600" dirty="0" smtClean="0">
                <a:sym typeface="Wingdings" pitchFamily="2" charset="2"/>
              </a:rPr>
              <a:t></a:t>
            </a:r>
            <a:r>
              <a:rPr lang="el-GR" sz="1600" dirty="0" smtClean="0"/>
              <a:t>  παθολογικό δείγμα</a:t>
            </a:r>
          </a:p>
          <a:p>
            <a:endParaRPr lang="el-GR" dirty="0"/>
          </a:p>
        </p:txBody>
      </p:sp>
      <p:sp>
        <p:nvSpPr>
          <p:cNvPr id="6" name="5 - TextBox"/>
          <p:cNvSpPr txBox="1"/>
          <p:nvPr/>
        </p:nvSpPr>
        <p:spPr>
          <a:xfrm>
            <a:off x="2214546" y="4710366"/>
            <a:ext cx="4572032" cy="861774"/>
          </a:xfrm>
          <a:prstGeom prst="rect">
            <a:avLst/>
          </a:prstGeom>
          <a:noFill/>
          <a:ln>
            <a:solidFill>
              <a:schemeClr val="accent1"/>
            </a:solidFill>
          </a:ln>
        </p:spPr>
        <p:txBody>
          <a:bodyPr wrap="square" rtlCol="0">
            <a:spAutoFit/>
          </a:bodyPr>
          <a:lstStyle/>
          <a:p>
            <a:pPr algn="ctr"/>
            <a:r>
              <a:rPr lang="el-GR" b="1" u="sng" dirty="0" smtClean="0"/>
              <a:t>Παθολογικά δείγματα:</a:t>
            </a:r>
            <a:endParaRPr lang="el-GR" dirty="0" smtClean="0"/>
          </a:p>
          <a:p>
            <a:r>
              <a:rPr lang="el-GR" sz="1600" dirty="0" smtClean="0"/>
              <a:t>Ανακαλλιέργεια   </a:t>
            </a:r>
            <a:r>
              <a:rPr lang="el-GR" sz="1600" dirty="0" smtClean="0">
                <a:sym typeface="Wingdings" pitchFamily="2" charset="2"/>
              </a:rPr>
              <a:t></a:t>
            </a:r>
            <a:r>
              <a:rPr lang="el-GR" sz="1600" dirty="0" smtClean="0"/>
              <a:t>   ταυτοποίηση</a:t>
            </a:r>
          </a:p>
          <a:p>
            <a:r>
              <a:rPr lang="el-GR" sz="1600" dirty="0" smtClean="0"/>
              <a:t>Αντιβιόγραμμα</a:t>
            </a:r>
            <a:endParaRPr lang="el-G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smtClean="0"/>
              <a:t>Δρ Ελένη Γιαννουλάκη</a:t>
            </a:r>
            <a:endParaRPr lang="el-GR"/>
          </a:p>
        </p:txBody>
      </p:sp>
      <p:sp>
        <p:nvSpPr>
          <p:cNvPr id="5" name="4 - TextBox"/>
          <p:cNvSpPr txBox="1"/>
          <p:nvPr/>
        </p:nvSpPr>
        <p:spPr>
          <a:xfrm>
            <a:off x="2051720" y="1282471"/>
            <a:ext cx="4752528" cy="646331"/>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Πνευμονιόκοκκος ή στρεπτόκοκκος της πνευμονίας (</a:t>
            </a:r>
            <a:r>
              <a:rPr lang="en-US" b="1" i="1" dirty="0" smtClean="0">
                <a:solidFill>
                  <a:schemeClr val="bg1"/>
                </a:solidFill>
              </a:rPr>
              <a:t>Streptococcus pneumoniae)</a:t>
            </a:r>
            <a:endParaRPr lang="el-GR" b="1" dirty="0">
              <a:solidFill>
                <a:schemeClr val="bg1"/>
              </a:solidFill>
            </a:endParaRPr>
          </a:p>
        </p:txBody>
      </p:sp>
      <p:sp>
        <p:nvSpPr>
          <p:cNvPr id="6" name="5 - TextBox"/>
          <p:cNvSpPr txBox="1"/>
          <p:nvPr/>
        </p:nvSpPr>
        <p:spPr>
          <a:xfrm>
            <a:off x="2051720" y="2056993"/>
            <a:ext cx="4752528" cy="280076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Ένα από τα πιο συχνά μικρόβια που απομονώνεται σε οξεία πνευμονία της κοινότητας.</a:t>
            </a:r>
          </a:p>
          <a:p>
            <a:r>
              <a:rPr lang="el-GR" sz="1600" dirty="0" smtClean="0"/>
              <a:t>Φέρει ένα αντιγόνο επιφάνειας παρόμοιο με το αντιγόνο των άλλων στρεπτόκοκκων, το αντιγόνο </a:t>
            </a:r>
            <a:r>
              <a:rPr lang="en-US" sz="1600" dirty="0" smtClean="0"/>
              <a:t>C</a:t>
            </a:r>
            <a:r>
              <a:rPr lang="el-GR" sz="1600" dirty="0" smtClean="0"/>
              <a:t>. Επίσης, περιέχει πολυσακχαριδικό αντιγόνο του ελύτρου το οποίο διακρίνεται σε 82 τύπους που χρησιμεύουν στη διάγνωση και τυποποίηση του πνευμονιόκοκκου.</a:t>
            </a:r>
          </a:p>
          <a:p>
            <a:r>
              <a:rPr lang="el-GR" sz="1600" dirty="0" smtClean="0"/>
              <a:t>Το αντιγόνο του ελύτρου είναι σημαντικό για τη λοιμογόνο δράση του, ενώ όσα στελέχη δεν το φέρουν δεν είναι λοιμογόνα</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smtClean="0"/>
              <a:t>Δρ Ελένη Γιαννουλάκη</a:t>
            </a:r>
            <a:endParaRPr lang="el-GR"/>
          </a:p>
        </p:txBody>
      </p:sp>
      <p:sp>
        <p:nvSpPr>
          <p:cNvPr id="5" name="4 - TextBox"/>
          <p:cNvSpPr txBox="1"/>
          <p:nvPr/>
        </p:nvSpPr>
        <p:spPr>
          <a:xfrm>
            <a:off x="2051720" y="260648"/>
            <a:ext cx="4680520" cy="646331"/>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Μορφολογία-χαρακτηριστικά των πνευμονιόκοκκων</a:t>
            </a:r>
            <a:endParaRPr lang="el-GR" b="1" dirty="0">
              <a:solidFill>
                <a:schemeClr val="bg1"/>
              </a:solidFill>
            </a:endParaRPr>
          </a:p>
        </p:txBody>
      </p:sp>
      <p:sp>
        <p:nvSpPr>
          <p:cNvPr id="7" name="6 - TextBox"/>
          <p:cNvSpPr txBox="1"/>
          <p:nvPr/>
        </p:nvSpPr>
        <p:spPr>
          <a:xfrm>
            <a:off x="2051720" y="980728"/>
            <a:ext cx="4680520" cy="2800767"/>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n-US" sz="1600" dirty="0" smtClean="0"/>
              <a:t>Gram</a:t>
            </a:r>
            <a:r>
              <a:rPr lang="el-GR" sz="1600" dirty="0" smtClean="0"/>
              <a:t> (+) κόκκοι με λογχοειδές σχήμα</a:t>
            </a:r>
          </a:p>
          <a:p>
            <a:pPr>
              <a:buFont typeface="Wingdings" pitchFamily="2" charset="2"/>
              <a:buChar char="§"/>
            </a:pPr>
            <a:r>
              <a:rPr lang="el-GR" sz="1600" dirty="0" smtClean="0"/>
              <a:t>Διατάσσονται σε κοντές αλυσίδες ή σε ζεύγη (λογχοειδείς διπλόκοκκοι)</a:t>
            </a:r>
          </a:p>
          <a:p>
            <a:pPr>
              <a:buFont typeface="Wingdings" pitchFamily="2" charset="2"/>
              <a:buChar char="§"/>
            </a:pPr>
            <a:r>
              <a:rPr lang="el-GR" sz="1600" dirty="0" smtClean="0"/>
              <a:t>Ακίνητοι </a:t>
            </a:r>
          </a:p>
          <a:p>
            <a:pPr>
              <a:buFont typeface="Wingdings" pitchFamily="2" charset="2"/>
              <a:buChar char="§"/>
            </a:pPr>
            <a:r>
              <a:rPr lang="el-GR" sz="1600" dirty="0" smtClean="0"/>
              <a:t>Δεν παράγουν σπόρια</a:t>
            </a:r>
          </a:p>
          <a:p>
            <a:pPr>
              <a:buFont typeface="Wingdings" pitchFamily="2" charset="2"/>
              <a:buChar char="§"/>
            </a:pPr>
            <a:r>
              <a:rPr lang="el-GR" sz="1600" dirty="0" smtClean="0"/>
              <a:t>Δίνουν αρνητική την αντίδραση καταλάσης</a:t>
            </a:r>
          </a:p>
          <a:p>
            <a:pPr>
              <a:buFont typeface="Wingdings" pitchFamily="2" charset="2"/>
              <a:buChar char="§"/>
            </a:pPr>
            <a:r>
              <a:rPr lang="el-GR" sz="1600" dirty="0" smtClean="0"/>
              <a:t>Το κυτταρικό τους τοίχωμα περιβάλλεται από πολυσακχαριδικό έλυτρο</a:t>
            </a:r>
          </a:p>
          <a:p>
            <a:pPr>
              <a:buFont typeface="Wingdings" pitchFamily="2" charset="2"/>
              <a:buChar char="§"/>
            </a:pPr>
            <a:r>
              <a:rPr lang="el-GR" sz="1600" dirty="0" smtClean="0"/>
              <a:t>Σε αιματούχο άγαρ παράγουν α-αιμόλυση</a:t>
            </a:r>
          </a:p>
          <a:p>
            <a:pPr>
              <a:buFont typeface="Wingdings" pitchFamily="2" charset="2"/>
              <a:buChar char="§"/>
            </a:pPr>
            <a:r>
              <a:rPr lang="el-GR" sz="1600" dirty="0" smtClean="0"/>
              <a:t>Ευαίσθητοι στην οπτοχίνη</a:t>
            </a:r>
          </a:p>
          <a:p>
            <a:pPr>
              <a:buFont typeface="Wingdings" pitchFamily="2" charset="2"/>
              <a:buChar char="§"/>
            </a:pPr>
            <a:r>
              <a:rPr lang="el-GR" sz="1600" dirty="0" smtClean="0"/>
              <a:t>Διαλύονται παρουσία χολής </a:t>
            </a:r>
            <a:endParaRPr lang="el-GR" sz="1600" dirty="0"/>
          </a:p>
        </p:txBody>
      </p:sp>
      <p:pic>
        <p:nvPicPr>
          <p:cNvPr id="1026" name="Picture 2" descr="Αποτέλεσμα εικόνας για πνευμονιόκοκκος gram"/>
          <p:cNvPicPr>
            <a:picLocks noChangeAspect="1" noChangeArrowheads="1"/>
          </p:cNvPicPr>
          <p:nvPr/>
        </p:nvPicPr>
        <p:blipFill>
          <a:blip r:embed="rId2" cstate="print"/>
          <a:srcRect/>
          <a:stretch>
            <a:fillRect/>
          </a:stretch>
        </p:blipFill>
        <p:spPr bwMode="auto">
          <a:xfrm>
            <a:off x="2473796" y="4221089"/>
            <a:ext cx="3898404" cy="2232247"/>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smtClean="0"/>
              <a:t>Δρ Ελένη Γιαννουλάκη</a:t>
            </a:r>
            <a:endParaRPr lang="el-GR"/>
          </a:p>
        </p:txBody>
      </p:sp>
      <p:graphicFrame>
        <p:nvGraphicFramePr>
          <p:cNvPr id="5" name="4 - Πίνακας"/>
          <p:cNvGraphicFramePr>
            <a:graphicFrameLocks noGrp="1"/>
          </p:cNvGraphicFramePr>
          <p:nvPr/>
        </p:nvGraphicFramePr>
        <p:xfrm>
          <a:off x="1259632" y="980728"/>
          <a:ext cx="6408712" cy="2722880"/>
        </p:xfrm>
        <a:graphic>
          <a:graphicData uri="http://schemas.openxmlformats.org/drawingml/2006/table">
            <a:tbl>
              <a:tblPr firstRow="1" bandRow="1">
                <a:tableStyleId>{5C22544A-7EE6-4342-B048-85BDC9FD1C3A}</a:tableStyleId>
              </a:tblPr>
              <a:tblGrid>
                <a:gridCol w="3204356"/>
                <a:gridCol w="3204356"/>
              </a:tblGrid>
              <a:tr h="370840">
                <a:tc gridSpan="2">
                  <a:txBody>
                    <a:bodyPr/>
                    <a:lstStyle/>
                    <a:p>
                      <a:pPr algn="ctr"/>
                      <a:r>
                        <a:rPr lang="el-GR" dirty="0" smtClean="0">
                          <a:solidFill>
                            <a:schemeClr val="tx1"/>
                          </a:solidFill>
                        </a:rPr>
                        <a:t>Λοιμογόνοι παράγοντες των πνευμονιόκοκκων</a:t>
                      </a:r>
                      <a:endParaRPr lang="el-GR" dirty="0">
                        <a:solidFill>
                          <a:schemeClr val="tx1"/>
                        </a:solidFill>
                      </a:endParaRPr>
                    </a:p>
                  </a:txBody>
                  <a:tcPr/>
                </a:tc>
                <a:tc hMerge="1">
                  <a:txBody>
                    <a:bodyPr/>
                    <a:lstStyle/>
                    <a:p>
                      <a:endParaRPr lang="el-GR" dirty="0"/>
                    </a:p>
                  </a:txBody>
                  <a:tcPr/>
                </a:tc>
              </a:tr>
              <a:tr h="370840">
                <a:tc>
                  <a:txBody>
                    <a:bodyPr/>
                    <a:lstStyle/>
                    <a:p>
                      <a:r>
                        <a:rPr lang="el-GR" sz="1400" dirty="0" smtClean="0"/>
                        <a:t>Δεσμευτική πρωτεΐνη Α της </a:t>
                      </a:r>
                      <a:r>
                        <a:rPr lang="el-GR" sz="1400" dirty="0" err="1" smtClean="0"/>
                        <a:t>χολίνης</a:t>
                      </a:r>
                      <a:endParaRPr lang="el-GR" sz="1400" dirty="0" smtClean="0"/>
                    </a:p>
                  </a:txBody>
                  <a:tcPr/>
                </a:tc>
                <a:tc>
                  <a:txBody>
                    <a:bodyPr/>
                    <a:lstStyle/>
                    <a:p>
                      <a:r>
                        <a:rPr lang="el-GR" sz="1400" dirty="0" smtClean="0"/>
                        <a:t>Συμβάλει στην προσκόλληση του</a:t>
                      </a:r>
                      <a:r>
                        <a:rPr lang="el-GR" sz="1400" baseline="0" dirty="0" smtClean="0"/>
                        <a:t> μικροβίου στους ιστούς του ξενιστή</a:t>
                      </a:r>
                      <a:endParaRPr lang="el-GR" sz="1400" dirty="0"/>
                    </a:p>
                  </a:txBody>
                  <a:tcPr/>
                </a:tc>
              </a:tr>
              <a:tr h="370840">
                <a:tc>
                  <a:txBody>
                    <a:bodyPr/>
                    <a:lstStyle/>
                    <a:p>
                      <a:r>
                        <a:rPr lang="el-GR" sz="1400" dirty="0" smtClean="0"/>
                        <a:t>Επιφανειακό αντιγόνο Α</a:t>
                      </a:r>
                      <a:endParaRPr lang="el-GR" sz="1400" dirty="0"/>
                    </a:p>
                  </a:txBody>
                  <a:tcPr/>
                </a:tc>
                <a:tc>
                  <a:txBody>
                    <a:bodyPr/>
                    <a:lstStyle/>
                    <a:p>
                      <a:r>
                        <a:rPr lang="el-GR" sz="1400" dirty="0" smtClean="0"/>
                        <a:t>Είναι συνδεδεμένο στο κυτταρικό τοίχωμα και αναστέλλει την</a:t>
                      </a:r>
                      <a:r>
                        <a:rPr lang="el-GR" sz="1400" baseline="0" dirty="0" smtClean="0"/>
                        <a:t> </a:t>
                      </a:r>
                      <a:r>
                        <a:rPr lang="el-GR" sz="1400" baseline="0" dirty="0" err="1" smtClean="0"/>
                        <a:t>οψωνοποίηση</a:t>
                      </a:r>
                      <a:endParaRPr lang="el-GR" sz="1400" dirty="0"/>
                    </a:p>
                  </a:txBody>
                  <a:tcPr/>
                </a:tc>
              </a:tr>
              <a:tr h="370840">
                <a:tc>
                  <a:txBody>
                    <a:bodyPr/>
                    <a:lstStyle/>
                    <a:p>
                      <a:r>
                        <a:rPr lang="el-GR" sz="1400" dirty="0" smtClean="0"/>
                        <a:t>Έλυτρο </a:t>
                      </a:r>
                      <a:endParaRPr lang="el-GR" sz="1400" dirty="0"/>
                    </a:p>
                  </a:txBody>
                  <a:tcPr/>
                </a:tc>
                <a:tc>
                  <a:txBody>
                    <a:bodyPr/>
                    <a:lstStyle/>
                    <a:p>
                      <a:r>
                        <a:rPr lang="el-GR" sz="1400" dirty="0" smtClean="0"/>
                        <a:t>Ο κυριότερος λοιμογόνος παράγοντας. Παρουσιάζει </a:t>
                      </a:r>
                      <a:r>
                        <a:rPr lang="el-GR" sz="1400" dirty="0" err="1" smtClean="0"/>
                        <a:t>αντιφαγοκυτταρική</a:t>
                      </a:r>
                      <a:r>
                        <a:rPr lang="el-GR" sz="1400" dirty="0" smtClean="0"/>
                        <a:t> και αντιγονική ιδιότητα.</a:t>
                      </a:r>
                      <a:endParaRPr lang="el-GR" sz="1400" dirty="0"/>
                    </a:p>
                  </a:txBody>
                  <a:tcPr/>
                </a:tc>
              </a:tr>
              <a:tr h="370840">
                <a:tc>
                  <a:txBody>
                    <a:bodyPr/>
                    <a:lstStyle/>
                    <a:p>
                      <a:r>
                        <a:rPr lang="el-GR" sz="1400" dirty="0" smtClean="0"/>
                        <a:t>Υπεροξείδιο του υδρογόνου</a:t>
                      </a:r>
                    </a:p>
                  </a:txBody>
                  <a:tcPr/>
                </a:tc>
                <a:tc>
                  <a:txBody>
                    <a:bodyPr/>
                    <a:lstStyle/>
                    <a:p>
                      <a:r>
                        <a:rPr lang="el-GR" sz="1400" dirty="0" smtClean="0"/>
                        <a:t>Τοξικός παράγοντας</a:t>
                      </a:r>
                      <a:endParaRPr lang="el-GR" sz="1400"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smtClean="0"/>
              <a:t>Δρ Ελένη Γιαννουλάκη</a:t>
            </a:r>
            <a:endParaRPr lang="el-GR"/>
          </a:p>
        </p:txBody>
      </p:sp>
      <p:graphicFrame>
        <p:nvGraphicFramePr>
          <p:cNvPr id="5" name="4 - Πίνακας"/>
          <p:cNvGraphicFramePr>
            <a:graphicFrameLocks noGrp="1"/>
          </p:cNvGraphicFramePr>
          <p:nvPr/>
        </p:nvGraphicFramePr>
        <p:xfrm>
          <a:off x="755576" y="639778"/>
          <a:ext cx="7368480" cy="5003800"/>
        </p:xfrm>
        <a:graphic>
          <a:graphicData uri="http://schemas.openxmlformats.org/drawingml/2006/table">
            <a:tbl>
              <a:tblPr firstRow="1" bandRow="1">
                <a:tableStyleId>{5C22544A-7EE6-4342-B048-85BDC9FD1C3A}</a:tableStyleId>
              </a:tblPr>
              <a:tblGrid>
                <a:gridCol w="3684240"/>
                <a:gridCol w="3684240"/>
              </a:tblGrid>
              <a:tr h="370840">
                <a:tc gridSpan="2">
                  <a:txBody>
                    <a:bodyPr/>
                    <a:lstStyle/>
                    <a:p>
                      <a:pPr algn="ctr"/>
                      <a:r>
                        <a:rPr lang="el-GR" dirty="0" smtClean="0">
                          <a:solidFill>
                            <a:schemeClr val="bg1"/>
                          </a:solidFill>
                        </a:rPr>
                        <a:t>Λοιμογόνοι παράγοντες των πνευμονιόκοκκων</a:t>
                      </a:r>
                      <a:endParaRPr lang="el-GR" dirty="0">
                        <a:solidFill>
                          <a:schemeClr val="bg1"/>
                        </a:solidFill>
                      </a:endParaRPr>
                    </a:p>
                  </a:txBody>
                  <a:tcPr/>
                </a:tc>
                <a:tc hMerge="1">
                  <a:txBody>
                    <a:bodyPr/>
                    <a:lstStyle/>
                    <a:p>
                      <a:endParaRPr lang="el-GR" dirty="0"/>
                    </a:p>
                  </a:txBody>
                  <a:tcPr/>
                </a:tc>
              </a:tr>
              <a:tr h="370840">
                <a:tc>
                  <a:txBody>
                    <a:bodyPr/>
                    <a:lstStyle/>
                    <a:p>
                      <a:r>
                        <a:rPr lang="el-GR" sz="1400" b="1" dirty="0" err="1" smtClean="0"/>
                        <a:t>Υαλουρονική</a:t>
                      </a:r>
                      <a:r>
                        <a:rPr lang="el-GR" sz="1400" b="1" dirty="0" smtClean="0"/>
                        <a:t> </a:t>
                      </a:r>
                      <a:r>
                        <a:rPr lang="el-GR" sz="1400" b="1" dirty="0" err="1" smtClean="0"/>
                        <a:t>λυάση</a:t>
                      </a:r>
                      <a:r>
                        <a:rPr lang="el-GR" sz="1400" dirty="0" smtClean="0"/>
                        <a:t>:</a:t>
                      </a:r>
                    </a:p>
                  </a:txBody>
                  <a:tcPr/>
                </a:tc>
                <a:tc>
                  <a:txBody>
                    <a:bodyPr/>
                    <a:lstStyle/>
                    <a:p>
                      <a:r>
                        <a:rPr lang="el-GR" sz="1400" dirty="0" smtClean="0"/>
                        <a:t>Ένζυμο (</a:t>
                      </a:r>
                      <a:r>
                        <a:rPr lang="el-GR" sz="1400" dirty="0" err="1" smtClean="0"/>
                        <a:t>υαλουρονιδάση</a:t>
                      </a:r>
                      <a:r>
                        <a:rPr lang="el-GR" sz="1400" dirty="0" smtClean="0"/>
                        <a:t>) που διασπά το υαλουρονικό οξύ, διευκολύνοντας τη διείσδυση του βακτηρίου στους ιστούς</a:t>
                      </a:r>
                      <a:endParaRPr lang="el-GR" sz="1400" dirty="0"/>
                    </a:p>
                  </a:txBody>
                  <a:tcPr/>
                </a:tc>
              </a:tr>
              <a:tr h="370840">
                <a:tc>
                  <a:txBody>
                    <a:bodyPr/>
                    <a:lstStyle/>
                    <a:p>
                      <a:r>
                        <a:rPr lang="el-GR" sz="1400" b="1" dirty="0" smtClean="0"/>
                        <a:t>Πνευμονολυσίνη</a:t>
                      </a:r>
                      <a:r>
                        <a:rPr lang="el-GR" sz="1400" dirty="0" smtClean="0"/>
                        <a:t>:</a:t>
                      </a:r>
                    </a:p>
                    <a:p>
                      <a:endParaRPr lang="el-GR" sz="1400" dirty="0"/>
                    </a:p>
                  </a:txBody>
                  <a:tcPr/>
                </a:tc>
                <a:tc>
                  <a:txBody>
                    <a:bodyPr/>
                    <a:lstStyle/>
                    <a:p>
                      <a:r>
                        <a:rPr lang="el-GR" sz="1400" dirty="0" err="1" smtClean="0"/>
                        <a:t>Κυτταροπλασματικό</a:t>
                      </a:r>
                      <a:r>
                        <a:rPr lang="el-GR" sz="1400" dirty="0" smtClean="0"/>
                        <a:t> ένζυμο που ελευθερώνεται με τη δράση της </a:t>
                      </a:r>
                      <a:r>
                        <a:rPr lang="el-GR" sz="1400" dirty="0" err="1" smtClean="0"/>
                        <a:t>αυτολυσίνης</a:t>
                      </a:r>
                      <a:r>
                        <a:rPr lang="el-GR" sz="1400" dirty="0" smtClean="0"/>
                        <a:t> της επιφάνειας του πνευμονιόκοκκου. Είναι τοξική για τα κροσσωτά επιθηλιακά κύτταρα των βρόγχων, με αποτέλεσμα την ελάττωση της απομάκρυνσης της βλέννας και εξάπλωση της λοίμωξης. Επίσης, αναστέλλει τη δράση των φαγοκυττάρων και </a:t>
                      </a:r>
                      <a:r>
                        <a:rPr lang="el-GR" sz="1400" dirty="0" err="1" smtClean="0"/>
                        <a:t>ανοσοκυττάρων</a:t>
                      </a:r>
                      <a:endParaRPr lang="el-GR" sz="1400" dirty="0"/>
                    </a:p>
                  </a:txBody>
                  <a:tcPr/>
                </a:tc>
              </a:tr>
              <a:tr h="370840">
                <a:tc>
                  <a:txBody>
                    <a:bodyPr/>
                    <a:lstStyle/>
                    <a:p>
                      <a:r>
                        <a:rPr lang="el-GR" sz="1400" b="1" dirty="0" err="1" smtClean="0"/>
                        <a:t>Νευραναμινιδάσες</a:t>
                      </a:r>
                      <a:r>
                        <a:rPr lang="el-GR" sz="1400" b="1" dirty="0" smtClean="0"/>
                        <a:t>:</a:t>
                      </a:r>
                      <a:endParaRPr lang="el-GR" sz="1400" dirty="0"/>
                    </a:p>
                  </a:txBody>
                  <a:tcPr/>
                </a:tc>
                <a:tc>
                  <a:txBody>
                    <a:bodyPr/>
                    <a:lstStyle/>
                    <a:p>
                      <a:r>
                        <a:rPr lang="el-GR" sz="1400" dirty="0" smtClean="0"/>
                        <a:t>Ελαττώνει τη </a:t>
                      </a:r>
                      <a:r>
                        <a:rPr lang="el-GR" sz="1400" dirty="0" err="1" smtClean="0"/>
                        <a:t>γλοιότητα</a:t>
                      </a:r>
                      <a:r>
                        <a:rPr lang="el-GR" sz="1400" dirty="0" smtClean="0"/>
                        <a:t> της βλέννας και επομένως την προστατευτική της δράση</a:t>
                      </a:r>
                    </a:p>
                    <a:p>
                      <a:endParaRPr lang="el-GR" sz="1400" dirty="0"/>
                    </a:p>
                  </a:txBody>
                  <a:tcPr/>
                </a:tc>
              </a:tr>
              <a:tr h="370840">
                <a:tc>
                  <a:txBody>
                    <a:bodyPr/>
                    <a:lstStyle/>
                    <a:p>
                      <a:r>
                        <a:rPr lang="el-GR" sz="1400" b="1" dirty="0" err="1" smtClean="0"/>
                        <a:t>Αυτολυσίνη</a:t>
                      </a:r>
                      <a:r>
                        <a:rPr lang="el-GR" sz="1400" b="1" dirty="0" smtClean="0"/>
                        <a:t>: </a:t>
                      </a:r>
                      <a:endParaRPr lang="el-GR" sz="1400" dirty="0" smtClean="0"/>
                    </a:p>
                  </a:txBody>
                  <a:tcPr/>
                </a:tc>
                <a:tc>
                  <a:txBody>
                    <a:bodyPr/>
                    <a:lstStyle/>
                    <a:p>
                      <a:r>
                        <a:rPr lang="el-GR" sz="1400" dirty="0" smtClean="0"/>
                        <a:t>Συντελεί στο διαχωρισμό των θυγατρικών κυττάρων κατά την κυτταρική διαίρεση και προκαλεί τη λύση του κυττάρου με αποτέλεσμα την ελευθέρωση πρωτεϊνών</a:t>
                      </a:r>
                      <a:r>
                        <a:rPr lang="el-GR" sz="1400" baseline="0" dirty="0" smtClean="0"/>
                        <a:t> του κυτταροπλάσματος, συμπεριλαμβανομένου λοιμογόνων παραγόντων</a:t>
                      </a:r>
                      <a:r>
                        <a:rPr lang="el-GR" sz="1400" dirty="0" smtClean="0"/>
                        <a:t> </a:t>
                      </a:r>
                      <a:endParaRPr lang="el-GR" sz="1400"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smtClean="0"/>
              <a:t>Δρ Ελένη Γιαννουλάκη</a:t>
            </a:r>
            <a:endParaRPr lang="el-GR"/>
          </a:p>
        </p:txBody>
      </p:sp>
      <p:sp>
        <p:nvSpPr>
          <p:cNvPr id="5" name="4 - TextBox"/>
          <p:cNvSpPr txBox="1"/>
          <p:nvPr/>
        </p:nvSpPr>
        <p:spPr>
          <a:xfrm>
            <a:off x="2071670" y="1187460"/>
            <a:ext cx="4572032"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Παθογόνος δράση πνευμονιόκοκκων</a:t>
            </a:r>
            <a:endParaRPr lang="el-GR" b="1" dirty="0">
              <a:solidFill>
                <a:schemeClr val="bg1"/>
              </a:solidFill>
            </a:endParaRPr>
          </a:p>
        </p:txBody>
      </p:sp>
      <p:sp>
        <p:nvSpPr>
          <p:cNvPr id="6" name="5 - TextBox"/>
          <p:cNvSpPr txBox="1"/>
          <p:nvPr/>
        </p:nvSpPr>
        <p:spPr>
          <a:xfrm>
            <a:off x="2123728" y="1715324"/>
            <a:ext cx="4536504"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Επιβαρυντικοί παράγοντες της λοίμωξης από πνευμονιόκοκκο είναι η σπληνεκτομή, η ομόζυγος δρεπανοκυτταρική αναιμία και ο αλκοολισμός.  Οι πνευμονιόκοκκοι δημιουργούν βιομεμβράνες που διευκολύνουν τη λοίμωξη</a:t>
            </a:r>
            <a:endParaRPr lang="el-GR"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p:cNvSpPr>
            <a:spLocks noGrp="1"/>
          </p:cNvSpPr>
          <p:nvPr>
            <p:ph type="ftr" sz="quarter" idx="11"/>
          </p:nvPr>
        </p:nvSpPr>
        <p:spPr/>
        <p:txBody>
          <a:bodyPr/>
          <a:lstStyle/>
          <a:p>
            <a:r>
              <a:rPr lang="el-GR" smtClean="0"/>
              <a:t>Δρ Ελένη Γιαννουλάκη</a:t>
            </a:r>
            <a:endParaRPr lang="el-GR"/>
          </a:p>
        </p:txBody>
      </p:sp>
      <p:graphicFrame>
        <p:nvGraphicFramePr>
          <p:cNvPr id="5" name="4 - Πίνακας"/>
          <p:cNvGraphicFramePr>
            <a:graphicFrameLocks noGrp="1"/>
          </p:cNvGraphicFramePr>
          <p:nvPr/>
        </p:nvGraphicFramePr>
        <p:xfrm>
          <a:off x="1331640" y="828928"/>
          <a:ext cx="6096000" cy="4455160"/>
        </p:xfrm>
        <a:graphic>
          <a:graphicData uri="http://schemas.openxmlformats.org/drawingml/2006/table">
            <a:tbl>
              <a:tblPr firstRow="1" bandRow="1">
                <a:tableStyleId>{5C22544A-7EE6-4342-B048-85BDC9FD1C3A}</a:tableStyleId>
              </a:tblPr>
              <a:tblGrid>
                <a:gridCol w="2520280"/>
                <a:gridCol w="3575720"/>
              </a:tblGrid>
              <a:tr h="370840">
                <a:tc gridSpan="2">
                  <a:txBody>
                    <a:bodyPr/>
                    <a:lstStyle/>
                    <a:p>
                      <a:pPr algn="ctr"/>
                      <a:r>
                        <a:rPr lang="el-GR" b="1" dirty="0" smtClean="0">
                          <a:solidFill>
                            <a:schemeClr val="bg1"/>
                          </a:solidFill>
                        </a:rPr>
                        <a:t>Ασθένειες που προκαλούνται από τον πνευμονιόκοκκο</a:t>
                      </a:r>
                      <a:endParaRPr lang="el-GR" b="1" dirty="0">
                        <a:solidFill>
                          <a:schemeClr val="bg1"/>
                        </a:solidFill>
                      </a:endParaRPr>
                    </a:p>
                  </a:txBody>
                  <a:tcPr/>
                </a:tc>
                <a:tc hMerge="1">
                  <a:txBody>
                    <a:bodyPr/>
                    <a:lstStyle/>
                    <a:p>
                      <a:endParaRPr lang="el-GR" dirty="0"/>
                    </a:p>
                  </a:txBody>
                  <a:tcPr/>
                </a:tc>
              </a:tr>
              <a:tr h="370840">
                <a:tc>
                  <a:txBody>
                    <a:bodyPr/>
                    <a:lstStyle/>
                    <a:p>
                      <a:r>
                        <a:rPr lang="el-GR" dirty="0" smtClean="0"/>
                        <a:t>Πνευμονία </a:t>
                      </a:r>
                      <a:endParaRPr lang="el-GR" dirty="0"/>
                    </a:p>
                  </a:txBody>
                  <a:tcPr/>
                </a:tc>
                <a:tc>
                  <a:txBody>
                    <a:bodyPr/>
                    <a:lstStyle/>
                    <a:p>
                      <a:r>
                        <a:rPr lang="el-GR" sz="1600" dirty="0" smtClean="0"/>
                        <a:t>Χαρακτηρίζεται από υψηλό πυρετό, ρίγος, παραγωγικό βήχα, πλευριτικό πόνο και αιματηρή απόχρεμψη. Σε</a:t>
                      </a:r>
                      <a:r>
                        <a:rPr lang="el-GR" sz="1600" baseline="0" dirty="0" smtClean="0"/>
                        <a:t> ποσοστό 15-25% συνοδεύεται από μικροβιαιμία.  Μετά από 5-15 ημέρες μπορεί να αρχίσει αυτόματη ανάρρωση λόγω εμφάνισης αντισωμάτων έναντι του ελύτρου</a:t>
                      </a:r>
                      <a:endParaRPr lang="el-GR" sz="1600" dirty="0"/>
                    </a:p>
                  </a:txBody>
                  <a:tcPr/>
                </a:tc>
              </a:tr>
              <a:tr h="370840">
                <a:tc>
                  <a:txBody>
                    <a:bodyPr/>
                    <a:lstStyle/>
                    <a:p>
                      <a:r>
                        <a:rPr lang="el-GR" dirty="0" smtClean="0"/>
                        <a:t>Μέση ωτίτιδα</a:t>
                      </a:r>
                      <a:endParaRPr lang="el-GR" dirty="0"/>
                    </a:p>
                  </a:txBody>
                  <a:tcPr/>
                </a:tc>
                <a:tc>
                  <a:txBody>
                    <a:bodyPr/>
                    <a:lstStyle/>
                    <a:p>
                      <a:r>
                        <a:rPr lang="el-GR" sz="1600" dirty="0" smtClean="0"/>
                        <a:t>Ο πνευμονιόκοκκος</a:t>
                      </a:r>
                      <a:r>
                        <a:rPr lang="el-GR" sz="1600" baseline="0" dirty="0" smtClean="0"/>
                        <a:t> είναι η σ</a:t>
                      </a:r>
                      <a:r>
                        <a:rPr lang="el-GR" sz="1600" dirty="0" smtClean="0"/>
                        <a:t>υχνότερη αιτία μέσης ωτίτιδας σε παιδιά. </a:t>
                      </a:r>
                      <a:endParaRPr lang="el-GR" sz="1600" dirty="0"/>
                    </a:p>
                  </a:txBody>
                  <a:tcPr/>
                </a:tc>
              </a:tr>
              <a:tr h="370840">
                <a:tc>
                  <a:txBody>
                    <a:bodyPr/>
                    <a:lstStyle/>
                    <a:p>
                      <a:r>
                        <a:rPr lang="el-GR" dirty="0" smtClean="0"/>
                        <a:t>Μικροβιαιμία ή σηψαιμία</a:t>
                      </a:r>
                      <a:endParaRPr lang="el-GR" dirty="0"/>
                    </a:p>
                  </a:txBody>
                  <a:tcPr/>
                </a:tc>
                <a:tc>
                  <a:txBody>
                    <a:bodyPr/>
                    <a:lstStyle/>
                    <a:p>
                      <a:r>
                        <a:rPr lang="el-GR" sz="1600" dirty="0" smtClean="0"/>
                        <a:t>Παρουσιάζεται κυρίως σε ασθενείς που έχουν υποβληθεί σε σπληνεκτομή</a:t>
                      </a:r>
                      <a:endParaRPr lang="el-GR" sz="1600" dirty="0"/>
                    </a:p>
                  </a:txBody>
                  <a:tcPr/>
                </a:tc>
              </a:tr>
              <a:tr h="370840">
                <a:tc>
                  <a:txBody>
                    <a:bodyPr/>
                    <a:lstStyle/>
                    <a:p>
                      <a:r>
                        <a:rPr lang="el-GR" dirty="0" smtClean="0"/>
                        <a:t>Μηνιγγίτιδα </a:t>
                      </a:r>
                      <a:endParaRPr lang="el-GR" dirty="0"/>
                    </a:p>
                  </a:txBody>
                  <a:tcPr/>
                </a:tc>
                <a:tc>
                  <a:txBody>
                    <a:bodyPr/>
                    <a:lstStyle/>
                    <a:p>
                      <a:r>
                        <a:rPr lang="el-GR" sz="1600" dirty="0" smtClean="0"/>
                        <a:t>Βαριά</a:t>
                      </a:r>
                      <a:r>
                        <a:rPr lang="el-GR" sz="1600" baseline="0" dirty="0" smtClean="0"/>
                        <a:t> λοίμωξη με υψηλή θνητότητα ακόμη και όταν εφαρμόζεται κατάλληλη θεραπευτική αγωγή</a:t>
                      </a:r>
                      <a:endParaRPr lang="el-GR" sz="1600"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TS101875489</Template>
  <TotalTime>15765</TotalTime>
  <Words>14423</Words>
  <Application>Microsoft Office PowerPoint</Application>
  <PresentationFormat>Προβολή στην οθόνη (4:3)</PresentationFormat>
  <Paragraphs>1870</Paragraphs>
  <Slides>204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204</vt:i4>
      </vt:variant>
    </vt:vector>
  </HeadingPairs>
  <TitlesOfParts>
    <vt:vector size="205"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Διαφάνεια 92</vt:lpstr>
      <vt:lpstr>Διαφάνεια 93</vt:lpstr>
      <vt:lpstr>Διαφάνεια 94</vt:lpstr>
      <vt:lpstr>Διαφάνεια 95</vt:lpstr>
      <vt:lpstr>Διαφάνεια 96</vt:lpstr>
      <vt:lpstr>Διαφάνεια 97</vt:lpstr>
      <vt:lpstr>Διαφάνεια 98</vt:lpstr>
      <vt:lpstr>Διαφάνεια 99</vt:lpstr>
      <vt:lpstr>Διαφάνεια 100</vt:lpstr>
      <vt:lpstr>Διαφάνεια 101</vt:lpstr>
      <vt:lpstr>Διαφάνεια 102</vt:lpstr>
      <vt:lpstr>Διαφάνεια 103</vt:lpstr>
      <vt:lpstr>Διαφάνεια 104</vt:lpstr>
      <vt:lpstr>Διαφάνεια 105</vt:lpstr>
      <vt:lpstr>Διαφάνεια 106</vt:lpstr>
      <vt:lpstr>Διαφάνεια 107</vt:lpstr>
      <vt:lpstr>Διαφάνεια 108</vt:lpstr>
      <vt:lpstr>Διαφάνεια 109</vt:lpstr>
      <vt:lpstr>Διαφάνεια 110</vt:lpstr>
      <vt:lpstr>Διαφάνεια 111</vt:lpstr>
      <vt:lpstr>Διαφάνεια 112</vt:lpstr>
      <vt:lpstr>Διαφάνεια 113</vt:lpstr>
      <vt:lpstr>Διαφάνεια 114</vt:lpstr>
      <vt:lpstr>Διαφάνεια 115</vt:lpstr>
      <vt:lpstr>Διαφάνεια 116</vt:lpstr>
      <vt:lpstr>Διαφάνεια 117</vt:lpstr>
      <vt:lpstr>Διαφάνεια 118</vt:lpstr>
      <vt:lpstr>Διαφάνεια 119</vt:lpstr>
      <vt:lpstr>Διαφάνεια 120</vt:lpstr>
      <vt:lpstr>Διαφάνεια 121</vt:lpstr>
      <vt:lpstr>Διαφάνεια 122</vt:lpstr>
      <vt:lpstr>Διαφάνεια 123</vt:lpstr>
      <vt:lpstr>Διαφάνεια 124</vt:lpstr>
      <vt:lpstr>Διαφάνεια 125</vt:lpstr>
      <vt:lpstr>Διαφάνεια 126</vt:lpstr>
      <vt:lpstr>Διαφάνεια 127</vt:lpstr>
      <vt:lpstr>Διαφάνεια 128</vt:lpstr>
      <vt:lpstr>Διαφάνεια 129</vt:lpstr>
      <vt:lpstr>Διαφάνεια 130</vt:lpstr>
      <vt:lpstr>Διαφάνεια 131</vt:lpstr>
      <vt:lpstr>Διαφάνεια 132</vt:lpstr>
      <vt:lpstr>Διαφάνεια 133</vt:lpstr>
      <vt:lpstr>Διαφάνεια 134</vt:lpstr>
      <vt:lpstr>Διαφάνεια 135</vt:lpstr>
      <vt:lpstr>Διαφάνεια 136</vt:lpstr>
      <vt:lpstr>Διαφάνεια 137</vt:lpstr>
      <vt:lpstr>Διαφάνεια 138</vt:lpstr>
      <vt:lpstr>Διαφάνεια 139</vt:lpstr>
      <vt:lpstr>Διαφάνεια 140</vt:lpstr>
      <vt:lpstr>Διαφάνεια 141</vt:lpstr>
      <vt:lpstr>Διαφάνεια 142</vt:lpstr>
      <vt:lpstr>Διαφάνεια 143</vt:lpstr>
      <vt:lpstr>Διαφάνεια 144</vt:lpstr>
      <vt:lpstr>Διαφάνεια 145</vt:lpstr>
      <vt:lpstr>Διαφάνεια 146</vt:lpstr>
      <vt:lpstr>Διαφάνεια 147</vt:lpstr>
      <vt:lpstr>Διαφάνεια 148</vt:lpstr>
      <vt:lpstr>Διαφάνεια 149</vt:lpstr>
      <vt:lpstr>Διαφάνεια 150</vt:lpstr>
      <vt:lpstr>Διαφάνεια 151</vt:lpstr>
      <vt:lpstr>Διαφάνεια 152</vt:lpstr>
      <vt:lpstr>Διαφάνεια 153</vt:lpstr>
      <vt:lpstr>Διαφάνεια 154</vt:lpstr>
      <vt:lpstr>Διαφάνεια 155</vt:lpstr>
      <vt:lpstr>Διαφάνεια 156</vt:lpstr>
      <vt:lpstr>Διαφάνεια 157</vt:lpstr>
      <vt:lpstr>Διαφάνεια 158</vt:lpstr>
      <vt:lpstr>Διαφάνεια 159</vt:lpstr>
      <vt:lpstr>Διαφάνεια 160</vt:lpstr>
      <vt:lpstr>Διαφάνεια 161</vt:lpstr>
      <vt:lpstr>Διαφάνεια 162</vt:lpstr>
      <vt:lpstr>Διαφάνεια 163</vt:lpstr>
      <vt:lpstr>Διαφάνεια 164</vt:lpstr>
      <vt:lpstr>Διαφάνεια 165</vt:lpstr>
      <vt:lpstr>Διαφάνεια 166</vt:lpstr>
      <vt:lpstr>Διαφάνεια 167</vt:lpstr>
      <vt:lpstr>Διαφάνεια 168</vt:lpstr>
      <vt:lpstr>Διαφάνεια 169</vt:lpstr>
      <vt:lpstr>Διαφάνεια 170</vt:lpstr>
      <vt:lpstr>Διαφάνεια 171</vt:lpstr>
      <vt:lpstr>Διαφάνεια 172</vt:lpstr>
      <vt:lpstr>Διαφάνεια 173</vt:lpstr>
      <vt:lpstr>Διαφάνεια 174</vt:lpstr>
      <vt:lpstr>Διαφάνεια 175</vt:lpstr>
      <vt:lpstr>Διαφάνεια 176</vt:lpstr>
      <vt:lpstr>Διαφάνεια 177</vt:lpstr>
      <vt:lpstr>Διαφάνεια 178</vt:lpstr>
      <vt:lpstr>Διαφάνεια 179</vt:lpstr>
      <vt:lpstr>Διαφάνεια 180</vt:lpstr>
      <vt:lpstr>Διαφάνεια 181</vt:lpstr>
      <vt:lpstr>Διαφάνεια 182</vt:lpstr>
      <vt:lpstr>Διαφάνεια 183</vt:lpstr>
      <vt:lpstr>Διαφάνεια 184</vt:lpstr>
      <vt:lpstr>Διαφάνεια 185</vt:lpstr>
      <vt:lpstr>Διαφάνεια 186</vt:lpstr>
      <vt:lpstr>Διαφάνεια 187</vt:lpstr>
      <vt:lpstr>Διαφάνεια 188</vt:lpstr>
      <vt:lpstr>Διαφάνεια 189</vt:lpstr>
      <vt:lpstr>Διαφάνεια 190</vt:lpstr>
      <vt:lpstr>Διαφάνεια 191</vt:lpstr>
      <vt:lpstr>Διαφάνεια 192</vt:lpstr>
      <vt:lpstr>Διαφάνεια 193</vt:lpstr>
      <vt:lpstr>Διαφάνεια 194</vt:lpstr>
      <vt:lpstr>Διαφάνεια 195</vt:lpstr>
      <vt:lpstr>Διαφάνεια 196</vt:lpstr>
      <vt:lpstr>Διαφάνεια 197</vt:lpstr>
      <vt:lpstr>Διαφάνεια 198</vt:lpstr>
      <vt:lpstr>Διαφάνεια 199</vt:lpstr>
      <vt:lpstr>Διαφάνεια 200</vt:lpstr>
      <vt:lpstr>Διαφάνεια 201</vt:lpstr>
      <vt:lpstr>Διαφάνεια 202</vt:lpstr>
      <vt:lpstr>Διαφάνεια 203</vt:lpstr>
      <vt:lpstr>Διαφάνεια 204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pc</cp:lastModifiedBy>
  <cp:revision>1216</cp:revision>
  <dcterms:created xsi:type="dcterms:W3CDTF">2012-06-01T17:08:50Z</dcterms:created>
  <dcterms:modified xsi:type="dcterms:W3CDTF">2019-01-29T07:05:40Z</dcterms:modified>
</cp:coreProperties>
</file>