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1401" r:id="rId2"/>
    <p:sldId id="1486" r:id="rId3"/>
    <p:sldId id="1487" r:id="rId4"/>
    <p:sldId id="1536" r:id="rId5"/>
    <p:sldId id="1488" r:id="rId6"/>
    <p:sldId id="1537" r:id="rId7"/>
    <p:sldId id="1490" r:id="rId8"/>
    <p:sldId id="1491" r:id="rId9"/>
    <p:sldId id="1494" r:id="rId10"/>
    <p:sldId id="1493" r:id="rId11"/>
    <p:sldId id="1524" r:id="rId12"/>
    <p:sldId id="1525" r:id="rId13"/>
    <p:sldId id="1526" r:id="rId14"/>
    <p:sldId id="1527" r:id="rId15"/>
    <p:sldId id="1528" r:id="rId16"/>
    <p:sldId id="1529" r:id="rId17"/>
    <p:sldId id="1530" r:id="rId18"/>
    <p:sldId id="1495" r:id="rId19"/>
    <p:sldId id="1496" r:id="rId20"/>
    <p:sldId id="1505" r:id="rId21"/>
    <p:sldId id="1506" r:id="rId22"/>
    <p:sldId id="1507" r:id="rId23"/>
    <p:sldId id="1508" r:id="rId24"/>
    <p:sldId id="1509" r:id="rId25"/>
    <p:sldId id="1513" r:id="rId26"/>
    <p:sldId id="1510" r:id="rId27"/>
    <p:sldId id="1514" r:id="rId28"/>
    <p:sldId id="1512" r:id="rId29"/>
    <p:sldId id="1511" r:id="rId30"/>
    <p:sldId id="1515" r:id="rId31"/>
    <p:sldId id="1516" r:id="rId32"/>
    <p:sldId id="1517" r:id="rId33"/>
    <p:sldId id="1518" r:id="rId34"/>
    <p:sldId id="1519" r:id="rId35"/>
    <p:sldId id="1520" r:id="rId36"/>
    <p:sldId id="1521" r:id="rId37"/>
    <p:sldId id="1522" r:id="rId38"/>
    <p:sldId id="1523" r:id="rId39"/>
    <p:sldId id="1531" r:id="rId40"/>
    <p:sldId id="1535" r:id="rId41"/>
    <p:sldId id="1538" r:id="rId42"/>
    <p:sldId id="1539" r:id="rId43"/>
    <p:sldId id="1540" r:id="rId44"/>
    <p:sldId id="1541" r:id="rId45"/>
    <p:sldId id="1543" r:id="rId46"/>
    <p:sldId id="1544" r:id="rId47"/>
    <p:sldId id="1545" r:id="rId48"/>
    <p:sldId id="1542" r:id="rId49"/>
    <p:sldId id="1547" r:id="rId50"/>
    <p:sldId id="1548" r:id="rId51"/>
    <p:sldId id="1549" r:id="rId52"/>
    <p:sldId id="1550" r:id="rId53"/>
    <p:sldId id="1551" r:id="rId54"/>
    <p:sldId id="1552" r:id="rId55"/>
    <p:sldId id="1553" r:id="rId56"/>
    <p:sldId id="1554" r:id="rId57"/>
    <p:sldId id="1555" r:id="rId58"/>
    <p:sldId id="1423" r:id="rId59"/>
    <p:sldId id="1424" r:id="rId60"/>
    <p:sldId id="1425" r:id="rId61"/>
    <p:sldId id="1427" r:id="rId62"/>
    <p:sldId id="1426" r:id="rId63"/>
    <p:sldId id="1429" r:id="rId64"/>
    <p:sldId id="1430" r:id="rId65"/>
    <p:sldId id="1428" r:id="rId66"/>
    <p:sldId id="1556" r:id="rId67"/>
    <p:sldId id="1557" r:id="rId68"/>
    <p:sldId id="1558" r:id="rId69"/>
    <p:sldId id="1559" r:id="rId70"/>
    <p:sldId id="1560" r:id="rId71"/>
    <p:sldId id="1561" r:id="rId72"/>
    <p:sldId id="1562" r:id="rId73"/>
    <p:sldId id="1563" r:id="rId74"/>
    <p:sldId id="1431" r:id="rId75"/>
    <p:sldId id="1564" r:id="rId76"/>
    <p:sldId id="1432" r:id="rId77"/>
    <p:sldId id="1565" r:id="rId78"/>
    <p:sldId id="1433" r:id="rId79"/>
    <p:sldId id="1434" r:id="rId80"/>
    <p:sldId id="1435" r:id="rId81"/>
    <p:sldId id="1436" r:id="rId82"/>
    <p:sldId id="1566" r:id="rId83"/>
    <p:sldId id="1437" r:id="rId84"/>
    <p:sldId id="1442" r:id="rId85"/>
    <p:sldId id="1568" r:id="rId86"/>
    <p:sldId id="1567" r:id="rId87"/>
    <p:sldId id="1443" r:id="rId88"/>
    <p:sldId id="1438" r:id="rId89"/>
    <p:sldId id="1444" r:id="rId90"/>
    <p:sldId id="1439" r:id="rId91"/>
    <p:sldId id="1569" r:id="rId92"/>
    <p:sldId id="1440" r:id="rId93"/>
    <p:sldId id="1570" r:id="rId94"/>
    <p:sldId id="1446" r:id="rId95"/>
    <p:sldId id="1445" r:id="rId96"/>
    <p:sldId id="1441" r:id="rId97"/>
    <p:sldId id="1447" r:id="rId9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0D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269" autoAdjust="0"/>
    <p:restoredTop sz="93651" autoAdjust="0"/>
  </p:normalViewPr>
  <p:slideViewPr>
    <p:cSldViewPr showGuides="1">
      <p:cViewPr>
        <p:scale>
          <a:sx n="60" d="100"/>
          <a:sy n="60" d="100"/>
        </p:scale>
        <p:origin x="-1022" y="312"/>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08004-1547-4E1F-AD6E-D59F9BDA337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10D6D25C-FCCB-47EB-9A6E-FB8ECA541B75}">
      <dgm:prSet phldrT="[Κείμενο]" custT="1"/>
      <dgm:spPr/>
      <dgm:t>
        <a:bodyPr/>
        <a:lstStyle/>
        <a:p>
          <a:r>
            <a:rPr lang="el-GR" sz="2400" dirty="0" smtClean="0"/>
            <a:t>Τύποι βακτηριαιμίας</a:t>
          </a:r>
          <a:endParaRPr lang="el-GR" sz="2400" dirty="0"/>
        </a:p>
      </dgm:t>
    </dgm:pt>
    <dgm:pt modelId="{1964728E-54BD-4737-A2FA-DBAC49F03C60}" type="parTrans" cxnId="{B7588D9E-E12B-492F-BE19-8A93BC2B818D}">
      <dgm:prSet/>
      <dgm:spPr/>
      <dgm:t>
        <a:bodyPr/>
        <a:lstStyle/>
        <a:p>
          <a:endParaRPr lang="el-GR"/>
        </a:p>
      </dgm:t>
    </dgm:pt>
    <dgm:pt modelId="{E71F1A35-6DBD-415A-B7F8-BBAE7AD90058}" type="sibTrans" cxnId="{B7588D9E-E12B-492F-BE19-8A93BC2B818D}">
      <dgm:prSet/>
      <dgm:spPr/>
      <dgm:t>
        <a:bodyPr/>
        <a:lstStyle/>
        <a:p>
          <a:endParaRPr lang="el-GR"/>
        </a:p>
      </dgm:t>
    </dgm:pt>
    <dgm:pt modelId="{CDDF1470-0626-44BC-8C5B-C185D28A1D58}">
      <dgm:prSet phldrT="[Κείμενο]"/>
      <dgm:spPr/>
      <dgm:t>
        <a:bodyPr/>
        <a:lstStyle/>
        <a:p>
          <a:r>
            <a:rPr lang="el-GR" b="1" dirty="0" smtClean="0"/>
            <a:t>Παροδική</a:t>
          </a:r>
        </a:p>
        <a:p>
          <a:r>
            <a:rPr lang="el-GR" dirty="0" smtClean="0"/>
            <a:t>Εμφανίζεται για σύντομο χρονικό διάστημα, συνήθως μετά από επέμβαση σε σημείο του σώματος που αποικίζεται από χλωρίδα </a:t>
          </a:r>
          <a:endParaRPr lang="el-GR" dirty="0"/>
        </a:p>
      </dgm:t>
    </dgm:pt>
    <dgm:pt modelId="{4684D062-CF68-4678-8C2B-D2112763D80F}" type="parTrans" cxnId="{A2327FDA-D38A-4B2A-902C-121CB4A2EF6D}">
      <dgm:prSet/>
      <dgm:spPr/>
      <dgm:t>
        <a:bodyPr/>
        <a:lstStyle/>
        <a:p>
          <a:endParaRPr lang="el-GR"/>
        </a:p>
      </dgm:t>
    </dgm:pt>
    <dgm:pt modelId="{A4B86585-B6BB-4791-83D6-124A6F6909D4}" type="sibTrans" cxnId="{A2327FDA-D38A-4B2A-902C-121CB4A2EF6D}">
      <dgm:prSet/>
      <dgm:spPr/>
      <dgm:t>
        <a:bodyPr/>
        <a:lstStyle/>
        <a:p>
          <a:endParaRPr lang="el-GR"/>
        </a:p>
      </dgm:t>
    </dgm:pt>
    <dgm:pt modelId="{68E40215-9E7C-492B-8600-B470AAA2F450}">
      <dgm:prSet phldrT="[Κείμενο]"/>
      <dgm:spPr/>
      <dgm:t>
        <a:bodyPr/>
        <a:lstStyle/>
        <a:p>
          <a:r>
            <a:rPr lang="el-GR" b="1" dirty="0" smtClean="0"/>
            <a:t>Διαλείπουσα ή ασυνεχής</a:t>
          </a:r>
        </a:p>
        <a:p>
          <a:r>
            <a:rPr lang="el-GR" b="0" dirty="0" smtClean="0"/>
            <a:t>Είναι συνήθως αποτέλεσμα αποστήματος σε κάποιο σημείο του σώματος ή αποτελεί κλινική εκδήλωση συγκεκριμένων λοιμώξεων</a:t>
          </a:r>
          <a:endParaRPr lang="el-GR" b="0" dirty="0"/>
        </a:p>
      </dgm:t>
    </dgm:pt>
    <dgm:pt modelId="{AE245051-3B84-417F-878B-1E0BC20B5264}" type="parTrans" cxnId="{329F7212-13A8-4442-8EC2-0E5CC9182A16}">
      <dgm:prSet/>
      <dgm:spPr/>
      <dgm:t>
        <a:bodyPr/>
        <a:lstStyle/>
        <a:p>
          <a:endParaRPr lang="el-GR"/>
        </a:p>
      </dgm:t>
    </dgm:pt>
    <dgm:pt modelId="{FCAC66AF-4011-41C2-A529-9AF7B77A959E}" type="sibTrans" cxnId="{329F7212-13A8-4442-8EC2-0E5CC9182A16}">
      <dgm:prSet/>
      <dgm:spPr/>
      <dgm:t>
        <a:bodyPr/>
        <a:lstStyle/>
        <a:p>
          <a:endParaRPr lang="el-GR"/>
        </a:p>
      </dgm:t>
    </dgm:pt>
    <dgm:pt modelId="{586A7948-3ECB-4483-8D3B-680C37E7C50C}">
      <dgm:prSet phldrT="[Κείμενο]"/>
      <dgm:spPr/>
      <dgm:t>
        <a:bodyPr/>
        <a:lstStyle/>
        <a:p>
          <a:r>
            <a:rPr lang="el-GR" b="1" dirty="0" smtClean="0"/>
            <a:t>Συνεχής </a:t>
          </a:r>
        </a:p>
        <a:p>
          <a:r>
            <a:rPr lang="el-GR" dirty="0" smtClean="0"/>
            <a:t>Οι μικροοργανισμοί είναι συνεχώς παρόντες στο αίμα και συνήθως προέρχονται από ενδοαγγειακή πηγή</a:t>
          </a:r>
          <a:endParaRPr lang="el-GR" dirty="0"/>
        </a:p>
      </dgm:t>
    </dgm:pt>
    <dgm:pt modelId="{A2C8130A-1566-4C80-89C6-53E859709F63}" type="parTrans" cxnId="{59FD4870-163D-4B96-91A0-991CB23C62AF}">
      <dgm:prSet/>
      <dgm:spPr/>
      <dgm:t>
        <a:bodyPr/>
        <a:lstStyle/>
        <a:p>
          <a:endParaRPr lang="el-GR"/>
        </a:p>
      </dgm:t>
    </dgm:pt>
    <dgm:pt modelId="{6E3C3F4C-F2B9-4788-92EE-471C64A29FB4}" type="sibTrans" cxnId="{59FD4870-163D-4B96-91A0-991CB23C62AF}">
      <dgm:prSet/>
      <dgm:spPr/>
      <dgm:t>
        <a:bodyPr/>
        <a:lstStyle/>
        <a:p>
          <a:endParaRPr lang="el-GR"/>
        </a:p>
      </dgm:t>
    </dgm:pt>
    <dgm:pt modelId="{F7C22E59-37FC-4094-97BD-AD4BCD1BE02D}" type="pres">
      <dgm:prSet presAssocID="{99208004-1547-4E1F-AD6E-D59F9BDA337F}" presName="composite" presStyleCnt="0">
        <dgm:presLayoutVars>
          <dgm:chMax val="1"/>
          <dgm:dir/>
          <dgm:resizeHandles val="exact"/>
        </dgm:presLayoutVars>
      </dgm:prSet>
      <dgm:spPr/>
      <dgm:t>
        <a:bodyPr/>
        <a:lstStyle/>
        <a:p>
          <a:endParaRPr lang="el-GR"/>
        </a:p>
      </dgm:t>
    </dgm:pt>
    <dgm:pt modelId="{1A5AE06B-32BB-48A2-98E0-4F9B4FAF66DD}" type="pres">
      <dgm:prSet presAssocID="{10D6D25C-FCCB-47EB-9A6E-FB8ECA541B75}" presName="roof" presStyleLbl="dkBgShp" presStyleIdx="0" presStyleCnt="2" custLinFactNeighborY="-3256"/>
      <dgm:spPr/>
      <dgm:t>
        <a:bodyPr/>
        <a:lstStyle/>
        <a:p>
          <a:endParaRPr lang="el-GR"/>
        </a:p>
      </dgm:t>
    </dgm:pt>
    <dgm:pt modelId="{CC5DBB1A-2F1E-4B11-99C8-A9912C9F1185}" type="pres">
      <dgm:prSet presAssocID="{10D6D25C-FCCB-47EB-9A6E-FB8ECA541B75}" presName="pillars" presStyleCnt="0"/>
      <dgm:spPr/>
    </dgm:pt>
    <dgm:pt modelId="{ECA47FE7-3C4C-4B59-8ACD-2709E7024381}" type="pres">
      <dgm:prSet presAssocID="{10D6D25C-FCCB-47EB-9A6E-FB8ECA541B75}" presName="pillar1" presStyleLbl="node1" presStyleIdx="0" presStyleCnt="3">
        <dgm:presLayoutVars>
          <dgm:bulletEnabled val="1"/>
        </dgm:presLayoutVars>
      </dgm:prSet>
      <dgm:spPr/>
      <dgm:t>
        <a:bodyPr/>
        <a:lstStyle/>
        <a:p>
          <a:endParaRPr lang="el-GR"/>
        </a:p>
      </dgm:t>
    </dgm:pt>
    <dgm:pt modelId="{0BF76FB7-CDE3-4645-9A38-4D84939B15E9}" type="pres">
      <dgm:prSet presAssocID="{68E40215-9E7C-492B-8600-B470AAA2F450}" presName="pillarX" presStyleLbl="node1" presStyleIdx="1" presStyleCnt="3">
        <dgm:presLayoutVars>
          <dgm:bulletEnabled val="1"/>
        </dgm:presLayoutVars>
      </dgm:prSet>
      <dgm:spPr/>
      <dgm:t>
        <a:bodyPr/>
        <a:lstStyle/>
        <a:p>
          <a:endParaRPr lang="el-GR"/>
        </a:p>
      </dgm:t>
    </dgm:pt>
    <dgm:pt modelId="{70A98959-0F8A-4BA6-A968-9F6425576E06}" type="pres">
      <dgm:prSet presAssocID="{586A7948-3ECB-4483-8D3B-680C37E7C50C}" presName="pillarX" presStyleLbl="node1" presStyleIdx="2" presStyleCnt="3">
        <dgm:presLayoutVars>
          <dgm:bulletEnabled val="1"/>
        </dgm:presLayoutVars>
      </dgm:prSet>
      <dgm:spPr/>
      <dgm:t>
        <a:bodyPr/>
        <a:lstStyle/>
        <a:p>
          <a:endParaRPr lang="el-GR"/>
        </a:p>
      </dgm:t>
    </dgm:pt>
    <dgm:pt modelId="{6CB5BD75-DAB3-4FE4-BD49-63DC5FE0BE75}" type="pres">
      <dgm:prSet presAssocID="{10D6D25C-FCCB-47EB-9A6E-FB8ECA541B75}" presName="base" presStyleLbl="dkBgShp" presStyleIdx="1" presStyleCnt="2"/>
      <dgm:spPr/>
    </dgm:pt>
  </dgm:ptLst>
  <dgm:cxnLst>
    <dgm:cxn modelId="{A2BD40B9-4D19-417E-94C0-7C11E756F485}" type="presOf" srcId="{CDDF1470-0626-44BC-8C5B-C185D28A1D58}" destId="{ECA47FE7-3C4C-4B59-8ACD-2709E7024381}" srcOrd="0" destOrd="0" presId="urn:microsoft.com/office/officeart/2005/8/layout/hList3"/>
    <dgm:cxn modelId="{B7588D9E-E12B-492F-BE19-8A93BC2B818D}" srcId="{99208004-1547-4E1F-AD6E-D59F9BDA337F}" destId="{10D6D25C-FCCB-47EB-9A6E-FB8ECA541B75}" srcOrd="0" destOrd="0" parTransId="{1964728E-54BD-4737-A2FA-DBAC49F03C60}" sibTransId="{E71F1A35-6DBD-415A-B7F8-BBAE7AD90058}"/>
    <dgm:cxn modelId="{329F7212-13A8-4442-8EC2-0E5CC9182A16}" srcId="{10D6D25C-FCCB-47EB-9A6E-FB8ECA541B75}" destId="{68E40215-9E7C-492B-8600-B470AAA2F450}" srcOrd="1" destOrd="0" parTransId="{AE245051-3B84-417F-878B-1E0BC20B5264}" sibTransId="{FCAC66AF-4011-41C2-A529-9AF7B77A959E}"/>
    <dgm:cxn modelId="{03B4B03E-2A68-42B6-A813-93647EED20E5}" type="presOf" srcId="{586A7948-3ECB-4483-8D3B-680C37E7C50C}" destId="{70A98959-0F8A-4BA6-A968-9F6425576E06}" srcOrd="0" destOrd="0" presId="urn:microsoft.com/office/officeart/2005/8/layout/hList3"/>
    <dgm:cxn modelId="{92144C6A-DD0A-49B3-98D6-8DC53E9E7D28}" type="presOf" srcId="{68E40215-9E7C-492B-8600-B470AAA2F450}" destId="{0BF76FB7-CDE3-4645-9A38-4D84939B15E9}" srcOrd="0" destOrd="0" presId="urn:microsoft.com/office/officeart/2005/8/layout/hList3"/>
    <dgm:cxn modelId="{0E96D991-CE6E-40C7-8357-87C86CC12088}" type="presOf" srcId="{99208004-1547-4E1F-AD6E-D59F9BDA337F}" destId="{F7C22E59-37FC-4094-97BD-AD4BCD1BE02D}" srcOrd="0" destOrd="0" presId="urn:microsoft.com/office/officeart/2005/8/layout/hList3"/>
    <dgm:cxn modelId="{59FD4870-163D-4B96-91A0-991CB23C62AF}" srcId="{10D6D25C-FCCB-47EB-9A6E-FB8ECA541B75}" destId="{586A7948-3ECB-4483-8D3B-680C37E7C50C}" srcOrd="2" destOrd="0" parTransId="{A2C8130A-1566-4C80-89C6-53E859709F63}" sibTransId="{6E3C3F4C-F2B9-4788-92EE-471C64A29FB4}"/>
    <dgm:cxn modelId="{A2327FDA-D38A-4B2A-902C-121CB4A2EF6D}" srcId="{10D6D25C-FCCB-47EB-9A6E-FB8ECA541B75}" destId="{CDDF1470-0626-44BC-8C5B-C185D28A1D58}" srcOrd="0" destOrd="0" parTransId="{4684D062-CF68-4678-8C2B-D2112763D80F}" sibTransId="{A4B86585-B6BB-4791-83D6-124A6F6909D4}"/>
    <dgm:cxn modelId="{B2691532-B954-44A6-B240-0412E58EB35D}" type="presOf" srcId="{10D6D25C-FCCB-47EB-9A6E-FB8ECA541B75}" destId="{1A5AE06B-32BB-48A2-98E0-4F9B4FAF66DD}" srcOrd="0" destOrd="0" presId="urn:microsoft.com/office/officeart/2005/8/layout/hList3"/>
    <dgm:cxn modelId="{F3E0D33C-74C3-4E0C-9987-630DCEBACFAF}" type="presParOf" srcId="{F7C22E59-37FC-4094-97BD-AD4BCD1BE02D}" destId="{1A5AE06B-32BB-48A2-98E0-4F9B4FAF66DD}" srcOrd="0" destOrd="0" presId="urn:microsoft.com/office/officeart/2005/8/layout/hList3"/>
    <dgm:cxn modelId="{D689F61D-7A92-481B-A6E0-6ADC8FFDAD45}" type="presParOf" srcId="{F7C22E59-37FC-4094-97BD-AD4BCD1BE02D}" destId="{CC5DBB1A-2F1E-4B11-99C8-A9912C9F1185}" srcOrd="1" destOrd="0" presId="urn:microsoft.com/office/officeart/2005/8/layout/hList3"/>
    <dgm:cxn modelId="{FC2A64C9-C6C1-4C84-BE2C-F9319BA31B98}" type="presParOf" srcId="{CC5DBB1A-2F1E-4B11-99C8-A9912C9F1185}" destId="{ECA47FE7-3C4C-4B59-8ACD-2709E7024381}" srcOrd="0" destOrd="0" presId="urn:microsoft.com/office/officeart/2005/8/layout/hList3"/>
    <dgm:cxn modelId="{DCE1367D-3027-4F6B-8038-3BF433DFC3AB}" type="presParOf" srcId="{CC5DBB1A-2F1E-4B11-99C8-A9912C9F1185}" destId="{0BF76FB7-CDE3-4645-9A38-4D84939B15E9}" srcOrd="1" destOrd="0" presId="urn:microsoft.com/office/officeart/2005/8/layout/hList3"/>
    <dgm:cxn modelId="{4E54DC0C-90E4-4C33-B4A3-ADAF1D00F0D6}" type="presParOf" srcId="{CC5DBB1A-2F1E-4B11-99C8-A9912C9F1185}" destId="{70A98959-0F8A-4BA6-A968-9F6425576E06}" srcOrd="2" destOrd="0" presId="urn:microsoft.com/office/officeart/2005/8/layout/hList3"/>
    <dgm:cxn modelId="{CD201917-F97D-418C-BDFF-035BCAF29839}" type="presParOf" srcId="{F7C22E59-37FC-4094-97BD-AD4BCD1BE02D}" destId="{6CB5BD75-DAB3-4FE4-BD49-63DC5FE0BE75}"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E75F15-3D64-43E8-8BAA-9EE1D591E6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FEF4A017-B015-4C5A-B560-E2CF908EF040}">
      <dgm:prSet phldrT="[Κείμενο]"/>
      <dgm:spPr/>
      <dgm:t>
        <a:bodyPr/>
        <a:lstStyle/>
        <a:p>
          <a:r>
            <a:rPr lang="el-GR" dirty="0" smtClean="0"/>
            <a:t>Δέρμα </a:t>
          </a:r>
          <a:endParaRPr lang="el-GR" dirty="0"/>
        </a:p>
      </dgm:t>
    </dgm:pt>
    <dgm:pt modelId="{AEEF08AC-D742-4F1B-A111-B00FB68AF8A5}" type="parTrans" cxnId="{6E47BC36-6C3B-4F6C-BC59-FFE95B211A49}">
      <dgm:prSet/>
      <dgm:spPr/>
      <dgm:t>
        <a:bodyPr/>
        <a:lstStyle/>
        <a:p>
          <a:endParaRPr lang="el-GR"/>
        </a:p>
      </dgm:t>
    </dgm:pt>
    <dgm:pt modelId="{E3C70650-D22A-4C02-99A2-FE6C5D531FF7}" type="sibTrans" cxnId="{6E47BC36-6C3B-4F6C-BC59-FFE95B211A49}">
      <dgm:prSet/>
      <dgm:spPr/>
      <dgm:t>
        <a:bodyPr/>
        <a:lstStyle/>
        <a:p>
          <a:endParaRPr lang="el-GR"/>
        </a:p>
      </dgm:t>
    </dgm:pt>
    <dgm:pt modelId="{0D8C1F2D-410C-4201-8631-2E1F7A5D9F7A}">
      <dgm:prSet phldrT="[Κείμενο]"/>
      <dgm:spPr/>
      <dgm:t>
        <a:bodyPr/>
        <a:lstStyle/>
        <a:p>
          <a:r>
            <a:rPr lang="el-GR" dirty="0" smtClean="0"/>
            <a:t>Αποικίζεται από μικροοργανισμούς που το προφυλάσσουν από παθογόνα μικρόβια.</a:t>
          </a:r>
          <a:endParaRPr lang="el-GR" dirty="0"/>
        </a:p>
      </dgm:t>
    </dgm:pt>
    <dgm:pt modelId="{5B7B2824-6066-4A4D-B419-2150E391C3BD}" type="parTrans" cxnId="{06ADC881-CACC-4FBE-83A5-E38015BCC1A3}">
      <dgm:prSet/>
      <dgm:spPr/>
      <dgm:t>
        <a:bodyPr/>
        <a:lstStyle/>
        <a:p>
          <a:endParaRPr lang="el-GR"/>
        </a:p>
      </dgm:t>
    </dgm:pt>
    <dgm:pt modelId="{7CC48B9D-67A6-4F99-97C3-B5E54996BBC1}" type="sibTrans" cxnId="{06ADC881-CACC-4FBE-83A5-E38015BCC1A3}">
      <dgm:prSet/>
      <dgm:spPr/>
      <dgm:t>
        <a:bodyPr/>
        <a:lstStyle/>
        <a:p>
          <a:endParaRPr lang="el-GR"/>
        </a:p>
      </dgm:t>
    </dgm:pt>
    <dgm:pt modelId="{B0B5AAE7-FBCA-49EF-A8D3-58F5E964BF15}">
      <dgm:prSet phldrT="[Κείμενο]"/>
      <dgm:spPr/>
      <dgm:t>
        <a:bodyPr/>
        <a:lstStyle/>
        <a:p>
          <a:r>
            <a:rPr lang="el-GR" dirty="0" smtClean="0"/>
            <a:t>Οι λοιμώξεις του εκδηλώνεται με διάφορες μορφές ανάλογα με τη διείσδυση υποδόριων ιστών και διασποράς.</a:t>
          </a:r>
          <a:endParaRPr lang="el-GR" dirty="0"/>
        </a:p>
      </dgm:t>
    </dgm:pt>
    <dgm:pt modelId="{70C008FB-31A5-4636-BD83-2C27126C0392}" type="parTrans" cxnId="{7B1CFBEF-8699-4CDE-B132-ABEA9410C50A}">
      <dgm:prSet/>
      <dgm:spPr/>
      <dgm:t>
        <a:bodyPr/>
        <a:lstStyle/>
        <a:p>
          <a:endParaRPr lang="el-GR"/>
        </a:p>
      </dgm:t>
    </dgm:pt>
    <dgm:pt modelId="{45D3AEB3-0292-47CE-9D2F-9F8BACFC2D87}" type="sibTrans" cxnId="{7B1CFBEF-8699-4CDE-B132-ABEA9410C50A}">
      <dgm:prSet/>
      <dgm:spPr/>
      <dgm:t>
        <a:bodyPr/>
        <a:lstStyle/>
        <a:p>
          <a:endParaRPr lang="el-GR"/>
        </a:p>
      </dgm:t>
    </dgm:pt>
    <dgm:pt modelId="{77B7683B-27C6-4920-B042-5C7CB4BDDF72}">
      <dgm:prSet phldrT="[Κείμενο]"/>
      <dgm:spPr/>
      <dgm:t>
        <a:bodyPr/>
        <a:lstStyle/>
        <a:p>
          <a:r>
            <a:rPr lang="el-GR" dirty="0" smtClean="0"/>
            <a:t>Μαλακά μόρια</a:t>
          </a:r>
          <a:endParaRPr lang="el-GR" dirty="0"/>
        </a:p>
      </dgm:t>
    </dgm:pt>
    <dgm:pt modelId="{C75C2F5B-087F-47E4-AF41-A59C58EAF316}" type="parTrans" cxnId="{BA129D85-0DB9-423E-AC43-76B61CBCCF76}">
      <dgm:prSet/>
      <dgm:spPr/>
      <dgm:t>
        <a:bodyPr/>
        <a:lstStyle/>
        <a:p>
          <a:endParaRPr lang="el-GR"/>
        </a:p>
      </dgm:t>
    </dgm:pt>
    <dgm:pt modelId="{5A5DB33E-9477-4CCE-BCD0-01AB8DFB754E}" type="sibTrans" cxnId="{BA129D85-0DB9-423E-AC43-76B61CBCCF76}">
      <dgm:prSet/>
      <dgm:spPr/>
      <dgm:t>
        <a:bodyPr/>
        <a:lstStyle/>
        <a:p>
          <a:endParaRPr lang="el-GR"/>
        </a:p>
      </dgm:t>
    </dgm:pt>
    <dgm:pt modelId="{CEA23511-C1F3-4F75-820D-D5E9DE95E10C}">
      <dgm:prSet phldrT="[Κείμενο]"/>
      <dgm:spPr/>
      <dgm:t>
        <a:bodyPr/>
        <a:lstStyle/>
        <a:p>
          <a:r>
            <a:rPr lang="el-GR" dirty="0" smtClean="0"/>
            <a:t>Έρχονται σε έμμεση αλλά κοντινή επαφή με το δέρμα.</a:t>
          </a:r>
          <a:endParaRPr lang="el-GR" dirty="0"/>
        </a:p>
      </dgm:t>
    </dgm:pt>
    <dgm:pt modelId="{0D5C0F92-DD0A-43AC-A392-5DBE6CB0A7A7}" type="parTrans" cxnId="{6ECBB7E8-29BE-4CC4-8B07-38EE1C985D12}">
      <dgm:prSet/>
      <dgm:spPr/>
      <dgm:t>
        <a:bodyPr/>
        <a:lstStyle/>
        <a:p>
          <a:endParaRPr lang="el-GR"/>
        </a:p>
      </dgm:t>
    </dgm:pt>
    <dgm:pt modelId="{9ABD2335-FF22-41BF-99B1-990DD500C549}" type="sibTrans" cxnId="{6ECBB7E8-29BE-4CC4-8B07-38EE1C985D12}">
      <dgm:prSet/>
      <dgm:spPr/>
      <dgm:t>
        <a:bodyPr/>
        <a:lstStyle/>
        <a:p>
          <a:endParaRPr lang="el-GR"/>
        </a:p>
      </dgm:t>
    </dgm:pt>
    <dgm:pt modelId="{D840B558-D477-4A81-9A55-811EAB8D01AB}">
      <dgm:prSet phldrT="[Κείμενο]"/>
      <dgm:spPr/>
      <dgm:t>
        <a:bodyPr/>
        <a:lstStyle/>
        <a:p>
          <a:r>
            <a:rPr lang="el-GR" dirty="0" smtClean="0"/>
            <a:t>Οι λοιμώξεις τους είναι συχνά αποτέλεσμα επέκτασης λοίμωξης του δέρματος ή αιματογενούς διασποράς.</a:t>
          </a:r>
          <a:endParaRPr lang="el-GR" dirty="0"/>
        </a:p>
      </dgm:t>
    </dgm:pt>
    <dgm:pt modelId="{A2688155-DC36-435D-9958-EE6169C6EE64}" type="parTrans" cxnId="{E4EC200E-448E-4576-8C37-C8B0294979D4}">
      <dgm:prSet/>
      <dgm:spPr/>
      <dgm:t>
        <a:bodyPr/>
        <a:lstStyle/>
        <a:p>
          <a:endParaRPr lang="el-GR"/>
        </a:p>
      </dgm:t>
    </dgm:pt>
    <dgm:pt modelId="{A95F21B7-34C8-4732-8A6D-73A769434EF6}" type="sibTrans" cxnId="{E4EC200E-448E-4576-8C37-C8B0294979D4}">
      <dgm:prSet/>
      <dgm:spPr/>
      <dgm:t>
        <a:bodyPr/>
        <a:lstStyle/>
        <a:p>
          <a:endParaRPr lang="el-GR"/>
        </a:p>
      </dgm:t>
    </dgm:pt>
    <dgm:pt modelId="{E7929D92-563D-4560-B516-FCA1B6408F25}">
      <dgm:prSet phldrT="[Κείμενο]"/>
      <dgm:spPr/>
      <dgm:t>
        <a:bodyPr/>
        <a:lstStyle/>
        <a:p>
          <a:r>
            <a:rPr lang="el-GR" dirty="0" smtClean="0"/>
            <a:t>Αρθρώσεις </a:t>
          </a:r>
          <a:endParaRPr lang="el-GR" dirty="0"/>
        </a:p>
      </dgm:t>
    </dgm:pt>
    <dgm:pt modelId="{113999A8-B689-4B8B-B2F0-7143B770473A}" type="parTrans" cxnId="{7DF7B63F-DE85-4D2D-9524-A3436B520618}">
      <dgm:prSet/>
      <dgm:spPr/>
      <dgm:t>
        <a:bodyPr/>
        <a:lstStyle/>
        <a:p>
          <a:endParaRPr lang="el-GR"/>
        </a:p>
      </dgm:t>
    </dgm:pt>
    <dgm:pt modelId="{B50BA803-CF9E-4406-8C39-2FB92EC80F88}" type="sibTrans" cxnId="{7DF7B63F-DE85-4D2D-9524-A3436B520618}">
      <dgm:prSet/>
      <dgm:spPr/>
      <dgm:t>
        <a:bodyPr/>
        <a:lstStyle/>
        <a:p>
          <a:endParaRPr lang="el-GR"/>
        </a:p>
      </dgm:t>
    </dgm:pt>
    <dgm:pt modelId="{A0E6BE6C-78AB-4348-A9C3-958A6870A49B}">
      <dgm:prSet phldrT="[Κείμενο]"/>
      <dgm:spPr/>
      <dgm:t>
        <a:bodyPr/>
        <a:lstStyle/>
        <a:p>
          <a:r>
            <a:rPr lang="el-GR" dirty="0" smtClean="0"/>
            <a:t>Είναι συνέχεια των μαλακών μορίων στο βάθος των ιστών – οργάνων.</a:t>
          </a:r>
          <a:endParaRPr lang="el-GR" dirty="0"/>
        </a:p>
      </dgm:t>
    </dgm:pt>
    <dgm:pt modelId="{E4B5A3D7-D223-44D9-AEA0-A61B2A19101E}" type="parTrans" cxnId="{C823B47A-7C28-43BB-A9EB-7DB19BF3A5F9}">
      <dgm:prSet/>
      <dgm:spPr/>
      <dgm:t>
        <a:bodyPr/>
        <a:lstStyle/>
        <a:p>
          <a:endParaRPr lang="el-GR"/>
        </a:p>
      </dgm:t>
    </dgm:pt>
    <dgm:pt modelId="{C7BEC92D-77E9-4764-9AE1-8784D315A68E}" type="sibTrans" cxnId="{C823B47A-7C28-43BB-A9EB-7DB19BF3A5F9}">
      <dgm:prSet/>
      <dgm:spPr/>
      <dgm:t>
        <a:bodyPr/>
        <a:lstStyle/>
        <a:p>
          <a:endParaRPr lang="el-GR"/>
        </a:p>
      </dgm:t>
    </dgm:pt>
    <dgm:pt modelId="{D420C5B5-34F9-4DB8-86D4-DA124D2FEDF1}">
      <dgm:prSet phldrT="[Κείμενο]"/>
      <dgm:spPr/>
      <dgm:t>
        <a:bodyPr/>
        <a:lstStyle/>
        <a:p>
          <a:r>
            <a:rPr lang="el-GR" dirty="0" smtClean="0"/>
            <a:t>Οι λοιμώξεις τους είναι και εδώ αποτέλεσμα επέκτασης λοίμωξης ή αιματογενούς διασποράς.</a:t>
          </a:r>
          <a:endParaRPr lang="el-GR" dirty="0"/>
        </a:p>
      </dgm:t>
    </dgm:pt>
    <dgm:pt modelId="{DA542AC7-1809-40B3-8CFC-0B4802A38224}" type="parTrans" cxnId="{423955DE-6727-42FB-838F-5C98C94AB9D0}">
      <dgm:prSet/>
      <dgm:spPr/>
      <dgm:t>
        <a:bodyPr/>
        <a:lstStyle/>
        <a:p>
          <a:endParaRPr lang="el-GR"/>
        </a:p>
      </dgm:t>
    </dgm:pt>
    <dgm:pt modelId="{AB9B8DA7-949F-4717-935D-E71E5E63F311}" type="sibTrans" cxnId="{423955DE-6727-42FB-838F-5C98C94AB9D0}">
      <dgm:prSet/>
      <dgm:spPr/>
      <dgm:t>
        <a:bodyPr/>
        <a:lstStyle/>
        <a:p>
          <a:endParaRPr lang="el-GR"/>
        </a:p>
      </dgm:t>
    </dgm:pt>
    <dgm:pt modelId="{4A918135-DE57-44E9-9AA0-E681D0743397}" type="pres">
      <dgm:prSet presAssocID="{A4E75F15-3D64-43E8-8BAA-9EE1D591E689}" presName="Name0" presStyleCnt="0">
        <dgm:presLayoutVars>
          <dgm:dir/>
          <dgm:animLvl val="lvl"/>
          <dgm:resizeHandles val="exact"/>
        </dgm:presLayoutVars>
      </dgm:prSet>
      <dgm:spPr/>
      <dgm:t>
        <a:bodyPr/>
        <a:lstStyle/>
        <a:p>
          <a:endParaRPr lang="el-GR"/>
        </a:p>
      </dgm:t>
    </dgm:pt>
    <dgm:pt modelId="{A0452ACB-29BF-475D-842A-CDD06D5A4A1D}" type="pres">
      <dgm:prSet presAssocID="{FEF4A017-B015-4C5A-B560-E2CF908EF040}" presName="composite" presStyleCnt="0"/>
      <dgm:spPr/>
    </dgm:pt>
    <dgm:pt modelId="{648F59B6-C0BE-4555-AC83-4584EE2FB0B8}" type="pres">
      <dgm:prSet presAssocID="{FEF4A017-B015-4C5A-B560-E2CF908EF040}" presName="parTx" presStyleLbl="alignNode1" presStyleIdx="0" presStyleCnt="3">
        <dgm:presLayoutVars>
          <dgm:chMax val="0"/>
          <dgm:chPref val="0"/>
          <dgm:bulletEnabled val="1"/>
        </dgm:presLayoutVars>
      </dgm:prSet>
      <dgm:spPr/>
      <dgm:t>
        <a:bodyPr/>
        <a:lstStyle/>
        <a:p>
          <a:endParaRPr lang="el-GR"/>
        </a:p>
      </dgm:t>
    </dgm:pt>
    <dgm:pt modelId="{21F140DF-5B42-42B6-9247-83571D2AA28E}" type="pres">
      <dgm:prSet presAssocID="{FEF4A017-B015-4C5A-B560-E2CF908EF040}" presName="desTx" presStyleLbl="alignAccFollowNode1" presStyleIdx="0" presStyleCnt="3">
        <dgm:presLayoutVars>
          <dgm:bulletEnabled val="1"/>
        </dgm:presLayoutVars>
      </dgm:prSet>
      <dgm:spPr/>
      <dgm:t>
        <a:bodyPr/>
        <a:lstStyle/>
        <a:p>
          <a:endParaRPr lang="el-GR"/>
        </a:p>
      </dgm:t>
    </dgm:pt>
    <dgm:pt modelId="{5E3DB4A5-1F26-4F6C-A6AC-E317716B291C}" type="pres">
      <dgm:prSet presAssocID="{E3C70650-D22A-4C02-99A2-FE6C5D531FF7}" presName="space" presStyleCnt="0"/>
      <dgm:spPr/>
    </dgm:pt>
    <dgm:pt modelId="{888117FB-851E-41AA-A2EA-9559D19BB4D1}" type="pres">
      <dgm:prSet presAssocID="{77B7683B-27C6-4920-B042-5C7CB4BDDF72}" presName="composite" presStyleCnt="0"/>
      <dgm:spPr/>
    </dgm:pt>
    <dgm:pt modelId="{0866CE57-91A7-4707-9C5A-940886016C93}" type="pres">
      <dgm:prSet presAssocID="{77B7683B-27C6-4920-B042-5C7CB4BDDF72}" presName="parTx" presStyleLbl="alignNode1" presStyleIdx="1" presStyleCnt="3">
        <dgm:presLayoutVars>
          <dgm:chMax val="0"/>
          <dgm:chPref val="0"/>
          <dgm:bulletEnabled val="1"/>
        </dgm:presLayoutVars>
      </dgm:prSet>
      <dgm:spPr/>
      <dgm:t>
        <a:bodyPr/>
        <a:lstStyle/>
        <a:p>
          <a:endParaRPr lang="el-GR"/>
        </a:p>
      </dgm:t>
    </dgm:pt>
    <dgm:pt modelId="{FD3C5908-19CA-4E90-AB8C-DE63E80A5B08}" type="pres">
      <dgm:prSet presAssocID="{77B7683B-27C6-4920-B042-5C7CB4BDDF72}" presName="desTx" presStyleLbl="alignAccFollowNode1" presStyleIdx="1" presStyleCnt="3">
        <dgm:presLayoutVars>
          <dgm:bulletEnabled val="1"/>
        </dgm:presLayoutVars>
      </dgm:prSet>
      <dgm:spPr/>
      <dgm:t>
        <a:bodyPr/>
        <a:lstStyle/>
        <a:p>
          <a:endParaRPr lang="el-GR"/>
        </a:p>
      </dgm:t>
    </dgm:pt>
    <dgm:pt modelId="{21C9D426-A1F5-4C99-B969-AB0C41CC1361}" type="pres">
      <dgm:prSet presAssocID="{5A5DB33E-9477-4CCE-BCD0-01AB8DFB754E}" presName="space" presStyleCnt="0"/>
      <dgm:spPr/>
    </dgm:pt>
    <dgm:pt modelId="{49E673BB-4053-48AC-B8D2-590CCE58BAD3}" type="pres">
      <dgm:prSet presAssocID="{E7929D92-563D-4560-B516-FCA1B6408F25}" presName="composite" presStyleCnt="0"/>
      <dgm:spPr/>
    </dgm:pt>
    <dgm:pt modelId="{30B4562C-1C27-49DA-9540-5DDD4E1762DF}" type="pres">
      <dgm:prSet presAssocID="{E7929D92-563D-4560-B516-FCA1B6408F25}" presName="parTx" presStyleLbl="alignNode1" presStyleIdx="2" presStyleCnt="3">
        <dgm:presLayoutVars>
          <dgm:chMax val="0"/>
          <dgm:chPref val="0"/>
          <dgm:bulletEnabled val="1"/>
        </dgm:presLayoutVars>
      </dgm:prSet>
      <dgm:spPr/>
      <dgm:t>
        <a:bodyPr/>
        <a:lstStyle/>
        <a:p>
          <a:endParaRPr lang="el-GR"/>
        </a:p>
      </dgm:t>
    </dgm:pt>
    <dgm:pt modelId="{E21BF65D-B4C7-41B4-9E93-4DC6F0C864CF}" type="pres">
      <dgm:prSet presAssocID="{E7929D92-563D-4560-B516-FCA1B6408F25}" presName="desTx" presStyleLbl="alignAccFollowNode1" presStyleIdx="2" presStyleCnt="3">
        <dgm:presLayoutVars>
          <dgm:bulletEnabled val="1"/>
        </dgm:presLayoutVars>
      </dgm:prSet>
      <dgm:spPr/>
      <dgm:t>
        <a:bodyPr/>
        <a:lstStyle/>
        <a:p>
          <a:endParaRPr lang="el-GR"/>
        </a:p>
      </dgm:t>
    </dgm:pt>
  </dgm:ptLst>
  <dgm:cxnLst>
    <dgm:cxn modelId="{97732EB4-85D7-413C-A056-8F9349BE48B5}" type="presOf" srcId="{0D8C1F2D-410C-4201-8631-2E1F7A5D9F7A}" destId="{21F140DF-5B42-42B6-9247-83571D2AA28E}" srcOrd="0" destOrd="0" presId="urn:microsoft.com/office/officeart/2005/8/layout/hList1"/>
    <dgm:cxn modelId="{BA129D85-0DB9-423E-AC43-76B61CBCCF76}" srcId="{A4E75F15-3D64-43E8-8BAA-9EE1D591E689}" destId="{77B7683B-27C6-4920-B042-5C7CB4BDDF72}" srcOrd="1" destOrd="0" parTransId="{C75C2F5B-087F-47E4-AF41-A59C58EAF316}" sibTransId="{5A5DB33E-9477-4CCE-BCD0-01AB8DFB754E}"/>
    <dgm:cxn modelId="{30BEA68B-9E02-4FD3-B886-B2EBB2686DF4}" type="presOf" srcId="{B0B5AAE7-FBCA-49EF-A8D3-58F5E964BF15}" destId="{21F140DF-5B42-42B6-9247-83571D2AA28E}" srcOrd="0" destOrd="1" presId="urn:microsoft.com/office/officeart/2005/8/layout/hList1"/>
    <dgm:cxn modelId="{7DF7B63F-DE85-4D2D-9524-A3436B520618}" srcId="{A4E75F15-3D64-43E8-8BAA-9EE1D591E689}" destId="{E7929D92-563D-4560-B516-FCA1B6408F25}" srcOrd="2" destOrd="0" parTransId="{113999A8-B689-4B8B-B2F0-7143B770473A}" sibTransId="{B50BA803-CF9E-4406-8C39-2FB92EC80F88}"/>
    <dgm:cxn modelId="{06ADC881-CACC-4FBE-83A5-E38015BCC1A3}" srcId="{FEF4A017-B015-4C5A-B560-E2CF908EF040}" destId="{0D8C1F2D-410C-4201-8631-2E1F7A5D9F7A}" srcOrd="0" destOrd="0" parTransId="{5B7B2824-6066-4A4D-B419-2150E391C3BD}" sibTransId="{7CC48B9D-67A6-4F99-97C3-B5E54996BBC1}"/>
    <dgm:cxn modelId="{6E47BC36-6C3B-4F6C-BC59-FFE95B211A49}" srcId="{A4E75F15-3D64-43E8-8BAA-9EE1D591E689}" destId="{FEF4A017-B015-4C5A-B560-E2CF908EF040}" srcOrd="0" destOrd="0" parTransId="{AEEF08AC-D742-4F1B-A111-B00FB68AF8A5}" sibTransId="{E3C70650-D22A-4C02-99A2-FE6C5D531FF7}"/>
    <dgm:cxn modelId="{C823B47A-7C28-43BB-A9EB-7DB19BF3A5F9}" srcId="{E7929D92-563D-4560-B516-FCA1B6408F25}" destId="{A0E6BE6C-78AB-4348-A9C3-958A6870A49B}" srcOrd="0" destOrd="0" parTransId="{E4B5A3D7-D223-44D9-AEA0-A61B2A19101E}" sibTransId="{C7BEC92D-77E9-4764-9AE1-8784D315A68E}"/>
    <dgm:cxn modelId="{7B1CFBEF-8699-4CDE-B132-ABEA9410C50A}" srcId="{FEF4A017-B015-4C5A-B560-E2CF908EF040}" destId="{B0B5AAE7-FBCA-49EF-A8D3-58F5E964BF15}" srcOrd="1" destOrd="0" parTransId="{70C008FB-31A5-4636-BD83-2C27126C0392}" sibTransId="{45D3AEB3-0292-47CE-9D2F-9F8BACFC2D87}"/>
    <dgm:cxn modelId="{6ECBB7E8-29BE-4CC4-8B07-38EE1C985D12}" srcId="{77B7683B-27C6-4920-B042-5C7CB4BDDF72}" destId="{CEA23511-C1F3-4F75-820D-D5E9DE95E10C}" srcOrd="0" destOrd="0" parTransId="{0D5C0F92-DD0A-43AC-A392-5DBE6CB0A7A7}" sibTransId="{9ABD2335-FF22-41BF-99B1-990DD500C549}"/>
    <dgm:cxn modelId="{F90855CB-61FC-44C5-B65D-B2B75B2DAC52}" type="presOf" srcId="{D420C5B5-34F9-4DB8-86D4-DA124D2FEDF1}" destId="{E21BF65D-B4C7-41B4-9E93-4DC6F0C864CF}" srcOrd="0" destOrd="1" presId="urn:microsoft.com/office/officeart/2005/8/layout/hList1"/>
    <dgm:cxn modelId="{3EC35242-CFD6-4F4A-8272-2205719712A8}" type="presOf" srcId="{77B7683B-27C6-4920-B042-5C7CB4BDDF72}" destId="{0866CE57-91A7-4707-9C5A-940886016C93}" srcOrd="0" destOrd="0" presId="urn:microsoft.com/office/officeart/2005/8/layout/hList1"/>
    <dgm:cxn modelId="{CBA8726E-866C-4C3E-BC03-578DA9CF2AE1}" type="presOf" srcId="{CEA23511-C1F3-4F75-820D-D5E9DE95E10C}" destId="{FD3C5908-19CA-4E90-AB8C-DE63E80A5B08}" srcOrd="0" destOrd="0" presId="urn:microsoft.com/office/officeart/2005/8/layout/hList1"/>
    <dgm:cxn modelId="{1BD61F42-8A9A-4836-AA48-930CBB7BDACF}" type="presOf" srcId="{A0E6BE6C-78AB-4348-A9C3-958A6870A49B}" destId="{E21BF65D-B4C7-41B4-9E93-4DC6F0C864CF}" srcOrd="0" destOrd="0" presId="urn:microsoft.com/office/officeart/2005/8/layout/hList1"/>
    <dgm:cxn modelId="{7B411E9E-AB44-4ECB-A38E-7345E621908F}" type="presOf" srcId="{E7929D92-563D-4560-B516-FCA1B6408F25}" destId="{30B4562C-1C27-49DA-9540-5DDD4E1762DF}" srcOrd="0" destOrd="0" presId="urn:microsoft.com/office/officeart/2005/8/layout/hList1"/>
    <dgm:cxn modelId="{A1EA7662-5353-444D-9027-2F007D942141}" type="presOf" srcId="{D840B558-D477-4A81-9A55-811EAB8D01AB}" destId="{FD3C5908-19CA-4E90-AB8C-DE63E80A5B08}" srcOrd="0" destOrd="1" presId="urn:microsoft.com/office/officeart/2005/8/layout/hList1"/>
    <dgm:cxn modelId="{E4EC200E-448E-4576-8C37-C8B0294979D4}" srcId="{77B7683B-27C6-4920-B042-5C7CB4BDDF72}" destId="{D840B558-D477-4A81-9A55-811EAB8D01AB}" srcOrd="1" destOrd="0" parTransId="{A2688155-DC36-435D-9958-EE6169C6EE64}" sibTransId="{A95F21B7-34C8-4732-8A6D-73A769434EF6}"/>
    <dgm:cxn modelId="{36508437-C71E-424E-99B8-5FD1196EB6DF}" type="presOf" srcId="{FEF4A017-B015-4C5A-B560-E2CF908EF040}" destId="{648F59B6-C0BE-4555-AC83-4584EE2FB0B8}" srcOrd="0" destOrd="0" presId="urn:microsoft.com/office/officeart/2005/8/layout/hList1"/>
    <dgm:cxn modelId="{978389A2-4CE6-4F74-9B29-55AE83F85558}" type="presOf" srcId="{A4E75F15-3D64-43E8-8BAA-9EE1D591E689}" destId="{4A918135-DE57-44E9-9AA0-E681D0743397}" srcOrd="0" destOrd="0" presId="urn:microsoft.com/office/officeart/2005/8/layout/hList1"/>
    <dgm:cxn modelId="{423955DE-6727-42FB-838F-5C98C94AB9D0}" srcId="{E7929D92-563D-4560-B516-FCA1B6408F25}" destId="{D420C5B5-34F9-4DB8-86D4-DA124D2FEDF1}" srcOrd="1" destOrd="0" parTransId="{DA542AC7-1809-40B3-8CFC-0B4802A38224}" sibTransId="{AB9B8DA7-949F-4717-935D-E71E5E63F311}"/>
    <dgm:cxn modelId="{3602ABC2-4BBE-4391-9096-A15FE5DC0FCA}" type="presParOf" srcId="{4A918135-DE57-44E9-9AA0-E681D0743397}" destId="{A0452ACB-29BF-475D-842A-CDD06D5A4A1D}" srcOrd="0" destOrd="0" presId="urn:microsoft.com/office/officeart/2005/8/layout/hList1"/>
    <dgm:cxn modelId="{BBF3AA16-3F70-4C1D-8224-C9C75564C9FE}" type="presParOf" srcId="{A0452ACB-29BF-475D-842A-CDD06D5A4A1D}" destId="{648F59B6-C0BE-4555-AC83-4584EE2FB0B8}" srcOrd="0" destOrd="0" presId="urn:microsoft.com/office/officeart/2005/8/layout/hList1"/>
    <dgm:cxn modelId="{401AE499-8946-447B-A84A-1BF21F5F9472}" type="presParOf" srcId="{A0452ACB-29BF-475D-842A-CDD06D5A4A1D}" destId="{21F140DF-5B42-42B6-9247-83571D2AA28E}" srcOrd="1" destOrd="0" presId="urn:microsoft.com/office/officeart/2005/8/layout/hList1"/>
    <dgm:cxn modelId="{A8D22681-8DE9-44FE-B68B-98DE9AD627F2}" type="presParOf" srcId="{4A918135-DE57-44E9-9AA0-E681D0743397}" destId="{5E3DB4A5-1F26-4F6C-A6AC-E317716B291C}" srcOrd="1" destOrd="0" presId="urn:microsoft.com/office/officeart/2005/8/layout/hList1"/>
    <dgm:cxn modelId="{26EF22CC-ADCE-4239-AEA1-BA0D37CE1AB1}" type="presParOf" srcId="{4A918135-DE57-44E9-9AA0-E681D0743397}" destId="{888117FB-851E-41AA-A2EA-9559D19BB4D1}" srcOrd="2" destOrd="0" presId="urn:microsoft.com/office/officeart/2005/8/layout/hList1"/>
    <dgm:cxn modelId="{B0782E5B-7DAB-4461-8DC7-491D4AB5D321}" type="presParOf" srcId="{888117FB-851E-41AA-A2EA-9559D19BB4D1}" destId="{0866CE57-91A7-4707-9C5A-940886016C93}" srcOrd="0" destOrd="0" presId="urn:microsoft.com/office/officeart/2005/8/layout/hList1"/>
    <dgm:cxn modelId="{F35D99BA-DE7F-4FAE-9075-9C698EBC1974}" type="presParOf" srcId="{888117FB-851E-41AA-A2EA-9559D19BB4D1}" destId="{FD3C5908-19CA-4E90-AB8C-DE63E80A5B08}" srcOrd="1" destOrd="0" presId="urn:microsoft.com/office/officeart/2005/8/layout/hList1"/>
    <dgm:cxn modelId="{6346A25A-ACAC-4FB5-A66D-A679A2CD2970}" type="presParOf" srcId="{4A918135-DE57-44E9-9AA0-E681D0743397}" destId="{21C9D426-A1F5-4C99-B969-AB0C41CC1361}" srcOrd="3" destOrd="0" presId="urn:microsoft.com/office/officeart/2005/8/layout/hList1"/>
    <dgm:cxn modelId="{D02909CD-896D-4DCB-80BE-D30AEE0A3476}" type="presParOf" srcId="{4A918135-DE57-44E9-9AA0-E681D0743397}" destId="{49E673BB-4053-48AC-B8D2-590CCE58BAD3}" srcOrd="4" destOrd="0" presId="urn:microsoft.com/office/officeart/2005/8/layout/hList1"/>
    <dgm:cxn modelId="{5F2562F5-C9D5-4033-97AB-3C8568A1E078}" type="presParOf" srcId="{49E673BB-4053-48AC-B8D2-590CCE58BAD3}" destId="{30B4562C-1C27-49DA-9540-5DDD4E1762DF}" srcOrd="0" destOrd="0" presId="urn:microsoft.com/office/officeart/2005/8/layout/hList1"/>
    <dgm:cxn modelId="{4461992E-5045-4497-84C6-2C3A2A28BDA2}" type="presParOf" srcId="{49E673BB-4053-48AC-B8D2-590CCE58BAD3}" destId="{E21BF65D-B4C7-41B4-9E93-4DC6F0C864C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E33B2-2B75-482B-8EDB-419967BA802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DD381146-5394-4437-88D0-C77AA755CF7E}">
      <dgm:prSet phldrT="[Κείμενο]" custT="1"/>
      <dgm:spPr/>
      <dgm:t>
        <a:bodyPr/>
        <a:lstStyle/>
        <a:p>
          <a:r>
            <a:rPr lang="el-GR" sz="2400" dirty="0" smtClean="0"/>
            <a:t>Λοιμώξεις δέρματος</a:t>
          </a:r>
          <a:endParaRPr lang="el-GR" sz="2400" dirty="0"/>
        </a:p>
      </dgm:t>
    </dgm:pt>
    <dgm:pt modelId="{0C26CBD9-8FEC-41B6-8F58-9B08C81BE43A}" type="parTrans" cxnId="{64E059B4-C4AB-4E57-A76B-7F1645D32995}">
      <dgm:prSet/>
      <dgm:spPr/>
      <dgm:t>
        <a:bodyPr/>
        <a:lstStyle/>
        <a:p>
          <a:endParaRPr lang="el-GR"/>
        </a:p>
      </dgm:t>
    </dgm:pt>
    <dgm:pt modelId="{FA979B3F-156F-498E-9D7A-B29502984F15}" type="sibTrans" cxnId="{64E059B4-C4AB-4E57-A76B-7F1645D32995}">
      <dgm:prSet/>
      <dgm:spPr/>
      <dgm:t>
        <a:bodyPr/>
        <a:lstStyle/>
        <a:p>
          <a:endParaRPr lang="el-GR"/>
        </a:p>
      </dgm:t>
    </dgm:pt>
    <dgm:pt modelId="{66B0678F-E9B3-46B9-A08E-9C98EE1BFDA5}">
      <dgm:prSet phldrT="[Κείμενο]"/>
      <dgm:spPr/>
      <dgm:t>
        <a:bodyPr/>
        <a:lstStyle/>
        <a:p>
          <a:r>
            <a:rPr lang="el-GR" b="1" dirty="0" smtClean="0"/>
            <a:t>Πρωτοπαθείς λοιμώξεις</a:t>
          </a:r>
        </a:p>
        <a:p>
          <a:r>
            <a:rPr lang="el-GR" dirty="0" smtClean="0"/>
            <a:t>Οφείλονται κυρίως σε:</a:t>
          </a:r>
        </a:p>
        <a:p>
          <a:r>
            <a:rPr lang="el-GR" dirty="0" smtClean="0"/>
            <a:t>Σταφυλόκοκκους</a:t>
          </a:r>
        </a:p>
        <a:p>
          <a:r>
            <a:rPr lang="el-GR" dirty="0" smtClean="0"/>
            <a:t>Πυογόνο στρεπτόκοκκο</a:t>
          </a:r>
        </a:p>
        <a:p>
          <a:r>
            <a:rPr lang="el-GR" dirty="0" err="1" smtClean="0"/>
            <a:t>Κορυνοβακτηρίδια</a:t>
          </a:r>
          <a:endParaRPr lang="el-GR" dirty="0" smtClean="0"/>
        </a:p>
        <a:p>
          <a:r>
            <a:rPr lang="el-GR" dirty="0" smtClean="0"/>
            <a:t>Δερματόφυτα</a:t>
          </a:r>
        </a:p>
        <a:p>
          <a:r>
            <a:rPr lang="el-GR" dirty="0" err="1" smtClean="0"/>
            <a:t>Ακτινομύκητες</a:t>
          </a:r>
          <a:endParaRPr lang="el-GR" dirty="0" smtClean="0"/>
        </a:p>
        <a:p>
          <a:r>
            <a:rPr lang="el-GR" dirty="0" smtClean="0"/>
            <a:t>Παράσιτα </a:t>
          </a:r>
          <a:endParaRPr lang="el-GR" dirty="0"/>
        </a:p>
      </dgm:t>
    </dgm:pt>
    <dgm:pt modelId="{F89F5051-3456-4242-B28B-C736D4555D54}" type="parTrans" cxnId="{2E07E91A-30EE-4D41-89A8-FECC855BEDCB}">
      <dgm:prSet/>
      <dgm:spPr/>
      <dgm:t>
        <a:bodyPr/>
        <a:lstStyle/>
        <a:p>
          <a:endParaRPr lang="el-GR"/>
        </a:p>
      </dgm:t>
    </dgm:pt>
    <dgm:pt modelId="{61670225-8F95-4D02-AF60-D46F5EBFC7EA}" type="sibTrans" cxnId="{2E07E91A-30EE-4D41-89A8-FECC855BEDCB}">
      <dgm:prSet/>
      <dgm:spPr/>
      <dgm:t>
        <a:bodyPr/>
        <a:lstStyle/>
        <a:p>
          <a:endParaRPr lang="el-GR"/>
        </a:p>
      </dgm:t>
    </dgm:pt>
    <dgm:pt modelId="{B1C9637D-DD49-420C-8EBA-8914CCD043A3}">
      <dgm:prSet phldrT="[Κείμενο]"/>
      <dgm:spPr/>
      <dgm:t>
        <a:bodyPr/>
        <a:lstStyle/>
        <a:p>
          <a:r>
            <a:rPr lang="el-GR" b="1" dirty="0" smtClean="0"/>
            <a:t>Συστηματικές λοιμώξεις</a:t>
          </a:r>
        </a:p>
        <a:p>
          <a:r>
            <a:rPr lang="el-GR" dirty="0" smtClean="0"/>
            <a:t>Οφείλονται σε μικρόβια που μεταφέρονται με το αίμα, όπως:</a:t>
          </a:r>
        </a:p>
        <a:p>
          <a:r>
            <a:rPr lang="en-US" i="1" dirty="0" smtClean="0"/>
            <a:t>S. aureus, b-</a:t>
          </a:r>
          <a:r>
            <a:rPr lang="en-US" i="1" dirty="0" err="1" smtClean="0"/>
            <a:t>aimolytic</a:t>
          </a:r>
          <a:r>
            <a:rPr lang="en-US" i="1" dirty="0" smtClean="0"/>
            <a:t> streptococci, Measles virus, </a:t>
          </a:r>
          <a:r>
            <a:rPr lang="en-US" i="1" dirty="0" err="1" smtClean="0"/>
            <a:t>Varicella</a:t>
          </a:r>
          <a:r>
            <a:rPr lang="en-US" i="1" dirty="0" smtClean="0"/>
            <a:t> virus, Herpes virus </a:t>
          </a:r>
          <a:r>
            <a:rPr lang="en-US" i="1" dirty="0" err="1" smtClean="0"/>
            <a:t>Actinomyces</a:t>
          </a:r>
          <a:r>
            <a:rPr lang="en-US" i="1" dirty="0" smtClean="0"/>
            <a:t> spp, Neisseria gonorrhea, Salmonella </a:t>
          </a:r>
          <a:r>
            <a:rPr lang="en-US" i="1" dirty="0" err="1" smtClean="0"/>
            <a:t>typhi</a:t>
          </a:r>
          <a:r>
            <a:rPr lang="en-US" i="1" dirty="0" smtClean="0"/>
            <a:t>, </a:t>
          </a:r>
          <a:r>
            <a:rPr lang="en-US" i="1" dirty="0" err="1" smtClean="0"/>
            <a:t>Rickettcia</a:t>
          </a:r>
          <a:r>
            <a:rPr lang="en-US" i="1" dirty="0" smtClean="0"/>
            <a:t>, Treponema pallidum, Fungi,</a:t>
          </a:r>
          <a:r>
            <a:rPr lang="el-GR" i="1" dirty="0" smtClean="0"/>
            <a:t> κα.</a:t>
          </a:r>
          <a:endParaRPr lang="el-GR" i="1" dirty="0"/>
        </a:p>
      </dgm:t>
    </dgm:pt>
    <dgm:pt modelId="{280C5AA6-8CE0-4416-9E5C-37BCC31CD003}" type="parTrans" cxnId="{4893691F-BBEA-4EE6-8F8D-B2CC88374CBB}">
      <dgm:prSet/>
      <dgm:spPr/>
      <dgm:t>
        <a:bodyPr/>
        <a:lstStyle/>
        <a:p>
          <a:endParaRPr lang="el-GR"/>
        </a:p>
      </dgm:t>
    </dgm:pt>
    <dgm:pt modelId="{00B6ADDD-23AE-4129-B2CD-270CFAB064B7}" type="sibTrans" cxnId="{4893691F-BBEA-4EE6-8F8D-B2CC88374CBB}">
      <dgm:prSet/>
      <dgm:spPr/>
      <dgm:t>
        <a:bodyPr/>
        <a:lstStyle/>
        <a:p>
          <a:endParaRPr lang="el-GR"/>
        </a:p>
      </dgm:t>
    </dgm:pt>
    <dgm:pt modelId="{A4ECB1C7-4107-4FB3-8F69-9D3F6CAE43F9}">
      <dgm:prSet phldrT="[Κείμενο]"/>
      <dgm:spPr/>
      <dgm:t>
        <a:bodyPr/>
        <a:lstStyle/>
        <a:p>
          <a:r>
            <a:rPr lang="el-GR" b="1" dirty="0" smtClean="0"/>
            <a:t>Δευτεροπαθείς λοιμώξεις</a:t>
          </a:r>
        </a:p>
        <a:p>
          <a:r>
            <a:rPr lang="el-GR" dirty="0" smtClean="0"/>
            <a:t>Σχετίζονται με ασυνέχειες του δέρματος και οφείλονται συνήθως σε:</a:t>
          </a:r>
        </a:p>
        <a:p>
          <a:r>
            <a:rPr lang="el-GR" dirty="0" smtClean="0"/>
            <a:t>Σταφυλόκοκκους, </a:t>
          </a:r>
          <a:r>
            <a:rPr lang="el-GR" dirty="0" err="1" smtClean="0"/>
            <a:t>ψευδομονάδες</a:t>
          </a:r>
          <a:r>
            <a:rPr lang="el-GR" dirty="0" smtClean="0"/>
            <a:t> και </a:t>
          </a:r>
          <a:r>
            <a:rPr lang="en-US" dirty="0" smtClean="0"/>
            <a:t>Gram</a:t>
          </a:r>
          <a:r>
            <a:rPr lang="el-GR" dirty="0" smtClean="0"/>
            <a:t> (-) βακτήρια</a:t>
          </a:r>
        </a:p>
        <a:p>
          <a:endParaRPr lang="el-GR" dirty="0"/>
        </a:p>
      </dgm:t>
    </dgm:pt>
    <dgm:pt modelId="{49ABB33A-1DB2-4DBD-BC85-1E1961AEE0E0}" type="parTrans" cxnId="{84A79511-9513-4F6D-B461-C9CD5DB37C14}">
      <dgm:prSet/>
      <dgm:spPr/>
      <dgm:t>
        <a:bodyPr/>
        <a:lstStyle/>
        <a:p>
          <a:endParaRPr lang="el-GR"/>
        </a:p>
      </dgm:t>
    </dgm:pt>
    <dgm:pt modelId="{FE3A63F0-0A01-48D4-86D3-3A8D2E624549}" type="sibTrans" cxnId="{84A79511-9513-4F6D-B461-C9CD5DB37C14}">
      <dgm:prSet/>
      <dgm:spPr/>
      <dgm:t>
        <a:bodyPr/>
        <a:lstStyle/>
        <a:p>
          <a:endParaRPr lang="el-GR"/>
        </a:p>
      </dgm:t>
    </dgm:pt>
    <dgm:pt modelId="{F10401F4-EB06-455A-8C29-246D9D2801FA}" type="pres">
      <dgm:prSet presAssocID="{93BE33B2-2B75-482B-8EDB-419967BA8025}" presName="composite" presStyleCnt="0">
        <dgm:presLayoutVars>
          <dgm:chMax val="1"/>
          <dgm:dir/>
          <dgm:resizeHandles val="exact"/>
        </dgm:presLayoutVars>
      </dgm:prSet>
      <dgm:spPr/>
      <dgm:t>
        <a:bodyPr/>
        <a:lstStyle/>
        <a:p>
          <a:endParaRPr lang="el-GR"/>
        </a:p>
      </dgm:t>
    </dgm:pt>
    <dgm:pt modelId="{7F4C6A43-A12D-40D8-B664-EE9286094788}" type="pres">
      <dgm:prSet presAssocID="{DD381146-5394-4437-88D0-C77AA755CF7E}" presName="roof" presStyleLbl="dkBgShp" presStyleIdx="0" presStyleCnt="2"/>
      <dgm:spPr/>
      <dgm:t>
        <a:bodyPr/>
        <a:lstStyle/>
        <a:p>
          <a:endParaRPr lang="el-GR"/>
        </a:p>
      </dgm:t>
    </dgm:pt>
    <dgm:pt modelId="{FDD7F17F-40A0-4C9F-88EE-D147127A418B}" type="pres">
      <dgm:prSet presAssocID="{DD381146-5394-4437-88D0-C77AA755CF7E}" presName="pillars" presStyleCnt="0"/>
      <dgm:spPr/>
    </dgm:pt>
    <dgm:pt modelId="{DB89FB22-3002-4F25-A204-58475AB45E1B}" type="pres">
      <dgm:prSet presAssocID="{DD381146-5394-4437-88D0-C77AA755CF7E}" presName="pillar1" presStyleLbl="node1" presStyleIdx="0" presStyleCnt="3">
        <dgm:presLayoutVars>
          <dgm:bulletEnabled val="1"/>
        </dgm:presLayoutVars>
      </dgm:prSet>
      <dgm:spPr/>
      <dgm:t>
        <a:bodyPr/>
        <a:lstStyle/>
        <a:p>
          <a:endParaRPr lang="el-GR"/>
        </a:p>
      </dgm:t>
    </dgm:pt>
    <dgm:pt modelId="{87D3BA40-52F7-4F5B-BBFB-3F70E2B7FA97}" type="pres">
      <dgm:prSet presAssocID="{B1C9637D-DD49-420C-8EBA-8914CCD043A3}" presName="pillarX" presStyleLbl="node1" presStyleIdx="1" presStyleCnt="3">
        <dgm:presLayoutVars>
          <dgm:bulletEnabled val="1"/>
        </dgm:presLayoutVars>
      </dgm:prSet>
      <dgm:spPr/>
      <dgm:t>
        <a:bodyPr/>
        <a:lstStyle/>
        <a:p>
          <a:endParaRPr lang="el-GR"/>
        </a:p>
      </dgm:t>
    </dgm:pt>
    <dgm:pt modelId="{05A30380-BB29-45C1-B82A-0EA3D28C5651}" type="pres">
      <dgm:prSet presAssocID="{A4ECB1C7-4107-4FB3-8F69-9D3F6CAE43F9}" presName="pillarX" presStyleLbl="node1" presStyleIdx="2" presStyleCnt="3">
        <dgm:presLayoutVars>
          <dgm:bulletEnabled val="1"/>
        </dgm:presLayoutVars>
      </dgm:prSet>
      <dgm:spPr/>
      <dgm:t>
        <a:bodyPr/>
        <a:lstStyle/>
        <a:p>
          <a:endParaRPr lang="el-GR"/>
        </a:p>
      </dgm:t>
    </dgm:pt>
    <dgm:pt modelId="{2C2CFED9-C978-4989-8076-BA0DD9F29950}" type="pres">
      <dgm:prSet presAssocID="{DD381146-5394-4437-88D0-C77AA755CF7E}" presName="base" presStyleLbl="dkBgShp" presStyleIdx="1" presStyleCnt="2"/>
      <dgm:spPr/>
    </dgm:pt>
  </dgm:ptLst>
  <dgm:cxnLst>
    <dgm:cxn modelId="{1E6C3D3B-6B71-4CE2-8D4B-60F1E75CDA3B}" type="presOf" srcId="{66B0678F-E9B3-46B9-A08E-9C98EE1BFDA5}" destId="{DB89FB22-3002-4F25-A204-58475AB45E1B}" srcOrd="0" destOrd="0" presId="urn:microsoft.com/office/officeart/2005/8/layout/hList3"/>
    <dgm:cxn modelId="{A5DE65D7-054B-4E17-BDBA-B177091ECCDC}" type="presOf" srcId="{B1C9637D-DD49-420C-8EBA-8914CCD043A3}" destId="{87D3BA40-52F7-4F5B-BBFB-3F70E2B7FA97}" srcOrd="0" destOrd="0" presId="urn:microsoft.com/office/officeart/2005/8/layout/hList3"/>
    <dgm:cxn modelId="{4893691F-BBEA-4EE6-8F8D-B2CC88374CBB}" srcId="{DD381146-5394-4437-88D0-C77AA755CF7E}" destId="{B1C9637D-DD49-420C-8EBA-8914CCD043A3}" srcOrd="1" destOrd="0" parTransId="{280C5AA6-8CE0-4416-9E5C-37BCC31CD003}" sibTransId="{00B6ADDD-23AE-4129-B2CD-270CFAB064B7}"/>
    <dgm:cxn modelId="{AB22130F-8115-4FEB-AC4E-6C8C1338E949}" type="presOf" srcId="{A4ECB1C7-4107-4FB3-8F69-9D3F6CAE43F9}" destId="{05A30380-BB29-45C1-B82A-0EA3D28C5651}" srcOrd="0" destOrd="0" presId="urn:microsoft.com/office/officeart/2005/8/layout/hList3"/>
    <dgm:cxn modelId="{2E07E91A-30EE-4D41-89A8-FECC855BEDCB}" srcId="{DD381146-5394-4437-88D0-C77AA755CF7E}" destId="{66B0678F-E9B3-46B9-A08E-9C98EE1BFDA5}" srcOrd="0" destOrd="0" parTransId="{F89F5051-3456-4242-B28B-C736D4555D54}" sibTransId="{61670225-8F95-4D02-AF60-D46F5EBFC7EA}"/>
    <dgm:cxn modelId="{84A79511-9513-4F6D-B461-C9CD5DB37C14}" srcId="{DD381146-5394-4437-88D0-C77AA755CF7E}" destId="{A4ECB1C7-4107-4FB3-8F69-9D3F6CAE43F9}" srcOrd="2" destOrd="0" parTransId="{49ABB33A-1DB2-4DBD-BC85-1E1961AEE0E0}" sibTransId="{FE3A63F0-0A01-48D4-86D3-3A8D2E624549}"/>
    <dgm:cxn modelId="{64E059B4-C4AB-4E57-A76B-7F1645D32995}" srcId="{93BE33B2-2B75-482B-8EDB-419967BA8025}" destId="{DD381146-5394-4437-88D0-C77AA755CF7E}" srcOrd="0" destOrd="0" parTransId="{0C26CBD9-8FEC-41B6-8F58-9B08C81BE43A}" sibTransId="{FA979B3F-156F-498E-9D7A-B29502984F15}"/>
    <dgm:cxn modelId="{853C9EEF-FAB2-47DE-A1DA-F757D5D92ECD}" type="presOf" srcId="{DD381146-5394-4437-88D0-C77AA755CF7E}" destId="{7F4C6A43-A12D-40D8-B664-EE9286094788}" srcOrd="0" destOrd="0" presId="urn:microsoft.com/office/officeart/2005/8/layout/hList3"/>
    <dgm:cxn modelId="{DC03B348-A05F-48A4-8980-E10D29B1800D}" type="presOf" srcId="{93BE33B2-2B75-482B-8EDB-419967BA8025}" destId="{F10401F4-EB06-455A-8C29-246D9D2801FA}" srcOrd="0" destOrd="0" presId="urn:microsoft.com/office/officeart/2005/8/layout/hList3"/>
    <dgm:cxn modelId="{9F27DF5B-102B-4255-94DE-1571F0774F7B}" type="presParOf" srcId="{F10401F4-EB06-455A-8C29-246D9D2801FA}" destId="{7F4C6A43-A12D-40D8-B664-EE9286094788}" srcOrd="0" destOrd="0" presId="urn:microsoft.com/office/officeart/2005/8/layout/hList3"/>
    <dgm:cxn modelId="{AD32B5B2-95E2-48BF-A74D-F39D2E5BEB6C}" type="presParOf" srcId="{F10401F4-EB06-455A-8C29-246D9D2801FA}" destId="{FDD7F17F-40A0-4C9F-88EE-D147127A418B}" srcOrd="1" destOrd="0" presId="urn:microsoft.com/office/officeart/2005/8/layout/hList3"/>
    <dgm:cxn modelId="{2B9AE1D1-9B50-414D-989A-44A58B997B25}" type="presParOf" srcId="{FDD7F17F-40A0-4C9F-88EE-D147127A418B}" destId="{DB89FB22-3002-4F25-A204-58475AB45E1B}" srcOrd="0" destOrd="0" presId="urn:microsoft.com/office/officeart/2005/8/layout/hList3"/>
    <dgm:cxn modelId="{EEFE21C8-DC87-44A2-ADA3-C09C9AF3F536}" type="presParOf" srcId="{FDD7F17F-40A0-4C9F-88EE-D147127A418B}" destId="{87D3BA40-52F7-4F5B-BBFB-3F70E2B7FA97}" srcOrd="1" destOrd="0" presId="urn:microsoft.com/office/officeart/2005/8/layout/hList3"/>
    <dgm:cxn modelId="{08890A3D-CFF0-4A9B-BA22-8B542E983A66}" type="presParOf" srcId="{FDD7F17F-40A0-4C9F-88EE-D147127A418B}" destId="{05A30380-BB29-45C1-B82A-0EA3D28C5651}" srcOrd="2" destOrd="0" presId="urn:microsoft.com/office/officeart/2005/8/layout/hList3"/>
    <dgm:cxn modelId="{B9CCE879-DDF8-4D46-ADE6-0C31D07DB67F}" type="presParOf" srcId="{F10401F4-EB06-455A-8C29-246D9D2801FA}" destId="{2C2CFED9-C978-4989-8076-BA0DD9F29950}"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51D2D8-3FB4-4A1E-98E1-F8A6F8C6B4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783A9A78-B891-44C8-AA67-2B05DBF69C20}">
      <dgm:prSet phldrT="[Κείμενο]" custT="1"/>
      <dgm:spPr/>
      <dgm:t>
        <a:bodyPr/>
        <a:lstStyle/>
        <a:p>
          <a:r>
            <a:rPr lang="el-GR" sz="2000" dirty="0" smtClean="0"/>
            <a:t>Στρεπτόκοκκος Α ο β-αιμολυτικός</a:t>
          </a:r>
          <a:endParaRPr lang="el-GR" sz="2000" dirty="0"/>
        </a:p>
      </dgm:t>
    </dgm:pt>
    <dgm:pt modelId="{2FABF9AB-2BEA-496C-B49C-3EF463C821CA}" type="parTrans" cxnId="{725EA293-C5E2-4617-BDDB-018F652CBFCB}">
      <dgm:prSet/>
      <dgm:spPr/>
      <dgm:t>
        <a:bodyPr/>
        <a:lstStyle/>
        <a:p>
          <a:endParaRPr lang="el-GR"/>
        </a:p>
      </dgm:t>
    </dgm:pt>
    <dgm:pt modelId="{077553BF-B943-4C66-ACA8-7F39659D82D9}" type="sibTrans" cxnId="{725EA293-C5E2-4617-BDDB-018F652CBFCB}">
      <dgm:prSet/>
      <dgm:spPr/>
      <dgm:t>
        <a:bodyPr/>
        <a:lstStyle/>
        <a:p>
          <a:endParaRPr lang="el-GR"/>
        </a:p>
      </dgm:t>
    </dgm:pt>
    <dgm:pt modelId="{C6E89E9F-43F0-4153-9030-41778EB35CC6}">
      <dgm:prSet phldrT="[Κείμενο]"/>
      <dgm:spPr/>
      <dgm:t>
        <a:bodyPr/>
        <a:lstStyle/>
        <a:p>
          <a:r>
            <a:rPr lang="el-GR" dirty="0" smtClean="0"/>
            <a:t>Δημιουργεί και δερματικές λοιμώξεις, ορισμένες βαριάς μορφής που συνεπάγονται βακτηριαιμία, όπως το ερυσίπελας</a:t>
          </a:r>
          <a:endParaRPr lang="el-GR" dirty="0"/>
        </a:p>
      </dgm:t>
    </dgm:pt>
    <dgm:pt modelId="{03F261EE-BA0A-4F93-B39A-A394C87A880A}" type="parTrans" cxnId="{A680A85D-D67E-4544-94B1-3060D2E4DAF3}">
      <dgm:prSet/>
      <dgm:spPr/>
      <dgm:t>
        <a:bodyPr/>
        <a:lstStyle/>
        <a:p>
          <a:endParaRPr lang="el-GR"/>
        </a:p>
      </dgm:t>
    </dgm:pt>
    <dgm:pt modelId="{20D758A9-69F6-4FAE-8448-BD56E884B971}" type="sibTrans" cxnId="{A680A85D-D67E-4544-94B1-3060D2E4DAF3}">
      <dgm:prSet/>
      <dgm:spPr/>
      <dgm:t>
        <a:bodyPr/>
        <a:lstStyle/>
        <a:p>
          <a:endParaRPr lang="el-GR"/>
        </a:p>
      </dgm:t>
    </dgm:pt>
    <dgm:pt modelId="{A66C8DA8-5EA8-4A6E-A9B4-BBFFD7455AB8}">
      <dgm:prSet phldrT="[Κείμενο]" custT="1"/>
      <dgm:spPr/>
      <dgm:t>
        <a:bodyPr/>
        <a:lstStyle/>
        <a:p>
          <a:r>
            <a:rPr lang="el-GR" sz="2000" dirty="0" smtClean="0"/>
            <a:t>Χρυσίζων σταφυλόκοκκος</a:t>
          </a:r>
          <a:endParaRPr lang="el-GR" sz="2000" dirty="0"/>
        </a:p>
      </dgm:t>
    </dgm:pt>
    <dgm:pt modelId="{9BD21B63-C378-4446-9163-1718F0B8495F}" type="parTrans" cxnId="{BD96F95D-4D9E-420C-B521-52FDF953C8A5}">
      <dgm:prSet/>
      <dgm:spPr/>
      <dgm:t>
        <a:bodyPr/>
        <a:lstStyle/>
        <a:p>
          <a:endParaRPr lang="el-GR"/>
        </a:p>
      </dgm:t>
    </dgm:pt>
    <dgm:pt modelId="{AACEF45F-AD97-4FEC-9DF2-B3ED119F91FE}" type="sibTrans" cxnId="{BD96F95D-4D9E-420C-B521-52FDF953C8A5}">
      <dgm:prSet/>
      <dgm:spPr/>
      <dgm:t>
        <a:bodyPr/>
        <a:lstStyle/>
        <a:p>
          <a:endParaRPr lang="el-GR"/>
        </a:p>
      </dgm:t>
    </dgm:pt>
    <dgm:pt modelId="{0D0BFEFA-DCE7-4FFF-A958-BBC377A5C7F4}">
      <dgm:prSet phldrT="[Κείμενο]"/>
      <dgm:spPr/>
      <dgm:t>
        <a:bodyPr/>
        <a:lstStyle/>
        <a:p>
          <a:r>
            <a:rPr lang="el-GR" dirty="0" smtClean="0"/>
            <a:t>Είναι από τα πιο συχνά παθογόνα του δέρματος</a:t>
          </a:r>
          <a:endParaRPr lang="el-GR" dirty="0"/>
        </a:p>
      </dgm:t>
    </dgm:pt>
    <dgm:pt modelId="{1948A7F5-C200-49BA-A6E0-D5D60FEB680B}" type="parTrans" cxnId="{CA2A0D51-EE6E-451F-9B16-EF1C570849DD}">
      <dgm:prSet/>
      <dgm:spPr/>
      <dgm:t>
        <a:bodyPr/>
        <a:lstStyle/>
        <a:p>
          <a:endParaRPr lang="el-GR"/>
        </a:p>
      </dgm:t>
    </dgm:pt>
    <dgm:pt modelId="{3304C890-6DBC-44F5-BD87-24D4933EB5DC}" type="sibTrans" cxnId="{CA2A0D51-EE6E-451F-9B16-EF1C570849DD}">
      <dgm:prSet/>
      <dgm:spPr/>
      <dgm:t>
        <a:bodyPr/>
        <a:lstStyle/>
        <a:p>
          <a:endParaRPr lang="el-GR"/>
        </a:p>
      </dgm:t>
    </dgm:pt>
    <dgm:pt modelId="{0DB11D65-B171-43DD-BDC1-A392A321B3FD}">
      <dgm:prSet phldrT="[Κείμενο]"/>
      <dgm:spPr/>
      <dgm:t>
        <a:bodyPr/>
        <a:lstStyle/>
        <a:p>
          <a:r>
            <a:rPr lang="el-GR" dirty="0" smtClean="0"/>
            <a:t>Προκαλούν από απλό κηρίο μέχρι δοθιήνα και ψευδάνθρακά</a:t>
          </a:r>
          <a:endParaRPr lang="el-GR" dirty="0"/>
        </a:p>
      </dgm:t>
    </dgm:pt>
    <dgm:pt modelId="{43D1BA9D-1025-4DA8-9057-CB02E772CB7E}" type="parTrans" cxnId="{A1B3FDCE-B7E8-472B-85CD-8BAFABC8259C}">
      <dgm:prSet/>
      <dgm:spPr/>
      <dgm:t>
        <a:bodyPr/>
        <a:lstStyle/>
        <a:p>
          <a:endParaRPr lang="el-GR"/>
        </a:p>
      </dgm:t>
    </dgm:pt>
    <dgm:pt modelId="{B9F3CB83-2F3C-4972-94A4-3EB5C8BEFBD1}" type="sibTrans" cxnId="{A1B3FDCE-B7E8-472B-85CD-8BAFABC8259C}">
      <dgm:prSet/>
      <dgm:spPr/>
      <dgm:t>
        <a:bodyPr/>
        <a:lstStyle/>
        <a:p>
          <a:endParaRPr lang="el-GR"/>
        </a:p>
      </dgm:t>
    </dgm:pt>
    <dgm:pt modelId="{E93B6359-A92D-4820-B32A-50CCA140B55F}">
      <dgm:prSet phldrT="[Κείμενο]" custT="1"/>
      <dgm:spPr/>
      <dgm:t>
        <a:bodyPr/>
        <a:lstStyle/>
        <a:p>
          <a:r>
            <a:rPr lang="el-GR" sz="2000" dirty="0" smtClean="0"/>
            <a:t>Ψευδομονάδα </a:t>
          </a:r>
          <a:endParaRPr lang="el-GR" sz="2000" dirty="0"/>
        </a:p>
      </dgm:t>
    </dgm:pt>
    <dgm:pt modelId="{9B978D63-45C7-4771-A731-7BB8CFC76FFF}" type="parTrans" cxnId="{E66AEF71-83C5-4AAB-B1DA-CE2AC454EFF1}">
      <dgm:prSet/>
      <dgm:spPr/>
      <dgm:t>
        <a:bodyPr/>
        <a:lstStyle/>
        <a:p>
          <a:endParaRPr lang="el-GR"/>
        </a:p>
      </dgm:t>
    </dgm:pt>
    <dgm:pt modelId="{4913F7E8-ABC4-4412-A910-4B4C5AE76ACC}" type="sibTrans" cxnId="{E66AEF71-83C5-4AAB-B1DA-CE2AC454EFF1}">
      <dgm:prSet/>
      <dgm:spPr/>
      <dgm:t>
        <a:bodyPr/>
        <a:lstStyle/>
        <a:p>
          <a:endParaRPr lang="el-GR"/>
        </a:p>
      </dgm:t>
    </dgm:pt>
    <dgm:pt modelId="{28933423-BFDF-4218-9372-0152E8F2E9F7}">
      <dgm:prSet phldrT="[Κείμενο]"/>
      <dgm:spPr/>
      <dgm:t>
        <a:bodyPr/>
        <a:lstStyle/>
        <a:p>
          <a:r>
            <a:rPr lang="el-GR" dirty="0" smtClean="0"/>
            <a:t>Απαντάται κυρίως σε δερματικές λοιμώξεις διαβητικών</a:t>
          </a:r>
          <a:endParaRPr lang="el-GR" dirty="0"/>
        </a:p>
      </dgm:t>
    </dgm:pt>
    <dgm:pt modelId="{E3B2653F-6F43-4BD2-8723-0B77F86D8419}" type="parTrans" cxnId="{D2241ADF-9BB2-43AE-BC14-3560C466C321}">
      <dgm:prSet/>
      <dgm:spPr/>
      <dgm:t>
        <a:bodyPr/>
        <a:lstStyle/>
        <a:p>
          <a:endParaRPr lang="el-GR"/>
        </a:p>
      </dgm:t>
    </dgm:pt>
    <dgm:pt modelId="{6C132FEB-9BBE-48DC-A2AC-870FA258A486}" type="sibTrans" cxnId="{D2241ADF-9BB2-43AE-BC14-3560C466C321}">
      <dgm:prSet/>
      <dgm:spPr/>
      <dgm:t>
        <a:bodyPr/>
        <a:lstStyle/>
        <a:p>
          <a:endParaRPr lang="el-GR"/>
        </a:p>
      </dgm:t>
    </dgm:pt>
    <dgm:pt modelId="{A8775FF9-C473-46A3-9981-C45D5C818C02}" type="pres">
      <dgm:prSet presAssocID="{FE51D2D8-3FB4-4A1E-98E1-F8A6F8C6B4EB}" presName="Name0" presStyleCnt="0">
        <dgm:presLayoutVars>
          <dgm:dir/>
          <dgm:animLvl val="lvl"/>
          <dgm:resizeHandles val="exact"/>
        </dgm:presLayoutVars>
      </dgm:prSet>
      <dgm:spPr/>
      <dgm:t>
        <a:bodyPr/>
        <a:lstStyle/>
        <a:p>
          <a:endParaRPr lang="el-GR"/>
        </a:p>
      </dgm:t>
    </dgm:pt>
    <dgm:pt modelId="{F032A1F3-54BA-4A87-A4BC-EACDB877BAE6}" type="pres">
      <dgm:prSet presAssocID="{783A9A78-B891-44C8-AA67-2B05DBF69C20}" presName="linNode" presStyleCnt="0"/>
      <dgm:spPr/>
    </dgm:pt>
    <dgm:pt modelId="{1750B2A5-1308-4C93-B66D-5E855626D6A9}" type="pres">
      <dgm:prSet presAssocID="{783A9A78-B891-44C8-AA67-2B05DBF69C20}" presName="parentText" presStyleLbl="node1" presStyleIdx="0" presStyleCnt="3">
        <dgm:presLayoutVars>
          <dgm:chMax val="1"/>
          <dgm:bulletEnabled val="1"/>
        </dgm:presLayoutVars>
      </dgm:prSet>
      <dgm:spPr/>
      <dgm:t>
        <a:bodyPr/>
        <a:lstStyle/>
        <a:p>
          <a:endParaRPr lang="el-GR"/>
        </a:p>
      </dgm:t>
    </dgm:pt>
    <dgm:pt modelId="{252BBF75-7CC2-4570-AB2E-593CCF046074}" type="pres">
      <dgm:prSet presAssocID="{783A9A78-B891-44C8-AA67-2B05DBF69C20}" presName="descendantText" presStyleLbl="alignAccFollowNode1" presStyleIdx="0" presStyleCnt="3">
        <dgm:presLayoutVars>
          <dgm:bulletEnabled val="1"/>
        </dgm:presLayoutVars>
      </dgm:prSet>
      <dgm:spPr/>
      <dgm:t>
        <a:bodyPr/>
        <a:lstStyle/>
        <a:p>
          <a:endParaRPr lang="el-GR"/>
        </a:p>
      </dgm:t>
    </dgm:pt>
    <dgm:pt modelId="{6554DC6C-0BED-4A87-B4BB-340525E2ACE9}" type="pres">
      <dgm:prSet presAssocID="{077553BF-B943-4C66-ACA8-7F39659D82D9}" presName="sp" presStyleCnt="0"/>
      <dgm:spPr/>
    </dgm:pt>
    <dgm:pt modelId="{6DC12AF7-7035-44D4-9D35-B35AE741F65A}" type="pres">
      <dgm:prSet presAssocID="{A66C8DA8-5EA8-4A6E-A9B4-BBFFD7455AB8}" presName="linNode" presStyleCnt="0"/>
      <dgm:spPr/>
    </dgm:pt>
    <dgm:pt modelId="{E8A8EFD8-2CA2-4B2A-AADA-CAE05C11942E}" type="pres">
      <dgm:prSet presAssocID="{A66C8DA8-5EA8-4A6E-A9B4-BBFFD7455AB8}" presName="parentText" presStyleLbl="node1" presStyleIdx="1" presStyleCnt="3">
        <dgm:presLayoutVars>
          <dgm:chMax val="1"/>
          <dgm:bulletEnabled val="1"/>
        </dgm:presLayoutVars>
      </dgm:prSet>
      <dgm:spPr/>
      <dgm:t>
        <a:bodyPr/>
        <a:lstStyle/>
        <a:p>
          <a:endParaRPr lang="el-GR"/>
        </a:p>
      </dgm:t>
    </dgm:pt>
    <dgm:pt modelId="{9619DA15-BA75-4AD9-BCB0-05C6EFB3187D}" type="pres">
      <dgm:prSet presAssocID="{A66C8DA8-5EA8-4A6E-A9B4-BBFFD7455AB8}" presName="descendantText" presStyleLbl="alignAccFollowNode1" presStyleIdx="1" presStyleCnt="3">
        <dgm:presLayoutVars>
          <dgm:bulletEnabled val="1"/>
        </dgm:presLayoutVars>
      </dgm:prSet>
      <dgm:spPr/>
      <dgm:t>
        <a:bodyPr/>
        <a:lstStyle/>
        <a:p>
          <a:endParaRPr lang="el-GR"/>
        </a:p>
      </dgm:t>
    </dgm:pt>
    <dgm:pt modelId="{5E514468-8E0E-42D3-82F3-A4BAEFE4A663}" type="pres">
      <dgm:prSet presAssocID="{AACEF45F-AD97-4FEC-9DF2-B3ED119F91FE}" presName="sp" presStyleCnt="0"/>
      <dgm:spPr/>
    </dgm:pt>
    <dgm:pt modelId="{09039F66-D5B1-4CA3-AE9D-584A54C88774}" type="pres">
      <dgm:prSet presAssocID="{E93B6359-A92D-4820-B32A-50CCA140B55F}" presName="linNode" presStyleCnt="0"/>
      <dgm:spPr/>
    </dgm:pt>
    <dgm:pt modelId="{1D744D49-D270-490E-B4C7-835B210BBBD2}" type="pres">
      <dgm:prSet presAssocID="{E93B6359-A92D-4820-B32A-50CCA140B55F}" presName="parentText" presStyleLbl="node1" presStyleIdx="2" presStyleCnt="3">
        <dgm:presLayoutVars>
          <dgm:chMax val="1"/>
          <dgm:bulletEnabled val="1"/>
        </dgm:presLayoutVars>
      </dgm:prSet>
      <dgm:spPr/>
      <dgm:t>
        <a:bodyPr/>
        <a:lstStyle/>
        <a:p>
          <a:endParaRPr lang="el-GR"/>
        </a:p>
      </dgm:t>
    </dgm:pt>
    <dgm:pt modelId="{C94A3BD1-DC85-480F-9CE3-1A35A9479FAC}" type="pres">
      <dgm:prSet presAssocID="{E93B6359-A92D-4820-B32A-50CCA140B55F}" presName="descendantText" presStyleLbl="alignAccFollowNode1" presStyleIdx="2" presStyleCnt="3">
        <dgm:presLayoutVars>
          <dgm:bulletEnabled val="1"/>
        </dgm:presLayoutVars>
      </dgm:prSet>
      <dgm:spPr/>
      <dgm:t>
        <a:bodyPr/>
        <a:lstStyle/>
        <a:p>
          <a:endParaRPr lang="el-GR"/>
        </a:p>
      </dgm:t>
    </dgm:pt>
  </dgm:ptLst>
  <dgm:cxnLst>
    <dgm:cxn modelId="{A1B3FDCE-B7E8-472B-85CD-8BAFABC8259C}" srcId="{A66C8DA8-5EA8-4A6E-A9B4-BBFFD7455AB8}" destId="{0DB11D65-B171-43DD-BDC1-A392A321B3FD}" srcOrd="1" destOrd="0" parTransId="{43D1BA9D-1025-4DA8-9057-CB02E772CB7E}" sibTransId="{B9F3CB83-2F3C-4972-94A4-3EB5C8BEFBD1}"/>
    <dgm:cxn modelId="{BD96F95D-4D9E-420C-B521-52FDF953C8A5}" srcId="{FE51D2D8-3FB4-4A1E-98E1-F8A6F8C6B4EB}" destId="{A66C8DA8-5EA8-4A6E-A9B4-BBFFD7455AB8}" srcOrd="1" destOrd="0" parTransId="{9BD21B63-C378-4446-9163-1718F0B8495F}" sibTransId="{AACEF45F-AD97-4FEC-9DF2-B3ED119F91FE}"/>
    <dgm:cxn modelId="{725EA293-C5E2-4617-BDDB-018F652CBFCB}" srcId="{FE51D2D8-3FB4-4A1E-98E1-F8A6F8C6B4EB}" destId="{783A9A78-B891-44C8-AA67-2B05DBF69C20}" srcOrd="0" destOrd="0" parTransId="{2FABF9AB-2BEA-496C-B49C-3EF463C821CA}" sibTransId="{077553BF-B943-4C66-ACA8-7F39659D82D9}"/>
    <dgm:cxn modelId="{FAF0521C-62AB-49B5-B453-B9EF180109B9}" type="presOf" srcId="{E93B6359-A92D-4820-B32A-50CCA140B55F}" destId="{1D744D49-D270-490E-B4C7-835B210BBBD2}" srcOrd="0" destOrd="0" presId="urn:microsoft.com/office/officeart/2005/8/layout/vList5"/>
    <dgm:cxn modelId="{F3A1DA3E-DFAF-4E4C-8071-BA8A8A98BE0C}" type="presOf" srcId="{A66C8DA8-5EA8-4A6E-A9B4-BBFFD7455AB8}" destId="{E8A8EFD8-2CA2-4B2A-AADA-CAE05C11942E}" srcOrd="0" destOrd="0" presId="urn:microsoft.com/office/officeart/2005/8/layout/vList5"/>
    <dgm:cxn modelId="{48286A93-A029-41F3-BDBD-2151F09B531F}" type="presOf" srcId="{0DB11D65-B171-43DD-BDC1-A392A321B3FD}" destId="{9619DA15-BA75-4AD9-BCB0-05C6EFB3187D}" srcOrd="0" destOrd="1" presId="urn:microsoft.com/office/officeart/2005/8/layout/vList5"/>
    <dgm:cxn modelId="{B24522A3-C984-4A83-9EB7-12861839AE77}" type="presOf" srcId="{783A9A78-B891-44C8-AA67-2B05DBF69C20}" destId="{1750B2A5-1308-4C93-B66D-5E855626D6A9}" srcOrd="0" destOrd="0" presId="urn:microsoft.com/office/officeart/2005/8/layout/vList5"/>
    <dgm:cxn modelId="{3AE6F78F-93D4-4561-9B88-87115BDCB107}" type="presOf" srcId="{C6E89E9F-43F0-4153-9030-41778EB35CC6}" destId="{252BBF75-7CC2-4570-AB2E-593CCF046074}" srcOrd="0" destOrd="0" presId="urn:microsoft.com/office/officeart/2005/8/layout/vList5"/>
    <dgm:cxn modelId="{E66AEF71-83C5-4AAB-B1DA-CE2AC454EFF1}" srcId="{FE51D2D8-3FB4-4A1E-98E1-F8A6F8C6B4EB}" destId="{E93B6359-A92D-4820-B32A-50CCA140B55F}" srcOrd="2" destOrd="0" parTransId="{9B978D63-45C7-4771-A731-7BB8CFC76FFF}" sibTransId="{4913F7E8-ABC4-4412-A910-4B4C5AE76ACC}"/>
    <dgm:cxn modelId="{45782C42-52E5-42F1-B643-D2621849A63C}" type="presOf" srcId="{FE51D2D8-3FB4-4A1E-98E1-F8A6F8C6B4EB}" destId="{A8775FF9-C473-46A3-9981-C45D5C818C02}" srcOrd="0" destOrd="0" presId="urn:microsoft.com/office/officeart/2005/8/layout/vList5"/>
    <dgm:cxn modelId="{D2241ADF-9BB2-43AE-BC14-3560C466C321}" srcId="{E93B6359-A92D-4820-B32A-50CCA140B55F}" destId="{28933423-BFDF-4218-9372-0152E8F2E9F7}" srcOrd="0" destOrd="0" parTransId="{E3B2653F-6F43-4BD2-8723-0B77F86D8419}" sibTransId="{6C132FEB-9BBE-48DC-A2AC-870FA258A486}"/>
    <dgm:cxn modelId="{F5B5658C-4F49-4B08-B816-14F67D0ACCA0}" type="presOf" srcId="{0D0BFEFA-DCE7-4FFF-A958-BBC377A5C7F4}" destId="{9619DA15-BA75-4AD9-BCB0-05C6EFB3187D}" srcOrd="0" destOrd="0" presId="urn:microsoft.com/office/officeart/2005/8/layout/vList5"/>
    <dgm:cxn modelId="{B84380CB-E258-4467-BAD2-DC6E9744D4AC}" type="presOf" srcId="{28933423-BFDF-4218-9372-0152E8F2E9F7}" destId="{C94A3BD1-DC85-480F-9CE3-1A35A9479FAC}" srcOrd="0" destOrd="0" presId="urn:microsoft.com/office/officeart/2005/8/layout/vList5"/>
    <dgm:cxn modelId="{CA2A0D51-EE6E-451F-9B16-EF1C570849DD}" srcId="{A66C8DA8-5EA8-4A6E-A9B4-BBFFD7455AB8}" destId="{0D0BFEFA-DCE7-4FFF-A958-BBC377A5C7F4}" srcOrd="0" destOrd="0" parTransId="{1948A7F5-C200-49BA-A6E0-D5D60FEB680B}" sibTransId="{3304C890-6DBC-44F5-BD87-24D4933EB5DC}"/>
    <dgm:cxn modelId="{A680A85D-D67E-4544-94B1-3060D2E4DAF3}" srcId="{783A9A78-B891-44C8-AA67-2B05DBF69C20}" destId="{C6E89E9F-43F0-4153-9030-41778EB35CC6}" srcOrd="0" destOrd="0" parTransId="{03F261EE-BA0A-4F93-B39A-A394C87A880A}" sibTransId="{20D758A9-69F6-4FAE-8448-BD56E884B971}"/>
    <dgm:cxn modelId="{6C94F0D8-5102-4ED9-979F-4A51A6861AC2}" type="presParOf" srcId="{A8775FF9-C473-46A3-9981-C45D5C818C02}" destId="{F032A1F3-54BA-4A87-A4BC-EACDB877BAE6}" srcOrd="0" destOrd="0" presId="urn:microsoft.com/office/officeart/2005/8/layout/vList5"/>
    <dgm:cxn modelId="{AFE22923-F467-4A89-AAC0-E319C717E1CC}" type="presParOf" srcId="{F032A1F3-54BA-4A87-A4BC-EACDB877BAE6}" destId="{1750B2A5-1308-4C93-B66D-5E855626D6A9}" srcOrd="0" destOrd="0" presId="urn:microsoft.com/office/officeart/2005/8/layout/vList5"/>
    <dgm:cxn modelId="{7ECC6CAD-45D0-4F2D-838A-9FB69F8291FE}" type="presParOf" srcId="{F032A1F3-54BA-4A87-A4BC-EACDB877BAE6}" destId="{252BBF75-7CC2-4570-AB2E-593CCF046074}" srcOrd="1" destOrd="0" presId="urn:microsoft.com/office/officeart/2005/8/layout/vList5"/>
    <dgm:cxn modelId="{537BDA6A-4A10-40CA-9379-8A904E33DCCC}" type="presParOf" srcId="{A8775FF9-C473-46A3-9981-C45D5C818C02}" destId="{6554DC6C-0BED-4A87-B4BB-340525E2ACE9}" srcOrd="1" destOrd="0" presId="urn:microsoft.com/office/officeart/2005/8/layout/vList5"/>
    <dgm:cxn modelId="{FB1EC646-C7E0-4173-A9E1-4D14A1C43F94}" type="presParOf" srcId="{A8775FF9-C473-46A3-9981-C45D5C818C02}" destId="{6DC12AF7-7035-44D4-9D35-B35AE741F65A}" srcOrd="2" destOrd="0" presId="urn:microsoft.com/office/officeart/2005/8/layout/vList5"/>
    <dgm:cxn modelId="{FFAD6F50-6D95-4BEC-A0DC-9AF29B6D129B}" type="presParOf" srcId="{6DC12AF7-7035-44D4-9D35-B35AE741F65A}" destId="{E8A8EFD8-2CA2-4B2A-AADA-CAE05C11942E}" srcOrd="0" destOrd="0" presId="urn:microsoft.com/office/officeart/2005/8/layout/vList5"/>
    <dgm:cxn modelId="{EBEB6FEB-4266-4BA5-B845-7E7D77DF6E52}" type="presParOf" srcId="{6DC12AF7-7035-44D4-9D35-B35AE741F65A}" destId="{9619DA15-BA75-4AD9-BCB0-05C6EFB3187D}" srcOrd="1" destOrd="0" presId="urn:microsoft.com/office/officeart/2005/8/layout/vList5"/>
    <dgm:cxn modelId="{3D25FBA9-CD79-4D5D-A80F-CD52D7CF1FA5}" type="presParOf" srcId="{A8775FF9-C473-46A3-9981-C45D5C818C02}" destId="{5E514468-8E0E-42D3-82F3-A4BAEFE4A663}" srcOrd="3" destOrd="0" presId="urn:microsoft.com/office/officeart/2005/8/layout/vList5"/>
    <dgm:cxn modelId="{6548BEAC-ACA3-47CE-8EF8-DCA2DDC86575}" type="presParOf" srcId="{A8775FF9-C473-46A3-9981-C45D5C818C02}" destId="{09039F66-D5B1-4CA3-AE9D-584A54C88774}" srcOrd="4" destOrd="0" presId="urn:microsoft.com/office/officeart/2005/8/layout/vList5"/>
    <dgm:cxn modelId="{541A71E2-AC80-450A-96C6-A6D9197C82D0}" type="presParOf" srcId="{09039F66-D5B1-4CA3-AE9D-584A54C88774}" destId="{1D744D49-D270-490E-B4C7-835B210BBBD2}" srcOrd="0" destOrd="0" presId="urn:microsoft.com/office/officeart/2005/8/layout/vList5"/>
    <dgm:cxn modelId="{BF279831-53A5-4A3E-A703-B4A9D5E813D7}" type="presParOf" srcId="{09039F66-D5B1-4CA3-AE9D-584A54C88774}" destId="{C94A3BD1-DC85-480F-9CE3-1A35A9479FA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5AE06B-32BB-48A2-98E0-4F9B4FAF66DD}">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Τύποι βακτηριαιμίας</a:t>
          </a:r>
          <a:endParaRPr lang="el-GR" sz="2400" kern="1200" dirty="0"/>
        </a:p>
      </dsp:txBody>
      <dsp:txXfrm>
        <a:off x="0" y="0"/>
        <a:ext cx="6096000" cy="1219200"/>
      </dsp:txXfrm>
    </dsp:sp>
    <dsp:sp modelId="{ECA47FE7-3C4C-4B59-8ACD-2709E7024381}">
      <dsp:nvSpPr>
        <dsp:cNvPr id="0" name=""/>
        <dsp:cNvSpPr/>
      </dsp:nvSpPr>
      <dsp:spPr>
        <a:xfrm>
          <a:off x="2976"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Παροδική</a:t>
          </a:r>
        </a:p>
        <a:p>
          <a:pPr lvl="0" algn="ctr" defTabSz="711200">
            <a:lnSpc>
              <a:spcPct val="90000"/>
            </a:lnSpc>
            <a:spcBef>
              <a:spcPct val="0"/>
            </a:spcBef>
            <a:spcAft>
              <a:spcPct val="35000"/>
            </a:spcAft>
          </a:pPr>
          <a:r>
            <a:rPr lang="el-GR" sz="1600" kern="1200" dirty="0" smtClean="0"/>
            <a:t>Εμφανίζεται για σύντομο χρονικό διάστημα, συνήθως μετά από επέμβαση σε σημείο του σώματος που αποικίζεται από χλωρίδα </a:t>
          </a:r>
          <a:endParaRPr lang="el-GR" sz="1600" kern="1200" dirty="0"/>
        </a:p>
      </dsp:txBody>
      <dsp:txXfrm>
        <a:off x="2976" y="1219200"/>
        <a:ext cx="2030015" cy="2560320"/>
      </dsp:txXfrm>
    </dsp:sp>
    <dsp:sp modelId="{0BF76FB7-CDE3-4645-9A38-4D84939B15E9}">
      <dsp:nvSpPr>
        <dsp:cNvPr id="0" name=""/>
        <dsp:cNvSpPr/>
      </dsp:nvSpPr>
      <dsp:spPr>
        <a:xfrm>
          <a:off x="2032992"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Διαλείπουσα ή ασυνεχής</a:t>
          </a:r>
        </a:p>
        <a:p>
          <a:pPr lvl="0" algn="ctr" defTabSz="711200">
            <a:lnSpc>
              <a:spcPct val="90000"/>
            </a:lnSpc>
            <a:spcBef>
              <a:spcPct val="0"/>
            </a:spcBef>
            <a:spcAft>
              <a:spcPct val="35000"/>
            </a:spcAft>
          </a:pPr>
          <a:r>
            <a:rPr lang="el-GR" sz="1600" b="0" kern="1200" dirty="0" smtClean="0"/>
            <a:t>Είναι συνήθως αποτέλεσμα αποστήματος σε κάποιο σημείο του σώματος ή αποτελεί κλινική εκδήλωση συγκεκριμένων λοιμώξεων</a:t>
          </a:r>
          <a:endParaRPr lang="el-GR" sz="1600" b="0" kern="1200" dirty="0"/>
        </a:p>
      </dsp:txBody>
      <dsp:txXfrm>
        <a:off x="2032992" y="1219200"/>
        <a:ext cx="2030015" cy="2560320"/>
      </dsp:txXfrm>
    </dsp:sp>
    <dsp:sp modelId="{70A98959-0F8A-4BA6-A968-9F6425576E06}">
      <dsp:nvSpPr>
        <dsp:cNvPr id="0" name=""/>
        <dsp:cNvSpPr/>
      </dsp:nvSpPr>
      <dsp:spPr>
        <a:xfrm>
          <a:off x="4063007"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Συνεχής </a:t>
          </a:r>
        </a:p>
        <a:p>
          <a:pPr lvl="0" algn="ctr" defTabSz="711200">
            <a:lnSpc>
              <a:spcPct val="90000"/>
            </a:lnSpc>
            <a:spcBef>
              <a:spcPct val="0"/>
            </a:spcBef>
            <a:spcAft>
              <a:spcPct val="35000"/>
            </a:spcAft>
          </a:pPr>
          <a:r>
            <a:rPr lang="el-GR" sz="1600" kern="1200" dirty="0" smtClean="0"/>
            <a:t>Οι μικροοργανισμοί είναι συνεχώς παρόντες στο αίμα και συνήθως προέρχονται από ενδοαγγειακή πηγή</a:t>
          </a:r>
          <a:endParaRPr lang="el-GR" sz="1600" kern="1200" dirty="0"/>
        </a:p>
      </dsp:txBody>
      <dsp:txXfrm>
        <a:off x="4063007" y="1219200"/>
        <a:ext cx="2030015" cy="2560320"/>
      </dsp:txXfrm>
    </dsp:sp>
    <dsp:sp modelId="{6CB5BD75-DAB3-4FE4-BD49-63DC5FE0BE75}">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8F59B6-C0BE-4555-AC83-4584EE2FB0B8}">
      <dsp:nvSpPr>
        <dsp:cNvPr id="0" name=""/>
        <dsp:cNvSpPr/>
      </dsp:nvSpPr>
      <dsp:spPr>
        <a:xfrm>
          <a:off x="1905" y="333699"/>
          <a:ext cx="18573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l-GR" sz="1500" kern="1200" dirty="0" smtClean="0"/>
            <a:t>Δέρμα </a:t>
          </a:r>
          <a:endParaRPr lang="el-GR" sz="1500" kern="1200" dirty="0"/>
        </a:p>
      </dsp:txBody>
      <dsp:txXfrm>
        <a:off x="1905" y="333699"/>
        <a:ext cx="1857374" cy="432000"/>
      </dsp:txXfrm>
    </dsp:sp>
    <dsp:sp modelId="{21F140DF-5B42-42B6-9247-83571D2AA28E}">
      <dsp:nvSpPr>
        <dsp:cNvPr id="0" name=""/>
        <dsp:cNvSpPr/>
      </dsp:nvSpPr>
      <dsp:spPr>
        <a:xfrm>
          <a:off x="1905" y="765699"/>
          <a:ext cx="1857374"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Αποικίζεται από μικροοργανισμούς που το προφυλάσσουν από παθογόνα μικρόβια.</a:t>
          </a:r>
          <a:endParaRPr lang="el-GR" sz="1500" kern="1200" dirty="0"/>
        </a:p>
        <a:p>
          <a:pPr marL="114300" lvl="1" indent="-114300" algn="l" defTabSz="666750">
            <a:lnSpc>
              <a:spcPct val="90000"/>
            </a:lnSpc>
            <a:spcBef>
              <a:spcPct val="0"/>
            </a:spcBef>
            <a:spcAft>
              <a:spcPct val="15000"/>
            </a:spcAft>
            <a:buChar char="••"/>
          </a:pPr>
          <a:r>
            <a:rPr lang="el-GR" sz="1500" kern="1200" dirty="0" smtClean="0"/>
            <a:t>Οι λοιμώξεις του εκδηλώνεται με διάφορες μορφές ανάλογα με τη διείσδυση υποδόριων ιστών και διασποράς.</a:t>
          </a:r>
          <a:endParaRPr lang="el-GR" sz="1500" kern="1200" dirty="0"/>
        </a:p>
      </dsp:txBody>
      <dsp:txXfrm>
        <a:off x="1905" y="765699"/>
        <a:ext cx="1857374" cy="2964600"/>
      </dsp:txXfrm>
    </dsp:sp>
    <dsp:sp modelId="{0866CE57-91A7-4707-9C5A-940886016C93}">
      <dsp:nvSpPr>
        <dsp:cNvPr id="0" name=""/>
        <dsp:cNvSpPr/>
      </dsp:nvSpPr>
      <dsp:spPr>
        <a:xfrm>
          <a:off x="2119312" y="333699"/>
          <a:ext cx="18573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l-GR" sz="1500" kern="1200" dirty="0" smtClean="0"/>
            <a:t>Μαλακά μόρια</a:t>
          </a:r>
          <a:endParaRPr lang="el-GR" sz="1500" kern="1200" dirty="0"/>
        </a:p>
      </dsp:txBody>
      <dsp:txXfrm>
        <a:off x="2119312" y="333699"/>
        <a:ext cx="1857374" cy="432000"/>
      </dsp:txXfrm>
    </dsp:sp>
    <dsp:sp modelId="{FD3C5908-19CA-4E90-AB8C-DE63E80A5B08}">
      <dsp:nvSpPr>
        <dsp:cNvPr id="0" name=""/>
        <dsp:cNvSpPr/>
      </dsp:nvSpPr>
      <dsp:spPr>
        <a:xfrm>
          <a:off x="2119312" y="765699"/>
          <a:ext cx="1857374"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Έρχονται σε έμμεση αλλά κοντινή επαφή με το δέρμα.</a:t>
          </a:r>
          <a:endParaRPr lang="el-GR" sz="1500" kern="1200" dirty="0"/>
        </a:p>
        <a:p>
          <a:pPr marL="114300" lvl="1" indent="-114300" algn="l" defTabSz="666750">
            <a:lnSpc>
              <a:spcPct val="90000"/>
            </a:lnSpc>
            <a:spcBef>
              <a:spcPct val="0"/>
            </a:spcBef>
            <a:spcAft>
              <a:spcPct val="15000"/>
            </a:spcAft>
            <a:buChar char="••"/>
          </a:pPr>
          <a:r>
            <a:rPr lang="el-GR" sz="1500" kern="1200" dirty="0" smtClean="0"/>
            <a:t>Οι λοιμώξεις τους είναι συχνά αποτέλεσμα επέκτασης λοίμωξης του δέρματος ή αιματογενούς διασποράς.</a:t>
          </a:r>
          <a:endParaRPr lang="el-GR" sz="1500" kern="1200" dirty="0"/>
        </a:p>
      </dsp:txBody>
      <dsp:txXfrm>
        <a:off x="2119312" y="765699"/>
        <a:ext cx="1857374" cy="2964600"/>
      </dsp:txXfrm>
    </dsp:sp>
    <dsp:sp modelId="{30B4562C-1C27-49DA-9540-5DDD4E1762DF}">
      <dsp:nvSpPr>
        <dsp:cNvPr id="0" name=""/>
        <dsp:cNvSpPr/>
      </dsp:nvSpPr>
      <dsp:spPr>
        <a:xfrm>
          <a:off x="4236719" y="333699"/>
          <a:ext cx="18573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l-GR" sz="1500" kern="1200" dirty="0" smtClean="0"/>
            <a:t>Αρθρώσεις </a:t>
          </a:r>
          <a:endParaRPr lang="el-GR" sz="1500" kern="1200" dirty="0"/>
        </a:p>
      </dsp:txBody>
      <dsp:txXfrm>
        <a:off x="4236719" y="333699"/>
        <a:ext cx="1857374" cy="432000"/>
      </dsp:txXfrm>
    </dsp:sp>
    <dsp:sp modelId="{E21BF65D-B4C7-41B4-9E93-4DC6F0C864CF}">
      <dsp:nvSpPr>
        <dsp:cNvPr id="0" name=""/>
        <dsp:cNvSpPr/>
      </dsp:nvSpPr>
      <dsp:spPr>
        <a:xfrm>
          <a:off x="4236719" y="765699"/>
          <a:ext cx="1857374"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Είναι συνέχεια των μαλακών μορίων στο βάθος των ιστών – οργάνων.</a:t>
          </a:r>
          <a:endParaRPr lang="el-GR" sz="1500" kern="1200" dirty="0"/>
        </a:p>
        <a:p>
          <a:pPr marL="114300" lvl="1" indent="-114300" algn="l" defTabSz="666750">
            <a:lnSpc>
              <a:spcPct val="90000"/>
            </a:lnSpc>
            <a:spcBef>
              <a:spcPct val="0"/>
            </a:spcBef>
            <a:spcAft>
              <a:spcPct val="15000"/>
            </a:spcAft>
            <a:buChar char="••"/>
          </a:pPr>
          <a:r>
            <a:rPr lang="el-GR" sz="1500" kern="1200" dirty="0" smtClean="0"/>
            <a:t>Οι λοιμώξεις τους είναι και εδώ αποτέλεσμα επέκτασης λοίμωξης ή αιματογενούς διασποράς.</a:t>
          </a:r>
          <a:endParaRPr lang="el-GR" sz="1500" kern="1200" dirty="0"/>
        </a:p>
      </dsp:txBody>
      <dsp:txXfrm>
        <a:off x="4236719" y="765699"/>
        <a:ext cx="1857374" cy="2964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4C6A43-A12D-40D8-B664-EE9286094788}">
      <dsp:nvSpPr>
        <dsp:cNvPr id="0" name=""/>
        <dsp:cNvSpPr/>
      </dsp:nvSpPr>
      <dsp:spPr>
        <a:xfrm>
          <a:off x="0" y="0"/>
          <a:ext cx="6548462" cy="144542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Λοιμώξεις δέρματος</a:t>
          </a:r>
          <a:endParaRPr lang="el-GR" sz="2400" kern="1200" dirty="0"/>
        </a:p>
      </dsp:txBody>
      <dsp:txXfrm>
        <a:off x="0" y="0"/>
        <a:ext cx="6548462" cy="1445424"/>
      </dsp:txXfrm>
    </dsp:sp>
    <dsp:sp modelId="{DB89FB22-3002-4F25-A204-58475AB45E1B}">
      <dsp:nvSpPr>
        <dsp:cNvPr id="0" name=""/>
        <dsp:cNvSpPr/>
      </dsp:nvSpPr>
      <dsp:spPr>
        <a:xfrm>
          <a:off x="3197" y="1445424"/>
          <a:ext cx="2180689" cy="3035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smtClean="0"/>
            <a:t>Πρωτοπαθείς λοιμώξεις</a:t>
          </a:r>
        </a:p>
        <a:p>
          <a:pPr lvl="0" algn="ctr" defTabSz="666750">
            <a:lnSpc>
              <a:spcPct val="90000"/>
            </a:lnSpc>
            <a:spcBef>
              <a:spcPct val="0"/>
            </a:spcBef>
            <a:spcAft>
              <a:spcPct val="35000"/>
            </a:spcAft>
          </a:pPr>
          <a:r>
            <a:rPr lang="el-GR" sz="1500" kern="1200" dirty="0" smtClean="0"/>
            <a:t>Οφείλονται κυρίως σε:</a:t>
          </a:r>
        </a:p>
        <a:p>
          <a:pPr lvl="0" algn="ctr" defTabSz="666750">
            <a:lnSpc>
              <a:spcPct val="90000"/>
            </a:lnSpc>
            <a:spcBef>
              <a:spcPct val="0"/>
            </a:spcBef>
            <a:spcAft>
              <a:spcPct val="35000"/>
            </a:spcAft>
          </a:pPr>
          <a:r>
            <a:rPr lang="el-GR" sz="1500" kern="1200" dirty="0" smtClean="0"/>
            <a:t>Σταφυλόκοκκους</a:t>
          </a:r>
        </a:p>
        <a:p>
          <a:pPr lvl="0" algn="ctr" defTabSz="666750">
            <a:lnSpc>
              <a:spcPct val="90000"/>
            </a:lnSpc>
            <a:spcBef>
              <a:spcPct val="0"/>
            </a:spcBef>
            <a:spcAft>
              <a:spcPct val="35000"/>
            </a:spcAft>
          </a:pPr>
          <a:r>
            <a:rPr lang="el-GR" sz="1500" kern="1200" dirty="0" smtClean="0"/>
            <a:t>Πυογόνο στρεπτόκοκκο</a:t>
          </a:r>
        </a:p>
        <a:p>
          <a:pPr lvl="0" algn="ctr" defTabSz="666750">
            <a:lnSpc>
              <a:spcPct val="90000"/>
            </a:lnSpc>
            <a:spcBef>
              <a:spcPct val="0"/>
            </a:spcBef>
            <a:spcAft>
              <a:spcPct val="35000"/>
            </a:spcAft>
          </a:pPr>
          <a:r>
            <a:rPr lang="el-GR" sz="1500" kern="1200" dirty="0" err="1" smtClean="0"/>
            <a:t>Κορυνοβακτηρίδια</a:t>
          </a:r>
          <a:endParaRPr lang="el-GR" sz="1500" kern="1200" dirty="0" smtClean="0"/>
        </a:p>
        <a:p>
          <a:pPr lvl="0" algn="ctr" defTabSz="666750">
            <a:lnSpc>
              <a:spcPct val="90000"/>
            </a:lnSpc>
            <a:spcBef>
              <a:spcPct val="0"/>
            </a:spcBef>
            <a:spcAft>
              <a:spcPct val="35000"/>
            </a:spcAft>
          </a:pPr>
          <a:r>
            <a:rPr lang="el-GR" sz="1500" kern="1200" dirty="0" smtClean="0"/>
            <a:t>Δερματόφυτα</a:t>
          </a:r>
        </a:p>
        <a:p>
          <a:pPr lvl="0" algn="ctr" defTabSz="666750">
            <a:lnSpc>
              <a:spcPct val="90000"/>
            </a:lnSpc>
            <a:spcBef>
              <a:spcPct val="0"/>
            </a:spcBef>
            <a:spcAft>
              <a:spcPct val="35000"/>
            </a:spcAft>
          </a:pPr>
          <a:r>
            <a:rPr lang="el-GR" sz="1500" kern="1200" dirty="0" err="1" smtClean="0"/>
            <a:t>Ακτινομύκητες</a:t>
          </a:r>
          <a:endParaRPr lang="el-GR" sz="1500" kern="1200" dirty="0" smtClean="0"/>
        </a:p>
        <a:p>
          <a:pPr lvl="0" algn="ctr" defTabSz="666750">
            <a:lnSpc>
              <a:spcPct val="90000"/>
            </a:lnSpc>
            <a:spcBef>
              <a:spcPct val="0"/>
            </a:spcBef>
            <a:spcAft>
              <a:spcPct val="35000"/>
            </a:spcAft>
          </a:pPr>
          <a:r>
            <a:rPr lang="el-GR" sz="1500" kern="1200" dirty="0" smtClean="0"/>
            <a:t>Παράσιτα </a:t>
          </a:r>
          <a:endParaRPr lang="el-GR" sz="1500" kern="1200" dirty="0"/>
        </a:p>
      </dsp:txBody>
      <dsp:txXfrm>
        <a:off x="3197" y="1445424"/>
        <a:ext cx="2180689" cy="3035391"/>
      </dsp:txXfrm>
    </dsp:sp>
    <dsp:sp modelId="{87D3BA40-52F7-4F5B-BBFB-3F70E2B7FA97}">
      <dsp:nvSpPr>
        <dsp:cNvPr id="0" name=""/>
        <dsp:cNvSpPr/>
      </dsp:nvSpPr>
      <dsp:spPr>
        <a:xfrm>
          <a:off x="2183886" y="1445424"/>
          <a:ext cx="2180689" cy="3035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smtClean="0"/>
            <a:t>Συστηματικές λοιμώξεις</a:t>
          </a:r>
        </a:p>
        <a:p>
          <a:pPr lvl="0" algn="ctr" defTabSz="666750">
            <a:lnSpc>
              <a:spcPct val="90000"/>
            </a:lnSpc>
            <a:spcBef>
              <a:spcPct val="0"/>
            </a:spcBef>
            <a:spcAft>
              <a:spcPct val="35000"/>
            </a:spcAft>
          </a:pPr>
          <a:r>
            <a:rPr lang="el-GR" sz="1500" kern="1200" dirty="0" smtClean="0"/>
            <a:t>Οφείλονται σε μικρόβια που μεταφέρονται με το αίμα, όπως:</a:t>
          </a:r>
        </a:p>
        <a:p>
          <a:pPr lvl="0" algn="ctr" defTabSz="666750">
            <a:lnSpc>
              <a:spcPct val="90000"/>
            </a:lnSpc>
            <a:spcBef>
              <a:spcPct val="0"/>
            </a:spcBef>
            <a:spcAft>
              <a:spcPct val="35000"/>
            </a:spcAft>
          </a:pPr>
          <a:r>
            <a:rPr lang="en-US" sz="1500" i="1" kern="1200" dirty="0" smtClean="0"/>
            <a:t>S. aureus, b-</a:t>
          </a:r>
          <a:r>
            <a:rPr lang="en-US" sz="1500" i="1" kern="1200" dirty="0" err="1" smtClean="0"/>
            <a:t>aimolytic</a:t>
          </a:r>
          <a:r>
            <a:rPr lang="en-US" sz="1500" i="1" kern="1200" dirty="0" smtClean="0"/>
            <a:t> streptococci, Measles virus, </a:t>
          </a:r>
          <a:r>
            <a:rPr lang="en-US" sz="1500" i="1" kern="1200" dirty="0" err="1" smtClean="0"/>
            <a:t>Varicella</a:t>
          </a:r>
          <a:r>
            <a:rPr lang="en-US" sz="1500" i="1" kern="1200" dirty="0" smtClean="0"/>
            <a:t> virus, Herpes virus </a:t>
          </a:r>
          <a:r>
            <a:rPr lang="en-US" sz="1500" i="1" kern="1200" dirty="0" err="1" smtClean="0"/>
            <a:t>Actinomyces</a:t>
          </a:r>
          <a:r>
            <a:rPr lang="en-US" sz="1500" i="1" kern="1200" dirty="0" smtClean="0"/>
            <a:t> spp, Neisseria gonorrhea, Salmonella </a:t>
          </a:r>
          <a:r>
            <a:rPr lang="en-US" sz="1500" i="1" kern="1200" dirty="0" err="1" smtClean="0"/>
            <a:t>typhi</a:t>
          </a:r>
          <a:r>
            <a:rPr lang="en-US" sz="1500" i="1" kern="1200" dirty="0" smtClean="0"/>
            <a:t>, </a:t>
          </a:r>
          <a:r>
            <a:rPr lang="en-US" sz="1500" i="1" kern="1200" dirty="0" err="1" smtClean="0"/>
            <a:t>Rickettcia</a:t>
          </a:r>
          <a:r>
            <a:rPr lang="en-US" sz="1500" i="1" kern="1200" dirty="0" smtClean="0"/>
            <a:t>, Treponema pallidum, Fungi,</a:t>
          </a:r>
          <a:r>
            <a:rPr lang="el-GR" sz="1500" i="1" kern="1200" dirty="0" smtClean="0"/>
            <a:t> κα.</a:t>
          </a:r>
          <a:endParaRPr lang="el-GR" sz="1500" i="1" kern="1200" dirty="0"/>
        </a:p>
      </dsp:txBody>
      <dsp:txXfrm>
        <a:off x="2183886" y="1445424"/>
        <a:ext cx="2180689" cy="3035391"/>
      </dsp:txXfrm>
    </dsp:sp>
    <dsp:sp modelId="{05A30380-BB29-45C1-B82A-0EA3D28C5651}">
      <dsp:nvSpPr>
        <dsp:cNvPr id="0" name=""/>
        <dsp:cNvSpPr/>
      </dsp:nvSpPr>
      <dsp:spPr>
        <a:xfrm>
          <a:off x="4364575" y="1445424"/>
          <a:ext cx="2180689" cy="3035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smtClean="0"/>
            <a:t>Δευτεροπαθείς λοιμώξεις</a:t>
          </a:r>
        </a:p>
        <a:p>
          <a:pPr lvl="0" algn="ctr" defTabSz="666750">
            <a:lnSpc>
              <a:spcPct val="90000"/>
            </a:lnSpc>
            <a:spcBef>
              <a:spcPct val="0"/>
            </a:spcBef>
            <a:spcAft>
              <a:spcPct val="35000"/>
            </a:spcAft>
          </a:pPr>
          <a:r>
            <a:rPr lang="el-GR" sz="1500" kern="1200" dirty="0" smtClean="0"/>
            <a:t>Σχετίζονται με ασυνέχειες του δέρματος και οφείλονται συνήθως σε:</a:t>
          </a:r>
        </a:p>
        <a:p>
          <a:pPr lvl="0" algn="ctr" defTabSz="666750">
            <a:lnSpc>
              <a:spcPct val="90000"/>
            </a:lnSpc>
            <a:spcBef>
              <a:spcPct val="0"/>
            </a:spcBef>
            <a:spcAft>
              <a:spcPct val="35000"/>
            </a:spcAft>
          </a:pPr>
          <a:r>
            <a:rPr lang="el-GR" sz="1500" kern="1200" dirty="0" smtClean="0"/>
            <a:t>Σταφυλόκοκκους, </a:t>
          </a:r>
          <a:r>
            <a:rPr lang="el-GR" sz="1500" kern="1200" dirty="0" err="1" smtClean="0"/>
            <a:t>ψευδομονάδες</a:t>
          </a:r>
          <a:r>
            <a:rPr lang="el-GR" sz="1500" kern="1200" dirty="0" smtClean="0"/>
            <a:t> και </a:t>
          </a:r>
          <a:r>
            <a:rPr lang="en-US" sz="1500" kern="1200" dirty="0" smtClean="0"/>
            <a:t>Gram</a:t>
          </a:r>
          <a:r>
            <a:rPr lang="el-GR" sz="1500" kern="1200" dirty="0" smtClean="0"/>
            <a:t> (-) βακτήρια</a:t>
          </a:r>
        </a:p>
        <a:p>
          <a:pPr lvl="0" algn="ctr" defTabSz="666750">
            <a:lnSpc>
              <a:spcPct val="90000"/>
            </a:lnSpc>
            <a:spcBef>
              <a:spcPct val="0"/>
            </a:spcBef>
            <a:spcAft>
              <a:spcPct val="35000"/>
            </a:spcAft>
          </a:pPr>
          <a:endParaRPr lang="el-GR" sz="1500" kern="1200" dirty="0"/>
        </a:p>
      </dsp:txBody>
      <dsp:txXfrm>
        <a:off x="4364575" y="1445424"/>
        <a:ext cx="2180689" cy="3035391"/>
      </dsp:txXfrm>
    </dsp:sp>
    <dsp:sp modelId="{2C2CFED9-C978-4989-8076-BA0DD9F29950}">
      <dsp:nvSpPr>
        <dsp:cNvPr id="0" name=""/>
        <dsp:cNvSpPr/>
      </dsp:nvSpPr>
      <dsp:spPr>
        <a:xfrm>
          <a:off x="0" y="4480816"/>
          <a:ext cx="6548462" cy="33726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BBF75-7CC2-4570-AB2E-593CCF046074}">
      <dsp:nvSpPr>
        <dsp:cNvPr id="0" name=""/>
        <dsp:cNvSpPr/>
      </dsp:nvSpPr>
      <dsp:spPr>
        <a:xfrm rot="5400000">
          <a:off x="3621405" y="-1293891"/>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l-GR" sz="1500" kern="1200" dirty="0" smtClean="0"/>
            <a:t>Δημιουργεί και δερματικές λοιμώξεις, ορισμένες βαριάς μορφής που συνεπάγονται βακτηριαιμία, όπως το ερυσίπελας</a:t>
          </a:r>
          <a:endParaRPr lang="el-GR" sz="1500" kern="1200" dirty="0"/>
        </a:p>
      </dsp:txBody>
      <dsp:txXfrm rot="5400000">
        <a:off x="3621405" y="-1293891"/>
        <a:ext cx="1047750" cy="3901440"/>
      </dsp:txXfrm>
    </dsp:sp>
    <dsp:sp modelId="{1750B2A5-1308-4C93-B66D-5E855626D6A9}">
      <dsp:nvSpPr>
        <dsp:cNvPr id="0" name=""/>
        <dsp:cNvSpPr/>
      </dsp:nvSpPr>
      <dsp:spPr>
        <a:xfrm>
          <a:off x="0" y="1984"/>
          <a:ext cx="219456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Στρεπτόκοκκος Α ο β-αιμολυτικός</a:t>
          </a:r>
          <a:endParaRPr lang="el-GR" sz="2000" kern="1200" dirty="0"/>
        </a:p>
      </dsp:txBody>
      <dsp:txXfrm>
        <a:off x="0" y="1984"/>
        <a:ext cx="2194560" cy="1309687"/>
      </dsp:txXfrm>
    </dsp:sp>
    <dsp:sp modelId="{9619DA15-BA75-4AD9-BCB0-05C6EFB3187D}">
      <dsp:nvSpPr>
        <dsp:cNvPr id="0" name=""/>
        <dsp:cNvSpPr/>
      </dsp:nvSpPr>
      <dsp:spPr>
        <a:xfrm rot="5400000">
          <a:off x="3621405" y="81279"/>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l-GR" sz="1500" kern="1200" dirty="0" smtClean="0"/>
            <a:t>Είναι από τα πιο συχνά παθογόνα του δέρματος</a:t>
          </a:r>
          <a:endParaRPr lang="el-GR" sz="1500" kern="1200" dirty="0"/>
        </a:p>
        <a:p>
          <a:pPr marL="114300" lvl="1" indent="-114300" algn="l" defTabSz="666750">
            <a:lnSpc>
              <a:spcPct val="90000"/>
            </a:lnSpc>
            <a:spcBef>
              <a:spcPct val="0"/>
            </a:spcBef>
            <a:spcAft>
              <a:spcPct val="15000"/>
            </a:spcAft>
            <a:buChar char="••"/>
          </a:pPr>
          <a:r>
            <a:rPr lang="el-GR" sz="1500" kern="1200" dirty="0" smtClean="0"/>
            <a:t>Προκαλούν από απλό κηρίο μέχρι δοθιήνα και ψευδάνθρακά</a:t>
          </a:r>
          <a:endParaRPr lang="el-GR" sz="1500" kern="1200" dirty="0"/>
        </a:p>
      </dsp:txBody>
      <dsp:txXfrm rot="5400000">
        <a:off x="3621405" y="81279"/>
        <a:ext cx="1047750" cy="3901440"/>
      </dsp:txXfrm>
    </dsp:sp>
    <dsp:sp modelId="{E8A8EFD8-2CA2-4B2A-AADA-CAE05C11942E}">
      <dsp:nvSpPr>
        <dsp:cNvPr id="0" name=""/>
        <dsp:cNvSpPr/>
      </dsp:nvSpPr>
      <dsp:spPr>
        <a:xfrm>
          <a:off x="0" y="1377156"/>
          <a:ext cx="219456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Χρυσίζων σταφυλόκοκκος</a:t>
          </a:r>
          <a:endParaRPr lang="el-GR" sz="2000" kern="1200" dirty="0"/>
        </a:p>
      </dsp:txBody>
      <dsp:txXfrm>
        <a:off x="0" y="1377156"/>
        <a:ext cx="2194560" cy="1309687"/>
      </dsp:txXfrm>
    </dsp:sp>
    <dsp:sp modelId="{C94A3BD1-DC85-480F-9CE3-1A35A9479FAC}">
      <dsp:nvSpPr>
        <dsp:cNvPr id="0" name=""/>
        <dsp:cNvSpPr/>
      </dsp:nvSpPr>
      <dsp:spPr>
        <a:xfrm rot="5400000">
          <a:off x="3621405" y="1456451"/>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l-GR" sz="1500" kern="1200" dirty="0" smtClean="0"/>
            <a:t>Απαντάται κυρίως σε δερματικές λοιμώξεις διαβητικών</a:t>
          </a:r>
          <a:endParaRPr lang="el-GR" sz="1500" kern="1200" dirty="0"/>
        </a:p>
      </dsp:txBody>
      <dsp:txXfrm rot="5400000">
        <a:off x="3621405" y="1456451"/>
        <a:ext cx="1047750" cy="3901440"/>
      </dsp:txXfrm>
    </dsp:sp>
    <dsp:sp modelId="{1D744D49-D270-490E-B4C7-835B210BBBD2}">
      <dsp:nvSpPr>
        <dsp:cNvPr id="0" name=""/>
        <dsp:cNvSpPr/>
      </dsp:nvSpPr>
      <dsp:spPr>
        <a:xfrm>
          <a:off x="0" y="2752328"/>
          <a:ext cx="219456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Ψευδομονάδα </a:t>
          </a:r>
          <a:endParaRPr lang="el-GR" sz="2000" kern="1200" dirty="0"/>
        </a:p>
      </dsp:txBody>
      <dsp:txXfrm>
        <a:off x="0" y="2752328"/>
        <a:ext cx="2194560" cy="130968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7B8-466C-43D3-BF1A-F5002D7CE9BF}" type="datetimeFigureOut">
              <a:rPr lang="el-GR" smtClean="0"/>
              <a:pPr/>
              <a:t>31/1/2019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F14B-992E-48F9-A1AE-58A7997288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44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7C75-441A-404F-821F-C412CD8AFE00}" type="datetimeFigureOut">
              <a:rPr lang="el-GR" smtClean="0"/>
              <a:pPr/>
              <a:t>31/1/2019</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C1AA-A75F-403A-AAAE-99A3801E1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67744" y="1373867"/>
            <a:ext cx="5616624" cy="830997"/>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sz="2400" b="1" dirty="0" smtClean="0">
                <a:solidFill>
                  <a:schemeClr val="bg1"/>
                </a:solidFill>
              </a:rPr>
              <a:t>ΛΟΙΜΩΞΕΙΣ ΤΟΥ ΚΕΝΤΡΙΚΟΥ ΝΕΥΡΙΚΟΥ ΣΥΣΤΗΜΑΤΟΣ - ΜΗΝΙΓΓΙΤΙΔΕΣ</a:t>
            </a:r>
            <a:endParaRPr lang="el-GR" sz="2400" b="1" dirty="0">
              <a:solidFill>
                <a:schemeClr val="bg1"/>
              </a:solidFill>
            </a:endParaRPr>
          </a:p>
        </p:txBody>
      </p:sp>
      <p:pic>
        <p:nvPicPr>
          <p:cNvPr id="3" name="Picture 2" descr="C:\Documents and Settings\Eleni\Τα έγγραφά μου\Downloads\meningitis3-150409193652-conversion-gate01-thumbnail-4.jpg"/>
          <p:cNvPicPr>
            <a:picLocks noChangeAspect="1" noChangeArrowheads="1"/>
          </p:cNvPicPr>
          <p:nvPr/>
        </p:nvPicPr>
        <p:blipFill>
          <a:blip r:embed="rId2" cstate="print"/>
          <a:srcRect/>
          <a:stretch>
            <a:fillRect/>
          </a:stretch>
        </p:blipFill>
        <p:spPr bwMode="auto">
          <a:xfrm>
            <a:off x="2267744" y="2492896"/>
            <a:ext cx="5659016" cy="33261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683568" y="1017488"/>
          <a:ext cx="7488831" cy="5003800"/>
        </p:xfrm>
        <a:graphic>
          <a:graphicData uri="http://schemas.openxmlformats.org/drawingml/2006/table">
            <a:tbl>
              <a:tblPr firstRow="1" bandRow="1">
                <a:tableStyleId>{5C22544A-7EE6-4342-B048-85BDC9FD1C3A}</a:tableStyleId>
              </a:tblPr>
              <a:tblGrid>
                <a:gridCol w="2496277"/>
                <a:gridCol w="2496277"/>
                <a:gridCol w="2496277"/>
              </a:tblGrid>
              <a:tr h="370840">
                <a:tc gridSpan="3">
                  <a:txBody>
                    <a:bodyPr/>
                    <a:lstStyle/>
                    <a:p>
                      <a:pPr algn="ctr"/>
                      <a:r>
                        <a:rPr lang="el-GR" dirty="0" smtClean="0"/>
                        <a:t>Χαρακτηριστικά ΕΝΥ σε φυσιολογικές καταστάσεις και σε περιπτώσεις μόλυνσης</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400" b="1" dirty="0" smtClean="0"/>
                        <a:t>Χαρακτηριστικό </a:t>
                      </a:r>
                      <a:endParaRPr lang="el-GR" sz="1400" b="1" dirty="0"/>
                    </a:p>
                  </a:txBody>
                  <a:tcPr/>
                </a:tc>
                <a:tc>
                  <a:txBody>
                    <a:bodyPr/>
                    <a:lstStyle/>
                    <a:p>
                      <a:r>
                        <a:rPr lang="el-GR" sz="1400" b="1" dirty="0" smtClean="0"/>
                        <a:t>Φυσιολογική</a:t>
                      </a:r>
                      <a:r>
                        <a:rPr lang="el-GR" sz="1400" b="1" baseline="0" dirty="0" smtClean="0"/>
                        <a:t> κατάσταση </a:t>
                      </a:r>
                      <a:endParaRPr lang="el-GR" sz="1400" b="1" dirty="0"/>
                    </a:p>
                  </a:txBody>
                  <a:tcPr/>
                </a:tc>
                <a:tc>
                  <a:txBody>
                    <a:bodyPr/>
                    <a:lstStyle/>
                    <a:p>
                      <a:r>
                        <a:rPr lang="el-GR" sz="1400" b="1" dirty="0" smtClean="0"/>
                        <a:t>Παθολογική</a:t>
                      </a:r>
                      <a:r>
                        <a:rPr lang="el-GR" sz="1400" b="1" baseline="0" dirty="0" smtClean="0"/>
                        <a:t> κατάσταση </a:t>
                      </a:r>
                      <a:endParaRPr lang="el-GR" sz="1400" b="1" dirty="0"/>
                    </a:p>
                  </a:txBody>
                  <a:tcPr/>
                </a:tc>
              </a:tr>
              <a:tr h="370840">
                <a:tc>
                  <a:txBody>
                    <a:bodyPr/>
                    <a:lstStyle/>
                    <a:p>
                      <a:r>
                        <a:rPr lang="el-GR" sz="1400" dirty="0" smtClean="0"/>
                        <a:t>Φυσικές ιδιότητες</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Διαυγές,</a:t>
                      </a:r>
                      <a:r>
                        <a:rPr lang="el-GR" sz="1400" baseline="0" dirty="0" smtClean="0"/>
                        <a:t> άχρωμο υγρό, συγκρίσιμο με το νερό</a:t>
                      </a:r>
                      <a:endParaRPr lang="el-GR" sz="1400" dirty="0" smtClean="0"/>
                    </a:p>
                    <a:p>
                      <a:endParaRPr lang="el-GR" sz="1400" dirty="0"/>
                    </a:p>
                  </a:txBody>
                  <a:tcPr/>
                </a:tc>
                <a:tc>
                  <a:txBody>
                    <a:bodyPr/>
                    <a:lstStyle/>
                    <a:p>
                      <a:r>
                        <a:rPr lang="el-GR" sz="1400" dirty="0" smtClean="0"/>
                        <a:t>Θολό, πιθανόν κίτρινο ή ροζ</a:t>
                      </a:r>
                      <a:r>
                        <a:rPr lang="el-GR" sz="1400" baseline="0" dirty="0" smtClean="0"/>
                        <a:t> με αυξημένη πίεση</a:t>
                      </a:r>
                      <a:endParaRPr lang="el-GR" sz="1400" dirty="0"/>
                    </a:p>
                  </a:txBody>
                  <a:tcPr/>
                </a:tc>
              </a:tr>
              <a:tr h="370840">
                <a:tc>
                  <a:txBody>
                    <a:bodyPr/>
                    <a:lstStyle/>
                    <a:p>
                      <a:r>
                        <a:rPr lang="el-GR" sz="1400" dirty="0" smtClean="0"/>
                        <a:t>Πρωτεΐνες </a:t>
                      </a:r>
                      <a:endParaRPr lang="el-GR" sz="1400" dirty="0"/>
                    </a:p>
                  </a:txBody>
                  <a:tcPr/>
                </a:tc>
                <a:tc>
                  <a:txBody>
                    <a:bodyPr/>
                    <a:lstStyle/>
                    <a:p>
                      <a:r>
                        <a:rPr lang="el-GR" sz="1400" dirty="0" smtClean="0"/>
                        <a:t>Μικρή ποσότητα πρωτεϊνών, λόγω του αιματοεγκεφαλικού φραγμού</a:t>
                      </a:r>
                      <a:endParaRPr lang="el-GR" sz="1400" dirty="0"/>
                    </a:p>
                  </a:txBody>
                  <a:tcPr/>
                </a:tc>
                <a:tc>
                  <a:txBody>
                    <a:bodyPr/>
                    <a:lstStyle/>
                    <a:p>
                      <a:r>
                        <a:rPr lang="el-GR" sz="1400" dirty="0" smtClean="0"/>
                        <a:t>Αυξημένη ποσότητα πρωτεϊνών σε</a:t>
                      </a:r>
                      <a:r>
                        <a:rPr lang="el-GR" sz="1400" baseline="0" dirty="0" smtClean="0"/>
                        <a:t> περιπτώσεις μηνιγγίτιδας, εγκεφαλικού αποστήματος και νευροσύφιλης</a:t>
                      </a:r>
                      <a:endParaRPr lang="el-GR" sz="1400" dirty="0"/>
                    </a:p>
                  </a:txBody>
                  <a:tcPr/>
                </a:tc>
              </a:tr>
              <a:tr h="370840">
                <a:tc>
                  <a:txBody>
                    <a:bodyPr/>
                    <a:lstStyle/>
                    <a:p>
                      <a:r>
                        <a:rPr lang="el-GR" sz="1400" dirty="0" smtClean="0"/>
                        <a:t>Γλυκόζη </a:t>
                      </a:r>
                      <a:endParaRPr lang="el-GR" sz="1400" dirty="0"/>
                    </a:p>
                  </a:txBody>
                  <a:tcPr/>
                </a:tc>
                <a:tc>
                  <a:txBody>
                    <a:bodyPr/>
                    <a:lstStyle/>
                    <a:p>
                      <a:r>
                        <a:rPr lang="el-GR" sz="1400" dirty="0" smtClean="0"/>
                        <a:t>Αντιστοιχεί στα 2/3 της γλυκόζης του αίματος</a:t>
                      </a:r>
                      <a:endParaRPr lang="el-GR" sz="1400" dirty="0"/>
                    </a:p>
                  </a:txBody>
                  <a:tcPr/>
                </a:tc>
                <a:tc>
                  <a:txBody>
                    <a:bodyPr/>
                    <a:lstStyle/>
                    <a:p>
                      <a:r>
                        <a:rPr lang="el-GR" sz="1400" dirty="0" smtClean="0"/>
                        <a:t>Ελαττωμένη ποσότητα όταν στο ΕΝΥ υπάρχουν κύτταρα που την καταναλώνουν, όπως βακτήρια και λευκοκύτταρα</a:t>
                      </a:r>
                      <a:endParaRPr lang="el-GR" sz="1400" dirty="0"/>
                    </a:p>
                  </a:txBody>
                  <a:tcPr/>
                </a:tc>
              </a:tr>
              <a:tr h="370840">
                <a:tc>
                  <a:txBody>
                    <a:bodyPr/>
                    <a:lstStyle/>
                    <a:p>
                      <a:r>
                        <a:rPr lang="el-GR" sz="1400" dirty="0" smtClean="0"/>
                        <a:t>Κύτταρα </a:t>
                      </a:r>
                      <a:endParaRPr lang="el-GR" sz="1400" dirty="0"/>
                    </a:p>
                  </a:txBody>
                  <a:tcPr/>
                </a:tc>
                <a:tc>
                  <a:txBody>
                    <a:bodyPr/>
                    <a:lstStyle/>
                    <a:p>
                      <a:r>
                        <a:rPr lang="el-GR" sz="1400" dirty="0" smtClean="0"/>
                        <a:t>Πολύ λίγα λευκοκύτταρα (μέχρι 5 μονοπύρηνα</a:t>
                      </a:r>
                      <a:r>
                        <a:rPr lang="en-US" sz="1400" dirty="0" smtClean="0"/>
                        <a:t>/ml</a:t>
                      </a:r>
                      <a:r>
                        <a:rPr lang="el-GR" sz="1400" dirty="0" smtClean="0"/>
                        <a:t>)</a:t>
                      </a:r>
                      <a:endParaRPr lang="el-GR" sz="1400" dirty="0"/>
                    </a:p>
                  </a:txBody>
                  <a:tcPr/>
                </a:tc>
                <a:tc>
                  <a:txBody>
                    <a:bodyPr/>
                    <a:lstStyle/>
                    <a:p>
                      <a:r>
                        <a:rPr lang="el-GR" sz="1400" dirty="0" smtClean="0"/>
                        <a:t>Αυξημένος αριθμός κυττάρων λόγω της αντίδρασης των μηνίγγων σε βακτήρια ή άλλους λοιμογόνους παράγοντες, νεοπλασίας, χημικές</a:t>
                      </a:r>
                      <a:r>
                        <a:rPr lang="el-GR" sz="1400" baseline="0" dirty="0" smtClean="0"/>
                        <a:t> ουσίες κ.α.</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23728" y="1988840"/>
            <a:ext cx="4824536" cy="363176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Μεταβολές  του ΕΝΥ μετά την εισβολή μικροβίων</a:t>
            </a:r>
          </a:p>
          <a:p>
            <a:endParaRPr lang="el-GR" dirty="0" smtClean="0"/>
          </a:p>
          <a:p>
            <a:r>
              <a:rPr lang="el-GR" sz="1600" b="1" dirty="0" smtClean="0"/>
              <a:t>Εισβολή ιών</a:t>
            </a:r>
            <a:r>
              <a:rPr lang="el-GR" sz="1600" dirty="0" smtClean="0"/>
              <a:t>. Αύξηση των μονοκυττάρων και των λεμφοκυττάρων, ιδίως των Τ- λεμφοκυττάρων και ελαφρά αύξηση των πρωτεϊνών στο ΕΝΥ. Το ΕΝΥ παραμένει διαυγές και η νόσος ονομάζεται «</a:t>
            </a:r>
            <a:r>
              <a:rPr lang="el-GR" sz="1600" b="1" dirty="0" smtClean="0"/>
              <a:t>άσηπτη μηνιγγίτιδα</a:t>
            </a:r>
            <a:r>
              <a:rPr lang="el-GR" sz="1600" dirty="0" smtClean="0"/>
              <a:t>» γιατί το ΕΝΥ παρουσιάζεται στείρο στις βακτηριακές καλλιέργειες.</a:t>
            </a:r>
          </a:p>
          <a:p>
            <a:endParaRPr lang="el-GR" sz="1600" dirty="0" smtClean="0"/>
          </a:p>
          <a:p>
            <a:r>
              <a:rPr lang="el-GR" sz="1600" b="1" dirty="0" smtClean="0"/>
              <a:t>Εισβολή βακτηρίων</a:t>
            </a:r>
            <a:r>
              <a:rPr lang="el-GR" sz="1600" dirty="0" smtClean="0"/>
              <a:t>. Μεγαλύτερη και ταχύτερη αύξηση πολυμορφοπύρηνων λευκοκυττάρων και πρωτεϊνών στο ΕΝΥ. Το ΕΝΥ εμφανίζεται θολό και η νόσος ονομάζεται «</a:t>
            </a:r>
            <a:r>
              <a:rPr lang="el-GR" sz="1600" b="1" dirty="0" smtClean="0"/>
              <a:t>σηπτική μηνιγγίτιδα</a:t>
            </a:r>
            <a:r>
              <a:rPr lang="el-GR" sz="1600" dirty="0" smtClean="0"/>
              <a:t>».</a:t>
            </a:r>
            <a:endParaRPr lang="el-G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63688" y="1628800"/>
            <a:ext cx="5616624" cy="409342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Εγκεφαλίτιδα </a:t>
            </a:r>
          </a:p>
          <a:p>
            <a:endParaRPr lang="el-GR" dirty="0" smtClean="0"/>
          </a:p>
          <a:p>
            <a:r>
              <a:rPr lang="el-GR" sz="1600" dirty="0" smtClean="0"/>
              <a:t>Εγκεφαλίτιδα ονομάζεται η φλεγμονή του εγκεφάλου και μπορεί να οδηγήσει σε εγκεφαλικό απόστημα με πολλές επιπλοκές που μπορεί να είναι θανατηφόρες.</a:t>
            </a:r>
          </a:p>
          <a:p>
            <a:r>
              <a:rPr lang="el-GR" sz="1600" dirty="0" smtClean="0"/>
              <a:t>Αίτια: ιοί, βακτήρια, παράσιτα. Κύριο αίτιο οι ιοί</a:t>
            </a:r>
          </a:p>
          <a:p>
            <a:r>
              <a:rPr lang="el-GR" sz="1600" dirty="0" smtClean="0"/>
              <a:t>Διακρίνεται σε</a:t>
            </a:r>
          </a:p>
          <a:p>
            <a:r>
              <a:rPr lang="el-GR" sz="1600" b="1" dirty="0" smtClean="0"/>
              <a:t>Πρωτογενή:</a:t>
            </a:r>
            <a:r>
              <a:rPr lang="el-GR" sz="1600" dirty="0" smtClean="0"/>
              <a:t> το παθογόνο αίτιο εισέρχεται απευθείας στον εγκέφαλο. Είναι πιο σοβαρή νόσος</a:t>
            </a:r>
          </a:p>
          <a:p>
            <a:r>
              <a:rPr lang="el-GR" sz="1600" b="1" dirty="0" smtClean="0"/>
              <a:t>Δευτεροπαθή</a:t>
            </a:r>
            <a:r>
              <a:rPr lang="el-GR" sz="1600" dirty="0" smtClean="0"/>
              <a:t>: το παθογόνο αίτιο εισέρχεται από την συστηματική κυκλοφορία. Συνήθως είναι ηπιότερη. </a:t>
            </a:r>
          </a:p>
          <a:p>
            <a:r>
              <a:rPr lang="el-GR" sz="1600" dirty="0" smtClean="0"/>
              <a:t> </a:t>
            </a:r>
          </a:p>
          <a:p>
            <a:r>
              <a:rPr lang="el-GR" sz="1600" b="1" dirty="0" smtClean="0"/>
              <a:t>Συμπτώματα</a:t>
            </a:r>
            <a:r>
              <a:rPr lang="el-GR" sz="1600" dirty="0" smtClean="0"/>
              <a:t>: έντονος πονοκέφαλος, πυρετός, υπνηλία, ναυτία, έμετος, σπασμοί, ευαισθησία στο φως, δυσκαμψία του αυχένα, δερματικό εξάνθημα, δυσκολία στην ομιλία, παραισθήσεις, κόπωση, απώλεια όρεξης, ασταθές βάδισμα.</a:t>
            </a:r>
            <a:endParaRPr lang="el-G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67744" y="1628800"/>
            <a:ext cx="4464496" cy="21236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Εγκεφαλικό απόστημα</a:t>
            </a:r>
          </a:p>
          <a:p>
            <a:endParaRPr lang="el-GR" dirty="0" smtClean="0"/>
          </a:p>
          <a:p>
            <a:r>
              <a:rPr lang="el-GR" sz="1600" dirty="0" smtClean="0"/>
              <a:t>Η εντοπισμένη εγκεφαλίτιδα μπορεί να εξελιχθεί σε εγκεφαλικό απόστημα.</a:t>
            </a:r>
          </a:p>
          <a:p>
            <a:r>
              <a:rPr lang="el-GR" sz="1600" dirty="0" smtClean="0"/>
              <a:t>Το απόστημα περιχαρακώνεται από κάψα και συμπιέζει ή/και μετακινεί τις κοιλίες του εγκεφάλου με αποτέλεσμα τη δημιουργία οιδήματος στον εγκέφαλο.    </a:t>
            </a:r>
            <a:endParaRPr lang="el-GR" sz="1600" dirty="0"/>
          </a:p>
        </p:txBody>
      </p:sp>
      <p:sp>
        <p:nvSpPr>
          <p:cNvPr id="3" name="2 - TextBox"/>
          <p:cNvSpPr txBox="1"/>
          <p:nvPr/>
        </p:nvSpPr>
        <p:spPr>
          <a:xfrm>
            <a:off x="2267744" y="4149080"/>
            <a:ext cx="4464496" cy="1908215"/>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 θεραπεία εγκεφαλικού αποστήματος</a:t>
            </a:r>
          </a:p>
          <a:p>
            <a:endParaRPr lang="el-GR" dirty="0" smtClean="0"/>
          </a:p>
          <a:p>
            <a:r>
              <a:rPr lang="el-GR" sz="1600" dirty="0" smtClean="0"/>
              <a:t>Η διάγνωση γίνεται κυρίως με ακτινολογικές  εξετάσεις και από την κλινική εικόνα.</a:t>
            </a:r>
          </a:p>
          <a:p>
            <a:r>
              <a:rPr lang="el-GR" sz="1600" dirty="0" smtClean="0"/>
              <a:t>Η θεραπεία περιλαμβάνει χειρουργική παροχέτευση και αντιβιοθεραπεία.</a:t>
            </a:r>
            <a:endParaRPr lang="el-G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descr="C:\Documents and Settings\Eleni\Επιφάνεια εργασίας\Μηνιγγίτιδα+Ασθένεια+που+οφείλεται+στην+είσοδο+βακτηρίων+ή+ιών+στο+εγκεφαλονωτιαίο+υγρό+προκαλείται+φλεγμονή+των+μηνίγγων..jpg"/>
          <p:cNvPicPr>
            <a:picLocks noChangeAspect="1" noChangeArrowheads="1"/>
          </p:cNvPicPr>
          <p:nvPr/>
        </p:nvPicPr>
        <p:blipFill>
          <a:blip r:embed="rId2" cstate="print"/>
          <a:srcRect l="53932" t="16926"/>
          <a:stretch>
            <a:fillRect/>
          </a:stretch>
        </p:blipFill>
        <p:spPr bwMode="auto">
          <a:xfrm>
            <a:off x="4716016" y="1700808"/>
            <a:ext cx="4176464" cy="4896544"/>
          </a:xfrm>
          <a:prstGeom prst="rect">
            <a:avLst/>
          </a:prstGeom>
          <a:noFill/>
        </p:spPr>
      </p:pic>
      <p:sp>
        <p:nvSpPr>
          <p:cNvPr id="3" name="2 - TextBox"/>
          <p:cNvSpPr txBox="1"/>
          <p:nvPr/>
        </p:nvSpPr>
        <p:spPr>
          <a:xfrm>
            <a:off x="107504" y="2000240"/>
            <a:ext cx="4320480" cy="261610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Οξεία μηνιγγίτιδα</a:t>
            </a:r>
          </a:p>
          <a:p>
            <a:pPr algn="ctr"/>
            <a:endParaRPr lang="el-GR" b="1" dirty="0" smtClean="0"/>
          </a:p>
          <a:p>
            <a:r>
              <a:rPr lang="el-GR" sz="1600" dirty="0" smtClean="0"/>
              <a:t>Οξεία φλεγμονή των μηνίγγων. Οφείλεται σε λοιμώδεις ή σε άλλους παράγοντες, όπως είναι οι τραυματισμοί ή οι όγκοι</a:t>
            </a:r>
            <a:r>
              <a:rPr lang="en-US" sz="1600" dirty="0" smtClean="0"/>
              <a:t>.</a:t>
            </a:r>
          </a:p>
          <a:p>
            <a:r>
              <a:rPr lang="el-GR" sz="1600" dirty="0" smtClean="0"/>
              <a:t>Μπορεί να εξελιχθεί σε εγκεφαλικό απόστημα, που στη συνέχεια πιθανόν να προκαλέσει διαδοχικές βλάβες</a:t>
            </a:r>
            <a:r>
              <a:rPr lang="en-US" sz="1600" dirty="0" smtClean="0"/>
              <a:t>.</a:t>
            </a:r>
            <a:endParaRPr lang="el-GR" sz="1600" dirty="0" smtClean="0"/>
          </a:p>
          <a:p>
            <a:r>
              <a:rPr lang="el-GR" sz="1600" dirty="0" smtClean="0"/>
              <a:t>Οι λοιμώδεις παράγοντες μεταδίδονται με το φίλημα, το βήχα ή το φτάρνισμα.</a:t>
            </a:r>
            <a:endParaRPr lang="el-GR"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Eleni\Τα έγγραφά μου\Downloads\054.jpg"/>
          <p:cNvPicPr>
            <a:picLocks noChangeAspect="1" noChangeArrowheads="1"/>
          </p:cNvPicPr>
          <p:nvPr/>
        </p:nvPicPr>
        <p:blipFill>
          <a:blip r:embed="rId2" cstate="print"/>
          <a:srcRect/>
          <a:stretch>
            <a:fillRect/>
          </a:stretch>
        </p:blipFill>
        <p:spPr bwMode="auto">
          <a:xfrm>
            <a:off x="3491880" y="1412776"/>
            <a:ext cx="4896544" cy="5112568"/>
          </a:xfrm>
          <a:prstGeom prst="rect">
            <a:avLst/>
          </a:prstGeom>
          <a:noFill/>
        </p:spPr>
      </p:pic>
      <p:sp>
        <p:nvSpPr>
          <p:cNvPr id="4" name="3 - TextBox"/>
          <p:cNvSpPr txBox="1"/>
          <p:nvPr/>
        </p:nvSpPr>
        <p:spPr>
          <a:xfrm>
            <a:off x="179512" y="1988840"/>
            <a:ext cx="3168352" cy="369332"/>
          </a:xfrm>
          <a:prstGeom prst="rect">
            <a:avLst/>
          </a:prstGeom>
          <a:solidFill>
            <a:schemeClr val="tx2">
              <a:lumMod val="40000"/>
              <a:lumOff val="6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Συμπτώματα μηνιγγίτιδας</a:t>
            </a:r>
            <a:endParaRPr lang="el-G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14282" y="1142984"/>
          <a:ext cx="6096000" cy="42164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Μικροοργανισμοί που προκαλούν μηνιγγίτιδα</a:t>
                      </a:r>
                      <a:endParaRPr lang="el-GR" dirty="0"/>
                    </a:p>
                  </a:txBody>
                  <a:tcPr/>
                </a:tc>
                <a:tc hMerge="1">
                  <a:txBody>
                    <a:bodyPr/>
                    <a:lstStyle/>
                    <a:p>
                      <a:endParaRPr lang="el-GR" dirty="0"/>
                    </a:p>
                  </a:txBody>
                  <a:tcPr/>
                </a:tc>
              </a:tr>
              <a:tr h="370840">
                <a:tc>
                  <a:txBody>
                    <a:bodyPr/>
                    <a:lstStyle/>
                    <a:p>
                      <a:r>
                        <a:rPr lang="el-GR" sz="1400" dirty="0" smtClean="0"/>
                        <a:t>Βακτήρια </a:t>
                      </a:r>
                      <a:endParaRPr lang="el-GR" sz="1400" dirty="0"/>
                    </a:p>
                  </a:txBody>
                  <a:tcPr/>
                </a:tc>
                <a:tc>
                  <a:txBody>
                    <a:bodyPr/>
                    <a:lstStyle/>
                    <a:p>
                      <a:r>
                        <a:rPr lang="el-GR" sz="1400" i="0" dirty="0" smtClean="0"/>
                        <a:t>Ναϊσσέρια</a:t>
                      </a:r>
                      <a:r>
                        <a:rPr lang="el-GR" sz="1400" i="0" baseline="0" dirty="0" smtClean="0"/>
                        <a:t> της μηνιγγίτιδας</a:t>
                      </a:r>
                    </a:p>
                    <a:p>
                      <a:r>
                        <a:rPr lang="el-GR" sz="1400" i="0" baseline="0" dirty="0" smtClean="0"/>
                        <a:t>Στρεπτόκοκκος της πνευμονίας</a:t>
                      </a:r>
                    </a:p>
                    <a:p>
                      <a:r>
                        <a:rPr lang="el-GR" sz="1400" i="0" baseline="0" dirty="0" smtClean="0"/>
                        <a:t>Αιμόφιλος</a:t>
                      </a:r>
                      <a:r>
                        <a:rPr lang="en-US" sz="1400" i="0" baseline="0" dirty="0" smtClean="0"/>
                        <a:t> influenzae (type b)</a:t>
                      </a:r>
                      <a:r>
                        <a:rPr lang="el-GR" sz="1400" i="0" baseline="0" dirty="0" smtClean="0"/>
                        <a:t> </a:t>
                      </a:r>
                      <a:endParaRPr lang="en-US" sz="1400" i="0" baseline="0" dirty="0" smtClean="0"/>
                    </a:p>
                    <a:p>
                      <a:r>
                        <a:rPr lang="en-US" sz="1400" i="1" baseline="0" dirty="0" smtClean="0"/>
                        <a:t>E. Coli, </a:t>
                      </a:r>
                      <a:r>
                        <a:rPr lang="el-GR" sz="1400" i="0" baseline="0" dirty="0" smtClean="0"/>
                        <a:t>και άλλα εντεροβακτηριακά</a:t>
                      </a:r>
                    </a:p>
                    <a:p>
                      <a:r>
                        <a:rPr lang="en-US" sz="1400" i="1" baseline="0" dirty="0" smtClean="0"/>
                        <a:t>Pseudomonas aeruginosa</a:t>
                      </a:r>
                    </a:p>
                    <a:p>
                      <a:r>
                        <a:rPr lang="en-US" sz="1400" i="1" baseline="0" dirty="0" smtClean="0"/>
                        <a:t>Acinetobacter</a:t>
                      </a:r>
                    </a:p>
                    <a:p>
                      <a:r>
                        <a:rPr lang="en-US" sz="1400" i="1" baseline="0" dirty="0" smtClean="0"/>
                        <a:t>Listeria  </a:t>
                      </a:r>
                      <a:r>
                        <a:rPr lang="el-GR" sz="1400" i="0" baseline="0" dirty="0" smtClean="0"/>
                        <a:t>η μονοκυτταρογόνος</a:t>
                      </a:r>
                    </a:p>
                    <a:p>
                      <a:r>
                        <a:rPr lang="el-GR" sz="1400" i="0" baseline="0" dirty="0" err="1" smtClean="0"/>
                        <a:t>Λεπτόσπειρες</a:t>
                      </a:r>
                      <a:endParaRPr lang="el-GR" sz="1400" i="0" baseline="0" dirty="0" smtClean="0"/>
                    </a:p>
                    <a:p>
                      <a:r>
                        <a:rPr lang="el-GR" sz="1400" i="0" baseline="0" dirty="0" smtClean="0"/>
                        <a:t>Μυκοβακτηρίδια</a:t>
                      </a:r>
                      <a:r>
                        <a:rPr lang="en-US" sz="1400" i="1" baseline="0" dirty="0" smtClean="0"/>
                        <a:t>  </a:t>
                      </a:r>
                      <a:endParaRPr lang="el-GR" sz="1400" i="1" dirty="0"/>
                    </a:p>
                  </a:txBody>
                  <a:tcPr/>
                </a:tc>
              </a:tr>
              <a:tr h="370840">
                <a:tc>
                  <a:txBody>
                    <a:bodyPr/>
                    <a:lstStyle/>
                    <a:p>
                      <a:r>
                        <a:rPr lang="el-GR" sz="1400" dirty="0" smtClean="0"/>
                        <a:t>Ιοί </a:t>
                      </a:r>
                      <a:endParaRPr lang="el-GR" sz="1400" dirty="0"/>
                    </a:p>
                  </a:txBody>
                  <a:tcPr/>
                </a:tc>
                <a:tc>
                  <a:txBody>
                    <a:bodyPr/>
                    <a:lstStyle/>
                    <a:p>
                      <a:r>
                        <a:rPr lang="el-GR" sz="1400" dirty="0" err="1" smtClean="0"/>
                        <a:t>Εντεροϊοί</a:t>
                      </a:r>
                      <a:endParaRPr lang="en-US" sz="1400" dirty="0" smtClean="0"/>
                    </a:p>
                    <a:p>
                      <a:r>
                        <a:rPr lang="en-US" sz="1400" i="1" baseline="0" dirty="0" smtClean="0"/>
                        <a:t>Coxsackie</a:t>
                      </a:r>
                    </a:p>
                    <a:p>
                      <a:r>
                        <a:rPr lang="en-US" sz="1400" i="1" baseline="0" dirty="0" smtClean="0"/>
                        <a:t>Poliovirus</a:t>
                      </a:r>
                    </a:p>
                    <a:p>
                      <a:r>
                        <a:rPr lang="el-GR" sz="1400" baseline="0" dirty="0" smtClean="0"/>
                        <a:t>Έρπητες κ.α.</a:t>
                      </a:r>
                      <a:endParaRPr lang="el-GR" sz="1400" dirty="0"/>
                    </a:p>
                  </a:txBody>
                  <a:tcPr/>
                </a:tc>
              </a:tr>
              <a:tr h="370840">
                <a:tc>
                  <a:txBody>
                    <a:bodyPr/>
                    <a:lstStyle/>
                    <a:p>
                      <a:r>
                        <a:rPr lang="el-GR" sz="1400" dirty="0" smtClean="0"/>
                        <a:t>Μύκητες</a:t>
                      </a:r>
                      <a:endParaRPr lang="el-GR" sz="1400" dirty="0"/>
                    </a:p>
                  </a:txBody>
                  <a:tcPr/>
                </a:tc>
                <a:tc>
                  <a:txBody>
                    <a:bodyPr/>
                    <a:lstStyle/>
                    <a:p>
                      <a:r>
                        <a:rPr lang="en-US" sz="1400" i="1" dirty="0" smtClean="0"/>
                        <a:t>Cryptococcus </a:t>
                      </a:r>
                      <a:r>
                        <a:rPr lang="en-US" sz="1400" i="1" dirty="0" err="1" smtClean="0"/>
                        <a:t>neoformans</a:t>
                      </a:r>
                      <a:endParaRPr lang="el-GR" sz="1400" i="1" dirty="0"/>
                    </a:p>
                  </a:txBody>
                  <a:tcPr/>
                </a:tc>
              </a:tr>
              <a:tr h="370840">
                <a:tc>
                  <a:txBody>
                    <a:bodyPr/>
                    <a:lstStyle/>
                    <a:p>
                      <a:r>
                        <a:rPr lang="el-GR" sz="1400" dirty="0" smtClean="0"/>
                        <a:t>Παράσιτα</a:t>
                      </a:r>
                      <a:r>
                        <a:rPr lang="el-GR" sz="1400" baseline="0" dirty="0" smtClean="0"/>
                        <a:t> </a:t>
                      </a:r>
                      <a:endParaRPr lang="el-GR" sz="1400" dirty="0"/>
                    </a:p>
                  </a:txBody>
                  <a:tcPr/>
                </a:tc>
                <a:tc>
                  <a:txBody>
                    <a:bodyPr/>
                    <a:lstStyle/>
                    <a:p>
                      <a:r>
                        <a:rPr lang="en-US" sz="1400" i="1" dirty="0" smtClean="0"/>
                        <a:t>Naegleria </a:t>
                      </a:r>
                      <a:r>
                        <a:rPr lang="en-US" sz="1400" i="1" dirty="0" err="1" smtClean="0"/>
                        <a:t>fowleri</a:t>
                      </a:r>
                      <a:endParaRPr lang="en-US" sz="1400" i="1" dirty="0" smtClean="0"/>
                    </a:p>
                    <a:p>
                      <a:r>
                        <a:rPr lang="en-US" sz="1400" i="1" dirty="0" err="1" smtClean="0"/>
                        <a:t>Enia</a:t>
                      </a:r>
                      <a:r>
                        <a:rPr lang="en-US" sz="1400" i="1" dirty="0" smtClean="0"/>
                        <a:t> </a:t>
                      </a:r>
                      <a:r>
                        <a:rPr lang="en-US" sz="1400" i="1" dirty="0" err="1" smtClean="0"/>
                        <a:t>solium</a:t>
                      </a:r>
                      <a:endParaRPr lang="el-GR" sz="1400" i="1" dirty="0"/>
                    </a:p>
                  </a:txBody>
                  <a:tcPr/>
                </a:tc>
              </a:tr>
            </a:tbl>
          </a:graphicData>
        </a:graphic>
      </p:graphicFrame>
      <p:sp>
        <p:nvSpPr>
          <p:cNvPr id="3" name="2 - TextBox"/>
          <p:cNvSpPr txBox="1"/>
          <p:nvPr/>
        </p:nvSpPr>
        <p:spPr>
          <a:xfrm>
            <a:off x="6429388" y="3717032"/>
            <a:ext cx="2571736" cy="1384995"/>
          </a:xfrm>
          <a:prstGeom prst="rect">
            <a:avLst/>
          </a:prstGeom>
          <a:noFill/>
          <a:ln>
            <a:solidFill>
              <a:srgbClr val="C00000"/>
            </a:solidFill>
          </a:ln>
        </p:spPr>
        <p:txBody>
          <a:bodyPr wrap="square" rtlCol="0">
            <a:spAutoFit/>
          </a:bodyPr>
          <a:lstStyle/>
          <a:p>
            <a:r>
              <a:rPr lang="el-GR" sz="1400" dirty="0" smtClean="0"/>
              <a:t>Η μηνιγγίτιδα που προκαλείται από ιούς, μυκοβακτηρίδια, </a:t>
            </a:r>
            <a:r>
              <a:rPr lang="el-GR" sz="1400" dirty="0" err="1" smtClean="0"/>
              <a:t>λεπτόσπειρα</a:t>
            </a:r>
            <a:r>
              <a:rPr lang="el-GR" sz="1400" dirty="0" smtClean="0"/>
              <a:t> και μύκητες ονομάζεται άσηπτη, γιατί στις συνηθισμένες καλλιέργειες το Ε.Ν.Υ. είναι στείρο</a:t>
            </a:r>
            <a:endParaRPr lang="el-GR" sz="1400" dirty="0"/>
          </a:p>
        </p:txBody>
      </p:sp>
      <p:sp>
        <p:nvSpPr>
          <p:cNvPr id="4" name="3 - TextBox"/>
          <p:cNvSpPr txBox="1"/>
          <p:nvPr/>
        </p:nvSpPr>
        <p:spPr>
          <a:xfrm>
            <a:off x="6444208" y="1916832"/>
            <a:ext cx="2520280" cy="1600438"/>
          </a:xfrm>
          <a:prstGeom prst="rect">
            <a:avLst/>
          </a:prstGeom>
          <a:noFill/>
          <a:ln>
            <a:solidFill>
              <a:srgbClr val="C00000"/>
            </a:solidFill>
          </a:ln>
        </p:spPr>
        <p:txBody>
          <a:bodyPr wrap="square" rtlCol="0">
            <a:spAutoFit/>
          </a:bodyPr>
          <a:lstStyle/>
          <a:p>
            <a:r>
              <a:rPr lang="el-GR" sz="1400" dirty="0" smtClean="0"/>
              <a:t>Στην οξεία μηνιγγίτιδα τα παθογόνα προέρχονται συχνά από τη χλωρίδα του οργανισμού, από τον κόλπο της μητέρας στα νεογνά, ή από συγχρωτισμό σε παιδιά της σχολικής ηλικίας.</a:t>
            </a:r>
            <a:endParaRPr lang="el-G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043608" y="1397000"/>
          <a:ext cx="7056784" cy="4765040"/>
        </p:xfrm>
        <a:graphic>
          <a:graphicData uri="http://schemas.openxmlformats.org/drawingml/2006/table">
            <a:tbl>
              <a:tblPr firstRow="1" bandRow="1">
                <a:tableStyleId>{5C22544A-7EE6-4342-B048-85BDC9FD1C3A}</a:tableStyleId>
              </a:tblPr>
              <a:tblGrid>
                <a:gridCol w="1800200"/>
                <a:gridCol w="2467430"/>
                <a:gridCol w="2789154"/>
              </a:tblGrid>
              <a:tr h="370840">
                <a:tc gridSpan="3">
                  <a:txBody>
                    <a:bodyPr/>
                    <a:lstStyle/>
                    <a:p>
                      <a:pPr algn="ctr"/>
                      <a:r>
                        <a:rPr lang="el-GR" dirty="0" smtClean="0"/>
                        <a:t>Αίτια οξεία βακτηριακής μηνιγγίτιδας, ανάλογα με την ηλικία</a:t>
                      </a:r>
                      <a:endParaRPr lang="el-GR" dirty="0"/>
                    </a:p>
                  </a:txBody>
                  <a:tcPr/>
                </a:tc>
                <a:tc hMerge="1">
                  <a:txBody>
                    <a:bodyPr/>
                    <a:lstStyle/>
                    <a:p>
                      <a:endParaRPr lang="el-GR" dirty="0"/>
                    </a:p>
                  </a:txBody>
                  <a:tcPr/>
                </a:tc>
                <a:tc hMerge="1">
                  <a:txBody>
                    <a:bodyPr/>
                    <a:lstStyle/>
                    <a:p>
                      <a:pPr algn="ctr"/>
                      <a:endParaRPr lang="el-GR" dirty="0"/>
                    </a:p>
                  </a:txBody>
                  <a:tcPr/>
                </a:tc>
              </a:tr>
              <a:tr h="370840">
                <a:tc>
                  <a:txBody>
                    <a:bodyPr/>
                    <a:lstStyle/>
                    <a:p>
                      <a:pPr algn="ctr"/>
                      <a:r>
                        <a:rPr lang="el-GR" b="1" dirty="0" smtClean="0"/>
                        <a:t>Ηλικία </a:t>
                      </a:r>
                      <a:endParaRPr lang="el-GR" b="1" dirty="0"/>
                    </a:p>
                  </a:txBody>
                  <a:tcPr/>
                </a:tc>
                <a:tc>
                  <a:txBody>
                    <a:bodyPr/>
                    <a:lstStyle/>
                    <a:p>
                      <a:pPr algn="ctr"/>
                      <a:r>
                        <a:rPr lang="el-GR" b="1" dirty="0" smtClean="0"/>
                        <a:t>Τρόπος μόλυνσης</a:t>
                      </a:r>
                      <a:endParaRPr lang="el-GR" b="1" dirty="0"/>
                    </a:p>
                  </a:txBody>
                  <a:tcPr/>
                </a:tc>
                <a:tc>
                  <a:txBody>
                    <a:bodyPr/>
                    <a:lstStyle/>
                    <a:p>
                      <a:pPr algn="ctr"/>
                      <a:r>
                        <a:rPr lang="el-GR" b="1" dirty="0" smtClean="0"/>
                        <a:t>Βακτήρια </a:t>
                      </a:r>
                      <a:endParaRPr lang="el-GR" b="1" dirty="0"/>
                    </a:p>
                  </a:txBody>
                  <a:tcPr/>
                </a:tc>
              </a:tr>
              <a:tr h="370840">
                <a:tc>
                  <a:txBody>
                    <a:bodyPr/>
                    <a:lstStyle/>
                    <a:p>
                      <a:r>
                        <a:rPr lang="el-GR" sz="1600" dirty="0" smtClean="0"/>
                        <a:t>Νεογνό </a:t>
                      </a:r>
                      <a:endParaRPr lang="el-GR" sz="1600" dirty="0"/>
                    </a:p>
                  </a:txBody>
                  <a:tcPr/>
                </a:tc>
                <a:tc>
                  <a:txBody>
                    <a:bodyPr/>
                    <a:lstStyle/>
                    <a:p>
                      <a:r>
                        <a:rPr lang="el-GR" sz="1600" dirty="0" smtClean="0"/>
                        <a:t>Από εισρόφηση κατά τον τοκετό</a:t>
                      </a:r>
                      <a:endParaRPr lang="el-GR" sz="1600" dirty="0"/>
                    </a:p>
                  </a:txBody>
                  <a:tcPr/>
                </a:tc>
                <a:tc>
                  <a:txBody>
                    <a:bodyPr/>
                    <a:lstStyle/>
                    <a:p>
                      <a:r>
                        <a:rPr lang="en-US" sz="1600" i="1" dirty="0" smtClean="0"/>
                        <a:t>E.</a:t>
                      </a:r>
                      <a:r>
                        <a:rPr lang="en-US" sz="1600" i="1" baseline="0" dirty="0" smtClean="0"/>
                        <a:t> coli, Streptococcus agalactiae, Listeria </a:t>
                      </a:r>
                      <a:r>
                        <a:rPr lang="el-GR" sz="1600" i="0" baseline="0" dirty="0" smtClean="0"/>
                        <a:t>η μονοκυτταρογόνος</a:t>
                      </a:r>
                      <a:endParaRPr lang="el-GR" sz="1600" i="1" dirty="0"/>
                    </a:p>
                  </a:txBody>
                  <a:tcPr/>
                </a:tc>
              </a:tr>
              <a:tr h="370840">
                <a:tc>
                  <a:txBody>
                    <a:bodyPr/>
                    <a:lstStyle/>
                    <a:p>
                      <a:r>
                        <a:rPr lang="el-GR" sz="1600" dirty="0" smtClean="0"/>
                        <a:t>6 μηνών – 6 ετών</a:t>
                      </a:r>
                      <a:endParaRPr lang="el-GR" sz="1600" dirty="0"/>
                    </a:p>
                  </a:txBody>
                  <a:tcPr/>
                </a:tc>
                <a:tc>
                  <a:txBody>
                    <a:bodyPr/>
                    <a:lstStyle/>
                    <a:p>
                      <a:r>
                        <a:rPr lang="el-GR" sz="1600" dirty="0" smtClean="0"/>
                        <a:t>Συνήθως από την </a:t>
                      </a:r>
                      <a:r>
                        <a:rPr lang="el-GR" sz="1600" dirty="0" err="1" smtClean="0"/>
                        <a:t>οροφοφαρυγγική</a:t>
                      </a:r>
                      <a:r>
                        <a:rPr lang="el-GR" sz="1600" dirty="0" smtClean="0"/>
                        <a:t> κοιλότητα γίνεται είσοδος στο αίμα και στη συνέχεια στις μήνιγγες</a:t>
                      </a:r>
                      <a:endParaRPr lang="el-GR" sz="1600" dirty="0"/>
                    </a:p>
                  </a:txBody>
                  <a:tcPr/>
                </a:tc>
                <a:tc>
                  <a:txBody>
                    <a:bodyPr/>
                    <a:lstStyle/>
                    <a:p>
                      <a:r>
                        <a:rPr lang="el-GR" sz="1600" dirty="0" smtClean="0"/>
                        <a:t>Αιμόφιλος </a:t>
                      </a:r>
                      <a:r>
                        <a:rPr lang="en-US" sz="1600" i="1" dirty="0" smtClean="0"/>
                        <a:t>influenzae (</a:t>
                      </a:r>
                      <a:r>
                        <a:rPr lang="en-US" sz="1600" i="0" dirty="0" smtClean="0"/>
                        <a:t>type B)</a:t>
                      </a:r>
                    </a:p>
                    <a:p>
                      <a:r>
                        <a:rPr lang="en-US" sz="1600" i="1" dirty="0" smtClean="0"/>
                        <a:t>Streptococcus pneumoniae</a:t>
                      </a:r>
                      <a:endParaRPr lang="el-GR" sz="1600" i="1" dirty="0" smtClean="0"/>
                    </a:p>
                    <a:p>
                      <a:r>
                        <a:rPr lang="el-GR" sz="1600" baseline="0" dirty="0" smtClean="0"/>
                        <a:t>Ναϊσσέρια της μηνιγγίτιδας </a:t>
                      </a:r>
                      <a:endParaRPr lang="el-GR" sz="1600" dirty="0"/>
                    </a:p>
                  </a:txBody>
                  <a:tcPr/>
                </a:tc>
              </a:tr>
              <a:tr h="370840">
                <a:tc>
                  <a:txBody>
                    <a:bodyPr/>
                    <a:lstStyle/>
                    <a:p>
                      <a:r>
                        <a:rPr lang="el-GR" sz="1600" dirty="0" smtClean="0"/>
                        <a:t>6 ετών – 35 ετών</a:t>
                      </a:r>
                      <a:endParaRPr lang="el-GR" sz="1600" dirty="0"/>
                    </a:p>
                  </a:txBody>
                  <a:tcPr/>
                </a:tc>
                <a:tc>
                  <a:txBody>
                    <a:bodyPr/>
                    <a:lstStyle/>
                    <a:p>
                      <a:r>
                        <a:rPr lang="el-GR" sz="1600" dirty="0" smtClean="0"/>
                        <a:t>Συνήθως</a:t>
                      </a:r>
                      <a:r>
                        <a:rPr lang="el-GR" sz="1600" baseline="0" dirty="0" smtClean="0"/>
                        <a:t> όπως παραπάνω</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Streptococcus pneumoniae</a:t>
                      </a:r>
                      <a:endParaRPr lang="el-GR" sz="1600" i="1" dirty="0" smtClean="0"/>
                    </a:p>
                    <a:p>
                      <a:r>
                        <a:rPr lang="el-GR" sz="1600" i="0" dirty="0" smtClean="0"/>
                        <a:t>Μηνιγγιτιδόκοκκος</a:t>
                      </a:r>
                    </a:p>
                    <a:p>
                      <a:r>
                        <a:rPr lang="el-GR" sz="1600" i="0" dirty="0" smtClean="0"/>
                        <a:t>Χρυσίζων σταφυλόκοκκος (σε τοξικομανείς)</a:t>
                      </a:r>
                      <a:endParaRPr lang="el-GR" sz="1600" i="0" dirty="0"/>
                    </a:p>
                  </a:txBody>
                  <a:tcPr/>
                </a:tc>
              </a:tr>
              <a:tr h="370840">
                <a:tc>
                  <a:txBody>
                    <a:bodyPr/>
                    <a:lstStyle/>
                    <a:p>
                      <a:r>
                        <a:rPr lang="el-GR" sz="1600" dirty="0" smtClean="0"/>
                        <a:t>35 ετών και άνω</a:t>
                      </a:r>
                      <a:endParaRPr lang="el-GR" sz="1600" dirty="0"/>
                    </a:p>
                  </a:txBody>
                  <a:tcPr/>
                </a:tc>
                <a:tc>
                  <a:txBody>
                    <a:bodyPr/>
                    <a:lstStyle/>
                    <a:p>
                      <a:r>
                        <a:rPr lang="el-GR" sz="1600" dirty="0" smtClean="0"/>
                        <a:t>Από τον φάρυγγα</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Streptococcus pneumoniae</a:t>
                      </a:r>
                      <a:endParaRPr lang="el-G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smtClean="0"/>
                        <a:t>Μηνιγγιτιδόκοκκος</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Αιμόφιλος </a:t>
                      </a:r>
                      <a:r>
                        <a:rPr lang="en-US" sz="1600" i="1" dirty="0" smtClean="0"/>
                        <a:t>influenzae (</a:t>
                      </a:r>
                      <a:r>
                        <a:rPr lang="en-US" sz="1600" i="0" dirty="0" smtClean="0"/>
                        <a:t>type B)</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23728" y="1772816"/>
            <a:ext cx="4824536" cy="310854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Εισβολή λοιμογόνων παραγόντων στο ΚΝΣ</a:t>
            </a:r>
          </a:p>
          <a:p>
            <a:endParaRPr lang="el-GR" b="1" dirty="0" smtClean="0"/>
          </a:p>
          <a:p>
            <a:r>
              <a:rPr lang="el-GR" sz="1600" dirty="0" smtClean="0"/>
              <a:t>Οι λοιμογόνοι παράγοντες εισβάλουν στο ΚΝΣ μέσω των:</a:t>
            </a:r>
          </a:p>
          <a:p>
            <a:r>
              <a:rPr lang="el-GR" sz="1600" b="1" dirty="0" smtClean="0"/>
              <a:t>Αιμοφόρων αγγείων</a:t>
            </a:r>
            <a:r>
              <a:rPr lang="el-GR" sz="1600" dirty="0" smtClean="0"/>
              <a:t>. Είναι η πιο συχνή εισβολή για πολλούς παθογόνους παράγοντες, όπως ο ιός της πολιομυελίτιδας, ο μηνιγγιτιδόκοκκος κα.</a:t>
            </a:r>
          </a:p>
          <a:p>
            <a:r>
              <a:rPr lang="el-GR" sz="1600" b="1" dirty="0" smtClean="0"/>
              <a:t>Των περιφερικών νεύρων</a:t>
            </a:r>
            <a:r>
              <a:rPr lang="el-GR" sz="1600" dirty="0" smtClean="0"/>
              <a:t>. Είναι πιο σπάνια. Μέσω των νεύρων εισβάλει ο ιός του απλού έρπητα, της ανεμοβλογιάς-έρπητα ζωστήρα και της λύσσας.</a:t>
            </a:r>
          </a:p>
          <a:p>
            <a:r>
              <a:rPr lang="el-GR" sz="1600" b="1" dirty="0" smtClean="0"/>
              <a:t>Τοπική εισβολή</a:t>
            </a:r>
            <a:r>
              <a:rPr lang="el-GR" sz="1600" dirty="0" smtClean="0"/>
              <a:t>. Μπορεί να συμβεί από μολυσμένα αυτιά, παραρρίνιους κόλπους, τοπικό τραύμα, κα</a:t>
            </a:r>
            <a:endParaRPr lang="el-GR"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1586403"/>
            <a:ext cx="4392488" cy="335476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Αιματογενής εισβολή</a:t>
            </a:r>
          </a:p>
          <a:p>
            <a:pPr algn="ctr"/>
            <a:endParaRPr lang="el-GR" b="1" dirty="0" smtClean="0"/>
          </a:p>
          <a:p>
            <a:r>
              <a:rPr lang="el-GR" sz="1600" dirty="0" smtClean="0"/>
              <a:t>Η αιματογενής εισβολή παρεμποδίζεται από:</a:t>
            </a:r>
          </a:p>
          <a:p>
            <a:r>
              <a:rPr lang="el-GR" sz="1600" dirty="0" smtClean="0"/>
              <a:t>Τον </a:t>
            </a:r>
            <a:r>
              <a:rPr lang="el-GR" sz="1600" b="1" dirty="0" smtClean="0"/>
              <a:t>αιματοεγκεφαλικό φραγμό </a:t>
            </a:r>
            <a:r>
              <a:rPr lang="el-GR" sz="1600" dirty="0" smtClean="0"/>
              <a:t>που αποτελείται στενά συνδεδεμένα ενδοθηλιακά κύτταρα που περιβάλλονται από νευρογλοιακές αποφύσεις. Τα μικρόβια που τον διαπερνούν προκαλούν εγκεφαλίτιδα.</a:t>
            </a:r>
          </a:p>
          <a:p>
            <a:r>
              <a:rPr lang="el-GR" sz="1600" dirty="0" smtClean="0"/>
              <a:t>Τον </a:t>
            </a:r>
            <a:r>
              <a:rPr lang="el-GR" sz="1600" b="1" dirty="0" smtClean="0"/>
              <a:t>φραγμό αίματος-εγκεφαλονωτιαίου υγρού</a:t>
            </a:r>
            <a:r>
              <a:rPr lang="el-GR" sz="1600" dirty="0" smtClean="0"/>
              <a:t> που αποτελείται από το επιθήλιο των αγγείων και τα στενά διατεταγμένα επιθηλιακά κύτταρα του </a:t>
            </a:r>
            <a:r>
              <a:rPr lang="el-GR" sz="1600" dirty="0" err="1" smtClean="0"/>
              <a:t>χορειοειδούς</a:t>
            </a:r>
            <a:r>
              <a:rPr lang="el-GR" sz="1600" dirty="0" smtClean="0"/>
              <a:t> πλέγματος. Τα μικρόβια που τον διαπερνούν προκαλούν μηνιγγίτιδα.</a:t>
            </a:r>
            <a:endParaRPr lang="el-GR" sz="1600" dirty="0"/>
          </a:p>
        </p:txBody>
      </p:sp>
      <p:sp>
        <p:nvSpPr>
          <p:cNvPr id="3" name="2 - TextBox"/>
          <p:cNvSpPr txBox="1"/>
          <p:nvPr/>
        </p:nvSpPr>
        <p:spPr>
          <a:xfrm>
            <a:off x="5148064" y="1628800"/>
            <a:ext cx="3816424" cy="313932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Τρόποι παράκαμψης των φραγμών από τα μικρόβια</a:t>
            </a:r>
          </a:p>
          <a:p>
            <a:endParaRPr lang="el-GR" dirty="0" smtClean="0"/>
          </a:p>
          <a:p>
            <a:r>
              <a:rPr lang="el-GR" sz="1600" dirty="0" smtClean="0"/>
              <a:t>Τα μικρόβια διαπερνούν τους φραγμούς με διάφορους τρόπους:</a:t>
            </a:r>
          </a:p>
          <a:p>
            <a:pPr>
              <a:buFont typeface="Wingdings" pitchFamily="2" charset="2"/>
              <a:buChar char="§"/>
            </a:pPr>
            <a:r>
              <a:rPr lang="el-GR" sz="1600" dirty="0" smtClean="0"/>
              <a:t>Αναπτυσσόμενα κατά μήκος τους και προσβάλλοντας τα κύτταρα που αποτελούν τον φραγμό.</a:t>
            </a:r>
          </a:p>
          <a:p>
            <a:pPr>
              <a:buFont typeface="Wingdings" pitchFamily="2" charset="2"/>
              <a:buChar char="§"/>
            </a:pPr>
            <a:r>
              <a:rPr lang="el-GR" sz="1600" dirty="0" smtClean="0"/>
              <a:t>Παθητικά μεταφερόμενα σε ενδοκυττάρια κενοτόπια.</a:t>
            </a:r>
          </a:p>
          <a:p>
            <a:pPr>
              <a:buFont typeface="Wingdings" pitchFamily="2" charset="2"/>
              <a:buChar char="§"/>
            </a:pPr>
            <a:r>
              <a:rPr lang="el-GR" sz="1600" dirty="0" smtClean="0"/>
              <a:t>Μεταφερόμενα από μολυσμένα λευκοκύτταρα.</a:t>
            </a:r>
            <a:endParaRPr lang="el-GR" sz="1600" dirty="0"/>
          </a:p>
        </p:txBody>
      </p:sp>
      <p:sp>
        <p:nvSpPr>
          <p:cNvPr id="4" name="3 - TextBox"/>
          <p:cNvSpPr txBox="1"/>
          <p:nvPr/>
        </p:nvSpPr>
        <p:spPr>
          <a:xfrm>
            <a:off x="5148064" y="4941168"/>
            <a:ext cx="3816424" cy="156966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Βακτήρια που διαπερνούν τον αιματοεγκεφαλικό φραγμό κατά τη</a:t>
            </a:r>
            <a:r>
              <a:rPr lang="en-US" sz="1600" dirty="0" smtClean="0"/>
              <a:t> </a:t>
            </a:r>
            <a:r>
              <a:rPr lang="el-GR" sz="1600" dirty="0" smtClean="0"/>
              <a:t>διάρκεια βακτηριαιμίας:</a:t>
            </a:r>
          </a:p>
          <a:p>
            <a:r>
              <a:rPr lang="en-US" sz="1600" i="1" dirty="0" smtClean="0"/>
              <a:t>Neisseria </a:t>
            </a:r>
            <a:r>
              <a:rPr lang="en-US" sz="1600" i="1" dirty="0" err="1" smtClean="0"/>
              <a:t>meningitidis</a:t>
            </a:r>
            <a:endParaRPr lang="en-US" sz="1600" i="1" dirty="0" smtClean="0"/>
          </a:p>
          <a:p>
            <a:r>
              <a:rPr lang="en-US" sz="1600" i="1" dirty="0" smtClean="0"/>
              <a:t>Haemophilus influenzae</a:t>
            </a:r>
          </a:p>
          <a:p>
            <a:r>
              <a:rPr lang="en-US" sz="1600" i="1" dirty="0" smtClean="0"/>
              <a:t>Streptococcus pneumoniae</a:t>
            </a:r>
            <a:endParaRPr lang="el-GR" sz="1600" i="1" dirty="0"/>
          </a:p>
        </p:txBody>
      </p:sp>
      <p:sp>
        <p:nvSpPr>
          <p:cNvPr id="6" name="5 - TextBox"/>
          <p:cNvSpPr txBox="1"/>
          <p:nvPr/>
        </p:nvSpPr>
        <p:spPr>
          <a:xfrm>
            <a:off x="323528" y="5129897"/>
            <a:ext cx="4320480" cy="1323439"/>
          </a:xfrm>
          <a:prstGeom prst="rect">
            <a:avLst/>
          </a:prstGeom>
          <a:noFill/>
          <a:ln>
            <a:solidFill>
              <a:schemeClr val="accent1"/>
            </a:solidFill>
          </a:ln>
        </p:spPr>
        <p:txBody>
          <a:bodyPr wrap="square" rtlCol="0">
            <a:spAutoFit/>
          </a:bodyPr>
          <a:lstStyle/>
          <a:p>
            <a:r>
              <a:rPr lang="el-GR" sz="1600" b="1" dirty="0" smtClean="0"/>
              <a:t>Αιματοεγκεφαλικός φραγμός: </a:t>
            </a:r>
            <a:r>
              <a:rPr lang="el-GR" sz="1600" dirty="0" smtClean="0"/>
              <a:t>εκλεκτικός φραγμός που δεν επιτρέπει σε πολλές ουσίες που υπάρχουν στην κυκλοφορία του αίματος να περάσουν διαμέσου του τοιχώματος των τριχοειδών στον εγκεφαλικό ιστό.</a:t>
            </a:r>
            <a:endParaRPr lang="el-G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descr="C:\Documents and Settings\Eleni\Επιφάνεια εργασίας\Το+Κ.Ν.Σ.+αποτελείται+από+Εγκέφαλο.+νωτιαίο+μυελό.+Συντονίζει+όλες+τις+λειτουργίες+του+οργανισμού..jpg"/>
          <p:cNvPicPr>
            <a:picLocks noChangeAspect="1" noChangeArrowheads="1"/>
          </p:cNvPicPr>
          <p:nvPr/>
        </p:nvPicPr>
        <p:blipFill>
          <a:blip r:embed="rId2" cstate="print"/>
          <a:srcRect/>
          <a:stretch>
            <a:fillRect/>
          </a:stretch>
        </p:blipFill>
        <p:spPr bwMode="auto">
          <a:xfrm>
            <a:off x="1259632" y="1124744"/>
            <a:ext cx="6624736" cy="544522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07504" y="1966188"/>
            <a:ext cx="3779912"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r>
              <a:rPr lang="el-GR" sz="1600" dirty="0" smtClean="0"/>
              <a:t>Τα ελυτροφόρα βακτήρια </a:t>
            </a:r>
            <a:r>
              <a:rPr lang="en-US" sz="1600" i="1" dirty="0" smtClean="0"/>
              <a:t>Neisseria meningitides</a:t>
            </a:r>
            <a:r>
              <a:rPr lang="el-GR" sz="1600" i="1" dirty="0" smtClean="0"/>
              <a:t>,</a:t>
            </a:r>
            <a:r>
              <a:rPr lang="en-US" sz="1600" i="1" dirty="0" smtClean="0"/>
              <a:t>Haemophilus influenzae</a:t>
            </a:r>
            <a:r>
              <a:rPr lang="el-GR" sz="1600" i="1" dirty="0" smtClean="0"/>
              <a:t> </a:t>
            </a:r>
            <a:r>
              <a:rPr lang="el-GR" sz="1600" dirty="0" smtClean="0"/>
              <a:t>και</a:t>
            </a:r>
            <a:endParaRPr lang="en-US" sz="1600" dirty="0" smtClean="0"/>
          </a:p>
          <a:p>
            <a:r>
              <a:rPr lang="en-US" sz="1600" i="1" dirty="0" smtClean="0"/>
              <a:t>Streptococcus pneumoniae</a:t>
            </a:r>
            <a:r>
              <a:rPr lang="el-GR" sz="1600" i="1" dirty="0" smtClean="0"/>
              <a:t> </a:t>
            </a:r>
            <a:r>
              <a:rPr lang="el-GR" sz="1600" dirty="0" smtClean="0"/>
              <a:t>είναι υπεύθυνα για το 80-85% της οξείας μηνιγγίτιδας. Τα βακτήρια έχουν πολλούς κοινούς τοξικούς παράγοντες, όπως το έλυτρο, που τους δίνουν τη δυνατότητα να διαπερνούν τους εγκεφαλικούς φραγμούς και να προκαλούν μόλυνση.</a:t>
            </a:r>
          </a:p>
          <a:p>
            <a:r>
              <a:rPr lang="el-GR" sz="1600" dirty="0" smtClean="0"/>
              <a:t>Η οξεία βακτηριακή μηνιγγίτιδα είναι πιο σοβαρή, αλλά λιγότερο συχνή από την ιογενή μηνιγγίτιδα. </a:t>
            </a:r>
            <a:endParaRPr lang="el-GR" sz="1600" dirty="0"/>
          </a:p>
        </p:txBody>
      </p:sp>
      <p:graphicFrame>
        <p:nvGraphicFramePr>
          <p:cNvPr id="4" name="3 - Πίνακας"/>
          <p:cNvGraphicFramePr>
            <a:graphicFrameLocks noGrp="1"/>
          </p:cNvGraphicFramePr>
          <p:nvPr/>
        </p:nvGraphicFramePr>
        <p:xfrm>
          <a:off x="3995936" y="1830432"/>
          <a:ext cx="4932040" cy="3373120"/>
        </p:xfrm>
        <a:graphic>
          <a:graphicData uri="http://schemas.openxmlformats.org/drawingml/2006/table">
            <a:tbl>
              <a:tblPr firstRow="1" bandRow="1">
                <a:tableStyleId>{5C22544A-7EE6-4342-B048-85BDC9FD1C3A}</a:tableStyleId>
              </a:tblPr>
              <a:tblGrid>
                <a:gridCol w="1233010"/>
                <a:gridCol w="1137687"/>
                <a:gridCol w="1157695"/>
                <a:gridCol w="1403648"/>
              </a:tblGrid>
              <a:tr h="370840">
                <a:tc gridSpan="4">
                  <a:txBody>
                    <a:bodyPr/>
                    <a:lstStyle/>
                    <a:p>
                      <a:pPr algn="ctr"/>
                      <a:r>
                        <a:rPr lang="el-GR" dirty="0" smtClean="0"/>
                        <a:t>Λοιμογόνοι παράγοντες βακτηρίων που προκαλούν οξεία μηνιγγίτιδα</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rowSpan="2">
                  <a:txBody>
                    <a:bodyPr/>
                    <a:lstStyle/>
                    <a:p>
                      <a:r>
                        <a:rPr lang="el-GR" sz="1400" b="1" dirty="0" smtClean="0"/>
                        <a:t>Λοιμογόνος παράγοντας</a:t>
                      </a:r>
                      <a:endParaRPr lang="el-GR" sz="1400" b="1" dirty="0"/>
                    </a:p>
                  </a:txBody>
                  <a:tcPr/>
                </a:tc>
                <a:tc gridSpan="3">
                  <a:txBody>
                    <a:bodyPr/>
                    <a:lstStyle/>
                    <a:p>
                      <a:pPr algn="ctr"/>
                      <a:r>
                        <a:rPr lang="el-GR" sz="1400" b="1" dirty="0" smtClean="0"/>
                        <a:t>Παθογόνο βακτήριο</a:t>
                      </a:r>
                      <a:endParaRPr lang="el-GR" sz="1400" b="1" dirty="0"/>
                    </a:p>
                  </a:txBody>
                  <a:tcPr/>
                </a:tc>
                <a:tc hMerge="1">
                  <a:txBody>
                    <a:bodyPr/>
                    <a:lstStyle/>
                    <a:p>
                      <a:endParaRPr lang="el-GR" sz="1400" dirty="0"/>
                    </a:p>
                  </a:txBody>
                  <a:tcPr/>
                </a:tc>
                <a:tc hMerge="1">
                  <a:txBody>
                    <a:bodyPr/>
                    <a:lstStyle/>
                    <a:p>
                      <a:endParaRPr lang="el-GR" sz="1400" dirty="0"/>
                    </a:p>
                  </a:txBody>
                  <a:tcPr/>
                </a:tc>
              </a:tr>
              <a:tr h="370840">
                <a:tc vMerge="1">
                  <a:txBody>
                    <a:bodyPr/>
                    <a:lstStyle/>
                    <a:p>
                      <a:endParaRPr lang="el-GR" sz="1400" dirty="0"/>
                    </a:p>
                  </a:txBody>
                  <a:tcPr/>
                </a:tc>
                <a:tc>
                  <a:txBody>
                    <a:bodyPr/>
                    <a:lstStyle/>
                    <a:p>
                      <a:r>
                        <a:rPr lang="en-US" sz="1400" i="1" dirty="0" smtClean="0"/>
                        <a:t>Neisseria meningitides</a:t>
                      </a:r>
                      <a:endParaRPr lang="el-GR" sz="1400" i="1" dirty="0"/>
                    </a:p>
                  </a:txBody>
                  <a:tcPr/>
                </a:tc>
                <a:tc>
                  <a:txBody>
                    <a:bodyPr/>
                    <a:lstStyle/>
                    <a:p>
                      <a:r>
                        <a:rPr lang="en-US" sz="1400" i="1" dirty="0" smtClean="0"/>
                        <a:t>Haemophilus influenzae</a:t>
                      </a:r>
                      <a:endParaRPr lang="el-GR" sz="1400" i="1" dirty="0"/>
                    </a:p>
                  </a:txBody>
                  <a:tcPr/>
                </a:tc>
                <a:tc>
                  <a:txBody>
                    <a:bodyPr/>
                    <a:lstStyle/>
                    <a:p>
                      <a:r>
                        <a:rPr lang="en-US" sz="1400" i="1" dirty="0" smtClean="0"/>
                        <a:t>Streptococcus pneumonia</a:t>
                      </a:r>
                      <a:endParaRPr lang="el-GR" sz="1400" i="1" dirty="0"/>
                    </a:p>
                  </a:txBody>
                  <a:tcPr/>
                </a:tc>
              </a:tr>
              <a:tr h="370840">
                <a:tc>
                  <a:txBody>
                    <a:bodyPr/>
                    <a:lstStyle/>
                    <a:p>
                      <a:r>
                        <a:rPr lang="el-GR" sz="1400" dirty="0" smtClean="0"/>
                        <a:t>Έλυτρο </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r>
              <a:tr h="370840">
                <a:tc>
                  <a:txBody>
                    <a:bodyPr/>
                    <a:lstStyle/>
                    <a:p>
                      <a:r>
                        <a:rPr lang="el-GR" sz="1400" dirty="0" smtClean="0"/>
                        <a:t>Βλεφαρίδες</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r>
              <a:tr h="370840">
                <a:tc>
                  <a:txBody>
                    <a:bodyPr/>
                    <a:lstStyle/>
                    <a:p>
                      <a:r>
                        <a:rPr lang="el-GR" sz="1400" dirty="0" smtClean="0"/>
                        <a:t>Ενδοτοξίνη </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r>
              <a:tr h="370840">
                <a:tc>
                  <a:txBody>
                    <a:bodyPr/>
                    <a:lstStyle/>
                    <a:p>
                      <a:r>
                        <a:rPr lang="el-GR" sz="1400" dirty="0" smtClean="0"/>
                        <a:t>Πρωτεΐνες εξωτερικής μεμβράνης</a:t>
                      </a:r>
                      <a:endParaRPr lang="el-GR" sz="1400" dirty="0"/>
                    </a:p>
                  </a:txBody>
                  <a:tcPr/>
                </a:tc>
                <a:tc>
                  <a:txBody>
                    <a:bodyPr/>
                    <a:lstStyle/>
                    <a:p>
                      <a:pPr algn="ctr"/>
                      <a:endParaRPr lang="el-GR" sz="1400" dirty="0" smtClean="0"/>
                    </a:p>
                    <a:p>
                      <a:pPr algn="ctr"/>
                      <a:r>
                        <a:rPr lang="el-GR" sz="1400" dirty="0" smtClean="0"/>
                        <a:t>+</a:t>
                      </a:r>
                      <a:endParaRPr lang="el-GR" sz="1400" dirty="0"/>
                    </a:p>
                  </a:txBody>
                  <a:tcPr/>
                </a:tc>
                <a:tc>
                  <a:txBody>
                    <a:bodyPr/>
                    <a:lstStyle/>
                    <a:p>
                      <a:pPr algn="ctr"/>
                      <a:endParaRPr lang="el-GR" sz="1400" dirty="0" smtClean="0"/>
                    </a:p>
                    <a:p>
                      <a:pPr algn="ctr"/>
                      <a:r>
                        <a:rPr lang="el-GR" sz="1400" dirty="0" smtClean="0"/>
                        <a:t>+</a:t>
                      </a:r>
                      <a:endParaRPr lang="el-GR" sz="1400" dirty="0"/>
                    </a:p>
                  </a:txBody>
                  <a:tcPr/>
                </a:tc>
                <a:tc>
                  <a:txBody>
                    <a:bodyPr/>
                    <a:lstStyle/>
                    <a:p>
                      <a:pPr algn="ctr"/>
                      <a:endParaRPr lang="el-GR" sz="1400" dirty="0" smtClean="0"/>
                    </a:p>
                    <a:p>
                      <a:pPr algn="ctr"/>
                      <a:r>
                        <a:rPr lang="el-GR" sz="1400" dirty="0" smtClean="0"/>
                        <a:t>-</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907540"/>
            <a:ext cx="5040560" cy="369332"/>
          </a:xfrm>
          <a:prstGeom prst="rect">
            <a:avLst/>
          </a:prstGeom>
          <a:solidFill>
            <a:schemeClr val="tx2"/>
          </a:solidFill>
        </p:spPr>
        <p:txBody>
          <a:bodyPr wrap="square" rtlCol="0">
            <a:spAutoFit/>
          </a:bodyPr>
          <a:lstStyle/>
          <a:p>
            <a:pPr algn="ctr"/>
            <a:r>
              <a:rPr lang="en-US" b="1" i="1" dirty="0" smtClean="0">
                <a:solidFill>
                  <a:schemeClr val="bg1"/>
                </a:solidFill>
              </a:rPr>
              <a:t>Neisseria </a:t>
            </a:r>
            <a:r>
              <a:rPr lang="en-US" b="1" i="1" dirty="0" err="1" smtClean="0">
                <a:solidFill>
                  <a:schemeClr val="bg1"/>
                </a:solidFill>
              </a:rPr>
              <a:t>meningitidis</a:t>
            </a:r>
            <a:r>
              <a:rPr lang="en-US" b="1" i="1" dirty="0" smtClean="0">
                <a:solidFill>
                  <a:schemeClr val="bg1"/>
                </a:solidFill>
              </a:rPr>
              <a:t> </a:t>
            </a:r>
            <a:endParaRPr lang="el-GR" b="1" i="1" dirty="0">
              <a:solidFill>
                <a:schemeClr val="bg1"/>
              </a:solidFill>
            </a:endParaRPr>
          </a:p>
        </p:txBody>
      </p:sp>
      <p:sp>
        <p:nvSpPr>
          <p:cNvPr id="3" name="2 - TextBox"/>
          <p:cNvSpPr txBox="1"/>
          <p:nvPr/>
        </p:nvSpPr>
        <p:spPr>
          <a:xfrm>
            <a:off x="251520" y="2636912"/>
            <a:ext cx="5040560" cy="181588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1600" dirty="0" smtClean="0"/>
              <a:t>Gram (-)</a:t>
            </a:r>
            <a:r>
              <a:rPr lang="el-GR" sz="1600" dirty="0" smtClean="0"/>
              <a:t> διπλόκοκκος</a:t>
            </a:r>
          </a:p>
          <a:p>
            <a:r>
              <a:rPr lang="el-GR" sz="1600" dirty="0" smtClean="0"/>
              <a:t>Φέρει πολυσακχαριδικό έλυτρο και βλεφαρίδες</a:t>
            </a:r>
          </a:p>
          <a:p>
            <a:r>
              <a:rPr lang="el-GR" sz="1600" dirty="0" smtClean="0"/>
              <a:t>Υπάρχουν στο 20% περίπου του πληθυσμού, προσκολλημένο στο επιθήλιο του ρινοφάρυγγα, χωρίς να προκαλεί συμπτώματα. </a:t>
            </a:r>
          </a:p>
          <a:p>
            <a:r>
              <a:rPr lang="el-GR" sz="1600" dirty="0" smtClean="0"/>
              <a:t>Μπορεί να εισβάλει στο αίμα και να εγκατασταθεί στις μήνιγγες</a:t>
            </a:r>
            <a:endParaRPr lang="el-GR" sz="1600" dirty="0"/>
          </a:p>
        </p:txBody>
      </p:sp>
      <p:sp>
        <p:nvSpPr>
          <p:cNvPr id="1026" name="AutoShape 2" descr="Αποτέλεσμα εικόνας για neisseria meningitid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Αποτέλεσμα εικόνας για neisseria meningitid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3" name="Picture 9" descr="C:\Documents and Settings\Eleni\Επιφάνεια εργασίας\neisseria-meningitidis-K8HH4K.jpg"/>
          <p:cNvPicPr>
            <a:picLocks noChangeAspect="1" noChangeArrowheads="1"/>
          </p:cNvPicPr>
          <p:nvPr/>
        </p:nvPicPr>
        <p:blipFill>
          <a:blip r:embed="rId2" cstate="print"/>
          <a:srcRect r="416" b="8490"/>
          <a:stretch>
            <a:fillRect/>
          </a:stretch>
        </p:blipFill>
        <p:spPr bwMode="auto">
          <a:xfrm>
            <a:off x="5724128" y="1916832"/>
            <a:ext cx="3168352" cy="4104456"/>
          </a:xfrm>
          <a:prstGeom prst="rect">
            <a:avLst/>
          </a:prstGeom>
          <a:noFill/>
        </p:spPr>
      </p:pic>
      <p:sp>
        <p:nvSpPr>
          <p:cNvPr id="11" name="10 - TextBox"/>
          <p:cNvSpPr txBox="1"/>
          <p:nvPr/>
        </p:nvSpPr>
        <p:spPr>
          <a:xfrm>
            <a:off x="251520" y="4872062"/>
            <a:ext cx="5040560"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Εκτός από το ρινοφάρυγγα υγιών ατόμων, μπορεί επίσης να εντοπιστεί στους οφθαλμούς, τις αρθρώσεις, το περικάρδιο, το μυοκάρδιο, τους όρχεις και τους πνεύμονες.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3995936" y="2007999"/>
            <a:ext cx="4968552"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Αν διασπάσει τον επιθηλιακό φραγμό και εισέλθει στην κυκλοφορία του αίματος προκαλεί σηψαιμία με θνητότητα 20-50%</a:t>
            </a:r>
          </a:p>
          <a:p>
            <a:endParaRPr lang="el-GR" sz="1600" dirty="0" smtClean="0"/>
          </a:p>
          <a:p>
            <a:r>
              <a:rPr lang="el-GR" sz="1600" dirty="0" smtClean="0"/>
              <a:t>Αν από την κυκλοφορία του αίματος περάσει στο εγκεφαλονωτιαίο υγρό, προκαλεί μηνιγγίτιδα με θνητότητα  100% σε ασθενείς που δεν λαμβάνουν θεραπεία  και περίπου 10% σε ασθενείς που χορηγείται άμεση αντιβίωση.</a:t>
            </a:r>
          </a:p>
          <a:p>
            <a:endParaRPr lang="el-GR" sz="1600" dirty="0" smtClean="0"/>
          </a:p>
          <a:p>
            <a:r>
              <a:rPr lang="el-GR" sz="1600" dirty="0" smtClean="0"/>
              <a:t>Η μόλυνση με μηνιγγιτιδόκοκκο δεν εξελίσσεται πάντα σε μηνιγγίτιδα, αντίθετα μπορεί να προκαλέσει κεραυνοβόλο σηψαιμία ή μικροβιαιμία χωρίς μηνιγγίτιδα </a:t>
            </a:r>
            <a:endParaRPr lang="el-GR" sz="1600" dirty="0"/>
          </a:p>
        </p:txBody>
      </p:sp>
      <p:sp>
        <p:nvSpPr>
          <p:cNvPr id="4" name="3 - TextBox"/>
          <p:cNvSpPr txBox="1"/>
          <p:nvPr/>
        </p:nvSpPr>
        <p:spPr>
          <a:xfrm>
            <a:off x="251520" y="1988840"/>
            <a:ext cx="3600400"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Προκαλεί μηνιγγίτιδα κυρίως σε παιδιά από 6 μηνών έως 2 ετών και σε νεαρά ενήλικα άτομα.</a:t>
            </a:r>
          </a:p>
          <a:p>
            <a:endParaRPr lang="el-GR" sz="1600" dirty="0" smtClean="0"/>
          </a:p>
          <a:p>
            <a:r>
              <a:rPr lang="el-GR" sz="1600" dirty="0" smtClean="0"/>
              <a:t>Η νόσος μπορεί να εμφανιστεί με τη μορφή μεμονωμένων κρουσμάτων, αλλά και με την μορφή μικρών επιδημιών (πιο σπάνια).</a:t>
            </a:r>
          </a:p>
          <a:p>
            <a:endParaRPr lang="el-GR" sz="1600" dirty="0" smtClean="0"/>
          </a:p>
          <a:p>
            <a:r>
              <a:rPr lang="el-GR" sz="1600" dirty="0" smtClean="0"/>
              <a:t>Συνήθως, πηγή μόλυνσης είναι υγιής μικροβιοφορέας. Πιο σπάνια, η μετάδοση γίνεται από άτομα που πάσχουν μετά από στενή επαφή.</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graphicFrame>
        <p:nvGraphicFramePr>
          <p:cNvPr id="3" name="2 - Πίνακας"/>
          <p:cNvGraphicFramePr>
            <a:graphicFrameLocks noGrp="1"/>
          </p:cNvGraphicFramePr>
          <p:nvPr/>
        </p:nvGraphicFramePr>
        <p:xfrm>
          <a:off x="1259632" y="1052736"/>
          <a:ext cx="6600056" cy="4058920"/>
        </p:xfrm>
        <a:graphic>
          <a:graphicData uri="http://schemas.openxmlformats.org/drawingml/2006/table">
            <a:tbl>
              <a:tblPr firstRow="1" bandRow="1">
                <a:tableStyleId>{5C22544A-7EE6-4342-B048-85BDC9FD1C3A}</a:tableStyleId>
              </a:tblPr>
              <a:tblGrid>
                <a:gridCol w="3300028"/>
                <a:gridCol w="3300028"/>
              </a:tblGrid>
              <a:tr h="370840">
                <a:tc gridSpan="2">
                  <a:txBody>
                    <a:bodyPr/>
                    <a:lstStyle/>
                    <a:p>
                      <a:pPr algn="ctr"/>
                      <a:r>
                        <a:rPr lang="el-GR" dirty="0" smtClean="0">
                          <a:solidFill>
                            <a:schemeClr val="tx1"/>
                          </a:solidFill>
                        </a:rPr>
                        <a:t>Λοιμογόνοι παράγοντες</a:t>
                      </a:r>
                      <a:endParaRPr lang="el-GR" dirty="0">
                        <a:solidFill>
                          <a:schemeClr val="tx1"/>
                        </a:solidFill>
                      </a:endParaRPr>
                    </a:p>
                  </a:txBody>
                  <a:tcPr/>
                </a:tc>
                <a:tc hMerge="1">
                  <a:txBody>
                    <a:bodyPr/>
                    <a:lstStyle/>
                    <a:p>
                      <a:endParaRPr lang="el-GR" dirty="0"/>
                    </a:p>
                  </a:txBody>
                  <a:tcPr/>
                </a:tc>
              </a:tr>
              <a:tr h="370840">
                <a:tc>
                  <a:txBody>
                    <a:bodyPr/>
                    <a:lstStyle/>
                    <a:p>
                      <a:r>
                        <a:rPr lang="el-GR" sz="1600" dirty="0" smtClean="0"/>
                        <a:t>Πολυσακχαριδικό έλυτρο</a:t>
                      </a:r>
                      <a:endParaRPr lang="el-GR" sz="1600" dirty="0"/>
                    </a:p>
                  </a:txBody>
                  <a:tcPr/>
                </a:tc>
                <a:tc>
                  <a:txBody>
                    <a:bodyPr/>
                    <a:lstStyle/>
                    <a:p>
                      <a:r>
                        <a:rPr lang="el-GR" sz="1600" dirty="0" smtClean="0"/>
                        <a:t>Προστατεύει</a:t>
                      </a:r>
                      <a:r>
                        <a:rPr lang="el-GR" sz="1600" baseline="0" dirty="0" smtClean="0"/>
                        <a:t> το βακτήριο από τη φαγοκυττάρωση</a:t>
                      </a:r>
                      <a:endParaRPr lang="el-GR" sz="1600" dirty="0"/>
                    </a:p>
                  </a:txBody>
                  <a:tcPr/>
                </a:tc>
              </a:tr>
              <a:tr h="370840">
                <a:tc>
                  <a:txBody>
                    <a:bodyPr/>
                    <a:lstStyle/>
                    <a:p>
                      <a:r>
                        <a:rPr lang="el-GR" sz="1600" dirty="0" err="1" smtClean="0"/>
                        <a:t>Λιποολιγοσακχαρίτης</a:t>
                      </a:r>
                      <a:r>
                        <a:rPr lang="el-GR" sz="1600" dirty="0" smtClean="0"/>
                        <a:t> </a:t>
                      </a:r>
                      <a:r>
                        <a:rPr lang="el-GR" sz="1600" baseline="0" dirty="0" smtClean="0"/>
                        <a:t> ή ενδοτοξίνη της </a:t>
                      </a:r>
                      <a:r>
                        <a:rPr lang="en-US" sz="1600" i="1" baseline="0" dirty="0" smtClean="0"/>
                        <a:t>N. </a:t>
                      </a:r>
                      <a:r>
                        <a:rPr lang="en-US" sz="1600" i="1" baseline="0" dirty="0" err="1" smtClean="0"/>
                        <a:t>meningitidis</a:t>
                      </a:r>
                      <a:endParaRPr lang="el-GR" sz="1600" dirty="0"/>
                    </a:p>
                  </a:txBody>
                  <a:tcPr/>
                </a:tc>
                <a:tc>
                  <a:txBody>
                    <a:bodyPr/>
                    <a:lstStyle/>
                    <a:p>
                      <a:r>
                        <a:rPr lang="el-GR" sz="1600" dirty="0" smtClean="0"/>
                        <a:t>Μεταβάλει τον πολυσακχαρίτη</a:t>
                      </a:r>
                      <a:r>
                        <a:rPr lang="el-GR" sz="1600" baseline="0" dirty="0" smtClean="0"/>
                        <a:t> της εξωτερικής μεμβράνης και αντιδρά με τα κύτταρα του ξενιστή με αποτέλεσμα την παραγωγή κυτταροκινών, χημιοκινών, ιντερλευκίνης Ι και του παράγοντα νέκρωσης των όγκων</a:t>
                      </a:r>
                      <a:endParaRPr lang="el-GR" sz="1600" dirty="0"/>
                    </a:p>
                  </a:txBody>
                  <a:tcPr/>
                </a:tc>
              </a:tr>
              <a:tr h="370840">
                <a:tc>
                  <a:txBody>
                    <a:bodyPr/>
                    <a:lstStyle/>
                    <a:p>
                      <a:r>
                        <a:rPr lang="el-GR" sz="1600" dirty="0" smtClean="0"/>
                        <a:t>Πρωτεάση</a:t>
                      </a:r>
                      <a:r>
                        <a:rPr lang="el-GR" sz="1600" baseline="0" dirty="0" smtClean="0"/>
                        <a:t> της ανοσοσφαιρίνης Α</a:t>
                      </a:r>
                      <a:endParaRPr lang="el-GR" sz="1600" dirty="0"/>
                    </a:p>
                  </a:txBody>
                  <a:tcPr/>
                </a:tc>
                <a:tc>
                  <a:txBody>
                    <a:bodyPr/>
                    <a:lstStyle/>
                    <a:p>
                      <a:r>
                        <a:rPr lang="el-GR" sz="1600" dirty="0" smtClean="0"/>
                        <a:t>Συμβάλλει στην προσκόλληση στο βλεννογόνο του ανώτερου αναπνευστικού συστήματος διασπώντας την εκκριτική ανοσοσφαιρίνη Α (</a:t>
                      </a:r>
                      <a:r>
                        <a:rPr lang="en-US" sz="1600" dirty="0" err="1" smtClean="0"/>
                        <a:t>IgA</a:t>
                      </a:r>
                      <a:r>
                        <a:rPr lang="en-US" sz="1600" dirty="0" smtClean="0"/>
                        <a:t>)</a:t>
                      </a:r>
                      <a:endParaRPr lang="el-GR" sz="1600" dirty="0"/>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619672" y="404664"/>
            <a:ext cx="5832648"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Παθογένεια μηνιγγιτιδόκοκκου </a:t>
            </a:r>
            <a:endParaRPr lang="el-GR" b="1" dirty="0">
              <a:solidFill>
                <a:schemeClr val="bg1"/>
              </a:solidFill>
            </a:endParaRPr>
          </a:p>
        </p:txBody>
      </p:sp>
      <p:sp>
        <p:nvSpPr>
          <p:cNvPr id="4" name="3 - TextBox"/>
          <p:cNvSpPr txBox="1"/>
          <p:nvPr/>
        </p:nvSpPr>
        <p:spPr>
          <a:xfrm>
            <a:off x="1619672" y="1268760"/>
            <a:ext cx="5832648"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μόλυνση πραγματοποιείται μέσω σταγονιδίων από την αναπνευστική οδό</a:t>
            </a:r>
          </a:p>
          <a:p>
            <a:endParaRPr lang="el-GR" sz="1600" dirty="0" smtClean="0"/>
          </a:p>
          <a:p>
            <a:r>
              <a:rPr lang="el-GR" sz="1600" dirty="0" smtClean="0"/>
              <a:t>Αποίκιση του βλεννογόνου του ρινοφάρυγγα από το μικρόβιο, το οποίο γίνεται μέλος της χλωρίδας</a:t>
            </a:r>
          </a:p>
          <a:p>
            <a:endParaRPr lang="el-GR" sz="1600" dirty="0" smtClean="0"/>
          </a:p>
          <a:p>
            <a:r>
              <a:rPr lang="el-GR" sz="1600" dirty="0" smtClean="0"/>
              <a:t>Διείσδυση του μικροβίου από τον ρινοφάρυγγα στην κυκλοφορία του αίματος, διασπορά σε ολόκληρο τον οργανισμό ή εγκατάσταση σε ορισμένα σημεία, όπως οι μήνιγγες και οι αρθρώσεις</a:t>
            </a:r>
            <a:endParaRPr lang="el-GR" sz="1600" dirty="0"/>
          </a:p>
        </p:txBody>
      </p:sp>
      <p:sp>
        <p:nvSpPr>
          <p:cNvPr id="5" name="4 - TextBox"/>
          <p:cNvSpPr txBox="1"/>
          <p:nvPr/>
        </p:nvSpPr>
        <p:spPr>
          <a:xfrm>
            <a:off x="1619672" y="3754775"/>
            <a:ext cx="5832648"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Ο άνθρωπος είναι το μοναδικό φυσικό υποδόχο του μηνιγγιτιδόκοκκου</a:t>
            </a:r>
          </a:p>
          <a:p>
            <a:pPr>
              <a:buFont typeface="Wingdings" pitchFamily="2" charset="2"/>
              <a:buChar char="§"/>
            </a:pPr>
            <a:endParaRPr lang="el-GR" sz="1600" dirty="0" smtClean="0"/>
          </a:p>
          <a:p>
            <a:pPr>
              <a:buFont typeface="Wingdings" pitchFamily="2" charset="2"/>
              <a:buChar char="§"/>
            </a:pPr>
            <a:r>
              <a:rPr lang="el-GR" sz="1600" dirty="0" smtClean="0"/>
              <a:t>Δεν νοσούν όλα τα άτομα που μολύνονται. Σε περιοχές που δεν υπάρχει επιδημία 5-10% των ατόμων είναι φορείς του μικροβίου. Το ποσοστό αυξάνει σε 50-90% σε επιδημίες. Οι φορείς δεν νοσούν αλλά μεταδίδουν το μικρόβιο σε άλλα άτομα</a:t>
            </a:r>
          </a:p>
          <a:p>
            <a:pPr>
              <a:buFont typeface="Wingdings" pitchFamily="2" charset="2"/>
              <a:buChar char="§"/>
            </a:pPr>
            <a:endParaRPr lang="el-GR" sz="1600" dirty="0" smtClean="0"/>
          </a:p>
          <a:p>
            <a:pPr>
              <a:buFont typeface="Wingdings" pitchFamily="2" charset="2"/>
              <a:buChar char="§"/>
            </a:pPr>
            <a:r>
              <a:rPr lang="el-GR" sz="1600" dirty="0" smtClean="0"/>
              <a:t>Η νόσος εξαρτάται από την άμυνα του οργανισμού, κυρίως την παρουσία αντισωμάτων και το συμπλήρωμα</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504" y="1484784"/>
            <a:ext cx="5040560" cy="461664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Συμπτώματα της μηνιγγίτιδας από τον μηνιγγιτιδόκοκκο.</a:t>
            </a:r>
          </a:p>
          <a:p>
            <a:pPr algn="ctr"/>
            <a:endParaRPr lang="el-GR" b="1" dirty="0" smtClean="0"/>
          </a:p>
          <a:p>
            <a:r>
              <a:rPr lang="el-GR" sz="1600" dirty="0" smtClean="0"/>
              <a:t>Μετά από επώαση 1-3 ημερών, η έναρξη της μηνιγγίτιδας είναι αιφνίδια, με κυνάγχη, κεφαλαλγία, υπνηλία και σημεία μηνιγγίτιδας (πυρετός, ευερεθιστικότητα, αυχενική δυσκαμψία).</a:t>
            </a:r>
          </a:p>
          <a:p>
            <a:endParaRPr lang="el-GR" sz="1600" dirty="0" smtClean="0"/>
          </a:p>
          <a:p>
            <a:r>
              <a:rPr lang="el-GR" sz="1600" dirty="0" smtClean="0"/>
              <a:t>Συχνά, υπάρχει αιμορραγικό δερματικό εξάνθημα με πετέχιες, που αντανακλά την συνυπάρχουσα σηψαιμία.</a:t>
            </a:r>
          </a:p>
          <a:p>
            <a:r>
              <a:rPr lang="el-GR" sz="1600" dirty="0" smtClean="0"/>
              <a:t> Στο 35% περίπου των ασθενών, αυτή η σηψαιμία είναι κεραυνοβόλος, με επιπλοκές που οφείλονται στη διάχυτη ενδοαγγειακή πήξη, την τοξιναιμία και καταπληξία, καθώς και στη νεφρική ανεπάρκεια.</a:t>
            </a:r>
          </a:p>
          <a:p>
            <a:endParaRPr lang="el-GR" sz="1600" dirty="0" smtClean="0"/>
          </a:p>
          <a:p>
            <a:r>
              <a:rPr lang="el-GR" sz="1600" dirty="0" smtClean="0"/>
              <a:t>Η θνητότητα μπορεί να φτάσει το 100% αν ο ασθενείς παραμείνει χωρίς θεραπεία και στο 10% αν δοθεί θεραπεία. </a:t>
            </a:r>
            <a:endParaRPr lang="el-GR" sz="1600" dirty="0"/>
          </a:p>
        </p:txBody>
      </p:sp>
      <p:pic>
        <p:nvPicPr>
          <p:cNvPr id="5" name="Picture 2" descr="Αποτέλεσμα εικόνας για μηνιγγίτιδα"/>
          <p:cNvPicPr>
            <a:picLocks noChangeAspect="1" noChangeArrowheads="1"/>
          </p:cNvPicPr>
          <p:nvPr/>
        </p:nvPicPr>
        <p:blipFill>
          <a:blip r:embed="rId2" cstate="print"/>
          <a:srcRect/>
          <a:stretch>
            <a:fillRect/>
          </a:stretch>
        </p:blipFill>
        <p:spPr bwMode="auto">
          <a:xfrm>
            <a:off x="5414714" y="1283171"/>
            <a:ext cx="3333750" cy="48101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547664" y="1142742"/>
            <a:ext cx="6120680" cy="286232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a:t>
            </a:r>
          </a:p>
          <a:p>
            <a:r>
              <a:rPr lang="el-GR" sz="1600" dirty="0" smtClean="0"/>
              <a:t>Μικροσκόπηση άμεσου παρασκευάσματος και ανεύρεση </a:t>
            </a:r>
            <a:r>
              <a:rPr lang="en-US" sz="1600" dirty="0" smtClean="0"/>
              <a:t>Gram</a:t>
            </a:r>
            <a:r>
              <a:rPr lang="el-GR" sz="1600" dirty="0" smtClean="0"/>
              <a:t> (-) διπλόκοκκων</a:t>
            </a:r>
          </a:p>
          <a:p>
            <a:r>
              <a:rPr lang="el-GR" sz="1600" dirty="0" smtClean="0"/>
              <a:t>Καλλιέργεια δείγματος σε σοκολατόχρωμο άγαρ και απομόνωση ναϊσσεριών</a:t>
            </a:r>
          </a:p>
          <a:p>
            <a:r>
              <a:rPr lang="el-GR" sz="1600" dirty="0" smtClean="0"/>
              <a:t>Ταυτοποίηση του είδους της ναϊσσέριας με ζύμωση σακχάρων. Η </a:t>
            </a:r>
            <a:r>
              <a:rPr lang="en-US" sz="1600" i="1" dirty="0" smtClean="0"/>
              <a:t>N. meningitides</a:t>
            </a:r>
            <a:r>
              <a:rPr lang="el-GR" sz="1600" i="1" dirty="0" smtClean="0"/>
              <a:t> </a:t>
            </a:r>
            <a:r>
              <a:rPr lang="en-US" sz="1600" i="1" dirty="0" smtClean="0"/>
              <a:t> </a:t>
            </a:r>
            <a:r>
              <a:rPr lang="el-GR" sz="1600" dirty="0" smtClean="0"/>
              <a:t>ζυμώνει τη μαλτόζη και τη γλυκόζη, ενώ η</a:t>
            </a:r>
            <a:r>
              <a:rPr lang="el-GR" sz="1600" i="1" dirty="0" smtClean="0"/>
              <a:t> </a:t>
            </a:r>
            <a:r>
              <a:rPr lang="en-US" sz="1600" i="1" dirty="0" smtClean="0"/>
              <a:t>N. Gonorrhoeae</a:t>
            </a:r>
            <a:r>
              <a:rPr lang="el-GR" sz="1600" i="1" dirty="0" smtClean="0"/>
              <a:t> </a:t>
            </a:r>
            <a:r>
              <a:rPr lang="el-GR" sz="1600" dirty="0" smtClean="0"/>
              <a:t>ζυμώνει μόνο τη γλυκόζη.</a:t>
            </a:r>
          </a:p>
          <a:p>
            <a:r>
              <a:rPr lang="el-GR" sz="1600" dirty="0" smtClean="0"/>
              <a:t>η διάγνωση μπορεί να γίνει επίσης, με ανοσοφθορισμό, με συγκόλληση σωματιδίων </a:t>
            </a:r>
            <a:r>
              <a:rPr lang="en-US" sz="1600" dirty="0" smtClean="0"/>
              <a:t>latex</a:t>
            </a:r>
            <a:r>
              <a:rPr lang="el-GR" sz="1600" dirty="0" smtClean="0"/>
              <a:t>, με ηλεκτροφόριση αντιθέτου φοράς και με </a:t>
            </a:r>
            <a:r>
              <a:rPr lang="en-US" sz="1600" dirty="0" smtClean="0"/>
              <a:t>PCR</a:t>
            </a:r>
            <a:r>
              <a:rPr lang="el-GR" sz="1600" dirty="0" smtClean="0"/>
              <a:t> </a:t>
            </a:r>
            <a:r>
              <a:rPr lang="en-US" dirty="0" smtClean="0"/>
              <a:t> </a:t>
            </a:r>
            <a:r>
              <a:rPr lang="el-GR" dirty="0" smtClean="0"/>
              <a:t> </a:t>
            </a:r>
            <a:endParaRPr lang="el-GR" dirty="0"/>
          </a:p>
        </p:txBody>
      </p:sp>
      <p:sp>
        <p:nvSpPr>
          <p:cNvPr id="6" name="5 - TextBox"/>
          <p:cNvSpPr txBox="1"/>
          <p:nvPr/>
        </p:nvSpPr>
        <p:spPr>
          <a:xfrm>
            <a:off x="1547664" y="4175209"/>
            <a:ext cx="6120680"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διάγνωση του βακτηριακού αιτίου της μηνιγγίτιδας πρέπει να γίνει πολύ γρήγορα, ώστε να δοθεί κατάλληλη φαρμακευτική αγωγή και να ξεκινήσει </a:t>
            </a:r>
            <a:r>
              <a:rPr lang="el-GR" sz="1600" dirty="0" err="1" smtClean="0"/>
              <a:t>χημειοπροφύλαξη</a:t>
            </a:r>
            <a:r>
              <a:rPr lang="el-GR" sz="1600" dirty="0" smtClean="0"/>
              <a:t> σε όσα άτομα έχουν έρθει σε στενή επαφή με τον ασθενή.</a:t>
            </a:r>
          </a:p>
          <a:p>
            <a:r>
              <a:rPr lang="el-GR" sz="1600" dirty="0" smtClean="0"/>
              <a:t>Προκαταρκτικά αποτελέσματα της εξέτασης του ΕΝΥ πρέπει να υπάρχουν μέσα σε μία ώρα από την παραλαβή του δείγματος στο εργαστήριο και τα αποτελέσματα των καλλιεργειών του ΕΝΥ και του αίματος πρέπει να ακολουθήσουν εντός 24 ωρών.</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75656" y="1556792"/>
            <a:ext cx="6120680" cy="138499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Θεραπεία </a:t>
            </a:r>
          </a:p>
          <a:p>
            <a:r>
              <a:rPr lang="el-GR" sz="1600" dirty="0" smtClean="0"/>
              <a:t>Απαιτείται άμεση φαρμακευτική αντιμετώπιση. Η θεραπεία με αντιβιοτικά πρέπει να ξεκινά με την υποψία της διάγνωσης. Χορήγηση </a:t>
            </a:r>
            <a:r>
              <a:rPr lang="el-GR" sz="1600" dirty="0" err="1" smtClean="0"/>
              <a:t>κεφοταξίμη</a:t>
            </a:r>
            <a:r>
              <a:rPr lang="el-GR" sz="1600" dirty="0" smtClean="0"/>
              <a:t> ή </a:t>
            </a:r>
            <a:r>
              <a:rPr lang="el-GR" sz="1600" dirty="0" err="1" smtClean="0"/>
              <a:t>κεφτριαξόνη</a:t>
            </a:r>
            <a:r>
              <a:rPr lang="el-GR" sz="1600" dirty="0" smtClean="0"/>
              <a:t> (το βακτήριο έχει αποκτήσει ανθεκτικότητα στην πενικιλίνη</a:t>
            </a:r>
            <a:r>
              <a:rPr lang="el-GR" dirty="0" smtClean="0"/>
              <a:t>) </a:t>
            </a:r>
            <a:endParaRPr lang="el-GR" dirty="0"/>
          </a:p>
        </p:txBody>
      </p:sp>
      <p:sp>
        <p:nvSpPr>
          <p:cNvPr id="3" name="2 - TextBox"/>
          <p:cNvSpPr txBox="1"/>
          <p:nvPr/>
        </p:nvSpPr>
        <p:spPr>
          <a:xfrm>
            <a:off x="1475656" y="3140968"/>
            <a:ext cx="6120680" cy="160043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Πρόληψη </a:t>
            </a:r>
          </a:p>
          <a:p>
            <a:r>
              <a:rPr lang="el-GR" sz="1600" dirty="0" smtClean="0"/>
              <a:t>Σε νοσηλευτικό και ιατρικό προσωπικό, καθώς και σε άτομα που έχουν έρθει σε στενή επαφή με ασθενείς χορηγείται </a:t>
            </a:r>
            <a:r>
              <a:rPr lang="el-GR" sz="1600" dirty="0" err="1" smtClean="0"/>
              <a:t>ριφαμπικίνη</a:t>
            </a:r>
            <a:r>
              <a:rPr lang="el-GR" sz="1600" dirty="0" smtClean="0"/>
              <a:t> ή </a:t>
            </a:r>
            <a:r>
              <a:rPr lang="el-GR" sz="1600" dirty="0" err="1" smtClean="0"/>
              <a:t>σιπροφλοξασίνη</a:t>
            </a:r>
            <a:r>
              <a:rPr lang="el-GR" sz="1600" dirty="0" smtClean="0"/>
              <a:t>.</a:t>
            </a:r>
          </a:p>
          <a:p>
            <a:r>
              <a:rPr lang="el-GR" sz="1600" dirty="0" smtClean="0"/>
              <a:t>Υπάρχουν εμβόλια τα οποία είναι προστατευτικά της ομάδας του μικροβίου και διαρκούν το πολύ τρία έτη.</a:t>
            </a:r>
            <a:endParaRPr lang="el-G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Documents and Settings\Eleni\Επιφάνεια εργασίας\Haemophilus-influenzae.png"/>
          <p:cNvPicPr>
            <a:picLocks noChangeAspect="1" noChangeArrowheads="1"/>
          </p:cNvPicPr>
          <p:nvPr/>
        </p:nvPicPr>
        <p:blipFill>
          <a:blip r:embed="rId2" cstate="print"/>
          <a:srcRect/>
          <a:stretch>
            <a:fillRect/>
          </a:stretch>
        </p:blipFill>
        <p:spPr bwMode="auto">
          <a:xfrm>
            <a:off x="5076056" y="1981200"/>
            <a:ext cx="3816424" cy="2895600"/>
          </a:xfrm>
          <a:prstGeom prst="rect">
            <a:avLst/>
          </a:prstGeom>
          <a:noFill/>
        </p:spPr>
      </p:pic>
      <p:sp>
        <p:nvSpPr>
          <p:cNvPr id="3" name="2 - TextBox"/>
          <p:cNvSpPr txBox="1"/>
          <p:nvPr/>
        </p:nvSpPr>
        <p:spPr>
          <a:xfrm>
            <a:off x="251520" y="1844824"/>
            <a:ext cx="4608512"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Μικρά </a:t>
            </a:r>
            <a:r>
              <a:rPr lang="en-US" sz="1600" dirty="0" smtClean="0"/>
              <a:t>Gram (-)</a:t>
            </a:r>
            <a:r>
              <a:rPr lang="el-GR" sz="1600" dirty="0" smtClean="0"/>
              <a:t> κοκκοβακτηρίδια μεγέθους 0,2-0,3 Χ 1-2μ</a:t>
            </a:r>
            <a:r>
              <a:rPr lang="en-US" sz="1600" dirty="0" smtClean="0"/>
              <a:t>m</a:t>
            </a:r>
            <a:endParaRPr lang="el-GR" sz="1600" dirty="0" smtClean="0"/>
          </a:p>
          <a:p>
            <a:pPr>
              <a:buFont typeface="Wingdings" pitchFamily="2" charset="2"/>
              <a:buChar char="§"/>
            </a:pPr>
            <a:r>
              <a:rPr lang="el-GR" sz="1600" dirty="0" smtClean="0"/>
              <a:t>Ακίνητα</a:t>
            </a:r>
          </a:p>
          <a:p>
            <a:pPr>
              <a:buFont typeface="Wingdings" pitchFamily="2" charset="2"/>
              <a:buChar char="§"/>
            </a:pPr>
            <a:r>
              <a:rPr lang="el-GR" sz="1600" dirty="0" smtClean="0"/>
              <a:t>Αερόβια ή προαιρετικά αναερόβια</a:t>
            </a:r>
          </a:p>
          <a:p>
            <a:pPr>
              <a:buFont typeface="Wingdings" pitchFamily="2" charset="2"/>
              <a:buChar char="§"/>
            </a:pPr>
            <a:r>
              <a:rPr lang="el-GR" sz="1600" dirty="0" smtClean="0"/>
              <a:t>Δεν παράγουν σπόρια</a:t>
            </a:r>
          </a:p>
          <a:p>
            <a:pPr>
              <a:buFont typeface="Wingdings" pitchFamily="2" charset="2"/>
              <a:buChar char="§"/>
            </a:pPr>
            <a:r>
              <a:rPr lang="el-GR" sz="1600" dirty="0" smtClean="0"/>
              <a:t>Χρειάζονται ειδικές ουσίες για την ανάπτυξή τους και για το λόγο αυτό αναπτύσσονται σε εμπλουτισμένα θρεπτικά υλικά</a:t>
            </a:r>
          </a:p>
          <a:p>
            <a:pPr>
              <a:buFont typeface="Wingdings" pitchFamily="2" charset="2"/>
              <a:buChar char="§"/>
            </a:pPr>
            <a:r>
              <a:rPr lang="el-GR" sz="1600" dirty="0" smtClean="0"/>
              <a:t>Ορισμένα στελέχη δεν περιβάλλονται από έλυτρο και είναι μέλη της χλωρίδας του φάρυγγα υγιών ατόμων, ενώ άλλα στελέχη περιβάλλονται από πολυσακχαριδικό έλυτρο και μπορεί να εισβάλουν στο αίμα και να προσβάλουν τις μήνιγγες. </a:t>
            </a:r>
            <a:endParaRPr lang="el-GR" sz="1600" dirty="0"/>
          </a:p>
        </p:txBody>
      </p:sp>
      <p:sp>
        <p:nvSpPr>
          <p:cNvPr id="4" name="3 - TextBox"/>
          <p:cNvSpPr txBox="1"/>
          <p:nvPr/>
        </p:nvSpPr>
        <p:spPr>
          <a:xfrm>
            <a:off x="251520" y="1340768"/>
            <a:ext cx="4608512"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n-US" b="1" i="1" dirty="0" smtClean="0">
                <a:solidFill>
                  <a:schemeClr val="bg1"/>
                </a:solidFill>
              </a:rPr>
              <a:t>Haemophilus influenza</a:t>
            </a:r>
            <a:endParaRPr lang="el-GR" b="1" i="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980728"/>
            <a:ext cx="6984776"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i="1" dirty="0" smtClean="0">
                <a:solidFill>
                  <a:schemeClr val="bg1"/>
                </a:solidFill>
              </a:rPr>
              <a:t>Μηνιγγίτιδα από τον </a:t>
            </a:r>
            <a:r>
              <a:rPr lang="en-US" b="1" i="1" dirty="0" smtClean="0">
                <a:solidFill>
                  <a:schemeClr val="bg1"/>
                </a:solidFill>
              </a:rPr>
              <a:t>Haemophilus influenza</a:t>
            </a:r>
            <a:endParaRPr lang="el-GR" b="1" i="1" dirty="0">
              <a:solidFill>
                <a:schemeClr val="bg1"/>
              </a:solidFill>
            </a:endParaRPr>
          </a:p>
        </p:txBody>
      </p:sp>
      <p:sp>
        <p:nvSpPr>
          <p:cNvPr id="3" name="2 - TextBox"/>
          <p:cNvSpPr txBox="1"/>
          <p:nvPr/>
        </p:nvSpPr>
        <p:spPr>
          <a:xfrm>
            <a:off x="971600" y="1508586"/>
            <a:ext cx="6984776"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μηνιγγίτιδα από τον </a:t>
            </a:r>
            <a:r>
              <a:rPr lang="en-US" sz="1600" i="1" dirty="0" smtClean="0"/>
              <a:t>H. influenza</a:t>
            </a:r>
            <a:r>
              <a:rPr lang="el-GR" sz="1600" i="1" dirty="0" smtClean="0"/>
              <a:t> </a:t>
            </a:r>
            <a:r>
              <a:rPr lang="el-GR" sz="1600" dirty="0" smtClean="0"/>
              <a:t>αναπτύσσεται κυρίως σε παιδιά από 6 μηνών ως 3 ετών. Τα βρέφη μέχρι τον 3</a:t>
            </a:r>
            <a:r>
              <a:rPr lang="el-GR" sz="1600" baseline="30000" dirty="0" smtClean="0"/>
              <a:t>ο</a:t>
            </a:r>
            <a:r>
              <a:rPr lang="el-GR" sz="1600" dirty="0" smtClean="0"/>
              <a:t> – 4</a:t>
            </a:r>
            <a:r>
              <a:rPr lang="el-GR" sz="1600" baseline="30000" dirty="0" smtClean="0"/>
              <a:t>ο</a:t>
            </a:r>
            <a:r>
              <a:rPr lang="el-GR" sz="1600" dirty="0" smtClean="0"/>
              <a:t> μήνα της ζωής τους προστατεύονται από μητρικά αντισώματα  τα οποία όμως φθίνουν και το παιδί εμφανίζει ένα «παράθυρο» ευαισθησίας μέχρι να παράγει τα δικά του αντισώματα, συνήθως κατά το 2</a:t>
            </a:r>
            <a:r>
              <a:rPr lang="el-GR" sz="1600" baseline="30000" dirty="0" smtClean="0"/>
              <a:t>ο</a:t>
            </a:r>
            <a:r>
              <a:rPr lang="el-GR" sz="1600" dirty="0" smtClean="0"/>
              <a:t> – 3</a:t>
            </a:r>
            <a:r>
              <a:rPr lang="el-GR" sz="1600" baseline="30000" dirty="0" smtClean="0"/>
              <a:t>ο</a:t>
            </a:r>
            <a:r>
              <a:rPr lang="el-GR" sz="1600" dirty="0" smtClean="0"/>
              <a:t> έτος της ηλικίας τους.</a:t>
            </a:r>
          </a:p>
          <a:p>
            <a:endParaRPr lang="el-GR" sz="1600" dirty="0" smtClean="0"/>
          </a:p>
          <a:p>
            <a:r>
              <a:rPr lang="el-GR" sz="1600" dirty="0" smtClean="0"/>
              <a:t>Συνήθως αποτελεί επιπλοκή μέσης ωτίτιδας, παραρρινοκολπίτιδας ή πνευμονίας.</a:t>
            </a:r>
          </a:p>
          <a:p>
            <a:r>
              <a:rPr lang="el-GR" sz="1600" dirty="0" smtClean="0"/>
              <a:t>Η εγκατάσταση του μικροβίου στις μήνιγγες γίνεται αιματογενώς ή κατά συνέχεια ιστών.</a:t>
            </a:r>
          </a:p>
          <a:p>
            <a:r>
              <a:rPr lang="el-GR" sz="1600" dirty="0" smtClean="0"/>
              <a:t>Τα συμπτώματα τις πρώτες ώρες δεν εμφανίζουν ιδιαίτερα χαρακτηριστικά, αν και ορισμένοι ασθενείς πέφτουν σε κώμα στην αρχή της νόσου. Συνήθως, χαρακτηρίζεται από ελαφρά συμπτώματα από το ανώτερο αναπνευστικό τις πρώτες 1-3 ημέρες που ακολουθούνται από τα τυπικά συμπτώματα μηνιγγίτιδας με πυρετό και σφοδρό πονοκέφαλο κυρίως σε παιδιά που δεν έχουν εμβολιαστεί. Η νόσος σπάνια αποβαίνει θανατηφόρος.</a:t>
            </a:r>
          </a:p>
          <a:p>
            <a:r>
              <a:rPr lang="el-GR" sz="1600" dirty="0" smtClean="0"/>
              <a:t>Οι κυριότερες επιπλοκές σε ποσοστό 10% των περιπτώσεων είναι από το ΚΝΣ, με βαρηκοΐα, διανοητική καθυστέρηση, επιληψία, διαταραχές της όρασης ή και της ομιλίας.</a:t>
            </a:r>
          </a:p>
          <a:p>
            <a:r>
              <a:rPr lang="el-GR" sz="1600" dirty="0" smtClean="0"/>
              <a:t>Η διάγνωση και η θεραπεία είναι όπως στην μηνιγγίτιδα από τον μηνιγγιτιδόκοκκο. Υπάρχει εμβόλιο για παιδιά μεγαλύτερα των 6 μηνών.</a:t>
            </a:r>
            <a:endParaRPr lang="el-G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9091" name="Picture 3" descr="C:\Documents and Settings\Eleni\Επιφάνεια εργασίας\Οι+μήνιγγες+του+εγκεφάλου.jpg"/>
          <p:cNvPicPr>
            <a:picLocks noChangeAspect="1" noChangeArrowheads="1"/>
          </p:cNvPicPr>
          <p:nvPr/>
        </p:nvPicPr>
        <p:blipFill>
          <a:blip r:embed="rId2" cstate="print"/>
          <a:srcRect t="23225" r="49207" b="5901"/>
          <a:stretch>
            <a:fillRect/>
          </a:stretch>
        </p:blipFill>
        <p:spPr bwMode="auto">
          <a:xfrm>
            <a:off x="5076056" y="980728"/>
            <a:ext cx="3384376" cy="2880320"/>
          </a:xfrm>
          <a:prstGeom prst="rect">
            <a:avLst/>
          </a:prstGeom>
          <a:noFill/>
        </p:spPr>
      </p:pic>
      <p:sp>
        <p:nvSpPr>
          <p:cNvPr id="4" name="3 - TextBox"/>
          <p:cNvSpPr txBox="1"/>
          <p:nvPr/>
        </p:nvSpPr>
        <p:spPr>
          <a:xfrm>
            <a:off x="827584" y="2284417"/>
            <a:ext cx="3744416"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μήνιγγες του εγκεφάλου αποτελούνται από συνδετικό ιστό και είναι από έξω προς τα μέσα:</a:t>
            </a:r>
          </a:p>
          <a:p>
            <a:pPr>
              <a:buFont typeface="Arial" pitchFamily="34" charset="0"/>
              <a:buChar char="•"/>
            </a:pPr>
            <a:r>
              <a:rPr lang="el-GR" sz="1600" dirty="0" smtClean="0"/>
              <a:t>Η σκληρή μήνιγγα</a:t>
            </a:r>
          </a:p>
          <a:p>
            <a:pPr>
              <a:buFont typeface="Arial" pitchFamily="34" charset="0"/>
              <a:buChar char="•"/>
            </a:pPr>
            <a:r>
              <a:rPr lang="el-GR" sz="1600" dirty="0" smtClean="0"/>
              <a:t>Η αραχνοειδής μήνιγγα και</a:t>
            </a:r>
          </a:p>
          <a:p>
            <a:pPr>
              <a:buFont typeface="Arial" pitchFamily="34" charset="0"/>
              <a:buChar char="•"/>
            </a:pPr>
            <a:r>
              <a:rPr lang="el-GR" sz="1600" dirty="0" smtClean="0"/>
              <a:t>Η χοριοειδής μήνιγγα</a:t>
            </a:r>
          </a:p>
          <a:p>
            <a:endParaRPr lang="el-GR" sz="1600" dirty="0" smtClean="0"/>
          </a:p>
          <a:p>
            <a:r>
              <a:rPr lang="el-GR" sz="1600" dirty="0" smtClean="0"/>
              <a:t>Ανάμεσα στην χοριοειδή και αραχνοειδή μήνιγγα βρίσκεται ο υπαραχνοειδής χώρος όπου κυκλοφορεί το εγκεφαλονωτιαίο υγρό.</a:t>
            </a:r>
            <a:endParaRPr lang="el-GR" sz="1600" dirty="0"/>
          </a:p>
        </p:txBody>
      </p:sp>
      <p:pic>
        <p:nvPicPr>
          <p:cNvPr id="5" name="Picture 7" descr="C:\Documents and Settings\Eleni\Επιφάνεια εργασίας\mhnigitida5.png"/>
          <p:cNvPicPr>
            <a:picLocks noChangeAspect="1" noChangeArrowheads="1"/>
          </p:cNvPicPr>
          <p:nvPr/>
        </p:nvPicPr>
        <p:blipFill>
          <a:blip r:embed="rId3" cstate="print"/>
          <a:srcRect/>
          <a:stretch>
            <a:fillRect/>
          </a:stretch>
        </p:blipFill>
        <p:spPr bwMode="auto">
          <a:xfrm>
            <a:off x="5076056" y="4005064"/>
            <a:ext cx="3456384" cy="280831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628800"/>
            <a:ext cx="4536504"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n-US" b="1" i="1" dirty="0" smtClean="0">
                <a:solidFill>
                  <a:schemeClr val="bg1"/>
                </a:solidFill>
              </a:rPr>
              <a:t>Streptococcus pneumonia</a:t>
            </a:r>
            <a:r>
              <a:rPr lang="el-GR" b="1" i="1" dirty="0" smtClean="0">
                <a:solidFill>
                  <a:schemeClr val="bg1"/>
                </a:solidFill>
              </a:rPr>
              <a:t> (</a:t>
            </a:r>
            <a:r>
              <a:rPr lang="el-GR" b="1" dirty="0" smtClean="0">
                <a:solidFill>
                  <a:schemeClr val="bg1"/>
                </a:solidFill>
              </a:rPr>
              <a:t>πνευμονιόκοκκος)</a:t>
            </a:r>
            <a:endParaRPr lang="el-GR" b="1" i="1" dirty="0">
              <a:solidFill>
                <a:schemeClr val="bg1"/>
              </a:solidFill>
            </a:endParaRPr>
          </a:p>
        </p:txBody>
      </p:sp>
      <p:pic>
        <p:nvPicPr>
          <p:cNvPr id="1026" name="Picture 2" descr="C:\Documents and Settings\Eleni\Επιφάνεια εργασίας\αρχείο λήψης (1).jpg"/>
          <p:cNvPicPr>
            <a:picLocks noChangeAspect="1" noChangeArrowheads="1"/>
          </p:cNvPicPr>
          <p:nvPr/>
        </p:nvPicPr>
        <p:blipFill>
          <a:blip r:embed="rId2" cstate="print"/>
          <a:srcRect/>
          <a:stretch>
            <a:fillRect/>
          </a:stretch>
        </p:blipFill>
        <p:spPr bwMode="auto">
          <a:xfrm>
            <a:off x="5364088" y="1628800"/>
            <a:ext cx="3672408" cy="2736304"/>
          </a:xfrm>
          <a:prstGeom prst="rect">
            <a:avLst/>
          </a:prstGeom>
          <a:noFill/>
        </p:spPr>
      </p:pic>
      <p:sp>
        <p:nvSpPr>
          <p:cNvPr id="4" name="3 - TextBox"/>
          <p:cNvSpPr txBox="1"/>
          <p:nvPr/>
        </p:nvSpPr>
        <p:spPr>
          <a:xfrm>
            <a:off x="251520" y="2204864"/>
            <a:ext cx="4536504" cy="2308324"/>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1600" dirty="0" smtClean="0"/>
              <a:t>Gram </a:t>
            </a:r>
            <a:r>
              <a:rPr lang="el-GR" sz="1600" dirty="0" smtClean="0"/>
              <a:t>(+) κόκκος με λογχοειδές σχήμα που περιβάλλεται από πολυσακχαριδικό έλυτρο.</a:t>
            </a:r>
          </a:p>
          <a:p>
            <a:r>
              <a:rPr lang="el-GR" sz="1600" dirty="0" smtClean="0"/>
              <a:t>Αποικίζει το φάρυγγα πολλών υγιών ατόμων. Η εισβολή στο αίμα και τις μήνιγγες είναι σπάνιο γεγονός, αλλά είναι πιο συχνό σε μικρά παιδιά και ηλικιωμένους.</a:t>
            </a:r>
          </a:p>
          <a:p>
            <a:r>
              <a:rPr lang="el-GR" sz="1600" dirty="0" smtClean="0"/>
              <a:t>Προκαλεί μηνιγγίτιδα σε παιδιά μικρότερα από 2 ετών και σε ηλικιωμένα άτομα μεγαλύτερα των 60 ετών.</a:t>
            </a:r>
          </a:p>
        </p:txBody>
      </p:sp>
      <p:sp>
        <p:nvSpPr>
          <p:cNvPr id="5" name="4 - TextBox"/>
          <p:cNvSpPr txBox="1"/>
          <p:nvPr/>
        </p:nvSpPr>
        <p:spPr>
          <a:xfrm>
            <a:off x="5364088" y="4509120"/>
            <a:ext cx="3672408" cy="2092881"/>
          </a:xfrm>
          <a:prstGeom prst="rect">
            <a:avLst/>
          </a:prstGeom>
          <a:noFill/>
          <a:ln>
            <a:solidFill>
              <a:schemeClr val="accent1"/>
            </a:solidFill>
          </a:ln>
        </p:spPr>
        <p:txBody>
          <a:bodyPr wrap="square" rtlCol="0">
            <a:spAutoFit/>
          </a:bodyPr>
          <a:lstStyle/>
          <a:p>
            <a:pPr algn="ctr"/>
            <a:r>
              <a:rPr lang="el-GR" b="1" dirty="0" smtClean="0"/>
              <a:t>Προδιαθεσιακοί παράγοντες</a:t>
            </a:r>
          </a:p>
          <a:p>
            <a:pPr>
              <a:buFont typeface="Wingdings" pitchFamily="2" charset="2"/>
              <a:buChar char="§"/>
            </a:pPr>
            <a:r>
              <a:rPr lang="el-GR" sz="1600" dirty="0" smtClean="0"/>
              <a:t>Δρεπανοκυτταρική αναιμία</a:t>
            </a:r>
          </a:p>
          <a:p>
            <a:pPr>
              <a:buFont typeface="Wingdings" pitchFamily="2" charset="2"/>
              <a:buChar char="§"/>
            </a:pPr>
            <a:r>
              <a:rPr lang="el-GR" sz="1600" dirty="0" smtClean="0"/>
              <a:t>Σπληνεκτομή</a:t>
            </a:r>
          </a:p>
          <a:p>
            <a:pPr>
              <a:buFont typeface="Wingdings" pitchFamily="2" charset="2"/>
              <a:buChar char="§"/>
            </a:pPr>
            <a:r>
              <a:rPr lang="el-GR" sz="1600" dirty="0" smtClean="0"/>
              <a:t>Αλκοολισμός</a:t>
            </a:r>
          </a:p>
          <a:p>
            <a:pPr>
              <a:buFont typeface="Wingdings" pitchFamily="2" charset="2"/>
              <a:buChar char="§"/>
            </a:pPr>
            <a:r>
              <a:rPr lang="el-GR" sz="1600" dirty="0" smtClean="0"/>
              <a:t>Λεμφογενής λευχαιμία</a:t>
            </a:r>
          </a:p>
          <a:p>
            <a:pPr>
              <a:buFont typeface="Wingdings" pitchFamily="2" charset="2"/>
              <a:buChar char="§"/>
            </a:pPr>
            <a:r>
              <a:rPr lang="el-GR" sz="1600" dirty="0" smtClean="0"/>
              <a:t>Πολλαπλό μυέλωμα</a:t>
            </a:r>
          </a:p>
          <a:p>
            <a:pPr>
              <a:buFont typeface="Wingdings" pitchFamily="2" charset="2"/>
              <a:buChar char="§"/>
            </a:pPr>
            <a:r>
              <a:rPr lang="el-GR" sz="1600" dirty="0" smtClean="0"/>
              <a:t>Λέμφωμα </a:t>
            </a:r>
            <a:r>
              <a:rPr lang="en-US" sz="1600" dirty="0" smtClean="0"/>
              <a:t>Hodgkin's </a:t>
            </a:r>
            <a:r>
              <a:rPr lang="el-GR" sz="1600" dirty="0" smtClean="0"/>
              <a:t>μετά από χημειοθεραπεία.</a:t>
            </a:r>
            <a:endParaRPr lang="el-GR" sz="1600" dirty="0"/>
          </a:p>
        </p:txBody>
      </p:sp>
      <p:sp>
        <p:nvSpPr>
          <p:cNvPr id="6" name="5 - TextBox"/>
          <p:cNvSpPr txBox="1"/>
          <p:nvPr/>
        </p:nvSpPr>
        <p:spPr>
          <a:xfrm>
            <a:off x="251520" y="4725144"/>
            <a:ext cx="4536504"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Προκαλεί δευτερογενή μηνιγγίτιδα:</a:t>
            </a:r>
          </a:p>
          <a:p>
            <a:pPr>
              <a:buFont typeface="Wingdings" pitchFamily="2" charset="2"/>
              <a:buChar char="ü"/>
            </a:pPr>
            <a:r>
              <a:rPr lang="el-GR" sz="1600" dirty="0" smtClean="0"/>
              <a:t>μετά από μέση ωτίτιδα και αιματογενή διασπορά</a:t>
            </a:r>
          </a:p>
          <a:p>
            <a:pPr>
              <a:buFont typeface="Wingdings" pitchFamily="2" charset="2"/>
              <a:buChar char="ü"/>
            </a:pPr>
            <a:r>
              <a:rPr lang="el-GR" sz="1600" dirty="0" smtClean="0"/>
              <a:t>κατά συνέχεια ιστών</a:t>
            </a:r>
          </a:p>
          <a:p>
            <a:pPr>
              <a:buFont typeface="Wingdings" pitchFamily="2" charset="2"/>
              <a:buChar char="ü"/>
            </a:pPr>
            <a:r>
              <a:rPr lang="el-GR" sz="1600" dirty="0" smtClean="0"/>
              <a:t>με τη δημιουργία μολυσμένων θρόμβων και την επέκτασή τους, αν η πρωτοπαθής εστία λοίμωξης βρίσκεται κοντά στο ΚΝΣ</a:t>
            </a:r>
            <a:endParaRPr lang="el-G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51720" y="1485939"/>
            <a:ext cx="5040560" cy="381642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Συμπτώματα </a:t>
            </a:r>
          </a:p>
          <a:p>
            <a:r>
              <a:rPr lang="el-GR" sz="1600" dirty="0" smtClean="0"/>
              <a:t>Εκτός από τις κοινές εκδηλώσεις της μηνιγγίτιδας η νόσος συνοδεύεται από σπασμούς ή και κώμα.</a:t>
            </a:r>
          </a:p>
          <a:p>
            <a:endParaRPr lang="el-GR" sz="1600" dirty="0" smtClean="0"/>
          </a:p>
          <a:p>
            <a:r>
              <a:rPr lang="el-GR" sz="1600" b="1" dirty="0" smtClean="0"/>
              <a:t>Παράγοντες που επηρεάζουν δυσμενώς τη νόσο:</a:t>
            </a:r>
          </a:p>
          <a:p>
            <a:pPr>
              <a:buFont typeface="Wingdings" pitchFamily="2" charset="2"/>
              <a:buChar char="ü"/>
            </a:pPr>
            <a:r>
              <a:rPr lang="el-GR" sz="1600" dirty="0" smtClean="0"/>
              <a:t>Ο ορότυπος του βακτηρίου (ο ορότυπος 3 έχει την πιο βαριά πρόγνωση)</a:t>
            </a:r>
          </a:p>
          <a:p>
            <a:pPr>
              <a:buFont typeface="Wingdings" pitchFamily="2" charset="2"/>
              <a:buChar char="ü"/>
            </a:pPr>
            <a:r>
              <a:rPr lang="el-GR" sz="1600" dirty="0" smtClean="0"/>
              <a:t>Η ύπαρξη πρωτοπαθούς λοίμωξης (ιδιαίτερα πνευμονίας και στη συνέχεια ενδοκαρδίτιδας)</a:t>
            </a:r>
          </a:p>
          <a:p>
            <a:pPr>
              <a:buFont typeface="Wingdings" pitchFamily="2" charset="2"/>
              <a:buChar char="ü"/>
            </a:pPr>
            <a:r>
              <a:rPr lang="el-GR" sz="1600" dirty="0" smtClean="0"/>
              <a:t>Η απουσία ουδετερόφιλων στο ΕΝΥ.</a:t>
            </a:r>
          </a:p>
          <a:p>
            <a:endParaRPr lang="el-GR" sz="1600" dirty="0" smtClean="0"/>
          </a:p>
          <a:p>
            <a:r>
              <a:rPr lang="el-GR" sz="1600" dirty="0" smtClean="0"/>
              <a:t>Αν δεν υπάρξει άμεση αντιμετώπιση και θεραπεία, ο ασθενής παρουσιάζει συμπτώματα από το ΚΝΣ, όπως υποσκληρίδιο εμπύημα, ημιπληγία κ.α. και η νόσος μπορεί να αποβεί θανατηφόρος. </a:t>
            </a:r>
            <a:endParaRPr lang="el-GR"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07704" y="1196752"/>
            <a:ext cx="5400600"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Μηνιγγίτιδα των νεογνών</a:t>
            </a:r>
            <a:endParaRPr lang="el-GR" b="1" dirty="0">
              <a:solidFill>
                <a:schemeClr val="bg1"/>
              </a:solidFill>
            </a:endParaRPr>
          </a:p>
        </p:txBody>
      </p:sp>
      <p:sp>
        <p:nvSpPr>
          <p:cNvPr id="3" name="2 - TextBox"/>
          <p:cNvSpPr txBox="1"/>
          <p:nvPr/>
        </p:nvSpPr>
        <p:spPr>
          <a:xfrm>
            <a:off x="1907704" y="1700808"/>
            <a:ext cx="5400600"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μηνιγγίτιδα των νεογνών οφείλεται κυρίως σε μικροοργανισμούς του κόλπου της μητέρας και είναι επικίνδυνη για τη ζωή του νεογνού.</a:t>
            </a:r>
          </a:p>
          <a:p>
            <a:r>
              <a:rPr lang="el-GR" sz="1600" dirty="0" smtClean="0"/>
              <a:t>Η μεταφορά των βακτηρίων γίνεται αιματογενώς.</a:t>
            </a:r>
          </a:p>
          <a:p>
            <a:r>
              <a:rPr lang="el-GR" sz="1600" dirty="0" smtClean="0"/>
              <a:t>Εκδηλώνεται της πρώτες ημέρες της ζωής ή μετά την πρώτη εβδομάδα.</a:t>
            </a:r>
          </a:p>
          <a:p>
            <a:r>
              <a:rPr lang="el-GR" sz="1600" dirty="0" smtClean="0"/>
              <a:t>Η συχνότητα της βακτηριακής μηνιγγίτιδας είναι συχνότερη στα άρρενα νεογνά, γεγονός που υποδηλώνει την πιθανή σχέση της ευαισθησίας στη λοίμωξη με φυλοσύνδετη κληρονομικότητα.</a:t>
            </a:r>
            <a:endParaRPr lang="el-GR" sz="1600" dirty="0"/>
          </a:p>
        </p:txBody>
      </p:sp>
      <p:sp>
        <p:nvSpPr>
          <p:cNvPr id="4" name="3 - TextBox"/>
          <p:cNvSpPr txBox="1"/>
          <p:nvPr/>
        </p:nvSpPr>
        <p:spPr>
          <a:xfrm>
            <a:off x="1907704" y="4463241"/>
            <a:ext cx="5400600" cy="2062103"/>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Ανοσολογικοί παράγοντες που συμβάλλουν στη μεγάλη συχνότητα της οξείας βακτηριακής μηνιγγίτιδας κατά τους πρώτους μήνες της ζωής:</a:t>
            </a:r>
          </a:p>
          <a:p>
            <a:pPr>
              <a:buFont typeface="Wingdings" pitchFamily="2" charset="2"/>
              <a:buChar char="§"/>
            </a:pPr>
            <a:r>
              <a:rPr lang="el-GR" sz="1600" dirty="0" smtClean="0"/>
              <a:t>Μικρή βακτηριοκτόνος δράση των ουδετερόφιλων πολυμορφοπύρηνων</a:t>
            </a:r>
          </a:p>
          <a:p>
            <a:pPr>
              <a:buFont typeface="Wingdings" pitchFamily="2" charset="2"/>
              <a:buChar char="§"/>
            </a:pPr>
            <a:r>
              <a:rPr lang="el-GR" sz="1600" dirty="0" smtClean="0"/>
              <a:t>Μειωμένη απόκριση των λευκών αιμοσφαιρίων στους χημειοτακτικούς παράγοντες</a:t>
            </a:r>
          </a:p>
          <a:p>
            <a:pPr>
              <a:buFont typeface="Wingdings" pitchFamily="2" charset="2"/>
              <a:buChar char="§"/>
            </a:pPr>
            <a:r>
              <a:rPr lang="el-GR" sz="1600" dirty="0" smtClean="0"/>
              <a:t>Μειωμένη οψωνινοποιητική δράση του ορού </a:t>
            </a:r>
            <a:endParaRPr lang="el-GR"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23528" y="1772816"/>
            <a:ext cx="3816424"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Αίτια οξείας βακτηριακής μηνιγγίτιδας νεογνών</a:t>
            </a:r>
          </a:p>
          <a:p>
            <a:r>
              <a:rPr lang="el-GR" sz="1600" dirty="0" smtClean="0"/>
              <a:t>Τα βακτήρια που απομονώνονται από νεογνά που πάσχουν από οξεία βακτηριακή μηνιγγίτιδα είναι πολλά, αλλά πιο συχνά απομονώνονται τα είδη:</a:t>
            </a:r>
          </a:p>
          <a:p>
            <a:r>
              <a:rPr lang="en-US" sz="1600" i="1" dirty="0" smtClean="0"/>
              <a:t>E. coli</a:t>
            </a:r>
          </a:p>
          <a:p>
            <a:r>
              <a:rPr lang="en-US" sz="1600" i="1" dirty="0" smtClean="0"/>
              <a:t>S. agalactiae</a:t>
            </a:r>
          </a:p>
          <a:p>
            <a:r>
              <a:rPr lang="en-US" sz="1600" i="1" dirty="0" smtClean="0"/>
              <a:t>L. monocytogenes</a:t>
            </a:r>
            <a:endParaRPr lang="el-GR" sz="1600" i="1" dirty="0" smtClean="0"/>
          </a:p>
        </p:txBody>
      </p:sp>
      <p:sp>
        <p:nvSpPr>
          <p:cNvPr id="4" name="3 - TextBox"/>
          <p:cNvSpPr txBox="1"/>
          <p:nvPr/>
        </p:nvSpPr>
        <p:spPr>
          <a:xfrm>
            <a:off x="323528" y="4217020"/>
            <a:ext cx="3816424" cy="2308324"/>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νεογνική μηνιγγίτιδα είναι θανατηφόρος σε ένα ποσοστό 35% των περιπτώσεων. Επίσης, οδηγεί συχνά σε μόνιμες νευρολογικές βλάβες, όπως:</a:t>
            </a:r>
          </a:p>
          <a:p>
            <a:pPr>
              <a:buFont typeface="Arial" pitchFamily="34" charset="0"/>
              <a:buChar char="•"/>
            </a:pPr>
            <a:r>
              <a:rPr lang="el-GR" sz="1600" dirty="0" smtClean="0"/>
              <a:t>Εγκεφαλική παράλυση ή παράλυση κρανιακών νεύρων</a:t>
            </a:r>
          </a:p>
          <a:p>
            <a:pPr>
              <a:buFont typeface="Arial" pitchFamily="34" charset="0"/>
              <a:buChar char="•"/>
            </a:pPr>
            <a:r>
              <a:rPr lang="el-GR" sz="1600" dirty="0" smtClean="0"/>
              <a:t>Επιληψία</a:t>
            </a:r>
          </a:p>
          <a:p>
            <a:pPr>
              <a:buFont typeface="Arial" pitchFamily="34" charset="0"/>
              <a:buChar char="•"/>
            </a:pPr>
            <a:r>
              <a:rPr lang="el-GR" sz="1600" dirty="0" smtClean="0"/>
              <a:t>Διανοητική καθυστέρηση</a:t>
            </a:r>
          </a:p>
          <a:p>
            <a:pPr>
              <a:buFont typeface="Arial" pitchFamily="34" charset="0"/>
              <a:buChar char="•"/>
            </a:pPr>
            <a:r>
              <a:rPr lang="el-GR" sz="1600" dirty="0" smtClean="0"/>
              <a:t>Υδροκεφαλία </a:t>
            </a:r>
            <a:endParaRPr lang="el-GR" sz="1600" dirty="0"/>
          </a:p>
        </p:txBody>
      </p:sp>
      <p:sp>
        <p:nvSpPr>
          <p:cNvPr id="5" name="4 - TextBox"/>
          <p:cNvSpPr txBox="1"/>
          <p:nvPr/>
        </p:nvSpPr>
        <p:spPr>
          <a:xfrm>
            <a:off x="4427984" y="1412776"/>
            <a:ext cx="4536504"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Χαρακτηριστικές εκδηλώσεις της νόσου είναι:</a:t>
            </a:r>
          </a:p>
          <a:p>
            <a:pPr>
              <a:buFont typeface="Wingdings" pitchFamily="2" charset="2"/>
              <a:buChar char="ü"/>
            </a:pPr>
            <a:r>
              <a:rPr lang="el-GR" sz="1600" dirty="0" smtClean="0"/>
              <a:t>Άρνηση θηλασμού</a:t>
            </a:r>
          </a:p>
          <a:p>
            <a:pPr>
              <a:buFont typeface="Wingdings" pitchFamily="2" charset="2"/>
              <a:buChar char="ü"/>
            </a:pPr>
            <a:r>
              <a:rPr lang="el-GR" sz="1600" dirty="0" smtClean="0"/>
              <a:t>Νωθρότητα</a:t>
            </a:r>
          </a:p>
          <a:p>
            <a:pPr>
              <a:buFont typeface="Wingdings" pitchFamily="2" charset="2"/>
              <a:buChar char="ü"/>
            </a:pPr>
            <a:r>
              <a:rPr lang="el-GR" sz="1600" dirty="0" smtClean="0"/>
              <a:t>Λήθαργος</a:t>
            </a:r>
          </a:p>
          <a:p>
            <a:pPr>
              <a:buFont typeface="Wingdings" pitchFamily="2" charset="2"/>
              <a:buChar char="ü"/>
            </a:pPr>
            <a:r>
              <a:rPr lang="el-GR" sz="1600" dirty="0" smtClean="0"/>
              <a:t>Υποθερμία σε αρκετές περιπτώσεις, ενώ πυρετός παρατηρείται σπάνια</a:t>
            </a:r>
          </a:p>
          <a:p>
            <a:pPr>
              <a:buFont typeface="Wingdings" pitchFamily="2" charset="2"/>
              <a:buChar char="ü"/>
            </a:pPr>
            <a:r>
              <a:rPr lang="el-GR" sz="1600" dirty="0" smtClean="0"/>
              <a:t>Η δυσκαμψία του αυχένα είναι σπάνιο εύρημα</a:t>
            </a:r>
          </a:p>
          <a:p>
            <a:pPr>
              <a:buFont typeface="Wingdings" pitchFamily="2" charset="2"/>
              <a:buChar char="ü"/>
            </a:pPr>
            <a:r>
              <a:rPr lang="el-GR" sz="1600" dirty="0" smtClean="0"/>
              <a:t>Στα πρόωρα νεογνά η μηνιγγίτιδα συνοδεύεται από συνήθως από ίκτερο.</a:t>
            </a:r>
          </a:p>
          <a:p>
            <a:endParaRPr lang="el-GR" sz="1600" dirty="0" smtClean="0"/>
          </a:p>
          <a:p>
            <a:r>
              <a:rPr lang="el-GR" sz="1600" dirty="0" smtClean="0"/>
              <a:t>Γενικά, οι εκδηλώσεις της μηνιγγίτιδας των νεογνών δεν είναι ειδικές και η εξέταση του ΕΝΥ είναι απαραίτητη προϋπόθεση για τη διάγνωση της νόσου </a:t>
            </a:r>
            <a:endParaRPr lang="el-GR" sz="1600" dirty="0"/>
          </a:p>
        </p:txBody>
      </p:sp>
      <p:sp>
        <p:nvSpPr>
          <p:cNvPr id="6" name="5 - TextBox"/>
          <p:cNvSpPr txBox="1"/>
          <p:nvPr/>
        </p:nvSpPr>
        <p:spPr>
          <a:xfrm>
            <a:off x="4499992" y="5085184"/>
            <a:ext cx="4464496" cy="1569660"/>
          </a:xfrm>
          <a:prstGeom prst="rect">
            <a:avLst/>
          </a:prstGeom>
          <a:noFill/>
          <a:ln>
            <a:solidFill>
              <a:srgbClr val="C00000"/>
            </a:solidFill>
          </a:ln>
        </p:spPr>
        <p:txBody>
          <a:bodyPr wrap="square" rtlCol="0">
            <a:spAutoFit/>
          </a:bodyPr>
          <a:lstStyle/>
          <a:p>
            <a:r>
              <a:rPr lang="el-GR" sz="1600" dirty="0" smtClean="0"/>
              <a:t>Η μηνιγγίτιδα στις πρώτες ημέρες της ζωής έχει πολύ μεγαλύτερη θνητότητα από τη μηνιγγίτιδα που εκδηλώνεται μετά την πρώτη εβδομάδα.</a:t>
            </a:r>
          </a:p>
          <a:p>
            <a:r>
              <a:rPr lang="el-GR" sz="1600" dirty="0" smtClean="0"/>
              <a:t>Επίσης, μεγαλύτερη είναι η θνητότητα αν η νόσος οφείλεται σε </a:t>
            </a:r>
            <a:r>
              <a:rPr lang="en-US" sz="1600" dirty="0" smtClean="0"/>
              <a:t>Gram </a:t>
            </a:r>
            <a:r>
              <a:rPr lang="el-GR" sz="1600" dirty="0" smtClean="0"/>
              <a:t>(-) βακτήρια σε σχέση με τη λοίμωξη από </a:t>
            </a:r>
            <a:r>
              <a:rPr lang="en-US" sz="1600" dirty="0" smtClean="0"/>
              <a:t>Gram</a:t>
            </a:r>
            <a:r>
              <a:rPr lang="el-GR" sz="1600" dirty="0" smtClean="0"/>
              <a:t> (+) κόκκους. </a:t>
            </a:r>
            <a:endParaRPr lang="el-G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23728" y="1484784"/>
            <a:ext cx="4824536"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Μηνιγγίτιδα από </a:t>
            </a:r>
            <a:r>
              <a:rPr lang="en-US" b="1" dirty="0" smtClean="0">
                <a:solidFill>
                  <a:schemeClr val="bg1"/>
                </a:solidFill>
              </a:rPr>
              <a:t>Gram</a:t>
            </a:r>
            <a:r>
              <a:rPr lang="el-GR" b="1" dirty="0" smtClean="0">
                <a:solidFill>
                  <a:schemeClr val="bg1"/>
                </a:solidFill>
              </a:rPr>
              <a:t> (-) βακτηρίδια</a:t>
            </a:r>
            <a:endParaRPr lang="el-GR" b="1" dirty="0">
              <a:solidFill>
                <a:schemeClr val="bg1"/>
              </a:solidFill>
            </a:endParaRPr>
          </a:p>
        </p:txBody>
      </p:sp>
      <p:sp>
        <p:nvSpPr>
          <p:cNvPr id="3" name="2 - TextBox"/>
          <p:cNvSpPr txBox="1"/>
          <p:nvPr/>
        </p:nvSpPr>
        <p:spPr>
          <a:xfrm>
            <a:off x="2123728" y="1988840"/>
            <a:ext cx="4824536"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Τα </a:t>
            </a:r>
            <a:r>
              <a:rPr lang="en-US" dirty="0" smtClean="0"/>
              <a:t>Gram</a:t>
            </a:r>
            <a:r>
              <a:rPr lang="el-GR" dirty="0" smtClean="0"/>
              <a:t> (-) βακτηρίδια (εκτός από το </a:t>
            </a:r>
            <a:r>
              <a:rPr lang="en-US" i="1" dirty="0" smtClean="0"/>
              <a:t>H. influenza)</a:t>
            </a:r>
            <a:r>
              <a:rPr lang="el-GR" dirty="0" smtClean="0"/>
              <a:t> προκαλούν μηνιγγίτιδα κυρίως μετά από:</a:t>
            </a:r>
          </a:p>
          <a:p>
            <a:pPr>
              <a:buFont typeface="Wingdings" pitchFamily="2" charset="2"/>
              <a:buChar char="§"/>
            </a:pPr>
            <a:r>
              <a:rPr lang="el-GR" dirty="0" smtClean="0"/>
              <a:t>Νευροχειρουργικές επεμβάσεις (50% των περιπτώσεων)</a:t>
            </a:r>
          </a:p>
          <a:p>
            <a:pPr>
              <a:buFont typeface="Wingdings" pitchFamily="2" charset="2"/>
              <a:buChar char="§"/>
            </a:pPr>
            <a:r>
              <a:rPr lang="el-GR" dirty="0" smtClean="0"/>
              <a:t>Τραυματισμούς στο κρανίο (30% των περιπτώσεων)</a:t>
            </a:r>
          </a:p>
          <a:p>
            <a:pPr>
              <a:buFont typeface="Wingdings" pitchFamily="2" charset="2"/>
              <a:buChar char="§"/>
            </a:pPr>
            <a:r>
              <a:rPr lang="el-GR" dirty="0" smtClean="0"/>
              <a:t>Ανάπτυξη βακτηριαιμίας (20% των περιπτώσεων) σε ηλικιωμένα άτομα και σε ασθενείς που νοσηλεύονται για διάφορα νοσήματα, όπως σακχαρώδη διαβήτη, κίρρωση, καρκίνο και ουρολοιμώξεις.</a:t>
            </a:r>
          </a:p>
          <a:p>
            <a:pPr>
              <a:buFont typeface="Wingdings" pitchFamily="2" charset="2"/>
              <a:buChar char="§"/>
            </a:pPr>
            <a:r>
              <a:rPr lang="el-GR" dirty="0" smtClean="0"/>
              <a:t>Ενδορραχιαία αναισθησία (σπάνια)</a:t>
            </a:r>
          </a:p>
          <a:p>
            <a:pPr>
              <a:buFont typeface="Wingdings" pitchFamily="2" charset="2"/>
              <a:buChar char="§"/>
            </a:pPr>
            <a:r>
              <a:rPr lang="el-GR" dirty="0" smtClean="0"/>
              <a:t>Σε άτομα με χρόνια πυώδη ωτίτιδα και μαστοειδίτιδα (σπάνια)</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91680" y="1196752"/>
            <a:ext cx="5616624"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1600" b="1" dirty="0" smtClean="0"/>
              <a:t>Gram</a:t>
            </a:r>
            <a:r>
              <a:rPr lang="el-GR" sz="1600" b="1" dirty="0" smtClean="0"/>
              <a:t> (-) βακτηρίδια που προκαλούν μηνιγγίτιδα:</a:t>
            </a:r>
          </a:p>
          <a:p>
            <a:endParaRPr lang="el-GR" sz="1600" b="1" dirty="0" smtClean="0"/>
          </a:p>
          <a:p>
            <a:pPr>
              <a:buFont typeface="Wingdings" pitchFamily="2" charset="2"/>
              <a:buChar char="§"/>
            </a:pPr>
            <a:r>
              <a:rPr lang="en-US" sz="1600" i="1" dirty="0" smtClean="0"/>
              <a:t>Klebsiella pneumoniae</a:t>
            </a:r>
            <a:r>
              <a:rPr lang="el-GR" sz="1600" i="1" dirty="0" smtClean="0"/>
              <a:t> </a:t>
            </a:r>
            <a:r>
              <a:rPr lang="el-GR" sz="1600" dirty="0" smtClean="0"/>
              <a:t>(περίπου το 40% των περιπτώσεων)</a:t>
            </a:r>
            <a:endParaRPr lang="en-US" sz="1600" i="1" dirty="0" smtClean="0"/>
          </a:p>
          <a:p>
            <a:pPr>
              <a:buFont typeface="Wingdings" pitchFamily="2" charset="2"/>
              <a:buChar char="§"/>
            </a:pPr>
            <a:r>
              <a:rPr lang="en-US" sz="1600" i="1" dirty="0" smtClean="0"/>
              <a:t>Escherichia coli</a:t>
            </a:r>
            <a:r>
              <a:rPr lang="el-GR" sz="1600" i="1" dirty="0" smtClean="0"/>
              <a:t> </a:t>
            </a:r>
            <a:r>
              <a:rPr lang="el-GR" sz="1600" dirty="0" smtClean="0"/>
              <a:t>(το 15-30% των περιπτώσεων)</a:t>
            </a:r>
            <a:endParaRPr lang="el-GR" sz="1600" i="1" dirty="0" smtClean="0"/>
          </a:p>
          <a:p>
            <a:pPr>
              <a:buFont typeface="Wingdings" pitchFamily="2" charset="2"/>
              <a:buChar char="§"/>
            </a:pPr>
            <a:r>
              <a:rPr lang="en-US" sz="1600" i="1" dirty="0" smtClean="0"/>
              <a:t>Pseudomonas aeruginosa</a:t>
            </a:r>
            <a:r>
              <a:rPr lang="el-GR" sz="1600" i="1" dirty="0" smtClean="0"/>
              <a:t> </a:t>
            </a:r>
            <a:r>
              <a:rPr lang="el-GR" sz="1600" dirty="0" smtClean="0"/>
              <a:t> (10-30% των περιπτώσεων) </a:t>
            </a:r>
            <a:endParaRPr lang="en-US" sz="1600" dirty="0" smtClean="0"/>
          </a:p>
          <a:p>
            <a:endParaRPr lang="en-US" sz="1600" dirty="0" smtClean="0"/>
          </a:p>
          <a:p>
            <a:r>
              <a:rPr lang="el-GR" sz="1600" dirty="0" smtClean="0"/>
              <a:t>Λιγότερο συχνά απομονώνονται είδη των βακτηρίων:</a:t>
            </a:r>
          </a:p>
          <a:p>
            <a:pPr>
              <a:buFont typeface="Wingdings" pitchFamily="2" charset="2"/>
              <a:buChar char="§"/>
            </a:pPr>
            <a:r>
              <a:rPr lang="en-US" sz="1600" i="1" dirty="0" smtClean="0"/>
              <a:t>Enterobacter</a:t>
            </a:r>
          </a:p>
          <a:p>
            <a:pPr>
              <a:buFont typeface="Wingdings" pitchFamily="2" charset="2"/>
              <a:buChar char="§"/>
            </a:pPr>
            <a:r>
              <a:rPr lang="en-US" sz="1600" i="1" dirty="0" smtClean="0"/>
              <a:t>Proteus – Morganella - Providencia</a:t>
            </a:r>
          </a:p>
          <a:p>
            <a:pPr>
              <a:buFont typeface="Wingdings" pitchFamily="2" charset="2"/>
              <a:buChar char="§"/>
            </a:pPr>
            <a:r>
              <a:rPr lang="en-US" sz="1600" i="1" dirty="0" smtClean="0"/>
              <a:t>Citrobacter</a:t>
            </a:r>
          </a:p>
          <a:p>
            <a:pPr>
              <a:buFont typeface="Wingdings" pitchFamily="2" charset="2"/>
              <a:buChar char="§"/>
            </a:pPr>
            <a:r>
              <a:rPr lang="en-US" sz="1600" i="1" dirty="0" smtClean="0"/>
              <a:t>Acinetobacter </a:t>
            </a:r>
            <a:endParaRPr lang="el-GR" sz="1600" i="1" dirty="0"/>
          </a:p>
        </p:txBody>
      </p:sp>
      <p:sp>
        <p:nvSpPr>
          <p:cNvPr id="3" name="2 - TextBox"/>
          <p:cNvSpPr txBox="1"/>
          <p:nvPr/>
        </p:nvSpPr>
        <p:spPr>
          <a:xfrm>
            <a:off x="1691680" y="4186242"/>
            <a:ext cx="5616624" cy="233910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Συμπτώματα </a:t>
            </a:r>
          </a:p>
          <a:p>
            <a:r>
              <a:rPr lang="el-GR" sz="1600" dirty="0" smtClean="0"/>
              <a:t>Δεν εκδηλώνεται με τα συνήθη χαρακτηριστικά σημεία και συμπτώματα της μηνιγγίτιδας. Σε ορισμένες περιπτώσεις διαπιστώνεται χαμηλός πυρετός και διαταραχές του επιπέδου συνειδήσεως χωρίς κεφαλαλγία και δυσκαμψία του αυχένα.</a:t>
            </a:r>
          </a:p>
          <a:p>
            <a:r>
              <a:rPr lang="el-GR" sz="1600" dirty="0" smtClean="0"/>
              <a:t>Μόνο η εξέταση του ΕΝΥ αποτελεί ασφαλή τρόπο διάγνωσης. Στις περιπτώσεις μηνιγγίτιδας μετά από τραυματισμούς και νευροχειρουργικές επεμβάσεις η ελάττωση της γλυκόζης του ΕΝΥ αποτελεί τη μόνη ένδειξη βακτηριακής μηνιγγίτιδας</a:t>
            </a:r>
            <a:endParaRPr lang="el-GR"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547664" y="980728"/>
            <a:ext cx="6120680"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Μηνιγγίτιδα ατόμων με ανοσολογική ανεπάρκεια</a:t>
            </a:r>
            <a:endParaRPr lang="el-GR" b="1" dirty="0">
              <a:solidFill>
                <a:schemeClr val="bg1"/>
              </a:solidFill>
            </a:endParaRPr>
          </a:p>
        </p:txBody>
      </p:sp>
      <p:sp>
        <p:nvSpPr>
          <p:cNvPr id="4" name="3 - TextBox"/>
          <p:cNvSpPr txBox="1"/>
          <p:nvPr/>
        </p:nvSpPr>
        <p:spPr>
          <a:xfrm>
            <a:off x="1547664" y="1478389"/>
            <a:ext cx="6120680" cy="526297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Κατηγορίες ανοσολογικής ανεπάρκειας:</a:t>
            </a:r>
          </a:p>
          <a:p>
            <a:endParaRPr lang="el-GR" sz="1600" b="1" dirty="0" smtClean="0"/>
          </a:p>
          <a:p>
            <a:r>
              <a:rPr lang="el-GR" sz="1600" u="sng" dirty="0" smtClean="0"/>
              <a:t>1. Διαταραχές της κυτταρικής ανοσίας. </a:t>
            </a:r>
            <a:r>
              <a:rPr lang="el-GR" sz="1600" dirty="0" smtClean="0"/>
              <a:t>Παρατηρούνται σε άτομα που έχουν υποστεί μεταμοσχεύσεις οργάνων, σε ασθενείς με λέμφωμα (κυρίως </a:t>
            </a:r>
            <a:r>
              <a:rPr lang="en-US" sz="1600" dirty="0" smtClean="0"/>
              <a:t>Hodgkin)</a:t>
            </a:r>
            <a:r>
              <a:rPr lang="el-GR" sz="1600" dirty="0" smtClean="0"/>
              <a:t>, σε άτομα που βρίσκονται σε θεραπεία με κορτικοστεροειδή και σε ασθενείς με </a:t>
            </a:r>
            <a:r>
              <a:rPr lang="en-US" sz="1600" dirty="0" smtClean="0"/>
              <a:t>AIDS</a:t>
            </a:r>
            <a:r>
              <a:rPr lang="el-GR" sz="1600" dirty="0" smtClean="0"/>
              <a:t>. Στα άτομα αυτά οι λοιμώξεις του ΚΝΣ οφείλονται κυρίως σε ενδοκυττάριους μικροοργανισμούς με το συχνότερο αίτιο της οξείας μηνιγγίτιδας είναι η </a:t>
            </a:r>
            <a:r>
              <a:rPr lang="en-US" sz="1600" i="1" dirty="0" smtClean="0"/>
              <a:t>Listeria monocytogenes</a:t>
            </a:r>
            <a:r>
              <a:rPr lang="el-GR" sz="1600" dirty="0" smtClean="0"/>
              <a:t> </a:t>
            </a:r>
            <a:endParaRPr lang="en-US" sz="1600" dirty="0" smtClean="0"/>
          </a:p>
          <a:p>
            <a:endParaRPr lang="en-US" sz="1600" u="sng" dirty="0" smtClean="0"/>
          </a:p>
          <a:p>
            <a:r>
              <a:rPr lang="el-GR" sz="1600" u="sng" dirty="0" smtClean="0"/>
              <a:t>2. Ελαττωμένη ικανότητα παραγωγής αντισωμάτων. </a:t>
            </a:r>
            <a:r>
              <a:rPr lang="el-GR" sz="1600" dirty="0" smtClean="0"/>
              <a:t>Παρατηρείται σε άτομα που πάσχουν από χρόνια λεμφογενή λευχαιμία, από πολλαπλό μυέλωμα και σε άτομα με </a:t>
            </a:r>
            <a:r>
              <a:rPr lang="en-US" sz="1600" dirty="0" smtClean="0"/>
              <a:t>Hodgkin</a:t>
            </a:r>
            <a:r>
              <a:rPr lang="el-GR" sz="1600" dirty="0" smtClean="0"/>
              <a:t> μετά από χημειοθεραπεία και ακτινοθεραπεία. Τα άτομα αυτά αναπτύσσουν μηνιγγίτιδα κυρίως από ελυτροφόρα βακτήρια με πιο συχνό το βακτήριο </a:t>
            </a:r>
            <a:r>
              <a:rPr lang="en-US" sz="1600" i="1" dirty="0" smtClean="0"/>
              <a:t>S. pneumoniae</a:t>
            </a:r>
            <a:r>
              <a:rPr lang="el-GR" sz="1600" dirty="0" smtClean="0"/>
              <a:t>, δεύτερο σε συχνότητα το </a:t>
            </a:r>
            <a:r>
              <a:rPr lang="en-US" sz="1600" i="1" dirty="0" smtClean="0"/>
              <a:t> H. influenzae </a:t>
            </a:r>
            <a:r>
              <a:rPr lang="el-GR" sz="1600" dirty="0" smtClean="0"/>
              <a:t>τύπου </a:t>
            </a:r>
            <a:r>
              <a:rPr lang="en-US" sz="1600" i="1" dirty="0" smtClean="0"/>
              <a:t>b </a:t>
            </a:r>
            <a:r>
              <a:rPr lang="el-GR" sz="1600" i="1" dirty="0" smtClean="0"/>
              <a:t>, </a:t>
            </a:r>
            <a:r>
              <a:rPr lang="el-GR" sz="1600" dirty="0" smtClean="0"/>
              <a:t>ενώ η </a:t>
            </a:r>
            <a:r>
              <a:rPr lang="en-US" sz="1600" i="1" dirty="0" smtClean="0"/>
              <a:t>N. meningitides</a:t>
            </a:r>
            <a:r>
              <a:rPr lang="el-GR" sz="1600" i="1" dirty="0" smtClean="0"/>
              <a:t> </a:t>
            </a:r>
            <a:r>
              <a:rPr lang="el-GR" sz="1600" dirty="0" smtClean="0"/>
              <a:t>απομονώνεται σε μικρότερο ποσοστό.</a:t>
            </a:r>
            <a:endParaRPr lang="en-US" sz="1600" i="1" dirty="0" smtClean="0"/>
          </a:p>
          <a:p>
            <a:r>
              <a:rPr lang="el-GR" sz="1600" dirty="0" smtClean="0"/>
              <a:t>Στις διαταραχές της χημικής ανοσίας περιλαμβάνονται και οι ανεπάρκειες των κλασμάτων του συμπληρώματος </a:t>
            </a:r>
            <a:r>
              <a:rPr lang="en-US" sz="1600" dirty="0" smtClean="0"/>
              <a:t>C6, C7, C8</a:t>
            </a:r>
            <a:r>
              <a:rPr lang="el-GR" sz="1600" dirty="0" smtClean="0"/>
              <a:t>, που σχετίζονται με την ανάπτυξη βακτηριαιμίας και μηνιγγίτιδας από </a:t>
            </a:r>
            <a:r>
              <a:rPr lang="en-US" sz="1600" i="1" dirty="0" smtClean="0"/>
              <a:t>N. meningitides</a:t>
            </a:r>
            <a:r>
              <a:rPr lang="el-GR" sz="1600" i="1" dirty="0" smtClean="0"/>
              <a:t>.</a:t>
            </a:r>
            <a:r>
              <a:rPr lang="el-GR" sz="1600" dirty="0" smtClean="0"/>
              <a:t> </a:t>
            </a:r>
            <a:endParaRPr lang="el-GR" sz="1600" u="sn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547664" y="1340768"/>
            <a:ext cx="6048672" cy="526297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Κατηγορίες ανοσολογικής ανεπάρκειας:</a:t>
            </a:r>
          </a:p>
          <a:p>
            <a:endParaRPr lang="el-GR" sz="1600" b="1" dirty="0" smtClean="0"/>
          </a:p>
          <a:p>
            <a:r>
              <a:rPr lang="el-GR" sz="1600" u="sng" dirty="0" smtClean="0"/>
              <a:t>3. Ουδετεροπενία.</a:t>
            </a:r>
            <a:r>
              <a:rPr lang="el-GR" sz="1600" dirty="0" smtClean="0"/>
              <a:t> Παρατηρείται σε άτομα που πάσχουν από οξεία λευχαιμία, απλαστική αναιμία και σε άτομα που βρίσκονται σε θεραπεία με κυταροτοξικά φάρμακα. Στα παραπάνω άτομα ο κίνδυνος λοίμωξης είναι πολύ μεγάλος όταν ο αριθμός των ουδετερόφιλων πολυμορφοπύρηνων είναι μικρότερος από 1000/</a:t>
            </a:r>
            <a:r>
              <a:rPr lang="en-US" sz="1600" dirty="0" smtClean="0"/>
              <a:t>mm</a:t>
            </a:r>
            <a:r>
              <a:rPr lang="en-US" sz="1600" baseline="30000" dirty="0" smtClean="0"/>
              <a:t>3</a:t>
            </a:r>
            <a:r>
              <a:rPr lang="en-US" sz="1600" dirty="0" smtClean="0"/>
              <a:t> </a:t>
            </a:r>
            <a:r>
              <a:rPr lang="el-GR" sz="1600" dirty="0" smtClean="0"/>
              <a:t>και ακόμη μεγαλύτερος όταν ο αριθμός των ουδετερόφιλων είναι κάτω από 100/</a:t>
            </a:r>
            <a:r>
              <a:rPr lang="en-US" sz="1600" dirty="0" smtClean="0"/>
              <a:t>mm</a:t>
            </a:r>
            <a:r>
              <a:rPr lang="en-US" sz="1600" baseline="30000" dirty="0" smtClean="0"/>
              <a:t>3</a:t>
            </a:r>
            <a:r>
              <a:rPr lang="en-US" sz="1600" dirty="0" smtClean="0"/>
              <a:t> </a:t>
            </a:r>
            <a:r>
              <a:rPr lang="el-GR" sz="1600" dirty="0" smtClean="0"/>
              <a:t>. Τα συχνότερα αίτια οξείας μηνιγγίτιδας στα άτομα αυτά είναι η </a:t>
            </a:r>
            <a:r>
              <a:rPr lang="en-US" sz="1600" i="1" dirty="0" smtClean="0"/>
              <a:t>Pseudomonas aeruginosa</a:t>
            </a:r>
            <a:r>
              <a:rPr lang="el-GR" sz="1600" i="1" dirty="0" smtClean="0"/>
              <a:t> </a:t>
            </a:r>
            <a:r>
              <a:rPr lang="el-GR" sz="1600" dirty="0" smtClean="0"/>
              <a:t>και τα εντεροβακτηριοειδή. </a:t>
            </a:r>
            <a:endParaRPr lang="en-US" sz="1600" dirty="0" smtClean="0"/>
          </a:p>
          <a:p>
            <a:endParaRPr lang="en-US" sz="1600" u="sng" dirty="0" smtClean="0"/>
          </a:p>
          <a:p>
            <a:r>
              <a:rPr lang="el-GR" sz="1600" u="sng" dirty="0" smtClean="0"/>
              <a:t>4. Απώλεια της λειτουργικότητας του σπλήνα </a:t>
            </a:r>
            <a:r>
              <a:rPr lang="el-GR" sz="1600" dirty="0" smtClean="0"/>
              <a:t>. Παρατηρείται σε άτομα με δρεπανοκυτταρική αναιμία ή σε άτομα με σπληνεκτομή. Τα άτομα αυτά έχουν προδιάθεση στην ανάπτυξη βακτηριαιμίας και μηνιγγίτιδας κυρίως από το βακτήριο </a:t>
            </a:r>
            <a:r>
              <a:rPr lang="en-US" sz="1600" i="1" dirty="0" smtClean="0"/>
              <a:t>S. pneumoniae</a:t>
            </a:r>
            <a:r>
              <a:rPr lang="el-GR" sz="1600" i="1" dirty="0" smtClean="0"/>
              <a:t> και σε μικρότερο ποσοστό από το</a:t>
            </a:r>
            <a:r>
              <a:rPr lang="en-US" sz="1600" i="1" dirty="0" smtClean="0"/>
              <a:t> H. influenzae </a:t>
            </a:r>
            <a:r>
              <a:rPr lang="el-GR" sz="1600" dirty="0" smtClean="0"/>
              <a:t>τύπου </a:t>
            </a:r>
            <a:r>
              <a:rPr lang="en-US" sz="1600" i="1" dirty="0" smtClean="0"/>
              <a:t>b</a:t>
            </a:r>
            <a:r>
              <a:rPr lang="el-GR" sz="1600" i="1" dirty="0" smtClean="0"/>
              <a:t>. </a:t>
            </a:r>
            <a:r>
              <a:rPr lang="el-GR" sz="1600" dirty="0" smtClean="0"/>
              <a:t>στα παιδιά το 80% των λοιμώξεων παρατηρούνται τα δύο πρώτα χρόνια μετά τη σπληνεκτομή και η θνητότητα φθάνει το 50% των περιπτώσεων. Στο 20% των παιδιών που θα επιζήσουν οι λοιμώξεις υποτροπιάζουν αργότερα.</a:t>
            </a:r>
            <a:r>
              <a:rPr lang="en-US" sz="1600" i="1"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67744" y="2204864"/>
            <a:ext cx="4680520"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Ένα από τα πιο συχνά αίτια της οξείας βακτηριακής μηνιγγίτιδας στα άτομα με ανοσολογική ανεπάρκεια είναι το βακτήριο </a:t>
            </a:r>
            <a:r>
              <a:rPr lang="en-US" sz="1600" i="1" dirty="0" smtClean="0"/>
              <a:t>L. monocytogenes </a:t>
            </a:r>
            <a:r>
              <a:rPr lang="el-GR" sz="1600" dirty="0" smtClean="0"/>
              <a:t>με υψηλή θνητότητα. Στο </a:t>
            </a:r>
            <a:r>
              <a:rPr lang="en-US" sz="1600" dirty="0" smtClean="0"/>
              <a:t>90%</a:t>
            </a:r>
            <a:r>
              <a:rPr lang="el-GR" sz="1600" dirty="0" smtClean="0"/>
              <a:t> των περιπτώσεων η οξεία μηνιγγίτιδα οφείλεται στους ορολογικούς τύπους</a:t>
            </a:r>
            <a:r>
              <a:rPr lang="en-US" sz="1600" dirty="0" smtClean="0"/>
              <a:t> </a:t>
            </a:r>
            <a:r>
              <a:rPr lang="en-US" sz="1600" dirty="0" err="1" smtClean="0"/>
              <a:t>Ia</a:t>
            </a:r>
            <a:r>
              <a:rPr lang="en-US" sz="1600" dirty="0" smtClean="0"/>
              <a:t>, </a:t>
            </a:r>
            <a:r>
              <a:rPr lang="en-US" sz="1600" dirty="0" err="1" smtClean="0"/>
              <a:t>Ib</a:t>
            </a:r>
            <a:r>
              <a:rPr lang="el-GR" sz="1600" dirty="0" smtClean="0"/>
              <a:t> και</a:t>
            </a:r>
            <a:r>
              <a:rPr lang="en-US" sz="1600" dirty="0" smtClean="0"/>
              <a:t> </a:t>
            </a:r>
            <a:r>
              <a:rPr lang="en-US" sz="1600" dirty="0" err="1" smtClean="0"/>
              <a:t>IVb</a:t>
            </a:r>
            <a:r>
              <a:rPr lang="el-GR" sz="1600" dirty="0" smtClean="0"/>
              <a:t> του βακτηρίου.</a:t>
            </a:r>
            <a:endParaRPr lang="el-GR" sz="1600" dirty="0"/>
          </a:p>
        </p:txBody>
      </p:sp>
      <p:sp>
        <p:nvSpPr>
          <p:cNvPr id="3" name="2 - TextBox"/>
          <p:cNvSpPr txBox="1"/>
          <p:nvPr/>
        </p:nvSpPr>
        <p:spPr>
          <a:xfrm>
            <a:off x="2267744" y="3933056"/>
            <a:ext cx="4680520" cy="2308324"/>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Από τα παραπάνω φαίνεται ότι η ηλικία, η υποκείμενη νόσος και η κατάσταση του ασθενούς, σε συνδυασμό με χαρακτηριστικές κλινικές εκδηλώσεις και επιδημιολογικά στοιχεία, αποτελούν χρήσιμα στοιχεία για τη διάγνωση της οξείας βακτηριακής μηνιγγίτιδας.</a:t>
            </a:r>
          </a:p>
          <a:p>
            <a:r>
              <a:rPr lang="el-GR" sz="1600" dirty="0" smtClean="0"/>
              <a:t>Η τελική όμως διάγνωση της νόσου, θα βασιστεί στα ευρήματα της εξέτασης του ΕΝΥ, η οποία κατοχυρώνει πλήρως τη διάγνωση. </a:t>
            </a:r>
            <a:endParaRPr lang="el-GR"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2082334"/>
            <a:ext cx="4464496" cy="338554"/>
          </a:xfrm>
          <a:prstGeom prst="rect">
            <a:avLst/>
          </a:prstGeom>
          <a:solidFill>
            <a:schemeClr val="tx2">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Διάγνωση μηνιγγίτιδας</a:t>
            </a:r>
            <a:endParaRPr lang="el-GR" sz="1600" b="1" dirty="0"/>
          </a:p>
        </p:txBody>
      </p:sp>
      <p:sp>
        <p:nvSpPr>
          <p:cNvPr id="3" name="2 - TextBox"/>
          <p:cNvSpPr txBox="1"/>
          <p:nvPr/>
        </p:nvSpPr>
        <p:spPr>
          <a:xfrm>
            <a:off x="2357422" y="2500306"/>
            <a:ext cx="4429156"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342900" indent="-342900">
              <a:buAutoNum type="arabicPeriod"/>
            </a:pPr>
            <a:r>
              <a:rPr lang="el-GR" sz="1600" dirty="0" smtClean="0"/>
              <a:t>Λήψη δείγματος</a:t>
            </a:r>
          </a:p>
          <a:p>
            <a:pPr marL="342900" indent="-342900">
              <a:buAutoNum type="arabicPeriod"/>
            </a:pPr>
            <a:r>
              <a:rPr lang="el-GR" sz="1600" dirty="0" smtClean="0"/>
              <a:t>Μακροσκοπική εξέταση</a:t>
            </a:r>
          </a:p>
          <a:p>
            <a:pPr marL="342900" indent="-342900">
              <a:buAutoNum type="arabicPeriod"/>
            </a:pPr>
            <a:r>
              <a:rPr lang="el-GR" sz="1600" dirty="0" smtClean="0"/>
              <a:t>Κυτταρολογική εξέταση</a:t>
            </a:r>
          </a:p>
          <a:p>
            <a:pPr marL="342900" indent="-342900">
              <a:buFontTx/>
              <a:buAutoNum type="arabicPeriod"/>
            </a:pPr>
            <a:r>
              <a:rPr lang="el-GR" sz="1600" dirty="0" smtClean="0"/>
              <a:t>Μικροσκοπική εξέταση Ε.Ν.Υ.</a:t>
            </a:r>
          </a:p>
          <a:p>
            <a:pPr marL="342900" indent="-342900">
              <a:buFontTx/>
              <a:buAutoNum type="arabicPeriod"/>
            </a:pPr>
            <a:r>
              <a:rPr lang="el-GR" sz="1600" dirty="0" smtClean="0"/>
              <a:t>Ορολογικές εξετάσεις Ε.Ν.Υ.</a:t>
            </a:r>
          </a:p>
          <a:p>
            <a:pPr marL="342900" indent="-342900">
              <a:buAutoNum type="arabicPeriod"/>
            </a:pPr>
            <a:r>
              <a:rPr lang="el-GR" sz="1600" dirty="0" smtClean="0"/>
              <a:t>Βακτηριολογική εξέταση</a:t>
            </a:r>
            <a:endParaRPr lang="en-US" sz="1600" dirty="0" smtClean="0"/>
          </a:p>
          <a:p>
            <a:pPr marL="342900" indent="-342900">
              <a:buAutoNum type="arabicPeriod"/>
            </a:pPr>
            <a:r>
              <a:rPr lang="el-GR" sz="1600" dirty="0" smtClean="0"/>
              <a:t>Βιοχημική εξέταση</a:t>
            </a:r>
          </a:p>
          <a:p>
            <a:pPr marL="342900" indent="-342900">
              <a:buAutoNum type="arabicPeriod"/>
            </a:pPr>
            <a:r>
              <a:rPr lang="el-GR" sz="1600" dirty="0" smtClean="0"/>
              <a:t>Μοριακές τεχνικές</a:t>
            </a:r>
          </a:p>
          <a:p>
            <a:pPr marL="342900" indent="-342900">
              <a:buAutoNum type="arabicPeriod"/>
            </a:pPr>
            <a:r>
              <a:rPr lang="el-GR" sz="1600" dirty="0" smtClean="0"/>
              <a:t>Ερμηνεία εργαστηριακών ευρημάτων</a:t>
            </a:r>
            <a:endParaRPr lang="el-G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23528" y="1495812"/>
            <a:ext cx="4824536" cy="483209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Κοιλότητες του εγκεφάλου</a:t>
            </a:r>
          </a:p>
          <a:p>
            <a:pPr algn="ctr"/>
            <a:endParaRPr lang="el-GR" b="1" dirty="0" smtClean="0"/>
          </a:p>
          <a:p>
            <a:r>
              <a:rPr lang="el-GR" sz="1600" dirty="0" smtClean="0"/>
              <a:t>Μέσα στον εγκέφαλο υπάρχουν 4 κοιλότητες που περιέχουν εγκεφαλονωτιαίο υγρό:</a:t>
            </a:r>
          </a:p>
          <a:p>
            <a:r>
              <a:rPr lang="el-GR" sz="1600" dirty="0" smtClean="0"/>
              <a:t>Οι δύο από αυτές ονομάζονται πλάγιες (δεξιά και αριστερή) και βρίσκονται μέσα σε κάθε ημισφαίριο. Οι πλάγιες κοιλίες επικοινωνούν με την τρίτη κοιλία με το μεσοκοιλιακό τρήμα του </a:t>
            </a:r>
            <a:r>
              <a:rPr lang="en-US" sz="1600" dirty="0" err="1" smtClean="0"/>
              <a:t>Monro</a:t>
            </a:r>
            <a:r>
              <a:rPr lang="en-US" sz="1600" dirty="0" smtClean="0"/>
              <a:t>.</a:t>
            </a:r>
            <a:r>
              <a:rPr lang="el-GR" sz="1600" dirty="0" smtClean="0"/>
              <a:t> </a:t>
            </a:r>
          </a:p>
          <a:p>
            <a:r>
              <a:rPr lang="el-GR" sz="1600" dirty="0" smtClean="0"/>
              <a:t>Η τρίτη ή μέση κοιλία που βρίσκεται εν τω βάθει στον εγκέφαλο</a:t>
            </a:r>
            <a:r>
              <a:rPr lang="en-US" sz="1600" dirty="0" smtClean="0"/>
              <a:t>, </a:t>
            </a:r>
            <a:r>
              <a:rPr lang="el-GR" sz="1600" dirty="0" smtClean="0"/>
              <a:t>μέσα στον μέσο εγκέφαλο μεταξύ των οπτικών θαλάμων και επικοινωνεί με την τέταρτη κοιλία με τον υδραγωγό του </a:t>
            </a:r>
            <a:r>
              <a:rPr lang="en-US" sz="1600" dirty="0" err="1" smtClean="0"/>
              <a:t>Sylvius</a:t>
            </a:r>
            <a:r>
              <a:rPr lang="en-US" sz="1600" dirty="0" smtClean="0"/>
              <a:t>.</a:t>
            </a:r>
            <a:endParaRPr lang="el-GR" sz="1600" dirty="0" smtClean="0"/>
          </a:p>
          <a:p>
            <a:r>
              <a:rPr lang="el-GR" sz="1600" dirty="0" smtClean="0"/>
              <a:t>Η τέταρτη κοιλία βρίσκεται επίσης εν τω βάθει στον οπίσθιο εγκέφαλο μεταξύ του στελέχους του εγκεφάλου και της παρεγκεφαλίδας. Έχει σχήμα ρόμβου και παρουσιάζει το πρόσθιο τοίχωμα ή έδαφος και το οπίσθιο τοίχωμα ή οροφή. Ανοίγει στον υπαραχνοειδή χώρο με τον οποίο επικοινωνεί με τα τρήματα </a:t>
            </a:r>
            <a:r>
              <a:rPr lang="en-US" sz="1600" dirty="0" err="1" smtClean="0"/>
              <a:t>Magendie</a:t>
            </a:r>
            <a:r>
              <a:rPr lang="en-US" sz="1600" dirty="0" smtClean="0"/>
              <a:t> </a:t>
            </a:r>
            <a:r>
              <a:rPr lang="el-GR" sz="1600" dirty="0" smtClean="0"/>
              <a:t>και</a:t>
            </a:r>
            <a:r>
              <a:rPr lang="en-US" sz="1600" dirty="0" smtClean="0"/>
              <a:t> </a:t>
            </a:r>
            <a:r>
              <a:rPr lang="en-US" sz="1600" dirty="0" err="1" smtClean="0"/>
              <a:t>Luscha</a:t>
            </a:r>
            <a:r>
              <a:rPr lang="el-GR" sz="1600" dirty="0" smtClean="0"/>
              <a:t>.</a:t>
            </a:r>
            <a:endParaRPr lang="el-GR" sz="1600" dirty="0"/>
          </a:p>
        </p:txBody>
      </p:sp>
      <p:pic>
        <p:nvPicPr>
          <p:cNvPr id="7" name="Picture 4" descr="Σχετική εικόνα"/>
          <p:cNvPicPr>
            <a:picLocks noChangeAspect="1" noChangeArrowheads="1"/>
          </p:cNvPicPr>
          <p:nvPr/>
        </p:nvPicPr>
        <p:blipFill>
          <a:blip r:embed="rId2" cstate="print"/>
          <a:srcRect r="-2262" b="23234"/>
          <a:stretch>
            <a:fillRect/>
          </a:stretch>
        </p:blipFill>
        <p:spPr bwMode="auto">
          <a:xfrm>
            <a:off x="5292080" y="3789040"/>
            <a:ext cx="3672408" cy="2232248"/>
          </a:xfrm>
          <a:prstGeom prst="rect">
            <a:avLst/>
          </a:prstGeom>
          <a:noFill/>
        </p:spPr>
      </p:pic>
      <p:sp>
        <p:nvSpPr>
          <p:cNvPr id="10" name="9 - TextBox"/>
          <p:cNvSpPr txBox="1"/>
          <p:nvPr/>
        </p:nvSpPr>
        <p:spPr>
          <a:xfrm>
            <a:off x="5364088" y="6165304"/>
            <a:ext cx="3456384" cy="523220"/>
          </a:xfrm>
          <a:prstGeom prst="rect">
            <a:avLst/>
          </a:prstGeom>
          <a:noFill/>
        </p:spPr>
        <p:txBody>
          <a:bodyPr wrap="square" rtlCol="0">
            <a:spAutoFit/>
          </a:bodyPr>
          <a:lstStyle/>
          <a:p>
            <a:r>
              <a:rPr lang="el-GR" sz="1400" dirty="0" smtClean="0"/>
              <a:t>(1) Τρήμα </a:t>
            </a:r>
            <a:r>
              <a:rPr lang="en-US" sz="1400" dirty="0" smtClean="0"/>
              <a:t>Monroe, (2) </a:t>
            </a:r>
            <a:r>
              <a:rPr lang="el-GR" sz="1400" dirty="0" smtClean="0"/>
              <a:t>υδραγωγός </a:t>
            </a:r>
            <a:r>
              <a:rPr lang="en-US" sz="1400" dirty="0" err="1" smtClean="0"/>
              <a:t>Sylvius</a:t>
            </a:r>
            <a:r>
              <a:rPr lang="en-US" sz="1400" dirty="0" smtClean="0"/>
              <a:t> (3) </a:t>
            </a:r>
            <a:r>
              <a:rPr lang="el-GR" sz="1400" dirty="0" smtClean="0"/>
              <a:t>τρήματα </a:t>
            </a:r>
            <a:r>
              <a:rPr lang="en-US" sz="1400" dirty="0" err="1" smtClean="0"/>
              <a:t>Lusca</a:t>
            </a:r>
            <a:r>
              <a:rPr lang="en-US" sz="1400" dirty="0" smtClean="0"/>
              <a:t> &amp; </a:t>
            </a:r>
            <a:r>
              <a:rPr lang="en-US" sz="1400" dirty="0" err="1" smtClean="0"/>
              <a:t>Magendie</a:t>
            </a:r>
            <a:r>
              <a:rPr lang="en-US" sz="1400" dirty="0" smtClean="0"/>
              <a:t>  </a:t>
            </a:r>
            <a:endParaRPr lang="el-GR" sz="1400" dirty="0"/>
          </a:p>
        </p:txBody>
      </p:sp>
      <p:pic>
        <p:nvPicPr>
          <p:cNvPr id="11" name="Picture 8" descr="C:\Documents and Settings\Eleni\Επιφάνεια εργασίας\117-0.jpg"/>
          <p:cNvPicPr>
            <a:picLocks noChangeAspect="1" noChangeArrowheads="1"/>
          </p:cNvPicPr>
          <p:nvPr/>
        </p:nvPicPr>
        <p:blipFill>
          <a:blip r:embed="rId3" cstate="print"/>
          <a:srcRect/>
          <a:stretch>
            <a:fillRect/>
          </a:stretch>
        </p:blipFill>
        <p:spPr bwMode="auto">
          <a:xfrm>
            <a:off x="5292080" y="978024"/>
            <a:ext cx="3551362" cy="2667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504" y="840189"/>
            <a:ext cx="5040560" cy="510909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342900" indent="-342900">
              <a:buAutoNum type="arabicPeriod"/>
            </a:pPr>
            <a:r>
              <a:rPr lang="el-GR" sz="1600" b="1" dirty="0" smtClean="0"/>
              <a:t>Λήψη δείγματος</a:t>
            </a:r>
          </a:p>
          <a:p>
            <a:pPr marL="342900" indent="-342900"/>
            <a:endParaRPr lang="el-GR" sz="1600" dirty="0" smtClean="0"/>
          </a:p>
          <a:p>
            <a:pPr marL="342900" indent="-342900"/>
            <a:r>
              <a:rPr lang="el-GR" sz="1400" u="sng" dirty="0" smtClean="0"/>
              <a:t>Λήψη Ε.Ν.Υ. </a:t>
            </a:r>
            <a:r>
              <a:rPr lang="el-GR" sz="1400" dirty="0" smtClean="0"/>
              <a:t>με οσφυονωτιαία παρακέντηση. Η λήψη γίνεται υπό αυστηρά άσηπτες συνθήκες, πριν την έναρξη της αντιμικροβιακής θεραπείας και η επεξεργασία του γίνεται </a:t>
            </a:r>
            <a:r>
              <a:rPr lang="el-GR" sz="1400" b="1" dirty="0" smtClean="0"/>
              <a:t>αμέσως</a:t>
            </a:r>
            <a:r>
              <a:rPr lang="en-US" sz="1400" b="1" dirty="0" smtClean="0"/>
              <a:t>. </a:t>
            </a:r>
            <a:r>
              <a:rPr lang="el-GR" sz="1400" dirty="0" smtClean="0"/>
              <a:t>Το εργαστήριο ενημερώνεται πριν από τη λήψη του δείγματος για να είναι έτοιμο για τη σωστή και γρήγορη επεξεργασία του.</a:t>
            </a:r>
            <a:endParaRPr lang="el-GR" sz="1400" b="1" dirty="0" smtClean="0"/>
          </a:p>
          <a:p>
            <a:pPr marL="342900" indent="-342900">
              <a:buFont typeface="Wingdings" pitchFamily="2" charset="2"/>
              <a:buChar char="§"/>
            </a:pPr>
            <a:r>
              <a:rPr lang="el-GR" sz="1400" dirty="0" smtClean="0"/>
              <a:t>Αποστειρωμένη βελόνα εισάγεται μεταξύ 3</a:t>
            </a:r>
            <a:r>
              <a:rPr lang="el-GR" sz="1400" baseline="30000" dirty="0" smtClean="0"/>
              <a:t>ου</a:t>
            </a:r>
            <a:r>
              <a:rPr lang="el-GR" sz="1400" dirty="0" smtClean="0"/>
              <a:t> και 4</a:t>
            </a:r>
            <a:r>
              <a:rPr lang="el-GR" sz="1400" baseline="30000" dirty="0" smtClean="0"/>
              <a:t>ου</a:t>
            </a:r>
            <a:r>
              <a:rPr lang="el-GR" sz="1400" dirty="0" smtClean="0"/>
              <a:t> οσφυϊκού σπονδύλου στους ενήλικες και 4</a:t>
            </a:r>
            <a:r>
              <a:rPr lang="el-GR" sz="1400" baseline="30000" dirty="0" smtClean="0"/>
              <a:t>ου</a:t>
            </a:r>
            <a:r>
              <a:rPr lang="el-GR" sz="1400" dirty="0" smtClean="0"/>
              <a:t> και 5</a:t>
            </a:r>
            <a:r>
              <a:rPr lang="el-GR" sz="1400" baseline="30000" dirty="0" smtClean="0"/>
              <a:t>ου</a:t>
            </a:r>
            <a:r>
              <a:rPr lang="el-GR" sz="1400" dirty="0" smtClean="0"/>
              <a:t> (ή 5</a:t>
            </a:r>
            <a:r>
              <a:rPr lang="el-GR" sz="1400" baseline="30000" dirty="0" smtClean="0"/>
              <a:t>ου</a:t>
            </a:r>
            <a:r>
              <a:rPr lang="el-GR" sz="1400" dirty="0" smtClean="0"/>
              <a:t> οσφυϊκού και 1</a:t>
            </a:r>
            <a:r>
              <a:rPr lang="el-GR" sz="1400" baseline="30000" dirty="0" smtClean="0"/>
              <a:t>ου</a:t>
            </a:r>
            <a:r>
              <a:rPr lang="el-GR" sz="1400" dirty="0" smtClean="0"/>
              <a:t> ιερού) στα παιδιά.</a:t>
            </a:r>
          </a:p>
          <a:p>
            <a:pPr marL="342900" indent="-342900">
              <a:buFont typeface="Wingdings" pitchFamily="2" charset="2"/>
              <a:buChar char="§"/>
            </a:pPr>
            <a:r>
              <a:rPr lang="el-GR" sz="1400" dirty="0" smtClean="0"/>
              <a:t>Η βελόνα προωθείται μέχρι το σημείο που δίνει την αίσθηση του κενού (υπαραχνοειδής χώρος)</a:t>
            </a:r>
          </a:p>
          <a:p>
            <a:pPr marL="342900" indent="-342900">
              <a:buFont typeface="Wingdings" pitchFamily="2" charset="2"/>
              <a:buChar char="§"/>
            </a:pPr>
            <a:r>
              <a:rPr lang="el-GR" sz="1400" dirty="0" smtClean="0"/>
              <a:t>Το Ε.Ν.Υ υγρό λαμβάνεται κατευθείαν σε τρία τουλάχιστον στείρα σωληνάρια</a:t>
            </a:r>
          </a:p>
          <a:p>
            <a:pPr marL="342900" indent="-342900">
              <a:buFont typeface="Wingdings" pitchFamily="2" charset="2"/>
              <a:buChar char="§"/>
            </a:pPr>
            <a:r>
              <a:rPr lang="el-GR" sz="1400" dirty="0" smtClean="0"/>
              <a:t>Το δείγμα του πρώτου σωληναρίου χρησιμοποιείται για βιοχημικές και ορολογικές εξετάσεις και μπορεί να τοποθετηθεί στο ψυγείο. Το δείγμα του δεύτερου σωληναρίου χρησιμοποιείται για τις μικροβιολογικές εξετάσεις. Η επεξεργασία του πρέπει να γίνει αμέσως ή να παραμείνει στους 37</a:t>
            </a:r>
            <a:r>
              <a:rPr lang="el-GR" sz="1400" baseline="30000" dirty="0" smtClean="0"/>
              <a:t>ο</a:t>
            </a:r>
            <a:r>
              <a:rPr lang="el-GR" sz="1400" dirty="0" smtClean="0"/>
              <a:t> </a:t>
            </a:r>
            <a:r>
              <a:rPr lang="en-US" sz="1400" dirty="0" smtClean="0"/>
              <a:t>C</a:t>
            </a:r>
            <a:r>
              <a:rPr lang="el-GR" sz="1400" dirty="0" smtClean="0"/>
              <a:t> και </a:t>
            </a:r>
            <a:r>
              <a:rPr lang="el-GR" sz="1400" b="1" dirty="0" smtClean="0"/>
              <a:t>όχι στο ψυγείο</a:t>
            </a:r>
            <a:r>
              <a:rPr lang="el-GR" sz="1400" dirty="0" smtClean="0"/>
              <a:t>. Το δείγμα του τρίτου σωληναρίου χρησιμοποιείται για τις κυτταρολογικές εξετάσεις. Αν δεν εξεταστεί αμέσως, φυλάσσεται στο ψυγείο.   </a:t>
            </a:r>
            <a:endParaRPr lang="el-GR" sz="1400" dirty="0"/>
          </a:p>
        </p:txBody>
      </p:sp>
      <p:pic>
        <p:nvPicPr>
          <p:cNvPr id="1027" name="Picture 3" descr="C:\Documents and Settings\Eleni\Επιφάνεια εργασίας\ΟΣΦΥΟΝΩΤΙΑΙΑ ΠΑΡΑΚΕΝΤΗΣΗ.jpg"/>
          <p:cNvPicPr>
            <a:picLocks noChangeAspect="1" noChangeArrowheads="1"/>
          </p:cNvPicPr>
          <p:nvPr/>
        </p:nvPicPr>
        <p:blipFill>
          <a:blip r:embed="rId2" cstate="print"/>
          <a:srcRect/>
          <a:stretch>
            <a:fillRect/>
          </a:stretch>
        </p:blipFill>
        <p:spPr bwMode="auto">
          <a:xfrm>
            <a:off x="5292080" y="723900"/>
            <a:ext cx="3744416" cy="2705100"/>
          </a:xfrm>
          <a:prstGeom prst="rect">
            <a:avLst/>
          </a:prstGeom>
          <a:noFill/>
        </p:spPr>
      </p:pic>
      <p:pic>
        <p:nvPicPr>
          <p:cNvPr id="1028" name="Picture 4" descr="C:\Documents and Settings\Eleni\Επιφάνεια εργασίας\onp-(2).jpg"/>
          <p:cNvPicPr>
            <a:picLocks noChangeAspect="1" noChangeArrowheads="1"/>
          </p:cNvPicPr>
          <p:nvPr/>
        </p:nvPicPr>
        <p:blipFill>
          <a:blip r:embed="rId3" cstate="print"/>
          <a:srcRect/>
          <a:stretch>
            <a:fillRect/>
          </a:stretch>
        </p:blipFill>
        <p:spPr bwMode="auto">
          <a:xfrm>
            <a:off x="5292081" y="3523828"/>
            <a:ext cx="3744416" cy="2857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Eleni\Επιφάνεια εργασίας\Οσφυονωτιαια-παρακεντηση.jpg"/>
          <p:cNvPicPr>
            <a:picLocks noChangeAspect="1" noChangeArrowheads="1"/>
          </p:cNvPicPr>
          <p:nvPr/>
        </p:nvPicPr>
        <p:blipFill>
          <a:blip r:embed="rId2" cstate="print"/>
          <a:srcRect/>
          <a:stretch>
            <a:fillRect/>
          </a:stretch>
        </p:blipFill>
        <p:spPr bwMode="auto">
          <a:xfrm>
            <a:off x="1691680" y="980728"/>
            <a:ext cx="5832648" cy="2160240"/>
          </a:xfrm>
          <a:prstGeom prst="rect">
            <a:avLst/>
          </a:prstGeom>
          <a:noFill/>
        </p:spPr>
      </p:pic>
      <p:sp>
        <p:nvSpPr>
          <p:cNvPr id="3" name="2 - TextBox"/>
          <p:cNvSpPr txBox="1"/>
          <p:nvPr/>
        </p:nvSpPr>
        <p:spPr>
          <a:xfrm>
            <a:off x="1691680" y="3212976"/>
            <a:ext cx="5832648" cy="1815882"/>
          </a:xfrm>
          <a:prstGeom prst="rect">
            <a:avLst/>
          </a:prstGeom>
          <a:noFill/>
          <a:ln>
            <a:solidFill>
              <a:schemeClr val="accent1"/>
            </a:solidFill>
          </a:ln>
        </p:spPr>
        <p:txBody>
          <a:bodyPr wrap="square" rtlCol="0">
            <a:spAutoFit/>
          </a:bodyPr>
          <a:lstStyle/>
          <a:p>
            <a:r>
              <a:rPr lang="el-GR" sz="1600" dirty="0" smtClean="0"/>
              <a:t>Κατά την οσφυονωτιαία παρακέντηση ο ασθενής παραμένει σε πλάγια κεκλιμένη ή καθιστή θέση, με την πρώτη να προτιμάται. Ο εξεταζόμενος ξαπλώνει στο πλάι, με τα πόδια λυγισμένα και κεφάλι σε κάμψη. Στην καθιστή θέση ο εξεταζόμενος κυρτώνει τη ράχη και σκύβει μπροστά το κεφάλι. Με τον τρόπο αυτό κυρτώνει η σπονδυλική στήλη όσο το δυνατόν περισσότερο και αυξάνουν οι αποστάσεις ανάμεσα στις αποφύσεις των σπονδύλων. </a:t>
            </a:r>
            <a:endParaRPr lang="el-GR" sz="1600" dirty="0"/>
          </a:p>
        </p:txBody>
      </p:sp>
      <p:sp>
        <p:nvSpPr>
          <p:cNvPr id="4" name="3 - TextBox"/>
          <p:cNvSpPr txBox="1"/>
          <p:nvPr/>
        </p:nvSpPr>
        <p:spPr>
          <a:xfrm>
            <a:off x="107504" y="5157192"/>
            <a:ext cx="5616624" cy="1600438"/>
          </a:xfrm>
          <a:prstGeom prst="rect">
            <a:avLst/>
          </a:prstGeom>
          <a:noFill/>
          <a:ln>
            <a:solidFill>
              <a:srgbClr val="C00000"/>
            </a:solidFill>
          </a:ln>
        </p:spPr>
        <p:txBody>
          <a:bodyPr wrap="square" rtlCol="0">
            <a:spAutoFit/>
          </a:bodyPr>
          <a:lstStyle/>
          <a:p>
            <a:r>
              <a:rPr lang="el-GR" sz="1400" dirty="0" smtClean="0"/>
              <a:t>Κατά την παρακέντηση μετά την εισαγωγή της βελόνας, χρησιμοποιείται πολλές φορές μανόμετρο για την μέτρηση της πίεσης του ΕΝΥ.</a:t>
            </a:r>
          </a:p>
          <a:p>
            <a:r>
              <a:rPr lang="el-GR" sz="1400" dirty="0" smtClean="0"/>
              <a:t>Φυσιολογικά, η πίεση κυμαίνεται μεταξύ 100-180</a:t>
            </a:r>
            <a:r>
              <a:rPr lang="en-US" sz="1400" dirty="0" smtClean="0"/>
              <a:t>mmH</a:t>
            </a:r>
            <a:r>
              <a:rPr lang="en-US" sz="1400" baseline="-25000" dirty="0" smtClean="0"/>
              <a:t>2</a:t>
            </a:r>
            <a:r>
              <a:rPr lang="en-US" sz="1400" dirty="0" smtClean="0"/>
              <a:t>O (</a:t>
            </a:r>
            <a:r>
              <a:rPr lang="el-GR" sz="1400" dirty="0" smtClean="0"/>
              <a:t>σε παχύσαρκους μπορεί να φθάσει ως 240</a:t>
            </a:r>
            <a:r>
              <a:rPr lang="en-US" sz="1400" dirty="0" smtClean="0"/>
              <a:t>mmH</a:t>
            </a:r>
            <a:r>
              <a:rPr lang="en-US" sz="1400" baseline="-25000" dirty="0" smtClean="0"/>
              <a:t>2</a:t>
            </a:r>
            <a:r>
              <a:rPr lang="en-US" sz="1400" dirty="0" smtClean="0"/>
              <a:t>O</a:t>
            </a:r>
            <a:r>
              <a:rPr lang="el-GR" sz="1400" dirty="0" smtClean="0"/>
              <a:t>). Αυξημένη πίεση είναι ένδειξη λοίμωξης του ΚΝΣ, </a:t>
            </a:r>
            <a:r>
              <a:rPr lang="el-GR" sz="1400" dirty="0" err="1" smtClean="0"/>
              <a:t>ενδοεγκεφαλικής</a:t>
            </a:r>
            <a:r>
              <a:rPr lang="el-GR" sz="1400" dirty="0" smtClean="0"/>
              <a:t> αιμορραγίας, όγκου, ιδιοπαθούς </a:t>
            </a:r>
            <a:r>
              <a:rPr lang="el-GR" sz="1400" dirty="0" err="1" smtClean="0"/>
              <a:t>ενδοκράνιας</a:t>
            </a:r>
            <a:r>
              <a:rPr lang="el-GR" sz="1400" dirty="0" smtClean="0"/>
              <a:t> υπέρτασης. Ελαττωμένη πίεση (&lt; 60</a:t>
            </a:r>
            <a:r>
              <a:rPr lang="en-US" sz="1400" dirty="0" smtClean="0"/>
              <a:t>mmH</a:t>
            </a:r>
            <a:r>
              <a:rPr lang="en-US" sz="1400" baseline="-25000" dirty="0" smtClean="0"/>
              <a:t>2</a:t>
            </a:r>
            <a:r>
              <a:rPr lang="en-US" sz="1400" dirty="0" smtClean="0"/>
              <a:t>O</a:t>
            </a:r>
            <a:r>
              <a:rPr lang="el-GR" sz="1400" dirty="0" smtClean="0"/>
              <a:t>) παρατηρείται σπάνια, συνήθως σε καταστάσεις διαρροής του ΕΝΥ</a:t>
            </a:r>
            <a:r>
              <a:rPr lang="en-US" sz="1400" dirty="0" smtClean="0"/>
              <a:t> </a:t>
            </a:r>
            <a:endParaRPr lang="el-GR"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1643050"/>
            <a:ext cx="4429156" cy="3785652"/>
          </a:xfrm>
          <a:prstGeom prst="rect">
            <a:avLst/>
          </a:prstGeom>
          <a:solidFill>
            <a:schemeClr val="accent1">
              <a:lumMod val="20000"/>
              <a:lumOff val="80000"/>
            </a:schemeClr>
          </a:solidFill>
        </p:spPr>
        <p:txBody>
          <a:bodyPr wrap="square" rtlCol="0">
            <a:spAutoFit/>
          </a:bodyPr>
          <a:lstStyle/>
          <a:p>
            <a:r>
              <a:rPr lang="el-GR" sz="1600" b="1" dirty="0" smtClean="0"/>
              <a:t>2. Μακροσκοπική εξέταση</a:t>
            </a:r>
          </a:p>
          <a:p>
            <a:endParaRPr lang="el-GR" sz="1600" b="1" dirty="0" smtClean="0"/>
          </a:p>
          <a:p>
            <a:r>
              <a:rPr lang="el-GR" sz="1600" dirty="0" smtClean="0"/>
              <a:t>Το Ε.Ν.Υ. μπορεί να είναι:</a:t>
            </a:r>
          </a:p>
          <a:p>
            <a:r>
              <a:rPr lang="el-GR" sz="1600" b="1" dirty="0" smtClean="0"/>
              <a:t>α) Αιμορραγικό</a:t>
            </a:r>
            <a:r>
              <a:rPr lang="el-GR" sz="1600" dirty="0" smtClean="0"/>
              <a:t>. Η αιμορραγία μπορεί να είναι εμφανής (ερυθρά αιμοσφαίρια &gt; 6000/</a:t>
            </a:r>
            <a:r>
              <a:rPr lang="en-US" sz="1600" dirty="0" smtClean="0"/>
              <a:t>mm</a:t>
            </a:r>
            <a:r>
              <a:rPr lang="en-US" sz="1600" baseline="30000" dirty="0" smtClean="0"/>
              <a:t>3</a:t>
            </a:r>
            <a:r>
              <a:rPr lang="el-GR" sz="1600" dirty="0" smtClean="0"/>
              <a:t>). Αν όχι, γίνεται φυγοκέντρηση και εμφανίζεται ίζημα από ερυθρά, ενώ το υπερκείμενο είναι διαυγές ή ξανθοχρωμικό. Η παρουσία των ερυθρών στο Ε.Ν.Υ. μπορεί να οφείλεται σε τραυματισμό κατά την παρακέντηση (το υγρό διαυγάζει προοδευτικά από το πρώτο στο τρίτο σωληνάριο και μετά τη φυγοκέντρηση το υπερκείμενο είναι διαυγές) ή σε υπαραχνοειδή αιμορραγία (το υγρό είναι αιμορραγικό και στα τρία σωληνάρια και μετά τη φυγοκέντρηση είναι ξανθοχρωμικό) </a:t>
            </a:r>
          </a:p>
        </p:txBody>
      </p:sp>
      <p:sp>
        <p:nvSpPr>
          <p:cNvPr id="3" name="2 - TextBox"/>
          <p:cNvSpPr txBox="1"/>
          <p:nvPr/>
        </p:nvSpPr>
        <p:spPr>
          <a:xfrm>
            <a:off x="4860032" y="1628800"/>
            <a:ext cx="3960440" cy="4832092"/>
          </a:xfrm>
          <a:prstGeom prst="rect">
            <a:avLst/>
          </a:prstGeom>
          <a:solidFill>
            <a:schemeClr val="accent1">
              <a:lumMod val="20000"/>
              <a:lumOff val="80000"/>
            </a:schemeClr>
          </a:solidFill>
        </p:spPr>
        <p:txBody>
          <a:bodyPr wrap="square" rtlCol="0">
            <a:spAutoFit/>
          </a:bodyPr>
          <a:lstStyle/>
          <a:p>
            <a:r>
              <a:rPr lang="el-GR" sz="1400" b="1" dirty="0" smtClean="0"/>
              <a:t> </a:t>
            </a:r>
          </a:p>
          <a:p>
            <a:r>
              <a:rPr lang="el-GR" sz="1400" b="1" dirty="0" smtClean="0"/>
              <a:t>β)Ξανθοχρωματικό</a:t>
            </a:r>
            <a:r>
              <a:rPr lang="el-GR" sz="1400" dirty="0" smtClean="0"/>
              <a:t>. Το χρώμα αυτό εμφανίζεται όταν η αιμορραγία των μηνίγγων εξελίσσεται αργά, σε φλεγμονές του </a:t>
            </a:r>
            <a:r>
              <a:rPr lang="el-GR" sz="1400" dirty="0" err="1" smtClean="0"/>
              <a:t>νευράξονα</a:t>
            </a:r>
            <a:r>
              <a:rPr lang="el-GR" sz="1400" dirty="0" smtClean="0"/>
              <a:t> και σε περιπτώσεις ίκτερου. Είναι αποτέλεσμα λύσης των ερυθρών εντός του ΕΝΥ και μετατροπής της αιμοσφαιρίνης σε </a:t>
            </a:r>
            <a:r>
              <a:rPr lang="el-GR" sz="1400" dirty="0" err="1" smtClean="0"/>
              <a:t>οξυαιμοσφαιρίνη</a:t>
            </a:r>
            <a:r>
              <a:rPr lang="el-GR" sz="1400" dirty="0" smtClean="0"/>
              <a:t>, μεθαιμοσφαιρίνη και </a:t>
            </a:r>
            <a:r>
              <a:rPr lang="el-GR" sz="1400" dirty="0" err="1" smtClean="0"/>
              <a:t>χολεριθρίνη</a:t>
            </a:r>
            <a:r>
              <a:rPr lang="el-GR" sz="1400" dirty="0" smtClean="0"/>
              <a:t>.</a:t>
            </a:r>
          </a:p>
          <a:p>
            <a:endParaRPr lang="el-GR" sz="1400" dirty="0" smtClean="0"/>
          </a:p>
          <a:p>
            <a:r>
              <a:rPr lang="el-GR" sz="1400" b="1" dirty="0" smtClean="0"/>
              <a:t>γ) Θολερό</a:t>
            </a:r>
            <a:r>
              <a:rPr lang="el-GR" sz="1400" dirty="0" smtClean="0"/>
              <a:t>. Υποδηλώνει υπερκυττάρωση. Μπορεί να είναι από ελαφρά θολερό (περίπου 200 κύτταρα/</a:t>
            </a:r>
            <a:r>
              <a:rPr lang="en-US" sz="1400" dirty="0" smtClean="0"/>
              <a:t>mm</a:t>
            </a:r>
            <a:r>
              <a:rPr lang="en-US" sz="1400" baseline="30000" dirty="0" smtClean="0"/>
              <a:t>3</a:t>
            </a:r>
            <a:r>
              <a:rPr lang="en-US" sz="1400" dirty="0" smtClean="0"/>
              <a:t>) </a:t>
            </a:r>
            <a:r>
              <a:rPr lang="el-GR" sz="1400" dirty="0" smtClean="0"/>
              <a:t>μέχρι πυώδες. Η θολερότητα μπορεί να οφείλεται και στην παρουσία ερυθρών (τουλάχιστον 400 ερυθρά/</a:t>
            </a:r>
            <a:r>
              <a:rPr lang="en-US" sz="1400" dirty="0" smtClean="0"/>
              <a:t>mm</a:t>
            </a:r>
            <a:r>
              <a:rPr lang="en-US" sz="1400" baseline="30000" dirty="0" smtClean="0"/>
              <a:t>3</a:t>
            </a:r>
            <a:r>
              <a:rPr lang="en-US" sz="1400" dirty="0" smtClean="0"/>
              <a:t>).</a:t>
            </a:r>
            <a:r>
              <a:rPr lang="el-GR" sz="1400" dirty="0" smtClean="0"/>
              <a:t> Στην οξεία βακτηριακή μηνιγγίτιδα παρουσιάζεται θολερότητα, ενώ στην ιογενή και την φυματιώδη το ΕΝΥ είναι συχνά διαυγές</a:t>
            </a:r>
          </a:p>
          <a:p>
            <a:r>
              <a:rPr lang="el-GR" sz="1400" dirty="0" smtClean="0"/>
              <a:t> </a:t>
            </a:r>
          </a:p>
          <a:p>
            <a:r>
              <a:rPr lang="el-GR" sz="1400" dirty="0" smtClean="0"/>
              <a:t>δ</a:t>
            </a:r>
            <a:r>
              <a:rPr lang="el-GR" sz="1400" b="1" dirty="0" smtClean="0"/>
              <a:t>) Παρουσία πήγματος ή επιφανειακού υμενίου. </a:t>
            </a:r>
            <a:r>
              <a:rPr lang="el-GR" sz="1400" dirty="0" smtClean="0"/>
              <a:t>Οφείλεται στην αύξηση του ινωδογόνου  και παρατηρείται συνήθως σε περιπτώσεις οξείας μηνιγγίτιδας.</a:t>
            </a:r>
            <a:endParaRPr lang="el-GR" sz="1400" dirty="0"/>
          </a:p>
        </p:txBody>
      </p:sp>
      <p:sp>
        <p:nvSpPr>
          <p:cNvPr id="4" name="3 - TextBox"/>
          <p:cNvSpPr txBox="1"/>
          <p:nvPr/>
        </p:nvSpPr>
        <p:spPr>
          <a:xfrm>
            <a:off x="107504" y="5733256"/>
            <a:ext cx="4320480" cy="584775"/>
          </a:xfrm>
          <a:prstGeom prst="rect">
            <a:avLst/>
          </a:prstGeom>
          <a:noFill/>
          <a:ln>
            <a:solidFill>
              <a:schemeClr val="accent1"/>
            </a:solidFill>
          </a:ln>
        </p:spPr>
        <p:txBody>
          <a:bodyPr wrap="square" rtlCol="0">
            <a:spAutoFit/>
          </a:bodyPr>
          <a:lstStyle/>
          <a:p>
            <a:r>
              <a:rPr lang="el-GR" sz="1600" dirty="0" smtClean="0"/>
              <a:t>Φυσιολογικά το ΕΝΥ είναι διαυγές σαν νερό και δεν πήζει γιατί δεν περιέχει ινωδογόνο.</a:t>
            </a:r>
            <a:endParaRPr lang="el-G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43174" y="1857364"/>
            <a:ext cx="4000528" cy="1815882"/>
          </a:xfrm>
          <a:prstGeom prst="rect">
            <a:avLst/>
          </a:prstGeom>
          <a:solidFill>
            <a:schemeClr val="accent1">
              <a:lumMod val="20000"/>
              <a:lumOff val="80000"/>
            </a:schemeClr>
          </a:solidFill>
        </p:spPr>
        <p:txBody>
          <a:bodyPr wrap="square" rtlCol="0">
            <a:spAutoFit/>
          </a:bodyPr>
          <a:lstStyle/>
          <a:p>
            <a:r>
              <a:rPr lang="el-GR" sz="1600" dirty="0" smtClean="0"/>
              <a:t>Με βάση την όψη του Ε.Ν.Υ. οι μηνιγγίτιδες διακρίνονται στις κατηγορίες:</a:t>
            </a:r>
          </a:p>
          <a:p>
            <a:pPr marL="342900" indent="-342900">
              <a:buAutoNum type="arabicPeriod"/>
            </a:pPr>
            <a:r>
              <a:rPr lang="el-GR" sz="1600" dirty="0" smtClean="0"/>
              <a:t>Μηνιγγίτιδες με θολερό ή πυώδες Ε.Ν.Υ. που προκαλούνται από πυογόνο μικρόβιο</a:t>
            </a:r>
          </a:p>
          <a:p>
            <a:pPr marL="342900" indent="-342900">
              <a:buAutoNum type="arabicPeriod"/>
            </a:pPr>
            <a:r>
              <a:rPr lang="el-GR" sz="1600" dirty="0" smtClean="0"/>
              <a:t>Μηνιγγίτιδες με διαυγές </a:t>
            </a:r>
            <a:r>
              <a:rPr lang="en-US" sz="1600" dirty="0" smtClean="0"/>
              <a:t>E.N.Y.</a:t>
            </a:r>
            <a:r>
              <a:rPr lang="el-GR" sz="1600" dirty="0" smtClean="0"/>
              <a:t> Που είναι φυματιώδεις ή ιογενείς</a:t>
            </a:r>
            <a:endParaRPr lang="el-GR"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9512" y="2303001"/>
            <a:ext cx="4392488"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3. Κυτταρολογική εξέταση</a:t>
            </a:r>
            <a:endParaRPr lang="en-US" sz="1600" b="1" dirty="0" smtClean="0"/>
          </a:p>
          <a:p>
            <a:endParaRPr lang="en-US" sz="1600" dirty="0" smtClean="0"/>
          </a:p>
          <a:p>
            <a:r>
              <a:rPr lang="el-GR" sz="1600" dirty="0" smtClean="0"/>
              <a:t>α) ποσοτική μέτρηση κυττάρων/</a:t>
            </a:r>
            <a:r>
              <a:rPr lang="en-US" sz="1600" dirty="0" smtClean="0"/>
              <a:t>mm</a:t>
            </a:r>
            <a:r>
              <a:rPr lang="en-US" sz="1600" baseline="30000" dirty="0" smtClean="0"/>
              <a:t>3</a:t>
            </a:r>
            <a:endParaRPr lang="el-GR" sz="1600" baseline="30000" dirty="0" smtClean="0"/>
          </a:p>
          <a:p>
            <a:endParaRPr lang="en-US" sz="1600" dirty="0" smtClean="0"/>
          </a:p>
          <a:p>
            <a:r>
              <a:rPr lang="el-GR" sz="1600" dirty="0" smtClean="0"/>
              <a:t>β</a:t>
            </a:r>
            <a:r>
              <a:rPr lang="en-US" sz="1600" dirty="0" smtClean="0"/>
              <a:t>)</a:t>
            </a:r>
            <a:r>
              <a:rPr lang="el-GR" sz="1600" dirty="0" smtClean="0"/>
              <a:t> ποιοτική μέτρηση έμμορφων στοιχείων: Προσδιορισμός των κυττάρων του δείγματος (όταν αριθμός κυττάρων είναι &gt; 10 κύτταρα/</a:t>
            </a:r>
            <a:r>
              <a:rPr lang="en-US" sz="1600" dirty="0" smtClean="0"/>
              <a:t>mm</a:t>
            </a:r>
            <a:r>
              <a:rPr lang="en-US" sz="1600" baseline="30000" dirty="0" smtClean="0"/>
              <a:t>3</a:t>
            </a:r>
            <a:r>
              <a:rPr lang="en-US" sz="1600" dirty="0" smtClean="0"/>
              <a:t>)</a:t>
            </a:r>
            <a:r>
              <a:rPr lang="el-GR" sz="1600" dirty="0" smtClean="0"/>
              <a:t> </a:t>
            </a:r>
            <a:endParaRPr lang="el-GR" sz="1600" dirty="0"/>
          </a:p>
        </p:txBody>
      </p:sp>
      <p:sp>
        <p:nvSpPr>
          <p:cNvPr id="6" name="5 - TextBox"/>
          <p:cNvSpPr txBox="1"/>
          <p:nvPr/>
        </p:nvSpPr>
        <p:spPr>
          <a:xfrm>
            <a:off x="4932040" y="1628800"/>
            <a:ext cx="3600400" cy="353943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Στο ΕΝΥ υπάρχουν φυσιολογικά πολύ λίγα λευκά αιμοσφαίρια (μέχρι 5 μονοπύρηνα/</a:t>
            </a:r>
            <a:r>
              <a:rPr lang="en-US" sz="1600" dirty="0" smtClean="0"/>
              <a:t>mm</a:t>
            </a:r>
            <a:r>
              <a:rPr lang="en-US" sz="1600" baseline="30000" dirty="0" smtClean="0"/>
              <a:t>3</a:t>
            </a:r>
            <a:r>
              <a:rPr lang="en-US" sz="1600" dirty="0" smtClean="0"/>
              <a:t>),</a:t>
            </a:r>
            <a:r>
              <a:rPr lang="el-GR" sz="1600" dirty="0" smtClean="0"/>
              <a:t> που μπορεί να είναι λεμφοκύτταρα, μονοκύτταρα και ουδετερόφιλα στα νεογέννητα</a:t>
            </a:r>
            <a:r>
              <a:rPr lang="en-US" sz="1600" dirty="0" smtClean="0"/>
              <a:t>.</a:t>
            </a:r>
            <a:endParaRPr lang="el-GR" sz="1600" dirty="0" smtClean="0"/>
          </a:p>
          <a:p>
            <a:endParaRPr lang="en-US" sz="1600" dirty="0" smtClean="0"/>
          </a:p>
          <a:p>
            <a:r>
              <a:rPr lang="el-GR" sz="1600" dirty="0" smtClean="0"/>
              <a:t>Σε παθολογικό ΕΝΥ μπορεί να βρεθούν:</a:t>
            </a:r>
          </a:p>
          <a:p>
            <a:pPr>
              <a:buFont typeface="Wingdings" pitchFamily="2" charset="2"/>
              <a:buChar char="ü"/>
            </a:pPr>
            <a:r>
              <a:rPr lang="el-GR" sz="1600" dirty="0" smtClean="0"/>
              <a:t>Αυξημένα ουδετερόφιλα, που υποδηλώνει βακτηριακή λοίμωξη</a:t>
            </a:r>
          </a:p>
          <a:p>
            <a:pPr>
              <a:buFont typeface="Wingdings" pitchFamily="2" charset="2"/>
              <a:buChar char="ü"/>
            </a:pPr>
            <a:r>
              <a:rPr lang="el-GR" sz="1600" dirty="0" smtClean="0"/>
              <a:t>Αυξημένα λεμφοκύτταρα, που υποδηλώνει ιική λοίμωξη</a:t>
            </a:r>
          </a:p>
          <a:p>
            <a:pPr>
              <a:buFont typeface="Wingdings" pitchFamily="2" charset="2"/>
              <a:buChar char="ü"/>
            </a:pPr>
            <a:r>
              <a:rPr lang="el-GR" sz="1600" dirty="0" smtClean="0"/>
              <a:t>Αυξημένα </a:t>
            </a:r>
            <a:r>
              <a:rPr lang="el-GR" sz="1600" dirty="0" err="1" smtClean="0"/>
              <a:t>ηωσινόφιλα</a:t>
            </a:r>
            <a:r>
              <a:rPr lang="el-GR" sz="1600" dirty="0" smtClean="0"/>
              <a:t>, που υποδηλώνει παρασιτική λοίμωξη, λοίμωξη από ρικέτσιες ή φυματίωση </a:t>
            </a:r>
            <a:endParaRPr lang="el-GR"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980728"/>
            <a:ext cx="5040560"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α) Ποσοτική εξέταση:</a:t>
            </a:r>
          </a:p>
          <a:p>
            <a:r>
              <a:rPr lang="el-GR" sz="1600" dirty="0" smtClean="0"/>
              <a:t>Αν το Ε.Ν.Υ. είναι διαυγές, χρησιμοποιείται όπως είναι. Αν ο αριθμός των κυττάρων είναι πολύ μεγάλος, αραιώνεται με φυσιολογικό ορό. Αν είναι αιμορραγικό, προστίθεται οξικό οξύ για να λυθούν τα ερυθρά.</a:t>
            </a:r>
          </a:p>
          <a:p>
            <a:pPr>
              <a:buFont typeface="Wingdings" pitchFamily="2" charset="2"/>
              <a:buChar char="Ø"/>
            </a:pPr>
            <a:r>
              <a:rPr lang="el-GR" sz="1600" dirty="0" smtClean="0"/>
              <a:t>Τοποθέτηση καλυπτρίδας σε πλάκα </a:t>
            </a:r>
            <a:r>
              <a:rPr lang="en-US" sz="1600" dirty="0" smtClean="0"/>
              <a:t>Fuchs-Rosenthal </a:t>
            </a:r>
            <a:r>
              <a:rPr lang="el-GR" sz="1600" dirty="0" smtClean="0"/>
              <a:t>ή </a:t>
            </a:r>
            <a:r>
              <a:rPr lang="en-US" sz="1600" dirty="0" err="1" smtClean="0"/>
              <a:t>Neubauer</a:t>
            </a:r>
            <a:endParaRPr lang="el-GR" sz="1600" dirty="0" smtClean="0"/>
          </a:p>
          <a:p>
            <a:pPr>
              <a:buFont typeface="Wingdings" pitchFamily="2" charset="2"/>
              <a:buChar char="Ø"/>
            </a:pPr>
            <a:r>
              <a:rPr lang="el-GR" sz="1600" dirty="0" smtClean="0"/>
              <a:t>Προσθήκη μιας σταγόνας δείγματος στην άκρη της καλυπτρίδας. Η σταγόνα απλώνεται λόγω επιφανειακής τάσης.</a:t>
            </a:r>
          </a:p>
          <a:p>
            <a:pPr>
              <a:buFont typeface="Wingdings" pitchFamily="2" charset="2"/>
              <a:buChar char="Ø"/>
            </a:pPr>
            <a:r>
              <a:rPr lang="el-GR" sz="1600" dirty="0" smtClean="0"/>
              <a:t>Μέτρηση κυττάρων με φακό 40Χ</a:t>
            </a:r>
          </a:p>
          <a:p>
            <a:pPr>
              <a:buFont typeface="Wingdings" pitchFamily="2" charset="2"/>
              <a:buChar char="Ø"/>
            </a:pPr>
            <a:r>
              <a:rPr lang="el-GR" sz="1600" dirty="0" smtClean="0"/>
              <a:t>Υπολογισμός κυττάρων/</a:t>
            </a:r>
            <a:r>
              <a:rPr lang="en-US" sz="1600" dirty="0" smtClean="0"/>
              <a:t> mm</a:t>
            </a:r>
            <a:r>
              <a:rPr lang="en-US" sz="1600" baseline="30000" dirty="0" smtClean="0"/>
              <a:t>3</a:t>
            </a:r>
            <a:endParaRPr lang="el-GR" sz="1600" dirty="0"/>
          </a:p>
        </p:txBody>
      </p:sp>
      <p:pic>
        <p:nvPicPr>
          <p:cNvPr id="1026" name="Picture 2" descr="Αποτέλεσμα εικόνας για πλάκα neubauer"/>
          <p:cNvPicPr>
            <a:picLocks noChangeAspect="1" noChangeArrowheads="1"/>
          </p:cNvPicPr>
          <p:nvPr/>
        </p:nvPicPr>
        <p:blipFill>
          <a:blip r:embed="rId2" cstate="print"/>
          <a:srcRect/>
          <a:stretch>
            <a:fillRect/>
          </a:stretch>
        </p:blipFill>
        <p:spPr bwMode="auto">
          <a:xfrm>
            <a:off x="5364088" y="1169368"/>
            <a:ext cx="3528392" cy="1899592"/>
          </a:xfrm>
          <a:prstGeom prst="rect">
            <a:avLst/>
          </a:prstGeom>
          <a:noFill/>
        </p:spPr>
      </p:pic>
      <p:sp>
        <p:nvSpPr>
          <p:cNvPr id="1028"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9" name="Picture 5" descr="C:\Documents and Settings\Eleni\Επιφάνεια εργασίας\13-4.png"/>
          <p:cNvPicPr>
            <a:picLocks noChangeAspect="1" noChangeArrowheads="1"/>
          </p:cNvPicPr>
          <p:nvPr/>
        </p:nvPicPr>
        <p:blipFill>
          <a:blip r:embed="rId3" cstate="print"/>
          <a:srcRect/>
          <a:stretch>
            <a:fillRect/>
          </a:stretch>
        </p:blipFill>
        <p:spPr bwMode="auto">
          <a:xfrm>
            <a:off x="5868144" y="3140969"/>
            <a:ext cx="2880866" cy="2808312"/>
          </a:xfrm>
          <a:prstGeom prst="rect">
            <a:avLst/>
          </a:prstGeom>
          <a:noFill/>
        </p:spPr>
      </p:pic>
      <p:sp>
        <p:nvSpPr>
          <p:cNvPr id="7" name="6 - TextBox"/>
          <p:cNvSpPr txBox="1"/>
          <p:nvPr/>
        </p:nvSpPr>
        <p:spPr>
          <a:xfrm>
            <a:off x="251520" y="4149080"/>
            <a:ext cx="5040560"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Μέτρηση κυττάρων σε κάθε μεγάλο τετράγωνο και υπολογισμός του μέσου όρου</a:t>
            </a:r>
            <a:r>
              <a:rPr lang="en-US" sz="1600" dirty="0" smtClean="0"/>
              <a:t> (</a:t>
            </a:r>
            <a:r>
              <a:rPr lang="el-GR" sz="1600" dirty="0" smtClean="0"/>
              <a:t>έστω α).</a:t>
            </a:r>
          </a:p>
          <a:p>
            <a:r>
              <a:rPr lang="el-GR" sz="1600" dirty="0" smtClean="0"/>
              <a:t>Σε κάθε τετράγωνο ο όγκος του υγρού είναι 0,1</a:t>
            </a:r>
            <a:r>
              <a:rPr lang="en-US" sz="1600" dirty="0" smtClean="0"/>
              <a:t>mm</a:t>
            </a:r>
            <a:r>
              <a:rPr lang="en-US" sz="1600" baseline="30000" dirty="0" smtClean="0"/>
              <a:t>3</a:t>
            </a:r>
            <a:endParaRPr lang="el-GR" sz="1600" dirty="0" smtClean="0"/>
          </a:p>
          <a:p>
            <a:r>
              <a:rPr lang="el-GR" sz="1600" dirty="0" smtClean="0"/>
              <a:t>Άρα αριθμός κυττάρων α/0,1</a:t>
            </a:r>
            <a:r>
              <a:rPr lang="en-US" sz="1600" dirty="0" smtClean="0"/>
              <a:t>mm</a:t>
            </a:r>
            <a:r>
              <a:rPr lang="en-US" sz="1600" baseline="30000" dirty="0" smtClean="0"/>
              <a:t>3</a:t>
            </a:r>
            <a:r>
              <a:rPr lang="en-US" sz="1600" dirty="0" smtClean="0"/>
              <a:t> </a:t>
            </a:r>
            <a:r>
              <a:rPr lang="el-GR" sz="1600" dirty="0" smtClean="0"/>
              <a:t>ή 10Χα κύτταρα/</a:t>
            </a:r>
            <a:r>
              <a:rPr lang="en-US" sz="1600" dirty="0" smtClean="0"/>
              <a:t>mm</a:t>
            </a:r>
            <a:r>
              <a:rPr lang="en-US" sz="1600" baseline="30000" dirty="0" smtClean="0"/>
              <a:t>3</a:t>
            </a:r>
            <a:r>
              <a:rPr lang="en-US" sz="1600" dirty="0" smtClean="0"/>
              <a:t> </a:t>
            </a:r>
            <a:r>
              <a:rPr lang="el-GR" sz="1600" dirty="0" smtClean="0"/>
              <a:t>ή </a:t>
            </a:r>
            <a:r>
              <a:rPr lang="en-US" sz="1600" dirty="0" smtClean="0"/>
              <a:t>10</a:t>
            </a:r>
            <a:r>
              <a:rPr lang="el-GR" sz="1600" dirty="0" smtClean="0"/>
              <a:t>Χα κύτταρα</a:t>
            </a:r>
            <a:r>
              <a:rPr lang="en-US" sz="1600" dirty="0" smtClean="0"/>
              <a:t>/ml</a:t>
            </a:r>
            <a:r>
              <a:rPr lang="el-GR" sz="1600" dirty="0" smtClean="0"/>
              <a:t>.</a:t>
            </a:r>
          </a:p>
          <a:p>
            <a:r>
              <a:rPr lang="el-GR" sz="1600" dirty="0" smtClean="0"/>
              <a:t>Αν το δείγμα έχει αραιωθεί, πολλαπλασιάζεται με την αντίστοιχη αραίωση. </a:t>
            </a:r>
          </a:p>
          <a:p>
            <a:endParaRPr lang="el-GR" sz="1600" dirty="0" smtClean="0"/>
          </a:p>
          <a:p>
            <a:r>
              <a:rPr lang="el-GR" sz="1600" dirty="0" smtClean="0"/>
              <a:t>Αν ο αριθμός είναι μεγαλύτερος από 10 κύτταρα/</a:t>
            </a:r>
            <a:r>
              <a:rPr lang="en-US" sz="1600" dirty="0" smtClean="0"/>
              <a:t>ml</a:t>
            </a:r>
            <a:r>
              <a:rPr lang="el-GR" sz="1600" dirty="0" smtClean="0"/>
              <a:t>, διερευνάται ο κυτταρικός τύπος</a:t>
            </a:r>
            <a:endParaRPr lang="el-GR"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504" y="908720"/>
            <a:ext cx="3600400" cy="249299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β) Ποιοτική εξέταση:</a:t>
            </a:r>
          </a:p>
          <a:p>
            <a:r>
              <a:rPr lang="el-GR" sz="1400" dirty="0" smtClean="0"/>
              <a:t>Αν το πλήθος των κυττάρων είναι &gt; 10 κύτταρα/</a:t>
            </a:r>
            <a:r>
              <a:rPr lang="en-US" sz="1400" dirty="0" smtClean="0"/>
              <a:t> mm</a:t>
            </a:r>
            <a:r>
              <a:rPr lang="en-US" sz="1400" baseline="30000" dirty="0" smtClean="0"/>
              <a:t>3</a:t>
            </a:r>
            <a:endParaRPr lang="el-GR" sz="1400" baseline="30000" dirty="0" smtClean="0"/>
          </a:p>
          <a:p>
            <a:pPr>
              <a:buFont typeface="Wingdings" pitchFamily="2" charset="2"/>
              <a:buChar char="Ø"/>
            </a:pPr>
            <a:r>
              <a:rPr lang="el-GR" sz="1400" dirty="0" smtClean="0"/>
              <a:t>φυγοκέντρηση δείγματος</a:t>
            </a:r>
          </a:p>
          <a:p>
            <a:pPr>
              <a:buFont typeface="Wingdings" pitchFamily="2" charset="2"/>
              <a:buChar char="Ø"/>
            </a:pPr>
            <a:r>
              <a:rPr lang="el-GR" sz="1400" dirty="0" smtClean="0"/>
              <a:t>Άπλωμα μικρής ποσότητας ιζήματος σε αντικειμενοφόρο πλάκα</a:t>
            </a:r>
          </a:p>
          <a:p>
            <a:pPr>
              <a:buFont typeface="Wingdings" pitchFamily="2" charset="2"/>
              <a:buChar char="Ø"/>
            </a:pPr>
            <a:r>
              <a:rPr lang="el-GR" sz="1400" dirty="0" smtClean="0"/>
              <a:t>Χρωματισμός δείγματος με χρώση </a:t>
            </a:r>
            <a:r>
              <a:rPr lang="en-US" sz="1400" dirty="0" smtClean="0"/>
              <a:t>May - </a:t>
            </a:r>
            <a:r>
              <a:rPr lang="en-US" sz="1400" dirty="0" err="1" smtClean="0"/>
              <a:t>Grunwarld</a:t>
            </a:r>
            <a:r>
              <a:rPr lang="en-US" sz="1400" dirty="0" smtClean="0"/>
              <a:t>-Giemsa</a:t>
            </a:r>
            <a:r>
              <a:rPr lang="el-GR" sz="1400" dirty="0" smtClean="0"/>
              <a:t> ή </a:t>
            </a:r>
            <a:r>
              <a:rPr lang="en-US" sz="1400" dirty="0" smtClean="0"/>
              <a:t>Wright</a:t>
            </a:r>
          </a:p>
          <a:p>
            <a:pPr>
              <a:buFont typeface="Wingdings" pitchFamily="2" charset="2"/>
              <a:buChar char="Ø"/>
            </a:pPr>
            <a:r>
              <a:rPr lang="el-GR" sz="1400" dirty="0" smtClean="0"/>
              <a:t>Προσδιορισμός της φύσης των κυττάρων (πολυμορφοπύρηνα, λεμφοκύτταρα, μονοκύτταρα</a:t>
            </a:r>
            <a:r>
              <a:rPr lang="en-US" sz="1400" dirty="0" smtClean="0"/>
              <a:t>%</a:t>
            </a:r>
            <a:r>
              <a:rPr lang="el-GR" sz="1400" dirty="0" smtClean="0"/>
              <a:t>)</a:t>
            </a:r>
            <a:endParaRPr lang="el-GR" sz="1400" dirty="0"/>
          </a:p>
        </p:txBody>
      </p:sp>
      <p:graphicFrame>
        <p:nvGraphicFramePr>
          <p:cNvPr id="3" name="2 - Πίνακας"/>
          <p:cNvGraphicFramePr>
            <a:graphicFrameLocks noGrp="1"/>
          </p:cNvGraphicFramePr>
          <p:nvPr/>
        </p:nvGraphicFramePr>
        <p:xfrm>
          <a:off x="2123727" y="3573016"/>
          <a:ext cx="6768753" cy="3053080"/>
        </p:xfrm>
        <a:graphic>
          <a:graphicData uri="http://schemas.openxmlformats.org/drawingml/2006/table">
            <a:tbl>
              <a:tblPr firstRow="1" bandRow="1">
                <a:tableStyleId>{5C22544A-7EE6-4342-B048-85BDC9FD1C3A}</a:tableStyleId>
              </a:tblPr>
              <a:tblGrid>
                <a:gridCol w="2256251"/>
                <a:gridCol w="2256251"/>
                <a:gridCol w="2256251"/>
              </a:tblGrid>
              <a:tr h="370840">
                <a:tc gridSpan="3">
                  <a:txBody>
                    <a:bodyPr/>
                    <a:lstStyle/>
                    <a:p>
                      <a:pPr algn="ctr"/>
                      <a:r>
                        <a:rPr lang="el-GR" dirty="0" smtClean="0"/>
                        <a:t>Παθολογικές ενδείξεις από την παρουσία λευκών</a:t>
                      </a:r>
                      <a:r>
                        <a:rPr lang="el-GR" baseline="0" dirty="0" smtClean="0"/>
                        <a:t> αιμοσφαιρίων στο ΕΝΥ</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b="1" dirty="0" smtClean="0"/>
                        <a:t>Πολυμορφοπύρηνα </a:t>
                      </a:r>
                      <a:endParaRPr lang="el-GR" b="1" dirty="0"/>
                    </a:p>
                  </a:txBody>
                  <a:tcPr/>
                </a:tc>
                <a:tc>
                  <a:txBody>
                    <a:bodyPr/>
                    <a:lstStyle/>
                    <a:p>
                      <a:r>
                        <a:rPr lang="el-GR" b="1" dirty="0" smtClean="0"/>
                        <a:t>Λεμφοκύτταρα </a:t>
                      </a:r>
                      <a:endParaRPr lang="el-GR" b="1" dirty="0"/>
                    </a:p>
                  </a:txBody>
                  <a:tcPr/>
                </a:tc>
                <a:tc>
                  <a:txBody>
                    <a:bodyPr/>
                    <a:lstStyle/>
                    <a:p>
                      <a:r>
                        <a:rPr lang="el-GR" b="1" dirty="0" err="1" smtClean="0"/>
                        <a:t>Ηωσινόφιλα</a:t>
                      </a:r>
                      <a:r>
                        <a:rPr lang="el-GR" b="1" baseline="0" dirty="0" smtClean="0"/>
                        <a:t> </a:t>
                      </a:r>
                      <a:endParaRPr lang="el-GR" b="1" dirty="0"/>
                    </a:p>
                  </a:txBody>
                  <a:tcPr/>
                </a:tc>
              </a:tr>
              <a:tr h="370840">
                <a:tc>
                  <a:txBody>
                    <a:bodyPr/>
                    <a:lstStyle/>
                    <a:p>
                      <a:r>
                        <a:rPr lang="el-GR" sz="1600" dirty="0" smtClean="0"/>
                        <a:t>Οξεία βακτηριακή μηνιγγίτιδα</a:t>
                      </a:r>
                      <a:endParaRPr lang="el-GR" sz="1600" dirty="0"/>
                    </a:p>
                  </a:txBody>
                  <a:tcPr/>
                </a:tc>
                <a:tc>
                  <a:txBody>
                    <a:bodyPr/>
                    <a:lstStyle/>
                    <a:p>
                      <a:r>
                        <a:rPr lang="el-GR" sz="1600" dirty="0" smtClean="0"/>
                        <a:t>Ιογενής μηνιγγίτιδα</a:t>
                      </a:r>
                    </a:p>
                    <a:p>
                      <a:r>
                        <a:rPr lang="el-GR" sz="1600" dirty="0" err="1" smtClean="0"/>
                        <a:t>Μυκητισιακή</a:t>
                      </a:r>
                      <a:r>
                        <a:rPr lang="el-GR" sz="1600" baseline="0" dirty="0" smtClean="0"/>
                        <a:t> μηνιγγίτιδα</a:t>
                      </a:r>
                    </a:p>
                    <a:p>
                      <a:r>
                        <a:rPr lang="el-GR" sz="1600" baseline="0" dirty="0" smtClean="0"/>
                        <a:t>Σπειροχαίτες</a:t>
                      </a:r>
                    </a:p>
                    <a:p>
                      <a:r>
                        <a:rPr lang="el-GR" sz="1600" baseline="0" dirty="0" err="1" smtClean="0"/>
                        <a:t>Κολλαγονικά</a:t>
                      </a:r>
                      <a:r>
                        <a:rPr lang="el-GR" sz="1600" baseline="0" dirty="0" smtClean="0"/>
                        <a:t> νοσήματα</a:t>
                      </a:r>
                    </a:p>
                    <a:p>
                      <a:r>
                        <a:rPr lang="el-GR" sz="1600" baseline="0" dirty="0" err="1" smtClean="0"/>
                        <a:t>Σαρκοείδωση</a:t>
                      </a:r>
                      <a:endParaRPr lang="el-GR" sz="1600" baseline="0" dirty="0" smtClean="0"/>
                    </a:p>
                    <a:p>
                      <a:r>
                        <a:rPr lang="el-GR" sz="1600" baseline="0" dirty="0" smtClean="0"/>
                        <a:t>Οξεία διάσπαρτη </a:t>
                      </a:r>
                      <a:r>
                        <a:rPr lang="el-GR" sz="1600" baseline="0" dirty="0" err="1" smtClean="0"/>
                        <a:t>εγκεφαλομυελίτιδα</a:t>
                      </a:r>
                      <a:endParaRPr lang="el-GR" sz="1600" dirty="0"/>
                    </a:p>
                  </a:txBody>
                  <a:tcPr/>
                </a:tc>
                <a:tc>
                  <a:txBody>
                    <a:bodyPr/>
                    <a:lstStyle/>
                    <a:p>
                      <a:r>
                        <a:rPr lang="el-GR" sz="1600" dirty="0" smtClean="0"/>
                        <a:t>Παρασιτώσεις</a:t>
                      </a:r>
                    </a:p>
                    <a:p>
                      <a:r>
                        <a:rPr lang="el-GR" sz="1600" dirty="0" smtClean="0"/>
                        <a:t>Φυματίωση</a:t>
                      </a:r>
                    </a:p>
                    <a:p>
                      <a:r>
                        <a:rPr lang="el-GR" sz="1600" dirty="0" err="1" smtClean="0"/>
                        <a:t>Ρικετσιώσεις</a:t>
                      </a:r>
                      <a:endParaRPr lang="el-GR" sz="1600" dirty="0" smtClean="0"/>
                    </a:p>
                    <a:p>
                      <a:r>
                        <a:rPr lang="el-GR" sz="1600" dirty="0" smtClean="0"/>
                        <a:t>Λεμφώματα/λευχαιμίες</a:t>
                      </a:r>
                      <a:endParaRPr lang="el-GR" sz="1600" dirty="0"/>
                    </a:p>
                  </a:txBody>
                  <a:tcPr/>
                </a:tc>
              </a:tr>
            </a:tbl>
          </a:graphicData>
        </a:graphic>
      </p:graphicFrame>
      <p:pic>
        <p:nvPicPr>
          <p:cNvPr id="50178" name="Picture 2" descr="Σχετική εικόνα"/>
          <p:cNvPicPr>
            <a:picLocks noChangeAspect="1" noChangeArrowheads="1"/>
          </p:cNvPicPr>
          <p:nvPr/>
        </p:nvPicPr>
        <p:blipFill>
          <a:blip r:embed="rId2" cstate="print"/>
          <a:srcRect/>
          <a:stretch>
            <a:fillRect/>
          </a:stretch>
        </p:blipFill>
        <p:spPr bwMode="auto">
          <a:xfrm>
            <a:off x="4317057" y="1258069"/>
            <a:ext cx="4143375" cy="1666875"/>
          </a:xfrm>
          <a:prstGeom prst="rect">
            <a:avLst/>
          </a:prstGeom>
          <a:noFill/>
        </p:spPr>
      </p:pic>
      <p:sp>
        <p:nvSpPr>
          <p:cNvPr id="50180"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Eleni\Επιφάνεια εργασίας\slide_39.jpg"/>
          <p:cNvPicPr>
            <a:picLocks noChangeAspect="1" noChangeArrowheads="1"/>
          </p:cNvPicPr>
          <p:nvPr/>
        </p:nvPicPr>
        <p:blipFill>
          <a:blip r:embed="rId2" cstate="print"/>
          <a:srcRect/>
          <a:stretch>
            <a:fillRect/>
          </a:stretch>
        </p:blipFill>
        <p:spPr bwMode="auto">
          <a:xfrm>
            <a:off x="1524000" y="1143000"/>
            <a:ext cx="6096000" cy="4572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75092" y="1857364"/>
            <a:ext cx="4429156"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4. Μικροσκοπική εξέταση Ε.Ν.Σ. για την ανίχνευση μικροοργανισμών</a:t>
            </a:r>
          </a:p>
          <a:p>
            <a:endParaRPr lang="el-GR" sz="1600" dirty="0" smtClean="0"/>
          </a:p>
          <a:p>
            <a:r>
              <a:rPr lang="el-GR" sz="1600" dirty="0" smtClean="0"/>
              <a:t>Το Ε.Ν.Υ. φυγοκεντρήται και από το ίζημα  γίνεται άμεσο παρασκεύασμα για μικροσκόπηση και καλλιέργεια.</a:t>
            </a:r>
          </a:p>
          <a:p>
            <a:r>
              <a:rPr lang="el-GR" sz="1600" dirty="0" smtClean="0"/>
              <a:t>Στο παρασκεύασμα γίνεται:</a:t>
            </a:r>
          </a:p>
          <a:p>
            <a:pPr>
              <a:buFont typeface="Wingdings" pitchFamily="2" charset="2"/>
              <a:buChar char="§"/>
            </a:pPr>
            <a:r>
              <a:rPr lang="el-GR" sz="1600" dirty="0" smtClean="0"/>
              <a:t>Χρώση </a:t>
            </a:r>
            <a:r>
              <a:rPr lang="en-US" sz="1600" dirty="0" smtClean="0"/>
              <a:t>Gram</a:t>
            </a:r>
            <a:r>
              <a:rPr lang="el-GR" sz="1600" dirty="0" smtClean="0"/>
              <a:t>: ανίχνευση βακτηρίων, ουδετερόφιλων, πολυμορφοπύρηνων και ερυθρών</a:t>
            </a:r>
          </a:p>
          <a:p>
            <a:pPr>
              <a:buFont typeface="Wingdings" pitchFamily="2" charset="2"/>
              <a:buChar char="§"/>
            </a:pPr>
            <a:r>
              <a:rPr lang="el-GR" sz="1600" dirty="0" smtClean="0"/>
              <a:t>Χρώση </a:t>
            </a:r>
            <a:r>
              <a:rPr lang="en-US" sz="1600" dirty="0" err="1" smtClean="0"/>
              <a:t>Ziehl</a:t>
            </a:r>
            <a:r>
              <a:rPr lang="en-US" sz="1600" dirty="0" smtClean="0"/>
              <a:t>-Nielsen</a:t>
            </a:r>
            <a:r>
              <a:rPr lang="el-GR" sz="1600" dirty="0" smtClean="0"/>
              <a:t>: ανίχνευση μυκοβακτηριδίου</a:t>
            </a:r>
          </a:p>
          <a:p>
            <a:pPr>
              <a:buFont typeface="Wingdings" pitchFamily="2" charset="2"/>
              <a:buChar char="§"/>
            </a:pPr>
            <a:r>
              <a:rPr lang="el-GR" sz="1600" dirty="0" smtClean="0"/>
              <a:t>Χρώση </a:t>
            </a:r>
            <a:r>
              <a:rPr lang="en-US" sz="1600" dirty="0" smtClean="0"/>
              <a:t>India Ink</a:t>
            </a:r>
            <a:r>
              <a:rPr lang="el-GR" sz="1600" dirty="0" smtClean="0"/>
              <a:t> ή νιγροσίνη: ανίχνευση κρυπτόκοκκου</a:t>
            </a:r>
          </a:p>
          <a:p>
            <a:pPr>
              <a:buFont typeface="Wingdings" pitchFamily="2" charset="2"/>
              <a:buChar char="§"/>
            </a:pPr>
            <a:r>
              <a:rPr lang="el-GR" sz="1600" dirty="0" smtClean="0"/>
              <a:t>Χρώση κυανού του μεθυλενίου: ανίχνευση παρασίτων και μυκήτων </a:t>
            </a:r>
            <a:endParaRPr lang="el-GR"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9512" y="1628800"/>
            <a:ext cx="2952328"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Χρώση </a:t>
            </a:r>
            <a:r>
              <a:rPr lang="en-US" sz="1600" b="1" dirty="0" smtClean="0"/>
              <a:t>Gram</a:t>
            </a:r>
            <a:endParaRPr lang="el-GR" sz="1600" b="1" dirty="0" smtClean="0"/>
          </a:p>
          <a:p>
            <a:r>
              <a:rPr lang="el-GR" sz="1600" dirty="0" smtClean="0"/>
              <a:t>Αναφέρεται:</a:t>
            </a:r>
          </a:p>
          <a:p>
            <a:pPr>
              <a:buFont typeface="Arial" pitchFamily="34" charset="0"/>
              <a:buChar char="•"/>
            </a:pPr>
            <a:r>
              <a:rPr lang="el-GR" sz="1600" dirty="0" smtClean="0"/>
              <a:t>Το πλήθος των βακτηρίων</a:t>
            </a:r>
          </a:p>
          <a:p>
            <a:pPr>
              <a:buFont typeface="Arial" pitchFamily="34" charset="0"/>
              <a:buChar char="•"/>
            </a:pPr>
            <a:r>
              <a:rPr lang="el-GR" sz="1600" dirty="0" smtClean="0"/>
              <a:t>Αν τα βακτήρια είναι </a:t>
            </a:r>
            <a:r>
              <a:rPr lang="en-US" sz="1600" dirty="0" smtClean="0"/>
              <a:t>Gram(+) </a:t>
            </a:r>
            <a:r>
              <a:rPr lang="el-GR" sz="1600" dirty="0" smtClean="0"/>
              <a:t>ή </a:t>
            </a:r>
            <a:r>
              <a:rPr lang="en-US" sz="1600" dirty="0" smtClean="0"/>
              <a:t>Gram(-)</a:t>
            </a:r>
            <a:endParaRPr lang="el-GR" sz="1600" dirty="0" smtClean="0"/>
          </a:p>
          <a:p>
            <a:pPr>
              <a:buFont typeface="Arial" pitchFamily="34" charset="0"/>
              <a:buChar char="•"/>
            </a:pPr>
            <a:r>
              <a:rPr lang="el-GR" sz="1600" dirty="0" smtClean="0"/>
              <a:t>Η μορφολογία των βακτηρίων (κόκκοι, διπλόκοκκοι, βακτηρίδια κλπ)</a:t>
            </a:r>
          </a:p>
          <a:p>
            <a:pPr>
              <a:buFont typeface="Arial" pitchFamily="34" charset="0"/>
              <a:buChar char="•"/>
            </a:pPr>
            <a:r>
              <a:rPr lang="el-GR" sz="1600" dirty="0" smtClean="0"/>
              <a:t>Η παρουσία και το πλήθος των πυοσφαιρίων </a:t>
            </a:r>
            <a:endParaRPr lang="el-GR" sz="1600" dirty="0"/>
          </a:p>
        </p:txBody>
      </p:sp>
      <p:sp>
        <p:nvSpPr>
          <p:cNvPr id="3" name="2 - TextBox"/>
          <p:cNvSpPr txBox="1"/>
          <p:nvPr/>
        </p:nvSpPr>
        <p:spPr>
          <a:xfrm>
            <a:off x="3779912" y="1268760"/>
            <a:ext cx="3312368"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χρώση </a:t>
            </a:r>
            <a:r>
              <a:rPr lang="en-US" sz="1600" dirty="0" smtClean="0"/>
              <a:t>Gram</a:t>
            </a:r>
            <a:r>
              <a:rPr lang="el-GR" sz="1600" dirty="0" smtClean="0"/>
              <a:t> μπορεί να αποκαλύψει:</a:t>
            </a:r>
          </a:p>
          <a:p>
            <a:endParaRPr lang="el-GR" sz="1600" dirty="0" smtClean="0"/>
          </a:p>
          <a:p>
            <a:r>
              <a:rPr lang="el-GR" sz="1600" b="1" dirty="0" smtClean="0"/>
              <a:t>Μηνιγγιτιδόκοκκους.</a:t>
            </a:r>
            <a:r>
              <a:rPr lang="el-GR" sz="1600" dirty="0" smtClean="0"/>
              <a:t> </a:t>
            </a:r>
            <a:r>
              <a:rPr lang="en-US" sz="1600" dirty="0" smtClean="0"/>
              <a:t>Gram(-) </a:t>
            </a:r>
            <a:r>
              <a:rPr lang="el-GR" sz="1600" dirty="0" smtClean="0"/>
              <a:t>διπλόκοκκοι, ο ένας απέναντι από τον άλλο, εξωκυττάριοι ή ενδοκυττάριοι μέσα στα ουδετερόφιλα</a:t>
            </a:r>
          </a:p>
          <a:p>
            <a:endParaRPr lang="el-GR" sz="1600" dirty="0" smtClean="0"/>
          </a:p>
          <a:p>
            <a:r>
              <a:rPr lang="el-GR" sz="1600" b="1" dirty="0" smtClean="0"/>
              <a:t>Πνευμονόκοκκους.</a:t>
            </a:r>
            <a:r>
              <a:rPr lang="el-GR" sz="1600" dirty="0" smtClean="0"/>
              <a:t> </a:t>
            </a:r>
            <a:r>
              <a:rPr lang="en-US" sz="1600" dirty="0" smtClean="0"/>
              <a:t>Gram(+)</a:t>
            </a:r>
            <a:r>
              <a:rPr lang="el-GR" sz="1600" dirty="0" smtClean="0"/>
              <a:t> διπλόκοκκοι, λογχοειδείς με έλυτρο (δε φαίνεται με τη χρώση)</a:t>
            </a:r>
          </a:p>
          <a:p>
            <a:endParaRPr lang="el-GR" sz="1600" dirty="0" smtClean="0"/>
          </a:p>
          <a:p>
            <a:r>
              <a:rPr lang="el-GR" sz="1600" b="1" dirty="0" smtClean="0"/>
              <a:t>Αιμόφιλος </a:t>
            </a:r>
            <a:r>
              <a:rPr lang="en-US" sz="1600" b="1" i="1" dirty="0" smtClean="0"/>
              <a:t>influenza </a:t>
            </a:r>
            <a:r>
              <a:rPr lang="en-US" sz="1600" b="1" dirty="0" smtClean="0"/>
              <a:t> </a:t>
            </a:r>
            <a:r>
              <a:rPr lang="el-GR" sz="1600" dirty="0" smtClean="0"/>
              <a:t>(ειδικά στα παιδιά). </a:t>
            </a:r>
            <a:r>
              <a:rPr lang="en-US" sz="1600" dirty="0" smtClean="0"/>
              <a:t>Gram</a:t>
            </a:r>
            <a:r>
              <a:rPr lang="el-GR" sz="1600" dirty="0" smtClean="0"/>
              <a:t>(-) μικροί</a:t>
            </a:r>
            <a:r>
              <a:rPr lang="en-US" sz="1600" i="1" dirty="0" smtClean="0"/>
              <a:t> </a:t>
            </a:r>
            <a:r>
              <a:rPr lang="el-GR" sz="1600" dirty="0" smtClean="0"/>
              <a:t>βάκιλλοι (κοκκοβάκιλλοι) εξωκυττάριοι</a:t>
            </a:r>
          </a:p>
          <a:p>
            <a:endParaRPr lang="el-GR" sz="1600" dirty="0" smtClean="0"/>
          </a:p>
          <a:p>
            <a:endParaRPr lang="el-GR" sz="1600" dirty="0" smtClean="0"/>
          </a:p>
          <a:p>
            <a:r>
              <a:rPr lang="el-GR" sz="1600" b="1" dirty="0" smtClean="0"/>
              <a:t>Λιστέρια </a:t>
            </a:r>
            <a:r>
              <a:rPr lang="el-GR" sz="1600" dirty="0" smtClean="0"/>
              <a:t>(σπάνια). </a:t>
            </a:r>
            <a:r>
              <a:rPr lang="en-US" sz="1600" dirty="0" smtClean="0"/>
              <a:t>Gram(+) </a:t>
            </a:r>
            <a:r>
              <a:rPr lang="el-GR" sz="1600" dirty="0" smtClean="0"/>
              <a:t>βάκιλλοι</a:t>
            </a:r>
            <a:r>
              <a:rPr lang="en-US" sz="1600" dirty="0" smtClean="0"/>
              <a:t> </a:t>
            </a:r>
            <a:r>
              <a:rPr lang="el-GR" sz="1600" dirty="0" smtClean="0"/>
              <a:t> </a:t>
            </a:r>
            <a:endParaRPr lang="el-GR" sz="1600" dirty="0"/>
          </a:p>
        </p:txBody>
      </p:sp>
      <p:sp>
        <p:nvSpPr>
          <p:cNvPr id="111618" name="AutoShape 2" descr="Αποτέλεσμα εικόνας για μηνιγγιτιδόκοκ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1621" name="Picture 5" descr="C:\Documents and Settings\Eleni\Επιφάνεια εργασίας\αρχείο λήψης (1).jpg"/>
          <p:cNvPicPr>
            <a:picLocks noChangeAspect="1" noChangeArrowheads="1"/>
          </p:cNvPicPr>
          <p:nvPr/>
        </p:nvPicPr>
        <p:blipFill>
          <a:blip r:embed="rId2" cstate="print"/>
          <a:srcRect/>
          <a:stretch>
            <a:fillRect/>
          </a:stretch>
        </p:blipFill>
        <p:spPr bwMode="auto">
          <a:xfrm>
            <a:off x="7236296" y="1988840"/>
            <a:ext cx="1512168" cy="1008112"/>
          </a:xfrm>
          <a:prstGeom prst="rect">
            <a:avLst/>
          </a:prstGeom>
          <a:noFill/>
        </p:spPr>
      </p:pic>
      <p:pic>
        <p:nvPicPr>
          <p:cNvPr id="111622" name="Picture 6" descr="C:\Documents and Settings\Eleni\Επιφάνεια εργασίας\Capture2-5.jpg"/>
          <p:cNvPicPr>
            <a:picLocks noChangeAspect="1" noChangeArrowheads="1"/>
          </p:cNvPicPr>
          <p:nvPr/>
        </p:nvPicPr>
        <p:blipFill>
          <a:blip r:embed="rId3" cstate="print"/>
          <a:srcRect/>
          <a:stretch>
            <a:fillRect/>
          </a:stretch>
        </p:blipFill>
        <p:spPr bwMode="auto">
          <a:xfrm>
            <a:off x="7236296" y="3068960"/>
            <a:ext cx="1512168" cy="1008112"/>
          </a:xfrm>
          <a:prstGeom prst="rect">
            <a:avLst/>
          </a:prstGeom>
          <a:noFill/>
        </p:spPr>
      </p:pic>
      <p:pic>
        <p:nvPicPr>
          <p:cNvPr id="111623" name="Picture 7" descr="C:\Documents and Settings\Eleni\Επιφάνεια εργασίας\haemophilus_influenzae.jpg"/>
          <p:cNvPicPr>
            <a:picLocks noChangeAspect="1" noChangeArrowheads="1"/>
          </p:cNvPicPr>
          <p:nvPr/>
        </p:nvPicPr>
        <p:blipFill>
          <a:blip r:embed="rId4" cstate="print"/>
          <a:srcRect/>
          <a:stretch>
            <a:fillRect/>
          </a:stretch>
        </p:blipFill>
        <p:spPr bwMode="auto">
          <a:xfrm>
            <a:off x="7271793" y="4149080"/>
            <a:ext cx="1620687" cy="1008112"/>
          </a:xfrm>
          <a:prstGeom prst="rect">
            <a:avLst/>
          </a:prstGeom>
          <a:noFill/>
        </p:spPr>
      </p:pic>
      <p:pic>
        <p:nvPicPr>
          <p:cNvPr id="111625" name="Picture 9" descr="Αποτέλεσμα εικόνας για λιστέρια"/>
          <p:cNvPicPr>
            <a:picLocks noChangeAspect="1" noChangeArrowheads="1"/>
          </p:cNvPicPr>
          <p:nvPr/>
        </p:nvPicPr>
        <p:blipFill>
          <a:blip r:embed="rId5" cstate="print"/>
          <a:srcRect/>
          <a:stretch>
            <a:fillRect/>
          </a:stretch>
        </p:blipFill>
        <p:spPr bwMode="auto">
          <a:xfrm>
            <a:off x="7308304" y="5229200"/>
            <a:ext cx="1620688" cy="10081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5530155" y="1556792"/>
            <a:ext cx="3362325" cy="3810000"/>
          </a:xfrm>
          <a:prstGeom prst="rect">
            <a:avLst/>
          </a:prstGeom>
          <a:noFill/>
        </p:spPr>
      </p:pic>
      <p:sp>
        <p:nvSpPr>
          <p:cNvPr id="3" name="7 - Ορθογώνιο"/>
          <p:cNvSpPr>
            <a:spLocks noChangeArrowheads="1"/>
          </p:cNvSpPr>
          <p:nvPr/>
        </p:nvSpPr>
        <p:spPr bwMode="auto">
          <a:xfrm>
            <a:off x="107504" y="1538783"/>
            <a:ext cx="5112568" cy="4770537"/>
          </a:xfrm>
          <a:prstGeom prst="rect">
            <a:avLst/>
          </a:prstGeom>
          <a:solidFill>
            <a:schemeClr val="accent1">
              <a:lumMod val="20000"/>
              <a:lumOff val="80000"/>
            </a:schemeClr>
          </a:solidFill>
          <a:ln w="9525">
            <a:noFill/>
            <a:miter lim="800000"/>
            <a:headEnd/>
            <a:tailEnd/>
          </a:ln>
          <a:effectLst>
            <a:outerShdw blurRad="50800" dist="38100" dir="5400000" algn="t" rotWithShape="0">
              <a:prstClr val="black">
                <a:alpha val="40000"/>
              </a:prstClr>
            </a:outerShdw>
          </a:effectLst>
        </p:spPr>
        <p:txBody>
          <a:bodyPr wrap="square">
            <a:spAutoFit/>
          </a:bodyPr>
          <a:lstStyle/>
          <a:p>
            <a:r>
              <a:rPr lang="el-GR" sz="1600" dirty="0"/>
              <a:t>Το </a:t>
            </a:r>
            <a:r>
              <a:rPr lang="el-GR" sz="1600" b="1" dirty="0"/>
              <a:t>εγκεφαλονωτιαίο υγρό (ΕΝΥ) </a:t>
            </a:r>
            <a:r>
              <a:rPr lang="el-GR" sz="1600" dirty="0"/>
              <a:t>είναι </a:t>
            </a:r>
            <a:r>
              <a:rPr lang="el-GR" sz="1600" dirty="0" smtClean="0"/>
              <a:t>άχρωμο, διαυγές</a:t>
            </a:r>
            <a:r>
              <a:rPr lang="el-GR" sz="1600" dirty="0"/>
              <a:t>, </a:t>
            </a:r>
            <a:r>
              <a:rPr lang="el-GR" sz="1600" dirty="0" smtClean="0"/>
              <a:t>υγρό</a:t>
            </a:r>
            <a:r>
              <a:rPr lang="el-GR" sz="1600" dirty="0"/>
              <a:t>,  το οποίο βρίσκεται </a:t>
            </a:r>
            <a:r>
              <a:rPr lang="el-GR" sz="1600" dirty="0" smtClean="0"/>
              <a:t>στις κοιλίες </a:t>
            </a:r>
            <a:r>
              <a:rPr lang="el-GR" sz="1600" dirty="0"/>
              <a:t>του εγκεφάλου και στον υπαραχνοειδή </a:t>
            </a:r>
            <a:r>
              <a:rPr lang="el-GR" sz="1600" dirty="0" smtClean="0"/>
              <a:t>χώρο</a:t>
            </a:r>
            <a:r>
              <a:rPr lang="en-US" sz="1600" dirty="0" smtClean="0"/>
              <a:t>, </a:t>
            </a:r>
            <a:r>
              <a:rPr lang="el-GR" sz="1600" dirty="0" smtClean="0"/>
              <a:t>όπου και κυκλοφορεί συνεχώς.</a:t>
            </a:r>
            <a:endParaRPr lang="en-US" sz="1600" dirty="0" smtClean="0"/>
          </a:p>
          <a:p>
            <a:r>
              <a:rPr lang="el-GR" sz="1600" dirty="0" smtClean="0"/>
              <a:t>Παράγεται από το χοριοειδές πλέγμα (αγγειακές λάχνες που προβάλουν σε κάποιες θέσεις του τοιχώματος των κοιλιών), με ρυθμό παραγωγής 21-22</a:t>
            </a:r>
            <a:r>
              <a:rPr lang="en-US" sz="1600" dirty="0" smtClean="0"/>
              <a:t>ml/h</a:t>
            </a:r>
            <a:r>
              <a:rPr lang="el-GR" sz="1600" dirty="0" smtClean="0"/>
              <a:t> (500</a:t>
            </a:r>
            <a:r>
              <a:rPr lang="en-US" sz="1600" dirty="0" smtClean="0"/>
              <a:t>ml</a:t>
            </a:r>
            <a:r>
              <a:rPr lang="el-GR" sz="1600" dirty="0" smtClean="0"/>
              <a:t> την ημέρα) και απορροφάται από τις χορειακές λάχνες από όπου παροχετεύεται στο αίμα. </a:t>
            </a:r>
          </a:p>
          <a:p>
            <a:r>
              <a:rPr lang="el-GR" sz="1600" dirty="0" smtClean="0"/>
              <a:t>Έχει συνολικό όγκο 100-150 </a:t>
            </a:r>
            <a:r>
              <a:rPr lang="en-US" sz="1600" dirty="0" smtClean="0"/>
              <a:t>ml</a:t>
            </a:r>
            <a:r>
              <a:rPr lang="el-GR" sz="1600" dirty="0" smtClean="0"/>
              <a:t> και ανανεώνεται 3-4 φορές την ημέρα.</a:t>
            </a:r>
          </a:p>
          <a:p>
            <a:r>
              <a:rPr lang="el-GR" sz="1600" dirty="0" smtClean="0"/>
              <a:t>Το </a:t>
            </a:r>
            <a:r>
              <a:rPr lang="en-US" sz="1600" dirty="0" smtClean="0"/>
              <a:t>pH</a:t>
            </a:r>
            <a:r>
              <a:rPr lang="el-GR" sz="1600" dirty="0" smtClean="0"/>
              <a:t> του είναι 7,28-7,32 και έχει πίεση 50-180 </a:t>
            </a:r>
            <a:r>
              <a:rPr lang="en-US" sz="1600" dirty="0" smtClean="0"/>
              <a:t>mmH</a:t>
            </a:r>
            <a:r>
              <a:rPr lang="en-US" sz="1600" baseline="-25000" dirty="0" smtClean="0"/>
              <a:t>2</a:t>
            </a:r>
            <a:r>
              <a:rPr lang="en-US" sz="1600" dirty="0" smtClean="0"/>
              <a:t>O.</a:t>
            </a:r>
            <a:endParaRPr lang="el-GR" sz="1600" dirty="0" smtClean="0"/>
          </a:p>
          <a:p>
            <a:r>
              <a:rPr lang="el-GR" sz="1600" dirty="0" smtClean="0"/>
              <a:t>Η πίεσή του είναι σταθερή εφόσον παράγεται και απορροφάται με σταθερούς ρυθμούς. Όταν παρεμποδιστεί η κυκλοφορία του (λόγω μόλυνσης, όγκου στον εγκέφαλο ή θρόμβου στο αίμα), η πίεσή του αυξάνεται και μπορεί να προκαλέσει τραυματισμό του εγκεφάλου. Στα νεογνά η αύξηση της πίεσης προκαλεί υδροκεφαλία </a:t>
            </a:r>
            <a:endParaRPr lang="en-US" sz="1600" dirty="0" smtClean="0"/>
          </a:p>
          <a:p>
            <a:r>
              <a:rPr lang="el-GR" sz="1600" dirty="0" smtClean="0"/>
              <a:t>Είναι </a:t>
            </a:r>
            <a:r>
              <a:rPr lang="el-GR" sz="1600" b="1" dirty="0" smtClean="0"/>
              <a:t>στείρο</a:t>
            </a:r>
            <a:r>
              <a:rPr lang="el-GR" sz="1600" dirty="0" smtClean="0"/>
              <a:t> μικροβίων.</a:t>
            </a:r>
            <a:endParaRPr lang="el-GR"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27784" y="1124744"/>
            <a:ext cx="3888432"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Χρώση </a:t>
            </a:r>
            <a:r>
              <a:rPr lang="en-US" sz="1600" b="1" dirty="0" smtClean="0"/>
              <a:t>Ziehl – Nielsen</a:t>
            </a:r>
            <a:r>
              <a:rPr lang="el-GR" sz="1600" dirty="0" smtClean="0"/>
              <a:t>. Αναζήτηση μυκοβακτηριδίου</a:t>
            </a:r>
          </a:p>
          <a:p>
            <a:endParaRPr lang="el-GR" sz="1600" dirty="0" smtClean="0"/>
          </a:p>
          <a:p>
            <a:r>
              <a:rPr lang="el-GR" sz="1600" b="1" dirty="0" smtClean="0"/>
              <a:t>Χρώση </a:t>
            </a:r>
            <a:r>
              <a:rPr lang="en-US" sz="1600" b="1" dirty="0" smtClean="0"/>
              <a:t>India Ink </a:t>
            </a:r>
            <a:r>
              <a:rPr lang="el-GR" sz="1600" b="1" dirty="0" smtClean="0"/>
              <a:t>ή νιγροσίνη. </a:t>
            </a:r>
            <a:r>
              <a:rPr lang="el-GR" sz="1600" dirty="0" smtClean="0"/>
              <a:t>Αναζήτηση κρυπτόκοκκου</a:t>
            </a:r>
          </a:p>
          <a:p>
            <a:endParaRPr lang="el-GR" sz="1600" dirty="0" smtClean="0"/>
          </a:p>
          <a:p>
            <a:r>
              <a:rPr lang="el-GR" sz="1600" b="1" dirty="0" smtClean="0"/>
              <a:t>Χρώση κυανού του μεθυλενίου</a:t>
            </a:r>
            <a:r>
              <a:rPr lang="el-GR" sz="1600" dirty="0" smtClean="0"/>
              <a:t>. Αναζήτηση παρασίτων και μυκήτων</a:t>
            </a:r>
            <a:endParaRPr lang="el-GR" dirty="0"/>
          </a:p>
        </p:txBody>
      </p:sp>
      <p:pic>
        <p:nvPicPr>
          <p:cNvPr id="114690" name="Picture 2" descr="Σχετική εικόνα"/>
          <p:cNvPicPr>
            <a:picLocks noChangeAspect="1" noChangeArrowheads="1"/>
          </p:cNvPicPr>
          <p:nvPr/>
        </p:nvPicPr>
        <p:blipFill>
          <a:blip r:embed="rId2" cstate="print"/>
          <a:srcRect/>
          <a:stretch>
            <a:fillRect/>
          </a:stretch>
        </p:blipFill>
        <p:spPr bwMode="auto">
          <a:xfrm>
            <a:off x="179512" y="3429000"/>
            <a:ext cx="2808312" cy="1944216"/>
          </a:xfrm>
          <a:prstGeom prst="rect">
            <a:avLst/>
          </a:prstGeom>
          <a:noFill/>
        </p:spPr>
      </p:pic>
      <p:pic>
        <p:nvPicPr>
          <p:cNvPr id="114692" name="Picture 4" descr="Αποτέλεσμα εικόνας για κρυπτόκοκκος"/>
          <p:cNvPicPr>
            <a:picLocks noChangeAspect="1" noChangeArrowheads="1"/>
          </p:cNvPicPr>
          <p:nvPr/>
        </p:nvPicPr>
        <p:blipFill>
          <a:blip r:embed="rId3" cstate="print"/>
          <a:srcRect/>
          <a:stretch>
            <a:fillRect/>
          </a:stretch>
        </p:blipFill>
        <p:spPr bwMode="auto">
          <a:xfrm>
            <a:off x="3203848" y="3429000"/>
            <a:ext cx="2520280" cy="2016224"/>
          </a:xfrm>
          <a:prstGeom prst="rect">
            <a:avLst/>
          </a:prstGeom>
          <a:noFill/>
        </p:spPr>
      </p:pic>
      <p:sp>
        <p:nvSpPr>
          <p:cNvPr id="114694" name="AutoShape 6"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4696" name="AutoShape 8"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4697" name="Picture 9" descr="C:\Documents and Settings\Eleni\Επιφάνεια εργασίας\Naegleria-Fowleri.jpg"/>
          <p:cNvPicPr>
            <a:picLocks noChangeAspect="1" noChangeArrowheads="1"/>
          </p:cNvPicPr>
          <p:nvPr/>
        </p:nvPicPr>
        <p:blipFill>
          <a:blip r:embed="rId4" cstate="print"/>
          <a:srcRect/>
          <a:stretch>
            <a:fillRect/>
          </a:stretch>
        </p:blipFill>
        <p:spPr bwMode="auto">
          <a:xfrm>
            <a:off x="6012160" y="3429000"/>
            <a:ext cx="2520280" cy="1944216"/>
          </a:xfrm>
          <a:prstGeom prst="rect">
            <a:avLst/>
          </a:prstGeom>
          <a:noFill/>
        </p:spPr>
      </p:pic>
      <p:sp>
        <p:nvSpPr>
          <p:cNvPr id="8" name="7 - TextBox"/>
          <p:cNvSpPr txBox="1"/>
          <p:nvPr/>
        </p:nvSpPr>
        <p:spPr>
          <a:xfrm>
            <a:off x="179512" y="5661249"/>
            <a:ext cx="2736304" cy="307777"/>
          </a:xfrm>
          <a:prstGeom prst="rect">
            <a:avLst/>
          </a:prstGeom>
          <a:noFill/>
          <a:ln>
            <a:solidFill>
              <a:srgbClr val="C00000"/>
            </a:solidFill>
          </a:ln>
        </p:spPr>
        <p:txBody>
          <a:bodyPr wrap="square" rtlCol="0">
            <a:spAutoFit/>
          </a:bodyPr>
          <a:lstStyle/>
          <a:p>
            <a:pPr algn="ctr"/>
            <a:r>
              <a:rPr lang="el-GR" sz="1400" dirty="0" smtClean="0"/>
              <a:t>Μυκοβακτηρίδιο </a:t>
            </a:r>
            <a:endParaRPr lang="el-GR" sz="1400" dirty="0"/>
          </a:p>
        </p:txBody>
      </p:sp>
      <p:sp>
        <p:nvSpPr>
          <p:cNvPr id="9" name="8 - TextBox"/>
          <p:cNvSpPr txBox="1"/>
          <p:nvPr/>
        </p:nvSpPr>
        <p:spPr>
          <a:xfrm>
            <a:off x="3203848" y="5661249"/>
            <a:ext cx="2520280" cy="307777"/>
          </a:xfrm>
          <a:prstGeom prst="rect">
            <a:avLst/>
          </a:prstGeom>
          <a:noFill/>
          <a:ln>
            <a:solidFill>
              <a:srgbClr val="C00000"/>
            </a:solidFill>
          </a:ln>
        </p:spPr>
        <p:txBody>
          <a:bodyPr wrap="square" rtlCol="0">
            <a:spAutoFit/>
          </a:bodyPr>
          <a:lstStyle/>
          <a:p>
            <a:pPr algn="ctr"/>
            <a:r>
              <a:rPr lang="el-GR" sz="1400" dirty="0" smtClean="0"/>
              <a:t>Κρυπτόκοκκος (μύκητας)</a:t>
            </a:r>
            <a:endParaRPr lang="el-GR" sz="1400" dirty="0"/>
          </a:p>
        </p:txBody>
      </p:sp>
      <p:sp>
        <p:nvSpPr>
          <p:cNvPr id="10" name="9 - TextBox"/>
          <p:cNvSpPr txBox="1"/>
          <p:nvPr/>
        </p:nvSpPr>
        <p:spPr>
          <a:xfrm>
            <a:off x="6012160" y="5661248"/>
            <a:ext cx="2520280" cy="307777"/>
          </a:xfrm>
          <a:prstGeom prst="rect">
            <a:avLst/>
          </a:prstGeom>
          <a:noFill/>
          <a:ln>
            <a:solidFill>
              <a:srgbClr val="C00000"/>
            </a:solidFill>
          </a:ln>
        </p:spPr>
        <p:txBody>
          <a:bodyPr wrap="square" rtlCol="0">
            <a:spAutoFit/>
          </a:bodyPr>
          <a:lstStyle/>
          <a:p>
            <a:pPr algn="ctr"/>
            <a:r>
              <a:rPr lang="en-US" sz="1400" i="1" dirty="0" smtClean="0"/>
              <a:t>Naegleria </a:t>
            </a:r>
            <a:r>
              <a:rPr lang="en-US" sz="1400" i="1" dirty="0" err="1" smtClean="0"/>
              <a:t>fowleri</a:t>
            </a:r>
            <a:r>
              <a:rPr lang="en-US" sz="1400" i="1" dirty="0" smtClean="0"/>
              <a:t> </a:t>
            </a:r>
            <a:r>
              <a:rPr lang="el-GR" sz="1400" dirty="0" smtClean="0"/>
              <a:t>(παράσιτο) </a:t>
            </a:r>
            <a:endParaRPr lang="el-GR"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1700808"/>
            <a:ext cx="4448536" cy="427809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5. Ορολογική εξέταση Ε.Ν.Υ.</a:t>
            </a:r>
          </a:p>
          <a:p>
            <a:endParaRPr lang="el-GR" sz="1600" dirty="0" smtClean="0"/>
          </a:p>
          <a:p>
            <a:r>
              <a:rPr lang="el-GR" sz="1600" dirty="0" smtClean="0"/>
              <a:t>Ανίχνευση αντιγόνων των:</a:t>
            </a:r>
          </a:p>
          <a:p>
            <a:pPr>
              <a:buFont typeface="Wingdings" pitchFamily="2" charset="2"/>
              <a:buChar char="§"/>
            </a:pPr>
            <a:r>
              <a:rPr lang="el-GR" sz="1600" dirty="0" smtClean="0"/>
              <a:t>Μηνιγγιτιδόκοκκου οροτύπων </a:t>
            </a:r>
            <a:r>
              <a:rPr lang="en-US" sz="1600" dirty="0" smtClean="0"/>
              <a:t>A </a:t>
            </a:r>
            <a:r>
              <a:rPr lang="el-GR" sz="1600" dirty="0" smtClean="0"/>
              <a:t>και </a:t>
            </a:r>
            <a:r>
              <a:rPr lang="en-US" sz="1600" dirty="0" smtClean="0"/>
              <a:t>C</a:t>
            </a:r>
            <a:endParaRPr lang="el-GR" sz="1600" dirty="0" smtClean="0"/>
          </a:p>
          <a:p>
            <a:pPr>
              <a:buFont typeface="Wingdings" pitchFamily="2" charset="2"/>
              <a:buChar char="§"/>
            </a:pPr>
            <a:r>
              <a:rPr lang="el-GR" sz="1600" dirty="0" smtClean="0"/>
              <a:t>Πνευμονιόκοκκου</a:t>
            </a:r>
          </a:p>
          <a:p>
            <a:pPr>
              <a:buFont typeface="Wingdings" pitchFamily="2" charset="2"/>
              <a:buChar char="§"/>
            </a:pPr>
            <a:r>
              <a:rPr lang="el-GR" sz="1600" dirty="0" smtClean="0"/>
              <a:t>Αιμόφιλου</a:t>
            </a:r>
          </a:p>
          <a:p>
            <a:endParaRPr lang="el-GR" sz="1600" dirty="0" smtClean="0"/>
          </a:p>
          <a:p>
            <a:r>
              <a:rPr lang="el-GR" sz="1600" dirty="0" smtClean="0"/>
              <a:t>Η εξέταση μπορεί να γίνει με:</a:t>
            </a:r>
          </a:p>
          <a:p>
            <a:pPr>
              <a:buFont typeface="Wingdings" pitchFamily="2" charset="2"/>
              <a:buChar char="ü"/>
            </a:pPr>
            <a:r>
              <a:rPr lang="el-GR" sz="1600" dirty="0" smtClean="0"/>
              <a:t>Ανάστροφη </a:t>
            </a:r>
            <a:r>
              <a:rPr lang="el-GR" sz="1600" dirty="0" err="1" smtClean="0"/>
              <a:t>ανοσοηλεκτροφόρηση</a:t>
            </a:r>
            <a:endParaRPr lang="el-GR" sz="1600" dirty="0" smtClean="0"/>
          </a:p>
          <a:p>
            <a:pPr>
              <a:buFont typeface="Wingdings" pitchFamily="2" charset="2"/>
              <a:buChar char="ü"/>
            </a:pPr>
            <a:r>
              <a:rPr lang="el-GR" sz="1600" dirty="0" smtClean="0"/>
              <a:t>Συγκόλληση</a:t>
            </a:r>
          </a:p>
          <a:p>
            <a:pPr>
              <a:buFont typeface="Wingdings" pitchFamily="2" charset="2"/>
              <a:buChar char="ü"/>
            </a:pPr>
            <a:r>
              <a:rPr lang="el-GR" sz="1600" dirty="0" smtClean="0"/>
              <a:t>Συγκόλληση σε σωματίδια </a:t>
            </a:r>
            <a:r>
              <a:rPr lang="en-US" sz="1600" dirty="0" smtClean="0"/>
              <a:t>latex</a:t>
            </a:r>
            <a:endParaRPr lang="el-GR" sz="1600" dirty="0" smtClean="0"/>
          </a:p>
          <a:p>
            <a:endParaRPr lang="el-GR" sz="1600" dirty="0" smtClean="0"/>
          </a:p>
          <a:p>
            <a:r>
              <a:rPr lang="el-GR" sz="1600" dirty="0" smtClean="0"/>
              <a:t>Χρησιμοποιούνται ειδικά </a:t>
            </a:r>
            <a:r>
              <a:rPr lang="en-US" sz="1600" dirty="0" smtClean="0"/>
              <a:t>kits</a:t>
            </a:r>
            <a:r>
              <a:rPr lang="el-GR" sz="1600" dirty="0" smtClean="0"/>
              <a:t> για την άμεση ανίχνευση των αντιγόνων στο ΕΝΥ. Η ανίχνευση είναι πολύ γρήγορη</a:t>
            </a:r>
          </a:p>
          <a:p>
            <a:endParaRPr lang="el-GR" sz="1600" dirty="0" smtClean="0"/>
          </a:p>
          <a:p>
            <a:r>
              <a:rPr lang="el-GR" sz="1600" b="1" dirty="0" smtClean="0"/>
              <a:t>Το αποτέλεσμα ανακοινώνεται αμέσως</a:t>
            </a:r>
            <a:endParaRPr lang="el-GR" sz="16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196752"/>
            <a:ext cx="5040560" cy="526297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6</a:t>
            </a:r>
            <a:r>
              <a:rPr lang="en-US" sz="1600" b="1" dirty="0" smtClean="0"/>
              <a:t>. </a:t>
            </a:r>
            <a:r>
              <a:rPr lang="el-GR" sz="1600" b="1" dirty="0" smtClean="0"/>
              <a:t>Καλλιέργεια </a:t>
            </a:r>
          </a:p>
          <a:p>
            <a:endParaRPr lang="el-GR" sz="1600" b="1" dirty="0" smtClean="0"/>
          </a:p>
          <a:p>
            <a:r>
              <a:rPr lang="el-GR" sz="1600" dirty="0" smtClean="0"/>
              <a:t>Άμεσος ενοφθαλμισμός δείγματος σε ειδικά θρεπτικά υλικά, ανάλογα με τον αναμενόμενο οργανισμό. Τα υλικά προθερμαίνονται στους 37</a:t>
            </a:r>
            <a:r>
              <a:rPr lang="el-GR" sz="1600" baseline="30000" dirty="0" smtClean="0"/>
              <a:t>ο</a:t>
            </a:r>
            <a:r>
              <a:rPr lang="el-GR" sz="1600" dirty="0" smtClean="0"/>
              <a:t> </a:t>
            </a:r>
            <a:r>
              <a:rPr lang="en-US" sz="1600" dirty="0" smtClean="0"/>
              <a:t>C.</a:t>
            </a:r>
            <a:endParaRPr lang="el-GR" sz="1600" dirty="0" smtClean="0"/>
          </a:p>
          <a:p>
            <a:endParaRPr lang="el-GR" sz="1600" dirty="0" smtClean="0"/>
          </a:p>
          <a:p>
            <a:r>
              <a:rPr lang="el-GR" sz="1600" dirty="0" smtClean="0"/>
              <a:t>Τα θρεπτικά υλικά που χρησιμοποιούνται είναι:</a:t>
            </a:r>
          </a:p>
          <a:p>
            <a:r>
              <a:rPr lang="en-US" sz="1600" b="1" dirty="0" err="1" smtClean="0"/>
              <a:t>Thioglycolate</a:t>
            </a:r>
            <a:r>
              <a:rPr lang="en-US" sz="1600" b="1" dirty="0" smtClean="0"/>
              <a:t> broth </a:t>
            </a:r>
            <a:r>
              <a:rPr lang="el-GR" sz="1600" b="1" dirty="0" smtClean="0"/>
              <a:t>ή άλλος ζωμός</a:t>
            </a:r>
            <a:r>
              <a:rPr lang="el-GR" sz="1600" dirty="0" smtClean="0"/>
              <a:t>. Επώαση στους 35-37</a:t>
            </a:r>
            <a:r>
              <a:rPr lang="el-GR" sz="1600" baseline="30000" dirty="0" smtClean="0"/>
              <a:t>ο</a:t>
            </a:r>
            <a:r>
              <a:rPr lang="el-GR" sz="1600" dirty="0" smtClean="0"/>
              <a:t> </a:t>
            </a:r>
            <a:r>
              <a:rPr lang="en-US" sz="1600" dirty="0" smtClean="0"/>
              <a:t>C</a:t>
            </a:r>
            <a:r>
              <a:rPr lang="el-GR" sz="1600" dirty="0" smtClean="0"/>
              <a:t> σε κοινό κλίβανο, μέχρι 5 ημέρες. Έλεγχος κάθε ημέρα για πιθανή θόλωση. Ανακαλλιέργεια και τυποποίηση.</a:t>
            </a:r>
          </a:p>
          <a:p>
            <a:r>
              <a:rPr lang="el-GR" sz="1600" dirty="0" smtClean="0"/>
              <a:t> </a:t>
            </a:r>
          </a:p>
          <a:p>
            <a:r>
              <a:rPr lang="el-GR" sz="1600" b="1" dirty="0" smtClean="0"/>
              <a:t>Σοκολατόχρωμο άγαρ. </a:t>
            </a:r>
            <a:r>
              <a:rPr lang="el-GR" sz="1600" dirty="0" smtClean="0"/>
              <a:t>Επώαση στους 35-37</a:t>
            </a:r>
            <a:r>
              <a:rPr lang="el-GR" sz="1600" baseline="30000" dirty="0" smtClean="0"/>
              <a:t>ο</a:t>
            </a:r>
            <a:r>
              <a:rPr lang="el-GR" sz="1600" dirty="0" smtClean="0"/>
              <a:t> </a:t>
            </a:r>
            <a:r>
              <a:rPr lang="en-US" sz="1600" dirty="0" smtClean="0"/>
              <a:t>C</a:t>
            </a:r>
            <a:r>
              <a:rPr lang="el-GR" sz="1600" dirty="0" smtClean="0"/>
              <a:t>  σε ατμόσφαιρα </a:t>
            </a:r>
            <a:r>
              <a:rPr lang="en-US" sz="1600" dirty="0" smtClean="0"/>
              <a:t>CO</a:t>
            </a:r>
            <a:r>
              <a:rPr lang="en-US" sz="1600" baseline="-25000" dirty="0" smtClean="0"/>
              <a:t>2</a:t>
            </a:r>
            <a:r>
              <a:rPr lang="en-US" sz="1600" dirty="0" smtClean="0"/>
              <a:t> 5%.  </a:t>
            </a:r>
            <a:r>
              <a:rPr lang="el-GR" sz="1600" dirty="0" smtClean="0"/>
              <a:t>Αναπτύσσεται ο πνευμονιόκοκκος, ο </a:t>
            </a:r>
            <a:r>
              <a:rPr lang="el-GR" sz="1600" dirty="0" err="1" smtClean="0"/>
              <a:t>αιμόφιλος</a:t>
            </a:r>
            <a:r>
              <a:rPr lang="el-GR" sz="1600" dirty="0" smtClean="0"/>
              <a:t> και οι </a:t>
            </a:r>
            <a:r>
              <a:rPr lang="el-GR" sz="1600" dirty="0" err="1" smtClean="0"/>
              <a:t>ναϊσσέριες</a:t>
            </a:r>
            <a:endParaRPr lang="el-GR" sz="1600" dirty="0" smtClean="0"/>
          </a:p>
          <a:p>
            <a:endParaRPr lang="el-GR" sz="1600" dirty="0" smtClean="0"/>
          </a:p>
          <a:p>
            <a:r>
              <a:rPr lang="el-GR" sz="1600" b="1" dirty="0" smtClean="0"/>
              <a:t>Αιματούχο άγαρ</a:t>
            </a:r>
            <a:r>
              <a:rPr lang="el-GR" sz="1600" dirty="0" smtClean="0"/>
              <a:t>. Επώαση στους 35-37</a:t>
            </a:r>
            <a:r>
              <a:rPr lang="el-GR" sz="1600" baseline="30000" dirty="0" smtClean="0"/>
              <a:t>ο</a:t>
            </a:r>
            <a:r>
              <a:rPr lang="el-GR" sz="1600" dirty="0" smtClean="0"/>
              <a:t> </a:t>
            </a:r>
            <a:r>
              <a:rPr lang="en-US" sz="1600" dirty="0" smtClean="0"/>
              <a:t>C</a:t>
            </a:r>
            <a:r>
              <a:rPr lang="el-GR" sz="1600" dirty="0" smtClean="0"/>
              <a:t>  σε ατμόσφαιρα </a:t>
            </a:r>
            <a:r>
              <a:rPr lang="en-US" sz="1600" dirty="0" smtClean="0"/>
              <a:t>CO</a:t>
            </a:r>
            <a:r>
              <a:rPr lang="en-US" sz="1600" baseline="-25000" dirty="0" smtClean="0"/>
              <a:t>2</a:t>
            </a:r>
            <a:r>
              <a:rPr lang="en-US" sz="1600" dirty="0" smtClean="0"/>
              <a:t> 5%. </a:t>
            </a:r>
            <a:r>
              <a:rPr lang="el-GR" sz="1600" dirty="0" smtClean="0"/>
              <a:t>Αναπτύσσονται σχεδόν όλοι οι μικροοργανισμοί</a:t>
            </a:r>
          </a:p>
          <a:p>
            <a:endParaRPr lang="el-GR" sz="1600" dirty="0" smtClean="0"/>
          </a:p>
          <a:p>
            <a:r>
              <a:rPr lang="en-US" sz="1600" b="1" dirty="0" smtClean="0"/>
              <a:t>Sabouraud</a:t>
            </a:r>
            <a:r>
              <a:rPr lang="el-GR" sz="1600" b="1" dirty="0" smtClean="0"/>
              <a:t>.</a:t>
            </a:r>
            <a:r>
              <a:rPr lang="el-GR" sz="1600" dirty="0" smtClean="0"/>
              <a:t> αναπτύσσονται οι μύκητες</a:t>
            </a:r>
          </a:p>
          <a:p>
            <a:endParaRPr lang="el-GR" sz="1600" dirty="0" smtClean="0"/>
          </a:p>
          <a:p>
            <a:r>
              <a:rPr lang="en-US" sz="1600" b="1" dirty="0" smtClean="0"/>
              <a:t>Lowenstein-Jensen</a:t>
            </a:r>
            <a:r>
              <a:rPr lang="el-GR" sz="1600" dirty="0" smtClean="0"/>
              <a:t>. Αναπτύσσεται το μυκοβακτηρίδιο</a:t>
            </a:r>
            <a:endParaRPr lang="el-GR" sz="1600" dirty="0"/>
          </a:p>
        </p:txBody>
      </p:sp>
      <p:sp>
        <p:nvSpPr>
          <p:cNvPr id="3" name="2 - TextBox"/>
          <p:cNvSpPr txBox="1"/>
          <p:nvPr/>
        </p:nvSpPr>
        <p:spPr>
          <a:xfrm>
            <a:off x="5508104" y="1772816"/>
            <a:ext cx="3456384" cy="353943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τρυβλία στις τρεις πρώτες περιπτώσεις, εξετάζονται καθημερινά για τρεις συνεχόμενες ημέρες.</a:t>
            </a:r>
          </a:p>
          <a:p>
            <a:r>
              <a:rPr lang="el-GR" sz="1600" dirty="0" smtClean="0"/>
              <a:t>Στην περίπτωση ανάπτυξης αποικιών, γίνεται τυποποίηση με βιοχημικές εξετάσεις ή το αντίστοιχο ΑΡΙ.</a:t>
            </a:r>
          </a:p>
          <a:p>
            <a:r>
              <a:rPr lang="el-GR" sz="1600" dirty="0" smtClean="0"/>
              <a:t>Αν δεν υπάρξει ανάπτυξη δίνεται απάντηση «καμία ανάπτυξη μετά από τρεις ημέρες επωάσεως».</a:t>
            </a:r>
          </a:p>
          <a:p>
            <a:endParaRPr lang="el-GR" sz="1600" dirty="0" smtClean="0"/>
          </a:p>
          <a:p>
            <a:r>
              <a:rPr lang="el-GR" sz="1600" dirty="0" smtClean="0"/>
              <a:t>Οι καλλιέργειες σε </a:t>
            </a:r>
            <a:r>
              <a:rPr lang="en-US" sz="1600" dirty="0" smtClean="0"/>
              <a:t>Sabouraud Lowenstein – Jensen</a:t>
            </a:r>
            <a:r>
              <a:rPr lang="el-GR" sz="1600" dirty="0" smtClean="0"/>
              <a:t> επωάζονται για περισσότερες ημέρες</a:t>
            </a:r>
          </a:p>
          <a:p>
            <a:endParaRPr lang="el-GR" sz="16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9512" y="2708920"/>
            <a:ext cx="4968552"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α) Μέτρηση γλυκόζης</a:t>
            </a:r>
            <a:r>
              <a:rPr lang="el-GR" sz="1600" dirty="0" smtClean="0"/>
              <a:t>. Η φυσιολογική τιμή της γλυκόζης στο ΕΝΥ εξαρτάται από τις τιμές της γλυκόζης του ορού. Σε φυσιολογικές καταστάσεις αντιστοιχεί στο 60-70% της τιμής της γλυκόζης στον ορό, αλλά θεωρείται φυσιολογική μέχρι και το 40% της γλυκόζης του αίματος. Φυσιολογικές τιμές 50-80</a:t>
            </a:r>
            <a:r>
              <a:rPr lang="en-US" sz="1600" dirty="0" smtClean="0"/>
              <a:t>mg/dl.  </a:t>
            </a:r>
            <a:r>
              <a:rPr lang="el-GR" sz="1600" dirty="0" smtClean="0"/>
              <a:t>Στις οξείες βακτηριακές μηνιγγίτιδες τα επίπεδα της γλυκόζης μειώνονται σε τιμές </a:t>
            </a:r>
            <a:r>
              <a:rPr lang="en-US" sz="1600" dirty="0" smtClean="0"/>
              <a:t>10-40mg/dl</a:t>
            </a:r>
            <a:r>
              <a:rPr lang="el-GR" sz="1600" dirty="0" smtClean="0"/>
              <a:t> , ενώ σε 10% των περιπτώσεων μπορεί να είναι μικρότερη από </a:t>
            </a:r>
            <a:r>
              <a:rPr lang="en-US" sz="1600" dirty="0" smtClean="0"/>
              <a:t>10mg/dl</a:t>
            </a:r>
            <a:r>
              <a:rPr lang="el-GR" sz="1600" dirty="0" smtClean="0"/>
              <a:t>.</a:t>
            </a:r>
            <a:r>
              <a:rPr lang="en-US" sz="1600" dirty="0" smtClean="0"/>
              <a:t> </a:t>
            </a:r>
            <a:r>
              <a:rPr lang="el-GR" sz="1600" dirty="0" smtClean="0"/>
              <a:t>Στις </a:t>
            </a:r>
            <a:r>
              <a:rPr lang="el-GR" sz="1600" dirty="0" err="1" smtClean="0"/>
              <a:t>μινιγγίτιδες</a:t>
            </a:r>
            <a:r>
              <a:rPr lang="el-GR" sz="1600" dirty="0" smtClean="0"/>
              <a:t> από μύκητες, το μυκοβακτηρίδιο της φυματίωσης και </a:t>
            </a:r>
            <a:r>
              <a:rPr lang="en-US" sz="1600" dirty="0" smtClean="0"/>
              <a:t>Naegleria</a:t>
            </a:r>
            <a:r>
              <a:rPr lang="el-GR" sz="1600" dirty="0" smtClean="0"/>
              <a:t> η τιμή της γλυκόζης εμφανίζεται επίσης μειωμένη (2</a:t>
            </a:r>
            <a:r>
              <a:rPr lang="en-US" sz="1600" dirty="0" smtClean="0"/>
              <a:t>0-40mg/dl</a:t>
            </a:r>
            <a:r>
              <a:rPr lang="el-GR" sz="1600" dirty="0" smtClean="0"/>
              <a:t>).</a:t>
            </a:r>
          </a:p>
          <a:p>
            <a:r>
              <a:rPr lang="el-GR" sz="1600" dirty="0" smtClean="0"/>
              <a:t> Στις μηνιγγίτιδες ιογενούς αιτιολογίας η τιμή της γλυκόζης είναι φυσιολογική ή παρουσιάζει μικρή ελάττωση.</a:t>
            </a:r>
          </a:p>
        </p:txBody>
      </p:sp>
      <p:sp>
        <p:nvSpPr>
          <p:cNvPr id="4" name="3 - TextBox"/>
          <p:cNvSpPr txBox="1"/>
          <p:nvPr/>
        </p:nvSpPr>
        <p:spPr>
          <a:xfrm>
            <a:off x="5652120" y="2780928"/>
            <a:ext cx="3312368" cy="3077766"/>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β) Μέτρηση πρωτεϊνών</a:t>
            </a:r>
            <a:r>
              <a:rPr lang="el-GR" sz="1600" dirty="0" smtClean="0"/>
              <a:t>. Αυξημένες τιμές πρωτεϊνών στις πυώδεις μηνιγγίτιδες και μέτρια αύξηση στις ιογενείς.</a:t>
            </a:r>
          </a:p>
          <a:p>
            <a:r>
              <a:rPr lang="el-GR" sz="1600" dirty="0" smtClean="0"/>
              <a:t>Ο προσδιορισμός της πρωτεΐνης γίνεται συνήθως με τη θολομετρική μέθοδο του σουλφοσαλικυλικού οξέος.</a:t>
            </a:r>
          </a:p>
          <a:p>
            <a:r>
              <a:rPr lang="el-GR" sz="1600" dirty="0" smtClean="0"/>
              <a:t>Στο ΕΝΥ βρίσκονται σχεδόν όλες οι πρωτεΐνες του ορού, αλλά σε μικρή συγκέντρωση.</a:t>
            </a:r>
          </a:p>
          <a:p>
            <a:endParaRPr lang="el-GR" dirty="0"/>
          </a:p>
        </p:txBody>
      </p:sp>
      <p:sp>
        <p:nvSpPr>
          <p:cNvPr id="5" name="4 - TextBox"/>
          <p:cNvSpPr txBox="1"/>
          <p:nvPr/>
        </p:nvSpPr>
        <p:spPr>
          <a:xfrm>
            <a:off x="179512" y="1268760"/>
            <a:ext cx="4968552"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7. Βιοχημικές εξετάσεις</a:t>
            </a:r>
          </a:p>
          <a:p>
            <a:endParaRPr lang="el-GR" sz="1600" dirty="0" smtClean="0"/>
          </a:p>
          <a:p>
            <a:r>
              <a:rPr lang="el-GR" sz="1600" dirty="0" smtClean="0"/>
              <a:t>Πραγματοποιούνται στο υπερκείμενο μετά την φυγοκέντρηση του Ε.Ν.Υ.</a:t>
            </a:r>
          </a:p>
          <a:p>
            <a:r>
              <a:rPr lang="el-GR" sz="1600" dirty="0" smtClean="0"/>
              <a:t>Γίνεται μέτρηση γλυκόζης και πρωτεϊνών</a:t>
            </a:r>
            <a:endParaRPr lang="el-GR" sz="1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083772" y="1700808"/>
            <a:ext cx="3000396"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8. μοριακές εξετάσεις</a:t>
            </a:r>
          </a:p>
          <a:p>
            <a:endParaRPr lang="el-GR" sz="1600" dirty="0" smtClean="0"/>
          </a:p>
          <a:p>
            <a:r>
              <a:rPr lang="el-GR" sz="1600" dirty="0" smtClean="0"/>
              <a:t>Ανίχνευση </a:t>
            </a:r>
            <a:r>
              <a:rPr lang="en-US" sz="1600" dirty="0" smtClean="0"/>
              <a:t>DNA</a:t>
            </a:r>
            <a:r>
              <a:rPr lang="el-GR" sz="1600" dirty="0" smtClean="0"/>
              <a:t> μικροοργανισμού</a:t>
            </a:r>
          </a:p>
          <a:p>
            <a:endParaRPr lang="el-GR" sz="1600" dirty="0" smtClean="0"/>
          </a:p>
          <a:p>
            <a:r>
              <a:rPr lang="el-GR" sz="1600" dirty="0" smtClean="0"/>
              <a:t>Χρησιμοποιείται η μέθοδος </a:t>
            </a:r>
            <a:r>
              <a:rPr lang="en-US" sz="1600" dirty="0" smtClean="0"/>
              <a:t>PCR</a:t>
            </a:r>
            <a:r>
              <a:rPr lang="el-GR" sz="1600" dirty="0" smtClean="0"/>
              <a:t> για την ανίχνευση κυρίως του βακτηρίου </a:t>
            </a:r>
            <a:r>
              <a:rPr lang="en-US" sz="1600" i="1" dirty="0" smtClean="0"/>
              <a:t>N. meningitides </a:t>
            </a:r>
            <a:endParaRPr lang="el-GR" sz="1600" i="1" dirty="0" smtClean="0"/>
          </a:p>
          <a:p>
            <a:endParaRPr lang="el-GR" sz="1600" i="1" dirty="0" smtClean="0"/>
          </a:p>
          <a:p>
            <a:r>
              <a:rPr lang="el-GR" sz="1600" b="1" dirty="0" smtClean="0"/>
              <a:t>Το αποτέλεσμα ανακοινώνεται αμέσως στον κλινικό γιατρό</a:t>
            </a:r>
            <a:endParaRPr lang="el-GR" sz="16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115616" y="548680"/>
          <a:ext cx="7272808" cy="5034280"/>
        </p:xfrm>
        <a:graphic>
          <a:graphicData uri="http://schemas.openxmlformats.org/drawingml/2006/table">
            <a:tbl>
              <a:tblPr firstRow="1" bandRow="1">
                <a:tableStyleId>{5C22544A-7EE6-4342-B048-85BDC9FD1C3A}</a:tableStyleId>
              </a:tblPr>
              <a:tblGrid>
                <a:gridCol w="3312368"/>
                <a:gridCol w="3960440"/>
              </a:tblGrid>
              <a:tr h="370840">
                <a:tc gridSpan="2">
                  <a:txBody>
                    <a:bodyPr/>
                    <a:lstStyle/>
                    <a:p>
                      <a:pPr algn="ctr"/>
                      <a:r>
                        <a:rPr lang="el-GR" dirty="0" smtClean="0"/>
                        <a:t>9. Ερμηνεία εργαστηριακών ευρημάτων</a:t>
                      </a:r>
                      <a:endParaRPr lang="el-GR" dirty="0"/>
                    </a:p>
                  </a:txBody>
                  <a:tcPr/>
                </a:tc>
                <a:tc hMerge="1">
                  <a:txBody>
                    <a:bodyPr/>
                    <a:lstStyle/>
                    <a:p>
                      <a:endParaRPr lang="el-GR" dirty="0"/>
                    </a:p>
                  </a:txBody>
                  <a:tcPr/>
                </a:tc>
              </a:tr>
              <a:tr h="370840">
                <a:tc>
                  <a:txBody>
                    <a:bodyPr/>
                    <a:lstStyle/>
                    <a:p>
                      <a:r>
                        <a:rPr lang="el-GR" sz="1600" dirty="0" smtClean="0"/>
                        <a:t>Μηνιγγίτιδες από πυογόνα βακτήρια</a:t>
                      </a:r>
                      <a:endParaRPr lang="el-GR" sz="1600" dirty="0"/>
                    </a:p>
                  </a:txBody>
                  <a:tcPr/>
                </a:tc>
                <a:tc>
                  <a:txBody>
                    <a:bodyPr/>
                    <a:lstStyle/>
                    <a:p>
                      <a:r>
                        <a:rPr lang="el-GR" sz="1600" dirty="0" smtClean="0"/>
                        <a:t>Υπερκυττάρωση (&gt;1000 κύτταρα/</a:t>
                      </a:r>
                      <a:r>
                        <a:rPr lang="en-US" sz="1600" dirty="0" smtClean="0"/>
                        <a:t>mm</a:t>
                      </a:r>
                      <a:r>
                        <a:rPr lang="en-US" sz="1600" baseline="30000" dirty="0" smtClean="0"/>
                        <a:t>3</a:t>
                      </a:r>
                      <a:r>
                        <a:rPr lang="en-US" sz="1600" baseline="0" dirty="0" smtClean="0"/>
                        <a:t>) </a:t>
                      </a:r>
                      <a:r>
                        <a:rPr lang="el-GR" sz="1600" baseline="0" dirty="0" smtClean="0"/>
                        <a:t>συνήθως πολυμορφοπύρηνα, αυξημένες πρωτεΐνες, χαμηλή γλυκόζη, φυσιολογικά χλωριούχα. Στις καλλιέργειες εμφανίζονται αποικίες μετά από μερικές ώρες έως λίγες ημέρες. Η χρώση </a:t>
                      </a:r>
                      <a:r>
                        <a:rPr lang="en-US" sz="1600" baseline="0" dirty="0" smtClean="0"/>
                        <a:t>Gram</a:t>
                      </a:r>
                      <a:r>
                        <a:rPr lang="el-GR" sz="1600" baseline="0" dirty="0" smtClean="0"/>
                        <a:t> συνήθως θέτει τη διάγνωση.</a:t>
                      </a:r>
                      <a:endParaRPr lang="el-GR" sz="1600" dirty="0"/>
                    </a:p>
                  </a:txBody>
                  <a:tcPr/>
                </a:tc>
              </a:tr>
              <a:tr h="370840">
                <a:tc>
                  <a:txBody>
                    <a:bodyPr/>
                    <a:lstStyle/>
                    <a:p>
                      <a:r>
                        <a:rPr lang="el-GR" sz="1600" dirty="0" smtClean="0"/>
                        <a:t>Φυματιώδεις</a:t>
                      </a:r>
                      <a:r>
                        <a:rPr lang="el-GR" sz="1600" baseline="0" dirty="0" smtClean="0"/>
                        <a:t> μηνιγγίτιδες</a:t>
                      </a:r>
                      <a:endParaRPr lang="el-GR" sz="1600" dirty="0"/>
                    </a:p>
                  </a:txBody>
                  <a:tcPr/>
                </a:tc>
                <a:tc>
                  <a:txBody>
                    <a:bodyPr/>
                    <a:lstStyle/>
                    <a:p>
                      <a:r>
                        <a:rPr lang="el-GR" sz="1600" dirty="0" smtClean="0"/>
                        <a:t>Μέτρια υπερκυττάρωση (100-500 κύτταρα/</a:t>
                      </a:r>
                      <a:r>
                        <a:rPr lang="en-US" sz="1600" dirty="0" smtClean="0"/>
                        <a:t>mm</a:t>
                      </a:r>
                      <a:r>
                        <a:rPr lang="en-US" sz="1600" baseline="30000" dirty="0" smtClean="0"/>
                        <a:t>3</a:t>
                      </a:r>
                      <a:r>
                        <a:rPr lang="el-GR" sz="1600" dirty="0" smtClean="0"/>
                        <a:t> ), αύξηση πρωτεϊνών, χαμηλή</a:t>
                      </a:r>
                      <a:r>
                        <a:rPr lang="el-GR" sz="1600" baseline="0" dirty="0" smtClean="0"/>
                        <a:t> γλυκόζη και χλωριούχα. Καλλιέργεια σε υλικό </a:t>
                      </a:r>
                      <a:r>
                        <a:rPr lang="en-US" sz="1600" baseline="0" dirty="0" smtClean="0"/>
                        <a:t>Lowenstein</a:t>
                      </a:r>
                      <a:r>
                        <a:rPr lang="el-GR" sz="1600" baseline="0" dirty="0" smtClean="0"/>
                        <a:t> </a:t>
                      </a:r>
                      <a:r>
                        <a:rPr lang="en-US" sz="1600" baseline="0" dirty="0" smtClean="0"/>
                        <a:t>– Jensen </a:t>
                      </a:r>
                      <a:r>
                        <a:rPr lang="el-GR" sz="1600" baseline="0" dirty="0" smtClean="0"/>
                        <a:t>θετική μετά από 3-4 εβδομάδες.</a:t>
                      </a:r>
                      <a:endParaRPr lang="el-GR" sz="1600" dirty="0"/>
                    </a:p>
                  </a:txBody>
                  <a:tcPr/>
                </a:tc>
              </a:tr>
              <a:tr h="370840">
                <a:tc>
                  <a:txBody>
                    <a:bodyPr/>
                    <a:lstStyle/>
                    <a:p>
                      <a:r>
                        <a:rPr lang="el-GR" sz="1600" dirty="0" smtClean="0"/>
                        <a:t>Ιογενείς μηνιγγίτιδες</a:t>
                      </a:r>
                      <a:endParaRPr lang="el-GR" sz="1600" dirty="0"/>
                    </a:p>
                  </a:txBody>
                  <a:tcPr/>
                </a:tc>
                <a:tc>
                  <a:txBody>
                    <a:bodyPr/>
                    <a:lstStyle/>
                    <a:p>
                      <a:r>
                        <a:rPr lang="el-GR" sz="1600" dirty="0" smtClean="0"/>
                        <a:t>Μέτρια υπερκυττάρωση (10-100 κύτταρα/</a:t>
                      </a:r>
                      <a:r>
                        <a:rPr lang="en-US" sz="1600" dirty="0" smtClean="0"/>
                        <a:t>mm</a:t>
                      </a:r>
                      <a:r>
                        <a:rPr lang="en-US" sz="1600" baseline="30000" dirty="0" smtClean="0"/>
                        <a:t>3</a:t>
                      </a:r>
                      <a:r>
                        <a:rPr lang="el-GR" sz="1600" baseline="0" dirty="0" smtClean="0"/>
                        <a:t> ), μικρή αύξηση πρωτεϊνών, φυσιολογικές τιμές γλυκόζης και χλωριούχων. Η τελική διάγνωση γίνεται συνήθως βάσει ορολογικής εξέτασης ή κυτταροκαλλιέργειας. </a:t>
                      </a:r>
                      <a:r>
                        <a:rPr lang="el-GR" sz="1600" baseline="30000" dirty="0" smtClean="0"/>
                        <a:t>  </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980728"/>
          <a:ext cx="6096000" cy="5029200"/>
        </p:xfrm>
        <a:graphic>
          <a:graphicData uri="http://schemas.openxmlformats.org/drawingml/2006/table">
            <a:tbl>
              <a:tblPr firstRow="1" bandRow="1">
                <a:tableStyleId>{5C22544A-7EE6-4342-B048-85BDC9FD1C3A}</a:tableStyleId>
              </a:tblPr>
              <a:tblGrid>
                <a:gridCol w="1904992"/>
                <a:gridCol w="4191008"/>
              </a:tblGrid>
              <a:tr h="370840">
                <a:tc gridSpan="2">
                  <a:txBody>
                    <a:bodyPr/>
                    <a:lstStyle/>
                    <a:p>
                      <a:pPr algn="ctr"/>
                      <a:r>
                        <a:rPr lang="el-GR" sz="1600" dirty="0" smtClean="0"/>
                        <a:t>Χαρακτηριστικά φυσιολογικού Ε.Ν.Υ.</a:t>
                      </a:r>
                      <a:endParaRPr lang="el-GR" sz="1600" dirty="0"/>
                    </a:p>
                  </a:txBody>
                  <a:tcPr/>
                </a:tc>
                <a:tc hMerge="1">
                  <a:txBody>
                    <a:bodyPr/>
                    <a:lstStyle/>
                    <a:p>
                      <a:endParaRPr lang="el-GR" dirty="0"/>
                    </a:p>
                  </a:txBody>
                  <a:tcPr/>
                </a:tc>
              </a:tr>
              <a:tr h="370840">
                <a:tc>
                  <a:txBody>
                    <a:bodyPr/>
                    <a:lstStyle/>
                    <a:p>
                      <a:r>
                        <a:rPr lang="el-GR" sz="1600" dirty="0" smtClean="0"/>
                        <a:t>Ολικός όγκος</a:t>
                      </a:r>
                      <a:endParaRPr lang="el-GR" sz="1600" dirty="0"/>
                    </a:p>
                  </a:txBody>
                  <a:tcPr/>
                </a:tc>
                <a:tc>
                  <a:txBody>
                    <a:bodyPr/>
                    <a:lstStyle/>
                    <a:p>
                      <a:r>
                        <a:rPr lang="el-GR" sz="1600" dirty="0" smtClean="0"/>
                        <a:t>90-150</a:t>
                      </a:r>
                      <a:r>
                        <a:rPr lang="en-US" sz="1600" dirty="0" smtClean="0"/>
                        <a:t>ml</a:t>
                      </a:r>
                      <a:r>
                        <a:rPr lang="el-GR" sz="1600" baseline="0" dirty="0" smtClean="0"/>
                        <a:t> (νεογνά 10-60</a:t>
                      </a:r>
                      <a:r>
                        <a:rPr lang="en-US" sz="1600" baseline="0" dirty="0" smtClean="0"/>
                        <a:t>ml</a:t>
                      </a:r>
                      <a:r>
                        <a:rPr lang="el-GR" sz="1600" baseline="0" dirty="0" smtClean="0"/>
                        <a:t>)</a:t>
                      </a:r>
                      <a:endParaRPr lang="el-GR" sz="1600" dirty="0"/>
                    </a:p>
                  </a:txBody>
                  <a:tcPr/>
                </a:tc>
              </a:tr>
              <a:tr h="370840">
                <a:tc>
                  <a:txBody>
                    <a:bodyPr/>
                    <a:lstStyle/>
                    <a:p>
                      <a:r>
                        <a:rPr lang="el-GR" sz="1600" dirty="0" smtClean="0"/>
                        <a:t>Πίεση </a:t>
                      </a:r>
                      <a:endParaRPr lang="el-GR" sz="1600" dirty="0"/>
                    </a:p>
                  </a:txBody>
                  <a:tcPr/>
                </a:tc>
                <a:tc>
                  <a:txBody>
                    <a:bodyPr/>
                    <a:lstStyle/>
                    <a:p>
                      <a:r>
                        <a:rPr lang="el-GR" sz="1600" dirty="0" smtClean="0"/>
                        <a:t>50-180</a:t>
                      </a:r>
                      <a:r>
                        <a:rPr lang="en-US" sz="1600" dirty="0" smtClean="0"/>
                        <a:t>mmH</a:t>
                      </a:r>
                      <a:r>
                        <a:rPr lang="en-US" sz="1600" baseline="-25000" dirty="0" smtClean="0"/>
                        <a:t>2</a:t>
                      </a:r>
                      <a:r>
                        <a:rPr lang="en-US" sz="1600" baseline="0" dirty="0" smtClean="0"/>
                        <a:t>O</a:t>
                      </a:r>
                      <a:endParaRPr lang="el-GR" sz="1600" dirty="0"/>
                    </a:p>
                  </a:txBody>
                  <a:tcPr/>
                </a:tc>
              </a:tr>
              <a:tr h="370840">
                <a:tc>
                  <a:txBody>
                    <a:bodyPr/>
                    <a:lstStyle/>
                    <a:p>
                      <a:r>
                        <a:rPr lang="el-GR" sz="1600" dirty="0" smtClean="0"/>
                        <a:t>Χροιά </a:t>
                      </a:r>
                      <a:endParaRPr lang="el-GR" sz="1600" dirty="0"/>
                    </a:p>
                  </a:txBody>
                  <a:tcPr/>
                </a:tc>
                <a:tc>
                  <a:txBody>
                    <a:bodyPr/>
                    <a:lstStyle/>
                    <a:p>
                      <a:r>
                        <a:rPr lang="el-GR" sz="1600" dirty="0" smtClean="0"/>
                        <a:t>Άχρωμο και διαυγές όπως το νερό</a:t>
                      </a:r>
                      <a:endParaRPr lang="el-GR" sz="1600" dirty="0"/>
                    </a:p>
                  </a:txBody>
                  <a:tcPr/>
                </a:tc>
              </a:tr>
              <a:tr h="370840">
                <a:tc>
                  <a:txBody>
                    <a:bodyPr/>
                    <a:lstStyle/>
                    <a:p>
                      <a:r>
                        <a:rPr lang="el-GR" sz="1600" dirty="0" smtClean="0"/>
                        <a:t>Ειδικό βάρος</a:t>
                      </a:r>
                      <a:endParaRPr lang="el-GR" sz="1600" dirty="0"/>
                    </a:p>
                  </a:txBody>
                  <a:tcPr/>
                </a:tc>
                <a:tc>
                  <a:txBody>
                    <a:bodyPr/>
                    <a:lstStyle/>
                    <a:p>
                      <a:r>
                        <a:rPr lang="el-GR" sz="1600" dirty="0" smtClean="0"/>
                        <a:t>1006-1008</a:t>
                      </a:r>
                      <a:endParaRPr lang="el-GR" sz="1600" dirty="0"/>
                    </a:p>
                  </a:txBody>
                  <a:tcPr/>
                </a:tc>
              </a:tr>
              <a:tr h="370840">
                <a:tc>
                  <a:txBody>
                    <a:bodyPr/>
                    <a:lstStyle/>
                    <a:p>
                      <a:r>
                        <a:rPr lang="en-US" sz="1600" dirty="0" smtClean="0"/>
                        <a:t>pH</a:t>
                      </a:r>
                      <a:endParaRPr lang="el-GR" sz="1600" dirty="0"/>
                    </a:p>
                  </a:txBody>
                  <a:tcPr/>
                </a:tc>
                <a:tc>
                  <a:txBody>
                    <a:bodyPr/>
                    <a:lstStyle/>
                    <a:p>
                      <a:r>
                        <a:rPr lang="el-GR" sz="1600" dirty="0" smtClean="0"/>
                        <a:t>7,28-7,32</a:t>
                      </a:r>
                      <a:endParaRPr lang="el-GR" sz="1600" dirty="0"/>
                    </a:p>
                  </a:txBody>
                  <a:tcPr/>
                </a:tc>
              </a:tr>
              <a:tr h="370840">
                <a:tc>
                  <a:txBody>
                    <a:bodyPr/>
                    <a:lstStyle/>
                    <a:p>
                      <a:r>
                        <a:rPr lang="el-GR" sz="1600" dirty="0" smtClean="0"/>
                        <a:t>Κύτταρα </a:t>
                      </a:r>
                      <a:endParaRPr lang="el-GR" sz="1600" dirty="0"/>
                    </a:p>
                  </a:txBody>
                  <a:tcPr/>
                </a:tc>
                <a:tc>
                  <a:txBody>
                    <a:bodyPr/>
                    <a:lstStyle/>
                    <a:p>
                      <a:r>
                        <a:rPr lang="el-GR" sz="1600" dirty="0" smtClean="0"/>
                        <a:t>0-5 μονοπύρηνα/</a:t>
                      </a:r>
                      <a:r>
                        <a:rPr lang="en-US" sz="1600" dirty="0" smtClean="0"/>
                        <a:t>mm</a:t>
                      </a:r>
                      <a:r>
                        <a:rPr lang="en-US" sz="1600" baseline="30000" dirty="0" smtClean="0"/>
                        <a:t>3</a:t>
                      </a:r>
                      <a:r>
                        <a:rPr lang="en-US" sz="1600" baseline="0" dirty="0" smtClean="0"/>
                        <a:t> ( </a:t>
                      </a:r>
                      <a:r>
                        <a:rPr lang="el-GR" sz="1600" baseline="0" dirty="0" smtClean="0"/>
                        <a:t>νεογνά 0-30 μονοπύρηνα/</a:t>
                      </a:r>
                      <a:r>
                        <a:rPr lang="en-US" sz="1600" baseline="0" dirty="0" smtClean="0"/>
                        <a:t>mm</a:t>
                      </a:r>
                      <a:r>
                        <a:rPr lang="en-US" sz="1600" baseline="30000" dirty="0" smtClean="0"/>
                        <a:t>3</a:t>
                      </a:r>
                      <a:r>
                        <a:rPr lang="el-GR" sz="1600" dirty="0" smtClean="0"/>
                        <a:t> )</a:t>
                      </a:r>
                      <a:endParaRPr lang="el-GR" sz="1600" dirty="0"/>
                    </a:p>
                  </a:txBody>
                  <a:tcPr/>
                </a:tc>
              </a:tr>
              <a:tr h="370840">
                <a:tc>
                  <a:txBody>
                    <a:bodyPr/>
                    <a:lstStyle/>
                    <a:p>
                      <a:r>
                        <a:rPr lang="el-GR" sz="1600" dirty="0" smtClean="0"/>
                        <a:t>Πρωτεΐνη </a:t>
                      </a:r>
                      <a:endParaRPr lang="el-GR" sz="1600" dirty="0"/>
                    </a:p>
                  </a:txBody>
                  <a:tcPr/>
                </a:tc>
                <a:tc>
                  <a:txBody>
                    <a:bodyPr/>
                    <a:lstStyle/>
                    <a:p>
                      <a:r>
                        <a:rPr lang="el-GR" sz="1600" dirty="0" smtClean="0"/>
                        <a:t>20-170</a:t>
                      </a:r>
                      <a:r>
                        <a:rPr lang="en-US" sz="1600" dirty="0" smtClean="0"/>
                        <a:t>mg/dl</a:t>
                      </a:r>
                      <a:r>
                        <a:rPr lang="el-GR" sz="1600" dirty="0" smtClean="0"/>
                        <a:t> νεογνά</a:t>
                      </a:r>
                    </a:p>
                    <a:p>
                      <a:r>
                        <a:rPr lang="el-GR" sz="1600" dirty="0" smtClean="0"/>
                        <a:t>10-30</a:t>
                      </a:r>
                      <a:r>
                        <a:rPr lang="en-US" sz="1600" dirty="0" smtClean="0"/>
                        <a:t>mg/dl</a:t>
                      </a:r>
                      <a:r>
                        <a:rPr lang="el-GR" sz="1600" dirty="0" smtClean="0"/>
                        <a:t>   παιδιά 6 μηνών – 10 ετών</a:t>
                      </a:r>
                    </a:p>
                    <a:p>
                      <a:r>
                        <a:rPr lang="el-GR" sz="1600" dirty="0" smtClean="0"/>
                        <a:t>15-45</a:t>
                      </a:r>
                      <a:r>
                        <a:rPr lang="en-US" sz="1600" dirty="0" smtClean="0"/>
                        <a:t>mg/dl</a:t>
                      </a:r>
                      <a:r>
                        <a:rPr lang="el-GR" sz="1600" dirty="0" smtClean="0"/>
                        <a:t>   άτομα 10-40 ετών</a:t>
                      </a:r>
                    </a:p>
                    <a:p>
                      <a:r>
                        <a:rPr lang="el-GR" sz="1600" dirty="0" smtClean="0"/>
                        <a:t>30-60</a:t>
                      </a:r>
                      <a:r>
                        <a:rPr lang="en-US" sz="1600" dirty="0" smtClean="0"/>
                        <a:t>mg/dl</a:t>
                      </a:r>
                      <a:r>
                        <a:rPr lang="el-GR" sz="1600" dirty="0" smtClean="0"/>
                        <a:t>   άτομα &gt; 60 ετών</a:t>
                      </a:r>
                      <a:endParaRPr lang="el-GR" sz="1600" dirty="0"/>
                    </a:p>
                  </a:txBody>
                  <a:tcPr/>
                </a:tc>
              </a:tr>
              <a:tr h="370840">
                <a:tc>
                  <a:txBody>
                    <a:bodyPr/>
                    <a:lstStyle/>
                    <a:p>
                      <a:r>
                        <a:rPr lang="el-GR" sz="1600" dirty="0" smtClean="0"/>
                        <a:t>Γλυκόζη </a:t>
                      </a:r>
                      <a:endParaRPr lang="el-GR" sz="1600" dirty="0"/>
                    </a:p>
                  </a:txBody>
                  <a:tcPr/>
                </a:tc>
                <a:tc>
                  <a:txBody>
                    <a:bodyPr/>
                    <a:lstStyle/>
                    <a:p>
                      <a:r>
                        <a:rPr lang="el-GR" sz="1600" dirty="0" smtClean="0"/>
                        <a:t>50-80</a:t>
                      </a:r>
                      <a:r>
                        <a:rPr lang="en-US" sz="1600" dirty="0" smtClean="0"/>
                        <a:t>mg/dl</a:t>
                      </a:r>
                      <a:r>
                        <a:rPr lang="el-GR" sz="1600" dirty="0" smtClean="0"/>
                        <a:t> (φυσιολογικές τιμές ορού αίματος 80-110 </a:t>
                      </a:r>
                      <a:r>
                        <a:rPr lang="en-US" sz="1600" dirty="0" smtClean="0"/>
                        <a:t>mg/dl</a:t>
                      </a:r>
                      <a:r>
                        <a:rPr lang="el-GR" sz="1600" dirty="0" smtClean="0"/>
                        <a:t>)</a:t>
                      </a:r>
                      <a:endParaRPr lang="el-GR" sz="1600" dirty="0"/>
                    </a:p>
                  </a:txBody>
                  <a:tcPr/>
                </a:tc>
              </a:tr>
              <a:tr h="370840">
                <a:tc>
                  <a:txBody>
                    <a:bodyPr/>
                    <a:lstStyle/>
                    <a:p>
                      <a:r>
                        <a:rPr lang="el-GR" sz="1600" dirty="0" smtClean="0"/>
                        <a:t>Χλωριούχα </a:t>
                      </a:r>
                      <a:endParaRPr lang="el-GR" sz="1600" dirty="0"/>
                    </a:p>
                  </a:txBody>
                  <a:tcPr/>
                </a:tc>
                <a:tc>
                  <a:txBody>
                    <a:bodyPr/>
                    <a:lstStyle/>
                    <a:p>
                      <a:r>
                        <a:rPr lang="el-GR" sz="1600" dirty="0" smtClean="0"/>
                        <a:t>118-130</a:t>
                      </a:r>
                      <a:r>
                        <a:rPr lang="en-US" sz="1600" dirty="0" err="1" smtClean="0"/>
                        <a:t>mEq</a:t>
                      </a:r>
                      <a:r>
                        <a:rPr lang="en-US" sz="1600" dirty="0" smtClean="0"/>
                        <a:t>/l</a:t>
                      </a:r>
                      <a:r>
                        <a:rPr lang="el-GR" sz="1600" dirty="0" smtClean="0"/>
                        <a:t> (προσδιορίζονται σε υποψία φυματιώδους</a:t>
                      </a:r>
                      <a:r>
                        <a:rPr lang="el-GR" sz="1600" baseline="0" dirty="0" smtClean="0"/>
                        <a:t> μηνιγγίτιδας</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928662" y="2025640"/>
          <a:ext cx="3476628" cy="2123440"/>
        </p:xfrm>
        <a:graphic>
          <a:graphicData uri="http://schemas.openxmlformats.org/drawingml/2006/table">
            <a:tbl>
              <a:tblPr firstRow="1" bandRow="1">
                <a:tableStyleId>{5C22544A-7EE6-4342-B048-85BDC9FD1C3A}</a:tableStyleId>
              </a:tblPr>
              <a:tblGrid>
                <a:gridCol w="3476628"/>
              </a:tblGrid>
              <a:tr h="370840">
                <a:tc>
                  <a:txBody>
                    <a:bodyPr/>
                    <a:lstStyle/>
                    <a:p>
                      <a:r>
                        <a:rPr lang="el-GR" dirty="0" smtClean="0"/>
                        <a:t>Βακτηριακή μηνιγγίτιδα</a:t>
                      </a:r>
                      <a:endParaRPr lang="el-GR" dirty="0"/>
                    </a:p>
                  </a:txBody>
                  <a:tcPr/>
                </a:tc>
              </a:tr>
              <a:tr h="370840">
                <a:tc>
                  <a:txBody>
                    <a:bodyPr/>
                    <a:lstStyle/>
                    <a:p>
                      <a:r>
                        <a:rPr lang="el-GR" dirty="0" smtClean="0"/>
                        <a:t>Ε.Ν.Υ.</a:t>
                      </a:r>
                      <a:r>
                        <a:rPr lang="el-GR" baseline="0" dirty="0" smtClean="0"/>
                        <a:t> θολό</a:t>
                      </a:r>
                      <a:endParaRPr lang="el-GR" dirty="0"/>
                    </a:p>
                  </a:txBody>
                  <a:tcPr/>
                </a:tc>
              </a:tr>
              <a:tr h="370840">
                <a:tc>
                  <a:txBody>
                    <a:bodyPr/>
                    <a:lstStyle/>
                    <a:p>
                      <a:r>
                        <a:rPr lang="el-GR" dirty="0" smtClean="0"/>
                        <a:t>Αύξηση λευκών, κυρίως πολυμορφοπύρηνων</a:t>
                      </a:r>
                      <a:endParaRPr lang="el-GR" dirty="0"/>
                    </a:p>
                  </a:txBody>
                  <a:tcPr/>
                </a:tc>
              </a:tr>
              <a:tr h="370840">
                <a:tc>
                  <a:txBody>
                    <a:bodyPr/>
                    <a:lstStyle/>
                    <a:p>
                      <a:r>
                        <a:rPr lang="el-GR" dirty="0" smtClean="0"/>
                        <a:t>Μείωση γλυκόζης</a:t>
                      </a:r>
                      <a:endParaRPr lang="el-GR" dirty="0"/>
                    </a:p>
                  </a:txBody>
                  <a:tcPr/>
                </a:tc>
              </a:tr>
              <a:tr h="370840">
                <a:tc>
                  <a:txBody>
                    <a:bodyPr/>
                    <a:lstStyle/>
                    <a:p>
                      <a:r>
                        <a:rPr lang="el-GR" dirty="0" smtClean="0"/>
                        <a:t>Αύξηση πρωτεΐνης</a:t>
                      </a:r>
                      <a:endParaRPr lang="el-GR" dirty="0"/>
                    </a:p>
                  </a:txBody>
                  <a:tcPr/>
                </a:tc>
              </a:tr>
            </a:tbl>
          </a:graphicData>
        </a:graphic>
      </p:graphicFrame>
      <p:graphicFrame>
        <p:nvGraphicFramePr>
          <p:cNvPr id="3" name="2 - Πίνακας"/>
          <p:cNvGraphicFramePr>
            <a:graphicFrameLocks noGrp="1"/>
          </p:cNvGraphicFramePr>
          <p:nvPr/>
        </p:nvGraphicFramePr>
        <p:xfrm>
          <a:off x="5095900" y="2060848"/>
          <a:ext cx="3476628" cy="2123440"/>
        </p:xfrm>
        <a:graphic>
          <a:graphicData uri="http://schemas.openxmlformats.org/drawingml/2006/table">
            <a:tbl>
              <a:tblPr firstRow="1" bandRow="1">
                <a:tableStyleId>{5C22544A-7EE6-4342-B048-85BDC9FD1C3A}</a:tableStyleId>
              </a:tblPr>
              <a:tblGrid>
                <a:gridCol w="3476628"/>
              </a:tblGrid>
              <a:tr h="370840">
                <a:tc>
                  <a:txBody>
                    <a:bodyPr/>
                    <a:lstStyle/>
                    <a:p>
                      <a:r>
                        <a:rPr lang="el-GR" dirty="0" smtClean="0"/>
                        <a:t>Άσηπτες μηνιγγίτιδες</a:t>
                      </a:r>
                      <a:endParaRPr lang="el-GR" dirty="0"/>
                    </a:p>
                  </a:txBody>
                  <a:tcPr/>
                </a:tc>
              </a:tr>
              <a:tr h="370840">
                <a:tc>
                  <a:txBody>
                    <a:bodyPr/>
                    <a:lstStyle/>
                    <a:p>
                      <a:r>
                        <a:rPr lang="el-GR" dirty="0" smtClean="0"/>
                        <a:t>Ε.Ν.Υ.</a:t>
                      </a:r>
                      <a:r>
                        <a:rPr lang="el-GR" baseline="0" dirty="0" smtClean="0"/>
                        <a:t> διαυγές</a:t>
                      </a:r>
                      <a:endParaRPr lang="el-GR" dirty="0"/>
                    </a:p>
                  </a:txBody>
                  <a:tcPr/>
                </a:tc>
              </a:tr>
              <a:tr h="370840">
                <a:tc>
                  <a:txBody>
                    <a:bodyPr/>
                    <a:lstStyle/>
                    <a:p>
                      <a:r>
                        <a:rPr lang="el-GR" dirty="0" smtClean="0"/>
                        <a:t>Αύξηση λεμφοκυττάρων</a:t>
                      </a:r>
                      <a:endParaRPr lang="el-GR" dirty="0"/>
                    </a:p>
                  </a:txBody>
                  <a:tcPr/>
                </a:tc>
              </a:tr>
              <a:tr h="370840">
                <a:tc>
                  <a:txBody>
                    <a:bodyPr/>
                    <a:lstStyle/>
                    <a:p>
                      <a:r>
                        <a:rPr lang="el-GR" dirty="0" smtClean="0"/>
                        <a:t>Φυσιολογική ή ελαττωμένη γλυκόζη</a:t>
                      </a:r>
                      <a:endParaRPr lang="el-GR" dirty="0"/>
                    </a:p>
                  </a:txBody>
                  <a:tcPr/>
                </a:tc>
              </a:tr>
              <a:tr h="370840">
                <a:tc>
                  <a:txBody>
                    <a:bodyPr/>
                    <a:lstStyle/>
                    <a:p>
                      <a:r>
                        <a:rPr lang="el-GR" dirty="0" smtClean="0"/>
                        <a:t>Μέτρια αύξηση πρωτεΐνης</a:t>
                      </a:r>
                      <a:endParaRPr lang="el-GR" dirty="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49314" y="2357430"/>
            <a:ext cx="5214974" cy="923330"/>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endParaRPr lang="el-GR" b="1" dirty="0" smtClean="0">
              <a:solidFill>
                <a:schemeClr val="bg1"/>
              </a:solidFill>
            </a:endParaRPr>
          </a:p>
          <a:p>
            <a:pPr algn="ctr"/>
            <a:r>
              <a:rPr lang="el-GR" b="1" dirty="0" smtClean="0">
                <a:solidFill>
                  <a:schemeClr val="bg1"/>
                </a:solidFill>
              </a:rPr>
              <a:t>Βακτηριαιμία – Σηψαιμία – Ενδοκαρδίτιδα</a:t>
            </a:r>
          </a:p>
          <a:p>
            <a:pPr algn="ctr"/>
            <a:endParaRPr lang="el-GR"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728862" y="1628800"/>
            <a:ext cx="3643338" cy="64633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Βακτηριαιμία:</a:t>
            </a:r>
            <a:r>
              <a:rPr lang="el-GR" dirty="0" smtClean="0"/>
              <a:t> η παρουσία βακτηρίων στο αίμα</a:t>
            </a:r>
            <a:endParaRPr lang="el-GR" dirty="0"/>
          </a:p>
        </p:txBody>
      </p:sp>
      <p:sp>
        <p:nvSpPr>
          <p:cNvPr id="3" name="2 - TextBox"/>
          <p:cNvSpPr txBox="1"/>
          <p:nvPr/>
        </p:nvSpPr>
        <p:spPr>
          <a:xfrm>
            <a:off x="2699792" y="2492896"/>
            <a:ext cx="3672408" cy="92333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Σηψαιμία: </a:t>
            </a:r>
            <a:r>
              <a:rPr lang="el-GR" dirty="0" smtClean="0"/>
              <a:t>βακτηριαιμία που συνοδεύεται από κλινικά συμπτώματα</a:t>
            </a:r>
            <a:endParaRPr lang="el-GR" dirty="0"/>
          </a:p>
        </p:txBody>
      </p:sp>
      <p:sp>
        <p:nvSpPr>
          <p:cNvPr id="5" name="4 - TextBox"/>
          <p:cNvSpPr txBox="1"/>
          <p:nvPr/>
        </p:nvSpPr>
        <p:spPr>
          <a:xfrm>
            <a:off x="2699792" y="3596823"/>
            <a:ext cx="3672408" cy="1200329"/>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Ενδοκαρδίτιδα:</a:t>
            </a:r>
            <a:r>
              <a:rPr lang="el-GR" dirty="0" smtClean="0"/>
              <a:t> λοίμωξη και φλεγμονή των βαλβίδων της καρδιάς ή του ενδοκαρδίου. Πολλές φορές οδηγεί σε βακτηριαιμία</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εγκεφαλονωτιαίο υγρό ενδοκρανιακή πίεση"/>
          <p:cNvPicPr>
            <a:picLocks noChangeAspect="1" noChangeArrowheads="1"/>
          </p:cNvPicPr>
          <p:nvPr/>
        </p:nvPicPr>
        <p:blipFill>
          <a:blip r:embed="rId2" cstate="print"/>
          <a:srcRect r="41935" b="1326"/>
          <a:stretch>
            <a:fillRect/>
          </a:stretch>
        </p:blipFill>
        <p:spPr bwMode="auto">
          <a:xfrm>
            <a:off x="5508104" y="1628800"/>
            <a:ext cx="2592288" cy="4608512"/>
          </a:xfrm>
          <a:prstGeom prst="rect">
            <a:avLst/>
          </a:prstGeom>
          <a:noFill/>
          <a:ln w="9525">
            <a:noFill/>
            <a:miter lim="800000"/>
            <a:headEnd/>
            <a:tailEnd/>
          </a:ln>
        </p:spPr>
      </p:pic>
      <p:sp>
        <p:nvSpPr>
          <p:cNvPr id="3" name="2 - TextBox"/>
          <p:cNvSpPr txBox="1"/>
          <p:nvPr/>
        </p:nvSpPr>
        <p:spPr>
          <a:xfrm>
            <a:off x="971600" y="1268760"/>
            <a:ext cx="3960440" cy="535531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Κυκλοφορία του ΕΝΥ</a:t>
            </a:r>
          </a:p>
          <a:p>
            <a:r>
              <a:rPr lang="el-GR" dirty="0" smtClean="0"/>
              <a:t>Το ΕΝΥ παράγεται από το χοριοειδές πλέγμα στις πλάγιες κοιλίες.</a:t>
            </a:r>
          </a:p>
          <a:p>
            <a:endParaRPr lang="el-GR" dirty="0" smtClean="0"/>
          </a:p>
          <a:p>
            <a:r>
              <a:rPr lang="el-GR" dirty="0" smtClean="0"/>
              <a:t>Μέσω των </a:t>
            </a:r>
            <a:r>
              <a:rPr lang="el-GR" dirty="0" err="1" smtClean="0"/>
              <a:t>μεσοκοιλιακών</a:t>
            </a:r>
            <a:r>
              <a:rPr lang="el-GR" dirty="0" smtClean="0"/>
              <a:t> τρημάτων (τρήματα </a:t>
            </a:r>
            <a:r>
              <a:rPr lang="en-US" dirty="0" err="1" smtClean="0"/>
              <a:t>Monro</a:t>
            </a:r>
            <a:r>
              <a:rPr lang="en-US" dirty="0" smtClean="0"/>
              <a:t>) </a:t>
            </a:r>
            <a:r>
              <a:rPr lang="el-GR" dirty="0" smtClean="0"/>
              <a:t>μεταφέρεται στην τρίτη κοιλία.</a:t>
            </a:r>
          </a:p>
          <a:p>
            <a:endParaRPr lang="el-GR" dirty="0" smtClean="0"/>
          </a:p>
          <a:p>
            <a:r>
              <a:rPr lang="el-GR" dirty="0" smtClean="0"/>
              <a:t>Μέσω του υδραγωγού του εγκεφάλου (υδραγωγός </a:t>
            </a:r>
            <a:r>
              <a:rPr lang="en-US" dirty="0" err="1" smtClean="0"/>
              <a:t>Sylvius</a:t>
            </a:r>
            <a:r>
              <a:rPr lang="en-US" dirty="0" smtClean="0"/>
              <a:t>)</a:t>
            </a:r>
            <a:r>
              <a:rPr lang="el-GR" dirty="0" smtClean="0"/>
              <a:t> μεταφέρεται στην τέταρτη κοιλία.</a:t>
            </a:r>
          </a:p>
          <a:p>
            <a:endParaRPr lang="el-GR" dirty="0" smtClean="0"/>
          </a:p>
          <a:p>
            <a:r>
              <a:rPr lang="el-GR" dirty="0" smtClean="0"/>
              <a:t>Μέσω των δύο πλάγιων τρημάτων της τέταρτης κοιλίας φέρεται στον υπαραχνοειδή χώρο. </a:t>
            </a:r>
          </a:p>
          <a:p>
            <a:endParaRPr lang="el-GR" dirty="0" smtClean="0"/>
          </a:p>
          <a:p>
            <a:r>
              <a:rPr lang="el-GR" dirty="0" smtClean="0"/>
              <a:t>Η αποχέτευση του ΕΝΥ προς την φλεβική κυκλοφορία γίνεται μέσω των αραχνοειδών λαχνών.</a:t>
            </a:r>
            <a:endParaRPr lang="el-GR" dirty="0"/>
          </a:p>
        </p:txBody>
      </p:sp>
      <p:sp>
        <p:nvSpPr>
          <p:cNvPr id="4" name="3 - Βέλος προς τα κάτω"/>
          <p:cNvSpPr/>
          <p:nvPr/>
        </p:nvSpPr>
        <p:spPr>
          <a:xfrm>
            <a:off x="2483768" y="2204864"/>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Βέλος προς τα κάτω"/>
          <p:cNvSpPr/>
          <p:nvPr/>
        </p:nvSpPr>
        <p:spPr>
          <a:xfrm>
            <a:off x="2483768" y="3284984"/>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Βέλος προς τα κάτω"/>
          <p:cNvSpPr/>
          <p:nvPr/>
        </p:nvSpPr>
        <p:spPr>
          <a:xfrm>
            <a:off x="2483768" y="4365104"/>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Βέλος προς τα κάτω"/>
          <p:cNvSpPr/>
          <p:nvPr/>
        </p:nvSpPr>
        <p:spPr>
          <a:xfrm>
            <a:off x="2483768" y="5517232"/>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8572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928662" y="857232"/>
          <a:ext cx="7429551" cy="4643120"/>
        </p:xfrm>
        <a:graphic>
          <a:graphicData uri="http://schemas.openxmlformats.org/drawingml/2006/table">
            <a:tbl>
              <a:tblPr firstRow="1" bandRow="1">
                <a:tableStyleId>{5C22544A-7EE6-4342-B048-85BDC9FD1C3A}</a:tableStyleId>
              </a:tblPr>
              <a:tblGrid>
                <a:gridCol w="2000264"/>
                <a:gridCol w="2952770"/>
                <a:gridCol w="2476517"/>
              </a:tblGrid>
              <a:tr h="370840">
                <a:tc gridSpan="3">
                  <a:txBody>
                    <a:bodyPr/>
                    <a:lstStyle/>
                    <a:p>
                      <a:pPr algn="ctr"/>
                      <a:r>
                        <a:rPr lang="el-GR" dirty="0" smtClean="0"/>
                        <a:t>Πύλη εισόδου και πιθανά παθογόνα</a:t>
                      </a:r>
                      <a:r>
                        <a:rPr lang="el-GR" baseline="0" dirty="0" smtClean="0"/>
                        <a:t> βακτηριαιμιών</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algn="ctr"/>
                      <a:r>
                        <a:rPr lang="el-GR" sz="1600" b="1" dirty="0" smtClean="0"/>
                        <a:t>Πύλη εισόδου</a:t>
                      </a:r>
                      <a:endParaRPr lang="el-GR" sz="1600" b="1" dirty="0"/>
                    </a:p>
                  </a:txBody>
                  <a:tcPr/>
                </a:tc>
                <a:tc>
                  <a:txBody>
                    <a:bodyPr/>
                    <a:lstStyle/>
                    <a:p>
                      <a:pPr algn="ctr"/>
                      <a:r>
                        <a:rPr lang="el-GR" sz="1600" b="1" dirty="0" smtClean="0"/>
                        <a:t>Συνθήκες </a:t>
                      </a:r>
                      <a:endParaRPr lang="el-GR" sz="1600" b="1" dirty="0"/>
                    </a:p>
                  </a:txBody>
                  <a:tcPr/>
                </a:tc>
                <a:tc>
                  <a:txBody>
                    <a:bodyPr/>
                    <a:lstStyle/>
                    <a:p>
                      <a:pPr algn="ctr"/>
                      <a:r>
                        <a:rPr lang="el-GR" sz="1600" b="1" dirty="0" smtClean="0"/>
                        <a:t>Πιθανά μικρόβια</a:t>
                      </a:r>
                      <a:endParaRPr lang="el-GR" sz="1600" b="1" dirty="0"/>
                    </a:p>
                  </a:txBody>
                  <a:tcPr/>
                </a:tc>
              </a:tr>
              <a:tr h="370840">
                <a:tc>
                  <a:txBody>
                    <a:bodyPr/>
                    <a:lstStyle/>
                    <a:p>
                      <a:r>
                        <a:rPr lang="el-GR" sz="1400" dirty="0" smtClean="0"/>
                        <a:t>Δέρμα </a:t>
                      </a:r>
                      <a:endParaRPr lang="el-GR" sz="1400" dirty="0"/>
                    </a:p>
                  </a:txBody>
                  <a:tcPr/>
                </a:tc>
                <a:tc>
                  <a:txBody>
                    <a:bodyPr/>
                    <a:lstStyle/>
                    <a:p>
                      <a:r>
                        <a:rPr lang="en-US" sz="1400" dirty="0" smtClean="0"/>
                        <a:t>-</a:t>
                      </a:r>
                      <a:r>
                        <a:rPr lang="el-GR" sz="1400" dirty="0" smtClean="0"/>
                        <a:t>Παρωνυχία, απόστημα, άνθραξ</a:t>
                      </a:r>
                      <a:endParaRPr lang="en-US" sz="1400" dirty="0" smtClean="0"/>
                    </a:p>
                    <a:p>
                      <a:r>
                        <a:rPr lang="en-US" sz="1400" dirty="0" smtClean="0"/>
                        <a:t>-E</a:t>
                      </a:r>
                      <a:r>
                        <a:rPr lang="el-GR" sz="1400" dirty="0" err="1" smtClean="0"/>
                        <a:t>πιμολυσμένο</a:t>
                      </a:r>
                      <a:r>
                        <a:rPr lang="el-GR" sz="1400" dirty="0" smtClean="0"/>
                        <a:t> τραύμα, </a:t>
                      </a:r>
                      <a:r>
                        <a:rPr lang="el-GR" sz="1400" dirty="0" err="1" smtClean="0"/>
                        <a:t>κυτταρίτις</a:t>
                      </a:r>
                      <a:endParaRPr lang="en-US" sz="1400" dirty="0" smtClean="0"/>
                    </a:p>
                    <a:p>
                      <a:r>
                        <a:rPr lang="en-US" sz="1400" dirty="0" smtClean="0"/>
                        <a:t>-K</a:t>
                      </a:r>
                      <a:r>
                        <a:rPr lang="el-GR" sz="1400" dirty="0" err="1" smtClean="0"/>
                        <a:t>αθετήρες</a:t>
                      </a:r>
                      <a:r>
                        <a:rPr lang="el-GR" sz="1400" dirty="0" smtClean="0"/>
                        <a:t> κ.α.</a:t>
                      </a:r>
                      <a:endParaRPr lang="el-GR" sz="1400" dirty="0"/>
                    </a:p>
                  </a:txBody>
                  <a:tcPr/>
                </a:tc>
                <a:tc>
                  <a:txBody>
                    <a:bodyPr/>
                    <a:lstStyle/>
                    <a:p>
                      <a:r>
                        <a:rPr lang="en-US" sz="1400" i="1" dirty="0" smtClean="0"/>
                        <a:t>S. aureus</a:t>
                      </a:r>
                    </a:p>
                    <a:p>
                      <a:r>
                        <a:rPr lang="en-US" sz="1400" i="1" dirty="0" smtClean="0"/>
                        <a:t>S. pyogenes, Clostridium</a:t>
                      </a:r>
                    </a:p>
                    <a:p>
                      <a:r>
                        <a:rPr lang="en-US" sz="1400" i="1" dirty="0" smtClean="0"/>
                        <a:t>S. epidermidis, Klebsiella, Enterobacter, Serratia, Acinetobacter, Pseudomonas</a:t>
                      </a:r>
                    </a:p>
                    <a:p>
                      <a:r>
                        <a:rPr lang="en-US" sz="1400" i="1" dirty="0" err="1" smtClean="0"/>
                        <a:t>Cndida</a:t>
                      </a:r>
                      <a:r>
                        <a:rPr lang="en-US" sz="1400" i="1" dirty="0" smtClean="0"/>
                        <a:t> spp</a:t>
                      </a:r>
                      <a:r>
                        <a:rPr lang="en-US" sz="1400" i="1" baseline="0" dirty="0" smtClean="0"/>
                        <a:t> </a:t>
                      </a:r>
                      <a:r>
                        <a:rPr lang="el-GR" sz="1400" i="1" baseline="0" dirty="0" smtClean="0"/>
                        <a:t>κα</a:t>
                      </a:r>
                      <a:endParaRPr lang="el-GR" sz="1400" i="1" dirty="0"/>
                    </a:p>
                  </a:txBody>
                  <a:tcPr/>
                </a:tc>
              </a:tr>
              <a:tr h="370840">
                <a:tc>
                  <a:txBody>
                    <a:bodyPr/>
                    <a:lstStyle/>
                    <a:p>
                      <a:r>
                        <a:rPr lang="el-GR" sz="1400" dirty="0" err="1" smtClean="0"/>
                        <a:t>Βρογχοπνευμονική</a:t>
                      </a:r>
                      <a:endParaRPr lang="el-GR" sz="1400" dirty="0"/>
                    </a:p>
                  </a:txBody>
                  <a:tcPr/>
                </a:tc>
                <a:tc>
                  <a:txBody>
                    <a:bodyPr/>
                    <a:lstStyle/>
                    <a:p>
                      <a:r>
                        <a:rPr lang="en-US" sz="1400" dirty="0" smtClean="0"/>
                        <a:t>-</a:t>
                      </a:r>
                      <a:r>
                        <a:rPr lang="el-GR" sz="1400" dirty="0" smtClean="0"/>
                        <a:t>Πνευμονίες, βρογχοπνευμονίες, </a:t>
                      </a:r>
                      <a:endParaRPr lang="en-US" sz="1400" dirty="0" smtClean="0"/>
                    </a:p>
                    <a:p>
                      <a:endParaRPr lang="en-US" sz="1400" dirty="0" smtClean="0"/>
                    </a:p>
                    <a:p>
                      <a:r>
                        <a:rPr lang="el-GR" sz="1400" dirty="0" smtClean="0"/>
                        <a:t>-Πνευμονία από εισρόφηση, </a:t>
                      </a:r>
                      <a:endParaRPr lang="en-US" sz="1400" dirty="0" smtClean="0"/>
                    </a:p>
                    <a:p>
                      <a:endParaRPr lang="en-US" sz="1400" dirty="0" smtClean="0"/>
                    </a:p>
                    <a:p>
                      <a:r>
                        <a:rPr lang="el-GR" sz="1400" dirty="0" smtClean="0"/>
                        <a:t>-Τραχειοτομή</a:t>
                      </a:r>
                      <a:endParaRPr lang="el-GR" sz="1400" dirty="0"/>
                    </a:p>
                  </a:txBody>
                  <a:tcPr/>
                </a:tc>
                <a:tc>
                  <a:txBody>
                    <a:bodyPr/>
                    <a:lstStyle/>
                    <a:p>
                      <a:r>
                        <a:rPr lang="en-US" sz="1400" i="1" dirty="0" smtClean="0"/>
                        <a:t>S. pneumoniae, H. influenzae,</a:t>
                      </a:r>
                      <a:r>
                        <a:rPr lang="en-US" sz="1400" i="1" baseline="0" dirty="0" smtClean="0"/>
                        <a:t> K. pneumoniae, S. aureus, </a:t>
                      </a:r>
                      <a:r>
                        <a:rPr lang="el-GR" sz="1400" i="0" baseline="0" dirty="0" smtClean="0"/>
                        <a:t>αναερόβια, </a:t>
                      </a:r>
                      <a:r>
                        <a:rPr lang="en-US" sz="1400" i="1" baseline="0" dirty="0" smtClean="0"/>
                        <a:t>E. coli, Klebsiella, Enterobacter, Serratia</a:t>
                      </a:r>
                    </a:p>
                    <a:p>
                      <a:r>
                        <a:rPr lang="en-US" sz="1400" i="1" baseline="0" dirty="0" smtClean="0"/>
                        <a:t>P. </a:t>
                      </a:r>
                      <a:r>
                        <a:rPr lang="en-US" sz="1400" i="1" baseline="0" dirty="0" err="1" smtClean="0"/>
                        <a:t>aerginosa</a:t>
                      </a:r>
                      <a:r>
                        <a:rPr lang="en-US" sz="1400" i="1" baseline="0" dirty="0" smtClean="0"/>
                        <a:t>, Acinetobacter, S. aureus</a:t>
                      </a:r>
                      <a:endParaRPr lang="el-GR" sz="1400" i="1" dirty="0"/>
                    </a:p>
                  </a:txBody>
                  <a:tcPr/>
                </a:tc>
              </a:tr>
              <a:tr h="370840">
                <a:tc>
                  <a:txBody>
                    <a:bodyPr/>
                    <a:lstStyle/>
                    <a:p>
                      <a:r>
                        <a:rPr lang="el-GR" sz="1400" dirty="0" smtClean="0"/>
                        <a:t>Γαστρεντερικός σωλήνας</a:t>
                      </a:r>
                      <a:endParaRPr lang="el-GR" sz="1400" dirty="0"/>
                    </a:p>
                  </a:txBody>
                  <a:tcPr/>
                </a:tc>
                <a:tc>
                  <a:txBody>
                    <a:bodyPr/>
                    <a:lstStyle/>
                    <a:p>
                      <a:r>
                        <a:rPr lang="el-GR" sz="1400" dirty="0" smtClean="0"/>
                        <a:t>-χειρουργικοί χειρισμοί</a:t>
                      </a:r>
                      <a:endParaRPr lang="en-US" sz="1400" dirty="0" smtClean="0"/>
                    </a:p>
                    <a:p>
                      <a:endParaRPr lang="el-GR" sz="1400" dirty="0" smtClean="0"/>
                    </a:p>
                    <a:p>
                      <a:r>
                        <a:rPr lang="el-GR" sz="1400" dirty="0" smtClean="0"/>
                        <a:t>-Όγκοι</a:t>
                      </a:r>
                    </a:p>
                    <a:p>
                      <a:r>
                        <a:rPr lang="el-GR" sz="1400" dirty="0" smtClean="0"/>
                        <a:t>-Διάρροια</a:t>
                      </a:r>
                    </a:p>
                    <a:p>
                      <a:endParaRPr lang="el-GR" sz="1400" dirty="0"/>
                    </a:p>
                  </a:txBody>
                  <a:tcPr/>
                </a:tc>
                <a:tc>
                  <a:txBody>
                    <a:bodyPr/>
                    <a:lstStyle/>
                    <a:p>
                      <a:r>
                        <a:rPr lang="en-US" sz="1400" i="1" dirty="0" smtClean="0"/>
                        <a:t>Bacteroides,</a:t>
                      </a:r>
                      <a:r>
                        <a:rPr lang="en-US" sz="1400" i="1" baseline="0" dirty="0" smtClean="0"/>
                        <a:t> E. coli, Klebsiella, Enterobacter, Serratia</a:t>
                      </a:r>
                    </a:p>
                    <a:p>
                      <a:r>
                        <a:rPr lang="en-US" sz="1400" i="1" baseline="0" dirty="0" smtClean="0"/>
                        <a:t>Proteus, </a:t>
                      </a:r>
                      <a:r>
                        <a:rPr lang="el-GR" sz="1400" i="0" baseline="0" dirty="0" smtClean="0"/>
                        <a:t>αναερόβια, </a:t>
                      </a:r>
                      <a:r>
                        <a:rPr lang="en-US" sz="1400" i="0" baseline="0" dirty="0" smtClean="0"/>
                        <a:t>Gram (+)</a:t>
                      </a:r>
                    </a:p>
                    <a:p>
                      <a:r>
                        <a:rPr lang="en-US" sz="1400" i="1" baseline="0" dirty="0" smtClean="0"/>
                        <a:t>Salmonella, Campylobacter </a:t>
                      </a:r>
                      <a:r>
                        <a:rPr lang="en-US" sz="1400" i="0" baseline="0" dirty="0" smtClean="0"/>
                        <a:t>spp </a:t>
                      </a:r>
                      <a:endParaRPr lang="el-GR" sz="1400" i="1"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928662" y="857232"/>
          <a:ext cx="7429551" cy="4947920"/>
        </p:xfrm>
        <a:graphic>
          <a:graphicData uri="http://schemas.openxmlformats.org/drawingml/2006/table">
            <a:tbl>
              <a:tblPr firstRow="1" bandRow="1">
                <a:tableStyleId>{5C22544A-7EE6-4342-B048-85BDC9FD1C3A}</a:tableStyleId>
              </a:tblPr>
              <a:tblGrid>
                <a:gridCol w="2000264"/>
                <a:gridCol w="2714644"/>
                <a:gridCol w="2714643"/>
              </a:tblGrid>
              <a:tr h="370840">
                <a:tc gridSpan="3">
                  <a:txBody>
                    <a:bodyPr/>
                    <a:lstStyle/>
                    <a:p>
                      <a:pPr algn="ctr"/>
                      <a:r>
                        <a:rPr lang="el-GR" dirty="0" smtClean="0"/>
                        <a:t>Πύλη εισόδου και πιθανά παθογόνα</a:t>
                      </a:r>
                      <a:r>
                        <a:rPr lang="el-GR" baseline="0" dirty="0" smtClean="0"/>
                        <a:t> βακτηριαιμιών</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algn="ctr"/>
                      <a:r>
                        <a:rPr lang="el-GR" sz="1600" b="1" dirty="0" smtClean="0"/>
                        <a:t>Πύλη εισόδου</a:t>
                      </a:r>
                      <a:endParaRPr lang="el-GR" sz="1600" b="1" dirty="0"/>
                    </a:p>
                  </a:txBody>
                  <a:tcPr/>
                </a:tc>
                <a:tc>
                  <a:txBody>
                    <a:bodyPr/>
                    <a:lstStyle/>
                    <a:p>
                      <a:pPr algn="ctr"/>
                      <a:r>
                        <a:rPr lang="el-GR" sz="1600" b="1" dirty="0" smtClean="0"/>
                        <a:t>Συνθήκες </a:t>
                      </a:r>
                      <a:endParaRPr lang="el-GR" sz="1600" b="1" dirty="0"/>
                    </a:p>
                  </a:txBody>
                  <a:tcPr/>
                </a:tc>
                <a:tc>
                  <a:txBody>
                    <a:bodyPr/>
                    <a:lstStyle/>
                    <a:p>
                      <a:pPr algn="ctr"/>
                      <a:r>
                        <a:rPr lang="el-GR" sz="1600" b="1" dirty="0" smtClean="0"/>
                        <a:t>Πιθανά μικρόβια</a:t>
                      </a:r>
                      <a:endParaRPr lang="el-GR" sz="1600" b="1" dirty="0"/>
                    </a:p>
                  </a:txBody>
                  <a:tcPr/>
                </a:tc>
              </a:tr>
              <a:tr h="370840">
                <a:tc>
                  <a:txBody>
                    <a:bodyPr/>
                    <a:lstStyle/>
                    <a:p>
                      <a:r>
                        <a:rPr lang="el-GR" sz="1400" dirty="0" smtClean="0"/>
                        <a:t>Χοληφόροι οδοί</a:t>
                      </a:r>
                      <a:endParaRPr lang="el-GR" sz="1400" dirty="0"/>
                    </a:p>
                  </a:txBody>
                  <a:tcPr/>
                </a:tc>
                <a:tc>
                  <a:txBody>
                    <a:bodyPr/>
                    <a:lstStyle/>
                    <a:p>
                      <a:r>
                        <a:rPr lang="el-GR" sz="1400" dirty="0" smtClean="0"/>
                        <a:t>Χολοκυστίτιδα, </a:t>
                      </a:r>
                      <a:r>
                        <a:rPr lang="el-GR" sz="1400" dirty="0" err="1" smtClean="0"/>
                        <a:t>χολαγγειϊτιδα</a:t>
                      </a:r>
                      <a:r>
                        <a:rPr lang="el-GR" sz="1400" dirty="0" smtClean="0"/>
                        <a:t> κα.</a:t>
                      </a:r>
                      <a:endParaRPr lang="el-GR" sz="1400" dirty="0"/>
                    </a:p>
                  </a:txBody>
                  <a:tcPr/>
                </a:tc>
                <a:tc>
                  <a:txBody>
                    <a:bodyPr/>
                    <a:lstStyle/>
                    <a:p>
                      <a:r>
                        <a:rPr lang="en-US" sz="1400" i="1" dirty="0" smtClean="0"/>
                        <a:t>E. coli, Proteus, Klebsiella, Enterobacter, Serratia, Clostridium </a:t>
                      </a:r>
                      <a:endParaRPr lang="el-GR" sz="1400" i="1" dirty="0"/>
                    </a:p>
                  </a:txBody>
                  <a:tcPr/>
                </a:tc>
              </a:tr>
              <a:tr h="370840">
                <a:tc>
                  <a:txBody>
                    <a:bodyPr/>
                    <a:lstStyle/>
                    <a:p>
                      <a:r>
                        <a:rPr lang="el-GR" sz="1400" dirty="0" smtClean="0"/>
                        <a:t>Ουροφόροι οδοί</a:t>
                      </a:r>
                      <a:endParaRPr lang="el-GR" sz="1400" dirty="0"/>
                    </a:p>
                  </a:txBody>
                  <a:tcPr/>
                </a:tc>
                <a:tc>
                  <a:txBody>
                    <a:bodyPr/>
                    <a:lstStyle/>
                    <a:p>
                      <a:r>
                        <a:rPr lang="el-GR" sz="1400" dirty="0" smtClean="0"/>
                        <a:t>-Πυελονεφρίτιδα, χειρουργικές επεμβάσεις</a:t>
                      </a:r>
                    </a:p>
                    <a:p>
                      <a:r>
                        <a:rPr lang="el-GR" sz="1400" dirty="0" smtClean="0"/>
                        <a:t>-Καθετηριασμός κα.</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E. coli, Proteus, Klebsiella, Enterobacter, Serratia </a:t>
                      </a:r>
                      <a:endParaRPr lang="el-GR" sz="14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400" i="0" dirty="0" smtClean="0"/>
                        <a:t>Εντερόκοκκος, </a:t>
                      </a:r>
                      <a:r>
                        <a:rPr lang="en-US" sz="1400" i="1" dirty="0" smtClean="0"/>
                        <a:t>P. aeruginosa</a:t>
                      </a:r>
                      <a:endParaRPr lang="el-GR" sz="1400" dirty="0"/>
                    </a:p>
                  </a:txBody>
                  <a:tcPr/>
                </a:tc>
              </a:tr>
              <a:tr h="370840">
                <a:tc>
                  <a:txBody>
                    <a:bodyPr/>
                    <a:lstStyle/>
                    <a:p>
                      <a:r>
                        <a:rPr lang="el-GR" sz="1400" dirty="0" smtClean="0"/>
                        <a:t>Γεννητικό σύστημα (θηλυκά άτομα)</a:t>
                      </a:r>
                      <a:endParaRPr lang="el-GR" sz="1400" dirty="0"/>
                    </a:p>
                  </a:txBody>
                  <a:tcPr/>
                </a:tc>
                <a:tc>
                  <a:txBody>
                    <a:bodyPr/>
                    <a:lstStyle/>
                    <a:p>
                      <a:r>
                        <a:rPr lang="el-GR" sz="1400" dirty="0" smtClean="0"/>
                        <a:t>-Τοκετός, αποβολή</a:t>
                      </a:r>
                    </a:p>
                    <a:p>
                      <a:endParaRPr lang="el-GR" sz="1400" dirty="0" smtClean="0"/>
                    </a:p>
                    <a:p>
                      <a:r>
                        <a:rPr lang="el-GR" sz="1400" dirty="0" smtClean="0"/>
                        <a:t>-Σαλπιγγίτιδα</a:t>
                      </a:r>
                      <a:r>
                        <a:rPr lang="el-GR" sz="1400" baseline="0" dirty="0" smtClean="0"/>
                        <a:t> </a:t>
                      </a:r>
                      <a:endParaRPr lang="el-GR" sz="1400" dirty="0"/>
                    </a:p>
                  </a:txBody>
                  <a:tcPr/>
                </a:tc>
                <a:tc>
                  <a:txBody>
                    <a:bodyPr/>
                    <a:lstStyle/>
                    <a:p>
                      <a:r>
                        <a:rPr lang="en-US" sz="1400" i="1" dirty="0" smtClean="0"/>
                        <a:t>E. coli, </a:t>
                      </a:r>
                      <a:r>
                        <a:rPr lang="el-GR" sz="1400" i="0" dirty="0" smtClean="0"/>
                        <a:t>στρεπτόκοκκοι, </a:t>
                      </a:r>
                      <a:r>
                        <a:rPr lang="en-US" sz="1400" i="1" dirty="0" smtClean="0"/>
                        <a:t>Bacteroides</a:t>
                      </a:r>
                      <a:r>
                        <a:rPr lang="en-US" sz="1400" i="1" baseline="0" dirty="0" smtClean="0"/>
                        <a:t> spp</a:t>
                      </a:r>
                      <a:r>
                        <a:rPr lang="en-US" sz="1400" i="0" baseline="0" dirty="0" smtClean="0"/>
                        <a:t>, </a:t>
                      </a:r>
                      <a:r>
                        <a:rPr lang="en-US" sz="1400" i="1" baseline="0" dirty="0" smtClean="0"/>
                        <a:t>Clostridium </a:t>
                      </a:r>
                      <a:r>
                        <a:rPr lang="en-US" sz="1400" i="0" baseline="0" dirty="0" smtClean="0"/>
                        <a:t>spp</a:t>
                      </a:r>
                    </a:p>
                    <a:p>
                      <a:r>
                        <a:rPr lang="el-GR" sz="1400" i="0" baseline="0" dirty="0" smtClean="0"/>
                        <a:t>γονόκοκκος</a:t>
                      </a:r>
                      <a:endParaRPr lang="el-GR" sz="1400" i="1" dirty="0"/>
                    </a:p>
                  </a:txBody>
                  <a:tcPr/>
                </a:tc>
              </a:tr>
              <a:tr h="370840">
                <a:tc>
                  <a:txBody>
                    <a:bodyPr/>
                    <a:lstStyle/>
                    <a:p>
                      <a:r>
                        <a:rPr lang="el-GR" sz="1400" dirty="0" smtClean="0"/>
                        <a:t>Καμία εμφανής πύλη εισόδου</a:t>
                      </a:r>
                      <a:endParaRPr lang="el-GR" sz="1400" dirty="0"/>
                    </a:p>
                  </a:txBody>
                  <a:tcPr/>
                </a:tc>
                <a:tc>
                  <a:txBody>
                    <a:bodyPr/>
                    <a:lstStyle/>
                    <a:p>
                      <a:r>
                        <a:rPr lang="el-GR" sz="1400" dirty="0" smtClean="0"/>
                        <a:t>-Ηρωινομανείς</a:t>
                      </a:r>
                    </a:p>
                    <a:p>
                      <a:endParaRPr lang="el-GR" sz="1400" dirty="0" smtClean="0"/>
                    </a:p>
                    <a:p>
                      <a:r>
                        <a:rPr lang="el-GR" sz="1400" dirty="0" smtClean="0"/>
                        <a:t>-Λευχαιμία, ουδετεροπενία</a:t>
                      </a:r>
                      <a:endParaRPr lang="en-US" sz="1400" dirty="0" smtClean="0"/>
                    </a:p>
                    <a:p>
                      <a:endParaRPr lang="el-GR" sz="1400" dirty="0" smtClean="0"/>
                    </a:p>
                    <a:p>
                      <a:r>
                        <a:rPr lang="el-GR" sz="1400" dirty="0" smtClean="0"/>
                        <a:t>-Ανοσοκαταστολή, καρκίνος, κα.</a:t>
                      </a:r>
                    </a:p>
                    <a:p>
                      <a:r>
                        <a:rPr lang="el-GR" sz="1400" dirty="0" smtClean="0"/>
                        <a:t>-</a:t>
                      </a:r>
                      <a:r>
                        <a:rPr lang="el-GR" sz="1400" dirty="0" err="1" smtClean="0"/>
                        <a:t>Βαλβιδοπάθεια</a:t>
                      </a:r>
                      <a:endParaRPr lang="en-US" sz="1400" dirty="0" smtClean="0"/>
                    </a:p>
                    <a:p>
                      <a:endParaRPr lang="el-GR" sz="1400" dirty="0" smtClean="0"/>
                    </a:p>
                    <a:p>
                      <a:r>
                        <a:rPr lang="el-GR" sz="1400" dirty="0" smtClean="0"/>
                        <a:t>-Καρδιακή πάθηση</a:t>
                      </a:r>
                    </a:p>
                    <a:p>
                      <a:r>
                        <a:rPr lang="el-GR" sz="1400" dirty="0" smtClean="0"/>
                        <a:t>-Κτηνοτρόφοι, κτηνίατροι</a:t>
                      </a:r>
                    </a:p>
                    <a:p>
                      <a:r>
                        <a:rPr lang="el-GR" sz="1400" dirty="0" smtClean="0"/>
                        <a:t>-Εργάτες</a:t>
                      </a:r>
                      <a:r>
                        <a:rPr lang="el-GR" sz="1400" baseline="0" dirty="0" smtClean="0"/>
                        <a:t> σφαγείων</a:t>
                      </a:r>
                      <a:endParaRPr lang="el-GR" sz="1400" dirty="0"/>
                    </a:p>
                  </a:txBody>
                  <a:tcPr/>
                </a:tc>
                <a:tc>
                  <a:txBody>
                    <a:bodyPr/>
                    <a:lstStyle/>
                    <a:p>
                      <a:r>
                        <a:rPr lang="en-US" sz="1400" i="1" dirty="0" smtClean="0"/>
                        <a:t>S. aureus</a:t>
                      </a:r>
                      <a:r>
                        <a:rPr lang="en-US" sz="1400" i="0" dirty="0" smtClean="0"/>
                        <a:t>, </a:t>
                      </a:r>
                      <a:r>
                        <a:rPr lang="el-GR" sz="1400" i="0" dirty="0" smtClean="0"/>
                        <a:t>στρεπτόκοκκοι, </a:t>
                      </a:r>
                      <a:r>
                        <a:rPr lang="en-US" sz="1400" i="0" dirty="0" smtClean="0"/>
                        <a:t>Gram (-) </a:t>
                      </a:r>
                      <a:r>
                        <a:rPr lang="el-GR" sz="1400" i="0" dirty="0" smtClean="0"/>
                        <a:t>βακτηρίδια</a:t>
                      </a:r>
                    </a:p>
                    <a:p>
                      <a:r>
                        <a:rPr lang="en-US" sz="1400" i="1" dirty="0" smtClean="0"/>
                        <a:t>P.</a:t>
                      </a:r>
                      <a:r>
                        <a:rPr lang="en-US" sz="1400" i="1" baseline="0" dirty="0" smtClean="0"/>
                        <a:t> aeruginosa, E. coli, Klebsiella, Enterobacter, Serratia</a:t>
                      </a:r>
                    </a:p>
                    <a:p>
                      <a:r>
                        <a:rPr lang="en-US" sz="1400" i="1" baseline="0" dirty="0" smtClean="0"/>
                        <a:t>S. aureus</a:t>
                      </a:r>
                    </a:p>
                    <a:p>
                      <a:r>
                        <a:rPr lang="en-US" sz="1400" i="1" baseline="0" dirty="0" smtClean="0"/>
                        <a:t>S. viridans, </a:t>
                      </a:r>
                      <a:r>
                        <a:rPr lang="el-GR" sz="1400" i="0" baseline="0" dirty="0" smtClean="0"/>
                        <a:t>εντερόκοκκοι</a:t>
                      </a:r>
                      <a:r>
                        <a:rPr lang="el-GR" sz="1400" i="1" baseline="0" dirty="0" smtClean="0"/>
                        <a:t>, </a:t>
                      </a:r>
                      <a:r>
                        <a:rPr lang="en-US" sz="1400" i="1" baseline="0" dirty="0" smtClean="0"/>
                        <a:t>S. bovis, </a:t>
                      </a:r>
                      <a:r>
                        <a:rPr lang="el-GR" sz="1400" i="0" baseline="0" dirty="0" smtClean="0"/>
                        <a:t>άλλοι στρεπτόκοκκοι</a:t>
                      </a:r>
                      <a:r>
                        <a:rPr lang="el-GR" sz="1400" i="1" baseline="0" dirty="0" smtClean="0"/>
                        <a:t>, </a:t>
                      </a:r>
                      <a:r>
                        <a:rPr lang="en-US" sz="1400" i="1" baseline="0" dirty="0" smtClean="0"/>
                        <a:t>S. aureus</a:t>
                      </a:r>
                    </a:p>
                    <a:p>
                      <a:r>
                        <a:rPr lang="en-US" sz="1400" i="1" baseline="0" dirty="0" smtClean="0"/>
                        <a:t>S. epidermidis, S. aureus</a:t>
                      </a:r>
                    </a:p>
                    <a:p>
                      <a:r>
                        <a:rPr lang="en-US" sz="1400" i="1" baseline="0" dirty="0" smtClean="0"/>
                        <a:t>Brucella </a:t>
                      </a:r>
                      <a:r>
                        <a:rPr lang="en-US" sz="1400" i="0" baseline="0" dirty="0" smtClean="0"/>
                        <a:t>spp</a:t>
                      </a:r>
                      <a:endParaRPr lang="en-US" sz="1400" i="1" baseline="0" dirty="0" smtClean="0"/>
                    </a:p>
                    <a:p>
                      <a:r>
                        <a:rPr lang="en-US" sz="1400" i="1" baseline="0" dirty="0" smtClean="0"/>
                        <a:t> </a:t>
                      </a:r>
                      <a:endParaRPr lang="el-GR" sz="1400" i="1"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397000"/>
          <a:ext cx="6096000" cy="38455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Τύποι ενδοκαρδίτιδας</a:t>
                      </a:r>
                      <a:endParaRPr lang="el-GR" dirty="0"/>
                    </a:p>
                  </a:txBody>
                  <a:tcPr/>
                </a:tc>
                <a:tc hMerge="1">
                  <a:txBody>
                    <a:bodyPr/>
                    <a:lstStyle/>
                    <a:p>
                      <a:pPr algn="ctr"/>
                      <a:endParaRPr lang="el-GR" dirty="0"/>
                    </a:p>
                  </a:txBody>
                  <a:tcPr/>
                </a:tc>
              </a:tr>
              <a:tr h="370840">
                <a:tc>
                  <a:txBody>
                    <a:bodyPr/>
                    <a:lstStyle/>
                    <a:p>
                      <a:r>
                        <a:rPr lang="el-GR" sz="1400" b="1" dirty="0" smtClean="0"/>
                        <a:t>Πρωτογενής ενδοκαρδίτιδα</a:t>
                      </a:r>
                      <a:endParaRPr lang="el-GR" sz="1400" b="1" dirty="0"/>
                    </a:p>
                  </a:txBody>
                  <a:tcPr/>
                </a:tc>
                <a:tc>
                  <a:txBody>
                    <a:bodyPr/>
                    <a:lstStyle/>
                    <a:p>
                      <a:r>
                        <a:rPr lang="el-GR" sz="1400" dirty="0" smtClean="0"/>
                        <a:t>Παρουσιάζεται συνήθως όταν υπάρχει προδιαθεσικός παράγοντας, όπως ανατομική αλλοίωση των βαλβίδων</a:t>
                      </a:r>
                      <a:endParaRPr lang="el-GR" sz="1400" dirty="0"/>
                    </a:p>
                  </a:txBody>
                  <a:tcPr/>
                </a:tc>
              </a:tr>
              <a:tr h="370840">
                <a:tc>
                  <a:txBody>
                    <a:bodyPr/>
                    <a:lstStyle/>
                    <a:p>
                      <a:r>
                        <a:rPr lang="el-GR" sz="1400" b="1" dirty="0" smtClean="0"/>
                        <a:t>Οξεία ενδοκαρδίτιδα</a:t>
                      </a:r>
                      <a:endParaRPr lang="el-GR" sz="1400" b="1" dirty="0"/>
                    </a:p>
                  </a:txBody>
                  <a:tcPr/>
                </a:tc>
                <a:tc>
                  <a:txBody>
                    <a:bodyPr/>
                    <a:lstStyle/>
                    <a:p>
                      <a:r>
                        <a:rPr lang="el-GR" sz="1400" dirty="0" smtClean="0"/>
                        <a:t>Τα συμπτώματα μπορεί να εξελιχθούν ραγδαία με καρδιακή κάμψη</a:t>
                      </a:r>
                      <a:endParaRPr lang="el-GR" sz="1400" dirty="0"/>
                    </a:p>
                  </a:txBody>
                  <a:tcPr/>
                </a:tc>
              </a:tr>
              <a:tr h="370840">
                <a:tc>
                  <a:txBody>
                    <a:bodyPr/>
                    <a:lstStyle/>
                    <a:p>
                      <a:r>
                        <a:rPr lang="el-GR" sz="1400" b="1" dirty="0" smtClean="0"/>
                        <a:t>Σε έδαφος προσθετικών βαλβίδων</a:t>
                      </a:r>
                      <a:endParaRPr lang="el-GR" sz="1400" b="1" dirty="0"/>
                    </a:p>
                  </a:txBody>
                  <a:tcPr/>
                </a:tc>
                <a:tc>
                  <a:txBody>
                    <a:bodyPr/>
                    <a:lstStyle/>
                    <a:p>
                      <a:r>
                        <a:rPr lang="el-GR" sz="1400" dirty="0" smtClean="0"/>
                        <a:t>Διακρίνεται σε πρώιμη και όψιμη.</a:t>
                      </a:r>
                    </a:p>
                    <a:p>
                      <a:r>
                        <a:rPr lang="el-GR" sz="1400" b="1" dirty="0" smtClean="0"/>
                        <a:t>Πρώιμη: </a:t>
                      </a:r>
                      <a:r>
                        <a:rPr lang="el-GR" sz="1400" dirty="0" smtClean="0"/>
                        <a:t>επέρχεται μέσα σε ένα χρόνο από την επέμβαση και οφείλεται σε μικρόβια που εισέβαλαν με την επέμβαση, όπως μη παθογόνα του δέρματος</a:t>
                      </a:r>
                    </a:p>
                    <a:p>
                      <a:r>
                        <a:rPr lang="el-GR" sz="1400" b="1" dirty="0" smtClean="0"/>
                        <a:t>Όψιμη:</a:t>
                      </a:r>
                      <a:r>
                        <a:rPr lang="el-GR" sz="1400" dirty="0" smtClean="0"/>
                        <a:t> επέρχεται σε μεγαλύτερο χρονικό διάστημα από ένα χρόνο από την επέμβαση και οφείλεται σε διάφορους οργανισμούς</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397000"/>
          <a:ext cx="6096000" cy="2992120"/>
        </p:xfrm>
        <a:graphic>
          <a:graphicData uri="http://schemas.openxmlformats.org/drawingml/2006/table">
            <a:tbl>
              <a:tblPr firstRow="1" bandRow="1">
                <a:tableStyleId>{5C22544A-7EE6-4342-B048-85BDC9FD1C3A}</a:tableStyleId>
              </a:tblPr>
              <a:tblGrid>
                <a:gridCol w="2047868"/>
                <a:gridCol w="4048132"/>
              </a:tblGrid>
              <a:tr h="370840">
                <a:tc>
                  <a:txBody>
                    <a:bodyPr/>
                    <a:lstStyle/>
                    <a:p>
                      <a:pPr algn="ctr"/>
                      <a:r>
                        <a:rPr lang="el-GR" dirty="0" smtClean="0"/>
                        <a:t>Σοκ </a:t>
                      </a:r>
                      <a:endParaRPr lang="el-GR" dirty="0"/>
                    </a:p>
                  </a:txBody>
                  <a:tcPr/>
                </a:tc>
                <a:tc>
                  <a:txBody>
                    <a:bodyPr/>
                    <a:lstStyle/>
                    <a:p>
                      <a:pPr algn="ctr"/>
                      <a:r>
                        <a:rPr lang="el-GR" dirty="0" smtClean="0"/>
                        <a:t>Συμπτώματα </a:t>
                      </a:r>
                      <a:endParaRPr lang="el-GR" dirty="0"/>
                    </a:p>
                  </a:txBody>
                  <a:tcPr/>
                </a:tc>
              </a:tr>
              <a:tr h="370840">
                <a:tc>
                  <a:txBody>
                    <a:bodyPr/>
                    <a:lstStyle/>
                    <a:p>
                      <a:r>
                        <a:rPr lang="el-GR" sz="1400" b="1" dirty="0" smtClean="0"/>
                        <a:t>Θερμικό σοκ</a:t>
                      </a:r>
                      <a:endParaRPr lang="el-GR" sz="1400" b="1" dirty="0"/>
                    </a:p>
                  </a:txBody>
                  <a:tcPr/>
                </a:tc>
                <a:tc>
                  <a:txBody>
                    <a:bodyPr/>
                    <a:lstStyle/>
                    <a:p>
                      <a:r>
                        <a:rPr lang="el-GR" sz="1400" dirty="0" smtClean="0"/>
                        <a:t>Πυρετός, αύξηση</a:t>
                      </a:r>
                      <a:r>
                        <a:rPr lang="el-GR" sz="1400" baseline="0" dirty="0" smtClean="0"/>
                        <a:t> σφυγμών, «υπεραερισμός» των πνευμόνων, ζεστή, ξηρή και κόκκινη επιδερμίδα</a:t>
                      </a:r>
                      <a:endParaRPr lang="el-GR" sz="1400" dirty="0"/>
                    </a:p>
                  </a:txBody>
                  <a:tcPr/>
                </a:tc>
              </a:tr>
              <a:tr h="370840">
                <a:tc>
                  <a:txBody>
                    <a:bodyPr/>
                    <a:lstStyle/>
                    <a:p>
                      <a:r>
                        <a:rPr lang="el-GR" sz="1400" b="1" dirty="0" smtClean="0"/>
                        <a:t>Ψυχρό σοκ</a:t>
                      </a:r>
                      <a:endParaRPr lang="el-GR" sz="1400" b="1" dirty="0"/>
                    </a:p>
                  </a:txBody>
                  <a:tcPr/>
                </a:tc>
                <a:tc>
                  <a:txBody>
                    <a:bodyPr/>
                    <a:lstStyle/>
                    <a:p>
                      <a:r>
                        <a:rPr lang="el-GR" sz="1400" dirty="0" smtClean="0"/>
                        <a:t>Ελαττωμένη πίεση, αυξημένη σφυγμοί,</a:t>
                      </a:r>
                      <a:r>
                        <a:rPr lang="el-GR" sz="1400" baseline="0" dirty="0" smtClean="0"/>
                        <a:t> γρήγορη αναπνοή</a:t>
                      </a:r>
                      <a:endParaRPr lang="el-GR" sz="1400" dirty="0"/>
                    </a:p>
                  </a:txBody>
                  <a:tcPr/>
                </a:tc>
              </a:tr>
              <a:tr h="370840">
                <a:tc>
                  <a:txBody>
                    <a:bodyPr/>
                    <a:lstStyle/>
                    <a:p>
                      <a:r>
                        <a:rPr lang="el-GR" sz="1400" b="1" dirty="0" smtClean="0"/>
                        <a:t>Σηπτικό σοκ</a:t>
                      </a:r>
                      <a:endParaRPr lang="el-GR" sz="1400" b="1" dirty="0"/>
                    </a:p>
                  </a:txBody>
                  <a:tcPr/>
                </a:tc>
                <a:tc>
                  <a:txBody>
                    <a:bodyPr/>
                    <a:lstStyle/>
                    <a:p>
                      <a:r>
                        <a:rPr lang="el-GR" sz="1400" dirty="0" smtClean="0"/>
                        <a:t>Ταχυκαρδία, αναπνευστικά προβλήματα, ζάλη, πτώση της θερμοκρασίας του σώματος. Εμφανίζεται ως επιπλοκή της βακτηριαιμίας</a:t>
                      </a:r>
                      <a:r>
                        <a:rPr lang="el-GR" sz="1400" baseline="0" dirty="0" smtClean="0"/>
                        <a:t> και σχετίζεται με θνητότητα σε ποσοστό 40-50%. Η αιτία θανάτου είναι μάλλον η απάντηση του ανοσοποιητικού συστήματος και όχι τα ίδια τα μικρόβια ή οι τοξίνες τους</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404664"/>
          <a:ext cx="6096000" cy="271272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dirty="0" smtClean="0"/>
                        <a:t>Ενδοκαρδίτιδα</a:t>
                      </a:r>
                      <a:r>
                        <a:rPr lang="el-GR" baseline="0" dirty="0" smtClean="0"/>
                        <a:t> </a:t>
                      </a:r>
                    </a:p>
                    <a:p>
                      <a:pPr algn="ctr"/>
                      <a:r>
                        <a:rPr lang="el-GR" baseline="0" dirty="0" smtClean="0"/>
                        <a:t>Ένας από τους κύριους παράγοντες συνεχούς βακτηριαιμίας</a:t>
                      </a:r>
                      <a:endParaRPr lang="el-GR" dirty="0"/>
                    </a:p>
                  </a:txBody>
                  <a:tcPr/>
                </a:tc>
              </a:tr>
              <a:tr h="370840">
                <a:tc>
                  <a:txBody>
                    <a:bodyPr/>
                    <a:lstStyle/>
                    <a:p>
                      <a:r>
                        <a:rPr lang="el-GR" sz="1400" dirty="0" smtClean="0"/>
                        <a:t>Οι μικροοργανισμοί που απομονώνονται είναι συνήθως </a:t>
                      </a:r>
                      <a:r>
                        <a:rPr lang="en-US" sz="1400" dirty="0" smtClean="0"/>
                        <a:t>Gram (+)</a:t>
                      </a:r>
                      <a:r>
                        <a:rPr lang="el-GR" sz="1400" dirty="0" smtClean="0"/>
                        <a:t>. Η συνεχής αποβολή μικροβίων προς το αίμα οδηγεί σε συνεχή βακτηριαιμία.</a:t>
                      </a:r>
                      <a:endParaRPr lang="el-GR" sz="1400" dirty="0"/>
                    </a:p>
                  </a:txBody>
                  <a:tcPr/>
                </a:tc>
              </a:tr>
              <a:tr h="370840">
                <a:tc>
                  <a:txBody>
                    <a:bodyPr/>
                    <a:lstStyle/>
                    <a:p>
                      <a:r>
                        <a:rPr lang="el-GR" sz="1400" dirty="0" smtClean="0"/>
                        <a:t>Στην</a:t>
                      </a:r>
                      <a:r>
                        <a:rPr lang="el-GR" sz="1400" baseline="0" dirty="0" smtClean="0"/>
                        <a:t> πρωτογενή ενδοκαρδίτιδα απομονώνονται συνήθως μικρόβια της στοματικής κοιλότητας, όπως </a:t>
                      </a:r>
                      <a:r>
                        <a:rPr lang="en-US" sz="1400" i="1" baseline="0" dirty="0" smtClean="0"/>
                        <a:t>S. viridans, S. Mitis</a:t>
                      </a:r>
                      <a:r>
                        <a:rPr lang="el-GR" sz="1400" i="1" baseline="0" dirty="0" smtClean="0"/>
                        <a:t>.</a:t>
                      </a:r>
                      <a:endParaRPr lang="el-GR" sz="1400" dirty="0"/>
                    </a:p>
                  </a:txBody>
                  <a:tcPr/>
                </a:tc>
              </a:tr>
              <a:tr h="370840">
                <a:tc>
                  <a:txBody>
                    <a:bodyPr/>
                    <a:lstStyle/>
                    <a:p>
                      <a:r>
                        <a:rPr lang="el-GR" sz="1400" dirty="0" smtClean="0"/>
                        <a:t>Στην</a:t>
                      </a:r>
                      <a:r>
                        <a:rPr lang="el-GR" sz="1400" baseline="0" dirty="0" smtClean="0"/>
                        <a:t> οξεία ενδοκαρδίτιδα του χρήστη ενδοφλέβιας έκχυσης φαρμάκου, συνήθως απομονώνονται στρεπτόκοκκοι</a:t>
                      </a:r>
                      <a:r>
                        <a:rPr lang="en-US" sz="1400" baseline="0" dirty="0" smtClean="0"/>
                        <a:t> </a:t>
                      </a:r>
                      <a:r>
                        <a:rPr lang="el-GR" sz="1400" baseline="0" dirty="0" smtClean="0"/>
                        <a:t>και </a:t>
                      </a:r>
                      <a:r>
                        <a:rPr lang="en-US" sz="1400" i="1" baseline="0" dirty="0" smtClean="0"/>
                        <a:t>S. aureus</a:t>
                      </a:r>
                      <a:r>
                        <a:rPr lang="el-GR" sz="1400" i="1" baseline="0" dirty="0" smtClean="0"/>
                        <a:t> </a:t>
                      </a:r>
                      <a:endParaRPr lang="el-GR" sz="1400" i="1" dirty="0"/>
                    </a:p>
                  </a:txBody>
                  <a:tcPr/>
                </a:tc>
              </a:tr>
              <a:tr h="370840">
                <a:tc>
                  <a:txBody>
                    <a:bodyPr/>
                    <a:lstStyle/>
                    <a:p>
                      <a:r>
                        <a:rPr lang="el-GR" sz="1400" dirty="0" smtClean="0"/>
                        <a:t>Σε ασθενείς με ενδοκαρδίτιδα που έχει γίνει προσθετική βαλβίδων ή βαλβιδοπλαστική απομονώνονται κοαγκουλάση (-) σταφυλόκοκκοι</a:t>
                      </a:r>
                      <a:endParaRPr lang="el-GR" sz="1400" dirty="0"/>
                    </a:p>
                  </a:txBody>
                  <a:tcPr/>
                </a:tc>
              </a:tr>
            </a:tbl>
          </a:graphicData>
        </a:graphic>
      </p:graphicFrame>
      <p:graphicFrame>
        <p:nvGraphicFramePr>
          <p:cNvPr id="3" name="2 - Πίνακας"/>
          <p:cNvGraphicFramePr>
            <a:graphicFrameLocks noGrp="1"/>
          </p:cNvGraphicFramePr>
          <p:nvPr/>
        </p:nvGraphicFramePr>
        <p:xfrm>
          <a:off x="1524000" y="3429000"/>
          <a:ext cx="6096000" cy="2992120"/>
        </p:xfrm>
        <a:graphic>
          <a:graphicData uri="http://schemas.openxmlformats.org/drawingml/2006/table">
            <a:tbl>
              <a:tblPr firstRow="1" bandRow="1">
                <a:tableStyleId>{5C22544A-7EE6-4342-B048-85BDC9FD1C3A}</a:tableStyleId>
              </a:tblPr>
              <a:tblGrid>
                <a:gridCol w="6096000"/>
              </a:tblGrid>
              <a:tr h="370840">
                <a:tc>
                  <a:txBody>
                    <a:bodyPr/>
                    <a:lstStyle/>
                    <a:p>
                      <a:r>
                        <a:rPr lang="el-GR" dirty="0" smtClean="0"/>
                        <a:t>Επιπλέον:</a:t>
                      </a:r>
                      <a:endParaRPr lang="el-GR" dirty="0"/>
                    </a:p>
                  </a:txBody>
                  <a:tcPr/>
                </a:tc>
              </a:tr>
              <a:tr h="370840">
                <a:tc>
                  <a:txBody>
                    <a:bodyPr/>
                    <a:lstStyle/>
                    <a:p>
                      <a:r>
                        <a:rPr lang="el-GR" sz="1400" dirty="0" smtClean="0"/>
                        <a:t>Ασθενείς με σπληνεκτομή ή με αφαίρεση σπλήνας, κινδυνεύουν</a:t>
                      </a:r>
                      <a:r>
                        <a:rPr lang="el-GR" sz="1400" baseline="0" dirty="0" smtClean="0"/>
                        <a:t> από μικρόβια που φέρουν έλυτρο, γιατί οι ασθενείς στερούνται της φαγοκυτταρικής του δράσης.</a:t>
                      </a:r>
                      <a:endParaRPr lang="el-GR" sz="1400" dirty="0"/>
                    </a:p>
                  </a:txBody>
                  <a:tcPr/>
                </a:tc>
              </a:tr>
              <a:tr h="370840">
                <a:tc>
                  <a:txBody>
                    <a:bodyPr/>
                    <a:lstStyle/>
                    <a:p>
                      <a:r>
                        <a:rPr lang="el-GR" sz="1400" dirty="0" smtClean="0"/>
                        <a:t>Λεμφογενής</a:t>
                      </a:r>
                      <a:r>
                        <a:rPr lang="el-GR" sz="1400" baseline="0" dirty="0" smtClean="0"/>
                        <a:t> σηψαιμία:  είναι η πιο συχνή. Μετά τη δημιουργία θρόμβου και τον πολλαπλασιασμό των μικροβίων, πρωτεολυτικά και </a:t>
                      </a:r>
                      <a:r>
                        <a:rPr lang="el-GR" sz="1400" baseline="0" dirty="0" err="1" smtClean="0"/>
                        <a:t>ινωδολυτικά</a:t>
                      </a:r>
                      <a:r>
                        <a:rPr lang="el-GR" sz="1400" baseline="0" dirty="0" smtClean="0"/>
                        <a:t> ένζυμα καταστρέφουν το θρόμβο, δημιουργώντας αιματογενή διασπορά μικροβίων. Τα μικρόβια ανήκουν σε πολλά είδη, κυρίως όμως είναι οι κοαγκουλάση (+) σταφυλόκοκκοι</a:t>
                      </a:r>
                      <a:endParaRPr lang="el-GR" sz="1400" dirty="0"/>
                    </a:p>
                  </a:txBody>
                  <a:tcPr/>
                </a:tc>
              </a:tr>
              <a:tr h="370840">
                <a:tc>
                  <a:txBody>
                    <a:bodyPr/>
                    <a:lstStyle/>
                    <a:p>
                      <a:r>
                        <a:rPr lang="el-GR" sz="1400" dirty="0" smtClean="0"/>
                        <a:t>Σηψαιμία</a:t>
                      </a:r>
                      <a:r>
                        <a:rPr lang="el-GR" sz="1400" baseline="0" dirty="0" smtClean="0"/>
                        <a:t> από αναερόβια μικρόβια: είναι αποτέλεσμα περιτονίτιδας. Αποτελεί βαριά κατάσταση και οι ασθενείς συνήθως καταλήγουν αν δεν γίνει πολύ γρήγορα διάγνωση και θεραπεία</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476672"/>
            <a:ext cx="5760640"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Πρωτογενής ενδοκαρδίτιδα</a:t>
            </a:r>
            <a:endParaRPr lang="el-GR" b="1" dirty="0">
              <a:solidFill>
                <a:schemeClr val="bg1"/>
              </a:solidFill>
            </a:endParaRPr>
          </a:p>
        </p:txBody>
      </p:sp>
      <p:sp>
        <p:nvSpPr>
          <p:cNvPr id="4" name="3 - TextBox"/>
          <p:cNvSpPr txBox="1"/>
          <p:nvPr/>
        </p:nvSpPr>
        <p:spPr>
          <a:xfrm>
            <a:off x="1619672" y="980728"/>
            <a:ext cx="5760640" cy="550920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Συνήθως δημιουργείται όταν υπάρχει κάποιος προδιαθεσικός παράγοντας, όπως συγγενής αλλοίωση των βαλβίδων, στο έδαφος της οποίας εγκαθίστανται μικροοργανισμοί.</a:t>
            </a:r>
          </a:p>
          <a:p>
            <a:endParaRPr lang="el-GR" sz="1600" dirty="0" smtClean="0"/>
          </a:p>
          <a:p>
            <a:r>
              <a:rPr lang="el-GR" sz="1600" dirty="0" smtClean="0"/>
              <a:t>Το αίμα δεν μπορεί να περάσει ελεύθερα, με αποτέλεσμα να δημιουργούνται στροβιλισμοί, που μπορεί να καταστρέψουν το ενδοθήλιο των βαλβίδων.</a:t>
            </a:r>
          </a:p>
          <a:p>
            <a:endParaRPr lang="el-GR" sz="1600" dirty="0" smtClean="0"/>
          </a:p>
          <a:p>
            <a:r>
              <a:rPr lang="el-GR" sz="1600" dirty="0" smtClean="0"/>
              <a:t>Εναπόθεση ινωδογόνου και αιμοπεταλίων που δημιουργούν χώρο για τον πολλαπλασιασμό των μικροβίων και την συνέχιση της καταστροφής των βαλβίδων που καταλήγει σε καρδιακή ανεπάρκεια. Πιθανή δημιουργία αποστήματος που μπορεί να δημιουργήσει μυοκαρδίτιδα</a:t>
            </a:r>
          </a:p>
          <a:p>
            <a:endParaRPr lang="el-GR" sz="1600" dirty="0" smtClean="0"/>
          </a:p>
          <a:p>
            <a:r>
              <a:rPr lang="el-GR" sz="1600" dirty="0" smtClean="0"/>
              <a:t>Συνεχής αποβολή μικροοργανισμών στην κυκλοφορία του αίματος, με αποτέλεσμα μόνιμη βακτηριαιμία.</a:t>
            </a:r>
          </a:p>
          <a:p>
            <a:endParaRPr lang="el-GR" sz="1600" dirty="0" smtClean="0"/>
          </a:p>
          <a:p>
            <a:r>
              <a:rPr lang="el-GR" sz="1600" dirty="0" smtClean="0"/>
              <a:t>Απάντηση του ανοσοποιητικού συστήματος, έκκριση κυτταροκινών, απώλεια βάρους, αύξηση της </a:t>
            </a:r>
            <a:r>
              <a:rPr lang="en-US" sz="1600" dirty="0" smtClean="0"/>
              <a:t>CRP</a:t>
            </a:r>
            <a:r>
              <a:rPr lang="el-GR" sz="1600" dirty="0" smtClean="0"/>
              <a:t> και της ταχύτητας καθίζησης των ερυθρών. Η εναπόθεση ανοσοσυμπλεγμάτων στα μικρά αγγεία του νεφρού οδηγεί σε πυελονεφρίτιδα.</a:t>
            </a:r>
            <a:endParaRPr lang="el-GR" sz="1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39552" y="1124744"/>
            <a:ext cx="3888432"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Οξεία ενδοκαρδίτιδα</a:t>
            </a:r>
            <a:endParaRPr lang="el-GR" b="1" dirty="0">
              <a:solidFill>
                <a:schemeClr val="bg1"/>
              </a:solidFill>
            </a:endParaRPr>
          </a:p>
        </p:txBody>
      </p:sp>
      <p:sp>
        <p:nvSpPr>
          <p:cNvPr id="3" name="2 - TextBox"/>
          <p:cNvSpPr txBox="1"/>
          <p:nvPr/>
        </p:nvSpPr>
        <p:spPr>
          <a:xfrm>
            <a:off x="251520" y="1988840"/>
            <a:ext cx="4320480" cy="64633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Τα συμπτώματα εξελίσσονται ραγδαία και μπορεί να οδηγήσουν σε καρδιακή κάμψη</a:t>
            </a:r>
            <a:endParaRPr lang="el-GR" dirty="0"/>
          </a:p>
        </p:txBody>
      </p:sp>
      <p:sp>
        <p:nvSpPr>
          <p:cNvPr id="4" name="3 - TextBox"/>
          <p:cNvSpPr txBox="1"/>
          <p:nvPr/>
        </p:nvSpPr>
        <p:spPr>
          <a:xfrm>
            <a:off x="5004048" y="1124744"/>
            <a:ext cx="3888432" cy="646331"/>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Ενδοκαρδίτιδα σε έδαφος προσθετικών βαλβίδων</a:t>
            </a:r>
            <a:endParaRPr lang="el-GR" b="1" dirty="0">
              <a:solidFill>
                <a:schemeClr val="bg1"/>
              </a:solidFill>
            </a:endParaRPr>
          </a:p>
        </p:txBody>
      </p:sp>
      <p:sp>
        <p:nvSpPr>
          <p:cNvPr id="5" name="4 - TextBox"/>
          <p:cNvSpPr txBox="1"/>
          <p:nvPr/>
        </p:nvSpPr>
        <p:spPr>
          <a:xfrm>
            <a:off x="5076056" y="1988840"/>
            <a:ext cx="4067944" cy="2554545"/>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Τοπικές ανωμαλίες λόγω της επέμβασης και οι διαταραχές της ροής αίματος μπορεί να καταστρέψουν το παρακείμενο ενδοθήλιο</a:t>
            </a:r>
          </a:p>
          <a:p>
            <a:endParaRPr lang="el-GR" sz="1600" dirty="0" smtClean="0"/>
          </a:p>
          <a:p>
            <a:r>
              <a:rPr lang="el-GR" sz="1600" dirty="0" smtClean="0"/>
              <a:t>Εναπόθεση ινωδογόνου και αιμοπεταλίων που θα αποτελέσει χώρο εγκατάστασης και πολλαπλασιασμού βακτηρίων</a:t>
            </a:r>
          </a:p>
          <a:p>
            <a:endParaRPr lang="el-GR" sz="1600" dirty="0" smtClean="0"/>
          </a:p>
          <a:p>
            <a:r>
              <a:rPr lang="el-GR" sz="1600" dirty="0" smtClean="0"/>
              <a:t>Αποβολή βακτηρίων στην κυκλοφορία του αίματος.</a:t>
            </a:r>
            <a:endParaRPr lang="el-GR" sz="1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67744" y="1412776"/>
            <a:ext cx="4608512" cy="646331"/>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Διάγνωση βακτηριαιμίας, σηπτικού σοκ και βακτηριακής ενδοκαρδίτιδας</a:t>
            </a:r>
            <a:endParaRPr lang="el-GR" b="1" dirty="0">
              <a:solidFill>
                <a:schemeClr val="bg1"/>
              </a:solidFill>
            </a:endParaRPr>
          </a:p>
        </p:txBody>
      </p:sp>
      <p:sp>
        <p:nvSpPr>
          <p:cNvPr id="3" name="2 - TextBox"/>
          <p:cNvSpPr txBox="1"/>
          <p:nvPr/>
        </p:nvSpPr>
        <p:spPr>
          <a:xfrm>
            <a:off x="2267744" y="2276872"/>
            <a:ext cx="4536504"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Για τη διάγνωση της βακτηριαιμίας, του σηπτικού σοκ και της βακτηριακής ενδοκαρδίτιδας είναι πολύ σημαντική η καλλιέργεια αίματος.</a:t>
            </a:r>
          </a:p>
          <a:p>
            <a:r>
              <a:rPr lang="el-GR" sz="1600" dirty="0" smtClean="0"/>
              <a:t>Η λήψη αίματος για καλλιέργεια γίνεται σε ειδικές φιάλες αιμοκαλλιέργειας. Στην περίπτωση ανάπτυξης μικροοργανισμών ακολουθεί μικροσκόπηση νωπού παρασκευάσματος και μικροσκόπηση μετά από χρώση </a:t>
            </a:r>
            <a:r>
              <a:rPr lang="en-US" sz="1600" dirty="0" smtClean="0"/>
              <a:t>Gram</a:t>
            </a:r>
            <a:r>
              <a:rPr lang="el-GR" sz="1600" dirty="0" smtClean="0"/>
              <a:t>. Στη συνέχεια, γίνεται καλλιέργεια σε εκλεκτικά θρεπτικά υλικά και ταυτοποίηση των μικροβίων. </a:t>
            </a:r>
            <a:endParaRPr lang="el-GR" sz="1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95736" y="980728"/>
            <a:ext cx="4680520" cy="507831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342900" indent="-342900">
              <a:buAutoNum type="arabicPeriod"/>
            </a:pPr>
            <a:r>
              <a:rPr lang="el-GR" b="1" dirty="0" smtClean="0"/>
              <a:t>Λήψη δείγματος</a:t>
            </a:r>
          </a:p>
          <a:p>
            <a:pPr marL="342900" indent="-342900"/>
            <a:endParaRPr lang="el-GR" dirty="0" smtClean="0"/>
          </a:p>
          <a:p>
            <a:pPr marL="342900" indent="-342900"/>
            <a:r>
              <a:rPr lang="el-GR" sz="1600" dirty="0" smtClean="0"/>
              <a:t>Η λήψη του αίματος γίνεται σε ειδικές φιάλες κάτω από απολύτως άσηπτες συνθήκες.</a:t>
            </a:r>
          </a:p>
          <a:p>
            <a:pPr marL="342900" indent="-342900"/>
            <a:endParaRPr lang="el-GR" sz="1600" dirty="0" smtClean="0"/>
          </a:p>
          <a:p>
            <a:pPr marL="342900" indent="-342900"/>
            <a:r>
              <a:rPr lang="el-GR" sz="1600" dirty="0" smtClean="0"/>
              <a:t>Σε κάθε λήψη γίνονται δύο καλλιέργειες, μία σε αερόβιες και μία σε αναερόβιες συνθήκες.</a:t>
            </a:r>
          </a:p>
          <a:p>
            <a:pPr marL="342900" indent="-342900"/>
            <a:endParaRPr lang="el-GR" sz="1600" dirty="0" smtClean="0"/>
          </a:p>
          <a:p>
            <a:pPr marL="342900" indent="-342900"/>
            <a:r>
              <a:rPr lang="el-GR" sz="1600" dirty="0" smtClean="0"/>
              <a:t>Γίνονται 3-4 σετ λήψεων σε διάστημα λεπτών ή ωρών μεταξύ τους, για την διάγνωση της συνεχούς βακτηριαιμίας.</a:t>
            </a:r>
          </a:p>
          <a:p>
            <a:pPr marL="342900" indent="-342900"/>
            <a:endParaRPr lang="el-GR" sz="1600" dirty="0" smtClean="0"/>
          </a:p>
          <a:p>
            <a:pPr marL="342900" indent="-342900"/>
            <a:r>
              <a:rPr lang="el-GR" sz="1600" dirty="0" smtClean="0"/>
              <a:t>Σε κάθε λήψη πρέπει να λαμβάνονται 5-10</a:t>
            </a:r>
            <a:r>
              <a:rPr lang="en-US" sz="1600" dirty="0" smtClean="0"/>
              <a:t>ml</a:t>
            </a:r>
            <a:r>
              <a:rPr lang="el-GR" sz="1600" dirty="0" smtClean="0"/>
              <a:t> αίματος που περιέχουν τον ελάχιστο αριθμό μικροβίων που μπορούν να καλλιεργηθούν.</a:t>
            </a:r>
          </a:p>
          <a:p>
            <a:pPr marL="342900" indent="-342900"/>
            <a:endParaRPr lang="el-GR" sz="1600" dirty="0" smtClean="0"/>
          </a:p>
          <a:p>
            <a:pPr marL="342900" indent="-342900"/>
            <a:r>
              <a:rPr lang="el-GR" sz="1600" dirty="0" smtClean="0"/>
              <a:t> Οι φιάλες περιέχουν πλούσιο θρεπτικό υλικό, το οποίο συνήθως είναι διφασικό. Η υγρή φάση του υλικού περιέχει το ίδιο υλικό με τη στερεή, χωρίς το επιπλέον άγαρ. </a:t>
            </a:r>
            <a:endParaRPr lang="el-G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 Ορθογώνιο"/>
          <p:cNvSpPr>
            <a:spLocks noChangeArrowheads="1"/>
          </p:cNvSpPr>
          <p:nvPr/>
        </p:nvSpPr>
        <p:spPr bwMode="auto">
          <a:xfrm>
            <a:off x="1979712" y="1268760"/>
            <a:ext cx="5112568" cy="5016758"/>
          </a:xfrm>
          <a:prstGeom prst="rect">
            <a:avLst/>
          </a:prstGeom>
          <a:solidFill>
            <a:schemeClr val="accent1">
              <a:lumMod val="20000"/>
              <a:lumOff val="80000"/>
            </a:schemeClr>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r>
              <a:rPr lang="el-GR" sz="1600" b="1" dirty="0" smtClean="0"/>
              <a:t>Λειτουργίες του ΕΝΥ</a:t>
            </a:r>
          </a:p>
          <a:p>
            <a:pPr>
              <a:buFont typeface="Arial" pitchFamily="34" charset="0"/>
              <a:buChar char="•"/>
            </a:pPr>
            <a:r>
              <a:rPr lang="el-GR" sz="1600" dirty="0" smtClean="0"/>
              <a:t>Προστατεύει τον εγκέφαλο και το νωτιαίο μυελό από μηχανικές κακώσεις</a:t>
            </a:r>
          </a:p>
          <a:p>
            <a:pPr>
              <a:buFont typeface="Arial" pitchFamily="34" charset="0"/>
              <a:buChar char="•"/>
            </a:pPr>
            <a:r>
              <a:rPr lang="el-GR" sz="1600" dirty="0" smtClean="0"/>
              <a:t> Παρέχει θρεπτικές ουσίες στον εγκέφαλο και απομακρύνει τα άχρηστα προϊόντα του μεταβολισμού των κυττάρων  του κεντρικού νευρικού συστήματος. </a:t>
            </a:r>
          </a:p>
          <a:p>
            <a:pPr>
              <a:buFont typeface="Arial" pitchFamily="34" charset="0"/>
              <a:buChar char="•"/>
            </a:pPr>
            <a:r>
              <a:rPr lang="el-GR" sz="1600" dirty="0" smtClean="0"/>
              <a:t>Μεταφέρει βιολογικές ουσίες, όπως ορμόνες και νευροδιαβιβαστές</a:t>
            </a:r>
          </a:p>
          <a:p>
            <a:r>
              <a:rPr lang="el-GR" sz="1600" dirty="0" smtClean="0"/>
              <a:t>• Περιέχει αντιμικροβιακές ουσίες, οι οποίες αναστέλλουν την ανάπτυξη και τον πολλαπλασιασμό των μικροβίων.</a:t>
            </a:r>
          </a:p>
          <a:p>
            <a:pPr>
              <a:buFont typeface="Arial" charset="0"/>
              <a:buChar char="•"/>
            </a:pPr>
            <a:r>
              <a:rPr lang="el-GR" sz="1600" dirty="0" smtClean="0"/>
              <a:t> Ο εγκέφαλος «επιπλέει» στο ΕΝΥ µε το βάρος των 1500g να γίνεται αισθητό µόνο ως 50g, ώστε να ασκείται λιγότερη πίεση στη βασική επιφάνεια και τα αγγεία.</a:t>
            </a:r>
          </a:p>
          <a:p>
            <a:pPr>
              <a:buFont typeface="Arial" charset="0"/>
              <a:buChar char="•"/>
            </a:pPr>
            <a:r>
              <a:rPr lang="el-GR" sz="1600" dirty="0" smtClean="0"/>
              <a:t> Ρυθμίζει την ενδοκρανιακή πίεση.</a:t>
            </a:r>
          </a:p>
          <a:p>
            <a:pPr>
              <a:buFont typeface="Arial" charset="0"/>
              <a:buChar char="•"/>
            </a:pPr>
            <a:r>
              <a:rPr lang="el-GR" sz="1600" dirty="0" smtClean="0"/>
              <a:t>Συμβάλλει στη διατήρηση της ομοιόστασης του περιβάλλοντος του ΚΝΣ</a:t>
            </a:r>
          </a:p>
          <a:p>
            <a:pPr>
              <a:buFont typeface="Arial" charset="0"/>
              <a:buChar char="•"/>
            </a:pPr>
            <a:r>
              <a:rPr lang="el-GR" sz="1600" dirty="0" smtClean="0"/>
              <a:t>Διατηρεί την κατάλληλη συγκέντρωση ιόντων, γεγονός απαραίτητο για τη δημιουργία και μεταφορά νευρικών ώσεων</a:t>
            </a:r>
          </a:p>
          <a:p>
            <a:endParaRPr lang="el-GR" sz="1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1700808"/>
            <a:ext cx="4464496" cy="360098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2. Καλλιέργεια δείγματος</a:t>
            </a:r>
          </a:p>
          <a:p>
            <a:endParaRPr lang="el-GR" dirty="0" smtClean="0"/>
          </a:p>
          <a:p>
            <a:r>
              <a:rPr lang="el-GR" sz="1600" dirty="0" smtClean="0"/>
              <a:t>Οι φιάλες αιμοκαλλιέργειας επωάζονται στους </a:t>
            </a:r>
            <a:r>
              <a:rPr lang="en-US" sz="1600" dirty="0" smtClean="0"/>
              <a:t> 35-37</a:t>
            </a:r>
            <a:r>
              <a:rPr lang="en-US" sz="1600" baseline="30000" dirty="0" smtClean="0"/>
              <a:t>o</a:t>
            </a:r>
            <a:r>
              <a:rPr lang="en-US" sz="1600" dirty="0" smtClean="0"/>
              <a:t> C</a:t>
            </a:r>
            <a:r>
              <a:rPr lang="el-GR" sz="1600" dirty="0" smtClean="0"/>
              <a:t> , σε ατμόσφαιρα 5-10%</a:t>
            </a:r>
            <a:r>
              <a:rPr lang="en-US" sz="1600" dirty="0" smtClean="0"/>
              <a:t> CO</a:t>
            </a:r>
            <a:r>
              <a:rPr lang="en-US" sz="1600" baseline="-25000" dirty="0" smtClean="0"/>
              <a:t>2</a:t>
            </a:r>
            <a:r>
              <a:rPr lang="el-GR" sz="1600" baseline="-25000" dirty="0" smtClean="0"/>
              <a:t> </a:t>
            </a:r>
            <a:r>
              <a:rPr lang="el-GR" sz="1600" dirty="0" smtClean="0"/>
              <a:t> σε αερόβιες και αναερόβιες συνθήκες.</a:t>
            </a:r>
          </a:p>
          <a:p>
            <a:endParaRPr lang="el-GR" sz="1600" dirty="0" smtClean="0"/>
          </a:p>
          <a:p>
            <a:r>
              <a:rPr lang="el-GR" sz="1600" baseline="-25000" dirty="0" smtClean="0"/>
              <a:t> </a:t>
            </a:r>
            <a:r>
              <a:rPr lang="el-GR" sz="1600" dirty="0" smtClean="0"/>
              <a:t>Εξετάζονται κάθε 48 ώρες για ανάπτυξη αποικιών μέχρι και 30 ημέρες πριν να θεωρηθούν στείρες.</a:t>
            </a:r>
          </a:p>
          <a:p>
            <a:endParaRPr lang="el-GR" sz="1600" dirty="0" smtClean="0"/>
          </a:p>
          <a:p>
            <a:r>
              <a:rPr lang="el-GR" sz="1600" dirty="0" smtClean="0"/>
              <a:t>Στα σύγχρονα μικροβιολογικά εργαστήρια η επώαση γίνεται σε ειδικό επωαστικό θάλαμο αιμοκαλλιέργειας, όπου γίνεται αυτόματη ανάδευση και ο οποίος διαθέτει αυτόματο σύστημα ανίχνευσης ανάπτυξης μικροβίων</a:t>
            </a:r>
            <a:endParaRPr lang="el-GR" sz="1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268760"/>
            <a:ext cx="4248472" cy="433965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3. Μικροσκόπηση παρασκευάσματος</a:t>
            </a:r>
          </a:p>
          <a:p>
            <a:endParaRPr lang="el-GR" dirty="0" smtClean="0"/>
          </a:p>
          <a:p>
            <a:r>
              <a:rPr lang="el-GR" sz="1600" dirty="0" smtClean="0"/>
              <a:t>Γίνεται μικροσκόπηση της υγρής φάσης του διφασικού υλικού:</a:t>
            </a:r>
          </a:p>
          <a:p>
            <a:endParaRPr lang="el-GR" sz="1600" dirty="0" smtClean="0"/>
          </a:p>
          <a:p>
            <a:r>
              <a:rPr lang="el-GR" sz="1600" dirty="0" smtClean="0"/>
              <a:t>α) νωπού παρασκευάσματος για την παρατήρηση μικροβίων και την κινητικότητά τους</a:t>
            </a:r>
          </a:p>
          <a:p>
            <a:endParaRPr lang="el-GR" sz="1600" dirty="0" smtClean="0"/>
          </a:p>
          <a:p>
            <a:r>
              <a:rPr lang="el-GR" sz="1600" dirty="0" smtClean="0"/>
              <a:t>β) μικροσκόπηση μετά από χρώση </a:t>
            </a:r>
            <a:r>
              <a:rPr lang="en-US" sz="1600" dirty="0" smtClean="0"/>
              <a:t>Gram</a:t>
            </a:r>
            <a:r>
              <a:rPr lang="el-GR" sz="1600" dirty="0" smtClean="0"/>
              <a:t> μικρής ποσότητας υγρού του διφασικού θρεπτικού υλικού για την παρατήρηση της μορφολογίας των μικροβίων</a:t>
            </a:r>
          </a:p>
          <a:p>
            <a:endParaRPr lang="el-GR" sz="1600" dirty="0" smtClean="0"/>
          </a:p>
          <a:p>
            <a:r>
              <a:rPr lang="el-GR" sz="1600" dirty="0" smtClean="0"/>
              <a:t>γ) μικροσκόπηση σε μαύρο φόντο για την παρατήρηση τυχόν ανάπτυξης λεπτόσπειρας που δεν κάνει θόλωση στην αιμοκαλλιέργεια</a:t>
            </a:r>
            <a:endParaRPr lang="el-GR" sz="1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844824"/>
            <a:ext cx="4320480" cy="286232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4. Ταυτοποίηση μικροοργανισμού</a:t>
            </a:r>
          </a:p>
          <a:p>
            <a:endParaRPr lang="el-GR" dirty="0" smtClean="0"/>
          </a:p>
          <a:p>
            <a:r>
              <a:rPr lang="el-GR" sz="1600" dirty="0" smtClean="0"/>
              <a:t>Ανακαλλιέργεια σε εκλεκτικά θρεπτικά υλικά αερόβια και αναερόβια και ταυτοποίηση ανάλογα με τα μικροβιολογικά χαρακτηριστικά του οργανισμού.</a:t>
            </a:r>
          </a:p>
          <a:p>
            <a:endParaRPr lang="el-GR" sz="1600" dirty="0" smtClean="0"/>
          </a:p>
          <a:p>
            <a:r>
              <a:rPr lang="el-GR" sz="1600" dirty="0" smtClean="0"/>
              <a:t>Τυποποίηση μικροβίου με σύστημα ΑΡΙ</a:t>
            </a:r>
          </a:p>
          <a:p>
            <a:endParaRPr lang="el-GR" sz="1600" dirty="0" smtClean="0"/>
          </a:p>
          <a:p>
            <a:r>
              <a:rPr lang="el-GR" sz="1600" dirty="0" smtClean="0"/>
              <a:t>Αντιβιόγραμμα για τη διερεύνηση της ευαισθησίας του μικροβίου στα αντιβιοτικά. </a:t>
            </a:r>
            <a:endParaRPr lang="el-GR" sz="16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331640" y="260648"/>
            <a:ext cx="6120680" cy="630942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5</a:t>
            </a:r>
            <a:r>
              <a:rPr lang="el-GR" b="1" dirty="0" smtClean="0"/>
              <a:t>. Ερμηνεία αποτελεσμάτων</a:t>
            </a:r>
          </a:p>
          <a:p>
            <a:endParaRPr lang="el-GR" dirty="0" smtClean="0"/>
          </a:p>
          <a:p>
            <a:r>
              <a:rPr lang="el-GR" sz="1600" u="sng" dirty="0" smtClean="0"/>
              <a:t>Ι. Αιμοκαλλιέργεια (+)</a:t>
            </a:r>
          </a:p>
          <a:p>
            <a:r>
              <a:rPr lang="el-GR" sz="1600" dirty="0" smtClean="0"/>
              <a:t>(α) Επιμόλυνση. Είναι αποτέλεσμα λάθους αντισηψίας κατά τη λήψη αίματος ή τον εμβολιασμό. Η θετική αιμοκαλλιέργεια συμπεραίνεται ότι είναι αποτέλεσμα επιμόλυνσης όταν απομονώνεται ένα συνηθισμένο σαπρόφυτο από μία μόνο φιάλη αιμοκαλλιέργειας και σε ένα μόνο υλικό κατά τη λήψη.</a:t>
            </a:r>
          </a:p>
          <a:p>
            <a:r>
              <a:rPr lang="el-GR" sz="1600" dirty="0" smtClean="0"/>
              <a:t>(β) Σηψαιμία. Η παρουσία των μικροβίων Βρουκέλλα, Στρεπτόκοκκος Α, Μηνιγγιτιδόκοκκος και Λιστέρια η μονοκυτταρογόνος είναι ένδειξη βακτηριαιμίας ή σηψαιμίας που διαχωρίζονται από την κλινική εικόνα του ασθενή.</a:t>
            </a:r>
          </a:p>
          <a:p>
            <a:r>
              <a:rPr lang="el-GR" sz="1600" dirty="0" smtClean="0"/>
              <a:t>Αν εμφανιστούν περισσότερα του ενός μικροβιακά στελέχη υπάρχει σηψαιμία από πολλαπλά στελέχη ή διαδοχικές βακτηριαιμίες. Το παραπάνω αποτελεί κλινική εικόνα αποσταθεροποιημένου ασθενούς που δύσκολα ανατάσσεται.</a:t>
            </a:r>
          </a:p>
          <a:p>
            <a:endParaRPr lang="el-GR" sz="1600" dirty="0" smtClean="0"/>
          </a:p>
          <a:p>
            <a:r>
              <a:rPr lang="el-GR" sz="1600" u="sng" dirty="0" smtClean="0"/>
              <a:t>ΙΙ. Αιμοκαλλιέργεια (-)</a:t>
            </a:r>
          </a:p>
          <a:p>
            <a:r>
              <a:rPr lang="el-GR" sz="1600" dirty="0" smtClean="0"/>
              <a:t>(α) Απουσία μικροβίων στην κυκλοφορία του αίματος</a:t>
            </a:r>
          </a:p>
          <a:p>
            <a:r>
              <a:rPr lang="el-GR" sz="1600" dirty="0" smtClean="0"/>
              <a:t>(β) Ψευδώς αρνητικά αποτελέσματα στις περιπτώσεις:</a:t>
            </a:r>
          </a:p>
          <a:p>
            <a:pPr>
              <a:buFont typeface="Wingdings" pitchFamily="2" charset="2"/>
              <a:buChar char="§"/>
            </a:pPr>
            <a:r>
              <a:rPr lang="el-GR" sz="1600" dirty="0" smtClean="0"/>
              <a:t>Κακών συνθηκών κατά τη λήψη ή λήψη αίματος σε χρονική στιγμή που η βακτηριαιμία δεν ήταν αρκετή για να δώσει θετικό αποτέλεσμα</a:t>
            </a:r>
          </a:p>
          <a:p>
            <a:pPr>
              <a:buFont typeface="Wingdings" pitchFamily="2" charset="2"/>
              <a:buChar char="§"/>
            </a:pPr>
            <a:r>
              <a:rPr lang="el-GR" sz="1600" dirty="0" smtClean="0"/>
              <a:t>Σε προηγούμενη λήψη αντιβιοτικών</a:t>
            </a:r>
          </a:p>
          <a:p>
            <a:pPr>
              <a:buFont typeface="Wingdings" pitchFamily="2" charset="2"/>
              <a:buChar char="§"/>
            </a:pPr>
            <a:r>
              <a:rPr lang="el-GR" sz="1600" dirty="0" smtClean="0"/>
              <a:t>Σε παρουσία μικροοργανισμών που δίνουν αρνητική αιμοκαλλιέργεια (έλλειψη θόλωσης ζωμού ή μη ανάπτυξη στα συνήθη θρεπτικά υλικά.</a:t>
            </a:r>
            <a:endParaRPr lang="el-GR" sz="16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07704" y="2361074"/>
            <a:ext cx="5328592" cy="707886"/>
          </a:xfrm>
          <a:prstGeom prst="rect">
            <a:avLst/>
          </a:prstGeom>
          <a:solidFill>
            <a:schemeClr val="tx2">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sz="2000" dirty="0" smtClean="0">
                <a:solidFill>
                  <a:schemeClr val="bg1"/>
                </a:solidFill>
              </a:rPr>
              <a:t>Λοιμώξεις δέρματος, αρθρώσεων – οστών, μαλακών μορίων και ονύχων</a:t>
            </a:r>
            <a:endParaRPr lang="el-GR" sz="2000" dirty="0">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642918"/>
          <a:ext cx="6548462"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1619672" y="404664"/>
            <a:ext cx="6048672" cy="646331"/>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Μικρόβια που απομονώνονται στις πρωτοπαθείς λοιμώξεις του δέρματος και παθολογικές εικόνες που προκαλούν</a:t>
            </a:r>
            <a:endParaRPr lang="el-GR" b="1" dirty="0">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857364"/>
            <a:ext cx="4320480"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Λοιμώξεις μαλακών μορίων</a:t>
            </a:r>
            <a:endParaRPr lang="el-GR" b="1" dirty="0">
              <a:solidFill>
                <a:schemeClr val="bg1"/>
              </a:solidFill>
            </a:endParaRPr>
          </a:p>
        </p:txBody>
      </p:sp>
      <p:sp>
        <p:nvSpPr>
          <p:cNvPr id="3" name="2 - TextBox"/>
          <p:cNvSpPr txBox="1"/>
          <p:nvPr/>
        </p:nvSpPr>
        <p:spPr>
          <a:xfrm>
            <a:off x="2430570" y="2420888"/>
            <a:ext cx="4301670"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Τα μαλακά μόρια είναι οι ιστοί που βρίσκονται γύρω από τα οστά και συμβάλουν στην στήριξη, τη δομή και τη λειτουργία του οργανισμού.</a:t>
            </a:r>
          </a:p>
          <a:p>
            <a:pPr>
              <a:buFont typeface="Wingdings" pitchFamily="2" charset="2"/>
              <a:buChar char="§"/>
            </a:pPr>
            <a:r>
              <a:rPr lang="el-GR" sz="1600" dirty="0" smtClean="0"/>
              <a:t>Έρχονται σε έμμεση αλλά κοντινή επαφή με το δέρμα.</a:t>
            </a:r>
          </a:p>
          <a:p>
            <a:pPr>
              <a:buFont typeface="Wingdings" pitchFamily="2" charset="2"/>
              <a:buChar char="§"/>
            </a:pPr>
            <a:r>
              <a:rPr lang="el-GR" sz="1600" dirty="0" smtClean="0"/>
              <a:t>Οι λοιμώξεις τους γίνονται με διάφορους τρόπους, ένας από τους οποίους είναι κατά συνέχεια των ιστών ή μέσω αιματογενούς διασποράς </a:t>
            </a:r>
            <a:endParaRPr lang="el-GR" sz="1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397000"/>
          <a:ext cx="6096000" cy="24790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Κύρια παθογόνα και λοιμώξεις μαλακών μορίων</a:t>
                      </a:r>
                      <a:endParaRPr lang="el-GR" dirty="0"/>
                    </a:p>
                  </a:txBody>
                  <a:tcPr/>
                </a:tc>
                <a:tc hMerge="1">
                  <a:txBody>
                    <a:bodyPr/>
                    <a:lstStyle/>
                    <a:p>
                      <a:endParaRPr lang="el-GR" dirty="0"/>
                    </a:p>
                  </a:txBody>
                  <a:tcPr/>
                </a:tc>
              </a:tr>
              <a:tr h="370840">
                <a:tc>
                  <a:txBody>
                    <a:bodyPr/>
                    <a:lstStyle/>
                    <a:p>
                      <a:r>
                        <a:rPr lang="el-GR" sz="1600" dirty="0" smtClean="0"/>
                        <a:t>Στρεπτόκοκκοι ομάδας Α</a:t>
                      </a:r>
                      <a:endParaRPr lang="el-GR" sz="1600" dirty="0"/>
                    </a:p>
                  </a:txBody>
                  <a:tcPr/>
                </a:tc>
                <a:tc>
                  <a:txBody>
                    <a:bodyPr/>
                    <a:lstStyle/>
                    <a:p>
                      <a:r>
                        <a:rPr lang="el-GR" sz="1600" dirty="0" smtClean="0"/>
                        <a:t>Νεκρωτική περιτονίτιδα, φλεγμονή των μυών</a:t>
                      </a:r>
                      <a:endParaRPr lang="el-GR" sz="1600" dirty="0"/>
                    </a:p>
                  </a:txBody>
                  <a:tcPr/>
                </a:tc>
              </a:tr>
              <a:tr h="370840">
                <a:tc>
                  <a:txBody>
                    <a:bodyPr/>
                    <a:lstStyle/>
                    <a:p>
                      <a:r>
                        <a:rPr lang="el-GR" sz="1600" dirty="0" smtClean="0"/>
                        <a:t>Εντεροβακτηριακά</a:t>
                      </a:r>
                      <a:endParaRPr lang="el-GR" sz="1600" dirty="0"/>
                    </a:p>
                  </a:txBody>
                  <a:tcPr/>
                </a:tc>
                <a:tc>
                  <a:txBody>
                    <a:bodyPr/>
                    <a:lstStyle/>
                    <a:p>
                      <a:r>
                        <a:rPr lang="el-GR" sz="1600" dirty="0" smtClean="0"/>
                        <a:t>Νεκρωτική περιτονίτιδα, γάγγραινα του</a:t>
                      </a:r>
                      <a:r>
                        <a:rPr lang="el-GR" sz="1600" baseline="0" dirty="0" smtClean="0"/>
                        <a:t> </a:t>
                      </a:r>
                      <a:r>
                        <a:rPr lang="en-US" sz="1600" baseline="0" dirty="0" smtClean="0"/>
                        <a:t>Fournier</a:t>
                      </a:r>
                      <a:r>
                        <a:rPr lang="el-GR" sz="1600" dirty="0" smtClean="0"/>
                        <a:t> </a:t>
                      </a:r>
                      <a:endParaRPr lang="el-GR" sz="1600" dirty="0"/>
                    </a:p>
                  </a:txBody>
                  <a:tcPr/>
                </a:tc>
              </a:tr>
              <a:tr h="370840">
                <a:tc>
                  <a:txBody>
                    <a:bodyPr/>
                    <a:lstStyle/>
                    <a:p>
                      <a:r>
                        <a:rPr lang="el-GR" sz="1600" dirty="0" smtClean="0"/>
                        <a:t>Αναερόβια του εντέρου</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Νεκρωτική περιτονίτιδα, γάγγραινα του</a:t>
                      </a:r>
                      <a:r>
                        <a:rPr lang="el-GR" sz="1600" baseline="0" dirty="0" smtClean="0"/>
                        <a:t> </a:t>
                      </a:r>
                      <a:r>
                        <a:rPr lang="en-US" sz="1600" baseline="0" dirty="0" smtClean="0"/>
                        <a:t>Fournier</a:t>
                      </a:r>
                      <a:endParaRPr lang="el-GR" sz="1600" dirty="0"/>
                    </a:p>
                  </a:txBody>
                  <a:tcPr/>
                </a:tc>
              </a:tr>
              <a:tr h="370840">
                <a:tc>
                  <a:txBody>
                    <a:bodyPr/>
                    <a:lstStyle/>
                    <a:p>
                      <a:r>
                        <a:rPr lang="en-US" sz="1600" i="1" dirty="0" smtClean="0"/>
                        <a:t>Clostridium perfringens</a:t>
                      </a:r>
                      <a:endParaRPr lang="el-GR" sz="1600" i="1" dirty="0"/>
                    </a:p>
                  </a:txBody>
                  <a:tcPr/>
                </a:tc>
                <a:tc>
                  <a:txBody>
                    <a:bodyPr/>
                    <a:lstStyle/>
                    <a:p>
                      <a:r>
                        <a:rPr lang="el-GR" sz="1600" dirty="0" smtClean="0"/>
                        <a:t>Γάγγραινα</a:t>
                      </a:r>
                      <a:r>
                        <a:rPr lang="el-GR" sz="1600" baseline="0" dirty="0" smtClean="0"/>
                        <a:t> </a:t>
                      </a:r>
                      <a:endParaRPr lang="el-GR" sz="16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2006838"/>
            <a:ext cx="4464496" cy="286232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Η σύσταση και οι φυσικοχημικές ιδιότητες του ΕΝΥ μεταβάλλονται σε παθολογικές καταστάσεις του ΚΝΣ, παρέχοντας σημαντικά στοιχεία στη διάγνωση για:</a:t>
            </a:r>
          </a:p>
          <a:p>
            <a:pPr>
              <a:buFont typeface="Wingdings" pitchFamily="2" charset="2"/>
              <a:buChar char="§"/>
            </a:pPr>
            <a:r>
              <a:rPr lang="el-GR" dirty="0" smtClean="0"/>
              <a:t>Οξείες ή χρόνιες φλεγμονώδεις καταστάσεις του ΚΝΣ</a:t>
            </a:r>
          </a:p>
          <a:p>
            <a:pPr>
              <a:buFont typeface="Wingdings" pitchFamily="2" charset="2"/>
              <a:buChar char="§"/>
            </a:pPr>
            <a:r>
              <a:rPr lang="el-GR" dirty="0" smtClean="0"/>
              <a:t>Αυτοάνοσα νοσήματα</a:t>
            </a:r>
          </a:p>
          <a:p>
            <a:pPr>
              <a:buFont typeface="Wingdings" pitchFamily="2" charset="2"/>
              <a:buChar char="§"/>
            </a:pPr>
            <a:r>
              <a:rPr lang="el-GR" dirty="0" smtClean="0"/>
              <a:t>Νεοπλασίες με διήθηση στο ΚΝΣ</a:t>
            </a:r>
          </a:p>
          <a:p>
            <a:pPr>
              <a:buFont typeface="Wingdings" pitchFamily="2" charset="2"/>
              <a:buChar char="§"/>
            </a:pPr>
            <a:r>
              <a:rPr lang="el-GR" dirty="0" smtClean="0"/>
              <a:t>Ιδιοπαθή επιληψία και τραύματα</a:t>
            </a:r>
          </a:p>
          <a:p>
            <a:pPr>
              <a:buFont typeface="Wingdings" pitchFamily="2" charset="2"/>
              <a:buChar char="§"/>
            </a:pPr>
            <a:r>
              <a:rPr lang="el-GR" dirty="0" err="1" smtClean="0"/>
              <a:t>Νευροεκφυλιστικά</a:t>
            </a:r>
            <a:r>
              <a:rPr lang="el-GR" dirty="0" smtClean="0"/>
              <a:t> νοσήματα</a:t>
            </a:r>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556792"/>
            <a:ext cx="4032448" cy="646331"/>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Λοιμώξεις των αρθρώσεων και των οστών</a:t>
            </a:r>
            <a:endParaRPr lang="el-GR" b="1" dirty="0">
              <a:solidFill>
                <a:schemeClr val="bg1"/>
              </a:solidFill>
            </a:endParaRPr>
          </a:p>
        </p:txBody>
      </p:sp>
      <p:sp>
        <p:nvSpPr>
          <p:cNvPr id="3" name="2 - TextBox"/>
          <p:cNvSpPr txBox="1"/>
          <p:nvPr/>
        </p:nvSpPr>
        <p:spPr>
          <a:xfrm>
            <a:off x="2411760" y="2348880"/>
            <a:ext cx="4032448"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sz="1600" dirty="0" smtClean="0"/>
              <a:t>Έχουν ποικίλη αιτιολογία</a:t>
            </a:r>
          </a:p>
          <a:p>
            <a:pPr>
              <a:buFont typeface="Wingdings" pitchFamily="2" charset="2"/>
              <a:buChar char="ü"/>
            </a:pPr>
            <a:r>
              <a:rPr lang="el-GR" sz="1600" dirty="0" smtClean="0"/>
              <a:t>Η διάγνωση δεν είναι εύκολη όταν η αιμοκαλλιέργεια είναι αρνητική</a:t>
            </a:r>
          </a:p>
          <a:p>
            <a:pPr>
              <a:buFont typeface="Wingdings" pitchFamily="2" charset="2"/>
              <a:buChar char="ü"/>
            </a:pPr>
            <a:r>
              <a:rPr lang="el-GR" sz="1600" dirty="0" smtClean="0"/>
              <a:t>Η πιο συνηθισμένη αιτία λοίμωξης σε ασθενή που έχει χειρουργηθεί σε άρθρωση είναι ο σταφυλόκοκκος</a:t>
            </a:r>
          </a:p>
          <a:p>
            <a:pPr>
              <a:buFont typeface="Wingdings" pitchFamily="2" charset="2"/>
              <a:buChar char="ü"/>
            </a:pPr>
            <a:r>
              <a:rPr lang="el-GR" sz="1600" dirty="0" smtClean="0"/>
              <a:t>Η πιο σοβαρή επιπλοκή είναι η χρόνια οστεομυελίτιδα</a:t>
            </a:r>
            <a:endParaRPr lang="el-GR" sz="1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692696"/>
          <a:ext cx="6096000" cy="54356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Παθογόνα</a:t>
                      </a:r>
                      <a:r>
                        <a:rPr lang="el-GR" baseline="0" dirty="0" smtClean="0"/>
                        <a:t> και λοιμώξεις των αρθρώσεων και των οστών</a:t>
                      </a:r>
                      <a:endParaRPr lang="el-GR" dirty="0"/>
                    </a:p>
                  </a:txBody>
                  <a:tcPr/>
                </a:tc>
                <a:tc hMerge="1">
                  <a:txBody>
                    <a:bodyPr/>
                    <a:lstStyle/>
                    <a:p>
                      <a:endParaRPr lang="el-GR" dirty="0"/>
                    </a:p>
                  </a:txBody>
                  <a:tcPr/>
                </a:tc>
              </a:tr>
              <a:tr h="370840">
                <a:tc>
                  <a:txBody>
                    <a:bodyPr/>
                    <a:lstStyle/>
                    <a:p>
                      <a:r>
                        <a:rPr lang="el-GR" sz="1600" dirty="0" smtClean="0"/>
                        <a:t>Σαλμονέλα </a:t>
                      </a:r>
                      <a:endParaRPr lang="el-GR" sz="1600" dirty="0"/>
                    </a:p>
                  </a:txBody>
                  <a:tcPr/>
                </a:tc>
                <a:tc>
                  <a:txBody>
                    <a:bodyPr/>
                    <a:lstStyle/>
                    <a:p>
                      <a:r>
                        <a:rPr lang="el-GR" sz="1600" dirty="0" smtClean="0"/>
                        <a:t>Οξεία οστεομυελίτιδα σε ασθενείς με δρεπανοκυτταρική</a:t>
                      </a:r>
                      <a:r>
                        <a:rPr lang="el-GR" sz="1600" baseline="0" dirty="0" smtClean="0"/>
                        <a:t> αναιμία</a:t>
                      </a:r>
                      <a:endParaRPr lang="el-GR" sz="1600" dirty="0"/>
                    </a:p>
                  </a:txBody>
                  <a:tcPr/>
                </a:tc>
              </a:tr>
              <a:tr h="370840">
                <a:tc>
                  <a:txBody>
                    <a:bodyPr/>
                    <a:lstStyle/>
                    <a:p>
                      <a:r>
                        <a:rPr lang="el-GR" sz="1600" dirty="0" smtClean="0"/>
                        <a:t>Σταφυλόκοκκοι κοαγκουλάση (-)</a:t>
                      </a:r>
                      <a:endParaRPr lang="el-GR" sz="1600" dirty="0"/>
                    </a:p>
                  </a:txBody>
                  <a:tcPr/>
                </a:tc>
                <a:tc>
                  <a:txBody>
                    <a:bodyPr/>
                    <a:lstStyle/>
                    <a:p>
                      <a:r>
                        <a:rPr lang="el-GR" sz="1600" dirty="0" smtClean="0"/>
                        <a:t>Μολυσμένες προθέσεις αρθρώσεων είναι πιθανό να καταλήξουν σε παρακείμενη οστεομυελίτιδα και βλάβες στην άρθρωση</a:t>
                      </a:r>
                      <a:endParaRPr lang="el-GR" sz="1600" dirty="0"/>
                    </a:p>
                  </a:txBody>
                  <a:tcPr/>
                </a:tc>
              </a:tr>
              <a:tr h="370840">
                <a:tc>
                  <a:txBody>
                    <a:bodyPr/>
                    <a:lstStyle/>
                    <a:p>
                      <a:r>
                        <a:rPr lang="el-GR" sz="1600" dirty="0" smtClean="0"/>
                        <a:t>Σταφυλόκοκκος χρυσίζων</a:t>
                      </a:r>
                      <a:endParaRPr lang="el-GR" sz="1600" dirty="0"/>
                    </a:p>
                  </a:txBody>
                  <a:tcPr/>
                </a:tc>
                <a:tc>
                  <a:txBody>
                    <a:bodyPr/>
                    <a:lstStyle/>
                    <a:p>
                      <a:r>
                        <a:rPr lang="el-GR" sz="1600" dirty="0" smtClean="0"/>
                        <a:t>Η πιο συνηθισμένη αιτία οστεομυελίτιδας</a:t>
                      </a:r>
                      <a:endParaRPr lang="el-GR" sz="1600" dirty="0"/>
                    </a:p>
                  </a:txBody>
                  <a:tcPr/>
                </a:tc>
              </a:tr>
              <a:tr h="370840">
                <a:tc>
                  <a:txBody>
                    <a:bodyPr/>
                    <a:lstStyle/>
                    <a:p>
                      <a:r>
                        <a:rPr lang="en-US" sz="1600" i="1" dirty="0" smtClean="0"/>
                        <a:t>Haemophilus influenza b</a:t>
                      </a:r>
                      <a:endParaRPr lang="el-GR" sz="1600" i="1" dirty="0"/>
                    </a:p>
                  </a:txBody>
                  <a:tcPr/>
                </a:tc>
                <a:tc>
                  <a:txBody>
                    <a:bodyPr/>
                    <a:lstStyle/>
                    <a:p>
                      <a:r>
                        <a:rPr lang="el-GR" sz="1600" dirty="0" smtClean="0"/>
                        <a:t>Μπορεί να προκαλέσει οστεομυελίτιδα σε παιδιά που δεν</a:t>
                      </a:r>
                      <a:r>
                        <a:rPr lang="el-GR" sz="1600" baseline="0" dirty="0" smtClean="0"/>
                        <a:t> έχουν εμβολιαστεί</a:t>
                      </a:r>
                      <a:endParaRPr lang="el-GR" sz="1600" dirty="0"/>
                    </a:p>
                  </a:txBody>
                  <a:tcPr/>
                </a:tc>
              </a:tr>
              <a:tr h="370840">
                <a:tc>
                  <a:txBody>
                    <a:bodyPr/>
                    <a:lstStyle/>
                    <a:p>
                      <a:r>
                        <a:rPr lang="en-US" sz="1600" i="1" dirty="0" smtClean="0"/>
                        <a:t>Neisseria gonorrhoeae</a:t>
                      </a:r>
                      <a:endParaRPr lang="el-GR" sz="1600" i="1" dirty="0"/>
                    </a:p>
                  </a:txBody>
                  <a:tcPr/>
                </a:tc>
                <a:tc>
                  <a:txBody>
                    <a:bodyPr/>
                    <a:lstStyle/>
                    <a:p>
                      <a:r>
                        <a:rPr lang="el-GR" sz="1600" dirty="0" smtClean="0"/>
                        <a:t>Αίτιο βακτηριακής αρθρίτιδας</a:t>
                      </a:r>
                      <a:r>
                        <a:rPr lang="el-GR" sz="1600" baseline="0" dirty="0" smtClean="0"/>
                        <a:t> στους ενήλικες</a:t>
                      </a:r>
                      <a:endParaRPr lang="el-GR" sz="1600" dirty="0"/>
                    </a:p>
                  </a:txBody>
                  <a:tcPr/>
                </a:tc>
              </a:tr>
              <a:tr h="370840">
                <a:tc>
                  <a:txBody>
                    <a:bodyPr/>
                    <a:lstStyle/>
                    <a:p>
                      <a:r>
                        <a:rPr lang="en-US" sz="1600" i="1" dirty="0" smtClean="0"/>
                        <a:t>Mycobacterium </a:t>
                      </a:r>
                      <a:r>
                        <a:rPr lang="en-US" sz="1600" i="1" dirty="0" err="1" smtClean="0"/>
                        <a:t>marinum</a:t>
                      </a:r>
                      <a:endParaRPr lang="el-GR" sz="1600" i="1" dirty="0"/>
                    </a:p>
                  </a:txBody>
                  <a:tcPr/>
                </a:tc>
                <a:tc>
                  <a:txBody>
                    <a:bodyPr/>
                    <a:lstStyle/>
                    <a:p>
                      <a:r>
                        <a:rPr lang="el-GR" sz="1600" dirty="0" smtClean="0"/>
                        <a:t>Σηπτική</a:t>
                      </a:r>
                      <a:r>
                        <a:rPr lang="el-GR" sz="1600" baseline="0" dirty="0" smtClean="0"/>
                        <a:t> αρθρίτιδα στα δάκτυλα</a:t>
                      </a:r>
                      <a:endParaRPr lang="el-GR" sz="1600" dirty="0"/>
                    </a:p>
                  </a:txBody>
                  <a:tcPr/>
                </a:tc>
              </a:tr>
              <a:tr h="370840">
                <a:tc>
                  <a:txBody>
                    <a:bodyPr/>
                    <a:lstStyle/>
                    <a:p>
                      <a:r>
                        <a:rPr lang="en-US" sz="1600" i="1" dirty="0" err="1" smtClean="0"/>
                        <a:t>Borrelia</a:t>
                      </a:r>
                      <a:r>
                        <a:rPr lang="en-US" sz="1600" i="1" dirty="0" smtClean="0"/>
                        <a:t> </a:t>
                      </a:r>
                      <a:r>
                        <a:rPr lang="en-US" sz="1600" i="1" dirty="0" err="1" smtClean="0"/>
                        <a:t>burgodorferii</a:t>
                      </a:r>
                      <a:r>
                        <a:rPr lang="el-GR" sz="1600" i="1" dirty="0" smtClean="0"/>
                        <a:t>, </a:t>
                      </a:r>
                      <a:r>
                        <a:rPr lang="el-GR" sz="1600" i="0" dirty="0" smtClean="0"/>
                        <a:t>ιοί όπως οι </a:t>
                      </a:r>
                      <a:r>
                        <a:rPr lang="en-US" sz="1600" i="0" dirty="0" smtClean="0"/>
                        <a:t>Rubella </a:t>
                      </a:r>
                      <a:r>
                        <a:rPr lang="el-GR" sz="1600" i="0" dirty="0" smtClean="0"/>
                        <a:t>και </a:t>
                      </a:r>
                      <a:r>
                        <a:rPr lang="en-US" sz="1600" i="0" smtClean="0"/>
                        <a:t>HBV</a:t>
                      </a:r>
                      <a:endParaRPr lang="el-GR" sz="1600" i="1" dirty="0"/>
                    </a:p>
                  </a:txBody>
                  <a:tcPr/>
                </a:tc>
                <a:tc>
                  <a:txBody>
                    <a:bodyPr/>
                    <a:lstStyle/>
                    <a:p>
                      <a:r>
                        <a:rPr lang="el-GR" sz="1600" dirty="0" smtClean="0"/>
                        <a:t>Αρθρίτιδα </a:t>
                      </a:r>
                      <a:endParaRPr lang="el-GR" sz="1600" dirty="0"/>
                    </a:p>
                  </a:txBody>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844824"/>
            <a:ext cx="4464496" cy="646331"/>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Διάγνωση λοιμώξεων δέρματος, μαλακών μορίων κι αρθρώσεων</a:t>
            </a:r>
            <a:endParaRPr lang="el-GR" b="1" dirty="0">
              <a:solidFill>
                <a:schemeClr val="bg1"/>
              </a:solidFill>
            </a:endParaRPr>
          </a:p>
        </p:txBody>
      </p:sp>
      <p:sp>
        <p:nvSpPr>
          <p:cNvPr id="3" name="2 - TextBox"/>
          <p:cNvSpPr txBox="1"/>
          <p:nvPr/>
        </p:nvSpPr>
        <p:spPr>
          <a:xfrm>
            <a:off x="2411760" y="2852936"/>
            <a:ext cx="4464496"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u="sng" dirty="0" smtClean="0"/>
              <a:t>Δέρμα και μαλακά μόρια</a:t>
            </a:r>
            <a:r>
              <a:rPr lang="el-GR" sz="1600" dirty="0" smtClean="0"/>
              <a:t>:</a:t>
            </a:r>
          </a:p>
          <a:p>
            <a:r>
              <a:rPr lang="el-GR" sz="1600" dirty="0" smtClean="0"/>
              <a:t>Η διάγνωση γίνεται με καλλιέργεια δείγματος από τις βλάβες.</a:t>
            </a:r>
          </a:p>
          <a:p>
            <a:endParaRPr lang="el-GR" sz="1600" dirty="0" smtClean="0"/>
          </a:p>
          <a:p>
            <a:r>
              <a:rPr lang="el-GR" sz="1600" u="sng" dirty="0" smtClean="0"/>
              <a:t>Αρθρώσεις και εν τω βάθει λοιμώξεις</a:t>
            </a:r>
            <a:r>
              <a:rPr lang="el-GR" sz="1600" dirty="0" smtClean="0"/>
              <a:t>:</a:t>
            </a:r>
          </a:p>
          <a:p>
            <a:r>
              <a:rPr lang="el-GR" sz="1600" dirty="0" smtClean="0"/>
              <a:t>Αν δεν υπάρχει προσπέλαση η διάγνωση στηρίζεται σε αιμοκαλλιέργειες ή σε επεμβατική μέθοδο. </a:t>
            </a:r>
            <a:endParaRPr lang="el-GR" sz="16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987824" y="2204864"/>
            <a:ext cx="3672408" cy="369332"/>
          </a:xfrm>
          <a:prstGeom prst="rect">
            <a:avLst/>
          </a:prstGeom>
          <a:solidFill>
            <a:schemeClr val="tx2">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Λοιμώξεις των ονύχων</a:t>
            </a:r>
            <a:endParaRPr lang="el-GR" b="1" dirty="0"/>
          </a:p>
        </p:txBody>
      </p:sp>
      <p:sp>
        <p:nvSpPr>
          <p:cNvPr id="3" name="2 - TextBox"/>
          <p:cNvSpPr txBox="1"/>
          <p:nvPr/>
        </p:nvSpPr>
        <p:spPr>
          <a:xfrm>
            <a:off x="2987824" y="2708920"/>
            <a:ext cx="3672408" cy="2062103"/>
          </a:xfrm>
          <a:prstGeom prst="rect">
            <a:avLst/>
          </a:prstGeom>
          <a:solidFill>
            <a:schemeClr val="accent1">
              <a:lumMod val="20000"/>
              <a:lumOff val="80000"/>
            </a:schemeClr>
          </a:solidFill>
        </p:spPr>
        <p:txBody>
          <a:bodyPr wrap="square" rtlCol="0">
            <a:spAutoFit/>
          </a:bodyPr>
          <a:lstStyle/>
          <a:p>
            <a:pPr>
              <a:buFont typeface="Wingdings" pitchFamily="2" charset="2"/>
              <a:buChar char="ü"/>
            </a:pPr>
            <a:r>
              <a:rPr lang="el-GR" sz="1600" dirty="0" smtClean="0"/>
              <a:t>Οφείλονται κυρίως σε μύκητες (ονυχομυκητιάσεις)</a:t>
            </a:r>
          </a:p>
          <a:p>
            <a:pPr>
              <a:buFont typeface="Wingdings" pitchFamily="2" charset="2"/>
              <a:buChar char="ü"/>
            </a:pPr>
            <a:r>
              <a:rPr lang="el-GR" sz="1600" dirty="0" smtClean="0"/>
              <a:t>Πιο συνηθισμένοι αιτιολογικοί παράγοντες είναι τα γένη </a:t>
            </a:r>
            <a:r>
              <a:rPr lang="en-US" sz="1600" i="1" dirty="0" smtClean="0"/>
              <a:t>Trichophyton, </a:t>
            </a:r>
            <a:r>
              <a:rPr lang="en-US" sz="1600" i="1" dirty="0" err="1" smtClean="0"/>
              <a:t>Microsporum</a:t>
            </a:r>
            <a:r>
              <a:rPr lang="en-US" sz="1600" i="1" dirty="0" smtClean="0"/>
              <a:t>, </a:t>
            </a:r>
            <a:r>
              <a:rPr lang="en-US" sz="1600" i="1" dirty="0" err="1" smtClean="0"/>
              <a:t>Epidermophyton</a:t>
            </a:r>
            <a:endParaRPr lang="en-US" sz="1600" i="1" dirty="0" smtClean="0"/>
          </a:p>
          <a:p>
            <a:pPr>
              <a:buFont typeface="Wingdings" pitchFamily="2" charset="2"/>
              <a:buChar char="ü"/>
            </a:pPr>
            <a:r>
              <a:rPr lang="el-GR" sz="1600" dirty="0" smtClean="0"/>
              <a:t>Τα μη δερματόφυτα προκαλούν σπάνια λοιμώξεις κυρίως στους όνυχες των ποδιών</a:t>
            </a:r>
            <a:endParaRPr lang="el-GR" sz="1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28596" y="1643050"/>
            <a:ext cx="4000528" cy="3970318"/>
          </a:xfrm>
          <a:prstGeom prst="rect">
            <a:avLst/>
          </a:prstGeom>
          <a:noFill/>
        </p:spPr>
        <p:txBody>
          <a:bodyPr wrap="square" rtlCol="0">
            <a:spAutoFit/>
          </a:bodyPr>
          <a:lstStyle/>
          <a:p>
            <a:pPr algn="ctr"/>
            <a:r>
              <a:rPr lang="el-GR" b="1" dirty="0" smtClean="0"/>
              <a:t>Συμπτώματα ονυχομυκητίασης</a:t>
            </a:r>
          </a:p>
          <a:p>
            <a:pPr algn="ctr"/>
            <a:endParaRPr lang="el-GR" b="1" dirty="0" smtClean="0"/>
          </a:p>
          <a:p>
            <a:r>
              <a:rPr lang="el-GR" dirty="0" smtClean="0"/>
              <a:t>Στα αρχικά στάδια εμφανίζονται αλλαγές στην υφή και το χρώμα των νυχιών. Τα νύχια εμφανίζονται θαμπά με λευκά ή κίτρινα σημεία στις άκρες τους</a:t>
            </a:r>
          </a:p>
          <a:p>
            <a:r>
              <a:rPr lang="el-GR" dirty="0" smtClean="0"/>
              <a:t>Αν δεν υπάρξει θεραπεία οι βλάβες επεκτείνονται και παρουσιάζεται ανώμαλη πάχυνση του νυχιού, πόνος και συχνά έντονη οσμή</a:t>
            </a:r>
          </a:p>
          <a:p>
            <a:r>
              <a:rPr lang="el-GR" dirty="0" smtClean="0"/>
              <a:t>Οι βλάβες μπορεί να προχωρήσουν μέχρι την ολική καταστροφή του νυχιού ή και την αποκόλλησή του </a:t>
            </a:r>
            <a:endParaRPr lang="el-GR" dirty="0"/>
          </a:p>
        </p:txBody>
      </p:sp>
      <p:pic>
        <p:nvPicPr>
          <p:cNvPr id="261122" name="Picture 2" descr="C:\Documents and Settings\Eleni\Τα έγγραφά μου\Downloads\1.jpg"/>
          <p:cNvPicPr>
            <a:picLocks noChangeAspect="1" noChangeArrowheads="1"/>
          </p:cNvPicPr>
          <p:nvPr/>
        </p:nvPicPr>
        <p:blipFill>
          <a:blip r:embed="rId2" cstate="print"/>
          <a:srcRect/>
          <a:stretch>
            <a:fillRect/>
          </a:stretch>
        </p:blipFill>
        <p:spPr bwMode="auto">
          <a:xfrm>
            <a:off x="5000628" y="1428736"/>
            <a:ext cx="3143232" cy="1857388"/>
          </a:xfrm>
          <a:prstGeom prst="rect">
            <a:avLst/>
          </a:prstGeom>
          <a:noFill/>
        </p:spPr>
      </p:pic>
      <p:pic>
        <p:nvPicPr>
          <p:cNvPr id="5" name="Picture 3" descr="C:\Documents and Settings\Eleni\Τα έγγραφά μου\Downloads\large_03.jpg"/>
          <p:cNvPicPr>
            <a:picLocks noChangeAspect="1" noChangeArrowheads="1"/>
          </p:cNvPicPr>
          <p:nvPr/>
        </p:nvPicPr>
        <p:blipFill>
          <a:blip r:embed="rId3" cstate="print"/>
          <a:srcRect/>
          <a:stretch>
            <a:fillRect/>
          </a:stretch>
        </p:blipFill>
        <p:spPr bwMode="auto">
          <a:xfrm>
            <a:off x="5000628" y="3643314"/>
            <a:ext cx="3167042" cy="2214578"/>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Eleni\Τα έγγραφά μου\Downloads\00001930_standalone.jpg"/>
          <p:cNvPicPr>
            <a:picLocks noChangeAspect="1" noChangeArrowheads="1"/>
          </p:cNvPicPr>
          <p:nvPr/>
        </p:nvPicPr>
        <p:blipFill>
          <a:blip r:embed="rId2" cstate="print"/>
          <a:srcRect/>
          <a:stretch>
            <a:fillRect/>
          </a:stretch>
        </p:blipFill>
        <p:spPr bwMode="auto">
          <a:xfrm>
            <a:off x="2028148" y="642918"/>
            <a:ext cx="5064132" cy="3786214"/>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397000"/>
          <a:ext cx="6096000" cy="366268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Λοιμώξεις ονύχων</a:t>
                      </a:r>
                      <a:endParaRPr lang="el-GR" dirty="0"/>
                    </a:p>
                  </a:txBody>
                  <a:tcPr/>
                </a:tc>
                <a:tc hMerge="1">
                  <a:txBody>
                    <a:bodyPr/>
                    <a:lstStyle/>
                    <a:p>
                      <a:endParaRPr lang="el-GR" dirty="0"/>
                    </a:p>
                  </a:txBody>
                  <a:tcPr/>
                </a:tc>
              </a:tr>
              <a:tr h="370840">
                <a:tc>
                  <a:txBody>
                    <a:bodyPr/>
                    <a:lstStyle/>
                    <a:p>
                      <a:r>
                        <a:rPr lang="el-GR" dirty="0" smtClean="0"/>
                        <a:t>Υπό - ονυχομυκητιάσεις</a:t>
                      </a:r>
                      <a:endParaRPr lang="el-GR" dirty="0"/>
                    </a:p>
                  </a:txBody>
                  <a:tcPr/>
                </a:tc>
                <a:tc>
                  <a:txBody>
                    <a:bodyPr/>
                    <a:lstStyle/>
                    <a:p>
                      <a:r>
                        <a:rPr lang="el-GR" dirty="0" smtClean="0"/>
                        <a:t>Μυκητιάσεις του άκρου όνυχος. Οφείλονται κατά κανόνα στο</a:t>
                      </a:r>
                      <a:r>
                        <a:rPr lang="el-GR" baseline="0" dirty="0" smtClean="0"/>
                        <a:t> </a:t>
                      </a:r>
                      <a:r>
                        <a:rPr lang="en-US" i="1" baseline="0" dirty="0" smtClean="0"/>
                        <a:t>Trichophyton rubrum</a:t>
                      </a:r>
                      <a:r>
                        <a:rPr lang="el-GR" dirty="0" smtClean="0"/>
                        <a:t> </a:t>
                      </a:r>
                      <a:endParaRPr lang="el-GR" dirty="0"/>
                    </a:p>
                  </a:txBody>
                  <a:tcPr/>
                </a:tc>
              </a:tr>
              <a:tr h="370840">
                <a:tc>
                  <a:txBody>
                    <a:bodyPr/>
                    <a:lstStyle/>
                    <a:p>
                      <a:r>
                        <a:rPr lang="el-GR" dirty="0" smtClean="0"/>
                        <a:t>Λευκή επιφανειακή μυκητίαση</a:t>
                      </a:r>
                      <a:endParaRPr lang="el-GR" dirty="0"/>
                    </a:p>
                  </a:txBody>
                  <a:tcPr/>
                </a:tc>
                <a:tc>
                  <a:txBody>
                    <a:bodyPr/>
                    <a:lstStyle/>
                    <a:p>
                      <a:r>
                        <a:rPr lang="el-GR" dirty="0" smtClean="0"/>
                        <a:t>Οφείλονται στους μύκητες: </a:t>
                      </a:r>
                      <a:r>
                        <a:rPr lang="en-US" i="1" dirty="0" smtClean="0"/>
                        <a:t>Trichophyton mentagrophytes</a:t>
                      </a:r>
                    </a:p>
                    <a:p>
                      <a:r>
                        <a:rPr lang="en-US" i="1" dirty="0" smtClean="0"/>
                        <a:t>Aspergillus</a:t>
                      </a:r>
                    </a:p>
                    <a:p>
                      <a:r>
                        <a:rPr lang="en-US" i="1" dirty="0" smtClean="0"/>
                        <a:t>Fusarium </a:t>
                      </a:r>
                      <a:r>
                        <a:rPr lang="el-GR" dirty="0" smtClean="0"/>
                        <a:t> </a:t>
                      </a:r>
                      <a:endParaRPr lang="el-GR" dirty="0"/>
                    </a:p>
                  </a:txBody>
                  <a:tcPr/>
                </a:tc>
              </a:tr>
              <a:tr h="370840">
                <a:tc>
                  <a:txBody>
                    <a:bodyPr/>
                    <a:lstStyle/>
                    <a:p>
                      <a:r>
                        <a:rPr lang="el-GR" dirty="0" smtClean="0"/>
                        <a:t>Εν</a:t>
                      </a:r>
                      <a:r>
                        <a:rPr lang="el-GR" baseline="0" dirty="0" smtClean="0"/>
                        <a:t> τω βάθει υπό- ονυχομυκητιάσεις</a:t>
                      </a:r>
                      <a:endParaRPr lang="el-GR" dirty="0"/>
                    </a:p>
                  </a:txBody>
                  <a:tcPr/>
                </a:tc>
                <a:tc>
                  <a:txBody>
                    <a:bodyPr/>
                    <a:lstStyle/>
                    <a:p>
                      <a:r>
                        <a:rPr lang="el-GR" dirty="0" smtClean="0"/>
                        <a:t>Σπάνια λοίμωξη συνήθως σε ασθενείς με </a:t>
                      </a:r>
                      <a:r>
                        <a:rPr lang="en-US" dirty="0" smtClean="0"/>
                        <a:t>AIDS</a:t>
                      </a:r>
                      <a:r>
                        <a:rPr lang="el-GR" dirty="0" smtClean="0"/>
                        <a:t>. Οφείλονται σε τριχόφυτα</a:t>
                      </a:r>
                      <a:endParaRPr lang="el-GR" dirty="0"/>
                    </a:p>
                  </a:txBody>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Eleni\Τα έγγραφά μου\Downloads\podologosnixianew-500x383.jpg"/>
          <p:cNvPicPr>
            <a:picLocks noChangeAspect="1" noChangeArrowheads="1"/>
          </p:cNvPicPr>
          <p:nvPr/>
        </p:nvPicPr>
        <p:blipFill>
          <a:blip r:embed="rId2" cstate="print"/>
          <a:srcRect/>
          <a:stretch>
            <a:fillRect/>
          </a:stretch>
        </p:blipFill>
        <p:spPr bwMode="auto">
          <a:xfrm>
            <a:off x="0" y="1571612"/>
            <a:ext cx="4762500" cy="3648075"/>
          </a:xfrm>
          <a:prstGeom prst="rect">
            <a:avLst/>
          </a:prstGeom>
          <a:noFill/>
        </p:spPr>
      </p:pic>
      <p:pic>
        <p:nvPicPr>
          <p:cNvPr id="3" name="Picture 4" descr="C:\Documents and Settings\Eleni\Τα έγγραφά μου\Downloads\5.jpg"/>
          <p:cNvPicPr>
            <a:picLocks noChangeAspect="1" noChangeArrowheads="1"/>
          </p:cNvPicPr>
          <p:nvPr/>
        </p:nvPicPr>
        <p:blipFill>
          <a:blip r:embed="rId3" cstate="print"/>
          <a:srcRect/>
          <a:stretch>
            <a:fillRect/>
          </a:stretch>
        </p:blipFill>
        <p:spPr bwMode="auto">
          <a:xfrm>
            <a:off x="4929190" y="1571612"/>
            <a:ext cx="4214810" cy="3643338"/>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ονυχομυκητίασ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Picture 3" descr="C:\Documents and Settings\Eleni\Τα έγγραφά μου\Downloads\αρχείο λήψης (14).jpg"/>
          <p:cNvPicPr>
            <a:picLocks noChangeAspect="1" noChangeArrowheads="1"/>
          </p:cNvPicPr>
          <p:nvPr/>
        </p:nvPicPr>
        <p:blipFill>
          <a:blip r:embed="rId2" cstate="print"/>
          <a:srcRect/>
          <a:stretch>
            <a:fillRect/>
          </a:stretch>
        </p:blipFill>
        <p:spPr bwMode="auto">
          <a:xfrm>
            <a:off x="0" y="2143116"/>
            <a:ext cx="2928926" cy="2786082"/>
          </a:xfrm>
          <a:prstGeom prst="rect">
            <a:avLst/>
          </a:prstGeom>
          <a:noFill/>
        </p:spPr>
      </p:pic>
      <p:pic>
        <p:nvPicPr>
          <p:cNvPr id="6" name="Picture 2" descr="C:\Documents and Settings\Eleni\Τα έγγραφά μου\Downloads\nails3.JPG"/>
          <p:cNvPicPr>
            <a:picLocks noChangeAspect="1" noChangeArrowheads="1"/>
          </p:cNvPicPr>
          <p:nvPr/>
        </p:nvPicPr>
        <p:blipFill>
          <a:blip r:embed="rId3" cstate="print"/>
          <a:srcRect/>
          <a:stretch>
            <a:fillRect/>
          </a:stretch>
        </p:blipFill>
        <p:spPr bwMode="auto">
          <a:xfrm>
            <a:off x="3143240" y="2143116"/>
            <a:ext cx="2143140" cy="2714644"/>
          </a:xfrm>
          <a:prstGeom prst="rect">
            <a:avLst/>
          </a:prstGeom>
          <a:noFill/>
        </p:spPr>
      </p:pic>
      <p:pic>
        <p:nvPicPr>
          <p:cNvPr id="7" name="Picture 4" descr="C:\Documents and Settings\Eleni\Τα έγγραφά μου\Downloads\00002595_standalone.jpg"/>
          <p:cNvPicPr>
            <a:picLocks noChangeAspect="1" noChangeArrowheads="1"/>
          </p:cNvPicPr>
          <p:nvPr/>
        </p:nvPicPr>
        <p:blipFill>
          <a:blip r:embed="rId4" cstate="print"/>
          <a:srcRect/>
          <a:stretch>
            <a:fillRect/>
          </a:stretch>
        </p:blipFill>
        <p:spPr bwMode="auto">
          <a:xfrm>
            <a:off x="5643570" y="2285992"/>
            <a:ext cx="3309918" cy="2643206"/>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53168" y="2042876"/>
            <a:ext cx="3714776" cy="160043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a:t>
            </a:r>
          </a:p>
          <a:p>
            <a:pPr>
              <a:buFont typeface="Wingdings" pitchFamily="2" charset="2"/>
              <a:buChar char="Ø"/>
            </a:pPr>
            <a:r>
              <a:rPr lang="el-GR" sz="1600" dirty="0" smtClean="0"/>
              <a:t>Λήψη δείγματος ονύχων</a:t>
            </a:r>
          </a:p>
          <a:p>
            <a:pPr>
              <a:buFont typeface="Wingdings" pitchFamily="2" charset="2"/>
              <a:buChar char="Ø"/>
            </a:pPr>
            <a:r>
              <a:rPr lang="el-GR" sz="1600" dirty="0" smtClean="0"/>
              <a:t>Άμεση μικροσκόπηση για ανίχνευση υφών</a:t>
            </a:r>
          </a:p>
          <a:p>
            <a:pPr>
              <a:buFont typeface="Wingdings" pitchFamily="2" charset="2"/>
              <a:buChar char="Ø"/>
            </a:pPr>
            <a:r>
              <a:rPr lang="el-GR" sz="1600" dirty="0" smtClean="0"/>
              <a:t>Καλλιέργεια σε κατάλληλα θρεπτικά υλικά</a:t>
            </a:r>
            <a:endParaRPr lang="el-GR" sz="1600" dirty="0"/>
          </a:p>
        </p:txBody>
      </p:sp>
      <p:sp>
        <p:nvSpPr>
          <p:cNvPr id="3" name="2 - TextBox"/>
          <p:cNvSpPr txBox="1"/>
          <p:nvPr/>
        </p:nvSpPr>
        <p:spPr>
          <a:xfrm>
            <a:off x="4572000" y="2014389"/>
            <a:ext cx="3600400" cy="1846659"/>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Θεραπεία </a:t>
            </a:r>
          </a:p>
          <a:p>
            <a:r>
              <a:rPr lang="el-GR" sz="1600" dirty="0" smtClean="0"/>
              <a:t>Επιφανειακές ονυχομυκητιάσεις:</a:t>
            </a:r>
            <a:r>
              <a:rPr lang="el-GR" sz="1600" b="1" dirty="0" smtClean="0"/>
              <a:t> </a:t>
            </a:r>
          </a:p>
          <a:p>
            <a:r>
              <a:rPr lang="el-GR" sz="1600" dirty="0" smtClean="0"/>
              <a:t>Τοπική χρήση </a:t>
            </a:r>
            <a:r>
              <a:rPr lang="el-GR" sz="1600" dirty="0" err="1" smtClean="0"/>
              <a:t>μικοναζόλης</a:t>
            </a:r>
            <a:r>
              <a:rPr lang="el-GR" sz="1600" dirty="0" smtClean="0"/>
              <a:t>, </a:t>
            </a:r>
            <a:r>
              <a:rPr lang="el-GR" sz="1600" dirty="0" err="1" smtClean="0"/>
              <a:t>πρακοναζόλης</a:t>
            </a:r>
            <a:r>
              <a:rPr lang="el-GR" sz="1600" dirty="0" smtClean="0"/>
              <a:t> και </a:t>
            </a:r>
            <a:r>
              <a:rPr lang="el-GR" sz="1600" dirty="0" err="1" smtClean="0"/>
              <a:t>τερμπιναφίνης</a:t>
            </a:r>
            <a:endParaRPr lang="el-GR" sz="1600" dirty="0" smtClean="0"/>
          </a:p>
          <a:p>
            <a:endParaRPr lang="el-GR" sz="1600" dirty="0" smtClean="0"/>
          </a:p>
          <a:p>
            <a:r>
              <a:rPr lang="el-GR" sz="1600" dirty="0" smtClean="0"/>
              <a:t>Εν τω βάθει ονυχομυκητιάσεις:</a:t>
            </a:r>
          </a:p>
          <a:p>
            <a:r>
              <a:rPr lang="el-GR" sz="1600" dirty="0" err="1" smtClean="0"/>
              <a:t>Γκριζεοοφουλβίνη</a:t>
            </a:r>
            <a:r>
              <a:rPr lang="el-GR" sz="1600" dirty="0" smtClean="0"/>
              <a:t> από το στόμα</a:t>
            </a:r>
            <a:endParaRPr lang="el-G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2140064"/>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gridSpan="3">
                  <a:txBody>
                    <a:bodyPr/>
                    <a:lstStyle/>
                    <a:p>
                      <a:pPr algn="ctr"/>
                      <a:r>
                        <a:rPr lang="el-GR" dirty="0" smtClean="0"/>
                        <a:t>Σύσταση</a:t>
                      </a:r>
                      <a:r>
                        <a:rPr lang="el-GR" baseline="0" dirty="0" smtClean="0"/>
                        <a:t> ΕΝΥ σε σύγκριση με τον ορό του αίματος</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endParaRPr lang="el-GR"/>
                    </a:p>
                  </a:txBody>
                  <a:tcPr/>
                </a:tc>
                <a:tc>
                  <a:txBody>
                    <a:bodyPr/>
                    <a:lstStyle/>
                    <a:p>
                      <a:pPr algn="ctr"/>
                      <a:r>
                        <a:rPr lang="el-GR" b="1" dirty="0" smtClean="0"/>
                        <a:t>ΕΝΥ</a:t>
                      </a:r>
                      <a:endParaRPr lang="el-GR" b="1" dirty="0"/>
                    </a:p>
                  </a:txBody>
                  <a:tcPr/>
                </a:tc>
                <a:tc>
                  <a:txBody>
                    <a:bodyPr/>
                    <a:lstStyle/>
                    <a:p>
                      <a:pPr algn="ctr"/>
                      <a:r>
                        <a:rPr lang="el-GR" b="1" dirty="0" smtClean="0"/>
                        <a:t>Ορός </a:t>
                      </a:r>
                      <a:endParaRPr lang="el-GR" b="1" dirty="0"/>
                    </a:p>
                  </a:txBody>
                  <a:tcPr/>
                </a:tc>
              </a:tr>
              <a:tr h="370840">
                <a:tc>
                  <a:txBody>
                    <a:bodyPr/>
                    <a:lstStyle/>
                    <a:p>
                      <a:pPr algn="ctr"/>
                      <a:r>
                        <a:rPr lang="el-GR" dirty="0" smtClean="0"/>
                        <a:t>Νερό %</a:t>
                      </a:r>
                      <a:endParaRPr lang="el-GR" dirty="0"/>
                    </a:p>
                  </a:txBody>
                  <a:tcPr/>
                </a:tc>
                <a:tc>
                  <a:txBody>
                    <a:bodyPr/>
                    <a:lstStyle/>
                    <a:p>
                      <a:pPr algn="ctr"/>
                      <a:r>
                        <a:rPr lang="el-GR" dirty="0" smtClean="0"/>
                        <a:t>99</a:t>
                      </a:r>
                      <a:endParaRPr lang="el-GR" dirty="0"/>
                    </a:p>
                  </a:txBody>
                  <a:tcPr/>
                </a:tc>
                <a:tc>
                  <a:txBody>
                    <a:bodyPr/>
                    <a:lstStyle/>
                    <a:p>
                      <a:pPr algn="ctr"/>
                      <a:r>
                        <a:rPr lang="el-GR" dirty="0" smtClean="0"/>
                        <a:t>93</a:t>
                      </a:r>
                      <a:endParaRPr lang="el-GR" dirty="0"/>
                    </a:p>
                  </a:txBody>
                  <a:tcPr/>
                </a:tc>
              </a:tr>
              <a:tr h="370840">
                <a:tc>
                  <a:txBody>
                    <a:bodyPr/>
                    <a:lstStyle/>
                    <a:p>
                      <a:pPr algn="ctr"/>
                      <a:r>
                        <a:rPr lang="el-GR" dirty="0" smtClean="0"/>
                        <a:t>Πρωτεΐνη</a:t>
                      </a:r>
                      <a:r>
                        <a:rPr lang="el-GR" baseline="0" dirty="0" smtClean="0"/>
                        <a:t> </a:t>
                      </a:r>
                      <a:r>
                        <a:rPr lang="en-US" baseline="0" dirty="0" smtClean="0"/>
                        <a:t>(mg/dl)</a:t>
                      </a:r>
                      <a:endParaRPr lang="el-GR" dirty="0"/>
                    </a:p>
                  </a:txBody>
                  <a:tcPr/>
                </a:tc>
                <a:tc>
                  <a:txBody>
                    <a:bodyPr/>
                    <a:lstStyle/>
                    <a:p>
                      <a:pPr algn="ctr"/>
                      <a:r>
                        <a:rPr lang="en-US" dirty="0" smtClean="0"/>
                        <a:t>35</a:t>
                      </a:r>
                      <a:endParaRPr lang="el-GR" dirty="0"/>
                    </a:p>
                  </a:txBody>
                  <a:tcPr/>
                </a:tc>
                <a:tc>
                  <a:txBody>
                    <a:bodyPr/>
                    <a:lstStyle/>
                    <a:p>
                      <a:pPr algn="ctr"/>
                      <a:r>
                        <a:rPr lang="en-US" dirty="0" smtClean="0"/>
                        <a:t>7000</a:t>
                      </a:r>
                      <a:endParaRPr lang="el-GR" dirty="0"/>
                    </a:p>
                  </a:txBody>
                  <a:tcPr/>
                </a:tc>
              </a:tr>
              <a:tr h="370840">
                <a:tc>
                  <a:txBody>
                    <a:bodyPr/>
                    <a:lstStyle/>
                    <a:p>
                      <a:pPr algn="ctr"/>
                      <a:r>
                        <a:rPr lang="el-GR" dirty="0" smtClean="0"/>
                        <a:t>Γλυκόζη </a:t>
                      </a:r>
                      <a:r>
                        <a:rPr lang="en-US" dirty="0" smtClean="0"/>
                        <a:t>(mg/dl)</a:t>
                      </a:r>
                      <a:endParaRPr lang="el-GR" dirty="0"/>
                    </a:p>
                  </a:txBody>
                  <a:tcPr/>
                </a:tc>
                <a:tc>
                  <a:txBody>
                    <a:bodyPr/>
                    <a:lstStyle/>
                    <a:p>
                      <a:pPr algn="ctr"/>
                      <a:r>
                        <a:rPr lang="en-US" dirty="0" smtClean="0"/>
                        <a:t>60</a:t>
                      </a:r>
                      <a:endParaRPr lang="el-GR" dirty="0"/>
                    </a:p>
                  </a:txBody>
                  <a:tcPr/>
                </a:tc>
                <a:tc>
                  <a:txBody>
                    <a:bodyPr/>
                    <a:lstStyle/>
                    <a:p>
                      <a:pPr algn="ctr"/>
                      <a:r>
                        <a:rPr lang="en-US" dirty="0" smtClean="0"/>
                        <a:t>90</a:t>
                      </a:r>
                      <a:endParaRPr lang="el-GR" dirty="0"/>
                    </a:p>
                  </a:txBody>
                  <a:tcPr/>
                </a:tc>
              </a:tr>
              <a:tr h="370840">
                <a:tc>
                  <a:txBody>
                    <a:bodyPr/>
                    <a:lstStyle/>
                    <a:p>
                      <a:pPr algn="ctr"/>
                      <a:r>
                        <a:rPr lang="en-US" dirty="0" smtClean="0"/>
                        <a:t>pH</a:t>
                      </a:r>
                      <a:endParaRPr lang="el-GR" dirty="0"/>
                    </a:p>
                  </a:txBody>
                  <a:tcPr/>
                </a:tc>
                <a:tc>
                  <a:txBody>
                    <a:bodyPr/>
                    <a:lstStyle/>
                    <a:p>
                      <a:pPr algn="ctr"/>
                      <a:r>
                        <a:rPr lang="en-US" dirty="0" smtClean="0"/>
                        <a:t>7,33</a:t>
                      </a:r>
                      <a:endParaRPr lang="el-GR" dirty="0"/>
                    </a:p>
                  </a:txBody>
                  <a:tcPr/>
                </a:tc>
                <a:tc>
                  <a:txBody>
                    <a:bodyPr/>
                    <a:lstStyle/>
                    <a:p>
                      <a:pPr algn="ctr"/>
                      <a:r>
                        <a:rPr lang="en-US" dirty="0" smtClean="0"/>
                        <a:t>7,40</a:t>
                      </a:r>
                      <a:endParaRPr lang="el-GR" dirty="0"/>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483768" y="2132856"/>
            <a:ext cx="4429156" cy="707886"/>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sz="2000" dirty="0" smtClean="0">
                <a:solidFill>
                  <a:schemeClr val="bg1"/>
                </a:solidFill>
              </a:rPr>
              <a:t>Εξέταση οφθαλμικού εκκρίματος- εξέταση πύου και υγρών</a:t>
            </a:r>
            <a:endParaRPr lang="el-GR" sz="2000" dirty="0">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οφθαλμικός βολβός"/>
          <p:cNvPicPr>
            <a:picLocks noChangeAspect="1" noChangeArrowheads="1"/>
          </p:cNvPicPr>
          <p:nvPr/>
        </p:nvPicPr>
        <p:blipFill>
          <a:blip r:embed="rId2" cstate="print"/>
          <a:srcRect/>
          <a:stretch>
            <a:fillRect/>
          </a:stretch>
        </p:blipFill>
        <p:spPr bwMode="auto">
          <a:xfrm>
            <a:off x="3923928" y="692696"/>
            <a:ext cx="4895850" cy="5524500"/>
          </a:xfrm>
          <a:prstGeom prst="rect">
            <a:avLst/>
          </a:prstGeom>
          <a:noFill/>
        </p:spPr>
      </p:pic>
      <p:sp>
        <p:nvSpPr>
          <p:cNvPr id="3" name="2 - TextBox"/>
          <p:cNvSpPr txBox="1"/>
          <p:nvPr/>
        </p:nvSpPr>
        <p:spPr>
          <a:xfrm>
            <a:off x="251520" y="1052736"/>
            <a:ext cx="3384376"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 επιπεφυκώς καλύπτει το βολβό μέσα από τα βλέφαρα και αποτελείται από τον βλεφαρικό και τον </a:t>
            </a:r>
            <a:r>
              <a:rPr lang="el-GR" sz="1600" dirty="0" err="1" smtClean="0"/>
              <a:t>βολβικό</a:t>
            </a:r>
            <a:r>
              <a:rPr lang="el-GR" sz="1600" dirty="0" smtClean="0"/>
              <a:t>.</a:t>
            </a:r>
          </a:p>
          <a:p>
            <a:r>
              <a:rPr lang="el-GR" sz="1600" dirty="0" smtClean="0"/>
              <a:t>Τα δάκρυα διατηρούν τον επιπεφυκότα υγρό και περιέχουν ένζυμα, αντισώματα, β-</a:t>
            </a:r>
            <a:r>
              <a:rPr lang="el-GR" sz="1600" dirty="0" err="1" smtClean="0"/>
              <a:t>λυσίνη</a:t>
            </a:r>
            <a:r>
              <a:rPr lang="el-GR" sz="1600" dirty="0" smtClean="0"/>
              <a:t> και άλλους παράγοντες με αντιμικροβιακή δράση.</a:t>
            </a:r>
          </a:p>
          <a:p>
            <a:r>
              <a:rPr lang="el-GR" sz="1600" dirty="0" smtClean="0"/>
              <a:t>Η φυσιολογική χλωρίδα του οφθαλμού </a:t>
            </a:r>
            <a:r>
              <a:rPr lang="el-GR" sz="1600" dirty="0" err="1" smtClean="0"/>
              <a:t>αναστέλει</a:t>
            </a:r>
            <a:r>
              <a:rPr lang="el-GR" sz="1600" dirty="0" smtClean="0"/>
              <a:t> την ανάπτυξη άλλων μικροοργανισμών.</a:t>
            </a:r>
          </a:p>
          <a:p>
            <a:r>
              <a:rPr lang="el-GR" sz="1600" dirty="0" smtClean="0"/>
              <a:t>Οποιαδήποτε λύση της συνέχειας του επιθηλίου του επιπεφυκότα ή του αμφιβληστροειδή μπορεί να αποτελέσει πύλη εισόδου των μικροβίων.</a:t>
            </a:r>
          </a:p>
          <a:p>
            <a:r>
              <a:rPr lang="el-GR" sz="1600" dirty="0" smtClean="0"/>
              <a:t>Λοίμωξη του οφθαλμού μπορεί να προκαλέσει οποιοσδήποτε μικροοργανισμός, βακτήριο, ιός, παράσιτο ή μύκητας</a:t>
            </a:r>
            <a:endParaRPr lang="el-GR" sz="16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35696" y="980728"/>
            <a:ext cx="5448098" cy="550920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Λοιμώξεις οφθαλμού</a:t>
            </a:r>
          </a:p>
          <a:p>
            <a:pPr algn="ctr"/>
            <a:endParaRPr lang="el-GR" sz="1600" b="1" dirty="0" smtClean="0"/>
          </a:p>
          <a:p>
            <a:r>
              <a:rPr lang="el-GR" sz="1600" b="1" dirty="0" smtClean="0"/>
              <a:t>Επιπεφυκίτιδες:</a:t>
            </a:r>
            <a:r>
              <a:rPr lang="el-GR" sz="1600" dirty="0" smtClean="0"/>
              <a:t> φλεγμονή του επιπεφυκότα. Διακρίνεται σε οξεία και χρόνια. Συμπτώματα: ερυθρότητα, διάταση των αιμοφόρων αγγείων, πόνο, δακρύρροια. Συχνά συνυπάρχουν κολλώδεις εκκρίσεις κνησμός και αίσθημα καύσου ή ξένου σώματος. Συνήθη αίτια βακτήρια και ιοί </a:t>
            </a:r>
          </a:p>
          <a:p>
            <a:endParaRPr lang="el-GR" sz="1600" dirty="0" smtClean="0"/>
          </a:p>
          <a:p>
            <a:r>
              <a:rPr lang="el-GR" sz="1600" b="1" dirty="0" smtClean="0"/>
              <a:t>Βλεφαρίτιδες:</a:t>
            </a:r>
            <a:r>
              <a:rPr lang="el-GR" sz="1600" dirty="0" smtClean="0"/>
              <a:t> φλεγμονή των βλεφάρων. Συμπτώματα: ερεθισμός, ερυθρότητα, δακρύρροια. Μπορεί να συνυπάρχει με επιπεφυκίτιδα και προκαλείται από τους ίδιους μικροοργανισμούς.</a:t>
            </a:r>
          </a:p>
          <a:p>
            <a:r>
              <a:rPr lang="el-GR" sz="1600" dirty="0" smtClean="0"/>
              <a:t> </a:t>
            </a:r>
          </a:p>
          <a:p>
            <a:r>
              <a:rPr lang="el-GR" sz="1600" b="1" dirty="0" err="1" smtClean="0"/>
              <a:t>Αμφιβληστροειδίτιδες</a:t>
            </a:r>
            <a:r>
              <a:rPr lang="el-GR" sz="1600" b="1" dirty="0" smtClean="0"/>
              <a:t> (κερατίτιδες): </a:t>
            </a:r>
            <a:r>
              <a:rPr lang="el-GR" sz="1600" dirty="0" smtClean="0"/>
              <a:t>φλεγμονή του κερατοειδούς. Πόνος, ερυθρότητα, θόλωση της όρασης, εκκρίσεις κ.α. σημαντικότερη συνέπεια η θόλωση του κερατοειδούς. Η οξεία κερατίτιδα προκαλείται συνήθως από ψευδομονάδα και τον χρυσίζοντα σταφυλόκοκκο που μπορεί να προκαλέσουν σε λίγες ώρες διάτρηση του αμφιβληστροειδούς και απώλεια της όρασης. Συνήθως οι μολύνσεις γίνονται σε ασθενείς που φορούν για πολλές ώρες φακούς επαφής. </a:t>
            </a:r>
            <a:endParaRPr lang="el-GR" sz="1600" b="1"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32214" y="1250751"/>
            <a:ext cx="5304082"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Λοιμώξεις οφθαλμού</a:t>
            </a:r>
          </a:p>
          <a:p>
            <a:pPr algn="ctr"/>
            <a:endParaRPr lang="el-GR" sz="1600" b="1" dirty="0" smtClean="0"/>
          </a:p>
          <a:p>
            <a:r>
              <a:rPr lang="el-GR" sz="1600" b="1" dirty="0" smtClean="0"/>
              <a:t>Σκληρίτιδες ή επισκληρίτιδες</a:t>
            </a:r>
            <a:r>
              <a:rPr lang="el-GR" sz="1600" dirty="0" smtClean="0"/>
              <a:t>: φλεγμονή του σκληρού χιτώνα του οφθαλμού. Ο σκληρός χιτώνας αποτελείται από ίνες κολλαγόνου και ελάχιστοι μικροοργανισμοί μπορούν να τον διαπεράσουν. Τέτοια μικρόβια είναι τα βακτήρια </a:t>
            </a:r>
            <a:r>
              <a:rPr lang="en-US" sz="1600" i="1" dirty="0" smtClean="0"/>
              <a:t>Staphylococcus aureus, Pseudomonas aeruginosa, Streptococcus pneumonia, Serratia </a:t>
            </a:r>
            <a:r>
              <a:rPr lang="en-US" sz="1600" i="1" dirty="0" err="1" smtClean="0"/>
              <a:t>marcescens</a:t>
            </a:r>
            <a:r>
              <a:rPr lang="en-US" sz="1600" i="1" dirty="0" smtClean="0"/>
              <a:t>. </a:t>
            </a:r>
            <a:r>
              <a:rPr lang="el-GR" sz="1600" i="1" dirty="0" smtClean="0"/>
              <a:t> </a:t>
            </a:r>
            <a:r>
              <a:rPr lang="el-GR" sz="1600" dirty="0" smtClean="0"/>
              <a:t>Τα μυκοβακτηρίδια αποτελούν αίτιο χρόνιων φλεγμονών.</a:t>
            </a:r>
          </a:p>
          <a:p>
            <a:r>
              <a:rPr lang="el-GR" sz="1600" dirty="0" smtClean="0"/>
              <a:t> </a:t>
            </a:r>
            <a:endParaRPr lang="el-GR" sz="1600" b="1" i="1" dirty="0" smtClean="0"/>
          </a:p>
          <a:p>
            <a:r>
              <a:rPr lang="el-GR" sz="1600" b="1" dirty="0" err="1" smtClean="0"/>
              <a:t>Ενδοφθαλμίτιδες</a:t>
            </a:r>
            <a:r>
              <a:rPr lang="el-GR" sz="1600" b="1" dirty="0" smtClean="0"/>
              <a:t>:  </a:t>
            </a:r>
            <a:r>
              <a:rPr lang="el-GR" sz="1600" dirty="0" smtClean="0"/>
              <a:t>λοίμωξη του εσωτερικού του οφθαλμού από βακτήρια ή μύκητες. Τα μικρόβια εισέρχονται στο μάτι μετά από τραυματισμό, χειρουργική επέμβαση στον οφθαλμό ή αιματογενώς. Συμπτώματα: συλλογή πύου στο μάτι, ερυθρότητα, πόνος, οίδημα των βλεφάρων, μείωση της όρασης</a:t>
            </a:r>
          </a:p>
          <a:p>
            <a:endParaRPr lang="el-GR" sz="1600" dirty="0" smtClean="0"/>
          </a:p>
          <a:p>
            <a:r>
              <a:rPr lang="el-GR" sz="1600" dirty="0" smtClean="0"/>
              <a:t>Μικροβιακή μόλυνση μπορεί να υπάρξει επίσης στους δακρυϊκούς αδένες και σε άλλες περιοχές του οφθαλμού.</a:t>
            </a:r>
            <a:endParaRPr lang="el-GR" sz="16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C:\Documents and Settings\Eleni\Τα έγγραφά μου\Downloads\img183.jpg"/>
          <p:cNvPicPr>
            <a:picLocks noChangeAspect="1" noChangeArrowheads="1"/>
          </p:cNvPicPr>
          <p:nvPr/>
        </p:nvPicPr>
        <p:blipFill>
          <a:blip r:embed="rId2" cstate="print"/>
          <a:srcRect/>
          <a:stretch>
            <a:fillRect/>
          </a:stretch>
        </p:blipFill>
        <p:spPr bwMode="auto">
          <a:xfrm>
            <a:off x="4357686" y="3714752"/>
            <a:ext cx="2928958" cy="1857388"/>
          </a:xfrm>
          <a:prstGeom prst="rect">
            <a:avLst/>
          </a:prstGeom>
          <a:noFill/>
        </p:spPr>
      </p:pic>
      <p:sp>
        <p:nvSpPr>
          <p:cNvPr id="3" name="2 - TextBox"/>
          <p:cNvSpPr txBox="1"/>
          <p:nvPr/>
        </p:nvSpPr>
        <p:spPr>
          <a:xfrm>
            <a:off x="4429124" y="5643578"/>
            <a:ext cx="2857520" cy="307777"/>
          </a:xfrm>
          <a:prstGeom prst="rect">
            <a:avLst/>
          </a:prstGeom>
          <a:noFill/>
        </p:spPr>
        <p:txBody>
          <a:bodyPr wrap="square" rtlCol="0">
            <a:spAutoFit/>
          </a:bodyPr>
          <a:lstStyle/>
          <a:p>
            <a:pPr algn="ctr"/>
            <a:r>
              <a:rPr lang="el-GR" sz="1400" dirty="0" err="1" smtClean="0"/>
              <a:t>Ενδοφθαλμίτιδα</a:t>
            </a:r>
            <a:r>
              <a:rPr lang="el-GR" sz="1400" dirty="0" smtClean="0"/>
              <a:t> </a:t>
            </a:r>
            <a:endParaRPr lang="el-GR" sz="1400" dirty="0"/>
          </a:p>
        </p:txBody>
      </p:sp>
      <p:pic>
        <p:nvPicPr>
          <p:cNvPr id="263171" name="Picture 3" descr="C:\Documents and Settings\Eleni\Τα έγγραφά μου\Downloads\09067epipefykitida-1.jpg"/>
          <p:cNvPicPr>
            <a:picLocks noChangeAspect="1" noChangeArrowheads="1"/>
          </p:cNvPicPr>
          <p:nvPr/>
        </p:nvPicPr>
        <p:blipFill>
          <a:blip r:embed="rId3" cstate="print"/>
          <a:srcRect/>
          <a:stretch>
            <a:fillRect/>
          </a:stretch>
        </p:blipFill>
        <p:spPr bwMode="auto">
          <a:xfrm>
            <a:off x="857224" y="1214422"/>
            <a:ext cx="2943216" cy="1857388"/>
          </a:xfrm>
          <a:prstGeom prst="rect">
            <a:avLst/>
          </a:prstGeom>
          <a:noFill/>
        </p:spPr>
      </p:pic>
      <p:sp>
        <p:nvSpPr>
          <p:cNvPr id="5" name="4 - TextBox"/>
          <p:cNvSpPr txBox="1"/>
          <p:nvPr/>
        </p:nvSpPr>
        <p:spPr>
          <a:xfrm>
            <a:off x="857224" y="3121223"/>
            <a:ext cx="2857520" cy="307777"/>
          </a:xfrm>
          <a:prstGeom prst="rect">
            <a:avLst/>
          </a:prstGeom>
          <a:noFill/>
        </p:spPr>
        <p:txBody>
          <a:bodyPr wrap="square" rtlCol="0">
            <a:spAutoFit/>
          </a:bodyPr>
          <a:lstStyle/>
          <a:p>
            <a:pPr algn="ctr"/>
            <a:r>
              <a:rPr lang="el-GR" sz="1400" dirty="0" smtClean="0"/>
              <a:t>Επιπεφυκίτιδα </a:t>
            </a:r>
            <a:endParaRPr lang="el-GR" sz="1400" dirty="0"/>
          </a:p>
        </p:txBody>
      </p:sp>
      <p:pic>
        <p:nvPicPr>
          <p:cNvPr id="263172" name="Picture 4" descr="C:\Documents and Settings\Eleni\Τα έγγραφά μου\Downloads\EyeHealthDisease_Blepharitis-666x399.jpg"/>
          <p:cNvPicPr>
            <a:picLocks noChangeAspect="1" noChangeArrowheads="1"/>
          </p:cNvPicPr>
          <p:nvPr/>
        </p:nvPicPr>
        <p:blipFill>
          <a:blip r:embed="rId4" cstate="print"/>
          <a:srcRect/>
          <a:stretch>
            <a:fillRect/>
          </a:stretch>
        </p:blipFill>
        <p:spPr bwMode="auto">
          <a:xfrm>
            <a:off x="4286248" y="1142984"/>
            <a:ext cx="2928958" cy="1928826"/>
          </a:xfrm>
          <a:prstGeom prst="rect">
            <a:avLst/>
          </a:prstGeom>
          <a:noFill/>
        </p:spPr>
      </p:pic>
      <p:sp>
        <p:nvSpPr>
          <p:cNvPr id="7" name="6 - TextBox"/>
          <p:cNvSpPr txBox="1"/>
          <p:nvPr/>
        </p:nvSpPr>
        <p:spPr>
          <a:xfrm>
            <a:off x="4286248" y="3121223"/>
            <a:ext cx="2928958" cy="307777"/>
          </a:xfrm>
          <a:prstGeom prst="rect">
            <a:avLst/>
          </a:prstGeom>
          <a:noFill/>
        </p:spPr>
        <p:txBody>
          <a:bodyPr wrap="square" rtlCol="0">
            <a:spAutoFit/>
          </a:bodyPr>
          <a:lstStyle/>
          <a:p>
            <a:pPr algn="ctr"/>
            <a:r>
              <a:rPr lang="el-GR" sz="1400" dirty="0" smtClean="0"/>
              <a:t>Βλεφαρίτιδα </a:t>
            </a:r>
            <a:endParaRPr lang="el-GR" sz="1400" dirty="0"/>
          </a:p>
        </p:txBody>
      </p:sp>
      <p:pic>
        <p:nvPicPr>
          <p:cNvPr id="263173" name="Picture 5" descr="C:\Documents and Settings\Eleni\Τα έγγραφά μου\Downloads\image138.jpg"/>
          <p:cNvPicPr>
            <a:picLocks noChangeAspect="1" noChangeArrowheads="1"/>
          </p:cNvPicPr>
          <p:nvPr/>
        </p:nvPicPr>
        <p:blipFill>
          <a:blip r:embed="rId5" cstate="print"/>
          <a:srcRect/>
          <a:stretch>
            <a:fillRect/>
          </a:stretch>
        </p:blipFill>
        <p:spPr bwMode="auto">
          <a:xfrm>
            <a:off x="857224" y="3690948"/>
            <a:ext cx="2928958" cy="1881192"/>
          </a:xfrm>
          <a:prstGeom prst="rect">
            <a:avLst/>
          </a:prstGeom>
          <a:noFill/>
        </p:spPr>
      </p:pic>
      <p:sp>
        <p:nvSpPr>
          <p:cNvPr id="9" name="8 - TextBox"/>
          <p:cNvSpPr txBox="1"/>
          <p:nvPr/>
        </p:nvSpPr>
        <p:spPr>
          <a:xfrm>
            <a:off x="785786" y="5643578"/>
            <a:ext cx="3000396" cy="307777"/>
          </a:xfrm>
          <a:prstGeom prst="rect">
            <a:avLst/>
          </a:prstGeom>
          <a:noFill/>
        </p:spPr>
        <p:txBody>
          <a:bodyPr wrap="square" rtlCol="0">
            <a:spAutoFit/>
          </a:bodyPr>
          <a:lstStyle/>
          <a:p>
            <a:pPr algn="ctr"/>
            <a:r>
              <a:rPr lang="el-GR" sz="1400" dirty="0" smtClean="0"/>
              <a:t>Κερατίτιδα </a:t>
            </a:r>
            <a:endParaRPr lang="el-GR" sz="1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C:\Documents and Settings\Eleni\Τα έγγραφά μου\Downloads\hry6ujtukf-666x399.jpg"/>
          <p:cNvPicPr>
            <a:picLocks noChangeAspect="1" noChangeArrowheads="1"/>
          </p:cNvPicPr>
          <p:nvPr/>
        </p:nvPicPr>
        <p:blipFill>
          <a:blip r:embed="rId2" cstate="print"/>
          <a:srcRect/>
          <a:stretch>
            <a:fillRect/>
          </a:stretch>
        </p:blipFill>
        <p:spPr bwMode="auto">
          <a:xfrm>
            <a:off x="0" y="642918"/>
            <a:ext cx="6343650" cy="3800475"/>
          </a:xfrm>
          <a:prstGeom prst="rect">
            <a:avLst/>
          </a:prstGeom>
          <a:noFill/>
        </p:spPr>
      </p:pic>
      <p:pic>
        <p:nvPicPr>
          <p:cNvPr id="262147" name="Picture 3" descr="C:\Documents and Settings\Eleni\Τα έγγραφά μου\Downloads\Untitled-1-15.png"/>
          <p:cNvPicPr>
            <a:picLocks noChangeAspect="1" noChangeArrowheads="1"/>
          </p:cNvPicPr>
          <p:nvPr/>
        </p:nvPicPr>
        <p:blipFill>
          <a:blip r:embed="rId3" cstate="print"/>
          <a:srcRect/>
          <a:stretch>
            <a:fillRect/>
          </a:stretch>
        </p:blipFill>
        <p:spPr bwMode="auto">
          <a:xfrm>
            <a:off x="2643174" y="4500570"/>
            <a:ext cx="5229225" cy="177165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19672" y="836712"/>
            <a:ext cx="5832648"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Διάγνωση οφθαλμικών λοιμώξεων</a:t>
            </a:r>
            <a:endParaRPr lang="el-GR" b="1" dirty="0">
              <a:solidFill>
                <a:schemeClr val="bg1"/>
              </a:solidFill>
            </a:endParaRPr>
          </a:p>
        </p:txBody>
      </p:sp>
      <p:sp>
        <p:nvSpPr>
          <p:cNvPr id="5" name="4 - TextBox"/>
          <p:cNvSpPr txBox="1"/>
          <p:nvPr/>
        </p:nvSpPr>
        <p:spPr>
          <a:xfrm>
            <a:off x="1619672" y="1406381"/>
            <a:ext cx="5832648" cy="526297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1. Λήψη δείγματος:</a:t>
            </a:r>
          </a:p>
          <a:p>
            <a:r>
              <a:rPr lang="el-GR" sz="1600" dirty="0" smtClean="0"/>
              <a:t>Το δείγμα πρέπει να λαμβάνεται μέσα σε 24-48 ώρες από την εμφάνιση των συμπτωμάτων για τις βακτηριακές και 3-7 ημέρες για τις ιικές λοιμώξεις και πριν από την χορήγηση αντιβιοτικών.</a:t>
            </a:r>
          </a:p>
          <a:p>
            <a:r>
              <a:rPr lang="el-GR" sz="1600" dirty="0" smtClean="0"/>
              <a:t>Το δείγμα λαμβάνεται από την σημείο που φλεγμαίνει με στυλεό </a:t>
            </a:r>
            <a:r>
              <a:rPr lang="en-US" sz="1600" dirty="0" smtClean="0"/>
              <a:t>darcon</a:t>
            </a:r>
            <a:r>
              <a:rPr lang="el-GR" sz="1600" dirty="0" smtClean="0"/>
              <a:t> . Υγρό από τον οφθαλμό λαμβάνεται απ ευθείας από τον οφθαλμίατρο ή μετά από έκπλυση του υαλοειδούς.</a:t>
            </a:r>
          </a:p>
          <a:p>
            <a:endParaRPr lang="el-GR" sz="1600" dirty="0" smtClean="0"/>
          </a:p>
          <a:p>
            <a:r>
              <a:rPr lang="el-GR" sz="1600" b="1" dirty="0" smtClean="0"/>
              <a:t>2. Καλλιέργεια δείγματος</a:t>
            </a:r>
            <a:r>
              <a:rPr lang="el-GR" sz="1600" dirty="0" smtClean="0"/>
              <a:t>:</a:t>
            </a:r>
          </a:p>
          <a:p>
            <a:r>
              <a:rPr lang="el-GR" sz="1600" dirty="0" smtClean="0"/>
              <a:t>Οι καλλιέργειες επωάζονται αερόβια και αναερόβια. Το έκπλυμμα του υαλοειδούς ενοφθαλμίζεται κατ’ ευθεία σε φιάλη αιμοκαλλιέργειας.</a:t>
            </a:r>
          </a:p>
          <a:p>
            <a:endParaRPr lang="el-GR" sz="1600" dirty="0" smtClean="0"/>
          </a:p>
          <a:p>
            <a:r>
              <a:rPr lang="el-GR" sz="1600" b="1" dirty="0" smtClean="0"/>
              <a:t>3. Άμεση μικροσκόπηση</a:t>
            </a:r>
            <a:r>
              <a:rPr lang="el-GR" sz="1600" dirty="0" smtClean="0"/>
              <a:t>:</a:t>
            </a:r>
          </a:p>
          <a:p>
            <a:r>
              <a:rPr lang="el-GR" sz="1600" dirty="0" smtClean="0"/>
              <a:t>Μετά από χρώση του δείγματος, συνήθως </a:t>
            </a:r>
            <a:r>
              <a:rPr lang="en-US" sz="1600" dirty="0" smtClean="0"/>
              <a:t>Gram, Giemsa </a:t>
            </a:r>
            <a:r>
              <a:rPr lang="el-GR" sz="1600" dirty="0" smtClean="0"/>
              <a:t>και </a:t>
            </a:r>
            <a:r>
              <a:rPr lang="en-US" sz="1600" dirty="0" smtClean="0"/>
              <a:t>acid-fast stain</a:t>
            </a:r>
            <a:r>
              <a:rPr lang="el-GR" sz="1600" dirty="0" smtClean="0"/>
              <a:t>.</a:t>
            </a:r>
          </a:p>
          <a:p>
            <a:endParaRPr lang="el-GR" sz="1600" dirty="0" smtClean="0"/>
          </a:p>
          <a:p>
            <a:r>
              <a:rPr lang="el-GR" sz="1600" dirty="0" smtClean="0"/>
              <a:t> </a:t>
            </a:r>
            <a:r>
              <a:rPr lang="el-GR" sz="1600" b="1" dirty="0" smtClean="0"/>
              <a:t>4. αξιολόγηση καλλιέργειας:</a:t>
            </a:r>
          </a:p>
          <a:p>
            <a:r>
              <a:rPr lang="el-GR" sz="1600" dirty="0" smtClean="0"/>
              <a:t>Η αξιολόγηση γίνεται με τα ίδια μικροβιολογικά κριτήρια που γίνεται και για τα άλλα παθολογικά υλικά. Η εκτίμηση είναι ποιοτική και ποσοτική.</a:t>
            </a:r>
            <a:endParaRPr lang="el-GR" sz="16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1556792"/>
            <a:ext cx="4500594" cy="369332"/>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Μικροβιολογική εξέταση πύου και υγρών</a:t>
            </a:r>
            <a:endParaRPr lang="el-GR" b="1" dirty="0"/>
          </a:p>
        </p:txBody>
      </p:sp>
      <p:sp>
        <p:nvSpPr>
          <p:cNvPr id="3" name="2 - TextBox"/>
          <p:cNvSpPr txBox="1"/>
          <p:nvPr/>
        </p:nvSpPr>
        <p:spPr>
          <a:xfrm>
            <a:off x="1006940" y="2071678"/>
            <a:ext cx="4429156"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Καλλιέργεια δείγματος από ανοικτά τραύματα</a:t>
            </a:r>
            <a:r>
              <a:rPr lang="el-GR" sz="1600" dirty="0" smtClean="0"/>
              <a:t>:</a:t>
            </a:r>
          </a:p>
          <a:p>
            <a:r>
              <a:rPr lang="el-GR" sz="1600" dirty="0" smtClean="0"/>
              <a:t>Σχολαστική απολύμανση των παρυφών του τραύματος </a:t>
            </a:r>
          </a:p>
          <a:p>
            <a:r>
              <a:rPr lang="el-GR" sz="1600" dirty="0" smtClean="0"/>
              <a:t>Χειρουργική διάνοιξη και συλλογή από το βάθος του τραύματος με αποστειρωμένη σύριγγα</a:t>
            </a:r>
          </a:p>
          <a:p>
            <a:r>
              <a:rPr lang="el-GR" sz="1600" dirty="0" smtClean="0"/>
              <a:t>Το δείγμα καλλιεργείται αμέσως ή τοποθετείται σε υλικά συντήρησης για αναερόβια</a:t>
            </a:r>
            <a:endParaRPr lang="el-GR" sz="1600" dirty="0"/>
          </a:p>
        </p:txBody>
      </p:sp>
      <p:sp>
        <p:nvSpPr>
          <p:cNvPr id="4" name="3 - TextBox"/>
          <p:cNvSpPr txBox="1"/>
          <p:nvPr/>
        </p:nvSpPr>
        <p:spPr>
          <a:xfrm>
            <a:off x="999530" y="4000504"/>
            <a:ext cx="4436566" cy="2308324"/>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Καλλιέργεια πύου από φλεγμονές:</a:t>
            </a:r>
          </a:p>
          <a:p>
            <a:r>
              <a:rPr lang="el-GR" sz="1600" dirty="0" smtClean="0"/>
              <a:t>Η λήψη πύου γίνεται ανάλογα με το είδος της φλεγμονής με παρακέντηση, χειρουργική διάνοιξη, με σύριγγα ή με βαμβακοφόρο στυλεό.</a:t>
            </a:r>
          </a:p>
          <a:p>
            <a:r>
              <a:rPr lang="el-GR" sz="1600" dirty="0" smtClean="0"/>
              <a:t>Καλλιέργεια δείγματος αμέσως ή τοποθέτηση σε υλικό μεταφοράς.</a:t>
            </a:r>
          </a:p>
          <a:p>
            <a:r>
              <a:rPr lang="el-GR" sz="1600" dirty="0" smtClean="0"/>
              <a:t>Καλλιέργεια σε διάφορα θρεπτικά υλικά, ανάλογα με το πιθανό παθογόνο</a:t>
            </a:r>
          </a:p>
          <a:p>
            <a:r>
              <a:rPr lang="el-GR" sz="1600" dirty="0" smtClean="0"/>
              <a:t>Τεστ ευαισθησίας στα προτεινόμενα αντιβιοτικά</a:t>
            </a:r>
            <a:endParaRPr lang="el-GR" sz="1600" dirty="0"/>
          </a:p>
        </p:txBody>
      </p:sp>
      <p:sp>
        <p:nvSpPr>
          <p:cNvPr id="5" name="4 - TextBox"/>
          <p:cNvSpPr txBox="1"/>
          <p:nvPr/>
        </p:nvSpPr>
        <p:spPr>
          <a:xfrm>
            <a:off x="5652120" y="4247217"/>
            <a:ext cx="3240360" cy="2062103"/>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Από το πύον μπορεί να απομονωθούν τα αναερόβια </a:t>
            </a:r>
            <a:r>
              <a:rPr lang="en-US" sz="1600" i="1" dirty="0" smtClean="0"/>
              <a:t>Fusobacterium </a:t>
            </a:r>
            <a:r>
              <a:rPr lang="el-GR" sz="1600" dirty="0" smtClean="0"/>
              <a:t>και </a:t>
            </a:r>
            <a:r>
              <a:rPr lang="en-US" sz="1600" i="1" dirty="0" smtClean="0"/>
              <a:t>Clostridium </a:t>
            </a:r>
            <a:r>
              <a:rPr lang="en-US" sz="1600" dirty="0" smtClean="0"/>
              <a:t>spp</a:t>
            </a:r>
            <a:r>
              <a:rPr lang="el-GR" sz="1600" dirty="0" smtClean="0"/>
              <a:t>, ο χρυσίζων σταφυλόκοκκος. Σε </a:t>
            </a:r>
            <a:r>
              <a:rPr lang="el-GR" sz="1600" dirty="0" err="1" smtClean="0"/>
              <a:t>ενδονοσοκομιακούς</a:t>
            </a:r>
            <a:r>
              <a:rPr lang="el-GR" sz="1600" dirty="0" smtClean="0"/>
              <a:t> ασθενείς απομονώνονται συχνά τα αερόβια μικρόβια ψευδομονάδα και </a:t>
            </a:r>
            <a:r>
              <a:rPr lang="en-US" sz="1600" dirty="0" smtClean="0"/>
              <a:t> </a:t>
            </a:r>
            <a:r>
              <a:rPr lang="en-US" sz="1600" i="1" dirty="0" err="1" smtClean="0"/>
              <a:t>Xanthomonas</a:t>
            </a:r>
            <a:r>
              <a:rPr lang="en-US" sz="1600" i="1" dirty="0" smtClean="0"/>
              <a:t> </a:t>
            </a:r>
            <a:r>
              <a:rPr lang="en-US" sz="1600" i="1" dirty="0" err="1" smtClean="0"/>
              <a:t>maltopphilia</a:t>
            </a:r>
            <a:endParaRPr lang="el-GR" sz="16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TS101875489</Template>
  <TotalTime>17251</TotalTime>
  <Words>8086</Words>
  <Application>Microsoft Office PowerPoint</Application>
  <PresentationFormat>Προβολή στην οθόνη (4:3)</PresentationFormat>
  <Paragraphs>881</Paragraphs>
  <Slides>97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97</vt:i4>
      </vt:variant>
    </vt:vector>
  </HeadingPairs>
  <TitlesOfParts>
    <vt:vector size="98"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Eleni</cp:lastModifiedBy>
  <cp:revision>1368</cp:revision>
  <dcterms:created xsi:type="dcterms:W3CDTF">2012-06-01T17:08:50Z</dcterms:created>
  <dcterms:modified xsi:type="dcterms:W3CDTF">2019-01-31T17:17:37Z</dcterms:modified>
</cp:coreProperties>
</file>